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E6A64DC" w14:textId="7382E0AA" w:rsidR="005725C7" w:rsidRDefault="005725C7" w:rsidP="00A225E1">
      <w:pPr>
        <w:spacing w:before="120" w:after="120"/>
        <w:rPr>
          <w:color w:val="000000" w:themeColor="text1"/>
          <w:lang w:val="fr-BE"/>
        </w:rPr>
      </w:pPr>
    </w:p>
    <w:sdt>
      <w:sdtPr>
        <w:rPr>
          <w:color w:val="000000" w:themeColor="text1"/>
          <w:lang w:val="fr-BE"/>
        </w:rPr>
        <w:id w:val="398872128"/>
        <w:docPartObj>
          <w:docPartGallery w:val="Cover Pages"/>
          <w:docPartUnique/>
        </w:docPartObj>
      </w:sdtPr>
      <w:sdtContent>
        <w:p w14:paraId="00DCE396" w14:textId="2A0289BA" w:rsidR="000137C6" w:rsidRPr="00C05C6B" w:rsidRDefault="00E4683D" w:rsidP="00A225E1">
          <w:pPr>
            <w:spacing w:before="120" w:after="120"/>
            <w:rPr>
              <w:color w:val="000000" w:themeColor="text1"/>
              <w:lang w:val="fr-BE"/>
            </w:rPr>
          </w:pPr>
          <w:r w:rsidRPr="00C05C6B">
            <w:rPr>
              <w:noProof/>
              <w:color w:val="000000" w:themeColor="text1"/>
              <w:lang w:eastAsia="fr-FR"/>
            </w:rPr>
            <w:drawing>
              <wp:inline distT="0" distB="0" distL="0" distR="0" wp14:anchorId="5AED70E0" wp14:editId="6555585E">
                <wp:extent cx="1406995" cy="683012"/>
                <wp:effectExtent l="0" t="0" r="3175" b="3175"/>
                <wp:docPr id="8" name="Imag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ULiège.jpg"/>
                        <pic:cNvPicPr/>
                      </pic:nvPicPr>
                      <pic:blipFill>
                        <a:blip r:embed="rId12"/>
                        <a:stretch>
                          <a:fillRect/>
                        </a:stretch>
                      </pic:blipFill>
                      <pic:spPr>
                        <a:xfrm>
                          <a:off x="0" y="0"/>
                          <a:ext cx="1406995" cy="683012"/>
                        </a:xfrm>
                        <a:prstGeom prst="rect">
                          <a:avLst/>
                        </a:prstGeom>
                      </pic:spPr>
                    </pic:pic>
                  </a:graphicData>
                </a:graphic>
              </wp:inline>
            </w:drawing>
          </w:r>
        </w:p>
        <w:tbl>
          <w:tblPr>
            <w:tblpPr w:leftFromText="187" w:rightFromText="187" w:horzAnchor="margin" w:tblpXSpec="center" w:tblpYSpec="bottom"/>
            <w:tblW w:w="5000" w:type="pct"/>
            <w:tblLook w:val="04A0" w:firstRow="1" w:lastRow="0" w:firstColumn="1" w:lastColumn="0" w:noHBand="0" w:noVBand="1"/>
          </w:tblPr>
          <w:tblGrid>
            <w:gridCol w:w="9070"/>
          </w:tblGrid>
          <w:tr w:rsidR="007C25DC" w:rsidRPr="00C05C6B" w14:paraId="7C3651DF" w14:textId="77777777" w:rsidTr="00CD4414">
            <w:trPr>
              <w:trHeight w:val="13"/>
            </w:trPr>
            <w:tc>
              <w:tcPr>
                <w:tcW w:w="9070" w:type="dxa"/>
                <w:tcMar>
                  <w:top w:w="216" w:type="dxa"/>
                  <w:left w:w="115" w:type="dxa"/>
                  <w:bottom w:w="216" w:type="dxa"/>
                  <w:right w:w="115" w:type="dxa"/>
                </w:tcMar>
              </w:tcPr>
              <w:p w14:paraId="6C89C423" w14:textId="72B483A8" w:rsidR="000137C6" w:rsidRPr="00C05C6B" w:rsidRDefault="008211E8" w:rsidP="00E77CE1">
                <w:pPr>
                  <w:rPr>
                    <w:color w:val="000000" w:themeColor="text1"/>
                    <w:lang w:val="fr-BE"/>
                  </w:rPr>
                </w:pPr>
                <w:bookmarkStart w:id="0" w:name="_Toc149396584"/>
                <w:bookmarkStart w:id="1" w:name="_Toc149557817"/>
                <w:bookmarkStart w:id="2" w:name="_Toc149650054"/>
                <w:bookmarkStart w:id="3" w:name="_Toc150612769"/>
                <w:r w:rsidRPr="00C05C6B">
                  <w:rPr>
                    <w:noProof/>
                    <w:color w:val="000000" w:themeColor="text1"/>
                    <w:lang w:eastAsia="fr-FR"/>
                  </w:rPr>
                  <mc:AlternateContent>
                    <mc:Choice Requires="wps">
                      <w:drawing>
                        <wp:anchor distT="45720" distB="45720" distL="114300" distR="114300" simplePos="0" relativeHeight="251658243" behindDoc="0" locked="0" layoutInCell="1" allowOverlap="1" wp14:anchorId="2DA7B82D" wp14:editId="04FC23CE">
                          <wp:simplePos x="0" y="0"/>
                          <wp:positionH relativeFrom="column">
                            <wp:posOffset>-68580</wp:posOffset>
                          </wp:positionH>
                          <wp:positionV relativeFrom="paragraph">
                            <wp:posOffset>457835</wp:posOffset>
                          </wp:positionV>
                          <wp:extent cx="3564255" cy="1941195"/>
                          <wp:effectExtent l="0" t="0" r="17145" b="20955"/>
                          <wp:wrapSquare wrapText="bothSides"/>
                          <wp:docPr id="13"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64255" cy="1941195"/>
                                  </a:xfrm>
                                  <a:prstGeom prst="rect">
                                    <a:avLst/>
                                  </a:prstGeom>
                                  <a:solidFill>
                                    <a:srgbClr val="FFFFFF"/>
                                  </a:solidFill>
                                  <a:ln w="9525">
                                    <a:solidFill>
                                      <a:schemeClr val="bg1"/>
                                    </a:solidFill>
                                    <a:miter lim="800000"/>
                                    <a:headEnd/>
                                    <a:tailEnd/>
                                  </a:ln>
                                </wps:spPr>
                                <wps:txbx>
                                  <w:txbxContent>
                                    <w:p w14:paraId="742D6115" w14:textId="60ED501F" w:rsidR="0031713E" w:rsidRPr="00904AFB" w:rsidRDefault="0031713E" w:rsidP="00A31B09">
                                      <w:pPr>
                                        <w:spacing w:line="240" w:lineRule="auto"/>
                                        <w:rPr>
                                          <w:b/>
                                        </w:rPr>
                                      </w:pPr>
                                      <w:r w:rsidRPr="00904AFB">
                                        <w:rPr>
                                          <w:b/>
                                        </w:rPr>
                                        <w:t>Promoteur</w:t>
                                      </w:r>
                                    </w:p>
                                    <w:p w14:paraId="715A35AF" w14:textId="3ED74A29" w:rsidR="0031713E" w:rsidRPr="00E534CE" w:rsidRDefault="0031713E" w:rsidP="00A31B09">
                                      <w:pPr>
                                        <w:spacing w:line="240" w:lineRule="auto"/>
                                      </w:pPr>
                                      <w:r w:rsidRPr="00F24747">
                                        <w:rPr>
                                          <w:smallCaps/>
                                        </w:rPr>
                                        <w:t>Pichault</w:t>
                                      </w:r>
                                      <w:r w:rsidRPr="00E534CE">
                                        <w:t xml:space="preserve"> François, </w:t>
                                      </w:r>
                                      <w:r w:rsidR="0002027E">
                                        <w:t>U</w:t>
                                      </w:r>
                                      <w:r w:rsidRPr="00E534CE">
                                        <w:t>niversité de Liège</w:t>
                                      </w:r>
                                    </w:p>
                                    <w:p w14:paraId="6B6F7ECF" w14:textId="377740EE" w:rsidR="0031713E" w:rsidRPr="00904AFB" w:rsidRDefault="0031713E" w:rsidP="00A31B09">
                                      <w:pPr>
                                        <w:spacing w:line="240" w:lineRule="auto"/>
                                        <w:rPr>
                                          <w:b/>
                                        </w:rPr>
                                      </w:pPr>
                                      <w:r w:rsidRPr="00904AFB">
                                        <w:rPr>
                                          <w:b/>
                                        </w:rPr>
                                        <w:t xml:space="preserve">Jury </w:t>
                                      </w:r>
                                    </w:p>
                                    <w:p w14:paraId="12DC31C6" w14:textId="791771EB" w:rsidR="0031713E" w:rsidRPr="00E534CE" w:rsidRDefault="0031713E" w:rsidP="00A31B09">
                                      <w:pPr>
                                        <w:spacing w:line="240" w:lineRule="auto"/>
                                      </w:pPr>
                                      <w:r w:rsidRPr="00F24747">
                                        <w:rPr>
                                          <w:smallCaps/>
                                        </w:rPr>
                                        <w:t>Gali</w:t>
                                      </w:r>
                                      <w:r w:rsidRPr="00E808C1">
                                        <w:rPr>
                                          <w:rFonts w:cs="Times New Roman (Corps CS)"/>
                                          <w:smallCaps/>
                                          <w:sz w:val="19"/>
                                          <w:szCs w:val="20"/>
                                        </w:rPr>
                                        <w:t>È</w:t>
                                      </w:r>
                                      <w:r w:rsidRPr="00F24747">
                                        <w:rPr>
                                          <w:smallCaps/>
                                        </w:rPr>
                                        <w:t>re</w:t>
                                      </w:r>
                                      <w:r w:rsidRPr="00E534CE">
                                        <w:t xml:space="preserve"> Sophia, </w:t>
                                      </w:r>
                                      <w:r w:rsidR="0002027E">
                                        <w:t>U</w:t>
                                      </w:r>
                                      <w:r w:rsidRPr="00E534CE">
                                        <w:t xml:space="preserve">niversité Côte d’Azur </w:t>
                                      </w:r>
                                    </w:p>
                                    <w:p w14:paraId="3495C1D4" w14:textId="2863612A" w:rsidR="0031713E" w:rsidRDefault="0031713E" w:rsidP="00A31B09">
                                      <w:pPr>
                                        <w:spacing w:line="240" w:lineRule="auto"/>
                                      </w:pPr>
                                      <w:r w:rsidRPr="00F24747">
                                        <w:rPr>
                                          <w:smallCaps/>
                                        </w:rPr>
                                        <w:t xml:space="preserve">Neysen </w:t>
                                      </w:r>
                                      <w:r w:rsidRPr="00E534CE">
                                        <w:t xml:space="preserve">Nicolas, HEC Liège </w:t>
                                      </w:r>
                                    </w:p>
                                    <w:p w14:paraId="07934567" w14:textId="2CA34FCE" w:rsidR="0031713E" w:rsidRPr="00E534CE" w:rsidRDefault="0031713E" w:rsidP="00A31B09">
                                      <w:pPr>
                                        <w:spacing w:line="240" w:lineRule="auto"/>
                                      </w:pPr>
                                      <w:r w:rsidRPr="00F24747">
                                        <w:rPr>
                                          <w:smallCaps/>
                                        </w:rPr>
                                        <w:t>Rubbers</w:t>
                                      </w:r>
                                      <w:r w:rsidRPr="00E534CE">
                                        <w:t xml:space="preserve"> Benjamin, </w:t>
                                      </w:r>
                                      <w:r w:rsidR="0002027E">
                                        <w:t>U</w:t>
                                      </w:r>
                                      <w:r w:rsidRPr="00E534CE">
                                        <w:t>niversité de Liège</w:t>
                                      </w:r>
                                    </w:p>
                                    <w:p w14:paraId="723ECE59" w14:textId="3DC44D71" w:rsidR="0031713E" w:rsidRPr="00E534CE" w:rsidRDefault="0031713E" w:rsidP="00A31B09">
                                      <w:pPr>
                                        <w:spacing w:line="240" w:lineRule="auto"/>
                                      </w:pPr>
                                      <w:r w:rsidRPr="00F24747">
                                        <w:rPr>
                                          <w:smallCaps/>
                                        </w:rPr>
                                        <w:t>Zune</w:t>
                                      </w:r>
                                      <w:r w:rsidRPr="00E534CE">
                                        <w:t xml:space="preserve"> Marc, </w:t>
                                      </w:r>
                                      <w:r w:rsidR="0002027E">
                                        <w:t>U</w:t>
                                      </w:r>
                                      <w:r w:rsidRPr="00E534CE">
                                        <w:t xml:space="preserve">niversité </w:t>
                                      </w:r>
                                      <w:r>
                                        <w:t>c</w:t>
                                      </w:r>
                                      <w:r w:rsidRPr="00E534CE">
                                        <w:t xml:space="preserve">atholique de Louvain </w:t>
                                      </w:r>
                                    </w:p>
                                    <w:p w14:paraId="08F736CC" w14:textId="1AFDC6EF" w:rsidR="0031713E" w:rsidRPr="006556D2" w:rsidRDefault="0031713E" w:rsidP="00F022EC"/>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DA7B82D" id="_x0000_t202" coordsize="21600,21600" o:spt="202" path="m,l,21600r21600,l21600,xe">
                          <v:stroke joinstyle="miter"/>
                          <v:path gradientshapeok="t" o:connecttype="rect"/>
                        </v:shapetype>
                        <v:shape id="Zone de texte 2" o:spid="_x0000_s1026" type="#_x0000_t202" style="position:absolute;left:0;text-align:left;margin-left:-5.4pt;margin-top:36.05pt;width:280.65pt;height:152.85pt;z-index:251658243;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GqwMFwIAAB8EAAAOAAAAZHJzL2Uyb0RvYy54bWysU9tu2zAMfR+wfxD0vtjO4q4x4hRdugwD&#10;ugvQ7QNkWbaFyaImKbGzrx8lu2navQ3TgyCK0iF5eLi5GXtFjsI6Cbqk2SKlRGgOtdRtSX9837+5&#10;psR5pmumQIuSnoSjN9vXrzaDKcQSOlC1sARBtCsGU9LOe1MkieOd6JlbgBEanQ3Ynnk0bZvUlg2I&#10;3qtkmaZXyQC2Nha4cA5v7yYn3Ub8phHcf20aJzxRJcXcfNxt3KuwJ9sNK1rLTCf5nAb7hyx6JjUG&#10;PUPdMc/Iwcq/oHrJLTho/IJDn0DTSC5iDVhNlr6o5qFjRsRakBxnzjS5/wfLvxwfzDdL/PgeRmxg&#10;LMKZe+A/HdGw65huxa21MHSC1Rg4C5Qlg3HF/DVQ7QoXQKrhM9TYZHbwEIHGxvaBFayTIDo24HQm&#10;XYyecLx8m1+tlnlOCUdftl5l2TqPMVjx+N1Y5z8K6Ek4lNRiVyM8O947H9JhxeOTEM2BkvVeKhUN&#10;21Y7ZcmRoQL2cc3oz54pTYaSrvNlPjHwDCKIUZxBqnbi4EWgXnpUspJ9Sa/TsCZtBdo+6DrqzDOp&#10;pjNmrPTMY6BuItGP1YgPA58V1Cdk1MKkWJwwPHRgf1MyoFpL6n4dmBWUqE8au7LOVqsg72is8ndL&#10;NOylp7r0MM0RqqSekum483EkAl8abrF7jYy8PmUy54oqjHTPExNkfmnHV09zvf0DAAD//wMAUEsD&#10;BBQABgAIAAAAIQCSDSli4AAAAAoBAAAPAAAAZHJzL2Rvd25yZXYueG1sTI/BTsMwEETvSPyDtUjc&#10;WjuFNCVkUyEQvaGKggpHJ16SiHgdxW4b+HrMCY6jGc28KdaT7cWRRt85RkjmCgRx7UzHDcLry+Ns&#10;BcIHzUb3jgnhizysy/OzQufGnfiZjrvQiFjCPtcIbQhDLqWvW7Laz91AHL0PN1odohwbaUZ9iuW2&#10;lwulltLqjuNCqwe6b6n+3B0sgq/Vcr+93u3fKrmh7xtjHt43T4iXF9PdLYhAU/gLwy9+RIcyMlXu&#10;wMaLHmGWqIgeELJFAiIG0lSlICqEqyxbgSwL+f9C+QMAAP//AwBQSwECLQAUAAYACAAAACEAtoM4&#10;kv4AAADhAQAAEwAAAAAAAAAAAAAAAAAAAAAAW0NvbnRlbnRfVHlwZXNdLnhtbFBLAQItABQABgAI&#10;AAAAIQA4/SH/1gAAAJQBAAALAAAAAAAAAAAAAAAAAC8BAABfcmVscy8ucmVsc1BLAQItABQABgAI&#10;AAAAIQCCGqwMFwIAAB8EAAAOAAAAAAAAAAAAAAAAAC4CAABkcnMvZTJvRG9jLnhtbFBLAQItABQA&#10;BgAIAAAAIQCSDSli4AAAAAoBAAAPAAAAAAAAAAAAAAAAAHEEAABkcnMvZG93bnJldi54bWxQSwUG&#10;AAAAAAQABADzAAAAfgUAAAAA&#10;" strokecolor="white [3212]">
                          <v:textbox>
                            <w:txbxContent>
                              <w:p w14:paraId="742D6115" w14:textId="60ED501F" w:rsidR="0031713E" w:rsidRPr="00904AFB" w:rsidRDefault="0031713E" w:rsidP="00A31B09">
                                <w:pPr>
                                  <w:spacing w:line="240" w:lineRule="auto"/>
                                  <w:rPr>
                                    <w:b/>
                                  </w:rPr>
                                </w:pPr>
                                <w:r w:rsidRPr="00904AFB">
                                  <w:rPr>
                                    <w:b/>
                                  </w:rPr>
                                  <w:t>Promoteur</w:t>
                                </w:r>
                              </w:p>
                              <w:p w14:paraId="715A35AF" w14:textId="3ED74A29" w:rsidR="0031713E" w:rsidRPr="00E534CE" w:rsidRDefault="0031713E" w:rsidP="00A31B09">
                                <w:pPr>
                                  <w:spacing w:line="240" w:lineRule="auto"/>
                                </w:pPr>
                                <w:r w:rsidRPr="00F24747">
                                  <w:rPr>
                                    <w:smallCaps/>
                                  </w:rPr>
                                  <w:t>Pichault</w:t>
                                </w:r>
                                <w:r w:rsidRPr="00E534CE">
                                  <w:t xml:space="preserve"> François, </w:t>
                                </w:r>
                                <w:r w:rsidR="0002027E">
                                  <w:t>U</w:t>
                                </w:r>
                                <w:r w:rsidRPr="00E534CE">
                                  <w:t>niversité de Liège</w:t>
                                </w:r>
                              </w:p>
                              <w:p w14:paraId="6B6F7ECF" w14:textId="377740EE" w:rsidR="0031713E" w:rsidRPr="00904AFB" w:rsidRDefault="0031713E" w:rsidP="00A31B09">
                                <w:pPr>
                                  <w:spacing w:line="240" w:lineRule="auto"/>
                                  <w:rPr>
                                    <w:b/>
                                  </w:rPr>
                                </w:pPr>
                                <w:r w:rsidRPr="00904AFB">
                                  <w:rPr>
                                    <w:b/>
                                  </w:rPr>
                                  <w:t xml:space="preserve">Jury </w:t>
                                </w:r>
                              </w:p>
                              <w:p w14:paraId="12DC31C6" w14:textId="791771EB" w:rsidR="0031713E" w:rsidRPr="00E534CE" w:rsidRDefault="0031713E" w:rsidP="00A31B09">
                                <w:pPr>
                                  <w:spacing w:line="240" w:lineRule="auto"/>
                                </w:pPr>
                                <w:r w:rsidRPr="00F24747">
                                  <w:rPr>
                                    <w:smallCaps/>
                                  </w:rPr>
                                  <w:t>Gali</w:t>
                                </w:r>
                                <w:r w:rsidRPr="00E808C1">
                                  <w:rPr>
                                    <w:rFonts w:cs="Times New Roman (Corps CS)"/>
                                    <w:smallCaps/>
                                    <w:sz w:val="19"/>
                                    <w:szCs w:val="20"/>
                                  </w:rPr>
                                  <w:t>È</w:t>
                                </w:r>
                                <w:r w:rsidRPr="00F24747">
                                  <w:rPr>
                                    <w:smallCaps/>
                                  </w:rPr>
                                  <w:t>re</w:t>
                                </w:r>
                                <w:r w:rsidRPr="00E534CE">
                                  <w:t xml:space="preserve"> Sophia, </w:t>
                                </w:r>
                                <w:r w:rsidR="0002027E">
                                  <w:t>U</w:t>
                                </w:r>
                                <w:r w:rsidRPr="00E534CE">
                                  <w:t xml:space="preserve">niversité Côte d’Azur </w:t>
                                </w:r>
                              </w:p>
                              <w:p w14:paraId="3495C1D4" w14:textId="2863612A" w:rsidR="0031713E" w:rsidRDefault="0031713E" w:rsidP="00A31B09">
                                <w:pPr>
                                  <w:spacing w:line="240" w:lineRule="auto"/>
                                </w:pPr>
                                <w:r w:rsidRPr="00F24747">
                                  <w:rPr>
                                    <w:smallCaps/>
                                  </w:rPr>
                                  <w:t xml:space="preserve">Neysen </w:t>
                                </w:r>
                                <w:r w:rsidRPr="00E534CE">
                                  <w:t xml:space="preserve">Nicolas, HEC Liège </w:t>
                                </w:r>
                              </w:p>
                              <w:p w14:paraId="07934567" w14:textId="2CA34FCE" w:rsidR="0031713E" w:rsidRPr="00E534CE" w:rsidRDefault="0031713E" w:rsidP="00A31B09">
                                <w:pPr>
                                  <w:spacing w:line="240" w:lineRule="auto"/>
                                </w:pPr>
                                <w:r w:rsidRPr="00F24747">
                                  <w:rPr>
                                    <w:smallCaps/>
                                  </w:rPr>
                                  <w:t>Rubbers</w:t>
                                </w:r>
                                <w:r w:rsidRPr="00E534CE">
                                  <w:t xml:space="preserve"> Benjamin, </w:t>
                                </w:r>
                                <w:r w:rsidR="0002027E">
                                  <w:t>U</w:t>
                                </w:r>
                                <w:r w:rsidRPr="00E534CE">
                                  <w:t>niversité de Liège</w:t>
                                </w:r>
                              </w:p>
                              <w:p w14:paraId="723ECE59" w14:textId="3DC44D71" w:rsidR="0031713E" w:rsidRPr="00E534CE" w:rsidRDefault="0031713E" w:rsidP="00A31B09">
                                <w:pPr>
                                  <w:spacing w:line="240" w:lineRule="auto"/>
                                </w:pPr>
                                <w:r w:rsidRPr="00F24747">
                                  <w:rPr>
                                    <w:smallCaps/>
                                  </w:rPr>
                                  <w:t>Zune</w:t>
                                </w:r>
                                <w:r w:rsidRPr="00E534CE">
                                  <w:t xml:space="preserve"> Marc, </w:t>
                                </w:r>
                                <w:r w:rsidR="0002027E">
                                  <w:t>U</w:t>
                                </w:r>
                                <w:r w:rsidRPr="00E534CE">
                                  <w:t xml:space="preserve">niversité </w:t>
                                </w:r>
                                <w:r>
                                  <w:t>c</w:t>
                                </w:r>
                                <w:r w:rsidRPr="00E534CE">
                                  <w:t xml:space="preserve">atholique de Louvain </w:t>
                                </w:r>
                              </w:p>
                              <w:p w14:paraId="08F736CC" w14:textId="1AFDC6EF" w:rsidR="0031713E" w:rsidRPr="006556D2" w:rsidRDefault="0031713E" w:rsidP="00F022EC"/>
                            </w:txbxContent>
                          </v:textbox>
                          <w10:wrap type="square"/>
                        </v:shape>
                      </w:pict>
                    </mc:Fallback>
                  </mc:AlternateContent>
                </w:r>
                <w:r w:rsidR="000137C6" w:rsidRPr="00C05C6B">
                  <w:rPr>
                    <w:noProof/>
                    <w:color w:val="000000" w:themeColor="text1"/>
                    <w:lang w:eastAsia="fr-FR"/>
                  </w:rPr>
                  <w:drawing>
                    <wp:anchor distT="0" distB="0" distL="114300" distR="114300" simplePos="0" relativeHeight="251658240" behindDoc="0" locked="0" layoutInCell="1" allowOverlap="1" wp14:anchorId="0CEF6E83" wp14:editId="7BA71799">
                      <wp:simplePos x="0" y="0"/>
                      <wp:positionH relativeFrom="column">
                        <wp:posOffset>965835</wp:posOffset>
                      </wp:positionH>
                      <wp:positionV relativeFrom="paragraph">
                        <wp:posOffset>2973816</wp:posOffset>
                      </wp:positionV>
                      <wp:extent cx="3286540" cy="871880"/>
                      <wp:effectExtent l="0" t="0" r="9525" b="4445"/>
                      <wp:wrapTopAndBottom/>
                      <wp:docPr id="7" name="Imag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uLIEGE_HEC_Logo-CMJN.jp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3286540" cy="871880"/>
                              </a:xfrm>
                              <a:prstGeom prst="rect">
                                <a:avLst/>
                              </a:prstGeom>
                            </pic:spPr>
                          </pic:pic>
                        </a:graphicData>
                      </a:graphic>
                      <wp14:sizeRelH relativeFrom="margin">
                        <wp14:pctWidth>0</wp14:pctWidth>
                      </wp14:sizeRelH>
                      <wp14:sizeRelV relativeFrom="margin">
                        <wp14:pctHeight>0</wp14:pctHeight>
                      </wp14:sizeRelV>
                    </wp:anchor>
                  </w:drawing>
                </w:r>
                <w:bookmarkEnd w:id="0"/>
                <w:bookmarkEnd w:id="1"/>
                <w:bookmarkEnd w:id="2"/>
                <w:bookmarkEnd w:id="3"/>
              </w:p>
            </w:tc>
          </w:tr>
        </w:tbl>
        <w:p w14:paraId="55EF1DB2" w14:textId="1E34273D" w:rsidR="006556D2" w:rsidRPr="00C05C6B" w:rsidRDefault="003625C7" w:rsidP="00E77CE1">
          <w:pPr>
            <w:rPr>
              <w:color w:val="000000" w:themeColor="text1"/>
              <w:lang w:val="fr-BE"/>
            </w:rPr>
          </w:pPr>
          <w:r w:rsidRPr="00C05C6B">
            <w:rPr>
              <w:noProof/>
              <w:color w:val="000000" w:themeColor="text1"/>
              <w:lang w:eastAsia="fr-FR"/>
            </w:rPr>
            <mc:AlternateContent>
              <mc:Choice Requires="wps">
                <w:drawing>
                  <wp:anchor distT="45720" distB="45720" distL="114300" distR="114300" simplePos="0" relativeHeight="251658255" behindDoc="0" locked="0" layoutInCell="1" allowOverlap="1" wp14:anchorId="4CA55AE2" wp14:editId="09224BF4">
                    <wp:simplePos x="0" y="0"/>
                    <wp:positionH relativeFrom="column">
                      <wp:posOffset>389255</wp:posOffset>
                    </wp:positionH>
                    <wp:positionV relativeFrom="paragraph">
                      <wp:posOffset>77200</wp:posOffset>
                    </wp:positionV>
                    <wp:extent cx="5384165" cy="663575"/>
                    <wp:effectExtent l="0" t="0" r="26035" b="22225"/>
                    <wp:wrapSquare wrapText="bothSides"/>
                    <wp:docPr id="45"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84165" cy="663575"/>
                            </a:xfrm>
                            <a:prstGeom prst="rect">
                              <a:avLst/>
                            </a:prstGeom>
                            <a:solidFill>
                              <a:srgbClr val="FFFFFF"/>
                            </a:solidFill>
                            <a:ln w="9525">
                              <a:solidFill>
                                <a:schemeClr val="bg1"/>
                              </a:solidFill>
                              <a:miter lim="800000"/>
                              <a:headEnd/>
                              <a:tailEnd/>
                            </a:ln>
                          </wps:spPr>
                          <wps:txbx>
                            <w:txbxContent>
                              <w:p w14:paraId="7D7F8581" w14:textId="2DD64BE3" w:rsidR="0031713E" w:rsidRPr="003F3C7C" w:rsidRDefault="0031713E" w:rsidP="00767A2B">
                                <w:pPr>
                                  <w:spacing w:line="240" w:lineRule="auto"/>
                                  <w:jc w:val="center"/>
                                  <w:rPr>
                                    <w:rFonts w:cs="Times New Roman"/>
                                    <w:b/>
                                    <w:smallCaps/>
                                    <w:sz w:val="32"/>
                                    <w:szCs w:val="24"/>
                                  </w:rPr>
                                </w:pPr>
                                <w:r w:rsidRPr="003F3C7C">
                                  <w:rPr>
                                    <w:rFonts w:cs="Times New Roman"/>
                                    <w:b/>
                                    <w:smallCaps/>
                                    <w:color w:val="242424"/>
                                    <w:sz w:val="32"/>
                                    <w:szCs w:val="24"/>
                                    <w:shd w:val="clear" w:color="auto" w:fill="FFFFFF"/>
                                  </w:rPr>
                                  <w:t>L'institutionnalisation du travail de plateforme dans une crise de la r</w:t>
                                </w:r>
                                <w:r w:rsidRPr="00A66D5C">
                                  <w:rPr>
                                    <w:rFonts w:cs="Times New Roman"/>
                                    <w:b/>
                                    <w:smallCaps/>
                                    <w:color w:val="242424"/>
                                    <w:sz w:val="26"/>
                                    <w:szCs w:val="24"/>
                                    <w:shd w:val="clear" w:color="auto" w:fill="FFFFFF"/>
                                  </w:rPr>
                                  <w:t>É</w:t>
                                </w:r>
                                <w:r w:rsidRPr="003F3C7C">
                                  <w:rPr>
                                    <w:rFonts w:cs="Times New Roman"/>
                                    <w:b/>
                                    <w:smallCaps/>
                                    <w:color w:val="242424"/>
                                    <w:sz w:val="32"/>
                                    <w:szCs w:val="24"/>
                                    <w:shd w:val="clear" w:color="auto" w:fill="FFFFFF"/>
                                  </w:rPr>
                                  <w:t xml:space="preserve">gulation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CA55AE2" id="_x0000_s1027" type="#_x0000_t202" style="position:absolute;left:0;text-align:left;margin-left:30.65pt;margin-top:6.1pt;width:423.95pt;height:52.25pt;z-index:251658255;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QMkEGQIAACUEAAAOAAAAZHJzL2Uyb0RvYy54bWysU9tu2zAMfR+wfxD0vthJ4zQ14hRdugwD&#10;ugvQ7QNkWbaFyaImKbGzrx8lu2navQ3TgyCK0iF5eLi5HTpFjsI6Cbqg81lKidAcKqmbgv74vn+3&#10;psR5piumQIuCnoSjt9u3bza9ycUCWlCVsARBtMt7U9DWe5MnieOt6JibgREanTXYjnk0bZNUlvWI&#10;3qlkkaarpAdbGQtcOIe396OTbiN+XQvuv9a1E56ogmJuPu427mXYk+2G5Y1lppV8SoP9QxYdkxqD&#10;nqHumWfkYOVfUJ3kFhzUfsahS6CuJRexBqxmnr6q5rFlRsRakBxnzjS5/wfLvxwfzTdL/PAeBmxg&#10;LMKZB+A/HdGwa5luxJ210LeCVRh4HihLeuPy6Wug2uUugJT9Z6iwyezgIQINte0CK1gnQXRswOlM&#10;uhg84XiZXa2X81VGCUffanWVXWcxBMuffhvr/EcBHQmHglpsakRnxwfnQzYsf3oSgjlQstpLpaJh&#10;m3KnLDkyFMA+rgn9xTOlSV/Qm2yRjQS8gAhaFGeQshkpeBWokx6FrGRX0HUa1iitwNoHXUWZeSbV&#10;eMaMlZ5oDMyNHPqhHIisJo4DqyVUJ+TVwqhbnDM8tGB/U9KjZgvqfh2YFZSoTxp7czNfLoPIo7HM&#10;rhdo2EtPeelhmiNUQT0l43Hn42AE2jTcYQ9rGel9zmRKGbUYWZ/mJoj90o6vnqd7+wcAAP//AwBQ&#10;SwMEFAAGAAgAAAAhAM6jt97dAAAACQEAAA8AAABkcnMvZG93bnJldi54bWxMj0FPhDAQhe8m/odm&#10;TLy5LWhQkLIxGvdmzKJZPRY6ApFOCe3uor/e8aS3mfde3nxTrhc3igPOYfCkIVkpEEittwN1Gl5f&#10;Hi9uQIRoyJrRE2r4wgDr6vSkNIX1R9rioY6d4BIKhdHQxzgVUoa2R2fCyk9I7H342ZnI69xJO5sj&#10;l7tRpkpl0pmB+EJvJrzvsf2s905DaFW2e76qd2+N3OB3bu3D++ZJ6/Oz5e4WRMQl/oXhF5/RoWKm&#10;xu/JBjFqyJJLTrKepiDYz1XOQ8NCkl2DrEr5/4PqBwAA//8DAFBLAQItABQABgAIAAAAIQC2gziS&#10;/gAAAOEBAAATAAAAAAAAAAAAAAAAAAAAAABbQ29udGVudF9UeXBlc10ueG1sUEsBAi0AFAAGAAgA&#10;AAAhADj9If/WAAAAlAEAAAsAAAAAAAAAAAAAAAAALwEAAF9yZWxzLy5yZWxzUEsBAi0AFAAGAAgA&#10;AAAhAIZAyQQZAgAAJQQAAA4AAAAAAAAAAAAAAAAALgIAAGRycy9lMm9Eb2MueG1sUEsBAi0AFAAG&#10;AAgAAAAhAM6jt97dAAAACQEAAA8AAAAAAAAAAAAAAAAAcwQAAGRycy9kb3ducmV2LnhtbFBLBQYA&#10;AAAABAAEAPMAAAB9BQAAAAA=&#10;" strokecolor="white [3212]">
                    <v:textbox>
                      <w:txbxContent>
                        <w:p w14:paraId="7D7F8581" w14:textId="2DD64BE3" w:rsidR="0031713E" w:rsidRPr="003F3C7C" w:rsidRDefault="0031713E" w:rsidP="00767A2B">
                          <w:pPr>
                            <w:spacing w:line="240" w:lineRule="auto"/>
                            <w:jc w:val="center"/>
                            <w:rPr>
                              <w:rFonts w:cs="Times New Roman"/>
                              <w:b/>
                              <w:smallCaps/>
                              <w:sz w:val="32"/>
                              <w:szCs w:val="24"/>
                            </w:rPr>
                          </w:pPr>
                          <w:r w:rsidRPr="003F3C7C">
                            <w:rPr>
                              <w:rFonts w:cs="Times New Roman"/>
                              <w:b/>
                              <w:smallCaps/>
                              <w:color w:val="242424"/>
                              <w:sz w:val="32"/>
                              <w:szCs w:val="24"/>
                              <w:shd w:val="clear" w:color="auto" w:fill="FFFFFF"/>
                            </w:rPr>
                            <w:t>L'institutionnalisation du travail de plateforme dans une crise de la r</w:t>
                          </w:r>
                          <w:r w:rsidRPr="00A66D5C">
                            <w:rPr>
                              <w:rFonts w:cs="Times New Roman"/>
                              <w:b/>
                              <w:smallCaps/>
                              <w:color w:val="242424"/>
                              <w:sz w:val="26"/>
                              <w:szCs w:val="24"/>
                              <w:shd w:val="clear" w:color="auto" w:fill="FFFFFF"/>
                            </w:rPr>
                            <w:t>É</w:t>
                          </w:r>
                          <w:r w:rsidRPr="003F3C7C">
                            <w:rPr>
                              <w:rFonts w:cs="Times New Roman"/>
                              <w:b/>
                              <w:smallCaps/>
                              <w:color w:val="242424"/>
                              <w:sz w:val="32"/>
                              <w:szCs w:val="24"/>
                              <w:shd w:val="clear" w:color="auto" w:fill="FFFFFF"/>
                            </w:rPr>
                            <w:t xml:space="preserve">gulation </w:t>
                          </w:r>
                        </w:p>
                      </w:txbxContent>
                    </v:textbox>
                    <w10:wrap type="square"/>
                  </v:shape>
                </w:pict>
              </mc:Fallback>
            </mc:AlternateContent>
          </w:r>
        </w:p>
        <w:p w14:paraId="73E53805" w14:textId="0C1DC51B" w:rsidR="00D93207" w:rsidRPr="00C05C6B" w:rsidRDefault="00987BDC" w:rsidP="00A225E1">
          <w:pPr>
            <w:spacing w:before="120" w:after="120"/>
            <w:rPr>
              <w:color w:val="000000" w:themeColor="text1"/>
              <w:lang w:val="fr-BE"/>
            </w:rPr>
          </w:pPr>
          <w:r w:rsidRPr="00C05C6B">
            <w:rPr>
              <w:noProof/>
              <w:color w:val="000000" w:themeColor="text1"/>
              <w:lang w:eastAsia="fr-FR"/>
            </w:rPr>
            <mc:AlternateContent>
              <mc:Choice Requires="wps">
                <w:drawing>
                  <wp:anchor distT="45720" distB="45720" distL="114300" distR="114300" simplePos="0" relativeHeight="251658245" behindDoc="0" locked="0" layoutInCell="1" allowOverlap="1" wp14:anchorId="23833733" wp14:editId="4277655C">
                    <wp:simplePos x="0" y="0"/>
                    <wp:positionH relativeFrom="column">
                      <wp:posOffset>239395</wp:posOffset>
                    </wp:positionH>
                    <wp:positionV relativeFrom="paragraph">
                      <wp:posOffset>305435</wp:posOffset>
                    </wp:positionV>
                    <wp:extent cx="5567045" cy="1404620"/>
                    <wp:effectExtent l="0" t="0" r="14605" b="17780"/>
                    <wp:wrapSquare wrapText="bothSides"/>
                    <wp:docPr id="14"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67045" cy="1404620"/>
                            </a:xfrm>
                            <a:prstGeom prst="rect">
                              <a:avLst/>
                            </a:prstGeom>
                            <a:solidFill>
                              <a:srgbClr val="FFFFFF"/>
                            </a:solidFill>
                            <a:ln w="9525">
                              <a:solidFill>
                                <a:schemeClr val="bg1"/>
                              </a:solidFill>
                              <a:miter lim="800000"/>
                              <a:headEnd/>
                              <a:tailEnd/>
                            </a:ln>
                          </wps:spPr>
                          <wps:txbx>
                            <w:txbxContent>
                              <w:p w14:paraId="25747742" w14:textId="3E83B22F" w:rsidR="0031713E" w:rsidRDefault="0031713E" w:rsidP="00997BBC">
                                <w:pPr>
                                  <w:jc w:val="center"/>
                                  <w:rPr>
                                    <w:i/>
                                  </w:rPr>
                                </w:pPr>
                                <w:bookmarkStart w:id="4" w:name="_Toc149396585"/>
                                <w:r w:rsidRPr="00F0035D">
                                  <w:rPr>
                                    <w:i/>
                                  </w:rPr>
                                  <w:t>Une étude multiniveau</w:t>
                                </w:r>
                                <w:r>
                                  <w:rPr>
                                    <w:i/>
                                  </w:rPr>
                                  <w:t xml:space="preserve"> </w:t>
                                </w:r>
                                <w:r w:rsidRPr="00F0035D">
                                  <w:rPr>
                                    <w:i/>
                                  </w:rPr>
                                  <w:t xml:space="preserve">dans le secteur </w:t>
                                </w:r>
                                <w:r>
                                  <w:rPr>
                                    <w:i/>
                                  </w:rPr>
                                  <w:t>taxi</w:t>
                                </w:r>
                                <w:r w:rsidRPr="00F0035D">
                                  <w:rPr>
                                    <w:i/>
                                  </w:rPr>
                                  <w:t xml:space="preserve"> à Bruxelles</w:t>
                                </w:r>
                                <w:bookmarkEnd w:id="4"/>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3833733" id="_x0000_s1028" type="#_x0000_t202" style="position:absolute;left:0;text-align:left;margin-left:18.85pt;margin-top:24.05pt;width:438.35pt;height:110.6pt;z-index:251658245;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f25MGwIAACYEAAAOAAAAZHJzL2Uyb0RvYy54bWysk9Fu2yAUhu8n7R0Q94udyE5bK07Vpcs0&#10;qesmdX0AjLGNhjkMSOzs6XfAaZpld9V8gcAHfs75zs/qduwV2QvrJOiSzmcpJUJzqKVuS/r8Y/vh&#10;mhLnma6ZAi1KehCO3q7fv1sNphAL6EDVwhIU0a4YTEk7702RJI53omduBkZoDDZge+ZxaduktmxA&#10;9V4lizRdJgPY2ljgwjn8ez8F6TrqN43g/lvTOOGJKinm5uNo41iFMVmvWNFaZjrJj2mwN2TRM6nx&#10;0pPUPfOM7Kz8R6qX3IKDxs849Ak0jeQi1oDVzNOLap46ZkSsBeE4c8Lk/p8sf9w/me+W+PEjjNjA&#10;WIQzD8B/OqJh0zHdijtrYegEq/HieUCWDMYVx6MBtStcEKmGr1Bjk9nOQxQaG9sHKlgnQXVswOEE&#10;XYyecPyZ58urNMsp4RibZ2m2XMS2JKx4OW6s858F9CRMSmqxq1Ge7R+cD+mw4mVLuM2BkvVWKhUX&#10;tq02ypI9Qwds4xcruNimNBlKepMv8onAXxLBjOIkUrUTgwuFXnp0spJ9Sa/T8E3eCtg+6Tr6zDOp&#10;pjlmrPSRY0A3QfRjNRJZl3QRzgasFdQHBGthMi4+NJx0YH9TMqBpS+p+7ZgVlKgvGptzM8+y4PK4&#10;yPIrJEnseaQ6jzDNUaqknpJpuvHxZURs5g6buJUR72smx5TRjJH68eEEt5+v467X573+AwAA//8D&#10;AFBLAwQUAAYACAAAACEAaVxhF+AAAAAJAQAADwAAAGRycy9kb3ducmV2LnhtbEyPy07DMBRE90j8&#10;g3WR2FEnbdRHyE0FSLBg0aoBtVsndh7Cvo5iJw1/j1nBcjSjmTPZfjaaTWpwnSWEeBEBU1RZ2VGD&#10;8Pnx+rAF5rwgKbQlhfCtHOzz25tMpNJe6aSmwjcslJBLBULrfZ9y7qpWGeEWtlcUvNoORvggh4bL&#10;QVxDudF8GUVrbkRHYaEVvXppVfVVjAbh7ZmXh1NxLOtLrad3fTbj4WgQ7+/mp0dgXs3+Lwy/+AEd&#10;8sBU2pGkYxphtdmEJEKyjYEFfxcnCbASYbnerYDnGf//IP8BAAD//wMAUEsBAi0AFAAGAAgAAAAh&#10;ALaDOJL+AAAA4QEAABMAAAAAAAAAAAAAAAAAAAAAAFtDb250ZW50X1R5cGVzXS54bWxQSwECLQAU&#10;AAYACAAAACEAOP0h/9YAAACUAQAACwAAAAAAAAAAAAAAAAAvAQAAX3JlbHMvLnJlbHNQSwECLQAU&#10;AAYACAAAACEAsH9uTBsCAAAmBAAADgAAAAAAAAAAAAAAAAAuAgAAZHJzL2Uyb0RvYy54bWxQSwEC&#10;LQAUAAYACAAAACEAaVxhF+AAAAAJAQAADwAAAAAAAAAAAAAAAAB1BAAAZHJzL2Rvd25yZXYueG1s&#10;UEsFBgAAAAAEAAQA8wAAAIIFAAAAAA==&#10;" strokecolor="white [3212]">
                    <v:textbox style="mso-fit-shape-to-text:t">
                      <w:txbxContent>
                        <w:p w14:paraId="25747742" w14:textId="3E83B22F" w:rsidR="0031713E" w:rsidRDefault="0031713E" w:rsidP="00997BBC">
                          <w:pPr>
                            <w:jc w:val="center"/>
                            <w:rPr>
                              <w:i/>
                            </w:rPr>
                          </w:pPr>
                          <w:bookmarkStart w:id="5" w:name="_Toc149396585"/>
                          <w:r w:rsidRPr="00F0035D">
                            <w:rPr>
                              <w:i/>
                            </w:rPr>
                            <w:t>Une étude multiniveau</w:t>
                          </w:r>
                          <w:r>
                            <w:rPr>
                              <w:i/>
                            </w:rPr>
                            <w:t xml:space="preserve"> </w:t>
                          </w:r>
                          <w:r w:rsidRPr="00F0035D">
                            <w:rPr>
                              <w:i/>
                            </w:rPr>
                            <w:t xml:space="preserve">dans le secteur </w:t>
                          </w:r>
                          <w:r>
                            <w:rPr>
                              <w:i/>
                            </w:rPr>
                            <w:t>taxi</w:t>
                          </w:r>
                          <w:r w:rsidRPr="00F0035D">
                            <w:rPr>
                              <w:i/>
                            </w:rPr>
                            <w:t xml:space="preserve"> à Bruxelles</w:t>
                          </w:r>
                          <w:bookmarkEnd w:id="5"/>
                        </w:p>
                      </w:txbxContent>
                    </v:textbox>
                    <w10:wrap type="square"/>
                  </v:shape>
                </w:pict>
              </mc:Fallback>
            </mc:AlternateContent>
          </w:r>
        </w:p>
        <w:tbl>
          <w:tblPr>
            <w:tblpPr w:leftFromText="187" w:rightFromText="187" w:horzAnchor="margin" w:tblpXSpec="center" w:tblpY="2881"/>
            <w:tblW w:w="5652" w:type="pct"/>
            <w:tblBorders>
              <w:left w:val="single" w:sz="12" w:space="0" w:color="5B9BD5" w:themeColor="accent1"/>
            </w:tblBorders>
            <w:tblCellMar>
              <w:left w:w="144" w:type="dxa"/>
              <w:right w:w="115" w:type="dxa"/>
            </w:tblCellMar>
            <w:tblLook w:val="04A0" w:firstRow="1" w:lastRow="0" w:firstColumn="1" w:lastColumn="0" w:noHBand="0" w:noVBand="1"/>
          </w:tblPr>
          <w:tblGrid>
            <w:gridCol w:w="10247"/>
          </w:tblGrid>
          <w:tr w:rsidR="007C25DC" w:rsidRPr="00C05C6B" w14:paraId="6C0B2E1A" w14:textId="77777777" w:rsidTr="00030ECE">
            <w:tc>
              <w:tcPr>
                <w:tcW w:w="10247" w:type="dxa"/>
                <w:tcBorders>
                  <w:left w:val="single" w:sz="4" w:space="0" w:color="FFFFFF"/>
                </w:tcBorders>
                <w:tcMar>
                  <w:top w:w="216" w:type="dxa"/>
                  <w:left w:w="115" w:type="dxa"/>
                  <w:bottom w:w="216" w:type="dxa"/>
                  <w:right w:w="115" w:type="dxa"/>
                </w:tcMar>
              </w:tcPr>
              <w:p w14:paraId="2DE95914" w14:textId="3B60D024" w:rsidR="00D93207" w:rsidRPr="00C05C6B" w:rsidRDefault="00E54DC7" w:rsidP="00A225E1">
                <w:pPr>
                  <w:spacing w:before="120" w:after="120"/>
                  <w:rPr>
                    <w:color w:val="000000" w:themeColor="text1"/>
                    <w:lang w:val="fr-BE"/>
                  </w:rPr>
                </w:pPr>
                <w:r w:rsidRPr="00C05C6B">
                  <w:rPr>
                    <w:noProof/>
                    <w:color w:val="000000" w:themeColor="text1"/>
                    <w:lang w:eastAsia="fr-FR"/>
                  </w:rPr>
                  <mc:AlternateContent>
                    <mc:Choice Requires="wps">
                      <w:drawing>
                        <wp:anchor distT="45720" distB="45720" distL="114300" distR="114300" simplePos="0" relativeHeight="251658241" behindDoc="0" locked="0" layoutInCell="1" allowOverlap="1" wp14:anchorId="6BD989ED" wp14:editId="521E595E">
                          <wp:simplePos x="0" y="0"/>
                          <wp:positionH relativeFrom="column">
                            <wp:posOffset>594995</wp:posOffset>
                          </wp:positionH>
                          <wp:positionV relativeFrom="paragraph">
                            <wp:posOffset>724535</wp:posOffset>
                          </wp:positionV>
                          <wp:extent cx="5438775" cy="1097280"/>
                          <wp:effectExtent l="0" t="0" r="28575" b="26670"/>
                          <wp:wrapSquare wrapText="bothSides"/>
                          <wp:docPr id="217"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38775" cy="1097280"/>
                                  </a:xfrm>
                                  <a:prstGeom prst="rect">
                                    <a:avLst/>
                                  </a:prstGeom>
                                  <a:solidFill>
                                    <a:srgbClr val="FFFFFF"/>
                                  </a:solidFill>
                                  <a:ln w="9525">
                                    <a:solidFill>
                                      <a:schemeClr val="bg1"/>
                                    </a:solidFill>
                                    <a:miter lim="800000"/>
                                    <a:headEnd/>
                                    <a:tailEnd/>
                                  </a:ln>
                                </wps:spPr>
                                <wps:txbx>
                                  <w:txbxContent>
                                    <w:p w14:paraId="1F58E8C8" w14:textId="77777777" w:rsidR="0031713E" w:rsidRPr="00987BDC" w:rsidRDefault="0031713E" w:rsidP="00952476">
                                      <w:pPr>
                                        <w:spacing w:after="0"/>
                                        <w:jc w:val="center"/>
                                        <w:rPr>
                                          <w:b/>
                                          <w:bCs/>
                                          <w:sz w:val="28"/>
                                        </w:rPr>
                                      </w:pPr>
                                      <w:r w:rsidRPr="00987BDC">
                                        <w:rPr>
                                          <w:b/>
                                          <w:bCs/>
                                          <w:sz w:val="28"/>
                                        </w:rPr>
                                        <w:t xml:space="preserve">Thèse présentée par </w:t>
                                      </w:r>
                                      <w:r w:rsidRPr="00987BDC">
                                        <w:rPr>
                                          <w:b/>
                                          <w:bCs/>
                                          <w:smallCaps/>
                                          <w:sz w:val="28"/>
                                        </w:rPr>
                                        <w:t>Brassart</w:t>
                                      </w:r>
                                      <w:r w:rsidRPr="00987BDC">
                                        <w:rPr>
                                          <w:b/>
                                          <w:bCs/>
                                          <w:sz w:val="28"/>
                                        </w:rPr>
                                        <w:t xml:space="preserve"> Chloé</w:t>
                                      </w:r>
                                    </w:p>
                                    <w:p w14:paraId="1BDADAA1" w14:textId="2A1D6AAE" w:rsidR="0031713E" w:rsidRPr="00987BDC" w:rsidRDefault="0031713E" w:rsidP="00952476">
                                      <w:pPr>
                                        <w:spacing w:after="0"/>
                                        <w:jc w:val="center"/>
                                        <w:rPr>
                                          <w:sz w:val="28"/>
                                        </w:rPr>
                                      </w:pPr>
                                      <w:r w:rsidRPr="00987BDC">
                                        <w:rPr>
                                          <w:sz w:val="28"/>
                                        </w:rPr>
                                        <w:t xml:space="preserve"> </w:t>
                                      </w:r>
                                      <w:r w:rsidRPr="00987BDC">
                                        <w:rPr>
                                          <w:szCs w:val="20"/>
                                        </w:rPr>
                                        <w:t xml:space="preserve">En vue de l’obtention du </w:t>
                                      </w:r>
                                      <w:r>
                                        <w:rPr>
                                          <w:szCs w:val="20"/>
                                        </w:rPr>
                                        <w:t>g</w:t>
                                      </w:r>
                                      <w:r w:rsidRPr="00987BDC">
                                        <w:rPr>
                                          <w:szCs w:val="20"/>
                                        </w:rPr>
                                        <w:t xml:space="preserve">rade de </w:t>
                                      </w:r>
                                      <w:r>
                                        <w:rPr>
                                          <w:szCs w:val="20"/>
                                        </w:rPr>
                                        <w:t>d</w:t>
                                      </w:r>
                                      <w:r w:rsidRPr="00987BDC">
                                        <w:rPr>
                                          <w:szCs w:val="20"/>
                                        </w:rPr>
                                        <w:t xml:space="preserve">octeur en Sciences </w:t>
                                      </w:r>
                                      <w:r>
                                        <w:rPr>
                                          <w:szCs w:val="20"/>
                                        </w:rPr>
                                        <w:t>é</w:t>
                                      </w:r>
                                      <w:r w:rsidRPr="00987BDC">
                                        <w:rPr>
                                          <w:szCs w:val="20"/>
                                        </w:rPr>
                                        <w:t xml:space="preserve">conomiques et de </w:t>
                                      </w:r>
                                      <w:r>
                                        <w:rPr>
                                          <w:szCs w:val="20"/>
                                        </w:rPr>
                                        <w:t>g</w:t>
                                      </w:r>
                                      <w:r w:rsidRPr="00987BDC">
                                        <w:rPr>
                                          <w:szCs w:val="20"/>
                                        </w:rPr>
                                        <w:t>estion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BD989ED" id="_x0000_s1029" type="#_x0000_t202" style="position:absolute;left:0;text-align:left;margin-left:46.85pt;margin-top:57.05pt;width:428.25pt;height:86.4pt;z-index:251658241;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G+UzHAIAACYEAAAOAAAAZHJzL2Uyb0RvYy54bWysU9uO2yAQfa/Uf0C8N3aySZNYIatttqkq&#10;bS/Sth+AMbZRMUOBxN5+fQeczabpW1Ue0AwDh5kzZza3Q6fJUTqvwDA6neSUSCOgUqZh9Pu3/ZsV&#10;JT5wU3ENRjL6JD293b5+teltIWfQgq6kIwhifNFbRtsQbJFlXrSy434CVhoM1uA6HtB1TVY53iN6&#10;p7NZnr/NenCVdSCk93h6PwbpNuHXtRThS117GYhmFHMLaXdpL+OebTe8aBy3rRKnNPg/ZNFxZfDT&#10;M9Q9D5wcnPoLqlPCgYc6TAR0GdS1EjLVgNVM86tqHltuZaoFyfH2TJP/f7Di8/HRfnUkDO9gwAam&#10;Irx9APHDEwO7lptG3jkHfSt5hR9PI2VZb31xehqp9oWPIGX/CSpsMj8ESEBD7brICtZJEB0b8HQm&#10;XQ6BCDxczG9Wy+WCEoGxab5ezlapLRkvnp9b58MHCR2JBqMOu5rg+fHBh5gOL56vxN88aFXtldbJ&#10;cU25044cOSpgn1aq4OqaNqRndL2YLUYG/oCIYpRnkLIZObhC6FRAJWvVMbrK4xq1FWl7b6qks8CV&#10;Hm3MWJsTj5G6kcQwlANRFaM38W2ktYTqCYl1MAoXBw2NFtwvSnoULaP+54E7SYn+aLA56+l8HlWe&#10;nPliOUPHXUbKywg3AqEYDZSM5i6kyYi0GbjDJtYq0fuSySllFGNi/TQ4Ue2Xfrr1Mt7b3wAAAP//&#10;AwBQSwMEFAAGAAgAAAAhAJe+wTTgAAAACgEAAA8AAABkcnMvZG93bnJldi54bWxMj8FOg0AQhu8m&#10;vsNmTLzZBaxYkKUxGnszRmxajws7ApGdJey2RZ/e8aTHmfnyz/cX69kO4oiT7x0piBcRCKTGmZ5a&#10;Bdu3p6sVCB80GT04QgVf6GFdnp8VOjfuRK94rEIrOIR8rhV0IYy5lL7p0Gq/cCMS3z7cZHXgcWql&#10;mfSJw+0gkyhKpdU98YdOj/jQYfNZHawC30Tp7mVZ7fa13OB3Zszj++ZZqcuL+f4ORMA5/MHwq8/q&#10;ULJT7Q5kvBgUZNe3TPI+XsYgGMhuogRErSBZpRnIspD/K5Q/AAAA//8DAFBLAQItABQABgAIAAAA&#10;IQC2gziS/gAAAOEBAAATAAAAAAAAAAAAAAAAAAAAAABbQ29udGVudF9UeXBlc10ueG1sUEsBAi0A&#10;FAAGAAgAAAAhADj9If/WAAAAlAEAAAsAAAAAAAAAAAAAAAAALwEAAF9yZWxzLy5yZWxzUEsBAi0A&#10;FAAGAAgAAAAhAE0b5TMcAgAAJgQAAA4AAAAAAAAAAAAAAAAALgIAAGRycy9lMm9Eb2MueG1sUEsB&#10;Ai0AFAAGAAgAAAAhAJe+wTTgAAAACgEAAA8AAAAAAAAAAAAAAAAAdgQAAGRycy9kb3ducmV2Lnht&#10;bFBLBQYAAAAABAAEAPMAAACDBQAAAAA=&#10;" strokecolor="white [3212]">
                          <v:textbox>
                            <w:txbxContent>
                              <w:p w14:paraId="1F58E8C8" w14:textId="77777777" w:rsidR="0031713E" w:rsidRPr="00987BDC" w:rsidRDefault="0031713E" w:rsidP="00952476">
                                <w:pPr>
                                  <w:spacing w:after="0"/>
                                  <w:jc w:val="center"/>
                                  <w:rPr>
                                    <w:b/>
                                    <w:bCs/>
                                    <w:sz w:val="28"/>
                                  </w:rPr>
                                </w:pPr>
                                <w:r w:rsidRPr="00987BDC">
                                  <w:rPr>
                                    <w:b/>
                                    <w:bCs/>
                                    <w:sz w:val="28"/>
                                  </w:rPr>
                                  <w:t xml:space="preserve">Thèse présentée par </w:t>
                                </w:r>
                                <w:r w:rsidRPr="00987BDC">
                                  <w:rPr>
                                    <w:b/>
                                    <w:bCs/>
                                    <w:smallCaps/>
                                    <w:sz w:val="28"/>
                                  </w:rPr>
                                  <w:t>Brassart</w:t>
                                </w:r>
                                <w:r w:rsidRPr="00987BDC">
                                  <w:rPr>
                                    <w:b/>
                                    <w:bCs/>
                                    <w:sz w:val="28"/>
                                  </w:rPr>
                                  <w:t xml:space="preserve"> Chloé</w:t>
                                </w:r>
                              </w:p>
                              <w:p w14:paraId="1BDADAA1" w14:textId="2A1D6AAE" w:rsidR="0031713E" w:rsidRPr="00987BDC" w:rsidRDefault="0031713E" w:rsidP="00952476">
                                <w:pPr>
                                  <w:spacing w:after="0"/>
                                  <w:jc w:val="center"/>
                                  <w:rPr>
                                    <w:sz w:val="28"/>
                                  </w:rPr>
                                </w:pPr>
                                <w:r w:rsidRPr="00987BDC">
                                  <w:rPr>
                                    <w:sz w:val="28"/>
                                  </w:rPr>
                                  <w:t xml:space="preserve"> </w:t>
                                </w:r>
                                <w:r w:rsidRPr="00987BDC">
                                  <w:rPr>
                                    <w:szCs w:val="20"/>
                                  </w:rPr>
                                  <w:t xml:space="preserve">En vue de l’obtention du </w:t>
                                </w:r>
                                <w:r>
                                  <w:rPr>
                                    <w:szCs w:val="20"/>
                                  </w:rPr>
                                  <w:t>g</w:t>
                                </w:r>
                                <w:r w:rsidRPr="00987BDC">
                                  <w:rPr>
                                    <w:szCs w:val="20"/>
                                  </w:rPr>
                                  <w:t xml:space="preserve">rade de </w:t>
                                </w:r>
                                <w:r>
                                  <w:rPr>
                                    <w:szCs w:val="20"/>
                                  </w:rPr>
                                  <w:t>d</w:t>
                                </w:r>
                                <w:r w:rsidRPr="00987BDC">
                                  <w:rPr>
                                    <w:szCs w:val="20"/>
                                  </w:rPr>
                                  <w:t xml:space="preserve">octeur en Sciences </w:t>
                                </w:r>
                                <w:r>
                                  <w:rPr>
                                    <w:szCs w:val="20"/>
                                  </w:rPr>
                                  <w:t>é</w:t>
                                </w:r>
                                <w:r w:rsidRPr="00987BDC">
                                  <w:rPr>
                                    <w:szCs w:val="20"/>
                                  </w:rPr>
                                  <w:t xml:space="preserve">conomiques et de </w:t>
                                </w:r>
                                <w:r>
                                  <w:rPr>
                                    <w:szCs w:val="20"/>
                                  </w:rPr>
                                  <w:t>g</w:t>
                                </w:r>
                                <w:r w:rsidRPr="00987BDC">
                                  <w:rPr>
                                    <w:szCs w:val="20"/>
                                  </w:rPr>
                                  <w:t>estion</w:t>
                                </w:r>
                              </w:p>
                            </w:txbxContent>
                          </v:textbox>
                          <w10:wrap type="square"/>
                        </v:shape>
                      </w:pict>
                    </mc:Fallback>
                  </mc:AlternateContent>
                </w:r>
              </w:p>
            </w:tc>
          </w:tr>
        </w:tbl>
        <w:p w14:paraId="02EB8267" w14:textId="58E65C75" w:rsidR="000137C6" w:rsidRPr="00C05C6B" w:rsidRDefault="00000000" w:rsidP="00C304F7">
          <w:pPr>
            <w:tabs>
              <w:tab w:val="left" w:pos="975"/>
            </w:tabs>
            <w:spacing w:before="120" w:after="120"/>
            <w:rPr>
              <w:color w:val="000000" w:themeColor="text1"/>
              <w:lang w:val="fr-BE"/>
            </w:rPr>
          </w:pPr>
        </w:p>
      </w:sdtContent>
    </w:sdt>
    <w:p w14:paraId="2C0A96B5" w14:textId="77777777" w:rsidR="00E54DC7" w:rsidRPr="00C05C6B" w:rsidRDefault="00E54DC7" w:rsidP="5494DE51">
      <w:pPr>
        <w:rPr>
          <w:b/>
          <w:bCs/>
          <w:color w:val="000000" w:themeColor="text1"/>
        </w:rPr>
      </w:pPr>
    </w:p>
    <w:p w14:paraId="51E522D0" w14:textId="6BB5068C" w:rsidR="008A425A" w:rsidRPr="00C05C6B" w:rsidRDefault="008A425A" w:rsidP="008A425A">
      <w:pPr>
        <w:spacing w:before="120" w:after="120"/>
        <w:rPr>
          <w:color w:val="000000" w:themeColor="text1"/>
        </w:rPr>
      </w:pPr>
    </w:p>
    <w:p w14:paraId="32307CE0" w14:textId="77777777" w:rsidR="0093084B" w:rsidRPr="00C05C6B" w:rsidRDefault="0093084B" w:rsidP="008A425A">
      <w:pPr>
        <w:spacing w:before="120" w:after="120"/>
        <w:rPr>
          <w:color w:val="000000" w:themeColor="text1"/>
        </w:rPr>
      </w:pPr>
    </w:p>
    <w:p w14:paraId="127A984F" w14:textId="77777777" w:rsidR="0093084B" w:rsidRPr="00C05C6B" w:rsidRDefault="0093084B" w:rsidP="008A425A">
      <w:pPr>
        <w:spacing w:before="120" w:after="120"/>
        <w:rPr>
          <w:color w:val="000000" w:themeColor="text1"/>
        </w:rPr>
      </w:pPr>
    </w:p>
    <w:p w14:paraId="036BF01A" w14:textId="77777777" w:rsidR="0093084B" w:rsidRPr="00C05C6B" w:rsidRDefault="0093084B" w:rsidP="008A425A">
      <w:pPr>
        <w:spacing w:before="120" w:after="120"/>
        <w:rPr>
          <w:color w:val="000000" w:themeColor="text1"/>
        </w:rPr>
      </w:pPr>
    </w:p>
    <w:p w14:paraId="56ED74F3" w14:textId="77777777" w:rsidR="0093084B" w:rsidRPr="00C05C6B" w:rsidRDefault="0093084B" w:rsidP="008A425A">
      <w:pPr>
        <w:spacing w:before="120" w:after="120"/>
        <w:rPr>
          <w:color w:val="000000" w:themeColor="text1"/>
        </w:rPr>
      </w:pPr>
    </w:p>
    <w:p w14:paraId="7FCAF31F" w14:textId="77777777" w:rsidR="003F4E55" w:rsidRPr="00C05C6B" w:rsidRDefault="003F4E55" w:rsidP="008A425A">
      <w:pPr>
        <w:spacing w:before="120" w:after="120"/>
        <w:rPr>
          <w:color w:val="000000" w:themeColor="text1"/>
        </w:rPr>
      </w:pPr>
    </w:p>
    <w:p w14:paraId="051C21B5" w14:textId="77777777" w:rsidR="003F4E55" w:rsidRPr="00C05C6B" w:rsidRDefault="003F4E55" w:rsidP="008A425A">
      <w:pPr>
        <w:spacing w:before="120" w:after="120"/>
        <w:rPr>
          <w:color w:val="000000" w:themeColor="text1"/>
        </w:rPr>
      </w:pPr>
    </w:p>
    <w:p w14:paraId="473B65A6" w14:textId="77777777" w:rsidR="003F4E55" w:rsidRPr="00C05C6B" w:rsidRDefault="003F4E55" w:rsidP="008A425A">
      <w:pPr>
        <w:spacing w:before="120" w:after="120"/>
        <w:rPr>
          <w:color w:val="000000" w:themeColor="text1"/>
        </w:rPr>
      </w:pPr>
    </w:p>
    <w:p w14:paraId="35EF0116" w14:textId="77777777" w:rsidR="003F4E55" w:rsidRPr="00C05C6B" w:rsidRDefault="003F4E55" w:rsidP="008A425A">
      <w:pPr>
        <w:spacing w:before="120" w:after="120"/>
        <w:rPr>
          <w:color w:val="000000" w:themeColor="text1"/>
        </w:rPr>
      </w:pPr>
    </w:p>
    <w:p w14:paraId="5E43B5B3" w14:textId="77777777" w:rsidR="003F4E55" w:rsidRPr="00C05C6B" w:rsidRDefault="003F4E55" w:rsidP="008A425A">
      <w:pPr>
        <w:spacing w:before="120" w:after="120"/>
        <w:rPr>
          <w:color w:val="000000" w:themeColor="text1"/>
        </w:rPr>
      </w:pPr>
    </w:p>
    <w:p w14:paraId="697BF1B4" w14:textId="77777777" w:rsidR="003F4E55" w:rsidRPr="00C05C6B" w:rsidRDefault="003F4E55" w:rsidP="008A425A">
      <w:pPr>
        <w:spacing w:before="120" w:after="120"/>
        <w:rPr>
          <w:color w:val="000000" w:themeColor="text1"/>
        </w:rPr>
      </w:pPr>
    </w:p>
    <w:p w14:paraId="06588F60" w14:textId="77777777" w:rsidR="003F4E55" w:rsidRPr="00C05C6B" w:rsidRDefault="003F4E55" w:rsidP="008A425A">
      <w:pPr>
        <w:spacing w:before="120" w:after="120"/>
        <w:rPr>
          <w:color w:val="000000" w:themeColor="text1"/>
        </w:rPr>
      </w:pPr>
    </w:p>
    <w:p w14:paraId="66D57C0F" w14:textId="77777777" w:rsidR="0093084B" w:rsidRPr="00C05C6B" w:rsidRDefault="0093084B" w:rsidP="008A425A">
      <w:pPr>
        <w:spacing w:before="120" w:after="120"/>
        <w:rPr>
          <w:color w:val="000000" w:themeColor="text1"/>
        </w:rPr>
      </w:pPr>
    </w:p>
    <w:p w14:paraId="10931E96" w14:textId="77777777" w:rsidR="0093084B" w:rsidRPr="00C05C6B" w:rsidRDefault="0093084B" w:rsidP="003F4E55">
      <w:pPr>
        <w:spacing w:before="120" w:after="120"/>
        <w:jc w:val="right"/>
        <w:rPr>
          <w:color w:val="000000" w:themeColor="text1"/>
        </w:rPr>
      </w:pPr>
    </w:p>
    <w:p w14:paraId="3255A282" w14:textId="77777777" w:rsidR="0093084B" w:rsidRPr="00C05C6B" w:rsidRDefault="0093084B" w:rsidP="003F4E55">
      <w:pPr>
        <w:spacing w:before="120" w:after="120"/>
        <w:jc w:val="right"/>
        <w:rPr>
          <w:color w:val="000000" w:themeColor="text1"/>
        </w:rPr>
      </w:pPr>
    </w:p>
    <w:p w14:paraId="5E75714F" w14:textId="2EEA9003" w:rsidR="008A425A" w:rsidRPr="00C05C6B" w:rsidRDefault="008A425A" w:rsidP="003F4E55">
      <w:pPr>
        <w:spacing w:before="120" w:after="120"/>
        <w:jc w:val="right"/>
        <w:rPr>
          <w:color w:val="000000" w:themeColor="text1"/>
          <w:sz w:val="22"/>
          <w:szCs w:val="20"/>
        </w:rPr>
      </w:pPr>
      <w:r w:rsidRPr="00C05C6B">
        <w:rPr>
          <w:color w:val="000000" w:themeColor="text1"/>
          <w:sz w:val="22"/>
          <w:szCs w:val="20"/>
        </w:rPr>
        <w:t>« </w:t>
      </w:r>
      <w:r w:rsidRPr="00C05C6B">
        <w:rPr>
          <w:i/>
          <w:iCs/>
          <w:color w:val="000000" w:themeColor="text1"/>
          <w:sz w:val="22"/>
          <w:szCs w:val="20"/>
        </w:rPr>
        <w:t>Os</w:t>
      </w:r>
      <w:r w:rsidR="0010674F" w:rsidRPr="00C05C6B">
        <w:rPr>
          <w:i/>
          <w:iCs/>
          <w:color w:val="000000" w:themeColor="text1"/>
          <w:sz w:val="22"/>
          <w:szCs w:val="20"/>
        </w:rPr>
        <w:t>ons</w:t>
      </w:r>
      <w:r w:rsidRPr="00C05C6B">
        <w:rPr>
          <w:i/>
          <w:iCs/>
          <w:color w:val="000000" w:themeColor="text1"/>
          <w:sz w:val="22"/>
          <w:szCs w:val="20"/>
        </w:rPr>
        <w:t xml:space="preserve"> rêver de just</w:t>
      </w:r>
      <w:r w:rsidR="00305015" w:rsidRPr="00C05C6B">
        <w:rPr>
          <w:i/>
          <w:iCs/>
          <w:color w:val="000000" w:themeColor="text1"/>
          <w:sz w:val="22"/>
          <w:szCs w:val="20"/>
        </w:rPr>
        <w:t>ice</w:t>
      </w:r>
      <w:r w:rsidR="00460651" w:rsidRPr="00C05C6B">
        <w:rPr>
          <w:i/>
          <w:iCs/>
          <w:color w:val="000000" w:themeColor="text1"/>
          <w:sz w:val="22"/>
          <w:szCs w:val="20"/>
        </w:rPr>
        <w:t xml:space="preserve"> </w:t>
      </w:r>
      <w:r w:rsidRPr="00C05C6B">
        <w:rPr>
          <w:i/>
          <w:iCs/>
          <w:color w:val="000000" w:themeColor="text1"/>
          <w:sz w:val="22"/>
          <w:szCs w:val="20"/>
        </w:rPr>
        <w:t>et osons faire bloc pour aller la chercher. Osons donner à notre éphémère des allure</w:t>
      </w:r>
      <w:r w:rsidR="003B2883" w:rsidRPr="00C05C6B">
        <w:rPr>
          <w:i/>
          <w:iCs/>
          <w:color w:val="000000" w:themeColor="text1"/>
          <w:sz w:val="22"/>
          <w:szCs w:val="20"/>
        </w:rPr>
        <w:t>s</w:t>
      </w:r>
      <w:r w:rsidRPr="00C05C6B">
        <w:rPr>
          <w:i/>
          <w:iCs/>
          <w:color w:val="000000" w:themeColor="text1"/>
          <w:sz w:val="22"/>
          <w:szCs w:val="20"/>
        </w:rPr>
        <w:t xml:space="preserve"> d’éternité. Parce que notre éphémère</w:t>
      </w:r>
      <w:r w:rsidR="00740786">
        <w:rPr>
          <w:i/>
          <w:iCs/>
          <w:color w:val="000000" w:themeColor="text1"/>
          <w:sz w:val="22"/>
          <w:szCs w:val="20"/>
        </w:rPr>
        <w:t>,</w:t>
      </w:r>
      <w:r w:rsidRPr="00C05C6B">
        <w:rPr>
          <w:i/>
          <w:iCs/>
          <w:color w:val="000000" w:themeColor="text1"/>
          <w:sz w:val="22"/>
          <w:szCs w:val="20"/>
        </w:rPr>
        <w:t xml:space="preserve"> c’est le futur de ceux qui nous suivront. Admettons que nous vivons dans une société plurielle et contrastée aux mille nuances de couleur</w:t>
      </w:r>
      <w:r w:rsidR="003B2883" w:rsidRPr="00C05C6B">
        <w:rPr>
          <w:i/>
          <w:iCs/>
          <w:color w:val="000000" w:themeColor="text1"/>
          <w:sz w:val="22"/>
          <w:szCs w:val="20"/>
        </w:rPr>
        <w:t>s,</w:t>
      </w:r>
      <w:r w:rsidRPr="00C05C6B">
        <w:rPr>
          <w:i/>
          <w:iCs/>
          <w:color w:val="000000" w:themeColor="text1"/>
          <w:sz w:val="22"/>
          <w:szCs w:val="20"/>
        </w:rPr>
        <w:t xml:space="preserve"> de convictions, de préférences. Ne les nions pas</w:t>
      </w:r>
      <w:r w:rsidR="00F9404B" w:rsidRPr="00C05C6B">
        <w:rPr>
          <w:i/>
          <w:iCs/>
          <w:color w:val="000000" w:themeColor="text1"/>
          <w:sz w:val="22"/>
          <w:szCs w:val="20"/>
        </w:rPr>
        <w:t xml:space="preserve">, </w:t>
      </w:r>
      <w:r w:rsidRPr="00C05C6B">
        <w:rPr>
          <w:i/>
          <w:iCs/>
          <w:color w:val="000000" w:themeColor="text1"/>
          <w:sz w:val="22"/>
          <w:szCs w:val="20"/>
        </w:rPr>
        <w:t>ne les fuyons pas. Chérissons leurs richesses et assumons leurs conflits parce qu’ils ne sont rien d’autr</w:t>
      </w:r>
      <w:r w:rsidR="00740786">
        <w:rPr>
          <w:i/>
          <w:iCs/>
          <w:color w:val="000000" w:themeColor="text1"/>
          <w:sz w:val="22"/>
          <w:szCs w:val="20"/>
        </w:rPr>
        <w:t>e</w:t>
      </w:r>
      <w:r w:rsidRPr="00C05C6B">
        <w:rPr>
          <w:i/>
          <w:iCs/>
          <w:color w:val="000000" w:themeColor="text1"/>
          <w:sz w:val="22"/>
          <w:szCs w:val="20"/>
        </w:rPr>
        <w:t xml:space="preserve"> que l’essence de la vie. Parfois</w:t>
      </w:r>
      <w:r w:rsidR="009260A0">
        <w:rPr>
          <w:i/>
          <w:iCs/>
          <w:color w:val="000000" w:themeColor="text1"/>
          <w:sz w:val="22"/>
          <w:szCs w:val="20"/>
        </w:rPr>
        <w:t>,</w:t>
      </w:r>
      <w:r w:rsidRPr="00C05C6B">
        <w:rPr>
          <w:i/>
          <w:iCs/>
          <w:color w:val="000000" w:themeColor="text1"/>
          <w:sz w:val="22"/>
          <w:szCs w:val="20"/>
        </w:rPr>
        <w:t xml:space="preserve"> c’est en voyageant dans les yeux de l’autre, c’est </w:t>
      </w:r>
      <w:r w:rsidR="00C76654" w:rsidRPr="00C05C6B">
        <w:rPr>
          <w:i/>
          <w:iCs/>
          <w:color w:val="000000" w:themeColor="text1"/>
          <w:sz w:val="22"/>
          <w:szCs w:val="20"/>
        </w:rPr>
        <w:t>e</w:t>
      </w:r>
      <w:r w:rsidRPr="00C05C6B">
        <w:rPr>
          <w:i/>
          <w:iCs/>
          <w:color w:val="000000" w:themeColor="text1"/>
          <w:sz w:val="22"/>
          <w:szCs w:val="20"/>
        </w:rPr>
        <w:t>n y puisant une nouvelle forme de vérité à laquelle on n’avait pas songé ou qu’on avait balayé</w:t>
      </w:r>
      <w:r w:rsidR="00740786">
        <w:rPr>
          <w:i/>
          <w:iCs/>
          <w:color w:val="000000" w:themeColor="text1"/>
          <w:sz w:val="22"/>
          <w:szCs w:val="20"/>
        </w:rPr>
        <w:t>e</w:t>
      </w:r>
      <w:r w:rsidR="008D5029" w:rsidRPr="00C05C6B">
        <w:rPr>
          <w:i/>
          <w:iCs/>
          <w:color w:val="000000" w:themeColor="text1"/>
          <w:sz w:val="22"/>
          <w:szCs w:val="20"/>
        </w:rPr>
        <w:t xml:space="preserve"> qu’on découvre le monde</w:t>
      </w:r>
      <w:r w:rsidR="0019524C" w:rsidRPr="00C05C6B">
        <w:rPr>
          <w:color w:val="000000" w:themeColor="text1"/>
          <w:sz w:val="22"/>
          <w:szCs w:val="20"/>
        </w:rPr>
        <w:t>.</w:t>
      </w:r>
      <w:r w:rsidR="00D751E5">
        <w:rPr>
          <w:color w:val="000000" w:themeColor="text1"/>
          <w:sz w:val="22"/>
          <w:szCs w:val="20"/>
        </w:rPr>
        <w:t> </w:t>
      </w:r>
      <w:r w:rsidRPr="00C05C6B">
        <w:rPr>
          <w:color w:val="000000" w:themeColor="text1"/>
          <w:sz w:val="22"/>
          <w:szCs w:val="20"/>
        </w:rPr>
        <w:t xml:space="preserve">» </w:t>
      </w:r>
    </w:p>
    <w:p w14:paraId="39165DA5" w14:textId="66102930" w:rsidR="00305015" w:rsidRPr="00C05C6B" w:rsidRDefault="00305015" w:rsidP="003F4E55">
      <w:pPr>
        <w:spacing w:before="120" w:after="120"/>
        <w:jc w:val="right"/>
        <w:rPr>
          <w:smallCaps/>
          <w:color w:val="000000" w:themeColor="text1"/>
          <w:sz w:val="22"/>
          <w:szCs w:val="20"/>
        </w:rPr>
      </w:pPr>
      <w:r w:rsidRPr="00C05C6B">
        <w:rPr>
          <w:smallCaps/>
          <w:color w:val="000000" w:themeColor="text1"/>
          <w:sz w:val="22"/>
          <w:szCs w:val="20"/>
        </w:rPr>
        <w:t xml:space="preserve">Saphia Wesphael, jeune philosophe </w:t>
      </w:r>
    </w:p>
    <w:p w14:paraId="60A176DC" w14:textId="77777777" w:rsidR="00E96BB8" w:rsidRPr="00C05C6B" w:rsidRDefault="00E96BB8" w:rsidP="5494DE51">
      <w:pPr>
        <w:rPr>
          <w:color w:val="000000" w:themeColor="text1"/>
        </w:rPr>
      </w:pPr>
    </w:p>
    <w:p w14:paraId="66C6A5D8" w14:textId="77777777" w:rsidR="00E96BB8" w:rsidRPr="00C05C6B" w:rsidRDefault="00E96BB8" w:rsidP="5494DE51">
      <w:pPr>
        <w:rPr>
          <w:color w:val="000000" w:themeColor="text1"/>
        </w:rPr>
      </w:pPr>
    </w:p>
    <w:p w14:paraId="0795AC71" w14:textId="49EEBDA3" w:rsidR="00F9404B" w:rsidRPr="00C05C6B" w:rsidRDefault="00F9404B" w:rsidP="5494DE51">
      <w:pPr>
        <w:rPr>
          <w:color w:val="000000" w:themeColor="text1"/>
        </w:rPr>
      </w:pPr>
    </w:p>
    <w:p w14:paraId="52838AB8" w14:textId="77777777" w:rsidR="00F9404B" w:rsidRPr="00C05C6B" w:rsidRDefault="00F9404B" w:rsidP="5494DE51">
      <w:pPr>
        <w:rPr>
          <w:color w:val="000000" w:themeColor="text1"/>
        </w:rPr>
      </w:pPr>
    </w:p>
    <w:p w14:paraId="3E27FA23" w14:textId="77777777" w:rsidR="009153CE" w:rsidRPr="00C05C6B" w:rsidRDefault="009153CE" w:rsidP="5494DE51">
      <w:pPr>
        <w:rPr>
          <w:color w:val="000000" w:themeColor="text1"/>
        </w:rPr>
      </w:pPr>
    </w:p>
    <w:p w14:paraId="52FADD9D" w14:textId="77777777" w:rsidR="00A0701D" w:rsidRDefault="00A0701D">
      <w:pPr>
        <w:spacing w:line="259" w:lineRule="auto"/>
        <w:jc w:val="left"/>
        <w:rPr>
          <w:rFonts w:eastAsia="Times New Roman" w:cs="Times New Roman"/>
          <w:b/>
          <w:bCs/>
          <w:smallCaps/>
          <w:color w:val="000000" w:themeColor="text1"/>
          <w:szCs w:val="24"/>
        </w:rPr>
      </w:pPr>
      <w:r>
        <w:rPr>
          <w:rFonts w:eastAsia="Times New Roman" w:cs="Times New Roman"/>
          <w:b/>
          <w:bCs/>
          <w:smallCaps/>
          <w:color w:val="000000" w:themeColor="text1"/>
          <w:szCs w:val="24"/>
        </w:rPr>
        <w:lastRenderedPageBreak/>
        <w:br w:type="page"/>
      </w:r>
    </w:p>
    <w:p w14:paraId="3D09139E" w14:textId="10FCF2CA" w:rsidR="5494DE51" w:rsidRPr="00C05C6B" w:rsidRDefault="054AAAAE" w:rsidP="5494DE51">
      <w:pPr>
        <w:rPr>
          <w:rFonts w:eastAsia="Times New Roman" w:cs="Times New Roman"/>
          <w:smallCaps/>
          <w:color w:val="000000" w:themeColor="text1"/>
          <w:szCs w:val="24"/>
        </w:rPr>
      </w:pPr>
      <w:r w:rsidRPr="00C05C6B">
        <w:rPr>
          <w:rFonts w:eastAsia="Times New Roman" w:cs="Times New Roman"/>
          <w:b/>
          <w:bCs/>
          <w:smallCaps/>
          <w:color w:val="000000" w:themeColor="text1"/>
          <w:szCs w:val="24"/>
        </w:rPr>
        <w:lastRenderedPageBreak/>
        <w:t xml:space="preserve">Remerciements </w:t>
      </w:r>
    </w:p>
    <w:p w14:paraId="7BFD4A53" w14:textId="45BAA152" w:rsidR="054AAAAE" w:rsidRPr="00C05C6B" w:rsidRDefault="054AAAAE" w:rsidP="5494DE51">
      <w:pPr>
        <w:spacing w:after="0"/>
        <w:rPr>
          <w:rFonts w:eastAsia="Times New Roman" w:cs="Times New Roman"/>
          <w:i/>
          <w:iCs/>
          <w:color w:val="000000" w:themeColor="text1"/>
          <w:szCs w:val="24"/>
        </w:rPr>
      </w:pPr>
      <w:r w:rsidRPr="00C05C6B">
        <w:rPr>
          <w:rFonts w:eastAsia="Times New Roman" w:cs="Times New Roman"/>
          <w:i/>
          <w:iCs/>
          <w:color w:val="000000" w:themeColor="text1"/>
          <w:szCs w:val="24"/>
        </w:rPr>
        <w:t xml:space="preserve">Ce parcours doctoral, plus que l’aboutissement d’un essai intellectuel et scientifique, a </w:t>
      </w:r>
      <w:r w:rsidR="00740786">
        <w:rPr>
          <w:rFonts w:eastAsia="Times New Roman" w:cs="Times New Roman"/>
          <w:i/>
          <w:iCs/>
          <w:color w:val="000000" w:themeColor="text1"/>
          <w:szCs w:val="24"/>
        </w:rPr>
        <w:t>représent</w:t>
      </w:r>
      <w:r w:rsidRPr="00C05C6B">
        <w:rPr>
          <w:rFonts w:eastAsia="Times New Roman" w:cs="Times New Roman"/>
          <w:i/>
          <w:iCs/>
          <w:color w:val="000000" w:themeColor="text1"/>
          <w:szCs w:val="24"/>
        </w:rPr>
        <w:t xml:space="preserve">é un effort continu de dépassement et de renouvellement de soi. </w:t>
      </w:r>
      <w:r w:rsidR="00740786">
        <w:rPr>
          <w:rFonts w:eastAsia="Times New Roman" w:cs="Times New Roman"/>
          <w:i/>
          <w:iCs/>
          <w:color w:val="000000" w:themeColor="text1"/>
          <w:szCs w:val="24"/>
        </w:rPr>
        <w:t>À</w:t>
      </w:r>
      <w:r w:rsidRPr="00C05C6B">
        <w:rPr>
          <w:rFonts w:eastAsia="Times New Roman" w:cs="Times New Roman"/>
          <w:i/>
          <w:iCs/>
          <w:color w:val="000000" w:themeColor="text1"/>
          <w:szCs w:val="24"/>
        </w:rPr>
        <w:t xml:space="preserve"> l’issue de ces quatre années, je ne peux que relever la ténacité que demande le travail d’une recherche doctorale, qui ne m’aurait pas été possible sans le soutien précieux </w:t>
      </w:r>
      <w:r w:rsidR="00246524" w:rsidRPr="00C05C6B">
        <w:rPr>
          <w:rFonts w:eastAsia="Times New Roman" w:cs="Times New Roman"/>
          <w:i/>
          <w:iCs/>
          <w:color w:val="000000" w:themeColor="text1"/>
          <w:szCs w:val="24"/>
        </w:rPr>
        <w:t>d’une série de personnes</w:t>
      </w:r>
      <w:r w:rsidRPr="00C05C6B">
        <w:rPr>
          <w:rFonts w:eastAsia="Times New Roman" w:cs="Times New Roman"/>
          <w:i/>
          <w:iCs/>
          <w:color w:val="000000" w:themeColor="text1"/>
          <w:szCs w:val="24"/>
        </w:rPr>
        <w:t xml:space="preserve"> à qui revien</w:t>
      </w:r>
      <w:r w:rsidR="00740786">
        <w:rPr>
          <w:rFonts w:eastAsia="Times New Roman" w:cs="Times New Roman"/>
          <w:i/>
          <w:iCs/>
          <w:color w:val="000000" w:themeColor="text1"/>
          <w:szCs w:val="24"/>
        </w:rPr>
        <w:t>nen</w:t>
      </w:r>
      <w:r w:rsidRPr="00C05C6B">
        <w:rPr>
          <w:rFonts w:eastAsia="Times New Roman" w:cs="Times New Roman"/>
          <w:i/>
          <w:iCs/>
          <w:color w:val="000000" w:themeColor="text1"/>
          <w:szCs w:val="24"/>
        </w:rPr>
        <w:t>t mes plus sincères remerciements.</w:t>
      </w:r>
    </w:p>
    <w:p w14:paraId="1999ED28" w14:textId="77777777" w:rsidR="0087173C" w:rsidRPr="00C05C6B" w:rsidRDefault="0087173C" w:rsidP="5494DE51">
      <w:pPr>
        <w:spacing w:after="0"/>
        <w:rPr>
          <w:rFonts w:eastAsia="Times New Roman" w:cs="Times New Roman"/>
          <w:i/>
          <w:iCs/>
          <w:color w:val="000000" w:themeColor="text1"/>
          <w:szCs w:val="24"/>
        </w:rPr>
      </w:pPr>
    </w:p>
    <w:p w14:paraId="18C0F8F2" w14:textId="77F29CC0" w:rsidR="054AAAAE" w:rsidRPr="00C05C6B" w:rsidRDefault="00740786" w:rsidP="5494DE51">
      <w:pPr>
        <w:spacing w:after="0"/>
        <w:rPr>
          <w:rFonts w:eastAsia="Times New Roman" w:cs="Times New Roman"/>
          <w:i/>
          <w:iCs/>
          <w:color w:val="000000" w:themeColor="text1"/>
          <w:szCs w:val="24"/>
        </w:rPr>
      </w:pPr>
      <w:r>
        <w:rPr>
          <w:rFonts w:eastAsia="Times New Roman" w:cs="Times New Roman"/>
          <w:i/>
          <w:iCs/>
          <w:color w:val="000000" w:themeColor="text1"/>
          <w:szCs w:val="24"/>
        </w:rPr>
        <w:t>Tout d</w:t>
      </w:r>
      <w:r w:rsidR="054AAAAE" w:rsidRPr="00C05C6B">
        <w:rPr>
          <w:rFonts w:eastAsia="Times New Roman" w:cs="Times New Roman"/>
          <w:i/>
          <w:iCs/>
          <w:color w:val="000000" w:themeColor="text1"/>
          <w:szCs w:val="24"/>
        </w:rPr>
        <w:t>’abord, je tiens à remercier infiniment mon promoteur de thèse, François Pichault</w:t>
      </w:r>
      <w:r w:rsidR="006E15C8" w:rsidRPr="00C05C6B">
        <w:rPr>
          <w:rFonts w:eastAsia="Times New Roman" w:cs="Times New Roman"/>
          <w:i/>
          <w:iCs/>
          <w:color w:val="000000" w:themeColor="text1"/>
          <w:szCs w:val="24"/>
        </w:rPr>
        <w:t>. Je te remercie de m’avoir invité</w:t>
      </w:r>
      <w:r w:rsidR="00794369" w:rsidRPr="00C05C6B">
        <w:rPr>
          <w:rFonts w:eastAsia="Times New Roman" w:cs="Times New Roman"/>
          <w:i/>
          <w:iCs/>
          <w:color w:val="000000" w:themeColor="text1"/>
          <w:szCs w:val="24"/>
        </w:rPr>
        <w:t>e</w:t>
      </w:r>
      <w:r w:rsidR="006E15C8" w:rsidRPr="00C05C6B">
        <w:rPr>
          <w:rFonts w:eastAsia="Times New Roman" w:cs="Times New Roman"/>
          <w:i/>
          <w:iCs/>
          <w:color w:val="000000" w:themeColor="text1"/>
          <w:szCs w:val="24"/>
        </w:rPr>
        <w:t xml:space="preserve"> à </w:t>
      </w:r>
      <w:r w:rsidR="054AAAAE" w:rsidRPr="00C05C6B">
        <w:rPr>
          <w:rFonts w:eastAsia="Times New Roman" w:cs="Times New Roman"/>
          <w:i/>
          <w:iCs/>
          <w:color w:val="000000" w:themeColor="text1"/>
          <w:szCs w:val="24"/>
        </w:rPr>
        <w:t xml:space="preserve">entrer dans ce mystérieux monde de la recherche </w:t>
      </w:r>
      <w:r>
        <w:rPr>
          <w:rFonts w:eastAsia="Times New Roman" w:cs="Times New Roman"/>
          <w:i/>
          <w:iCs/>
          <w:color w:val="000000" w:themeColor="text1"/>
          <w:szCs w:val="24"/>
        </w:rPr>
        <w:t>pour y</w:t>
      </w:r>
      <w:r w:rsidR="054AAAAE" w:rsidRPr="00C05C6B">
        <w:rPr>
          <w:rFonts w:eastAsia="Times New Roman" w:cs="Times New Roman"/>
          <w:i/>
          <w:iCs/>
          <w:color w:val="000000" w:themeColor="text1"/>
          <w:szCs w:val="24"/>
        </w:rPr>
        <w:t xml:space="preserve"> commencer cette aventure doctorale avec toute la passion et l’enthousiasme contagieu</w:t>
      </w:r>
      <w:r w:rsidR="004D0681" w:rsidRPr="00C05C6B">
        <w:rPr>
          <w:rFonts w:eastAsia="Times New Roman" w:cs="Times New Roman"/>
          <w:i/>
          <w:iCs/>
          <w:color w:val="000000" w:themeColor="text1"/>
          <w:szCs w:val="24"/>
        </w:rPr>
        <w:t>x</w:t>
      </w:r>
      <w:r w:rsidR="054AAAAE" w:rsidRPr="00C05C6B">
        <w:rPr>
          <w:rFonts w:eastAsia="Times New Roman" w:cs="Times New Roman"/>
          <w:i/>
          <w:iCs/>
          <w:color w:val="000000" w:themeColor="text1"/>
          <w:szCs w:val="24"/>
        </w:rPr>
        <w:t xml:space="preserve"> </w:t>
      </w:r>
      <w:r w:rsidR="006E15C8" w:rsidRPr="00C05C6B">
        <w:rPr>
          <w:rFonts w:eastAsia="Times New Roman" w:cs="Times New Roman"/>
          <w:i/>
          <w:iCs/>
          <w:color w:val="000000" w:themeColor="text1"/>
          <w:szCs w:val="24"/>
        </w:rPr>
        <w:t>que tu portes.</w:t>
      </w:r>
      <w:r w:rsidR="054AAAAE" w:rsidRPr="00C05C6B">
        <w:rPr>
          <w:rFonts w:eastAsia="Times New Roman" w:cs="Times New Roman"/>
          <w:i/>
          <w:iCs/>
          <w:color w:val="000000" w:themeColor="text1"/>
          <w:szCs w:val="24"/>
        </w:rPr>
        <w:t xml:space="preserve"> Incontestablement, je ne peux qu’exprimer ma gratitude d’avoir eu cette opportunité d’être accompagnée par un promoteur bienveillant, patient et pédagogue</w:t>
      </w:r>
      <w:r>
        <w:rPr>
          <w:rFonts w:eastAsia="Times New Roman" w:cs="Times New Roman"/>
          <w:i/>
          <w:iCs/>
          <w:color w:val="000000" w:themeColor="text1"/>
          <w:szCs w:val="24"/>
        </w:rPr>
        <w:t>,</w:t>
      </w:r>
      <w:r w:rsidR="054AAAAE" w:rsidRPr="00C05C6B">
        <w:rPr>
          <w:rFonts w:eastAsia="Times New Roman" w:cs="Times New Roman"/>
          <w:i/>
          <w:iCs/>
          <w:color w:val="000000" w:themeColor="text1"/>
          <w:szCs w:val="24"/>
        </w:rPr>
        <w:t xml:space="preserve"> qui a toujours su démêler mes nœuds de réflexion, nourrir avec passion les débats </w:t>
      </w:r>
      <w:r w:rsidR="00040E23" w:rsidRPr="00C05C6B">
        <w:rPr>
          <w:rFonts w:eastAsia="Times New Roman" w:cs="Times New Roman"/>
          <w:i/>
          <w:iCs/>
          <w:color w:val="000000" w:themeColor="text1"/>
          <w:szCs w:val="24"/>
        </w:rPr>
        <w:t xml:space="preserve">et me </w:t>
      </w:r>
      <w:r w:rsidR="054AAAAE" w:rsidRPr="00C05C6B">
        <w:rPr>
          <w:rFonts w:eastAsia="Times New Roman" w:cs="Times New Roman"/>
          <w:i/>
          <w:iCs/>
          <w:color w:val="000000" w:themeColor="text1"/>
          <w:szCs w:val="24"/>
        </w:rPr>
        <w:t>donner confiance en mes capacités en période de doute</w:t>
      </w:r>
      <w:r w:rsidR="00040E23" w:rsidRPr="00C05C6B">
        <w:rPr>
          <w:rFonts w:eastAsia="Times New Roman" w:cs="Times New Roman"/>
          <w:i/>
          <w:iCs/>
          <w:color w:val="000000" w:themeColor="text1"/>
          <w:szCs w:val="24"/>
        </w:rPr>
        <w:t xml:space="preserve">. </w:t>
      </w:r>
    </w:p>
    <w:p w14:paraId="284C5547" w14:textId="4F8693E4" w:rsidR="054AAAAE" w:rsidRPr="00C05C6B" w:rsidRDefault="006E15C8" w:rsidP="5494DE51">
      <w:pPr>
        <w:spacing w:after="0"/>
        <w:rPr>
          <w:rFonts w:eastAsia="Times New Roman" w:cs="Times New Roman"/>
          <w:i/>
          <w:iCs/>
          <w:color w:val="000000" w:themeColor="text1"/>
          <w:szCs w:val="24"/>
        </w:rPr>
      </w:pPr>
      <w:r w:rsidRPr="00C05C6B">
        <w:rPr>
          <w:rFonts w:eastAsia="Times New Roman" w:cs="Times New Roman"/>
          <w:i/>
          <w:iCs/>
          <w:color w:val="000000" w:themeColor="text1"/>
          <w:szCs w:val="24"/>
        </w:rPr>
        <w:t>J</w:t>
      </w:r>
      <w:r w:rsidR="054AAAAE" w:rsidRPr="00C05C6B">
        <w:rPr>
          <w:rFonts w:eastAsia="Times New Roman" w:cs="Times New Roman"/>
          <w:i/>
          <w:iCs/>
          <w:color w:val="000000" w:themeColor="text1"/>
          <w:szCs w:val="24"/>
        </w:rPr>
        <w:t xml:space="preserve">e remercie également </w:t>
      </w:r>
      <w:r w:rsidRPr="00C05C6B">
        <w:rPr>
          <w:rFonts w:eastAsia="Times New Roman" w:cs="Times New Roman"/>
          <w:i/>
          <w:iCs/>
          <w:color w:val="000000" w:themeColor="text1"/>
          <w:szCs w:val="24"/>
        </w:rPr>
        <w:t xml:space="preserve">les professeurs </w:t>
      </w:r>
      <w:r w:rsidR="054AAAAE" w:rsidRPr="00C05C6B">
        <w:rPr>
          <w:rFonts w:eastAsia="Times New Roman" w:cs="Times New Roman"/>
          <w:i/>
          <w:iCs/>
          <w:color w:val="000000" w:themeColor="text1"/>
          <w:szCs w:val="24"/>
        </w:rPr>
        <w:t>Benjamin Rubbers et Nicolas Neysen pour leur implication tout au long de ce processus</w:t>
      </w:r>
      <w:r w:rsidR="00C82A76" w:rsidRPr="00C05C6B">
        <w:rPr>
          <w:rFonts w:eastAsia="Times New Roman" w:cs="Times New Roman"/>
          <w:i/>
          <w:iCs/>
          <w:color w:val="000000" w:themeColor="text1"/>
          <w:szCs w:val="24"/>
        </w:rPr>
        <w:t xml:space="preserve"> de recherche. </w:t>
      </w:r>
      <w:r w:rsidRPr="00C05C6B">
        <w:rPr>
          <w:rFonts w:eastAsia="Times New Roman" w:cs="Times New Roman"/>
          <w:i/>
          <w:iCs/>
          <w:color w:val="000000" w:themeColor="text1"/>
          <w:szCs w:val="24"/>
        </w:rPr>
        <w:t xml:space="preserve">Je vous remercie </w:t>
      </w:r>
      <w:r w:rsidR="00C82A76" w:rsidRPr="00C05C6B">
        <w:rPr>
          <w:rFonts w:eastAsia="Times New Roman" w:cs="Times New Roman"/>
          <w:i/>
          <w:iCs/>
          <w:color w:val="000000" w:themeColor="text1"/>
          <w:szCs w:val="24"/>
        </w:rPr>
        <w:t>pour</w:t>
      </w:r>
      <w:r w:rsidR="054AAAAE" w:rsidRPr="00C05C6B">
        <w:rPr>
          <w:rFonts w:eastAsia="Times New Roman" w:cs="Times New Roman"/>
          <w:i/>
          <w:iCs/>
          <w:color w:val="000000" w:themeColor="text1"/>
          <w:szCs w:val="24"/>
        </w:rPr>
        <w:t xml:space="preserve"> la pertinence de </w:t>
      </w:r>
      <w:r w:rsidRPr="00C05C6B">
        <w:rPr>
          <w:rFonts w:eastAsia="Times New Roman" w:cs="Times New Roman"/>
          <w:i/>
          <w:iCs/>
          <w:color w:val="000000" w:themeColor="text1"/>
          <w:szCs w:val="24"/>
        </w:rPr>
        <w:t xml:space="preserve">vos </w:t>
      </w:r>
      <w:r w:rsidR="054AAAAE" w:rsidRPr="00C05C6B">
        <w:rPr>
          <w:rFonts w:eastAsia="Times New Roman" w:cs="Times New Roman"/>
          <w:i/>
          <w:iCs/>
          <w:color w:val="000000" w:themeColor="text1"/>
          <w:szCs w:val="24"/>
        </w:rPr>
        <w:t xml:space="preserve">conseils et le partage de </w:t>
      </w:r>
      <w:r w:rsidRPr="00C05C6B">
        <w:rPr>
          <w:rFonts w:eastAsia="Times New Roman" w:cs="Times New Roman"/>
          <w:i/>
          <w:iCs/>
          <w:color w:val="000000" w:themeColor="text1"/>
          <w:szCs w:val="24"/>
        </w:rPr>
        <w:t>vos expertises</w:t>
      </w:r>
      <w:r w:rsidR="054AAAAE" w:rsidRPr="00C05C6B">
        <w:rPr>
          <w:rFonts w:eastAsia="Times New Roman" w:cs="Times New Roman"/>
          <w:i/>
          <w:iCs/>
          <w:color w:val="000000" w:themeColor="text1"/>
          <w:szCs w:val="24"/>
        </w:rPr>
        <w:t xml:space="preserve">. Je remercie chaleureusement Marc Zune et Sophia Galière </w:t>
      </w:r>
      <w:r w:rsidR="001413BA" w:rsidRPr="00C05C6B">
        <w:rPr>
          <w:rFonts w:eastAsia="Times New Roman" w:cs="Times New Roman"/>
          <w:i/>
          <w:iCs/>
          <w:color w:val="000000" w:themeColor="text1"/>
          <w:szCs w:val="24"/>
        </w:rPr>
        <w:t>d’avoir rejoint ce jury de thèse et d’avoir apport</w:t>
      </w:r>
      <w:r w:rsidR="00A2259A" w:rsidRPr="00C05C6B">
        <w:rPr>
          <w:rFonts w:eastAsia="Times New Roman" w:cs="Times New Roman"/>
          <w:i/>
          <w:iCs/>
          <w:color w:val="000000" w:themeColor="text1"/>
          <w:szCs w:val="24"/>
        </w:rPr>
        <w:t>é</w:t>
      </w:r>
      <w:r w:rsidR="001413BA" w:rsidRPr="00C05C6B">
        <w:rPr>
          <w:rFonts w:eastAsia="Times New Roman" w:cs="Times New Roman"/>
          <w:i/>
          <w:iCs/>
          <w:color w:val="000000" w:themeColor="text1"/>
          <w:szCs w:val="24"/>
        </w:rPr>
        <w:t xml:space="preserve"> </w:t>
      </w:r>
      <w:r w:rsidR="009C16E9" w:rsidRPr="00C05C6B">
        <w:rPr>
          <w:rFonts w:eastAsia="Times New Roman" w:cs="Times New Roman"/>
          <w:i/>
          <w:iCs/>
          <w:color w:val="000000" w:themeColor="text1"/>
          <w:szCs w:val="24"/>
        </w:rPr>
        <w:t xml:space="preserve">de </w:t>
      </w:r>
      <w:r w:rsidR="00A2259A" w:rsidRPr="00C05C6B">
        <w:rPr>
          <w:rFonts w:eastAsia="Times New Roman" w:cs="Times New Roman"/>
          <w:i/>
          <w:iCs/>
          <w:color w:val="000000" w:themeColor="text1"/>
          <w:szCs w:val="24"/>
        </w:rPr>
        <w:t>riches</w:t>
      </w:r>
      <w:r w:rsidR="009C16E9" w:rsidRPr="00C05C6B">
        <w:rPr>
          <w:rFonts w:eastAsia="Times New Roman" w:cs="Times New Roman"/>
          <w:i/>
          <w:iCs/>
          <w:color w:val="000000" w:themeColor="text1"/>
          <w:szCs w:val="24"/>
        </w:rPr>
        <w:t xml:space="preserve"> contributions ainsi que de </w:t>
      </w:r>
      <w:r w:rsidR="005F0793" w:rsidRPr="00C05C6B">
        <w:rPr>
          <w:rFonts w:eastAsia="Times New Roman" w:cs="Times New Roman"/>
          <w:i/>
          <w:iCs/>
          <w:color w:val="000000" w:themeColor="text1"/>
          <w:szCs w:val="24"/>
        </w:rPr>
        <w:t>précieux</w:t>
      </w:r>
      <w:r w:rsidR="009C16E9" w:rsidRPr="00C05C6B">
        <w:rPr>
          <w:rFonts w:eastAsia="Times New Roman" w:cs="Times New Roman"/>
          <w:i/>
          <w:iCs/>
          <w:color w:val="000000" w:themeColor="text1"/>
          <w:szCs w:val="24"/>
        </w:rPr>
        <w:t xml:space="preserve"> encouragements </w:t>
      </w:r>
      <w:r w:rsidR="00734DF5">
        <w:rPr>
          <w:rFonts w:eastAsia="Times New Roman" w:cs="Times New Roman"/>
          <w:i/>
          <w:iCs/>
          <w:color w:val="000000" w:themeColor="text1"/>
          <w:szCs w:val="24"/>
        </w:rPr>
        <w:t>qui m’ont aidé à terminer ce</w:t>
      </w:r>
      <w:r w:rsidR="00A2259A" w:rsidRPr="00C05C6B">
        <w:rPr>
          <w:rFonts w:eastAsia="Times New Roman" w:cs="Times New Roman"/>
          <w:i/>
          <w:iCs/>
          <w:color w:val="000000" w:themeColor="text1"/>
          <w:szCs w:val="24"/>
        </w:rPr>
        <w:t xml:space="preserve"> parcours doctoral. </w:t>
      </w:r>
    </w:p>
    <w:p w14:paraId="6C4DD737" w14:textId="77777777" w:rsidR="007D70B7" w:rsidRPr="00C05C6B" w:rsidRDefault="007D70B7" w:rsidP="5494DE51">
      <w:pPr>
        <w:spacing w:after="0"/>
        <w:rPr>
          <w:rFonts w:eastAsia="Times New Roman" w:cs="Times New Roman"/>
          <w:i/>
          <w:iCs/>
          <w:color w:val="000000" w:themeColor="text1"/>
          <w:szCs w:val="24"/>
        </w:rPr>
      </w:pPr>
    </w:p>
    <w:p w14:paraId="6A0E0CA0" w14:textId="29F63924" w:rsidR="054AAAAE" w:rsidRPr="00C05C6B" w:rsidRDefault="00FB7188" w:rsidP="5494DE51">
      <w:pPr>
        <w:spacing w:after="0"/>
        <w:rPr>
          <w:rFonts w:eastAsia="Times New Roman" w:cs="Times New Roman"/>
          <w:i/>
          <w:iCs/>
          <w:color w:val="000000" w:themeColor="text1"/>
          <w:szCs w:val="24"/>
        </w:rPr>
      </w:pPr>
      <w:r w:rsidRPr="00C05C6B">
        <w:rPr>
          <w:rFonts w:eastAsia="Times New Roman" w:cs="Times New Roman"/>
          <w:i/>
          <w:iCs/>
          <w:color w:val="000000" w:themeColor="text1"/>
          <w:szCs w:val="24"/>
        </w:rPr>
        <w:t>Je tiens à remercier toute l’équipe du LENTIC pour tous les bons moments partagés ensemble</w:t>
      </w:r>
      <w:r w:rsidR="00A2259A" w:rsidRPr="00C05C6B">
        <w:rPr>
          <w:rFonts w:eastAsia="Times New Roman" w:cs="Times New Roman"/>
          <w:i/>
          <w:iCs/>
          <w:color w:val="000000" w:themeColor="text1"/>
          <w:szCs w:val="24"/>
        </w:rPr>
        <w:t>. M</w:t>
      </w:r>
      <w:r w:rsidRPr="00C05C6B">
        <w:rPr>
          <w:rFonts w:eastAsia="Times New Roman" w:cs="Times New Roman"/>
          <w:i/>
          <w:iCs/>
          <w:color w:val="000000" w:themeColor="text1"/>
          <w:szCs w:val="24"/>
        </w:rPr>
        <w:t xml:space="preserve">on quotidien au LENTIC a été </w:t>
      </w:r>
      <w:r w:rsidR="004D0681" w:rsidRPr="00C05C6B">
        <w:rPr>
          <w:rFonts w:eastAsia="Times New Roman" w:cs="Times New Roman"/>
          <w:i/>
          <w:iCs/>
          <w:color w:val="000000" w:themeColor="text1"/>
          <w:szCs w:val="24"/>
        </w:rPr>
        <w:t xml:space="preserve">marqué </w:t>
      </w:r>
      <w:r w:rsidRPr="00C05C6B">
        <w:rPr>
          <w:rFonts w:eastAsia="Times New Roman" w:cs="Times New Roman"/>
          <w:i/>
          <w:iCs/>
          <w:color w:val="000000" w:themeColor="text1"/>
          <w:szCs w:val="24"/>
        </w:rPr>
        <w:t>de rencontres profondément enrichissantes, tant au niveau professionnel que personnel, et de journées qui ont pleinement contribué à rendre ce parcours encore plus beau.</w:t>
      </w:r>
      <w:r w:rsidR="00B41988" w:rsidRPr="00C05C6B">
        <w:rPr>
          <w:rFonts w:eastAsia="Times New Roman" w:cs="Times New Roman"/>
          <w:i/>
          <w:iCs/>
          <w:color w:val="000000" w:themeColor="text1"/>
          <w:szCs w:val="24"/>
        </w:rPr>
        <w:t xml:space="preserve"> </w:t>
      </w:r>
      <w:r w:rsidR="004D0681" w:rsidRPr="00C05C6B">
        <w:rPr>
          <w:rFonts w:eastAsia="Times New Roman" w:cs="Times New Roman"/>
          <w:i/>
          <w:iCs/>
          <w:color w:val="000000" w:themeColor="text1"/>
          <w:szCs w:val="24"/>
        </w:rPr>
        <w:t>Un m</w:t>
      </w:r>
      <w:r w:rsidR="00B41988" w:rsidRPr="00C05C6B">
        <w:rPr>
          <w:rFonts w:eastAsia="Times New Roman" w:cs="Times New Roman"/>
          <w:i/>
          <w:iCs/>
          <w:color w:val="000000" w:themeColor="text1"/>
          <w:szCs w:val="24"/>
        </w:rPr>
        <w:t xml:space="preserve">erci </w:t>
      </w:r>
      <w:r w:rsidR="004D0681" w:rsidRPr="00C05C6B">
        <w:rPr>
          <w:rFonts w:eastAsia="Times New Roman" w:cs="Times New Roman"/>
          <w:i/>
          <w:iCs/>
          <w:color w:val="000000" w:themeColor="text1"/>
          <w:szCs w:val="24"/>
        </w:rPr>
        <w:t xml:space="preserve">particulier à </w:t>
      </w:r>
      <w:r w:rsidR="00B41988" w:rsidRPr="00C05C6B">
        <w:rPr>
          <w:rFonts w:eastAsia="Times New Roman" w:cs="Times New Roman"/>
          <w:i/>
          <w:iCs/>
          <w:color w:val="000000" w:themeColor="text1"/>
          <w:szCs w:val="24"/>
        </w:rPr>
        <w:t xml:space="preserve">France et </w:t>
      </w:r>
      <w:r w:rsidR="003632A3">
        <w:rPr>
          <w:rFonts w:eastAsia="Times New Roman" w:cs="Times New Roman"/>
          <w:i/>
          <w:iCs/>
          <w:color w:val="000000" w:themeColor="text1"/>
          <w:szCs w:val="24"/>
        </w:rPr>
        <w:t xml:space="preserve">à </w:t>
      </w:r>
      <w:r w:rsidR="00B41988" w:rsidRPr="00C05C6B">
        <w:rPr>
          <w:rFonts w:eastAsia="Times New Roman" w:cs="Times New Roman"/>
          <w:i/>
          <w:iCs/>
          <w:color w:val="000000" w:themeColor="text1"/>
          <w:szCs w:val="24"/>
        </w:rPr>
        <w:t>Pao</w:t>
      </w:r>
      <w:r w:rsidR="003632A3">
        <w:rPr>
          <w:rFonts w:eastAsia="Times New Roman" w:cs="Times New Roman"/>
          <w:i/>
          <w:iCs/>
          <w:color w:val="000000" w:themeColor="text1"/>
          <w:szCs w:val="24"/>
        </w:rPr>
        <w:t>,</w:t>
      </w:r>
      <w:r w:rsidR="00B41988" w:rsidRPr="00C05C6B">
        <w:rPr>
          <w:rFonts w:eastAsia="Times New Roman" w:cs="Times New Roman"/>
          <w:i/>
          <w:iCs/>
          <w:color w:val="000000" w:themeColor="text1"/>
          <w:szCs w:val="24"/>
        </w:rPr>
        <w:t xml:space="preserve"> qui se donnent toujours à 100</w:t>
      </w:r>
      <w:r w:rsidR="003632A3">
        <w:rPr>
          <w:rFonts w:eastAsia="Times New Roman" w:cs="Times New Roman"/>
          <w:i/>
          <w:iCs/>
          <w:color w:val="000000" w:themeColor="text1"/>
          <w:szCs w:val="24"/>
        </w:rPr>
        <w:t> </w:t>
      </w:r>
      <w:r w:rsidR="00B41988" w:rsidRPr="00C05C6B">
        <w:rPr>
          <w:rFonts w:eastAsia="Times New Roman" w:cs="Times New Roman"/>
          <w:i/>
          <w:iCs/>
          <w:color w:val="000000" w:themeColor="text1"/>
          <w:szCs w:val="24"/>
        </w:rPr>
        <w:t xml:space="preserve">% pour assister avec bienveillance </w:t>
      </w:r>
      <w:r w:rsidR="00F04C3A" w:rsidRPr="00C05C6B">
        <w:rPr>
          <w:rFonts w:eastAsia="Times New Roman" w:cs="Times New Roman"/>
          <w:i/>
          <w:iCs/>
          <w:color w:val="000000" w:themeColor="text1"/>
          <w:szCs w:val="24"/>
        </w:rPr>
        <w:t xml:space="preserve">et </w:t>
      </w:r>
      <w:r w:rsidR="00801B7B" w:rsidRPr="00C05C6B">
        <w:rPr>
          <w:rFonts w:eastAsia="Times New Roman" w:cs="Times New Roman"/>
          <w:i/>
          <w:iCs/>
          <w:color w:val="000000" w:themeColor="text1"/>
          <w:szCs w:val="24"/>
        </w:rPr>
        <w:t xml:space="preserve">bonne humeur </w:t>
      </w:r>
      <w:r w:rsidR="00F04C3A" w:rsidRPr="00C05C6B">
        <w:rPr>
          <w:rFonts w:eastAsia="Times New Roman" w:cs="Times New Roman"/>
          <w:i/>
          <w:iCs/>
          <w:color w:val="000000" w:themeColor="text1"/>
          <w:szCs w:val="24"/>
        </w:rPr>
        <w:t>tous les doctorants perdus dans les charges administratives.</w:t>
      </w:r>
      <w:r w:rsidRPr="00C05C6B">
        <w:rPr>
          <w:rFonts w:eastAsia="Times New Roman" w:cs="Times New Roman"/>
          <w:i/>
          <w:iCs/>
          <w:color w:val="000000" w:themeColor="text1"/>
          <w:szCs w:val="24"/>
        </w:rPr>
        <w:t xml:space="preserve"> </w:t>
      </w:r>
      <w:r w:rsidR="00E643B7" w:rsidRPr="00C05C6B">
        <w:rPr>
          <w:rFonts w:eastAsia="Times New Roman" w:cs="Times New Roman"/>
          <w:i/>
          <w:iCs/>
          <w:color w:val="000000" w:themeColor="text1"/>
          <w:szCs w:val="24"/>
        </w:rPr>
        <w:t>J</w:t>
      </w:r>
      <w:r w:rsidRPr="00C05C6B">
        <w:rPr>
          <w:rFonts w:eastAsia="Times New Roman" w:cs="Times New Roman"/>
          <w:i/>
          <w:iCs/>
          <w:color w:val="000000" w:themeColor="text1"/>
          <w:szCs w:val="24"/>
        </w:rPr>
        <w:t>’adresse</w:t>
      </w:r>
      <w:r w:rsidR="00E643B7" w:rsidRPr="00C05C6B">
        <w:rPr>
          <w:rFonts w:eastAsia="Times New Roman" w:cs="Times New Roman"/>
          <w:i/>
          <w:iCs/>
          <w:color w:val="000000" w:themeColor="text1"/>
          <w:szCs w:val="24"/>
        </w:rPr>
        <w:t xml:space="preserve"> également</w:t>
      </w:r>
      <w:r w:rsidRPr="00C05C6B">
        <w:rPr>
          <w:rFonts w:eastAsia="Times New Roman" w:cs="Times New Roman"/>
          <w:i/>
          <w:iCs/>
          <w:color w:val="000000" w:themeColor="text1"/>
          <w:szCs w:val="24"/>
        </w:rPr>
        <w:t xml:space="preserve"> un</w:t>
      </w:r>
      <w:r w:rsidR="004C2230" w:rsidRPr="00C05C6B">
        <w:rPr>
          <w:rFonts w:eastAsia="Times New Roman" w:cs="Times New Roman"/>
          <w:i/>
          <w:iCs/>
          <w:color w:val="000000" w:themeColor="text1"/>
          <w:szCs w:val="24"/>
        </w:rPr>
        <w:t xml:space="preserve">e attention particulière à </w:t>
      </w:r>
      <w:r w:rsidR="054AAAAE" w:rsidRPr="00C05C6B">
        <w:rPr>
          <w:rFonts w:eastAsia="Times New Roman" w:cs="Times New Roman"/>
          <w:i/>
          <w:iCs/>
          <w:color w:val="000000" w:themeColor="text1"/>
          <w:szCs w:val="24"/>
        </w:rPr>
        <w:t xml:space="preserve">l'équipe ARC, </w:t>
      </w:r>
      <w:r w:rsidR="003632A3">
        <w:rPr>
          <w:rFonts w:eastAsia="Times New Roman" w:cs="Times New Roman"/>
          <w:i/>
          <w:iCs/>
          <w:color w:val="000000" w:themeColor="text1"/>
          <w:szCs w:val="24"/>
        </w:rPr>
        <w:t xml:space="preserve">à </w:t>
      </w:r>
      <w:r w:rsidR="054AAAAE" w:rsidRPr="00C05C6B">
        <w:rPr>
          <w:rFonts w:eastAsia="Times New Roman" w:cs="Times New Roman"/>
          <w:i/>
          <w:iCs/>
          <w:color w:val="000000" w:themeColor="text1"/>
          <w:szCs w:val="24"/>
        </w:rPr>
        <w:t>Simon,</w:t>
      </w:r>
      <w:r w:rsidR="00C23068" w:rsidRPr="00C05C6B">
        <w:rPr>
          <w:rFonts w:eastAsia="Times New Roman" w:cs="Times New Roman"/>
          <w:i/>
          <w:iCs/>
          <w:color w:val="000000" w:themeColor="text1"/>
          <w:szCs w:val="24"/>
        </w:rPr>
        <w:t xml:space="preserve"> </w:t>
      </w:r>
      <w:r w:rsidR="003632A3">
        <w:rPr>
          <w:rFonts w:eastAsia="Times New Roman" w:cs="Times New Roman"/>
          <w:i/>
          <w:iCs/>
          <w:color w:val="000000" w:themeColor="text1"/>
          <w:szCs w:val="24"/>
        </w:rPr>
        <w:t xml:space="preserve">à </w:t>
      </w:r>
      <w:r w:rsidR="054AAAAE" w:rsidRPr="00C05C6B">
        <w:rPr>
          <w:rFonts w:eastAsia="Times New Roman" w:cs="Times New Roman"/>
          <w:i/>
          <w:iCs/>
          <w:color w:val="000000" w:themeColor="text1"/>
          <w:szCs w:val="24"/>
        </w:rPr>
        <w:t xml:space="preserve">Ludovic </w:t>
      </w:r>
      <w:r w:rsidR="00B14AE5">
        <w:rPr>
          <w:rFonts w:eastAsia="Times New Roman" w:cs="Times New Roman"/>
          <w:i/>
          <w:iCs/>
          <w:color w:val="000000" w:themeColor="text1"/>
          <w:szCs w:val="24"/>
        </w:rPr>
        <w:t xml:space="preserve">et </w:t>
      </w:r>
      <w:r w:rsidR="054AAAAE" w:rsidRPr="00C05C6B">
        <w:rPr>
          <w:rFonts w:eastAsia="Times New Roman" w:cs="Times New Roman"/>
          <w:i/>
          <w:iCs/>
          <w:color w:val="000000" w:themeColor="text1"/>
          <w:szCs w:val="24"/>
        </w:rPr>
        <w:t xml:space="preserve">Donita, avec </w:t>
      </w:r>
      <w:r w:rsidR="003632A3">
        <w:rPr>
          <w:rFonts w:eastAsia="Times New Roman" w:cs="Times New Roman"/>
          <w:i/>
          <w:iCs/>
          <w:color w:val="000000" w:themeColor="text1"/>
          <w:szCs w:val="24"/>
        </w:rPr>
        <w:t>lesquels</w:t>
      </w:r>
      <w:r w:rsidR="054AAAAE" w:rsidRPr="00C05C6B">
        <w:rPr>
          <w:rFonts w:eastAsia="Times New Roman" w:cs="Times New Roman"/>
          <w:i/>
          <w:iCs/>
          <w:color w:val="000000" w:themeColor="text1"/>
          <w:szCs w:val="24"/>
        </w:rPr>
        <w:t xml:space="preserve"> </w:t>
      </w:r>
      <w:r w:rsidR="003632A3">
        <w:rPr>
          <w:rFonts w:eastAsia="Times New Roman" w:cs="Times New Roman"/>
          <w:i/>
          <w:iCs/>
          <w:color w:val="000000" w:themeColor="text1"/>
          <w:szCs w:val="24"/>
        </w:rPr>
        <w:t xml:space="preserve">j’ai </w:t>
      </w:r>
      <w:r w:rsidR="054AAAAE" w:rsidRPr="00C05C6B">
        <w:rPr>
          <w:rFonts w:eastAsia="Times New Roman" w:cs="Times New Roman"/>
          <w:i/>
          <w:iCs/>
          <w:color w:val="000000" w:themeColor="text1"/>
          <w:szCs w:val="24"/>
        </w:rPr>
        <w:t>partagé de</w:t>
      </w:r>
      <w:r w:rsidR="003632A3">
        <w:rPr>
          <w:rFonts w:eastAsia="Times New Roman" w:cs="Times New Roman"/>
          <w:i/>
          <w:iCs/>
          <w:color w:val="000000" w:themeColor="text1"/>
          <w:szCs w:val="24"/>
        </w:rPr>
        <w:t xml:space="preserve"> riches</w:t>
      </w:r>
      <w:r w:rsidR="054AAAAE" w:rsidRPr="00C05C6B">
        <w:rPr>
          <w:rFonts w:eastAsia="Times New Roman" w:cs="Times New Roman"/>
          <w:i/>
          <w:iCs/>
          <w:color w:val="000000" w:themeColor="text1"/>
          <w:szCs w:val="24"/>
        </w:rPr>
        <w:t xml:space="preserve"> moments</w:t>
      </w:r>
      <w:r w:rsidR="003632A3">
        <w:rPr>
          <w:rFonts w:eastAsia="Times New Roman" w:cs="Times New Roman"/>
          <w:i/>
          <w:iCs/>
          <w:color w:val="000000" w:themeColor="text1"/>
          <w:szCs w:val="24"/>
        </w:rPr>
        <w:t xml:space="preserve"> </w:t>
      </w:r>
      <w:r w:rsidR="054AAAAE" w:rsidRPr="00C05C6B">
        <w:rPr>
          <w:rFonts w:eastAsia="Times New Roman" w:cs="Times New Roman"/>
          <w:i/>
          <w:iCs/>
          <w:color w:val="000000" w:themeColor="text1"/>
          <w:szCs w:val="24"/>
        </w:rPr>
        <w:t xml:space="preserve">d’échanges </w:t>
      </w:r>
      <w:r w:rsidR="003632A3">
        <w:rPr>
          <w:rFonts w:eastAsia="Times New Roman" w:cs="Times New Roman"/>
          <w:i/>
          <w:iCs/>
          <w:color w:val="000000" w:themeColor="text1"/>
          <w:szCs w:val="24"/>
        </w:rPr>
        <w:t xml:space="preserve">tant </w:t>
      </w:r>
      <w:r w:rsidR="054AAAAE" w:rsidRPr="00C05C6B">
        <w:rPr>
          <w:rFonts w:eastAsia="Times New Roman" w:cs="Times New Roman"/>
          <w:i/>
          <w:iCs/>
          <w:color w:val="000000" w:themeColor="text1"/>
          <w:szCs w:val="24"/>
        </w:rPr>
        <w:t xml:space="preserve">scientifiques </w:t>
      </w:r>
      <w:r w:rsidR="007D70B7" w:rsidRPr="00C05C6B">
        <w:rPr>
          <w:rFonts w:eastAsia="Times New Roman" w:cs="Times New Roman"/>
          <w:i/>
          <w:iCs/>
          <w:color w:val="000000" w:themeColor="text1"/>
          <w:szCs w:val="24"/>
        </w:rPr>
        <w:t>que</w:t>
      </w:r>
      <w:r w:rsidR="054AAAAE" w:rsidRPr="00C05C6B">
        <w:rPr>
          <w:rFonts w:eastAsia="Times New Roman" w:cs="Times New Roman"/>
          <w:i/>
          <w:iCs/>
          <w:color w:val="000000" w:themeColor="text1"/>
          <w:szCs w:val="24"/>
        </w:rPr>
        <w:t xml:space="preserve"> culturels</w:t>
      </w:r>
      <w:r w:rsidR="004C2230" w:rsidRPr="00C05C6B">
        <w:rPr>
          <w:rFonts w:eastAsia="Times New Roman" w:cs="Times New Roman"/>
          <w:i/>
          <w:iCs/>
          <w:color w:val="000000" w:themeColor="text1"/>
          <w:szCs w:val="24"/>
        </w:rPr>
        <w:t>. M</w:t>
      </w:r>
      <w:r w:rsidR="054AAAAE" w:rsidRPr="00C05C6B">
        <w:rPr>
          <w:rFonts w:eastAsia="Times New Roman" w:cs="Times New Roman"/>
          <w:i/>
          <w:iCs/>
          <w:color w:val="000000" w:themeColor="text1"/>
          <w:szCs w:val="24"/>
        </w:rPr>
        <w:t xml:space="preserve">erci pour votre partage, votre générosité, votre accueil au Cameroun, et </w:t>
      </w:r>
      <w:r w:rsidR="003632A3">
        <w:rPr>
          <w:rFonts w:eastAsia="Times New Roman" w:cs="Times New Roman"/>
          <w:i/>
          <w:iCs/>
          <w:color w:val="000000" w:themeColor="text1"/>
          <w:szCs w:val="24"/>
        </w:rPr>
        <w:t xml:space="preserve">pour </w:t>
      </w:r>
      <w:r w:rsidR="054AAAAE" w:rsidRPr="00C05C6B">
        <w:rPr>
          <w:rFonts w:eastAsia="Times New Roman" w:cs="Times New Roman"/>
          <w:i/>
          <w:iCs/>
          <w:color w:val="000000" w:themeColor="text1"/>
          <w:szCs w:val="24"/>
        </w:rPr>
        <w:t>tous les moments qui ont dépassé notre collaboration scientifique.</w:t>
      </w:r>
    </w:p>
    <w:p w14:paraId="0D10D08A" w14:textId="77777777" w:rsidR="00AD5CAC" w:rsidRPr="00C05C6B" w:rsidRDefault="00AD5CAC" w:rsidP="5494DE51">
      <w:pPr>
        <w:spacing w:after="0"/>
        <w:rPr>
          <w:rFonts w:eastAsia="Times New Roman" w:cs="Times New Roman"/>
          <w:i/>
          <w:iCs/>
          <w:color w:val="000000" w:themeColor="text1"/>
          <w:szCs w:val="24"/>
        </w:rPr>
      </w:pPr>
    </w:p>
    <w:p w14:paraId="784A6979" w14:textId="76812647" w:rsidR="054AAAAE" w:rsidRDefault="054AAAAE" w:rsidP="5494DE51">
      <w:pPr>
        <w:spacing w:after="0"/>
        <w:rPr>
          <w:rFonts w:eastAsia="Times New Roman" w:cs="Times New Roman"/>
          <w:i/>
          <w:iCs/>
          <w:color w:val="000000" w:themeColor="text1"/>
          <w:szCs w:val="24"/>
        </w:rPr>
      </w:pPr>
      <w:r w:rsidRPr="00C05C6B">
        <w:rPr>
          <w:rFonts w:eastAsia="Times New Roman" w:cs="Times New Roman"/>
          <w:i/>
          <w:iCs/>
          <w:color w:val="000000" w:themeColor="text1"/>
          <w:szCs w:val="24"/>
        </w:rPr>
        <w:t xml:space="preserve">Bien sûr, la richesse de cette recherche provient du terrain. Nous remercions toutes les personnes </w:t>
      </w:r>
      <w:r w:rsidR="00734DF5">
        <w:rPr>
          <w:rFonts w:eastAsia="Times New Roman" w:cs="Times New Roman"/>
          <w:i/>
          <w:iCs/>
          <w:color w:val="000000" w:themeColor="text1"/>
          <w:szCs w:val="24"/>
        </w:rPr>
        <w:t xml:space="preserve">que nous avons rencontrées sur le terrain </w:t>
      </w:r>
      <w:r w:rsidRPr="00C05C6B">
        <w:rPr>
          <w:rFonts w:eastAsia="Times New Roman" w:cs="Times New Roman"/>
          <w:i/>
          <w:iCs/>
          <w:color w:val="000000" w:themeColor="text1"/>
          <w:szCs w:val="24"/>
        </w:rPr>
        <w:t xml:space="preserve">pour leur disponibilité et surtout leur </w:t>
      </w:r>
      <w:r w:rsidRPr="00C05C6B">
        <w:rPr>
          <w:rFonts w:eastAsia="Times New Roman" w:cs="Times New Roman"/>
          <w:i/>
          <w:iCs/>
          <w:color w:val="000000" w:themeColor="text1"/>
          <w:szCs w:val="24"/>
        </w:rPr>
        <w:lastRenderedPageBreak/>
        <w:t>confiance</w:t>
      </w:r>
      <w:r w:rsidR="003632A3">
        <w:rPr>
          <w:rFonts w:eastAsia="Times New Roman" w:cs="Times New Roman"/>
          <w:i/>
          <w:iCs/>
          <w:color w:val="000000" w:themeColor="text1"/>
          <w:szCs w:val="24"/>
        </w:rPr>
        <w:t>,</w:t>
      </w:r>
      <w:r w:rsidRPr="00C05C6B">
        <w:rPr>
          <w:rFonts w:eastAsia="Times New Roman" w:cs="Times New Roman"/>
          <w:i/>
          <w:iCs/>
          <w:color w:val="000000" w:themeColor="text1"/>
          <w:szCs w:val="24"/>
        </w:rPr>
        <w:t xml:space="preserve"> </w:t>
      </w:r>
      <w:r w:rsidR="004D0681" w:rsidRPr="00C05C6B">
        <w:rPr>
          <w:rFonts w:eastAsia="Times New Roman" w:cs="Times New Roman"/>
          <w:i/>
          <w:iCs/>
          <w:color w:val="000000" w:themeColor="text1"/>
          <w:szCs w:val="24"/>
        </w:rPr>
        <w:t>pour avoir accepté</w:t>
      </w:r>
      <w:r w:rsidRPr="00C05C6B">
        <w:rPr>
          <w:rFonts w:eastAsia="Times New Roman" w:cs="Times New Roman"/>
          <w:i/>
          <w:iCs/>
          <w:color w:val="000000" w:themeColor="text1"/>
          <w:szCs w:val="24"/>
        </w:rPr>
        <w:t xml:space="preserve"> de </w:t>
      </w:r>
      <w:r w:rsidR="00734DF5">
        <w:rPr>
          <w:rFonts w:eastAsia="Times New Roman" w:cs="Times New Roman"/>
          <w:i/>
          <w:iCs/>
          <w:color w:val="000000" w:themeColor="text1"/>
          <w:szCs w:val="24"/>
        </w:rPr>
        <w:t>nous</w:t>
      </w:r>
      <w:r w:rsidRPr="00C05C6B">
        <w:rPr>
          <w:rFonts w:eastAsia="Times New Roman" w:cs="Times New Roman"/>
          <w:i/>
          <w:iCs/>
          <w:color w:val="000000" w:themeColor="text1"/>
          <w:szCs w:val="24"/>
        </w:rPr>
        <w:t xml:space="preserve"> livrer leurs expériences, opinions</w:t>
      </w:r>
      <w:r w:rsidR="003632A3">
        <w:rPr>
          <w:rFonts w:eastAsia="Times New Roman" w:cs="Times New Roman"/>
          <w:i/>
          <w:iCs/>
          <w:color w:val="000000" w:themeColor="text1"/>
          <w:szCs w:val="24"/>
        </w:rPr>
        <w:t xml:space="preserve"> et </w:t>
      </w:r>
      <w:r w:rsidRPr="00C05C6B">
        <w:rPr>
          <w:rFonts w:eastAsia="Times New Roman" w:cs="Times New Roman"/>
          <w:i/>
          <w:iCs/>
          <w:color w:val="000000" w:themeColor="text1"/>
          <w:szCs w:val="24"/>
        </w:rPr>
        <w:t xml:space="preserve">vécus, </w:t>
      </w:r>
      <w:r w:rsidR="003632A3">
        <w:rPr>
          <w:rFonts w:eastAsia="Times New Roman" w:cs="Times New Roman"/>
          <w:i/>
          <w:iCs/>
          <w:color w:val="000000" w:themeColor="text1"/>
          <w:szCs w:val="24"/>
        </w:rPr>
        <w:t xml:space="preserve">et </w:t>
      </w:r>
      <w:r w:rsidRPr="00C05C6B">
        <w:rPr>
          <w:rFonts w:eastAsia="Times New Roman" w:cs="Times New Roman"/>
          <w:i/>
          <w:iCs/>
          <w:color w:val="000000" w:themeColor="text1"/>
          <w:szCs w:val="24"/>
        </w:rPr>
        <w:t xml:space="preserve">qui ont nourri nos réflexions jusqu’à aujourd’hui. </w:t>
      </w:r>
    </w:p>
    <w:p w14:paraId="66163F6E" w14:textId="77777777" w:rsidR="00B14AE5" w:rsidRPr="00C05C6B" w:rsidRDefault="00B14AE5" w:rsidP="5494DE51">
      <w:pPr>
        <w:spacing w:after="0"/>
        <w:rPr>
          <w:rFonts w:eastAsia="Times New Roman" w:cs="Times New Roman"/>
          <w:i/>
          <w:iCs/>
          <w:color w:val="000000" w:themeColor="text1"/>
          <w:szCs w:val="24"/>
        </w:rPr>
      </w:pPr>
    </w:p>
    <w:p w14:paraId="1ABC0549" w14:textId="13919C43" w:rsidR="054AAAAE" w:rsidRPr="00C05C6B" w:rsidRDefault="054AAAAE" w:rsidP="5494DE51">
      <w:pPr>
        <w:spacing w:after="0"/>
        <w:rPr>
          <w:rFonts w:eastAsia="Times New Roman" w:cs="Times New Roman"/>
          <w:i/>
          <w:iCs/>
          <w:color w:val="000000" w:themeColor="text1"/>
          <w:szCs w:val="24"/>
        </w:rPr>
      </w:pPr>
      <w:r w:rsidRPr="00C05C6B">
        <w:rPr>
          <w:rFonts w:eastAsia="Times New Roman" w:cs="Times New Roman"/>
          <w:i/>
          <w:iCs/>
          <w:color w:val="000000" w:themeColor="text1"/>
          <w:szCs w:val="24"/>
        </w:rPr>
        <w:t>Mes derniers remerciements vont à ceux qui</w:t>
      </w:r>
      <w:r w:rsidR="00921D96" w:rsidRPr="00C05C6B">
        <w:rPr>
          <w:rFonts w:eastAsia="Times New Roman" w:cs="Times New Roman"/>
          <w:i/>
          <w:iCs/>
          <w:color w:val="000000" w:themeColor="text1"/>
          <w:szCs w:val="24"/>
        </w:rPr>
        <w:t>,</w:t>
      </w:r>
      <w:r w:rsidRPr="00C05C6B">
        <w:rPr>
          <w:rFonts w:eastAsia="Times New Roman" w:cs="Times New Roman"/>
          <w:i/>
          <w:iCs/>
          <w:color w:val="000000" w:themeColor="text1"/>
          <w:szCs w:val="24"/>
        </w:rPr>
        <w:t xml:space="preserve"> bien que loin de ce monde </w:t>
      </w:r>
      <w:r w:rsidR="00DF1F40" w:rsidRPr="00C05C6B">
        <w:rPr>
          <w:rFonts w:eastAsia="Times New Roman" w:cs="Times New Roman"/>
          <w:i/>
          <w:iCs/>
          <w:color w:val="000000" w:themeColor="text1"/>
          <w:szCs w:val="24"/>
        </w:rPr>
        <w:t>académique</w:t>
      </w:r>
      <w:r w:rsidRPr="00C05C6B">
        <w:rPr>
          <w:rFonts w:eastAsia="Times New Roman" w:cs="Times New Roman"/>
          <w:i/>
          <w:iCs/>
          <w:color w:val="000000" w:themeColor="text1"/>
          <w:szCs w:val="24"/>
        </w:rPr>
        <w:t xml:space="preserve">, ont contribué au courage que demande </w:t>
      </w:r>
      <w:r w:rsidR="004D0681" w:rsidRPr="00C05C6B">
        <w:rPr>
          <w:rFonts w:eastAsia="Times New Roman" w:cs="Times New Roman"/>
          <w:i/>
          <w:iCs/>
          <w:color w:val="000000" w:themeColor="text1"/>
          <w:szCs w:val="24"/>
        </w:rPr>
        <w:t>l’écriture d’une thèse</w:t>
      </w:r>
      <w:r w:rsidR="00AD5CAC" w:rsidRPr="00C05C6B">
        <w:rPr>
          <w:rFonts w:eastAsia="Times New Roman" w:cs="Times New Roman"/>
          <w:i/>
          <w:iCs/>
          <w:color w:val="000000" w:themeColor="text1"/>
          <w:szCs w:val="24"/>
        </w:rPr>
        <w:t>.</w:t>
      </w:r>
      <w:r w:rsidR="00E23735" w:rsidRPr="00C05C6B">
        <w:rPr>
          <w:rFonts w:eastAsia="Times New Roman" w:cs="Times New Roman"/>
          <w:i/>
          <w:iCs/>
          <w:color w:val="000000" w:themeColor="text1"/>
          <w:szCs w:val="24"/>
        </w:rPr>
        <w:t xml:space="preserve"> </w:t>
      </w:r>
      <w:r w:rsidR="003632A3">
        <w:rPr>
          <w:rFonts w:eastAsia="Times New Roman" w:cs="Times New Roman"/>
          <w:i/>
          <w:iCs/>
          <w:color w:val="000000" w:themeColor="text1"/>
          <w:szCs w:val="24"/>
        </w:rPr>
        <w:t>À m</w:t>
      </w:r>
      <w:r w:rsidR="003803E8" w:rsidRPr="00C05C6B">
        <w:rPr>
          <w:rFonts w:eastAsia="Times New Roman" w:cs="Times New Roman"/>
          <w:i/>
          <w:iCs/>
          <w:color w:val="000000" w:themeColor="text1"/>
          <w:szCs w:val="24"/>
        </w:rPr>
        <w:t>es amies le</w:t>
      </w:r>
      <w:r w:rsidR="00E643B7" w:rsidRPr="00C05C6B">
        <w:rPr>
          <w:rFonts w:eastAsia="Times New Roman" w:cs="Times New Roman"/>
          <w:i/>
          <w:iCs/>
          <w:color w:val="000000" w:themeColor="text1"/>
          <w:szCs w:val="24"/>
        </w:rPr>
        <w:t>s</w:t>
      </w:r>
      <w:r w:rsidR="003803E8" w:rsidRPr="00C05C6B">
        <w:rPr>
          <w:rFonts w:eastAsia="Times New Roman" w:cs="Times New Roman"/>
          <w:i/>
          <w:iCs/>
          <w:color w:val="000000" w:themeColor="text1"/>
          <w:szCs w:val="24"/>
        </w:rPr>
        <w:t xml:space="preserve"> plus proches</w:t>
      </w:r>
      <w:r w:rsidR="00B63EE0" w:rsidRPr="00C05C6B">
        <w:rPr>
          <w:rFonts w:eastAsia="Times New Roman" w:cs="Times New Roman"/>
          <w:i/>
          <w:iCs/>
          <w:color w:val="000000" w:themeColor="text1"/>
          <w:szCs w:val="24"/>
        </w:rPr>
        <w:t xml:space="preserve"> : </w:t>
      </w:r>
      <w:r w:rsidR="003803E8" w:rsidRPr="00C05C6B">
        <w:rPr>
          <w:rFonts w:eastAsia="Times New Roman" w:cs="Times New Roman"/>
          <w:i/>
          <w:iCs/>
          <w:color w:val="000000" w:themeColor="text1"/>
          <w:szCs w:val="24"/>
        </w:rPr>
        <w:t xml:space="preserve"> </w:t>
      </w:r>
      <w:r w:rsidR="00E23735" w:rsidRPr="00C05C6B">
        <w:rPr>
          <w:rFonts w:eastAsia="Times New Roman" w:cs="Times New Roman"/>
          <w:i/>
          <w:iCs/>
          <w:color w:val="000000" w:themeColor="text1"/>
          <w:szCs w:val="24"/>
        </w:rPr>
        <w:t>Sophie, Chloé</w:t>
      </w:r>
      <w:r w:rsidR="003803E8" w:rsidRPr="00C05C6B">
        <w:rPr>
          <w:rFonts w:eastAsia="Times New Roman" w:cs="Times New Roman"/>
          <w:i/>
          <w:iCs/>
          <w:color w:val="000000" w:themeColor="text1"/>
          <w:szCs w:val="24"/>
        </w:rPr>
        <w:t>,</w:t>
      </w:r>
      <w:r w:rsidRPr="00C05C6B">
        <w:rPr>
          <w:rFonts w:eastAsia="Times New Roman" w:cs="Times New Roman"/>
          <w:i/>
          <w:iCs/>
          <w:color w:val="000000" w:themeColor="text1"/>
          <w:szCs w:val="24"/>
        </w:rPr>
        <w:t xml:space="preserve"> Mélanie, Julie, Marine</w:t>
      </w:r>
      <w:r w:rsidR="00790C3F" w:rsidRPr="00C05C6B">
        <w:rPr>
          <w:rFonts w:eastAsia="Times New Roman" w:cs="Times New Roman"/>
          <w:i/>
          <w:iCs/>
          <w:color w:val="000000" w:themeColor="text1"/>
          <w:szCs w:val="24"/>
        </w:rPr>
        <w:t>,</w:t>
      </w:r>
      <w:r w:rsidR="00E23735" w:rsidRPr="00C05C6B">
        <w:rPr>
          <w:rFonts w:eastAsia="Times New Roman" w:cs="Times New Roman"/>
          <w:i/>
          <w:iCs/>
          <w:color w:val="000000" w:themeColor="text1"/>
          <w:szCs w:val="24"/>
        </w:rPr>
        <w:t xml:space="preserve"> </w:t>
      </w:r>
      <w:r w:rsidR="00E67546">
        <w:rPr>
          <w:rFonts w:eastAsia="Times New Roman" w:cs="Times New Roman"/>
          <w:i/>
          <w:iCs/>
          <w:color w:val="000000" w:themeColor="text1"/>
          <w:szCs w:val="24"/>
        </w:rPr>
        <w:t xml:space="preserve">Manon, </w:t>
      </w:r>
      <w:r w:rsidR="00AD5CAC" w:rsidRPr="00C05C6B">
        <w:rPr>
          <w:rFonts w:eastAsia="Times New Roman" w:cs="Times New Roman"/>
          <w:i/>
          <w:iCs/>
          <w:color w:val="000000" w:themeColor="text1"/>
          <w:szCs w:val="24"/>
        </w:rPr>
        <w:t>merci pour</w:t>
      </w:r>
      <w:r w:rsidRPr="00C05C6B">
        <w:rPr>
          <w:rFonts w:eastAsia="Times New Roman" w:cs="Times New Roman"/>
          <w:i/>
          <w:iCs/>
          <w:color w:val="000000" w:themeColor="text1"/>
          <w:szCs w:val="24"/>
        </w:rPr>
        <w:t xml:space="preserve"> votre soutien quotidien et </w:t>
      </w:r>
      <w:r w:rsidR="00073861">
        <w:rPr>
          <w:rFonts w:eastAsia="Times New Roman" w:cs="Times New Roman"/>
          <w:i/>
          <w:iCs/>
          <w:color w:val="000000" w:themeColor="text1"/>
          <w:szCs w:val="24"/>
        </w:rPr>
        <w:t xml:space="preserve">pour </w:t>
      </w:r>
      <w:r w:rsidR="003632A3">
        <w:rPr>
          <w:rFonts w:eastAsia="Times New Roman" w:cs="Times New Roman"/>
          <w:i/>
          <w:iCs/>
          <w:color w:val="000000" w:themeColor="text1"/>
          <w:szCs w:val="24"/>
        </w:rPr>
        <w:t>le</w:t>
      </w:r>
      <w:r w:rsidRPr="00C05C6B">
        <w:rPr>
          <w:rFonts w:eastAsia="Times New Roman" w:cs="Times New Roman"/>
          <w:i/>
          <w:iCs/>
          <w:color w:val="000000" w:themeColor="text1"/>
          <w:szCs w:val="24"/>
        </w:rPr>
        <w:t xml:space="preserve"> regain de confiance en ce que je suis et ce que j'essaie de réaliser </w:t>
      </w:r>
      <w:r w:rsidR="00073861" w:rsidRPr="00C05C6B">
        <w:rPr>
          <w:rFonts w:eastAsia="Times New Roman" w:cs="Times New Roman"/>
          <w:i/>
          <w:iCs/>
          <w:color w:val="000000" w:themeColor="text1"/>
          <w:szCs w:val="24"/>
        </w:rPr>
        <w:t xml:space="preserve">que vous m’avez donné </w:t>
      </w:r>
      <w:r w:rsidRPr="00C05C6B">
        <w:rPr>
          <w:rFonts w:eastAsia="Times New Roman" w:cs="Times New Roman"/>
          <w:i/>
          <w:iCs/>
          <w:color w:val="000000" w:themeColor="text1"/>
          <w:szCs w:val="24"/>
        </w:rPr>
        <w:t>quand j'en ai cruellement manqué.</w:t>
      </w:r>
      <w:r w:rsidR="00C23068" w:rsidRPr="00C05C6B">
        <w:rPr>
          <w:rFonts w:eastAsia="Times New Roman" w:cs="Times New Roman"/>
          <w:i/>
          <w:iCs/>
          <w:color w:val="000000" w:themeColor="text1"/>
          <w:szCs w:val="24"/>
        </w:rPr>
        <w:t xml:space="preserve"> </w:t>
      </w:r>
      <w:r w:rsidR="00E643B7" w:rsidRPr="00C05C6B">
        <w:rPr>
          <w:rFonts w:eastAsia="Times New Roman" w:cs="Times New Roman"/>
          <w:i/>
          <w:iCs/>
          <w:color w:val="000000" w:themeColor="text1"/>
          <w:szCs w:val="24"/>
        </w:rPr>
        <w:t>Des amitiés</w:t>
      </w:r>
      <w:r w:rsidR="00921D96" w:rsidRPr="00C05C6B">
        <w:rPr>
          <w:rFonts w:eastAsia="Times New Roman" w:cs="Times New Roman"/>
          <w:i/>
          <w:iCs/>
          <w:color w:val="000000" w:themeColor="text1"/>
          <w:szCs w:val="24"/>
        </w:rPr>
        <w:t xml:space="preserve"> comme l</w:t>
      </w:r>
      <w:r w:rsidR="00E643B7" w:rsidRPr="00C05C6B">
        <w:rPr>
          <w:rFonts w:eastAsia="Times New Roman" w:cs="Times New Roman"/>
          <w:i/>
          <w:iCs/>
          <w:color w:val="000000" w:themeColor="text1"/>
          <w:szCs w:val="24"/>
        </w:rPr>
        <w:t>es</w:t>
      </w:r>
      <w:r w:rsidR="00921D96" w:rsidRPr="00C05C6B">
        <w:rPr>
          <w:rFonts w:eastAsia="Times New Roman" w:cs="Times New Roman"/>
          <w:i/>
          <w:iCs/>
          <w:color w:val="000000" w:themeColor="text1"/>
          <w:szCs w:val="24"/>
        </w:rPr>
        <w:t xml:space="preserve"> nôtre</w:t>
      </w:r>
      <w:r w:rsidR="00E643B7" w:rsidRPr="00C05C6B">
        <w:rPr>
          <w:rFonts w:eastAsia="Times New Roman" w:cs="Times New Roman"/>
          <w:i/>
          <w:iCs/>
          <w:color w:val="000000" w:themeColor="text1"/>
          <w:szCs w:val="24"/>
        </w:rPr>
        <w:t>s</w:t>
      </w:r>
      <w:r w:rsidR="00921D96" w:rsidRPr="00C05C6B">
        <w:rPr>
          <w:rFonts w:eastAsia="Times New Roman" w:cs="Times New Roman"/>
          <w:i/>
          <w:iCs/>
          <w:color w:val="000000" w:themeColor="text1"/>
          <w:szCs w:val="24"/>
        </w:rPr>
        <w:t xml:space="preserve"> </w:t>
      </w:r>
      <w:r w:rsidR="00E643B7" w:rsidRPr="00C05C6B">
        <w:rPr>
          <w:rFonts w:eastAsia="Times New Roman" w:cs="Times New Roman"/>
          <w:i/>
          <w:iCs/>
          <w:color w:val="000000" w:themeColor="text1"/>
          <w:szCs w:val="24"/>
        </w:rPr>
        <w:t>sont plus</w:t>
      </w:r>
      <w:r w:rsidR="00DE73B5" w:rsidRPr="00C05C6B">
        <w:rPr>
          <w:rFonts w:eastAsia="Times New Roman" w:cs="Times New Roman"/>
          <w:i/>
          <w:iCs/>
          <w:color w:val="000000" w:themeColor="text1"/>
          <w:szCs w:val="24"/>
        </w:rPr>
        <w:t xml:space="preserve"> précieu</w:t>
      </w:r>
      <w:r w:rsidR="00E643B7" w:rsidRPr="00C05C6B">
        <w:rPr>
          <w:rFonts w:eastAsia="Times New Roman" w:cs="Times New Roman"/>
          <w:i/>
          <w:iCs/>
          <w:color w:val="000000" w:themeColor="text1"/>
          <w:szCs w:val="24"/>
        </w:rPr>
        <w:t>ses</w:t>
      </w:r>
      <w:r w:rsidR="00921D96" w:rsidRPr="00C05C6B">
        <w:rPr>
          <w:rFonts w:eastAsia="Times New Roman" w:cs="Times New Roman"/>
          <w:i/>
          <w:iCs/>
          <w:color w:val="000000" w:themeColor="text1"/>
          <w:szCs w:val="24"/>
        </w:rPr>
        <w:t xml:space="preserve"> que toutes les réussites du monde. </w:t>
      </w:r>
    </w:p>
    <w:p w14:paraId="45E3854C" w14:textId="6E70F3ED" w:rsidR="00491733" w:rsidRPr="00C05C6B" w:rsidRDefault="054AAAAE" w:rsidP="5494DE51">
      <w:pPr>
        <w:spacing w:after="0"/>
        <w:rPr>
          <w:rFonts w:eastAsia="Times New Roman" w:cs="Times New Roman"/>
          <w:i/>
          <w:iCs/>
          <w:color w:val="000000" w:themeColor="text1"/>
          <w:szCs w:val="24"/>
        </w:rPr>
      </w:pPr>
      <w:r w:rsidRPr="00C05C6B">
        <w:rPr>
          <w:rFonts w:eastAsia="Times New Roman" w:cs="Times New Roman"/>
          <w:i/>
          <w:iCs/>
          <w:color w:val="000000" w:themeColor="text1"/>
          <w:szCs w:val="24"/>
        </w:rPr>
        <w:t>Je remercie également mon compagnon</w:t>
      </w:r>
      <w:r w:rsidR="00B87473" w:rsidRPr="00C05C6B">
        <w:rPr>
          <w:rFonts w:eastAsia="Times New Roman" w:cs="Times New Roman"/>
          <w:i/>
          <w:iCs/>
          <w:color w:val="000000" w:themeColor="text1"/>
          <w:szCs w:val="24"/>
        </w:rPr>
        <w:t>, mon frounchy</w:t>
      </w:r>
      <w:r w:rsidR="00672F46">
        <w:rPr>
          <w:rFonts w:eastAsia="Times New Roman" w:cs="Times New Roman"/>
          <w:i/>
          <w:iCs/>
          <w:color w:val="000000" w:themeColor="text1"/>
          <w:szCs w:val="24"/>
        </w:rPr>
        <w:t>,</w:t>
      </w:r>
      <w:r w:rsidRPr="00C05C6B">
        <w:rPr>
          <w:rFonts w:eastAsia="Times New Roman" w:cs="Times New Roman"/>
          <w:i/>
          <w:iCs/>
          <w:color w:val="000000" w:themeColor="text1"/>
          <w:szCs w:val="24"/>
        </w:rPr>
        <w:t xml:space="preserve"> pour avoir été si impliqué et soucieux de mon épanouissement</w:t>
      </w:r>
      <w:r w:rsidR="004B40AB" w:rsidRPr="00C05C6B">
        <w:rPr>
          <w:rFonts w:eastAsia="Times New Roman" w:cs="Times New Roman"/>
          <w:i/>
          <w:iCs/>
          <w:color w:val="000000" w:themeColor="text1"/>
          <w:szCs w:val="24"/>
        </w:rPr>
        <w:t>. Tu as été</w:t>
      </w:r>
      <w:r w:rsidR="00ED054A" w:rsidRPr="00C05C6B">
        <w:rPr>
          <w:rFonts w:eastAsia="Times New Roman" w:cs="Times New Roman"/>
          <w:i/>
          <w:iCs/>
          <w:color w:val="000000" w:themeColor="text1"/>
          <w:szCs w:val="24"/>
        </w:rPr>
        <w:t xml:space="preserve"> et es </w:t>
      </w:r>
      <w:r w:rsidR="004B40AB" w:rsidRPr="00C05C6B">
        <w:rPr>
          <w:rFonts w:eastAsia="Times New Roman" w:cs="Times New Roman"/>
          <w:i/>
          <w:iCs/>
          <w:color w:val="000000" w:themeColor="text1"/>
          <w:szCs w:val="24"/>
        </w:rPr>
        <w:t>mon soleil dans les moments les plus sombres</w:t>
      </w:r>
      <w:r w:rsidR="00004361" w:rsidRPr="00C05C6B">
        <w:rPr>
          <w:rFonts w:eastAsia="Times New Roman" w:cs="Times New Roman"/>
          <w:i/>
          <w:iCs/>
          <w:color w:val="000000" w:themeColor="text1"/>
          <w:szCs w:val="24"/>
        </w:rPr>
        <w:t>,</w:t>
      </w:r>
      <w:r w:rsidR="00616D35" w:rsidRPr="00C05C6B">
        <w:rPr>
          <w:rFonts w:eastAsia="Times New Roman" w:cs="Times New Roman"/>
          <w:i/>
          <w:iCs/>
          <w:color w:val="000000" w:themeColor="text1"/>
          <w:szCs w:val="24"/>
        </w:rPr>
        <w:t xml:space="preserve"> mon </w:t>
      </w:r>
      <w:r w:rsidR="00ED054A" w:rsidRPr="00C05C6B">
        <w:rPr>
          <w:rFonts w:eastAsia="Times New Roman" w:cs="Times New Roman"/>
          <w:i/>
          <w:iCs/>
          <w:color w:val="000000" w:themeColor="text1"/>
          <w:szCs w:val="24"/>
        </w:rPr>
        <w:t xml:space="preserve">safe place </w:t>
      </w:r>
      <w:r w:rsidR="00790C3F" w:rsidRPr="00C05C6B">
        <w:rPr>
          <w:rFonts w:eastAsia="Times New Roman" w:cs="Times New Roman"/>
          <w:i/>
          <w:iCs/>
          <w:color w:val="000000" w:themeColor="text1"/>
          <w:szCs w:val="24"/>
        </w:rPr>
        <w:t>au quotidien</w:t>
      </w:r>
      <w:r w:rsidR="00672F46">
        <w:rPr>
          <w:rFonts w:eastAsia="Times New Roman" w:cs="Times New Roman"/>
          <w:i/>
          <w:iCs/>
          <w:color w:val="000000" w:themeColor="text1"/>
          <w:szCs w:val="24"/>
        </w:rPr>
        <w:t>,</w:t>
      </w:r>
      <w:r w:rsidR="00790C3F" w:rsidRPr="00C05C6B">
        <w:rPr>
          <w:rFonts w:eastAsia="Times New Roman" w:cs="Times New Roman"/>
          <w:i/>
          <w:iCs/>
          <w:color w:val="000000" w:themeColor="text1"/>
          <w:szCs w:val="24"/>
        </w:rPr>
        <w:t xml:space="preserve"> </w:t>
      </w:r>
      <w:r w:rsidR="00ED054A" w:rsidRPr="00C05C6B">
        <w:rPr>
          <w:rFonts w:eastAsia="Times New Roman" w:cs="Times New Roman"/>
          <w:i/>
          <w:iCs/>
          <w:color w:val="000000" w:themeColor="text1"/>
          <w:szCs w:val="24"/>
        </w:rPr>
        <w:t xml:space="preserve">qui me permet de m’exprimer, </w:t>
      </w:r>
      <w:r w:rsidR="003961B3" w:rsidRPr="00C05C6B">
        <w:rPr>
          <w:rFonts w:eastAsia="Times New Roman" w:cs="Times New Roman"/>
          <w:i/>
          <w:iCs/>
          <w:color w:val="000000" w:themeColor="text1"/>
          <w:szCs w:val="24"/>
        </w:rPr>
        <w:t xml:space="preserve">de </w:t>
      </w:r>
      <w:r w:rsidR="00ED054A" w:rsidRPr="00C05C6B">
        <w:rPr>
          <w:rFonts w:eastAsia="Times New Roman" w:cs="Times New Roman"/>
          <w:i/>
          <w:iCs/>
          <w:color w:val="000000" w:themeColor="text1"/>
          <w:szCs w:val="24"/>
        </w:rPr>
        <w:t xml:space="preserve">m’accomplir et </w:t>
      </w:r>
      <w:r w:rsidR="003961B3" w:rsidRPr="00C05C6B">
        <w:rPr>
          <w:rFonts w:eastAsia="Times New Roman" w:cs="Times New Roman"/>
          <w:i/>
          <w:iCs/>
          <w:color w:val="000000" w:themeColor="text1"/>
          <w:szCs w:val="24"/>
        </w:rPr>
        <w:t>d’</w:t>
      </w:r>
      <w:r w:rsidR="00ED054A" w:rsidRPr="00C05C6B">
        <w:rPr>
          <w:rFonts w:eastAsia="Times New Roman" w:cs="Times New Roman"/>
          <w:i/>
          <w:iCs/>
          <w:color w:val="000000" w:themeColor="text1"/>
          <w:szCs w:val="24"/>
        </w:rPr>
        <w:t>évoluer</w:t>
      </w:r>
      <w:r w:rsidR="003961B3" w:rsidRPr="00C05C6B">
        <w:rPr>
          <w:rFonts w:eastAsia="Times New Roman" w:cs="Times New Roman"/>
          <w:i/>
          <w:iCs/>
          <w:color w:val="000000" w:themeColor="text1"/>
          <w:szCs w:val="24"/>
        </w:rPr>
        <w:t xml:space="preserve"> comme je le souhaite. </w:t>
      </w:r>
      <w:r w:rsidR="00BA2DD4" w:rsidRPr="00C05C6B">
        <w:rPr>
          <w:rFonts w:eastAsia="Times New Roman" w:cs="Times New Roman"/>
          <w:i/>
          <w:iCs/>
          <w:color w:val="000000" w:themeColor="text1"/>
          <w:szCs w:val="24"/>
        </w:rPr>
        <w:t xml:space="preserve">Merci pour ta patience et </w:t>
      </w:r>
      <w:r w:rsidR="00672F46">
        <w:rPr>
          <w:rFonts w:eastAsia="Times New Roman" w:cs="Times New Roman"/>
          <w:i/>
          <w:iCs/>
          <w:color w:val="000000" w:themeColor="text1"/>
          <w:szCs w:val="24"/>
        </w:rPr>
        <w:t xml:space="preserve">merci </w:t>
      </w:r>
      <w:r w:rsidR="00BA2DD4" w:rsidRPr="00C05C6B">
        <w:rPr>
          <w:rFonts w:eastAsia="Times New Roman" w:cs="Times New Roman"/>
          <w:i/>
          <w:iCs/>
          <w:color w:val="000000" w:themeColor="text1"/>
          <w:szCs w:val="24"/>
        </w:rPr>
        <w:t xml:space="preserve">de croire en moi plus qu’il ne le faut. </w:t>
      </w:r>
    </w:p>
    <w:p w14:paraId="2EED0D6A" w14:textId="7BF884EC" w:rsidR="00E5736C" w:rsidRPr="00C05C6B" w:rsidRDefault="00C23068" w:rsidP="5494DE51">
      <w:pPr>
        <w:spacing w:after="0"/>
        <w:rPr>
          <w:rFonts w:eastAsia="Times New Roman" w:cs="Times New Roman"/>
          <w:i/>
          <w:iCs/>
          <w:color w:val="000000" w:themeColor="text1"/>
          <w:szCs w:val="24"/>
        </w:rPr>
      </w:pPr>
      <w:r w:rsidRPr="00C05C6B">
        <w:rPr>
          <w:rFonts w:eastAsia="Times New Roman" w:cs="Times New Roman"/>
          <w:i/>
          <w:iCs/>
          <w:color w:val="000000" w:themeColor="text1"/>
          <w:szCs w:val="24"/>
        </w:rPr>
        <w:t>Merci à mon papa</w:t>
      </w:r>
      <w:r w:rsidR="003315C3" w:rsidRPr="00C05C6B">
        <w:rPr>
          <w:rFonts w:eastAsia="Times New Roman" w:cs="Times New Roman"/>
          <w:i/>
          <w:iCs/>
          <w:color w:val="000000" w:themeColor="text1"/>
          <w:szCs w:val="24"/>
        </w:rPr>
        <w:t xml:space="preserve"> pour son soutien</w:t>
      </w:r>
      <w:r w:rsidR="008C207C" w:rsidRPr="00C05C6B">
        <w:rPr>
          <w:rFonts w:eastAsia="Times New Roman" w:cs="Times New Roman"/>
          <w:i/>
          <w:iCs/>
          <w:color w:val="000000" w:themeColor="text1"/>
          <w:szCs w:val="24"/>
        </w:rPr>
        <w:t xml:space="preserve"> et </w:t>
      </w:r>
      <w:r w:rsidR="00672F46">
        <w:rPr>
          <w:rFonts w:eastAsia="Times New Roman" w:cs="Times New Roman"/>
          <w:i/>
          <w:iCs/>
          <w:color w:val="000000" w:themeColor="text1"/>
          <w:szCs w:val="24"/>
        </w:rPr>
        <w:t xml:space="preserve">pour </w:t>
      </w:r>
      <w:r w:rsidR="008C207C" w:rsidRPr="00C05C6B">
        <w:rPr>
          <w:rFonts w:eastAsia="Times New Roman" w:cs="Times New Roman"/>
          <w:i/>
          <w:iCs/>
          <w:color w:val="000000" w:themeColor="text1"/>
          <w:szCs w:val="24"/>
        </w:rPr>
        <w:t xml:space="preserve">avoir toujours accueilli </w:t>
      </w:r>
      <w:r w:rsidR="008974FC" w:rsidRPr="00C05C6B">
        <w:rPr>
          <w:rFonts w:eastAsia="Times New Roman" w:cs="Times New Roman"/>
          <w:i/>
          <w:iCs/>
          <w:color w:val="000000" w:themeColor="text1"/>
          <w:szCs w:val="24"/>
        </w:rPr>
        <w:t>avec confiance et</w:t>
      </w:r>
      <w:r w:rsidR="008C207C" w:rsidRPr="00C05C6B">
        <w:rPr>
          <w:rFonts w:eastAsia="Times New Roman" w:cs="Times New Roman"/>
          <w:i/>
          <w:iCs/>
          <w:color w:val="000000" w:themeColor="text1"/>
          <w:szCs w:val="24"/>
        </w:rPr>
        <w:t xml:space="preserve"> fierté toutes mes étapes de vie. </w:t>
      </w:r>
      <w:r w:rsidR="0064682E" w:rsidRPr="00C05C6B">
        <w:rPr>
          <w:rFonts w:eastAsia="Times New Roman" w:cs="Times New Roman"/>
          <w:i/>
          <w:iCs/>
          <w:color w:val="000000" w:themeColor="text1"/>
          <w:szCs w:val="24"/>
        </w:rPr>
        <w:t>Le</w:t>
      </w:r>
      <w:r w:rsidR="00AD33C6" w:rsidRPr="00C05C6B">
        <w:rPr>
          <w:rFonts w:eastAsia="Times New Roman" w:cs="Times New Roman"/>
          <w:i/>
          <w:iCs/>
          <w:color w:val="000000" w:themeColor="text1"/>
          <w:szCs w:val="24"/>
        </w:rPr>
        <w:t xml:space="preserve">s valeurs du </w:t>
      </w:r>
      <w:r w:rsidR="0064682E" w:rsidRPr="00C05C6B">
        <w:rPr>
          <w:rFonts w:eastAsia="Times New Roman" w:cs="Times New Roman"/>
          <w:i/>
          <w:iCs/>
          <w:color w:val="000000" w:themeColor="text1"/>
          <w:szCs w:val="24"/>
        </w:rPr>
        <w:t xml:space="preserve">travail et </w:t>
      </w:r>
      <w:r w:rsidR="00AD33C6" w:rsidRPr="00C05C6B">
        <w:rPr>
          <w:rFonts w:eastAsia="Times New Roman" w:cs="Times New Roman"/>
          <w:i/>
          <w:iCs/>
          <w:color w:val="000000" w:themeColor="text1"/>
          <w:szCs w:val="24"/>
        </w:rPr>
        <w:t>d</w:t>
      </w:r>
      <w:r w:rsidR="00674DDA" w:rsidRPr="00C05C6B">
        <w:rPr>
          <w:rFonts w:eastAsia="Times New Roman" w:cs="Times New Roman"/>
          <w:i/>
          <w:iCs/>
          <w:color w:val="000000" w:themeColor="text1"/>
          <w:szCs w:val="24"/>
        </w:rPr>
        <w:t>u</w:t>
      </w:r>
      <w:r w:rsidR="00AD33C6" w:rsidRPr="00C05C6B">
        <w:rPr>
          <w:rFonts w:eastAsia="Times New Roman" w:cs="Times New Roman"/>
          <w:i/>
          <w:iCs/>
          <w:color w:val="000000" w:themeColor="text1"/>
          <w:szCs w:val="24"/>
        </w:rPr>
        <w:t xml:space="preserve"> mérite que tu m’as inculqué</w:t>
      </w:r>
      <w:r w:rsidR="00674DDA" w:rsidRPr="00C05C6B">
        <w:rPr>
          <w:rFonts w:eastAsia="Times New Roman" w:cs="Times New Roman"/>
          <w:i/>
          <w:iCs/>
          <w:color w:val="000000" w:themeColor="text1"/>
          <w:szCs w:val="24"/>
        </w:rPr>
        <w:t>es</w:t>
      </w:r>
      <w:r w:rsidR="00AD33C6" w:rsidRPr="00C05C6B">
        <w:rPr>
          <w:rFonts w:eastAsia="Times New Roman" w:cs="Times New Roman"/>
          <w:i/>
          <w:iCs/>
          <w:color w:val="000000" w:themeColor="text1"/>
          <w:szCs w:val="24"/>
        </w:rPr>
        <w:t xml:space="preserve"> </w:t>
      </w:r>
      <w:r w:rsidR="00B63EE0" w:rsidRPr="00C05C6B">
        <w:rPr>
          <w:rFonts w:eastAsia="Times New Roman" w:cs="Times New Roman"/>
          <w:i/>
          <w:iCs/>
          <w:color w:val="000000" w:themeColor="text1"/>
          <w:szCs w:val="24"/>
        </w:rPr>
        <w:t>ont</w:t>
      </w:r>
      <w:r w:rsidR="00AD33C6" w:rsidRPr="00C05C6B">
        <w:rPr>
          <w:rFonts w:eastAsia="Times New Roman" w:cs="Times New Roman"/>
          <w:i/>
          <w:iCs/>
          <w:color w:val="000000" w:themeColor="text1"/>
          <w:szCs w:val="24"/>
        </w:rPr>
        <w:t xml:space="preserve"> indubitablement contribué à la réussite </w:t>
      </w:r>
      <w:r w:rsidR="00C20C6A" w:rsidRPr="00C05C6B">
        <w:rPr>
          <w:rFonts w:eastAsia="Times New Roman" w:cs="Times New Roman"/>
          <w:i/>
          <w:iCs/>
          <w:color w:val="000000" w:themeColor="text1"/>
          <w:szCs w:val="24"/>
        </w:rPr>
        <w:t>de cette étape de vie</w:t>
      </w:r>
      <w:r w:rsidR="00AD33C6" w:rsidRPr="00C05C6B">
        <w:rPr>
          <w:rFonts w:eastAsia="Times New Roman" w:cs="Times New Roman"/>
          <w:i/>
          <w:iCs/>
          <w:color w:val="000000" w:themeColor="text1"/>
          <w:szCs w:val="24"/>
        </w:rPr>
        <w:t xml:space="preserve">. </w:t>
      </w:r>
      <w:r w:rsidR="054AAAAE" w:rsidRPr="00C05C6B">
        <w:rPr>
          <w:rFonts w:eastAsia="Times New Roman" w:cs="Times New Roman"/>
          <w:i/>
          <w:iCs/>
          <w:color w:val="000000" w:themeColor="text1"/>
          <w:szCs w:val="24"/>
        </w:rPr>
        <w:t>Merci à ma sœur, mon deuxième moi, mon pi</w:t>
      </w:r>
      <w:r w:rsidR="00D97F77" w:rsidRPr="00C05C6B">
        <w:rPr>
          <w:rFonts w:eastAsia="Times New Roman" w:cs="Times New Roman"/>
          <w:i/>
          <w:iCs/>
          <w:color w:val="000000" w:themeColor="text1"/>
          <w:szCs w:val="24"/>
        </w:rPr>
        <w:t>l</w:t>
      </w:r>
      <w:r w:rsidR="054AAAAE" w:rsidRPr="00C05C6B">
        <w:rPr>
          <w:rFonts w:eastAsia="Times New Roman" w:cs="Times New Roman"/>
          <w:i/>
          <w:iCs/>
          <w:color w:val="000000" w:themeColor="text1"/>
          <w:szCs w:val="24"/>
        </w:rPr>
        <w:t>ier sans faille, sans qui je ne serai</w:t>
      </w:r>
      <w:r w:rsidR="00672F46">
        <w:rPr>
          <w:rFonts w:eastAsia="Times New Roman" w:cs="Times New Roman"/>
          <w:i/>
          <w:iCs/>
          <w:color w:val="000000" w:themeColor="text1"/>
          <w:szCs w:val="24"/>
        </w:rPr>
        <w:t>s</w:t>
      </w:r>
      <w:r w:rsidR="054AAAAE" w:rsidRPr="00C05C6B">
        <w:rPr>
          <w:rFonts w:eastAsia="Times New Roman" w:cs="Times New Roman"/>
          <w:i/>
          <w:iCs/>
          <w:color w:val="000000" w:themeColor="text1"/>
          <w:szCs w:val="24"/>
        </w:rPr>
        <w:t xml:space="preserve"> assurément pas la personne que je suis aujourd’hui et </w:t>
      </w:r>
      <w:r w:rsidR="00C07C75" w:rsidRPr="00C05C6B">
        <w:rPr>
          <w:rFonts w:eastAsia="Times New Roman" w:cs="Times New Roman"/>
          <w:i/>
          <w:iCs/>
          <w:color w:val="000000" w:themeColor="text1"/>
          <w:szCs w:val="24"/>
        </w:rPr>
        <w:t xml:space="preserve">sans </w:t>
      </w:r>
      <w:r w:rsidR="054AAAAE" w:rsidRPr="00C05C6B">
        <w:rPr>
          <w:rFonts w:eastAsia="Times New Roman" w:cs="Times New Roman"/>
          <w:i/>
          <w:iCs/>
          <w:color w:val="000000" w:themeColor="text1"/>
          <w:szCs w:val="24"/>
        </w:rPr>
        <w:t xml:space="preserve">qui rien n’aurait été possible. </w:t>
      </w:r>
      <w:r w:rsidR="00610E41" w:rsidRPr="00C05C6B">
        <w:rPr>
          <w:rFonts w:eastAsia="Times New Roman" w:cs="Times New Roman"/>
          <w:i/>
          <w:iCs/>
          <w:color w:val="000000" w:themeColor="text1"/>
          <w:szCs w:val="24"/>
        </w:rPr>
        <w:t>M</w:t>
      </w:r>
      <w:r w:rsidR="054AAAAE" w:rsidRPr="00C05C6B">
        <w:rPr>
          <w:rFonts w:eastAsia="Times New Roman" w:cs="Times New Roman"/>
          <w:i/>
          <w:iCs/>
          <w:color w:val="000000" w:themeColor="text1"/>
          <w:szCs w:val="24"/>
        </w:rPr>
        <w:t>aman</w:t>
      </w:r>
      <w:r w:rsidR="00A71CD0" w:rsidRPr="00C05C6B">
        <w:rPr>
          <w:rFonts w:eastAsia="Times New Roman" w:cs="Times New Roman"/>
          <w:i/>
          <w:iCs/>
          <w:color w:val="000000" w:themeColor="text1"/>
          <w:szCs w:val="24"/>
        </w:rPr>
        <w:t xml:space="preserve">, </w:t>
      </w:r>
      <w:r w:rsidR="054AAAAE" w:rsidRPr="00C05C6B">
        <w:rPr>
          <w:rFonts w:eastAsia="Times New Roman" w:cs="Times New Roman"/>
          <w:i/>
          <w:iCs/>
          <w:color w:val="000000" w:themeColor="text1"/>
          <w:szCs w:val="24"/>
        </w:rPr>
        <w:t xml:space="preserve">Nino, </w:t>
      </w:r>
      <w:r w:rsidR="00491733" w:rsidRPr="00C05C6B">
        <w:rPr>
          <w:rFonts w:eastAsia="Times New Roman" w:cs="Times New Roman"/>
          <w:i/>
          <w:iCs/>
          <w:color w:val="000000" w:themeColor="text1"/>
          <w:szCs w:val="24"/>
        </w:rPr>
        <w:t>merci d’avoir</w:t>
      </w:r>
      <w:r w:rsidR="054AAAAE" w:rsidRPr="00C05C6B">
        <w:rPr>
          <w:rFonts w:eastAsia="Times New Roman" w:cs="Times New Roman"/>
          <w:i/>
          <w:iCs/>
          <w:color w:val="000000" w:themeColor="text1"/>
          <w:szCs w:val="24"/>
        </w:rPr>
        <w:t xml:space="preserve"> illumin</w:t>
      </w:r>
      <w:r w:rsidR="00672F46">
        <w:rPr>
          <w:rFonts w:eastAsia="Times New Roman" w:cs="Times New Roman"/>
          <w:i/>
          <w:iCs/>
          <w:color w:val="000000" w:themeColor="text1"/>
          <w:szCs w:val="24"/>
        </w:rPr>
        <w:t>é</w:t>
      </w:r>
      <w:r w:rsidR="054AAAAE" w:rsidRPr="00C05C6B">
        <w:rPr>
          <w:rFonts w:eastAsia="Times New Roman" w:cs="Times New Roman"/>
          <w:i/>
          <w:iCs/>
          <w:color w:val="000000" w:themeColor="text1"/>
          <w:szCs w:val="24"/>
        </w:rPr>
        <w:t xml:space="preserve"> mes journées de vos rires et </w:t>
      </w:r>
      <w:r w:rsidR="00672F46">
        <w:rPr>
          <w:rFonts w:eastAsia="Times New Roman" w:cs="Times New Roman"/>
          <w:i/>
          <w:iCs/>
          <w:color w:val="000000" w:themeColor="text1"/>
          <w:szCs w:val="24"/>
        </w:rPr>
        <w:t>d’</w:t>
      </w:r>
      <w:r w:rsidR="054AAAAE" w:rsidRPr="00C05C6B">
        <w:rPr>
          <w:rFonts w:eastAsia="Times New Roman" w:cs="Times New Roman"/>
          <w:i/>
          <w:iCs/>
          <w:color w:val="000000" w:themeColor="text1"/>
          <w:szCs w:val="24"/>
        </w:rPr>
        <w:t xml:space="preserve">accueillir mes moments de doute avec votre cœur et </w:t>
      </w:r>
      <w:r w:rsidR="00610E41" w:rsidRPr="00C05C6B">
        <w:rPr>
          <w:rFonts w:eastAsia="Times New Roman" w:cs="Times New Roman"/>
          <w:i/>
          <w:iCs/>
          <w:color w:val="000000" w:themeColor="text1"/>
          <w:szCs w:val="24"/>
        </w:rPr>
        <w:t>votre</w:t>
      </w:r>
      <w:r w:rsidR="054AAAAE" w:rsidRPr="00C05C6B">
        <w:rPr>
          <w:rFonts w:eastAsia="Times New Roman" w:cs="Times New Roman"/>
          <w:i/>
          <w:iCs/>
          <w:color w:val="000000" w:themeColor="text1"/>
          <w:szCs w:val="24"/>
        </w:rPr>
        <w:t xml:space="preserve"> sagesse. </w:t>
      </w:r>
    </w:p>
    <w:p w14:paraId="49583168" w14:textId="75E4CD57" w:rsidR="5494DE51" w:rsidRPr="00C05C6B" w:rsidRDefault="00D751E5" w:rsidP="00043801">
      <w:pPr>
        <w:spacing w:after="0"/>
        <w:rPr>
          <w:rFonts w:eastAsia="Times New Roman" w:cs="Times New Roman"/>
          <w:i/>
          <w:iCs/>
          <w:color w:val="000000" w:themeColor="text1"/>
          <w:szCs w:val="24"/>
        </w:rPr>
      </w:pPr>
      <w:r>
        <w:rPr>
          <w:rFonts w:eastAsia="Times New Roman" w:cs="Times New Roman"/>
          <w:i/>
          <w:iCs/>
          <w:color w:val="000000" w:themeColor="text1"/>
          <w:szCs w:val="24"/>
        </w:rPr>
        <w:t>À</w:t>
      </w:r>
      <w:r w:rsidR="00723345" w:rsidRPr="00C05C6B">
        <w:rPr>
          <w:rFonts w:eastAsia="Times New Roman" w:cs="Times New Roman"/>
          <w:i/>
          <w:iCs/>
          <w:color w:val="000000" w:themeColor="text1"/>
          <w:szCs w:val="24"/>
        </w:rPr>
        <w:t xml:space="preserve"> vous,</w:t>
      </w:r>
      <w:r w:rsidR="00782B4C" w:rsidRPr="00C05C6B">
        <w:rPr>
          <w:rFonts w:eastAsia="Times New Roman" w:cs="Times New Roman"/>
          <w:i/>
          <w:iCs/>
          <w:color w:val="000000" w:themeColor="text1"/>
          <w:szCs w:val="24"/>
        </w:rPr>
        <w:t xml:space="preserve"> ma famille,</w:t>
      </w:r>
      <w:r w:rsidR="00723345" w:rsidRPr="00C05C6B">
        <w:rPr>
          <w:rFonts w:eastAsia="Times New Roman" w:cs="Times New Roman"/>
          <w:i/>
          <w:iCs/>
          <w:color w:val="000000" w:themeColor="text1"/>
          <w:szCs w:val="24"/>
        </w:rPr>
        <w:t xml:space="preserve"> </w:t>
      </w:r>
      <w:r w:rsidR="054AAAAE" w:rsidRPr="00C05C6B">
        <w:rPr>
          <w:rFonts w:eastAsia="Times New Roman" w:cs="Times New Roman"/>
          <w:i/>
          <w:iCs/>
          <w:color w:val="000000" w:themeColor="text1"/>
          <w:szCs w:val="24"/>
        </w:rPr>
        <w:t>qui m’</w:t>
      </w:r>
      <w:r w:rsidR="00723345" w:rsidRPr="00C05C6B">
        <w:rPr>
          <w:rFonts w:eastAsia="Times New Roman" w:cs="Times New Roman"/>
          <w:i/>
          <w:iCs/>
          <w:color w:val="000000" w:themeColor="text1"/>
          <w:szCs w:val="24"/>
        </w:rPr>
        <w:t>avez</w:t>
      </w:r>
      <w:r w:rsidR="054AAAAE" w:rsidRPr="00C05C6B">
        <w:rPr>
          <w:rFonts w:eastAsia="Times New Roman" w:cs="Times New Roman"/>
          <w:i/>
          <w:iCs/>
          <w:color w:val="000000" w:themeColor="text1"/>
          <w:szCs w:val="24"/>
        </w:rPr>
        <w:t xml:space="preserve"> permis d’avoir des rêves, </w:t>
      </w:r>
      <w:r w:rsidR="00672F46">
        <w:rPr>
          <w:rFonts w:eastAsia="Times New Roman" w:cs="Times New Roman"/>
          <w:i/>
          <w:iCs/>
          <w:color w:val="000000" w:themeColor="text1"/>
          <w:szCs w:val="24"/>
        </w:rPr>
        <w:t xml:space="preserve">qui </w:t>
      </w:r>
      <w:r w:rsidR="00A3596F" w:rsidRPr="00C05C6B">
        <w:rPr>
          <w:rFonts w:eastAsia="Times New Roman" w:cs="Times New Roman"/>
          <w:i/>
          <w:iCs/>
          <w:color w:val="000000" w:themeColor="text1"/>
          <w:szCs w:val="24"/>
        </w:rPr>
        <w:t xml:space="preserve">n’avez </w:t>
      </w:r>
      <w:r w:rsidR="054AAAAE" w:rsidRPr="00C05C6B">
        <w:rPr>
          <w:rFonts w:eastAsia="Times New Roman" w:cs="Times New Roman"/>
          <w:i/>
          <w:iCs/>
          <w:color w:val="000000" w:themeColor="text1"/>
          <w:szCs w:val="24"/>
        </w:rPr>
        <w:t>cessé de m</w:t>
      </w:r>
      <w:r w:rsidR="004D0681" w:rsidRPr="00C05C6B">
        <w:rPr>
          <w:rFonts w:eastAsia="Times New Roman" w:cs="Times New Roman"/>
          <w:i/>
          <w:iCs/>
          <w:color w:val="000000" w:themeColor="text1"/>
          <w:szCs w:val="24"/>
        </w:rPr>
        <w:t>e ra</w:t>
      </w:r>
      <w:r w:rsidR="054AAAAE" w:rsidRPr="00C05C6B">
        <w:rPr>
          <w:rFonts w:eastAsia="Times New Roman" w:cs="Times New Roman"/>
          <w:i/>
          <w:iCs/>
          <w:color w:val="000000" w:themeColor="text1"/>
          <w:szCs w:val="24"/>
        </w:rPr>
        <w:t xml:space="preserve">ppeler que j’étais digne de les réaliser, de me faire croire </w:t>
      </w:r>
      <w:r w:rsidR="005F0793" w:rsidRPr="00C05C6B">
        <w:rPr>
          <w:rFonts w:eastAsia="Times New Roman" w:cs="Times New Roman"/>
          <w:i/>
          <w:iCs/>
          <w:color w:val="000000" w:themeColor="text1"/>
          <w:szCs w:val="24"/>
        </w:rPr>
        <w:t>en</w:t>
      </w:r>
      <w:r w:rsidR="054AAAAE" w:rsidRPr="00C05C6B">
        <w:rPr>
          <w:rFonts w:eastAsia="Times New Roman" w:cs="Times New Roman"/>
          <w:i/>
          <w:iCs/>
          <w:color w:val="000000" w:themeColor="text1"/>
          <w:szCs w:val="24"/>
        </w:rPr>
        <w:t xml:space="preserve"> ce que j’imaginais impossible. Plus que tout, votre soutien et présence infaillible</w:t>
      </w:r>
      <w:r w:rsidR="004D0681" w:rsidRPr="00C05C6B">
        <w:rPr>
          <w:rFonts w:eastAsia="Times New Roman" w:cs="Times New Roman"/>
          <w:i/>
          <w:iCs/>
          <w:color w:val="000000" w:themeColor="text1"/>
          <w:szCs w:val="24"/>
        </w:rPr>
        <w:t>s</w:t>
      </w:r>
      <w:r w:rsidR="054AAAAE" w:rsidRPr="00C05C6B">
        <w:rPr>
          <w:rFonts w:eastAsia="Times New Roman" w:cs="Times New Roman"/>
          <w:i/>
          <w:iCs/>
          <w:color w:val="000000" w:themeColor="text1"/>
          <w:szCs w:val="24"/>
        </w:rPr>
        <w:t xml:space="preserve"> m’ont fait comprendre le sens de l’inconditionnel, la confiance à toute épreuve. Tout ce chemin </w:t>
      </w:r>
      <w:r w:rsidR="00782B4C" w:rsidRPr="00C05C6B">
        <w:rPr>
          <w:rFonts w:eastAsia="Times New Roman" w:cs="Times New Roman"/>
          <w:i/>
          <w:iCs/>
          <w:color w:val="000000" w:themeColor="text1"/>
          <w:szCs w:val="24"/>
        </w:rPr>
        <w:t>n’</w:t>
      </w:r>
      <w:r w:rsidR="054AAAAE" w:rsidRPr="00C05C6B">
        <w:rPr>
          <w:rFonts w:eastAsia="Times New Roman" w:cs="Times New Roman"/>
          <w:i/>
          <w:iCs/>
          <w:color w:val="000000" w:themeColor="text1"/>
          <w:szCs w:val="24"/>
        </w:rPr>
        <w:t>est que le d</w:t>
      </w:r>
      <w:r w:rsidR="002B27DF" w:rsidRPr="00C05C6B">
        <w:rPr>
          <w:rFonts w:eastAsia="Times New Roman" w:cs="Times New Roman"/>
          <w:i/>
          <w:iCs/>
          <w:color w:val="000000" w:themeColor="text1"/>
          <w:szCs w:val="24"/>
        </w:rPr>
        <w:t>é</w:t>
      </w:r>
      <w:r w:rsidR="054AAAAE" w:rsidRPr="00C05C6B">
        <w:rPr>
          <w:rFonts w:eastAsia="Times New Roman" w:cs="Times New Roman"/>
          <w:i/>
          <w:iCs/>
          <w:color w:val="000000" w:themeColor="text1"/>
          <w:szCs w:val="24"/>
        </w:rPr>
        <w:t>guisement de la seule chose qui vaille</w:t>
      </w:r>
      <w:r w:rsidR="00A71CD0" w:rsidRPr="00C05C6B">
        <w:rPr>
          <w:rFonts w:eastAsia="Times New Roman" w:cs="Times New Roman"/>
          <w:i/>
          <w:iCs/>
          <w:color w:val="000000" w:themeColor="text1"/>
          <w:szCs w:val="24"/>
        </w:rPr>
        <w:t xml:space="preserve">, </w:t>
      </w:r>
      <w:r w:rsidR="054AAAAE" w:rsidRPr="00C05C6B">
        <w:rPr>
          <w:rFonts w:eastAsia="Times New Roman" w:cs="Times New Roman"/>
          <w:i/>
          <w:iCs/>
          <w:color w:val="000000" w:themeColor="text1"/>
          <w:szCs w:val="24"/>
        </w:rPr>
        <w:t xml:space="preserve">à savoir poursuivre sans </w:t>
      </w:r>
      <w:r w:rsidR="004D0681" w:rsidRPr="00C05C6B">
        <w:rPr>
          <w:rFonts w:eastAsia="Times New Roman" w:cs="Times New Roman"/>
          <w:i/>
          <w:iCs/>
          <w:color w:val="000000" w:themeColor="text1"/>
          <w:szCs w:val="24"/>
        </w:rPr>
        <w:t>relâche</w:t>
      </w:r>
      <w:r w:rsidR="054AAAAE" w:rsidRPr="00C05C6B">
        <w:rPr>
          <w:rFonts w:eastAsia="Times New Roman" w:cs="Times New Roman"/>
          <w:i/>
          <w:iCs/>
          <w:color w:val="000000" w:themeColor="text1"/>
          <w:szCs w:val="24"/>
        </w:rPr>
        <w:t xml:space="preserve"> le but de voir votre </w:t>
      </w:r>
      <w:r w:rsidR="004D0681" w:rsidRPr="00C05C6B">
        <w:rPr>
          <w:rFonts w:eastAsia="Times New Roman" w:cs="Times New Roman"/>
          <w:i/>
          <w:iCs/>
          <w:color w:val="000000" w:themeColor="text1"/>
          <w:szCs w:val="24"/>
        </w:rPr>
        <w:t>œil</w:t>
      </w:r>
      <w:r w:rsidR="054AAAAE" w:rsidRPr="00C05C6B">
        <w:rPr>
          <w:rFonts w:eastAsia="Times New Roman" w:cs="Times New Roman"/>
          <w:i/>
          <w:iCs/>
          <w:color w:val="000000" w:themeColor="text1"/>
          <w:szCs w:val="24"/>
        </w:rPr>
        <w:t xml:space="preserve"> s</w:t>
      </w:r>
      <w:r w:rsidR="00A71CD0" w:rsidRPr="00C05C6B">
        <w:rPr>
          <w:rFonts w:eastAsia="Times New Roman" w:cs="Times New Roman"/>
          <w:i/>
          <w:iCs/>
          <w:color w:val="000000" w:themeColor="text1"/>
          <w:szCs w:val="24"/>
        </w:rPr>
        <w:t>’</w:t>
      </w:r>
      <w:r w:rsidR="054AAAAE" w:rsidRPr="00C05C6B">
        <w:rPr>
          <w:rFonts w:eastAsia="Times New Roman" w:cs="Times New Roman"/>
          <w:i/>
          <w:iCs/>
          <w:color w:val="000000" w:themeColor="text1"/>
          <w:szCs w:val="24"/>
        </w:rPr>
        <w:t>allumer d’un éclair de fierté</w:t>
      </w:r>
      <w:r w:rsidR="00A319FF" w:rsidRPr="00C05C6B">
        <w:rPr>
          <w:rFonts w:eastAsia="Times New Roman" w:cs="Times New Roman"/>
          <w:i/>
          <w:iCs/>
          <w:color w:val="000000" w:themeColor="text1"/>
          <w:szCs w:val="24"/>
        </w:rPr>
        <w:t>.</w:t>
      </w:r>
      <w:r w:rsidR="00A319FF" w:rsidRPr="00C05C6B">
        <w:rPr>
          <w:rFonts w:ascii="Calibri Light" w:eastAsia="Calibri Light" w:hAnsi="Calibri Light" w:cs="Calibri Light"/>
          <w:i/>
          <w:iCs/>
          <w:color w:val="000000" w:themeColor="text1"/>
          <w:szCs w:val="24"/>
          <w:lang w:val="nl"/>
        </w:rPr>
        <w:t xml:space="preserve"> </w:t>
      </w:r>
    </w:p>
    <w:p w14:paraId="639C6B56" w14:textId="55E66D1C" w:rsidR="5494DE51" w:rsidRPr="00C05C6B" w:rsidRDefault="5494DE51" w:rsidP="5494DE51">
      <w:pPr>
        <w:jc w:val="center"/>
        <w:rPr>
          <w:b/>
          <w:bCs/>
          <w:smallCaps/>
          <w:color w:val="000000" w:themeColor="text1"/>
          <w:sz w:val="28"/>
          <w:szCs w:val="28"/>
        </w:rPr>
      </w:pPr>
    </w:p>
    <w:p w14:paraId="03494F4E" w14:textId="0B15212D" w:rsidR="5494DE51" w:rsidRPr="00C05C6B" w:rsidRDefault="5494DE51" w:rsidP="5494DE51">
      <w:pPr>
        <w:jc w:val="center"/>
        <w:rPr>
          <w:b/>
          <w:bCs/>
          <w:smallCaps/>
          <w:color w:val="000000" w:themeColor="text1"/>
          <w:sz w:val="28"/>
          <w:szCs w:val="28"/>
        </w:rPr>
      </w:pPr>
    </w:p>
    <w:p w14:paraId="52A997AC" w14:textId="77777777" w:rsidR="00E96BB8" w:rsidRPr="00C05C6B" w:rsidRDefault="00E96BB8" w:rsidP="5494DE51">
      <w:pPr>
        <w:jc w:val="center"/>
        <w:rPr>
          <w:b/>
          <w:bCs/>
          <w:smallCaps/>
          <w:color w:val="000000" w:themeColor="text1"/>
          <w:sz w:val="28"/>
          <w:szCs w:val="28"/>
        </w:rPr>
      </w:pPr>
    </w:p>
    <w:p w14:paraId="47747E27" w14:textId="77777777" w:rsidR="00043801" w:rsidRPr="00C05C6B" w:rsidRDefault="00043801" w:rsidP="006979CE">
      <w:pPr>
        <w:jc w:val="center"/>
        <w:rPr>
          <w:b/>
          <w:smallCaps/>
          <w:color w:val="000000" w:themeColor="text1"/>
          <w:sz w:val="28"/>
        </w:rPr>
      </w:pPr>
      <w:bookmarkStart w:id="6" w:name="_Toc146803994"/>
      <w:bookmarkStart w:id="7" w:name="_Toc146804055"/>
    </w:p>
    <w:p w14:paraId="6F9C3AA0" w14:textId="77777777" w:rsidR="00043801" w:rsidRPr="00C05C6B" w:rsidRDefault="00043801" w:rsidP="006979CE">
      <w:pPr>
        <w:jc w:val="center"/>
        <w:rPr>
          <w:b/>
          <w:smallCaps/>
          <w:color w:val="000000" w:themeColor="text1"/>
          <w:sz w:val="28"/>
        </w:rPr>
      </w:pPr>
    </w:p>
    <w:p w14:paraId="30537D51" w14:textId="77777777" w:rsidR="00043801" w:rsidRPr="00C05C6B" w:rsidRDefault="00043801" w:rsidP="006979CE">
      <w:pPr>
        <w:jc w:val="center"/>
        <w:rPr>
          <w:b/>
          <w:smallCaps/>
          <w:color w:val="000000" w:themeColor="text1"/>
          <w:sz w:val="28"/>
        </w:rPr>
      </w:pPr>
    </w:p>
    <w:p w14:paraId="62667E02" w14:textId="77777777" w:rsidR="00A0701D" w:rsidRDefault="00A0701D">
      <w:pPr>
        <w:spacing w:line="259" w:lineRule="auto"/>
        <w:jc w:val="left"/>
        <w:rPr>
          <w:b/>
          <w:smallCaps/>
          <w:color w:val="000000" w:themeColor="text1"/>
          <w:sz w:val="28"/>
        </w:rPr>
      </w:pPr>
      <w:r>
        <w:rPr>
          <w:b/>
          <w:smallCaps/>
          <w:color w:val="000000" w:themeColor="text1"/>
          <w:sz w:val="28"/>
        </w:rPr>
        <w:lastRenderedPageBreak/>
        <w:br w:type="page"/>
      </w:r>
    </w:p>
    <w:p w14:paraId="73F4EA8B" w14:textId="77777777" w:rsidR="00D94A73" w:rsidRDefault="00D94A73">
      <w:pPr>
        <w:spacing w:line="259" w:lineRule="auto"/>
        <w:jc w:val="left"/>
        <w:rPr>
          <w:b/>
          <w:smallCaps/>
          <w:color w:val="000000" w:themeColor="text1"/>
          <w:sz w:val="28"/>
        </w:rPr>
      </w:pPr>
      <w:r>
        <w:rPr>
          <w:b/>
          <w:smallCaps/>
          <w:color w:val="000000" w:themeColor="text1"/>
          <w:sz w:val="28"/>
        </w:rPr>
        <w:lastRenderedPageBreak/>
        <w:br w:type="page"/>
      </w:r>
    </w:p>
    <w:p w14:paraId="03C46DFD" w14:textId="6F4CE4DD" w:rsidR="00520881" w:rsidRPr="00C05C6B" w:rsidRDefault="00D435B8" w:rsidP="006979CE">
      <w:pPr>
        <w:jc w:val="center"/>
        <w:rPr>
          <w:b/>
          <w:color w:val="000000" w:themeColor="text1"/>
          <w:sz w:val="28"/>
        </w:rPr>
      </w:pPr>
      <w:r w:rsidRPr="00C05C6B">
        <w:rPr>
          <w:b/>
          <w:smallCaps/>
          <w:color w:val="000000" w:themeColor="text1"/>
          <w:sz w:val="28"/>
        </w:rPr>
        <w:lastRenderedPageBreak/>
        <w:t>Saisir l’institutionnalisation dans une crise de la r</w:t>
      </w:r>
      <w:r w:rsidR="00F80528" w:rsidRPr="00691E27">
        <w:rPr>
          <w:rFonts w:cs="Times New Roman (Corps CS)"/>
          <w:b/>
          <w:smallCaps/>
          <w:color w:val="000000" w:themeColor="text1"/>
          <w:sz w:val="22"/>
          <w:szCs w:val="20"/>
        </w:rPr>
        <w:t>É</w:t>
      </w:r>
      <w:r w:rsidRPr="00C05C6B">
        <w:rPr>
          <w:b/>
          <w:smallCaps/>
          <w:color w:val="000000" w:themeColor="text1"/>
          <w:sz w:val="28"/>
        </w:rPr>
        <w:t>gulation</w:t>
      </w:r>
    </w:p>
    <w:p w14:paraId="42756F07" w14:textId="09E91BB4" w:rsidR="001A7526" w:rsidRPr="00C05C6B" w:rsidRDefault="00520881" w:rsidP="00520881">
      <w:pPr>
        <w:rPr>
          <w:b/>
          <w:color w:val="000000" w:themeColor="text1"/>
        </w:rPr>
      </w:pPr>
      <w:r w:rsidRPr="00C05C6B">
        <w:rPr>
          <w:b/>
          <w:color w:val="000000" w:themeColor="text1"/>
        </w:rPr>
        <w:t xml:space="preserve">Résumé </w:t>
      </w:r>
    </w:p>
    <w:p w14:paraId="69929545" w14:textId="4E561571" w:rsidR="003D2DD1" w:rsidRPr="00C05C6B" w:rsidRDefault="003D2DD1" w:rsidP="003D2DD1">
      <w:pPr>
        <w:spacing w:before="120" w:after="120"/>
        <w:rPr>
          <w:color w:val="000000" w:themeColor="text1"/>
        </w:rPr>
      </w:pPr>
      <w:r w:rsidRPr="00C05C6B">
        <w:rPr>
          <w:color w:val="000000" w:themeColor="text1"/>
        </w:rPr>
        <w:t xml:space="preserve">Le travail de plateforme est un sujet sensible, largement débattu </w:t>
      </w:r>
      <w:r w:rsidR="00672F46">
        <w:rPr>
          <w:color w:val="000000" w:themeColor="text1"/>
        </w:rPr>
        <w:t>du fait</w:t>
      </w:r>
      <w:r w:rsidRPr="00C05C6B">
        <w:rPr>
          <w:color w:val="000000" w:themeColor="text1"/>
        </w:rPr>
        <w:t xml:space="preserve"> des enjeux qu’il soulève et qui questionnent non seulement sa régulation, mais également et plus </w:t>
      </w:r>
      <w:r w:rsidR="00FF04C7" w:rsidRPr="00C05C6B">
        <w:rPr>
          <w:color w:val="000000" w:themeColor="text1"/>
        </w:rPr>
        <w:t xml:space="preserve">largement l’avenir de l’emploi. </w:t>
      </w:r>
      <w:r w:rsidRPr="00C05C6B">
        <w:rPr>
          <w:color w:val="000000" w:themeColor="text1"/>
        </w:rPr>
        <w:t>En effet, l’introduction de la technologie dans les relations de travail renverse les rapports de force entre l’organisation et les travailleurs</w:t>
      </w:r>
      <w:r w:rsidR="00693DDD">
        <w:rPr>
          <w:color w:val="000000" w:themeColor="text1"/>
        </w:rPr>
        <w:t>,</w:t>
      </w:r>
      <w:r w:rsidRPr="00C05C6B">
        <w:rPr>
          <w:color w:val="000000" w:themeColor="text1"/>
        </w:rPr>
        <w:t xml:space="preserve"> si bien qu’un appel à une régulation fait l’unanimité tant dans la sphère publique, scientifique que </w:t>
      </w:r>
      <w:r w:rsidR="002B150A" w:rsidRPr="00C05C6B">
        <w:rPr>
          <w:color w:val="000000" w:themeColor="text1"/>
        </w:rPr>
        <w:t>l</w:t>
      </w:r>
      <w:r w:rsidRPr="00C05C6B">
        <w:rPr>
          <w:color w:val="000000" w:themeColor="text1"/>
        </w:rPr>
        <w:t>égale. Peu de décision</w:t>
      </w:r>
      <w:r w:rsidR="00693DDD">
        <w:rPr>
          <w:color w:val="000000" w:themeColor="text1"/>
        </w:rPr>
        <w:t>s</w:t>
      </w:r>
      <w:r w:rsidRPr="00C05C6B">
        <w:rPr>
          <w:color w:val="000000" w:themeColor="text1"/>
        </w:rPr>
        <w:t xml:space="preserve"> politique</w:t>
      </w:r>
      <w:r w:rsidR="00693DDD">
        <w:rPr>
          <w:color w:val="000000" w:themeColor="text1"/>
        </w:rPr>
        <w:t>s</w:t>
      </w:r>
      <w:r w:rsidRPr="00C05C6B">
        <w:rPr>
          <w:color w:val="000000" w:themeColor="text1"/>
        </w:rPr>
        <w:t xml:space="preserve"> semble</w:t>
      </w:r>
      <w:r w:rsidR="00693DDD">
        <w:rPr>
          <w:color w:val="000000" w:themeColor="text1"/>
        </w:rPr>
        <w:t>nt</w:t>
      </w:r>
      <w:r w:rsidRPr="00C05C6B">
        <w:rPr>
          <w:color w:val="000000" w:themeColor="text1"/>
        </w:rPr>
        <w:t xml:space="preserve"> </w:t>
      </w:r>
      <w:r w:rsidR="00693DDD">
        <w:rPr>
          <w:color w:val="000000" w:themeColor="text1"/>
        </w:rPr>
        <w:t xml:space="preserve">capables d’apaiser </w:t>
      </w:r>
      <w:r w:rsidRPr="00C05C6B">
        <w:rPr>
          <w:color w:val="000000" w:themeColor="text1"/>
        </w:rPr>
        <w:t xml:space="preserve">le sentiment d’indignation qu’il crée autour de lui. En nous plongeant dans la littérature, </w:t>
      </w:r>
      <w:r w:rsidR="00693DDD">
        <w:rPr>
          <w:color w:val="000000" w:themeColor="text1"/>
        </w:rPr>
        <w:t xml:space="preserve">nous observons que </w:t>
      </w:r>
      <w:r w:rsidRPr="00C05C6B">
        <w:rPr>
          <w:color w:val="000000" w:themeColor="text1"/>
        </w:rPr>
        <w:t>tous les enjeux soulevés incriminent essentiellement le système capitaliste ainsi que l’omnipotence du management algorithmique, qui va jusqu’à aliéner les travailleurs et les empêcher de rééquilibrer les rapports de force</w:t>
      </w:r>
      <w:r w:rsidR="00402975" w:rsidRPr="00C05C6B">
        <w:rPr>
          <w:color w:val="000000" w:themeColor="text1"/>
        </w:rPr>
        <w:t xml:space="preserve"> entre eux et les entreprises de plateformes</w:t>
      </w:r>
      <w:r w:rsidRPr="00C05C6B">
        <w:rPr>
          <w:color w:val="000000" w:themeColor="text1"/>
        </w:rPr>
        <w:t xml:space="preserve">. </w:t>
      </w:r>
    </w:p>
    <w:p w14:paraId="377557C0" w14:textId="2B42966D" w:rsidR="003D2DD1" w:rsidRPr="00C05C6B" w:rsidRDefault="003D2DD1" w:rsidP="003D2DD1">
      <w:pPr>
        <w:spacing w:before="120" w:after="120"/>
        <w:rPr>
          <w:color w:val="000000" w:themeColor="text1"/>
        </w:rPr>
      </w:pPr>
      <w:r w:rsidRPr="00C05C6B">
        <w:rPr>
          <w:color w:val="000000" w:themeColor="text1"/>
        </w:rPr>
        <w:t xml:space="preserve">Comment le travail de plateforme s’institutionnalise-t-il, en dépit des crises de régulation qu’il suscite ? Comment </w:t>
      </w:r>
      <w:r w:rsidR="00AB4BBB">
        <w:rPr>
          <w:color w:val="000000" w:themeColor="text1"/>
        </w:rPr>
        <w:t>parvient-</w:t>
      </w:r>
      <w:r w:rsidRPr="00C05C6B">
        <w:rPr>
          <w:color w:val="000000" w:themeColor="text1"/>
        </w:rPr>
        <w:t xml:space="preserve">il à s’institutionnaliser malgré </w:t>
      </w:r>
      <w:r w:rsidR="00AB4BBB">
        <w:rPr>
          <w:color w:val="000000" w:themeColor="text1"/>
        </w:rPr>
        <w:t>le</w:t>
      </w:r>
      <w:r w:rsidRPr="00C05C6B">
        <w:rPr>
          <w:color w:val="000000" w:themeColor="text1"/>
        </w:rPr>
        <w:t xml:space="preserve"> manque de légitimité qui lui est accordé ? Cette thèse de doctorat s’articule autour de trois articles et d’une discussion qui </w:t>
      </w:r>
      <w:r w:rsidR="00AB4BBB">
        <w:rPr>
          <w:color w:val="000000" w:themeColor="text1"/>
        </w:rPr>
        <w:t>apport</w:t>
      </w:r>
      <w:r w:rsidRPr="00C05C6B">
        <w:rPr>
          <w:color w:val="000000" w:themeColor="text1"/>
        </w:rPr>
        <w:t xml:space="preserve">ent une réponse substantielle </w:t>
      </w:r>
      <w:r w:rsidR="00AB4BBB">
        <w:rPr>
          <w:color w:val="000000" w:themeColor="text1"/>
        </w:rPr>
        <w:t xml:space="preserve">ainsi que </w:t>
      </w:r>
      <w:r w:rsidRPr="00C05C6B">
        <w:rPr>
          <w:color w:val="000000" w:themeColor="text1"/>
        </w:rPr>
        <w:t xml:space="preserve">des éclairages permettant de comprendre les mécanismes sous-jacents de la problématique. Notre recherche contribue de cette façon à la littérature sur la régulation du travail dans les sciences de gestion, en dépassant le déterminisme normatif et structurel que nous y observons. Nous montrons comment le travail de plateforme s’institutionnalise auprès des acteurs sur le terrain, et ce dans le secteur </w:t>
      </w:r>
      <w:r w:rsidR="0067022E" w:rsidRPr="00C05C6B">
        <w:rPr>
          <w:color w:val="000000" w:themeColor="text1"/>
        </w:rPr>
        <w:t>taxi</w:t>
      </w:r>
      <w:r w:rsidRPr="00C05C6B">
        <w:rPr>
          <w:color w:val="000000" w:themeColor="text1"/>
        </w:rPr>
        <w:t xml:space="preserve"> à Bruxelles. </w:t>
      </w:r>
    </w:p>
    <w:p w14:paraId="7424E5E2" w14:textId="08CB9238" w:rsidR="00C364E2" w:rsidRPr="00C05C6B" w:rsidRDefault="003D2DD1" w:rsidP="00A225E1">
      <w:pPr>
        <w:spacing w:before="120" w:after="120"/>
        <w:rPr>
          <w:color w:val="000000" w:themeColor="text1"/>
        </w:rPr>
      </w:pPr>
      <w:r w:rsidRPr="00C05C6B">
        <w:rPr>
          <w:color w:val="000000" w:themeColor="text1"/>
        </w:rPr>
        <w:t>L'approche privilégie les discours des acteurs, sortant des débats sur la régulation au sens légal du terme, pour rendre intelligible</w:t>
      </w:r>
      <w:r w:rsidR="006E7485" w:rsidRPr="00C05C6B">
        <w:rPr>
          <w:color w:val="000000" w:themeColor="text1"/>
        </w:rPr>
        <w:t>s</w:t>
      </w:r>
      <w:r w:rsidRPr="00C05C6B">
        <w:rPr>
          <w:color w:val="000000" w:themeColor="text1"/>
        </w:rPr>
        <w:t xml:space="preserve"> les changements institutionnels autour du travail à l’aune des significations des acteurs de terrain. La recherche adopte une perspective multifocale, englobant les niveaux micro, méso et macro, et s’inspire des théories néoinstitutionnelles</w:t>
      </w:r>
      <w:r w:rsidR="00AB4BBB">
        <w:rPr>
          <w:color w:val="000000" w:themeColor="text1"/>
        </w:rPr>
        <w:t xml:space="preserve"> afin de</w:t>
      </w:r>
      <w:r w:rsidRPr="00C05C6B">
        <w:rPr>
          <w:color w:val="000000" w:themeColor="text1"/>
        </w:rPr>
        <w:t xml:space="preserve"> cerner la création de sens qui sous-tend cette institutionnalisation. Nos résultats montrent ainsi l’influence cruciale des contextes politiques, sociaux et économiques et de la place que prend la technologie dans la légitimité accordée au travail de plateforme. </w:t>
      </w:r>
      <w:r w:rsidR="006D454A" w:rsidRPr="00C05C6B">
        <w:rPr>
          <w:color w:val="000000" w:themeColor="text1"/>
        </w:rPr>
        <w:t>Nous aboutissons à la nécessité de saisir la complexité et la multiplicité des significations qu’implique la régulation du travail de plateforme en dehors du cadre légal proprement dit.</w:t>
      </w:r>
    </w:p>
    <w:p w14:paraId="4B9C5512" w14:textId="60A61DC4" w:rsidR="00043801" w:rsidRPr="00C05C6B" w:rsidRDefault="00043801" w:rsidP="00A225E1">
      <w:pPr>
        <w:spacing w:before="120" w:after="120"/>
        <w:rPr>
          <w:color w:val="000000" w:themeColor="text1"/>
        </w:rPr>
      </w:pPr>
    </w:p>
    <w:p w14:paraId="5FD0DE97" w14:textId="66DCBA10" w:rsidR="00043801" w:rsidRPr="00C05C6B" w:rsidRDefault="00043801" w:rsidP="00A225E1">
      <w:pPr>
        <w:spacing w:before="120" w:after="120"/>
        <w:rPr>
          <w:color w:val="000000" w:themeColor="text1"/>
        </w:rPr>
      </w:pPr>
    </w:p>
    <w:p w14:paraId="3CDAD64C" w14:textId="77777777" w:rsidR="00043801" w:rsidRPr="00C05C6B" w:rsidRDefault="00043801" w:rsidP="00A225E1">
      <w:pPr>
        <w:spacing w:before="120" w:after="120"/>
        <w:rPr>
          <w:color w:val="000000" w:themeColor="text1"/>
        </w:rPr>
      </w:pPr>
    </w:p>
    <w:p w14:paraId="562D8A07" w14:textId="68B89934" w:rsidR="00603A99" w:rsidRPr="00C05C6B" w:rsidRDefault="00603A99" w:rsidP="008E4C10">
      <w:pPr>
        <w:jc w:val="center"/>
        <w:rPr>
          <w:color w:val="000000" w:themeColor="text1"/>
        </w:rPr>
      </w:pPr>
    </w:p>
    <w:p w14:paraId="79D842C6" w14:textId="77777777" w:rsidR="006979CE" w:rsidRPr="00C05C6B" w:rsidRDefault="006979CE" w:rsidP="008E4C10">
      <w:pPr>
        <w:jc w:val="center"/>
        <w:rPr>
          <w:b/>
          <w:smallCaps/>
          <w:color w:val="000000" w:themeColor="text1"/>
        </w:rPr>
      </w:pPr>
    </w:p>
    <w:tbl>
      <w:tblPr>
        <w:tblStyle w:val="Grilledutableau"/>
        <w:tblW w:w="0" w:type="auto"/>
        <w:tblLook w:val="04A0" w:firstRow="1" w:lastRow="0" w:firstColumn="1" w:lastColumn="0" w:noHBand="0" w:noVBand="1"/>
      </w:tblPr>
      <w:tblGrid>
        <w:gridCol w:w="9060"/>
      </w:tblGrid>
      <w:tr w:rsidR="00B45716" w:rsidRPr="0031713E" w14:paraId="7DCF6574" w14:textId="77777777" w:rsidTr="00B45716">
        <w:tc>
          <w:tcPr>
            <w:tcW w:w="9060" w:type="dxa"/>
          </w:tcPr>
          <w:p w14:paraId="3EF0542B" w14:textId="04B52B44" w:rsidR="00B45716" w:rsidRPr="00C05C6B" w:rsidRDefault="00B45716" w:rsidP="00043801">
            <w:pPr>
              <w:jc w:val="center"/>
              <w:rPr>
                <w:b/>
                <w:smallCaps/>
                <w:color w:val="000000" w:themeColor="text1"/>
              </w:rPr>
            </w:pPr>
            <w:r w:rsidRPr="00C05C6B">
              <w:rPr>
                <w:b/>
                <w:smallCaps/>
                <w:color w:val="000000" w:themeColor="text1"/>
              </w:rPr>
              <w:t>Abr</w:t>
            </w:r>
            <w:r w:rsidR="00F80528">
              <w:rPr>
                <w:rFonts w:cs="Times New Roman (Corps CS)"/>
                <w:b/>
                <w:smallCaps/>
                <w:color w:val="000000" w:themeColor="text1"/>
                <w:sz w:val="19"/>
                <w:szCs w:val="20"/>
              </w:rPr>
              <w:t>E</w:t>
            </w:r>
            <w:r w:rsidRPr="00C05C6B">
              <w:rPr>
                <w:b/>
                <w:smallCaps/>
                <w:color w:val="000000" w:themeColor="text1"/>
              </w:rPr>
              <w:t>viations</w:t>
            </w:r>
          </w:p>
          <w:p w14:paraId="24D9C187" w14:textId="5E5A42FB" w:rsidR="00B45716" w:rsidRPr="00C05C6B" w:rsidRDefault="00B45716" w:rsidP="00043801">
            <w:pPr>
              <w:spacing w:before="120" w:after="120"/>
              <w:jc w:val="center"/>
              <w:rPr>
                <w:color w:val="000000" w:themeColor="text1"/>
                <w:lang w:val="fr-BE"/>
              </w:rPr>
            </w:pPr>
            <w:r w:rsidRPr="00C05C6B">
              <w:rPr>
                <w:color w:val="000000" w:themeColor="text1"/>
                <w:lang w:val="fr-BE"/>
              </w:rPr>
              <w:t xml:space="preserve">ARC : Action de </w:t>
            </w:r>
            <w:r w:rsidR="00F80528">
              <w:rPr>
                <w:color w:val="000000" w:themeColor="text1"/>
                <w:lang w:val="fr-BE"/>
              </w:rPr>
              <w:t>R</w:t>
            </w:r>
            <w:r w:rsidRPr="00C05C6B">
              <w:rPr>
                <w:color w:val="000000" w:themeColor="text1"/>
                <w:lang w:val="fr-BE"/>
              </w:rPr>
              <w:t xml:space="preserve">echerches </w:t>
            </w:r>
            <w:r w:rsidR="00F80528">
              <w:rPr>
                <w:color w:val="000000" w:themeColor="text1"/>
                <w:lang w:val="fr-BE"/>
              </w:rPr>
              <w:t>C</w:t>
            </w:r>
            <w:r w:rsidRPr="00C05C6B">
              <w:rPr>
                <w:color w:val="000000" w:themeColor="text1"/>
                <w:lang w:val="fr-BE"/>
              </w:rPr>
              <w:t>oncertées</w:t>
            </w:r>
          </w:p>
          <w:p w14:paraId="50E20B98" w14:textId="47C86E40" w:rsidR="00B45716" w:rsidRPr="00C05C6B" w:rsidRDefault="00B45716" w:rsidP="00043801">
            <w:pPr>
              <w:spacing w:before="120" w:after="120"/>
              <w:jc w:val="center"/>
              <w:rPr>
                <w:color w:val="000000" w:themeColor="text1"/>
                <w:lang w:val="fr-BE"/>
              </w:rPr>
            </w:pPr>
            <w:r w:rsidRPr="00C05C6B">
              <w:rPr>
                <w:color w:val="000000" w:themeColor="text1"/>
                <w:lang w:val="fr-BE"/>
              </w:rPr>
              <w:t xml:space="preserve">EF : Equivalents </w:t>
            </w:r>
            <w:r w:rsidR="00F80528">
              <w:rPr>
                <w:color w:val="000000" w:themeColor="text1"/>
                <w:lang w:val="fr-BE"/>
              </w:rPr>
              <w:t>F</w:t>
            </w:r>
            <w:r w:rsidRPr="00C05C6B">
              <w:rPr>
                <w:color w:val="000000" w:themeColor="text1"/>
                <w:lang w:val="fr-BE"/>
              </w:rPr>
              <w:t>onctionnels</w:t>
            </w:r>
          </w:p>
          <w:p w14:paraId="0AE39EDD" w14:textId="77777777" w:rsidR="00B45716" w:rsidRPr="00C05C6B" w:rsidRDefault="00B45716" w:rsidP="00043801">
            <w:pPr>
              <w:spacing w:before="120" w:after="120"/>
              <w:jc w:val="center"/>
              <w:rPr>
                <w:color w:val="000000" w:themeColor="text1"/>
                <w:shd w:val="clear" w:color="auto" w:fill="FFFFFF"/>
                <w:lang w:val="fr-BE"/>
              </w:rPr>
            </w:pPr>
            <w:r w:rsidRPr="00C05C6B">
              <w:rPr>
                <w:color w:val="000000" w:themeColor="text1"/>
                <w:lang w:val="fr-BE"/>
              </w:rPr>
              <w:t>LVC : Location de Voiture avec Chauffeurs -</w:t>
            </w:r>
            <w:r w:rsidRPr="00C05C6B">
              <w:rPr>
                <w:color w:val="000000" w:themeColor="text1"/>
                <w:shd w:val="clear" w:color="auto" w:fill="FFFFFF"/>
                <w:lang w:val="fr-BE"/>
              </w:rPr>
              <w:t xml:space="preserve"> Car Rental with a driver</w:t>
            </w:r>
          </w:p>
          <w:p w14:paraId="59523330" w14:textId="77777777" w:rsidR="00B45716" w:rsidRPr="00C05C6B" w:rsidRDefault="00B45716" w:rsidP="00043801">
            <w:pPr>
              <w:spacing w:before="120" w:after="120"/>
              <w:jc w:val="center"/>
              <w:rPr>
                <w:color w:val="000000" w:themeColor="text1"/>
              </w:rPr>
            </w:pPr>
            <w:r w:rsidRPr="00C05C6B">
              <w:rPr>
                <w:color w:val="000000" w:themeColor="text1"/>
              </w:rPr>
              <w:t>MA: Management Algorithmique</w:t>
            </w:r>
          </w:p>
          <w:p w14:paraId="4182AD67" w14:textId="77777777" w:rsidR="00B45716" w:rsidRPr="00C05C6B" w:rsidRDefault="00B45716" w:rsidP="00043801">
            <w:pPr>
              <w:spacing w:before="120" w:after="120"/>
              <w:jc w:val="center"/>
              <w:rPr>
                <w:color w:val="000000" w:themeColor="text1"/>
                <w:lang w:val="fr-BE"/>
              </w:rPr>
            </w:pPr>
            <w:r w:rsidRPr="00C05C6B">
              <w:rPr>
                <w:color w:val="000000" w:themeColor="text1"/>
                <w:lang w:val="fr-BE"/>
              </w:rPr>
              <w:t>VTC : Voiture de Transport avec Chauffeur</w:t>
            </w:r>
          </w:p>
          <w:p w14:paraId="4D4310A6" w14:textId="77777777" w:rsidR="00B45716" w:rsidRPr="00C05C6B" w:rsidRDefault="00B45716" w:rsidP="00043801">
            <w:pPr>
              <w:spacing w:before="120" w:after="120"/>
              <w:jc w:val="center"/>
              <w:rPr>
                <w:color w:val="000000" w:themeColor="text1"/>
                <w:lang w:val="en-US"/>
              </w:rPr>
            </w:pPr>
            <w:r w:rsidRPr="00C05C6B">
              <w:rPr>
                <w:color w:val="000000" w:themeColor="text1"/>
                <w:lang w:val="en-US"/>
              </w:rPr>
              <w:t>RW: Regulating Work</w:t>
            </w:r>
          </w:p>
          <w:p w14:paraId="20E28E0B" w14:textId="77777777" w:rsidR="00B45716" w:rsidRPr="00C05C6B" w:rsidRDefault="00B45716" w:rsidP="00043801">
            <w:pPr>
              <w:spacing w:before="120" w:after="120"/>
              <w:jc w:val="center"/>
              <w:rPr>
                <w:color w:val="000000" w:themeColor="text1"/>
                <w:lang w:val="en-US"/>
              </w:rPr>
            </w:pPr>
          </w:p>
          <w:p w14:paraId="2E6FF864" w14:textId="77777777" w:rsidR="00B45716" w:rsidRPr="00C05C6B" w:rsidRDefault="00B45716" w:rsidP="00043801">
            <w:pPr>
              <w:jc w:val="center"/>
              <w:rPr>
                <w:b/>
                <w:smallCaps/>
                <w:color w:val="000000" w:themeColor="text1"/>
                <w:lang w:val="en-US"/>
              </w:rPr>
            </w:pPr>
            <w:bookmarkStart w:id="8" w:name="_Toc149396587"/>
            <w:r w:rsidRPr="00C05C6B">
              <w:rPr>
                <w:b/>
                <w:smallCaps/>
                <w:color w:val="000000" w:themeColor="text1"/>
                <w:lang w:val="en-US"/>
              </w:rPr>
              <w:t>Acronym</w:t>
            </w:r>
            <w:bookmarkEnd w:id="8"/>
          </w:p>
          <w:p w14:paraId="1898D73E" w14:textId="59F2B7A7" w:rsidR="00B45716" w:rsidRPr="00C05C6B" w:rsidRDefault="00B45716" w:rsidP="00043801">
            <w:pPr>
              <w:spacing w:before="120" w:after="120"/>
              <w:jc w:val="center"/>
              <w:rPr>
                <w:color w:val="000000" w:themeColor="text1"/>
                <w:lang w:val="en-US"/>
              </w:rPr>
            </w:pPr>
            <w:r w:rsidRPr="00C05C6B">
              <w:rPr>
                <w:color w:val="000000" w:themeColor="text1"/>
                <w:lang w:val="en-US"/>
              </w:rPr>
              <w:t>AM: Algorithmic Management</w:t>
            </w:r>
          </w:p>
          <w:p w14:paraId="3A8620DE" w14:textId="77777777" w:rsidR="00B45716" w:rsidRPr="00C05C6B" w:rsidRDefault="00B45716" w:rsidP="00043801">
            <w:pPr>
              <w:spacing w:before="120" w:after="120"/>
              <w:jc w:val="center"/>
              <w:rPr>
                <w:color w:val="000000" w:themeColor="text1"/>
                <w:lang w:val="en-US"/>
              </w:rPr>
            </w:pPr>
            <w:r w:rsidRPr="00C05C6B">
              <w:rPr>
                <w:color w:val="000000" w:themeColor="text1"/>
                <w:lang w:val="en-US"/>
              </w:rPr>
              <w:t>AOM: Academy Of Management</w:t>
            </w:r>
          </w:p>
          <w:p w14:paraId="46A7B918" w14:textId="77777777" w:rsidR="00B45716" w:rsidRPr="00C05C6B" w:rsidRDefault="00B45716" w:rsidP="00043801">
            <w:pPr>
              <w:spacing w:before="120" w:after="120"/>
              <w:jc w:val="center"/>
              <w:rPr>
                <w:color w:val="000000" w:themeColor="text1"/>
                <w:lang w:val="en-US"/>
              </w:rPr>
            </w:pPr>
            <w:r w:rsidRPr="00C05C6B">
              <w:rPr>
                <w:color w:val="000000" w:themeColor="text1"/>
                <w:lang w:val="en-US"/>
              </w:rPr>
              <w:t>EGOS:  European Group of Organization Studies</w:t>
            </w:r>
          </w:p>
          <w:p w14:paraId="2B749C65" w14:textId="77777777" w:rsidR="00B45716" w:rsidRPr="00C05C6B" w:rsidRDefault="00B45716" w:rsidP="00043801">
            <w:pPr>
              <w:spacing w:before="120" w:after="120"/>
              <w:jc w:val="center"/>
              <w:rPr>
                <w:color w:val="000000" w:themeColor="text1"/>
                <w:lang w:val="en-US"/>
              </w:rPr>
            </w:pPr>
            <w:r w:rsidRPr="00C05C6B">
              <w:rPr>
                <w:color w:val="000000" w:themeColor="text1"/>
                <w:lang w:val="en-US"/>
              </w:rPr>
              <w:t>FE: Functional equivalents</w:t>
            </w:r>
          </w:p>
          <w:p w14:paraId="33A09DE4" w14:textId="77777777" w:rsidR="00B45716" w:rsidRPr="00C05C6B" w:rsidRDefault="00B45716" w:rsidP="00043801">
            <w:pPr>
              <w:spacing w:before="120" w:after="120"/>
              <w:jc w:val="center"/>
              <w:rPr>
                <w:color w:val="000000" w:themeColor="text1"/>
                <w:lang w:val="en-US"/>
              </w:rPr>
            </w:pPr>
            <w:r w:rsidRPr="00C05C6B">
              <w:rPr>
                <w:color w:val="000000" w:themeColor="text1"/>
                <w:lang w:val="en-US"/>
              </w:rPr>
              <w:t>ICT (or IT) = Information and communications Technology</w:t>
            </w:r>
          </w:p>
          <w:p w14:paraId="33D60D72" w14:textId="77777777" w:rsidR="00B45716" w:rsidRPr="00C05C6B" w:rsidRDefault="00B45716" w:rsidP="00043801">
            <w:pPr>
              <w:spacing w:before="120" w:after="120"/>
              <w:jc w:val="center"/>
              <w:rPr>
                <w:color w:val="000000" w:themeColor="text1"/>
                <w:lang w:val="en-US"/>
              </w:rPr>
            </w:pPr>
            <w:r w:rsidRPr="00C05C6B">
              <w:rPr>
                <w:color w:val="000000" w:themeColor="text1"/>
                <w:lang w:val="en-US"/>
              </w:rPr>
              <w:t>SASE: Socio Advanced sociology Economic</w:t>
            </w:r>
          </w:p>
          <w:p w14:paraId="35CE8B2F" w14:textId="77777777" w:rsidR="00B45716" w:rsidRPr="00C05C6B" w:rsidRDefault="00B45716" w:rsidP="00043801">
            <w:pPr>
              <w:spacing w:before="120" w:after="120"/>
              <w:jc w:val="center"/>
              <w:rPr>
                <w:color w:val="000000" w:themeColor="text1"/>
                <w:lang w:val="en-US"/>
              </w:rPr>
            </w:pPr>
            <w:r w:rsidRPr="00C05C6B">
              <w:rPr>
                <w:color w:val="000000" w:themeColor="text1"/>
                <w:lang w:val="en-US"/>
              </w:rPr>
              <w:t>SAF:  Strategic Action Field</w:t>
            </w:r>
          </w:p>
          <w:p w14:paraId="4FBE4977" w14:textId="77777777" w:rsidR="00B45716" w:rsidRPr="00C05C6B" w:rsidRDefault="00B45716" w:rsidP="00043801">
            <w:pPr>
              <w:spacing w:before="120" w:after="120"/>
              <w:jc w:val="center"/>
              <w:rPr>
                <w:color w:val="000000" w:themeColor="text1"/>
                <w:lang w:val="en-US"/>
              </w:rPr>
            </w:pPr>
            <w:r w:rsidRPr="00C05C6B">
              <w:rPr>
                <w:color w:val="000000" w:themeColor="text1"/>
                <w:lang w:val="en-US"/>
              </w:rPr>
              <w:t>SER: Standard Employment Relationship</w:t>
            </w:r>
          </w:p>
          <w:p w14:paraId="52152755" w14:textId="77777777" w:rsidR="00B45716" w:rsidRPr="00C05C6B" w:rsidRDefault="00B45716" w:rsidP="00043801">
            <w:pPr>
              <w:spacing w:before="120" w:after="120"/>
              <w:jc w:val="center"/>
              <w:rPr>
                <w:color w:val="000000" w:themeColor="text1"/>
                <w:lang w:val="en-US"/>
              </w:rPr>
            </w:pPr>
            <w:r w:rsidRPr="00C05C6B">
              <w:rPr>
                <w:color w:val="000000" w:themeColor="text1"/>
                <w:lang w:val="en-US"/>
              </w:rPr>
              <w:t>PRA : Platform Riders Association</w:t>
            </w:r>
          </w:p>
          <w:p w14:paraId="78D77C7B" w14:textId="77777777" w:rsidR="00B45716" w:rsidRPr="00C05C6B" w:rsidRDefault="00B45716" w:rsidP="00B45716">
            <w:pPr>
              <w:jc w:val="left"/>
              <w:rPr>
                <w:b/>
                <w:smallCaps/>
                <w:color w:val="000000" w:themeColor="text1"/>
                <w:lang w:val="en-US"/>
              </w:rPr>
            </w:pPr>
          </w:p>
        </w:tc>
      </w:tr>
    </w:tbl>
    <w:p w14:paraId="470BED49" w14:textId="77777777" w:rsidR="001F1CD8" w:rsidRPr="00C05C6B" w:rsidRDefault="001F1CD8" w:rsidP="00A225E1">
      <w:pPr>
        <w:spacing w:before="120" w:after="120"/>
        <w:rPr>
          <w:color w:val="000000" w:themeColor="text1"/>
          <w:lang w:val="en-US"/>
        </w:rPr>
      </w:pPr>
    </w:p>
    <w:p w14:paraId="5686715C" w14:textId="77777777" w:rsidR="00723B48" w:rsidRPr="00C05C6B" w:rsidRDefault="00723B48" w:rsidP="00A225E1">
      <w:pPr>
        <w:spacing w:before="120" w:after="120"/>
        <w:rPr>
          <w:color w:val="000000" w:themeColor="text1"/>
          <w:lang w:val="en-US"/>
        </w:rPr>
      </w:pPr>
    </w:p>
    <w:p w14:paraId="740B2EC9" w14:textId="77777777" w:rsidR="00A225E1" w:rsidRPr="00C05C6B" w:rsidRDefault="00A225E1" w:rsidP="00A225E1">
      <w:pPr>
        <w:spacing w:before="120" w:after="120"/>
        <w:rPr>
          <w:color w:val="000000" w:themeColor="text1"/>
          <w:lang w:val="en-US"/>
        </w:rPr>
      </w:pPr>
    </w:p>
    <w:p w14:paraId="578A5493" w14:textId="66F97841" w:rsidR="001A7526" w:rsidRPr="00C05C6B" w:rsidRDefault="00A31B09" w:rsidP="007C1844">
      <w:pPr>
        <w:spacing w:line="259" w:lineRule="auto"/>
        <w:jc w:val="center"/>
        <w:rPr>
          <w:b/>
          <w:smallCaps/>
          <w:color w:val="000000" w:themeColor="text1"/>
          <w:sz w:val="28"/>
          <w:lang w:val="en-US"/>
        </w:rPr>
      </w:pPr>
      <w:r w:rsidRPr="00C05C6B">
        <w:rPr>
          <w:color w:val="000000" w:themeColor="text1"/>
          <w:lang w:val="en-US"/>
        </w:rPr>
        <w:br w:type="page"/>
      </w:r>
      <w:bookmarkEnd w:id="6"/>
      <w:bookmarkEnd w:id="7"/>
      <w:r w:rsidR="004F77ED" w:rsidRPr="00C05C6B">
        <w:rPr>
          <w:b/>
          <w:smallCaps/>
          <w:color w:val="000000" w:themeColor="text1"/>
          <w:sz w:val="28"/>
          <w:lang w:val="en-US"/>
        </w:rPr>
        <w:lastRenderedPageBreak/>
        <w:t>Table des matières</w:t>
      </w:r>
    </w:p>
    <w:bookmarkStart w:id="9" w:name="_Toc146803995"/>
    <w:bookmarkStart w:id="10" w:name="_Toc146804056"/>
    <w:p w14:paraId="477B03FA" w14:textId="547DC74E" w:rsidR="00370E9E" w:rsidRDefault="005B184D">
      <w:pPr>
        <w:pStyle w:val="TM1"/>
        <w:tabs>
          <w:tab w:val="right" w:leader="dot" w:pos="9060"/>
        </w:tabs>
        <w:rPr>
          <w:rFonts w:asciiTheme="minorHAnsi" w:eastAsiaTheme="minorEastAsia" w:hAnsiTheme="minorHAnsi" w:cstheme="minorBidi"/>
          <w:b w:val="0"/>
          <w:bCs w:val="0"/>
          <w:noProof/>
          <w:kern w:val="2"/>
          <w:szCs w:val="24"/>
          <w:lang w:val="nl-BE" w:eastAsia="nl-BE"/>
          <w14:ligatures w14:val="standardContextual"/>
        </w:rPr>
      </w:pPr>
      <w:r w:rsidRPr="00C05C6B">
        <w:rPr>
          <w:rFonts w:cs="Times New Roman"/>
          <w:b w:val="0"/>
          <w:bCs w:val="0"/>
          <w:smallCaps/>
          <w:color w:val="000000" w:themeColor="text1"/>
          <w:szCs w:val="24"/>
          <w:lang w:val="fr-BE"/>
        </w:rPr>
        <w:fldChar w:fldCharType="begin"/>
      </w:r>
      <w:r w:rsidRPr="00C05C6B">
        <w:rPr>
          <w:rFonts w:cs="Times New Roman"/>
          <w:b w:val="0"/>
          <w:bCs w:val="0"/>
          <w:smallCaps/>
          <w:color w:val="000000" w:themeColor="text1"/>
          <w:szCs w:val="24"/>
          <w:lang w:val="fr-BE"/>
        </w:rPr>
        <w:instrText xml:space="preserve"> TOC \o "1-5" \h \z \u </w:instrText>
      </w:r>
      <w:r w:rsidRPr="00C05C6B">
        <w:rPr>
          <w:rFonts w:cs="Times New Roman"/>
          <w:b w:val="0"/>
          <w:bCs w:val="0"/>
          <w:smallCaps/>
          <w:color w:val="000000" w:themeColor="text1"/>
          <w:szCs w:val="24"/>
          <w:lang w:val="fr-BE"/>
        </w:rPr>
        <w:fldChar w:fldCharType="separate"/>
      </w:r>
      <w:hyperlink w:anchor="_Toc169527852" w:history="1">
        <w:r w:rsidR="00370E9E" w:rsidRPr="00F21621">
          <w:rPr>
            <w:rStyle w:val="Lienhypertexte"/>
            <w:noProof/>
          </w:rPr>
          <w:t>Introduction générale</w:t>
        </w:r>
        <w:r w:rsidR="00370E9E">
          <w:rPr>
            <w:noProof/>
            <w:webHidden/>
          </w:rPr>
          <w:tab/>
        </w:r>
        <w:r w:rsidR="00370E9E">
          <w:rPr>
            <w:noProof/>
            <w:webHidden/>
          </w:rPr>
          <w:fldChar w:fldCharType="begin"/>
        </w:r>
        <w:r w:rsidR="00370E9E">
          <w:rPr>
            <w:noProof/>
            <w:webHidden/>
          </w:rPr>
          <w:instrText xml:space="preserve"> PAGEREF _Toc169527852 \h </w:instrText>
        </w:r>
        <w:r w:rsidR="00370E9E">
          <w:rPr>
            <w:noProof/>
            <w:webHidden/>
          </w:rPr>
        </w:r>
        <w:r w:rsidR="00370E9E">
          <w:rPr>
            <w:noProof/>
            <w:webHidden/>
          </w:rPr>
          <w:fldChar w:fldCharType="separate"/>
        </w:r>
        <w:r w:rsidR="00E41BE7">
          <w:rPr>
            <w:noProof/>
            <w:webHidden/>
          </w:rPr>
          <w:t>15</w:t>
        </w:r>
        <w:r w:rsidR="00370E9E">
          <w:rPr>
            <w:noProof/>
            <w:webHidden/>
          </w:rPr>
          <w:fldChar w:fldCharType="end"/>
        </w:r>
      </w:hyperlink>
    </w:p>
    <w:p w14:paraId="555478F5" w14:textId="67DD5CA2"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53" w:history="1">
        <w:r w:rsidR="00370E9E" w:rsidRPr="00F21621">
          <w:rPr>
            <w:rStyle w:val="Lienhypertexte"/>
            <w:noProof/>
          </w:rPr>
          <w:t>Origine et contexte de recherche</w:t>
        </w:r>
        <w:r w:rsidR="00370E9E">
          <w:rPr>
            <w:noProof/>
            <w:webHidden/>
          </w:rPr>
          <w:tab/>
        </w:r>
        <w:r w:rsidR="00370E9E">
          <w:rPr>
            <w:noProof/>
            <w:webHidden/>
          </w:rPr>
          <w:fldChar w:fldCharType="begin"/>
        </w:r>
        <w:r w:rsidR="00370E9E">
          <w:rPr>
            <w:noProof/>
            <w:webHidden/>
          </w:rPr>
          <w:instrText xml:space="preserve"> PAGEREF _Toc169527853 \h </w:instrText>
        </w:r>
        <w:r w:rsidR="00370E9E">
          <w:rPr>
            <w:noProof/>
            <w:webHidden/>
          </w:rPr>
        </w:r>
        <w:r w:rsidR="00370E9E">
          <w:rPr>
            <w:noProof/>
            <w:webHidden/>
          </w:rPr>
          <w:fldChar w:fldCharType="separate"/>
        </w:r>
        <w:r w:rsidR="00E41BE7">
          <w:rPr>
            <w:noProof/>
            <w:webHidden/>
          </w:rPr>
          <w:t>15</w:t>
        </w:r>
        <w:r w:rsidR="00370E9E">
          <w:rPr>
            <w:noProof/>
            <w:webHidden/>
          </w:rPr>
          <w:fldChar w:fldCharType="end"/>
        </w:r>
      </w:hyperlink>
    </w:p>
    <w:p w14:paraId="24B1362F" w14:textId="1C5BC317"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54" w:history="1">
        <w:r w:rsidR="00370E9E" w:rsidRPr="00F21621">
          <w:rPr>
            <w:rStyle w:val="Lienhypertexte"/>
            <w:noProof/>
          </w:rPr>
          <w:t>Objet de recherche</w:t>
        </w:r>
        <w:r w:rsidR="00370E9E">
          <w:rPr>
            <w:noProof/>
            <w:webHidden/>
          </w:rPr>
          <w:tab/>
        </w:r>
        <w:r w:rsidR="00370E9E">
          <w:rPr>
            <w:noProof/>
            <w:webHidden/>
          </w:rPr>
          <w:fldChar w:fldCharType="begin"/>
        </w:r>
        <w:r w:rsidR="00370E9E">
          <w:rPr>
            <w:noProof/>
            <w:webHidden/>
          </w:rPr>
          <w:instrText xml:space="preserve"> PAGEREF _Toc169527854 \h </w:instrText>
        </w:r>
        <w:r w:rsidR="00370E9E">
          <w:rPr>
            <w:noProof/>
            <w:webHidden/>
          </w:rPr>
        </w:r>
        <w:r w:rsidR="00370E9E">
          <w:rPr>
            <w:noProof/>
            <w:webHidden/>
          </w:rPr>
          <w:fldChar w:fldCharType="separate"/>
        </w:r>
        <w:r w:rsidR="00E41BE7">
          <w:rPr>
            <w:noProof/>
            <w:webHidden/>
          </w:rPr>
          <w:t>15</w:t>
        </w:r>
        <w:r w:rsidR="00370E9E">
          <w:rPr>
            <w:noProof/>
            <w:webHidden/>
          </w:rPr>
          <w:fldChar w:fldCharType="end"/>
        </w:r>
      </w:hyperlink>
    </w:p>
    <w:p w14:paraId="3D78611F" w14:textId="57BEAFB4"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55" w:history="1">
        <w:r w:rsidR="00370E9E" w:rsidRPr="00F21621">
          <w:rPr>
            <w:rStyle w:val="Lienhypertexte"/>
            <w:noProof/>
          </w:rPr>
          <w:t>Implications théoriques et méthodologiques</w:t>
        </w:r>
        <w:r w:rsidR="00370E9E">
          <w:rPr>
            <w:noProof/>
            <w:webHidden/>
          </w:rPr>
          <w:tab/>
        </w:r>
        <w:r w:rsidR="00370E9E">
          <w:rPr>
            <w:noProof/>
            <w:webHidden/>
          </w:rPr>
          <w:fldChar w:fldCharType="begin"/>
        </w:r>
        <w:r w:rsidR="00370E9E">
          <w:rPr>
            <w:noProof/>
            <w:webHidden/>
          </w:rPr>
          <w:instrText xml:space="preserve"> PAGEREF _Toc169527855 \h </w:instrText>
        </w:r>
        <w:r w:rsidR="00370E9E">
          <w:rPr>
            <w:noProof/>
            <w:webHidden/>
          </w:rPr>
        </w:r>
        <w:r w:rsidR="00370E9E">
          <w:rPr>
            <w:noProof/>
            <w:webHidden/>
          </w:rPr>
          <w:fldChar w:fldCharType="separate"/>
        </w:r>
        <w:r w:rsidR="00E41BE7">
          <w:rPr>
            <w:noProof/>
            <w:webHidden/>
          </w:rPr>
          <w:t>17</w:t>
        </w:r>
        <w:r w:rsidR="00370E9E">
          <w:rPr>
            <w:noProof/>
            <w:webHidden/>
          </w:rPr>
          <w:fldChar w:fldCharType="end"/>
        </w:r>
      </w:hyperlink>
    </w:p>
    <w:p w14:paraId="4E32B701" w14:textId="1E67FB81"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56" w:history="1">
        <w:r w:rsidR="00370E9E" w:rsidRPr="00F21621">
          <w:rPr>
            <w:rStyle w:val="Lienhypertexte"/>
            <w:noProof/>
          </w:rPr>
          <w:t>Un travail exploratoire rédigé sous forme d’articles et par niveau</w:t>
        </w:r>
        <w:r w:rsidR="00370E9E">
          <w:rPr>
            <w:noProof/>
            <w:webHidden/>
          </w:rPr>
          <w:tab/>
        </w:r>
        <w:r w:rsidR="00370E9E">
          <w:rPr>
            <w:noProof/>
            <w:webHidden/>
          </w:rPr>
          <w:fldChar w:fldCharType="begin"/>
        </w:r>
        <w:r w:rsidR="00370E9E">
          <w:rPr>
            <w:noProof/>
            <w:webHidden/>
          </w:rPr>
          <w:instrText xml:space="preserve"> PAGEREF _Toc169527856 \h </w:instrText>
        </w:r>
        <w:r w:rsidR="00370E9E">
          <w:rPr>
            <w:noProof/>
            <w:webHidden/>
          </w:rPr>
        </w:r>
        <w:r w:rsidR="00370E9E">
          <w:rPr>
            <w:noProof/>
            <w:webHidden/>
          </w:rPr>
          <w:fldChar w:fldCharType="separate"/>
        </w:r>
        <w:r w:rsidR="00E41BE7">
          <w:rPr>
            <w:noProof/>
            <w:webHidden/>
          </w:rPr>
          <w:t>18</w:t>
        </w:r>
        <w:r w:rsidR="00370E9E">
          <w:rPr>
            <w:noProof/>
            <w:webHidden/>
          </w:rPr>
          <w:fldChar w:fldCharType="end"/>
        </w:r>
      </w:hyperlink>
    </w:p>
    <w:p w14:paraId="0AA38BEA" w14:textId="238EABDC"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57" w:history="1">
        <w:r w:rsidR="00370E9E" w:rsidRPr="00F21621">
          <w:rPr>
            <w:rStyle w:val="Lienhypertexte"/>
            <w:noProof/>
          </w:rPr>
          <w:t>Structure de la thèse</w:t>
        </w:r>
        <w:r w:rsidR="00370E9E">
          <w:rPr>
            <w:noProof/>
            <w:webHidden/>
          </w:rPr>
          <w:tab/>
        </w:r>
        <w:r w:rsidR="00370E9E">
          <w:rPr>
            <w:noProof/>
            <w:webHidden/>
          </w:rPr>
          <w:fldChar w:fldCharType="begin"/>
        </w:r>
        <w:r w:rsidR="00370E9E">
          <w:rPr>
            <w:noProof/>
            <w:webHidden/>
          </w:rPr>
          <w:instrText xml:space="preserve"> PAGEREF _Toc169527857 \h </w:instrText>
        </w:r>
        <w:r w:rsidR="00370E9E">
          <w:rPr>
            <w:noProof/>
            <w:webHidden/>
          </w:rPr>
        </w:r>
        <w:r w:rsidR="00370E9E">
          <w:rPr>
            <w:noProof/>
            <w:webHidden/>
          </w:rPr>
          <w:fldChar w:fldCharType="separate"/>
        </w:r>
        <w:r w:rsidR="00E41BE7">
          <w:rPr>
            <w:noProof/>
            <w:webHidden/>
          </w:rPr>
          <w:t>20</w:t>
        </w:r>
        <w:r w:rsidR="00370E9E">
          <w:rPr>
            <w:noProof/>
            <w:webHidden/>
          </w:rPr>
          <w:fldChar w:fldCharType="end"/>
        </w:r>
      </w:hyperlink>
    </w:p>
    <w:p w14:paraId="3F3B4EB9" w14:textId="1AAE0ACF" w:rsidR="00370E9E" w:rsidRDefault="00000000">
      <w:pPr>
        <w:pStyle w:val="TM1"/>
        <w:tabs>
          <w:tab w:val="right" w:leader="dot" w:pos="9060"/>
        </w:tabs>
        <w:rPr>
          <w:rFonts w:asciiTheme="minorHAnsi" w:eastAsiaTheme="minorEastAsia" w:hAnsiTheme="minorHAnsi" w:cstheme="minorBidi"/>
          <w:b w:val="0"/>
          <w:bCs w:val="0"/>
          <w:noProof/>
          <w:kern w:val="2"/>
          <w:szCs w:val="24"/>
          <w:lang w:val="nl-BE" w:eastAsia="nl-BE"/>
          <w14:ligatures w14:val="standardContextual"/>
        </w:rPr>
      </w:pPr>
      <w:hyperlink w:anchor="_Toc169527858" w:history="1">
        <w:r w:rsidR="00370E9E" w:rsidRPr="00F21621">
          <w:rPr>
            <w:rStyle w:val="Lienhypertexte"/>
            <w:noProof/>
          </w:rPr>
          <w:t>Chapitre 1 : Le travail de plateforme, un appel à la régulation</w:t>
        </w:r>
        <w:r w:rsidR="00370E9E">
          <w:rPr>
            <w:noProof/>
            <w:webHidden/>
          </w:rPr>
          <w:tab/>
        </w:r>
        <w:r w:rsidR="00370E9E">
          <w:rPr>
            <w:noProof/>
            <w:webHidden/>
          </w:rPr>
          <w:fldChar w:fldCharType="begin"/>
        </w:r>
        <w:r w:rsidR="00370E9E">
          <w:rPr>
            <w:noProof/>
            <w:webHidden/>
          </w:rPr>
          <w:instrText xml:space="preserve"> PAGEREF _Toc169527858 \h </w:instrText>
        </w:r>
        <w:r w:rsidR="00370E9E">
          <w:rPr>
            <w:noProof/>
            <w:webHidden/>
          </w:rPr>
        </w:r>
        <w:r w:rsidR="00370E9E">
          <w:rPr>
            <w:noProof/>
            <w:webHidden/>
          </w:rPr>
          <w:fldChar w:fldCharType="separate"/>
        </w:r>
        <w:r w:rsidR="00E41BE7">
          <w:rPr>
            <w:noProof/>
            <w:webHidden/>
          </w:rPr>
          <w:t>21</w:t>
        </w:r>
        <w:r w:rsidR="00370E9E">
          <w:rPr>
            <w:noProof/>
            <w:webHidden/>
          </w:rPr>
          <w:fldChar w:fldCharType="end"/>
        </w:r>
      </w:hyperlink>
    </w:p>
    <w:p w14:paraId="6147EA51" w14:textId="6062CDDC"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59" w:history="1">
        <w:r w:rsidR="00370E9E" w:rsidRPr="00F21621">
          <w:rPr>
            <w:rStyle w:val="Lienhypertexte"/>
            <w:noProof/>
          </w:rPr>
          <w:t>L’entrée d’Uber dans le secteur du transport rémunéré de personnes à Bruxelles</w:t>
        </w:r>
        <w:r w:rsidR="00370E9E">
          <w:rPr>
            <w:noProof/>
            <w:webHidden/>
          </w:rPr>
          <w:tab/>
        </w:r>
        <w:r w:rsidR="00370E9E">
          <w:rPr>
            <w:noProof/>
            <w:webHidden/>
          </w:rPr>
          <w:fldChar w:fldCharType="begin"/>
        </w:r>
        <w:r w:rsidR="00370E9E">
          <w:rPr>
            <w:noProof/>
            <w:webHidden/>
          </w:rPr>
          <w:instrText xml:space="preserve"> PAGEREF _Toc169527859 \h </w:instrText>
        </w:r>
        <w:r w:rsidR="00370E9E">
          <w:rPr>
            <w:noProof/>
            <w:webHidden/>
          </w:rPr>
        </w:r>
        <w:r w:rsidR="00370E9E">
          <w:rPr>
            <w:noProof/>
            <w:webHidden/>
          </w:rPr>
          <w:fldChar w:fldCharType="separate"/>
        </w:r>
        <w:r w:rsidR="00E41BE7">
          <w:rPr>
            <w:noProof/>
            <w:webHidden/>
          </w:rPr>
          <w:t>21</w:t>
        </w:r>
        <w:r w:rsidR="00370E9E">
          <w:rPr>
            <w:noProof/>
            <w:webHidden/>
          </w:rPr>
          <w:fldChar w:fldCharType="end"/>
        </w:r>
      </w:hyperlink>
    </w:p>
    <w:p w14:paraId="1EF520D6" w14:textId="5AE61F52"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60" w:history="1">
        <w:r w:rsidR="00370E9E" w:rsidRPr="00F21621">
          <w:rPr>
            <w:rStyle w:val="Lienhypertexte"/>
            <w:rFonts w:eastAsia="Times New Roman"/>
            <w:noProof/>
            <w:lang w:val="fr-BE"/>
          </w:rPr>
          <w:t>Le secteur du transport rémunéré de personnes, règlementation et dynamique sectorielle</w:t>
        </w:r>
        <w:r w:rsidR="00370E9E">
          <w:rPr>
            <w:noProof/>
            <w:webHidden/>
          </w:rPr>
          <w:tab/>
        </w:r>
        <w:r w:rsidR="00370E9E">
          <w:rPr>
            <w:noProof/>
            <w:webHidden/>
          </w:rPr>
          <w:fldChar w:fldCharType="begin"/>
        </w:r>
        <w:r w:rsidR="00370E9E">
          <w:rPr>
            <w:noProof/>
            <w:webHidden/>
          </w:rPr>
          <w:instrText xml:space="preserve"> PAGEREF _Toc169527860 \h </w:instrText>
        </w:r>
        <w:r w:rsidR="00370E9E">
          <w:rPr>
            <w:noProof/>
            <w:webHidden/>
          </w:rPr>
        </w:r>
        <w:r w:rsidR="00370E9E">
          <w:rPr>
            <w:noProof/>
            <w:webHidden/>
          </w:rPr>
          <w:fldChar w:fldCharType="separate"/>
        </w:r>
        <w:r w:rsidR="00E41BE7">
          <w:rPr>
            <w:noProof/>
            <w:webHidden/>
          </w:rPr>
          <w:t>22</w:t>
        </w:r>
        <w:r w:rsidR="00370E9E">
          <w:rPr>
            <w:noProof/>
            <w:webHidden/>
          </w:rPr>
          <w:fldChar w:fldCharType="end"/>
        </w:r>
      </w:hyperlink>
    </w:p>
    <w:p w14:paraId="3CF96B70" w14:textId="1337FE18"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61" w:history="1">
        <w:r w:rsidR="00370E9E" w:rsidRPr="00F21621">
          <w:rPr>
            <w:rStyle w:val="Lienhypertexte"/>
            <w:noProof/>
          </w:rPr>
          <w:t>Un secteur initialement segmenté en deux services de transport de personnes</w:t>
        </w:r>
        <w:r w:rsidR="00370E9E">
          <w:rPr>
            <w:noProof/>
            <w:webHidden/>
          </w:rPr>
          <w:tab/>
        </w:r>
        <w:r w:rsidR="00370E9E">
          <w:rPr>
            <w:noProof/>
            <w:webHidden/>
          </w:rPr>
          <w:fldChar w:fldCharType="begin"/>
        </w:r>
        <w:r w:rsidR="00370E9E">
          <w:rPr>
            <w:noProof/>
            <w:webHidden/>
          </w:rPr>
          <w:instrText xml:space="preserve"> PAGEREF _Toc169527861 \h </w:instrText>
        </w:r>
        <w:r w:rsidR="00370E9E">
          <w:rPr>
            <w:noProof/>
            <w:webHidden/>
          </w:rPr>
        </w:r>
        <w:r w:rsidR="00370E9E">
          <w:rPr>
            <w:noProof/>
            <w:webHidden/>
          </w:rPr>
          <w:fldChar w:fldCharType="separate"/>
        </w:r>
        <w:r w:rsidR="00E41BE7">
          <w:rPr>
            <w:noProof/>
            <w:webHidden/>
          </w:rPr>
          <w:t>22</w:t>
        </w:r>
        <w:r w:rsidR="00370E9E">
          <w:rPr>
            <w:noProof/>
            <w:webHidden/>
          </w:rPr>
          <w:fldChar w:fldCharType="end"/>
        </w:r>
      </w:hyperlink>
    </w:p>
    <w:p w14:paraId="479B7C48" w14:textId="4C5107FD"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62" w:history="1">
        <w:r w:rsidR="00370E9E" w:rsidRPr="00F21621">
          <w:rPr>
            <w:rStyle w:val="Lienhypertexte"/>
            <w:noProof/>
            <w:lang w:val="fr-BE"/>
          </w:rPr>
          <w:t>Des pratiques dans l’ombre</w:t>
        </w:r>
        <w:r w:rsidR="00370E9E">
          <w:rPr>
            <w:noProof/>
            <w:webHidden/>
          </w:rPr>
          <w:tab/>
        </w:r>
        <w:r w:rsidR="00370E9E">
          <w:rPr>
            <w:noProof/>
            <w:webHidden/>
          </w:rPr>
          <w:fldChar w:fldCharType="begin"/>
        </w:r>
        <w:r w:rsidR="00370E9E">
          <w:rPr>
            <w:noProof/>
            <w:webHidden/>
          </w:rPr>
          <w:instrText xml:space="preserve"> PAGEREF _Toc169527862 \h </w:instrText>
        </w:r>
        <w:r w:rsidR="00370E9E">
          <w:rPr>
            <w:noProof/>
            <w:webHidden/>
          </w:rPr>
        </w:r>
        <w:r w:rsidR="00370E9E">
          <w:rPr>
            <w:noProof/>
            <w:webHidden/>
          </w:rPr>
          <w:fldChar w:fldCharType="separate"/>
        </w:r>
        <w:r w:rsidR="00E41BE7">
          <w:rPr>
            <w:noProof/>
            <w:webHidden/>
          </w:rPr>
          <w:t>23</w:t>
        </w:r>
        <w:r w:rsidR="00370E9E">
          <w:rPr>
            <w:noProof/>
            <w:webHidden/>
          </w:rPr>
          <w:fldChar w:fldCharType="end"/>
        </w:r>
      </w:hyperlink>
    </w:p>
    <w:p w14:paraId="32FBB2C5" w14:textId="7D47628E"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63" w:history="1">
        <w:r w:rsidR="00370E9E" w:rsidRPr="00F21621">
          <w:rPr>
            <w:rStyle w:val="Lienhypertexte"/>
            <w:rFonts w:eastAsia="Times New Roman"/>
            <w:noProof/>
            <w:lang w:val="fr-BE"/>
          </w:rPr>
          <w:t>L’arrivée d’Uber, un modèle inconnu qui fâche</w:t>
        </w:r>
        <w:r w:rsidR="00370E9E">
          <w:rPr>
            <w:noProof/>
            <w:webHidden/>
          </w:rPr>
          <w:tab/>
        </w:r>
        <w:r w:rsidR="00370E9E">
          <w:rPr>
            <w:noProof/>
            <w:webHidden/>
          </w:rPr>
          <w:fldChar w:fldCharType="begin"/>
        </w:r>
        <w:r w:rsidR="00370E9E">
          <w:rPr>
            <w:noProof/>
            <w:webHidden/>
          </w:rPr>
          <w:instrText xml:space="preserve"> PAGEREF _Toc169527863 \h </w:instrText>
        </w:r>
        <w:r w:rsidR="00370E9E">
          <w:rPr>
            <w:noProof/>
            <w:webHidden/>
          </w:rPr>
        </w:r>
        <w:r w:rsidR="00370E9E">
          <w:rPr>
            <w:noProof/>
            <w:webHidden/>
          </w:rPr>
          <w:fldChar w:fldCharType="separate"/>
        </w:r>
        <w:r w:rsidR="00E41BE7">
          <w:rPr>
            <w:noProof/>
            <w:webHidden/>
          </w:rPr>
          <w:t>24</w:t>
        </w:r>
        <w:r w:rsidR="00370E9E">
          <w:rPr>
            <w:noProof/>
            <w:webHidden/>
          </w:rPr>
          <w:fldChar w:fldCharType="end"/>
        </w:r>
      </w:hyperlink>
    </w:p>
    <w:p w14:paraId="7D05F685" w14:textId="3B5B1675"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64" w:history="1">
        <w:r w:rsidR="00370E9E" w:rsidRPr="00F21621">
          <w:rPr>
            <w:rStyle w:val="Lienhypertexte"/>
            <w:rFonts w:eastAsia="Times New Roman"/>
            <w:noProof/>
            <w:lang w:val="fr-BE"/>
          </w:rPr>
          <w:t>Apparition d’un champ de bataille juridique</w:t>
        </w:r>
        <w:r w:rsidR="00370E9E">
          <w:rPr>
            <w:noProof/>
            <w:webHidden/>
          </w:rPr>
          <w:tab/>
        </w:r>
        <w:r w:rsidR="00370E9E">
          <w:rPr>
            <w:noProof/>
            <w:webHidden/>
          </w:rPr>
          <w:fldChar w:fldCharType="begin"/>
        </w:r>
        <w:r w:rsidR="00370E9E">
          <w:rPr>
            <w:noProof/>
            <w:webHidden/>
          </w:rPr>
          <w:instrText xml:space="preserve"> PAGEREF _Toc169527864 \h </w:instrText>
        </w:r>
        <w:r w:rsidR="00370E9E">
          <w:rPr>
            <w:noProof/>
            <w:webHidden/>
          </w:rPr>
        </w:r>
        <w:r w:rsidR="00370E9E">
          <w:rPr>
            <w:noProof/>
            <w:webHidden/>
          </w:rPr>
          <w:fldChar w:fldCharType="separate"/>
        </w:r>
        <w:r w:rsidR="00E41BE7">
          <w:rPr>
            <w:noProof/>
            <w:webHidden/>
          </w:rPr>
          <w:t>25</w:t>
        </w:r>
        <w:r w:rsidR="00370E9E">
          <w:rPr>
            <w:noProof/>
            <w:webHidden/>
          </w:rPr>
          <w:fldChar w:fldCharType="end"/>
        </w:r>
      </w:hyperlink>
    </w:p>
    <w:p w14:paraId="68CF4D0B" w14:textId="3C0A3AC9"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65" w:history="1">
        <w:r w:rsidR="00370E9E" w:rsidRPr="00F21621">
          <w:rPr>
            <w:rStyle w:val="Lienhypertexte"/>
            <w:noProof/>
          </w:rPr>
          <w:t>L’économie de plateforme, d’un modèle d’entreprise à un phénomène contesté</w:t>
        </w:r>
        <w:r w:rsidR="00370E9E">
          <w:rPr>
            <w:noProof/>
            <w:webHidden/>
          </w:rPr>
          <w:tab/>
        </w:r>
        <w:r w:rsidR="00370E9E">
          <w:rPr>
            <w:noProof/>
            <w:webHidden/>
          </w:rPr>
          <w:fldChar w:fldCharType="begin"/>
        </w:r>
        <w:r w:rsidR="00370E9E">
          <w:rPr>
            <w:noProof/>
            <w:webHidden/>
          </w:rPr>
          <w:instrText xml:space="preserve"> PAGEREF _Toc169527865 \h </w:instrText>
        </w:r>
        <w:r w:rsidR="00370E9E">
          <w:rPr>
            <w:noProof/>
            <w:webHidden/>
          </w:rPr>
        </w:r>
        <w:r w:rsidR="00370E9E">
          <w:rPr>
            <w:noProof/>
            <w:webHidden/>
          </w:rPr>
          <w:fldChar w:fldCharType="separate"/>
        </w:r>
        <w:r w:rsidR="00E41BE7">
          <w:rPr>
            <w:noProof/>
            <w:webHidden/>
          </w:rPr>
          <w:t>28</w:t>
        </w:r>
        <w:r w:rsidR="00370E9E">
          <w:rPr>
            <w:noProof/>
            <w:webHidden/>
          </w:rPr>
          <w:fldChar w:fldCharType="end"/>
        </w:r>
      </w:hyperlink>
    </w:p>
    <w:p w14:paraId="73CB7B3B" w14:textId="53257811"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66" w:history="1">
        <w:r w:rsidR="00370E9E" w:rsidRPr="00F21621">
          <w:rPr>
            <w:rStyle w:val="Lienhypertexte"/>
            <w:noProof/>
            <w:lang w:val="fr-BE"/>
          </w:rPr>
          <w:t>Introduction aux concepts clés</w:t>
        </w:r>
        <w:r w:rsidR="00370E9E">
          <w:rPr>
            <w:noProof/>
            <w:webHidden/>
          </w:rPr>
          <w:tab/>
        </w:r>
        <w:r w:rsidR="00370E9E">
          <w:rPr>
            <w:noProof/>
            <w:webHidden/>
          </w:rPr>
          <w:fldChar w:fldCharType="begin"/>
        </w:r>
        <w:r w:rsidR="00370E9E">
          <w:rPr>
            <w:noProof/>
            <w:webHidden/>
          </w:rPr>
          <w:instrText xml:space="preserve"> PAGEREF _Toc169527866 \h </w:instrText>
        </w:r>
        <w:r w:rsidR="00370E9E">
          <w:rPr>
            <w:noProof/>
            <w:webHidden/>
          </w:rPr>
        </w:r>
        <w:r w:rsidR="00370E9E">
          <w:rPr>
            <w:noProof/>
            <w:webHidden/>
          </w:rPr>
          <w:fldChar w:fldCharType="separate"/>
        </w:r>
        <w:r w:rsidR="00E41BE7">
          <w:rPr>
            <w:noProof/>
            <w:webHidden/>
          </w:rPr>
          <w:t>28</w:t>
        </w:r>
        <w:r w:rsidR="00370E9E">
          <w:rPr>
            <w:noProof/>
            <w:webHidden/>
          </w:rPr>
          <w:fldChar w:fldCharType="end"/>
        </w:r>
      </w:hyperlink>
    </w:p>
    <w:p w14:paraId="60437746" w14:textId="31798063"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67" w:history="1">
        <w:r w:rsidR="00370E9E" w:rsidRPr="00F21621">
          <w:rPr>
            <w:rStyle w:val="Lienhypertexte"/>
            <w:noProof/>
          </w:rPr>
          <w:t>Au cœur des débats</w:t>
        </w:r>
        <w:r w:rsidR="00370E9E">
          <w:rPr>
            <w:noProof/>
            <w:webHidden/>
          </w:rPr>
          <w:tab/>
        </w:r>
        <w:r w:rsidR="00370E9E">
          <w:rPr>
            <w:noProof/>
            <w:webHidden/>
          </w:rPr>
          <w:fldChar w:fldCharType="begin"/>
        </w:r>
        <w:r w:rsidR="00370E9E">
          <w:rPr>
            <w:noProof/>
            <w:webHidden/>
          </w:rPr>
          <w:instrText xml:space="preserve"> PAGEREF _Toc169527867 \h </w:instrText>
        </w:r>
        <w:r w:rsidR="00370E9E">
          <w:rPr>
            <w:noProof/>
            <w:webHidden/>
          </w:rPr>
        </w:r>
        <w:r w:rsidR="00370E9E">
          <w:rPr>
            <w:noProof/>
            <w:webHidden/>
          </w:rPr>
          <w:fldChar w:fldCharType="separate"/>
        </w:r>
        <w:r w:rsidR="00E41BE7">
          <w:rPr>
            <w:noProof/>
            <w:webHidden/>
          </w:rPr>
          <w:t>34</w:t>
        </w:r>
        <w:r w:rsidR="00370E9E">
          <w:rPr>
            <w:noProof/>
            <w:webHidden/>
          </w:rPr>
          <w:fldChar w:fldCharType="end"/>
        </w:r>
      </w:hyperlink>
    </w:p>
    <w:p w14:paraId="1743A78D" w14:textId="1A2B59C1"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68" w:history="1">
        <w:r w:rsidR="00370E9E" w:rsidRPr="00F21621">
          <w:rPr>
            <w:rStyle w:val="Lienhypertexte"/>
            <w:noProof/>
            <w:lang w:val="fr-BE"/>
          </w:rPr>
          <w:t>Les défis institutionnels</w:t>
        </w:r>
        <w:r w:rsidR="00370E9E">
          <w:rPr>
            <w:noProof/>
            <w:webHidden/>
          </w:rPr>
          <w:tab/>
        </w:r>
        <w:r w:rsidR="00370E9E">
          <w:rPr>
            <w:noProof/>
            <w:webHidden/>
          </w:rPr>
          <w:fldChar w:fldCharType="begin"/>
        </w:r>
        <w:r w:rsidR="00370E9E">
          <w:rPr>
            <w:noProof/>
            <w:webHidden/>
          </w:rPr>
          <w:instrText xml:space="preserve"> PAGEREF _Toc169527868 \h </w:instrText>
        </w:r>
        <w:r w:rsidR="00370E9E">
          <w:rPr>
            <w:noProof/>
            <w:webHidden/>
          </w:rPr>
        </w:r>
        <w:r w:rsidR="00370E9E">
          <w:rPr>
            <w:noProof/>
            <w:webHidden/>
          </w:rPr>
          <w:fldChar w:fldCharType="separate"/>
        </w:r>
        <w:r w:rsidR="00E41BE7">
          <w:rPr>
            <w:noProof/>
            <w:webHidden/>
          </w:rPr>
          <w:t>36</w:t>
        </w:r>
        <w:r w:rsidR="00370E9E">
          <w:rPr>
            <w:noProof/>
            <w:webHidden/>
          </w:rPr>
          <w:fldChar w:fldCharType="end"/>
        </w:r>
      </w:hyperlink>
    </w:p>
    <w:p w14:paraId="197F8E03" w14:textId="1D4637C0"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69" w:history="1">
        <w:r w:rsidR="00370E9E" w:rsidRPr="00F21621">
          <w:rPr>
            <w:rStyle w:val="Lienhypertexte"/>
            <w:noProof/>
            <w:lang w:val="fr-BE"/>
          </w:rPr>
          <w:t>La nécessité de démêler la boite noire du management algorithmique (MA)</w:t>
        </w:r>
        <w:r w:rsidR="00370E9E">
          <w:rPr>
            <w:noProof/>
            <w:webHidden/>
          </w:rPr>
          <w:tab/>
        </w:r>
        <w:r w:rsidR="00370E9E">
          <w:rPr>
            <w:noProof/>
            <w:webHidden/>
          </w:rPr>
          <w:fldChar w:fldCharType="begin"/>
        </w:r>
        <w:r w:rsidR="00370E9E">
          <w:rPr>
            <w:noProof/>
            <w:webHidden/>
          </w:rPr>
          <w:instrText xml:space="preserve"> PAGEREF _Toc169527869 \h </w:instrText>
        </w:r>
        <w:r w:rsidR="00370E9E">
          <w:rPr>
            <w:noProof/>
            <w:webHidden/>
          </w:rPr>
        </w:r>
        <w:r w:rsidR="00370E9E">
          <w:rPr>
            <w:noProof/>
            <w:webHidden/>
          </w:rPr>
          <w:fldChar w:fldCharType="separate"/>
        </w:r>
        <w:r w:rsidR="00E41BE7">
          <w:rPr>
            <w:noProof/>
            <w:webHidden/>
          </w:rPr>
          <w:t>37</w:t>
        </w:r>
        <w:r w:rsidR="00370E9E">
          <w:rPr>
            <w:noProof/>
            <w:webHidden/>
          </w:rPr>
          <w:fldChar w:fldCharType="end"/>
        </w:r>
      </w:hyperlink>
    </w:p>
    <w:p w14:paraId="4D77CEFF" w14:textId="7F458ACE"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70" w:history="1">
        <w:r w:rsidR="00370E9E" w:rsidRPr="00F21621">
          <w:rPr>
            <w:rStyle w:val="Lienhypertexte"/>
            <w:noProof/>
            <w:lang w:val="fr-BE"/>
          </w:rPr>
          <w:t>Du côté des travailleurs</w:t>
        </w:r>
        <w:r w:rsidR="00370E9E">
          <w:rPr>
            <w:noProof/>
            <w:webHidden/>
          </w:rPr>
          <w:tab/>
        </w:r>
        <w:r w:rsidR="00370E9E">
          <w:rPr>
            <w:noProof/>
            <w:webHidden/>
          </w:rPr>
          <w:fldChar w:fldCharType="begin"/>
        </w:r>
        <w:r w:rsidR="00370E9E">
          <w:rPr>
            <w:noProof/>
            <w:webHidden/>
          </w:rPr>
          <w:instrText xml:space="preserve"> PAGEREF _Toc169527870 \h </w:instrText>
        </w:r>
        <w:r w:rsidR="00370E9E">
          <w:rPr>
            <w:noProof/>
            <w:webHidden/>
          </w:rPr>
        </w:r>
        <w:r w:rsidR="00370E9E">
          <w:rPr>
            <w:noProof/>
            <w:webHidden/>
          </w:rPr>
          <w:fldChar w:fldCharType="separate"/>
        </w:r>
        <w:r w:rsidR="00E41BE7">
          <w:rPr>
            <w:noProof/>
            <w:webHidden/>
          </w:rPr>
          <w:t>39</w:t>
        </w:r>
        <w:r w:rsidR="00370E9E">
          <w:rPr>
            <w:noProof/>
            <w:webHidden/>
          </w:rPr>
          <w:fldChar w:fldCharType="end"/>
        </w:r>
      </w:hyperlink>
    </w:p>
    <w:p w14:paraId="084CF88A" w14:textId="36577C9B"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71" w:history="1">
        <w:r w:rsidR="00370E9E" w:rsidRPr="00F21621">
          <w:rPr>
            <w:rStyle w:val="Lienhypertexte"/>
            <w:noProof/>
          </w:rPr>
          <w:t>La régulation du travail de plateforme, une toile de fond normative</w:t>
        </w:r>
        <w:r w:rsidR="00370E9E">
          <w:rPr>
            <w:noProof/>
            <w:webHidden/>
          </w:rPr>
          <w:tab/>
        </w:r>
        <w:r w:rsidR="00370E9E">
          <w:rPr>
            <w:noProof/>
            <w:webHidden/>
          </w:rPr>
          <w:fldChar w:fldCharType="begin"/>
        </w:r>
        <w:r w:rsidR="00370E9E">
          <w:rPr>
            <w:noProof/>
            <w:webHidden/>
          </w:rPr>
          <w:instrText xml:space="preserve"> PAGEREF _Toc169527871 \h </w:instrText>
        </w:r>
        <w:r w:rsidR="00370E9E">
          <w:rPr>
            <w:noProof/>
            <w:webHidden/>
          </w:rPr>
        </w:r>
        <w:r w:rsidR="00370E9E">
          <w:rPr>
            <w:noProof/>
            <w:webHidden/>
          </w:rPr>
          <w:fldChar w:fldCharType="separate"/>
        </w:r>
        <w:r w:rsidR="00E41BE7">
          <w:rPr>
            <w:noProof/>
            <w:webHidden/>
          </w:rPr>
          <w:t>41</w:t>
        </w:r>
        <w:r w:rsidR="00370E9E">
          <w:rPr>
            <w:noProof/>
            <w:webHidden/>
          </w:rPr>
          <w:fldChar w:fldCharType="end"/>
        </w:r>
      </w:hyperlink>
    </w:p>
    <w:p w14:paraId="0BE768D4" w14:textId="174E0462"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72" w:history="1">
        <w:r w:rsidR="00370E9E" w:rsidRPr="00F21621">
          <w:rPr>
            <w:rStyle w:val="Lienhypertexte"/>
            <w:noProof/>
          </w:rPr>
          <w:t>Saisir autrement la régulation du travail de plateforme</w:t>
        </w:r>
        <w:r w:rsidR="00370E9E">
          <w:rPr>
            <w:noProof/>
            <w:webHidden/>
          </w:rPr>
          <w:tab/>
        </w:r>
        <w:r w:rsidR="00370E9E">
          <w:rPr>
            <w:noProof/>
            <w:webHidden/>
          </w:rPr>
          <w:fldChar w:fldCharType="begin"/>
        </w:r>
        <w:r w:rsidR="00370E9E">
          <w:rPr>
            <w:noProof/>
            <w:webHidden/>
          </w:rPr>
          <w:instrText xml:space="preserve"> PAGEREF _Toc169527872 \h </w:instrText>
        </w:r>
        <w:r w:rsidR="00370E9E">
          <w:rPr>
            <w:noProof/>
            <w:webHidden/>
          </w:rPr>
        </w:r>
        <w:r w:rsidR="00370E9E">
          <w:rPr>
            <w:noProof/>
            <w:webHidden/>
          </w:rPr>
          <w:fldChar w:fldCharType="separate"/>
        </w:r>
        <w:r w:rsidR="00E41BE7">
          <w:rPr>
            <w:noProof/>
            <w:webHidden/>
          </w:rPr>
          <w:t>42</w:t>
        </w:r>
        <w:r w:rsidR="00370E9E">
          <w:rPr>
            <w:noProof/>
            <w:webHidden/>
          </w:rPr>
          <w:fldChar w:fldCharType="end"/>
        </w:r>
      </w:hyperlink>
    </w:p>
    <w:p w14:paraId="47AD4450" w14:textId="6A2B5AEC"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73" w:history="1">
        <w:r w:rsidR="00370E9E" w:rsidRPr="00F21621">
          <w:rPr>
            <w:rStyle w:val="Lienhypertexte"/>
            <w:noProof/>
            <w:lang w:val="fr-BE"/>
          </w:rPr>
          <w:t>Préférer au caractère technique de la régulation son processus social</w:t>
        </w:r>
        <w:r w:rsidR="00370E9E">
          <w:rPr>
            <w:noProof/>
            <w:webHidden/>
          </w:rPr>
          <w:tab/>
        </w:r>
        <w:r w:rsidR="00370E9E">
          <w:rPr>
            <w:noProof/>
            <w:webHidden/>
          </w:rPr>
          <w:fldChar w:fldCharType="begin"/>
        </w:r>
        <w:r w:rsidR="00370E9E">
          <w:rPr>
            <w:noProof/>
            <w:webHidden/>
          </w:rPr>
          <w:instrText xml:space="preserve"> PAGEREF _Toc169527873 \h </w:instrText>
        </w:r>
        <w:r w:rsidR="00370E9E">
          <w:rPr>
            <w:noProof/>
            <w:webHidden/>
          </w:rPr>
        </w:r>
        <w:r w:rsidR="00370E9E">
          <w:rPr>
            <w:noProof/>
            <w:webHidden/>
          </w:rPr>
          <w:fldChar w:fldCharType="separate"/>
        </w:r>
        <w:r w:rsidR="00E41BE7">
          <w:rPr>
            <w:noProof/>
            <w:webHidden/>
          </w:rPr>
          <w:t>42</w:t>
        </w:r>
        <w:r w:rsidR="00370E9E">
          <w:rPr>
            <w:noProof/>
            <w:webHidden/>
          </w:rPr>
          <w:fldChar w:fldCharType="end"/>
        </w:r>
      </w:hyperlink>
    </w:p>
    <w:p w14:paraId="5D228CD9" w14:textId="28E1CBD7"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74" w:history="1">
        <w:r w:rsidR="00370E9E" w:rsidRPr="00F21621">
          <w:rPr>
            <w:rStyle w:val="Lienhypertexte"/>
            <w:noProof/>
          </w:rPr>
          <w:t>Se centrer sur le caractère processuel et non soudain du changement</w:t>
        </w:r>
        <w:r w:rsidR="00370E9E">
          <w:rPr>
            <w:noProof/>
            <w:webHidden/>
          </w:rPr>
          <w:tab/>
        </w:r>
        <w:r w:rsidR="00370E9E">
          <w:rPr>
            <w:noProof/>
            <w:webHidden/>
          </w:rPr>
          <w:fldChar w:fldCharType="begin"/>
        </w:r>
        <w:r w:rsidR="00370E9E">
          <w:rPr>
            <w:noProof/>
            <w:webHidden/>
          </w:rPr>
          <w:instrText xml:space="preserve"> PAGEREF _Toc169527874 \h </w:instrText>
        </w:r>
        <w:r w:rsidR="00370E9E">
          <w:rPr>
            <w:noProof/>
            <w:webHidden/>
          </w:rPr>
        </w:r>
        <w:r w:rsidR="00370E9E">
          <w:rPr>
            <w:noProof/>
            <w:webHidden/>
          </w:rPr>
          <w:fldChar w:fldCharType="separate"/>
        </w:r>
        <w:r w:rsidR="00E41BE7">
          <w:rPr>
            <w:noProof/>
            <w:webHidden/>
          </w:rPr>
          <w:t>43</w:t>
        </w:r>
        <w:r w:rsidR="00370E9E">
          <w:rPr>
            <w:noProof/>
            <w:webHidden/>
          </w:rPr>
          <w:fldChar w:fldCharType="end"/>
        </w:r>
      </w:hyperlink>
    </w:p>
    <w:p w14:paraId="11824E3B" w14:textId="6B54D00F"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75" w:history="1">
        <w:r w:rsidR="00370E9E" w:rsidRPr="00F21621">
          <w:rPr>
            <w:rStyle w:val="Lienhypertexte"/>
            <w:noProof/>
            <w:lang w:val="fr-BE" w:eastAsia="fr-FR"/>
          </w:rPr>
          <w:t>Sortir des conceptions binaires</w:t>
        </w:r>
        <w:r w:rsidR="00370E9E">
          <w:rPr>
            <w:noProof/>
            <w:webHidden/>
          </w:rPr>
          <w:tab/>
        </w:r>
        <w:r w:rsidR="00370E9E">
          <w:rPr>
            <w:noProof/>
            <w:webHidden/>
          </w:rPr>
          <w:fldChar w:fldCharType="begin"/>
        </w:r>
        <w:r w:rsidR="00370E9E">
          <w:rPr>
            <w:noProof/>
            <w:webHidden/>
          </w:rPr>
          <w:instrText xml:space="preserve"> PAGEREF _Toc169527875 \h </w:instrText>
        </w:r>
        <w:r w:rsidR="00370E9E">
          <w:rPr>
            <w:noProof/>
            <w:webHidden/>
          </w:rPr>
        </w:r>
        <w:r w:rsidR="00370E9E">
          <w:rPr>
            <w:noProof/>
            <w:webHidden/>
          </w:rPr>
          <w:fldChar w:fldCharType="separate"/>
        </w:r>
        <w:r w:rsidR="00E41BE7">
          <w:rPr>
            <w:noProof/>
            <w:webHidden/>
          </w:rPr>
          <w:t>43</w:t>
        </w:r>
        <w:r w:rsidR="00370E9E">
          <w:rPr>
            <w:noProof/>
            <w:webHidden/>
          </w:rPr>
          <w:fldChar w:fldCharType="end"/>
        </w:r>
      </w:hyperlink>
    </w:p>
    <w:p w14:paraId="4EFFE867" w14:textId="446ADFD9"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76" w:history="1">
        <w:r w:rsidR="00370E9E" w:rsidRPr="00F21621">
          <w:rPr>
            <w:rStyle w:val="Lienhypertexte"/>
            <w:noProof/>
          </w:rPr>
          <w:t>Être au plus proche des significations via les discours des acteurs</w:t>
        </w:r>
        <w:r w:rsidR="00370E9E">
          <w:rPr>
            <w:noProof/>
            <w:webHidden/>
          </w:rPr>
          <w:tab/>
        </w:r>
        <w:r w:rsidR="00370E9E">
          <w:rPr>
            <w:noProof/>
            <w:webHidden/>
          </w:rPr>
          <w:fldChar w:fldCharType="begin"/>
        </w:r>
        <w:r w:rsidR="00370E9E">
          <w:rPr>
            <w:noProof/>
            <w:webHidden/>
          </w:rPr>
          <w:instrText xml:space="preserve"> PAGEREF _Toc169527876 \h </w:instrText>
        </w:r>
        <w:r w:rsidR="00370E9E">
          <w:rPr>
            <w:noProof/>
            <w:webHidden/>
          </w:rPr>
        </w:r>
        <w:r w:rsidR="00370E9E">
          <w:rPr>
            <w:noProof/>
            <w:webHidden/>
          </w:rPr>
          <w:fldChar w:fldCharType="separate"/>
        </w:r>
        <w:r w:rsidR="00E41BE7">
          <w:rPr>
            <w:noProof/>
            <w:webHidden/>
          </w:rPr>
          <w:t>44</w:t>
        </w:r>
        <w:r w:rsidR="00370E9E">
          <w:rPr>
            <w:noProof/>
            <w:webHidden/>
          </w:rPr>
          <w:fldChar w:fldCharType="end"/>
        </w:r>
      </w:hyperlink>
    </w:p>
    <w:p w14:paraId="4A838F62" w14:textId="36F3ABB7" w:rsidR="00370E9E" w:rsidRDefault="00000000">
      <w:pPr>
        <w:pStyle w:val="TM1"/>
        <w:tabs>
          <w:tab w:val="right" w:leader="dot" w:pos="9060"/>
        </w:tabs>
        <w:rPr>
          <w:rFonts w:asciiTheme="minorHAnsi" w:eastAsiaTheme="minorEastAsia" w:hAnsiTheme="minorHAnsi" w:cstheme="minorBidi"/>
          <w:b w:val="0"/>
          <w:bCs w:val="0"/>
          <w:noProof/>
          <w:kern w:val="2"/>
          <w:szCs w:val="24"/>
          <w:lang w:val="nl-BE" w:eastAsia="nl-BE"/>
          <w14:ligatures w14:val="standardContextual"/>
        </w:rPr>
      </w:pPr>
      <w:hyperlink w:anchor="_Toc169527877" w:history="1">
        <w:r w:rsidR="00370E9E" w:rsidRPr="00F21621">
          <w:rPr>
            <w:rStyle w:val="Lienhypertexte"/>
            <w:noProof/>
          </w:rPr>
          <w:t>Chapitre 2 : Orientations théoriques et méthodologiques</w:t>
        </w:r>
        <w:r w:rsidR="00370E9E">
          <w:rPr>
            <w:noProof/>
            <w:webHidden/>
          </w:rPr>
          <w:tab/>
        </w:r>
        <w:r w:rsidR="00370E9E">
          <w:rPr>
            <w:noProof/>
            <w:webHidden/>
          </w:rPr>
          <w:fldChar w:fldCharType="begin"/>
        </w:r>
        <w:r w:rsidR="00370E9E">
          <w:rPr>
            <w:noProof/>
            <w:webHidden/>
          </w:rPr>
          <w:instrText xml:space="preserve"> PAGEREF _Toc169527877 \h </w:instrText>
        </w:r>
        <w:r w:rsidR="00370E9E">
          <w:rPr>
            <w:noProof/>
            <w:webHidden/>
          </w:rPr>
        </w:r>
        <w:r w:rsidR="00370E9E">
          <w:rPr>
            <w:noProof/>
            <w:webHidden/>
          </w:rPr>
          <w:fldChar w:fldCharType="separate"/>
        </w:r>
        <w:r w:rsidR="00E41BE7">
          <w:rPr>
            <w:noProof/>
            <w:webHidden/>
          </w:rPr>
          <w:t>48</w:t>
        </w:r>
        <w:r w:rsidR="00370E9E">
          <w:rPr>
            <w:noProof/>
            <w:webHidden/>
          </w:rPr>
          <w:fldChar w:fldCharType="end"/>
        </w:r>
      </w:hyperlink>
    </w:p>
    <w:p w14:paraId="342085E2" w14:textId="138662C4"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78" w:history="1">
        <w:r w:rsidR="00370E9E" w:rsidRPr="00F21621">
          <w:rPr>
            <w:rStyle w:val="Lienhypertexte"/>
            <w:noProof/>
          </w:rPr>
          <w:t>L’institutionnalisation et la régulation ? Des précisions théoriques pour assurer une cohérence méthodologique et épistémologique</w:t>
        </w:r>
        <w:r w:rsidR="00370E9E">
          <w:rPr>
            <w:noProof/>
            <w:webHidden/>
          </w:rPr>
          <w:tab/>
        </w:r>
        <w:r w:rsidR="00370E9E">
          <w:rPr>
            <w:noProof/>
            <w:webHidden/>
          </w:rPr>
          <w:fldChar w:fldCharType="begin"/>
        </w:r>
        <w:r w:rsidR="00370E9E">
          <w:rPr>
            <w:noProof/>
            <w:webHidden/>
          </w:rPr>
          <w:instrText xml:space="preserve"> PAGEREF _Toc169527878 \h </w:instrText>
        </w:r>
        <w:r w:rsidR="00370E9E">
          <w:rPr>
            <w:noProof/>
            <w:webHidden/>
          </w:rPr>
        </w:r>
        <w:r w:rsidR="00370E9E">
          <w:rPr>
            <w:noProof/>
            <w:webHidden/>
          </w:rPr>
          <w:fldChar w:fldCharType="separate"/>
        </w:r>
        <w:r w:rsidR="00E41BE7">
          <w:rPr>
            <w:noProof/>
            <w:webHidden/>
          </w:rPr>
          <w:t>48</w:t>
        </w:r>
        <w:r w:rsidR="00370E9E">
          <w:rPr>
            <w:noProof/>
            <w:webHidden/>
          </w:rPr>
          <w:fldChar w:fldCharType="end"/>
        </w:r>
      </w:hyperlink>
    </w:p>
    <w:p w14:paraId="5EBCFC6D" w14:textId="6093C568"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79" w:history="1">
        <w:r w:rsidR="00370E9E" w:rsidRPr="00F21621">
          <w:rPr>
            <w:rStyle w:val="Lienhypertexte"/>
            <w:noProof/>
          </w:rPr>
          <w:t>Un courant théorique ouvert et en quête de nouveaux essais</w:t>
        </w:r>
        <w:r w:rsidR="00370E9E">
          <w:rPr>
            <w:noProof/>
            <w:webHidden/>
          </w:rPr>
          <w:tab/>
        </w:r>
        <w:r w:rsidR="00370E9E">
          <w:rPr>
            <w:noProof/>
            <w:webHidden/>
          </w:rPr>
          <w:fldChar w:fldCharType="begin"/>
        </w:r>
        <w:r w:rsidR="00370E9E">
          <w:rPr>
            <w:noProof/>
            <w:webHidden/>
          </w:rPr>
          <w:instrText xml:space="preserve"> PAGEREF _Toc169527879 \h </w:instrText>
        </w:r>
        <w:r w:rsidR="00370E9E">
          <w:rPr>
            <w:noProof/>
            <w:webHidden/>
          </w:rPr>
        </w:r>
        <w:r w:rsidR="00370E9E">
          <w:rPr>
            <w:noProof/>
            <w:webHidden/>
          </w:rPr>
          <w:fldChar w:fldCharType="separate"/>
        </w:r>
        <w:r w:rsidR="00E41BE7">
          <w:rPr>
            <w:noProof/>
            <w:webHidden/>
          </w:rPr>
          <w:t>50</w:t>
        </w:r>
        <w:r w:rsidR="00370E9E">
          <w:rPr>
            <w:noProof/>
            <w:webHidden/>
          </w:rPr>
          <w:fldChar w:fldCharType="end"/>
        </w:r>
      </w:hyperlink>
    </w:p>
    <w:p w14:paraId="132CCCD3" w14:textId="18B693E8"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80" w:history="1">
        <w:r w:rsidR="00370E9E" w:rsidRPr="00F21621">
          <w:rPr>
            <w:rStyle w:val="Lienhypertexte"/>
            <w:noProof/>
            <w:lang w:val="fr-BE"/>
          </w:rPr>
          <w:t>Une lacune empirique comme inspiration méthodologique</w:t>
        </w:r>
        <w:r w:rsidR="00370E9E">
          <w:rPr>
            <w:noProof/>
            <w:webHidden/>
          </w:rPr>
          <w:tab/>
        </w:r>
        <w:r w:rsidR="00370E9E">
          <w:rPr>
            <w:noProof/>
            <w:webHidden/>
          </w:rPr>
          <w:fldChar w:fldCharType="begin"/>
        </w:r>
        <w:r w:rsidR="00370E9E">
          <w:rPr>
            <w:noProof/>
            <w:webHidden/>
          </w:rPr>
          <w:instrText xml:space="preserve"> PAGEREF _Toc169527880 \h </w:instrText>
        </w:r>
        <w:r w:rsidR="00370E9E">
          <w:rPr>
            <w:noProof/>
            <w:webHidden/>
          </w:rPr>
        </w:r>
        <w:r w:rsidR="00370E9E">
          <w:rPr>
            <w:noProof/>
            <w:webHidden/>
          </w:rPr>
          <w:fldChar w:fldCharType="separate"/>
        </w:r>
        <w:r w:rsidR="00E41BE7">
          <w:rPr>
            <w:noProof/>
            <w:webHidden/>
          </w:rPr>
          <w:t>52</w:t>
        </w:r>
        <w:r w:rsidR="00370E9E">
          <w:rPr>
            <w:noProof/>
            <w:webHidden/>
          </w:rPr>
          <w:fldChar w:fldCharType="end"/>
        </w:r>
      </w:hyperlink>
    </w:p>
    <w:p w14:paraId="38BA6B5B" w14:textId="650F745D"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81" w:history="1">
        <w:r w:rsidR="00370E9E" w:rsidRPr="00F21621">
          <w:rPr>
            <w:rStyle w:val="Lienhypertexte"/>
            <w:noProof/>
          </w:rPr>
          <w:t>Design de recherche</w:t>
        </w:r>
        <w:r w:rsidR="00370E9E">
          <w:rPr>
            <w:noProof/>
            <w:webHidden/>
          </w:rPr>
          <w:tab/>
        </w:r>
        <w:r w:rsidR="00370E9E">
          <w:rPr>
            <w:noProof/>
            <w:webHidden/>
          </w:rPr>
          <w:fldChar w:fldCharType="begin"/>
        </w:r>
        <w:r w:rsidR="00370E9E">
          <w:rPr>
            <w:noProof/>
            <w:webHidden/>
          </w:rPr>
          <w:instrText xml:space="preserve"> PAGEREF _Toc169527881 \h </w:instrText>
        </w:r>
        <w:r w:rsidR="00370E9E">
          <w:rPr>
            <w:noProof/>
            <w:webHidden/>
          </w:rPr>
        </w:r>
        <w:r w:rsidR="00370E9E">
          <w:rPr>
            <w:noProof/>
            <w:webHidden/>
          </w:rPr>
          <w:fldChar w:fldCharType="separate"/>
        </w:r>
        <w:r w:rsidR="00E41BE7">
          <w:rPr>
            <w:noProof/>
            <w:webHidden/>
          </w:rPr>
          <w:t>56</w:t>
        </w:r>
        <w:r w:rsidR="00370E9E">
          <w:rPr>
            <w:noProof/>
            <w:webHidden/>
          </w:rPr>
          <w:fldChar w:fldCharType="end"/>
        </w:r>
      </w:hyperlink>
    </w:p>
    <w:p w14:paraId="62B55E72" w14:textId="3E36655F"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82" w:history="1">
        <w:r w:rsidR="00370E9E" w:rsidRPr="00F21621">
          <w:rPr>
            <w:rStyle w:val="Lienhypertexte"/>
            <w:noProof/>
            <w:lang w:val="fr-BE" w:eastAsia="fr-FR"/>
          </w:rPr>
          <w:t>Un objet de recherche qui se construit au fil des découvertes empiriques</w:t>
        </w:r>
        <w:r w:rsidR="00370E9E">
          <w:rPr>
            <w:noProof/>
            <w:webHidden/>
          </w:rPr>
          <w:tab/>
        </w:r>
        <w:r w:rsidR="00370E9E">
          <w:rPr>
            <w:noProof/>
            <w:webHidden/>
          </w:rPr>
          <w:fldChar w:fldCharType="begin"/>
        </w:r>
        <w:r w:rsidR="00370E9E">
          <w:rPr>
            <w:noProof/>
            <w:webHidden/>
          </w:rPr>
          <w:instrText xml:space="preserve"> PAGEREF _Toc169527882 \h </w:instrText>
        </w:r>
        <w:r w:rsidR="00370E9E">
          <w:rPr>
            <w:noProof/>
            <w:webHidden/>
          </w:rPr>
        </w:r>
        <w:r w:rsidR="00370E9E">
          <w:rPr>
            <w:noProof/>
            <w:webHidden/>
          </w:rPr>
          <w:fldChar w:fldCharType="separate"/>
        </w:r>
        <w:r w:rsidR="00E41BE7">
          <w:rPr>
            <w:noProof/>
            <w:webHidden/>
          </w:rPr>
          <w:t>57</w:t>
        </w:r>
        <w:r w:rsidR="00370E9E">
          <w:rPr>
            <w:noProof/>
            <w:webHidden/>
          </w:rPr>
          <w:fldChar w:fldCharType="end"/>
        </w:r>
      </w:hyperlink>
    </w:p>
    <w:p w14:paraId="62F513D4" w14:textId="54D200FF"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83" w:history="1">
        <w:r w:rsidR="00370E9E" w:rsidRPr="00F21621">
          <w:rPr>
            <w:rStyle w:val="Lienhypertexte"/>
            <w:noProof/>
            <w:lang w:val="fr-BE"/>
          </w:rPr>
          <w:t>Premiers pas sur le terrain – une confrontation au sensible</w:t>
        </w:r>
        <w:r w:rsidR="00370E9E">
          <w:rPr>
            <w:noProof/>
            <w:webHidden/>
          </w:rPr>
          <w:tab/>
        </w:r>
        <w:r w:rsidR="00370E9E">
          <w:rPr>
            <w:noProof/>
            <w:webHidden/>
          </w:rPr>
          <w:fldChar w:fldCharType="begin"/>
        </w:r>
        <w:r w:rsidR="00370E9E">
          <w:rPr>
            <w:noProof/>
            <w:webHidden/>
          </w:rPr>
          <w:instrText xml:space="preserve"> PAGEREF _Toc169527883 \h </w:instrText>
        </w:r>
        <w:r w:rsidR="00370E9E">
          <w:rPr>
            <w:noProof/>
            <w:webHidden/>
          </w:rPr>
        </w:r>
        <w:r w:rsidR="00370E9E">
          <w:rPr>
            <w:noProof/>
            <w:webHidden/>
          </w:rPr>
          <w:fldChar w:fldCharType="separate"/>
        </w:r>
        <w:r w:rsidR="00E41BE7">
          <w:rPr>
            <w:noProof/>
            <w:webHidden/>
          </w:rPr>
          <w:t>57</w:t>
        </w:r>
        <w:r w:rsidR="00370E9E">
          <w:rPr>
            <w:noProof/>
            <w:webHidden/>
          </w:rPr>
          <w:fldChar w:fldCharType="end"/>
        </w:r>
      </w:hyperlink>
    </w:p>
    <w:p w14:paraId="6F0692BD" w14:textId="35CDF465"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84" w:history="1">
        <w:r w:rsidR="00370E9E" w:rsidRPr="00F21621">
          <w:rPr>
            <w:rStyle w:val="Lienhypertexte"/>
            <w:noProof/>
            <w:lang w:val="fr-BE"/>
          </w:rPr>
          <w:t>La rencontre décisive d’une entreprise « à contre-courant »</w:t>
        </w:r>
        <w:r w:rsidR="00370E9E">
          <w:rPr>
            <w:noProof/>
            <w:webHidden/>
          </w:rPr>
          <w:tab/>
        </w:r>
        <w:r w:rsidR="00370E9E">
          <w:rPr>
            <w:noProof/>
            <w:webHidden/>
          </w:rPr>
          <w:fldChar w:fldCharType="begin"/>
        </w:r>
        <w:r w:rsidR="00370E9E">
          <w:rPr>
            <w:noProof/>
            <w:webHidden/>
          </w:rPr>
          <w:instrText xml:space="preserve"> PAGEREF _Toc169527884 \h </w:instrText>
        </w:r>
        <w:r w:rsidR="00370E9E">
          <w:rPr>
            <w:noProof/>
            <w:webHidden/>
          </w:rPr>
        </w:r>
        <w:r w:rsidR="00370E9E">
          <w:rPr>
            <w:noProof/>
            <w:webHidden/>
          </w:rPr>
          <w:fldChar w:fldCharType="separate"/>
        </w:r>
        <w:r w:rsidR="00E41BE7">
          <w:rPr>
            <w:noProof/>
            <w:webHidden/>
          </w:rPr>
          <w:t>58</w:t>
        </w:r>
        <w:r w:rsidR="00370E9E">
          <w:rPr>
            <w:noProof/>
            <w:webHidden/>
          </w:rPr>
          <w:fldChar w:fldCharType="end"/>
        </w:r>
      </w:hyperlink>
    </w:p>
    <w:p w14:paraId="6A385DFC" w14:textId="73D42FD8"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85" w:history="1">
        <w:r w:rsidR="00370E9E" w:rsidRPr="00F21621">
          <w:rPr>
            <w:rStyle w:val="Lienhypertexte"/>
            <w:noProof/>
            <w:lang w:val="fr-BE"/>
          </w:rPr>
          <w:t>La rencontre des chauffeurs – créer de la confiance dans un environnement hostile</w:t>
        </w:r>
        <w:r w:rsidR="00370E9E">
          <w:rPr>
            <w:noProof/>
            <w:webHidden/>
          </w:rPr>
          <w:tab/>
        </w:r>
        <w:r w:rsidR="00370E9E">
          <w:rPr>
            <w:noProof/>
            <w:webHidden/>
          </w:rPr>
          <w:fldChar w:fldCharType="begin"/>
        </w:r>
        <w:r w:rsidR="00370E9E">
          <w:rPr>
            <w:noProof/>
            <w:webHidden/>
          </w:rPr>
          <w:instrText xml:space="preserve"> PAGEREF _Toc169527885 \h </w:instrText>
        </w:r>
        <w:r w:rsidR="00370E9E">
          <w:rPr>
            <w:noProof/>
            <w:webHidden/>
          </w:rPr>
        </w:r>
        <w:r w:rsidR="00370E9E">
          <w:rPr>
            <w:noProof/>
            <w:webHidden/>
          </w:rPr>
          <w:fldChar w:fldCharType="separate"/>
        </w:r>
        <w:r w:rsidR="00E41BE7">
          <w:rPr>
            <w:noProof/>
            <w:webHidden/>
          </w:rPr>
          <w:t>59</w:t>
        </w:r>
        <w:r w:rsidR="00370E9E">
          <w:rPr>
            <w:noProof/>
            <w:webHidden/>
          </w:rPr>
          <w:fldChar w:fldCharType="end"/>
        </w:r>
      </w:hyperlink>
    </w:p>
    <w:p w14:paraId="0F7A7A2C" w14:textId="5BDF7379"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86" w:history="1">
        <w:r w:rsidR="00370E9E" w:rsidRPr="00F21621">
          <w:rPr>
            <w:rStyle w:val="Lienhypertexte"/>
            <w:noProof/>
            <w:lang w:val="fr-BE"/>
          </w:rPr>
          <w:t>Trois phases exploratoires</w:t>
        </w:r>
        <w:r w:rsidR="00370E9E">
          <w:rPr>
            <w:noProof/>
            <w:webHidden/>
          </w:rPr>
          <w:tab/>
        </w:r>
        <w:r w:rsidR="00370E9E">
          <w:rPr>
            <w:noProof/>
            <w:webHidden/>
          </w:rPr>
          <w:fldChar w:fldCharType="begin"/>
        </w:r>
        <w:r w:rsidR="00370E9E">
          <w:rPr>
            <w:noProof/>
            <w:webHidden/>
          </w:rPr>
          <w:instrText xml:space="preserve"> PAGEREF _Toc169527886 \h </w:instrText>
        </w:r>
        <w:r w:rsidR="00370E9E">
          <w:rPr>
            <w:noProof/>
            <w:webHidden/>
          </w:rPr>
        </w:r>
        <w:r w:rsidR="00370E9E">
          <w:rPr>
            <w:noProof/>
            <w:webHidden/>
          </w:rPr>
          <w:fldChar w:fldCharType="separate"/>
        </w:r>
        <w:r w:rsidR="00E41BE7">
          <w:rPr>
            <w:noProof/>
            <w:webHidden/>
          </w:rPr>
          <w:t>62</w:t>
        </w:r>
        <w:r w:rsidR="00370E9E">
          <w:rPr>
            <w:noProof/>
            <w:webHidden/>
          </w:rPr>
          <w:fldChar w:fldCharType="end"/>
        </w:r>
      </w:hyperlink>
    </w:p>
    <w:p w14:paraId="68AD937E" w14:textId="7A0ECF5A" w:rsidR="00370E9E" w:rsidRDefault="00000000">
      <w:pPr>
        <w:pStyle w:val="TM1"/>
        <w:tabs>
          <w:tab w:val="right" w:leader="dot" w:pos="9060"/>
        </w:tabs>
        <w:rPr>
          <w:rFonts w:asciiTheme="minorHAnsi" w:eastAsiaTheme="minorEastAsia" w:hAnsiTheme="minorHAnsi" w:cstheme="minorBidi"/>
          <w:b w:val="0"/>
          <w:bCs w:val="0"/>
          <w:noProof/>
          <w:kern w:val="2"/>
          <w:szCs w:val="24"/>
          <w:lang w:val="nl-BE" w:eastAsia="nl-BE"/>
          <w14:ligatures w14:val="standardContextual"/>
        </w:rPr>
      </w:pPr>
      <w:hyperlink w:anchor="_Toc169527887" w:history="1">
        <w:r w:rsidR="00370E9E" w:rsidRPr="00F21621">
          <w:rPr>
            <w:rStyle w:val="Lienhypertexte"/>
            <w:noProof/>
            <w:shd w:val="clear" w:color="auto" w:fill="FEFEFE"/>
            <w:lang w:val="en-US"/>
          </w:rPr>
          <w:t>Chapitre 3: “The power shield: a case of taxi regulation in Brussels”</w:t>
        </w:r>
        <w:r w:rsidR="00370E9E">
          <w:rPr>
            <w:noProof/>
            <w:webHidden/>
          </w:rPr>
          <w:tab/>
        </w:r>
        <w:r w:rsidR="00370E9E">
          <w:rPr>
            <w:noProof/>
            <w:webHidden/>
          </w:rPr>
          <w:fldChar w:fldCharType="begin"/>
        </w:r>
        <w:r w:rsidR="00370E9E">
          <w:rPr>
            <w:noProof/>
            <w:webHidden/>
          </w:rPr>
          <w:instrText xml:space="preserve"> PAGEREF _Toc169527887 \h </w:instrText>
        </w:r>
        <w:r w:rsidR="00370E9E">
          <w:rPr>
            <w:noProof/>
            <w:webHidden/>
          </w:rPr>
        </w:r>
        <w:r w:rsidR="00370E9E">
          <w:rPr>
            <w:noProof/>
            <w:webHidden/>
          </w:rPr>
          <w:fldChar w:fldCharType="separate"/>
        </w:r>
        <w:r w:rsidR="00E41BE7">
          <w:rPr>
            <w:noProof/>
            <w:webHidden/>
          </w:rPr>
          <w:t>67</w:t>
        </w:r>
        <w:r w:rsidR="00370E9E">
          <w:rPr>
            <w:noProof/>
            <w:webHidden/>
          </w:rPr>
          <w:fldChar w:fldCharType="end"/>
        </w:r>
      </w:hyperlink>
    </w:p>
    <w:p w14:paraId="66003ABD" w14:textId="1459E261"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88" w:history="1">
        <w:r w:rsidR="00370E9E" w:rsidRPr="00F21621">
          <w:rPr>
            <w:rStyle w:val="Lienhypertexte"/>
            <w:noProof/>
            <w:shd w:val="clear" w:color="auto" w:fill="FEFEFE"/>
            <w:lang w:val="en-US"/>
          </w:rPr>
          <w:t>Abstract</w:t>
        </w:r>
        <w:r w:rsidR="00370E9E">
          <w:rPr>
            <w:noProof/>
            <w:webHidden/>
          </w:rPr>
          <w:tab/>
        </w:r>
        <w:r w:rsidR="00370E9E">
          <w:rPr>
            <w:noProof/>
            <w:webHidden/>
          </w:rPr>
          <w:fldChar w:fldCharType="begin"/>
        </w:r>
        <w:r w:rsidR="00370E9E">
          <w:rPr>
            <w:noProof/>
            <w:webHidden/>
          </w:rPr>
          <w:instrText xml:space="preserve"> PAGEREF _Toc169527888 \h </w:instrText>
        </w:r>
        <w:r w:rsidR="00370E9E">
          <w:rPr>
            <w:noProof/>
            <w:webHidden/>
          </w:rPr>
        </w:r>
        <w:r w:rsidR="00370E9E">
          <w:rPr>
            <w:noProof/>
            <w:webHidden/>
          </w:rPr>
          <w:fldChar w:fldCharType="separate"/>
        </w:r>
        <w:r w:rsidR="00E41BE7">
          <w:rPr>
            <w:noProof/>
            <w:webHidden/>
          </w:rPr>
          <w:t>67</w:t>
        </w:r>
        <w:r w:rsidR="00370E9E">
          <w:rPr>
            <w:noProof/>
            <w:webHidden/>
          </w:rPr>
          <w:fldChar w:fldCharType="end"/>
        </w:r>
      </w:hyperlink>
    </w:p>
    <w:p w14:paraId="31DA4911" w14:textId="7746EF46"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89" w:history="1">
        <w:r w:rsidR="00370E9E" w:rsidRPr="00F21621">
          <w:rPr>
            <w:rStyle w:val="Lienhypertexte"/>
            <w:noProof/>
            <w:lang w:val="en-US"/>
          </w:rPr>
          <w:t>Introduction</w:t>
        </w:r>
        <w:r w:rsidR="00370E9E">
          <w:rPr>
            <w:noProof/>
            <w:webHidden/>
          </w:rPr>
          <w:tab/>
        </w:r>
        <w:r w:rsidR="00370E9E">
          <w:rPr>
            <w:noProof/>
            <w:webHidden/>
          </w:rPr>
          <w:fldChar w:fldCharType="begin"/>
        </w:r>
        <w:r w:rsidR="00370E9E">
          <w:rPr>
            <w:noProof/>
            <w:webHidden/>
          </w:rPr>
          <w:instrText xml:space="preserve"> PAGEREF _Toc169527889 \h </w:instrText>
        </w:r>
        <w:r w:rsidR="00370E9E">
          <w:rPr>
            <w:noProof/>
            <w:webHidden/>
          </w:rPr>
        </w:r>
        <w:r w:rsidR="00370E9E">
          <w:rPr>
            <w:noProof/>
            <w:webHidden/>
          </w:rPr>
          <w:fldChar w:fldCharType="separate"/>
        </w:r>
        <w:r w:rsidR="00E41BE7">
          <w:rPr>
            <w:noProof/>
            <w:webHidden/>
          </w:rPr>
          <w:t>68</w:t>
        </w:r>
        <w:r w:rsidR="00370E9E">
          <w:rPr>
            <w:noProof/>
            <w:webHidden/>
          </w:rPr>
          <w:fldChar w:fldCharType="end"/>
        </w:r>
      </w:hyperlink>
    </w:p>
    <w:p w14:paraId="1E31D3F0" w14:textId="43B99B89"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90" w:history="1">
        <w:r w:rsidR="00370E9E" w:rsidRPr="00F21621">
          <w:rPr>
            <w:rStyle w:val="Lienhypertexte"/>
            <w:noProof/>
            <w:lang w:val="en-US"/>
          </w:rPr>
          <w:t>Regulation in the era of platform capitalism</w:t>
        </w:r>
        <w:r w:rsidR="00370E9E">
          <w:rPr>
            <w:noProof/>
            <w:webHidden/>
          </w:rPr>
          <w:tab/>
        </w:r>
        <w:r w:rsidR="00370E9E">
          <w:rPr>
            <w:noProof/>
            <w:webHidden/>
          </w:rPr>
          <w:fldChar w:fldCharType="begin"/>
        </w:r>
        <w:r w:rsidR="00370E9E">
          <w:rPr>
            <w:noProof/>
            <w:webHidden/>
          </w:rPr>
          <w:instrText xml:space="preserve"> PAGEREF _Toc169527890 \h </w:instrText>
        </w:r>
        <w:r w:rsidR="00370E9E">
          <w:rPr>
            <w:noProof/>
            <w:webHidden/>
          </w:rPr>
        </w:r>
        <w:r w:rsidR="00370E9E">
          <w:rPr>
            <w:noProof/>
            <w:webHidden/>
          </w:rPr>
          <w:fldChar w:fldCharType="separate"/>
        </w:r>
        <w:r w:rsidR="00E41BE7">
          <w:rPr>
            <w:noProof/>
            <w:webHidden/>
          </w:rPr>
          <w:t>69</w:t>
        </w:r>
        <w:r w:rsidR="00370E9E">
          <w:rPr>
            <w:noProof/>
            <w:webHidden/>
          </w:rPr>
          <w:fldChar w:fldCharType="end"/>
        </w:r>
      </w:hyperlink>
    </w:p>
    <w:p w14:paraId="789C71F4" w14:textId="429230D4"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91" w:history="1">
        <w:r w:rsidR="00370E9E" w:rsidRPr="00F21621">
          <w:rPr>
            <w:rStyle w:val="Lienhypertexte"/>
            <w:noProof/>
            <w:lang w:val="en-US"/>
          </w:rPr>
          <w:t>Sociology of conventions</w:t>
        </w:r>
        <w:r w:rsidR="00370E9E">
          <w:rPr>
            <w:noProof/>
            <w:webHidden/>
          </w:rPr>
          <w:tab/>
        </w:r>
        <w:r w:rsidR="00370E9E">
          <w:rPr>
            <w:noProof/>
            <w:webHidden/>
          </w:rPr>
          <w:fldChar w:fldCharType="begin"/>
        </w:r>
        <w:r w:rsidR="00370E9E">
          <w:rPr>
            <w:noProof/>
            <w:webHidden/>
          </w:rPr>
          <w:instrText xml:space="preserve"> PAGEREF _Toc169527891 \h </w:instrText>
        </w:r>
        <w:r w:rsidR="00370E9E">
          <w:rPr>
            <w:noProof/>
            <w:webHidden/>
          </w:rPr>
        </w:r>
        <w:r w:rsidR="00370E9E">
          <w:rPr>
            <w:noProof/>
            <w:webHidden/>
          </w:rPr>
          <w:fldChar w:fldCharType="separate"/>
        </w:r>
        <w:r w:rsidR="00E41BE7">
          <w:rPr>
            <w:noProof/>
            <w:webHidden/>
          </w:rPr>
          <w:t>70</w:t>
        </w:r>
        <w:r w:rsidR="00370E9E">
          <w:rPr>
            <w:noProof/>
            <w:webHidden/>
          </w:rPr>
          <w:fldChar w:fldCharType="end"/>
        </w:r>
      </w:hyperlink>
    </w:p>
    <w:p w14:paraId="24CCA0B1" w14:textId="1C2B77F1"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92" w:history="1">
        <w:r w:rsidR="00370E9E" w:rsidRPr="00F21621">
          <w:rPr>
            <w:rStyle w:val="Lienhypertexte"/>
            <w:rFonts w:eastAsia="Times New Roman"/>
            <w:noProof/>
            <w:lang w:val="en-US"/>
          </w:rPr>
          <w:t>Regulation and power</w:t>
        </w:r>
        <w:r w:rsidR="00370E9E">
          <w:rPr>
            <w:noProof/>
            <w:webHidden/>
          </w:rPr>
          <w:tab/>
        </w:r>
        <w:r w:rsidR="00370E9E">
          <w:rPr>
            <w:noProof/>
            <w:webHidden/>
          </w:rPr>
          <w:fldChar w:fldCharType="begin"/>
        </w:r>
        <w:r w:rsidR="00370E9E">
          <w:rPr>
            <w:noProof/>
            <w:webHidden/>
          </w:rPr>
          <w:instrText xml:space="preserve"> PAGEREF _Toc169527892 \h </w:instrText>
        </w:r>
        <w:r w:rsidR="00370E9E">
          <w:rPr>
            <w:noProof/>
            <w:webHidden/>
          </w:rPr>
        </w:r>
        <w:r w:rsidR="00370E9E">
          <w:rPr>
            <w:noProof/>
            <w:webHidden/>
          </w:rPr>
          <w:fldChar w:fldCharType="separate"/>
        </w:r>
        <w:r w:rsidR="00E41BE7">
          <w:rPr>
            <w:noProof/>
            <w:webHidden/>
          </w:rPr>
          <w:t>72</w:t>
        </w:r>
        <w:r w:rsidR="00370E9E">
          <w:rPr>
            <w:noProof/>
            <w:webHidden/>
          </w:rPr>
          <w:fldChar w:fldCharType="end"/>
        </w:r>
      </w:hyperlink>
    </w:p>
    <w:p w14:paraId="593D744D" w14:textId="384CBFE8"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893" w:history="1">
        <w:r w:rsidR="00370E9E" w:rsidRPr="00F21621">
          <w:rPr>
            <w:rStyle w:val="Lienhypertexte"/>
            <w:noProof/>
            <w:lang w:val="en-US"/>
          </w:rPr>
          <w:t>Methodology</w:t>
        </w:r>
        <w:r w:rsidR="00370E9E">
          <w:rPr>
            <w:noProof/>
            <w:webHidden/>
          </w:rPr>
          <w:tab/>
        </w:r>
        <w:r w:rsidR="00370E9E">
          <w:rPr>
            <w:noProof/>
            <w:webHidden/>
          </w:rPr>
          <w:fldChar w:fldCharType="begin"/>
        </w:r>
        <w:r w:rsidR="00370E9E">
          <w:rPr>
            <w:noProof/>
            <w:webHidden/>
          </w:rPr>
          <w:instrText xml:space="preserve"> PAGEREF _Toc169527893 \h </w:instrText>
        </w:r>
        <w:r w:rsidR="00370E9E">
          <w:rPr>
            <w:noProof/>
            <w:webHidden/>
          </w:rPr>
        </w:r>
        <w:r w:rsidR="00370E9E">
          <w:rPr>
            <w:noProof/>
            <w:webHidden/>
          </w:rPr>
          <w:fldChar w:fldCharType="separate"/>
        </w:r>
        <w:r w:rsidR="00E41BE7">
          <w:rPr>
            <w:noProof/>
            <w:webHidden/>
          </w:rPr>
          <w:t>73</w:t>
        </w:r>
        <w:r w:rsidR="00370E9E">
          <w:rPr>
            <w:noProof/>
            <w:webHidden/>
          </w:rPr>
          <w:fldChar w:fldCharType="end"/>
        </w:r>
      </w:hyperlink>
    </w:p>
    <w:p w14:paraId="25A38B2F" w14:textId="697326D0"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94" w:history="1">
        <w:r w:rsidR="00370E9E" w:rsidRPr="00F21621">
          <w:rPr>
            <w:rStyle w:val="Lienhypertexte"/>
            <w:rFonts w:eastAsia="Times New Roman"/>
            <w:noProof/>
            <w:lang w:val="en-US" w:eastAsia="fr-FR"/>
          </w:rPr>
          <w:t>Data sources</w:t>
        </w:r>
        <w:r w:rsidR="00370E9E">
          <w:rPr>
            <w:noProof/>
            <w:webHidden/>
          </w:rPr>
          <w:tab/>
        </w:r>
        <w:r w:rsidR="00370E9E">
          <w:rPr>
            <w:noProof/>
            <w:webHidden/>
          </w:rPr>
          <w:fldChar w:fldCharType="begin"/>
        </w:r>
        <w:r w:rsidR="00370E9E">
          <w:rPr>
            <w:noProof/>
            <w:webHidden/>
          </w:rPr>
          <w:instrText xml:space="preserve"> PAGEREF _Toc169527894 \h </w:instrText>
        </w:r>
        <w:r w:rsidR="00370E9E">
          <w:rPr>
            <w:noProof/>
            <w:webHidden/>
          </w:rPr>
        </w:r>
        <w:r w:rsidR="00370E9E">
          <w:rPr>
            <w:noProof/>
            <w:webHidden/>
          </w:rPr>
          <w:fldChar w:fldCharType="separate"/>
        </w:r>
        <w:r w:rsidR="00E41BE7">
          <w:rPr>
            <w:noProof/>
            <w:webHidden/>
          </w:rPr>
          <w:t>74</w:t>
        </w:r>
        <w:r w:rsidR="00370E9E">
          <w:rPr>
            <w:noProof/>
            <w:webHidden/>
          </w:rPr>
          <w:fldChar w:fldCharType="end"/>
        </w:r>
      </w:hyperlink>
    </w:p>
    <w:p w14:paraId="0E1F626B" w14:textId="2F2BBB9A"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95" w:history="1">
        <w:r w:rsidR="00370E9E" w:rsidRPr="00F21621">
          <w:rPr>
            <w:rStyle w:val="Lienhypertexte"/>
            <w:noProof/>
            <w:lang w:val="en-US"/>
          </w:rPr>
          <w:t>Data Analysis</w:t>
        </w:r>
        <w:r w:rsidR="00370E9E">
          <w:rPr>
            <w:noProof/>
            <w:webHidden/>
          </w:rPr>
          <w:tab/>
        </w:r>
        <w:r w:rsidR="00370E9E">
          <w:rPr>
            <w:noProof/>
            <w:webHidden/>
          </w:rPr>
          <w:fldChar w:fldCharType="begin"/>
        </w:r>
        <w:r w:rsidR="00370E9E">
          <w:rPr>
            <w:noProof/>
            <w:webHidden/>
          </w:rPr>
          <w:instrText xml:space="preserve"> PAGEREF _Toc169527895 \h </w:instrText>
        </w:r>
        <w:r w:rsidR="00370E9E">
          <w:rPr>
            <w:noProof/>
            <w:webHidden/>
          </w:rPr>
        </w:r>
        <w:r w:rsidR="00370E9E">
          <w:rPr>
            <w:noProof/>
            <w:webHidden/>
          </w:rPr>
          <w:fldChar w:fldCharType="separate"/>
        </w:r>
        <w:r w:rsidR="00E41BE7">
          <w:rPr>
            <w:noProof/>
            <w:webHidden/>
          </w:rPr>
          <w:t>77</w:t>
        </w:r>
        <w:r w:rsidR="00370E9E">
          <w:rPr>
            <w:noProof/>
            <w:webHidden/>
          </w:rPr>
          <w:fldChar w:fldCharType="end"/>
        </w:r>
      </w:hyperlink>
    </w:p>
    <w:p w14:paraId="650F5C44" w14:textId="23FEA5DE"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96" w:history="1">
        <w:r w:rsidR="00370E9E" w:rsidRPr="00F21621">
          <w:rPr>
            <w:rStyle w:val="Lienhypertexte"/>
            <w:rFonts w:eastAsia="Times New Roman"/>
            <w:noProof/>
            <w:lang w:val="en-US" w:eastAsia="fr-FR"/>
          </w:rPr>
          <w:t>Research context</w:t>
        </w:r>
        <w:r w:rsidR="00370E9E">
          <w:rPr>
            <w:noProof/>
            <w:webHidden/>
          </w:rPr>
          <w:tab/>
        </w:r>
        <w:r w:rsidR="00370E9E">
          <w:rPr>
            <w:noProof/>
            <w:webHidden/>
          </w:rPr>
          <w:fldChar w:fldCharType="begin"/>
        </w:r>
        <w:r w:rsidR="00370E9E">
          <w:rPr>
            <w:noProof/>
            <w:webHidden/>
          </w:rPr>
          <w:instrText xml:space="preserve"> PAGEREF _Toc169527896 \h </w:instrText>
        </w:r>
        <w:r w:rsidR="00370E9E">
          <w:rPr>
            <w:noProof/>
            <w:webHidden/>
          </w:rPr>
        </w:r>
        <w:r w:rsidR="00370E9E">
          <w:rPr>
            <w:noProof/>
            <w:webHidden/>
          </w:rPr>
          <w:fldChar w:fldCharType="separate"/>
        </w:r>
        <w:r w:rsidR="00E41BE7">
          <w:rPr>
            <w:noProof/>
            <w:webHidden/>
          </w:rPr>
          <w:t>78</w:t>
        </w:r>
        <w:r w:rsidR="00370E9E">
          <w:rPr>
            <w:noProof/>
            <w:webHidden/>
          </w:rPr>
          <w:fldChar w:fldCharType="end"/>
        </w:r>
      </w:hyperlink>
    </w:p>
    <w:p w14:paraId="19537BCA" w14:textId="2DD64575"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97" w:history="1">
        <w:r w:rsidR="00370E9E" w:rsidRPr="00F21621">
          <w:rPr>
            <w:rStyle w:val="Lienhypertexte"/>
            <w:noProof/>
            <w:lang w:val="en-US" w:eastAsia="fr-FR"/>
          </w:rPr>
          <w:t>Uber’s entry (2014 - 2015)</w:t>
        </w:r>
        <w:r w:rsidR="00370E9E">
          <w:rPr>
            <w:noProof/>
            <w:webHidden/>
          </w:rPr>
          <w:tab/>
        </w:r>
        <w:r w:rsidR="00370E9E">
          <w:rPr>
            <w:noProof/>
            <w:webHidden/>
          </w:rPr>
          <w:fldChar w:fldCharType="begin"/>
        </w:r>
        <w:r w:rsidR="00370E9E">
          <w:rPr>
            <w:noProof/>
            <w:webHidden/>
          </w:rPr>
          <w:instrText xml:space="preserve"> PAGEREF _Toc169527897 \h </w:instrText>
        </w:r>
        <w:r w:rsidR="00370E9E">
          <w:rPr>
            <w:noProof/>
            <w:webHidden/>
          </w:rPr>
        </w:r>
        <w:r w:rsidR="00370E9E">
          <w:rPr>
            <w:noProof/>
            <w:webHidden/>
          </w:rPr>
          <w:fldChar w:fldCharType="separate"/>
        </w:r>
        <w:r w:rsidR="00E41BE7">
          <w:rPr>
            <w:noProof/>
            <w:webHidden/>
          </w:rPr>
          <w:t>79</w:t>
        </w:r>
        <w:r w:rsidR="00370E9E">
          <w:rPr>
            <w:noProof/>
            <w:webHidden/>
          </w:rPr>
          <w:fldChar w:fldCharType="end"/>
        </w:r>
      </w:hyperlink>
    </w:p>
    <w:p w14:paraId="32C0BB1E" w14:textId="21108651"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98" w:history="1">
        <w:r w:rsidR="00370E9E" w:rsidRPr="00F21621">
          <w:rPr>
            <w:rStyle w:val="Lienhypertexte"/>
            <w:noProof/>
            <w:lang w:val="en-US" w:eastAsia="fr-FR"/>
          </w:rPr>
          <w:t>After Uber’s entry (2015 -2021)</w:t>
        </w:r>
        <w:r w:rsidR="00370E9E">
          <w:rPr>
            <w:noProof/>
            <w:webHidden/>
          </w:rPr>
          <w:tab/>
        </w:r>
        <w:r w:rsidR="00370E9E">
          <w:rPr>
            <w:noProof/>
            <w:webHidden/>
          </w:rPr>
          <w:fldChar w:fldCharType="begin"/>
        </w:r>
        <w:r w:rsidR="00370E9E">
          <w:rPr>
            <w:noProof/>
            <w:webHidden/>
          </w:rPr>
          <w:instrText xml:space="preserve"> PAGEREF _Toc169527898 \h </w:instrText>
        </w:r>
        <w:r w:rsidR="00370E9E">
          <w:rPr>
            <w:noProof/>
            <w:webHidden/>
          </w:rPr>
        </w:r>
        <w:r w:rsidR="00370E9E">
          <w:rPr>
            <w:noProof/>
            <w:webHidden/>
          </w:rPr>
          <w:fldChar w:fldCharType="separate"/>
        </w:r>
        <w:r w:rsidR="00E41BE7">
          <w:rPr>
            <w:noProof/>
            <w:webHidden/>
          </w:rPr>
          <w:t>80</w:t>
        </w:r>
        <w:r w:rsidR="00370E9E">
          <w:rPr>
            <w:noProof/>
            <w:webHidden/>
          </w:rPr>
          <w:fldChar w:fldCharType="end"/>
        </w:r>
      </w:hyperlink>
    </w:p>
    <w:p w14:paraId="26D7335C" w14:textId="4630DFF8"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899" w:history="1">
        <w:r w:rsidR="00370E9E" w:rsidRPr="00F21621">
          <w:rPr>
            <w:rStyle w:val="Lienhypertexte"/>
            <w:noProof/>
            <w:lang w:val="en-US" w:eastAsia="fr-FR"/>
          </w:rPr>
          <w:t>Temporary reform period (From 2021)</w:t>
        </w:r>
        <w:r w:rsidR="00370E9E">
          <w:rPr>
            <w:noProof/>
            <w:webHidden/>
          </w:rPr>
          <w:tab/>
        </w:r>
        <w:r w:rsidR="00370E9E">
          <w:rPr>
            <w:noProof/>
            <w:webHidden/>
          </w:rPr>
          <w:fldChar w:fldCharType="begin"/>
        </w:r>
        <w:r w:rsidR="00370E9E">
          <w:rPr>
            <w:noProof/>
            <w:webHidden/>
          </w:rPr>
          <w:instrText xml:space="preserve"> PAGEREF _Toc169527899 \h </w:instrText>
        </w:r>
        <w:r w:rsidR="00370E9E">
          <w:rPr>
            <w:noProof/>
            <w:webHidden/>
          </w:rPr>
        </w:r>
        <w:r w:rsidR="00370E9E">
          <w:rPr>
            <w:noProof/>
            <w:webHidden/>
          </w:rPr>
          <w:fldChar w:fldCharType="separate"/>
        </w:r>
        <w:r w:rsidR="00E41BE7">
          <w:rPr>
            <w:noProof/>
            <w:webHidden/>
          </w:rPr>
          <w:t>82</w:t>
        </w:r>
        <w:r w:rsidR="00370E9E">
          <w:rPr>
            <w:noProof/>
            <w:webHidden/>
          </w:rPr>
          <w:fldChar w:fldCharType="end"/>
        </w:r>
      </w:hyperlink>
    </w:p>
    <w:p w14:paraId="28DA1283" w14:textId="7AB311C9"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00" w:history="1">
        <w:r w:rsidR="00370E9E" w:rsidRPr="00F21621">
          <w:rPr>
            <w:rStyle w:val="Lienhypertexte"/>
            <w:noProof/>
            <w:lang w:val="en-US"/>
          </w:rPr>
          <w:t>Findings</w:t>
        </w:r>
        <w:r w:rsidR="00370E9E">
          <w:rPr>
            <w:noProof/>
            <w:webHidden/>
          </w:rPr>
          <w:tab/>
        </w:r>
        <w:r w:rsidR="00370E9E">
          <w:rPr>
            <w:noProof/>
            <w:webHidden/>
          </w:rPr>
          <w:fldChar w:fldCharType="begin"/>
        </w:r>
        <w:r w:rsidR="00370E9E">
          <w:rPr>
            <w:noProof/>
            <w:webHidden/>
          </w:rPr>
          <w:instrText xml:space="preserve"> PAGEREF _Toc169527900 \h </w:instrText>
        </w:r>
        <w:r w:rsidR="00370E9E">
          <w:rPr>
            <w:noProof/>
            <w:webHidden/>
          </w:rPr>
        </w:r>
        <w:r w:rsidR="00370E9E">
          <w:rPr>
            <w:noProof/>
            <w:webHidden/>
          </w:rPr>
          <w:fldChar w:fldCharType="separate"/>
        </w:r>
        <w:r w:rsidR="00E41BE7">
          <w:rPr>
            <w:noProof/>
            <w:webHidden/>
          </w:rPr>
          <w:t>84</w:t>
        </w:r>
        <w:r w:rsidR="00370E9E">
          <w:rPr>
            <w:noProof/>
            <w:webHidden/>
          </w:rPr>
          <w:fldChar w:fldCharType="end"/>
        </w:r>
      </w:hyperlink>
    </w:p>
    <w:p w14:paraId="5104E702" w14:textId="19DAF451"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01" w:history="1">
        <w:r w:rsidR="00370E9E" w:rsidRPr="00F21621">
          <w:rPr>
            <w:rStyle w:val="Lienhypertexte"/>
            <w:rFonts w:eastAsia="Times New Roman"/>
            <w:noProof/>
            <w:lang w:val="en-US" w:eastAsia="fr-FR"/>
          </w:rPr>
          <w:t>Justification processes</w:t>
        </w:r>
        <w:r w:rsidR="00370E9E">
          <w:rPr>
            <w:noProof/>
            <w:webHidden/>
          </w:rPr>
          <w:tab/>
        </w:r>
        <w:r w:rsidR="00370E9E">
          <w:rPr>
            <w:noProof/>
            <w:webHidden/>
          </w:rPr>
          <w:fldChar w:fldCharType="begin"/>
        </w:r>
        <w:r w:rsidR="00370E9E">
          <w:rPr>
            <w:noProof/>
            <w:webHidden/>
          </w:rPr>
          <w:instrText xml:space="preserve"> PAGEREF _Toc169527901 \h </w:instrText>
        </w:r>
        <w:r w:rsidR="00370E9E">
          <w:rPr>
            <w:noProof/>
            <w:webHidden/>
          </w:rPr>
        </w:r>
        <w:r w:rsidR="00370E9E">
          <w:rPr>
            <w:noProof/>
            <w:webHidden/>
          </w:rPr>
          <w:fldChar w:fldCharType="separate"/>
        </w:r>
        <w:r w:rsidR="00E41BE7">
          <w:rPr>
            <w:noProof/>
            <w:webHidden/>
          </w:rPr>
          <w:t>84</w:t>
        </w:r>
        <w:r w:rsidR="00370E9E">
          <w:rPr>
            <w:noProof/>
            <w:webHidden/>
          </w:rPr>
          <w:fldChar w:fldCharType="end"/>
        </w:r>
      </w:hyperlink>
    </w:p>
    <w:p w14:paraId="441F1324" w14:textId="263CB118"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02" w:history="1">
        <w:r w:rsidR="00370E9E" w:rsidRPr="00F21621">
          <w:rPr>
            <w:rStyle w:val="Lienhypertexte"/>
            <w:noProof/>
            <w:lang w:val="en-US"/>
          </w:rPr>
          <w:t>On behalf of formalization</w:t>
        </w:r>
        <w:r w:rsidR="00370E9E">
          <w:rPr>
            <w:noProof/>
            <w:webHidden/>
          </w:rPr>
          <w:tab/>
        </w:r>
        <w:r w:rsidR="00370E9E">
          <w:rPr>
            <w:noProof/>
            <w:webHidden/>
          </w:rPr>
          <w:fldChar w:fldCharType="begin"/>
        </w:r>
        <w:r w:rsidR="00370E9E">
          <w:rPr>
            <w:noProof/>
            <w:webHidden/>
          </w:rPr>
          <w:instrText xml:space="preserve"> PAGEREF _Toc169527902 \h </w:instrText>
        </w:r>
        <w:r w:rsidR="00370E9E">
          <w:rPr>
            <w:noProof/>
            <w:webHidden/>
          </w:rPr>
        </w:r>
        <w:r w:rsidR="00370E9E">
          <w:rPr>
            <w:noProof/>
            <w:webHidden/>
          </w:rPr>
          <w:fldChar w:fldCharType="separate"/>
        </w:r>
        <w:r w:rsidR="00E41BE7">
          <w:rPr>
            <w:noProof/>
            <w:webHidden/>
          </w:rPr>
          <w:t>84</w:t>
        </w:r>
        <w:r w:rsidR="00370E9E">
          <w:rPr>
            <w:noProof/>
            <w:webHidden/>
          </w:rPr>
          <w:fldChar w:fldCharType="end"/>
        </w:r>
      </w:hyperlink>
    </w:p>
    <w:p w14:paraId="772E16A1" w14:textId="42AC7605"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03" w:history="1">
        <w:r w:rsidR="00370E9E" w:rsidRPr="00F21621">
          <w:rPr>
            <w:rStyle w:val="Lienhypertexte"/>
            <w:noProof/>
            <w:lang w:val="en-US"/>
          </w:rPr>
          <w:t>Long live to the free market</w:t>
        </w:r>
        <w:r w:rsidR="00370E9E">
          <w:rPr>
            <w:noProof/>
            <w:webHidden/>
          </w:rPr>
          <w:tab/>
        </w:r>
        <w:r w:rsidR="00370E9E">
          <w:rPr>
            <w:noProof/>
            <w:webHidden/>
          </w:rPr>
          <w:fldChar w:fldCharType="begin"/>
        </w:r>
        <w:r w:rsidR="00370E9E">
          <w:rPr>
            <w:noProof/>
            <w:webHidden/>
          </w:rPr>
          <w:instrText xml:space="preserve"> PAGEREF _Toc169527903 \h </w:instrText>
        </w:r>
        <w:r w:rsidR="00370E9E">
          <w:rPr>
            <w:noProof/>
            <w:webHidden/>
          </w:rPr>
        </w:r>
        <w:r w:rsidR="00370E9E">
          <w:rPr>
            <w:noProof/>
            <w:webHidden/>
          </w:rPr>
          <w:fldChar w:fldCharType="separate"/>
        </w:r>
        <w:r w:rsidR="00E41BE7">
          <w:rPr>
            <w:noProof/>
            <w:webHidden/>
          </w:rPr>
          <w:t>85</w:t>
        </w:r>
        <w:r w:rsidR="00370E9E">
          <w:rPr>
            <w:noProof/>
            <w:webHidden/>
          </w:rPr>
          <w:fldChar w:fldCharType="end"/>
        </w:r>
      </w:hyperlink>
    </w:p>
    <w:p w14:paraId="3E27146D" w14:textId="2AE8BE72"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04" w:history="1">
        <w:r w:rsidR="00370E9E" w:rsidRPr="00F21621">
          <w:rPr>
            <w:rStyle w:val="Lienhypertexte"/>
            <w:noProof/>
            <w:lang w:val="en-US"/>
          </w:rPr>
          <w:t>Towards an industrial development</w:t>
        </w:r>
        <w:r w:rsidR="00370E9E">
          <w:rPr>
            <w:noProof/>
            <w:webHidden/>
          </w:rPr>
          <w:tab/>
        </w:r>
        <w:r w:rsidR="00370E9E">
          <w:rPr>
            <w:noProof/>
            <w:webHidden/>
          </w:rPr>
          <w:fldChar w:fldCharType="begin"/>
        </w:r>
        <w:r w:rsidR="00370E9E">
          <w:rPr>
            <w:noProof/>
            <w:webHidden/>
          </w:rPr>
          <w:instrText xml:space="preserve"> PAGEREF _Toc169527904 \h </w:instrText>
        </w:r>
        <w:r w:rsidR="00370E9E">
          <w:rPr>
            <w:noProof/>
            <w:webHidden/>
          </w:rPr>
        </w:r>
        <w:r w:rsidR="00370E9E">
          <w:rPr>
            <w:noProof/>
            <w:webHidden/>
          </w:rPr>
          <w:fldChar w:fldCharType="separate"/>
        </w:r>
        <w:r w:rsidR="00E41BE7">
          <w:rPr>
            <w:noProof/>
            <w:webHidden/>
          </w:rPr>
          <w:t>86</w:t>
        </w:r>
        <w:r w:rsidR="00370E9E">
          <w:rPr>
            <w:noProof/>
            <w:webHidden/>
          </w:rPr>
          <w:fldChar w:fldCharType="end"/>
        </w:r>
      </w:hyperlink>
    </w:p>
    <w:p w14:paraId="7C476FD6" w14:textId="28D34592"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05" w:history="1">
        <w:r w:rsidR="00370E9E" w:rsidRPr="00F21621">
          <w:rPr>
            <w:rStyle w:val="Lienhypertexte"/>
            <w:rFonts w:eastAsia="Times New Roman"/>
            <w:noProof/>
            <w:lang w:val="en-US" w:eastAsia="fr-FR"/>
          </w:rPr>
          <w:t>Power dynamics in a Strategic Action Field</w:t>
        </w:r>
        <w:r w:rsidR="00370E9E">
          <w:rPr>
            <w:noProof/>
            <w:webHidden/>
          </w:rPr>
          <w:tab/>
        </w:r>
        <w:r w:rsidR="00370E9E">
          <w:rPr>
            <w:noProof/>
            <w:webHidden/>
          </w:rPr>
          <w:fldChar w:fldCharType="begin"/>
        </w:r>
        <w:r w:rsidR="00370E9E">
          <w:rPr>
            <w:noProof/>
            <w:webHidden/>
          </w:rPr>
          <w:instrText xml:space="preserve"> PAGEREF _Toc169527905 \h </w:instrText>
        </w:r>
        <w:r w:rsidR="00370E9E">
          <w:rPr>
            <w:noProof/>
            <w:webHidden/>
          </w:rPr>
        </w:r>
        <w:r w:rsidR="00370E9E">
          <w:rPr>
            <w:noProof/>
            <w:webHidden/>
          </w:rPr>
          <w:fldChar w:fldCharType="separate"/>
        </w:r>
        <w:r w:rsidR="00E41BE7">
          <w:rPr>
            <w:noProof/>
            <w:webHidden/>
          </w:rPr>
          <w:t>88</w:t>
        </w:r>
        <w:r w:rsidR="00370E9E">
          <w:rPr>
            <w:noProof/>
            <w:webHidden/>
          </w:rPr>
          <w:fldChar w:fldCharType="end"/>
        </w:r>
      </w:hyperlink>
    </w:p>
    <w:p w14:paraId="5B9A6791" w14:textId="1CE4BA55"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06" w:history="1">
        <w:r w:rsidR="00370E9E" w:rsidRPr="00F21621">
          <w:rPr>
            <w:rStyle w:val="Lienhypertexte"/>
            <w:noProof/>
            <w:lang w:val="en-US"/>
          </w:rPr>
          <w:t>Initial dominance of central offices</w:t>
        </w:r>
        <w:r w:rsidR="00370E9E">
          <w:rPr>
            <w:noProof/>
            <w:webHidden/>
          </w:rPr>
          <w:tab/>
        </w:r>
        <w:r w:rsidR="00370E9E">
          <w:rPr>
            <w:noProof/>
            <w:webHidden/>
          </w:rPr>
          <w:fldChar w:fldCharType="begin"/>
        </w:r>
        <w:r w:rsidR="00370E9E">
          <w:rPr>
            <w:noProof/>
            <w:webHidden/>
          </w:rPr>
          <w:instrText xml:space="preserve"> PAGEREF _Toc169527906 \h </w:instrText>
        </w:r>
        <w:r w:rsidR="00370E9E">
          <w:rPr>
            <w:noProof/>
            <w:webHidden/>
          </w:rPr>
        </w:r>
        <w:r w:rsidR="00370E9E">
          <w:rPr>
            <w:noProof/>
            <w:webHidden/>
          </w:rPr>
          <w:fldChar w:fldCharType="separate"/>
        </w:r>
        <w:r w:rsidR="00E41BE7">
          <w:rPr>
            <w:noProof/>
            <w:webHidden/>
          </w:rPr>
          <w:t>88</w:t>
        </w:r>
        <w:r w:rsidR="00370E9E">
          <w:rPr>
            <w:noProof/>
            <w:webHidden/>
          </w:rPr>
          <w:fldChar w:fldCharType="end"/>
        </w:r>
      </w:hyperlink>
    </w:p>
    <w:p w14:paraId="4D840535" w14:textId="0F7B10BB"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07" w:history="1">
        <w:r w:rsidR="00370E9E" w:rsidRPr="00F21621">
          <w:rPr>
            <w:rStyle w:val="Lienhypertexte"/>
            <w:noProof/>
            <w:lang w:val="en-US"/>
          </w:rPr>
          <w:t>Toward a political arena</w:t>
        </w:r>
        <w:r w:rsidR="00370E9E">
          <w:rPr>
            <w:noProof/>
            <w:webHidden/>
          </w:rPr>
          <w:tab/>
        </w:r>
        <w:r w:rsidR="00370E9E">
          <w:rPr>
            <w:noProof/>
            <w:webHidden/>
          </w:rPr>
          <w:fldChar w:fldCharType="begin"/>
        </w:r>
        <w:r w:rsidR="00370E9E">
          <w:rPr>
            <w:noProof/>
            <w:webHidden/>
          </w:rPr>
          <w:instrText xml:space="preserve"> PAGEREF _Toc169527907 \h </w:instrText>
        </w:r>
        <w:r w:rsidR="00370E9E">
          <w:rPr>
            <w:noProof/>
            <w:webHidden/>
          </w:rPr>
        </w:r>
        <w:r w:rsidR="00370E9E">
          <w:rPr>
            <w:noProof/>
            <w:webHidden/>
          </w:rPr>
          <w:fldChar w:fldCharType="separate"/>
        </w:r>
        <w:r w:rsidR="00E41BE7">
          <w:rPr>
            <w:noProof/>
            <w:webHidden/>
          </w:rPr>
          <w:t>90</w:t>
        </w:r>
        <w:r w:rsidR="00370E9E">
          <w:rPr>
            <w:noProof/>
            <w:webHidden/>
          </w:rPr>
          <w:fldChar w:fldCharType="end"/>
        </w:r>
      </w:hyperlink>
    </w:p>
    <w:p w14:paraId="5CC8B2CB" w14:textId="772F0E6B"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08" w:history="1">
        <w:r w:rsidR="00370E9E" w:rsidRPr="00F21621">
          <w:rPr>
            <w:rStyle w:val="Lienhypertexte"/>
            <w:noProof/>
            <w:lang w:val="en-US"/>
          </w:rPr>
          <w:t>Emergence of quasi-unions</w:t>
        </w:r>
        <w:r w:rsidR="00370E9E">
          <w:rPr>
            <w:noProof/>
            <w:webHidden/>
          </w:rPr>
          <w:tab/>
        </w:r>
        <w:r w:rsidR="00370E9E">
          <w:rPr>
            <w:noProof/>
            <w:webHidden/>
          </w:rPr>
          <w:fldChar w:fldCharType="begin"/>
        </w:r>
        <w:r w:rsidR="00370E9E">
          <w:rPr>
            <w:noProof/>
            <w:webHidden/>
          </w:rPr>
          <w:instrText xml:space="preserve"> PAGEREF _Toc169527908 \h </w:instrText>
        </w:r>
        <w:r w:rsidR="00370E9E">
          <w:rPr>
            <w:noProof/>
            <w:webHidden/>
          </w:rPr>
        </w:r>
        <w:r w:rsidR="00370E9E">
          <w:rPr>
            <w:noProof/>
            <w:webHidden/>
          </w:rPr>
          <w:fldChar w:fldCharType="separate"/>
        </w:r>
        <w:r w:rsidR="00E41BE7">
          <w:rPr>
            <w:noProof/>
            <w:webHidden/>
          </w:rPr>
          <w:t>91</w:t>
        </w:r>
        <w:r w:rsidR="00370E9E">
          <w:rPr>
            <w:noProof/>
            <w:webHidden/>
          </w:rPr>
          <w:fldChar w:fldCharType="end"/>
        </w:r>
      </w:hyperlink>
    </w:p>
    <w:p w14:paraId="1A800F35" w14:textId="036899A0"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09" w:history="1">
        <w:r w:rsidR="00370E9E" w:rsidRPr="00F21621">
          <w:rPr>
            <w:rStyle w:val="Lienhypertexte"/>
            <w:noProof/>
            <w:lang w:val="en-US"/>
          </w:rPr>
          <w:t>Discussion</w:t>
        </w:r>
        <w:r w:rsidR="00370E9E">
          <w:rPr>
            <w:noProof/>
            <w:webHidden/>
          </w:rPr>
          <w:tab/>
        </w:r>
        <w:r w:rsidR="00370E9E">
          <w:rPr>
            <w:noProof/>
            <w:webHidden/>
          </w:rPr>
          <w:fldChar w:fldCharType="begin"/>
        </w:r>
        <w:r w:rsidR="00370E9E">
          <w:rPr>
            <w:noProof/>
            <w:webHidden/>
          </w:rPr>
          <w:instrText xml:space="preserve"> PAGEREF _Toc169527909 \h </w:instrText>
        </w:r>
        <w:r w:rsidR="00370E9E">
          <w:rPr>
            <w:noProof/>
            <w:webHidden/>
          </w:rPr>
        </w:r>
        <w:r w:rsidR="00370E9E">
          <w:rPr>
            <w:noProof/>
            <w:webHidden/>
          </w:rPr>
          <w:fldChar w:fldCharType="separate"/>
        </w:r>
        <w:r w:rsidR="00E41BE7">
          <w:rPr>
            <w:noProof/>
            <w:webHidden/>
          </w:rPr>
          <w:t>93</w:t>
        </w:r>
        <w:r w:rsidR="00370E9E">
          <w:rPr>
            <w:noProof/>
            <w:webHidden/>
          </w:rPr>
          <w:fldChar w:fldCharType="end"/>
        </w:r>
      </w:hyperlink>
    </w:p>
    <w:p w14:paraId="3DD42897" w14:textId="747693EB"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10" w:history="1">
        <w:r w:rsidR="00370E9E" w:rsidRPr="00F21621">
          <w:rPr>
            <w:rStyle w:val="Lienhypertexte"/>
            <w:rFonts w:eastAsia="Times New Roman"/>
            <w:noProof/>
            <w:lang w:val="en-US"/>
          </w:rPr>
          <w:t>First discursive regime: market dynamics</w:t>
        </w:r>
        <w:r w:rsidR="00370E9E">
          <w:rPr>
            <w:noProof/>
            <w:webHidden/>
          </w:rPr>
          <w:tab/>
        </w:r>
        <w:r w:rsidR="00370E9E">
          <w:rPr>
            <w:noProof/>
            <w:webHidden/>
          </w:rPr>
          <w:fldChar w:fldCharType="begin"/>
        </w:r>
        <w:r w:rsidR="00370E9E">
          <w:rPr>
            <w:noProof/>
            <w:webHidden/>
          </w:rPr>
          <w:instrText xml:space="preserve"> PAGEREF _Toc169527910 \h </w:instrText>
        </w:r>
        <w:r w:rsidR="00370E9E">
          <w:rPr>
            <w:noProof/>
            <w:webHidden/>
          </w:rPr>
        </w:r>
        <w:r w:rsidR="00370E9E">
          <w:rPr>
            <w:noProof/>
            <w:webHidden/>
          </w:rPr>
          <w:fldChar w:fldCharType="separate"/>
        </w:r>
        <w:r w:rsidR="00E41BE7">
          <w:rPr>
            <w:noProof/>
            <w:webHidden/>
          </w:rPr>
          <w:t>93</w:t>
        </w:r>
        <w:r w:rsidR="00370E9E">
          <w:rPr>
            <w:noProof/>
            <w:webHidden/>
          </w:rPr>
          <w:fldChar w:fldCharType="end"/>
        </w:r>
      </w:hyperlink>
    </w:p>
    <w:p w14:paraId="0F25F583" w14:textId="4B99A8C6"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11" w:history="1">
        <w:r w:rsidR="00370E9E" w:rsidRPr="00F21621">
          <w:rPr>
            <w:rStyle w:val="Lienhypertexte"/>
            <w:noProof/>
            <w:lang w:val="en-US" w:eastAsia="fr-FR"/>
          </w:rPr>
          <w:t>Competition as vector of quality service</w:t>
        </w:r>
        <w:r w:rsidR="00370E9E">
          <w:rPr>
            <w:noProof/>
            <w:webHidden/>
          </w:rPr>
          <w:tab/>
        </w:r>
        <w:r w:rsidR="00370E9E">
          <w:rPr>
            <w:noProof/>
            <w:webHidden/>
          </w:rPr>
          <w:fldChar w:fldCharType="begin"/>
        </w:r>
        <w:r w:rsidR="00370E9E">
          <w:rPr>
            <w:noProof/>
            <w:webHidden/>
          </w:rPr>
          <w:instrText xml:space="preserve"> PAGEREF _Toc169527911 \h </w:instrText>
        </w:r>
        <w:r w:rsidR="00370E9E">
          <w:rPr>
            <w:noProof/>
            <w:webHidden/>
          </w:rPr>
        </w:r>
        <w:r w:rsidR="00370E9E">
          <w:rPr>
            <w:noProof/>
            <w:webHidden/>
          </w:rPr>
          <w:fldChar w:fldCharType="separate"/>
        </w:r>
        <w:r w:rsidR="00E41BE7">
          <w:rPr>
            <w:noProof/>
            <w:webHidden/>
          </w:rPr>
          <w:t>93</w:t>
        </w:r>
        <w:r w:rsidR="00370E9E">
          <w:rPr>
            <w:noProof/>
            <w:webHidden/>
          </w:rPr>
          <w:fldChar w:fldCharType="end"/>
        </w:r>
      </w:hyperlink>
    </w:p>
    <w:p w14:paraId="3E484F19" w14:textId="6E49AD43"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12" w:history="1">
        <w:r w:rsidR="00370E9E" w:rsidRPr="00F21621">
          <w:rPr>
            <w:rStyle w:val="Lienhypertexte"/>
            <w:noProof/>
            <w:lang w:val="en-US"/>
          </w:rPr>
          <w:t>Economic viability of the operators</w:t>
        </w:r>
        <w:r w:rsidR="00370E9E">
          <w:rPr>
            <w:noProof/>
            <w:webHidden/>
          </w:rPr>
          <w:tab/>
        </w:r>
        <w:r w:rsidR="00370E9E">
          <w:rPr>
            <w:noProof/>
            <w:webHidden/>
          </w:rPr>
          <w:fldChar w:fldCharType="begin"/>
        </w:r>
        <w:r w:rsidR="00370E9E">
          <w:rPr>
            <w:noProof/>
            <w:webHidden/>
          </w:rPr>
          <w:instrText xml:space="preserve"> PAGEREF _Toc169527912 \h </w:instrText>
        </w:r>
        <w:r w:rsidR="00370E9E">
          <w:rPr>
            <w:noProof/>
            <w:webHidden/>
          </w:rPr>
        </w:r>
        <w:r w:rsidR="00370E9E">
          <w:rPr>
            <w:noProof/>
            <w:webHidden/>
          </w:rPr>
          <w:fldChar w:fldCharType="separate"/>
        </w:r>
        <w:r w:rsidR="00E41BE7">
          <w:rPr>
            <w:noProof/>
            <w:webHidden/>
          </w:rPr>
          <w:t>93</w:t>
        </w:r>
        <w:r w:rsidR="00370E9E">
          <w:rPr>
            <w:noProof/>
            <w:webHidden/>
          </w:rPr>
          <w:fldChar w:fldCharType="end"/>
        </w:r>
      </w:hyperlink>
    </w:p>
    <w:p w14:paraId="770F47DF" w14:textId="6AC81D1C"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13" w:history="1">
        <w:r w:rsidR="00370E9E" w:rsidRPr="00F21621">
          <w:rPr>
            <w:rStyle w:val="Lienhypertexte"/>
            <w:rFonts w:eastAsia="Times New Roman"/>
            <w:noProof/>
            <w:lang w:val="en-US" w:eastAsia="fr-FR"/>
          </w:rPr>
          <w:t>Second discursive regime: flexible work arrangements</w:t>
        </w:r>
        <w:r w:rsidR="00370E9E">
          <w:rPr>
            <w:noProof/>
            <w:webHidden/>
          </w:rPr>
          <w:tab/>
        </w:r>
        <w:r w:rsidR="00370E9E">
          <w:rPr>
            <w:noProof/>
            <w:webHidden/>
          </w:rPr>
          <w:fldChar w:fldCharType="begin"/>
        </w:r>
        <w:r w:rsidR="00370E9E">
          <w:rPr>
            <w:noProof/>
            <w:webHidden/>
          </w:rPr>
          <w:instrText xml:space="preserve"> PAGEREF _Toc169527913 \h </w:instrText>
        </w:r>
        <w:r w:rsidR="00370E9E">
          <w:rPr>
            <w:noProof/>
            <w:webHidden/>
          </w:rPr>
        </w:r>
        <w:r w:rsidR="00370E9E">
          <w:rPr>
            <w:noProof/>
            <w:webHidden/>
          </w:rPr>
          <w:fldChar w:fldCharType="separate"/>
        </w:r>
        <w:r w:rsidR="00E41BE7">
          <w:rPr>
            <w:noProof/>
            <w:webHidden/>
          </w:rPr>
          <w:t>94</w:t>
        </w:r>
        <w:r w:rsidR="00370E9E">
          <w:rPr>
            <w:noProof/>
            <w:webHidden/>
          </w:rPr>
          <w:fldChar w:fldCharType="end"/>
        </w:r>
      </w:hyperlink>
    </w:p>
    <w:p w14:paraId="20453564" w14:textId="328DE362"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14" w:history="1">
        <w:r w:rsidR="00370E9E" w:rsidRPr="00F21621">
          <w:rPr>
            <w:rStyle w:val="Lienhypertexte"/>
            <w:noProof/>
            <w:lang w:val="en-US" w:eastAsia="fr-FR"/>
          </w:rPr>
          <w:t>Flexibility and freedom</w:t>
        </w:r>
        <w:r w:rsidR="00370E9E">
          <w:rPr>
            <w:noProof/>
            <w:webHidden/>
          </w:rPr>
          <w:tab/>
        </w:r>
        <w:r w:rsidR="00370E9E">
          <w:rPr>
            <w:noProof/>
            <w:webHidden/>
          </w:rPr>
          <w:fldChar w:fldCharType="begin"/>
        </w:r>
        <w:r w:rsidR="00370E9E">
          <w:rPr>
            <w:noProof/>
            <w:webHidden/>
          </w:rPr>
          <w:instrText xml:space="preserve"> PAGEREF _Toc169527914 \h </w:instrText>
        </w:r>
        <w:r w:rsidR="00370E9E">
          <w:rPr>
            <w:noProof/>
            <w:webHidden/>
          </w:rPr>
        </w:r>
        <w:r w:rsidR="00370E9E">
          <w:rPr>
            <w:noProof/>
            <w:webHidden/>
          </w:rPr>
          <w:fldChar w:fldCharType="separate"/>
        </w:r>
        <w:r w:rsidR="00E41BE7">
          <w:rPr>
            <w:noProof/>
            <w:webHidden/>
          </w:rPr>
          <w:t>94</w:t>
        </w:r>
        <w:r w:rsidR="00370E9E">
          <w:rPr>
            <w:noProof/>
            <w:webHidden/>
          </w:rPr>
          <w:fldChar w:fldCharType="end"/>
        </w:r>
      </w:hyperlink>
    </w:p>
    <w:p w14:paraId="1A1E0F14" w14:textId="578CF694"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15" w:history="1">
        <w:r w:rsidR="00370E9E" w:rsidRPr="00F21621">
          <w:rPr>
            <w:rStyle w:val="Lienhypertexte"/>
            <w:noProof/>
            <w:lang w:val="en-US" w:eastAsia="fr-FR"/>
          </w:rPr>
          <w:t>Protection and safety at work</w:t>
        </w:r>
        <w:r w:rsidR="00370E9E">
          <w:rPr>
            <w:noProof/>
            <w:webHidden/>
          </w:rPr>
          <w:tab/>
        </w:r>
        <w:r w:rsidR="00370E9E">
          <w:rPr>
            <w:noProof/>
            <w:webHidden/>
          </w:rPr>
          <w:fldChar w:fldCharType="begin"/>
        </w:r>
        <w:r w:rsidR="00370E9E">
          <w:rPr>
            <w:noProof/>
            <w:webHidden/>
          </w:rPr>
          <w:instrText xml:space="preserve"> PAGEREF _Toc169527915 \h </w:instrText>
        </w:r>
        <w:r w:rsidR="00370E9E">
          <w:rPr>
            <w:noProof/>
            <w:webHidden/>
          </w:rPr>
        </w:r>
        <w:r w:rsidR="00370E9E">
          <w:rPr>
            <w:noProof/>
            <w:webHidden/>
          </w:rPr>
          <w:fldChar w:fldCharType="separate"/>
        </w:r>
        <w:r w:rsidR="00E41BE7">
          <w:rPr>
            <w:noProof/>
            <w:webHidden/>
          </w:rPr>
          <w:t>94</w:t>
        </w:r>
        <w:r w:rsidR="00370E9E">
          <w:rPr>
            <w:noProof/>
            <w:webHidden/>
          </w:rPr>
          <w:fldChar w:fldCharType="end"/>
        </w:r>
      </w:hyperlink>
    </w:p>
    <w:p w14:paraId="0E352C43" w14:textId="0404938B"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16" w:history="1">
        <w:r w:rsidR="00370E9E" w:rsidRPr="00F21621">
          <w:rPr>
            <w:rStyle w:val="Lienhypertexte"/>
            <w:rFonts w:eastAsia="Times New Roman"/>
            <w:noProof/>
            <w:lang w:val="en-US" w:eastAsia="fr-FR"/>
          </w:rPr>
          <w:t>Third discursive regime: mobility in the urban space</w:t>
        </w:r>
        <w:r w:rsidR="00370E9E">
          <w:rPr>
            <w:noProof/>
            <w:webHidden/>
          </w:rPr>
          <w:tab/>
        </w:r>
        <w:r w:rsidR="00370E9E">
          <w:rPr>
            <w:noProof/>
            <w:webHidden/>
          </w:rPr>
          <w:fldChar w:fldCharType="begin"/>
        </w:r>
        <w:r w:rsidR="00370E9E">
          <w:rPr>
            <w:noProof/>
            <w:webHidden/>
          </w:rPr>
          <w:instrText xml:space="preserve"> PAGEREF _Toc169527916 \h </w:instrText>
        </w:r>
        <w:r w:rsidR="00370E9E">
          <w:rPr>
            <w:noProof/>
            <w:webHidden/>
          </w:rPr>
        </w:r>
        <w:r w:rsidR="00370E9E">
          <w:rPr>
            <w:noProof/>
            <w:webHidden/>
          </w:rPr>
          <w:fldChar w:fldCharType="separate"/>
        </w:r>
        <w:r w:rsidR="00E41BE7">
          <w:rPr>
            <w:noProof/>
            <w:webHidden/>
          </w:rPr>
          <w:t>94</w:t>
        </w:r>
        <w:r w:rsidR="00370E9E">
          <w:rPr>
            <w:noProof/>
            <w:webHidden/>
          </w:rPr>
          <w:fldChar w:fldCharType="end"/>
        </w:r>
      </w:hyperlink>
    </w:p>
    <w:p w14:paraId="28EFD072" w14:textId="26602E6E"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17" w:history="1">
        <w:r w:rsidR="00370E9E" w:rsidRPr="00F21621">
          <w:rPr>
            <w:rStyle w:val="Lienhypertexte"/>
            <w:noProof/>
            <w:lang w:val="en-US" w:eastAsia="fr-FR"/>
          </w:rPr>
          <w:t>Enlarged access to mobility through digitalization</w:t>
        </w:r>
        <w:r w:rsidR="00370E9E">
          <w:rPr>
            <w:noProof/>
            <w:webHidden/>
          </w:rPr>
          <w:tab/>
        </w:r>
        <w:r w:rsidR="00370E9E">
          <w:rPr>
            <w:noProof/>
            <w:webHidden/>
          </w:rPr>
          <w:fldChar w:fldCharType="begin"/>
        </w:r>
        <w:r w:rsidR="00370E9E">
          <w:rPr>
            <w:noProof/>
            <w:webHidden/>
          </w:rPr>
          <w:instrText xml:space="preserve"> PAGEREF _Toc169527917 \h </w:instrText>
        </w:r>
        <w:r w:rsidR="00370E9E">
          <w:rPr>
            <w:noProof/>
            <w:webHidden/>
          </w:rPr>
        </w:r>
        <w:r w:rsidR="00370E9E">
          <w:rPr>
            <w:noProof/>
            <w:webHidden/>
          </w:rPr>
          <w:fldChar w:fldCharType="separate"/>
        </w:r>
        <w:r w:rsidR="00E41BE7">
          <w:rPr>
            <w:noProof/>
            <w:webHidden/>
          </w:rPr>
          <w:t>95</w:t>
        </w:r>
        <w:r w:rsidR="00370E9E">
          <w:rPr>
            <w:noProof/>
            <w:webHidden/>
          </w:rPr>
          <w:fldChar w:fldCharType="end"/>
        </w:r>
      </w:hyperlink>
    </w:p>
    <w:p w14:paraId="131C718B" w14:textId="4486EDAC"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18" w:history="1">
        <w:r w:rsidR="00370E9E" w:rsidRPr="00F21621">
          <w:rPr>
            <w:rStyle w:val="Lienhypertexte"/>
            <w:noProof/>
            <w:lang w:val="en-US" w:eastAsia="fr-FR"/>
          </w:rPr>
          <w:t>Urban space development through political arbitration</w:t>
        </w:r>
        <w:r w:rsidR="00370E9E">
          <w:rPr>
            <w:noProof/>
            <w:webHidden/>
          </w:rPr>
          <w:tab/>
        </w:r>
        <w:r w:rsidR="00370E9E">
          <w:rPr>
            <w:noProof/>
            <w:webHidden/>
          </w:rPr>
          <w:fldChar w:fldCharType="begin"/>
        </w:r>
        <w:r w:rsidR="00370E9E">
          <w:rPr>
            <w:noProof/>
            <w:webHidden/>
          </w:rPr>
          <w:instrText xml:space="preserve"> PAGEREF _Toc169527918 \h </w:instrText>
        </w:r>
        <w:r w:rsidR="00370E9E">
          <w:rPr>
            <w:noProof/>
            <w:webHidden/>
          </w:rPr>
        </w:r>
        <w:r w:rsidR="00370E9E">
          <w:rPr>
            <w:noProof/>
            <w:webHidden/>
          </w:rPr>
          <w:fldChar w:fldCharType="separate"/>
        </w:r>
        <w:r w:rsidR="00E41BE7">
          <w:rPr>
            <w:noProof/>
            <w:webHidden/>
          </w:rPr>
          <w:t>95</w:t>
        </w:r>
        <w:r w:rsidR="00370E9E">
          <w:rPr>
            <w:noProof/>
            <w:webHidden/>
          </w:rPr>
          <w:fldChar w:fldCharType="end"/>
        </w:r>
      </w:hyperlink>
    </w:p>
    <w:p w14:paraId="453CA9F4" w14:textId="7057A781"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19" w:history="1">
        <w:r w:rsidR="00370E9E" w:rsidRPr="00F21621">
          <w:rPr>
            <w:rStyle w:val="Lienhypertexte"/>
            <w:noProof/>
            <w:lang w:val="en-US"/>
          </w:rPr>
          <w:t>Conclusion</w:t>
        </w:r>
        <w:r w:rsidR="00370E9E">
          <w:rPr>
            <w:noProof/>
            <w:webHidden/>
          </w:rPr>
          <w:tab/>
        </w:r>
        <w:r w:rsidR="00370E9E">
          <w:rPr>
            <w:noProof/>
            <w:webHidden/>
          </w:rPr>
          <w:fldChar w:fldCharType="begin"/>
        </w:r>
        <w:r w:rsidR="00370E9E">
          <w:rPr>
            <w:noProof/>
            <w:webHidden/>
          </w:rPr>
          <w:instrText xml:space="preserve"> PAGEREF _Toc169527919 \h </w:instrText>
        </w:r>
        <w:r w:rsidR="00370E9E">
          <w:rPr>
            <w:noProof/>
            <w:webHidden/>
          </w:rPr>
        </w:r>
        <w:r w:rsidR="00370E9E">
          <w:rPr>
            <w:noProof/>
            <w:webHidden/>
          </w:rPr>
          <w:fldChar w:fldCharType="separate"/>
        </w:r>
        <w:r w:rsidR="00E41BE7">
          <w:rPr>
            <w:noProof/>
            <w:webHidden/>
          </w:rPr>
          <w:t>97</w:t>
        </w:r>
        <w:r w:rsidR="00370E9E">
          <w:rPr>
            <w:noProof/>
            <w:webHidden/>
          </w:rPr>
          <w:fldChar w:fldCharType="end"/>
        </w:r>
      </w:hyperlink>
    </w:p>
    <w:p w14:paraId="4350C1EB" w14:textId="45A64810" w:rsidR="00370E9E" w:rsidRDefault="00000000">
      <w:pPr>
        <w:pStyle w:val="TM1"/>
        <w:tabs>
          <w:tab w:val="right" w:leader="dot" w:pos="9060"/>
        </w:tabs>
        <w:rPr>
          <w:rFonts w:asciiTheme="minorHAnsi" w:eastAsiaTheme="minorEastAsia" w:hAnsiTheme="minorHAnsi" w:cstheme="minorBidi"/>
          <w:b w:val="0"/>
          <w:bCs w:val="0"/>
          <w:noProof/>
          <w:kern w:val="2"/>
          <w:szCs w:val="24"/>
          <w:lang w:val="nl-BE" w:eastAsia="nl-BE"/>
          <w14:ligatures w14:val="standardContextual"/>
        </w:rPr>
      </w:pPr>
      <w:hyperlink w:anchor="_Toc169527920" w:history="1">
        <w:r w:rsidR="00370E9E" w:rsidRPr="00F21621">
          <w:rPr>
            <w:rStyle w:val="Lienhypertexte"/>
            <w:noProof/>
            <w:lang w:val="en-US"/>
          </w:rPr>
          <w:t>Chapitre 4: “</w:t>
        </w:r>
        <w:r w:rsidR="00370E9E" w:rsidRPr="00F21621">
          <w:rPr>
            <w:rStyle w:val="Lienhypertexte"/>
            <w:noProof/>
            <w:shd w:val="clear" w:color="auto" w:fill="FDFCFB"/>
            <w:lang w:val="en-US"/>
          </w:rPr>
          <w:t>Improving labour relations in the gig economy with supportive management for workers?  A critical assessment of an atypical platform”</w:t>
        </w:r>
        <w:r w:rsidR="00370E9E">
          <w:rPr>
            <w:noProof/>
            <w:webHidden/>
          </w:rPr>
          <w:tab/>
        </w:r>
        <w:r w:rsidR="00370E9E">
          <w:rPr>
            <w:noProof/>
            <w:webHidden/>
          </w:rPr>
          <w:fldChar w:fldCharType="begin"/>
        </w:r>
        <w:r w:rsidR="00370E9E">
          <w:rPr>
            <w:noProof/>
            <w:webHidden/>
          </w:rPr>
          <w:instrText xml:space="preserve"> PAGEREF _Toc169527920 \h </w:instrText>
        </w:r>
        <w:r w:rsidR="00370E9E">
          <w:rPr>
            <w:noProof/>
            <w:webHidden/>
          </w:rPr>
        </w:r>
        <w:r w:rsidR="00370E9E">
          <w:rPr>
            <w:noProof/>
            <w:webHidden/>
          </w:rPr>
          <w:fldChar w:fldCharType="separate"/>
        </w:r>
        <w:r w:rsidR="00E41BE7">
          <w:rPr>
            <w:noProof/>
            <w:webHidden/>
          </w:rPr>
          <w:t>99</w:t>
        </w:r>
        <w:r w:rsidR="00370E9E">
          <w:rPr>
            <w:noProof/>
            <w:webHidden/>
          </w:rPr>
          <w:fldChar w:fldCharType="end"/>
        </w:r>
      </w:hyperlink>
    </w:p>
    <w:p w14:paraId="0C2C2AC4" w14:textId="607DA3C8"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21" w:history="1">
        <w:r w:rsidR="00370E9E" w:rsidRPr="00F21621">
          <w:rPr>
            <w:rStyle w:val="Lienhypertexte"/>
            <w:noProof/>
            <w:shd w:val="clear" w:color="auto" w:fill="FDFCFB"/>
            <w:lang w:val="en-US"/>
          </w:rPr>
          <w:t>Abstract</w:t>
        </w:r>
        <w:r w:rsidR="00370E9E">
          <w:rPr>
            <w:noProof/>
            <w:webHidden/>
          </w:rPr>
          <w:tab/>
        </w:r>
        <w:r w:rsidR="00370E9E">
          <w:rPr>
            <w:noProof/>
            <w:webHidden/>
          </w:rPr>
          <w:fldChar w:fldCharType="begin"/>
        </w:r>
        <w:r w:rsidR="00370E9E">
          <w:rPr>
            <w:noProof/>
            <w:webHidden/>
          </w:rPr>
          <w:instrText xml:space="preserve"> PAGEREF _Toc169527921 \h </w:instrText>
        </w:r>
        <w:r w:rsidR="00370E9E">
          <w:rPr>
            <w:noProof/>
            <w:webHidden/>
          </w:rPr>
        </w:r>
        <w:r w:rsidR="00370E9E">
          <w:rPr>
            <w:noProof/>
            <w:webHidden/>
          </w:rPr>
          <w:fldChar w:fldCharType="separate"/>
        </w:r>
        <w:r w:rsidR="00E41BE7">
          <w:rPr>
            <w:noProof/>
            <w:webHidden/>
          </w:rPr>
          <w:t>99</w:t>
        </w:r>
        <w:r w:rsidR="00370E9E">
          <w:rPr>
            <w:noProof/>
            <w:webHidden/>
          </w:rPr>
          <w:fldChar w:fldCharType="end"/>
        </w:r>
      </w:hyperlink>
    </w:p>
    <w:p w14:paraId="1571653E" w14:textId="7A4E2B55"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22" w:history="1">
        <w:r w:rsidR="00370E9E" w:rsidRPr="00F21621">
          <w:rPr>
            <w:rStyle w:val="Lienhypertexte"/>
            <w:noProof/>
            <w:lang w:val="en-US"/>
          </w:rPr>
          <w:t>Introduction</w:t>
        </w:r>
        <w:r w:rsidR="00370E9E">
          <w:rPr>
            <w:noProof/>
            <w:webHidden/>
          </w:rPr>
          <w:tab/>
        </w:r>
        <w:r w:rsidR="00370E9E">
          <w:rPr>
            <w:noProof/>
            <w:webHidden/>
          </w:rPr>
          <w:fldChar w:fldCharType="begin"/>
        </w:r>
        <w:r w:rsidR="00370E9E">
          <w:rPr>
            <w:noProof/>
            <w:webHidden/>
          </w:rPr>
          <w:instrText xml:space="preserve"> PAGEREF _Toc169527922 \h </w:instrText>
        </w:r>
        <w:r w:rsidR="00370E9E">
          <w:rPr>
            <w:noProof/>
            <w:webHidden/>
          </w:rPr>
        </w:r>
        <w:r w:rsidR="00370E9E">
          <w:rPr>
            <w:noProof/>
            <w:webHidden/>
          </w:rPr>
          <w:fldChar w:fldCharType="separate"/>
        </w:r>
        <w:r w:rsidR="00E41BE7">
          <w:rPr>
            <w:noProof/>
            <w:webHidden/>
          </w:rPr>
          <w:t>100</w:t>
        </w:r>
        <w:r w:rsidR="00370E9E">
          <w:rPr>
            <w:noProof/>
            <w:webHidden/>
          </w:rPr>
          <w:fldChar w:fldCharType="end"/>
        </w:r>
      </w:hyperlink>
    </w:p>
    <w:p w14:paraId="3A45AC4D" w14:textId="18EF53DC"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23" w:history="1">
        <w:r w:rsidR="00370E9E" w:rsidRPr="00F21621">
          <w:rPr>
            <w:rStyle w:val="Lienhypertexte"/>
            <w:noProof/>
            <w:lang w:val="en-US"/>
          </w:rPr>
          <w:t>Legitimacy issue</w:t>
        </w:r>
        <w:r w:rsidR="00370E9E">
          <w:rPr>
            <w:noProof/>
            <w:webHidden/>
          </w:rPr>
          <w:tab/>
        </w:r>
        <w:r w:rsidR="00370E9E">
          <w:rPr>
            <w:noProof/>
            <w:webHidden/>
          </w:rPr>
          <w:fldChar w:fldCharType="begin"/>
        </w:r>
        <w:r w:rsidR="00370E9E">
          <w:rPr>
            <w:noProof/>
            <w:webHidden/>
          </w:rPr>
          <w:instrText xml:space="preserve"> PAGEREF _Toc169527923 \h </w:instrText>
        </w:r>
        <w:r w:rsidR="00370E9E">
          <w:rPr>
            <w:noProof/>
            <w:webHidden/>
          </w:rPr>
        </w:r>
        <w:r w:rsidR="00370E9E">
          <w:rPr>
            <w:noProof/>
            <w:webHidden/>
          </w:rPr>
          <w:fldChar w:fldCharType="separate"/>
        </w:r>
        <w:r w:rsidR="00E41BE7">
          <w:rPr>
            <w:noProof/>
            <w:webHidden/>
          </w:rPr>
          <w:t>101</w:t>
        </w:r>
        <w:r w:rsidR="00370E9E">
          <w:rPr>
            <w:noProof/>
            <w:webHidden/>
          </w:rPr>
          <w:fldChar w:fldCharType="end"/>
        </w:r>
      </w:hyperlink>
    </w:p>
    <w:p w14:paraId="1DEFE954" w14:textId="74DF723B"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24" w:history="1">
        <w:r w:rsidR="00370E9E" w:rsidRPr="00F21621">
          <w:rPr>
            <w:rStyle w:val="Lienhypertexte"/>
            <w:noProof/>
            <w:lang w:val="en-US"/>
          </w:rPr>
          <w:t>Work relations in the gig economy</w:t>
        </w:r>
        <w:r w:rsidR="00370E9E">
          <w:rPr>
            <w:noProof/>
            <w:webHidden/>
          </w:rPr>
          <w:tab/>
        </w:r>
        <w:r w:rsidR="00370E9E">
          <w:rPr>
            <w:noProof/>
            <w:webHidden/>
          </w:rPr>
          <w:fldChar w:fldCharType="begin"/>
        </w:r>
        <w:r w:rsidR="00370E9E">
          <w:rPr>
            <w:noProof/>
            <w:webHidden/>
          </w:rPr>
          <w:instrText xml:space="preserve"> PAGEREF _Toc169527924 \h </w:instrText>
        </w:r>
        <w:r w:rsidR="00370E9E">
          <w:rPr>
            <w:noProof/>
            <w:webHidden/>
          </w:rPr>
        </w:r>
        <w:r w:rsidR="00370E9E">
          <w:rPr>
            <w:noProof/>
            <w:webHidden/>
          </w:rPr>
          <w:fldChar w:fldCharType="separate"/>
        </w:r>
        <w:r w:rsidR="00E41BE7">
          <w:rPr>
            <w:noProof/>
            <w:webHidden/>
          </w:rPr>
          <w:t>102</w:t>
        </w:r>
        <w:r w:rsidR="00370E9E">
          <w:rPr>
            <w:noProof/>
            <w:webHidden/>
          </w:rPr>
          <w:fldChar w:fldCharType="end"/>
        </w:r>
      </w:hyperlink>
    </w:p>
    <w:p w14:paraId="17D70FD0" w14:textId="7673D496"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25" w:history="1">
        <w:r w:rsidR="00370E9E" w:rsidRPr="00F21621">
          <w:rPr>
            <w:rStyle w:val="Lienhypertexte"/>
            <w:noProof/>
            <w:lang w:val="en-US"/>
          </w:rPr>
          <w:t>Initiatives to support gig workers</w:t>
        </w:r>
        <w:r w:rsidR="00370E9E">
          <w:rPr>
            <w:noProof/>
            <w:webHidden/>
          </w:rPr>
          <w:tab/>
        </w:r>
        <w:r w:rsidR="00370E9E">
          <w:rPr>
            <w:noProof/>
            <w:webHidden/>
          </w:rPr>
          <w:fldChar w:fldCharType="begin"/>
        </w:r>
        <w:r w:rsidR="00370E9E">
          <w:rPr>
            <w:noProof/>
            <w:webHidden/>
          </w:rPr>
          <w:instrText xml:space="preserve"> PAGEREF _Toc169527925 \h </w:instrText>
        </w:r>
        <w:r w:rsidR="00370E9E">
          <w:rPr>
            <w:noProof/>
            <w:webHidden/>
          </w:rPr>
        </w:r>
        <w:r w:rsidR="00370E9E">
          <w:rPr>
            <w:noProof/>
            <w:webHidden/>
          </w:rPr>
          <w:fldChar w:fldCharType="separate"/>
        </w:r>
        <w:r w:rsidR="00E41BE7">
          <w:rPr>
            <w:noProof/>
            <w:webHidden/>
          </w:rPr>
          <w:t>103</w:t>
        </w:r>
        <w:r w:rsidR="00370E9E">
          <w:rPr>
            <w:noProof/>
            <w:webHidden/>
          </w:rPr>
          <w:fldChar w:fldCharType="end"/>
        </w:r>
      </w:hyperlink>
    </w:p>
    <w:p w14:paraId="30865F4D" w14:textId="68C50534"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26" w:history="1">
        <w:r w:rsidR="00370E9E" w:rsidRPr="00F21621">
          <w:rPr>
            <w:rStyle w:val="Lienhypertexte"/>
            <w:noProof/>
            <w:lang w:val="en-US"/>
          </w:rPr>
          <w:t>Methodology</w:t>
        </w:r>
        <w:r w:rsidR="00370E9E">
          <w:rPr>
            <w:noProof/>
            <w:webHidden/>
          </w:rPr>
          <w:tab/>
        </w:r>
        <w:r w:rsidR="00370E9E">
          <w:rPr>
            <w:noProof/>
            <w:webHidden/>
          </w:rPr>
          <w:fldChar w:fldCharType="begin"/>
        </w:r>
        <w:r w:rsidR="00370E9E">
          <w:rPr>
            <w:noProof/>
            <w:webHidden/>
          </w:rPr>
          <w:instrText xml:space="preserve"> PAGEREF _Toc169527926 \h </w:instrText>
        </w:r>
        <w:r w:rsidR="00370E9E">
          <w:rPr>
            <w:noProof/>
            <w:webHidden/>
          </w:rPr>
        </w:r>
        <w:r w:rsidR="00370E9E">
          <w:rPr>
            <w:noProof/>
            <w:webHidden/>
          </w:rPr>
          <w:fldChar w:fldCharType="separate"/>
        </w:r>
        <w:r w:rsidR="00E41BE7">
          <w:rPr>
            <w:noProof/>
            <w:webHidden/>
          </w:rPr>
          <w:t>104</w:t>
        </w:r>
        <w:r w:rsidR="00370E9E">
          <w:rPr>
            <w:noProof/>
            <w:webHidden/>
          </w:rPr>
          <w:fldChar w:fldCharType="end"/>
        </w:r>
      </w:hyperlink>
    </w:p>
    <w:p w14:paraId="2E02E46A" w14:textId="776D558E"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27" w:history="1">
        <w:r w:rsidR="00370E9E" w:rsidRPr="00F21621">
          <w:rPr>
            <w:rStyle w:val="Lienhypertexte"/>
            <w:noProof/>
            <w:lang w:val="en-US"/>
          </w:rPr>
          <w:t>Data collection</w:t>
        </w:r>
        <w:r w:rsidR="00370E9E">
          <w:rPr>
            <w:noProof/>
            <w:webHidden/>
          </w:rPr>
          <w:tab/>
        </w:r>
        <w:r w:rsidR="00370E9E">
          <w:rPr>
            <w:noProof/>
            <w:webHidden/>
          </w:rPr>
          <w:fldChar w:fldCharType="begin"/>
        </w:r>
        <w:r w:rsidR="00370E9E">
          <w:rPr>
            <w:noProof/>
            <w:webHidden/>
          </w:rPr>
          <w:instrText xml:space="preserve"> PAGEREF _Toc169527927 \h </w:instrText>
        </w:r>
        <w:r w:rsidR="00370E9E">
          <w:rPr>
            <w:noProof/>
            <w:webHidden/>
          </w:rPr>
        </w:r>
        <w:r w:rsidR="00370E9E">
          <w:rPr>
            <w:noProof/>
            <w:webHidden/>
          </w:rPr>
          <w:fldChar w:fldCharType="separate"/>
        </w:r>
        <w:r w:rsidR="00E41BE7">
          <w:rPr>
            <w:noProof/>
            <w:webHidden/>
          </w:rPr>
          <w:t>104</w:t>
        </w:r>
        <w:r w:rsidR="00370E9E">
          <w:rPr>
            <w:noProof/>
            <w:webHidden/>
          </w:rPr>
          <w:fldChar w:fldCharType="end"/>
        </w:r>
      </w:hyperlink>
    </w:p>
    <w:p w14:paraId="40018F60" w14:textId="740C8733"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28" w:history="1">
        <w:r w:rsidR="00370E9E" w:rsidRPr="00F21621">
          <w:rPr>
            <w:rStyle w:val="Lienhypertexte"/>
            <w:noProof/>
            <w:lang w:val="fr-BE"/>
          </w:rPr>
          <w:t>Data Analysis</w:t>
        </w:r>
        <w:r w:rsidR="00370E9E">
          <w:rPr>
            <w:noProof/>
            <w:webHidden/>
          </w:rPr>
          <w:tab/>
        </w:r>
        <w:r w:rsidR="00370E9E">
          <w:rPr>
            <w:noProof/>
            <w:webHidden/>
          </w:rPr>
          <w:fldChar w:fldCharType="begin"/>
        </w:r>
        <w:r w:rsidR="00370E9E">
          <w:rPr>
            <w:noProof/>
            <w:webHidden/>
          </w:rPr>
          <w:instrText xml:space="preserve"> PAGEREF _Toc169527928 \h </w:instrText>
        </w:r>
        <w:r w:rsidR="00370E9E">
          <w:rPr>
            <w:noProof/>
            <w:webHidden/>
          </w:rPr>
        </w:r>
        <w:r w:rsidR="00370E9E">
          <w:rPr>
            <w:noProof/>
            <w:webHidden/>
          </w:rPr>
          <w:fldChar w:fldCharType="separate"/>
        </w:r>
        <w:r w:rsidR="00E41BE7">
          <w:rPr>
            <w:noProof/>
            <w:webHidden/>
          </w:rPr>
          <w:t>106</w:t>
        </w:r>
        <w:r w:rsidR="00370E9E">
          <w:rPr>
            <w:noProof/>
            <w:webHidden/>
          </w:rPr>
          <w:fldChar w:fldCharType="end"/>
        </w:r>
      </w:hyperlink>
    </w:p>
    <w:p w14:paraId="16E619B0" w14:textId="171A1AED"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29" w:history="1">
        <w:r w:rsidR="00370E9E" w:rsidRPr="00F21621">
          <w:rPr>
            <w:rStyle w:val="Lienhypertexte"/>
            <w:noProof/>
            <w:lang w:val="en-US"/>
          </w:rPr>
          <w:t>Findings</w:t>
        </w:r>
        <w:r w:rsidR="00370E9E">
          <w:rPr>
            <w:noProof/>
            <w:webHidden/>
          </w:rPr>
          <w:tab/>
        </w:r>
        <w:r w:rsidR="00370E9E">
          <w:rPr>
            <w:noProof/>
            <w:webHidden/>
          </w:rPr>
          <w:fldChar w:fldCharType="begin"/>
        </w:r>
        <w:r w:rsidR="00370E9E">
          <w:rPr>
            <w:noProof/>
            <w:webHidden/>
          </w:rPr>
          <w:instrText xml:space="preserve"> PAGEREF _Toc169527929 \h </w:instrText>
        </w:r>
        <w:r w:rsidR="00370E9E">
          <w:rPr>
            <w:noProof/>
            <w:webHidden/>
          </w:rPr>
        </w:r>
        <w:r w:rsidR="00370E9E">
          <w:rPr>
            <w:noProof/>
            <w:webHidden/>
          </w:rPr>
          <w:fldChar w:fldCharType="separate"/>
        </w:r>
        <w:r w:rsidR="00E41BE7">
          <w:rPr>
            <w:noProof/>
            <w:webHidden/>
          </w:rPr>
          <w:t>106</w:t>
        </w:r>
        <w:r w:rsidR="00370E9E">
          <w:rPr>
            <w:noProof/>
            <w:webHidden/>
          </w:rPr>
          <w:fldChar w:fldCharType="end"/>
        </w:r>
      </w:hyperlink>
    </w:p>
    <w:p w14:paraId="1474372D" w14:textId="713C6CAF"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30" w:history="1">
        <w:r w:rsidR="00370E9E" w:rsidRPr="00F21621">
          <w:rPr>
            <w:rStyle w:val="Lienhypertexte"/>
            <w:noProof/>
            <w:lang w:val="en-US"/>
          </w:rPr>
          <w:t>The company proposal</w:t>
        </w:r>
        <w:r w:rsidR="00370E9E">
          <w:rPr>
            <w:noProof/>
            <w:webHidden/>
          </w:rPr>
          <w:tab/>
        </w:r>
        <w:r w:rsidR="00370E9E">
          <w:rPr>
            <w:noProof/>
            <w:webHidden/>
          </w:rPr>
          <w:fldChar w:fldCharType="begin"/>
        </w:r>
        <w:r w:rsidR="00370E9E">
          <w:rPr>
            <w:noProof/>
            <w:webHidden/>
          </w:rPr>
          <w:instrText xml:space="preserve"> PAGEREF _Toc169527930 \h </w:instrText>
        </w:r>
        <w:r w:rsidR="00370E9E">
          <w:rPr>
            <w:noProof/>
            <w:webHidden/>
          </w:rPr>
        </w:r>
        <w:r w:rsidR="00370E9E">
          <w:rPr>
            <w:noProof/>
            <w:webHidden/>
          </w:rPr>
          <w:fldChar w:fldCharType="separate"/>
        </w:r>
        <w:r w:rsidR="00E41BE7">
          <w:rPr>
            <w:noProof/>
            <w:webHidden/>
          </w:rPr>
          <w:t>107</w:t>
        </w:r>
        <w:r w:rsidR="00370E9E">
          <w:rPr>
            <w:noProof/>
            <w:webHidden/>
          </w:rPr>
          <w:fldChar w:fldCharType="end"/>
        </w:r>
      </w:hyperlink>
    </w:p>
    <w:p w14:paraId="497582B4" w14:textId="63C7FC8F"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31" w:history="1">
        <w:r w:rsidR="00370E9E" w:rsidRPr="00F21621">
          <w:rPr>
            <w:rStyle w:val="Lienhypertexte"/>
            <w:noProof/>
            <w:lang w:val="en-US"/>
          </w:rPr>
          <w:t>The care service</w:t>
        </w:r>
        <w:r w:rsidR="00370E9E">
          <w:rPr>
            <w:noProof/>
            <w:webHidden/>
          </w:rPr>
          <w:tab/>
        </w:r>
        <w:r w:rsidR="00370E9E">
          <w:rPr>
            <w:noProof/>
            <w:webHidden/>
          </w:rPr>
          <w:fldChar w:fldCharType="begin"/>
        </w:r>
        <w:r w:rsidR="00370E9E">
          <w:rPr>
            <w:noProof/>
            <w:webHidden/>
          </w:rPr>
          <w:instrText xml:space="preserve"> PAGEREF _Toc169527931 \h </w:instrText>
        </w:r>
        <w:r w:rsidR="00370E9E">
          <w:rPr>
            <w:noProof/>
            <w:webHidden/>
          </w:rPr>
        </w:r>
        <w:r w:rsidR="00370E9E">
          <w:rPr>
            <w:noProof/>
            <w:webHidden/>
          </w:rPr>
          <w:fldChar w:fldCharType="separate"/>
        </w:r>
        <w:r w:rsidR="00E41BE7">
          <w:rPr>
            <w:noProof/>
            <w:webHidden/>
          </w:rPr>
          <w:t>107</w:t>
        </w:r>
        <w:r w:rsidR="00370E9E">
          <w:rPr>
            <w:noProof/>
            <w:webHidden/>
          </w:rPr>
          <w:fldChar w:fldCharType="end"/>
        </w:r>
      </w:hyperlink>
    </w:p>
    <w:p w14:paraId="3C240690" w14:textId="0E425DAC"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32" w:history="1">
        <w:r w:rsidR="00370E9E" w:rsidRPr="00F21621">
          <w:rPr>
            <w:rStyle w:val="Lienhypertexte"/>
            <w:noProof/>
            <w:lang w:val="en-US"/>
          </w:rPr>
          <w:t>Evaluation system</w:t>
        </w:r>
        <w:r w:rsidR="00370E9E">
          <w:rPr>
            <w:noProof/>
            <w:webHidden/>
          </w:rPr>
          <w:tab/>
        </w:r>
        <w:r w:rsidR="00370E9E">
          <w:rPr>
            <w:noProof/>
            <w:webHidden/>
          </w:rPr>
          <w:fldChar w:fldCharType="begin"/>
        </w:r>
        <w:r w:rsidR="00370E9E">
          <w:rPr>
            <w:noProof/>
            <w:webHidden/>
          </w:rPr>
          <w:instrText xml:space="preserve"> PAGEREF _Toc169527932 \h </w:instrText>
        </w:r>
        <w:r w:rsidR="00370E9E">
          <w:rPr>
            <w:noProof/>
            <w:webHidden/>
          </w:rPr>
        </w:r>
        <w:r w:rsidR="00370E9E">
          <w:rPr>
            <w:noProof/>
            <w:webHidden/>
          </w:rPr>
          <w:fldChar w:fldCharType="separate"/>
        </w:r>
        <w:r w:rsidR="00E41BE7">
          <w:rPr>
            <w:noProof/>
            <w:webHidden/>
          </w:rPr>
          <w:t>108</w:t>
        </w:r>
        <w:r w:rsidR="00370E9E">
          <w:rPr>
            <w:noProof/>
            <w:webHidden/>
          </w:rPr>
          <w:fldChar w:fldCharType="end"/>
        </w:r>
      </w:hyperlink>
    </w:p>
    <w:p w14:paraId="4D1C8D9D" w14:textId="3FFA1F27"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33" w:history="1">
        <w:r w:rsidR="00370E9E" w:rsidRPr="00F21621">
          <w:rPr>
            <w:rStyle w:val="Lienhypertexte"/>
            <w:noProof/>
            <w:lang w:val="en-US"/>
          </w:rPr>
          <w:t>Compensation and reward systems</w:t>
        </w:r>
        <w:r w:rsidR="00370E9E">
          <w:rPr>
            <w:noProof/>
            <w:webHidden/>
          </w:rPr>
          <w:tab/>
        </w:r>
        <w:r w:rsidR="00370E9E">
          <w:rPr>
            <w:noProof/>
            <w:webHidden/>
          </w:rPr>
          <w:fldChar w:fldCharType="begin"/>
        </w:r>
        <w:r w:rsidR="00370E9E">
          <w:rPr>
            <w:noProof/>
            <w:webHidden/>
          </w:rPr>
          <w:instrText xml:space="preserve"> PAGEREF _Toc169527933 \h </w:instrText>
        </w:r>
        <w:r w:rsidR="00370E9E">
          <w:rPr>
            <w:noProof/>
            <w:webHidden/>
          </w:rPr>
        </w:r>
        <w:r w:rsidR="00370E9E">
          <w:rPr>
            <w:noProof/>
            <w:webHidden/>
          </w:rPr>
          <w:fldChar w:fldCharType="separate"/>
        </w:r>
        <w:r w:rsidR="00E41BE7">
          <w:rPr>
            <w:noProof/>
            <w:webHidden/>
          </w:rPr>
          <w:t>108</w:t>
        </w:r>
        <w:r w:rsidR="00370E9E">
          <w:rPr>
            <w:noProof/>
            <w:webHidden/>
          </w:rPr>
          <w:fldChar w:fldCharType="end"/>
        </w:r>
      </w:hyperlink>
    </w:p>
    <w:p w14:paraId="5B71AEED" w14:textId="3E9727BB"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34" w:history="1">
        <w:r w:rsidR="00370E9E" w:rsidRPr="00F21621">
          <w:rPr>
            <w:rStyle w:val="Lienhypertexte"/>
            <w:noProof/>
            <w:lang w:val="en-US"/>
          </w:rPr>
          <w:t>Community management</w:t>
        </w:r>
        <w:r w:rsidR="00370E9E">
          <w:rPr>
            <w:noProof/>
            <w:webHidden/>
          </w:rPr>
          <w:tab/>
        </w:r>
        <w:r w:rsidR="00370E9E">
          <w:rPr>
            <w:noProof/>
            <w:webHidden/>
          </w:rPr>
          <w:fldChar w:fldCharType="begin"/>
        </w:r>
        <w:r w:rsidR="00370E9E">
          <w:rPr>
            <w:noProof/>
            <w:webHidden/>
          </w:rPr>
          <w:instrText xml:space="preserve"> PAGEREF _Toc169527934 \h </w:instrText>
        </w:r>
        <w:r w:rsidR="00370E9E">
          <w:rPr>
            <w:noProof/>
            <w:webHidden/>
          </w:rPr>
        </w:r>
        <w:r w:rsidR="00370E9E">
          <w:rPr>
            <w:noProof/>
            <w:webHidden/>
          </w:rPr>
          <w:fldChar w:fldCharType="separate"/>
        </w:r>
        <w:r w:rsidR="00E41BE7">
          <w:rPr>
            <w:noProof/>
            <w:webHidden/>
          </w:rPr>
          <w:t>109</w:t>
        </w:r>
        <w:r w:rsidR="00370E9E">
          <w:rPr>
            <w:noProof/>
            <w:webHidden/>
          </w:rPr>
          <w:fldChar w:fldCharType="end"/>
        </w:r>
      </w:hyperlink>
    </w:p>
    <w:p w14:paraId="3350B3B5" w14:textId="617EC99D"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35" w:history="1">
        <w:r w:rsidR="00370E9E" w:rsidRPr="00F21621">
          <w:rPr>
            <w:rStyle w:val="Lienhypertexte"/>
            <w:noProof/>
            <w:lang w:val="en-US"/>
          </w:rPr>
          <w:t>Pilot projects</w:t>
        </w:r>
        <w:r w:rsidR="00370E9E">
          <w:rPr>
            <w:noProof/>
            <w:webHidden/>
          </w:rPr>
          <w:tab/>
        </w:r>
        <w:r w:rsidR="00370E9E">
          <w:rPr>
            <w:noProof/>
            <w:webHidden/>
          </w:rPr>
          <w:fldChar w:fldCharType="begin"/>
        </w:r>
        <w:r w:rsidR="00370E9E">
          <w:rPr>
            <w:noProof/>
            <w:webHidden/>
          </w:rPr>
          <w:instrText xml:space="preserve"> PAGEREF _Toc169527935 \h </w:instrText>
        </w:r>
        <w:r w:rsidR="00370E9E">
          <w:rPr>
            <w:noProof/>
            <w:webHidden/>
          </w:rPr>
        </w:r>
        <w:r w:rsidR="00370E9E">
          <w:rPr>
            <w:noProof/>
            <w:webHidden/>
          </w:rPr>
          <w:fldChar w:fldCharType="separate"/>
        </w:r>
        <w:r w:rsidR="00E41BE7">
          <w:rPr>
            <w:noProof/>
            <w:webHidden/>
          </w:rPr>
          <w:t>110</w:t>
        </w:r>
        <w:r w:rsidR="00370E9E">
          <w:rPr>
            <w:noProof/>
            <w:webHidden/>
          </w:rPr>
          <w:fldChar w:fldCharType="end"/>
        </w:r>
      </w:hyperlink>
    </w:p>
    <w:p w14:paraId="3A0AF907" w14:textId="7FC363EF"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36" w:history="1">
        <w:r w:rsidR="00370E9E" w:rsidRPr="00F21621">
          <w:rPr>
            <w:rStyle w:val="Lienhypertexte"/>
            <w:noProof/>
            <w:lang w:val="en-US"/>
          </w:rPr>
          <w:t>An instrumental use of platforms</w:t>
        </w:r>
        <w:r w:rsidR="00370E9E">
          <w:rPr>
            <w:noProof/>
            <w:webHidden/>
          </w:rPr>
          <w:tab/>
        </w:r>
        <w:r w:rsidR="00370E9E">
          <w:rPr>
            <w:noProof/>
            <w:webHidden/>
          </w:rPr>
          <w:fldChar w:fldCharType="begin"/>
        </w:r>
        <w:r w:rsidR="00370E9E">
          <w:rPr>
            <w:noProof/>
            <w:webHidden/>
          </w:rPr>
          <w:instrText xml:space="preserve"> PAGEREF _Toc169527936 \h </w:instrText>
        </w:r>
        <w:r w:rsidR="00370E9E">
          <w:rPr>
            <w:noProof/>
            <w:webHidden/>
          </w:rPr>
        </w:r>
        <w:r w:rsidR="00370E9E">
          <w:rPr>
            <w:noProof/>
            <w:webHidden/>
          </w:rPr>
          <w:fldChar w:fldCharType="separate"/>
        </w:r>
        <w:r w:rsidR="00E41BE7">
          <w:rPr>
            <w:noProof/>
            <w:webHidden/>
          </w:rPr>
          <w:t>112</w:t>
        </w:r>
        <w:r w:rsidR="00370E9E">
          <w:rPr>
            <w:noProof/>
            <w:webHidden/>
          </w:rPr>
          <w:fldChar w:fldCharType="end"/>
        </w:r>
      </w:hyperlink>
    </w:p>
    <w:p w14:paraId="520045F4" w14:textId="2877C47B"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37" w:history="1">
        <w:r w:rsidR="00370E9E" w:rsidRPr="00F21621">
          <w:rPr>
            <w:rStyle w:val="Lienhypertexte"/>
            <w:noProof/>
            <w:lang w:val="en-US"/>
          </w:rPr>
          <w:t>Individual strategies</w:t>
        </w:r>
        <w:r w:rsidR="00370E9E">
          <w:rPr>
            <w:noProof/>
            <w:webHidden/>
          </w:rPr>
          <w:tab/>
        </w:r>
        <w:r w:rsidR="00370E9E">
          <w:rPr>
            <w:noProof/>
            <w:webHidden/>
          </w:rPr>
          <w:fldChar w:fldCharType="begin"/>
        </w:r>
        <w:r w:rsidR="00370E9E">
          <w:rPr>
            <w:noProof/>
            <w:webHidden/>
          </w:rPr>
          <w:instrText xml:space="preserve"> PAGEREF _Toc169527937 \h </w:instrText>
        </w:r>
        <w:r w:rsidR="00370E9E">
          <w:rPr>
            <w:noProof/>
            <w:webHidden/>
          </w:rPr>
        </w:r>
        <w:r w:rsidR="00370E9E">
          <w:rPr>
            <w:noProof/>
            <w:webHidden/>
          </w:rPr>
          <w:fldChar w:fldCharType="separate"/>
        </w:r>
        <w:r w:rsidR="00E41BE7">
          <w:rPr>
            <w:noProof/>
            <w:webHidden/>
          </w:rPr>
          <w:t>113</w:t>
        </w:r>
        <w:r w:rsidR="00370E9E">
          <w:rPr>
            <w:noProof/>
            <w:webHidden/>
          </w:rPr>
          <w:fldChar w:fldCharType="end"/>
        </w:r>
      </w:hyperlink>
    </w:p>
    <w:p w14:paraId="6F887542" w14:textId="05FF6878"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38" w:history="1">
        <w:r w:rsidR="00370E9E" w:rsidRPr="00F21621">
          <w:rPr>
            <w:rStyle w:val="Lienhypertexte"/>
            <w:noProof/>
            <w:shd w:val="clear" w:color="auto" w:fill="FFFFFF"/>
            <w:lang w:val="en-US"/>
          </w:rPr>
          <w:t>Collective strategies</w:t>
        </w:r>
        <w:r w:rsidR="00370E9E">
          <w:rPr>
            <w:noProof/>
            <w:webHidden/>
          </w:rPr>
          <w:tab/>
        </w:r>
        <w:r w:rsidR="00370E9E">
          <w:rPr>
            <w:noProof/>
            <w:webHidden/>
          </w:rPr>
          <w:fldChar w:fldCharType="begin"/>
        </w:r>
        <w:r w:rsidR="00370E9E">
          <w:rPr>
            <w:noProof/>
            <w:webHidden/>
          </w:rPr>
          <w:instrText xml:space="preserve"> PAGEREF _Toc169527938 \h </w:instrText>
        </w:r>
        <w:r w:rsidR="00370E9E">
          <w:rPr>
            <w:noProof/>
            <w:webHidden/>
          </w:rPr>
        </w:r>
        <w:r w:rsidR="00370E9E">
          <w:rPr>
            <w:noProof/>
            <w:webHidden/>
          </w:rPr>
          <w:fldChar w:fldCharType="separate"/>
        </w:r>
        <w:r w:rsidR="00E41BE7">
          <w:rPr>
            <w:noProof/>
            <w:webHidden/>
          </w:rPr>
          <w:t>116</w:t>
        </w:r>
        <w:r w:rsidR="00370E9E">
          <w:rPr>
            <w:noProof/>
            <w:webHidden/>
          </w:rPr>
          <w:fldChar w:fldCharType="end"/>
        </w:r>
      </w:hyperlink>
    </w:p>
    <w:p w14:paraId="61075A16" w14:textId="628DC78B"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39" w:history="1">
        <w:r w:rsidR="00370E9E" w:rsidRPr="00F21621">
          <w:rPr>
            <w:rStyle w:val="Lienhypertexte"/>
            <w:noProof/>
            <w:lang w:val="en-US"/>
          </w:rPr>
          <w:t>Platform boomerang effect?</w:t>
        </w:r>
        <w:r w:rsidR="00370E9E">
          <w:rPr>
            <w:noProof/>
            <w:webHidden/>
          </w:rPr>
          <w:tab/>
        </w:r>
        <w:r w:rsidR="00370E9E">
          <w:rPr>
            <w:noProof/>
            <w:webHidden/>
          </w:rPr>
          <w:fldChar w:fldCharType="begin"/>
        </w:r>
        <w:r w:rsidR="00370E9E">
          <w:rPr>
            <w:noProof/>
            <w:webHidden/>
          </w:rPr>
          <w:instrText xml:space="preserve"> PAGEREF _Toc169527939 \h </w:instrText>
        </w:r>
        <w:r w:rsidR="00370E9E">
          <w:rPr>
            <w:noProof/>
            <w:webHidden/>
          </w:rPr>
        </w:r>
        <w:r w:rsidR="00370E9E">
          <w:rPr>
            <w:noProof/>
            <w:webHidden/>
          </w:rPr>
          <w:fldChar w:fldCharType="separate"/>
        </w:r>
        <w:r w:rsidR="00E41BE7">
          <w:rPr>
            <w:noProof/>
            <w:webHidden/>
          </w:rPr>
          <w:t>118</w:t>
        </w:r>
        <w:r w:rsidR="00370E9E">
          <w:rPr>
            <w:noProof/>
            <w:webHidden/>
          </w:rPr>
          <w:fldChar w:fldCharType="end"/>
        </w:r>
      </w:hyperlink>
    </w:p>
    <w:p w14:paraId="7217FA98" w14:textId="7E4BF40E"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40" w:history="1">
        <w:r w:rsidR="00370E9E" w:rsidRPr="00F21621">
          <w:rPr>
            <w:rStyle w:val="Lienhypertexte"/>
            <w:noProof/>
            <w:lang w:val="en-US"/>
          </w:rPr>
          <w:t>Discussion</w:t>
        </w:r>
        <w:r w:rsidR="00370E9E">
          <w:rPr>
            <w:noProof/>
            <w:webHidden/>
          </w:rPr>
          <w:tab/>
        </w:r>
        <w:r w:rsidR="00370E9E">
          <w:rPr>
            <w:noProof/>
            <w:webHidden/>
          </w:rPr>
          <w:fldChar w:fldCharType="begin"/>
        </w:r>
        <w:r w:rsidR="00370E9E">
          <w:rPr>
            <w:noProof/>
            <w:webHidden/>
          </w:rPr>
          <w:instrText xml:space="preserve"> PAGEREF _Toc169527940 \h </w:instrText>
        </w:r>
        <w:r w:rsidR="00370E9E">
          <w:rPr>
            <w:noProof/>
            <w:webHidden/>
          </w:rPr>
        </w:r>
        <w:r w:rsidR="00370E9E">
          <w:rPr>
            <w:noProof/>
            <w:webHidden/>
          </w:rPr>
          <w:fldChar w:fldCharType="separate"/>
        </w:r>
        <w:r w:rsidR="00E41BE7">
          <w:rPr>
            <w:noProof/>
            <w:webHidden/>
          </w:rPr>
          <w:t>121</w:t>
        </w:r>
        <w:r w:rsidR="00370E9E">
          <w:rPr>
            <w:noProof/>
            <w:webHidden/>
          </w:rPr>
          <w:fldChar w:fldCharType="end"/>
        </w:r>
      </w:hyperlink>
    </w:p>
    <w:p w14:paraId="1CF59C0C" w14:textId="751F1C7D" w:rsidR="00370E9E" w:rsidRDefault="00000000">
      <w:pPr>
        <w:pStyle w:val="TM1"/>
        <w:tabs>
          <w:tab w:val="right" w:leader="dot" w:pos="9060"/>
        </w:tabs>
        <w:rPr>
          <w:rFonts w:asciiTheme="minorHAnsi" w:eastAsiaTheme="minorEastAsia" w:hAnsiTheme="minorHAnsi" w:cstheme="minorBidi"/>
          <w:b w:val="0"/>
          <w:bCs w:val="0"/>
          <w:noProof/>
          <w:kern w:val="2"/>
          <w:szCs w:val="24"/>
          <w:lang w:val="nl-BE" w:eastAsia="nl-BE"/>
          <w14:ligatures w14:val="standardContextual"/>
        </w:rPr>
      </w:pPr>
      <w:hyperlink w:anchor="_Toc169527941" w:history="1">
        <w:r w:rsidR="00370E9E" w:rsidRPr="00F21621">
          <w:rPr>
            <w:rStyle w:val="Lienhypertexte"/>
            <w:noProof/>
          </w:rPr>
          <w:t>Chapitre 5 : « L’expérience subjective du travail de plateforme - Récits et rationalités des chauffeurs à Bruxelles »</w:t>
        </w:r>
        <w:r w:rsidR="00370E9E">
          <w:rPr>
            <w:noProof/>
            <w:webHidden/>
          </w:rPr>
          <w:tab/>
        </w:r>
        <w:r w:rsidR="00370E9E">
          <w:rPr>
            <w:noProof/>
            <w:webHidden/>
          </w:rPr>
          <w:fldChar w:fldCharType="begin"/>
        </w:r>
        <w:r w:rsidR="00370E9E">
          <w:rPr>
            <w:noProof/>
            <w:webHidden/>
          </w:rPr>
          <w:instrText xml:space="preserve"> PAGEREF _Toc169527941 \h </w:instrText>
        </w:r>
        <w:r w:rsidR="00370E9E">
          <w:rPr>
            <w:noProof/>
            <w:webHidden/>
          </w:rPr>
        </w:r>
        <w:r w:rsidR="00370E9E">
          <w:rPr>
            <w:noProof/>
            <w:webHidden/>
          </w:rPr>
          <w:fldChar w:fldCharType="separate"/>
        </w:r>
        <w:r w:rsidR="00E41BE7">
          <w:rPr>
            <w:noProof/>
            <w:webHidden/>
          </w:rPr>
          <w:t>127</w:t>
        </w:r>
        <w:r w:rsidR="00370E9E">
          <w:rPr>
            <w:noProof/>
            <w:webHidden/>
          </w:rPr>
          <w:fldChar w:fldCharType="end"/>
        </w:r>
      </w:hyperlink>
    </w:p>
    <w:p w14:paraId="15703188" w14:textId="7DA2D70D"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42" w:history="1">
        <w:r w:rsidR="00370E9E" w:rsidRPr="00F21621">
          <w:rPr>
            <w:rStyle w:val="Lienhypertexte"/>
            <w:noProof/>
          </w:rPr>
          <w:t>Résumé</w:t>
        </w:r>
        <w:r w:rsidR="00370E9E">
          <w:rPr>
            <w:noProof/>
            <w:webHidden/>
          </w:rPr>
          <w:tab/>
        </w:r>
        <w:r w:rsidR="00370E9E">
          <w:rPr>
            <w:noProof/>
            <w:webHidden/>
          </w:rPr>
          <w:fldChar w:fldCharType="begin"/>
        </w:r>
        <w:r w:rsidR="00370E9E">
          <w:rPr>
            <w:noProof/>
            <w:webHidden/>
          </w:rPr>
          <w:instrText xml:space="preserve"> PAGEREF _Toc169527942 \h </w:instrText>
        </w:r>
        <w:r w:rsidR="00370E9E">
          <w:rPr>
            <w:noProof/>
            <w:webHidden/>
          </w:rPr>
        </w:r>
        <w:r w:rsidR="00370E9E">
          <w:rPr>
            <w:noProof/>
            <w:webHidden/>
          </w:rPr>
          <w:fldChar w:fldCharType="separate"/>
        </w:r>
        <w:r w:rsidR="00E41BE7">
          <w:rPr>
            <w:noProof/>
            <w:webHidden/>
          </w:rPr>
          <w:t>127</w:t>
        </w:r>
        <w:r w:rsidR="00370E9E">
          <w:rPr>
            <w:noProof/>
            <w:webHidden/>
          </w:rPr>
          <w:fldChar w:fldCharType="end"/>
        </w:r>
      </w:hyperlink>
    </w:p>
    <w:p w14:paraId="0C28F897" w14:textId="6C7F41AB"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43" w:history="1">
        <w:r w:rsidR="00370E9E" w:rsidRPr="00F21621">
          <w:rPr>
            <w:rStyle w:val="Lienhypertexte"/>
            <w:noProof/>
          </w:rPr>
          <w:t>Introduction</w:t>
        </w:r>
        <w:r w:rsidR="00370E9E">
          <w:rPr>
            <w:noProof/>
            <w:webHidden/>
          </w:rPr>
          <w:tab/>
        </w:r>
        <w:r w:rsidR="00370E9E">
          <w:rPr>
            <w:noProof/>
            <w:webHidden/>
          </w:rPr>
          <w:fldChar w:fldCharType="begin"/>
        </w:r>
        <w:r w:rsidR="00370E9E">
          <w:rPr>
            <w:noProof/>
            <w:webHidden/>
          </w:rPr>
          <w:instrText xml:space="preserve"> PAGEREF _Toc169527943 \h </w:instrText>
        </w:r>
        <w:r w:rsidR="00370E9E">
          <w:rPr>
            <w:noProof/>
            <w:webHidden/>
          </w:rPr>
        </w:r>
        <w:r w:rsidR="00370E9E">
          <w:rPr>
            <w:noProof/>
            <w:webHidden/>
          </w:rPr>
          <w:fldChar w:fldCharType="separate"/>
        </w:r>
        <w:r w:rsidR="00E41BE7">
          <w:rPr>
            <w:noProof/>
            <w:webHidden/>
          </w:rPr>
          <w:t>128</w:t>
        </w:r>
        <w:r w:rsidR="00370E9E">
          <w:rPr>
            <w:noProof/>
            <w:webHidden/>
          </w:rPr>
          <w:fldChar w:fldCharType="end"/>
        </w:r>
      </w:hyperlink>
    </w:p>
    <w:p w14:paraId="1AD56597" w14:textId="5560EF8E"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44" w:history="1">
        <w:r w:rsidR="00370E9E" w:rsidRPr="00F21621">
          <w:rPr>
            <w:rStyle w:val="Lienhypertexte"/>
            <w:noProof/>
            <w:lang w:val="fr-BE"/>
          </w:rPr>
          <w:t>Un centrage prioritaire sur le contrôle et l’aliénation</w:t>
        </w:r>
        <w:r w:rsidR="00370E9E">
          <w:rPr>
            <w:noProof/>
            <w:webHidden/>
          </w:rPr>
          <w:tab/>
        </w:r>
        <w:r w:rsidR="00370E9E">
          <w:rPr>
            <w:noProof/>
            <w:webHidden/>
          </w:rPr>
          <w:fldChar w:fldCharType="begin"/>
        </w:r>
        <w:r w:rsidR="00370E9E">
          <w:rPr>
            <w:noProof/>
            <w:webHidden/>
          </w:rPr>
          <w:instrText xml:space="preserve"> PAGEREF _Toc169527944 \h </w:instrText>
        </w:r>
        <w:r w:rsidR="00370E9E">
          <w:rPr>
            <w:noProof/>
            <w:webHidden/>
          </w:rPr>
        </w:r>
        <w:r w:rsidR="00370E9E">
          <w:rPr>
            <w:noProof/>
            <w:webHidden/>
          </w:rPr>
          <w:fldChar w:fldCharType="separate"/>
        </w:r>
        <w:r w:rsidR="00E41BE7">
          <w:rPr>
            <w:noProof/>
            <w:webHidden/>
          </w:rPr>
          <w:t>129</w:t>
        </w:r>
        <w:r w:rsidR="00370E9E">
          <w:rPr>
            <w:noProof/>
            <w:webHidden/>
          </w:rPr>
          <w:fldChar w:fldCharType="end"/>
        </w:r>
      </w:hyperlink>
    </w:p>
    <w:p w14:paraId="07A71632" w14:textId="722E68CF"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45" w:history="1">
        <w:r w:rsidR="00370E9E" w:rsidRPr="00F21621">
          <w:rPr>
            <w:rStyle w:val="Lienhypertexte"/>
            <w:noProof/>
            <w:lang w:val="fr-BE"/>
          </w:rPr>
          <w:t>Des réponses dans les capacités d’agir individuelles des travailleurs</w:t>
        </w:r>
        <w:r w:rsidR="00370E9E">
          <w:rPr>
            <w:noProof/>
            <w:webHidden/>
          </w:rPr>
          <w:tab/>
        </w:r>
        <w:r w:rsidR="00370E9E">
          <w:rPr>
            <w:noProof/>
            <w:webHidden/>
          </w:rPr>
          <w:fldChar w:fldCharType="begin"/>
        </w:r>
        <w:r w:rsidR="00370E9E">
          <w:rPr>
            <w:noProof/>
            <w:webHidden/>
          </w:rPr>
          <w:instrText xml:space="preserve"> PAGEREF _Toc169527945 \h </w:instrText>
        </w:r>
        <w:r w:rsidR="00370E9E">
          <w:rPr>
            <w:noProof/>
            <w:webHidden/>
          </w:rPr>
        </w:r>
        <w:r w:rsidR="00370E9E">
          <w:rPr>
            <w:noProof/>
            <w:webHidden/>
          </w:rPr>
          <w:fldChar w:fldCharType="separate"/>
        </w:r>
        <w:r w:rsidR="00E41BE7">
          <w:rPr>
            <w:noProof/>
            <w:webHidden/>
          </w:rPr>
          <w:t>131</w:t>
        </w:r>
        <w:r w:rsidR="00370E9E">
          <w:rPr>
            <w:noProof/>
            <w:webHidden/>
          </w:rPr>
          <w:fldChar w:fldCharType="end"/>
        </w:r>
      </w:hyperlink>
    </w:p>
    <w:p w14:paraId="300B2274" w14:textId="03C234AA"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46" w:history="1">
        <w:r w:rsidR="00370E9E" w:rsidRPr="00F21621">
          <w:rPr>
            <w:rStyle w:val="Lienhypertexte"/>
            <w:noProof/>
            <w:lang w:val="fr-BE"/>
          </w:rPr>
          <w:t>Donner simultanément un rôle à la matérialité de la technologie et aux acteurs</w:t>
        </w:r>
        <w:r w:rsidR="00370E9E">
          <w:rPr>
            <w:noProof/>
            <w:webHidden/>
          </w:rPr>
          <w:tab/>
        </w:r>
        <w:r w:rsidR="00370E9E">
          <w:rPr>
            <w:noProof/>
            <w:webHidden/>
          </w:rPr>
          <w:fldChar w:fldCharType="begin"/>
        </w:r>
        <w:r w:rsidR="00370E9E">
          <w:rPr>
            <w:noProof/>
            <w:webHidden/>
          </w:rPr>
          <w:instrText xml:space="preserve"> PAGEREF _Toc169527946 \h </w:instrText>
        </w:r>
        <w:r w:rsidR="00370E9E">
          <w:rPr>
            <w:noProof/>
            <w:webHidden/>
          </w:rPr>
        </w:r>
        <w:r w:rsidR="00370E9E">
          <w:rPr>
            <w:noProof/>
            <w:webHidden/>
          </w:rPr>
          <w:fldChar w:fldCharType="separate"/>
        </w:r>
        <w:r w:rsidR="00E41BE7">
          <w:rPr>
            <w:noProof/>
            <w:webHidden/>
          </w:rPr>
          <w:t>133</w:t>
        </w:r>
        <w:r w:rsidR="00370E9E">
          <w:rPr>
            <w:noProof/>
            <w:webHidden/>
          </w:rPr>
          <w:fldChar w:fldCharType="end"/>
        </w:r>
      </w:hyperlink>
    </w:p>
    <w:p w14:paraId="36358F03" w14:textId="418F8755"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47" w:history="1">
        <w:r w:rsidR="00370E9E" w:rsidRPr="00F21621">
          <w:rPr>
            <w:rStyle w:val="Lienhypertexte"/>
            <w:noProof/>
          </w:rPr>
          <w:t>Méthodologie</w:t>
        </w:r>
        <w:r w:rsidR="00370E9E">
          <w:rPr>
            <w:noProof/>
            <w:webHidden/>
          </w:rPr>
          <w:tab/>
        </w:r>
        <w:r w:rsidR="00370E9E">
          <w:rPr>
            <w:noProof/>
            <w:webHidden/>
          </w:rPr>
          <w:fldChar w:fldCharType="begin"/>
        </w:r>
        <w:r w:rsidR="00370E9E">
          <w:rPr>
            <w:noProof/>
            <w:webHidden/>
          </w:rPr>
          <w:instrText xml:space="preserve"> PAGEREF _Toc169527947 \h </w:instrText>
        </w:r>
        <w:r w:rsidR="00370E9E">
          <w:rPr>
            <w:noProof/>
            <w:webHidden/>
          </w:rPr>
        </w:r>
        <w:r w:rsidR="00370E9E">
          <w:rPr>
            <w:noProof/>
            <w:webHidden/>
          </w:rPr>
          <w:fldChar w:fldCharType="separate"/>
        </w:r>
        <w:r w:rsidR="00E41BE7">
          <w:rPr>
            <w:noProof/>
            <w:webHidden/>
          </w:rPr>
          <w:t>134</w:t>
        </w:r>
        <w:r w:rsidR="00370E9E">
          <w:rPr>
            <w:noProof/>
            <w:webHidden/>
          </w:rPr>
          <w:fldChar w:fldCharType="end"/>
        </w:r>
      </w:hyperlink>
    </w:p>
    <w:p w14:paraId="3FBC3BE2" w14:textId="692520BD"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48" w:history="1">
        <w:r w:rsidR="00370E9E" w:rsidRPr="00F21621">
          <w:rPr>
            <w:rStyle w:val="Lienhypertexte"/>
            <w:noProof/>
            <w:lang w:val="fr-BE"/>
          </w:rPr>
          <w:t>Collecte des données</w:t>
        </w:r>
        <w:r w:rsidR="00370E9E">
          <w:rPr>
            <w:noProof/>
            <w:webHidden/>
          </w:rPr>
          <w:tab/>
        </w:r>
        <w:r w:rsidR="00370E9E">
          <w:rPr>
            <w:noProof/>
            <w:webHidden/>
          </w:rPr>
          <w:fldChar w:fldCharType="begin"/>
        </w:r>
        <w:r w:rsidR="00370E9E">
          <w:rPr>
            <w:noProof/>
            <w:webHidden/>
          </w:rPr>
          <w:instrText xml:space="preserve"> PAGEREF _Toc169527948 \h </w:instrText>
        </w:r>
        <w:r w:rsidR="00370E9E">
          <w:rPr>
            <w:noProof/>
            <w:webHidden/>
          </w:rPr>
        </w:r>
        <w:r w:rsidR="00370E9E">
          <w:rPr>
            <w:noProof/>
            <w:webHidden/>
          </w:rPr>
          <w:fldChar w:fldCharType="separate"/>
        </w:r>
        <w:r w:rsidR="00E41BE7">
          <w:rPr>
            <w:noProof/>
            <w:webHidden/>
          </w:rPr>
          <w:t>134</w:t>
        </w:r>
        <w:r w:rsidR="00370E9E">
          <w:rPr>
            <w:noProof/>
            <w:webHidden/>
          </w:rPr>
          <w:fldChar w:fldCharType="end"/>
        </w:r>
      </w:hyperlink>
    </w:p>
    <w:p w14:paraId="3352261E" w14:textId="6E5D0568"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49" w:history="1">
        <w:r w:rsidR="00370E9E" w:rsidRPr="00F21621">
          <w:rPr>
            <w:rStyle w:val="Lienhypertexte"/>
            <w:noProof/>
            <w:lang w:val="fr-BE"/>
          </w:rPr>
          <w:t>Analyse des données</w:t>
        </w:r>
        <w:r w:rsidR="00370E9E">
          <w:rPr>
            <w:noProof/>
            <w:webHidden/>
          </w:rPr>
          <w:tab/>
        </w:r>
        <w:r w:rsidR="00370E9E">
          <w:rPr>
            <w:noProof/>
            <w:webHidden/>
          </w:rPr>
          <w:fldChar w:fldCharType="begin"/>
        </w:r>
        <w:r w:rsidR="00370E9E">
          <w:rPr>
            <w:noProof/>
            <w:webHidden/>
          </w:rPr>
          <w:instrText xml:space="preserve"> PAGEREF _Toc169527949 \h </w:instrText>
        </w:r>
        <w:r w:rsidR="00370E9E">
          <w:rPr>
            <w:noProof/>
            <w:webHidden/>
          </w:rPr>
        </w:r>
        <w:r w:rsidR="00370E9E">
          <w:rPr>
            <w:noProof/>
            <w:webHidden/>
          </w:rPr>
          <w:fldChar w:fldCharType="separate"/>
        </w:r>
        <w:r w:rsidR="00E41BE7">
          <w:rPr>
            <w:noProof/>
            <w:webHidden/>
          </w:rPr>
          <w:t>135</w:t>
        </w:r>
        <w:r w:rsidR="00370E9E">
          <w:rPr>
            <w:noProof/>
            <w:webHidden/>
          </w:rPr>
          <w:fldChar w:fldCharType="end"/>
        </w:r>
      </w:hyperlink>
    </w:p>
    <w:p w14:paraId="718D1EA4" w14:textId="41E55DDD"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50" w:history="1">
        <w:r w:rsidR="00370E9E" w:rsidRPr="00F21621">
          <w:rPr>
            <w:rStyle w:val="Lienhypertexte"/>
            <w:noProof/>
          </w:rPr>
          <w:t>Résultats</w:t>
        </w:r>
        <w:r w:rsidR="00370E9E">
          <w:rPr>
            <w:noProof/>
            <w:webHidden/>
          </w:rPr>
          <w:tab/>
        </w:r>
        <w:r w:rsidR="00370E9E">
          <w:rPr>
            <w:noProof/>
            <w:webHidden/>
          </w:rPr>
          <w:fldChar w:fldCharType="begin"/>
        </w:r>
        <w:r w:rsidR="00370E9E">
          <w:rPr>
            <w:noProof/>
            <w:webHidden/>
          </w:rPr>
          <w:instrText xml:space="preserve"> PAGEREF _Toc169527950 \h </w:instrText>
        </w:r>
        <w:r w:rsidR="00370E9E">
          <w:rPr>
            <w:noProof/>
            <w:webHidden/>
          </w:rPr>
        </w:r>
        <w:r w:rsidR="00370E9E">
          <w:rPr>
            <w:noProof/>
            <w:webHidden/>
          </w:rPr>
          <w:fldChar w:fldCharType="separate"/>
        </w:r>
        <w:r w:rsidR="00E41BE7">
          <w:rPr>
            <w:noProof/>
            <w:webHidden/>
          </w:rPr>
          <w:t>135</w:t>
        </w:r>
        <w:r w:rsidR="00370E9E">
          <w:rPr>
            <w:noProof/>
            <w:webHidden/>
          </w:rPr>
          <w:fldChar w:fldCharType="end"/>
        </w:r>
      </w:hyperlink>
    </w:p>
    <w:p w14:paraId="4DDD804C" w14:textId="415CBC65"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51" w:history="1">
        <w:r w:rsidR="00370E9E" w:rsidRPr="00F21621">
          <w:rPr>
            <w:rStyle w:val="Lienhypertexte"/>
            <w:noProof/>
          </w:rPr>
          <w:t>Ali</w:t>
        </w:r>
        <w:r w:rsidR="00370E9E">
          <w:rPr>
            <w:noProof/>
            <w:webHidden/>
          </w:rPr>
          <w:tab/>
        </w:r>
        <w:r w:rsidR="00370E9E">
          <w:rPr>
            <w:noProof/>
            <w:webHidden/>
          </w:rPr>
          <w:fldChar w:fldCharType="begin"/>
        </w:r>
        <w:r w:rsidR="00370E9E">
          <w:rPr>
            <w:noProof/>
            <w:webHidden/>
          </w:rPr>
          <w:instrText xml:space="preserve"> PAGEREF _Toc169527951 \h </w:instrText>
        </w:r>
        <w:r w:rsidR="00370E9E">
          <w:rPr>
            <w:noProof/>
            <w:webHidden/>
          </w:rPr>
        </w:r>
        <w:r w:rsidR="00370E9E">
          <w:rPr>
            <w:noProof/>
            <w:webHidden/>
          </w:rPr>
          <w:fldChar w:fldCharType="separate"/>
        </w:r>
        <w:r w:rsidR="00E41BE7">
          <w:rPr>
            <w:noProof/>
            <w:webHidden/>
          </w:rPr>
          <w:t>136</w:t>
        </w:r>
        <w:r w:rsidR="00370E9E">
          <w:rPr>
            <w:noProof/>
            <w:webHidden/>
          </w:rPr>
          <w:fldChar w:fldCharType="end"/>
        </w:r>
      </w:hyperlink>
    </w:p>
    <w:p w14:paraId="458FD43A" w14:textId="25E27704"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52" w:history="1">
        <w:r w:rsidR="00370E9E" w:rsidRPr="00F21621">
          <w:rPr>
            <w:rStyle w:val="Lienhypertexte"/>
            <w:noProof/>
          </w:rPr>
          <w:t>La plateforme comme opportunité</w:t>
        </w:r>
        <w:r w:rsidR="00370E9E">
          <w:rPr>
            <w:noProof/>
            <w:webHidden/>
          </w:rPr>
          <w:tab/>
        </w:r>
        <w:r w:rsidR="00370E9E">
          <w:rPr>
            <w:noProof/>
            <w:webHidden/>
          </w:rPr>
          <w:fldChar w:fldCharType="begin"/>
        </w:r>
        <w:r w:rsidR="00370E9E">
          <w:rPr>
            <w:noProof/>
            <w:webHidden/>
          </w:rPr>
          <w:instrText xml:space="preserve"> PAGEREF _Toc169527952 \h </w:instrText>
        </w:r>
        <w:r w:rsidR="00370E9E">
          <w:rPr>
            <w:noProof/>
            <w:webHidden/>
          </w:rPr>
        </w:r>
        <w:r w:rsidR="00370E9E">
          <w:rPr>
            <w:noProof/>
            <w:webHidden/>
          </w:rPr>
          <w:fldChar w:fldCharType="separate"/>
        </w:r>
        <w:r w:rsidR="00E41BE7">
          <w:rPr>
            <w:noProof/>
            <w:webHidden/>
          </w:rPr>
          <w:t>141</w:t>
        </w:r>
        <w:r w:rsidR="00370E9E">
          <w:rPr>
            <w:noProof/>
            <w:webHidden/>
          </w:rPr>
          <w:fldChar w:fldCharType="end"/>
        </w:r>
      </w:hyperlink>
    </w:p>
    <w:p w14:paraId="39CD8F23" w14:textId="23113A76"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53" w:history="1">
        <w:r w:rsidR="00370E9E" w:rsidRPr="00F21621">
          <w:rPr>
            <w:rStyle w:val="Lienhypertexte"/>
            <w:noProof/>
          </w:rPr>
          <w:t>Léon</w:t>
        </w:r>
        <w:r w:rsidR="00370E9E">
          <w:rPr>
            <w:noProof/>
            <w:webHidden/>
          </w:rPr>
          <w:tab/>
        </w:r>
        <w:r w:rsidR="00370E9E">
          <w:rPr>
            <w:noProof/>
            <w:webHidden/>
          </w:rPr>
          <w:fldChar w:fldCharType="begin"/>
        </w:r>
        <w:r w:rsidR="00370E9E">
          <w:rPr>
            <w:noProof/>
            <w:webHidden/>
          </w:rPr>
          <w:instrText xml:space="preserve"> PAGEREF _Toc169527953 \h </w:instrText>
        </w:r>
        <w:r w:rsidR="00370E9E">
          <w:rPr>
            <w:noProof/>
            <w:webHidden/>
          </w:rPr>
        </w:r>
        <w:r w:rsidR="00370E9E">
          <w:rPr>
            <w:noProof/>
            <w:webHidden/>
          </w:rPr>
          <w:fldChar w:fldCharType="separate"/>
        </w:r>
        <w:r w:rsidR="00E41BE7">
          <w:rPr>
            <w:noProof/>
            <w:webHidden/>
          </w:rPr>
          <w:t>144</w:t>
        </w:r>
        <w:r w:rsidR="00370E9E">
          <w:rPr>
            <w:noProof/>
            <w:webHidden/>
          </w:rPr>
          <w:fldChar w:fldCharType="end"/>
        </w:r>
      </w:hyperlink>
    </w:p>
    <w:p w14:paraId="1DF8F1EE" w14:textId="00AE8720" w:rsidR="00370E9E" w:rsidRDefault="00000000">
      <w:pPr>
        <w:pStyle w:val="TM5"/>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54" w:history="1">
        <w:r w:rsidR="00370E9E" w:rsidRPr="00F21621">
          <w:rPr>
            <w:rStyle w:val="Lienhypertexte"/>
            <w:noProof/>
          </w:rPr>
          <w:t>La plateforme comme arène politique</w:t>
        </w:r>
        <w:r w:rsidR="00370E9E">
          <w:rPr>
            <w:noProof/>
            <w:webHidden/>
          </w:rPr>
          <w:tab/>
        </w:r>
        <w:r w:rsidR="00370E9E">
          <w:rPr>
            <w:noProof/>
            <w:webHidden/>
          </w:rPr>
          <w:fldChar w:fldCharType="begin"/>
        </w:r>
        <w:r w:rsidR="00370E9E">
          <w:rPr>
            <w:noProof/>
            <w:webHidden/>
          </w:rPr>
          <w:instrText xml:space="preserve"> PAGEREF _Toc169527954 \h </w:instrText>
        </w:r>
        <w:r w:rsidR="00370E9E">
          <w:rPr>
            <w:noProof/>
            <w:webHidden/>
          </w:rPr>
        </w:r>
        <w:r w:rsidR="00370E9E">
          <w:rPr>
            <w:noProof/>
            <w:webHidden/>
          </w:rPr>
          <w:fldChar w:fldCharType="separate"/>
        </w:r>
        <w:r w:rsidR="00E41BE7">
          <w:rPr>
            <w:noProof/>
            <w:webHidden/>
          </w:rPr>
          <w:t>146</w:t>
        </w:r>
        <w:r w:rsidR="00370E9E">
          <w:rPr>
            <w:noProof/>
            <w:webHidden/>
          </w:rPr>
          <w:fldChar w:fldCharType="end"/>
        </w:r>
      </w:hyperlink>
    </w:p>
    <w:p w14:paraId="7266047C" w14:textId="22E2312D"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55" w:history="1">
        <w:r w:rsidR="00370E9E" w:rsidRPr="00F21621">
          <w:rPr>
            <w:rStyle w:val="Lienhypertexte"/>
            <w:noProof/>
          </w:rPr>
          <w:t>Une trajectoire en évolution - Mohammed</w:t>
        </w:r>
        <w:r w:rsidR="00370E9E">
          <w:rPr>
            <w:noProof/>
            <w:webHidden/>
          </w:rPr>
          <w:tab/>
        </w:r>
        <w:r w:rsidR="00370E9E">
          <w:rPr>
            <w:noProof/>
            <w:webHidden/>
          </w:rPr>
          <w:fldChar w:fldCharType="begin"/>
        </w:r>
        <w:r w:rsidR="00370E9E">
          <w:rPr>
            <w:noProof/>
            <w:webHidden/>
          </w:rPr>
          <w:instrText xml:space="preserve"> PAGEREF _Toc169527955 \h </w:instrText>
        </w:r>
        <w:r w:rsidR="00370E9E">
          <w:rPr>
            <w:noProof/>
            <w:webHidden/>
          </w:rPr>
        </w:r>
        <w:r w:rsidR="00370E9E">
          <w:rPr>
            <w:noProof/>
            <w:webHidden/>
          </w:rPr>
          <w:fldChar w:fldCharType="separate"/>
        </w:r>
        <w:r w:rsidR="00E41BE7">
          <w:rPr>
            <w:noProof/>
            <w:webHidden/>
          </w:rPr>
          <w:t>147</w:t>
        </w:r>
        <w:r w:rsidR="00370E9E">
          <w:rPr>
            <w:noProof/>
            <w:webHidden/>
          </w:rPr>
          <w:fldChar w:fldCharType="end"/>
        </w:r>
      </w:hyperlink>
    </w:p>
    <w:p w14:paraId="4EC6FEC2" w14:textId="4651C49B"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56" w:history="1">
        <w:r w:rsidR="00370E9E" w:rsidRPr="00F21621">
          <w:rPr>
            <w:rStyle w:val="Lienhypertexte"/>
            <w:noProof/>
          </w:rPr>
          <w:t>Discussion</w:t>
        </w:r>
        <w:r w:rsidR="00370E9E">
          <w:rPr>
            <w:noProof/>
            <w:webHidden/>
          </w:rPr>
          <w:tab/>
        </w:r>
        <w:r w:rsidR="00370E9E">
          <w:rPr>
            <w:noProof/>
            <w:webHidden/>
          </w:rPr>
          <w:fldChar w:fldCharType="begin"/>
        </w:r>
        <w:r w:rsidR="00370E9E">
          <w:rPr>
            <w:noProof/>
            <w:webHidden/>
          </w:rPr>
          <w:instrText xml:space="preserve"> PAGEREF _Toc169527956 \h </w:instrText>
        </w:r>
        <w:r w:rsidR="00370E9E">
          <w:rPr>
            <w:noProof/>
            <w:webHidden/>
          </w:rPr>
        </w:r>
        <w:r w:rsidR="00370E9E">
          <w:rPr>
            <w:noProof/>
            <w:webHidden/>
          </w:rPr>
          <w:fldChar w:fldCharType="separate"/>
        </w:r>
        <w:r w:rsidR="00E41BE7">
          <w:rPr>
            <w:noProof/>
            <w:webHidden/>
          </w:rPr>
          <w:t>149</w:t>
        </w:r>
        <w:r w:rsidR="00370E9E">
          <w:rPr>
            <w:noProof/>
            <w:webHidden/>
          </w:rPr>
          <w:fldChar w:fldCharType="end"/>
        </w:r>
      </w:hyperlink>
    </w:p>
    <w:p w14:paraId="4328401A" w14:textId="239C3981"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57" w:history="1">
        <w:r w:rsidR="00370E9E" w:rsidRPr="00F21621">
          <w:rPr>
            <w:rStyle w:val="Lienhypertexte"/>
            <w:noProof/>
            <w:lang w:val="fr-BE"/>
          </w:rPr>
          <w:t>Une transition vers la sécurité</w:t>
        </w:r>
        <w:r w:rsidR="00370E9E">
          <w:rPr>
            <w:noProof/>
            <w:webHidden/>
          </w:rPr>
          <w:tab/>
        </w:r>
        <w:r w:rsidR="00370E9E">
          <w:rPr>
            <w:noProof/>
            <w:webHidden/>
          </w:rPr>
          <w:fldChar w:fldCharType="begin"/>
        </w:r>
        <w:r w:rsidR="00370E9E">
          <w:rPr>
            <w:noProof/>
            <w:webHidden/>
          </w:rPr>
          <w:instrText xml:space="preserve"> PAGEREF _Toc169527957 \h </w:instrText>
        </w:r>
        <w:r w:rsidR="00370E9E">
          <w:rPr>
            <w:noProof/>
            <w:webHidden/>
          </w:rPr>
        </w:r>
        <w:r w:rsidR="00370E9E">
          <w:rPr>
            <w:noProof/>
            <w:webHidden/>
          </w:rPr>
          <w:fldChar w:fldCharType="separate"/>
        </w:r>
        <w:r w:rsidR="00E41BE7">
          <w:rPr>
            <w:noProof/>
            <w:webHidden/>
          </w:rPr>
          <w:t>149</w:t>
        </w:r>
        <w:r w:rsidR="00370E9E">
          <w:rPr>
            <w:noProof/>
            <w:webHidden/>
          </w:rPr>
          <w:fldChar w:fldCharType="end"/>
        </w:r>
      </w:hyperlink>
    </w:p>
    <w:p w14:paraId="7A30074C" w14:textId="09FDE088"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58" w:history="1">
        <w:r w:rsidR="00370E9E" w:rsidRPr="00F21621">
          <w:rPr>
            <w:rStyle w:val="Lienhypertexte"/>
            <w:noProof/>
            <w:lang w:val="fr-BE"/>
          </w:rPr>
          <w:t>Un tremplin d’opportunités</w:t>
        </w:r>
        <w:r w:rsidR="00370E9E">
          <w:rPr>
            <w:noProof/>
            <w:webHidden/>
          </w:rPr>
          <w:tab/>
        </w:r>
        <w:r w:rsidR="00370E9E">
          <w:rPr>
            <w:noProof/>
            <w:webHidden/>
          </w:rPr>
          <w:fldChar w:fldCharType="begin"/>
        </w:r>
        <w:r w:rsidR="00370E9E">
          <w:rPr>
            <w:noProof/>
            <w:webHidden/>
          </w:rPr>
          <w:instrText xml:space="preserve"> PAGEREF _Toc169527958 \h </w:instrText>
        </w:r>
        <w:r w:rsidR="00370E9E">
          <w:rPr>
            <w:noProof/>
            <w:webHidden/>
          </w:rPr>
        </w:r>
        <w:r w:rsidR="00370E9E">
          <w:rPr>
            <w:noProof/>
            <w:webHidden/>
          </w:rPr>
          <w:fldChar w:fldCharType="separate"/>
        </w:r>
        <w:r w:rsidR="00E41BE7">
          <w:rPr>
            <w:noProof/>
            <w:webHidden/>
          </w:rPr>
          <w:t>150</w:t>
        </w:r>
        <w:r w:rsidR="00370E9E">
          <w:rPr>
            <w:noProof/>
            <w:webHidden/>
          </w:rPr>
          <w:fldChar w:fldCharType="end"/>
        </w:r>
      </w:hyperlink>
    </w:p>
    <w:p w14:paraId="1F94F75B" w14:textId="4524FC2E"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59" w:history="1">
        <w:r w:rsidR="00370E9E" w:rsidRPr="00F21621">
          <w:rPr>
            <w:rStyle w:val="Lienhypertexte"/>
            <w:noProof/>
            <w:lang w:val="fr-BE"/>
          </w:rPr>
          <w:t>La voie du dialogue</w:t>
        </w:r>
        <w:r w:rsidR="00370E9E">
          <w:rPr>
            <w:noProof/>
            <w:webHidden/>
          </w:rPr>
          <w:tab/>
        </w:r>
        <w:r w:rsidR="00370E9E">
          <w:rPr>
            <w:noProof/>
            <w:webHidden/>
          </w:rPr>
          <w:fldChar w:fldCharType="begin"/>
        </w:r>
        <w:r w:rsidR="00370E9E">
          <w:rPr>
            <w:noProof/>
            <w:webHidden/>
          </w:rPr>
          <w:instrText xml:space="preserve"> PAGEREF _Toc169527959 \h </w:instrText>
        </w:r>
        <w:r w:rsidR="00370E9E">
          <w:rPr>
            <w:noProof/>
            <w:webHidden/>
          </w:rPr>
        </w:r>
        <w:r w:rsidR="00370E9E">
          <w:rPr>
            <w:noProof/>
            <w:webHidden/>
          </w:rPr>
          <w:fldChar w:fldCharType="separate"/>
        </w:r>
        <w:r w:rsidR="00E41BE7">
          <w:rPr>
            <w:noProof/>
            <w:webHidden/>
          </w:rPr>
          <w:t>150</w:t>
        </w:r>
        <w:r w:rsidR="00370E9E">
          <w:rPr>
            <w:noProof/>
            <w:webHidden/>
          </w:rPr>
          <w:fldChar w:fldCharType="end"/>
        </w:r>
      </w:hyperlink>
    </w:p>
    <w:p w14:paraId="30E22491" w14:textId="7B6F96B4"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60" w:history="1">
        <w:r w:rsidR="00370E9E" w:rsidRPr="00F21621">
          <w:rPr>
            <w:rStyle w:val="Lienhypertexte"/>
            <w:noProof/>
            <w:lang w:val="fr-BE"/>
          </w:rPr>
          <w:t>Dé-zoomer pour expliquer la complexité du phénomène</w:t>
        </w:r>
        <w:r w:rsidR="00370E9E">
          <w:rPr>
            <w:noProof/>
            <w:webHidden/>
          </w:rPr>
          <w:tab/>
        </w:r>
        <w:r w:rsidR="00370E9E">
          <w:rPr>
            <w:noProof/>
            <w:webHidden/>
          </w:rPr>
          <w:fldChar w:fldCharType="begin"/>
        </w:r>
        <w:r w:rsidR="00370E9E">
          <w:rPr>
            <w:noProof/>
            <w:webHidden/>
          </w:rPr>
          <w:instrText xml:space="preserve"> PAGEREF _Toc169527960 \h </w:instrText>
        </w:r>
        <w:r w:rsidR="00370E9E">
          <w:rPr>
            <w:noProof/>
            <w:webHidden/>
          </w:rPr>
        </w:r>
        <w:r w:rsidR="00370E9E">
          <w:rPr>
            <w:noProof/>
            <w:webHidden/>
          </w:rPr>
          <w:fldChar w:fldCharType="separate"/>
        </w:r>
        <w:r w:rsidR="00E41BE7">
          <w:rPr>
            <w:noProof/>
            <w:webHidden/>
          </w:rPr>
          <w:t>151</w:t>
        </w:r>
        <w:r w:rsidR="00370E9E">
          <w:rPr>
            <w:noProof/>
            <w:webHidden/>
          </w:rPr>
          <w:fldChar w:fldCharType="end"/>
        </w:r>
      </w:hyperlink>
    </w:p>
    <w:p w14:paraId="6EA1A597" w14:textId="1B0E7598"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61" w:history="1">
        <w:r w:rsidR="00370E9E" w:rsidRPr="00F21621">
          <w:rPr>
            <w:rStyle w:val="Lienhypertexte"/>
            <w:noProof/>
          </w:rPr>
          <w:t>Contributions</w:t>
        </w:r>
        <w:r w:rsidR="00370E9E">
          <w:rPr>
            <w:noProof/>
            <w:webHidden/>
          </w:rPr>
          <w:tab/>
        </w:r>
        <w:r w:rsidR="00370E9E">
          <w:rPr>
            <w:noProof/>
            <w:webHidden/>
          </w:rPr>
          <w:fldChar w:fldCharType="begin"/>
        </w:r>
        <w:r w:rsidR="00370E9E">
          <w:rPr>
            <w:noProof/>
            <w:webHidden/>
          </w:rPr>
          <w:instrText xml:space="preserve"> PAGEREF _Toc169527961 \h </w:instrText>
        </w:r>
        <w:r w:rsidR="00370E9E">
          <w:rPr>
            <w:noProof/>
            <w:webHidden/>
          </w:rPr>
        </w:r>
        <w:r w:rsidR="00370E9E">
          <w:rPr>
            <w:noProof/>
            <w:webHidden/>
          </w:rPr>
          <w:fldChar w:fldCharType="separate"/>
        </w:r>
        <w:r w:rsidR="00E41BE7">
          <w:rPr>
            <w:noProof/>
            <w:webHidden/>
          </w:rPr>
          <w:t>154</w:t>
        </w:r>
        <w:r w:rsidR="00370E9E">
          <w:rPr>
            <w:noProof/>
            <w:webHidden/>
          </w:rPr>
          <w:fldChar w:fldCharType="end"/>
        </w:r>
      </w:hyperlink>
    </w:p>
    <w:p w14:paraId="4A5A86AB" w14:textId="71745DBE" w:rsidR="00370E9E" w:rsidRDefault="00000000">
      <w:pPr>
        <w:pStyle w:val="TM1"/>
        <w:tabs>
          <w:tab w:val="right" w:leader="dot" w:pos="9060"/>
        </w:tabs>
        <w:rPr>
          <w:rFonts w:asciiTheme="minorHAnsi" w:eastAsiaTheme="minorEastAsia" w:hAnsiTheme="minorHAnsi" w:cstheme="minorBidi"/>
          <w:b w:val="0"/>
          <w:bCs w:val="0"/>
          <w:noProof/>
          <w:kern w:val="2"/>
          <w:szCs w:val="24"/>
          <w:lang w:val="nl-BE" w:eastAsia="nl-BE"/>
          <w14:ligatures w14:val="standardContextual"/>
        </w:rPr>
      </w:pPr>
      <w:hyperlink w:anchor="_Toc169527962" w:history="1">
        <w:r w:rsidR="00370E9E" w:rsidRPr="00F21621">
          <w:rPr>
            <w:rStyle w:val="Lienhypertexte"/>
            <w:noProof/>
          </w:rPr>
          <w:t>Chapitre 6 : Discussion transversale</w:t>
        </w:r>
        <w:r w:rsidR="00370E9E">
          <w:rPr>
            <w:noProof/>
            <w:webHidden/>
          </w:rPr>
          <w:tab/>
        </w:r>
        <w:r w:rsidR="00370E9E">
          <w:rPr>
            <w:noProof/>
            <w:webHidden/>
          </w:rPr>
          <w:fldChar w:fldCharType="begin"/>
        </w:r>
        <w:r w:rsidR="00370E9E">
          <w:rPr>
            <w:noProof/>
            <w:webHidden/>
          </w:rPr>
          <w:instrText xml:space="preserve"> PAGEREF _Toc169527962 \h </w:instrText>
        </w:r>
        <w:r w:rsidR="00370E9E">
          <w:rPr>
            <w:noProof/>
            <w:webHidden/>
          </w:rPr>
        </w:r>
        <w:r w:rsidR="00370E9E">
          <w:rPr>
            <w:noProof/>
            <w:webHidden/>
          </w:rPr>
          <w:fldChar w:fldCharType="separate"/>
        </w:r>
        <w:r w:rsidR="00E41BE7">
          <w:rPr>
            <w:noProof/>
            <w:webHidden/>
          </w:rPr>
          <w:t>157</w:t>
        </w:r>
        <w:r w:rsidR="00370E9E">
          <w:rPr>
            <w:noProof/>
            <w:webHidden/>
          </w:rPr>
          <w:fldChar w:fldCharType="end"/>
        </w:r>
      </w:hyperlink>
    </w:p>
    <w:p w14:paraId="0DED2EDB" w14:textId="7CF52CEC"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63" w:history="1">
        <w:r w:rsidR="00370E9E" w:rsidRPr="00F21621">
          <w:rPr>
            <w:rStyle w:val="Lienhypertexte"/>
            <w:noProof/>
          </w:rPr>
          <w:t>Trois contributions localisées</w:t>
        </w:r>
        <w:r w:rsidR="00370E9E">
          <w:rPr>
            <w:noProof/>
            <w:webHidden/>
          </w:rPr>
          <w:tab/>
        </w:r>
        <w:r w:rsidR="00370E9E">
          <w:rPr>
            <w:noProof/>
            <w:webHidden/>
          </w:rPr>
          <w:fldChar w:fldCharType="begin"/>
        </w:r>
        <w:r w:rsidR="00370E9E">
          <w:rPr>
            <w:noProof/>
            <w:webHidden/>
          </w:rPr>
          <w:instrText xml:space="preserve"> PAGEREF _Toc169527963 \h </w:instrText>
        </w:r>
        <w:r w:rsidR="00370E9E">
          <w:rPr>
            <w:noProof/>
            <w:webHidden/>
          </w:rPr>
        </w:r>
        <w:r w:rsidR="00370E9E">
          <w:rPr>
            <w:noProof/>
            <w:webHidden/>
          </w:rPr>
          <w:fldChar w:fldCharType="separate"/>
        </w:r>
        <w:r w:rsidR="00E41BE7">
          <w:rPr>
            <w:noProof/>
            <w:webHidden/>
          </w:rPr>
          <w:t>157</w:t>
        </w:r>
        <w:r w:rsidR="00370E9E">
          <w:rPr>
            <w:noProof/>
            <w:webHidden/>
          </w:rPr>
          <w:fldChar w:fldCharType="end"/>
        </w:r>
      </w:hyperlink>
    </w:p>
    <w:p w14:paraId="5F2B4E24" w14:textId="1C4CB559"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64" w:history="1">
        <w:r w:rsidR="00370E9E" w:rsidRPr="00F21621">
          <w:rPr>
            <w:rStyle w:val="Lienhypertexte"/>
            <w:noProof/>
          </w:rPr>
          <w:t>Articulation des résultats empiriques</w:t>
        </w:r>
        <w:r w:rsidR="00370E9E">
          <w:rPr>
            <w:noProof/>
            <w:webHidden/>
          </w:rPr>
          <w:tab/>
        </w:r>
        <w:r w:rsidR="00370E9E">
          <w:rPr>
            <w:noProof/>
            <w:webHidden/>
          </w:rPr>
          <w:fldChar w:fldCharType="begin"/>
        </w:r>
        <w:r w:rsidR="00370E9E">
          <w:rPr>
            <w:noProof/>
            <w:webHidden/>
          </w:rPr>
          <w:instrText xml:space="preserve"> PAGEREF _Toc169527964 \h </w:instrText>
        </w:r>
        <w:r w:rsidR="00370E9E">
          <w:rPr>
            <w:noProof/>
            <w:webHidden/>
          </w:rPr>
        </w:r>
        <w:r w:rsidR="00370E9E">
          <w:rPr>
            <w:noProof/>
            <w:webHidden/>
          </w:rPr>
          <w:fldChar w:fldCharType="separate"/>
        </w:r>
        <w:r w:rsidR="00E41BE7">
          <w:rPr>
            <w:noProof/>
            <w:webHidden/>
          </w:rPr>
          <w:t>161</w:t>
        </w:r>
        <w:r w:rsidR="00370E9E">
          <w:rPr>
            <w:noProof/>
            <w:webHidden/>
          </w:rPr>
          <w:fldChar w:fldCharType="end"/>
        </w:r>
      </w:hyperlink>
    </w:p>
    <w:p w14:paraId="1B6198F7" w14:textId="36B54EA8"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65" w:history="1">
        <w:r w:rsidR="00370E9E" w:rsidRPr="00F21621">
          <w:rPr>
            <w:rStyle w:val="Lienhypertexte"/>
            <w:rFonts w:eastAsiaTheme="majorEastAsia"/>
            <w:noProof/>
          </w:rPr>
          <w:t>L’institutionnalisation du travail de plateforme dans le secteur taxi</w:t>
        </w:r>
        <w:r w:rsidR="00370E9E">
          <w:rPr>
            <w:noProof/>
            <w:webHidden/>
          </w:rPr>
          <w:tab/>
        </w:r>
        <w:r w:rsidR="00370E9E">
          <w:rPr>
            <w:noProof/>
            <w:webHidden/>
          </w:rPr>
          <w:fldChar w:fldCharType="begin"/>
        </w:r>
        <w:r w:rsidR="00370E9E">
          <w:rPr>
            <w:noProof/>
            <w:webHidden/>
          </w:rPr>
          <w:instrText xml:space="preserve"> PAGEREF _Toc169527965 \h </w:instrText>
        </w:r>
        <w:r w:rsidR="00370E9E">
          <w:rPr>
            <w:noProof/>
            <w:webHidden/>
          </w:rPr>
        </w:r>
        <w:r w:rsidR="00370E9E">
          <w:rPr>
            <w:noProof/>
            <w:webHidden/>
          </w:rPr>
          <w:fldChar w:fldCharType="separate"/>
        </w:r>
        <w:r w:rsidR="00E41BE7">
          <w:rPr>
            <w:noProof/>
            <w:webHidden/>
          </w:rPr>
          <w:t>162</w:t>
        </w:r>
        <w:r w:rsidR="00370E9E">
          <w:rPr>
            <w:noProof/>
            <w:webHidden/>
          </w:rPr>
          <w:fldChar w:fldCharType="end"/>
        </w:r>
      </w:hyperlink>
    </w:p>
    <w:p w14:paraId="0A360610" w14:textId="1AF5A9AA"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66" w:history="1">
        <w:r w:rsidR="00370E9E" w:rsidRPr="00F21621">
          <w:rPr>
            <w:rStyle w:val="Lienhypertexte"/>
            <w:noProof/>
            <w:lang w:val="fr-BE"/>
          </w:rPr>
          <w:t>Une tentative de réponse organisationnelle</w:t>
        </w:r>
        <w:r w:rsidR="00370E9E">
          <w:rPr>
            <w:noProof/>
            <w:webHidden/>
          </w:rPr>
          <w:tab/>
        </w:r>
        <w:r w:rsidR="00370E9E">
          <w:rPr>
            <w:noProof/>
            <w:webHidden/>
          </w:rPr>
          <w:fldChar w:fldCharType="begin"/>
        </w:r>
        <w:r w:rsidR="00370E9E">
          <w:rPr>
            <w:noProof/>
            <w:webHidden/>
          </w:rPr>
          <w:instrText xml:space="preserve"> PAGEREF _Toc169527966 \h </w:instrText>
        </w:r>
        <w:r w:rsidR="00370E9E">
          <w:rPr>
            <w:noProof/>
            <w:webHidden/>
          </w:rPr>
        </w:r>
        <w:r w:rsidR="00370E9E">
          <w:rPr>
            <w:noProof/>
            <w:webHidden/>
          </w:rPr>
          <w:fldChar w:fldCharType="separate"/>
        </w:r>
        <w:r w:rsidR="00E41BE7">
          <w:rPr>
            <w:noProof/>
            <w:webHidden/>
          </w:rPr>
          <w:t>164</w:t>
        </w:r>
        <w:r w:rsidR="00370E9E">
          <w:rPr>
            <w:noProof/>
            <w:webHidden/>
          </w:rPr>
          <w:fldChar w:fldCharType="end"/>
        </w:r>
      </w:hyperlink>
    </w:p>
    <w:p w14:paraId="55934E7B" w14:textId="44796040"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67" w:history="1">
        <w:r w:rsidR="00370E9E" w:rsidRPr="00F21621">
          <w:rPr>
            <w:rStyle w:val="Lienhypertexte"/>
            <w:noProof/>
          </w:rPr>
          <w:t>Le changement institutionnel à partir du primat technologique</w:t>
        </w:r>
        <w:r w:rsidR="00370E9E">
          <w:rPr>
            <w:noProof/>
            <w:webHidden/>
          </w:rPr>
          <w:tab/>
        </w:r>
        <w:r w:rsidR="00370E9E">
          <w:rPr>
            <w:noProof/>
            <w:webHidden/>
          </w:rPr>
          <w:fldChar w:fldCharType="begin"/>
        </w:r>
        <w:r w:rsidR="00370E9E">
          <w:rPr>
            <w:noProof/>
            <w:webHidden/>
          </w:rPr>
          <w:instrText xml:space="preserve"> PAGEREF _Toc169527967 \h </w:instrText>
        </w:r>
        <w:r w:rsidR="00370E9E">
          <w:rPr>
            <w:noProof/>
            <w:webHidden/>
          </w:rPr>
        </w:r>
        <w:r w:rsidR="00370E9E">
          <w:rPr>
            <w:noProof/>
            <w:webHidden/>
          </w:rPr>
          <w:fldChar w:fldCharType="separate"/>
        </w:r>
        <w:r w:rsidR="00E41BE7">
          <w:rPr>
            <w:noProof/>
            <w:webHidden/>
          </w:rPr>
          <w:t>166</w:t>
        </w:r>
        <w:r w:rsidR="00370E9E">
          <w:rPr>
            <w:noProof/>
            <w:webHidden/>
          </w:rPr>
          <w:fldChar w:fldCharType="end"/>
        </w:r>
      </w:hyperlink>
    </w:p>
    <w:p w14:paraId="0F36A725" w14:textId="46660E50"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68" w:history="1">
        <w:r w:rsidR="00370E9E" w:rsidRPr="00F21621">
          <w:rPr>
            <w:rStyle w:val="Lienhypertexte"/>
            <w:rFonts w:cs="Times New Roman"/>
            <w:noProof/>
            <w:lang w:val="fr-BE"/>
          </w:rPr>
          <w:t>Un processus d’amplification</w:t>
        </w:r>
        <w:r w:rsidR="00370E9E">
          <w:rPr>
            <w:noProof/>
            <w:webHidden/>
          </w:rPr>
          <w:tab/>
        </w:r>
        <w:r w:rsidR="00370E9E">
          <w:rPr>
            <w:noProof/>
            <w:webHidden/>
          </w:rPr>
          <w:fldChar w:fldCharType="begin"/>
        </w:r>
        <w:r w:rsidR="00370E9E">
          <w:rPr>
            <w:noProof/>
            <w:webHidden/>
          </w:rPr>
          <w:instrText xml:space="preserve"> PAGEREF _Toc169527968 \h </w:instrText>
        </w:r>
        <w:r w:rsidR="00370E9E">
          <w:rPr>
            <w:noProof/>
            <w:webHidden/>
          </w:rPr>
        </w:r>
        <w:r w:rsidR="00370E9E">
          <w:rPr>
            <w:noProof/>
            <w:webHidden/>
          </w:rPr>
          <w:fldChar w:fldCharType="separate"/>
        </w:r>
        <w:r w:rsidR="00E41BE7">
          <w:rPr>
            <w:noProof/>
            <w:webHidden/>
          </w:rPr>
          <w:t>167</w:t>
        </w:r>
        <w:r w:rsidR="00370E9E">
          <w:rPr>
            <w:noProof/>
            <w:webHidden/>
          </w:rPr>
          <w:fldChar w:fldCharType="end"/>
        </w:r>
      </w:hyperlink>
    </w:p>
    <w:p w14:paraId="3EB6DD7B" w14:textId="31E93D2E"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69" w:history="1">
        <w:r w:rsidR="00370E9E" w:rsidRPr="00F21621">
          <w:rPr>
            <w:rStyle w:val="Lienhypertexte"/>
            <w:noProof/>
            <w:lang w:val="fr-BE"/>
          </w:rPr>
          <w:t>Un changement en plusieurs étapes</w:t>
        </w:r>
        <w:r w:rsidR="00370E9E">
          <w:rPr>
            <w:noProof/>
            <w:webHidden/>
          </w:rPr>
          <w:tab/>
        </w:r>
        <w:r w:rsidR="00370E9E">
          <w:rPr>
            <w:noProof/>
            <w:webHidden/>
          </w:rPr>
          <w:fldChar w:fldCharType="begin"/>
        </w:r>
        <w:r w:rsidR="00370E9E">
          <w:rPr>
            <w:noProof/>
            <w:webHidden/>
          </w:rPr>
          <w:instrText xml:space="preserve"> PAGEREF _Toc169527969 \h </w:instrText>
        </w:r>
        <w:r w:rsidR="00370E9E">
          <w:rPr>
            <w:noProof/>
            <w:webHidden/>
          </w:rPr>
        </w:r>
        <w:r w:rsidR="00370E9E">
          <w:rPr>
            <w:noProof/>
            <w:webHidden/>
          </w:rPr>
          <w:fldChar w:fldCharType="separate"/>
        </w:r>
        <w:r w:rsidR="00E41BE7">
          <w:rPr>
            <w:noProof/>
            <w:webHidden/>
          </w:rPr>
          <w:t>168</w:t>
        </w:r>
        <w:r w:rsidR="00370E9E">
          <w:rPr>
            <w:noProof/>
            <w:webHidden/>
          </w:rPr>
          <w:fldChar w:fldCharType="end"/>
        </w:r>
      </w:hyperlink>
    </w:p>
    <w:p w14:paraId="085B8384" w14:textId="425BB889"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70" w:history="1">
        <w:r w:rsidR="00370E9E" w:rsidRPr="00F21621">
          <w:rPr>
            <w:rStyle w:val="Lienhypertexte"/>
            <w:noProof/>
          </w:rPr>
          <w:t>Une dynamique agence/structure qui reste déséquilibrée</w:t>
        </w:r>
        <w:r w:rsidR="00370E9E">
          <w:rPr>
            <w:noProof/>
            <w:webHidden/>
          </w:rPr>
          <w:tab/>
        </w:r>
        <w:r w:rsidR="00370E9E">
          <w:rPr>
            <w:noProof/>
            <w:webHidden/>
          </w:rPr>
          <w:fldChar w:fldCharType="begin"/>
        </w:r>
        <w:r w:rsidR="00370E9E">
          <w:rPr>
            <w:noProof/>
            <w:webHidden/>
          </w:rPr>
          <w:instrText xml:space="preserve"> PAGEREF _Toc169527970 \h </w:instrText>
        </w:r>
        <w:r w:rsidR="00370E9E">
          <w:rPr>
            <w:noProof/>
            <w:webHidden/>
          </w:rPr>
        </w:r>
        <w:r w:rsidR="00370E9E">
          <w:rPr>
            <w:noProof/>
            <w:webHidden/>
          </w:rPr>
          <w:fldChar w:fldCharType="separate"/>
        </w:r>
        <w:r w:rsidR="00E41BE7">
          <w:rPr>
            <w:noProof/>
            <w:webHidden/>
          </w:rPr>
          <w:t>172</w:t>
        </w:r>
        <w:r w:rsidR="00370E9E">
          <w:rPr>
            <w:noProof/>
            <w:webHidden/>
          </w:rPr>
          <w:fldChar w:fldCharType="end"/>
        </w:r>
      </w:hyperlink>
    </w:p>
    <w:p w14:paraId="39D10B89" w14:textId="04325F97"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71" w:history="1">
        <w:r w:rsidR="00370E9E" w:rsidRPr="00F21621">
          <w:rPr>
            <w:rStyle w:val="Lienhypertexte"/>
            <w:noProof/>
            <w:lang w:val="fr-BE"/>
          </w:rPr>
          <w:t>La justice comme moyen de régulation</w:t>
        </w:r>
        <w:r w:rsidR="00370E9E">
          <w:rPr>
            <w:noProof/>
            <w:webHidden/>
          </w:rPr>
          <w:tab/>
        </w:r>
        <w:r w:rsidR="00370E9E">
          <w:rPr>
            <w:noProof/>
            <w:webHidden/>
          </w:rPr>
          <w:fldChar w:fldCharType="begin"/>
        </w:r>
        <w:r w:rsidR="00370E9E">
          <w:rPr>
            <w:noProof/>
            <w:webHidden/>
          </w:rPr>
          <w:instrText xml:space="preserve"> PAGEREF _Toc169527971 \h </w:instrText>
        </w:r>
        <w:r w:rsidR="00370E9E">
          <w:rPr>
            <w:noProof/>
            <w:webHidden/>
          </w:rPr>
        </w:r>
        <w:r w:rsidR="00370E9E">
          <w:rPr>
            <w:noProof/>
            <w:webHidden/>
          </w:rPr>
          <w:fldChar w:fldCharType="separate"/>
        </w:r>
        <w:r w:rsidR="00E41BE7">
          <w:rPr>
            <w:noProof/>
            <w:webHidden/>
          </w:rPr>
          <w:t>176</w:t>
        </w:r>
        <w:r w:rsidR="00370E9E">
          <w:rPr>
            <w:noProof/>
            <w:webHidden/>
          </w:rPr>
          <w:fldChar w:fldCharType="end"/>
        </w:r>
      </w:hyperlink>
    </w:p>
    <w:p w14:paraId="23B46388" w14:textId="0F7607D1" w:rsidR="00370E9E" w:rsidRDefault="00000000">
      <w:pPr>
        <w:pStyle w:val="TM4"/>
        <w:tabs>
          <w:tab w:val="right" w:leader="dot" w:pos="9060"/>
        </w:tabs>
        <w:rPr>
          <w:rFonts w:asciiTheme="minorHAnsi" w:eastAsiaTheme="minorEastAsia" w:hAnsiTheme="minorHAnsi" w:cstheme="minorBidi"/>
          <w:noProof/>
          <w:kern w:val="2"/>
          <w:sz w:val="24"/>
          <w:szCs w:val="24"/>
          <w:lang w:val="nl-BE" w:eastAsia="nl-BE"/>
          <w14:ligatures w14:val="standardContextual"/>
        </w:rPr>
      </w:pPr>
      <w:hyperlink w:anchor="_Toc169527972" w:history="1">
        <w:r w:rsidR="00370E9E" w:rsidRPr="00F21621">
          <w:rPr>
            <w:rStyle w:val="Lienhypertexte"/>
            <w:noProof/>
            <w:lang w:val="fr-BE"/>
          </w:rPr>
          <w:t>Une inspiration conceptuelle de la régulation pour rééquilibrer les rapports entre structure et agence</w:t>
        </w:r>
        <w:r w:rsidR="00370E9E">
          <w:rPr>
            <w:noProof/>
            <w:webHidden/>
          </w:rPr>
          <w:tab/>
        </w:r>
        <w:r w:rsidR="00370E9E">
          <w:rPr>
            <w:noProof/>
            <w:webHidden/>
          </w:rPr>
          <w:fldChar w:fldCharType="begin"/>
        </w:r>
        <w:r w:rsidR="00370E9E">
          <w:rPr>
            <w:noProof/>
            <w:webHidden/>
          </w:rPr>
          <w:instrText xml:space="preserve"> PAGEREF _Toc169527972 \h </w:instrText>
        </w:r>
        <w:r w:rsidR="00370E9E">
          <w:rPr>
            <w:noProof/>
            <w:webHidden/>
          </w:rPr>
        </w:r>
        <w:r w:rsidR="00370E9E">
          <w:rPr>
            <w:noProof/>
            <w:webHidden/>
          </w:rPr>
          <w:fldChar w:fldCharType="separate"/>
        </w:r>
        <w:r w:rsidR="00E41BE7">
          <w:rPr>
            <w:noProof/>
            <w:webHidden/>
          </w:rPr>
          <w:t>177</w:t>
        </w:r>
        <w:r w:rsidR="00370E9E">
          <w:rPr>
            <w:noProof/>
            <w:webHidden/>
          </w:rPr>
          <w:fldChar w:fldCharType="end"/>
        </w:r>
      </w:hyperlink>
    </w:p>
    <w:p w14:paraId="5A5B2D4C" w14:textId="036688D1"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73" w:history="1">
        <w:r w:rsidR="00370E9E" w:rsidRPr="00F21621">
          <w:rPr>
            <w:rStyle w:val="Lienhypertexte"/>
            <w:noProof/>
          </w:rPr>
          <w:t>L’institutionnalisation, une façon de dépasser le clivage formel/informel de la régulation</w:t>
        </w:r>
        <w:r w:rsidR="00370E9E">
          <w:rPr>
            <w:noProof/>
            <w:webHidden/>
          </w:rPr>
          <w:tab/>
        </w:r>
        <w:r w:rsidR="00370E9E">
          <w:rPr>
            <w:noProof/>
            <w:webHidden/>
          </w:rPr>
          <w:fldChar w:fldCharType="begin"/>
        </w:r>
        <w:r w:rsidR="00370E9E">
          <w:rPr>
            <w:noProof/>
            <w:webHidden/>
          </w:rPr>
          <w:instrText xml:space="preserve"> PAGEREF _Toc169527973 \h </w:instrText>
        </w:r>
        <w:r w:rsidR="00370E9E">
          <w:rPr>
            <w:noProof/>
            <w:webHidden/>
          </w:rPr>
        </w:r>
        <w:r w:rsidR="00370E9E">
          <w:rPr>
            <w:noProof/>
            <w:webHidden/>
          </w:rPr>
          <w:fldChar w:fldCharType="separate"/>
        </w:r>
        <w:r w:rsidR="00E41BE7">
          <w:rPr>
            <w:noProof/>
            <w:webHidden/>
          </w:rPr>
          <w:t>179</w:t>
        </w:r>
        <w:r w:rsidR="00370E9E">
          <w:rPr>
            <w:noProof/>
            <w:webHidden/>
          </w:rPr>
          <w:fldChar w:fldCharType="end"/>
        </w:r>
      </w:hyperlink>
    </w:p>
    <w:p w14:paraId="76E5B517" w14:textId="59679296" w:rsidR="00370E9E" w:rsidRDefault="00000000">
      <w:pPr>
        <w:pStyle w:val="TM1"/>
        <w:tabs>
          <w:tab w:val="right" w:leader="dot" w:pos="9060"/>
        </w:tabs>
        <w:rPr>
          <w:rFonts w:asciiTheme="minorHAnsi" w:eastAsiaTheme="minorEastAsia" w:hAnsiTheme="minorHAnsi" w:cstheme="minorBidi"/>
          <w:b w:val="0"/>
          <w:bCs w:val="0"/>
          <w:noProof/>
          <w:kern w:val="2"/>
          <w:szCs w:val="24"/>
          <w:lang w:val="nl-BE" w:eastAsia="nl-BE"/>
          <w14:ligatures w14:val="standardContextual"/>
        </w:rPr>
      </w:pPr>
      <w:hyperlink w:anchor="_Toc169527974" w:history="1">
        <w:r w:rsidR="00370E9E" w:rsidRPr="00F21621">
          <w:rPr>
            <w:rStyle w:val="Lienhypertexte"/>
            <w:noProof/>
          </w:rPr>
          <w:t>Conclusion générale</w:t>
        </w:r>
        <w:r w:rsidR="00370E9E">
          <w:rPr>
            <w:noProof/>
            <w:webHidden/>
          </w:rPr>
          <w:tab/>
        </w:r>
        <w:r w:rsidR="00370E9E">
          <w:rPr>
            <w:noProof/>
            <w:webHidden/>
          </w:rPr>
          <w:fldChar w:fldCharType="begin"/>
        </w:r>
        <w:r w:rsidR="00370E9E">
          <w:rPr>
            <w:noProof/>
            <w:webHidden/>
          </w:rPr>
          <w:instrText xml:space="preserve"> PAGEREF _Toc169527974 \h </w:instrText>
        </w:r>
        <w:r w:rsidR="00370E9E">
          <w:rPr>
            <w:noProof/>
            <w:webHidden/>
          </w:rPr>
        </w:r>
        <w:r w:rsidR="00370E9E">
          <w:rPr>
            <w:noProof/>
            <w:webHidden/>
          </w:rPr>
          <w:fldChar w:fldCharType="separate"/>
        </w:r>
        <w:r w:rsidR="00E41BE7">
          <w:rPr>
            <w:noProof/>
            <w:webHidden/>
          </w:rPr>
          <w:t>185</w:t>
        </w:r>
        <w:r w:rsidR="00370E9E">
          <w:rPr>
            <w:noProof/>
            <w:webHidden/>
          </w:rPr>
          <w:fldChar w:fldCharType="end"/>
        </w:r>
      </w:hyperlink>
    </w:p>
    <w:p w14:paraId="6561368E" w14:textId="50DE025F"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75" w:history="1">
        <w:r w:rsidR="00370E9E" w:rsidRPr="00F21621">
          <w:rPr>
            <w:rStyle w:val="Lienhypertexte"/>
            <w:noProof/>
          </w:rPr>
          <w:t>Rappel de l’objectif</w:t>
        </w:r>
        <w:r w:rsidR="00370E9E">
          <w:rPr>
            <w:noProof/>
            <w:webHidden/>
          </w:rPr>
          <w:tab/>
        </w:r>
        <w:r w:rsidR="00370E9E">
          <w:rPr>
            <w:noProof/>
            <w:webHidden/>
          </w:rPr>
          <w:fldChar w:fldCharType="begin"/>
        </w:r>
        <w:r w:rsidR="00370E9E">
          <w:rPr>
            <w:noProof/>
            <w:webHidden/>
          </w:rPr>
          <w:instrText xml:space="preserve"> PAGEREF _Toc169527975 \h </w:instrText>
        </w:r>
        <w:r w:rsidR="00370E9E">
          <w:rPr>
            <w:noProof/>
            <w:webHidden/>
          </w:rPr>
        </w:r>
        <w:r w:rsidR="00370E9E">
          <w:rPr>
            <w:noProof/>
            <w:webHidden/>
          </w:rPr>
          <w:fldChar w:fldCharType="separate"/>
        </w:r>
        <w:r w:rsidR="00E41BE7">
          <w:rPr>
            <w:noProof/>
            <w:webHidden/>
          </w:rPr>
          <w:t>185</w:t>
        </w:r>
        <w:r w:rsidR="00370E9E">
          <w:rPr>
            <w:noProof/>
            <w:webHidden/>
          </w:rPr>
          <w:fldChar w:fldCharType="end"/>
        </w:r>
      </w:hyperlink>
    </w:p>
    <w:p w14:paraId="5D76C185" w14:textId="5ECAC9AC"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76" w:history="1">
        <w:r w:rsidR="00370E9E" w:rsidRPr="00F21621">
          <w:rPr>
            <w:rStyle w:val="Lienhypertexte"/>
            <w:noProof/>
          </w:rPr>
          <w:t>Les théories institutionnelles comme architecture théorique et méthodologique</w:t>
        </w:r>
        <w:r w:rsidR="00370E9E">
          <w:rPr>
            <w:noProof/>
            <w:webHidden/>
          </w:rPr>
          <w:tab/>
        </w:r>
        <w:r w:rsidR="00370E9E">
          <w:rPr>
            <w:noProof/>
            <w:webHidden/>
          </w:rPr>
          <w:fldChar w:fldCharType="begin"/>
        </w:r>
        <w:r w:rsidR="00370E9E">
          <w:rPr>
            <w:noProof/>
            <w:webHidden/>
          </w:rPr>
          <w:instrText xml:space="preserve"> PAGEREF _Toc169527976 \h </w:instrText>
        </w:r>
        <w:r w:rsidR="00370E9E">
          <w:rPr>
            <w:noProof/>
            <w:webHidden/>
          </w:rPr>
        </w:r>
        <w:r w:rsidR="00370E9E">
          <w:rPr>
            <w:noProof/>
            <w:webHidden/>
          </w:rPr>
          <w:fldChar w:fldCharType="separate"/>
        </w:r>
        <w:r w:rsidR="00E41BE7">
          <w:rPr>
            <w:noProof/>
            <w:webHidden/>
          </w:rPr>
          <w:t>185</w:t>
        </w:r>
        <w:r w:rsidR="00370E9E">
          <w:rPr>
            <w:noProof/>
            <w:webHidden/>
          </w:rPr>
          <w:fldChar w:fldCharType="end"/>
        </w:r>
      </w:hyperlink>
    </w:p>
    <w:p w14:paraId="2FEB06A6" w14:textId="531E7D8B"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77" w:history="1">
        <w:r w:rsidR="00370E9E" w:rsidRPr="00F21621">
          <w:rPr>
            <w:rStyle w:val="Lienhypertexte"/>
            <w:noProof/>
          </w:rPr>
          <w:t>Contributions à l’étude de la régulation du travail de plateforme</w:t>
        </w:r>
        <w:r w:rsidR="00370E9E">
          <w:rPr>
            <w:noProof/>
            <w:webHidden/>
          </w:rPr>
          <w:tab/>
        </w:r>
        <w:r w:rsidR="00370E9E">
          <w:rPr>
            <w:noProof/>
            <w:webHidden/>
          </w:rPr>
          <w:fldChar w:fldCharType="begin"/>
        </w:r>
        <w:r w:rsidR="00370E9E">
          <w:rPr>
            <w:noProof/>
            <w:webHidden/>
          </w:rPr>
          <w:instrText xml:space="preserve"> PAGEREF _Toc169527977 \h </w:instrText>
        </w:r>
        <w:r w:rsidR="00370E9E">
          <w:rPr>
            <w:noProof/>
            <w:webHidden/>
          </w:rPr>
        </w:r>
        <w:r w:rsidR="00370E9E">
          <w:rPr>
            <w:noProof/>
            <w:webHidden/>
          </w:rPr>
          <w:fldChar w:fldCharType="separate"/>
        </w:r>
        <w:r w:rsidR="00E41BE7">
          <w:rPr>
            <w:noProof/>
            <w:webHidden/>
          </w:rPr>
          <w:t>186</w:t>
        </w:r>
        <w:r w:rsidR="00370E9E">
          <w:rPr>
            <w:noProof/>
            <w:webHidden/>
          </w:rPr>
          <w:fldChar w:fldCharType="end"/>
        </w:r>
      </w:hyperlink>
    </w:p>
    <w:p w14:paraId="666AE764" w14:textId="7CD661C2"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78" w:history="1">
        <w:r w:rsidR="00370E9E" w:rsidRPr="00F21621">
          <w:rPr>
            <w:rStyle w:val="Lienhypertexte"/>
            <w:noProof/>
          </w:rPr>
          <w:t>Contributions aux théories institutionnelles – méthodologiques et empiriques</w:t>
        </w:r>
        <w:r w:rsidR="00370E9E">
          <w:rPr>
            <w:noProof/>
            <w:webHidden/>
          </w:rPr>
          <w:tab/>
        </w:r>
        <w:r w:rsidR="00370E9E">
          <w:rPr>
            <w:noProof/>
            <w:webHidden/>
          </w:rPr>
          <w:fldChar w:fldCharType="begin"/>
        </w:r>
        <w:r w:rsidR="00370E9E">
          <w:rPr>
            <w:noProof/>
            <w:webHidden/>
          </w:rPr>
          <w:instrText xml:space="preserve"> PAGEREF _Toc169527978 \h </w:instrText>
        </w:r>
        <w:r w:rsidR="00370E9E">
          <w:rPr>
            <w:noProof/>
            <w:webHidden/>
          </w:rPr>
        </w:r>
        <w:r w:rsidR="00370E9E">
          <w:rPr>
            <w:noProof/>
            <w:webHidden/>
          </w:rPr>
          <w:fldChar w:fldCharType="separate"/>
        </w:r>
        <w:r w:rsidR="00E41BE7">
          <w:rPr>
            <w:noProof/>
            <w:webHidden/>
          </w:rPr>
          <w:t>187</w:t>
        </w:r>
        <w:r w:rsidR="00370E9E">
          <w:rPr>
            <w:noProof/>
            <w:webHidden/>
          </w:rPr>
          <w:fldChar w:fldCharType="end"/>
        </w:r>
      </w:hyperlink>
    </w:p>
    <w:p w14:paraId="2E3BE668" w14:textId="5FF6A45F"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79" w:history="1">
        <w:r w:rsidR="00370E9E" w:rsidRPr="00F21621">
          <w:rPr>
            <w:rStyle w:val="Lienhypertexte"/>
            <w:noProof/>
          </w:rPr>
          <w:t>Implications managériales</w:t>
        </w:r>
        <w:r w:rsidR="00370E9E">
          <w:rPr>
            <w:noProof/>
            <w:webHidden/>
          </w:rPr>
          <w:tab/>
        </w:r>
        <w:r w:rsidR="00370E9E">
          <w:rPr>
            <w:noProof/>
            <w:webHidden/>
          </w:rPr>
          <w:fldChar w:fldCharType="begin"/>
        </w:r>
        <w:r w:rsidR="00370E9E">
          <w:rPr>
            <w:noProof/>
            <w:webHidden/>
          </w:rPr>
          <w:instrText xml:space="preserve"> PAGEREF _Toc169527979 \h </w:instrText>
        </w:r>
        <w:r w:rsidR="00370E9E">
          <w:rPr>
            <w:noProof/>
            <w:webHidden/>
          </w:rPr>
        </w:r>
        <w:r w:rsidR="00370E9E">
          <w:rPr>
            <w:noProof/>
            <w:webHidden/>
          </w:rPr>
          <w:fldChar w:fldCharType="separate"/>
        </w:r>
        <w:r w:rsidR="00E41BE7">
          <w:rPr>
            <w:noProof/>
            <w:webHidden/>
          </w:rPr>
          <w:t>188</w:t>
        </w:r>
        <w:r w:rsidR="00370E9E">
          <w:rPr>
            <w:noProof/>
            <w:webHidden/>
          </w:rPr>
          <w:fldChar w:fldCharType="end"/>
        </w:r>
      </w:hyperlink>
    </w:p>
    <w:p w14:paraId="4B030005" w14:textId="47B6106C" w:rsidR="00370E9E" w:rsidRDefault="00000000">
      <w:pPr>
        <w:pStyle w:val="TM3"/>
        <w:tabs>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80" w:history="1">
        <w:r w:rsidR="00370E9E" w:rsidRPr="00F21621">
          <w:rPr>
            <w:rStyle w:val="Lienhypertexte"/>
            <w:noProof/>
          </w:rPr>
          <w:t>Limites et pistes de recherches futures</w:t>
        </w:r>
        <w:r w:rsidR="00370E9E">
          <w:rPr>
            <w:noProof/>
            <w:webHidden/>
          </w:rPr>
          <w:tab/>
        </w:r>
        <w:r w:rsidR="00370E9E">
          <w:rPr>
            <w:noProof/>
            <w:webHidden/>
          </w:rPr>
          <w:fldChar w:fldCharType="begin"/>
        </w:r>
        <w:r w:rsidR="00370E9E">
          <w:rPr>
            <w:noProof/>
            <w:webHidden/>
          </w:rPr>
          <w:instrText xml:space="preserve"> PAGEREF _Toc169527980 \h </w:instrText>
        </w:r>
        <w:r w:rsidR="00370E9E">
          <w:rPr>
            <w:noProof/>
            <w:webHidden/>
          </w:rPr>
        </w:r>
        <w:r w:rsidR="00370E9E">
          <w:rPr>
            <w:noProof/>
            <w:webHidden/>
          </w:rPr>
          <w:fldChar w:fldCharType="separate"/>
        </w:r>
        <w:r w:rsidR="00E41BE7">
          <w:rPr>
            <w:noProof/>
            <w:webHidden/>
          </w:rPr>
          <w:t>189</w:t>
        </w:r>
        <w:r w:rsidR="00370E9E">
          <w:rPr>
            <w:noProof/>
            <w:webHidden/>
          </w:rPr>
          <w:fldChar w:fldCharType="end"/>
        </w:r>
      </w:hyperlink>
    </w:p>
    <w:p w14:paraId="4D248A4B" w14:textId="6E524170" w:rsidR="00370E9E" w:rsidRDefault="00000000">
      <w:pPr>
        <w:pStyle w:val="TM1"/>
        <w:tabs>
          <w:tab w:val="right" w:leader="dot" w:pos="9060"/>
        </w:tabs>
        <w:rPr>
          <w:rFonts w:asciiTheme="minorHAnsi" w:eastAsiaTheme="minorEastAsia" w:hAnsiTheme="minorHAnsi" w:cstheme="minorBidi"/>
          <w:b w:val="0"/>
          <w:bCs w:val="0"/>
          <w:noProof/>
          <w:kern w:val="2"/>
          <w:szCs w:val="24"/>
          <w:lang w:val="nl-BE" w:eastAsia="nl-BE"/>
          <w14:ligatures w14:val="standardContextual"/>
        </w:rPr>
      </w:pPr>
      <w:hyperlink w:anchor="_Toc169527981" w:history="1">
        <w:r w:rsidR="00370E9E" w:rsidRPr="00F21621">
          <w:rPr>
            <w:rStyle w:val="Lienhypertexte"/>
            <w:noProof/>
            <w:lang w:val="en-US"/>
          </w:rPr>
          <w:t>Bibliographie</w:t>
        </w:r>
        <w:r w:rsidR="00370E9E">
          <w:rPr>
            <w:noProof/>
            <w:webHidden/>
          </w:rPr>
          <w:tab/>
        </w:r>
        <w:r w:rsidR="00370E9E">
          <w:rPr>
            <w:noProof/>
            <w:webHidden/>
          </w:rPr>
          <w:fldChar w:fldCharType="begin"/>
        </w:r>
        <w:r w:rsidR="00370E9E">
          <w:rPr>
            <w:noProof/>
            <w:webHidden/>
          </w:rPr>
          <w:instrText xml:space="preserve"> PAGEREF _Toc169527981 \h </w:instrText>
        </w:r>
        <w:r w:rsidR="00370E9E">
          <w:rPr>
            <w:noProof/>
            <w:webHidden/>
          </w:rPr>
        </w:r>
        <w:r w:rsidR="00370E9E">
          <w:rPr>
            <w:noProof/>
            <w:webHidden/>
          </w:rPr>
          <w:fldChar w:fldCharType="separate"/>
        </w:r>
        <w:r w:rsidR="00E41BE7">
          <w:rPr>
            <w:noProof/>
            <w:webHidden/>
          </w:rPr>
          <w:t>195</w:t>
        </w:r>
        <w:r w:rsidR="00370E9E">
          <w:rPr>
            <w:noProof/>
            <w:webHidden/>
          </w:rPr>
          <w:fldChar w:fldCharType="end"/>
        </w:r>
      </w:hyperlink>
    </w:p>
    <w:p w14:paraId="0DDA4E38" w14:textId="3806505E" w:rsidR="00370E9E" w:rsidRDefault="00000000">
      <w:pPr>
        <w:pStyle w:val="TM1"/>
        <w:tabs>
          <w:tab w:val="right" w:leader="dot" w:pos="9060"/>
        </w:tabs>
        <w:rPr>
          <w:rFonts w:asciiTheme="minorHAnsi" w:eastAsiaTheme="minorEastAsia" w:hAnsiTheme="minorHAnsi" w:cstheme="minorBidi"/>
          <w:b w:val="0"/>
          <w:bCs w:val="0"/>
          <w:noProof/>
          <w:kern w:val="2"/>
          <w:szCs w:val="24"/>
          <w:lang w:val="nl-BE" w:eastAsia="nl-BE"/>
          <w14:ligatures w14:val="standardContextual"/>
        </w:rPr>
      </w:pPr>
      <w:hyperlink w:anchor="_Toc169527982" w:history="1">
        <w:r w:rsidR="00370E9E" w:rsidRPr="00F21621">
          <w:rPr>
            <w:rStyle w:val="Lienhypertexte"/>
            <w:noProof/>
          </w:rPr>
          <w:t>Table des illustrations</w:t>
        </w:r>
        <w:r w:rsidR="00370E9E">
          <w:rPr>
            <w:noProof/>
            <w:webHidden/>
          </w:rPr>
          <w:tab/>
        </w:r>
        <w:r w:rsidR="00370E9E">
          <w:rPr>
            <w:noProof/>
            <w:webHidden/>
          </w:rPr>
          <w:fldChar w:fldCharType="begin"/>
        </w:r>
        <w:r w:rsidR="00370E9E">
          <w:rPr>
            <w:noProof/>
            <w:webHidden/>
          </w:rPr>
          <w:instrText xml:space="preserve"> PAGEREF _Toc169527982 \h </w:instrText>
        </w:r>
        <w:r w:rsidR="00370E9E">
          <w:rPr>
            <w:noProof/>
            <w:webHidden/>
          </w:rPr>
        </w:r>
        <w:r w:rsidR="00370E9E">
          <w:rPr>
            <w:noProof/>
            <w:webHidden/>
          </w:rPr>
          <w:fldChar w:fldCharType="separate"/>
        </w:r>
        <w:r w:rsidR="00E41BE7">
          <w:rPr>
            <w:noProof/>
            <w:webHidden/>
          </w:rPr>
          <w:t>223</w:t>
        </w:r>
        <w:r w:rsidR="00370E9E">
          <w:rPr>
            <w:noProof/>
            <w:webHidden/>
          </w:rPr>
          <w:fldChar w:fldCharType="end"/>
        </w:r>
      </w:hyperlink>
    </w:p>
    <w:p w14:paraId="0AF76E33" w14:textId="47389894" w:rsidR="00370E9E" w:rsidRDefault="00000000">
      <w:pPr>
        <w:pStyle w:val="TM1"/>
        <w:tabs>
          <w:tab w:val="right" w:leader="dot" w:pos="9060"/>
        </w:tabs>
        <w:rPr>
          <w:rFonts w:asciiTheme="minorHAnsi" w:eastAsiaTheme="minorEastAsia" w:hAnsiTheme="minorHAnsi" w:cstheme="minorBidi"/>
          <w:b w:val="0"/>
          <w:bCs w:val="0"/>
          <w:noProof/>
          <w:kern w:val="2"/>
          <w:szCs w:val="24"/>
          <w:lang w:val="nl-BE" w:eastAsia="nl-BE"/>
          <w14:ligatures w14:val="standardContextual"/>
        </w:rPr>
      </w:pPr>
      <w:hyperlink w:anchor="_Toc169527983" w:history="1">
        <w:r w:rsidR="00370E9E" w:rsidRPr="00F21621">
          <w:rPr>
            <w:rStyle w:val="Lienhypertexte"/>
            <w:noProof/>
          </w:rPr>
          <w:t>Annexes</w:t>
        </w:r>
        <w:r w:rsidR="00370E9E">
          <w:rPr>
            <w:noProof/>
            <w:webHidden/>
          </w:rPr>
          <w:tab/>
        </w:r>
        <w:r w:rsidR="00370E9E">
          <w:rPr>
            <w:noProof/>
            <w:webHidden/>
          </w:rPr>
          <w:fldChar w:fldCharType="begin"/>
        </w:r>
        <w:r w:rsidR="00370E9E">
          <w:rPr>
            <w:noProof/>
            <w:webHidden/>
          </w:rPr>
          <w:instrText xml:space="preserve"> PAGEREF _Toc169527983 \h </w:instrText>
        </w:r>
        <w:r w:rsidR="00370E9E">
          <w:rPr>
            <w:noProof/>
            <w:webHidden/>
          </w:rPr>
        </w:r>
        <w:r w:rsidR="00370E9E">
          <w:rPr>
            <w:noProof/>
            <w:webHidden/>
          </w:rPr>
          <w:fldChar w:fldCharType="separate"/>
        </w:r>
        <w:r w:rsidR="00E41BE7">
          <w:rPr>
            <w:noProof/>
            <w:webHidden/>
          </w:rPr>
          <w:t>225</w:t>
        </w:r>
        <w:r w:rsidR="00370E9E">
          <w:rPr>
            <w:noProof/>
            <w:webHidden/>
          </w:rPr>
          <w:fldChar w:fldCharType="end"/>
        </w:r>
      </w:hyperlink>
    </w:p>
    <w:p w14:paraId="514B4250" w14:textId="4324EAC9" w:rsidR="00370E9E" w:rsidRDefault="00000000">
      <w:pPr>
        <w:pStyle w:val="TM3"/>
        <w:tabs>
          <w:tab w:val="left" w:pos="960"/>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84" w:history="1">
        <w:r w:rsidR="00370E9E" w:rsidRPr="00F21621">
          <w:rPr>
            <w:rStyle w:val="Lienhypertexte"/>
            <w:noProof/>
          </w:rPr>
          <w:t>I.</w:t>
        </w:r>
        <w:r w:rsidR="00370E9E">
          <w:rPr>
            <w:rFonts w:asciiTheme="minorHAnsi" w:eastAsiaTheme="minorEastAsia" w:hAnsiTheme="minorHAnsi" w:cstheme="minorBidi"/>
            <w:noProof/>
            <w:kern w:val="2"/>
            <w:szCs w:val="24"/>
            <w:lang w:val="nl-BE" w:eastAsia="nl-BE"/>
            <w14:ligatures w14:val="standardContextual"/>
          </w:rPr>
          <w:tab/>
        </w:r>
        <w:r w:rsidR="00370E9E" w:rsidRPr="00F21621">
          <w:rPr>
            <w:rStyle w:val="Lienhypertexte"/>
            <w:noProof/>
          </w:rPr>
          <w:t>Liste complète des interviews</w:t>
        </w:r>
        <w:r w:rsidR="00370E9E">
          <w:rPr>
            <w:noProof/>
            <w:webHidden/>
          </w:rPr>
          <w:tab/>
        </w:r>
        <w:r w:rsidR="00370E9E">
          <w:rPr>
            <w:noProof/>
            <w:webHidden/>
          </w:rPr>
          <w:fldChar w:fldCharType="begin"/>
        </w:r>
        <w:r w:rsidR="00370E9E">
          <w:rPr>
            <w:noProof/>
            <w:webHidden/>
          </w:rPr>
          <w:instrText xml:space="preserve"> PAGEREF _Toc169527984 \h </w:instrText>
        </w:r>
        <w:r w:rsidR="00370E9E">
          <w:rPr>
            <w:noProof/>
            <w:webHidden/>
          </w:rPr>
        </w:r>
        <w:r w:rsidR="00370E9E">
          <w:rPr>
            <w:noProof/>
            <w:webHidden/>
          </w:rPr>
          <w:fldChar w:fldCharType="separate"/>
        </w:r>
        <w:r w:rsidR="00E41BE7">
          <w:rPr>
            <w:noProof/>
            <w:webHidden/>
          </w:rPr>
          <w:t>225</w:t>
        </w:r>
        <w:r w:rsidR="00370E9E">
          <w:rPr>
            <w:noProof/>
            <w:webHidden/>
          </w:rPr>
          <w:fldChar w:fldCharType="end"/>
        </w:r>
      </w:hyperlink>
    </w:p>
    <w:p w14:paraId="4F3BE236" w14:textId="69D33608" w:rsidR="00370E9E" w:rsidRDefault="00000000">
      <w:pPr>
        <w:pStyle w:val="TM3"/>
        <w:tabs>
          <w:tab w:val="left" w:pos="960"/>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85" w:history="1">
        <w:r w:rsidR="00370E9E" w:rsidRPr="00F21621">
          <w:rPr>
            <w:rStyle w:val="Lienhypertexte"/>
            <w:noProof/>
          </w:rPr>
          <w:t>II.</w:t>
        </w:r>
        <w:r w:rsidR="00370E9E">
          <w:rPr>
            <w:rFonts w:asciiTheme="minorHAnsi" w:eastAsiaTheme="minorEastAsia" w:hAnsiTheme="minorHAnsi" w:cstheme="minorBidi"/>
            <w:noProof/>
            <w:kern w:val="2"/>
            <w:szCs w:val="24"/>
            <w:lang w:val="nl-BE" w:eastAsia="nl-BE"/>
            <w14:ligatures w14:val="standardContextual"/>
          </w:rPr>
          <w:tab/>
        </w:r>
        <w:r w:rsidR="00370E9E" w:rsidRPr="00F21621">
          <w:rPr>
            <w:rStyle w:val="Lienhypertexte"/>
            <w:noProof/>
          </w:rPr>
          <w:t>Guides d’entretiens par article</w:t>
        </w:r>
        <w:r w:rsidR="00370E9E">
          <w:rPr>
            <w:noProof/>
            <w:webHidden/>
          </w:rPr>
          <w:tab/>
        </w:r>
        <w:r w:rsidR="00370E9E">
          <w:rPr>
            <w:noProof/>
            <w:webHidden/>
          </w:rPr>
          <w:fldChar w:fldCharType="begin"/>
        </w:r>
        <w:r w:rsidR="00370E9E">
          <w:rPr>
            <w:noProof/>
            <w:webHidden/>
          </w:rPr>
          <w:instrText xml:space="preserve"> PAGEREF _Toc169527985 \h </w:instrText>
        </w:r>
        <w:r w:rsidR="00370E9E">
          <w:rPr>
            <w:noProof/>
            <w:webHidden/>
          </w:rPr>
        </w:r>
        <w:r w:rsidR="00370E9E">
          <w:rPr>
            <w:noProof/>
            <w:webHidden/>
          </w:rPr>
          <w:fldChar w:fldCharType="separate"/>
        </w:r>
        <w:r w:rsidR="00E41BE7">
          <w:rPr>
            <w:noProof/>
            <w:webHidden/>
          </w:rPr>
          <w:t>232</w:t>
        </w:r>
        <w:r w:rsidR="00370E9E">
          <w:rPr>
            <w:noProof/>
            <w:webHidden/>
          </w:rPr>
          <w:fldChar w:fldCharType="end"/>
        </w:r>
      </w:hyperlink>
    </w:p>
    <w:p w14:paraId="476201B7" w14:textId="56E15A7C" w:rsidR="00370E9E" w:rsidRDefault="00000000">
      <w:pPr>
        <w:pStyle w:val="TM3"/>
        <w:tabs>
          <w:tab w:val="left" w:pos="1200"/>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86" w:history="1">
        <w:r w:rsidR="00370E9E" w:rsidRPr="00F21621">
          <w:rPr>
            <w:rStyle w:val="Lienhypertexte"/>
            <w:noProof/>
          </w:rPr>
          <w:t>III.</w:t>
        </w:r>
        <w:r w:rsidR="00370E9E">
          <w:rPr>
            <w:rFonts w:asciiTheme="minorHAnsi" w:eastAsiaTheme="minorEastAsia" w:hAnsiTheme="minorHAnsi" w:cstheme="minorBidi"/>
            <w:noProof/>
            <w:kern w:val="2"/>
            <w:szCs w:val="24"/>
            <w:lang w:val="nl-BE" w:eastAsia="nl-BE"/>
            <w14:ligatures w14:val="standardContextual"/>
          </w:rPr>
          <w:tab/>
        </w:r>
        <w:r w:rsidR="00370E9E" w:rsidRPr="00F21621">
          <w:rPr>
            <w:rStyle w:val="Lienhypertexte"/>
            <w:noProof/>
          </w:rPr>
          <w:t>Matériel suplémentaire à l’article 1</w:t>
        </w:r>
        <w:r w:rsidR="00370E9E">
          <w:rPr>
            <w:noProof/>
            <w:webHidden/>
          </w:rPr>
          <w:tab/>
        </w:r>
        <w:r w:rsidR="00370E9E">
          <w:rPr>
            <w:noProof/>
            <w:webHidden/>
          </w:rPr>
          <w:fldChar w:fldCharType="begin"/>
        </w:r>
        <w:r w:rsidR="00370E9E">
          <w:rPr>
            <w:noProof/>
            <w:webHidden/>
          </w:rPr>
          <w:instrText xml:space="preserve"> PAGEREF _Toc169527986 \h </w:instrText>
        </w:r>
        <w:r w:rsidR="00370E9E">
          <w:rPr>
            <w:noProof/>
            <w:webHidden/>
          </w:rPr>
        </w:r>
        <w:r w:rsidR="00370E9E">
          <w:rPr>
            <w:noProof/>
            <w:webHidden/>
          </w:rPr>
          <w:fldChar w:fldCharType="separate"/>
        </w:r>
        <w:r w:rsidR="00E41BE7">
          <w:rPr>
            <w:noProof/>
            <w:webHidden/>
          </w:rPr>
          <w:t>234</w:t>
        </w:r>
        <w:r w:rsidR="00370E9E">
          <w:rPr>
            <w:noProof/>
            <w:webHidden/>
          </w:rPr>
          <w:fldChar w:fldCharType="end"/>
        </w:r>
      </w:hyperlink>
    </w:p>
    <w:p w14:paraId="15E8A9FE" w14:textId="5FA24FDB" w:rsidR="00370E9E" w:rsidRDefault="00000000">
      <w:pPr>
        <w:pStyle w:val="TM3"/>
        <w:tabs>
          <w:tab w:val="left" w:pos="1200"/>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87" w:history="1">
        <w:r w:rsidR="00370E9E" w:rsidRPr="00F21621">
          <w:rPr>
            <w:rStyle w:val="Lienhypertexte"/>
            <w:noProof/>
          </w:rPr>
          <w:t>IV.</w:t>
        </w:r>
        <w:r w:rsidR="00370E9E">
          <w:rPr>
            <w:rFonts w:asciiTheme="minorHAnsi" w:eastAsiaTheme="minorEastAsia" w:hAnsiTheme="minorHAnsi" w:cstheme="minorBidi"/>
            <w:noProof/>
            <w:kern w:val="2"/>
            <w:szCs w:val="24"/>
            <w:lang w:val="nl-BE" w:eastAsia="nl-BE"/>
            <w14:ligatures w14:val="standardContextual"/>
          </w:rPr>
          <w:tab/>
        </w:r>
        <w:r w:rsidR="00370E9E" w:rsidRPr="00F21621">
          <w:rPr>
            <w:rStyle w:val="Lienhypertexte"/>
            <w:noProof/>
          </w:rPr>
          <w:t>Matériel supplémentaire à l’article 2</w:t>
        </w:r>
        <w:r w:rsidR="00370E9E">
          <w:rPr>
            <w:noProof/>
            <w:webHidden/>
          </w:rPr>
          <w:tab/>
        </w:r>
        <w:r w:rsidR="00370E9E">
          <w:rPr>
            <w:noProof/>
            <w:webHidden/>
          </w:rPr>
          <w:fldChar w:fldCharType="begin"/>
        </w:r>
        <w:r w:rsidR="00370E9E">
          <w:rPr>
            <w:noProof/>
            <w:webHidden/>
          </w:rPr>
          <w:instrText xml:space="preserve"> PAGEREF _Toc169527987 \h </w:instrText>
        </w:r>
        <w:r w:rsidR="00370E9E">
          <w:rPr>
            <w:noProof/>
            <w:webHidden/>
          </w:rPr>
        </w:r>
        <w:r w:rsidR="00370E9E">
          <w:rPr>
            <w:noProof/>
            <w:webHidden/>
          </w:rPr>
          <w:fldChar w:fldCharType="separate"/>
        </w:r>
        <w:r w:rsidR="00E41BE7">
          <w:rPr>
            <w:noProof/>
            <w:webHidden/>
          </w:rPr>
          <w:t>250</w:t>
        </w:r>
        <w:r w:rsidR="00370E9E">
          <w:rPr>
            <w:noProof/>
            <w:webHidden/>
          </w:rPr>
          <w:fldChar w:fldCharType="end"/>
        </w:r>
      </w:hyperlink>
    </w:p>
    <w:p w14:paraId="19CE26F4" w14:textId="1EF1F40E" w:rsidR="00370E9E" w:rsidRDefault="00000000">
      <w:pPr>
        <w:pStyle w:val="TM3"/>
        <w:tabs>
          <w:tab w:val="left" w:pos="960"/>
          <w:tab w:val="right" w:leader="dot" w:pos="9060"/>
        </w:tabs>
        <w:rPr>
          <w:rFonts w:asciiTheme="minorHAnsi" w:eastAsiaTheme="minorEastAsia" w:hAnsiTheme="minorHAnsi" w:cstheme="minorBidi"/>
          <w:noProof/>
          <w:kern w:val="2"/>
          <w:szCs w:val="24"/>
          <w:lang w:val="nl-BE" w:eastAsia="nl-BE"/>
          <w14:ligatures w14:val="standardContextual"/>
        </w:rPr>
      </w:pPr>
      <w:hyperlink w:anchor="_Toc169527988" w:history="1">
        <w:r w:rsidR="00370E9E" w:rsidRPr="00F21621">
          <w:rPr>
            <w:rStyle w:val="Lienhypertexte"/>
            <w:noProof/>
          </w:rPr>
          <w:t>V.</w:t>
        </w:r>
        <w:r w:rsidR="00370E9E">
          <w:rPr>
            <w:rFonts w:asciiTheme="minorHAnsi" w:eastAsiaTheme="minorEastAsia" w:hAnsiTheme="minorHAnsi" w:cstheme="minorBidi"/>
            <w:noProof/>
            <w:kern w:val="2"/>
            <w:szCs w:val="24"/>
            <w:lang w:val="nl-BE" w:eastAsia="nl-BE"/>
            <w14:ligatures w14:val="standardContextual"/>
          </w:rPr>
          <w:tab/>
        </w:r>
        <w:r w:rsidR="00370E9E" w:rsidRPr="00F21621">
          <w:rPr>
            <w:rStyle w:val="Lienhypertexte"/>
            <w:noProof/>
          </w:rPr>
          <w:t>Matériel supplémentaire à la discussion transversale</w:t>
        </w:r>
        <w:r w:rsidR="00370E9E">
          <w:rPr>
            <w:noProof/>
            <w:webHidden/>
          </w:rPr>
          <w:tab/>
        </w:r>
        <w:r w:rsidR="00370E9E">
          <w:rPr>
            <w:noProof/>
            <w:webHidden/>
          </w:rPr>
          <w:fldChar w:fldCharType="begin"/>
        </w:r>
        <w:r w:rsidR="00370E9E">
          <w:rPr>
            <w:noProof/>
            <w:webHidden/>
          </w:rPr>
          <w:instrText xml:space="preserve"> PAGEREF _Toc169527988 \h </w:instrText>
        </w:r>
        <w:r w:rsidR="00370E9E">
          <w:rPr>
            <w:noProof/>
            <w:webHidden/>
          </w:rPr>
        </w:r>
        <w:r w:rsidR="00370E9E">
          <w:rPr>
            <w:noProof/>
            <w:webHidden/>
          </w:rPr>
          <w:fldChar w:fldCharType="separate"/>
        </w:r>
        <w:r w:rsidR="00E41BE7">
          <w:rPr>
            <w:noProof/>
            <w:webHidden/>
          </w:rPr>
          <w:t>254</w:t>
        </w:r>
        <w:r w:rsidR="00370E9E">
          <w:rPr>
            <w:noProof/>
            <w:webHidden/>
          </w:rPr>
          <w:fldChar w:fldCharType="end"/>
        </w:r>
      </w:hyperlink>
    </w:p>
    <w:p w14:paraId="010C57DD" w14:textId="14B92287" w:rsidR="002E74D4" w:rsidRPr="00C05C6B" w:rsidRDefault="005B184D" w:rsidP="003A6294">
      <w:pPr>
        <w:pStyle w:val="TM2"/>
        <w:tabs>
          <w:tab w:val="right" w:leader="dot" w:pos="9060"/>
        </w:tabs>
        <w:rPr>
          <w:color w:val="000000" w:themeColor="text1"/>
        </w:rPr>
        <w:sectPr w:rsidR="002E74D4" w:rsidRPr="00C05C6B" w:rsidSect="00966180">
          <w:footerReference w:type="default" r:id="rId14"/>
          <w:pgSz w:w="11906" w:h="16838"/>
          <w:pgMar w:top="1418" w:right="1418" w:bottom="1418" w:left="1418" w:header="709" w:footer="709" w:gutter="0"/>
          <w:pgNumType w:start="0"/>
          <w:cols w:space="708"/>
          <w:docGrid w:linePitch="360"/>
        </w:sectPr>
      </w:pPr>
      <w:r w:rsidRPr="00C05C6B">
        <w:rPr>
          <w:rFonts w:cs="Times New Roman"/>
          <w:b/>
          <w:bCs/>
          <w:smallCaps/>
          <w:color w:val="000000" w:themeColor="text1"/>
          <w:szCs w:val="24"/>
          <w:lang w:val="fr-BE"/>
        </w:rPr>
        <w:fldChar w:fldCharType="end"/>
      </w:r>
    </w:p>
    <w:p w14:paraId="55AA8F98" w14:textId="77777777" w:rsidR="00F36B7C" w:rsidRDefault="00F36B7C">
      <w:pPr>
        <w:spacing w:line="259" w:lineRule="auto"/>
        <w:jc w:val="left"/>
        <w:rPr>
          <w:rFonts w:cs="Times New Roman"/>
          <w:b/>
          <w:smallCaps/>
          <w:color w:val="000000" w:themeColor="text1"/>
          <w:sz w:val="28"/>
          <w:szCs w:val="24"/>
          <w:lang w:val="fr-BE"/>
        </w:rPr>
        <w:sectPr w:rsidR="00F36B7C" w:rsidSect="00966180">
          <w:headerReference w:type="default" r:id="rId15"/>
          <w:footerReference w:type="default" r:id="rId16"/>
          <w:pgSz w:w="11906" w:h="16838"/>
          <w:pgMar w:top="1418" w:right="1418" w:bottom="1418" w:left="1418" w:header="709" w:footer="709" w:gutter="0"/>
          <w:cols w:space="708"/>
          <w:docGrid w:linePitch="360"/>
        </w:sectPr>
      </w:pPr>
      <w:bookmarkStart w:id="11" w:name="_Toc149396589"/>
      <w:bookmarkStart w:id="12" w:name="_Toc151299981"/>
      <w:bookmarkStart w:id="13" w:name="_Toc169527852"/>
    </w:p>
    <w:p w14:paraId="51F81EBA" w14:textId="294E35F9" w:rsidR="00D94A73" w:rsidRDefault="00D94A73">
      <w:pPr>
        <w:spacing w:line="259" w:lineRule="auto"/>
        <w:jc w:val="left"/>
        <w:rPr>
          <w:rFonts w:cs="Times New Roman"/>
          <w:b/>
          <w:smallCaps/>
          <w:color w:val="000000" w:themeColor="text1"/>
          <w:sz w:val="28"/>
          <w:szCs w:val="24"/>
          <w:lang w:val="fr-BE"/>
        </w:rPr>
      </w:pPr>
    </w:p>
    <w:p w14:paraId="16BAAA56" w14:textId="411EB44F" w:rsidR="00C75D6C" w:rsidRPr="00C05C6B" w:rsidRDefault="00C75D6C" w:rsidP="00A225E1">
      <w:pPr>
        <w:pStyle w:val="Titre1"/>
        <w:spacing w:before="120" w:after="120"/>
        <w:rPr>
          <w:color w:val="000000" w:themeColor="text1"/>
        </w:rPr>
      </w:pPr>
      <w:r w:rsidRPr="00C05C6B">
        <w:rPr>
          <w:color w:val="000000" w:themeColor="text1"/>
        </w:rPr>
        <w:t>Introduction générale</w:t>
      </w:r>
      <w:bookmarkEnd w:id="11"/>
      <w:bookmarkEnd w:id="12"/>
      <w:bookmarkEnd w:id="13"/>
    </w:p>
    <w:p w14:paraId="4318F8A7" w14:textId="2C577CFF" w:rsidR="008034A0" w:rsidRPr="00C05C6B" w:rsidRDefault="0052532B" w:rsidP="00A225E1">
      <w:pPr>
        <w:pStyle w:val="Titre3"/>
        <w:spacing w:before="120" w:beforeAutospacing="0" w:after="120" w:afterAutospacing="0"/>
        <w:rPr>
          <w:color w:val="000000" w:themeColor="text1"/>
        </w:rPr>
      </w:pPr>
      <w:bookmarkStart w:id="14" w:name="_Toc149396590"/>
      <w:bookmarkStart w:id="15" w:name="_Toc151299982"/>
      <w:bookmarkStart w:id="16" w:name="_Toc169527853"/>
      <w:bookmarkEnd w:id="9"/>
      <w:bookmarkEnd w:id="10"/>
      <w:r w:rsidRPr="00C05C6B">
        <w:rPr>
          <w:color w:val="000000" w:themeColor="text1"/>
        </w:rPr>
        <w:t>Origine et c</w:t>
      </w:r>
      <w:r w:rsidR="008034A0" w:rsidRPr="00C05C6B">
        <w:rPr>
          <w:color w:val="000000" w:themeColor="text1"/>
        </w:rPr>
        <w:t>ontexte de recherche</w:t>
      </w:r>
      <w:bookmarkEnd w:id="14"/>
      <w:bookmarkEnd w:id="15"/>
      <w:bookmarkEnd w:id="16"/>
    </w:p>
    <w:p w14:paraId="1ACB3167" w14:textId="6F8C4B76" w:rsidR="008034A0" w:rsidRPr="00C05C6B" w:rsidRDefault="008034A0" w:rsidP="00A225E1">
      <w:pPr>
        <w:spacing w:before="120" w:after="120"/>
        <w:rPr>
          <w:color w:val="000000" w:themeColor="text1"/>
          <w:lang w:val="fr-BE"/>
        </w:rPr>
      </w:pPr>
      <w:r w:rsidRPr="00C05C6B">
        <w:rPr>
          <w:color w:val="000000" w:themeColor="text1"/>
          <w:lang w:val="fr-BE"/>
        </w:rPr>
        <w:t xml:space="preserve">Notre recherche doctorale s’inscrit dans un projet </w:t>
      </w:r>
      <w:r w:rsidR="005A2E15" w:rsidRPr="00C05C6B">
        <w:rPr>
          <w:color w:val="000000" w:themeColor="text1"/>
          <w:lang w:val="fr-BE"/>
        </w:rPr>
        <w:t xml:space="preserve">scientifique </w:t>
      </w:r>
      <w:r w:rsidR="007A74F4" w:rsidRPr="00C05C6B">
        <w:rPr>
          <w:color w:val="000000" w:themeColor="text1"/>
          <w:lang w:val="fr-BE"/>
        </w:rPr>
        <w:t>d’</w:t>
      </w:r>
      <w:r w:rsidRPr="00C05C6B">
        <w:rPr>
          <w:color w:val="000000" w:themeColor="text1"/>
          <w:lang w:val="fr-BE"/>
        </w:rPr>
        <w:t>A</w:t>
      </w:r>
      <w:r w:rsidR="007A74F4" w:rsidRPr="00C05C6B">
        <w:rPr>
          <w:color w:val="000000" w:themeColor="text1"/>
          <w:lang w:val="fr-BE"/>
        </w:rPr>
        <w:t xml:space="preserve">ction de </w:t>
      </w:r>
      <w:r w:rsidR="00AB4BBB">
        <w:rPr>
          <w:color w:val="000000" w:themeColor="text1"/>
          <w:lang w:val="fr-BE"/>
        </w:rPr>
        <w:t>r</w:t>
      </w:r>
      <w:r w:rsidR="007A74F4" w:rsidRPr="00C05C6B">
        <w:rPr>
          <w:color w:val="000000" w:themeColor="text1"/>
          <w:lang w:val="fr-BE"/>
        </w:rPr>
        <w:t xml:space="preserve">echerche </w:t>
      </w:r>
      <w:r w:rsidR="00AB4BBB">
        <w:rPr>
          <w:color w:val="000000" w:themeColor="text1"/>
          <w:lang w:val="fr-BE"/>
        </w:rPr>
        <w:t>c</w:t>
      </w:r>
      <w:r w:rsidR="007A74F4" w:rsidRPr="00C05C6B">
        <w:rPr>
          <w:color w:val="000000" w:themeColor="text1"/>
          <w:lang w:val="fr-BE"/>
        </w:rPr>
        <w:t>oncertée (ARC)</w:t>
      </w:r>
      <w:r w:rsidRPr="00C05C6B">
        <w:rPr>
          <w:color w:val="000000" w:themeColor="text1"/>
          <w:lang w:val="fr-BE"/>
        </w:rPr>
        <w:t xml:space="preserve"> appelé « Regulating Work »</w:t>
      </w:r>
      <w:r w:rsidR="00A368B6" w:rsidRPr="00C05C6B">
        <w:rPr>
          <w:color w:val="000000" w:themeColor="text1"/>
          <w:lang w:val="fr-BE"/>
        </w:rPr>
        <w:t xml:space="preserve"> (RW)</w:t>
      </w:r>
      <w:r w:rsidRPr="00C05C6B">
        <w:rPr>
          <w:color w:val="000000" w:themeColor="text1"/>
          <w:lang w:val="fr-BE"/>
        </w:rPr>
        <w:t xml:space="preserve">. Ce dernier rassemble </w:t>
      </w:r>
      <w:r w:rsidR="002725A8" w:rsidRPr="00C05C6B">
        <w:rPr>
          <w:color w:val="000000" w:themeColor="text1"/>
          <w:lang w:val="fr-BE"/>
        </w:rPr>
        <w:t>quatre do</w:t>
      </w:r>
      <w:r w:rsidRPr="00C05C6B">
        <w:rPr>
          <w:color w:val="000000" w:themeColor="text1"/>
          <w:lang w:val="fr-BE"/>
        </w:rPr>
        <w:t xml:space="preserve">ctorants sous la supervision de deux professeurs : François </w:t>
      </w:r>
      <w:r w:rsidR="000D5A50" w:rsidRPr="00C05C6B">
        <w:rPr>
          <w:color w:val="000000" w:themeColor="text1"/>
          <w:lang w:val="fr-BE"/>
        </w:rPr>
        <w:t>Pichault et Benjamin Rubbers. L’objectif</w:t>
      </w:r>
      <w:r w:rsidRPr="00C05C6B">
        <w:rPr>
          <w:color w:val="000000" w:themeColor="text1"/>
          <w:lang w:val="fr-BE"/>
        </w:rPr>
        <w:t xml:space="preserve"> </w:t>
      </w:r>
      <w:r w:rsidR="000D5A50" w:rsidRPr="00C05C6B">
        <w:rPr>
          <w:color w:val="000000" w:themeColor="text1"/>
          <w:lang w:val="fr-BE"/>
        </w:rPr>
        <w:t xml:space="preserve">de ce projet </w:t>
      </w:r>
      <w:r w:rsidR="004504C6">
        <w:rPr>
          <w:color w:val="000000" w:themeColor="text1"/>
          <w:lang w:val="fr-BE"/>
        </w:rPr>
        <w:t>est</w:t>
      </w:r>
      <w:r w:rsidR="000D5A50" w:rsidRPr="00C05C6B">
        <w:rPr>
          <w:color w:val="000000" w:themeColor="text1"/>
          <w:lang w:val="fr-BE"/>
        </w:rPr>
        <w:t xml:space="preserve"> centr</w:t>
      </w:r>
      <w:r w:rsidR="004504C6">
        <w:rPr>
          <w:color w:val="000000" w:themeColor="text1"/>
          <w:lang w:val="fr-BE"/>
        </w:rPr>
        <w:t>é</w:t>
      </w:r>
      <w:r w:rsidR="000D5A50" w:rsidRPr="00C05C6B">
        <w:rPr>
          <w:color w:val="000000" w:themeColor="text1"/>
          <w:lang w:val="fr-BE"/>
        </w:rPr>
        <w:t xml:space="preserve"> sur</w:t>
      </w:r>
      <w:r w:rsidRPr="00C05C6B">
        <w:rPr>
          <w:color w:val="000000" w:themeColor="text1"/>
          <w:lang w:val="fr-BE"/>
        </w:rPr>
        <w:t xml:space="preserve"> la compréhension des processus de régulation à travers lesquels des organisations de travail émergent et se développent </w:t>
      </w:r>
      <w:r w:rsidR="004504C6">
        <w:rPr>
          <w:color w:val="000000" w:themeColor="text1"/>
          <w:lang w:val="fr-BE"/>
        </w:rPr>
        <w:t xml:space="preserve">au cours du </w:t>
      </w:r>
      <w:r w:rsidRPr="00C05C6B">
        <w:rPr>
          <w:color w:val="000000" w:themeColor="text1"/>
          <w:lang w:val="fr-BE"/>
        </w:rPr>
        <w:t xml:space="preserve">temps. </w:t>
      </w:r>
      <w:r w:rsidR="000D5A50" w:rsidRPr="00C05C6B">
        <w:rPr>
          <w:color w:val="000000" w:themeColor="text1"/>
          <w:lang w:val="fr-BE"/>
        </w:rPr>
        <w:t>Sa richesse</w:t>
      </w:r>
      <w:r w:rsidRPr="00C05C6B">
        <w:rPr>
          <w:color w:val="000000" w:themeColor="text1"/>
          <w:lang w:val="fr-BE"/>
        </w:rPr>
        <w:t xml:space="preserve"> </w:t>
      </w:r>
      <w:r w:rsidR="000D5A50" w:rsidRPr="00C05C6B">
        <w:rPr>
          <w:color w:val="000000" w:themeColor="text1"/>
          <w:lang w:val="fr-BE"/>
        </w:rPr>
        <w:t>réside</w:t>
      </w:r>
      <w:r w:rsidRPr="00C05C6B">
        <w:rPr>
          <w:color w:val="000000" w:themeColor="text1"/>
          <w:lang w:val="fr-BE"/>
        </w:rPr>
        <w:t xml:space="preserve"> </w:t>
      </w:r>
      <w:r w:rsidR="004504C6">
        <w:rPr>
          <w:color w:val="000000" w:themeColor="text1"/>
          <w:lang w:val="fr-BE"/>
        </w:rPr>
        <w:t xml:space="preserve">tout </w:t>
      </w:r>
      <w:r w:rsidR="00917435" w:rsidRPr="00C05C6B">
        <w:rPr>
          <w:color w:val="000000" w:themeColor="text1"/>
          <w:lang w:val="fr-BE"/>
        </w:rPr>
        <w:t xml:space="preserve">d’abord </w:t>
      </w:r>
      <w:r w:rsidRPr="00C05C6B">
        <w:rPr>
          <w:color w:val="000000" w:themeColor="text1"/>
          <w:lang w:val="fr-BE"/>
        </w:rPr>
        <w:t>dans l’interdisciplin</w:t>
      </w:r>
      <w:r w:rsidR="00694C69" w:rsidRPr="00C05C6B">
        <w:rPr>
          <w:color w:val="000000" w:themeColor="text1"/>
          <w:lang w:val="fr-BE"/>
        </w:rPr>
        <w:t>arité de l’équipe de recherche qui rassemble les disciplines</w:t>
      </w:r>
      <w:r w:rsidR="004504C6">
        <w:rPr>
          <w:color w:val="000000" w:themeColor="text1"/>
          <w:lang w:val="fr-BE"/>
        </w:rPr>
        <w:t xml:space="preserve"> de l’</w:t>
      </w:r>
      <w:r w:rsidR="005A2E15" w:rsidRPr="00C05C6B">
        <w:rPr>
          <w:color w:val="000000" w:themeColor="text1"/>
          <w:lang w:val="fr-BE"/>
        </w:rPr>
        <w:t>anthropologie</w:t>
      </w:r>
      <w:r w:rsidR="000B4CA0" w:rsidRPr="00C05C6B">
        <w:rPr>
          <w:color w:val="000000" w:themeColor="text1"/>
          <w:lang w:val="fr-BE"/>
        </w:rPr>
        <w:t xml:space="preserve">, </w:t>
      </w:r>
      <w:r w:rsidR="004504C6">
        <w:rPr>
          <w:color w:val="000000" w:themeColor="text1"/>
          <w:lang w:val="fr-BE"/>
        </w:rPr>
        <w:t xml:space="preserve">de la </w:t>
      </w:r>
      <w:r w:rsidR="000B4CA0" w:rsidRPr="00C05C6B">
        <w:rPr>
          <w:color w:val="000000" w:themeColor="text1"/>
          <w:lang w:val="fr-BE"/>
        </w:rPr>
        <w:t xml:space="preserve">sociologie et </w:t>
      </w:r>
      <w:r w:rsidR="004504C6">
        <w:rPr>
          <w:color w:val="000000" w:themeColor="text1"/>
          <w:lang w:val="fr-BE"/>
        </w:rPr>
        <w:t xml:space="preserve">des </w:t>
      </w:r>
      <w:r w:rsidR="008351FE" w:rsidRPr="00C05C6B">
        <w:rPr>
          <w:color w:val="000000" w:themeColor="text1"/>
          <w:lang w:val="fr-BE"/>
        </w:rPr>
        <w:t>sciences de gestion</w:t>
      </w:r>
      <w:r w:rsidR="00694C69" w:rsidRPr="00C05C6B">
        <w:rPr>
          <w:color w:val="000000" w:themeColor="text1"/>
          <w:lang w:val="fr-BE"/>
        </w:rPr>
        <w:t xml:space="preserve"> ; </w:t>
      </w:r>
      <w:r w:rsidR="00917435" w:rsidRPr="00C05C6B">
        <w:rPr>
          <w:color w:val="000000" w:themeColor="text1"/>
          <w:lang w:val="fr-BE"/>
        </w:rPr>
        <w:t>ensuite</w:t>
      </w:r>
      <w:r w:rsidR="004504C6">
        <w:rPr>
          <w:color w:val="000000" w:themeColor="text1"/>
          <w:lang w:val="fr-BE"/>
        </w:rPr>
        <w:t>,</w:t>
      </w:r>
      <w:r w:rsidR="00917435" w:rsidRPr="00C05C6B">
        <w:rPr>
          <w:color w:val="000000" w:themeColor="text1"/>
          <w:lang w:val="fr-BE"/>
        </w:rPr>
        <w:t xml:space="preserve"> dans</w:t>
      </w:r>
      <w:r w:rsidR="000B4CA0" w:rsidRPr="00C05C6B">
        <w:rPr>
          <w:color w:val="000000" w:themeColor="text1"/>
          <w:lang w:val="fr-BE"/>
        </w:rPr>
        <w:t xml:space="preserve"> la diversité de</w:t>
      </w:r>
      <w:r w:rsidR="00917435" w:rsidRPr="00C05C6B">
        <w:rPr>
          <w:color w:val="000000" w:themeColor="text1"/>
          <w:lang w:val="fr-BE"/>
        </w:rPr>
        <w:t>s</w:t>
      </w:r>
      <w:r w:rsidR="000B4CA0" w:rsidRPr="00C05C6B">
        <w:rPr>
          <w:color w:val="000000" w:themeColor="text1"/>
          <w:lang w:val="fr-BE"/>
        </w:rPr>
        <w:t xml:space="preserve"> terrain</w:t>
      </w:r>
      <w:r w:rsidR="00917435" w:rsidRPr="00C05C6B">
        <w:rPr>
          <w:color w:val="000000" w:themeColor="text1"/>
          <w:lang w:val="fr-BE"/>
        </w:rPr>
        <w:t>s</w:t>
      </w:r>
      <w:r w:rsidR="000B4CA0" w:rsidRPr="00C05C6B">
        <w:rPr>
          <w:color w:val="000000" w:themeColor="text1"/>
          <w:lang w:val="fr-BE"/>
        </w:rPr>
        <w:t xml:space="preserve"> </w:t>
      </w:r>
      <w:r w:rsidR="00917435" w:rsidRPr="00C05C6B">
        <w:rPr>
          <w:color w:val="000000" w:themeColor="text1"/>
          <w:lang w:val="fr-BE"/>
        </w:rPr>
        <w:t>de recherche </w:t>
      </w:r>
      <w:r w:rsidR="00FF70F5" w:rsidRPr="00C05C6B">
        <w:rPr>
          <w:color w:val="000000" w:themeColor="text1"/>
          <w:lang w:val="fr-BE"/>
        </w:rPr>
        <w:t>ciblés</w:t>
      </w:r>
      <w:r w:rsidR="00694C69" w:rsidRPr="00C05C6B">
        <w:rPr>
          <w:color w:val="000000" w:themeColor="text1"/>
          <w:lang w:val="fr-BE"/>
        </w:rPr>
        <w:t xml:space="preserve"> qui sont</w:t>
      </w:r>
      <w:r w:rsidR="00917435" w:rsidRPr="00C05C6B">
        <w:rPr>
          <w:color w:val="000000" w:themeColor="text1"/>
          <w:lang w:val="fr-BE"/>
        </w:rPr>
        <w:t xml:space="preserve"> les </w:t>
      </w:r>
      <w:r w:rsidR="000B4CA0" w:rsidRPr="00C05C6B">
        <w:rPr>
          <w:color w:val="000000" w:themeColor="text1"/>
          <w:lang w:val="fr-BE"/>
        </w:rPr>
        <w:t xml:space="preserve">secteurs du transport et </w:t>
      </w:r>
      <w:r w:rsidR="00FF70F5" w:rsidRPr="00C05C6B">
        <w:rPr>
          <w:color w:val="000000" w:themeColor="text1"/>
          <w:lang w:val="fr-BE"/>
        </w:rPr>
        <w:t xml:space="preserve">celui </w:t>
      </w:r>
      <w:r w:rsidR="000B4CA0" w:rsidRPr="00C05C6B">
        <w:rPr>
          <w:color w:val="000000" w:themeColor="text1"/>
          <w:lang w:val="fr-BE"/>
        </w:rPr>
        <w:t>de la construct</w:t>
      </w:r>
      <w:r w:rsidR="00917435" w:rsidRPr="00C05C6B">
        <w:rPr>
          <w:color w:val="000000" w:themeColor="text1"/>
          <w:lang w:val="fr-BE"/>
        </w:rPr>
        <w:t xml:space="preserve">ion en Belgique et au Cameroun. </w:t>
      </w:r>
      <w:r w:rsidR="000B4CA0" w:rsidRPr="00C05C6B">
        <w:rPr>
          <w:color w:val="000000" w:themeColor="text1"/>
          <w:lang w:val="fr-BE"/>
        </w:rPr>
        <w:t xml:space="preserve"> </w:t>
      </w:r>
    </w:p>
    <w:p w14:paraId="70B6764F" w14:textId="4D680988" w:rsidR="004D021E" w:rsidRPr="00C05C6B" w:rsidRDefault="00F05F39" w:rsidP="00A225E1">
      <w:pPr>
        <w:spacing w:before="120" w:after="120"/>
        <w:rPr>
          <w:color w:val="000000" w:themeColor="text1"/>
          <w:lang w:val="fr-BE"/>
        </w:rPr>
      </w:pPr>
      <w:r w:rsidRPr="00C05C6B">
        <w:rPr>
          <w:color w:val="000000" w:themeColor="text1"/>
          <w:lang w:val="fr-BE"/>
        </w:rPr>
        <w:t xml:space="preserve">L’ambition de ce projet </w:t>
      </w:r>
      <w:r w:rsidR="006A5979" w:rsidRPr="00C05C6B">
        <w:rPr>
          <w:color w:val="000000" w:themeColor="text1"/>
          <w:lang w:val="fr-BE"/>
        </w:rPr>
        <w:t xml:space="preserve">est de dépasser </w:t>
      </w:r>
      <w:r w:rsidR="007F0274">
        <w:rPr>
          <w:color w:val="000000" w:themeColor="text1"/>
          <w:lang w:val="fr-BE"/>
        </w:rPr>
        <w:t>les</w:t>
      </w:r>
      <w:r w:rsidR="004D021E" w:rsidRPr="00C05C6B">
        <w:rPr>
          <w:color w:val="000000" w:themeColor="text1"/>
          <w:lang w:val="fr-BE"/>
        </w:rPr>
        <w:t xml:space="preserve"> limites propres au concept </w:t>
      </w:r>
      <w:r w:rsidR="00917435" w:rsidRPr="00C05C6B">
        <w:rPr>
          <w:color w:val="000000" w:themeColor="text1"/>
          <w:lang w:val="fr-BE"/>
        </w:rPr>
        <w:t>de travail informel</w:t>
      </w:r>
      <w:r w:rsidR="004504C6">
        <w:rPr>
          <w:color w:val="000000" w:themeColor="text1"/>
          <w:lang w:val="fr-BE"/>
        </w:rPr>
        <w:t>,</w:t>
      </w:r>
      <w:r w:rsidRPr="00C05C6B">
        <w:rPr>
          <w:color w:val="000000" w:themeColor="text1"/>
          <w:lang w:val="fr-BE"/>
        </w:rPr>
        <w:t xml:space="preserve"> dans la mesure où </w:t>
      </w:r>
      <w:r w:rsidR="006A5979" w:rsidRPr="00C05C6B">
        <w:rPr>
          <w:color w:val="000000" w:themeColor="text1"/>
          <w:lang w:val="fr-BE"/>
        </w:rPr>
        <w:t>l</w:t>
      </w:r>
      <w:r w:rsidRPr="00C05C6B">
        <w:rPr>
          <w:color w:val="000000" w:themeColor="text1"/>
          <w:lang w:val="fr-BE"/>
        </w:rPr>
        <w:t>a littérature existant</w:t>
      </w:r>
      <w:r w:rsidR="00FF70F5" w:rsidRPr="00C05C6B">
        <w:rPr>
          <w:color w:val="000000" w:themeColor="text1"/>
          <w:lang w:val="fr-BE"/>
        </w:rPr>
        <w:t>e</w:t>
      </w:r>
      <w:r w:rsidRPr="00C05C6B">
        <w:rPr>
          <w:color w:val="000000" w:themeColor="text1"/>
          <w:lang w:val="fr-BE"/>
        </w:rPr>
        <w:t xml:space="preserve"> demeure </w:t>
      </w:r>
      <w:r w:rsidR="004D021E" w:rsidRPr="00C05C6B">
        <w:rPr>
          <w:color w:val="000000" w:themeColor="text1"/>
          <w:lang w:val="fr-BE"/>
        </w:rPr>
        <w:t xml:space="preserve">incapable de rendre compte des changements du travail dans leur diversité et leur complexité. </w:t>
      </w:r>
      <w:r w:rsidR="009355DD" w:rsidRPr="00C05C6B">
        <w:rPr>
          <w:color w:val="000000" w:themeColor="text1"/>
          <w:lang w:val="fr-BE"/>
        </w:rPr>
        <w:t>Les</w:t>
      </w:r>
      <w:r w:rsidR="005B67A7" w:rsidRPr="00C05C6B">
        <w:rPr>
          <w:color w:val="000000" w:themeColor="text1"/>
          <w:lang w:val="fr-BE"/>
        </w:rPr>
        <w:t xml:space="preserve"> études sur le travail informel continuent d'utiliser l'emploi stable comme référence normative, toutes les activités qui n'y correspondent pas étant qualifiées négativement </w:t>
      </w:r>
      <w:r w:rsidR="00F80528">
        <w:rPr>
          <w:color w:val="000000" w:themeColor="text1"/>
          <w:lang w:val="fr-BE"/>
        </w:rPr>
        <w:t>d’« </w:t>
      </w:r>
      <w:r w:rsidR="005B67A7" w:rsidRPr="00C05C6B">
        <w:rPr>
          <w:color w:val="000000" w:themeColor="text1"/>
          <w:lang w:val="fr-BE"/>
        </w:rPr>
        <w:t>informelles</w:t>
      </w:r>
      <w:r w:rsidR="00F80528">
        <w:rPr>
          <w:color w:val="000000" w:themeColor="text1"/>
          <w:lang w:val="fr-BE"/>
        </w:rPr>
        <w:t> »</w:t>
      </w:r>
      <w:r w:rsidR="005B67A7" w:rsidRPr="00C05C6B">
        <w:rPr>
          <w:color w:val="000000" w:themeColor="text1"/>
          <w:lang w:val="fr-BE"/>
        </w:rPr>
        <w:t xml:space="preserve"> ou de </w:t>
      </w:r>
      <w:r w:rsidR="00F80528">
        <w:rPr>
          <w:color w:val="000000" w:themeColor="text1"/>
          <w:lang w:val="fr-BE"/>
        </w:rPr>
        <w:t>« </w:t>
      </w:r>
      <w:r w:rsidR="005B67A7" w:rsidRPr="00C05C6B">
        <w:rPr>
          <w:color w:val="000000" w:themeColor="text1"/>
          <w:lang w:val="fr-BE"/>
        </w:rPr>
        <w:t>non standard</w:t>
      </w:r>
      <w:r w:rsidR="00F80528">
        <w:rPr>
          <w:color w:val="000000" w:themeColor="text1"/>
          <w:lang w:val="fr-BE"/>
        </w:rPr>
        <w:t> »</w:t>
      </w:r>
      <w:r w:rsidR="005B67A7" w:rsidRPr="00C05C6B">
        <w:rPr>
          <w:color w:val="000000" w:themeColor="text1"/>
          <w:lang w:val="fr-BE"/>
        </w:rPr>
        <w:t xml:space="preserve">. </w:t>
      </w:r>
      <w:r w:rsidR="002B5665" w:rsidRPr="00C05C6B">
        <w:rPr>
          <w:color w:val="000000" w:themeColor="text1"/>
          <w:lang w:val="fr-BE"/>
        </w:rPr>
        <w:t xml:space="preserve">Le point de départ se situe dans le </w:t>
      </w:r>
      <w:r w:rsidR="006A5979" w:rsidRPr="00C05C6B">
        <w:rPr>
          <w:color w:val="000000" w:themeColor="text1"/>
          <w:lang w:val="fr-BE"/>
        </w:rPr>
        <w:t xml:space="preserve">constat </w:t>
      </w:r>
      <w:r w:rsidR="002B5665" w:rsidRPr="00C05C6B">
        <w:rPr>
          <w:color w:val="000000" w:themeColor="text1"/>
          <w:lang w:val="fr-BE"/>
        </w:rPr>
        <w:t xml:space="preserve">que les activités de régulation n’aboutissent pas à une séparation simple entre travail formel et informel, mais à diverses formes plus complexes </w:t>
      </w:r>
      <w:r w:rsidR="005B67A7" w:rsidRPr="00C05C6B">
        <w:rPr>
          <w:color w:val="000000" w:themeColor="text1"/>
          <w:lang w:val="fr-BE"/>
        </w:rPr>
        <w:t>de relations de travail</w:t>
      </w:r>
      <w:r w:rsidR="002B5665" w:rsidRPr="00C05C6B">
        <w:rPr>
          <w:color w:val="000000" w:themeColor="text1"/>
          <w:lang w:val="fr-BE"/>
        </w:rPr>
        <w:t xml:space="preserve">. </w:t>
      </w:r>
      <w:r w:rsidR="004D021E" w:rsidRPr="00C05C6B">
        <w:rPr>
          <w:color w:val="000000" w:themeColor="text1"/>
          <w:lang w:val="fr-BE"/>
        </w:rPr>
        <w:t xml:space="preserve">Pour combler les lacunes du concept, le projet </w:t>
      </w:r>
      <w:r w:rsidR="00A368B6" w:rsidRPr="00C05C6B">
        <w:rPr>
          <w:color w:val="000000" w:themeColor="text1"/>
          <w:lang w:val="fr-BE"/>
        </w:rPr>
        <w:t>RW</w:t>
      </w:r>
      <w:r w:rsidR="004D021E" w:rsidRPr="00C05C6B">
        <w:rPr>
          <w:color w:val="000000" w:themeColor="text1"/>
          <w:lang w:val="fr-BE"/>
        </w:rPr>
        <w:t xml:space="preserve"> propose de nouvelles pistes d’analyse, </w:t>
      </w:r>
      <w:r w:rsidR="00917435" w:rsidRPr="00C05C6B">
        <w:rPr>
          <w:color w:val="000000" w:themeColor="text1"/>
          <w:lang w:val="fr-BE"/>
        </w:rPr>
        <w:t>à l’aune de recherches qualitatives dans d</w:t>
      </w:r>
      <w:r w:rsidR="002B5665" w:rsidRPr="00C05C6B">
        <w:rPr>
          <w:color w:val="000000" w:themeColor="text1"/>
          <w:lang w:val="fr-BE"/>
        </w:rPr>
        <w:t xml:space="preserve">es secteurs et pays différents </w:t>
      </w:r>
      <w:r w:rsidR="008F5663">
        <w:rPr>
          <w:color w:val="000000" w:themeColor="text1"/>
          <w:lang w:val="fr-BE"/>
        </w:rPr>
        <w:t>afin de</w:t>
      </w:r>
      <w:r w:rsidR="002B5665" w:rsidRPr="00C05C6B">
        <w:rPr>
          <w:color w:val="000000" w:themeColor="text1"/>
          <w:lang w:val="fr-BE"/>
        </w:rPr>
        <w:t xml:space="preserve"> dépasser le caractère binaire de la régulation du travail. </w:t>
      </w:r>
    </w:p>
    <w:p w14:paraId="465CFA11" w14:textId="6C121C00" w:rsidR="008034A0" w:rsidRPr="00C05C6B" w:rsidRDefault="008034A0" w:rsidP="00A225E1">
      <w:pPr>
        <w:pStyle w:val="Titre3"/>
        <w:spacing w:before="120" w:beforeAutospacing="0" w:after="120" w:afterAutospacing="0"/>
        <w:rPr>
          <w:color w:val="000000" w:themeColor="text1"/>
        </w:rPr>
      </w:pPr>
      <w:bookmarkStart w:id="17" w:name="_Toc149396591"/>
      <w:bookmarkStart w:id="18" w:name="_Toc151299983"/>
      <w:bookmarkStart w:id="19" w:name="_Toc169527854"/>
      <w:r w:rsidRPr="00C05C6B">
        <w:rPr>
          <w:color w:val="000000" w:themeColor="text1"/>
        </w:rPr>
        <w:t>Objet de recherche</w:t>
      </w:r>
      <w:bookmarkEnd w:id="17"/>
      <w:bookmarkEnd w:id="18"/>
      <w:bookmarkEnd w:id="19"/>
      <w:r w:rsidRPr="00C05C6B">
        <w:rPr>
          <w:color w:val="000000" w:themeColor="text1"/>
        </w:rPr>
        <w:t xml:space="preserve"> </w:t>
      </w:r>
    </w:p>
    <w:p w14:paraId="3AB03943" w14:textId="28C74470" w:rsidR="00B659AD" w:rsidRPr="00C05C6B" w:rsidRDefault="00773B14" w:rsidP="00A225E1">
      <w:pPr>
        <w:spacing w:before="120" w:after="120"/>
        <w:rPr>
          <w:color w:val="000000" w:themeColor="text1"/>
          <w:lang w:val="fr-BE"/>
        </w:rPr>
      </w:pPr>
      <w:r w:rsidRPr="00C05C6B">
        <w:rPr>
          <w:color w:val="000000" w:themeColor="text1"/>
          <w:lang w:val="fr-BE"/>
        </w:rPr>
        <w:t>L'emploi informel évoqué ci-dessus fait référence aux emplois dépourvus de protections légales et sociales, qu'ils se situent à l'intérieur ou à l'extérieur du secteur informel (Organisation internationale du travail, 2003). L'économie informelle</w:t>
      </w:r>
      <w:r w:rsidR="008F5663">
        <w:rPr>
          <w:color w:val="000000" w:themeColor="text1"/>
          <w:lang w:val="fr-BE"/>
        </w:rPr>
        <w:t>,</w:t>
      </w:r>
      <w:r w:rsidRPr="00C05C6B">
        <w:rPr>
          <w:color w:val="000000" w:themeColor="text1"/>
          <w:lang w:val="fr-BE"/>
        </w:rPr>
        <w:t xml:space="preserve"> quant à elle</w:t>
      </w:r>
      <w:r w:rsidR="008F5663">
        <w:rPr>
          <w:color w:val="000000" w:themeColor="text1"/>
          <w:lang w:val="fr-BE"/>
        </w:rPr>
        <w:t>,</w:t>
      </w:r>
      <w:r w:rsidRPr="00C05C6B">
        <w:rPr>
          <w:color w:val="000000" w:themeColor="text1"/>
          <w:lang w:val="fr-BE"/>
        </w:rPr>
        <w:t xml:space="preserve"> se définit généralement comme une économie sans r</w:t>
      </w:r>
      <w:r w:rsidR="00282701" w:rsidRPr="00C05C6B">
        <w:rPr>
          <w:color w:val="000000" w:themeColor="text1"/>
          <w:lang w:val="fr-BE"/>
        </w:rPr>
        <w:t>è</w:t>
      </w:r>
      <w:r w:rsidRPr="00C05C6B">
        <w:rPr>
          <w:color w:val="000000" w:themeColor="text1"/>
          <w:lang w:val="fr-BE"/>
        </w:rPr>
        <w:t xml:space="preserve">glementation, facilement accessible, </w:t>
      </w:r>
      <w:r w:rsidR="00F146E8" w:rsidRPr="00C05C6B">
        <w:rPr>
          <w:color w:val="000000" w:themeColor="text1"/>
          <w:lang w:val="fr-BE"/>
        </w:rPr>
        <w:t xml:space="preserve">qui </w:t>
      </w:r>
      <w:r w:rsidRPr="00C05C6B">
        <w:rPr>
          <w:color w:val="000000" w:themeColor="text1"/>
          <w:lang w:val="fr-BE"/>
        </w:rPr>
        <w:t xml:space="preserve">englobe à la fois les emplois indépendants dans de petites entreprises non enregistrées et les emplois salariés non protégés (Chen, 2007 ; Hart, 1973). </w:t>
      </w:r>
    </w:p>
    <w:p w14:paraId="69E33ACA" w14:textId="7BC46A0A" w:rsidR="00237AC4" w:rsidRPr="00C05C6B" w:rsidRDefault="00185602" w:rsidP="00A225E1">
      <w:pPr>
        <w:spacing w:before="120" w:after="120"/>
        <w:rPr>
          <w:color w:val="000000" w:themeColor="text1"/>
          <w:lang w:val="fr-BE"/>
        </w:rPr>
      </w:pPr>
      <w:r w:rsidRPr="00C05C6B">
        <w:rPr>
          <w:color w:val="000000" w:themeColor="text1"/>
          <w:lang w:val="fr-BE"/>
        </w:rPr>
        <w:t>Un des c</w:t>
      </w:r>
      <w:r w:rsidR="006F133C" w:rsidRPr="00C05C6B">
        <w:rPr>
          <w:color w:val="000000" w:themeColor="text1"/>
          <w:lang w:val="fr-BE"/>
        </w:rPr>
        <w:t>hangements qui impacte</w:t>
      </w:r>
      <w:r w:rsidR="002B73AF" w:rsidRPr="00C05C6B">
        <w:rPr>
          <w:color w:val="000000" w:themeColor="text1"/>
          <w:lang w:val="fr-BE"/>
        </w:rPr>
        <w:t>nt</w:t>
      </w:r>
      <w:r w:rsidR="006F133C" w:rsidRPr="00C05C6B">
        <w:rPr>
          <w:color w:val="000000" w:themeColor="text1"/>
          <w:lang w:val="fr-BE"/>
        </w:rPr>
        <w:t xml:space="preserve"> le travai</w:t>
      </w:r>
      <w:r w:rsidRPr="00C05C6B">
        <w:rPr>
          <w:color w:val="000000" w:themeColor="text1"/>
          <w:lang w:val="fr-BE"/>
        </w:rPr>
        <w:t xml:space="preserve">l depuis des années est l’introduction de la </w:t>
      </w:r>
      <w:r w:rsidR="006F133C" w:rsidRPr="00C05C6B">
        <w:rPr>
          <w:color w:val="000000" w:themeColor="text1"/>
          <w:lang w:val="fr-BE"/>
        </w:rPr>
        <w:t>technologie</w:t>
      </w:r>
      <w:r w:rsidR="00EA7D23" w:rsidRPr="00C05C6B">
        <w:rPr>
          <w:color w:val="000000" w:themeColor="text1"/>
          <w:lang w:val="fr-BE"/>
        </w:rPr>
        <w:t>. L</w:t>
      </w:r>
      <w:r w:rsidR="00AD1BB9" w:rsidRPr="00C05C6B">
        <w:rPr>
          <w:color w:val="000000" w:themeColor="text1"/>
          <w:lang w:val="fr-BE"/>
        </w:rPr>
        <w:t xml:space="preserve">e développement technologique a </w:t>
      </w:r>
      <w:r w:rsidR="00BE386D" w:rsidRPr="00C05C6B">
        <w:rPr>
          <w:color w:val="000000" w:themeColor="text1"/>
          <w:lang w:val="fr-BE"/>
        </w:rPr>
        <w:t xml:space="preserve">en effet </w:t>
      </w:r>
      <w:r w:rsidR="00AD1BB9" w:rsidRPr="00C05C6B">
        <w:rPr>
          <w:color w:val="000000" w:themeColor="text1"/>
          <w:lang w:val="fr-BE"/>
        </w:rPr>
        <w:t xml:space="preserve">profondément modifié la nature de </w:t>
      </w:r>
      <w:r w:rsidR="00AD1BB9" w:rsidRPr="00C05C6B">
        <w:rPr>
          <w:color w:val="000000" w:themeColor="text1"/>
          <w:lang w:val="fr-BE"/>
        </w:rPr>
        <w:lastRenderedPageBreak/>
        <w:t xml:space="preserve">l'emploi et les types de relations professionnelles </w:t>
      </w:r>
      <w:r w:rsidR="00EA7D23" w:rsidRPr="00C05C6B">
        <w:rPr>
          <w:color w:val="000000" w:themeColor="text1"/>
          <w:lang w:val="fr-BE"/>
        </w:rPr>
        <w:fldChar w:fldCharType="begin"/>
      </w:r>
      <w:r w:rsidR="00EA7D23" w:rsidRPr="00C05C6B">
        <w:rPr>
          <w:color w:val="000000" w:themeColor="text1"/>
          <w:lang w:val="fr-BE"/>
        </w:rPr>
        <w:instrText xml:space="preserve"> ADDIN ZOTERO_ITEM CSL_CITATION {"citationID":"ZwUS2BCh","properties":{"formattedCitation":"(Kalleberg et al., 2000)","plainCitation":"(Kalleberg et al., 2000)","noteIndex":0},"citationItems":[{"id":2844,"uris":["http://zotero.org/users/6183971/items/R3R96AGH"],"itemData":{"id":2844,"type":"article-journal","abstract":"The prevalence of nonstandard jobs is a matter of concern if, as many assume, such jobs are bad. We examine the relationship between nonstandard employment (on-call work and day labor, temporary-help agency employment, employment with contract companies, independent contracting, other self-employment, and part-time employment in \"conventional\" jobs) and exposure to \"bad\" job characteristics, using data from the 1995 Current Population Survey. Of workers age 18 and over, 31 percent are in some type of nonstandard employment. To assess the link between type of employment and bad jobs, we conceptualize \"bad jobs\" as those with low pay and without access to health insurance and pension benefits. About one in seven jobs in the United States is bad on these three dimensions. Nonstandard employment strongly increases workers' exposure to bad job characteristics, net of controls for workers' personal characteristics, family status, occupation, and industry.","container-title":"American Sociological Review","DOI":"10.2307/2657440","ISSN":"0003-1224","issue":"2","note":"publisher: [American Sociological Association, Sage Publications, Inc.]","page":"256-278","source":"JSTOR","title":"Bad Jobs in America: Standard and Nonstandard Employment Relations and Job Quality in the United States","title-short":"Bad Jobs in America","URL":"https://www.jstor.org/stable/2657440","volume":"65","author":[{"family":"Kalleberg","given":"Arne L."},{"family":"Reskin","given":"Barbara F."},{"family":"Hudson","given":"Ken"}],"accessed":{"date-parts":[["2023",10,31]]},"issued":{"date-parts":[["2000"]]}}}],"schema":"https://github.com/citation-style-language/schema/raw/master/csl-citation.json"} </w:instrText>
      </w:r>
      <w:r w:rsidR="00EA7D23" w:rsidRPr="00C05C6B">
        <w:rPr>
          <w:color w:val="000000" w:themeColor="text1"/>
          <w:lang w:val="fr-BE"/>
        </w:rPr>
        <w:fldChar w:fldCharType="separate"/>
      </w:r>
      <w:r w:rsidR="00EA7D23" w:rsidRPr="00C05C6B">
        <w:rPr>
          <w:rFonts w:cs="Times New Roman"/>
          <w:color w:val="000000" w:themeColor="text1"/>
        </w:rPr>
        <w:t>(Kalleberg et al., 2000)</w:t>
      </w:r>
      <w:r w:rsidR="00EA7D23" w:rsidRPr="00C05C6B">
        <w:rPr>
          <w:color w:val="000000" w:themeColor="text1"/>
          <w:lang w:val="fr-BE"/>
        </w:rPr>
        <w:fldChar w:fldCharType="end"/>
      </w:r>
      <w:r w:rsidR="00AD1BB9" w:rsidRPr="00C05C6B">
        <w:rPr>
          <w:color w:val="000000" w:themeColor="text1"/>
          <w:lang w:val="fr-BE"/>
        </w:rPr>
        <w:t>.</w:t>
      </w:r>
      <w:r w:rsidR="00237AC4" w:rsidRPr="00C05C6B">
        <w:rPr>
          <w:color w:val="000000" w:themeColor="text1"/>
          <w:lang w:val="fr-BE"/>
        </w:rPr>
        <w:t xml:space="preserve"> </w:t>
      </w:r>
      <w:r w:rsidR="006A5979" w:rsidRPr="00C05C6B">
        <w:rPr>
          <w:color w:val="000000" w:themeColor="text1"/>
          <w:lang w:val="fr-BE"/>
        </w:rPr>
        <w:t>Ces changements rapprochent sensiblement le travail de plateforme</w:t>
      </w:r>
      <w:r w:rsidR="00D52E4C" w:rsidRPr="00C05C6B">
        <w:rPr>
          <w:color w:val="000000" w:themeColor="text1"/>
          <w:lang w:val="fr-BE"/>
        </w:rPr>
        <w:t xml:space="preserve"> </w:t>
      </w:r>
      <w:r w:rsidR="00C238D7">
        <w:rPr>
          <w:color w:val="000000" w:themeColor="text1"/>
          <w:lang w:val="fr-BE"/>
        </w:rPr>
        <w:t>des</w:t>
      </w:r>
      <w:r w:rsidR="00F05F39" w:rsidRPr="00C05C6B">
        <w:rPr>
          <w:color w:val="000000" w:themeColor="text1"/>
          <w:lang w:val="fr-BE"/>
        </w:rPr>
        <w:t xml:space="preserve"> phénomènes d’informalité dans la mesure où </w:t>
      </w:r>
      <w:r w:rsidR="00BE386D" w:rsidRPr="00C05C6B">
        <w:rPr>
          <w:color w:val="000000" w:themeColor="text1"/>
          <w:lang w:val="fr-BE"/>
        </w:rPr>
        <w:t xml:space="preserve">il ne bénéficie </w:t>
      </w:r>
      <w:r w:rsidR="00AD1BB9" w:rsidRPr="00C05C6B">
        <w:rPr>
          <w:color w:val="000000" w:themeColor="text1"/>
          <w:lang w:val="fr-BE"/>
        </w:rPr>
        <w:t>d'aucune reconnaissance ni de protection juridiqu</w:t>
      </w:r>
      <w:r w:rsidR="00BE386D" w:rsidRPr="00C05C6B">
        <w:rPr>
          <w:color w:val="000000" w:themeColor="text1"/>
          <w:lang w:val="fr-BE"/>
        </w:rPr>
        <w:t>e, principalement en raison de sa</w:t>
      </w:r>
      <w:r w:rsidR="00AD1BB9" w:rsidRPr="00C05C6B">
        <w:rPr>
          <w:color w:val="000000" w:themeColor="text1"/>
          <w:lang w:val="fr-BE"/>
        </w:rPr>
        <w:t xml:space="preserve"> nature déguisée, amb</w:t>
      </w:r>
      <w:r w:rsidR="00F05F39" w:rsidRPr="00C05C6B">
        <w:rPr>
          <w:color w:val="000000" w:themeColor="text1"/>
          <w:lang w:val="fr-BE"/>
        </w:rPr>
        <w:t>iguë et peu claire</w:t>
      </w:r>
      <w:r w:rsidR="00EA7D23" w:rsidRPr="00C05C6B">
        <w:rPr>
          <w:color w:val="000000" w:themeColor="text1"/>
          <w:lang w:val="fr-BE"/>
        </w:rPr>
        <w:t xml:space="preserve"> </w:t>
      </w:r>
      <w:r w:rsidR="00EA7D23" w:rsidRPr="00C05C6B">
        <w:rPr>
          <w:color w:val="000000" w:themeColor="text1"/>
          <w:lang w:val="fr-BE"/>
        </w:rPr>
        <w:fldChar w:fldCharType="begin"/>
      </w:r>
      <w:r w:rsidR="00EA7D23" w:rsidRPr="00C05C6B">
        <w:rPr>
          <w:color w:val="000000" w:themeColor="text1"/>
          <w:lang w:val="fr-BE"/>
        </w:rPr>
        <w:instrText xml:space="preserve"> ADDIN ZOTERO_ITEM CSL_CITATION {"citationID":"TL3dUPxV","properties":{"formattedCitation":"(Chen, 2007)","plainCitation":"(Chen, 2007)","noteIndex":0},"citationItems":[{"id":27,"uris":["http://zotero.org/users/6183971/items/HQ2D7B9D"],"itemData":{"id":27,"type":"report","abstract":"This paper explores the relationship of the informal economy to the formal economy and the formal regulatory environment. It begins with a discussion of the concept of the informal economy and its size, composition, and segmentation. It then discusses the linkages between the informal economy and the formal economy and the formal regulatory environment. The conclusion suggests why and how more equitable linkages between the informal economy and the formal economy should be promoted through an appropriate inclusive policy and regulatory environment.","collection-title":"Working Papers","language":"en","number":"46","publisher":"United Nations, Department of Economics and Social Affairs","source":"ideas.repec.org","title":"Rethinking the Informal Economy: Linkages with the Formal Economy and the Formal Regulatory Environment","title-short":"Rethinking the Informal Economy","URL":"https://ideas.repec.org/p/une/wpaper/46.html","author":[{"family":"Chen","given":"Martha Alter"}],"accessed":{"date-parts":[["2019",11,15]]},"issued":{"date-parts":[["2007",7]]}}}],"schema":"https://github.com/citation-style-language/schema/raw/master/csl-citation.json"} </w:instrText>
      </w:r>
      <w:r w:rsidR="00EA7D23" w:rsidRPr="00C05C6B">
        <w:rPr>
          <w:color w:val="000000" w:themeColor="text1"/>
          <w:lang w:val="fr-BE"/>
        </w:rPr>
        <w:fldChar w:fldCharType="separate"/>
      </w:r>
      <w:r w:rsidR="00EA7D23" w:rsidRPr="00C05C6B">
        <w:rPr>
          <w:rFonts w:cs="Times New Roman"/>
          <w:color w:val="000000" w:themeColor="text1"/>
        </w:rPr>
        <w:t>(Chen, 2007)</w:t>
      </w:r>
      <w:r w:rsidR="00EA7D23" w:rsidRPr="00C05C6B">
        <w:rPr>
          <w:color w:val="000000" w:themeColor="text1"/>
          <w:lang w:val="fr-BE"/>
        </w:rPr>
        <w:fldChar w:fldCharType="end"/>
      </w:r>
      <w:r w:rsidR="00AD1BB9" w:rsidRPr="00C05C6B">
        <w:rPr>
          <w:color w:val="000000" w:themeColor="text1"/>
          <w:lang w:val="fr-BE"/>
        </w:rPr>
        <w:t>.</w:t>
      </w:r>
      <w:r w:rsidR="00F05F39" w:rsidRPr="00C05C6B">
        <w:rPr>
          <w:color w:val="000000" w:themeColor="text1"/>
          <w:lang w:val="fr-BE"/>
        </w:rPr>
        <w:t xml:space="preserve"> </w:t>
      </w:r>
    </w:p>
    <w:p w14:paraId="3EE1CDFC" w14:textId="304F6BB8" w:rsidR="00AD1BB9" w:rsidRPr="00C05C6B" w:rsidRDefault="00A66D5C" w:rsidP="00A225E1">
      <w:pPr>
        <w:spacing w:before="120" w:after="120"/>
        <w:rPr>
          <w:color w:val="000000" w:themeColor="text1"/>
          <w:lang w:val="fr-BE"/>
        </w:rPr>
      </w:pPr>
      <w:r>
        <w:rPr>
          <w:color w:val="000000" w:themeColor="text1"/>
          <w:lang w:val="fr-BE"/>
        </w:rPr>
        <w:t>E</w:t>
      </w:r>
      <w:r w:rsidRPr="00A66D5C">
        <w:rPr>
          <w:color w:val="000000" w:themeColor="text1"/>
          <w:lang w:val="fr-BE"/>
        </w:rPr>
        <w:t>n effet, les plateformes ont pu opérer presque sans entraves à l'échelle mondiale en raison de l'absence de règlementations adaptées ou spécifiques dans la plupart des pays</w:t>
      </w:r>
      <w:r w:rsidR="00EA7D23" w:rsidRPr="00C05C6B">
        <w:rPr>
          <w:color w:val="000000" w:themeColor="text1"/>
          <w:lang w:val="fr-BE"/>
        </w:rPr>
        <w:t>.</w:t>
      </w:r>
      <w:r w:rsidR="00237AC4" w:rsidRPr="00C05C6B">
        <w:rPr>
          <w:color w:val="000000" w:themeColor="text1"/>
          <w:lang w:val="fr-BE"/>
        </w:rPr>
        <w:t xml:space="preserve"> Ainsi, les </w:t>
      </w:r>
      <w:r w:rsidR="007038BB" w:rsidRPr="00C05C6B">
        <w:rPr>
          <w:color w:val="000000" w:themeColor="text1"/>
          <w:lang w:val="fr-BE"/>
        </w:rPr>
        <w:t xml:space="preserve">plateformes </w:t>
      </w:r>
      <w:r w:rsidR="00237AC4" w:rsidRPr="00C05C6B">
        <w:rPr>
          <w:color w:val="000000" w:themeColor="text1"/>
          <w:lang w:val="fr-BE"/>
        </w:rPr>
        <w:t>se sont développé</w:t>
      </w:r>
      <w:r w:rsidR="002725A8" w:rsidRPr="00C05C6B">
        <w:rPr>
          <w:color w:val="000000" w:themeColor="text1"/>
          <w:lang w:val="fr-BE"/>
        </w:rPr>
        <w:t>e</w:t>
      </w:r>
      <w:r w:rsidR="00237AC4" w:rsidRPr="00C05C6B">
        <w:rPr>
          <w:color w:val="000000" w:themeColor="text1"/>
          <w:lang w:val="fr-BE"/>
        </w:rPr>
        <w:t xml:space="preserve">s </w:t>
      </w:r>
      <w:r w:rsidR="00CF5A8F" w:rsidRPr="00C05C6B">
        <w:rPr>
          <w:color w:val="000000" w:themeColor="text1"/>
          <w:lang w:val="fr-BE"/>
        </w:rPr>
        <w:t>dans</w:t>
      </w:r>
      <w:r w:rsidR="00237AC4" w:rsidRPr="00C05C6B">
        <w:rPr>
          <w:color w:val="000000" w:themeColor="text1"/>
          <w:lang w:val="fr-BE"/>
        </w:rPr>
        <w:t xml:space="preserve"> différents secteurs, établissant leurs propres règles</w:t>
      </w:r>
      <w:r w:rsidR="00364CEF">
        <w:rPr>
          <w:color w:val="000000" w:themeColor="text1"/>
          <w:lang w:val="fr-BE"/>
        </w:rPr>
        <w:t>,</w:t>
      </w:r>
      <w:r w:rsidR="00237AC4" w:rsidRPr="00C05C6B">
        <w:rPr>
          <w:color w:val="000000" w:themeColor="text1"/>
          <w:lang w:val="fr-BE"/>
        </w:rPr>
        <w:t xml:space="preserve"> tout en incorporant des caractéristiques de l'économie informelle</w:t>
      </w:r>
      <w:r w:rsidR="00CF5A8F" w:rsidRPr="00C05C6B">
        <w:rPr>
          <w:color w:val="000000" w:themeColor="text1"/>
          <w:lang w:val="fr-BE"/>
        </w:rPr>
        <w:t xml:space="preserve"> </w:t>
      </w:r>
      <w:r w:rsidR="00CF5A8F" w:rsidRPr="00C05C6B">
        <w:rPr>
          <w:color w:val="000000" w:themeColor="text1"/>
          <w:lang w:val="fr-BE"/>
        </w:rPr>
        <w:fldChar w:fldCharType="begin"/>
      </w:r>
      <w:r w:rsidR="00CF5A8F" w:rsidRPr="00C05C6B">
        <w:rPr>
          <w:color w:val="000000" w:themeColor="text1"/>
          <w:lang w:val="fr-BE"/>
        </w:rPr>
        <w:instrText xml:space="preserve"> ADDIN ZOTERO_ITEM CSL_CITATION {"citationID":"fGgtyItY","properties":{"formattedCitation":"(Sharma, 2022)","plainCitation":"(Sharma, 2022)","noteIndex":0},"citationItems":[{"id":1856,"uris":["http://zotero.org/users/6183971/items/AFINCVP6"],"itemData":{"id":1856,"type":"article-journal","abstract":"The emergence of the gig economy is mostly an alternative to the core service economy, which is gradually being transformed in spatial and temporal dimensions. It is not work in the gig economy, per se, that is problematic, but the way in which it is organised or structured is creating ruptures across several dimensions. This article seeks to explore the work organisation and work relations practised in these gig economies. In particular, it provides empirical findings on work practices in e-cab services so as to highlight the growing precariousness, in both economic and social contexts, among the service providers.","container-title":"Economic and Industrial Democracy","DOI":"10.1177/0143831X20924461","ISSN":"0143-831X","issue":"2","note":"publisher: SAGE Publications Ltd","page":"559-584","source":"SAGE Journals","title":"Digitalisation and precarious work practices in alternative economies: Work organisation and work relations in e-cab services","title-short":"Digitalisation and precarious work practices in alternative economies","URL":"https://doi.org/10.1177/0143831X20924461","volume":"43","author":[{"family":"Sharma","given":"Padmini"}],"accessed":{"date-parts":[["2023",9,25]]},"issued":{"date-parts":[["2022",5,1]]}}}],"schema":"https://github.com/citation-style-language/schema/raw/master/csl-citation.json"} </w:instrText>
      </w:r>
      <w:r w:rsidR="00CF5A8F" w:rsidRPr="00C05C6B">
        <w:rPr>
          <w:color w:val="000000" w:themeColor="text1"/>
          <w:lang w:val="fr-BE"/>
        </w:rPr>
        <w:fldChar w:fldCharType="separate"/>
      </w:r>
      <w:r w:rsidR="00CF5A8F" w:rsidRPr="00C05C6B">
        <w:rPr>
          <w:color w:val="000000" w:themeColor="text1"/>
        </w:rPr>
        <w:t>(Sharma, 2022)</w:t>
      </w:r>
      <w:r w:rsidR="00CF5A8F" w:rsidRPr="00C05C6B">
        <w:rPr>
          <w:color w:val="000000" w:themeColor="text1"/>
          <w:lang w:val="fr-BE"/>
        </w:rPr>
        <w:fldChar w:fldCharType="end"/>
      </w:r>
      <w:r w:rsidR="007038BB" w:rsidRPr="00C05C6B">
        <w:rPr>
          <w:color w:val="000000" w:themeColor="text1"/>
          <w:lang w:val="fr-BE"/>
        </w:rPr>
        <w:t xml:space="preserve">. </w:t>
      </w:r>
      <w:r w:rsidR="00237AC4" w:rsidRPr="00C05C6B">
        <w:rPr>
          <w:color w:val="000000" w:themeColor="text1"/>
          <w:lang w:val="fr-BE"/>
        </w:rPr>
        <w:t xml:space="preserve">L'expansion de </w:t>
      </w:r>
      <w:r w:rsidR="00364CEF">
        <w:rPr>
          <w:color w:val="000000" w:themeColor="text1"/>
          <w:lang w:val="fr-BE"/>
        </w:rPr>
        <w:t>l’</w:t>
      </w:r>
      <w:r w:rsidR="00237AC4" w:rsidRPr="00C05C6B">
        <w:rPr>
          <w:color w:val="000000" w:themeColor="text1"/>
          <w:lang w:val="fr-BE"/>
        </w:rPr>
        <w:t xml:space="preserve">économie informelle </w:t>
      </w:r>
      <w:r w:rsidR="002759A1" w:rsidRPr="00C05C6B">
        <w:rPr>
          <w:color w:val="000000" w:themeColor="text1"/>
          <w:lang w:val="fr-BE"/>
        </w:rPr>
        <w:t xml:space="preserve">animée par la technologie </w:t>
      </w:r>
      <w:r w:rsidR="00364CEF">
        <w:rPr>
          <w:color w:val="000000" w:themeColor="text1"/>
          <w:lang w:val="fr-BE"/>
        </w:rPr>
        <w:t>doit faire l’objet de recherches</w:t>
      </w:r>
      <w:r w:rsidR="00237AC4" w:rsidRPr="00C05C6B">
        <w:rPr>
          <w:color w:val="000000" w:themeColor="text1"/>
          <w:lang w:val="fr-BE"/>
        </w:rPr>
        <w:t xml:space="preserve"> </w:t>
      </w:r>
      <w:r w:rsidR="00364CEF">
        <w:rPr>
          <w:color w:val="000000" w:themeColor="text1"/>
          <w:lang w:val="fr-BE"/>
        </w:rPr>
        <w:t>afin de</w:t>
      </w:r>
      <w:r w:rsidR="00237AC4" w:rsidRPr="00C05C6B">
        <w:rPr>
          <w:color w:val="000000" w:themeColor="text1"/>
          <w:lang w:val="fr-BE"/>
        </w:rPr>
        <w:t xml:space="preserve"> comprendre </w:t>
      </w:r>
      <w:r w:rsidR="002759A1" w:rsidRPr="00C05C6B">
        <w:rPr>
          <w:color w:val="000000" w:themeColor="text1"/>
          <w:lang w:val="fr-BE"/>
        </w:rPr>
        <w:t xml:space="preserve">et </w:t>
      </w:r>
      <w:r w:rsidR="00364CEF">
        <w:rPr>
          <w:color w:val="000000" w:themeColor="text1"/>
          <w:lang w:val="fr-BE"/>
        </w:rPr>
        <w:t>d’</w:t>
      </w:r>
      <w:r w:rsidR="00D70140" w:rsidRPr="00C05C6B">
        <w:rPr>
          <w:color w:val="000000" w:themeColor="text1"/>
          <w:lang w:val="fr-BE"/>
        </w:rPr>
        <w:t>explorer les nouvelles</w:t>
      </w:r>
      <w:r w:rsidR="00D574BB" w:rsidRPr="00C05C6B">
        <w:rPr>
          <w:color w:val="000000" w:themeColor="text1"/>
          <w:lang w:val="fr-BE"/>
        </w:rPr>
        <w:t xml:space="preserve"> </w:t>
      </w:r>
      <w:r w:rsidR="00237AC4" w:rsidRPr="00C05C6B">
        <w:rPr>
          <w:color w:val="000000" w:themeColor="text1"/>
          <w:lang w:val="fr-BE"/>
        </w:rPr>
        <w:t xml:space="preserve">formes </w:t>
      </w:r>
      <w:r w:rsidR="00D574BB" w:rsidRPr="00C05C6B">
        <w:rPr>
          <w:color w:val="000000" w:themeColor="text1"/>
          <w:lang w:val="fr-BE"/>
        </w:rPr>
        <w:t>de travail</w:t>
      </w:r>
      <w:r w:rsidR="00237AC4" w:rsidRPr="00C05C6B">
        <w:rPr>
          <w:color w:val="000000" w:themeColor="text1"/>
          <w:lang w:val="fr-BE"/>
        </w:rPr>
        <w:t xml:space="preserve"> qui contribuent à transformer les normes du travail</w:t>
      </w:r>
      <w:r w:rsidR="00364CEF" w:rsidRPr="00364CEF">
        <w:rPr>
          <w:color w:val="000000" w:themeColor="text1"/>
          <w:lang w:val="fr-BE"/>
        </w:rPr>
        <w:t xml:space="preserve"> </w:t>
      </w:r>
      <w:r w:rsidR="00364CEF" w:rsidRPr="00C05C6B">
        <w:rPr>
          <w:color w:val="000000" w:themeColor="text1"/>
          <w:lang w:val="fr-BE"/>
        </w:rPr>
        <w:t>existantes</w:t>
      </w:r>
      <w:r w:rsidR="00237AC4" w:rsidRPr="00C05C6B">
        <w:rPr>
          <w:color w:val="000000" w:themeColor="text1"/>
          <w:lang w:val="fr-BE"/>
        </w:rPr>
        <w:t xml:space="preserve">. </w:t>
      </w:r>
      <w:r w:rsidR="00364CEF">
        <w:rPr>
          <w:color w:val="000000" w:themeColor="text1"/>
          <w:lang w:val="fr-BE"/>
        </w:rPr>
        <w:t>L'imbrication de l'économie informelle et d</w:t>
      </w:r>
      <w:r w:rsidR="00364CEF" w:rsidRPr="00C05C6B">
        <w:rPr>
          <w:color w:val="000000" w:themeColor="text1"/>
          <w:lang w:val="fr-BE"/>
        </w:rPr>
        <w:t xml:space="preserve">es nouveaux arrangements de travail </w:t>
      </w:r>
      <w:r w:rsidR="00364CEF">
        <w:rPr>
          <w:color w:val="000000" w:themeColor="text1"/>
          <w:lang w:val="fr-BE"/>
        </w:rPr>
        <w:t>représente d</w:t>
      </w:r>
      <w:r w:rsidR="00237AC4" w:rsidRPr="00C05C6B">
        <w:rPr>
          <w:color w:val="000000" w:themeColor="text1"/>
          <w:lang w:val="fr-BE"/>
        </w:rPr>
        <w:t xml:space="preserve">'immenses défis </w:t>
      </w:r>
      <w:r w:rsidR="00364CEF">
        <w:rPr>
          <w:color w:val="000000" w:themeColor="text1"/>
          <w:lang w:val="fr-BE"/>
        </w:rPr>
        <w:t>qui concernent</w:t>
      </w:r>
      <w:r w:rsidR="00CF5A8F" w:rsidRPr="00C05C6B">
        <w:rPr>
          <w:color w:val="000000" w:themeColor="text1"/>
          <w:lang w:val="fr-BE"/>
        </w:rPr>
        <w:t xml:space="preserve"> indubitablement</w:t>
      </w:r>
      <w:r w:rsidR="00237AC4" w:rsidRPr="00C05C6B">
        <w:rPr>
          <w:color w:val="000000" w:themeColor="text1"/>
          <w:lang w:val="fr-BE"/>
        </w:rPr>
        <w:t xml:space="preserve"> l'avenir du travail</w:t>
      </w:r>
      <w:r w:rsidR="003966DF" w:rsidRPr="00C05C6B">
        <w:rPr>
          <w:color w:val="000000" w:themeColor="text1"/>
          <w:lang w:val="fr-BE"/>
        </w:rPr>
        <w:t xml:space="preserve"> </w:t>
      </w:r>
      <w:r w:rsidR="003966DF" w:rsidRPr="00C05C6B">
        <w:rPr>
          <w:color w:val="000000" w:themeColor="text1"/>
          <w:lang w:val="fr-BE"/>
        </w:rPr>
        <w:fldChar w:fldCharType="begin"/>
      </w:r>
      <w:r w:rsidR="003966DF" w:rsidRPr="00C05C6B">
        <w:rPr>
          <w:color w:val="000000" w:themeColor="text1"/>
          <w:lang w:val="fr-BE"/>
        </w:rPr>
        <w:instrText xml:space="preserve"> ADDIN ZOTERO_ITEM CSL_CITATION {"citationID":"TkFuZT3N","properties":{"formattedCitation":"(Vaclavik et al., 2022)","plainCitation":"(Vaclavik et al., 2022)","noteIndex":0},"citationItems":[{"id":2503,"uris":["http://zotero.org/users/6183971/items/7PQY3SWS"],"itemData":{"id":2503,"type":"article-journal","abstract":"Resumo É inegável a importância econômica e social do trabalho informal como característica histórica do mercado de trabalho brasileiro. Neste ensaio, ao articular os eixos da informalidade e dos mercados laborais digitais, típicos da gig economy, defende-se a tese do “empresariamento da informalidade”, em que grandes empresas passam a mediar relações por meio de plataformas on-line, utilizando o trabalho informal. Esse fenômeno reorganiza e amplifica a informalidade, criando um novo estatuto laboral em que são mescladas características de atividade formal, como controle, avaliação de desempenho e incentivos financeiros, e informal, pela natureza autônoma e pela falta de vínculos trabalhistas. No Brasil, meios de alocação de mão de obra mediados por aplicativos têm crescido substancialmente, reforçando a necessidade de investigação teórica e empírica do fenômeno.","container-title":"Cadernos EBAPE.BR","DOI":"10.1590/1679-395120210065x","ISSN":"1679-3951","journalAbbreviation":"Cad. EBAPE.BR","language":"en","note":"publisher: Fundação Getulio Vargas, Escola Brasileira de Administração Pública e de Empresas","page":"247-258","source":"SciELO","title":"Managing the informal economy: a theoretical debate in the light of gig economy","title-short":"Managing the informal economy","URL":"https://www.scielo.br/j/cebape/a/DVmFqMCPVwLMPPvFbYkfNFr/?lang=en","volume":"20","author":[{"family":"Vaclavik","given":"Marcia Cristiane"},{"family":"Oltramari","given":"Andrea Poleto"},{"family":"Oliveira","given":"Sidinei Rocha De"}],"accessed":{"date-parts":[["2023",10,10]]},"issued":{"date-parts":[["2022",5,16]]}}}],"schema":"https://github.com/citation-style-language/schema/raw/master/csl-citation.json"} </w:instrText>
      </w:r>
      <w:r w:rsidR="003966DF" w:rsidRPr="00C05C6B">
        <w:rPr>
          <w:color w:val="000000" w:themeColor="text1"/>
          <w:lang w:val="fr-BE"/>
        </w:rPr>
        <w:fldChar w:fldCharType="separate"/>
      </w:r>
      <w:r w:rsidR="003966DF" w:rsidRPr="00C05C6B">
        <w:rPr>
          <w:color w:val="000000" w:themeColor="text1"/>
        </w:rPr>
        <w:t>(Vaclavik et al., 2022)</w:t>
      </w:r>
      <w:r w:rsidR="003966DF" w:rsidRPr="00C05C6B">
        <w:rPr>
          <w:color w:val="000000" w:themeColor="text1"/>
          <w:lang w:val="fr-BE"/>
        </w:rPr>
        <w:fldChar w:fldCharType="end"/>
      </w:r>
      <w:r w:rsidR="00237AC4" w:rsidRPr="00C05C6B">
        <w:rPr>
          <w:color w:val="000000" w:themeColor="text1"/>
          <w:lang w:val="fr-BE"/>
        </w:rPr>
        <w:t xml:space="preserve">. </w:t>
      </w:r>
    </w:p>
    <w:p w14:paraId="46CD1E7B" w14:textId="7C32024F" w:rsidR="00D56A5E" w:rsidRPr="00C05C6B" w:rsidRDefault="00CF5A8F" w:rsidP="00A225E1">
      <w:pPr>
        <w:spacing w:before="120" w:after="120"/>
        <w:rPr>
          <w:color w:val="000000" w:themeColor="text1"/>
          <w:lang w:val="fr-BE"/>
        </w:rPr>
      </w:pPr>
      <w:r w:rsidRPr="00C05C6B">
        <w:rPr>
          <w:color w:val="000000" w:themeColor="text1"/>
          <w:lang w:val="fr-BE"/>
        </w:rPr>
        <w:t>Dès lors, les</w:t>
      </w:r>
      <w:r w:rsidR="003D0331" w:rsidRPr="00C05C6B">
        <w:rPr>
          <w:color w:val="000000" w:themeColor="text1"/>
          <w:lang w:val="fr-BE"/>
        </w:rPr>
        <w:t xml:space="preserve"> pratiques de travail </w:t>
      </w:r>
      <w:r w:rsidR="00523FF9" w:rsidRPr="00C05C6B">
        <w:rPr>
          <w:color w:val="000000" w:themeColor="text1"/>
          <w:lang w:val="fr-BE"/>
        </w:rPr>
        <w:t>transformées par les avancées technologiques</w:t>
      </w:r>
      <w:r w:rsidR="003D0331" w:rsidRPr="00C05C6B">
        <w:rPr>
          <w:color w:val="000000" w:themeColor="text1"/>
          <w:lang w:val="fr-BE"/>
        </w:rPr>
        <w:t xml:space="preserve"> </w:t>
      </w:r>
      <w:r w:rsidR="00E37BEB" w:rsidRPr="00C05C6B">
        <w:rPr>
          <w:color w:val="000000" w:themeColor="text1"/>
          <w:lang w:val="fr-BE"/>
        </w:rPr>
        <w:t>intriguent</w:t>
      </w:r>
      <w:r w:rsidR="00364CEF">
        <w:rPr>
          <w:color w:val="000000" w:themeColor="text1"/>
          <w:lang w:val="fr-BE"/>
        </w:rPr>
        <w:t>,</w:t>
      </w:r>
      <w:r w:rsidR="00E37BEB" w:rsidRPr="00C05C6B">
        <w:rPr>
          <w:color w:val="000000" w:themeColor="text1"/>
          <w:lang w:val="fr-BE"/>
        </w:rPr>
        <w:t xml:space="preserve"> et </w:t>
      </w:r>
      <w:r w:rsidR="002D704F" w:rsidRPr="00C05C6B">
        <w:rPr>
          <w:color w:val="000000" w:themeColor="text1"/>
          <w:lang w:val="fr-BE"/>
        </w:rPr>
        <w:t xml:space="preserve">de nombreuses contributions scientifiques </w:t>
      </w:r>
      <w:r w:rsidR="00237AC4" w:rsidRPr="00C05C6B">
        <w:rPr>
          <w:color w:val="000000" w:themeColor="text1"/>
          <w:lang w:val="fr-BE"/>
        </w:rPr>
        <w:t xml:space="preserve">tentent de mieux comprendre </w:t>
      </w:r>
      <w:r w:rsidR="00955D7F" w:rsidRPr="00C05C6B">
        <w:rPr>
          <w:color w:val="000000" w:themeColor="text1"/>
          <w:lang w:val="fr-BE"/>
        </w:rPr>
        <w:t xml:space="preserve">et </w:t>
      </w:r>
      <w:r w:rsidR="00364CEF">
        <w:rPr>
          <w:color w:val="000000" w:themeColor="text1"/>
          <w:lang w:val="fr-BE"/>
        </w:rPr>
        <w:t>d’</w:t>
      </w:r>
      <w:r w:rsidR="00955D7F" w:rsidRPr="00C05C6B">
        <w:rPr>
          <w:color w:val="000000" w:themeColor="text1"/>
          <w:lang w:val="fr-BE"/>
        </w:rPr>
        <w:t xml:space="preserve">anticiper </w:t>
      </w:r>
      <w:r w:rsidR="00A354F1" w:rsidRPr="00C05C6B">
        <w:rPr>
          <w:color w:val="000000" w:themeColor="text1"/>
          <w:lang w:val="fr-BE"/>
        </w:rPr>
        <w:t xml:space="preserve">l'impact </w:t>
      </w:r>
      <w:r w:rsidR="00955D7F" w:rsidRPr="00C05C6B">
        <w:rPr>
          <w:color w:val="000000" w:themeColor="text1"/>
          <w:lang w:val="fr-BE"/>
        </w:rPr>
        <w:t>de cette</w:t>
      </w:r>
      <w:r w:rsidR="00030DE7" w:rsidRPr="00C05C6B">
        <w:rPr>
          <w:color w:val="000000" w:themeColor="text1"/>
          <w:lang w:val="fr-BE"/>
        </w:rPr>
        <w:t xml:space="preserve"> technologie</w:t>
      </w:r>
      <w:r w:rsidR="00A354F1" w:rsidRPr="00C05C6B">
        <w:rPr>
          <w:color w:val="000000" w:themeColor="text1"/>
          <w:lang w:val="fr-BE"/>
        </w:rPr>
        <w:t xml:space="preserve"> sur les travailleurs ainsi que sur l'emploi en </w:t>
      </w:r>
      <w:r w:rsidR="00EA7D23" w:rsidRPr="00C05C6B">
        <w:rPr>
          <w:color w:val="000000" w:themeColor="text1"/>
          <w:lang w:val="fr-BE"/>
        </w:rPr>
        <w:t xml:space="preserve">général. </w:t>
      </w:r>
      <w:r w:rsidR="003D0331" w:rsidRPr="00C05C6B">
        <w:rPr>
          <w:color w:val="000000" w:themeColor="text1"/>
          <w:lang w:val="fr-BE"/>
        </w:rPr>
        <w:t xml:space="preserve">De manière plus fondamentale, </w:t>
      </w:r>
      <w:r w:rsidR="00E57F35">
        <w:rPr>
          <w:color w:val="000000" w:themeColor="text1"/>
          <w:lang w:val="fr-BE"/>
        </w:rPr>
        <w:t xml:space="preserve">c’est </w:t>
      </w:r>
      <w:r w:rsidR="003D0331" w:rsidRPr="00C05C6B">
        <w:rPr>
          <w:color w:val="000000" w:themeColor="text1"/>
          <w:lang w:val="fr-BE"/>
        </w:rPr>
        <w:t xml:space="preserve">la fonction même de la régulation qui est </w:t>
      </w:r>
      <w:r w:rsidR="009A1509" w:rsidRPr="00C05C6B">
        <w:rPr>
          <w:color w:val="000000" w:themeColor="text1"/>
          <w:lang w:val="fr-BE"/>
        </w:rPr>
        <w:t>questionné</w:t>
      </w:r>
      <w:r w:rsidR="00E57F35">
        <w:rPr>
          <w:color w:val="000000" w:themeColor="text1"/>
          <w:lang w:val="fr-BE"/>
        </w:rPr>
        <w:t>e</w:t>
      </w:r>
      <w:r w:rsidR="00C05A15" w:rsidRPr="00C05C6B">
        <w:rPr>
          <w:color w:val="000000" w:themeColor="text1"/>
          <w:lang w:val="fr-BE"/>
        </w:rPr>
        <w:t xml:space="preserve"> dans </w:t>
      </w:r>
      <w:r w:rsidR="00E57F35">
        <w:rPr>
          <w:color w:val="000000" w:themeColor="text1"/>
          <w:lang w:val="fr-BE"/>
        </w:rPr>
        <w:t xml:space="preserve">le cadre de </w:t>
      </w:r>
      <w:r w:rsidR="00C05A15" w:rsidRPr="00C05C6B">
        <w:rPr>
          <w:color w:val="000000" w:themeColor="text1"/>
          <w:lang w:val="fr-BE"/>
        </w:rPr>
        <w:t xml:space="preserve">l’émergence de toute cette </w:t>
      </w:r>
      <w:r w:rsidR="003D0331" w:rsidRPr="00C05C6B">
        <w:rPr>
          <w:color w:val="000000" w:themeColor="text1"/>
          <w:lang w:val="fr-BE"/>
        </w:rPr>
        <w:t>économie</w:t>
      </w:r>
      <w:r w:rsidR="00CC1174" w:rsidRPr="00C05C6B">
        <w:rPr>
          <w:color w:val="000000" w:themeColor="text1"/>
          <w:lang w:val="fr-BE"/>
        </w:rPr>
        <w:t xml:space="preserve"> </w:t>
      </w:r>
      <w:r w:rsidR="00505D4D" w:rsidRPr="00C05C6B">
        <w:rPr>
          <w:color w:val="000000" w:themeColor="text1"/>
          <w:lang w:val="fr-BE"/>
        </w:rPr>
        <w:t xml:space="preserve">récemment </w:t>
      </w:r>
      <w:r w:rsidR="00CC1174" w:rsidRPr="00C05C6B">
        <w:rPr>
          <w:color w:val="000000" w:themeColor="text1"/>
          <w:lang w:val="fr-BE"/>
        </w:rPr>
        <w:t>nommée «</w:t>
      </w:r>
      <w:r w:rsidR="00505D4D" w:rsidRPr="00C05C6B">
        <w:rPr>
          <w:color w:val="000000" w:themeColor="text1"/>
          <w:lang w:val="fr-BE"/>
        </w:rPr>
        <w:t> ubérisation »</w:t>
      </w:r>
      <w:r w:rsidR="00FF70F5" w:rsidRPr="00C05C6B">
        <w:rPr>
          <w:color w:val="000000" w:themeColor="text1"/>
          <w:lang w:val="fr-BE"/>
        </w:rPr>
        <w:t xml:space="preserve"> </w:t>
      </w:r>
      <w:r w:rsidR="00FF70F5" w:rsidRPr="00C05C6B">
        <w:rPr>
          <w:color w:val="000000" w:themeColor="text1"/>
          <w:lang w:val="fr-BE"/>
        </w:rPr>
        <w:fldChar w:fldCharType="begin"/>
      </w:r>
      <w:r w:rsidR="00FF70F5" w:rsidRPr="00C05C6B">
        <w:rPr>
          <w:color w:val="000000" w:themeColor="text1"/>
          <w:lang w:val="fr-BE"/>
        </w:rPr>
        <w:instrText xml:space="preserve"> ADDIN ZOTERO_ITEM CSL_CITATION {"citationID":"paoRIzKy","properties":{"formattedCitation":"(Edward, 2020)","plainCitation":"(Edward, 2020)","noteIndex":0},"citationItems":[{"id":2684,"uris":["http://zotero.org/users/6183971/items/G4IPSA43"],"itemData":{"id":2684,"type":"article-journal","abstract":"Under platform capitalism a new business model and a new work order has emerged. The tech giants such as Uber, Amazon and Apple that drive this business model have unprecedented levels of power . This power lies in the hands of a few individuals who divest themselves from employment responsibilities through tech­ nology-enabled outsourcing and subcontracting practices that remotely manage their fragmented supply chains. A new form of algorithmic control is introduced where “workers” are managed through on line platforms, monitored indirectly and expected to produce measurable outputs. However, the model is generating open resistance across the globe and new ways of regulating these companies is emerging. Drawing on a range of recent publications I argue that to be effective these attempts at regulation will require a coordinated challenge from above as well as below. This requires a deeper understanding of the new forms of ownership in the plat­ form economy, the nature of this new world of work and the responses being made by this global workforce.","container-title":"International Review of Applied Economics","DOI":"10.1080/02692171.2020.1773647","ISSN":"0269-2171, 1465-3486","issue":"4","journalAbbreviation":"International Review of Applied Economics","language":"en","page":"512-521","source":"DOI.org (Crossref)","title":"The Uberisation of work: the challenge of regulating platform capitalism. A commentary","title-short":"The Uberisation of work","URL":"https://www.tandfonline.com/doi/full/10.1080/02692171.2020.1773647","volume":"34","author":[{"family":"Edward","given":"Webster"}],"accessed":{"date-parts":[["2023",10,25]]},"issued":{"date-parts":[["2020",7,3]]}}}],"schema":"https://github.com/citation-style-language/schema/raw/master/csl-citation.json"} </w:instrText>
      </w:r>
      <w:r w:rsidR="00FF70F5" w:rsidRPr="00C05C6B">
        <w:rPr>
          <w:color w:val="000000" w:themeColor="text1"/>
          <w:lang w:val="fr-BE"/>
        </w:rPr>
        <w:fldChar w:fldCharType="separate"/>
      </w:r>
      <w:r w:rsidR="00FF70F5" w:rsidRPr="00C05C6B">
        <w:rPr>
          <w:color w:val="000000" w:themeColor="text1"/>
        </w:rPr>
        <w:t>(Edward, 2020)</w:t>
      </w:r>
      <w:r w:rsidR="00FF70F5" w:rsidRPr="00C05C6B">
        <w:rPr>
          <w:color w:val="000000" w:themeColor="text1"/>
          <w:lang w:val="fr-BE"/>
        </w:rPr>
        <w:fldChar w:fldCharType="end"/>
      </w:r>
      <w:r w:rsidR="00CC1174" w:rsidRPr="00C05C6B">
        <w:rPr>
          <w:color w:val="000000" w:themeColor="text1"/>
          <w:lang w:val="fr-BE"/>
        </w:rPr>
        <w:t>.</w:t>
      </w:r>
      <w:r w:rsidR="00FF70F5" w:rsidRPr="00C05C6B">
        <w:rPr>
          <w:color w:val="000000" w:themeColor="text1"/>
          <w:lang w:val="fr-BE"/>
        </w:rPr>
        <w:t xml:space="preserve"> </w:t>
      </w:r>
      <w:r w:rsidR="00FE02B2" w:rsidRPr="00C05C6B">
        <w:rPr>
          <w:color w:val="000000" w:themeColor="text1"/>
          <w:lang w:val="fr-BE"/>
        </w:rPr>
        <w:t xml:space="preserve">Ce néologisme </w:t>
      </w:r>
      <w:r w:rsidR="00F65F20" w:rsidRPr="00C05C6B">
        <w:rPr>
          <w:color w:val="000000" w:themeColor="text1"/>
          <w:lang w:val="fr-BE"/>
        </w:rPr>
        <w:t xml:space="preserve">est </w:t>
      </w:r>
      <w:r w:rsidR="00ED5568" w:rsidRPr="00C05C6B">
        <w:rPr>
          <w:color w:val="000000" w:themeColor="text1"/>
          <w:lang w:val="fr-BE"/>
        </w:rPr>
        <w:t xml:space="preserve">apparu </w:t>
      </w:r>
      <w:r w:rsidR="00337147">
        <w:rPr>
          <w:color w:val="000000" w:themeColor="text1"/>
          <w:lang w:val="fr-BE"/>
        </w:rPr>
        <w:t xml:space="preserve">à la </w:t>
      </w:r>
      <w:r w:rsidR="00ED5568" w:rsidRPr="00C05C6B">
        <w:rPr>
          <w:color w:val="000000" w:themeColor="text1"/>
          <w:lang w:val="fr-BE"/>
        </w:rPr>
        <w:t xml:space="preserve">suite </w:t>
      </w:r>
      <w:r w:rsidR="00337147">
        <w:rPr>
          <w:color w:val="000000" w:themeColor="text1"/>
          <w:lang w:val="fr-BE"/>
        </w:rPr>
        <w:t>de</w:t>
      </w:r>
      <w:r w:rsidR="00ED5568" w:rsidRPr="00C05C6B">
        <w:rPr>
          <w:color w:val="000000" w:themeColor="text1"/>
          <w:lang w:val="fr-BE"/>
        </w:rPr>
        <w:t xml:space="preserve"> la</w:t>
      </w:r>
      <w:r w:rsidR="00F65F20" w:rsidRPr="00C05C6B">
        <w:rPr>
          <w:color w:val="000000" w:themeColor="text1"/>
          <w:lang w:val="fr-BE"/>
        </w:rPr>
        <w:t xml:space="preserve"> </w:t>
      </w:r>
      <w:r w:rsidR="003B11D0" w:rsidRPr="00C05C6B">
        <w:rPr>
          <w:color w:val="000000" w:themeColor="text1"/>
          <w:lang w:val="fr-BE"/>
        </w:rPr>
        <w:t>perturbation majeure</w:t>
      </w:r>
      <w:r w:rsidR="00337147">
        <w:rPr>
          <w:color w:val="000000" w:themeColor="text1"/>
          <w:lang w:val="fr-BE"/>
        </w:rPr>
        <w:t>,</w:t>
      </w:r>
      <w:r w:rsidR="003B11D0" w:rsidRPr="00C05C6B">
        <w:rPr>
          <w:color w:val="000000" w:themeColor="text1"/>
          <w:lang w:val="fr-BE"/>
        </w:rPr>
        <w:t xml:space="preserve"> </w:t>
      </w:r>
      <w:r w:rsidR="001F6ADA" w:rsidRPr="00C05C6B">
        <w:rPr>
          <w:color w:val="000000" w:themeColor="text1"/>
          <w:lang w:val="fr-BE"/>
        </w:rPr>
        <w:t>qua</w:t>
      </w:r>
      <w:r w:rsidR="00F62FEE" w:rsidRPr="00C05C6B">
        <w:rPr>
          <w:color w:val="000000" w:themeColor="text1"/>
          <w:lang w:val="fr-BE"/>
        </w:rPr>
        <w:t>lifiée de « disruptive</w:t>
      </w:r>
      <w:r w:rsidR="001F6ADA" w:rsidRPr="00C05C6B">
        <w:rPr>
          <w:color w:val="000000" w:themeColor="text1"/>
          <w:lang w:val="fr-BE"/>
        </w:rPr>
        <w:t> »</w:t>
      </w:r>
      <w:r w:rsidR="00337147">
        <w:rPr>
          <w:color w:val="000000" w:themeColor="text1"/>
          <w:lang w:val="fr-BE"/>
        </w:rPr>
        <w:t>,</w:t>
      </w:r>
      <w:r w:rsidR="001F6ADA" w:rsidRPr="00C05C6B">
        <w:rPr>
          <w:color w:val="000000" w:themeColor="text1"/>
          <w:lang w:val="fr-BE"/>
        </w:rPr>
        <w:t xml:space="preserve"> provoquée </w:t>
      </w:r>
      <w:r w:rsidR="00344F9F" w:rsidRPr="00C05C6B">
        <w:rPr>
          <w:color w:val="000000" w:themeColor="text1"/>
          <w:lang w:val="fr-BE"/>
        </w:rPr>
        <w:t>par</w:t>
      </w:r>
      <w:r w:rsidR="001F6ADA" w:rsidRPr="00C05C6B">
        <w:rPr>
          <w:color w:val="000000" w:themeColor="text1"/>
          <w:lang w:val="fr-BE"/>
        </w:rPr>
        <w:t xml:space="preserve"> Uber dans</w:t>
      </w:r>
      <w:r w:rsidR="003B11D0" w:rsidRPr="00C05C6B">
        <w:rPr>
          <w:color w:val="000000" w:themeColor="text1"/>
          <w:lang w:val="fr-BE"/>
        </w:rPr>
        <w:t xml:space="preserve"> le</w:t>
      </w:r>
      <w:r w:rsidR="00A32916" w:rsidRPr="00C05C6B">
        <w:rPr>
          <w:color w:val="000000" w:themeColor="text1"/>
          <w:lang w:val="fr-BE"/>
        </w:rPr>
        <w:t xml:space="preserve"> secteur taxi</w:t>
      </w:r>
      <w:r w:rsidR="00C05A15" w:rsidRPr="00C05C6B">
        <w:rPr>
          <w:color w:val="000000" w:themeColor="text1"/>
          <w:lang w:val="fr-BE"/>
        </w:rPr>
        <w:t xml:space="preserve"> </w:t>
      </w:r>
      <w:r w:rsidR="00337147">
        <w:rPr>
          <w:color w:val="000000" w:themeColor="text1"/>
          <w:lang w:val="fr-BE"/>
        </w:rPr>
        <w:t xml:space="preserve">dans le </w:t>
      </w:r>
      <w:r w:rsidR="00C05A15" w:rsidRPr="00C05C6B">
        <w:rPr>
          <w:color w:val="000000" w:themeColor="text1"/>
          <w:lang w:val="fr-BE"/>
        </w:rPr>
        <w:t>monde entier</w:t>
      </w:r>
      <w:r w:rsidR="001071FC" w:rsidRPr="00C05C6B">
        <w:rPr>
          <w:color w:val="000000" w:themeColor="text1"/>
          <w:lang w:val="fr-BE"/>
        </w:rPr>
        <w:t xml:space="preserve">. </w:t>
      </w:r>
      <w:r w:rsidR="00337147">
        <w:rPr>
          <w:color w:val="000000" w:themeColor="text1"/>
          <w:lang w:val="fr-BE"/>
        </w:rPr>
        <w:t>L</w:t>
      </w:r>
      <w:r w:rsidR="00C05A15" w:rsidRPr="00C05C6B">
        <w:rPr>
          <w:color w:val="000000" w:themeColor="text1"/>
          <w:lang w:val="fr-BE"/>
        </w:rPr>
        <w:t>e besoin de régulation</w:t>
      </w:r>
      <w:r w:rsidR="00A66D5C">
        <w:rPr>
          <w:rStyle w:val="cf01"/>
        </w:rPr>
        <w:t> </w:t>
      </w:r>
      <w:r w:rsidR="00A66D5C" w:rsidRPr="00A66D5C">
        <w:rPr>
          <w:color w:val="000000" w:themeColor="text1"/>
          <w:lang w:val="fr-BE"/>
        </w:rPr>
        <w:t>qui s’est ensuivi</w:t>
      </w:r>
      <w:r w:rsidR="00C05A15" w:rsidRPr="00C05C6B">
        <w:rPr>
          <w:color w:val="000000" w:themeColor="text1"/>
          <w:lang w:val="fr-BE"/>
        </w:rPr>
        <w:t xml:space="preserve"> s’explique par les modifications profondes que c</w:t>
      </w:r>
      <w:r w:rsidR="00344F9F" w:rsidRPr="00C05C6B">
        <w:rPr>
          <w:color w:val="000000" w:themeColor="text1"/>
          <w:lang w:val="fr-BE"/>
        </w:rPr>
        <w:t>ette entreprise de plateforme</w:t>
      </w:r>
      <w:r w:rsidR="00C05A15" w:rsidRPr="00C05C6B">
        <w:rPr>
          <w:color w:val="000000" w:themeColor="text1"/>
          <w:lang w:val="fr-BE"/>
        </w:rPr>
        <w:t xml:space="preserve"> a </w:t>
      </w:r>
      <w:r w:rsidR="008C1E99" w:rsidRPr="00C05C6B">
        <w:rPr>
          <w:color w:val="000000" w:themeColor="text1"/>
          <w:lang w:val="fr-BE"/>
        </w:rPr>
        <w:t>entrainé</w:t>
      </w:r>
      <w:r w:rsidR="00B47182" w:rsidRPr="00C05C6B">
        <w:rPr>
          <w:color w:val="000000" w:themeColor="text1"/>
          <w:lang w:val="fr-BE"/>
        </w:rPr>
        <w:t>es</w:t>
      </w:r>
      <w:r w:rsidR="00C05A15" w:rsidRPr="00C05C6B">
        <w:rPr>
          <w:color w:val="000000" w:themeColor="text1"/>
          <w:lang w:val="fr-BE"/>
        </w:rPr>
        <w:t xml:space="preserve"> sur </w:t>
      </w:r>
      <w:r w:rsidR="00A32916" w:rsidRPr="00C05C6B">
        <w:rPr>
          <w:color w:val="000000" w:themeColor="text1"/>
          <w:lang w:val="fr-BE"/>
        </w:rPr>
        <w:t xml:space="preserve">les activités économiques </w:t>
      </w:r>
      <w:r w:rsidR="00C05A15" w:rsidRPr="00C05C6B">
        <w:rPr>
          <w:color w:val="000000" w:themeColor="text1"/>
          <w:lang w:val="fr-BE"/>
        </w:rPr>
        <w:t>d</w:t>
      </w:r>
      <w:r w:rsidR="00F62FEE" w:rsidRPr="00C05C6B">
        <w:rPr>
          <w:color w:val="000000" w:themeColor="text1"/>
          <w:lang w:val="fr-BE"/>
        </w:rPr>
        <w:t>u</w:t>
      </w:r>
      <w:r w:rsidR="00C05A15" w:rsidRPr="00C05C6B">
        <w:rPr>
          <w:color w:val="000000" w:themeColor="text1"/>
          <w:lang w:val="fr-BE"/>
        </w:rPr>
        <w:t xml:space="preserve"> secteur</w:t>
      </w:r>
      <w:r w:rsidR="00A32916" w:rsidRPr="00C05C6B">
        <w:rPr>
          <w:color w:val="000000" w:themeColor="text1"/>
          <w:lang w:val="fr-BE"/>
        </w:rPr>
        <w:t xml:space="preserve"> </w:t>
      </w:r>
      <w:r w:rsidR="00D70140" w:rsidRPr="00C05C6B">
        <w:rPr>
          <w:color w:val="000000" w:themeColor="text1"/>
          <w:lang w:val="fr-BE"/>
        </w:rPr>
        <w:t xml:space="preserve">taxi </w:t>
      </w:r>
      <w:r w:rsidR="00A32916" w:rsidRPr="00C05C6B">
        <w:rPr>
          <w:color w:val="000000" w:themeColor="text1"/>
          <w:lang w:val="fr-BE"/>
        </w:rPr>
        <w:t xml:space="preserve">par l’introduction </w:t>
      </w:r>
      <w:r w:rsidR="008C1E99" w:rsidRPr="00C05C6B">
        <w:rPr>
          <w:color w:val="000000" w:themeColor="text1"/>
          <w:lang w:val="fr-BE"/>
        </w:rPr>
        <w:t xml:space="preserve">d’un nouveau modèle économique et de relations de travail au moyen de la technologie </w:t>
      </w:r>
      <w:r w:rsidR="008C1E99" w:rsidRPr="00C05C6B">
        <w:rPr>
          <w:color w:val="000000" w:themeColor="text1"/>
          <w:lang w:val="fr-BE"/>
        </w:rPr>
        <w:fldChar w:fldCharType="begin"/>
      </w:r>
      <w:r w:rsidR="008C1E99" w:rsidRPr="00C05C6B">
        <w:rPr>
          <w:color w:val="000000" w:themeColor="text1"/>
          <w:lang w:val="fr-BE"/>
        </w:rPr>
        <w:instrText xml:space="preserve"> ADDIN ZOTERO_ITEM CSL_CITATION {"citationID":"DrokHGZS","properties":{"formattedCitation":"(Sundararajan, 2017)","plainCitation":"(Sundararajan, 2017)","noteIndex":0},"citationItems":[{"id":1862,"uris":["http://zotero.org/users/6183971/items/7AUA2KTV"],"itemData":{"id":1862,"type":"book","abstract":"“An insightful guide to the forces shaping our economy” that explores the far-ranging implications of the shift to crowd-based capitalism—with case studies on Uber, Airbnb, and others (Hal Varian, Chief Economist at Google)Sharing isn’t new. Giving someone a ride, having a guest in your spare room, running errands for someone, participating in a supper club—these are not revolutionary concepts. What is new, in the “sharing economy,” is that you are not helping a friend for free; you are providing these services to a stranger for money. In this book, Arun Sundararajan, an expert on the sharing economy, explains the transition to what he describes as “crowd-based capitalism”—a new way of organizing economic activity that may supplant the traditional corporate-centered model. As peer-to-peer commercial exchange blurs the lines between the personal and the professional, how will the economy, government regulation, what it means to have a job, and our social fabric be affected?Drawing on extensive research and numerous real-world examples—including Airbnb, Lyft, Uber, Etsy, TaskRabbit, France's BlaBlaCar, China’s Didi Kuaidi, and India’s Ola, Sundararajan explains the basics of crowd-based capitalism. He describes the intriguing mix of “gift” and “market” in its transactions, demystifies emerging blockchain technologies, and clarifies the dizzying array of emerging on-demand platforms. He considers how this new paradigm changes economic growth and the future of work. Will we live in a world of empowered entrepreneurs who enjoy professional flexibility and independence? Or will we become disenfranchised digital laborers scurrying between platforms in search of the next wedge of piecework? Sundararajan highlights the important policy choices and suggests possible new directions for self-regulatory organizations, labor law, and funding our social safety net.","ISBN":"978-0-262-53352-2","language":"en","note":"Google-Books-ID: tg38DwAAQBAJ","number-of-pages":"255","publisher":"MIT Press","source":"Google Books","title":"The Sharing Economy: The End of Employment and the Rise of Crowd-Based Capitalism","title-short":"The Sharing Economy","author":[{"family":"Sundararajan","given":"Arun"}],"issued":{"date-parts":[["2017",4,21]]}}}],"schema":"https://github.com/citation-style-language/schema/raw/master/csl-citation.json"} </w:instrText>
      </w:r>
      <w:r w:rsidR="008C1E99" w:rsidRPr="00C05C6B">
        <w:rPr>
          <w:color w:val="000000" w:themeColor="text1"/>
          <w:lang w:val="fr-BE"/>
        </w:rPr>
        <w:fldChar w:fldCharType="separate"/>
      </w:r>
      <w:r w:rsidR="008C1E99" w:rsidRPr="00C05C6B">
        <w:rPr>
          <w:color w:val="000000" w:themeColor="text1"/>
          <w:lang w:val="fr-BE"/>
        </w:rPr>
        <w:t>(Sundararajan, 2017)</w:t>
      </w:r>
      <w:r w:rsidR="008C1E99" w:rsidRPr="00C05C6B">
        <w:rPr>
          <w:color w:val="000000" w:themeColor="text1"/>
          <w:lang w:val="fr-BE"/>
        </w:rPr>
        <w:fldChar w:fldCharType="end"/>
      </w:r>
      <w:r w:rsidR="008C1E99" w:rsidRPr="00C05C6B">
        <w:rPr>
          <w:color w:val="000000" w:themeColor="text1"/>
          <w:lang w:val="fr-BE"/>
        </w:rPr>
        <w:t xml:space="preserve">. </w:t>
      </w:r>
      <w:r w:rsidR="003E353E" w:rsidRPr="00C05C6B">
        <w:rPr>
          <w:color w:val="000000" w:themeColor="text1"/>
          <w:lang w:val="fr-BE"/>
        </w:rPr>
        <w:t xml:space="preserve"> </w:t>
      </w:r>
    </w:p>
    <w:p w14:paraId="4D0C2DF7" w14:textId="18E2546A" w:rsidR="00074314" w:rsidRPr="00C05C6B" w:rsidRDefault="00B96DFE" w:rsidP="00A225E1">
      <w:pPr>
        <w:spacing w:before="120" w:after="120"/>
        <w:rPr>
          <w:color w:val="000000" w:themeColor="text1"/>
          <w:lang w:val="fr-BE"/>
        </w:rPr>
      </w:pPr>
      <w:r w:rsidRPr="00C05C6B">
        <w:rPr>
          <w:color w:val="000000" w:themeColor="text1"/>
          <w:lang w:val="fr-BE"/>
        </w:rPr>
        <w:t>Dénoncé pour avoir</w:t>
      </w:r>
      <w:r w:rsidR="003D0331" w:rsidRPr="00C05C6B">
        <w:rPr>
          <w:color w:val="000000" w:themeColor="text1"/>
          <w:lang w:val="fr-BE"/>
        </w:rPr>
        <w:t xml:space="preserve"> jusqu’à présent grandi et prospéré en l’absence de toute régulation</w:t>
      </w:r>
      <w:r w:rsidR="00767A15">
        <w:rPr>
          <w:color w:val="000000" w:themeColor="text1"/>
          <w:lang w:val="fr-BE"/>
        </w:rPr>
        <w:t>, voire grâce à celle-ci</w:t>
      </w:r>
      <w:r w:rsidR="003D0331" w:rsidRPr="00C05C6B">
        <w:rPr>
          <w:color w:val="000000" w:themeColor="text1"/>
          <w:lang w:val="fr-BE"/>
        </w:rPr>
        <w:t xml:space="preserve"> </w:t>
      </w:r>
      <w:r w:rsidR="001071FC" w:rsidRPr="00C05C6B">
        <w:rPr>
          <w:color w:val="000000" w:themeColor="text1"/>
          <w:lang w:val="fr-BE"/>
        </w:rPr>
        <w:fldChar w:fldCharType="begin"/>
      </w:r>
      <w:r w:rsidR="001071FC" w:rsidRPr="00C05C6B">
        <w:rPr>
          <w:color w:val="000000" w:themeColor="text1"/>
          <w:lang w:val="fr-BE"/>
        </w:rPr>
        <w:instrText xml:space="preserve"> ADDIN ZOTERO_ITEM CSL_CITATION {"citationID":"KE5EgPbp","properties":{"formattedCitation":"(Pernicka, 2019)","plainCitation":"(Pernicka, 2019)","noteIndex":0},"citationItems":[{"id":2687,"uris":["http://zotero.org/users/6183971/items/T7H2DX2G"],"itemData":{"id":2687,"type":"article-journal","abstract":"The entry of digital platform corporations, such as Uber, Lyft, and Taxify, into established taxi and limousine markets has severely challenged organized interest groups on both sides of the capital-labor divide as well as public policymakers who regulate these markets. Interest associations in different countries have regarded the market-disrupting strategies of platform corporations as either a unifying threat or as an opportunity to pursue and enforce their particularistic interests, and existing associational fields have shaped interest associations’ responses.The author compares California and Austria because of their distinctive traditions in valorizing the public participation of nonstate societal groups and interest associations in political and economic fields. By drawing on interest group theory and on sociological field theory, this paper demonstrates that both pluralist and neocorporatist associational fields have the potential to balance societal interests and to moderate power relations.Associational fields in California and Austria are contested societal orders whose ability to integrate all relevant societal interests has been disrupted. In California, the responses of business associations, trade unions, and labor groups to Uber reflect the fragmented state of pluralist associational fields. While diversity and competitive relations between interest groups are ideal-typical characteristics of pluralist associational fields, state actors do not serve as impartial mediators, and Uber has benefited from more favorable rules and conditions than those applied to taxi and limousine companies. In Austria, the responses of the highly centralized business and labor associations toward Uber reflect the strong disposition of the Chamber of Commerce and trade unions toward the logic of influence. However, that collective bargaining institutions or social partner agreements are not able to control the company points to the fragile and contested character of associational fields. It is nevertheless likely that the ongoing struggle for common rules for all market participants will reinforce neocorporatist associational fields.","language":"en","source":"escholarship.org","title":"The Disruption of Taxi and Limousine Markets by Digital Platform Corporations in Western Europe and the United States: Responses of Business Associations, Labor Unions, and Other Interest Groups","title-short":"The Disruption of Taxi and Limousine Markets by Digital Platform Corporations in Western Europe and the United States","URL":"https://escholarship.org/uc/item/5q75j2cc","author":[{"family":"Pernicka","given":"Susanne"}],"accessed":{"date-parts":[["2023",10,25]]},"issued":{"date-parts":[["2019",7,1]]}}}],"schema":"https://github.com/citation-style-language/schema/raw/master/csl-citation.json"} </w:instrText>
      </w:r>
      <w:r w:rsidR="001071FC" w:rsidRPr="00C05C6B">
        <w:rPr>
          <w:color w:val="000000" w:themeColor="text1"/>
          <w:lang w:val="fr-BE"/>
        </w:rPr>
        <w:fldChar w:fldCharType="separate"/>
      </w:r>
      <w:r w:rsidR="001071FC" w:rsidRPr="00C05C6B">
        <w:rPr>
          <w:color w:val="000000" w:themeColor="text1"/>
        </w:rPr>
        <w:t>(Pernicka, 2019)</w:t>
      </w:r>
      <w:r w:rsidR="001071FC" w:rsidRPr="00C05C6B">
        <w:rPr>
          <w:color w:val="000000" w:themeColor="text1"/>
          <w:lang w:val="fr-BE"/>
        </w:rPr>
        <w:fldChar w:fldCharType="end"/>
      </w:r>
      <w:r w:rsidR="00D56A5E" w:rsidRPr="00C05C6B">
        <w:rPr>
          <w:color w:val="000000" w:themeColor="text1"/>
          <w:lang w:val="fr-BE"/>
        </w:rPr>
        <w:t xml:space="preserve">, Uber a </w:t>
      </w:r>
      <w:r w:rsidR="009B2A42" w:rsidRPr="00C05C6B">
        <w:rPr>
          <w:color w:val="000000" w:themeColor="text1"/>
          <w:lang w:val="fr-BE"/>
        </w:rPr>
        <w:t>provoqué d</w:t>
      </w:r>
      <w:r w:rsidR="00FA51CA">
        <w:rPr>
          <w:color w:val="000000" w:themeColor="text1"/>
          <w:lang w:val="fr-BE"/>
        </w:rPr>
        <w:t>’abondants</w:t>
      </w:r>
      <w:r w:rsidR="006A0036" w:rsidRPr="00C05C6B">
        <w:rPr>
          <w:color w:val="000000" w:themeColor="text1"/>
          <w:lang w:val="fr-BE"/>
        </w:rPr>
        <w:t xml:space="preserve"> débat</w:t>
      </w:r>
      <w:r w:rsidR="003214E2" w:rsidRPr="00C05C6B">
        <w:rPr>
          <w:color w:val="000000" w:themeColor="text1"/>
          <w:lang w:val="fr-BE"/>
        </w:rPr>
        <w:t>s</w:t>
      </w:r>
      <w:r w:rsidR="00074314" w:rsidRPr="00C05C6B">
        <w:rPr>
          <w:color w:val="000000" w:themeColor="text1"/>
          <w:lang w:val="fr-BE"/>
        </w:rPr>
        <w:t xml:space="preserve"> </w:t>
      </w:r>
      <w:r w:rsidR="0009148C" w:rsidRPr="00C05C6B">
        <w:rPr>
          <w:color w:val="000000" w:themeColor="text1"/>
          <w:lang w:val="fr-BE"/>
        </w:rPr>
        <w:t>à propos</w:t>
      </w:r>
      <w:r w:rsidR="003A2FC8" w:rsidRPr="00C05C6B">
        <w:rPr>
          <w:color w:val="000000" w:themeColor="text1"/>
          <w:lang w:val="fr-BE"/>
        </w:rPr>
        <w:t xml:space="preserve"> de ses pratiques, questionnant </w:t>
      </w:r>
      <w:r w:rsidR="00CC1174" w:rsidRPr="00C05C6B">
        <w:rPr>
          <w:color w:val="000000" w:themeColor="text1"/>
          <w:lang w:val="fr-BE"/>
        </w:rPr>
        <w:t xml:space="preserve">la </w:t>
      </w:r>
      <w:r w:rsidR="008141CA" w:rsidRPr="00C05C6B">
        <w:rPr>
          <w:color w:val="000000" w:themeColor="text1"/>
          <w:lang w:val="fr-BE"/>
        </w:rPr>
        <w:t>nécessité</w:t>
      </w:r>
      <w:r w:rsidR="00CC1174" w:rsidRPr="00C05C6B">
        <w:rPr>
          <w:color w:val="000000" w:themeColor="text1"/>
          <w:lang w:val="fr-BE"/>
        </w:rPr>
        <w:t xml:space="preserve"> </w:t>
      </w:r>
      <w:r w:rsidR="006148AC" w:rsidRPr="00C05C6B">
        <w:rPr>
          <w:color w:val="000000" w:themeColor="text1"/>
          <w:lang w:val="fr-BE"/>
        </w:rPr>
        <w:t xml:space="preserve">soit </w:t>
      </w:r>
      <w:r w:rsidR="00E1508A" w:rsidRPr="00C05C6B">
        <w:rPr>
          <w:color w:val="000000" w:themeColor="text1"/>
          <w:lang w:val="fr-BE"/>
        </w:rPr>
        <w:t>de le bannir</w:t>
      </w:r>
      <w:r w:rsidR="006148AC" w:rsidRPr="00C05C6B">
        <w:rPr>
          <w:color w:val="000000" w:themeColor="text1"/>
          <w:lang w:val="fr-BE"/>
        </w:rPr>
        <w:t>, soit</w:t>
      </w:r>
      <w:r w:rsidR="00E1508A" w:rsidRPr="00C05C6B">
        <w:rPr>
          <w:color w:val="000000" w:themeColor="text1"/>
          <w:lang w:val="fr-BE"/>
        </w:rPr>
        <w:t xml:space="preserve"> de le réguler au moyen d</w:t>
      </w:r>
      <w:r w:rsidR="00CC1174" w:rsidRPr="00C05C6B">
        <w:rPr>
          <w:color w:val="000000" w:themeColor="text1"/>
          <w:lang w:val="fr-BE"/>
        </w:rPr>
        <w:t xml:space="preserve">’une </w:t>
      </w:r>
      <w:r w:rsidR="003D0331" w:rsidRPr="00C05C6B">
        <w:rPr>
          <w:color w:val="000000" w:themeColor="text1"/>
          <w:lang w:val="fr-BE"/>
        </w:rPr>
        <w:t>intervention r</w:t>
      </w:r>
      <w:r w:rsidR="00C50123" w:rsidRPr="00C05C6B">
        <w:rPr>
          <w:color w:val="000000" w:themeColor="text1"/>
          <w:lang w:val="fr-BE"/>
        </w:rPr>
        <w:t>è</w:t>
      </w:r>
      <w:r w:rsidR="003D0331" w:rsidRPr="00C05C6B">
        <w:rPr>
          <w:color w:val="000000" w:themeColor="text1"/>
          <w:lang w:val="fr-BE"/>
        </w:rPr>
        <w:t>glementaire</w:t>
      </w:r>
      <w:r w:rsidR="00FA51CA">
        <w:rPr>
          <w:color w:val="000000" w:themeColor="text1"/>
          <w:lang w:val="fr-BE"/>
        </w:rPr>
        <w:t>,</w:t>
      </w:r>
      <w:r w:rsidR="0009148C" w:rsidRPr="00C05C6B">
        <w:rPr>
          <w:color w:val="000000" w:themeColor="text1"/>
          <w:lang w:val="fr-BE"/>
        </w:rPr>
        <w:t xml:space="preserve"> </w:t>
      </w:r>
      <w:r w:rsidR="003D0331" w:rsidRPr="00C05C6B">
        <w:rPr>
          <w:color w:val="000000" w:themeColor="text1"/>
          <w:lang w:val="fr-BE"/>
        </w:rPr>
        <w:t>et</w:t>
      </w:r>
      <w:r w:rsidR="00767A15">
        <w:rPr>
          <w:color w:val="000000" w:themeColor="text1"/>
          <w:lang w:val="fr-BE"/>
        </w:rPr>
        <w:t xml:space="preserve"> envisageant</w:t>
      </w:r>
      <w:r w:rsidR="003D0331" w:rsidRPr="00C05C6B">
        <w:rPr>
          <w:color w:val="000000" w:themeColor="text1"/>
          <w:lang w:val="fr-BE"/>
        </w:rPr>
        <w:t xml:space="preserve">, le cas </w:t>
      </w:r>
      <w:r w:rsidR="00E1508A" w:rsidRPr="00C05C6B">
        <w:rPr>
          <w:color w:val="000000" w:themeColor="text1"/>
          <w:lang w:val="fr-BE"/>
        </w:rPr>
        <w:t>échéant</w:t>
      </w:r>
      <w:r w:rsidR="003D0331" w:rsidRPr="00C05C6B">
        <w:rPr>
          <w:color w:val="000000" w:themeColor="text1"/>
          <w:lang w:val="fr-BE"/>
        </w:rPr>
        <w:t xml:space="preserve">, </w:t>
      </w:r>
      <w:r w:rsidR="00FA51CA">
        <w:rPr>
          <w:color w:val="000000" w:themeColor="text1"/>
          <w:lang w:val="fr-BE"/>
        </w:rPr>
        <w:t xml:space="preserve">les </w:t>
      </w:r>
      <w:r w:rsidR="005F6388" w:rsidRPr="00C05C6B">
        <w:rPr>
          <w:color w:val="000000" w:themeColor="text1"/>
          <w:lang w:val="fr-BE"/>
        </w:rPr>
        <w:t>manières</w:t>
      </w:r>
      <w:r w:rsidR="00767A15">
        <w:rPr>
          <w:color w:val="000000" w:themeColor="text1"/>
          <w:lang w:val="fr-BE"/>
        </w:rPr>
        <w:t xml:space="preserve"> de le</w:t>
      </w:r>
      <w:r w:rsidR="00FA51CA">
        <w:rPr>
          <w:color w:val="000000" w:themeColor="text1"/>
          <w:lang w:val="fr-BE"/>
        </w:rPr>
        <w:t xml:space="preserve"> faire</w:t>
      </w:r>
      <w:r w:rsidR="00B97709" w:rsidRPr="00C05C6B">
        <w:rPr>
          <w:color w:val="000000" w:themeColor="text1"/>
          <w:lang w:val="fr-BE"/>
        </w:rPr>
        <w:t xml:space="preserve">. </w:t>
      </w:r>
      <w:r w:rsidR="00FA51CA">
        <w:rPr>
          <w:rFonts w:cs="Times New Roman"/>
          <w:color w:val="000000" w:themeColor="text1"/>
          <w:szCs w:val="24"/>
          <w:lang w:val="fr-BE"/>
        </w:rPr>
        <w:t>S</w:t>
      </w:r>
      <w:r w:rsidR="00FA51CA" w:rsidRPr="00C05C6B">
        <w:rPr>
          <w:rFonts w:cs="Times New Roman"/>
          <w:color w:val="000000" w:themeColor="text1"/>
          <w:szCs w:val="24"/>
          <w:lang w:val="fr-BE"/>
        </w:rPr>
        <w:t>ur cette plateforme</w:t>
      </w:r>
      <w:r w:rsidR="00FA51CA">
        <w:rPr>
          <w:rFonts w:cs="Times New Roman"/>
          <w:color w:val="000000" w:themeColor="text1"/>
          <w:szCs w:val="24"/>
          <w:lang w:val="fr-BE"/>
        </w:rPr>
        <w:t>,</w:t>
      </w:r>
      <w:r w:rsidR="00FA51CA" w:rsidRPr="00C05C6B">
        <w:rPr>
          <w:rFonts w:cs="Times New Roman"/>
          <w:color w:val="000000" w:themeColor="text1"/>
          <w:szCs w:val="24"/>
          <w:lang w:val="fr-BE"/>
        </w:rPr>
        <w:t xml:space="preserve"> </w:t>
      </w:r>
      <w:r w:rsidR="00FA51CA">
        <w:rPr>
          <w:rFonts w:cs="Times New Roman"/>
          <w:color w:val="000000" w:themeColor="text1"/>
          <w:szCs w:val="24"/>
          <w:lang w:val="fr-BE"/>
        </w:rPr>
        <w:t>l</w:t>
      </w:r>
      <w:r w:rsidR="00A300F0" w:rsidRPr="00C05C6B">
        <w:rPr>
          <w:rFonts w:cs="Times New Roman"/>
          <w:color w:val="000000" w:themeColor="text1"/>
          <w:szCs w:val="24"/>
          <w:lang w:val="fr-BE"/>
        </w:rPr>
        <w:t xml:space="preserve">es conditions de travail </w:t>
      </w:r>
      <w:r w:rsidR="00420341" w:rsidRPr="00C05C6B">
        <w:rPr>
          <w:rFonts w:cs="Times New Roman"/>
          <w:color w:val="000000" w:themeColor="text1"/>
          <w:szCs w:val="24"/>
          <w:lang w:val="fr-BE"/>
        </w:rPr>
        <w:t xml:space="preserve">enfreignent les critères légaux du statut social </w:t>
      </w:r>
      <w:r w:rsidR="00A300F0" w:rsidRPr="00C05C6B">
        <w:rPr>
          <w:rFonts w:cs="Times New Roman"/>
          <w:color w:val="000000" w:themeColor="text1"/>
          <w:szCs w:val="24"/>
          <w:lang w:val="fr-BE"/>
        </w:rPr>
        <w:t>du travailleur</w:t>
      </w:r>
      <w:r w:rsidR="00FA51CA">
        <w:rPr>
          <w:rFonts w:cs="Times New Roman"/>
          <w:color w:val="000000" w:themeColor="text1"/>
          <w:szCs w:val="24"/>
          <w:lang w:val="fr-BE"/>
        </w:rPr>
        <w:t>,</w:t>
      </w:r>
      <w:r w:rsidR="0056312A" w:rsidRPr="00C05C6B">
        <w:rPr>
          <w:rFonts w:cs="Times New Roman"/>
          <w:color w:val="000000" w:themeColor="text1"/>
          <w:szCs w:val="24"/>
          <w:lang w:val="fr-BE"/>
        </w:rPr>
        <w:t xml:space="preserve"> qui s’inscrit sur l’application dans des termes de contrat </w:t>
      </w:r>
      <w:r w:rsidR="00300C23" w:rsidRPr="00C05C6B">
        <w:rPr>
          <w:rFonts w:cs="Times New Roman"/>
          <w:color w:val="000000" w:themeColor="text1"/>
          <w:szCs w:val="24"/>
          <w:lang w:val="fr-BE"/>
        </w:rPr>
        <w:t>indépendant</w:t>
      </w:r>
      <w:r w:rsidR="00A300F0" w:rsidRPr="00C05C6B">
        <w:rPr>
          <w:rFonts w:cs="Times New Roman"/>
          <w:color w:val="000000" w:themeColor="text1"/>
          <w:szCs w:val="24"/>
          <w:shd w:val="clear" w:color="auto" w:fill="FFFFFF" w:themeFill="background1"/>
          <w:lang w:val="fr-BE"/>
        </w:rPr>
        <w:t xml:space="preserve">. </w:t>
      </w:r>
      <w:r w:rsidR="00300C23" w:rsidRPr="00C05C6B">
        <w:rPr>
          <w:rFonts w:cs="Times New Roman"/>
          <w:color w:val="000000" w:themeColor="text1"/>
          <w:szCs w:val="24"/>
          <w:shd w:val="clear" w:color="auto" w:fill="FFFFFF" w:themeFill="background1"/>
          <w:lang w:val="fr-BE"/>
        </w:rPr>
        <w:t xml:space="preserve">Si certains défendent la théorie selon laquelle il suffit d’organiser les conditions de travail conformément aux </w:t>
      </w:r>
      <w:r w:rsidR="00F84DFB" w:rsidRPr="00C05C6B">
        <w:rPr>
          <w:rFonts w:cs="Times New Roman"/>
          <w:color w:val="000000" w:themeColor="text1"/>
          <w:szCs w:val="24"/>
          <w:shd w:val="clear" w:color="auto" w:fill="FFFFFF" w:themeFill="background1"/>
          <w:lang w:val="fr-BE"/>
        </w:rPr>
        <w:t>clas</w:t>
      </w:r>
      <w:r w:rsidR="00FA51CA">
        <w:rPr>
          <w:rFonts w:cs="Times New Roman"/>
          <w:color w:val="000000" w:themeColor="text1"/>
          <w:szCs w:val="24"/>
          <w:shd w:val="clear" w:color="auto" w:fill="FFFFFF" w:themeFill="background1"/>
          <w:lang w:val="fr-BE"/>
        </w:rPr>
        <w:t>s</w:t>
      </w:r>
      <w:r w:rsidR="00F84DFB" w:rsidRPr="00C05C6B">
        <w:rPr>
          <w:rFonts w:cs="Times New Roman"/>
          <w:color w:val="000000" w:themeColor="text1"/>
          <w:szCs w:val="24"/>
          <w:shd w:val="clear" w:color="auto" w:fill="FFFFFF" w:themeFill="background1"/>
          <w:lang w:val="fr-BE"/>
        </w:rPr>
        <w:t>ifications existantes</w:t>
      </w:r>
      <w:r w:rsidR="00E05456" w:rsidRPr="00C05C6B">
        <w:rPr>
          <w:rFonts w:cs="Times New Roman"/>
          <w:color w:val="000000" w:themeColor="text1"/>
          <w:szCs w:val="24"/>
          <w:shd w:val="clear" w:color="auto" w:fill="FFFFFF" w:themeFill="background1"/>
          <w:lang w:val="fr-BE"/>
        </w:rPr>
        <w:t xml:space="preserve"> (salarié/indépendant)</w:t>
      </w:r>
      <w:r w:rsidR="00F84DFB" w:rsidRPr="00C05C6B">
        <w:rPr>
          <w:rFonts w:cs="Times New Roman"/>
          <w:color w:val="000000" w:themeColor="text1"/>
          <w:szCs w:val="24"/>
          <w:shd w:val="clear" w:color="auto" w:fill="FFFFFF" w:themeFill="background1"/>
          <w:lang w:val="fr-BE"/>
        </w:rPr>
        <w:t xml:space="preserve"> </w:t>
      </w:r>
      <w:r w:rsidR="00300C23" w:rsidRPr="00C05C6B">
        <w:rPr>
          <w:rFonts w:cs="Times New Roman"/>
          <w:color w:val="000000" w:themeColor="text1"/>
          <w:szCs w:val="24"/>
          <w:shd w:val="clear" w:color="auto" w:fill="FFFFFF" w:themeFill="background1"/>
          <w:lang w:val="fr-BE"/>
        </w:rPr>
        <w:t xml:space="preserve">qui </w:t>
      </w:r>
      <w:r w:rsidR="00B46887" w:rsidRPr="00C05C6B">
        <w:rPr>
          <w:rFonts w:cs="Times New Roman"/>
          <w:color w:val="000000" w:themeColor="text1"/>
          <w:szCs w:val="24"/>
          <w:shd w:val="clear" w:color="auto" w:fill="FFFFFF" w:themeFill="background1"/>
          <w:lang w:val="fr-BE"/>
        </w:rPr>
        <w:t xml:space="preserve">déterminent les droits, obligations </w:t>
      </w:r>
      <w:r w:rsidR="00300C23" w:rsidRPr="00C05C6B">
        <w:rPr>
          <w:rFonts w:cs="Times New Roman"/>
          <w:color w:val="000000" w:themeColor="text1"/>
          <w:szCs w:val="24"/>
          <w:shd w:val="clear" w:color="auto" w:fill="FFFFFF" w:themeFill="background1"/>
          <w:lang w:val="fr-BE"/>
        </w:rPr>
        <w:t>et protections des travailleurs</w:t>
      </w:r>
      <w:r w:rsidR="00026513" w:rsidRPr="00C05C6B">
        <w:rPr>
          <w:rFonts w:cs="Times New Roman"/>
          <w:color w:val="000000" w:themeColor="text1"/>
          <w:szCs w:val="24"/>
          <w:shd w:val="clear" w:color="auto" w:fill="FFFFFF" w:themeFill="background1"/>
          <w:lang w:val="fr-BE"/>
        </w:rPr>
        <w:t xml:space="preserve"> </w:t>
      </w:r>
      <w:r w:rsidR="00F84DFB" w:rsidRPr="00C05C6B">
        <w:rPr>
          <w:rFonts w:cs="Times New Roman"/>
          <w:color w:val="000000" w:themeColor="text1"/>
          <w:szCs w:val="24"/>
          <w:shd w:val="clear" w:color="auto" w:fill="FFFFFF" w:themeFill="background1"/>
          <w:lang w:val="fr-BE"/>
        </w:rPr>
        <w:t>selon des critères spécifiques</w:t>
      </w:r>
      <w:r w:rsidR="00300C23" w:rsidRPr="00C05C6B">
        <w:rPr>
          <w:rFonts w:cs="Times New Roman"/>
          <w:color w:val="000000" w:themeColor="text1"/>
          <w:szCs w:val="24"/>
          <w:shd w:val="clear" w:color="auto" w:fill="FFFFFF" w:themeFill="background1"/>
          <w:lang w:val="fr-BE"/>
        </w:rPr>
        <w:t xml:space="preserve">, d’autres </w:t>
      </w:r>
      <w:r w:rsidR="00526042" w:rsidRPr="00C05C6B">
        <w:rPr>
          <w:rFonts w:cs="Times New Roman"/>
          <w:color w:val="000000" w:themeColor="text1"/>
          <w:szCs w:val="24"/>
          <w:shd w:val="clear" w:color="auto" w:fill="FFFFFF" w:themeFill="background1"/>
          <w:lang w:val="fr-BE"/>
        </w:rPr>
        <w:t>soutiennent</w:t>
      </w:r>
      <w:r w:rsidR="00300C23" w:rsidRPr="00C05C6B">
        <w:rPr>
          <w:rFonts w:cs="Times New Roman"/>
          <w:color w:val="000000" w:themeColor="text1"/>
          <w:szCs w:val="24"/>
          <w:shd w:val="clear" w:color="auto" w:fill="FFFFFF" w:themeFill="background1"/>
          <w:lang w:val="fr-BE"/>
        </w:rPr>
        <w:t xml:space="preserve"> l’idée que ces formes traditionnelles de</w:t>
      </w:r>
      <w:r w:rsidR="00387970" w:rsidRPr="00C05C6B">
        <w:rPr>
          <w:rFonts w:cs="Times New Roman"/>
          <w:color w:val="000000" w:themeColor="text1"/>
          <w:szCs w:val="24"/>
          <w:shd w:val="clear" w:color="auto" w:fill="FFFFFF" w:themeFill="background1"/>
          <w:lang w:val="fr-BE"/>
        </w:rPr>
        <w:t xml:space="preserve"> travail</w:t>
      </w:r>
      <w:r w:rsidR="00026513" w:rsidRPr="00C05C6B">
        <w:rPr>
          <w:rFonts w:cs="Times New Roman"/>
          <w:color w:val="000000" w:themeColor="text1"/>
          <w:szCs w:val="24"/>
          <w:shd w:val="clear" w:color="auto" w:fill="FFFFFF" w:themeFill="background1"/>
          <w:lang w:val="fr-BE"/>
        </w:rPr>
        <w:t xml:space="preserve"> </w:t>
      </w:r>
      <w:r w:rsidR="008665F4" w:rsidRPr="00C05C6B">
        <w:rPr>
          <w:rFonts w:cs="Times New Roman"/>
          <w:color w:val="000000" w:themeColor="text1"/>
          <w:szCs w:val="24"/>
          <w:shd w:val="clear" w:color="auto" w:fill="FFFFFF" w:themeFill="background1"/>
          <w:lang w:val="fr-BE"/>
        </w:rPr>
        <w:t xml:space="preserve">s’éloignent de plus en plus des réalités actuelles </w:t>
      </w:r>
      <w:r w:rsidR="00B46887" w:rsidRPr="00C05C6B">
        <w:rPr>
          <w:rFonts w:cs="Times New Roman"/>
          <w:color w:val="000000" w:themeColor="text1"/>
          <w:szCs w:val="24"/>
          <w:shd w:val="clear" w:color="auto" w:fill="FFFFFF" w:themeFill="background1"/>
          <w:lang w:val="fr-BE"/>
        </w:rPr>
        <w:t>du march</w:t>
      </w:r>
      <w:r w:rsidR="00E05456" w:rsidRPr="00C05C6B">
        <w:rPr>
          <w:rFonts w:cs="Times New Roman"/>
          <w:color w:val="000000" w:themeColor="text1"/>
          <w:szCs w:val="24"/>
          <w:shd w:val="clear" w:color="auto" w:fill="FFFFFF" w:themeFill="background1"/>
          <w:lang w:val="fr-BE"/>
        </w:rPr>
        <w:t>é du travail</w:t>
      </w:r>
      <w:r w:rsidR="008665F4" w:rsidRPr="00C05C6B">
        <w:rPr>
          <w:rFonts w:cs="Times New Roman"/>
          <w:color w:val="000000" w:themeColor="text1"/>
          <w:szCs w:val="24"/>
          <w:shd w:val="clear" w:color="auto" w:fill="FFFFFF" w:themeFill="background1"/>
          <w:lang w:val="fr-BE"/>
        </w:rPr>
        <w:t>.</w:t>
      </w:r>
      <w:r w:rsidR="00E05456" w:rsidRPr="00C05C6B">
        <w:rPr>
          <w:rFonts w:cs="Times New Roman"/>
          <w:color w:val="000000" w:themeColor="text1"/>
          <w:szCs w:val="24"/>
          <w:shd w:val="clear" w:color="auto" w:fill="FFFFFF" w:themeFill="background1"/>
          <w:lang w:val="fr-BE"/>
        </w:rPr>
        <w:t xml:space="preserve"> </w:t>
      </w:r>
      <w:r w:rsidR="00E05456" w:rsidRPr="00C05C6B">
        <w:rPr>
          <w:rFonts w:cs="Times New Roman"/>
          <w:color w:val="000000" w:themeColor="text1"/>
          <w:szCs w:val="24"/>
          <w:shd w:val="clear" w:color="auto" w:fill="FFFFFF" w:themeFill="background1"/>
          <w:lang w:val="fr-BE"/>
        </w:rPr>
        <w:lastRenderedPageBreak/>
        <w:t>Ces derniers suggèrent</w:t>
      </w:r>
      <w:r w:rsidR="00E05456" w:rsidRPr="00C05C6B">
        <w:rPr>
          <w:color w:val="000000" w:themeColor="text1"/>
          <w:shd w:val="clear" w:color="auto" w:fill="FFFFFF" w:themeFill="background1"/>
          <w:lang w:val="fr-BE"/>
        </w:rPr>
        <w:t xml:space="preserve"> la création d’autres instruments de régulation et régimes de protection sociale pour accompagner </w:t>
      </w:r>
      <w:r w:rsidR="00B46887" w:rsidRPr="00C05C6B">
        <w:rPr>
          <w:color w:val="000000" w:themeColor="text1"/>
          <w:shd w:val="clear" w:color="auto" w:fill="FFFFFF" w:themeFill="background1"/>
          <w:lang w:val="fr-BE"/>
        </w:rPr>
        <w:t>l’avènement progressif de la technologie dans les rapports de travail</w:t>
      </w:r>
      <w:r w:rsidR="00E05456" w:rsidRPr="00C05C6B">
        <w:rPr>
          <w:color w:val="000000" w:themeColor="text1"/>
          <w:shd w:val="clear" w:color="auto" w:fill="FFFFFF" w:themeFill="background1"/>
          <w:lang w:val="fr-BE"/>
        </w:rPr>
        <w:t xml:space="preserve"> </w:t>
      </w:r>
      <w:r w:rsidR="00E05456" w:rsidRPr="00C05C6B">
        <w:rPr>
          <w:color w:val="000000" w:themeColor="text1"/>
          <w:shd w:val="clear" w:color="auto" w:fill="FFFFFF" w:themeFill="background1"/>
          <w:lang w:val="fr-BE"/>
        </w:rPr>
        <w:fldChar w:fldCharType="begin"/>
      </w:r>
      <w:r w:rsidR="00E05456" w:rsidRPr="00C05C6B">
        <w:rPr>
          <w:color w:val="000000" w:themeColor="text1"/>
          <w:shd w:val="clear" w:color="auto" w:fill="FFFFFF" w:themeFill="background1"/>
          <w:lang w:val="fr-BE"/>
        </w:rPr>
        <w:instrText xml:space="preserve"> ADDIN ZOTERO_ITEM CSL_CITATION {"citationID":"xD24afX2","properties":{"formattedCitation":"(Dirringer, 2018)","plainCitation":"(Dirringer, 2018)","noteIndex":0},"citationItems":[{"id":2001,"uris":["http://zotero.org/users/6183971/items/X2GUY3YT"],"itemData":{"id":2001,"type":"article-journal","abstract":"L’essor du capitalisme de plateforme va de pair avec une transformation des formes d’emploi et de travail en France, et ailleurs. La nécessité, autant que l’opportunité, de créer de nouvelles formes de régulation n’a jamais été aussi palpable que ces dernières années. Les (propositions de) réformes se multiplient, cherchant à poser les bases de ce que devrait être un droit social protecteur de tous les travailleurs, qu’ils soient subordonnés juridiquement, dépendants économiquement ou non. L’article présente quelles sont ou quelles pourraient être les voies possibles. Au-delà de l’aspect technique de la redéfinition du statut du travailleur, il invite à rechercher laquelle de ces voies poursuit le mieux une visée à la fois protectrice et émancipatrice. Autrement dit, repenser les frontières du salariat ne suffit pas. Il convient encore de réfléchir à la manière de refonder les droits sociaux et de créer de nouvelles formes de solidarités sociales.","container-title":"La nouvelle revue du travail","DOI":"10.4000/nrt.3965","ISSN":"2495-7593","issue":"13","language":"fr","license":"https://creativecommons.org/licenses/by-nc-nd/4.0/","note":"number: 13\npublisher: Durand, Jean-Pierre","source":"journals.openedition.org","title":"Quel droit social en Europe face au capitalisme de plateforme ?","URL":"https://journals.openedition.org/nrt/3965","author":[{"family":"Dirringer","given":"Josépha"}],"accessed":{"date-parts":[["2023",10,2]]},"issued":{"date-parts":[["2018",11,1]]}}}],"schema":"https://github.com/citation-style-language/schema/raw/master/csl-citation.json"} </w:instrText>
      </w:r>
      <w:r w:rsidR="00E05456" w:rsidRPr="00C05C6B">
        <w:rPr>
          <w:color w:val="000000" w:themeColor="text1"/>
          <w:shd w:val="clear" w:color="auto" w:fill="FFFFFF" w:themeFill="background1"/>
          <w:lang w:val="fr-BE"/>
        </w:rPr>
        <w:fldChar w:fldCharType="separate"/>
      </w:r>
      <w:r w:rsidR="00E05456" w:rsidRPr="00C05C6B">
        <w:rPr>
          <w:color w:val="000000" w:themeColor="text1"/>
          <w:shd w:val="clear" w:color="auto" w:fill="FFFFFF" w:themeFill="background1"/>
          <w:lang w:val="fr-BE"/>
        </w:rPr>
        <w:t>(Dirringer, 2018)</w:t>
      </w:r>
      <w:r w:rsidR="00E05456" w:rsidRPr="00C05C6B">
        <w:rPr>
          <w:color w:val="000000" w:themeColor="text1"/>
          <w:shd w:val="clear" w:color="auto" w:fill="FFFFFF" w:themeFill="background1"/>
          <w:lang w:val="fr-BE"/>
        </w:rPr>
        <w:fldChar w:fldCharType="end"/>
      </w:r>
      <w:r w:rsidR="009355DD" w:rsidRPr="00C05C6B">
        <w:rPr>
          <w:color w:val="000000" w:themeColor="text1"/>
          <w:lang w:val="fr-BE"/>
        </w:rPr>
        <w:t xml:space="preserve">. </w:t>
      </w:r>
    </w:p>
    <w:p w14:paraId="7249FFB0" w14:textId="1C6E8237" w:rsidR="007038BB" w:rsidRPr="00C05C6B" w:rsidRDefault="00B34182" w:rsidP="00A225E1">
      <w:pPr>
        <w:spacing w:before="120" w:after="120"/>
        <w:rPr>
          <w:color w:val="000000" w:themeColor="text1"/>
          <w:lang w:val="fr-BE"/>
        </w:rPr>
      </w:pPr>
      <w:r w:rsidRPr="00C05C6B">
        <w:rPr>
          <w:color w:val="000000" w:themeColor="text1"/>
          <w:lang w:val="fr-BE"/>
        </w:rPr>
        <w:t>Notre travail s’inscrit dans les coulisses de ce</w:t>
      </w:r>
      <w:r w:rsidR="008515DD" w:rsidRPr="00C05C6B">
        <w:rPr>
          <w:color w:val="000000" w:themeColor="text1"/>
          <w:lang w:val="fr-BE"/>
        </w:rPr>
        <w:t>s</w:t>
      </w:r>
      <w:r w:rsidRPr="00C05C6B">
        <w:rPr>
          <w:color w:val="000000" w:themeColor="text1"/>
          <w:lang w:val="fr-BE"/>
        </w:rPr>
        <w:t xml:space="preserve"> débat</w:t>
      </w:r>
      <w:r w:rsidR="008515DD" w:rsidRPr="00C05C6B">
        <w:rPr>
          <w:color w:val="000000" w:themeColor="text1"/>
          <w:lang w:val="fr-BE"/>
        </w:rPr>
        <w:t>s au sujet</w:t>
      </w:r>
      <w:r w:rsidRPr="00C05C6B">
        <w:rPr>
          <w:color w:val="000000" w:themeColor="text1"/>
          <w:lang w:val="fr-BE"/>
        </w:rPr>
        <w:t xml:space="preserve"> de</w:t>
      </w:r>
      <w:r w:rsidR="008515DD" w:rsidRPr="00C05C6B">
        <w:rPr>
          <w:color w:val="000000" w:themeColor="text1"/>
          <w:lang w:val="fr-BE"/>
        </w:rPr>
        <w:t xml:space="preserve"> la</w:t>
      </w:r>
      <w:r w:rsidRPr="00C05C6B">
        <w:rPr>
          <w:color w:val="000000" w:themeColor="text1"/>
          <w:lang w:val="fr-BE"/>
        </w:rPr>
        <w:t xml:space="preserve"> régulation. Nous nous intéressons au processus social par lequel le travail de plateforme s’institutionnalise, </w:t>
      </w:r>
      <w:r w:rsidR="00767A15">
        <w:rPr>
          <w:color w:val="000000" w:themeColor="text1"/>
          <w:lang w:val="fr-BE"/>
        </w:rPr>
        <w:t>en</w:t>
      </w:r>
      <w:r w:rsidRPr="00C05C6B">
        <w:rPr>
          <w:color w:val="000000" w:themeColor="text1"/>
          <w:lang w:val="fr-BE"/>
        </w:rPr>
        <w:t xml:space="preserve"> dépit de toute </w:t>
      </w:r>
      <w:r w:rsidR="00846193" w:rsidRPr="00C05C6B">
        <w:rPr>
          <w:color w:val="000000" w:themeColor="text1"/>
          <w:lang w:val="fr-BE"/>
        </w:rPr>
        <w:t>décision et/ou int</w:t>
      </w:r>
      <w:r w:rsidR="003966DF" w:rsidRPr="00C05C6B">
        <w:rPr>
          <w:color w:val="000000" w:themeColor="text1"/>
          <w:lang w:val="fr-BE"/>
        </w:rPr>
        <w:t>ervention r</w:t>
      </w:r>
      <w:r w:rsidR="00C50123" w:rsidRPr="00C05C6B">
        <w:rPr>
          <w:color w:val="000000" w:themeColor="text1"/>
          <w:lang w:val="fr-BE"/>
        </w:rPr>
        <w:t>è</w:t>
      </w:r>
      <w:r w:rsidR="003966DF" w:rsidRPr="00C05C6B">
        <w:rPr>
          <w:color w:val="000000" w:themeColor="text1"/>
          <w:lang w:val="fr-BE"/>
        </w:rPr>
        <w:t>glementaire claire</w:t>
      </w:r>
      <w:r w:rsidR="00452FBF" w:rsidRPr="00C05C6B">
        <w:rPr>
          <w:color w:val="000000" w:themeColor="text1"/>
          <w:lang w:val="fr-BE"/>
        </w:rPr>
        <w:t>,</w:t>
      </w:r>
      <w:r w:rsidR="003966DF" w:rsidRPr="00C05C6B">
        <w:rPr>
          <w:color w:val="000000" w:themeColor="text1"/>
          <w:lang w:val="fr-BE"/>
        </w:rPr>
        <w:t xml:space="preserve"> </w:t>
      </w:r>
      <w:r w:rsidR="009355DD" w:rsidRPr="00C05C6B">
        <w:rPr>
          <w:color w:val="000000" w:themeColor="text1"/>
          <w:lang w:val="fr-BE"/>
        </w:rPr>
        <w:t>afin de</w:t>
      </w:r>
      <w:r w:rsidR="003966DF" w:rsidRPr="00C05C6B">
        <w:rPr>
          <w:color w:val="000000" w:themeColor="text1"/>
          <w:lang w:val="fr-BE"/>
        </w:rPr>
        <w:t xml:space="preserve"> mieux approcher cette complexité</w:t>
      </w:r>
      <w:r w:rsidR="005C245E" w:rsidRPr="00C05C6B">
        <w:rPr>
          <w:color w:val="000000" w:themeColor="text1"/>
          <w:lang w:val="fr-BE"/>
        </w:rPr>
        <w:t xml:space="preserve"> de </w:t>
      </w:r>
      <w:r w:rsidR="00452FBF" w:rsidRPr="00C05C6B">
        <w:rPr>
          <w:color w:val="000000" w:themeColor="text1"/>
          <w:lang w:val="fr-BE"/>
        </w:rPr>
        <w:t xml:space="preserve">la </w:t>
      </w:r>
      <w:r w:rsidR="005C245E" w:rsidRPr="00C05C6B">
        <w:rPr>
          <w:color w:val="000000" w:themeColor="text1"/>
          <w:lang w:val="fr-BE"/>
        </w:rPr>
        <w:t>régulation</w:t>
      </w:r>
      <w:r w:rsidR="003966DF" w:rsidRPr="00C05C6B">
        <w:rPr>
          <w:color w:val="000000" w:themeColor="text1"/>
          <w:lang w:val="fr-BE"/>
        </w:rPr>
        <w:t xml:space="preserve">. </w:t>
      </w:r>
      <w:r w:rsidR="002B11D5" w:rsidRPr="00C05C6B">
        <w:rPr>
          <w:color w:val="000000" w:themeColor="text1"/>
          <w:lang w:val="fr-BE"/>
        </w:rPr>
        <w:t xml:space="preserve">En effet, </w:t>
      </w:r>
      <w:r w:rsidR="005B10C0" w:rsidRPr="00C05C6B">
        <w:rPr>
          <w:color w:val="000000" w:themeColor="text1"/>
          <w:lang w:val="fr-BE"/>
        </w:rPr>
        <w:t>comme le souligne</w:t>
      </w:r>
      <w:r w:rsidR="00767A15">
        <w:rPr>
          <w:color w:val="000000" w:themeColor="text1"/>
          <w:lang w:val="fr-BE"/>
        </w:rPr>
        <w:t>nt</w:t>
      </w:r>
      <w:r w:rsidR="005B10C0" w:rsidRPr="00C05C6B">
        <w:rPr>
          <w:color w:val="000000" w:themeColor="text1"/>
          <w:lang w:val="fr-BE"/>
        </w:rPr>
        <w:t xml:space="preserve"> </w:t>
      </w:r>
      <w:r w:rsidR="005B10C0" w:rsidRPr="00C05C6B">
        <w:rPr>
          <w:color w:val="000000" w:themeColor="text1"/>
          <w:lang w:val="fr-BE"/>
        </w:rPr>
        <w:fldChar w:fldCharType="begin"/>
      </w:r>
      <w:r w:rsidR="0095398D" w:rsidRPr="00C05C6B">
        <w:rPr>
          <w:color w:val="000000" w:themeColor="text1"/>
          <w:lang w:val="fr-BE"/>
        </w:rPr>
        <w:instrText xml:space="preserve"> ADDIN ZOTERO_ITEM CSL_CITATION {"citationID":"55akrYcu","properties":{"formattedCitation":"(Vaclavik et al., 2022)","plainCitation":"(Vaclavik et al., 2022)","dontUpdate":true,"noteIndex":0},"citationItems":[{"id":2503,"uris":["http://zotero.org/users/6183971/items/7PQY3SWS"],"itemData":{"id":2503,"type":"article-journal","abstract":"Resumo É inegável a importância econômica e social do trabalho informal como característica histórica do mercado de trabalho brasileiro. Neste ensaio, ao articular os eixos da informalidade e dos mercados laborais digitais, típicos da gig economy, defende-se a tese do “empresariamento da informalidade”, em que grandes empresas passam a mediar relações por meio de plataformas on-line, utilizando o trabalho informal. Esse fenômeno reorganiza e amplifica a informalidade, criando um novo estatuto laboral em que são mescladas características de atividade formal, como controle, avaliação de desempenho e incentivos financeiros, e informal, pela natureza autônoma e pela falta de vínculos trabalhistas. No Brasil, meios de alocação de mão de obra mediados por aplicativos têm crescido substancialmente, reforçando a necessidade de investigação teórica e empírica do fenômeno.","container-title":"Cadernos EBAPE.BR","DOI":"10.1590/1679-395120210065x","ISSN":"1679-3951","journalAbbreviation":"Cad. EBAPE.BR","language":"en","note":"publisher: Fundação Getulio Vargas, Escola Brasileira de Administração Pública e de Empresas","page":"247-258","source":"SciELO","title":"Managing the informal economy: a theoretical debate in the light of gig economy","title-short":"Managing the informal economy","URL":"https://www.scielo.br/j/cebape/a/DVmFqMCPVwLMPPvFbYkfNFr/?lang=en","volume":"20","author":[{"family":"Vaclavik","given":"Marcia Cristiane"},{"family":"Oltramari","given":"Andrea Poleto"},{"family":"Oliveira","given":"Sidinei Rocha De"}],"accessed":{"date-parts":[["2023",10,10]]},"issued":{"date-parts":[["2022",5,16]]}}}],"schema":"https://github.com/citation-style-language/schema/raw/master/csl-citation.json"} </w:instrText>
      </w:r>
      <w:r w:rsidR="005B10C0" w:rsidRPr="00C05C6B">
        <w:rPr>
          <w:color w:val="000000" w:themeColor="text1"/>
          <w:lang w:val="fr-BE"/>
        </w:rPr>
        <w:fldChar w:fldCharType="separate"/>
      </w:r>
      <w:r w:rsidR="005B10C0" w:rsidRPr="00C05C6B">
        <w:rPr>
          <w:rFonts w:cs="Times New Roman"/>
          <w:color w:val="000000" w:themeColor="text1"/>
        </w:rPr>
        <w:t>Vaclavik et al. (2022)</w:t>
      </w:r>
      <w:r w:rsidR="005B10C0" w:rsidRPr="00C05C6B">
        <w:rPr>
          <w:color w:val="000000" w:themeColor="text1"/>
          <w:lang w:val="fr-BE"/>
        </w:rPr>
        <w:fldChar w:fldCharType="end"/>
      </w:r>
      <w:r w:rsidR="005B10C0" w:rsidRPr="00C05C6B">
        <w:rPr>
          <w:color w:val="000000" w:themeColor="text1"/>
          <w:lang w:val="fr-BE"/>
        </w:rPr>
        <w:t xml:space="preserve">, </w:t>
      </w:r>
      <w:r w:rsidR="002B11D5" w:rsidRPr="00C05C6B">
        <w:rPr>
          <w:color w:val="000000" w:themeColor="text1"/>
          <w:lang w:val="fr-BE"/>
        </w:rPr>
        <w:t>l</w:t>
      </w:r>
      <w:r w:rsidR="007038BB" w:rsidRPr="00C05C6B">
        <w:rPr>
          <w:color w:val="000000" w:themeColor="text1"/>
          <w:lang w:val="fr-BE"/>
        </w:rPr>
        <w:t xml:space="preserve">'acceptation sociale des relations de travail formelles et informelles </w:t>
      </w:r>
      <w:r w:rsidR="005C245E" w:rsidRPr="00C05C6B">
        <w:rPr>
          <w:color w:val="000000" w:themeColor="text1"/>
          <w:lang w:val="fr-BE"/>
        </w:rPr>
        <w:t xml:space="preserve">entremêle </w:t>
      </w:r>
      <w:r w:rsidR="007038BB" w:rsidRPr="00C05C6B">
        <w:rPr>
          <w:color w:val="000000" w:themeColor="text1"/>
          <w:lang w:val="fr-BE"/>
        </w:rPr>
        <w:t>l</w:t>
      </w:r>
      <w:r w:rsidR="003B611E">
        <w:rPr>
          <w:color w:val="000000" w:themeColor="text1"/>
          <w:lang w:val="fr-BE"/>
        </w:rPr>
        <w:t>es</w:t>
      </w:r>
      <w:r w:rsidR="007038BB" w:rsidRPr="00C05C6B">
        <w:rPr>
          <w:color w:val="000000" w:themeColor="text1"/>
          <w:lang w:val="fr-BE"/>
        </w:rPr>
        <w:t xml:space="preserve"> notion</w:t>
      </w:r>
      <w:r w:rsidR="003B611E">
        <w:rPr>
          <w:color w:val="000000" w:themeColor="text1"/>
          <w:lang w:val="fr-BE"/>
        </w:rPr>
        <w:t>s</w:t>
      </w:r>
      <w:r w:rsidR="007038BB" w:rsidRPr="00C05C6B">
        <w:rPr>
          <w:color w:val="000000" w:themeColor="text1"/>
          <w:lang w:val="fr-BE"/>
        </w:rPr>
        <w:t xml:space="preserve"> de légalité (légal/illégal), de sens de la justice (équitable/injuste) et de </w:t>
      </w:r>
      <w:r w:rsidR="002B11D5" w:rsidRPr="00C05C6B">
        <w:rPr>
          <w:color w:val="000000" w:themeColor="text1"/>
          <w:lang w:val="fr-BE"/>
        </w:rPr>
        <w:t>mora</w:t>
      </w:r>
      <w:r w:rsidR="005B10C0" w:rsidRPr="00C05C6B">
        <w:rPr>
          <w:color w:val="000000" w:themeColor="text1"/>
          <w:lang w:val="fr-BE"/>
        </w:rPr>
        <w:t xml:space="preserve">lité (acceptable/inacceptable). </w:t>
      </w:r>
      <w:r w:rsidR="00D70140" w:rsidRPr="00C05C6B">
        <w:rPr>
          <w:color w:val="000000" w:themeColor="text1"/>
          <w:lang w:val="fr-BE"/>
        </w:rPr>
        <w:t>L</w:t>
      </w:r>
      <w:r w:rsidR="007038BB" w:rsidRPr="00C05C6B">
        <w:rPr>
          <w:color w:val="000000" w:themeColor="text1"/>
          <w:lang w:val="fr-BE"/>
        </w:rPr>
        <w:t xml:space="preserve">e terme </w:t>
      </w:r>
      <w:r w:rsidR="00F80528">
        <w:rPr>
          <w:color w:val="000000" w:themeColor="text1"/>
          <w:lang w:val="fr-BE"/>
        </w:rPr>
        <w:t>« </w:t>
      </w:r>
      <w:r w:rsidR="007038BB" w:rsidRPr="00C05C6B">
        <w:rPr>
          <w:color w:val="000000" w:themeColor="text1"/>
          <w:lang w:val="fr-BE"/>
        </w:rPr>
        <w:t>informalité</w:t>
      </w:r>
      <w:r w:rsidR="00F80528">
        <w:rPr>
          <w:color w:val="000000" w:themeColor="text1"/>
          <w:lang w:val="fr-BE"/>
        </w:rPr>
        <w:t> »</w:t>
      </w:r>
      <w:r w:rsidR="007038BB" w:rsidRPr="00C05C6B">
        <w:rPr>
          <w:color w:val="000000" w:themeColor="text1"/>
          <w:lang w:val="fr-BE"/>
        </w:rPr>
        <w:t xml:space="preserve"> est</w:t>
      </w:r>
      <w:r w:rsidR="00D70140" w:rsidRPr="00C05C6B">
        <w:rPr>
          <w:color w:val="000000" w:themeColor="text1"/>
          <w:lang w:val="fr-BE"/>
        </w:rPr>
        <w:t xml:space="preserve"> de cette façon</w:t>
      </w:r>
      <w:r w:rsidR="007038BB" w:rsidRPr="00C05C6B">
        <w:rPr>
          <w:color w:val="000000" w:themeColor="text1"/>
          <w:lang w:val="fr-BE"/>
        </w:rPr>
        <w:t xml:space="preserve"> encore trop polysémique pour être utilisé comme tel. Des mots </w:t>
      </w:r>
      <w:r w:rsidR="003B611E">
        <w:rPr>
          <w:color w:val="000000" w:themeColor="text1"/>
          <w:lang w:val="fr-BE"/>
        </w:rPr>
        <w:t>tels que</w:t>
      </w:r>
      <w:r w:rsidR="005B10C0" w:rsidRPr="00C05C6B">
        <w:rPr>
          <w:color w:val="000000" w:themeColor="text1"/>
          <w:lang w:val="fr-BE"/>
        </w:rPr>
        <w:t xml:space="preserve"> « salarié », « autonome </w:t>
      </w:r>
      <w:r w:rsidR="00C50123" w:rsidRPr="00C05C6B">
        <w:rPr>
          <w:color w:val="000000" w:themeColor="text1"/>
          <w:lang w:val="fr-BE"/>
        </w:rPr>
        <w:t>»,</w:t>
      </w:r>
      <w:r w:rsidR="005B10C0" w:rsidRPr="00C05C6B">
        <w:rPr>
          <w:color w:val="000000" w:themeColor="text1"/>
          <w:lang w:val="fr-BE"/>
        </w:rPr>
        <w:t xml:space="preserve"> « </w:t>
      </w:r>
      <w:r w:rsidR="007038BB" w:rsidRPr="00C05C6B">
        <w:rPr>
          <w:color w:val="000000" w:themeColor="text1"/>
          <w:lang w:val="fr-BE"/>
        </w:rPr>
        <w:t>e</w:t>
      </w:r>
      <w:r w:rsidR="00EA7D23" w:rsidRPr="00C05C6B">
        <w:rPr>
          <w:color w:val="000000" w:themeColor="text1"/>
          <w:lang w:val="fr-BE"/>
        </w:rPr>
        <w:t>mployeur »</w:t>
      </w:r>
      <w:r w:rsidR="003B611E">
        <w:rPr>
          <w:color w:val="000000" w:themeColor="text1"/>
          <w:lang w:val="fr-BE"/>
        </w:rPr>
        <w:t xml:space="preserve"> et</w:t>
      </w:r>
      <w:r w:rsidR="00EA7D23" w:rsidRPr="00C05C6B">
        <w:rPr>
          <w:color w:val="000000" w:themeColor="text1"/>
          <w:lang w:val="fr-BE"/>
        </w:rPr>
        <w:t xml:space="preserve"> « indépendant</w:t>
      </w:r>
      <w:r w:rsidR="00BE2DF1" w:rsidRPr="00C05C6B">
        <w:rPr>
          <w:color w:val="000000" w:themeColor="text1"/>
          <w:lang w:val="fr-BE"/>
        </w:rPr>
        <w:t> » sont souvent utilisés</w:t>
      </w:r>
      <w:r w:rsidR="00D70140" w:rsidRPr="00C05C6B">
        <w:rPr>
          <w:color w:val="000000" w:themeColor="text1"/>
          <w:lang w:val="fr-BE"/>
        </w:rPr>
        <w:t xml:space="preserve"> dans la </w:t>
      </w:r>
      <w:r w:rsidR="007102B3" w:rsidRPr="00C05C6B">
        <w:rPr>
          <w:color w:val="000000" w:themeColor="text1"/>
          <w:lang w:val="fr-BE"/>
        </w:rPr>
        <w:t>littérature</w:t>
      </w:r>
      <w:r w:rsidR="00BE2DF1" w:rsidRPr="00C05C6B">
        <w:rPr>
          <w:color w:val="000000" w:themeColor="text1"/>
          <w:lang w:val="fr-BE"/>
        </w:rPr>
        <w:t xml:space="preserve"> pour répondre à ces </w:t>
      </w:r>
      <w:r w:rsidR="003B611E">
        <w:rPr>
          <w:color w:val="000000" w:themeColor="text1"/>
          <w:lang w:val="fr-BE"/>
        </w:rPr>
        <w:t>défis</w:t>
      </w:r>
      <w:r w:rsidR="00BE2DF1" w:rsidRPr="00C05C6B">
        <w:rPr>
          <w:color w:val="000000" w:themeColor="text1"/>
          <w:lang w:val="fr-BE"/>
        </w:rPr>
        <w:t xml:space="preserve"> de </w:t>
      </w:r>
      <w:r w:rsidR="00D70140" w:rsidRPr="00C05C6B">
        <w:rPr>
          <w:color w:val="000000" w:themeColor="text1"/>
          <w:lang w:val="fr-BE"/>
        </w:rPr>
        <w:t xml:space="preserve">formalisation, </w:t>
      </w:r>
      <w:r w:rsidR="003B611E">
        <w:rPr>
          <w:color w:val="000000" w:themeColor="text1"/>
          <w:lang w:val="fr-BE"/>
        </w:rPr>
        <w:t>mais</w:t>
      </w:r>
      <w:r w:rsidR="00D70140" w:rsidRPr="00C05C6B">
        <w:rPr>
          <w:color w:val="000000" w:themeColor="text1"/>
          <w:lang w:val="fr-BE"/>
        </w:rPr>
        <w:t xml:space="preserve"> </w:t>
      </w:r>
      <w:r w:rsidR="00BE2DF1" w:rsidRPr="00C05C6B">
        <w:rPr>
          <w:color w:val="000000" w:themeColor="text1"/>
          <w:lang w:val="fr-BE"/>
        </w:rPr>
        <w:t xml:space="preserve">recèlent </w:t>
      </w:r>
      <w:r w:rsidR="007038BB" w:rsidRPr="00C05C6B">
        <w:rPr>
          <w:color w:val="000000" w:themeColor="text1"/>
          <w:lang w:val="fr-BE"/>
        </w:rPr>
        <w:t xml:space="preserve">une telle complexité qu'ils ne </w:t>
      </w:r>
      <w:r w:rsidR="002F1B01" w:rsidRPr="00C05C6B">
        <w:rPr>
          <w:color w:val="000000" w:themeColor="text1"/>
          <w:lang w:val="fr-BE"/>
        </w:rPr>
        <w:t>permettent pas d’obtenir de réponses</w:t>
      </w:r>
      <w:r w:rsidR="00C92D8D" w:rsidRPr="00C05C6B">
        <w:rPr>
          <w:color w:val="000000" w:themeColor="text1"/>
          <w:lang w:val="fr-BE"/>
        </w:rPr>
        <w:t xml:space="preserve"> génériques et</w:t>
      </w:r>
      <w:r w:rsidR="002F1B01" w:rsidRPr="00C05C6B">
        <w:rPr>
          <w:color w:val="000000" w:themeColor="text1"/>
          <w:lang w:val="fr-BE"/>
        </w:rPr>
        <w:t xml:space="preserve"> claires sur la régulation</w:t>
      </w:r>
      <w:r w:rsidR="005B10C0" w:rsidRPr="00C05C6B">
        <w:rPr>
          <w:color w:val="000000" w:themeColor="text1"/>
          <w:lang w:val="fr-BE"/>
        </w:rPr>
        <w:t xml:space="preserve">. </w:t>
      </w:r>
    </w:p>
    <w:p w14:paraId="03476887" w14:textId="748F3B3E" w:rsidR="00211A61" w:rsidRPr="00C05C6B" w:rsidRDefault="001071FC" w:rsidP="00A225E1">
      <w:pPr>
        <w:spacing w:before="120" w:after="120"/>
        <w:rPr>
          <w:color w:val="000000" w:themeColor="text1"/>
          <w:lang w:val="fr-BE"/>
        </w:rPr>
      </w:pPr>
      <w:r w:rsidRPr="00C05C6B">
        <w:rPr>
          <w:color w:val="000000" w:themeColor="text1"/>
          <w:lang w:val="fr-BE"/>
        </w:rPr>
        <w:t xml:space="preserve">Nous proposons </w:t>
      </w:r>
      <w:r w:rsidR="007038BB" w:rsidRPr="00C05C6B">
        <w:rPr>
          <w:color w:val="000000" w:themeColor="text1"/>
          <w:lang w:val="fr-BE"/>
        </w:rPr>
        <w:t>dès lors</w:t>
      </w:r>
      <w:r w:rsidRPr="00C05C6B">
        <w:rPr>
          <w:color w:val="000000" w:themeColor="text1"/>
          <w:lang w:val="fr-BE"/>
        </w:rPr>
        <w:t xml:space="preserve"> une étude de cette régulation </w:t>
      </w:r>
      <w:r w:rsidR="00E74881" w:rsidRPr="00C05C6B">
        <w:rPr>
          <w:color w:val="000000" w:themeColor="text1"/>
          <w:lang w:val="fr-BE"/>
        </w:rPr>
        <w:t>en dehors</w:t>
      </w:r>
      <w:r w:rsidR="00211A61" w:rsidRPr="00C05C6B">
        <w:rPr>
          <w:color w:val="000000" w:themeColor="text1"/>
          <w:lang w:val="fr-BE"/>
        </w:rPr>
        <w:t xml:space="preserve"> des considérations </w:t>
      </w:r>
      <w:r w:rsidR="009B00D3" w:rsidRPr="00C05C6B">
        <w:rPr>
          <w:color w:val="000000" w:themeColor="text1"/>
          <w:lang w:val="fr-BE"/>
        </w:rPr>
        <w:t xml:space="preserve">techniques, juridiques et légales </w:t>
      </w:r>
      <w:r w:rsidR="00C06354" w:rsidRPr="00C05C6B">
        <w:rPr>
          <w:color w:val="000000" w:themeColor="text1"/>
          <w:lang w:val="fr-BE"/>
        </w:rPr>
        <w:t xml:space="preserve">qui aspirent à remodeler </w:t>
      </w:r>
      <w:r w:rsidR="007102B3" w:rsidRPr="00C05C6B">
        <w:rPr>
          <w:color w:val="000000" w:themeColor="text1"/>
          <w:lang w:val="fr-BE"/>
        </w:rPr>
        <w:t xml:space="preserve">et </w:t>
      </w:r>
      <w:r w:rsidR="007038BB" w:rsidRPr="00C05C6B">
        <w:rPr>
          <w:color w:val="000000" w:themeColor="text1"/>
          <w:lang w:val="fr-BE"/>
        </w:rPr>
        <w:t xml:space="preserve">classer </w:t>
      </w:r>
      <w:r w:rsidR="00C06354" w:rsidRPr="00C05C6B">
        <w:rPr>
          <w:color w:val="000000" w:themeColor="text1"/>
          <w:lang w:val="fr-BE"/>
        </w:rPr>
        <w:t xml:space="preserve">les aspects informels </w:t>
      </w:r>
      <w:r w:rsidR="007038BB" w:rsidRPr="00C05C6B">
        <w:rPr>
          <w:color w:val="000000" w:themeColor="text1"/>
          <w:lang w:val="fr-BE"/>
        </w:rPr>
        <w:t xml:space="preserve">et formels </w:t>
      </w:r>
      <w:r w:rsidR="002B11D5" w:rsidRPr="00C05C6B">
        <w:rPr>
          <w:color w:val="000000" w:themeColor="text1"/>
          <w:lang w:val="fr-BE"/>
        </w:rPr>
        <w:t>du travail</w:t>
      </w:r>
      <w:r w:rsidR="00C06354" w:rsidRPr="00C05C6B">
        <w:rPr>
          <w:color w:val="000000" w:themeColor="text1"/>
          <w:lang w:val="fr-BE"/>
        </w:rPr>
        <w:t xml:space="preserve"> de plateforme</w:t>
      </w:r>
      <w:r w:rsidR="009B00D3" w:rsidRPr="00C05C6B">
        <w:rPr>
          <w:color w:val="000000" w:themeColor="text1"/>
          <w:lang w:val="fr-BE"/>
        </w:rPr>
        <w:t xml:space="preserve">. Nous </w:t>
      </w:r>
      <w:r w:rsidR="003B611E">
        <w:rPr>
          <w:color w:val="000000" w:themeColor="text1"/>
          <w:lang w:val="fr-BE"/>
        </w:rPr>
        <w:t>explor</w:t>
      </w:r>
      <w:r w:rsidR="009B00D3" w:rsidRPr="00C05C6B">
        <w:rPr>
          <w:color w:val="000000" w:themeColor="text1"/>
          <w:lang w:val="fr-BE"/>
        </w:rPr>
        <w:t>ons plut</w:t>
      </w:r>
      <w:r w:rsidR="00B44A28" w:rsidRPr="00C05C6B">
        <w:rPr>
          <w:color w:val="000000" w:themeColor="text1"/>
          <w:lang w:val="fr-BE"/>
        </w:rPr>
        <w:t xml:space="preserve">ôt </w:t>
      </w:r>
      <w:r w:rsidR="00211A61" w:rsidRPr="00C05C6B">
        <w:rPr>
          <w:color w:val="000000" w:themeColor="text1"/>
          <w:lang w:val="fr-BE"/>
        </w:rPr>
        <w:t xml:space="preserve">l’aspect </w:t>
      </w:r>
      <w:r w:rsidR="009355DD" w:rsidRPr="00C05C6B">
        <w:rPr>
          <w:color w:val="000000" w:themeColor="text1"/>
          <w:lang w:val="fr-BE"/>
        </w:rPr>
        <w:t xml:space="preserve">social et culturel </w:t>
      </w:r>
      <w:r w:rsidR="00E74881" w:rsidRPr="00C05C6B">
        <w:rPr>
          <w:color w:val="000000" w:themeColor="text1"/>
          <w:lang w:val="fr-BE"/>
        </w:rPr>
        <w:t xml:space="preserve">de la régulation du travail de plateforme, </w:t>
      </w:r>
      <w:r w:rsidR="00B44A28" w:rsidRPr="00C05C6B">
        <w:rPr>
          <w:color w:val="000000" w:themeColor="text1"/>
          <w:lang w:val="fr-BE"/>
        </w:rPr>
        <w:t>à</w:t>
      </w:r>
      <w:r w:rsidR="00211A61" w:rsidRPr="00C05C6B">
        <w:rPr>
          <w:color w:val="000000" w:themeColor="text1"/>
          <w:lang w:val="fr-BE"/>
        </w:rPr>
        <w:t xml:space="preserve"> travers les discours</w:t>
      </w:r>
      <w:r w:rsidR="00B44A28" w:rsidRPr="00C05C6B">
        <w:rPr>
          <w:color w:val="000000" w:themeColor="text1"/>
          <w:lang w:val="fr-BE"/>
        </w:rPr>
        <w:t xml:space="preserve"> des acteurs</w:t>
      </w:r>
      <w:r w:rsidR="00E74881" w:rsidRPr="00C05C6B">
        <w:rPr>
          <w:color w:val="000000" w:themeColor="text1"/>
          <w:lang w:val="fr-BE"/>
        </w:rPr>
        <w:t xml:space="preserve">, et ce, à trois niveaux </w:t>
      </w:r>
      <w:r w:rsidR="00013581" w:rsidRPr="00C05C6B">
        <w:rPr>
          <w:color w:val="000000" w:themeColor="text1"/>
          <w:lang w:val="fr-BE"/>
        </w:rPr>
        <w:t>(</w:t>
      </w:r>
      <w:r w:rsidR="00211A61" w:rsidRPr="00C05C6B">
        <w:rPr>
          <w:color w:val="000000" w:themeColor="text1"/>
          <w:lang w:val="fr-BE"/>
        </w:rPr>
        <w:t>institutionnel</w:t>
      </w:r>
      <w:r w:rsidR="003B611E">
        <w:rPr>
          <w:color w:val="000000" w:themeColor="text1"/>
          <w:lang w:val="fr-BE"/>
        </w:rPr>
        <w:t xml:space="preserve">, </w:t>
      </w:r>
      <w:r w:rsidR="00AD5DED" w:rsidRPr="00C05C6B">
        <w:rPr>
          <w:color w:val="000000" w:themeColor="text1"/>
          <w:lang w:val="fr-BE"/>
        </w:rPr>
        <w:t>organisationnel</w:t>
      </w:r>
      <w:r w:rsidR="003B611E">
        <w:rPr>
          <w:color w:val="000000" w:themeColor="text1"/>
          <w:lang w:val="fr-BE"/>
        </w:rPr>
        <w:t xml:space="preserve"> et </w:t>
      </w:r>
      <w:r w:rsidR="00B44A28" w:rsidRPr="00C05C6B">
        <w:rPr>
          <w:color w:val="000000" w:themeColor="text1"/>
          <w:lang w:val="fr-BE"/>
        </w:rPr>
        <w:t>individuel</w:t>
      </w:r>
      <w:r w:rsidR="00EA7D23" w:rsidRPr="00C05C6B">
        <w:rPr>
          <w:color w:val="000000" w:themeColor="text1"/>
          <w:lang w:val="fr-BE"/>
        </w:rPr>
        <w:t>)</w:t>
      </w:r>
      <w:r w:rsidR="00013581" w:rsidRPr="00C05C6B">
        <w:rPr>
          <w:color w:val="000000" w:themeColor="text1"/>
          <w:lang w:val="fr-BE"/>
        </w:rPr>
        <w:t xml:space="preserve">, </w:t>
      </w:r>
      <w:r w:rsidR="00B44A28" w:rsidRPr="00C05C6B">
        <w:rPr>
          <w:color w:val="000000" w:themeColor="text1"/>
          <w:lang w:val="fr-BE"/>
        </w:rPr>
        <w:t xml:space="preserve">afin de comprendre au regard de </w:t>
      </w:r>
      <w:r w:rsidR="00452FBF" w:rsidRPr="00C05C6B">
        <w:rPr>
          <w:color w:val="000000" w:themeColor="text1"/>
          <w:lang w:val="fr-BE"/>
        </w:rPr>
        <w:t>quelles</w:t>
      </w:r>
      <w:r w:rsidR="00B44A28" w:rsidRPr="00C05C6B">
        <w:rPr>
          <w:color w:val="000000" w:themeColor="text1"/>
          <w:lang w:val="fr-BE"/>
        </w:rPr>
        <w:t xml:space="preserve"> significations le travail de plateforme s’institutionnalise</w:t>
      </w:r>
      <w:r w:rsidR="00E410C6" w:rsidRPr="00C05C6B">
        <w:rPr>
          <w:color w:val="000000" w:themeColor="text1"/>
          <w:lang w:val="fr-BE"/>
        </w:rPr>
        <w:t xml:space="preserve"> progressivement</w:t>
      </w:r>
      <w:r w:rsidR="00BE386D" w:rsidRPr="00C05C6B">
        <w:rPr>
          <w:color w:val="000000" w:themeColor="text1"/>
          <w:lang w:val="fr-BE"/>
        </w:rPr>
        <w:t xml:space="preserve">. </w:t>
      </w:r>
      <w:r w:rsidR="002B11D5" w:rsidRPr="00C05C6B">
        <w:rPr>
          <w:color w:val="000000" w:themeColor="text1"/>
          <w:lang w:val="fr-BE"/>
        </w:rPr>
        <w:t xml:space="preserve">Notre terrain de recherche est celui du secteur </w:t>
      </w:r>
      <w:r w:rsidR="00A47EF6" w:rsidRPr="00C05C6B">
        <w:rPr>
          <w:color w:val="000000" w:themeColor="text1"/>
          <w:lang w:val="fr-BE"/>
        </w:rPr>
        <w:t xml:space="preserve">taxi </w:t>
      </w:r>
      <w:r w:rsidR="002B11D5" w:rsidRPr="00C05C6B">
        <w:rPr>
          <w:color w:val="000000" w:themeColor="text1"/>
          <w:lang w:val="fr-BE"/>
        </w:rPr>
        <w:t>à Bruxelles</w:t>
      </w:r>
      <w:r w:rsidR="00877FF3" w:rsidRPr="00C05C6B">
        <w:rPr>
          <w:rStyle w:val="Appelnotedebasdep"/>
          <w:color w:val="000000" w:themeColor="text1"/>
          <w:lang w:val="fr-BE"/>
        </w:rPr>
        <w:footnoteReference w:id="2"/>
      </w:r>
      <w:r w:rsidR="002B11D5" w:rsidRPr="00C05C6B">
        <w:rPr>
          <w:color w:val="000000" w:themeColor="text1"/>
          <w:lang w:val="fr-BE"/>
        </w:rPr>
        <w:t>, bousculé par l’arrivée d’Uber en 2014.</w:t>
      </w:r>
    </w:p>
    <w:p w14:paraId="63DC07E2" w14:textId="5A382E69" w:rsidR="0068320E" w:rsidRPr="00C05C6B" w:rsidRDefault="003B611E" w:rsidP="00A225E1">
      <w:pPr>
        <w:spacing w:before="120" w:after="120"/>
        <w:rPr>
          <w:color w:val="000000" w:themeColor="text1"/>
          <w:lang w:val="fr-BE"/>
        </w:rPr>
      </w:pPr>
      <w:r>
        <w:rPr>
          <w:color w:val="000000" w:themeColor="text1"/>
          <w:lang w:val="fr-BE"/>
        </w:rPr>
        <w:t>La</w:t>
      </w:r>
      <w:r w:rsidR="0068320E" w:rsidRPr="00C05C6B">
        <w:rPr>
          <w:color w:val="000000" w:themeColor="text1"/>
          <w:lang w:val="fr-BE"/>
        </w:rPr>
        <w:t xml:space="preserve"> question </w:t>
      </w:r>
      <w:r w:rsidR="0067176A" w:rsidRPr="00C05C6B">
        <w:rPr>
          <w:color w:val="000000" w:themeColor="text1"/>
          <w:lang w:val="fr-BE"/>
        </w:rPr>
        <w:t xml:space="preserve">générale </w:t>
      </w:r>
      <w:r w:rsidR="0068320E" w:rsidRPr="00C05C6B">
        <w:rPr>
          <w:color w:val="000000" w:themeColor="text1"/>
          <w:lang w:val="fr-BE"/>
        </w:rPr>
        <w:t xml:space="preserve">de </w:t>
      </w:r>
      <w:r>
        <w:rPr>
          <w:color w:val="000000" w:themeColor="text1"/>
          <w:lang w:val="fr-BE"/>
        </w:rPr>
        <w:t xml:space="preserve">notre </w:t>
      </w:r>
      <w:r w:rsidR="0067176A" w:rsidRPr="00C05C6B">
        <w:rPr>
          <w:color w:val="000000" w:themeColor="text1"/>
          <w:lang w:val="fr-BE"/>
        </w:rPr>
        <w:t>thèse</w:t>
      </w:r>
      <w:r w:rsidR="0068320E" w:rsidRPr="00C05C6B">
        <w:rPr>
          <w:color w:val="000000" w:themeColor="text1"/>
          <w:lang w:val="fr-BE"/>
        </w:rPr>
        <w:t xml:space="preserve"> est la suivante : « </w:t>
      </w:r>
      <w:r w:rsidR="009355DD" w:rsidRPr="00C05C6B">
        <w:rPr>
          <w:color w:val="000000" w:themeColor="text1"/>
          <w:lang w:val="fr-BE"/>
        </w:rPr>
        <w:t>C</w:t>
      </w:r>
      <w:r w:rsidR="0068320E" w:rsidRPr="00C05C6B">
        <w:rPr>
          <w:color w:val="000000" w:themeColor="text1"/>
          <w:lang w:val="fr-BE"/>
        </w:rPr>
        <w:t>omment le travail de plateforme s’institutionnalise-t-il en dépit</w:t>
      </w:r>
      <w:r w:rsidR="009355DD" w:rsidRPr="00C05C6B">
        <w:rPr>
          <w:color w:val="000000" w:themeColor="text1"/>
          <w:lang w:val="fr-BE"/>
        </w:rPr>
        <w:t xml:space="preserve"> des crises de régulation qu’il suscite</w:t>
      </w:r>
      <w:r w:rsidR="00F80528">
        <w:rPr>
          <w:color w:val="000000" w:themeColor="text1"/>
          <w:lang w:val="fr-BE"/>
        </w:rPr>
        <w:t xml:space="preserve"> ? </w:t>
      </w:r>
      <w:r w:rsidR="0068320E" w:rsidRPr="00C05C6B">
        <w:rPr>
          <w:color w:val="000000" w:themeColor="text1"/>
          <w:lang w:val="fr-BE"/>
        </w:rPr>
        <w:t xml:space="preserve">» </w:t>
      </w:r>
    </w:p>
    <w:p w14:paraId="261F0EFE" w14:textId="3CC77A61" w:rsidR="00E81DE3" w:rsidRPr="00C05C6B" w:rsidRDefault="00CC75D1" w:rsidP="00A225E1">
      <w:pPr>
        <w:pStyle w:val="Titre3"/>
        <w:spacing w:before="120" w:beforeAutospacing="0" w:after="120" w:afterAutospacing="0"/>
        <w:rPr>
          <w:color w:val="000000" w:themeColor="text1"/>
        </w:rPr>
      </w:pPr>
      <w:bookmarkStart w:id="20" w:name="_Toc149396592"/>
      <w:bookmarkStart w:id="21" w:name="_Toc151299984"/>
      <w:bookmarkStart w:id="22" w:name="_Toc169527855"/>
      <w:r w:rsidRPr="00C05C6B">
        <w:rPr>
          <w:color w:val="000000" w:themeColor="text1"/>
        </w:rPr>
        <w:t>Implications théoriques et méthodologiques</w:t>
      </w:r>
      <w:bookmarkEnd w:id="20"/>
      <w:bookmarkEnd w:id="21"/>
      <w:bookmarkEnd w:id="22"/>
    </w:p>
    <w:p w14:paraId="15A7C37C" w14:textId="7396DA44" w:rsidR="00762FBC" w:rsidRPr="00C05C6B" w:rsidRDefault="00A309A1" w:rsidP="00A225E1">
      <w:pPr>
        <w:spacing w:before="120" w:after="120"/>
        <w:rPr>
          <w:color w:val="000000" w:themeColor="text1"/>
        </w:rPr>
      </w:pPr>
      <w:r w:rsidRPr="00C05C6B">
        <w:rPr>
          <w:color w:val="000000" w:themeColor="text1"/>
        </w:rPr>
        <w:t xml:space="preserve">Ce projet </w:t>
      </w:r>
      <w:r w:rsidR="00A66D5C">
        <w:rPr>
          <w:color w:val="000000" w:themeColor="text1"/>
        </w:rPr>
        <w:t>adopte une</w:t>
      </w:r>
      <w:r w:rsidR="006D229A" w:rsidRPr="00C05C6B">
        <w:rPr>
          <w:color w:val="000000" w:themeColor="text1"/>
        </w:rPr>
        <w:t xml:space="preserve"> démarche méthodologique </w:t>
      </w:r>
      <w:r w:rsidR="00271AB6" w:rsidRPr="00C05C6B">
        <w:rPr>
          <w:color w:val="000000" w:themeColor="text1"/>
        </w:rPr>
        <w:t xml:space="preserve">inspirée des théories néoinstitutionnelles. </w:t>
      </w:r>
      <w:r w:rsidR="00762FBC" w:rsidRPr="00C05C6B">
        <w:rPr>
          <w:color w:val="000000" w:themeColor="text1"/>
        </w:rPr>
        <w:t xml:space="preserve">Nous </w:t>
      </w:r>
      <w:r w:rsidR="004C15AA" w:rsidRPr="00C05C6B">
        <w:rPr>
          <w:color w:val="000000" w:themeColor="text1"/>
        </w:rPr>
        <w:t>considérons la</w:t>
      </w:r>
      <w:r w:rsidR="00762FBC" w:rsidRPr="00C05C6B">
        <w:rPr>
          <w:color w:val="000000" w:themeColor="text1"/>
        </w:rPr>
        <w:t xml:space="preserve"> régulation non pas comme un ordre établi et stable qui s’applique du haut vers le bas, c’est</w:t>
      </w:r>
      <w:r w:rsidR="00C50123" w:rsidRPr="00C05C6B">
        <w:rPr>
          <w:color w:val="000000" w:themeColor="text1"/>
        </w:rPr>
        <w:t>-</w:t>
      </w:r>
      <w:r w:rsidR="00585AB3" w:rsidRPr="00C05C6B">
        <w:rPr>
          <w:color w:val="000000" w:themeColor="text1"/>
        </w:rPr>
        <w:t>à</w:t>
      </w:r>
      <w:r w:rsidR="00C50123" w:rsidRPr="00C05C6B">
        <w:rPr>
          <w:color w:val="000000" w:themeColor="text1"/>
        </w:rPr>
        <w:t>-</w:t>
      </w:r>
      <w:r w:rsidR="009355DD" w:rsidRPr="00C05C6B">
        <w:rPr>
          <w:color w:val="000000" w:themeColor="text1"/>
        </w:rPr>
        <w:t>dire des autorités aux organisations et individus</w:t>
      </w:r>
      <w:r w:rsidR="00762FBC" w:rsidRPr="00C05C6B">
        <w:rPr>
          <w:color w:val="000000" w:themeColor="text1"/>
        </w:rPr>
        <w:t xml:space="preserve"> en déterminant les normes du travail, mais plutôt comme un processus de construction sociale, à partir </w:t>
      </w:r>
      <w:r w:rsidR="00931C21" w:rsidRPr="00C05C6B">
        <w:rPr>
          <w:color w:val="000000" w:themeColor="text1"/>
        </w:rPr>
        <w:t>des significations produites</w:t>
      </w:r>
      <w:r w:rsidR="00762FBC" w:rsidRPr="00C05C6B">
        <w:rPr>
          <w:color w:val="000000" w:themeColor="text1"/>
        </w:rPr>
        <w:t xml:space="preserve"> par les acteurs</w:t>
      </w:r>
      <w:r w:rsidR="00271AB6" w:rsidRPr="00C05C6B">
        <w:rPr>
          <w:color w:val="000000" w:themeColor="text1"/>
        </w:rPr>
        <w:t xml:space="preserve"> </w:t>
      </w:r>
      <w:r w:rsidR="00271AB6" w:rsidRPr="00C05C6B">
        <w:rPr>
          <w:color w:val="000000" w:themeColor="text1"/>
        </w:rPr>
        <w:fldChar w:fldCharType="begin"/>
      </w:r>
      <w:r w:rsidR="00A04FA5">
        <w:rPr>
          <w:color w:val="000000" w:themeColor="text1"/>
        </w:rPr>
        <w:instrText xml:space="preserve"> ADDIN ZOTERO_ITEM CSL_CITATION {"citationID":"0e1h8NQr","properties":{"formattedCitation":"(Berger &amp; Luckmann, 1967; Parton, 2008)","plainCitation":"(Berger &amp; Luckmann, 1967; Parton, 2008)","dontUpdate":true,"noteIndex":0},"citationItems":[{"id":2578,"uris":["http://zotero.org/users/6183971/items/6EYYRZDD"],"itemData":{"id":2578,"type":"article-journal","container-title":"Archives de sociologie des religions","ISSN":"0003-9659","issue":"23","note":"publisher: EHESS","page":"117-127","source":"JSTOR","title":"Aspects sociologiques du pluralisme","URL":"https://www.jstor.org/stable/30117775","volume":"12","author":[{"family":"Berger","given":"P. L."},{"family":"Luckmann","given":"Th."}],"accessed":{"date-parts":[["2023",10,24]]},"issued":{"date-parts":[["1967"]]}}},{"id":2579,"uris":["http://zotero.org/users/6183971/items/HUEDPYN4"],"itemData":{"id":2579,"type":"article-journal","abstract":"I came across the book by Berger and Luckman at the end of my social work degree in 1973 when studying a course on ‘social work organizations’. One of the key texts was by David Silverman (1970), which provided a very demanding tour of different theoretical perspectives on organizations in which he outlined an ‘action frame of reference’, which drew heavily on The Social Construction of Reality. I am not going to pretend we found any of this easy (!); however, it opened up a way of seeing the world that has informed my thinking and practice ever since. In fact, as the years have gone by, I have found the insights provided by Berger and Luckman ever more helpful. In particular, the way it discusses the relationship between the individual and society and the thorny issue of ‘agency’ and ‘structure’ I have found extremely pertinent in both understanding the nature of social work and opening up creative ways of thinking about social work practice. I find the approach helpful in trying to analyse the changing contexts of social work and in opening up creative spaces for intervention.","container-title":"The British Journal of Social Work","DOI":"10.1093/bjsw/bcn068","ISSN":"0045-3102","issue":"4","journalAbbreviation":"The British Journal of Social Work","page":"823-824","source":"Silverchair","title":"The Social Construction of Reality: A Treatise in the Sociology of Knowledge, Peter L. Berger and Thomas Luckman, Harmondsworth, Penguin Books, 1967, pp. 249, ISBN 978-0140135480","title-short":"The Social Construction of Reality","URL":"https://doi.org/10.1093/bjsw/bcn068","volume":"38","author":[{"family":"Parton","given":"Nigel"}],"accessed":{"date-parts":[["2023",10,24]]},"issued":{"date-parts":[["2008",6,1]]}}}],"schema":"https://github.com/citation-style-language/schema/raw/master/csl-citation.json"} </w:instrText>
      </w:r>
      <w:r w:rsidR="00271AB6" w:rsidRPr="00C05C6B">
        <w:rPr>
          <w:color w:val="000000" w:themeColor="text1"/>
        </w:rPr>
        <w:fldChar w:fldCharType="separate"/>
      </w:r>
      <w:r w:rsidR="00271AB6" w:rsidRPr="00C05C6B">
        <w:rPr>
          <w:rFonts w:cs="Times New Roman"/>
          <w:color w:val="000000" w:themeColor="text1"/>
        </w:rPr>
        <w:t>(Berger &amp; Luckmann, 1967</w:t>
      </w:r>
      <w:r w:rsidR="00F80528">
        <w:rPr>
          <w:rFonts w:cs="Times New Roman"/>
          <w:color w:val="000000" w:themeColor="text1"/>
        </w:rPr>
        <w:t> </w:t>
      </w:r>
      <w:r w:rsidR="00271AB6" w:rsidRPr="00C05C6B">
        <w:rPr>
          <w:rFonts w:cs="Times New Roman"/>
          <w:color w:val="000000" w:themeColor="text1"/>
        </w:rPr>
        <w:t>; Parton, 2008)</w:t>
      </w:r>
      <w:r w:rsidR="00271AB6" w:rsidRPr="00C05C6B">
        <w:rPr>
          <w:color w:val="000000" w:themeColor="text1"/>
        </w:rPr>
        <w:fldChar w:fldCharType="end"/>
      </w:r>
      <w:r w:rsidR="00762FBC" w:rsidRPr="00C05C6B">
        <w:rPr>
          <w:color w:val="000000" w:themeColor="text1"/>
        </w:rPr>
        <w:t xml:space="preserve">. </w:t>
      </w:r>
    </w:p>
    <w:p w14:paraId="68568ED6" w14:textId="75FCC7C6" w:rsidR="00762FBC" w:rsidRPr="00C05C6B" w:rsidRDefault="00762FBC" w:rsidP="00A225E1">
      <w:pPr>
        <w:spacing w:before="120" w:after="120"/>
        <w:rPr>
          <w:color w:val="000000" w:themeColor="text1"/>
        </w:rPr>
      </w:pPr>
      <w:r w:rsidRPr="00C05C6B">
        <w:rPr>
          <w:color w:val="000000" w:themeColor="text1"/>
        </w:rPr>
        <w:lastRenderedPageBreak/>
        <w:t xml:space="preserve">L’objectif est de </w:t>
      </w:r>
      <w:r w:rsidR="00EA7D23" w:rsidRPr="00C05C6B">
        <w:rPr>
          <w:color w:val="000000" w:themeColor="text1"/>
        </w:rPr>
        <w:t>« </w:t>
      </w:r>
      <w:r w:rsidRPr="00C05C6B">
        <w:rPr>
          <w:color w:val="000000" w:themeColor="text1"/>
        </w:rPr>
        <w:t>dénaturaliser</w:t>
      </w:r>
      <w:r w:rsidR="00EA7D23" w:rsidRPr="00C05C6B">
        <w:rPr>
          <w:color w:val="000000" w:themeColor="text1"/>
        </w:rPr>
        <w:t> »</w:t>
      </w:r>
      <w:r w:rsidRPr="00C05C6B">
        <w:rPr>
          <w:color w:val="000000" w:themeColor="text1"/>
        </w:rPr>
        <w:t xml:space="preserve"> le rapport entre r</w:t>
      </w:r>
      <w:r w:rsidR="000672FA" w:rsidRPr="00C05C6B">
        <w:rPr>
          <w:color w:val="000000" w:themeColor="text1"/>
        </w:rPr>
        <w:t>é</w:t>
      </w:r>
      <w:r w:rsidRPr="00C05C6B">
        <w:rPr>
          <w:color w:val="000000" w:themeColor="text1"/>
        </w:rPr>
        <w:t>gulation et travail de plateforme</w:t>
      </w:r>
      <w:r w:rsidR="00EA7D23" w:rsidRPr="00C05C6B">
        <w:rPr>
          <w:color w:val="000000" w:themeColor="text1"/>
        </w:rPr>
        <w:t xml:space="preserve"> </w:t>
      </w:r>
      <w:r w:rsidR="00EA7D23" w:rsidRPr="00C05C6B">
        <w:rPr>
          <w:color w:val="000000" w:themeColor="text1"/>
        </w:rPr>
        <w:fldChar w:fldCharType="begin"/>
      </w:r>
      <w:r w:rsidR="00EA7D23" w:rsidRPr="00C05C6B">
        <w:rPr>
          <w:color w:val="000000" w:themeColor="text1"/>
        </w:rPr>
        <w:instrText xml:space="preserve"> ADDIN ZOTERO_ITEM CSL_CITATION {"citationID":"mR0UVWJz","properties":{"formattedCitation":"(Huault, 2009)","plainCitation":"(Huault, 2009)","noteIndex":0},"citationItems":[{"id":2787,"uris":["http://zotero.org/users/6183971/items/HA4D9QXQ"],"itemData":{"id":2787,"type":"article-journal","language":"fr","source":"Zotero","title":"Mats Alvesson. Dénaturalisation et émancipation comme projet scientifique en management","author":[{"family":"Huault","given":"Isabelle"}],"issued":{"date-parts":[["2009"]]}}}],"schema":"https://github.com/citation-style-language/schema/raw/master/csl-citation.json"} </w:instrText>
      </w:r>
      <w:r w:rsidR="00EA7D23" w:rsidRPr="00C05C6B">
        <w:rPr>
          <w:color w:val="000000" w:themeColor="text1"/>
        </w:rPr>
        <w:fldChar w:fldCharType="separate"/>
      </w:r>
      <w:r w:rsidR="00EA7D23" w:rsidRPr="00C05C6B">
        <w:rPr>
          <w:rFonts w:cs="Times New Roman"/>
          <w:color w:val="000000" w:themeColor="text1"/>
        </w:rPr>
        <w:t>(Huault, 2009)</w:t>
      </w:r>
      <w:r w:rsidR="00EA7D23" w:rsidRPr="00C05C6B">
        <w:rPr>
          <w:color w:val="000000" w:themeColor="text1"/>
        </w:rPr>
        <w:fldChar w:fldCharType="end"/>
      </w:r>
      <w:r w:rsidRPr="00C05C6B">
        <w:rPr>
          <w:color w:val="000000" w:themeColor="text1"/>
        </w:rPr>
        <w:t xml:space="preserve">. Il s’agit </w:t>
      </w:r>
      <w:r w:rsidR="00CE14C9">
        <w:rPr>
          <w:color w:val="000000" w:themeColor="text1"/>
        </w:rPr>
        <w:t xml:space="preserve">en effet </w:t>
      </w:r>
      <w:r w:rsidRPr="00C05C6B">
        <w:rPr>
          <w:color w:val="000000" w:themeColor="text1"/>
        </w:rPr>
        <w:t>de comprendre comment le travail de plateforme</w:t>
      </w:r>
      <w:r w:rsidR="007102B3" w:rsidRPr="00C05C6B">
        <w:rPr>
          <w:color w:val="000000" w:themeColor="text1"/>
        </w:rPr>
        <w:t>,</w:t>
      </w:r>
      <w:r w:rsidRPr="00C05C6B">
        <w:rPr>
          <w:color w:val="000000" w:themeColor="text1"/>
        </w:rPr>
        <w:t xml:space="preserve"> en dépit de tout</w:t>
      </w:r>
      <w:r w:rsidR="00CE14C9">
        <w:rPr>
          <w:color w:val="000000" w:themeColor="text1"/>
        </w:rPr>
        <w:t>e</w:t>
      </w:r>
      <w:r w:rsidRPr="00C05C6B">
        <w:rPr>
          <w:color w:val="000000" w:themeColor="text1"/>
        </w:rPr>
        <w:t xml:space="preserve"> conformité aux cadres légaux existants, se construit et se légitime</w:t>
      </w:r>
      <w:r w:rsidR="008644F1" w:rsidRPr="00C05C6B">
        <w:rPr>
          <w:color w:val="000000" w:themeColor="text1"/>
        </w:rPr>
        <w:t xml:space="preserve"> parmi les acteurs de terrain. </w:t>
      </w:r>
      <w:r w:rsidRPr="00C05C6B">
        <w:rPr>
          <w:color w:val="000000" w:themeColor="text1"/>
        </w:rPr>
        <w:t xml:space="preserve">C’est </w:t>
      </w:r>
      <w:r w:rsidR="00CE14C9">
        <w:rPr>
          <w:color w:val="000000" w:themeColor="text1"/>
        </w:rPr>
        <w:t>en fonction de</w:t>
      </w:r>
      <w:r w:rsidRPr="00C05C6B">
        <w:rPr>
          <w:color w:val="000000" w:themeColor="text1"/>
        </w:rPr>
        <w:t xml:space="preserve"> ce postulat que nous avons mobilisé les apports conceptuels des théories institutionnelles, qui permettent de centrer notre ancrage théorique </w:t>
      </w:r>
      <w:r w:rsidR="00CE14C9">
        <w:rPr>
          <w:color w:val="000000" w:themeColor="text1"/>
        </w:rPr>
        <w:t>afin de</w:t>
      </w:r>
      <w:r w:rsidRPr="00C05C6B">
        <w:rPr>
          <w:color w:val="000000" w:themeColor="text1"/>
        </w:rPr>
        <w:t xml:space="preserve"> relier nos </w:t>
      </w:r>
      <w:r w:rsidR="00B6537D" w:rsidRPr="00C05C6B">
        <w:rPr>
          <w:color w:val="000000" w:themeColor="text1"/>
        </w:rPr>
        <w:t>résultats à trois échelles d’analyse</w:t>
      </w:r>
      <w:r w:rsidR="00C213C0">
        <w:rPr>
          <w:color w:val="000000" w:themeColor="text1"/>
        </w:rPr>
        <w:t xml:space="preserve"> (</w:t>
      </w:r>
      <w:r w:rsidR="00C213C0" w:rsidRPr="00C05C6B">
        <w:rPr>
          <w:color w:val="000000" w:themeColor="text1"/>
          <w:lang w:val="fr-BE"/>
        </w:rPr>
        <w:t>institutionnel</w:t>
      </w:r>
      <w:r w:rsidR="00C213C0">
        <w:rPr>
          <w:color w:val="000000" w:themeColor="text1"/>
          <w:lang w:val="fr-BE"/>
        </w:rPr>
        <w:t xml:space="preserve">, </w:t>
      </w:r>
      <w:r w:rsidR="00C213C0" w:rsidRPr="00C05C6B">
        <w:rPr>
          <w:color w:val="000000" w:themeColor="text1"/>
          <w:lang w:val="fr-BE"/>
        </w:rPr>
        <w:t>organisationnel</w:t>
      </w:r>
      <w:r w:rsidR="00C213C0">
        <w:rPr>
          <w:color w:val="000000" w:themeColor="text1"/>
          <w:lang w:val="fr-BE"/>
        </w:rPr>
        <w:t xml:space="preserve"> et </w:t>
      </w:r>
      <w:r w:rsidR="00C213C0" w:rsidRPr="00C05C6B">
        <w:rPr>
          <w:color w:val="000000" w:themeColor="text1"/>
          <w:lang w:val="fr-BE"/>
        </w:rPr>
        <w:t>individue</w:t>
      </w:r>
      <w:r w:rsidR="00C213C0">
        <w:rPr>
          <w:color w:val="000000" w:themeColor="text1"/>
          <w:lang w:val="fr-BE"/>
        </w:rPr>
        <w:t>)</w:t>
      </w:r>
      <w:r w:rsidRPr="00C05C6B">
        <w:rPr>
          <w:color w:val="000000" w:themeColor="text1"/>
        </w:rPr>
        <w:t xml:space="preserve"> et </w:t>
      </w:r>
      <w:r w:rsidR="00CE14C9">
        <w:rPr>
          <w:color w:val="000000" w:themeColor="text1"/>
        </w:rPr>
        <w:t xml:space="preserve">de </w:t>
      </w:r>
      <w:r w:rsidRPr="00C05C6B">
        <w:rPr>
          <w:color w:val="000000" w:themeColor="text1"/>
        </w:rPr>
        <w:t xml:space="preserve">construire notre discussion transversale. Il s’agit de considérer les règles </w:t>
      </w:r>
      <w:r w:rsidR="00B6537D" w:rsidRPr="00C05C6B">
        <w:rPr>
          <w:color w:val="000000" w:themeColor="text1"/>
        </w:rPr>
        <w:t>d’un</w:t>
      </w:r>
      <w:r w:rsidR="00EA7D23" w:rsidRPr="00C05C6B">
        <w:rPr>
          <w:color w:val="000000" w:themeColor="text1"/>
        </w:rPr>
        <w:t xml:space="preserve"> point de vue culturel, c’est-</w:t>
      </w:r>
      <w:r w:rsidRPr="00C05C6B">
        <w:rPr>
          <w:color w:val="000000" w:themeColor="text1"/>
        </w:rPr>
        <w:t>à</w:t>
      </w:r>
      <w:r w:rsidR="00EA7D23" w:rsidRPr="00C05C6B">
        <w:rPr>
          <w:color w:val="000000" w:themeColor="text1"/>
        </w:rPr>
        <w:t>-</w:t>
      </w:r>
      <w:r w:rsidRPr="00C05C6B">
        <w:rPr>
          <w:color w:val="000000" w:themeColor="text1"/>
        </w:rPr>
        <w:t xml:space="preserve">dire </w:t>
      </w:r>
      <w:r w:rsidR="00CE14C9">
        <w:rPr>
          <w:color w:val="000000" w:themeColor="text1"/>
        </w:rPr>
        <w:t xml:space="preserve">de </w:t>
      </w:r>
      <w:r w:rsidRPr="00C05C6B">
        <w:rPr>
          <w:color w:val="000000" w:themeColor="text1"/>
        </w:rPr>
        <w:t>s’i</w:t>
      </w:r>
      <w:r w:rsidR="008644F1" w:rsidRPr="00C05C6B">
        <w:rPr>
          <w:color w:val="000000" w:themeColor="text1"/>
        </w:rPr>
        <w:t>ntéresser à la création de sens</w:t>
      </w:r>
      <w:r w:rsidR="00271AB6" w:rsidRPr="00C05C6B">
        <w:rPr>
          <w:color w:val="000000" w:themeColor="text1"/>
        </w:rPr>
        <w:t xml:space="preserve"> autour du travail de plateforme, qui sous-tend son institutionnalisation </w:t>
      </w:r>
      <w:r w:rsidR="00271AB6" w:rsidRPr="00C05C6B">
        <w:rPr>
          <w:color w:val="000000" w:themeColor="text1"/>
        </w:rPr>
        <w:fldChar w:fldCharType="begin"/>
      </w:r>
      <w:r w:rsidR="00271AB6" w:rsidRPr="00C05C6B">
        <w:rPr>
          <w:color w:val="000000" w:themeColor="text1"/>
        </w:rPr>
        <w:instrText xml:space="preserve"> ADDIN ZOTERO_ITEM CSL_CITATION {"citationID":"SgtoEwaL","properties":{"formattedCitation":"(Zilber, 2020)","plainCitation":"(Zilber, 2020)","noteIndex":0},"citationItems":[{"id":1769,"uris":["http://zotero.org/users/6183971/items/KZRRAB26"],"itemData":{"id":1769,"type":"article-journal","abstract":"I explore the interrelations between methodology and theory by examining how specific research strategies afford specific lines of theorizing. My case study is recent studies in which scholars applied ethnography to examine the microfoundations of institutions. I show how ethnography – a research method designed to study actions, interactions, and the fine details of the here and now as these are articulated in the context of shared cultural meanings – was deployed through four different research strategies, including (a) zooming-in on micro-dynamics of a documented macro process; (b) exploring the micro patterns of an institutional problematics; (c) focusing on pivotal institutional moments; and (d) inquiring into micro-dynamics in specific institutional locations. Each of these research strategies affords specific ways to theorize the connections between the micro and macro in institutional processes. My exploration may serve as a road map for the ethnographic study of institutions’ microfoundations and other macro phenomena, as explicating the theoretical affordances of research strategies may help researchers in making more informed choices about the method/theory interface. More generally, it highlights the need – well established yet often neglected – to explore more deeply the interplay between method and theory, and how seemingly technical methodological choices bear profound theoretical implications, both for each study and for the discipline as a whole.","container-title":"Organization Theory","DOI":"10.1177/2631787720919439","ISSN":"2631-7877","issue":"2","language":"en","note":"publisher: SAGE Publications Ltd","page":"2631787720919439","source":"SAGE Journals","title":"The Methodology/Theory Interface: Ethnography and the Microfoundations of Institutions","title-short":"The Methodology/Theory Interface","URL":"https://doi.org/10.1177/2631787720919439","volume":"1","author":[{"family":"Zilber","given":"Tammar B."}],"accessed":{"date-parts":[["2023",8,21]]},"issued":{"date-parts":[["2020",4,1]]}}}],"schema":"https://github.com/citation-style-language/schema/raw/master/csl-citation.json"} </w:instrText>
      </w:r>
      <w:r w:rsidR="00271AB6" w:rsidRPr="00C05C6B">
        <w:rPr>
          <w:color w:val="000000" w:themeColor="text1"/>
        </w:rPr>
        <w:fldChar w:fldCharType="separate"/>
      </w:r>
      <w:r w:rsidR="00271AB6" w:rsidRPr="00C05C6B">
        <w:rPr>
          <w:rFonts w:cs="Times New Roman"/>
          <w:color w:val="000000" w:themeColor="text1"/>
        </w:rPr>
        <w:t>(Zilber, 2020)</w:t>
      </w:r>
      <w:r w:rsidR="00271AB6" w:rsidRPr="00C05C6B">
        <w:rPr>
          <w:color w:val="000000" w:themeColor="text1"/>
        </w:rPr>
        <w:fldChar w:fldCharType="end"/>
      </w:r>
      <w:r w:rsidR="008644F1" w:rsidRPr="00C05C6B">
        <w:rPr>
          <w:color w:val="000000" w:themeColor="text1"/>
        </w:rPr>
        <w:t xml:space="preserve">. </w:t>
      </w:r>
    </w:p>
    <w:p w14:paraId="637985C5" w14:textId="34919C47" w:rsidR="004C15AA" w:rsidRPr="00C05C6B" w:rsidRDefault="004C15AA" w:rsidP="00A225E1">
      <w:pPr>
        <w:spacing w:before="120" w:after="120"/>
        <w:rPr>
          <w:color w:val="000000" w:themeColor="text1"/>
        </w:rPr>
      </w:pPr>
      <w:r w:rsidRPr="00C05C6B">
        <w:rPr>
          <w:color w:val="000000" w:themeColor="text1"/>
        </w:rPr>
        <w:t>Par ailleurs, cette ambition se matérialise en fin de parcours</w:t>
      </w:r>
      <w:r w:rsidR="00CE14C9">
        <w:rPr>
          <w:color w:val="000000" w:themeColor="text1"/>
        </w:rPr>
        <w:t>,</w:t>
      </w:r>
      <w:r w:rsidRPr="00C05C6B">
        <w:rPr>
          <w:color w:val="000000" w:themeColor="text1"/>
        </w:rPr>
        <w:t xml:space="preserve"> car elle ne peut </w:t>
      </w:r>
      <w:r w:rsidR="00CE14C9">
        <w:rPr>
          <w:color w:val="000000" w:themeColor="text1"/>
        </w:rPr>
        <w:t>être</w:t>
      </w:r>
      <w:r w:rsidRPr="00C05C6B">
        <w:rPr>
          <w:color w:val="000000" w:themeColor="text1"/>
        </w:rPr>
        <w:t xml:space="preserve"> réalis</w:t>
      </w:r>
      <w:r w:rsidR="00CE14C9">
        <w:rPr>
          <w:color w:val="000000" w:themeColor="text1"/>
        </w:rPr>
        <w:t>ée</w:t>
      </w:r>
      <w:r w:rsidRPr="00C05C6B">
        <w:rPr>
          <w:color w:val="000000" w:themeColor="text1"/>
        </w:rPr>
        <w:t xml:space="preserve"> sans un travail exploratoire et empirique préalable. </w:t>
      </w:r>
      <w:r w:rsidR="00FC0A3F">
        <w:rPr>
          <w:color w:val="000000" w:themeColor="text1"/>
        </w:rPr>
        <w:t>T</w:t>
      </w:r>
      <w:r w:rsidRPr="00C05C6B">
        <w:rPr>
          <w:color w:val="000000" w:themeColor="text1"/>
        </w:rPr>
        <w:t>rois</w:t>
      </w:r>
      <w:r w:rsidR="00E44DEA" w:rsidRPr="00C05C6B">
        <w:rPr>
          <w:color w:val="000000" w:themeColor="text1"/>
        </w:rPr>
        <w:t xml:space="preserve"> étapes de recherche correspondant </w:t>
      </w:r>
      <w:r w:rsidR="00C213C0">
        <w:rPr>
          <w:color w:val="000000" w:themeColor="text1"/>
        </w:rPr>
        <w:t>aux</w:t>
      </w:r>
      <w:r w:rsidR="00E44DEA" w:rsidRPr="00C05C6B">
        <w:rPr>
          <w:color w:val="000000" w:themeColor="text1"/>
        </w:rPr>
        <w:t xml:space="preserve"> trois échelles d’analyse </w:t>
      </w:r>
      <w:r w:rsidR="009355DD" w:rsidRPr="00C05C6B">
        <w:rPr>
          <w:color w:val="000000" w:themeColor="text1"/>
        </w:rPr>
        <w:t xml:space="preserve">nous </w:t>
      </w:r>
      <w:r w:rsidR="00FC0A3F">
        <w:rPr>
          <w:color w:val="000000" w:themeColor="text1"/>
        </w:rPr>
        <w:t xml:space="preserve">ont </w:t>
      </w:r>
      <w:r w:rsidR="009355DD" w:rsidRPr="00C05C6B">
        <w:rPr>
          <w:color w:val="000000" w:themeColor="text1"/>
        </w:rPr>
        <w:t>perm</w:t>
      </w:r>
      <w:r w:rsidR="00FC0A3F">
        <w:rPr>
          <w:color w:val="000000" w:themeColor="text1"/>
        </w:rPr>
        <w:t>is</w:t>
      </w:r>
      <w:r w:rsidR="009355DD" w:rsidRPr="00C05C6B">
        <w:rPr>
          <w:color w:val="000000" w:themeColor="text1"/>
        </w:rPr>
        <w:t xml:space="preserve"> de</w:t>
      </w:r>
      <w:r w:rsidR="00E44DEA" w:rsidRPr="00C05C6B">
        <w:rPr>
          <w:color w:val="000000" w:themeColor="text1"/>
        </w:rPr>
        <w:t xml:space="preserve"> saisir la construction de sens de manière systémique. </w:t>
      </w:r>
      <w:r w:rsidR="00FC0A3F">
        <w:rPr>
          <w:color w:val="000000" w:themeColor="text1"/>
        </w:rPr>
        <w:t xml:space="preserve">Les </w:t>
      </w:r>
      <w:r w:rsidR="004E26DF" w:rsidRPr="00C05C6B">
        <w:rPr>
          <w:color w:val="000000" w:themeColor="text1"/>
        </w:rPr>
        <w:t xml:space="preserve">principaux </w:t>
      </w:r>
      <w:r w:rsidR="00FC0A3F">
        <w:rPr>
          <w:color w:val="000000" w:themeColor="text1"/>
        </w:rPr>
        <w:t xml:space="preserve">résultats de chaque niveau </w:t>
      </w:r>
      <w:r w:rsidR="004E26DF" w:rsidRPr="00C05C6B">
        <w:rPr>
          <w:color w:val="000000" w:themeColor="text1"/>
        </w:rPr>
        <w:t xml:space="preserve">sont en fin de parcours mobilisés pour nourrir notre compréhension et interprétation de l’institutionnalisation du travail de plateforme dans le secteur </w:t>
      </w:r>
      <w:r w:rsidR="008D6976" w:rsidRPr="00C05C6B">
        <w:rPr>
          <w:color w:val="000000" w:themeColor="text1"/>
        </w:rPr>
        <w:t>taxi</w:t>
      </w:r>
      <w:r w:rsidR="003811C0" w:rsidRPr="00C05C6B">
        <w:rPr>
          <w:color w:val="000000" w:themeColor="text1"/>
        </w:rPr>
        <w:t xml:space="preserve"> à Bruxelles</w:t>
      </w:r>
      <w:r w:rsidR="003811C0" w:rsidRPr="00C05C6B">
        <w:rPr>
          <w:rStyle w:val="Appelnotedebasdep"/>
          <w:color w:val="000000" w:themeColor="text1"/>
        </w:rPr>
        <w:footnoteReference w:id="3"/>
      </w:r>
      <w:r w:rsidR="003811C0" w:rsidRPr="00C05C6B">
        <w:rPr>
          <w:color w:val="000000" w:themeColor="text1"/>
        </w:rPr>
        <w:t xml:space="preserve">. </w:t>
      </w:r>
    </w:p>
    <w:p w14:paraId="492B2F6C" w14:textId="37BC55BF" w:rsidR="00557C65" w:rsidRPr="00C05C6B" w:rsidRDefault="00557C65" w:rsidP="00A225E1">
      <w:pPr>
        <w:pStyle w:val="Titre3"/>
        <w:spacing w:before="120" w:beforeAutospacing="0" w:after="120" w:afterAutospacing="0"/>
        <w:rPr>
          <w:color w:val="000000" w:themeColor="text1"/>
        </w:rPr>
      </w:pPr>
      <w:bookmarkStart w:id="23" w:name="_Toc149396593"/>
      <w:bookmarkStart w:id="24" w:name="_Toc151299985"/>
      <w:bookmarkStart w:id="25" w:name="_Toc169527856"/>
      <w:r w:rsidRPr="00C05C6B">
        <w:rPr>
          <w:color w:val="000000" w:themeColor="text1"/>
        </w:rPr>
        <w:t xml:space="preserve">Un travail </w:t>
      </w:r>
      <w:r w:rsidR="009923BF" w:rsidRPr="00C05C6B">
        <w:rPr>
          <w:color w:val="000000" w:themeColor="text1"/>
        </w:rPr>
        <w:t>exploratoire</w:t>
      </w:r>
      <w:r w:rsidR="00E113B7" w:rsidRPr="00C05C6B">
        <w:rPr>
          <w:color w:val="000000" w:themeColor="text1"/>
        </w:rPr>
        <w:t xml:space="preserve"> rédigé</w:t>
      </w:r>
      <w:r w:rsidRPr="00C05C6B">
        <w:rPr>
          <w:color w:val="000000" w:themeColor="text1"/>
        </w:rPr>
        <w:t xml:space="preserve"> </w:t>
      </w:r>
      <w:r w:rsidR="00C213C0">
        <w:rPr>
          <w:color w:val="000000" w:themeColor="text1"/>
        </w:rPr>
        <w:t>sous forme d’</w:t>
      </w:r>
      <w:r w:rsidRPr="00C05C6B">
        <w:rPr>
          <w:color w:val="000000" w:themeColor="text1"/>
        </w:rPr>
        <w:t>article</w:t>
      </w:r>
      <w:r w:rsidR="00575B9E">
        <w:rPr>
          <w:color w:val="000000" w:themeColor="text1"/>
        </w:rPr>
        <w:t>s</w:t>
      </w:r>
      <w:r w:rsidRPr="00C05C6B">
        <w:rPr>
          <w:color w:val="000000" w:themeColor="text1"/>
        </w:rPr>
        <w:t xml:space="preserve"> </w:t>
      </w:r>
      <w:r w:rsidR="005E34F1" w:rsidRPr="00C05C6B">
        <w:rPr>
          <w:color w:val="000000" w:themeColor="text1"/>
        </w:rPr>
        <w:t>et par niveau</w:t>
      </w:r>
      <w:bookmarkEnd w:id="23"/>
      <w:bookmarkEnd w:id="24"/>
      <w:bookmarkEnd w:id="25"/>
    </w:p>
    <w:p w14:paraId="6FDCC304" w14:textId="0CF96339" w:rsidR="00E45A3C" w:rsidRPr="00C05C6B" w:rsidRDefault="00CE5596" w:rsidP="00A225E1">
      <w:pPr>
        <w:spacing w:before="120" w:after="120"/>
        <w:rPr>
          <w:color w:val="000000" w:themeColor="text1"/>
          <w:lang w:val="fr-BE"/>
        </w:rPr>
      </w:pPr>
      <w:r w:rsidRPr="00C05C6B">
        <w:rPr>
          <w:color w:val="000000" w:themeColor="text1"/>
          <w:lang w:val="fr-BE"/>
        </w:rPr>
        <w:t xml:space="preserve">Notre </w:t>
      </w:r>
      <w:r w:rsidR="007A0165" w:rsidRPr="00C05C6B">
        <w:rPr>
          <w:color w:val="000000" w:themeColor="text1"/>
          <w:lang w:val="fr-BE"/>
        </w:rPr>
        <w:t xml:space="preserve">problématique générale est déclinée </w:t>
      </w:r>
      <w:r w:rsidR="00FC0A3F">
        <w:rPr>
          <w:color w:val="000000" w:themeColor="text1"/>
          <w:lang w:val="fr-BE"/>
        </w:rPr>
        <w:t>en</w:t>
      </w:r>
      <w:r w:rsidR="007A0165" w:rsidRPr="00C05C6B">
        <w:rPr>
          <w:color w:val="000000" w:themeColor="text1"/>
          <w:lang w:val="fr-BE"/>
        </w:rPr>
        <w:t xml:space="preserve"> trois questions de recherche auxquelles répondent trois études menées à l’aide d’une diversité de méthodes qualitatives et d’échantillon</w:t>
      </w:r>
      <w:r w:rsidR="00FC0A3F">
        <w:rPr>
          <w:color w:val="000000" w:themeColor="text1"/>
          <w:lang w:val="fr-BE"/>
        </w:rPr>
        <w:t>s</w:t>
      </w:r>
      <w:r w:rsidR="007A0165" w:rsidRPr="00C05C6B">
        <w:rPr>
          <w:color w:val="000000" w:themeColor="text1"/>
          <w:lang w:val="fr-BE"/>
        </w:rPr>
        <w:t xml:space="preserve"> de sujets.</w:t>
      </w:r>
    </w:p>
    <w:p w14:paraId="5F3272D1" w14:textId="42E3CA0D" w:rsidR="00636447" w:rsidRPr="00C05C6B" w:rsidRDefault="006E7485" w:rsidP="00A225E1">
      <w:pPr>
        <w:spacing w:before="120" w:after="120"/>
        <w:rPr>
          <w:color w:val="000000" w:themeColor="text1"/>
          <w:lang w:val="fr-BE"/>
        </w:rPr>
      </w:pPr>
      <w:r w:rsidRPr="00C05C6B">
        <w:rPr>
          <w:color w:val="000000" w:themeColor="text1"/>
          <w:lang w:val="fr-BE"/>
        </w:rPr>
        <w:t>À</w:t>
      </w:r>
      <w:r w:rsidR="008102AD" w:rsidRPr="00C05C6B">
        <w:rPr>
          <w:color w:val="000000" w:themeColor="text1"/>
          <w:lang w:val="fr-BE"/>
        </w:rPr>
        <w:t xml:space="preserve"> partir de données empiriques centrée</w:t>
      </w:r>
      <w:r w:rsidR="007A0165" w:rsidRPr="00C05C6B">
        <w:rPr>
          <w:color w:val="000000" w:themeColor="text1"/>
          <w:lang w:val="fr-BE"/>
        </w:rPr>
        <w:t xml:space="preserve">s sur les discours des acteurs </w:t>
      </w:r>
      <w:r w:rsidR="005645B4" w:rsidRPr="00C05C6B">
        <w:rPr>
          <w:color w:val="000000" w:themeColor="text1"/>
          <w:lang w:val="fr-BE"/>
        </w:rPr>
        <w:fldChar w:fldCharType="begin"/>
      </w:r>
      <w:r w:rsidR="005645B4" w:rsidRPr="00C05C6B">
        <w:rPr>
          <w:color w:val="000000" w:themeColor="text1"/>
          <w:lang w:val="fr-BE"/>
        </w:rPr>
        <w:instrText xml:space="preserve"> ADDIN ZOTERO_ITEM CSL_CITATION {"citationID":"WjaQnyq6","properties":{"formattedCitation":"(Phillips &amp; Hardy, 2002)","plainCitation":"(Phillips &amp; Hardy, 2002)","noteIndex":0},"citationItems":[{"id":2767,"uris":["http://zotero.org/groups/2411880/items/998BK9L9"],"itemData":{"id":2767,"type":"book","abstract":"Discourse Analysis: Investigating Processes of Social Construction is the first book to provide a concise, straightforward guide for students and researchers who are interested in understanding and using discourse analysis. The authors reflect on the practice of analyzing discourse and the potential for revealing the processes of social construction that constitute social and organizational life. Addressed to graduate students, academics, and experienced researchers, this book is a comprehensive guide for those new to discourse analysis as well as for researchers in need of a complement to other modes of inquiry.","ISBN":"978-1-5063-1968-1","language":"en","number-of-pages":"105","publisher":"SAGE Publications","source":"Google Books","title":"Discourse Analysis: Investigating Processes of Social Construction","title-short":"Discourse Analysis","author":[{"family":"Phillips","given":"Nelson"},{"family":"Hardy","given":"Cynthia"}],"issued":{"date-parts":[["2002",6,12]]}}}],"schema":"https://github.com/citation-style-language/schema/raw/master/csl-citation.json"} </w:instrText>
      </w:r>
      <w:r w:rsidR="005645B4" w:rsidRPr="00C05C6B">
        <w:rPr>
          <w:color w:val="000000" w:themeColor="text1"/>
          <w:lang w:val="fr-BE"/>
        </w:rPr>
        <w:fldChar w:fldCharType="separate"/>
      </w:r>
      <w:r w:rsidR="005645B4" w:rsidRPr="00C05C6B">
        <w:rPr>
          <w:color w:val="000000" w:themeColor="text1"/>
        </w:rPr>
        <w:t>(Phillips &amp; Hardy, 2002)</w:t>
      </w:r>
      <w:r w:rsidR="005645B4" w:rsidRPr="00C05C6B">
        <w:rPr>
          <w:color w:val="000000" w:themeColor="text1"/>
          <w:lang w:val="fr-BE"/>
        </w:rPr>
        <w:fldChar w:fldCharType="end"/>
      </w:r>
      <w:r w:rsidR="00A822AB" w:rsidRPr="00C05C6B">
        <w:rPr>
          <w:color w:val="000000" w:themeColor="text1"/>
          <w:lang w:val="fr-BE"/>
        </w:rPr>
        <w:t xml:space="preserve">, </w:t>
      </w:r>
      <w:r w:rsidR="007A0165" w:rsidRPr="00C05C6B">
        <w:rPr>
          <w:color w:val="000000" w:themeColor="text1"/>
          <w:lang w:val="fr-BE"/>
        </w:rPr>
        <w:t>ces trois études c</w:t>
      </w:r>
      <w:r w:rsidR="005C4B88" w:rsidRPr="00C05C6B">
        <w:rPr>
          <w:color w:val="000000" w:themeColor="text1"/>
          <w:lang w:val="fr-BE"/>
        </w:rPr>
        <w:t>orresponde</w:t>
      </w:r>
      <w:r w:rsidR="00A822AB" w:rsidRPr="00C05C6B">
        <w:rPr>
          <w:color w:val="000000" w:themeColor="text1"/>
          <w:lang w:val="fr-BE"/>
        </w:rPr>
        <w:t xml:space="preserve">nt à trois niveaux d’analyse </w:t>
      </w:r>
      <w:r w:rsidR="007A0165" w:rsidRPr="00C05C6B">
        <w:rPr>
          <w:color w:val="000000" w:themeColor="text1"/>
          <w:lang w:val="fr-BE"/>
        </w:rPr>
        <w:t>destinés à étudier</w:t>
      </w:r>
      <w:r w:rsidR="00636447" w:rsidRPr="00C05C6B">
        <w:rPr>
          <w:color w:val="000000" w:themeColor="text1"/>
          <w:lang w:val="fr-BE"/>
        </w:rPr>
        <w:t xml:space="preserve"> les significations, </w:t>
      </w:r>
      <w:r w:rsidR="00FC0A3F">
        <w:rPr>
          <w:color w:val="000000" w:themeColor="text1"/>
          <w:lang w:val="fr-BE"/>
        </w:rPr>
        <w:t xml:space="preserve">le </w:t>
      </w:r>
      <w:r w:rsidR="00636447" w:rsidRPr="00C05C6B">
        <w:rPr>
          <w:color w:val="000000" w:themeColor="text1"/>
          <w:lang w:val="fr-BE"/>
        </w:rPr>
        <w:t xml:space="preserve">sens et </w:t>
      </w:r>
      <w:r w:rsidR="00FC0A3F">
        <w:rPr>
          <w:color w:val="000000" w:themeColor="text1"/>
          <w:lang w:val="fr-BE"/>
        </w:rPr>
        <w:t xml:space="preserve">les </w:t>
      </w:r>
      <w:r w:rsidR="00636447" w:rsidRPr="00C05C6B">
        <w:rPr>
          <w:color w:val="000000" w:themeColor="text1"/>
          <w:lang w:val="fr-BE"/>
        </w:rPr>
        <w:t>idées qui entourent la régulation des activités économiques du secteur</w:t>
      </w:r>
      <w:r w:rsidR="005645B4" w:rsidRPr="00C05C6B">
        <w:rPr>
          <w:color w:val="000000" w:themeColor="text1"/>
          <w:lang w:val="fr-BE"/>
        </w:rPr>
        <w:t xml:space="preserve"> </w:t>
      </w:r>
      <w:r w:rsidR="00FC0A3F">
        <w:rPr>
          <w:color w:val="000000" w:themeColor="text1"/>
          <w:lang w:val="fr-BE"/>
        </w:rPr>
        <w:t>au sein de</w:t>
      </w:r>
      <w:r w:rsidR="005645B4" w:rsidRPr="00C05C6B">
        <w:rPr>
          <w:color w:val="000000" w:themeColor="text1"/>
          <w:lang w:val="fr-BE"/>
        </w:rPr>
        <w:t xml:space="preserve"> cet environnement digital, dans une perspective institutionnelle </w:t>
      </w:r>
      <w:r w:rsidR="005645B4" w:rsidRPr="00C05C6B">
        <w:rPr>
          <w:color w:val="000000" w:themeColor="text1"/>
          <w:lang w:val="fr-BE"/>
        </w:rPr>
        <w:fldChar w:fldCharType="begin"/>
      </w:r>
      <w:r w:rsidR="00A04FA5">
        <w:rPr>
          <w:color w:val="000000" w:themeColor="text1"/>
          <w:lang w:val="fr-BE"/>
        </w:rPr>
        <w:instrText xml:space="preserve"> ADDIN ZOTERO_ITEM CSL_CITATION {"citationID":"XOqVDTcU","properties":{"formattedCitation":"(Alvesson &amp; Spicer, 2019; Schneiberg &amp; Clemens, 2006; Suddaby, 2010)","plainCitation":"(Alvesson &amp; Spicer, 2019; Schneiberg &amp; Clemens, 2006; Suddaby, 2010)","dontUpdate":true,"noteIndex":0},"citationItems":[{"id":2466,"uris":["http://zotero.org/users/6183971/items/KZN8LTZ9"],"itemData":{"id":2466,"type":"article-journal","abstract":"We trace the development of neo-institutional theory in Organization Studies from a marginal topic to the dominant theory. We show how it has evolved from infancy, through adolescence and early adulthood to being a fully mature theory, which we think is now facing a mid-life crisis. Some of the features of this mid-life crisis include over-reach, myopia, tautology, pseudo-progress and re-inventing the wheel. To address these problems, we argue that institutional theorists should limit the range of the concept, sharpen their lens, avoid tautologies and problematize the concept. By doing this, we think institutional theorists could develop a narrower and more focused conception of institutions.","container-title":"Organization Studies","DOI":"10.1177/0170840618772610","ISSN":"0170-8406","issue":"2","note":"publisher: SAGE Publications Ltd","page":"199-218","source":"SAGE Journals","title":"Neo-Institutional Theory and Organization Studies: A Mid-Life Crisis?","title-short":"Neo-Institutional Theory and Organization Studies","URL":"https://doi.org/10.1177/0170840618772610","volume":"40","author":[{"family":"Alvesson","given":"Mats"},{"family":"Spicer","given":"André"}],"accessed":{"date-parts":[["2023",10,3]]},"issued":{"date-parts":[["2019",2,1]]}}},{"id":2488,"uris":["http://zotero.org/users/6183971/items/QQC9Q449"],"itemData":{"id":2488,"type":"article-journal","abstract":"Institutional theory rests on a rejection of reductionism. Instead of reducing higher-order phenomena to aggregates of behavior, institutional theory reverses this causal imagery. It attributes the behavior of organizations and nation-states to contextual factors, notably organizational fields, national institutional systems, or the emerging global polity, Institutionalists, particularly within sociology, also emphasize specifically cultural mechanisms for these higher-order effects. This article develops the methodological foundations for these claims. It surveys and elaborates research designs for documenting higher-order effects and for differentiating the cultural mechanisms of institutional influence. It also presents new strategies for assessing multiple logics and the coherence of institutional orders, moving beyond adoption and diffusion studies to analyze the dynamic and contested processes of institutionalization and institutional change.","container-title":"Sociological Theory","DOI":"10.1111/j.1467-9558.2006.00288.x","ISSN":"1467-9558","issue":"3","language":"en","note":"_eprint: https://onlinelibrary.wiley.com/doi/pdf/10.1111/j.1467-9558.2006.00288.x","page":"195-227","source":"Wiley Online Library","title":"The Typical Tools for the Job: Research Strategies in Institutional Analysis*","title-short":"The Typical Tools for the Job","URL":"https://onlinelibrary.wiley.com/doi/abs/10.1111/j.1467-9558.2006.00288.x","volume":"24","author":[{"family":"Schneiberg","given":"Marc"},{"family":"Clemens","given":"Elisabeth S."}],"accessed":{"date-parts":[["2023",10,6]]},"issued":{"date-parts":[["2006"]]}}},{"id":1042,"uris":["http://zotero.org/users/6183971/items/JJPPAWL5"],"itemData":{"id":1042,"type":"article-journal","abstract":"This essay offers a critical summation of the use of neo-institutionalism to study organizations. While institutionalism has succeeded in becoming the dominant theory to study macro-organizational phenomena, there is a danger that the theory has been stretched far beyond its core purpose?to understand how organizational structures and processes acquire meaning and continuity beyond their technical goals. I discuss some possible reasons for this displacement and identify four nascent threads of research that hold strong potential for bringing institutional theory back to its core assumptions and objectives; categories, language, work, and aesthetics.","container-title":"Journal of Management Inquiry","DOI":"10.1177/1056492609347564","ISSN":"1056-4926","issue":"1","journalAbbreviation":"Journal of Management Inquiry","note":"publisher: SAGE Publications Inc","page":"14-20","source":"SAGE Journals","title":"Challenges for Institutional Theory","URL":"https://doi.org/10.1177/1056492609347564","volume":"19","author":[{"family":"Suddaby","given":"Roy"}],"accessed":{"date-parts":[["2022",3,11]]},"issued":{"date-parts":[["2010",3,1]]}}}],"schema":"https://github.com/citation-style-language/schema/raw/master/csl-citation.json"} </w:instrText>
      </w:r>
      <w:r w:rsidR="005645B4" w:rsidRPr="00C05C6B">
        <w:rPr>
          <w:color w:val="000000" w:themeColor="text1"/>
          <w:lang w:val="fr-BE"/>
        </w:rPr>
        <w:fldChar w:fldCharType="separate"/>
      </w:r>
      <w:r w:rsidR="005645B4" w:rsidRPr="00C05C6B">
        <w:rPr>
          <w:color w:val="000000" w:themeColor="text1"/>
        </w:rPr>
        <w:t>(Alvesson &amp; Spicer, 2019</w:t>
      </w:r>
      <w:r w:rsidR="00F80528">
        <w:rPr>
          <w:color w:val="000000" w:themeColor="text1"/>
        </w:rPr>
        <w:t> </w:t>
      </w:r>
      <w:r w:rsidR="005645B4" w:rsidRPr="00C05C6B">
        <w:rPr>
          <w:color w:val="000000" w:themeColor="text1"/>
        </w:rPr>
        <w:t>; Schneiberg &amp; Clemens, 2006</w:t>
      </w:r>
      <w:r w:rsidR="00F80528">
        <w:rPr>
          <w:color w:val="000000" w:themeColor="text1"/>
        </w:rPr>
        <w:t> </w:t>
      </w:r>
      <w:r w:rsidR="005645B4" w:rsidRPr="00C05C6B">
        <w:rPr>
          <w:color w:val="000000" w:themeColor="text1"/>
        </w:rPr>
        <w:t>; Suddaby, 2010)</w:t>
      </w:r>
      <w:r w:rsidR="005645B4" w:rsidRPr="00C05C6B">
        <w:rPr>
          <w:color w:val="000000" w:themeColor="text1"/>
          <w:lang w:val="fr-BE"/>
        </w:rPr>
        <w:fldChar w:fldCharType="end"/>
      </w:r>
      <w:r w:rsidR="00DA55FF" w:rsidRPr="00C05C6B">
        <w:rPr>
          <w:color w:val="000000" w:themeColor="text1"/>
          <w:lang w:val="fr-BE"/>
        </w:rPr>
        <w:t>.</w:t>
      </w:r>
    </w:p>
    <w:p w14:paraId="2FBE968F" w14:textId="527FE41B" w:rsidR="00510F92" w:rsidRPr="00C05C6B" w:rsidRDefault="00F203C1" w:rsidP="00D709A2">
      <w:pPr>
        <w:spacing w:before="120" w:after="120"/>
        <w:rPr>
          <w:color w:val="000000" w:themeColor="text1"/>
          <w:szCs w:val="24"/>
          <w:lang w:val="fr-BE"/>
        </w:rPr>
      </w:pPr>
      <w:r w:rsidRPr="00C05C6B">
        <w:rPr>
          <w:color w:val="000000" w:themeColor="text1"/>
          <w:lang w:val="fr-BE"/>
        </w:rPr>
        <w:t xml:space="preserve">Les deux </w:t>
      </w:r>
      <w:r w:rsidR="005B323F" w:rsidRPr="00C05C6B">
        <w:rPr>
          <w:color w:val="000000" w:themeColor="text1"/>
          <w:lang w:val="fr-BE"/>
        </w:rPr>
        <w:t>premiers</w:t>
      </w:r>
      <w:r w:rsidRPr="00C05C6B">
        <w:rPr>
          <w:color w:val="000000" w:themeColor="text1"/>
          <w:lang w:val="fr-BE"/>
        </w:rPr>
        <w:t xml:space="preserve"> articles </w:t>
      </w:r>
      <w:r w:rsidR="00017557" w:rsidRPr="00C05C6B">
        <w:rPr>
          <w:color w:val="000000" w:themeColor="text1"/>
          <w:lang w:val="fr-BE"/>
        </w:rPr>
        <w:t>sont</w:t>
      </w:r>
      <w:r w:rsidRPr="00C05C6B">
        <w:rPr>
          <w:color w:val="000000" w:themeColor="text1"/>
          <w:lang w:val="fr-BE"/>
        </w:rPr>
        <w:t xml:space="preserve"> rédigés en anglais</w:t>
      </w:r>
      <w:r w:rsidR="00FC0A3F">
        <w:rPr>
          <w:color w:val="000000" w:themeColor="text1"/>
          <w:lang w:val="fr-BE"/>
        </w:rPr>
        <w:t>,</w:t>
      </w:r>
      <w:r w:rsidRPr="00C05C6B">
        <w:rPr>
          <w:color w:val="000000" w:themeColor="text1"/>
          <w:lang w:val="fr-BE"/>
        </w:rPr>
        <w:t xml:space="preserve"> </w:t>
      </w:r>
      <w:r w:rsidR="00EA7D23" w:rsidRPr="00C05C6B">
        <w:rPr>
          <w:color w:val="000000" w:themeColor="text1"/>
          <w:lang w:val="fr-BE"/>
        </w:rPr>
        <w:t>car ils sont soumis</w:t>
      </w:r>
      <w:r w:rsidRPr="00C05C6B">
        <w:rPr>
          <w:color w:val="000000" w:themeColor="text1"/>
          <w:lang w:val="fr-BE"/>
        </w:rPr>
        <w:t xml:space="preserve"> à des journaux scientifiques </w:t>
      </w:r>
      <w:r w:rsidRPr="00C05C6B">
        <w:rPr>
          <w:color w:val="000000" w:themeColor="text1"/>
          <w:szCs w:val="24"/>
          <w:lang w:val="fr-BE"/>
        </w:rPr>
        <w:t>anglophones</w:t>
      </w:r>
      <w:r w:rsidR="00FC0A3F">
        <w:rPr>
          <w:color w:val="000000" w:themeColor="text1"/>
          <w:szCs w:val="24"/>
          <w:lang w:val="fr-BE"/>
        </w:rPr>
        <w:t>,</w:t>
      </w:r>
      <w:r w:rsidRPr="00C05C6B">
        <w:rPr>
          <w:color w:val="000000" w:themeColor="text1"/>
          <w:szCs w:val="24"/>
          <w:lang w:val="fr-BE"/>
        </w:rPr>
        <w:t xml:space="preserve"> et le troisième</w:t>
      </w:r>
      <w:r w:rsidR="001F37CB" w:rsidRPr="00C05C6B">
        <w:rPr>
          <w:color w:val="000000" w:themeColor="text1"/>
          <w:szCs w:val="24"/>
          <w:lang w:val="fr-BE"/>
        </w:rPr>
        <w:t xml:space="preserve">, </w:t>
      </w:r>
      <w:r w:rsidR="000A304F">
        <w:rPr>
          <w:color w:val="000000" w:themeColor="text1"/>
          <w:szCs w:val="24"/>
          <w:lang w:val="fr-BE"/>
        </w:rPr>
        <w:t>soumis</w:t>
      </w:r>
      <w:r w:rsidR="001F37CB" w:rsidRPr="00C05C6B">
        <w:rPr>
          <w:color w:val="000000" w:themeColor="text1"/>
          <w:szCs w:val="24"/>
          <w:lang w:val="fr-BE"/>
        </w:rPr>
        <w:t xml:space="preserve"> </w:t>
      </w:r>
      <w:r w:rsidR="00FC0A3F">
        <w:rPr>
          <w:color w:val="000000" w:themeColor="text1"/>
          <w:szCs w:val="24"/>
          <w:lang w:val="fr-BE"/>
        </w:rPr>
        <w:t>à</w:t>
      </w:r>
      <w:r w:rsidR="001F37CB" w:rsidRPr="00C05C6B">
        <w:rPr>
          <w:color w:val="000000" w:themeColor="text1"/>
          <w:szCs w:val="24"/>
          <w:lang w:val="fr-BE"/>
        </w:rPr>
        <w:t xml:space="preserve"> une revue francophone</w:t>
      </w:r>
      <w:r w:rsidR="00FC0A3F">
        <w:rPr>
          <w:color w:val="000000" w:themeColor="text1"/>
          <w:szCs w:val="24"/>
          <w:lang w:val="fr-BE"/>
        </w:rPr>
        <w:t>,</w:t>
      </w:r>
      <w:r w:rsidRPr="00C05C6B">
        <w:rPr>
          <w:color w:val="000000" w:themeColor="text1"/>
          <w:szCs w:val="24"/>
          <w:lang w:val="fr-BE"/>
        </w:rPr>
        <w:t xml:space="preserve"> est rédigé en </w:t>
      </w:r>
      <w:r w:rsidR="00E83BF3" w:rsidRPr="00C05C6B">
        <w:rPr>
          <w:color w:val="000000" w:themeColor="text1"/>
          <w:szCs w:val="24"/>
          <w:lang w:val="fr-BE"/>
        </w:rPr>
        <w:t>français</w:t>
      </w:r>
      <w:r w:rsidRPr="00C05C6B">
        <w:rPr>
          <w:color w:val="000000" w:themeColor="text1"/>
          <w:szCs w:val="24"/>
          <w:lang w:val="fr-BE"/>
        </w:rPr>
        <w:t xml:space="preserve">. </w:t>
      </w:r>
    </w:p>
    <w:p w14:paraId="753C74CB" w14:textId="0108FD3B" w:rsidR="001A1BC7" w:rsidRPr="00C05C6B" w:rsidRDefault="00D41E36" w:rsidP="00D709A2">
      <w:pPr>
        <w:pStyle w:val="Commentaire"/>
        <w:spacing w:line="360" w:lineRule="auto"/>
        <w:rPr>
          <w:color w:val="000000" w:themeColor="text1"/>
          <w:sz w:val="24"/>
          <w:szCs w:val="24"/>
          <w:lang w:val="fr-BE"/>
        </w:rPr>
      </w:pPr>
      <w:r w:rsidRPr="00C05C6B">
        <w:rPr>
          <w:color w:val="000000" w:themeColor="text1"/>
          <w:sz w:val="24"/>
          <w:szCs w:val="24"/>
          <w:lang w:val="fr-BE"/>
        </w:rPr>
        <w:t xml:space="preserve">La première question </w:t>
      </w:r>
      <w:r w:rsidR="007102B3" w:rsidRPr="00C05C6B">
        <w:rPr>
          <w:color w:val="000000" w:themeColor="text1"/>
          <w:sz w:val="24"/>
          <w:szCs w:val="24"/>
          <w:lang w:val="fr-BE"/>
        </w:rPr>
        <w:t>de</w:t>
      </w:r>
      <w:r w:rsidRPr="00C05C6B">
        <w:rPr>
          <w:color w:val="000000" w:themeColor="text1"/>
          <w:sz w:val="24"/>
          <w:szCs w:val="24"/>
          <w:lang w:val="fr-BE"/>
        </w:rPr>
        <w:t xml:space="preserve"> notre thèse </w:t>
      </w:r>
      <w:r w:rsidR="00C213C0">
        <w:rPr>
          <w:color w:val="000000" w:themeColor="text1"/>
          <w:sz w:val="24"/>
          <w:szCs w:val="24"/>
          <w:lang w:val="fr-BE"/>
        </w:rPr>
        <w:t>est suscitée par</w:t>
      </w:r>
      <w:r w:rsidRPr="00C05C6B">
        <w:rPr>
          <w:color w:val="000000" w:themeColor="text1"/>
          <w:sz w:val="24"/>
          <w:szCs w:val="24"/>
          <w:lang w:val="fr-BE"/>
        </w:rPr>
        <w:t xml:space="preserve"> l’observation d</w:t>
      </w:r>
      <w:r w:rsidR="002A53B7">
        <w:rPr>
          <w:color w:val="000000" w:themeColor="text1"/>
          <w:sz w:val="24"/>
          <w:szCs w:val="24"/>
          <w:lang w:val="fr-BE"/>
        </w:rPr>
        <w:t xml:space="preserve">’une </w:t>
      </w:r>
      <w:r w:rsidRPr="00C05C6B">
        <w:rPr>
          <w:color w:val="000000" w:themeColor="text1"/>
          <w:sz w:val="24"/>
          <w:szCs w:val="24"/>
          <w:lang w:val="fr-BE"/>
        </w:rPr>
        <w:t>absence d’intervention règlementaire au niveau national</w:t>
      </w:r>
      <w:r w:rsidR="00575B9E">
        <w:rPr>
          <w:color w:val="000000" w:themeColor="text1"/>
          <w:sz w:val="24"/>
          <w:szCs w:val="24"/>
          <w:lang w:val="fr-BE"/>
        </w:rPr>
        <w:t>,</w:t>
      </w:r>
      <w:r w:rsidRPr="00C05C6B">
        <w:rPr>
          <w:color w:val="000000" w:themeColor="text1"/>
          <w:sz w:val="24"/>
          <w:szCs w:val="24"/>
          <w:lang w:val="fr-BE"/>
        </w:rPr>
        <w:t xml:space="preserve"> et même sectoriel</w:t>
      </w:r>
      <w:r w:rsidR="00575B9E">
        <w:rPr>
          <w:color w:val="000000" w:themeColor="text1"/>
          <w:sz w:val="24"/>
          <w:szCs w:val="24"/>
          <w:lang w:val="fr-BE"/>
        </w:rPr>
        <w:t>,</w:t>
      </w:r>
      <w:r w:rsidRPr="00C05C6B">
        <w:rPr>
          <w:color w:val="000000" w:themeColor="text1"/>
          <w:sz w:val="24"/>
          <w:szCs w:val="24"/>
          <w:lang w:val="fr-BE"/>
        </w:rPr>
        <w:t xml:space="preserve"> concernant l’arrivée du travail de plateforme introduit par Uber dans le secteur des taxis. </w:t>
      </w:r>
      <w:r w:rsidR="00122929">
        <w:rPr>
          <w:color w:val="000000" w:themeColor="text1"/>
          <w:sz w:val="24"/>
          <w:szCs w:val="24"/>
          <w:lang w:val="fr-BE"/>
        </w:rPr>
        <w:t>Notre</w:t>
      </w:r>
      <w:r w:rsidRPr="00C05C6B">
        <w:rPr>
          <w:color w:val="000000" w:themeColor="text1"/>
          <w:sz w:val="24"/>
          <w:szCs w:val="24"/>
          <w:lang w:val="fr-BE"/>
        </w:rPr>
        <w:t xml:space="preserve"> premier article</w:t>
      </w:r>
      <w:r w:rsidR="00F213F4" w:rsidRPr="00C05C6B">
        <w:rPr>
          <w:color w:val="000000" w:themeColor="text1"/>
          <w:sz w:val="24"/>
          <w:szCs w:val="24"/>
          <w:lang w:val="fr-BE"/>
        </w:rPr>
        <w:t xml:space="preserve"> </w:t>
      </w:r>
      <w:r w:rsidR="00122929">
        <w:rPr>
          <w:color w:val="000000" w:themeColor="text1"/>
          <w:sz w:val="24"/>
          <w:szCs w:val="24"/>
          <w:lang w:val="fr-BE"/>
        </w:rPr>
        <w:t>se propose de</w:t>
      </w:r>
      <w:r w:rsidR="003014C7" w:rsidRPr="00C05C6B">
        <w:rPr>
          <w:color w:val="000000" w:themeColor="text1"/>
          <w:sz w:val="24"/>
          <w:szCs w:val="24"/>
          <w:lang w:val="fr-BE"/>
        </w:rPr>
        <w:t xml:space="preserve"> comprendre </w:t>
      </w:r>
      <w:r w:rsidR="00B4675B" w:rsidRPr="00C05C6B">
        <w:rPr>
          <w:color w:val="000000" w:themeColor="text1"/>
          <w:sz w:val="24"/>
          <w:szCs w:val="24"/>
          <w:lang w:val="fr-BE"/>
        </w:rPr>
        <w:t>les position</w:t>
      </w:r>
      <w:r w:rsidR="00122929">
        <w:rPr>
          <w:color w:val="000000" w:themeColor="text1"/>
          <w:sz w:val="24"/>
          <w:szCs w:val="24"/>
          <w:lang w:val="fr-BE"/>
        </w:rPr>
        <w:t>n</w:t>
      </w:r>
      <w:r w:rsidR="00B4675B" w:rsidRPr="00C05C6B">
        <w:rPr>
          <w:color w:val="000000" w:themeColor="text1"/>
          <w:sz w:val="24"/>
          <w:szCs w:val="24"/>
          <w:lang w:val="fr-BE"/>
        </w:rPr>
        <w:t xml:space="preserve">ements des acteurs institutionnels par rapport à la régulation du secteur </w:t>
      </w:r>
      <w:r w:rsidR="00B4675B" w:rsidRPr="00C05C6B">
        <w:rPr>
          <w:color w:val="000000" w:themeColor="text1"/>
          <w:sz w:val="24"/>
          <w:szCs w:val="24"/>
          <w:lang w:val="fr-BE"/>
        </w:rPr>
        <w:lastRenderedPageBreak/>
        <w:t xml:space="preserve">(Boltanski et Thévenot, </w:t>
      </w:r>
      <w:r w:rsidR="00AE444E" w:rsidRPr="00C05C6B">
        <w:rPr>
          <w:color w:val="000000" w:themeColor="text1"/>
          <w:sz w:val="24"/>
          <w:szCs w:val="24"/>
          <w:lang w:val="fr-BE"/>
        </w:rPr>
        <w:t>2005</w:t>
      </w:r>
      <w:r w:rsidR="00EA7D23" w:rsidRPr="00C05C6B">
        <w:rPr>
          <w:color w:val="000000" w:themeColor="text1"/>
          <w:sz w:val="24"/>
          <w:szCs w:val="24"/>
          <w:lang w:val="fr-BE"/>
        </w:rPr>
        <w:t xml:space="preserve">) et leurs </w:t>
      </w:r>
      <w:r w:rsidR="00B4675B" w:rsidRPr="00C05C6B">
        <w:rPr>
          <w:color w:val="000000" w:themeColor="text1"/>
          <w:sz w:val="24"/>
          <w:szCs w:val="24"/>
          <w:lang w:val="fr-BE"/>
        </w:rPr>
        <w:t>dynamiques de pouvoir (Fligstein</w:t>
      </w:r>
      <w:r w:rsidR="00AE444E" w:rsidRPr="00C05C6B">
        <w:rPr>
          <w:color w:val="000000" w:themeColor="text1"/>
          <w:sz w:val="24"/>
          <w:szCs w:val="24"/>
          <w:lang w:val="fr-BE"/>
        </w:rPr>
        <w:t xml:space="preserve"> </w:t>
      </w:r>
      <w:r w:rsidR="00575B9E">
        <w:rPr>
          <w:color w:val="000000" w:themeColor="text1"/>
          <w:sz w:val="24"/>
          <w:szCs w:val="24"/>
          <w:lang w:val="fr-BE"/>
        </w:rPr>
        <w:t>et</w:t>
      </w:r>
      <w:r w:rsidR="00AE444E" w:rsidRPr="00C05C6B">
        <w:rPr>
          <w:color w:val="000000" w:themeColor="text1"/>
          <w:sz w:val="24"/>
          <w:szCs w:val="24"/>
          <w:lang w:val="fr-BE"/>
        </w:rPr>
        <w:t xml:space="preserve"> McAdam</w:t>
      </w:r>
      <w:r w:rsidR="00B4675B" w:rsidRPr="00C05C6B">
        <w:rPr>
          <w:color w:val="000000" w:themeColor="text1"/>
          <w:sz w:val="24"/>
          <w:szCs w:val="24"/>
          <w:lang w:val="fr-BE"/>
        </w:rPr>
        <w:t xml:space="preserve">, </w:t>
      </w:r>
      <w:r w:rsidR="00AE444E" w:rsidRPr="00C05C6B">
        <w:rPr>
          <w:color w:val="000000" w:themeColor="text1"/>
          <w:sz w:val="24"/>
          <w:szCs w:val="24"/>
          <w:lang w:val="fr-BE"/>
        </w:rPr>
        <w:t>2000</w:t>
      </w:r>
      <w:r w:rsidR="00B4675B" w:rsidRPr="00C05C6B">
        <w:rPr>
          <w:color w:val="000000" w:themeColor="text1"/>
          <w:sz w:val="24"/>
          <w:szCs w:val="24"/>
          <w:lang w:val="fr-BE"/>
        </w:rPr>
        <w:t>)</w:t>
      </w:r>
      <w:r w:rsidR="000D4D17" w:rsidRPr="00C05C6B">
        <w:rPr>
          <w:color w:val="000000" w:themeColor="text1"/>
          <w:sz w:val="24"/>
          <w:szCs w:val="24"/>
          <w:lang w:val="fr-BE"/>
        </w:rPr>
        <w:t> : « </w:t>
      </w:r>
      <w:r w:rsidR="00AE444E" w:rsidRPr="00C05C6B">
        <w:rPr>
          <w:i/>
          <w:color w:val="000000" w:themeColor="text1"/>
          <w:sz w:val="24"/>
          <w:szCs w:val="24"/>
          <w:lang w:val="fr-BE"/>
        </w:rPr>
        <w:t xml:space="preserve">How do the discourses of </w:t>
      </w:r>
      <w:r w:rsidR="002B73AF" w:rsidRPr="00C05C6B">
        <w:rPr>
          <w:i/>
          <w:color w:val="000000" w:themeColor="text1"/>
          <w:sz w:val="24"/>
          <w:szCs w:val="24"/>
          <w:lang w:val="fr-BE"/>
        </w:rPr>
        <w:t>institutionnal</w:t>
      </w:r>
      <w:r w:rsidR="00AE444E" w:rsidRPr="00C05C6B">
        <w:rPr>
          <w:i/>
          <w:color w:val="000000" w:themeColor="text1"/>
          <w:sz w:val="24"/>
          <w:szCs w:val="24"/>
          <w:lang w:val="fr-BE"/>
        </w:rPr>
        <w:t xml:space="preserve"> stakeholders shape the emerging regulation of the taxi sector, beyond the formal structuration of the field?</w:t>
      </w:r>
      <w:r w:rsidR="00495261" w:rsidRPr="00C05C6B">
        <w:rPr>
          <w:i/>
          <w:color w:val="000000" w:themeColor="text1"/>
          <w:sz w:val="24"/>
          <w:szCs w:val="24"/>
          <w:lang w:val="fr-BE"/>
        </w:rPr>
        <w:t> </w:t>
      </w:r>
      <w:r w:rsidR="00495261" w:rsidRPr="00F80528">
        <w:rPr>
          <w:color w:val="000000" w:themeColor="text1"/>
          <w:sz w:val="24"/>
          <w:szCs w:val="24"/>
          <w:lang w:val="fr-BE"/>
        </w:rPr>
        <w:t>»</w:t>
      </w:r>
      <w:r w:rsidR="006728FB" w:rsidRPr="00C05C6B">
        <w:rPr>
          <w:i/>
          <w:color w:val="000000" w:themeColor="text1"/>
          <w:sz w:val="24"/>
          <w:szCs w:val="24"/>
          <w:lang w:val="fr-BE"/>
        </w:rPr>
        <w:t xml:space="preserve"> </w:t>
      </w:r>
      <w:r w:rsidR="006728FB" w:rsidRPr="00C05C6B">
        <w:rPr>
          <w:color w:val="000000" w:themeColor="text1"/>
          <w:sz w:val="24"/>
          <w:szCs w:val="24"/>
          <w:lang w:val="fr-BE"/>
        </w:rPr>
        <w:t xml:space="preserve">Outre les contributions </w:t>
      </w:r>
      <w:r w:rsidR="00EC7FD5" w:rsidRPr="00C05C6B">
        <w:rPr>
          <w:color w:val="000000" w:themeColor="text1"/>
          <w:sz w:val="24"/>
          <w:szCs w:val="24"/>
          <w:lang w:val="fr-BE"/>
        </w:rPr>
        <w:t>empiriques</w:t>
      </w:r>
      <w:r w:rsidR="006728FB" w:rsidRPr="00C05C6B">
        <w:rPr>
          <w:color w:val="000000" w:themeColor="text1"/>
          <w:sz w:val="24"/>
          <w:szCs w:val="24"/>
          <w:lang w:val="fr-BE"/>
        </w:rPr>
        <w:t xml:space="preserve"> permettant de comprendre les dynamiques</w:t>
      </w:r>
      <w:r w:rsidR="00DB17FD" w:rsidRPr="00C05C6B">
        <w:rPr>
          <w:color w:val="000000" w:themeColor="text1"/>
          <w:sz w:val="24"/>
          <w:szCs w:val="24"/>
          <w:lang w:val="fr-BE"/>
        </w:rPr>
        <w:t xml:space="preserve"> conflictuelles </w:t>
      </w:r>
      <w:r w:rsidR="007102B3" w:rsidRPr="00C05C6B">
        <w:rPr>
          <w:color w:val="000000" w:themeColor="text1"/>
          <w:sz w:val="24"/>
          <w:szCs w:val="24"/>
          <w:lang w:val="fr-BE"/>
        </w:rPr>
        <w:t>qui bloquent</w:t>
      </w:r>
      <w:r w:rsidR="00DB17FD" w:rsidRPr="00C05C6B">
        <w:rPr>
          <w:color w:val="000000" w:themeColor="text1"/>
          <w:sz w:val="24"/>
          <w:szCs w:val="24"/>
          <w:lang w:val="fr-BE"/>
        </w:rPr>
        <w:t xml:space="preserve"> la régulation dans le secteur, ce</w:t>
      </w:r>
      <w:r w:rsidR="00575B9E">
        <w:rPr>
          <w:color w:val="000000" w:themeColor="text1"/>
          <w:sz w:val="24"/>
          <w:szCs w:val="24"/>
          <w:lang w:val="fr-BE"/>
        </w:rPr>
        <w:t>t article</w:t>
      </w:r>
      <w:r w:rsidR="001A1BC7" w:rsidRPr="00C05C6B">
        <w:rPr>
          <w:color w:val="000000" w:themeColor="text1"/>
          <w:sz w:val="24"/>
          <w:szCs w:val="24"/>
          <w:lang w:val="fr-BE"/>
        </w:rPr>
        <w:t xml:space="preserve"> </w:t>
      </w:r>
      <w:r w:rsidR="00D709A2" w:rsidRPr="00C05C6B">
        <w:rPr>
          <w:color w:val="000000" w:themeColor="text1"/>
          <w:sz w:val="24"/>
          <w:szCs w:val="24"/>
          <w:lang w:val="fr-BE"/>
        </w:rPr>
        <w:t xml:space="preserve">détaille </w:t>
      </w:r>
      <w:r w:rsidR="00FB0483">
        <w:rPr>
          <w:color w:val="000000" w:themeColor="text1"/>
          <w:sz w:val="24"/>
          <w:szCs w:val="24"/>
          <w:lang w:val="fr-BE"/>
        </w:rPr>
        <w:t>l</w:t>
      </w:r>
      <w:r w:rsidR="00D709A2" w:rsidRPr="00C05C6B">
        <w:rPr>
          <w:color w:val="000000" w:themeColor="text1"/>
          <w:sz w:val="24"/>
          <w:szCs w:val="24"/>
          <w:lang w:val="fr-BE"/>
        </w:rPr>
        <w:t>e</w:t>
      </w:r>
      <w:r w:rsidR="00D709A2" w:rsidRPr="00C05C6B">
        <w:rPr>
          <w:color w:val="000000" w:themeColor="text1"/>
          <w:sz w:val="24"/>
          <w:szCs w:val="24"/>
        </w:rPr>
        <w:t xml:space="preserve"> contexte de </w:t>
      </w:r>
      <w:r w:rsidR="00FB0483">
        <w:rPr>
          <w:color w:val="000000" w:themeColor="text1"/>
          <w:sz w:val="24"/>
          <w:szCs w:val="24"/>
        </w:rPr>
        <w:t xml:space="preserve">notre </w:t>
      </w:r>
      <w:r w:rsidR="00D709A2" w:rsidRPr="00C05C6B">
        <w:rPr>
          <w:color w:val="000000" w:themeColor="text1"/>
          <w:sz w:val="24"/>
          <w:szCs w:val="24"/>
        </w:rPr>
        <w:t>recherche</w:t>
      </w:r>
      <w:r w:rsidR="00FB0483">
        <w:rPr>
          <w:color w:val="000000" w:themeColor="text1"/>
          <w:sz w:val="24"/>
          <w:szCs w:val="24"/>
        </w:rPr>
        <w:t>,</w:t>
      </w:r>
      <w:r w:rsidR="00D709A2" w:rsidRPr="00C05C6B">
        <w:rPr>
          <w:color w:val="000000" w:themeColor="text1"/>
          <w:sz w:val="24"/>
          <w:szCs w:val="24"/>
        </w:rPr>
        <w:t xml:space="preserve"> en passant par le cadre </w:t>
      </w:r>
      <w:r w:rsidR="00575B9E">
        <w:rPr>
          <w:color w:val="000000" w:themeColor="text1"/>
          <w:sz w:val="24"/>
          <w:szCs w:val="24"/>
        </w:rPr>
        <w:t>r</w:t>
      </w:r>
      <w:r w:rsidR="001A1BC7" w:rsidRPr="00C05C6B">
        <w:rPr>
          <w:color w:val="000000" w:themeColor="text1"/>
          <w:sz w:val="24"/>
          <w:szCs w:val="24"/>
          <w:lang w:val="fr-BE"/>
        </w:rPr>
        <w:t xml:space="preserve">èglementaire </w:t>
      </w:r>
      <w:r w:rsidR="00495261" w:rsidRPr="00C05C6B">
        <w:rPr>
          <w:color w:val="000000" w:themeColor="text1"/>
          <w:sz w:val="24"/>
          <w:szCs w:val="24"/>
          <w:lang w:val="fr-BE"/>
        </w:rPr>
        <w:t xml:space="preserve">du secteur, </w:t>
      </w:r>
      <w:r w:rsidR="008333C9" w:rsidRPr="00C05C6B">
        <w:rPr>
          <w:color w:val="000000" w:themeColor="text1"/>
          <w:sz w:val="24"/>
          <w:szCs w:val="24"/>
          <w:lang w:val="fr-BE"/>
        </w:rPr>
        <w:t xml:space="preserve">les événements marquant sa transformation, </w:t>
      </w:r>
      <w:r w:rsidR="00495261" w:rsidRPr="00C05C6B">
        <w:rPr>
          <w:color w:val="000000" w:themeColor="text1"/>
          <w:sz w:val="24"/>
          <w:szCs w:val="24"/>
          <w:lang w:val="fr-BE"/>
        </w:rPr>
        <w:t xml:space="preserve">les points de tension à propos de la régulation </w:t>
      </w:r>
      <w:r w:rsidR="001A1BC7" w:rsidRPr="00C05C6B">
        <w:rPr>
          <w:color w:val="000000" w:themeColor="text1"/>
          <w:sz w:val="24"/>
          <w:szCs w:val="24"/>
          <w:lang w:val="fr-BE"/>
        </w:rPr>
        <w:t>et l</w:t>
      </w:r>
      <w:r w:rsidR="00495261" w:rsidRPr="00C05C6B">
        <w:rPr>
          <w:color w:val="000000" w:themeColor="text1"/>
          <w:sz w:val="24"/>
          <w:szCs w:val="24"/>
          <w:lang w:val="fr-BE"/>
        </w:rPr>
        <w:t xml:space="preserve">es acteurs clés </w:t>
      </w:r>
      <w:r w:rsidR="007F1724" w:rsidRPr="00C05C6B">
        <w:rPr>
          <w:color w:val="000000" w:themeColor="text1"/>
          <w:sz w:val="24"/>
          <w:szCs w:val="24"/>
          <w:lang w:val="fr-BE"/>
        </w:rPr>
        <w:t>impliqués</w:t>
      </w:r>
      <w:r w:rsidR="008B515F" w:rsidRPr="00C05C6B">
        <w:rPr>
          <w:color w:val="000000" w:themeColor="text1"/>
          <w:sz w:val="24"/>
          <w:szCs w:val="24"/>
          <w:lang w:val="fr-BE"/>
        </w:rPr>
        <w:t xml:space="preserve"> dans </w:t>
      </w:r>
      <w:r w:rsidR="00A76FC5" w:rsidRPr="00C05C6B">
        <w:rPr>
          <w:color w:val="000000" w:themeColor="text1"/>
          <w:sz w:val="24"/>
          <w:szCs w:val="24"/>
          <w:lang w:val="fr-BE"/>
        </w:rPr>
        <w:t xml:space="preserve">cette dynamique sectorielle. </w:t>
      </w:r>
    </w:p>
    <w:p w14:paraId="255DB9D3" w14:textId="749189E3" w:rsidR="00F213F4" w:rsidRPr="00C05C6B" w:rsidRDefault="00D41E36" w:rsidP="00D709A2">
      <w:pPr>
        <w:spacing w:before="120" w:after="120"/>
        <w:rPr>
          <w:color w:val="000000" w:themeColor="text1"/>
          <w:lang w:val="fr-BE"/>
        </w:rPr>
      </w:pPr>
      <w:r w:rsidRPr="00C05C6B">
        <w:rPr>
          <w:color w:val="000000" w:themeColor="text1"/>
          <w:szCs w:val="24"/>
          <w:lang w:val="fr-BE"/>
        </w:rPr>
        <w:t>Ensuite, au regard de tous les enjeux suscités p</w:t>
      </w:r>
      <w:r w:rsidR="0089278F" w:rsidRPr="00C05C6B">
        <w:rPr>
          <w:color w:val="000000" w:themeColor="text1"/>
          <w:szCs w:val="24"/>
          <w:lang w:val="fr-BE"/>
        </w:rPr>
        <w:t>ar le management algorithmique</w:t>
      </w:r>
      <w:r w:rsidR="00D709A2" w:rsidRPr="00C05C6B">
        <w:rPr>
          <w:color w:val="000000" w:themeColor="text1"/>
          <w:szCs w:val="24"/>
          <w:lang w:val="fr-BE"/>
        </w:rPr>
        <w:t xml:space="preserve"> (MA)</w:t>
      </w:r>
      <w:r w:rsidRPr="00C05C6B">
        <w:rPr>
          <w:color w:val="000000" w:themeColor="text1"/>
          <w:szCs w:val="24"/>
          <w:lang w:val="fr-BE"/>
        </w:rPr>
        <w:t xml:space="preserve">, nous avons </w:t>
      </w:r>
      <w:r w:rsidR="00FB0483">
        <w:rPr>
          <w:color w:val="000000" w:themeColor="text1"/>
          <w:szCs w:val="24"/>
          <w:lang w:val="fr-BE"/>
        </w:rPr>
        <w:t>exploré</w:t>
      </w:r>
      <w:r w:rsidRPr="00C05C6B">
        <w:rPr>
          <w:color w:val="000000" w:themeColor="text1"/>
          <w:szCs w:val="24"/>
          <w:lang w:val="fr-BE"/>
        </w:rPr>
        <w:t xml:space="preserve"> le cas d’une plateforme proposant une</w:t>
      </w:r>
      <w:r w:rsidRPr="00C05C6B">
        <w:rPr>
          <w:color w:val="000000" w:themeColor="text1"/>
          <w:lang w:val="fr-BE"/>
        </w:rPr>
        <w:t xml:space="preserve"> autre gestion de chauffeurs, </w:t>
      </w:r>
      <w:r w:rsidR="00D709A2" w:rsidRPr="00C05C6B">
        <w:rPr>
          <w:color w:val="000000" w:themeColor="text1"/>
          <w:lang w:val="fr-BE"/>
        </w:rPr>
        <w:t xml:space="preserve">en </w:t>
      </w:r>
      <w:r w:rsidRPr="00C05C6B">
        <w:rPr>
          <w:color w:val="000000" w:themeColor="text1"/>
          <w:lang w:val="fr-BE"/>
        </w:rPr>
        <w:t xml:space="preserve">aspirant à soutenir leur autonomie afin de contrebalancer les </w:t>
      </w:r>
      <w:r w:rsidR="00FB0483">
        <w:rPr>
          <w:color w:val="000000" w:themeColor="text1"/>
          <w:lang w:val="fr-BE"/>
        </w:rPr>
        <w:t>conséquences</w:t>
      </w:r>
      <w:r w:rsidRPr="00C05C6B">
        <w:rPr>
          <w:color w:val="000000" w:themeColor="text1"/>
          <w:lang w:val="fr-BE"/>
        </w:rPr>
        <w:t xml:space="preserve"> négati</w:t>
      </w:r>
      <w:r w:rsidR="00FB0483">
        <w:rPr>
          <w:color w:val="000000" w:themeColor="text1"/>
          <w:lang w:val="fr-BE"/>
        </w:rPr>
        <w:t>ve</w:t>
      </w:r>
      <w:r w:rsidRPr="00C05C6B">
        <w:rPr>
          <w:color w:val="000000" w:themeColor="text1"/>
          <w:lang w:val="fr-BE"/>
        </w:rPr>
        <w:t xml:space="preserve">s du MA sur la vie des travailleurs. </w:t>
      </w:r>
      <w:r w:rsidR="00FB0483">
        <w:rPr>
          <w:color w:val="000000" w:themeColor="text1"/>
          <w:lang w:val="fr-BE"/>
        </w:rPr>
        <w:t>Cette plateforme r</w:t>
      </w:r>
      <w:r w:rsidRPr="00C05C6B">
        <w:rPr>
          <w:color w:val="000000" w:themeColor="text1"/>
          <w:lang w:val="fr-BE"/>
        </w:rPr>
        <w:t>eprésent</w:t>
      </w:r>
      <w:r w:rsidR="005644D5">
        <w:rPr>
          <w:color w:val="000000" w:themeColor="text1"/>
          <w:lang w:val="fr-BE"/>
        </w:rPr>
        <w:t>e</w:t>
      </w:r>
      <w:r w:rsidRPr="00C05C6B">
        <w:rPr>
          <w:color w:val="000000" w:themeColor="text1"/>
          <w:lang w:val="fr-BE"/>
        </w:rPr>
        <w:t xml:space="preserve"> une </w:t>
      </w:r>
      <w:r w:rsidR="00AE5410" w:rsidRPr="00C05C6B">
        <w:rPr>
          <w:color w:val="000000" w:themeColor="text1"/>
          <w:lang w:val="fr-BE"/>
        </w:rPr>
        <w:t>initiative de</w:t>
      </w:r>
      <w:r w:rsidRPr="00C05C6B">
        <w:rPr>
          <w:color w:val="000000" w:themeColor="text1"/>
          <w:lang w:val="fr-BE"/>
        </w:rPr>
        <w:t xml:space="preserve"> régulation organisationnelle</w:t>
      </w:r>
      <w:r w:rsidR="005644D5">
        <w:rPr>
          <w:color w:val="000000" w:themeColor="text1"/>
          <w:lang w:val="fr-BE"/>
        </w:rPr>
        <w:t>. N</w:t>
      </w:r>
      <w:r w:rsidRPr="00C05C6B">
        <w:rPr>
          <w:color w:val="000000" w:themeColor="text1"/>
          <w:lang w:val="fr-BE"/>
        </w:rPr>
        <w:t>ous a</w:t>
      </w:r>
      <w:r w:rsidR="0089278F" w:rsidRPr="00C05C6B">
        <w:rPr>
          <w:color w:val="000000" w:themeColor="text1"/>
          <w:lang w:val="fr-BE"/>
        </w:rPr>
        <w:t>vons exploré</w:t>
      </w:r>
      <w:r w:rsidRPr="00C05C6B">
        <w:rPr>
          <w:color w:val="000000" w:themeColor="text1"/>
          <w:lang w:val="fr-BE"/>
        </w:rPr>
        <w:t xml:space="preserve"> dans quelle mesure les chauffeurs se saisissent de</w:t>
      </w:r>
      <w:r w:rsidR="00FB0483">
        <w:rPr>
          <w:color w:val="000000" w:themeColor="text1"/>
          <w:lang w:val="fr-BE"/>
        </w:rPr>
        <w:t xml:space="preserve"> ses</w:t>
      </w:r>
      <w:r w:rsidRPr="00C05C6B">
        <w:rPr>
          <w:color w:val="000000" w:themeColor="text1"/>
          <w:lang w:val="fr-BE"/>
        </w:rPr>
        <w:t xml:space="preserve"> dispositifs</w:t>
      </w:r>
      <w:r w:rsidR="00FB0483">
        <w:rPr>
          <w:color w:val="000000" w:themeColor="text1"/>
          <w:lang w:val="fr-BE"/>
        </w:rPr>
        <w:t xml:space="preserve">. </w:t>
      </w:r>
      <w:r w:rsidR="00AE5410" w:rsidRPr="00C05C6B">
        <w:rPr>
          <w:color w:val="000000" w:themeColor="text1"/>
          <w:lang w:val="fr-BE"/>
        </w:rPr>
        <w:t>Ce deuxième article est par conséquent une</w:t>
      </w:r>
      <w:r w:rsidR="00111F28" w:rsidRPr="00C05C6B">
        <w:rPr>
          <w:color w:val="000000" w:themeColor="text1"/>
          <w:lang w:val="fr-BE"/>
        </w:rPr>
        <w:t xml:space="preserve"> étude de cas</w:t>
      </w:r>
      <w:r w:rsidR="00AE5410" w:rsidRPr="00C05C6B">
        <w:rPr>
          <w:color w:val="000000" w:themeColor="text1"/>
          <w:lang w:val="fr-BE"/>
        </w:rPr>
        <w:t xml:space="preserve"> de l’entreprise</w:t>
      </w:r>
      <w:r w:rsidR="00111F28" w:rsidRPr="00C05C6B">
        <w:rPr>
          <w:color w:val="000000" w:themeColor="text1"/>
          <w:lang w:val="fr-BE"/>
        </w:rPr>
        <w:t xml:space="preserve"> </w:t>
      </w:r>
      <w:r w:rsidR="00AE5410" w:rsidRPr="00C05C6B">
        <w:rPr>
          <w:color w:val="000000" w:themeColor="text1"/>
          <w:lang w:val="fr-BE"/>
        </w:rPr>
        <w:t>de plateforme</w:t>
      </w:r>
      <w:r w:rsidR="002C08D8">
        <w:rPr>
          <w:color w:val="000000" w:themeColor="text1"/>
          <w:lang w:val="fr-BE"/>
        </w:rPr>
        <w:t>,</w:t>
      </w:r>
      <w:r w:rsidR="00AE5410" w:rsidRPr="00C05C6B">
        <w:rPr>
          <w:color w:val="000000" w:themeColor="text1"/>
          <w:lang w:val="fr-BE"/>
        </w:rPr>
        <w:t xml:space="preserve"> </w:t>
      </w:r>
      <w:r w:rsidR="00636E1C" w:rsidRPr="00C05C6B">
        <w:rPr>
          <w:color w:val="000000" w:themeColor="text1"/>
          <w:lang w:val="fr-BE"/>
        </w:rPr>
        <w:t xml:space="preserve">consacrée </w:t>
      </w:r>
      <w:r w:rsidR="00AE5410" w:rsidRPr="00C05C6B">
        <w:rPr>
          <w:color w:val="000000" w:themeColor="text1"/>
          <w:lang w:val="fr-BE"/>
        </w:rPr>
        <w:t>à étudier ses</w:t>
      </w:r>
      <w:r w:rsidR="00111F28" w:rsidRPr="00C05C6B">
        <w:rPr>
          <w:color w:val="000000" w:themeColor="text1"/>
          <w:lang w:val="fr-BE"/>
        </w:rPr>
        <w:t xml:space="preserve"> dispositifs matériels et </w:t>
      </w:r>
      <w:r w:rsidR="00885777" w:rsidRPr="00C05C6B">
        <w:rPr>
          <w:color w:val="000000" w:themeColor="text1"/>
          <w:lang w:val="fr-BE"/>
        </w:rPr>
        <w:t>discursifs</w:t>
      </w:r>
      <w:r w:rsidR="00636E1C" w:rsidRPr="00C05C6B">
        <w:rPr>
          <w:color w:val="000000" w:themeColor="text1"/>
          <w:lang w:val="fr-BE"/>
        </w:rPr>
        <w:t xml:space="preserve"> destinés à</w:t>
      </w:r>
      <w:r w:rsidR="00ED50CF" w:rsidRPr="00C05C6B">
        <w:rPr>
          <w:color w:val="000000" w:themeColor="text1"/>
          <w:lang w:val="fr-BE"/>
        </w:rPr>
        <w:t xml:space="preserve"> </w:t>
      </w:r>
      <w:r w:rsidR="002C08D8">
        <w:rPr>
          <w:color w:val="000000" w:themeColor="text1"/>
          <w:lang w:val="fr-BE"/>
        </w:rPr>
        <w:t>se</w:t>
      </w:r>
      <w:r w:rsidR="00ED50CF" w:rsidRPr="00C05C6B">
        <w:rPr>
          <w:color w:val="000000" w:themeColor="text1"/>
          <w:lang w:val="fr-BE"/>
        </w:rPr>
        <w:t xml:space="preserve"> distinguer d</w:t>
      </w:r>
      <w:r w:rsidR="00AE5410" w:rsidRPr="00C05C6B">
        <w:rPr>
          <w:color w:val="000000" w:themeColor="text1"/>
          <w:lang w:val="fr-BE"/>
        </w:rPr>
        <w:t>e ceux d’</w:t>
      </w:r>
      <w:r w:rsidR="00ED50CF" w:rsidRPr="00C05C6B">
        <w:rPr>
          <w:color w:val="000000" w:themeColor="text1"/>
          <w:lang w:val="fr-BE"/>
        </w:rPr>
        <w:t>Uber</w:t>
      </w:r>
      <w:r w:rsidR="00111F28" w:rsidRPr="00C05C6B">
        <w:rPr>
          <w:color w:val="000000" w:themeColor="text1"/>
          <w:lang w:val="fr-BE"/>
        </w:rPr>
        <w:t>: « </w:t>
      </w:r>
      <w:r w:rsidR="00AE444E" w:rsidRPr="00C05C6B">
        <w:rPr>
          <w:i/>
          <w:color w:val="000000" w:themeColor="text1"/>
          <w:lang w:val="fr-BE"/>
        </w:rPr>
        <w:t>What happens if an economic actor tries to adopt a relational approach for the management of their workers, while remaining embedded in the current institutional field?</w:t>
      </w:r>
      <w:r w:rsidR="00111F28" w:rsidRPr="00C05C6B">
        <w:rPr>
          <w:color w:val="000000" w:themeColor="text1"/>
          <w:lang w:val="fr-BE"/>
        </w:rPr>
        <w:t> »</w:t>
      </w:r>
      <w:r w:rsidR="00E44319" w:rsidRPr="00C05C6B">
        <w:rPr>
          <w:color w:val="000000" w:themeColor="text1"/>
          <w:lang w:val="fr-BE"/>
        </w:rPr>
        <w:t xml:space="preserve"> </w:t>
      </w:r>
      <w:r w:rsidR="00031867" w:rsidRPr="00C05C6B">
        <w:rPr>
          <w:color w:val="000000" w:themeColor="text1"/>
          <w:lang w:val="fr-BE"/>
        </w:rPr>
        <w:t xml:space="preserve">Ce deuxième article met en lumière une entreprise </w:t>
      </w:r>
      <w:r w:rsidR="0090389F" w:rsidRPr="00C05C6B">
        <w:rPr>
          <w:color w:val="000000" w:themeColor="text1"/>
          <w:lang w:val="fr-BE"/>
        </w:rPr>
        <w:t xml:space="preserve">caractérisée </w:t>
      </w:r>
      <w:r w:rsidR="00C9538E" w:rsidRPr="00C05C6B">
        <w:rPr>
          <w:color w:val="000000" w:themeColor="text1"/>
          <w:lang w:val="fr-BE"/>
        </w:rPr>
        <w:t xml:space="preserve">comme atypique, dans la mesure où elle propose une gestion des chauffeurs </w:t>
      </w:r>
      <w:r w:rsidR="002C08D8">
        <w:rPr>
          <w:color w:val="000000" w:themeColor="text1"/>
          <w:lang w:val="fr-BE"/>
        </w:rPr>
        <w:t>plus</w:t>
      </w:r>
      <w:r w:rsidR="00C9538E" w:rsidRPr="00C05C6B">
        <w:rPr>
          <w:color w:val="000000" w:themeColor="text1"/>
          <w:lang w:val="fr-BE"/>
        </w:rPr>
        <w:t xml:space="preserve"> humaine et relationnelle à travers l’application technologique</w:t>
      </w:r>
      <w:r w:rsidR="00031867" w:rsidRPr="00C05C6B">
        <w:rPr>
          <w:color w:val="000000" w:themeColor="text1"/>
          <w:lang w:val="fr-BE"/>
        </w:rPr>
        <w:t xml:space="preserve">. </w:t>
      </w:r>
      <w:r w:rsidR="002C08D8">
        <w:rPr>
          <w:color w:val="000000" w:themeColor="text1"/>
          <w:lang w:val="fr-BE"/>
        </w:rPr>
        <w:t>L</w:t>
      </w:r>
      <w:r w:rsidR="005C327B" w:rsidRPr="00C05C6B">
        <w:rPr>
          <w:color w:val="000000" w:themeColor="text1"/>
          <w:lang w:val="fr-BE"/>
        </w:rPr>
        <w:t xml:space="preserve">es dispositifs </w:t>
      </w:r>
      <w:r w:rsidR="002C08D8">
        <w:rPr>
          <w:color w:val="000000" w:themeColor="text1"/>
          <w:lang w:val="fr-BE"/>
        </w:rPr>
        <w:t xml:space="preserve">de cette entreprise </w:t>
      </w:r>
      <w:r w:rsidR="005C327B" w:rsidRPr="00C05C6B">
        <w:rPr>
          <w:color w:val="000000" w:themeColor="text1"/>
          <w:lang w:val="fr-BE"/>
        </w:rPr>
        <w:t>font l’objet d’une première analyse</w:t>
      </w:r>
      <w:r w:rsidR="00A104DF" w:rsidRPr="00C05C6B">
        <w:rPr>
          <w:color w:val="000000" w:themeColor="text1"/>
          <w:lang w:val="fr-BE"/>
        </w:rPr>
        <w:t xml:space="preserve"> (Marsden, 2004)</w:t>
      </w:r>
      <w:r w:rsidR="005C327B" w:rsidRPr="00C05C6B">
        <w:rPr>
          <w:color w:val="000000" w:themeColor="text1"/>
          <w:lang w:val="fr-BE"/>
        </w:rPr>
        <w:t>, suivie d’une deuxième</w:t>
      </w:r>
      <w:r w:rsidR="00CD1826" w:rsidRPr="00C05C6B">
        <w:rPr>
          <w:color w:val="000000" w:themeColor="text1"/>
          <w:lang w:val="fr-BE"/>
        </w:rPr>
        <w:t xml:space="preserve"> au sujet des considérations et </w:t>
      </w:r>
      <w:r w:rsidR="0075462A">
        <w:rPr>
          <w:color w:val="000000" w:themeColor="text1"/>
          <w:lang w:val="fr-BE"/>
        </w:rPr>
        <w:t xml:space="preserve">des </w:t>
      </w:r>
      <w:r w:rsidR="00CD1826" w:rsidRPr="00C05C6B">
        <w:rPr>
          <w:color w:val="000000" w:themeColor="text1"/>
          <w:lang w:val="fr-BE"/>
        </w:rPr>
        <w:t xml:space="preserve">utilisations de ces dispositifs de </w:t>
      </w:r>
      <w:r w:rsidR="00A75ADD" w:rsidRPr="00C05C6B">
        <w:rPr>
          <w:color w:val="000000" w:themeColor="text1"/>
          <w:lang w:val="fr-BE"/>
        </w:rPr>
        <w:t>la part</w:t>
      </w:r>
      <w:r w:rsidR="00CD1826" w:rsidRPr="00C05C6B">
        <w:rPr>
          <w:color w:val="000000" w:themeColor="text1"/>
          <w:lang w:val="fr-BE"/>
        </w:rPr>
        <w:t xml:space="preserve"> des chauffeurs</w:t>
      </w:r>
      <w:r w:rsidR="005C327B" w:rsidRPr="00C05C6B">
        <w:rPr>
          <w:color w:val="000000" w:themeColor="text1"/>
          <w:lang w:val="fr-BE"/>
        </w:rPr>
        <w:t xml:space="preserve">. </w:t>
      </w:r>
      <w:r w:rsidR="00636E1C" w:rsidRPr="00C05C6B">
        <w:rPr>
          <w:color w:val="000000" w:themeColor="text1"/>
          <w:lang w:val="fr-BE"/>
        </w:rPr>
        <w:t xml:space="preserve">Les résultats nous sensibilisent aux rapports qu’entretiennent les chauffeurs </w:t>
      </w:r>
      <w:r w:rsidR="0075462A">
        <w:rPr>
          <w:color w:val="000000" w:themeColor="text1"/>
          <w:lang w:val="fr-BE"/>
        </w:rPr>
        <w:t xml:space="preserve">avec les </w:t>
      </w:r>
      <w:r w:rsidR="00636E1C" w:rsidRPr="00C05C6B">
        <w:rPr>
          <w:color w:val="000000" w:themeColor="text1"/>
          <w:lang w:val="fr-BE"/>
        </w:rPr>
        <w:t>plateformes et deviennent le point de départ de</w:t>
      </w:r>
      <w:r w:rsidR="00A64F39" w:rsidRPr="00C05C6B">
        <w:rPr>
          <w:color w:val="000000" w:themeColor="text1"/>
          <w:lang w:val="fr-BE"/>
        </w:rPr>
        <w:t xml:space="preserve"> la</w:t>
      </w:r>
      <w:r w:rsidR="00636E1C" w:rsidRPr="00C05C6B">
        <w:rPr>
          <w:color w:val="000000" w:themeColor="text1"/>
          <w:lang w:val="fr-BE"/>
        </w:rPr>
        <w:t xml:space="preserve"> problématisation de notre troisième étape de recherche.  </w:t>
      </w:r>
    </w:p>
    <w:p w14:paraId="7B69C0D1" w14:textId="570CE01C" w:rsidR="00AE444E" w:rsidRPr="00C05C6B" w:rsidRDefault="0075462A" w:rsidP="00A225E1">
      <w:pPr>
        <w:spacing w:before="120" w:after="120"/>
        <w:rPr>
          <w:color w:val="000000" w:themeColor="text1"/>
          <w:lang w:val="fr-BE"/>
        </w:rPr>
      </w:pPr>
      <w:r>
        <w:rPr>
          <w:color w:val="000000" w:themeColor="text1"/>
          <w:lang w:val="fr-BE"/>
        </w:rPr>
        <w:t>D</w:t>
      </w:r>
      <w:r w:rsidRPr="00C05C6B">
        <w:rPr>
          <w:color w:val="000000" w:themeColor="text1"/>
          <w:lang w:val="fr-BE"/>
        </w:rPr>
        <w:t>ans un troisième article</w:t>
      </w:r>
      <w:r>
        <w:rPr>
          <w:color w:val="000000" w:themeColor="text1"/>
          <w:lang w:val="fr-BE"/>
        </w:rPr>
        <w:t>,</w:t>
      </w:r>
      <w:r w:rsidRPr="00C05C6B">
        <w:rPr>
          <w:color w:val="000000" w:themeColor="text1"/>
          <w:lang w:val="fr-BE"/>
        </w:rPr>
        <w:t xml:space="preserve"> </w:t>
      </w:r>
      <w:r>
        <w:rPr>
          <w:color w:val="000000" w:themeColor="text1"/>
          <w:lang w:val="fr-BE"/>
        </w:rPr>
        <w:t>n</w:t>
      </w:r>
      <w:r w:rsidR="00C87EA9" w:rsidRPr="00C05C6B">
        <w:rPr>
          <w:color w:val="000000" w:themeColor="text1"/>
          <w:lang w:val="fr-BE"/>
        </w:rPr>
        <w:t xml:space="preserve">ous avons </w:t>
      </w:r>
      <w:r>
        <w:rPr>
          <w:color w:val="000000" w:themeColor="text1"/>
          <w:lang w:val="fr-BE"/>
        </w:rPr>
        <w:t xml:space="preserve">ainsi </w:t>
      </w:r>
      <w:r w:rsidR="00C87EA9" w:rsidRPr="00C05C6B">
        <w:rPr>
          <w:color w:val="000000" w:themeColor="text1"/>
          <w:lang w:val="fr-BE"/>
        </w:rPr>
        <w:t xml:space="preserve">donné la </w:t>
      </w:r>
      <w:r>
        <w:rPr>
          <w:color w:val="000000" w:themeColor="text1"/>
          <w:lang w:val="fr-BE"/>
        </w:rPr>
        <w:t>parole</w:t>
      </w:r>
      <w:r w:rsidR="00C87EA9" w:rsidRPr="00C05C6B">
        <w:rPr>
          <w:color w:val="000000" w:themeColor="text1"/>
          <w:lang w:val="fr-BE"/>
        </w:rPr>
        <w:t xml:space="preserve"> aux chauffeurs</w:t>
      </w:r>
      <w:r>
        <w:rPr>
          <w:color w:val="000000" w:themeColor="text1"/>
          <w:lang w:val="fr-BE"/>
        </w:rPr>
        <w:t xml:space="preserve"> afin d’</w:t>
      </w:r>
      <w:r w:rsidR="00C87EA9" w:rsidRPr="00C05C6B">
        <w:rPr>
          <w:color w:val="000000" w:themeColor="text1"/>
          <w:lang w:val="fr-BE"/>
        </w:rPr>
        <w:t>approfond</w:t>
      </w:r>
      <w:r>
        <w:rPr>
          <w:color w:val="000000" w:themeColor="text1"/>
          <w:lang w:val="fr-BE"/>
        </w:rPr>
        <w:t>ir</w:t>
      </w:r>
      <w:r w:rsidR="00C87EA9" w:rsidRPr="00C05C6B">
        <w:rPr>
          <w:color w:val="000000" w:themeColor="text1"/>
          <w:lang w:val="fr-BE"/>
        </w:rPr>
        <w:t xml:space="preserve"> leurs expériences de travail à travers des récits narratifs. Au niv</w:t>
      </w:r>
      <w:r w:rsidR="00636E1C" w:rsidRPr="00C05C6B">
        <w:rPr>
          <w:color w:val="000000" w:themeColor="text1"/>
          <w:lang w:val="fr-BE"/>
        </w:rPr>
        <w:t>eau des travailleurs, c</w:t>
      </w:r>
      <w:r>
        <w:rPr>
          <w:color w:val="000000" w:themeColor="text1"/>
          <w:lang w:val="fr-BE"/>
        </w:rPr>
        <w:t>e sont</w:t>
      </w:r>
      <w:r w:rsidR="00636E1C" w:rsidRPr="00C05C6B">
        <w:rPr>
          <w:color w:val="000000" w:themeColor="text1"/>
          <w:lang w:val="fr-BE"/>
        </w:rPr>
        <w:t xml:space="preserve"> la</w:t>
      </w:r>
      <w:r w:rsidR="00C87EA9" w:rsidRPr="00C05C6B">
        <w:rPr>
          <w:color w:val="000000" w:themeColor="text1"/>
          <w:lang w:val="fr-BE"/>
        </w:rPr>
        <w:t xml:space="preserve"> précarité et </w:t>
      </w:r>
      <w:r w:rsidR="00636E1C" w:rsidRPr="00C05C6B">
        <w:rPr>
          <w:color w:val="000000" w:themeColor="text1"/>
          <w:lang w:val="fr-BE"/>
        </w:rPr>
        <w:t>l’</w:t>
      </w:r>
      <w:r w:rsidR="00C87EA9" w:rsidRPr="00C05C6B">
        <w:rPr>
          <w:color w:val="000000" w:themeColor="text1"/>
          <w:lang w:val="fr-BE"/>
        </w:rPr>
        <w:t>aliénation qui sont dénoncé</w:t>
      </w:r>
      <w:r w:rsidR="00636E1C" w:rsidRPr="00C05C6B">
        <w:rPr>
          <w:color w:val="000000" w:themeColor="text1"/>
          <w:lang w:val="fr-BE"/>
        </w:rPr>
        <w:t>e</w:t>
      </w:r>
      <w:r w:rsidR="00C87EA9" w:rsidRPr="00C05C6B">
        <w:rPr>
          <w:color w:val="000000" w:themeColor="text1"/>
          <w:lang w:val="fr-BE"/>
        </w:rPr>
        <w:t xml:space="preserve">s. Nous avons introduit cette littérature à travers </w:t>
      </w:r>
      <w:r w:rsidR="00C87EA9" w:rsidRPr="00C05C6B">
        <w:rPr>
          <w:color w:val="000000" w:themeColor="text1"/>
          <w:shd w:val="clear" w:color="auto" w:fill="FFFFFF" w:themeFill="background1"/>
          <w:lang w:val="fr-BE"/>
        </w:rPr>
        <w:t xml:space="preserve">notre </w:t>
      </w:r>
      <w:r w:rsidR="00AD1243" w:rsidRPr="00C05C6B">
        <w:rPr>
          <w:color w:val="000000" w:themeColor="text1"/>
          <w:shd w:val="clear" w:color="auto" w:fill="FFFFFF" w:themeFill="background1"/>
          <w:lang w:val="fr-BE"/>
        </w:rPr>
        <w:t>troisième question</w:t>
      </w:r>
      <w:r>
        <w:rPr>
          <w:color w:val="000000" w:themeColor="text1"/>
          <w:shd w:val="clear" w:color="auto" w:fill="FFFFFF" w:themeFill="background1"/>
          <w:lang w:val="fr-BE"/>
        </w:rPr>
        <w:t xml:space="preserve"> : </w:t>
      </w:r>
      <w:r w:rsidR="00AE444E" w:rsidRPr="00C05C6B">
        <w:rPr>
          <w:color w:val="000000" w:themeColor="text1"/>
          <w:shd w:val="clear" w:color="auto" w:fill="FFFFFF" w:themeFill="background1"/>
          <w:lang w:val="fr-BE"/>
        </w:rPr>
        <w:t>« </w:t>
      </w:r>
      <w:r w:rsidR="00AE444E" w:rsidRPr="00C05C6B">
        <w:rPr>
          <w:i/>
          <w:color w:val="000000" w:themeColor="text1"/>
          <w:shd w:val="clear" w:color="auto" w:fill="FFFFFF" w:themeFill="background1"/>
          <w:lang w:val="fr-BE"/>
        </w:rPr>
        <w:t xml:space="preserve">Comment les travailleurs </w:t>
      </w:r>
      <w:r>
        <w:rPr>
          <w:i/>
          <w:color w:val="000000" w:themeColor="text1"/>
          <w:shd w:val="clear" w:color="auto" w:fill="FFFFFF" w:themeFill="background1"/>
          <w:lang w:val="fr-BE"/>
        </w:rPr>
        <w:t>donnent-ils</w:t>
      </w:r>
      <w:r w:rsidR="00AE444E" w:rsidRPr="00C05C6B">
        <w:rPr>
          <w:i/>
          <w:color w:val="000000" w:themeColor="text1"/>
          <w:shd w:val="clear" w:color="auto" w:fill="FFFFFF" w:themeFill="background1"/>
          <w:lang w:val="fr-BE"/>
        </w:rPr>
        <w:t xml:space="preserve"> sens </w:t>
      </w:r>
      <w:r>
        <w:rPr>
          <w:i/>
          <w:color w:val="000000" w:themeColor="text1"/>
          <w:shd w:val="clear" w:color="auto" w:fill="FFFFFF" w:themeFill="background1"/>
          <w:lang w:val="fr-BE"/>
        </w:rPr>
        <w:t>à</w:t>
      </w:r>
      <w:r w:rsidR="00AE444E" w:rsidRPr="00C05C6B">
        <w:rPr>
          <w:i/>
          <w:color w:val="000000" w:themeColor="text1"/>
          <w:shd w:val="clear" w:color="auto" w:fill="FFFFFF" w:themeFill="background1"/>
          <w:lang w:val="fr-BE"/>
        </w:rPr>
        <w:t xml:space="preserve"> leur activité sur plateforme face à un contrôle algorithmique décrit comme aliénant</w:t>
      </w:r>
      <w:r>
        <w:rPr>
          <w:i/>
          <w:color w:val="000000" w:themeColor="text1"/>
          <w:shd w:val="clear" w:color="auto" w:fill="FFFFFF" w:themeFill="background1"/>
          <w:lang w:val="fr-BE"/>
        </w:rPr>
        <w:t> ? »</w:t>
      </w:r>
      <w:r w:rsidR="00CF154F" w:rsidRPr="00C05C6B">
        <w:rPr>
          <w:i/>
          <w:color w:val="000000" w:themeColor="text1"/>
          <w:shd w:val="clear" w:color="auto" w:fill="FFFFFF" w:themeFill="background1"/>
          <w:lang w:val="fr-BE"/>
        </w:rPr>
        <w:t xml:space="preserve"> </w:t>
      </w:r>
      <w:r>
        <w:rPr>
          <w:color w:val="000000" w:themeColor="text1"/>
          <w:shd w:val="clear" w:color="auto" w:fill="FFFFFF" w:themeFill="background1"/>
          <w:lang w:val="fr-BE"/>
        </w:rPr>
        <w:t>Cette interrogation porte sur la façon dont</w:t>
      </w:r>
      <w:r w:rsidR="00B3629A" w:rsidRPr="00C05C6B">
        <w:rPr>
          <w:color w:val="000000" w:themeColor="text1"/>
          <w:shd w:val="clear" w:color="auto" w:fill="FFFFFF" w:themeFill="background1"/>
          <w:lang w:val="fr-BE"/>
        </w:rPr>
        <w:t xml:space="preserve"> </w:t>
      </w:r>
      <w:r w:rsidR="00636E1C" w:rsidRPr="00C05C6B">
        <w:rPr>
          <w:color w:val="000000" w:themeColor="text1"/>
          <w:shd w:val="clear" w:color="auto" w:fill="FFFFFF" w:themeFill="background1"/>
          <w:lang w:val="fr-BE"/>
        </w:rPr>
        <w:t>ces travailleurs</w:t>
      </w:r>
      <w:r w:rsidR="00B3629A" w:rsidRPr="00C05C6B">
        <w:rPr>
          <w:color w:val="000000" w:themeColor="text1"/>
          <w:shd w:val="clear" w:color="auto" w:fill="FFFFFF" w:themeFill="background1"/>
          <w:lang w:val="fr-BE"/>
        </w:rPr>
        <w:t xml:space="preserve"> </w:t>
      </w:r>
      <w:r w:rsidR="00636E1C" w:rsidRPr="00C05C6B">
        <w:rPr>
          <w:color w:val="000000" w:themeColor="text1"/>
          <w:shd w:val="clear" w:color="auto" w:fill="FFFFFF" w:themeFill="background1"/>
          <w:lang w:val="fr-BE"/>
        </w:rPr>
        <w:t>donnent du sens à leur</w:t>
      </w:r>
      <w:r w:rsidR="00B3629A" w:rsidRPr="00C05C6B">
        <w:rPr>
          <w:color w:val="000000" w:themeColor="text1"/>
          <w:shd w:val="clear" w:color="auto" w:fill="FFFFFF" w:themeFill="background1"/>
          <w:lang w:val="fr-BE"/>
        </w:rPr>
        <w:t xml:space="preserve"> travail par rapport à la technologie, dans une </w:t>
      </w:r>
      <w:r w:rsidR="00A6378A" w:rsidRPr="00C05C6B">
        <w:rPr>
          <w:color w:val="000000" w:themeColor="text1"/>
          <w:shd w:val="clear" w:color="auto" w:fill="FFFFFF" w:themeFill="background1"/>
          <w:lang w:val="fr-BE"/>
        </w:rPr>
        <w:t>perspective</w:t>
      </w:r>
      <w:r w:rsidR="0023208B" w:rsidRPr="00C05C6B">
        <w:rPr>
          <w:color w:val="000000" w:themeColor="text1"/>
          <w:shd w:val="clear" w:color="auto" w:fill="FFFFFF" w:themeFill="background1"/>
          <w:lang w:val="fr-BE"/>
        </w:rPr>
        <w:t xml:space="preserve"> sociomatérielle</w:t>
      </w:r>
      <w:r w:rsidR="00A54207" w:rsidRPr="00C05C6B">
        <w:rPr>
          <w:color w:val="000000" w:themeColor="text1"/>
          <w:shd w:val="clear" w:color="auto" w:fill="FFFFFF" w:themeFill="background1"/>
          <w:lang w:val="fr-BE"/>
        </w:rPr>
        <w:t xml:space="preserve"> </w:t>
      </w:r>
      <w:r w:rsidR="00A54207" w:rsidRPr="00C05C6B">
        <w:rPr>
          <w:color w:val="000000" w:themeColor="text1"/>
          <w:shd w:val="clear" w:color="auto" w:fill="FFFFFF" w:themeFill="background1"/>
          <w:lang w:val="fr-BE"/>
        </w:rPr>
        <w:fldChar w:fldCharType="begin"/>
      </w:r>
      <w:r w:rsidR="00A54207" w:rsidRPr="00C05C6B">
        <w:rPr>
          <w:color w:val="000000" w:themeColor="text1"/>
          <w:shd w:val="clear" w:color="auto" w:fill="FFFFFF" w:themeFill="background1"/>
          <w:lang w:val="fr-BE"/>
        </w:rPr>
        <w:instrText xml:space="preserve"> ADDIN ZOTERO_ITEM CSL_CITATION {"citationID":"zlAQFQrY","properties":{"formattedCitation":"(Leonardi, 2013)","plainCitation":"(Leonardi, 2013)","noteIndex":0},"citationItems":[{"id":1244,"uris":["http://zotero.org/users/6183971/items/JF4GKUNP"],"itemData":{"id":1244,"type":"article-journal","abstract":"This paper compares two alternative theoretical foundations upon which the study of sociomateriality can be built: agential realism and critical realism. It begins by providing a brief overview of the sociomaterial perspective on organizational practices and considers why this perspective holds great appeal at this point in time. I then engage with Mutch's (2013) critique of the agential realist foundation upon which most current discussions of sociomateriality are constructed to highlight what practical problems are generated when authors attempt to map agential realism's philosophical discussion onto empirical phenomena. Next, I attempt to make explicit what Mutch leaves implicit in his paper: how building studies of sociomateriality on the theoretical foundation offered by critical realism can, potentially, overcome some of the practical problems created by a footing on agential realism. Finally, I push Mutch's arguments one step further to compare what practical consequences arise when researchers attempt to construct studies of sociomateriality on either of these two theoretical foundations. I suggest that there are important implications for what one can study, how one can study it, and how scholars can contribute to theory on technology and organizing based on the theoretical foundation they choose to build upon.","container-title":"Information and Organization","DOI":"10.1016/j.infoandorg.2013.02.002","ISSN":"1471-7727","issue":"2","journalAbbreviation":"Information and Organization","language":"en","page":"59-76","source":"ScienceDirect","title":"Theoretical foundations for the study of sociomateriality","URL":"https://www.sciencedirect.com/science/article/pii/S1471772713000067","volume":"23","author":[{"family":"Leonardi","given":"Paul M."}],"accessed":{"date-parts":[["2022",6,23]]},"issued":{"date-parts":[["2013",4,1]]}}}],"schema":"https://github.com/citation-style-language/schema/raw/master/csl-citation.json"} </w:instrText>
      </w:r>
      <w:r w:rsidR="00A54207" w:rsidRPr="00C05C6B">
        <w:rPr>
          <w:color w:val="000000" w:themeColor="text1"/>
          <w:shd w:val="clear" w:color="auto" w:fill="FFFFFF" w:themeFill="background1"/>
          <w:lang w:val="fr-BE"/>
        </w:rPr>
        <w:fldChar w:fldCharType="separate"/>
      </w:r>
      <w:r w:rsidR="00A54207" w:rsidRPr="00C05C6B">
        <w:rPr>
          <w:color w:val="000000" w:themeColor="text1"/>
          <w:shd w:val="clear" w:color="auto" w:fill="FFFFFF" w:themeFill="background1"/>
          <w:lang w:val="fr-BE"/>
        </w:rPr>
        <w:t>(Leonardi, 2013)</w:t>
      </w:r>
      <w:r w:rsidR="00A54207" w:rsidRPr="00C05C6B">
        <w:rPr>
          <w:color w:val="000000" w:themeColor="text1"/>
          <w:shd w:val="clear" w:color="auto" w:fill="FFFFFF" w:themeFill="background1"/>
          <w:lang w:val="fr-BE"/>
        </w:rPr>
        <w:fldChar w:fldCharType="end"/>
      </w:r>
      <w:r w:rsidR="00B3629A" w:rsidRPr="00C05C6B">
        <w:rPr>
          <w:color w:val="000000" w:themeColor="text1"/>
          <w:shd w:val="clear" w:color="auto" w:fill="FFFFFF" w:themeFill="background1"/>
          <w:lang w:val="fr-BE"/>
        </w:rPr>
        <w:t>.</w:t>
      </w:r>
      <w:r w:rsidR="00B3629A" w:rsidRPr="00C05C6B">
        <w:rPr>
          <w:color w:val="000000" w:themeColor="text1"/>
          <w:lang w:val="fr-BE"/>
        </w:rPr>
        <w:t xml:space="preserve"> </w:t>
      </w:r>
    </w:p>
    <w:p w14:paraId="7217D7E6" w14:textId="2F70F8E8" w:rsidR="00C55A45" w:rsidRPr="00C05C6B" w:rsidRDefault="00A22B7D" w:rsidP="00A225E1">
      <w:pPr>
        <w:spacing w:before="120" w:after="120"/>
        <w:rPr>
          <w:color w:val="000000" w:themeColor="text1"/>
          <w:lang w:val="fr-BE"/>
        </w:rPr>
      </w:pPr>
      <w:r w:rsidRPr="00C05C6B">
        <w:rPr>
          <w:color w:val="000000" w:themeColor="text1"/>
          <w:lang w:val="fr-BE"/>
        </w:rPr>
        <w:t>C</w:t>
      </w:r>
      <w:r w:rsidR="00AA4067" w:rsidRPr="00C05C6B">
        <w:rPr>
          <w:color w:val="000000" w:themeColor="text1"/>
          <w:lang w:val="fr-BE"/>
        </w:rPr>
        <w:t xml:space="preserve">e faisant, et au-delà de la contribution distincte de chaque article, </w:t>
      </w:r>
      <w:r w:rsidRPr="00C05C6B">
        <w:rPr>
          <w:color w:val="000000" w:themeColor="text1"/>
          <w:lang w:val="fr-BE"/>
        </w:rPr>
        <w:t>nous apportons</w:t>
      </w:r>
      <w:r w:rsidR="00AA4067" w:rsidRPr="00C05C6B">
        <w:rPr>
          <w:color w:val="000000" w:themeColor="text1"/>
          <w:lang w:val="fr-BE"/>
        </w:rPr>
        <w:t xml:space="preserve"> une contribution globale à la littérature sur la régulation du travail</w:t>
      </w:r>
      <w:r w:rsidR="00F405D8" w:rsidRPr="00C05C6B">
        <w:rPr>
          <w:color w:val="000000" w:themeColor="text1"/>
          <w:lang w:val="fr-BE"/>
        </w:rPr>
        <w:t xml:space="preserve"> dans l’économie de plateforme. </w:t>
      </w:r>
      <w:r w:rsidR="004C5C8B">
        <w:rPr>
          <w:color w:val="000000" w:themeColor="text1"/>
          <w:lang w:val="fr-BE"/>
        </w:rPr>
        <w:t>À la suite de</w:t>
      </w:r>
      <w:r w:rsidR="004C5C8B" w:rsidRPr="00C05C6B">
        <w:rPr>
          <w:color w:val="000000" w:themeColor="text1"/>
          <w:lang w:val="fr-BE"/>
        </w:rPr>
        <w:t xml:space="preserve"> ce travail exploratoire</w:t>
      </w:r>
      <w:r w:rsidR="004C5C8B">
        <w:rPr>
          <w:color w:val="000000" w:themeColor="text1"/>
          <w:lang w:val="fr-BE"/>
        </w:rPr>
        <w:t>,</w:t>
      </w:r>
      <w:r w:rsidR="004C5C8B" w:rsidRPr="00C05C6B">
        <w:rPr>
          <w:color w:val="000000" w:themeColor="text1"/>
          <w:lang w:val="fr-BE"/>
        </w:rPr>
        <w:t xml:space="preserve"> </w:t>
      </w:r>
      <w:r w:rsidR="004C5C8B">
        <w:rPr>
          <w:color w:val="000000" w:themeColor="text1"/>
          <w:lang w:val="fr-BE"/>
        </w:rPr>
        <w:t>u</w:t>
      </w:r>
      <w:r w:rsidR="00E45A3C" w:rsidRPr="00C05C6B">
        <w:rPr>
          <w:color w:val="000000" w:themeColor="text1"/>
          <w:lang w:val="fr-BE"/>
        </w:rPr>
        <w:t>ne articulation des trois résultats empiriques est réalisé</w:t>
      </w:r>
      <w:r w:rsidR="00636E1C" w:rsidRPr="00C05C6B">
        <w:rPr>
          <w:color w:val="000000" w:themeColor="text1"/>
          <w:lang w:val="fr-BE"/>
        </w:rPr>
        <w:t>e</w:t>
      </w:r>
      <w:r w:rsidR="00E45A3C" w:rsidRPr="00C05C6B">
        <w:rPr>
          <w:color w:val="000000" w:themeColor="text1"/>
          <w:lang w:val="fr-BE"/>
        </w:rPr>
        <w:t xml:space="preserve"> </w:t>
      </w:r>
      <w:r w:rsidR="00C213C0">
        <w:rPr>
          <w:color w:val="000000" w:themeColor="text1"/>
          <w:lang w:val="fr-BE"/>
        </w:rPr>
        <w:lastRenderedPageBreak/>
        <w:t>en nous référant aux théories néoinstitutionnelles</w:t>
      </w:r>
      <w:r w:rsidR="00E45A3C" w:rsidRPr="00C05C6B">
        <w:rPr>
          <w:color w:val="000000" w:themeColor="text1"/>
          <w:lang w:val="fr-BE"/>
        </w:rPr>
        <w:t>. En effet, le</w:t>
      </w:r>
      <w:r w:rsidR="00C213C0">
        <w:rPr>
          <w:color w:val="000000" w:themeColor="text1"/>
          <w:lang w:val="fr-BE"/>
        </w:rPr>
        <w:t>urs</w:t>
      </w:r>
      <w:r w:rsidR="00E45A3C" w:rsidRPr="00C05C6B">
        <w:rPr>
          <w:color w:val="000000" w:themeColor="text1"/>
          <w:lang w:val="fr-BE"/>
        </w:rPr>
        <w:t xml:space="preserve"> concepts clés et </w:t>
      </w:r>
      <w:r w:rsidR="004C5C8B">
        <w:rPr>
          <w:color w:val="000000" w:themeColor="text1"/>
          <w:lang w:val="fr-BE"/>
        </w:rPr>
        <w:t xml:space="preserve">les </w:t>
      </w:r>
      <w:r w:rsidR="00E45A3C" w:rsidRPr="00C05C6B">
        <w:rPr>
          <w:color w:val="000000" w:themeColor="text1"/>
          <w:lang w:val="fr-BE"/>
        </w:rPr>
        <w:t>apports critiques p</w:t>
      </w:r>
      <w:r w:rsidR="00636E1C" w:rsidRPr="00C05C6B">
        <w:rPr>
          <w:color w:val="000000" w:themeColor="text1"/>
          <w:lang w:val="fr-BE"/>
        </w:rPr>
        <w:t xml:space="preserve">ermettent </w:t>
      </w:r>
      <w:r w:rsidR="00E45A3C" w:rsidRPr="00C05C6B">
        <w:rPr>
          <w:color w:val="000000" w:themeColor="text1"/>
          <w:lang w:val="fr-BE"/>
        </w:rPr>
        <w:t>d’articuler la fa</w:t>
      </w:r>
      <w:r w:rsidR="00794AA5" w:rsidRPr="00C05C6B">
        <w:rPr>
          <w:color w:val="000000" w:themeColor="text1"/>
          <w:lang w:val="fr-BE"/>
        </w:rPr>
        <w:t>ç</w:t>
      </w:r>
      <w:r w:rsidR="00E45A3C" w:rsidRPr="00C05C6B">
        <w:rPr>
          <w:color w:val="000000" w:themeColor="text1"/>
          <w:lang w:val="fr-BE"/>
        </w:rPr>
        <w:t>on do</w:t>
      </w:r>
      <w:r w:rsidR="00794AA5" w:rsidRPr="00C05C6B">
        <w:rPr>
          <w:color w:val="000000" w:themeColor="text1"/>
          <w:lang w:val="fr-BE"/>
        </w:rPr>
        <w:t>n</w:t>
      </w:r>
      <w:r w:rsidR="00E45A3C" w:rsidRPr="00C05C6B">
        <w:rPr>
          <w:color w:val="000000" w:themeColor="text1"/>
          <w:lang w:val="fr-BE"/>
        </w:rPr>
        <w:t>t un système i</w:t>
      </w:r>
      <w:r w:rsidR="00636E1C" w:rsidRPr="00C05C6B">
        <w:rPr>
          <w:color w:val="000000" w:themeColor="text1"/>
          <w:lang w:val="fr-BE"/>
        </w:rPr>
        <w:t xml:space="preserve">nstitutionnel </w:t>
      </w:r>
      <w:r w:rsidR="00E45A3C" w:rsidRPr="00C05C6B">
        <w:rPr>
          <w:color w:val="000000" w:themeColor="text1"/>
          <w:lang w:val="fr-BE"/>
        </w:rPr>
        <w:t xml:space="preserve">intègre des </w:t>
      </w:r>
      <w:r w:rsidR="000672FA" w:rsidRPr="00C05C6B">
        <w:rPr>
          <w:color w:val="000000" w:themeColor="text1"/>
          <w:lang w:val="fr-BE"/>
        </w:rPr>
        <w:t xml:space="preserve">dynamiques </w:t>
      </w:r>
      <w:r w:rsidR="00E45A3C" w:rsidRPr="00C05C6B">
        <w:rPr>
          <w:color w:val="000000" w:themeColor="text1"/>
          <w:lang w:val="fr-BE"/>
        </w:rPr>
        <w:t>organisationnelles et des forces agentique</w:t>
      </w:r>
      <w:r w:rsidR="00636E1C" w:rsidRPr="00C05C6B">
        <w:rPr>
          <w:color w:val="000000" w:themeColor="text1"/>
        </w:rPr>
        <w:t>s</w:t>
      </w:r>
      <w:r w:rsidR="00E45A3C" w:rsidRPr="00C05C6B">
        <w:rPr>
          <w:color w:val="000000" w:themeColor="text1"/>
          <w:lang w:val="fr-BE"/>
        </w:rPr>
        <w:t xml:space="preserve"> autour d’idée</w:t>
      </w:r>
      <w:r w:rsidR="00A64F39" w:rsidRPr="00C05C6B">
        <w:rPr>
          <w:color w:val="000000" w:themeColor="text1"/>
          <w:lang w:val="fr-BE"/>
        </w:rPr>
        <w:t>s</w:t>
      </w:r>
      <w:r w:rsidR="00E45A3C" w:rsidRPr="00C05C6B">
        <w:rPr>
          <w:color w:val="000000" w:themeColor="text1"/>
          <w:lang w:val="fr-BE"/>
        </w:rPr>
        <w:t xml:space="preserve">, </w:t>
      </w:r>
      <w:r w:rsidR="004C5C8B">
        <w:rPr>
          <w:color w:val="000000" w:themeColor="text1"/>
          <w:lang w:val="fr-BE"/>
        </w:rPr>
        <w:t xml:space="preserve">de </w:t>
      </w:r>
      <w:r w:rsidR="00E45A3C" w:rsidRPr="00C05C6B">
        <w:rPr>
          <w:color w:val="000000" w:themeColor="text1"/>
          <w:lang w:val="fr-BE"/>
        </w:rPr>
        <w:t>normes qui</w:t>
      </w:r>
      <w:r w:rsidR="004C5C8B">
        <w:rPr>
          <w:color w:val="000000" w:themeColor="text1"/>
          <w:lang w:val="fr-BE"/>
        </w:rPr>
        <w:t>,</w:t>
      </w:r>
      <w:r w:rsidR="00E45A3C" w:rsidRPr="00C05C6B">
        <w:rPr>
          <w:color w:val="000000" w:themeColor="text1"/>
          <w:lang w:val="fr-BE"/>
        </w:rPr>
        <w:t xml:space="preserve"> ensemble</w:t>
      </w:r>
      <w:r w:rsidR="004C5C8B">
        <w:rPr>
          <w:color w:val="000000" w:themeColor="text1"/>
          <w:lang w:val="fr-BE"/>
        </w:rPr>
        <w:t>,</w:t>
      </w:r>
      <w:r w:rsidR="00E45A3C" w:rsidRPr="00C05C6B">
        <w:rPr>
          <w:color w:val="000000" w:themeColor="text1"/>
          <w:lang w:val="fr-BE"/>
        </w:rPr>
        <w:t xml:space="preserve"> forment un processus d’institutionnalisation. Ce </w:t>
      </w:r>
      <w:r w:rsidR="00D709A2" w:rsidRPr="00C05C6B">
        <w:rPr>
          <w:color w:val="000000" w:themeColor="text1"/>
          <w:lang w:val="fr-BE"/>
        </w:rPr>
        <w:t>dernier</w:t>
      </w:r>
      <w:r w:rsidR="00E45A3C" w:rsidRPr="00C05C6B">
        <w:rPr>
          <w:color w:val="000000" w:themeColor="text1"/>
          <w:lang w:val="fr-BE"/>
        </w:rPr>
        <w:t xml:space="preserve"> nous permet d’approcher la complexité des changements du travail à l’ère digital</w:t>
      </w:r>
      <w:r w:rsidR="00636E1C" w:rsidRPr="00C05C6B">
        <w:rPr>
          <w:color w:val="000000" w:themeColor="text1"/>
          <w:lang w:val="fr-BE"/>
        </w:rPr>
        <w:t>e</w:t>
      </w:r>
      <w:r w:rsidR="00E45A3C" w:rsidRPr="00C05C6B">
        <w:rPr>
          <w:color w:val="000000" w:themeColor="text1"/>
          <w:lang w:val="fr-BE"/>
        </w:rPr>
        <w:t xml:space="preserve"> </w:t>
      </w:r>
      <w:r w:rsidR="00794AA5" w:rsidRPr="00C05C6B">
        <w:rPr>
          <w:color w:val="000000" w:themeColor="text1"/>
          <w:lang w:val="fr-BE"/>
        </w:rPr>
        <w:t>sous</w:t>
      </w:r>
      <w:r w:rsidR="00E45A3C" w:rsidRPr="00C05C6B">
        <w:rPr>
          <w:color w:val="000000" w:themeColor="text1"/>
          <w:lang w:val="fr-BE"/>
        </w:rPr>
        <w:t xml:space="preserve"> l’angle </w:t>
      </w:r>
      <w:r w:rsidR="00C213C0">
        <w:rPr>
          <w:color w:val="000000" w:themeColor="text1"/>
          <w:lang w:val="fr-BE"/>
        </w:rPr>
        <w:t>de l’idéologie qu’ils suscitent</w:t>
      </w:r>
      <w:r w:rsidR="00E45A3C" w:rsidRPr="00C05C6B">
        <w:rPr>
          <w:color w:val="000000" w:themeColor="text1"/>
          <w:lang w:val="fr-BE"/>
        </w:rPr>
        <w:t>.</w:t>
      </w:r>
      <w:r w:rsidR="00AB0C69" w:rsidRPr="00C05C6B">
        <w:rPr>
          <w:color w:val="000000" w:themeColor="text1"/>
          <w:lang w:val="fr-BE"/>
        </w:rPr>
        <w:t xml:space="preserve"> </w:t>
      </w:r>
      <w:r w:rsidRPr="00C05C6B">
        <w:rPr>
          <w:color w:val="000000" w:themeColor="text1"/>
          <w:lang w:val="fr-BE"/>
        </w:rPr>
        <w:t>E</w:t>
      </w:r>
      <w:r w:rsidR="00673CB3" w:rsidRPr="00C05C6B">
        <w:rPr>
          <w:color w:val="000000" w:themeColor="text1"/>
          <w:lang w:val="fr-BE"/>
        </w:rPr>
        <w:t xml:space="preserve">nsemble, les résultats </w:t>
      </w:r>
      <w:r w:rsidR="00387F17">
        <w:rPr>
          <w:color w:val="000000" w:themeColor="text1"/>
          <w:lang w:val="fr-BE"/>
        </w:rPr>
        <w:t>des</w:t>
      </w:r>
      <w:r w:rsidR="00673CB3" w:rsidRPr="00C05C6B">
        <w:rPr>
          <w:color w:val="000000" w:themeColor="text1"/>
          <w:lang w:val="fr-BE"/>
        </w:rPr>
        <w:t xml:space="preserve"> trois questions</w:t>
      </w:r>
      <w:r w:rsidRPr="00C05C6B">
        <w:rPr>
          <w:color w:val="000000" w:themeColor="text1"/>
          <w:lang w:val="fr-BE"/>
        </w:rPr>
        <w:t xml:space="preserve"> permettront </w:t>
      </w:r>
      <w:r w:rsidR="007102B3" w:rsidRPr="00C05C6B">
        <w:rPr>
          <w:color w:val="000000" w:themeColor="text1"/>
          <w:lang w:val="fr-BE"/>
        </w:rPr>
        <w:t>d</w:t>
      </w:r>
      <w:r w:rsidR="00387F17">
        <w:rPr>
          <w:color w:val="000000" w:themeColor="text1"/>
          <w:lang w:val="fr-BE"/>
        </w:rPr>
        <w:t>e proposer</w:t>
      </w:r>
      <w:r w:rsidRPr="00C05C6B">
        <w:rPr>
          <w:color w:val="000000" w:themeColor="text1"/>
          <w:lang w:val="fr-BE"/>
        </w:rPr>
        <w:t xml:space="preserve"> une compréhension </w:t>
      </w:r>
      <w:r w:rsidR="00135D09" w:rsidRPr="00C05C6B">
        <w:rPr>
          <w:color w:val="000000" w:themeColor="text1"/>
          <w:lang w:val="fr-BE"/>
        </w:rPr>
        <w:t xml:space="preserve">de l’institutionnalisation </w:t>
      </w:r>
      <w:r w:rsidRPr="00C05C6B">
        <w:rPr>
          <w:color w:val="000000" w:themeColor="text1"/>
          <w:lang w:val="fr-BE"/>
        </w:rPr>
        <w:t xml:space="preserve">du travail de plateforme </w:t>
      </w:r>
      <w:r w:rsidR="00AA4067" w:rsidRPr="00C05C6B">
        <w:rPr>
          <w:color w:val="000000" w:themeColor="text1"/>
          <w:lang w:val="fr-BE"/>
        </w:rPr>
        <w:t>en</w:t>
      </w:r>
      <w:r w:rsidR="001F28C6" w:rsidRPr="00C05C6B">
        <w:rPr>
          <w:color w:val="000000" w:themeColor="text1"/>
          <w:lang w:val="fr-BE"/>
        </w:rPr>
        <w:t xml:space="preserve"> reconnaissant l’</w:t>
      </w:r>
      <w:r w:rsidR="00636E1C" w:rsidRPr="00C05C6B">
        <w:rPr>
          <w:color w:val="000000" w:themeColor="text1"/>
          <w:lang w:val="fr-BE"/>
        </w:rPr>
        <w:t xml:space="preserve">influence </w:t>
      </w:r>
      <w:r w:rsidR="001F28C6" w:rsidRPr="00C05C6B">
        <w:rPr>
          <w:color w:val="000000" w:themeColor="text1"/>
          <w:lang w:val="fr-BE"/>
        </w:rPr>
        <w:t>crucial</w:t>
      </w:r>
      <w:r w:rsidR="00636E1C" w:rsidRPr="00C05C6B">
        <w:rPr>
          <w:rStyle w:val="Marquedecommentaire"/>
          <w:color w:val="000000" w:themeColor="text1"/>
          <w:sz w:val="24"/>
          <w:szCs w:val="24"/>
        </w:rPr>
        <w:t>e d</w:t>
      </w:r>
      <w:r w:rsidR="001F28C6" w:rsidRPr="00C05C6B">
        <w:rPr>
          <w:color w:val="000000" w:themeColor="text1"/>
          <w:lang w:val="fr-BE"/>
        </w:rPr>
        <w:t>es discours porteurs de sens à différents nive</w:t>
      </w:r>
      <w:r w:rsidR="00347C43" w:rsidRPr="00C05C6B">
        <w:rPr>
          <w:color w:val="000000" w:themeColor="text1"/>
          <w:lang w:val="fr-BE"/>
        </w:rPr>
        <w:t>aux (macro</w:t>
      </w:r>
      <w:r w:rsidR="00387F17">
        <w:rPr>
          <w:color w:val="000000" w:themeColor="text1"/>
          <w:lang w:val="fr-BE"/>
        </w:rPr>
        <w:t xml:space="preserve">, </w:t>
      </w:r>
      <w:r w:rsidR="00347C43" w:rsidRPr="00C05C6B">
        <w:rPr>
          <w:color w:val="000000" w:themeColor="text1"/>
          <w:lang w:val="fr-BE"/>
        </w:rPr>
        <w:t>méso</w:t>
      </w:r>
      <w:r w:rsidR="00387F17">
        <w:rPr>
          <w:color w:val="000000" w:themeColor="text1"/>
          <w:lang w:val="fr-BE"/>
        </w:rPr>
        <w:t xml:space="preserve"> et </w:t>
      </w:r>
      <w:r w:rsidR="00347C43" w:rsidRPr="00C05C6B">
        <w:rPr>
          <w:color w:val="000000" w:themeColor="text1"/>
          <w:lang w:val="fr-BE"/>
        </w:rPr>
        <w:t>micro).</w:t>
      </w:r>
      <w:r w:rsidR="00F405D8" w:rsidRPr="00C05C6B">
        <w:rPr>
          <w:color w:val="000000" w:themeColor="text1"/>
          <w:lang w:val="fr-BE"/>
        </w:rPr>
        <w:t xml:space="preserve"> </w:t>
      </w:r>
    </w:p>
    <w:p w14:paraId="137B00A8" w14:textId="1CD07CF3" w:rsidR="00557C65" w:rsidRPr="00C05C6B" w:rsidRDefault="00557C65" w:rsidP="00A225E1">
      <w:pPr>
        <w:pStyle w:val="Titre3"/>
        <w:spacing w:before="120" w:beforeAutospacing="0" w:after="120" w:afterAutospacing="0"/>
        <w:rPr>
          <w:color w:val="000000" w:themeColor="text1"/>
        </w:rPr>
      </w:pPr>
      <w:bookmarkStart w:id="26" w:name="_Toc149396594"/>
      <w:bookmarkStart w:id="27" w:name="_Toc151299986"/>
      <w:bookmarkStart w:id="28" w:name="_Toc169527857"/>
      <w:r w:rsidRPr="00C05C6B">
        <w:rPr>
          <w:color w:val="000000" w:themeColor="text1"/>
        </w:rPr>
        <w:t>Structure de la thèse</w:t>
      </w:r>
      <w:bookmarkEnd w:id="26"/>
      <w:bookmarkEnd w:id="27"/>
      <w:bookmarkEnd w:id="28"/>
    </w:p>
    <w:p w14:paraId="5C408C6B" w14:textId="3F365516" w:rsidR="007F5732" w:rsidRPr="00C05C6B" w:rsidRDefault="007F5732" w:rsidP="00A225E1">
      <w:pPr>
        <w:spacing w:before="120" w:after="120"/>
        <w:rPr>
          <w:color w:val="000000" w:themeColor="text1"/>
          <w:lang w:val="fr-BE"/>
        </w:rPr>
      </w:pPr>
      <w:r w:rsidRPr="00C05C6B">
        <w:rPr>
          <w:color w:val="000000" w:themeColor="text1"/>
          <w:lang w:val="fr-BE"/>
        </w:rPr>
        <w:t>Le présent travail est</w:t>
      </w:r>
      <w:r w:rsidR="00557C65" w:rsidRPr="00C05C6B">
        <w:rPr>
          <w:color w:val="000000" w:themeColor="text1"/>
          <w:lang w:val="fr-BE"/>
        </w:rPr>
        <w:t xml:space="preserve"> </w:t>
      </w:r>
      <w:r w:rsidR="00B97A36" w:rsidRPr="00C05C6B">
        <w:rPr>
          <w:color w:val="000000" w:themeColor="text1"/>
          <w:lang w:val="fr-BE"/>
        </w:rPr>
        <w:t xml:space="preserve">composé de </w:t>
      </w:r>
      <w:r w:rsidR="005E052B" w:rsidRPr="00C05C6B">
        <w:rPr>
          <w:color w:val="000000" w:themeColor="text1"/>
          <w:lang w:val="fr-BE"/>
        </w:rPr>
        <w:t>quatre</w:t>
      </w:r>
      <w:r w:rsidR="00557C65" w:rsidRPr="00C05C6B">
        <w:rPr>
          <w:color w:val="000000" w:themeColor="text1"/>
          <w:lang w:val="fr-BE"/>
        </w:rPr>
        <w:t xml:space="preserve"> </w:t>
      </w:r>
      <w:r w:rsidR="00B97A36" w:rsidRPr="00C05C6B">
        <w:rPr>
          <w:color w:val="000000" w:themeColor="text1"/>
          <w:lang w:val="fr-BE"/>
        </w:rPr>
        <w:t>parties</w:t>
      </w:r>
      <w:r w:rsidR="00557C65" w:rsidRPr="00C05C6B">
        <w:rPr>
          <w:color w:val="000000" w:themeColor="text1"/>
          <w:lang w:val="fr-BE"/>
        </w:rPr>
        <w:t xml:space="preserve"> et est</w:t>
      </w:r>
      <w:r w:rsidRPr="00C05C6B">
        <w:rPr>
          <w:color w:val="000000" w:themeColor="text1"/>
          <w:lang w:val="fr-BE"/>
        </w:rPr>
        <w:t xml:space="preserve"> structuré comme suit. </w:t>
      </w:r>
    </w:p>
    <w:p w14:paraId="3A4B8AF2" w14:textId="4B5C9E54" w:rsidR="00E034DF" w:rsidRPr="00C05C6B" w:rsidRDefault="00387F17" w:rsidP="00A225E1">
      <w:pPr>
        <w:spacing w:before="120" w:after="120"/>
        <w:rPr>
          <w:color w:val="000000" w:themeColor="text1"/>
          <w:lang w:val="fr-BE"/>
        </w:rPr>
      </w:pPr>
      <w:r>
        <w:rPr>
          <w:color w:val="000000" w:themeColor="text1"/>
          <w:lang w:val="fr-BE"/>
        </w:rPr>
        <w:t>Premièrement</w:t>
      </w:r>
      <w:r w:rsidR="00B97A36" w:rsidRPr="00C05C6B">
        <w:rPr>
          <w:color w:val="000000" w:themeColor="text1"/>
          <w:lang w:val="fr-BE"/>
        </w:rPr>
        <w:t xml:space="preserve">, </w:t>
      </w:r>
      <w:r w:rsidR="005E052B" w:rsidRPr="00C05C6B">
        <w:rPr>
          <w:color w:val="000000" w:themeColor="text1"/>
          <w:lang w:val="fr-BE"/>
        </w:rPr>
        <w:t xml:space="preserve">nous introduisons </w:t>
      </w:r>
      <w:r w:rsidR="00090C3D" w:rsidRPr="00C05C6B">
        <w:rPr>
          <w:color w:val="000000" w:themeColor="text1"/>
          <w:lang w:val="fr-BE"/>
        </w:rPr>
        <w:t>le contexte sectoriel dans lequel s’</w:t>
      </w:r>
      <w:r w:rsidR="006135FB" w:rsidRPr="00C05C6B">
        <w:rPr>
          <w:color w:val="000000" w:themeColor="text1"/>
          <w:lang w:val="fr-BE"/>
        </w:rPr>
        <w:t>inscrit</w:t>
      </w:r>
      <w:r w:rsidR="00090C3D" w:rsidRPr="00C05C6B">
        <w:rPr>
          <w:color w:val="000000" w:themeColor="text1"/>
          <w:lang w:val="fr-BE"/>
        </w:rPr>
        <w:t xml:space="preserve"> notre recherche, à savoir </w:t>
      </w:r>
      <w:r w:rsidR="002C576A" w:rsidRPr="00C05C6B">
        <w:rPr>
          <w:color w:val="000000" w:themeColor="text1"/>
          <w:lang w:val="fr-BE"/>
        </w:rPr>
        <w:t xml:space="preserve">les règlementations en vigueur avant l’arrivée des plateformes dans le secteur taxi ainsi que </w:t>
      </w:r>
      <w:r w:rsidR="00090C3D" w:rsidRPr="00C05C6B">
        <w:rPr>
          <w:color w:val="000000" w:themeColor="text1"/>
          <w:lang w:val="fr-BE"/>
        </w:rPr>
        <w:t xml:space="preserve">les débats </w:t>
      </w:r>
      <w:r w:rsidR="0067022E" w:rsidRPr="00C05C6B">
        <w:rPr>
          <w:color w:val="000000" w:themeColor="text1"/>
          <w:lang w:val="fr-BE"/>
        </w:rPr>
        <w:t>suscité</w:t>
      </w:r>
      <w:r>
        <w:rPr>
          <w:color w:val="000000" w:themeColor="text1"/>
          <w:lang w:val="fr-BE"/>
        </w:rPr>
        <w:t>s</w:t>
      </w:r>
      <w:r w:rsidR="0067022E" w:rsidRPr="00C05C6B">
        <w:rPr>
          <w:color w:val="000000" w:themeColor="text1"/>
          <w:lang w:val="fr-BE"/>
        </w:rPr>
        <w:t xml:space="preserve"> par celle</w:t>
      </w:r>
      <w:r>
        <w:rPr>
          <w:color w:val="000000" w:themeColor="text1"/>
          <w:lang w:val="fr-BE"/>
        </w:rPr>
        <w:t>s</w:t>
      </w:r>
      <w:r w:rsidR="0067022E" w:rsidRPr="00C05C6B">
        <w:rPr>
          <w:color w:val="000000" w:themeColor="text1"/>
          <w:lang w:val="fr-BE"/>
        </w:rPr>
        <w:t>-ci</w:t>
      </w:r>
      <w:r w:rsidR="00090C3D" w:rsidRPr="00C05C6B">
        <w:rPr>
          <w:color w:val="000000" w:themeColor="text1"/>
          <w:lang w:val="fr-BE"/>
        </w:rPr>
        <w:t xml:space="preserve">. </w:t>
      </w:r>
      <w:r w:rsidR="006135FB" w:rsidRPr="00C05C6B">
        <w:rPr>
          <w:color w:val="000000" w:themeColor="text1"/>
          <w:lang w:val="fr-BE"/>
        </w:rPr>
        <w:t xml:space="preserve">Nous expliquons ensuite le fonctionnement de l’économie de plateforme et des entreprises qui la composent </w:t>
      </w:r>
      <w:r>
        <w:rPr>
          <w:color w:val="000000" w:themeColor="text1"/>
          <w:lang w:val="fr-BE"/>
        </w:rPr>
        <w:t>afin de</w:t>
      </w:r>
      <w:r w:rsidR="006135FB" w:rsidRPr="00C05C6B">
        <w:rPr>
          <w:color w:val="000000" w:themeColor="text1"/>
          <w:lang w:val="fr-BE"/>
        </w:rPr>
        <w:t xml:space="preserve"> mieux cerner</w:t>
      </w:r>
      <w:r w:rsidR="002C576A" w:rsidRPr="00C05C6B">
        <w:rPr>
          <w:color w:val="000000" w:themeColor="text1"/>
          <w:lang w:val="fr-BE"/>
        </w:rPr>
        <w:t xml:space="preserve"> les enjeux </w:t>
      </w:r>
      <w:r w:rsidR="0067022E" w:rsidRPr="00C05C6B">
        <w:rPr>
          <w:color w:val="000000" w:themeColor="text1"/>
          <w:lang w:val="fr-BE"/>
        </w:rPr>
        <w:t>étudiés dans la littérature</w:t>
      </w:r>
      <w:r w:rsidR="002C576A" w:rsidRPr="00C05C6B">
        <w:rPr>
          <w:color w:val="000000" w:themeColor="text1"/>
          <w:lang w:val="fr-BE"/>
        </w:rPr>
        <w:t>. Nous proposons</w:t>
      </w:r>
      <w:r w:rsidR="00212063" w:rsidRPr="00C05C6B">
        <w:rPr>
          <w:color w:val="000000" w:themeColor="text1"/>
          <w:lang w:val="fr-BE"/>
        </w:rPr>
        <w:t xml:space="preserve"> enfin</w:t>
      </w:r>
      <w:r w:rsidR="005E052B" w:rsidRPr="00C05C6B">
        <w:rPr>
          <w:color w:val="000000" w:themeColor="text1"/>
          <w:lang w:val="fr-BE"/>
        </w:rPr>
        <w:t xml:space="preserve"> une lecture de </w:t>
      </w:r>
      <w:r w:rsidR="00B97A36" w:rsidRPr="00C05C6B">
        <w:rPr>
          <w:color w:val="000000" w:themeColor="text1"/>
          <w:lang w:val="fr-BE"/>
        </w:rPr>
        <w:t>l</w:t>
      </w:r>
      <w:r w:rsidR="007F5732" w:rsidRPr="00C05C6B">
        <w:rPr>
          <w:color w:val="000000" w:themeColor="text1"/>
          <w:lang w:val="fr-BE"/>
        </w:rPr>
        <w:t>a problématique de la régulation du travail de plateforme</w:t>
      </w:r>
      <w:r>
        <w:rPr>
          <w:color w:val="000000" w:themeColor="text1"/>
          <w:lang w:val="fr-BE"/>
        </w:rPr>
        <w:t>,</w:t>
      </w:r>
      <w:r w:rsidR="007F5732" w:rsidRPr="00C05C6B">
        <w:rPr>
          <w:color w:val="000000" w:themeColor="text1"/>
          <w:lang w:val="fr-BE"/>
        </w:rPr>
        <w:t xml:space="preserve"> étudiée </w:t>
      </w:r>
      <w:r w:rsidR="00C26DD7" w:rsidRPr="00C05C6B">
        <w:rPr>
          <w:color w:val="000000" w:themeColor="text1"/>
          <w:lang w:val="fr-BE"/>
        </w:rPr>
        <w:t>jusqu’à aujourd’hui</w:t>
      </w:r>
      <w:r w:rsidR="007F5732" w:rsidRPr="00C05C6B">
        <w:rPr>
          <w:color w:val="000000" w:themeColor="text1"/>
          <w:lang w:val="fr-BE"/>
        </w:rPr>
        <w:t xml:space="preserve"> de manière synthétique</w:t>
      </w:r>
      <w:r>
        <w:rPr>
          <w:color w:val="000000" w:themeColor="text1"/>
          <w:lang w:val="fr-BE"/>
        </w:rPr>
        <w:t>,</w:t>
      </w:r>
      <w:r w:rsidR="007F5732" w:rsidRPr="00C05C6B">
        <w:rPr>
          <w:color w:val="000000" w:themeColor="text1"/>
          <w:lang w:val="fr-BE"/>
        </w:rPr>
        <w:t xml:space="preserve"> de </w:t>
      </w:r>
      <w:r w:rsidR="006021AE">
        <w:rPr>
          <w:color w:val="000000" w:themeColor="text1"/>
          <w:lang w:val="fr-BE"/>
        </w:rPr>
        <w:t>façon</w:t>
      </w:r>
      <w:r w:rsidR="007F5732" w:rsidRPr="00C05C6B">
        <w:rPr>
          <w:color w:val="000000" w:themeColor="text1"/>
          <w:lang w:val="fr-BE"/>
        </w:rPr>
        <w:t xml:space="preserve"> à situer les contributions de notre travail dans la</w:t>
      </w:r>
      <w:r w:rsidR="00191327" w:rsidRPr="00C05C6B">
        <w:rPr>
          <w:color w:val="000000" w:themeColor="text1"/>
          <w:lang w:val="fr-BE"/>
        </w:rPr>
        <w:t xml:space="preserve"> vaste</w:t>
      </w:r>
      <w:r w:rsidR="007F5732" w:rsidRPr="00C05C6B">
        <w:rPr>
          <w:color w:val="000000" w:themeColor="text1"/>
          <w:lang w:val="fr-BE"/>
        </w:rPr>
        <w:t xml:space="preserve"> littérature existante. </w:t>
      </w:r>
      <w:r w:rsidR="00236627">
        <w:rPr>
          <w:color w:val="000000" w:themeColor="text1"/>
          <w:lang w:val="fr-BE"/>
        </w:rPr>
        <w:t>Ensuite</w:t>
      </w:r>
      <w:r w:rsidR="00590409" w:rsidRPr="00C05C6B">
        <w:rPr>
          <w:color w:val="000000" w:themeColor="text1"/>
          <w:lang w:val="fr-BE"/>
        </w:rPr>
        <w:t>,</w:t>
      </w:r>
      <w:r w:rsidR="0067022E" w:rsidRPr="00C05C6B">
        <w:rPr>
          <w:color w:val="000000" w:themeColor="text1"/>
          <w:lang w:val="fr-BE"/>
        </w:rPr>
        <w:t xml:space="preserve"> </w:t>
      </w:r>
      <w:r w:rsidR="00590409" w:rsidRPr="00C05C6B">
        <w:rPr>
          <w:color w:val="000000" w:themeColor="text1"/>
          <w:lang w:val="fr-BE"/>
        </w:rPr>
        <w:t>n</w:t>
      </w:r>
      <w:r w:rsidR="007F5732" w:rsidRPr="00C05C6B">
        <w:rPr>
          <w:color w:val="000000" w:themeColor="text1"/>
          <w:lang w:val="fr-BE"/>
        </w:rPr>
        <w:t xml:space="preserve">otre problématisation et </w:t>
      </w:r>
      <w:r w:rsidR="00E73954">
        <w:rPr>
          <w:color w:val="000000" w:themeColor="text1"/>
          <w:lang w:val="fr-BE"/>
        </w:rPr>
        <w:t xml:space="preserve">nos </w:t>
      </w:r>
      <w:r w:rsidR="00C34728" w:rsidRPr="00C05C6B">
        <w:rPr>
          <w:color w:val="000000" w:themeColor="text1"/>
          <w:lang w:val="fr-BE"/>
        </w:rPr>
        <w:t>objectifs de recherche</w:t>
      </w:r>
      <w:r w:rsidR="007F5732" w:rsidRPr="00C05C6B">
        <w:rPr>
          <w:color w:val="000000" w:themeColor="text1"/>
          <w:lang w:val="fr-BE"/>
        </w:rPr>
        <w:t xml:space="preserve"> </w:t>
      </w:r>
      <w:r w:rsidR="00C34728" w:rsidRPr="00C05C6B">
        <w:rPr>
          <w:color w:val="000000" w:themeColor="text1"/>
          <w:lang w:val="fr-BE"/>
        </w:rPr>
        <w:t xml:space="preserve">sont </w:t>
      </w:r>
      <w:r w:rsidR="007F5732" w:rsidRPr="00C05C6B">
        <w:rPr>
          <w:color w:val="000000" w:themeColor="text1"/>
          <w:lang w:val="fr-BE"/>
        </w:rPr>
        <w:t>développé</w:t>
      </w:r>
      <w:r w:rsidR="00C26DD7" w:rsidRPr="00C05C6B">
        <w:rPr>
          <w:color w:val="000000" w:themeColor="text1"/>
          <w:lang w:val="fr-BE"/>
        </w:rPr>
        <w:t>s</w:t>
      </w:r>
      <w:r w:rsidR="00C34728" w:rsidRPr="00C05C6B">
        <w:rPr>
          <w:color w:val="000000" w:themeColor="text1"/>
          <w:lang w:val="fr-BE"/>
        </w:rPr>
        <w:t xml:space="preserve"> à l’aune d’un cadrage théorique</w:t>
      </w:r>
      <w:r w:rsidR="007F5732" w:rsidRPr="00C05C6B">
        <w:rPr>
          <w:color w:val="000000" w:themeColor="text1"/>
          <w:lang w:val="fr-BE"/>
        </w:rPr>
        <w:t xml:space="preserve">. </w:t>
      </w:r>
    </w:p>
    <w:p w14:paraId="05C21D51" w14:textId="098B502A" w:rsidR="00B97A36" w:rsidRPr="00C05C6B" w:rsidRDefault="00E034DF" w:rsidP="00A225E1">
      <w:pPr>
        <w:spacing w:before="120" w:after="120"/>
        <w:rPr>
          <w:color w:val="000000" w:themeColor="text1"/>
          <w:lang w:val="fr-BE"/>
        </w:rPr>
      </w:pPr>
      <w:r w:rsidRPr="00C05C6B">
        <w:rPr>
          <w:color w:val="000000" w:themeColor="text1"/>
          <w:lang w:val="fr-BE"/>
        </w:rPr>
        <w:t>Deuxièmement, u</w:t>
      </w:r>
      <w:r w:rsidR="007F5732" w:rsidRPr="00C05C6B">
        <w:rPr>
          <w:color w:val="000000" w:themeColor="text1"/>
          <w:lang w:val="fr-BE"/>
        </w:rPr>
        <w:t xml:space="preserve">n chapitre </w:t>
      </w:r>
      <w:r w:rsidR="006021AE">
        <w:rPr>
          <w:color w:val="000000" w:themeColor="text1"/>
          <w:lang w:val="fr-BE"/>
        </w:rPr>
        <w:t xml:space="preserve">consacré aux </w:t>
      </w:r>
      <w:r w:rsidR="007F5732" w:rsidRPr="00C05C6B">
        <w:rPr>
          <w:color w:val="000000" w:themeColor="text1"/>
          <w:lang w:val="fr-BE"/>
        </w:rPr>
        <w:t>orientations méthodologiques</w:t>
      </w:r>
      <w:r w:rsidR="006154D6" w:rsidRPr="00C05C6B">
        <w:rPr>
          <w:color w:val="000000" w:themeColor="text1"/>
          <w:lang w:val="fr-BE"/>
        </w:rPr>
        <w:t xml:space="preserve"> </w:t>
      </w:r>
      <w:r w:rsidRPr="00C05C6B">
        <w:rPr>
          <w:color w:val="000000" w:themeColor="text1"/>
          <w:lang w:val="fr-BE"/>
        </w:rPr>
        <w:t>détaille</w:t>
      </w:r>
      <w:r w:rsidR="006154D6" w:rsidRPr="00C05C6B">
        <w:rPr>
          <w:color w:val="000000" w:themeColor="text1"/>
          <w:lang w:val="fr-BE"/>
        </w:rPr>
        <w:t xml:space="preserve"> notre posture épistémologique, notre design de recherche et les méthodologies qualitatives </w:t>
      </w:r>
      <w:r w:rsidR="00FE4A4F" w:rsidRPr="00C05C6B">
        <w:rPr>
          <w:color w:val="000000" w:themeColor="text1"/>
          <w:lang w:val="fr-BE"/>
        </w:rPr>
        <w:t>spécifiques</w:t>
      </w:r>
      <w:r w:rsidR="006154D6" w:rsidRPr="00C05C6B">
        <w:rPr>
          <w:color w:val="000000" w:themeColor="text1"/>
          <w:lang w:val="fr-BE"/>
        </w:rPr>
        <w:t xml:space="preserve"> aux </w:t>
      </w:r>
      <w:r w:rsidR="00FE4A4F" w:rsidRPr="00C05C6B">
        <w:rPr>
          <w:color w:val="000000" w:themeColor="text1"/>
          <w:lang w:val="fr-BE"/>
        </w:rPr>
        <w:t xml:space="preserve">trois </w:t>
      </w:r>
      <w:r w:rsidR="006154D6" w:rsidRPr="00C05C6B">
        <w:rPr>
          <w:color w:val="000000" w:themeColor="text1"/>
          <w:lang w:val="fr-BE"/>
        </w:rPr>
        <w:t xml:space="preserve">étapes de recherche. </w:t>
      </w:r>
    </w:p>
    <w:p w14:paraId="4CA60FFF" w14:textId="49242BC4" w:rsidR="00B97A36" w:rsidRPr="00C05C6B" w:rsidRDefault="00E034DF" w:rsidP="00A225E1">
      <w:pPr>
        <w:spacing w:before="120" w:after="120"/>
        <w:rPr>
          <w:color w:val="000000" w:themeColor="text1"/>
          <w:lang w:val="fr-BE"/>
        </w:rPr>
      </w:pPr>
      <w:r w:rsidRPr="00C05C6B">
        <w:rPr>
          <w:color w:val="000000" w:themeColor="text1"/>
          <w:lang w:val="fr-BE"/>
        </w:rPr>
        <w:t>Troisièmement, l</w:t>
      </w:r>
      <w:r w:rsidR="007F5732" w:rsidRPr="00C05C6B">
        <w:rPr>
          <w:color w:val="000000" w:themeColor="text1"/>
          <w:lang w:val="fr-BE"/>
        </w:rPr>
        <w:t>es articles</w:t>
      </w:r>
      <w:r w:rsidR="0041656A" w:rsidRPr="00C05C6B">
        <w:rPr>
          <w:color w:val="000000" w:themeColor="text1"/>
          <w:lang w:val="fr-BE"/>
        </w:rPr>
        <w:t xml:space="preserve"> composant le travail exploratoire de notre thèse</w:t>
      </w:r>
      <w:r w:rsidR="007B0988" w:rsidRPr="00C05C6B">
        <w:rPr>
          <w:color w:val="000000" w:themeColor="text1"/>
          <w:lang w:val="fr-BE"/>
        </w:rPr>
        <w:t xml:space="preserve"> et</w:t>
      </w:r>
      <w:r w:rsidR="007F5732" w:rsidRPr="00C05C6B">
        <w:rPr>
          <w:color w:val="000000" w:themeColor="text1"/>
          <w:lang w:val="fr-BE"/>
        </w:rPr>
        <w:t xml:space="preserve"> répondant chacun à u</w:t>
      </w:r>
      <w:r w:rsidRPr="00C05C6B">
        <w:rPr>
          <w:color w:val="000000" w:themeColor="text1"/>
          <w:lang w:val="fr-BE"/>
        </w:rPr>
        <w:t xml:space="preserve">ne question de recherche sont </w:t>
      </w:r>
      <w:r w:rsidR="007F5732" w:rsidRPr="00C05C6B">
        <w:rPr>
          <w:color w:val="000000" w:themeColor="text1"/>
          <w:lang w:val="fr-BE"/>
        </w:rPr>
        <w:t xml:space="preserve">inclus </w:t>
      </w:r>
      <w:r w:rsidR="007F5732" w:rsidRPr="00C05C6B">
        <w:rPr>
          <w:i/>
          <w:color w:val="000000" w:themeColor="text1"/>
          <w:lang w:val="fr-BE"/>
        </w:rPr>
        <w:t>in extenso</w:t>
      </w:r>
      <w:r w:rsidR="007F5732" w:rsidRPr="00C05C6B">
        <w:rPr>
          <w:color w:val="000000" w:themeColor="text1"/>
          <w:lang w:val="fr-BE"/>
        </w:rPr>
        <w:t xml:space="preserve"> </w:t>
      </w:r>
      <w:r w:rsidR="006021AE">
        <w:rPr>
          <w:color w:val="000000" w:themeColor="text1"/>
          <w:lang w:val="fr-BE"/>
        </w:rPr>
        <w:t xml:space="preserve">dans ce travail </w:t>
      </w:r>
      <w:r w:rsidR="007F5732" w:rsidRPr="00C05C6B">
        <w:rPr>
          <w:color w:val="000000" w:themeColor="text1"/>
          <w:lang w:val="fr-BE"/>
        </w:rPr>
        <w:t xml:space="preserve">et </w:t>
      </w:r>
      <w:r w:rsidR="006021AE">
        <w:rPr>
          <w:color w:val="000000" w:themeColor="text1"/>
          <w:lang w:val="fr-BE"/>
        </w:rPr>
        <w:t xml:space="preserve">en </w:t>
      </w:r>
      <w:r w:rsidR="007F5732" w:rsidRPr="00C05C6B">
        <w:rPr>
          <w:color w:val="000000" w:themeColor="text1"/>
          <w:lang w:val="fr-BE"/>
        </w:rPr>
        <w:t xml:space="preserve">constituent le véritable cœur. </w:t>
      </w:r>
    </w:p>
    <w:p w14:paraId="6FB029DA" w14:textId="766AD1BD" w:rsidR="00D0459C" w:rsidRDefault="007F5732" w:rsidP="00A225E1">
      <w:pPr>
        <w:spacing w:before="120" w:after="120"/>
        <w:rPr>
          <w:color w:val="000000" w:themeColor="text1"/>
          <w:lang w:val="fr-BE"/>
        </w:rPr>
      </w:pPr>
      <w:r w:rsidRPr="00C05C6B">
        <w:rPr>
          <w:color w:val="000000" w:themeColor="text1"/>
          <w:lang w:val="fr-BE"/>
        </w:rPr>
        <w:t xml:space="preserve">Enfin, une discussion transversale </w:t>
      </w:r>
      <w:r w:rsidR="00C34728" w:rsidRPr="00C05C6B">
        <w:rPr>
          <w:color w:val="000000" w:themeColor="text1"/>
          <w:lang w:val="fr-BE"/>
        </w:rPr>
        <w:t>rappelle</w:t>
      </w:r>
      <w:r w:rsidR="00212063" w:rsidRPr="00C05C6B">
        <w:rPr>
          <w:color w:val="000000" w:themeColor="text1"/>
          <w:lang w:val="fr-BE"/>
        </w:rPr>
        <w:t xml:space="preserve"> </w:t>
      </w:r>
      <w:r w:rsidR="006021AE">
        <w:rPr>
          <w:color w:val="000000" w:themeColor="text1"/>
          <w:lang w:val="fr-BE"/>
        </w:rPr>
        <w:t xml:space="preserve">tout </w:t>
      </w:r>
      <w:r w:rsidR="00212063" w:rsidRPr="00C05C6B">
        <w:rPr>
          <w:color w:val="000000" w:themeColor="text1"/>
          <w:lang w:val="fr-BE"/>
        </w:rPr>
        <w:t>d’abord synthétiquement</w:t>
      </w:r>
      <w:r w:rsidR="00E034DF" w:rsidRPr="00C05C6B">
        <w:rPr>
          <w:color w:val="000000" w:themeColor="text1"/>
          <w:lang w:val="fr-BE"/>
        </w:rPr>
        <w:t xml:space="preserve"> les</w:t>
      </w:r>
      <w:r w:rsidR="00C34728" w:rsidRPr="00C05C6B">
        <w:rPr>
          <w:color w:val="000000" w:themeColor="text1"/>
          <w:lang w:val="fr-BE"/>
        </w:rPr>
        <w:t xml:space="preserve"> contributions de nos articles et conduit ensuite à une analyse articulée des résultats empiriques permettant de répondre à la question générale de cette recherche doctorale. Une conclusion </w:t>
      </w:r>
      <w:r w:rsidR="00E034DF" w:rsidRPr="00C05C6B">
        <w:rPr>
          <w:color w:val="000000" w:themeColor="text1"/>
          <w:lang w:val="fr-BE"/>
        </w:rPr>
        <w:t>clôture</w:t>
      </w:r>
      <w:r w:rsidR="00C34728" w:rsidRPr="00C05C6B">
        <w:rPr>
          <w:color w:val="000000" w:themeColor="text1"/>
          <w:lang w:val="fr-BE"/>
        </w:rPr>
        <w:t xml:space="preserve"> ce travail</w:t>
      </w:r>
      <w:r w:rsidR="006021AE">
        <w:rPr>
          <w:color w:val="000000" w:themeColor="text1"/>
          <w:lang w:val="fr-BE"/>
        </w:rPr>
        <w:t>,</w:t>
      </w:r>
      <w:r w:rsidR="00C34728" w:rsidRPr="00C05C6B">
        <w:rPr>
          <w:color w:val="000000" w:themeColor="text1"/>
          <w:lang w:val="fr-BE"/>
        </w:rPr>
        <w:t xml:space="preserve"> pr</w:t>
      </w:r>
      <w:r w:rsidR="006021AE">
        <w:rPr>
          <w:color w:val="000000" w:themeColor="text1"/>
          <w:lang w:val="fr-BE"/>
        </w:rPr>
        <w:t xml:space="preserve">écisant ses </w:t>
      </w:r>
      <w:r w:rsidR="00C34728" w:rsidRPr="00C05C6B">
        <w:rPr>
          <w:color w:val="000000" w:themeColor="text1"/>
          <w:lang w:val="fr-BE"/>
        </w:rPr>
        <w:t>limites</w:t>
      </w:r>
      <w:r w:rsidR="00E62AA8" w:rsidRPr="00C05C6B">
        <w:rPr>
          <w:color w:val="000000" w:themeColor="text1"/>
          <w:lang w:val="fr-BE"/>
        </w:rPr>
        <w:t xml:space="preserve"> </w:t>
      </w:r>
      <w:r w:rsidR="00D709A2" w:rsidRPr="00C05C6B">
        <w:rPr>
          <w:color w:val="000000" w:themeColor="text1"/>
          <w:lang w:val="fr-BE"/>
        </w:rPr>
        <w:t>e</w:t>
      </w:r>
      <w:r w:rsidR="006021AE">
        <w:rPr>
          <w:color w:val="000000" w:themeColor="text1"/>
          <w:lang w:val="fr-BE"/>
        </w:rPr>
        <w:t>t</w:t>
      </w:r>
      <w:r w:rsidR="00D709A2" w:rsidRPr="00C05C6B">
        <w:rPr>
          <w:color w:val="000000" w:themeColor="text1"/>
          <w:lang w:val="fr-BE"/>
        </w:rPr>
        <w:t xml:space="preserve"> </w:t>
      </w:r>
      <w:r w:rsidR="00E62AA8" w:rsidRPr="00C05C6B">
        <w:rPr>
          <w:color w:val="000000" w:themeColor="text1"/>
          <w:lang w:val="fr-BE"/>
        </w:rPr>
        <w:t>suggérant des ouvertures ainsi que</w:t>
      </w:r>
      <w:r w:rsidR="00C34728" w:rsidRPr="00C05C6B">
        <w:rPr>
          <w:color w:val="000000" w:themeColor="text1"/>
          <w:lang w:val="fr-BE"/>
        </w:rPr>
        <w:t xml:space="preserve"> de</w:t>
      </w:r>
      <w:r w:rsidR="00E62AA8" w:rsidRPr="00C05C6B">
        <w:rPr>
          <w:color w:val="000000" w:themeColor="text1"/>
          <w:lang w:val="fr-BE"/>
        </w:rPr>
        <w:t>s</w:t>
      </w:r>
      <w:r w:rsidR="00C34728" w:rsidRPr="00C05C6B">
        <w:rPr>
          <w:color w:val="000000" w:themeColor="text1"/>
          <w:lang w:val="fr-BE"/>
        </w:rPr>
        <w:t xml:space="preserve"> recommandations. </w:t>
      </w:r>
      <w:bookmarkStart w:id="29" w:name="_Toc146803996"/>
      <w:bookmarkStart w:id="30" w:name="_Toc146804057"/>
    </w:p>
    <w:p w14:paraId="7AFD30CC" w14:textId="17585BFE" w:rsidR="0011699F" w:rsidRDefault="0011699F" w:rsidP="00A225E1">
      <w:pPr>
        <w:spacing w:before="120" w:after="120"/>
        <w:rPr>
          <w:color w:val="000000" w:themeColor="text1"/>
          <w:lang w:val="fr-BE"/>
        </w:rPr>
      </w:pPr>
    </w:p>
    <w:p w14:paraId="33CDDEE3" w14:textId="576BA353" w:rsidR="0011699F" w:rsidRDefault="0011699F" w:rsidP="00A225E1">
      <w:pPr>
        <w:spacing w:before="120" w:after="120"/>
        <w:rPr>
          <w:color w:val="000000" w:themeColor="text1"/>
          <w:lang w:val="fr-BE"/>
        </w:rPr>
      </w:pPr>
    </w:p>
    <w:p w14:paraId="57659BAA" w14:textId="77777777" w:rsidR="0011699F" w:rsidRPr="00C05C6B" w:rsidRDefault="0011699F" w:rsidP="00A225E1">
      <w:pPr>
        <w:spacing w:before="120" w:after="120"/>
        <w:rPr>
          <w:color w:val="000000" w:themeColor="text1"/>
          <w:lang w:val="fr-BE"/>
        </w:rPr>
        <w:sectPr w:rsidR="0011699F" w:rsidRPr="00C05C6B" w:rsidSect="00F36B7C">
          <w:headerReference w:type="default" r:id="rId17"/>
          <w:type w:val="oddPage"/>
          <w:pgSz w:w="11906" w:h="16838"/>
          <w:pgMar w:top="1418" w:right="1418" w:bottom="1418" w:left="1418" w:header="709" w:footer="709" w:gutter="0"/>
          <w:cols w:space="708"/>
          <w:docGrid w:linePitch="360"/>
        </w:sectPr>
      </w:pPr>
    </w:p>
    <w:p w14:paraId="615C18AC" w14:textId="77777777" w:rsidR="0067022E" w:rsidRPr="00C05C6B" w:rsidRDefault="0067022E" w:rsidP="00EF0756">
      <w:pPr>
        <w:pStyle w:val="Titre1"/>
        <w:spacing w:before="120" w:after="120"/>
        <w:rPr>
          <w:color w:val="000000" w:themeColor="text1"/>
        </w:rPr>
      </w:pPr>
      <w:bookmarkStart w:id="31" w:name="_Toc149396595"/>
      <w:bookmarkStart w:id="32" w:name="_Toc151299987"/>
      <w:bookmarkEnd w:id="29"/>
      <w:bookmarkEnd w:id="30"/>
      <w:bookmarkEnd w:id="31"/>
    </w:p>
    <w:p w14:paraId="3DA7B1DB" w14:textId="252B7938" w:rsidR="00CD4414" w:rsidRPr="00C05C6B" w:rsidRDefault="00CD4414" w:rsidP="00EF0756">
      <w:pPr>
        <w:pStyle w:val="Titre1"/>
        <w:spacing w:before="120" w:after="120"/>
        <w:rPr>
          <w:color w:val="000000" w:themeColor="text1"/>
        </w:rPr>
      </w:pPr>
      <w:bookmarkStart w:id="33" w:name="_Toc169527858"/>
      <w:r w:rsidRPr="00C05C6B">
        <w:rPr>
          <w:color w:val="000000" w:themeColor="text1"/>
        </w:rPr>
        <w:lastRenderedPageBreak/>
        <w:t>Chapitre 1 : Le travail de plateforme, un appel à la régulation</w:t>
      </w:r>
      <w:bookmarkEnd w:id="32"/>
      <w:bookmarkEnd w:id="33"/>
      <w:r w:rsidRPr="00C05C6B">
        <w:rPr>
          <w:color w:val="000000" w:themeColor="text1"/>
        </w:rPr>
        <w:t xml:space="preserve"> </w:t>
      </w:r>
    </w:p>
    <w:p w14:paraId="65A77FF5" w14:textId="7C377180" w:rsidR="00070E57" w:rsidRPr="00C05C6B" w:rsidRDefault="00D80E49" w:rsidP="00A225E1">
      <w:pPr>
        <w:spacing w:before="120" w:after="120"/>
        <w:rPr>
          <w:color w:val="000000" w:themeColor="text1"/>
          <w:lang w:val="fr-BE"/>
        </w:rPr>
      </w:pPr>
      <w:r w:rsidRPr="00C05C6B">
        <w:rPr>
          <w:color w:val="000000" w:themeColor="text1"/>
          <w:lang w:val="fr-BE"/>
        </w:rPr>
        <w:t>Le travail de plateforme est un sujet de préoccupation majeur</w:t>
      </w:r>
      <w:r w:rsidR="002D6DD1">
        <w:rPr>
          <w:color w:val="000000" w:themeColor="text1"/>
          <w:lang w:val="fr-BE"/>
        </w:rPr>
        <w:t>,</w:t>
      </w:r>
      <w:r w:rsidRPr="00C05C6B">
        <w:rPr>
          <w:color w:val="000000" w:themeColor="text1"/>
          <w:lang w:val="fr-BE"/>
        </w:rPr>
        <w:t xml:space="preserve"> tant dans la sphère publique que scientifique, en raison des mutations qu’il entraine dans le monde du travail </w:t>
      </w:r>
      <w:r w:rsidRPr="00C05C6B">
        <w:rPr>
          <w:b/>
          <w:bCs/>
          <w:color w:val="000000" w:themeColor="text1"/>
          <w:lang w:val="fr-BE"/>
        </w:rPr>
        <w:fldChar w:fldCharType="begin"/>
      </w:r>
      <w:r w:rsidRPr="00C05C6B">
        <w:rPr>
          <w:b/>
          <w:bCs/>
          <w:color w:val="000000" w:themeColor="text1"/>
          <w:lang w:val="fr-BE"/>
        </w:rPr>
        <w:instrText xml:space="preserve"> ADDIN ZOTERO_ITEM CSL_CITATION {"citationID":"gNg0dpPl","properties":{"formattedCitation":"(Duggan et al., 2020)","plainCitation":"(Duggan et al., 2020)","noteIndex":0},"citationItems":[{"id":1009,"uris":["http://zotero.org/users/6183971/items/APCTQBP8"],"itemData":{"id":1009,"type":"article-journal","abstract":"Current understanding of what constitutes work in the growing gig economy is heavily conflated, ranging from conceptualisations of independent contracting to other forms of contingent labour. This article calls for a move away from problematic aggregations by proposing a classification of gig work into three variants, all based strongly upon key technological features: app-work, crowdwork, and capital platform work. Focusing specifically on the app-work variant, this article's more delineated focus on the textured dimensions of this work proposes new lines of enquiry into employment relationships and human resource management. Examining the crucial role of algorithmic management, we critically discuss the impact of this novel mediation tool used by gig organisations for the nature of employment relations within app-work, work assignment processes, and performance management. In so doing, we propose a series of research questions that can serve as a guide for future research in this increasingly important field.","container-title":"Human Resource Management Journal","DOI":"10.1111/1748-8583.12258","ISSN":"1748-8583","issue":"1","language":"en","note":"_eprint: https://onlinelibrary.wiley.com/doi/pdf/10.1111/1748-8583.12258","page":"114-132","source":"Wiley Online Library","title":"Algorithmic management and app-work in the gig economy: A research agenda for employment relations and HRM","title-short":"Algorithmic management and app-work in the gig economy","URL":"https://onlinelibrary.wiley.com/doi/abs/10.1111/1748-8583.12258","volume":"30","author":[{"family":"Duggan","given":"James"},{"family":"Sherman","given":"Ultan"},{"family":"Carbery","given":"Ronan"},{"family":"McDonnell","given":"Anthony"}],"accessed":{"date-parts":[["2022",1,10]]},"issued":{"date-parts":[["2020"]]}}}],"schema":"https://github.com/citation-style-language/schema/raw/master/csl-citation.json"} </w:instrText>
      </w:r>
      <w:r w:rsidRPr="00C05C6B">
        <w:rPr>
          <w:b/>
          <w:bCs/>
          <w:color w:val="000000" w:themeColor="text1"/>
          <w:lang w:val="fr-BE"/>
        </w:rPr>
        <w:fldChar w:fldCharType="separate"/>
      </w:r>
      <w:r w:rsidRPr="00C05C6B">
        <w:rPr>
          <w:color w:val="000000" w:themeColor="text1"/>
          <w:lang w:val="fr-BE"/>
        </w:rPr>
        <w:t>(Duggan et al., 2020)</w:t>
      </w:r>
      <w:r w:rsidRPr="00C05C6B">
        <w:rPr>
          <w:b/>
          <w:bCs/>
          <w:color w:val="000000" w:themeColor="text1"/>
          <w:lang w:val="fr-BE"/>
        </w:rPr>
        <w:fldChar w:fldCharType="end"/>
      </w:r>
      <w:r w:rsidRPr="00C05C6B">
        <w:rPr>
          <w:color w:val="000000" w:themeColor="text1"/>
          <w:lang w:val="fr-BE"/>
        </w:rPr>
        <w:t xml:space="preserve">. Il </w:t>
      </w:r>
      <w:r w:rsidR="00604EDA" w:rsidRPr="00C05C6B">
        <w:rPr>
          <w:color w:val="000000" w:themeColor="text1"/>
          <w:lang w:val="fr-BE"/>
        </w:rPr>
        <w:t xml:space="preserve">représente </w:t>
      </w:r>
      <w:r w:rsidRPr="00C05C6B">
        <w:rPr>
          <w:color w:val="000000" w:themeColor="text1"/>
          <w:lang w:val="fr-BE"/>
        </w:rPr>
        <w:t xml:space="preserve">un vaste phénomène </w:t>
      </w:r>
      <w:r w:rsidR="00604EDA" w:rsidRPr="00C05C6B">
        <w:rPr>
          <w:color w:val="000000" w:themeColor="text1"/>
          <w:lang w:val="fr-BE"/>
        </w:rPr>
        <w:t>qui</w:t>
      </w:r>
      <w:r w:rsidR="002D6DD1">
        <w:rPr>
          <w:color w:val="000000" w:themeColor="text1"/>
          <w:lang w:val="fr-BE"/>
        </w:rPr>
        <w:t>,</w:t>
      </w:r>
      <w:r w:rsidR="00604EDA" w:rsidRPr="00C05C6B">
        <w:rPr>
          <w:color w:val="000000" w:themeColor="text1"/>
          <w:lang w:val="fr-BE"/>
        </w:rPr>
        <w:t xml:space="preserve"> </w:t>
      </w:r>
      <w:r w:rsidR="002D6DD1">
        <w:rPr>
          <w:color w:val="000000" w:themeColor="text1"/>
          <w:lang w:val="fr-BE"/>
        </w:rPr>
        <w:t xml:space="preserve">en définitive, </w:t>
      </w:r>
      <w:r w:rsidR="00604EDA" w:rsidRPr="00C05C6B">
        <w:rPr>
          <w:color w:val="000000" w:themeColor="text1"/>
          <w:lang w:val="fr-BE"/>
        </w:rPr>
        <w:t>recèle de</w:t>
      </w:r>
      <w:r w:rsidR="002D6DD1">
        <w:rPr>
          <w:color w:val="000000" w:themeColor="text1"/>
          <w:lang w:val="fr-BE"/>
        </w:rPr>
        <w:t>s</w:t>
      </w:r>
      <w:r w:rsidR="00604EDA" w:rsidRPr="00C05C6B">
        <w:rPr>
          <w:color w:val="000000" w:themeColor="text1"/>
          <w:lang w:val="fr-BE"/>
        </w:rPr>
        <w:t xml:space="preserve"> réalités différentes</w:t>
      </w:r>
      <w:r w:rsidR="007102B3" w:rsidRPr="00C05C6B">
        <w:rPr>
          <w:color w:val="000000" w:themeColor="text1"/>
          <w:lang w:val="fr-BE"/>
        </w:rPr>
        <w:t>. D</w:t>
      </w:r>
      <w:r w:rsidR="00AA15BF" w:rsidRPr="00C05C6B">
        <w:rPr>
          <w:color w:val="000000" w:themeColor="text1"/>
          <w:lang w:val="fr-BE"/>
        </w:rPr>
        <w:t>e nombreux auteurs se sont</w:t>
      </w:r>
      <w:r w:rsidR="00604EDA" w:rsidRPr="00C05C6B">
        <w:rPr>
          <w:color w:val="000000" w:themeColor="text1"/>
          <w:lang w:val="fr-BE"/>
        </w:rPr>
        <w:t xml:space="preserve"> </w:t>
      </w:r>
      <w:r w:rsidR="00AA15BF" w:rsidRPr="00C05C6B">
        <w:rPr>
          <w:color w:val="000000" w:themeColor="text1"/>
          <w:lang w:val="fr-BE"/>
        </w:rPr>
        <w:t>efforcés de</w:t>
      </w:r>
      <w:r w:rsidR="00604EDA" w:rsidRPr="00C05C6B">
        <w:rPr>
          <w:color w:val="000000" w:themeColor="text1"/>
          <w:lang w:val="fr-BE"/>
        </w:rPr>
        <w:t xml:space="preserve"> </w:t>
      </w:r>
      <w:r w:rsidR="00D709A2" w:rsidRPr="00C05C6B">
        <w:rPr>
          <w:color w:val="000000" w:themeColor="text1"/>
          <w:lang w:val="fr-BE"/>
        </w:rPr>
        <w:t xml:space="preserve">le </w:t>
      </w:r>
      <w:r w:rsidR="00604EDA" w:rsidRPr="00C05C6B">
        <w:rPr>
          <w:color w:val="000000" w:themeColor="text1"/>
          <w:lang w:val="fr-BE"/>
        </w:rPr>
        <w:t>comprendre et</w:t>
      </w:r>
      <w:r w:rsidR="00AA15BF" w:rsidRPr="00C05C6B">
        <w:rPr>
          <w:color w:val="000000" w:themeColor="text1"/>
          <w:lang w:val="fr-BE"/>
        </w:rPr>
        <w:t xml:space="preserve"> de</w:t>
      </w:r>
      <w:r w:rsidR="00D709A2" w:rsidRPr="00C05C6B">
        <w:rPr>
          <w:color w:val="000000" w:themeColor="text1"/>
          <w:lang w:val="fr-BE"/>
        </w:rPr>
        <w:t xml:space="preserve"> le</w:t>
      </w:r>
      <w:r w:rsidR="00604EDA" w:rsidRPr="00C05C6B">
        <w:rPr>
          <w:color w:val="000000" w:themeColor="text1"/>
          <w:lang w:val="fr-BE"/>
        </w:rPr>
        <w:t xml:space="preserve"> circonscrire </w:t>
      </w:r>
      <w:r w:rsidR="00F97302">
        <w:rPr>
          <w:color w:val="000000" w:themeColor="text1"/>
          <w:lang w:val="fr-BE"/>
        </w:rPr>
        <w:t>au moyen</w:t>
      </w:r>
      <w:r w:rsidRPr="00C05C6B">
        <w:rPr>
          <w:color w:val="000000" w:themeColor="text1"/>
          <w:lang w:val="fr-BE"/>
        </w:rPr>
        <w:t xml:space="preserve"> de différentes terminologies : économie de plateforme, </w:t>
      </w:r>
      <w:r w:rsidR="00A16D12" w:rsidRPr="00C05C6B">
        <w:rPr>
          <w:color w:val="000000" w:themeColor="text1"/>
          <w:lang w:val="fr-BE"/>
        </w:rPr>
        <w:t xml:space="preserve">économie de partage, </w:t>
      </w:r>
      <w:r w:rsidRPr="00C05C6B">
        <w:rPr>
          <w:color w:val="000000" w:themeColor="text1"/>
          <w:lang w:val="fr-BE"/>
        </w:rPr>
        <w:t>travail digital, travail non standard, travail à la pièce, travail à la demande, management algorithmique,</w:t>
      </w:r>
      <w:r w:rsidR="00604EDA" w:rsidRPr="00C05C6B">
        <w:rPr>
          <w:color w:val="000000" w:themeColor="text1"/>
          <w:lang w:val="fr-BE"/>
        </w:rPr>
        <w:t xml:space="preserve"> crowdwork, </w:t>
      </w:r>
      <w:r w:rsidR="00D709A2" w:rsidRPr="00C05C6B">
        <w:rPr>
          <w:color w:val="000000" w:themeColor="text1"/>
          <w:lang w:val="fr-BE"/>
        </w:rPr>
        <w:t xml:space="preserve">etc. </w:t>
      </w:r>
      <w:r w:rsidRPr="00C05C6B">
        <w:rPr>
          <w:color w:val="000000" w:themeColor="text1"/>
          <w:lang w:val="fr-BE"/>
        </w:rPr>
        <w:fldChar w:fldCharType="begin"/>
      </w:r>
      <w:r w:rsidR="00A04FA5">
        <w:rPr>
          <w:color w:val="000000" w:themeColor="text1"/>
          <w:lang w:val="fr-BE"/>
        </w:rPr>
        <w:instrText xml:space="preserve"> ADDIN ZOTERO_ITEM CSL_CITATION {"citationID":"lU8FGwnA","properties":{"formattedCitation":"(Bearson et al., 2021; Howcroft &amp; Bergvall-K\\uc0\\u229{}reborn, 2019)","plainCitation":"(Bearson et al., 2021; Howcroft &amp; Bergvall-Kåreborn, 2019)","dontUpdate":true,"noteIndex":0},"citationItems":[{"id":2689,"uris":["http://zotero.org/users/6183971/items/Z3UFT7JH"],"itemData":{"id":2689,"type":"article-journal","abstract":"Though economists have examined labor displacement due to digitization, few have considered the new work and value created. Unlike employment relations that brought workers together on the assembly line or in an office in a previous era, platforms enable a greater, more dispersed, and complex division of labor. New and reconfigured types of labor enabled by platforms create identification and measurement challenges. Previous studies of platforms invariably focused on specific organizational forms such as sharing or gigs. They built taxonomies based on the platform's organization – few considered the scope and scale of platform-enabled value creation. To better understand changing labor arrangements in the 21st century, this article introduces a taxonomy to systematically understand work, employment, and value creation in the platform economy. We consider all of the platform-enabled value creation activities including old work displaced or reorganized to new work created. We provide suggestive evidence for the utility of our framework through case studies of Etsy and Amazon Self-Publishing in the United States.","container-title":"Industrial and Corporate Change","DOI":"10.1093/icc/dtaa046","ISSN":"0960-6491","issue":"3","journalAbbreviation":"Industrial and Corporate Change","page":"536-563","source":"Silverchair","title":"Measuring the impacts of labor in the platform economy: new work created, old work reorganized, and value creation reconfigured","title-short":"Measuring the impacts of labor in the platform economy","URL":"https://doi.org/10.1093/icc/dtaa046","volume":"30","author":[{"family":"Bearson","given":"Dafna"},{"family":"Kenney","given":"Martin"},{"family":"Zysman","given":"John"}],"accessed":{"date-parts":[["2023",10,25]]},"issued":{"date-parts":[["2021",6,1]]}}},{"id":1975,"uris":["http://zotero.org/users/6183971/items/M2BUXGLW"],"itemData":{"id":1975,"type":"article-journal","abstract":"Despite growing interest in the gig economy among academics, policy makers and media commentators, the area is replete with different terminology, definitional constructs and contested claims about the ensuing transformation of work organisation. The aim of this positional piece is to provide a timely review and classification of crowdwork. A typology is developed to map the complexity of this emerging terrain, illuminating range and scope by critically synthesising empirical findings and issues from multidisciplinary literatures. Rather than side-tracking into debates as to what exactly constitutes crowdwork, the purpose of the typology is to highlight commonalities rather than distinctions, enabling connections across areas. The framework serves as a heuristic device for considering the broader implications for work and employment in terms of control and coordination, regulation and classification, and collective agency and representation.","container-title":"Work, Employment and Society","DOI":"10.1177/0950017018760136","ISSN":"0950-0170","issue":"1","note":"publisher: SAGE Publications Ltd","page":"21-38","source":"SAGE Journals","title":"A Typology of Crowdwork Platforms","URL":"https://doi.org/10.1177/0950017018760136","volume":"33","author":[{"family":"Howcroft","given":"Debra"},{"family":"Bergvall-Kåreborn","given":"Birgitta"}],"accessed":{"date-parts":[["2023",9,28]]},"issued":{"date-parts":[["2019",2,1]]}}}],"schema":"https://github.com/citation-style-language/schema/raw/master/csl-citation.json"} </w:instrText>
      </w:r>
      <w:r w:rsidRPr="00C05C6B">
        <w:rPr>
          <w:color w:val="000000" w:themeColor="text1"/>
          <w:lang w:val="fr-BE"/>
        </w:rPr>
        <w:fldChar w:fldCharType="separate"/>
      </w:r>
      <w:r w:rsidR="0019593A" w:rsidRPr="00C05C6B">
        <w:rPr>
          <w:color w:val="000000" w:themeColor="text1"/>
        </w:rPr>
        <w:t>(Bearson et al., 2021</w:t>
      </w:r>
      <w:r w:rsidR="00F80528">
        <w:rPr>
          <w:color w:val="000000" w:themeColor="text1"/>
        </w:rPr>
        <w:t> </w:t>
      </w:r>
      <w:r w:rsidR="0019593A" w:rsidRPr="00C05C6B">
        <w:rPr>
          <w:color w:val="000000" w:themeColor="text1"/>
        </w:rPr>
        <w:t>; Howcroft &amp; Bergvall-Kåreborn, 2019)</w:t>
      </w:r>
      <w:r w:rsidRPr="00C05C6B">
        <w:rPr>
          <w:color w:val="000000" w:themeColor="text1"/>
          <w:lang w:val="fr-BE"/>
        </w:rPr>
        <w:fldChar w:fldCharType="end"/>
      </w:r>
      <w:r w:rsidRPr="00C05C6B">
        <w:rPr>
          <w:color w:val="000000" w:themeColor="text1"/>
          <w:lang w:val="fr-BE"/>
        </w:rPr>
        <w:t xml:space="preserve">. </w:t>
      </w:r>
    </w:p>
    <w:p w14:paraId="07137414" w14:textId="0513A421" w:rsidR="00A67D5C" w:rsidRPr="00C05C6B" w:rsidRDefault="002E40B4" w:rsidP="00A225E1">
      <w:pPr>
        <w:spacing w:before="120" w:after="120"/>
        <w:rPr>
          <w:color w:val="000000" w:themeColor="text1"/>
          <w:lang w:val="fr-BE"/>
        </w:rPr>
      </w:pPr>
      <w:r w:rsidRPr="00C05C6B">
        <w:rPr>
          <w:color w:val="000000" w:themeColor="text1"/>
          <w:lang w:val="fr-BE"/>
        </w:rPr>
        <w:t xml:space="preserve">Dans le champ </w:t>
      </w:r>
      <w:r w:rsidR="006523FE" w:rsidRPr="00C05C6B">
        <w:rPr>
          <w:color w:val="000000" w:themeColor="text1"/>
          <w:lang w:val="fr-BE"/>
        </w:rPr>
        <w:t>d’analyse dans lequel s’inscrit cette thèse doctorale, à savoir</w:t>
      </w:r>
      <w:r w:rsidR="00632A2E" w:rsidRPr="00C05C6B">
        <w:rPr>
          <w:color w:val="000000" w:themeColor="text1"/>
          <w:lang w:val="fr-BE"/>
        </w:rPr>
        <w:t xml:space="preserve"> </w:t>
      </w:r>
      <w:r w:rsidR="006523FE" w:rsidRPr="00C05C6B">
        <w:rPr>
          <w:color w:val="000000" w:themeColor="text1"/>
          <w:lang w:val="fr-BE"/>
        </w:rPr>
        <w:t xml:space="preserve">le secteur </w:t>
      </w:r>
      <w:r w:rsidR="0002097C" w:rsidRPr="00C05C6B">
        <w:rPr>
          <w:color w:val="000000" w:themeColor="text1"/>
          <w:lang w:val="fr-BE"/>
        </w:rPr>
        <w:t>taxi</w:t>
      </w:r>
      <w:r w:rsidR="006523FE" w:rsidRPr="00C05C6B">
        <w:rPr>
          <w:color w:val="000000" w:themeColor="text1"/>
          <w:lang w:val="fr-BE"/>
        </w:rPr>
        <w:t xml:space="preserve">, </w:t>
      </w:r>
      <w:r w:rsidR="00632A2E" w:rsidRPr="00C05C6B">
        <w:rPr>
          <w:color w:val="000000" w:themeColor="text1"/>
          <w:lang w:val="fr-BE"/>
        </w:rPr>
        <w:t xml:space="preserve">c’est </w:t>
      </w:r>
      <w:r w:rsidR="00C97C6A" w:rsidRPr="00C05C6B">
        <w:rPr>
          <w:color w:val="000000" w:themeColor="text1"/>
          <w:lang w:val="fr-BE"/>
        </w:rPr>
        <w:t>l’entreprise</w:t>
      </w:r>
      <w:r w:rsidR="00B6476B" w:rsidRPr="00C05C6B">
        <w:rPr>
          <w:color w:val="000000" w:themeColor="text1"/>
          <w:lang w:val="fr-BE"/>
        </w:rPr>
        <w:t xml:space="preserve"> américaine</w:t>
      </w:r>
      <w:r w:rsidR="00C97C6A" w:rsidRPr="00C05C6B">
        <w:rPr>
          <w:color w:val="000000" w:themeColor="text1"/>
          <w:lang w:val="fr-BE"/>
        </w:rPr>
        <w:t xml:space="preserve"> </w:t>
      </w:r>
      <w:r w:rsidR="00632A2E" w:rsidRPr="00C05C6B">
        <w:rPr>
          <w:color w:val="000000" w:themeColor="text1"/>
          <w:lang w:val="fr-BE"/>
        </w:rPr>
        <w:t xml:space="preserve">Uber qui a </w:t>
      </w:r>
      <w:r w:rsidR="005725C7" w:rsidRPr="00C05C6B">
        <w:rPr>
          <w:color w:val="000000" w:themeColor="text1"/>
          <w:lang w:val="fr-BE"/>
        </w:rPr>
        <w:t xml:space="preserve">initialement </w:t>
      </w:r>
      <w:r w:rsidR="00632A2E" w:rsidRPr="00C05C6B">
        <w:rPr>
          <w:color w:val="000000" w:themeColor="text1"/>
          <w:lang w:val="fr-BE"/>
        </w:rPr>
        <w:t xml:space="preserve">suscité le débat. </w:t>
      </w:r>
      <w:r w:rsidR="00B811CD">
        <w:rPr>
          <w:color w:val="000000" w:themeColor="text1"/>
          <w:lang w:val="fr-BE"/>
        </w:rPr>
        <w:t>Afin de</w:t>
      </w:r>
      <w:r w:rsidR="0017753F" w:rsidRPr="00C05C6B">
        <w:rPr>
          <w:color w:val="000000" w:themeColor="text1"/>
          <w:lang w:val="fr-BE"/>
        </w:rPr>
        <w:t xml:space="preserve"> mieux cerner ce champ, nous </w:t>
      </w:r>
      <w:r w:rsidR="00B811CD">
        <w:rPr>
          <w:color w:val="000000" w:themeColor="text1"/>
          <w:lang w:val="fr-BE"/>
        </w:rPr>
        <w:t>présenter</w:t>
      </w:r>
      <w:r w:rsidR="0017753F" w:rsidRPr="00C05C6B">
        <w:rPr>
          <w:color w:val="000000" w:themeColor="text1"/>
          <w:lang w:val="fr-BE"/>
        </w:rPr>
        <w:t xml:space="preserve">ons dans un premier temps le </w:t>
      </w:r>
      <w:r w:rsidR="001506F5" w:rsidRPr="00C05C6B">
        <w:rPr>
          <w:color w:val="000000" w:themeColor="text1"/>
          <w:lang w:val="fr-BE"/>
        </w:rPr>
        <w:t xml:space="preserve">cadre légal et le </w:t>
      </w:r>
      <w:r w:rsidR="0017753F" w:rsidRPr="00C05C6B">
        <w:rPr>
          <w:color w:val="000000" w:themeColor="text1"/>
          <w:lang w:val="fr-BE"/>
        </w:rPr>
        <w:t>fonctionnement initial d</w:t>
      </w:r>
      <w:r w:rsidR="00B811CD">
        <w:rPr>
          <w:color w:val="000000" w:themeColor="text1"/>
          <w:lang w:val="fr-BE"/>
        </w:rPr>
        <w:t>u</w:t>
      </w:r>
      <w:r w:rsidR="0017753F" w:rsidRPr="00C05C6B">
        <w:rPr>
          <w:color w:val="000000" w:themeColor="text1"/>
          <w:lang w:val="fr-BE"/>
        </w:rPr>
        <w:t xml:space="preserve"> secteu</w:t>
      </w:r>
      <w:r w:rsidR="001506F5" w:rsidRPr="00C05C6B">
        <w:rPr>
          <w:color w:val="000000" w:themeColor="text1"/>
          <w:lang w:val="fr-BE"/>
        </w:rPr>
        <w:t xml:space="preserve">r. Nous </w:t>
      </w:r>
      <w:r w:rsidR="008322F9" w:rsidRPr="00C05C6B">
        <w:rPr>
          <w:color w:val="000000" w:themeColor="text1"/>
          <w:lang w:val="fr-BE"/>
        </w:rPr>
        <w:t>introdui</w:t>
      </w:r>
      <w:r w:rsidR="00B811CD">
        <w:rPr>
          <w:color w:val="000000" w:themeColor="text1"/>
          <w:lang w:val="fr-BE"/>
        </w:rPr>
        <w:t>r</w:t>
      </w:r>
      <w:r w:rsidR="008322F9" w:rsidRPr="00C05C6B">
        <w:rPr>
          <w:color w:val="000000" w:themeColor="text1"/>
          <w:lang w:val="fr-BE"/>
        </w:rPr>
        <w:t>ons</w:t>
      </w:r>
      <w:r w:rsidR="001506F5" w:rsidRPr="00C05C6B">
        <w:rPr>
          <w:color w:val="000000" w:themeColor="text1"/>
          <w:lang w:val="fr-BE"/>
        </w:rPr>
        <w:t xml:space="preserve"> ensuite </w:t>
      </w:r>
      <w:r w:rsidR="0031002F" w:rsidRPr="00C05C6B">
        <w:rPr>
          <w:color w:val="000000" w:themeColor="text1"/>
          <w:lang w:val="fr-BE"/>
        </w:rPr>
        <w:t xml:space="preserve">les </w:t>
      </w:r>
      <w:r w:rsidR="000802D5" w:rsidRPr="00C05C6B">
        <w:rPr>
          <w:color w:val="000000" w:themeColor="text1"/>
          <w:lang w:val="fr-BE"/>
        </w:rPr>
        <w:t xml:space="preserve">changements </w:t>
      </w:r>
      <w:r w:rsidR="00375750" w:rsidRPr="00C05C6B">
        <w:rPr>
          <w:color w:val="000000" w:themeColor="text1"/>
          <w:lang w:val="fr-BE"/>
        </w:rPr>
        <w:t xml:space="preserve">et </w:t>
      </w:r>
      <w:r w:rsidR="00B811CD">
        <w:rPr>
          <w:color w:val="000000" w:themeColor="text1"/>
          <w:lang w:val="fr-BE"/>
        </w:rPr>
        <w:t xml:space="preserve">les </w:t>
      </w:r>
      <w:r w:rsidR="0031002F" w:rsidRPr="00C05C6B">
        <w:rPr>
          <w:color w:val="000000" w:themeColor="text1"/>
          <w:lang w:val="fr-BE"/>
        </w:rPr>
        <w:t>problématiques soulevés par</w:t>
      </w:r>
      <w:r w:rsidR="002A438A" w:rsidRPr="00C05C6B">
        <w:rPr>
          <w:color w:val="000000" w:themeColor="text1"/>
          <w:lang w:val="fr-BE"/>
        </w:rPr>
        <w:t xml:space="preserve"> </w:t>
      </w:r>
      <w:r w:rsidR="008322F9" w:rsidRPr="00C05C6B">
        <w:rPr>
          <w:color w:val="000000" w:themeColor="text1"/>
          <w:lang w:val="fr-BE"/>
        </w:rPr>
        <w:t>l’arrivée d’Uber</w:t>
      </w:r>
      <w:r w:rsidR="00070E57" w:rsidRPr="00C05C6B">
        <w:rPr>
          <w:rStyle w:val="Appelnotedebasdep"/>
          <w:color w:val="000000" w:themeColor="text1"/>
          <w:lang w:val="fr-BE"/>
        </w:rPr>
        <w:footnoteReference w:id="4"/>
      </w:r>
      <w:r w:rsidR="008322F9" w:rsidRPr="00C05C6B">
        <w:rPr>
          <w:color w:val="000000" w:themeColor="text1"/>
          <w:lang w:val="fr-BE"/>
        </w:rPr>
        <w:t xml:space="preserve">. </w:t>
      </w:r>
      <w:r w:rsidR="00964BBB" w:rsidRPr="00C05C6B">
        <w:rPr>
          <w:color w:val="000000" w:themeColor="text1"/>
          <w:lang w:val="fr-BE"/>
        </w:rPr>
        <w:t xml:space="preserve">Dans un deuxième temps, nous présenterons </w:t>
      </w:r>
      <w:r w:rsidR="00D02802" w:rsidRPr="00C05C6B">
        <w:rPr>
          <w:color w:val="000000" w:themeColor="text1"/>
          <w:lang w:val="fr-BE"/>
        </w:rPr>
        <w:t xml:space="preserve">les caractéristiques du modèle économique d’Uber et les situerons dans le fonctionnement </w:t>
      </w:r>
      <w:r w:rsidR="00247079" w:rsidRPr="00C05C6B">
        <w:rPr>
          <w:color w:val="000000" w:themeColor="text1"/>
          <w:lang w:val="fr-BE"/>
        </w:rPr>
        <w:t xml:space="preserve">de base d’une entreprise de plateforme appelé « externalité de réseaux » </w:t>
      </w:r>
      <w:r w:rsidR="00247079" w:rsidRPr="00C05C6B">
        <w:rPr>
          <w:color w:val="000000" w:themeColor="text1"/>
          <w:lang w:val="fr-BE"/>
        </w:rPr>
        <w:fldChar w:fldCharType="begin"/>
      </w:r>
      <w:r w:rsidR="00247079" w:rsidRPr="00C05C6B">
        <w:rPr>
          <w:color w:val="000000" w:themeColor="text1"/>
          <w:lang w:val="fr-BE"/>
        </w:rPr>
        <w:instrText xml:space="preserve"> ADDIN ZOTERO_ITEM CSL_CITATION {"citationID":"0mPN9eOR","properties":{"formattedCitation":"(Diridollou et al., 2016)","plainCitation":"(Diridollou et al., 2016)","noteIndex":0},"citationItems":[{"id":680,"uris":["http://zotero.org/users/6183971/items/SCEWB99P"],"itemData":{"id":680,"type":"article-journal","abstract":"À travers une étude de cas de la société Uber, acteur de l’économie collaborative du secteur du transport, et s’appuyant sur la théorie néo-institutionnelle, ce travail de recherche propose d’étudier la question de la légitimité des business models disruptifs. Il montre que l’institutionnalisation d’un nouveau secteur d’activité passe par des processus politiques ne relevant pas nécessairement de tentatives d’approbation ou de conformation au champ institutionnel existant. L’opposition apparaît comme une forme de stratégie de légitimation adéquate dans l’environnement particulier du numérique. Des recommandations sont formulées à destination des entreprises en présence pour répondre à l’arrivée d’un business model disruptif.","container-title":"La Revue des Sciences de Gestion","ISSN":"1160-7742","issue":"5","language":"fr","note":"publisher: Direction et Gestion","page":"11-21","source":"www.cairn.info","title":"Légitimité des business models disruptifs : le cas Uber","title-short":"Légitimité des business models disruptifs","URL":"https://www.cairn.info/revue-des-sciences-de-gestion-2016-5-page-11.htm?contenu=resume","volume":"N° 281-282","author":[{"family":"Diridollou","given":"Cédric"},{"family":"Delecolle","given":"Thierry"},{"family":"Loussaïef","given":"Leïla"},{"family":"Delchet-Cochet","given":"Karen"}],"accessed":{"date-parts":[["2020",12,14]]},"issued":{"date-parts":[["2016"]]}}}],"schema":"https://github.com/citation-style-language/schema/raw/master/csl-citation.json"} </w:instrText>
      </w:r>
      <w:r w:rsidR="00247079" w:rsidRPr="00C05C6B">
        <w:rPr>
          <w:color w:val="000000" w:themeColor="text1"/>
          <w:lang w:val="fr-BE"/>
        </w:rPr>
        <w:fldChar w:fldCharType="separate"/>
      </w:r>
      <w:r w:rsidR="00247079" w:rsidRPr="00C05C6B">
        <w:rPr>
          <w:color w:val="000000" w:themeColor="text1"/>
          <w:lang w:val="fr-BE"/>
        </w:rPr>
        <w:t>(Diridollou et al., 2016)</w:t>
      </w:r>
      <w:r w:rsidR="00247079" w:rsidRPr="00C05C6B">
        <w:rPr>
          <w:color w:val="000000" w:themeColor="text1"/>
          <w:lang w:val="fr-BE"/>
        </w:rPr>
        <w:fldChar w:fldCharType="end"/>
      </w:r>
      <w:r w:rsidR="00247079" w:rsidRPr="00C05C6B">
        <w:rPr>
          <w:color w:val="000000" w:themeColor="text1"/>
          <w:shd w:val="clear" w:color="auto" w:fill="FFFFFF"/>
          <w:lang w:val="fr-BE"/>
        </w:rPr>
        <w:t>.</w:t>
      </w:r>
      <w:r w:rsidR="00F34259" w:rsidRPr="00C05C6B">
        <w:rPr>
          <w:color w:val="000000" w:themeColor="text1"/>
          <w:shd w:val="clear" w:color="auto" w:fill="FFFFFF"/>
          <w:lang w:val="fr-BE"/>
        </w:rPr>
        <w:t xml:space="preserve"> </w:t>
      </w:r>
      <w:r w:rsidR="00686DE4" w:rsidRPr="00C05C6B">
        <w:rPr>
          <w:color w:val="000000" w:themeColor="text1"/>
          <w:shd w:val="clear" w:color="auto" w:fill="FFFFFF"/>
          <w:lang w:val="fr-BE"/>
        </w:rPr>
        <w:t xml:space="preserve">L’organisation </w:t>
      </w:r>
      <w:r w:rsidR="00636E1C" w:rsidRPr="00C05C6B">
        <w:rPr>
          <w:color w:val="000000" w:themeColor="text1"/>
          <w:shd w:val="clear" w:color="auto" w:fill="FFFFFF"/>
          <w:lang w:val="fr-BE"/>
        </w:rPr>
        <w:t>de</w:t>
      </w:r>
      <w:r w:rsidR="00D80E49" w:rsidRPr="00C05C6B">
        <w:rPr>
          <w:color w:val="000000" w:themeColor="text1"/>
          <w:shd w:val="clear" w:color="auto" w:fill="FFFFFF"/>
          <w:lang w:val="fr-BE"/>
        </w:rPr>
        <w:t xml:space="preserve"> ce modèle </w:t>
      </w:r>
      <w:r w:rsidR="0019593A" w:rsidRPr="00C05C6B">
        <w:rPr>
          <w:color w:val="000000" w:themeColor="text1"/>
          <w:shd w:val="clear" w:color="auto" w:fill="FFFFFF"/>
          <w:lang w:val="fr-BE"/>
        </w:rPr>
        <w:t>valorise avant tou</w:t>
      </w:r>
      <w:r w:rsidR="00686DE4" w:rsidRPr="00C05C6B">
        <w:rPr>
          <w:color w:val="000000" w:themeColor="text1"/>
          <w:shd w:val="clear" w:color="auto" w:fill="FFFFFF"/>
          <w:lang w:val="fr-BE"/>
        </w:rPr>
        <w:t>t une flexibilité accrue, ainsi qu’une capacité d’adaptation et de transformation plus élevée</w:t>
      </w:r>
      <w:r w:rsidR="00FF2A6B" w:rsidRPr="00C05C6B">
        <w:rPr>
          <w:color w:val="000000" w:themeColor="text1"/>
          <w:shd w:val="clear" w:color="auto" w:fill="FFFFFF"/>
          <w:lang w:val="fr-BE"/>
        </w:rPr>
        <w:t xml:space="preserve"> qu’une</w:t>
      </w:r>
      <w:r w:rsidR="00686DE4" w:rsidRPr="00C05C6B">
        <w:rPr>
          <w:color w:val="000000" w:themeColor="text1"/>
          <w:shd w:val="clear" w:color="auto" w:fill="FFFFFF"/>
          <w:lang w:val="fr-BE"/>
        </w:rPr>
        <w:t xml:space="preserve"> structure</w:t>
      </w:r>
      <w:r w:rsidR="00FF2A6B" w:rsidRPr="00C05C6B">
        <w:rPr>
          <w:color w:val="000000" w:themeColor="text1"/>
          <w:shd w:val="clear" w:color="auto" w:fill="FFFFFF"/>
          <w:lang w:val="fr-BE"/>
        </w:rPr>
        <w:t xml:space="preserve"> industrielle</w:t>
      </w:r>
      <w:r w:rsidR="00686DE4" w:rsidRPr="00C05C6B">
        <w:rPr>
          <w:color w:val="000000" w:themeColor="text1"/>
          <w:shd w:val="clear" w:color="auto" w:fill="FFFFFF"/>
          <w:lang w:val="fr-BE"/>
        </w:rPr>
        <w:t xml:space="preserve"> classique.</w:t>
      </w:r>
      <w:r w:rsidR="00F34259" w:rsidRPr="00C05C6B">
        <w:rPr>
          <w:color w:val="000000" w:themeColor="text1"/>
          <w:shd w:val="clear" w:color="auto" w:fill="FFFFFF"/>
          <w:lang w:val="fr-BE"/>
        </w:rPr>
        <w:t xml:space="preserve"> C’est à partir de ces explications que </w:t>
      </w:r>
      <w:r w:rsidR="007D0FEF" w:rsidRPr="00C05C6B">
        <w:rPr>
          <w:color w:val="000000" w:themeColor="text1"/>
          <w:shd w:val="clear" w:color="auto" w:fill="FFFFFF"/>
          <w:lang w:val="fr-BE"/>
        </w:rPr>
        <w:t xml:space="preserve">nous </w:t>
      </w:r>
      <w:r w:rsidR="006A77AD" w:rsidRPr="00C05C6B">
        <w:rPr>
          <w:color w:val="000000" w:themeColor="text1"/>
          <w:shd w:val="clear" w:color="auto" w:fill="FFFFFF"/>
          <w:lang w:val="fr-BE"/>
        </w:rPr>
        <w:t xml:space="preserve">saisirons mieux la façon dont le travail de </w:t>
      </w:r>
      <w:r w:rsidR="00C32D86" w:rsidRPr="00C05C6B">
        <w:rPr>
          <w:color w:val="000000" w:themeColor="text1"/>
          <w:shd w:val="clear" w:color="auto" w:fill="FFFFFF"/>
          <w:lang w:val="fr-BE"/>
        </w:rPr>
        <w:t>plateforme</w:t>
      </w:r>
      <w:r w:rsidR="006A77AD" w:rsidRPr="00C05C6B">
        <w:rPr>
          <w:color w:val="000000" w:themeColor="text1"/>
          <w:shd w:val="clear" w:color="auto" w:fill="FFFFFF"/>
          <w:lang w:val="fr-BE"/>
        </w:rPr>
        <w:t xml:space="preserve"> et sa régulation </w:t>
      </w:r>
      <w:r w:rsidR="00C32D86" w:rsidRPr="00C05C6B">
        <w:rPr>
          <w:color w:val="000000" w:themeColor="text1"/>
          <w:shd w:val="clear" w:color="auto" w:fill="FFFFFF"/>
          <w:lang w:val="fr-BE"/>
        </w:rPr>
        <w:t xml:space="preserve">sont </w:t>
      </w:r>
      <w:r w:rsidR="00EB63FA" w:rsidRPr="00C05C6B">
        <w:rPr>
          <w:color w:val="000000" w:themeColor="text1"/>
          <w:shd w:val="clear" w:color="auto" w:fill="FFFFFF"/>
          <w:lang w:val="fr-BE"/>
        </w:rPr>
        <w:t>débattus</w:t>
      </w:r>
      <w:r w:rsidR="00C32D86" w:rsidRPr="00C05C6B">
        <w:rPr>
          <w:color w:val="000000" w:themeColor="text1"/>
          <w:shd w:val="clear" w:color="auto" w:fill="FFFFFF"/>
          <w:lang w:val="fr-BE"/>
        </w:rPr>
        <w:t xml:space="preserve"> dans la littérature existante</w:t>
      </w:r>
      <w:r w:rsidR="00375750" w:rsidRPr="00C05C6B">
        <w:rPr>
          <w:color w:val="000000" w:themeColor="text1"/>
          <w:shd w:val="clear" w:color="auto" w:fill="FFFFFF"/>
          <w:lang w:val="fr-BE"/>
        </w:rPr>
        <w:t xml:space="preserve">. En fin de chapitre, nous </w:t>
      </w:r>
      <w:r w:rsidR="00132C5B" w:rsidRPr="00C05C6B">
        <w:rPr>
          <w:color w:val="000000" w:themeColor="text1"/>
          <w:shd w:val="clear" w:color="auto" w:fill="FFFFFF"/>
          <w:lang w:val="fr-BE"/>
        </w:rPr>
        <w:t>situ</w:t>
      </w:r>
      <w:r w:rsidR="00B811CD">
        <w:rPr>
          <w:color w:val="000000" w:themeColor="text1"/>
          <w:shd w:val="clear" w:color="auto" w:fill="FFFFFF"/>
          <w:lang w:val="fr-BE"/>
        </w:rPr>
        <w:t>er</w:t>
      </w:r>
      <w:r w:rsidR="00132C5B" w:rsidRPr="00C05C6B">
        <w:rPr>
          <w:color w:val="000000" w:themeColor="text1"/>
          <w:shd w:val="clear" w:color="auto" w:fill="FFFFFF"/>
          <w:lang w:val="fr-BE"/>
        </w:rPr>
        <w:t xml:space="preserve">ons nos contributions et </w:t>
      </w:r>
      <w:r w:rsidR="00465C73" w:rsidRPr="00C05C6B">
        <w:rPr>
          <w:color w:val="000000" w:themeColor="text1"/>
          <w:shd w:val="clear" w:color="auto" w:fill="FFFFFF"/>
          <w:lang w:val="fr-BE"/>
        </w:rPr>
        <w:t>introdui</w:t>
      </w:r>
      <w:r w:rsidR="00B811CD">
        <w:rPr>
          <w:color w:val="000000" w:themeColor="text1"/>
          <w:shd w:val="clear" w:color="auto" w:fill="FFFFFF"/>
          <w:lang w:val="fr-BE"/>
        </w:rPr>
        <w:t>r</w:t>
      </w:r>
      <w:r w:rsidR="00465C73" w:rsidRPr="00C05C6B">
        <w:rPr>
          <w:color w:val="000000" w:themeColor="text1"/>
          <w:shd w:val="clear" w:color="auto" w:fill="FFFFFF"/>
          <w:lang w:val="fr-BE"/>
        </w:rPr>
        <w:t xml:space="preserve">ons nos choix méthodologiques et théoriques développés dans le chapitre 2. </w:t>
      </w:r>
      <w:r w:rsidR="00C32D86" w:rsidRPr="00C05C6B">
        <w:rPr>
          <w:color w:val="000000" w:themeColor="text1"/>
          <w:shd w:val="clear" w:color="auto" w:fill="FFFFFF"/>
          <w:lang w:val="fr-BE"/>
        </w:rPr>
        <w:t xml:space="preserve"> </w:t>
      </w:r>
    </w:p>
    <w:p w14:paraId="295986D6" w14:textId="04F1B3F6" w:rsidR="004F7741" w:rsidRPr="00C05C6B" w:rsidRDefault="008E0A69" w:rsidP="008E0A69">
      <w:pPr>
        <w:pStyle w:val="Titre3"/>
      </w:pPr>
      <w:bookmarkStart w:id="34" w:name="_Toc169527859"/>
      <w:r w:rsidRPr="00C05C6B">
        <w:t>L’entrée d’Uber dans le secteur du transport rémunéré de personnes à Bruxelles</w:t>
      </w:r>
      <w:r w:rsidR="0067022E" w:rsidRPr="00C05C6B">
        <w:rPr>
          <w:rStyle w:val="Appelnotedebasdep"/>
        </w:rPr>
        <w:footnoteReference w:id="5"/>
      </w:r>
      <w:bookmarkEnd w:id="34"/>
      <w:r w:rsidRPr="00C05C6B">
        <w:t xml:space="preserve"> </w:t>
      </w:r>
    </w:p>
    <w:p w14:paraId="17A02ED7" w14:textId="5D8C40BB" w:rsidR="2941E802" w:rsidRPr="00C05C6B" w:rsidRDefault="00136699" w:rsidP="05A5E8C4">
      <w:pPr>
        <w:spacing w:before="120" w:after="120"/>
        <w:rPr>
          <w:color w:val="000000" w:themeColor="text1"/>
          <w:lang w:val="fr-BE"/>
        </w:rPr>
      </w:pPr>
      <w:r w:rsidRPr="00C05C6B">
        <w:rPr>
          <w:color w:val="000000" w:themeColor="text1"/>
          <w:lang w:val="fr-BE"/>
        </w:rPr>
        <w:t xml:space="preserve">L’entreprise Uber a </w:t>
      </w:r>
      <w:r w:rsidR="00327D57" w:rsidRPr="00C05C6B">
        <w:rPr>
          <w:color w:val="000000" w:themeColor="text1"/>
          <w:lang w:val="fr-BE"/>
        </w:rPr>
        <w:t>introduit un marché</w:t>
      </w:r>
      <w:r w:rsidR="00A63C2D" w:rsidRPr="00C05C6B">
        <w:rPr>
          <w:color w:val="000000" w:themeColor="text1"/>
          <w:lang w:val="fr-BE"/>
        </w:rPr>
        <w:t xml:space="preserve"> qui a été</w:t>
      </w:r>
      <w:r w:rsidR="00327D57" w:rsidRPr="00C05C6B">
        <w:rPr>
          <w:color w:val="000000" w:themeColor="text1"/>
          <w:lang w:val="fr-BE"/>
        </w:rPr>
        <w:t xml:space="preserve"> encadré par des règles </w:t>
      </w:r>
      <w:r w:rsidR="00CE1ECA" w:rsidRPr="00C05C6B">
        <w:rPr>
          <w:color w:val="000000" w:themeColor="text1"/>
          <w:lang w:val="fr-BE"/>
        </w:rPr>
        <w:t>pendant presque</w:t>
      </w:r>
      <w:r w:rsidR="0046289A" w:rsidRPr="00C05C6B">
        <w:rPr>
          <w:color w:val="000000" w:themeColor="text1"/>
          <w:lang w:val="fr-BE"/>
        </w:rPr>
        <w:t xml:space="preserve"> 20 ans (Ordonnance de 1995) </w:t>
      </w:r>
      <w:r w:rsidR="00CE1ECA" w:rsidRPr="00C05C6B">
        <w:rPr>
          <w:color w:val="000000" w:themeColor="text1"/>
          <w:lang w:val="fr-BE"/>
        </w:rPr>
        <w:t>impliquant</w:t>
      </w:r>
      <w:r w:rsidR="00230265" w:rsidRPr="00C05C6B">
        <w:rPr>
          <w:color w:val="000000" w:themeColor="text1"/>
          <w:lang w:val="fr-BE"/>
        </w:rPr>
        <w:t xml:space="preserve"> une dynamique commerciale spécifique. Revenons </w:t>
      </w:r>
      <w:r w:rsidR="00B811CD">
        <w:rPr>
          <w:color w:val="000000" w:themeColor="text1"/>
          <w:lang w:val="fr-BE"/>
        </w:rPr>
        <w:t xml:space="preserve">tout </w:t>
      </w:r>
      <w:r w:rsidR="00230265" w:rsidRPr="00C05C6B">
        <w:rPr>
          <w:color w:val="000000" w:themeColor="text1"/>
          <w:lang w:val="fr-BE"/>
        </w:rPr>
        <w:t xml:space="preserve">d’abord sur ces éléments de contexte </w:t>
      </w:r>
      <w:r w:rsidR="00B811CD">
        <w:rPr>
          <w:color w:val="000000" w:themeColor="text1"/>
          <w:lang w:val="fr-BE"/>
        </w:rPr>
        <w:t>afin de</w:t>
      </w:r>
      <w:r w:rsidR="00230265" w:rsidRPr="00C05C6B">
        <w:rPr>
          <w:color w:val="000000" w:themeColor="text1"/>
          <w:lang w:val="fr-BE"/>
        </w:rPr>
        <w:t xml:space="preserve"> mieux saisir les problématiques soulevées par </w:t>
      </w:r>
      <w:r w:rsidR="00C76256" w:rsidRPr="00C05C6B">
        <w:rPr>
          <w:color w:val="000000" w:themeColor="text1"/>
          <w:lang w:val="fr-BE"/>
        </w:rPr>
        <w:t>l’arrivée de cette entreprise</w:t>
      </w:r>
      <w:r w:rsidR="00CE1ECA" w:rsidRPr="00C05C6B">
        <w:rPr>
          <w:color w:val="000000" w:themeColor="text1"/>
          <w:lang w:val="fr-BE"/>
        </w:rPr>
        <w:t xml:space="preserve"> de plateforme</w:t>
      </w:r>
      <w:r w:rsidR="00C76256" w:rsidRPr="00C05C6B">
        <w:rPr>
          <w:color w:val="000000" w:themeColor="text1"/>
          <w:lang w:val="fr-BE"/>
        </w:rPr>
        <w:t>.</w:t>
      </w:r>
    </w:p>
    <w:p w14:paraId="1AD198F4" w14:textId="6A3A203E" w:rsidR="510ADD8C" w:rsidRPr="00C05C6B" w:rsidRDefault="00175F5E" w:rsidP="008E0A69">
      <w:pPr>
        <w:pStyle w:val="Titre4"/>
        <w:rPr>
          <w:rFonts w:eastAsia="Times New Roman"/>
          <w:lang w:val="fr-BE"/>
        </w:rPr>
      </w:pPr>
      <w:bookmarkStart w:id="35" w:name="_Toc169527860"/>
      <w:r w:rsidRPr="00C05C6B">
        <w:rPr>
          <w:rFonts w:eastAsia="Times New Roman"/>
          <w:lang w:val="fr-BE"/>
        </w:rPr>
        <w:lastRenderedPageBreak/>
        <w:t xml:space="preserve">Le secteur </w:t>
      </w:r>
      <w:r w:rsidR="000438C6" w:rsidRPr="00C05C6B">
        <w:rPr>
          <w:rFonts w:eastAsia="Times New Roman"/>
          <w:lang w:val="fr-BE"/>
        </w:rPr>
        <w:t xml:space="preserve">du transport </w:t>
      </w:r>
      <w:r w:rsidRPr="00C05C6B">
        <w:rPr>
          <w:rFonts w:eastAsia="Times New Roman"/>
          <w:lang w:val="fr-BE"/>
        </w:rPr>
        <w:t>rémunéré de personnes</w:t>
      </w:r>
      <w:r w:rsidR="00AC7482" w:rsidRPr="00C05C6B">
        <w:rPr>
          <w:rFonts w:eastAsia="Times New Roman"/>
          <w:lang w:val="fr-BE"/>
        </w:rPr>
        <w:t>, règlementation et dynamique sectorielle</w:t>
      </w:r>
      <w:bookmarkEnd w:id="35"/>
    </w:p>
    <w:p w14:paraId="043D8941" w14:textId="32B78A11" w:rsidR="00DC0C07" w:rsidRPr="00C05C6B" w:rsidRDefault="0057003D" w:rsidP="5494DE51">
      <w:pPr>
        <w:spacing w:before="120" w:after="100"/>
        <w:rPr>
          <w:rFonts w:eastAsia="Times New Roman" w:cs="Times New Roman"/>
          <w:color w:val="000000" w:themeColor="text1"/>
          <w:szCs w:val="24"/>
          <w:lang w:val="fr-BE"/>
        </w:rPr>
      </w:pPr>
      <w:r w:rsidRPr="0057003D">
        <w:rPr>
          <w:rFonts w:eastAsia="Times New Roman" w:cs="Times New Roman"/>
          <w:color w:val="000000" w:themeColor="text1"/>
          <w:szCs w:val="24"/>
          <w:lang w:val="fr-BE"/>
        </w:rPr>
        <w:t>En raison de préoccupations liées à l’accessibilité universelle aux services de mobilité ainsi qu’à la police de circulation afin de garantir un usage sécurisé de la voirie, le secteur du transport rémunéré des personnes</w:t>
      </w:r>
      <w:r w:rsidR="00C375F9" w:rsidRPr="00C05C6B">
        <w:rPr>
          <w:rStyle w:val="Appelnotedebasdep"/>
          <w:rFonts w:eastAsia="Times New Roman" w:cs="Times New Roman"/>
          <w:color w:val="000000" w:themeColor="text1"/>
          <w:szCs w:val="24"/>
          <w:lang w:val="fr-BE"/>
        </w:rPr>
        <w:footnoteReference w:id="6"/>
      </w:r>
      <w:r w:rsidR="00C375F9" w:rsidRPr="00C05C6B">
        <w:rPr>
          <w:rFonts w:eastAsia="Times New Roman" w:cs="Times New Roman"/>
          <w:color w:val="000000" w:themeColor="text1"/>
          <w:szCs w:val="24"/>
          <w:lang w:val="fr-BE"/>
        </w:rPr>
        <w:t xml:space="preserve"> </w:t>
      </w:r>
      <w:r w:rsidRPr="0057003D">
        <w:rPr>
          <w:rFonts w:eastAsia="Times New Roman" w:cs="Times New Roman"/>
          <w:color w:val="000000" w:themeColor="text1"/>
          <w:szCs w:val="24"/>
          <w:lang w:val="fr-BE"/>
        </w:rPr>
        <w:t xml:space="preserve"> est considéré comme un service d’utilité publique dont l’innovation de ses acteurs privés et l’amélioration de la qualité de son service sont encouragées.</w:t>
      </w:r>
      <w:r w:rsidR="00D76631" w:rsidRPr="00C05C6B">
        <w:rPr>
          <w:rFonts w:eastAsia="Times New Roman" w:cs="Times New Roman"/>
          <w:color w:val="000000" w:themeColor="text1"/>
          <w:szCs w:val="24"/>
          <w:lang w:val="fr-BE"/>
        </w:rPr>
        <w:t xml:space="preserve"> Depuis 1988, ce sont les Régions qui sont compétentes pour gérer l</w:t>
      </w:r>
      <w:r w:rsidR="007D70F2">
        <w:rPr>
          <w:rFonts w:eastAsia="Times New Roman" w:cs="Times New Roman"/>
          <w:color w:val="000000" w:themeColor="text1"/>
          <w:szCs w:val="24"/>
          <w:lang w:val="fr-BE"/>
        </w:rPr>
        <w:t>es</w:t>
      </w:r>
      <w:r w:rsidR="00D76631" w:rsidRPr="00C05C6B">
        <w:rPr>
          <w:rFonts w:eastAsia="Times New Roman" w:cs="Times New Roman"/>
          <w:color w:val="000000" w:themeColor="text1"/>
          <w:szCs w:val="24"/>
          <w:lang w:val="fr-BE"/>
        </w:rPr>
        <w:t xml:space="preserve"> service</w:t>
      </w:r>
      <w:r w:rsidR="007D70F2">
        <w:rPr>
          <w:rFonts w:eastAsia="Times New Roman" w:cs="Times New Roman"/>
          <w:color w:val="000000" w:themeColor="text1"/>
          <w:szCs w:val="24"/>
          <w:lang w:val="fr-BE"/>
        </w:rPr>
        <w:t>s</w:t>
      </w:r>
      <w:r w:rsidR="00D76631" w:rsidRPr="00C05C6B">
        <w:rPr>
          <w:rFonts w:eastAsia="Times New Roman" w:cs="Times New Roman"/>
          <w:color w:val="000000" w:themeColor="text1"/>
          <w:szCs w:val="24"/>
          <w:lang w:val="fr-BE"/>
        </w:rPr>
        <w:t xml:space="preserve"> de taxis et </w:t>
      </w:r>
      <w:r w:rsidR="00106268">
        <w:rPr>
          <w:rFonts w:eastAsia="Times New Roman" w:cs="Times New Roman"/>
          <w:color w:val="000000" w:themeColor="text1"/>
          <w:szCs w:val="24"/>
          <w:lang w:val="fr-BE"/>
        </w:rPr>
        <w:t>ceux</w:t>
      </w:r>
      <w:r w:rsidR="00D76631" w:rsidRPr="00C05C6B">
        <w:rPr>
          <w:rFonts w:eastAsia="Times New Roman" w:cs="Times New Roman"/>
          <w:color w:val="000000" w:themeColor="text1"/>
          <w:szCs w:val="24"/>
          <w:lang w:val="fr-BE"/>
        </w:rPr>
        <w:t xml:space="preserve"> de location de voiture avec chauffeur (Wallonie, Flandre et Bruxelles-Capitale). Dans la région Bruxelles-Capitale, le secteur est régulé par l’ordonnance du 27 avril 1995 ainsi que par l’arrêté du 29 mars 2007. Ces lois font mention des droits et obligations des chauffeurs ainsi que des amendes qu’ils encourent. Les restrictions légales transmises aux Régions portent sur le nombre de taxis licenciés et </w:t>
      </w:r>
      <w:r w:rsidR="00106268">
        <w:rPr>
          <w:rFonts w:eastAsia="Times New Roman" w:cs="Times New Roman"/>
          <w:color w:val="000000" w:themeColor="text1"/>
          <w:szCs w:val="24"/>
          <w:lang w:val="fr-BE"/>
        </w:rPr>
        <w:t xml:space="preserve">sur </w:t>
      </w:r>
      <w:r w:rsidR="00D76631" w:rsidRPr="00C05C6B">
        <w:rPr>
          <w:rFonts w:eastAsia="Times New Roman" w:cs="Times New Roman"/>
          <w:color w:val="000000" w:themeColor="text1"/>
          <w:szCs w:val="24"/>
          <w:lang w:val="fr-BE"/>
        </w:rPr>
        <w:t xml:space="preserve">la zone géographique </w:t>
      </w:r>
      <w:r w:rsidR="00106268">
        <w:rPr>
          <w:rFonts w:eastAsia="Times New Roman" w:cs="Times New Roman"/>
          <w:color w:val="000000" w:themeColor="text1"/>
          <w:szCs w:val="24"/>
          <w:lang w:val="fr-BE"/>
        </w:rPr>
        <w:t>dans</w:t>
      </w:r>
      <w:r w:rsidR="00D76631" w:rsidRPr="00C05C6B">
        <w:rPr>
          <w:rFonts w:eastAsia="Times New Roman" w:cs="Times New Roman"/>
          <w:color w:val="000000" w:themeColor="text1"/>
          <w:szCs w:val="24"/>
          <w:lang w:val="fr-BE"/>
        </w:rPr>
        <w:t xml:space="preserve"> laquelle ces derniers sont autorisés à exercer.</w:t>
      </w:r>
      <w:r w:rsidR="00AC7482" w:rsidRPr="00C05C6B">
        <w:rPr>
          <w:rFonts w:eastAsia="Times New Roman" w:cs="Times New Roman"/>
          <w:color w:val="000000" w:themeColor="text1"/>
          <w:szCs w:val="24"/>
          <w:lang w:val="fr-BE"/>
        </w:rPr>
        <w:t xml:space="preserve"> </w:t>
      </w:r>
    </w:p>
    <w:p w14:paraId="3E4DDABB" w14:textId="259357CA" w:rsidR="00DC0C07" w:rsidRPr="00C05C6B" w:rsidRDefault="00DC0C07" w:rsidP="009B36F5">
      <w:pPr>
        <w:pStyle w:val="Titre5"/>
      </w:pPr>
      <w:bookmarkStart w:id="36" w:name="_Toc169527861"/>
      <w:r w:rsidRPr="00C05C6B">
        <w:t xml:space="preserve">Un secteur initialement segmenté </w:t>
      </w:r>
      <w:r w:rsidR="007B4C2D" w:rsidRPr="00C05C6B">
        <w:t>en deux services de transport de personnes</w:t>
      </w:r>
      <w:bookmarkEnd w:id="36"/>
    </w:p>
    <w:p w14:paraId="1B896F38" w14:textId="30BF1D53" w:rsidR="00AB5BBE" w:rsidRPr="00C05C6B" w:rsidRDefault="14250E1F" w:rsidP="5494DE51">
      <w:pPr>
        <w:spacing w:before="120"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 xml:space="preserve">Le </w:t>
      </w:r>
      <w:r w:rsidR="00434935" w:rsidRPr="00C05C6B">
        <w:rPr>
          <w:rFonts w:eastAsia="Times New Roman" w:cs="Times New Roman"/>
          <w:color w:val="000000" w:themeColor="text1"/>
          <w:szCs w:val="24"/>
          <w:lang w:val="fr-BE"/>
        </w:rPr>
        <w:t>secteur</w:t>
      </w:r>
      <w:r w:rsidRPr="00C05C6B">
        <w:rPr>
          <w:rFonts w:eastAsia="Times New Roman" w:cs="Times New Roman"/>
          <w:color w:val="000000" w:themeColor="text1"/>
          <w:szCs w:val="24"/>
          <w:lang w:val="fr-BE"/>
        </w:rPr>
        <w:t xml:space="preserve"> du transport rémunéré de personnes</w:t>
      </w:r>
      <w:r w:rsidR="00D52D39" w:rsidRPr="00C05C6B">
        <w:rPr>
          <w:rFonts w:eastAsia="Times New Roman" w:cs="Times New Roman"/>
          <w:color w:val="000000" w:themeColor="text1"/>
          <w:szCs w:val="24"/>
          <w:lang w:val="fr-BE"/>
        </w:rPr>
        <w:t>, régi sous l’ordonnance de</w:t>
      </w:r>
      <w:r w:rsidR="00434935" w:rsidRPr="00C05C6B">
        <w:rPr>
          <w:rFonts w:eastAsia="Times New Roman" w:cs="Times New Roman"/>
          <w:color w:val="000000" w:themeColor="text1"/>
          <w:szCs w:val="24"/>
          <w:lang w:val="fr-BE"/>
        </w:rPr>
        <w:t xml:space="preserve"> 1995</w:t>
      </w:r>
      <w:r w:rsidR="00D124C1" w:rsidRPr="00C05C6B">
        <w:rPr>
          <w:rFonts w:eastAsia="Times New Roman" w:cs="Times New Roman"/>
          <w:color w:val="000000" w:themeColor="text1"/>
          <w:szCs w:val="24"/>
          <w:lang w:val="fr-BE"/>
        </w:rPr>
        <w:t xml:space="preserve">, est divisé en deux segments de marché, </w:t>
      </w:r>
      <w:r w:rsidRPr="00C05C6B">
        <w:rPr>
          <w:rFonts w:eastAsia="Times New Roman" w:cs="Times New Roman"/>
          <w:color w:val="000000" w:themeColor="text1"/>
          <w:szCs w:val="24"/>
          <w:lang w:val="fr-BE"/>
        </w:rPr>
        <w:t>celui des exploitants et chauffeurs de taxis</w:t>
      </w:r>
      <w:r w:rsidR="00D124C1" w:rsidRPr="00C05C6B">
        <w:rPr>
          <w:rFonts w:eastAsia="Times New Roman" w:cs="Times New Roman"/>
          <w:color w:val="000000" w:themeColor="text1"/>
          <w:szCs w:val="24"/>
          <w:lang w:val="fr-BE"/>
        </w:rPr>
        <w:t xml:space="preserve"> d’une part, et </w:t>
      </w:r>
      <w:r w:rsidRPr="00C05C6B">
        <w:rPr>
          <w:rFonts w:eastAsia="Times New Roman" w:cs="Times New Roman"/>
          <w:color w:val="000000" w:themeColor="text1"/>
          <w:szCs w:val="24"/>
          <w:lang w:val="fr-BE"/>
        </w:rPr>
        <w:t>celui des exploitants et chauffeurs « limousine »</w:t>
      </w:r>
      <w:r w:rsidR="00265CB9" w:rsidRPr="00C05C6B">
        <w:rPr>
          <w:rFonts w:eastAsia="Times New Roman" w:cs="Times New Roman"/>
          <w:color w:val="000000" w:themeColor="text1"/>
          <w:szCs w:val="24"/>
          <w:lang w:val="fr-BE"/>
        </w:rPr>
        <w:t xml:space="preserve"> sous licence L</w:t>
      </w:r>
      <w:r w:rsidR="00DC0C07" w:rsidRPr="00C05C6B">
        <w:rPr>
          <w:rFonts w:eastAsia="Times New Roman" w:cs="Times New Roman"/>
          <w:color w:val="000000" w:themeColor="text1"/>
          <w:szCs w:val="24"/>
          <w:lang w:val="fr-BE"/>
        </w:rPr>
        <w:t>VC</w:t>
      </w:r>
      <w:r w:rsidR="00265CB9" w:rsidRPr="00C05C6B">
        <w:rPr>
          <w:rFonts w:eastAsia="Times New Roman" w:cs="Times New Roman"/>
          <w:color w:val="000000" w:themeColor="text1"/>
          <w:szCs w:val="24"/>
          <w:lang w:val="fr-BE"/>
        </w:rPr>
        <w:t xml:space="preserve"> (</w:t>
      </w:r>
      <w:r w:rsidR="00106268">
        <w:rPr>
          <w:rFonts w:eastAsia="Times New Roman" w:cs="Times New Roman"/>
          <w:color w:val="000000" w:themeColor="text1"/>
          <w:szCs w:val="24"/>
          <w:lang w:val="fr-BE"/>
        </w:rPr>
        <w:t>l</w:t>
      </w:r>
      <w:r w:rsidR="00265CB9" w:rsidRPr="00C05C6B">
        <w:rPr>
          <w:rFonts w:eastAsia="Times New Roman" w:cs="Times New Roman"/>
          <w:color w:val="000000" w:themeColor="text1"/>
          <w:szCs w:val="24"/>
          <w:lang w:val="fr-BE"/>
        </w:rPr>
        <w:t xml:space="preserve">ocation de </w:t>
      </w:r>
      <w:r w:rsidR="00106268">
        <w:rPr>
          <w:rFonts w:eastAsia="Times New Roman" w:cs="Times New Roman"/>
          <w:color w:val="000000" w:themeColor="text1"/>
          <w:szCs w:val="24"/>
          <w:lang w:val="fr-BE"/>
        </w:rPr>
        <w:t>v</w:t>
      </w:r>
      <w:r w:rsidR="00265CB9" w:rsidRPr="00C05C6B">
        <w:rPr>
          <w:rFonts w:eastAsia="Times New Roman" w:cs="Times New Roman"/>
          <w:color w:val="000000" w:themeColor="text1"/>
          <w:szCs w:val="24"/>
          <w:lang w:val="fr-BE"/>
        </w:rPr>
        <w:t xml:space="preserve">oiture avec </w:t>
      </w:r>
      <w:r w:rsidR="00106268">
        <w:rPr>
          <w:rFonts w:eastAsia="Times New Roman" w:cs="Times New Roman"/>
          <w:color w:val="000000" w:themeColor="text1"/>
          <w:szCs w:val="24"/>
          <w:lang w:val="fr-BE"/>
        </w:rPr>
        <w:t>c</w:t>
      </w:r>
      <w:r w:rsidR="00265CB9" w:rsidRPr="00C05C6B">
        <w:rPr>
          <w:rFonts w:eastAsia="Times New Roman" w:cs="Times New Roman"/>
          <w:color w:val="000000" w:themeColor="text1"/>
          <w:szCs w:val="24"/>
          <w:lang w:val="fr-BE"/>
        </w:rPr>
        <w:t>hauffeur)</w:t>
      </w:r>
      <w:r w:rsidR="00D124C1" w:rsidRPr="00C05C6B">
        <w:rPr>
          <w:rFonts w:eastAsia="Times New Roman" w:cs="Times New Roman"/>
          <w:color w:val="000000" w:themeColor="text1"/>
          <w:szCs w:val="24"/>
          <w:lang w:val="fr-BE"/>
        </w:rPr>
        <w:t xml:space="preserve"> d’autre part. </w:t>
      </w:r>
    </w:p>
    <w:p w14:paraId="5FC0B229" w14:textId="2ED4BCBD" w:rsidR="00B40E86" w:rsidRPr="00C05C6B" w:rsidRDefault="00ED2C13" w:rsidP="5494DE51">
      <w:pPr>
        <w:spacing w:before="120"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Un chauffe</w:t>
      </w:r>
      <w:r w:rsidR="00090E50" w:rsidRPr="00C05C6B">
        <w:rPr>
          <w:rFonts w:eastAsia="Times New Roman" w:cs="Times New Roman"/>
          <w:color w:val="000000" w:themeColor="text1"/>
          <w:szCs w:val="24"/>
          <w:lang w:val="fr-BE"/>
        </w:rPr>
        <w:t>u</w:t>
      </w:r>
      <w:r w:rsidRPr="00C05C6B">
        <w:rPr>
          <w:rFonts w:eastAsia="Times New Roman" w:cs="Times New Roman"/>
          <w:color w:val="000000" w:themeColor="text1"/>
          <w:szCs w:val="24"/>
          <w:lang w:val="fr-BE"/>
        </w:rPr>
        <w:t>r</w:t>
      </w:r>
      <w:r w:rsidR="00B0120B" w:rsidRPr="00C05C6B">
        <w:rPr>
          <w:rFonts w:eastAsia="Times New Roman" w:cs="Times New Roman"/>
          <w:color w:val="000000" w:themeColor="text1"/>
          <w:szCs w:val="24"/>
          <w:lang w:val="fr-BE"/>
        </w:rPr>
        <w:t xml:space="preserve"> ne peut exploiter un service de taxi au moyen d’un ou de plusieurs véhicules au départ de la voie publique ou de tout autre endroit non ouvert à la circulation publique sans avoir eu une autorisation préalabl</w:t>
      </w:r>
      <w:r w:rsidRPr="00C05C6B">
        <w:rPr>
          <w:rFonts w:eastAsia="Times New Roman" w:cs="Times New Roman"/>
          <w:color w:val="000000" w:themeColor="text1"/>
          <w:szCs w:val="24"/>
          <w:lang w:val="fr-BE"/>
        </w:rPr>
        <w:t xml:space="preserve">e, </w:t>
      </w:r>
      <w:r w:rsidR="00DD06BB" w:rsidRPr="00C05C6B">
        <w:rPr>
          <w:rFonts w:eastAsia="Times New Roman" w:cs="Times New Roman"/>
          <w:color w:val="000000" w:themeColor="text1"/>
          <w:szCs w:val="24"/>
          <w:lang w:val="fr-BE"/>
        </w:rPr>
        <w:t>appelée</w:t>
      </w:r>
      <w:r w:rsidRPr="00C05C6B">
        <w:rPr>
          <w:rFonts w:eastAsia="Times New Roman" w:cs="Times New Roman"/>
          <w:color w:val="000000" w:themeColor="text1"/>
          <w:szCs w:val="24"/>
          <w:lang w:val="fr-BE"/>
        </w:rPr>
        <w:t xml:space="preserve"> </w:t>
      </w:r>
      <w:r w:rsidR="00DD06BB" w:rsidRPr="00C05C6B">
        <w:rPr>
          <w:rFonts w:eastAsia="Times New Roman" w:cs="Times New Roman"/>
          <w:color w:val="000000" w:themeColor="text1"/>
          <w:szCs w:val="24"/>
          <w:lang w:val="fr-BE"/>
        </w:rPr>
        <w:t>« </w:t>
      </w:r>
      <w:r w:rsidR="00090E50" w:rsidRPr="00C05C6B">
        <w:rPr>
          <w:rFonts w:eastAsia="Times New Roman" w:cs="Times New Roman"/>
          <w:color w:val="000000" w:themeColor="text1"/>
          <w:szCs w:val="24"/>
          <w:lang w:val="fr-BE"/>
        </w:rPr>
        <w:t>licence</w:t>
      </w:r>
      <w:r w:rsidR="00DD06BB" w:rsidRPr="00C05C6B">
        <w:rPr>
          <w:rFonts w:eastAsia="Times New Roman" w:cs="Times New Roman"/>
          <w:color w:val="000000" w:themeColor="text1"/>
          <w:szCs w:val="24"/>
          <w:lang w:val="fr-BE"/>
        </w:rPr>
        <w:t> »</w:t>
      </w:r>
      <w:r w:rsidR="00B0120B" w:rsidRPr="00C05C6B">
        <w:rPr>
          <w:rFonts w:eastAsia="Times New Roman" w:cs="Times New Roman"/>
          <w:color w:val="000000" w:themeColor="text1"/>
          <w:szCs w:val="24"/>
          <w:lang w:val="fr-BE"/>
        </w:rPr>
        <w:t xml:space="preserve">. </w:t>
      </w:r>
      <w:r w:rsidR="00090E50" w:rsidRPr="00C05C6B">
        <w:rPr>
          <w:rFonts w:eastAsia="Times New Roman" w:cs="Times New Roman"/>
          <w:color w:val="000000" w:themeColor="text1"/>
          <w:szCs w:val="24"/>
          <w:lang w:val="fr-BE"/>
        </w:rPr>
        <w:t>En possession de cette licence</w:t>
      </w:r>
      <w:r w:rsidR="00B0120B" w:rsidRPr="00C05C6B">
        <w:rPr>
          <w:rFonts w:eastAsia="Times New Roman" w:cs="Times New Roman"/>
          <w:color w:val="000000" w:themeColor="text1"/>
          <w:szCs w:val="24"/>
          <w:lang w:val="fr-BE"/>
        </w:rPr>
        <w:t>, le chauffeur pourra stationner sur n’importe quel point de stationnement réservé aux taxis et situé sur la voie publique.</w:t>
      </w:r>
      <w:r w:rsidR="00DA5D6C" w:rsidRPr="00C05C6B">
        <w:rPr>
          <w:rFonts w:eastAsia="Times New Roman" w:cs="Times New Roman"/>
          <w:color w:val="000000" w:themeColor="text1"/>
          <w:szCs w:val="24"/>
          <w:lang w:val="fr-BE"/>
        </w:rPr>
        <w:t xml:space="preserve"> </w:t>
      </w:r>
      <w:r w:rsidR="00090E50" w:rsidRPr="00C05C6B">
        <w:rPr>
          <w:rFonts w:eastAsia="Times New Roman" w:cs="Times New Roman"/>
          <w:color w:val="000000" w:themeColor="text1"/>
          <w:szCs w:val="24"/>
          <w:lang w:val="fr-BE"/>
        </w:rPr>
        <w:t xml:space="preserve">La licence permet </w:t>
      </w:r>
      <w:r w:rsidR="00A64016" w:rsidRPr="00C05C6B">
        <w:rPr>
          <w:rFonts w:eastAsia="Times New Roman" w:cs="Times New Roman"/>
          <w:color w:val="000000" w:themeColor="text1"/>
          <w:szCs w:val="24"/>
          <w:lang w:val="fr-BE"/>
        </w:rPr>
        <w:t>également</w:t>
      </w:r>
      <w:r w:rsidR="14250E1F" w:rsidRPr="00C05C6B">
        <w:rPr>
          <w:rFonts w:eastAsia="Times New Roman" w:cs="Times New Roman"/>
          <w:color w:val="000000" w:themeColor="text1"/>
          <w:szCs w:val="24"/>
          <w:lang w:val="fr-BE"/>
        </w:rPr>
        <w:t xml:space="preserve"> de marauder, c’est-à-dire de prendre des clients dans la rue </w:t>
      </w:r>
      <w:r w:rsidR="007320BD" w:rsidRPr="00C05C6B">
        <w:rPr>
          <w:rFonts w:eastAsia="Times New Roman" w:cs="Times New Roman"/>
          <w:color w:val="000000" w:themeColor="text1"/>
          <w:szCs w:val="24"/>
          <w:lang w:val="fr-BE"/>
        </w:rPr>
        <w:t xml:space="preserve">après avoir </w:t>
      </w:r>
      <w:r w:rsidR="00952416">
        <w:rPr>
          <w:rFonts w:eastAsia="Times New Roman" w:cs="Times New Roman"/>
          <w:color w:val="000000" w:themeColor="text1"/>
          <w:szCs w:val="24"/>
          <w:lang w:val="fr-BE"/>
        </w:rPr>
        <w:t xml:space="preserve">été </w:t>
      </w:r>
      <w:r w:rsidR="007320BD" w:rsidRPr="00C05C6B">
        <w:rPr>
          <w:rFonts w:eastAsia="Times New Roman" w:cs="Times New Roman"/>
          <w:color w:val="000000" w:themeColor="text1"/>
          <w:szCs w:val="24"/>
          <w:lang w:val="fr-BE"/>
        </w:rPr>
        <w:t xml:space="preserve">« hélé », </w:t>
      </w:r>
      <w:r w:rsidR="002B30E7" w:rsidRPr="00C05C6B">
        <w:rPr>
          <w:rFonts w:eastAsia="Times New Roman" w:cs="Times New Roman"/>
          <w:color w:val="000000" w:themeColor="text1"/>
          <w:szCs w:val="24"/>
          <w:lang w:val="fr-BE"/>
        </w:rPr>
        <w:t xml:space="preserve">en s’arrêtant sur la voie publique.  </w:t>
      </w:r>
      <w:r w:rsidR="14250E1F" w:rsidRPr="00C05C6B">
        <w:rPr>
          <w:rFonts w:eastAsia="Times New Roman" w:cs="Times New Roman"/>
          <w:color w:val="000000" w:themeColor="text1"/>
          <w:szCs w:val="24"/>
          <w:lang w:val="fr-BE"/>
        </w:rPr>
        <w:t xml:space="preserve"> </w:t>
      </w:r>
    </w:p>
    <w:p w14:paraId="06FAF196" w14:textId="6AE36DE6" w:rsidR="00EF52F9" w:rsidRPr="00C05C6B" w:rsidRDefault="00B40E86" w:rsidP="00F93633">
      <w:pPr>
        <w:spacing w:after="100"/>
        <w:rPr>
          <w:color w:val="000000" w:themeColor="text1"/>
        </w:rPr>
      </w:pPr>
      <w:r w:rsidRPr="00C05C6B">
        <w:rPr>
          <w:color w:val="000000" w:themeColor="text1"/>
        </w:rPr>
        <w:t xml:space="preserve">Les </w:t>
      </w:r>
      <w:r w:rsidR="00BA6A43" w:rsidRPr="00C05C6B">
        <w:rPr>
          <w:color w:val="000000" w:themeColor="text1"/>
        </w:rPr>
        <w:t>chauffeurs</w:t>
      </w:r>
      <w:r w:rsidR="000547C1" w:rsidRPr="00C05C6B">
        <w:rPr>
          <w:color w:val="000000" w:themeColor="text1"/>
        </w:rPr>
        <w:t xml:space="preserve"> LVC</w:t>
      </w:r>
      <w:r w:rsidR="00BD6D70" w:rsidRPr="00C05C6B">
        <w:rPr>
          <w:color w:val="000000" w:themeColor="text1"/>
        </w:rPr>
        <w:t xml:space="preserve">, </w:t>
      </w:r>
      <w:r w:rsidRPr="00C05C6B">
        <w:rPr>
          <w:color w:val="000000" w:themeColor="text1"/>
        </w:rPr>
        <w:t xml:space="preserve">comme les taxis, </w:t>
      </w:r>
      <w:r w:rsidR="00143110" w:rsidRPr="00C05C6B">
        <w:rPr>
          <w:color w:val="000000" w:themeColor="text1"/>
        </w:rPr>
        <w:t>condui</w:t>
      </w:r>
      <w:r w:rsidR="00BD6D70" w:rsidRPr="00C05C6B">
        <w:rPr>
          <w:color w:val="000000" w:themeColor="text1"/>
        </w:rPr>
        <w:t>sent</w:t>
      </w:r>
      <w:r w:rsidR="00143110" w:rsidRPr="00C05C6B">
        <w:rPr>
          <w:color w:val="000000" w:themeColor="text1"/>
        </w:rPr>
        <w:t xml:space="preserve"> un client</w:t>
      </w:r>
      <w:r w:rsidRPr="00C05C6B">
        <w:rPr>
          <w:color w:val="000000" w:themeColor="text1"/>
        </w:rPr>
        <w:t xml:space="preserve"> </w:t>
      </w:r>
      <w:r w:rsidR="00BD6D70" w:rsidRPr="00C05C6B">
        <w:rPr>
          <w:color w:val="000000" w:themeColor="text1"/>
        </w:rPr>
        <w:t xml:space="preserve">d’un point A à un point B </w:t>
      </w:r>
      <w:r w:rsidRPr="00C05C6B">
        <w:rPr>
          <w:color w:val="000000" w:themeColor="text1"/>
        </w:rPr>
        <w:t>dans un véhicule</w:t>
      </w:r>
      <w:r w:rsidR="00F7348F">
        <w:rPr>
          <w:color w:val="000000" w:themeColor="text1"/>
        </w:rPr>
        <w:t>,</w:t>
      </w:r>
      <w:r w:rsidRPr="00C05C6B">
        <w:rPr>
          <w:color w:val="000000" w:themeColor="text1"/>
        </w:rPr>
        <w:t xml:space="preserve"> selon un certain tarif. En revanche, ce service </w:t>
      </w:r>
      <w:r w:rsidR="005B6386" w:rsidRPr="00C05C6B">
        <w:rPr>
          <w:color w:val="000000" w:themeColor="text1"/>
        </w:rPr>
        <w:t>répond à des contraintes législatives différentes.</w:t>
      </w:r>
      <w:r w:rsidRPr="00C05C6B">
        <w:rPr>
          <w:color w:val="000000" w:themeColor="text1"/>
        </w:rPr>
        <w:t xml:space="preserve"> </w:t>
      </w:r>
      <w:r w:rsidR="00952416">
        <w:rPr>
          <w:color w:val="000000" w:themeColor="text1"/>
        </w:rPr>
        <w:t>À</w:t>
      </w:r>
      <w:r w:rsidRPr="00C05C6B">
        <w:rPr>
          <w:color w:val="000000" w:themeColor="text1"/>
        </w:rPr>
        <w:t xml:space="preserve"> l</w:t>
      </w:r>
      <w:r w:rsidR="00952416">
        <w:rPr>
          <w:color w:val="000000" w:themeColor="text1"/>
        </w:rPr>
        <w:t>a différence</w:t>
      </w:r>
      <w:r w:rsidRPr="00C05C6B">
        <w:rPr>
          <w:color w:val="000000" w:themeColor="text1"/>
        </w:rPr>
        <w:t xml:space="preserve"> d</w:t>
      </w:r>
      <w:r w:rsidR="00952416">
        <w:rPr>
          <w:color w:val="000000" w:themeColor="text1"/>
        </w:rPr>
        <w:t>e celle du</w:t>
      </w:r>
      <w:r w:rsidRPr="00C05C6B">
        <w:rPr>
          <w:color w:val="000000" w:themeColor="text1"/>
        </w:rPr>
        <w:t xml:space="preserve"> taxi, la course se réserve à l’avance</w:t>
      </w:r>
      <w:r w:rsidR="001967E8" w:rsidRPr="00C05C6B">
        <w:rPr>
          <w:color w:val="000000" w:themeColor="text1"/>
        </w:rPr>
        <w:t xml:space="preserve"> et fait l’objet d’un contrat signé au préalable par les deux parties.</w:t>
      </w:r>
      <w:r w:rsidRPr="00C05C6B">
        <w:rPr>
          <w:color w:val="000000" w:themeColor="text1"/>
        </w:rPr>
        <w:t xml:space="preserve"> </w:t>
      </w:r>
      <w:r w:rsidR="001967E8" w:rsidRPr="00C05C6B">
        <w:rPr>
          <w:color w:val="000000" w:themeColor="text1"/>
        </w:rPr>
        <w:t>Le</w:t>
      </w:r>
      <w:r w:rsidRPr="00C05C6B">
        <w:rPr>
          <w:color w:val="000000" w:themeColor="text1"/>
        </w:rPr>
        <w:t xml:space="preserve"> prix est</w:t>
      </w:r>
      <w:r w:rsidR="001967E8" w:rsidRPr="00C05C6B">
        <w:rPr>
          <w:color w:val="000000" w:themeColor="text1"/>
        </w:rPr>
        <w:t xml:space="preserve"> donc</w:t>
      </w:r>
      <w:r w:rsidRPr="00C05C6B">
        <w:rPr>
          <w:color w:val="000000" w:themeColor="text1"/>
        </w:rPr>
        <w:t xml:space="preserve"> donné au client dès la réservation effectuée. </w:t>
      </w:r>
      <w:r w:rsidR="00F5623F" w:rsidRPr="00C05C6B">
        <w:rPr>
          <w:color w:val="000000" w:themeColor="text1"/>
        </w:rPr>
        <w:t>Le prix de la course est de 90 euros minimum</w:t>
      </w:r>
      <w:r w:rsidR="00952416">
        <w:rPr>
          <w:color w:val="000000" w:themeColor="text1"/>
        </w:rPr>
        <w:t>,</w:t>
      </w:r>
      <w:r w:rsidR="00F5623F" w:rsidRPr="00C05C6B">
        <w:rPr>
          <w:color w:val="000000" w:themeColor="text1"/>
        </w:rPr>
        <w:t xml:space="preserve"> </w:t>
      </w:r>
      <w:r w:rsidR="00E21467" w:rsidRPr="00C05C6B">
        <w:rPr>
          <w:color w:val="000000" w:themeColor="text1"/>
        </w:rPr>
        <w:t>et cette course doit durer au moins 3</w:t>
      </w:r>
      <w:r w:rsidR="00952416">
        <w:rPr>
          <w:color w:val="000000" w:themeColor="text1"/>
        </w:rPr>
        <w:t> </w:t>
      </w:r>
      <w:r w:rsidR="00E21467" w:rsidRPr="00C05C6B">
        <w:rPr>
          <w:color w:val="000000" w:themeColor="text1"/>
        </w:rPr>
        <w:t>heures</w:t>
      </w:r>
      <w:r w:rsidR="00F5623F" w:rsidRPr="00C05C6B">
        <w:rPr>
          <w:color w:val="000000" w:themeColor="text1"/>
        </w:rPr>
        <w:t xml:space="preserve">. </w:t>
      </w:r>
    </w:p>
    <w:p w14:paraId="0EBF0F19" w14:textId="4808AFD9" w:rsidR="00A34A2C" w:rsidRPr="00C05C6B" w:rsidRDefault="001967E8" w:rsidP="00F93633">
      <w:pPr>
        <w:spacing w:after="100"/>
        <w:rPr>
          <w:rFonts w:eastAsia="Times New Roman" w:cs="Times New Roman"/>
          <w:color w:val="000000" w:themeColor="text1"/>
          <w:szCs w:val="24"/>
          <w:lang w:val="fr-BE"/>
        </w:rPr>
      </w:pPr>
      <w:r w:rsidRPr="00C05C6B">
        <w:rPr>
          <w:color w:val="000000" w:themeColor="text1"/>
        </w:rPr>
        <w:lastRenderedPageBreak/>
        <w:t>Par ailleurs,</w:t>
      </w:r>
      <w:r w:rsidR="00B40E86" w:rsidRPr="00C05C6B">
        <w:rPr>
          <w:color w:val="000000" w:themeColor="text1"/>
        </w:rPr>
        <w:t xml:space="preserve"> les véhicules </w:t>
      </w:r>
      <w:r w:rsidRPr="00C05C6B">
        <w:rPr>
          <w:color w:val="000000" w:themeColor="text1"/>
        </w:rPr>
        <w:t xml:space="preserve">LVC </w:t>
      </w:r>
      <w:r w:rsidR="00B40E86" w:rsidRPr="00C05C6B">
        <w:rPr>
          <w:color w:val="000000" w:themeColor="text1"/>
        </w:rPr>
        <w:t>sont plus difficiles à repérer</w:t>
      </w:r>
      <w:r w:rsidR="00F7348F">
        <w:rPr>
          <w:color w:val="000000" w:themeColor="text1"/>
        </w:rPr>
        <w:t>,</w:t>
      </w:r>
      <w:r w:rsidR="00B40E86" w:rsidRPr="00C05C6B">
        <w:rPr>
          <w:color w:val="000000" w:themeColor="text1"/>
        </w:rPr>
        <w:t xml:space="preserve"> </w:t>
      </w:r>
      <w:r w:rsidR="00676C89" w:rsidRPr="00C05C6B">
        <w:rPr>
          <w:color w:val="000000" w:themeColor="text1"/>
        </w:rPr>
        <w:t xml:space="preserve">car ils ont </w:t>
      </w:r>
      <w:r w:rsidR="00B40E86" w:rsidRPr="00C05C6B">
        <w:rPr>
          <w:color w:val="000000" w:themeColor="text1"/>
        </w:rPr>
        <w:t xml:space="preserve">moins de signes distinctifs que les taxis traditionnels. Les conditions d’exploitation des services de </w:t>
      </w:r>
      <w:r w:rsidR="00676C89" w:rsidRPr="00C05C6B">
        <w:rPr>
          <w:color w:val="000000" w:themeColor="text1"/>
        </w:rPr>
        <w:t>LVC</w:t>
      </w:r>
      <w:r w:rsidR="00B40E86" w:rsidRPr="00C05C6B">
        <w:rPr>
          <w:color w:val="000000" w:themeColor="text1"/>
        </w:rPr>
        <w:t xml:space="preserve"> fixées par le gouvernement imposent au chauffeur de posséder un véhicule de luxe et d’offrir aux passagers les conditions de confort et les aménagements intérieurs réclamés par la clientèle. Ces conditions interdisent également </w:t>
      </w:r>
      <w:r w:rsidR="00F7348F">
        <w:rPr>
          <w:color w:val="000000" w:themeColor="text1"/>
        </w:rPr>
        <w:t>aux</w:t>
      </w:r>
      <w:r w:rsidR="00B40E86" w:rsidRPr="00C05C6B">
        <w:rPr>
          <w:color w:val="000000" w:themeColor="text1"/>
        </w:rPr>
        <w:t xml:space="preserve"> chauffeur</w:t>
      </w:r>
      <w:r w:rsidR="00F7348F">
        <w:rPr>
          <w:color w:val="000000" w:themeColor="text1"/>
        </w:rPr>
        <w:t>s</w:t>
      </w:r>
      <w:r w:rsidR="00B40E86" w:rsidRPr="00C05C6B">
        <w:rPr>
          <w:color w:val="000000" w:themeColor="text1"/>
        </w:rPr>
        <w:t xml:space="preserve"> de stationner et de circuler sur la voie publique ou sur une voie privée accessible au public</w:t>
      </w:r>
      <w:r w:rsidR="00D6358A">
        <w:rPr>
          <w:color w:val="000000" w:themeColor="text1"/>
        </w:rPr>
        <w:t>,</w:t>
      </w:r>
      <w:r w:rsidR="00B40E86" w:rsidRPr="00C05C6B">
        <w:rPr>
          <w:color w:val="000000" w:themeColor="text1"/>
        </w:rPr>
        <w:t xml:space="preserve"> sauf </w:t>
      </w:r>
      <w:r w:rsidR="00F7348F">
        <w:rPr>
          <w:color w:val="000000" w:themeColor="text1"/>
        </w:rPr>
        <w:t>si l</w:t>
      </w:r>
      <w:r w:rsidR="00C213C0">
        <w:rPr>
          <w:color w:val="000000" w:themeColor="text1"/>
        </w:rPr>
        <w:t>e service de course</w:t>
      </w:r>
      <w:r w:rsidR="00B40E86" w:rsidRPr="00C05C6B">
        <w:rPr>
          <w:color w:val="000000" w:themeColor="text1"/>
        </w:rPr>
        <w:t xml:space="preserve"> a fait l'objet d'une location préalable au siège de l'entreprise</w:t>
      </w:r>
      <w:r w:rsidR="00676C89" w:rsidRPr="00C05C6B">
        <w:rPr>
          <w:color w:val="000000" w:themeColor="text1"/>
        </w:rPr>
        <w:t xml:space="preserve">. </w:t>
      </w:r>
      <w:r w:rsidR="00676C89" w:rsidRPr="00C05C6B">
        <w:rPr>
          <w:rFonts w:eastAsia="Times New Roman" w:cs="Times New Roman"/>
          <w:color w:val="000000" w:themeColor="text1"/>
          <w:szCs w:val="24"/>
          <w:lang w:val="fr-BE"/>
        </w:rPr>
        <w:t>Les chauffeurs</w:t>
      </w:r>
      <w:r w:rsidR="14250E1F" w:rsidRPr="00C05C6B">
        <w:rPr>
          <w:rFonts w:eastAsia="Times New Roman" w:cs="Times New Roman"/>
          <w:color w:val="000000" w:themeColor="text1"/>
          <w:szCs w:val="24"/>
          <w:lang w:val="fr-BE"/>
        </w:rPr>
        <w:t xml:space="preserve"> LVC n’ont</w:t>
      </w:r>
      <w:r w:rsidR="00676C89" w:rsidRPr="00C05C6B">
        <w:rPr>
          <w:rFonts w:eastAsia="Times New Roman" w:cs="Times New Roman"/>
          <w:color w:val="000000" w:themeColor="text1"/>
          <w:szCs w:val="24"/>
          <w:lang w:val="fr-BE"/>
        </w:rPr>
        <w:t xml:space="preserve"> par conséquent</w:t>
      </w:r>
      <w:r w:rsidR="14250E1F" w:rsidRPr="00C05C6B">
        <w:rPr>
          <w:rFonts w:eastAsia="Times New Roman" w:cs="Times New Roman"/>
          <w:color w:val="000000" w:themeColor="text1"/>
          <w:szCs w:val="24"/>
          <w:lang w:val="fr-BE"/>
        </w:rPr>
        <w:t xml:space="preserve"> pas le droit de marauder</w:t>
      </w:r>
      <w:r w:rsidR="00E04C7F" w:rsidRPr="00C05C6B">
        <w:rPr>
          <w:rFonts w:eastAsia="Times New Roman" w:cs="Times New Roman"/>
          <w:color w:val="000000" w:themeColor="text1"/>
          <w:szCs w:val="24"/>
          <w:lang w:val="fr-BE"/>
        </w:rPr>
        <w:t xml:space="preserve"> et sont </w:t>
      </w:r>
      <w:r w:rsidR="14250E1F" w:rsidRPr="00C05C6B">
        <w:rPr>
          <w:rFonts w:eastAsia="Times New Roman" w:cs="Times New Roman"/>
          <w:color w:val="000000" w:themeColor="text1"/>
          <w:szCs w:val="24"/>
          <w:lang w:val="fr-BE"/>
        </w:rPr>
        <w:t>contraints de prospecter et de gérer un portefeuille de clients</w:t>
      </w:r>
      <w:r w:rsidR="00AB5BBE" w:rsidRPr="00C05C6B">
        <w:rPr>
          <w:rFonts w:eastAsia="Times New Roman" w:cs="Times New Roman"/>
          <w:color w:val="000000" w:themeColor="text1"/>
          <w:szCs w:val="24"/>
          <w:lang w:val="fr-BE"/>
        </w:rPr>
        <w:t xml:space="preserve">. </w:t>
      </w:r>
    </w:p>
    <w:p w14:paraId="583EDD13" w14:textId="2613AFDA" w:rsidR="005C505D" w:rsidRPr="00C05C6B" w:rsidRDefault="00F93633" w:rsidP="00F93633">
      <w:p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 xml:space="preserve">Enfin, la licence des taxis permet de s’abonner à une centrale téléphonique de </w:t>
      </w:r>
      <w:r w:rsidRPr="00E54CB4">
        <w:rPr>
          <w:rFonts w:eastAsia="Times New Roman" w:cs="Times New Roman"/>
          <w:i/>
          <w:color w:val="000000" w:themeColor="text1"/>
          <w:szCs w:val="24"/>
          <w:lang w:val="fr-BE"/>
        </w:rPr>
        <w:t>dispatching</w:t>
      </w:r>
      <w:r w:rsidRPr="00C05C6B">
        <w:rPr>
          <w:rFonts w:eastAsia="Times New Roman" w:cs="Times New Roman"/>
          <w:color w:val="000000" w:themeColor="text1"/>
          <w:szCs w:val="24"/>
          <w:lang w:val="fr-BE"/>
        </w:rPr>
        <w:t xml:space="preserve">. En revanche, selon l’ordonnance de 1995, </w:t>
      </w:r>
      <w:r w:rsidR="00DA2E9E">
        <w:rPr>
          <w:rFonts w:eastAsia="Times New Roman" w:cs="Times New Roman"/>
          <w:color w:val="000000" w:themeColor="text1"/>
          <w:szCs w:val="24"/>
          <w:lang w:val="fr-BE"/>
        </w:rPr>
        <w:t>il n’est pas permis aux</w:t>
      </w:r>
      <w:r w:rsidRPr="00C05C6B">
        <w:rPr>
          <w:rFonts w:eastAsia="Times New Roman" w:cs="Times New Roman"/>
          <w:color w:val="000000" w:themeColor="text1"/>
          <w:szCs w:val="24"/>
          <w:lang w:val="fr-BE"/>
        </w:rPr>
        <w:t xml:space="preserve"> titulaires d’une licence LVC</w:t>
      </w:r>
      <w:r w:rsidR="002F0B8C">
        <w:rPr>
          <w:rFonts w:eastAsia="Times New Roman" w:cs="Times New Roman"/>
          <w:color w:val="000000" w:themeColor="text1"/>
          <w:szCs w:val="24"/>
          <w:lang w:val="fr-BE"/>
        </w:rPr>
        <w:t xml:space="preserve"> </w:t>
      </w:r>
      <w:r w:rsidRPr="00C05C6B">
        <w:rPr>
          <w:rFonts w:eastAsia="Times New Roman" w:cs="Times New Roman"/>
          <w:color w:val="000000" w:themeColor="text1"/>
          <w:szCs w:val="24"/>
          <w:lang w:val="fr-BE"/>
        </w:rPr>
        <w:t xml:space="preserve">d’utiliser </w:t>
      </w:r>
      <w:r w:rsidR="002F0B8C">
        <w:rPr>
          <w:rFonts w:eastAsia="Times New Roman" w:cs="Times New Roman"/>
          <w:color w:val="000000" w:themeColor="text1"/>
          <w:szCs w:val="24"/>
          <w:lang w:val="fr-BE"/>
        </w:rPr>
        <w:t>un</w:t>
      </w:r>
      <w:r w:rsidRPr="00C05C6B">
        <w:rPr>
          <w:rFonts w:eastAsia="Times New Roman" w:cs="Times New Roman"/>
          <w:color w:val="000000" w:themeColor="text1"/>
          <w:szCs w:val="24"/>
          <w:lang w:val="fr-BE"/>
        </w:rPr>
        <w:t xml:space="preserve"> moyen de « radiocommunication » (un émetteur-récepteur) </w:t>
      </w:r>
      <w:r w:rsidR="002F0B8C">
        <w:rPr>
          <w:rFonts w:eastAsia="Times New Roman" w:cs="Times New Roman"/>
          <w:color w:val="000000" w:themeColor="text1"/>
          <w:szCs w:val="24"/>
          <w:lang w:val="fr-BE"/>
        </w:rPr>
        <w:t>ni</w:t>
      </w:r>
      <w:r w:rsidRPr="00C05C6B">
        <w:rPr>
          <w:rFonts w:eastAsia="Times New Roman" w:cs="Times New Roman"/>
          <w:color w:val="000000" w:themeColor="text1"/>
          <w:szCs w:val="24"/>
          <w:lang w:val="fr-BE"/>
        </w:rPr>
        <w:t xml:space="preserve"> de profiter de courses dispatchées par une centrale. </w:t>
      </w:r>
      <w:r w:rsidR="008A6906" w:rsidRPr="00C05C6B">
        <w:rPr>
          <w:rFonts w:eastAsia="Times New Roman" w:cs="Times New Roman"/>
          <w:color w:val="000000" w:themeColor="text1"/>
          <w:szCs w:val="24"/>
          <w:lang w:val="fr-BE"/>
        </w:rPr>
        <w:t>Par ailleurs, c</w:t>
      </w:r>
      <w:r w:rsidR="005C505D" w:rsidRPr="00C05C6B">
        <w:rPr>
          <w:rFonts w:eastAsia="Times New Roman" w:cs="Times New Roman"/>
          <w:color w:val="000000" w:themeColor="text1"/>
          <w:szCs w:val="24"/>
          <w:lang w:val="fr-BE"/>
        </w:rPr>
        <w:t xml:space="preserve">es centrales ne sont </w:t>
      </w:r>
      <w:r w:rsidR="002F0B8C">
        <w:rPr>
          <w:rFonts w:eastAsia="Times New Roman" w:cs="Times New Roman"/>
          <w:color w:val="000000" w:themeColor="text1"/>
          <w:szCs w:val="24"/>
          <w:lang w:val="fr-BE"/>
        </w:rPr>
        <w:t xml:space="preserve">quant à elles </w:t>
      </w:r>
      <w:r w:rsidR="005C505D" w:rsidRPr="00C05C6B">
        <w:rPr>
          <w:rFonts w:eastAsia="Times New Roman" w:cs="Times New Roman"/>
          <w:color w:val="000000" w:themeColor="text1"/>
          <w:szCs w:val="24"/>
          <w:lang w:val="fr-BE"/>
        </w:rPr>
        <w:t xml:space="preserve">soumises à aucune règlementation spécifique. </w:t>
      </w:r>
    </w:p>
    <w:p w14:paraId="2BCA2F05" w14:textId="69AE7E24" w:rsidR="000F2A48" w:rsidRPr="00C05C6B" w:rsidRDefault="000F2A48" w:rsidP="009B36F5">
      <w:pPr>
        <w:pStyle w:val="Titre5"/>
        <w:rPr>
          <w:lang w:val="fr-BE"/>
        </w:rPr>
      </w:pPr>
      <w:bookmarkStart w:id="37" w:name="_Toc169527862"/>
      <w:r w:rsidRPr="00C05C6B">
        <w:rPr>
          <w:lang w:val="fr-BE"/>
        </w:rPr>
        <w:t>Des pratiques dans l’ombre</w:t>
      </w:r>
      <w:bookmarkEnd w:id="37"/>
      <w:r w:rsidRPr="00C05C6B">
        <w:rPr>
          <w:lang w:val="fr-BE"/>
        </w:rPr>
        <w:t xml:space="preserve"> </w:t>
      </w:r>
    </w:p>
    <w:p w14:paraId="41159BFB" w14:textId="19508189" w:rsidR="00177B40" w:rsidRPr="00C05C6B" w:rsidRDefault="002F0B8C" w:rsidP="5494DE51">
      <w:pPr>
        <w:spacing w:before="120" w:after="100"/>
        <w:rPr>
          <w:rFonts w:eastAsia="Times New Roman" w:cs="Times New Roman"/>
          <w:color w:val="000000" w:themeColor="text1"/>
          <w:szCs w:val="24"/>
          <w:lang w:val="fr-BE"/>
        </w:rPr>
      </w:pPr>
      <w:r>
        <w:rPr>
          <w:rFonts w:eastAsia="Times New Roman" w:cs="Times New Roman"/>
          <w:color w:val="000000" w:themeColor="text1"/>
          <w:szCs w:val="24"/>
          <w:lang w:val="fr-BE"/>
        </w:rPr>
        <w:t xml:space="preserve">La tournure </w:t>
      </w:r>
      <w:r w:rsidRPr="00C05C6B">
        <w:rPr>
          <w:rFonts w:eastAsia="Times New Roman" w:cs="Times New Roman"/>
          <w:color w:val="000000" w:themeColor="text1"/>
          <w:szCs w:val="24"/>
          <w:lang w:val="fr-BE"/>
        </w:rPr>
        <w:t>pris</w:t>
      </w:r>
      <w:r>
        <w:rPr>
          <w:rFonts w:eastAsia="Times New Roman" w:cs="Times New Roman"/>
          <w:color w:val="000000" w:themeColor="text1"/>
          <w:szCs w:val="24"/>
          <w:lang w:val="fr-BE"/>
        </w:rPr>
        <w:t>e par</w:t>
      </w:r>
      <w:r w:rsidRPr="00C05C6B">
        <w:rPr>
          <w:rFonts w:eastAsia="Times New Roman" w:cs="Times New Roman"/>
          <w:color w:val="000000" w:themeColor="text1"/>
          <w:szCs w:val="24"/>
          <w:lang w:val="fr-BE"/>
        </w:rPr>
        <w:t xml:space="preserve"> le système des licences des taxis </w:t>
      </w:r>
      <w:r>
        <w:rPr>
          <w:rFonts w:eastAsia="Times New Roman" w:cs="Times New Roman"/>
          <w:color w:val="000000" w:themeColor="text1"/>
          <w:szCs w:val="24"/>
          <w:lang w:val="fr-BE"/>
        </w:rPr>
        <w:t>est la</w:t>
      </w:r>
      <w:r w:rsidR="00396FFE" w:rsidRPr="00C05C6B">
        <w:rPr>
          <w:rFonts w:eastAsia="Times New Roman" w:cs="Times New Roman"/>
          <w:color w:val="000000" w:themeColor="text1"/>
          <w:szCs w:val="24"/>
          <w:lang w:val="fr-BE"/>
        </w:rPr>
        <w:t xml:space="preserve"> première </w:t>
      </w:r>
      <w:r w:rsidR="008D1B01" w:rsidRPr="00C05C6B">
        <w:rPr>
          <w:rFonts w:eastAsia="Times New Roman" w:cs="Times New Roman"/>
          <w:color w:val="000000" w:themeColor="text1"/>
          <w:szCs w:val="24"/>
          <w:lang w:val="fr-BE"/>
        </w:rPr>
        <w:t>pratique dénoncée dans le secteur. L</w:t>
      </w:r>
      <w:r w:rsidR="14250E1F" w:rsidRPr="00C05C6B">
        <w:rPr>
          <w:rFonts w:eastAsia="Times New Roman" w:cs="Times New Roman"/>
          <w:color w:val="000000" w:themeColor="text1"/>
          <w:szCs w:val="24"/>
          <w:lang w:val="fr-BE"/>
        </w:rPr>
        <w:t xml:space="preserve">e nombre de licences en circulation est </w:t>
      </w:r>
      <w:r w:rsidR="005C505D" w:rsidRPr="00C05C6B">
        <w:rPr>
          <w:rFonts w:eastAsia="Times New Roman" w:cs="Times New Roman"/>
          <w:color w:val="000000" w:themeColor="text1"/>
          <w:szCs w:val="24"/>
          <w:lang w:val="fr-BE"/>
        </w:rPr>
        <w:t xml:space="preserve">limité par un </w:t>
      </w:r>
      <w:r w:rsidR="14250E1F" w:rsidRPr="00C05C6B">
        <w:rPr>
          <w:rFonts w:eastAsia="Times New Roman" w:cs="Times New Roman"/>
          <w:color w:val="000000" w:themeColor="text1"/>
          <w:szCs w:val="24"/>
          <w:lang w:val="fr-BE"/>
        </w:rPr>
        <w:t>numerus clausus</w:t>
      </w:r>
      <w:r>
        <w:rPr>
          <w:rFonts w:eastAsia="Times New Roman" w:cs="Times New Roman"/>
          <w:color w:val="000000" w:themeColor="text1"/>
          <w:szCs w:val="24"/>
          <w:lang w:val="fr-BE"/>
        </w:rPr>
        <w:t> :</w:t>
      </w:r>
      <w:r w:rsidR="14250E1F" w:rsidRPr="00C05C6B">
        <w:rPr>
          <w:rFonts w:eastAsia="Times New Roman" w:cs="Times New Roman"/>
          <w:color w:val="000000" w:themeColor="text1"/>
          <w:szCs w:val="24"/>
          <w:lang w:val="fr-BE"/>
        </w:rPr>
        <w:t xml:space="preserve"> </w:t>
      </w:r>
      <w:r w:rsidRPr="00C05C6B">
        <w:rPr>
          <w:rFonts w:eastAsia="Times New Roman" w:cs="Times New Roman"/>
          <w:color w:val="000000" w:themeColor="text1"/>
          <w:szCs w:val="24"/>
          <w:lang w:val="fr-BE"/>
        </w:rPr>
        <w:t>avant l’arrivée d’Uber</w:t>
      </w:r>
      <w:r>
        <w:rPr>
          <w:rFonts w:eastAsia="Times New Roman" w:cs="Times New Roman"/>
          <w:color w:val="000000" w:themeColor="text1"/>
          <w:szCs w:val="24"/>
          <w:lang w:val="fr-BE"/>
        </w:rPr>
        <w:t>,</w:t>
      </w:r>
      <w:r w:rsidRPr="00C05C6B" w:rsidDel="002F0B8C">
        <w:rPr>
          <w:rFonts w:eastAsia="Times New Roman" w:cs="Times New Roman"/>
          <w:color w:val="000000" w:themeColor="text1"/>
          <w:szCs w:val="24"/>
          <w:lang w:val="fr-BE"/>
        </w:rPr>
        <w:t xml:space="preserve"> </w:t>
      </w:r>
      <w:r>
        <w:rPr>
          <w:rFonts w:eastAsia="Times New Roman" w:cs="Times New Roman"/>
          <w:color w:val="000000" w:themeColor="text1"/>
          <w:szCs w:val="24"/>
          <w:lang w:val="fr-BE"/>
        </w:rPr>
        <w:t>seules</w:t>
      </w:r>
      <w:r w:rsidR="14250E1F" w:rsidRPr="00C05C6B">
        <w:rPr>
          <w:rFonts w:eastAsia="Times New Roman" w:cs="Times New Roman"/>
          <w:color w:val="000000" w:themeColor="text1"/>
          <w:szCs w:val="24"/>
          <w:lang w:val="fr-BE"/>
        </w:rPr>
        <w:t xml:space="preserve"> 1300 autorisations d’exploiter </w:t>
      </w:r>
      <w:r>
        <w:rPr>
          <w:rFonts w:eastAsia="Times New Roman" w:cs="Times New Roman"/>
          <w:color w:val="000000" w:themeColor="text1"/>
          <w:szCs w:val="24"/>
          <w:lang w:val="fr-BE"/>
        </w:rPr>
        <w:t xml:space="preserve">un service de taxi étaient délivrées </w:t>
      </w:r>
      <w:r w:rsidR="14250E1F" w:rsidRPr="00C05C6B">
        <w:rPr>
          <w:rFonts w:eastAsia="Times New Roman" w:cs="Times New Roman"/>
          <w:color w:val="000000" w:themeColor="text1"/>
          <w:szCs w:val="24"/>
          <w:lang w:val="fr-BE"/>
        </w:rPr>
        <w:t xml:space="preserve">pour toute la Région de Bruxelles-Capitale. </w:t>
      </w:r>
      <w:r>
        <w:rPr>
          <w:rFonts w:eastAsia="Times New Roman" w:cs="Times New Roman"/>
          <w:color w:val="000000" w:themeColor="text1"/>
          <w:szCs w:val="24"/>
          <w:lang w:val="fr-BE"/>
        </w:rPr>
        <w:t>À l’origine, ce</w:t>
      </w:r>
      <w:r w:rsidR="14250E1F" w:rsidRPr="00C05C6B">
        <w:rPr>
          <w:rFonts w:eastAsia="Times New Roman" w:cs="Times New Roman"/>
          <w:color w:val="000000" w:themeColor="text1"/>
          <w:szCs w:val="24"/>
          <w:lang w:val="fr-BE"/>
        </w:rPr>
        <w:t>s licences de taxi étaient</w:t>
      </w:r>
      <w:r>
        <w:rPr>
          <w:rFonts w:eastAsia="Times New Roman" w:cs="Times New Roman"/>
          <w:color w:val="000000" w:themeColor="text1"/>
          <w:szCs w:val="24"/>
          <w:lang w:val="fr-BE"/>
        </w:rPr>
        <w:t xml:space="preserve"> </w:t>
      </w:r>
      <w:r w:rsidR="14250E1F" w:rsidRPr="00C05C6B">
        <w:rPr>
          <w:rFonts w:eastAsia="Times New Roman" w:cs="Times New Roman"/>
          <w:color w:val="000000" w:themeColor="text1"/>
          <w:szCs w:val="24"/>
          <w:lang w:val="fr-BE"/>
        </w:rPr>
        <w:t>offerte</w:t>
      </w:r>
      <w:r w:rsidR="00C1562D" w:rsidRPr="00C05C6B">
        <w:rPr>
          <w:rFonts w:eastAsia="Times New Roman" w:cs="Times New Roman"/>
          <w:color w:val="000000" w:themeColor="text1"/>
          <w:szCs w:val="24"/>
          <w:lang w:val="fr-BE"/>
        </w:rPr>
        <w:t>s</w:t>
      </w:r>
      <w:r w:rsidR="005C505D" w:rsidRPr="00C05C6B">
        <w:rPr>
          <w:rFonts w:eastAsia="Times New Roman" w:cs="Times New Roman"/>
          <w:color w:val="000000" w:themeColor="text1"/>
          <w:szCs w:val="24"/>
          <w:lang w:val="fr-BE"/>
        </w:rPr>
        <w:t xml:space="preserve"> gratuitement aux </w:t>
      </w:r>
      <w:r w:rsidR="14250E1F" w:rsidRPr="00C05C6B">
        <w:rPr>
          <w:rFonts w:eastAsia="Times New Roman" w:cs="Times New Roman"/>
          <w:color w:val="000000" w:themeColor="text1"/>
          <w:szCs w:val="24"/>
          <w:lang w:val="fr-BE"/>
        </w:rPr>
        <w:t xml:space="preserve">exploitants. Cependant, </w:t>
      </w:r>
      <w:r w:rsidR="007E57E1" w:rsidRPr="00C05C6B">
        <w:rPr>
          <w:rFonts w:eastAsia="Times New Roman" w:cs="Times New Roman"/>
          <w:color w:val="000000" w:themeColor="text1"/>
          <w:szCs w:val="24"/>
          <w:lang w:val="fr-BE"/>
        </w:rPr>
        <w:t>au regard de ce</w:t>
      </w:r>
      <w:r w:rsidR="14250E1F" w:rsidRPr="00C05C6B">
        <w:rPr>
          <w:rFonts w:eastAsia="Times New Roman" w:cs="Times New Roman"/>
          <w:color w:val="000000" w:themeColor="text1"/>
          <w:szCs w:val="24"/>
          <w:lang w:val="fr-BE"/>
        </w:rPr>
        <w:t xml:space="preserve"> numerus clausus</w:t>
      </w:r>
      <w:r w:rsidR="00AA25D5" w:rsidRPr="00C05C6B">
        <w:rPr>
          <w:rFonts w:eastAsia="Times New Roman" w:cs="Times New Roman"/>
          <w:color w:val="000000" w:themeColor="text1"/>
          <w:szCs w:val="24"/>
          <w:lang w:val="fr-BE"/>
        </w:rPr>
        <w:t>, plus aucune licence n’</w:t>
      </w:r>
      <w:r>
        <w:rPr>
          <w:rFonts w:eastAsia="Times New Roman" w:cs="Times New Roman"/>
          <w:color w:val="000000" w:themeColor="text1"/>
          <w:szCs w:val="24"/>
          <w:lang w:val="fr-BE"/>
        </w:rPr>
        <w:t>a été</w:t>
      </w:r>
      <w:r w:rsidR="00AA25D5" w:rsidRPr="00C05C6B">
        <w:rPr>
          <w:rFonts w:eastAsia="Times New Roman" w:cs="Times New Roman"/>
          <w:color w:val="000000" w:themeColor="text1"/>
          <w:szCs w:val="24"/>
          <w:lang w:val="fr-BE"/>
        </w:rPr>
        <w:t xml:space="preserve"> délivrée</w:t>
      </w:r>
      <w:r w:rsidR="006D1E48" w:rsidRPr="00C05C6B">
        <w:rPr>
          <w:rFonts w:eastAsia="Times New Roman" w:cs="Times New Roman"/>
          <w:color w:val="000000" w:themeColor="text1"/>
          <w:szCs w:val="24"/>
          <w:lang w:val="fr-BE"/>
        </w:rPr>
        <w:t xml:space="preserve"> depuis des années,</w:t>
      </w:r>
      <w:r w:rsidR="0076495C" w:rsidRPr="00C05C6B">
        <w:rPr>
          <w:rFonts w:eastAsia="Times New Roman" w:cs="Times New Roman"/>
          <w:color w:val="000000" w:themeColor="text1"/>
          <w:szCs w:val="24"/>
          <w:lang w:val="fr-BE"/>
        </w:rPr>
        <w:t xml:space="preserve"> le nombre de 13</w:t>
      </w:r>
      <w:r w:rsidR="00F36FC6" w:rsidRPr="00C05C6B">
        <w:rPr>
          <w:rFonts w:eastAsia="Times New Roman" w:cs="Times New Roman"/>
          <w:color w:val="000000" w:themeColor="text1"/>
          <w:szCs w:val="24"/>
          <w:lang w:val="fr-BE"/>
        </w:rPr>
        <w:t>00</w:t>
      </w:r>
      <w:r w:rsidR="0076495C" w:rsidRPr="00C05C6B">
        <w:rPr>
          <w:rFonts w:eastAsia="Times New Roman" w:cs="Times New Roman"/>
          <w:color w:val="000000" w:themeColor="text1"/>
          <w:szCs w:val="24"/>
          <w:lang w:val="fr-BE"/>
        </w:rPr>
        <w:t xml:space="preserve"> licences ayant été atteint</w:t>
      </w:r>
      <w:r>
        <w:rPr>
          <w:rFonts w:eastAsia="Times New Roman" w:cs="Times New Roman"/>
          <w:color w:val="000000" w:themeColor="text1"/>
          <w:szCs w:val="24"/>
          <w:lang w:val="fr-BE"/>
        </w:rPr>
        <w:t xml:space="preserve"> rapidement</w:t>
      </w:r>
      <w:r w:rsidR="00AA25D5" w:rsidRPr="00C05C6B">
        <w:rPr>
          <w:rFonts w:eastAsia="Times New Roman" w:cs="Times New Roman"/>
          <w:color w:val="000000" w:themeColor="text1"/>
          <w:szCs w:val="24"/>
          <w:lang w:val="fr-BE"/>
        </w:rPr>
        <w:t>.</w:t>
      </w:r>
      <w:r w:rsidR="14250E1F" w:rsidRPr="00C05C6B">
        <w:rPr>
          <w:rFonts w:eastAsia="Times New Roman" w:cs="Times New Roman"/>
          <w:color w:val="000000" w:themeColor="text1"/>
          <w:szCs w:val="24"/>
          <w:lang w:val="fr-BE"/>
        </w:rPr>
        <w:t xml:space="preserve"> </w:t>
      </w:r>
    </w:p>
    <w:p w14:paraId="5C8DDB5A" w14:textId="19B7DAA0" w:rsidR="14250E1F" w:rsidRPr="00C05C6B" w:rsidRDefault="00AA25D5" w:rsidP="5494DE51">
      <w:pPr>
        <w:spacing w:before="120"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En conséquence,</w:t>
      </w:r>
      <w:r w:rsidR="14250E1F" w:rsidRPr="00C05C6B">
        <w:rPr>
          <w:rFonts w:eastAsia="Times New Roman" w:cs="Times New Roman"/>
          <w:color w:val="000000" w:themeColor="text1"/>
          <w:szCs w:val="24"/>
          <w:lang w:val="fr-BE"/>
        </w:rPr>
        <w:t xml:space="preserve"> </w:t>
      </w:r>
      <w:r w:rsidR="00F36FC6" w:rsidRPr="00C05C6B">
        <w:rPr>
          <w:rFonts w:eastAsia="Times New Roman" w:cs="Times New Roman"/>
          <w:color w:val="000000" w:themeColor="text1"/>
          <w:szCs w:val="24"/>
          <w:lang w:val="fr-BE"/>
        </w:rPr>
        <w:t xml:space="preserve">en cas de cessation d’activité, </w:t>
      </w:r>
      <w:r w:rsidR="14250E1F" w:rsidRPr="00C05C6B">
        <w:rPr>
          <w:rFonts w:eastAsia="Times New Roman" w:cs="Times New Roman"/>
          <w:color w:val="000000" w:themeColor="text1"/>
          <w:szCs w:val="24"/>
          <w:lang w:val="fr-BE"/>
        </w:rPr>
        <w:t xml:space="preserve">les </w:t>
      </w:r>
      <w:r w:rsidR="00F36FC6" w:rsidRPr="00C05C6B">
        <w:rPr>
          <w:rFonts w:eastAsia="Times New Roman" w:cs="Times New Roman"/>
          <w:color w:val="000000" w:themeColor="text1"/>
          <w:szCs w:val="24"/>
          <w:lang w:val="fr-BE"/>
        </w:rPr>
        <w:t>exploitants</w:t>
      </w:r>
      <w:r w:rsidR="14250E1F" w:rsidRPr="00C05C6B">
        <w:rPr>
          <w:rFonts w:eastAsia="Times New Roman" w:cs="Times New Roman"/>
          <w:color w:val="000000" w:themeColor="text1"/>
          <w:szCs w:val="24"/>
          <w:lang w:val="fr-BE"/>
        </w:rPr>
        <w:t xml:space="preserve"> </w:t>
      </w:r>
      <w:r w:rsidR="004C05D8" w:rsidRPr="00C05C6B">
        <w:rPr>
          <w:rFonts w:eastAsia="Times New Roman" w:cs="Times New Roman"/>
          <w:color w:val="000000" w:themeColor="text1"/>
          <w:szCs w:val="24"/>
          <w:lang w:val="fr-BE"/>
        </w:rPr>
        <w:t>revend</w:t>
      </w:r>
      <w:r w:rsidR="00B47223" w:rsidRPr="00C05C6B">
        <w:rPr>
          <w:rFonts w:eastAsia="Times New Roman" w:cs="Times New Roman"/>
          <w:color w:val="000000" w:themeColor="text1"/>
          <w:szCs w:val="24"/>
          <w:lang w:val="fr-BE"/>
        </w:rPr>
        <w:t>aien</w:t>
      </w:r>
      <w:r w:rsidR="004C05D8" w:rsidRPr="00C05C6B">
        <w:rPr>
          <w:rFonts w:eastAsia="Times New Roman" w:cs="Times New Roman"/>
          <w:color w:val="000000" w:themeColor="text1"/>
          <w:szCs w:val="24"/>
          <w:lang w:val="fr-BE"/>
        </w:rPr>
        <w:t>t leur licence</w:t>
      </w:r>
      <w:r w:rsidR="14250E1F" w:rsidRPr="00C05C6B">
        <w:rPr>
          <w:rFonts w:eastAsia="Times New Roman" w:cs="Times New Roman"/>
          <w:color w:val="000000" w:themeColor="text1"/>
          <w:szCs w:val="24"/>
          <w:lang w:val="fr-BE"/>
        </w:rPr>
        <w:t xml:space="preserve"> </w:t>
      </w:r>
      <w:r w:rsidR="00F36FC6" w:rsidRPr="00C05C6B">
        <w:rPr>
          <w:rFonts w:eastAsia="Times New Roman" w:cs="Times New Roman"/>
          <w:color w:val="000000" w:themeColor="text1"/>
          <w:szCs w:val="24"/>
          <w:lang w:val="fr-BE"/>
        </w:rPr>
        <w:t>à</w:t>
      </w:r>
      <w:r w:rsidR="0075563D" w:rsidRPr="00C05C6B">
        <w:rPr>
          <w:rFonts w:eastAsia="Times New Roman" w:cs="Times New Roman"/>
          <w:color w:val="000000" w:themeColor="text1"/>
          <w:szCs w:val="24"/>
          <w:lang w:val="fr-BE"/>
        </w:rPr>
        <w:t xml:space="preserve"> </w:t>
      </w:r>
      <w:r w:rsidR="00177B40" w:rsidRPr="00C05C6B">
        <w:rPr>
          <w:rFonts w:eastAsia="Times New Roman" w:cs="Times New Roman"/>
          <w:color w:val="000000" w:themeColor="text1"/>
          <w:szCs w:val="24"/>
          <w:lang w:val="fr-BE"/>
        </w:rPr>
        <w:t xml:space="preserve">un </w:t>
      </w:r>
      <w:r w:rsidR="0075563D" w:rsidRPr="00C05C6B">
        <w:rPr>
          <w:rFonts w:eastAsia="Times New Roman" w:cs="Times New Roman"/>
          <w:color w:val="000000" w:themeColor="text1"/>
          <w:szCs w:val="24"/>
          <w:lang w:val="fr-BE"/>
        </w:rPr>
        <w:t>nouvel</w:t>
      </w:r>
      <w:r w:rsidR="00BF234C" w:rsidRPr="00C05C6B">
        <w:rPr>
          <w:rFonts w:eastAsia="Times New Roman" w:cs="Times New Roman"/>
          <w:color w:val="000000" w:themeColor="text1"/>
          <w:szCs w:val="24"/>
          <w:lang w:val="fr-BE"/>
        </w:rPr>
        <w:t xml:space="preserve"> entrant sur le marché.</w:t>
      </w:r>
      <w:r w:rsidR="00F36FC6" w:rsidRPr="00C05C6B">
        <w:rPr>
          <w:rFonts w:eastAsia="Times New Roman" w:cs="Times New Roman"/>
          <w:color w:val="000000" w:themeColor="text1"/>
          <w:szCs w:val="24"/>
          <w:lang w:val="fr-BE"/>
        </w:rPr>
        <w:t xml:space="preserve"> </w:t>
      </w:r>
      <w:r w:rsidR="003329DC" w:rsidRPr="00C05C6B">
        <w:rPr>
          <w:rFonts w:eastAsia="Times New Roman" w:cs="Times New Roman"/>
          <w:color w:val="000000" w:themeColor="text1"/>
          <w:szCs w:val="24"/>
          <w:lang w:val="fr-BE"/>
        </w:rPr>
        <w:t>Par ailleurs,</w:t>
      </w:r>
      <w:r w:rsidR="14250E1F" w:rsidRPr="00C05C6B">
        <w:rPr>
          <w:rFonts w:eastAsia="Times New Roman" w:cs="Times New Roman"/>
          <w:color w:val="000000" w:themeColor="text1"/>
          <w:szCs w:val="24"/>
          <w:lang w:val="fr-BE"/>
        </w:rPr>
        <w:t xml:space="preserve"> puisqu’il n’y a</w:t>
      </w:r>
      <w:r w:rsidR="00B47223" w:rsidRPr="00C05C6B">
        <w:rPr>
          <w:rFonts w:eastAsia="Times New Roman" w:cs="Times New Roman"/>
          <w:color w:val="000000" w:themeColor="text1"/>
          <w:szCs w:val="24"/>
          <w:lang w:val="fr-BE"/>
        </w:rPr>
        <w:t>vait</w:t>
      </w:r>
      <w:r w:rsidR="14250E1F" w:rsidRPr="00C05C6B">
        <w:rPr>
          <w:rFonts w:eastAsia="Times New Roman" w:cs="Times New Roman"/>
          <w:color w:val="000000" w:themeColor="text1"/>
          <w:szCs w:val="24"/>
          <w:lang w:val="fr-BE"/>
        </w:rPr>
        <w:t xml:space="preserve"> pas d’autre moyen d’obtenir des licences de taxi, celles-ci s’</w:t>
      </w:r>
      <w:r w:rsidR="00B47223" w:rsidRPr="00C05C6B">
        <w:rPr>
          <w:rFonts w:eastAsia="Times New Roman" w:cs="Times New Roman"/>
          <w:color w:val="000000" w:themeColor="text1"/>
          <w:szCs w:val="24"/>
          <w:lang w:val="fr-BE"/>
        </w:rPr>
        <w:t>échangeaient</w:t>
      </w:r>
      <w:r w:rsidR="14250E1F" w:rsidRPr="00C05C6B">
        <w:rPr>
          <w:rFonts w:eastAsia="Times New Roman" w:cs="Times New Roman"/>
          <w:color w:val="000000" w:themeColor="text1"/>
          <w:szCs w:val="24"/>
          <w:lang w:val="fr-BE"/>
        </w:rPr>
        <w:t xml:space="preserve"> </w:t>
      </w:r>
      <w:r w:rsidR="00BF234C" w:rsidRPr="00C05C6B">
        <w:rPr>
          <w:rFonts w:eastAsia="Times New Roman" w:cs="Times New Roman"/>
          <w:color w:val="000000" w:themeColor="text1"/>
          <w:szCs w:val="24"/>
          <w:lang w:val="fr-BE"/>
        </w:rPr>
        <w:t xml:space="preserve">à un prix estimé et négocié entre les deux </w:t>
      </w:r>
      <w:r w:rsidR="004D39E7" w:rsidRPr="00C05C6B">
        <w:rPr>
          <w:rFonts w:eastAsia="Times New Roman" w:cs="Times New Roman"/>
          <w:color w:val="000000" w:themeColor="text1"/>
          <w:szCs w:val="24"/>
          <w:lang w:val="fr-BE"/>
        </w:rPr>
        <w:t xml:space="preserve">parties. Cette dynamique commerciale à l’intérieur du secteur </w:t>
      </w:r>
      <w:r w:rsidR="00566822" w:rsidRPr="00C05C6B">
        <w:rPr>
          <w:rFonts w:eastAsia="Times New Roman" w:cs="Times New Roman"/>
          <w:color w:val="000000" w:themeColor="text1"/>
          <w:szCs w:val="24"/>
          <w:lang w:val="fr-BE"/>
        </w:rPr>
        <w:t>a provoqué une augmentation exponentielle d</w:t>
      </w:r>
      <w:r w:rsidR="004D39E7" w:rsidRPr="00C05C6B">
        <w:rPr>
          <w:rFonts w:eastAsia="Times New Roman" w:cs="Times New Roman"/>
          <w:color w:val="000000" w:themeColor="text1"/>
          <w:szCs w:val="24"/>
          <w:lang w:val="fr-BE"/>
        </w:rPr>
        <w:t>es prix des licences.</w:t>
      </w:r>
      <w:r w:rsidR="14250E1F" w:rsidRPr="00C05C6B">
        <w:rPr>
          <w:rFonts w:eastAsia="Times New Roman" w:cs="Times New Roman"/>
          <w:color w:val="000000" w:themeColor="text1"/>
          <w:szCs w:val="24"/>
          <w:lang w:val="fr-BE"/>
        </w:rPr>
        <w:t xml:space="preserve"> Si la valeur précise d’une licence est difficile à établir, notamment parce qu’elle n’est généralement pas inscrite au bilan de l’entreprise, Pascal Smet, l’ancien ministre bruxellois des Transports, </w:t>
      </w:r>
      <w:r w:rsidR="002F0B8C">
        <w:rPr>
          <w:rFonts w:eastAsia="Times New Roman" w:cs="Times New Roman"/>
          <w:color w:val="000000" w:themeColor="text1"/>
          <w:szCs w:val="24"/>
          <w:lang w:val="fr-BE"/>
        </w:rPr>
        <w:t xml:space="preserve">a </w:t>
      </w:r>
      <w:r w:rsidR="14250E1F" w:rsidRPr="00C05C6B">
        <w:rPr>
          <w:rFonts w:eastAsia="Times New Roman" w:cs="Times New Roman"/>
          <w:color w:val="000000" w:themeColor="text1"/>
          <w:szCs w:val="24"/>
          <w:lang w:val="fr-BE"/>
        </w:rPr>
        <w:t>esti</w:t>
      </w:r>
      <w:r w:rsidR="002F0B8C">
        <w:rPr>
          <w:rFonts w:eastAsia="Times New Roman" w:cs="Times New Roman"/>
          <w:color w:val="000000" w:themeColor="text1"/>
          <w:szCs w:val="24"/>
          <w:lang w:val="fr-BE"/>
        </w:rPr>
        <w:t>mé</w:t>
      </w:r>
      <w:r w:rsidR="00B47223" w:rsidRPr="00C05C6B">
        <w:rPr>
          <w:rFonts w:eastAsia="Times New Roman" w:cs="Times New Roman"/>
          <w:color w:val="000000" w:themeColor="text1"/>
          <w:szCs w:val="24"/>
          <w:lang w:val="fr-BE"/>
        </w:rPr>
        <w:t xml:space="preserve"> </w:t>
      </w:r>
      <w:r w:rsidR="14250E1F" w:rsidRPr="00C05C6B">
        <w:rPr>
          <w:rFonts w:eastAsia="Times New Roman" w:cs="Times New Roman"/>
          <w:color w:val="000000" w:themeColor="text1"/>
          <w:szCs w:val="24"/>
          <w:lang w:val="fr-BE"/>
        </w:rPr>
        <w:t>que celles-ci se revendaient en 2017 autour de 80</w:t>
      </w:r>
      <w:r w:rsidR="002F0B8C">
        <w:rPr>
          <w:rFonts w:eastAsia="Times New Roman" w:cs="Times New Roman"/>
          <w:color w:val="000000" w:themeColor="text1"/>
          <w:szCs w:val="24"/>
          <w:lang w:val="fr-BE"/>
        </w:rPr>
        <w:t> </w:t>
      </w:r>
      <w:r w:rsidR="14250E1F" w:rsidRPr="00C05C6B">
        <w:rPr>
          <w:rFonts w:eastAsia="Times New Roman" w:cs="Times New Roman"/>
          <w:color w:val="000000" w:themeColor="text1"/>
          <w:szCs w:val="24"/>
          <w:lang w:val="fr-BE"/>
        </w:rPr>
        <w:t>000</w:t>
      </w:r>
      <w:r w:rsidR="002F0B8C">
        <w:rPr>
          <w:rFonts w:eastAsia="Times New Roman" w:cs="Times New Roman"/>
          <w:color w:val="000000" w:themeColor="text1"/>
          <w:szCs w:val="24"/>
          <w:lang w:val="fr-BE"/>
        </w:rPr>
        <w:t> </w:t>
      </w:r>
      <w:r w:rsidR="14250E1F" w:rsidRPr="00C05C6B">
        <w:rPr>
          <w:rFonts w:eastAsia="Times New Roman" w:cs="Times New Roman"/>
          <w:color w:val="000000" w:themeColor="text1"/>
          <w:szCs w:val="24"/>
          <w:lang w:val="fr-BE"/>
        </w:rPr>
        <w:t>€ l’unité (Direction des comptes rendus du Parlement bruxellois, 2017).</w:t>
      </w:r>
    </w:p>
    <w:p w14:paraId="22051727" w14:textId="0FFD68DB" w:rsidR="007F5059" w:rsidRPr="00C05C6B" w:rsidRDefault="007F5059" w:rsidP="5494DE51">
      <w:pPr>
        <w:spacing w:before="120"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 xml:space="preserve">Ce coût initial </w:t>
      </w:r>
      <w:r w:rsidR="00E54CB4">
        <w:rPr>
          <w:rFonts w:eastAsia="Times New Roman" w:cs="Times New Roman"/>
          <w:color w:val="000000" w:themeColor="text1"/>
          <w:szCs w:val="24"/>
          <w:lang w:val="fr-BE"/>
        </w:rPr>
        <w:t xml:space="preserve">a </w:t>
      </w:r>
      <w:r w:rsidRPr="00C05C6B">
        <w:rPr>
          <w:rFonts w:eastAsia="Times New Roman" w:cs="Times New Roman"/>
          <w:color w:val="000000" w:themeColor="text1"/>
          <w:szCs w:val="24"/>
          <w:lang w:val="fr-BE"/>
        </w:rPr>
        <w:t>rend</w:t>
      </w:r>
      <w:r w:rsidR="00E54CB4">
        <w:rPr>
          <w:rFonts w:eastAsia="Times New Roman" w:cs="Times New Roman"/>
          <w:color w:val="000000" w:themeColor="text1"/>
          <w:szCs w:val="24"/>
          <w:lang w:val="fr-BE"/>
        </w:rPr>
        <w:t>u</w:t>
      </w:r>
      <w:r w:rsidRPr="00C05C6B">
        <w:rPr>
          <w:rFonts w:eastAsia="Times New Roman" w:cs="Times New Roman"/>
          <w:color w:val="000000" w:themeColor="text1"/>
          <w:szCs w:val="24"/>
          <w:lang w:val="fr-BE"/>
        </w:rPr>
        <w:t xml:space="preserve"> difficile pour un nouvel arrivant ou un simple chauffeur de taxi travaillant pour un exploitant de lancer sa propre entreprise. De surcroît, les bas salaires et les conditions de travail précaires </w:t>
      </w:r>
      <w:r w:rsidR="00E54CB4">
        <w:rPr>
          <w:rFonts w:eastAsia="Times New Roman" w:cs="Times New Roman"/>
          <w:color w:val="000000" w:themeColor="text1"/>
          <w:szCs w:val="24"/>
          <w:lang w:val="fr-BE"/>
        </w:rPr>
        <w:t xml:space="preserve">ont </w:t>
      </w:r>
      <w:r w:rsidRPr="00C05C6B">
        <w:rPr>
          <w:rFonts w:eastAsia="Times New Roman" w:cs="Times New Roman"/>
          <w:color w:val="000000" w:themeColor="text1"/>
          <w:szCs w:val="24"/>
          <w:lang w:val="fr-BE"/>
        </w:rPr>
        <w:t>entraîn</w:t>
      </w:r>
      <w:r w:rsidR="00E54CB4">
        <w:rPr>
          <w:rFonts w:eastAsia="Times New Roman" w:cs="Times New Roman"/>
          <w:color w:val="000000" w:themeColor="text1"/>
          <w:szCs w:val="24"/>
          <w:lang w:val="fr-BE"/>
        </w:rPr>
        <w:t>é</w:t>
      </w:r>
      <w:r w:rsidRPr="00C05C6B">
        <w:rPr>
          <w:rFonts w:eastAsia="Times New Roman" w:cs="Times New Roman"/>
          <w:color w:val="000000" w:themeColor="text1"/>
          <w:szCs w:val="24"/>
          <w:lang w:val="fr-BE"/>
        </w:rPr>
        <w:t xml:space="preserve"> un taux élevé de rotation du personnel parmi ces chauffeurs</w:t>
      </w:r>
      <w:r w:rsidR="00262720" w:rsidRPr="00C05C6B">
        <w:rPr>
          <w:rFonts w:eastAsia="Times New Roman" w:cs="Times New Roman"/>
          <w:color w:val="000000" w:themeColor="text1"/>
          <w:szCs w:val="24"/>
          <w:lang w:val="fr-BE"/>
        </w:rPr>
        <w:t xml:space="preserve">. </w:t>
      </w:r>
      <w:r w:rsidR="00C057B0" w:rsidRPr="00C05C6B">
        <w:rPr>
          <w:rFonts w:eastAsia="Times New Roman" w:cs="Times New Roman"/>
          <w:color w:val="000000" w:themeColor="text1"/>
          <w:szCs w:val="24"/>
          <w:lang w:val="fr-BE"/>
        </w:rPr>
        <w:lastRenderedPageBreak/>
        <w:t>Parmi l</w:t>
      </w:r>
      <w:r w:rsidRPr="00C05C6B">
        <w:rPr>
          <w:rFonts w:eastAsia="Times New Roman" w:cs="Times New Roman"/>
          <w:color w:val="000000" w:themeColor="text1"/>
          <w:szCs w:val="24"/>
          <w:lang w:val="fr-BE"/>
        </w:rPr>
        <w:t>es exploitants</w:t>
      </w:r>
      <w:r w:rsidR="00262720" w:rsidRPr="00C05C6B">
        <w:rPr>
          <w:rFonts w:eastAsia="Times New Roman" w:cs="Times New Roman"/>
          <w:color w:val="000000" w:themeColor="text1"/>
          <w:szCs w:val="24"/>
          <w:lang w:val="fr-BE"/>
        </w:rPr>
        <w:t xml:space="preserve"> en possession d’une licence</w:t>
      </w:r>
      <w:r w:rsidR="00E63E3F" w:rsidRPr="00C05C6B">
        <w:rPr>
          <w:rFonts w:eastAsia="Times New Roman" w:cs="Times New Roman"/>
          <w:color w:val="000000" w:themeColor="text1"/>
          <w:szCs w:val="24"/>
          <w:lang w:val="fr-BE"/>
        </w:rPr>
        <w:t>,</w:t>
      </w:r>
      <w:r w:rsidR="00C057B0" w:rsidRPr="00C05C6B">
        <w:rPr>
          <w:rFonts w:eastAsia="Times New Roman" w:cs="Times New Roman"/>
          <w:color w:val="000000" w:themeColor="text1"/>
          <w:szCs w:val="24"/>
          <w:lang w:val="fr-BE"/>
        </w:rPr>
        <w:t xml:space="preserve"> </w:t>
      </w:r>
      <w:r w:rsidRPr="00C05C6B">
        <w:rPr>
          <w:rFonts w:eastAsia="Times New Roman" w:cs="Times New Roman"/>
          <w:color w:val="000000" w:themeColor="text1"/>
          <w:szCs w:val="24"/>
          <w:lang w:val="fr-BE"/>
        </w:rPr>
        <w:t>il y a</w:t>
      </w:r>
      <w:r w:rsidR="00192D3F" w:rsidRPr="00C05C6B">
        <w:rPr>
          <w:rFonts w:eastAsia="Times New Roman" w:cs="Times New Roman"/>
          <w:color w:val="000000" w:themeColor="text1"/>
          <w:szCs w:val="24"/>
          <w:lang w:val="fr-BE"/>
        </w:rPr>
        <w:t>vait</w:t>
      </w:r>
      <w:r w:rsidRPr="00C05C6B">
        <w:rPr>
          <w:rFonts w:eastAsia="Times New Roman" w:cs="Times New Roman"/>
          <w:color w:val="000000" w:themeColor="text1"/>
          <w:szCs w:val="24"/>
          <w:lang w:val="fr-BE"/>
        </w:rPr>
        <w:t xml:space="preserve"> peu de mouvement d'entrée ou de sortie, ce qui caractéris</w:t>
      </w:r>
      <w:r w:rsidR="00192D3F" w:rsidRPr="00C05C6B">
        <w:rPr>
          <w:rFonts w:eastAsia="Times New Roman" w:cs="Times New Roman"/>
          <w:color w:val="000000" w:themeColor="text1"/>
          <w:szCs w:val="24"/>
          <w:lang w:val="fr-BE"/>
        </w:rPr>
        <w:t>ait</w:t>
      </w:r>
      <w:r w:rsidRPr="00C05C6B">
        <w:rPr>
          <w:rFonts w:eastAsia="Times New Roman" w:cs="Times New Roman"/>
          <w:color w:val="000000" w:themeColor="text1"/>
          <w:szCs w:val="24"/>
          <w:lang w:val="fr-BE"/>
        </w:rPr>
        <w:t xml:space="preserve"> leur stabilité</w:t>
      </w:r>
      <w:r w:rsidR="00192D3F" w:rsidRPr="00C05C6B">
        <w:rPr>
          <w:rFonts w:eastAsia="Times New Roman" w:cs="Times New Roman"/>
          <w:color w:val="000000" w:themeColor="text1"/>
          <w:szCs w:val="24"/>
          <w:lang w:val="fr-BE"/>
        </w:rPr>
        <w:t xml:space="preserve"> dans le secteur</w:t>
      </w:r>
      <w:r w:rsidRPr="00C05C6B">
        <w:rPr>
          <w:rFonts w:eastAsia="Times New Roman" w:cs="Times New Roman"/>
          <w:color w:val="000000" w:themeColor="text1"/>
          <w:szCs w:val="24"/>
          <w:lang w:val="fr-BE"/>
        </w:rPr>
        <w:t xml:space="preserve"> (Deloitte, 2020).</w:t>
      </w:r>
    </w:p>
    <w:p w14:paraId="00437F47" w14:textId="14428DC7" w:rsidR="00542C0D" w:rsidRPr="00C05C6B" w:rsidRDefault="008D1B01" w:rsidP="5494DE51">
      <w:pPr>
        <w:spacing w:before="120"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 xml:space="preserve">Une seconde pratique </w:t>
      </w:r>
      <w:r w:rsidR="0012317E" w:rsidRPr="00C05C6B">
        <w:rPr>
          <w:rFonts w:eastAsia="Times New Roman" w:cs="Times New Roman"/>
          <w:color w:val="000000" w:themeColor="text1"/>
          <w:szCs w:val="24"/>
          <w:lang w:val="fr-BE"/>
        </w:rPr>
        <w:t xml:space="preserve">concerne les chauffeurs salariés employés par les exploitants de taxi. </w:t>
      </w:r>
      <w:r w:rsidR="00907877" w:rsidRPr="00C05C6B">
        <w:rPr>
          <w:rFonts w:eastAsia="Times New Roman" w:cs="Times New Roman"/>
          <w:color w:val="000000" w:themeColor="text1"/>
          <w:szCs w:val="24"/>
          <w:lang w:val="fr-BE"/>
        </w:rPr>
        <w:t>Ces derniers demand</w:t>
      </w:r>
      <w:r w:rsidR="00192D3F" w:rsidRPr="00C05C6B">
        <w:rPr>
          <w:rFonts w:eastAsia="Times New Roman" w:cs="Times New Roman"/>
          <w:color w:val="000000" w:themeColor="text1"/>
          <w:szCs w:val="24"/>
          <w:lang w:val="fr-BE"/>
        </w:rPr>
        <w:t>ai</w:t>
      </w:r>
      <w:r w:rsidR="00907877" w:rsidRPr="00C05C6B">
        <w:rPr>
          <w:rFonts w:eastAsia="Times New Roman" w:cs="Times New Roman"/>
          <w:color w:val="000000" w:themeColor="text1"/>
          <w:szCs w:val="24"/>
          <w:lang w:val="fr-BE"/>
        </w:rPr>
        <w:t xml:space="preserve">ent </w:t>
      </w:r>
      <w:r w:rsidR="002B3073" w:rsidRPr="00C05C6B">
        <w:rPr>
          <w:rFonts w:eastAsia="Times New Roman" w:cs="Times New Roman"/>
          <w:color w:val="000000" w:themeColor="text1"/>
          <w:szCs w:val="24"/>
          <w:lang w:val="fr-BE"/>
        </w:rPr>
        <w:t xml:space="preserve">à leurs chauffeurs </w:t>
      </w:r>
      <w:r w:rsidR="00310333" w:rsidRPr="00C05C6B">
        <w:rPr>
          <w:rFonts w:eastAsia="Times New Roman" w:cs="Times New Roman"/>
          <w:color w:val="000000" w:themeColor="text1"/>
          <w:szCs w:val="24"/>
          <w:lang w:val="fr-BE"/>
        </w:rPr>
        <w:t xml:space="preserve">soit </w:t>
      </w:r>
      <w:r w:rsidR="002B3073" w:rsidRPr="00C05C6B">
        <w:rPr>
          <w:rFonts w:eastAsia="Times New Roman" w:cs="Times New Roman"/>
          <w:color w:val="000000" w:themeColor="text1"/>
          <w:szCs w:val="24"/>
          <w:lang w:val="fr-BE"/>
        </w:rPr>
        <w:t xml:space="preserve">de travailler </w:t>
      </w:r>
      <w:r w:rsidR="00E54CB4">
        <w:rPr>
          <w:rFonts w:eastAsia="Times New Roman" w:cs="Times New Roman"/>
          <w:color w:val="000000" w:themeColor="text1"/>
          <w:szCs w:val="24"/>
          <w:lang w:val="fr-BE"/>
        </w:rPr>
        <w:t>au</w:t>
      </w:r>
      <w:r w:rsidR="002B3073" w:rsidRPr="00C05C6B">
        <w:rPr>
          <w:rFonts w:eastAsia="Times New Roman" w:cs="Times New Roman"/>
          <w:color w:val="000000" w:themeColor="text1"/>
          <w:szCs w:val="24"/>
          <w:lang w:val="fr-BE"/>
        </w:rPr>
        <w:t xml:space="preserve"> noir, soit de payer un forfait </w:t>
      </w:r>
      <w:r w:rsidR="00542C0D" w:rsidRPr="00C05C6B">
        <w:rPr>
          <w:rFonts w:eastAsia="Times New Roman" w:cs="Times New Roman"/>
          <w:color w:val="000000" w:themeColor="text1"/>
          <w:szCs w:val="24"/>
          <w:lang w:val="fr-BE"/>
        </w:rPr>
        <w:t xml:space="preserve">location. </w:t>
      </w:r>
      <w:r w:rsidR="00310333" w:rsidRPr="00C05C6B">
        <w:rPr>
          <w:rFonts w:eastAsia="Times New Roman" w:cs="Times New Roman"/>
          <w:color w:val="000000" w:themeColor="text1"/>
          <w:szCs w:val="24"/>
          <w:lang w:val="fr-BE"/>
        </w:rPr>
        <w:t>Le forfait location est un système proposé au chauffeur</w:t>
      </w:r>
      <w:r w:rsidR="002A1B25" w:rsidRPr="00C05C6B">
        <w:rPr>
          <w:rFonts w:eastAsia="Times New Roman" w:cs="Times New Roman"/>
          <w:color w:val="000000" w:themeColor="text1"/>
          <w:szCs w:val="24"/>
          <w:lang w:val="fr-BE"/>
        </w:rPr>
        <w:t xml:space="preserve"> </w:t>
      </w:r>
      <w:r w:rsidR="00E54CB4">
        <w:rPr>
          <w:rFonts w:eastAsia="Times New Roman" w:cs="Times New Roman"/>
          <w:color w:val="000000" w:themeColor="text1"/>
          <w:szCs w:val="24"/>
          <w:lang w:val="fr-BE"/>
        </w:rPr>
        <w:t>lui permettant</w:t>
      </w:r>
      <w:r w:rsidR="002A1B25" w:rsidRPr="00C05C6B">
        <w:rPr>
          <w:rFonts w:eastAsia="Times New Roman" w:cs="Times New Roman"/>
          <w:color w:val="000000" w:themeColor="text1"/>
          <w:szCs w:val="24"/>
          <w:lang w:val="fr-BE"/>
        </w:rPr>
        <w:t xml:space="preserve"> </w:t>
      </w:r>
      <w:r w:rsidR="00E54CB4">
        <w:rPr>
          <w:rFonts w:eastAsia="Times New Roman" w:cs="Times New Roman"/>
          <w:color w:val="000000" w:themeColor="text1"/>
          <w:szCs w:val="24"/>
          <w:lang w:val="fr-BE"/>
        </w:rPr>
        <w:t>d’</w:t>
      </w:r>
      <w:r w:rsidR="002A1B25" w:rsidRPr="00C05C6B">
        <w:rPr>
          <w:rFonts w:eastAsia="Times New Roman" w:cs="Times New Roman"/>
          <w:color w:val="000000" w:themeColor="text1"/>
          <w:szCs w:val="24"/>
          <w:lang w:val="fr-BE"/>
        </w:rPr>
        <w:t>être autonome dans son travail en échange d’une contrepartie financière.</w:t>
      </w:r>
      <w:r w:rsidR="00907877" w:rsidRPr="00C05C6B">
        <w:rPr>
          <w:rFonts w:eastAsia="Times New Roman" w:cs="Times New Roman"/>
          <w:color w:val="000000" w:themeColor="text1"/>
          <w:szCs w:val="24"/>
          <w:lang w:val="fr-BE"/>
        </w:rPr>
        <w:t xml:space="preserve"> </w:t>
      </w:r>
      <w:r w:rsidR="002A1B25" w:rsidRPr="00C05C6B">
        <w:rPr>
          <w:rFonts w:eastAsia="Times New Roman" w:cs="Times New Roman"/>
          <w:color w:val="000000" w:themeColor="text1"/>
          <w:szCs w:val="24"/>
          <w:lang w:val="fr-BE"/>
        </w:rPr>
        <w:t>L</w:t>
      </w:r>
      <w:r w:rsidR="00907877" w:rsidRPr="00C05C6B">
        <w:rPr>
          <w:rFonts w:eastAsia="Times New Roman" w:cs="Times New Roman"/>
          <w:color w:val="000000" w:themeColor="text1"/>
          <w:szCs w:val="24"/>
          <w:lang w:val="fr-BE"/>
        </w:rPr>
        <w:t>e chauffeur salarié paie chaque jour une somme au propriétaire du taxi pour l’utilisation du véhicule. Si les recettes journalières reviennent au chauffeur, les frais sont également à sa charge</w:t>
      </w:r>
      <w:r w:rsidR="00404410" w:rsidRPr="00C05C6B">
        <w:rPr>
          <w:rFonts w:eastAsia="Times New Roman" w:cs="Times New Roman"/>
          <w:color w:val="000000" w:themeColor="text1"/>
          <w:szCs w:val="24"/>
          <w:lang w:val="fr-BE"/>
        </w:rPr>
        <w:t xml:space="preserve"> (essence, lavage de la voiture…)</w:t>
      </w:r>
      <w:r w:rsidR="00907877" w:rsidRPr="00C05C6B">
        <w:rPr>
          <w:rFonts w:eastAsia="Times New Roman" w:cs="Times New Roman"/>
          <w:color w:val="000000" w:themeColor="text1"/>
          <w:szCs w:val="24"/>
          <w:lang w:val="fr-BE"/>
        </w:rPr>
        <w:t>. Pour se couvrir, les sociétés déclar</w:t>
      </w:r>
      <w:r w:rsidR="003667E3" w:rsidRPr="00C05C6B">
        <w:rPr>
          <w:rFonts w:eastAsia="Times New Roman" w:cs="Times New Roman"/>
          <w:color w:val="000000" w:themeColor="text1"/>
          <w:szCs w:val="24"/>
          <w:lang w:val="fr-BE"/>
        </w:rPr>
        <w:t>ai</w:t>
      </w:r>
      <w:r w:rsidR="00907877" w:rsidRPr="00C05C6B">
        <w:rPr>
          <w:rFonts w:eastAsia="Times New Roman" w:cs="Times New Roman"/>
          <w:color w:val="000000" w:themeColor="text1"/>
          <w:szCs w:val="24"/>
          <w:lang w:val="fr-BE"/>
        </w:rPr>
        <w:t>ent les chauffeurs à temps partiel</w:t>
      </w:r>
      <w:r w:rsidR="005C505D" w:rsidRPr="00C05C6B">
        <w:rPr>
          <w:rFonts w:eastAsia="Times New Roman" w:cs="Times New Roman"/>
          <w:color w:val="000000" w:themeColor="text1"/>
          <w:szCs w:val="24"/>
          <w:lang w:val="fr-BE"/>
        </w:rPr>
        <w:t xml:space="preserve"> </w:t>
      </w:r>
      <w:r w:rsidR="005C505D" w:rsidRPr="00C05C6B">
        <w:rPr>
          <w:rFonts w:eastAsia="Times New Roman" w:cs="Times New Roman"/>
          <w:color w:val="000000" w:themeColor="text1"/>
          <w:szCs w:val="24"/>
          <w:lang w:val="fr-BE"/>
        </w:rPr>
        <w:fldChar w:fldCharType="begin"/>
      </w:r>
      <w:r w:rsidR="005C505D" w:rsidRPr="00C05C6B">
        <w:rPr>
          <w:rFonts w:eastAsia="Times New Roman" w:cs="Times New Roman"/>
          <w:color w:val="000000" w:themeColor="text1"/>
          <w:szCs w:val="24"/>
          <w:lang w:val="fr-BE"/>
        </w:rPr>
        <w:instrText xml:space="preserve"> ADDIN ZOTERO_ITEM CSL_CITATION {"citationID":"zWdeOHK6","properties":{"formattedCitation":"(Dufresne &amp; Bauraind, 2022)","plainCitation":"(Dufresne &amp; Bauraind, 2022)","noteIndex":0},"citationItems":[{"id":1549,"uris":["http://zotero.org/users/6183971/items/V6IWE7LP"],"itemData":{"id":1549,"type":"article-journal","abstract":"En Belgique, le conflit entre Uber et les acteurs historiques du transport particulier de personnes, les sociétés de taxis et les syndicats du secteur éclate en février 2014, dès l’implantation de la société américaine dans la Région de Bruxelles-Capitale. Il porte essentiellement sur les modalités de légalisation d’Uber et se déroule dans le cadre d’une réglementation vieille de 27 ans, qui ne prend pas en compte les évolutions technologiques récentes.","container-title":"Chronique Internationale de l'IRES","DOI":"10.3917/chii.179.0003","ISSN":"1285-087X","issue":"3","journalAbbreviation":"Chronique Internationale de l'IRES","language":"fr","note":"publisher-place: Noisy-le-Grand\npublisher: I.R.E.S.","page":"3-13","source":"Cairn.info","title":"Le nouveau « plan Taxi » à Bruxelles : vers une ubérisation du secteur ?","title-short":"Le nouveau « plan Taxi » à Bruxelles","URL":"https://www.cairn.info/revue-chronique-internationale-de-l-ires-2022-3-page-3.htm","volume":"179","author":[{"family":"Dufresne","given":"Anne"},{"family":"Bauraind","given":"Bruno"}],"accessed":{"date-parts":[["2023",6,1]]},"issued":{"date-parts":[["2022"]]}}}],"schema":"https://github.com/citation-style-language/schema/raw/master/csl-citation.json"} </w:instrText>
      </w:r>
      <w:r w:rsidR="005C505D" w:rsidRPr="00C05C6B">
        <w:rPr>
          <w:rFonts w:eastAsia="Times New Roman" w:cs="Times New Roman"/>
          <w:color w:val="000000" w:themeColor="text1"/>
          <w:szCs w:val="24"/>
          <w:lang w:val="fr-BE"/>
        </w:rPr>
        <w:fldChar w:fldCharType="separate"/>
      </w:r>
      <w:r w:rsidR="005C505D" w:rsidRPr="00C05C6B">
        <w:rPr>
          <w:rFonts w:eastAsia="Times New Roman" w:cs="Times New Roman"/>
          <w:color w:val="000000" w:themeColor="text1"/>
          <w:szCs w:val="24"/>
          <w:lang w:val="fr-BE"/>
        </w:rPr>
        <w:t>(Dufresne &amp; Bauraind, 2022)</w:t>
      </w:r>
      <w:r w:rsidR="005C505D" w:rsidRPr="00C05C6B">
        <w:rPr>
          <w:rFonts w:eastAsia="Times New Roman" w:cs="Times New Roman"/>
          <w:color w:val="000000" w:themeColor="text1"/>
          <w:szCs w:val="24"/>
          <w:lang w:val="fr-BE"/>
        </w:rPr>
        <w:fldChar w:fldCharType="end"/>
      </w:r>
      <w:r w:rsidR="00907877" w:rsidRPr="00C05C6B">
        <w:rPr>
          <w:rFonts w:eastAsia="Times New Roman" w:cs="Times New Roman"/>
          <w:color w:val="000000" w:themeColor="text1"/>
          <w:szCs w:val="24"/>
          <w:lang w:val="fr-BE"/>
        </w:rPr>
        <w:t>.</w:t>
      </w:r>
    </w:p>
    <w:p w14:paraId="37D27F66" w14:textId="46C83520" w:rsidR="008D1B01" w:rsidRPr="00C05C6B" w:rsidRDefault="00542C0D" w:rsidP="5494DE51">
      <w:pPr>
        <w:spacing w:before="120"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 xml:space="preserve">Enfin, </w:t>
      </w:r>
      <w:r w:rsidR="00B55514" w:rsidRPr="00C05C6B">
        <w:rPr>
          <w:rFonts w:eastAsia="Times New Roman" w:cs="Times New Roman"/>
          <w:color w:val="000000" w:themeColor="text1"/>
          <w:szCs w:val="24"/>
          <w:lang w:val="fr-BE"/>
        </w:rPr>
        <w:t>la dernière pratique décrié</w:t>
      </w:r>
      <w:r w:rsidR="005C505D" w:rsidRPr="00C05C6B">
        <w:rPr>
          <w:rFonts w:eastAsia="Times New Roman" w:cs="Times New Roman"/>
          <w:color w:val="000000" w:themeColor="text1"/>
          <w:szCs w:val="24"/>
          <w:lang w:val="fr-BE"/>
        </w:rPr>
        <w:t>e</w:t>
      </w:r>
      <w:r w:rsidR="00B55514" w:rsidRPr="00C05C6B">
        <w:rPr>
          <w:rFonts w:eastAsia="Times New Roman" w:cs="Times New Roman"/>
          <w:color w:val="000000" w:themeColor="text1"/>
          <w:szCs w:val="24"/>
          <w:lang w:val="fr-BE"/>
        </w:rPr>
        <w:t xml:space="preserve"> a lieu entre les centraux et les chauffeurs de taxi. Ceux-ci, contraints à aucune obligation légale, </w:t>
      </w:r>
      <w:r w:rsidR="00D84471" w:rsidRPr="00C05C6B">
        <w:rPr>
          <w:rFonts w:eastAsia="Times New Roman" w:cs="Times New Roman"/>
          <w:color w:val="000000" w:themeColor="text1"/>
          <w:szCs w:val="24"/>
          <w:lang w:val="fr-BE"/>
        </w:rPr>
        <w:t xml:space="preserve">envoient des délégués sur le terrain </w:t>
      </w:r>
      <w:r w:rsidR="00E54CB4">
        <w:rPr>
          <w:rFonts w:eastAsia="Times New Roman" w:cs="Times New Roman"/>
          <w:color w:val="000000" w:themeColor="text1"/>
          <w:szCs w:val="24"/>
          <w:lang w:val="fr-BE"/>
        </w:rPr>
        <w:t>chargés de</w:t>
      </w:r>
      <w:r w:rsidR="00D84471" w:rsidRPr="00C05C6B">
        <w:rPr>
          <w:rFonts w:eastAsia="Times New Roman" w:cs="Times New Roman"/>
          <w:color w:val="000000" w:themeColor="text1"/>
          <w:szCs w:val="24"/>
          <w:lang w:val="fr-BE"/>
        </w:rPr>
        <w:t xml:space="preserve"> vérifier que les chauffeurs profit</w:t>
      </w:r>
      <w:r w:rsidR="00E54CB4">
        <w:rPr>
          <w:rFonts w:eastAsia="Times New Roman" w:cs="Times New Roman"/>
          <w:color w:val="000000" w:themeColor="text1"/>
          <w:szCs w:val="24"/>
          <w:lang w:val="fr-BE"/>
        </w:rPr>
        <w:t>a</w:t>
      </w:r>
      <w:r w:rsidR="00D84471" w:rsidRPr="00C05C6B">
        <w:rPr>
          <w:rFonts w:eastAsia="Times New Roman" w:cs="Times New Roman"/>
          <w:color w:val="000000" w:themeColor="text1"/>
          <w:szCs w:val="24"/>
          <w:lang w:val="fr-BE"/>
        </w:rPr>
        <w:t>nt de leur clientèle font « bien leur travail ». En cas de jugement de mauvais travail ou de plainte d</w:t>
      </w:r>
      <w:r w:rsidR="005C505D" w:rsidRPr="00C05C6B">
        <w:rPr>
          <w:rFonts w:eastAsia="Times New Roman" w:cs="Times New Roman"/>
          <w:color w:val="000000" w:themeColor="text1"/>
          <w:szCs w:val="24"/>
          <w:lang w:val="fr-BE"/>
        </w:rPr>
        <w:t xml:space="preserve">e la part du client, la </w:t>
      </w:r>
      <w:r w:rsidR="00D84471" w:rsidRPr="00C05C6B">
        <w:rPr>
          <w:rFonts w:eastAsia="Times New Roman" w:cs="Times New Roman"/>
          <w:color w:val="000000" w:themeColor="text1"/>
          <w:szCs w:val="24"/>
          <w:lang w:val="fr-BE"/>
        </w:rPr>
        <w:t>centrale punit</w:t>
      </w:r>
      <w:r w:rsidR="0006147C" w:rsidRPr="00C05C6B">
        <w:rPr>
          <w:rFonts w:eastAsia="Times New Roman" w:cs="Times New Roman"/>
          <w:color w:val="000000" w:themeColor="text1"/>
          <w:szCs w:val="24"/>
          <w:lang w:val="fr-BE"/>
        </w:rPr>
        <w:t xml:space="preserve"> le chauffeur en le bannissant durant une période du </w:t>
      </w:r>
      <w:r w:rsidR="0006147C" w:rsidRPr="00C05C6B">
        <w:rPr>
          <w:rFonts w:eastAsia="Times New Roman" w:cs="Times New Roman"/>
          <w:i/>
          <w:color w:val="000000" w:themeColor="text1"/>
          <w:szCs w:val="24"/>
          <w:lang w:val="fr-BE"/>
        </w:rPr>
        <w:t xml:space="preserve">dispatch </w:t>
      </w:r>
      <w:r w:rsidR="0006147C" w:rsidRPr="00C05C6B">
        <w:rPr>
          <w:rFonts w:eastAsia="Times New Roman" w:cs="Times New Roman"/>
          <w:color w:val="000000" w:themeColor="text1"/>
          <w:szCs w:val="24"/>
          <w:lang w:val="fr-BE"/>
        </w:rPr>
        <w:t xml:space="preserve">des courses. </w:t>
      </w:r>
    </w:p>
    <w:p w14:paraId="6F4A753E" w14:textId="31FC1148" w:rsidR="006E0B86" w:rsidRPr="00C05C6B" w:rsidRDefault="45F42527" w:rsidP="009B36F5">
      <w:pPr>
        <w:pStyle w:val="Titre4"/>
        <w:rPr>
          <w:rFonts w:eastAsia="Times New Roman"/>
          <w:lang w:val="fr-BE"/>
        </w:rPr>
      </w:pPr>
      <w:bookmarkStart w:id="38" w:name="_Toc169527863"/>
      <w:r w:rsidRPr="00C05C6B">
        <w:rPr>
          <w:rFonts w:eastAsia="Times New Roman"/>
          <w:lang w:val="fr-BE"/>
        </w:rPr>
        <w:t>L’arriv</w:t>
      </w:r>
      <w:r w:rsidR="00F80528">
        <w:rPr>
          <w:rFonts w:eastAsia="Times New Roman"/>
          <w:lang w:val="fr-BE"/>
        </w:rPr>
        <w:t>ée</w:t>
      </w:r>
      <w:r w:rsidRPr="00C05C6B">
        <w:rPr>
          <w:rFonts w:eastAsia="Times New Roman"/>
          <w:lang w:val="fr-BE"/>
        </w:rPr>
        <w:t xml:space="preserve"> d’Uber, un modèle inconnu qui fâche</w:t>
      </w:r>
      <w:bookmarkEnd w:id="38"/>
    </w:p>
    <w:p w14:paraId="72DFD827" w14:textId="43A967CC" w:rsidR="00BF366F" w:rsidRPr="00C05C6B" w:rsidRDefault="00795BFA" w:rsidP="00795BFA">
      <w:p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 xml:space="preserve">En février 2014, le secteur </w:t>
      </w:r>
      <w:r w:rsidR="0035344B" w:rsidRPr="00C05C6B">
        <w:rPr>
          <w:rFonts w:eastAsia="Times New Roman" w:cs="Times New Roman"/>
          <w:color w:val="000000" w:themeColor="text1"/>
          <w:szCs w:val="24"/>
          <w:lang w:val="fr-BE"/>
        </w:rPr>
        <w:t>du transport rémunéré de personnes</w:t>
      </w:r>
      <w:r w:rsidRPr="00C05C6B">
        <w:rPr>
          <w:rFonts w:eastAsia="Times New Roman" w:cs="Times New Roman"/>
          <w:color w:val="000000" w:themeColor="text1"/>
          <w:szCs w:val="24"/>
          <w:lang w:val="fr-BE"/>
        </w:rPr>
        <w:t xml:space="preserve"> a été fortement perturbé par l’arrivée d</w:t>
      </w:r>
      <w:r w:rsidR="00204808">
        <w:rPr>
          <w:rFonts w:eastAsia="Times New Roman" w:cs="Times New Roman"/>
          <w:color w:val="000000" w:themeColor="text1"/>
          <w:szCs w:val="24"/>
          <w:lang w:val="fr-BE"/>
        </w:rPr>
        <w:t>’</w:t>
      </w:r>
      <w:r w:rsidRPr="00C05C6B">
        <w:rPr>
          <w:rFonts w:eastAsia="Times New Roman" w:cs="Times New Roman"/>
          <w:color w:val="000000" w:themeColor="text1"/>
          <w:szCs w:val="24"/>
          <w:lang w:val="fr-BE"/>
        </w:rPr>
        <w:t>Uber</w:t>
      </w:r>
      <w:r w:rsidR="00204808">
        <w:rPr>
          <w:rFonts w:eastAsia="Times New Roman" w:cs="Times New Roman"/>
          <w:color w:val="000000" w:themeColor="text1"/>
          <w:szCs w:val="24"/>
          <w:lang w:val="fr-BE"/>
        </w:rPr>
        <w:t>P</w:t>
      </w:r>
      <w:r w:rsidRPr="00C05C6B">
        <w:rPr>
          <w:rFonts w:eastAsia="Times New Roman" w:cs="Times New Roman"/>
          <w:color w:val="000000" w:themeColor="text1"/>
          <w:szCs w:val="24"/>
          <w:lang w:val="fr-BE"/>
        </w:rPr>
        <w:t xml:space="preserve">op. Souhaitant s’insérer dans l’économie collaborative </w:t>
      </w:r>
      <w:r w:rsidR="00204808">
        <w:rPr>
          <w:rFonts w:eastAsia="Times New Roman" w:cs="Times New Roman"/>
          <w:color w:val="000000" w:themeColor="text1"/>
          <w:szCs w:val="24"/>
          <w:lang w:val="fr-BE"/>
        </w:rPr>
        <w:t xml:space="preserve">émergente </w:t>
      </w:r>
      <w:r w:rsidRPr="00C05C6B">
        <w:rPr>
          <w:rFonts w:eastAsia="Times New Roman" w:cs="Times New Roman"/>
          <w:color w:val="000000" w:themeColor="text1"/>
          <w:szCs w:val="24"/>
          <w:lang w:val="fr-BE"/>
        </w:rPr>
        <w:t>(Botsman et Rogers, 2011), cette entreprise agit en tant que plateforme permet</w:t>
      </w:r>
      <w:r w:rsidR="00204808">
        <w:rPr>
          <w:rFonts w:eastAsia="Times New Roman" w:cs="Times New Roman"/>
          <w:color w:val="000000" w:themeColor="text1"/>
          <w:szCs w:val="24"/>
          <w:lang w:val="fr-BE"/>
        </w:rPr>
        <w:t>tant</w:t>
      </w:r>
      <w:r w:rsidRPr="00C05C6B">
        <w:rPr>
          <w:rFonts w:eastAsia="Times New Roman" w:cs="Times New Roman"/>
          <w:color w:val="000000" w:themeColor="text1"/>
          <w:szCs w:val="24"/>
          <w:lang w:val="fr-BE"/>
        </w:rPr>
        <w:t xml:space="preserve"> à tout individu de trouver via son smartphone un particulier motorisé qui peut le transporter, pour un prix modique, là où il le désire (De Salle &amp; al., 2016). </w:t>
      </w:r>
    </w:p>
    <w:p w14:paraId="0CD1419D" w14:textId="45ABBBA4" w:rsidR="00795BFA" w:rsidRPr="00C05C6B" w:rsidRDefault="006B022F" w:rsidP="00795BFA">
      <w:pPr>
        <w:spacing w:after="100"/>
        <w:rPr>
          <w:rFonts w:eastAsia="Times New Roman" w:cs="Times New Roman"/>
          <w:b/>
          <w:bCs/>
          <w:i/>
          <w:iCs/>
          <w:color w:val="000000" w:themeColor="text1"/>
          <w:szCs w:val="24"/>
          <w:lang w:val="fr-BE"/>
        </w:rPr>
      </w:pPr>
      <w:r w:rsidRPr="00C05C6B">
        <w:rPr>
          <w:rFonts w:eastAsia="Times New Roman" w:cs="Times New Roman"/>
          <w:color w:val="000000" w:themeColor="text1"/>
          <w:szCs w:val="24"/>
          <w:lang w:val="fr-BE"/>
        </w:rPr>
        <w:t xml:space="preserve">Plus que les chauffeurs LVC, ce sont les taxis qui subissent </w:t>
      </w:r>
      <w:r w:rsidR="00D36931" w:rsidRPr="00C05C6B">
        <w:rPr>
          <w:rFonts w:eastAsia="Times New Roman" w:cs="Times New Roman"/>
          <w:color w:val="000000" w:themeColor="text1"/>
          <w:szCs w:val="24"/>
          <w:lang w:val="fr-BE"/>
        </w:rPr>
        <w:t>les conséquences</w:t>
      </w:r>
      <w:r w:rsidR="00742987" w:rsidRPr="00C05C6B">
        <w:rPr>
          <w:rFonts w:eastAsia="Times New Roman" w:cs="Times New Roman"/>
          <w:color w:val="000000" w:themeColor="text1"/>
          <w:szCs w:val="24"/>
          <w:lang w:val="fr-BE"/>
        </w:rPr>
        <w:t xml:space="preserve"> de</w:t>
      </w:r>
      <w:r w:rsidR="00D36931" w:rsidRPr="00C05C6B">
        <w:rPr>
          <w:rFonts w:eastAsia="Times New Roman" w:cs="Times New Roman"/>
          <w:color w:val="000000" w:themeColor="text1"/>
          <w:szCs w:val="24"/>
          <w:lang w:val="fr-BE"/>
        </w:rPr>
        <w:t xml:space="preserve"> l’entrée de la plateforme sur le marché. </w:t>
      </w:r>
      <w:r w:rsidR="00795BFA" w:rsidRPr="00C05C6B">
        <w:rPr>
          <w:rFonts w:eastAsia="Times New Roman" w:cs="Times New Roman"/>
          <w:color w:val="000000" w:themeColor="text1"/>
          <w:szCs w:val="24"/>
          <w:lang w:val="fr-BE"/>
        </w:rPr>
        <w:t xml:space="preserve">Des grèves sont organisées par les </w:t>
      </w:r>
      <w:r w:rsidR="00C375F9">
        <w:rPr>
          <w:rFonts w:eastAsia="Times New Roman" w:cs="Times New Roman"/>
          <w:color w:val="000000" w:themeColor="text1"/>
          <w:szCs w:val="24"/>
          <w:lang w:val="fr-BE"/>
        </w:rPr>
        <w:t>chauffeurs de taxi</w:t>
      </w:r>
      <w:r w:rsidR="00EB6B14" w:rsidRPr="00C05C6B">
        <w:rPr>
          <w:rFonts w:eastAsia="Times New Roman" w:cs="Times New Roman"/>
          <w:color w:val="000000" w:themeColor="text1"/>
          <w:szCs w:val="24"/>
          <w:lang w:val="fr-BE"/>
        </w:rPr>
        <w:t xml:space="preserve"> </w:t>
      </w:r>
      <w:r w:rsidR="00204808">
        <w:rPr>
          <w:rFonts w:eastAsia="Times New Roman" w:cs="Times New Roman"/>
          <w:color w:val="000000" w:themeColor="text1"/>
          <w:szCs w:val="24"/>
          <w:lang w:val="fr-BE"/>
        </w:rPr>
        <w:t xml:space="preserve">qui protestent contre </w:t>
      </w:r>
      <w:r w:rsidR="00EB6B14" w:rsidRPr="00C05C6B">
        <w:rPr>
          <w:rFonts w:eastAsia="Times New Roman" w:cs="Times New Roman"/>
          <w:color w:val="000000" w:themeColor="text1"/>
          <w:szCs w:val="24"/>
          <w:lang w:val="fr-BE"/>
        </w:rPr>
        <w:t xml:space="preserve">Uber </w:t>
      </w:r>
      <w:r w:rsidR="00204808">
        <w:rPr>
          <w:rFonts w:eastAsia="Times New Roman" w:cs="Times New Roman"/>
          <w:color w:val="000000" w:themeColor="text1"/>
          <w:szCs w:val="24"/>
          <w:lang w:val="fr-BE"/>
        </w:rPr>
        <w:t xml:space="preserve">accusé </w:t>
      </w:r>
      <w:r w:rsidR="00EB6B14" w:rsidRPr="00C05C6B">
        <w:rPr>
          <w:rFonts w:eastAsia="Times New Roman" w:cs="Times New Roman"/>
          <w:color w:val="000000" w:themeColor="text1"/>
          <w:szCs w:val="24"/>
          <w:lang w:val="fr-BE"/>
        </w:rPr>
        <w:t>de concurrence déloyale. En effet</w:t>
      </w:r>
      <w:r w:rsidR="00795BFA" w:rsidRPr="00C05C6B">
        <w:rPr>
          <w:rFonts w:eastAsia="Times New Roman" w:cs="Times New Roman"/>
          <w:color w:val="000000" w:themeColor="text1"/>
          <w:szCs w:val="24"/>
          <w:lang w:val="fr-BE"/>
        </w:rPr>
        <w:t xml:space="preserve">, </w:t>
      </w:r>
      <w:r w:rsidR="00EB6B14" w:rsidRPr="00C05C6B">
        <w:rPr>
          <w:rFonts w:eastAsia="Times New Roman" w:cs="Times New Roman"/>
          <w:color w:val="000000" w:themeColor="text1"/>
          <w:szCs w:val="24"/>
          <w:lang w:val="fr-BE"/>
        </w:rPr>
        <w:t>les</w:t>
      </w:r>
      <w:r w:rsidR="00795BFA" w:rsidRPr="00C05C6B">
        <w:rPr>
          <w:rFonts w:eastAsia="Times New Roman" w:cs="Times New Roman"/>
          <w:color w:val="000000" w:themeColor="text1"/>
          <w:szCs w:val="24"/>
          <w:lang w:val="fr-BE"/>
        </w:rPr>
        <w:t xml:space="preserve"> chauffeurs de taxi doivent être en possession d’une licence ou d’une autorisation et ne peuvent transporter des personnes qu’en respectant les conditions de celles-ci. Les autorités compétentes régulent le nombre </w:t>
      </w:r>
      <w:r w:rsidR="00204808">
        <w:rPr>
          <w:rFonts w:eastAsia="Times New Roman" w:cs="Times New Roman"/>
          <w:color w:val="000000" w:themeColor="text1"/>
          <w:szCs w:val="24"/>
          <w:lang w:val="fr-BE"/>
        </w:rPr>
        <w:t xml:space="preserve">de ces licences </w:t>
      </w:r>
      <w:r w:rsidR="00795BFA" w:rsidRPr="00C05C6B">
        <w:rPr>
          <w:rFonts w:eastAsia="Times New Roman" w:cs="Times New Roman"/>
          <w:color w:val="000000" w:themeColor="text1"/>
          <w:szCs w:val="24"/>
          <w:lang w:val="fr-BE"/>
        </w:rPr>
        <w:t xml:space="preserve">ainsi que le prix des courses. </w:t>
      </w:r>
      <w:r w:rsidR="00204808">
        <w:rPr>
          <w:rFonts w:eastAsia="Times New Roman" w:cs="Times New Roman"/>
          <w:color w:val="000000" w:themeColor="text1"/>
          <w:szCs w:val="24"/>
          <w:lang w:val="fr-BE"/>
        </w:rPr>
        <w:t>Or l</w:t>
      </w:r>
      <w:r w:rsidR="00795BFA" w:rsidRPr="00C05C6B">
        <w:rPr>
          <w:rFonts w:eastAsia="Times New Roman" w:cs="Times New Roman"/>
          <w:color w:val="000000" w:themeColor="text1"/>
          <w:szCs w:val="24"/>
          <w:lang w:val="fr-BE"/>
        </w:rPr>
        <w:t>a plateforme</w:t>
      </w:r>
      <w:r w:rsidR="00092E20" w:rsidRPr="00C05C6B">
        <w:rPr>
          <w:rFonts w:eastAsia="Times New Roman" w:cs="Times New Roman"/>
          <w:color w:val="000000" w:themeColor="text1"/>
          <w:szCs w:val="24"/>
          <w:lang w:val="fr-BE"/>
        </w:rPr>
        <w:t xml:space="preserve"> n’exige</w:t>
      </w:r>
      <w:r w:rsidR="00204808">
        <w:rPr>
          <w:rFonts w:eastAsia="Times New Roman" w:cs="Times New Roman"/>
          <w:color w:val="000000" w:themeColor="text1"/>
          <w:szCs w:val="24"/>
          <w:lang w:val="fr-BE"/>
        </w:rPr>
        <w:t>ait</w:t>
      </w:r>
      <w:r w:rsidR="00092E20" w:rsidRPr="00C05C6B">
        <w:rPr>
          <w:rFonts w:eastAsia="Times New Roman" w:cs="Times New Roman"/>
          <w:color w:val="000000" w:themeColor="text1"/>
          <w:szCs w:val="24"/>
          <w:lang w:val="fr-BE"/>
        </w:rPr>
        <w:t xml:space="preserve"> pas des chauffeurs d’avoir une licence taxi et </w:t>
      </w:r>
      <w:r w:rsidR="00AE0A10" w:rsidRPr="00C05C6B">
        <w:rPr>
          <w:rFonts w:eastAsia="Times New Roman" w:cs="Times New Roman"/>
          <w:color w:val="000000" w:themeColor="text1"/>
          <w:szCs w:val="24"/>
          <w:lang w:val="fr-BE"/>
        </w:rPr>
        <w:t>décid</w:t>
      </w:r>
      <w:r w:rsidR="00204808">
        <w:rPr>
          <w:rFonts w:eastAsia="Times New Roman" w:cs="Times New Roman"/>
          <w:color w:val="000000" w:themeColor="text1"/>
          <w:szCs w:val="24"/>
          <w:lang w:val="fr-BE"/>
        </w:rPr>
        <w:t>ait</w:t>
      </w:r>
      <w:r w:rsidR="00AE0A10" w:rsidRPr="00C05C6B">
        <w:rPr>
          <w:rFonts w:eastAsia="Times New Roman" w:cs="Times New Roman"/>
          <w:color w:val="000000" w:themeColor="text1"/>
          <w:szCs w:val="24"/>
          <w:lang w:val="fr-BE"/>
        </w:rPr>
        <w:t xml:space="preserve"> des tarifs</w:t>
      </w:r>
      <w:r w:rsidR="00A07FDC" w:rsidRPr="00C05C6B">
        <w:rPr>
          <w:rFonts w:eastAsia="Times New Roman" w:cs="Times New Roman"/>
          <w:color w:val="000000" w:themeColor="text1"/>
          <w:szCs w:val="24"/>
          <w:lang w:val="fr-BE"/>
        </w:rPr>
        <w:t xml:space="preserve">. De cette façon, </w:t>
      </w:r>
      <w:r w:rsidR="00635A58" w:rsidRPr="00C05C6B">
        <w:rPr>
          <w:rFonts w:eastAsia="Times New Roman" w:cs="Times New Roman"/>
          <w:color w:val="000000" w:themeColor="text1"/>
          <w:szCs w:val="24"/>
          <w:lang w:val="fr-BE"/>
        </w:rPr>
        <w:t>tout particulier non professionnel pouvait se lancer comme chauffeur</w:t>
      </w:r>
      <w:r w:rsidR="00092E20" w:rsidRPr="00C05C6B">
        <w:rPr>
          <w:rFonts w:eastAsia="Times New Roman" w:cs="Times New Roman"/>
          <w:color w:val="000000" w:themeColor="text1"/>
          <w:szCs w:val="24"/>
          <w:lang w:val="fr-BE"/>
        </w:rPr>
        <w:t xml:space="preserve">. </w:t>
      </w:r>
      <w:r w:rsidR="00204808">
        <w:rPr>
          <w:rFonts w:eastAsia="Times New Roman" w:cs="Times New Roman"/>
          <w:color w:val="000000" w:themeColor="text1"/>
          <w:szCs w:val="24"/>
          <w:lang w:val="fr-BE"/>
        </w:rPr>
        <w:t>La plateforme</w:t>
      </w:r>
      <w:r w:rsidR="00795BFA" w:rsidRPr="00C05C6B">
        <w:rPr>
          <w:rFonts w:eastAsia="Times New Roman" w:cs="Times New Roman"/>
          <w:color w:val="000000" w:themeColor="text1"/>
          <w:szCs w:val="24"/>
          <w:lang w:val="fr-BE"/>
        </w:rPr>
        <w:t xml:space="preserve"> fut alors interdite en décembre 2015, </w:t>
      </w:r>
      <w:r w:rsidR="00204808">
        <w:rPr>
          <w:rFonts w:eastAsia="Times New Roman" w:cs="Times New Roman"/>
          <w:color w:val="000000" w:themeColor="text1"/>
          <w:szCs w:val="24"/>
          <w:lang w:val="fr-BE"/>
        </w:rPr>
        <w:t xml:space="preserve">à la </w:t>
      </w:r>
      <w:r w:rsidR="00795BFA" w:rsidRPr="00C05C6B">
        <w:rPr>
          <w:rFonts w:eastAsia="Times New Roman" w:cs="Times New Roman"/>
          <w:color w:val="000000" w:themeColor="text1"/>
          <w:szCs w:val="24"/>
          <w:lang w:val="fr-BE"/>
        </w:rPr>
        <w:t xml:space="preserve">suite </w:t>
      </w:r>
      <w:r w:rsidR="00204808">
        <w:rPr>
          <w:rFonts w:eastAsia="Times New Roman" w:cs="Times New Roman"/>
          <w:color w:val="000000" w:themeColor="text1"/>
          <w:szCs w:val="24"/>
          <w:lang w:val="fr-BE"/>
        </w:rPr>
        <w:t>d</w:t>
      </w:r>
      <w:r w:rsidR="00795BFA" w:rsidRPr="00C05C6B">
        <w:rPr>
          <w:rFonts w:eastAsia="Times New Roman" w:cs="Times New Roman"/>
          <w:color w:val="000000" w:themeColor="text1"/>
          <w:szCs w:val="24"/>
          <w:lang w:val="fr-BE"/>
        </w:rPr>
        <w:t xml:space="preserve">u jugement rendu par le Tribunal du </w:t>
      </w:r>
      <w:r w:rsidR="00204808">
        <w:rPr>
          <w:rFonts w:eastAsia="Times New Roman" w:cs="Times New Roman"/>
          <w:color w:val="000000" w:themeColor="text1"/>
          <w:szCs w:val="24"/>
          <w:lang w:val="fr-BE"/>
        </w:rPr>
        <w:t>c</w:t>
      </w:r>
      <w:r w:rsidR="00795BFA" w:rsidRPr="00C05C6B">
        <w:rPr>
          <w:rFonts w:eastAsia="Times New Roman" w:cs="Times New Roman"/>
          <w:color w:val="000000" w:themeColor="text1"/>
          <w:szCs w:val="24"/>
          <w:lang w:val="fr-BE"/>
        </w:rPr>
        <w:t xml:space="preserve">ommerce. Ce dernier </w:t>
      </w:r>
      <w:r w:rsidR="00204808">
        <w:rPr>
          <w:rFonts w:eastAsia="Times New Roman" w:cs="Times New Roman"/>
          <w:color w:val="000000" w:themeColor="text1"/>
          <w:szCs w:val="24"/>
          <w:lang w:val="fr-BE"/>
        </w:rPr>
        <w:t xml:space="preserve">a </w:t>
      </w:r>
      <w:r w:rsidR="00795BFA" w:rsidRPr="00C05C6B">
        <w:rPr>
          <w:rFonts w:eastAsia="Times New Roman" w:cs="Times New Roman"/>
          <w:color w:val="000000" w:themeColor="text1"/>
          <w:szCs w:val="24"/>
          <w:lang w:val="fr-BE"/>
        </w:rPr>
        <w:t>affirm</w:t>
      </w:r>
      <w:r w:rsidR="00204808">
        <w:rPr>
          <w:rFonts w:eastAsia="Times New Roman" w:cs="Times New Roman"/>
          <w:color w:val="000000" w:themeColor="text1"/>
          <w:szCs w:val="24"/>
          <w:lang w:val="fr-BE"/>
        </w:rPr>
        <w:t>é</w:t>
      </w:r>
      <w:r w:rsidR="00795BFA" w:rsidRPr="00C05C6B">
        <w:rPr>
          <w:rFonts w:eastAsia="Times New Roman" w:cs="Times New Roman"/>
          <w:color w:val="000000" w:themeColor="text1"/>
          <w:szCs w:val="24"/>
          <w:lang w:val="fr-BE"/>
        </w:rPr>
        <w:t xml:space="preserve"> que les courses effectuées via Uber</w:t>
      </w:r>
      <w:r w:rsidR="00204808">
        <w:rPr>
          <w:rFonts w:eastAsia="Times New Roman" w:cs="Times New Roman"/>
          <w:color w:val="000000" w:themeColor="text1"/>
          <w:szCs w:val="24"/>
          <w:lang w:val="fr-BE"/>
        </w:rPr>
        <w:t>P</w:t>
      </w:r>
      <w:r w:rsidR="00795BFA" w:rsidRPr="00C05C6B">
        <w:rPr>
          <w:rFonts w:eastAsia="Times New Roman" w:cs="Times New Roman"/>
          <w:color w:val="000000" w:themeColor="text1"/>
          <w:szCs w:val="24"/>
          <w:lang w:val="fr-BE"/>
        </w:rPr>
        <w:t xml:space="preserve">op </w:t>
      </w:r>
      <w:r w:rsidR="00204808">
        <w:rPr>
          <w:rFonts w:eastAsia="Times New Roman" w:cs="Times New Roman"/>
          <w:color w:val="000000" w:themeColor="text1"/>
          <w:szCs w:val="24"/>
          <w:lang w:val="fr-BE"/>
        </w:rPr>
        <w:t>étaient</w:t>
      </w:r>
      <w:r w:rsidR="00795BFA" w:rsidRPr="00C05C6B">
        <w:rPr>
          <w:rFonts w:eastAsia="Times New Roman" w:cs="Times New Roman"/>
          <w:color w:val="000000" w:themeColor="text1"/>
          <w:szCs w:val="24"/>
          <w:lang w:val="fr-BE"/>
        </w:rPr>
        <w:t xml:space="preserve"> illégales en vertu de l’article 3 de l’ordonnance du 27 avril 1995. </w:t>
      </w:r>
    </w:p>
    <w:p w14:paraId="66EB7DDA" w14:textId="5B3FD0E5" w:rsidR="00062C9B" w:rsidRPr="00C05C6B" w:rsidRDefault="00100FAD" w:rsidP="00E0614A">
      <w:p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lastRenderedPageBreak/>
        <w:t>Après qu’</w:t>
      </w:r>
      <w:r w:rsidR="00795BFA" w:rsidRPr="00C05C6B">
        <w:rPr>
          <w:rFonts w:eastAsia="Times New Roman" w:cs="Times New Roman"/>
          <w:color w:val="000000" w:themeColor="text1"/>
          <w:szCs w:val="24"/>
          <w:lang w:val="fr-BE"/>
        </w:rPr>
        <w:t xml:space="preserve">UberPop </w:t>
      </w:r>
      <w:r w:rsidR="00204808">
        <w:rPr>
          <w:rFonts w:eastAsia="Times New Roman" w:cs="Times New Roman"/>
          <w:color w:val="000000" w:themeColor="text1"/>
          <w:szCs w:val="24"/>
          <w:lang w:val="fr-BE"/>
        </w:rPr>
        <w:t xml:space="preserve">a </w:t>
      </w:r>
      <w:r w:rsidR="00795BFA" w:rsidRPr="00C05C6B">
        <w:rPr>
          <w:rFonts w:eastAsia="Times New Roman" w:cs="Times New Roman"/>
          <w:color w:val="000000" w:themeColor="text1"/>
          <w:szCs w:val="24"/>
          <w:lang w:val="fr-BE"/>
        </w:rPr>
        <w:t>cess</w:t>
      </w:r>
      <w:r w:rsidR="00204808">
        <w:rPr>
          <w:rFonts w:eastAsia="Times New Roman" w:cs="Times New Roman"/>
          <w:color w:val="000000" w:themeColor="text1"/>
          <w:szCs w:val="24"/>
          <w:lang w:val="fr-BE"/>
        </w:rPr>
        <w:t>é</w:t>
      </w:r>
      <w:r w:rsidR="00795BFA" w:rsidRPr="00C05C6B">
        <w:rPr>
          <w:rFonts w:eastAsia="Times New Roman" w:cs="Times New Roman"/>
          <w:color w:val="000000" w:themeColor="text1"/>
          <w:szCs w:val="24"/>
          <w:lang w:val="fr-BE"/>
        </w:rPr>
        <w:t xml:space="preserve"> ses activités en octobre 2015, UberX, un service de voiture avec chauffeur professionnel </w:t>
      </w:r>
      <w:r w:rsidR="00204808">
        <w:rPr>
          <w:rFonts w:eastAsia="Times New Roman" w:cs="Times New Roman"/>
          <w:color w:val="000000" w:themeColor="text1"/>
          <w:szCs w:val="24"/>
          <w:lang w:val="fr-BE"/>
        </w:rPr>
        <w:t>a été</w:t>
      </w:r>
      <w:r w:rsidR="00795BFA" w:rsidRPr="00C05C6B">
        <w:rPr>
          <w:rFonts w:eastAsia="Times New Roman" w:cs="Times New Roman"/>
          <w:color w:val="000000" w:themeColor="text1"/>
          <w:szCs w:val="24"/>
          <w:lang w:val="fr-BE"/>
        </w:rPr>
        <w:t xml:space="preserve"> créé.</w:t>
      </w:r>
      <w:r w:rsidR="00A17489" w:rsidRPr="00C05C6B">
        <w:rPr>
          <w:rFonts w:eastAsia="Times New Roman" w:cs="Times New Roman"/>
          <w:color w:val="000000" w:themeColor="text1"/>
          <w:szCs w:val="24"/>
          <w:lang w:val="fr-BE"/>
        </w:rPr>
        <w:t xml:space="preserve"> Pour légaliser ce service, l’entreprise se sert de la législation des services LVC. </w:t>
      </w:r>
      <w:r w:rsidR="00204808">
        <w:rPr>
          <w:rFonts w:eastAsia="Times New Roman" w:cs="Times New Roman"/>
          <w:color w:val="000000" w:themeColor="text1"/>
          <w:szCs w:val="24"/>
          <w:lang w:val="fr-BE"/>
        </w:rPr>
        <w:t>Afin de</w:t>
      </w:r>
      <w:r w:rsidR="00E0614A" w:rsidRPr="00C05C6B">
        <w:rPr>
          <w:rFonts w:eastAsia="Times New Roman" w:cs="Times New Roman"/>
          <w:color w:val="000000" w:themeColor="text1"/>
          <w:szCs w:val="24"/>
          <w:lang w:val="fr-BE"/>
        </w:rPr>
        <w:t xml:space="preserve"> garantir la conformité avec les exigences contractuelles </w:t>
      </w:r>
      <w:r w:rsidR="00204808">
        <w:rPr>
          <w:rFonts w:eastAsia="Times New Roman" w:cs="Times New Roman"/>
          <w:color w:val="000000" w:themeColor="text1"/>
          <w:szCs w:val="24"/>
          <w:lang w:val="fr-BE"/>
        </w:rPr>
        <w:t>énonc</w:t>
      </w:r>
      <w:r w:rsidR="00E0614A" w:rsidRPr="00C05C6B">
        <w:rPr>
          <w:rFonts w:eastAsia="Times New Roman" w:cs="Times New Roman"/>
          <w:color w:val="000000" w:themeColor="text1"/>
          <w:szCs w:val="24"/>
          <w:lang w:val="fr-BE"/>
        </w:rPr>
        <w:t xml:space="preserve">ées dans l'ordonnance de 1995, la plateforme </w:t>
      </w:r>
      <w:r w:rsidR="002E1DA4">
        <w:rPr>
          <w:rFonts w:eastAsia="Times New Roman" w:cs="Times New Roman"/>
          <w:color w:val="000000" w:themeColor="text1"/>
          <w:szCs w:val="24"/>
          <w:lang w:val="fr-BE"/>
        </w:rPr>
        <w:t xml:space="preserve">a </w:t>
      </w:r>
      <w:r w:rsidR="00E0614A" w:rsidRPr="00C05C6B">
        <w:rPr>
          <w:rFonts w:eastAsia="Times New Roman" w:cs="Times New Roman"/>
          <w:color w:val="000000" w:themeColor="text1"/>
          <w:szCs w:val="24"/>
          <w:lang w:val="fr-BE"/>
        </w:rPr>
        <w:t>adopt</w:t>
      </w:r>
      <w:r w:rsidR="002E1DA4">
        <w:rPr>
          <w:rFonts w:eastAsia="Times New Roman" w:cs="Times New Roman"/>
          <w:color w:val="000000" w:themeColor="text1"/>
          <w:szCs w:val="24"/>
          <w:lang w:val="fr-BE"/>
        </w:rPr>
        <w:t>é</w:t>
      </w:r>
      <w:r w:rsidR="00E0614A" w:rsidRPr="00C05C6B">
        <w:rPr>
          <w:rFonts w:eastAsia="Times New Roman" w:cs="Times New Roman"/>
          <w:color w:val="000000" w:themeColor="text1"/>
          <w:szCs w:val="24"/>
          <w:lang w:val="fr-BE"/>
        </w:rPr>
        <w:t xml:space="preserve"> une approche stratégique. Elle </w:t>
      </w:r>
      <w:r w:rsidR="002E1DA4">
        <w:rPr>
          <w:rFonts w:eastAsia="Times New Roman" w:cs="Times New Roman"/>
          <w:color w:val="000000" w:themeColor="text1"/>
          <w:szCs w:val="24"/>
          <w:lang w:val="fr-BE"/>
        </w:rPr>
        <w:t xml:space="preserve">a </w:t>
      </w:r>
      <w:r w:rsidR="00342FCC" w:rsidRPr="00C05C6B">
        <w:rPr>
          <w:rFonts w:eastAsia="Times New Roman" w:cs="Times New Roman"/>
          <w:color w:val="000000" w:themeColor="text1"/>
          <w:szCs w:val="24"/>
          <w:lang w:val="fr-BE"/>
        </w:rPr>
        <w:t>cré</w:t>
      </w:r>
      <w:r w:rsidR="002E1DA4">
        <w:rPr>
          <w:rFonts w:eastAsia="Times New Roman" w:cs="Times New Roman"/>
          <w:color w:val="000000" w:themeColor="text1"/>
          <w:szCs w:val="24"/>
          <w:lang w:val="fr-BE"/>
        </w:rPr>
        <w:t>é</w:t>
      </w:r>
      <w:r w:rsidR="00342FCC" w:rsidRPr="00C05C6B">
        <w:rPr>
          <w:rFonts w:eastAsia="Times New Roman" w:cs="Times New Roman"/>
          <w:color w:val="000000" w:themeColor="text1"/>
          <w:szCs w:val="24"/>
          <w:lang w:val="fr-BE"/>
        </w:rPr>
        <w:t xml:space="preserve"> </w:t>
      </w:r>
      <w:r w:rsidR="00E0614A" w:rsidRPr="00C05C6B">
        <w:rPr>
          <w:rFonts w:eastAsia="Times New Roman" w:cs="Times New Roman"/>
          <w:color w:val="000000" w:themeColor="text1"/>
          <w:szCs w:val="24"/>
          <w:lang w:val="fr-BE"/>
        </w:rPr>
        <w:t xml:space="preserve">une fondation de droit aux </w:t>
      </w:r>
      <w:r w:rsidR="005A5A63" w:rsidRPr="00C05C6B">
        <w:rPr>
          <w:rFonts w:eastAsia="Times New Roman" w:cs="Times New Roman"/>
          <w:color w:val="000000" w:themeColor="text1"/>
          <w:szCs w:val="24"/>
          <w:lang w:val="fr-BE"/>
        </w:rPr>
        <w:t>Pays-Bas</w:t>
      </w:r>
      <w:r w:rsidR="00E0614A" w:rsidRPr="00C05C6B">
        <w:rPr>
          <w:rFonts w:eastAsia="Times New Roman" w:cs="Times New Roman"/>
          <w:color w:val="000000" w:themeColor="text1"/>
          <w:szCs w:val="24"/>
          <w:lang w:val="fr-BE"/>
        </w:rPr>
        <w:t xml:space="preserve">, la </w:t>
      </w:r>
      <w:r w:rsidR="00204808">
        <w:rPr>
          <w:rFonts w:eastAsia="Times New Roman" w:cs="Times New Roman"/>
          <w:color w:val="000000" w:themeColor="text1"/>
          <w:szCs w:val="24"/>
          <w:lang w:val="fr-BE"/>
        </w:rPr>
        <w:t>« </w:t>
      </w:r>
      <w:r w:rsidR="00E0614A" w:rsidRPr="00C05C6B">
        <w:rPr>
          <w:rFonts w:eastAsia="Times New Roman" w:cs="Times New Roman"/>
          <w:color w:val="000000" w:themeColor="text1"/>
          <w:szCs w:val="24"/>
          <w:lang w:val="fr-BE"/>
        </w:rPr>
        <w:t>Platform Rider Association</w:t>
      </w:r>
      <w:r w:rsidR="00204808">
        <w:rPr>
          <w:rFonts w:eastAsia="Times New Roman" w:cs="Times New Roman"/>
          <w:color w:val="000000" w:themeColor="text1"/>
          <w:szCs w:val="24"/>
          <w:lang w:val="fr-BE"/>
        </w:rPr>
        <w:t> »</w:t>
      </w:r>
      <w:r w:rsidR="00E0614A" w:rsidRPr="00C05C6B">
        <w:rPr>
          <w:rFonts w:eastAsia="Times New Roman" w:cs="Times New Roman"/>
          <w:color w:val="000000" w:themeColor="text1"/>
          <w:szCs w:val="24"/>
          <w:lang w:val="fr-BE"/>
        </w:rPr>
        <w:t xml:space="preserve"> (PRA), qui rassemble les chauffeurs et les utilisateurs. Étant donné que les trajets Uber ne dépassent généralement pas trois heures, la durée minimale exigée pour un engagement contractuel</w:t>
      </w:r>
      <w:r w:rsidR="008B31B3" w:rsidRPr="00C05C6B">
        <w:rPr>
          <w:rFonts w:eastAsia="Times New Roman" w:cs="Times New Roman"/>
          <w:color w:val="000000" w:themeColor="text1"/>
          <w:szCs w:val="24"/>
          <w:lang w:val="fr-BE"/>
        </w:rPr>
        <w:t xml:space="preserve"> dans une course LVC</w:t>
      </w:r>
      <w:r w:rsidR="00E0614A" w:rsidRPr="00C05C6B">
        <w:rPr>
          <w:rFonts w:eastAsia="Times New Roman" w:cs="Times New Roman"/>
          <w:color w:val="000000" w:themeColor="text1"/>
          <w:szCs w:val="24"/>
          <w:lang w:val="fr-BE"/>
        </w:rPr>
        <w:t xml:space="preserve">, et </w:t>
      </w:r>
      <w:r w:rsidR="002E1DA4">
        <w:rPr>
          <w:rFonts w:eastAsia="Times New Roman" w:cs="Times New Roman"/>
          <w:color w:val="000000" w:themeColor="text1"/>
          <w:szCs w:val="24"/>
          <w:lang w:val="fr-BE"/>
        </w:rPr>
        <w:t xml:space="preserve">qu’ils </w:t>
      </w:r>
      <w:r w:rsidR="00342FCC" w:rsidRPr="00C05C6B">
        <w:rPr>
          <w:rFonts w:eastAsia="Times New Roman" w:cs="Times New Roman"/>
          <w:color w:val="000000" w:themeColor="text1"/>
          <w:szCs w:val="24"/>
          <w:lang w:val="fr-BE"/>
        </w:rPr>
        <w:t>n’attei</w:t>
      </w:r>
      <w:r w:rsidR="002E1DA4">
        <w:rPr>
          <w:rFonts w:eastAsia="Times New Roman" w:cs="Times New Roman"/>
          <w:color w:val="000000" w:themeColor="text1"/>
          <w:szCs w:val="24"/>
          <w:lang w:val="fr-BE"/>
        </w:rPr>
        <w:t>gnent</w:t>
      </w:r>
      <w:r w:rsidR="00342FCC" w:rsidRPr="00C05C6B">
        <w:rPr>
          <w:rFonts w:eastAsia="Times New Roman" w:cs="Times New Roman"/>
          <w:color w:val="000000" w:themeColor="text1"/>
          <w:szCs w:val="24"/>
          <w:lang w:val="fr-BE"/>
        </w:rPr>
        <w:t xml:space="preserve"> pas</w:t>
      </w:r>
      <w:r w:rsidR="00E0614A" w:rsidRPr="00C05C6B">
        <w:rPr>
          <w:rFonts w:eastAsia="Times New Roman" w:cs="Times New Roman"/>
          <w:color w:val="000000" w:themeColor="text1"/>
          <w:szCs w:val="24"/>
          <w:lang w:val="fr-BE"/>
        </w:rPr>
        <w:t xml:space="preserve"> </w:t>
      </w:r>
      <w:r w:rsidR="00342FCC" w:rsidRPr="00C05C6B">
        <w:rPr>
          <w:rFonts w:eastAsia="Times New Roman" w:cs="Times New Roman"/>
          <w:color w:val="000000" w:themeColor="text1"/>
          <w:szCs w:val="24"/>
          <w:lang w:val="fr-BE"/>
        </w:rPr>
        <w:t xml:space="preserve">le </w:t>
      </w:r>
      <w:r w:rsidR="00E0614A" w:rsidRPr="00C05C6B">
        <w:rPr>
          <w:rFonts w:eastAsia="Times New Roman" w:cs="Times New Roman"/>
          <w:color w:val="000000" w:themeColor="text1"/>
          <w:szCs w:val="24"/>
          <w:lang w:val="fr-BE"/>
        </w:rPr>
        <w:t xml:space="preserve">tarif minimum de 90 euros, la PRA </w:t>
      </w:r>
      <w:r w:rsidR="002E1DA4">
        <w:rPr>
          <w:rFonts w:eastAsia="Times New Roman" w:cs="Times New Roman"/>
          <w:color w:val="000000" w:themeColor="text1"/>
          <w:szCs w:val="24"/>
          <w:lang w:val="fr-BE"/>
        </w:rPr>
        <w:t xml:space="preserve">peut </w:t>
      </w:r>
      <w:r w:rsidR="00E0614A" w:rsidRPr="00C05C6B">
        <w:rPr>
          <w:rFonts w:eastAsia="Times New Roman" w:cs="Times New Roman"/>
          <w:color w:val="000000" w:themeColor="text1"/>
          <w:szCs w:val="24"/>
          <w:lang w:val="fr-BE"/>
        </w:rPr>
        <w:t xml:space="preserve">officiellement </w:t>
      </w:r>
      <w:r w:rsidR="002E1DA4">
        <w:rPr>
          <w:rFonts w:eastAsia="Times New Roman" w:cs="Times New Roman"/>
          <w:color w:val="000000" w:themeColor="text1"/>
          <w:szCs w:val="24"/>
          <w:lang w:val="fr-BE"/>
        </w:rPr>
        <w:t xml:space="preserve">endosser </w:t>
      </w:r>
      <w:r w:rsidR="00E0614A" w:rsidRPr="00C05C6B">
        <w:rPr>
          <w:rFonts w:eastAsia="Times New Roman" w:cs="Times New Roman"/>
          <w:color w:val="000000" w:themeColor="text1"/>
          <w:szCs w:val="24"/>
          <w:lang w:val="fr-BE"/>
        </w:rPr>
        <w:t xml:space="preserve">le rôle de client pour </w:t>
      </w:r>
      <w:r w:rsidR="00FA1548" w:rsidRPr="00C05C6B">
        <w:rPr>
          <w:rFonts w:eastAsia="Times New Roman" w:cs="Times New Roman"/>
          <w:color w:val="000000" w:themeColor="text1"/>
          <w:szCs w:val="24"/>
          <w:lang w:val="fr-BE"/>
        </w:rPr>
        <w:t xml:space="preserve">tous les </w:t>
      </w:r>
      <w:r w:rsidR="00E0614A" w:rsidRPr="00C05C6B">
        <w:rPr>
          <w:rFonts w:eastAsia="Times New Roman" w:cs="Times New Roman"/>
          <w:color w:val="000000" w:themeColor="text1"/>
          <w:szCs w:val="24"/>
          <w:lang w:val="fr-BE"/>
        </w:rPr>
        <w:t>chauffeurs. De cette façon, les chauffeurs effectuent des courses pour différents utilisateurs</w:t>
      </w:r>
      <w:r w:rsidR="002E1DA4">
        <w:rPr>
          <w:rFonts w:eastAsia="Times New Roman" w:cs="Times New Roman"/>
          <w:color w:val="000000" w:themeColor="text1"/>
          <w:szCs w:val="24"/>
          <w:lang w:val="fr-BE"/>
        </w:rPr>
        <w:t>,</w:t>
      </w:r>
      <w:r w:rsidR="00E0614A" w:rsidRPr="00C05C6B">
        <w:rPr>
          <w:rFonts w:eastAsia="Times New Roman" w:cs="Times New Roman"/>
          <w:color w:val="000000" w:themeColor="text1"/>
          <w:szCs w:val="24"/>
          <w:lang w:val="fr-BE"/>
        </w:rPr>
        <w:t xml:space="preserve"> mais n’ont qu’un seul client centralisé, la PRA. </w:t>
      </w:r>
      <w:r w:rsidR="006F4F80" w:rsidRPr="00C05C6B">
        <w:rPr>
          <w:rFonts w:eastAsia="Times New Roman" w:cs="Times New Roman"/>
          <w:color w:val="000000" w:themeColor="text1"/>
          <w:szCs w:val="24"/>
          <w:lang w:val="fr-BE"/>
        </w:rPr>
        <w:t xml:space="preserve">Chaque utilisateur devient membre de la fondation lorsqu'il réserve un véhicule de transport avec UberX. </w:t>
      </w:r>
      <w:r w:rsidR="00E0614A" w:rsidRPr="00C05C6B">
        <w:rPr>
          <w:rFonts w:eastAsia="Times New Roman" w:cs="Times New Roman"/>
          <w:color w:val="000000" w:themeColor="text1"/>
          <w:szCs w:val="24"/>
          <w:lang w:val="fr-BE"/>
        </w:rPr>
        <w:t xml:space="preserve">Un contrat-cadre est alors conclu entre la PRA et chaque chauffeur. Uber utilise cette stratégie juridique pour </w:t>
      </w:r>
      <w:r w:rsidR="000E269F" w:rsidRPr="00C05C6B">
        <w:rPr>
          <w:rFonts w:eastAsia="Times New Roman" w:cs="Times New Roman"/>
          <w:color w:val="000000" w:themeColor="text1"/>
          <w:szCs w:val="24"/>
          <w:lang w:val="fr-BE"/>
        </w:rPr>
        <w:t>défendre</w:t>
      </w:r>
      <w:r w:rsidR="002E1DA4">
        <w:rPr>
          <w:rFonts w:eastAsia="Times New Roman" w:cs="Times New Roman"/>
          <w:color w:val="000000" w:themeColor="text1"/>
          <w:szCs w:val="24"/>
          <w:lang w:val="fr-BE"/>
        </w:rPr>
        <w:t xml:space="preserve"> la conformité de</w:t>
      </w:r>
      <w:r w:rsidR="00E0614A" w:rsidRPr="00C05C6B">
        <w:rPr>
          <w:rFonts w:eastAsia="Times New Roman" w:cs="Times New Roman"/>
          <w:color w:val="000000" w:themeColor="text1"/>
          <w:szCs w:val="24"/>
          <w:lang w:val="fr-BE"/>
        </w:rPr>
        <w:t xml:space="preserve"> ses services </w:t>
      </w:r>
      <w:r w:rsidR="002E1DA4">
        <w:rPr>
          <w:rFonts w:eastAsia="Times New Roman" w:cs="Times New Roman"/>
          <w:color w:val="000000" w:themeColor="text1"/>
          <w:szCs w:val="24"/>
          <w:lang w:val="fr-BE"/>
        </w:rPr>
        <w:t>avec</w:t>
      </w:r>
      <w:r w:rsidR="00E0614A" w:rsidRPr="00C05C6B">
        <w:rPr>
          <w:rFonts w:eastAsia="Times New Roman" w:cs="Times New Roman"/>
          <w:color w:val="000000" w:themeColor="text1"/>
          <w:szCs w:val="24"/>
          <w:lang w:val="fr-BE"/>
        </w:rPr>
        <w:t xml:space="preserve"> la réglementation bruxelloise sur les services de location de véhicules avec chauffeur (LVC).</w:t>
      </w:r>
    </w:p>
    <w:p w14:paraId="555AF705" w14:textId="6DAE4B39" w:rsidR="0002064E" w:rsidRPr="00C05C6B" w:rsidRDefault="002E1DA4" w:rsidP="00E0614A">
      <w:pPr>
        <w:spacing w:after="100"/>
        <w:rPr>
          <w:rFonts w:eastAsia="Times New Roman" w:cs="Times New Roman"/>
          <w:color w:val="000000" w:themeColor="text1"/>
          <w:szCs w:val="24"/>
          <w:lang w:val="fr-BE"/>
        </w:rPr>
      </w:pPr>
      <w:r>
        <w:rPr>
          <w:rFonts w:eastAsia="Times New Roman" w:cs="Times New Roman"/>
          <w:color w:val="000000" w:themeColor="text1"/>
          <w:szCs w:val="24"/>
          <w:lang w:val="fr-BE"/>
        </w:rPr>
        <w:t>L</w:t>
      </w:r>
      <w:r w:rsidR="001C1C51" w:rsidRPr="00C05C6B">
        <w:rPr>
          <w:rFonts w:eastAsia="Times New Roman" w:cs="Times New Roman"/>
          <w:color w:val="000000" w:themeColor="text1"/>
          <w:szCs w:val="24"/>
          <w:lang w:val="fr-BE"/>
        </w:rPr>
        <w:t xml:space="preserve">e secteur taxi </w:t>
      </w:r>
      <w:r>
        <w:rPr>
          <w:rFonts w:eastAsia="Times New Roman" w:cs="Times New Roman"/>
          <w:color w:val="000000" w:themeColor="text1"/>
          <w:szCs w:val="24"/>
          <w:lang w:val="fr-BE"/>
        </w:rPr>
        <w:t xml:space="preserve">est ainsi celui qui </w:t>
      </w:r>
      <w:r w:rsidR="001C1C51" w:rsidRPr="00C05C6B">
        <w:rPr>
          <w:rFonts w:eastAsia="Times New Roman" w:cs="Times New Roman"/>
          <w:color w:val="000000" w:themeColor="text1"/>
          <w:szCs w:val="24"/>
          <w:lang w:val="fr-BE"/>
        </w:rPr>
        <w:t>subit significativement les conséquences de l’arrivée d’Uber</w:t>
      </w:r>
      <w:r>
        <w:rPr>
          <w:rFonts w:eastAsia="Times New Roman" w:cs="Times New Roman"/>
          <w:color w:val="000000" w:themeColor="text1"/>
          <w:szCs w:val="24"/>
          <w:lang w:val="fr-BE"/>
        </w:rPr>
        <w:t>,</w:t>
      </w:r>
      <w:r w:rsidR="00E7007A" w:rsidRPr="00C05C6B">
        <w:rPr>
          <w:rFonts w:eastAsia="Times New Roman" w:cs="Times New Roman"/>
          <w:color w:val="000000" w:themeColor="text1"/>
          <w:szCs w:val="24"/>
          <w:lang w:val="fr-BE"/>
        </w:rPr>
        <w:t xml:space="preserve"> qui </w:t>
      </w:r>
      <w:r>
        <w:rPr>
          <w:rFonts w:eastAsia="Times New Roman" w:cs="Times New Roman"/>
          <w:color w:val="000000" w:themeColor="text1"/>
          <w:szCs w:val="24"/>
          <w:lang w:val="fr-BE"/>
        </w:rPr>
        <w:t xml:space="preserve">rend accessible le </w:t>
      </w:r>
      <w:r w:rsidR="00E7007A" w:rsidRPr="00C05C6B">
        <w:rPr>
          <w:rFonts w:eastAsia="Times New Roman" w:cs="Times New Roman"/>
          <w:color w:val="000000" w:themeColor="text1"/>
          <w:szCs w:val="24"/>
          <w:lang w:val="fr-BE"/>
        </w:rPr>
        <w:t>transport de personnes à un prix démocratique</w:t>
      </w:r>
      <w:r w:rsidR="002B7F93" w:rsidRPr="00C05C6B">
        <w:rPr>
          <w:rFonts w:eastAsia="Times New Roman" w:cs="Times New Roman"/>
          <w:color w:val="000000" w:themeColor="text1"/>
          <w:szCs w:val="24"/>
          <w:lang w:val="fr-BE"/>
        </w:rPr>
        <w:t xml:space="preserve"> et </w:t>
      </w:r>
      <w:r>
        <w:rPr>
          <w:rFonts w:eastAsia="Times New Roman" w:cs="Times New Roman"/>
          <w:color w:val="000000" w:themeColor="text1"/>
          <w:szCs w:val="24"/>
          <w:lang w:val="fr-BE"/>
        </w:rPr>
        <w:t xml:space="preserve">fait </w:t>
      </w:r>
      <w:r w:rsidR="002B7F93" w:rsidRPr="00C05C6B">
        <w:rPr>
          <w:rFonts w:eastAsia="Times New Roman" w:cs="Times New Roman"/>
          <w:color w:val="000000" w:themeColor="text1"/>
          <w:szCs w:val="24"/>
          <w:lang w:val="fr-BE"/>
        </w:rPr>
        <w:t>explose</w:t>
      </w:r>
      <w:r>
        <w:rPr>
          <w:rFonts w:eastAsia="Times New Roman" w:cs="Times New Roman"/>
          <w:color w:val="000000" w:themeColor="text1"/>
          <w:szCs w:val="24"/>
          <w:lang w:val="fr-BE"/>
        </w:rPr>
        <w:t>r</w:t>
      </w:r>
      <w:r w:rsidR="002B7F93" w:rsidRPr="00C05C6B">
        <w:rPr>
          <w:rFonts w:eastAsia="Times New Roman" w:cs="Times New Roman"/>
          <w:color w:val="000000" w:themeColor="text1"/>
          <w:szCs w:val="24"/>
          <w:lang w:val="fr-BE"/>
        </w:rPr>
        <w:t xml:space="preserve"> le nombre de chauffeurs initialement </w:t>
      </w:r>
      <w:r>
        <w:rPr>
          <w:rFonts w:eastAsia="Times New Roman" w:cs="Times New Roman"/>
          <w:color w:val="000000" w:themeColor="text1"/>
          <w:szCs w:val="24"/>
          <w:lang w:val="fr-BE"/>
        </w:rPr>
        <w:t>restreint</w:t>
      </w:r>
      <w:r w:rsidR="00141994" w:rsidRPr="00C05C6B">
        <w:rPr>
          <w:rFonts w:eastAsia="Times New Roman" w:cs="Times New Roman"/>
          <w:color w:val="000000" w:themeColor="text1"/>
          <w:szCs w:val="24"/>
          <w:lang w:val="fr-BE"/>
        </w:rPr>
        <w:t xml:space="preserve"> par le numerus clausus</w:t>
      </w:r>
      <w:r w:rsidR="00D24EDB" w:rsidRPr="00C05C6B">
        <w:rPr>
          <w:rFonts w:eastAsia="Times New Roman" w:cs="Times New Roman"/>
          <w:color w:val="000000" w:themeColor="text1"/>
          <w:szCs w:val="24"/>
          <w:lang w:val="fr-BE"/>
        </w:rPr>
        <w:t>.</w:t>
      </w:r>
      <w:r>
        <w:rPr>
          <w:rFonts w:eastAsia="Times New Roman" w:cs="Times New Roman"/>
          <w:color w:val="000000" w:themeColor="text1"/>
          <w:szCs w:val="24"/>
          <w:lang w:val="fr-BE"/>
        </w:rPr>
        <w:t xml:space="preserve"> Aussi, </w:t>
      </w:r>
      <w:r w:rsidR="00D24EDB" w:rsidRPr="00C05C6B">
        <w:rPr>
          <w:rFonts w:eastAsia="Times New Roman" w:cs="Times New Roman"/>
          <w:color w:val="000000" w:themeColor="text1"/>
          <w:szCs w:val="24"/>
          <w:lang w:val="fr-BE"/>
        </w:rPr>
        <w:t xml:space="preserve">dans la suite de ce document, </w:t>
      </w:r>
      <w:r>
        <w:rPr>
          <w:rFonts w:eastAsia="Times New Roman" w:cs="Times New Roman"/>
          <w:color w:val="000000" w:themeColor="text1"/>
          <w:szCs w:val="24"/>
          <w:lang w:val="fr-BE"/>
        </w:rPr>
        <w:t xml:space="preserve">c’est </w:t>
      </w:r>
      <w:r w:rsidR="00D24EDB" w:rsidRPr="00C05C6B">
        <w:rPr>
          <w:rFonts w:eastAsia="Times New Roman" w:cs="Times New Roman"/>
          <w:color w:val="000000" w:themeColor="text1"/>
          <w:szCs w:val="24"/>
          <w:lang w:val="fr-BE"/>
        </w:rPr>
        <w:t xml:space="preserve">du secteur taxi </w:t>
      </w:r>
      <w:r>
        <w:rPr>
          <w:rFonts w:eastAsia="Times New Roman" w:cs="Times New Roman"/>
          <w:color w:val="000000" w:themeColor="text1"/>
          <w:szCs w:val="24"/>
          <w:lang w:val="fr-BE"/>
        </w:rPr>
        <w:t xml:space="preserve">que nous parlerons à propos </w:t>
      </w:r>
      <w:r w:rsidR="00D24EDB" w:rsidRPr="00C05C6B">
        <w:rPr>
          <w:rFonts w:eastAsia="Times New Roman" w:cs="Times New Roman"/>
          <w:color w:val="000000" w:themeColor="text1"/>
          <w:szCs w:val="24"/>
          <w:lang w:val="fr-BE"/>
        </w:rPr>
        <w:t xml:space="preserve">des enjeux règlementaires et </w:t>
      </w:r>
      <w:r>
        <w:rPr>
          <w:rFonts w:eastAsia="Times New Roman" w:cs="Times New Roman"/>
          <w:color w:val="000000" w:themeColor="text1"/>
          <w:szCs w:val="24"/>
          <w:lang w:val="fr-BE"/>
        </w:rPr>
        <w:t xml:space="preserve">des </w:t>
      </w:r>
      <w:r w:rsidR="00D24EDB" w:rsidRPr="00C05C6B">
        <w:rPr>
          <w:rFonts w:eastAsia="Times New Roman" w:cs="Times New Roman"/>
          <w:color w:val="000000" w:themeColor="text1"/>
          <w:szCs w:val="24"/>
          <w:lang w:val="fr-BE"/>
        </w:rPr>
        <w:t xml:space="preserve">débats suscités par l’arrivée d’Uber. </w:t>
      </w:r>
    </w:p>
    <w:p w14:paraId="596F29FF" w14:textId="36B44C1E" w:rsidR="0086306E" w:rsidRPr="00C05C6B" w:rsidRDefault="006A1F88" w:rsidP="0086306E">
      <w:pPr>
        <w:pStyle w:val="Titre4"/>
        <w:spacing w:after="240"/>
        <w:rPr>
          <w:rFonts w:eastAsia="Times New Roman"/>
          <w:lang w:val="fr-BE"/>
        </w:rPr>
      </w:pPr>
      <w:bookmarkStart w:id="39" w:name="_Toc169527864"/>
      <w:r w:rsidRPr="00C05C6B">
        <w:rPr>
          <w:rFonts w:eastAsia="Times New Roman"/>
          <w:lang w:val="fr-BE"/>
        </w:rPr>
        <w:t>Apparition d’un champ de bataille juridique</w:t>
      </w:r>
      <w:bookmarkEnd w:id="39"/>
      <w:r w:rsidRPr="00C05C6B">
        <w:rPr>
          <w:rFonts w:eastAsia="Times New Roman"/>
          <w:lang w:val="fr-BE"/>
        </w:rPr>
        <w:t xml:space="preserve"> </w:t>
      </w:r>
    </w:p>
    <w:p w14:paraId="08D67CBE" w14:textId="5288C2A4" w:rsidR="00513706" w:rsidRPr="00C05C6B" w:rsidRDefault="000C5953" w:rsidP="0086306E">
      <w:pPr>
        <w:spacing w:after="240"/>
        <w:rPr>
          <w:rFonts w:eastAsia="Times New Roman" w:cs="Times New Roman"/>
          <w:color w:val="000000" w:themeColor="text1"/>
          <w:szCs w:val="24"/>
          <w:lang w:val="fr-BE"/>
        </w:rPr>
      </w:pPr>
      <w:r w:rsidRPr="00C05C6B">
        <w:rPr>
          <w:rFonts w:eastAsia="Times New Roman" w:cs="Times New Roman"/>
          <w:color w:val="000000" w:themeColor="text1"/>
          <w:szCs w:val="24"/>
          <w:lang w:val="fr-BE"/>
        </w:rPr>
        <w:t xml:space="preserve">Le secteur </w:t>
      </w:r>
      <w:r w:rsidR="00A82B1B" w:rsidRPr="00C05C6B">
        <w:rPr>
          <w:rFonts w:eastAsia="Times New Roman" w:cs="Times New Roman"/>
          <w:color w:val="000000" w:themeColor="text1"/>
          <w:szCs w:val="24"/>
          <w:lang w:val="fr-BE"/>
        </w:rPr>
        <w:t>taxi</w:t>
      </w:r>
      <w:r w:rsidRPr="00C05C6B">
        <w:rPr>
          <w:rFonts w:eastAsia="Times New Roman" w:cs="Times New Roman"/>
          <w:color w:val="000000" w:themeColor="text1"/>
          <w:szCs w:val="24"/>
          <w:lang w:val="fr-BE"/>
        </w:rPr>
        <w:t xml:space="preserve"> </w:t>
      </w:r>
      <w:r w:rsidR="00802A50" w:rsidRPr="00C05C6B">
        <w:rPr>
          <w:rFonts w:eastAsia="Times New Roman" w:cs="Times New Roman"/>
          <w:color w:val="000000" w:themeColor="text1"/>
          <w:szCs w:val="24"/>
          <w:lang w:val="fr-BE"/>
        </w:rPr>
        <w:t>est représenté par un comité consultatif</w:t>
      </w:r>
      <w:r w:rsidR="009A5EC6" w:rsidRPr="00C05C6B">
        <w:rPr>
          <w:rFonts w:eastAsia="Times New Roman" w:cs="Times New Roman"/>
          <w:color w:val="000000" w:themeColor="text1"/>
          <w:szCs w:val="24"/>
          <w:lang w:val="fr-BE"/>
        </w:rPr>
        <w:t>. Ce</w:t>
      </w:r>
      <w:r w:rsidR="002E1DA4">
        <w:rPr>
          <w:rFonts w:eastAsia="Times New Roman" w:cs="Times New Roman"/>
          <w:color w:val="000000" w:themeColor="text1"/>
          <w:szCs w:val="24"/>
          <w:lang w:val="fr-BE"/>
        </w:rPr>
        <w:t>lui-ci</w:t>
      </w:r>
      <w:r w:rsidR="009A5EC6" w:rsidRPr="00C05C6B">
        <w:rPr>
          <w:rFonts w:eastAsia="Times New Roman" w:cs="Times New Roman"/>
          <w:color w:val="000000" w:themeColor="text1"/>
          <w:szCs w:val="24"/>
          <w:lang w:val="fr-BE"/>
        </w:rPr>
        <w:t xml:space="preserve"> est chargé de conseiller le gouvernement, soit sur demande, soit de sa propre initiative, sur des questions relatives aux taxis et aux services de location de voitures avec chauffeur. Ses membres comprennent des représentants de l'administration, des exploitants de services de taxis, des utilisateurs de taxis, </w:t>
      </w:r>
      <w:r w:rsidR="000B3DA2" w:rsidRPr="00C05C6B">
        <w:rPr>
          <w:rFonts w:eastAsia="Times New Roman" w:cs="Times New Roman"/>
          <w:color w:val="000000" w:themeColor="text1"/>
          <w:szCs w:val="24"/>
          <w:lang w:val="fr-BE"/>
        </w:rPr>
        <w:t xml:space="preserve">des </w:t>
      </w:r>
      <w:r w:rsidR="001C1B09" w:rsidRPr="00C05C6B">
        <w:rPr>
          <w:rFonts w:eastAsia="Times New Roman" w:cs="Times New Roman"/>
          <w:color w:val="000000" w:themeColor="text1"/>
          <w:szCs w:val="24"/>
          <w:lang w:val="fr-BE"/>
        </w:rPr>
        <w:t>représentants</w:t>
      </w:r>
      <w:r w:rsidR="000B3DA2" w:rsidRPr="00C05C6B">
        <w:rPr>
          <w:rFonts w:eastAsia="Times New Roman" w:cs="Times New Roman"/>
          <w:color w:val="000000" w:themeColor="text1"/>
          <w:szCs w:val="24"/>
          <w:lang w:val="fr-BE"/>
        </w:rPr>
        <w:t xml:space="preserve"> des chauffe</w:t>
      </w:r>
      <w:r w:rsidR="001C1B09" w:rsidRPr="00C05C6B">
        <w:rPr>
          <w:rFonts w:eastAsia="Times New Roman" w:cs="Times New Roman"/>
          <w:color w:val="000000" w:themeColor="text1"/>
          <w:szCs w:val="24"/>
          <w:lang w:val="fr-BE"/>
        </w:rPr>
        <w:t>u</w:t>
      </w:r>
      <w:r w:rsidR="000B3DA2" w:rsidRPr="00C05C6B">
        <w:rPr>
          <w:rFonts w:eastAsia="Times New Roman" w:cs="Times New Roman"/>
          <w:color w:val="000000" w:themeColor="text1"/>
          <w:szCs w:val="24"/>
          <w:lang w:val="fr-BE"/>
        </w:rPr>
        <w:t>rs</w:t>
      </w:r>
      <w:r w:rsidR="009A5EC6" w:rsidRPr="00C05C6B">
        <w:rPr>
          <w:rFonts w:eastAsia="Times New Roman" w:cs="Times New Roman"/>
          <w:color w:val="000000" w:themeColor="text1"/>
          <w:szCs w:val="24"/>
          <w:lang w:val="fr-BE"/>
        </w:rPr>
        <w:t xml:space="preserve">, ainsi que des représentants des centraux téléphoniques. Le ministre en charge </w:t>
      </w:r>
      <w:r w:rsidR="00141994" w:rsidRPr="00C05C6B">
        <w:rPr>
          <w:rFonts w:eastAsia="Times New Roman" w:cs="Times New Roman"/>
          <w:color w:val="000000" w:themeColor="text1"/>
          <w:szCs w:val="24"/>
          <w:lang w:val="fr-BE"/>
        </w:rPr>
        <w:t>du secteur</w:t>
      </w:r>
      <w:r w:rsidR="009A5EC6" w:rsidRPr="00C05C6B">
        <w:rPr>
          <w:rFonts w:eastAsia="Times New Roman" w:cs="Times New Roman"/>
          <w:color w:val="000000" w:themeColor="text1"/>
          <w:szCs w:val="24"/>
          <w:lang w:val="fr-BE"/>
        </w:rPr>
        <w:t xml:space="preserve"> assure la présidence du comité</w:t>
      </w:r>
      <w:r w:rsidR="000B3DA2" w:rsidRPr="00C05C6B">
        <w:rPr>
          <w:rFonts w:eastAsia="Times New Roman" w:cs="Times New Roman"/>
          <w:color w:val="000000" w:themeColor="text1"/>
          <w:szCs w:val="24"/>
          <w:lang w:val="fr-BE"/>
        </w:rPr>
        <w:t>. Par ailleurs, c</w:t>
      </w:r>
      <w:r w:rsidR="009A5EC6" w:rsidRPr="00C05C6B">
        <w:rPr>
          <w:rFonts w:eastAsia="Times New Roman" w:cs="Times New Roman"/>
          <w:color w:val="000000" w:themeColor="text1"/>
          <w:szCs w:val="24"/>
          <w:lang w:val="fr-BE"/>
        </w:rPr>
        <w:t>e comité émet un simple avis, laissant au gouvernement la liberté de s'en écarter</w:t>
      </w:r>
      <w:r w:rsidR="00D36370" w:rsidRPr="00C05C6B">
        <w:rPr>
          <w:rFonts w:eastAsia="Times New Roman" w:cs="Times New Roman"/>
          <w:color w:val="000000" w:themeColor="text1"/>
          <w:szCs w:val="24"/>
          <w:lang w:val="fr-BE"/>
        </w:rPr>
        <w:t xml:space="preserve">. </w:t>
      </w:r>
      <w:r w:rsidR="009A5EC6" w:rsidRPr="00C05C6B">
        <w:rPr>
          <w:rFonts w:eastAsia="Times New Roman" w:cs="Times New Roman"/>
          <w:color w:val="000000" w:themeColor="text1"/>
          <w:szCs w:val="24"/>
          <w:lang w:val="fr-BE"/>
        </w:rPr>
        <w:t xml:space="preserve"> </w:t>
      </w:r>
    </w:p>
    <w:p w14:paraId="37C848F8" w14:textId="1E93F4A2" w:rsidR="00AC0D05" w:rsidRPr="00C05C6B" w:rsidRDefault="00AC0D05" w:rsidP="009A5EC6">
      <w:p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Rapidement, une opposition commune s'est formée contre Uber, réunissant les syndicats et les représentants du secteur des taxis</w:t>
      </w:r>
      <w:r w:rsidR="00062E16" w:rsidRPr="00C05C6B">
        <w:rPr>
          <w:rFonts w:eastAsia="Times New Roman" w:cs="Times New Roman"/>
          <w:color w:val="000000" w:themeColor="text1"/>
          <w:szCs w:val="24"/>
          <w:lang w:val="fr-BE"/>
        </w:rPr>
        <w:t xml:space="preserve"> réunis dans ce comité consultatif</w:t>
      </w:r>
      <w:r w:rsidRPr="00C05C6B">
        <w:rPr>
          <w:rFonts w:eastAsia="Times New Roman" w:cs="Times New Roman"/>
          <w:color w:val="000000" w:themeColor="text1"/>
          <w:szCs w:val="24"/>
          <w:lang w:val="fr-BE"/>
        </w:rPr>
        <w:t xml:space="preserve">. </w:t>
      </w:r>
      <w:r w:rsidR="00086F0A">
        <w:rPr>
          <w:rFonts w:eastAsia="Times New Roman" w:cs="Times New Roman"/>
          <w:color w:val="000000" w:themeColor="text1"/>
          <w:szCs w:val="24"/>
          <w:lang w:val="fr-BE"/>
        </w:rPr>
        <w:t>Ceux-ci</w:t>
      </w:r>
      <w:r w:rsidRPr="00C05C6B">
        <w:rPr>
          <w:rFonts w:eastAsia="Times New Roman" w:cs="Times New Roman"/>
          <w:color w:val="000000" w:themeColor="text1"/>
          <w:szCs w:val="24"/>
          <w:lang w:val="fr-BE"/>
        </w:rPr>
        <w:t xml:space="preserve"> ont cherché à démontrer aux autorités politiques que l'activité d'Uber relève du transport rémunéré de personnes et que, par conséquent, l'entreprise américaine devrait être soumise aux mêmes règles que les entreprises de taxis officielles de Bruxelles. Les actions collectives menées par les </w:t>
      </w:r>
      <w:r w:rsidRPr="00C05C6B">
        <w:rPr>
          <w:rFonts w:eastAsia="Times New Roman" w:cs="Times New Roman"/>
          <w:color w:val="000000" w:themeColor="text1"/>
          <w:szCs w:val="24"/>
          <w:lang w:val="fr-BE"/>
        </w:rPr>
        <w:lastRenderedPageBreak/>
        <w:t xml:space="preserve">chauffeurs de taxi et les syndicats ont principalement visé le gouvernement bruxellois et les utilisateurs. Les chauffeurs de taxi étaient encouragés à afficher </w:t>
      </w:r>
      <w:r w:rsidR="00086F0A">
        <w:rPr>
          <w:rFonts w:eastAsia="Times New Roman" w:cs="Times New Roman"/>
          <w:color w:val="000000" w:themeColor="text1"/>
          <w:szCs w:val="24"/>
          <w:lang w:val="fr-BE"/>
        </w:rPr>
        <w:t xml:space="preserve">sur leurs véhicules </w:t>
      </w:r>
      <w:r w:rsidRPr="00C05C6B">
        <w:rPr>
          <w:rFonts w:eastAsia="Times New Roman" w:cs="Times New Roman"/>
          <w:color w:val="000000" w:themeColor="text1"/>
          <w:szCs w:val="24"/>
          <w:lang w:val="fr-BE"/>
        </w:rPr>
        <w:t xml:space="preserve">le slogan </w:t>
      </w:r>
      <w:r w:rsidR="00F80528">
        <w:rPr>
          <w:rFonts w:eastAsia="Times New Roman" w:cs="Times New Roman"/>
          <w:color w:val="000000" w:themeColor="text1"/>
          <w:szCs w:val="24"/>
          <w:lang w:val="fr-BE"/>
        </w:rPr>
        <w:t>« </w:t>
      </w:r>
      <w:r w:rsidRPr="00C05C6B">
        <w:rPr>
          <w:rFonts w:eastAsia="Times New Roman" w:cs="Times New Roman"/>
          <w:color w:val="000000" w:themeColor="text1"/>
          <w:szCs w:val="24"/>
          <w:lang w:val="fr-BE"/>
        </w:rPr>
        <w:t>Ceci n'est pas un taxi clandestin</w:t>
      </w:r>
      <w:r w:rsidR="00F80528">
        <w:rPr>
          <w:rFonts w:eastAsia="Times New Roman" w:cs="Times New Roman"/>
          <w:color w:val="000000" w:themeColor="text1"/>
          <w:szCs w:val="24"/>
          <w:lang w:val="fr-BE"/>
        </w:rPr>
        <w:t> »</w:t>
      </w:r>
      <w:r w:rsidRPr="00C05C6B">
        <w:rPr>
          <w:rFonts w:eastAsia="Times New Roman" w:cs="Times New Roman"/>
          <w:color w:val="000000" w:themeColor="text1"/>
          <w:szCs w:val="24"/>
          <w:lang w:val="fr-BE"/>
        </w:rPr>
        <w:t xml:space="preserve">. En février 2015, Pascal Smet, ministre régional de la Mobilité, a proposé un projet de réforme du secteur, incluant la légalisation des services de transport proposés par des particuliers avec leur propre véhicule. Ce projet a répondu à la demande d'un cadre légal spécifique </w:t>
      </w:r>
      <w:r w:rsidR="0023113E" w:rsidRPr="00C05C6B">
        <w:rPr>
          <w:rFonts w:eastAsia="Times New Roman" w:cs="Times New Roman"/>
          <w:color w:val="000000" w:themeColor="text1"/>
          <w:szCs w:val="24"/>
          <w:lang w:val="fr-BE"/>
        </w:rPr>
        <w:t>de la part d</w:t>
      </w:r>
      <w:r w:rsidRPr="00C05C6B">
        <w:rPr>
          <w:rFonts w:eastAsia="Times New Roman" w:cs="Times New Roman"/>
          <w:color w:val="000000" w:themeColor="text1"/>
          <w:szCs w:val="24"/>
          <w:lang w:val="fr-BE"/>
        </w:rPr>
        <w:t>es représentants d'Uber. Cependant, il a suscité la colère des taxis : le 3 mars</w:t>
      </w:r>
      <w:r w:rsidR="00C11850" w:rsidRPr="00C05C6B">
        <w:rPr>
          <w:rFonts w:eastAsia="Times New Roman" w:cs="Times New Roman"/>
          <w:color w:val="000000" w:themeColor="text1"/>
          <w:szCs w:val="24"/>
          <w:lang w:val="fr-BE"/>
        </w:rPr>
        <w:t xml:space="preserve"> 2015</w:t>
      </w:r>
      <w:r w:rsidRPr="00C05C6B">
        <w:rPr>
          <w:rFonts w:eastAsia="Times New Roman" w:cs="Times New Roman"/>
          <w:color w:val="000000" w:themeColor="text1"/>
          <w:szCs w:val="24"/>
          <w:lang w:val="fr-BE"/>
        </w:rPr>
        <w:t xml:space="preserve">, </w:t>
      </w:r>
      <w:r w:rsidR="00086F0A">
        <w:rPr>
          <w:rFonts w:eastAsia="Times New Roman" w:cs="Times New Roman"/>
          <w:color w:val="000000" w:themeColor="text1"/>
          <w:szCs w:val="24"/>
          <w:lang w:val="fr-BE"/>
        </w:rPr>
        <w:t xml:space="preserve">une </w:t>
      </w:r>
      <w:r w:rsidR="0076151A">
        <w:rPr>
          <w:rFonts w:eastAsia="Times New Roman" w:cs="Times New Roman"/>
          <w:color w:val="000000" w:themeColor="text1"/>
          <w:szCs w:val="24"/>
          <w:lang w:val="fr-BE"/>
        </w:rPr>
        <w:t>manifestation</w:t>
      </w:r>
      <w:r w:rsidR="00086F0A">
        <w:rPr>
          <w:rFonts w:eastAsia="Times New Roman" w:cs="Times New Roman"/>
          <w:color w:val="000000" w:themeColor="text1"/>
          <w:szCs w:val="24"/>
          <w:lang w:val="fr-BE"/>
        </w:rPr>
        <w:t xml:space="preserve"> de </w:t>
      </w:r>
      <w:r w:rsidRPr="00C05C6B">
        <w:rPr>
          <w:rFonts w:eastAsia="Times New Roman" w:cs="Times New Roman"/>
          <w:color w:val="000000" w:themeColor="text1"/>
          <w:szCs w:val="24"/>
          <w:lang w:val="fr-BE"/>
        </w:rPr>
        <w:t xml:space="preserve">près d'un millier de chauffeurs de taxi </w:t>
      </w:r>
      <w:r w:rsidR="00086F0A">
        <w:rPr>
          <w:rFonts w:eastAsia="Times New Roman" w:cs="Times New Roman"/>
          <w:color w:val="000000" w:themeColor="text1"/>
          <w:szCs w:val="24"/>
          <w:lang w:val="fr-BE"/>
        </w:rPr>
        <w:t xml:space="preserve">a eu lieu </w:t>
      </w:r>
      <w:r w:rsidRPr="00C05C6B">
        <w:rPr>
          <w:rFonts w:eastAsia="Times New Roman" w:cs="Times New Roman"/>
          <w:color w:val="000000" w:themeColor="text1"/>
          <w:szCs w:val="24"/>
          <w:lang w:val="fr-BE"/>
        </w:rPr>
        <w:t>dans les rues de Bruxelles, suivi</w:t>
      </w:r>
      <w:r w:rsidR="00086F0A">
        <w:rPr>
          <w:rFonts w:eastAsia="Times New Roman" w:cs="Times New Roman"/>
          <w:color w:val="000000" w:themeColor="text1"/>
          <w:szCs w:val="24"/>
          <w:lang w:val="fr-BE"/>
        </w:rPr>
        <w:t>e</w:t>
      </w:r>
      <w:r w:rsidRPr="00C05C6B">
        <w:rPr>
          <w:rFonts w:eastAsia="Times New Roman" w:cs="Times New Roman"/>
          <w:color w:val="000000" w:themeColor="text1"/>
          <w:szCs w:val="24"/>
          <w:lang w:val="fr-BE"/>
        </w:rPr>
        <w:t xml:space="preserve"> par une manifestation européenne sous le slogan </w:t>
      </w:r>
      <w:r w:rsidR="00F80528">
        <w:rPr>
          <w:rFonts w:eastAsia="Times New Roman" w:cs="Times New Roman"/>
          <w:color w:val="000000" w:themeColor="text1"/>
          <w:szCs w:val="24"/>
          <w:lang w:val="fr-BE"/>
        </w:rPr>
        <w:t>« </w:t>
      </w:r>
      <w:r w:rsidRPr="00C05C6B">
        <w:rPr>
          <w:rFonts w:eastAsia="Times New Roman" w:cs="Times New Roman"/>
          <w:color w:val="000000" w:themeColor="text1"/>
          <w:szCs w:val="24"/>
          <w:lang w:val="fr-BE"/>
        </w:rPr>
        <w:t>Non à Uber</w:t>
      </w:r>
      <w:r w:rsidR="00F80528">
        <w:rPr>
          <w:rFonts w:eastAsia="Times New Roman" w:cs="Times New Roman"/>
          <w:color w:val="000000" w:themeColor="text1"/>
          <w:szCs w:val="24"/>
          <w:lang w:val="fr-BE"/>
        </w:rPr>
        <w:t> »</w:t>
      </w:r>
      <w:r w:rsidRPr="00C05C6B">
        <w:rPr>
          <w:rFonts w:eastAsia="Times New Roman" w:cs="Times New Roman"/>
          <w:color w:val="000000" w:themeColor="text1"/>
          <w:szCs w:val="24"/>
          <w:lang w:val="fr-BE"/>
        </w:rPr>
        <w:t>, qui a paralysé la capitale et l'aéroport de Bruxelles-National. Face à cette mobilisation, le gouvernement a désavoué son ministre. Cependant, c'est le pouvoir judiciaire qui a finalement mis un terme à cette première phase du conflit. Le 21 septembre 2015, le Tribunal de commerce néerlandophone de Bruxelles a donné raison au secteur des taxis et a interdit l'utilisation d'UberPop.</w:t>
      </w:r>
    </w:p>
    <w:p w14:paraId="593835C0" w14:textId="0D2044A0" w:rsidR="00953E4E" w:rsidRPr="00C05C6B" w:rsidRDefault="00086F0A" w:rsidP="009A5EC6">
      <w:pPr>
        <w:spacing w:after="100"/>
        <w:rPr>
          <w:rFonts w:eastAsia="Times New Roman" w:cs="Times New Roman"/>
          <w:color w:val="000000" w:themeColor="text1"/>
          <w:szCs w:val="24"/>
          <w:lang w:val="fr-BE"/>
        </w:rPr>
      </w:pPr>
      <w:r>
        <w:rPr>
          <w:rFonts w:eastAsia="Times New Roman" w:cs="Times New Roman"/>
          <w:color w:val="000000" w:themeColor="text1"/>
          <w:szCs w:val="24"/>
          <w:lang w:val="fr-BE"/>
        </w:rPr>
        <w:t>Après le remplacement d’</w:t>
      </w:r>
      <w:r w:rsidR="00524D6F" w:rsidRPr="00C05C6B">
        <w:rPr>
          <w:rFonts w:eastAsia="Times New Roman" w:cs="Times New Roman"/>
          <w:color w:val="000000" w:themeColor="text1"/>
          <w:szCs w:val="24"/>
          <w:lang w:val="fr-BE"/>
        </w:rPr>
        <w:t>Uber</w:t>
      </w:r>
      <w:r>
        <w:rPr>
          <w:rFonts w:eastAsia="Times New Roman" w:cs="Times New Roman"/>
          <w:color w:val="000000" w:themeColor="text1"/>
          <w:szCs w:val="24"/>
          <w:lang w:val="fr-BE"/>
        </w:rPr>
        <w:t>P</w:t>
      </w:r>
      <w:r w:rsidR="00524D6F" w:rsidRPr="00C05C6B">
        <w:rPr>
          <w:rFonts w:eastAsia="Times New Roman" w:cs="Times New Roman"/>
          <w:color w:val="000000" w:themeColor="text1"/>
          <w:szCs w:val="24"/>
          <w:lang w:val="fr-BE"/>
        </w:rPr>
        <w:t>op</w:t>
      </w:r>
      <w:r>
        <w:rPr>
          <w:rFonts w:eastAsia="Times New Roman" w:cs="Times New Roman"/>
          <w:color w:val="000000" w:themeColor="text1"/>
          <w:szCs w:val="24"/>
          <w:lang w:val="fr-BE"/>
        </w:rPr>
        <w:t xml:space="preserve"> par UberX</w:t>
      </w:r>
      <w:r w:rsidR="00524D6F" w:rsidRPr="00C05C6B">
        <w:rPr>
          <w:rFonts w:eastAsia="Times New Roman" w:cs="Times New Roman"/>
          <w:color w:val="000000" w:themeColor="text1"/>
          <w:szCs w:val="24"/>
          <w:lang w:val="fr-BE"/>
        </w:rPr>
        <w:t xml:space="preserve">, les revendications à l’égard des activités de plateforme ont été plus difficiles à </w:t>
      </w:r>
      <w:r w:rsidR="00862F9B" w:rsidRPr="00C05C6B">
        <w:rPr>
          <w:rFonts w:eastAsia="Times New Roman" w:cs="Times New Roman"/>
          <w:color w:val="000000" w:themeColor="text1"/>
          <w:szCs w:val="24"/>
          <w:lang w:val="fr-BE"/>
        </w:rPr>
        <w:t>défendre au regard du flou juridique et de</w:t>
      </w:r>
      <w:r>
        <w:rPr>
          <w:rFonts w:eastAsia="Times New Roman" w:cs="Times New Roman"/>
          <w:color w:val="000000" w:themeColor="text1"/>
          <w:szCs w:val="24"/>
          <w:lang w:val="fr-BE"/>
        </w:rPr>
        <w:t xml:space="preserve"> la</w:t>
      </w:r>
      <w:r w:rsidR="00862F9B" w:rsidRPr="00C05C6B">
        <w:rPr>
          <w:rFonts w:eastAsia="Times New Roman" w:cs="Times New Roman"/>
          <w:color w:val="000000" w:themeColor="text1"/>
          <w:szCs w:val="24"/>
          <w:lang w:val="fr-BE"/>
        </w:rPr>
        <w:t xml:space="preserve"> stratégie de </w:t>
      </w:r>
      <w:r w:rsidR="00AF2474" w:rsidRPr="00C05C6B">
        <w:rPr>
          <w:rFonts w:eastAsia="Times New Roman" w:cs="Times New Roman"/>
          <w:color w:val="000000" w:themeColor="text1"/>
          <w:szCs w:val="24"/>
          <w:lang w:val="fr-BE"/>
        </w:rPr>
        <w:t>contournement</w:t>
      </w:r>
      <w:r w:rsidR="00862F9B" w:rsidRPr="00C05C6B">
        <w:rPr>
          <w:rFonts w:eastAsia="Times New Roman" w:cs="Times New Roman"/>
          <w:color w:val="000000" w:themeColor="text1"/>
          <w:szCs w:val="24"/>
          <w:lang w:val="fr-BE"/>
        </w:rPr>
        <w:t xml:space="preserve"> dont use la plateforme</w:t>
      </w:r>
      <w:r w:rsidR="003A0607" w:rsidRPr="00C05C6B">
        <w:rPr>
          <w:rFonts w:eastAsia="Times New Roman" w:cs="Times New Roman"/>
          <w:color w:val="000000" w:themeColor="text1"/>
          <w:szCs w:val="24"/>
          <w:lang w:val="fr-BE"/>
        </w:rPr>
        <w:t xml:space="preserve">, à savoir </w:t>
      </w:r>
      <w:r w:rsidR="003F0037" w:rsidRPr="00C05C6B">
        <w:rPr>
          <w:rFonts w:eastAsia="Times New Roman" w:cs="Times New Roman"/>
          <w:color w:val="000000" w:themeColor="text1"/>
          <w:szCs w:val="24"/>
          <w:lang w:val="fr-BE"/>
        </w:rPr>
        <w:t>l’utilisation d’une PRA</w:t>
      </w:r>
      <w:r>
        <w:rPr>
          <w:rFonts w:eastAsia="Times New Roman" w:cs="Times New Roman"/>
          <w:color w:val="000000" w:themeColor="text1"/>
          <w:szCs w:val="24"/>
          <w:lang w:val="fr-BE"/>
        </w:rPr>
        <w:t>,</w:t>
      </w:r>
      <w:r w:rsidR="003F0037" w:rsidRPr="00C05C6B">
        <w:rPr>
          <w:rFonts w:eastAsia="Times New Roman" w:cs="Times New Roman"/>
          <w:color w:val="000000" w:themeColor="text1"/>
          <w:szCs w:val="24"/>
          <w:lang w:val="fr-BE"/>
        </w:rPr>
        <w:t xml:space="preserve"> comme expliqué p</w:t>
      </w:r>
      <w:r>
        <w:rPr>
          <w:rFonts w:eastAsia="Times New Roman" w:cs="Times New Roman"/>
          <w:color w:val="000000" w:themeColor="text1"/>
          <w:szCs w:val="24"/>
          <w:lang w:val="fr-BE"/>
        </w:rPr>
        <w:t>récédemment</w:t>
      </w:r>
      <w:r w:rsidR="00862F9B" w:rsidRPr="00C05C6B">
        <w:rPr>
          <w:rFonts w:eastAsia="Times New Roman" w:cs="Times New Roman"/>
          <w:color w:val="000000" w:themeColor="text1"/>
          <w:szCs w:val="24"/>
          <w:lang w:val="fr-BE"/>
        </w:rPr>
        <w:t xml:space="preserve">. </w:t>
      </w:r>
    </w:p>
    <w:p w14:paraId="00251C93" w14:textId="77777777" w:rsidR="005C505D" w:rsidRPr="00C05C6B" w:rsidRDefault="00862F9B" w:rsidP="009A5EC6">
      <w:p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 xml:space="preserve">En Belgique, les chauffeurs utilisant l'application Uber sont représentés par trois organisations qui regroupent les chauffeurs de voitures de luxe avec chauffeur (LVC) : </w:t>
      </w:r>
    </w:p>
    <w:p w14:paraId="2825A93C" w14:textId="29F577EE" w:rsidR="005C505D" w:rsidRPr="00C05C6B" w:rsidRDefault="00F80528" w:rsidP="005C505D">
      <w:pPr>
        <w:pStyle w:val="Paragraphedeliste"/>
        <w:numPr>
          <w:ilvl w:val="0"/>
          <w:numId w:val="38"/>
        </w:numPr>
        <w:spacing w:after="100"/>
        <w:rPr>
          <w:rFonts w:eastAsia="Times New Roman" w:cs="Times New Roman"/>
          <w:color w:val="000000" w:themeColor="text1"/>
          <w:szCs w:val="24"/>
          <w:lang w:val="fr-BE"/>
        </w:rPr>
      </w:pPr>
      <w:r>
        <w:rPr>
          <w:rFonts w:eastAsia="Times New Roman" w:cs="Times New Roman"/>
          <w:color w:val="000000" w:themeColor="text1"/>
          <w:szCs w:val="24"/>
          <w:lang w:val="fr-BE"/>
        </w:rPr>
        <w:t>l</w:t>
      </w:r>
      <w:r w:rsidR="00065403" w:rsidRPr="00C05C6B">
        <w:rPr>
          <w:rFonts w:eastAsia="Times New Roman" w:cs="Times New Roman"/>
          <w:color w:val="000000" w:themeColor="text1"/>
          <w:szCs w:val="24"/>
          <w:lang w:val="fr-BE"/>
        </w:rPr>
        <w:t>’Union</w:t>
      </w:r>
      <w:r w:rsidR="00862F9B" w:rsidRPr="00C05C6B">
        <w:rPr>
          <w:rFonts w:eastAsia="Times New Roman" w:cs="Times New Roman"/>
          <w:color w:val="000000" w:themeColor="text1"/>
          <w:szCs w:val="24"/>
          <w:lang w:val="fr-BE"/>
        </w:rPr>
        <w:t xml:space="preserve"> des chauff</w:t>
      </w:r>
      <w:r w:rsidR="005C505D" w:rsidRPr="00C05C6B">
        <w:rPr>
          <w:rFonts w:eastAsia="Times New Roman" w:cs="Times New Roman"/>
          <w:color w:val="000000" w:themeColor="text1"/>
          <w:szCs w:val="24"/>
          <w:lang w:val="fr-BE"/>
        </w:rPr>
        <w:t>eurs de limousine</w:t>
      </w:r>
      <w:r w:rsidR="00013DDF">
        <w:rPr>
          <w:rFonts w:eastAsia="Times New Roman" w:cs="Times New Roman"/>
          <w:color w:val="000000" w:themeColor="text1"/>
          <w:szCs w:val="24"/>
          <w:lang w:val="fr-BE"/>
        </w:rPr>
        <w:t>s</w:t>
      </w:r>
      <w:r w:rsidR="005C505D" w:rsidRPr="00C05C6B">
        <w:rPr>
          <w:rFonts w:eastAsia="Times New Roman" w:cs="Times New Roman"/>
          <w:color w:val="000000" w:themeColor="text1"/>
          <w:szCs w:val="24"/>
          <w:lang w:val="fr-BE"/>
        </w:rPr>
        <w:t xml:space="preserve"> belge (UCLB)</w:t>
      </w:r>
      <w:r>
        <w:rPr>
          <w:rFonts w:eastAsia="Times New Roman" w:cs="Times New Roman"/>
          <w:color w:val="000000" w:themeColor="text1"/>
          <w:szCs w:val="24"/>
          <w:lang w:val="fr-BE"/>
        </w:rPr>
        <w:t> ;</w:t>
      </w:r>
    </w:p>
    <w:p w14:paraId="3CB40C4D" w14:textId="226A2435" w:rsidR="005C505D" w:rsidRPr="00C05C6B" w:rsidRDefault="00F80528" w:rsidP="005C505D">
      <w:pPr>
        <w:pStyle w:val="Paragraphedeliste"/>
        <w:numPr>
          <w:ilvl w:val="0"/>
          <w:numId w:val="38"/>
        </w:numPr>
        <w:spacing w:after="100"/>
        <w:rPr>
          <w:rFonts w:eastAsia="Times New Roman" w:cs="Times New Roman"/>
          <w:color w:val="000000" w:themeColor="text1"/>
          <w:szCs w:val="24"/>
          <w:lang w:val="fr-BE"/>
        </w:rPr>
      </w:pPr>
      <w:r>
        <w:rPr>
          <w:rFonts w:eastAsia="Times New Roman" w:cs="Times New Roman"/>
          <w:color w:val="000000" w:themeColor="text1"/>
          <w:szCs w:val="24"/>
          <w:lang w:val="fr-BE"/>
        </w:rPr>
        <w:t>l</w:t>
      </w:r>
      <w:r w:rsidR="00065403" w:rsidRPr="00C05C6B">
        <w:rPr>
          <w:rFonts w:eastAsia="Times New Roman" w:cs="Times New Roman"/>
          <w:color w:val="000000" w:themeColor="text1"/>
          <w:szCs w:val="24"/>
          <w:lang w:val="fr-BE"/>
        </w:rPr>
        <w:t>’Union</w:t>
      </w:r>
      <w:r w:rsidR="00862F9B" w:rsidRPr="00C05C6B">
        <w:rPr>
          <w:rFonts w:eastAsia="Times New Roman" w:cs="Times New Roman"/>
          <w:color w:val="000000" w:themeColor="text1"/>
          <w:szCs w:val="24"/>
          <w:lang w:val="fr-BE"/>
        </w:rPr>
        <w:t xml:space="preserve"> syndicale </w:t>
      </w:r>
      <w:r w:rsidR="005C505D" w:rsidRPr="00C05C6B">
        <w:rPr>
          <w:rFonts w:eastAsia="Times New Roman" w:cs="Times New Roman"/>
          <w:color w:val="000000" w:themeColor="text1"/>
          <w:szCs w:val="24"/>
          <w:lang w:val="fr-BE"/>
        </w:rPr>
        <w:t>des chauffeurs privés (USCP)</w:t>
      </w:r>
      <w:r>
        <w:rPr>
          <w:rFonts w:eastAsia="Times New Roman" w:cs="Times New Roman"/>
          <w:color w:val="000000" w:themeColor="text1"/>
          <w:szCs w:val="24"/>
          <w:lang w:val="fr-BE"/>
        </w:rPr>
        <w:t> ;</w:t>
      </w:r>
    </w:p>
    <w:p w14:paraId="65E46D19" w14:textId="5CFBD008" w:rsidR="00694AE0" w:rsidRPr="00C05C6B" w:rsidRDefault="00F80528" w:rsidP="005C505D">
      <w:pPr>
        <w:pStyle w:val="Paragraphedeliste"/>
        <w:numPr>
          <w:ilvl w:val="0"/>
          <w:numId w:val="38"/>
        </w:numPr>
        <w:spacing w:after="100"/>
        <w:rPr>
          <w:rFonts w:eastAsia="Times New Roman" w:cs="Times New Roman"/>
          <w:color w:val="000000" w:themeColor="text1"/>
          <w:szCs w:val="24"/>
          <w:lang w:val="fr-BE"/>
        </w:rPr>
      </w:pPr>
      <w:r>
        <w:rPr>
          <w:rFonts w:eastAsia="Times New Roman" w:cs="Times New Roman"/>
          <w:color w:val="000000" w:themeColor="text1"/>
          <w:szCs w:val="24"/>
          <w:lang w:val="fr-BE"/>
        </w:rPr>
        <w:t>l</w:t>
      </w:r>
      <w:r w:rsidR="00065403" w:rsidRPr="00C05C6B">
        <w:rPr>
          <w:rFonts w:eastAsia="Times New Roman" w:cs="Times New Roman"/>
          <w:color w:val="000000" w:themeColor="text1"/>
          <w:szCs w:val="24"/>
          <w:lang w:val="fr-BE"/>
        </w:rPr>
        <w:t>’Association</w:t>
      </w:r>
      <w:r w:rsidR="00862F9B" w:rsidRPr="00C05C6B">
        <w:rPr>
          <w:rFonts w:eastAsia="Times New Roman" w:cs="Times New Roman"/>
          <w:color w:val="000000" w:themeColor="text1"/>
          <w:szCs w:val="24"/>
          <w:lang w:val="fr-BE"/>
        </w:rPr>
        <w:t xml:space="preserve"> belge des chauffeurs de limousine</w:t>
      </w:r>
      <w:r w:rsidR="00013DDF">
        <w:rPr>
          <w:rFonts w:eastAsia="Times New Roman" w:cs="Times New Roman"/>
          <w:color w:val="000000" w:themeColor="text1"/>
          <w:szCs w:val="24"/>
          <w:lang w:val="fr-BE"/>
        </w:rPr>
        <w:t>s</w:t>
      </w:r>
      <w:r w:rsidR="00862F9B" w:rsidRPr="00C05C6B">
        <w:rPr>
          <w:rFonts w:eastAsia="Times New Roman" w:cs="Times New Roman"/>
          <w:color w:val="000000" w:themeColor="text1"/>
          <w:szCs w:val="24"/>
          <w:lang w:val="fr-BE"/>
        </w:rPr>
        <w:t xml:space="preserve"> (ABCL), cette dernière étant associée à Uber. </w:t>
      </w:r>
    </w:p>
    <w:p w14:paraId="699C3EB3" w14:textId="5B6F001F" w:rsidR="00694AE0" w:rsidRPr="00C05C6B" w:rsidRDefault="00013DDF" w:rsidP="00694AE0">
      <w:pPr>
        <w:spacing w:after="100"/>
        <w:rPr>
          <w:rFonts w:eastAsia="Times New Roman" w:cs="Times New Roman"/>
          <w:color w:val="000000" w:themeColor="text1"/>
          <w:szCs w:val="24"/>
          <w:lang w:val="fr-BE"/>
        </w:rPr>
      </w:pPr>
      <w:r>
        <w:rPr>
          <w:rFonts w:eastAsia="Times New Roman" w:cs="Times New Roman"/>
          <w:color w:val="000000" w:themeColor="text1"/>
          <w:szCs w:val="24"/>
          <w:lang w:val="fr-BE"/>
        </w:rPr>
        <w:t>L</w:t>
      </w:r>
      <w:r w:rsidR="00862F9B" w:rsidRPr="00C05C6B">
        <w:rPr>
          <w:rFonts w:eastAsia="Times New Roman" w:cs="Times New Roman"/>
          <w:color w:val="000000" w:themeColor="text1"/>
          <w:szCs w:val="24"/>
          <w:lang w:val="fr-BE"/>
        </w:rPr>
        <w:t xml:space="preserve">es chauffeurs de taxi sont </w:t>
      </w:r>
      <w:r>
        <w:rPr>
          <w:rFonts w:eastAsia="Times New Roman" w:cs="Times New Roman"/>
          <w:color w:val="000000" w:themeColor="text1"/>
          <w:szCs w:val="24"/>
          <w:lang w:val="fr-BE"/>
        </w:rPr>
        <w:t xml:space="preserve">quant à eux </w:t>
      </w:r>
      <w:r w:rsidR="00862F9B" w:rsidRPr="00C05C6B">
        <w:rPr>
          <w:rFonts w:eastAsia="Times New Roman" w:cs="Times New Roman"/>
          <w:color w:val="000000" w:themeColor="text1"/>
          <w:szCs w:val="24"/>
          <w:lang w:val="fr-BE"/>
        </w:rPr>
        <w:t>représentés par</w:t>
      </w:r>
      <w:r w:rsidR="00F80528">
        <w:rPr>
          <w:rFonts w:eastAsia="Times New Roman" w:cs="Times New Roman"/>
          <w:color w:val="000000" w:themeColor="text1"/>
          <w:szCs w:val="24"/>
          <w:lang w:val="fr-BE"/>
        </w:rPr>
        <w:t> :</w:t>
      </w:r>
    </w:p>
    <w:p w14:paraId="31DD18AF" w14:textId="49DC728B" w:rsidR="00694AE0" w:rsidRPr="00C05C6B" w:rsidRDefault="00F80528" w:rsidP="00694AE0">
      <w:pPr>
        <w:pStyle w:val="Paragraphedeliste"/>
        <w:numPr>
          <w:ilvl w:val="0"/>
          <w:numId w:val="38"/>
        </w:numPr>
        <w:spacing w:after="100"/>
        <w:rPr>
          <w:rFonts w:eastAsia="Times New Roman" w:cs="Times New Roman"/>
          <w:color w:val="000000" w:themeColor="text1"/>
          <w:szCs w:val="24"/>
          <w:lang w:val="fr-BE"/>
        </w:rPr>
      </w:pPr>
      <w:r>
        <w:rPr>
          <w:rFonts w:eastAsia="Times New Roman" w:cs="Times New Roman"/>
          <w:color w:val="000000" w:themeColor="text1"/>
          <w:szCs w:val="24"/>
          <w:lang w:val="fr-BE"/>
        </w:rPr>
        <w:t>l</w:t>
      </w:r>
      <w:r w:rsidR="00065403" w:rsidRPr="00C05C6B">
        <w:rPr>
          <w:rFonts w:eastAsia="Times New Roman" w:cs="Times New Roman"/>
          <w:color w:val="000000" w:themeColor="text1"/>
          <w:szCs w:val="24"/>
          <w:lang w:val="fr-BE"/>
        </w:rPr>
        <w:t>’Union</w:t>
      </w:r>
      <w:r w:rsidR="00862F9B" w:rsidRPr="00C05C6B">
        <w:rPr>
          <w:rFonts w:eastAsia="Times New Roman" w:cs="Times New Roman"/>
          <w:color w:val="000000" w:themeColor="text1"/>
          <w:szCs w:val="24"/>
          <w:lang w:val="fr-BE"/>
        </w:rPr>
        <w:t xml:space="preserve"> belge du transport</w:t>
      </w:r>
      <w:r w:rsidR="00013DDF">
        <w:rPr>
          <w:rFonts w:eastAsia="Times New Roman" w:cs="Times New Roman"/>
          <w:color w:val="000000" w:themeColor="text1"/>
          <w:szCs w:val="24"/>
          <w:lang w:val="fr-BE"/>
        </w:rPr>
        <w:t xml:space="preserve"> – </w:t>
      </w:r>
      <w:r w:rsidR="00862F9B" w:rsidRPr="00C05C6B">
        <w:rPr>
          <w:rFonts w:eastAsia="Times New Roman" w:cs="Times New Roman"/>
          <w:color w:val="000000" w:themeColor="text1"/>
          <w:szCs w:val="24"/>
          <w:lang w:val="fr-BE"/>
        </w:rPr>
        <w:t>Fédération générale du travail de Belgique (UBT-FG</w:t>
      </w:r>
      <w:r w:rsidR="00694AE0" w:rsidRPr="00C05C6B">
        <w:rPr>
          <w:rFonts w:eastAsia="Times New Roman" w:cs="Times New Roman"/>
          <w:color w:val="000000" w:themeColor="text1"/>
          <w:szCs w:val="24"/>
          <w:lang w:val="fr-BE"/>
        </w:rPr>
        <w:t>TB)</w:t>
      </w:r>
      <w:r>
        <w:rPr>
          <w:rFonts w:eastAsia="Times New Roman" w:cs="Times New Roman"/>
          <w:color w:val="000000" w:themeColor="text1"/>
          <w:szCs w:val="24"/>
          <w:lang w:val="fr-BE"/>
        </w:rPr>
        <w:t> ;</w:t>
      </w:r>
    </w:p>
    <w:p w14:paraId="488EF10B" w14:textId="2838410D" w:rsidR="00694AE0" w:rsidRPr="00C05C6B" w:rsidRDefault="00F80528" w:rsidP="00694AE0">
      <w:pPr>
        <w:pStyle w:val="Paragraphedeliste"/>
        <w:numPr>
          <w:ilvl w:val="0"/>
          <w:numId w:val="38"/>
        </w:numPr>
        <w:spacing w:after="100"/>
        <w:rPr>
          <w:rFonts w:eastAsia="Times New Roman" w:cs="Times New Roman"/>
          <w:color w:val="000000" w:themeColor="text1"/>
          <w:szCs w:val="24"/>
          <w:lang w:val="fr-BE"/>
        </w:rPr>
      </w:pPr>
      <w:r>
        <w:rPr>
          <w:rFonts w:eastAsia="Times New Roman" w:cs="Times New Roman"/>
          <w:color w:val="000000" w:themeColor="text1"/>
          <w:szCs w:val="24"/>
          <w:lang w:val="fr-BE"/>
        </w:rPr>
        <w:t>l</w:t>
      </w:r>
      <w:r w:rsidR="00065403" w:rsidRPr="00C05C6B">
        <w:rPr>
          <w:rFonts w:eastAsia="Times New Roman" w:cs="Times New Roman"/>
          <w:color w:val="000000" w:themeColor="text1"/>
          <w:szCs w:val="24"/>
          <w:lang w:val="fr-BE"/>
        </w:rPr>
        <w:t>a</w:t>
      </w:r>
      <w:r w:rsidR="00862F9B" w:rsidRPr="00C05C6B">
        <w:rPr>
          <w:rFonts w:eastAsia="Times New Roman" w:cs="Times New Roman"/>
          <w:color w:val="000000" w:themeColor="text1"/>
          <w:szCs w:val="24"/>
          <w:lang w:val="fr-BE"/>
        </w:rPr>
        <w:t xml:space="preserve"> Confédération des syndicats chrétiens-Transco</w:t>
      </w:r>
      <w:r w:rsidR="00694AE0" w:rsidRPr="00C05C6B">
        <w:rPr>
          <w:rFonts w:eastAsia="Times New Roman" w:cs="Times New Roman"/>
          <w:color w:val="000000" w:themeColor="text1"/>
          <w:szCs w:val="24"/>
          <w:lang w:val="fr-BE"/>
        </w:rPr>
        <w:t xml:space="preserve">m </w:t>
      </w:r>
      <w:r w:rsidR="00013DDF">
        <w:rPr>
          <w:rFonts w:eastAsia="Times New Roman" w:cs="Times New Roman"/>
          <w:color w:val="000000" w:themeColor="text1"/>
          <w:szCs w:val="24"/>
          <w:lang w:val="fr-BE"/>
        </w:rPr>
        <w:t>« </w:t>
      </w:r>
      <w:r w:rsidR="00694AE0" w:rsidRPr="00C05C6B">
        <w:rPr>
          <w:rFonts w:eastAsia="Times New Roman" w:cs="Times New Roman"/>
          <w:color w:val="000000" w:themeColor="text1"/>
          <w:szCs w:val="24"/>
          <w:lang w:val="fr-BE"/>
        </w:rPr>
        <w:t>Taxi</w:t>
      </w:r>
      <w:r w:rsidR="00013DDF">
        <w:rPr>
          <w:rFonts w:eastAsia="Times New Roman" w:cs="Times New Roman"/>
          <w:color w:val="000000" w:themeColor="text1"/>
          <w:szCs w:val="24"/>
          <w:lang w:val="fr-BE"/>
        </w:rPr>
        <w:t> »</w:t>
      </w:r>
      <w:r w:rsidR="00694AE0" w:rsidRPr="00C05C6B">
        <w:rPr>
          <w:rFonts w:eastAsia="Times New Roman" w:cs="Times New Roman"/>
          <w:color w:val="000000" w:themeColor="text1"/>
          <w:szCs w:val="24"/>
          <w:lang w:val="fr-BE"/>
        </w:rPr>
        <w:t xml:space="preserve"> (CSC-Transcom </w:t>
      </w:r>
      <w:r w:rsidR="00013DDF">
        <w:rPr>
          <w:rFonts w:eastAsia="Times New Roman" w:cs="Times New Roman"/>
          <w:color w:val="000000" w:themeColor="text1"/>
          <w:szCs w:val="24"/>
          <w:lang w:val="fr-BE"/>
        </w:rPr>
        <w:t>« </w:t>
      </w:r>
      <w:r w:rsidR="00694AE0" w:rsidRPr="00C05C6B">
        <w:rPr>
          <w:rFonts w:eastAsia="Times New Roman" w:cs="Times New Roman"/>
          <w:color w:val="000000" w:themeColor="text1"/>
          <w:szCs w:val="24"/>
          <w:lang w:val="fr-BE"/>
        </w:rPr>
        <w:t>Taxi</w:t>
      </w:r>
      <w:r w:rsidR="00013DDF">
        <w:rPr>
          <w:rFonts w:eastAsia="Times New Roman" w:cs="Times New Roman"/>
          <w:color w:val="000000" w:themeColor="text1"/>
          <w:szCs w:val="24"/>
          <w:lang w:val="fr-BE"/>
        </w:rPr>
        <w:t> »</w:t>
      </w:r>
      <w:r w:rsidR="00694AE0" w:rsidRPr="00C05C6B">
        <w:rPr>
          <w:rFonts w:eastAsia="Times New Roman" w:cs="Times New Roman"/>
          <w:color w:val="000000" w:themeColor="text1"/>
          <w:szCs w:val="24"/>
          <w:lang w:val="fr-BE"/>
        </w:rPr>
        <w:t>)</w:t>
      </w:r>
      <w:r>
        <w:rPr>
          <w:rFonts w:eastAsia="Times New Roman" w:cs="Times New Roman"/>
          <w:color w:val="000000" w:themeColor="text1"/>
          <w:szCs w:val="24"/>
          <w:lang w:val="fr-BE"/>
        </w:rPr>
        <w:t> ;</w:t>
      </w:r>
    </w:p>
    <w:p w14:paraId="5ECD54A0" w14:textId="77777777" w:rsidR="00694AE0" w:rsidRPr="00C05C6B" w:rsidRDefault="00862F9B" w:rsidP="00694AE0">
      <w:pPr>
        <w:pStyle w:val="Paragraphedeliste"/>
        <w:numPr>
          <w:ilvl w:val="0"/>
          <w:numId w:val="38"/>
        </w:num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 xml:space="preserve">United Freelancers (UF), une section spécifique de la CSC pour les freelancers et travailleurs de plateforme. </w:t>
      </w:r>
    </w:p>
    <w:p w14:paraId="2F6890D2" w14:textId="242CD760" w:rsidR="00694AE0" w:rsidRPr="00C05C6B" w:rsidRDefault="00862F9B" w:rsidP="00694AE0">
      <w:p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La Fédération belge des taxis (FeBeT), qui représente principalement les exploitants de taxi bruxellois</w:t>
      </w:r>
      <w:r w:rsidR="002D2400">
        <w:rPr>
          <w:rFonts w:eastAsia="Times New Roman" w:cs="Times New Roman"/>
          <w:color w:val="000000" w:themeColor="text1"/>
          <w:szCs w:val="24"/>
          <w:lang w:val="fr-BE"/>
        </w:rPr>
        <w:t>,</w:t>
      </w:r>
      <w:r w:rsidR="003043E7" w:rsidRPr="00C05C6B">
        <w:rPr>
          <w:rFonts w:eastAsia="Times New Roman" w:cs="Times New Roman"/>
          <w:color w:val="000000" w:themeColor="text1"/>
          <w:szCs w:val="24"/>
          <w:lang w:val="fr-BE"/>
        </w:rPr>
        <w:t xml:space="preserve"> est également significativement présente dans les </w:t>
      </w:r>
      <w:r w:rsidR="00CB06D1" w:rsidRPr="00C05C6B">
        <w:rPr>
          <w:rFonts w:eastAsia="Times New Roman" w:cs="Times New Roman"/>
          <w:color w:val="000000" w:themeColor="text1"/>
          <w:szCs w:val="24"/>
          <w:lang w:val="fr-BE"/>
        </w:rPr>
        <w:t>revendications partiel</w:t>
      </w:r>
      <w:r w:rsidR="002D2400">
        <w:rPr>
          <w:rFonts w:eastAsia="Times New Roman" w:cs="Times New Roman"/>
          <w:color w:val="000000" w:themeColor="text1"/>
          <w:szCs w:val="24"/>
          <w:lang w:val="fr-BE"/>
        </w:rPr>
        <w:t>les</w:t>
      </w:r>
      <w:r w:rsidR="00CB06D1" w:rsidRPr="00C05C6B">
        <w:rPr>
          <w:rFonts w:eastAsia="Times New Roman" w:cs="Times New Roman"/>
          <w:color w:val="000000" w:themeColor="text1"/>
          <w:szCs w:val="24"/>
          <w:lang w:val="fr-BE"/>
        </w:rPr>
        <w:t xml:space="preserve"> </w:t>
      </w:r>
      <w:r w:rsidR="00CB06D1" w:rsidRPr="00C05C6B">
        <w:rPr>
          <w:rFonts w:eastAsia="Times New Roman" w:cs="Times New Roman"/>
          <w:color w:val="000000" w:themeColor="text1"/>
          <w:szCs w:val="24"/>
          <w:lang w:val="fr-BE"/>
        </w:rPr>
        <w:fldChar w:fldCharType="begin"/>
      </w:r>
      <w:r w:rsidR="00043801" w:rsidRPr="00C05C6B">
        <w:rPr>
          <w:rFonts w:eastAsia="Times New Roman" w:cs="Times New Roman"/>
          <w:color w:val="000000" w:themeColor="text1"/>
          <w:szCs w:val="24"/>
          <w:lang w:val="fr-BE"/>
        </w:rPr>
        <w:instrText xml:space="preserve"> ADDIN ZOTERO_ITEM CSL_CITATION {"citationID":"M0623W0W","properties":{"formattedCitation":"(Dufresne &amp; Bauraind, 2022)","plainCitation":"(Dufresne &amp; Bauraind, 2022)","noteIndex":0},"citationItems":[{"id":1549,"uris":["http://zotero.org/users/6183971/items/V6IWE7LP"],"itemData":{"id":1549,"type":"article-journal","abstract":"En Belgique, le conflit entre Uber et les acteurs historiques du transport particulier de personnes, les sociétés de taxis et les syndicats du secteur éclate en février 2014, dès l’implantation de la société américaine dans la Région de Bruxelles-Capitale. Il porte essentiellement sur les modalités de légalisation d’Uber et se déroule dans le cadre d’une réglementation vieille de 27 ans, qui ne prend pas en compte les évolutions technologiques récentes.","container-title":"Chronique Internationale de l'IRES","DOI":"10.3917/chii.179.0003","ISSN":"1285-087X","issue":"3","journalAbbreviation":"Chronique Internationale de l'IRES","language":"fr","note":"publisher-place: Noisy-le-Grand\npublisher: I.R.E.S.","page":"3-13","source":"Cairn.info","title":"Le nouveau « plan Taxi » à Bruxelles : vers une ubérisation du secteur ?","title-short":"Le nouveau « plan Taxi » à Bruxelles","URL":"https://www.cairn.info/revue-chronique-internationale-de-l-ires-2022-3-page-3.htm","volume":"179","author":[{"family":"Dufresne","given":"Anne"},{"family":"Bauraind","given":"Bruno"}],"accessed":{"date-parts":[["2023",6,1]]},"issued":{"date-parts":[["2022"]]}}}],"schema":"https://github.com/citation-style-language/schema/raw/master/csl-citation.json"} </w:instrText>
      </w:r>
      <w:r w:rsidR="00CB06D1" w:rsidRPr="00C05C6B">
        <w:rPr>
          <w:rFonts w:eastAsia="Times New Roman" w:cs="Times New Roman"/>
          <w:color w:val="000000" w:themeColor="text1"/>
          <w:szCs w:val="24"/>
          <w:lang w:val="fr-BE"/>
        </w:rPr>
        <w:fldChar w:fldCharType="separate"/>
      </w:r>
      <w:r w:rsidR="00CB06D1" w:rsidRPr="00C05C6B">
        <w:rPr>
          <w:rFonts w:eastAsia="Times New Roman" w:cs="Times New Roman"/>
          <w:color w:val="000000" w:themeColor="text1"/>
          <w:szCs w:val="24"/>
          <w:lang w:val="fr-BE"/>
        </w:rPr>
        <w:t>(Dufresne &amp; Bauraind, 2022)</w:t>
      </w:r>
      <w:r w:rsidR="00CB06D1" w:rsidRPr="00C05C6B">
        <w:rPr>
          <w:rFonts w:eastAsia="Times New Roman" w:cs="Times New Roman"/>
          <w:color w:val="000000" w:themeColor="text1"/>
          <w:szCs w:val="24"/>
          <w:lang w:val="fr-BE"/>
        </w:rPr>
        <w:fldChar w:fldCharType="end"/>
      </w:r>
      <w:r w:rsidR="00CB06D1" w:rsidRPr="00C05C6B">
        <w:rPr>
          <w:rFonts w:eastAsia="Times New Roman" w:cs="Times New Roman"/>
          <w:color w:val="000000" w:themeColor="text1"/>
          <w:szCs w:val="24"/>
          <w:lang w:val="fr-BE"/>
        </w:rPr>
        <w:t xml:space="preserve">. </w:t>
      </w:r>
    </w:p>
    <w:p w14:paraId="6587CE49" w14:textId="029DCE96" w:rsidR="00694AE0" w:rsidRPr="00C05C6B" w:rsidRDefault="00694AE0" w:rsidP="00694AE0">
      <w:p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lastRenderedPageBreak/>
        <w:t xml:space="preserve">La Cour d’appel de Bruxelles a décidé le 24 novembre 2021 d'interdire aux chauffeurs avec une licence bruxelloise LVC de travailler pour Uber, </w:t>
      </w:r>
      <w:r w:rsidR="00342A53">
        <w:rPr>
          <w:rFonts w:eastAsia="Times New Roman" w:cs="Times New Roman"/>
          <w:color w:val="000000" w:themeColor="text1"/>
          <w:szCs w:val="24"/>
          <w:lang w:val="fr-BE"/>
        </w:rPr>
        <w:t xml:space="preserve">à la </w:t>
      </w:r>
      <w:r w:rsidRPr="00C05C6B">
        <w:rPr>
          <w:rFonts w:eastAsia="Times New Roman" w:cs="Times New Roman"/>
          <w:color w:val="000000" w:themeColor="text1"/>
          <w:szCs w:val="24"/>
          <w:lang w:val="fr-BE"/>
        </w:rPr>
        <w:t xml:space="preserve">suite </w:t>
      </w:r>
      <w:r w:rsidR="00342A53">
        <w:rPr>
          <w:rFonts w:eastAsia="Times New Roman" w:cs="Times New Roman"/>
          <w:color w:val="000000" w:themeColor="text1"/>
          <w:szCs w:val="24"/>
          <w:lang w:val="fr-BE"/>
        </w:rPr>
        <w:t>d’</w:t>
      </w:r>
      <w:r w:rsidRPr="00C05C6B">
        <w:rPr>
          <w:rFonts w:eastAsia="Times New Roman" w:cs="Times New Roman"/>
          <w:color w:val="000000" w:themeColor="text1"/>
          <w:szCs w:val="24"/>
          <w:lang w:val="fr-BE"/>
        </w:rPr>
        <w:t>un j</w:t>
      </w:r>
      <w:r w:rsidR="0086306E" w:rsidRPr="00C05C6B">
        <w:rPr>
          <w:rFonts w:eastAsia="Times New Roman" w:cs="Times New Roman"/>
          <w:color w:val="000000" w:themeColor="text1"/>
          <w:szCs w:val="24"/>
          <w:lang w:val="fr-BE"/>
        </w:rPr>
        <w:t xml:space="preserve">ugement contraire </w:t>
      </w:r>
      <w:r w:rsidR="00342A53">
        <w:rPr>
          <w:rFonts w:eastAsia="Times New Roman" w:cs="Times New Roman"/>
          <w:color w:val="000000" w:themeColor="text1"/>
          <w:szCs w:val="24"/>
          <w:lang w:val="fr-BE"/>
        </w:rPr>
        <w:t>d</w:t>
      </w:r>
      <w:r w:rsidR="0086306E" w:rsidRPr="00C05C6B">
        <w:rPr>
          <w:rFonts w:eastAsia="Times New Roman" w:cs="Times New Roman"/>
          <w:color w:val="000000" w:themeColor="text1"/>
          <w:szCs w:val="24"/>
          <w:lang w:val="fr-BE"/>
        </w:rPr>
        <w:t xml:space="preserve">u Tribunal du </w:t>
      </w:r>
      <w:r w:rsidR="00342A53">
        <w:rPr>
          <w:rFonts w:eastAsia="Times New Roman" w:cs="Times New Roman"/>
          <w:color w:val="000000" w:themeColor="text1"/>
          <w:szCs w:val="24"/>
          <w:lang w:val="fr-BE"/>
        </w:rPr>
        <w:t>c</w:t>
      </w:r>
      <w:r w:rsidR="0086306E" w:rsidRPr="00C05C6B">
        <w:rPr>
          <w:rFonts w:eastAsia="Times New Roman" w:cs="Times New Roman"/>
          <w:color w:val="000000" w:themeColor="text1"/>
          <w:szCs w:val="24"/>
          <w:lang w:val="fr-BE"/>
        </w:rPr>
        <w:t>ommerce</w:t>
      </w:r>
      <w:r w:rsidRPr="00C05C6B">
        <w:rPr>
          <w:rFonts w:eastAsia="Times New Roman" w:cs="Times New Roman"/>
          <w:color w:val="000000" w:themeColor="text1"/>
          <w:szCs w:val="24"/>
          <w:lang w:val="fr-BE"/>
        </w:rPr>
        <w:t xml:space="preserve">. Cette décision a entraîné l'application de l’injonction de cesser d’opérer, initialement émise en 2015 pour UberPop, aux chauffeurs UberX </w:t>
      </w:r>
      <w:r w:rsidR="00342A53">
        <w:rPr>
          <w:rFonts w:eastAsia="Times New Roman" w:cs="Times New Roman"/>
          <w:color w:val="000000" w:themeColor="text1"/>
          <w:szCs w:val="24"/>
          <w:lang w:val="fr-BE"/>
        </w:rPr>
        <w:t xml:space="preserve">également, </w:t>
      </w:r>
      <w:r w:rsidRPr="00C05C6B">
        <w:rPr>
          <w:rFonts w:eastAsia="Times New Roman" w:cs="Times New Roman"/>
          <w:color w:val="000000" w:themeColor="text1"/>
          <w:szCs w:val="24"/>
          <w:lang w:val="fr-BE"/>
        </w:rPr>
        <w:t>à partir du 26 novembre 2021. Uber a été condamné à une amende de 300 000 euros</w:t>
      </w:r>
      <w:r w:rsidR="00342A53">
        <w:rPr>
          <w:rFonts w:eastAsia="Times New Roman" w:cs="Times New Roman"/>
          <w:color w:val="000000" w:themeColor="text1"/>
          <w:szCs w:val="24"/>
          <w:lang w:val="fr-BE"/>
        </w:rPr>
        <w:t>,</w:t>
      </w:r>
      <w:r w:rsidRPr="00C05C6B">
        <w:rPr>
          <w:rFonts w:eastAsia="Times New Roman" w:cs="Times New Roman"/>
          <w:color w:val="000000" w:themeColor="text1"/>
          <w:szCs w:val="24"/>
          <w:lang w:val="fr-BE"/>
        </w:rPr>
        <w:t xml:space="preserve"> et ses dirigeants risquent des poursuites pénales. En réponse, des actions ont été organisées par les représentants des LVC, soutenues par Uber, incluant une pétition contre la décision de justice.</w:t>
      </w:r>
    </w:p>
    <w:p w14:paraId="299F6202" w14:textId="49A5400C" w:rsidR="00694AE0" w:rsidRPr="00C05C6B" w:rsidRDefault="00694AE0" w:rsidP="00694AE0">
      <w:p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 xml:space="preserve">Face à cette situation, quatre partis de la majorité au Parlement bruxellois ont proposé un régime dérogatoire transitoire pour les chauffeurs Uber jusqu'au 22 juillet 2022. Cette proposition a été critiquée par certains taxis et chauffeurs, </w:t>
      </w:r>
      <w:r w:rsidR="00342A53">
        <w:rPr>
          <w:rFonts w:eastAsia="Times New Roman" w:cs="Times New Roman"/>
          <w:color w:val="000000" w:themeColor="text1"/>
          <w:szCs w:val="24"/>
          <w:lang w:val="fr-BE"/>
        </w:rPr>
        <w:t xml:space="preserve">donnant lieu </w:t>
      </w:r>
      <w:r w:rsidRPr="00C05C6B">
        <w:rPr>
          <w:rFonts w:eastAsia="Times New Roman" w:cs="Times New Roman"/>
          <w:color w:val="000000" w:themeColor="text1"/>
          <w:szCs w:val="24"/>
          <w:lang w:val="fr-BE"/>
        </w:rPr>
        <w:t>à de</w:t>
      </w:r>
      <w:r w:rsidR="005A2C19" w:rsidRPr="00C05C6B">
        <w:rPr>
          <w:rFonts w:eastAsia="Times New Roman" w:cs="Times New Roman"/>
          <w:color w:val="000000" w:themeColor="text1"/>
          <w:szCs w:val="24"/>
          <w:lang w:val="fr-BE"/>
        </w:rPr>
        <w:t xml:space="preserve"> nombreuses </w:t>
      </w:r>
      <w:r w:rsidRPr="00C05C6B">
        <w:rPr>
          <w:rFonts w:eastAsia="Times New Roman" w:cs="Times New Roman"/>
          <w:color w:val="000000" w:themeColor="text1"/>
          <w:szCs w:val="24"/>
          <w:lang w:val="fr-BE"/>
        </w:rPr>
        <w:t>manifestations</w:t>
      </w:r>
      <w:r w:rsidR="005A2C19" w:rsidRPr="00C05C6B">
        <w:rPr>
          <w:rFonts w:eastAsia="Times New Roman" w:cs="Times New Roman"/>
          <w:color w:val="000000" w:themeColor="text1"/>
          <w:szCs w:val="24"/>
          <w:lang w:val="fr-BE"/>
        </w:rPr>
        <w:t xml:space="preserve"> dans les rues de Bruxelles</w:t>
      </w:r>
      <w:r w:rsidRPr="00C05C6B">
        <w:rPr>
          <w:rFonts w:eastAsia="Times New Roman" w:cs="Times New Roman"/>
          <w:color w:val="000000" w:themeColor="text1"/>
          <w:szCs w:val="24"/>
          <w:lang w:val="fr-BE"/>
        </w:rPr>
        <w:t>. Cependant, un deuxième plan provisoire, adopté le 9 décembre, a imposé des conditions strictes, limitant le nombre de chauffeurs éligibles à la moitié environ des 2000 chauffeurs sous licence LVC.</w:t>
      </w:r>
    </w:p>
    <w:p w14:paraId="336A677B" w14:textId="31EFA2D6" w:rsidR="00065403" w:rsidRPr="00C05C6B" w:rsidRDefault="00694AE0" w:rsidP="00065403">
      <w:p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 xml:space="preserve">En mai 2022, un projet d’ordonnance visant à réformer le secteur de transport rémunéré </w:t>
      </w:r>
      <w:r w:rsidR="005A2C19" w:rsidRPr="00C05C6B">
        <w:rPr>
          <w:rFonts w:eastAsia="Times New Roman" w:cs="Times New Roman"/>
          <w:color w:val="000000" w:themeColor="text1"/>
          <w:szCs w:val="24"/>
          <w:lang w:val="fr-BE"/>
        </w:rPr>
        <w:t>de personnes</w:t>
      </w:r>
      <w:r w:rsidR="00CB06D1" w:rsidRPr="00C05C6B">
        <w:rPr>
          <w:rFonts w:eastAsia="Times New Roman" w:cs="Times New Roman"/>
          <w:color w:val="000000" w:themeColor="text1"/>
          <w:szCs w:val="24"/>
          <w:lang w:val="fr-BE"/>
        </w:rPr>
        <w:t xml:space="preserve"> </w:t>
      </w:r>
      <w:r w:rsidRPr="00C05C6B">
        <w:rPr>
          <w:rFonts w:eastAsia="Times New Roman" w:cs="Times New Roman"/>
          <w:color w:val="000000" w:themeColor="text1"/>
          <w:szCs w:val="24"/>
          <w:lang w:val="fr-BE"/>
        </w:rPr>
        <w:t xml:space="preserve">a été introduit au Parlement bruxellois. Ce projet vise à unifier le secteur sous un statut commun et introduit de nouveaux services de taxi avec des réglementations spécifiques. Malgré les oppositions exprimées par les chauffeurs LVC, le projet a été adopté </w:t>
      </w:r>
      <w:r w:rsidR="00342A53">
        <w:rPr>
          <w:rFonts w:eastAsia="Times New Roman" w:cs="Times New Roman"/>
          <w:color w:val="000000" w:themeColor="text1"/>
          <w:szCs w:val="24"/>
          <w:lang w:val="fr-BE"/>
        </w:rPr>
        <w:t>dès le mois de</w:t>
      </w:r>
      <w:r w:rsidRPr="00C05C6B">
        <w:rPr>
          <w:rFonts w:eastAsia="Times New Roman" w:cs="Times New Roman"/>
          <w:color w:val="000000" w:themeColor="text1"/>
          <w:szCs w:val="24"/>
          <w:lang w:val="fr-BE"/>
        </w:rPr>
        <w:t xml:space="preserve"> juin. </w:t>
      </w:r>
      <w:r w:rsidR="00065403" w:rsidRPr="00C05C6B">
        <w:rPr>
          <w:rFonts w:eastAsia="Times New Roman" w:cs="Times New Roman"/>
          <w:color w:val="000000" w:themeColor="text1"/>
          <w:szCs w:val="24"/>
          <w:lang w:val="fr-BE"/>
        </w:rPr>
        <w:t>Les changements majeurs dans la réforme du secteur des taxis à Bruxelles sont divers</w:t>
      </w:r>
      <w:r w:rsidR="00065403" w:rsidRPr="00C05C6B">
        <w:rPr>
          <w:rStyle w:val="Appelnotedebasdep"/>
          <w:rFonts w:eastAsia="Times New Roman" w:cs="Times New Roman"/>
          <w:color w:val="000000" w:themeColor="text1"/>
          <w:szCs w:val="24"/>
          <w:lang w:val="fr-BE"/>
        </w:rPr>
        <w:footnoteReference w:id="7"/>
      </w:r>
      <w:r w:rsidR="00065403" w:rsidRPr="00C05C6B">
        <w:rPr>
          <w:rFonts w:eastAsia="Times New Roman" w:cs="Times New Roman"/>
          <w:color w:val="000000" w:themeColor="text1"/>
          <w:szCs w:val="24"/>
          <w:lang w:val="fr-BE"/>
        </w:rPr>
        <w:t xml:space="preserve">. </w:t>
      </w:r>
    </w:p>
    <w:p w14:paraId="36B5C635" w14:textId="7B1DD088" w:rsidR="00065403" w:rsidRPr="00C05C6B" w:rsidRDefault="00342A53" w:rsidP="00065403">
      <w:pPr>
        <w:spacing w:after="100"/>
        <w:rPr>
          <w:rFonts w:eastAsia="Times New Roman" w:cs="Times New Roman"/>
          <w:color w:val="000000" w:themeColor="text1"/>
          <w:szCs w:val="24"/>
          <w:lang w:val="fr-BE"/>
        </w:rPr>
      </w:pPr>
      <w:r>
        <w:rPr>
          <w:rFonts w:eastAsia="Times New Roman" w:cs="Times New Roman"/>
          <w:color w:val="000000" w:themeColor="text1"/>
          <w:szCs w:val="24"/>
          <w:lang w:val="fr-BE"/>
        </w:rPr>
        <w:t>Tout d</w:t>
      </w:r>
      <w:r w:rsidR="00065403" w:rsidRPr="00C05C6B">
        <w:rPr>
          <w:rFonts w:eastAsia="Times New Roman" w:cs="Times New Roman"/>
          <w:color w:val="000000" w:themeColor="text1"/>
          <w:szCs w:val="24"/>
          <w:lang w:val="fr-BE"/>
        </w:rPr>
        <w:t xml:space="preserve">’abord, le secteur est désormais unifié sous le terme </w:t>
      </w:r>
      <w:r w:rsidR="00F80528">
        <w:rPr>
          <w:rFonts w:eastAsia="Times New Roman" w:cs="Times New Roman"/>
          <w:color w:val="000000" w:themeColor="text1"/>
          <w:szCs w:val="24"/>
          <w:lang w:val="fr-BE"/>
        </w:rPr>
        <w:t>« </w:t>
      </w:r>
      <w:r w:rsidR="00065403" w:rsidRPr="00C05C6B">
        <w:rPr>
          <w:rFonts w:eastAsia="Times New Roman" w:cs="Times New Roman"/>
          <w:color w:val="000000" w:themeColor="text1"/>
          <w:szCs w:val="24"/>
          <w:lang w:val="fr-BE"/>
        </w:rPr>
        <w:t>taxi</w:t>
      </w:r>
      <w:r w:rsidR="00F80528">
        <w:rPr>
          <w:rFonts w:eastAsia="Times New Roman" w:cs="Times New Roman"/>
          <w:color w:val="000000" w:themeColor="text1"/>
          <w:szCs w:val="24"/>
          <w:lang w:val="fr-BE"/>
        </w:rPr>
        <w:t> »</w:t>
      </w:r>
      <w:r w:rsidR="00065403" w:rsidRPr="00C05C6B">
        <w:rPr>
          <w:rFonts w:eastAsia="Times New Roman" w:cs="Times New Roman"/>
          <w:color w:val="000000" w:themeColor="text1"/>
          <w:szCs w:val="24"/>
          <w:lang w:val="fr-BE"/>
        </w:rPr>
        <w:t>, regroupant les taxis de station (anciens taxis), les taxis de rue (anciens LVC) et les taxis de cérémonie. Un numerus clausus global et par sous-catégories est fixé, avec une liste d'attente pour les demandes excédant ce quota.</w:t>
      </w:r>
    </w:p>
    <w:p w14:paraId="42DD56B8" w14:textId="47A84AF2" w:rsidR="00065403" w:rsidRPr="00C05C6B" w:rsidRDefault="00065403" w:rsidP="00065403">
      <w:p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Ensuite, les intermédiaires de réservation doivent être agréés pour dispatcher des courses dans la région de Bruxelles-Capitale. Ils doivent également payer une taxe par véhicule enregistré.</w:t>
      </w:r>
    </w:p>
    <w:p w14:paraId="4DEA2092" w14:textId="48019B13" w:rsidR="00065403" w:rsidRPr="00C05C6B" w:rsidRDefault="00065403" w:rsidP="00065403">
      <w:pPr>
        <w:spacing w:after="100"/>
        <w:rPr>
          <w:rFonts w:eastAsia="Times New Roman" w:cs="Times New Roman"/>
          <w:color w:val="000000" w:themeColor="text1"/>
          <w:szCs w:val="24"/>
          <w:lang w:val="fr-BE"/>
        </w:rPr>
      </w:pPr>
      <w:r w:rsidRPr="00C05C6B">
        <w:rPr>
          <w:rFonts w:eastAsia="Times New Roman" w:cs="Times New Roman"/>
          <w:color w:val="000000" w:themeColor="text1"/>
          <w:szCs w:val="24"/>
          <w:lang w:val="fr-BE"/>
        </w:rPr>
        <w:t>Enfin</w:t>
      </w:r>
      <w:r w:rsidR="00342A53">
        <w:rPr>
          <w:rFonts w:eastAsia="Times New Roman" w:cs="Times New Roman"/>
          <w:color w:val="000000" w:themeColor="text1"/>
          <w:szCs w:val="24"/>
          <w:lang w:val="fr-BE"/>
        </w:rPr>
        <w:t>,</w:t>
      </w:r>
      <w:r w:rsidRPr="00C05C6B">
        <w:rPr>
          <w:rFonts w:eastAsia="Times New Roman" w:cs="Times New Roman"/>
          <w:color w:val="000000" w:themeColor="text1"/>
          <w:szCs w:val="24"/>
          <w:lang w:val="fr-BE"/>
        </w:rPr>
        <w:t xml:space="preserve"> en ce qui concerne les chauffeurs, les conditions d'accès sont assouplies</w:t>
      </w:r>
      <w:r w:rsidR="00342A53">
        <w:rPr>
          <w:rFonts w:eastAsia="Times New Roman" w:cs="Times New Roman"/>
          <w:color w:val="000000" w:themeColor="text1"/>
          <w:szCs w:val="24"/>
          <w:lang w:val="fr-BE"/>
        </w:rPr>
        <w:t>,</w:t>
      </w:r>
      <w:r w:rsidRPr="00C05C6B">
        <w:rPr>
          <w:rFonts w:eastAsia="Times New Roman" w:cs="Times New Roman"/>
          <w:color w:val="000000" w:themeColor="text1"/>
          <w:szCs w:val="24"/>
          <w:lang w:val="fr-BE"/>
        </w:rPr>
        <w:t xml:space="preserve"> et le certificat est délivré pour une durée indéterminée, mais les chauffeurs doivent se soumettre à une remise à niveau tous les cinq ans. </w:t>
      </w:r>
      <w:r w:rsidR="00342A53">
        <w:rPr>
          <w:rFonts w:eastAsia="Times New Roman" w:cs="Times New Roman"/>
          <w:color w:val="000000" w:themeColor="text1"/>
          <w:szCs w:val="24"/>
          <w:lang w:val="fr-BE"/>
        </w:rPr>
        <w:t>Ils</w:t>
      </w:r>
      <w:r w:rsidRPr="00C05C6B">
        <w:rPr>
          <w:rFonts w:eastAsia="Times New Roman" w:cs="Times New Roman"/>
          <w:color w:val="000000" w:themeColor="text1"/>
          <w:szCs w:val="24"/>
          <w:lang w:val="fr-BE"/>
        </w:rPr>
        <w:t xml:space="preserve"> doivent être enregistrés auprès de l'</w:t>
      </w:r>
      <w:r w:rsidR="00342A53">
        <w:rPr>
          <w:rFonts w:eastAsia="Times New Roman" w:cs="Times New Roman"/>
          <w:color w:val="000000" w:themeColor="text1"/>
          <w:szCs w:val="24"/>
          <w:lang w:val="fr-BE"/>
        </w:rPr>
        <w:t>a</w:t>
      </w:r>
      <w:r w:rsidRPr="00C05C6B">
        <w:rPr>
          <w:rFonts w:eastAsia="Times New Roman" w:cs="Times New Roman"/>
          <w:color w:val="000000" w:themeColor="text1"/>
          <w:szCs w:val="24"/>
          <w:lang w:val="fr-BE"/>
        </w:rPr>
        <w:t>dministration et être en possession d'un certificat de capacité valide. Les chauffeurs associés actifs ne sont plus considérés comme indépendants</w:t>
      </w:r>
      <w:r w:rsidR="00342A53">
        <w:rPr>
          <w:rFonts w:eastAsia="Times New Roman" w:cs="Times New Roman"/>
          <w:color w:val="000000" w:themeColor="text1"/>
          <w:szCs w:val="24"/>
          <w:lang w:val="fr-BE"/>
        </w:rPr>
        <w:t>,</w:t>
      </w:r>
      <w:r w:rsidRPr="00C05C6B">
        <w:rPr>
          <w:rFonts w:eastAsia="Times New Roman" w:cs="Times New Roman"/>
          <w:color w:val="000000" w:themeColor="text1"/>
          <w:szCs w:val="24"/>
          <w:lang w:val="fr-BE"/>
        </w:rPr>
        <w:t xml:space="preserve"> mais doivent être soit administrateurs de la société soit avoir </w:t>
      </w:r>
      <w:r w:rsidRPr="00C05C6B">
        <w:rPr>
          <w:rFonts w:eastAsia="Times New Roman" w:cs="Times New Roman"/>
          <w:color w:val="000000" w:themeColor="text1"/>
          <w:szCs w:val="24"/>
          <w:lang w:val="fr-BE"/>
        </w:rPr>
        <w:lastRenderedPageBreak/>
        <w:t xml:space="preserve">un contrat de travail. Les exploitants de services de taxis doivent payer une taxe annuelle par vignette d'identification. </w:t>
      </w:r>
    </w:p>
    <w:p w14:paraId="6BAB48CC" w14:textId="2849A931" w:rsidR="6779459E" w:rsidRPr="00C05C6B" w:rsidRDefault="6779459E" w:rsidP="05A5E8C4">
      <w:pPr>
        <w:pStyle w:val="Titre3"/>
        <w:spacing w:before="120" w:beforeAutospacing="0" w:after="120" w:afterAutospacing="0"/>
        <w:rPr>
          <w:color w:val="000000" w:themeColor="text1"/>
        </w:rPr>
      </w:pPr>
      <w:bookmarkStart w:id="40" w:name="_Toc169527865"/>
      <w:r w:rsidRPr="00C05C6B">
        <w:rPr>
          <w:color w:val="000000" w:themeColor="text1"/>
        </w:rPr>
        <w:t>L’économie de plateforme</w:t>
      </w:r>
      <w:r w:rsidR="00F50DCD" w:rsidRPr="00C05C6B">
        <w:rPr>
          <w:color w:val="000000" w:themeColor="text1"/>
        </w:rPr>
        <w:t xml:space="preserve">, </w:t>
      </w:r>
      <w:r w:rsidR="00FA3792" w:rsidRPr="00C05C6B">
        <w:rPr>
          <w:color w:val="000000" w:themeColor="text1"/>
        </w:rPr>
        <w:t>d’un</w:t>
      </w:r>
      <w:r w:rsidR="00F50DCD" w:rsidRPr="00C05C6B">
        <w:rPr>
          <w:color w:val="000000" w:themeColor="text1"/>
        </w:rPr>
        <w:t xml:space="preserve"> </w:t>
      </w:r>
      <w:r w:rsidR="00E33F57" w:rsidRPr="00C05C6B">
        <w:rPr>
          <w:color w:val="000000" w:themeColor="text1"/>
        </w:rPr>
        <w:t>modèle d’entreprise</w:t>
      </w:r>
      <w:r w:rsidR="00FA3792" w:rsidRPr="00C05C6B">
        <w:rPr>
          <w:color w:val="000000" w:themeColor="text1"/>
        </w:rPr>
        <w:t xml:space="preserve"> à un phénomène contesté</w:t>
      </w:r>
      <w:bookmarkEnd w:id="40"/>
      <w:r w:rsidR="00FA3792" w:rsidRPr="00C05C6B">
        <w:rPr>
          <w:color w:val="000000" w:themeColor="text1"/>
        </w:rPr>
        <w:t xml:space="preserve"> </w:t>
      </w:r>
    </w:p>
    <w:p w14:paraId="712A7E99" w14:textId="18BA2498" w:rsidR="00E77FDB" w:rsidRPr="00C05C6B" w:rsidRDefault="00342A53" w:rsidP="05A5E8C4">
      <w:pPr>
        <w:spacing w:before="120" w:after="120"/>
        <w:rPr>
          <w:color w:val="000000" w:themeColor="text1"/>
          <w:lang w:val="fr-BE"/>
        </w:rPr>
      </w:pPr>
      <w:r>
        <w:rPr>
          <w:color w:val="000000" w:themeColor="text1"/>
          <w:lang w:val="fr-BE"/>
        </w:rPr>
        <w:t xml:space="preserve">Après avoir </w:t>
      </w:r>
      <w:r w:rsidR="00E77FDB" w:rsidRPr="00C05C6B">
        <w:rPr>
          <w:color w:val="000000" w:themeColor="text1"/>
          <w:lang w:val="fr-BE"/>
        </w:rPr>
        <w:t xml:space="preserve">introduit le contexte sectoriel dans lequel s’inscrit cette recherche doctorale, nous </w:t>
      </w:r>
      <w:r w:rsidR="007D1B5E" w:rsidRPr="00C05C6B">
        <w:rPr>
          <w:color w:val="000000" w:themeColor="text1"/>
          <w:lang w:val="fr-BE"/>
        </w:rPr>
        <w:t>expliqu</w:t>
      </w:r>
      <w:r>
        <w:rPr>
          <w:color w:val="000000" w:themeColor="text1"/>
          <w:lang w:val="fr-BE"/>
        </w:rPr>
        <w:t>er</w:t>
      </w:r>
      <w:r w:rsidR="007D1B5E" w:rsidRPr="00C05C6B">
        <w:rPr>
          <w:color w:val="000000" w:themeColor="text1"/>
          <w:lang w:val="fr-BE"/>
        </w:rPr>
        <w:t xml:space="preserve">ons dans cette section le fonctionnement d’une entreprise de plateforme </w:t>
      </w:r>
      <w:r w:rsidR="0052697C" w:rsidRPr="00C05C6B">
        <w:rPr>
          <w:color w:val="000000" w:themeColor="text1"/>
          <w:lang w:val="fr-BE"/>
        </w:rPr>
        <w:t xml:space="preserve">et en quoi </w:t>
      </w:r>
      <w:r>
        <w:rPr>
          <w:color w:val="000000" w:themeColor="text1"/>
          <w:lang w:val="fr-BE"/>
        </w:rPr>
        <w:t>celui-ci</w:t>
      </w:r>
      <w:r w:rsidR="0052697C" w:rsidRPr="00C05C6B">
        <w:rPr>
          <w:color w:val="000000" w:themeColor="text1"/>
          <w:lang w:val="fr-BE"/>
        </w:rPr>
        <w:t xml:space="preserve"> diffère significativement d</w:t>
      </w:r>
      <w:r>
        <w:rPr>
          <w:color w:val="000000" w:themeColor="text1"/>
          <w:lang w:val="fr-BE"/>
        </w:rPr>
        <w:t>e celui d’une</w:t>
      </w:r>
      <w:r w:rsidR="0052697C" w:rsidRPr="00C05C6B">
        <w:rPr>
          <w:color w:val="000000" w:themeColor="text1"/>
          <w:lang w:val="fr-BE"/>
        </w:rPr>
        <w:t xml:space="preserve"> entreprise classique. </w:t>
      </w:r>
      <w:r w:rsidR="00207C06" w:rsidRPr="00C05C6B">
        <w:rPr>
          <w:color w:val="000000" w:themeColor="text1"/>
          <w:lang w:val="fr-BE"/>
        </w:rPr>
        <w:t>C</w:t>
      </w:r>
      <w:r w:rsidR="00AA4117" w:rsidRPr="00C05C6B">
        <w:rPr>
          <w:color w:val="000000" w:themeColor="text1"/>
          <w:lang w:val="fr-BE"/>
        </w:rPr>
        <w:t xml:space="preserve">es </w:t>
      </w:r>
      <w:r w:rsidR="005930AC" w:rsidRPr="00C05C6B">
        <w:rPr>
          <w:color w:val="000000" w:themeColor="text1"/>
          <w:lang w:val="fr-BE"/>
        </w:rPr>
        <w:t>premiers</w:t>
      </w:r>
      <w:r w:rsidR="00AA4117" w:rsidRPr="00C05C6B">
        <w:rPr>
          <w:color w:val="000000" w:themeColor="text1"/>
          <w:lang w:val="fr-BE"/>
        </w:rPr>
        <w:t xml:space="preserve"> apports économiques nous permettront de mieux comprendre les enjeux et débats </w:t>
      </w:r>
      <w:r w:rsidR="008020DE" w:rsidRPr="00C05C6B">
        <w:rPr>
          <w:color w:val="000000" w:themeColor="text1"/>
          <w:lang w:val="fr-BE"/>
        </w:rPr>
        <w:t xml:space="preserve">qui ont lieu autour de l’économie de plateforme. </w:t>
      </w:r>
    </w:p>
    <w:p w14:paraId="7B17B6A3" w14:textId="16ED528C" w:rsidR="008020DE" w:rsidRPr="00C05C6B" w:rsidRDefault="006C600F" w:rsidP="006C600F">
      <w:pPr>
        <w:pStyle w:val="Titre4"/>
        <w:rPr>
          <w:lang w:val="fr-BE"/>
        </w:rPr>
      </w:pPr>
      <w:bookmarkStart w:id="41" w:name="_Toc169527866"/>
      <w:r w:rsidRPr="00C05C6B">
        <w:rPr>
          <w:lang w:val="fr-BE"/>
        </w:rPr>
        <w:t xml:space="preserve">Introduction </w:t>
      </w:r>
      <w:r w:rsidR="005306E8" w:rsidRPr="00C05C6B">
        <w:rPr>
          <w:lang w:val="fr-BE"/>
        </w:rPr>
        <w:t>aux concepts clés</w:t>
      </w:r>
      <w:bookmarkEnd w:id="41"/>
      <w:r w:rsidR="005306E8" w:rsidRPr="00C05C6B">
        <w:rPr>
          <w:lang w:val="fr-BE"/>
        </w:rPr>
        <w:t xml:space="preserve"> </w:t>
      </w:r>
    </w:p>
    <w:p w14:paraId="1B474909" w14:textId="1F8C23E1" w:rsidR="00862FCB" w:rsidRPr="00C05C6B" w:rsidRDefault="00590DB5" w:rsidP="05A5E8C4">
      <w:pPr>
        <w:spacing w:before="120" w:after="120"/>
      </w:pPr>
      <w:r w:rsidRPr="00C05C6B">
        <w:rPr>
          <w:color w:val="000000" w:themeColor="text1"/>
          <w:lang w:val="fr-BE"/>
        </w:rPr>
        <w:t>Dans l</w:t>
      </w:r>
      <w:r w:rsidR="00E52BCB" w:rsidRPr="00C05C6B">
        <w:rPr>
          <w:color w:val="000000" w:themeColor="text1"/>
          <w:lang w:val="fr-BE"/>
        </w:rPr>
        <w:t>’économie de plateforme</w:t>
      </w:r>
      <w:r w:rsidRPr="00C05C6B">
        <w:rPr>
          <w:color w:val="000000" w:themeColor="text1"/>
          <w:lang w:val="fr-BE"/>
        </w:rPr>
        <w:t xml:space="preserve">, </w:t>
      </w:r>
      <w:r w:rsidR="00E52BCB" w:rsidRPr="00C05C6B">
        <w:rPr>
          <w:color w:val="000000" w:themeColor="text1"/>
          <w:lang w:val="fr-BE"/>
        </w:rPr>
        <w:t xml:space="preserve">l'échange de travail contre de l'argent entre des individus ou des entreprises </w:t>
      </w:r>
      <w:r w:rsidRPr="00C05C6B">
        <w:rPr>
          <w:color w:val="000000" w:themeColor="text1"/>
          <w:lang w:val="fr-BE"/>
        </w:rPr>
        <w:t xml:space="preserve">est </w:t>
      </w:r>
      <w:r w:rsidR="00D0179D" w:rsidRPr="00C05C6B">
        <w:rPr>
          <w:color w:val="000000" w:themeColor="text1"/>
          <w:lang w:val="fr-BE"/>
        </w:rPr>
        <w:t xml:space="preserve">réalisé </w:t>
      </w:r>
      <w:r w:rsidR="00E52BCB" w:rsidRPr="00C05C6B">
        <w:rPr>
          <w:color w:val="000000" w:themeColor="text1"/>
          <w:lang w:val="fr-BE"/>
        </w:rPr>
        <w:t>par l'intermédiaire de plateformes numériques</w:t>
      </w:r>
      <w:r w:rsidR="00476404" w:rsidRPr="00C05C6B">
        <w:rPr>
          <w:color w:val="000000" w:themeColor="text1"/>
          <w:lang w:val="fr-BE"/>
        </w:rPr>
        <w:t>. Ce</w:t>
      </w:r>
      <w:r w:rsidR="00342A53">
        <w:rPr>
          <w:color w:val="000000" w:themeColor="text1"/>
          <w:lang w:val="fr-BE"/>
        </w:rPr>
        <w:t>lles-ci</w:t>
      </w:r>
      <w:r w:rsidR="00476404" w:rsidRPr="00C05C6B">
        <w:rPr>
          <w:color w:val="000000" w:themeColor="text1"/>
          <w:lang w:val="fr-BE"/>
        </w:rPr>
        <w:t xml:space="preserve"> </w:t>
      </w:r>
      <w:r w:rsidRPr="00C05C6B">
        <w:rPr>
          <w:color w:val="000000" w:themeColor="text1"/>
          <w:lang w:val="fr-BE"/>
        </w:rPr>
        <w:t xml:space="preserve">ont </w:t>
      </w:r>
      <w:r w:rsidR="00D0179D" w:rsidRPr="00C05C6B">
        <w:rPr>
          <w:color w:val="000000" w:themeColor="text1"/>
          <w:lang w:val="fr-BE"/>
        </w:rPr>
        <w:t xml:space="preserve">donc </w:t>
      </w:r>
      <w:r w:rsidR="00342A53">
        <w:rPr>
          <w:color w:val="000000" w:themeColor="text1"/>
          <w:lang w:val="fr-BE"/>
        </w:rPr>
        <w:t>pour</w:t>
      </w:r>
      <w:r w:rsidRPr="00C05C6B">
        <w:rPr>
          <w:color w:val="000000" w:themeColor="text1"/>
          <w:lang w:val="fr-BE"/>
        </w:rPr>
        <w:t xml:space="preserve"> rôle de faciliter</w:t>
      </w:r>
      <w:r w:rsidR="00E52BCB" w:rsidRPr="00C05C6B">
        <w:rPr>
          <w:color w:val="000000" w:themeColor="text1"/>
          <w:lang w:val="fr-BE"/>
        </w:rPr>
        <w:t xml:space="preserve"> la mise en relation entre les </w:t>
      </w:r>
      <w:r w:rsidRPr="00C05C6B">
        <w:rPr>
          <w:color w:val="000000" w:themeColor="text1"/>
          <w:lang w:val="fr-BE"/>
        </w:rPr>
        <w:t>travailleurs</w:t>
      </w:r>
      <w:r w:rsidR="00E52BCB" w:rsidRPr="00C05C6B">
        <w:rPr>
          <w:color w:val="000000" w:themeColor="text1"/>
          <w:lang w:val="fr-BE"/>
        </w:rPr>
        <w:t xml:space="preserve"> et les clients</w:t>
      </w:r>
      <w:r w:rsidR="00476404" w:rsidRPr="00C05C6B">
        <w:rPr>
          <w:color w:val="000000" w:themeColor="text1"/>
          <w:lang w:val="fr-BE"/>
        </w:rPr>
        <w:t xml:space="preserve"> </w:t>
      </w:r>
      <w:r w:rsidR="00E52BCB" w:rsidRPr="00C05C6B">
        <w:rPr>
          <w:color w:val="000000" w:themeColor="text1"/>
          <w:lang w:val="fr-BE"/>
        </w:rPr>
        <w:t>à court terme et avec paiement par tâche</w:t>
      </w:r>
      <w:r w:rsidR="0063647C" w:rsidRPr="00C05C6B">
        <w:rPr>
          <w:color w:val="000000" w:themeColor="text1"/>
          <w:lang w:val="fr-BE"/>
        </w:rPr>
        <w:t> </w:t>
      </w:r>
      <w:r w:rsidR="00371B38" w:rsidRPr="00C05C6B">
        <w:rPr>
          <w:color w:val="000000" w:themeColor="text1"/>
          <w:lang w:val="fr-BE"/>
        </w:rPr>
        <w:fldChar w:fldCharType="begin"/>
      </w:r>
      <w:r w:rsidR="00371B38" w:rsidRPr="00C05C6B">
        <w:rPr>
          <w:color w:val="000000" w:themeColor="text1"/>
          <w:lang w:val="fr-BE"/>
        </w:rPr>
        <w:instrText xml:space="preserve"> ADDIN ZOTERO_ITEM CSL_CITATION {"citationID":"3RtnjaD6","properties":{"formattedCitation":"(Montgomery &amp; Baglioni, 2021)","plainCitation":"(Montgomery &amp; Baglioni, 2021)","noteIndex":0},"citationItems":[{"id":2962,"uris":["http://zotero.org/users/6183971/items/R5BX3Z3D"],"itemData":{"id":2962,"type":"article-journal","abstract":"Purpose\n              This article seeks to answer the question: how should we conceptualise the “gig economy”? In doing so the authors shall explore if gig economy work should be understood as a novel concept that stands alone, a concept that is a subtype, or whether it may in fact be conceptually redundant.\n            \n            \n              Design/methodology/approach\n              The authors conduct a thematic analysis of interview data drawn from 27 interviews with policymakers, trade union officials, key figures within labour organisations and gig economy workers.\n            \n            \n              Findings\n              The authors reveal how, from the perspective of key stakeholders, the concept of the gig economy exhibits a lack of “differentiation” from the long-established concept of precarious work of which it is best understood as a subtype.\n            \n            \n              Research limitations/implications\n              The empirical findings from the authors’ study should be regarded as limited in terms of being situated in the specific employment context of the UK. Nevertheless, the implications of the study have a broader reach. The authors seek to provoke debate and discussion among scholars across disciplines and contexts working in the areas of precarious work and the gig economy. The authors’ analysis will be of interest to scholars who are concerned with how they conceptualise “new” forms of work.\n            \n            \n              Originality/value\n              The analysis offers a novel intervention by revealing how key stakeholders perceive the gig economy through a prism of continuity rather than change and connect it with broader processes of precarity.","container-title":"International Journal of Sociology and Social Policy","DOI":"10.1108/IJSSP-08-2020-0400","ISSN":"0144-333X","issue":"9/10","journalAbbreviation":"IJSSP","language":"en","license":"https://www.emerald.com/insight/site-policies","page":"1012-1025","source":"DOI.org (Crossref)","title":"Defining the gig economy: platform capitalism and the reinvention of precarious work","title-short":"Defining the gig economy","URL":"https://www.emerald.com/insight/content/doi/10.1108/IJSSP-08-2020-0400/full/html","volume":"41","author":[{"family":"Montgomery","given":"Tom"},{"family":"Baglioni","given":"Simone"}],"accessed":{"date-parts":[["2024",5,6]]},"issued":{"date-parts":[["2021",10,13]]}}}],"schema":"https://github.com/citation-style-language/schema/raw/master/csl-citation.json"} </w:instrText>
      </w:r>
      <w:r w:rsidR="00371B38" w:rsidRPr="00C05C6B">
        <w:rPr>
          <w:color w:val="000000" w:themeColor="text1"/>
          <w:lang w:val="fr-BE"/>
        </w:rPr>
        <w:fldChar w:fldCharType="separate"/>
      </w:r>
      <w:r w:rsidR="00371B38" w:rsidRPr="00C05C6B">
        <w:rPr>
          <w:rFonts w:cs="Times New Roman"/>
        </w:rPr>
        <w:t>(Montgomery &amp; Baglioni, 2021)</w:t>
      </w:r>
      <w:r w:rsidR="00371B38" w:rsidRPr="00C05C6B">
        <w:rPr>
          <w:color w:val="000000" w:themeColor="text1"/>
          <w:lang w:val="fr-BE"/>
        </w:rPr>
        <w:fldChar w:fldCharType="end"/>
      </w:r>
      <w:r w:rsidR="00371B38" w:rsidRPr="00C05C6B">
        <w:rPr>
          <w:color w:val="000000" w:themeColor="text1"/>
          <w:lang w:val="fr-BE"/>
        </w:rPr>
        <w:t>.</w:t>
      </w:r>
      <w:r w:rsidR="0064154C" w:rsidRPr="00C05C6B">
        <w:rPr>
          <w:color w:val="000000" w:themeColor="text1"/>
        </w:rPr>
        <w:t xml:space="preserve"> </w:t>
      </w:r>
      <w:r w:rsidR="00342A53">
        <w:rPr>
          <w:color w:val="000000" w:themeColor="text1"/>
        </w:rPr>
        <w:t>À</w:t>
      </w:r>
      <w:r w:rsidR="00AA0174" w:rsidRPr="00C05C6B">
        <w:rPr>
          <w:color w:val="000000" w:themeColor="text1"/>
        </w:rPr>
        <w:t xml:space="preserve"> l’origine de ce concept économique, </w:t>
      </w:r>
      <w:r w:rsidR="000D1FBC" w:rsidRPr="00C05C6B">
        <w:rPr>
          <w:color w:val="000000" w:themeColor="text1"/>
        </w:rPr>
        <w:t>la plateforme</w:t>
      </w:r>
      <w:r w:rsidR="001D398B" w:rsidRPr="00C05C6B">
        <w:rPr>
          <w:color w:val="000000" w:themeColor="text1"/>
        </w:rPr>
        <w:t xml:space="preserve"> est la </w:t>
      </w:r>
      <w:r w:rsidR="00562102" w:rsidRPr="00C05C6B">
        <w:rPr>
          <w:color w:val="000000" w:themeColor="text1"/>
        </w:rPr>
        <w:t xml:space="preserve">technologie </w:t>
      </w:r>
      <w:r w:rsidR="001D398B" w:rsidRPr="00C05C6B">
        <w:rPr>
          <w:color w:val="000000" w:themeColor="text1"/>
        </w:rPr>
        <w:t xml:space="preserve">centrale </w:t>
      </w:r>
      <w:r w:rsidR="006413C5">
        <w:rPr>
          <w:color w:val="000000" w:themeColor="text1"/>
        </w:rPr>
        <w:t>pouvant</w:t>
      </w:r>
      <w:r w:rsidR="00D0179D" w:rsidRPr="00C05C6B">
        <w:rPr>
          <w:color w:val="000000" w:themeColor="text1"/>
        </w:rPr>
        <w:t xml:space="preserve"> </w:t>
      </w:r>
      <w:r w:rsidR="002971FE" w:rsidRPr="00C05C6B">
        <w:rPr>
          <w:color w:val="000000" w:themeColor="text1"/>
        </w:rPr>
        <w:t xml:space="preserve">être mobilisée </w:t>
      </w:r>
      <w:r w:rsidR="002971FE" w:rsidRPr="00C05C6B">
        <w:t>dans tout secteur d’activité</w:t>
      </w:r>
      <w:r w:rsidR="00562102" w:rsidRPr="00C05C6B">
        <w:t xml:space="preserve"> pour une multitude d’utilisations </w:t>
      </w:r>
      <w:r w:rsidR="00371B38" w:rsidRPr="00C05C6B">
        <w:fldChar w:fldCharType="begin"/>
      </w:r>
      <w:r w:rsidR="00A04FA5">
        <w:instrText xml:space="preserve"> ADDIN ZOTERO_ITEM CSL_CITATION {"citationID":"ojSxx1Tt","properties":{"formattedCitation":"(Evans et al., 2006)","plainCitation":"(Evans et al., 2006)","dontUpdate":true,"noteIndex":0},"citationItems":[{"id":2960,"uris":["http://zotero.org/users/6183971/items/3LX89579"],"itemData":{"id":2960,"type":"article-journal","DOI":"10.7551/mitpress/3740.003.0003","language":"en","source":"direct.mit.edu","title":"Software Platforms","URL":"https://direct.mit.edu/books/edited-volume/2585/chapter/69789/Software-Platforms","author":[{"family":"Evans","given":"David S."},{"family":"Hagiu","given":"Andrei"},{"family":"Schmalensee","given":"Richard"}],"accessed":{"date-parts":[["2024",5,6]]},"issued":{"date-parts":[["2006",7,14]]}}}],"schema":"https://github.com/citation-style-language/schema/raw/master/csl-citation.json"} </w:instrText>
      </w:r>
      <w:r w:rsidR="00371B38" w:rsidRPr="00C05C6B">
        <w:fldChar w:fldCharType="separate"/>
      </w:r>
      <w:r w:rsidR="00371B38" w:rsidRPr="00C05C6B">
        <w:rPr>
          <w:rFonts w:cs="Times New Roman"/>
        </w:rPr>
        <w:t>(Evans et al., 2006 : 3)</w:t>
      </w:r>
      <w:r w:rsidR="00371B38" w:rsidRPr="00C05C6B">
        <w:fldChar w:fldCharType="end"/>
      </w:r>
      <w:r w:rsidR="00371B38" w:rsidRPr="00C05C6B">
        <w:t>.</w:t>
      </w:r>
      <w:r w:rsidR="00926ECB" w:rsidRPr="00C05C6B">
        <w:t xml:space="preserve"> </w:t>
      </w:r>
      <w:r w:rsidR="006413C5">
        <w:t xml:space="preserve">Elle a pour caractéristique d’offrir </w:t>
      </w:r>
      <w:r w:rsidR="001621DE" w:rsidRPr="00C05C6B">
        <w:t xml:space="preserve">un lieu virtuel </w:t>
      </w:r>
      <w:r w:rsidR="002971FE" w:rsidRPr="00C05C6B">
        <w:t xml:space="preserve">et technologique </w:t>
      </w:r>
      <w:r w:rsidR="001621DE" w:rsidRPr="00C05C6B">
        <w:t xml:space="preserve">de rencontre où </w:t>
      </w:r>
      <w:r w:rsidR="00C71F6C" w:rsidRPr="00C05C6B">
        <w:t xml:space="preserve">interagissent </w:t>
      </w:r>
      <w:r w:rsidR="001621DE" w:rsidRPr="00C05C6B">
        <w:t>des groupes de personnes</w:t>
      </w:r>
      <w:r w:rsidR="00B62CE5" w:rsidRPr="00C05C6B">
        <w:t xml:space="preserve">, ce qui </w:t>
      </w:r>
      <w:r w:rsidR="00C91BE8">
        <w:t>lui vaut l’appellation d’ « </w:t>
      </w:r>
      <w:r w:rsidR="00B62CE5" w:rsidRPr="00C05C6B">
        <w:t>entreprise biface</w:t>
      </w:r>
      <w:r w:rsidR="00C91BE8">
        <w:t> »</w:t>
      </w:r>
      <w:r w:rsidR="00B62CE5" w:rsidRPr="00C05C6B">
        <w:t xml:space="preserve">. </w:t>
      </w:r>
    </w:p>
    <w:p w14:paraId="20083506" w14:textId="4C21D0E4" w:rsidR="00663171" w:rsidRPr="00C05C6B" w:rsidRDefault="00862FCB" w:rsidP="05A5E8C4">
      <w:pPr>
        <w:spacing w:before="120" w:after="120"/>
        <w:rPr>
          <w:color w:val="000000" w:themeColor="text1"/>
          <w:lang w:val="fr-BE"/>
        </w:rPr>
      </w:pPr>
      <w:r w:rsidRPr="00C05C6B">
        <w:t>En effet, c</w:t>
      </w:r>
      <w:r w:rsidR="00B62CE5" w:rsidRPr="00C05C6B">
        <w:rPr>
          <w:color w:val="000000" w:themeColor="text1"/>
        </w:rPr>
        <w:t xml:space="preserve">omme nous l’expliquent </w:t>
      </w:r>
      <w:r w:rsidR="00B62CE5" w:rsidRPr="00C05C6B">
        <w:rPr>
          <w:color w:val="000000" w:themeColor="text1"/>
        </w:rPr>
        <w:fldChar w:fldCharType="begin"/>
      </w:r>
      <w:r w:rsidR="00B62CE5" w:rsidRPr="00C05C6B">
        <w:rPr>
          <w:color w:val="000000" w:themeColor="text1"/>
        </w:rPr>
        <w:instrText xml:space="preserve"> ADDIN ZOTERO_ITEM CSL_CITATION {"citationID":"YGa2W9f3","properties":{"formattedCitation":"(Dal Zotto et al., 2018)","plainCitation":"(Dal Zotto et al., 2018)","dontUpdate":true,"noteIndex":0},"citationItems":[{"id":2694,"uris":["http://zotero.org/users/6183971/items/C537ARGA"],"itemData":{"id":2694,"type":"article-journal","abstract":"Purpose The rapid development of information and communication technologies (ICTs) has facilitated consumers’ involvement in firms’ value creation processes through increasingly near real-time information exchanges. This strategic opportunity configures new forms of ICT-enabled collaboration between firms and consumers. Firms can now immediately react to consumers’ requests/complaints, having gained real-time visibility of consumers’ actions and behaviors. Despite the increasing deployment of ICT-enabled value co-creation projects, managers still poorly apprehend them as high-potential strategic initiatives. Design/methodology/approach This paper investigates this gap through a multiple qualitative case study based on 17 organizations that successfully implement ICT-based value co-creation initiatives, including Lego, Netflix and Blablacar. Findings This study identifies two dimensions of the ICTs’ value co-creation process, namely, the firms’ involvement and customers’ role, in this co-creation process. Through these dimensions, four ICT-based co-creation initiatives are observed and defined: community, customers’ contributions create the firms’ value proposition (FVP); customization, customers’ service consumption personalize FVP; reputation, customers’ contributions about the offered services completes the FVP; and sense, an algorithmic approach, designed to focus on learning from customers’ consumption tailors FVP. Originality/value This study advances a framework supporting managerial decision-making concerning the aptitude of co-creation initiatives to meet organizational goals. Managers may gain insight from its use especially in assessing emerging opportunities to engage consumers in the value creation process.","container-title":"Journal of Business Strategy","DOI":"10.1108/JBS-06-2017-0087","issue":"4","note":"publisher: Emerald","page":"42-65","source":"HAL Archives Ouvertes","title":"Customers becoming creators: how firms leverage technology and consumers for new value","title-short":"Customers becoming creators","URL":"https://hal.science/hal-04171035","volume":"39","author":[{"family":"Dal Zotto","given":"Pierre"},{"family":"Colombero","given":"Sylvain"},{"family":"Pigni","given":"Federico"},{"family":"Haggège","given":"Meyer"}],"accessed":{"date-parts":[["2023",10,25]]},"issued":{"date-parts":[["2018",7]]}}}],"schema":"https://github.com/citation-style-language/schema/raw/master/csl-citation.json"} </w:instrText>
      </w:r>
      <w:r w:rsidR="00B62CE5" w:rsidRPr="00C05C6B">
        <w:rPr>
          <w:color w:val="000000" w:themeColor="text1"/>
        </w:rPr>
        <w:fldChar w:fldCharType="separate"/>
      </w:r>
      <w:r w:rsidR="00B62CE5" w:rsidRPr="00C05C6B">
        <w:rPr>
          <w:color w:val="000000" w:themeColor="text1"/>
        </w:rPr>
        <w:t>Dal Zotto et al. (2018)</w:t>
      </w:r>
      <w:r w:rsidR="00B62CE5" w:rsidRPr="00C05C6B">
        <w:rPr>
          <w:color w:val="000000" w:themeColor="text1"/>
        </w:rPr>
        <w:fldChar w:fldCharType="end"/>
      </w:r>
      <w:r w:rsidR="00B62CE5" w:rsidRPr="00C05C6B">
        <w:rPr>
          <w:color w:val="000000" w:themeColor="text1"/>
        </w:rPr>
        <w:t>, la valeur d’une entreprise de plateforme repose sur une valeur de communauté et de satisfaction. L’utilité et la satisfaction qu’un individu</w:t>
      </w:r>
      <w:r w:rsidR="006413C5">
        <w:rPr>
          <w:color w:val="000000" w:themeColor="text1"/>
        </w:rPr>
        <w:t xml:space="preserve"> </w:t>
      </w:r>
      <w:r w:rsidR="00B62CE5" w:rsidRPr="00C05C6B">
        <w:rPr>
          <w:color w:val="000000" w:themeColor="text1"/>
        </w:rPr>
        <w:t xml:space="preserve">évalue après avoir consommé un service proposé par la plateforme augmentent avec le nombre de personnes consommant le même service. </w:t>
      </w:r>
      <w:r w:rsidR="00AA732A" w:rsidRPr="00C05C6B">
        <w:rPr>
          <w:color w:val="000000" w:themeColor="text1"/>
        </w:rPr>
        <w:t>Pour</w:t>
      </w:r>
      <w:r w:rsidR="00B62CE5" w:rsidRPr="00C05C6B">
        <w:rPr>
          <w:color w:val="000000" w:themeColor="text1"/>
        </w:rPr>
        <w:t xml:space="preserve"> voyager en utilisant Uber, tous les correspondants doivent disposer de l’application. Dès</w:t>
      </w:r>
      <w:r w:rsidR="00B62CE5" w:rsidRPr="00C05C6B">
        <w:rPr>
          <w:color w:val="000000" w:themeColor="text1"/>
          <w:lang w:val="fr-BE"/>
        </w:rPr>
        <w:t xml:space="preserve"> lors, un plus grand nombre d’utilisateurs augmente </w:t>
      </w:r>
      <w:r w:rsidR="006413C5">
        <w:rPr>
          <w:color w:val="000000" w:themeColor="text1"/>
          <w:lang w:val="fr-BE"/>
        </w:rPr>
        <w:t xml:space="preserve">pour eux </w:t>
      </w:r>
      <w:r w:rsidR="00B62CE5" w:rsidRPr="00C05C6B">
        <w:rPr>
          <w:color w:val="000000" w:themeColor="text1"/>
          <w:lang w:val="fr-BE"/>
        </w:rPr>
        <w:t>les possibilités de transaction</w:t>
      </w:r>
      <w:r w:rsidR="006413C5">
        <w:rPr>
          <w:color w:val="000000" w:themeColor="text1"/>
          <w:lang w:val="fr-BE"/>
        </w:rPr>
        <w:t>s</w:t>
      </w:r>
      <w:r w:rsidR="00B62CE5" w:rsidRPr="00C05C6B">
        <w:rPr>
          <w:color w:val="000000" w:themeColor="text1"/>
          <w:lang w:val="fr-BE"/>
        </w:rPr>
        <w:t xml:space="preserve"> du service, et donc sa valeur. Si personne n’utilise Uber, le service n’a pas de valeur. Plus </w:t>
      </w:r>
      <w:r w:rsidR="006413C5">
        <w:rPr>
          <w:color w:val="000000" w:themeColor="text1"/>
          <w:lang w:val="fr-BE"/>
        </w:rPr>
        <w:t xml:space="preserve">sont nombreux les </w:t>
      </w:r>
      <w:r w:rsidR="00B62CE5" w:rsidRPr="00C05C6B">
        <w:rPr>
          <w:color w:val="000000" w:themeColor="text1"/>
          <w:lang w:val="fr-BE"/>
        </w:rPr>
        <w:t xml:space="preserve">individus </w:t>
      </w:r>
      <w:r w:rsidR="006413C5">
        <w:rPr>
          <w:color w:val="000000" w:themeColor="text1"/>
          <w:lang w:val="fr-BE"/>
        </w:rPr>
        <w:t>qui l’</w:t>
      </w:r>
      <w:r w:rsidR="00B62CE5" w:rsidRPr="00C05C6B">
        <w:rPr>
          <w:color w:val="000000" w:themeColor="text1"/>
          <w:lang w:val="fr-BE"/>
        </w:rPr>
        <w:t>utilise</w:t>
      </w:r>
      <w:r w:rsidR="006413C5">
        <w:rPr>
          <w:color w:val="000000" w:themeColor="text1"/>
          <w:lang w:val="fr-BE"/>
        </w:rPr>
        <w:t>nt</w:t>
      </w:r>
      <w:r w:rsidR="00B62CE5" w:rsidRPr="00C05C6B">
        <w:rPr>
          <w:color w:val="000000" w:themeColor="text1"/>
          <w:lang w:val="fr-BE"/>
        </w:rPr>
        <w:t xml:space="preserve">, plus </w:t>
      </w:r>
      <w:r w:rsidR="006413C5">
        <w:rPr>
          <w:color w:val="000000" w:themeColor="text1"/>
          <w:lang w:val="fr-BE"/>
        </w:rPr>
        <w:t>grande est</w:t>
      </w:r>
      <w:r w:rsidR="00B62CE5" w:rsidRPr="00C05C6B">
        <w:rPr>
          <w:color w:val="000000" w:themeColor="text1"/>
          <w:lang w:val="fr-BE"/>
        </w:rPr>
        <w:t xml:space="preserve"> la valeur </w:t>
      </w:r>
      <w:r w:rsidR="006413C5">
        <w:rPr>
          <w:color w:val="000000" w:themeColor="text1"/>
          <w:lang w:val="fr-BE"/>
        </w:rPr>
        <w:t xml:space="preserve">de l’application, </w:t>
      </w:r>
      <w:r w:rsidR="00B62CE5" w:rsidRPr="00C05C6B">
        <w:rPr>
          <w:color w:val="000000" w:themeColor="text1"/>
          <w:lang w:val="fr-BE"/>
        </w:rPr>
        <w:t xml:space="preserve">et plus </w:t>
      </w:r>
      <w:r w:rsidR="006413C5">
        <w:rPr>
          <w:color w:val="000000" w:themeColor="text1"/>
          <w:lang w:val="fr-BE"/>
        </w:rPr>
        <w:t>forte est l’</w:t>
      </w:r>
      <w:r w:rsidR="00103E09" w:rsidRPr="00C05C6B">
        <w:rPr>
          <w:color w:val="000000" w:themeColor="text1"/>
          <w:lang w:val="fr-BE"/>
        </w:rPr>
        <w:t>« </w:t>
      </w:r>
      <w:r w:rsidR="00B62CE5" w:rsidRPr="00C05C6B">
        <w:rPr>
          <w:color w:val="000000" w:themeColor="text1"/>
          <w:lang w:val="fr-BE"/>
        </w:rPr>
        <w:t>externalité de réseau</w:t>
      </w:r>
      <w:r w:rsidR="00103E09" w:rsidRPr="00C05C6B">
        <w:rPr>
          <w:color w:val="000000" w:themeColor="text1"/>
          <w:lang w:val="fr-BE"/>
        </w:rPr>
        <w:t> »</w:t>
      </w:r>
      <w:r w:rsidR="00B62CE5" w:rsidRPr="00C05C6B">
        <w:rPr>
          <w:color w:val="000000" w:themeColor="text1"/>
          <w:lang w:val="fr-BE"/>
        </w:rPr>
        <w:t xml:space="preserve"> </w:t>
      </w:r>
      <w:r w:rsidR="006413C5">
        <w:rPr>
          <w:color w:val="000000" w:themeColor="text1"/>
          <w:lang w:val="fr-BE"/>
        </w:rPr>
        <w:t>de la plateforme</w:t>
      </w:r>
      <w:r w:rsidR="00103E09" w:rsidRPr="00C05C6B">
        <w:rPr>
          <w:color w:val="000000" w:themeColor="text1"/>
          <w:lang w:val="fr-BE"/>
        </w:rPr>
        <w:t xml:space="preserve">. </w:t>
      </w:r>
    </w:p>
    <w:p w14:paraId="7E7E9565" w14:textId="381A8F25" w:rsidR="00103E09" w:rsidRPr="00C05C6B" w:rsidRDefault="00862FCB" w:rsidP="00103E09">
      <w:pPr>
        <w:spacing w:before="120" w:after="120"/>
        <w:rPr>
          <w:color w:val="000000" w:themeColor="text1"/>
          <w:lang w:val="fr-BE"/>
        </w:rPr>
      </w:pPr>
      <w:r w:rsidRPr="00C05C6B">
        <w:rPr>
          <w:color w:val="000000" w:themeColor="text1"/>
          <w:lang w:val="fr-BE"/>
        </w:rPr>
        <w:t>En d’autres mots, l</w:t>
      </w:r>
      <w:r w:rsidR="00103E09" w:rsidRPr="00C05C6B">
        <w:rPr>
          <w:color w:val="000000" w:themeColor="text1"/>
          <w:lang w:val="fr-BE"/>
        </w:rPr>
        <w:t xml:space="preserve">es utilisateurs peuvent être mieux lotis </w:t>
      </w:r>
      <w:r w:rsidR="006413C5">
        <w:rPr>
          <w:color w:val="000000" w:themeColor="text1"/>
          <w:lang w:val="fr-BE"/>
        </w:rPr>
        <w:t>d’un côté sur</w:t>
      </w:r>
      <w:r w:rsidR="00103E09" w:rsidRPr="00C05C6B">
        <w:rPr>
          <w:color w:val="000000" w:themeColor="text1"/>
          <w:lang w:val="fr-BE"/>
        </w:rPr>
        <w:t xml:space="preserve"> les plateformes bifaces lorsque le nombre d'utilisateurs augmente</w:t>
      </w:r>
      <w:r w:rsidR="006413C5" w:rsidRPr="006413C5">
        <w:rPr>
          <w:color w:val="000000" w:themeColor="text1"/>
          <w:lang w:val="fr-BE"/>
        </w:rPr>
        <w:t xml:space="preserve"> </w:t>
      </w:r>
      <w:r w:rsidR="006413C5" w:rsidRPr="00C05C6B">
        <w:rPr>
          <w:color w:val="000000" w:themeColor="text1"/>
          <w:lang w:val="fr-BE"/>
        </w:rPr>
        <w:t>de l'autre côté</w:t>
      </w:r>
      <w:r w:rsidR="00103E09" w:rsidRPr="00C05C6B">
        <w:rPr>
          <w:color w:val="000000" w:themeColor="text1"/>
          <w:lang w:val="fr-BE"/>
        </w:rPr>
        <w:t>, et vice versa (Belleflamme et Toulemonde, 2009)</w:t>
      </w:r>
      <w:r w:rsidR="00324489" w:rsidRPr="00C05C6B">
        <w:rPr>
          <w:color w:val="000000" w:themeColor="text1"/>
          <w:lang w:val="fr-BE"/>
        </w:rPr>
        <w:t xml:space="preserve">, ce qui résulte en une </w:t>
      </w:r>
      <w:r w:rsidR="00103E09" w:rsidRPr="00C05C6B">
        <w:rPr>
          <w:color w:val="000000" w:themeColor="text1"/>
          <w:lang w:val="fr-BE"/>
        </w:rPr>
        <w:t>externalité de réseau intergroupe positive entre les deux parties. Par exemple, si davantage de développeurs d'applications rejoignent l'Apple Store, les utilisateurs en tirent une plus grande utilité dans la mesure où ils ont plus de choix pour télécharger les applications qui les intéressent.</w:t>
      </w:r>
      <w:r w:rsidR="00E946A6" w:rsidRPr="00C05C6B">
        <w:rPr>
          <w:color w:val="000000" w:themeColor="text1"/>
          <w:lang w:val="fr-BE"/>
        </w:rPr>
        <w:t xml:space="preserve"> Les externalités intergroupe se produisent entre </w:t>
      </w:r>
      <w:r w:rsidR="00E946A6" w:rsidRPr="00C05C6B">
        <w:rPr>
          <w:color w:val="000000" w:themeColor="text1"/>
          <w:lang w:val="fr-BE"/>
        </w:rPr>
        <w:lastRenderedPageBreak/>
        <w:t xml:space="preserve">différents groupes d'utilisateurs sur une plateforme. Par exemple, dans le cas d'une application de covoiturage, lorsque le nombre de conducteurs augmente, la valeur </w:t>
      </w:r>
      <w:r w:rsidR="00BC7606">
        <w:rPr>
          <w:color w:val="000000" w:themeColor="text1"/>
          <w:lang w:val="fr-BE"/>
        </w:rPr>
        <w:t xml:space="preserve">de l’application augmente </w:t>
      </w:r>
      <w:r w:rsidR="00E946A6" w:rsidRPr="00C05C6B">
        <w:rPr>
          <w:color w:val="000000" w:themeColor="text1"/>
          <w:lang w:val="fr-BE"/>
        </w:rPr>
        <w:t>pour les passagers, et vice versa. Il s'agit d'une externalité entre deux groupes d'utilisateurs distincts sur la même plateforme. Ces externalités peuvent être cruciales pour stimuler l'adoption de la plateforme et entraîner des effets de réseau multigroupe</w:t>
      </w:r>
      <w:r w:rsidR="00BC7606">
        <w:rPr>
          <w:color w:val="000000" w:themeColor="text1"/>
          <w:lang w:val="fr-BE"/>
        </w:rPr>
        <w:t xml:space="preserve"> selon lesquels </w:t>
      </w:r>
      <w:r w:rsidR="00E946A6" w:rsidRPr="00C05C6B">
        <w:rPr>
          <w:color w:val="000000" w:themeColor="text1"/>
          <w:lang w:val="fr-BE"/>
        </w:rPr>
        <w:t xml:space="preserve"> l'augmentation de la taille de plusieurs groupes renforce la valeur pour chaque groupe ainsi que pour l'ensemble de la plateforme (</w:t>
      </w:r>
      <w:r w:rsidR="00E946A6" w:rsidRPr="00C05C6B">
        <w:t>Belleflamme and Toulemonde, 2009)</w:t>
      </w:r>
      <w:r w:rsidR="00E946A6" w:rsidRPr="00C05C6B">
        <w:rPr>
          <w:color w:val="000000" w:themeColor="text1"/>
          <w:lang w:val="fr-BE"/>
        </w:rPr>
        <w:t xml:space="preserve">. </w:t>
      </w:r>
    </w:p>
    <w:p w14:paraId="59362F70" w14:textId="6DF2538F" w:rsidR="00103E09" w:rsidRPr="00C05C6B" w:rsidRDefault="00103E09" w:rsidP="00103E09">
      <w:pPr>
        <w:spacing w:before="120" w:after="120"/>
        <w:rPr>
          <w:color w:val="000000" w:themeColor="text1"/>
          <w:lang w:val="fr-BE"/>
        </w:rPr>
      </w:pPr>
      <w:r w:rsidRPr="00C05C6B">
        <w:rPr>
          <w:color w:val="000000" w:themeColor="text1"/>
          <w:lang w:val="fr-BE"/>
        </w:rPr>
        <w:t>En revanche, les externalités intragroupe</w:t>
      </w:r>
      <w:r w:rsidR="00BC7606">
        <w:rPr>
          <w:color w:val="000000" w:themeColor="text1"/>
          <w:lang w:val="fr-BE"/>
        </w:rPr>
        <w:t xml:space="preserve">, </w:t>
      </w:r>
      <w:r w:rsidRPr="00C05C6B">
        <w:rPr>
          <w:color w:val="000000" w:themeColor="text1"/>
          <w:lang w:val="fr-BE"/>
        </w:rPr>
        <w:t>qui se produisent au sein d'un même groupe d'utilisateurs sur une plateforme</w:t>
      </w:r>
      <w:r w:rsidR="00BC7606">
        <w:rPr>
          <w:color w:val="000000" w:themeColor="text1"/>
          <w:lang w:val="fr-BE"/>
        </w:rPr>
        <w:t>,</w:t>
      </w:r>
      <w:r w:rsidRPr="00C05C6B">
        <w:rPr>
          <w:color w:val="000000" w:themeColor="text1"/>
          <w:lang w:val="fr-BE"/>
        </w:rPr>
        <w:t xml:space="preserve"> peuvent être </w:t>
      </w:r>
      <w:r w:rsidR="00BC7606">
        <w:rPr>
          <w:color w:val="000000" w:themeColor="text1"/>
          <w:lang w:val="fr-BE"/>
        </w:rPr>
        <w:t xml:space="preserve">quant à elles </w:t>
      </w:r>
      <w:r w:rsidRPr="00C05C6B">
        <w:rPr>
          <w:color w:val="000000" w:themeColor="text1"/>
          <w:lang w:val="fr-BE"/>
        </w:rPr>
        <w:t>négatives. Par exemple, sur des plateformes comme eBay, l'utilité d'un utilisateur peut diminuer lorsque d'</w:t>
      </w:r>
      <w:r w:rsidR="00BC7606">
        <w:rPr>
          <w:color w:val="000000" w:themeColor="text1"/>
          <w:lang w:val="fr-BE"/>
        </w:rPr>
        <w:t xml:space="preserve">autres </w:t>
      </w:r>
      <w:r w:rsidRPr="00C05C6B">
        <w:rPr>
          <w:color w:val="000000" w:themeColor="text1"/>
          <w:lang w:val="fr-BE"/>
        </w:rPr>
        <w:t>utilisateurs rejoignent</w:t>
      </w:r>
      <w:r w:rsidR="00BC7606">
        <w:rPr>
          <w:color w:val="000000" w:themeColor="text1"/>
          <w:lang w:val="fr-BE"/>
        </w:rPr>
        <w:t xml:space="preserve"> son </w:t>
      </w:r>
      <w:r w:rsidRPr="00C05C6B">
        <w:rPr>
          <w:color w:val="000000" w:themeColor="text1"/>
          <w:lang w:val="fr-BE"/>
        </w:rPr>
        <w:t>groupe. En effet</w:t>
      </w:r>
      <w:r w:rsidR="00BC7606">
        <w:rPr>
          <w:color w:val="000000" w:themeColor="text1"/>
          <w:lang w:val="fr-BE"/>
        </w:rPr>
        <w:t>,</w:t>
      </w:r>
      <w:r w:rsidRPr="00C05C6B">
        <w:rPr>
          <w:color w:val="000000" w:themeColor="text1"/>
          <w:lang w:val="fr-BE"/>
        </w:rPr>
        <w:t xml:space="preserve"> un nombre croissant de vendeurs en ligne réduit la possibilité pour chacun de réaliser une transaction réussie avec un consommateur, ce qui diminue l'utilité d'un vendeur individuel </w:t>
      </w:r>
      <w:r w:rsidR="00A475B3" w:rsidRPr="00C05C6B">
        <w:rPr>
          <w:color w:val="000000" w:themeColor="text1"/>
          <w:lang w:val="fr-BE"/>
        </w:rPr>
        <w:fldChar w:fldCharType="begin"/>
      </w:r>
      <w:r w:rsidR="00A475B3" w:rsidRPr="00C05C6B">
        <w:rPr>
          <w:color w:val="000000" w:themeColor="text1"/>
          <w:lang w:val="fr-BE"/>
        </w:rPr>
        <w:instrText xml:space="preserve"> ADDIN ZOTERO_ITEM CSL_CITATION {"citationID":"zK54xQOc","properties":{"formattedCitation":"(Dou et al., 2018)","plainCitation":"(Dou et al., 2018)","noteIndex":0},"citationItems":[{"id":2990,"uris":["http://zotero.org/users/6183971/items/5VR4HG3Z"],"itemData":{"id":2990,"type":"article-journal","abstract":"Purpose\n\nConsidering the resource constraint, this paper aims to study how to make value-added service (VAS) investment strategy considering the negative intra-group network externality on the seller side from the perspective of a two-sided platform.\n\nDesign/methodology/approach\n\nThe authors use the dynamic game theory, optimization, sensitive analysis and numerical study in this research. The authors model their research question from the perspective of the dynamic game theory, and through optimizing the platform’s profit function, the equilibrium results in terms of VAS investing and pricing strategies are derived. To explore the characteristics of the optimal strategies, sensitive analysis is used, and numerical studies are conducted to further illustrate the analytical results.\n\nFindings\n\nIt is found that the intra-group network externality is not necessarily the determinant for VAS investment strategy, and its overall negative impact can be overtaken by the investment in certain conditions. The optimal VAS investment level decreases in the negative intra-group network externality. Though the VAS investment is on the seller side, it has either positive or negative impact on the pricing for buyers. Moreover, for a stronger intra-group network externality among sellers, the two-sided prices could either increase or decrease.\n\nResearch limitations/implications\n\nThe authors implicate how the intra-group network externality reduces the investment benefit and impacts the other side users. The limitation of considering the intra-group network externalities on only one side needs further extension.\n\nPractical implications\n\nThe authors provide insights for platform operators in how to use recourse to improve users’ utility and how to price the two sides when competition exists on the seller side.\n\nOriginality/value\n\nThis study specifies the role of negative intra-group network externality in determining the investment and pricing strategy of a two-sided platform in addition to the positive inter-group network externality.","container-title":"Kybernetes","DOI":"10.1108/K-06-2017-0215","journalAbbreviation":"Kybernetes","source":"ResearchGate","title":"Value-added service investment strategy of a two-sided platform with the negative intra-group network externality","volume":"47","author":[{"family":"Dou","given":"Guowei"},{"family":"Lin","given":"Xudong"},{"family":"Xu","given":"Xiaoping"}],"issued":{"date-parts":[["2018",2,9]]}}}],"schema":"https://github.com/citation-style-language/schema/raw/master/csl-citation.json"} </w:instrText>
      </w:r>
      <w:r w:rsidR="00A475B3" w:rsidRPr="00C05C6B">
        <w:rPr>
          <w:color w:val="000000" w:themeColor="text1"/>
          <w:lang w:val="fr-BE"/>
        </w:rPr>
        <w:fldChar w:fldCharType="separate"/>
      </w:r>
      <w:r w:rsidR="00A475B3" w:rsidRPr="00C05C6B">
        <w:rPr>
          <w:rFonts w:cs="Times New Roman"/>
        </w:rPr>
        <w:t>(Dou et al., 2018)</w:t>
      </w:r>
      <w:r w:rsidR="00A475B3" w:rsidRPr="00C05C6B">
        <w:rPr>
          <w:color w:val="000000" w:themeColor="text1"/>
          <w:lang w:val="fr-BE"/>
        </w:rPr>
        <w:fldChar w:fldCharType="end"/>
      </w:r>
      <w:r w:rsidR="00A475B3" w:rsidRPr="00C05C6B">
        <w:rPr>
          <w:color w:val="000000" w:themeColor="text1"/>
          <w:lang w:val="fr-BE"/>
        </w:rPr>
        <w:t xml:space="preserve">. </w:t>
      </w:r>
    </w:p>
    <w:p w14:paraId="2C31877C" w14:textId="77777777" w:rsidR="00212160" w:rsidRPr="00C05C6B" w:rsidRDefault="00663171" w:rsidP="05A5E8C4">
      <w:pPr>
        <w:spacing w:before="120" w:after="120"/>
        <w:rPr>
          <w:color w:val="000000" w:themeColor="text1"/>
        </w:rPr>
      </w:pPr>
      <w:r w:rsidRPr="00C05C6B">
        <w:t xml:space="preserve">Cette technologie </w:t>
      </w:r>
      <w:r w:rsidR="00496CCC" w:rsidRPr="00C05C6B">
        <w:t xml:space="preserve">créant cette externalité de réseaux </w:t>
      </w:r>
      <w:r w:rsidRPr="00C05C6B">
        <w:rPr>
          <w:color w:val="000000" w:themeColor="text1"/>
        </w:rPr>
        <w:t>représente finalement un « moteur invisible » qui permet à l’entrepr</w:t>
      </w:r>
      <w:r w:rsidR="00694AE0" w:rsidRPr="00C05C6B">
        <w:rPr>
          <w:color w:val="000000" w:themeColor="text1"/>
        </w:rPr>
        <w:t xml:space="preserve">ise de créer de la valeur et du </w:t>
      </w:r>
      <w:r w:rsidRPr="00C05C6B">
        <w:rPr>
          <w:color w:val="000000" w:themeColor="text1"/>
        </w:rPr>
        <w:t xml:space="preserve">profit. </w:t>
      </w:r>
    </w:p>
    <w:p w14:paraId="43094D5B" w14:textId="3C20D654" w:rsidR="003F2035" w:rsidRPr="00C05C6B" w:rsidRDefault="00B618BC" w:rsidP="003F2035">
      <w:pPr>
        <w:spacing w:before="120" w:after="120"/>
        <w:rPr>
          <w:color w:val="000000" w:themeColor="text1"/>
          <w:lang w:val="fr-BE"/>
        </w:rPr>
      </w:pPr>
      <w:r>
        <w:rPr>
          <w:color w:val="000000" w:themeColor="text1"/>
        </w:rPr>
        <w:t xml:space="preserve">Ainsi, </w:t>
      </w:r>
      <w:r w:rsidR="6779459E" w:rsidRPr="00C05C6B">
        <w:rPr>
          <w:color w:val="000000" w:themeColor="text1"/>
        </w:rPr>
        <w:t>les plateformes s'inscrivent dans un contexte d'innovation technologique</w:t>
      </w:r>
      <w:r>
        <w:rPr>
          <w:color w:val="000000" w:themeColor="text1"/>
        </w:rPr>
        <w:t>,</w:t>
      </w:r>
      <w:r w:rsidR="00516B7D" w:rsidRPr="00C05C6B">
        <w:rPr>
          <w:color w:val="000000" w:themeColor="text1"/>
        </w:rPr>
        <w:t xml:space="preserve"> mais </w:t>
      </w:r>
      <w:r w:rsidR="6779459E" w:rsidRPr="00C05C6B">
        <w:rPr>
          <w:color w:val="000000" w:themeColor="text1"/>
        </w:rPr>
        <w:t xml:space="preserve">se font </w:t>
      </w:r>
      <w:r w:rsidR="001621DE" w:rsidRPr="00C05C6B">
        <w:rPr>
          <w:color w:val="000000" w:themeColor="text1"/>
        </w:rPr>
        <w:t>surtout</w:t>
      </w:r>
      <w:r w:rsidR="6779459E" w:rsidRPr="00C05C6B">
        <w:rPr>
          <w:color w:val="000000" w:themeColor="text1"/>
        </w:rPr>
        <w:t xml:space="preserve"> connaitre </w:t>
      </w:r>
      <w:r>
        <w:rPr>
          <w:color w:val="000000" w:themeColor="text1"/>
        </w:rPr>
        <w:t xml:space="preserve">en tant que </w:t>
      </w:r>
      <w:r w:rsidR="6779459E" w:rsidRPr="00C05C6B">
        <w:rPr>
          <w:color w:val="000000" w:themeColor="text1"/>
        </w:rPr>
        <w:t>modèle économique différent de</w:t>
      </w:r>
      <w:r>
        <w:rPr>
          <w:color w:val="000000" w:themeColor="text1"/>
        </w:rPr>
        <w:t xml:space="preserve"> celui des</w:t>
      </w:r>
      <w:r w:rsidR="6779459E" w:rsidRPr="00C05C6B">
        <w:rPr>
          <w:color w:val="000000" w:themeColor="text1"/>
        </w:rPr>
        <w:t xml:space="preserve"> entreprises industrielles classiques</w:t>
      </w:r>
      <w:r w:rsidR="007208AF" w:rsidRPr="00C05C6B">
        <w:rPr>
          <w:color w:val="000000" w:themeColor="text1"/>
          <w:lang w:val="fr-BE"/>
        </w:rPr>
        <w:t xml:space="preserve"> </w:t>
      </w:r>
      <w:r w:rsidR="007208AF" w:rsidRPr="00C05C6B">
        <w:rPr>
          <w:color w:val="000000" w:themeColor="text1"/>
          <w:lang w:val="fr-BE"/>
        </w:rPr>
        <w:fldChar w:fldCharType="begin"/>
      </w:r>
      <w:r w:rsidR="007208AF" w:rsidRPr="00C05C6B">
        <w:rPr>
          <w:color w:val="000000" w:themeColor="text1"/>
          <w:lang w:val="fr-BE"/>
        </w:rPr>
        <w:instrText xml:space="preserve"> ADDIN ZOTERO_ITEM CSL_CITATION {"citationID":"yRlqBYD8","properties":{"formattedCitation":"(Xue et al., 2020)","plainCitation":"(Xue et al., 2020)","noteIndex":0},"citationItems":[{"id":2970,"uris":["http://zotero.org/users/6183971/items/MFMQUUTR"],"itemData":{"id":2970,"type":"article-journal","abstract":"Since the 1990s, the increasing development of digital-driven technologies such as the Internet, cloud computing, big data, and the Internet of Things and the popularization of computers and mobile electronic devices have accelerated the evolution of global business organizations, thus making a new form of business organization, platform economy. As the most important form of industrial organization in the new economic era, the development of the platform has received extensive attention from the academia. Through literature analysis and inductive deduction, this paper reviews the connotation of platform economy, the historical context of development, the competition and monopoly (differentiation) of multilateral platforms, the evaluation mechanism of platform, antimonopoly governance, and research methods, and provides theoretical references and new ideas for future research directions.","container-title":"Scientific Programming","DOI":"10.1155/2020/8877128","ISSN":"1058-9244","language":"en","note":"publisher: Hindawi","page":"e8877128","source":"www.hindawi.com","title":"The Literature Review of Platform Economy","URL":"https://www.hindawi.com/journals/sp/2020/8877128/","volume":"2020","author":[{"family":"Xue","given":"Chen"},{"family":"Tian","given":"Wuxu"},{"family":"Zhao","given":"Xiaotao"}],"accessed":{"date-parts":[["2024",5,6]]},"issued":{"date-parts":[["2020",9,1]]}}}],"schema":"https://github.com/citation-style-language/schema/raw/master/csl-citation.json"} </w:instrText>
      </w:r>
      <w:r w:rsidR="007208AF" w:rsidRPr="00C05C6B">
        <w:rPr>
          <w:color w:val="000000" w:themeColor="text1"/>
          <w:lang w:val="fr-BE"/>
        </w:rPr>
        <w:fldChar w:fldCharType="separate"/>
      </w:r>
      <w:r w:rsidR="007208AF" w:rsidRPr="00C05C6B">
        <w:rPr>
          <w:rFonts w:cs="Times New Roman"/>
        </w:rPr>
        <w:t>(Xue et al., 2020)</w:t>
      </w:r>
      <w:r w:rsidR="007208AF" w:rsidRPr="00C05C6B">
        <w:rPr>
          <w:color w:val="000000" w:themeColor="text1"/>
          <w:lang w:val="fr-BE"/>
        </w:rPr>
        <w:fldChar w:fldCharType="end"/>
      </w:r>
      <w:r w:rsidR="003F35A2" w:rsidRPr="00C05C6B">
        <w:rPr>
          <w:color w:val="000000" w:themeColor="text1"/>
        </w:rPr>
        <w:t xml:space="preserve">. </w:t>
      </w:r>
      <w:r w:rsidR="00E47A41" w:rsidRPr="00C05C6B">
        <w:rPr>
          <w:color w:val="000000" w:themeColor="text1"/>
        </w:rPr>
        <w:t xml:space="preserve">Les plateformes </w:t>
      </w:r>
      <w:r>
        <w:rPr>
          <w:color w:val="000000" w:themeColor="text1"/>
        </w:rPr>
        <w:t xml:space="preserve">fonctionnent sur le </w:t>
      </w:r>
      <w:r w:rsidR="6779459E" w:rsidRPr="00C05C6B">
        <w:rPr>
          <w:color w:val="000000" w:themeColor="text1"/>
        </w:rPr>
        <w:t>principe d</w:t>
      </w:r>
      <w:r>
        <w:rPr>
          <w:color w:val="000000" w:themeColor="text1"/>
        </w:rPr>
        <w:t>e l’</w:t>
      </w:r>
      <w:r w:rsidR="6779459E" w:rsidRPr="00C05C6B">
        <w:rPr>
          <w:color w:val="000000" w:themeColor="text1"/>
        </w:rPr>
        <w:t>externalité de réseau</w:t>
      </w:r>
      <w:r>
        <w:rPr>
          <w:color w:val="000000" w:themeColor="text1"/>
        </w:rPr>
        <w:t>,</w:t>
      </w:r>
      <w:r w:rsidR="00496CCC" w:rsidRPr="00C05C6B">
        <w:rPr>
          <w:color w:val="000000" w:themeColor="text1"/>
        </w:rPr>
        <w:t xml:space="preserve"> qui</w:t>
      </w:r>
      <w:r>
        <w:rPr>
          <w:color w:val="000000" w:themeColor="text1"/>
        </w:rPr>
        <w:t xml:space="preserve"> représente</w:t>
      </w:r>
      <w:r w:rsidR="6779459E" w:rsidRPr="00C05C6B">
        <w:rPr>
          <w:color w:val="000000" w:themeColor="text1"/>
        </w:rPr>
        <w:t xml:space="preserve"> une nouvelle manière de capter de la valeur, notamment via les données </w:t>
      </w:r>
      <w:r w:rsidR="00E47A41" w:rsidRPr="00C05C6B">
        <w:rPr>
          <w:color w:val="000000" w:themeColor="text1"/>
        </w:rPr>
        <w:t>qu’elles</w:t>
      </w:r>
      <w:r w:rsidR="6779459E" w:rsidRPr="00C05C6B">
        <w:rPr>
          <w:color w:val="000000" w:themeColor="text1"/>
        </w:rPr>
        <w:t xml:space="preserve"> produisent et exploitent</w:t>
      </w:r>
      <w:r w:rsidR="002971FE" w:rsidRPr="00C05C6B">
        <w:rPr>
          <w:color w:val="000000" w:themeColor="text1"/>
        </w:rPr>
        <w:t xml:space="preserve">. </w:t>
      </w:r>
      <w:r w:rsidR="000033F1" w:rsidRPr="00C05C6B">
        <w:rPr>
          <w:color w:val="000000" w:themeColor="text1"/>
        </w:rPr>
        <w:t xml:space="preserve">L’objectif premier </w:t>
      </w:r>
      <w:r>
        <w:rPr>
          <w:color w:val="000000" w:themeColor="text1"/>
        </w:rPr>
        <w:t>de</w:t>
      </w:r>
      <w:r w:rsidR="000033F1" w:rsidRPr="00C05C6B">
        <w:rPr>
          <w:color w:val="000000" w:themeColor="text1"/>
        </w:rPr>
        <w:t xml:space="preserve"> l’entreprise de plateforme est de </w:t>
      </w:r>
      <w:r w:rsidR="6779459E" w:rsidRPr="00C05C6B">
        <w:rPr>
          <w:color w:val="000000" w:themeColor="text1"/>
        </w:rPr>
        <w:t xml:space="preserve">fonder  une « masse critique » avant </w:t>
      </w:r>
      <w:r w:rsidR="00F80880">
        <w:rPr>
          <w:color w:val="000000" w:themeColor="text1"/>
        </w:rPr>
        <w:t xml:space="preserve">de viser </w:t>
      </w:r>
      <w:r w:rsidR="6779459E" w:rsidRPr="00C05C6B">
        <w:rPr>
          <w:color w:val="000000" w:themeColor="text1"/>
        </w:rPr>
        <w:t>une rentabilité financière</w:t>
      </w:r>
      <w:r w:rsidR="00371B38" w:rsidRPr="00C05C6B">
        <w:rPr>
          <w:color w:val="000000" w:themeColor="text1"/>
        </w:rPr>
        <w:t xml:space="preserve"> </w:t>
      </w:r>
      <w:r w:rsidR="00371B38" w:rsidRPr="00C05C6B">
        <w:rPr>
          <w:color w:val="000000" w:themeColor="text1"/>
        </w:rPr>
        <w:fldChar w:fldCharType="begin"/>
      </w:r>
      <w:r w:rsidR="00371B38" w:rsidRPr="00C05C6B">
        <w:rPr>
          <w:color w:val="000000" w:themeColor="text1"/>
        </w:rPr>
        <w:instrText xml:space="preserve"> ADDIN ZOTERO_ITEM CSL_CITATION {"citationID":"w9o74fFR","properties":{"formattedCitation":"(Lobel, 2018)","plainCitation":"(Lobel, 2018)","noteIndex":0},"citationItems":[{"id":2966,"uris":["http://zotero.org/users/6183971/items/YGRZVYPQ"],"itemData":{"id":2966,"type":"article","abstract":"This Chapter analyzes the ways in which digital platforms such as Uber and Airbnb are perfecting the deal and lowering transaction costs. The chapter argues that the three stages of pre-deal, deal-making, and post-deal, 1) search costs; 2) bargaining and decision costs; and 3) policing and enforcement costs, may benefit from the digital platform. Each stage depends on enhanced information and optimal matching to reduce costs. The chapter suggests that the platform – based on digital large scale multi-sided networks and sophisticated algorithmic pricing – impacts the relevant transaction costs at all three stages. It then argues that regulators must consider the opportunities that come from the platform delivery as well as the possibility that certain traditional regulations become redundant by platform innovations.","DOI":"10.2139/ssrn.3083764","event-place":"Rochester, NY","genre":"SSRN Scholarly Paper","language":"en","number":"3083764","publisher-place":"Rochester, NY","source":"Social Science Research Network","title":"Coase and the Platform Economy","URL":"https://papers.ssrn.com/abstract=3083764","author":[{"family":"Lobel","given":"Orly"}],"accessed":{"date-parts":[["2024",5,6]]},"issued":{"date-parts":[["2018"]]}}}],"schema":"https://github.com/citation-style-language/schema/raw/master/csl-citation.json"} </w:instrText>
      </w:r>
      <w:r w:rsidR="00371B38" w:rsidRPr="00C05C6B">
        <w:rPr>
          <w:color w:val="000000" w:themeColor="text1"/>
        </w:rPr>
        <w:fldChar w:fldCharType="separate"/>
      </w:r>
      <w:r w:rsidR="00371B38" w:rsidRPr="00C05C6B">
        <w:rPr>
          <w:rFonts w:cs="Times New Roman"/>
        </w:rPr>
        <w:t>(Lobel, 2018)</w:t>
      </w:r>
      <w:r w:rsidR="00371B38" w:rsidRPr="00C05C6B">
        <w:rPr>
          <w:color w:val="000000" w:themeColor="text1"/>
        </w:rPr>
        <w:fldChar w:fldCharType="end"/>
      </w:r>
      <w:r w:rsidR="6779459E" w:rsidRPr="00C05C6B">
        <w:rPr>
          <w:color w:val="000000" w:themeColor="text1"/>
        </w:rPr>
        <w:t xml:space="preserve">. </w:t>
      </w:r>
      <w:r w:rsidR="006C56BD" w:rsidRPr="00C05C6B">
        <w:rPr>
          <w:color w:val="000000" w:themeColor="text1"/>
          <w:lang w:val="fr-BE"/>
        </w:rPr>
        <w:t>Ces startups ne produisent en effet rien par elles-mêmes</w:t>
      </w:r>
      <w:r w:rsidR="00212160" w:rsidRPr="00C05C6B">
        <w:rPr>
          <w:color w:val="000000" w:themeColor="text1"/>
          <w:lang w:val="fr-BE"/>
        </w:rPr>
        <w:t>.</w:t>
      </w:r>
      <w:r w:rsidR="003F2035" w:rsidRPr="00C05C6B">
        <w:rPr>
          <w:color w:val="000000" w:themeColor="text1"/>
          <w:lang w:val="fr-BE"/>
        </w:rPr>
        <w:t xml:space="preserve"> L’enjeu est d’atteindre </w:t>
      </w:r>
      <w:r w:rsidR="00756C74" w:rsidRPr="00C05C6B">
        <w:rPr>
          <w:color w:val="000000" w:themeColor="text1"/>
          <w:lang w:val="fr-BE"/>
        </w:rPr>
        <w:t>cette</w:t>
      </w:r>
      <w:r w:rsidR="00F80880">
        <w:rPr>
          <w:color w:val="000000" w:themeColor="text1"/>
          <w:lang w:val="fr-BE"/>
        </w:rPr>
        <w:t> </w:t>
      </w:r>
      <w:r w:rsidR="003F2035" w:rsidRPr="00C05C6B">
        <w:rPr>
          <w:color w:val="000000" w:themeColor="text1"/>
          <w:lang w:val="fr-BE"/>
        </w:rPr>
        <w:t xml:space="preserve">« masse critique » d’utilisateurs </w:t>
      </w:r>
      <w:r w:rsidR="00F80880">
        <w:rPr>
          <w:color w:val="000000" w:themeColor="text1"/>
          <w:lang w:val="fr-BE"/>
        </w:rPr>
        <w:t>afin de</w:t>
      </w:r>
      <w:r w:rsidR="003F2035" w:rsidRPr="00C05C6B">
        <w:rPr>
          <w:color w:val="000000" w:themeColor="text1"/>
          <w:lang w:val="fr-BE"/>
        </w:rPr>
        <w:t xml:space="preserve"> gagner en légitimité</w:t>
      </w:r>
      <w:r w:rsidR="00F80880">
        <w:rPr>
          <w:color w:val="000000" w:themeColor="text1"/>
          <w:lang w:val="fr-BE"/>
        </w:rPr>
        <w:t>,</w:t>
      </w:r>
      <w:r w:rsidR="003F2035" w:rsidRPr="00C05C6B">
        <w:rPr>
          <w:color w:val="000000" w:themeColor="text1"/>
          <w:lang w:val="fr-BE"/>
        </w:rPr>
        <w:t xml:space="preserve"> mais aussi d</w:t>
      </w:r>
      <w:r w:rsidR="00F80880">
        <w:rPr>
          <w:color w:val="000000" w:themeColor="text1"/>
          <w:lang w:val="fr-BE"/>
        </w:rPr>
        <w:t>e rejoindre</w:t>
      </w:r>
      <w:r w:rsidR="003F2035" w:rsidRPr="00C05C6B">
        <w:rPr>
          <w:color w:val="000000" w:themeColor="text1"/>
          <w:lang w:val="fr-BE"/>
        </w:rPr>
        <w:t xml:space="preserve"> ce seuil rapidement afin d’être leader sur le marché et </w:t>
      </w:r>
      <w:r w:rsidR="00F80880">
        <w:rPr>
          <w:color w:val="000000" w:themeColor="text1"/>
          <w:lang w:val="fr-BE"/>
        </w:rPr>
        <w:t xml:space="preserve">de </w:t>
      </w:r>
      <w:r w:rsidR="003F2035" w:rsidRPr="00C05C6B">
        <w:rPr>
          <w:color w:val="000000" w:themeColor="text1"/>
          <w:lang w:val="fr-BE"/>
        </w:rPr>
        <w:t xml:space="preserve">rendre </w:t>
      </w:r>
      <w:r w:rsidR="00F80880">
        <w:rPr>
          <w:color w:val="000000" w:themeColor="text1"/>
          <w:lang w:val="fr-BE"/>
        </w:rPr>
        <w:t xml:space="preserve">plus difficile </w:t>
      </w:r>
      <w:r w:rsidR="003F2035" w:rsidRPr="00C05C6B">
        <w:rPr>
          <w:color w:val="000000" w:themeColor="text1"/>
          <w:lang w:val="fr-BE"/>
        </w:rPr>
        <w:t xml:space="preserve">l’entrée de concurrents </w:t>
      </w:r>
      <w:r w:rsidR="003F2035" w:rsidRPr="00C05C6B">
        <w:rPr>
          <w:color w:val="000000" w:themeColor="text1"/>
          <w:lang w:val="fr-BE"/>
        </w:rPr>
        <w:fldChar w:fldCharType="begin"/>
      </w:r>
      <w:r w:rsidR="003F2035" w:rsidRPr="00C05C6B">
        <w:rPr>
          <w:color w:val="000000" w:themeColor="text1"/>
          <w:lang w:val="fr-BE"/>
        </w:rPr>
        <w:instrText xml:space="preserve"> ADDIN ZOTERO_ITEM CSL_CITATION {"citationID":"OrrCNt4F","properties":{"formattedCitation":"(Garud et al., 2022)","plainCitation":"(Garud et al., 2022)","noteIndex":0},"citationItems":[{"id":2696,"uris":["http://zotero.org/users/6183971/items/WKDW72TQ"],"itemData":{"id":2696,"type":"article-journal","abstract":"Research Summary We explore the challenges that digital platform-based sharing economy ventures confront in establishing legitimacy for their business models by examining the dynamics that ensued when Uber Technologies deployed its ridesharing business model in four U.S. cities. Uber entered each city to jump-start network effects by establishing cognitive legitimacy while deepening a sociopolitical legitimacy crisis that emerged due to mismatches between its business model and existing regulations. Operating between existing categories, Uber used a series of interrelated market and nonmarket strategies, which we label as liminal movement, to generate cognitive and sociopolitical legitimacy. Managerial Summary Sharing economy ventures based on digital platforms confront market and institutional challenges in each context they enter. On entry, these ventures must rapidly build an ecosystem of users and service providers, and engage with local regulators, administrators, and social groups in order to gain acceptance. The key to a venture's survival and success is liminal movement or in other words, its ability to adapt its digital platform and business model to continually leverage opportunities and address concerns as they emerge.","container-title":"Strategic Management Journal","DOI":"10.1002/smj.3148","ISSN":"1097-0266","issue":"3","language":"en","note":"_eprint: https://onlinelibrary.wiley.com/doi/pdf/10.1002/smj.3148","page":"447-475","source":"Wiley Online Library","title":"Liminal movement by digital platform-based sharing economy ventures: The case of Uber Technologies","title-short":"Liminal movement by digital platform-based sharing economy ventures","URL":"https://onlinelibrary.wiley.com/doi/abs/10.1002/smj.3148","volume":"43","author":[{"family":"Garud","given":"Raghu"},{"family":"Kumaraswamy","given":"Arun"},{"family":"Roberts","given":"Anna"},{"family":"Xu","given":"Le"}],"accessed":{"date-parts":[["2023",10,25]]},"issued":{"date-parts":[["2022"]]}}}],"schema":"https://github.com/citation-style-language/schema/raw/master/csl-citation.json"} </w:instrText>
      </w:r>
      <w:r w:rsidR="003F2035" w:rsidRPr="00C05C6B">
        <w:rPr>
          <w:color w:val="000000" w:themeColor="text1"/>
          <w:lang w:val="fr-BE"/>
        </w:rPr>
        <w:fldChar w:fldCharType="separate"/>
      </w:r>
      <w:r w:rsidR="003F2035" w:rsidRPr="00C05C6B">
        <w:rPr>
          <w:color w:val="000000" w:themeColor="text1"/>
        </w:rPr>
        <w:t>(Garud et al., 2022)</w:t>
      </w:r>
      <w:r w:rsidR="003F2035" w:rsidRPr="00C05C6B">
        <w:rPr>
          <w:color w:val="000000" w:themeColor="text1"/>
          <w:lang w:val="fr-BE"/>
        </w:rPr>
        <w:fldChar w:fldCharType="end"/>
      </w:r>
      <w:r w:rsidR="003F2035" w:rsidRPr="00C05C6B">
        <w:rPr>
          <w:color w:val="000000" w:themeColor="text1"/>
          <w:lang w:val="fr-BE"/>
        </w:rPr>
        <w:t>. Cette stratégie l’emporte sur la recherche de rentabilité. En effet, malgré ses dix millions de membres et son million et demi d’utilisateurs mensuel, Uber</w:t>
      </w:r>
      <w:r w:rsidR="00F80880">
        <w:rPr>
          <w:color w:val="000000" w:themeColor="text1"/>
          <w:lang w:val="fr-BE"/>
        </w:rPr>
        <w:t>,</w:t>
      </w:r>
      <w:r w:rsidR="003F2035" w:rsidRPr="00C05C6B">
        <w:rPr>
          <w:color w:val="000000" w:themeColor="text1"/>
          <w:lang w:val="fr-BE"/>
        </w:rPr>
        <w:t xml:space="preserve"> par exemple</w:t>
      </w:r>
      <w:r w:rsidR="00F80880">
        <w:rPr>
          <w:color w:val="000000" w:themeColor="text1"/>
          <w:lang w:val="fr-BE"/>
        </w:rPr>
        <w:t>,</w:t>
      </w:r>
      <w:r w:rsidR="003F2035" w:rsidRPr="00C05C6B">
        <w:rPr>
          <w:color w:val="000000" w:themeColor="text1"/>
          <w:lang w:val="fr-BE"/>
        </w:rPr>
        <w:t xml:space="preserve"> ne dégage toujours pas de bénéfices. En dépit de son manque de rentabilité, sa valeur est considérée </w:t>
      </w:r>
      <w:r w:rsidR="00F80880">
        <w:rPr>
          <w:color w:val="000000" w:themeColor="text1"/>
          <w:lang w:val="fr-BE"/>
        </w:rPr>
        <w:t xml:space="preserve">comme </w:t>
      </w:r>
      <w:r w:rsidR="003F2035" w:rsidRPr="00C05C6B">
        <w:rPr>
          <w:color w:val="000000" w:themeColor="text1"/>
          <w:lang w:val="fr-BE"/>
        </w:rPr>
        <w:t xml:space="preserve">plus conséquente que celle d’entreprises </w:t>
      </w:r>
      <w:r w:rsidR="00F80880">
        <w:rPr>
          <w:color w:val="000000" w:themeColor="text1"/>
          <w:lang w:val="fr-BE"/>
        </w:rPr>
        <w:t xml:space="preserve">telles que </w:t>
      </w:r>
      <w:r w:rsidR="003F2035" w:rsidRPr="00C05C6B">
        <w:rPr>
          <w:color w:val="000000" w:themeColor="text1"/>
          <w:lang w:val="fr-BE"/>
        </w:rPr>
        <w:t xml:space="preserve">General Motors, </w:t>
      </w:r>
      <w:r w:rsidR="00F80880">
        <w:rPr>
          <w:color w:val="000000" w:themeColor="text1"/>
          <w:lang w:val="fr-BE"/>
        </w:rPr>
        <w:t xml:space="preserve">celle-ci étant </w:t>
      </w:r>
      <w:r w:rsidR="003F2035" w:rsidRPr="00C05C6B">
        <w:rPr>
          <w:color w:val="000000" w:themeColor="text1"/>
          <w:lang w:val="fr-BE"/>
        </w:rPr>
        <w:t xml:space="preserve">souvent prise en exemple pour </w:t>
      </w:r>
      <w:r w:rsidR="00F80880">
        <w:rPr>
          <w:color w:val="000000" w:themeColor="text1"/>
          <w:lang w:val="fr-BE"/>
        </w:rPr>
        <w:t xml:space="preserve">sa collaboration actuelle avec </w:t>
      </w:r>
      <w:r w:rsidR="003F2035" w:rsidRPr="00C05C6B">
        <w:rPr>
          <w:color w:val="000000" w:themeColor="text1"/>
          <w:lang w:val="fr-BE"/>
        </w:rPr>
        <w:t>Uber</w:t>
      </w:r>
      <w:r w:rsidR="00F80880">
        <w:rPr>
          <w:color w:val="000000" w:themeColor="text1"/>
          <w:lang w:val="fr-BE"/>
        </w:rPr>
        <w:t>,</w:t>
      </w:r>
      <w:r w:rsidR="003F2035" w:rsidRPr="00C05C6B">
        <w:rPr>
          <w:color w:val="000000" w:themeColor="text1"/>
          <w:lang w:val="fr-BE"/>
        </w:rPr>
        <w:t xml:space="preserve"> malgré </w:t>
      </w:r>
      <w:r w:rsidR="00F80880">
        <w:rPr>
          <w:color w:val="000000" w:themeColor="text1"/>
          <w:lang w:val="fr-BE"/>
        </w:rPr>
        <w:t>le</w:t>
      </w:r>
      <w:r w:rsidR="003F2035" w:rsidRPr="00C05C6B">
        <w:rPr>
          <w:color w:val="000000" w:themeColor="text1"/>
          <w:lang w:val="fr-BE"/>
        </w:rPr>
        <w:t xml:space="preserve"> manque de profits financiers</w:t>
      </w:r>
      <w:r w:rsidR="00F80880">
        <w:rPr>
          <w:color w:val="000000" w:themeColor="text1"/>
          <w:lang w:val="fr-BE"/>
        </w:rPr>
        <w:t xml:space="preserve"> de cette dernière</w:t>
      </w:r>
      <w:r w:rsidR="003F2035" w:rsidRPr="00C05C6B">
        <w:rPr>
          <w:color w:val="000000" w:themeColor="text1"/>
          <w:lang w:val="fr-BE"/>
        </w:rPr>
        <w:t>. Ce</w:t>
      </w:r>
      <w:r w:rsidR="002D28FC">
        <w:rPr>
          <w:color w:val="000000" w:themeColor="text1"/>
          <w:lang w:val="fr-BE"/>
        </w:rPr>
        <w:t>la</w:t>
      </w:r>
      <w:r w:rsidR="003F2035" w:rsidRPr="00C05C6B">
        <w:rPr>
          <w:color w:val="000000" w:themeColor="text1"/>
          <w:lang w:val="fr-BE"/>
        </w:rPr>
        <w:t xml:space="preserve"> illustre en quoi le succès </w:t>
      </w:r>
      <w:r w:rsidR="00F80880">
        <w:rPr>
          <w:color w:val="000000" w:themeColor="text1"/>
          <w:lang w:val="fr-BE"/>
        </w:rPr>
        <w:t xml:space="preserve">et </w:t>
      </w:r>
      <w:r w:rsidR="00756C74" w:rsidRPr="00C05C6B">
        <w:rPr>
          <w:color w:val="000000" w:themeColor="text1"/>
          <w:lang w:val="fr-BE"/>
        </w:rPr>
        <w:t>la performance</w:t>
      </w:r>
      <w:r w:rsidR="003F2035" w:rsidRPr="00C05C6B">
        <w:rPr>
          <w:color w:val="000000" w:themeColor="text1"/>
          <w:lang w:val="fr-BE"/>
        </w:rPr>
        <w:t xml:space="preserve"> </w:t>
      </w:r>
      <w:r w:rsidR="00756C74" w:rsidRPr="00C05C6B">
        <w:rPr>
          <w:color w:val="000000" w:themeColor="text1"/>
          <w:lang w:val="fr-BE"/>
        </w:rPr>
        <w:t>d’une entreprise de plateforme sont évalués différemment</w:t>
      </w:r>
      <w:r w:rsidR="003F2035" w:rsidRPr="00C05C6B">
        <w:rPr>
          <w:color w:val="000000" w:themeColor="text1"/>
          <w:lang w:val="fr-BE"/>
        </w:rPr>
        <w:t xml:space="preserve"> qu</w:t>
      </w:r>
      <w:r w:rsidR="00F80880">
        <w:rPr>
          <w:color w:val="000000" w:themeColor="text1"/>
          <w:lang w:val="fr-BE"/>
        </w:rPr>
        <w:t>e ceux d’</w:t>
      </w:r>
      <w:r w:rsidR="003F2035" w:rsidRPr="00C05C6B">
        <w:rPr>
          <w:color w:val="000000" w:themeColor="text1"/>
          <w:lang w:val="fr-BE"/>
        </w:rPr>
        <w:t>une entreprise classique</w:t>
      </w:r>
      <w:r w:rsidR="00756C74" w:rsidRPr="00C05C6B">
        <w:rPr>
          <w:color w:val="000000" w:themeColor="text1"/>
          <w:lang w:val="fr-BE"/>
        </w:rPr>
        <w:t xml:space="preserve"> </w:t>
      </w:r>
      <w:r w:rsidR="003F2035" w:rsidRPr="00C05C6B">
        <w:rPr>
          <w:color w:val="000000" w:themeColor="text1"/>
          <w:lang w:val="fr-BE"/>
        </w:rPr>
        <w:fldChar w:fldCharType="begin"/>
      </w:r>
      <w:r w:rsidR="003F2035" w:rsidRPr="00C05C6B">
        <w:rPr>
          <w:color w:val="000000" w:themeColor="text1"/>
          <w:lang w:val="fr-BE"/>
        </w:rPr>
        <w:instrText xml:space="preserve"> ADDIN ZOTERO_ITEM CSL_CITATION {"citationID":"I1GT1CFr","properties":{"formattedCitation":"(Daidj et al., 2022)","plainCitation":"(Daidj et al., 2022)","noteIndex":0},"citationItems":[{"id":2702,"uris":["http://zotero.org/users/6183971/items/IQX8BDL7"],"itemData":{"id":2702,"type":"article-journal","abstract":"This research aims to understand whether and how dynamic capabilities play a key role in the transformation of platforms' business models. The analysis is based on the case of Uber, a major company in the sharing-economy transportation market. It is shown that this company is characterised by a dynamic business model, whose evolution comprises three phases corresponding to the dynamic capabilities' framework: the sensing phase (value creation), the seizing phase (iterative creation of the business model itself) and the transformation phase. A simple platform for connecting drivers and private individuals at the time of its creation, Uber is now a multi-sided technological platform, putting data at the centre of its value creation model.","container-title":"International Journal of Entrepreneurship and Small Business","DOI":"10.1504/IJESB.2022.126720","ISSN":"1476-1297","issue":"2-3","note":"publisher: Inderscience Publishers","page":"269-283","source":"inderscienceonline.com (Atypon)","title":"Towards the transformation of technological platforms' business models: the Uber example","title-short":"Towards the transformation of technological platforms' business models","URL":"https://www.inderscienceonline.com/doi/abs/10.1504/IJESB.2022.126720","volume":"47","author":[{"family":"Daidj","given":"Nabyla"},{"family":"Delécolle","given":"Thierry"},{"family":"Diridollou","given":"Cédric"}],"accessed":{"date-parts":[["2023",10,25]]},"issued":{"date-parts":[["2022",1]]}}}],"schema":"https://github.com/citation-style-language/schema/raw/master/csl-citation.json"} </w:instrText>
      </w:r>
      <w:r w:rsidR="003F2035" w:rsidRPr="00C05C6B">
        <w:rPr>
          <w:color w:val="000000" w:themeColor="text1"/>
          <w:lang w:val="fr-BE"/>
        </w:rPr>
        <w:fldChar w:fldCharType="separate"/>
      </w:r>
      <w:r w:rsidR="003F2035" w:rsidRPr="00C05C6B">
        <w:rPr>
          <w:color w:val="000000" w:themeColor="text1"/>
        </w:rPr>
        <w:t>(Daidj et al., 2022)</w:t>
      </w:r>
      <w:r w:rsidR="003F2035" w:rsidRPr="00C05C6B">
        <w:rPr>
          <w:color w:val="000000" w:themeColor="text1"/>
          <w:lang w:val="fr-BE"/>
        </w:rPr>
        <w:fldChar w:fldCharType="end"/>
      </w:r>
      <w:r w:rsidR="003F2035" w:rsidRPr="00C05C6B">
        <w:rPr>
          <w:color w:val="000000" w:themeColor="text1"/>
          <w:lang w:val="fr-BE"/>
        </w:rPr>
        <w:t xml:space="preserve">. </w:t>
      </w:r>
    </w:p>
    <w:p w14:paraId="2C8E6F99" w14:textId="36ACF65E" w:rsidR="00F85D4F" w:rsidRPr="00C05C6B" w:rsidRDefault="00931E6B" w:rsidP="00F85D4F">
      <w:pPr>
        <w:spacing w:before="120" w:after="120"/>
        <w:rPr>
          <w:color w:val="000000" w:themeColor="text1"/>
          <w:lang w:val="fr-BE"/>
        </w:rPr>
      </w:pPr>
      <w:r w:rsidRPr="00C05C6B">
        <w:rPr>
          <w:color w:val="000000" w:themeColor="text1"/>
          <w:lang w:val="fr-BE"/>
        </w:rPr>
        <w:lastRenderedPageBreak/>
        <w:t>Ce</w:t>
      </w:r>
      <w:r w:rsidR="6779459E" w:rsidRPr="00C05C6B">
        <w:rPr>
          <w:color w:val="000000" w:themeColor="text1"/>
          <w:lang w:val="fr-BE"/>
        </w:rPr>
        <w:t xml:space="preserve"> principe de création de valeur explique l’importance du rôle </w:t>
      </w:r>
      <w:r w:rsidR="00F80880">
        <w:rPr>
          <w:color w:val="000000" w:themeColor="text1"/>
          <w:lang w:val="fr-BE"/>
        </w:rPr>
        <w:t>joué par</w:t>
      </w:r>
      <w:r w:rsidR="6779459E" w:rsidRPr="00C05C6B">
        <w:rPr>
          <w:color w:val="000000" w:themeColor="text1"/>
          <w:lang w:val="fr-BE"/>
        </w:rPr>
        <w:t xml:space="preserve"> la plateforme en tant qu’intermédiaire, qui se donne </w:t>
      </w:r>
      <w:r w:rsidR="00F80880">
        <w:rPr>
          <w:color w:val="000000" w:themeColor="text1"/>
          <w:lang w:val="fr-BE"/>
        </w:rPr>
        <w:t xml:space="preserve">pour </w:t>
      </w:r>
      <w:r w:rsidR="6779459E" w:rsidRPr="00C05C6B">
        <w:rPr>
          <w:color w:val="000000" w:themeColor="text1"/>
          <w:lang w:val="fr-BE"/>
        </w:rPr>
        <w:t xml:space="preserve">objectif d’être le plus efficace possible pour générer de la valeur en créant un environnement d'appariement optimal </w:t>
      </w:r>
      <w:r w:rsidR="6779459E" w:rsidRPr="00C05C6B">
        <w:rPr>
          <w:color w:val="000000" w:themeColor="text1"/>
          <w:lang w:val="fr-BE"/>
        </w:rPr>
        <w:fldChar w:fldCharType="begin"/>
      </w:r>
      <w:r w:rsidR="6779459E" w:rsidRPr="00C05C6B">
        <w:rPr>
          <w:color w:val="000000" w:themeColor="text1"/>
          <w:lang w:val="fr-BE"/>
        </w:rPr>
        <w:instrText xml:space="preserve"> ADDIN ZOTERO_ITEM CSL_CITATION {"citationID":"x7Ph2aCE","properties":{"formattedCitation":"(Belleflamme &amp; Neysen, 2021)","plainCitation":"(Belleflamme &amp; Neysen, 2021)","noteIndex":0},"citationItems":[{"id":2809,"uris":["http://zotero.org/users/6183971/items/AE8HL99A"],"itemData":{"id":2809,"type":"article-journal","abstract":"Operators of digital platforms have to convince potential users that their intermediation and matchmaking services bring additional value in the market. To do so, they need to formulate a strong value proposition, which convinces users that joining the platform brings them larger value than staying out. In recent years, a number of frameworks have been developed to help entrepreneurs reflect on which elements should be included (or not) in their value proposition. In this paper, the authors argue that such tools do not necessarily offer a satisfactory answer, as they miss the specificities of platform-based business models. Hence, they propose an alternative tool that overcomes the limitations they identified and is more appropriate for nascent multisided platforms. They argue that it is crucial to identify the complementarities and potential conflicts between the wants, needs, and fears of the different groups of users that the platform connects, so as to formulate a set of interlocked value propositions.","container-title":"Journal of Business Ecosystems","DOI":"10.4018/JBE.2021010101","ISSN":"2644-1810, 2644-1829","issue":"1","language":"en","page":"1-14","source":"DOI.org (Crossref)","title":"A Multisided Value Proposition Canvas for Online Platforms:","title-short":"A Multisided Value Proposition Canvas for Online Platforms","URL":"http://services.igi-global.com/resolvedoi/resolve.aspx?doi=10.4018/JBE.2021010101","volume":"2","author":[{"family":"Belleflamme","given":"Paul"},{"family":"Neysen","given":"Nicolas"}],"accessed":{"date-parts":[["2023",10,29]]},"issued":{"date-parts":[["2021",1]]}}}],"schema":"https://github.com/citation-style-language/schema/raw/master/csl-citation.json"} </w:instrText>
      </w:r>
      <w:r w:rsidR="6779459E" w:rsidRPr="00C05C6B">
        <w:rPr>
          <w:color w:val="000000" w:themeColor="text1"/>
          <w:lang w:val="fr-BE"/>
        </w:rPr>
        <w:fldChar w:fldCharType="separate"/>
      </w:r>
      <w:r w:rsidR="6779459E" w:rsidRPr="00C05C6B">
        <w:rPr>
          <w:rFonts w:cs="Times New Roman"/>
          <w:color w:val="000000" w:themeColor="text1"/>
        </w:rPr>
        <w:t>(Belleflamme &amp; Neysen, 2021)</w:t>
      </w:r>
      <w:r w:rsidR="6779459E" w:rsidRPr="00C05C6B">
        <w:rPr>
          <w:color w:val="000000" w:themeColor="text1"/>
          <w:lang w:val="fr-BE"/>
        </w:rPr>
        <w:fldChar w:fldCharType="end"/>
      </w:r>
      <w:r w:rsidR="6779459E" w:rsidRPr="00C05C6B">
        <w:rPr>
          <w:color w:val="000000" w:themeColor="text1"/>
          <w:lang w:val="fr-BE"/>
        </w:rPr>
        <w:t>. Ce</w:t>
      </w:r>
      <w:r w:rsidR="00F80880">
        <w:rPr>
          <w:color w:val="000000" w:themeColor="text1"/>
          <w:lang w:val="fr-BE"/>
        </w:rPr>
        <w:t>lui-ci</w:t>
      </w:r>
      <w:r w:rsidR="6779459E" w:rsidRPr="00C05C6B">
        <w:rPr>
          <w:color w:val="000000" w:themeColor="text1"/>
          <w:lang w:val="fr-BE"/>
        </w:rPr>
        <w:t xml:space="preserve"> vise à </w:t>
      </w:r>
      <w:r w:rsidR="00F80880">
        <w:rPr>
          <w:color w:val="000000" w:themeColor="text1"/>
          <w:lang w:val="fr-BE"/>
        </w:rPr>
        <w:t>produire</w:t>
      </w:r>
      <w:r w:rsidR="6779459E" w:rsidRPr="00C05C6B">
        <w:rPr>
          <w:color w:val="000000" w:themeColor="text1"/>
          <w:lang w:val="fr-BE"/>
        </w:rPr>
        <w:t xml:space="preserve"> un sentiment de confiance </w:t>
      </w:r>
      <w:r w:rsidR="00F80880">
        <w:rPr>
          <w:color w:val="000000" w:themeColor="text1"/>
          <w:lang w:val="fr-BE"/>
        </w:rPr>
        <w:t>chez le</w:t>
      </w:r>
      <w:r w:rsidR="6779459E" w:rsidRPr="00C05C6B">
        <w:rPr>
          <w:color w:val="000000" w:themeColor="text1"/>
          <w:lang w:val="fr-BE"/>
        </w:rPr>
        <w:t xml:space="preserve"> client à qui un service de suivi, de sécurité et de prévisibilité est assuré. La plateforme prétend </w:t>
      </w:r>
      <w:r w:rsidR="00F80880">
        <w:rPr>
          <w:color w:val="000000" w:themeColor="text1"/>
          <w:lang w:val="fr-BE"/>
        </w:rPr>
        <w:t>seulement</w:t>
      </w:r>
      <w:r w:rsidR="6779459E" w:rsidRPr="00C05C6B">
        <w:rPr>
          <w:color w:val="000000" w:themeColor="text1"/>
          <w:lang w:val="fr-BE"/>
        </w:rPr>
        <w:t xml:space="preserve"> coordonner la transaction qui relie un travailleur et un client depuis leurs inscriptions sur l’application jusqu’à l</w:t>
      </w:r>
      <w:r w:rsidR="00F80880">
        <w:rPr>
          <w:color w:val="000000" w:themeColor="text1"/>
          <w:lang w:val="fr-BE"/>
        </w:rPr>
        <w:t xml:space="preserve">eur </w:t>
      </w:r>
      <w:r w:rsidR="6779459E" w:rsidRPr="00C05C6B">
        <w:rPr>
          <w:color w:val="000000" w:themeColor="text1"/>
          <w:lang w:val="fr-BE"/>
        </w:rPr>
        <w:t>appariement. En effet, la plateforme s’occupe de lier l’offre et la demande</w:t>
      </w:r>
      <w:r w:rsidR="00090604">
        <w:rPr>
          <w:color w:val="000000" w:themeColor="text1"/>
          <w:lang w:val="fr-BE"/>
        </w:rPr>
        <w:t xml:space="preserve"> ; </w:t>
      </w:r>
      <w:r w:rsidR="6779459E" w:rsidRPr="00C05C6B">
        <w:rPr>
          <w:color w:val="000000" w:themeColor="text1"/>
          <w:lang w:val="fr-BE"/>
        </w:rPr>
        <w:t xml:space="preserve">plus spécifiquement, les algorithmes de la plateforme analysent les profils </w:t>
      </w:r>
      <w:r w:rsidR="00090604">
        <w:rPr>
          <w:color w:val="000000" w:themeColor="text1"/>
          <w:lang w:val="fr-BE"/>
        </w:rPr>
        <w:t>afin de</w:t>
      </w:r>
      <w:r w:rsidR="6779459E" w:rsidRPr="00C05C6B">
        <w:rPr>
          <w:color w:val="000000" w:themeColor="text1"/>
          <w:lang w:val="fr-BE"/>
        </w:rPr>
        <w:t xml:space="preserve"> mettre en correspondance les travailleurs </w:t>
      </w:r>
      <w:r w:rsidR="00090604">
        <w:rPr>
          <w:color w:val="000000" w:themeColor="text1"/>
          <w:lang w:val="fr-BE"/>
        </w:rPr>
        <w:t>et</w:t>
      </w:r>
      <w:r w:rsidR="6779459E" w:rsidRPr="00C05C6B">
        <w:rPr>
          <w:color w:val="000000" w:themeColor="text1"/>
          <w:lang w:val="fr-BE"/>
        </w:rPr>
        <w:t xml:space="preserve"> les clients. Un dispositif de suivi et de gestion de la part de la plateforme est également assuré au moyen de fonctionnalités </w:t>
      </w:r>
      <w:r w:rsidR="00090604">
        <w:rPr>
          <w:color w:val="000000" w:themeColor="text1"/>
          <w:lang w:val="fr-BE"/>
        </w:rPr>
        <w:t>telles que</w:t>
      </w:r>
      <w:r w:rsidR="6779459E" w:rsidRPr="00C05C6B">
        <w:rPr>
          <w:color w:val="000000" w:themeColor="text1"/>
          <w:lang w:val="fr-BE"/>
        </w:rPr>
        <w:t xml:space="preserve"> la messagerie en ligne qui facilite la communication entre les parties. </w:t>
      </w:r>
      <w:r w:rsidR="00090604">
        <w:rPr>
          <w:color w:val="000000" w:themeColor="text1"/>
          <w:lang w:val="fr-BE"/>
        </w:rPr>
        <w:t>Lorsque</w:t>
      </w:r>
      <w:r w:rsidR="6779459E" w:rsidRPr="00C05C6B">
        <w:rPr>
          <w:color w:val="000000" w:themeColor="text1"/>
          <w:lang w:val="fr-BE"/>
        </w:rPr>
        <w:t xml:space="preserve"> le travail </w:t>
      </w:r>
      <w:r w:rsidR="00090604">
        <w:rPr>
          <w:color w:val="000000" w:themeColor="text1"/>
          <w:lang w:val="fr-BE"/>
        </w:rPr>
        <w:t xml:space="preserve">est </w:t>
      </w:r>
      <w:r w:rsidR="6779459E" w:rsidRPr="00C05C6B">
        <w:rPr>
          <w:color w:val="000000" w:themeColor="text1"/>
          <w:lang w:val="fr-BE"/>
        </w:rPr>
        <w:t xml:space="preserve">terminé, les clients évaluent la qualité du service. Les paiements sont traités en ligne, et la plateforme peut prendre une commission sur les transactions </w:t>
      </w:r>
      <w:r w:rsidR="6779459E" w:rsidRPr="00C05C6B">
        <w:rPr>
          <w:color w:val="000000" w:themeColor="text1"/>
          <w:lang w:val="fr-BE"/>
        </w:rPr>
        <w:fldChar w:fldCharType="begin"/>
      </w:r>
      <w:r w:rsidR="6779459E" w:rsidRPr="00C05C6B">
        <w:rPr>
          <w:color w:val="000000" w:themeColor="text1"/>
          <w:lang w:val="fr-BE"/>
        </w:rPr>
        <w:instrText xml:space="preserve"> ADDIN ZOTERO_ITEM CSL_CITATION {"citationID":"ntTSSb9o","properties":{"formattedCitation":"(Markman et al., 2021)","plainCitation":"(Markman et al., 2021)","noteIndex":0},"citationItems":[{"id":2725,"uris":["http://zotero.org/users/6183971/items/XNZVNUGF"],"itemData":{"id":2725,"type":"article-journal","abstract":"The objective of this special issue is to expand our understanding of the sharing economy. To this end, we consider how the sharing economy can be demarcated and provide a definition that distinguishes the sharing economy from other forms of economic organization and resource orchestration. Specifically, the sharing economy entails multisided platforms that facilitate user access to – rather than ownership of – assets that are rivalrous in their use, and that are not owned by said platforms. Using this definition, we identify and show how the sharing economy creates and distributes economic value among participants and we summarize the six articles in the special issue. All in all, this introduction and the six studies clarify how the sharing economy and its three main constituencies – sharing platforms, asset providers, and users – reduce commercial friction by increasing trust, facilitating interaction, easing resource access and orchestration, and maximizing ecosystem-wide value.","container-title":"Journal of Management Studies","DOI":"10.1111/joms.12707","ISSN":"1467-6486","issue":"4","language":"en","license":"© 2021 Society for the Advancement of Management Studies and John Wiley &amp; Sons, Ltd.","note":"_eprint: https://onlinelibrary.wiley.com/doi/pdf/10.1111/joms.12707","page":"927-948","source":"Wiley Online Library","title":"The Distinctive Domain of the Sharing Economy: Definitions, Value Creation, and Implications for Research","title-short":"The Distinctive Domain of the Sharing Economy","URL":"https://onlinelibrary.wiley.com/doi/abs/10.1111/joms.12707","volume":"58","author":[{"family":"Markman","given":"Gideon D."},{"family":"Lieberman","given":"Marvin"},{"family":"Leiblein","given":"Michael"},{"family":"Wei","given":"Li-Qun"},{"family":"Wang","given":"Yonggui"}],"accessed":{"date-parts":[["2023",10,25]]},"issued":{"date-parts":[["2021"]]}}}],"schema":"https://github.com/citation-style-language/schema/raw/master/csl-citation.json"} </w:instrText>
      </w:r>
      <w:r w:rsidR="6779459E" w:rsidRPr="00C05C6B">
        <w:rPr>
          <w:color w:val="000000" w:themeColor="text1"/>
          <w:lang w:val="fr-BE"/>
        </w:rPr>
        <w:fldChar w:fldCharType="separate"/>
      </w:r>
      <w:r w:rsidR="6779459E" w:rsidRPr="00C05C6B">
        <w:rPr>
          <w:color w:val="000000" w:themeColor="text1"/>
        </w:rPr>
        <w:t>(Markman et al., 2021)</w:t>
      </w:r>
      <w:r w:rsidR="6779459E" w:rsidRPr="00C05C6B">
        <w:rPr>
          <w:color w:val="000000" w:themeColor="text1"/>
          <w:lang w:val="fr-BE"/>
        </w:rPr>
        <w:fldChar w:fldCharType="end"/>
      </w:r>
      <w:r w:rsidR="6779459E" w:rsidRPr="00C05C6B">
        <w:rPr>
          <w:color w:val="000000" w:themeColor="text1"/>
          <w:lang w:val="fr-BE"/>
        </w:rPr>
        <w:t>.</w:t>
      </w:r>
    </w:p>
    <w:p w14:paraId="6D3A457B" w14:textId="55D94ED4" w:rsidR="6779459E" w:rsidRPr="00C05C6B" w:rsidRDefault="6779459E" w:rsidP="05A5E8C4">
      <w:pPr>
        <w:spacing w:before="120" w:after="120"/>
        <w:rPr>
          <w:color w:val="000000" w:themeColor="text1"/>
          <w:lang w:val="fr-BE"/>
        </w:rPr>
      </w:pPr>
      <w:r w:rsidRPr="00C05C6B">
        <w:rPr>
          <w:color w:val="000000" w:themeColor="text1"/>
          <w:lang w:val="fr-BE"/>
        </w:rPr>
        <w:t xml:space="preserve">Comme schématisé ci-dessous, la plateforme permet la rencontre entre l’offre et la demande, les  travailleurs sont  indépendants et la relation de travail est coordonnée par des algorithmes </w:t>
      </w:r>
      <w:r w:rsidRPr="00C05C6B">
        <w:rPr>
          <w:color w:val="000000" w:themeColor="text1"/>
          <w:lang w:val="fr-BE"/>
        </w:rPr>
        <w:fldChar w:fldCharType="begin"/>
      </w:r>
      <w:r w:rsidRPr="00C05C6B">
        <w:rPr>
          <w:color w:val="000000" w:themeColor="text1"/>
          <w:lang w:val="fr-BE"/>
        </w:rPr>
        <w:instrText xml:space="preserve"> ADDIN ZOTERO_ITEM CSL_CITATION {"citationID":"dStsVUIc","properties":{"formattedCitation":"(Howcroft &amp; Bergvall-K\\uc0\\u229{}reborn, 2019)","plainCitation":"(Howcroft &amp; Bergvall-Kåreborn, 2019)","noteIndex":0},"citationItems":[{"id":1975,"uris":["http://zotero.org/users/6183971/items/M2BUXGLW"],"itemData":{"id":1975,"type":"article-journal","abstract":"Despite growing interest in the gig economy among academics, policy makers and media commentators, the area is replete with different terminology, definitional constructs and contested claims about the ensuing transformation of work organisation. The aim of this positional piece is to provide a timely review and classification of crowdwork. A typology is developed to map the complexity of this emerging terrain, illuminating range and scope by critically synthesising empirical findings and issues from multidisciplinary literatures. Rather than side-tracking into debates as to what exactly constitutes crowdwork, the purpose of the typology is to highlight commonalities rather than distinctions, enabling connections across areas. The framework serves as a heuristic device for considering the broader implications for work and employment in terms of control and coordination, regulation and classification, and collective agency and representation.","container-title":"Work, Employment and Society","DOI":"10.1177/0950017018760136","ISSN":"0950-0170","issue":"1","note":"publisher: SAGE Publications Ltd","page":"21-38","source":"SAGE Journals","title":"A Typology of Crowdwork Platforms","URL":"https://doi.org/10.1177/0950017018760136","volume":"33","author":[{"family":"Howcroft","given":"Debra"},{"family":"Bergvall-Kåreborn","given":"Birgitta"}],"accessed":{"date-parts":[["2023",9,28]]},"issued":{"date-parts":[["2019",2,1]]}}}],"schema":"https://github.com/citation-style-language/schema/raw/master/csl-citation.json"} </w:instrText>
      </w:r>
      <w:r w:rsidRPr="00C05C6B">
        <w:rPr>
          <w:color w:val="000000" w:themeColor="text1"/>
          <w:lang w:val="fr-BE"/>
        </w:rPr>
        <w:fldChar w:fldCharType="separate"/>
      </w:r>
      <w:r w:rsidRPr="00C05C6B">
        <w:rPr>
          <w:color w:val="000000" w:themeColor="text1"/>
        </w:rPr>
        <w:t>(Howcroft &amp; Bergvall-Kåreborn, 2019)</w:t>
      </w:r>
      <w:r w:rsidRPr="00C05C6B">
        <w:rPr>
          <w:color w:val="000000" w:themeColor="text1"/>
          <w:lang w:val="fr-BE"/>
        </w:rPr>
        <w:fldChar w:fldCharType="end"/>
      </w:r>
      <w:r w:rsidRPr="00C05C6B">
        <w:rPr>
          <w:color w:val="000000" w:themeColor="text1"/>
          <w:lang w:val="fr-BE"/>
        </w:rPr>
        <w:t>.</w:t>
      </w:r>
    </w:p>
    <w:p w14:paraId="764E2E5E" w14:textId="722277AC" w:rsidR="6779459E" w:rsidRPr="00C05C6B" w:rsidRDefault="6779459E" w:rsidP="05A5E8C4">
      <w:pPr>
        <w:spacing w:before="120" w:after="120"/>
        <w:rPr>
          <w:color w:val="000000" w:themeColor="text1"/>
          <w:lang w:val="fr-BE"/>
        </w:rPr>
      </w:pPr>
      <w:r w:rsidRPr="00C05C6B">
        <w:rPr>
          <w:noProof/>
          <w:color w:val="000000" w:themeColor="text1"/>
          <w:lang w:eastAsia="fr-FR"/>
        </w:rPr>
        <w:lastRenderedPageBreak/>
        <mc:AlternateContent>
          <mc:Choice Requires="wpg">
            <w:drawing>
              <wp:inline distT="0" distB="0" distL="114300" distR="114300" wp14:anchorId="4522582B" wp14:editId="378BBB84">
                <wp:extent cx="5229860" cy="6985635"/>
                <wp:effectExtent l="0" t="0" r="15240" b="0"/>
                <wp:docPr id="1370693670" name="Groupe 222"/>
                <wp:cNvGraphicFramePr/>
                <a:graphic xmlns:a="http://schemas.openxmlformats.org/drawingml/2006/main">
                  <a:graphicData uri="http://schemas.microsoft.com/office/word/2010/wordprocessingGroup">
                    <wpg:wgp>
                      <wpg:cNvGrpSpPr/>
                      <wpg:grpSpPr>
                        <a:xfrm>
                          <a:off x="0" y="0"/>
                          <a:ext cx="5229860" cy="6985635"/>
                          <a:chOff x="0" y="0"/>
                          <a:chExt cx="5230241" cy="6985635"/>
                        </a:xfrm>
                      </wpg:grpSpPr>
                      <wps:wsp>
                        <wps:cNvPr id="229" name="Zone de texte 229"/>
                        <wps:cNvSpPr txBox="1"/>
                        <wps:spPr>
                          <a:xfrm>
                            <a:off x="0" y="6595745"/>
                            <a:ext cx="4587875" cy="389890"/>
                          </a:xfrm>
                          <a:prstGeom prst="rect">
                            <a:avLst/>
                          </a:prstGeom>
                          <a:solidFill>
                            <a:prstClr val="white"/>
                          </a:solidFill>
                          <a:ln>
                            <a:noFill/>
                          </a:ln>
                        </wps:spPr>
                        <wps:txbx>
                          <w:txbxContent>
                            <w:p w14:paraId="79CE67C8" w14:textId="7A9DD393" w:rsidR="0031713E" w:rsidRPr="007D207B" w:rsidRDefault="0031713E" w:rsidP="0029742F">
                              <w:pPr>
                                <w:pStyle w:val="Lgende"/>
                                <w:rPr>
                                  <w:rFonts w:cs="Times New Roman"/>
                                  <w:sz w:val="24"/>
                                  <w:szCs w:val="24"/>
                                  <w:lang w:val="fr-BE"/>
                                </w:rPr>
                              </w:pPr>
                              <w:bookmarkStart w:id="42" w:name="_Toc148971533"/>
                              <w:bookmarkStart w:id="43" w:name="_Toc150687662"/>
                              <w:r>
                                <w:t xml:space="preserve">Figure </w:t>
                              </w:r>
                              <w:r>
                                <w:fldChar w:fldCharType="begin"/>
                              </w:r>
                              <w:r>
                                <w:instrText>SEQ Figure \* ARABIC</w:instrText>
                              </w:r>
                              <w:r>
                                <w:fldChar w:fldCharType="separate"/>
                              </w:r>
                              <w:r w:rsidR="00E41BE7">
                                <w:rPr>
                                  <w:noProof/>
                                </w:rPr>
                                <w:t>1</w:t>
                              </w:r>
                              <w:r>
                                <w:fldChar w:fldCharType="end"/>
                              </w:r>
                              <w:r>
                                <w:t> : Acteurs impliqués dans le travail de plateforme. Adapté et traduit de la source : Duggan, et al., 2017, p. 119</w:t>
                              </w:r>
                              <w:bookmarkEnd w:id="42"/>
                              <w:bookmarkEnd w:id="43"/>
                              <w:r>
                                <w: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wpg:grpSp>
                        <wpg:cNvPr id="228" name="Groupe 228"/>
                        <wpg:cNvGrpSpPr/>
                        <wpg:grpSpPr>
                          <a:xfrm>
                            <a:off x="158496" y="0"/>
                            <a:ext cx="5071745" cy="6299199"/>
                            <a:chOff x="-121925" y="-256060"/>
                            <a:chExt cx="4816039" cy="6300279"/>
                          </a:xfrm>
                        </wpg:grpSpPr>
                        <wps:wsp>
                          <wps:cNvPr id="224" name="Connecteur droit 224"/>
                          <wps:cNvCnPr/>
                          <wps:spPr>
                            <a:xfrm flipH="1">
                              <a:off x="2933205" y="1472541"/>
                              <a:ext cx="685800" cy="714375"/>
                            </a:xfrm>
                            <a:prstGeom prst="line">
                              <a:avLst/>
                            </a:prstGeom>
                          </wps:spPr>
                          <wps:style>
                            <a:lnRef idx="1">
                              <a:schemeClr val="dk1"/>
                            </a:lnRef>
                            <a:fillRef idx="0">
                              <a:schemeClr val="dk1"/>
                            </a:fillRef>
                            <a:effectRef idx="0">
                              <a:schemeClr val="dk1"/>
                            </a:effectRef>
                            <a:fontRef idx="minor">
                              <a:schemeClr val="tx1"/>
                            </a:fontRef>
                          </wps:style>
                          <wps:bodyPr/>
                        </wps:wsp>
                        <wps:wsp>
                          <wps:cNvPr id="223" name="Connecteur droit 223"/>
                          <wps:cNvCnPr/>
                          <wps:spPr>
                            <a:xfrm>
                              <a:off x="997528" y="1472541"/>
                              <a:ext cx="638175" cy="714375"/>
                            </a:xfrm>
                            <a:prstGeom prst="line">
                              <a:avLst/>
                            </a:prstGeom>
                          </wps:spPr>
                          <wps:style>
                            <a:lnRef idx="1">
                              <a:schemeClr val="dk1"/>
                            </a:lnRef>
                            <a:fillRef idx="0">
                              <a:schemeClr val="dk1"/>
                            </a:fillRef>
                            <a:effectRef idx="0">
                              <a:schemeClr val="dk1"/>
                            </a:effectRef>
                            <a:fontRef idx="minor">
                              <a:schemeClr val="tx1"/>
                            </a:fontRef>
                          </wps:style>
                          <wps:bodyPr/>
                        </wps:wsp>
                        <wps:wsp>
                          <wps:cNvPr id="216" name="Ellipse 216"/>
                          <wps:cNvSpPr/>
                          <wps:spPr>
                            <a:xfrm>
                              <a:off x="-121925" y="-256060"/>
                              <a:ext cx="1960250" cy="1842764"/>
                            </a:xfrm>
                            <a:prstGeom prst="ellipse">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7E7049C8" w14:textId="77777777" w:rsidR="0031713E" w:rsidRPr="006C2363" w:rsidRDefault="0031713E" w:rsidP="0029742F">
                                <w:pPr>
                                  <w:spacing w:line="240" w:lineRule="auto"/>
                                  <w:jc w:val="center"/>
                                  <w:rPr>
                                    <w:color w:val="000000" w:themeColor="text1"/>
                                    <w:sz w:val="16"/>
                                  </w:rPr>
                                </w:pPr>
                                <w:r w:rsidRPr="006C2363">
                                  <w:rPr>
                                    <w:b/>
                                    <w:color w:val="000000" w:themeColor="text1"/>
                                    <w:sz w:val="16"/>
                                  </w:rPr>
                                  <w:t>Clien</w:t>
                                </w:r>
                                <w:r w:rsidRPr="006C2363">
                                  <w:rPr>
                                    <w:color w:val="000000" w:themeColor="text1"/>
                                    <w:sz w:val="16"/>
                                  </w:rPr>
                                  <w:t xml:space="preserve">t : </w:t>
                                </w:r>
                              </w:p>
                              <w:p w14:paraId="34CB6DAD" w14:textId="3AB0758D" w:rsidR="0031713E" w:rsidRPr="00355F34" w:rsidRDefault="0031713E" w:rsidP="0029742F">
                                <w:pPr>
                                  <w:spacing w:line="240" w:lineRule="auto"/>
                                  <w:jc w:val="center"/>
                                  <w:rPr>
                                    <w:color w:val="000000" w:themeColor="text1"/>
                                    <w:sz w:val="18"/>
                                  </w:rPr>
                                </w:pPr>
                                <w:r>
                                  <w:rPr>
                                    <w:color w:val="000000" w:themeColor="text1"/>
                                    <w:sz w:val="18"/>
                                  </w:rPr>
                                  <w:t>Il s’agit de l</w:t>
                                </w:r>
                                <w:r w:rsidRPr="00355F34">
                                  <w:rPr>
                                    <w:color w:val="000000" w:themeColor="text1"/>
                                    <w:sz w:val="18"/>
                                  </w:rPr>
                                  <w:t>'utilisateur final du service</w:t>
                                </w:r>
                                <w:r>
                                  <w:rPr>
                                    <w:color w:val="000000" w:themeColor="text1"/>
                                    <w:sz w:val="18"/>
                                  </w:rPr>
                                  <w:t xml:space="preserve">. Il </w:t>
                                </w:r>
                                <w:r w:rsidRPr="00355F34">
                                  <w:rPr>
                                    <w:color w:val="000000" w:themeColor="text1"/>
                                    <w:sz w:val="18"/>
                                  </w:rPr>
                                  <w:t>génère une deman</w:t>
                                </w:r>
                                <w:r>
                                  <w:rPr>
                                    <w:color w:val="000000" w:themeColor="text1"/>
                                    <w:sz w:val="18"/>
                                  </w:rPr>
                                  <w:t>de de service sur la plate</w:t>
                                </w:r>
                                <w:r w:rsidRPr="00355F34">
                                  <w:rPr>
                                    <w:color w:val="000000" w:themeColor="text1"/>
                                    <w:sz w:val="18"/>
                                  </w:rPr>
                                  <w:t>forme.</w:t>
                                </w:r>
                              </w:p>
                              <w:p w14:paraId="7B3B4E9A" w14:textId="77777777" w:rsidR="0031713E" w:rsidRDefault="0031713E" w:rsidP="0029742F"/>
                              <w:p w14:paraId="2D435219" w14:textId="77777777" w:rsidR="0031713E" w:rsidRPr="006C2363" w:rsidRDefault="0031713E" w:rsidP="0029742F">
                                <w:pPr>
                                  <w:spacing w:line="240" w:lineRule="auto"/>
                                  <w:jc w:val="center"/>
                                  <w:rPr>
                                    <w:color w:val="000000" w:themeColor="text1"/>
                                    <w:sz w:val="16"/>
                                  </w:rPr>
                                </w:pPr>
                                <w:r w:rsidRPr="006C2363">
                                  <w:rPr>
                                    <w:b/>
                                    <w:color w:val="000000" w:themeColor="text1"/>
                                    <w:sz w:val="16"/>
                                  </w:rPr>
                                  <w:t>Clien</w:t>
                                </w:r>
                                <w:r w:rsidRPr="006C2363">
                                  <w:rPr>
                                    <w:color w:val="000000" w:themeColor="text1"/>
                                    <w:sz w:val="16"/>
                                  </w:rPr>
                                  <w:t xml:space="preserve">t : </w:t>
                                </w:r>
                              </w:p>
                              <w:p w14:paraId="0AB14F25" w14:textId="169632FE" w:rsidR="0031713E" w:rsidRPr="006C2363" w:rsidRDefault="0031713E" w:rsidP="0029742F">
                                <w:pPr>
                                  <w:spacing w:line="240" w:lineRule="auto"/>
                                  <w:jc w:val="center"/>
                                  <w:rPr>
                                    <w:color w:val="000000" w:themeColor="text1"/>
                                    <w:sz w:val="16"/>
                                  </w:rPr>
                                </w:pPr>
                                <w:r w:rsidRPr="006C2363">
                                  <w:rPr>
                                    <w:color w:val="000000" w:themeColor="text1"/>
                                    <w:sz w:val="16"/>
                                  </w:rPr>
                                  <w:t>L'utilisateur final du service qui génère également une demande sur les plate</w:t>
                                </w:r>
                                <w:r>
                                  <w:rPr>
                                    <w:color w:val="000000" w:themeColor="text1"/>
                                    <w:sz w:val="16"/>
                                  </w:rPr>
                                  <w:t>s-</w:t>
                                </w:r>
                                <w:r w:rsidRPr="006C2363">
                                  <w:rPr>
                                    <w:color w:val="000000" w:themeColor="text1"/>
                                    <w:sz w:val="16"/>
                                  </w:rPr>
                                  <w:t>formes en demandant initialement des services.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18" name="Ellipse 218"/>
                          <wps:cNvSpPr/>
                          <wps:spPr>
                            <a:xfrm>
                              <a:off x="2731325" y="-256060"/>
                              <a:ext cx="1962789" cy="1842764"/>
                            </a:xfrm>
                            <a:prstGeom prst="ellipse">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F35EB8C" w14:textId="77777777" w:rsidR="0031713E" w:rsidRPr="00355F34" w:rsidRDefault="0031713E" w:rsidP="0029742F">
                                <w:pPr>
                                  <w:spacing w:line="240" w:lineRule="auto"/>
                                  <w:jc w:val="center"/>
                                  <w:rPr>
                                    <w:color w:val="000000" w:themeColor="text1"/>
                                    <w:sz w:val="18"/>
                                  </w:rPr>
                                </w:pPr>
                                <w:r w:rsidRPr="00355F34">
                                  <w:rPr>
                                    <w:b/>
                                    <w:color w:val="000000" w:themeColor="text1"/>
                                    <w:sz w:val="18"/>
                                  </w:rPr>
                                  <w:t>Travailleur </w:t>
                                </w:r>
                                <w:r w:rsidRPr="00355F34">
                                  <w:rPr>
                                    <w:color w:val="000000" w:themeColor="text1"/>
                                    <w:sz w:val="18"/>
                                  </w:rPr>
                                  <w:t xml:space="preserve">: </w:t>
                                </w:r>
                              </w:p>
                              <w:p w14:paraId="629A4109" w14:textId="7780DB3F" w:rsidR="0031713E" w:rsidRPr="00355F34" w:rsidRDefault="0031713E" w:rsidP="0029742F">
                                <w:pPr>
                                  <w:spacing w:line="240" w:lineRule="auto"/>
                                  <w:jc w:val="center"/>
                                  <w:rPr>
                                    <w:color w:val="000000" w:themeColor="text1"/>
                                    <w:sz w:val="18"/>
                                  </w:rPr>
                                </w:pPr>
                                <w:r>
                                  <w:rPr>
                                    <w:color w:val="000000" w:themeColor="text1"/>
                                    <w:sz w:val="18"/>
                                  </w:rPr>
                                  <w:t>Il s’agit d’un e</w:t>
                                </w:r>
                                <w:r w:rsidRPr="00355F34">
                                  <w:rPr>
                                    <w:color w:val="000000" w:themeColor="text1"/>
                                    <w:sz w:val="18"/>
                                  </w:rPr>
                                  <w:t>ntrepreneur indépendant qui travaille de manière flexible sur la base d'un tarif à la pièce</w:t>
                                </w:r>
                                <w:r>
                                  <w:rPr>
                                    <w:color w:val="000000" w:themeColor="text1"/>
                                    <w:sz w:val="18"/>
                                  </w:rPr>
                                  <w:t>/à la tâche</w:t>
                                </w:r>
                                <w:r w:rsidRPr="00355F34">
                                  <w:rPr>
                                    <w:color w:val="000000" w:themeColor="text1"/>
                                    <w:sz w:val="18"/>
                                  </w:rPr>
                                  <w:t>.</w:t>
                                </w:r>
                              </w:p>
                              <w:p w14:paraId="52BDD4AE" w14:textId="77777777" w:rsidR="0031713E" w:rsidRDefault="0031713E" w:rsidP="0029742F"/>
                              <w:p w14:paraId="5794EBF4" w14:textId="77777777" w:rsidR="0031713E" w:rsidRDefault="0031713E" w:rsidP="0029742F">
                                <w:pPr>
                                  <w:spacing w:line="240" w:lineRule="auto"/>
                                  <w:jc w:val="center"/>
                                  <w:rPr>
                                    <w:color w:val="000000" w:themeColor="text1"/>
                                    <w:sz w:val="16"/>
                                  </w:rPr>
                                </w:pPr>
                                <w:r w:rsidRPr="006C2363">
                                  <w:rPr>
                                    <w:b/>
                                    <w:color w:val="000000" w:themeColor="text1"/>
                                    <w:sz w:val="16"/>
                                  </w:rPr>
                                  <w:t>Travailleur </w:t>
                                </w:r>
                                <w:r w:rsidRPr="006C2363">
                                  <w:rPr>
                                    <w:color w:val="000000" w:themeColor="text1"/>
                                    <w:sz w:val="16"/>
                                  </w:rPr>
                                  <w:t xml:space="preserve">: </w:t>
                                </w:r>
                              </w:p>
                              <w:p w14:paraId="072CDA31" w14:textId="77777777" w:rsidR="0031713E" w:rsidRPr="006C2363" w:rsidRDefault="0031713E" w:rsidP="0029742F">
                                <w:pPr>
                                  <w:spacing w:line="240" w:lineRule="auto"/>
                                  <w:jc w:val="center"/>
                                  <w:rPr>
                                    <w:color w:val="000000" w:themeColor="text1"/>
                                    <w:sz w:val="16"/>
                                  </w:rPr>
                                </w:pPr>
                                <w:r>
                                  <w:rPr>
                                    <w:color w:val="000000" w:themeColor="text1"/>
                                    <w:sz w:val="16"/>
                                  </w:rPr>
                                  <w:t>E</w:t>
                                </w:r>
                                <w:r w:rsidRPr="006C2363">
                                  <w:rPr>
                                    <w:color w:val="000000" w:themeColor="text1"/>
                                    <w:sz w:val="16"/>
                                  </w:rPr>
                                  <w:t>ntrepreneur indépendant qui travaille de manière flexible sur la base d'un tarif à la pièce. Exécute des tâches dans le même lieu géographique que le client.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19" name="Ellipse 219"/>
                          <wps:cNvSpPr/>
                          <wps:spPr>
                            <a:xfrm>
                              <a:off x="1330037" y="1971304"/>
                              <a:ext cx="1924050" cy="1820905"/>
                            </a:xfrm>
                            <a:prstGeom prst="ellipse">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5EBB4884" w14:textId="77777777" w:rsidR="0031713E" w:rsidRPr="00355F34" w:rsidRDefault="0031713E" w:rsidP="0029742F">
                                <w:pPr>
                                  <w:spacing w:line="240" w:lineRule="auto"/>
                                  <w:jc w:val="center"/>
                                  <w:rPr>
                                    <w:b/>
                                    <w:color w:val="000000" w:themeColor="text1"/>
                                    <w:sz w:val="18"/>
                                  </w:rPr>
                                </w:pPr>
                                <w:r w:rsidRPr="00355F34">
                                  <w:rPr>
                                    <w:b/>
                                    <w:color w:val="000000" w:themeColor="text1"/>
                                    <w:sz w:val="18"/>
                                  </w:rPr>
                                  <w:t>Plateforme :</w:t>
                                </w:r>
                              </w:p>
                              <w:p w14:paraId="51D9CB11" w14:textId="7DFF05FC" w:rsidR="0031713E" w:rsidRPr="00355F34" w:rsidRDefault="0031713E" w:rsidP="0029742F">
                                <w:pPr>
                                  <w:spacing w:line="240" w:lineRule="auto"/>
                                  <w:jc w:val="center"/>
                                  <w:rPr>
                                    <w:color w:val="000000" w:themeColor="text1"/>
                                    <w:sz w:val="18"/>
                                  </w:rPr>
                                </w:pPr>
                                <w:r>
                                  <w:rPr>
                                    <w:color w:val="000000" w:themeColor="text1"/>
                                    <w:sz w:val="18"/>
                                  </w:rPr>
                                  <w:t>Elle a</w:t>
                                </w:r>
                                <w:r w:rsidRPr="00355F34">
                                  <w:rPr>
                                    <w:color w:val="000000" w:themeColor="text1"/>
                                    <w:sz w:val="18"/>
                                  </w:rPr>
                                  <w:t xml:space="preserve">ssigne des tâches aux travailleurs par le biais d'applications en fonction de la demande. </w:t>
                                </w:r>
                                <w:r>
                                  <w:rPr>
                                    <w:color w:val="000000" w:themeColor="text1"/>
                                    <w:sz w:val="18"/>
                                  </w:rPr>
                                  <w:t>Elle</w:t>
                                </w:r>
                                <w:r w:rsidRPr="00355F34">
                                  <w:rPr>
                                    <w:color w:val="000000" w:themeColor="text1"/>
                                    <w:sz w:val="18"/>
                                  </w:rPr>
                                  <w:t xml:space="preserve"> assure la médiation et le contrôle du travail par le biais d'algorithmes.</w:t>
                                </w:r>
                              </w:p>
                              <w:p w14:paraId="2B502039" w14:textId="77777777" w:rsidR="0031713E" w:rsidRDefault="0031713E" w:rsidP="0029742F"/>
                              <w:p w14:paraId="3BF0E467" w14:textId="77777777" w:rsidR="0031713E" w:rsidRPr="006C2363" w:rsidRDefault="0031713E" w:rsidP="0029742F">
                                <w:pPr>
                                  <w:spacing w:line="240" w:lineRule="auto"/>
                                  <w:jc w:val="center"/>
                                  <w:rPr>
                                    <w:b/>
                                    <w:color w:val="000000" w:themeColor="text1"/>
                                    <w:sz w:val="16"/>
                                  </w:rPr>
                                </w:pPr>
                                <w:r w:rsidRPr="006C2363">
                                  <w:rPr>
                                    <w:b/>
                                    <w:color w:val="000000" w:themeColor="text1"/>
                                    <w:sz w:val="16"/>
                                  </w:rPr>
                                  <w:t>Plateforme :</w:t>
                                </w:r>
                              </w:p>
                              <w:p w14:paraId="23771804" w14:textId="77777777" w:rsidR="0031713E" w:rsidRPr="006C2363" w:rsidRDefault="0031713E" w:rsidP="0029742F">
                                <w:pPr>
                                  <w:spacing w:line="240" w:lineRule="auto"/>
                                  <w:jc w:val="center"/>
                                  <w:rPr>
                                    <w:color w:val="000000" w:themeColor="text1"/>
                                    <w:sz w:val="16"/>
                                  </w:rPr>
                                </w:pPr>
                                <w:r w:rsidRPr="006C2363">
                                  <w:rPr>
                                    <w:color w:val="000000" w:themeColor="text1"/>
                                    <w:sz w:val="16"/>
                                  </w:rPr>
                                  <w:t>Assigne des tâches aux travailleurs par le biais d'applications en fonction de la demande. Il assure la médiation et le contrôle du travail par le biais d'algorithmes.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0" name="Ellipse 220"/>
                          <wps:cNvSpPr/>
                          <wps:spPr>
                            <a:xfrm>
                              <a:off x="1438702" y="4182403"/>
                              <a:ext cx="1745921" cy="1861816"/>
                            </a:xfrm>
                            <a:prstGeom prst="ellipse">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2AE107B4" w14:textId="77777777" w:rsidR="0031713E" w:rsidRPr="00355F34" w:rsidRDefault="0031713E" w:rsidP="0029742F">
                                <w:pPr>
                                  <w:spacing w:line="240" w:lineRule="auto"/>
                                  <w:jc w:val="center"/>
                                  <w:rPr>
                                    <w:b/>
                                    <w:color w:val="000000" w:themeColor="text1"/>
                                    <w:sz w:val="18"/>
                                  </w:rPr>
                                </w:pPr>
                                <w:r w:rsidRPr="00355F34">
                                  <w:rPr>
                                    <w:b/>
                                    <w:color w:val="000000" w:themeColor="text1"/>
                                    <w:sz w:val="18"/>
                                  </w:rPr>
                                  <w:t>Fournisseurs :</w:t>
                                </w:r>
                              </w:p>
                              <w:p w14:paraId="15F14B5A" w14:textId="6DC437F9" w:rsidR="0031713E" w:rsidRPr="00355F34" w:rsidRDefault="0031713E" w:rsidP="0029742F">
                                <w:pPr>
                                  <w:spacing w:line="240" w:lineRule="auto"/>
                                  <w:jc w:val="center"/>
                                  <w:rPr>
                                    <w:color w:val="000000" w:themeColor="text1"/>
                                    <w:sz w:val="18"/>
                                  </w:rPr>
                                </w:pPr>
                                <w:r>
                                  <w:rPr>
                                    <w:color w:val="000000" w:themeColor="text1"/>
                                    <w:sz w:val="18"/>
                                  </w:rPr>
                                  <w:t xml:space="preserve">Ils existent, dans certains domaines, des </w:t>
                                </w:r>
                                <w:r w:rsidRPr="00355F34">
                                  <w:rPr>
                                    <w:color w:val="000000" w:themeColor="text1"/>
                                    <w:sz w:val="18"/>
                                  </w:rPr>
                                  <w:t>application en tant que partenaire</w:t>
                                </w:r>
                                <w:r>
                                  <w:rPr>
                                    <w:color w:val="000000" w:themeColor="text1"/>
                                    <w:sz w:val="18"/>
                                  </w:rPr>
                                  <w:t>s</w:t>
                                </w:r>
                                <w:r w:rsidRPr="00355F34">
                                  <w:rPr>
                                    <w:color w:val="000000" w:themeColor="text1"/>
                                    <w:sz w:val="18"/>
                                  </w:rPr>
                                  <w:t xml:space="preserve"> supplémentaire</w:t>
                                </w:r>
                                <w:r>
                                  <w:rPr>
                                    <w:color w:val="000000" w:themeColor="text1"/>
                                    <w:sz w:val="18"/>
                                  </w:rPr>
                                  <w:t>s</w:t>
                                </w:r>
                                <w:r w:rsidRPr="00355F34">
                                  <w:rPr>
                                    <w:color w:val="000000" w:themeColor="text1"/>
                                    <w:sz w:val="18"/>
                                  </w:rPr>
                                  <w:t xml:space="preserve"> de la plateforme en ligne, par exemple Deliveroo</w:t>
                                </w:r>
                                <w:r>
                                  <w:rPr>
                                    <w:color w:val="000000" w:themeColor="text1"/>
                                    <w:sz w:val="18"/>
                                  </w:rPr>
                                  <w:t xml:space="preserve">. </w:t>
                                </w:r>
                              </w:p>
                              <w:p w14:paraId="64E46FB2" w14:textId="77777777" w:rsidR="0031713E" w:rsidRDefault="0031713E" w:rsidP="0029742F"/>
                              <w:p w14:paraId="2A9DDBC1" w14:textId="77777777" w:rsidR="0031713E" w:rsidRPr="006C2363" w:rsidRDefault="0031713E" w:rsidP="0029742F">
                                <w:pPr>
                                  <w:spacing w:line="240" w:lineRule="auto"/>
                                  <w:jc w:val="center"/>
                                  <w:rPr>
                                    <w:b/>
                                    <w:color w:val="000000" w:themeColor="text1"/>
                                    <w:sz w:val="16"/>
                                  </w:rPr>
                                </w:pPr>
                                <w:r w:rsidRPr="006C2363">
                                  <w:rPr>
                                    <w:b/>
                                    <w:color w:val="000000" w:themeColor="text1"/>
                                    <w:sz w:val="16"/>
                                  </w:rPr>
                                  <w:t>Fournisseurs :</w:t>
                                </w:r>
                              </w:p>
                              <w:p w14:paraId="050437A9" w14:textId="77777777" w:rsidR="0031713E" w:rsidRPr="006C2363" w:rsidRDefault="0031713E" w:rsidP="0029742F">
                                <w:pPr>
                                  <w:spacing w:line="240" w:lineRule="auto"/>
                                  <w:jc w:val="center"/>
                                  <w:rPr>
                                    <w:color w:val="000000" w:themeColor="text1"/>
                                    <w:sz w:val="16"/>
                                  </w:rPr>
                                </w:pPr>
                                <w:r w:rsidRPr="006C2363">
                                  <w:rPr>
                                    <w:color w:val="000000" w:themeColor="text1"/>
                                    <w:sz w:val="16"/>
                                  </w:rPr>
                                  <w:t>Existe</w:t>
                                </w:r>
                                <w:r>
                                  <w:rPr>
                                    <w:color w:val="000000" w:themeColor="text1"/>
                                    <w:sz w:val="16"/>
                                  </w:rPr>
                                  <w:t>nt</w:t>
                                </w:r>
                                <w:r w:rsidRPr="006C2363">
                                  <w:rPr>
                                    <w:color w:val="000000" w:themeColor="text1"/>
                                    <w:sz w:val="16"/>
                                  </w:rPr>
                                  <w:t xml:space="preserve"> dans certains domaines d'application en tant que partenaire supplémentaire de la pl</w:t>
                                </w:r>
                                <w:r>
                                  <w:rPr>
                                    <w:color w:val="000000" w:themeColor="text1"/>
                                    <w:sz w:val="16"/>
                                  </w:rPr>
                                  <w:t>ateforme en ligne, par exemple D</w:t>
                                </w:r>
                                <w:r w:rsidRPr="006C2363">
                                  <w:rPr>
                                    <w:color w:val="000000" w:themeColor="text1"/>
                                    <w:sz w:val="16"/>
                                  </w:rPr>
                                  <w:t>eliveroo</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1" name="Connecteur droit 221"/>
                          <wps:cNvCnPr/>
                          <wps:spPr>
                            <a:xfrm>
                              <a:off x="1828800" y="665019"/>
                              <a:ext cx="895350" cy="0"/>
                            </a:xfrm>
                            <a:prstGeom prst="line">
                              <a:avLst/>
                            </a:prstGeom>
                          </wps:spPr>
                          <wps:style>
                            <a:lnRef idx="1">
                              <a:schemeClr val="dk1"/>
                            </a:lnRef>
                            <a:fillRef idx="0">
                              <a:schemeClr val="dk1"/>
                            </a:fillRef>
                            <a:effectRef idx="0">
                              <a:schemeClr val="dk1"/>
                            </a:effectRef>
                            <a:fontRef idx="minor">
                              <a:schemeClr val="tx1"/>
                            </a:fontRef>
                          </wps:style>
                          <wps:bodyPr/>
                        </wps:wsp>
                        <wps:wsp>
                          <wps:cNvPr id="225" name="Connecteur droit 225"/>
                          <wps:cNvCnPr/>
                          <wps:spPr>
                            <a:xfrm>
                              <a:off x="428067" y="1472541"/>
                              <a:ext cx="1333500" cy="2981325"/>
                            </a:xfrm>
                            <a:prstGeom prst="line">
                              <a:avLst/>
                            </a:prstGeom>
                            <a:ln>
                              <a:prstDash val="dash"/>
                            </a:ln>
                          </wps:spPr>
                          <wps:style>
                            <a:lnRef idx="1">
                              <a:schemeClr val="dk1"/>
                            </a:lnRef>
                            <a:fillRef idx="0">
                              <a:schemeClr val="dk1"/>
                            </a:fillRef>
                            <a:effectRef idx="0">
                              <a:schemeClr val="dk1"/>
                            </a:effectRef>
                            <a:fontRef idx="minor">
                              <a:schemeClr val="tx1"/>
                            </a:fontRef>
                          </wps:style>
                          <wps:bodyPr/>
                        </wps:wsp>
                        <wps:wsp>
                          <wps:cNvPr id="226" name="Connecteur droit 226"/>
                          <wps:cNvCnPr/>
                          <wps:spPr>
                            <a:xfrm flipH="1">
                              <a:off x="2857710" y="1389413"/>
                              <a:ext cx="1170871" cy="2969848"/>
                            </a:xfrm>
                            <a:prstGeom prst="line">
                              <a:avLst/>
                            </a:prstGeom>
                            <a:ln>
                              <a:prstDash val="dash"/>
                            </a:ln>
                          </wps:spPr>
                          <wps:style>
                            <a:lnRef idx="1">
                              <a:schemeClr val="dk1"/>
                            </a:lnRef>
                            <a:fillRef idx="0">
                              <a:schemeClr val="dk1"/>
                            </a:fillRef>
                            <a:effectRef idx="0">
                              <a:schemeClr val="dk1"/>
                            </a:effectRef>
                            <a:fontRef idx="minor">
                              <a:schemeClr val="tx1"/>
                            </a:fontRef>
                          </wps:style>
                          <wps:bodyPr/>
                        </wps:wsp>
                        <wps:wsp>
                          <wps:cNvPr id="227" name="Connecteur droit 227"/>
                          <wps:cNvCnPr/>
                          <wps:spPr>
                            <a:xfrm flipH="1">
                              <a:off x="2289720" y="3772829"/>
                              <a:ext cx="0" cy="409575"/>
                            </a:xfrm>
                            <a:prstGeom prst="line">
                              <a:avLst/>
                            </a:prstGeom>
                            <a:ln>
                              <a:prstDash val="dash"/>
                            </a:ln>
                          </wps:spPr>
                          <wps:style>
                            <a:lnRef idx="1">
                              <a:schemeClr val="dk1"/>
                            </a:lnRef>
                            <a:fillRef idx="0">
                              <a:schemeClr val="dk1"/>
                            </a:fillRef>
                            <a:effectRef idx="0">
                              <a:schemeClr val="dk1"/>
                            </a:effectRef>
                            <a:fontRef idx="minor">
                              <a:schemeClr val="tx1"/>
                            </a:fontRef>
                          </wps:style>
                          <wps:bodyPr/>
                        </wps:wsp>
                      </wpg:grpSp>
                    </wpg:wgp>
                  </a:graphicData>
                </a:graphic>
              </wp:inline>
            </w:drawing>
          </mc:Choice>
          <mc:Fallback>
            <w:pict>
              <v:group w14:anchorId="4522582B" id="Groupe 222" o:spid="_x0000_s1030" style="width:411.8pt;height:550.05pt;mso-position-horizontal-relative:char;mso-position-vertical-relative:line" coordsize="52302,6985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xxcrIwYAAFolAAAOAAAAZHJzL2Uyb0RvYy54bWzsWltv2zYYfR+w/yDovbGou4w6RZau3YCi&#10;LdYOBfbGyJItTBI1iomd/fod3mTHkdI0W9N2dR4cincene/w40c9fbZtaueq4H3F2oVLTjzXKdqc&#10;Lat2tXB/f//iSeo6vaDtktasLRbuddG7z05//OHpppsXPluzellwB520/XzTLdy1EN18NuvzddHQ&#10;/oR1RYvCkvGGCjzy1WzJ6Qa9N/XM97x4tmF82XGWF32P3Oe60D1V/ZdlkYs3ZdkXwqkXLuYm1C9X&#10;vxfyd3b6lM5XnHbrKjfToA+YRUOrFoMOXT2ngjqXvLrVVVPlnPWsFCc5a2asLKu8UGvAaoh3sJqX&#10;nF12ai2r+WbVDTAB2gOcHtxt/vrqJe/edW85kNh0K2ChnuRatiVv5H/M0tkqyK4HyIqtcHJkRr6f&#10;pTGQzVEWZ2kUB5EGNV8D+Vvt8vXPQ8vA80Nyq+XMDjy7MZ1NB4L0Owz6f4fBuzXtCgVtPwcGb7lT&#10;LRcuFuM6LW1A1D9AV2dZOAIrLRxZoABStSVcjtj+xAAAsfk9MidRi6MsSkKDjMUujNIkTSKNQJBm&#10;aab4OABA5x3vxcuCNY5MLFwOOiuW0atXvcB8UNVWkUP3rK6WL6q6lg+y4LzmzhUF9TfrShRypmhx&#10;o1bdyrotk610scwB9P1cL0imxPZiq/AJ7WIv2PIaGHCmDarv8hcVxntFe/GWclgQGAFVEG/wU9Zs&#10;s3CZSbnOmvG/x/JlfbxUlLrOBha5cPu/LikvXKf+tcXrluZrE9wmLmyivWzOGVYKQmE2KokGXNQ2&#10;WXLWfIBYnMlRUETbHGMtXGGT50LrAsQmL87OVCUYaUfFq/Zdl8uuLa7vtx8o78xbkQx5zSyh6Pzg&#10;5ei66vV0Z5cCSKs3J3HVKBq4Qe49C9TJfWZCSDUzlSpISqb6bawkge9rxCRKwyx2nRFL9hIiKaot&#10;2c8ykinO0/lgyU+ITzIfVdD6iR/FHgwfpJE1rFWHKYm9AFak9CDwPD9RvQyk/iJWHVrszlnbwoiK&#10;S+4sOasEUBw4DRTPW6ODlv1ai5yyrrpfLAGMHPpZEPieBoOEiR9ByxQY1rzjNEo9EE0ikZAwgKVr&#10;C7O6ak3X8KiuWqlItwgkBeCWSfbiui5k5br9rShhnEqKFMvk1lkMlr/8U00L+KuaskYJWx8aeWpI&#10;td+ONTJ1ZbNCbaf3bTjUViOyVgwNm6plfGxUsbVTLXV9u2q91p3FSBjlkzGZR9kYgjsoFGhDVHvD&#10;BIUkCoY4WZZEsF1pROO8CVJid4Ujb75x3hBorZbtn2uISA/dRhYILPkLxRk8r5uKs0eXSdG1OkOy&#10;2PMjIzQkDf0kVpo2SO7OSTBKU+ipTIvNgZNwoA4XK2unI67EjayDhjsD36ullMlauvKhJDRj+uaP&#10;iQbN86IVemvu1xQem3J4Ig9/Rm+HWWCUKRk0HdzUTtu3lu1PlMKbjR8ghzVWZUaeksPBMVNby04g&#10;H9cxy0gYgn7aOQujxMeDdtBMiXbSTMmDHbVc8Edz1VomXbXyblftMfYdMrh9O/0wft899cNPAhKM&#10;OW17+uEnqXHZjvrxXerHsCV9iYPdUT+gJN3nCWiQIaCx04/DUIbxRiYCGCTAKS5ItL+aJSTwlHeB&#10;84AJ5OBIGHo7/8P3MpyK9MY1cdI5+h/qULR/DPvG/Y/EurRH/fhPQkVfjf8hfbmD8wuyjGLc6/yC&#10;yEeaeL7Sj5Ck0Ap1XN7TD0SdMt8EgkkaE4SQjvrxfZ1fBpf2qB//M/2AXWv9GAm9qvOtCYR8PG4G&#10;7UhVQBWBsziOPLg20KGdjqRZFFg3xB79JxyQY6j1aw61IqY+SZkh0DEdrd+LnYV+6sXGdR0L0cO3&#10;BWVM6AwXmeqgfKfrejdzZHRJDi8j+89pv9ZnySVSZkMbuVwbi3SNeoPHSP7JJ11z2xs5IzDDFe8Q&#10;kR1RpOEcPE2v8cugNEoSAiLJoD6uckNy6OSQxEsT4+T4GW7KQ7XnTQdpj0z75u+MoDyTQjacmD6V&#10;aX6aqQgrmBYkiZ/qLxN226BRs9DDFwcfOYcfKfb5KLa751Z3G+oDHnX/YD42kl8I7T+rWrtPok7/&#10;AQAA//8DAFBLAwQUAAYACAAAACEAGb13/d0AAAAGAQAADwAAAGRycy9kb3ducmV2LnhtbEyPQUvD&#10;QBCF74L/YRnBm93dFkuJ2ZRS1FMRbAXxNs1Ok9Dsbshuk/TfO3rRy4PhPd77Jl9PrhUD9bEJ3oCe&#10;KRDky2AbXxn4OLw8rEDEhN5iGzwZuFKEdXF7k2Nmw+jfadinSnCJjxkaqFPqMiljWZPDOAsdefZO&#10;oXeY+OwraXscudy1cq7UUjpsPC/U2NG2pvK8vzgDryOOm4V+Hnbn0/b6dXh8+9xpMub+bto8gUg0&#10;pb8w/OAzOhTMdAwXb6NoDfAj6VfZW80XSxBHDmmlNMgil//xi28AAAD//wMAUEsBAi0AFAAGAAgA&#10;AAAhALaDOJL+AAAA4QEAABMAAAAAAAAAAAAAAAAAAAAAAFtDb250ZW50X1R5cGVzXS54bWxQSwEC&#10;LQAUAAYACAAAACEAOP0h/9YAAACUAQAACwAAAAAAAAAAAAAAAAAvAQAAX3JlbHMvLnJlbHNQSwEC&#10;LQAUAAYACAAAACEAWccXKyMGAABaJQAADgAAAAAAAAAAAAAAAAAuAgAAZHJzL2Uyb0RvYy54bWxQ&#10;SwECLQAUAAYACAAAACEAGb13/d0AAAAGAQAADwAAAAAAAAAAAAAAAAB9CAAAZHJzL2Rvd25yZXYu&#10;eG1sUEsFBgAAAAAEAAQA8wAAAIcJAAAAAA==&#10;">
                <v:shape id="Zone de texte 229" o:spid="_x0000_s1031" type="#_x0000_t202" style="position:absolute;top:65957;width:45878;height:38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HL33xwAAANwAAAAPAAAAZHJzL2Rvd25yZXYueG1sRI9BawIx&#10;FITvQv9DeIVepGa7FWm3RhFpofYibr309tg8N9tuXpYkq+u/N0LB4zAz3zDz5WBbcSQfGscKniYZ&#10;COLK6YZrBfvvj8cXECEia2wdk4IzBVgu7kZzLLQ78Y6OZaxFgnAoUIGJsSukDJUhi2HiOuLkHZy3&#10;GJP0tdQeTwluW5ln2UxabDgtGOxobaj6K3urYDv92Zpxf3j/Wk2f/Wbfr2e/danUw/2wegMRaYi3&#10;8H/7UyvI81e4nklHQC4uAAAA//8DAFBLAQItABQABgAIAAAAIQDb4fbL7gAAAIUBAAATAAAAAAAA&#10;AAAAAAAAAAAAAABbQ29udGVudF9UeXBlc10ueG1sUEsBAi0AFAAGAAgAAAAhAFr0LFu/AAAAFQEA&#10;AAsAAAAAAAAAAAAAAAAAHwEAAF9yZWxzLy5yZWxzUEsBAi0AFAAGAAgAAAAhAJIcvffHAAAA3AAA&#10;AA8AAAAAAAAAAAAAAAAABwIAAGRycy9kb3ducmV2LnhtbFBLBQYAAAAAAwADALcAAAD7AgAAAAA=&#10;" stroked="f">
                  <v:textbox style="mso-fit-shape-to-text:t" inset="0,0,0,0">
                    <w:txbxContent>
                      <w:p w14:paraId="79CE67C8" w14:textId="7A9DD393" w:rsidR="0031713E" w:rsidRPr="007D207B" w:rsidRDefault="0031713E" w:rsidP="0029742F">
                        <w:pPr>
                          <w:pStyle w:val="Lgende"/>
                          <w:rPr>
                            <w:rFonts w:cs="Times New Roman"/>
                            <w:sz w:val="24"/>
                            <w:szCs w:val="24"/>
                            <w:lang w:val="fr-BE"/>
                          </w:rPr>
                        </w:pPr>
                        <w:bookmarkStart w:id="44" w:name="_Toc148971533"/>
                        <w:bookmarkStart w:id="45" w:name="_Toc150687662"/>
                        <w:r>
                          <w:t xml:space="preserve">Figure </w:t>
                        </w:r>
                        <w:r>
                          <w:fldChar w:fldCharType="begin"/>
                        </w:r>
                        <w:r>
                          <w:instrText>SEQ Figure \* ARABIC</w:instrText>
                        </w:r>
                        <w:r>
                          <w:fldChar w:fldCharType="separate"/>
                        </w:r>
                        <w:r w:rsidR="00E41BE7">
                          <w:rPr>
                            <w:noProof/>
                          </w:rPr>
                          <w:t>1</w:t>
                        </w:r>
                        <w:r>
                          <w:fldChar w:fldCharType="end"/>
                        </w:r>
                        <w:r>
                          <w:t> : Acteurs impliqués dans le travail de plateforme. Adapté et traduit de la source : Duggan, et al., 2017, p. 119</w:t>
                        </w:r>
                        <w:bookmarkEnd w:id="44"/>
                        <w:bookmarkEnd w:id="45"/>
                        <w:r>
                          <w:t>.</w:t>
                        </w:r>
                      </w:p>
                    </w:txbxContent>
                  </v:textbox>
                </v:shape>
                <v:group id="Groupe 228" o:spid="_x0000_s1032" style="position:absolute;left:1584;width:50718;height:62991" coordorigin="-1219,-2560" coordsize="48160,630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IqtGwgAAANwAAAAPAAAAZHJzL2Rvd25yZXYueG1sRE9Ni8Iw&#10;EL0L/ocwgjdNW1GkGkVkd9mDCNaFxdvQjG2xmZQm29Z/vzkIHh/ve7sfTC06al1lWUE8j0AQ51ZX&#10;XCj4uX7O1iCcR9ZYWyYFT3Kw341HW0y17flCXeYLEULYpaig9L5JpXR5SQbd3DbEgbvb1qAPsC2k&#10;brEP4aaWSRStpMGKQ0OJDR1Lyh/Zn1Hw1WN/WMQf3elxPz5v1+X59xSTUtPJcNiA8DT4t/jl/tYK&#10;kiSsDWfCEZC7fwAAAP//AwBQSwECLQAUAAYACAAAACEA2+H2y+4AAACFAQAAEwAAAAAAAAAAAAAA&#10;AAAAAAAAW0NvbnRlbnRfVHlwZXNdLnhtbFBLAQItABQABgAIAAAAIQBa9CxbvwAAABUBAAALAAAA&#10;AAAAAAAAAAAAAB8BAABfcmVscy8ucmVsc1BLAQItABQABgAIAAAAIQAlIqtGwgAAANwAAAAPAAAA&#10;AAAAAAAAAAAAAAcCAABkcnMvZG93bnJldi54bWxQSwUGAAAAAAMAAwC3AAAA9gIAAAAA&#10;">
                  <v:line id="Connecteur droit 224" o:spid="_x0000_s1033" style="position:absolute;flip:x;visibility:visible;mso-wrap-style:square" from="29332,14725" to="36190,2186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Yrz3wgAAANwAAAAPAAAAZHJzL2Rvd25yZXYueG1sRI/BasMw&#10;EETvhf6D2EJutWzThuBENibg0lNKk3zAYm1lU2tlLMV2/z4qFHocZuYNc6hWO4iZJt87VpAlKQji&#10;1umejYLrpXnegfABWePgmBT8kIeqfHw4YKHdwp80n4MREcK+QAVdCGMhpW87sugTNxJH78tNFkOU&#10;k5F6wiXC7SDzNN1Kiz3HhQ5HOnbUfp9vVoE2J5K1M/NrZrbXpjUfeHqbldo8rfUeRKA1/If/2u9a&#10;QZ6/wO+ZeARkeQcAAP//AwBQSwECLQAUAAYACAAAACEA2+H2y+4AAACFAQAAEwAAAAAAAAAAAAAA&#10;AAAAAAAAW0NvbnRlbnRfVHlwZXNdLnhtbFBLAQItABQABgAIAAAAIQBa9CxbvwAAABUBAAALAAAA&#10;AAAAAAAAAAAAAB8BAABfcmVscy8ucmVsc1BLAQItABQABgAIAAAAIQCyYrz3wgAAANwAAAAPAAAA&#10;AAAAAAAAAAAAAAcCAABkcnMvZG93bnJldi54bWxQSwUGAAAAAAMAAwC3AAAA9gIAAAAA&#10;" strokecolor="black [3200]" strokeweight=".5pt">
                    <v:stroke joinstyle="miter"/>
                  </v:line>
                  <v:line id="Connecteur droit 223" o:spid="_x0000_s1034" style="position:absolute;visibility:visible;mso-wrap-style:square" from="9975,14725" to="16357,2186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hZuDxQAAANwAAAAPAAAAZHJzL2Rvd25yZXYueG1sRI9Ba8JA&#10;FITvBf/D8oReim6MIDZ1FRELQku1cfH8yL4mwezbkF01/ffdguBxmJlvmMWqt424Uudrxwom4wQE&#10;ceFMzaUCfXwfzUH4gGywcUwKfsnDajl4WmBm3I2/6ZqHUkQI+wwVVCG0mZS+qMiiH7uWOHo/rrMY&#10;ouxKaTq8RbhtZJokM2mx5rhQYUubiopzfrEKPvTr6WW6n2ttj/kXHnS93X9ulHoe9us3EIH68Ajf&#10;2zujIE2n8H8mHgG5/AMAAP//AwBQSwECLQAUAAYACAAAACEA2+H2y+4AAACFAQAAEwAAAAAAAAAA&#10;AAAAAAAAAAAAW0NvbnRlbnRfVHlwZXNdLnhtbFBLAQItABQABgAIAAAAIQBa9CxbvwAAABUBAAAL&#10;AAAAAAAAAAAAAAAAAB8BAABfcmVscy8ucmVsc1BLAQItABQABgAIAAAAIQDghZuDxQAAANwAAAAP&#10;AAAAAAAAAAAAAAAAAAcCAABkcnMvZG93bnJldi54bWxQSwUGAAAAAAMAAwC3AAAA+QIAAAAA&#10;" strokecolor="black [3200]" strokeweight=".5pt">
                    <v:stroke joinstyle="miter"/>
                  </v:line>
                  <v:oval id="Ellipse 216" o:spid="_x0000_s1035" style="position:absolute;left:-1219;top:-2560;width:19602;height:184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ICX9xQAAANwAAAAPAAAAZHJzL2Rvd25yZXYueG1sRI9Pa8JA&#10;FMTvBb/D8oTe6sZQRKKbUMRAT6X+QT2+Zp9J2uzbkF2T9Nu7hYLHYWZ+w6yz0TSip87VlhXMZxEI&#10;4sLqmksFx0P+sgThPLLGxjIp+CUHWTp5WmOi7cA76ve+FAHCLkEFlfdtIqUrKjLoZrYlDt7VdgZ9&#10;kF0pdYdDgJtGxlG0kAZrDgsVtrSpqPjZ34yC/Ntd44/82J/ar5tutsPl/Fm+KvU8Hd9WIDyN/hH+&#10;b79rBfF8AX9nwhGQ6R0AAP//AwBQSwECLQAUAAYACAAAACEA2+H2y+4AAACFAQAAEwAAAAAAAAAA&#10;AAAAAAAAAAAAW0NvbnRlbnRfVHlwZXNdLnhtbFBLAQItABQABgAIAAAAIQBa9CxbvwAAABUBAAAL&#10;AAAAAAAAAAAAAAAAAB8BAABfcmVscy8ucmVsc1BLAQItABQABgAIAAAAIQDPICX9xQAAANwAAAAP&#10;AAAAAAAAAAAAAAAAAAcCAABkcnMvZG93bnJldi54bWxQSwUGAAAAAAMAAwC3AAAA+QIAAAAA&#10;" fillcolor="white [3212]" strokecolor="black [3213]" strokeweight="1pt">
                    <v:stroke joinstyle="miter"/>
                    <v:textbox>
                      <w:txbxContent>
                        <w:p w14:paraId="7E7049C8" w14:textId="77777777" w:rsidR="0031713E" w:rsidRPr="006C2363" w:rsidRDefault="0031713E" w:rsidP="0029742F">
                          <w:pPr>
                            <w:spacing w:line="240" w:lineRule="auto"/>
                            <w:jc w:val="center"/>
                            <w:rPr>
                              <w:color w:val="000000" w:themeColor="text1"/>
                              <w:sz w:val="16"/>
                            </w:rPr>
                          </w:pPr>
                          <w:r w:rsidRPr="006C2363">
                            <w:rPr>
                              <w:b/>
                              <w:color w:val="000000" w:themeColor="text1"/>
                              <w:sz w:val="16"/>
                            </w:rPr>
                            <w:t>Clien</w:t>
                          </w:r>
                          <w:r w:rsidRPr="006C2363">
                            <w:rPr>
                              <w:color w:val="000000" w:themeColor="text1"/>
                              <w:sz w:val="16"/>
                            </w:rPr>
                            <w:t xml:space="preserve">t : </w:t>
                          </w:r>
                        </w:p>
                        <w:p w14:paraId="34CB6DAD" w14:textId="3AB0758D" w:rsidR="0031713E" w:rsidRPr="00355F34" w:rsidRDefault="0031713E" w:rsidP="0029742F">
                          <w:pPr>
                            <w:spacing w:line="240" w:lineRule="auto"/>
                            <w:jc w:val="center"/>
                            <w:rPr>
                              <w:color w:val="000000" w:themeColor="text1"/>
                              <w:sz w:val="18"/>
                            </w:rPr>
                          </w:pPr>
                          <w:r>
                            <w:rPr>
                              <w:color w:val="000000" w:themeColor="text1"/>
                              <w:sz w:val="18"/>
                            </w:rPr>
                            <w:t>Il s’agit de l</w:t>
                          </w:r>
                          <w:r w:rsidRPr="00355F34">
                            <w:rPr>
                              <w:color w:val="000000" w:themeColor="text1"/>
                              <w:sz w:val="18"/>
                            </w:rPr>
                            <w:t>'utilisateur final du service</w:t>
                          </w:r>
                          <w:r>
                            <w:rPr>
                              <w:color w:val="000000" w:themeColor="text1"/>
                              <w:sz w:val="18"/>
                            </w:rPr>
                            <w:t xml:space="preserve">. Il </w:t>
                          </w:r>
                          <w:r w:rsidRPr="00355F34">
                            <w:rPr>
                              <w:color w:val="000000" w:themeColor="text1"/>
                              <w:sz w:val="18"/>
                            </w:rPr>
                            <w:t>génère une deman</w:t>
                          </w:r>
                          <w:r>
                            <w:rPr>
                              <w:color w:val="000000" w:themeColor="text1"/>
                              <w:sz w:val="18"/>
                            </w:rPr>
                            <w:t>de de service sur la plate</w:t>
                          </w:r>
                          <w:r w:rsidRPr="00355F34">
                            <w:rPr>
                              <w:color w:val="000000" w:themeColor="text1"/>
                              <w:sz w:val="18"/>
                            </w:rPr>
                            <w:t>forme.</w:t>
                          </w:r>
                        </w:p>
                        <w:p w14:paraId="7B3B4E9A" w14:textId="77777777" w:rsidR="0031713E" w:rsidRDefault="0031713E" w:rsidP="0029742F"/>
                        <w:p w14:paraId="2D435219" w14:textId="77777777" w:rsidR="0031713E" w:rsidRPr="006C2363" w:rsidRDefault="0031713E" w:rsidP="0029742F">
                          <w:pPr>
                            <w:spacing w:line="240" w:lineRule="auto"/>
                            <w:jc w:val="center"/>
                            <w:rPr>
                              <w:color w:val="000000" w:themeColor="text1"/>
                              <w:sz w:val="16"/>
                            </w:rPr>
                          </w:pPr>
                          <w:r w:rsidRPr="006C2363">
                            <w:rPr>
                              <w:b/>
                              <w:color w:val="000000" w:themeColor="text1"/>
                              <w:sz w:val="16"/>
                            </w:rPr>
                            <w:t>Clien</w:t>
                          </w:r>
                          <w:r w:rsidRPr="006C2363">
                            <w:rPr>
                              <w:color w:val="000000" w:themeColor="text1"/>
                              <w:sz w:val="16"/>
                            </w:rPr>
                            <w:t xml:space="preserve">t : </w:t>
                          </w:r>
                        </w:p>
                        <w:p w14:paraId="0AB14F25" w14:textId="169632FE" w:rsidR="0031713E" w:rsidRPr="006C2363" w:rsidRDefault="0031713E" w:rsidP="0029742F">
                          <w:pPr>
                            <w:spacing w:line="240" w:lineRule="auto"/>
                            <w:jc w:val="center"/>
                            <w:rPr>
                              <w:color w:val="000000" w:themeColor="text1"/>
                              <w:sz w:val="16"/>
                            </w:rPr>
                          </w:pPr>
                          <w:r w:rsidRPr="006C2363">
                            <w:rPr>
                              <w:color w:val="000000" w:themeColor="text1"/>
                              <w:sz w:val="16"/>
                            </w:rPr>
                            <w:t>L'utilisateur final du service qui génère également une demande sur les plate</w:t>
                          </w:r>
                          <w:r>
                            <w:rPr>
                              <w:color w:val="000000" w:themeColor="text1"/>
                              <w:sz w:val="16"/>
                            </w:rPr>
                            <w:t>s-</w:t>
                          </w:r>
                          <w:r w:rsidRPr="006C2363">
                            <w:rPr>
                              <w:color w:val="000000" w:themeColor="text1"/>
                              <w:sz w:val="16"/>
                            </w:rPr>
                            <w:t>formes en demandant initialement des services.</w:t>
                          </w:r>
                        </w:p>
                      </w:txbxContent>
                    </v:textbox>
                  </v:oval>
                  <v:oval id="Ellipse 218" o:spid="_x0000_s1036" style="position:absolute;left:27313;top:-2560;width:19628;height:184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8xQUwwAAANwAAAAPAAAAZHJzL2Rvd25yZXYueG1sRE/LasJA&#10;FN0L/YfhFrozk4QikjqKlAa6Kq0G2+Vt5prEZu6EzOTRv3cWgsvDeW92s2nFSL1rLCtIohgEcWl1&#10;w5WC4pgv1yCcR9bYWiYF/+Rgt31YbDDTduIvGg++EiGEXYYKau+7TEpX1mTQRbYjDtzZ9gZ9gH0l&#10;dY9TCDetTON4JQ02HBpq7Oi1pvLvMBgF+cWd04+8GE/d76Dbt+nn+7N6Vurpcd6/gPA0+7v45n7X&#10;CtIkrA1nwhGQ2ysAAAD//wMAUEsBAi0AFAAGAAgAAAAhANvh9svuAAAAhQEAABMAAAAAAAAAAAAA&#10;AAAAAAAAAFtDb250ZW50X1R5cGVzXS54bWxQSwECLQAUAAYACAAAACEAWvQsW78AAAAVAQAACwAA&#10;AAAAAAAAAAAAAAAfAQAAX3JlbHMvLnJlbHNQSwECLQAUAAYACAAAACEA0fMUFMMAAADcAAAADwAA&#10;AAAAAAAAAAAAAAAHAgAAZHJzL2Rvd25yZXYueG1sUEsFBgAAAAADAAMAtwAAAPcCAAAAAA==&#10;" fillcolor="white [3212]" strokecolor="black [3213]" strokeweight="1pt">
                    <v:stroke joinstyle="miter"/>
                    <v:textbox>
                      <w:txbxContent>
                        <w:p w14:paraId="4F35EB8C" w14:textId="77777777" w:rsidR="0031713E" w:rsidRPr="00355F34" w:rsidRDefault="0031713E" w:rsidP="0029742F">
                          <w:pPr>
                            <w:spacing w:line="240" w:lineRule="auto"/>
                            <w:jc w:val="center"/>
                            <w:rPr>
                              <w:color w:val="000000" w:themeColor="text1"/>
                              <w:sz w:val="18"/>
                            </w:rPr>
                          </w:pPr>
                          <w:r w:rsidRPr="00355F34">
                            <w:rPr>
                              <w:b/>
                              <w:color w:val="000000" w:themeColor="text1"/>
                              <w:sz w:val="18"/>
                            </w:rPr>
                            <w:t>Travailleur </w:t>
                          </w:r>
                          <w:r w:rsidRPr="00355F34">
                            <w:rPr>
                              <w:color w:val="000000" w:themeColor="text1"/>
                              <w:sz w:val="18"/>
                            </w:rPr>
                            <w:t xml:space="preserve">: </w:t>
                          </w:r>
                        </w:p>
                        <w:p w14:paraId="629A4109" w14:textId="7780DB3F" w:rsidR="0031713E" w:rsidRPr="00355F34" w:rsidRDefault="0031713E" w:rsidP="0029742F">
                          <w:pPr>
                            <w:spacing w:line="240" w:lineRule="auto"/>
                            <w:jc w:val="center"/>
                            <w:rPr>
                              <w:color w:val="000000" w:themeColor="text1"/>
                              <w:sz w:val="18"/>
                            </w:rPr>
                          </w:pPr>
                          <w:r>
                            <w:rPr>
                              <w:color w:val="000000" w:themeColor="text1"/>
                              <w:sz w:val="18"/>
                            </w:rPr>
                            <w:t>Il s’agit d’un e</w:t>
                          </w:r>
                          <w:r w:rsidRPr="00355F34">
                            <w:rPr>
                              <w:color w:val="000000" w:themeColor="text1"/>
                              <w:sz w:val="18"/>
                            </w:rPr>
                            <w:t>ntrepreneur indépendant qui travaille de manière flexible sur la base d'un tarif à la pièce</w:t>
                          </w:r>
                          <w:r>
                            <w:rPr>
                              <w:color w:val="000000" w:themeColor="text1"/>
                              <w:sz w:val="18"/>
                            </w:rPr>
                            <w:t>/à la tâche</w:t>
                          </w:r>
                          <w:r w:rsidRPr="00355F34">
                            <w:rPr>
                              <w:color w:val="000000" w:themeColor="text1"/>
                              <w:sz w:val="18"/>
                            </w:rPr>
                            <w:t>.</w:t>
                          </w:r>
                        </w:p>
                        <w:p w14:paraId="52BDD4AE" w14:textId="77777777" w:rsidR="0031713E" w:rsidRDefault="0031713E" w:rsidP="0029742F"/>
                        <w:p w14:paraId="5794EBF4" w14:textId="77777777" w:rsidR="0031713E" w:rsidRDefault="0031713E" w:rsidP="0029742F">
                          <w:pPr>
                            <w:spacing w:line="240" w:lineRule="auto"/>
                            <w:jc w:val="center"/>
                            <w:rPr>
                              <w:color w:val="000000" w:themeColor="text1"/>
                              <w:sz w:val="16"/>
                            </w:rPr>
                          </w:pPr>
                          <w:r w:rsidRPr="006C2363">
                            <w:rPr>
                              <w:b/>
                              <w:color w:val="000000" w:themeColor="text1"/>
                              <w:sz w:val="16"/>
                            </w:rPr>
                            <w:t>Travailleur </w:t>
                          </w:r>
                          <w:r w:rsidRPr="006C2363">
                            <w:rPr>
                              <w:color w:val="000000" w:themeColor="text1"/>
                              <w:sz w:val="16"/>
                            </w:rPr>
                            <w:t xml:space="preserve">: </w:t>
                          </w:r>
                        </w:p>
                        <w:p w14:paraId="072CDA31" w14:textId="77777777" w:rsidR="0031713E" w:rsidRPr="006C2363" w:rsidRDefault="0031713E" w:rsidP="0029742F">
                          <w:pPr>
                            <w:spacing w:line="240" w:lineRule="auto"/>
                            <w:jc w:val="center"/>
                            <w:rPr>
                              <w:color w:val="000000" w:themeColor="text1"/>
                              <w:sz w:val="16"/>
                            </w:rPr>
                          </w:pPr>
                          <w:r>
                            <w:rPr>
                              <w:color w:val="000000" w:themeColor="text1"/>
                              <w:sz w:val="16"/>
                            </w:rPr>
                            <w:t>E</w:t>
                          </w:r>
                          <w:r w:rsidRPr="006C2363">
                            <w:rPr>
                              <w:color w:val="000000" w:themeColor="text1"/>
                              <w:sz w:val="16"/>
                            </w:rPr>
                            <w:t>ntrepreneur indépendant qui travaille de manière flexible sur la base d'un tarif à la pièce. Exécute des tâches dans le même lieu géographique que le client.</w:t>
                          </w:r>
                        </w:p>
                      </w:txbxContent>
                    </v:textbox>
                  </v:oval>
                  <v:oval id="Ellipse 219" o:spid="_x0000_s1037" style="position:absolute;left:13300;top:19713;width:19240;height:1820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7GPxQAAANwAAAAPAAAAZHJzL2Rvd25yZXYueG1sRI9Pa8JA&#10;FMTvQr/D8oTe6sZQShtdRYoBT+I/qsdn9plEs29Ddk3Sb+8WCh6HmfkNM533phItNa60rGA8ikAQ&#10;Z1aXnCs47NO3TxDOI2usLJOCX3Iwn70Mppho2/GW2p3PRYCwS1BB4X2dSOmyggy6ka2Jg3exjUEf&#10;ZJNL3WAX4KaScRR9SIMlh4UCa/ouKLvt7kZBenWXeJ0e2p/6fNfVsjsdN/m7Uq/DfjEB4an3z/B/&#10;e6UVxOMv+DsTjoCcPQAAAP//AwBQSwECLQAUAAYACAAAACEA2+H2y+4AAACFAQAAEwAAAAAAAAAA&#10;AAAAAAAAAAAAW0NvbnRlbnRfVHlwZXNdLnhtbFBLAQItABQABgAIAAAAIQBa9CxbvwAAABUBAAAL&#10;AAAAAAAAAAAAAAAAAB8BAABfcmVscy8ucmVsc1BLAQItABQABgAIAAAAIQC+v7GPxQAAANwAAAAP&#10;AAAAAAAAAAAAAAAAAAcCAABkcnMvZG93bnJldi54bWxQSwUGAAAAAAMAAwC3AAAA+QIAAAAA&#10;" fillcolor="white [3212]" strokecolor="black [3213]" strokeweight="1pt">
                    <v:stroke joinstyle="miter"/>
                    <v:textbox>
                      <w:txbxContent>
                        <w:p w14:paraId="5EBB4884" w14:textId="77777777" w:rsidR="0031713E" w:rsidRPr="00355F34" w:rsidRDefault="0031713E" w:rsidP="0029742F">
                          <w:pPr>
                            <w:spacing w:line="240" w:lineRule="auto"/>
                            <w:jc w:val="center"/>
                            <w:rPr>
                              <w:b/>
                              <w:color w:val="000000" w:themeColor="text1"/>
                              <w:sz w:val="18"/>
                            </w:rPr>
                          </w:pPr>
                          <w:r w:rsidRPr="00355F34">
                            <w:rPr>
                              <w:b/>
                              <w:color w:val="000000" w:themeColor="text1"/>
                              <w:sz w:val="18"/>
                            </w:rPr>
                            <w:t>Plateforme :</w:t>
                          </w:r>
                        </w:p>
                        <w:p w14:paraId="51D9CB11" w14:textId="7DFF05FC" w:rsidR="0031713E" w:rsidRPr="00355F34" w:rsidRDefault="0031713E" w:rsidP="0029742F">
                          <w:pPr>
                            <w:spacing w:line="240" w:lineRule="auto"/>
                            <w:jc w:val="center"/>
                            <w:rPr>
                              <w:color w:val="000000" w:themeColor="text1"/>
                              <w:sz w:val="18"/>
                            </w:rPr>
                          </w:pPr>
                          <w:r>
                            <w:rPr>
                              <w:color w:val="000000" w:themeColor="text1"/>
                              <w:sz w:val="18"/>
                            </w:rPr>
                            <w:t>Elle a</w:t>
                          </w:r>
                          <w:r w:rsidRPr="00355F34">
                            <w:rPr>
                              <w:color w:val="000000" w:themeColor="text1"/>
                              <w:sz w:val="18"/>
                            </w:rPr>
                            <w:t xml:space="preserve">ssigne des tâches aux travailleurs par le biais d'applications en fonction de la demande. </w:t>
                          </w:r>
                          <w:r>
                            <w:rPr>
                              <w:color w:val="000000" w:themeColor="text1"/>
                              <w:sz w:val="18"/>
                            </w:rPr>
                            <w:t>Elle</w:t>
                          </w:r>
                          <w:r w:rsidRPr="00355F34">
                            <w:rPr>
                              <w:color w:val="000000" w:themeColor="text1"/>
                              <w:sz w:val="18"/>
                            </w:rPr>
                            <w:t xml:space="preserve"> assure la médiation et le contrôle du travail par le biais d'algorithmes.</w:t>
                          </w:r>
                        </w:p>
                        <w:p w14:paraId="2B502039" w14:textId="77777777" w:rsidR="0031713E" w:rsidRDefault="0031713E" w:rsidP="0029742F"/>
                        <w:p w14:paraId="3BF0E467" w14:textId="77777777" w:rsidR="0031713E" w:rsidRPr="006C2363" w:rsidRDefault="0031713E" w:rsidP="0029742F">
                          <w:pPr>
                            <w:spacing w:line="240" w:lineRule="auto"/>
                            <w:jc w:val="center"/>
                            <w:rPr>
                              <w:b/>
                              <w:color w:val="000000" w:themeColor="text1"/>
                              <w:sz w:val="16"/>
                            </w:rPr>
                          </w:pPr>
                          <w:r w:rsidRPr="006C2363">
                            <w:rPr>
                              <w:b/>
                              <w:color w:val="000000" w:themeColor="text1"/>
                              <w:sz w:val="16"/>
                            </w:rPr>
                            <w:t>Plateforme :</w:t>
                          </w:r>
                        </w:p>
                        <w:p w14:paraId="23771804" w14:textId="77777777" w:rsidR="0031713E" w:rsidRPr="006C2363" w:rsidRDefault="0031713E" w:rsidP="0029742F">
                          <w:pPr>
                            <w:spacing w:line="240" w:lineRule="auto"/>
                            <w:jc w:val="center"/>
                            <w:rPr>
                              <w:color w:val="000000" w:themeColor="text1"/>
                              <w:sz w:val="16"/>
                            </w:rPr>
                          </w:pPr>
                          <w:r w:rsidRPr="006C2363">
                            <w:rPr>
                              <w:color w:val="000000" w:themeColor="text1"/>
                              <w:sz w:val="16"/>
                            </w:rPr>
                            <w:t>Assigne des tâches aux travailleurs par le biais d'applications en fonction de la demande. Il assure la médiation et le contrôle du travail par le biais d'algorithmes.</w:t>
                          </w:r>
                        </w:p>
                      </w:txbxContent>
                    </v:textbox>
                  </v:oval>
                  <v:oval id="Ellipse 220" o:spid="_x0000_s1038" style="position:absolute;left:14387;top:41824;width:17459;height:186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6dKvwQAAANwAAAAPAAAAZHJzL2Rvd25yZXYueG1sRE9Ni8Iw&#10;EL0v+B/CCN7W1CKyVKMsYsGTqCvqcbYZ2+42k9LEtv57cxA8Pt73YtWbSrTUuNKygsk4AkGcWV1y&#10;ruD0k35+gXAeWWNlmRQ8yMFqOfhYYKJtxwdqjz4XIYRdggoK7+tESpcVZNCNbU0cuJttDPoAm1zq&#10;BrsQbioZR9FMGiw5NBRY07qg7P94NwrSP3eLd+mpPde/d11tuutln0+VGg377zkIT71/i1/urVYQ&#10;x2F+OBOOgFw+AQAA//8DAFBLAQItABQABgAIAAAAIQDb4fbL7gAAAIUBAAATAAAAAAAAAAAAAAAA&#10;AAAAAABbQ29udGVudF9UeXBlc10ueG1sUEsBAi0AFAAGAAgAAAAhAFr0LFu/AAAAFQEAAAsAAAAA&#10;AAAAAAAAAAAAHwEAAF9yZWxzLy5yZWxzUEsBAi0AFAAGAAgAAAAhAOHp0q/BAAAA3AAAAA8AAAAA&#10;AAAAAAAAAAAABwIAAGRycy9kb3ducmV2LnhtbFBLBQYAAAAAAwADALcAAAD1AgAAAAA=&#10;" fillcolor="white [3212]" strokecolor="black [3213]" strokeweight="1pt">
                    <v:stroke joinstyle="miter"/>
                    <v:textbox>
                      <w:txbxContent>
                        <w:p w14:paraId="2AE107B4" w14:textId="77777777" w:rsidR="0031713E" w:rsidRPr="00355F34" w:rsidRDefault="0031713E" w:rsidP="0029742F">
                          <w:pPr>
                            <w:spacing w:line="240" w:lineRule="auto"/>
                            <w:jc w:val="center"/>
                            <w:rPr>
                              <w:b/>
                              <w:color w:val="000000" w:themeColor="text1"/>
                              <w:sz w:val="18"/>
                            </w:rPr>
                          </w:pPr>
                          <w:r w:rsidRPr="00355F34">
                            <w:rPr>
                              <w:b/>
                              <w:color w:val="000000" w:themeColor="text1"/>
                              <w:sz w:val="18"/>
                            </w:rPr>
                            <w:t>Fournisseurs :</w:t>
                          </w:r>
                        </w:p>
                        <w:p w14:paraId="15F14B5A" w14:textId="6DC437F9" w:rsidR="0031713E" w:rsidRPr="00355F34" w:rsidRDefault="0031713E" w:rsidP="0029742F">
                          <w:pPr>
                            <w:spacing w:line="240" w:lineRule="auto"/>
                            <w:jc w:val="center"/>
                            <w:rPr>
                              <w:color w:val="000000" w:themeColor="text1"/>
                              <w:sz w:val="18"/>
                            </w:rPr>
                          </w:pPr>
                          <w:r>
                            <w:rPr>
                              <w:color w:val="000000" w:themeColor="text1"/>
                              <w:sz w:val="18"/>
                            </w:rPr>
                            <w:t xml:space="preserve">Ils existent, dans certains domaines, des </w:t>
                          </w:r>
                          <w:r w:rsidRPr="00355F34">
                            <w:rPr>
                              <w:color w:val="000000" w:themeColor="text1"/>
                              <w:sz w:val="18"/>
                            </w:rPr>
                            <w:t>application en tant que partenaire</w:t>
                          </w:r>
                          <w:r>
                            <w:rPr>
                              <w:color w:val="000000" w:themeColor="text1"/>
                              <w:sz w:val="18"/>
                            </w:rPr>
                            <w:t>s</w:t>
                          </w:r>
                          <w:r w:rsidRPr="00355F34">
                            <w:rPr>
                              <w:color w:val="000000" w:themeColor="text1"/>
                              <w:sz w:val="18"/>
                            </w:rPr>
                            <w:t xml:space="preserve"> supplémentaire</w:t>
                          </w:r>
                          <w:r>
                            <w:rPr>
                              <w:color w:val="000000" w:themeColor="text1"/>
                              <w:sz w:val="18"/>
                            </w:rPr>
                            <w:t>s</w:t>
                          </w:r>
                          <w:r w:rsidRPr="00355F34">
                            <w:rPr>
                              <w:color w:val="000000" w:themeColor="text1"/>
                              <w:sz w:val="18"/>
                            </w:rPr>
                            <w:t xml:space="preserve"> de la plateforme en ligne, par exemple Deliveroo</w:t>
                          </w:r>
                          <w:r>
                            <w:rPr>
                              <w:color w:val="000000" w:themeColor="text1"/>
                              <w:sz w:val="18"/>
                            </w:rPr>
                            <w:t xml:space="preserve">. </w:t>
                          </w:r>
                        </w:p>
                        <w:p w14:paraId="64E46FB2" w14:textId="77777777" w:rsidR="0031713E" w:rsidRDefault="0031713E" w:rsidP="0029742F"/>
                        <w:p w14:paraId="2A9DDBC1" w14:textId="77777777" w:rsidR="0031713E" w:rsidRPr="006C2363" w:rsidRDefault="0031713E" w:rsidP="0029742F">
                          <w:pPr>
                            <w:spacing w:line="240" w:lineRule="auto"/>
                            <w:jc w:val="center"/>
                            <w:rPr>
                              <w:b/>
                              <w:color w:val="000000" w:themeColor="text1"/>
                              <w:sz w:val="16"/>
                            </w:rPr>
                          </w:pPr>
                          <w:r w:rsidRPr="006C2363">
                            <w:rPr>
                              <w:b/>
                              <w:color w:val="000000" w:themeColor="text1"/>
                              <w:sz w:val="16"/>
                            </w:rPr>
                            <w:t>Fournisseurs :</w:t>
                          </w:r>
                        </w:p>
                        <w:p w14:paraId="050437A9" w14:textId="77777777" w:rsidR="0031713E" w:rsidRPr="006C2363" w:rsidRDefault="0031713E" w:rsidP="0029742F">
                          <w:pPr>
                            <w:spacing w:line="240" w:lineRule="auto"/>
                            <w:jc w:val="center"/>
                            <w:rPr>
                              <w:color w:val="000000" w:themeColor="text1"/>
                              <w:sz w:val="16"/>
                            </w:rPr>
                          </w:pPr>
                          <w:r w:rsidRPr="006C2363">
                            <w:rPr>
                              <w:color w:val="000000" w:themeColor="text1"/>
                              <w:sz w:val="16"/>
                            </w:rPr>
                            <w:t>Existe</w:t>
                          </w:r>
                          <w:r>
                            <w:rPr>
                              <w:color w:val="000000" w:themeColor="text1"/>
                              <w:sz w:val="16"/>
                            </w:rPr>
                            <w:t>nt</w:t>
                          </w:r>
                          <w:r w:rsidRPr="006C2363">
                            <w:rPr>
                              <w:color w:val="000000" w:themeColor="text1"/>
                              <w:sz w:val="16"/>
                            </w:rPr>
                            <w:t xml:space="preserve"> dans certains domaines d'application en tant que partenaire supplémentaire de la pl</w:t>
                          </w:r>
                          <w:r>
                            <w:rPr>
                              <w:color w:val="000000" w:themeColor="text1"/>
                              <w:sz w:val="16"/>
                            </w:rPr>
                            <w:t>ateforme en ligne, par exemple D</w:t>
                          </w:r>
                          <w:r w:rsidRPr="006C2363">
                            <w:rPr>
                              <w:color w:val="000000" w:themeColor="text1"/>
                              <w:sz w:val="16"/>
                            </w:rPr>
                            <w:t>eliveroo</w:t>
                          </w:r>
                        </w:p>
                      </w:txbxContent>
                    </v:textbox>
                  </v:oval>
                  <v:line id="Connecteur droit 221" o:spid="_x0000_s1039" style="position:absolute;visibility:visible;mso-wrap-style:square" from="18288,6650" to="27241,665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6BvxQAAANwAAAAPAAAAZHJzL2Rvd25yZXYueG1sRI9Ba8JA&#10;FITvgv9heUIvohsjFJu6ikgLhRa1cfH8yL4mwezbkN1q/PddoeBxmJlvmOW6t424UOdrxwpm0wQE&#10;ceFMzaUCfXyfLED4gGywcUwKbuRhvRoOlpgZd+VvuuShFBHCPkMFVQhtJqUvKrLop64ljt6P6yyG&#10;KLtSmg6vEW4bmSbJs7RYc1yosKVtRcU5/7UKPvXLaTzfL7S2x3yHB12/7b+2Sj2N+s0riEB9eIT/&#10;2x9GQZrO4H4mHgG5+gMAAP//AwBQSwECLQAUAAYACAAAACEA2+H2y+4AAACFAQAAEwAAAAAAAAAA&#10;AAAAAAAAAAAAW0NvbnRlbnRfVHlwZXNdLnhtbFBLAQItABQABgAIAAAAIQBa9CxbvwAAABUBAAAL&#10;AAAAAAAAAAAAAAAAAB8BAABfcmVscy8ucmVsc1BLAQItABQABgAIAAAAIQB/G6BvxQAAANwAAAAP&#10;AAAAAAAAAAAAAAAAAAcCAABkcnMvZG93bnJldi54bWxQSwUGAAAAAAMAAwC3AAAA+QIAAAAA&#10;" strokecolor="black [3200]" strokeweight=".5pt">
                    <v:stroke joinstyle="miter"/>
                  </v:line>
                  <v:line id="Connecteur droit 225" o:spid="_x0000_s1040" style="position:absolute;visibility:visible;mso-wrap-style:square" from="4280,14725" to="17615,4453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IrDLwwAAANwAAAAPAAAAZHJzL2Rvd25yZXYueG1sRI9Bi8Iw&#10;FITvC/6H8IS9ralldaUaSxGW9SSohfX4aJ5tsXkpTaz13xtB8DjMzDfMKh1MI3rqXG1ZwXQSgSAu&#10;rK65VJAff78WIJxH1thYJgV3cpCuRx8rTLS98Z76gy9FgLBLUEHlfZtI6YqKDLqJbYmDd7adQR9k&#10;V0rd4S3ATSPjKJpLgzWHhQpb2lRUXA5XoyD73p0cRrXp/3Zxfr5P8/+fY67U53jIliA8Df4dfrW3&#10;WkEcz+B5JhwBuX4AAAD//wMAUEsBAi0AFAAGAAgAAAAhANvh9svuAAAAhQEAABMAAAAAAAAAAAAA&#10;AAAAAAAAAFtDb250ZW50X1R5cGVzXS54bWxQSwECLQAUAAYACAAAACEAWvQsW78AAAAVAQAACwAA&#10;AAAAAAAAAAAAAAAfAQAAX3JlbHMvLnJlbHNQSwECLQAUAAYACAAAACEAVSKwy8MAAADcAAAADwAA&#10;AAAAAAAAAAAAAAAHAgAAZHJzL2Rvd25yZXYueG1sUEsFBgAAAAADAAMAtwAAAPcCAAAAAA==&#10;" strokecolor="black [3200]" strokeweight=".5pt">
                    <v:stroke dashstyle="dash" joinstyle="miter"/>
                  </v:line>
                  <v:line id="Connecteur droit 226" o:spid="_x0000_s1041" style="position:absolute;flip:x;visibility:visible;mso-wrap-style:square" from="28577,13894" to="40285,4359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aFTOwQAAANwAAAAPAAAAZHJzL2Rvd25yZXYueG1sRI/NisIw&#10;FIX3wrxDuAPuNLULkY5RVGbApVbB7Z3mTlOmuSlJbOvbm4EBl4fz83HW29G2oicfGscKFvMMBHHl&#10;dMO1guvla7YCESKyxtYxKXhQgO3mbbLGQruBz9SXsRZphEOBCkyMXSFlqAxZDHPXESfvx3mLMUlf&#10;S+1xSOO2lXmWLaXFhhPBYEcHQ9VvebcJUn3fP5vRm+FmyhMfYtj3i6DU9H3cfYCINMZX+L991Ary&#10;fAl/Z9IRkJsnAAAA//8DAFBLAQItABQABgAIAAAAIQDb4fbL7gAAAIUBAAATAAAAAAAAAAAAAAAA&#10;AAAAAABbQ29udGVudF9UeXBlc10ueG1sUEsBAi0AFAAGAAgAAAAhAFr0LFu/AAAAFQEAAAsAAAAA&#10;AAAAAAAAAAAAHwEAAF9yZWxzLy5yZWxzUEsBAi0AFAAGAAgAAAAhAJloVM7BAAAA3AAAAA8AAAAA&#10;AAAAAAAAAAAABwIAAGRycy9kb3ducmV2LnhtbFBLBQYAAAAAAwADALcAAAD1AgAAAAA=&#10;" strokecolor="black [3200]" strokeweight=".5pt">
                    <v:stroke dashstyle="dash" joinstyle="miter"/>
                  </v:line>
                  <v:line id="Connecteur droit 227" o:spid="_x0000_s1042" style="position:absolute;flip:x;visibility:visible;mso-wrap-style:square" from="22897,37728" to="22897,4182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JPFVwQAAANwAAAAPAAAAZHJzL2Rvd25yZXYueG1sRI9fa8Iw&#10;FMXfB36HcAXfZmof3KhGUVHwcesEX6/NtSk2NyWJbfftl8Fgj4fz58dZb0fbip58aBwrWMwzEMSV&#10;0w3XCi5fp9d3ECEia2wdk4JvCrDdTF7WWGg38Cf1ZaxFGuFQoAITY1dIGSpDFsPcdcTJuztvMSbp&#10;a6k9DmnctjLPsqW02HAiGOzoYKh6lE+bINXteWxGb4arKT/4EMO+XwSlZtNxtwIRaYz/4b/2WSvI&#10;8zf4PZOOgNz8AAAA//8DAFBLAQItABQABgAIAAAAIQDb4fbL7gAAAIUBAAATAAAAAAAAAAAAAAAA&#10;AAAAAABbQ29udGVudF9UeXBlc10ueG1sUEsBAi0AFAAGAAgAAAAhAFr0LFu/AAAAFQEAAAsAAAAA&#10;AAAAAAAAAAAAHwEAAF9yZWxzLy5yZWxzUEsBAi0AFAAGAAgAAAAhAPYk8VXBAAAA3AAAAA8AAAAA&#10;AAAAAAAAAAAABwIAAGRycy9kb3ducmV2LnhtbFBLBQYAAAAAAwADALcAAAD1AgAAAAA=&#10;" strokecolor="black [3200]" strokeweight=".5pt">
                    <v:stroke dashstyle="dash" joinstyle="miter"/>
                  </v:line>
                </v:group>
                <w10:anchorlock/>
              </v:group>
            </w:pict>
          </mc:Fallback>
        </mc:AlternateContent>
      </w:r>
    </w:p>
    <w:p w14:paraId="121570A9" w14:textId="04E96F52" w:rsidR="6779459E" w:rsidRDefault="6779459E" w:rsidP="05A5E8C4">
      <w:pPr>
        <w:spacing w:before="120" w:after="120"/>
        <w:rPr>
          <w:color w:val="000000" w:themeColor="text1"/>
          <w:lang w:val="fr-BE"/>
        </w:rPr>
      </w:pPr>
      <w:r w:rsidRPr="00C05C6B">
        <w:rPr>
          <w:color w:val="000000" w:themeColor="text1"/>
          <w:lang w:val="fr-BE"/>
        </w:rPr>
        <w:t xml:space="preserve">Par ailleurs, selon cette même configuration, plusieurs formes de travail de plateforme existent </w:t>
      </w:r>
      <w:r w:rsidR="00090604">
        <w:rPr>
          <w:color w:val="000000" w:themeColor="text1"/>
          <w:lang w:val="fr-BE"/>
        </w:rPr>
        <w:t xml:space="preserve">en fonction du </w:t>
      </w:r>
      <w:r w:rsidRPr="00C05C6B">
        <w:rPr>
          <w:color w:val="000000" w:themeColor="text1"/>
          <w:lang w:val="fr-BE"/>
        </w:rPr>
        <w:t>type de travail effectué</w:t>
      </w:r>
      <w:r w:rsidR="0067369F">
        <w:rPr>
          <w:color w:val="000000" w:themeColor="text1"/>
          <w:lang w:val="fr-BE"/>
        </w:rPr>
        <w:t xml:space="preserve">. </w:t>
      </w:r>
    </w:p>
    <w:p w14:paraId="2B89B729" w14:textId="0EBF7FF1" w:rsidR="0067369F" w:rsidRPr="000A324E" w:rsidRDefault="000A324E" w:rsidP="000A324E">
      <w:pPr>
        <w:pStyle w:val="Titre4"/>
        <w:rPr>
          <w:lang w:val="fr-BE"/>
        </w:rPr>
      </w:pPr>
      <w:r w:rsidRPr="000A324E">
        <w:rPr>
          <w:lang w:val="fr-BE"/>
        </w:rPr>
        <w:t xml:space="preserve">Différentes formes de travail au sein de l’économie de plateforme </w:t>
      </w:r>
    </w:p>
    <w:p w14:paraId="4C640BC2" w14:textId="77777777" w:rsidR="009E410C" w:rsidRDefault="009E410C" w:rsidP="05A5E8C4">
      <w:pPr>
        <w:spacing w:before="120" w:after="120"/>
        <w:rPr>
          <w:color w:val="000000" w:themeColor="text1"/>
          <w:lang w:val="fr-BE"/>
        </w:rPr>
      </w:pPr>
      <w:r w:rsidRPr="009E410C">
        <w:rPr>
          <w:color w:val="000000" w:themeColor="text1"/>
          <w:lang w:val="fr-BE"/>
        </w:rPr>
        <w:t>Vallas et Schor</w:t>
      </w:r>
      <w:r>
        <w:rPr>
          <w:color w:val="000000" w:themeColor="text1"/>
          <w:lang w:val="fr-BE"/>
        </w:rPr>
        <w:t xml:space="preserve"> (2020)</w:t>
      </w:r>
      <w:r w:rsidRPr="009E410C">
        <w:rPr>
          <w:color w:val="000000" w:themeColor="text1"/>
          <w:lang w:val="fr-BE"/>
        </w:rPr>
        <w:t xml:space="preserve"> propose</w:t>
      </w:r>
      <w:r>
        <w:rPr>
          <w:color w:val="000000" w:themeColor="text1"/>
          <w:lang w:val="fr-BE"/>
        </w:rPr>
        <w:t>nt</w:t>
      </w:r>
      <w:r w:rsidRPr="009E410C">
        <w:rPr>
          <w:color w:val="000000" w:themeColor="text1"/>
          <w:lang w:val="fr-BE"/>
        </w:rPr>
        <w:t xml:space="preserve"> une typologie des plateformes et examine comment Uber se distingue des autres entreprises de l'économie de plateforme.</w:t>
      </w:r>
    </w:p>
    <w:p w14:paraId="08B64669" w14:textId="4DC542F0" w:rsidR="008D3095" w:rsidRDefault="008C0136" w:rsidP="05A5E8C4">
      <w:pPr>
        <w:spacing w:before="120" w:after="120"/>
        <w:rPr>
          <w:color w:val="000000" w:themeColor="text1"/>
          <w:lang w:val="fr-BE"/>
        </w:rPr>
      </w:pPr>
      <w:r>
        <w:rPr>
          <w:color w:val="000000" w:themeColor="text1"/>
          <w:lang w:val="fr-BE"/>
        </w:rPr>
        <w:lastRenderedPageBreak/>
        <w:t>Il</w:t>
      </w:r>
      <w:r w:rsidR="6779459E" w:rsidRPr="00C05C6B">
        <w:rPr>
          <w:color w:val="000000" w:themeColor="text1"/>
          <w:lang w:val="fr-BE"/>
        </w:rPr>
        <w:t xml:space="preserve"> existe des plateformes numériques sur lesquelles tout un chacun peut s'inscrire sans aucune forme de restriction </w:t>
      </w:r>
      <w:r w:rsidR="00090604">
        <w:rPr>
          <w:color w:val="000000" w:themeColor="text1"/>
          <w:lang w:val="fr-BE"/>
        </w:rPr>
        <w:t>en vue</w:t>
      </w:r>
      <w:r w:rsidR="6779459E" w:rsidRPr="00C05C6B">
        <w:rPr>
          <w:color w:val="000000" w:themeColor="text1"/>
          <w:lang w:val="fr-BE"/>
        </w:rPr>
        <w:t xml:space="preserve"> de réaliser des microtâches rémunérées directement sur la plateforme. Amazon Mechanical Turk </w:t>
      </w:r>
      <w:r w:rsidR="00090604">
        <w:rPr>
          <w:color w:val="000000" w:themeColor="text1"/>
          <w:lang w:val="fr-BE"/>
        </w:rPr>
        <w:t xml:space="preserve">en </w:t>
      </w:r>
      <w:r w:rsidR="6779459E" w:rsidRPr="00C05C6B">
        <w:rPr>
          <w:color w:val="000000" w:themeColor="text1"/>
          <w:lang w:val="fr-BE"/>
        </w:rPr>
        <w:t xml:space="preserve">constitue un cas emblématique. Cette forme de travail </w:t>
      </w:r>
      <w:r w:rsidR="00090604">
        <w:rPr>
          <w:color w:val="000000" w:themeColor="text1"/>
          <w:lang w:val="fr-BE"/>
        </w:rPr>
        <w:t xml:space="preserve">concerne le </w:t>
      </w:r>
      <w:r w:rsidR="6779459E" w:rsidRPr="00C05C6B">
        <w:rPr>
          <w:color w:val="000000" w:themeColor="text1"/>
          <w:lang w:val="fr-BE"/>
        </w:rPr>
        <w:t>plus souvent de</w:t>
      </w:r>
      <w:r w:rsidR="00090604">
        <w:rPr>
          <w:color w:val="000000" w:themeColor="text1"/>
          <w:lang w:val="fr-BE"/>
        </w:rPr>
        <w:t>s</w:t>
      </w:r>
      <w:r w:rsidR="6779459E" w:rsidRPr="00C05C6B">
        <w:rPr>
          <w:color w:val="000000" w:themeColor="text1"/>
          <w:lang w:val="fr-BE"/>
        </w:rPr>
        <w:t xml:space="preserve"> travailleurs </w:t>
      </w:r>
      <w:r w:rsidR="00090604">
        <w:rPr>
          <w:color w:val="000000" w:themeColor="text1"/>
          <w:lang w:val="fr-BE"/>
        </w:rPr>
        <w:t>localisé</w:t>
      </w:r>
      <w:r w:rsidR="6779459E" w:rsidRPr="00C05C6B">
        <w:rPr>
          <w:color w:val="000000" w:themeColor="text1"/>
          <w:lang w:val="fr-BE"/>
        </w:rPr>
        <w:t>s dans des pays émergents (Lehdonvirta et al, 2019 ; Wood et al., 2019).</w:t>
      </w:r>
      <w:r w:rsidR="00431684">
        <w:rPr>
          <w:color w:val="000000" w:themeColor="text1"/>
          <w:lang w:val="fr-BE"/>
        </w:rPr>
        <w:t xml:space="preserve"> </w:t>
      </w:r>
      <w:r w:rsidR="007E0BF7" w:rsidRPr="007E0BF7">
        <w:rPr>
          <w:color w:val="000000" w:themeColor="text1"/>
          <w:lang w:val="fr-BE"/>
        </w:rPr>
        <w:t>Ce travail est entièrement en ligne</w:t>
      </w:r>
      <w:r w:rsidR="008D3095">
        <w:rPr>
          <w:color w:val="000000" w:themeColor="text1"/>
          <w:lang w:val="fr-BE"/>
        </w:rPr>
        <w:t xml:space="preserve"> et implique </w:t>
      </w:r>
      <w:r w:rsidR="007E0BF7" w:rsidRPr="007E0BF7">
        <w:rPr>
          <w:color w:val="000000" w:themeColor="text1"/>
          <w:lang w:val="fr-BE"/>
        </w:rPr>
        <w:t xml:space="preserve">des tâches comme la description de contenu d'images, l'édition de texte généré par ordinateur, ou la transcription de courts extraits audio. Les travailleurs sont payés à la pièce et ces emplois requièrent généralement </w:t>
      </w:r>
      <w:r w:rsidR="008D3095">
        <w:rPr>
          <w:color w:val="000000" w:themeColor="text1"/>
          <w:lang w:val="fr-BE"/>
        </w:rPr>
        <w:t>peu</w:t>
      </w:r>
      <w:r w:rsidR="007E0BF7" w:rsidRPr="007E0BF7">
        <w:rPr>
          <w:color w:val="000000" w:themeColor="text1"/>
          <w:lang w:val="fr-BE"/>
        </w:rPr>
        <w:t xml:space="preserve"> de formation et d'expérience</w:t>
      </w:r>
      <w:r w:rsidR="003311A4">
        <w:rPr>
          <w:color w:val="000000" w:themeColor="text1"/>
          <w:lang w:val="fr-BE"/>
        </w:rPr>
        <w:t xml:space="preserve"> (Vallas</w:t>
      </w:r>
      <w:r w:rsidR="009E410C">
        <w:rPr>
          <w:color w:val="000000" w:themeColor="text1"/>
          <w:lang w:val="fr-BE"/>
        </w:rPr>
        <w:t xml:space="preserve"> &amp; Schor</w:t>
      </w:r>
      <w:r w:rsidR="003311A4">
        <w:rPr>
          <w:color w:val="000000" w:themeColor="text1"/>
          <w:lang w:val="fr-BE"/>
        </w:rPr>
        <w:t>, 2020).</w:t>
      </w:r>
    </w:p>
    <w:p w14:paraId="1AA9CEDE" w14:textId="7D38A260" w:rsidR="00234A27" w:rsidRDefault="00431684" w:rsidP="05A5E8C4">
      <w:pPr>
        <w:spacing w:before="120" w:after="120"/>
        <w:rPr>
          <w:color w:val="000000" w:themeColor="text1"/>
          <w:lang w:val="fr-BE"/>
        </w:rPr>
      </w:pPr>
      <w:r>
        <w:rPr>
          <w:color w:val="000000" w:themeColor="text1"/>
          <w:lang w:val="fr-BE"/>
        </w:rPr>
        <w:t>D</w:t>
      </w:r>
      <w:r w:rsidR="6779459E" w:rsidRPr="00C05C6B">
        <w:rPr>
          <w:color w:val="000000" w:themeColor="text1"/>
          <w:lang w:val="fr-BE"/>
        </w:rPr>
        <w:t>’autres plateformes</w:t>
      </w:r>
      <w:r w:rsidR="00090604">
        <w:rPr>
          <w:color w:val="000000" w:themeColor="text1"/>
          <w:lang w:val="fr-BE"/>
        </w:rPr>
        <w:t>,</w:t>
      </w:r>
      <w:r w:rsidR="6779459E" w:rsidRPr="00C05C6B">
        <w:rPr>
          <w:color w:val="000000" w:themeColor="text1"/>
          <w:lang w:val="fr-BE"/>
        </w:rPr>
        <w:t xml:space="preserve"> </w:t>
      </w:r>
      <w:r w:rsidR="00090604">
        <w:rPr>
          <w:color w:val="000000" w:themeColor="text1"/>
          <w:lang w:val="fr-BE"/>
        </w:rPr>
        <w:t xml:space="preserve">telle </w:t>
      </w:r>
      <w:r w:rsidR="00627D82">
        <w:rPr>
          <w:color w:val="000000" w:themeColor="text1"/>
          <w:lang w:val="fr-BE"/>
        </w:rPr>
        <w:t xml:space="preserve">que </w:t>
      </w:r>
      <w:r w:rsidR="6779459E" w:rsidRPr="00C05C6B">
        <w:rPr>
          <w:color w:val="000000" w:themeColor="text1"/>
          <w:lang w:val="fr-BE"/>
        </w:rPr>
        <w:t>Upwork</w:t>
      </w:r>
      <w:r w:rsidR="00090604">
        <w:rPr>
          <w:color w:val="000000" w:themeColor="text1"/>
          <w:lang w:val="fr-BE"/>
        </w:rPr>
        <w:t>,</w:t>
      </w:r>
      <w:r w:rsidR="6779459E" w:rsidRPr="00C05C6B">
        <w:rPr>
          <w:color w:val="000000" w:themeColor="text1"/>
          <w:lang w:val="fr-BE"/>
        </w:rPr>
        <w:t xml:space="preserve"> demandent des compétences plus qualifiées et </w:t>
      </w:r>
      <w:r w:rsidR="00600A95" w:rsidRPr="00C05C6B">
        <w:rPr>
          <w:color w:val="000000" w:themeColor="text1"/>
          <w:lang w:val="fr-BE"/>
        </w:rPr>
        <w:t>recherchent</w:t>
      </w:r>
      <w:r w:rsidR="6779459E" w:rsidRPr="00C05C6B">
        <w:rPr>
          <w:color w:val="000000" w:themeColor="text1"/>
          <w:lang w:val="fr-BE"/>
        </w:rPr>
        <w:t xml:space="preserve"> des freelances professionnels, spécialistes de certains domaines</w:t>
      </w:r>
      <w:r w:rsidR="001647A1">
        <w:rPr>
          <w:color w:val="000000" w:themeColor="text1"/>
          <w:lang w:val="fr-BE"/>
        </w:rPr>
        <w:t xml:space="preserve">. </w:t>
      </w:r>
      <w:r w:rsidR="001647A1" w:rsidRPr="001647A1">
        <w:rPr>
          <w:color w:val="000000" w:themeColor="text1"/>
          <w:lang w:val="fr-BE"/>
        </w:rPr>
        <w:t>Leurs services sont souvent détachés d'un lieu de travail ou d'un lieu géographique spécifique et sont définis par un haut niveau de compétence technique dans des domaines tels que le design graphique, la programmation informatique</w:t>
      </w:r>
      <w:r w:rsidR="00FF09E0">
        <w:rPr>
          <w:color w:val="000000" w:themeColor="text1"/>
          <w:lang w:val="fr-BE"/>
        </w:rPr>
        <w:t>,</w:t>
      </w:r>
      <w:r w:rsidR="001647A1" w:rsidRPr="001647A1">
        <w:rPr>
          <w:color w:val="000000" w:themeColor="text1"/>
          <w:lang w:val="fr-BE"/>
        </w:rPr>
        <w:t xml:space="preserve"> le journalisme</w:t>
      </w:r>
      <w:r w:rsidR="6779459E" w:rsidRPr="00C05C6B">
        <w:rPr>
          <w:color w:val="000000" w:themeColor="text1"/>
          <w:lang w:val="fr-BE"/>
        </w:rPr>
        <w:t xml:space="preserve"> </w:t>
      </w:r>
      <w:r w:rsidR="00FF09E0">
        <w:rPr>
          <w:color w:val="000000" w:themeColor="text1"/>
          <w:lang w:val="fr-BE"/>
        </w:rPr>
        <w:t>et</w:t>
      </w:r>
      <w:r w:rsidR="6779459E" w:rsidRPr="00C05C6B">
        <w:rPr>
          <w:color w:val="000000" w:themeColor="text1"/>
          <w:lang w:val="fr-BE"/>
        </w:rPr>
        <w:t xml:space="preserve"> la traduction. </w:t>
      </w:r>
    </w:p>
    <w:p w14:paraId="4B39FC17" w14:textId="1D9C2387" w:rsidR="00234A27" w:rsidRDefault="00AC448D" w:rsidP="05A5E8C4">
      <w:pPr>
        <w:spacing w:before="120" w:after="120"/>
        <w:rPr>
          <w:color w:val="000000" w:themeColor="text1"/>
          <w:lang w:val="fr-BE"/>
        </w:rPr>
      </w:pPr>
      <w:r>
        <w:t>Le travail d’influence ou de création de contenu est également une forme de travail dans l’économie de plateforme</w:t>
      </w:r>
      <w:r w:rsidR="00FF09E0">
        <w:t>. L</w:t>
      </w:r>
      <w:r w:rsidR="00234A27">
        <w:t xml:space="preserve">es travailleurs, souvent non rémunérés, fournissent du travail dans l'espoir de gagner en notoriété et de générer des revenus réguliers dans </w:t>
      </w:r>
      <w:r>
        <w:t>« </w:t>
      </w:r>
      <w:r w:rsidR="00234A27">
        <w:t>l'économie de l'attention</w:t>
      </w:r>
      <w:r>
        <w:t> »</w:t>
      </w:r>
      <w:r w:rsidR="00445156">
        <w:t xml:space="preserve"> (</w:t>
      </w:r>
      <w:r w:rsidR="0098326E">
        <w:t>Vallas</w:t>
      </w:r>
      <w:r w:rsidR="009E410C">
        <w:t xml:space="preserve"> &amp; Schor</w:t>
      </w:r>
      <w:r w:rsidR="0098326E">
        <w:t>, 2020 : 164)</w:t>
      </w:r>
      <w:r w:rsidR="00234A27">
        <w:t>. Leur travail</w:t>
      </w:r>
      <w:r w:rsidR="00731016">
        <w:t xml:space="preserve"> </w:t>
      </w:r>
      <w:r w:rsidR="00234A27">
        <w:t>est motivé par la vision d'un futur désirable, les poussant à accepter des positions très précaires sur le marché du travail</w:t>
      </w:r>
      <w:r w:rsidR="00731016">
        <w:t xml:space="preserve"> (Marwick, 2013)</w:t>
      </w:r>
      <w:r w:rsidR="00234A27">
        <w:t>.</w:t>
      </w:r>
    </w:p>
    <w:p w14:paraId="2A5558D7" w14:textId="77777777" w:rsidR="000E0AA8" w:rsidRDefault="6779459E" w:rsidP="00FA0CB0">
      <w:pPr>
        <w:spacing w:before="120" w:after="120"/>
        <w:rPr>
          <w:color w:val="000000" w:themeColor="text1"/>
          <w:lang w:val="fr-BE"/>
        </w:rPr>
      </w:pPr>
      <w:r w:rsidRPr="00C05C6B">
        <w:rPr>
          <w:color w:val="000000" w:themeColor="text1"/>
          <w:lang w:val="fr-BE"/>
        </w:rPr>
        <w:t xml:space="preserve">Enfin, </w:t>
      </w:r>
      <w:r w:rsidR="00431684">
        <w:rPr>
          <w:color w:val="000000" w:themeColor="text1"/>
          <w:lang w:val="fr-BE"/>
        </w:rPr>
        <w:t>d</w:t>
      </w:r>
      <w:r w:rsidRPr="00C05C6B">
        <w:rPr>
          <w:color w:val="000000" w:themeColor="text1"/>
          <w:lang w:val="fr-BE"/>
        </w:rPr>
        <w:t xml:space="preserve">es plateformes qui basent leurs services sur des actifs (« </w:t>
      </w:r>
      <w:r w:rsidRPr="00431684">
        <w:rPr>
          <w:i/>
          <w:color w:val="000000" w:themeColor="text1"/>
          <w:lang w:val="fr-BE"/>
        </w:rPr>
        <w:t>asset-based services</w:t>
      </w:r>
      <w:r w:rsidR="002D28FC">
        <w:rPr>
          <w:color w:val="000000" w:themeColor="text1"/>
          <w:lang w:val="fr-BE"/>
        </w:rPr>
        <w:t> </w:t>
      </w:r>
      <w:r w:rsidRPr="00C05C6B">
        <w:rPr>
          <w:color w:val="000000" w:themeColor="text1"/>
          <w:lang w:val="fr-BE"/>
        </w:rPr>
        <w:t>») coordonnent des activités réalisées hors ligne</w:t>
      </w:r>
      <w:r w:rsidR="00C95F64">
        <w:rPr>
          <w:color w:val="000000" w:themeColor="text1"/>
          <w:lang w:val="fr-BE"/>
        </w:rPr>
        <w:t xml:space="preserve">, comme </w:t>
      </w:r>
      <w:r w:rsidR="00C95F64">
        <w:t xml:space="preserve">la livraison de nourriture, les réparations à domicile et les soins personnels. Ces travailleurs bénéficient de flexibilité en termes d'horaires de travail et d'autonomie, mais doivent assumer les coûts opérationnels et les risques associés, et renoncer aux protections des employés traditionnels. </w:t>
      </w:r>
      <w:r w:rsidR="00431684">
        <w:rPr>
          <w:color w:val="000000" w:themeColor="text1"/>
          <w:lang w:val="fr-BE"/>
        </w:rPr>
        <w:t>La r</w:t>
      </w:r>
      <w:r w:rsidRPr="00C05C6B">
        <w:rPr>
          <w:color w:val="000000" w:themeColor="text1"/>
          <w:lang w:val="fr-BE"/>
        </w:rPr>
        <w:t>éalis</w:t>
      </w:r>
      <w:r w:rsidR="00431684">
        <w:rPr>
          <w:color w:val="000000" w:themeColor="text1"/>
          <w:lang w:val="fr-BE"/>
        </w:rPr>
        <w:t>ation de</w:t>
      </w:r>
      <w:r w:rsidRPr="00C05C6B">
        <w:rPr>
          <w:color w:val="000000" w:themeColor="text1"/>
          <w:lang w:val="fr-BE"/>
        </w:rPr>
        <w:t xml:space="preserve"> ce type d’activité</w:t>
      </w:r>
      <w:r w:rsidR="00431684">
        <w:rPr>
          <w:color w:val="000000" w:themeColor="text1"/>
          <w:lang w:val="fr-BE"/>
        </w:rPr>
        <w:t>s</w:t>
      </w:r>
      <w:r w:rsidRPr="00C05C6B">
        <w:rPr>
          <w:color w:val="000000" w:themeColor="text1"/>
          <w:lang w:val="fr-BE"/>
        </w:rPr>
        <w:t xml:space="preserve"> nécessite de mobiliser des équipements personnels </w:t>
      </w:r>
      <w:r w:rsidR="00431684">
        <w:rPr>
          <w:color w:val="000000" w:themeColor="text1"/>
          <w:lang w:val="fr-BE"/>
        </w:rPr>
        <w:t>tels qu’</w:t>
      </w:r>
      <w:r w:rsidRPr="00C05C6B">
        <w:rPr>
          <w:color w:val="000000" w:themeColor="text1"/>
          <w:lang w:val="fr-BE"/>
        </w:rPr>
        <w:t xml:space="preserve">une voiture, un vélo, un espace disponible au domicile par exemple. </w:t>
      </w:r>
      <w:r w:rsidR="00FD47D5">
        <w:rPr>
          <w:color w:val="000000" w:themeColor="text1"/>
          <w:lang w:val="fr-BE"/>
        </w:rPr>
        <w:t>C’est dans cette catégorie que se classe le cas d’Uber (</w:t>
      </w:r>
      <w:r w:rsidRPr="00C05C6B">
        <w:rPr>
          <w:color w:val="000000" w:themeColor="text1"/>
          <w:lang w:val="fr-BE"/>
        </w:rPr>
        <w:t xml:space="preserve">Howcroft </w:t>
      </w:r>
      <w:r w:rsidR="00E64A32">
        <w:rPr>
          <w:color w:val="000000" w:themeColor="text1"/>
          <w:lang w:val="fr-BE"/>
        </w:rPr>
        <w:t>et</w:t>
      </w:r>
      <w:r w:rsidRPr="00C05C6B">
        <w:rPr>
          <w:color w:val="000000" w:themeColor="text1"/>
          <w:lang w:val="fr-BE"/>
        </w:rPr>
        <w:t xml:space="preserve"> Bergvall-Kåreborn</w:t>
      </w:r>
      <w:r w:rsidR="00FD47D5">
        <w:rPr>
          <w:color w:val="000000" w:themeColor="text1"/>
          <w:lang w:val="fr-BE"/>
        </w:rPr>
        <w:t xml:space="preserve">, </w:t>
      </w:r>
      <w:r w:rsidRPr="00C05C6B">
        <w:rPr>
          <w:color w:val="000000" w:themeColor="text1"/>
          <w:lang w:val="fr-BE"/>
        </w:rPr>
        <w:t>2019</w:t>
      </w:r>
      <w:r w:rsidR="00FD47D5">
        <w:rPr>
          <w:color w:val="000000" w:themeColor="text1"/>
          <w:lang w:val="fr-BE"/>
        </w:rPr>
        <w:t> ; Vallas</w:t>
      </w:r>
      <w:r w:rsidR="009E410C">
        <w:rPr>
          <w:color w:val="000000" w:themeColor="text1"/>
          <w:lang w:val="fr-BE"/>
        </w:rPr>
        <w:t xml:space="preserve"> &amp; Schor</w:t>
      </w:r>
      <w:r w:rsidR="00FD47D5">
        <w:rPr>
          <w:color w:val="000000" w:themeColor="text1"/>
          <w:lang w:val="fr-BE"/>
        </w:rPr>
        <w:t>, 2020</w:t>
      </w:r>
      <w:r w:rsidRPr="00C05C6B">
        <w:rPr>
          <w:color w:val="000000" w:themeColor="text1"/>
          <w:lang w:val="fr-BE"/>
        </w:rPr>
        <w:t>)</w:t>
      </w:r>
      <w:r w:rsidR="00FD47D5">
        <w:rPr>
          <w:color w:val="000000" w:themeColor="text1"/>
          <w:lang w:val="fr-BE"/>
        </w:rPr>
        <w:t xml:space="preserve">. </w:t>
      </w:r>
      <w:r w:rsidR="00290ABA">
        <w:rPr>
          <w:color w:val="000000" w:themeColor="text1"/>
          <w:lang w:val="fr-BE"/>
        </w:rPr>
        <w:t>Les chauffeurs Uber</w:t>
      </w:r>
      <w:r w:rsidR="00FA0CB0" w:rsidRPr="00FA0CB0">
        <w:rPr>
          <w:color w:val="000000" w:themeColor="text1"/>
          <w:lang w:val="fr-BE"/>
        </w:rPr>
        <w:t xml:space="preserve"> bénéficient de la flexibilité des horaires, mais doivent également faire face à des défis significatifs. Les chauffeurs Uber doivent couvrir leurs propres coûts d'exploitation, tels que le carburant, l'entretien des véhicules et les assurances</w:t>
      </w:r>
      <w:r w:rsidR="00290ABA">
        <w:rPr>
          <w:color w:val="000000" w:themeColor="text1"/>
          <w:lang w:val="fr-BE"/>
        </w:rPr>
        <w:t xml:space="preserve">. </w:t>
      </w:r>
    </w:p>
    <w:p w14:paraId="5F678216" w14:textId="77777777" w:rsidR="00272F7D" w:rsidRDefault="000E0AA8" w:rsidP="00FA0CB0">
      <w:pPr>
        <w:spacing w:before="120" w:after="120"/>
        <w:rPr>
          <w:color w:val="000000" w:themeColor="text1"/>
          <w:lang w:val="fr-BE"/>
        </w:rPr>
      </w:pPr>
      <w:r>
        <w:rPr>
          <w:color w:val="000000" w:themeColor="text1"/>
          <w:lang w:val="fr-BE"/>
        </w:rPr>
        <w:t xml:space="preserve">Par ailleurs, </w:t>
      </w:r>
      <w:r w:rsidR="00FA0CB0" w:rsidRPr="00FA0CB0">
        <w:rPr>
          <w:color w:val="000000" w:themeColor="text1"/>
          <w:lang w:val="fr-BE"/>
        </w:rPr>
        <w:t xml:space="preserve">Uber se distingue des autres entreprises de l'économie de plateforme par ses stratégies sophistiquées pour contourner les réglementations existantes. Plutôt que de chercher </w:t>
      </w:r>
      <w:r w:rsidR="00FA0CB0" w:rsidRPr="00FA0CB0">
        <w:rPr>
          <w:color w:val="000000" w:themeColor="text1"/>
          <w:lang w:val="fr-BE"/>
        </w:rPr>
        <w:lastRenderedPageBreak/>
        <w:t>une autorisation avant de s'implanter sur un marché, Uber entre sans permission et ajuste ensuite ses pratiques pour éviter les sanctions légales. Cette approche contraste avec celle des autres entreprises de plateforme qui adoptent souvent des stratégies plus prudentes.</w:t>
      </w:r>
      <w:r>
        <w:rPr>
          <w:color w:val="000000" w:themeColor="text1"/>
          <w:lang w:val="fr-BE"/>
        </w:rPr>
        <w:t xml:space="preserve"> </w:t>
      </w:r>
      <w:r w:rsidR="00FA0CB0" w:rsidRPr="00FA0CB0">
        <w:rPr>
          <w:color w:val="000000" w:themeColor="text1"/>
          <w:lang w:val="fr-BE"/>
        </w:rPr>
        <w:t>La rapidité de diffusion et l'impact d'Uber sur les marchés locaux sont également remarquables. Uber a provoqué des bouleversements significatifs dans les marchés du transport grâce à une stratégie de tarification agressive et à l'accessibilité de ses services. Cela a souvent conduit à une opposition immédiate et intense de la part des taxis traditionnels et des régulateurs locaux, une situation moins courante pour d'autres plateformes.</w:t>
      </w:r>
      <w:r w:rsidR="00E10912">
        <w:rPr>
          <w:color w:val="000000" w:themeColor="text1"/>
          <w:lang w:val="fr-BE"/>
        </w:rPr>
        <w:t xml:space="preserve"> </w:t>
      </w:r>
    </w:p>
    <w:p w14:paraId="2B034B64" w14:textId="32B79780" w:rsidR="00FA0CB0" w:rsidRDefault="00FA0CB0" w:rsidP="00FA0CB0">
      <w:pPr>
        <w:spacing w:before="120" w:after="120"/>
        <w:rPr>
          <w:color w:val="000000" w:themeColor="text1"/>
          <w:lang w:val="fr-BE"/>
        </w:rPr>
      </w:pPr>
      <w:r w:rsidRPr="00FA0CB0">
        <w:rPr>
          <w:color w:val="000000" w:themeColor="text1"/>
          <w:lang w:val="fr-BE"/>
        </w:rPr>
        <w:t xml:space="preserve">En </w:t>
      </w:r>
      <w:r w:rsidR="00E10912">
        <w:rPr>
          <w:color w:val="000000" w:themeColor="text1"/>
          <w:lang w:val="fr-BE"/>
        </w:rPr>
        <w:t>définitive</w:t>
      </w:r>
      <w:r w:rsidRPr="00FA0CB0">
        <w:rPr>
          <w:color w:val="000000" w:themeColor="text1"/>
          <w:lang w:val="fr-BE"/>
        </w:rPr>
        <w:t>, Uber se distingue par son approche agressive et perturbatrice du marché, son modèle économique basé sur des investissements massifs malgré une rentabilité incertaine,</w:t>
      </w:r>
      <w:r w:rsidR="007C1844">
        <w:rPr>
          <w:color w:val="000000" w:themeColor="text1"/>
          <w:lang w:val="fr-BE"/>
        </w:rPr>
        <w:t xml:space="preserve"> </w:t>
      </w:r>
      <w:r w:rsidR="0097428F">
        <w:rPr>
          <w:color w:val="000000" w:themeColor="text1"/>
          <w:lang w:val="fr-BE"/>
        </w:rPr>
        <w:t>mais également</w:t>
      </w:r>
      <w:r w:rsidRPr="00FA0CB0">
        <w:rPr>
          <w:color w:val="000000" w:themeColor="text1"/>
          <w:lang w:val="fr-BE"/>
        </w:rPr>
        <w:t xml:space="preserve"> </w:t>
      </w:r>
      <w:r w:rsidR="0097428F">
        <w:rPr>
          <w:color w:val="000000" w:themeColor="text1"/>
          <w:lang w:val="fr-BE"/>
        </w:rPr>
        <w:t>de</w:t>
      </w:r>
      <w:r w:rsidRPr="00FA0CB0">
        <w:rPr>
          <w:color w:val="000000" w:themeColor="text1"/>
          <w:lang w:val="fr-BE"/>
        </w:rPr>
        <w:t xml:space="preserve"> nombreux conflits juridiques et sociaux liés aux conditions de travail de ses chauffeurs. </w:t>
      </w:r>
      <w:r w:rsidR="00272F7D">
        <w:rPr>
          <w:color w:val="000000" w:themeColor="text1"/>
          <w:lang w:val="fr-BE"/>
        </w:rPr>
        <w:t xml:space="preserve">En effet, </w:t>
      </w:r>
      <w:r w:rsidR="00272F7D">
        <w:t>les chauffeurs Uber sont soumis à un management algorithmique rigoureux qui contrôle et évalue leur performance, souvent perçu comme limitant leur autonomie et exacerbant la précarité de leurs conditions de travail.</w:t>
      </w:r>
    </w:p>
    <w:p w14:paraId="40B13953" w14:textId="4547D8A5" w:rsidR="00B5375B" w:rsidRDefault="001636EF" w:rsidP="00342A3F">
      <w:pPr>
        <w:spacing w:before="120" w:after="120"/>
        <w:rPr>
          <w:color w:val="000000" w:themeColor="text1"/>
          <w:lang w:val="fr-BE"/>
        </w:rPr>
      </w:pPr>
      <w:r>
        <w:rPr>
          <w:color w:val="000000" w:themeColor="text1"/>
          <w:lang w:val="fr-BE"/>
        </w:rPr>
        <w:t xml:space="preserve">Ce management algorithmique est le point commun à tous ces types d’entreprises de plateformes, qui est en réalité l’objet le plus controversé. </w:t>
      </w:r>
    </w:p>
    <w:p w14:paraId="32907B3F" w14:textId="10882374" w:rsidR="00407880" w:rsidRPr="00407880" w:rsidRDefault="00407880" w:rsidP="00407880">
      <w:pPr>
        <w:pStyle w:val="Titre4"/>
        <w:rPr>
          <w:lang w:val="fr-BE"/>
        </w:rPr>
      </w:pPr>
      <w:r w:rsidRPr="00407880">
        <w:rPr>
          <w:lang w:val="fr-BE"/>
        </w:rPr>
        <w:t>Le management algorithmique, l</w:t>
      </w:r>
      <w:r>
        <w:rPr>
          <w:lang w:val="fr-BE"/>
        </w:rPr>
        <w:t>’objet central d’une nouvelle forme d’emploi</w:t>
      </w:r>
    </w:p>
    <w:p w14:paraId="277AC571" w14:textId="2009C9D4" w:rsidR="00342A3F" w:rsidRPr="00C05C6B" w:rsidRDefault="00B5375B" w:rsidP="00E10912">
      <w:pPr>
        <w:spacing w:before="120" w:after="120"/>
        <w:rPr>
          <w:color w:val="000000" w:themeColor="text1"/>
          <w:lang w:val="fr-BE"/>
        </w:rPr>
      </w:pPr>
      <w:r>
        <w:rPr>
          <w:color w:val="000000" w:themeColor="text1"/>
          <w:lang w:val="fr-BE"/>
        </w:rPr>
        <w:t>Toutes les</w:t>
      </w:r>
      <w:r w:rsidR="00342A3F" w:rsidRPr="00C05C6B">
        <w:rPr>
          <w:color w:val="000000" w:themeColor="text1"/>
          <w:lang w:val="fr-BE"/>
        </w:rPr>
        <w:t xml:space="preserve"> </w:t>
      </w:r>
      <w:r>
        <w:rPr>
          <w:color w:val="000000" w:themeColor="text1"/>
          <w:lang w:val="fr-BE"/>
        </w:rPr>
        <w:t>entreprises dans l’économie de plateforme</w:t>
      </w:r>
      <w:r w:rsidR="00342A3F" w:rsidRPr="00C05C6B">
        <w:rPr>
          <w:color w:val="000000" w:themeColor="text1"/>
          <w:lang w:val="fr-BE"/>
        </w:rPr>
        <w:t xml:space="preserve"> ont en commun d’organiser le travail via un management algorithmique. </w:t>
      </w:r>
      <w:r w:rsidR="00431684">
        <w:rPr>
          <w:color w:val="000000" w:themeColor="text1"/>
          <w:lang w:val="fr-BE"/>
        </w:rPr>
        <w:t>Si l</w:t>
      </w:r>
      <w:r w:rsidR="00342A3F" w:rsidRPr="00C05C6B">
        <w:rPr>
          <w:color w:val="000000" w:themeColor="text1"/>
          <w:lang w:val="fr-BE"/>
        </w:rPr>
        <w:t>'utilisation d'algorithmes par les entreprises</w:t>
      </w:r>
      <w:r w:rsidR="00371B38" w:rsidRPr="00C05C6B">
        <w:rPr>
          <w:color w:val="000000" w:themeColor="text1"/>
          <w:lang w:val="fr-BE"/>
        </w:rPr>
        <w:t xml:space="preserve"> remonte au moins au XIX</w:t>
      </w:r>
      <w:r w:rsidR="00371B38" w:rsidRPr="00E10912">
        <w:rPr>
          <w:color w:val="000000" w:themeColor="text1"/>
          <w:lang w:val="fr-BE"/>
        </w:rPr>
        <w:t>e</w:t>
      </w:r>
      <w:r w:rsidR="00371B38" w:rsidRPr="00C05C6B">
        <w:rPr>
          <w:color w:val="000000" w:themeColor="text1"/>
          <w:lang w:val="fr-BE"/>
        </w:rPr>
        <w:t xml:space="preserve"> siècle</w:t>
      </w:r>
      <w:r w:rsidR="00431684">
        <w:rPr>
          <w:color w:val="000000" w:themeColor="text1"/>
          <w:lang w:val="fr-BE"/>
        </w:rPr>
        <w:t>,</w:t>
      </w:r>
      <w:r w:rsidR="00371B38" w:rsidRPr="00C05C6B">
        <w:rPr>
          <w:color w:val="000000" w:themeColor="text1"/>
          <w:lang w:val="fr-BE"/>
        </w:rPr>
        <w:t xml:space="preserve"> </w:t>
      </w:r>
      <w:r w:rsidR="00431684">
        <w:rPr>
          <w:color w:val="000000" w:themeColor="text1"/>
          <w:lang w:val="fr-BE"/>
        </w:rPr>
        <w:t>elle</w:t>
      </w:r>
      <w:r w:rsidR="00371B38" w:rsidRPr="00C05C6B">
        <w:rPr>
          <w:color w:val="000000" w:themeColor="text1"/>
          <w:lang w:val="fr-BE"/>
        </w:rPr>
        <w:t xml:space="preserve"> a significativement évolué avec la puissance de la technologie</w:t>
      </w:r>
      <w:r w:rsidR="003B3E69" w:rsidRPr="00C05C6B">
        <w:rPr>
          <w:color w:val="000000" w:themeColor="text1"/>
          <w:lang w:val="fr-BE"/>
        </w:rPr>
        <w:t xml:space="preserve">. </w:t>
      </w:r>
      <w:r w:rsidR="00431684">
        <w:rPr>
          <w:color w:val="000000" w:themeColor="text1"/>
          <w:lang w:val="fr-BE"/>
        </w:rPr>
        <w:t xml:space="preserve">Les algorithmes </w:t>
      </w:r>
      <w:r w:rsidR="00342A3F" w:rsidRPr="00C05C6B">
        <w:rPr>
          <w:color w:val="000000" w:themeColor="text1"/>
          <w:lang w:val="fr-BE"/>
        </w:rPr>
        <w:t xml:space="preserve">sont définis comme des </w:t>
      </w:r>
      <w:r w:rsidR="002D28FC">
        <w:rPr>
          <w:color w:val="000000" w:themeColor="text1"/>
          <w:lang w:val="fr-BE"/>
        </w:rPr>
        <w:t>« </w:t>
      </w:r>
      <w:r w:rsidR="00342A3F" w:rsidRPr="00C05C6B">
        <w:rPr>
          <w:color w:val="000000" w:themeColor="text1"/>
          <w:lang w:val="fr-BE"/>
        </w:rPr>
        <w:t>procédures programmées par ordinateur pour transformer des données d'entrée en un résultat souhaité</w:t>
      </w:r>
      <w:r w:rsidR="002D28FC">
        <w:rPr>
          <w:color w:val="000000" w:themeColor="text1"/>
          <w:lang w:val="fr-BE"/>
        </w:rPr>
        <w:t> »</w:t>
      </w:r>
      <w:r w:rsidR="00342A3F" w:rsidRPr="00C05C6B">
        <w:rPr>
          <w:color w:val="000000" w:themeColor="text1"/>
          <w:lang w:val="fr-BE"/>
        </w:rPr>
        <w:t xml:space="preserve"> </w:t>
      </w:r>
      <w:r w:rsidR="00371B38" w:rsidRPr="00C05C6B">
        <w:rPr>
          <w:color w:val="000000" w:themeColor="text1"/>
          <w:lang w:val="fr-BE"/>
        </w:rPr>
        <w:fldChar w:fldCharType="begin"/>
      </w:r>
      <w:r w:rsidR="00A04FA5">
        <w:rPr>
          <w:color w:val="000000" w:themeColor="text1"/>
          <w:lang w:val="fr-BE"/>
        </w:rPr>
        <w:instrText xml:space="preserve"> ADDIN ZOTERO_ITEM CSL_CITATION {"citationID":"DiQZb8do","properties":{"formattedCitation":"(Kellogg et al., 2020)","plainCitation":"(Kellogg et al., 2020)","dontUpdate":true,"noteIndex":0},"citationItems":[{"id":2857,"uris":["http://zotero.org/users/6183971/items/3HXZRYQ3"],"itemData":{"id":2857,"type":"article-journal","container-title":"Academy of Management Annals","DOI":"10.5465/annals.2018.0174","ISSN":"1941-6520, 1941-6067","issue":"1","journalAbbreviation":"ANNALS","language":"en","page":"366-410","source":"DOI.org (Crossref)","title":"Algorithms at Work: The New Contested Terrain of Control","title-short":"Algorithms at Work","URL":"http://journals.aom.org/doi/10.5465/annals.2018.0174","volume":"14","author":[{"family":"Kellogg","given":"Katherine C."},{"family":"Valentine","given":"Melissa A."},{"family":"Christin","given":"Angéle"}],"accessed":{"date-parts":[["2023",10,31]]},"issued":{"date-parts":[["2020",1]]}}}],"schema":"https://github.com/citation-style-language/schema/raw/master/csl-citation.json"} </w:instrText>
      </w:r>
      <w:r w:rsidR="00371B38" w:rsidRPr="00C05C6B">
        <w:rPr>
          <w:color w:val="000000" w:themeColor="text1"/>
          <w:lang w:val="fr-BE"/>
        </w:rPr>
        <w:fldChar w:fldCharType="separate"/>
      </w:r>
      <w:r w:rsidR="00371B38" w:rsidRPr="00C05C6B">
        <w:rPr>
          <w:rFonts w:cs="Times New Roman"/>
        </w:rPr>
        <w:t>(Kellogg et al., 2020 : 341)</w:t>
      </w:r>
      <w:r w:rsidR="00371B38" w:rsidRPr="00C05C6B">
        <w:rPr>
          <w:color w:val="000000" w:themeColor="text1"/>
          <w:lang w:val="fr-BE"/>
        </w:rPr>
        <w:fldChar w:fldCharType="end"/>
      </w:r>
      <w:r w:rsidR="00342A3F" w:rsidRPr="00C05C6B">
        <w:rPr>
          <w:color w:val="000000" w:themeColor="text1"/>
          <w:lang w:val="fr-BE"/>
        </w:rPr>
        <w:t>. L</w:t>
      </w:r>
      <w:r w:rsidR="00431684">
        <w:rPr>
          <w:color w:val="000000" w:themeColor="text1"/>
          <w:lang w:val="fr-BE"/>
        </w:rPr>
        <w:t>a</w:t>
      </w:r>
      <w:r w:rsidR="00342A3F" w:rsidRPr="00C05C6B">
        <w:rPr>
          <w:color w:val="000000" w:themeColor="text1"/>
          <w:lang w:val="fr-BE"/>
        </w:rPr>
        <w:t xml:space="preserve"> gestion </w:t>
      </w:r>
      <w:r w:rsidR="00431684">
        <w:rPr>
          <w:color w:val="000000" w:themeColor="text1"/>
          <w:lang w:val="fr-BE"/>
        </w:rPr>
        <w:t xml:space="preserve">par algorithmes consiste en </w:t>
      </w:r>
      <w:r w:rsidR="00342A3F" w:rsidRPr="00C05C6B">
        <w:rPr>
          <w:color w:val="000000" w:themeColor="text1"/>
          <w:lang w:val="fr-BE"/>
        </w:rPr>
        <w:t xml:space="preserve">l'utilisation </w:t>
      </w:r>
      <w:r w:rsidR="00D81D2C" w:rsidRPr="00C05C6B">
        <w:rPr>
          <w:color w:val="000000" w:themeColor="text1"/>
          <w:lang w:val="fr-BE"/>
        </w:rPr>
        <w:t>de</w:t>
      </w:r>
      <w:r w:rsidR="00342A3F" w:rsidRPr="00C05C6B">
        <w:rPr>
          <w:color w:val="000000" w:themeColor="text1"/>
          <w:lang w:val="fr-BE"/>
        </w:rPr>
        <w:t xml:space="preserve"> procédures informatiques dans le contrôle d'une organisation</w:t>
      </w:r>
      <w:r w:rsidR="002E4976" w:rsidRPr="00C05C6B">
        <w:rPr>
          <w:color w:val="000000" w:themeColor="text1"/>
          <w:lang w:val="fr-BE"/>
        </w:rPr>
        <w:t>, à savoir la plateforme</w:t>
      </w:r>
      <w:r w:rsidR="002F0C2F">
        <w:rPr>
          <w:color w:val="000000" w:themeColor="text1"/>
          <w:lang w:val="fr-BE"/>
        </w:rPr>
        <w:t>,</w:t>
      </w:r>
      <w:r w:rsidR="0098357A" w:rsidRPr="00C05C6B">
        <w:rPr>
          <w:color w:val="000000" w:themeColor="text1"/>
          <w:lang w:val="fr-BE"/>
        </w:rPr>
        <w:t xml:space="preserve"> afin que le travail effectué via </w:t>
      </w:r>
      <w:r w:rsidR="002F0C2F">
        <w:rPr>
          <w:color w:val="000000" w:themeColor="text1"/>
          <w:lang w:val="fr-BE"/>
        </w:rPr>
        <w:t>celle-ci</w:t>
      </w:r>
      <w:r w:rsidR="0098357A" w:rsidRPr="00C05C6B">
        <w:rPr>
          <w:color w:val="000000" w:themeColor="text1"/>
          <w:lang w:val="fr-BE"/>
        </w:rPr>
        <w:t xml:space="preserve"> </w:t>
      </w:r>
      <w:r w:rsidR="00140EEF" w:rsidRPr="00C05C6B">
        <w:rPr>
          <w:color w:val="000000" w:themeColor="text1"/>
          <w:lang w:val="fr-BE"/>
        </w:rPr>
        <w:t>soit</w:t>
      </w:r>
      <w:r w:rsidR="0098357A" w:rsidRPr="00C05C6B">
        <w:rPr>
          <w:color w:val="000000" w:themeColor="text1"/>
          <w:lang w:val="fr-BE"/>
        </w:rPr>
        <w:t xml:space="preserve"> </w:t>
      </w:r>
      <w:r w:rsidR="00431684">
        <w:rPr>
          <w:color w:val="000000" w:themeColor="text1"/>
          <w:lang w:val="fr-BE"/>
        </w:rPr>
        <w:t>« </w:t>
      </w:r>
      <w:r w:rsidR="0098357A" w:rsidRPr="00C05C6B">
        <w:rPr>
          <w:color w:val="000000" w:themeColor="text1"/>
          <w:lang w:val="fr-BE"/>
        </w:rPr>
        <w:t>assigné, optimisé et évalué par des algorithmes</w:t>
      </w:r>
      <w:r w:rsidR="00431684">
        <w:rPr>
          <w:color w:val="000000" w:themeColor="text1"/>
          <w:lang w:val="fr-BE"/>
        </w:rPr>
        <w:t> »</w:t>
      </w:r>
      <w:r w:rsidR="0098357A" w:rsidRPr="00C05C6B">
        <w:rPr>
          <w:color w:val="000000" w:themeColor="text1"/>
          <w:lang w:val="fr-BE"/>
        </w:rPr>
        <w:t xml:space="preserve"> </w:t>
      </w:r>
      <w:r w:rsidR="0098357A" w:rsidRPr="00C05C6B">
        <w:rPr>
          <w:color w:val="000000" w:themeColor="text1"/>
          <w:lang w:val="fr-BE"/>
        </w:rPr>
        <w:fldChar w:fldCharType="begin"/>
      </w:r>
      <w:r w:rsidR="00A04FA5">
        <w:rPr>
          <w:color w:val="000000" w:themeColor="text1"/>
          <w:lang w:val="fr-BE"/>
        </w:rPr>
        <w:instrText xml:space="preserve"> ADDIN ZOTERO_ITEM CSL_CITATION {"citationID":"qwXcH9II","properties":{"formattedCitation":"(Lee et al., 2015)","plainCitation":"(Lee et al., 2015)","dontUpdate":true,"noteIndex":0},"citationItems":[{"id":2977,"uris":["http://zotero.org/users/6183971/items/IPNG95VP"],"itemData":{"id":2977,"type":"paper-conference","abstract":"Software algorithms are changing how people work in an ever-growing number of fields, managing distributed human workers at a large scale. In these work settings, human jobs are assigned, optimized, and evaluated through algorithms and tracked data. We explored the impact of this algorithmic, data-driven management on human workers and work practices in the context of Uber and Lyft, new ridesharing services. Our findings from a qualitative study describe how drivers responded when algorithms assigned work, provided informational support, and evaluated their performance, and how drivers used online forums to socially make sense of the algorithm features. Implications and future work are discussed.","container-title":"Proceedings of the 33rd Annual ACM Conference on Human Factors in Computing Systems","DOI":"10.1145/2702123.2702548","event-place":"Seoul Republic of Korea","event-title":"CHI '15: CHI Conference on Human Factors in Computing Systems","ISBN":"978-1-4503-3145-6","language":"en","page":"1603-1612","publisher":"ACM","publisher-place":"Seoul Republic of Korea","source":"DOI.org (Crossref)","title":"Working with Machines: The Impact of Algorithmic and Data-Driven Management on Human Workers","title-short":"Working with Machines","URL":"https://dl.acm.org/doi/10.1145/2702123.2702548","author":[{"family":"Lee","given":"Min Kyung"},{"family":"Kusbit","given":"Daniel"},{"family":"Metsky","given":"Evan"},{"family":"Dabbish","given":"Laura"}],"accessed":{"date-parts":[["2024",5,6]]},"issued":{"date-parts":[["2015",4,18]]}}}],"schema":"https://github.com/citation-style-language/schema/raw/master/csl-citation.json"} </w:instrText>
      </w:r>
      <w:r w:rsidR="0098357A" w:rsidRPr="00C05C6B">
        <w:rPr>
          <w:color w:val="000000" w:themeColor="text1"/>
          <w:lang w:val="fr-BE"/>
        </w:rPr>
        <w:fldChar w:fldCharType="separate"/>
      </w:r>
      <w:r w:rsidR="0098357A" w:rsidRPr="00C05C6B">
        <w:rPr>
          <w:rFonts w:cs="Times New Roman"/>
        </w:rPr>
        <w:t>(Lee et al., 2015 : 1603)</w:t>
      </w:r>
      <w:r w:rsidR="0098357A" w:rsidRPr="00C05C6B">
        <w:rPr>
          <w:color w:val="000000" w:themeColor="text1"/>
          <w:lang w:val="fr-BE"/>
        </w:rPr>
        <w:fldChar w:fldCharType="end"/>
      </w:r>
      <w:r w:rsidR="0098357A" w:rsidRPr="00C05C6B">
        <w:rPr>
          <w:color w:val="000000" w:themeColor="text1"/>
          <w:lang w:val="fr-BE"/>
        </w:rPr>
        <w:t>.</w:t>
      </w:r>
      <w:r w:rsidR="002E4976" w:rsidRPr="00C05C6B">
        <w:rPr>
          <w:color w:val="000000" w:themeColor="text1"/>
          <w:lang w:val="fr-BE"/>
        </w:rPr>
        <w:t xml:space="preserve"> </w:t>
      </w:r>
      <w:r w:rsidR="00371B38" w:rsidRPr="00C05C6B">
        <w:rPr>
          <w:color w:val="000000" w:themeColor="text1"/>
          <w:lang w:val="fr-BE"/>
        </w:rPr>
        <w:t>En d’autres mots</w:t>
      </w:r>
      <w:r w:rsidR="00A61281" w:rsidRPr="00C05C6B">
        <w:rPr>
          <w:color w:val="000000" w:themeColor="text1"/>
          <w:lang w:val="fr-BE"/>
        </w:rPr>
        <w:t>,</w:t>
      </w:r>
      <w:r w:rsidR="00342A3F" w:rsidRPr="00C05C6B">
        <w:rPr>
          <w:color w:val="000000" w:themeColor="text1"/>
          <w:lang w:val="fr-BE"/>
        </w:rPr>
        <w:t xml:space="preserve"> la gestion algorithmique</w:t>
      </w:r>
      <w:r w:rsidR="002F0C2F">
        <w:rPr>
          <w:color w:val="000000" w:themeColor="text1"/>
          <w:lang w:val="fr-BE"/>
        </w:rPr>
        <w:t>,</w:t>
      </w:r>
      <w:r w:rsidR="00342A3F" w:rsidRPr="00C05C6B">
        <w:rPr>
          <w:color w:val="000000" w:themeColor="text1"/>
          <w:lang w:val="fr-BE"/>
        </w:rPr>
        <w:t xml:space="preserve"> </w:t>
      </w:r>
      <w:r w:rsidR="00CC04FD" w:rsidRPr="00C05C6B">
        <w:rPr>
          <w:color w:val="000000" w:themeColor="text1"/>
          <w:lang w:val="fr-BE"/>
        </w:rPr>
        <w:t>ou management algorithmique (MA)</w:t>
      </w:r>
      <w:r w:rsidR="00CC04FD" w:rsidRPr="00C05C6B">
        <w:rPr>
          <w:rStyle w:val="Appelnotedebasdep"/>
          <w:color w:val="000000" w:themeColor="text1"/>
          <w:lang w:val="fr-BE"/>
        </w:rPr>
        <w:footnoteReference w:id="8"/>
      </w:r>
      <w:r w:rsidR="002F0C2F">
        <w:rPr>
          <w:color w:val="000000" w:themeColor="text1"/>
          <w:lang w:val="fr-BE"/>
        </w:rPr>
        <w:t>,</w:t>
      </w:r>
      <w:r w:rsidR="00CC04FD" w:rsidRPr="00C05C6B">
        <w:rPr>
          <w:color w:val="000000" w:themeColor="text1"/>
          <w:lang w:val="fr-BE"/>
        </w:rPr>
        <w:t xml:space="preserve"> </w:t>
      </w:r>
      <w:r w:rsidR="002F0C2F">
        <w:rPr>
          <w:color w:val="000000" w:themeColor="text1"/>
          <w:lang w:val="fr-BE"/>
        </w:rPr>
        <w:t>comprend</w:t>
      </w:r>
      <w:r w:rsidR="00371B38" w:rsidRPr="00C05C6B">
        <w:rPr>
          <w:color w:val="000000" w:themeColor="text1"/>
          <w:lang w:val="fr-BE"/>
        </w:rPr>
        <w:t xml:space="preserve"> </w:t>
      </w:r>
      <w:r w:rsidR="002D28FC">
        <w:rPr>
          <w:color w:val="000000" w:themeColor="text1"/>
          <w:lang w:val="fr-BE"/>
        </w:rPr>
        <w:t>« </w:t>
      </w:r>
      <w:r w:rsidR="00342A3F" w:rsidRPr="00C05C6B">
        <w:rPr>
          <w:color w:val="000000" w:themeColor="text1"/>
          <w:lang w:val="fr-BE"/>
        </w:rPr>
        <w:t>un ensemble diversifié d'outils et de techniques technologiques pour gérer à distance la main-d'œuvre, en s'appuyant sur la collecte de données et la surveillance des travailleurs pour permettre une prise de décision automatisée ou semi-automatisée</w:t>
      </w:r>
      <w:r w:rsidR="002D28FC">
        <w:rPr>
          <w:color w:val="000000" w:themeColor="text1"/>
          <w:lang w:val="fr-BE"/>
        </w:rPr>
        <w:t> »</w:t>
      </w:r>
      <w:r w:rsidR="00371B38" w:rsidRPr="00C05C6B">
        <w:rPr>
          <w:color w:val="000000" w:themeColor="text1"/>
          <w:lang w:val="fr-BE"/>
        </w:rPr>
        <w:t xml:space="preserve"> </w:t>
      </w:r>
      <w:r w:rsidR="00371B38" w:rsidRPr="00C05C6B">
        <w:rPr>
          <w:color w:val="000000" w:themeColor="text1"/>
          <w:lang w:val="fr-BE"/>
        </w:rPr>
        <w:fldChar w:fldCharType="begin"/>
      </w:r>
      <w:r w:rsidR="00A04FA5">
        <w:rPr>
          <w:color w:val="000000" w:themeColor="text1"/>
          <w:lang w:val="fr-BE"/>
        </w:rPr>
        <w:instrText xml:space="preserve"> ADDIN ZOTERO_ITEM CSL_CITATION {"citationID":"FbIZDBCM","properties":{"formattedCitation":"(Mateescu, 2023)","plainCitation":"(Mateescu, 2023)","dontUpdate":true,"noteIndex":0},"citationItems":[{"id":2979,"uris":["http://zotero.org/users/6183971/items/IBMJGGEE"],"itemData":{"id":2979,"type":"article-journal","container-title":"SSRN Electronic Journal","DOI":"10.2139/ssrn.4584505","ISSN":"1556-5068","journalAbbreviation":"SSRN Journal","language":"en","source":"DOI.org (Crossref)","title":"Explainer: Challenging Worker Datafication","title-short":"Explainer","URL":"https://www.ssrn.com/abstract=4584505","author":[{"family":"Mateescu","given":"Alexandra"}],"accessed":{"date-parts":[["2024",5,6]]},"issued":{"date-parts":[["2023"]]}}}],"schema":"https://github.com/citation-style-language/schema/raw/master/csl-citation.json"} </w:instrText>
      </w:r>
      <w:r w:rsidR="00371B38" w:rsidRPr="00C05C6B">
        <w:rPr>
          <w:color w:val="000000" w:themeColor="text1"/>
          <w:lang w:val="fr-BE"/>
        </w:rPr>
        <w:fldChar w:fldCharType="separate"/>
      </w:r>
      <w:r w:rsidR="00371B38" w:rsidRPr="00C05C6B">
        <w:rPr>
          <w:rFonts w:cs="Times New Roman"/>
        </w:rPr>
        <w:t>(Mateescu, 2023: 1)</w:t>
      </w:r>
      <w:r w:rsidR="00371B38" w:rsidRPr="00C05C6B">
        <w:rPr>
          <w:color w:val="000000" w:themeColor="text1"/>
          <w:lang w:val="fr-BE"/>
        </w:rPr>
        <w:fldChar w:fldCharType="end"/>
      </w:r>
      <w:r w:rsidR="00371B38" w:rsidRPr="00C05C6B">
        <w:rPr>
          <w:color w:val="000000" w:themeColor="text1"/>
          <w:lang w:val="fr-BE"/>
        </w:rPr>
        <w:t>.</w:t>
      </w:r>
    </w:p>
    <w:p w14:paraId="70F0BF4C" w14:textId="0449449F" w:rsidR="00CF4727" w:rsidRPr="00C05C6B" w:rsidRDefault="00CC04FD" w:rsidP="002951B6">
      <w:pPr>
        <w:spacing w:before="120" w:after="120"/>
        <w:rPr>
          <w:color w:val="000000" w:themeColor="text1"/>
          <w:lang w:val="fr-BE"/>
        </w:rPr>
      </w:pPr>
      <w:r w:rsidRPr="00C05C6B">
        <w:rPr>
          <w:color w:val="000000" w:themeColor="text1"/>
          <w:lang w:val="fr-BE"/>
        </w:rPr>
        <w:lastRenderedPageBreak/>
        <w:t>De cette façon, au moyen de cette gestion algorithmique, l</w:t>
      </w:r>
      <w:r w:rsidR="008024B0" w:rsidRPr="00C05C6B">
        <w:rPr>
          <w:color w:val="000000" w:themeColor="text1"/>
          <w:lang w:val="fr-BE"/>
        </w:rPr>
        <w:t xml:space="preserve">es plateformes </w:t>
      </w:r>
      <w:r w:rsidR="0018360C" w:rsidRPr="00C05C6B">
        <w:rPr>
          <w:color w:val="000000" w:themeColor="text1"/>
          <w:lang w:val="fr-BE"/>
        </w:rPr>
        <w:t>donnent à des travailleurs indépendants</w:t>
      </w:r>
      <w:r w:rsidR="008024B0" w:rsidRPr="00C05C6B">
        <w:rPr>
          <w:color w:val="000000" w:themeColor="text1"/>
          <w:lang w:val="fr-BE"/>
        </w:rPr>
        <w:t xml:space="preserve"> </w:t>
      </w:r>
      <w:r w:rsidR="002F0C2F">
        <w:rPr>
          <w:color w:val="000000" w:themeColor="text1"/>
          <w:lang w:val="fr-BE"/>
        </w:rPr>
        <w:t xml:space="preserve">la possibilité </w:t>
      </w:r>
      <w:r w:rsidR="008024B0" w:rsidRPr="00C05C6B">
        <w:rPr>
          <w:color w:val="000000" w:themeColor="text1"/>
          <w:lang w:val="fr-BE"/>
        </w:rPr>
        <w:t>de passer des contrats individuel</w:t>
      </w:r>
      <w:r w:rsidRPr="00C05C6B">
        <w:rPr>
          <w:color w:val="000000" w:themeColor="text1"/>
          <w:lang w:val="fr-BE"/>
        </w:rPr>
        <w:t xml:space="preserve">s avec une multitude de clients, </w:t>
      </w:r>
      <w:r w:rsidR="002F0C2F">
        <w:rPr>
          <w:color w:val="000000" w:themeColor="text1"/>
          <w:lang w:val="fr-BE"/>
        </w:rPr>
        <w:t>leur</w:t>
      </w:r>
      <w:r w:rsidR="008024B0" w:rsidRPr="00C05C6B">
        <w:rPr>
          <w:color w:val="000000" w:themeColor="text1"/>
          <w:lang w:val="fr-BE"/>
        </w:rPr>
        <w:t xml:space="preserve"> </w:t>
      </w:r>
      <w:r w:rsidR="0018360C" w:rsidRPr="00C05C6B">
        <w:rPr>
          <w:color w:val="000000" w:themeColor="text1"/>
          <w:lang w:val="fr-BE"/>
        </w:rPr>
        <w:t>propose</w:t>
      </w:r>
      <w:r w:rsidR="002F0C2F">
        <w:rPr>
          <w:color w:val="000000" w:themeColor="text1"/>
          <w:lang w:val="fr-BE"/>
        </w:rPr>
        <w:t>nt</w:t>
      </w:r>
      <w:r w:rsidR="0018360C" w:rsidRPr="00C05C6B">
        <w:rPr>
          <w:color w:val="000000" w:themeColor="text1"/>
          <w:lang w:val="fr-BE"/>
        </w:rPr>
        <w:t xml:space="preserve"> d</w:t>
      </w:r>
      <w:r w:rsidR="008024B0" w:rsidRPr="00C05C6B">
        <w:rPr>
          <w:color w:val="000000" w:themeColor="text1"/>
          <w:lang w:val="fr-BE"/>
        </w:rPr>
        <w:t>es clients qu'ils acceptent</w:t>
      </w:r>
      <w:r w:rsidR="0018360C" w:rsidRPr="00C05C6B">
        <w:rPr>
          <w:color w:val="000000" w:themeColor="text1"/>
          <w:lang w:val="fr-BE"/>
        </w:rPr>
        <w:t xml:space="preserve"> ou non</w:t>
      </w:r>
      <w:r w:rsidR="008024B0" w:rsidRPr="00C05C6B">
        <w:rPr>
          <w:color w:val="000000" w:themeColor="text1"/>
          <w:lang w:val="fr-BE"/>
        </w:rPr>
        <w:t xml:space="preserve">, </w:t>
      </w:r>
      <w:r w:rsidR="002F0C2F">
        <w:rPr>
          <w:color w:val="000000" w:themeColor="text1"/>
          <w:lang w:val="fr-BE"/>
        </w:rPr>
        <w:t xml:space="preserve">leur offrent </w:t>
      </w:r>
      <w:r w:rsidR="0018360C" w:rsidRPr="00C05C6B">
        <w:rPr>
          <w:color w:val="000000" w:themeColor="text1"/>
          <w:lang w:val="fr-BE"/>
        </w:rPr>
        <w:t xml:space="preserve">une </w:t>
      </w:r>
      <w:r w:rsidR="008024B0" w:rsidRPr="00C05C6B">
        <w:rPr>
          <w:color w:val="000000" w:themeColor="text1"/>
          <w:lang w:val="fr-BE"/>
        </w:rPr>
        <w:t xml:space="preserve">manière </w:t>
      </w:r>
      <w:r w:rsidR="0018360C" w:rsidRPr="00C05C6B">
        <w:rPr>
          <w:color w:val="000000" w:themeColor="text1"/>
          <w:lang w:val="fr-BE"/>
        </w:rPr>
        <w:t>d</w:t>
      </w:r>
      <w:r w:rsidR="002F0C2F">
        <w:rPr>
          <w:color w:val="000000" w:themeColor="text1"/>
          <w:lang w:val="fr-BE"/>
        </w:rPr>
        <w:t>e réaliser</w:t>
      </w:r>
      <w:r w:rsidR="0018360C" w:rsidRPr="00C05C6B">
        <w:rPr>
          <w:color w:val="000000" w:themeColor="text1"/>
          <w:lang w:val="fr-BE"/>
        </w:rPr>
        <w:t xml:space="preserve"> le travail et</w:t>
      </w:r>
      <w:r w:rsidR="002F0C2F">
        <w:rPr>
          <w:color w:val="000000" w:themeColor="text1"/>
          <w:lang w:val="fr-BE"/>
        </w:rPr>
        <w:t>,</w:t>
      </w:r>
      <w:r w:rsidR="00140EEF" w:rsidRPr="00C05C6B">
        <w:rPr>
          <w:color w:val="000000" w:themeColor="text1"/>
          <w:lang w:val="fr-BE"/>
        </w:rPr>
        <w:t xml:space="preserve"> </w:t>
      </w:r>
      <w:r w:rsidR="008024B0" w:rsidRPr="00C05C6B">
        <w:rPr>
          <w:color w:val="000000" w:themeColor="text1"/>
          <w:lang w:val="fr-BE"/>
        </w:rPr>
        <w:t xml:space="preserve">dans la majorité des cas, </w:t>
      </w:r>
      <w:r w:rsidR="002F0C2F">
        <w:rPr>
          <w:color w:val="000000" w:themeColor="text1"/>
          <w:lang w:val="fr-BE"/>
        </w:rPr>
        <w:t xml:space="preserve">leur permettent </w:t>
      </w:r>
      <w:r w:rsidR="0018360C" w:rsidRPr="00C05C6B">
        <w:rPr>
          <w:color w:val="000000" w:themeColor="text1"/>
          <w:lang w:val="fr-BE"/>
        </w:rPr>
        <w:t xml:space="preserve">de choisir </w:t>
      </w:r>
      <w:r w:rsidR="008024B0" w:rsidRPr="00C05C6B">
        <w:rPr>
          <w:color w:val="000000" w:themeColor="text1"/>
          <w:lang w:val="fr-BE"/>
        </w:rPr>
        <w:t>les tarifs qu'i</w:t>
      </w:r>
      <w:r w:rsidR="0098357A" w:rsidRPr="00C05C6B">
        <w:rPr>
          <w:color w:val="000000" w:themeColor="text1"/>
          <w:lang w:val="fr-BE"/>
        </w:rPr>
        <w:t xml:space="preserve">ls facturent pour </w:t>
      </w:r>
      <w:r w:rsidR="002F0C2F">
        <w:rPr>
          <w:color w:val="000000" w:themeColor="text1"/>
          <w:lang w:val="fr-BE"/>
        </w:rPr>
        <w:t xml:space="preserve">le travail </w:t>
      </w:r>
      <w:r w:rsidR="0098357A" w:rsidRPr="00C05C6B">
        <w:rPr>
          <w:color w:val="000000" w:themeColor="text1"/>
          <w:lang w:val="fr-BE"/>
        </w:rPr>
        <w:t>effect</w:t>
      </w:r>
      <w:r w:rsidR="002F0C2F">
        <w:rPr>
          <w:color w:val="000000" w:themeColor="text1"/>
          <w:lang w:val="fr-BE"/>
        </w:rPr>
        <w:t>ué</w:t>
      </w:r>
      <w:r w:rsidR="0098357A" w:rsidRPr="00C05C6B">
        <w:rPr>
          <w:color w:val="000000" w:themeColor="text1"/>
          <w:lang w:val="fr-BE"/>
        </w:rPr>
        <w:t xml:space="preserve"> </w:t>
      </w:r>
      <w:r w:rsidR="0098357A" w:rsidRPr="00C05C6B">
        <w:rPr>
          <w:color w:val="000000" w:themeColor="text1"/>
          <w:lang w:val="fr-BE"/>
        </w:rPr>
        <w:fldChar w:fldCharType="begin"/>
      </w:r>
      <w:r w:rsidR="0098357A" w:rsidRPr="00C05C6B">
        <w:rPr>
          <w:color w:val="000000" w:themeColor="text1"/>
          <w:lang w:val="fr-BE"/>
        </w:rPr>
        <w:instrText xml:space="preserve"> ADDIN ZOTERO_ITEM CSL_CITATION {"citationID":"faDG4SOy","properties":{"formattedCitation":"(Montgomery &amp; Baglioni, 2021)","plainCitation":"(Montgomery &amp; Baglioni, 2021)","noteIndex":0},"citationItems":[{"id":2962,"uris":["http://zotero.org/users/6183971/items/R5BX3Z3D"],"itemData":{"id":2962,"type":"article-journal","abstract":"Purpose\n              This article seeks to answer the question: how should we conceptualise the “gig economy”? In doing so the authors shall explore if gig economy work should be understood as a novel concept that stands alone, a concept that is a subtype, or whether it may in fact be conceptually redundant.\n            \n            \n              Design/methodology/approach\n              The authors conduct a thematic analysis of interview data drawn from 27 interviews with policymakers, trade union officials, key figures within labour organisations and gig economy workers.\n            \n            \n              Findings\n              The authors reveal how, from the perspective of key stakeholders, the concept of the gig economy exhibits a lack of “differentiation” from the long-established concept of precarious work of which it is best understood as a subtype.\n            \n            \n              Research limitations/implications\n              The empirical findings from the authors’ study should be regarded as limited in terms of being situated in the specific employment context of the UK. Nevertheless, the implications of the study have a broader reach. The authors seek to provoke debate and discussion among scholars across disciplines and contexts working in the areas of precarious work and the gig economy. The authors’ analysis will be of interest to scholars who are concerned with how they conceptualise “new” forms of work.\n            \n            \n              Originality/value\n              The analysis offers a novel intervention by revealing how key stakeholders perceive the gig economy through a prism of continuity rather than change and connect it with broader processes of precarity.","container-title":"International Journal of Sociology and Social Policy","DOI":"10.1108/IJSSP-08-2020-0400","ISSN":"0144-333X","issue":"9/10","journalAbbreviation":"IJSSP","language":"en","license":"https://www.emerald.com/insight/site-policies","page":"1012-1025","source":"DOI.org (Crossref)","title":"Defining the gig economy: platform capitalism and the reinvention of precarious work","title-short":"Defining the gig economy","URL":"https://www.emerald.com/insight/content/doi/10.1108/IJSSP-08-2020-0400/full/html","volume":"41","author":[{"family":"Montgomery","given":"Tom"},{"family":"Baglioni","given":"Simone"}],"accessed":{"date-parts":[["2024",5,6]]},"issued":{"date-parts":[["2021",10,13]]}}}],"schema":"https://github.com/citation-style-language/schema/raw/master/csl-citation.json"} </w:instrText>
      </w:r>
      <w:r w:rsidR="0098357A" w:rsidRPr="00C05C6B">
        <w:rPr>
          <w:color w:val="000000" w:themeColor="text1"/>
          <w:lang w:val="fr-BE"/>
        </w:rPr>
        <w:fldChar w:fldCharType="separate"/>
      </w:r>
      <w:r w:rsidR="0098357A" w:rsidRPr="00C05C6B">
        <w:rPr>
          <w:rFonts w:cs="Times New Roman"/>
        </w:rPr>
        <w:t>(Montgomery &amp; Baglioni, 2021)</w:t>
      </w:r>
      <w:r w:rsidR="0098357A" w:rsidRPr="00C05C6B">
        <w:rPr>
          <w:color w:val="000000" w:themeColor="text1"/>
          <w:lang w:val="fr-BE"/>
        </w:rPr>
        <w:fldChar w:fldCharType="end"/>
      </w:r>
      <w:r w:rsidRPr="00C05C6B">
        <w:rPr>
          <w:color w:val="000000" w:themeColor="text1"/>
          <w:lang w:val="fr-BE"/>
        </w:rPr>
        <w:t>.</w:t>
      </w:r>
      <w:r w:rsidR="008024B0" w:rsidRPr="00C05C6B">
        <w:rPr>
          <w:color w:val="000000" w:themeColor="text1"/>
          <w:lang w:val="fr-BE"/>
        </w:rPr>
        <w:t xml:space="preserve"> Toutefois, dans la réalité, la capacité des travailleurs à exercer cette activité est fortement influencée par les règles et les caractéristiques de conception de la plateforme</w:t>
      </w:r>
      <w:r w:rsidR="0098357A" w:rsidRPr="00C05C6B">
        <w:rPr>
          <w:color w:val="000000" w:themeColor="text1"/>
          <w:lang w:val="fr-BE"/>
        </w:rPr>
        <w:t xml:space="preserve"> </w:t>
      </w:r>
      <w:r w:rsidR="0098357A" w:rsidRPr="00C05C6B">
        <w:rPr>
          <w:color w:val="000000" w:themeColor="text1"/>
          <w:lang w:val="fr-BE"/>
        </w:rPr>
        <w:fldChar w:fldCharType="begin"/>
      </w:r>
      <w:r w:rsidR="0098357A" w:rsidRPr="00C05C6B">
        <w:rPr>
          <w:color w:val="000000" w:themeColor="text1"/>
          <w:lang w:val="fr-BE"/>
        </w:rPr>
        <w:instrText xml:space="preserve"> ADDIN ZOTERO_ITEM CSL_CITATION {"citationID":"ZQwnxPLP","properties":{"formattedCitation":"(Lehdonvirta, 2018; Wood et al., 2019)","plainCitation":"(Lehdonvirta, 2018; Wood et al., 2019)","noteIndex":0},"citationItems":[{"id":242,"uris":["http://zotero.org/groups/2411880/items/RI4B6HU5"],"itemData":{"id":242,"type":"article-journal","container-title":"New Technology, Work and Employment","DOI":"10.1111/ntwe.12102","journalAbbreviation":"New Technology, Work and Employment","title":"Flexibility in the gig economy: Managing time on three online piecework platforms","volume":"33","author":[{"family":"Lehdonvirta","given":"Vili"}],"issued":{"date-parts":[["2018",2,5]]}}},{"id":1011,"uris":["http://zotero.org/users/6183971/items/56VTZS6E"],"itemData":{"id":1011,"type":"article-journal","abstract":"This article evaluates the job quality of work in the remote gig economy. Such work consists of the remote provision of a wide variety of digital services mediated by online labour platforms. Focusing on workers in Southeast Asia and Sub-Saharan Africa, the article draws on semi-structured interviews in six countries (N = 107) and a cross-regional survey (N = 679) to detail the manner in which remote gig work is shaped by platform-based algorithmic control. Despite varying country contexts and types of work, we show that algorithmic control is central to the operation of online labour platforms. Algorithmic management techniques tend to offer workers high levels of flexibility, autonomy, task variety and complexity. However, these mechanisms of control can also result in low pay, social isolation, working unsocial and irregular hours, overwork, sleep deprivation and exhaustion.","container-title":"Work, Employment and Society","DOI":"10.1177/0950017018785616","ISSN":"0950-0170","issue":"1","journalAbbreviation":"Work, Employment and Society","language":"en","note":"publisher: SAGE Publications Ltd","page":"56-75","source":"SAGE Journals","title":"Good Gig, Bad Gig: Autonomy and Algorithmic Control in the Global Gig Economy","title-short":"Good Gig, Bad Gig","URL":"https://doi.org/10.1177/0950017018785616","volume":"33","author":[{"family":"Wood","given":"Alex J"},{"family":"Graham","given":"Mark"},{"family":"Lehdonvirta","given":"Vili"},{"family":"Hjorth","given":"Isis"}],"accessed":{"date-parts":[["2022",1,11]]},"issued":{"date-parts":[["2019",2,1]]}}}],"schema":"https://github.com/citation-style-language/schema/raw/master/csl-citation.json"} </w:instrText>
      </w:r>
      <w:r w:rsidR="0098357A" w:rsidRPr="00C05C6B">
        <w:rPr>
          <w:color w:val="000000" w:themeColor="text1"/>
          <w:lang w:val="fr-BE"/>
        </w:rPr>
        <w:fldChar w:fldCharType="separate"/>
      </w:r>
      <w:r w:rsidR="0098357A" w:rsidRPr="00C05C6B">
        <w:rPr>
          <w:rFonts w:cs="Times New Roman"/>
        </w:rPr>
        <w:t>(Lehdonvirta, 2018; Wood et al., 2019)</w:t>
      </w:r>
      <w:r w:rsidR="0098357A" w:rsidRPr="00C05C6B">
        <w:rPr>
          <w:color w:val="000000" w:themeColor="text1"/>
          <w:lang w:val="fr-BE"/>
        </w:rPr>
        <w:fldChar w:fldCharType="end"/>
      </w:r>
      <w:r w:rsidR="008024B0" w:rsidRPr="00C05C6B">
        <w:rPr>
          <w:color w:val="000000" w:themeColor="text1"/>
          <w:lang w:val="fr-BE"/>
        </w:rPr>
        <w:t xml:space="preserve">. </w:t>
      </w:r>
      <w:r w:rsidR="00342A3F" w:rsidRPr="00C05C6B">
        <w:rPr>
          <w:color w:val="000000" w:themeColor="text1"/>
          <w:lang w:val="fr-BE"/>
        </w:rPr>
        <w:t xml:space="preserve">Kellogg et al. (2020) </w:t>
      </w:r>
      <w:r w:rsidR="0018360C" w:rsidRPr="00C05C6B">
        <w:rPr>
          <w:color w:val="000000" w:themeColor="text1"/>
          <w:lang w:val="fr-BE"/>
        </w:rPr>
        <w:t xml:space="preserve">résument les résultats empiriques </w:t>
      </w:r>
      <w:r w:rsidR="002F0C2F">
        <w:rPr>
          <w:color w:val="000000" w:themeColor="text1"/>
          <w:lang w:val="fr-BE"/>
        </w:rPr>
        <w:t xml:space="preserve">obtenus </w:t>
      </w:r>
      <w:r w:rsidR="0018360C" w:rsidRPr="00C05C6B">
        <w:rPr>
          <w:color w:val="000000" w:themeColor="text1"/>
          <w:lang w:val="fr-BE"/>
        </w:rPr>
        <w:t xml:space="preserve">jusqu’à aujourd’hui. </w:t>
      </w:r>
      <w:r w:rsidR="002F0C2F">
        <w:rPr>
          <w:color w:val="000000" w:themeColor="text1"/>
          <w:lang w:val="fr-BE"/>
        </w:rPr>
        <w:t>Ils</w:t>
      </w:r>
      <w:r w:rsidR="0018360C" w:rsidRPr="00C05C6B">
        <w:rPr>
          <w:color w:val="000000" w:themeColor="text1"/>
          <w:lang w:val="fr-BE"/>
        </w:rPr>
        <w:t xml:space="preserve"> démontrent essentiellement</w:t>
      </w:r>
      <w:r w:rsidR="00342A3F" w:rsidRPr="00C05C6B">
        <w:rPr>
          <w:color w:val="000000" w:themeColor="text1"/>
          <w:lang w:val="fr-BE"/>
        </w:rPr>
        <w:t xml:space="preserve"> que </w:t>
      </w:r>
      <w:r w:rsidR="00846161" w:rsidRPr="00C05C6B">
        <w:rPr>
          <w:color w:val="000000" w:themeColor="text1"/>
          <w:lang w:val="fr-BE"/>
        </w:rPr>
        <w:t>le MA</w:t>
      </w:r>
      <w:r w:rsidR="00342A3F" w:rsidRPr="00C05C6B">
        <w:rPr>
          <w:color w:val="000000" w:themeColor="text1"/>
          <w:lang w:val="fr-BE"/>
        </w:rPr>
        <w:t xml:space="preserve"> </w:t>
      </w:r>
      <w:r w:rsidR="0098357A" w:rsidRPr="00C05C6B">
        <w:rPr>
          <w:color w:val="000000" w:themeColor="text1"/>
          <w:lang w:val="fr-BE"/>
        </w:rPr>
        <w:t>permet un contrôle organisationnel via l’évaluation et la discipline. La plateforme in</w:t>
      </w:r>
      <w:r w:rsidR="002F0C2F">
        <w:rPr>
          <w:color w:val="000000" w:themeColor="text1"/>
          <w:lang w:val="fr-BE"/>
        </w:rPr>
        <w:t>dique</w:t>
      </w:r>
      <w:r w:rsidR="0098357A" w:rsidRPr="00C05C6B">
        <w:rPr>
          <w:color w:val="000000" w:themeColor="text1"/>
          <w:lang w:val="fr-BE"/>
        </w:rPr>
        <w:t xml:space="preserve"> a</w:t>
      </w:r>
      <w:r w:rsidR="002F0C2F">
        <w:rPr>
          <w:color w:val="000000" w:themeColor="text1"/>
          <w:lang w:val="fr-BE"/>
        </w:rPr>
        <w:t>insi</w:t>
      </w:r>
      <w:r w:rsidR="00342A3F" w:rsidRPr="00C05C6B">
        <w:rPr>
          <w:color w:val="000000" w:themeColor="text1"/>
          <w:lang w:val="fr-BE"/>
        </w:rPr>
        <w:t xml:space="preserve"> ce qui doit être fait, dan</w:t>
      </w:r>
      <w:r w:rsidR="0098357A" w:rsidRPr="00C05C6B">
        <w:rPr>
          <w:color w:val="000000" w:themeColor="text1"/>
          <w:lang w:val="fr-BE"/>
        </w:rPr>
        <w:t>s quel ordre et dans quel délai</w:t>
      </w:r>
      <w:r w:rsidR="002F0C2F">
        <w:rPr>
          <w:color w:val="000000" w:themeColor="text1"/>
          <w:lang w:val="fr-BE"/>
        </w:rPr>
        <w:t>,</w:t>
      </w:r>
      <w:r w:rsidR="0098357A" w:rsidRPr="00C05C6B">
        <w:rPr>
          <w:color w:val="000000" w:themeColor="text1"/>
          <w:lang w:val="fr-BE"/>
        </w:rPr>
        <w:t xml:space="preserve"> </w:t>
      </w:r>
      <w:r w:rsidR="00342A3F" w:rsidRPr="00C05C6B">
        <w:rPr>
          <w:color w:val="000000" w:themeColor="text1"/>
          <w:lang w:val="fr-BE"/>
        </w:rPr>
        <w:t>évalu</w:t>
      </w:r>
      <w:r w:rsidR="002F0C2F">
        <w:rPr>
          <w:color w:val="000000" w:themeColor="text1"/>
          <w:lang w:val="fr-BE"/>
        </w:rPr>
        <w:t>e</w:t>
      </w:r>
      <w:r w:rsidR="00342A3F" w:rsidRPr="00C05C6B">
        <w:rPr>
          <w:color w:val="000000" w:themeColor="text1"/>
          <w:lang w:val="fr-BE"/>
        </w:rPr>
        <w:t xml:space="preserve"> </w:t>
      </w:r>
      <w:r w:rsidR="002F0C2F">
        <w:rPr>
          <w:color w:val="000000" w:themeColor="text1"/>
          <w:lang w:val="fr-BE"/>
        </w:rPr>
        <w:t>l</w:t>
      </w:r>
      <w:r w:rsidR="00342A3F" w:rsidRPr="00C05C6B">
        <w:rPr>
          <w:color w:val="000000" w:themeColor="text1"/>
          <w:lang w:val="fr-BE"/>
        </w:rPr>
        <w:t>es p</w:t>
      </w:r>
      <w:r w:rsidR="0098357A" w:rsidRPr="00C05C6B">
        <w:rPr>
          <w:color w:val="000000" w:themeColor="text1"/>
          <w:lang w:val="fr-BE"/>
        </w:rPr>
        <w:t xml:space="preserve">erformances des travailleurs, </w:t>
      </w:r>
      <w:r w:rsidR="00342A3F" w:rsidRPr="00C05C6B">
        <w:rPr>
          <w:color w:val="000000" w:themeColor="text1"/>
          <w:lang w:val="fr-BE"/>
        </w:rPr>
        <w:t>identifi</w:t>
      </w:r>
      <w:r w:rsidR="002F0C2F">
        <w:rPr>
          <w:color w:val="000000" w:themeColor="text1"/>
          <w:lang w:val="fr-BE"/>
        </w:rPr>
        <w:t>e</w:t>
      </w:r>
      <w:r w:rsidR="00342A3F" w:rsidRPr="00C05C6B">
        <w:rPr>
          <w:color w:val="000000" w:themeColor="text1"/>
          <w:lang w:val="fr-BE"/>
        </w:rPr>
        <w:t xml:space="preserve"> ceux qui ne sont pas suffisamment performants </w:t>
      </w:r>
      <w:r w:rsidR="002F0C2F">
        <w:rPr>
          <w:color w:val="000000" w:themeColor="text1"/>
          <w:lang w:val="fr-BE"/>
        </w:rPr>
        <w:t xml:space="preserve">et met en œuvre </w:t>
      </w:r>
      <w:r w:rsidR="00342A3F" w:rsidRPr="00C05C6B">
        <w:rPr>
          <w:color w:val="000000" w:themeColor="text1"/>
          <w:lang w:val="fr-BE"/>
        </w:rPr>
        <w:t>de</w:t>
      </w:r>
      <w:r w:rsidR="002F0C2F">
        <w:rPr>
          <w:color w:val="000000" w:themeColor="text1"/>
          <w:lang w:val="fr-BE"/>
        </w:rPr>
        <w:t>s</w:t>
      </w:r>
      <w:r w:rsidR="00342A3F" w:rsidRPr="00C05C6B">
        <w:rPr>
          <w:color w:val="000000" w:themeColor="text1"/>
          <w:lang w:val="fr-BE"/>
        </w:rPr>
        <w:t xml:space="preserve"> punitions et de</w:t>
      </w:r>
      <w:r w:rsidR="002F0C2F">
        <w:rPr>
          <w:color w:val="000000" w:themeColor="text1"/>
          <w:lang w:val="fr-BE"/>
        </w:rPr>
        <w:t>s</w:t>
      </w:r>
      <w:r w:rsidR="00342A3F" w:rsidRPr="00C05C6B">
        <w:rPr>
          <w:color w:val="000000" w:themeColor="text1"/>
          <w:lang w:val="fr-BE"/>
        </w:rPr>
        <w:t xml:space="preserve"> récompenses </w:t>
      </w:r>
      <w:r w:rsidR="002F0C2F">
        <w:rPr>
          <w:color w:val="000000" w:themeColor="text1"/>
          <w:lang w:val="fr-BE"/>
        </w:rPr>
        <w:t xml:space="preserve">afin de </w:t>
      </w:r>
      <w:r w:rsidR="00342A3F" w:rsidRPr="00C05C6B">
        <w:rPr>
          <w:color w:val="000000" w:themeColor="text1"/>
          <w:lang w:val="fr-BE"/>
        </w:rPr>
        <w:t xml:space="preserve">susciter la coopération et </w:t>
      </w:r>
      <w:r w:rsidR="002F0C2F">
        <w:rPr>
          <w:color w:val="000000" w:themeColor="text1"/>
          <w:lang w:val="fr-BE"/>
        </w:rPr>
        <w:t>d’</w:t>
      </w:r>
      <w:r w:rsidR="00342A3F" w:rsidRPr="00C05C6B">
        <w:rPr>
          <w:color w:val="000000" w:themeColor="text1"/>
          <w:lang w:val="fr-BE"/>
        </w:rPr>
        <w:t>imposer le respect des règles.</w:t>
      </w:r>
    </w:p>
    <w:p w14:paraId="3BA7DE9D" w14:textId="1BFF40D8" w:rsidR="002951B6" w:rsidRPr="00C05C6B" w:rsidRDefault="006A284D" w:rsidP="002951B6">
      <w:pPr>
        <w:spacing w:before="120" w:after="120"/>
        <w:rPr>
          <w:color w:val="000000" w:themeColor="text1"/>
          <w:lang w:val="fr-BE"/>
        </w:rPr>
      </w:pPr>
      <w:r w:rsidRPr="00C05C6B">
        <w:rPr>
          <w:color w:val="000000" w:themeColor="text1"/>
          <w:lang w:val="fr-BE"/>
        </w:rPr>
        <w:t>En conséquence, l</w:t>
      </w:r>
      <w:r w:rsidR="002951B6" w:rsidRPr="00C05C6B">
        <w:rPr>
          <w:color w:val="000000" w:themeColor="text1"/>
          <w:lang w:val="fr-BE"/>
        </w:rPr>
        <w:t xml:space="preserve">'économie de plateforme soulève des questions sur l'emploi et le travail, marquées par la précarisation de l'emploi, l'intensification du travail sous le contrôle des algorithmes et </w:t>
      </w:r>
      <w:r w:rsidR="007F6A36">
        <w:rPr>
          <w:color w:val="000000" w:themeColor="text1"/>
          <w:lang w:val="fr-BE"/>
        </w:rPr>
        <w:t>la</w:t>
      </w:r>
      <w:r w:rsidR="002951B6" w:rsidRPr="00C05C6B">
        <w:rPr>
          <w:color w:val="000000" w:themeColor="text1"/>
          <w:lang w:val="fr-BE"/>
        </w:rPr>
        <w:t xml:space="preserve"> désappropriation du travail </w:t>
      </w:r>
      <w:r w:rsidR="007F6A36">
        <w:rPr>
          <w:color w:val="000000" w:themeColor="text1"/>
          <w:lang w:val="fr-BE"/>
        </w:rPr>
        <w:t>pour lequel</w:t>
      </w:r>
      <w:r w:rsidR="002951B6" w:rsidRPr="00C05C6B">
        <w:rPr>
          <w:color w:val="000000" w:themeColor="text1"/>
          <w:lang w:val="fr-BE"/>
        </w:rPr>
        <w:t xml:space="preserve"> les travailleurs doivent s'adapter aux exigences des plateformes sans bénéficier d'un véritable apprentissage ou développement professionnel.</w:t>
      </w:r>
      <w:r w:rsidR="00ED0433" w:rsidRPr="00C05C6B">
        <w:rPr>
          <w:color w:val="000000" w:themeColor="text1"/>
          <w:lang w:val="fr-BE"/>
        </w:rPr>
        <w:t xml:space="preserve"> La littérature </w:t>
      </w:r>
      <w:r w:rsidR="007F6A36">
        <w:rPr>
          <w:color w:val="000000" w:themeColor="text1"/>
          <w:lang w:val="fr-BE"/>
        </w:rPr>
        <w:t>explore</w:t>
      </w:r>
      <w:r w:rsidR="00ED0433" w:rsidRPr="00C05C6B">
        <w:rPr>
          <w:color w:val="000000" w:themeColor="text1"/>
          <w:lang w:val="fr-BE"/>
        </w:rPr>
        <w:t xml:space="preserve"> </w:t>
      </w:r>
      <w:r w:rsidR="00DB684C" w:rsidRPr="00C05C6B">
        <w:rPr>
          <w:color w:val="000000" w:themeColor="text1"/>
          <w:lang w:val="fr-BE"/>
        </w:rPr>
        <w:t>ces enjeux</w:t>
      </w:r>
      <w:r w:rsidR="00ED0433" w:rsidRPr="00C05C6B">
        <w:rPr>
          <w:color w:val="000000" w:themeColor="text1"/>
          <w:lang w:val="fr-BE"/>
        </w:rPr>
        <w:t xml:space="preserve"> lié</w:t>
      </w:r>
      <w:r w:rsidR="00DB684C" w:rsidRPr="00C05C6B">
        <w:rPr>
          <w:color w:val="000000" w:themeColor="text1"/>
          <w:lang w:val="fr-BE"/>
        </w:rPr>
        <w:t>s</w:t>
      </w:r>
      <w:r w:rsidR="00ED0433" w:rsidRPr="00C05C6B">
        <w:rPr>
          <w:color w:val="000000" w:themeColor="text1"/>
          <w:lang w:val="fr-BE"/>
        </w:rPr>
        <w:t xml:space="preserve"> à la qualité de l’emploi dans cette économie en essor, que nous présent</w:t>
      </w:r>
      <w:r w:rsidR="007F6A36">
        <w:rPr>
          <w:color w:val="000000" w:themeColor="text1"/>
          <w:lang w:val="fr-BE"/>
        </w:rPr>
        <w:t>er</w:t>
      </w:r>
      <w:r w:rsidR="00ED0433" w:rsidRPr="00C05C6B">
        <w:rPr>
          <w:color w:val="000000" w:themeColor="text1"/>
          <w:lang w:val="fr-BE"/>
        </w:rPr>
        <w:t xml:space="preserve">ons dans la suite de ce chapitre.  </w:t>
      </w:r>
    </w:p>
    <w:p w14:paraId="50039885" w14:textId="3A1D5E97" w:rsidR="116ED882" w:rsidRPr="00C05C6B" w:rsidRDefault="0054481C" w:rsidP="05A5E8C4">
      <w:pPr>
        <w:pStyle w:val="Titre3"/>
        <w:rPr>
          <w:color w:val="000000" w:themeColor="text1"/>
        </w:rPr>
      </w:pPr>
      <w:bookmarkStart w:id="46" w:name="_Toc169527867"/>
      <w:r w:rsidRPr="00C05C6B">
        <w:rPr>
          <w:color w:val="000000" w:themeColor="text1"/>
        </w:rPr>
        <w:t>Au cœur des débats</w:t>
      </w:r>
      <w:bookmarkEnd w:id="46"/>
      <w:r w:rsidRPr="00C05C6B">
        <w:rPr>
          <w:color w:val="000000" w:themeColor="text1"/>
        </w:rPr>
        <w:t xml:space="preserve"> </w:t>
      </w:r>
    </w:p>
    <w:p w14:paraId="0725D87A" w14:textId="37F6A2CB" w:rsidR="00163433" w:rsidRPr="00C05C6B" w:rsidRDefault="1D3EF671" w:rsidP="5494DE51">
      <w:pPr>
        <w:spacing w:before="120" w:after="120"/>
        <w:rPr>
          <w:color w:val="000000" w:themeColor="text1"/>
          <w:lang w:val="fr-BE"/>
        </w:rPr>
      </w:pPr>
      <w:r w:rsidRPr="00C05C6B">
        <w:rPr>
          <w:color w:val="000000" w:themeColor="text1"/>
          <w:lang w:val="fr-BE"/>
        </w:rPr>
        <w:t>Comme nous l</w:t>
      </w:r>
      <w:r w:rsidR="007F6A36">
        <w:rPr>
          <w:color w:val="000000" w:themeColor="text1"/>
          <w:lang w:val="fr-BE"/>
        </w:rPr>
        <w:t>’avons ci-dessus</w:t>
      </w:r>
      <w:r w:rsidRPr="00C05C6B">
        <w:rPr>
          <w:color w:val="000000" w:themeColor="text1"/>
          <w:lang w:val="fr-BE"/>
        </w:rPr>
        <w:t xml:space="preserve"> décri</w:t>
      </w:r>
      <w:r w:rsidR="007F6A36">
        <w:rPr>
          <w:color w:val="000000" w:themeColor="text1"/>
          <w:lang w:val="fr-BE"/>
        </w:rPr>
        <w:t>t</w:t>
      </w:r>
      <w:r w:rsidRPr="00C05C6B">
        <w:rPr>
          <w:color w:val="000000" w:themeColor="text1"/>
          <w:lang w:val="fr-BE"/>
        </w:rPr>
        <w:t xml:space="preserve">, l’économie de plateforme conduit à de nombreux changements </w:t>
      </w:r>
      <w:r w:rsidR="007F6A36">
        <w:rPr>
          <w:color w:val="000000" w:themeColor="text1"/>
          <w:lang w:val="fr-BE"/>
        </w:rPr>
        <w:t>fondés</w:t>
      </w:r>
      <w:r w:rsidR="009A7A85" w:rsidRPr="00C05C6B">
        <w:rPr>
          <w:color w:val="000000" w:themeColor="text1"/>
          <w:lang w:val="fr-BE"/>
        </w:rPr>
        <w:t xml:space="preserve"> sur cette technologie</w:t>
      </w:r>
      <w:r w:rsidR="007F6A36">
        <w:rPr>
          <w:color w:val="000000" w:themeColor="text1"/>
          <w:lang w:val="fr-BE"/>
        </w:rPr>
        <w:t>,</w:t>
      </w:r>
      <w:r w:rsidR="009A7A85" w:rsidRPr="00C05C6B">
        <w:rPr>
          <w:color w:val="000000" w:themeColor="text1"/>
          <w:lang w:val="fr-BE"/>
        </w:rPr>
        <w:t xml:space="preserve"> qui permet de créer de la</w:t>
      </w:r>
      <w:r w:rsidR="007A30CA" w:rsidRPr="00C05C6B">
        <w:rPr>
          <w:color w:val="000000" w:themeColor="text1"/>
          <w:lang w:val="fr-BE"/>
        </w:rPr>
        <w:t xml:space="preserve"> </w:t>
      </w:r>
      <w:r w:rsidRPr="00C05C6B">
        <w:rPr>
          <w:color w:val="000000" w:themeColor="text1"/>
          <w:lang w:val="fr-BE"/>
        </w:rPr>
        <w:t xml:space="preserve">valeur </w:t>
      </w:r>
      <w:r w:rsidR="009A7A85" w:rsidRPr="00C05C6B">
        <w:rPr>
          <w:color w:val="000000" w:themeColor="text1"/>
          <w:lang w:val="fr-BE"/>
        </w:rPr>
        <w:t>et qui</w:t>
      </w:r>
      <w:r w:rsidR="007F6A36">
        <w:rPr>
          <w:color w:val="000000" w:themeColor="text1"/>
          <w:lang w:val="fr-BE"/>
        </w:rPr>
        <w:t>,</w:t>
      </w:r>
      <w:r w:rsidRPr="00C05C6B">
        <w:rPr>
          <w:color w:val="000000" w:themeColor="text1"/>
          <w:lang w:val="fr-BE"/>
        </w:rPr>
        <w:t xml:space="preserve"> finalement</w:t>
      </w:r>
      <w:r w:rsidR="007F6A36">
        <w:rPr>
          <w:color w:val="000000" w:themeColor="text1"/>
          <w:lang w:val="fr-BE"/>
        </w:rPr>
        <w:t>,</w:t>
      </w:r>
      <w:r w:rsidRPr="00C05C6B">
        <w:rPr>
          <w:color w:val="000000" w:themeColor="text1"/>
          <w:lang w:val="fr-BE"/>
        </w:rPr>
        <w:t xml:space="preserve"> participe</w:t>
      </w:r>
      <w:r w:rsidR="00106576" w:rsidRPr="00C05C6B">
        <w:rPr>
          <w:color w:val="000000" w:themeColor="text1"/>
          <w:lang w:val="fr-BE"/>
        </w:rPr>
        <w:t xml:space="preserve"> </w:t>
      </w:r>
      <w:r w:rsidRPr="00C05C6B">
        <w:rPr>
          <w:color w:val="000000" w:themeColor="text1"/>
          <w:lang w:val="fr-BE"/>
        </w:rPr>
        <w:t xml:space="preserve">à </w:t>
      </w:r>
      <w:r w:rsidR="007D5455" w:rsidRPr="00C05C6B">
        <w:rPr>
          <w:color w:val="000000" w:themeColor="text1"/>
          <w:lang w:val="fr-BE"/>
        </w:rPr>
        <w:t>son</w:t>
      </w:r>
      <w:r w:rsidRPr="00C05C6B">
        <w:rPr>
          <w:color w:val="000000" w:themeColor="text1"/>
          <w:lang w:val="fr-BE"/>
        </w:rPr>
        <w:t xml:space="preserve"> succès. </w:t>
      </w:r>
    </w:p>
    <w:p w14:paraId="544E4EBF" w14:textId="472C541D" w:rsidR="00163433" w:rsidRPr="00C05C6B" w:rsidRDefault="00D25E6A" w:rsidP="5494DE51">
      <w:pPr>
        <w:spacing w:before="120" w:after="120"/>
        <w:rPr>
          <w:color w:val="000000" w:themeColor="text1"/>
          <w:lang w:val="fr-BE"/>
        </w:rPr>
      </w:pPr>
      <w:r w:rsidRPr="00C05C6B">
        <w:rPr>
          <w:color w:val="000000" w:themeColor="text1"/>
          <w:lang w:val="fr-BE"/>
        </w:rPr>
        <w:t>Par ailleurs,</w:t>
      </w:r>
      <w:r w:rsidR="1D3EF671" w:rsidRPr="00C05C6B">
        <w:rPr>
          <w:color w:val="000000" w:themeColor="text1"/>
          <w:lang w:val="fr-BE"/>
        </w:rPr>
        <w:t xml:space="preserve"> </w:t>
      </w:r>
      <w:r w:rsidR="007F6A36">
        <w:rPr>
          <w:color w:val="000000" w:themeColor="text1"/>
          <w:lang w:val="fr-BE"/>
        </w:rPr>
        <w:t xml:space="preserve">elle a </w:t>
      </w:r>
      <w:r w:rsidR="1D3EF671" w:rsidRPr="00C05C6B">
        <w:rPr>
          <w:color w:val="000000" w:themeColor="text1"/>
          <w:lang w:val="fr-BE"/>
        </w:rPr>
        <w:t>des implications sociales</w:t>
      </w:r>
      <w:r w:rsidR="007F6A36">
        <w:rPr>
          <w:color w:val="000000" w:themeColor="text1"/>
          <w:lang w:val="fr-BE"/>
        </w:rPr>
        <w:t>,</w:t>
      </w:r>
      <w:r w:rsidR="1D3EF671" w:rsidRPr="00C05C6B">
        <w:rPr>
          <w:color w:val="000000" w:themeColor="text1"/>
          <w:lang w:val="fr-BE"/>
        </w:rPr>
        <w:t xml:space="preserve"> </w:t>
      </w:r>
      <w:r w:rsidR="007F6A36">
        <w:rPr>
          <w:color w:val="000000" w:themeColor="text1"/>
          <w:lang w:val="fr-BE"/>
        </w:rPr>
        <w:t xml:space="preserve">qui concernent notamment </w:t>
      </w:r>
      <w:r w:rsidR="00F04C84" w:rsidRPr="00C05C6B">
        <w:rPr>
          <w:color w:val="000000" w:themeColor="text1"/>
          <w:lang w:val="fr-BE"/>
        </w:rPr>
        <w:t>la régulation du travail</w:t>
      </w:r>
      <w:r w:rsidR="007F6A36">
        <w:rPr>
          <w:color w:val="000000" w:themeColor="text1"/>
          <w:lang w:val="fr-BE"/>
        </w:rPr>
        <w:t>,</w:t>
      </w:r>
      <w:r w:rsidR="00F04C84" w:rsidRPr="00C05C6B">
        <w:rPr>
          <w:color w:val="000000" w:themeColor="text1"/>
          <w:lang w:val="fr-BE"/>
        </w:rPr>
        <w:t xml:space="preserve"> objet de cette présente recherch</w:t>
      </w:r>
      <w:r w:rsidR="002D0768" w:rsidRPr="00C05C6B">
        <w:rPr>
          <w:color w:val="000000" w:themeColor="text1"/>
          <w:lang w:val="fr-BE"/>
        </w:rPr>
        <w:t>e</w:t>
      </w:r>
      <w:r w:rsidR="1D3EF671" w:rsidRPr="00C05C6B">
        <w:rPr>
          <w:color w:val="000000" w:themeColor="text1"/>
          <w:lang w:val="fr-BE"/>
        </w:rPr>
        <w:t xml:space="preserve">. </w:t>
      </w:r>
      <w:r w:rsidR="00384BDB" w:rsidRPr="00C05C6B">
        <w:rPr>
          <w:color w:val="000000" w:themeColor="text1"/>
          <w:lang w:val="fr-BE"/>
        </w:rPr>
        <w:t>L</w:t>
      </w:r>
      <w:r w:rsidR="1D3EF671" w:rsidRPr="00C05C6B">
        <w:rPr>
          <w:color w:val="000000" w:themeColor="text1"/>
          <w:lang w:val="fr-BE"/>
        </w:rPr>
        <w:t>’entreprise Uber</w:t>
      </w:r>
      <w:r w:rsidR="00D861CA" w:rsidRPr="00C05C6B">
        <w:rPr>
          <w:color w:val="000000" w:themeColor="text1"/>
          <w:lang w:val="fr-BE"/>
        </w:rPr>
        <w:t>,</w:t>
      </w:r>
      <w:r w:rsidR="00384BDB" w:rsidRPr="00C05C6B">
        <w:rPr>
          <w:color w:val="000000" w:themeColor="text1"/>
          <w:lang w:val="fr-BE"/>
        </w:rPr>
        <w:t xml:space="preserve"> en l’</w:t>
      </w:r>
      <w:r w:rsidRPr="00C05C6B">
        <w:rPr>
          <w:color w:val="000000" w:themeColor="text1"/>
          <w:lang w:val="fr-BE"/>
        </w:rPr>
        <w:t>occurrence</w:t>
      </w:r>
      <w:r w:rsidR="00D861CA" w:rsidRPr="00C05C6B">
        <w:rPr>
          <w:color w:val="000000" w:themeColor="text1"/>
          <w:lang w:val="fr-BE"/>
        </w:rPr>
        <w:t>,</w:t>
      </w:r>
      <w:r w:rsidR="1D3EF671" w:rsidRPr="00C05C6B">
        <w:rPr>
          <w:color w:val="000000" w:themeColor="text1"/>
          <w:lang w:val="fr-BE"/>
        </w:rPr>
        <w:t xml:space="preserve"> a </w:t>
      </w:r>
      <w:r w:rsidR="007F6A36">
        <w:rPr>
          <w:color w:val="000000" w:themeColor="text1"/>
          <w:lang w:val="fr-BE"/>
        </w:rPr>
        <w:t>provoqué</w:t>
      </w:r>
      <w:r w:rsidR="1D3EF671" w:rsidRPr="00C05C6B">
        <w:rPr>
          <w:color w:val="000000" w:themeColor="text1"/>
          <w:lang w:val="fr-BE"/>
        </w:rPr>
        <w:t xml:space="preserve"> de vives tensions</w:t>
      </w:r>
      <w:r w:rsidR="007F6A36">
        <w:rPr>
          <w:color w:val="000000" w:themeColor="text1"/>
          <w:lang w:val="fr-BE"/>
        </w:rPr>
        <w:t>,</w:t>
      </w:r>
      <w:r w:rsidR="1D3EF671" w:rsidRPr="00C05C6B">
        <w:rPr>
          <w:color w:val="000000" w:themeColor="text1"/>
          <w:lang w:val="fr-BE"/>
        </w:rPr>
        <w:t xml:space="preserve"> voire d</w:t>
      </w:r>
      <w:r w:rsidR="003B6211" w:rsidRPr="00C05C6B">
        <w:rPr>
          <w:color w:val="000000" w:themeColor="text1"/>
          <w:lang w:val="fr-BE"/>
        </w:rPr>
        <w:t>e l</w:t>
      </w:r>
      <w:r w:rsidR="1D3EF671" w:rsidRPr="00C05C6B">
        <w:rPr>
          <w:color w:val="000000" w:themeColor="text1"/>
          <w:lang w:val="fr-BE"/>
        </w:rPr>
        <w:t>’indignation</w:t>
      </w:r>
      <w:r w:rsidR="007F6A36">
        <w:rPr>
          <w:color w:val="000000" w:themeColor="text1"/>
          <w:lang w:val="fr-BE"/>
        </w:rPr>
        <w:t>,</w:t>
      </w:r>
      <w:r w:rsidR="1D3EF671" w:rsidRPr="00C05C6B">
        <w:rPr>
          <w:color w:val="000000" w:themeColor="text1"/>
          <w:lang w:val="fr-BE"/>
        </w:rPr>
        <w:t xml:space="preserve"> dans la mesure où elle a été capable de neutraliser en partie le rôle des syndicats et des règlementations nationales</w:t>
      </w:r>
      <w:r w:rsidR="00712D1B" w:rsidRPr="00C05C6B">
        <w:rPr>
          <w:color w:val="000000" w:themeColor="text1"/>
          <w:lang w:val="fr-BE"/>
        </w:rPr>
        <w:t xml:space="preserve">, </w:t>
      </w:r>
      <w:r w:rsidR="00B22CFF" w:rsidRPr="00C05C6B">
        <w:rPr>
          <w:color w:val="000000" w:themeColor="text1"/>
          <w:lang w:val="fr-BE"/>
        </w:rPr>
        <w:t>y compris en</w:t>
      </w:r>
      <w:r w:rsidR="00712D1B" w:rsidRPr="00C05C6B">
        <w:rPr>
          <w:color w:val="000000" w:themeColor="text1"/>
          <w:lang w:val="fr-BE"/>
        </w:rPr>
        <w:t xml:space="preserve"> Belgique</w:t>
      </w:r>
      <w:r w:rsidR="1D3EF671" w:rsidRPr="00C05C6B">
        <w:rPr>
          <w:color w:val="000000" w:themeColor="text1"/>
          <w:lang w:val="fr-BE"/>
        </w:rPr>
        <w:t>. Elle a de cette façon démasqué l'imprécision des juridictions concernant les droits du travail et les responsabilités des plateformes (Groff et al., 2015</w:t>
      </w:r>
      <w:r w:rsidR="00B22CFF" w:rsidRPr="00C05C6B">
        <w:rPr>
          <w:color w:val="000000" w:themeColor="text1"/>
          <w:lang w:val="fr-BE"/>
        </w:rPr>
        <w:t xml:space="preserve"> ; </w:t>
      </w:r>
      <w:r w:rsidR="1D3EF671" w:rsidRPr="00C05C6B">
        <w:rPr>
          <w:color w:val="000000" w:themeColor="text1"/>
          <w:lang w:val="fr-BE"/>
        </w:rPr>
        <w:t xml:space="preserve">Geradin, 2015). Son succès dans toutes les villes qu’elle a intégrées (700 en 2019) </w:t>
      </w:r>
      <w:r w:rsidR="00307273" w:rsidRPr="00C05C6B">
        <w:rPr>
          <w:color w:val="000000" w:themeColor="text1"/>
          <w:lang w:val="fr-BE"/>
        </w:rPr>
        <w:t xml:space="preserve">a été </w:t>
      </w:r>
      <w:r w:rsidR="1D3EF671" w:rsidRPr="00C05C6B">
        <w:rPr>
          <w:color w:val="000000" w:themeColor="text1"/>
          <w:lang w:val="fr-BE"/>
        </w:rPr>
        <w:t xml:space="preserve">d’une rapidité telle que sa diffusion a </w:t>
      </w:r>
      <w:r w:rsidR="007F6A36">
        <w:rPr>
          <w:color w:val="000000" w:themeColor="text1"/>
          <w:lang w:val="fr-BE"/>
        </w:rPr>
        <w:t xml:space="preserve">d’emblée </w:t>
      </w:r>
      <w:r w:rsidR="1D3EF671" w:rsidRPr="00C05C6B">
        <w:rPr>
          <w:color w:val="000000" w:themeColor="text1"/>
          <w:lang w:val="fr-BE"/>
        </w:rPr>
        <w:t xml:space="preserve">été largement étudiée et débattue. </w:t>
      </w:r>
      <w:r w:rsidR="007015A4" w:rsidRPr="00C05C6B">
        <w:rPr>
          <w:color w:val="000000" w:themeColor="text1"/>
          <w:lang w:val="fr-BE"/>
        </w:rPr>
        <w:t xml:space="preserve">Le cas d’Uber </w:t>
      </w:r>
      <w:r w:rsidR="007F6A36">
        <w:rPr>
          <w:color w:val="000000" w:themeColor="text1"/>
          <w:lang w:val="fr-BE"/>
        </w:rPr>
        <w:t xml:space="preserve">a provoqué </w:t>
      </w:r>
      <w:r w:rsidR="00A86C42" w:rsidRPr="00C05C6B">
        <w:rPr>
          <w:color w:val="000000" w:themeColor="text1"/>
          <w:lang w:val="fr-BE"/>
        </w:rPr>
        <w:t>u</w:t>
      </w:r>
      <w:r w:rsidR="1D3EF671" w:rsidRPr="00C05C6B">
        <w:rPr>
          <w:color w:val="000000" w:themeColor="text1"/>
          <w:lang w:val="fr-BE"/>
        </w:rPr>
        <w:t xml:space="preserve">ne </w:t>
      </w:r>
      <w:r w:rsidR="005D2C9D" w:rsidRPr="00C05C6B">
        <w:rPr>
          <w:color w:val="000000" w:themeColor="text1"/>
          <w:lang w:val="fr-BE"/>
        </w:rPr>
        <w:t>indignation générale</w:t>
      </w:r>
      <w:r w:rsidR="007F6A36">
        <w:rPr>
          <w:color w:val="000000" w:themeColor="text1"/>
          <w:lang w:val="fr-BE"/>
        </w:rPr>
        <w:t xml:space="preserve"> dénonçant</w:t>
      </w:r>
      <w:r w:rsidR="005D2C9D" w:rsidRPr="00C05C6B">
        <w:rPr>
          <w:color w:val="000000" w:themeColor="text1"/>
          <w:lang w:val="fr-BE"/>
        </w:rPr>
        <w:t xml:space="preserve"> </w:t>
      </w:r>
      <w:r w:rsidR="1D3EF671" w:rsidRPr="00C05C6B">
        <w:rPr>
          <w:color w:val="000000" w:themeColor="text1"/>
          <w:lang w:val="fr-BE"/>
        </w:rPr>
        <w:t xml:space="preserve">toute </w:t>
      </w:r>
      <w:r w:rsidR="00DF3AC9" w:rsidRPr="00C05C6B">
        <w:rPr>
          <w:color w:val="000000" w:themeColor="text1"/>
          <w:lang w:val="fr-BE"/>
        </w:rPr>
        <w:t>une</w:t>
      </w:r>
      <w:r w:rsidR="1D3EF671" w:rsidRPr="00C05C6B">
        <w:rPr>
          <w:color w:val="000000" w:themeColor="text1"/>
          <w:lang w:val="fr-BE"/>
        </w:rPr>
        <w:t xml:space="preserve"> économie en expansion</w:t>
      </w:r>
      <w:r w:rsidR="007F6A36">
        <w:rPr>
          <w:color w:val="000000" w:themeColor="text1"/>
          <w:lang w:val="fr-BE"/>
        </w:rPr>
        <w:t xml:space="preserve"> </w:t>
      </w:r>
      <w:r w:rsidR="00A2435B" w:rsidRPr="00C05C6B">
        <w:rPr>
          <w:color w:val="000000" w:themeColor="text1"/>
          <w:lang w:val="fr-BE"/>
        </w:rPr>
        <w:t xml:space="preserve">accusée </w:t>
      </w:r>
      <w:r w:rsidR="1D3EF671" w:rsidRPr="00C05C6B">
        <w:rPr>
          <w:color w:val="000000" w:themeColor="text1"/>
          <w:lang w:val="fr-BE"/>
        </w:rPr>
        <w:t xml:space="preserve">de créer de la précarité et de l’insécurité </w:t>
      </w:r>
      <w:r w:rsidR="007F6A36">
        <w:rPr>
          <w:color w:val="000000" w:themeColor="text1"/>
          <w:lang w:val="fr-BE"/>
        </w:rPr>
        <w:t xml:space="preserve">chez les </w:t>
      </w:r>
      <w:r w:rsidR="1D3EF671" w:rsidRPr="00C05C6B">
        <w:rPr>
          <w:color w:val="000000" w:themeColor="text1"/>
          <w:lang w:val="fr-BE"/>
        </w:rPr>
        <w:t xml:space="preserve">travailleurs de plateforme </w:t>
      </w:r>
      <w:r w:rsidR="00DD00DE" w:rsidRPr="00C05C6B">
        <w:rPr>
          <w:color w:val="000000" w:themeColor="text1"/>
          <w:lang w:val="fr-BE"/>
        </w:rPr>
        <w:fldChar w:fldCharType="begin"/>
      </w:r>
      <w:r w:rsidR="00DD00DE" w:rsidRPr="00C05C6B">
        <w:rPr>
          <w:color w:val="000000" w:themeColor="text1"/>
          <w:lang w:val="fr-BE"/>
        </w:rPr>
        <w:instrText xml:space="preserve"> ADDIN ZOTERO_ITEM CSL_CITATION {"citationID":"kNcGt6h5","properties":{"formattedCitation":"(Montgomery &amp; Baglioni, 2020)","plainCitation":"(Montgomery &amp; Baglioni, 2020)","noteIndex":0},"citationItems":[{"id":2727,"uris":["http://zotero.org/users/6183971/items/FP8QAITC"],"itemData":{"id":2727,"type":"article-journal","abstract":"Purpose This article seeks to answer the question: how should we conceptualise the “gig economy”? In doing so the authors shall explore if gig economy work should be understood as a novel concept that stands alone, a concept that is a subtype, or whether it may in fact be conceptually redundant. Design/methodology/approach The authors conduct a thematic analysis of interview data drawn from 27 interviews with policymakers, trade union officials, key figures within labour organisations and gig economy workers. Findings The authors reveal how, from the perspective of key stakeholders, the concept of the gig economy exhibits a lack of “differentiation” from the long-established concept of precarious work of which it is best understood as a subtype. Research limitations/implications The empirical findings from the authors’ study should be regarded as limited in terms of being situated in the specific employment context of the UK. Nevertheless, the implications of the study have a broader reach. The authors seek to provoke debate and discussion among scholars across disciplines and contexts working in the areas of precarious work and the gig economy. The authors’ analysis will be of interest to scholars who are concerned with how they conceptualise “new” forms of work. Originality/value The analysis offers a novel intervention by revealing how key stakeholders perceive the gig economy through a prism of continuity rather than change and connect it with broader processes of precarity.","container-title":"International Journal of Sociology and Social Policy","DOI":"10.1108/IJSSP-08-2020-0400","ISSN":"0144-333X","issue":"9/10","note":"publisher: Emerald Publishing Limited","page":"1012-1025","source":"Emerald Insight","title":"Defining the gig economy: platform capitalism and the reinvention of precarious work","title-short":"Defining the gig economy","URL":"https://doi.org/10.1108/IJSSP-08-2020-0400","volume":"41","author":[{"family":"Montgomery","given":"Tom"},{"family":"Baglioni","given":"Simone"}],"accessed":{"date-parts":[["2023",10,25]]},"issued":{"date-parts":[["2020",1,1]]}}}],"schema":"https://github.com/citation-style-language/schema/raw/master/csl-citation.json"} </w:instrText>
      </w:r>
      <w:r w:rsidR="00DD00DE" w:rsidRPr="00C05C6B">
        <w:rPr>
          <w:color w:val="000000" w:themeColor="text1"/>
          <w:lang w:val="fr-BE"/>
        </w:rPr>
        <w:fldChar w:fldCharType="separate"/>
      </w:r>
      <w:r w:rsidR="1D3EF671" w:rsidRPr="00C05C6B">
        <w:rPr>
          <w:color w:val="000000" w:themeColor="text1"/>
        </w:rPr>
        <w:t>(Montgomery &amp; Baglioni, 2020)</w:t>
      </w:r>
      <w:r w:rsidR="00DD00DE" w:rsidRPr="00C05C6B">
        <w:rPr>
          <w:color w:val="000000" w:themeColor="text1"/>
          <w:lang w:val="fr-BE"/>
        </w:rPr>
        <w:fldChar w:fldCharType="end"/>
      </w:r>
      <w:r w:rsidR="1D3EF671" w:rsidRPr="00C05C6B">
        <w:rPr>
          <w:color w:val="000000" w:themeColor="text1"/>
          <w:lang w:val="fr-BE"/>
        </w:rPr>
        <w:t>. Les perturbations suscit</w:t>
      </w:r>
      <w:r w:rsidR="0012753A">
        <w:rPr>
          <w:color w:val="000000" w:themeColor="text1"/>
          <w:lang w:val="fr-BE"/>
        </w:rPr>
        <w:t xml:space="preserve">ées par </w:t>
      </w:r>
      <w:r w:rsidR="0012753A">
        <w:rPr>
          <w:color w:val="000000" w:themeColor="text1"/>
          <w:lang w:val="fr-BE"/>
        </w:rPr>
        <w:lastRenderedPageBreak/>
        <w:t>Uber</w:t>
      </w:r>
      <w:r w:rsidR="1D3EF671" w:rsidRPr="00C05C6B">
        <w:rPr>
          <w:color w:val="000000" w:themeColor="text1"/>
          <w:lang w:val="fr-BE"/>
        </w:rPr>
        <w:t xml:space="preserve"> lui ont valu d’être </w:t>
      </w:r>
      <w:r w:rsidR="0012753A">
        <w:rPr>
          <w:color w:val="000000" w:themeColor="text1"/>
          <w:lang w:val="fr-BE"/>
        </w:rPr>
        <w:t>à l’origine</w:t>
      </w:r>
      <w:r w:rsidR="1D3EF671" w:rsidRPr="00C05C6B">
        <w:rPr>
          <w:color w:val="000000" w:themeColor="text1"/>
          <w:lang w:val="fr-BE"/>
        </w:rPr>
        <w:t xml:space="preserve"> du néologisme « ubérisation » pour </w:t>
      </w:r>
      <w:r w:rsidR="0012753A">
        <w:rPr>
          <w:color w:val="000000" w:themeColor="text1"/>
          <w:lang w:val="fr-BE"/>
        </w:rPr>
        <w:t>sa</w:t>
      </w:r>
      <w:r w:rsidR="1D3EF671" w:rsidRPr="00C05C6B">
        <w:rPr>
          <w:color w:val="000000" w:themeColor="text1"/>
          <w:lang w:val="fr-BE"/>
        </w:rPr>
        <w:t xml:space="preserve"> remis</w:t>
      </w:r>
      <w:r w:rsidR="0012753A">
        <w:rPr>
          <w:color w:val="000000" w:themeColor="text1"/>
          <w:lang w:val="fr-BE"/>
        </w:rPr>
        <w:t>e</w:t>
      </w:r>
      <w:r w:rsidR="1D3EF671" w:rsidRPr="00C05C6B">
        <w:rPr>
          <w:color w:val="000000" w:themeColor="text1"/>
          <w:lang w:val="fr-BE"/>
        </w:rPr>
        <w:t xml:space="preserve"> en cause </w:t>
      </w:r>
      <w:r w:rsidR="0012753A">
        <w:rPr>
          <w:color w:val="000000" w:themeColor="text1"/>
          <w:lang w:val="fr-BE"/>
        </w:rPr>
        <w:t xml:space="preserve">de </w:t>
      </w:r>
      <w:r w:rsidR="1D3EF671" w:rsidRPr="00C05C6B">
        <w:rPr>
          <w:color w:val="000000" w:themeColor="text1"/>
          <w:lang w:val="fr-BE"/>
        </w:rPr>
        <w:t>tout le secteur du transport rémunéré de personnes et</w:t>
      </w:r>
      <w:r w:rsidR="0012753A">
        <w:rPr>
          <w:color w:val="000000" w:themeColor="text1"/>
          <w:lang w:val="fr-BE"/>
        </w:rPr>
        <w:t>,</w:t>
      </w:r>
      <w:r w:rsidR="1D3EF671" w:rsidRPr="00C05C6B">
        <w:rPr>
          <w:color w:val="000000" w:themeColor="text1"/>
          <w:lang w:val="fr-BE"/>
        </w:rPr>
        <w:t xml:space="preserve"> surtout</w:t>
      </w:r>
      <w:r w:rsidR="007D55E0" w:rsidRPr="00C05C6B">
        <w:rPr>
          <w:color w:val="000000" w:themeColor="text1"/>
          <w:lang w:val="fr-BE"/>
        </w:rPr>
        <w:t xml:space="preserve">, </w:t>
      </w:r>
      <w:r w:rsidR="1D3EF671" w:rsidRPr="00C05C6B">
        <w:rPr>
          <w:color w:val="000000" w:themeColor="text1"/>
          <w:lang w:val="fr-BE"/>
        </w:rPr>
        <w:t xml:space="preserve">pour </w:t>
      </w:r>
      <w:r w:rsidR="0012753A">
        <w:rPr>
          <w:color w:val="000000" w:themeColor="text1"/>
          <w:lang w:val="fr-BE"/>
        </w:rPr>
        <w:t>sa proposition d’</w:t>
      </w:r>
      <w:r w:rsidR="1D3EF671" w:rsidRPr="00C05C6B">
        <w:rPr>
          <w:color w:val="000000" w:themeColor="text1"/>
          <w:lang w:val="fr-BE"/>
        </w:rPr>
        <w:t>un modèle d’entreprise changeant considérablement les rapports de force existants (Viot, 2018).</w:t>
      </w:r>
    </w:p>
    <w:p w14:paraId="5D9D4264" w14:textId="638EFC6B" w:rsidR="009C078B" w:rsidRPr="00C05C6B" w:rsidRDefault="00AA15BA" w:rsidP="5494DE51">
      <w:pPr>
        <w:spacing w:before="120" w:after="120"/>
        <w:rPr>
          <w:b/>
          <w:bCs/>
          <w:i/>
          <w:iCs/>
          <w:color w:val="000000" w:themeColor="text1"/>
          <w:lang w:val="fr-BE"/>
        </w:rPr>
      </w:pPr>
      <w:r w:rsidRPr="00C05C6B">
        <w:rPr>
          <w:b/>
          <w:bCs/>
          <w:i/>
          <w:iCs/>
          <w:color w:val="000000" w:themeColor="text1"/>
          <w:lang w:val="fr-BE"/>
        </w:rPr>
        <w:t>De r</w:t>
      </w:r>
      <w:r w:rsidR="009C078B" w:rsidRPr="00C05C6B">
        <w:rPr>
          <w:b/>
          <w:bCs/>
          <w:i/>
          <w:iCs/>
          <w:color w:val="000000" w:themeColor="text1"/>
          <w:lang w:val="fr-BE"/>
        </w:rPr>
        <w:t>éactions juridiques éparses</w:t>
      </w:r>
      <w:r w:rsidRPr="00C05C6B">
        <w:rPr>
          <w:b/>
          <w:bCs/>
          <w:i/>
          <w:iCs/>
          <w:color w:val="000000" w:themeColor="text1"/>
          <w:lang w:val="fr-BE"/>
        </w:rPr>
        <w:t>…</w:t>
      </w:r>
    </w:p>
    <w:p w14:paraId="1A6AE0C2" w14:textId="6F3B0D1C" w:rsidR="006D1CB7" w:rsidRPr="00C05C6B" w:rsidRDefault="00305015" w:rsidP="004410F5">
      <w:pPr>
        <w:spacing w:before="120" w:after="120"/>
        <w:rPr>
          <w:color w:val="000000" w:themeColor="text1"/>
          <w:lang w:val="fr-BE"/>
        </w:rPr>
      </w:pPr>
      <w:r w:rsidRPr="00C05C6B">
        <w:rPr>
          <w:color w:val="000000" w:themeColor="text1"/>
          <w:lang w:val="fr-BE"/>
        </w:rPr>
        <w:t>La stratégie utilisée</w:t>
      </w:r>
      <w:r w:rsidR="0074368B" w:rsidRPr="00C05C6B">
        <w:rPr>
          <w:color w:val="000000" w:themeColor="text1"/>
          <w:lang w:val="fr-BE"/>
        </w:rPr>
        <w:t xml:space="preserve"> par l’entreprise Uber est simple. </w:t>
      </w:r>
      <w:r w:rsidR="0012753A">
        <w:rPr>
          <w:color w:val="000000" w:themeColor="text1"/>
          <w:lang w:val="fr-BE"/>
        </w:rPr>
        <w:t>La plateforme</w:t>
      </w:r>
      <w:r w:rsidR="0074368B" w:rsidRPr="00C05C6B">
        <w:rPr>
          <w:color w:val="000000" w:themeColor="text1"/>
          <w:lang w:val="fr-BE"/>
        </w:rPr>
        <w:t xml:space="preserve"> s'implante dans un pays, </w:t>
      </w:r>
      <w:r w:rsidR="000235D4" w:rsidRPr="00C05C6B">
        <w:rPr>
          <w:color w:val="000000" w:themeColor="text1"/>
          <w:lang w:val="fr-BE"/>
        </w:rPr>
        <w:t xml:space="preserve">détourne </w:t>
      </w:r>
      <w:r w:rsidRPr="00C05C6B">
        <w:rPr>
          <w:color w:val="000000" w:themeColor="text1"/>
          <w:lang w:val="fr-BE"/>
        </w:rPr>
        <w:t>les cadres légaux</w:t>
      </w:r>
      <w:r w:rsidR="000235D4" w:rsidRPr="00C05C6B">
        <w:rPr>
          <w:color w:val="000000" w:themeColor="text1"/>
          <w:lang w:val="fr-BE"/>
        </w:rPr>
        <w:t xml:space="preserve"> en place et lance son application sur le marché </w:t>
      </w:r>
      <w:r w:rsidR="00E0071E" w:rsidRPr="00C05C6B">
        <w:rPr>
          <w:color w:val="000000" w:themeColor="text1"/>
          <w:lang w:val="fr-BE"/>
        </w:rPr>
        <w:t>avec</w:t>
      </w:r>
      <w:r w:rsidR="0081105A" w:rsidRPr="00C05C6B">
        <w:rPr>
          <w:color w:val="000000" w:themeColor="text1"/>
          <w:lang w:val="fr-BE"/>
        </w:rPr>
        <w:t xml:space="preserve"> une devise </w:t>
      </w:r>
      <w:r w:rsidR="006D1CB7" w:rsidRPr="00C05C6B">
        <w:rPr>
          <w:color w:val="000000" w:themeColor="text1"/>
          <w:lang w:val="fr-BE"/>
        </w:rPr>
        <w:t>issue</w:t>
      </w:r>
      <w:r w:rsidR="0074368B" w:rsidRPr="00C05C6B">
        <w:rPr>
          <w:color w:val="000000" w:themeColor="text1"/>
          <w:lang w:val="fr-BE"/>
        </w:rPr>
        <w:t xml:space="preserve"> de la Silicon Valley : </w:t>
      </w:r>
      <w:r w:rsidR="002D28FC">
        <w:rPr>
          <w:color w:val="000000" w:themeColor="text1"/>
          <w:lang w:val="fr-BE"/>
        </w:rPr>
        <w:t>« </w:t>
      </w:r>
      <w:r w:rsidR="0074368B" w:rsidRPr="00C05C6B">
        <w:rPr>
          <w:color w:val="000000" w:themeColor="text1"/>
          <w:lang w:val="fr-BE"/>
        </w:rPr>
        <w:t>Ne demandez pas la permission, demandez le pardon.</w:t>
      </w:r>
      <w:r w:rsidR="002D28FC">
        <w:rPr>
          <w:color w:val="000000" w:themeColor="text1"/>
          <w:lang w:val="fr-BE"/>
        </w:rPr>
        <w:t> »</w:t>
      </w:r>
      <w:r w:rsidR="0074368B" w:rsidRPr="00C05C6B">
        <w:rPr>
          <w:color w:val="000000" w:themeColor="text1"/>
          <w:lang w:val="fr-BE"/>
        </w:rPr>
        <w:t xml:space="preserve"> Presque partout, l'arrivée d'Uber a provoqué une opposition immédiate et intense de la part des sociétés de taxis</w:t>
      </w:r>
      <w:r w:rsidR="00C91BE8">
        <w:rPr>
          <w:color w:val="000000" w:themeColor="text1"/>
          <w:lang w:val="fr-BE"/>
        </w:rPr>
        <w:t>, au regard des confusions réglementaires qu’elle suscite.</w:t>
      </w:r>
      <w:r w:rsidR="000235D4" w:rsidRPr="00C05C6B">
        <w:rPr>
          <w:color w:val="000000" w:themeColor="text1"/>
          <w:lang w:val="fr-BE"/>
        </w:rPr>
        <w:t xml:space="preserve"> </w:t>
      </w:r>
      <w:r w:rsidR="0012753A">
        <w:rPr>
          <w:color w:val="000000" w:themeColor="text1"/>
          <w:lang w:val="fr-BE"/>
        </w:rPr>
        <w:t>À</w:t>
      </w:r>
      <w:r w:rsidR="0012753A" w:rsidRPr="00C05C6B">
        <w:rPr>
          <w:color w:val="000000" w:themeColor="text1"/>
          <w:lang w:val="fr-BE"/>
        </w:rPr>
        <w:t xml:space="preserve"> l’issue d’une étude documentaire à travers l’Europe</w:t>
      </w:r>
      <w:r w:rsidR="0012753A">
        <w:rPr>
          <w:color w:val="000000" w:themeColor="text1"/>
          <w:lang w:val="fr-BE"/>
        </w:rPr>
        <w:t>,</w:t>
      </w:r>
      <w:r w:rsidR="0012753A" w:rsidRPr="00C05C6B">
        <w:rPr>
          <w:color w:val="000000" w:themeColor="text1"/>
          <w:lang w:val="fr-BE"/>
        </w:rPr>
        <w:t xml:space="preserve"> </w:t>
      </w:r>
      <w:r w:rsidR="000347C4" w:rsidRPr="00C05C6B">
        <w:rPr>
          <w:color w:val="000000" w:themeColor="text1"/>
          <w:lang w:val="fr-BE"/>
        </w:rPr>
        <w:t>Thelen (2018)</w:t>
      </w:r>
      <w:r w:rsidR="0012753A">
        <w:rPr>
          <w:color w:val="000000" w:themeColor="text1"/>
          <w:lang w:val="fr-BE"/>
        </w:rPr>
        <w:t xml:space="preserve"> a</w:t>
      </w:r>
      <w:r w:rsidR="000347C4" w:rsidRPr="00C05C6B">
        <w:rPr>
          <w:color w:val="000000" w:themeColor="text1"/>
          <w:lang w:val="fr-BE"/>
        </w:rPr>
        <w:t xml:space="preserve"> recens</w:t>
      </w:r>
      <w:r w:rsidR="0012753A">
        <w:rPr>
          <w:color w:val="000000" w:themeColor="text1"/>
          <w:lang w:val="fr-BE"/>
        </w:rPr>
        <w:t>é</w:t>
      </w:r>
      <w:r w:rsidR="000347C4" w:rsidRPr="00C05C6B">
        <w:rPr>
          <w:color w:val="000000" w:themeColor="text1"/>
          <w:lang w:val="fr-BE"/>
        </w:rPr>
        <w:t xml:space="preserve"> </w:t>
      </w:r>
      <w:r w:rsidR="00636239" w:rsidRPr="00C05C6B">
        <w:rPr>
          <w:color w:val="000000" w:themeColor="text1"/>
          <w:lang w:val="fr-BE"/>
        </w:rPr>
        <w:t xml:space="preserve">cinq </w:t>
      </w:r>
      <w:r w:rsidR="00CA08BE" w:rsidRPr="00C05C6B">
        <w:rPr>
          <w:color w:val="000000" w:themeColor="text1"/>
          <w:lang w:val="fr-BE"/>
        </w:rPr>
        <w:t xml:space="preserve">enjeux règlementaires communs aux pays européens : </w:t>
      </w:r>
      <w:r w:rsidR="00643FA5" w:rsidRPr="00C05C6B">
        <w:rPr>
          <w:color w:val="000000" w:themeColor="text1"/>
          <w:lang w:val="fr-BE"/>
        </w:rPr>
        <w:t xml:space="preserve">la concurrence, les questions relatives à l'emploi et au travail, </w:t>
      </w:r>
      <w:r w:rsidR="00F320BF" w:rsidRPr="00C05C6B">
        <w:rPr>
          <w:color w:val="000000" w:themeColor="text1"/>
          <w:lang w:val="fr-BE"/>
        </w:rPr>
        <w:t xml:space="preserve">les </w:t>
      </w:r>
      <w:r w:rsidR="00FC5951" w:rsidRPr="00C05C6B">
        <w:rPr>
          <w:color w:val="000000" w:themeColor="text1"/>
          <w:lang w:val="fr-BE"/>
        </w:rPr>
        <w:t xml:space="preserve">politiques </w:t>
      </w:r>
      <w:r w:rsidR="00F320BF" w:rsidRPr="00C05C6B">
        <w:rPr>
          <w:color w:val="000000" w:themeColor="text1"/>
          <w:lang w:val="fr-BE"/>
        </w:rPr>
        <w:t xml:space="preserve">de </w:t>
      </w:r>
      <w:r w:rsidR="00FC5951" w:rsidRPr="00C05C6B">
        <w:rPr>
          <w:color w:val="000000" w:themeColor="text1"/>
          <w:lang w:val="fr-BE"/>
        </w:rPr>
        <w:t xml:space="preserve">sécurité sociale, la politique fiscale, la sécurité </w:t>
      </w:r>
      <w:r w:rsidR="00694AE0" w:rsidRPr="00C05C6B">
        <w:rPr>
          <w:color w:val="000000" w:themeColor="text1"/>
          <w:lang w:val="fr-BE"/>
        </w:rPr>
        <w:t>des consommateurs</w:t>
      </w:r>
      <w:r w:rsidR="00F320BF" w:rsidRPr="00C05C6B">
        <w:rPr>
          <w:color w:val="000000" w:themeColor="text1"/>
          <w:lang w:val="fr-BE"/>
        </w:rPr>
        <w:t xml:space="preserve">. </w:t>
      </w:r>
    </w:p>
    <w:p w14:paraId="258370B6" w14:textId="64159919" w:rsidR="0074368B" w:rsidRPr="00C05C6B" w:rsidRDefault="00332C36" w:rsidP="004410F5">
      <w:pPr>
        <w:spacing w:before="120" w:after="120"/>
        <w:rPr>
          <w:color w:val="000000" w:themeColor="text1"/>
          <w:lang w:val="fr-BE"/>
        </w:rPr>
      </w:pPr>
      <w:r w:rsidRPr="00C05C6B">
        <w:rPr>
          <w:color w:val="000000" w:themeColor="text1"/>
          <w:lang w:val="fr-BE"/>
        </w:rPr>
        <w:t>Cependant, dans les faits, les résultats divergent</w:t>
      </w:r>
      <w:r w:rsidR="006D1CB7" w:rsidRPr="00C05C6B">
        <w:rPr>
          <w:color w:val="000000" w:themeColor="text1"/>
          <w:lang w:val="fr-BE"/>
        </w:rPr>
        <w:t xml:space="preserve"> en </w:t>
      </w:r>
      <w:r w:rsidR="0012753A">
        <w:rPr>
          <w:color w:val="000000" w:themeColor="text1"/>
          <w:lang w:val="fr-BE"/>
        </w:rPr>
        <w:t>matière</w:t>
      </w:r>
      <w:r w:rsidR="006D1CB7" w:rsidRPr="00C05C6B">
        <w:rPr>
          <w:color w:val="000000" w:themeColor="text1"/>
          <w:lang w:val="fr-BE"/>
        </w:rPr>
        <w:t xml:space="preserve"> d’emploi notamment</w:t>
      </w:r>
      <w:r w:rsidRPr="00C05C6B">
        <w:rPr>
          <w:color w:val="000000" w:themeColor="text1"/>
          <w:lang w:val="fr-BE"/>
        </w:rPr>
        <w:t xml:space="preserve">. Par exemple, </w:t>
      </w:r>
      <w:r w:rsidR="00F00009" w:rsidRPr="00C05C6B">
        <w:rPr>
          <w:color w:val="000000" w:themeColor="text1"/>
          <w:lang w:val="fr-BE"/>
        </w:rPr>
        <w:t>e</w:t>
      </w:r>
      <w:r w:rsidR="004410F5" w:rsidRPr="00C05C6B">
        <w:rPr>
          <w:color w:val="000000" w:themeColor="text1"/>
          <w:lang w:val="fr-BE"/>
        </w:rPr>
        <w:t>n 2020, la Cour de cassation française a requalifié la relation contractuelle entre Uber et un chauffeur en contrat de travail. Elle a estimé que le chauffeur ne pouvait pas être considéré comme un partenaire commercial indépendant, car Uber avait un contrôle significatif sur divers aspects de son travail, malgré sa liberté de choisir ses horaires</w:t>
      </w:r>
      <w:r w:rsidR="00604A2A" w:rsidRPr="00C05C6B">
        <w:rPr>
          <w:color w:val="000000" w:themeColor="text1"/>
          <w:lang w:val="fr-BE"/>
        </w:rPr>
        <w:t>. En Angleterre,</w:t>
      </w:r>
      <w:r w:rsidR="00C910FD" w:rsidRPr="00C05C6B">
        <w:rPr>
          <w:color w:val="000000" w:themeColor="text1"/>
          <w:lang w:val="fr-BE"/>
        </w:rPr>
        <w:t xml:space="preserve"> en 2016,</w:t>
      </w:r>
      <w:r w:rsidR="004410F5" w:rsidRPr="00C05C6B">
        <w:rPr>
          <w:color w:val="000000" w:themeColor="text1"/>
          <w:lang w:val="fr-BE"/>
        </w:rPr>
        <w:t xml:space="preserve"> les tribunaux britanniques</w:t>
      </w:r>
      <w:r w:rsidR="00C910FD" w:rsidRPr="00C05C6B">
        <w:rPr>
          <w:color w:val="000000" w:themeColor="text1"/>
          <w:lang w:val="fr-BE"/>
        </w:rPr>
        <w:t xml:space="preserve"> </w:t>
      </w:r>
      <w:r w:rsidR="004410F5" w:rsidRPr="00C05C6B">
        <w:rPr>
          <w:color w:val="000000" w:themeColor="text1"/>
          <w:lang w:val="fr-BE"/>
        </w:rPr>
        <w:t xml:space="preserve">ont classé les chauffeurs </w:t>
      </w:r>
      <w:r w:rsidR="0018626A">
        <w:rPr>
          <w:color w:val="000000" w:themeColor="text1"/>
          <w:lang w:val="fr-BE"/>
        </w:rPr>
        <w:t>parmi les</w:t>
      </w:r>
      <w:r w:rsidR="004410F5" w:rsidRPr="00C05C6B">
        <w:rPr>
          <w:color w:val="000000" w:themeColor="text1"/>
          <w:lang w:val="fr-BE"/>
        </w:rPr>
        <w:t xml:space="preserve"> </w:t>
      </w:r>
      <w:r w:rsidR="002D28FC">
        <w:rPr>
          <w:color w:val="000000" w:themeColor="text1"/>
          <w:lang w:val="fr-BE"/>
        </w:rPr>
        <w:t>« </w:t>
      </w:r>
      <w:r w:rsidR="004410F5" w:rsidRPr="00C05C6B">
        <w:rPr>
          <w:color w:val="000000" w:themeColor="text1"/>
          <w:lang w:val="fr-BE"/>
        </w:rPr>
        <w:t>travailleurs</w:t>
      </w:r>
      <w:r w:rsidR="002D28FC">
        <w:rPr>
          <w:color w:val="000000" w:themeColor="text1"/>
          <w:lang w:val="fr-BE"/>
        </w:rPr>
        <w:t> »</w:t>
      </w:r>
      <w:r w:rsidR="004410F5" w:rsidRPr="00C05C6B">
        <w:rPr>
          <w:color w:val="000000" w:themeColor="text1"/>
          <w:lang w:val="fr-BE"/>
        </w:rPr>
        <w:t xml:space="preserve"> </w:t>
      </w:r>
      <w:r w:rsidR="0018626A">
        <w:rPr>
          <w:color w:val="000000" w:themeColor="text1"/>
          <w:lang w:val="fr-BE"/>
        </w:rPr>
        <w:t>disposant</w:t>
      </w:r>
      <w:r w:rsidR="004410F5" w:rsidRPr="00C05C6B">
        <w:rPr>
          <w:color w:val="000000" w:themeColor="text1"/>
          <w:lang w:val="fr-BE"/>
        </w:rPr>
        <w:t xml:space="preserve"> de droits tels que le salaire minimum et la protection du temps de travail. En 2021, la Cour suprême a confirmé ce statut de travailleur et a souligné qu'une approche téléologique devait être </w:t>
      </w:r>
      <w:r w:rsidR="00CB71FC" w:rsidRPr="00C05C6B">
        <w:rPr>
          <w:color w:val="000000" w:themeColor="text1"/>
          <w:lang w:val="fr-BE"/>
        </w:rPr>
        <w:t>adoptée</w:t>
      </w:r>
      <w:r w:rsidR="004410F5" w:rsidRPr="00C05C6B">
        <w:rPr>
          <w:color w:val="000000" w:themeColor="text1"/>
          <w:lang w:val="fr-BE"/>
        </w:rPr>
        <w:t xml:space="preserve"> pour interpréter la loi.</w:t>
      </w:r>
      <w:r w:rsidR="000760C9" w:rsidRPr="00C05C6B">
        <w:rPr>
          <w:color w:val="000000" w:themeColor="text1"/>
          <w:lang w:val="fr-BE"/>
        </w:rPr>
        <w:t xml:space="preserve"> </w:t>
      </w:r>
      <w:r w:rsidR="004410F5" w:rsidRPr="00C05C6B">
        <w:rPr>
          <w:color w:val="000000" w:themeColor="text1"/>
          <w:lang w:val="fr-BE"/>
        </w:rPr>
        <w:t>En Allemagne, deux affaires ont abouti à un refus de reconnaître le statut d'employé. À Bruxelles, un tribunal a déclaré en 2019 que les chauffeurs Uber étaient des travailleurs indépendants en raison de leur liberté de choix dans leur travail.</w:t>
      </w:r>
      <w:r w:rsidR="00F40017" w:rsidRPr="00C05C6B">
        <w:rPr>
          <w:color w:val="000000" w:themeColor="text1"/>
          <w:lang w:val="fr-BE"/>
        </w:rPr>
        <w:t xml:space="preserve"> </w:t>
      </w:r>
      <w:r w:rsidR="004410F5" w:rsidRPr="00C05C6B">
        <w:rPr>
          <w:color w:val="000000" w:themeColor="text1"/>
          <w:lang w:val="fr-BE"/>
        </w:rPr>
        <w:t>Ces décisions</w:t>
      </w:r>
      <w:r w:rsidR="00F40017" w:rsidRPr="00C05C6B">
        <w:rPr>
          <w:color w:val="000000" w:themeColor="text1"/>
          <w:lang w:val="fr-BE"/>
        </w:rPr>
        <w:t xml:space="preserve"> diverses</w:t>
      </w:r>
      <w:r w:rsidR="004410F5" w:rsidRPr="00C05C6B">
        <w:rPr>
          <w:color w:val="000000" w:themeColor="text1"/>
          <w:lang w:val="fr-BE"/>
        </w:rPr>
        <w:t xml:space="preserve"> soulignent le défi</w:t>
      </w:r>
      <w:r w:rsidR="0018626A">
        <w:rPr>
          <w:color w:val="000000" w:themeColor="text1"/>
          <w:lang w:val="fr-BE"/>
        </w:rPr>
        <w:t xml:space="preserve"> que représente</w:t>
      </w:r>
      <w:r w:rsidR="004410F5" w:rsidRPr="00C05C6B">
        <w:rPr>
          <w:color w:val="000000" w:themeColor="text1"/>
          <w:lang w:val="fr-BE"/>
        </w:rPr>
        <w:t xml:space="preserve"> </w:t>
      </w:r>
      <w:r w:rsidR="0018626A">
        <w:rPr>
          <w:color w:val="000000" w:themeColor="text1"/>
          <w:lang w:val="fr-BE"/>
        </w:rPr>
        <w:t>la</w:t>
      </w:r>
      <w:r w:rsidR="004410F5" w:rsidRPr="00C05C6B">
        <w:rPr>
          <w:color w:val="000000" w:themeColor="text1"/>
          <w:lang w:val="fr-BE"/>
        </w:rPr>
        <w:t xml:space="preserve"> cré</w:t>
      </w:r>
      <w:r w:rsidR="0018626A">
        <w:rPr>
          <w:color w:val="000000" w:themeColor="text1"/>
          <w:lang w:val="fr-BE"/>
        </w:rPr>
        <w:t>ation</w:t>
      </w:r>
      <w:r w:rsidR="004410F5" w:rsidRPr="00C05C6B">
        <w:rPr>
          <w:color w:val="000000" w:themeColor="text1"/>
          <w:lang w:val="fr-BE"/>
        </w:rPr>
        <w:t xml:space="preserve"> </w:t>
      </w:r>
      <w:r w:rsidR="0018626A">
        <w:rPr>
          <w:color w:val="000000" w:themeColor="text1"/>
          <w:lang w:val="fr-BE"/>
        </w:rPr>
        <w:t>d’</w:t>
      </w:r>
      <w:r w:rsidR="004410F5" w:rsidRPr="00C05C6B">
        <w:rPr>
          <w:color w:val="000000" w:themeColor="text1"/>
          <w:lang w:val="fr-BE"/>
        </w:rPr>
        <w:t>une jurisprudence cohérente pour les travailleurs des plateformes en se basant sur des plaintes individuelles.</w:t>
      </w:r>
    </w:p>
    <w:p w14:paraId="6A4F8923" w14:textId="49D4B300" w:rsidR="009C078B" w:rsidRPr="00C05C6B" w:rsidRDefault="001C67A9" w:rsidP="004410F5">
      <w:pPr>
        <w:spacing w:before="120" w:after="120"/>
        <w:rPr>
          <w:b/>
          <w:bCs/>
          <w:i/>
          <w:iCs/>
          <w:color w:val="000000" w:themeColor="text1"/>
          <w:lang w:val="fr-BE"/>
        </w:rPr>
      </w:pPr>
      <w:r w:rsidRPr="00C05C6B">
        <w:rPr>
          <w:b/>
          <w:bCs/>
          <w:i/>
          <w:iCs/>
          <w:color w:val="000000" w:themeColor="text1"/>
          <w:lang w:val="fr-BE"/>
        </w:rPr>
        <w:t>… à</w:t>
      </w:r>
      <w:r w:rsidR="00AA15BA" w:rsidRPr="00C05C6B">
        <w:rPr>
          <w:b/>
          <w:bCs/>
          <w:i/>
          <w:iCs/>
          <w:color w:val="000000" w:themeColor="text1"/>
          <w:lang w:val="fr-BE"/>
        </w:rPr>
        <w:t xml:space="preserve"> </w:t>
      </w:r>
      <w:r w:rsidR="00DC767E" w:rsidRPr="00C05C6B">
        <w:rPr>
          <w:b/>
          <w:bCs/>
          <w:i/>
          <w:iCs/>
          <w:color w:val="000000" w:themeColor="text1"/>
          <w:lang w:val="fr-BE"/>
        </w:rPr>
        <w:t>une</w:t>
      </w:r>
      <w:r w:rsidR="00AA15BA" w:rsidRPr="00C05C6B">
        <w:rPr>
          <w:b/>
          <w:bCs/>
          <w:i/>
          <w:iCs/>
          <w:color w:val="000000" w:themeColor="text1"/>
          <w:lang w:val="fr-BE"/>
        </w:rPr>
        <w:t xml:space="preserve"> d’indignation général</w:t>
      </w:r>
      <w:r w:rsidR="00DC767E" w:rsidRPr="00C05C6B">
        <w:rPr>
          <w:b/>
          <w:bCs/>
          <w:i/>
          <w:iCs/>
          <w:color w:val="000000" w:themeColor="text1"/>
          <w:lang w:val="fr-BE"/>
        </w:rPr>
        <w:t>e</w:t>
      </w:r>
      <w:r w:rsidR="00AA15BA" w:rsidRPr="00C05C6B">
        <w:rPr>
          <w:b/>
          <w:bCs/>
          <w:i/>
          <w:iCs/>
          <w:color w:val="000000" w:themeColor="text1"/>
          <w:lang w:val="fr-BE"/>
        </w:rPr>
        <w:t xml:space="preserve"> et </w:t>
      </w:r>
      <w:r w:rsidR="0018626A">
        <w:rPr>
          <w:b/>
          <w:bCs/>
          <w:i/>
          <w:iCs/>
          <w:color w:val="000000" w:themeColor="text1"/>
          <w:lang w:val="fr-BE"/>
        </w:rPr>
        <w:t xml:space="preserve">à </w:t>
      </w:r>
      <w:r w:rsidR="00AA15BA" w:rsidRPr="00C05C6B">
        <w:rPr>
          <w:b/>
          <w:bCs/>
          <w:i/>
          <w:iCs/>
          <w:color w:val="000000" w:themeColor="text1"/>
          <w:lang w:val="fr-BE"/>
        </w:rPr>
        <w:t>un objet d’étude scientifique</w:t>
      </w:r>
    </w:p>
    <w:p w14:paraId="02E227B7" w14:textId="4DBC6509" w:rsidR="00163433" w:rsidRPr="00C05C6B" w:rsidRDefault="00506B90" w:rsidP="5494DE51">
      <w:pPr>
        <w:spacing w:before="120" w:after="120"/>
        <w:rPr>
          <w:color w:val="000000" w:themeColor="text1"/>
          <w:lang w:val="fr-BE"/>
        </w:rPr>
      </w:pPr>
      <w:r w:rsidRPr="00C05C6B">
        <w:rPr>
          <w:color w:val="000000" w:themeColor="text1"/>
          <w:lang w:val="fr-BE"/>
        </w:rPr>
        <w:t xml:space="preserve">Malgré des tentatives </w:t>
      </w:r>
      <w:r w:rsidR="00672ED8" w:rsidRPr="00C05C6B">
        <w:rPr>
          <w:color w:val="000000" w:themeColor="text1"/>
          <w:lang w:val="fr-BE"/>
        </w:rPr>
        <w:t>isolées</w:t>
      </w:r>
      <w:r w:rsidRPr="00C05C6B">
        <w:rPr>
          <w:color w:val="000000" w:themeColor="text1"/>
          <w:lang w:val="fr-BE"/>
        </w:rPr>
        <w:t xml:space="preserve"> de réguler le</w:t>
      </w:r>
      <w:r w:rsidR="00AB4820" w:rsidRPr="00C05C6B">
        <w:rPr>
          <w:color w:val="000000" w:themeColor="text1"/>
          <w:lang w:val="fr-BE"/>
        </w:rPr>
        <w:t xml:space="preserve">s </w:t>
      </w:r>
      <w:r w:rsidR="00C91BE8">
        <w:rPr>
          <w:color w:val="000000" w:themeColor="text1"/>
          <w:lang w:val="fr-BE"/>
        </w:rPr>
        <w:t>activités de</w:t>
      </w:r>
      <w:r w:rsidR="007B50FE">
        <w:rPr>
          <w:color w:val="000000" w:themeColor="text1"/>
          <w:lang w:val="fr-BE"/>
        </w:rPr>
        <w:t xml:space="preserve"> la plateforme</w:t>
      </w:r>
      <w:r w:rsidR="00AB4820" w:rsidRPr="00C05C6B">
        <w:rPr>
          <w:color w:val="000000" w:themeColor="text1"/>
          <w:lang w:val="fr-BE"/>
        </w:rPr>
        <w:t xml:space="preserve"> </w:t>
      </w:r>
      <w:r w:rsidR="00672ED8" w:rsidRPr="00C05C6B">
        <w:rPr>
          <w:color w:val="000000" w:themeColor="text1"/>
          <w:lang w:val="fr-BE"/>
        </w:rPr>
        <w:t xml:space="preserve">dans </w:t>
      </w:r>
      <w:r w:rsidR="007B50FE">
        <w:rPr>
          <w:color w:val="000000" w:themeColor="text1"/>
          <w:lang w:val="fr-BE"/>
        </w:rPr>
        <w:t>son</w:t>
      </w:r>
      <w:r w:rsidR="1D3EF671" w:rsidRPr="00C05C6B">
        <w:rPr>
          <w:color w:val="000000" w:themeColor="text1"/>
          <w:lang w:val="fr-BE"/>
        </w:rPr>
        <w:t xml:space="preserve"> secteur spécifique, Uber </w:t>
      </w:r>
      <w:r w:rsidR="007B50FE">
        <w:rPr>
          <w:color w:val="000000" w:themeColor="text1"/>
          <w:lang w:val="fr-BE"/>
        </w:rPr>
        <w:t xml:space="preserve">symbolise </w:t>
      </w:r>
      <w:r w:rsidR="1D3EF671" w:rsidRPr="00C05C6B">
        <w:rPr>
          <w:color w:val="000000" w:themeColor="text1"/>
          <w:lang w:val="fr-BE"/>
        </w:rPr>
        <w:t>tout un changement économique et social que le monde médiatique et public s</w:t>
      </w:r>
      <w:r w:rsidR="007B50FE">
        <w:rPr>
          <w:color w:val="000000" w:themeColor="text1"/>
          <w:lang w:val="fr-BE"/>
        </w:rPr>
        <w:t>’est</w:t>
      </w:r>
      <w:r w:rsidR="1D3EF671" w:rsidRPr="00C05C6B">
        <w:rPr>
          <w:color w:val="000000" w:themeColor="text1"/>
          <w:lang w:val="fr-BE"/>
        </w:rPr>
        <w:t xml:space="preserve"> empressé de dénoncer. Tout </w:t>
      </w:r>
      <w:r w:rsidR="00D052D0" w:rsidRPr="00C05C6B">
        <w:rPr>
          <w:color w:val="000000" w:themeColor="text1"/>
          <w:lang w:val="fr-BE"/>
        </w:rPr>
        <w:t xml:space="preserve">l’avenir </w:t>
      </w:r>
      <w:r w:rsidR="1D3EF671" w:rsidRPr="00C05C6B">
        <w:rPr>
          <w:color w:val="000000" w:themeColor="text1"/>
          <w:lang w:val="fr-BE"/>
        </w:rPr>
        <w:t xml:space="preserve">néolibéral et capitaliste qu’Uber </w:t>
      </w:r>
      <w:r w:rsidR="007B50FE">
        <w:rPr>
          <w:color w:val="000000" w:themeColor="text1"/>
          <w:lang w:val="fr-BE"/>
        </w:rPr>
        <w:t xml:space="preserve">signifie </w:t>
      </w:r>
      <w:r w:rsidR="1D3EF671" w:rsidRPr="00C05C6B">
        <w:rPr>
          <w:color w:val="000000" w:themeColor="text1"/>
          <w:lang w:val="fr-BE"/>
        </w:rPr>
        <w:t xml:space="preserve">est épluché et dénoncé au nom des risques que les comportements opportunistes des entreprises de plateforme imposent irrévocablement aux travailleurs. De nombreux écrivains, journalistes et mêmes militants syndicaux </w:t>
      </w:r>
      <w:r w:rsidR="007B50FE">
        <w:rPr>
          <w:color w:val="000000" w:themeColor="text1"/>
          <w:lang w:val="fr-BE"/>
        </w:rPr>
        <w:t>marquent</w:t>
      </w:r>
      <w:r w:rsidR="1D3EF671" w:rsidRPr="00C05C6B">
        <w:rPr>
          <w:color w:val="000000" w:themeColor="text1"/>
          <w:lang w:val="fr-BE"/>
        </w:rPr>
        <w:t xml:space="preserve"> leur opposition et </w:t>
      </w:r>
      <w:r w:rsidR="007B50FE">
        <w:rPr>
          <w:color w:val="000000" w:themeColor="text1"/>
          <w:lang w:val="fr-BE"/>
        </w:rPr>
        <w:t xml:space="preserve">expriment </w:t>
      </w:r>
      <w:r w:rsidR="1D3EF671" w:rsidRPr="00C05C6B">
        <w:rPr>
          <w:color w:val="000000" w:themeColor="text1"/>
          <w:lang w:val="fr-BE"/>
        </w:rPr>
        <w:t xml:space="preserve">leurs craintes </w:t>
      </w:r>
      <w:r w:rsidR="007B50FE">
        <w:rPr>
          <w:color w:val="000000" w:themeColor="text1"/>
          <w:lang w:val="fr-BE"/>
        </w:rPr>
        <w:t>quant à</w:t>
      </w:r>
      <w:r w:rsidR="1D3EF671" w:rsidRPr="00C05C6B">
        <w:rPr>
          <w:color w:val="000000" w:themeColor="text1"/>
          <w:lang w:val="fr-BE"/>
        </w:rPr>
        <w:t xml:space="preserve"> </w:t>
      </w:r>
      <w:r w:rsidR="1D3EF671" w:rsidRPr="00C05C6B">
        <w:rPr>
          <w:color w:val="000000" w:themeColor="text1"/>
          <w:lang w:val="fr-BE"/>
        </w:rPr>
        <w:lastRenderedPageBreak/>
        <w:t xml:space="preserve">l’avenir du travail </w:t>
      </w:r>
      <w:r w:rsidR="007B50FE">
        <w:rPr>
          <w:color w:val="000000" w:themeColor="text1"/>
          <w:lang w:val="fr-BE"/>
        </w:rPr>
        <w:t>dans</w:t>
      </w:r>
      <w:r w:rsidR="1D3EF671" w:rsidRPr="00C05C6B">
        <w:rPr>
          <w:color w:val="000000" w:themeColor="text1"/>
          <w:lang w:val="fr-BE"/>
        </w:rPr>
        <w:t xml:space="preserve"> des articles, des chroniques et des livres</w:t>
      </w:r>
      <w:r w:rsidR="005243D7" w:rsidRPr="00C05C6B">
        <w:rPr>
          <w:rStyle w:val="Appelnotedebasdep"/>
          <w:color w:val="000000" w:themeColor="text1"/>
        </w:rPr>
        <w:footnoteReference w:id="9"/>
      </w:r>
      <w:r w:rsidR="00EA2019" w:rsidRPr="00C05C6B">
        <w:rPr>
          <w:color w:val="000000" w:themeColor="text1"/>
          <w:lang w:val="fr-BE"/>
        </w:rPr>
        <w:t>.</w:t>
      </w:r>
      <w:r w:rsidR="1D3EF671" w:rsidRPr="00C05C6B">
        <w:rPr>
          <w:color w:val="000000" w:themeColor="text1"/>
          <w:lang w:val="fr-BE"/>
        </w:rPr>
        <w:t xml:space="preserve"> Le phénomène se retrouve même à l’écran</w:t>
      </w:r>
      <w:r w:rsidR="007B50FE">
        <w:rPr>
          <w:color w:val="000000" w:themeColor="text1"/>
          <w:lang w:val="fr-BE"/>
        </w:rPr>
        <w:t>,</w:t>
      </w:r>
      <w:r w:rsidR="1D3EF671" w:rsidRPr="00C05C6B">
        <w:rPr>
          <w:color w:val="000000" w:themeColor="text1"/>
          <w:lang w:val="fr-BE"/>
        </w:rPr>
        <w:t xml:space="preserve"> dans une série relat</w:t>
      </w:r>
      <w:r w:rsidR="007B50FE">
        <w:rPr>
          <w:color w:val="000000" w:themeColor="text1"/>
          <w:lang w:val="fr-BE"/>
        </w:rPr>
        <w:t>ant</w:t>
      </w:r>
      <w:r w:rsidR="1D3EF671" w:rsidRPr="00C05C6B">
        <w:rPr>
          <w:color w:val="000000" w:themeColor="text1"/>
          <w:lang w:val="fr-BE"/>
        </w:rPr>
        <w:t xml:space="preserve"> les débats et l’histoire d’Uber, </w:t>
      </w:r>
      <w:r w:rsidR="003A6A4A">
        <w:rPr>
          <w:color w:val="000000" w:themeColor="text1"/>
          <w:lang w:val="fr-BE"/>
        </w:rPr>
        <w:t>à partir de la description de s</w:t>
      </w:r>
      <w:r w:rsidR="1D3EF671" w:rsidRPr="00C05C6B">
        <w:rPr>
          <w:color w:val="000000" w:themeColor="text1"/>
          <w:lang w:val="fr-BE"/>
        </w:rPr>
        <w:t>on fondateur</w:t>
      </w:r>
      <w:r w:rsidR="007B50FE">
        <w:rPr>
          <w:color w:val="000000" w:themeColor="text1"/>
          <w:lang w:val="fr-BE"/>
        </w:rPr>
        <w:t>,</w:t>
      </w:r>
      <w:r w:rsidR="1D3EF671" w:rsidRPr="00C05C6B">
        <w:rPr>
          <w:color w:val="000000" w:themeColor="text1"/>
          <w:lang w:val="fr-BE"/>
        </w:rPr>
        <w:t xml:space="preserve"> Travis Kalanick</w:t>
      </w:r>
      <w:r w:rsidR="007B50FE">
        <w:rPr>
          <w:color w:val="000000" w:themeColor="text1"/>
          <w:lang w:val="fr-BE"/>
        </w:rPr>
        <w:t>,</w:t>
      </w:r>
      <w:r w:rsidR="003A6A4A">
        <w:rPr>
          <w:color w:val="000000" w:themeColor="text1"/>
          <w:lang w:val="fr-BE"/>
        </w:rPr>
        <w:t xml:space="preserve"> </w:t>
      </w:r>
      <w:r w:rsidR="1D3EF671" w:rsidRPr="00C05C6B">
        <w:rPr>
          <w:color w:val="000000" w:themeColor="text1"/>
          <w:lang w:val="fr-BE"/>
        </w:rPr>
        <w:t>figure entrepreneuriale</w:t>
      </w:r>
      <w:r w:rsidR="005243D7" w:rsidRPr="00C05C6B">
        <w:rPr>
          <w:rStyle w:val="Appelnotedebasdep"/>
          <w:color w:val="000000" w:themeColor="text1"/>
        </w:rPr>
        <w:footnoteReference w:id="10"/>
      </w:r>
      <w:r w:rsidR="003A6A4A">
        <w:rPr>
          <w:color w:val="000000" w:themeColor="text1"/>
          <w:lang w:val="fr-BE"/>
        </w:rPr>
        <w:t xml:space="preserve"> </w:t>
      </w:r>
      <w:r w:rsidR="1D3EF671" w:rsidRPr="00C05C6B">
        <w:rPr>
          <w:color w:val="000000" w:themeColor="text1"/>
          <w:lang w:val="fr-BE"/>
        </w:rPr>
        <w:t xml:space="preserve">de la </w:t>
      </w:r>
      <w:r w:rsidR="00D052D0" w:rsidRPr="00C05C6B">
        <w:rPr>
          <w:color w:val="000000" w:themeColor="text1"/>
          <w:lang w:val="fr-BE"/>
        </w:rPr>
        <w:t>Silicon</w:t>
      </w:r>
      <w:r w:rsidR="1D3EF671" w:rsidRPr="00C05C6B">
        <w:rPr>
          <w:color w:val="000000" w:themeColor="text1"/>
          <w:lang w:val="fr-BE"/>
        </w:rPr>
        <w:t xml:space="preserve"> Valley (Galluzo, 202</w:t>
      </w:r>
      <w:r w:rsidR="005243D7" w:rsidRPr="00C05C6B">
        <w:rPr>
          <w:color w:val="000000" w:themeColor="text1"/>
          <w:lang w:val="fr-BE"/>
        </w:rPr>
        <w:t xml:space="preserve">3). </w:t>
      </w:r>
    </w:p>
    <w:p w14:paraId="5F0CD4A3" w14:textId="74B67D4C" w:rsidR="00E6056A" w:rsidRPr="00C05C6B" w:rsidRDefault="00015555" w:rsidP="00A225E1">
      <w:pPr>
        <w:spacing w:before="120" w:after="120"/>
        <w:rPr>
          <w:color w:val="000000" w:themeColor="text1"/>
          <w:lang w:val="fr-BE"/>
        </w:rPr>
      </w:pPr>
      <w:r>
        <w:rPr>
          <w:color w:val="000000" w:themeColor="text1"/>
          <w:lang w:val="fr-BE"/>
        </w:rPr>
        <w:t>Si l</w:t>
      </w:r>
      <w:r w:rsidR="007B50FE">
        <w:rPr>
          <w:color w:val="000000" w:themeColor="text1"/>
          <w:lang w:val="fr-BE"/>
        </w:rPr>
        <w:t>’</w:t>
      </w:r>
      <w:r w:rsidR="00DD00DE" w:rsidRPr="00C05C6B">
        <w:rPr>
          <w:color w:val="000000" w:themeColor="text1"/>
          <w:lang w:val="fr-BE"/>
        </w:rPr>
        <w:t>avis</w:t>
      </w:r>
      <w:r>
        <w:rPr>
          <w:color w:val="000000" w:themeColor="text1"/>
          <w:lang w:val="fr-BE"/>
        </w:rPr>
        <w:t xml:space="preserve"> </w:t>
      </w:r>
      <w:r w:rsidR="00DD00DE" w:rsidRPr="00C05C6B">
        <w:rPr>
          <w:color w:val="000000" w:themeColor="text1"/>
          <w:lang w:val="fr-BE"/>
        </w:rPr>
        <w:t xml:space="preserve">selon lequel le </w:t>
      </w:r>
      <w:r w:rsidR="00DD00DE" w:rsidRPr="00C05C6B">
        <w:rPr>
          <w:i/>
          <w:iCs/>
          <w:color w:val="000000" w:themeColor="text1"/>
          <w:lang w:val="fr-BE"/>
        </w:rPr>
        <w:t>gig work</w:t>
      </w:r>
      <w:r w:rsidR="00A35149" w:rsidRPr="00C05C6B">
        <w:rPr>
          <w:color w:val="000000" w:themeColor="text1"/>
          <w:lang w:val="fr-BE"/>
        </w:rPr>
        <w:t xml:space="preserve"> </w:t>
      </w:r>
      <w:r w:rsidR="0064029F" w:rsidRPr="00C05C6B">
        <w:rPr>
          <w:color w:val="000000" w:themeColor="text1"/>
          <w:lang w:val="fr-BE"/>
        </w:rPr>
        <w:t>(traditionnellement appelé</w:t>
      </w:r>
      <w:r w:rsidR="00901CBD" w:rsidRPr="00C05C6B">
        <w:rPr>
          <w:color w:val="000000" w:themeColor="text1"/>
          <w:lang w:val="fr-BE"/>
        </w:rPr>
        <w:t xml:space="preserve"> </w:t>
      </w:r>
      <w:r w:rsidR="007B50FE">
        <w:rPr>
          <w:color w:val="000000" w:themeColor="text1"/>
          <w:lang w:val="fr-BE"/>
        </w:rPr>
        <w:t>« </w:t>
      </w:r>
      <w:r w:rsidR="000B62A3" w:rsidRPr="00C05C6B">
        <w:rPr>
          <w:color w:val="000000" w:themeColor="text1"/>
          <w:lang w:val="fr-BE"/>
        </w:rPr>
        <w:t xml:space="preserve">travail </w:t>
      </w:r>
      <w:r w:rsidR="0064029F" w:rsidRPr="00C05C6B">
        <w:rPr>
          <w:color w:val="000000" w:themeColor="text1"/>
          <w:lang w:val="fr-BE"/>
        </w:rPr>
        <w:t>à la pièce</w:t>
      </w:r>
      <w:r w:rsidR="007B50FE">
        <w:rPr>
          <w:color w:val="000000" w:themeColor="text1"/>
          <w:lang w:val="fr-BE"/>
        </w:rPr>
        <w:t> »</w:t>
      </w:r>
      <w:r w:rsidR="0064029F" w:rsidRPr="00C05C6B">
        <w:rPr>
          <w:color w:val="000000" w:themeColor="text1"/>
          <w:lang w:val="fr-BE"/>
        </w:rPr>
        <w:t xml:space="preserve">) </w:t>
      </w:r>
      <w:r w:rsidR="00A35149" w:rsidRPr="00C05C6B">
        <w:rPr>
          <w:color w:val="000000" w:themeColor="text1"/>
          <w:lang w:val="fr-BE"/>
        </w:rPr>
        <w:t>n</w:t>
      </w:r>
      <w:r w:rsidR="007B50FE">
        <w:rPr>
          <w:color w:val="000000" w:themeColor="text1"/>
          <w:lang w:val="fr-BE"/>
        </w:rPr>
        <w:t>’est</w:t>
      </w:r>
      <w:r w:rsidR="00A35149" w:rsidRPr="00C05C6B">
        <w:rPr>
          <w:color w:val="000000" w:themeColor="text1"/>
          <w:lang w:val="fr-BE"/>
        </w:rPr>
        <w:t xml:space="preserve"> pas nouveau dans</w:t>
      </w:r>
      <w:r w:rsidR="00DD00DE" w:rsidRPr="00C05C6B">
        <w:rPr>
          <w:color w:val="000000" w:themeColor="text1"/>
          <w:lang w:val="fr-BE"/>
        </w:rPr>
        <w:t xml:space="preserve"> une perspective historique</w:t>
      </w:r>
      <w:r>
        <w:rPr>
          <w:color w:val="000000" w:themeColor="text1"/>
          <w:lang w:val="fr-BE"/>
        </w:rPr>
        <w:t xml:space="preserve"> est partagé</w:t>
      </w:r>
      <w:r w:rsidR="00DD00DE" w:rsidRPr="00C05C6B">
        <w:rPr>
          <w:color w:val="000000" w:themeColor="text1"/>
          <w:lang w:val="fr-BE"/>
        </w:rPr>
        <w:t>,</w:t>
      </w:r>
      <w:r w:rsidR="00E56FA3" w:rsidRPr="00C05C6B">
        <w:rPr>
          <w:color w:val="000000" w:themeColor="text1"/>
          <w:lang w:val="fr-BE"/>
        </w:rPr>
        <w:t xml:space="preserve"> </w:t>
      </w:r>
      <w:r>
        <w:rPr>
          <w:color w:val="000000" w:themeColor="text1"/>
          <w:lang w:val="fr-BE"/>
        </w:rPr>
        <w:t>il est</w:t>
      </w:r>
      <w:r w:rsidR="00DD00DE" w:rsidRPr="00C05C6B">
        <w:rPr>
          <w:color w:val="000000" w:themeColor="text1"/>
          <w:lang w:val="fr-BE"/>
        </w:rPr>
        <w:t xml:space="preserve"> assurément innovant grâce à la technologie</w:t>
      </w:r>
      <w:r>
        <w:rPr>
          <w:color w:val="000000" w:themeColor="text1"/>
          <w:lang w:val="fr-BE"/>
        </w:rPr>
        <w:t xml:space="preserve"> et </w:t>
      </w:r>
      <w:r w:rsidR="009F0E57" w:rsidRPr="00C05C6B">
        <w:rPr>
          <w:color w:val="000000" w:themeColor="text1"/>
          <w:lang w:val="fr-BE"/>
        </w:rPr>
        <w:t xml:space="preserve">est </w:t>
      </w:r>
      <w:r w:rsidR="00756C74" w:rsidRPr="00C05C6B">
        <w:rPr>
          <w:color w:val="000000" w:themeColor="text1"/>
          <w:lang w:val="fr-BE"/>
        </w:rPr>
        <w:t xml:space="preserve">largement </w:t>
      </w:r>
      <w:r w:rsidR="009F0E57" w:rsidRPr="00C05C6B">
        <w:rPr>
          <w:color w:val="000000" w:themeColor="text1"/>
          <w:lang w:val="fr-BE"/>
        </w:rPr>
        <w:t xml:space="preserve">étudié dans la littérature </w:t>
      </w:r>
      <w:r w:rsidR="00756C74" w:rsidRPr="00C05C6B">
        <w:rPr>
          <w:color w:val="000000" w:themeColor="text1"/>
          <w:lang w:val="fr-BE"/>
        </w:rPr>
        <w:t>scientifique. Tous les enjeux de types sociaux e</w:t>
      </w:r>
      <w:r w:rsidR="002A77F0" w:rsidRPr="00C05C6B">
        <w:rPr>
          <w:color w:val="000000" w:themeColor="text1"/>
          <w:lang w:val="fr-BE"/>
        </w:rPr>
        <w:t>t</w:t>
      </w:r>
      <w:r w:rsidR="00756C74" w:rsidRPr="00C05C6B">
        <w:rPr>
          <w:color w:val="000000" w:themeColor="text1"/>
          <w:lang w:val="fr-BE"/>
        </w:rPr>
        <w:t xml:space="preserve"> économiques </w:t>
      </w:r>
      <w:r w:rsidR="002A77F0" w:rsidRPr="00C05C6B">
        <w:rPr>
          <w:color w:val="000000" w:themeColor="text1"/>
          <w:lang w:val="fr-BE"/>
        </w:rPr>
        <w:t xml:space="preserve">y </w:t>
      </w:r>
      <w:r w:rsidR="00756C74" w:rsidRPr="00C05C6B">
        <w:rPr>
          <w:color w:val="000000" w:themeColor="text1"/>
          <w:lang w:val="fr-BE"/>
        </w:rPr>
        <w:t xml:space="preserve">sont soulevés </w:t>
      </w:r>
      <w:r w:rsidR="00E44968" w:rsidRPr="00C05C6B">
        <w:rPr>
          <w:color w:val="000000" w:themeColor="text1"/>
          <w:lang w:val="fr-BE"/>
        </w:rPr>
        <w:t xml:space="preserve">avec </w:t>
      </w:r>
      <w:r w:rsidR="00925AF3" w:rsidRPr="00C05C6B">
        <w:rPr>
          <w:color w:val="000000" w:themeColor="text1"/>
          <w:lang w:val="fr-BE"/>
        </w:rPr>
        <w:t xml:space="preserve">une même constatation finale : une </w:t>
      </w:r>
      <w:r w:rsidR="002A77F0" w:rsidRPr="00C05C6B">
        <w:rPr>
          <w:color w:val="000000" w:themeColor="text1"/>
          <w:lang w:val="fr-BE"/>
        </w:rPr>
        <w:t xml:space="preserve">régulation est nécessaire </w:t>
      </w:r>
      <w:r w:rsidR="00173FCE" w:rsidRPr="00C05C6B">
        <w:rPr>
          <w:color w:val="000000" w:themeColor="text1"/>
          <w:lang w:val="fr-BE"/>
        </w:rPr>
        <w:t>afin de rééquilibrer les rapports de force</w:t>
      </w:r>
      <w:r w:rsidR="00756C74" w:rsidRPr="00C05C6B">
        <w:rPr>
          <w:color w:val="000000" w:themeColor="text1"/>
          <w:lang w:val="fr-BE"/>
        </w:rPr>
        <w:t xml:space="preserve"> entre l’entreprise et le travailleur</w:t>
      </w:r>
      <w:r w:rsidR="00E6056A" w:rsidRPr="00C05C6B">
        <w:rPr>
          <w:color w:val="000000" w:themeColor="text1"/>
          <w:lang w:val="fr-BE"/>
        </w:rPr>
        <w:t xml:space="preserve">. </w:t>
      </w:r>
    </w:p>
    <w:p w14:paraId="71E33EAF" w14:textId="4F39D344" w:rsidR="00163433" w:rsidRPr="00C05C6B" w:rsidRDefault="002A77F0" w:rsidP="00A225E1">
      <w:pPr>
        <w:spacing w:before="120" w:after="120"/>
        <w:rPr>
          <w:color w:val="000000" w:themeColor="text1"/>
          <w:lang w:val="fr-BE"/>
        </w:rPr>
      </w:pPr>
      <w:r w:rsidRPr="00C05C6B">
        <w:rPr>
          <w:color w:val="000000" w:themeColor="text1"/>
          <w:lang w:val="fr-BE"/>
        </w:rPr>
        <w:t>Le travail de plateforme</w:t>
      </w:r>
      <w:r w:rsidR="005D2DA6" w:rsidRPr="00C05C6B">
        <w:rPr>
          <w:color w:val="000000" w:themeColor="text1"/>
          <w:lang w:val="fr-BE"/>
        </w:rPr>
        <w:t xml:space="preserve"> </w:t>
      </w:r>
      <w:r w:rsidR="00E56FA3" w:rsidRPr="00C05C6B">
        <w:rPr>
          <w:color w:val="000000" w:themeColor="text1"/>
          <w:lang w:val="fr-BE"/>
        </w:rPr>
        <w:t xml:space="preserve">est </w:t>
      </w:r>
      <w:r w:rsidR="00FE096A" w:rsidRPr="00C05C6B">
        <w:rPr>
          <w:color w:val="000000" w:themeColor="text1"/>
          <w:lang w:val="fr-BE"/>
        </w:rPr>
        <w:t>étudié à</w:t>
      </w:r>
      <w:r w:rsidR="00A45429" w:rsidRPr="00C05C6B">
        <w:rPr>
          <w:color w:val="000000" w:themeColor="text1"/>
          <w:lang w:val="fr-BE"/>
        </w:rPr>
        <w:t xml:space="preserve"> plusieurs échelles et selon </w:t>
      </w:r>
      <w:r w:rsidR="00FA7458" w:rsidRPr="00C05C6B">
        <w:rPr>
          <w:color w:val="000000" w:themeColor="text1"/>
          <w:lang w:val="fr-BE"/>
        </w:rPr>
        <w:t xml:space="preserve">différentes problématiques </w:t>
      </w:r>
      <w:r w:rsidR="00D23A2B" w:rsidRPr="00C05C6B">
        <w:rPr>
          <w:color w:val="000000" w:themeColor="text1"/>
          <w:lang w:val="fr-BE"/>
        </w:rPr>
        <w:t xml:space="preserve">inhérentes </w:t>
      </w:r>
      <w:r w:rsidR="00173FCE" w:rsidRPr="00C05C6B">
        <w:rPr>
          <w:color w:val="000000" w:themeColor="text1"/>
          <w:lang w:val="fr-BE"/>
        </w:rPr>
        <w:t xml:space="preserve">à ce besoin de régulation. </w:t>
      </w:r>
      <w:r w:rsidR="00163433" w:rsidRPr="00C05C6B">
        <w:rPr>
          <w:color w:val="000000" w:themeColor="text1"/>
          <w:lang w:val="fr-BE"/>
        </w:rPr>
        <w:t xml:space="preserve">Nous </w:t>
      </w:r>
      <w:r w:rsidR="00447DA7" w:rsidRPr="00C05C6B">
        <w:rPr>
          <w:color w:val="000000" w:themeColor="text1"/>
          <w:lang w:val="fr-BE"/>
        </w:rPr>
        <w:t>pass</w:t>
      </w:r>
      <w:r w:rsidR="00015555">
        <w:rPr>
          <w:color w:val="000000" w:themeColor="text1"/>
          <w:lang w:val="fr-BE"/>
        </w:rPr>
        <w:t>er</w:t>
      </w:r>
      <w:r w:rsidR="00447DA7" w:rsidRPr="00C05C6B">
        <w:rPr>
          <w:color w:val="000000" w:themeColor="text1"/>
          <w:lang w:val="fr-BE"/>
        </w:rPr>
        <w:t>ons en revue ci-après</w:t>
      </w:r>
      <w:r w:rsidR="00163433" w:rsidRPr="00C05C6B">
        <w:rPr>
          <w:color w:val="000000" w:themeColor="text1"/>
          <w:lang w:val="fr-BE"/>
        </w:rPr>
        <w:t xml:space="preserve"> les considérations scientifiques existantes à l’égard de la régulation du travail de plateforme</w:t>
      </w:r>
      <w:r w:rsidR="00447DA7" w:rsidRPr="00C05C6B">
        <w:rPr>
          <w:color w:val="000000" w:themeColor="text1"/>
          <w:lang w:val="fr-BE"/>
        </w:rPr>
        <w:t xml:space="preserve">. </w:t>
      </w:r>
      <w:r w:rsidR="0090156B" w:rsidRPr="00C05C6B">
        <w:rPr>
          <w:color w:val="000000" w:themeColor="text1"/>
          <w:lang w:val="fr-BE"/>
        </w:rPr>
        <w:t xml:space="preserve">Nous serons en  ensuite en mesure d’expliquer nos contributions et nos objectifs de recherche. </w:t>
      </w:r>
    </w:p>
    <w:p w14:paraId="38F915B9" w14:textId="2EEA25AD" w:rsidR="00852D63" w:rsidRPr="00C05C6B" w:rsidRDefault="00852D63" w:rsidP="005D7833">
      <w:pPr>
        <w:pStyle w:val="Titre5"/>
        <w:rPr>
          <w:lang w:val="fr-BE"/>
        </w:rPr>
      </w:pPr>
      <w:bookmarkStart w:id="47" w:name="_Toc146804061"/>
      <w:bookmarkStart w:id="48" w:name="_Toc149396599"/>
      <w:bookmarkStart w:id="49" w:name="_Toc151299990"/>
      <w:bookmarkStart w:id="50" w:name="_Toc169527868"/>
      <w:r w:rsidRPr="00C05C6B">
        <w:rPr>
          <w:lang w:val="fr-BE"/>
        </w:rPr>
        <w:t>Les défis institutionnels</w:t>
      </w:r>
      <w:bookmarkEnd w:id="47"/>
      <w:bookmarkEnd w:id="48"/>
      <w:bookmarkEnd w:id="49"/>
      <w:bookmarkEnd w:id="50"/>
      <w:r w:rsidRPr="00C05C6B">
        <w:rPr>
          <w:lang w:val="fr-BE"/>
        </w:rPr>
        <w:t xml:space="preserve"> </w:t>
      </w:r>
    </w:p>
    <w:p w14:paraId="2F254209" w14:textId="4E46B263" w:rsidR="001B7625" w:rsidRPr="00C05C6B" w:rsidRDefault="008B6739" w:rsidP="00A225E1">
      <w:pPr>
        <w:spacing w:before="120" w:after="120"/>
        <w:rPr>
          <w:color w:val="000000" w:themeColor="text1"/>
          <w:lang w:val="fr-BE"/>
        </w:rPr>
      </w:pPr>
      <w:r w:rsidRPr="00C05C6B">
        <w:rPr>
          <w:color w:val="000000" w:themeColor="text1"/>
          <w:lang w:val="fr-BE"/>
        </w:rPr>
        <w:t xml:space="preserve">Dans la littérature, de nombreux auteurs </w:t>
      </w:r>
      <w:r w:rsidR="00015555">
        <w:rPr>
          <w:color w:val="000000" w:themeColor="text1"/>
          <w:lang w:val="fr-BE"/>
        </w:rPr>
        <w:t>appuient</w:t>
      </w:r>
      <w:r w:rsidRPr="00C05C6B">
        <w:rPr>
          <w:color w:val="000000" w:themeColor="text1"/>
          <w:lang w:val="fr-BE"/>
        </w:rPr>
        <w:t xml:space="preserve"> ces dénonciations publiques en soulignant que le</w:t>
      </w:r>
      <w:r w:rsidR="00A46AF6" w:rsidRPr="00C05C6B">
        <w:rPr>
          <w:color w:val="000000" w:themeColor="text1"/>
          <w:lang w:val="fr-BE"/>
        </w:rPr>
        <w:t>s</w:t>
      </w:r>
      <w:r w:rsidRPr="00C05C6B">
        <w:rPr>
          <w:color w:val="000000" w:themeColor="text1"/>
          <w:lang w:val="fr-BE"/>
        </w:rPr>
        <w:t xml:space="preserve"> système</w:t>
      </w:r>
      <w:r w:rsidR="00B95832" w:rsidRPr="00C05C6B">
        <w:rPr>
          <w:color w:val="000000" w:themeColor="text1"/>
          <w:lang w:val="fr-BE"/>
        </w:rPr>
        <w:t>s</w:t>
      </w:r>
      <w:r w:rsidRPr="00C05C6B">
        <w:rPr>
          <w:color w:val="000000" w:themeColor="text1"/>
          <w:lang w:val="fr-BE"/>
        </w:rPr>
        <w:t xml:space="preserve"> politique</w:t>
      </w:r>
      <w:r w:rsidR="00A46AF6" w:rsidRPr="00C05C6B">
        <w:rPr>
          <w:color w:val="000000" w:themeColor="text1"/>
          <w:lang w:val="fr-BE"/>
        </w:rPr>
        <w:t>s</w:t>
      </w:r>
      <w:r w:rsidRPr="00C05C6B">
        <w:rPr>
          <w:color w:val="000000" w:themeColor="text1"/>
          <w:lang w:val="fr-BE"/>
        </w:rPr>
        <w:t xml:space="preserve"> et économique</w:t>
      </w:r>
      <w:r w:rsidR="00A46AF6" w:rsidRPr="00C05C6B">
        <w:rPr>
          <w:color w:val="000000" w:themeColor="text1"/>
          <w:lang w:val="fr-BE"/>
        </w:rPr>
        <w:t xml:space="preserve">s </w:t>
      </w:r>
      <w:r w:rsidR="00015555">
        <w:rPr>
          <w:color w:val="000000" w:themeColor="text1"/>
          <w:lang w:val="fr-BE"/>
        </w:rPr>
        <w:t>sont responsables de la détérioration d</w:t>
      </w:r>
      <w:r w:rsidR="00D65FE9" w:rsidRPr="00C05C6B">
        <w:rPr>
          <w:color w:val="000000" w:themeColor="text1"/>
          <w:lang w:val="fr-BE"/>
        </w:rPr>
        <w:t>es conditions sociales des travailleurs</w:t>
      </w:r>
      <w:r w:rsidR="00015555">
        <w:rPr>
          <w:color w:val="000000" w:themeColor="text1"/>
          <w:lang w:val="fr-BE"/>
        </w:rPr>
        <w:t xml:space="preserve"> à travers le monde</w:t>
      </w:r>
      <w:r w:rsidRPr="00C05C6B">
        <w:rPr>
          <w:color w:val="000000" w:themeColor="text1"/>
          <w:lang w:val="fr-BE"/>
        </w:rPr>
        <w:t xml:space="preserve">. </w:t>
      </w:r>
      <w:r w:rsidR="00F2404C" w:rsidRPr="00C05C6B">
        <w:rPr>
          <w:color w:val="000000" w:themeColor="text1"/>
          <w:lang w:val="fr-BE"/>
        </w:rPr>
        <w:t xml:space="preserve">Certes, </w:t>
      </w:r>
      <w:r w:rsidR="00015555">
        <w:rPr>
          <w:color w:val="000000" w:themeColor="text1"/>
          <w:lang w:val="fr-BE"/>
        </w:rPr>
        <w:t xml:space="preserve">est incriminé </w:t>
      </w:r>
      <w:r w:rsidR="00F2404C" w:rsidRPr="00C05C6B">
        <w:rPr>
          <w:color w:val="000000" w:themeColor="text1"/>
          <w:lang w:val="fr-BE"/>
        </w:rPr>
        <w:t>le</w:t>
      </w:r>
      <w:r w:rsidR="00AA21AE" w:rsidRPr="00C05C6B">
        <w:rPr>
          <w:color w:val="000000" w:themeColor="text1"/>
          <w:lang w:val="fr-BE"/>
        </w:rPr>
        <w:t xml:space="preserve"> rôle </w:t>
      </w:r>
      <w:r w:rsidR="00015555">
        <w:rPr>
          <w:color w:val="000000" w:themeColor="text1"/>
          <w:lang w:val="fr-BE"/>
        </w:rPr>
        <w:t xml:space="preserve">joué par </w:t>
      </w:r>
      <w:r w:rsidR="00904A41" w:rsidRPr="00C05C6B">
        <w:rPr>
          <w:color w:val="000000" w:themeColor="text1"/>
          <w:lang w:val="fr-BE"/>
        </w:rPr>
        <w:t>la technologie</w:t>
      </w:r>
      <w:r w:rsidR="00F2404C" w:rsidRPr="00C05C6B">
        <w:rPr>
          <w:color w:val="000000" w:themeColor="text1"/>
          <w:lang w:val="fr-BE"/>
        </w:rPr>
        <w:t xml:space="preserve"> </w:t>
      </w:r>
      <w:r w:rsidR="00015555">
        <w:rPr>
          <w:color w:val="000000" w:themeColor="text1"/>
          <w:lang w:val="fr-BE"/>
        </w:rPr>
        <w:t xml:space="preserve">dans </w:t>
      </w:r>
      <w:r w:rsidR="00796216" w:rsidRPr="00C05C6B">
        <w:rPr>
          <w:color w:val="000000" w:themeColor="text1"/>
          <w:lang w:val="fr-BE"/>
        </w:rPr>
        <w:t>le déséquilibre des rapports de pouvoir entre l’entreprise et le travailleur</w:t>
      </w:r>
      <w:r w:rsidR="002B150A" w:rsidRPr="00C05C6B">
        <w:rPr>
          <w:color w:val="000000" w:themeColor="text1"/>
          <w:shd w:val="clear" w:color="auto" w:fill="FFFFFF" w:themeFill="background1"/>
          <w:lang w:val="fr-BE"/>
        </w:rPr>
        <w:t>,</w:t>
      </w:r>
      <w:r w:rsidR="00796216" w:rsidRPr="00C05C6B">
        <w:rPr>
          <w:color w:val="000000" w:themeColor="text1"/>
          <w:shd w:val="clear" w:color="auto" w:fill="FFFFFF" w:themeFill="background1"/>
          <w:lang w:val="fr-BE"/>
        </w:rPr>
        <w:t xml:space="preserve"> à travers </w:t>
      </w:r>
      <w:r w:rsidR="0049202F">
        <w:rPr>
          <w:color w:val="000000" w:themeColor="text1"/>
          <w:shd w:val="clear" w:color="auto" w:fill="FFFFFF" w:themeFill="background1"/>
          <w:lang w:val="fr-BE"/>
        </w:rPr>
        <w:t>s</w:t>
      </w:r>
      <w:r w:rsidR="00796216" w:rsidRPr="00C05C6B">
        <w:rPr>
          <w:color w:val="000000" w:themeColor="text1"/>
          <w:shd w:val="clear" w:color="auto" w:fill="FFFFFF" w:themeFill="background1"/>
          <w:lang w:val="fr-BE"/>
        </w:rPr>
        <w:t xml:space="preserve">es dispositifs de contrôle et de surveillance, de récompenses et de sanctions auxquels le travailleur ne peut déroger </w:t>
      </w:r>
      <w:r w:rsidR="00796216" w:rsidRPr="00C05C6B">
        <w:rPr>
          <w:color w:val="000000" w:themeColor="text1"/>
          <w:shd w:val="clear" w:color="auto" w:fill="FFFFFF" w:themeFill="background1"/>
          <w:lang w:val="fr-BE"/>
        </w:rPr>
        <w:fldChar w:fldCharType="begin"/>
      </w:r>
      <w:r w:rsidR="00796216" w:rsidRPr="00C05C6B">
        <w:rPr>
          <w:color w:val="000000" w:themeColor="text1"/>
          <w:shd w:val="clear" w:color="auto" w:fill="FFFFFF" w:themeFill="background1"/>
          <w:lang w:val="fr-BE"/>
        </w:rPr>
        <w:instrText xml:space="preserve"> ADDIN ZOTERO_ITEM CSL_CITATION {"citationID":"oZqsZciw","properties":{"formattedCitation":"(Haidar, 2021)","plainCitation":"(Haidar, 2021)","noteIndex":0},"citationItems":[{"id":1880,"uris":["http://zotero.org/users/6183971/items/SWXFLIDA"],"itemData":{"id":1880,"type":"chapter","container-title":"Work and Labour Relations in Global Platform Capitalism","ISBN":"978-1-80220-513-8","language":"en","note":"DOI: 10.4337/9781802205138.00007","page":"1-27","publisher":"Edward Elgar Publishing","source":"DOI.org (Crossref)","title":"Introduction: Work and Labour Relations in Global Platform Capitalism","title-short":"Introduction","URL":"https://www.elgaronline.com/view/edcoll/9781802205121/9781802205121.00007.xml","container-author":[{"family":"Haidar","given":"Julieta"},{"family":"Keune","given":"Maarten"}],"author":[{"family":"Haidar","given":"Julieta"}],"accessed":{"date-parts":[["2023",9,26]]},"issued":{"date-parts":[["2021"]]}}}],"schema":"https://github.com/citation-style-language/schema/raw/master/csl-citation.json"} </w:instrText>
      </w:r>
      <w:r w:rsidR="00796216" w:rsidRPr="00C05C6B">
        <w:rPr>
          <w:color w:val="000000" w:themeColor="text1"/>
          <w:shd w:val="clear" w:color="auto" w:fill="FFFFFF" w:themeFill="background1"/>
          <w:lang w:val="fr-BE"/>
        </w:rPr>
        <w:fldChar w:fldCharType="separate"/>
      </w:r>
      <w:r w:rsidR="00796216" w:rsidRPr="00C05C6B">
        <w:rPr>
          <w:rFonts w:cs="Times New Roman"/>
          <w:color w:val="000000" w:themeColor="text1"/>
        </w:rPr>
        <w:t>(Haidar, 2021)</w:t>
      </w:r>
      <w:r w:rsidR="00796216" w:rsidRPr="00C05C6B">
        <w:rPr>
          <w:color w:val="000000" w:themeColor="text1"/>
          <w:shd w:val="clear" w:color="auto" w:fill="FFFFFF" w:themeFill="background1"/>
          <w:lang w:val="fr-BE"/>
        </w:rPr>
        <w:fldChar w:fldCharType="end"/>
      </w:r>
      <w:r w:rsidR="00796216" w:rsidRPr="00C05C6B">
        <w:rPr>
          <w:color w:val="000000" w:themeColor="text1"/>
          <w:shd w:val="clear" w:color="auto" w:fill="FFFFFF" w:themeFill="background1"/>
          <w:lang w:val="fr-BE"/>
        </w:rPr>
        <w:t xml:space="preserve">. Néanmoins, </w:t>
      </w:r>
      <w:r w:rsidR="007102B3" w:rsidRPr="00C05C6B">
        <w:rPr>
          <w:color w:val="000000" w:themeColor="text1"/>
          <w:lang w:val="fr-BE"/>
        </w:rPr>
        <w:t>le système capitaliste est particulièrement pointé du doi</w:t>
      </w:r>
      <w:r w:rsidR="00052B25" w:rsidRPr="00C05C6B">
        <w:rPr>
          <w:color w:val="000000" w:themeColor="text1"/>
          <w:lang w:val="fr-BE"/>
        </w:rPr>
        <w:t>g</w:t>
      </w:r>
      <w:r w:rsidR="007102B3" w:rsidRPr="00C05C6B">
        <w:rPr>
          <w:color w:val="000000" w:themeColor="text1"/>
          <w:lang w:val="fr-BE"/>
        </w:rPr>
        <w:t xml:space="preserve">t comme étant </w:t>
      </w:r>
      <w:r w:rsidR="004D5C0F" w:rsidRPr="00C05C6B">
        <w:rPr>
          <w:color w:val="000000" w:themeColor="text1"/>
          <w:lang w:val="fr-BE"/>
        </w:rPr>
        <w:t xml:space="preserve">à </w:t>
      </w:r>
      <w:r w:rsidR="007102B3" w:rsidRPr="00C05C6B">
        <w:rPr>
          <w:color w:val="000000" w:themeColor="text1"/>
          <w:lang w:val="fr-BE"/>
        </w:rPr>
        <w:t xml:space="preserve">l’origine des conséquences désastreuses de ces nouvelles relations de travail </w:t>
      </w:r>
      <w:r w:rsidR="001362E0" w:rsidRPr="00C05C6B">
        <w:rPr>
          <w:color w:val="000000" w:themeColor="text1"/>
          <w:lang w:val="fr-BE"/>
        </w:rPr>
        <w:fldChar w:fldCharType="begin"/>
      </w:r>
      <w:r w:rsidR="001362E0" w:rsidRPr="00C05C6B">
        <w:rPr>
          <w:color w:val="000000" w:themeColor="text1"/>
          <w:lang w:val="fr-BE"/>
        </w:rPr>
        <w:instrText xml:space="preserve"> ADDIN ZOTERO_ITEM CSL_CITATION {"citationID":"kp4V9ppZ","properties":{"formattedCitation":"(Muldoon &amp; Raekstad, 2022)","plainCitation":"(Muldoon &amp; Raekstad, 2022)","noteIndex":0},"citationItems":[{"id":1505,"uris":["http://zotero.org/users/6183971/items/DCC3WK4R"],"itemData":{"id":1505,"type":"article-journal","abstract":"Digital platforms and application software have changed how people work in a range of industries. Empirical studies of the gig economy have raised concerns about new systems of algorithmic management exercised over workers and how these alter the structural conditions of their work. Drawing on the republican literature, we offer a theoretical account of algorithmic domination and a framework for understanding how it can be applied to ride hail and food delivery services in the on-demand economy. We argue that certain algorithms can facilitate new relationships of domination by sustaining a socio-technical system in which the owners and managers of a company dominate workers. This analysis has implications for the growing use of algorithms throughout the gig economy and broader labor market.","container-title":"European Journal of Political Theory","DOI":"10.1177/14748851221082078","ISSN":"1474-8851","language":"en","note":"publisher: SAGE Publications","page":"14748851221082078","source":"SAGE Journals","title":"Algorithmic Domination in the Gig Economy","URL":"https://doi.org/10.1177/14748851221082078","author":[{"family":"Muldoon","given":"James"},{"family":"Raekstad","given":"Paul"}],"accessed":{"date-parts":[["2023",5,2]]},"issued":{"date-parts":[["2022",2,23]]}}}],"schema":"https://github.com/citation-style-language/schema/raw/master/csl-citation.json"} </w:instrText>
      </w:r>
      <w:r w:rsidR="001362E0" w:rsidRPr="00C05C6B">
        <w:rPr>
          <w:color w:val="000000" w:themeColor="text1"/>
          <w:lang w:val="fr-BE"/>
        </w:rPr>
        <w:fldChar w:fldCharType="separate"/>
      </w:r>
      <w:r w:rsidR="001362E0" w:rsidRPr="00C05C6B">
        <w:rPr>
          <w:color w:val="000000" w:themeColor="text1"/>
        </w:rPr>
        <w:t>(Muldoon &amp; Raekstad, 2022)</w:t>
      </w:r>
      <w:r w:rsidR="001362E0" w:rsidRPr="00C05C6B">
        <w:rPr>
          <w:color w:val="000000" w:themeColor="text1"/>
          <w:lang w:val="fr-BE"/>
        </w:rPr>
        <w:fldChar w:fldCharType="end"/>
      </w:r>
      <w:r w:rsidR="00743F7C" w:rsidRPr="00C05C6B">
        <w:rPr>
          <w:color w:val="000000" w:themeColor="text1"/>
          <w:lang w:val="fr-BE"/>
        </w:rPr>
        <w:t xml:space="preserve">. </w:t>
      </w:r>
    </w:p>
    <w:p w14:paraId="644B4F5E" w14:textId="5B5CFDB0" w:rsidR="006D7A04" w:rsidRPr="00C05C6B" w:rsidRDefault="001B7625" w:rsidP="00A225E1">
      <w:pPr>
        <w:spacing w:before="120" w:after="120"/>
        <w:rPr>
          <w:color w:val="000000" w:themeColor="text1"/>
          <w:lang w:val="fr-BE"/>
        </w:rPr>
      </w:pPr>
      <w:r w:rsidRPr="00C05C6B">
        <w:rPr>
          <w:color w:val="000000" w:themeColor="text1"/>
          <w:lang w:val="fr-BE"/>
        </w:rPr>
        <w:t>Selon ce</w:t>
      </w:r>
      <w:r w:rsidR="00A46AF6" w:rsidRPr="00C05C6B">
        <w:rPr>
          <w:color w:val="000000" w:themeColor="text1"/>
          <w:lang w:val="fr-BE"/>
        </w:rPr>
        <w:t>s</w:t>
      </w:r>
      <w:r w:rsidRPr="00C05C6B">
        <w:rPr>
          <w:color w:val="000000" w:themeColor="text1"/>
          <w:lang w:val="fr-BE"/>
        </w:rPr>
        <w:t xml:space="preserve"> auteurs, </w:t>
      </w:r>
      <w:r w:rsidR="00052B25" w:rsidRPr="00C05C6B">
        <w:rPr>
          <w:color w:val="000000" w:themeColor="text1"/>
          <w:lang w:val="fr-BE"/>
        </w:rPr>
        <w:t>la</w:t>
      </w:r>
      <w:r w:rsidR="006D7A04" w:rsidRPr="00C05C6B">
        <w:rPr>
          <w:color w:val="000000" w:themeColor="text1"/>
          <w:lang w:val="fr-BE"/>
        </w:rPr>
        <w:t xml:space="preserve"> déréglementation </w:t>
      </w:r>
      <w:r w:rsidR="00052B25" w:rsidRPr="00C05C6B">
        <w:rPr>
          <w:color w:val="000000" w:themeColor="text1"/>
          <w:lang w:val="fr-BE"/>
        </w:rPr>
        <w:t xml:space="preserve">progressive </w:t>
      </w:r>
      <w:r w:rsidR="006D7A04" w:rsidRPr="00C05C6B">
        <w:rPr>
          <w:color w:val="000000" w:themeColor="text1"/>
          <w:lang w:val="fr-BE"/>
        </w:rPr>
        <w:t xml:space="preserve">des relations de travail </w:t>
      </w:r>
      <w:r w:rsidR="00052B25" w:rsidRPr="00C05C6B">
        <w:rPr>
          <w:color w:val="000000" w:themeColor="text1"/>
          <w:lang w:val="fr-BE"/>
        </w:rPr>
        <w:t>a</w:t>
      </w:r>
      <w:r w:rsidR="00F2404C" w:rsidRPr="00C05C6B">
        <w:rPr>
          <w:color w:val="000000" w:themeColor="text1"/>
          <w:lang w:val="fr-BE"/>
        </w:rPr>
        <w:t xml:space="preserve"> favorisé</w:t>
      </w:r>
      <w:r w:rsidR="006D7A04" w:rsidRPr="00C05C6B">
        <w:rPr>
          <w:color w:val="000000" w:themeColor="text1"/>
          <w:lang w:val="fr-BE"/>
        </w:rPr>
        <w:t xml:space="preserve"> la mise en place d'un </w:t>
      </w:r>
      <w:r w:rsidR="00F2404C" w:rsidRPr="00C05C6B">
        <w:rPr>
          <w:color w:val="000000" w:themeColor="text1"/>
          <w:lang w:val="fr-BE"/>
        </w:rPr>
        <w:t>paysage néolibéral</w:t>
      </w:r>
      <w:r w:rsidR="00BF5807" w:rsidRPr="00C05C6B">
        <w:rPr>
          <w:color w:val="000000" w:themeColor="text1"/>
          <w:lang w:val="fr-BE"/>
        </w:rPr>
        <w:t xml:space="preserve"> </w:t>
      </w:r>
      <w:r w:rsidR="004D5C0F" w:rsidRPr="00C05C6B">
        <w:rPr>
          <w:color w:val="000000" w:themeColor="text1"/>
          <w:lang w:val="fr-BE"/>
        </w:rPr>
        <w:t xml:space="preserve">ayant </w:t>
      </w:r>
      <w:r w:rsidR="00052B25" w:rsidRPr="00C05C6B">
        <w:rPr>
          <w:color w:val="000000" w:themeColor="text1"/>
          <w:lang w:val="fr-BE"/>
        </w:rPr>
        <w:t>lui-même facilité</w:t>
      </w:r>
      <w:r w:rsidR="00842023" w:rsidRPr="00C05C6B">
        <w:rPr>
          <w:color w:val="000000" w:themeColor="text1"/>
          <w:lang w:val="fr-BE"/>
        </w:rPr>
        <w:t xml:space="preserve"> l’installation</w:t>
      </w:r>
      <w:r w:rsidR="00BF5807" w:rsidRPr="00C05C6B">
        <w:rPr>
          <w:color w:val="000000" w:themeColor="text1"/>
          <w:lang w:val="fr-BE"/>
        </w:rPr>
        <w:t xml:space="preserve"> de ces nouvelles pratiques</w:t>
      </w:r>
      <w:r w:rsidR="009B1368" w:rsidRPr="00C05C6B">
        <w:rPr>
          <w:color w:val="000000" w:themeColor="text1"/>
          <w:lang w:val="fr-BE"/>
        </w:rPr>
        <w:t xml:space="preserve">. </w:t>
      </w:r>
      <w:r w:rsidR="0049202F">
        <w:rPr>
          <w:color w:val="000000" w:themeColor="text1"/>
          <w:lang w:val="fr-BE"/>
        </w:rPr>
        <w:t>D’après</w:t>
      </w:r>
      <w:r w:rsidR="0049202F" w:rsidRPr="00C05C6B">
        <w:rPr>
          <w:color w:val="000000" w:themeColor="text1"/>
          <w:lang w:val="fr-BE"/>
        </w:rPr>
        <w:t xml:space="preserve"> cette conception</w:t>
      </w:r>
      <w:r w:rsidR="0049202F">
        <w:rPr>
          <w:color w:val="000000" w:themeColor="text1"/>
          <w:lang w:val="fr-BE"/>
        </w:rPr>
        <w:t>,</w:t>
      </w:r>
      <w:r w:rsidR="0049202F" w:rsidRPr="00C05C6B">
        <w:rPr>
          <w:color w:val="000000" w:themeColor="text1"/>
          <w:lang w:val="fr-BE"/>
        </w:rPr>
        <w:t xml:space="preserve"> </w:t>
      </w:r>
      <w:r w:rsidR="0049202F">
        <w:rPr>
          <w:color w:val="000000" w:themeColor="text1"/>
          <w:lang w:val="fr-BE"/>
        </w:rPr>
        <w:t>l</w:t>
      </w:r>
      <w:r w:rsidR="00152DA1" w:rsidRPr="00C05C6B">
        <w:rPr>
          <w:color w:val="000000" w:themeColor="text1"/>
          <w:lang w:val="fr-BE"/>
        </w:rPr>
        <w:t>’économie de plateforme est</w:t>
      </w:r>
      <w:r w:rsidR="0049202F">
        <w:rPr>
          <w:color w:val="000000" w:themeColor="text1"/>
          <w:lang w:val="fr-BE"/>
        </w:rPr>
        <w:t xml:space="preserve"> un</w:t>
      </w:r>
      <w:r w:rsidR="00152DA1" w:rsidRPr="00C05C6B">
        <w:rPr>
          <w:color w:val="000000" w:themeColor="text1"/>
          <w:lang w:val="fr-BE"/>
        </w:rPr>
        <w:t xml:space="preserve"> champ de libéralisation </w:t>
      </w:r>
      <w:r w:rsidR="0049202F">
        <w:rPr>
          <w:color w:val="000000" w:themeColor="text1"/>
          <w:lang w:val="fr-BE"/>
        </w:rPr>
        <w:t xml:space="preserve">favorisant </w:t>
      </w:r>
      <w:r w:rsidR="00152DA1" w:rsidRPr="00C05C6B">
        <w:rPr>
          <w:color w:val="000000" w:themeColor="text1"/>
          <w:lang w:val="fr-BE"/>
        </w:rPr>
        <w:t xml:space="preserve">un système instable </w:t>
      </w:r>
      <w:r w:rsidR="008815BD" w:rsidRPr="00C05C6B">
        <w:rPr>
          <w:color w:val="000000" w:themeColor="text1"/>
          <w:lang w:val="fr-BE"/>
        </w:rPr>
        <w:t xml:space="preserve">où s’opposent </w:t>
      </w:r>
      <w:r w:rsidR="00152DA1" w:rsidRPr="00C05C6B">
        <w:rPr>
          <w:color w:val="000000" w:themeColor="text1"/>
          <w:lang w:val="fr-BE"/>
        </w:rPr>
        <w:t>des</w:t>
      </w:r>
      <w:r w:rsidR="008654A3" w:rsidRPr="00C05C6B">
        <w:rPr>
          <w:color w:val="000000" w:themeColor="text1"/>
          <w:lang w:val="fr-BE"/>
        </w:rPr>
        <w:t xml:space="preserve"> perdants </w:t>
      </w:r>
      <w:r w:rsidRPr="00C05C6B">
        <w:rPr>
          <w:color w:val="000000" w:themeColor="text1"/>
          <w:lang w:val="fr-BE"/>
        </w:rPr>
        <w:t>– les travailleurs précaires</w:t>
      </w:r>
      <w:r w:rsidR="0049202F">
        <w:rPr>
          <w:color w:val="000000" w:themeColor="text1"/>
          <w:lang w:val="fr-BE"/>
        </w:rPr>
        <w:t> –</w:t>
      </w:r>
      <w:r w:rsidR="00AC6221" w:rsidRPr="00C05C6B">
        <w:rPr>
          <w:color w:val="000000" w:themeColor="text1"/>
          <w:lang w:val="fr-BE"/>
        </w:rPr>
        <w:t xml:space="preserve"> </w:t>
      </w:r>
      <w:r w:rsidR="008654A3" w:rsidRPr="00C05C6B">
        <w:rPr>
          <w:color w:val="000000" w:themeColor="text1"/>
          <w:lang w:val="fr-BE"/>
        </w:rPr>
        <w:t xml:space="preserve">et </w:t>
      </w:r>
      <w:r w:rsidR="0049202F">
        <w:rPr>
          <w:color w:val="000000" w:themeColor="text1"/>
          <w:lang w:val="fr-BE"/>
        </w:rPr>
        <w:t>d</w:t>
      </w:r>
      <w:r w:rsidR="008654A3" w:rsidRPr="00C05C6B">
        <w:rPr>
          <w:color w:val="000000" w:themeColor="text1"/>
          <w:lang w:val="fr-BE"/>
        </w:rPr>
        <w:t>es gagnants –</w:t>
      </w:r>
      <w:r w:rsidR="0049202F">
        <w:rPr>
          <w:color w:val="000000" w:themeColor="text1"/>
          <w:lang w:val="fr-BE"/>
        </w:rPr>
        <w:t> </w:t>
      </w:r>
      <w:r w:rsidR="008654A3" w:rsidRPr="00C05C6B">
        <w:rPr>
          <w:color w:val="000000" w:themeColor="text1"/>
          <w:lang w:val="fr-BE"/>
        </w:rPr>
        <w:t xml:space="preserve">les </w:t>
      </w:r>
      <w:r w:rsidR="006D7A04" w:rsidRPr="00C05C6B">
        <w:rPr>
          <w:color w:val="000000" w:themeColor="text1"/>
          <w:lang w:val="fr-BE"/>
        </w:rPr>
        <w:t xml:space="preserve">entreprises et </w:t>
      </w:r>
      <w:r w:rsidR="008654A3" w:rsidRPr="00C05C6B">
        <w:rPr>
          <w:color w:val="000000" w:themeColor="text1"/>
          <w:lang w:val="fr-BE"/>
        </w:rPr>
        <w:t>les client</w:t>
      </w:r>
      <w:r w:rsidR="00590964" w:rsidRPr="00C05C6B">
        <w:rPr>
          <w:color w:val="000000" w:themeColor="text1"/>
          <w:lang w:val="fr-BE"/>
        </w:rPr>
        <w:t xml:space="preserve">s </w:t>
      </w:r>
      <w:r w:rsidRPr="00C05C6B">
        <w:rPr>
          <w:color w:val="000000" w:themeColor="text1"/>
          <w:lang w:val="fr-BE"/>
        </w:rPr>
        <w:fldChar w:fldCharType="begin"/>
      </w:r>
      <w:r w:rsidR="00A04FA5">
        <w:rPr>
          <w:color w:val="000000" w:themeColor="text1"/>
          <w:lang w:val="fr-BE"/>
        </w:rPr>
        <w:instrText xml:space="preserve"> ADDIN ZOTERO_ITEM CSL_CITATION {"citationID":"4JfhzkPL","properties":{"formattedCitation":"(Hoang et al., 2020; Zwick, 2018)","plainCitation":"(Hoang et al., 2020; Zwick, 2018)","dontUpdate":true,"noteIndex":0},"citationItems":[{"id":2732,"uris":["http://zotero.org/users/6183971/items/UQY7WMTE"],"itemData":{"id":2732,"type":"article-journal","container-title":"Information, Communication &amp; Society","DOI":"10.1080/1369118X.2020.1720771","ISSN":"1369-118X, 1468-4462","issue":"5","journalAbbreviation":"Information, Communication &amp; Society","language":"en","page":"681-700","source":"DOI.org (Crossref)","title":"The winners and the losers of the platform economy: who participates?","title-short":"The winners and the losers of the platform economy","URL":"https://www.tandfonline.com/doi/full/10.1080/1369118X.2020.1720771","volume":"23","author":[{"family":"Hoang","given":"Lyn"},{"family":"Blank","given":"Grant"},{"family":"Quan-Haase","given":"Anabel"}],"accessed":{"date-parts":[["2023",10,25]]},"issued":{"date-parts":[["2020",4,15]]}}},{"id":887,"uris":["http://zotero.org/users/6183971/items/SYX6BBCH"],"itemData":{"id":887,"type":"article-journal","abstract":"The competitive pressures of neoliberal economies have compelled employers to devolve responsibilities to contractors and subcontractors. The rise information technology platforms have significantly accelerated this trend over past decade. “Sharing economy” companies have such widespread adoption of neoliberalism’s industrial relations that a new moniker—“the Gig Economy”—has taken root. Although shareholders and consumers have benefited, middle-class jobs have been squeezed in the process. This paper uses Uber as a case study to discuss how Sharing Economy entities are merely the latest iteration of companies to enact the neoliberal playbook, including (a) (mis)classifying workers, (b) engaging in regime shopping, and (c) employing the most economically vulnerable, rather than giving rise to a new world of work altogether. The result is a crowding out of middle-class employment by precarious ‘gigs’ that lack legal protections and benefits.","container-title":"GeoJournal","DOI":"10.1007/s10708-017-9793-8","ISSN":"1572-9893","issue":"4","journalAbbreviation":"GeoJournal","language":"en","page":"679-691","source":"Springer Link","title":"Welcome to the Gig Economy: neoliberal industrial relations and the case of Uber","title-short":"Welcome to the Gig Economy","URL":"https://doi.org/10.1007/s10708-017-9793-8","volume":"83","author":[{"family":"Zwick","given":"Austin"}],"accessed":{"date-parts":[["2021",6,1]]},"issued":{"date-parts":[["2018",8,1]]}}}],"schema":"https://github.com/citation-style-language/schema/raw/master/csl-citation.json"} </w:instrText>
      </w:r>
      <w:r w:rsidRPr="00C05C6B">
        <w:rPr>
          <w:color w:val="000000" w:themeColor="text1"/>
          <w:lang w:val="fr-BE"/>
        </w:rPr>
        <w:fldChar w:fldCharType="separate"/>
      </w:r>
      <w:r w:rsidRPr="00C05C6B">
        <w:rPr>
          <w:color w:val="000000" w:themeColor="text1"/>
        </w:rPr>
        <w:t>(Hoang et al., 2020</w:t>
      </w:r>
      <w:r w:rsidR="002D28FC">
        <w:rPr>
          <w:color w:val="000000" w:themeColor="text1"/>
        </w:rPr>
        <w:t> </w:t>
      </w:r>
      <w:r w:rsidRPr="00C05C6B">
        <w:rPr>
          <w:color w:val="000000" w:themeColor="text1"/>
        </w:rPr>
        <w:t>; Zwick, 2018)</w:t>
      </w:r>
      <w:r w:rsidRPr="00C05C6B">
        <w:rPr>
          <w:color w:val="000000" w:themeColor="text1"/>
          <w:lang w:val="fr-BE"/>
        </w:rPr>
        <w:fldChar w:fldCharType="end"/>
      </w:r>
      <w:r w:rsidRPr="00C05C6B">
        <w:rPr>
          <w:color w:val="000000" w:themeColor="text1"/>
          <w:lang w:val="fr-BE"/>
        </w:rPr>
        <w:t>.</w:t>
      </w:r>
    </w:p>
    <w:p w14:paraId="04F42946" w14:textId="22DF5EE2" w:rsidR="003552A0" w:rsidRPr="00C05C6B" w:rsidRDefault="00443A51" w:rsidP="00A225E1">
      <w:pPr>
        <w:spacing w:before="120" w:after="120"/>
        <w:rPr>
          <w:color w:val="000000" w:themeColor="text1"/>
          <w:lang w:val="fr-BE"/>
        </w:rPr>
      </w:pPr>
      <w:r w:rsidRPr="00C05C6B">
        <w:rPr>
          <w:color w:val="000000" w:themeColor="text1"/>
          <w:lang w:val="fr-BE"/>
        </w:rPr>
        <w:lastRenderedPageBreak/>
        <w:t xml:space="preserve">Cette </w:t>
      </w:r>
      <w:r w:rsidR="0049202F">
        <w:rPr>
          <w:color w:val="000000" w:themeColor="text1"/>
          <w:lang w:val="fr-BE"/>
        </w:rPr>
        <w:t xml:space="preserve">critique de </w:t>
      </w:r>
      <w:r w:rsidRPr="00C05C6B">
        <w:rPr>
          <w:color w:val="000000" w:themeColor="text1"/>
          <w:lang w:val="fr-BE"/>
        </w:rPr>
        <w:t xml:space="preserve">tout un système économique </w:t>
      </w:r>
      <w:r w:rsidR="0049202F">
        <w:rPr>
          <w:color w:val="000000" w:themeColor="text1"/>
          <w:lang w:val="fr-BE"/>
        </w:rPr>
        <w:t>soutient</w:t>
      </w:r>
      <w:r w:rsidR="003E27BB" w:rsidRPr="00C05C6B">
        <w:rPr>
          <w:color w:val="000000" w:themeColor="text1"/>
          <w:lang w:val="fr-BE"/>
        </w:rPr>
        <w:t xml:space="preserve"> que</w:t>
      </w:r>
      <w:r w:rsidR="00944C4B" w:rsidRPr="00C05C6B">
        <w:rPr>
          <w:color w:val="000000" w:themeColor="text1"/>
          <w:lang w:val="fr-BE"/>
        </w:rPr>
        <w:t xml:space="preserve"> </w:t>
      </w:r>
      <w:r w:rsidR="003E27BB" w:rsidRPr="00C05C6B">
        <w:rPr>
          <w:color w:val="000000" w:themeColor="text1"/>
          <w:lang w:val="fr-BE"/>
        </w:rPr>
        <w:t>l’attention</w:t>
      </w:r>
      <w:r w:rsidR="00944C4B" w:rsidRPr="00C05C6B">
        <w:rPr>
          <w:color w:val="000000" w:themeColor="text1"/>
          <w:lang w:val="fr-BE"/>
        </w:rPr>
        <w:t xml:space="preserve"> ne doit pas </w:t>
      </w:r>
      <w:r w:rsidR="0049202F">
        <w:rPr>
          <w:color w:val="000000" w:themeColor="text1"/>
          <w:lang w:val="fr-BE"/>
        </w:rPr>
        <w:t xml:space="preserve">être </w:t>
      </w:r>
      <w:r w:rsidR="00944C4B" w:rsidRPr="00C05C6B">
        <w:rPr>
          <w:color w:val="000000" w:themeColor="text1"/>
          <w:lang w:val="fr-BE"/>
        </w:rPr>
        <w:t>seulement porté</w:t>
      </w:r>
      <w:r w:rsidR="00590964" w:rsidRPr="00C05C6B">
        <w:rPr>
          <w:color w:val="000000" w:themeColor="text1"/>
          <w:lang w:val="fr-BE"/>
        </w:rPr>
        <w:t xml:space="preserve">e </w:t>
      </w:r>
      <w:r w:rsidR="00944C4B" w:rsidRPr="00C05C6B">
        <w:rPr>
          <w:color w:val="000000" w:themeColor="text1"/>
          <w:lang w:val="fr-BE"/>
        </w:rPr>
        <w:t>sur l’entreprise en question</w:t>
      </w:r>
      <w:r w:rsidR="002B150A" w:rsidRPr="00C05C6B">
        <w:rPr>
          <w:color w:val="000000" w:themeColor="text1"/>
          <w:lang w:val="fr-BE"/>
        </w:rPr>
        <w:t>,</w:t>
      </w:r>
      <w:r w:rsidR="00944C4B" w:rsidRPr="00C05C6B">
        <w:rPr>
          <w:color w:val="000000" w:themeColor="text1"/>
          <w:lang w:val="fr-BE"/>
        </w:rPr>
        <w:t xml:space="preserve"> mais sur to</w:t>
      </w:r>
      <w:r w:rsidR="003E27BB" w:rsidRPr="00C05C6B">
        <w:rPr>
          <w:color w:val="000000" w:themeColor="text1"/>
          <w:lang w:val="fr-BE"/>
        </w:rPr>
        <w:t>ut</w:t>
      </w:r>
      <w:r w:rsidR="00052B25" w:rsidRPr="00C05C6B">
        <w:rPr>
          <w:color w:val="000000" w:themeColor="text1"/>
          <w:lang w:val="fr-BE"/>
        </w:rPr>
        <w:t>e</w:t>
      </w:r>
      <w:r w:rsidR="003E27BB" w:rsidRPr="00C05C6B">
        <w:rPr>
          <w:color w:val="000000" w:themeColor="text1"/>
          <w:lang w:val="fr-BE"/>
        </w:rPr>
        <w:t xml:space="preserve"> une nouvelle ère du travail </w:t>
      </w:r>
      <w:r w:rsidR="003A6A4A">
        <w:rPr>
          <w:color w:val="000000" w:themeColor="text1"/>
          <w:lang w:val="fr-BE"/>
        </w:rPr>
        <w:t xml:space="preserve">inscrit </w:t>
      </w:r>
      <w:r w:rsidR="003E27BB" w:rsidRPr="00C05C6B">
        <w:rPr>
          <w:color w:val="000000" w:themeColor="text1"/>
          <w:lang w:val="fr-BE"/>
        </w:rPr>
        <w:t xml:space="preserve">dans un </w:t>
      </w:r>
      <w:r w:rsidR="006E3B56" w:rsidRPr="00C05C6B">
        <w:rPr>
          <w:color w:val="000000" w:themeColor="text1"/>
          <w:lang w:val="fr-BE"/>
        </w:rPr>
        <w:t>système</w:t>
      </w:r>
      <w:r w:rsidR="003E27BB" w:rsidRPr="00C05C6B">
        <w:rPr>
          <w:color w:val="000000" w:themeColor="text1"/>
          <w:lang w:val="fr-BE"/>
        </w:rPr>
        <w:t xml:space="preserve"> capitaliste</w:t>
      </w:r>
      <w:r w:rsidR="003A6A4A">
        <w:rPr>
          <w:color w:val="000000" w:themeColor="text1"/>
          <w:lang w:val="fr-BE"/>
        </w:rPr>
        <w:t>. Ce système est effectivement dénoncé pour être</w:t>
      </w:r>
      <w:r w:rsidR="00BF568F" w:rsidRPr="00C05C6B">
        <w:rPr>
          <w:color w:val="000000" w:themeColor="text1"/>
          <w:lang w:val="fr-BE"/>
        </w:rPr>
        <w:t xml:space="preserve"> responsable du</w:t>
      </w:r>
      <w:r w:rsidR="006E3B56" w:rsidRPr="00C05C6B">
        <w:rPr>
          <w:color w:val="000000" w:themeColor="text1"/>
          <w:lang w:val="fr-BE"/>
        </w:rPr>
        <w:t xml:space="preserve"> </w:t>
      </w:r>
      <w:r w:rsidRPr="00C05C6B">
        <w:rPr>
          <w:color w:val="000000" w:themeColor="text1"/>
          <w:lang w:val="fr-BE"/>
        </w:rPr>
        <w:t>« gigariat »</w:t>
      </w:r>
      <w:r w:rsidR="006E3B56" w:rsidRPr="00C05C6B">
        <w:rPr>
          <w:color w:val="000000" w:themeColor="text1"/>
          <w:lang w:val="fr-BE"/>
        </w:rPr>
        <w:t xml:space="preserve"> </w:t>
      </w:r>
      <w:r w:rsidR="006E3B56" w:rsidRPr="00C05C6B">
        <w:rPr>
          <w:color w:val="000000" w:themeColor="text1"/>
          <w:lang w:val="fr-BE"/>
        </w:rPr>
        <w:fldChar w:fldCharType="begin"/>
      </w:r>
      <w:r w:rsidR="006E3B56" w:rsidRPr="00C05C6B">
        <w:rPr>
          <w:color w:val="000000" w:themeColor="text1"/>
          <w:lang w:val="fr-BE"/>
        </w:rPr>
        <w:instrText xml:space="preserve"> ADDIN ZOTERO_ITEM CSL_CITATION {"citationID":"zAUMBZgQ","properties":{"formattedCitation":"(Moody, 2017)","plainCitation":"(Moody, 2017)","noteIndex":0},"citationItems":[{"id":2736,"uris":["http://zotero.org/users/6183971/items/9AC7LAX5"],"itemData":{"id":2736,"type":"book","abstract":"“A detailed and provocative study of how capital has changed since the 1980s and its effects on the working class and political parties in the USA.” —Scottish Left ReviewOn New Terrain challenges conventional wisdom about a disappearing working class and the inevitability of a two-party political structure as the only framework for struggle. Through in-depth study of the economic and political shifts at the top of society, Moody shows how recent developments in capitalist production impact the working class and its power to resist the status quo. He argues that this transformed industrial terrain offers new possibilities for organization in the workplace and opens doors for grassroots, independent political action strengthened by reemerging labor and social movements.From the logistics revolution to the unprecedented concentration of business and wealth in the hands of the one percent, On New Terrain examines the impact of the current economic terrain on the working class in the United States. Looking beyond the clichés of precarity and the gig economy, Moody shows that the working class and its own self-activity are essential in the global battle against austerity.“[A] masterful and much-needed book.” —Solidarity“Immediately shakes the reader by offering a hard hitting, concrete and sober analysis of the transformation of both the capitalist and working classes of the USA.” —Bill Fletcher, Jr., coauthor of Solidarity Divided“He explodes myths about the gig economy and the potential to transform the Democratic Party. Readers will put the book down convinced that there is a way for workers to win.” —LaborNotes","ISBN":"978-1-60846-872-0","language":"en","number-of-pages":"282","publisher":"Haymarket Books","source":"Google Books","title":"On New Terrain: How Capital Is Reshaping the Battleground of Class War","title-short":"On New Terrain","author":[{"family":"Moody","given":"Kim"}],"issued":{"date-parts":[["2017",11,20]]}}}],"schema":"https://github.com/citation-style-language/schema/raw/master/csl-citation.json"} </w:instrText>
      </w:r>
      <w:r w:rsidR="006E3B56" w:rsidRPr="00C05C6B">
        <w:rPr>
          <w:color w:val="000000" w:themeColor="text1"/>
          <w:lang w:val="fr-BE"/>
        </w:rPr>
        <w:fldChar w:fldCharType="separate"/>
      </w:r>
      <w:r w:rsidR="006E3B56" w:rsidRPr="00C05C6B">
        <w:rPr>
          <w:color w:val="000000" w:themeColor="text1"/>
        </w:rPr>
        <w:t>(Moody, 2017)</w:t>
      </w:r>
      <w:r w:rsidR="006E3B56" w:rsidRPr="00C05C6B">
        <w:rPr>
          <w:color w:val="000000" w:themeColor="text1"/>
          <w:lang w:val="fr-BE"/>
        </w:rPr>
        <w:fldChar w:fldCharType="end"/>
      </w:r>
      <w:r w:rsidR="003E27BB" w:rsidRPr="00C05C6B">
        <w:rPr>
          <w:color w:val="000000" w:themeColor="text1"/>
          <w:lang w:val="fr-BE"/>
        </w:rPr>
        <w:t>. Ce</w:t>
      </w:r>
      <w:r w:rsidR="00A46AF6" w:rsidRPr="00C05C6B">
        <w:rPr>
          <w:color w:val="000000" w:themeColor="text1"/>
          <w:lang w:val="fr-BE"/>
        </w:rPr>
        <w:t xml:space="preserve"> terme illustre la façon dont les plateformes </w:t>
      </w:r>
      <w:r w:rsidRPr="00C05C6B">
        <w:rPr>
          <w:color w:val="000000" w:themeColor="text1"/>
          <w:lang w:val="fr-BE"/>
        </w:rPr>
        <w:t>destitue</w:t>
      </w:r>
      <w:r w:rsidR="00A46AF6" w:rsidRPr="00C05C6B">
        <w:rPr>
          <w:color w:val="000000" w:themeColor="text1"/>
          <w:lang w:val="fr-BE"/>
        </w:rPr>
        <w:t>nt</w:t>
      </w:r>
      <w:r w:rsidRPr="00C05C6B">
        <w:rPr>
          <w:color w:val="000000" w:themeColor="text1"/>
          <w:lang w:val="fr-BE"/>
        </w:rPr>
        <w:t xml:space="preserve"> les </w:t>
      </w:r>
      <w:r w:rsidR="00944C4B" w:rsidRPr="00C05C6B">
        <w:rPr>
          <w:color w:val="000000" w:themeColor="text1"/>
          <w:lang w:val="fr-BE"/>
        </w:rPr>
        <w:t>travailleurs</w:t>
      </w:r>
      <w:r w:rsidRPr="00C05C6B">
        <w:rPr>
          <w:color w:val="000000" w:themeColor="text1"/>
          <w:lang w:val="fr-BE"/>
        </w:rPr>
        <w:t xml:space="preserve"> </w:t>
      </w:r>
      <w:r w:rsidR="003552A0" w:rsidRPr="00C05C6B">
        <w:rPr>
          <w:color w:val="000000" w:themeColor="text1"/>
          <w:lang w:val="fr-BE"/>
        </w:rPr>
        <w:t xml:space="preserve">de </w:t>
      </w:r>
      <w:r w:rsidR="0034697E" w:rsidRPr="00C05C6B">
        <w:rPr>
          <w:color w:val="000000" w:themeColor="text1"/>
          <w:lang w:val="fr-BE"/>
        </w:rPr>
        <w:t xml:space="preserve">leur </w:t>
      </w:r>
      <w:r w:rsidR="003552A0" w:rsidRPr="00C05C6B">
        <w:rPr>
          <w:color w:val="000000" w:themeColor="text1"/>
          <w:lang w:val="fr-BE"/>
        </w:rPr>
        <w:t>pouvoir</w:t>
      </w:r>
      <w:r w:rsidRPr="00C05C6B">
        <w:rPr>
          <w:color w:val="000000" w:themeColor="text1"/>
          <w:lang w:val="fr-BE"/>
        </w:rPr>
        <w:t xml:space="preserve"> en </w:t>
      </w:r>
      <w:r w:rsidR="0049202F">
        <w:rPr>
          <w:color w:val="000000" w:themeColor="text1"/>
          <w:lang w:val="fr-BE"/>
        </w:rPr>
        <w:t>matière</w:t>
      </w:r>
      <w:r w:rsidRPr="00C05C6B">
        <w:rPr>
          <w:color w:val="000000" w:themeColor="text1"/>
          <w:lang w:val="fr-BE"/>
        </w:rPr>
        <w:t xml:space="preserve"> de négociation</w:t>
      </w:r>
      <w:r w:rsidR="00590964" w:rsidRPr="00C05C6B">
        <w:rPr>
          <w:color w:val="000000" w:themeColor="text1"/>
          <w:lang w:val="fr-BE"/>
        </w:rPr>
        <w:t xml:space="preserve"> </w:t>
      </w:r>
      <w:r w:rsidR="00434A6A" w:rsidRPr="00C05C6B">
        <w:rPr>
          <w:color w:val="000000" w:themeColor="text1"/>
          <w:lang w:val="fr-BE"/>
        </w:rPr>
        <w:t>collective</w:t>
      </w:r>
      <w:r w:rsidRPr="00C05C6B">
        <w:rPr>
          <w:color w:val="000000" w:themeColor="text1"/>
          <w:lang w:val="fr-BE"/>
        </w:rPr>
        <w:t xml:space="preserve"> et de capa</w:t>
      </w:r>
      <w:r w:rsidR="003552A0" w:rsidRPr="00C05C6B">
        <w:rPr>
          <w:color w:val="000000" w:themeColor="text1"/>
          <w:lang w:val="fr-BE"/>
        </w:rPr>
        <w:t>cité à lutter pour leurs droits</w:t>
      </w:r>
      <w:r w:rsidR="00A46AF6" w:rsidRPr="00C05C6B">
        <w:rPr>
          <w:color w:val="000000" w:themeColor="text1"/>
          <w:lang w:val="fr-BE"/>
        </w:rPr>
        <w:t xml:space="preserve"> </w:t>
      </w:r>
      <w:r w:rsidR="00A46AF6" w:rsidRPr="00C05C6B">
        <w:rPr>
          <w:color w:val="000000" w:themeColor="text1"/>
          <w:lang w:val="fr-BE"/>
        </w:rPr>
        <w:fldChar w:fldCharType="begin"/>
      </w:r>
      <w:r w:rsidR="00A46AF6" w:rsidRPr="00C05C6B">
        <w:rPr>
          <w:color w:val="000000" w:themeColor="text1"/>
          <w:lang w:val="fr-BE"/>
        </w:rPr>
        <w:instrText xml:space="preserve"> ADDIN ZOTERO_ITEM CSL_CITATION {"citationID":"5UJVMHZT","properties":{"formattedCitation":"(Woodcock, 2021)","plainCitation":"(Woodcock, 2021)","noteIndex":0},"citationItems":[{"id":2748,"uris":["http://zotero.org/users/6183971/items/UVMW3PZ3"],"itemData":{"id":2748,"type":"book","ISBN":"978-1-912656-95-0","language":"en","note":"DOI: 10.2307/j.ctv1ktbdrm","publisher":"University of Westminster Press","source":"DOI.org (Crossref)","title":"The Fight Against Platform Capitalism: An Inquiry into the Global Struggles of the Gig Economy","title-short":"The Fight Against Platform Capitalism","URL":"http://www.jstor.org/stable/10.2307/j.ctv1ktbdrm","author":[{"family":"Woodcock","given":"Jamie"}],"accessed":{"date-parts":[["2023",10,25]]},"issued":{"date-parts":[["2021",3,2]]}}}],"schema":"https://github.com/citation-style-language/schema/raw/master/csl-citation.json"} </w:instrText>
      </w:r>
      <w:r w:rsidR="00A46AF6" w:rsidRPr="00C05C6B">
        <w:rPr>
          <w:color w:val="000000" w:themeColor="text1"/>
          <w:lang w:val="fr-BE"/>
        </w:rPr>
        <w:fldChar w:fldCharType="separate"/>
      </w:r>
      <w:r w:rsidR="00A46AF6" w:rsidRPr="00C05C6B">
        <w:rPr>
          <w:color w:val="000000" w:themeColor="text1"/>
        </w:rPr>
        <w:t>(Woodcock, 2021)</w:t>
      </w:r>
      <w:r w:rsidR="00A46AF6" w:rsidRPr="00C05C6B">
        <w:rPr>
          <w:color w:val="000000" w:themeColor="text1"/>
          <w:lang w:val="fr-BE"/>
        </w:rPr>
        <w:fldChar w:fldCharType="end"/>
      </w:r>
      <w:r w:rsidR="003552A0" w:rsidRPr="00C05C6B">
        <w:rPr>
          <w:color w:val="000000" w:themeColor="text1"/>
          <w:lang w:val="fr-BE"/>
        </w:rPr>
        <w:t>. En effet, le nature de la voix et de l’action collective</w:t>
      </w:r>
      <w:r w:rsidR="0049202F">
        <w:rPr>
          <w:color w:val="000000" w:themeColor="text1"/>
          <w:lang w:val="fr-BE"/>
        </w:rPr>
        <w:t>s</w:t>
      </w:r>
      <w:r w:rsidR="00BF568F" w:rsidRPr="00C05C6B">
        <w:rPr>
          <w:color w:val="000000" w:themeColor="text1"/>
          <w:lang w:val="fr-BE"/>
        </w:rPr>
        <w:t xml:space="preserve"> ainsi que les capacités de s’organiser ont</w:t>
      </w:r>
      <w:r w:rsidR="003552A0" w:rsidRPr="00C05C6B">
        <w:rPr>
          <w:color w:val="000000" w:themeColor="text1"/>
          <w:lang w:val="fr-BE"/>
        </w:rPr>
        <w:t xml:space="preserve"> sensiblement été touchée</w:t>
      </w:r>
      <w:r w:rsidR="00BF568F" w:rsidRPr="00C05C6B">
        <w:rPr>
          <w:color w:val="000000" w:themeColor="text1"/>
          <w:lang w:val="fr-BE"/>
        </w:rPr>
        <w:t>s</w:t>
      </w:r>
      <w:r w:rsidR="003552A0" w:rsidRPr="00C05C6B">
        <w:rPr>
          <w:color w:val="000000" w:themeColor="text1"/>
          <w:lang w:val="fr-BE"/>
        </w:rPr>
        <w:t>,</w:t>
      </w:r>
      <w:r w:rsidR="003552A0" w:rsidRPr="00C05C6B">
        <w:rPr>
          <w:color w:val="000000" w:themeColor="text1"/>
          <w:shd w:val="clear" w:color="auto" w:fill="FFFFFF"/>
          <w:lang w:val="fr-BE"/>
        </w:rPr>
        <w:t xml:space="preserve"> </w:t>
      </w:r>
      <w:r w:rsidR="0049202F">
        <w:rPr>
          <w:color w:val="000000" w:themeColor="text1"/>
          <w:shd w:val="clear" w:color="auto" w:fill="FFFFFF"/>
          <w:lang w:val="fr-BE"/>
        </w:rPr>
        <w:t xml:space="preserve">ce qui a </w:t>
      </w:r>
      <w:r w:rsidR="003552A0" w:rsidRPr="00C05C6B">
        <w:rPr>
          <w:color w:val="000000" w:themeColor="text1"/>
          <w:lang w:val="fr-BE"/>
        </w:rPr>
        <w:t xml:space="preserve">fondamentalement </w:t>
      </w:r>
      <w:r w:rsidR="0049202F">
        <w:rPr>
          <w:color w:val="000000" w:themeColor="text1"/>
          <w:lang w:val="fr-BE"/>
        </w:rPr>
        <w:t xml:space="preserve">affecté </w:t>
      </w:r>
      <w:r w:rsidR="003552A0" w:rsidRPr="00C05C6B">
        <w:rPr>
          <w:color w:val="000000" w:themeColor="text1"/>
          <w:lang w:val="fr-BE"/>
        </w:rPr>
        <w:t xml:space="preserve">leur </w:t>
      </w:r>
      <w:r w:rsidR="00BF568F" w:rsidRPr="00C05C6B">
        <w:rPr>
          <w:color w:val="000000" w:themeColor="text1"/>
          <w:lang w:val="fr-BE"/>
        </w:rPr>
        <w:t xml:space="preserve">pouvoir </w:t>
      </w:r>
      <w:r w:rsidR="003552A0" w:rsidRPr="00C05C6B">
        <w:rPr>
          <w:color w:val="000000" w:themeColor="text1"/>
          <w:lang w:val="fr-BE"/>
        </w:rPr>
        <w:t>dans la régulation d</w:t>
      </w:r>
      <w:r w:rsidR="0049202F">
        <w:rPr>
          <w:color w:val="000000" w:themeColor="text1"/>
          <w:lang w:val="fr-BE"/>
        </w:rPr>
        <w:t>u</w:t>
      </w:r>
      <w:r w:rsidR="003552A0" w:rsidRPr="00C05C6B">
        <w:rPr>
          <w:color w:val="000000" w:themeColor="text1"/>
          <w:lang w:val="fr-BE"/>
        </w:rPr>
        <w:t xml:space="preserve"> travail </w:t>
      </w:r>
      <w:r w:rsidR="00BF568F" w:rsidRPr="00C05C6B">
        <w:rPr>
          <w:color w:val="000000" w:themeColor="text1"/>
          <w:lang w:val="fr-BE"/>
        </w:rPr>
        <w:fldChar w:fldCharType="begin"/>
      </w:r>
      <w:r w:rsidR="00BF568F" w:rsidRPr="00C05C6B">
        <w:rPr>
          <w:color w:val="000000" w:themeColor="text1"/>
          <w:lang w:val="fr-BE"/>
        </w:rPr>
        <w:instrText xml:space="preserve"> ADDIN ZOTERO_ITEM CSL_CITATION {"citationID":"3seR9mVp","properties":{"formattedCitation":"(Walker et al., 2021)","plainCitation":"(Walker et al., 2021)","noteIndex":0},"citationItems":[{"id":1127,"uris":["http://zotero.org/users/6183971/items/PTPM8KDQ"],"itemData":{"id":1127,"type":"article-journal","abstract":"This paper asks why there is so little collective dissent and mobilised resistance in the gig economy, especially when labour-based digital platforms are used. We suggest part of the answer lies with ‘management by algorithm’. Drawing on an empirical study of Uber drivers in Australia, we found that algorithms function as a form of biopower, a concept introduced by Michel Foucault. As Uber drivers ‘life processes’ are put to work, fragmentation, isolation and resignation ensue. We explore the implications that our findings have for appreciating how biopower operates within platform capitalism and beyond.","container-title":"Organization","DOI":"10.1177/1350508420978831","ISSN":"1350-5084","issue":"1","journalAbbreviation":"Organization","language":"en","note":"publisher: SAGE Publications Ltd","page":"26-43","source":"SAGE Journals","title":"‘You can’t pick up a phone and talk to someone’: How algorithms function as biopower in the gig economy","title-short":"‘You can’t pick up a phone and talk to someone’","URL":"https://doi.org/10.1177/1350508420978831","volume":"28","author":[{"family":"Walker","given":"Michael"},{"family":"Fleming","given":"Peter"},{"family":"Berti","given":"Marco"}],"accessed":{"date-parts":[["2022",4,5]]},"issued":{"date-parts":[["2021",1,1]]}}}],"schema":"https://github.com/citation-style-language/schema/raw/master/csl-citation.json"} </w:instrText>
      </w:r>
      <w:r w:rsidR="00BF568F" w:rsidRPr="00C05C6B">
        <w:rPr>
          <w:color w:val="000000" w:themeColor="text1"/>
          <w:lang w:val="fr-BE"/>
        </w:rPr>
        <w:fldChar w:fldCharType="separate"/>
      </w:r>
      <w:r w:rsidR="00BF568F" w:rsidRPr="00C05C6B">
        <w:rPr>
          <w:color w:val="000000" w:themeColor="text1"/>
        </w:rPr>
        <w:t>(Walker et al., 2021)</w:t>
      </w:r>
      <w:r w:rsidR="00BF568F" w:rsidRPr="00C05C6B">
        <w:rPr>
          <w:color w:val="000000" w:themeColor="text1"/>
          <w:lang w:val="fr-BE"/>
        </w:rPr>
        <w:fldChar w:fldCharType="end"/>
      </w:r>
      <w:r w:rsidR="003552A0" w:rsidRPr="00C05C6B">
        <w:rPr>
          <w:color w:val="000000" w:themeColor="text1"/>
          <w:lang w:val="fr-BE"/>
        </w:rPr>
        <w:t xml:space="preserve">. Ce sont par conséquent des batailles juridiques ponctuelles qui ont mené des tribunaux à requalifier des travailleurs </w:t>
      </w:r>
      <w:r w:rsidR="0049202F">
        <w:rPr>
          <w:color w:val="000000" w:themeColor="text1"/>
          <w:lang w:val="fr-BE"/>
        </w:rPr>
        <w:t>selon un</w:t>
      </w:r>
      <w:r w:rsidR="003552A0" w:rsidRPr="00C05C6B">
        <w:rPr>
          <w:color w:val="000000" w:themeColor="text1"/>
          <w:lang w:val="fr-BE"/>
        </w:rPr>
        <w:t xml:space="preserve"> statut </w:t>
      </w:r>
      <w:r w:rsidR="0049202F">
        <w:rPr>
          <w:color w:val="000000" w:themeColor="text1"/>
          <w:lang w:val="fr-BE"/>
        </w:rPr>
        <w:t xml:space="preserve">de </w:t>
      </w:r>
      <w:r w:rsidR="003552A0" w:rsidRPr="00C05C6B">
        <w:rPr>
          <w:color w:val="000000" w:themeColor="text1"/>
          <w:lang w:val="fr-BE"/>
        </w:rPr>
        <w:t>salarié</w:t>
      </w:r>
      <w:r w:rsidR="0049202F">
        <w:rPr>
          <w:color w:val="000000" w:themeColor="text1"/>
          <w:lang w:val="fr-BE"/>
        </w:rPr>
        <w:t>s.</w:t>
      </w:r>
      <w:r w:rsidR="003552A0" w:rsidRPr="00C05C6B">
        <w:rPr>
          <w:color w:val="000000" w:themeColor="text1"/>
          <w:lang w:val="fr-BE"/>
        </w:rPr>
        <w:t xml:space="preserve"> </w:t>
      </w:r>
      <w:r w:rsidR="0049202F">
        <w:rPr>
          <w:color w:val="000000" w:themeColor="text1"/>
          <w:lang w:val="fr-BE"/>
        </w:rPr>
        <w:t>Or</w:t>
      </w:r>
      <w:r w:rsidR="003552A0" w:rsidRPr="00C05C6B">
        <w:rPr>
          <w:color w:val="000000" w:themeColor="text1"/>
          <w:lang w:val="fr-BE"/>
        </w:rPr>
        <w:t xml:space="preserve"> ce</w:t>
      </w:r>
      <w:r w:rsidR="0049202F">
        <w:rPr>
          <w:color w:val="000000" w:themeColor="text1"/>
          <w:lang w:val="fr-BE"/>
        </w:rPr>
        <w:t xml:space="preserve">la relève </w:t>
      </w:r>
      <w:r w:rsidR="003552A0" w:rsidRPr="00C05C6B">
        <w:rPr>
          <w:color w:val="000000" w:themeColor="text1"/>
          <w:lang w:val="fr-BE"/>
        </w:rPr>
        <w:t>encore aujourd’hui d</w:t>
      </w:r>
      <w:r w:rsidR="0049202F">
        <w:rPr>
          <w:color w:val="000000" w:themeColor="text1"/>
          <w:lang w:val="fr-BE"/>
        </w:rPr>
        <w:t>’</w:t>
      </w:r>
      <w:r w:rsidR="003552A0" w:rsidRPr="00C05C6B">
        <w:rPr>
          <w:color w:val="000000" w:themeColor="text1"/>
          <w:lang w:val="fr-BE"/>
        </w:rPr>
        <w:t>ajustements locaux. Ces litiges législatifs et juridiques épars maintiennent les travailleurs dans un contexte législatif incertain</w:t>
      </w:r>
      <w:r w:rsidR="002666F6" w:rsidRPr="00C05C6B">
        <w:rPr>
          <w:color w:val="000000" w:themeColor="text1"/>
          <w:lang w:val="fr-BE"/>
        </w:rPr>
        <w:t xml:space="preserve"> </w:t>
      </w:r>
      <w:r w:rsidR="003552A0" w:rsidRPr="00C05C6B">
        <w:rPr>
          <w:color w:val="000000" w:themeColor="text1"/>
          <w:lang w:val="fr-BE"/>
        </w:rPr>
        <w:t xml:space="preserve"> </w:t>
      </w:r>
      <w:r w:rsidR="002666F6" w:rsidRPr="00C05C6B">
        <w:rPr>
          <w:color w:val="000000" w:themeColor="text1"/>
          <w:lang w:val="fr-BE"/>
        </w:rPr>
        <w:fldChar w:fldCharType="begin"/>
      </w:r>
      <w:r w:rsidR="002666F6" w:rsidRPr="00C05C6B">
        <w:rPr>
          <w:color w:val="000000" w:themeColor="text1"/>
          <w:lang w:val="fr-BE"/>
        </w:rPr>
        <w:instrText xml:space="preserve"> ADDIN ZOTERO_ITEM CSL_CITATION {"citationID":"TigL3nkn","properties":{"formattedCitation":"(Dufresne &amp; Bauraind, 2022)","plainCitation":"(Dufresne &amp; Bauraind, 2022)","noteIndex":0},"citationItems":[{"id":1549,"uris":["http://zotero.org/users/6183971/items/V6IWE7LP"],"itemData":{"id":1549,"type":"article-journal","abstract":"En Belgique, le conflit entre Uber et les acteurs historiques du transport particulier de personnes, les sociétés de taxis et les syndicats du secteur éclate en février 2014, dès l’implantation de la société américaine dans la Région de Bruxelles-Capitale. Il porte essentiellement sur les modalités de légalisation d’Uber et se déroule dans le cadre d’une réglementation vieille de 27 ans, qui ne prend pas en compte les évolutions technologiques récentes.","container-title":"Chronique Internationale de l'IRES","DOI":"10.3917/chii.179.0003","ISSN":"1285-087X","issue":"3","journalAbbreviation":"Chronique Internationale de l'IRES","language":"fr","note":"publisher-place: Noisy-le-Grand\npublisher: I.R.E.S.","page":"3-13","source":"Cairn.info","title":"Le nouveau « plan Taxi » à Bruxelles : vers une ubérisation du secteur ?","title-short":"Le nouveau « plan Taxi » à Bruxelles","URL":"https://www.cairn.info/revue-chronique-internationale-de-l-ires-2022-3-page-3.htm","volume":"179","author":[{"family":"Dufresne","given":"Anne"},{"family":"Bauraind","given":"Bruno"}],"accessed":{"date-parts":[["2023",6,1]]},"issued":{"date-parts":[["2022"]]}}}],"schema":"https://github.com/citation-style-language/schema/raw/master/csl-citation.json"} </w:instrText>
      </w:r>
      <w:r w:rsidR="002666F6" w:rsidRPr="00C05C6B">
        <w:rPr>
          <w:color w:val="000000" w:themeColor="text1"/>
          <w:lang w:val="fr-BE"/>
        </w:rPr>
        <w:fldChar w:fldCharType="separate"/>
      </w:r>
      <w:r w:rsidR="002666F6" w:rsidRPr="00C05C6B">
        <w:rPr>
          <w:color w:val="000000" w:themeColor="text1"/>
        </w:rPr>
        <w:t>(Dufresne &amp; Bauraind, 2022)</w:t>
      </w:r>
      <w:r w:rsidR="002666F6" w:rsidRPr="00C05C6B">
        <w:rPr>
          <w:color w:val="000000" w:themeColor="text1"/>
          <w:lang w:val="fr-BE"/>
        </w:rPr>
        <w:fldChar w:fldCharType="end"/>
      </w:r>
      <w:r w:rsidR="0025560D" w:rsidRPr="00C05C6B">
        <w:rPr>
          <w:color w:val="000000" w:themeColor="text1"/>
          <w:lang w:val="fr-BE"/>
        </w:rPr>
        <w:t>.</w:t>
      </w:r>
    </w:p>
    <w:p w14:paraId="1C5862CA" w14:textId="76D5FF8E" w:rsidR="00144104" w:rsidRPr="00C05C6B" w:rsidRDefault="008815BD" w:rsidP="00A225E1">
      <w:pPr>
        <w:spacing w:before="120" w:after="120"/>
        <w:rPr>
          <w:color w:val="000000" w:themeColor="text1"/>
          <w:lang w:val="fr-BE"/>
        </w:rPr>
      </w:pPr>
      <w:r w:rsidRPr="00C05C6B">
        <w:rPr>
          <w:color w:val="000000" w:themeColor="text1"/>
          <w:lang w:val="fr-BE"/>
        </w:rPr>
        <w:t>C</w:t>
      </w:r>
      <w:r w:rsidR="00EE5706" w:rsidRPr="00C05C6B">
        <w:rPr>
          <w:color w:val="000000" w:themeColor="text1"/>
          <w:lang w:val="fr-BE"/>
        </w:rPr>
        <w:t xml:space="preserve">es </w:t>
      </w:r>
      <w:r w:rsidR="002666F6" w:rsidRPr="00C05C6B">
        <w:rPr>
          <w:color w:val="000000" w:themeColor="text1"/>
          <w:lang w:val="fr-BE"/>
        </w:rPr>
        <w:t>observations a</w:t>
      </w:r>
      <w:r w:rsidR="00EE5706" w:rsidRPr="00C05C6B">
        <w:rPr>
          <w:color w:val="000000" w:themeColor="text1"/>
          <w:lang w:val="fr-BE"/>
        </w:rPr>
        <w:t xml:space="preserve">ppellent avec ferveur à un rééquilibrage des </w:t>
      </w:r>
      <w:r w:rsidR="00534101" w:rsidRPr="00C05C6B">
        <w:rPr>
          <w:color w:val="000000" w:themeColor="text1"/>
          <w:lang w:val="fr-BE"/>
        </w:rPr>
        <w:t>relations de travail</w:t>
      </w:r>
      <w:r w:rsidR="00EE5706" w:rsidRPr="00C05C6B">
        <w:rPr>
          <w:color w:val="000000" w:themeColor="text1"/>
          <w:lang w:val="fr-BE"/>
        </w:rPr>
        <w:t xml:space="preserve"> au moyen de nouvelles po</w:t>
      </w:r>
      <w:r w:rsidR="00495538" w:rsidRPr="00C05C6B">
        <w:rPr>
          <w:color w:val="000000" w:themeColor="text1"/>
          <w:lang w:val="fr-BE"/>
        </w:rPr>
        <w:t>litiques</w:t>
      </w:r>
      <w:r w:rsidR="001B7625" w:rsidRPr="00C05C6B">
        <w:rPr>
          <w:color w:val="000000" w:themeColor="text1"/>
          <w:lang w:val="fr-BE"/>
        </w:rPr>
        <w:t xml:space="preserve"> ou cadres sociaux, politiques et juridiques qui permettraient de rendre ces relations productives, équitables et durables </w:t>
      </w:r>
      <w:r w:rsidR="001B7625" w:rsidRPr="00C05C6B">
        <w:rPr>
          <w:color w:val="000000" w:themeColor="text1"/>
          <w:lang w:val="fr-BE"/>
        </w:rPr>
        <w:fldChar w:fldCharType="begin"/>
      </w:r>
      <w:r w:rsidR="001B7625" w:rsidRPr="00C05C6B">
        <w:rPr>
          <w:color w:val="000000" w:themeColor="text1"/>
          <w:lang w:val="fr-BE"/>
        </w:rPr>
        <w:instrText xml:space="preserve"> ADDIN ZOTERO_ITEM CSL_CITATION {"citationID":"YTXgoj1W","properties":{"formattedCitation":"(Cioffi et al., 2022)","plainCitation":"(Cioffi et al., 2022)","noteIndex":0},"citationItems":[{"id":2709,"uris":["http://zotero.org/users/6183971/items/63LSUT7I"],"itemData":{"id":2709,"type":"article-journal","container-title":"New Political Economy","DOI":"10.1080/13563467.2022.2027355","ISSN":"1356-3467, 1469-9923","issue":"5","journalAbbreviation":"New Political Economy","language":"en","page":"820-836","source":"DOI.org (Crossref)","title":"Platform power and regulatory politics: Polanyi for the twenty-first century","title-short":"Platform power and regulatory politics","URL":"https://www.tandfonline.com/doi/full/10.1080/13563467.2022.2027355","volume":"27","author":[{"family":"Cioffi","given":"John W."},{"family":"Kenney","given":"Martin F."},{"family":"Zysman","given":"John"}],"accessed":{"date-parts":[["2023",10,25]]},"issued":{"date-parts":[["2022",9,3]]}}}],"schema":"https://github.com/citation-style-language/schema/raw/master/csl-citation.json"} </w:instrText>
      </w:r>
      <w:r w:rsidR="001B7625" w:rsidRPr="00C05C6B">
        <w:rPr>
          <w:color w:val="000000" w:themeColor="text1"/>
          <w:lang w:val="fr-BE"/>
        </w:rPr>
        <w:fldChar w:fldCharType="separate"/>
      </w:r>
      <w:r w:rsidR="001B7625" w:rsidRPr="00C05C6B">
        <w:rPr>
          <w:color w:val="000000" w:themeColor="text1"/>
        </w:rPr>
        <w:t>(Cioffi et al., 2022)</w:t>
      </w:r>
      <w:r w:rsidR="001B7625" w:rsidRPr="00C05C6B">
        <w:rPr>
          <w:color w:val="000000" w:themeColor="text1"/>
          <w:lang w:val="fr-BE"/>
        </w:rPr>
        <w:fldChar w:fldCharType="end"/>
      </w:r>
      <w:r w:rsidR="001B7625" w:rsidRPr="00C05C6B">
        <w:rPr>
          <w:color w:val="000000" w:themeColor="text1"/>
          <w:lang w:val="fr-BE"/>
        </w:rPr>
        <w:t>.</w:t>
      </w:r>
      <w:r w:rsidR="00495538" w:rsidRPr="00C05C6B">
        <w:rPr>
          <w:color w:val="000000" w:themeColor="text1"/>
          <w:lang w:val="fr-BE"/>
        </w:rPr>
        <w:t xml:space="preserve"> </w:t>
      </w:r>
      <w:r w:rsidR="00A54A9F" w:rsidRPr="00C05C6B">
        <w:rPr>
          <w:color w:val="000000" w:themeColor="text1"/>
          <w:lang w:val="fr-BE"/>
        </w:rPr>
        <w:t>Dans les faits cependant,</w:t>
      </w:r>
      <w:r w:rsidR="00EE5706" w:rsidRPr="00C05C6B">
        <w:rPr>
          <w:color w:val="000000" w:themeColor="text1"/>
          <w:lang w:val="fr-BE"/>
        </w:rPr>
        <w:t xml:space="preserve"> </w:t>
      </w:r>
      <w:r w:rsidR="00B3113F" w:rsidRPr="00C05C6B">
        <w:rPr>
          <w:color w:val="000000" w:themeColor="text1"/>
          <w:lang w:val="fr-BE"/>
        </w:rPr>
        <w:t xml:space="preserve">l’arrivée des plateformes </w:t>
      </w:r>
      <w:r w:rsidR="005401A8" w:rsidRPr="00C05C6B">
        <w:rPr>
          <w:color w:val="000000" w:themeColor="text1"/>
          <w:lang w:val="fr-BE"/>
        </w:rPr>
        <w:t>ne touch</w:t>
      </w:r>
      <w:r w:rsidR="0061470D">
        <w:rPr>
          <w:color w:val="000000" w:themeColor="text1"/>
          <w:lang w:val="fr-BE"/>
        </w:rPr>
        <w:t>ant</w:t>
      </w:r>
      <w:r w:rsidR="005401A8" w:rsidRPr="00C05C6B">
        <w:rPr>
          <w:color w:val="000000" w:themeColor="text1"/>
          <w:lang w:val="fr-BE"/>
        </w:rPr>
        <w:t xml:space="preserve"> pas les villes de manière homogène</w:t>
      </w:r>
      <w:r w:rsidR="0061470D">
        <w:rPr>
          <w:color w:val="000000" w:themeColor="text1"/>
          <w:lang w:val="fr-BE"/>
        </w:rPr>
        <w:t>,</w:t>
      </w:r>
      <w:r w:rsidR="00E035D7" w:rsidRPr="00C05C6B">
        <w:rPr>
          <w:color w:val="000000" w:themeColor="text1"/>
          <w:lang w:val="fr-BE"/>
        </w:rPr>
        <w:t xml:space="preserve"> </w:t>
      </w:r>
      <w:r w:rsidR="00AF561F" w:rsidRPr="00C05C6B">
        <w:rPr>
          <w:color w:val="000000" w:themeColor="text1"/>
          <w:lang w:val="fr-BE"/>
        </w:rPr>
        <w:t xml:space="preserve">les gouvernements tentent parfois de répondre </w:t>
      </w:r>
      <w:r w:rsidR="004D5C0F" w:rsidRPr="00C05C6B">
        <w:rPr>
          <w:color w:val="000000" w:themeColor="text1"/>
          <w:lang w:val="fr-BE"/>
        </w:rPr>
        <w:t xml:space="preserve">à l'essor des plateformes </w:t>
      </w:r>
      <w:r w:rsidR="00AF561F" w:rsidRPr="00C05C6B">
        <w:rPr>
          <w:color w:val="000000" w:themeColor="text1"/>
          <w:lang w:val="fr-BE"/>
        </w:rPr>
        <w:t>par de nouvelles r</w:t>
      </w:r>
      <w:r w:rsidR="002B150A" w:rsidRPr="00C05C6B">
        <w:rPr>
          <w:color w:val="000000" w:themeColor="text1"/>
          <w:lang w:val="fr-BE"/>
        </w:rPr>
        <w:t>èglementations</w:t>
      </w:r>
      <w:r w:rsidR="0061470D">
        <w:rPr>
          <w:color w:val="000000" w:themeColor="text1"/>
          <w:lang w:val="fr-BE"/>
        </w:rPr>
        <w:t>.</w:t>
      </w:r>
      <w:r w:rsidR="00AF561F" w:rsidRPr="00C05C6B">
        <w:rPr>
          <w:color w:val="000000" w:themeColor="text1"/>
          <w:lang w:val="fr-BE"/>
        </w:rPr>
        <w:t xml:space="preserve"> </w:t>
      </w:r>
      <w:r w:rsidR="0061470D">
        <w:rPr>
          <w:color w:val="000000" w:themeColor="text1"/>
          <w:lang w:val="fr-BE"/>
        </w:rPr>
        <w:t>M</w:t>
      </w:r>
      <w:r w:rsidR="007F6969" w:rsidRPr="00C05C6B">
        <w:rPr>
          <w:color w:val="000000" w:themeColor="text1"/>
          <w:lang w:val="fr-BE"/>
        </w:rPr>
        <w:t>ais leurs décisions ont peu d’impact. L</w:t>
      </w:r>
      <w:r w:rsidR="00AF561F" w:rsidRPr="00C05C6B">
        <w:rPr>
          <w:color w:val="000000" w:themeColor="text1"/>
          <w:lang w:val="fr-BE"/>
        </w:rPr>
        <w:t>eurs solutions sont circonscrites et spécifiques à chaque secteur</w:t>
      </w:r>
      <w:r w:rsidR="007F6969" w:rsidRPr="00C05C6B">
        <w:rPr>
          <w:color w:val="000000" w:themeColor="text1"/>
          <w:lang w:val="fr-BE"/>
        </w:rPr>
        <w:t>, ce qui ne permet pas de changer significativement l’avenir du travail à l’ère digital</w:t>
      </w:r>
      <w:r w:rsidR="00596B27" w:rsidRPr="00C05C6B">
        <w:rPr>
          <w:color w:val="000000" w:themeColor="text1"/>
          <w:lang w:val="fr-BE"/>
        </w:rPr>
        <w:t>e</w:t>
      </w:r>
      <w:r w:rsidR="00AF561F" w:rsidRPr="00C05C6B">
        <w:rPr>
          <w:color w:val="000000" w:themeColor="text1"/>
          <w:lang w:val="fr-BE"/>
        </w:rPr>
        <w:t xml:space="preserve"> </w:t>
      </w:r>
      <w:r w:rsidR="00AF561F" w:rsidRPr="00C05C6B">
        <w:rPr>
          <w:color w:val="000000" w:themeColor="text1"/>
          <w:lang w:val="fr-BE"/>
        </w:rPr>
        <w:fldChar w:fldCharType="begin"/>
      </w:r>
      <w:r w:rsidR="00A04FA5">
        <w:rPr>
          <w:color w:val="000000" w:themeColor="text1"/>
          <w:lang w:val="fr-BE"/>
        </w:rPr>
        <w:instrText xml:space="preserve"> ADDIN ZOTERO_ITEM CSL_CITATION {"citationID":"gLjHsSrG","properties":{"formattedCitation":"(Collier et al., 2017; Koutsimpogiorgos et al., 2020; Thelen, 2018)","plainCitation":"(Collier et al., 2017; Koutsimpogiorgos et al., 2020; Thelen, 2018)","dontUpdate":true,"noteIndex":0},"citationItems":[{"id":2714,"uris":["http://zotero.org/users/6183971/items/IHDCJ39L"],"itemData":{"id":2714,"type":"article-journal","container-title":"SSRN Electronic Journal","DOI":"10.2139/ssrn.3039742","ISSN":"1556-5068","journalAbbreviation":"SSRN Journal","language":"en","source":"DOI.org (Crossref)","title":"Labor Platforms and Gig Work: The Failure to Regulate","title-short":"Labor Platforms and Gig Work","URL":"https://www.ssrn.com/abstract=3039742","author":[{"family":"Collier","given":"Ruth Berins"},{"family":"Dubal","given":"V.B."},{"family":"Carter","given":"Christopher"}],"accessed":{"date-parts":[["2023",10,25]]},"issued":{"date-parts":[["2017"]]}}},{"id":1746,"uris":["http://zotero.org/users/6183971/items/JRC48MY7"],"itemData":{"id":1746,"type":"article-journal","abstract":"The advent of online platforms has been considered to be one of the most significant economic changes of the last decade, with their emergence reflecting a longer trend of increasing contingent work, labor market flexibility, and outsourcing work to independent contractors. In this article, we conceptualize the so-called gig economy along four dimensions, namely, online intermediation, independent contractors, paid tasks, and personal services. Using this framework, it is possible to derive both a narrow definition of the gig economy, as ex ante specified, paid tasks carried out by independent contractors mediated by online platforms, and broader definitions that include offline alongside online intermediation, employees alongside independent contractors, unpaid tasks alongside paid tasks, and asset sharing alongside performing gigs. The four dimensions also span four key regulatory questions: How should online platforms be classified and regulated; how should gig workers be classified and regulated; what should count as paid and unpaid work; and should we treat earnings from performing gigs differently than earnings from sharing assets? We conclude that the positions taken on these regulatory issues are essentially contingent upon political choices and will determine how the gig economy evolves in the future.","container-title":"Policy &amp; Internet","DOI":"10.1002/poi3.237","ISSN":"1944-2866","issue":"4","language":"en","note":"_eprint: https://onlinelibrary.wiley.com/doi/pdf/10.1002/poi3.237","page":"525-545","source":"Wiley Online Library","title":"Conceptualizing the Gig Economy and Its Regulatory Problems","URL":"https://onlinelibrary.wiley.com/doi/abs/10.1002/poi3.237","volume":"12","author":[{"family":"Koutsimpogiorgos","given":"Nikos"},{"family":"Slageren","given":"Jaap","non-dropping-particle":"van"},{"family":"Herrmann","given":"Andrea M."},{"family":"Frenken","given":"Koen"}],"accessed":{"date-parts":[["2023",8,11]]},"issued":{"date-parts":[["2020"]]}}},{"id":338,"uris":["http://zotero.org/users/6183971/items/MQQN25TS"],"itemData":{"id":338,"type":"article-journal","container-title":"Perspectives on Politics","issue":"4","note":"publisher: Cambridge University Press","page":"938–953","source":"Google Scholar","title":"Regulating Uber: The politics of the platform economy in Europe and the United States","title-short":"Regulating Uber","volume":"16","author":[{"family":"Thelen","given":"Kathleen"}],"issued":{"date-parts":[["2018"]]}}}],"schema":"https://github.com/citation-style-language/schema/raw/master/csl-citation.json"} </w:instrText>
      </w:r>
      <w:r w:rsidR="00AF561F" w:rsidRPr="00C05C6B">
        <w:rPr>
          <w:color w:val="000000" w:themeColor="text1"/>
          <w:lang w:val="fr-BE"/>
        </w:rPr>
        <w:fldChar w:fldCharType="separate"/>
      </w:r>
      <w:r w:rsidR="00AF561F" w:rsidRPr="00C05C6B">
        <w:rPr>
          <w:color w:val="000000" w:themeColor="text1"/>
        </w:rPr>
        <w:t>(Collier et al., 2017</w:t>
      </w:r>
      <w:r w:rsidR="002D28FC">
        <w:rPr>
          <w:color w:val="000000" w:themeColor="text1"/>
        </w:rPr>
        <w:t> </w:t>
      </w:r>
      <w:r w:rsidR="00AF561F" w:rsidRPr="00C05C6B">
        <w:rPr>
          <w:color w:val="000000" w:themeColor="text1"/>
        </w:rPr>
        <w:t>; Koutsimpogiorgos et al., 2020</w:t>
      </w:r>
      <w:r w:rsidR="002D28FC">
        <w:rPr>
          <w:color w:val="000000" w:themeColor="text1"/>
        </w:rPr>
        <w:t> </w:t>
      </w:r>
      <w:r w:rsidR="00AF561F" w:rsidRPr="00C05C6B">
        <w:rPr>
          <w:color w:val="000000" w:themeColor="text1"/>
        </w:rPr>
        <w:t>; Thelen, 2018)</w:t>
      </w:r>
      <w:r w:rsidR="00AF561F" w:rsidRPr="00C05C6B">
        <w:rPr>
          <w:color w:val="000000" w:themeColor="text1"/>
          <w:lang w:val="fr-BE"/>
        </w:rPr>
        <w:fldChar w:fldCharType="end"/>
      </w:r>
      <w:r w:rsidR="00AF561F" w:rsidRPr="00C05C6B">
        <w:rPr>
          <w:color w:val="000000" w:themeColor="text1"/>
          <w:lang w:val="fr-BE"/>
        </w:rPr>
        <w:t>.</w:t>
      </w:r>
    </w:p>
    <w:p w14:paraId="127021EB" w14:textId="5F6261E0" w:rsidR="00E14579" w:rsidRPr="00C05C6B" w:rsidRDefault="00D70EFF" w:rsidP="00A225E1">
      <w:pPr>
        <w:spacing w:before="120" w:after="120"/>
        <w:rPr>
          <w:color w:val="000000" w:themeColor="text1"/>
          <w:lang w:val="fr-BE"/>
        </w:rPr>
      </w:pPr>
      <w:r w:rsidRPr="00C05C6B">
        <w:rPr>
          <w:color w:val="000000" w:themeColor="text1"/>
          <w:lang w:val="fr-BE"/>
        </w:rPr>
        <w:t>Ces observations de</w:t>
      </w:r>
      <w:r w:rsidR="0061123D" w:rsidRPr="00C05C6B">
        <w:rPr>
          <w:color w:val="000000" w:themeColor="text1"/>
          <w:lang w:val="fr-BE"/>
        </w:rPr>
        <w:t>s</w:t>
      </w:r>
      <w:r w:rsidRPr="00C05C6B">
        <w:rPr>
          <w:color w:val="000000" w:themeColor="text1"/>
          <w:lang w:val="fr-BE"/>
        </w:rPr>
        <w:t xml:space="preserve"> changements institutionnels du travail </w:t>
      </w:r>
      <w:r w:rsidR="00991630" w:rsidRPr="00C05C6B">
        <w:rPr>
          <w:color w:val="000000" w:themeColor="text1"/>
          <w:lang w:val="fr-BE"/>
        </w:rPr>
        <w:t>décrivent le</w:t>
      </w:r>
      <w:r w:rsidRPr="00C05C6B">
        <w:rPr>
          <w:color w:val="000000" w:themeColor="text1"/>
          <w:lang w:val="fr-BE"/>
        </w:rPr>
        <w:t xml:space="preserve"> monde passé du travail comme un âge d'or de stabilité</w:t>
      </w:r>
      <w:r w:rsidR="0061470D">
        <w:rPr>
          <w:color w:val="000000" w:themeColor="text1"/>
          <w:lang w:val="fr-BE"/>
        </w:rPr>
        <w:t>,</w:t>
      </w:r>
      <w:r w:rsidRPr="00C05C6B">
        <w:rPr>
          <w:color w:val="000000" w:themeColor="text1"/>
          <w:lang w:val="fr-BE"/>
        </w:rPr>
        <w:t xml:space="preserve"> et le présent comme une ère de changements</w:t>
      </w:r>
      <w:r w:rsidR="0061123D" w:rsidRPr="00C05C6B">
        <w:rPr>
          <w:color w:val="000000" w:themeColor="text1"/>
          <w:lang w:val="fr-BE"/>
        </w:rPr>
        <w:t xml:space="preserve"> technologiques sans précédent. L</w:t>
      </w:r>
      <w:r w:rsidRPr="00C05C6B">
        <w:rPr>
          <w:color w:val="000000" w:themeColor="text1"/>
          <w:lang w:val="fr-BE"/>
        </w:rPr>
        <w:t>e travail de plateforme</w:t>
      </w:r>
      <w:r w:rsidR="0061123D" w:rsidRPr="00C05C6B">
        <w:rPr>
          <w:color w:val="000000" w:themeColor="text1"/>
          <w:lang w:val="fr-BE"/>
        </w:rPr>
        <w:t xml:space="preserve"> y est décrit</w:t>
      </w:r>
      <w:r w:rsidRPr="00C05C6B">
        <w:rPr>
          <w:color w:val="000000" w:themeColor="text1"/>
          <w:lang w:val="fr-BE"/>
        </w:rPr>
        <w:t xml:space="preserve"> comme un phénomène dérégulé</w:t>
      </w:r>
      <w:r w:rsidR="004D5C0F" w:rsidRPr="00C05C6B">
        <w:rPr>
          <w:color w:val="000000" w:themeColor="text1"/>
          <w:lang w:val="fr-BE"/>
        </w:rPr>
        <w:t>,</w:t>
      </w:r>
      <w:r w:rsidRPr="00C05C6B">
        <w:rPr>
          <w:color w:val="000000" w:themeColor="text1"/>
          <w:lang w:val="fr-BE"/>
        </w:rPr>
        <w:t xml:space="preserve"> marqué de failles </w:t>
      </w:r>
      <w:r w:rsidR="00A46AF6" w:rsidRPr="00C05C6B">
        <w:rPr>
          <w:color w:val="000000" w:themeColor="text1"/>
          <w:lang w:val="fr-BE"/>
        </w:rPr>
        <w:t xml:space="preserve">sociales </w:t>
      </w:r>
      <w:r w:rsidR="0061470D">
        <w:rPr>
          <w:color w:val="000000" w:themeColor="text1"/>
          <w:lang w:val="fr-BE"/>
        </w:rPr>
        <w:t>auxquelles il faut remédier par</w:t>
      </w:r>
      <w:r w:rsidR="008A1EE1" w:rsidRPr="00C05C6B">
        <w:rPr>
          <w:color w:val="000000" w:themeColor="text1"/>
          <w:lang w:val="fr-BE"/>
        </w:rPr>
        <w:t xml:space="preserve"> </w:t>
      </w:r>
      <w:r w:rsidRPr="00C05C6B">
        <w:rPr>
          <w:color w:val="000000" w:themeColor="text1"/>
          <w:lang w:val="fr-BE"/>
        </w:rPr>
        <w:t>de</w:t>
      </w:r>
      <w:r w:rsidR="008A1EE1" w:rsidRPr="00C05C6B">
        <w:rPr>
          <w:color w:val="000000" w:themeColor="text1"/>
          <w:lang w:val="fr-BE"/>
        </w:rPr>
        <w:t>s</w:t>
      </w:r>
      <w:r w:rsidRPr="00C05C6B">
        <w:rPr>
          <w:color w:val="000000" w:themeColor="text1"/>
          <w:lang w:val="fr-BE"/>
        </w:rPr>
        <w:t xml:space="preserve"> cadres de régulation. </w:t>
      </w:r>
      <w:r w:rsidR="006D6561" w:rsidRPr="00C05C6B">
        <w:rPr>
          <w:color w:val="000000" w:themeColor="text1"/>
          <w:lang w:val="fr-BE"/>
        </w:rPr>
        <w:t xml:space="preserve">Tous ces enjeux inhérents au travail de </w:t>
      </w:r>
      <w:r w:rsidR="00B47FB2" w:rsidRPr="00C05C6B">
        <w:rPr>
          <w:color w:val="000000" w:themeColor="text1"/>
          <w:lang w:val="fr-BE"/>
        </w:rPr>
        <w:t>plateforme</w:t>
      </w:r>
      <w:r w:rsidR="00126010" w:rsidRPr="00C05C6B">
        <w:rPr>
          <w:color w:val="000000" w:themeColor="text1"/>
          <w:lang w:val="fr-BE"/>
        </w:rPr>
        <w:t xml:space="preserve"> appellent </w:t>
      </w:r>
      <w:r w:rsidR="0013042E" w:rsidRPr="00C05C6B">
        <w:rPr>
          <w:color w:val="000000" w:themeColor="text1"/>
          <w:lang w:val="fr-BE"/>
        </w:rPr>
        <w:t>à des</w:t>
      </w:r>
      <w:r w:rsidR="004D265C" w:rsidRPr="00C05C6B">
        <w:rPr>
          <w:color w:val="000000" w:themeColor="text1"/>
          <w:lang w:val="fr-BE"/>
        </w:rPr>
        <w:t xml:space="preserve"> réflexions politiques conjointes sur les enjeux éthiques globaux du travail de</w:t>
      </w:r>
      <w:r w:rsidR="00126010" w:rsidRPr="00C05C6B">
        <w:rPr>
          <w:color w:val="000000" w:themeColor="text1"/>
          <w:lang w:val="fr-BE"/>
        </w:rPr>
        <w:t xml:space="preserve"> plateforme </w:t>
      </w:r>
      <w:r w:rsidR="00A46AF6" w:rsidRPr="00C05C6B">
        <w:rPr>
          <w:color w:val="000000" w:themeColor="text1"/>
          <w:lang w:val="fr-BE"/>
        </w:rPr>
        <w:fldChar w:fldCharType="begin"/>
      </w:r>
      <w:r w:rsidR="00A46AF6" w:rsidRPr="00C05C6B">
        <w:rPr>
          <w:color w:val="000000" w:themeColor="text1"/>
          <w:lang w:val="fr-BE"/>
        </w:rPr>
        <w:instrText xml:space="preserve"> ADDIN ZOTERO_ITEM CSL_CITATION {"citationID":"PWyVC47t","properties":{"formattedCitation":"(Tan et al., 2021)","plainCitation":"(Tan et al., 2021)","noteIndex":0},"citationItems":[{"id":1639,"uris":["http://zotero.org/users/6183971/items/WZ3ER58U"],"itemData":{"id":1639,"type":"article-journal","abstract":"The gig economy is a phenomenon that is rapidly expanding, redefining the nature of work and contributing to a significant change in how contemporary economies are organised. Its expansion is not unproblematic. This article provides a clear and systematic analysis of the main ethical challenges caused by the gig economy. Following a brief overview of the gig economy, its scope and scale, we map the key ethical problems that it gives rise to, as they are discussed in the relevant literature. We map them onto three categories: the new organisation of work (what is done), the new nature of work (how it is done), and the new status of workers (who does it). We then evaluate a recent initiative from the EU that seeks to address the challenges of the gig economy. The 2019 report of the European High-Level Expert Group on the Impact of the Digital Transformation on EU Labour Markets is a positive step in the right direction. However, we argue that ethical concerns relating to algorithmic systems as mechanisms of control, and the discrimination, exclusion and disconnectedness faced by gig workers require further deliberation and policy response. A brief conclusion completes the analysis. The appendix presents the methodology underpinning our literature review.","container-title":"Technology in Society","DOI":"10.1016/j.techsoc.2021.101594","ISSN":"0160-791X","journalAbbreviation":"Technology in Society","language":"en","page":"101594","source":"ScienceDirect","title":"The ethical debate about the gig economy: A review and critical analysis","title-short":"The ethical debate about the gig economy","URL":"https://www.sciencedirect.com/science/article/pii/S0160791X21000695","volume":"65","author":[{"family":"Tan","given":"Zhi Ming"},{"family":"Aggarwal","given":"Nikita"},{"family":"Cowls","given":"Josh"},{"family":"Morley","given":"Jessica"},{"family":"Taddeo","given":"Mariarosaria"},{"family":"Floridi","given":"Luciano"}],"accessed":{"date-parts":[["2023",7,10]]},"issued":{"date-parts":[["2021",5,1]]}}}],"schema":"https://github.com/citation-style-language/schema/raw/master/csl-citation.json"} </w:instrText>
      </w:r>
      <w:r w:rsidR="00A46AF6" w:rsidRPr="00C05C6B">
        <w:rPr>
          <w:color w:val="000000" w:themeColor="text1"/>
          <w:lang w:val="fr-BE"/>
        </w:rPr>
        <w:fldChar w:fldCharType="separate"/>
      </w:r>
      <w:r w:rsidR="00A46AF6" w:rsidRPr="00C05C6B">
        <w:rPr>
          <w:color w:val="000000" w:themeColor="text1"/>
        </w:rPr>
        <w:t>(Tan et al., 2021)</w:t>
      </w:r>
      <w:r w:rsidR="00A46AF6" w:rsidRPr="00C05C6B">
        <w:rPr>
          <w:color w:val="000000" w:themeColor="text1"/>
          <w:lang w:val="fr-BE"/>
        </w:rPr>
        <w:fldChar w:fldCharType="end"/>
      </w:r>
      <w:r w:rsidR="001B02DA" w:rsidRPr="00C05C6B">
        <w:rPr>
          <w:color w:val="000000" w:themeColor="text1"/>
          <w:lang w:val="fr-BE"/>
        </w:rPr>
        <w:t xml:space="preserve">. Des propositions de renouvellement de régulation sont </w:t>
      </w:r>
      <w:r w:rsidR="0061123D" w:rsidRPr="00C05C6B">
        <w:rPr>
          <w:color w:val="000000" w:themeColor="text1"/>
          <w:lang w:val="fr-BE"/>
        </w:rPr>
        <w:t xml:space="preserve">même </w:t>
      </w:r>
      <w:r w:rsidR="007853B1" w:rsidRPr="00C05C6B">
        <w:rPr>
          <w:color w:val="000000" w:themeColor="text1"/>
          <w:lang w:val="fr-BE"/>
        </w:rPr>
        <w:t>évoquées</w:t>
      </w:r>
      <w:r w:rsidR="0061470D">
        <w:rPr>
          <w:color w:val="000000" w:themeColor="text1"/>
          <w:lang w:val="fr-BE"/>
        </w:rPr>
        <w:t>,</w:t>
      </w:r>
      <w:r w:rsidR="001B02DA" w:rsidRPr="00C05C6B">
        <w:rPr>
          <w:color w:val="000000" w:themeColor="text1"/>
          <w:lang w:val="fr-BE"/>
        </w:rPr>
        <w:t xml:space="preserve"> </w:t>
      </w:r>
      <w:r w:rsidR="0061470D">
        <w:rPr>
          <w:color w:val="000000" w:themeColor="text1"/>
          <w:lang w:val="fr-BE"/>
        </w:rPr>
        <w:t>telle</w:t>
      </w:r>
      <w:r w:rsidR="00A45429" w:rsidRPr="00C05C6B">
        <w:rPr>
          <w:color w:val="000000" w:themeColor="text1"/>
          <w:lang w:val="fr-BE"/>
        </w:rPr>
        <w:t xml:space="preserve"> l’élaboration de </w:t>
      </w:r>
      <w:r w:rsidR="001B02DA" w:rsidRPr="00C05C6B">
        <w:rPr>
          <w:color w:val="000000" w:themeColor="text1"/>
          <w:lang w:val="fr-BE"/>
        </w:rPr>
        <w:t>nouveaux instruments de mesure</w:t>
      </w:r>
      <w:r w:rsidR="006D6561" w:rsidRPr="00C05C6B">
        <w:rPr>
          <w:color w:val="000000" w:themeColor="text1"/>
          <w:lang w:val="fr-BE"/>
        </w:rPr>
        <w:t xml:space="preserve"> pour soutenir un travail décent </w:t>
      </w:r>
      <w:r w:rsidR="009D2F8B" w:rsidRPr="00C05C6B">
        <w:rPr>
          <w:color w:val="000000" w:themeColor="text1"/>
          <w:lang w:val="fr-BE"/>
        </w:rPr>
        <w:t>pour</w:t>
      </w:r>
      <w:r w:rsidR="00052B25" w:rsidRPr="00C05C6B">
        <w:rPr>
          <w:color w:val="000000" w:themeColor="text1"/>
          <w:lang w:val="fr-BE"/>
        </w:rPr>
        <w:t xml:space="preserve"> tous les travailleurs </w:t>
      </w:r>
      <w:r w:rsidR="007350CF" w:rsidRPr="00C05C6B">
        <w:rPr>
          <w:color w:val="000000" w:themeColor="text1"/>
          <w:lang w:val="fr-BE"/>
        </w:rPr>
        <w:fldChar w:fldCharType="begin"/>
      </w:r>
      <w:r w:rsidR="00A04FA5">
        <w:rPr>
          <w:color w:val="000000" w:themeColor="text1"/>
          <w:lang w:val="fr-BE"/>
        </w:rPr>
        <w:instrText xml:space="preserve"> ADDIN ZOTERO_ITEM CSL_CITATION {"citationID":"1WY3oB3T","properties":{"formattedCitation":"(Berg et al., 2018; Graham et al., 2020)","plainCitation":"(Berg et al., 2018; Graham et al., 2020)","dontUpdate":true,"noteIndex":0},"citationItems":[{"id":2746,"uris":["http://zotero.org/users/6183971/items/M6TTQQBG"],"itemData":{"id":2746,"type":"book","event-place":"Geneva","ISBN":"978-92-2-031024-3","language":"en","number-of-pages":"134","publisher":"International Labour Organization","publisher-place":"Geneva","source":"K10plus ISBN","title":"Digital labour platforms and the future of work: towards decent work in the online world","title-short":"Digital labour platforms and the future of work","author":[{"family":"Berg","given":"Janine"},{"family":"Furrer","given":"Marianne"},{"family":"Harmon","given":"Ellie"},{"family":"Rani","given":"Uma"},{"family":"Silberman","given":"M. Six"}],"contributor":[{"family":"Internationale Arbeitsorganisation","given":""}],"issued":{"date-parts":[["2018"]]}}},{"id":1991,"uris":["http://zotero.org/users/6183971/items/QEHQRR9C"],"itemData":{"id":1991,"type":"article-journal","abstract":"This paper introduces the Fairwork Foundation, a research initiative that is also developing an intervention around the quality of work on digital labour platforms. Lacking the ability to collectively bargain, many platform workers have little ability to negotiate wages or working conditions with their employers. As a result of this new, digitally-managed market for work, many workers have jobs characterised by long and irregular hours, low income, and high stress. Fairwork's field research across India and South Africa finds challenges for workers across a range of issues which form the basis for a set of decent work principles on: pay, conditions, contracts, management, and representation. The results of the field research are being used to rank and compare platforms against these principles as a means to encourage decent, and discourage ‘un-decent’ platform work.","container-title":"Geoforum","DOI":"10.1016/j.geoforum.2020.01.023","ISSN":"0016-7185","journalAbbreviation":"Geoforum","page":"100-103","source":"ScienceDirect","title":"The Fairwork Foundation: Strategies for improving platform work in a global context","title-short":"The Fairwork Foundation","URL":"https://www.sciencedirect.com/science/article/pii/S0016718520300257","volume":"112","author":[{"family":"Graham","given":"Mark"},{"family":"Woodcock","given":"Jamie"},{"family":"Heeks","given":"Richard"},{"family":"Mungai","given":"Paul"},{"family":"Van Belle","given":"Jean-Paul"},{"family":"Toit","given":"Darcy","non-dropping-particle":"du"},{"family":"Fredman","given":"Sandra"},{"family":"Osiki","given":"Abigail"},{"family":"Spuy","given":"Anri","non-dropping-particle":"van der"},{"family":"Silberman","given":"Six M."}],"accessed":{"date-parts":[["2023",10,2]]},"issued":{"date-parts":[["2020",6,1]]}}}],"schema":"https://github.com/citation-style-language/schema/raw/master/csl-citation.json"} </w:instrText>
      </w:r>
      <w:r w:rsidR="007350CF" w:rsidRPr="00C05C6B">
        <w:rPr>
          <w:color w:val="000000" w:themeColor="text1"/>
          <w:lang w:val="fr-BE"/>
        </w:rPr>
        <w:fldChar w:fldCharType="separate"/>
      </w:r>
      <w:r w:rsidR="00A46AF6" w:rsidRPr="00C05C6B">
        <w:rPr>
          <w:color w:val="000000" w:themeColor="text1"/>
        </w:rPr>
        <w:t>(Berg et al., 2018</w:t>
      </w:r>
      <w:r w:rsidR="0061470D">
        <w:rPr>
          <w:color w:val="000000" w:themeColor="text1"/>
        </w:rPr>
        <w:t> </w:t>
      </w:r>
      <w:r w:rsidR="00A46AF6" w:rsidRPr="00C05C6B">
        <w:rPr>
          <w:color w:val="000000" w:themeColor="text1"/>
        </w:rPr>
        <w:t>; Graham et al., 2020)</w:t>
      </w:r>
      <w:r w:rsidR="007350CF" w:rsidRPr="00C05C6B">
        <w:rPr>
          <w:color w:val="000000" w:themeColor="text1"/>
          <w:lang w:val="fr-BE"/>
        </w:rPr>
        <w:fldChar w:fldCharType="end"/>
      </w:r>
      <w:r w:rsidR="0061470D">
        <w:rPr>
          <w:color w:val="000000" w:themeColor="text1"/>
          <w:lang w:val="fr-BE"/>
        </w:rPr>
        <w:t>,</w:t>
      </w:r>
      <w:r w:rsidR="001B02DA" w:rsidRPr="00C05C6B">
        <w:rPr>
          <w:color w:val="000000" w:themeColor="text1"/>
          <w:lang w:val="fr-BE"/>
        </w:rPr>
        <w:t xml:space="preserve"> </w:t>
      </w:r>
      <w:r w:rsidR="0061470D">
        <w:rPr>
          <w:color w:val="000000" w:themeColor="text1"/>
          <w:lang w:val="fr-BE"/>
        </w:rPr>
        <w:t>voire</w:t>
      </w:r>
      <w:r w:rsidR="00A45429" w:rsidRPr="00C05C6B">
        <w:rPr>
          <w:color w:val="000000" w:themeColor="text1"/>
          <w:lang w:val="fr-BE"/>
        </w:rPr>
        <w:t xml:space="preserve"> toute une</w:t>
      </w:r>
      <w:r w:rsidR="001B02DA" w:rsidRPr="00C05C6B">
        <w:rPr>
          <w:color w:val="000000" w:themeColor="text1"/>
          <w:lang w:val="fr-BE"/>
        </w:rPr>
        <w:t xml:space="preserve"> reconfiguration des fondements du </w:t>
      </w:r>
      <w:r w:rsidR="0061470D">
        <w:rPr>
          <w:color w:val="000000" w:themeColor="text1"/>
          <w:lang w:val="fr-BE"/>
        </w:rPr>
        <w:t>d</w:t>
      </w:r>
      <w:r w:rsidR="001B02DA" w:rsidRPr="00C05C6B">
        <w:rPr>
          <w:color w:val="000000" w:themeColor="text1"/>
          <w:lang w:val="fr-BE"/>
        </w:rPr>
        <w:t xml:space="preserve">roit social </w:t>
      </w:r>
      <w:r w:rsidR="001B02DA" w:rsidRPr="00C05C6B">
        <w:rPr>
          <w:color w:val="000000" w:themeColor="text1"/>
          <w:lang w:val="fr-BE"/>
        </w:rPr>
        <w:fldChar w:fldCharType="begin"/>
      </w:r>
      <w:r w:rsidR="001B02DA" w:rsidRPr="00C05C6B">
        <w:rPr>
          <w:color w:val="000000" w:themeColor="text1"/>
          <w:lang w:val="fr-BE"/>
        </w:rPr>
        <w:instrText xml:space="preserve"> ADDIN ZOTERO_ITEM CSL_CITATION {"citationID":"r8PPa6pq","properties":{"formattedCitation":"(Dirringer, 2018)","plainCitation":"(Dirringer, 2018)","noteIndex":0},"citationItems":[{"id":2001,"uris":["http://zotero.org/users/6183971/items/X2GUY3YT"],"itemData":{"id":2001,"type":"article-journal","abstract":"L’essor du capitalisme de plateforme va de pair avec une transformation des formes d’emploi et de travail en France, et ailleurs. La nécessité, autant que l’opportunité, de créer de nouvelles formes de régulation n’a jamais été aussi palpable que ces dernières années. Les (propositions de) réformes se multiplient, cherchant à poser les bases de ce que devrait être un droit social protecteur de tous les travailleurs, qu’ils soient subordonnés juridiquement, dépendants économiquement ou non. L’article présente quelles sont ou quelles pourraient être les voies possibles. Au-delà de l’aspect technique de la redéfinition du statut du travailleur, il invite à rechercher laquelle de ces voies poursuit le mieux une visée à la fois protectrice et émancipatrice. Autrement dit, repenser les frontières du salariat ne suffit pas. Il convient encore de réfléchir à la manière de refonder les droits sociaux et de créer de nouvelles formes de solidarités sociales.","container-title":"La nouvelle revue du travail","DOI":"10.4000/nrt.3965","ISSN":"2495-7593","issue":"13","language":"fr","license":"https://creativecommons.org/licenses/by-nc-nd/4.0/","note":"number: 13\npublisher: Durand, Jean-Pierre","source":"journals.openedition.org","title":"Quel droit social en Europe face au capitalisme de plateforme ?","URL":"https://journals.openedition.org/nrt/3965","author":[{"family":"Dirringer","given":"Josépha"}],"accessed":{"date-parts":[["2023",10,2]]},"issued":{"date-parts":[["2018",11,1]]}}}],"schema":"https://github.com/citation-style-language/schema/raw/master/csl-citation.json"} </w:instrText>
      </w:r>
      <w:r w:rsidR="001B02DA" w:rsidRPr="00C05C6B">
        <w:rPr>
          <w:color w:val="000000" w:themeColor="text1"/>
          <w:lang w:val="fr-BE"/>
        </w:rPr>
        <w:fldChar w:fldCharType="separate"/>
      </w:r>
      <w:r w:rsidR="001B02DA" w:rsidRPr="00C05C6B">
        <w:rPr>
          <w:color w:val="000000" w:themeColor="text1"/>
          <w:lang w:val="fr-BE"/>
        </w:rPr>
        <w:t>(Dirringer, 2018)</w:t>
      </w:r>
      <w:r w:rsidR="001B02DA" w:rsidRPr="00C05C6B">
        <w:rPr>
          <w:color w:val="000000" w:themeColor="text1"/>
          <w:lang w:val="fr-BE"/>
        </w:rPr>
        <w:fldChar w:fldCharType="end"/>
      </w:r>
      <w:r w:rsidR="001B02DA" w:rsidRPr="00C05C6B">
        <w:rPr>
          <w:color w:val="000000" w:themeColor="text1"/>
          <w:lang w:val="fr-BE"/>
        </w:rPr>
        <w:t xml:space="preserve">. </w:t>
      </w:r>
    </w:p>
    <w:p w14:paraId="3878C6CE" w14:textId="59BF315B" w:rsidR="00D97D15" w:rsidRPr="00C05C6B" w:rsidRDefault="00FB5FBD" w:rsidP="005D7833">
      <w:pPr>
        <w:pStyle w:val="Titre5"/>
        <w:rPr>
          <w:lang w:val="fr-BE"/>
        </w:rPr>
      </w:pPr>
      <w:bookmarkStart w:id="51" w:name="_Toc149396600"/>
      <w:bookmarkStart w:id="52" w:name="_Toc151299991"/>
      <w:bookmarkStart w:id="53" w:name="_Toc169527869"/>
      <w:bookmarkStart w:id="54" w:name="_Toc146804062"/>
      <w:r w:rsidRPr="00C05C6B">
        <w:rPr>
          <w:lang w:val="fr-BE"/>
        </w:rPr>
        <w:t>La nécessité</w:t>
      </w:r>
      <w:r w:rsidR="00574742" w:rsidRPr="00C05C6B">
        <w:rPr>
          <w:lang w:val="fr-BE"/>
        </w:rPr>
        <w:t xml:space="preserve"> de</w:t>
      </w:r>
      <w:r w:rsidRPr="00C05C6B">
        <w:rPr>
          <w:lang w:val="fr-BE"/>
        </w:rPr>
        <w:t xml:space="preserve"> </w:t>
      </w:r>
      <w:r w:rsidR="00574742" w:rsidRPr="00C05C6B">
        <w:rPr>
          <w:lang w:val="fr-BE"/>
        </w:rPr>
        <w:t>démêler</w:t>
      </w:r>
      <w:r w:rsidR="00D97D15" w:rsidRPr="00C05C6B">
        <w:rPr>
          <w:lang w:val="fr-BE"/>
        </w:rPr>
        <w:t xml:space="preserve"> la boite noire du </w:t>
      </w:r>
      <w:bookmarkEnd w:id="51"/>
      <w:bookmarkEnd w:id="52"/>
      <w:r w:rsidR="0037222B" w:rsidRPr="00C05C6B">
        <w:rPr>
          <w:lang w:val="fr-BE"/>
        </w:rPr>
        <w:t>management algorithmique (MA)</w:t>
      </w:r>
      <w:bookmarkEnd w:id="53"/>
      <w:r w:rsidR="0037222B" w:rsidRPr="00C05C6B">
        <w:rPr>
          <w:lang w:val="fr-BE"/>
        </w:rPr>
        <w:t xml:space="preserve"> </w:t>
      </w:r>
    </w:p>
    <w:bookmarkEnd w:id="54"/>
    <w:p w14:paraId="0C29958F" w14:textId="051B58CB" w:rsidR="00F452A9" w:rsidRPr="00C05C6B" w:rsidRDefault="0061470D" w:rsidP="00A225E1">
      <w:pPr>
        <w:spacing w:before="120" w:after="120"/>
        <w:rPr>
          <w:color w:val="000000" w:themeColor="text1"/>
          <w:lang w:val="fr-BE"/>
        </w:rPr>
      </w:pPr>
      <w:r>
        <w:rPr>
          <w:color w:val="000000" w:themeColor="text1"/>
          <w:lang w:val="fr-BE"/>
        </w:rPr>
        <w:t xml:space="preserve">En raison de </w:t>
      </w:r>
      <w:r w:rsidR="008B290C" w:rsidRPr="00C05C6B">
        <w:rPr>
          <w:color w:val="000000" w:themeColor="text1"/>
          <w:lang w:val="fr-BE"/>
        </w:rPr>
        <w:t>ces enjeux de régulation</w:t>
      </w:r>
      <w:r w:rsidR="00832BE6" w:rsidRPr="00C05C6B">
        <w:rPr>
          <w:color w:val="000000" w:themeColor="text1"/>
          <w:lang w:val="fr-BE"/>
        </w:rPr>
        <w:t xml:space="preserve">, </w:t>
      </w:r>
      <w:r>
        <w:rPr>
          <w:color w:val="000000" w:themeColor="text1"/>
          <w:lang w:val="fr-BE"/>
        </w:rPr>
        <w:t>le</w:t>
      </w:r>
      <w:r w:rsidR="005342FF" w:rsidRPr="00C05C6B">
        <w:rPr>
          <w:color w:val="000000" w:themeColor="text1"/>
          <w:lang w:val="fr-BE"/>
        </w:rPr>
        <w:t xml:space="preserve"> besoin général </w:t>
      </w:r>
      <w:r>
        <w:rPr>
          <w:color w:val="000000" w:themeColor="text1"/>
          <w:lang w:val="fr-BE"/>
        </w:rPr>
        <w:t xml:space="preserve">est apparu </w:t>
      </w:r>
      <w:r w:rsidR="005342FF" w:rsidRPr="00C05C6B">
        <w:rPr>
          <w:color w:val="000000" w:themeColor="text1"/>
          <w:lang w:val="fr-BE"/>
        </w:rPr>
        <w:t>de mieux comprendre le</w:t>
      </w:r>
      <w:r w:rsidR="00012FBF" w:rsidRPr="00C05C6B">
        <w:rPr>
          <w:color w:val="000000" w:themeColor="text1"/>
          <w:lang w:val="fr-BE"/>
        </w:rPr>
        <w:t>s aspects organisationnels du</w:t>
      </w:r>
      <w:r w:rsidR="005342FF" w:rsidRPr="00C05C6B">
        <w:rPr>
          <w:color w:val="000000" w:themeColor="text1"/>
          <w:lang w:val="fr-BE"/>
        </w:rPr>
        <w:t xml:space="preserve"> nouveau monde du travail</w:t>
      </w:r>
      <w:r w:rsidRPr="0061470D">
        <w:rPr>
          <w:color w:val="000000" w:themeColor="text1"/>
          <w:lang w:val="fr-BE"/>
        </w:rPr>
        <w:t xml:space="preserve"> </w:t>
      </w:r>
      <w:r w:rsidRPr="00C05C6B">
        <w:rPr>
          <w:color w:val="000000" w:themeColor="text1"/>
          <w:lang w:val="fr-BE"/>
        </w:rPr>
        <w:t>marqué par le MA</w:t>
      </w:r>
      <w:r w:rsidR="00493039" w:rsidRPr="00C05C6B">
        <w:rPr>
          <w:color w:val="000000" w:themeColor="text1"/>
          <w:lang w:val="fr-BE"/>
        </w:rPr>
        <w:t xml:space="preserve">. </w:t>
      </w:r>
    </w:p>
    <w:p w14:paraId="3F605125" w14:textId="18848557" w:rsidR="007D0EF7" w:rsidRPr="00C05C6B" w:rsidRDefault="00CA3D8D" w:rsidP="00A225E1">
      <w:pPr>
        <w:spacing w:before="120" w:after="120"/>
        <w:rPr>
          <w:color w:val="000000" w:themeColor="text1"/>
          <w:lang w:val="fr-BE"/>
        </w:rPr>
      </w:pPr>
      <w:r w:rsidRPr="00C05C6B">
        <w:rPr>
          <w:color w:val="000000" w:themeColor="text1"/>
          <w:shd w:val="clear" w:color="auto" w:fill="FFFFFF"/>
          <w:lang w:val="fr-BE"/>
        </w:rPr>
        <w:lastRenderedPageBreak/>
        <w:t xml:space="preserve">Contrairement à la plupart des organisations existantes dans lesquelles le travail est effectué par des employés qui échangent leur </w:t>
      </w:r>
      <w:r w:rsidR="00493039" w:rsidRPr="00C05C6B">
        <w:rPr>
          <w:color w:val="000000" w:themeColor="text1"/>
          <w:shd w:val="clear" w:color="auto" w:fill="FFFFFF"/>
          <w:lang w:val="fr-BE"/>
        </w:rPr>
        <w:t>main d’œuvre</w:t>
      </w:r>
      <w:r w:rsidRPr="00C05C6B">
        <w:rPr>
          <w:color w:val="000000" w:themeColor="text1"/>
          <w:shd w:val="clear" w:color="auto" w:fill="FFFFFF"/>
          <w:lang w:val="fr-BE"/>
        </w:rPr>
        <w:t xml:space="preserve"> dans le cadre d'une relation </w:t>
      </w:r>
      <w:r w:rsidR="00F452A9" w:rsidRPr="00C05C6B">
        <w:rPr>
          <w:color w:val="000000" w:themeColor="text1"/>
          <w:shd w:val="clear" w:color="auto" w:fill="FFFFFF"/>
          <w:lang w:val="fr-BE"/>
        </w:rPr>
        <w:t>salariée</w:t>
      </w:r>
      <w:r w:rsidR="001112CE" w:rsidRPr="00C05C6B">
        <w:rPr>
          <w:color w:val="000000" w:themeColor="text1"/>
          <w:shd w:val="clear" w:color="auto" w:fill="FFFFFF"/>
          <w:lang w:val="fr-BE"/>
        </w:rPr>
        <w:t xml:space="preserve"> à durée indéterminée,</w:t>
      </w:r>
      <w:r w:rsidRPr="00C05C6B">
        <w:rPr>
          <w:color w:val="000000" w:themeColor="text1"/>
          <w:shd w:val="clear" w:color="auto" w:fill="FFFFFF"/>
          <w:lang w:val="fr-BE"/>
        </w:rPr>
        <w:t xml:space="preserve"> les plateformes </w:t>
      </w:r>
      <w:r w:rsidR="00AB40DD" w:rsidRPr="00C05C6B">
        <w:rPr>
          <w:color w:val="000000" w:themeColor="text1"/>
          <w:shd w:val="clear" w:color="auto" w:fill="FFFFFF"/>
          <w:lang w:val="fr-BE"/>
        </w:rPr>
        <w:t>opèrent avec</w:t>
      </w:r>
      <w:r w:rsidRPr="00C05C6B">
        <w:rPr>
          <w:color w:val="000000" w:themeColor="text1"/>
          <w:shd w:val="clear" w:color="auto" w:fill="FFFFFF"/>
          <w:lang w:val="fr-BE"/>
        </w:rPr>
        <w:t xml:space="preserve"> des travailleurs indépen</w:t>
      </w:r>
      <w:r w:rsidR="007F5FCD" w:rsidRPr="00C05C6B">
        <w:rPr>
          <w:color w:val="000000" w:themeColor="text1"/>
          <w:shd w:val="clear" w:color="auto" w:fill="FFFFFF"/>
          <w:lang w:val="fr-BE"/>
        </w:rPr>
        <w:t>d</w:t>
      </w:r>
      <w:r w:rsidRPr="00C05C6B">
        <w:rPr>
          <w:color w:val="000000" w:themeColor="text1"/>
          <w:shd w:val="clear" w:color="auto" w:fill="FFFFFF"/>
          <w:lang w:val="fr-BE"/>
        </w:rPr>
        <w:t>ants dont la relation de travail est temporaire et transactionnelle</w:t>
      </w:r>
      <w:r w:rsidR="00220327" w:rsidRPr="00C05C6B">
        <w:rPr>
          <w:color w:val="000000" w:themeColor="text1"/>
          <w:shd w:val="clear" w:color="auto" w:fill="FFFFFF"/>
          <w:lang w:val="fr-BE"/>
        </w:rPr>
        <w:t xml:space="preserve"> </w:t>
      </w:r>
      <w:r w:rsidR="00220327" w:rsidRPr="00C05C6B">
        <w:rPr>
          <w:color w:val="000000" w:themeColor="text1"/>
          <w:shd w:val="clear" w:color="auto" w:fill="FFFFFF"/>
          <w:lang w:val="fr-BE"/>
        </w:rPr>
        <w:fldChar w:fldCharType="begin"/>
      </w:r>
      <w:r w:rsidR="00220327" w:rsidRPr="00C05C6B">
        <w:rPr>
          <w:color w:val="000000" w:themeColor="text1"/>
          <w:shd w:val="clear" w:color="auto" w:fill="FFFFFF"/>
          <w:lang w:val="fr-BE"/>
        </w:rPr>
        <w:instrText xml:space="preserve"> ADDIN ZOTERO_ITEM CSL_CITATION {"citationID":"le46XAg5","properties":{"formattedCitation":"(Prassl, 2018)","plainCitation":"(Prassl, 2018)","noteIndex":0},"citationItems":[{"id":1002,"uris":["http://zotero.org/users/6183971/items/BMTTTXLW"],"itemData":{"id":1002,"type":"book","abstract":"WHAT IF YOUR BOSS WAS AN ALGORITHM? The gig economy promises to revolutionise work as we know it, offering flexibility and independence instead of 9-to-5 drudgery. The potential benefits are enormous: consumers enjoy the convenience and affordability of on-demand work while micro-entrepreneurs turn to online platforms in search of their next gig, task, or ride. IS THIS THE FUTURE OF WORK? The gig economy promises to revolutionise work as we know it, offering flexibility and independence instead of 9-to-5 drudgery. The potential benefits are enormous: consumers enjoy the convenience and affordability of on-demand work while micro-entrepreneurs turn to online platforms in search of their next gig, task, or ride. HOW CAN WE PROTECT CONSUMERS &amp; WORKERS WITHOUT STIFLING INNOVATION? As courts and governments around the world begin to grapple with the gig economy, Humans as a Service explores the challenges of on-demand work, and explains how we can ensure decent working conditions, protect consumers, and foster innovation. Employment law plays a central role in levelling the playing field: gigs, tasks, and rides are work - and should be regulated as such.","ISBN":"978-0-19-251738-8","language":"en","note":"Google-Books-ID: pnpVDwAAQBAJ","number-of-pages":"208","publisher":"Oxford University Press","source":"Google Books","title":"Humans as a Service: The Promise and Perils of Work in the Gig Economy","title-short":"Humans as a Service","author":[{"family":"Prassl","given":"Jeremias"}],"issued":{"date-parts":[["2018",4,5]]}}}],"schema":"https://github.com/citation-style-language/schema/raw/master/csl-citation.json"} </w:instrText>
      </w:r>
      <w:r w:rsidR="00220327" w:rsidRPr="00C05C6B">
        <w:rPr>
          <w:color w:val="000000" w:themeColor="text1"/>
          <w:shd w:val="clear" w:color="auto" w:fill="FFFFFF"/>
          <w:lang w:val="fr-BE"/>
        </w:rPr>
        <w:fldChar w:fldCharType="separate"/>
      </w:r>
      <w:r w:rsidR="00220327" w:rsidRPr="00C05C6B">
        <w:rPr>
          <w:rFonts w:cs="Times New Roman"/>
          <w:color w:val="000000" w:themeColor="text1"/>
        </w:rPr>
        <w:t>(Prassl, 2018)</w:t>
      </w:r>
      <w:r w:rsidR="00220327" w:rsidRPr="00C05C6B">
        <w:rPr>
          <w:color w:val="000000" w:themeColor="text1"/>
          <w:shd w:val="clear" w:color="auto" w:fill="FFFFFF"/>
          <w:lang w:val="fr-BE"/>
        </w:rPr>
        <w:fldChar w:fldCharType="end"/>
      </w:r>
      <w:r w:rsidRPr="00C05C6B">
        <w:rPr>
          <w:color w:val="000000" w:themeColor="text1"/>
          <w:shd w:val="clear" w:color="auto" w:fill="FFFFFF"/>
          <w:lang w:val="fr-BE"/>
        </w:rPr>
        <w:t xml:space="preserve">. Ces travailleurs ne sont donc pas </w:t>
      </w:r>
      <w:r w:rsidR="00B35E25" w:rsidRPr="00C05C6B">
        <w:rPr>
          <w:color w:val="000000" w:themeColor="text1"/>
          <w:shd w:val="clear" w:color="auto" w:fill="FFFFFF"/>
          <w:lang w:val="fr-BE"/>
        </w:rPr>
        <w:t xml:space="preserve">légalement </w:t>
      </w:r>
      <w:r w:rsidRPr="00C05C6B">
        <w:rPr>
          <w:color w:val="000000" w:themeColor="text1"/>
          <w:shd w:val="clear" w:color="auto" w:fill="FFFFFF"/>
          <w:lang w:val="fr-BE"/>
        </w:rPr>
        <w:t xml:space="preserve">contrôlés par </w:t>
      </w:r>
      <w:r w:rsidR="00AF5EEB" w:rsidRPr="00C05C6B">
        <w:rPr>
          <w:color w:val="000000" w:themeColor="text1"/>
          <w:shd w:val="clear" w:color="auto" w:fill="FFFFFF"/>
          <w:lang w:val="fr-BE"/>
        </w:rPr>
        <w:t>un employeur</w:t>
      </w:r>
      <w:r w:rsidRPr="00C05C6B">
        <w:rPr>
          <w:color w:val="000000" w:themeColor="text1"/>
          <w:shd w:val="clear" w:color="auto" w:fill="FFFFFF"/>
          <w:lang w:val="fr-BE"/>
        </w:rPr>
        <w:t xml:space="preserve">, d'où </w:t>
      </w:r>
      <w:r w:rsidR="00516C29" w:rsidRPr="00C05C6B">
        <w:rPr>
          <w:color w:val="000000" w:themeColor="text1"/>
          <w:shd w:val="clear" w:color="auto" w:fill="FFFFFF"/>
          <w:lang w:val="fr-BE"/>
        </w:rPr>
        <w:t>la valeur d’au</w:t>
      </w:r>
      <w:r w:rsidR="00F452A9" w:rsidRPr="00C05C6B">
        <w:rPr>
          <w:color w:val="000000" w:themeColor="text1"/>
          <w:shd w:val="clear" w:color="auto" w:fill="FFFFFF"/>
          <w:lang w:val="fr-BE"/>
        </w:rPr>
        <w:t>tonomie associée à leur statut</w:t>
      </w:r>
      <w:r w:rsidR="00670099" w:rsidRPr="00C05C6B">
        <w:rPr>
          <w:color w:val="000000" w:themeColor="text1"/>
          <w:shd w:val="clear" w:color="auto" w:fill="FFFFFF"/>
          <w:lang w:val="fr-BE"/>
        </w:rPr>
        <w:t>.</w:t>
      </w:r>
      <w:r w:rsidR="00B35E25" w:rsidRPr="00C05C6B">
        <w:rPr>
          <w:color w:val="000000" w:themeColor="text1"/>
          <w:shd w:val="clear" w:color="auto" w:fill="FFFFFF"/>
          <w:lang w:val="fr-BE"/>
        </w:rPr>
        <w:t xml:space="preserve"> </w:t>
      </w:r>
      <w:r w:rsidR="0053380B" w:rsidRPr="00C05C6B">
        <w:rPr>
          <w:color w:val="000000" w:themeColor="text1"/>
          <w:shd w:val="clear" w:color="auto" w:fill="FFFFFF"/>
          <w:lang w:val="fr-BE"/>
        </w:rPr>
        <w:t>Cependant, d</w:t>
      </w:r>
      <w:r w:rsidR="00B35E25" w:rsidRPr="00C05C6B">
        <w:rPr>
          <w:color w:val="000000" w:themeColor="text1"/>
          <w:shd w:val="clear" w:color="auto" w:fill="FFFFFF"/>
          <w:lang w:val="fr-BE"/>
        </w:rPr>
        <w:t>ans les faits, i</w:t>
      </w:r>
      <w:r w:rsidR="00670099" w:rsidRPr="00C05C6B">
        <w:rPr>
          <w:color w:val="000000" w:themeColor="text1"/>
          <w:shd w:val="clear" w:color="auto" w:fill="FFFFFF"/>
          <w:lang w:val="fr-BE"/>
        </w:rPr>
        <w:t xml:space="preserve">ls sont </w:t>
      </w:r>
      <w:r w:rsidR="00BF04E3" w:rsidRPr="00C05C6B">
        <w:rPr>
          <w:color w:val="000000" w:themeColor="text1"/>
          <w:shd w:val="clear" w:color="auto" w:fill="FFFFFF"/>
          <w:lang w:val="fr-BE"/>
        </w:rPr>
        <w:t>attaché</w:t>
      </w:r>
      <w:r w:rsidR="00516C29" w:rsidRPr="00C05C6B">
        <w:rPr>
          <w:color w:val="000000" w:themeColor="text1"/>
          <w:shd w:val="clear" w:color="auto" w:fill="FFFFFF"/>
          <w:lang w:val="fr-BE"/>
        </w:rPr>
        <w:t>s</w:t>
      </w:r>
      <w:r w:rsidR="00BF04E3" w:rsidRPr="00C05C6B">
        <w:rPr>
          <w:color w:val="000000" w:themeColor="text1"/>
          <w:shd w:val="clear" w:color="auto" w:fill="FFFFFF"/>
          <w:lang w:val="fr-BE"/>
        </w:rPr>
        <w:t xml:space="preserve"> à un contrôle</w:t>
      </w:r>
      <w:r w:rsidR="0053380B" w:rsidRPr="00C05C6B">
        <w:rPr>
          <w:color w:val="000000" w:themeColor="text1"/>
          <w:shd w:val="clear" w:color="auto" w:fill="FFFFFF"/>
          <w:lang w:val="fr-BE"/>
        </w:rPr>
        <w:t>, via la plateforme,</w:t>
      </w:r>
      <w:r w:rsidR="00133627" w:rsidRPr="00C05C6B">
        <w:rPr>
          <w:color w:val="000000" w:themeColor="text1"/>
          <w:shd w:val="clear" w:color="auto" w:fill="FFFFFF"/>
          <w:lang w:val="fr-BE"/>
        </w:rPr>
        <w:t xml:space="preserve"> </w:t>
      </w:r>
      <w:r w:rsidR="00CD355F" w:rsidRPr="00C05C6B">
        <w:rPr>
          <w:color w:val="000000" w:themeColor="text1"/>
          <w:shd w:val="clear" w:color="auto" w:fill="FFFFFF"/>
          <w:lang w:val="fr-BE"/>
        </w:rPr>
        <w:t xml:space="preserve">destiné à </w:t>
      </w:r>
      <w:r w:rsidR="00BF04E3" w:rsidRPr="00C05C6B">
        <w:rPr>
          <w:color w:val="000000" w:themeColor="text1"/>
          <w:shd w:val="clear" w:color="auto" w:fill="FFFFFF"/>
          <w:lang w:val="fr-BE"/>
        </w:rPr>
        <w:t>aligner</w:t>
      </w:r>
      <w:r w:rsidRPr="00C05C6B">
        <w:rPr>
          <w:color w:val="000000" w:themeColor="text1"/>
          <w:shd w:val="clear" w:color="auto" w:fill="FFFFFF"/>
          <w:lang w:val="fr-BE"/>
        </w:rPr>
        <w:t xml:space="preserve"> leur comportement sur les objectifs stratégiques d</w:t>
      </w:r>
      <w:r w:rsidR="00BF04E3" w:rsidRPr="00C05C6B">
        <w:rPr>
          <w:color w:val="000000" w:themeColor="text1"/>
          <w:shd w:val="clear" w:color="auto" w:fill="FFFFFF"/>
          <w:lang w:val="fr-BE"/>
        </w:rPr>
        <w:t xml:space="preserve">e l’entreprise </w:t>
      </w:r>
      <w:r w:rsidRPr="00C05C6B">
        <w:rPr>
          <w:color w:val="000000" w:themeColor="text1"/>
          <w:shd w:val="clear" w:color="auto" w:fill="FFFFFF"/>
          <w:lang w:val="fr-BE"/>
        </w:rPr>
        <w:t>et les intérêts des clients</w:t>
      </w:r>
      <w:r w:rsidR="007F5FCD" w:rsidRPr="00C05C6B">
        <w:rPr>
          <w:color w:val="000000" w:themeColor="text1"/>
          <w:shd w:val="clear" w:color="auto" w:fill="FFFFFF"/>
          <w:lang w:val="fr-BE"/>
        </w:rPr>
        <w:t>.</w:t>
      </w:r>
      <w:r w:rsidR="00931CAC" w:rsidRPr="00C05C6B">
        <w:rPr>
          <w:color w:val="000000" w:themeColor="text1"/>
          <w:shd w:val="clear" w:color="auto" w:fill="FFFFFF"/>
          <w:lang w:val="fr-BE"/>
        </w:rPr>
        <w:t xml:space="preserve"> </w:t>
      </w:r>
      <w:r w:rsidR="007D0EF7" w:rsidRPr="00C05C6B">
        <w:rPr>
          <w:color w:val="000000" w:themeColor="text1"/>
          <w:lang w:val="fr-BE"/>
        </w:rPr>
        <w:t xml:space="preserve">La plateforme </w:t>
      </w:r>
      <w:r w:rsidR="0061470D">
        <w:rPr>
          <w:color w:val="000000" w:themeColor="text1"/>
          <w:lang w:val="fr-BE"/>
        </w:rPr>
        <w:t>est dès lors</w:t>
      </w:r>
      <w:r w:rsidR="007D0EF7" w:rsidRPr="00C05C6B">
        <w:rPr>
          <w:color w:val="000000" w:themeColor="text1"/>
          <w:lang w:val="fr-BE"/>
        </w:rPr>
        <w:t xml:space="preserve"> confront</w:t>
      </w:r>
      <w:r w:rsidR="0061470D">
        <w:rPr>
          <w:color w:val="000000" w:themeColor="text1"/>
          <w:lang w:val="fr-BE"/>
        </w:rPr>
        <w:t>ée</w:t>
      </w:r>
      <w:r w:rsidR="00194785" w:rsidRPr="00C05C6B">
        <w:rPr>
          <w:color w:val="000000" w:themeColor="text1"/>
          <w:lang w:val="fr-BE"/>
        </w:rPr>
        <w:t xml:space="preserve"> </w:t>
      </w:r>
      <w:r w:rsidR="007D0EF7" w:rsidRPr="00C05C6B">
        <w:rPr>
          <w:color w:val="000000" w:themeColor="text1"/>
          <w:lang w:val="fr-BE"/>
        </w:rPr>
        <w:t xml:space="preserve">à l’enjeu légal de </w:t>
      </w:r>
      <w:r w:rsidR="007D0EF7" w:rsidRPr="00C05C6B">
        <w:rPr>
          <w:color w:val="000000" w:themeColor="text1"/>
          <w:shd w:val="clear" w:color="auto" w:fill="FFFFFF"/>
          <w:lang w:val="fr-BE"/>
        </w:rPr>
        <w:t xml:space="preserve">trouver un équilibre entre l’autonomie et le contrôle </w:t>
      </w:r>
      <w:r w:rsidR="00220327" w:rsidRPr="00C05C6B">
        <w:rPr>
          <w:color w:val="000000" w:themeColor="text1"/>
          <w:shd w:val="clear" w:color="auto" w:fill="FFFFFF"/>
          <w:lang w:val="fr-BE"/>
        </w:rPr>
        <w:fldChar w:fldCharType="begin"/>
      </w:r>
      <w:r w:rsidR="00A04FA5">
        <w:rPr>
          <w:color w:val="000000" w:themeColor="text1"/>
          <w:shd w:val="clear" w:color="auto" w:fill="FFFFFF"/>
          <w:lang w:val="fr-BE"/>
        </w:rPr>
        <w:instrText xml:space="preserve"> ADDIN ZOTERO_ITEM CSL_CITATION {"citationID":"V3xtRRAu","properties":{"formattedCitation":"(Frenken et al., 2020; Meijerink et al., 2021)","plainCitation":"(Frenken et al., 2020; Meijerink et al., 2021)","dontUpdate":true,"noteIndex":0},"citationItems":[{"id":1080,"uris":["http://zotero.org/users/6183971/items/8SBHKWBM"],"itemData":{"id":1080,"type":"chapter","ISBN":"978-1-78756-180-9","note":"DOI: 10.1108/S0733-558X20200000066005","page":"83-105","source":"ResearchGate","title":"An Institutional Logics Perspective on the Gig Economy","author":[{"family":"Frenken","given":"Koen"},{"family":"Vaskelainen","given":"Taneli"},{"family":"Fuenfschilling","given":"Lea"},{"family":"Piscicelli","given":"Laura"}],"issued":{"date-parts":[["2020",4,10]]}}},{"id":2846,"uris":["http://zotero.org/users/6183971/items/FP7HMVAL"],"itemData":{"id":2846,"type":"chapter","container-title":"Platform Economy Puzzles","ISBN":"978-1-83910-028-4","language":"en","note":"DOI: 10.4337/9781839100284.00009","publisher":"Edward Elgar Publishing","source":"DOI.org (Crossref)","title":"Platform economy puzzles: the need for a multidisciplinary perspective on gig work","title-short":"Platform economy puzzles","URL":"https://china.elgaronline.com/view/edcoll/9781839100277/9781839100277.00009.xml","editor":[{"family":"Meijerink","given":"Jeroen"},{"family":"Jansen","given":"Giedo"},{"family":"Daskalova","given":"Victoria"}],"author":[{"family":"Meijerink","given":"Jeroen"},{"family":"Jansen","given":"Giedo"},{"family":"Daskalova","given":"Victoria"}],"accessed":{"date-parts":[["2023",10,31]]},"issued":{"date-parts":[["2021",8,17]]}}}],"schema":"https://github.com/citation-style-language/schema/raw/master/csl-citation.json"} </w:instrText>
      </w:r>
      <w:r w:rsidR="00220327" w:rsidRPr="00C05C6B">
        <w:rPr>
          <w:color w:val="000000" w:themeColor="text1"/>
          <w:shd w:val="clear" w:color="auto" w:fill="FFFFFF"/>
          <w:lang w:val="fr-BE"/>
        </w:rPr>
        <w:fldChar w:fldCharType="separate"/>
      </w:r>
      <w:r w:rsidR="00220327" w:rsidRPr="00C05C6B">
        <w:rPr>
          <w:rFonts w:cs="Times New Roman"/>
          <w:color w:val="000000" w:themeColor="text1"/>
        </w:rPr>
        <w:t>(Frenken et al., 2020</w:t>
      </w:r>
      <w:r w:rsidR="002D28FC">
        <w:rPr>
          <w:rFonts w:cs="Times New Roman"/>
          <w:color w:val="000000" w:themeColor="text1"/>
        </w:rPr>
        <w:t> </w:t>
      </w:r>
      <w:r w:rsidR="00220327" w:rsidRPr="00C05C6B">
        <w:rPr>
          <w:rFonts w:cs="Times New Roman"/>
          <w:color w:val="000000" w:themeColor="text1"/>
        </w:rPr>
        <w:t>; Meijerink et al., 2021)</w:t>
      </w:r>
      <w:r w:rsidR="00220327" w:rsidRPr="00C05C6B">
        <w:rPr>
          <w:color w:val="000000" w:themeColor="text1"/>
          <w:shd w:val="clear" w:color="auto" w:fill="FFFFFF"/>
          <w:lang w:val="fr-BE"/>
        </w:rPr>
        <w:fldChar w:fldCharType="end"/>
      </w:r>
      <w:r w:rsidR="00220327" w:rsidRPr="00C05C6B">
        <w:rPr>
          <w:color w:val="000000" w:themeColor="text1"/>
          <w:shd w:val="clear" w:color="auto" w:fill="FFFFFF"/>
          <w:lang w:val="fr-BE"/>
        </w:rPr>
        <w:t xml:space="preserve">. </w:t>
      </w:r>
    </w:p>
    <w:p w14:paraId="7F5DD3A1" w14:textId="4E1FA6CB" w:rsidR="003D3EE4" w:rsidRPr="00C05C6B" w:rsidRDefault="007D0EF7" w:rsidP="00A225E1">
      <w:pPr>
        <w:spacing w:before="120" w:after="120"/>
        <w:rPr>
          <w:color w:val="000000" w:themeColor="text1"/>
          <w:shd w:val="clear" w:color="auto" w:fill="FFFFFF"/>
          <w:lang w:val="fr-BE"/>
        </w:rPr>
      </w:pPr>
      <w:r w:rsidRPr="00C05C6B">
        <w:rPr>
          <w:color w:val="000000" w:themeColor="text1"/>
          <w:shd w:val="clear" w:color="auto" w:fill="FFFFFF"/>
          <w:lang w:val="fr-BE"/>
        </w:rPr>
        <w:t>Par ailleurs, l</w:t>
      </w:r>
      <w:r w:rsidR="006036F5" w:rsidRPr="00C05C6B">
        <w:rPr>
          <w:color w:val="000000" w:themeColor="text1"/>
          <w:shd w:val="clear" w:color="auto" w:fill="FFFFFF"/>
          <w:lang w:val="fr-BE"/>
        </w:rPr>
        <w:t>e caractère clé de ce contrôle est qu’il n’est plus</w:t>
      </w:r>
      <w:r w:rsidR="0077751D" w:rsidRPr="00C05C6B">
        <w:rPr>
          <w:color w:val="000000" w:themeColor="text1"/>
          <w:shd w:val="clear" w:color="auto" w:fill="FFFFFF"/>
          <w:lang w:val="fr-BE"/>
        </w:rPr>
        <w:t xml:space="preserve"> mis</w:t>
      </w:r>
      <w:r w:rsidR="006036F5" w:rsidRPr="00C05C6B">
        <w:rPr>
          <w:color w:val="000000" w:themeColor="text1"/>
          <w:shd w:val="clear" w:color="auto" w:fill="FFFFFF"/>
          <w:lang w:val="fr-BE"/>
        </w:rPr>
        <w:t xml:space="preserve"> en œuvre et exercé par des humains, mais par des algorithmes et des technologies numériques connexes (</w:t>
      </w:r>
      <w:r w:rsidR="00E04202" w:rsidRPr="00C05C6B">
        <w:rPr>
          <w:color w:val="000000" w:themeColor="text1"/>
          <w:shd w:val="clear" w:color="auto" w:fill="FFFFFF"/>
          <w:lang w:val="fr-BE"/>
        </w:rPr>
        <w:t>d</w:t>
      </w:r>
      <w:r w:rsidR="006036F5" w:rsidRPr="00C05C6B">
        <w:rPr>
          <w:color w:val="000000" w:themeColor="text1"/>
          <w:shd w:val="clear" w:color="auto" w:fill="FFFFFF"/>
          <w:lang w:val="fr-BE"/>
        </w:rPr>
        <w:t>ans le cas d’Uber, via une application sur le smartphone)</w:t>
      </w:r>
      <w:r w:rsidR="003D3EE4" w:rsidRPr="00C05C6B">
        <w:rPr>
          <w:color w:val="000000" w:themeColor="text1"/>
          <w:shd w:val="clear" w:color="auto" w:fill="FFFFFF"/>
          <w:lang w:val="fr-BE"/>
        </w:rPr>
        <w:t xml:space="preserve">. </w:t>
      </w:r>
      <w:r w:rsidR="0061470D">
        <w:rPr>
          <w:color w:val="000000" w:themeColor="text1"/>
          <w:shd w:val="clear" w:color="auto" w:fill="FFFFFF"/>
          <w:lang w:val="fr-BE"/>
        </w:rPr>
        <w:t xml:space="preserve">Telle </w:t>
      </w:r>
      <w:r w:rsidR="003D3EE4" w:rsidRPr="00C05C6B">
        <w:rPr>
          <w:color w:val="000000" w:themeColor="text1"/>
          <w:shd w:val="clear" w:color="auto" w:fill="FFFFFF"/>
          <w:lang w:val="fr-BE"/>
        </w:rPr>
        <w:t>est la nature technologique de ce contrôle</w:t>
      </w:r>
      <w:r w:rsidR="0061470D">
        <w:rPr>
          <w:color w:val="000000" w:themeColor="text1"/>
          <w:shd w:val="clear" w:color="auto" w:fill="FFFFFF"/>
          <w:lang w:val="fr-BE"/>
        </w:rPr>
        <w:t>,</w:t>
      </w:r>
      <w:r w:rsidR="003D3EE4" w:rsidRPr="00C05C6B">
        <w:rPr>
          <w:color w:val="000000" w:themeColor="text1"/>
          <w:shd w:val="clear" w:color="auto" w:fill="FFFFFF"/>
          <w:lang w:val="fr-BE"/>
        </w:rPr>
        <w:t xml:space="preserve"> </w:t>
      </w:r>
      <w:r w:rsidR="00AB5A88" w:rsidRPr="00C05C6B">
        <w:rPr>
          <w:color w:val="000000" w:themeColor="text1"/>
          <w:shd w:val="clear" w:color="auto" w:fill="FFFFFF"/>
          <w:lang w:val="fr-BE"/>
        </w:rPr>
        <w:t xml:space="preserve">qui constitue un </w:t>
      </w:r>
      <w:r w:rsidR="003D3EE4" w:rsidRPr="00C05C6B">
        <w:rPr>
          <w:color w:val="000000" w:themeColor="text1"/>
          <w:shd w:val="clear" w:color="auto" w:fill="FFFFFF"/>
          <w:lang w:val="fr-BE"/>
        </w:rPr>
        <w:t>enjeu</w:t>
      </w:r>
      <w:r w:rsidR="00493039" w:rsidRPr="00C05C6B">
        <w:rPr>
          <w:color w:val="000000" w:themeColor="text1"/>
          <w:shd w:val="clear" w:color="auto" w:fill="FFFFFF"/>
          <w:lang w:val="fr-BE"/>
        </w:rPr>
        <w:t xml:space="preserve"> essentiel</w:t>
      </w:r>
      <w:r w:rsidR="0061470D">
        <w:rPr>
          <w:color w:val="000000" w:themeColor="text1"/>
          <w:shd w:val="clear" w:color="auto" w:fill="FFFFFF"/>
          <w:lang w:val="fr-BE"/>
        </w:rPr>
        <w:t xml:space="preserve"> pour</w:t>
      </w:r>
      <w:r w:rsidR="00AB5A88" w:rsidRPr="00C05C6B">
        <w:rPr>
          <w:color w:val="000000" w:themeColor="text1"/>
          <w:shd w:val="clear" w:color="auto" w:fill="FFFFFF"/>
          <w:lang w:val="fr-BE"/>
        </w:rPr>
        <w:t xml:space="preserve"> l’avenir du travail</w:t>
      </w:r>
      <w:r w:rsidR="00DA174A" w:rsidRPr="00C05C6B">
        <w:rPr>
          <w:color w:val="000000" w:themeColor="text1"/>
          <w:shd w:val="clear" w:color="auto" w:fill="FFFFFF"/>
          <w:lang w:val="fr-BE"/>
        </w:rPr>
        <w:t>,</w:t>
      </w:r>
      <w:r w:rsidR="00AB5A88" w:rsidRPr="00C05C6B">
        <w:rPr>
          <w:color w:val="000000" w:themeColor="text1"/>
          <w:shd w:val="clear" w:color="auto" w:fill="FFFFFF"/>
          <w:lang w:val="fr-BE"/>
        </w:rPr>
        <w:t xml:space="preserve"> </w:t>
      </w:r>
      <w:r w:rsidR="003D3EE4" w:rsidRPr="00C05C6B">
        <w:rPr>
          <w:color w:val="000000" w:themeColor="text1"/>
          <w:shd w:val="clear" w:color="auto" w:fill="FFFFFF"/>
          <w:lang w:val="fr-BE"/>
        </w:rPr>
        <w:t>car</w:t>
      </w:r>
      <w:r w:rsidR="00445602" w:rsidRPr="00C05C6B">
        <w:rPr>
          <w:color w:val="000000" w:themeColor="text1"/>
          <w:shd w:val="clear" w:color="auto" w:fill="FFFFFF"/>
          <w:lang w:val="fr-BE"/>
        </w:rPr>
        <w:t>,</w:t>
      </w:r>
      <w:r w:rsidR="003D3EE4" w:rsidRPr="00C05C6B">
        <w:rPr>
          <w:color w:val="000000" w:themeColor="text1"/>
          <w:shd w:val="clear" w:color="auto" w:fill="FFFFFF"/>
          <w:lang w:val="fr-BE"/>
        </w:rPr>
        <w:t xml:space="preserve"> </w:t>
      </w:r>
      <w:r w:rsidR="0044246A" w:rsidRPr="00C05C6B">
        <w:rPr>
          <w:color w:val="000000" w:themeColor="text1"/>
          <w:shd w:val="clear" w:color="auto" w:fill="FFFFFF"/>
          <w:lang w:val="fr-BE"/>
        </w:rPr>
        <w:t xml:space="preserve">comme le décrivent </w:t>
      </w:r>
      <w:r w:rsidR="0044246A" w:rsidRPr="00C05C6B">
        <w:rPr>
          <w:color w:val="000000" w:themeColor="text1"/>
          <w:shd w:val="clear" w:color="auto" w:fill="FFFFFF"/>
          <w:lang w:val="fr-BE"/>
        </w:rPr>
        <w:fldChar w:fldCharType="begin"/>
      </w:r>
      <w:r w:rsidR="00796216" w:rsidRPr="00C05C6B">
        <w:rPr>
          <w:color w:val="000000" w:themeColor="text1"/>
          <w:shd w:val="clear" w:color="auto" w:fill="FFFFFF"/>
          <w:lang w:val="fr-BE"/>
        </w:rPr>
        <w:instrText xml:space="preserve"> ADDIN ZOTERO_ITEM CSL_CITATION {"citationID":"J0RcCFAF","properties":{"formattedCitation":"(Kellogg et al., 2020)","plainCitation":"(Kellogg et al., 2020)","dontUpdate":true,"noteIndex":0},"citationItems":[{"id":2857,"uris":["http://zotero.org/users/6183971/items/3HXZRYQ3"],"itemData":{"id":2857,"type":"article-journal","container-title":"Academy of Management Annals","DOI":"10.5465/annals.2018.0174","ISSN":"1941-6520, 1941-6067","issue":"1","journalAbbreviation":"ANNALS","language":"en","page":"366-410","source":"DOI.org (Crossref)","title":"Algorithms at Work: The New Contested Terrain of Control","title-short":"Algorithms at Work","URL":"http://journals.aom.org/doi/10.5465/annals.2018.0174","volume":"14","author":[{"family":"Kellogg","given":"Katherine C."},{"family":"Valentine","given":"Melissa A."},{"family":"Christin","given":"Angéle"}],"accessed":{"date-parts":[["2023",10,31]]},"issued":{"date-parts":[["2020",1]]}}}],"schema":"https://github.com/citation-style-language/schema/raw/master/csl-citation.json"} </w:instrText>
      </w:r>
      <w:r w:rsidR="0044246A" w:rsidRPr="00C05C6B">
        <w:rPr>
          <w:color w:val="000000" w:themeColor="text1"/>
          <w:shd w:val="clear" w:color="auto" w:fill="FFFFFF"/>
          <w:lang w:val="fr-BE"/>
        </w:rPr>
        <w:fldChar w:fldCharType="separate"/>
      </w:r>
      <w:r w:rsidR="0044246A" w:rsidRPr="00C05C6B">
        <w:rPr>
          <w:rFonts w:cs="Times New Roman"/>
          <w:color w:val="000000" w:themeColor="text1"/>
        </w:rPr>
        <w:t>Kellogg et al. (2020</w:t>
      </w:r>
      <w:r w:rsidR="0061470D">
        <w:rPr>
          <w:rFonts w:cs="Times New Roman"/>
          <w:color w:val="000000" w:themeColor="text1"/>
        </w:rPr>
        <w:t> </w:t>
      </w:r>
      <w:r w:rsidR="0044246A" w:rsidRPr="00C05C6B">
        <w:rPr>
          <w:rFonts w:cs="Times New Roman"/>
          <w:color w:val="000000" w:themeColor="text1"/>
        </w:rPr>
        <w:t>:</w:t>
      </w:r>
      <w:r w:rsidR="0061470D">
        <w:rPr>
          <w:rFonts w:cs="Times New Roman"/>
          <w:color w:val="000000" w:themeColor="text1"/>
        </w:rPr>
        <w:t> </w:t>
      </w:r>
      <w:r w:rsidR="0044246A" w:rsidRPr="00C05C6B">
        <w:rPr>
          <w:rFonts w:cs="Times New Roman"/>
          <w:color w:val="000000" w:themeColor="text1"/>
        </w:rPr>
        <w:t>370)</w:t>
      </w:r>
      <w:r w:rsidR="0044246A" w:rsidRPr="00C05C6B">
        <w:rPr>
          <w:color w:val="000000" w:themeColor="text1"/>
          <w:shd w:val="clear" w:color="auto" w:fill="FFFFFF"/>
          <w:lang w:val="fr-BE"/>
        </w:rPr>
        <w:fldChar w:fldCharType="end"/>
      </w:r>
      <w:r w:rsidR="0044246A" w:rsidRPr="00C05C6B">
        <w:rPr>
          <w:color w:val="000000" w:themeColor="text1"/>
          <w:shd w:val="clear" w:color="auto" w:fill="FFFFFF"/>
          <w:lang w:val="fr-BE"/>
        </w:rPr>
        <w:t xml:space="preserve">, </w:t>
      </w:r>
      <w:r w:rsidR="0061470D">
        <w:rPr>
          <w:color w:val="000000" w:themeColor="text1"/>
          <w:shd w:val="clear" w:color="auto" w:fill="FFFFFF"/>
          <w:lang w:val="fr-BE"/>
        </w:rPr>
        <w:t>celui-ci</w:t>
      </w:r>
      <w:r w:rsidR="003D3EE4" w:rsidRPr="00C05C6B">
        <w:rPr>
          <w:color w:val="000000" w:themeColor="text1"/>
          <w:shd w:val="clear" w:color="auto" w:fill="FFFFFF"/>
          <w:lang w:val="fr-BE"/>
        </w:rPr>
        <w:t xml:space="preserve"> est plus </w:t>
      </w:r>
      <w:r w:rsidR="0044246A" w:rsidRPr="00C05C6B">
        <w:rPr>
          <w:color w:val="000000" w:themeColor="text1"/>
          <w:shd w:val="clear" w:color="auto" w:fill="FFFFFF"/>
          <w:lang w:val="fr-BE"/>
        </w:rPr>
        <w:t>« </w:t>
      </w:r>
      <w:r w:rsidR="003D3EE4" w:rsidRPr="00C05C6B">
        <w:rPr>
          <w:color w:val="000000" w:themeColor="text1"/>
          <w:shd w:val="clear" w:color="auto" w:fill="FFFFFF"/>
          <w:lang w:val="fr-BE"/>
        </w:rPr>
        <w:t>instantané, interactif et opaque</w:t>
      </w:r>
      <w:r w:rsidR="0044246A" w:rsidRPr="00C05C6B">
        <w:rPr>
          <w:color w:val="000000" w:themeColor="text1"/>
          <w:shd w:val="clear" w:color="auto" w:fill="FFFFFF"/>
          <w:lang w:val="fr-BE"/>
        </w:rPr>
        <w:t> »</w:t>
      </w:r>
      <w:r w:rsidR="003D3EE4" w:rsidRPr="00C05C6B">
        <w:rPr>
          <w:color w:val="000000" w:themeColor="text1"/>
          <w:shd w:val="clear" w:color="auto" w:fill="FFFFFF"/>
          <w:lang w:val="fr-BE"/>
        </w:rPr>
        <w:t xml:space="preserve"> que le contrôle organisationnel traditionnel, </w:t>
      </w:r>
      <w:r w:rsidR="009F6C40" w:rsidRPr="00C05C6B">
        <w:rPr>
          <w:color w:val="000000" w:themeColor="text1"/>
          <w:shd w:val="clear" w:color="auto" w:fill="FFFFFF"/>
          <w:lang w:val="fr-BE"/>
        </w:rPr>
        <w:t>ce qui le rend</w:t>
      </w:r>
      <w:r w:rsidR="003D3EE4" w:rsidRPr="00C05C6B">
        <w:rPr>
          <w:color w:val="000000" w:themeColor="text1"/>
          <w:shd w:val="clear" w:color="auto" w:fill="FFFFFF"/>
          <w:lang w:val="fr-BE"/>
        </w:rPr>
        <w:t xml:space="preserve"> plus difficile à</w:t>
      </w:r>
      <w:r w:rsidRPr="00C05C6B">
        <w:rPr>
          <w:color w:val="000000" w:themeColor="text1"/>
          <w:shd w:val="clear" w:color="auto" w:fill="FFFFFF"/>
          <w:lang w:val="fr-BE"/>
        </w:rPr>
        <w:t xml:space="preserve"> délimiter et</w:t>
      </w:r>
      <w:r w:rsidR="003D3EE4" w:rsidRPr="00C05C6B">
        <w:rPr>
          <w:color w:val="000000" w:themeColor="text1"/>
          <w:shd w:val="clear" w:color="auto" w:fill="FFFFFF"/>
          <w:lang w:val="fr-BE"/>
        </w:rPr>
        <w:t xml:space="preserve"> </w:t>
      </w:r>
      <w:r w:rsidR="0061470D">
        <w:rPr>
          <w:color w:val="000000" w:themeColor="text1"/>
          <w:shd w:val="clear" w:color="auto" w:fill="FFFFFF"/>
          <w:lang w:val="fr-BE"/>
        </w:rPr>
        <w:t xml:space="preserve">à </w:t>
      </w:r>
      <w:r w:rsidR="003D3EE4" w:rsidRPr="00C05C6B">
        <w:rPr>
          <w:color w:val="000000" w:themeColor="text1"/>
          <w:shd w:val="clear" w:color="auto" w:fill="FFFFFF"/>
          <w:lang w:val="fr-BE"/>
        </w:rPr>
        <w:t xml:space="preserve">encadrer </w:t>
      </w:r>
      <w:r w:rsidR="005155AC" w:rsidRPr="00C05C6B">
        <w:rPr>
          <w:color w:val="000000" w:themeColor="text1"/>
          <w:shd w:val="clear" w:color="auto" w:fill="FFFFFF"/>
          <w:lang w:val="fr-BE"/>
        </w:rPr>
        <w:fldChar w:fldCharType="begin"/>
      </w:r>
      <w:r w:rsidR="005155AC" w:rsidRPr="00C05C6B">
        <w:rPr>
          <w:color w:val="000000" w:themeColor="text1"/>
          <w:shd w:val="clear" w:color="auto" w:fill="FFFFFF"/>
          <w:lang w:val="fr-BE"/>
        </w:rPr>
        <w:instrText xml:space="preserve"> ADDIN ZOTERO_ITEM CSL_CITATION {"citationID":"R5BLgFiY","properties":{"formattedCitation":"(Benlian et al., 2022)","plainCitation":"(Benlian et al., 2022)","noteIndex":0},"citationItems":[{"id":1452,"uris":["http://zotero.org/users/6183971/items/ANGBWVHT"],"itemData":{"id":1452,"type":"article-journal","container-title":"Business &amp; Information Systems Engineering","DOI":"10.1007/s12599-022-00764-w","ISSN":"1867-0202","issue":"6","journalAbbreviation":"Bus Inf Syst Eng","language":"en","page":"825-839","source":"Springer Link","title":"Algorithmic Management","URL":"https://doi.org/10.1007/s12599-022-00764-w","volume":"64","author":[{"family":"Benlian","given":"Alexander"},{"family":"Wiener","given":"Martin"},{"family":"Cram","given":"W. Alec"},{"family":"Krasnova","given":"Hanna"},{"family":"Maedche","given":"Alexander"},{"family":"Möhlmann","given":"Mareike"},{"family":"Recker","given":"Jan"},{"family":"Remus","given":"Ulrich"}],"accessed":{"date-parts":[["2023",3,23]]},"issued":{"date-parts":[["2022",12,1]]}}}],"schema":"https://github.com/citation-style-language/schema/raw/master/csl-citation.json"} </w:instrText>
      </w:r>
      <w:r w:rsidR="005155AC" w:rsidRPr="00C05C6B">
        <w:rPr>
          <w:color w:val="000000" w:themeColor="text1"/>
          <w:shd w:val="clear" w:color="auto" w:fill="FFFFFF"/>
          <w:lang w:val="fr-BE"/>
        </w:rPr>
        <w:fldChar w:fldCharType="separate"/>
      </w:r>
      <w:r w:rsidR="005155AC" w:rsidRPr="00C05C6B">
        <w:rPr>
          <w:rFonts w:cs="Times New Roman"/>
          <w:color w:val="000000" w:themeColor="text1"/>
        </w:rPr>
        <w:t>(Benlian et al., 2022)</w:t>
      </w:r>
      <w:r w:rsidR="005155AC" w:rsidRPr="00C05C6B">
        <w:rPr>
          <w:color w:val="000000" w:themeColor="text1"/>
          <w:shd w:val="clear" w:color="auto" w:fill="FFFFFF"/>
          <w:lang w:val="fr-BE"/>
        </w:rPr>
        <w:fldChar w:fldCharType="end"/>
      </w:r>
      <w:r w:rsidR="005155AC" w:rsidRPr="00C05C6B">
        <w:rPr>
          <w:rFonts w:cs="Times New Roman"/>
          <w:color w:val="000000" w:themeColor="text1"/>
          <w:shd w:val="clear" w:color="auto" w:fill="FFFFFF"/>
          <w:lang w:val="fr-BE"/>
        </w:rPr>
        <w:t xml:space="preserve">. </w:t>
      </w:r>
      <w:r w:rsidR="005155AC" w:rsidRPr="00C05C6B">
        <w:rPr>
          <w:color w:val="000000" w:themeColor="text1"/>
          <w:shd w:val="clear" w:color="auto" w:fill="FFFFFF"/>
          <w:lang w:val="fr-BE"/>
        </w:rPr>
        <w:t xml:space="preserve"> </w:t>
      </w:r>
    </w:p>
    <w:p w14:paraId="5D00600B" w14:textId="1E25FFEC" w:rsidR="005A187E" w:rsidRPr="00C05C6B" w:rsidRDefault="009C38F1" w:rsidP="00A225E1">
      <w:pPr>
        <w:spacing w:before="120" w:after="120"/>
        <w:rPr>
          <w:color w:val="000000" w:themeColor="text1"/>
          <w:lang w:val="fr-BE"/>
        </w:rPr>
      </w:pPr>
      <w:r w:rsidRPr="00C05C6B">
        <w:rPr>
          <w:color w:val="000000" w:themeColor="text1"/>
          <w:shd w:val="clear" w:color="auto" w:fill="FFFFFF"/>
          <w:lang w:val="fr-BE"/>
        </w:rPr>
        <w:t xml:space="preserve">Initialement, </w:t>
      </w:r>
      <w:r w:rsidR="008935E2" w:rsidRPr="00C05C6B">
        <w:rPr>
          <w:color w:val="000000" w:themeColor="text1"/>
          <w:shd w:val="clear" w:color="auto" w:fill="FFFFFF"/>
          <w:lang w:val="fr-BE"/>
        </w:rPr>
        <w:t xml:space="preserve">la gestion des travailleurs </w:t>
      </w:r>
      <w:r w:rsidR="00036B23">
        <w:rPr>
          <w:color w:val="000000" w:themeColor="text1"/>
          <w:shd w:val="clear" w:color="auto" w:fill="FFFFFF"/>
          <w:lang w:val="fr-BE"/>
        </w:rPr>
        <w:t xml:space="preserve">à l’aide </w:t>
      </w:r>
      <w:r w:rsidR="008935E2" w:rsidRPr="00C05C6B">
        <w:rPr>
          <w:color w:val="000000" w:themeColor="text1"/>
          <w:shd w:val="clear" w:color="auto" w:fill="FFFFFF"/>
          <w:lang w:val="fr-BE"/>
        </w:rPr>
        <w:t>d’algorithmes</w:t>
      </w:r>
      <w:r w:rsidR="003A6A4A">
        <w:rPr>
          <w:color w:val="000000" w:themeColor="text1"/>
          <w:shd w:val="clear" w:color="auto" w:fill="FFFFFF"/>
          <w:lang w:val="fr-BE"/>
        </w:rPr>
        <w:t xml:space="preserve"> a été présentée par les entreprises comme un moyen simple et efficace </w:t>
      </w:r>
      <w:r w:rsidR="00036B23">
        <w:rPr>
          <w:color w:val="000000" w:themeColor="text1"/>
          <w:shd w:val="clear" w:color="auto" w:fill="FFFFFF"/>
          <w:lang w:val="fr-BE"/>
        </w:rPr>
        <w:t xml:space="preserve">de </w:t>
      </w:r>
      <w:r w:rsidR="008935E2" w:rsidRPr="00C05C6B">
        <w:rPr>
          <w:color w:val="000000" w:themeColor="text1"/>
          <w:shd w:val="clear" w:color="auto" w:fill="FFFFFF"/>
          <w:lang w:val="fr-BE"/>
        </w:rPr>
        <w:t>gérer leur main-d’œuvre</w:t>
      </w:r>
      <w:r w:rsidR="00036B23">
        <w:rPr>
          <w:color w:val="000000" w:themeColor="text1"/>
          <w:shd w:val="clear" w:color="auto" w:fill="FFFFFF"/>
          <w:lang w:val="fr-BE"/>
        </w:rPr>
        <w:t>.</w:t>
      </w:r>
      <w:r w:rsidR="008935E2" w:rsidRPr="00C05C6B">
        <w:rPr>
          <w:color w:val="000000" w:themeColor="text1"/>
          <w:shd w:val="clear" w:color="auto" w:fill="FFFFFF"/>
          <w:lang w:val="fr-BE"/>
        </w:rPr>
        <w:t xml:space="preserve"> </w:t>
      </w:r>
      <w:r w:rsidR="00036B23">
        <w:rPr>
          <w:color w:val="000000" w:themeColor="text1"/>
          <w:shd w:val="clear" w:color="auto" w:fill="FFFFFF"/>
          <w:lang w:val="fr-BE"/>
        </w:rPr>
        <w:t>S</w:t>
      </w:r>
      <w:r w:rsidR="00171458" w:rsidRPr="00C05C6B">
        <w:rPr>
          <w:color w:val="000000" w:themeColor="text1"/>
          <w:shd w:val="clear" w:color="auto" w:fill="FFFFFF"/>
          <w:lang w:val="fr-BE"/>
        </w:rPr>
        <w:t xml:space="preserve">elon elles, </w:t>
      </w:r>
      <w:r w:rsidR="00036B23">
        <w:rPr>
          <w:color w:val="000000" w:themeColor="text1"/>
          <w:lang w:val="fr-BE"/>
        </w:rPr>
        <w:t>il s’agit d’« </w:t>
      </w:r>
      <w:r w:rsidR="00D35DF3" w:rsidRPr="00C05C6B">
        <w:rPr>
          <w:color w:val="000000" w:themeColor="text1"/>
          <w:lang w:val="fr-BE"/>
        </w:rPr>
        <w:t>un</w:t>
      </w:r>
      <w:r w:rsidR="00931CAC" w:rsidRPr="00C05C6B">
        <w:rPr>
          <w:color w:val="000000" w:themeColor="text1"/>
          <w:lang w:val="fr-BE"/>
        </w:rPr>
        <w:t xml:space="preserve"> système</w:t>
      </w:r>
      <w:r w:rsidR="00D35DF3" w:rsidRPr="00C05C6B">
        <w:rPr>
          <w:color w:val="000000" w:themeColor="text1"/>
          <w:lang w:val="fr-BE"/>
        </w:rPr>
        <w:t xml:space="preserve"> décisionnel</w:t>
      </w:r>
      <w:r w:rsidR="007853B1" w:rsidRPr="00C05C6B">
        <w:rPr>
          <w:color w:val="000000" w:themeColor="text1"/>
          <w:lang w:val="fr-BE"/>
        </w:rPr>
        <w:t xml:space="preserve"> </w:t>
      </w:r>
      <w:r w:rsidR="008935E2" w:rsidRPr="00C05C6B">
        <w:rPr>
          <w:color w:val="000000" w:themeColor="text1"/>
          <w:lang w:val="fr-BE"/>
        </w:rPr>
        <w:t xml:space="preserve">qui </w:t>
      </w:r>
      <w:r w:rsidR="002A3A1A" w:rsidRPr="00C05C6B">
        <w:rPr>
          <w:color w:val="000000" w:themeColor="text1"/>
          <w:lang w:val="fr-BE"/>
        </w:rPr>
        <w:t>permet de réguler</w:t>
      </w:r>
      <w:r w:rsidR="007853B1" w:rsidRPr="00C05C6B">
        <w:rPr>
          <w:color w:val="000000" w:themeColor="text1"/>
          <w:lang w:val="fr-BE"/>
        </w:rPr>
        <w:t xml:space="preserve"> </w:t>
      </w:r>
      <w:r w:rsidRPr="00C05C6B">
        <w:rPr>
          <w:color w:val="000000" w:themeColor="text1"/>
          <w:lang w:val="fr-BE"/>
        </w:rPr>
        <w:t>le</w:t>
      </w:r>
      <w:r w:rsidR="00931CAC" w:rsidRPr="00C05C6B">
        <w:rPr>
          <w:color w:val="000000" w:themeColor="text1"/>
          <w:lang w:val="fr-BE"/>
        </w:rPr>
        <w:t xml:space="preserve"> domaine d'activité afin de gérer le</w:t>
      </w:r>
      <w:r w:rsidRPr="00C05C6B">
        <w:rPr>
          <w:color w:val="000000" w:themeColor="text1"/>
          <w:lang w:val="fr-BE"/>
        </w:rPr>
        <w:t>s risques</w:t>
      </w:r>
      <w:r w:rsidR="00931CAC" w:rsidRPr="00C05C6B">
        <w:rPr>
          <w:color w:val="000000" w:themeColor="text1"/>
          <w:lang w:val="fr-BE"/>
        </w:rPr>
        <w:t xml:space="preserve"> par la génération continue de données émises et directement collectées en temps réel » (Yeung, 2018, p. 507)</w:t>
      </w:r>
      <w:r w:rsidR="00391C89" w:rsidRPr="00C05C6B">
        <w:rPr>
          <w:color w:val="000000" w:themeColor="text1"/>
          <w:lang w:val="fr-BE"/>
        </w:rPr>
        <w:t>.</w:t>
      </w:r>
      <w:r w:rsidR="008935E2" w:rsidRPr="00C05C6B">
        <w:rPr>
          <w:color w:val="000000" w:themeColor="text1"/>
          <w:lang w:val="fr-BE"/>
        </w:rPr>
        <w:t xml:space="preserve"> </w:t>
      </w:r>
      <w:r w:rsidR="00036B23">
        <w:rPr>
          <w:color w:val="000000" w:themeColor="text1"/>
          <w:lang w:val="fr-BE"/>
        </w:rPr>
        <w:t>Or</w:t>
      </w:r>
      <w:r w:rsidR="003A6A4A">
        <w:rPr>
          <w:color w:val="000000" w:themeColor="text1"/>
          <w:lang w:val="fr-BE"/>
        </w:rPr>
        <w:t>,</w:t>
      </w:r>
      <w:r w:rsidR="00036B23">
        <w:rPr>
          <w:color w:val="000000" w:themeColor="text1"/>
          <w:lang w:val="fr-BE"/>
        </w:rPr>
        <w:t xml:space="preserve"> </w:t>
      </w:r>
      <w:r w:rsidRPr="00C05C6B">
        <w:rPr>
          <w:color w:val="000000" w:themeColor="text1"/>
          <w:lang w:val="fr-BE"/>
        </w:rPr>
        <w:t xml:space="preserve">les auteurs </w:t>
      </w:r>
      <w:r w:rsidR="00036B23">
        <w:rPr>
          <w:color w:val="000000" w:themeColor="text1"/>
          <w:lang w:val="fr-BE"/>
        </w:rPr>
        <w:t>analysent</w:t>
      </w:r>
      <w:r w:rsidR="008935E2" w:rsidRPr="00C05C6B">
        <w:rPr>
          <w:color w:val="000000" w:themeColor="text1"/>
          <w:lang w:val="fr-BE"/>
        </w:rPr>
        <w:t xml:space="preserve"> </w:t>
      </w:r>
      <w:r w:rsidR="00902505" w:rsidRPr="00C05C6B">
        <w:rPr>
          <w:color w:val="000000" w:themeColor="text1"/>
          <w:lang w:val="fr-BE"/>
        </w:rPr>
        <w:t xml:space="preserve">la façon dont </w:t>
      </w:r>
      <w:r w:rsidR="008935E2" w:rsidRPr="00C05C6B">
        <w:rPr>
          <w:color w:val="000000" w:themeColor="text1"/>
          <w:lang w:val="fr-BE"/>
        </w:rPr>
        <w:t>ce système décisionnel implique</w:t>
      </w:r>
      <w:r w:rsidR="00171458" w:rsidRPr="00C05C6B">
        <w:rPr>
          <w:color w:val="000000" w:themeColor="text1"/>
          <w:lang w:val="fr-BE"/>
        </w:rPr>
        <w:t xml:space="preserve"> finalement</w:t>
      </w:r>
      <w:r w:rsidR="008935E2" w:rsidRPr="00C05C6B">
        <w:rPr>
          <w:color w:val="000000" w:themeColor="text1"/>
          <w:lang w:val="fr-BE"/>
        </w:rPr>
        <w:t xml:space="preserve"> </w:t>
      </w:r>
      <w:r w:rsidR="002A3A1A" w:rsidRPr="00C05C6B">
        <w:rPr>
          <w:color w:val="000000" w:themeColor="text1"/>
          <w:lang w:val="fr-BE"/>
        </w:rPr>
        <w:t>un</w:t>
      </w:r>
      <w:r w:rsidR="00171458" w:rsidRPr="00C05C6B">
        <w:rPr>
          <w:color w:val="000000" w:themeColor="text1"/>
          <w:lang w:val="fr-BE"/>
        </w:rPr>
        <w:t xml:space="preserve"> contrôle et</w:t>
      </w:r>
      <w:r w:rsidR="00036B23">
        <w:rPr>
          <w:color w:val="000000" w:themeColor="text1"/>
          <w:lang w:val="fr-BE"/>
        </w:rPr>
        <w:t>,</w:t>
      </w:r>
      <w:r w:rsidR="00171458" w:rsidRPr="00C05C6B">
        <w:rPr>
          <w:color w:val="000000" w:themeColor="text1"/>
          <w:lang w:val="fr-BE"/>
        </w:rPr>
        <w:t xml:space="preserve"> surtout</w:t>
      </w:r>
      <w:r w:rsidR="00036B23">
        <w:rPr>
          <w:color w:val="000000" w:themeColor="text1"/>
          <w:lang w:val="fr-BE"/>
        </w:rPr>
        <w:t>,</w:t>
      </w:r>
      <w:r w:rsidR="00171458" w:rsidRPr="00C05C6B">
        <w:rPr>
          <w:color w:val="000000" w:themeColor="text1"/>
          <w:lang w:val="fr-BE"/>
        </w:rPr>
        <w:t xml:space="preserve"> </w:t>
      </w:r>
      <w:r w:rsidR="008935E2" w:rsidRPr="00C05C6B">
        <w:rPr>
          <w:color w:val="000000" w:themeColor="text1"/>
          <w:lang w:val="fr-BE"/>
        </w:rPr>
        <w:t xml:space="preserve">comment ce </w:t>
      </w:r>
      <w:r w:rsidR="002A3A1A" w:rsidRPr="00C05C6B">
        <w:rPr>
          <w:color w:val="000000" w:themeColor="text1"/>
          <w:lang w:val="fr-BE"/>
        </w:rPr>
        <w:t xml:space="preserve">contrôle </w:t>
      </w:r>
      <w:r w:rsidR="00902505" w:rsidRPr="00C05C6B">
        <w:rPr>
          <w:color w:val="000000" w:themeColor="text1"/>
          <w:lang w:val="fr-BE"/>
        </w:rPr>
        <w:t>s’applique aux travailleurs</w:t>
      </w:r>
      <w:r w:rsidR="008935E2" w:rsidRPr="00C05C6B">
        <w:rPr>
          <w:color w:val="000000" w:themeColor="text1"/>
          <w:lang w:val="fr-BE"/>
        </w:rPr>
        <w:t xml:space="preserve"> et oriente leurs comportements</w:t>
      </w:r>
      <w:r w:rsidR="00902505" w:rsidRPr="00C05C6B">
        <w:rPr>
          <w:color w:val="000000" w:themeColor="text1"/>
          <w:lang w:val="fr-BE"/>
        </w:rPr>
        <w:t xml:space="preserve"> </w:t>
      </w:r>
      <w:r w:rsidR="005155AC" w:rsidRPr="00C05C6B">
        <w:rPr>
          <w:color w:val="000000" w:themeColor="text1"/>
          <w:lang w:val="fr-BE"/>
        </w:rPr>
        <w:fldChar w:fldCharType="begin"/>
      </w:r>
      <w:r w:rsidR="005155AC" w:rsidRPr="00C05C6B">
        <w:rPr>
          <w:color w:val="000000" w:themeColor="text1"/>
          <w:lang w:val="fr-BE"/>
        </w:rPr>
        <w:instrText xml:space="preserve"> ADDIN ZOTERO_ITEM CSL_CITATION {"citationID":"azPsfzyn","properties":{"formattedCitation":"(Heinrich et al., 2022)","plainCitation":"(Heinrich et al., 2022)","noteIndex":0},"citationItems":[{"id":2477,"uris":["http://zotero.org/users/6183971/items/HFICCSUV"],"itemData":{"id":2477,"type":"book","abstract":"We review the literature on algorithmic management to help future researchers acquire a comprehensive \"recap\" of past research with detailed discussions on the main findings and develop a taxonomy as a tool of summarization that assists researchers in reflecting critically on their systems and identifying potential gaps. We determine five critical areas of algorithmic management: the mechanisms of algorithmic management, effects of algorithmic management, second party's response to algorithmic management, concerns around algorithmic management, design of algorithmic management, and policy implications. These topics are analyzed and discussed.","source":"ResearchGate","title":"Algorithms as a Manager: A Critical Literature Review of Algorithm Management","title-short":"Algorithms as a Manager","author":[{"family":"Heinrich","given":"Kai"},{"family":"Vu","given":"Minh Anh"},{"family":"Vysochyna","given":"Anastasiia"}],"issued":{"date-parts":[["2022",12,9]]}}}],"schema":"https://github.com/citation-style-language/schema/raw/master/csl-citation.json"} </w:instrText>
      </w:r>
      <w:r w:rsidR="005155AC" w:rsidRPr="00C05C6B">
        <w:rPr>
          <w:color w:val="000000" w:themeColor="text1"/>
          <w:lang w:val="fr-BE"/>
        </w:rPr>
        <w:fldChar w:fldCharType="separate"/>
      </w:r>
      <w:r w:rsidR="005155AC" w:rsidRPr="00C05C6B">
        <w:rPr>
          <w:rFonts w:cs="Times New Roman"/>
          <w:color w:val="000000" w:themeColor="text1"/>
        </w:rPr>
        <w:t>(Heinrich et al., 2022)</w:t>
      </w:r>
      <w:r w:rsidR="005155AC" w:rsidRPr="00C05C6B">
        <w:rPr>
          <w:color w:val="000000" w:themeColor="text1"/>
          <w:lang w:val="fr-BE"/>
        </w:rPr>
        <w:fldChar w:fldCharType="end"/>
      </w:r>
      <w:r w:rsidR="0091459D" w:rsidRPr="00C05C6B">
        <w:rPr>
          <w:color w:val="000000" w:themeColor="text1"/>
          <w:lang w:val="fr-BE"/>
        </w:rPr>
        <w:t xml:space="preserve">. </w:t>
      </w:r>
    </w:p>
    <w:p w14:paraId="621D894F" w14:textId="41B53D69" w:rsidR="00E04202" w:rsidRPr="00C05C6B" w:rsidRDefault="002E2E0F" w:rsidP="00A225E1">
      <w:pPr>
        <w:spacing w:before="120" w:after="120"/>
        <w:rPr>
          <w:color w:val="000000" w:themeColor="text1"/>
          <w:shd w:val="clear" w:color="auto" w:fill="FFFFFF"/>
          <w:lang w:val="fr-BE"/>
        </w:rPr>
      </w:pPr>
      <w:r w:rsidRPr="00C05C6B">
        <w:rPr>
          <w:color w:val="000000" w:themeColor="text1"/>
          <w:lang w:val="fr-BE"/>
        </w:rPr>
        <w:t>Par exemple, d</w:t>
      </w:r>
      <w:r w:rsidR="00F72474" w:rsidRPr="00C05C6B">
        <w:rPr>
          <w:color w:val="000000" w:themeColor="text1"/>
          <w:shd w:val="clear" w:color="auto" w:fill="FFFFFF"/>
          <w:lang w:val="fr-BE"/>
        </w:rPr>
        <w:t>ans le contexte d</w:t>
      </w:r>
      <w:r w:rsidR="00036B23">
        <w:rPr>
          <w:color w:val="000000" w:themeColor="text1"/>
          <w:shd w:val="clear" w:color="auto" w:fill="FFFFFF"/>
          <w:lang w:val="fr-BE"/>
        </w:rPr>
        <w:t>u</w:t>
      </w:r>
      <w:r w:rsidR="00F72474" w:rsidRPr="00C05C6B">
        <w:rPr>
          <w:color w:val="000000" w:themeColor="text1"/>
          <w:shd w:val="clear" w:color="auto" w:fill="FFFFFF"/>
          <w:lang w:val="fr-BE"/>
        </w:rPr>
        <w:t xml:space="preserve"> travail sur Uber, </w:t>
      </w:r>
      <w:r w:rsidR="009C38F1" w:rsidRPr="00C05C6B">
        <w:rPr>
          <w:color w:val="000000" w:themeColor="text1"/>
          <w:lang w:val="fr-BE"/>
        </w:rPr>
        <w:t xml:space="preserve">ce </w:t>
      </w:r>
      <w:r w:rsidR="008A1D4B" w:rsidRPr="00C05C6B">
        <w:rPr>
          <w:color w:val="000000" w:themeColor="text1"/>
          <w:lang w:val="fr-BE"/>
        </w:rPr>
        <w:t xml:space="preserve">contrôle algorithmique </w:t>
      </w:r>
      <w:r w:rsidR="0091459D" w:rsidRPr="00C05C6B">
        <w:rPr>
          <w:color w:val="000000" w:themeColor="text1"/>
          <w:lang w:val="fr-BE"/>
        </w:rPr>
        <w:t xml:space="preserve">se </w:t>
      </w:r>
      <w:r w:rsidRPr="00C05C6B">
        <w:rPr>
          <w:color w:val="000000" w:themeColor="text1"/>
          <w:lang w:val="fr-BE"/>
        </w:rPr>
        <w:t xml:space="preserve">traduit par différentes </w:t>
      </w:r>
      <w:r w:rsidR="00CC417C" w:rsidRPr="00C05C6B">
        <w:rPr>
          <w:color w:val="000000" w:themeColor="text1"/>
          <w:lang w:val="fr-BE"/>
        </w:rPr>
        <w:t>injonctions tacites. Uber</w:t>
      </w:r>
      <w:r w:rsidR="008A1D4B" w:rsidRPr="00C05C6B">
        <w:rPr>
          <w:color w:val="000000" w:themeColor="text1"/>
          <w:lang w:val="fr-BE"/>
        </w:rPr>
        <w:t xml:space="preserve"> </w:t>
      </w:r>
      <w:r w:rsidR="00CC417C" w:rsidRPr="00C05C6B">
        <w:rPr>
          <w:color w:val="000000" w:themeColor="text1"/>
          <w:lang w:val="fr-BE"/>
        </w:rPr>
        <w:t>« recommande »</w:t>
      </w:r>
      <w:r w:rsidR="00501DEF" w:rsidRPr="00C05C6B">
        <w:rPr>
          <w:color w:val="000000" w:themeColor="text1"/>
          <w:lang w:val="fr-BE"/>
        </w:rPr>
        <w:t xml:space="preserve"> (de proposer des bouteilles d’eau aux clients par exemple)</w:t>
      </w:r>
      <w:r w:rsidR="008A1D4B" w:rsidRPr="00C05C6B">
        <w:rPr>
          <w:color w:val="000000" w:themeColor="text1"/>
          <w:lang w:val="fr-BE"/>
        </w:rPr>
        <w:t xml:space="preserve"> ; </w:t>
      </w:r>
      <w:r w:rsidR="00CC417C" w:rsidRPr="00C05C6B">
        <w:rPr>
          <w:color w:val="000000" w:themeColor="text1"/>
          <w:lang w:val="fr-BE"/>
        </w:rPr>
        <w:t>restreint</w:t>
      </w:r>
      <w:r w:rsidR="00501DEF" w:rsidRPr="00C05C6B">
        <w:rPr>
          <w:color w:val="000000" w:themeColor="text1"/>
          <w:lang w:val="fr-BE"/>
        </w:rPr>
        <w:t xml:space="preserve"> (</w:t>
      </w:r>
      <w:r w:rsidR="00036B23">
        <w:rPr>
          <w:color w:val="000000" w:themeColor="text1"/>
          <w:lang w:val="fr-BE"/>
        </w:rPr>
        <w:t xml:space="preserve">la possibilté </w:t>
      </w:r>
      <w:r w:rsidR="00501DEF" w:rsidRPr="00C05C6B">
        <w:rPr>
          <w:color w:val="000000" w:themeColor="text1"/>
          <w:lang w:val="fr-BE"/>
        </w:rPr>
        <w:t>de voir la destination de la course avant de l’accepter</w:t>
      </w:r>
      <w:r w:rsidR="00BE2FD5">
        <w:rPr>
          <w:color w:val="000000" w:themeColor="text1"/>
          <w:lang w:val="fr-BE"/>
        </w:rPr>
        <w:t xml:space="preserve"> par exemple</w:t>
      </w:r>
      <w:r w:rsidR="00501DEF" w:rsidRPr="00C05C6B">
        <w:rPr>
          <w:color w:val="000000" w:themeColor="text1"/>
          <w:lang w:val="fr-BE"/>
        </w:rPr>
        <w:t>)</w:t>
      </w:r>
      <w:r w:rsidR="008A1D4B" w:rsidRPr="00C05C6B">
        <w:rPr>
          <w:color w:val="000000" w:themeColor="text1"/>
          <w:lang w:val="fr-BE"/>
        </w:rPr>
        <w:t xml:space="preserve"> ; </w:t>
      </w:r>
      <w:r w:rsidR="00CC417C" w:rsidRPr="00C05C6B">
        <w:rPr>
          <w:color w:val="000000" w:themeColor="text1"/>
          <w:lang w:val="fr-BE"/>
        </w:rPr>
        <w:t>évalue</w:t>
      </w:r>
      <w:r w:rsidR="00501DEF" w:rsidRPr="00C05C6B">
        <w:rPr>
          <w:color w:val="000000" w:themeColor="text1"/>
          <w:lang w:val="fr-BE"/>
        </w:rPr>
        <w:t xml:space="preserve"> (le taux d’acceptation de course par exemple)</w:t>
      </w:r>
      <w:r w:rsidR="008A1D4B" w:rsidRPr="00C05C6B">
        <w:rPr>
          <w:color w:val="000000" w:themeColor="text1"/>
          <w:lang w:val="fr-BE"/>
        </w:rPr>
        <w:t xml:space="preserve"> ; </w:t>
      </w:r>
      <w:r w:rsidR="00CC417C" w:rsidRPr="00C05C6B">
        <w:rPr>
          <w:color w:val="000000" w:themeColor="text1"/>
          <w:lang w:val="fr-BE"/>
        </w:rPr>
        <w:t>récompense</w:t>
      </w:r>
      <w:r w:rsidR="00501DEF" w:rsidRPr="00C05C6B">
        <w:rPr>
          <w:color w:val="000000" w:themeColor="text1"/>
          <w:lang w:val="fr-BE"/>
        </w:rPr>
        <w:t xml:space="preserve"> (de badges digitaux en fonction des qualités données par un client par exemple)</w:t>
      </w:r>
      <w:r w:rsidR="00BE1622" w:rsidRPr="00C05C6B">
        <w:rPr>
          <w:color w:val="000000" w:themeColor="text1"/>
          <w:lang w:val="fr-BE"/>
        </w:rPr>
        <w:t xml:space="preserve"> ; </w:t>
      </w:r>
      <w:r w:rsidR="00CC417C" w:rsidRPr="00C05C6B">
        <w:rPr>
          <w:color w:val="000000" w:themeColor="text1"/>
          <w:lang w:val="fr-BE"/>
        </w:rPr>
        <w:t>sanctionne</w:t>
      </w:r>
      <w:r w:rsidR="008A1D4B" w:rsidRPr="00C05C6B">
        <w:rPr>
          <w:color w:val="000000" w:themeColor="text1"/>
          <w:lang w:val="fr-BE"/>
        </w:rPr>
        <w:t xml:space="preserve"> </w:t>
      </w:r>
      <w:r w:rsidR="00501DEF" w:rsidRPr="00C05C6B">
        <w:rPr>
          <w:color w:val="000000" w:themeColor="text1"/>
          <w:lang w:val="fr-BE"/>
        </w:rPr>
        <w:t>(</w:t>
      </w:r>
      <w:r w:rsidR="00BE1622" w:rsidRPr="00C05C6B">
        <w:rPr>
          <w:color w:val="000000" w:themeColor="text1"/>
          <w:lang w:val="fr-BE"/>
        </w:rPr>
        <w:t xml:space="preserve">si le chauffeur n’accepte pas suffisamment de courses par exemple) </w:t>
      </w:r>
      <w:r w:rsidR="008A1D4B" w:rsidRPr="00C05C6B">
        <w:rPr>
          <w:color w:val="000000" w:themeColor="text1"/>
          <w:lang w:val="fr-BE"/>
        </w:rPr>
        <w:t xml:space="preserve">et </w:t>
      </w:r>
      <w:r w:rsidR="00CC417C" w:rsidRPr="00C05C6B">
        <w:rPr>
          <w:color w:val="000000" w:themeColor="text1"/>
          <w:lang w:val="fr-BE"/>
        </w:rPr>
        <w:t>suit</w:t>
      </w:r>
      <w:r w:rsidR="008A1D4B" w:rsidRPr="00C05C6B">
        <w:rPr>
          <w:color w:val="000000" w:themeColor="text1"/>
          <w:lang w:val="fr-BE"/>
        </w:rPr>
        <w:t xml:space="preserve"> </w:t>
      </w:r>
      <w:r w:rsidR="00BE1622" w:rsidRPr="00C05C6B">
        <w:rPr>
          <w:color w:val="000000" w:themeColor="text1"/>
          <w:lang w:val="fr-BE"/>
        </w:rPr>
        <w:t>(</w:t>
      </w:r>
      <w:r w:rsidR="0028432B" w:rsidRPr="00C05C6B">
        <w:rPr>
          <w:color w:val="000000" w:themeColor="text1"/>
          <w:lang w:val="fr-BE"/>
        </w:rPr>
        <w:t>le chemin emprunté est visible par Uber et le client notamment)</w:t>
      </w:r>
      <w:r w:rsidR="00F70C4D" w:rsidRPr="00C05C6B">
        <w:rPr>
          <w:color w:val="000000" w:themeColor="text1"/>
          <w:lang w:val="fr-BE"/>
        </w:rPr>
        <w:t xml:space="preserve"> </w:t>
      </w:r>
      <w:r w:rsidR="00F70C4D" w:rsidRPr="00C05C6B">
        <w:rPr>
          <w:color w:val="000000" w:themeColor="text1"/>
          <w:lang w:val="fr-BE"/>
        </w:rPr>
        <w:fldChar w:fldCharType="begin"/>
      </w:r>
      <w:r w:rsidR="00A04FA5">
        <w:rPr>
          <w:color w:val="000000" w:themeColor="text1"/>
          <w:lang w:val="fr-BE"/>
        </w:rPr>
        <w:instrText xml:space="preserve"> ADDIN ZOTERO_ITEM CSL_CITATION {"citationID":"xfZxMwwo","properties":{"formattedCitation":"(Hirsch et al., 2023; Kellogg et al., 2020)","plainCitation":"(Hirsch et al., 2023; Kellogg et al., 2020)","dontUpdate":true,"noteIndex":0},"citationItems":[{"id":2858,"uris":["http://zotero.org/users/6183971/items/6QFQTX6W"],"itemData":{"id":2858,"type":"book","abstract":"Algorithmic control (AC) is an emerging phenomenon shaping the future of work. While AC is already well established in the platform economy, it is also gaining traction in traditional organizations. Given that AC represents a new phenomenon, it still suffers from a relatively immature conceptual basis. Here, an up-and-coming conceptual AC framework is the so-called “6R” framework by Kellogg et al. (2020).\nThis framework, however, has not been conceptually and empirically validated yet, which is the focus of the study at hand. To validate the 6R framework, we use a combination of a literature review (topdown) and interviews (bottom-up). Our study sets forth to refine and extend the framework, resulting in an updated 5RSM framework of AC. The proposed framework represents an updated conceptualization\nof AC, applicable to both platform and traditional work settings, and lays the foundation for future research, including scale development.","source":"ResearchGate","title":"Algorithmic Control in Platform and Traditional Work Settings: An Updated Conceptual Framework","title-short":"Algorithmic Control in Platform and Traditional Work Settings","author":[{"family":"Hirsch","given":"Felix"},{"family":"Alizadeh","given":"Armin"},{"family":"Wiener","given":"Martin"},{"family":"Cram","given":"W."}],"issued":{"date-parts":[["2023",6,1]]}}},{"id":2857,"uris":["http://zotero.org/users/6183971/items/3HXZRYQ3"],"itemData":{"id":2857,"type":"article-journal","container-title":"Academy of Management Annals","DOI":"10.5465/annals.2018.0174","ISSN":"1941-6520, 1941-6067","issue":"1","journalAbbreviation":"ANNALS","language":"en","page":"366-410","source":"DOI.org (Crossref)","title":"Algorithms at Work: The New Contested Terrain of Control","title-short":"Algorithms at Work","URL":"http://journals.aom.org/doi/10.5465/annals.2018.0174","volume":"14","author":[{"family":"Kellogg","given":"Katherine C."},{"family":"Valentine","given":"Melissa A."},{"family":"Christin","given":"Angéle"}],"accessed":{"date-parts":[["2023",10,31]]},"issued":{"date-parts":[["2020",1]]}}}],"schema":"https://github.com/citation-style-language/schema/raw/master/csl-citation.json"} </w:instrText>
      </w:r>
      <w:r w:rsidR="00F70C4D" w:rsidRPr="00C05C6B">
        <w:rPr>
          <w:color w:val="000000" w:themeColor="text1"/>
          <w:lang w:val="fr-BE"/>
        </w:rPr>
        <w:fldChar w:fldCharType="separate"/>
      </w:r>
      <w:r w:rsidR="00F70C4D" w:rsidRPr="00C05C6B">
        <w:rPr>
          <w:rFonts w:cs="Times New Roman"/>
          <w:color w:val="000000" w:themeColor="text1"/>
        </w:rPr>
        <w:t>(Hirsch et al., 2023</w:t>
      </w:r>
      <w:r w:rsidR="002D28FC">
        <w:rPr>
          <w:rFonts w:cs="Times New Roman"/>
          <w:color w:val="000000" w:themeColor="text1"/>
        </w:rPr>
        <w:t> </w:t>
      </w:r>
      <w:r w:rsidR="00F70C4D" w:rsidRPr="00C05C6B">
        <w:rPr>
          <w:rFonts w:cs="Times New Roman"/>
          <w:color w:val="000000" w:themeColor="text1"/>
        </w:rPr>
        <w:t>; Kellogg et al., 2020)</w:t>
      </w:r>
      <w:r w:rsidR="00F70C4D" w:rsidRPr="00C05C6B">
        <w:rPr>
          <w:color w:val="000000" w:themeColor="text1"/>
          <w:lang w:val="fr-BE"/>
        </w:rPr>
        <w:fldChar w:fldCharType="end"/>
      </w:r>
      <w:r w:rsidR="00F70C4D" w:rsidRPr="00C05C6B">
        <w:rPr>
          <w:color w:val="000000" w:themeColor="text1"/>
          <w:lang w:val="fr-BE"/>
        </w:rPr>
        <w:t>.</w:t>
      </w:r>
    </w:p>
    <w:p w14:paraId="7499AFC6" w14:textId="0FEA182C" w:rsidR="0020298D" w:rsidRPr="00C05C6B" w:rsidRDefault="000A2006" w:rsidP="00A225E1">
      <w:pPr>
        <w:spacing w:before="120" w:after="120"/>
        <w:rPr>
          <w:color w:val="000000" w:themeColor="text1"/>
          <w:lang w:val="fr-BE"/>
        </w:rPr>
      </w:pPr>
      <w:r w:rsidRPr="00C05C6B">
        <w:rPr>
          <w:color w:val="000000" w:themeColor="text1"/>
          <w:shd w:val="clear" w:color="auto" w:fill="FFFFFF"/>
          <w:lang w:val="fr-BE"/>
        </w:rPr>
        <w:t xml:space="preserve">Ces formes de contrôle sont dénoncées </w:t>
      </w:r>
      <w:r w:rsidR="00BE2FD5">
        <w:rPr>
          <w:color w:val="000000" w:themeColor="text1"/>
          <w:shd w:val="clear" w:color="auto" w:fill="FFFFFF"/>
          <w:lang w:val="fr-BE"/>
        </w:rPr>
        <w:t xml:space="preserve">en tant que </w:t>
      </w:r>
      <w:r w:rsidR="00D16B0A" w:rsidRPr="00C05C6B">
        <w:rPr>
          <w:color w:val="000000" w:themeColor="text1"/>
          <w:lang w:val="fr-BE"/>
        </w:rPr>
        <w:t>« boite noire »</w:t>
      </w:r>
      <w:r w:rsidR="00DA174A" w:rsidRPr="00C05C6B">
        <w:rPr>
          <w:color w:val="000000" w:themeColor="text1"/>
          <w:lang w:val="fr-BE"/>
        </w:rPr>
        <w:t>,</w:t>
      </w:r>
      <w:r w:rsidR="0020298D" w:rsidRPr="00C05C6B">
        <w:rPr>
          <w:color w:val="000000" w:themeColor="text1"/>
          <w:lang w:val="fr-BE"/>
        </w:rPr>
        <w:t xml:space="preserve"> </w:t>
      </w:r>
      <w:r w:rsidR="00A172B9">
        <w:rPr>
          <w:color w:val="000000" w:themeColor="text1"/>
          <w:lang w:val="fr-BE"/>
        </w:rPr>
        <w:t>puisqu’elles sont</w:t>
      </w:r>
      <w:r w:rsidR="00BE2FD5">
        <w:rPr>
          <w:color w:val="000000" w:themeColor="text1"/>
          <w:lang w:val="fr-BE"/>
        </w:rPr>
        <w:t xml:space="preserve"> </w:t>
      </w:r>
      <w:r w:rsidR="00CC417C" w:rsidRPr="00C05C6B">
        <w:rPr>
          <w:color w:val="000000" w:themeColor="text1"/>
          <w:lang w:val="fr-BE"/>
        </w:rPr>
        <w:t>chapeautées par le pouvoir des algorithm</w:t>
      </w:r>
      <w:r w:rsidR="007853B1" w:rsidRPr="00C05C6B">
        <w:rPr>
          <w:color w:val="000000" w:themeColor="text1"/>
          <w:lang w:val="fr-BE"/>
        </w:rPr>
        <w:t>es</w:t>
      </w:r>
      <w:r w:rsidR="00BE2FD5">
        <w:rPr>
          <w:color w:val="000000" w:themeColor="text1"/>
          <w:lang w:val="fr-BE"/>
        </w:rPr>
        <w:t xml:space="preserve"> et</w:t>
      </w:r>
      <w:r w:rsidR="00A172B9">
        <w:rPr>
          <w:color w:val="000000" w:themeColor="text1"/>
          <w:lang w:val="fr-BE"/>
        </w:rPr>
        <w:t xml:space="preserve"> son</w:t>
      </w:r>
      <w:r w:rsidR="00856954">
        <w:rPr>
          <w:color w:val="000000" w:themeColor="text1"/>
          <w:lang w:val="fr-BE"/>
        </w:rPr>
        <w:t xml:space="preserve">t ainsi </w:t>
      </w:r>
      <w:r w:rsidR="002D28FC">
        <w:rPr>
          <w:color w:val="000000" w:themeColor="text1"/>
          <w:lang w:val="fr-BE"/>
        </w:rPr>
        <w:t>« </w:t>
      </w:r>
      <w:r w:rsidRPr="00C05C6B">
        <w:rPr>
          <w:color w:val="000000" w:themeColor="text1"/>
          <w:lang w:val="fr-BE"/>
        </w:rPr>
        <w:t>impénétrables</w:t>
      </w:r>
      <w:r w:rsidR="00CC417C" w:rsidRPr="00C05C6B">
        <w:rPr>
          <w:color w:val="000000" w:themeColor="text1"/>
          <w:lang w:val="fr-BE"/>
        </w:rPr>
        <w:t>, erratiques et imprévisibles</w:t>
      </w:r>
      <w:r w:rsidR="002D28FC">
        <w:rPr>
          <w:color w:val="000000" w:themeColor="text1"/>
          <w:lang w:val="fr-BE"/>
        </w:rPr>
        <w:t> »</w:t>
      </w:r>
      <w:r w:rsidR="0089563E" w:rsidRPr="00C05C6B">
        <w:rPr>
          <w:color w:val="000000" w:themeColor="text1"/>
          <w:lang w:val="fr-BE"/>
        </w:rPr>
        <w:t xml:space="preserve"> </w:t>
      </w:r>
      <w:r w:rsidR="0089563E" w:rsidRPr="00C05C6B">
        <w:rPr>
          <w:color w:val="000000" w:themeColor="text1"/>
          <w:lang w:val="fr-BE"/>
        </w:rPr>
        <w:fldChar w:fldCharType="begin"/>
      </w:r>
      <w:r w:rsidR="00796216" w:rsidRPr="00C05C6B">
        <w:rPr>
          <w:color w:val="000000" w:themeColor="text1"/>
          <w:lang w:val="fr-BE"/>
        </w:rPr>
        <w:instrText xml:space="preserve"> ADDIN ZOTERO_ITEM CSL_CITATION {"citationID":"qCSiADez","properties":{"formattedCitation":"(Jarrahi et al., 2020)","plainCitation":"(Jarrahi et al., 2020)","dontUpdate":true,"noteIndex":0},"citationItems":[{"id":1266,"uris":["http://zotero.org/users/6183971/items/UME4R8YX"],"itemData":{"id":1266,"type":"article-journal","abstract":"We advance the concept of platformic management, and the ways in which platforms help to structure project-based or Bgig^ work. We do so knowing that the popular press and a substantial number of the scholarly publications characterize the Brise of the gig economy^ as advancing worker autonomy and ﬂexibility, focusing attention to online digital labor platforms such as Uber and Amazon’s Mechanical Turk. Scholars have conceptualized the procedures of control exercised by these platforms as exerting Balgorithmic management,^ reﬂecting the use of extensive data collection to feed algorithms that structure work. In this paper, we broaden the attention to algorithmic management and gig-working control in two ways. First, we characterize the managerial functions of Upwork, an online platform that facilitates knowledge-intensive freelance labor - to advance discourse beyond ride-sharing and room-renting labor. Second, we advance the concept of platformic management as a means to convey a broader and sociotechnical premise of these platforms’ functions in structuring work. We draw on data collected from Upwork forum discussions, interviews with gig workers who use Upwork, and a walkthrough analysis of the Upwork platform to develop our analysis. Our ﬁndings lead us to articulate platformic management – extending beyond algorithms – and to present the platform as a Bboundary resource^ to illustrate the paradoxical affordances of Upwork and similar labor platforms. That is, the platform (1) enables the autonomy desired by gig workers, while (2) also serving as a means of control that helps maintain the viability of transactions and protects the platform from disintermediation.","container-title":"Computer Supported Cooperative Work (CSCW)","DOI":"10.1007/s10606-019-09368-7","ISSN":"0925-9724, 1573-7551","issue":"1-2","journalAbbreviation":"Comput Supported Coop Work","language":"en","page":"153-189","source":"DOI.org (Crossref)","title":"Platformic Management, Boundary Resources for Gig Work, and Worker Autonomy","URL":"http://link.springer.com/10.1007/s10606-019-09368-7","volume":"29","author":[{"family":"Jarrahi","given":"Mohammad Hossein"},{"family":"Sutherland","given":"Will"},{"family":"Nelson","given":"Sarah Beth"},{"family":"Sawyer","given":"Steve"}],"accessed":{"date-parts":[["2022",9,26]]},"issued":{"date-parts":[["2020",4]]}}}],"schema":"https://github.com/citation-style-language/schema/raw/master/csl-citation.json"} </w:instrText>
      </w:r>
      <w:r w:rsidR="0089563E" w:rsidRPr="00C05C6B">
        <w:rPr>
          <w:color w:val="000000" w:themeColor="text1"/>
          <w:lang w:val="fr-BE"/>
        </w:rPr>
        <w:fldChar w:fldCharType="separate"/>
      </w:r>
      <w:r w:rsidR="0089563E" w:rsidRPr="00C05C6B">
        <w:rPr>
          <w:rFonts w:cs="Times New Roman"/>
          <w:color w:val="000000" w:themeColor="text1"/>
        </w:rPr>
        <w:t>(Jarrahi et al., 2020 : 2)</w:t>
      </w:r>
      <w:r w:rsidR="0089563E" w:rsidRPr="00C05C6B">
        <w:rPr>
          <w:color w:val="000000" w:themeColor="text1"/>
          <w:lang w:val="fr-BE"/>
        </w:rPr>
        <w:fldChar w:fldCharType="end"/>
      </w:r>
      <w:r w:rsidR="0099095A" w:rsidRPr="00C05C6B">
        <w:rPr>
          <w:color w:val="000000" w:themeColor="text1"/>
          <w:lang w:val="fr-BE"/>
        </w:rPr>
        <w:t xml:space="preserve">. </w:t>
      </w:r>
      <w:r w:rsidR="00E926CB" w:rsidRPr="00C05C6B">
        <w:rPr>
          <w:color w:val="000000" w:themeColor="text1"/>
          <w:lang w:val="fr-BE"/>
        </w:rPr>
        <w:t>L</w:t>
      </w:r>
      <w:r w:rsidR="0099095A" w:rsidRPr="00C05C6B">
        <w:rPr>
          <w:color w:val="000000" w:themeColor="text1"/>
          <w:lang w:val="fr-BE"/>
        </w:rPr>
        <w:t>es</w:t>
      </w:r>
      <w:r w:rsidR="000F4CA5" w:rsidRPr="00C05C6B">
        <w:rPr>
          <w:color w:val="000000" w:themeColor="text1"/>
          <w:lang w:val="fr-BE"/>
        </w:rPr>
        <w:t xml:space="preserve"> pr</w:t>
      </w:r>
      <w:r w:rsidR="00B92711" w:rsidRPr="00C05C6B">
        <w:rPr>
          <w:color w:val="000000" w:themeColor="text1"/>
          <w:lang w:val="fr-BE"/>
        </w:rPr>
        <w:t>opriétés du MA</w:t>
      </w:r>
      <w:r w:rsidR="00DE15DE" w:rsidRPr="00C05C6B">
        <w:rPr>
          <w:color w:val="000000" w:themeColor="text1"/>
          <w:lang w:val="fr-BE"/>
        </w:rPr>
        <w:t xml:space="preserve"> décrites comme nébuleuses</w:t>
      </w:r>
      <w:r w:rsidR="00B92711" w:rsidRPr="00C05C6B">
        <w:rPr>
          <w:color w:val="000000" w:themeColor="text1"/>
          <w:lang w:val="fr-BE"/>
        </w:rPr>
        <w:t xml:space="preserve"> sont à </w:t>
      </w:r>
      <w:r w:rsidR="0099095A" w:rsidRPr="00C05C6B">
        <w:rPr>
          <w:color w:val="000000" w:themeColor="text1"/>
          <w:lang w:val="fr-BE"/>
        </w:rPr>
        <w:t>l’origine de</w:t>
      </w:r>
      <w:r w:rsidRPr="00C05C6B">
        <w:rPr>
          <w:color w:val="000000" w:themeColor="text1"/>
          <w:lang w:val="fr-BE"/>
        </w:rPr>
        <w:t xml:space="preserve"> </w:t>
      </w:r>
      <w:r w:rsidRPr="00C05C6B">
        <w:rPr>
          <w:color w:val="000000" w:themeColor="text1"/>
          <w:lang w:val="fr-BE"/>
        </w:rPr>
        <w:lastRenderedPageBreak/>
        <w:t>frustration</w:t>
      </w:r>
      <w:r w:rsidR="00DE15DE" w:rsidRPr="00C05C6B">
        <w:rPr>
          <w:color w:val="000000" w:themeColor="text1"/>
          <w:lang w:val="fr-BE"/>
        </w:rPr>
        <w:t>s</w:t>
      </w:r>
      <w:r w:rsidRPr="00C05C6B">
        <w:rPr>
          <w:color w:val="000000" w:themeColor="text1"/>
          <w:lang w:val="fr-BE"/>
        </w:rPr>
        <w:t xml:space="preserve"> </w:t>
      </w:r>
      <w:r w:rsidR="00856954">
        <w:rPr>
          <w:color w:val="000000" w:themeColor="text1"/>
          <w:lang w:val="fr-BE"/>
        </w:rPr>
        <w:t xml:space="preserve">considérables </w:t>
      </w:r>
      <w:r w:rsidR="00BE2FD5">
        <w:rPr>
          <w:color w:val="000000" w:themeColor="text1"/>
          <w:lang w:val="fr-BE"/>
        </w:rPr>
        <w:t xml:space="preserve">chez les travailleurs </w:t>
      </w:r>
      <w:r w:rsidRPr="00C05C6B">
        <w:rPr>
          <w:color w:val="000000" w:themeColor="text1"/>
          <w:lang w:val="fr-BE"/>
        </w:rPr>
        <w:t>et d</w:t>
      </w:r>
      <w:r w:rsidR="00BE2FD5">
        <w:rPr>
          <w:color w:val="000000" w:themeColor="text1"/>
          <w:lang w:val="fr-BE"/>
        </w:rPr>
        <w:t>’une</w:t>
      </w:r>
      <w:r w:rsidRPr="00C05C6B">
        <w:rPr>
          <w:color w:val="000000" w:themeColor="text1"/>
          <w:lang w:val="fr-BE"/>
        </w:rPr>
        <w:t xml:space="preserve"> réduction significative de l</w:t>
      </w:r>
      <w:r w:rsidR="00BE2FD5">
        <w:rPr>
          <w:color w:val="000000" w:themeColor="text1"/>
          <w:lang w:val="fr-BE"/>
        </w:rPr>
        <w:t xml:space="preserve">eur </w:t>
      </w:r>
      <w:r w:rsidRPr="00C05C6B">
        <w:rPr>
          <w:color w:val="000000" w:themeColor="text1"/>
          <w:lang w:val="fr-BE"/>
        </w:rPr>
        <w:t xml:space="preserve">autonomie </w:t>
      </w:r>
      <w:r w:rsidR="00733E63" w:rsidRPr="00C05C6B">
        <w:rPr>
          <w:color w:val="000000" w:themeColor="text1"/>
          <w:lang w:val="fr-BE"/>
        </w:rPr>
        <w:fldChar w:fldCharType="begin"/>
      </w:r>
      <w:r w:rsidR="00A04FA5">
        <w:rPr>
          <w:color w:val="000000" w:themeColor="text1"/>
          <w:lang w:val="fr-BE"/>
        </w:rPr>
        <w:instrText xml:space="preserve"> ADDIN ZOTERO_ITEM CSL_CITATION {"citationID":"jljuGRFo","properties":{"formattedCitation":"(M\\uc0\\u246{}hlmann et al., 2021; M\\uc0\\u246{}hlmann &amp; Zalmanson, 2017)","plainCitation":"(Möhlmann et al., 2021; Möhlmann &amp; Zalmanson, 2017)","dontUpdate":true,"noteIndex":0},"citationItems":[{"id":997,"uris":["http://zotero.org/users/6183971/items/8KHR2J9Q"],"itemData":{"id":997,"type":"article-journal","abstract":"Online labor platforms (OLPs) can use algorithms along two dimensions: matching and control. While previous research has paid considerable attention to how OLPs optimize matching and accommodate market needs, OLPs can also employ algorithms to monitor and tightly control platform work. In this paper, we examine the nature of platform work on OLPs, and the role of algorithmic management in organizing how such work is conducted. Using a qualitative study of Uber drivers’ perceptions, supplemented by interviews with Uber executives and engineers, we present a grounded theory that captures algorithmic management of work on OLPs. In the context of both algorithmic matching and algorithmic control, platform workers experience tensions relating to execution, compensation, and belonging. We show that these tensions trigger market-like and organization-like response behaviors by platform workers. Our research contributes to the emerging literature on OLPs.","container-title":"MIS Quarterly","journalAbbreviation":"MIS Quarterly","source":"ResearchGate","title":"ALGORITHMIC MANAGEMENT OF WORK ON ONLINE LABOR PLATFORMS: WHEN MATCHING MEETS CONTROL","title-short":"ALGORITHMIC MANAGEMENT OF WORK ON ONLINE LABOR PLATFORMS","author":[{"family":"Möhlmann","given":"Mareike"},{"family":"Zalmanson","given":"Lior"},{"family":"Henfridsson","given":"Ola"},{"family":"Gregory","given":"Robert"}],"issued":{"date-parts":[["2021",1,1]]}}},{"id":1469,"uris":["http://zotero.org/users/6183971/items/XWX8R3WR"],"itemData":{"id":1469,"type":"book","source":"ResearchGate","title":"Hands on the wheel: Navigating algorithmic management and Uber drivers' autonomy","title-short":"Hands on the wheel","author":[{"family":"Möhlmann","given":"Mareike"},{"family":"Zalmanson","given":"Lior"}],"issued":{"date-parts":[["2017",12,10]]}}}],"schema":"https://github.com/citation-style-language/schema/raw/master/csl-citation.json"} </w:instrText>
      </w:r>
      <w:r w:rsidR="00733E63" w:rsidRPr="00C05C6B">
        <w:rPr>
          <w:color w:val="000000" w:themeColor="text1"/>
          <w:lang w:val="fr-BE"/>
        </w:rPr>
        <w:fldChar w:fldCharType="separate"/>
      </w:r>
      <w:r w:rsidR="00733E63" w:rsidRPr="00C05C6B">
        <w:rPr>
          <w:rFonts w:cs="Times New Roman"/>
          <w:color w:val="000000" w:themeColor="text1"/>
          <w:szCs w:val="24"/>
        </w:rPr>
        <w:t>(Möhlmann et al., 2021</w:t>
      </w:r>
      <w:r w:rsidR="002D28FC">
        <w:rPr>
          <w:rFonts w:cs="Times New Roman"/>
          <w:color w:val="000000" w:themeColor="text1"/>
          <w:szCs w:val="24"/>
        </w:rPr>
        <w:t> </w:t>
      </w:r>
      <w:r w:rsidR="00733E63" w:rsidRPr="00C05C6B">
        <w:rPr>
          <w:rFonts w:cs="Times New Roman"/>
          <w:color w:val="000000" w:themeColor="text1"/>
          <w:szCs w:val="24"/>
        </w:rPr>
        <w:t>; Möhlmann &amp; Zalmanson, 2017)</w:t>
      </w:r>
      <w:r w:rsidR="00733E63" w:rsidRPr="00C05C6B">
        <w:rPr>
          <w:color w:val="000000" w:themeColor="text1"/>
          <w:lang w:val="fr-BE"/>
        </w:rPr>
        <w:fldChar w:fldCharType="end"/>
      </w:r>
      <w:r w:rsidRPr="00C05C6B">
        <w:rPr>
          <w:color w:val="000000" w:themeColor="text1"/>
          <w:lang w:val="fr-BE"/>
        </w:rPr>
        <w:t xml:space="preserve">. </w:t>
      </w:r>
      <w:r w:rsidR="006738F7">
        <w:rPr>
          <w:color w:val="000000" w:themeColor="text1"/>
          <w:lang w:val="fr-BE"/>
        </w:rPr>
        <w:t>L</w:t>
      </w:r>
      <w:r w:rsidR="00DD526D" w:rsidRPr="00C05C6B">
        <w:rPr>
          <w:color w:val="000000" w:themeColor="text1"/>
          <w:lang w:val="fr-BE"/>
        </w:rPr>
        <w:t>'autonomie</w:t>
      </w:r>
      <w:r w:rsidR="00AE3751" w:rsidRPr="00C05C6B">
        <w:rPr>
          <w:color w:val="000000" w:themeColor="text1"/>
          <w:lang w:val="fr-BE"/>
        </w:rPr>
        <w:t xml:space="preserve"> </w:t>
      </w:r>
      <w:r w:rsidR="00096979" w:rsidRPr="00C05C6B">
        <w:rPr>
          <w:color w:val="000000" w:themeColor="text1"/>
          <w:lang w:val="fr-BE"/>
        </w:rPr>
        <w:t xml:space="preserve">se traduit </w:t>
      </w:r>
      <w:r w:rsidR="006738F7">
        <w:rPr>
          <w:color w:val="000000" w:themeColor="text1"/>
          <w:lang w:val="fr-BE"/>
        </w:rPr>
        <w:t xml:space="preserve">habituellement </w:t>
      </w:r>
      <w:r w:rsidR="00BE2FD5">
        <w:rPr>
          <w:color w:val="000000" w:themeColor="text1"/>
          <w:lang w:val="fr-BE"/>
        </w:rPr>
        <w:t>par</w:t>
      </w:r>
      <w:r w:rsidR="00DD526D" w:rsidRPr="00C05C6B">
        <w:rPr>
          <w:color w:val="000000" w:themeColor="text1"/>
          <w:lang w:val="fr-BE"/>
        </w:rPr>
        <w:t xml:space="preserve"> la possibilité </w:t>
      </w:r>
      <w:r w:rsidR="00096979" w:rsidRPr="00C05C6B">
        <w:rPr>
          <w:color w:val="000000" w:themeColor="text1"/>
          <w:lang w:val="fr-BE"/>
        </w:rPr>
        <w:t xml:space="preserve">d'être son propre patron et de </w:t>
      </w:r>
      <w:r w:rsidR="00DD526D" w:rsidRPr="00C05C6B">
        <w:rPr>
          <w:color w:val="000000" w:themeColor="text1"/>
          <w:lang w:val="fr-BE"/>
        </w:rPr>
        <w:t xml:space="preserve">choisir </w:t>
      </w:r>
      <w:r w:rsidR="006738F7">
        <w:rPr>
          <w:color w:val="000000" w:themeColor="text1"/>
          <w:lang w:val="fr-BE"/>
        </w:rPr>
        <w:t xml:space="preserve">ainsi </w:t>
      </w:r>
      <w:r w:rsidR="00DD526D" w:rsidRPr="00C05C6B">
        <w:rPr>
          <w:color w:val="000000" w:themeColor="text1"/>
          <w:lang w:val="fr-BE"/>
        </w:rPr>
        <w:t>quand et combien de temps travailler</w:t>
      </w:r>
      <w:r w:rsidR="006738F7">
        <w:rPr>
          <w:color w:val="000000" w:themeColor="text1"/>
          <w:lang w:val="fr-BE"/>
        </w:rPr>
        <w:t>,</w:t>
      </w:r>
      <w:r w:rsidR="00DD526D" w:rsidRPr="00C05C6B">
        <w:rPr>
          <w:color w:val="000000" w:themeColor="text1"/>
          <w:lang w:val="fr-BE"/>
        </w:rPr>
        <w:t xml:space="preserve"> et </w:t>
      </w:r>
      <w:r w:rsidR="00096979" w:rsidRPr="00C05C6B">
        <w:rPr>
          <w:color w:val="000000" w:themeColor="text1"/>
          <w:lang w:val="fr-BE"/>
        </w:rPr>
        <w:t>donc combien gagner</w:t>
      </w:r>
      <w:r w:rsidR="006738F7">
        <w:rPr>
          <w:color w:val="000000" w:themeColor="text1"/>
          <w:lang w:val="fr-BE"/>
        </w:rPr>
        <w:t>. Ces</w:t>
      </w:r>
      <w:r w:rsidR="00096979" w:rsidRPr="00C05C6B">
        <w:rPr>
          <w:color w:val="000000" w:themeColor="text1"/>
          <w:lang w:val="fr-BE"/>
        </w:rPr>
        <w:t xml:space="preserve"> libertés </w:t>
      </w:r>
      <w:r w:rsidR="006738F7">
        <w:rPr>
          <w:color w:val="000000" w:themeColor="text1"/>
          <w:lang w:val="fr-BE"/>
        </w:rPr>
        <w:t xml:space="preserve">constituent </w:t>
      </w:r>
      <w:r w:rsidR="00DD526D" w:rsidRPr="00C05C6B">
        <w:rPr>
          <w:color w:val="000000" w:themeColor="text1"/>
          <w:lang w:val="fr-BE"/>
        </w:rPr>
        <w:t>les qualités d</w:t>
      </w:r>
      <w:r w:rsidR="004937C3" w:rsidRPr="00C05C6B">
        <w:rPr>
          <w:color w:val="000000" w:themeColor="text1"/>
          <w:lang w:val="fr-BE"/>
        </w:rPr>
        <w:t>u travail</w:t>
      </w:r>
      <w:r w:rsidR="00DD526D" w:rsidRPr="00C05C6B">
        <w:rPr>
          <w:color w:val="000000" w:themeColor="text1"/>
          <w:lang w:val="fr-BE"/>
        </w:rPr>
        <w:t xml:space="preserve"> défendues par l’économie de plateforme</w:t>
      </w:r>
      <w:r w:rsidR="00733E63" w:rsidRPr="00C05C6B">
        <w:rPr>
          <w:color w:val="000000" w:themeColor="text1"/>
          <w:lang w:val="fr-BE"/>
        </w:rPr>
        <w:t xml:space="preserve"> </w:t>
      </w:r>
      <w:r w:rsidR="007A7CCA" w:rsidRPr="00C05C6B">
        <w:rPr>
          <w:color w:val="000000" w:themeColor="text1"/>
          <w:lang w:val="fr-BE"/>
        </w:rPr>
        <w:fldChar w:fldCharType="begin"/>
      </w:r>
      <w:r w:rsidR="007A7CCA" w:rsidRPr="00C05C6B">
        <w:rPr>
          <w:color w:val="000000" w:themeColor="text1"/>
          <w:lang w:val="fr-BE"/>
        </w:rPr>
        <w:instrText xml:space="preserve"> ADDIN ZOTERO_ITEM CSL_CITATION {"citationID":"jjKZFFY5","properties":{"formattedCitation":"(Wood et al., 2019)","plainCitation":"(Wood et al., 2019)","noteIndex":0},"citationItems":[{"id":1011,"uris":["http://zotero.org/users/6183971/items/56VTZS6E"],"itemData":{"id":1011,"type":"article-journal","abstract":"This article evaluates the job quality of work in the remote gig economy. Such work consists of the remote provision of a wide variety of digital services mediated by online labour platforms. Focusing on workers in Southeast Asia and Sub-Saharan Africa, the article draws on semi-structured interviews in six countries (N = 107) and a cross-regional survey (N = 679) to detail the manner in which remote gig work is shaped by platform-based algorithmic control. Despite varying country contexts and types of work, we show that algorithmic control is central to the operation of online labour platforms. Algorithmic management techniques tend to offer workers high levels of flexibility, autonomy, task variety and complexity. However, these mechanisms of control can also result in low pay, social isolation, working unsocial and irregular hours, overwork, sleep deprivation and exhaustion.","container-title":"Work, Employment and Society","DOI":"10.1177/0950017018785616","ISSN":"0950-0170","issue":"1","journalAbbreviation":"Work, Employment and Society","language":"en","note":"publisher: SAGE Publications Ltd","page":"56-75","source":"SAGE Journals","title":"Good Gig, Bad Gig: Autonomy and Algorithmic Control in the Global Gig Economy","title-short":"Good Gig, Bad Gig","URL":"https://doi.org/10.1177/0950017018785616","volume":"33","author":[{"family":"Wood","given":"Alex J"},{"family":"Graham","given":"Mark"},{"family":"Lehdonvirta","given":"Vili"},{"family":"Hjorth","given":"Isis"}],"accessed":{"date-parts":[["2022",1,11]]},"issued":{"date-parts":[["2019",2,1]]}}}],"schema":"https://github.com/citation-style-language/schema/raw/master/csl-citation.json"} </w:instrText>
      </w:r>
      <w:r w:rsidR="007A7CCA" w:rsidRPr="00C05C6B">
        <w:rPr>
          <w:color w:val="000000" w:themeColor="text1"/>
          <w:lang w:val="fr-BE"/>
        </w:rPr>
        <w:fldChar w:fldCharType="separate"/>
      </w:r>
      <w:r w:rsidR="007A7CCA" w:rsidRPr="00C05C6B">
        <w:rPr>
          <w:rFonts w:cs="Times New Roman"/>
          <w:color w:val="000000" w:themeColor="text1"/>
        </w:rPr>
        <w:t>(Wood et al., 2019)</w:t>
      </w:r>
      <w:r w:rsidR="007A7CCA" w:rsidRPr="00C05C6B">
        <w:rPr>
          <w:color w:val="000000" w:themeColor="text1"/>
          <w:lang w:val="fr-BE"/>
        </w:rPr>
        <w:fldChar w:fldCharType="end"/>
      </w:r>
      <w:r w:rsidR="007A7CCA" w:rsidRPr="00C05C6B">
        <w:rPr>
          <w:color w:val="000000" w:themeColor="text1"/>
          <w:lang w:val="fr-BE"/>
        </w:rPr>
        <w:t xml:space="preserve">. </w:t>
      </w:r>
      <w:r w:rsidR="000F4CA5" w:rsidRPr="00C05C6B">
        <w:rPr>
          <w:color w:val="000000" w:themeColor="text1"/>
          <w:lang w:val="fr-BE"/>
        </w:rPr>
        <w:t xml:space="preserve">Or, l'opacité algorithmique </w:t>
      </w:r>
      <w:r w:rsidR="00096979" w:rsidRPr="00C05C6B">
        <w:rPr>
          <w:color w:val="000000" w:themeColor="text1"/>
          <w:lang w:val="fr-BE"/>
        </w:rPr>
        <w:t xml:space="preserve">réduit certains fondements de cette </w:t>
      </w:r>
      <w:r w:rsidR="000F4CA5" w:rsidRPr="00C05C6B">
        <w:rPr>
          <w:color w:val="000000" w:themeColor="text1"/>
          <w:lang w:val="fr-BE"/>
        </w:rPr>
        <w:t xml:space="preserve">autonomie au travail, </w:t>
      </w:r>
      <w:r w:rsidR="00096979" w:rsidRPr="00C05C6B">
        <w:rPr>
          <w:color w:val="000000" w:themeColor="text1"/>
          <w:lang w:val="fr-BE"/>
        </w:rPr>
        <w:t>notamment la possibilité de</w:t>
      </w:r>
      <w:r w:rsidR="000F4CA5" w:rsidRPr="00C05C6B">
        <w:rPr>
          <w:color w:val="000000" w:themeColor="text1"/>
          <w:lang w:val="fr-BE"/>
        </w:rPr>
        <w:t xml:space="preserve"> comprendre le paysage organisationnel et les logiques des décisions prises </w:t>
      </w:r>
      <w:r w:rsidR="006738F7">
        <w:rPr>
          <w:color w:val="000000" w:themeColor="text1"/>
          <w:lang w:val="fr-BE"/>
        </w:rPr>
        <w:t xml:space="preserve">au </w:t>
      </w:r>
      <w:r w:rsidR="000F4CA5" w:rsidRPr="00C05C6B">
        <w:rPr>
          <w:color w:val="000000" w:themeColor="text1"/>
          <w:lang w:val="fr-BE"/>
        </w:rPr>
        <w:t>sujet</w:t>
      </w:r>
      <w:r w:rsidR="00A91A7A" w:rsidRPr="00C05C6B">
        <w:rPr>
          <w:color w:val="000000" w:themeColor="text1"/>
          <w:lang w:val="fr-BE"/>
        </w:rPr>
        <w:t xml:space="preserve"> </w:t>
      </w:r>
      <w:r w:rsidR="006738F7">
        <w:rPr>
          <w:color w:val="000000" w:themeColor="text1"/>
          <w:lang w:val="fr-BE"/>
        </w:rPr>
        <w:t xml:space="preserve">des travailleurs </w:t>
      </w:r>
      <w:r w:rsidR="00A91A7A" w:rsidRPr="00C05C6B">
        <w:rPr>
          <w:color w:val="000000" w:themeColor="text1"/>
          <w:lang w:val="fr-BE"/>
        </w:rPr>
        <w:fldChar w:fldCharType="begin"/>
      </w:r>
      <w:r w:rsidR="00A91A7A" w:rsidRPr="00C05C6B">
        <w:rPr>
          <w:color w:val="000000" w:themeColor="text1"/>
          <w:lang w:val="fr-BE"/>
        </w:rPr>
        <w:instrText xml:space="preserve"> ADDIN ZOTERO_ITEM CSL_CITATION {"citationID":"fgbb68WE","properties":{"formattedCitation":"(Tene &amp; Polonetsky, 2017)","plainCitation":"(Tene &amp; Polonetsky, 2017)","noteIndex":0},"citationItems":[{"id":2863,"uris":["http://zotero.org/users/6183971/items/XLZ52BD7"],"itemData":{"id":2863,"type":"article-journal","container-title":"North Carolina Journal of Law &amp; Technology","issue":"1","journalAbbreviation":"N.C. J.L. &amp; Tech.","language":"eng","page":"i-174","source":"HeinOnline","title":"Taming the Golem: Challenges of Ethical Algorithmic Decision-Making","title-short":"Taming the Golem","URL":"https://heinonline.org/HOL/P?h=hein.journals/ncjl19&amp;i=133","volume":"19","author":[{"family":"Tene","given":"Omer"},{"family":"Polonetsky","given":"Jules"}],"accessed":{"date-parts":[["2023",10,31]]},"issued":{"date-parts":[["2017"]],"season":"2018"}}}],"schema":"https://github.com/citation-style-language/schema/raw/master/csl-citation.json"} </w:instrText>
      </w:r>
      <w:r w:rsidR="00A91A7A" w:rsidRPr="00C05C6B">
        <w:rPr>
          <w:color w:val="000000" w:themeColor="text1"/>
          <w:lang w:val="fr-BE"/>
        </w:rPr>
        <w:fldChar w:fldCharType="separate"/>
      </w:r>
      <w:r w:rsidR="00A91A7A" w:rsidRPr="00C05C6B">
        <w:rPr>
          <w:rFonts w:cs="Times New Roman"/>
          <w:color w:val="000000" w:themeColor="text1"/>
        </w:rPr>
        <w:t>(Tene &amp; Polonetsky, 2017)</w:t>
      </w:r>
      <w:r w:rsidR="00A91A7A" w:rsidRPr="00C05C6B">
        <w:rPr>
          <w:color w:val="000000" w:themeColor="text1"/>
          <w:lang w:val="fr-BE"/>
        </w:rPr>
        <w:fldChar w:fldCharType="end"/>
      </w:r>
      <w:r w:rsidR="00A91A7A" w:rsidRPr="00C05C6B">
        <w:rPr>
          <w:color w:val="000000" w:themeColor="text1"/>
          <w:lang w:val="fr-BE"/>
        </w:rPr>
        <w:t xml:space="preserve">. </w:t>
      </w:r>
    </w:p>
    <w:p w14:paraId="5BAB2212" w14:textId="6EFF6B83" w:rsidR="00E12D5A" w:rsidRPr="00C05C6B" w:rsidRDefault="00AD36B7" w:rsidP="00A225E1">
      <w:pPr>
        <w:spacing w:before="120" w:after="120"/>
        <w:rPr>
          <w:color w:val="000000" w:themeColor="text1"/>
          <w:lang w:val="fr-BE"/>
        </w:rPr>
      </w:pPr>
      <w:r>
        <w:rPr>
          <w:color w:val="000000" w:themeColor="text1"/>
          <w:lang w:val="fr-BE"/>
        </w:rPr>
        <w:t>En définitive</w:t>
      </w:r>
      <w:r w:rsidR="007853B1" w:rsidRPr="00C05C6B">
        <w:rPr>
          <w:color w:val="000000" w:themeColor="text1"/>
          <w:lang w:val="fr-BE"/>
        </w:rPr>
        <w:t>,</w:t>
      </w:r>
      <w:r w:rsidR="007349E4" w:rsidRPr="00C05C6B">
        <w:rPr>
          <w:color w:val="000000" w:themeColor="text1"/>
          <w:lang w:val="fr-BE"/>
        </w:rPr>
        <w:t xml:space="preserve"> l</w:t>
      </w:r>
      <w:r w:rsidR="00AF0415" w:rsidRPr="00C05C6B">
        <w:rPr>
          <w:color w:val="000000" w:themeColor="text1"/>
          <w:lang w:val="fr-BE"/>
        </w:rPr>
        <w:t xml:space="preserve">e travail de plateforme est abordé </w:t>
      </w:r>
      <w:r w:rsidR="006738F7">
        <w:rPr>
          <w:color w:val="000000" w:themeColor="text1"/>
          <w:lang w:val="fr-BE"/>
        </w:rPr>
        <w:t>par la description d</w:t>
      </w:r>
      <w:r w:rsidR="00AF0415" w:rsidRPr="00C05C6B">
        <w:rPr>
          <w:color w:val="000000" w:themeColor="text1"/>
          <w:lang w:val="fr-BE"/>
        </w:rPr>
        <w:t xml:space="preserve">es dispositifs matériels des plateformes et </w:t>
      </w:r>
      <w:r w:rsidR="006738F7">
        <w:rPr>
          <w:color w:val="000000" w:themeColor="text1"/>
          <w:lang w:val="fr-BE"/>
        </w:rPr>
        <w:t xml:space="preserve">la dénonciation des </w:t>
      </w:r>
      <w:r w:rsidR="00AF0415" w:rsidRPr="00C05C6B">
        <w:rPr>
          <w:color w:val="000000" w:themeColor="text1"/>
          <w:lang w:val="fr-BE"/>
        </w:rPr>
        <w:t xml:space="preserve">mécanismes de contrôle du management algorithmique qui </w:t>
      </w:r>
      <w:r w:rsidR="006738F7">
        <w:rPr>
          <w:color w:val="000000" w:themeColor="text1"/>
          <w:lang w:val="fr-BE"/>
        </w:rPr>
        <w:t>leur sont</w:t>
      </w:r>
      <w:r w:rsidR="00AF0415" w:rsidRPr="00C05C6B">
        <w:rPr>
          <w:color w:val="000000" w:themeColor="text1"/>
          <w:lang w:val="fr-BE"/>
        </w:rPr>
        <w:t xml:space="preserve"> li</w:t>
      </w:r>
      <w:r w:rsidR="006738F7">
        <w:rPr>
          <w:color w:val="000000" w:themeColor="text1"/>
          <w:lang w:val="fr-BE"/>
        </w:rPr>
        <w:t>és</w:t>
      </w:r>
      <w:r w:rsidR="00AF0415" w:rsidRPr="00C05C6B">
        <w:rPr>
          <w:color w:val="000000" w:themeColor="text1"/>
          <w:lang w:val="fr-BE"/>
        </w:rPr>
        <w:t xml:space="preserve">. </w:t>
      </w:r>
      <w:r w:rsidR="00E12D5A" w:rsidRPr="00C05C6B">
        <w:rPr>
          <w:color w:val="000000" w:themeColor="text1"/>
          <w:lang w:val="fr-BE"/>
        </w:rPr>
        <w:t xml:space="preserve">En réponse à ce pouvoir de structuration des comportements opéré par le </w:t>
      </w:r>
      <w:r w:rsidR="0033664E" w:rsidRPr="00C05C6B">
        <w:rPr>
          <w:color w:val="000000" w:themeColor="text1"/>
          <w:lang w:val="fr-BE"/>
        </w:rPr>
        <w:t>management algorithmique</w:t>
      </w:r>
      <w:r w:rsidR="00E12D5A" w:rsidRPr="00C05C6B">
        <w:rPr>
          <w:color w:val="000000" w:themeColor="text1"/>
          <w:lang w:val="fr-BE"/>
        </w:rPr>
        <w:t xml:space="preserve"> et </w:t>
      </w:r>
      <w:r w:rsidR="001C5539">
        <w:rPr>
          <w:color w:val="000000" w:themeColor="text1"/>
          <w:lang w:val="fr-BE"/>
        </w:rPr>
        <w:t>à l’</w:t>
      </w:r>
      <w:r w:rsidR="00E12D5A" w:rsidRPr="00C05C6B">
        <w:rPr>
          <w:color w:val="000000" w:themeColor="text1"/>
          <w:lang w:val="fr-BE"/>
        </w:rPr>
        <w:t xml:space="preserve">opinion unanime </w:t>
      </w:r>
      <w:r w:rsidR="001C5539">
        <w:rPr>
          <w:color w:val="000000" w:themeColor="text1"/>
          <w:lang w:val="fr-BE"/>
        </w:rPr>
        <w:t xml:space="preserve">selon laquelle le </w:t>
      </w:r>
      <w:r w:rsidR="00E12D5A" w:rsidRPr="00C05C6B">
        <w:rPr>
          <w:color w:val="000000" w:themeColor="text1"/>
          <w:lang w:val="fr-BE"/>
        </w:rPr>
        <w:t>travail de plateforme</w:t>
      </w:r>
      <w:r w:rsidR="00FF5ECF" w:rsidRPr="00C05C6B">
        <w:rPr>
          <w:color w:val="000000" w:themeColor="text1"/>
          <w:lang w:val="fr-BE"/>
        </w:rPr>
        <w:t xml:space="preserve"> </w:t>
      </w:r>
      <w:r w:rsidR="001C5539">
        <w:rPr>
          <w:color w:val="000000" w:themeColor="text1"/>
          <w:lang w:val="fr-BE"/>
        </w:rPr>
        <w:t xml:space="preserve">représente un danger </w:t>
      </w:r>
      <w:r w:rsidR="00FF5ECF" w:rsidRPr="00C05C6B">
        <w:rPr>
          <w:color w:val="000000" w:themeColor="text1"/>
          <w:lang w:val="fr-BE"/>
        </w:rPr>
        <w:t>(Duggan, 2019)</w:t>
      </w:r>
      <w:r w:rsidR="00E12D5A" w:rsidRPr="00C05C6B">
        <w:rPr>
          <w:color w:val="000000" w:themeColor="text1"/>
          <w:lang w:val="fr-BE"/>
        </w:rPr>
        <w:t xml:space="preserve">, des auteurs </w:t>
      </w:r>
      <w:r w:rsidR="00B4222A" w:rsidRPr="00C05C6B">
        <w:rPr>
          <w:color w:val="000000" w:themeColor="text1"/>
          <w:lang w:val="fr-BE"/>
        </w:rPr>
        <w:t>tentent de</w:t>
      </w:r>
      <w:r w:rsidR="00E12D5A" w:rsidRPr="00C05C6B">
        <w:rPr>
          <w:color w:val="000000" w:themeColor="text1"/>
          <w:lang w:val="fr-BE"/>
        </w:rPr>
        <w:t xml:space="preserve"> développer des instruments de mesure de la qualité et de l’équité du travail afin </w:t>
      </w:r>
      <w:r w:rsidR="00A91A7A" w:rsidRPr="00C05C6B">
        <w:rPr>
          <w:color w:val="000000" w:themeColor="text1"/>
          <w:lang w:val="fr-BE"/>
        </w:rPr>
        <w:t>de le rendre plus</w:t>
      </w:r>
      <w:r w:rsidR="00E12D5A" w:rsidRPr="00C05C6B">
        <w:rPr>
          <w:color w:val="000000" w:themeColor="text1"/>
          <w:lang w:val="fr-BE"/>
        </w:rPr>
        <w:t xml:space="preserve"> « décent » </w:t>
      </w:r>
      <w:r w:rsidR="00E12D5A" w:rsidRPr="00C05C6B">
        <w:rPr>
          <w:color w:val="000000" w:themeColor="text1"/>
          <w:lang w:val="fr-BE"/>
        </w:rPr>
        <w:fldChar w:fldCharType="begin"/>
      </w:r>
      <w:r w:rsidR="00E12D5A" w:rsidRPr="00C05C6B">
        <w:rPr>
          <w:color w:val="000000" w:themeColor="text1"/>
          <w:lang w:val="fr-BE"/>
        </w:rPr>
        <w:instrText xml:space="preserve"> ADDIN ZOTERO_ITEM CSL_CITATION {"citationID":"5doKiYTF","properties":{"formattedCitation":"(Graham et al., 2020; Heeks et al., 2021)","plainCitation":"(Graham et al., 2020; Heeks et al., 2021)","noteIndex":0},"citationItems":[{"id":1991,"uris":["http://zotero.org/users/6183971/items/QEHQRR9C"],"itemData":{"id":1991,"type":"article-journal","abstract":"This paper introduces the Fairwork Foundation, a research initiative that is also developing an intervention around the quality of work on digital labour platforms. Lacking the ability to collectively bargain, many platform workers have little ability to negotiate wages or working conditions with their employers. As a result of this new, digitally-managed market for work, many workers have jobs characterised by long and irregular hours, low income, and high stress. Fairwork's field research across India and South Africa finds challenges for workers across a range of issues which form the basis for a set of decent work principles on: pay, conditions, contracts, management, and representation. The results of the field research are being used to rank and compare platforms against these principles as a means to encourage decent, and discourage ‘un-decent’ platform work.","container-title":"Geoforum","DOI":"10.1016/j.geoforum.2020.01.023","ISSN":"0016-7185","journalAbbreviation":"Geoforum","page":"100-103","source":"ScienceDirect","title":"The Fairwork Foundation: Strategies for improving platform work in a global context","title-short":"The Fairwork Foundation","URL":"https://www.sciencedirect.com/science/article/pii/S0016718520300257","volume":"112","author":[{"family":"Graham","given":"Mark"},{"family":"Woodcock","given":"Jamie"},{"family":"Heeks","given":"Richard"},{"family":"Mungai","given":"Paul"},{"family":"Van Belle","given":"Jean-Paul"},{"family":"Toit","given":"Darcy","non-dropping-particle":"du"},{"family":"Fredman","given":"Sandra"},{"family":"Osiki","given":"Abigail"},{"family":"Spuy","given":"Anri","non-dropping-particle":"van der"},{"family":"Silberman","given":"Six M."}],"accessed":{"date-parts":[["2023",10,2]]},"issued":{"date-parts":[["2020",6,1]]}}},{"id":1994,"uris":["http://zotero.org/users/6183971/items/2XIWRIM7"],"itemData":{"id":1994,"type":"article-journal","abstract":"Growth of gig work – short-term tasks organized and mediated by digital labor platforms such as Uber and Upwork – is the focus for an increasing body of research. Yet there has been a lack of systematic frameworks that could evaluate this type of labor against decent work standards, and inform consumers and others about relative adherence to those standards across platforms and sectors. In this article we report the development of the “Fairwork framework”, based on five decent work principles of fair pay, conditions, contracts, management, and representation. The framework and its associated methodology were first field-tested in South Africa and we report on its use to rate seven gig economy platforms. A league table of platforms was widely publicized and one platform was persuaded to improve working conditions. We reflect on the use and content of the framework, and its role in future action research on decent gig work.","container-title":"The Information Society","DOI":"10.1080/01972243.2021.1942356","ISSN":"0197-2243","issue":"5","note":"publisher: Routledge\n_eprint: https://doi.org/10.1080/01972243.2021.1942356","page":"267-286","source":"Taylor and Francis+NEJM","title":"Systematic evaluation of gig work against decent work standards: The development and application of the Fairwork framework","title-short":"Systematic evaluation of gig work against decent work standards","URL":"https://doi.org/10.1080/01972243.2021.1942356","volume":"37","author":[{"family":"Heeks","given":"Richard"},{"family":"Graham","given":"Mark"},{"family":"Mungai","given":"Paul"},{"family":"Van Belle","given":"Jean-Paul"},{"family":"Woodcock","given":"Jamie"}],"accessed":{"date-parts":[["2023",10,2]]},"issued":{"date-parts":[["2021",10,20]]}}}],"schema":"https://github.com/citation-style-language/schema/raw/master/csl-citation.json"} </w:instrText>
      </w:r>
      <w:r w:rsidR="00E12D5A" w:rsidRPr="00C05C6B">
        <w:rPr>
          <w:color w:val="000000" w:themeColor="text1"/>
          <w:lang w:val="fr-BE"/>
        </w:rPr>
        <w:fldChar w:fldCharType="separate"/>
      </w:r>
      <w:r w:rsidR="00A04FA5" w:rsidRPr="00A04FA5">
        <w:rPr>
          <w:rFonts w:cs="Times New Roman"/>
        </w:rPr>
        <w:t>(Graham et al., 2020; Heeks et al., 2021)</w:t>
      </w:r>
      <w:r w:rsidR="00E12D5A" w:rsidRPr="00C05C6B">
        <w:rPr>
          <w:color w:val="000000" w:themeColor="text1"/>
          <w:lang w:val="fr-BE"/>
        </w:rPr>
        <w:fldChar w:fldCharType="end"/>
      </w:r>
      <w:r w:rsidR="00E12D5A" w:rsidRPr="00C05C6B">
        <w:rPr>
          <w:color w:val="000000" w:themeColor="text1"/>
          <w:lang w:val="fr-BE"/>
        </w:rPr>
        <w:t xml:space="preserve">. </w:t>
      </w:r>
    </w:p>
    <w:p w14:paraId="1C66E195" w14:textId="3A8B6539" w:rsidR="000077C9" w:rsidRPr="00C05C6B" w:rsidRDefault="00A46F77" w:rsidP="005D7833">
      <w:pPr>
        <w:pStyle w:val="Titre5"/>
        <w:rPr>
          <w:lang w:val="fr-BE"/>
        </w:rPr>
      </w:pPr>
      <w:bookmarkStart w:id="55" w:name="_Toc149396601"/>
      <w:bookmarkStart w:id="56" w:name="_Toc151299992"/>
      <w:bookmarkStart w:id="57" w:name="_Toc169527870"/>
      <w:bookmarkStart w:id="58" w:name="_Toc146804063"/>
      <w:r w:rsidRPr="00C05C6B">
        <w:rPr>
          <w:lang w:val="fr-BE"/>
        </w:rPr>
        <w:t>Du côté des travailleurs</w:t>
      </w:r>
      <w:bookmarkEnd w:id="55"/>
      <w:bookmarkEnd w:id="56"/>
      <w:bookmarkEnd w:id="57"/>
      <w:r w:rsidRPr="00C05C6B">
        <w:rPr>
          <w:lang w:val="fr-BE"/>
        </w:rPr>
        <w:t xml:space="preserve"> </w:t>
      </w:r>
    </w:p>
    <w:p w14:paraId="0818A3A4" w14:textId="19C21EE2" w:rsidR="00A909FF" w:rsidRPr="00C05C6B" w:rsidRDefault="0030760D" w:rsidP="00A225E1">
      <w:pPr>
        <w:spacing w:before="120" w:after="120"/>
        <w:rPr>
          <w:color w:val="000000" w:themeColor="text1"/>
          <w:lang w:val="fr-BE"/>
        </w:rPr>
      </w:pPr>
      <w:r w:rsidRPr="00C05C6B">
        <w:rPr>
          <w:color w:val="000000" w:themeColor="text1"/>
          <w:lang w:val="fr-BE"/>
        </w:rPr>
        <w:t xml:space="preserve">De nombreux auteurs ont </w:t>
      </w:r>
      <w:r w:rsidR="00443BE6" w:rsidRPr="00C05C6B">
        <w:rPr>
          <w:color w:val="000000" w:themeColor="text1"/>
          <w:lang w:val="fr-BE"/>
        </w:rPr>
        <w:t xml:space="preserve">par ailleurs </w:t>
      </w:r>
      <w:r w:rsidRPr="00C05C6B">
        <w:rPr>
          <w:color w:val="000000" w:themeColor="text1"/>
          <w:lang w:val="fr-BE"/>
        </w:rPr>
        <w:t xml:space="preserve">constaté la prévalence d’études centrées sur l’organisation plutôt que sur les </w:t>
      </w:r>
      <w:r w:rsidR="003E1C51" w:rsidRPr="00C05C6B">
        <w:rPr>
          <w:color w:val="000000" w:themeColor="text1"/>
          <w:lang w:val="fr-BE"/>
        </w:rPr>
        <w:t>travailleurs</w:t>
      </w:r>
      <w:r w:rsidR="00704677" w:rsidRPr="00C05C6B">
        <w:rPr>
          <w:color w:val="000000" w:themeColor="text1"/>
          <w:lang w:val="fr-BE"/>
        </w:rPr>
        <w:t xml:space="preserve"> d’une part, </w:t>
      </w:r>
      <w:r w:rsidR="001C5539">
        <w:rPr>
          <w:color w:val="000000" w:themeColor="text1"/>
          <w:lang w:val="fr-BE"/>
        </w:rPr>
        <w:t>ainsi que</w:t>
      </w:r>
      <w:r w:rsidR="00704677" w:rsidRPr="00C05C6B">
        <w:rPr>
          <w:color w:val="000000" w:themeColor="text1"/>
          <w:lang w:val="fr-BE"/>
        </w:rPr>
        <w:t xml:space="preserve"> le manque de nuance</w:t>
      </w:r>
      <w:r w:rsidR="001C5539">
        <w:rPr>
          <w:color w:val="000000" w:themeColor="text1"/>
          <w:lang w:val="fr-BE"/>
        </w:rPr>
        <w:t xml:space="preserve"> avec lequel </w:t>
      </w:r>
      <w:r w:rsidR="008F7016" w:rsidRPr="00C05C6B">
        <w:rPr>
          <w:color w:val="000000" w:themeColor="text1"/>
          <w:lang w:val="fr-BE"/>
        </w:rPr>
        <w:t xml:space="preserve"> management algorithmique</w:t>
      </w:r>
      <w:r w:rsidR="001C5539">
        <w:rPr>
          <w:color w:val="000000" w:themeColor="text1"/>
          <w:lang w:val="fr-BE"/>
        </w:rPr>
        <w:t xml:space="preserve"> affect</w:t>
      </w:r>
      <w:r w:rsidR="007853B1" w:rsidRPr="00C05C6B">
        <w:rPr>
          <w:color w:val="000000" w:themeColor="text1"/>
          <w:lang w:val="fr-BE"/>
        </w:rPr>
        <w:t xml:space="preserve">e </w:t>
      </w:r>
      <w:r w:rsidR="00202078" w:rsidRPr="00C05C6B">
        <w:rPr>
          <w:color w:val="000000" w:themeColor="text1"/>
          <w:lang w:val="fr-BE"/>
        </w:rPr>
        <w:t>les travailleurs d’autre part. Des études ont alors permis de comprendre la</w:t>
      </w:r>
      <w:r w:rsidR="00273C62" w:rsidRPr="00C05C6B">
        <w:rPr>
          <w:color w:val="000000" w:themeColor="text1"/>
          <w:lang w:val="fr-BE"/>
        </w:rPr>
        <w:t xml:space="preserve"> manière dont ces mêmes travailleurs </w:t>
      </w:r>
      <w:r w:rsidR="004125B2" w:rsidRPr="00C05C6B">
        <w:rPr>
          <w:color w:val="000000" w:themeColor="text1"/>
          <w:lang w:val="fr-BE"/>
        </w:rPr>
        <w:t>vivent ces formes de travail</w:t>
      </w:r>
      <w:r w:rsidRPr="00C05C6B">
        <w:rPr>
          <w:color w:val="000000" w:themeColor="text1"/>
          <w:lang w:val="fr-BE"/>
        </w:rPr>
        <w:t xml:space="preserve"> </w:t>
      </w:r>
      <w:r w:rsidR="00C878C5" w:rsidRPr="00C05C6B">
        <w:rPr>
          <w:color w:val="000000" w:themeColor="text1"/>
          <w:lang w:val="fr-BE"/>
        </w:rPr>
        <w:fldChar w:fldCharType="begin"/>
      </w:r>
      <w:r w:rsidR="00C878C5" w:rsidRPr="00C05C6B">
        <w:rPr>
          <w:color w:val="000000" w:themeColor="text1"/>
          <w:lang w:val="fr-BE"/>
        </w:rPr>
        <w:instrText xml:space="preserve"> ADDIN ZOTERO_ITEM CSL_CITATION {"citationID":"gVitFdY5","properties":{"formattedCitation":"(Aroles et al., 2019, 2021)","plainCitation":"(Aroles et al., 2019, 2021)","noteIndex":0},"citationItems":[{"id":2749,"uris":["http://zotero.org/users/6183971/items/4KD8BLQL"],"itemData":{"id":2749,"type":"article-journal","abstract":"Both shaping and shaped by technological, economic and social facets, the world of work has witnessed a wide array of changes. This review article sets out to provide a synthesis of some of the main directions and insights of existing research connected to the new world of work. In particular, we approached the topic of new work practices through four key dimensions: (1) Conceptual and methodological dimensions in the study of new work practices; (2) Spatial and temporal manifestations of new work practices in the collaborative economy; (3) Individuals, organizations and new work configurations; (4) Power and control. The review article critically discusses the future of work and argues that the ‘new’ world of work simply repeats asymmetrical power relations and inequalities that characterise work activities, with the potential of exacerbating even further disparities, inequalities and precarity.","container-title":"New Technology, Work and Employment","DOI":"10.1111/ntwe.12146","ISSN":"1468-005X","issue":"3","language":"en","license":"© 2019 Brian Towers (BRITOW) and John Wiley &amp; Sons Ltd","note":"_eprint: https://onlinelibrary.wiley.com/doi/pdf/10.1111/ntwe.12146","page":"285-299","source":"Wiley Online Library","title":"Mapping themes in the study of new work practices","URL":"https://onlinelibrary.wiley.com/doi/abs/10.1111/ntwe.12146","volume":"34","author":[{"family":"Aroles","given":"Jeremy"},{"family":"Mitev","given":"Nathalie"},{"family":"Vaujany","given":"François-Xavier","non-dropping-particle":"de"}],"accessed":{"date-parts":[["2023",10,25]]},"issued":{"date-parts":[["2019"]]}}},{"id":2004,"uris":["http://zotero.org/users/6183971/items/8VK78EQF"],"itemData":{"id":2004,"type":"book","abstract":"There has been much discussion about the so-called “gig economy” and how platforms are drastically changing the nature of contemporary work. There is plenty of emerging evidence about the negative outcomes of for workers, with work that is precarious, low paid, and lacking individual or collective voice. Geographically-tethered platforms like Uber and Deliveroo require workers to be in particular places to complete the work, albeit mediated via online platform and app. This work is material, interacting with the city and customers in reconfigured ways. What is missing from much of the debate on the gig economy is the perspective of the worker on these platforms. Too often, close attention is paid only to the digital infrastructure, particularly the role of algorithms. Less is understood about how workers make sense of, interact with, and resist these new conditions of work. While there have been accounts of resistance taking place across Europe in delivery platforms, these have tended to take a broader analytical lens, rather than focusing on the specific practices being experimented with. In this chapter, the author presents a reflection on the experiences of joint writing with workers in the gig economy. This involves analysing attempts to use methods of coresearch inspired by the workers’ inquiry method, building on previous accounts (see Woodcock, 2017; Waters and Woodcock, 2017; Aslam and Woodcock, 2020). The chapter considers how research that puts the workers perspective at the forefront, can be placed within a critical dialogue with the researcher. The chapter is intended as a corrective to much of the abstract academic research on the “gig economy.” As such it is both an empirical and methodological intervention –presenting an account of this work from the perspective of a worker themselves, while also arguing that it is from this perspective that the work can not only be critically analysed but also transformed.","edition":"1","ISBN":"978-1-108-86581-4","language":"en","note":"DOI: 10.1017/9781108865814","publisher":"Cambridge University Press","source":"DOI.org (Crossref)","title":"Experiencing the New World of Work","URL":"https://www.cambridge.org/core/product/identifier/9781108865814/type/book","editor":[{"family":"Aroles","given":"Jeremy"},{"family":"Vaujany","given":"François-Xavier De"},{"family":"Dale","given":"Karen"}],"accessed":{"date-parts":[["2023",10,2]]},"issued":{"date-parts":[["2021",1,31]]}}}],"schema":"https://github.com/citation-style-language/schema/raw/master/csl-citation.json"} </w:instrText>
      </w:r>
      <w:r w:rsidR="00C878C5" w:rsidRPr="00C05C6B">
        <w:rPr>
          <w:color w:val="000000" w:themeColor="text1"/>
          <w:lang w:val="fr-BE"/>
        </w:rPr>
        <w:fldChar w:fldCharType="separate"/>
      </w:r>
      <w:r w:rsidR="00C878C5" w:rsidRPr="00C05C6B">
        <w:rPr>
          <w:color w:val="000000" w:themeColor="text1"/>
        </w:rPr>
        <w:t>(Aroles et al., 2019, 2021)</w:t>
      </w:r>
      <w:r w:rsidR="00C878C5" w:rsidRPr="00C05C6B">
        <w:rPr>
          <w:color w:val="000000" w:themeColor="text1"/>
          <w:lang w:val="fr-BE"/>
        </w:rPr>
        <w:fldChar w:fldCharType="end"/>
      </w:r>
      <w:r w:rsidR="00FE0657" w:rsidRPr="00C05C6B">
        <w:rPr>
          <w:color w:val="000000" w:themeColor="text1"/>
          <w:lang w:val="fr-BE"/>
        </w:rPr>
        <w:t>.</w:t>
      </w:r>
    </w:p>
    <w:p w14:paraId="2B9779CE" w14:textId="47DD9372" w:rsidR="00380118" w:rsidRPr="00C05C6B" w:rsidRDefault="004B400C" w:rsidP="00A225E1">
      <w:pPr>
        <w:spacing w:before="120" w:after="120"/>
        <w:rPr>
          <w:color w:val="000000" w:themeColor="text1"/>
          <w:lang w:val="fr-BE"/>
        </w:rPr>
      </w:pPr>
      <w:r w:rsidRPr="00C05C6B">
        <w:rPr>
          <w:color w:val="000000" w:themeColor="text1"/>
          <w:lang w:val="fr-BE"/>
        </w:rPr>
        <w:t xml:space="preserve">Des </w:t>
      </w:r>
      <w:r w:rsidR="00E57949" w:rsidRPr="00C05C6B">
        <w:rPr>
          <w:color w:val="000000" w:themeColor="text1"/>
          <w:lang w:val="fr-BE"/>
        </w:rPr>
        <w:t xml:space="preserve">auteurs </w:t>
      </w:r>
      <w:r w:rsidRPr="00C05C6B">
        <w:rPr>
          <w:color w:val="000000" w:themeColor="text1"/>
          <w:lang w:val="fr-BE"/>
        </w:rPr>
        <w:t xml:space="preserve">ont </w:t>
      </w:r>
      <w:r w:rsidR="001C5539">
        <w:rPr>
          <w:color w:val="000000" w:themeColor="text1"/>
          <w:lang w:val="fr-BE"/>
        </w:rPr>
        <w:t>enquêt</w:t>
      </w:r>
      <w:r w:rsidRPr="00C05C6B">
        <w:rPr>
          <w:color w:val="000000" w:themeColor="text1"/>
          <w:lang w:val="fr-BE"/>
        </w:rPr>
        <w:t xml:space="preserve">é </w:t>
      </w:r>
      <w:r w:rsidR="001C5539">
        <w:rPr>
          <w:color w:val="000000" w:themeColor="text1"/>
          <w:lang w:val="fr-BE"/>
        </w:rPr>
        <w:t xml:space="preserve">sur </w:t>
      </w:r>
      <w:r w:rsidRPr="00C05C6B">
        <w:rPr>
          <w:color w:val="000000" w:themeColor="text1"/>
          <w:lang w:val="fr-BE"/>
        </w:rPr>
        <w:t>les conditions de travail des chauffeurs et ont rejoint de cette façon ce déba</w:t>
      </w:r>
      <w:r w:rsidR="001873D5" w:rsidRPr="00C05C6B">
        <w:rPr>
          <w:color w:val="000000" w:themeColor="text1"/>
          <w:lang w:val="fr-BE"/>
        </w:rPr>
        <w:t xml:space="preserve">t </w:t>
      </w:r>
      <w:r w:rsidR="001C5539">
        <w:rPr>
          <w:color w:val="000000" w:themeColor="text1"/>
          <w:lang w:val="fr-BE"/>
        </w:rPr>
        <w:t>sur la</w:t>
      </w:r>
      <w:r w:rsidR="001873D5" w:rsidRPr="00C05C6B">
        <w:rPr>
          <w:color w:val="000000" w:themeColor="text1"/>
          <w:lang w:val="fr-BE"/>
        </w:rPr>
        <w:t xml:space="preserve"> régulation en démontrant que </w:t>
      </w:r>
      <w:r w:rsidR="00A91A7A" w:rsidRPr="00C05C6B">
        <w:rPr>
          <w:color w:val="000000" w:themeColor="text1"/>
          <w:lang w:val="fr-BE"/>
        </w:rPr>
        <w:t>ces derniers,</w:t>
      </w:r>
      <w:r w:rsidR="001873D5" w:rsidRPr="00C05C6B">
        <w:rPr>
          <w:color w:val="000000" w:themeColor="text1"/>
          <w:lang w:val="fr-BE"/>
        </w:rPr>
        <w:t xml:space="preserve"> au regard de leur dépendance vis-à-vis de l’application Uber, étaient davantage des salariés précaires </w:t>
      </w:r>
      <w:r w:rsidR="001C5539">
        <w:rPr>
          <w:color w:val="000000" w:themeColor="text1"/>
          <w:lang w:val="fr-BE"/>
        </w:rPr>
        <w:t xml:space="preserve">déguisés </w:t>
      </w:r>
      <w:r w:rsidR="001873D5" w:rsidRPr="00C05C6B">
        <w:rPr>
          <w:color w:val="000000" w:themeColor="text1"/>
          <w:lang w:val="fr-BE"/>
        </w:rPr>
        <w:t xml:space="preserve">que de réels indépendants </w:t>
      </w:r>
      <w:r w:rsidR="001873D5" w:rsidRPr="00C05C6B">
        <w:rPr>
          <w:color w:val="000000" w:themeColor="text1"/>
          <w:lang w:val="fr-BE"/>
        </w:rPr>
        <w:fldChar w:fldCharType="begin"/>
      </w:r>
      <w:r w:rsidR="001873D5" w:rsidRPr="00C05C6B">
        <w:rPr>
          <w:color w:val="000000" w:themeColor="text1"/>
          <w:lang w:val="fr-BE"/>
        </w:rPr>
        <w:instrText xml:space="preserve"> ADDIN ZOTERO_ITEM CSL_CITATION {"citationID":"UGZXp1Bf","properties":{"formattedCitation":"(Bernard, 2020)","plainCitation":"(Bernard, 2020)","noteIndex":0},"citationItems":[{"id":957,"uris":["http://zotero.org/users/6183971/items/7IWG8GB6"],"itemData":{"id":957,"type":"article-journal","abstract":"Les chauffeurs des plateformes numériques sont-ils des travailleurs indépendants ou des travailleurs salariés ? À partir des résultats d’une enquête qualitative inédite auprès de ces travailleurs en France, cet article traite cette question d’un point de vue sociologique. S’il montre que le déploiement des plateformes s’accompagne d’une dégradation des conditions de travail et de rémunération des chauffeurs, il s’appuie sur une typologie en deux profils pour mettre au jour les dynamiques participant des transformations du secteur. Initialement majoritaires, les « chauffeurs héritiers de la grande remise » parviennent à se ménager des conditions de travail et de rémunération favorables grâce au développement d’une clientèle privée qui leur permet d’échapper à l’emprise des plateformes et de se réapproprier les conditions d’exercice de leur activité. Pourtant, la part de ces travailleurs indépendants a progressivement diminué au profit des « chauffeurs des applis » caractérisés à l’inverse par leur forte dépendance à l’égard des plateformes, et d’Uber en particulier. La position quasi-monopolistique de la plateforme sur le marché du transport avec chauffeur (VTC) favorise ainsi l’avènement et l’expansion d’une main-d’œuvre docile qui présente en outre l’avantage d’assumer les risques de l’activité.","container-title":"Sociologie du travail","DOI":"10.4000/sdt.35722","ISSN":"0038-0296","issue":"4","language":"fr","license":"Sociologie du travail is licensed under a Creative Commons Attribution-NonCommercial-NoDerivatives 4.0 International License.","note":"number: 4\npublisher: Association pour le développement de la sociologie du travail","source":"journals.openedition.org","title":"Des salariés déguisés ? L’(in)dépendance des chauffeurs des plateformes numériques","title-short":"Des salariés déguisés ?","URL":"https://journals.openedition.org/sdt/35722","volume":"62","author":[{"family":"Bernard","given":"Sophie"}],"accessed":{"date-parts":[["2021",12,7]]},"issued":{"date-parts":[["2020",12,11]]}}}],"schema":"https://github.com/citation-style-language/schema/raw/master/csl-citation.json"} </w:instrText>
      </w:r>
      <w:r w:rsidR="001873D5" w:rsidRPr="00C05C6B">
        <w:rPr>
          <w:color w:val="000000" w:themeColor="text1"/>
          <w:lang w:val="fr-BE"/>
        </w:rPr>
        <w:fldChar w:fldCharType="separate"/>
      </w:r>
      <w:r w:rsidR="001873D5" w:rsidRPr="00C05C6B">
        <w:rPr>
          <w:color w:val="000000" w:themeColor="text1"/>
        </w:rPr>
        <w:t>(Bernard, 2020)</w:t>
      </w:r>
      <w:r w:rsidR="001873D5" w:rsidRPr="00C05C6B">
        <w:rPr>
          <w:color w:val="000000" w:themeColor="text1"/>
          <w:lang w:val="fr-BE"/>
        </w:rPr>
        <w:fldChar w:fldCharType="end"/>
      </w:r>
      <w:r w:rsidR="001873D5" w:rsidRPr="00C05C6B">
        <w:rPr>
          <w:color w:val="000000" w:themeColor="text1"/>
          <w:lang w:val="fr-BE"/>
        </w:rPr>
        <w:t>.</w:t>
      </w:r>
      <w:r w:rsidR="00380118" w:rsidRPr="00C05C6B">
        <w:rPr>
          <w:color w:val="000000" w:themeColor="text1"/>
          <w:lang w:val="fr-BE"/>
        </w:rPr>
        <w:t xml:space="preserve"> </w:t>
      </w:r>
    </w:p>
    <w:p w14:paraId="18ED6690" w14:textId="4E58304E" w:rsidR="001873D5" w:rsidRPr="00C05C6B" w:rsidRDefault="00380118" w:rsidP="00A225E1">
      <w:pPr>
        <w:spacing w:before="120" w:after="120"/>
        <w:rPr>
          <w:color w:val="000000" w:themeColor="text1"/>
          <w:lang w:val="fr-BE"/>
        </w:rPr>
      </w:pPr>
      <w:r w:rsidRPr="00C05C6B">
        <w:rPr>
          <w:color w:val="000000" w:themeColor="text1"/>
          <w:lang w:val="fr-BE"/>
        </w:rPr>
        <w:t xml:space="preserve">Si ces chauffeurs ne demandent pas réparation de leur statut, c’est parce qu’ils n’ont souvent pas totalement conscience des implications et </w:t>
      </w:r>
      <w:r w:rsidR="00443614" w:rsidRPr="00C05C6B">
        <w:rPr>
          <w:color w:val="000000" w:themeColor="text1"/>
          <w:lang w:val="fr-BE"/>
        </w:rPr>
        <w:t xml:space="preserve">du </w:t>
      </w:r>
      <w:r w:rsidRPr="00C05C6B">
        <w:rPr>
          <w:color w:val="000000" w:themeColor="text1"/>
          <w:lang w:val="fr-BE"/>
        </w:rPr>
        <w:t xml:space="preserve">statut de leur contrat sur la plateforme </w:t>
      </w:r>
      <w:r w:rsidRPr="00C05C6B">
        <w:rPr>
          <w:color w:val="000000" w:themeColor="text1"/>
          <w:lang w:val="fr-BE"/>
        </w:rPr>
        <w:fldChar w:fldCharType="begin"/>
      </w:r>
      <w:r w:rsidRPr="00C05C6B">
        <w:rPr>
          <w:color w:val="000000" w:themeColor="text1"/>
          <w:lang w:val="fr-BE"/>
        </w:rPr>
        <w:instrText xml:space="preserve"> ADDIN ZOTERO_ITEM CSL_CITATION {"citationID":"VwODpvGg","properties":{"formattedCitation":"(MacDonald &amp; Giazitzoglu, 2019)","plainCitation":"(MacDonald &amp; Giazitzoglu, 2019)","noteIndex":0},"citationItems":[{"id":1608,"uris":["http://zotero.org/users/6183971/items/TN75BP8X"],"itemData":{"id":1608,"type":"article-journal","abstract":"By taking an historical perspective, and by drawing on our own empirical work from the UK in the 1980s and more recently, we argue three main things. First, we need to understand the particular conditions of ?the gig economy? as a concentrated form of a more general de-standardisation of employment that has brought multiple forms of insecure work. Second, although there is clamour and excitement about ?the gig economy? in fact it shares strong parallels with earlier forms of insecure enterprise. Third, while not uniform nor as yet fully empirically demonstrated, young adults? encounters with the ?gig economy? and other aspects of the contemporary labour market (such as the ?low-pay, no-pay? cycle, self-employment, ?zero-hours contracts?) appear to be typified by a lack of choice and control, and experiences of disempowerment, low pay, degraded work conditions, alienation, anxiety and insecurity. This stands at odds with more celebratory proclamations about ?the gig economy?.","container-title":"Journal of Sociology","DOI":"10.1177/1440783319837604","ISSN":"1440-7833","issue":"4","note":"publisher: SAGE Publications Ltd","page":"724-740","source":"SAGE Journals","title":"Youth, enterprise and precarity: or, what is, and what is wrong with, the ‘gig economy’?","title-short":"Youth, enterprise and precarity","URL":"https://doi.org/10.1177/1440783319837604","volume":"55","author":[{"family":"MacDonald","given":"Robert"},{"family":"Giazitzoglu","given":"Andreas"}],"accessed":{"date-parts":[["2023",7,6]]},"issued":{"date-parts":[["2019",12,1]]}}}],"schema":"https://github.com/citation-style-language/schema/raw/master/csl-citation.json"} </w:instrText>
      </w:r>
      <w:r w:rsidRPr="00C05C6B">
        <w:rPr>
          <w:color w:val="000000" w:themeColor="text1"/>
          <w:lang w:val="fr-BE"/>
        </w:rPr>
        <w:fldChar w:fldCharType="separate"/>
      </w:r>
      <w:r w:rsidRPr="00C05C6B">
        <w:rPr>
          <w:color w:val="000000" w:themeColor="text1"/>
        </w:rPr>
        <w:t>(MacDonald &amp; Giazitzoglu, 2019)</w:t>
      </w:r>
      <w:r w:rsidRPr="00C05C6B">
        <w:rPr>
          <w:color w:val="000000" w:themeColor="text1"/>
          <w:lang w:val="fr-BE"/>
        </w:rPr>
        <w:fldChar w:fldCharType="end"/>
      </w:r>
      <w:r w:rsidRPr="00C05C6B">
        <w:rPr>
          <w:color w:val="000000" w:themeColor="text1"/>
          <w:lang w:val="fr-BE"/>
        </w:rPr>
        <w:t xml:space="preserve">. Dans les pays en développement, </w:t>
      </w:r>
      <w:r w:rsidR="001C5539">
        <w:rPr>
          <w:color w:val="000000" w:themeColor="text1"/>
          <w:lang w:val="fr-BE"/>
        </w:rPr>
        <w:t>le</w:t>
      </w:r>
      <w:r w:rsidRPr="00C05C6B">
        <w:rPr>
          <w:color w:val="000000" w:themeColor="text1"/>
          <w:lang w:val="fr-BE"/>
        </w:rPr>
        <w:t xml:space="preserve"> taux de chômage élevé et </w:t>
      </w:r>
      <w:r w:rsidR="001C5539">
        <w:rPr>
          <w:color w:val="000000" w:themeColor="text1"/>
          <w:lang w:val="fr-BE"/>
        </w:rPr>
        <w:t>le</w:t>
      </w:r>
      <w:r w:rsidRPr="00C05C6B">
        <w:rPr>
          <w:color w:val="000000" w:themeColor="text1"/>
          <w:lang w:val="fr-BE"/>
        </w:rPr>
        <w:t xml:space="preserve"> manque de sécurité sociale </w:t>
      </w:r>
      <w:r w:rsidR="001C5539">
        <w:rPr>
          <w:color w:val="000000" w:themeColor="text1"/>
          <w:lang w:val="fr-BE"/>
        </w:rPr>
        <w:t xml:space="preserve">sont souvent les raisons pour lesquelles </w:t>
      </w:r>
      <w:r w:rsidRPr="00C05C6B">
        <w:rPr>
          <w:color w:val="000000" w:themeColor="text1"/>
          <w:lang w:val="fr-BE"/>
        </w:rPr>
        <w:t>les travailleurs s’engagent dans ce type de travail</w:t>
      </w:r>
      <w:r w:rsidR="00A91A7A" w:rsidRPr="00C05C6B">
        <w:rPr>
          <w:color w:val="000000" w:themeColor="text1"/>
          <w:lang w:val="fr-BE"/>
        </w:rPr>
        <w:t xml:space="preserve"> </w:t>
      </w:r>
      <w:r w:rsidRPr="00C05C6B">
        <w:rPr>
          <w:color w:val="000000" w:themeColor="text1"/>
          <w:lang w:val="fr-BE"/>
        </w:rPr>
        <w:t>qui leur permet</w:t>
      </w:r>
      <w:r w:rsidR="001C5539">
        <w:rPr>
          <w:color w:val="000000" w:themeColor="text1"/>
          <w:lang w:val="fr-BE"/>
        </w:rPr>
        <w:t>,</w:t>
      </w:r>
      <w:r w:rsidRPr="00C05C6B">
        <w:rPr>
          <w:color w:val="000000" w:themeColor="text1"/>
          <w:lang w:val="fr-BE"/>
        </w:rPr>
        <w:t xml:space="preserve"> </w:t>
      </w:r>
      <w:r w:rsidR="001C5539">
        <w:rPr>
          <w:color w:val="000000" w:themeColor="text1"/>
          <w:lang w:val="fr-BE"/>
        </w:rPr>
        <w:t xml:space="preserve">tout compte fait, </w:t>
      </w:r>
      <w:r w:rsidRPr="00C05C6B">
        <w:rPr>
          <w:color w:val="000000" w:themeColor="text1"/>
          <w:lang w:val="fr-BE"/>
        </w:rPr>
        <w:t>de s’accomplir en tant qu’entrepreneur</w:t>
      </w:r>
      <w:r w:rsidR="004C7573" w:rsidRPr="00C05C6B">
        <w:rPr>
          <w:color w:val="000000" w:themeColor="text1"/>
          <w:lang w:val="fr-BE"/>
        </w:rPr>
        <w:t>s</w:t>
      </w:r>
      <w:r w:rsidRPr="00C05C6B">
        <w:rPr>
          <w:color w:val="000000" w:themeColor="text1"/>
          <w:lang w:val="fr-BE"/>
        </w:rPr>
        <w:t xml:space="preserve"> </w:t>
      </w:r>
      <w:r w:rsidRPr="00C05C6B">
        <w:rPr>
          <w:color w:val="000000" w:themeColor="text1"/>
          <w:lang w:val="fr-BE"/>
        </w:rPr>
        <w:fldChar w:fldCharType="begin"/>
      </w:r>
      <w:r w:rsidRPr="00C05C6B">
        <w:rPr>
          <w:color w:val="000000" w:themeColor="text1"/>
          <w:lang w:val="fr-BE"/>
        </w:rPr>
        <w:instrText xml:space="preserve"> ADDIN ZOTERO_ITEM CSL_CITATION {"citationID":"f8gCB56Q","properties":{"formattedCitation":"(Prabhat et al., 2019)","plainCitation":"(Prabhat et al., 2019)","noteIndex":0},"citationItems":[{"id":2760,"uris":["http://zotero.org/users/6183971/items/R8B5U9I2"],"itemData":{"id":2760,"type":"book","abstract":"Narratives of the gig economy are largely perspectives from the global North and the nature of their ride-hailing market. Freelancing or gigging offer contrasting connotations depending on the market and the labour it is situated in. India, with its demographic dividend and employment challenges, view opportunities arising out of the gig- economy differently. To investigate the impact of ride-hailing apps in the Indian market, and the challenges and opportunities it has brought in, we offer learnings from an ethnographic study of Uber drivers in India.","note":"page: 5\nDOI: 10.1145/3287098.3287139","number-of-pages":"1","source":"ResearchGate","title":"India's \"Uberwallah\": profiling Uber drivers in the gig economy","title-short":"India's \"Uberwallah\"","author":[{"family":"Prabhat","given":"Shantanu"},{"family":"Nanavati","given":"Sneha"},{"family":"Rangaswamy","given":"Nimmi"}],"issued":{"date-parts":[["2019",1,4]]}}}],"schema":"https://github.com/citation-style-language/schema/raw/master/csl-citation.json"} </w:instrText>
      </w:r>
      <w:r w:rsidRPr="00C05C6B">
        <w:rPr>
          <w:color w:val="000000" w:themeColor="text1"/>
          <w:lang w:val="fr-BE"/>
        </w:rPr>
        <w:fldChar w:fldCharType="separate"/>
      </w:r>
      <w:r w:rsidRPr="00C05C6B">
        <w:rPr>
          <w:color w:val="000000" w:themeColor="text1"/>
        </w:rPr>
        <w:t>(Prabhat et al., 2019)</w:t>
      </w:r>
      <w:r w:rsidRPr="00C05C6B">
        <w:rPr>
          <w:color w:val="000000" w:themeColor="text1"/>
          <w:lang w:val="fr-BE"/>
        </w:rPr>
        <w:fldChar w:fldCharType="end"/>
      </w:r>
      <w:r w:rsidRPr="00C05C6B">
        <w:rPr>
          <w:color w:val="000000" w:themeColor="text1"/>
          <w:lang w:val="fr-BE"/>
        </w:rPr>
        <w:t>.</w:t>
      </w:r>
    </w:p>
    <w:p w14:paraId="37B172C7" w14:textId="74310746" w:rsidR="006454CB" w:rsidRPr="00C05C6B" w:rsidRDefault="00E90F3A" w:rsidP="00A225E1">
      <w:pPr>
        <w:spacing w:before="120" w:after="120"/>
        <w:rPr>
          <w:color w:val="000000" w:themeColor="text1"/>
          <w:lang w:val="fr-BE"/>
        </w:rPr>
      </w:pPr>
      <w:r w:rsidRPr="00C05C6B">
        <w:rPr>
          <w:color w:val="000000" w:themeColor="text1"/>
          <w:lang w:val="fr-BE"/>
        </w:rPr>
        <w:lastRenderedPageBreak/>
        <w:t>Dans</w:t>
      </w:r>
      <w:r w:rsidR="001C5539">
        <w:rPr>
          <w:color w:val="000000" w:themeColor="text1"/>
          <w:lang w:val="fr-BE"/>
        </w:rPr>
        <w:t xml:space="preserve"> certaines</w:t>
      </w:r>
      <w:r w:rsidRPr="00C05C6B">
        <w:rPr>
          <w:color w:val="000000" w:themeColor="text1"/>
          <w:lang w:val="fr-BE"/>
        </w:rPr>
        <w:t xml:space="preserve"> études</w:t>
      </w:r>
      <w:r w:rsidR="006454CB" w:rsidRPr="00C05C6B">
        <w:rPr>
          <w:color w:val="000000" w:themeColor="text1"/>
          <w:lang w:val="fr-BE"/>
        </w:rPr>
        <w:t xml:space="preserve"> </w:t>
      </w:r>
      <w:r w:rsidR="001C5539">
        <w:rPr>
          <w:color w:val="000000" w:themeColor="text1"/>
          <w:lang w:val="fr-BE"/>
        </w:rPr>
        <w:t>de</w:t>
      </w:r>
      <w:r w:rsidR="00B32CA8" w:rsidRPr="00C05C6B">
        <w:rPr>
          <w:color w:val="000000" w:themeColor="text1"/>
          <w:lang w:val="fr-BE"/>
        </w:rPr>
        <w:t xml:space="preserve"> psychologie du travail</w:t>
      </w:r>
      <w:r w:rsidR="004B400C" w:rsidRPr="00C05C6B">
        <w:rPr>
          <w:color w:val="000000" w:themeColor="text1"/>
          <w:lang w:val="fr-BE"/>
        </w:rPr>
        <w:t>,</w:t>
      </w:r>
      <w:r w:rsidR="006454CB" w:rsidRPr="00C05C6B">
        <w:rPr>
          <w:color w:val="000000" w:themeColor="text1"/>
          <w:lang w:val="fr-BE"/>
        </w:rPr>
        <w:t xml:space="preserve"> </w:t>
      </w:r>
      <w:r w:rsidR="004125B2" w:rsidRPr="00C05C6B">
        <w:rPr>
          <w:color w:val="000000" w:themeColor="text1"/>
          <w:lang w:val="fr-BE"/>
        </w:rPr>
        <w:t>l</w:t>
      </w:r>
      <w:r w:rsidR="006454CB" w:rsidRPr="00C05C6B">
        <w:rPr>
          <w:color w:val="000000" w:themeColor="text1"/>
          <w:lang w:val="fr-BE"/>
        </w:rPr>
        <w:t>e bien-être des travailleurs de plateforme</w:t>
      </w:r>
      <w:r w:rsidR="004B400C" w:rsidRPr="00C05C6B">
        <w:rPr>
          <w:color w:val="000000" w:themeColor="text1"/>
          <w:lang w:val="fr-BE"/>
        </w:rPr>
        <w:t xml:space="preserve"> </w:t>
      </w:r>
      <w:r w:rsidR="001C5539">
        <w:rPr>
          <w:color w:val="000000" w:themeColor="text1"/>
          <w:lang w:val="fr-BE"/>
        </w:rPr>
        <w:t>constitue un sujet d’</w:t>
      </w:r>
      <w:r w:rsidR="00E57949" w:rsidRPr="00C05C6B">
        <w:rPr>
          <w:color w:val="000000" w:themeColor="text1"/>
          <w:lang w:val="fr-BE"/>
        </w:rPr>
        <w:t>inqui</w:t>
      </w:r>
      <w:r w:rsidR="001C5539">
        <w:rPr>
          <w:color w:val="000000" w:themeColor="text1"/>
          <w:lang w:val="fr-BE"/>
        </w:rPr>
        <w:t>étude</w:t>
      </w:r>
      <w:r w:rsidR="004B400C" w:rsidRPr="00C05C6B">
        <w:rPr>
          <w:color w:val="000000" w:themeColor="text1"/>
          <w:lang w:val="fr-BE"/>
        </w:rPr>
        <w:t>.</w:t>
      </w:r>
      <w:r w:rsidR="004C7573" w:rsidRPr="00C05C6B">
        <w:rPr>
          <w:color w:val="000000" w:themeColor="text1"/>
          <w:lang w:val="fr-BE"/>
        </w:rPr>
        <w:t xml:space="preserve"> </w:t>
      </w:r>
      <w:r w:rsidR="004B400C" w:rsidRPr="00C05C6B">
        <w:rPr>
          <w:color w:val="000000" w:themeColor="text1"/>
          <w:lang w:val="fr-BE"/>
        </w:rPr>
        <w:t>Ce bien-être</w:t>
      </w:r>
      <w:r w:rsidR="004125B2" w:rsidRPr="00C05C6B">
        <w:rPr>
          <w:color w:val="000000" w:themeColor="text1"/>
          <w:lang w:val="fr-BE"/>
        </w:rPr>
        <w:t xml:space="preserve"> se décline sous différents aspects</w:t>
      </w:r>
      <w:r w:rsidR="006454CB" w:rsidRPr="00C05C6B">
        <w:rPr>
          <w:color w:val="000000" w:themeColor="text1"/>
          <w:lang w:val="fr-BE"/>
        </w:rPr>
        <w:t xml:space="preserve">, </w:t>
      </w:r>
      <w:r w:rsidR="007040A0" w:rsidRPr="00C05C6B">
        <w:rPr>
          <w:color w:val="000000" w:themeColor="text1"/>
          <w:lang w:val="fr-BE"/>
        </w:rPr>
        <w:t xml:space="preserve">notamment la certitude du travail. </w:t>
      </w:r>
      <w:r w:rsidR="00F334B2">
        <w:rPr>
          <w:color w:val="000000" w:themeColor="text1"/>
          <w:lang w:val="fr-BE"/>
        </w:rPr>
        <w:t>É</w:t>
      </w:r>
      <w:r w:rsidR="00E57949" w:rsidRPr="00C05C6B">
        <w:rPr>
          <w:color w:val="000000" w:themeColor="text1"/>
          <w:lang w:val="fr-BE"/>
        </w:rPr>
        <w:t>tonnamment, l</w:t>
      </w:r>
      <w:r w:rsidR="006454CB" w:rsidRPr="00C05C6B">
        <w:rPr>
          <w:color w:val="000000" w:themeColor="text1"/>
          <w:lang w:val="fr-BE"/>
        </w:rPr>
        <w:t xml:space="preserve">a gestion algorithmique </w:t>
      </w:r>
      <w:r w:rsidR="00F334B2">
        <w:rPr>
          <w:color w:val="000000" w:themeColor="text1"/>
          <w:lang w:val="fr-BE"/>
        </w:rPr>
        <w:t>fournit une</w:t>
      </w:r>
      <w:r w:rsidR="00E57949" w:rsidRPr="00C05C6B">
        <w:rPr>
          <w:color w:val="000000" w:themeColor="text1"/>
          <w:lang w:val="fr-BE"/>
        </w:rPr>
        <w:t xml:space="preserve"> source </w:t>
      </w:r>
      <w:r w:rsidR="00A91A7A" w:rsidRPr="00C05C6B">
        <w:rPr>
          <w:color w:val="000000" w:themeColor="text1"/>
          <w:lang w:val="fr-BE"/>
        </w:rPr>
        <w:t>d’apaisement</w:t>
      </w:r>
      <w:r w:rsidR="00E57949" w:rsidRPr="00C05C6B">
        <w:rPr>
          <w:color w:val="000000" w:themeColor="text1"/>
          <w:lang w:val="fr-BE"/>
        </w:rPr>
        <w:t xml:space="preserve"> à ce sujet</w:t>
      </w:r>
      <w:r w:rsidR="00DA174A" w:rsidRPr="00C05C6B">
        <w:rPr>
          <w:color w:val="000000" w:themeColor="text1"/>
          <w:lang w:val="fr-BE"/>
        </w:rPr>
        <w:t>,</w:t>
      </w:r>
      <w:r w:rsidR="00E57949" w:rsidRPr="00C05C6B">
        <w:rPr>
          <w:color w:val="000000" w:themeColor="text1"/>
          <w:lang w:val="fr-BE"/>
        </w:rPr>
        <w:t xml:space="preserve"> car elle véhicule un sentiment de certitude</w:t>
      </w:r>
      <w:r w:rsidR="006454CB" w:rsidRPr="00C05C6B">
        <w:rPr>
          <w:color w:val="000000" w:themeColor="text1"/>
          <w:lang w:val="fr-BE"/>
        </w:rPr>
        <w:t xml:space="preserve"> en fournissant des opportunités de travail grâce à ses algorithmes d'appariement. </w:t>
      </w:r>
      <w:r w:rsidR="00F334B2">
        <w:rPr>
          <w:color w:val="000000" w:themeColor="text1"/>
          <w:lang w:val="fr-BE"/>
        </w:rPr>
        <w:t>L</w:t>
      </w:r>
      <w:r w:rsidR="006454CB" w:rsidRPr="00C05C6B">
        <w:rPr>
          <w:color w:val="000000" w:themeColor="text1"/>
          <w:lang w:val="fr-BE"/>
        </w:rPr>
        <w:t xml:space="preserve">es travailleurs </w:t>
      </w:r>
      <w:r w:rsidR="00F334B2">
        <w:rPr>
          <w:color w:val="000000" w:themeColor="text1"/>
          <w:lang w:val="fr-BE"/>
        </w:rPr>
        <w:t xml:space="preserve">concernés </w:t>
      </w:r>
      <w:r w:rsidR="006454CB" w:rsidRPr="00C05C6B">
        <w:rPr>
          <w:color w:val="000000" w:themeColor="text1"/>
          <w:lang w:val="fr-BE"/>
        </w:rPr>
        <w:t xml:space="preserve">perçoivent les décisions algorithmiques comme </w:t>
      </w:r>
      <w:r w:rsidR="002D28FC">
        <w:rPr>
          <w:color w:val="000000" w:themeColor="text1"/>
          <w:lang w:val="fr-BE"/>
        </w:rPr>
        <w:t>« </w:t>
      </w:r>
      <w:r w:rsidR="006454CB" w:rsidRPr="00C05C6B">
        <w:rPr>
          <w:color w:val="000000" w:themeColor="text1"/>
          <w:lang w:val="fr-BE"/>
        </w:rPr>
        <w:t>légitimes</w:t>
      </w:r>
      <w:r w:rsidR="002D28FC">
        <w:rPr>
          <w:color w:val="000000" w:themeColor="text1"/>
          <w:lang w:val="fr-BE"/>
        </w:rPr>
        <w:t> »</w:t>
      </w:r>
      <w:r w:rsidR="006454CB" w:rsidRPr="00C05C6B">
        <w:rPr>
          <w:color w:val="000000" w:themeColor="text1"/>
          <w:lang w:val="fr-BE"/>
        </w:rPr>
        <w:t xml:space="preserve"> ou </w:t>
      </w:r>
      <w:r w:rsidR="002D28FC">
        <w:rPr>
          <w:color w:val="000000" w:themeColor="text1"/>
          <w:lang w:val="fr-BE"/>
        </w:rPr>
        <w:t>« </w:t>
      </w:r>
      <w:r w:rsidR="006454CB" w:rsidRPr="00C05C6B">
        <w:rPr>
          <w:color w:val="000000" w:themeColor="text1"/>
          <w:lang w:val="fr-BE"/>
        </w:rPr>
        <w:t>dignes de confiance</w:t>
      </w:r>
      <w:r w:rsidR="002D28FC">
        <w:rPr>
          <w:color w:val="000000" w:themeColor="text1"/>
          <w:lang w:val="fr-BE"/>
        </w:rPr>
        <w:t> »</w:t>
      </w:r>
      <w:r w:rsidR="00DA174A" w:rsidRPr="00C05C6B">
        <w:rPr>
          <w:color w:val="000000" w:themeColor="text1"/>
          <w:lang w:val="fr-BE"/>
        </w:rPr>
        <w:t>,</w:t>
      </w:r>
      <w:r w:rsidR="006454CB" w:rsidRPr="00C05C6B">
        <w:rPr>
          <w:color w:val="000000" w:themeColor="text1"/>
          <w:lang w:val="fr-BE"/>
        </w:rPr>
        <w:t xml:space="preserve"> car ils reconnaissent le système dans son ensemble comme efficace et objectif </w:t>
      </w:r>
      <w:r w:rsidR="00A91A7A" w:rsidRPr="00C05C6B">
        <w:rPr>
          <w:color w:val="000000" w:themeColor="text1"/>
          <w:lang w:val="fr-BE"/>
        </w:rPr>
        <w:fldChar w:fldCharType="begin"/>
      </w:r>
      <w:r w:rsidR="00A91A7A" w:rsidRPr="00C05C6B">
        <w:rPr>
          <w:color w:val="000000" w:themeColor="text1"/>
          <w:lang w:val="fr-BE"/>
        </w:rPr>
        <w:instrText xml:space="preserve"> ADDIN ZOTERO_ITEM CSL_CITATION {"citationID":"AUdFVBme","properties":{"formattedCitation":"(Wiener et al., 2023)","plainCitation":"(Wiener et al., 2023)","noteIndex":0},"citationItems":[{"id":2567,"uris":["http://zotero.org/users/6183971/items/7N6LXILP"],"itemData":{"id":2567,"type":"article-journal","container-title":"European Journal of Information Systems","DOI":"10.1080/0960085X.2021.1977729","ISSN":"0960-085X, 1476-9344","issue":"3","journalAbbreviation":"European Journal of Information Systems","language":"en","page":"485-507","source":"DOI.org (Crossref)","title":"Algorithmic control and gig workers: a legitimacy perspective of Uber drivers","title-short":"Algorithmic control and gig workers","URL":"https://www.tandfonline.com/doi/full/10.1080/0960085X.2021.1977729","volume":"32","author":[{"family":"Wiener","given":"Martin"},{"family":"Cram","given":"W. Alec"},{"family":"Benlian","given":"Alexander"}],"accessed":{"date-parts":[["2023",10,23]]},"issued":{"date-parts":[["2023",5,4]]}}}],"schema":"https://github.com/citation-style-language/schema/raw/master/csl-citation.json"} </w:instrText>
      </w:r>
      <w:r w:rsidR="00A91A7A" w:rsidRPr="00C05C6B">
        <w:rPr>
          <w:color w:val="000000" w:themeColor="text1"/>
          <w:lang w:val="fr-BE"/>
        </w:rPr>
        <w:fldChar w:fldCharType="separate"/>
      </w:r>
      <w:r w:rsidR="00A91A7A" w:rsidRPr="00C05C6B">
        <w:rPr>
          <w:rFonts w:cs="Times New Roman"/>
          <w:color w:val="000000" w:themeColor="text1"/>
        </w:rPr>
        <w:t>(Wiener et al., 2023)</w:t>
      </w:r>
      <w:r w:rsidR="00A91A7A" w:rsidRPr="00C05C6B">
        <w:rPr>
          <w:color w:val="000000" w:themeColor="text1"/>
          <w:lang w:val="fr-BE"/>
        </w:rPr>
        <w:fldChar w:fldCharType="end"/>
      </w:r>
      <w:r w:rsidR="006454CB" w:rsidRPr="00C05C6B">
        <w:rPr>
          <w:color w:val="000000" w:themeColor="text1"/>
          <w:lang w:val="fr-BE"/>
        </w:rPr>
        <w:t>.</w:t>
      </w:r>
      <w:r w:rsidR="00F334B2">
        <w:rPr>
          <w:color w:val="000000" w:themeColor="text1"/>
          <w:lang w:val="fr-BE"/>
        </w:rPr>
        <w:t xml:space="preserve"> Parallèlement</w:t>
      </w:r>
      <w:r w:rsidR="004E0663" w:rsidRPr="00C05C6B">
        <w:rPr>
          <w:color w:val="000000" w:themeColor="text1"/>
          <w:lang w:val="fr-BE"/>
        </w:rPr>
        <w:t xml:space="preserve">, d’autres </w:t>
      </w:r>
      <w:r w:rsidR="00A84AD9" w:rsidRPr="00C05C6B">
        <w:rPr>
          <w:color w:val="000000" w:themeColor="text1"/>
          <w:lang w:val="fr-BE"/>
        </w:rPr>
        <w:t>travailleurs sont</w:t>
      </w:r>
      <w:r w:rsidR="006454CB" w:rsidRPr="00C05C6B">
        <w:rPr>
          <w:color w:val="000000" w:themeColor="text1"/>
          <w:lang w:val="fr-BE"/>
        </w:rPr>
        <w:t xml:space="preserve"> confrontés à un sentiment croissant d'insécurité et de vulnérabilité en raison de l'opacité des décisions algorithmiques. Des chauffeurs ont entre autres exprimé l</w:t>
      </w:r>
      <w:r w:rsidR="00F334B2">
        <w:rPr>
          <w:color w:val="000000" w:themeColor="text1"/>
          <w:lang w:val="fr-BE"/>
        </w:rPr>
        <w:t>eur</w:t>
      </w:r>
      <w:r w:rsidR="006454CB" w:rsidRPr="00C05C6B">
        <w:rPr>
          <w:color w:val="000000" w:themeColor="text1"/>
          <w:lang w:val="fr-BE"/>
        </w:rPr>
        <w:t xml:space="preserve"> crainte </w:t>
      </w:r>
      <w:r w:rsidRPr="00C05C6B">
        <w:rPr>
          <w:color w:val="000000" w:themeColor="text1"/>
          <w:lang w:val="fr-BE"/>
        </w:rPr>
        <w:t>d’être bloqués sur l’application</w:t>
      </w:r>
      <w:r w:rsidR="00AD36B7">
        <w:rPr>
          <w:color w:val="000000" w:themeColor="text1"/>
          <w:lang w:val="fr-BE"/>
        </w:rPr>
        <w:t xml:space="preserve">. Leur peur réside dans le risque de ne plus pouvoir accéder à l’application et donc de ne plus pouvoir travailler sans recevoir d’explication claire concernant ce bannissement </w:t>
      </w:r>
      <w:r w:rsidR="00A91A7A" w:rsidRPr="00C05C6B">
        <w:rPr>
          <w:color w:val="000000" w:themeColor="text1"/>
          <w:lang w:val="fr-BE"/>
        </w:rPr>
        <w:fldChar w:fldCharType="begin"/>
      </w:r>
      <w:r w:rsidR="00A04FA5">
        <w:rPr>
          <w:color w:val="000000" w:themeColor="text1"/>
          <w:lang w:val="fr-BE"/>
        </w:rPr>
        <w:instrText xml:space="preserve"> ADDIN ZOTERO_ITEM CSL_CITATION {"citationID":"2dpsM0Ys","properties":{"formattedCitation":"(Bucher et al., 2021; Curchod et al., 2019)","plainCitation":"(Bucher et al., 2021; Curchod et al., 2019)","dontUpdate":true,"noteIndex":0},"citationItems":[{"id":1384,"uris":["http://zotero.org/users/6183971/items/3ZDJ7FY9"],"itemData":{"id":1384,"type":"article-journal","abstract":"Algorithmic management is used to govern digital work platforms such as Upwork or Fiverr. However, algorithmic decision-making is often non-transparent and rapidly evolving, forcing workers to constantly adapt their behavior. Extant research focuses on how workers experience algorithmic management, while often disregarding the agency that workers exert in dealing with algorithmic management. Following a sociomateriality perspective, we investigate the practices that workers develop to comply with (assumed) mechanisms of algorithmic management on digital work platforms. Based on a systematic content analysis of 12,294 scraped comments from an online community of digital freelancers, we show how workers adopt direct and indirect ?anticipatory compliance practices?, such as undervaluing their own work, staying under the radar, curtailing their outreach to clients and keeping emotions in check, in order to ensure their continued participation on the platform, which takes on the role of a shadow employer. Our study contributes to research on algorithmic management by (1) showing how workers adopt practices aimed at ?pacifying? the platform algorithm; (2) outlining how workers engage in extra work; (3) showing how workers co-construct the power of algorithms through their anticipatory compliance practices.","container-title":"Organization","DOI":"10.1177/1350508420961531","ISSN":"1350-5084","issue":"1","note":"publisher: SAGE Publications Ltd","page":"44-67","source":"SAGE Journals","title":"Pacifying the algorithm – Anticipatory compliance in the face of algorithmic management in the gig economy","URL":"https://doi.org/10.1177/1350508420961531","volume":"28","author":[{"family":"Bucher","given":"Eliane Léontine"},{"family":"Schou","given":"Peter Kalum"},{"family":"Waldkirch","given":"Matthias"}],"accessed":{"date-parts":[["2023",2,23]]},"issued":{"date-parts":[["2021",1,1]]}}},{"id":304,"uris":["http://zotero.org/users/6183971/items/LTU3IQSS"],"itemData":{"id":304,"type":"article-journal","abstract":"Drawing on interviews with 77 high-performing eBay business sellers in France and Belgium, this article investigates the power asymmetries generated by customers’ evaluations in online work settings. Sellers revealed a high degree of sensitivity to negative reviews, which, while infrequent, triggered feelings of anxiety and vulnerability. Their accounts exposed power asymmetries at two levels: the transactional level between sellers and customers and the governance level between sellers and eBay. Our findings highlight three main mechanisms underlying power asymmetries in this context. First, online customer evaluations have created a new form of employee monitoring in which power is exercised through the construction of visibility gaps between buyers and sellers and through an implicit coalition between buyers and the platform owner, who join together in the evaluation procedures. Second, by mediating and objectifying relations, algorithms reproduce power asymmetries among the different categories of actors, thereby constraining human agency. Third, online customer evaluations prompt sellers to exploit their practical knowledge of the algorithm to increase their agency. Through the lived experience of working for an algorithm, our findings contribute new understandings of power and agency in online work settings.","container-title":"Administrative Science Quarterly","DOI":"10.1177/0001839219867024","ISSN":"0001-8392","journalAbbreviation":"Administrative Science Quarterly","language":"en","note":"publisher: SAGE Publications Inc","page":"0001839219867024","source":"SAGE Journals","title":"Working for an Algorithm: Power Asymmetries and Agency in Online Work Settings","title-short":"Working for an Algorithm","URL":"https://doi.org/10.1177/0001839219867024","author":[{"family":"Curchod","given":"Corentin"},{"family":"Patriotta","given":"Gerardo"},{"family":"Cohen","given":"Laurie"},{"family":"Neysen","given":"Nicolas"}],"accessed":{"date-parts":[["2020",5,13]]},"issued":{"date-parts":[["2019",7,25]]}}}],"schema":"https://github.com/citation-style-language/schema/raw/master/csl-citation.json"} </w:instrText>
      </w:r>
      <w:r w:rsidR="00A91A7A" w:rsidRPr="00C05C6B">
        <w:rPr>
          <w:color w:val="000000" w:themeColor="text1"/>
          <w:lang w:val="fr-BE"/>
        </w:rPr>
        <w:fldChar w:fldCharType="separate"/>
      </w:r>
      <w:r w:rsidR="00A91A7A" w:rsidRPr="00C05C6B">
        <w:rPr>
          <w:rFonts w:cs="Times New Roman"/>
          <w:color w:val="000000" w:themeColor="text1"/>
        </w:rPr>
        <w:t>(Bucher et al., 2021</w:t>
      </w:r>
      <w:r w:rsidR="002D28FC">
        <w:rPr>
          <w:rFonts w:cs="Times New Roman"/>
          <w:color w:val="000000" w:themeColor="text1"/>
        </w:rPr>
        <w:t> </w:t>
      </w:r>
      <w:r w:rsidR="00A91A7A" w:rsidRPr="00C05C6B">
        <w:rPr>
          <w:rFonts w:cs="Times New Roman"/>
          <w:color w:val="000000" w:themeColor="text1"/>
        </w:rPr>
        <w:t>; Curchod et al., 2019)</w:t>
      </w:r>
      <w:r w:rsidR="00A91A7A" w:rsidRPr="00C05C6B">
        <w:rPr>
          <w:color w:val="000000" w:themeColor="text1"/>
          <w:lang w:val="fr-BE"/>
        </w:rPr>
        <w:fldChar w:fldCharType="end"/>
      </w:r>
      <w:r w:rsidR="00A91A7A" w:rsidRPr="00C05C6B">
        <w:rPr>
          <w:color w:val="000000" w:themeColor="text1"/>
          <w:lang w:val="fr-BE"/>
        </w:rPr>
        <w:t>.</w:t>
      </w:r>
    </w:p>
    <w:p w14:paraId="70AB1B0D" w14:textId="42C53F47" w:rsidR="00306FE6" w:rsidRPr="00C05C6B" w:rsidRDefault="00F334B2" w:rsidP="00A225E1">
      <w:pPr>
        <w:spacing w:before="120" w:after="120"/>
        <w:rPr>
          <w:color w:val="000000" w:themeColor="text1"/>
          <w:lang w:val="fr-BE"/>
        </w:rPr>
      </w:pPr>
      <w:r>
        <w:rPr>
          <w:color w:val="000000" w:themeColor="text1"/>
          <w:lang w:val="fr-BE"/>
        </w:rPr>
        <w:t>À</w:t>
      </w:r>
      <w:r w:rsidR="008C1FF3" w:rsidRPr="00C05C6B">
        <w:rPr>
          <w:color w:val="000000" w:themeColor="text1"/>
          <w:lang w:val="fr-BE"/>
        </w:rPr>
        <w:t xml:space="preserve"> l’inverse, des travailleurs </w:t>
      </w:r>
      <w:r w:rsidR="004125B2" w:rsidRPr="00C05C6B">
        <w:rPr>
          <w:color w:val="000000" w:themeColor="text1"/>
          <w:lang w:val="fr-BE"/>
        </w:rPr>
        <w:t xml:space="preserve">perçoivent le système d'évaluation et l'organisation du travail comme </w:t>
      </w:r>
      <w:r w:rsidR="002D28FC">
        <w:rPr>
          <w:color w:val="000000" w:themeColor="text1"/>
          <w:lang w:val="fr-BE"/>
        </w:rPr>
        <w:t>« </w:t>
      </w:r>
      <w:r w:rsidR="004125B2" w:rsidRPr="00C05C6B">
        <w:rPr>
          <w:color w:val="000000" w:themeColor="text1"/>
          <w:lang w:val="fr-BE"/>
        </w:rPr>
        <w:t>équitables et méritocratiques</w:t>
      </w:r>
      <w:r w:rsidR="002D28FC">
        <w:rPr>
          <w:color w:val="000000" w:themeColor="text1"/>
          <w:lang w:val="fr-BE"/>
        </w:rPr>
        <w:t> »</w:t>
      </w:r>
      <w:r w:rsidR="004125B2" w:rsidRPr="00C05C6B">
        <w:rPr>
          <w:color w:val="000000" w:themeColor="text1"/>
          <w:lang w:val="fr-BE"/>
        </w:rPr>
        <w:t xml:space="preserve">, défendant </w:t>
      </w:r>
      <w:r>
        <w:rPr>
          <w:color w:val="000000" w:themeColor="text1"/>
          <w:lang w:val="fr-BE"/>
        </w:rPr>
        <w:t xml:space="preserve">le fait </w:t>
      </w:r>
      <w:r w:rsidR="004125B2" w:rsidRPr="00C05C6B">
        <w:rPr>
          <w:color w:val="000000" w:themeColor="text1"/>
          <w:lang w:val="fr-BE"/>
        </w:rPr>
        <w:t xml:space="preserve">que les travailleurs </w:t>
      </w:r>
      <w:r>
        <w:rPr>
          <w:color w:val="000000" w:themeColor="text1"/>
          <w:lang w:val="fr-BE"/>
        </w:rPr>
        <w:t xml:space="preserve">les </w:t>
      </w:r>
      <w:r w:rsidR="004125B2" w:rsidRPr="00C05C6B">
        <w:rPr>
          <w:color w:val="000000" w:themeColor="text1"/>
          <w:lang w:val="fr-BE"/>
        </w:rPr>
        <w:t xml:space="preserve">plus performants méritent de meilleures opportunités </w:t>
      </w:r>
      <w:r w:rsidR="00A91A7A" w:rsidRPr="00C05C6B">
        <w:rPr>
          <w:color w:val="000000" w:themeColor="text1"/>
          <w:lang w:val="fr-BE"/>
        </w:rPr>
        <w:fldChar w:fldCharType="begin"/>
      </w:r>
      <w:r w:rsidR="00A91A7A" w:rsidRPr="00C05C6B">
        <w:rPr>
          <w:color w:val="000000" w:themeColor="text1"/>
          <w:lang w:val="fr-BE"/>
        </w:rPr>
        <w:instrText xml:space="preserve"> ADDIN ZOTERO_ITEM CSL_CITATION {"citationID":"dZI8hmuG","properties":{"formattedCitation":"(Gali\\uc0\\u232{}re, 2020)","plainCitation":"(Galière, 2020)","noteIndex":0},"citationItems":[{"id":2480,"uris":["http://zotero.org/users/6183971/items/MHHCAJ64"],"itemData":{"id":2480,"type":"article-journal","abstract":"This paper extends research on algorithmic management by examining mechanisms of compliance. Algorithmic management has predominantly been analysed in terms of the exercise of disciplinary power over workers and rational control of labour. Facing algorithms, platform workers would be in a situation of fear, passivity and frustration. In this paper, we utilise the Foucauldian framework of ‘dispositive’ in order to reconceptualise platforms as exerting both rational and normative control. Based on a qualitative case study of the food-delivery platform Deliveroo, we underscore that algorithmic rational control, although fallible, is being reinforced by techniques of subjectification. Several dispositives on the platform, such as the pay-per-delivery and shift picker systems, generate an active mobilisation of workers. Our discussion highlights the governmentality power of algorithmic management, which builds consent by promoting a hyper-meritocratic ideal of justice.","container-title":"New Technology, Work and Employment","DOI":"10.1111/ntwe.12177","ISSN":"1468-005X","issue":"3","language":"en","license":"© 2020 Brian Towers (BRITOW) and John Wiley &amp; Sons Ltd","note":"_eprint: https://onlinelibrary.wiley.com/doi/pdf/10.1111/ntwe.12177","page":"357-370","source":"Wiley Online Library","title":"When food-delivery platform workers consent to algorithmic management: a Foucauldian perspective","title-short":"When food-delivery platform workers consent to algorithmic management","URL":"https://onlinelibrary.wiley.com/doi/abs/10.1111/ntwe.12177","volume":"35","author":[{"family":"Galière","given":"Sophia"}],"accessed":{"date-parts":[["2023",10,3]]},"issued":{"date-parts":[["2020"]]}}}],"schema":"https://github.com/citation-style-language/schema/raw/master/csl-citation.json"} </w:instrText>
      </w:r>
      <w:r w:rsidR="00A91A7A" w:rsidRPr="00C05C6B">
        <w:rPr>
          <w:color w:val="000000" w:themeColor="text1"/>
          <w:lang w:val="fr-BE"/>
        </w:rPr>
        <w:fldChar w:fldCharType="separate"/>
      </w:r>
      <w:r w:rsidR="00A91A7A" w:rsidRPr="00C05C6B">
        <w:rPr>
          <w:rFonts w:cs="Times New Roman"/>
          <w:color w:val="000000" w:themeColor="text1"/>
          <w:szCs w:val="24"/>
        </w:rPr>
        <w:t>(Galière, 2020)</w:t>
      </w:r>
      <w:r w:rsidR="00A91A7A" w:rsidRPr="00C05C6B">
        <w:rPr>
          <w:color w:val="000000" w:themeColor="text1"/>
          <w:lang w:val="fr-BE"/>
        </w:rPr>
        <w:fldChar w:fldCharType="end"/>
      </w:r>
      <w:r w:rsidR="004125B2" w:rsidRPr="00C05C6B">
        <w:rPr>
          <w:color w:val="000000" w:themeColor="text1"/>
          <w:lang w:val="fr-BE"/>
        </w:rPr>
        <w:t xml:space="preserve">. </w:t>
      </w:r>
      <w:r w:rsidR="00E57949" w:rsidRPr="00C05C6B">
        <w:rPr>
          <w:color w:val="000000" w:themeColor="text1"/>
          <w:lang w:val="fr-BE"/>
        </w:rPr>
        <w:t>L</w:t>
      </w:r>
      <w:r w:rsidR="00306FE6" w:rsidRPr="00C05C6B">
        <w:rPr>
          <w:color w:val="000000" w:themeColor="text1"/>
          <w:lang w:val="fr-BE"/>
        </w:rPr>
        <w:t xml:space="preserve">es systèmes de rémunération </w:t>
      </w:r>
      <w:r w:rsidR="007853B1" w:rsidRPr="00C05C6B">
        <w:rPr>
          <w:color w:val="000000" w:themeColor="text1"/>
          <w:lang w:val="fr-BE"/>
        </w:rPr>
        <w:t xml:space="preserve">et </w:t>
      </w:r>
      <w:r w:rsidR="00306FE6" w:rsidRPr="00C05C6B">
        <w:rPr>
          <w:color w:val="000000" w:themeColor="text1"/>
          <w:lang w:val="fr-BE"/>
        </w:rPr>
        <w:t xml:space="preserve">d'évaluation des performances </w:t>
      </w:r>
      <w:r w:rsidR="00E57949" w:rsidRPr="00C05C6B">
        <w:rPr>
          <w:color w:val="000000" w:themeColor="text1"/>
          <w:lang w:val="fr-BE"/>
        </w:rPr>
        <w:t xml:space="preserve">sont </w:t>
      </w:r>
      <w:r w:rsidR="00676E19" w:rsidRPr="00C05C6B">
        <w:rPr>
          <w:color w:val="000000" w:themeColor="text1"/>
          <w:lang w:val="fr-BE"/>
        </w:rPr>
        <w:t>par exemple</w:t>
      </w:r>
      <w:r w:rsidR="00E57949" w:rsidRPr="00C05C6B">
        <w:rPr>
          <w:color w:val="000000" w:themeColor="text1"/>
          <w:lang w:val="fr-BE"/>
        </w:rPr>
        <w:t xml:space="preserve"> perçus </w:t>
      </w:r>
      <w:r w:rsidR="00306FE6" w:rsidRPr="00C05C6B">
        <w:rPr>
          <w:color w:val="000000" w:themeColor="text1"/>
          <w:lang w:val="fr-BE"/>
        </w:rPr>
        <w:t xml:space="preserve">comme </w:t>
      </w:r>
      <w:r w:rsidR="00A91A7A" w:rsidRPr="00C05C6B">
        <w:rPr>
          <w:color w:val="000000" w:themeColor="text1"/>
          <w:lang w:val="fr-BE"/>
        </w:rPr>
        <w:t>des moyens</w:t>
      </w:r>
      <w:r w:rsidR="00306FE6" w:rsidRPr="00C05C6B">
        <w:rPr>
          <w:color w:val="000000" w:themeColor="text1"/>
          <w:lang w:val="fr-BE"/>
        </w:rPr>
        <w:t xml:space="preserve"> de récompenser les travailleurs les plus méritant</w:t>
      </w:r>
      <w:r w:rsidR="007853B1" w:rsidRPr="00C05C6B">
        <w:rPr>
          <w:color w:val="000000" w:themeColor="text1"/>
          <w:lang w:val="fr-BE"/>
        </w:rPr>
        <w:t>s</w:t>
      </w:r>
      <w:r w:rsidR="00306FE6" w:rsidRPr="00C05C6B">
        <w:rPr>
          <w:color w:val="000000" w:themeColor="text1"/>
          <w:lang w:val="fr-BE"/>
        </w:rPr>
        <w:t xml:space="preserve">. </w:t>
      </w:r>
      <w:r w:rsidR="00E90F3A" w:rsidRPr="00C05C6B">
        <w:rPr>
          <w:color w:val="000000" w:themeColor="text1"/>
          <w:lang w:val="fr-BE"/>
        </w:rPr>
        <w:t>Ce système méritocratique est de cette façon légitimé et renforce le</w:t>
      </w:r>
      <w:r w:rsidR="00306FE6" w:rsidRPr="00C05C6B">
        <w:rPr>
          <w:color w:val="000000" w:themeColor="text1"/>
          <w:lang w:val="fr-BE"/>
        </w:rPr>
        <w:t xml:space="preserve"> pouvoir disciplinaire</w:t>
      </w:r>
      <w:r w:rsidR="00E90F3A" w:rsidRPr="00C05C6B">
        <w:rPr>
          <w:color w:val="000000" w:themeColor="text1"/>
          <w:lang w:val="fr-BE"/>
        </w:rPr>
        <w:t xml:space="preserve"> de la plateforme</w:t>
      </w:r>
      <w:r w:rsidR="00306FE6" w:rsidRPr="00C05C6B">
        <w:rPr>
          <w:color w:val="000000" w:themeColor="text1"/>
          <w:lang w:val="fr-BE"/>
        </w:rPr>
        <w:t xml:space="preserve"> </w:t>
      </w:r>
      <w:r w:rsidR="00306FE6" w:rsidRPr="00C05C6B">
        <w:rPr>
          <w:color w:val="000000" w:themeColor="text1"/>
          <w:lang w:val="fr-BE"/>
        </w:rPr>
        <w:fldChar w:fldCharType="begin"/>
      </w:r>
      <w:r w:rsidR="00306FE6" w:rsidRPr="00C05C6B">
        <w:rPr>
          <w:color w:val="000000" w:themeColor="text1"/>
          <w:lang w:val="fr-BE"/>
        </w:rPr>
        <w:instrText xml:space="preserve"> ADDIN ZOTERO_ITEM CSL_CITATION {"citationID":"X106F9V6","properties":{"formattedCitation":"(Gali\\uc0\\u232{}re, 2020)","plainCitation":"(Galière, 2020)","noteIndex":0},"citationItems":[{"id":2480,"uris":["http://zotero.org/users/6183971/items/MHHCAJ64"],"itemData":{"id":2480,"type":"article-journal","abstract":"This paper extends research on algorithmic management by examining mechanisms of compliance. Algorithmic management has predominantly been analysed in terms of the exercise of disciplinary power over workers and rational control of labour. Facing algorithms, platform workers would be in a situation of fear, passivity and frustration. In this paper, we utilise the Foucauldian framework of ‘dispositive’ in order to reconceptualise platforms as exerting both rational and normative control. Based on a qualitative case study of the food-delivery platform Deliveroo, we underscore that algorithmic rational control, although fallible, is being reinforced by techniques of subjectification. Several dispositives on the platform, such as the pay-per-delivery and shift picker systems, generate an active mobilisation of workers. Our discussion highlights the governmentality power of algorithmic management, which builds consent by promoting a hyper-meritocratic ideal of justice.","container-title":"New Technology, Work and Employment","DOI":"10.1111/ntwe.12177","ISSN":"1468-005X","issue":"3","language":"en","license":"© 2020 Brian Towers (BRITOW) and John Wiley &amp; Sons Ltd","note":"_eprint: https://onlinelibrary.wiley.com/doi/pdf/10.1111/ntwe.12177","page":"357-370","source":"Wiley Online Library","title":"When food-delivery platform workers consent to algorithmic management: a Foucauldian perspective","title-short":"When food-delivery platform workers consent to algorithmic management","URL":"https://onlinelibrary.wiley.com/doi/abs/10.1111/ntwe.12177","volume":"35","author":[{"family":"Galière","given":"Sophia"}],"accessed":{"date-parts":[["2023",10,3]]},"issued":{"date-parts":[["2020"]]}}}],"schema":"https://github.com/citation-style-language/schema/raw/master/csl-citation.json"} </w:instrText>
      </w:r>
      <w:r w:rsidR="00306FE6" w:rsidRPr="00C05C6B">
        <w:rPr>
          <w:color w:val="000000" w:themeColor="text1"/>
          <w:lang w:val="fr-BE"/>
        </w:rPr>
        <w:fldChar w:fldCharType="separate"/>
      </w:r>
      <w:r w:rsidR="00306FE6" w:rsidRPr="00C05C6B">
        <w:rPr>
          <w:color w:val="000000" w:themeColor="text1"/>
          <w:lang w:val="fr-BE"/>
        </w:rPr>
        <w:t>(Galière, 2020)</w:t>
      </w:r>
      <w:r w:rsidR="00306FE6" w:rsidRPr="00C05C6B">
        <w:rPr>
          <w:color w:val="000000" w:themeColor="text1"/>
          <w:lang w:val="fr-BE"/>
        </w:rPr>
        <w:fldChar w:fldCharType="end"/>
      </w:r>
      <w:r w:rsidR="00306FE6" w:rsidRPr="00C05C6B">
        <w:rPr>
          <w:color w:val="000000" w:themeColor="text1"/>
          <w:lang w:val="fr-BE"/>
        </w:rPr>
        <w:t>.</w:t>
      </w:r>
    </w:p>
    <w:bookmarkEnd w:id="58"/>
    <w:p w14:paraId="088F66EC" w14:textId="2606D6A7" w:rsidR="00A225E1" w:rsidRPr="00C05C6B" w:rsidRDefault="00C03A53" w:rsidP="00B67C92">
      <w:pPr>
        <w:spacing w:before="120" w:after="120"/>
        <w:rPr>
          <w:color w:val="000000" w:themeColor="text1"/>
          <w:shd w:val="clear" w:color="auto" w:fill="FFFFFF"/>
          <w:lang w:val="fr-BE"/>
        </w:rPr>
      </w:pPr>
      <w:r w:rsidRPr="00C05C6B">
        <w:rPr>
          <w:color w:val="000000" w:themeColor="text1"/>
          <w:lang w:val="fr-BE"/>
        </w:rPr>
        <w:t xml:space="preserve">En </w:t>
      </w:r>
      <w:r w:rsidR="00F334B2">
        <w:rPr>
          <w:color w:val="000000" w:themeColor="text1"/>
          <w:lang w:val="fr-BE"/>
        </w:rPr>
        <w:t>matière</w:t>
      </w:r>
      <w:r w:rsidRPr="00C05C6B">
        <w:rPr>
          <w:color w:val="000000" w:themeColor="text1"/>
          <w:lang w:val="fr-BE"/>
        </w:rPr>
        <w:t xml:space="preserve"> de pratiques, </w:t>
      </w:r>
      <w:r w:rsidR="00DB4CC5" w:rsidRPr="00C05C6B">
        <w:rPr>
          <w:color w:val="000000" w:themeColor="text1"/>
          <w:lang w:val="fr-BE"/>
        </w:rPr>
        <w:t>des mécanismes de conformité et de résistance au contrôle</w:t>
      </w:r>
      <w:r w:rsidR="00667367" w:rsidRPr="00C05C6B">
        <w:rPr>
          <w:color w:val="000000" w:themeColor="text1"/>
          <w:lang w:val="fr-BE"/>
        </w:rPr>
        <w:t xml:space="preserve"> sont observé</w:t>
      </w:r>
      <w:r w:rsidR="004C457D" w:rsidRPr="00C05C6B">
        <w:rPr>
          <w:color w:val="000000" w:themeColor="text1"/>
          <w:lang w:val="fr-BE"/>
        </w:rPr>
        <w:t xml:space="preserve">s </w:t>
      </w:r>
      <w:r w:rsidR="00A91A7A" w:rsidRPr="00C05C6B">
        <w:rPr>
          <w:color w:val="000000" w:themeColor="text1"/>
          <w:lang w:val="fr-BE"/>
        </w:rPr>
        <w:fldChar w:fldCharType="begin"/>
      </w:r>
      <w:r w:rsidR="00A91A7A" w:rsidRPr="00C05C6B">
        <w:rPr>
          <w:color w:val="000000" w:themeColor="text1"/>
          <w:lang w:val="fr-BE"/>
        </w:rPr>
        <w:instrText xml:space="preserve"> ADDIN ZOTERO_ITEM CSL_CITATION {"citationID":"RHTqv2bf","properties":{"formattedCitation":"(Pregenzer et al., 2021)","plainCitation":"(Pregenzer et al., 2021)","noteIndex":0},"citationItems":[{"id":2865,"uris":["http://zotero.org/users/6183971/items/ADEPVINE"],"itemData":{"id":2865,"type":"book","abstract":"Organizations increasingly rely on algorithmic control (AC), which leverages the capabilities of novel digital technologies and intelligent algorithms to automate control activities previously performed by human managers. Existing research points to a diverse set of worker reactions to AC. To explain these diverse reactions, our study focuses on gig-economy work, where AC is particularly prevalent, and draws on a recently proposed theoretical model, which highlights the importance of two antecedent dimensions (compatibility and coherence). On this theoretical basis, and through a qualitative content analysis of an online forum for ride-hailing drivers, our study contributes novel insights to prior literature by contextualizing and detailing ideal-typical worker reactions. In particular, we uncover a set of common, context-specific worker reactions to AC and discuss how AC features thwart workers’ autonomy and competence needs (compatibility) and why these features make controls only seemingly inescapable on the surface (coherence paradox). Theoretical implications are discussed.","source":"ResearchGate","title":"Algorithms in the Driver's Seat: Explaining Workers' Reactions to Algorithmic Control","title-short":"Algorithms in the Driver's Seat","author":[{"family":"Pregenzer","given":"Michael"},{"family":"Remus","given":"Ulrich"},{"family":"Wiener","given":"Martin"}],"issued":{"date-parts":[["2021",5,13]]}}}],"schema":"https://github.com/citation-style-language/schema/raw/master/csl-citation.json"} </w:instrText>
      </w:r>
      <w:r w:rsidR="00A91A7A" w:rsidRPr="00C05C6B">
        <w:rPr>
          <w:color w:val="000000" w:themeColor="text1"/>
          <w:lang w:val="fr-BE"/>
        </w:rPr>
        <w:fldChar w:fldCharType="separate"/>
      </w:r>
      <w:r w:rsidR="00A91A7A" w:rsidRPr="00C05C6B">
        <w:rPr>
          <w:rFonts w:cs="Times New Roman"/>
          <w:color w:val="000000" w:themeColor="text1"/>
        </w:rPr>
        <w:t>(Pregenzer et al., 2021)</w:t>
      </w:r>
      <w:r w:rsidR="00A91A7A" w:rsidRPr="00C05C6B">
        <w:rPr>
          <w:color w:val="000000" w:themeColor="text1"/>
          <w:lang w:val="fr-BE"/>
        </w:rPr>
        <w:fldChar w:fldCharType="end"/>
      </w:r>
      <w:r w:rsidRPr="00C05C6B">
        <w:rPr>
          <w:color w:val="000000" w:themeColor="text1"/>
          <w:lang w:val="fr-BE"/>
        </w:rPr>
        <w:t xml:space="preserve">. </w:t>
      </w:r>
      <w:r w:rsidR="003A3B6D" w:rsidRPr="00C05C6B">
        <w:rPr>
          <w:color w:val="000000" w:themeColor="text1"/>
          <w:lang w:val="fr-BE"/>
        </w:rPr>
        <w:t>Dans les deux cas, i</w:t>
      </w:r>
      <w:r w:rsidR="003018F3" w:rsidRPr="00C05C6B">
        <w:rPr>
          <w:color w:val="000000" w:themeColor="text1"/>
          <w:lang w:val="fr-BE"/>
        </w:rPr>
        <w:t xml:space="preserve">l s’agit de pratiques quotidiennes de la part des chauffeurs qui </w:t>
      </w:r>
      <w:r w:rsidR="003A3B6D" w:rsidRPr="00C05C6B">
        <w:rPr>
          <w:color w:val="000000" w:themeColor="text1"/>
          <w:lang w:val="fr-BE"/>
        </w:rPr>
        <w:t xml:space="preserve">manipulent l’application de </w:t>
      </w:r>
      <w:r w:rsidR="00F334B2">
        <w:rPr>
          <w:color w:val="000000" w:themeColor="text1"/>
          <w:lang w:val="fr-BE"/>
        </w:rPr>
        <w:t>façon</w:t>
      </w:r>
      <w:r w:rsidR="003A3B6D" w:rsidRPr="00C05C6B">
        <w:rPr>
          <w:color w:val="000000" w:themeColor="text1"/>
          <w:lang w:val="fr-BE"/>
        </w:rPr>
        <w:t xml:space="preserve"> </w:t>
      </w:r>
      <w:r w:rsidR="003018F3" w:rsidRPr="00C05C6B">
        <w:rPr>
          <w:color w:val="000000" w:themeColor="text1"/>
          <w:lang w:val="fr-BE"/>
        </w:rPr>
        <w:t xml:space="preserve">à trouver </w:t>
      </w:r>
      <w:r w:rsidR="00F334B2">
        <w:rPr>
          <w:color w:val="000000" w:themeColor="text1"/>
          <w:lang w:val="fr-BE"/>
        </w:rPr>
        <w:t>les</w:t>
      </w:r>
      <w:r w:rsidR="003018F3" w:rsidRPr="00C05C6B">
        <w:rPr>
          <w:color w:val="000000" w:themeColor="text1"/>
          <w:lang w:val="fr-BE"/>
        </w:rPr>
        <w:t xml:space="preserve"> </w:t>
      </w:r>
      <w:r w:rsidR="002D28FC">
        <w:rPr>
          <w:color w:val="000000" w:themeColor="text1"/>
          <w:lang w:val="fr-BE"/>
        </w:rPr>
        <w:t>« </w:t>
      </w:r>
      <w:r w:rsidR="003018F3" w:rsidRPr="00C05C6B">
        <w:rPr>
          <w:color w:val="000000" w:themeColor="text1"/>
          <w:lang w:val="fr-BE"/>
        </w:rPr>
        <w:t>faill</w:t>
      </w:r>
      <w:r w:rsidR="00626BBF" w:rsidRPr="00C05C6B">
        <w:rPr>
          <w:color w:val="000000" w:themeColor="text1"/>
          <w:lang w:val="fr-BE"/>
        </w:rPr>
        <w:t>es du système</w:t>
      </w:r>
      <w:r w:rsidR="002D28FC">
        <w:rPr>
          <w:color w:val="000000" w:themeColor="text1"/>
          <w:lang w:val="fr-BE"/>
        </w:rPr>
        <w:t> »</w:t>
      </w:r>
      <w:r w:rsidR="00626BBF" w:rsidRPr="00C05C6B">
        <w:rPr>
          <w:color w:val="000000" w:themeColor="text1"/>
          <w:lang w:val="fr-BE"/>
        </w:rPr>
        <w:t xml:space="preserve"> à leur </w:t>
      </w:r>
      <w:r w:rsidR="003B1ABB" w:rsidRPr="00C05C6B">
        <w:rPr>
          <w:color w:val="000000" w:themeColor="text1"/>
          <w:lang w:val="fr-BE"/>
        </w:rPr>
        <w:t>avantage,</w:t>
      </w:r>
      <w:r w:rsidR="003018F3" w:rsidRPr="00C05C6B">
        <w:rPr>
          <w:color w:val="000000" w:themeColor="text1"/>
          <w:lang w:val="fr-BE"/>
        </w:rPr>
        <w:t xml:space="preserve"> </w:t>
      </w:r>
      <w:r w:rsidR="003B1ABB" w:rsidRPr="00C05C6B">
        <w:rPr>
          <w:color w:val="000000" w:themeColor="text1"/>
          <w:lang w:val="fr-BE"/>
        </w:rPr>
        <w:t>à « jouer avec l’application »</w:t>
      </w:r>
      <w:r w:rsidRPr="00C05C6B">
        <w:rPr>
          <w:color w:val="000000" w:themeColor="text1"/>
          <w:lang w:val="fr-BE"/>
        </w:rPr>
        <w:t xml:space="preserve"> </w:t>
      </w:r>
      <w:r w:rsidR="00A91A7A" w:rsidRPr="00C05C6B">
        <w:rPr>
          <w:color w:val="000000" w:themeColor="text1"/>
          <w:lang w:val="fr-BE"/>
        </w:rPr>
        <w:fldChar w:fldCharType="begin"/>
      </w:r>
      <w:r w:rsidR="00A91A7A" w:rsidRPr="00C05C6B">
        <w:rPr>
          <w:color w:val="000000" w:themeColor="text1"/>
          <w:lang w:val="fr-BE"/>
        </w:rPr>
        <w:instrText xml:space="preserve"> ADDIN ZOTERO_ITEM CSL_CITATION {"citationID":"OKgAthP0","properties":{"formattedCitation":"(M\\uc0\\u246{}hlmann &amp; Zalmanson, 2017)","plainCitation":"(Möhlmann &amp; Zalmanson, 2017)","noteIndex":0},"citationItems":[{"id":1469,"uris":["http://zotero.org/users/6183971/items/XWX8R3WR"],"itemData":{"id":1469,"type":"book","source":"ResearchGate","title":"Hands on the wheel: Navigating algorithmic management and Uber drivers' autonomy","title-short":"Hands on the wheel","author":[{"family":"Möhlmann","given":"Mareike"},{"family":"Zalmanson","given":"Lior"}],"issued":{"date-parts":[["2017",12,10]]}}}],"schema":"https://github.com/citation-style-language/schema/raw/master/csl-citation.json"} </w:instrText>
      </w:r>
      <w:r w:rsidR="00A91A7A" w:rsidRPr="00C05C6B">
        <w:rPr>
          <w:color w:val="000000" w:themeColor="text1"/>
          <w:lang w:val="fr-BE"/>
        </w:rPr>
        <w:fldChar w:fldCharType="separate"/>
      </w:r>
      <w:r w:rsidR="00A91A7A" w:rsidRPr="00C05C6B">
        <w:rPr>
          <w:rFonts w:cs="Times New Roman"/>
          <w:color w:val="000000" w:themeColor="text1"/>
          <w:szCs w:val="24"/>
        </w:rPr>
        <w:t>(Möhlmann &amp; Zalmanson, 2017)</w:t>
      </w:r>
      <w:r w:rsidR="00A91A7A" w:rsidRPr="00C05C6B">
        <w:rPr>
          <w:color w:val="000000" w:themeColor="text1"/>
          <w:lang w:val="fr-BE"/>
        </w:rPr>
        <w:fldChar w:fldCharType="end"/>
      </w:r>
      <w:r w:rsidR="00A91A7A" w:rsidRPr="00C05C6B">
        <w:rPr>
          <w:color w:val="000000" w:themeColor="text1"/>
          <w:lang w:val="fr-BE"/>
        </w:rPr>
        <w:t>.</w:t>
      </w:r>
      <w:r w:rsidRPr="00C05C6B">
        <w:rPr>
          <w:color w:val="000000" w:themeColor="text1"/>
          <w:lang w:val="fr-BE"/>
        </w:rPr>
        <w:t xml:space="preserve"> </w:t>
      </w:r>
      <w:r w:rsidR="0082054D" w:rsidRPr="00C05C6B">
        <w:rPr>
          <w:color w:val="000000" w:themeColor="text1"/>
          <w:shd w:val="clear" w:color="auto" w:fill="FFFFFF"/>
          <w:lang w:val="fr-BE"/>
        </w:rPr>
        <w:t xml:space="preserve">Ces travailleurs cherchent </w:t>
      </w:r>
      <w:r w:rsidR="00F334B2">
        <w:rPr>
          <w:color w:val="000000" w:themeColor="text1"/>
          <w:shd w:val="clear" w:color="auto" w:fill="FFFFFF"/>
          <w:lang w:val="fr-BE"/>
        </w:rPr>
        <w:t xml:space="preserve">parfois </w:t>
      </w:r>
      <w:r w:rsidR="0082054D" w:rsidRPr="00C05C6B">
        <w:rPr>
          <w:color w:val="000000" w:themeColor="text1"/>
          <w:shd w:val="clear" w:color="auto" w:fill="FFFFFF"/>
          <w:lang w:val="fr-BE"/>
        </w:rPr>
        <w:t>à contrer le contrô</w:t>
      </w:r>
      <w:r w:rsidR="00D90067" w:rsidRPr="00C05C6B">
        <w:rPr>
          <w:color w:val="000000" w:themeColor="text1"/>
          <w:shd w:val="clear" w:color="auto" w:fill="FFFFFF"/>
          <w:lang w:val="fr-BE"/>
        </w:rPr>
        <w:t xml:space="preserve">le algorithmique en sabotant les algorithmes </w:t>
      </w:r>
      <w:r w:rsidR="00F334B2">
        <w:rPr>
          <w:color w:val="000000" w:themeColor="text1"/>
          <w:shd w:val="clear" w:color="auto" w:fill="FFFFFF"/>
          <w:lang w:val="fr-BE"/>
        </w:rPr>
        <w:t>afin de</w:t>
      </w:r>
      <w:r w:rsidR="00D90067" w:rsidRPr="00C05C6B">
        <w:rPr>
          <w:color w:val="000000" w:themeColor="text1"/>
          <w:shd w:val="clear" w:color="auto" w:fill="FFFFFF"/>
          <w:lang w:val="fr-BE"/>
        </w:rPr>
        <w:t xml:space="preserve"> (re)prendre le contrôle</w:t>
      </w:r>
      <w:r w:rsidR="00A91A7A" w:rsidRPr="00C05C6B">
        <w:rPr>
          <w:color w:val="000000" w:themeColor="text1"/>
          <w:shd w:val="clear" w:color="auto" w:fill="FFFFFF"/>
          <w:lang w:val="fr-BE"/>
        </w:rPr>
        <w:t xml:space="preserve"> </w:t>
      </w:r>
      <w:r w:rsidR="00A91A7A" w:rsidRPr="00C05C6B">
        <w:rPr>
          <w:color w:val="000000" w:themeColor="text1"/>
          <w:shd w:val="clear" w:color="auto" w:fill="FFFFFF"/>
          <w:lang w:val="fr-BE"/>
        </w:rPr>
        <w:fldChar w:fldCharType="begin"/>
      </w:r>
      <w:r w:rsidR="00A91A7A" w:rsidRPr="00C05C6B">
        <w:rPr>
          <w:color w:val="000000" w:themeColor="text1"/>
          <w:shd w:val="clear" w:color="auto" w:fill="FFFFFF"/>
          <w:lang w:val="fr-BE"/>
        </w:rPr>
        <w:instrText xml:space="preserve"> ADDIN ZOTERO_ITEM CSL_CITATION {"citationID":"GIOVwdf5","properties":{"formattedCitation":"(Newlands, 2022)","plainCitation":"(Newlands, 2022)","noteIndex":0},"citationItems":[{"id":2870,"uris":["http://zotero.org/users/6183971/items/37CG4V42"],"itemData":{"id":2870,"type":"article-journal","container-title":"The Routledge Handbook of the Gig Economy","note":"ISBN: 1000726622\npublisher: Taylor &amp; Francis","title":"GIG WORKERS Mechanisms and consequences","author":[{"family":"Newlands","given":"Gemma"}],"issued":{"date-parts":[["2022"]]}}}],"schema":"https://github.com/citation-style-language/schema/raw/master/csl-citation.json"} </w:instrText>
      </w:r>
      <w:r w:rsidR="00A91A7A" w:rsidRPr="00C05C6B">
        <w:rPr>
          <w:color w:val="000000" w:themeColor="text1"/>
          <w:shd w:val="clear" w:color="auto" w:fill="FFFFFF"/>
          <w:lang w:val="fr-BE"/>
        </w:rPr>
        <w:fldChar w:fldCharType="separate"/>
      </w:r>
      <w:r w:rsidR="00A91A7A" w:rsidRPr="00C05C6B">
        <w:rPr>
          <w:rFonts w:cs="Times New Roman"/>
          <w:color w:val="000000" w:themeColor="text1"/>
        </w:rPr>
        <w:t>(Newlands, 2022)</w:t>
      </w:r>
      <w:r w:rsidR="00A91A7A" w:rsidRPr="00C05C6B">
        <w:rPr>
          <w:color w:val="000000" w:themeColor="text1"/>
          <w:shd w:val="clear" w:color="auto" w:fill="FFFFFF"/>
          <w:lang w:val="fr-BE"/>
        </w:rPr>
        <w:fldChar w:fldCharType="end"/>
      </w:r>
      <w:r w:rsidR="00A91A7A" w:rsidRPr="00C05C6B">
        <w:rPr>
          <w:color w:val="000000" w:themeColor="text1"/>
          <w:shd w:val="clear" w:color="auto" w:fill="FFFFFF"/>
          <w:lang w:val="fr-BE"/>
        </w:rPr>
        <w:t>.</w:t>
      </w:r>
      <w:r w:rsidR="00FD3750" w:rsidRPr="00C05C6B">
        <w:rPr>
          <w:color w:val="000000" w:themeColor="text1"/>
          <w:shd w:val="clear" w:color="auto" w:fill="FFFFFF"/>
          <w:lang w:val="fr-BE"/>
        </w:rPr>
        <w:t xml:space="preserve"> </w:t>
      </w:r>
      <w:r w:rsidR="004C457D" w:rsidRPr="00C05C6B">
        <w:rPr>
          <w:color w:val="000000" w:themeColor="text1"/>
          <w:shd w:val="clear" w:color="auto" w:fill="FFFFFF"/>
          <w:lang w:val="fr-BE"/>
        </w:rPr>
        <w:t xml:space="preserve">Ces pratiques </w:t>
      </w:r>
      <w:r w:rsidR="00F334B2">
        <w:rPr>
          <w:color w:val="000000" w:themeColor="text1"/>
          <w:shd w:val="clear" w:color="auto" w:fill="FFFFFF"/>
          <w:lang w:val="fr-BE"/>
        </w:rPr>
        <w:t>témoignent</w:t>
      </w:r>
      <w:r w:rsidR="004C457D" w:rsidRPr="00C05C6B">
        <w:rPr>
          <w:color w:val="000000" w:themeColor="text1"/>
          <w:shd w:val="clear" w:color="auto" w:fill="FFFFFF"/>
          <w:lang w:val="fr-BE"/>
        </w:rPr>
        <w:t xml:space="preserve"> par ailleurs </w:t>
      </w:r>
      <w:r w:rsidR="00F334B2">
        <w:rPr>
          <w:color w:val="000000" w:themeColor="text1"/>
          <w:shd w:val="clear" w:color="auto" w:fill="FFFFFF"/>
          <w:lang w:val="fr-BE"/>
        </w:rPr>
        <w:t>d’</w:t>
      </w:r>
      <w:r w:rsidR="004C457D" w:rsidRPr="00C05C6B">
        <w:rPr>
          <w:color w:val="000000" w:themeColor="text1"/>
          <w:shd w:val="clear" w:color="auto" w:fill="FFFFFF"/>
          <w:lang w:val="fr-BE"/>
        </w:rPr>
        <w:t xml:space="preserve">un sentiment d’impuissance de la part des chauffeurs, qui seraient </w:t>
      </w:r>
      <w:r w:rsidR="00F334B2">
        <w:rPr>
          <w:color w:val="000000" w:themeColor="text1"/>
          <w:shd w:val="clear" w:color="auto" w:fill="FFFFFF"/>
          <w:lang w:val="fr-BE"/>
        </w:rPr>
        <w:t xml:space="preserve">en fin de compte </w:t>
      </w:r>
      <w:r w:rsidR="004C457D" w:rsidRPr="00C05C6B">
        <w:rPr>
          <w:color w:val="000000" w:themeColor="text1"/>
          <w:shd w:val="clear" w:color="auto" w:fill="FFFFFF"/>
          <w:lang w:val="fr-BE"/>
        </w:rPr>
        <w:t>a</w:t>
      </w:r>
      <w:r w:rsidR="00942287" w:rsidRPr="00C05C6B">
        <w:rPr>
          <w:color w:val="000000" w:themeColor="text1"/>
          <w:shd w:val="clear" w:color="auto" w:fill="FFFFFF"/>
          <w:lang w:val="fr-BE"/>
        </w:rPr>
        <w:t>liéné</w:t>
      </w:r>
      <w:r w:rsidR="004C457D" w:rsidRPr="00C05C6B">
        <w:rPr>
          <w:color w:val="000000" w:themeColor="text1"/>
          <w:shd w:val="clear" w:color="auto" w:fill="FFFFFF"/>
          <w:lang w:val="fr-BE"/>
        </w:rPr>
        <w:t xml:space="preserve">s et dépourvus de moyens </w:t>
      </w:r>
      <w:r w:rsidR="00F334B2">
        <w:rPr>
          <w:color w:val="000000" w:themeColor="text1"/>
          <w:shd w:val="clear" w:color="auto" w:fill="FFFFFF"/>
          <w:lang w:val="fr-BE"/>
        </w:rPr>
        <w:t>de</w:t>
      </w:r>
      <w:r w:rsidR="004C457D" w:rsidRPr="00C05C6B">
        <w:rPr>
          <w:color w:val="000000" w:themeColor="text1"/>
          <w:shd w:val="clear" w:color="auto" w:fill="FFFFFF"/>
          <w:lang w:val="fr-BE"/>
        </w:rPr>
        <w:t xml:space="preserve"> changer le système. </w:t>
      </w:r>
      <w:bookmarkStart w:id="59" w:name="_Toc146804001"/>
      <w:bookmarkStart w:id="60" w:name="_Toc146804065"/>
    </w:p>
    <w:p w14:paraId="5FA42ED2" w14:textId="77777777" w:rsidR="002431EC" w:rsidRPr="00C05C6B" w:rsidRDefault="002431EC">
      <w:pPr>
        <w:spacing w:line="259" w:lineRule="auto"/>
        <w:jc w:val="left"/>
        <w:rPr>
          <w:rFonts w:eastAsia="Times New Roman" w:cs="Times New Roman"/>
          <w:b/>
          <w:bCs/>
          <w:color w:val="000000" w:themeColor="text1"/>
          <w:sz w:val="27"/>
          <w:szCs w:val="27"/>
          <w:lang w:val="fr-BE" w:eastAsia="fr-FR"/>
        </w:rPr>
      </w:pPr>
      <w:bookmarkStart w:id="61" w:name="_Toc149396602"/>
      <w:bookmarkStart w:id="62" w:name="_Toc151299993"/>
      <w:r w:rsidRPr="00C05C6B">
        <w:rPr>
          <w:color w:val="000000" w:themeColor="text1"/>
        </w:rPr>
        <w:br w:type="page"/>
      </w:r>
    </w:p>
    <w:p w14:paraId="216EF3DE" w14:textId="5FDA9572" w:rsidR="0088126D" w:rsidRPr="00C05C6B" w:rsidRDefault="00101670" w:rsidP="00A225E1">
      <w:pPr>
        <w:pStyle w:val="Titre3"/>
        <w:spacing w:before="120" w:beforeAutospacing="0" w:after="120" w:afterAutospacing="0"/>
        <w:rPr>
          <w:color w:val="000000" w:themeColor="text1"/>
        </w:rPr>
      </w:pPr>
      <w:bookmarkStart w:id="63" w:name="_Toc169527871"/>
      <w:r w:rsidRPr="00C05C6B">
        <w:rPr>
          <w:color w:val="000000" w:themeColor="text1"/>
        </w:rPr>
        <w:lastRenderedPageBreak/>
        <w:t>La régulation du travail de plateforme</w:t>
      </w:r>
      <w:bookmarkEnd w:id="59"/>
      <w:bookmarkEnd w:id="60"/>
      <w:bookmarkEnd w:id="61"/>
      <w:bookmarkEnd w:id="62"/>
      <w:r w:rsidR="00DB5BC0" w:rsidRPr="00C05C6B">
        <w:rPr>
          <w:color w:val="000000" w:themeColor="text1"/>
        </w:rPr>
        <w:t xml:space="preserve">, une toile de fond </w:t>
      </w:r>
      <w:r w:rsidR="00A422B0" w:rsidRPr="00C05C6B">
        <w:rPr>
          <w:color w:val="000000" w:themeColor="text1"/>
        </w:rPr>
        <w:t>normative</w:t>
      </w:r>
      <w:bookmarkEnd w:id="63"/>
      <w:r w:rsidR="00A422B0" w:rsidRPr="00C05C6B">
        <w:rPr>
          <w:color w:val="000000" w:themeColor="text1"/>
        </w:rPr>
        <w:t xml:space="preserve"> </w:t>
      </w:r>
    </w:p>
    <w:p w14:paraId="771EAC66" w14:textId="5CA8FE08" w:rsidR="00A422B0" w:rsidRPr="00C05C6B" w:rsidRDefault="007F4314" w:rsidP="00902493">
      <w:pPr>
        <w:spacing w:before="120" w:after="120"/>
        <w:rPr>
          <w:color w:val="000000" w:themeColor="text1"/>
          <w:lang w:val="fr-BE"/>
        </w:rPr>
      </w:pPr>
      <w:r>
        <w:rPr>
          <w:color w:val="000000" w:themeColor="text1"/>
          <w:lang w:val="fr-BE"/>
        </w:rPr>
        <w:t>Dans la littérature actuelle, l</w:t>
      </w:r>
      <w:r w:rsidR="0020602C" w:rsidRPr="00C05C6B">
        <w:rPr>
          <w:color w:val="000000" w:themeColor="text1"/>
          <w:lang w:val="fr-BE"/>
        </w:rPr>
        <w:t xml:space="preserve">es préoccupations </w:t>
      </w:r>
      <w:r w:rsidR="00FE2C94" w:rsidRPr="00C05C6B">
        <w:rPr>
          <w:color w:val="000000" w:themeColor="text1"/>
          <w:lang w:val="fr-BE"/>
        </w:rPr>
        <w:t>au</w:t>
      </w:r>
      <w:r w:rsidR="0020602C" w:rsidRPr="00C05C6B">
        <w:rPr>
          <w:color w:val="000000" w:themeColor="text1"/>
          <w:lang w:val="fr-BE"/>
        </w:rPr>
        <w:t xml:space="preserve"> sujet du travail de plateforme et ses enjeux de régulation </w:t>
      </w:r>
      <w:r>
        <w:rPr>
          <w:color w:val="000000" w:themeColor="text1"/>
          <w:lang w:val="fr-BE"/>
        </w:rPr>
        <w:t xml:space="preserve">sont abordés </w:t>
      </w:r>
      <w:r w:rsidR="00B93194" w:rsidRPr="00C05C6B">
        <w:rPr>
          <w:color w:val="000000" w:themeColor="text1"/>
          <w:lang w:val="fr-BE"/>
        </w:rPr>
        <w:t>sous différents angles</w:t>
      </w:r>
      <w:r w:rsidR="00667E31" w:rsidRPr="00C05C6B">
        <w:rPr>
          <w:color w:val="000000" w:themeColor="text1"/>
          <w:lang w:val="fr-BE"/>
        </w:rPr>
        <w:t xml:space="preserve"> </w:t>
      </w:r>
      <w:r w:rsidR="00343014" w:rsidRPr="00C05C6B">
        <w:rPr>
          <w:color w:val="000000" w:themeColor="text1"/>
          <w:lang w:val="fr-BE"/>
        </w:rPr>
        <w:t xml:space="preserve">et </w:t>
      </w:r>
      <w:r>
        <w:rPr>
          <w:color w:val="000000" w:themeColor="text1"/>
          <w:lang w:val="fr-BE"/>
        </w:rPr>
        <w:t>étudiés par</w:t>
      </w:r>
      <w:r w:rsidR="00343014" w:rsidRPr="00C05C6B">
        <w:rPr>
          <w:color w:val="000000" w:themeColor="text1"/>
          <w:lang w:val="fr-BE"/>
        </w:rPr>
        <w:t xml:space="preserve"> différentes disciplines</w:t>
      </w:r>
      <w:r w:rsidR="00E517FD" w:rsidRPr="00C05C6B">
        <w:rPr>
          <w:color w:val="000000" w:themeColor="text1"/>
          <w:lang w:val="fr-BE"/>
        </w:rPr>
        <w:t>.</w:t>
      </w:r>
      <w:r w:rsidR="0020602C" w:rsidRPr="00C05C6B">
        <w:rPr>
          <w:color w:val="000000" w:themeColor="text1"/>
          <w:lang w:val="fr-BE"/>
        </w:rPr>
        <w:t xml:space="preserve"> </w:t>
      </w:r>
    </w:p>
    <w:p w14:paraId="49F9D6F5" w14:textId="11381BC7" w:rsidR="009C1AE2" w:rsidRPr="00C05C6B" w:rsidRDefault="0020602C" w:rsidP="00902493">
      <w:pPr>
        <w:spacing w:before="120" w:after="120"/>
        <w:rPr>
          <w:color w:val="000000" w:themeColor="text1"/>
          <w:lang w:val="fr-BE"/>
        </w:rPr>
      </w:pPr>
      <w:r w:rsidRPr="00C05C6B">
        <w:rPr>
          <w:color w:val="000000" w:themeColor="text1"/>
          <w:lang w:val="fr-BE"/>
        </w:rPr>
        <w:t>D’un point de vue macro</w:t>
      </w:r>
      <w:r w:rsidR="00A422B0" w:rsidRPr="00C05C6B">
        <w:rPr>
          <w:color w:val="000000" w:themeColor="text1"/>
          <w:lang w:val="fr-BE"/>
        </w:rPr>
        <w:t>sociologique</w:t>
      </w:r>
      <w:r w:rsidRPr="00C05C6B">
        <w:rPr>
          <w:color w:val="000000" w:themeColor="text1"/>
          <w:lang w:val="fr-BE"/>
        </w:rPr>
        <w:t xml:space="preserve">, les </w:t>
      </w:r>
      <w:r w:rsidR="00D549F8" w:rsidRPr="00C05C6B">
        <w:rPr>
          <w:color w:val="000000" w:themeColor="text1"/>
          <w:lang w:val="fr-BE"/>
        </w:rPr>
        <w:t xml:space="preserve">études </w:t>
      </w:r>
      <w:r w:rsidR="007F4314">
        <w:rPr>
          <w:color w:val="000000" w:themeColor="text1"/>
          <w:lang w:val="fr-BE"/>
        </w:rPr>
        <w:t xml:space="preserve">menées en </w:t>
      </w:r>
      <w:r w:rsidR="00D549F8" w:rsidRPr="00C05C6B">
        <w:rPr>
          <w:color w:val="000000" w:themeColor="text1"/>
          <w:lang w:val="fr-BE"/>
        </w:rPr>
        <w:t xml:space="preserve">sociopolitique </w:t>
      </w:r>
      <w:r w:rsidR="00821C7C" w:rsidRPr="00C05C6B">
        <w:rPr>
          <w:color w:val="000000" w:themeColor="text1"/>
          <w:lang w:val="fr-BE"/>
        </w:rPr>
        <w:t xml:space="preserve">et </w:t>
      </w:r>
      <w:r w:rsidR="00FD3750" w:rsidRPr="00C05C6B">
        <w:rPr>
          <w:color w:val="000000" w:themeColor="text1"/>
          <w:lang w:val="fr-BE"/>
        </w:rPr>
        <w:t xml:space="preserve">en </w:t>
      </w:r>
      <w:r w:rsidR="00821C7C" w:rsidRPr="00C05C6B">
        <w:rPr>
          <w:color w:val="000000" w:themeColor="text1"/>
          <w:lang w:val="fr-BE"/>
        </w:rPr>
        <w:t>sociologie institutionnelle</w:t>
      </w:r>
      <w:r w:rsidRPr="00C05C6B">
        <w:rPr>
          <w:color w:val="000000" w:themeColor="text1"/>
          <w:lang w:val="fr-BE"/>
        </w:rPr>
        <w:t xml:space="preserve"> </w:t>
      </w:r>
      <w:r w:rsidR="007F4314">
        <w:rPr>
          <w:color w:val="000000" w:themeColor="text1"/>
          <w:lang w:val="fr-BE"/>
        </w:rPr>
        <w:t>définiss</w:t>
      </w:r>
      <w:r w:rsidRPr="00C05C6B">
        <w:rPr>
          <w:color w:val="000000" w:themeColor="text1"/>
          <w:lang w:val="fr-BE"/>
        </w:rPr>
        <w:t xml:space="preserve">ent les enjeux sociétaux, </w:t>
      </w:r>
      <w:r w:rsidR="007F4314">
        <w:rPr>
          <w:color w:val="000000" w:themeColor="text1"/>
          <w:lang w:val="fr-BE"/>
        </w:rPr>
        <w:t xml:space="preserve">précisent </w:t>
      </w:r>
      <w:r w:rsidRPr="00C05C6B">
        <w:rPr>
          <w:color w:val="000000" w:themeColor="text1"/>
          <w:lang w:val="fr-BE"/>
        </w:rPr>
        <w:t xml:space="preserve">les réponses politiques locales et </w:t>
      </w:r>
      <w:r w:rsidR="007F4314">
        <w:rPr>
          <w:color w:val="000000" w:themeColor="text1"/>
          <w:lang w:val="fr-BE"/>
        </w:rPr>
        <w:t>tracent d</w:t>
      </w:r>
      <w:r w:rsidRPr="00C05C6B">
        <w:rPr>
          <w:color w:val="000000" w:themeColor="text1"/>
          <w:lang w:val="fr-BE"/>
        </w:rPr>
        <w:t xml:space="preserve">es pistes de régulation future. </w:t>
      </w:r>
      <w:r w:rsidR="007F4314">
        <w:rPr>
          <w:color w:val="000000" w:themeColor="text1"/>
          <w:lang w:val="fr-BE"/>
        </w:rPr>
        <w:t xml:space="preserve">À l’échelle </w:t>
      </w:r>
      <w:r w:rsidRPr="00C05C6B">
        <w:rPr>
          <w:color w:val="000000" w:themeColor="text1"/>
          <w:lang w:val="fr-BE"/>
        </w:rPr>
        <w:t>méso</w:t>
      </w:r>
      <w:r w:rsidR="007F4314">
        <w:rPr>
          <w:color w:val="000000" w:themeColor="text1"/>
          <w:lang w:val="fr-BE"/>
        </w:rPr>
        <w:t>sociologique</w:t>
      </w:r>
      <w:r w:rsidRPr="00C05C6B">
        <w:rPr>
          <w:color w:val="000000" w:themeColor="text1"/>
          <w:lang w:val="fr-BE"/>
        </w:rPr>
        <w:t xml:space="preserve">, de nombreuses études </w:t>
      </w:r>
      <w:r w:rsidR="00D549F8" w:rsidRPr="00C05C6B">
        <w:rPr>
          <w:color w:val="000000" w:themeColor="text1"/>
          <w:lang w:val="fr-BE"/>
        </w:rPr>
        <w:t xml:space="preserve">sociologiques et managériales </w:t>
      </w:r>
      <w:r w:rsidRPr="00C05C6B">
        <w:rPr>
          <w:color w:val="000000" w:themeColor="text1"/>
          <w:lang w:val="fr-BE"/>
        </w:rPr>
        <w:t xml:space="preserve">ont permis d’éclairer les dimensions organisationnelles du management algorithmique régulant les </w:t>
      </w:r>
      <w:r w:rsidR="00DF51D7" w:rsidRPr="00C05C6B">
        <w:rPr>
          <w:color w:val="000000" w:themeColor="text1"/>
          <w:lang w:val="fr-BE"/>
        </w:rPr>
        <w:t>comportements</w:t>
      </w:r>
      <w:r w:rsidRPr="00C05C6B">
        <w:rPr>
          <w:color w:val="000000" w:themeColor="text1"/>
          <w:lang w:val="fr-BE"/>
        </w:rPr>
        <w:t xml:space="preserve"> des travailleurs et participent à ouvrir la boite</w:t>
      </w:r>
      <w:r w:rsidR="00394BA7" w:rsidRPr="00C05C6B">
        <w:rPr>
          <w:color w:val="000000" w:themeColor="text1"/>
          <w:lang w:val="fr-BE"/>
        </w:rPr>
        <w:t xml:space="preserve"> noire</w:t>
      </w:r>
      <w:r w:rsidR="00353C4B" w:rsidRPr="00C05C6B">
        <w:rPr>
          <w:color w:val="000000" w:themeColor="text1"/>
          <w:lang w:val="fr-BE"/>
        </w:rPr>
        <w:t xml:space="preserve"> qu’il </w:t>
      </w:r>
      <w:r w:rsidRPr="00C05C6B">
        <w:rPr>
          <w:color w:val="000000" w:themeColor="text1"/>
          <w:lang w:val="fr-BE"/>
        </w:rPr>
        <w:t xml:space="preserve">représente. </w:t>
      </w:r>
      <w:r w:rsidR="007F4314">
        <w:rPr>
          <w:color w:val="000000" w:themeColor="text1"/>
          <w:lang w:val="fr-BE"/>
        </w:rPr>
        <w:t xml:space="preserve">À l’échelle </w:t>
      </w:r>
      <w:r w:rsidRPr="00C05C6B">
        <w:rPr>
          <w:color w:val="000000" w:themeColor="text1"/>
          <w:lang w:val="fr-BE"/>
        </w:rPr>
        <w:t>micro</w:t>
      </w:r>
      <w:r w:rsidR="009C1AE2" w:rsidRPr="00C05C6B">
        <w:rPr>
          <w:color w:val="000000" w:themeColor="text1"/>
          <w:lang w:val="fr-BE"/>
        </w:rPr>
        <w:t>sociologique</w:t>
      </w:r>
      <w:r w:rsidRPr="00C05C6B">
        <w:rPr>
          <w:color w:val="000000" w:themeColor="text1"/>
          <w:lang w:val="fr-BE"/>
        </w:rPr>
        <w:t>, de nombreux auteurs</w:t>
      </w:r>
      <w:r w:rsidR="007F4314">
        <w:rPr>
          <w:color w:val="000000" w:themeColor="text1"/>
          <w:lang w:val="fr-BE"/>
        </w:rPr>
        <w:t>,</w:t>
      </w:r>
      <w:r w:rsidRPr="00C05C6B">
        <w:rPr>
          <w:color w:val="000000" w:themeColor="text1"/>
          <w:lang w:val="fr-BE"/>
        </w:rPr>
        <w:t xml:space="preserve"> </w:t>
      </w:r>
      <w:r w:rsidR="007F4314">
        <w:rPr>
          <w:color w:val="000000" w:themeColor="text1"/>
          <w:lang w:val="fr-BE"/>
        </w:rPr>
        <w:t>tant dans l</w:t>
      </w:r>
      <w:r w:rsidR="007F4314" w:rsidRPr="00C05C6B">
        <w:rPr>
          <w:color w:val="000000" w:themeColor="text1"/>
          <w:lang w:val="fr-BE"/>
        </w:rPr>
        <w:t>es disciplines psychomanagériales qu’en sociologie du travail</w:t>
      </w:r>
      <w:r w:rsidR="007F4314">
        <w:rPr>
          <w:color w:val="000000" w:themeColor="text1"/>
          <w:lang w:val="fr-BE"/>
        </w:rPr>
        <w:t xml:space="preserve">, </w:t>
      </w:r>
      <w:r w:rsidRPr="00C05C6B">
        <w:rPr>
          <w:color w:val="000000" w:themeColor="text1"/>
          <w:lang w:val="fr-BE"/>
        </w:rPr>
        <w:t xml:space="preserve">ont </w:t>
      </w:r>
      <w:r w:rsidR="00D549F8" w:rsidRPr="00C05C6B">
        <w:rPr>
          <w:color w:val="000000" w:themeColor="text1"/>
          <w:lang w:val="fr-BE"/>
        </w:rPr>
        <w:t xml:space="preserve">aussi </w:t>
      </w:r>
      <w:r w:rsidRPr="00C05C6B">
        <w:rPr>
          <w:color w:val="000000" w:themeColor="text1"/>
          <w:lang w:val="fr-BE"/>
        </w:rPr>
        <w:t>permis de voir comment ce MA se traduisait s</w:t>
      </w:r>
      <w:r w:rsidR="00942287" w:rsidRPr="00C05C6B">
        <w:rPr>
          <w:color w:val="000000" w:themeColor="text1"/>
          <w:lang w:val="fr-BE"/>
        </w:rPr>
        <w:t xml:space="preserve">ur </w:t>
      </w:r>
      <w:r w:rsidRPr="00C05C6B">
        <w:rPr>
          <w:color w:val="000000" w:themeColor="text1"/>
          <w:lang w:val="fr-BE"/>
        </w:rPr>
        <w:t>le terrain à travers les réactions et pratiques des travailleurs sur les plateformes</w:t>
      </w:r>
      <w:r w:rsidR="007F4314">
        <w:rPr>
          <w:color w:val="000000" w:themeColor="text1"/>
          <w:lang w:val="fr-BE"/>
        </w:rPr>
        <w:t>.</w:t>
      </w:r>
      <w:r w:rsidR="00DF51D7" w:rsidRPr="00C05C6B">
        <w:rPr>
          <w:color w:val="000000" w:themeColor="text1"/>
          <w:lang w:val="fr-BE"/>
        </w:rPr>
        <w:t xml:space="preserve"> </w:t>
      </w:r>
    </w:p>
    <w:p w14:paraId="0D695A56" w14:textId="7C079435" w:rsidR="00902493" w:rsidRPr="00C05C6B" w:rsidRDefault="007F4314" w:rsidP="00902493">
      <w:pPr>
        <w:spacing w:before="120" w:after="120"/>
        <w:rPr>
          <w:color w:val="000000" w:themeColor="text1"/>
          <w:lang w:val="fr-BE"/>
        </w:rPr>
      </w:pPr>
      <w:r>
        <w:rPr>
          <w:color w:val="000000" w:themeColor="text1"/>
          <w:lang w:val="fr-BE"/>
        </w:rPr>
        <w:t>À</w:t>
      </w:r>
      <w:r w:rsidR="00FD3750" w:rsidRPr="00C05C6B">
        <w:rPr>
          <w:color w:val="000000" w:themeColor="text1"/>
          <w:lang w:val="fr-BE"/>
        </w:rPr>
        <w:t xml:space="preserve"> chaque niveau, une explication causale vient renforcer les sentiments d’indignation face au travail de plateforme. </w:t>
      </w:r>
      <w:r>
        <w:rPr>
          <w:color w:val="000000" w:themeColor="text1"/>
          <w:lang w:val="fr-BE"/>
        </w:rPr>
        <w:t>Les auteurs</w:t>
      </w:r>
      <w:r w:rsidR="00FD3750" w:rsidRPr="00C05C6B">
        <w:rPr>
          <w:color w:val="000000" w:themeColor="text1"/>
          <w:lang w:val="fr-BE"/>
        </w:rPr>
        <w:t xml:space="preserve"> inc</w:t>
      </w:r>
      <w:r>
        <w:rPr>
          <w:color w:val="000000" w:themeColor="text1"/>
          <w:lang w:val="fr-BE"/>
        </w:rPr>
        <w:t>rimin</w:t>
      </w:r>
      <w:r w:rsidR="00FD3750" w:rsidRPr="00C05C6B">
        <w:rPr>
          <w:color w:val="000000" w:themeColor="text1"/>
          <w:lang w:val="fr-BE"/>
        </w:rPr>
        <w:t>ent le système capitaliste et néolibéral</w:t>
      </w:r>
      <w:r>
        <w:rPr>
          <w:color w:val="000000" w:themeColor="text1"/>
          <w:lang w:val="fr-BE"/>
        </w:rPr>
        <w:t> ;</w:t>
      </w:r>
      <w:r w:rsidR="00FD3750" w:rsidRPr="00C05C6B">
        <w:rPr>
          <w:color w:val="000000" w:themeColor="text1"/>
          <w:lang w:val="fr-BE"/>
        </w:rPr>
        <w:t xml:space="preserve"> ils décèlent la domination </w:t>
      </w:r>
      <w:r w:rsidR="00676E19" w:rsidRPr="00C05C6B">
        <w:rPr>
          <w:color w:val="000000" w:themeColor="text1"/>
          <w:lang w:val="fr-BE"/>
        </w:rPr>
        <w:t>du contrôle permis par l</w:t>
      </w:r>
      <w:r w:rsidR="00FD3750" w:rsidRPr="00C05C6B">
        <w:rPr>
          <w:color w:val="000000" w:themeColor="text1"/>
          <w:lang w:val="fr-BE"/>
        </w:rPr>
        <w:t xml:space="preserve">es algorithmes </w:t>
      </w:r>
      <w:r w:rsidR="00676E19" w:rsidRPr="00C05C6B">
        <w:rPr>
          <w:color w:val="000000" w:themeColor="text1"/>
          <w:lang w:val="fr-BE"/>
        </w:rPr>
        <w:t>et imposé</w:t>
      </w:r>
      <w:r w:rsidR="00FD3750" w:rsidRPr="00C05C6B">
        <w:rPr>
          <w:color w:val="000000" w:themeColor="text1"/>
          <w:lang w:val="fr-BE"/>
        </w:rPr>
        <w:t xml:space="preserve"> par les entreprises de plateformes, et ils décrivent </w:t>
      </w:r>
      <w:r>
        <w:rPr>
          <w:color w:val="000000" w:themeColor="text1"/>
          <w:lang w:val="fr-BE"/>
        </w:rPr>
        <w:t>également</w:t>
      </w:r>
      <w:r w:rsidR="00FD3750" w:rsidRPr="00C05C6B">
        <w:rPr>
          <w:color w:val="000000" w:themeColor="text1"/>
          <w:lang w:val="fr-BE"/>
        </w:rPr>
        <w:t xml:space="preserve"> la façon dont les travailleurs se conforment ou microrésistent au MA, et</w:t>
      </w:r>
      <w:r w:rsidR="00B35752" w:rsidRPr="00C05C6B">
        <w:rPr>
          <w:color w:val="000000" w:themeColor="text1"/>
          <w:lang w:val="fr-BE"/>
        </w:rPr>
        <w:t>,</w:t>
      </w:r>
      <w:r w:rsidR="00FD3750" w:rsidRPr="00C05C6B">
        <w:rPr>
          <w:color w:val="000000" w:themeColor="text1"/>
          <w:lang w:val="fr-BE"/>
        </w:rPr>
        <w:t xml:space="preserve"> finalement</w:t>
      </w:r>
      <w:r w:rsidR="00F61258" w:rsidRPr="00C05C6B">
        <w:rPr>
          <w:color w:val="000000" w:themeColor="text1"/>
          <w:lang w:val="fr-BE"/>
        </w:rPr>
        <w:t>,</w:t>
      </w:r>
      <w:r w:rsidR="00FD3750" w:rsidRPr="00C05C6B">
        <w:rPr>
          <w:color w:val="000000" w:themeColor="text1"/>
          <w:lang w:val="fr-BE"/>
        </w:rPr>
        <w:t xml:space="preserve"> demeurent impuissants face à l’effet aliénant des algorithmes.</w:t>
      </w:r>
      <w:r w:rsidR="00902493" w:rsidRPr="00C05C6B">
        <w:rPr>
          <w:color w:val="000000" w:themeColor="text1"/>
          <w:lang w:val="fr-BE"/>
        </w:rPr>
        <w:t xml:space="preserve"> Des implications légales et </w:t>
      </w:r>
      <w:r w:rsidR="00D50C49">
        <w:rPr>
          <w:color w:val="000000" w:themeColor="text1"/>
          <w:lang w:val="fr-BE"/>
        </w:rPr>
        <w:t xml:space="preserve">des </w:t>
      </w:r>
      <w:r w:rsidR="00902493" w:rsidRPr="00C05C6B">
        <w:rPr>
          <w:color w:val="000000" w:themeColor="text1"/>
          <w:lang w:val="fr-BE"/>
        </w:rPr>
        <w:t xml:space="preserve">préoccupations morales sont considérées, mais les discussions et réflexions actuelles ne permettent pas de se coaliser autour de solutions pérennes </w:t>
      </w:r>
      <w:r w:rsidR="00902493" w:rsidRPr="00C05C6B">
        <w:rPr>
          <w:color w:val="000000" w:themeColor="text1"/>
          <w:lang w:val="fr-BE"/>
        </w:rPr>
        <w:fldChar w:fldCharType="begin"/>
      </w:r>
      <w:r w:rsidR="00902493" w:rsidRPr="00C05C6B">
        <w:rPr>
          <w:color w:val="000000" w:themeColor="text1"/>
          <w:lang w:val="fr-BE"/>
        </w:rPr>
        <w:instrText xml:space="preserve"> ADDIN ZOTERO_ITEM CSL_CITATION {"citationID":"PqLxnB20","properties":{"formattedCitation":"(Collier et al., 2017)","plainCitation":"(Collier et al., 2017)","noteIndex":0},"citationItems":[{"id":2714,"uris":["http://zotero.org/users/6183971/items/IHDCJ39L"],"itemData":{"id":2714,"type":"article-journal","container-title":"SSRN Electronic Journal","DOI":"10.2139/ssrn.3039742","ISSN":"1556-5068","journalAbbreviation":"SSRN Journal","language":"en","source":"DOI.org (Crossref)","title":"Labor Platforms and Gig Work: The Failure to Regulate","title-short":"Labor Platforms and Gig Work","URL":"https://www.ssrn.com/abstract=3039742","author":[{"family":"Collier","given":"Ruth Berins"},{"family":"Dubal","given":"V.B."},{"family":"Carter","given":"Christopher"}],"accessed":{"date-parts":[["2023",10,25]]},"issued":{"date-parts":[["2017"]]}}}],"schema":"https://github.com/citation-style-language/schema/raw/master/csl-citation.json"} </w:instrText>
      </w:r>
      <w:r w:rsidR="00902493" w:rsidRPr="00C05C6B">
        <w:rPr>
          <w:color w:val="000000" w:themeColor="text1"/>
          <w:lang w:val="fr-BE"/>
        </w:rPr>
        <w:fldChar w:fldCharType="separate"/>
      </w:r>
      <w:r w:rsidR="00902493" w:rsidRPr="00C05C6B">
        <w:rPr>
          <w:color w:val="000000" w:themeColor="text1"/>
        </w:rPr>
        <w:t>(Collier et al., 2017)</w:t>
      </w:r>
      <w:r w:rsidR="00902493" w:rsidRPr="00C05C6B">
        <w:rPr>
          <w:color w:val="000000" w:themeColor="text1"/>
          <w:lang w:val="fr-BE"/>
        </w:rPr>
        <w:fldChar w:fldCharType="end"/>
      </w:r>
      <w:r w:rsidR="00902493" w:rsidRPr="00C05C6B">
        <w:rPr>
          <w:color w:val="000000" w:themeColor="text1"/>
          <w:lang w:val="fr-BE"/>
        </w:rPr>
        <w:t xml:space="preserve">. </w:t>
      </w:r>
    </w:p>
    <w:p w14:paraId="1BCD5776" w14:textId="44F8C8B0" w:rsidR="003344FC" w:rsidRPr="00C05C6B" w:rsidRDefault="00FF5616" w:rsidP="007812E9">
      <w:pPr>
        <w:spacing w:before="120" w:after="120"/>
        <w:rPr>
          <w:color w:val="000000" w:themeColor="text1"/>
          <w:lang w:val="fr-BE"/>
        </w:rPr>
      </w:pPr>
      <w:r w:rsidRPr="00C05C6B">
        <w:rPr>
          <w:color w:val="000000" w:themeColor="text1"/>
          <w:lang w:val="fr-BE"/>
        </w:rPr>
        <w:t xml:space="preserve">Ces contributions scientifiques multiples </w:t>
      </w:r>
      <w:r w:rsidR="00B35752" w:rsidRPr="00C05C6B">
        <w:rPr>
          <w:color w:val="000000" w:themeColor="text1"/>
          <w:lang w:val="fr-BE"/>
        </w:rPr>
        <w:t>montrent</w:t>
      </w:r>
      <w:r w:rsidRPr="00C05C6B">
        <w:rPr>
          <w:color w:val="000000" w:themeColor="text1"/>
          <w:lang w:val="fr-BE"/>
        </w:rPr>
        <w:t xml:space="preserve"> que les pratiques de travail </w:t>
      </w:r>
      <w:r w:rsidR="00B35752" w:rsidRPr="00C05C6B">
        <w:rPr>
          <w:color w:val="000000" w:themeColor="text1"/>
          <w:lang w:val="fr-BE"/>
        </w:rPr>
        <w:t>d’</w:t>
      </w:r>
      <w:r w:rsidRPr="00C05C6B">
        <w:rPr>
          <w:color w:val="000000" w:themeColor="text1"/>
          <w:lang w:val="fr-BE"/>
        </w:rPr>
        <w:t xml:space="preserve">Uber ne sont pas seulement porteuses de changements techniques ou organisationnels. </w:t>
      </w:r>
      <w:r w:rsidR="00774276" w:rsidRPr="00C05C6B">
        <w:rPr>
          <w:color w:val="000000" w:themeColor="text1"/>
          <w:lang w:val="fr-BE"/>
        </w:rPr>
        <w:t xml:space="preserve">Elles amènent </w:t>
      </w:r>
      <w:r w:rsidR="006321D0" w:rsidRPr="00C05C6B">
        <w:rPr>
          <w:color w:val="000000" w:themeColor="text1"/>
          <w:lang w:val="fr-BE"/>
        </w:rPr>
        <w:t xml:space="preserve">les auteurs et la sphère publique </w:t>
      </w:r>
      <w:r w:rsidR="00774276" w:rsidRPr="00C05C6B">
        <w:rPr>
          <w:color w:val="000000" w:themeColor="text1"/>
          <w:lang w:val="fr-BE"/>
        </w:rPr>
        <w:t xml:space="preserve">à </w:t>
      </w:r>
      <w:r w:rsidR="00396D6F" w:rsidRPr="00C05C6B">
        <w:rPr>
          <w:color w:val="000000" w:themeColor="text1"/>
          <w:lang w:val="fr-BE"/>
        </w:rPr>
        <w:t xml:space="preserve">invoquer les fondements sociaux </w:t>
      </w:r>
      <w:r w:rsidR="001B57A4" w:rsidRPr="00C05C6B">
        <w:rPr>
          <w:color w:val="000000" w:themeColor="text1"/>
          <w:lang w:val="fr-BE"/>
        </w:rPr>
        <w:t>et institutionnels du travail</w:t>
      </w:r>
      <w:r w:rsidR="00396D6F" w:rsidRPr="00C05C6B">
        <w:rPr>
          <w:color w:val="000000" w:themeColor="text1"/>
          <w:lang w:val="fr-BE"/>
        </w:rPr>
        <w:t xml:space="preserve"> </w:t>
      </w:r>
      <w:r w:rsidR="001609C6" w:rsidRPr="00C05C6B">
        <w:rPr>
          <w:color w:val="000000" w:themeColor="text1"/>
          <w:lang w:val="fr-BE"/>
        </w:rPr>
        <w:t xml:space="preserve">pour </w:t>
      </w:r>
      <w:r w:rsidR="006321D0" w:rsidRPr="00C05C6B">
        <w:rPr>
          <w:color w:val="000000" w:themeColor="text1"/>
          <w:lang w:val="fr-BE"/>
        </w:rPr>
        <w:t>rééquilibrer</w:t>
      </w:r>
      <w:r w:rsidR="001609C6" w:rsidRPr="00C05C6B">
        <w:rPr>
          <w:color w:val="000000" w:themeColor="text1"/>
          <w:lang w:val="fr-BE"/>
        </w:rPr>
        <w:t xml:space="preserve"> les </w:t>
      </w:r>
      <w:r w:rsidR="006321D0" w:rsidRPr="00C05C6B">
        <w:rPr>
          <w:color w:val="000000" w:themeColor="text1"/>
          <w:lang w:val="fr-BE"/>
        </w:rPr>
        <w:t>relations</w:t>
      </w:r>
      <w:r w:rsidR="001609C6" w:rsidRPr="00C05C6B">
        <w:rPr>
          <w:color w:val="000000" w:themeColor="text1"/>
          <w:lang w:val="fr-BE"/>
        </w:rPr>
        <w:t xml:space="preserve"> de travail</w:t>
      </w:r>
      <w:r w:rsidR="006321D0" w:rsidRPr="00C05C6B">
        <w:rPr>
          <w:color w:val="000000" w:themeColor="text1"/>
          <w:lang w:val="fr-BE"/>
        </w:rPr>
        <w:t xml:space="preserve">. </w:t>
      </w:r>
      <w:r w:rsidR="00D50C49">
        <w:rPr>
          <w:color w:val="000000" w:themeColor="text1"/>
          <w:lang w:val="fr-BE"/>
        </w:rPr>
        <w:t>E</w:t>
      </w:r>
      <w:r w:rsidR="00D50C49" w:rsidRPr="00C05C6B">
        <w:rPr>
          <w:color w:val="000000" w:themeColor="text1"/>
          <w:lang w:val="fr-BE"/>
        </w:rPr>
        <w:t>n conséquence</w:t>
      </w:r>
      <w:r w:rsidR="00D50C49">
        <w:rPr>
          <w:color w:val="000000" w:themeColor="text1"/>
          <w:lang w:val="fr-BE"/>
        </w:rPr>
        <w:t>,</w:t>
      </w:r>
      <w:r w:rsidR="00D50C49" w:rsidRPr="00C05C6B">
        <w:rPr>
          <w:color w:val="000000" w:themeColor="text1"/>
          <w:lang w:val="fr-BE"/>
        </w:rPr>
        <w:t xml:space="preserve"> </w:t>
      </w:r>
      <w:r w:rsidR="00D50C49">
        <w:rPr>
          <w:color w:val="000000" w:themeColor="text1"/>
          <w:lang w:val="fr-BE"/>
        </w:rPr>
        <w:t>l</w:t>
      </w:r>
      <w:r w:rsidR="009F265E" w:rsidRPr="00C05C6B">
        <w:rPr>
          <w:color w:val="000000" w:themeColor="text1"/>
          <w:lang w:val="fr-BE"/>
        </w:rPr>
        <w:t>e travail de plateforme fait tâche dans un paysage institutionnel o</w:t>
      </w:r>
      <w:r w:rsidR="00CE60AE" w:rsidRPr="00C05C6B">
        <w:rPr>
          <w:color w:val="000000" w:themeColor="text1"/>
          <w:lang w:val="fr-BE"/>
        </w:rPr>
        <w:t>ù</w:t>
      </w:r>
      <w:r w:rsidR="009F265E" w:rsidRPr="00C05C6B">
        <w:rPr>
          <w:color w:val="000000" w:themeColor="text1"/>
          <w:lang w:val="fr-BE"/>
        </w:rPr>
        <w:t xml:space="preserve"> le </w:t>
      </w:r>
      <w:r w:rsidR="00515383" w:rsidRPr="00C05C6B">
        <w:rPr>
          <w:color w:val="000000" w:themeColor="text1"/>
          <w:lang w:val="fr-BE"/>
        </w:rPr>
        <w:t>salariat</w:t>
      </w:r>
      <w:r w:rsidR="009F265E" w:rsidRPr="00C05C6B">
        <w:rPr>
          <w:color w:val="000000" w:themeColor="text1"/>
          <w:lang w:val="fr-BE"/>
        </w:rPr>
        <w:t xml:space="preserve"> est la forme la plus</w:t>
      </w:r>
      <w:r w:rsidR="00955442" w:rsidRPr="00C05C6B">
        <w:rPr>
          <w:color w:val="000000" w:themeColor="text1"/>
          <w:lang w:val="fr-BE"/>
        </w:rPr>
        <w:t xml:space="preserve"> officielle</w:t>
      </w:r>
      <w:r w:rsidR="009F265E" w:rsidRPr="00C05C6B">
        <w:rPr>
          <w:color w:val="000000" w:themeColor="text1"/>
          <w:lang w:val="fr-BE"/>
        </w:rPr>
        <w:t xml:space="preserve"> du travail </w:t>
      </w:r>
      <w:r w:rsidR="00AD36B7">
        <w:rPr>
          <w:color w:val="000000" w:themeColor="text1"/>
          <w:lang w:val="fr-BE"/>
        </w:rPr>
        <w:t xml:space="preserve">permettant l’égalité entre </w:t>
      </w:r>
      <w:r w:rsidR="00515383" w:rsidRPr="00C05C6B">
        <w:rPr>
          <w:color w:val="000000" w:themeColor="text1"/>
          <w:lang w:val="fr-BE"/>
        </w:rPr>
        <w:t xml:space="preserve">l’employeur et le salarié. </w:t>
      </w:r>
      <w:r w:rsidR="00C30DA7" w:rsidRPr="00C05C6B">
        <w:rPr>
          <w:color w:val="000000" w:themeColor="text1"/>
          <w:lang w:val="fr-BE"/>
        </w:rPr>
        <w:t>Dès lors,</w:t>
      </w:r>
      <w:r w:rsidR="00C14368" w:rsidRPr="00C05C6B">
        <w:rPr>
          <w:color w:val="000000" w:themeColor="text1"/>
          <w:lang w:val="fr-BE"/>
        </w:rPr>
        <w:t xml:space="preserve"> l</w:t>
      </w:r>
      <w:r w:rsidR="003344FC" w:rsidRPr="00C05C6B">
        <w:rPr>
          <w:color w:val="000000" w:themeColor="text1"/>
          <w:lang w:val="fr-BE"/>
        </w:rPr>
        <w:t xml:space="preserve">’ordre institutionnel est déstabilisé, le comportement </w:t>
      </w:r>
      <w:r w:rsidR="002D28FC">
        <w:rPr>
          <w:color w:val="000000" w:themeColor="text1"/>
          <w:lang w:val="fr-BE"/>
        </w:rPr>
        <w:t>« </w:t>
      </w:r>
      <w:r w:rsidR="003344FC" w:rsidRPr="00C05C6B">
        <w:rPr>
          <w:color w:val="000000" w:themeColor="text1"/>
          <w:lang w:val="fr-BE"/>
        </w:rPr>
        <w:t>normal</w:t>
      </w:r>
      <w:r w:rsidR="002D28FC">
        <w:rPr>
          <w:color w:val="000000" w:themeColor="text1"/>
          <w:lang w:val="fr-BE"/>
        </w:rPr>
        <w:t> »</w:t>
      </w:r>
      <w:r w:rsidR="003344FC" w:rsidRPr="00C05C6B">
        <w:rPr>
          <w:color w:val="000000" w:themeColor="text1"/>
          <w:lang w:val="fr-BE"/>
        </w:rPr>
        <w:t xml:space="preserve"> ne produit plus d'attentes convergentes parmi les individus</w:t>
      </w:r>
      <w:r w:rsidR="00D62B23" w:rsidRPr="00C05C6B">
        <w:rPr>
          <w:color w:val="000000" w:themeColor="text1"/>
          <w:lang w:val="fr-BE"/>
        </w:rPr>
        <w:t>. L</w:t>
      </w:r>
      <w:r w:rsidR="003344FC" w:rsidRPr="00C05C6B">
        <w:rPr>
          <w:color w:val="000000" w:themeColor="text1"/>
          <w:lang w:val="fr-BE"/>
        </w:rPr>
        <w:t xml:space="preserve">es auteurs </w:t>
      </w:r>
      <w:r w:rsidR="00D62B23" w:rsidRPr="00C05C6B">
        <w:rPr>
          <w:color w:val="000000" w:themeColor="text1"/>
          <w:lang w:val="fr-BE"/>
        </w:rPr>
        <w:t>expliquent</w:t>
      </w:r>
      <w:r w:rsidR="001F7ABE" w:rsidRPr="00C05C6B">
        <w:rPr>
          <w:color w:val="000000" w:themeColor="text1"/>
          <w:lang w:val="fr-BE"/>
        </w:rPr>
        <w:t xml:space="preserve"> </w:t>
      </w:r>
      <w:r w:rsidR="003344FC" w:rsidRPr="00C05C6B">
        <w:rPr>
          <w:color w:val="000000" w:themeColor="text1"/>
          <w:lang w:val="fr-BE"/>
        </w:rPr>
        <w:t>ce qui a mal tourné, qui est à blâmer et ce qu'il faut faire</w:t>
      </w:r>
      <w:r w:rsidR="001F7ABE" w:rsidRPr="00C05C6B">
        <w:rPr>
          <w:color w:val="000000" w:themeColor="text1"/>
          <w:lang w:val="fr-BE"/>
        </w:rPr>
        <w:t xml:space="preserve"> </w:t>
      </w:r>
      <w:r w:rsidR="003344FC" w:rsidRPr="00C05C6B">
        <w:rPr>
          <w:color w:val="000000" w:themeColor="text1"/>
          <w:lang w:val="fr-BE"/>
        </w:rPr>
        <w:t xml:space="preserve">dans cette situation pour tenter de réduire l'incertitude. La tendance est de </w:t>
      </w:r>
      <w:r w:rsidR="00D50C49">
        <w:rPr>
          <w:color w:val="000000" w:themeColor="text1"/>
          <w:lang w:val="fr-BE"/>
        </w:rPr>
        <w:t>désigner</w:t>
      </w:r>
      <w:r w:rsidR="003344FC" w:rsidRPr="00C05C6B">
        <w:rPr>
          <w:color w:val="000000" w:themeColor="text1"/>
          <w:lang w:val="fr-BE"/>
        </w:rPr>
        <w:t xml:space="preserve"> les nouvelles directions </w:t>
      </w:r>
      <w:r w:rsidR="00DF2DC3" w:rsidRPr="00C05C6B">
        <w:rPr>
          <w:color w:val="000000" w:themeColor="text1"/>
          <w:lang w:val="fr-BE"/>
        </w:rPr>
        <w:t xml:space="preserve">dangereuses </w:t>
      </w:r>
      <w:r w:rsidR="00D50C49">
        <w:rPr>
          <w:color w:val="000000" w:themeColor="text1"/>
          <w:lang w:val="fr-BE"/>
        </w:rPr>
        <w:t xml:space="preserve">prises par </w:t>
      </w:r>
      <w:r w:rsidR="003344FC" w:rsidRPr="00C05C6B">
        <w:rPr>
          <w:color w:val="000000" w:themeColor="text1"/>
          <w:lang w:val="fr-BE"/>
        </w:rPr>
        <w:t xml:space="preserve">le monde du travail </w:t>
      </w:r>
      <w:r w:rsidR="00C30DA7" w:rsidRPr="00C05C6B">
        <w:rPr>
          <w:color w:val="000000" w:themeColor="text1"/>
          <w:lang w:val="fr-BE"/>
        </w:rPr>
        <w:t>avec</w:t>
      </w:r>
      <w:r w:rsidR="00D50C49">
        <w:rPr>
          <w:color w:val="000000" w:themeColor="text1"/>
          <w:lang w:val="fr-BE"/>
        </w:rPr>
        <w:t>,</w:t>
      </w:r>
      <w:r w:rsidR="003344FC" w:rsidRPr="00C05C6B">
        <w:rPr>
          <w:color w:val="000000" w:themeColor="text1"/>
          <w:lang w:val="fr-BE"/>
        </w:rPr>
        <w:t xml:space="preserve"> </w:t>
      </w:r>
      <w:r w:rsidR="00D50C49">
        <w:rPr>
          <w:color w:val="000000" w:themeColor="text1"/>
          <w:lang w:val="fr-BE"/>
        </w:rPr>
        <w:t>pour</w:t>
      </w:r>
      <w:r w:rsidR="003344FC" w:rsidRPr="00C05C6B">
        <w:rPr>
          <w:color w:val="000000" w:themeColor="text1"/>
          <w:lang w:val="fr-BE"/>
        </w:rPr>
        <w:t xml:space="preserve"> toile de fond</w:t>
      </w:r>
      <w:r w:rsidR="00D50C49">
        <w:rPr>
          <w:color w:val="000000" w:themeColor="text1"/>
          <w:lang w:val="fr-BE"/>
        </w:rPr>
        <w:t>,</w:t>
      </w:r>
      <w:r w:rsidR="003344FC" w:rsidRPr="00C05C6B">
        <w:rPr>
          <w:color w:val="000000" w:themeColor="text1"/>
          <w:lang w:val="fr-BE"/>
        </w:rPr>
        <w:t xml:space="preserve"> les références traditionnelles opposant travail formel</w:t>
      </w:r>
      <w:r w:rsidR="00D50C49">
        <w:rPr>
          <w:color w:val="000000" w:themeColor="text1"/>
          <w:lang w:val="fr-BE"/>
        </w:rPr>
        <w:t xml:space="preserve"> et travail </w:t>
      </w:r>
      <w:r w:rsidR="003344FC" w:rsidRPr="00C05C6B">
        <w:rPr>
          <w:color w:val="000000" w:themeColor="text1"/>
          <w:lang w:val="fr-BE"/>
        </w:rPr>
        <w:t xml:space="preserve">informel, </w:t>
      </w:r>
      <w:r w:rsidR="00D50C49">
        <w:rPr>
          <w:color w:val="000000" w:themeColor="text1"/>
          <w:lang w:val="fr-BE"/>
        </w:rPr>
        <w:t xml:space="preserve">travail </w:t>
      </w:r>
      <w:r w:rsidR="003344FC" w:rsidRPr="00C05C6B">
        <w:rPr>
          <w:color w:val="000000" w:themeColor="text1"/>
          <w:lang w:val="fr-BE"/>
        </w:rPr>
        <w:t>protégé</w:t>
      </w:r>
      <w:r w:rsidR="00D50C49">
        <w:rPr>
          <w:color w:val="000000" w:themeColor="text1"/>
          <w:lang w:val="fr-BE"/>
        </w:rPr>
        <w:t xml:space="preserve"> et travail </w:t>
      </w:r>
      <w:r w:rsidR="003344FC" w:rsidRPr="00C05C6B">
        <w:rPr>
          <w:color w:val="000000" w:themeColor="text1"/>
          <w:lang w:val="fr-BE"/>
        </w:rPr>
        <w:t>précarisé…</w:t>
      </w:r>
    </w:p>
    <w:p w14:paraId="7C117EB7" w14:textId="1B27AE2D" w:rsidR="006E0B98" w:rsidRPr="00C05C6B" w:rsidRDefault="000F37A6" w:rsidP="007C5C50">
      <w:pPr>
        <w:spacing w:before="120" w:after="120"/>
        <w:rPr>
          <w:color w:val="000000" w:themeColor="text1"/>
          <w:lang w:val="fr-BE"/>
        </w:rPr>
      </w:pPr>
      <w:r w:rsidRPr="00C05C6B">
        <w:rPr>
          <w:color w:val="000000" w:themeColor="text1"/>
          <w:lang w:val="fr-BE"/>
        </w:rPr>
        <w:lastRenderedPageBreak/>
        <w:t>Par ailleurs</w:t>
      </w:r>
      <w:r w:rsidR="00F53FDA" w:rsidRPr="00C05C6B">
        <w:rPr>
          <w:color w:val="000000" w:themeColor="text1"/>
          <w:lang w:val="fr-BE"/>
        </w:rPr>
        <w:t xml:space="preserve">, </w:t>
      </w:r>
      <w:r w:rsidR="00571DC3" w:rsidRPr="00C05C6B">
        <w:rPr>
          <w:color w:val="000000" w:themeColor="text1"/>
          <w:lang w:val="fr-BE"/>
        </w:rPr>
        <w:t>comme nous l’expliqu</w:t>
      </w:r>
      <w:r w:rsidR="00D50C49">
        <w:rPr>
          <w:color w:val="000000" w:themeColor="text1"/>
          <w:lang w:val="fr-BE"/>
        </w:rPr>
        <w:t>e</w:t>
      </w:r>
      <w:r w:rsidR="00571DC3" w:rsidRPr="00C05C6B">
        <w:rPr>
          <w:color w:val="000000" w:themeColor="text1"/>
          <w:lang w:val="fr-BE"/>
        </w:rPr>
        <w:t xml:space="preserve">nt </w:t>
      </w:r>
      <w:r w:rsidR="00F4535B" w:rsidRPr="00C05C6B">
        <w:rPr>
          <w:color w:val="000000" w:themeColor="text1"/>
          <w:lang w:val="fr-BE"/>
        </w:rPr>
        <w:fldChar w:fldCharType="begin"/>
      </w:r>
      <w:r w:rsidR="00F4535B" w:rsidRPr="00C05C6B">
        <w:rPr>
          <w:color w:val="000000" w:themeColor="text1"/>
          <w:lang w:val="fr-BE"/>
        </w:rPr>
        <w:instrText xml:space="preserve"> ADDIN ZOTERO_ITEM CSL_CITATION {"citationID":"VaWuCcjB","properties":{"formattedCitation":"(Mercure &amp; Vultur, 2019)","plainCitation":"(Mercure &amp; Vultur, 2019)","noteIndex":0},"citationItems":[{"id":2958,"uris":["http://zotero.org/users/6183971/items/SX9R9I3G"],"itemData":{"id":2958,"type":"article-journal","abstract":"Au cours des dernières décennies, de nombreux changements économiques, politiques et culturels ont bouleversé la nature du travail, la manière de l’organiser ainsi que la relation d’emploi. Ces transformations nécessitent de revoir, de critiquer et d’actualiser les principaux concepts à partir desquels la sociologie analyse le monde du travail. Dans cet ouvrage, les concepts revisités sont les suivants : salariat, précarité, informalité, conflit, contrôle et organisation du travail, qualific...","container-title":"http://journals.openedition.org/lectures","language":"fr","note":"publisher: Laval (Presses de l'université)","source":"journals.openedition.org","title":"Dix concepts pour penser le nouveau monde du travail","URL":"https://journals.openedition.org/lectures/37232","author":[{"family":"Mercure","given":"Daniel"},{"family":"Vultur","given":"Mircea"}],"accessed":{"date-parts":[["2024",5,6]]},"issued":{"date-parts":[["2019"]]}}}],"schema":"https://github.com/citation-style-language/schema/raw/master/csl-citation.json"} </w:instrText>
      </w:r>
      <w:r w:rsidR="00F4535B" w:rsidRPr="00C05C6B">
        <w:rPr>
          <w:color w:val="000000" w:themeColor="text1"/>
          <w:lang w:val="fr-BE"/>
        </w:rPr>
        <w:fldChar w:fldCharType="separate"/>
      </w:r>
      <w:r w:rsidR="00A04FA5" w:rsidRPr="00A04FA5">
        <w:rPr>
          <w:rFonts w:cs="Times New Roman"/>
        </w:rPr>
        <w:t>(Mercure &amp; Vultur, 2019)</w:t>
      </w:r>
      <w:r w:rsidR="00F4535B" w:rsidRPr="00C05C6B">
        <w:rPr>
          <w:color w:val="000000" w:themeColor="text1"/>
          <w:lang w:val="fr-BE"/>
        </w:rPr>
        <w:fldChar w:fldCharType="end"/>
      </w:r>
      <w:r w:rsidR="00BC427F" w:rsidRPr="00C05C6B">
        <w:rPr>
          <w:color w:val="000000" w:themeColor="text1"/>
          <w:lang w:val="fr-BE"/>
        </w:rPr>
        <w:t xml:space="preserve"> dans leur ouvrage</w:t>
      </w:r>
      <w:r w:rsidR="00D50C49">
        <w:rPr>
          <w:color w:val="000000" w:themeColor="text1"/>
          <w:lang w:val="fr-BE"/>
        </w:rPr>
        <w:t xml:space="preserve"> portant </w:t>
      </w:r>
      <w:r w:rsidR="00BC427F" w:rsidRPr="00C05C6B">
        <w:rPr>
          <w:color w:val="000000" w:themeColor="text1"/>
          <w:lang w:val="fr-BE"/>
        </w:rPr>
        <w:t>sur le « </w:t>
      </w:r>
      <w:r w:rsidR="00D50C49">
        <w:rPr>
          <w:color w:val="000000" w:themeColor="text1"/>
          <w:lang w:val="fr-BE"/>
        </w:rPr>
        <w:t>n</w:t>
      </w:r>
      <w:r w:rsidR="00BC427F" w:rsidRPr="00C05C6B">
        <w:rPr>
          <w:color w:val="000000" w:themeColor="text1"/>
          <w:lang w:val="fr-BE"/>
        </w:rPr>
        <w:t xml:space="preserve">ouveau monde du travail », </w:t>
      </w:r>
      <w:r w:rsidR="00482344" w:rsidRPr="00C05C6B">
        <w:rPr>
          <w:color w:val="000000" w:themeColor="text1"/>
          <w:lang w:val="fr-BE"/>
        </w:rPr>
        <w:t xml:space="preserve">les concepts utilisés et </w:t>
      </w:r>
      <w:r w:rsidR="00D50C49">
        <w:rPr>
          <w:color w:val="000000" w:themeColor="text1"/>
          <w:lang w:val="fr-BE"/>
        </w:rPr>
        <w:t xml:space="preserve">les </w:t>
      </w:r>
      <w:r w:rsidR="00482344" w:rsidRPr="00C05C6B">
        <w:rPr>
          <w:color w:val="000000" w:themeColor="text1"/>
          <w:lang w:val="fr-BE"/>
        </w:rPr>
        <w:t>angles d’analyse</w:t>
      </w:r>
      <w:r w:rsidR="00D50C49">
        <w:rPr>
          <w:color w:val="000000" w:themeColor="text1"/>
          <w:lang w:val="fr-BE"/>
        </w:rPr>
        <w:t xml:space="preserve"> perceptibles</w:t>
      </w:r>
      <w:r w:rsidR="00482344" w:rsidRPr="00C05C6B">
        <w:rPr>
          <w:color w:val="000000" w:themeColor="text1"/>
          <w:lang w:val="fr-BE"/>
        </w:rPr>
        <w:t xml:space="preserve"> </w:t>
      </w:r>
      <w:r w:rsidR="004167BA" w:rsidRPr="00C05C6B">
        <w:rPr>
          <w:color w:val="000000" w:themeColor="text1"/>
          <w:lang w:val="fr-BE"/>
        </w:rPr>
        <w:t xml:space="preserve">dans la littérature actuelle </w:t>
      </w:r>
      <w:r w:rsidR="00482344" w:rsidRPr="00C05C6B">
        <w:rPr>
          <w:color w:val="000000" w:themeColor="text1"/>
          <w:lang w:val="fr-BE"/>
        </w:rPr>
        <w:t>sont largement influe</w:t>
      </w:r>
      <w:r w:rsidR="00086EE8" w:rsidRPr="00C05C6B">
        <w:rPr>
          <w:color w:val="000000" w:themeColor="text1"/>
          <w:lang w:val="fr-BE"/>
        </w:rPr>
        <w:t xml:space="preserve">ncés par </w:t>
      </w:r>
      <w:r w:rsidR="00D50C49">
        <w:rPr>
          <w:color w:val="000000" w:themeColor="text1"/>
          <w:lang w:val="fr-BE"/>
        </w:rPr>
        <w:t>des f</w:t>
      </w:r>
      <w:r w:rsidR="00086EE8" w:rsidRPr="00C05C6B">
        <w:rPr>
          <w:color w:val="000000" w:themeColor="text1"/>
          <w:lang w:val="fr-BE"/>
        </w:rPr>
        <w:t xml:space="preserve">ondements forgés </w:t>
      </w:r>
      <w:r w:rsidR="00482344" w:rsidRPr="00C05C6B">
        <w:rPr>
          <w:color w:val="000000" w:themeColor="text1"/>
          <w:lang w:val="fr-BE"/>
        </w:rPr>
        <w:t>à l’intérieur de cadres nationaux et culturels</w:t>
      </w:r>
      <w:r w:rsidR="00D50C49">
        <w:rPr>
          <w:color w:val="000000" w:themeColor="text1"/>
          <w:lang w:val="fr-BE"/>
        </w:rPr>
        <w:t xml:space="preserve"> anciens</w:t>
      </w:r>
      <w:r w:rsidR="00482344" w:rsidRPr="00C05C6B">
        <w:rPr>
          <w:color w:val="000000" w:themeColor="text1"/>
          <w:lang w:val="fr-BE"/>
        </w:rPr>
        <w:t>. Nous sommes en pleine transformation</w:t>
      </w:r>
      <w:r w:rsidR="00D4453B" w:rsidRPr="00C05C6B">
        <w:rPr>
          <w:color w:val="000000" w:themeColor="text1"/>
          <w:lang w:val="fr-BE"/>
        </w:rPr>
        <w:t>. En effet, l</w:t>
      </w:r>
      <w:r w:rsidR="0087150D" w:rsidRPr="00C05C6B">
        <w:rPr>
          <w:color w:val="000000" w:themeColor="text1"/>
          <w:lang w:val="fr-BE"/>
        </w:rPr>
        <w:t>’avènement de la</w:t>
      </w:r>
      <w:r w:rsidR="00BD6CA2" w:rsidRPr="00C05C6B">
        <w:rPr>
          <w:color w:val="000000" w:themeColor="text1"/>
          <w:lang w:val="fr-BE"/>
        </w:rPr>
        <w:t xml:space="preserve"> technologie </w:t>
      </w:r>
      <w:r w:rsidR="00717A08" w:rsidRPr="00C05C6B">
        <w:rPr>
          <w:color w:val="000000" w:themeColor="text1"/>
          <w:lang w:val="fr-BE"/>
        </w:rPr>
        <w:t>comme la mondialisation</w:t>
      </w:r>
      <w:r w:rsidR="00D50C49">
        <w:rPr>
          <w:color w:val="000000" w:themeColor="text1"/>
          <w:lang w:val="fr-BE"/>
        </w:rPr>
        <w:t xml:space="preserve"> modifi</w:t>
      </w:r>
      <w:r w:rsidR="00BD6CA2" w:rsidRPr="00C05C6B">
        <w:rPr>
          <w:color w:val="000000" w:themeColor="text1"/>
          <w:lang w:val="fr-BE"/>
        </w:rPr>
        <w:t>e</w:t>
      </w:r>
      <w:r w:rsidR="00717A08" w:rsidRPr="00C05C6B">
        <w:rPr>
          <w:color w:val="000000" w:themeColor="text1"/>
          <w:lang w:val="fr-BE"/>
        </w:rPr>
        <w:t>nt</w:t>
      </w:r>
      <w:r w:rsidR="00BD6CA2" w:rsidRPr="00C05C6B">
        <w:rPr>
          <w:color w:val="000000" w:themeColor="text1"/>
          <w:lang w:val="fr-BE"/>
        </w:rPr>
        <w:t xml:space="preserve"> </w:t>
      </w:r>
      <w:r w:rsidR="00D50C49">
        <w:rPr>
          <w:color w:val="000000" w:themeColor="text1"/>
          <w:lang w:val="fr-BE"/>
        </w:rPr>
        <w:t>de plus en</w:t>
      </w:r>
      <w:r w:rsidR="00BD6CA2" w:rsidRPr="00C05C6B">
        <w:rPr>
          <w:color w:val="000000" w:themeColor="text1"/>
          <w:lang w:val="fr-BE"/>
        </w:rPr>
        <w:t xml:space="preserve"> plus nos </w:t>
      </w:r>
      <w:r w:rsidR="00717A08" w:rsidRPr="00C05C6B">
        <w:rPr>
          <w:color w:val="000000" w:themeColor="text1"/>
          <w:lang w:val="fr-BE"/>
        </w:rPr>
        <w:t>modes de vie</w:t>
      </w:r>
      <w:r w:rsidR="0087150D" w:rsidRPr="00C05C6B">
        <w:rPr>
          <w:color w:val="000000" w:themeColor="text1"/>
          <w:lang w:val="fr-BE"/>
        </w:rPr>
        <w:t>, y compris les rapports au travail</w:t>
      </w:r>
      <w:r w:rsidR="00717A08" w:rsidRPr="00C05C6B">
        <w:rPr>
          <w:color w:val="000000" w:themeColor="text1"/>
          <w:lang w:val="fr-BE"/>
        </w:rPr>
        <w:t>.</w:t>
      </w:r>
      <w:r w:rsidR="00482344" w:rsidRPr="00C05C6B">
        <w:rPr>
          <w:color w:val="000000" w:themeColor="text1"/>
          <w:lang w:val="fr-BE"/>
        </w:rPr>
        <w:t xml:space="preserve"> Comment pouvons-nous alors comprendre sensiblement les réalités du monde actuel ? </w:t>
      </w:r>
      <w:r w:rsidR="00DB7664" w:rsidRPr="00C05C6B">
        <w:rPr>
          <w:color w:val="000000" w:themeColor="text1"/>
          <w:lang w:val="fr-BE"/>
        </w:rPr>
        <w:t xml:space="preserve">Le regard porté </w:t>
      </w:r>
      <w:r w:rsidR="00C57E21" w:rsidRPr="00C05C6B">
        <w:rPr>
          <w:color w:val="000000" w:themeColor="text1"/>
          <w:lang w:val="fr-BE"/>
        </w:rPr>
        <w:t>sur le travail</w:t>
      </w:r>
      <w:r w:rsidR="00BD6E39" w:rsidRPr="00C05C6B">
        <w:rPr>
          <w:color w:val="000000" w:themeColor="text1"/>
          <w:lang w:val="fr-BE"/>
        </w:rPr>
        <w:t xml:space="preserve"> </w:t>
      </w:r>
      <w:r w:rsidR="00C57E21" w:rsidRPr="00C05C6B">
        <w:rPr>
          <w:color w:val="000000" w:themeColor="text1"/>
          <w:lang w:val="fr-BE"/>
        </w:rPr>
        <w:t>est le résultat de</w:t>
      </w:r>
      <w:r w:rsidR="003F3BED" w:rsidRPr="00C05C6B">
        <w:rPr>
          <w:color w:val="000000" w:themeColor="text1"/>
          <w:lang w:val="fr-BE"/>
        </w:rPr>
        <w:t xml:space="preserve"> construction</w:t>
      </w:r>
      <w:r w:rsidR="00C57E21" w:rsidRPr="00C05C6B">
        <w:rPr>
          <w:color w:val="000000" w:themeColor="text1"/>
          <w:lang w:val="fr-BE"/>
        </w:rPr>
        <w:t>s</w:t>
      </w:r>
      <w:r w:rsidR="003F3BED" w:rsidRPr="00C05C6B">
        <w:rPr>
          <w:color w:val="000000" w:themeColor="text1"/>
          <w:lang w:val="fr-BE"/>
        </w:rPr>
        <w:t xml:space="preserve"> sociale</w:t>
      </w:r>
      <w:r w:rsidR="00C57E21" w:rsidRPr="00C05C6B">
        <w:rPr>
          <w:color w:val="000000" w:themeColor="text1"/>
          <w:lang w:val="fr-BE"/>
        </w:rPr>
        <w:t>s</w:t>
      </w:r>
      <w:r w:rsidR="003F3BED" w:rsidRPr="00C05C6B">
        <w:rPr>
          <w:color w:val="000000" w:themeColor="text1"/>
          <w:lang w:val="fr-BE"/>
        </w:rPr>
        <w:t xml:space="preserve"> </w:t>
      </w:r>
      <w:r w:rsidR="00C57E21" w:rsidRPr="00C05C6B">
        <w:rPr>
          <w:color w:val="000000" w:themeColor="text1"/>
          <w:lang w:val="fr-BE"/>
        </w:rPr>
        <w:t>façonnées</w:t>
      </w:r>
      <w:r w:rsidR="00B677B2" w:rsidRPr="00C05C6B">
        <w:rPr>
          <w:color w:val="000000" w:themeColor="text1"/>
          <w:lang w:val="fr-BE"/>
        </w:rPr>
        <w:t xml:space="preserve"> selon des croyances</w:t>
      </w:r>
      <w:r w:rsidR="00D50C49">
        <w:rPr>
          <w:color w:val="000000" w:themeColor="text1"/>
          <w:lang w:val="fr-BE"/>
        </w:rPr>
        <w:t xml:space="preserve"> et </w:t>
      </w:r>
      <w:r w:rsidR="00B677B2" w:rsidRPr="00C05C6B">
        <w:rPr>
          <w:color w:val="000000" w:themeColor="text1"/>
          <w:lang w:val="fr-BE"/>
        </w:rPr>
        <w:t>des signification</w:t>
      </w:r>
      <w:r w:rsidR="00503FEA" w:rsidRPr="00C05C6B">
        <w:rPr>
          <w:color w:val="000000" w:themeColor="text1"/>
          <w:lang w:val="fr-BE"/>
        </w:rPr>
        <w:t>s</w:t>
      </w:r>
      <w:r w:rsidR="00B677B2" w:rsidRPr="00C05C6B">
        <w:rPr>
          <w:color w:val="000000" w:themeColor="text1"/>
          <w:lang w:val="fr-BE"/>
        </w:rPr>
        <w:t xml:space="preserve"> </w:t>
      </w:r>
      <w:r w:rsidR="00DB7664" w:rsidRPr="00C05C6B">
        <w:rPr>
          <w:color w:val="000000" w:themeColor="text1"/>
          <w:lang w:val="fr-BE"/>
        </w:rPr>
        <w:t>collectives qui ont donné lieu à des formes de régulation. Ces formes de régulation</w:t>
      </w:r>
      <w:r w:rsidR="00B677B2" w:rsidRPr="00C05C6B">
        <w:rPr>
          <w:color w:val="000000" w:themeColor="text1"/>
          <w:lang w:val="fr-BE"/>
        </w:rPr>
        <w:t xml:space="preserve"> </w:t>
      </w:r>
      <w:r w:rsidR="000E50BD">
        <w:rPr>
          <w:color w:val="000000" w:themeColor="text1"/>
          <w:lang w:val="fr-BE"/>
        </w:rPr>
        <w:t>influenc</w:t>
      </w:r>
      <w:r w:rsidR="00B677B2" w:rsidRPr="00C05C6B">
        <w:rPr>
          <w:color w:val="000000" w:themeColor="text1"/>
          <w:lang w:val="fr-BE"/>
        </w:rPr>
        <w:t>e</w:t>
      </w:r>
      <w:r w:rsidR="00DB7664" w:rsidRPr="00C05C6B">
        <w:rPr>
          <w:color w:val="000000" w:themeColor="text1"/>
          <w:lang w:val="fr-BE"/>
        </w:rPr>
        <w:t>nt</w:t>
      </w:r>
      <w:r w:rsidR="00B677B2" w:rsidRPr="00C05C6B">
        <w:rPr>
          <w:color w:val="000000" w:themeColor="text1"/>
          <w:lang w:val="fr-BE"/>
        </w:rPr>
        <w:t xml:space="preserve"> </w:t>
      </w:r>
      <w:r w:rsidR="00EB796A" w:rsidRPr="00C05C6B">
        <w:rPr>
          <w:color w:val="000000" w:themeColor="text1"/>
          <w:lang w:val="fr-BE"/>
        </w:rPr>
        <w:t>notre</w:t>
      </w:r>
      <w:r w:rsidR="00DB7664" w:rsidRPr="00C05C6B">
        <w:rPr>
          <w:color w:val="000000" w:themeColor="text1"/>
          <w:lang w:val="fr-BE"/>
        </w:rPr>
        <w:t xml:space="preserve"> façon </w:t>
      </w:r>
      <w:r w:rsidR="00EB796A" w:rsidRPr="00C05C6B">
        <w:rPr>
          <w:color w:val="000000" w:themeColor="text1"/>
          <w:lang w:val="fr-BE"/>
        </w:rPr>
        <w:t>de penser les manières dont</w:t>
      </w:r>
      <w:r w:rsidR="00DB7664" w:rsidRPr="00C05C6B">
        <w:rPr>
          <w:color w:val="000000" w:themeColor="text1"/>
          <w:lang w:val="fr-BE"/>
        </w:rPr>
        <w:t xml:space="preserve"> d</w:t>
      </w:r>
      <w:r w:rsidR="00B677B2" w:rsidRPr="00C05C6B">
        <w:rPr>
          <w:color w:val="000000" w:themeColor="text1"/>
          <w:lang w:val="fr-BE"/>
        </w:rPr>
        <w:t>evrai</w:t>
      </w:r>
      <w:r w:rsidR="00EB796A" w:rsidRPr="00C05C6B">
        <w:rPr>
          <w:color w:val="000000" w:themeColor="text1"/>
          <w:lang w:val="fr-BE"/>
        </w:rPr>
        <w:t>en</w:t>
      </w:r>
      <w:r w:rsidR="00B677B2" w:rsidRPr="00C05C6B">
        <w:rPr>
          <w:color w:val="000000" w:themeColor="text1"/>
          <w:lang w:val="fr-BE"/>
        </w:rPr>
        <w:t xml:space="preserve">t fonctionner les relations de travail de manière juste et équitable. </w:t>
      </w:r>
      <w:r w:rsidR="006E0B98" w:rsidRPr="00C05C6B">
        <w:rPr>
          <w:color w:val="000000" w:themeColor="text1"/>
          <w:lang w:val="fr-BE"/>
        </w:rPr>
        <w:t>Plus qu’un changement technique ou organisationnel</w:t>
      </w:r>
      <w:r w:rsidR="00F536DC" w:rsidRPr="00C05C6B">
        <w:rPr>
          <w:color w:val="000000" w:themeColor="text1"/>
          <w:lang w:val="fr-BE"/>
        </w:rPr>
        <w:t xml:space="preserve"> appelant à un cadre règlementaire</w:t>
      </w:r>
      <w:r w:rsidR="006E0B98" w:rsidRPr="00C05C6B">
        <w:rPr>
          <w:color w:val="000000" w:themeColor="text1"/>
          <w:lang w:val="fr-BE"/>
        </w:rPr>
        <w:t>, notre hypothèse est que le travail de plateforme est vecteur d’un changement institutionnel dans le monde d</w:t>
      </w:r>
      <w:r w:rsidR="000E50BD">
        <w:rPr>
          <w:color w:val="000000" w:themeColor="text1"/>
          <w:lang w:val="fr-BE"/>
        </w:rPr>
        <w:t>u</w:t>
      </w:r>
      <w:r w:rsidR="006E0B98" w:rsidRPr="00C05C6B">
        <w:rPr>
          <w:color w:val="000000" w:themeColor="text1"/>
          <w:lang w:val="fr-BE"/>
        </w:rPr>
        <w:t xml:space="preserve"> travail. </w:t>
      </w:r>
      <w:r w:rsidR="0015472F" w:rsidRPr="00C05C6B">
        <w:rPr>
          <w:color w:val="000000" w:themeColor="text1"/>
          <w:lang w:val="fr-BE"/>
        </w:rPr>
        <w:t>Dans</w:t>
      </w:r>
      <w:r w:rsidR="006E0B98" w:rsidRPr="00C05C6B">
        <w:rPr>
          <w:color w:val="000000" w:themeColor="text1"/>
          <w:lang w:val="fr-BE"/>
        </w:rPr>
        <w:t xml:space="preserve"> </w:t>
      </w:r>
      <w:r w:rsidR="005D12A8" w:rsidRPr="00C05C6B">
        <w:rPr>
          <w:color w:val="000000" w:themeColor="text1"/>
          <w:lang w:val="fr-BE"/>
        </w:rPr>
        <w:t xml:space="preserve">notre </w:t>
      </w:r>
      <w:r w:rsidR="0015472F" w:rsidRPr="00C05C6B">
        <w:rPr>
          <w:color w:val="000000" w:themeColor="text1"/>
          <w:lang w:val="fr-BE"/>
        </w:rPr>
        <w:t xml:space="preserve">recherche doctorale, nous </w:t>
      </w:r>
      <w:r w:rsidR="000E50BD">
        <w:rPr>
          <w:color w:val="000000" w:themeColor="text1"/>
          <w:lang w:val="fr-BE"/>
        </w:rPr>
        <w:t xml:space="preserve">nous employons </w:t>
      </w:r>
      <w:r w:rsidR="0015472F" w:rsidRPr="00C05C6B">
        <w:rPr>
          <w:color w:val="000000" w:themeColor="text1"/>
          <w:lang w:val="fr-BE"/>
        </w:rPr>
        <w:t xml:space="preserve">à comprendre </w:t>
      </w:r>
      <w:r w:rsidR="005D12A8" w:rsidRPr="00C05C6B">
        <w:rPr>
          <w:color w:val="000000" w:themeColor="text1"/>
          <w:lang w:val="fr-BE"/>
        </w:rPr>
        <w:t>ce</w:t>
      </w:r>
      <w:r w:rsidR="0015472F" w:rsidRPr="00C05C6B">
        <w:rPr>
          <w:color w:val="000000" w:themeColor="text1"/>
          <w:lang w:val="fr-BE"/>
        </w:rPr>
        <w:t xml:space="preserve"> </w:t>
      </w:r>
      <w:r w:rsidR="006E0B98" w:rsidRPr="00C05C6B">
        <w:rPr>
          <w:color w:val="000000" w:themeColor="text1"/>
          <w:lang w:val="fr-BE"/>
        </w:rPr>
        <w:t xml:space="preserve">changement institutionnel induit par le travail </w:t>
      </w:r>
      <w:r w:rsidR="000E50BD">
        <w:rPr>
          <w:color w:val="000000" w:themeColor="text1"/>
          <w:lang w:val="fr-BE"/>
        </w:rPr>
        <w:t>en</w:t>
      </w:r>
      <w:r w:rsidR="006E0B98" w:rsidRPr="00C05C6B">
        <w:rPr>
          <w:color w:val="000000" w:themeColor="text1"/>
          <w:lang w:val="fr-BE"/>
        </w:rPr>
        <w:t xml:space="preserve"> plateforme</w:t>
      </w:r>
      <w:r w:rsidR="00687CAD" w:rsidRPr="00C05C6B">
        <w:rPr>
          <w:color w:val="000000" w:themeColor="text1"/>
          <w:lang w:val="fr-BE"/>
        </w:rPr>
        <w:t xml:space="preserve">. Cette ambition s’accompagne d’une série </w:t>
      </w:r>
      <w:r w:rsidR="005320DE" w:rsidRPr="00C05C6B">
        <w:rPr>
          <w:color w:val="000000" w:themeColor="text1"/>
          <w:lang w:val="fr-BE"/>
        </w:rPr>
        <w:t>d’objectifs et de balises que nous expliqu</w:t>
      </w:r>
      <w:r w:rsidR="000E50BD">
        <w:rPr>
          <w:color w:val="000000" w:themeColor="text1"/>
          <w:lang w:val="fr-BE"/>
        </w:rPr>
        <w:t>er</w:t>
      </w:r>
      <w:r w:rsidR="005320DE" w:rsidRPr="00C05C6B">
        <w:rPr>
          <w:color w:val="000000" w:themeColor="text1"/>
          <w:lang w:val="fr-BE"/>
        </w:rPr>
        <w:t xml:space="preserve">ons dans la section suivante.  </w:t>
      </w:r>
    </w:p>
    <w:p w14:paraId="73F1B9B6" w14:textId="6C2DC565" w:rsidR="00726AD3" w:rsidRPr="00C05C6B" w:rsidRDefault="00726AD3" w:rsidP="00726AD3">
      <w:pPr>
        <w:pStyle w:val="Titre3"/>
        <w:rPr>
          <w:rFonts w:eastAsiaTheme="minorHAnsi" w:cstheme="minorBidi"/>
          <w:color w:val="000000" w:themeColor="text1"/>
          <w:szCs w:val="22"/>
        </w:rPr>
      </w:pPr>
      <w:bookmarkStart w:id="64" w:name="_Toc169527872"/>
      <w:r w:rsidRPr="00C05C6B">
        <w:rPr>
          <w:color w:val="000000" w:themeColor="text1"/>
        </w:rPr>
        <w:t xml:space="preserve">Saisir </w:t>
      </w:r>
      <w:r w:rsidR="000E50BD" w:rsidRPr="00C05C6B">
        <w:rPr>
          <w:color w:val="000000" w:themeColor="text1"/>
        </w:rPr>
        <w:t xml:space="preserve">autrement </w:t>
      </w:r>
      <w:r w:rsidRPr="00C05C6B">
        <w:rPr>
          <w:color w:val="000000" w:themeColor="text1"/>
        </w:rPr>
        <w:t>la régulation du travail de plateforme</w:t>
      </w:r>
      <w:bookmarkEnd w:id="64"/>
      <w:r w:rsidRPr="00C05C6B">
        <w:rPr>
          <w:color w:val="000000" w:themeColor="text1"/>
        </w:rPr>
        <w:t xml:space="preserve"> </w:t>
      </w:r>
    </w:p>
    <w:p w14:paraId="7D134469" w14:textId="34B900D3" w:rsidR="00995232" w:rsidRPr="00C05C6B" w:rsidRDefault="003F3BED" w:rsidP="00995232">
      <w:pPr>
        <w:spacing w:before="120" w:after="120"/>
        <w:rPr>
          <w:rFonts w:cs="Times New Roman"/>
          <w:color w:val="000000" w:themeColor="text1"/>
          <w:szCs w:val="24"/>
          <w:shd w:val="clear" w:color="auto" w:fill="FFFFFF"/>
        </w:rPr>
      </w:pPr>
      <w:r w:rsidRPr="00C05C6B">
        <w:rPr>
          <w:color w:val="000000" w:themeColor="text1"/>
          <w:lang w:val="fr-BE"/>
        </w:rPr>
        <w:t xml:space="preserve">L’objectif de notre recherche doctorale est </w:t>
      </w:r>
      <w:r w:rsidR="00125921" w:rsidRPr="00C05C6B">
        <w:rPr>
          <w:color w:val="000000" w:themeColor="text1"/>
          <w:lang w:val="fr-BE"/>
        </w:rPr>
        <w:t>de tenter de sortir d</w:t>
      </w:r>
      <w:r w:rsidR="000E50BD">
        <w:rPr>
          <w:color w:val="000000" w:themeColor="text1"/>
          <w:lang w:val="fr-BE"/>
        </w:rPr>
        <w:t>u</w:t>
      </w:r>
      <w:r w:rsidR="00D42267" w:rsidRPr="00C05C6B">
        <w:rPr>
          <w:color w:val="000000" w:themeColor="text1"/>
          <w:lang w:val="fr-BE"/>
        </w:rPr>
        <w:t xml:space="preserve"> cadre de référence </w:t>
      </w:r>
      <w:r w:rsidR="000E50BD">
        <w:rPr>
          <w:color w:val="000000" w:themeColor="text1"/>
          <w:lang w:val="fr-BE"/>
        </w:rPr>
        <w:t xml:space="preserve">présent </w:t>
      </w:r>
      <w:r w:rsidR="00D42267" w:rsidRPr="00C05C6B">
        <w:rPr>
          <w:color w:val="000000" w:themeColor="text1"/>
          <w:lang w:val="fr-BE"/>
        </w:rPr>
        <w:t xml:space="preserve">en </w:t>
      </w:r>
      <w:r w:rsidR="001A1352" w:rsidRPr="00C05C6B">
        <w:rPr>
          <w:color w:val="000000" w:themeColor="text1"/>
          <w:lang w:val="fr-BE"/>
        </w:rPr>
        <w:t>arrière-plan</w:t>
      </w:r>
      <w:r w:rsidR="00D42267" w:rsidRPr="00C05C6B">
        <w:rPr>
          <w:color w:val="000000" w:themeColor="text1"/>
          <w:lang w:val="fr-BE"/>
        </w:rPr>
        <w:t xml:space="preserve">, </w:t>
      </w:r>
      <w:r w:rsidR="00125921" w:rsidRPr="00C05C6B">
        <w:rPr>
          <w:color w:val="000000" w:themeColor="text1"/>
          <w:lang w:val="fr-BE"/>
        </w:rPr>
        <w:t>afin de saisir le</w:t>
      </w:r>
      <w:r w:rsidR="00D42267" w:rsidRPr="00C05C6B">
        <w:rPr>
          <w:color w:val="000000" w:themeColor="text1"/>
          <w:lang w:val="fr-BE"/>
        </w:rPr>
        <w:t xml:space="preserve"> processus </w:t>
      </w:r>
      <w:r w:rsidR="000E50BD">
        <w:rPr>
          <w:color w:val="000000" w:themeColor="text1"/>
          <w:lang w:val="fr-BE"/>
        </w:rPr>
        <w:t>selon</w:t>
      </w:r>
      <w:r w:rsidR="00D42267" w:rsidRPr="00C05C6B">
        <w:rPr>
          <w:color w:val="000000" w:themeColor="text1"/>
          <w:lang w:val="fr-BE"/>
        </w:rPr>
        <w:t xml:space="preserve"> lequel les normes de travail </w:t>
      </w:r>
      <w:r w:rsidR="000E50BD">
        <w:rPr>
          <w:color w:val="000000" w:themeColor="text1"/>
          <w:lang w:val="fr-BE"/>
        </w:rPr>
        <w:t xml:space="preserve">émergent </w:t>
      </w:r>
      <w:r w:rsidR="00C85BA3" w:rsidRPr="00C05C6B">
        <w:rPr>
          <w:color w:val="000000" w:themeColor="text1"/>
          <w:lang w:val="fr-BE"/>
        </w:rPr>
        <w:t xml:space="preserve">dans un contexte technologique. </w:t>
      </w:r>
      <w:r w:rsidR="000E50BD">
        <w:rPr>
          <w:color w:val="000000" w:themeColor="text1"/>
          <w:lang w:val="fr-BE"/>
        </w:rPr>
        <w:t>Afin de</w:t>
      </w:r>
      <w:r w:rsidR="000F37A6" w:rsidRPr="00C05C6B">
        <w:rPr>
          <w:color w:val="000000" w:themeColor="text1"/>
          <w:lang w:val="fr-BE"/>
        </w:rPr>
        <w:t xml:space="preserve"> comprendre </w:t>
      </w:r>
      <w:r w:rsidR="0005336F" w:rsidRPr="00C05C6B">
        <w:rPr>
          <w:color w:val="000000" w:themeColor="text1"/>
          <w:lang w:val="fr-BE"/>
        </w:rPr>
        <w:t>l</w:t>
      </w:r>
      <w:r w:rsidR="000F37A6" w:rsidRPr="00C05C6B">
        <w:rPr>
          <w:color w:val="000000" w:themeColor="text1"/>
          <w:lang w:val="fr-BE"/>
        </w:rPr>
        <w:t>e changement</w:t>
      </w:r>
      <w:r w:rsidR="0005336F" w:rsidRPr="00C05C6B">
        <w:rPr>
          <w:color w:val="000000" w:themeColor="text1"/>
          <w:lang w:val="fr-BE"/>
        </w:rPr>
        <w:t xml:space="preserve"> que connait le monde du travail aujourd’hui</w:t>
      </w:r>
      <w:r w:rsidR="000F37A6" w:rsidRPr="00C05C6B">
        <w:rPr>
          <w:color w:val="000000" w:themeColor="text1"/>
          <w:lang w:val="fr-BE"/>
        </w:rPr>
        <w:t>,</w:t>
      </w:r>
      <w:r w:rsidR="00514E52" w:rsidRPr="00C05C6B">
        <w:rPr>
          <w:color w:val="000000" w:themeColor="text1"/>
          <w:lang w:val="fr-BE"/>
        </w:rPr>
        <w:t xml:space="preserve"> nous </w:t>
      </w:r>
      <w:r w:rsidR="00225F4D" w:rsidRPr="00C05C6B">
        <w:rPr>
          <w:color w:val="000000" w:themeColor="text1"/>
          <w:lang w:val="fr-BE"/>
        </w:rPr>
        <w:t>nous intéressons</w:t>
      </w:r>
      <w:r w:rsidR="00514E52" w:rsidRPr="00C05C6B">
        <w:rPr>
          <w:color w:val="000000" w:themeColor="text1"/>
          <w:lang w:val="fr-BE"/>
        </w:rPr>
        <w:t xml:space="preserve"> </w:t>
      </w:r>
      <w:r w:rsidR="00225F4D" w:rsidRPr="00C05C6B">
        <w:rPr>
          <w:color w:val="000000" w:themeColor="text1"/>
          <w:lang w:val="fr-BE"/>
        </w:rPr>
        <w:t>aux</w:t>
      </w:r>
      <w:r w:rsidR="00514E52" w:rsidRPr="00C05C6B">
        <w:rPr>
          <w:color w:val="000000" w:themeColor="text1"/>
          <w:lang w:val="fr-BE"/>
        </w:rPr>
        <w:t xml:space="preserve"> représentations et </w:t>
      </w:r>
      <w:r w:rsidR="000E50BD">
        <w:rPr>
          <w:color w:val="000000" w:themeColor="text1"/>
          <w:lang w:val="fr-BE"/>
        </w:rPr>
        <w:t xml:space="preserve">aux </w:t>
      </w:r>
      <w:r w:rsidR="00514E52" w:rsidRPr="00C05C6B">
        <w:rPr>
          <w:color w:val="000000" w:themeColor="text1"/>
          <w:lang w:val="fr-BE"/>
        </w:rPr>
        <w:t xml:space="preserve">vécus des </w:t>
      </w:r>
      <w:r w:rsidR="00B67C92" w:rsidRPr="00C05C6B">
        <w:rPr>
          <w:color w:val="000000" w:themeColor="text1"/>
          <w:lang w:val="fr-BE"/>
        </w:rPr>
        <w:t>acteurs</w:t>
      </w:r>
      <w:r w:rsidR="00514E52" w:rsidRPr="00C05C6B">
        <w:rPr>
          <w:color w:val="000000" w:themeColor="text1"/>
          <w:lang w:val="fr-BE"/>
        </w:rPr>
        <w:t xml:space="preserve"> directement concernés par la </w:t>
      </w:r>
      <w:r w:rsidR="00225F4D" w:rsidRPr="00C05C6B">
        <w:rPr>
          <w:color w:val="000000" w:themeColor="text1"/>
          <w:lang w:val="fr-BE"/>
        </w:rPr>
        <w:t>montée</w:t>
      </w:r>
      <w:r w:rsidR="00514E52" w:rsidRPr="00C05C6B">
        <w:rPr>
          <w:color w:val="000000" w:themeColor="text1"/>
          <w:lang w:val="fr-BE"/>
        </w:rPr>
        <w:t xml:space="preserve"> de l’é</w:t>
      </w:r>
      <w:r w:rsidR="00A35E4D" w:rsidRPr="00C05C6B">
        <w:rPr>
          <w:color w:val="000000" w:themeColor="text1"/>
          <w:lang w:val="fr-BE"/>
        </w:rPr>
        <w:t>c</w:t>
      </w:r>
      <w:r w:rsidR="00514E52" w:rsidRPr="00C05C6B">
        <w:rPr>
          <w:color w:val="000000" w:themeColor="text1"/>
          <w:lang w:val="fr-BE"/>
        </w:rPr>
        <w:t>on</w:t>
      </w:r>
      <w:r w:rsidR="00086EE8" w:rsidRPr="00C05C6B">
        <w:rPr>
          <w:color w:val="000000" w:themeColor="text1"/>
          <w:lang w:val="fr-BE"/>
        </w:rPr>
        <w:t>omie</w:t>
      </w:r>
      <w:r w:rsidR="00514E52" w:rsidRPr="00C05C6B">
        <w:rPr>
          <w:color w:val="000000" w:themeColor="text1"/>
          <w:lang w:val="fr-BE"/>
        </w:rPr>
        <w:t xml:space="preserve"> de </w:t>
      </w:r>
      <w:r w:rsidR="00B67C92" w:rsidRPr="00C05C6B">
        <w:rPr>
          <w:color w:val="000000" w:themeColor="text1"/>
          <w:lang w:val="fr-BE"/>
        </w:rPr>
        <w:t>plateforme</w:t>
      </w:r>
      <w:r w:rsidR="007807E5" w:rsidRPr="00C05C6B">
        <w:rPr>
          <w:color w:val="000000" w:themeColor="text1"/>
          <w:lang w:val="fr-BE"/>
        </w:rPr>
        <w:t xml:space="preserve"> dans leur réalité de travail. </w:t>
      </w:r>
      <w:r w:rsidR="00E45F68" w:rsidRPr="00C05C6B">
        <w:rPr>
          <w:rFonts w:cs="Times New Roman"/>
          <w:color w:val="000000" w:themeColor="text1"/>
          <w:szCs w:val="24"/>
          <w:shd w:val="clear" w:color="auto" w:fill="FFFFFF"/>
        </w:rPr>
        <w:t>En d’autres mots, n</w:t>
      </w:r>
      <w:r w:rsidR="00995232" w:rsidRPr="00C05C6B">
        <w:rPr>
          <w:rFonts w:cs="Times New Roman"/>
          <w:color w:val="000000" w:themeColor="text1"/>
          <w:szCs w:val="24"/>
          <w:shd w:val="clear" w:color="auto" w:fill="FFFFFF"/>
        </w:rPr>
        <w:t>otre approche de la régulation du travail en plateforme se distingue des approches normatives et dénonciatrices, privilégiant une compréhension sociologique des processus de régulation à travers les significations qui leur sont attribuées. Nous cherchons à saisir la construction sociale de ces règles et la légitimité croissante acquise par le travail en plateforme malgré son désalignement avec les cadres existants.</w:t>
      </w:r>
    </w:p>
    <w:p w14:paraId="263451AE" w14:textId="0E630BB7" w:rsidR="00B439EE" w:rsidRPr="00C26461" w:rsidRDefault="00B439EE" w:rsidP="00B439EE">
      <w:pPr>
        <w:pStyle w:val="Titre5"/>
        <w:rPr>
          <w:b/>
          <w:bCs/>
          <w:lang w:val="fr-BE"/>
        </w:rPr>
      </w:pPr>
      <w:bookmarkStart w:id="65" w:name="_Toc169527873"/>
      <w:r w:rsidRPr="00C26461">
        <w:rPr>
          <w:b/>
          <w:bCs/>
          <w:lang w:val="fr-BE"/>
        </w:rPr>
        <w:t xml:space="preserve">Préférer au caractère technique de </w:t>
      </w:r>
      <w:r w:rsidR="004C045E" w:rsidRPr="00C26461">
        <w:rPr>
          <w:b/>
          <w:bCs/>
          <w:lang w:val="fr-BE"/>
        </w:rPr>
        <w:t xml:space="preserve">la </w:t>
      </w:r>
      <w:r w:rsidRPr="00C26461">
        <w:rPr>
          <w:b/>
          <w:bCs/>
          <w:lang w:val="fr-BE"/>
        </w:rPr>
        <w:t>régulation son processus social</w:t>
      </w:r>
      <w:bookmarkEnd w:id="65"/>
      <w:r w:rsidRPr="00C26461">
        <w:rPr>
          <w:b/>
          <w:bCs/>
          <w:lang w:val="fr-BE"/>
        </w:rPr>
        <w:t xml:space="preserve"> </w:t>
      </w:r>
    </w:p>
    <w:p w14:paraId="5334E5FE" w14:textId="1A9E68C3" w:rsidR="00D85153" w:rsidRPr="00C05C6B" w:rsidRDefault="00D85153" w:rsidP="00B439EE">
      <w:pPr>
        <w:spacing w:before="120" w:after="120"/>
        <w:rPr>
          <w:color w:val="000000" w:themeColor="text1"/>
        </w:rPr>
      </w:pPr>
      <w:r w:rsidRPr="00C05C6B">
        <w:rPr>
          <w:color w:val="000000" w:themeColor="text1"/>
          <w:lang w:val="fr-BE"/>
        </w:rPr>
        <w:t>Pour sortir du déterminisme normatif, l</w:t>
      </w:r>
      <w:r w:rsidRPr="00C05C6B">
        <w:rPr>
          <w:color w:val="000000" w:themeColor="text1"/>
        </w:rPr>
        <w:t xml:space="preserve">a conception de la régulation que nous adoptons ici ne relève pas directement des visées juridiques ou politiques ni d’un postulat négatif et dénonciateur sur le travail de plateforme. Elle s’inscrit dans la lignée des travaux sociologiques, en visant à affiner la compréhension des processus de régulation à partir des significations qui leur sont attribuées. </w:t>
      </w:r>
      <w:r w:rsidRPr="00C05C6B">
        <w:rPr>
          <w:color w:val="000000" w:themeColor="text1"/>
          <w:lang w:val="fr-BE"/>
        </w:rPr>
        <w:t xml:space="preserve">En effet, comme le défend Reynaud (1977), « dans les systèmes sociaux, </w:t>
      </w:r>
      <w:r w:rsidRPr="00C05C6B">
        <w:rPr>
          <w:color w:val="000000" w:themeColor="text1"/>
          <w:lang w:val="fr-BE"/>
        </w:rPr>
        <w:lastRenderedPageBreak/>
        <w:t>la réalité sociale des règles est une réalité vivante »</w:t>
      </w:r>
      <w:r w:rsidR="007C3689" w:rsidRPr="00C05C6B">
        <w:rPr>
          <w:color w:val="000000" w:themeColor="text1"/>
          <w:lang w:val="fr-BE"/>
        </w:rPr>
        <w:t>,</w:t>
      </w:r>
      <w:r w:rsidRPr="00C05C6B">
        <w:rPr>
          <w:color w:val="000000" w:themeColor="text1"/>
          <w:lang w:val="fr-BE"/>
        </w:rPr>
        <w:t xml:space="preserve"> ce qui nous amène au caractère social de la régulation. En d’autres mots, « la réalité sociale que nous constatons, ce n’est pas la présence de règles, l’existence d’une contrainte dont les termes sont fixés une fois pour toutes »</w:t>
      </w:r>
      <w:r w:rsidR="00DD5996">
        <w:rPr>
          <w:color w:val="000000" w:themeColor="text1"/>
          <w:lang w:val="fr-BE"/>
        </w:rPr>
        <w:t> ;</w:t>
      </w:r>
      <w:r w:rsidRPr="00C05C6B">
        <w:rPr>
          <w:color w:val="000000" w:themeColor="text1"/>
          <w:lang w:val="fr-BE"/>
        </w:rPr>
        <w:t xml:space="preserve"> nous analysons plutôt la manière dont « se créent, se transforment ou se suppriment les règles, c’est-à-dire les processus de régulation » (Reynaud, 1997</w:t>
      </w:r>
      <w:r w:rsidR="007C3689" w:rsidRPr="00C05C6B">
        <w:rPr>
          <w:color w:val="000000" w:themeColor="text1"/>
          <w:lang w:val="fr-BE"/>
        </w:rPr>
        <w:t xml:space="preserve"> : </w:t>
      </w:r>
      <w:r w:rsidRPr="00C05C6B">
        <w:rPr>
          <w:color w:val="000000" w:themeColor="text1"/>
          <w:lang w:val="fr-BE"/>
        </w:rPr>
        <w:t>19).</w:t>
      </w:r>
      <w:r w:rsidR="007C3689" w:rsidRPr="00C05C6B">
        <w:rPr>
          <w:color w:val="000000" w:themeColor="text1"/>
          <w:lang w:val="fr-BE"/>
        </w:rPr>
        <w:t xml:space="preserve"> </w:t>
      </w:r>
      <w:r w:rsidRPr="00C05C6B">
        <w:rPr>
          <w:color w:val="000000" w:themeColor="text1"/>
        </w:rPr>
        <w:t xml:space="preserve">Cette conception des règles introduit dans l’univers symbolique des significations, qui participent à les légitimer ou non.  </w:t>
      </w:r>
    </w:p>
    <w:p w14:paraId="58555ECB" w14:textId="3F2E2288" w:rsidR="00164736" w:rsidRPr="00C26461" w:rsidRDefault="00164736" w:rsidP="00164736">
      <w:pPr>
        <w:pStyle w:val="Titre5"/>
        <w:rPr>
          <w:b/>
          <w:bCs/>
        </w:rPr>
      </w:pPr>
      <w:bookmarkStart w:id="66" w:name="_Toc169527874"/>
      <w:r w:rsidRPr="00C26461">
        <w:rPr>
          <w:b/>
          <w:bCs/>
        </w:rPr>
        <w:t>Se centrer sur le caractère processuel et non soudain du changement</w:t>
      </w:r>
      <w:bookmarkEnd w:id="66"/>
      <w:r w:rsidRPr="00C26461">
        <w:rPr>
          <w:b/>
          <w:bCs/>
        </w:rPr>
        <w:t xml:space="preserve"> </w:t>
      </w:r>
    </w:p>
    <w:p w14:paraId="0C8C7BE3" w14:textId="6545014A" w:rsidR="007807E5" w:rsidRPr="00C05C6B" w:rsidRDefault="00DD5996" w:rsidP="007807E5">
      <w:pPr>
        <w:spacing w:before="120" w:after="120"/>
        <w:rPr>
          <w:color w:val="000000" w:themeColor="text1"/>
          <w:lang w:val="fr-BE" w:eastAsia="fr-FR"/>
        </w:rPr>
      </w:pPr>
      <w:r>
        <w:rPr>
          <w:color w:val="000000" w:themeColor="text1"/>
          <w:lang w:val="fr-BE"/>
        </w:rPr>
        <w:t>P</w:t>
      </w:r>
      <w:r w:rsidR="009C528F" w:rsidRPr="00C05C6B">
        <w:rPr>
          <w:color w:val="000000" w:themeColor="text1"/>
          <w:lang w:val="fr-BE"/>
        </w:rPr>
        <w:t>art</w:t>
      </w:r>
      <w:r>
        <w:rPr>
          <w:color w:val="000000" w:themeColor="text1"/>
          <w:lang w:val="fr-BE"/>
        </w:rPr>
        <w:t>ant</w:t>
      </w:r>
      <w:r w:rsidR="009C528F" w:rsidRPr="00C05C6B">
        <w:rPr>
          <w:color w:val="000000" w:themeColor="text1"/>
          <w:lang w:val="fr-BE"/>
        </w:rPr>
        <w:t xml:space="preserve"> de là, </w:t>
      </w:r>
      <w:r w:rsidR="00914C37" w:rsidRPr="00C05C6B">
        <w:rPr>
          <w:color w:val="000000" w:themeColor="text1"/>
          <w:lang w:val="fr-BE"/>
        </w:rPr>
        <w:t>nous nous intéressons au</w:t>
      </w:r>
      <w:r w:rsidR="009C528F" w:rsidRPr="00C05C6B">
        <w:rPr>
          <w:color w:val="000000" w:themeColor="text1"/>
          <w:lang w:val="fr-BE"/>
        </w:rPr>
        <w:t xml:space="preserve"> changement institutionnel progressif, contrairement à </w:t>
      </w:r>
      <w:r w:rsidR="00C34286" w:rsidRPr="00C05C6B">
        <w:rPr>
          <w:color w:val="000000" w:themeColor="text1"/>
          <w:lang w:val="fr-BE"/>
        </w:rPr>
        <w:t xml:space="preserve">cette conception </w:t>
      </w:r>
      <w:r w:rsidR="00E84289" w:rsidRPr="00C05C6B">
        <w:rPr>
          <w:color w:val="000000" w:themeColor="text1"/>
          <w:lang w:val="fr-BE"/>
        </w:rPr>
        <w:t xml:space="preserve">courante selon laquelle </w:t>
      </w:r>
      <w:r w:rsidR="005512DC" w:rsidRPr="00C05C6B">
        <w:rPr>
          <w:color w:val="000000" w:themeColor="text1"/>
          <w:lang w:val="fr-BE"/>
        </w:rPr>
        <w:t>le changement observé a lieu à cause de</w:t>
      </w:r>
      <w:r w:rsidR="009C528F" w:rsidRPr="00C05C6B">
        <w:rPr>
          <w:color w:val="000000" w:themeColor="text1"/>
          <w:lang w:val="fr-BE"/>
        </w:rPr>
        <w:t xml:space="preserve"> chocs </w:t>
      </w:r>
      <w:r w:rsidR="005512DC" w:rsidRPr="00C05C6B">
        <w:rPr>
          <w:color w:val="000000" w:themeColor="text1"/>
          <w:lang w:val="fr-BE"/>
        </w:rPr>
        <w:t>ou</w:t>
      </w:r>
      <w:r w:rsidR="009C528F" w:rsidRPr="00C05C6B">
        <w:rPr>
          <w:color w:val="000000" w:themeColor="text1"/>
          <w:lang w:val="fr-BE"/>
        </w:rPr>
        <w:t xml:space="preserve"> </w:t>
      </w:r>
      <w:r>
        <w:rPr>
          <w:color w:val="000000" w:themeColor="text1"/>
          <w:lang w:val="fr-BE"/>
        </w:rPr>
        <w:t>d’</w:t>
      </w:r>
      <w:r w:rsidR="009C528F" w:rsidRPr="00C05C6B">
        <w:rPr>
          <w:color w:val="000000" w:themeColor="text1"/>
          <w:lang w:val="fr-BE"/>
        </w:rPr>
        <w:t>initiatives marquantes d'entrepreneurs</w:t>
      </w:r>
      <w:r w:rsidR="005512DC" w:rsidRPr="00C05C6B">
        <w:rPr>
          <w:color w:val="000000" w:themeColor="text1"/>
          <w:lang w:val="fr-BE"/>
        </w:rPr>
        <w:t xml:space="preserve">, </w:t>
      </w:r>
      <w:r>
        <w:rPr>
          <w:color w:val="000000" w:themeColor="text1"/>
          <w:lang w:val="fr-BE"/>
        </w:rPr>
        <w:t>tel</w:t>
      </w:r>
      <w:r w:rsidR="005512DC" w:rsidRPr="00C05C6B">
        <w:rPr>
          <w:color w:val="000000" w:themeColor="text1"/>
          <w:lang w:val="fr-BE"/>
        </w:rPr>
        <w:t xml:space="preserve"> Uber</w:t>
      </w:r>
      <w:r w:rsidR="00820720" w:rsidRPr="00C05C6B">
        <w:rPr>
          <w:color w:val="000000" w:themeColor="text1"/>
          <w:lang w:val="fr-BE"/>
        </w:rPr>
        <w:t>, qui</w:t>
      </w:r>
      <w:r w:rsidR="009C528F" w:rsidRPr="00C05C6B">
        <w:rPr>
          <w:color w:val="000000" w:themeColor="text1"/>
          <w:lang w:val="fr-BE"/>
        </w:rPr>
        <w:t xml:space="preserve"> entraînent </w:t>
      </w:r>
      <w:r w:rsidR="00820720" w:rsidRPr="00C05C6B">
        <w:rPr>
          <w:color w:val="000000" w:themeColor="text1"/>
          <w:lang w:val="fr-BE"/>
        </w:rPr>
        <w:t>un changement radical et soudain</w:t>
      </w:r>
      <w:r w:rsidR="009C528F" w:rsidRPr="00C05C6B">
        <w:rPr>
          <w:color w:val="000000" w:themeColor="text1"/>
          <w:lang w:val="fr-BE"/>
        </w:rPr>
        <w:t>.</w:t>
      </w:r>
      <w:r w:rsidR="007C3689" w:rsidRPr="00C05C6B">
        <w:rPr>
          <w:color w:val="000000" w:themeColor="text1"/>
          <w:lang w:val="fr-BE"/>
        </w:rPr>
        <w:t xml:space="preserve"> </w:t>
      </w:r>
      <w:r w:rsidR="00816137" w:rsidRPr="00C05C6B">
        <w:rPr>
          <w:color w:val="000000" w:themeColor="text1"/>
          <w:lang w:val="fr-BE"/>
        </w:rPr>
        <w:t>C’est pourquoi nous tentons dans cette recherche doctoral</w:t>
      </w:r>
      <w:r w:rsidR="00086EE8" w:rsidRPr="00C05C6B">
        <w:rPr>
          <w:color w:val="000000" w:themeColor="text1"/>
          <w:lang w:val="fr-BE"/>
        </w:rPr>
        <w:t>e</w:t>
      </w:r>
      <w:r w:rsidR="00816137" w:rsidRPr="00C05C6B">
        <w:rPr>
          <w:color w:val="000000" w:themeColor="text1"/>
          <w:lang w:val="fr-BE"/>
        </w:rPr>
        <w:t xml:space="preserve"> </w:t>
      </w:r>
      <w:r>
        <w:rPr>
          <w:color w:val="000000" w:themeColor="text1"/>
          <w:lang w:val="fr-BE"/>
        </w:rPr>
        <w:t>de</w:t>
      </w:r>
      <w:r w:rsidR="00816137" w:rsidRPr="00C05C6B">
        <w:rPr>
          <w:color w:val="000000" w:themeColor="text1"/>
          <w:lang w:val="fr-BE"/>
        </w:rPr>
        <w:t xml:space="preserve"> démontrer </w:t>
      </w:r>
      <w:r>
        <w:rPr>
          <w:color w:val="000000" w:themeColor="text1"/>
          <w:lang w:val="fr-BE"/>
        </w:rPr>
        <w:t xml:space="preserve">que </w:t>
      </w:r>
      <w:r w:rsidR="00816137" w:rsidRPr="00C05C6B">
        <w:rPr>
          <w:color w:val="000000" w:themeColor="text1"/>
          <w:lang w:val="fr-BE"/>
        </w:rPr>
        <w:t xml:space="preserve">les changements progressifs peuvent être aussi significatifs que les changements soudains. </w:t>
      </w:r>
      <w:r w:rsidR="00164736" w:rsidRPr="00C05C6B">
        <w:rPr>
          <w:color w:val="000000" w:themeColor="text1"/>
          <w:lang w:val="fr-BE"/>
        </w:rPr>
        <w:t>En effet, comme l</w:t>
      </w:r>
      <w:r>
        <w:rPr>
          <w:color w:val="000000" w:themeColor="text1"/>
          <w:lang w:val="fr-BE"/>
        </w:rPr>
        <w:t>’affirm</w:t>
      </w:r>
      <w:r w:rsidR="00164736" w:rsidRPr="00C05C6B">
        <w:rPr>
          <w:color w:val="000000" w:themeColor="text1"/>
          <w:lang w:val="fr-BE"/>
        </w:rPr>
        <w:t xml:space="preserve">ent </w:t>
      </w:r>
      <w:r w:rsidR="00086EE8" w:rsidRPr="00C05C6B">
        <w:rPr>
          <w:color w:val="000000" w:themeColor="text1"/>
          <w:lang w:val="fr-BE"/>
        </w:rPr>
        <w:fldChar w:fldCharType="begin"/>
      </w:r>
      <w:r w:rsidR="00086EE8" w:rsidRPr="00C05C6B">
        <w:rPr>
          <w:color w:val="000000" w:themeColor="text1"/>
          <w:lang w:val="fr-BE"/>
        </w:rPr>
        <w:instrText xml:space="preserve"> ADDIN ZOTERO_ITEM CSL_CITATION {"citationID":"1GTGx8Q9","properties":{"formattedCitation":"(Mahoney &amp; Thelen, 2010)","plainCitation":"(Mahoney &amp; Thelen, 2010)","noteIndex":0},"citationItems":[{"id":2924,"uris":["http://zotero.org/users/6183971/items/VUS76UMX"],"itemData":{"id":2924,"type":"book","abstract":"This book contributes to emerging debates in political science and sociology on institutional change. Its introductory essay proposes a new framework for analyzing incremental change that is grounded in a power-distributional view of institutions and that emphasizes ongoing struggles within but also over prevailing institutional arrangements. Five empirical essays then bring the general theory to life by evaluating its causal propositions in the context of sustained analyses of specific instances of incremental change. These essays range widely across substantive topics and across times and places, including cases from the United States, Africa, Latin America, and Asia. The book closes with a chapter reflecting on the possibilities for productive exchange in the analysis of change among scholars associated with different theoretical approaches to institutions.","ISBN":"978-0-521-11883-5","language":"en","note":"Google-Books-ID: PACmgwrYeRMC","number-of-pages":"253","publisher":"Cambridge University Press","source":"Google Books","title":"Explaining Institutional Change: Ambiguity, Agency, and Power","title-short":"Explaining Institutional Change","author":[{"family":"Mahoney","given":"James"},{"family":"Thelen","given":"Kathleen"}],"issued":{"date-parts":[["2010"]]}}}],"schema":"https://github.com/citation-style-language/schema/raw/master/csl-citation.json"} </w:instrText>
      </w:r>
      <w:r w:rsidR="00086EE8" w:rsidRPr="00C05C6B">
        <w:rPr>
          <w:color w:val="000000" w:themeColor="text1"/>
          <w:lang w:val="fr-BE"/>
        </w:rPr>
        <w:fldChar w:fldCharType="separate"/>
      </w:r>
      <w:r w:rsidR="00A04FA5" w:rsidRPr="00A04FA5">
        <w:rPr>
          <w:rFonts w:cs="Times New Roman"/>
        </w:rPr>
        <w:t>(Mahoney &amp; Thelen, 2010)</w:t>
      </w:r>
      <w:r w:rsidR="00086EE8" w:rsidRPr="00C05C6B">
        <w:rPr>
          <w:color w:val="000000" w:themeColor="text1"/>
          <w:lang w:val="fr-BE"/>
        </w:rPr>
        <w:fldChar w:fldCharType="end"/>
      </w:r>
      <w:r w:rsidR="00164736" w:rsidRPr="00C05C6B">
        <w:rPr>
          <w:color w:val="000000" w:themeColor="text1"/>
          <w:lang w:val="fr-BE"/>
        </w:rPr>
        <w:t xml:space="preserve">, </w:t>
      </w:r>
      <w:r w:rsidR="00816137" w:rsidRPr="00C05C6B">
        <w:rPr>
          <w:color w:val="000000" w:themeColor="text1"/>
          <w:lang w:val="fr-BE"/>
        </w:rPr>
        <w:t xml:space="preserve">les évolutions lentes et graduelles peuvent avoir des conséquences majeures sur le long terme. </w:t>
      </w:r>
      <w:r w:rsidR="00164736" w:rsidRPr="00C05C6B">
        <w:rPr>
          <w:color w:val="000000" w:themeColor="text1"/>
          <w:lang w:val="fr-BE"/>
        </w:rPr>
        <w:t xml:space="preserve">Ces auteurs </w:t>
      </w:r>
      <w:r w:rsidR="00816137" w:rsidRPr="00C05C6B">
        <w:rPr>
          <w:color w:val="000000" w:themeColor="text1"/>
          <w:lang w:val="fr-BE"/>
        </w:rPr>
        <w:t>mettent en lumière la nécessité de comprendre les mécanismes sous-jacents de ces changements progressifs, en identifiant les acteurs impliqués, les comportements qu'ils encouragent et les environnements qui favorisent ou entravent ces changements.</w:t>
      </w:r>
      <w:r w:rsidR="00ED1549" w:rsidRPr="00C05C6B">
        <w:rPr>
          <w:color w:val="000000" w:themeColor="text1"/>
          <w:lang w:val="fr-BE"/>
        </w:rPr>
        <w:t xml:space="preserve"> </w:t>
      </w:r>
      <w:r w:rsidR="00164736" w:rsidRPr="00C05C6B">
        <w:rPr>
          <w:color w:val="000000" w:themeColor="text1"/>
          <w:lang w:val="fr-BE"/>
        </w:rPr>
        <w:t>Dans la littérature,</w:t>
      </w:r>
      <w:r w:rsidR="009C528F" w:rsidRPr="00C05C6B">
        <w:rPr>
          <w:color w:val="000000" w:themeColor="text1"/>
          <w:lang w:val="fr-BE"/>
        </w:rPr>
        <w:t xml:space="preserve"> </w:t>
      </w:r>
      <w:r w:rsidR="00164736" w:rsidRPr="00C05C6B">
        <w:rPr>
          <w:color w:val="000000" w:themeColor="text1"/>
          <w:lang w:val="fr-BE"/>
        </w:rPr>
        <w:t>le changement lié à l’arrivée de la technologie dans les relations de travail</w:t>
      </w:r>
      <w:r w:rsidR="00086EE8" w:rsidRPr="00C05C6B">
        <w:rPr>
          <w:color w:val="000000" w:themeColor="text1"/>
          <w:lang w:val="fr-BE"/>
        </w:rPr>
        <w:t xml:space="preserve"> </w:t>
      </w:r>
      <w:r w:rsidR="00164736" w:rsidRPr="00C05C6B">
        <w:rPr>
          <w:color w:val="000000" w:themeColor="text1"/>
          <w:lang w:val="fr-BE"/>
        </w:rPr>
        <w:t xml:space="preserve">est expliqué au regard </w:t>
      </w:r>
      <w:r w:rsidR="009C528F" w:rsidRPr="00C05C6B">
        <w:rPr>
          <w:color w:val="000000" w:themeColor="text1"/>
          <w:lang w:val="fr-BE"/>
        </w:rPr>
        <w:t>des facteurs exogènes, au détriment de l'appréciation des évolutions progressives, internes aux institutions, qui se manifestent sur une période étendue. Cette perspective élargie révèle que les transformations lentes et par étapes peuvent être tout aussi significatives, voire</w:t>
      </w:r>
      <w:r>
        <w:rPr>
          <w:color w:val="000000" w:themeColor="text1"/>
          <w:lang w:val="fr-BE"/>
        </w:rPr>
        <w:t xml:space="preserve"> davantage</w:t>
      </w:r>
      <w:r w:rsidR="009C528F" w:rsidRPr="00C05C6B">
        <w:rPr>
          <w:color w:val="000000" w:themeColor="text1"/>
          <w:lang w:val="fr-BE"/>
        </w:rPr>
        <w:t>, que les revirements abrupts et spectaculaires</w:t>
      </w:r>
      <w:r w:rsidR="00EB7296" w:rsidRPr="00C05C6B">
        <w:rPr>
          <w:color w:val="000000" w:themeColor="text1"/>
          <w:lang w:val="fr-BE"/>
        </w:rPr>
        <w:t xml:space="preserve">. </w:t>
      </w:r>
      <w:r w:rsidR="00B51CD5" w:rsidRPr="00C05C6B">
        <w:rPr>
          <w:color w:val="000000" w:themeColor="text1"/>
          <w:lang w:val="fr-BE"/>
        </w:rPr>
        <w:t>Les</w:t>
      </w:r>
      <w:r w:rsidR="00EB7296" w:rsidRPr="00C05C6B">
        <w:rPr>
          <w:color w:val="000000" w:themeColor="text1"/>
          <w:lang w:val="fr-BE"/>
        </w:rPr>
        <w:t xml:space="preserve"> entreprises de</w:t>
      </w:r>
      <w:r w:rsidR="00B51CD5" w:rsidRPr="00C05C6B">
        <w:rPr>
          <w:color w:val="000000" w:themeColor="text1"/>
          <w:lang w:val="fr-BE"/>
        </w:rPr>
        <w:t xml:space="preserve"> plateforme changent non seulement la façon dont nous travaillons, mais aussi les règles et les structures qui régissent notre travail. Au lieu de simplement considérer les changements radicaux </w:t>
      </w:r>
      <w:r w:rsidR="00B3128E">
        <w:rPr>
          <w:color w:val="000000" w:themeColor="text1"/>
          <w:lang w:val="fr-BE"/>
        </w:rPr>
        <w:t>provoqu</w:t>
      </w:r>
      <w:r w:rsidR="00B51CD5" w:rsidRPr="00C05C6B">
        <w:rPr>
          <w:color w:val="000000" w:themeColor="text1"/>
          <w:lang w:val="fr-BE"/>
        </w:rPr>
        <w:t xml:space="preserve">és par des événements extérieurs, </w:t>
      </w:r>
      <w:r w:rsidR="00FD75A6" w:rsidRPr="00C05C6B">
        <w:rPr>
          <w:color w:val="000000" w:themeColor="text1"/>
          <w:lang w:val="fr-BE"/>
        </w:rPr>
        <w:t>nous souhaitons montrer</w:t>
      </w:r>
      <w:r w:rsidR="00B51CD5" w:rsidRPr="00C05C6B">
        <w:rPr>
          <w:color w:val="000000" w:themeColor="text1"/>
          <w:lang w:val="fr-BE"/>
        </w:rPr>
        <w:t xml:space="preserve"> l'importance des changements progressifs internes aux institutions, </w:t>
      </w:r>
      <w:r w:rsidR="00FD75A6" w:rsidRPr="00C05C6B">
        <w:rPr>
          <w:color w:val="000000" w:themeColor="text1"/>
          <w:lang w:val="fr-BE"/>
        </w:rPr>
        <w:t>dans le c</w:t>
      </w:r>
      <w:r w:rsidR="00B3128E">
        <w:rPr>
          <w:color w:val="000000" w:themeColor="text1"/>
          <w:lang w:val="fr-BE"/>
        </w:rPr>
        <w:t>ontexte</w:t>
      </w:r>
      <w:r w:rsidR="00FD75A6" w:rsidRPr="00C05C6B">
        <w:rPr>
          <w:color w:val="000000" w:themeColor="text1"/>
          <w:lang w:val="fr-BE"/>
        </w:rPr>
        <w:t xml:space="preserve"> du travail de plateforme</w:t>
      </w:r>
      <w:r w:rsidR="00B51CD5" w:rsidRPr="00C05C6B">
        <w:rPr>
          <w:color w:val="000000" w:themeColor="text1"/>
          <w:lang w:val="fr-BE"/>
        </w:rPr>
        <w:t>, dans la transformation de nos modes de travail et de vie.</w:t>
      </w:r>
      <w:r w:rsidR="007807E5" w:rsidRPr="00C05C6B">
        <w:rPr>
          <w:color w:val="000000" w:themeColor="text1"/>
          <w:lang w:val="fr-BE" w:eastAsia="fr-FR"/>
        </w:rPr>
        <w:t xml:space="preserve"> </w:t>
      </w:r>
    </w:p>
    <w:p w14:paraId="10E799AB" w14:textId="39F2494D" w:rsidR="00512794" w:rsidRPr="00C26461" w:rsidRDefault="00512794" w:rsidP="00512794">
      <w:pPr>
        <w:pStyle w:val="Titre5"/>
        <w:rPr>
          <w:b/>
          <w:bCs/>
          <w:lang w:val="fr-BE" w:eastAsia="fr-FR"/>
        </w:rPr>
      </w:pPr>
      <w:bookmarkStart w:id="67" w:name="_Toc169527875"/>
      <w:r w:rsidRPr="00C26461">
        <w:rPr>
          <w:b/>
          <w:bCs/>
          <w:lang w:val="fr-BE" w:eastAsia="fr-FR"/>
        </w:rPr>
        <w:t>Sortir des conceptions binaires</w:t>
      </w:r>
      <w:bookmarkEnd w:id="67"/>
      <w:r w:rsidRPr="00C26461">
        <w:rPr>
          <w:b/>
          <w:bCs/>
          <w:lang w:val="fr-BE" w:eastAsia="fr-FR"/>
        </w:rPr>
        <w:t xml:space="preserve"> </w:t>
      </w:r>
    </w:p>
    <w:p w14:paraId="07667B94" w14:textId="49C155A8" w:rsidR="007807E5" w:rsidRPr="00C05C6B" w:rsidRDefault="00AD36B7" w:rsidP="007807E5">
      <w:pPr>
        <w:spacing w:before="120" w:after="120"/>
        <w:rPr>
          <w:color w:val="000000" w:themeColor="text1"/>
          <w:lang w:val="fr-BE"/>
        </w:rPr>
      </w:pPr>
      <w:r>
        <w:rPr>
          <w:color w:val="000000" w:themeColor="text1"/>
          <w:lang w:val="fr-BE" w:eastAsia="fr-FR"/>
        </w:rPr>
        <w:t>Sans</w:t>
      </w:r>
      <w:r w:rsidR="007807E5" w:rsidRPr="00C05C6B">
        <w:rPr>
          <w:color w:val="000000" w:themeColor="text1"/>
          <w:lang w:val="fr-BE"/>
        </w:rPr>
        <w:t xml:space="preserve"> </w:t>
      </w:r>
      <w:r>
        <w:rPr>
          <w:color w:val="000000" w:themeColor="text1"/>
          <w:lang w:val="fr-BE"/>
        </w:rPr>
        <w:t>négliger</w:t>
      </w:r>
      <w:r w:rsidR="007807E5" w:rsidRPr="00C05C6B">
        <w:rPr>
          <w:color w:val="000000" w:themeColor="text1"/>
          <w:lang w:val="fr-BE"/>
        </w:rPr>
        <w:t xml:space="preserve"> les changements induits par l’arrivée d’Uber, nous sortons également des contrastes soulignés par la littérature entre le travail de plateforme et les organisations traditionnelles, hiérarchiques et centralisées</w:t>
      </w:r>
      <w:r w:rsidR="00B3128E">
        <w:rPr>
          <w:color w:val="000000" w:themeColor="text1"/>
          <w:lang w:val="fr-BE"/>
        </w:rPr>
        <w:t>,</w:t>
      </w:r>
      <w:r w:rsidR="007807E5" w:rsidRPr="00C05C6B">
        <w:rPr>
          <w:color w:val="000000" w:themeColor="text1"/>
          <w:lang w:val="fr-BE"/>
        </w:rPr>
        <w:t xml:space="preserve"> qui véhiculent une conception normative des formes de travail. Ce</w:t>
      </w:r>
      <w:r w:rsidR="00B3128E">
        <w:rPr>
          <w:color w:val="000000" w:themeColor="text1"/>
          <w:lang w:val="fr-BE"/>
        </w:rPr>
        <w:t>la</w:t>
      </w:r>
      <w:r w:rsidR="007807E5" w:rsidRPr="00C05C6B">
        <w:rPr>
          <w:color w:val="000000" w:themeColor="text1"/>
          <w:lang w:val="fr-BE"/>
        </w:rPr>
        <w:t xml:space="preserve"> situe notre travail hors des perspectives actuelles soutenant les tensions </w:t>
      </w:r>
      <w:r w:rsidR="007807E5" w:rsidRPr="00C05C6B">
        <w:rPr>
          <w:color w:val="000000" w:themeColor="text1"/>
          <w:lang w:val="fr-BE"/>
        </w:rPr>
        <w:lastRenderedPageBreak/>
        <w:t xml:space="preserve">existantes entre la dérégulation et </w:t>
      </w:r>
      <w:r w:rsidR="00B3128E">
        <w:rPr>
          <w:color w:val="000000" w:themeColor="text1"/>
          <w:lang w:val="fr-BE"/>
        </w:rPr>
        <w:t xml:space="preserve">la </w:t>
      </w:r>
      <w:r w:rsidR="007807E5" w:rsidRPr="00C05C6B">
        <w:rPr>
          <w:color w:val="000000" w:themeColor="text1"/>
          <w:lang w:val="fr-BE"/>
        </w:rPr>
        <w:t xml:space="preserve">rerégulation de ces formes de travail, et loin d’une vision binaire opposant formel et informel, légal et illégal, standard et non standard. </w:t>
      </w:r>
    </w:p>
    <w:p w14:paraId="14B48234" w14:textId="00AABA92" w:rsidR="00A04E1C" w:rsidRPr="00C05C6B" w:rsidRDefault="0067368D" w:rsidP="5494DE51">
      <w:pPr>
        <w:spacing w:before="120" w:after="120"/>
        <w:rPr>
          <w:color w:val="000000" w:themeColor="text1"/>
          <w:lang w:val="fr-BE" w:eastAsia="fr-FR"/>
        </w:rPr>
      </w:pPr>
      <w:r w:rsidRPr="00C05C6B">
        <w:rPr>
          <w:color w:val="000000" w:themeColor="text1"/>
          <w:lang w:val="fr-BE"/>
        </w:rPr>
        <w:t>En référence</w:t>
      </w:r>
      <w:r w:rsidR="001D740C" w:rsidRPr="00C05C6B">
        <w:rPr>
          <w:color w:val="000000" w:themeColor="text1"/>
          <w:lang w:val="fr-BE"/>
        </w:rPr>
        <w:t xml:space="preserve"> à ces règles existantes régissant les relations de travail,</w:t>
      </w:r>
      <w:r w:rsidR="00481170" w:rsidRPr="00C05C6B">
        <w:rPr>
          <w:color w:val="000000" w:themeColor="text1"/>
          <w:lang w:val="fr-BE"/>
        </w:rPr>
        <w:t xml:space="preserve"> il est évident que</w:t>
      </w:r>
      <w:r w:rsidR="001D740C" w:rsidRPr="00C05C6B">
        <w:rPr>
          <w:color w:val="000000" w:themeColor="text1"/>
          <w:lang w:val="fr-BE"/>
        </w:rPr>
        <w:t xml:space="preserve"> le travail de plateforme y déroge, </w:t>
      </w:r>
      <w:r w:rsidR="00481170" w:rsidRPr="00C05C6B">
        <w:rPr>
          <w:color w:val="000000" w:themeColor="text1"/>
          <w:lang w:val="fr-BE"/>
        </w:rPr>
        <w:t xml:space="preserve">ce qui </w:t>
      </w:r>
      <w:r w:rsidR="00A75BCF">
        <w:rPr>
          <w:color w:val="000000" w:themeColor="text1"/>
          <w:lang w:val="fr-BE"/>
        </w:rPr>
        <w:t>conduit</w:t>
      </w:r>
      <w:r w:rsidRPr="00C05C6B">
        <w:rPr>
          <w:color w:val="000000" w:themeColor="text1"/>
          <w:lang w:val="fr-BE"/>
        </w:rPr>
        <w:t xml:space="preserve"> </w:t>
      </w:r>
      <w:r w:rsidR="001C34AA" w:rsidRPr="00C05C6B">
        <w:rPr>
          <w:color w:val="000000" w:themeColor="text1"/>
          <w:lang w:val="fr-BE"/>
        </w:rPr>
        <w:t xml:space="preserve">de nombreux auteurs </w:t>
      </w:r>
      <w:r w:rsidR="00481170" w:rsidRPr="00C05C6B">
        <w:rPr>
          <w:color w:val="000000" w:themeColor="text1"/>
          <w:lang w:val="fr-BE"/>
        </w:rPr>
        <w:t xml:space="preserve">à </w:t>
      </w:r>
      <w:r w:rsidR="00A75BCF">
        <w:rPr>
          <w:color w:val="000000" w:themeColor="text1"/>
          <w:lang w:val="fr-BE"/>
        </w:rPr>
        <w:t>considérer</w:t>
      </w:r>
      <w:r w:rsidR="00481170" w:rsidRPr="00C05C6B">
        <w:rPr>
          <w:color w:val="000000" w:themeColor="text1"/>
          <w:lang w:val="fr-BE"/>
        </w:rPr>
        <w:t xml:space="preserve"> qu’il devrait </w:t>
      </w:r>
      <w:r w:rsidRPr="00C05C6B">
        <w:rPr>
          <w:color w:val="000000" w:themeColor="text1"/>
          <w:lang w:val="fr-BE"/>
        </w:rPr>
        <w:t xml:space="preserve">être sanctionné, </w:t>
      </w:r>
      <w:r w:rsidR="00481170" w:rsidRPr="00C05C6B">
        <w:rPr>
          <w:color w:val="000000" w:themeColor="text1"/>
          <w:lang w:val="fr-BE"/>
        </w:rPr>
        <w:t>banni</w:t>
      </w:r>
      <w:r w:rsidR="001C34AA" w:rsidRPr="00C05C6B">
        <w:rPr>
          <w:color w:val="000000" w:themeColor="text1"/>
          <w:lang w:val="fr-BE"/>
        </w:rPr>
        <w:t xml:space="preserve"> ou corrigé. </w:t>
      </w:r>
      <w:r w:rsidR="00AD36B7">
        <w:rPr>
          <w:color w:val="000000" w:themeColor="text1"/>
          <w:lang w:val="fr-BE"/>
        </w:rPr>
        <w:t>En définitive</w:t>
      </w:r>
      <w:r w:rsidR="00A04E1C" w:rsidRPr="00C05C6B">
        <w:rPr>
          <w:color w:val="000000" w:themeColor="text1"/>
          <w:lang w:val="fr-BE"/>
        </w:rPr>
        <w:t>, nous constatons que le travail de plateforme</w:t>
      </w:r>
      <w:r w:rsidR="00A75BCF">
        <w:rPr>
          <w:color w:val="000000" w:themeColor="text1"/>
          <w:lang w:val="fr-BE"/>
        </w:rPr>
        <w:t>,</w:t>
      </w:r>
      <w:r w:rsidR="00A04E1C" w:rsidRPr="00C05C6B">
        <w:rPr>
          <w:color w:val="000000" w:themeColor="text1"/>
          <w:lang w:val="fr-BE"/>
        </w:rPr>
        <w:t xml:space="preserve"> et plus précisément celui induit par Uber</w:t>
      </w:r>
      <w:r w:rsidR="00A75BCF">
        <w:rPr>
          <w:color w:val="000000" w:themeColor="text1"/>
          <w:lang w:val="fr-BE"/>
        </w:rPr>
        <w:t>,</w:t>
      </w:r>
      <w:r w:rsidR="00A04E1C" w:rsidRPr="00C05C6B">
        <w:rPr>
          <w:color w:val="000000" w:themeColor="text1"/>
          <w:lang w:val="fr-BE"/>
        </w:rPr>
        <w:t xml:space="preserve"> </w:t>
      </w:r>
      <w:r w:rsidR="00A04E1C" w:rsidRPr="00C05C6B">
        <w:rPr>
          <w:color w:val="000000" w:themeColor="text1"/>
          <w:lang w:val="fr-BE" w:eastAsia="fr-FR"/>
        </w:rPr>
        <w:t>n’est légitimé ni au niveau public, ni au niveau légal</w:t>
      </w:r>
      <w:r w:rsidR="00DA174A" w:rsidRPr="00C05C6B">
        <w:rPr>
          <w:color w:val="000000" w:themeColor="text1"/>
          <w:lang w:val="fr-BE" w:eastAsia="fr-FR"/>
        </w:rPr>
        <w:t>,</w:t>
      </w:r>
      <w:r w:rsidR="00A04E1C" w:rsidRPr="00C05C6B">
        <w:rPr>
          <w:color w:val="000000" w:themeColor="text1"/>
          <w:lang w:val="fr-BE" w:eastAsia="fr-FR"/>
        </w:rPr>
        <w:t xml:space="preserve"> ni au niveau scientifique dans le champ du travail. Chaque étude en vient à appeler </w:t>
      </w:r>
      <w:r w:rsidR="00A75BCF">
        <w:rPr>
          <w:color w:val="000000" w:themeColor="text1"/>
          <w:lang w:val="fr-BE" w:eastAsia="fr-FR"/>
        </w:rPr>
        <w:t xml:space="preserve">à </w:t>
      </w:r>
      <w:r w:rsidR="00A04E1C" w:rsidRPr="00C05C6B">
        <w:rPr>
          <w:color w:val="000000" w:themeColor="text1"/>
          <w:lang w:val="fr-BE" w:eastAsia="fr-FR"/>
        </w:rPr>
        <w:t xml:space="preserve">une régulation. Nous voyons combien </w:t>
      </w:r>
      <w:r w:rsidR="00A75BCF">
        <w:rPr>
          <w:color w:val="000000" w:themeColor="text1"/>
          <w:lang w:val="fr-BE" w:eastAsia="fr-FR"/>
        </w:rPr>
        <w:t>ce travail</w:t>
      </w:r>
      <w:r w:rsidR="00A04E1C" w:rsidRPr="00C05C6B">
        <w:rPr>
          <w:color w:val="000000" w:themeColor="text1"/>
          <w:lang w:val="fr-BE" w:eastAsia="fr-FR"/>
        </w:rPr>
        <w:t xml:space="preserve"> </w:t>
      </w:r>
      <w:r w:rsidR="00A75BCF">
        <w:rPr>
          <w:color w:val="000000" w:themeColor="text1"/>
          <w:lang w:val="fr-BE" w:eastAsia="fr-FR"/>
        </w:rPr>
        <w:t xml:space="preserve">de plateforme </w:t>
      </w:r>
      <w:r w:rsidR="00A04E1C" w:rsidRPr="00C05C6B">
        <w:rPr>
          <w:color w:val="000000" w:themeColor="text1"/>
          <w:lang w:val="fr-BE" w:eastAsia="fr-FR"/>
        </w:rPr>
        <w:t>est dénoncé</w:t>
      </w:r>
      <w:r w:rsidR="00A75BCF">
        <w:rPr>
          <w:color w:val="000000" w:themeColor="text1"/>
          <w:lang w:val="fr-BE" w:eastAsia="fr-FR"/>
        </w:rPr>
        <w:t>,</w:t>
      </w:r>
      <w:r w:rsidR="00A04E1C" w:rsidRPr="00C05C6B">
        <w:rPr>
          <w:color w:val="000000" w:themeColor="text1"/>
          <w:lang w:val="fr-BE" w:eastAsia="fr-FR"/>
        </w:rPr>
        <w:t xml:space="preserve"> mais peu d’études permettent de comprendre la façon dont</w:t>
      </w:r>
      <w:r w:rsidR="00353C4B" w:rsidRPr="00C05C6B">
        <w:rPr>
          <w:color w:val="000000" w:themeColor="text1"/>
          <w:lang w:val="fr-BE" w:eastAsia="fr-FR"/>
        </w:rPr>
        <w:t xml:space="preserve"> il se stabilise malgré tous ces débats</w:t>
      </w:r>
      <w:r w:rsidR="00A04E1C" w:rsidRPr="00C05C6B">
        <w:rPr>
          <w:color w:val="000000" w:themeColor="text1"/>
          <w:lang w:val="fr-BE" w:eastAsia="fr-FR"/>
        </w:rPr>
        <w:t xml:space="preserve">. Comment une organisation </w:t>
      </w:r>
      <w:r w:rsidR="00A75BCF">
        <w:rPr>
          <w:color w:val="000000" w:themeColor="text1"/>
          <w:lang w:val="fr-BE" w:eastAsia="fr-FR"/>
        </w:rPr>
        <w:t xml:space="preserve">peut-elle conserver </w:t>
      </w:r>
      <w:r w:rsidR="00A04E1C" w:rsidRPr="00C05C6B">
        <w:rPr>
          <w:color w:val="000000" w:themeColor="text1"/>
          <w:lang w:val="fr-BE" w:eastAsia="fr-FR"/>
        </w:rPr>
        <w:t xml:space="preserve">une certaine stabilité malgré les conflits et les </w:t>
      </w:r>
      <w:r w:rsidR="0065237D" w:rsidRPr="00C05C6B">
        <w:rPr>
          <w:color w:val="000000" w:themeColor="text1"/>
          <w:lang w:val="fr-BE" w:eastAsia="fr-FR"/>
        </w:rPr>
        <w:t>points de tensions</w:t>
      </w:r>
      <w:r w:rsidR="00A04E1C" w:rsidRPr="00C05C6B">
        <w:rPr>
          <w:color w:val="000000" w:themeColor="text1"/>
          <w:lang w:val="fr-BE" w:eastAsia="fr-FR"/>
        </w:rPr>
        <w:t xml:space="preserve"> qu’</w:t>
      </w:r>
      <w:r w:rsidR="00787AF5" w:rsidRPr="00C05C6B">
        <w:rPr>
          <w:color w:val="000000" w:themeColor="text1"/>
          <w:lang w:val="fr-BE" w:eastAsia="fr-FR"/>
        </w:rPr>
        <w:t>elle</w:t>
      </w:r>
      <w:r w:rsidR="00A04E1C" w:rsidRPr="00C05C6B">
        <w:rPr>
          <w:color w:val="000000" w:themeColor="text1"/>
          <w:lang w:val="fr-BE" w:eastAsia="fr-FR"/>
        </w:rPr>
        <w:t xml:space="preserve"> soulève</w:t>
      </w:r>
      <w:r w:rsidR="00787AF5" w:rsidRPr="00C05C6B">
        <w:rPr>
          <w:color w:val="000000" w:themeColor="text1"/>
          <w:lang w:val="fr-BE" w:eastAsia="fr-FR"/>
        </w:rPr>
        <w:t xml:space="preserve"> ? </w:t>
      </w:r>
    </w:p>
    <w:p w14:paraId="254A962B" w14:textId="5B03A70A" w:rsidR="00C44394" w:rsidRPr="00C05C6B" w:rsidRDefault="00C44394" w:rsidP="00C44394">
      <w:pPr>
        <w:rPr>
          <w:color w:val="000000" w:themeColor="text1"/>
          <w:lang w:val="fr-BE"/>
        </w:rPr>
      </w:pPr>
      <w:r w:rsidRPr="00C05C6B">
        <w:rPr>
          <w:color w:val="000000" w:themeColor="text1"/>
          <w:lang w:val="fr-BE" w:eastAsia="fr-FR"/>
        </w:rPr>
        <w:t>Nous souhaitons donc</w:t>
      </w:r>
      <w:r w:rsidR="00ED773B">
        <w:rPr>
          <w:color w:val="000000" w:themeColor="text1"/>
          <w:lang w:val="fr-BE" w:eastAsia="fr-FR"/>
        </w:rPr>
        <w:t xml:space="preserve"> par</w:t>
      </w:r>
      <w:r w:rsidRPr="00C05C6B">
        <w:rPr>
          <w:color w:val="000000" w:themeColor="text1"/>
          <w:lang w:val="fr-BE" w:eastAsia="fr-FR"/>
        </w:rPr>
        <w:t xml:space="preserve"> ce projet doctoral comprendre quelles sources de légitimité </w:t>
      </w:r>
      <w:r w:rsidR="00ED773B" w:rsidRPr="00C05C6B">
        <w:rPr>
          <w:color w:val="000000" w:themeColor="text1"/>
          <w:lang w:val="fr-BE" w:eastAsia="fr-FR"/>
        </w:rPr>
        <w:t>ce travail de plateforme</w:t>
      </w:r>
      <w:r w:rsidRPr="00C05C6B">
        <w:rPr>
          <w:color w:val="000000" w:themeColor="text1"/>
          <w:lang w:val="fr-BE" w:eastAsia="fr-FR"/>
        </w:rPr>
        <w:t xml:space="preserve"> obtient parmi les acteurs du terrain </w:t>
      </w:r>
      <w:r w:rsidR="00ED773B">
        <w:rPr>
          <w:color w:val="000000" w:themeColor="text1"/>
          <w:lang w:val="fr-BE" w:eastAsia="fr-FR"/>
        </w:rPr>
        <w:t xml:space="preserve">directement </w:t>
      </w:r>
      <w:r w:rsidRPr="00C05C6B">
        <w:rPr>
          <w:color w:val="000000" w:themeColor="text1"/>
          <w:lang w:val="fr-BE" w:eastAsia="fr-FR"/>
        </w:rPr>
        <w:t xml:space="preserve">concernés. </w:t>
      </w:r>
      <w:r w:rsidRPr="00C05C6B">
        <w:rPr>
          <w:color w:val="000000" w:themeColor="text1"/>
          <w:lang w:val="fr-BE"/>
        </w:rPr>
        <w:t>Outre</w:t>
      </w:r>
      <w:r w:rsidR="00ED773B">
        <w:rPr>
          <w:color w:val="000000" w:themeColor="text1"/>
          <w:lang w:val="fr-BE"/>
        </w:rPr>
        <w:t xml:space="preserve"> </w:t>
      </w:r>
      <w:r w:rsidRPr="00C05C6B">
        <w:rPr>
          <w:color w:val="000000" w:themeColor="text1"/>
          <w:lang w:val="fr-BE"/>
        </w:rPr>
        <w:t>les contournements juridiques et légaux qui permettent à Uber de s’insta</w:t>
      </w:r>
      <w:r w:rsidR="004C045E" w:rsidRPr="00C05C6B">
        <w:rPr>
          <w:color w:val="000000" w:themeColor="text1"/>
          <w:lang w:val="fr-BE"/>
        </w:rPr>
        <w:t xml:space="preserve">ller </w:t>
      </w:r>
      <w:r w:rsidRPr="00C05C6B">
        <w:rPr>
          <w:color w:val="000000" w:themeColor="text1"/>
          <w:lang w:val="fr-BE"/>
        </w:rPr>
        <w:t xml:space="preserve">(Koutsimpogiorgos et al., 2020) et la légitimité accordée au caractère innovant du service proposé, nous souhaitons comprendre </w:t>
      </w:r>
      <w:r w:rsidR="00ED773B" w:rsidRPr="00C05C6B">
        <w:rPr>
          <w:color w:val="000000" w:themeColor="text1"/>
          <w:lang w:val="fr-BE"/>
        </w:rPr>
        <w:t xml:space="preserve">auprès des acteurs </w:t>
      </w:r>
      <w:r w:rsidRPr="00C05C6B">
        <w:rPr>
          <w:color w:val="000000" w:themeColor="text1"/>
          <w:lang w:val="fr-BE"/>
        </w:rPr>
        <w:t xml:space="preserve">comment il se régule socialement dans le champ du travail. </w:t>
      </w:r>
    </w:p>
    <w:p w14:paraId="4478E64F" w14:textId="5191E92E" w:rsidR="003A4BDE" w:rsidRPr="00C05C6B" w:rsidRDefault="00AB67B2" w:rsidP="0032243E">
      <w:pPr>
        <w:spacing w:before="120" w:after="120"/>
        <w:rPr>
          <w:color w:val="000000" w:themeColor="text1"/>
        </w:rPr>
      </w:pPr>
      <w:r w:rsidRPr="00C05C6B">
        <w:rPr>
          <w:color w:val="000000" w:themeColor="text1"/>
          <w:lang w:val="fr-BE"/>
        </w:rPr>
        <w:t xml:space="preserve">Nous </w:t>
      </w:r>
      <w:r w:rsidR="00D30DF1" w:rsidRPr="00C05C6B">
        <w:rPr>
          <w:color w:val="000000" w:themeColor="text1"/>
          <w:lang w:val="fr-BE"/>
        </w:rPr>
        <w:t xml:space="preserve">souhaitons </w:t>
      </w:r>
      <w:r w:rsidR="007D5171" w:rsidRPr="00C05C6B">
        <w:rPr>
          <w:color w:val="000000" w:themeColor="text1"/>
          <w:lang w:val="fr-BE"/>
        </w:rPr>
        <w:t xml:space="preserve">saisir </w:t>
      </w:r>
      <w:r w:rsidRPr="00C05C6B">
        <w:rPr>
          <w:color w:val="000000" w:themeColor="text1"/>
          <w:lang w:val="fr-BE"/>
        </w:rPr>
        <w:t xml:space="preserve">la construction de la régulation </w:t>
      </w:r>
      <w:r w:rsidR="001C34AA" w:rsidRPr="00C05C6B">
        <w:rPr>
          <w:color w:val="000000" w:themeColor="text1"/>
          <w:lang w:val="fr-BE"/>
        </w:rPr>
        <w:t xml:space="preserve">du travail de plateforme </w:t>
      </w:r>
      <w:r w:rsidRPr="00C05C6B">
        <w:rPr>
          <w:color w:val="000000" w:themeColor="text1"/>
          <w:lang w:val="fr-BE"/>
        </w:rPr>
        <w:t>qui se forme et s’institutionnalise progressivement depuis son apparition</w:t>
      </w:r>
      <w:r w:rsidR="001C34AA" w:rsidRPr="00C05C6B">
        <w:rPr>
          <w:color w:val="000000" w:themeColor="text1"/>
          <w:lang w:val="fr-BE"/>
        </w:rPr>
        <w:t xml:space="preserve">. De cette façon, nous nous intéressons à </w:t>
      </w:r>
      <w:r w:rsidR="001D740C" w:rsidRPr="00C05C6B">
        <w:rPr>
          <w:color w:val="000000" w:themeColor="text1"/>
          <w:lang w:val="fr-BE"/>
        </w:rPr>
        <w:t xml:space="preserve">la construction sociale de ces règles, </w:t>
      </w:r>
      <w:r w:rsidR="00C44394" w:rsidRPr="00C05C6B">
        <w:rPr>
          <w:color w:val="000000" w:themeColor="text1"/>
          <w:lang w:val="fr-BE"/>
        </w:rPr>
        <w:t>à partir de</w:t>
      </w:r>
      <w:r w:rsidR="00547C4A" w:rsidRPr="00C05C6B">
        <w:rPr>
          <w:color w:val="000000" w:themeColor="text1"/>
          <w:lang w:val="fr-BE"/>
        </w:rPr>
        <w:t xml:space="preserve"> </w:t>
      </w:r>
      <w:r w:rsidR="001D740C" w:rsidRPr="00C05C6B">
        <w:rPr>
          <w:color w:val="000000" w:themeColor="text1"/>
          <w:lang w:val="fr-BE"/>
        </w:rPr>
        <w:t xml:space="preserve">la légitimité que le travail de plateforme acquiert </w:t>
      </w:r>
      <w:r w:rsidR="001C34AA" w:rsidRPr="00C05C6B">
        <w:rPr>
          <w:color w:val="000000" w:themeColor="text1"/>
          <w:lang w:val="fr-BE"/>
        </w:rPr>
        <w:t xml:space="preserve">et </w:t>
      </w:r>
      <w:r w:rsidR="001D740C" w:rsidRPr="00C05C6B">
        <w:rPr>
          <w:color w:val="000000" w:themeColor="text1"/>
          <w:lang w:val="fr-BE"/>
        </w:rPr>
        <w:t xml:space="preserve">qui soutient sa survie malgré son </w:t>
      </w:r>
      <w:r w:rsidR="007B16B2" w:rsidRPr="00C05C6B">
        <w:rPr>
          <w:color w:val="000000" w:themeColor="text1"/>
          <w:lang w:val="fr-BE"/>
        </w:rPr>
        <w:t>désalignement</w:t>
      </w:r>
      <w:r w:rsidR="001D740C" w:rsidRPr="00C05C6B">
        <w:rPr>
          <w:color w:val="000000" w:themeColor="text1"/>
          <w:lang w:val="fr-BE"/>
        </w:rPr>
        <w:t xml:space="preserve"> </w:t>
      </w:r>
      <w:r w:rsidR="00ED773B">
        <w:rPr>
          <w:color w:val="000000" w:themeColor="text1"/>
          <w:lang w:val="fr-BE"/>
        </w:rPr>
        <w:t xml:space="preserve">par rapport </w:t>
      </w:r>
      <w:r w:rsidR="001D740C" w:rsidRPr="00C05C6B">
        <w:rPr>
          <w:color w:val="000000" w:themeColor="text1"/>
          <w:lang w:val="fr-BE"/>
        </w:rPr>
        <w:t xml:space="preserve">aux règles existantes. </w:t>
      </w:r>
      <w:r w:rsidR="00A04E1C" w:rsidRPr="00C05C6B">
        <w:rPr>
          <w:color w:val="000000" w:themeColor="text1"/>
          <w:lang w:val="fr-BE"/>
        </w:rPr>
        <w:t xml:space="preserve">L’absence de sanction ou de bannissement montre que la </w:t>
      </w:r>
      <w:r w:rsidR="001D740C" w:rsidRPr="00C05C6B">
        <w:rPr>
          <w:color w:val="000000" w:themeColor="text1"/>
          <w:lang w:val="fr-BE"/>
        </w:rPr>
        <w:t>déviance</w:t>
      </w:r>
      <w:r w:rsidR="00A04E1C" w:rsidRPr="00C05C6B">
        <w:rPr>
          <w:color w:val="000000" w:themeColor="text1"/>
          <w:lang w:val="fr-BE"/>
        </w:rPr>
        <w:t xml:space="preserve"> que représente le travail de plateforme par rapport aux cadres légaux existants est </w:t>
      </w:r>
      <w:r w:rsidR="00ED773B" w:rsidRPr="00C05C6B">
        <w:rPr>
          <w:color w:val="000000" w:themeColor="text1"/>
          <w:lang w:val="fr-BE"/>
        </w:rPr>
        <w:t xml:space="preserve">d’une certaine façon </w:t>
      </w:r>
      <w:r w:rsidR="00A04E1C" w:rsidRPr="00C05C6B">
        <w:rPr>
          <w:color w:val="000000" w:themeColor="text1"/>
          <w:lang w:val="fr-BE"/>
        </w:rPr>
        <w:t xml:space="preserve">acceptable et </w:t>
      </w:r>
      <w:r w:rsidR="00D30DF1" w:rsidRPr="00C05C6B">
        <w:rPr>
          <w:color w:val="000000" w:themeColor="text1"/>
          <w:lang w:val="fr-BE"/>
        </w:rPr>
        <w:t xml:space="preserve">gagne </w:t>
      </w:r>
      <w:r w:rsidR="001D740C" w:rsidRPr="00C05C6B">
        <w:rPr>
          <w:color w:val="000000" w:themeColor="text1"/>
          <w:lang w:val="fr-BE"/>
        </w:rPr>
        <w:t xml:space="preserve">une légitimité opposable </w:t>
      </w:r>
      <w:r w:rsidR="00D30DF1" w:rsidRPr="00C05C6B">
        <w:rPr>
          <w:color w:val="000000" w:themeColor="text1"/>
          <w:lang w:val="fr-BE"/>
        </w:rPr>
        <w:t>à ces derniers.</w:t>
      </w:r>
      <w:r w:rsidR="00676E19" w:rsidRPr="00C05C6B">
        <w:rPr>
          <w:color w:val="000000" w:themeColor="text1"/>
        </w:rPr>
        <w:t xml:space="preserve"> Nous souhaitons comprendre le processus d'institutionnalisation à la base d'un</w:t>
      </w:r>
      <w:r w:rsidR="00D30DF1" w:rsidRPr="00C05C6B">
        <w:rPr>
          <w:color w:val="000000" w:themeColor="text1"/>
        </w:rPr>
        <w:t xml:space="preserve">e telle légitimation croissante, </w:t>
      </w:r>
      <w:r w:rsidR="00ED773B">
        <w:rPr>
          <w:color w:val="000000" w:themeColor="text1"/>
        </w:rPr>
        <w:t xml:space="preserve">ses </w:t>
      </w:r>
      <w:r w:rsidR="00D30DF1" w:rsidRPr="00C05C6B">
        <w:rPr>
          <w:color w:val="000000" w:themeColor="text1"/>
        </w:rPr>
        <w:t xml:space="preserve">mécanismes et </w:t>
      </w:r>
      <w:r w:rsidR="00ED773B">
        <w:rPr>
          <w:color w:val="000000" w:themeColor="text1"/>
        </w:rPr>
        <w:t xml:space="preserve">ses </w:t>
      </w:r>
      <w:r w:rsidR="00D30DF1" w:rsidRPr="00C05C6B">
        <w:rPr>
          <w:color w:val="000000" w:themeColor="text1"/>
        </w:rPr>
        <w:t xml:space="preserve">déterminants. </w:t>
      </w:r>
    </w:p>
    <w:p w14:paraId="45DE4DBF" w14:textId="7CAF1787" w:rsidR="00B20EC7" w:rsidRPr="00C26461" w:rsidRDefault="00B20EC7" w:rsidP="00D4467F">
      <w:pPr>
        <w:pStyle w:val="Titre5"/>
        <w:rPr>
          <w:b/>
          <w:bCs/>
          <w:lang w:val="fr-BE"/>
        </w:rPr>
      </w:pPr>
      <w:bookmarkStart w:id="68" w:name="_Toc169527876"/>
      <w:r w:rsidRPr="00C26461">
        <w:rPr>
          <w:b/>
          <w:bCs/>
        </w:rPr>
        <w:t xml:space="preserve">Être au plus proche des significations </w:t>
      </w:r>
      <w:r w:rsidR="00D4467F" w:rsidRPr="00C26461">
        <w:rPr>
          <w:b/>
          <w:bCs/>
        </w:rPr>
        <w:t>via les discours des acteurs</w:t>
      </w:r>
      <w:bookmarkEnd w:id="68"/>
    </w:p>
    <w:p w14:paraId="6161ECA2" w14:textId="77A3F045" w:rsidR="009B6058" w:rsidRPr="00C05C6B" w:rsidRDefault="0060190C" w:rsidP="00A225E1">
      <w:pPr>
        <w:spacing w:before="120" w:after="120"/>
        <w:rPr>
          <w:color w:val="000000" w:themeColor="text1"/>
          <w:lang w:val="fr-BE"/>
        </w:rPr>
      </w:pPr>
      <w:r w:rsidRPr="00C05C6B">
        <w:rPr>
          <w:color w:val="000000" w:themeColor="text1"/>
          <w:lang w:val="fr-BE"/>
        </w:rPr>
        <w:t xml:space="preserve">L’institutionnalisation montre comment un phénomène peut s’installer et se légitimer </w:t>
      </w:r>
      <w:r w:rsidR="00667E5E" w:rsidRPr="00C05C6B">
        <w:rPr>
          <w:color w:val="000000" w:themeColor="text1"/>
          <w:lang w:val="fr-BE"/>
        </w:rPr>
        <w:t>indépendamment</w:t>
      </w:r>
      <w:r w:rsidRPr="00C05C6B">
        <w:rPr>
          <w:color w:val="000000" w:themeColor="text1"/>
          <w:lang w:val="fr-BE"/>
        </w:rPr>
        <w:t xml:space="preserve"> des cadres légaux qui le font exister</w:t>
      </w:r>
      <w:r w:rsidR="00D30DF1" w:rsidRPr="00C05C6B">
        <w:rPr>
          <w:color w:val="000000" w:themeColor="text1"/>
          <w:lang w:val="fr-BE"/>
        </w:rPr>
        <w:t>. N</w:t>
      </w:r>
      <w:r w:rsidR="009B6058" w:rsidRPr="00C05C6B">
        <w:rPr>
          <w:color w:val="000000" w:themeColor="text1"/>
          <w:lang w:val="fr-BE"/>
        </w:rPr>
        <w:t>otre objectif est d</w:t>
      </w:r>
      <w:r w:rsidR="00ED773B">
        <w:rPr>
          <w:color w:val="000000" w:themeColor="text1"/>
          <w:lang w:val="fr-BE"/>
        </w:rPr>
        <w:t>e</w:t>
      </w:r>
      <w:r w:rsidR="009B6058" w:rsidRPr="00C05C6B">
        <w:rPr>
          <w:color w:val="000000" w:themeColor="text1"/>
          <w:lang w:val="fr-BE"/>
        </w:rPr>
        <w:t xml:space="preserve"> </w:t>
      </w:r>
      <w:r w:rsidR="001D1206">
        <w:rPr>
          <w:color w:val="000000" w:themeColor="text1"/>
          <w:lang w:val="fr-BE"/>
        </w:rPr>
        <w:t>cesser de se référer</w:t>
      </w:r>
      <w:r w:rsidR="00ED773B">
        <w:rPr>
          <w:color w:val="000000" w:themeColor="text1"/>
          <w:lang w:val="fr-BE"/>
        </w:rPr>
        <w:t xml:space="preserve"> </w:t>
      </w:r>
      <w:r w:rsidR="001D1206">
        <w:rPr>
          <w:color w:val="000000" w:themeColor="text1"/>
          <w:lang w:val="fr-BE"/>
        </w:rPr>
        <w:t xml:space="preserve">à ces derniers </w:t>
      </w:r>
      <w:r w:rsidR="009B6058" w:rsidRPr="00C05C6B">
        <w:rPr>
          <w:color w:val="000000" w:themeColor="text1"/>
          <w:lang w:val="fr-BE"/>
        </w:rPr>
        <w:t>afin de rendre intelligible la régulation du travail et son processus de changement tels que considérés et exprimés par les acteurs eux-mêmes</w:t>
      </w:r>
      <w:r w:rsidR="008E7397" w:rsidRPr="00C05C6B">
        <w:rPr>
          <w:color w:val="000000" w:themeColor="text1"/>
          <w:lang w:val="fr-BE"/>
        </w:rPr>
        <w:t xml:space="preserve"> </w:t>
      </w:r>
      <w:r w:rsidR="009B6058" w:rsidRPr="00C05C6B">
        <w:rPr>
          <w:color w:val="000000" w:themeColor="text1"/>
          <w:lang w:val="fr-BE"/>
        </w:rPr>
        <w:fldChar w:fldCharType="begin"/>
      </w:r>
      <w:r w:rsidR="009B6058" w:rsidRPr="00C05C6B">
        <w:rPr>
          <w:color w:val="000000" w:themeColor="text1"/>
          <w:lang w:val="fr-BE"/>
        </w:rPr>
        <w:instrText xml:space="preserve"> ADDIN ZOTERO_ITEM CSL_CITATION {"citationID":"Vy97ZOMu","properties":{"formattedCitation":"(Huault et al., 2014)","plainCitation":"(Huault et al., 2014)","noteIndex":0},"citationItems":[{"id":1263,"uris":["http://zotero.org/users/6183971/items/QS3SYBTK"],"itemData":{"id":1263,"type":"article-journal","abstract":"Organizational life is replete with claims for emancipation. Existing approaches understand these claims either through theories of macro-emancipation (which focus on larger social structural challenges) or micro-emancipation (which focus on everyday challenges). However, these theories fundamentally misrecognize many emancipatory challenges in organizations. Drawing on the work of Jacques Rancière, we argue that this philosophy is fertile for shifting or unframing traditional approaches of emancipation in organization studies. Emancipation is triggered by the assertion of equality in the face of institutionalized patterns of inequality, it works through a process of articulating dissensus, and it creates a redistribution of what is considered to be sensible. By focusing on these three aspects, we argue that a whole range of emancipatory struggles which had previously been disregarded by studies of macro-emancipation and micro-emancipation come back into view. This significantly extends how we conceptualize emancipation in organizations and allows us to address some of the shortcomings of existing theories.","container-title":"Organization","DOI":"10.1177/1350508412461292","ISSN":"1350-5084","issue":"1","language":"en","note":"publisher: SAGE Publications Ltd","page":"22-49","source":"SAGE Journals","title":"Beyond macro- and micro- emancipation: Rethinking emancipation in organization studies","title-short":"Beyond macro- and micro- emancipation","URL":"https://doi.org/10.1177/1350508412461292","volume":"21","author":[{"family":"Huault","given":"Isabelle"},{"family":"Perret","given":"Véronique"},{"family":"Spicer","given":"André"}],"accessed":{"date-parts":[["2022",9,26]]},"issued":{"date-parts":[["2014",1,1]]}}}],"schema":"https://github.com/citation-style-language/schema/raw/master/csl-citation.json"} </w:instrText>
      </w:r>
      <w:r w:rsidR="009B6058" w:rsidRPr="00C05C6B">
        <w:rPr>
          <w:color w:val="000000" w:themeColor="text1"/>
          <w:lang w:val="fr-BE"/>
        </w:rPr>
        <w:fldChar w:fldCharType="separate"/>
      </w:r>
      <w:r w:rsidR="009B6058" w:rsidRPr="00C05C6B">
        <w:rPr>
          <w:color w:val="000000" w:themeColor="text1"/>
        </w:rPr>
        <w:t>(Huault et al., 2014)</w:t>
      </w:r>
      <w:r w:rsidR="009B6058" w:rsidRPr="00C05C6B">
        <w:rPr>
          <w:color w:val="000000" w:themeColor="text1"/>
          <w:lang w:val="fr-BE"/>
        </w:rPr>
        <w:fldChar w:fldCharType="end"/>
      </w:r>
      <w:r w:rsidR="009B6058" w:rsidRPr="00C05C6B">
        <w:rPr>
          <w:color w:val="000000" w:themeColor="text1"/>
          <w:lang w:val="fr-BE"/>
        </w:rPr>
        <w:t>.</w:t>
      </w:r>
      <w:r w:rsidR="006D409F" w:rsidRPr="00C05C6B">
        <w:rPr>
          <w:rStyle w:val="Marquedecommentaire"/>
          <w:color w:val="000000" w:themeColor="text1"/>
          <w:sz w:val="24"/>
          <w:szCs w:val="24"/>
          <w:lang w:val="fr-BE"/>
        </w:rPr>
        <w:t xml:space="preserve"> De </w:t>
      </w:r>
      <w:r w:rsidR="009B6058" w:rsidRPr="00C05C6B">
        <w:rPr>
          <w:color w:val="000000" w:themeColor="text1"/>
          <w:lang w:val="fr-BE"/>
        </w:rPr>
        <w:t xml:space="preserve">la sorte, nous sortons des descriptions techniques et comportementales en adoptant une approche par les discours – « compris comme un ensemble structuré et mêlé des pratiques, des signes-symboles, </w:t>
      </w:r>
      <w:r w:rsidR="009B6058" w:rsidRPr="00C05C6B">
        <w:rPr>
          <w:color w:val="000000" w:themeColor="text1"/>
          <w:lang w:val="fr-BE"/>
        </w:rPr>
        <w:lastRenderedPageBreak/>
        <w:t xml:space="preserve">des acteurs et des matérialités qui produit, stabilise, reproduit et transforme un savoir, une signification de la réalité » </w:t>
      </w:r>
      <w:r w:rsidR="008E7397" w:rsidRPr="00C05C6B">
        <w:rPr>
          <w:color w:val="000000" w:themeColor="text1"/>
          <w:lang w:val="fr-BE"/>
        </w:rPr>
        <w:fldChar w:fldCharType="begin"/>
      </w:r>
      <w:r w:rsidR="0095398D" w:rsidRPr="00C05C6B">
        <w:rPr>
          <w:color w:val="000000" w:themeColor="text1"/>
          <w:lang w:val="fr-BE"/>
        </w:rPr>
        <w:instrText xml:space="preserve"> ADDIN ZOTERO_ITEM CSL_CITATION {"citationID":"dCn27B2L","properties":{"formattedCitation":"(Keller, 2007)","plainCitation":"(Keller, 2007)","dontUpdate":true,"noteIndex":0},"citationItems":[{"id":2795,"uris":["http://zotero.org/users/6183971/items/5ZP9KKWI"],"itemData":{"id":2795,"type":"article-journal","language":"en","license":"https://www.uni-augsburg.de/de/organisation/bibliothek/publizieren-zitieren-archivieren/publiz/","source":"opus.bibliothek.uni-augsburg.de","title":"L'analyse de discours du point de vue de la sociologie de la connaissance: une perspective nouvelle pour les méthodes qualitatives","title-short":"L'analyse de discours du point de vue de la sociologie de la connaissance","URL":"https://opus.bibliothek.uni-augsburg.de/opus4/frontdoor/index/index/docId/46051","author":[{"family":"Keller","given":"Reiner"}],"accessed":{"date-parts":[["2023",10,28]]},"issued":{"date-parts":[["2007"]]}}}],"schema":"https://github.com/citation-style-language/schema/raw/master/csl-citation.json"} </w:instrText>
      </w:r>
      <w:r w:rsidR="008E7397" w:rsidRPr="00C05C6B">
        <w:rPr>
          <w:color w:val="000000" w:themeColor="text1"/>
          <w:lang w:val="fr-BE"/>
        </w:rPr>
        <w:fldChar w:fldCharType="separate"/>
      </w:r>
      <w:r w:rsidR="008E7397" w:rsidRPr="00C05C6B">
        <w:rPr>
          <w:rFonts w:cs="Times New Roman"/>
          <w:color w:val="000000" w:themeColor="text1"/>
        </w:rPr>
        <w:t>(Keller, 2007 : 302)</w:t>
      </w:r>
      <w:r w:rsidR="008E7397" w:rsidRPr="00C05C6B">
        <w:rPr>
          <w:color w:val="000000" w:themeColor="text1"/>
          <w:lang w:val="fr-BE"/>
        </w:rPr>
        <w:fldChar w:fldCharType="end"/>
      </w:r>
      <w:r w:rsidR="008E7397" w:rsidRPr="00C05C6B">
        <w:rPr>
          <w:color w:val="000000" w:themeColor="text1"/>
          <w:lang w:val="fr-BE"/>
        </w:rPr>
        <w:t xml:space="preserve">. </w:t>
      </w:r>
      <w:r w:rsidR="009B6058" w:rsidRPr="00C05C6B">
        <w:rPr>
          <w:color w:val="000000" w:themeColor="text1"/>
          <w:lang w:val="fr-BE"/>
        </w:rPr>
        <w:t xml:space="preserve"> </w:t>
      </w:r>
    </w:p>
    <w:p w14:paraId="402B081B" w14:textId="713F6EA0" w:rsidR="008A63C4" w:rsidRPr="00C05C6B" w:rsidRDefault="00294412" w:rsidP="00A225E1">
      <w:pPr>
        <w:spacing w:before="120" w:after="120"/>
        <w:rPr>
          <w:color w:val="000000" w:themeColor="text1"/>
          <w:lang w:val="fr-BE" w:eastAsia="fr-FR"/>
        </w:rPr>
      </w:pPr>
      <w:r w:rsidRPr="00C05C6B">
        <w:rPr>
          <w:color w:val="000000" w:themeColor="text1"/>
          <w:lang w:val="fr-BE" w:eastAsia="fr-FR"/>
        </w:rPr>
        <w:t xml:space="preserve">Par ailleurs, </w:t>
      </w:r>
      <w:r w:rsidR="00D30DF1" w:rsidRPr="00C05C6B">
        <w:rPr>
          <w:color w:val="000000" w:themeColor="text1"/>
          <w:lang w:val="fr-BE" w:eastAsia="fr-FR"/>
        </w:rPr>
        <w:t xml:space="preserve">nous </w:t>
      </w:r>
      <w:r w:rsidR="00FA0F29">
        <w:rPr>
          <w:color w:val="000000" w:themeColor="text1"/>
          <w:lang w:val="fr-BE" w:eastAsia="fr-FR"/>
        </w:rPr>
        <w:t>souhaitons</w:t>
      </w:r>
      <w:r w:rsidR="00D30DF1" w:rsidRPr="00C05C6B">
        <w:rPr>
          <w:color w:val="000000" w:themeColor="text1"/>
          <w:lang w:val="fr-BE" w:eastAsia="fr-FR"/>
        </w:rPr>
        <w:t xml:space="preserve"> contribuer à cette compréhension en </w:t>
      </w:r>
      <w:r w:rsidR="001D1206">
        <w:rPr>
          <w:color w:val="000000" w:themeColor="text1"/>
          <w:lang w:val="fr-BE" w:eastAsia="fr-FR"/>
        </w:rPr>
        <w:t xml:space="preserve">défaisant </w:t>
      </w:r>
      <w:r w:rsidRPr="00C05C6B">
        <w:rPr>
          <w:color w:val="000000" w:themeColor="text1"/>
          <w:lang w:val="fr-BE" w:eastAsia="fr-FR"/>
        </w:rPr>
        <w:t>la</w:t>
      </w:r>
      <w:r w:rsidR="00D80510" w:rsidRPr="00C05C6B">
        <w:rPr>
          <w:color w:val="000000" w:themeColor="text1"/>
          <w:lang w:val="fr-BE" w:eastAsia="fr-FR"/>
        </w:rPr>
        <w:t xml:space="preserve"> fragmentation focale</w:t>
      </w:r>
      <w:r w:rsidR="00997F53" w:rsidRPr="00C05C6B">
        <w:rPr>
          <w:color w:val="000000" w:themeColor="text1"/>
          <w:lang w:val="fr-BE" w:eastAsia="fr-FR"/>
        </w:rPr>
        <w:t xml:space="preserve"> </w:t>
      </w:r>
      <w:r w:rsidR="00D30DF1" w:rsidRPr="00C05C6B">
        <w:rPr>
          <w:color w:val="000000" w:themeColor="text1"/>
          <w:lang w:val="fr-BE" w:eastAsia="fr-FR"/>
        </w:rPr>
        <w:t>présente dans la littérature</w:t>
      </w:r>
      <w:r w:rsidR="002D24D1">
        <w:rPr>
          <w:color w:val="000000" w:themeColor="text1"/>
          <w:lang w:val="fr-BE" w:eastAsia="fr-FR"/>
        </w:rPr>
        <w:t xml:space="preserve"> existante</w:t>
      </w:r>
      <w:r w:rsidR="00D30DF1" w:rsidRPr="00C05C6B">
        <w:rPr>
          <w:color w:val="000000" w:themeColor="text1"/>
          <w:lang w:val="fr-BE" w:eastAsia="fr-FR"/>
        </w:rPr>
        <w:t xml:space="preserve">. En effet, l’emphase sur un </w:t>
      </w:r>
      <w:r w:rsidR="00D97338" w:rsidRPr="00C05C6B">
        <w:rPr>
          <w:color w:val="000000" w:themeColor="text1"/>
          <w:lang w:val="fr-BE" w:eastAsia="fr-FR"/>
        </w:rPr>
        <w:t xml:space="preserve">seul </w:t>
      </w:r>
      <w:r w:rsidR="00D30DF1" w:rsidRPr="00C05C6B">
        <w:rPr>
          <w:color w:val="000000" w:themeColor="text1"/>
          <w:lang w:val="fr-BE" w:eastAsia="fr-FR"/>
        </w:rPr>
        <w:t>niveau d’analyse (macro</w:t>
      </w:r>
      <w:r w:rsidR="002A4E26">
        <w:rPr>
          <w:color w:val="000000" w:themeColor="text1"/>
          <w:lang w:val="fr-BE" w:eastAsia="fr-FR"/>
        </w:rPr>
        <w:t>,</w:t>
      </w:r>
      <w:r w:rsidR="00FA0F29">
        <w:rPr>
          <w:color w:val="000000" w:themeColor="text1"/>
          <w:lang w:val="fr-BE" w:eastAsia="fr-FR"/>
        </w:rPr>
        <w:t xml:space="preserve"> </w:t>
      </w:r>
      <w:r w:rsidR="00D30DF1" w:rsidRPr="00C05C6B">
        <w:rPr>
          <w:color w:val="000000" w:themeColor="text1"/>
          <w:lang w:val="fr-BE" w:eastAsia="fr-FR"/>
        </w:rPr>
        <w:t>méso</w:t>
      </w:r>
      <w:r w:rsidR="002A4E26">
        <w:rPr>
          <w:color w:val="000000" w:themeColor="text1"/>
          <w:lang w:val="fr-BE" w:eastAsia="fr-FR"/>
        </w:rPr>
        <w:t xml:space="preserve"> ou </w:t>
      </w:r>
      <w:r w:rsidR="00D30DF1" w:rsidRPr="00C05C6B">
        <w:rPr>
          <w:color w:val="000000" w:themeColor="text1"/>
          <w:lang w:val="fr-BE" w:eastAsia="fr-FR"/>
        </w:rPr>
        <w:t>micro)</w:t>
      </w:r>
      <w:r w:rsidR="00D80510" w:rsidRPr="00C05C6B">
        <w:rPr>
          <w:color w:val="000000" w:themeColor="text1"/>
          <w:lang w:val="fr-BE" w:eastAsia="fr-FR"/>
        </w:rPr>
        <w:t xml:space="preserve"> </w:t>
      </w:r>
      <w:r w:rsidR="0032344E" w:rsidRPr="00C05C6B">
        <w:rPr>
          <w:color w:val="000000" w:themeColor="text1"/>
          <w:lang w:val="fr-BE" w:eastAsia="fr-FR"/>
        </w:rPr>
        <w:t>au</w:t>
      </w:r>
      <w:r w:rsidR="008A63C4" w:rsidRPr="00C05C6B">
        <w:rPr>
          <w:color w:val="000000" w:themeColor="text1"/>
          <w:lang w:val="fr-BE" w:eastAsia="fr-FR"/>
        </w:rPr>
        <w:t xml:space="preserve"> sujet de la régulation </w:t>
      </w:r>
      <w:r w:rsidRPr="00C05C6B">
        <w:rPr>
          <w:color w:val="000000" w:themeColor="text1"/>
          <w:lang w:val="fr-BE" w:eastAsia="fr-FR"/>
        </w:rPr>
        <w:t xml:space="preserve">du travail de plateforme </w:t>
      </w:r>
      <w:r w:rsidR="00E77CE1" w:rsidRPr="00C05C6B">
        <w:rPr>
          <w:color w:val="000000" w:themeColor="text1"/>
          <w:lang w:val="fr-BE" w:eastAsia="fr-FR"/>
        </w:rPr>
        <w:t>présente</w:t>
      </w:r>
      <w:r w:rsidR="00D30DF1" w:rsidRPr="00C05C6B">
        <w:rPr>
          <w:color w:val="000000" w:themeColor="text1"/>
          <w:lang w:val="fr-BE" w:eastAsia="fr-FR"/>
        </w:rPr>
        <w:t xml:space="preserve"> </w:t>
      </w:r>
      <w:r w:rsidRPr="00C05C6B">
        <w:rPr>
          <w:color w:val="000000" w:themeColor="text1"/>
          <w:lang w:val="fr-BE" w:eastAsia="fr-FR"/>
        </w:rPr>
        <w:t xml:space="preserve">dans </w:t>
      </w:r>
      <w:r w:rsidR="002D24D1">
        <w:rPr>
          <w:color w:val="000000" w:themeColor="text1"/>
          <w:lang w:val="fr-BE" w:eastAsia="fr-FR"/>
        </w:rPr>
        <w:t xml:space="preserve">cette </w:t>
      </w:r>
      <w:r w:rsidR="00D84686" w:rsidRPr="00C05C6B">
        <w:rPr>
          <w:color w:val="000000" w:themeColor="text1"/>
          <w:lang w:val="fr-BE" w:eastAsia="fr-FR"/>
        </w:rPr>
        <w:t>littérature</w:t>
      </w:r>
      <w:r w:rsidRPr="00C05C6B">
        <w:rPr>
          <w:color w:val="000000" w:themeColor="text1"/>
          <w:lang w:val="fr-BE" w:eastAsia="fr-FR"/>
        </w:rPr>
        <w:t xml:space="preserve"> </w:t>
      </w:r>
      <w:r w:rsidR="00D30DF1" w:rsidRPr="00C05C6B">
        <w:rPr>
          <w:color w:val="000000" w:themeColor="text1"/>
          <w:lang w:val="fr-BE" w:eastAsia="fr-FR"/>
        </w:rPr>
        <w:t>p</w:t>
      </w:r>
      <w:r w:rsidR="00E77CE1" w:rsidRPr="00C05C6B">
        <w:rPr>
          <w:color w:val="000000" w:themeColor="text1"/>
          <w:lang w:val="fr-BE" w:eastAsia="fr-FR"/>
        </w:rPr>
        <w:t>ropose</w:t>
      </w:r>
      <w:r w:rsidR="00D30DF1" w:rsidRPr="00C05C6B">
        <w:rPr>
          <w:color w:val="000000" w:themeColor="text1"/>
          <w:lang w:val="fr-BE" w:eastAsia="fr-FR"/>
        </w:rPr>
        <w:t xml:space="preserve"> systématiquement des points de vue et explications différentes</w:t>
      </w:r>
      <w:r w:rsidR="00361D0A" w:rsidRPr="00C05C6B">
        <w:rPr>
          <w:color w:val="000000" w:themeColor="text1"/>
          <w:lang w:val="fr-BE" w:eastAsia="fr-FR"/>
        </w:rPr>
        <w:t xml:space="preserve">. Elle </w:t>
      </w:r>
      <w:r w:rsidR="00C87F28" w:rsidRPr="00C05C6B">
        <w:rPr>
          <w:color w:val="000000" w:themeColor="text1"/>
          <w:lang w:val="fr-BE" w:eastAsia="fr-FR"/>
        </w:rPr>
        <w:t>ne</w:t>
      </w:r>
      <w:r w:rsidR="0032344E" w:rsidRPr="00C05C6B">
        <w:rPr>
          <w:color w:val="000000" w:themeColor="text1"/>
          <w:lang w:val="fr-BE" w:eastAsia="fr-FR"/>
        </w:rPr>
        <w:t xml:space="preserve"> </w:t>
      </w:r>
      <w:r w:rsidRPr="00C05C6B">
        <w:rPr>
          <w:color w:val="000000" w:themeColor="text1"/>
          <w:lang w:val="fr-BE" w:eastAsia="fr-FR"/>
        </w:rPr>
        <w:t xml:space="preserve">nous </w:t>
      </w:r>
      <w:r w:rsidR="0032344E" w:rsidRPr="00C05C6B">
        <w:rPr>
          <w:color w:val="000000" w:themeColor="text1"/>
          <w:lang w:val="fr-BE" w:eastAsia="fr-FR"/>
        </w:rPr>
        <w:t xml:space="preserve">permet pas de saisir </w:t>
      </w:r>
      <w:r w:rsidR="0032344E" w:rsidRPr="00C05C6B">
        <w:rPr>
          <w:color w:val="000000" w:themeColor="text1"/>
          <w:lang w:val="fr-BE"/>
        </w:rPr>
        <w:t>la complexité</w:t>
      </w:r>
      <w:r w:rsidR="00361D0A" w:rsidRPr="00C05C6B">
        <w:rPr>
          <w:color w:val="000000" w:themeColor="text1"/>
          <w:lang w:val="fr-BE"/>
        </w:rPr>
        <w:t xml:space="preserve"> du champ </w:t>
      </w:r>
      <w:r w:rsidR="005862F4" w:rsidRPr="00C05C6B">
        <w:rPr>
          <w:color w:val="000000" w:themeColor="text1"/>
          <w:lang w:val="fr-BE"/>
        </w:rPr>
        <w:t xml:space="preserve">du travail de </w:t>
      </w:r>
      <w:r w:rsidR="0011699F">
        <w:rPr>
          <w:color w:val="000000" w:themeColor="text1"/>
          <w:lang w:val="fr-BE"/>
        </w:rPr>
        <w:t>ta</w:t>
      </w:r>
      <w:r w:rsidR="005862F4" w:rsidRPr="00C05C6B">
        <w:rPr>
          <w:color w:val="000000" w:themeColor="text1"/>
          <w:lang w:val="fr-BE"/>
        </w:rPr>
        <w:t>plateforme</w:t>
      </w:r>
      <w:r w:rsidR="0032344E" w:rsidRPr="00C05C6B">
        <w:rPr>
          <w:color w:val="000000" w:themeColor="text1"/>
          <w:lang w:val="fr-BE"/>
        </w:rPr>
        <w:t xml:space="preserve"> </w:t>
      </w:r>
      <w:r w:rsidR="0060190C" w:rsidRPr="00C05C6B">
        <w:rPr>
          <w:color w:val="000000" w:themeColor="text1"/>
          <w:lang w:val="fr-BE"/>
        </w:rPr>
        <w:fldChar w:fldCharType="begin"/>
      </w:r>
      <w:r w:rsidR="00A04FA5">
        <w:rPr>
          <w:color w:val="000000" w:themeColor="text1"/>
          <w:lang w:val="fr-BE"/>
        </w:rPr>
        <w:instrText xml:space="preserve"> ADDIN ZOTERO_ITEM CSL_CITATION {"citationID":"lMfVoJGM","properties":{"formattedCitation":"(Acquier et al., 2017; Pulignano &amp; Doerflinger, 2017)","plainCitation":"(Acquier et al., 2017; Pulignano &amp; Doerflinger, 2017)","dontUpdate":true,"noteIndex":0},"citationItems":[{"id":1721,"uris":["http://zotero.org/users/6183971/items/VNHPVPEW"],"itemData":{"id":1721,"type":"article-journal","abstract":"Cet article développe une approche cognitive et discursive des institutions. Par une analyse des discours d’entrepreneurs, les auteurs identifient quatre traditions théoriques qui sous-tendent l’émergence de l’économie collaborative. Ils révèlent ainsi les tensions qui traversent ce champ, et formulent des propositions pour l’analyse des processus d’institutionnalisation de champs émergents marqués par la coexistence de plusieurs référentiels théoriques et normatifs.","container-title":"Revue Française de Gestion","DOI":"10.3166/rfg.2017.00120","ISSN":"0338-4551, 1777-5663","issue":"265","journalAbbreviation":"Rev. Fr. Gest.","language":"fr","page":"25-49","source":"DOI.org (Crossref)","title":"À quoi pensent les institutions ?: Théorisation et institutionnalisation du champ de l’économie collaborative","title-short":"À quoi pensent les institutions ?","URL":"http://rfg.revuesonline.com/10.3166/rfg.2017.00120","volume":"43","author":[{"family":"Acquier","given":"Aurélien"},{"family":"Carbone","given":"Valentina"},{"family":"Massé","given":"David"}],"accessed":{"date-parts":[["2023",8,7]]},"issued":{"date-parts":[["2017",5]]}}},{"id":1661,"uris":["http://zotero.org/users/6183971/items/IDQMFUFW"],"itemData":{"id":1661,"type":"article-journal","abstract":"Purpose\n\nThe paper contributes conceptually to debates on labour market dualisation by proposing a macro-micro and micro-macro (or macro-micro-macro) analytical approach to integrate actor-based explanations in the study of labour market dualisation.\n\nDesign/methodology/approach\n\nThis is a conceptual article emphasizing the need to combine qualitative and quantitative data and methods in studying the nature and incidence of labour market dualisation.\n\nFindings\n\nTo study social divides – as a manifestation of labour market dualisation and, more generally, fragmentation – macro-micro and micro-macro (i.e. macro-micro-macro) relationships need to be established as part of an analytical approach to studying dualisation. This implies considering macro-level institutional and regulatory as well as micro-level workplace and organisational settings as factors in any analysis and interpretation of the determinants of labour market dualisation, i.e. integrating the dynamics of power and strategy as determinants of dualisation, fragmentation and more generally precariousness.\n\nOriginality/value\n\nThe article points to the need to expand actor-based explanations within the labour market dualisation debate, which remains overly institutionalist in its approach. We propose a micro-macro-micro analytical approach as the way to systematize the study of concurrent macro-micro and micro-macro relationships shaping social divides in labour markets.","container-title":"Employee Relations","DOI":"10.1108/ER-12-2016-0239","journalAbbreviation":"Employee Relations","page":"00-00","source":"ResearchGate","title":"Expanding social actor-based explanations in labour market dualisation research: A combined macro-micro and micro-macro approach","title-short":"Expanding social actor-based explanations in labour market dualisation research","volume":"40","author":[{"family":"Pulignano","given":"Valeria"},{"family":"Doerflinger","given":"Nadja"}],"issued":{"date-parts":[["2017",11,15]]}}}],"schema":"https://github.com/citation-style-language/schema/raw/master/csl-citation.json"} </w:instrText>
      </w:r>
      <w:r w:rsidR="0060190C" w:rsidRPr="00C05C6B">
        <w:rPr>
          <w:color w:val="000000" w:themeColor="text1"/>
          <w:lang w:val="fr-BE"/>
        </w:rPr>
        <w:fldChar w:fldCharType="separate"/>
      </w:r>
      <w:r w:rsidR="0060190C" w:rsidRPr="00C05C6B">
        <w:rPr>
          <w:rFonts w:cs="Times New Roman"/>
          <w:color w:val="000000" w:themeColor="text1"/>
        </w:rPr>
        <w:t>(Acquier et al., 2017</w:t>
      </w:r>
      <w:r w:rsidR="002D28FC">
        <w:rPr>
          <w:rFonts w:cs="Times New Roman"/>
          <w:color w:val="000000" w:themeColor="text1"/>
        </w:rPr>
        <w:t> </w:t>
      </w:r>
      <w:r w:rsidR="0060190C" w:rsidRPr="00C05C6B">
        <w:rPr>
          <w:rFonts w:cs="Times New Roman"/>
          <w:color w:val="000000" w:themeColor="text1"/>
        </w:rPr>
        <w:t>; Pulignano &amp; Doerflinger, 2017)</w:t>
      </w:r>
      <w:r w:rsidR="0060190C" w:rsidRPr="00C05C6B">
        <w:rPr>
          <w:color w:val="000000" w:themeColor="text1"/>
          <w:lang w:val="fr-BE"/>
        </w:rPr>
        <w:fldChar w:fldCharType="end"/>
      </w:r>
      <w:r w:rsidR="0060190C" w:rsidRPr="00C05C6B">
        <w:rPr>
          <w:color w:val="000000" w:themeColor="text1"/>
          <w:lang w:val="fr-BE"/>
        </w:rPr>
        <w:t xml:space="preserve">. </w:t>
      </w:r>
      <w:r w:rsidR="008A63C4" w:rsidRPr="00C05C6B">
        <w:rPr>
          <w:color w:val="000000" w:themeColor="text1"/>
          <w:lang w:val="fr-BE"/>
        </w:rPr>
        <w:t xml:space="preserve">C’est </w:t>
      </w:r>
      <w:r w:rsidR="005E03AA" w:rsidRPr="00C05C6B">
        <w:rPr>
          <w:color w:val="000000" w:themeColor="text1"/>
          <w:lang w:val="fr-BE"/>
        </w:rPr>
        <w:t>pourquoi</w:t>
      </w:r>
      <w:r w:rsidR="008A63C4" w:rsidRPr="00C05C6B">
        <w:rPr>
          <w:color w:val="000000" w:themeColor="text1"/>
          <w:lang w:val="fr-BE"/>
        </w:rPr>
        <w:t xml:space="preserve"> nous nous </w:t>
      </w:r>
      <w:r w:rsidR="005866B1" w:rsidRPr="00C05C6B">
        <w:rPr>
          <w:color w:val="000000" w:themeColor="text1"/>
          <w:lang w:val="fr-BE"/>
        </w:rPr>
        <w:t>engageons</w:t>
      </w:r>
      <w:r w:rsidR="008A63C4" w:rsidRPr="00C05C6B">
        <w:rPr>
          <w:color w:val="000000" w:themeColor="text1"/>
          <w:lang w:val="fr-BE"/>
        </w:rPr>
        <w:t xml:space="preserve"> dans une démarche multivocale et multifocale</w:t>
      </w:r>
      <w:r w:rsidR="00311DAA">
        <w:rPr>
          <w:color w:val="000000" w:themeColor="text1"/>
          <w:lang w:val="fr-BE"/>
        </w:rPr>
        <w:t>,</w:t>
      </w:r>
      <w:r w:rsidR="008A63C4" w:rsidRPr="00C05C6B">
        <w:rPr>
          <w:color w:val="000000" w:themeColor="text1"/>
          <w:lang w:val="fr-BE"/>
        </w:rPr>
        <w:t xml:space="preserve"> </w:t>
      </w:r>
      <w:r w:rsidR="00C746FA" w:rsidRPr="00C05C6B">
        <w:rPr>
          <w:color w:val="000000" w:themeColor="text1"/>
          <w:lang w:val="fr-BE"/>
        </w:rPr>
        <w:t xml:space="preserve">de </w:t>
      </w:r>
      <w:r w:rsidR="00FA0F29">
        <w:rPr>
          <w:color w:val="000000" w:themeColor="text1"/>
          <w:lang w:val="fr-BE"/>
        </w:rPr>
        <w:t>façon</w:t>
      </w:r>
      <w:r w:rsidR="008A63C4" w:rsidRPr="00C05C6B">
        <w:rPr>
          <w:color w:val="000000" w:themeColor="text1"/>
          <w:lang w:val="fr-BE"/>
        </w:rPr>
        <w:t xml:space="preserve"> à saisir la manière dont le travail de plateforme </w:t>
      </w:r>
      <w:r w:rsidR="00FE1CA0" w:rsidRPr="00C05C6B">
        <w:rPr>
          <w:color w:val="000000" w:themeColor="text1"/>
          <w:lang w:val="fr-BE"/>
        </w:rPr>
        <w:t>s’inscrit</w:t>
      </w:r>
      <w:r w:rsidR="00D84686" w:rsidRPr="00C05C6B">
        <w:rPr>
          <w:color w:val="000000" w:themeColor="text1"/>
          <w:lang w:val="fr-BE"/>
        </w:rPr>
        <w:t xml:space="preserve"> </w:t>
      </w:r>
      <w:r w:rsidR="008A63C4" w:rsidRPr="00C05C6B">
        <w:rPr>
          <w:color w:val="000000" w:themeColor="text1"/>
          <w:lang w:val="fr-BE"/>
        </w:rPr>
        <w:t xml:space="preserve">à différents niveaux </w:t>
      </w:r>
      <w:r w:rsidR="002D28FC">
        <w:rPr>
          <w:color w:val="000000" w:themeColor="text1"/>
          <w:lang w:val="fr-BE"/>
        </w:rPr>
        <w:t>–</w:t>
      </w:r>
      <w:r w:rsidR="008A63C4" w:rsidRPr="00C05C6B">
        <w:rPr>
          <w:color w:val="000000" w:themeColor="text1"/>
          <w:lang w:val="fr-BE"/>
        </w:rPr>
        <w:t xml:space="preserve"> micro, méso et macro</w:t>
      </w:r>
      <w:r w:rsidR="002D28FC">
        <w:rPr>
          <w:color w:val="000000" w:themeColor="text1"/>
          <w:lang w:val="fr-BE"/>
        </w:rPr>
        <w:t> –</w:t>
      </w:r>
      <w:r w:rsidR="008A63C4" w:rsidRPr="00C05C6B">
        <w:rPr>
          <w:color w:val="000000" w:themeColor="text1"/>
          <w:lang w:val="fr-BE"/>
        </w:rPr>
        <w:t>, comprenant des acteurs institutionnels, organisationnels et individuels</w:t>
      </w:r>
      <w:r w:rsidR="009B6058" w:rsidRPr="00C05C6B">
        <w:rPr>
          <w:color w:val="000000" w:themeColor="text1"/>
          <w:lang w:val="fr-BE"/>
        </w:rPr>
        <w:t xml:space="preserve">. </w:t>
      </w:r>
    </w:p>
    <w:p w14:paraId="50E42C8B" w14:textId="51BB786F" w:rsidR="00D137F1" w:rsidRPr="00C05C6B" w:rsidRDefault="00FA0F29" w:rsidP="00A225E1">
      <w:pPr>
        <w:spacing w:before="120" w:after="120"/>
        <w:rPr>
          <w:color w:val="000000" w:themeColor="text1"/>
          <w:lang w:val="fr-BE"/>
        </w:rPr>
      </w:pPr>
      <w:r>
        <w:rPr>
          <w:color w:val="000000" w:themeColor="text1"/>
          <w:lang w:val="fr-BE"/>
        </w:rPr>
        <w:t>L</w:t>
      </w:r>
      <w:r w:rsidR="00414B41" w:rsidRPr="00C05C6B">
        <w:rPr>
          <w:color w:val="000000" w:themeColor="text1"/>
          <w:lang w:val="fr-BE"/>
        </w:rPr>
        <w:t>es observations</w:t>
      </w:r>
      <w:r w:rsidR="006D4480" w:rsidRPr="00C05C6B">
        <w:rPr>
          <w:color w:val="000000" w:themeColor="text1"/>
          <w:lang w:val="fr-BE"/>
        </w:rPr>
        <w:t xml:space="preserve"> et réponses que </w:t>
      </w:r>
      <w:r>
        <w:rPr>
          <w:color w:val="000000" w:themeColor="text1"/>
          <w:lang w:val="fr-BE"/>
        </w:rPr>
        <w:t>nous</w:t>
      </w:r>
      <w:r w:rsidR="006D4480" w:rsidRPr="00C05C6B">
        <w:rPr>
          <w:color w:val="000000" w:themeColor="text1"/>
          <w:lang w:val="fr-BE"/>
        </w:rPr>
        <w:t xml:space="preserve"> propos</w:t>
      </w:r>
      <w:r>
        <w:rPr>
          <w:color w:val="000000" w:themeColor="text1"/>
          <w:lang w:val="fr-BE"/>
        </w:rPr>
        <w:t>ons</w:t>
      </w:r>
      <w:r w:rsidR="006D4480" w:rsidRPr="00C05C6B">
        <w:rPr>
          <w:color w:val="000000" w:themeColor="text1"/>
          <w:lang w:val="fr-BE"/>
        </w:rPr>
        <w:t xml:space="preserve"> sous forme d’objectifs </w:t>
      </w:r>
      <w:r>
        <w:rPr>
          <w:color w:val="000000" w:themeColor="text1"/>
          <w:lang w:val="fr-BE"/>
        </w:rPr>
        <w:t xml:space="preserve">présentent </w:t>
      </w:r>
      <w:r w:rsidR="00300BBF" w:rsidRPr="00C05C6B">
        <w:rPr>
          <w:color w:val="000000" w:themeColor="text1"/>
          <w:lang w:val="fr-BE"/>
        </w:rPr>
        <w:t>une série de défis méthodologiques et théoriques concernant la manière dont nous pouvons appréhender l</w:t>
      </w:r>
      <w:r w:rsidR="00B256EB" w:rsidRPr="00C05C6B">
        <w:rPr>
          <w:color w:val="000000" w:themeColor="text1"/>
          <w:lang w:val="fr-BE"/>
        </w:rPr>
        <w:t>a régulation du</w:t>
      </w:r>
      <w:r w:rsidR="00300BBF" w:rsidRPr="00C05C6B">
        <w:rPr>
          <w:color w:val="000000" w:themeColor="text1"/>
          <w:lang w:val="fr-BE"/>
        </w:rPr>
        <w:t xml:space="preserve"> travail de plateforme. </w:t>
      </w:r>
      <w:r w:rsidR="002949CD" w:rsidRPr="00C05C6B">
        <w:rPr>
          <w:color w:val="000000" w:themeColor="text1"/>
          <w:lang w:val="fr-BE"/>
        </w:rPr>
        <w:t xml:space="preserve">Nous développons dès lors nos orientations </w:t>
      </w:r>
      <w:r w:rsidR="00A720B4" w:rsidRPr="00C05C6B">
        <w:rPr>
          <w:color w:val="000000" w:themeColor="text1"/>
          <w:lang w:val="fr-BE"/>
        </w:rPr>
        <w:t xml:space="preserve">théoriques et </w:t>
      </w:r>
      <w:r w:rsidR="00A96C7C" w:rsidRPr="00C05C6B">
        <w:rPr>
          <w:color w:val="000000" w:themeColor="text1"/>
          <w:lang w:val="fr-BE"/>
        </w:rPr>
        <w:t>méthodologiques</w:t>
      </w:r>
      <w:r w:rsidR="00C6578E" w:rsidRPr="00C05C6B">
        <w:rPr>
          <w:color w:val="000000" w:themeColor="text1"/>
          <w:lang w:val="fr-BE"/>
        </w:rPr>
        <w:t xml:space="preserve">, </w:t>
      </w:r>
      <w:r w:rsidR="0060190C" w:rsidRPr="00C05C6B">
        <w:rPr>
          <w:color w:val="000000" w:themeColor="text1"/>
          <w:lang w:val="fr-BE"/>
        </w:rPr>
        <w:t xml:space="preserve">inspirées des théories néoinstitutionnelles, </w:t>
      </w:r>
      <w:r w:rsidR="00300BBF" w:rsidRPr="00C05C6B">
        <w:rPr>
          <w:color w:val="000000" w:themeColor="text1"/>
          <w:lang w:val="fr-BE"/>
        </w:rPr>
        <w:t>nécessaires</w:t>
      </w:r>
      <w:r w:rsidR="00A720B4" w:rsidRPr="00C05C6B">
        <w:rPr>
          <w:color w:val="000000" w:themeColor="text1"/>
          <w:lang w:val="fr-BE"/>
        </w:rPr>
        <w:t xml:space="preserve"> à notre démarche</w:t>
      </w:r>
      <w:r w:rsidR="00300BBF" w:rsidRPr="00C05C6B">
        <w:rPr>
          <w:color w:val="000000" w:themeColor="text1"/>
          <w:lang w:val="fr-BE"/>
        </w:rPr>
        <w:t xml:space="preserve"> pour </w:t>
      </w:r>
      <w:r w:rsidR="002949CD" w:rsidRPr="00C05C6B">
        <w:rPr>
          <w:color w:val="000000" w:themeColor="text1"/>
          <w:lang w:val="fr-BE"/>
        </w:rPr>
        <w:t xml:space="preserve">comprendre </w:t>
      </w:r>
      <w:r w:rsidR="00D123B9" w:rsidRPr="00C05C6B">
        <w:rPr>
          <w:color w:val="000000" w:themeColor="text1"/>
          <w:lang w:val="fr-BE"/>
        </w:rPr>
        <w:t>ce processus d’institutionnalisation</w:t>
      </w:r>
      <w:r w:rsidR="00502C49" w:rsidRPr="00C05C6B">
        <w:rPr>
          <w:color w:val="000000" w:themeColor="text1"/>
          <w:lang w:val="fr-BE"/>
        </w:rPr>
        <w:t xml:space="preserve">. </w:t>
      </w:r>
    </w:p>
    <w:p w14:paraId="0AC37DB0" w14:textId="77777777" w:rsidR="00043801" w:rsidRDefault="00995232" w:rsidP="007807E5">
      <w:pPr>
        <w:spacing w:before="120" w:after="120"/>
        <w:rPr>
          <w:rFonts w:cs="Times New Roman"/>
          <w:color w:val="000000" w:themeColor="text1"/>
          <w:szCs w:val="24"/>
          <w:shd w:val="clear" w:color="auto" w:fill="FFFFFF"/>
        </w:rPr>
      </w:pPr>
      <w:r w:rsidRPr="00C05C6B">
        <w:rPr>
          <w:color w:val="000000" w:themeColor="text1"/>
          <w:lang w:val="fr-BE"/>
        </w:rPr>
        <w:t>En d’autres mots</w:t>
      </w:r>
      <w:r w:rsidR="00FA0F29">
        <w:rPr>
          <w:color w:val="000000" w:themeColor="text1"/>
          <w:lang w:val="fr-BE"/>
        </w:rPr>
        <w:t>,</w:t>
      </w:r>
      <w:r w:rsidRPr="00C05C6B">
        <w:rPr>
          <w:color w:val="000000" w:themeColor="text1"/>
          <w:lang w:val="fr-BE"/>
        </w:rPr>
        <w:t xml:space="preserve"> nous nous intéressons à la régulation sociale qui a lieu autour des formes de </w:t>
      </w:r>
      <w:r w:rsidR="00FA0F29">
        <w:rPr>
          <w:color w:val="000000" w:themeColor="text1"/>
          <w:lang w:val="fr-BE"/>
        </w:rPr>
        <w:t xml:space="preserve">ce </w:t>
      </w:r>
      <w:r w:rsidRPr="00C05C6B">
        <w:rPr>
          <w:color w:val="000000" w:themeColor="text1"/>
          <w:lang w:val="fr-BE"/>
        </w:rPr>
        <w:t>travail. Pour ce faire, nous nous intéress</w:t>
      </w:r>
      <w:r w:rsidR="00FA0F29">
        <w:rPr>
          <w:color w:val="000000" w:themeColor="text1"/>
          <w:lang w:val="fr-BE"/>
        </w:rPr>
        <w:t>er</w:t>
      </w:r>
      <w:r w:rsidRPr="00C05C6B">
        <w:rPr>
          <w:color w:val="000000" w:themeColor="text1"/>
          <w:lang w:val="fr-BE"/>
        </w:rPr>
        <w:t xml:space="preserve">ons aux canaux permettant la diffusion des idées et des concepts qui le composent. Nous étudierons et retracerons cette diffusion dans le processus d’institutionnalisation. Il s’agit de mener dans le secteur une analyse des intérêts des groupes en présence, </w:t>
      </w:r>
      <w:r w:rsidR="00FA0F29">
        <w:rPr>
          <w:color w:val="000000" w:themeColor="text1"/>
          <w:lang w:val="fr-BE"/>
        </w:rPr>
        <w:t>d</w:t>
      </w:r>
      <w:r w:rsidRPr="00C05C6B">
        <w:rPr>
          <w:color w:val="000000" w:themeColor="text1"/>
          <w:lang w:val="fr-BE"/>
        </w:rPr>
        <w:t>e d</w:t>
      </w:r>
      <w:r w:rsidR="00FA0F29">
        <w:rPr>
          <w:color w:val="000000" w:themeColor="text1"/>
          <w:lang w:val="fr-BE"/>
        </w:rPr>
        <w:t>é</w:t>
      </w:r>
      <w:r w:rsidRPr="00C05C6B">
        <w:rPr>
          <w:color w:val="000000" w:themeColor="text1"/>
          <w:lang w:val="fr-BE"/>
        </w:rPr>
        <w:t>cri</w:t>
      </w:r>
      <w:r w:rsidR="00FA0F29">
        <w:rPr>
          <w:color w:val="000000" w:themeColor="text1"/>
          <w:lang w:val="fr-BE"/>
        </w:rPr>
        <w:t>re</w:t>
      </w:r>
      <w:r w:rsidRPr="00C05C6B">
        <w:rPr>
          <w:color w:val="000000" w:themeColor="text1"/>
          <w:lang w:val="fr-BE"/>
        </w:rPr>
        <w:t xml:space="preserve"> leur système de croyances et de représentations et </w:t>
      </w:r>
      <w:r w:rsidR="00FA0F29">
        <w:rPr>
          <w:color w:val="000000" w:themeColor="text1"/>
          <w:lang w:val="fr-BE"/>
        </w:rPr>
        <w:t>d</w:t>
      </w:r>
      <w:r w:rsidRPr="00C05C6B">
        <w:rPr>
          <w:color w:val="000000" w:themeColor="text1"/>
          <w:lang w:val="fr-BE"/>
        </w:rPr>
        <w:t>e pr</w:t>
      </w:r>
      <w:r w:rsidR="00FA0F29">
        <w:rPr>
          <w:color w:val="000000" w:themeColor="text1"/>
          <w:lang w:val="fr-BE"/>
        </w:rPr>
        <w:t xml:space="preserve">endre </w:t>
      </w:r>
      <w:r w:rsidRPr="00C05C6B">
        <w:rPr>
          <w:color w:val="000000" w:themeColor="text1"/>
          <w:lang w:val="fr-BE"/>
        </w:rPr>
        <w:t xml:space="preserve">en considération du « poids des institutions » (Hall, 1997). Il importe d’identifier et de </w:t>
      </w:r>
      <w:r w:rsidR="00FA0F29">
        <w:rPr>
          <w:color w:val="000000" w:themeColor="text1"/>
          <w:lang w:val="fr-BE"/>
        </w:rPr>
        <w:t>préciser</w:t>
      </w:r>
      <w:r w:rsidRPr="00C05C6B">
        <w:rPr>
          <w:color w:val="000000" w:themeColor="text1"/>
          <w:lang w:val="fr-BE"/>
        </w:rPr>
        <w:t xml:space="preserve"> les régularités normatives et cognitives (Surel, 2000) des acteurs opérant dans un « champ organisatio</w:t>
      </w:r>
      <w:r w:rsidR="00371B38" w:rsidRPr="00C05C6B">
        <w:rPr>
          <w:color w:val="000000" w:themeColor="text1"/>
          <w:lang w:val="fr-BE"/>
        </w:rPr>
        <w:t>nnel » spécifique (Rizza, 2008)</w:t>
      </w:r>
      <w:r w:rsidR="00FA0F29">
        <w:rPr>
          <w:color w:val="000000" w:themeColor="text1"/>
          <w:lang w:val="fr-BE"/>
        </w:rPr>
        <w:t>,</w:t>
      </w:r>
      <w:r w:rsidR="00371B38" w:rsidRPr="00C05C6B">
        <w:rPr>
          <w:color w:val="000000" w:themeColor="text1"/>
          <w:lang w:val="fr-BE"/>
        </w:rPr>
        <w:t xml:space="preserve"> celui de secteur </w:t>
      </w:r>
      <w:r w:rsidR="0011699F">
        <w:rPr>
          <w:color w:val="000000" w:themeColor="text1"/>
          <w:lang w:val="fr-BE"/>
        </w:rPr>
        <w:t>taxi</w:t>
      </w:r>
      <w:r w:rsidR="00371B38" w:rsidRPr="00C05C6B">
        <w:rPr>
          <w:color w:val="000000" w:themeColor="text1"/>
          <w:lang w:val="fr-BE"/>
        </w:rPr>
        <w:t xml:space="preserve">, </w:t>
      </w:r>
      <w:r w:rsidRPr="00C05C6B">
        <w:rPr>
          <w:color w:val="000000" w:themeColor="text1"/>
          <w:lang w:val="fr-BE"/>
        </w:rPr>
        <w:t>ainsi que les pressio</w:t>
      </w:r>
      <w:r w:rsidR="00371B38" w:rsidRPr="00C05C6B">
        <w:rPr>
          <w:color w:val="000000" w:themeColor="text1"/>
          <w:lang w:val="fr-BE"/>
        </w:rPr>
        <w:t>ns à l’isomorphisme (Di Maggio,1983</w:t>
      </w:r>
      <w:r w:rsidRPr="00C05C6B">
        <w:rPr>
          <w:color w:val="000000" w:themeColor="text1"/>
          <w:lang w:val="fr-BE"/>
        </w:rPr>
        <w:t xml:space="preserve">). </w:t>
      </w:r>
      <w:r w:rsidR="007807E5" w:rsidRPr="00C05C6B">
        <w:rPr>
          <w:rFonts w:cs="Times New Roman"/>
          <w:color w:val="000000" w:themeColor="text1"/>
          <w:szCs w:val="24"/>
          <w:shd w:val="clear" w:color="auto" w:fill="FFFFFF"/>
        </w:rPr>
        <w:t xml:space="preserve">Nous nous appuyons sur les théories néoinstitutionnelles </w:t>
      </w:r>
      <w:r w:rsidR="00FA0F29">
        <w:rPr>
          <w:rFonts w:cs="Times New Roman"/>
          <w:color w:val="000000" w:themeColor="text1"/>
          <w:szCs w:val="24"/>
          <w:shd w:val="clear" w:color="auto" w:fill="FFFFFF"/>
        </w:rPr>
        <w:t>en vue d’</w:t>
      </w:r>
      <w:r w:rsidR="007807E5" w:rsidRPr="00C05C6B">
        <w:rPr>
          <w:rFonts w:cs="Times New Roman"/>
          <w:color w:val="000000" w:themeColor="text1"/>
          <w:szCs w:val="24"/>
          <w:shd w:val="clear" w:color="auto" w:fill="FFFFFF"/>
        </w:rPr>
        <w:t xml:space="preserve">appréhender ce processus d'institutionnalisation et espérons ainsi contribuer à une meilleure compréhension de la régulation du travail à l'ère numérique, en nous concentrant sur le secteur </w:t>
      </w:r>
      <w:r w:rsidR="00695BF2" w:rsidRPr="00C05C6B">
        <w:rPr>
          <w:rFonts w:cs="Times New Roman"/>
          <w:color w:val="000000" w:themeColor="text1"/>
          <w:szCs w:val="24"/>
          <w:shd w:val="clear" w:color="auto" w:fill="FFFFFF"/>
        </w:rPr>
        <w:t>taxi</w:t>
      </w:r>
      <w:r w:rsidR="007807E5" w:rsidRPr="00C05C6B">
        <w:rPr>
          <w:rFonts w:cs="Times New Roman"/>
          <w:color w:val="000000" w:themeColor="text1"/>
          <w:szCs w:val="24"/>
          <w:shd w:val="clear" w:color="auto" w:fill="FFFFFF"/>
        </w:rPr>
        <w:t xml:space="preserve"> à Bruxelles.</w:t>
      </w:r>
    </w:p>
    <w:p w14:paraId="6EE866D9" w14:textId="77777777" w:rsidR="002D3AC8" w:rsidRDefault="002D3AC8" w:rsidP="007807E5">
      <w:pPr>
        <w:spacing w:before="120" w:after="120"/>
        <w:rPr>
          <w:rFonts w:cs="Times New Roman"/>
          <w:color w:val="000000" w:themeColor="text1"/>
          <w:szCs w:val="24"/>
          <w:shd w:val="clear" w:color="auto" w:fill="FFFFFF"/>
        </w:rPr>
      </w:pPr>
    </w:p>
    <w:p w14:paraId="64BE8A1E" w14:textId="77777777" w:rsidR="002D3AC8" w:rsidRDefault="002D3AC8" w:rsidP="007807E5">
      <w:pPr>
        <w:spacing w:before="120" w:after="120"/>
        <w:rPr>
          <w:rFonts w:cs="Times New Roman"/>
          <w:color w:val="000000" w:themeColor="text1"/>
          <w:szCs w:val="24"/>
          <w:shd w:val="clear" w:color="auto" w:fill="FFFFFF"/>
        </w:rPr>
        <w:sectPr w:rsidR="002D3AC8" w:rsidSect="00966180">
          <w:headerReference w:type="default" r:id="rId18"/>
          <w:type w:val="continuous"/>
          <w:pgSz w:w="11906" w:h="16838"/>
          <w:pgMar w:top="1418" w:right="1418" w:bottom="1418" w:left="1418" w:header="709" w:footer="709" w:gutter="0"/>
          <w:cols w:space="708"/>
          <w:docGrid w:linePitch="360"/>
        </w:sectPr>
      </w:pPr>
    </w:p>
    <w:p w14:paraId="7A479B7F" w14:textId="1670A607" w:rsidR="002D3AC8" w:rsidRPr="00C05C6B" w:rsidRDefault="002D3AC8" w:rsidP="007807E5">
      <w:pPr>
        <w:spacing w:before="120" w:after="120"/>
        <w:rPr>
          <w:rFonts w:cs="Times New Roman"/>
          <w:color w:val="000000" w:themeColor="text1"/>
          <w:szCs w:val="24"/>
          <w:shd w:val="clear" w:color="auto" w:fill="FFFFFF"/>
        </w:rPr>
        <w:sectPr w:rsidR="002D3AC8" w:rsidRPr="00C05C6B" w:rsidSect="002D3AC8">
          <w:headerReference w:type="default" r:id="rId19"/>
          <w:type w:val="oddPage"/>
          <w:pgSz w:w="11906" w:h="16838"/>
          <w:pgMar w:top="1418" w:right="1418" w:bottom="1418" w:left="1418" w:header="709" w:footer="709" w:gutter="0"/>
          <w:cols w:space="708"/>
          <w:docGrid w:linePitch="360"/>
        </w:sectPr>
      </w:pPr>
    </w:p>
    <w:p w14:paraId="3DC1560F" w14:textId="5CFA332E" w:rsidR="007D3FE3" w:rsidRPr="00C05C6B" w:rsidRDefault="00407144" w:rsidP="000A49F2">
      <w:pPr>
        <w:pStyle w:val="Titre1"/>
        <w:spacing w:before="120" w:after="120"/>
        <w:rPr>
          <w:color w:val="000000" w:themeColor="text1"/>
        </w:rPr>
      </w:pPr>
      <w:bookmarkStart w:id="69" w:name="_Toc149396603"/>
      <w:bookmarkStart w:id="70" w:name="_Toc146804002"/>
      <w:bookmarkStart w:id="71" w:name="_Toc146804067"/>
      <w:bookmarkStart w:id="72" w:name="_Toc151299994"/>
      <w:bookmarkStart w:id="73" w:name="_Toc169527877"/>
      <w:r w:rsidRPr="00C05C6B">
        <w:rPr>
          <w:color w:val="000000" w:themeColor="text1"/>
        </w:rPr>
        <w:lastRenderedPageBreak/>
        <w:t>Chapitre 2</w:t>
      </w:r>
      <w:bookmarkStart w:id="74" w:name="_Toc149396604"/>
      <w:bookmarkEnd w:id="69"/>
      <w:r w:rsidR="000A49F2" w:rsidRPr="00C05C6B">
        <w:rPr>
          <w:color w:val="000000" w:themeColor="text1"/>
        </w:rPr>
        <w:t xml:space="preserve"> : </w:t>
      </w:r>
      <w:r w:rsidRPr="00C05C6B">
        <w:rPr>
          <w:color w:val="000000" w:themeColor="text1"/>
        </w:rPr>
        <w:t>O</w:t>
      </w:r>
      <w:r w:rsidR="006D71C4" w:rsidRPr="00C05C6B">
        <w:rPr>
          <w:color w:val="000000" w:themeColor="text1"/>
        </w:rPr>
        <w:t xml:space="preserve">rientations </w:t>
      </w:r>
      <w:bookmarkEnd w:id="70"/>
      <w:bookmarkEnd w:id="71"/>
      <w:r w:rsidR="00660802" w:rsidRPr="00C05C6B">
        <w:rPr>
          <w:color w:val="000000" w:themeColor="text1"/>
        </w:rPr>
        <w:t>théoriques</w:t>
      </w:r>
      <w:r w:rsidR="00FC19AD" w:rsidRPr="00C05C6B">
        <w:rPr>
          <w:color w:val="000000" w:themeColor="text1"/>
        </w:rPr>
        <w:t xml:space="preserve"> et </w:t>
      </w:r>
      <w:r w:rsidR="00660802" w:rsidRPr="00C05C6B">
        <w:rPr>
          <w:color w:val="000000" w:themeColor="text1"/>
        </w:rPr>
        <w:t>méthodologiques</w:t>
      </w:r>
      <w:bookmarkEnd w:id="72"/>
      <w:bookmarkEnd w:id="73"/>
      <w:bookmarkEnd w:id="74"/>
    </w:p>
    <w:p w14:paraId="0F4A5854" w14:textId="56A18FEF" w:rsidR="000621B6" w:rsidRPr="00C05C6B" w:rsidRDefault="008C382A" w:rsidP="00A225E1">
      <w:pPr>
        <w:spacing w:before="120" w:after="120"/>
        <w:rPr>
          <w:color w:val="000000" w:themeColor="text1"/>
          <w:lang w:val="fr-BE"/>
        </w:rPr>
      </w:pPr>
      <w:r w:rsidRPr="00C05C6B">
        <w:rPr>
          <w:color w:val="000000" w:themeColor="text1"/>
          <w:lang w:val="fr-BE"/>
        </w:rPr>
        <w:t xml:space="preserve">Ce chapitre est consacré à la présentation </w:t>
      </w:r>
      <w:r w:rsidR="0048710C" w:rsidRPr="00C05C6B">
        <w:rPr>
          <w:color w:val="000000" w:themeColor="text1"/>
          <w:lang w:val="fr-BE"/>
        </w:rPr>
        <w:t xml:space="preserve">et </w:t>
      </w:r>
      <w:r w:rsidR="00E66BDD">
        <w:rPr>
          <w:color w:val="000000" w:themeColor="text1"/>
          <w:lang w:val="fr-BE"/>
        </w:rPr>
        <w:t xml:space="preserve">à </w:t>
      </w:r>
      <w:r w:rsidR="0048710C" w:rsidRPr="00C05C6B">
        <w:rPr>
          <w:color w:val="000000" w:themeColor="text1"/>
          <w:lang w:val="fr-BE"/>
        </w:rPr>
        <w:t xml:space="preserve">l’explication de notre processus de recherche. </w:t>
      </w:r>
    </w:p>
    <w:p w14:paraId="000AAF0B" w14:textId="20DE2A05" w:rsidR="005721C3" w:rsidRPr="00C05C6B" w:rsidRDefault="005721C3" w:rsidP="00A225E1">
      <w:pPr>
        <w:spacing w:before="120" w:after="120"/>
        <w:rPr>
          <w:color w:val="000000" w:themeColor="text1"/>
          <w:lang w:val="fr-BE"/>
        </w:rPr>
      </w:pPr>
      <w:r w:rsidRPr="00C05C6B">
        <w:rPr>
          <w:color w:val="000000" w:themeColor="text1"/>
          <w:lang w:val="fr-BE"/>
        </w:rPr>
        <w:t>Nous avons réalisé un travail exploratoire et empirique en trois temps</w:t>
      </w:r>
      <w:r w:rsidR="00E66BDD">
        <w:rPr>
          <w:color w:val="000000" w:themeColor="text1"/>
          <w:lang w:val="fr-BE"/>
        </w:rPr>
        <w:t>. Celui-ci</w:t>
      </w:r>
      <w:r w:rsidRPr="00C05C6B">
        <w:rPr>
          <w:color w:val="000000" w:themeColor="text1"/>
          <w:lang w:val="fr-BE"/>
        </w:rPr>
        <w:t xml:space="preserve"> </w:t>
      </w:r>
      <w:r w:rsidR="001D1206" w:rsidRPr="001D1206">
        <w:rPr>
          <w:color w:val="000000" w:themeColor="text1"/>
          <w:lang w:val="fr-BE"/>
        </w:rPr>
        <w:t> est exposé sous la forme de trois articles</w:t>
      </w:r>
      <w:r w:rsidRPr="00C05C6B">
        <w:rPr>
          <w:color w:val="000000" w:themeColor="text1"/>
          <w:szCs w:val="24"/>
          <w:lang w:val="fr-BE"/>
        </w:rPr>
        <w:t xml:space="preserve">. </w:t>
      </w:r>
      <w:r w:rsidR="00E05E03" w:rsidRPr="00C05C6B">
        <w:rPr>
          <w:color w:val="000000" w:themeColor="text1"/>
          <w:lang w:val="fr-BE"/>
        </w:rPr>
        <w:t>Le r</w:t>
      </w:r>
      <w:r w:rsidR="00E66BDD">
        <w:rPr>
          <w:color w:val="000000" w:themeColor="text1"/>
          <w:lang w:val="fr-BE"/>
        </w:rPr>
        <w:t>ecueil</w:t>
      </w:r>
      <w:r w:rsidR="00E05E03" w:rsidRPr="00C05C6B">
        <w:rPr>
          <w:color w:val="000000" w:themeColor="text1"/>
          <w:lang w:val="fr-BE"/>
        </w:rPr>
        <w:t xml:space="preserve"> et </w:t>
      </w:r>
      <w:r w:rsidR="00E66BDD">
        <w:rPr>
          <w:color w:val="000000" w:themeColor="text1"/>
          <w:lang w:val="fr-BE"/>
        </w:rPr>
        <w:t xml:space="preserve">les </w:t>
      </w:r>
      <w:r w:rsidR="00E05E03" w:rsidRPr="00C05C6B">
        <w:rPr>
          <w:color w:val="000000" w:themeColor="text1"/>
          <w:lang w:val="fr-BE"/>
        </w:rPr>
        <w:t>analyses de données propre</w:t>
      </w:r>
      <w:r w:rsidR="008A4DF7" w:rsidRPr="00C05C6B">
        <w:rPr>
          <w:color w:val="000000" w:themeColor="text1"/>
          <w:lang w:val="fr-BE"/>
        </w:rPr>
        <w:t>s</w:t>
      </w:r>
      <w:r w:rsidR="00E05E03" w:rsidRPr="00C05C6B">
        <w:rPr>
          <w:color w:val="000000" w:themeColor="text1"/>
          <w:lang w:val="fr-BE"/>
        </w:rPr>
        <w:t xml:space="preserve"> à chaque article étant développé</w:t>
      </w:r>
      <w:r w:rsidR="00DA0C60" w:rsidRPr="00C05C6B">
        <w:rPr>
          <w:color w:val="000000" w:themeColor="text1"/>
          <w:lang w:val="fr-BE"/>
        </w:rPr>
        <w:t>e</w:t>
      </w:r>
      <w:r w:rsidR="008A4DF7" w:rsidRPr="00C05C6B">
        <w:rPr>
          <w:color w:val="000000" w:themeColor="text1"/>
          <w:lang w:val="fr-BE"/>
        </w:rPr>
        <w:t>s</w:t>
      </w:r>
      <w:r w:rsidR="00E05E03" w:rsidRPr="00C05C6B">
        <w:rPr>
          <w:color w:val="000000" w:themeColor="text1"/>
          <w:lang w:val="fr-BE"/>
        </w:rPr>
        <w:t xml:space="preserve"> </w:t>
      </w:r>
      <w:r w:rsidR="00D84686" w:rsidRPr="00C05C6B">
        <w:rPr>
          <w:color w:val="000000" w:themeColor="text1"/>
          <w:lang w:val="fr-BE"/>
        </w:rPr>
        <w:t>en leur sein, nous les parcour</w:t>
      </w:r>
      <w:r w:rsidR="00E66BDD">
        <w:rPr>
          <w:color w:val="000000" w:themeColor="text1"/>
          <w:lang w:val="fr-BE"/>
        </w:rPr>
        <w:t>r</w:t>
      </w:r>
      <w:r w:rsidR="00D84686" w:rsidRPr="00C05C6B">
        <w:rPr>
          <w:color w:val="000000" w:themeColor="text1"/>
          <w:lang w:val="fr-BE"/>
        </w:rPr>
        <w:t xml:space="preserve">ons </w:t>
      </w:r>
      <w:r w:rsidR="00E05E03" w:rsidRPr="00C05C6B">
        <w:rPr>
          <w:color w:val="000000" w:themeColor="text1"/>
          <w:lang w:val="fr-BE"/>
        </w:rPr>
        <w:t xml:space="preserve">de manière synthétique </w:t>
      </w:r>
      <w:r w:rsidR="008A4DF7" w:rsidRPr="00C05C6B">
        <w:rPr>
          <w:color w:val="000000" w:themeColor="text1"/>
          <w:lang w:val="fr-BE"/>
        </w:rPr>
        <w:t>après avoir expliqué</w:t>
      </w:r>
      <w:r w:rsidR="00E05E03" w:rsidRPr="00C05C6B">
        <w:rPr>
          <w:color w:val="000000" w:themeColor="text1"/>
          <w:lang w:val="fr-BE"/>
        </w:rPr>
        <w:t xml:space="preserve"> </w:t>
      </w:r>
      <w:r w:rsidR="005F7645" w:rsidRPr="00C05C6B">
        <w:rPr>
          <w:color w:val="000000" w:themeColor="text1"/>
          <w:lang w:val="fr-BE"/>
        </w:rPr>
        <w:t xml:space="preserve">nos choix théoriques et </w:t>
      </w:r>
      <w:r w:rsidR="00C5220E" w:rsidRPr="00C05C6B">
        <w:rPr>
          <w:color w:val="000000" w:themeColor="text1"/>
          <w:lang w:val="fr-BE"/>
        </w:rPr>
        <w:t>méthodologiques.</w:t>
      </w:r>
      <w:r w:rsidR="005F7645" w:rsidRPr="00C05C6B">
        <w:rPr>
          <w:color w:val="000000" w:themeColor="text1"/>
          <w:lang w:val="fr-BE"/>
        </w:rPr>
        <w:t xml:space="preserve"> </w:t>
      </w:r>
    </w:p>
    <w:p w14:paraId="1E918450" w14:textId="0E56F639" w:rsidR="00B1146B" w:rsidRPr="00C05C6B" w:rsidRDefault="002C7255" w:rsidP="005721C3">
      <w:pPr>
        <w:spacing w:before="120" w:after="120"/>
        <w:rPr>
          <w:color w:val="000000" w:themeColor="text1"/>
          <w:szCs w:val="24"/>
        </w:rPr>
      </w:pPr>
      <w:r w:rsidRPr="00C05C6B">
        <w:rPr>
          <w:color w:val="000000" w:themeColor="text1"/>
          <w:lang w:val="fr-BE"/>
        </w:rPr>
        <w:t>Nous introdui</w:t>
      </w:r>
      <w:r w:rsidR="00E66BDD">
        <w:rPr>
          <w:color w:val="000000" w:themeColor="text1"/>
          <w:lang w:val="fr-BE"/>
        </w:rPr>
        <w:t>r</w:t>
      </w:r>
      <w:r w:rsidRPr="00C05C6B">
        <w:rPr>
          <w:color w:val="000000" w:themeColor="text1"/>
          <w:lang w:val="fr-BE"/>
        </w:rPr>
        <w:t xml:space="preserve">ons </w:t>
      </w:r>
      <w:r w:rsidR="00D531C5" w:rsidRPr="00C05C6B">
        <w:rPr>
          <w:color w:val="000000" w:themeColor="text1"/>
          <w:lang w:val="fr-BE"/>
        </w:rPr>
        <w:t>de cette façon</w:t>
      </w:r>
      <w:r w:rsidRPr="00C05C6B">
        <w:rPr>
          <w:color w:val="000000" w:themeColor="text1"/>
          <w:lang w:val="fr-BE"/>
        </w:rPr>
        <w:t xml:space="preserve"> notre projet doctoral </w:t>
      </w:r>
      <w:r w:rsidR="00E66BDD">
        <w:rPr>
          <w:color w:val="000000" w:themeColor="text1"/>
          <w:lang w:val="fr-BE"/>
        </w:rPr>
        <w:t>dans</w:t>
      </w:r>
      <w:r w:rsidRPr="00C05C6B">
        <w:rPr>
          <w:color w:val="000000" w:themeColor="text1"/>
          <w:lang w:val="fr-BE"/>
        </w:rPr>
        <w:t xml:space="preserve"> les balises théoriques qui </w:t>
      </w:r>
      <w:r w:rsidR="00843353" w:rsidRPr="00C05C6B">
        <w:rPr>
          <w:color w:val="000000" w:themeColor="text1"/>
          <w:lang w:val="fr-BE"/>
        </w:rPr>
        <w:t xml:space="preserve">fondent </w:t>
      </w:r>
      <w:r w:rsidRPr="00C05C6B">
        <w:rPr>
          <w:color w:val="000000" w:themeColor="text1"/>
          <w:lang w:val="fr-BE"/>
        </w:rPr>
        <w:t xml:space="preserve">notre </w:t>
      </w:r>
      <w:r w:rsidR="00843353" w:rsidRPr="00C05C6B">
        <w:rPr>
          <w:color w:val="000000" w:themeColor="text1"/>
          <w:lang w:val="fr-BE"/>
        </w:rPr>
        <w:t xml:space="preserve">posture épistémologique et </w:t>
      </w:r>
      <w:r w:rsidRPr="00C05C6B">
        <w:rPr>
          <w:color w:val="000000" w:themeColor="text1"/>
          <w:lang w:val="fr-BE"/>
        </w:rPr>
        <w:t xml:space="preserve">démarche </w:t>
      </w:r>
      <w:r w:rsidR="00843353" w:rsidRPr="00C05C6B">
        <w:rPr>
          <w:color w:val="000000" w:themeColor="text1"/>
          <w:lang w:val="fr-BE"/>
        </w:rPr>
        <w:t xml:space="preserve">méthodologique. </w:t>
      </w:r>
      <w:bookmarkStart w:id="75" w:name="_Toc149396605"/>
      <w:r w:rsidR="00B1146B" w:rsidRPr="00C05C6B">
        <w:rPr>
          <w:color w:val="000000" w:themeColor="text1"/>
          <w:szCs w:val="24"/>
          <w:lang w:val="fr-BE"/>
        </w:rPr>
        <w:t xml:space="preserve">Pour ce faire, nous adopterons une posture réflexive, </w:t>
      </w:r>
      <w:r w:rsidR="00E66BDD">
        <w:rPr>
          <w:color w:val="000000" w:themeColor="text1"/>
          <w:szCs w:val="24"/>
          <w:lang w:val="fr-BE"/>
        </w:rPr>
        <w:t>dans laquelle</w:t>
      </w:r>
      <w:r w:rsidR="00B1146B" w:rsidRPr="00C05C6B">
        <w:rPr>
          <w:color w:val="000000" w:themeColor="text1"/>
          <w:szCs w:val="24"/>
          <w:lang w:val="fr-BE"/>
        </w:rPr>
        <w:t xml:space="preserve"> nous nous préoccuperons tant des résultats obtenus que de la façon dont nous les avons récoltés, ainsi que de la pertinence de leurs apports à notre question générale de thèse.  </w:t>
      </w:r>
    </w:p>
    <w:p w14:paraId="2DF1E575" w14:textId="3173A3D6" w:rsidR="00C65A78" w:rsidRPr="00C05C6B" w:rsidRDefault="00C65A78" w:rsidP="00A225E1">
      <w:pPr>
        <w:pStyle w:val="Titre3"/>
        <w:spacing w:before="120" w:beforeAutospacing="0" w:after="120" w:afterAutospacing="0"/>
        <w:rPr>
          <w:color w:val="000000" w:themeColor="text1"/>
        </w:rPr>
      </w:pPr>
      <w:bookmarkStart w:id="76" w:name="_Toc151299995"/>
      <w:bookmarkStart w:id="77" w:name="_Toc169527878"/>
      <w:r w:rsidRPr="00C05C6B">
        <w:rPr>
          <w:color w:val="000000" w:themeColor="text1"/>
        </w:rPr>
        <w:t>L’institutionnalisat</w:t>
      </w:r>
      <w:r w:rsidR="003266F4" w:rsidRPr="00C05C6B">
        <w:rPr>
          <w:color w:val="000000" w:themeColor="text1"/>
        </w:rPr>
        <w:t xml:space="preserve">ion </w:t>
      </w:r>
      <w:r w:rsidR="00E00594" w:rsidRPr="00C05C6B">
        <w:rPr>
          <w:color w:val="000000" w:themeColor="text1"/>
        </w:rPr>
        <w:t>et</w:t>
      </w:r>
      <w:r w:rsidR="003266F4" w:rsidRPr="00C05C6B">
        <w:rPr>
          <w:color w:val="000000" w:themeColor="text1"/>
        </w:rPr>
        <w:t xml:space="preserve"> </w:t>
      </w:r>
      <w:r w:rsidR="00E66BDD">
        <w:rPr>
          <w:color w:val="000000" w:themeColor="text1"/>
        </w:rPr>
        <w:t xml:space="preserve">la </w:t>
      </w:r>
      <w:r w:rsidR="003266F4" w:rsidRPr="00C05C6B">
        <w:rPr>
          <w:color w:val="000000" w:themeColor="text1"/>
        </w:rPr>
        <w:t xml:space="preserve">régulation ? </w:t>
      </w:r>
      <w:r w:rsidR="00E00594" w:rsidRPr="00C05C6B">
        <w:rPr>
          <w:color w:val="000000" w:themeColor="text1"/>
        </w:rPr>
        <w:t>Des précisions</w:t>
      </w:r>
      <w:r w:rsidRPr="00C05C6B">
        <w:rPr>
          <w:color w:val="000000" w:themeColor="text1"/>
        </w:rPr>
        <w:t xml:space="preserve"> théorique</w:t>
      </w:r>
      <w:r w:rsidR="00E00594" w:rsidRPr="00C05C6B">
        <w:rPr>
          <w:color w:val="000000" w:themeColor="text1"/>
        </w:rPr>
        <w:t>s</w:t>
      </w:r>
      <w:r w:rsidRPr="00C05C6B">
        <w:rPr>
          <w:color w:val="000000" w:themeColor="text1"/>
        </w:rPr>
        <w:t xml:space="preserve"> pour assurer une cohérence méthodologique et épistémologique</w:t>
      </w:r>
      <w:bookmarkEnd w:id="75"/>
      <w:bookmarkEnd w:id="76"/>
      <w:bookmarkEnd w:id="77"/>
    </w:p>
    <w:p w14:paraId="6A58EEDB" w14:textId="3A1E0846" w:rsidR="00BB10B2" w:rsidRPr="00C05C6B" w:rsidRDefault="00BD55DC" w:rsidP="00A225E1">
      <w:pPr>
        <w:spacing w:before="120" w:after="120"/>
        <w:rPr>
          <w:color w:val="000000" w:themeColor="text1"/>
          <w:lang w:val="fr-BE"/>
        </w:rPr>
      </w:pPr>
      <w:r w:rsidRPr="00C05C6B">
        <w:rPr>
          <w:color w:val="000000" w:themeColor="text1"/>
          <w:lang w:val="fr-BE"/>
        </w:rPr>
        <w:t xml:space="preserve">Les développements évoqués en chapitre 1 démontrent l’insaisissabilité et </w:t>
      </w:r>
      <w:r w:rsidR="00E66BDD">
        <w:rPr>
          <w:color w:val="000000" w:themeColor="text1"/>
          <w:lang w:val="fr-BE"/>
        </w:rPr>
        <w:t>l’</w:t>
      </w:r>
      <w:r w:rsidRPr="00C05C6B">
        <w:rPr>
          <w:color w:val="000000" w:themeColor="text1"/>
          <w:lang w:val="fr-BE"/>
        </w:rPr>
        <w:t xml:space="preserve">instabilité de la problématique de la régulation du travail de plateforme, fondamentalement complexe, inaboutie et impliquant des considérations divergentes selon les périodes, </w:t>
      </w:r>
      <w:r w:rsidR="00E66BDD">
        <w:rPr>
          <w:color w:val="000000" w:themeColor="text1"/>
          <w:lang w:val="fr-BE"/>
        </w:rPr>
        <w:t xml:space="preserve">les </w:t>
      </w:r>
      <w:r w:rsidRPr="00C05C6B">
        <w:rPr>
          <w:color w:val="000000" w:themeColor="text1"/>
          <w:lang w:val="fr-BE"/>
        </w:rPr>
        <w:t xml:space="preserve">contextes, </w:t>
      </w:r>
      <w:r w:rsidR="00E66BDD">
        <w:rPr>
          <w:color w:val="000000" w:themeColor="text1"/>
          <w:lang w:val="fr-BE"/>
        </w:rPr>
        <w:t xml:space="preserve">les </w:t>
      </w:r>
      <w:r w:rsidRPr="00C05C6B">
        <w:rPr>
          <w:color w:val="000000" w:themeColor="text1"/>
          <w:lang w:val="fr-BE"/>
        </w:rPr>
        <w:t xml:space="preserve">approches et </w:t>
      </w:r>
      <w:r w:rsidR="00E66BDD">
        <w:rPr>
          <w:color w:val="000000" w:themeColor="text1"/>
          <w:lang w:val="fr-BE"/>
        </w:rPr>
        <w:t xml:space="preserve">les </w:t>
      </w:r>
      <w:r w:rsidRPr="00C05C6B">
        <w:rPr>
          <w:color w:val="000000" w:themeColor="text1"/>
          <w:lang w:val="fr-BE"/>
        </w:rPr>
        <w:t xml:space="preserve">angles d’analyse adoptés </w:t>
      </w:r>
      <w:r w:rsidR="00842C29" w:rsidRPr="00C05C6B">
        <w:rPr>
          <w:color w:val="000000" w:themeColor="text1"/>
          <w:lang w:val="fr-BE"/>
        </w:rPr>
        <w:t>jusqu’à aujourd’hui</w:t>
      </w:r>
      <w:r w:rsidRPr="00C05C6B">
        <w:rPr>
          <w:color w:val="000000" w:themeColor="text1"/>
          <w:lang w:val="fr-BE"/>
        </w:rPr>
        <w:t>. Ce constat nous a permis d’affirmer que la régulation ne peut être considérée comme une réalité à saisir</w:t>
      </w:r>
      <w:r w:rsidR="002B150A" w:rsidRPr="00C05C6B">
        <w:rPr>
          <w:color w:val="000000" w:themeColor="text1"/>
          <w:lang w:val="fr-BE"/>
        </w:rPr>
        <w:t>,</w:t>
      </w:r>
      <w:r w:rsidRPr="00C05C6B">
        <w:rPr>
          <w:color w:val="000000" w:themeColor="text1"/>
          <w:lang w:val="fr-BE"/>
        </w:rPr>
        <w:t xml:space="preserve"> mais davantage comme un phénomène social construit par les acteurs</w:t>
      </w:r>
      <w:r w:rsidR="0045567E" w:rsidRPr="00C05C6B">
        <w:rPr>
          <w:color w:val="000000" w:themeColor="text1"/>
          <w:lang w:val="fr-BE"/>
        </w:rPr>
        <w:t xml:space="preserve"> </w:t>
      </w:r>
      <w:r w:rsidR="0045567E" w:rsidRPr="00C05C6B">
        <w:rPr>
          <w:color w:val="000000" w:themeColor="text1"/>
          <w:lang w:val="fr-BE"/>
        </w:rPr>
        <w:fldChar w:fldCharType="begin"/>
      </w:r>
      <w:r w:rsidR="00EA7D23" w:rsidRPr="00C05C6B">
        <w:rPr>
          <w:color w:val="000000" w:themeColor="text1"/>
          <w:lang w:val="fr-BE"/>
        </w:rPr>
        <w:instrText xml:space="preserve"> ADDIN ZOTERO_ITEM CSL_CITATION {"citationID":"mkKQFdHW","properties":{"formattedCitation":"(Huault, 2009)","plainCitation":"(Huault, 2009)","noteIndex":0},"citationItems":[{"id":2787,"uris":["http://zotero.org/users/6183971/items/HA4D9QXQ"],"itemData":{"id":2787,"type":"article-journal","language":"fr","source":"Zotero","title":"Mats Alvesson. Dénaturalisation et émancipation comme projet scientifique en management","author":[{"family":"Huault","given":"Isabelle"}],"issued":{"date-parts":[["2009"]]}}}],"schema":"https://github.com/citation-style-language/schema/raw/master/csl-citation.json"} </w:instrText>
      </w:r>
      <w:r w:rsidR="0045567E" w:rsidRPr="00C05C6B">
        <w:rPr>
          <w:color w:val="000000" w:themeColor="text1"/>
          <w:lang w:val="fr-BE"/>
        </w:rPr>
        <w:fldChar w:fldCharType="separate"/>
      </w:r>
      <w:r w:rsidR="00EA7D23" w:rsidRPr="00C05C6B">
        <w:rPr>
          <w:rFonts w:cs="Times New Roman"/>
          <w:color w:val="000000" w:themeColor="text1"/>
        </w:rPr>
        <w:t>(Huault, 2009)</w:t>
      </w:r>
      <w:r w:rsidR="0045567E" w:rsidRPr="00C05C6B">
        <w:rPr>
          <w:color w:val="000000" w:themeColor="text1"/>
          <w:lang w:val="fr-BE"/>
        </w:rPr>
        <w:fldChar w:fldCharType="end"/>
      </w:r>
      <w:r w:rsidR="008C7BFB" w:rsidRPr="00C05C6B">
        <w:rPr>
          <w:color w:val="000000" w:themeColor="text1"/>
          <w:lang w:val="fr-BE"/>
        </w:rPr>
        <w:t xml:space="preserve">. </w:t>
      </w:r>
    </w:p>
    <w:p w14:paraId="3D792A6E" w14:textId="112E6B27" w:rsidR="00BB10B2" w:rsidRPr="00C05C6B" w:rsidRDefault="00D80550" w:rsidP="00A225E1">
      <w:pPr>
        <w:spacing w:before="120" w:after="120"/>
        <w:rPr>
          <w:color w:val="000000" w:themeColor="text1"/>
          <w:lang w:val="fr-BE"/>
        </w:rPr>
      </w:pPr>
      <w:r w:rsidRPr="00C05C6B">
        <w:rPr>
          <w:color w:val="000000" w:themeColor="text1"/>
          <w:lang w:val="fr-BE"/>
        </w:rPr>
        <w:t xml:space="preserve">Le concept même </w:t>
      </w:r>
      <w:r w:rsidR="00D84686" w:rsidRPr="00C05C6B">
        <w:rPr>
          <w:color w:val="000000" w:themeColor="text1"/>
          <w:lang w:val="fr-BE"/>
        </w:rPr>
        <w:t xml:space="preserve">de </w:t>
      </w:r>
      <w:r w:rsidR="00BB10B2" w:rsidRPr="00C05C6B">
        <w:rPr>
          <w:color w:val="000000" w:themeColor="text1"/>
          <w:lang w:val="fr-BE"/>
        </w:rPr>
        <w:t>régulation dans la littérature est protéiforme et polysémique</w:t>
      </w:r>
      <w:r w:rsidR="008C33B1" w:rsidRPr="00C05C6B">
        <w:rPr>
          <w:color w:val="000000" w:themeColor="text1"/>
          <w:lang w:val="fr-BE"/>
        </w:rPr>
        <w:t>,</w:t>
      </w:r>
      <w:r w:rsidR="00BB10B2" w:rsidRPr="00C05C6B">
        <w:rPr>
          <w:color w:val="000000" w:themeColor="text1"/>
          <w:lang w:val="fr-BE"/>
        </w:rPr>
        <w:t xml:space="preserve"> </w:t>
      </w:r>
      <w:r w:rsidR="00E66BDD">
        <w:rPr>
          <w:color w:val="000000" w:themeColor="text1"/>
          <w:lang w:val="fr-BE"/>
        </w:rPr>
        <w:t xml:space="preserve">ce qui </w:t>
      </w:r>
      <w:r w:rsidR="00BB10B2" w:rsidRPr="00C05C6B">
        <w:rPr>
          <w:color w:val="000000" w:themeColor="text1"/>
          <w:lang w:val="fr-BE"/>
        </w:rPr>
        <w:t xml:space="preserve">le rend sujet à différentes théorisations, si bien qu’il constitue aujourd’hui la « signature » d’un certain nombre de courants de pensée et d’écoles. La théorie de la régulation conjointe de Jean-Daniel Reynaud en sociologie des relations professionnelles, l’école de la régulation fondée par Michel Aglietta et Robert Boyer sur les transformations de l’économie, </w:t>
      </w:r>
      <w:r w:rsidR="008C33B1" w:rsidRPr="00C05C6B">
        <w:rPr>
          <w:color w:val="000000" w:themeColor="text1"/>
          <w:lang w:val="fr-BE"/>
        </w:rPr>
        <w:t xml:space="preserve">ou encore </w:t>
      </w:r>
      <w:r w:rsidR="00BB10B2" w:rsidRPr="00C05C6B">
        <w:rPr>
          <w:color w:val="000000" w:themeColor="text1"/>
          <w:lang w:val="fr-BE"/>
        </w:rPr>
        <w:t xml:space="preserve">les études sociojuridiques d’Alan Page et Anthony Ogus illustrent bien la façon dont la régulation traverse différentes ambitions scientifiques. </w:t>
      </w:r>
    </w:p>
    <w:p w14:paraId="6C5D8690" w14:textId="3CD17835" w:rsidR="00BB10B2" w:rsidRPr="00C05C6B" w:rsidRDefault="00BB10B2" w:rsidP="00A225E1">
      <w:pPr>
        <w:spacing w:before="120" w:after="120"/>
        <w:rPr>
          <w:color w:val="000000" w:themeColor="text1"/>
          <w:lang w:val="fr-BE"/>
        </w:rPr>
      </w:pPr>
      <w:r w:rsidRPr="00C05C6B">
        <w:rPr>
          <w:color w:val="000000" w:themeColor="text1"/>
          <w:lang w:val="fr-BE"/>
        </w:rPr>
        <w:t xml:space="preserve">Par ailleurs, nous nous donnons </w:t>
      </w:r>
      <w:r w:rsidR="00E66BDD">
        <w:rPr>
          <w:color w:val="000000" w:themeColor="text1"/>
          <w:lang w:val="fr-BE"/>
        </w:rPr>
        <w:t xml:space="preserve">pour </w:t>
      </w:r>
      <w:r w:rsidRPr="00C05C6B">
        <w:rPr>
          <w:color w:val="000000" w:themeColor="text1"/>
          <w:lang w:val="fr-BE"/>
        </w:rPr>
        <w:t>objectif de comprendre cette régulation dans la façon dont elle se fabrique socialement, autour de pratiques de travail qui font débat. La violation des normes ou des attentes génère du bruit, et rien ne semble expliquer ce qui permet au travail de plateforme de s’installer socialement, c’est-à-dire de ne pas être totalement banni</w:t>
      </w:r>
      <w:r w:rsidR="00E66BDD">
        <w:rPr>
          <w:color w:val="000000" w:themeColor="text1"/>
          <w:lang w:val="fr-BE"/>
        </w:rPr>
        <w:t>,</w:t>
      </w:r>
      <w:r w:rsidRPr="00C05C6B">
        <w:rPr>
          <w:color w:val="000000" w:themeColor="text1"/>
          <w:lang w:val="fr-BE"/>
        </w:rPr>
        <w:t xml:space="preserve"> bien qu’il suscite une crise de régulation. Inversement, lorsqu'une forme d'organisation, une norme </w:t>
      </w:r>
      <w:r w:rsidRPr="00C05C6B">
        <w:rPr>
          <w:color w:val="000000" w:themeColor="text1"/>
          <w:lang w:val="fr-BE"/>
        </w:rPr>
        <w:lastRenderedPageBreak/>
        <w:t>industrielle ou un régime pol</w:t>
      </w:r>
      <w:r w:rsidR="00D80550" w:rsidRPr="00C05C6B">
        <w:rPr>
          <w:color w:val="000000" w:themeColor="text1"/>
          <w:lang w:val="fr-BE"/>
        </w:rPr>
        <w:t xml:space="preserve">itique acquiert une légitimité, les protagonistes </w:t>
      </w:r>
      <w:r w:rsidRPr="00C05C6B">
        <w:rPr>
          <w:color w:val="000000" w:themeColor="text1"/>
          <w:lang w:val="fr-BE"/>
        </w:rPr>
        <w:t xml:space="preserve">cessent de se battre, les débats </w:t>
      </w:r>
      <w:r w:rsidR="00D80550" w:rsidRPr="00C05C6B">
        <w:rPr>
          <w:color w:val="000000" w:themeColor="text1"/>
          <w:lang w:val="fr-BE"/>
        </w:rPr>
        <w:t>s’estompent</w:t>
      </w:r>
      <w:r w:rsidRPr="00C05C6B">
        <w:rPr>
          <w:color w:val="000000" w:themeColor="text1"/>
          <w:lang w:val="fr-BE"/>
        </w:rPr>
        <w:t xml:space="preserve"> et les organisations s'étiolent </w:t>
      </w:r>
      <w:r w:rsidRPr="00C05C6B">
        <w:rPr>
          <w:color w:val="000000" w:themeColor="text1"/>
          <w:lang w:val="fr-BE"/>
        </w:rPr>
        <w:fldChar w:fldCharType="begin"/>
      </w:r>
      <w:r w:rsidRPr="00C05C6B">
        <w:rPr>
          <w:color w:val="000000" w:themeColor="text1"/>
          <w:lang w:val="fr-BE"/>
        </w:rPr>
        <w:instrText xml:space="preserve"> ADDIN ZOTERO_ITEM CSL_CITATION {"citationID":"d39hnIjA","properties":{"formattedCitation":"(Schneiberg &amp; Clemens, 2006)","plainCitation":"(Schneiberg &amp; Clemens, 2006)","noteIndex":0},"citationItems":[{"id":2488,"uris":["http://zotero.org/users/6183971/items/QQC9Q449"],"itemData":{"id":2488,"type":"article-journal","abstract":"Institutional theory rests on a rejection of reductionism. Instead of reducing higher-order phenomena to aggregates of behavior, institutional theory reverses this causal imagery. It attributes the behavior of organizations and nation-states to contextual factors, notably organizational fields, national institutional systems, or the emerging global polity, Institutionalists, particularly within sociology, also emphasize specifically cultural mechanisms for these higher-order effects. This article develops the methodological foundations for these claims. It surveys and elaborates research designs for documenting higher-order effects and for differentiating the cultural mechanisms of institutional influence. It also presents new strategies for assessing multiple logics and the coherence of institutional orders, moving beyond adoption and diffusion studies to analyze the dynamic and contested processes of institutionalization and institutional change.","container-title":"Sociological Theory","DOI":"10.1111/j.1467-9558.2006.00288.x","ISSN":"1467-9558","issue":"3","language":"en","note":"_eprint: https://onlinelibrary.wiley.com/doi/pdf/10.1111/j.1467-9558.2006.00288.x","page":"195-227","source":"Wiley Online Library","title":"The Typical Tools for the Job: Research Strategies in Institutional Analysis*","title-short":"The Typical Tools for the Job","URL":"https://onlinelibrary.wiley.com/doi/abs/10.1111/j.1467-9558.2006.00288.x","volume":"24","author":[{"family":"Schneiberg","given":"Marc"},{"family":"Clemens","given":"Elisabeth S."}],"accessed":{"date-parts":[["2023",10,6]]},"issued":{"date-parts":[["2006"]]}}}],"schema":"https://github.com/citation-style-language/schema/raw/master/csl-citation.json"} </w:instrText>
      </w:r>
      <w:r w:rsidRPr="00C05C6B">
        <w:rPr>
          <w:color w:val="000000" w:themeColor="text1"/>
          <w:lang w:val="fr-BE"/>
        </w:rPr>
        <w:fldChar w:fldCharType="separate"/>
      </w:r>
      <w:r w:rsidRPr="00C05C6B">
        <w:rPr>
          <w:color w:val="000000" w:themeColor="text1"/>
        </w:rPr>
        <w:t>(Schneiberg &amp; Clemens, 2006)</w:t>
      </w:r>
      <w:r w:rsidRPr="00C05C6B">
        <w:rPr>
          <w:color w:val="000000" w:themeColor="text1"/>
          <w:lang w:val="fr-BE"/>
        </w:rPr>
        <w:fldChar w:fldCharType="end"/>
      </w:r>
      <w:r w:rsidRPr="00C05C6B">
        <w:rPr>
          <w:color w:val="000000" w:themeColor="text1"/>
          <w:lang w:val="fr-BE"/>
        </w:rPr>
        <w:t xml:space="preserve">. </w:t>
      </w:r>
    </w:p>
    <w:p w14:paraId="5B0042E3" w14:textId="4AFD5634" w:rsidR="00BB10B2" w:rsidRPr="00C05C6B" w:rsidRDefault="00BB10B2" w:rsidP="00A225E1">
      <w:pPr>
        <w:spacing w:before="120" w:after="120"/>
        <w:rPr>
          <w:color w:val="000000" w:themeColor="text1"/>
          <w:lang w:val="fr-BE"/>
        </w:rPr>
      </w:pPr>
      <w:r w:rsidRPr="00C05C6B">
        <w:rPr>
          <w:color w:val="000000" w:themeColor="text1"/>
          <w:lang w:val="fr-BE"/>
        </w:rPr>
        <w:t>Nous souhaitons comprendre comment les normes, les croyances, les schèmes culturels, en d’autre</w:t>
      </w:r>
      <w:r w:rsidR="00DA0C60" w:rsidRPr="00C05C6B">
        <w:rPr>
          <w:color w:val="000000" w:themeColor="text1"/>
          <w:lang w:val="fr-BE"/>
        </w:rPr>
        <w:t>s</w:t>
      </w:r>
      <w:r w:rsidRPr="00C05C6B">
        <w:rPr>
          <w:color w:val="000000" w:themeColor="text1"/>
          <w:lang w:val="fr-BE"/>
        </w:rPr>
        <w:t xml:space="preserve"> termes tout l’aspect idéationnel et </w:t>
      </w:r>
      <w:r w:rsidR="00D80550" w:rsidRPr="00C05C6B">
        <w:rPr>
          <w:color w:val="000000" w:themeColor="text1"/>
          <w:lang w:val="fr-BE"/>
        </w:rPr>
        <w:t>subjectif, participe</w:t>
      </w:r>
      <w:r w:rsidR="00DA174A" w:rsidRPr="00C05C6B">
        <w:rPr>
          <w:color w:val="000000" w:themeColor="text1"/>
          <w:lang w:val="fr-BE"/>
        </w:rPr>
        <w:t>nt</w:t>
      </w:r>
      <w:r w:rsidRPr="00C05C6B">
        <w:rPr>
          <w:color w:val="000000" w:themeColor="text1"/>
          <w:lang w:val="fr-BE"/>
        </w:rPr>
        <w:t xml:space="preserve"> à </w:t>
      </w:r>
      <w:r w:rsidR="00C4368A">
        <w:rPr>
          <w:color w:val="000000" w:themeColor="text1"/>
          <w:lang w:val="fr-BE"/>
        </w:rPr>
        <w:t xml:space="preserve">la </w:t>
      </w:r>
      <w:r w:rsidRPr="00C05C6B">
        <w:rPr>
          <w:color w:val="000000" w:themeColor="text1"/>
          <w:lang w:val="fr-BE"/>
        </w:rPr>
        <w:t>constru</w:t>
      </w:r>
      <w:r w:rsidR="00C4368A">
        <w:rPr>
          <w:color w:val="000000" w:themeColor="text1"/>
          <w:lang w:val="fr-BE"/>
        </w:rPr>
        <w:t>ction de</w:t>
      </w:r>
      <w:r w:rsidRPr="00C05C6B">
        <w:rPr>
          <w:color w:val="000000" w:themeColor="text1"/>
          <w:lang w:val="fr-BE"/>
        </w:rPr>
        <w:t xml:space="preserve"> cette régulation sociale, en dehors des cadres légaux. </w:t>
      </w:r>
    </w:p>
    <w:p w14:paraId="44BFE824" w14:textId="4BE86B3A" w:rsidR="00BD55DC" w:rsidRPr="00C05C6B" w:rsidRDefault="00BD55DC" w:rsidP="00A225E1">
      <w:pPr>
        <w:spacing w:before="120" w:after="120"/>
        <w:rPr>
          <w:color w:val="000000" w:themeColor="text1"/>
          <w:lang w:val="fr-BE"/>
        </w:rPr>
      </w:pPr>
      <w:r w:rsidRPr="00C05C6B">
        <w:rPr>
          <w:color w:val="000000" w:themeColor="text1"/>
          <w:lang w:val="fr-BE"/>
        </w:rPr>
        <w:t>Nous considérons dès lors la régulation du</w:t>
      </w:r>
      <w:r w:rsidR="00D80550" w:rsidRPr="00C05C6B">
        <w:rPr>
          <w:color w:val="000000" w:themeColor="text1"/>
          <w:lang w:val="fr-BE"/>
        </w:rPr>
        <w:t xml:space="preserve"> travail de plateforme comme</w:t>
      </w:r>
      <w:r w:rsidRPr="00C05C6B">
        <w:rPr>
          <w:color w:val="000000" w:themeColor="text1"/>
          <w:lang w:val="fr-BE"/>
        </w:rPr>
        <w:t xml:space="preserve"> une construction so</w:t>
      </w:r>
      <w:r w:rsidR="00511FCB" w:rsidRPr="00C05C6B">
        <w:rPr>
          <w:color w:val="000000" w:themeColor="text1"/>
          <w:lang w:val="fr-BE"/>
        </w:rPr>
        <w:t xml:space="preserve">ciale </w:t>
      </w:r>
      <w:r w:rsidR="006D409F" w:rsidRPr="00C05C6B">
        <w:rPr>
          <w:color w:val="000000" w:themeColor="text1"/>
          <w:lang w:val="fr-BE"/>
        </w:rPr>
        <w:t>créée</w:t>
      </w:r>
      <w:r w:rsidR="00511FCB" w:rsidRPr="00C05C6B">
        <w:rPr>
          <w:color w:val="000000" w:themeColor="text1"/>
          <w:lang w:val="fr-BE"/>
        </w:rPr>
        <w:t xml:space="preserve"> et utilisée par l</w:t>
      </w:r>
      <w:r w:rsidRPr="00C05C6B">
        <w:rPr>
          <w:color w:val="000000" w:themeColor="text1"/>
          <w:lang w:val="fr-BE"/>
        </w:rPr>
        <w:t xml:space="preserve">es acteurs </w:t>
      </w:r>
      <w:r w:rsidR="00BB10B2" w:rsidRPr="00C05C6B">
        <w:rPr>
          <w:color w:val="000000" w:themeColor="text1"/>
          <w:lang w:val="fr-BE"/>
        </w:rPr>
        <w:t>d</w:t>
      </w:r>
      <w:r w:rsidRPr="00C05C6B">
        <w:rPr>
          <w:color w:val="000000" w:themeColor="text1"/>
          <w:lang w:val="fr-BE"/>
        </w:rPr>
        <w:t xml:space="preserve">ans des conditions spatiotemporelles spécifiques </w:t>
      </w:r>
      <w:r w:rsidR="00BB10B2" w:rsidRPr="00C05C6B">
        <w:rPr>
          <w:color w:val="000000" w:themeColor="text1"/>
          <w:lang w:val="fr-BE"/>
        </w:rPr>
        <w:fldChar w:fldCharType="begin"/>
      </w:r>
      <w:r w:rsidR="00BB10B2" w:rsidRPr="00C05C6B">
        <w:rPr>
          <w:color w:val="000000" w:themeColor="text1"/>
          <w:lang w:val="fr-BE"/>
        </w:rPr>
        <w:instrText xml:space="preserve"> ADDIN ZOTERO_ITEM CSL_CITATION {"citationID":"HOgFmr4Y","properties":{"formattedCitation":"(Berger &amp; Luckmann, 1967)","plainCitation":"(Berger &amp; Luckmann, 1967)","noteIndex":0},"citationItems":[{"id":2578,"uris":["http://zotero.org/users/6183971/items/6EYYRZDD"],"itemData":{"id":2578,"type":"article-journal","container-title":"Archives de sociologie des religions","ISSN":"0003-9659","issue":"23","note":"publisher: EHESS","page":"117-127","source":"JSTOR","title":"Aspects sociologiques du pluralisme","URL":"https://www.jstor.org/stable/30117775","volume":"12","author":[{"family":"Berger","given":"P. L."},{"family":"Luckmann","given":"Th."}],"accessed":{"date-parts":[["2023",10,24]]},"issued":{"date-parts":[["1967"]]}}}],"schema":"https://github.com/citation-style-language/schema/raw/master/csl-citation.json"} </w:instrText>
      </w:r>
      <w:r w:rsidR="00BB10B2" w:rsidRPr="00C05C6B">
        <w:rPr>
          <w:color w:val="000000" w:themeColor="text1"/>
          <w:lang w:val="fr-BE"/>
        </w:rPr>
        <w:fldChar w:fldCharType="separate"/>
      </w:r>
      <w:r w:rsidR="00BB10B2" w:rsidRPr="00C05C6B">
        <w:rPr>
          <w:color w:val="000000" w:themeColor="text1"/>
        </w:rPr>
        <w:t>(Berger &amp; Luckmann, 1967)</w:t>
      </w:r>
      <w:r w:rsidR="00BB10B2" w:rsidRPr="00C05C6B">
        <w:rPr>
          <w:color w:val="000000" w:themeColor="text1"/>
          <w:lang w:val="fr-BE"/>
        </w:rPr>
        <w:fldChar w:fldCharType="end"/>
      </w:r>
      <w:r w:rsidR="008C5187" w:rsidRPr="00C05C6B">
        <w:rPr>
          <w:color w:val="000000" w:themeColor="text1"/>
          <w:lang w:val="fr-BE"/>
        </w:rPr>
        <w:t xml:space="preserve">. </w:t>
      </w:r>
      <w:r w:rsidR="00C4368A">
        <w:rPr>
          <w:color w:val="000000" w:themeColor="text1"/>
          <w:lang w:val="fr-BE"/>
        </w:rPr>
        <w:t>À la différence des</w:t>
      </w:r>
      <w:r w:rsidRPr="00C05C6B">
        <w:rPr>
          <w:color w:val="000000" w:themeColor="text1"/>
          <w:lang w:val="fr-BE"/>
        </w:rPr>
        <w:t xml:space="preserve"> </w:t>
      </w:r>
      <w:r w:rsidR="00842C29" w:rsidRPr="00C05C6B">
        <w:rPr>
          <w:color w:val="000000" w:themeColor="text1"/>
          <w:lang w:val="fr-BE"/>
        </w:rPr>
        <w:t>« </w:t>
      </w:r>
      <w:r w:rsidRPr="00C05C6B">
        <w:rPr>
          <w:color w:val="000000" w:themeColor="text1"/>
          <w:lang w:val="fr-BE"/>
        </w:rPr>
        <w:t>objets inertes</w:t>
      </w:r>
      <w:r w:rsidR="00842C29" w:rsidRPr="00C05C6B">
        <w:rPr>
          <w:color w:val="000000" w:themeColor="text1"/>
          <w:lang w:val="fr-BE"/>
        </w:rPr>
        <w:t> »</w:t>
      </w:r>
      <w:r w:rsidRPr="00C05C6B">
        <w:rPr>
          <w:color w:val="000000" w:themeColor="text1"/>
          <w:lang w:val="fr-BE"/>
        </w:rPr>
        <w:t xml:space="preserve"> d</w:t>
      </w:r>
      <w:r w:rsidR="00C4368A">
        <w:rPr>
          <w:color w:val="000000" w:themeColor="text1"/>
          <w:lang w:val="fr-BE"/>
        </w:rPr>
        <w:t>e</w:t>
      </w:r>
      <w:r w:rsidRPr="00C05C6B">
        <w:rPr>
          <w:color w:val="000000" w:themeColor="text1"/>
          <w:lang w:val="fr-BE"/>
        </w:rPr>
        <w:t xml:space="preserve"> la nature, notre objet de recherche prend en compte les changements impactant la régulation du travail dans le secteur </w:t>
      </w:r>
      <w:r w:rsidR="0067022E" w:rsidRPr="00C05C6B">
        <w:rPr>
          <w:color w:val="000000" w:themeColor="text1"/>
          <w:lang w:val="fr-BE"/>
        </w:rPr>
        <w:t>taxi</w:t>
      </w:r>
      <w:r w:rsidRPr="00C05C6B">
        <w:rPr>
          <w:color w:val="000000" w:themeColor="text1"/>
          <w:lang w:val="fr-BE"/>
        </w:rPr>
        <w:t xml:space="preserve"> </w:t>
      </w:r>
      <w:r w:rsidR="00D80550" w:rsidRPr="00C05C6B">
        <w:rPr>
          <w:color w:val="000000" w:themeColor="text1"/>
          <w:lang w:val="fr-BE"/>
        </w:rPr>
        <w:t>à partir</w:t>
      </w:r>
      <w:r w:rsidRPr="00C05C6B">
        <w:rPr>
          <w:color w:val="000000" w:themeColor="text1"/>
          <w:lang w:val="fr-BE"/>
        </w:rPr>
        <w:t xml:space="preserve"> des significations des acteurs</w:t>
      </w:r>
      <w:r w:rsidR="00511FCB" w:rsidRPr="00C05C6B">
        <w:rPr>
          <w:color w:val="000000" w:themeColor="text1"/>
          <w:lang w:val="fr-BE"/>
        </w:rPr>
        <w:t xml:space="preserve">. </w:t>
      </w:r>
      <w:r w:rsidRPr="00C05C6B">
        <w:rPr>
          <w:color w:val="000000" w:themeColor="text1"/>
          <w:lang w:val="fr-BE"/>
        </w:rPr>
        <w:t xml:space="preserve">Ces </w:t>
      </w:r>
      <w:r w:rsidR="008C33B1" w:rsidRPr="00C05C6B">
        <w:rPr>
          <w:color w:val="000000" w:themeColor="text1"/>
          <w:lang w:val="fr-BE"/>
        </w:rPr>
        <w:t>derniers</w:t>
      </w:r>
      <w:r w:rsidRPr="00C05C6B">
        <w:rPr>
          <w:color w:val="000000" w:themeColor="text1"/>
          <w:lang w:val="fr-BE"/>
        </w:rPr>
        <w:t xml:space="preserve"> ont une conscience et des motivations subjectives qui influencent la manière dont ils donnent un sens à la réalité. </w:t>
      </w:r>
    </w:p>
    <w:p w14:paraId="7AA70133" w14:textId="28563433" w:rsidR="00775D88" w:rsidRPr="00C05C6B" w:rsidRDefault="00BD55DC" w:rsidP="00A225E1">
      <w:pPr>
        <w:spacing w:before="120" w:after="120"/>
        <w:rPr>
          <w:color w:val="000000" w:themeColor="text1"/>
          <w:lang w:val="fr-BE"/>
        </w:rPr>
      </w:pPr>
      <w:r w:rsidRPr="00C05C6B">
        <w:rPr>
          <w:color w:val="000000" w:themeColor="text1"/>
          <w:szCs w:val="24"/>
          <w:lang w:val="fr-BE"/>
        </w:rPr>
        <w:t>Pour accéder à cette dimension subjective de la réalité, nous adoptons une</w:t>
      </w:r>
      <w:r w:rsidR="00D20CC4" w:rsidRPr="00C05C6B">
        <w:rPr>
          <w:color w:val="000000" w:themeColor="text1"/>
          <w:szCs w:val="24"/>
          <w:lang w:val="fr-BE"/>
        </w:rPr>
        <w:t xml:space="preserve"> épistémologie interprétativiste dans </w:t>
      </w:r>
      <w:r w:rsidR="00C4368A">
        <w:rPr>
          <w:color w:val="000000" w:themeColor="text1"/>
          <w:szCs w:val="24"/>
          <w:lang w:val="fr-BE"/>
        </w:rPr>
        <w:t xml:space="preserve">un </w:t>
      </w:r>
      <w:r w:rsidR="00D20CC4" w:rsidRPr="00C05C6B">
        <w:rPr>
          <w:rFonts w:cs="Times New Roman"/>
          <w:color w:val="000000" w:themeColor="text1"/>
          <w:szCs w:val="24"/>
        </w:rPr>
        <w:t>objectif de compréhension et de restitution des perceptions et du sens conféré</w:t>
      </w:r>
      <w:r w:rsidR="00086EE8" w:rsidRPr="00C05C6B">
        <w:rPr>
          <w:rFonts w:cs="Times New Roman"/>
          <w:color w:val="000000" w:themeColor="text1"/>
          <w:szCs w:val="24"/>
        </w:rPr>
        <w:t>s</w:t>
      </w:r>
      <w:r w:rsidR="00D20CC4" w:rsidRPr="00C05C6B">
        <w:rPr>
          <w:rFonts w:cs="Times New Roman"/>
          <w:color w:val="000000" w:themeColor="text1"/>
          <w:szCs w:val="24"/>
        </w:rPr>
        <w:t xml:space="preserve"> par les acteurs de terrain</w:t>
      </w:r>
      <w:r w:rsidR="00EA7A92" w:rsidRPr="00C05C6B">
        <w:rPr>
          <w:rFonts w:cs="Times New Roman"/>
          <w:color w:val="000000" w:themeColor="text1"/>
          <w:szCs w:val="24"/>
        </w:rPr>
        <w:t>. Loin des considérations des phénomènes physiques, cette posture nous permet de saisir les significations profondes lié</w:t>
      </w:r>
      <w:r w:rsidR="00C4368A">
        <w:rPr>
          <w:rFonts w:cs="Times New Roman"/>
          <w:color w:val="000000" w:themeColor="text1"/>
          <w:szCs w:val="24"/>
        </w:rPr>
        <w:t>e</w:t>
      </w:r>
      <w:r w:rsidR="00EA7A92" w:rsidRPr="00C05C6B">
        <w:rPr>
          <w:rFonts w:cs="Times New Roman"/>
          <w:color w:val="000000" w:themeColor="text1"/>
          <w:szCs w:val="24"/>
        </w:rPr>
        <w:t xml:space="preserve">s au contexte. </w:t>
      </w:r>
      <w:r w:rsidR="00D20CC4" w:rsidRPr="00C05C6B">
        <w:rPr>
          <w:color w:val="000000" w:themeColor="text1"/>
        </w:rPr>
        <w:t xml:space="preserve"> </w:t>
      </w:r>
      <w:r w:rsidR="00EA7A92" w:rsidRPr="00C05C6B">
        <w:rPr>
          <w:color w:val="000000" w:themeColor="text1"/>
        </w:rPr>
        <w:t xml:space="preserve">L'interprétation tient compte de différences </w:t>
      </w:r>
      <w:r w:rsidR="00C4368A">
        <w:rPr>
          <w:color w:val="000000" w:themeColor="text1"/>
        </w:rPr>
        <w:t>telles que</w:t>
      </w:r>
      <w:r w:rsidR="00EA7A92" w:rsidRPr="00C05C6B">
        <w:rPr>
          <w:color w:val="000000" w:themeColor="text1"/>
        </w:rPr>
        <w:t xml:space="preserve"> les cultures, les circonstances, ainsi que les époques qui conduisent à de</w:t>
      </w:r>
      <w:r w:rsidR="000142DD">
        <w:rPr>
          <w:color w:val="000000" w:themeColor="text1"/>
        </w:rPr>
        <w:t>s</w:t>
      </w:r>
      <w:r w:rsidR="00EA7A92" w:rsidRPr="00C05C6B">
        <w:rPr>
          <w:color w:val="000000" w:themeColor="text1"/>
        </w:rPr>
        <w:t xml:space="preserve"> réalités sociales différentes. </w:t>
      </w:r>
      <w:r w:rsidRPr="00C05C6B">
        <w:rPr>
          <w:color w:val="000000" w:themeColor="text1"/>
          <w:lang w:val="fr-BE"/>
        </w:rPr>
        <w:t>Toutes les connaissances sont donc formées dans un contexte vivant</w:t>
      </w:r>
      <w:r w:rsidR="000142DD">
        <w:rPr>
          <w:color w:val="000000" w:themeColor="text1"/>
          <w:lang w:val="fr-BE"/>
        </w:rPr>
        <w:t>,</w:t>
      </w:r>
      <w:r w:rsidRPr="00C05C6B">
        <w:rPr>
          <w:color w:val="000000" w:themeColor="text1"/>
          <w:lang w:val="fr-BE"/>
        </w:rPr>
        <w:t xml:space="preserve"> qui fait partie d'un cadre socialement construit</w:t>
      </w:r>
      <w:r w:rsidR="00EA7A92" w:rsidRPr="00C05C6B">
        <w:rPr>
          <w:color w:val="000000" w:themeColor="text1"/>
          <w:lang w:val="fr-BE"/>
        </w:rPr>
        <w:t xml:space="preserve"> </w:t>
      </w:r>
      <w:r w:rsidR="00EA7A92" w:rsidRPr="00C05C6B">
        <w:rPr>
          <w:color w:val="000000" w:themeColor="text1"/>
          <w:lang w:val="fr-BE"/>
        </w:rPr>
        <w:fldChar w:fldCharType="begin"/>
      </w:r>
      <w:r w:rsidR="00EA7A92" w:rsidRPr="00C05C6B">
        <w:rPr>
          <w:color w:val="000000" w:themeColor="text1"/>
          <w:lang w:val="fr-BE"/>
        </w:rPr>
        <w:instrText xml:space="preserve"> ADDIN ZOTERO_ITEM CSL_CITATION {"citationID":"NOsJgDlu","properties":{"formattedCitation":"(Alharahsheh &amp; Pius, 2019)","plainCitation":"(Alharahsheh &amp; Pius, 2019)","noteIndex":0},"citationItems":[{"id":2905,"uris":["http://zotero.org/users/6183971/items/HQZFXXRH"],"itemData":{"id":2905,"type":"article-journal","abstract":"This paper is aimed to explore key philosophical underpinnings of fundamental research paradigms with reference to Positivism and Interpretivism. It would Furthermore, outline and provide key interrelationships with the following: Ontology, Epistemology, Methodology and Method. The paper followed a literature review process, and primarily supported by secondary research through inclusion and consideration of different peer reviewed academic papers relating to the subject as well as other publications such as books. Researchers can consider the fitness of each paradigm based on their research nature and context. This paper would support researchers to gain deeper understanding of the positivist and interpretivist paradigms. The interpretivist paradigm would enable researchers to gain further depth through seeking experiences and perceptions of a particular social context. The positivist paradigm on the other hand, would enable researchers to have more statistical reliance and generalisation leading to development of universal laws and findings.","source":"ResearchGate","title":"A Review of key paradigms: positivism VS interpretivism","title-short":"A Review of key paradigms","volume":"1","author":[{"family":"Alharahsheh","given":"Husam"},{"family":"Pius","given":"Abraham"}],"issued":{"date-parts":[["2019",12,31]]}}}],"schema":"https://github.com/citation-style-language/schema/raw/master/csl-citation.json"} </w:instrText>
      </w:r>
      <w:r w:rsidR="00EA7A92" w:rsidRPr="00C05C6B">
        <w:rPr>
          <w:color w:val="000000" w:themeColor="text1"/>
          <w:lang w:val="fr-BE"/>
        </w:rPr>
        <w:fldChar w:fldCharType="separate"/>
      </w:r>
      <w:r w:rsidR="00EA7A92" w:rsidRPr="00C05C6B">
        <w:rPr>
          <w:rFonts w:cs="Times New Roman"/>
          <w:color w:val="000000" w:themeColor="text1"/>
        </w:rPr>
        <w:t>(Alharahsheh &amp; Pius, 2019)</w:t>
      </w:r>
      <w:r w:rsidR="00EA7A92" w:rsidRPr="00C05C6B">
        <w:rPr>
          <w:color w:val="000000" w:themeColor="text1"/>
          <w:lang w:val="fr-BE"/>
        </w:rPr>
        <w:fldChar w:fldCharType="end"/>
      </w:r>
      <w:r w:rsidRPr="00C05C6B">
        <w:rPr>
          <w:color w:val="000000" w:themeColor="text1"/>
          <w:lang w:val="fr-BE"/>
        </w:rPr>
        <w:t xml:space="preserve">. Cette recherche doctorale tient dès lors compte du contexte temporel et spatial de la problématique (histoire et changements caractérisant le secteur), et des créations de sens de la part des acteurs. </w:t>
      </w:r>
      <w:r w:rsidR="00775D88" w:rsidRPr="00C05C6B">
        <w:rPr>
          <w:color w:val="000000" w:themeColor="text1"/>
          <w:lang w:val="fr-BE"/>
        </w:rPr>
        <w:t>Nous nous inscrivons dans une étude longitudinale de la problématique</w:t>
      </w:r>
      <w:r w:rsidR="002B150A" w:rsidRPr="00C05C6B">
        <w:rPr>
          <w:color w:val="000000" w:themeColor="text1"/>
          <w:lang w:val="fr-BE"/>
        </w:rPr>
        <w:t>,</w:t>
      </w:r>
      <w:r w:rsidR="00775D88" w:rsidRPr="00C05C6B">
        <w:rPr>
          <w:color w:val="000000" w:themeColor="text1"/>
          <w:lang w:val="fr-BE"/>
        </w:rPr>
        <w:t xml:space="preserve"> mais dans un espace-temps circonscrit, centré sur un changement sectoriel, provoqué par l’arrivée d’un acteur économique disruptif, Uber.</w:t>
      </w:r>
    </w:p>
    <w:p w14:paraId="1898F6EB" w14:textId="62FEF55F" w:rsidR="00EA7A92" w:rsidRPr="00C05C6B" w:rsidRDefault="00BD55DC" w:rsidP="00A225E1">
      <w:pPr>
        <w:spacing w:before="120" w:after="120"/>
        <w:rPr>
          <w:color w:val="000000" w:themeColor="text1"/>
          <w:lang w:val="fr-BE"/>
        </w:rPr>
      </w:pPr>
      <w:r w:rsidRPr="00C05C6B">
        <w:rPr>
          <w:color w:val="000000" w:themeColor="text1"/>
          <w:lang w:val="fr-BE"/>
        </w:rPr>
        <w:t xml:space="preserve">Cette perspective implique une attention particulière </w:t>
      </w:r>
      <w:r w:rsidR="000142DD">
        <w:rPr>
          <w:color w:val="000000" w:themeColor="text1"/>
          <w:lang w:val="fr-BE"/>
        </w:rPr>
        <w:t>portée au</w:t>
      </w:r>
      <w:r w:rsidRPr="00C05C6B">
        <w:rPr>
          <w:color w:val="000000" w:themeColor="text1"/>
          <w:lang w:val="fr-BE"/>
        </w:rPr>
        <w:t xml:space="preserve"> caractère processuel de la régulation</w:t>
      </w:r>
      <w:r w:rsidR="000142DD">
        <w:rPr>
          <w:color w:val="000000" w:themeColor="text1"/>
          <w:lang w:val="fr-BE"/>
        </w:rPr>
        <w:t>,</w:t>
      </w:r>
      <w:r w:rsidRPr="00C05C6B">
        <w:rPr>
          <w:color w:val="000000" w:themeColor="text1"/>
          <w:lang w:val="fr-BE"/>
        </w:rPr>
        <w:t xml:space="preserve"> </w:t>
      </w:r>
      <w:r w:rsidR="00511FCB" w:rsidRPr="00C05C6B">
        <w:rPr>
          <w:color w:val="000000" w:themeColor="text1"/>
          <w:lang w:val="fr-BE"/>
        </w:rPr>
        <w:t xml:space="preserve">qui nous amène à mobiliser plutôt le concept </w:t>
      </w:r>
      <w:r w:rsidR="00775D88" w:rsidRPr="00C05C6B">
        <w:rPr>
          <w:color w:val="000000" w:themeColor="text1"/>
          <w:lang w:val="fr-BE"/>
        </w:rPr>
        <w:t>d’institutionnalisation</w:t>
      </w:r>
      <w:r w:rsidR="00511FCB" w:rsidRPr="00C05C6B">
        <w:rPr>
          <w:color w:val="000000" w:themeColor="text1"/>
          <w:lang w:val="fr-BE"/>
        </w:rPr>
        <w:t>.</w:t>
      </w:r>
      <w:r w:rsidRPr="00C05C6B">
        <w:rPr>
          <w:color w:val="000000" w:themeColor="text1"/>
          <w:lang w:val="fr-BE"/>
        </w:rPr>
        <w:t xml:space="preserve"> </w:t>
      </w:r>
      <w:r w:rsidR="00511FCB" w:rsidRPr="00C05C6B">
        <w:rPr>
          <w:color w:val="000000" w:themeColor="text1"/>
          <w:lang w:val="fr-BE"/>
        </w:rPr>
        <w:t xml:space="preserve">En effet, </w:t>
      </w:r>
      <w:r w:rsidR="00EC293C">
        <w:rPr>
          <w:color w:val="000000" w:themeColor="text1"/>
          <w:lang w:val="fr-BE"/>
        </w:rPr>
        <w:t>l</w:t>
      </w:r>
      <w:r w:rsidR="00036677" w:rsidRPr="00C05C6B">
        <w:rPr>
          <w:color w:val="000000" w:themeColor="text1"/>
          <w:lang w:val="fr-BE"/>
        </w:rPr>
        <w:t xml:space="preserve">e </w:t>
      </w:r>
      <w:r w:rsidRPr="00C05C6B">
        <w:rPr>
          <w:color w:val="000000" w:themeColor="text1"/>
          <w:lang w:val="fr-BE"/>
        </w:rPr>
        <w:t xml:space="preserve">mot </w:t>
      </w:r>
      <w:r w:rsidR="00D84686" w:rsidRPr="00C05C6B">
        <w:rPr>
          <w:color w:val="000000" w:themeColor="text1"/>
          <w:lang w:val="fr-BE"/>
        </w:rPr>
        <w:t>« </w:t>
      </w:r>
      <w:r w:rsidRPr="00C05C6B">
        <w:rPr>
          <w:color w:val="000000" w:themeColor="text1"/>
          <w:lang w:val="fr-BE"/>
        </w:rPr>
        <w:t>processus</w:t>
      </w:r>
      <w:r w:rsidR="00D84686" w:rsidRPr="00C05C6B">
        <w:rPr>
          <w:color w:val="000000" w:themeColor="text1"/>
          <w:lang w:val="fr-BE"/>
        </w:rPr>
        <w:t> »</w:t>
      </w:r>
      <w:r w:rsidRPr="00C05C6B">
        <w:rPr>
          <w:color w:val="000000" w:themeColor="text1"/>
          <w:lang w:val="fr-BE"/>
        </w:rPr>
        <w:t xml:space="preserve"> fait référence à une séquence d'événements dont l'interprétation permet de comprendre comment les choses changent au fil du </w:t>
      </w:r>
      <w:r w:rsidR="009C3D50" w:rsidRPr="00C05C6B">
        <w:rPr>
          <w:color w:val="000000" w:themeColor="text1"/>
          <w:lang w:val="fr-BE"/>
        </w:rPr>
        <w:t xml:space="preserve">temps </w:t>
      </w:r>
      <w:r w:rsidRPr="00C05C6B">
        <w:rPr>
          <w:color w:val="000000" w:themeColor="text1"/>
          <w:lang w:val="fr-BE"/>
        </w:rPr>
        <w:t>dans leur contexte organisa</w:t>
      </w:r>
      <w:r w:rsidR="00EA7A92" w:rsidRPr="00C05C6B">
        <w:rPr>
          <w:color w:val="000000" w:themeColor="text1"/>
          <w:lang w:val="fr-BE"/>
        </w:rPr>
        <w:t xml:space="preserve">tionnel, sociétal et politique </w:t>
      </w:r>
      <w:r w:rsidR="00EA7A92" w:rsidRPr="00C05C6B">
        <w:rPr>
          <w:color w:val="000000" w:themeColor="text1"/>
          <w:lang w:val="fr-BE"/>
        </w:rPr>
        <w:fldChar w:fldCharType="begin"/>
      </w:r>
      <w:r w:rsidR="00EA7A92" w:rsidRPr="00C05C6B">
        <w:rPr>
          <w:color w:val="000000" w:themeColor="text1"/>
          <w:lang w:val="fr-BE"/>
        </w:rPr>
        <w:instrText xml:space="preserve"> ADDIN ZOTERO_ITEM CSL_CITATION {"citationID":"AHP1KJ7Z","properties":{"formattedCitation":"(Zilber et al., 2008)","plainCitation":"(Zilber et al., 2008)","noteIndex":0},"citationItems":[{"id":1781,"uris":["http://zotero.org/users/6183971/items/6FX9XRMC"],"itemData":{"id":1781,"type":"article-journal","abstract":"Narrative psychology theoreticians emphasized the importance of context to the construction, communication, and understanding of individuals' life stories. Still, the various contexts in which, and in reference to which, life stories are told, the methodological implications of the importance of context, and the possible interpretive moves explicating the different contexts have not been worked out. Thus, drawing on various theoretical formulations and exploring two case studies, the authors point to three spheres of contexts in which narrators situate their life stories: the immediate intersubjective relationships in which a narrative is produced; the collective social field in which one's life and story evolved; and the broad cultural meaning systems or meta narratives that underlie and give sense to any particular life story. The authors outline how to identify these spheres as represented and marked by narrators, and suggest possible interpretive moves in explicating them.","container-title":"Qualitative Inquiry","DOI":"10.1177/1077800408321616","ISSN":"1077-8004","issue":"6","note":"publisher: SAGE Publications Inc","page":"1047-1069","source":"SAGE Journals","title":"The Embedded Narrative: Navigating Through Multiple Contexts","title-short":"The Embedded Narrative","URL":"https://doi.org/10.1177/1077800408321616","volume":"14","author":[{"family":"Zilber","given":"Tammar B."},{"family":"Tuval-Mashiach","given":"Rivka"},{"family":"Lieblich","given":"Amia"}],"accessed":{"date-parts":[["2023",8,22]]},"issued":{"date-parts":[["2008",9,1]]}}}],"schema":"https://github.com/citation-style-language/schema/raw/master/csl-citation.json"} </w:instrText>
      </w:r>
      <w:r w:rsidR="00EA7A92" w:rsidRPr="00C05C6B">
        <w:rPr>
          <w:color w:val="000000" w:themeColor="text1"/>
          <w:lang w:val="fr-BE"/>
        </w:rPr>
        <w:fldChar w:fldCharType="separate"/>
      </w:r>
      <w:r w:rsidR="00EA7A92" w:rsidRPr="00C05C6B">
        <w:rPr>
          <w:rFonts w:cs="Times New Roman"/>
          <w:color w:val="000000" w:themeColor="text1"/>
        </w:rPr>
        <w:t>(Zilber et al., 2008)</w:t>
      </w:r>
      <w:r w:rsidR="00EA7A92" w:rsidRPr="00C05C6B">
        <w:rPr>
          <w:color w:val="000000" w:themeColor="text1"/>
          <w:lang w:val="fr-BE"/>
        </w:rPr>
        <w:fldChar w:fldCharType="end"/>
      </w:r>
      <w:r w:rsidR="00EA7A92" w:rsidRPr="00C05C6B">
        <w:rPr>
          <w:color w:val="000000" w:themeColor="text1"/>
          <w:lang w:val="fr-BE"/>
        </w:rPr>
        <w:t>.</w:t>
      </w:r>
    </w:p>
    <w:p w14:paraId="2F4EC672" w14:textId="3B32DF1F" w:rsidR="00F56442" w:rsidRPr="00C05C6B" w:rsidRDefault="00F56442" w:rsidP="00A225E1">
      <w:pPr>
        <w:spacing w:before="120" w:after="120"/>
        <w:rPr>
          <w:color w:val="000000" w:themeColor="text1"/>
          <w:lang w:val="fr-BE"/>
        </w:rPr>
      </w:pPr>
      <w:r w:rsidRPr="00C05C6B">
        <w:rPr>
          <w:color w:val="000000" w:themeColor="text1"/>
          <w:lang w:val="fr-BE"/>
        </w:rPr>
        <w:t>En sciences sociales, de nombreux auteurs s’attachent à comprendre le processus social de la régulation d’après le rôle que jouent les institutions, la culture</w:t>
      </w:r>
      <w:r w:rsidR="00E21963">
        <w:rPr>
          <w:color w:val="000000" w:themeColor="text1"/>
          <w:lang w:val="fr-BE"/>
        </w:rPr>
        <w:t xml:space="preserve"> et</w:t>
      </w:r>
      <w:r w:rsidRPr="00C05C6B">
        <w:rPr>
          <w:color w:val="000000" w:themeColor="text1"/>
          <w:lang w:val="fr-BE"/>
        </w:rPr>
        <w:t xml:space="preserve"> les normes dans le fonctionnement des sociétés, selon différents postulats, postures épistémologiques et niveaux d’analyses (Parson 1972 ; Dur</w:t>
      </w:r>
      <w:r w:rsidR="00DE6582" w:rsidRPr="00C05C6B">
        <w:rPr>
          <w:color w:val="000000" w:themeColor="text1"/>
          <w:lang w:val="fr-BE"/>
        </w:rPr>
        <w:t>kheim 1893 ; Marx, 1972…). C</w:t>
      </w:r>
      <w:r w:rsidRPr="00C05C6B">
        <w:rPr>
          <w:color w:val="000000" w:themeColor="text1"/>
          <w:lang w:val="fr-BE"/>
        </w:rPr>
        <w:t xml:space="preserve">haque tradition de recherche </w:t>
      </w:r>
      <w:r w:rsidRPr="00C05C6B">
        <w:rPr>
          <w:color w:val="000000" w:themeColor="text1"/>
          <w:lang w:val="fr-BE"/>
        </w:rPr>
        <w:lastRenderedPageBreak/>
        <w:t xml:space="preserve">permettrait </w:t>
      </w:r>
      <w:r w:rsidR="001A4153" w:rsidRPr="00C05C6B">
        <w:rPr>
          <w:color w:val="000000" w:themeColor="text1"/>
          <w:lang w:val="fr-BE"/>
        </w:rPr>
        <w:t>de donner un éclairage convainc</w:t>
      </w:r>
      <w:r w:rsidRPr="00C05C6B">
        <w:rPr>
          <w:color w:val="000000" w:themeColor="text1"/>
          <w:lang w:val="fr-BE"/>
        </w:rPr>
        <w:t xml:space="preserve">ant sur l’évolution des logiques de régulation à l’ère digitale, </w:t>
      </w:r>
      <w:r w:rsidR="00DE6582" w:rsidRPr="00C05C6B">
        <w:rPr>
          <w:color w:val="000000" w:themeColor="text1"/>
          <w:lang w:val="fr-BE"/>
        </w:rPr>
        <w:t xml:space="preserve">mais </w:t>
      </w:r>
      <w:r w:rsidRPr="00C05C6B">
        <w:rPr>
          <w:color w:val="000000" w:themeColor="text1"/>
          <w:lang w:val="fr-BE"/>
        </w:rPr>
        <w:t xml:space="preserve">nous tentons à travers notre projet doctoral de contribuer à la compréhension du processus social de la régulation du travail à l’aune </w:t>
      </w:r>
      <w:r w:rsidR="00C7127C" w:rsidRPr="00C05C6B">
        <w:rPr>
          <w:color w:val="000000" w:themeColor="text1"/>
          <w:lang w:val="fr-BE"/>
        </w:rPr>
        <w:t xml:space="preserve">des </w:t>
      </w:r>
      <w:r w:rsidRPr="00C05C6B">
        <w:rPr>
          <w:color w:val="000000" w:themeColor="text1"/>
          <w:lang w:val="fr-BE"/>
        </w:rPr>
        <w:t xml:space="preserve">apports conceptuels des théories </w:t>
      </w:r>
      <w:r w:rsidR="00EA7A92" w:rsidRPr="00C05C6B">
        <w:rPr>
          <w:color w:val="000000" w:themeColor="text1"/>
          <w:lang w:val="fr-BE"/>
        </w:rPr>
        <w:t>néo</w:t>
      </w:r>
      <w:r w:rsidRPr="00C05C6B">
        <w:rPr>
          <w:color w:val="000000" w:themeColor="text1"/>
          <w:lang w:val="fr-BE"/>
        </w:rPr>
        <w:t xml:space="preserve">institutionnelles. </w:t>
      </w:r>
    </w:p>
    <w:p w14:paraId="4027607E" w14:textId="0EEBFC28" w:rsidR="003C3AD6" w:rsidRPr="00C05C6B" w:rsidRDefault="003C3AD6" w:rsidP="00A225E1">
      <w:pPr>
        <w:spacing w:before="120" w:after="120"/>
        <w:rPr>
          <w:color w:val="000000" w:themeColor="text1"/>
          <w:lang w:val="fr-BE"/>
        </w:rPr>
      </w:pPr>
      <w:r w:rsidRPr="00C05C6B">
        <w:rPr>
          <w:color w:val="000000" w:themeColor="text1"/>
          <w:lang w:val="fr-BE"/>
        </w:rPr>
        <w:t xml:space="preserve">Nous mobilisons les concepts </w:t>
      </w:r>
      <w:r w:rsidR="009719B8">
        <w:rPr>
          <w:color w:val="000000" w:themeColor="text1"/>
          <w:lang w:val="fr-BE"/>
        </w:rPr>
        <w:t>empruntés aux théories néoinstitutionnelles</w:t>
      </w:r>
      <w:r w:rsidR="002A77F0" w:rsidRPr="00C05C6B">
        <w:rPr>
          <w:color w:val="000000" w:themeColor="text1"/>
          <w:lang w:val="fr-BE"/>
        </w:rPr>
        <w:t>,</w:t>
      </w:r>
      <w:r w:rsidRPr="00C05C6B">
        <w:rPr>
          <w:color w:val="000000" w:themeColor="text1"/>
          <w:lang w:val="fr-BE"/>
        </w:rPr>
        <w:t xml:space="preserve"> car ils permettent de considérer à la fois ce qui est de l’ordre du formel et ce qui est de l’informel. </w:t>
      </w:r>
      <w:r w:rsidR="00236627">
        <w:rPr>
          <w:color w:val="000000" w:themeColor="text1"/>
          <w:lang w:val="fr-BE"/>
        </w:rPr>
        <w:t xml:space="preserve">Depuis les </w:t>
      </w:r>
      <w:r w:rsidRPr="00C05C6B">
        <w:rPr>
          <w:color w:val="000000" w:themeColor="text1"/>
          <w:lang w:val="fr-BE"/>
        </w:rPr>
        <w:t xml:space="preserve">écrits de </w:t>
      </w:r>
      <w:r w:rsidRPr="00C05C6B">
        <w:rPr>
          <w:color w:val="000000" w:themeColor="text1"/>
          <w:lang w:val="fr-BE"/>
        </w:rPr>
        <w:fldChar w:fldCharType="begin"/>
      </w:r>
      <w:r w:rsidRPr="00C05C6B">
        <w:rPr>
          <w:color w:val="000000" w:themeColor="text1"/>
          <w:lang w:val="fr-BE"/>
        </w:rPr>
        <w:instrText xml:space="preserve"> ADDIN ZOTERO_ITEM CSL_CITATION {"citationID":"NJ0G76rq","properties":{"formattedCitation":"(Helmke &amp; Levitsky, 2004)","plainCitation":"(Helmke &amp; Levitsky, 2004)","noteIndex":0},"citationItems":[{"id":2987,"uris":["http://zotero.org/users/6183971/items/FLED3A5C"],"itemData":{"id":2987,"type":"article-journal","container-title":"Perspectives on Politics","issue":"4","language":"en","page":"725-740","source":"Zotero","title":"Informal Institutions and Comparative Politics: A Research Agenda","URL":"http://www.jstor.org/stable/3688540","volume":"2","author":[{"family":"Helmke","given":"Gretchen"},{"family":"Levitsky","given":"Steven"}],"issued":{"date-parts":[["2004"]]}}}],"schema":"https://github.com/citation-style-language/schema/raw/master/csl-citation.json"} </w:instrText>
      </w:r>
      <w:r w:rsidRPr="00C05C6B">
        <w:rPr>
          <w:color w:val="000000" w:themeColor="text1"/>
          <w:lang w:val="fr-BE"/>
        </w:rPr>
        <w:fldChar w:fldCharType="separate"/>
      </w:r>
      <w:r w:rsidR="00A04FA5">
        <w:rPr>
          <w:rFonts w:cs="Times New Roman"/>
        </w:rPr>
        <w:t>Helmke &amp; Levitsky (</w:t>
      </w:r>
      <w:r w:rsidR="00A04FA5" w:rsidRPr="00A04FA5">
        <w:rPr>
          <w:rFonts w:cs="Times New Roman"/>
        </w:rPr>
        <w:t>2004)</w:t>
      </w:r>
      <w:r w:rsidRPr="00C05C6B">
        <w:rPr>
          <w:color w:val="000000" w:themeColor="text1"/>
          <w:lang w:val="fr-BE"/>
        </w:rPr>
        <w:fldChar w:fldCharType="end"/>
      </w:r>
      <w:r w:rsidRPr="00C05C6B">
        <w:rPr>
          <w:color w:val="000000" w:themeColor="text1"/>
          <w:lang w:val="fr-BE"/>
        </w:rPr>
        <w:t xml:space="preserve">, </w:t>
      </w:r>
      <w:r w:rsidR="00236627">
        <w:rPr>
          <w:color w:val="000000" w:themeColor="text1"/>
          <w:lang w:val="fr-BE"/>
        </w:rPr>
        <w:t xml:space="preserve">on distingue </w:t>
      </w:r>
      <w:r w:rsidRPr="00C05C6B">
        <w:rPr>
          <w:color w:val="000000" w:themeColor="text1"/>
          <w:lang w:val="fr-BE"/>
        </w:rPr>
        <w:t xml:space="preserve">les institutions informelles </w:t>
      </w:r>
      <w:r w:rsidR="00236627">
        <w:rPr>
          <w:color w:val="000000" w:themeColor="text1"/>
          <w:lang w:val="fr-BE"/>
        </w:rPr>
        <w:t xml:space="preserve"> qui renvoient aux</w:t>
      </w:r>
      <w:r w:rsidRPr="00C05C6B">
        <w:rPr>
          <w:color w:val="000000" w:themeColor="text1"/>
          <w:lang w:val="fr-BE"/>
        </w:rPr>
        <w:t xml:space="preserve"> règles socialement partagées, généralement non écrites, qui sont créées, communiquées et appliquées en dehors des canaux officiellement sanctionnés</w:t>
      </w:r>
      <w:r w:rsidR="00236627">
        <w:rPr>
          <w:color w:val="000000" w:themeColor="text1"/>
          <w:lang w:val="fr-BE"/>
        </w:rPr>
        <w:t xml:space="preserve">, et </w:t>
      </w:r>
      <w:r w:rsidRPr="00C05C6B">
        <w:rPr>
          <w:color w:val="000000" w:themeColor="text1"/>
          <w:lang w:val="fr-BE"/>
        </w:rPr>
        <w:t xml:space="preserve">les institutions formelles </w:t>
      </w:r>
      <w:r w:rsidR="00236627">
        <w:rPr>
          <w:color w:val="000000" w:themeColor="text1"/>
          <w:lang w:val="fr-BE"/>
        </w:rPr>
        <w:t>qui, elles, renvoient aux</w:t>
      </w:r>
      <w:r w:rsidRPr="00C05C6B">
        <w:rPr>
          <w:color w:val="000000" w:themeColor="text1"/>
          <w:lang w:val="fr-BE"/>
        </w:rPr>
        <w:t xml:space="preserve"> règles et </w:t>
      </w:r>
      <w:r w:rsidR="00236627">
        <w:rPr>
          <w:color w:val="000000" w:themeColor="text1"/>
          <w:lang w:val="fr-BE"/>
        </w:rPr>
        <w:t xml:space="preserve">aux </w:t>
      </w:r>
      <w:r w:rsidRPr="00C05C6B">
        <w:rPr>
          <w:color w:val="000000" w:themeColor="text1"/>
          <w:lang w:val="fr-BE"/>
        </w:rPr>
        <w:t xml:space="preserve">procédures qui sont créées, communiquées et appliquées par le biais de canaux officiels. Nous nous intéressons dès lors à ce qui émerge et ce crée entre ces deux « pôles » à travers le changement, </w:t>
      </w:r>
      <w:r w:rsidR="00172E4D">
        <w:rPr>
          <w:color w:val="000000" w:themeColor="text1"/>
          <w:lang w:val="fr-BE"/>
        </w:rPr>
        <w:t>au</w:t>
      </w:r>
      <w:r w:rsidRPr="00C05C6B">
        <w:rPr>
          <w:color w:val="000000" w:themeColor="text1"/>
          <w:lang w:val="fr-BE"/>
        </w:rPr>
        <w:t xml:space="preserve"> processus par lequel </w:t>
      </w:r>
      <w:r w:rsidR="002A77F0" w:rsidRPr="00C05C6B">
        <w:rPr>
          <w:color w:val="000000" w:themeColor="text1"/>
          <w:lang w:val="fr-BE"/>
        </w:rPr>
        <w:t>un phénomène</w:t>
      </w:r>
      <w:r w:rsidRPr="00C05C6B">
        <w:rPr>
          <w:color w:val="000000" w:themeColor="text1"/>
          <w:lang w:val="fr-BE"/>
        </w:rPr>
        <w:t xml:space="preserve"> s’institutionnalise, à savoir le travail de plateforme. Les théories néoinstitutionnelles étant larges et denses, nous expliqu</w:t>
      </w:r>
      <w:r w:rsidR="00172E4D">
        <w:rPr>
          <w:color w:val="000000" w:themeColor="text1"/>
          <w:lang w:val="fr-BE"/>
        </w:rPr>
        <w:t>er</w:t>
      </w:r>
      <w:r w:rsidRPr="00C05C6B">
        <w:rPr>
          <w:color w:val="000000" w:themeColor="text1"/>
          <w:lang w:val="fr-BE"/>
        </w:rPr>
        <w:t xml:space="preserve">ons dans la section suivante les concepts clés qui nous permettront d’interpréter nos résultats en fin de parcours.  </w:t>
      </w:r>
    </w:p>
    <w:p w14:paraId="4C8D8B27" w14:textId="2D48AE68" w:rsidR="001E3C7F" w:rsidRPr="00C05C6B" w:rsidRDefault="001E3C7F" w:rsidP="00A225E1">
      <w:pPr>
        <w:pStyle w:val="Titre4"/>
        <w:spacing w:before="120" w:after="120"/>
        <w:rPr>
          <w:color w:val="000000" w:themeColor="text1"/>
          <w:szCs w:val="24"/>
        </w:rPr>
      </w:pPr>
      <w:bookmarkStart w:id="78" w:name="_Toc149396606"/>
      <w:bookmarkStart w:id="79" w:name="_Toc151299996"/>
      <w:bookmarkStart w:id="80" w:name="_Toc169527879"/>
      <w:r w:rsidRPr="00C05C6B">
        <w:rPr>
          <w:color w:val="000000" w:themeColor="text1"/>
        </w:rPr>
        <w:t>Un courant théorique ouvert et en quête de nouveaux essais</w:t>
      </w:r>
      <w:bookmarkEnd w:id="78"/>
      <w:bookmarkEnd w:id="79"/>
      <w:bookmarkEnd w:id="80"/>
    </w:p>
    <w:p w14:paraId="77DBF7BC" w14:textId="4BCBA169" w:rsidR="002C5D51" w:rsidRPr="00C05C6B" w:rsidRDefault="002C5D51" w:rsidP="006201E9">
      <w:pPr>
        <w:rPr>
          <w:color w:val="000000" w:themeColor="text1"/>
          <w:lang w:val="fr-BE"/>
        </w:rPr>
      </w:pPr>
      <w:r w:rsidRPr="00C05C6B">
        <w:rPr>
          <w:color w:val="000000" w:themeColor="text1"/>
          <w:lang w:val="fr-BE"/>
        </w:rPr>
        <w:t>Les théories néoinstitutionn</w:t>
      </w:r>
      <w:r w:rsidR="003C3AD6" w:rsidRPr="00C05C6B">
        <w:rPr>
          <w:color w:val="000000" w:themeColor="text1"/>
          <w:lang w:val="fr-BE"/>
        </w:rPr>
        <w:t xml:space="preserve">elles </w:t>
      </w:r>
      <w:r w:rsidRPr="00C05C6B">
        <w:rPr>
          <w:color w:val="000000" w:themeColor="text1"/>
          <w:lang w:val="fr-BE"/>
        </w:rPr>
        <w:t>sont utiles</w:t>
      </w:r>
      <w:r w:rsidR="00DA174A" w:rsidRPr="00C05C6B">
        <w:rPr>
          <w:color w:val="000000" w:themeColor="text1"/>
          <w:lang w:val="fr-BE"/>
        </w:rPr>
        <w:t>,</w:t>
      </w:r>
      <w:r w:rsidRPr="00C05C6B">
        <w:rPr>
          <w:color w:val="000000" w:themeColor="text1"/>
          <w:lang w:val="fr-BE"/>
        </w:rPr>
        <w:t xml:space="preserve"> car elles nous aident à comprendre comment les conflits et les événements peuvent révéler les normes culturelles qui influencent notre </w:t>
      </w:r>
      <w:r w:rsidR="006D409F" w:rsidRPr="00C05C6B">
        <w:rPr>
          <w:color w:val="000000" w:themeColor="text1"/>
          <w:lang w:val="fr-BE"/>
        </w:rPr>
        <w:t>quotidien.</w:t>
      </w:r>
      <w:r w:rsidRPr="00C05C6B">
        <w:rPr>
          <w:color w:val="000000" w:themeColor="text1"/>
          <w:lang w:val="fr-BE"/>
        </w:rPr>
        <w:t xml:space="preserve"> En d'autres termes, lorsque les règles sont enfreintes, on </w:t>
      </w:r>
      <w:r w:rsidR="008C672F">
        <w:rPr>
          <w:color w:val="000000" w:themeColor="text1"/>
          <w:lang w:val="fr-BE"/>
        </w:rPr>
        <w:t xml:space="preserve">perçoit mieux </w:t>
      </w:r>
      <w:r w:rsidRPr="00C05C6B">
        <w:rPr>
          <w:color w:val="000000" w:themeColor="text1"/>
          <w:lang w:val="fr-BE"/>
        </w:rPr>
        <w:t xml:space="preserve">ce qui est </w:t>
      </w:r>
      <w:r w:rsidR="008C672F">
        <w:rPr>
          <w:color w:val="000000" w:themeColor="text1"/>
          <w:lang w:val="fr-BE"/>
        </w:rPr>
        <w:t xml:space="preserve">accepté </w:t>
      </w:r>
      <w:r w:rsidRPr="00C05C6B">
        <w:rPr>
          <w:color w:val="000000" w:themeColor="text1"/>
          <w:lang w:val="fr-BE"/>
        </w:rPr>
        <w:t>socialement</w:t>
      </w:r>
      <w:r w:rsidR="00AB2357" w:rsidRPr="00C05C6B">
        <w:rPr>
          <w:color w:val="000000" w:themeColor="text1"/>
          <w:lang w:val="fr-BE"/>
        </w:rPr>
        <w:t xml:space="preserve"> ou n</w:t>
      </w:r>
      <w:r w:rsidR="008C672F">
        <w:rPr>
          <w:color w:val="000000" w:themeColor="text1"/>
          <w:lang w:val="fr-BE"/>
        </w:rPr>
        <w:t>e l’est pas</w:t>
      </w:r>
      <w:r w:rsidRPr="00C05C6B">
        <w:rPr>
          <w:color w:val="000000" w:themeColor="text1"/>
          <w:lang w:val="fr-BE"/>
        </w:rPr>
        <w:t xml:space="preserve">. Cela nous permet </w:t>
      </w:r>
      <w:r w:rsidR="008E0419" w:rsidRPr="00C05C6B">
        <w:rPr>
          <w:color w:val="000000" w:themeColor="text1"/>
          <w:lang w:val="fr-BE"/>
        </w:rPr>
        <w:t>d’appréhender</w:t>
      </w:r>
      <w:r w:rsidRPr="00C05C6B">
        <w:rPr>
          <w:color w:val="000000" w:themeColor="text1"/>
          <w:lang w:val="fr-BE"/>
        </w:rPr>
        <w:t xml:space="preserve"> la régulation (la manière dont la société s'organise et se maintient) comme un processus en constante évolution, plutôt que comme quelque chose de fixe et </w:t>
      </w:r>
      <w:r w:rsidR="008C672F">
        <w:rPr>
          <w:color w:val="000000" w:themeColor="text1"/>
          <w:lang w:val="fr-BE"/>
        </w:rPr>
        <w:t xml:space="preserve">de </w:t>
      </w:r>
      <w:r w:rsidRPr="00C05C6B">
        <w:rPr>
          <w:color w:val="000000" w:themeColor="text1"/>
          <w:lang w:val="fr-BE"/>
        </w:rPr>
        <w:t>stable. Ce processus de changement continu implique</w:t>
      </w:r>
      <w:r w:rsidR="008C672F">
        <w:rPr>
          <w:color w:val="000000" w:themeColor="text1"/>
          <w:lang w:val="fr-BE"/>
        </w:rPr>
        <w:t>,</w:t>
      </w:r>
      <w:r w:rsidRPr="00C05C6B">
        <w:rPr>
          <w:color w:val="000000" w:themeColor="text1"/>
          <w:lang w:val="fr-BE"/>
        </w:rPr>
        <w:t xml:space="preserve"> </w:t>
      </w:r>
      <w:r w:rsidR="008C672F">
        <w:rPr>
          <w:color w:val="000000" w:themeColor="text1"/>
          <w:lang w:val="fr-BE"/>
        </w:rPr>
        <w:t xml:space="preserve">par exemple, </w:t>
      </w:r>
      <w:r w:rsidRPr="00C05C6B">
        <w:rPr>
          <w:color w:val="000000" w:themeColor="text1"/>
          <w:lang w:val="fr-BE"/>
        </w:rPr>
        <w:t xml:space="preserve">que les idées </w:t>
      </w:r>
      <w:r w:rsidR="003C3AD6" w:rsidRPr="00C05C6B">
        <w:rPr>
          <w:color w:val="000000" w:themeColor="text1"/>
          <w:lang w:val="fr-BE"/>
        </w:rPr>
        <w:t xml:space="preserve">dans un secteur professionnel </w:t>
      </w:r>
      <w:r w:rsidR="008C672F">
        <w:rPr>
          <w:color w:val="000000" w:themeColor="text1"/>
          <w:lang w:val="fr-BE"/>
        </w:rPr>
        <w:t xml:space="preserve">donné </w:t>
      </w:r>
      <w:r w:rsidRPr="00C05C6B">
        <w:rPr>
          <w:color w:val="000000" w:themeColor="text1"/>
          <w:lang w:val="fr-BE"/>
        </w:rPr>
        <w:t>peuvent évoluer pour devenir des idées plus largement acceptées et considérées comme acquises</w:t>
      </w:r>
      <w:r w:rsidR="003C3AD6" w:rsidRPr="00C05C6B">
        <w:rPr>
          <w:color w:val="000000" w:themeColor="text1"/>
          <w:lang w:val="fr-BE"/>
        </w:rPr>
        <w:t xml:space="preserve"> au niveau sociétal</w:t>
      </w:r>
      <w:r w:rsidRPr="00C05C6B">
        <w:rPr>
          <w:color w:val="000000" w:themeColor="text1"/>
          <w:lang w:val="fr-BE"/>
        </w:rPr>
        <w:t xml:space="preserve">. Cela nous aide à comprendre comment la légitimité (ce qui est socialement accepté et autorisé) se forme en dehors des règles légales, grâce à la culture et à la société en général (Suddaby </w:t>
      </w:r>
      <w:r w:rsidR="00E70A2E">
        <w:rPr>
          <w:color w:val="000000" w:themeColor="text1"/>
          <w:lang w:val="fr-BE"/>
        </w:rPr>
        <w:t>et</w:t>
      </w:r>
      <w:r w:rsidRPr="00C05C6B">
        <w:rPr>
          <w:color w:val="000000" w:themeColor="text1"/>
          <w:lang w:val="fr-BE"/>
        </w:rPr>
        <w:t xml:space="preserve"> Greenwood, 2009).</w:t>
      </w:r>
    </w:p>
    <w:p w14:paraId="2ACA6F81" w14:textId="75C2FB28" w:rsidR="00F56442" w:rsidRPr="00C05C6B" w:rsidRDefault="00B81130" w:rsidP="006201E9">
      <w:pPr>
        <w:rPr>
          <w:color w:val="000000" w:themeColor="text1"/>
        </w:rPr>
      </w:pPr>
      <w:r w:rsidRPr="00C05C6B">
        <w:rPr>
          <w:color w:val="000000" w:themeColor="text1"/>
          <w:lang w:val="fr-BE"/>
        </w:rPr>
        <w:t>Même si</w:t>
      </w:r>
      <w:r w:rsidR="00F56442" w:rsidRPr="00C05C6B">
        <w:rPr>
          <w:color w:val="000000" w:themeColor="text1"/>
          <w:lang w:val="fr-BE"/>
        </w:rPr>
        <w:t xml:space="preserve"> certains auteurs considèrent que </w:t>
      </w:r>
      <w:r w:rsidR="002D28FC">
        <w:rPr>
          <w:color w:val="000000" w:themeColor="text1"/>
          <w:lang w:val="fr-BE"/>
        </w:rPr>
        <w:t>l’</w:t>
      </w:r>
      <w:r w:rsidR="002D28FC">
        <w:rPr>
          <w:color w:val="000000" w:themeColor="text1"/>
          <w:shd w:val="clear" w:color="auto" w:fill="FFFFFF"/>
          <w:lang w:val="fr-BE"/>
        </w:rPr>
        <w:t>« </w:t>
      </w:r>
      <w:r w:rsidR="00F56442" w:rsidRPr="00C05C6B">
        <w:rPr>
          <w:color w:val="000000" w:themeColor="text1"/>
          <w:shd w:val="clear" w:color="auto" w:fill="FFFFFF"/>
          <w:lang w:val="fr-BE"/>
        </w:rPr>
        <w:t>institution</w:t>
      </w:r>
      <w:r w:rsidR="002D28FC">
        <w:rPr>
          <w:color w:val="000000" w:themeColor="text1"/>
          <w:shd w:val="clear" w:color="auto" w:fill="FFFFFF"/>
          <w:lang w:val="fr-BE"/>
        </w:rPr>
        <w:t> »</w:t>
      </w:r>
      <w:r w:rsidR="00F56442" w:rsidRPr="00C05C6B">
        <w:rPr>
          <w:color w:val="000000" w:themeColor="text1"/>
          <w:shd w:val="clear" w:color="auto" w:fill="FFFFFF"/>
          <w:lang w:val="fr-BE"/>
        </w:rPr>
        <w:t xml:space="preserve"> </w:t>
      </w:r>
      <w:r w:rsidR="008C33B1" w:rsidRPr="00C05C6B">
        <w:rPr>
          <w:color w:val="000000" w:themeColor="text1"/>
          <w:shd w:val="clear" w:color="auto" w:fill="FFFFFF"/>
          <w:lang w:val="fr-BE"/>
        </w:rPr>
        <w:t>est</w:t>
      </w:r>
      <w:r w:rsidRPr="00C05C6B">
        <w:rPr>
          <w:color w:val="000000" w:themeColor="text1"/>
          <w:shd w:val="clear" w:color="auto" w:fill="FFFFFF"/>
          <w:lang w:val="fr-BE"/>
        </w:rPr>
        <w:t xml:space="preserve"> </w:t>
      </w:r>
      <w:r w:rsidR="00F56442" w:rsidRPr="00C05C6B">
        <w:rPr>
          <w:color w:val="000000" w:themeColor="text1"/>
          <w:shd w:val="clear" w:color="auto" w:fill="FFFFFF"/>
          <w:lang w:val="fr-BE"/>
        </w:rPr>
        <w:t>devenu</w:t>
      </w:r>
      <w:r w:rsidRPr="00C05C6B">
        <w:rPr>
          <w:color w:val="000000" w:themeColor="text1"/>
          <w:shd w:val="clear" w:color="auto" w:fill="FFFFFF"/>
          <w:lang w:val="fr-BE"/>
        </w:rPr>
        <w:t>e</w:t>
      </w:r>
      <w:r w:rsidR="00F56442" w:rsidRPr="00C05C6B">
        <w:rPr>
          <w:color w:val="000000" w:themeColor="text1"/>
          <w:shd w:val="clear" w:color="auto" w:fill="FFFFFF"/>
          <w:lang w:val="fr-BE"/>
        </w:rPr>
        <w:t xml:space="preserve"> un </w:t>
      </w:r>
      <w:r w:rsidR="002D28FC">
        <w:rPr>
          <w:color w:val="000000" w:themeColor="text1"/>
          <w:shd w:val="clear" w:color="auto" w:fill="FFFFFF"/>
          <w:lang w:val="fr-BE"/>
        </w:rPr>
        <w:t>« </w:t>
      </w:r>
      <w:r w:rsidR="00F56442" w:rsidRPr="00C05C6B">
        <w:rPr>
          <w:color w:val="000000" w:themeColor="text1"/>
          <w:shd w:val="clear" w:color="auto" w:fill="FFFFFF"/>
          <w:lang w:val="fr-BE"/>
        </w:rPr>
        <w:t>terme parapluie insipide</w:t>
      </w:r>
      <w:r w:rsidR="002D28FC">
        <w:rPr>
          <w:color w:val="000000" w:themeColor="text1"/>
          <w:shd w:val="clear" w:color="auto" w:fill="FFFFFF"/>
          <w:lang w:val="fr-BE"/>
        </w:rPr>
        <w:t> »</w:t>
      </w:r>
      <w:r w:rsidR="00F56442" w:rsidRPr="00C05C6B">
        <w:rPr>
          <w:color w:val="000000" w:themeColor="text1"/>
          <w:shd w:val="clear" w:color="auto" w:fill="FFFFFF"/>
          <w:lang w:val="fr-BE"/>
        </w:rPr>
        <w:t xml:space="preserve"> qui sign</w:t>
      </w:r>
      <w:r w:rsidR="008C33B1" w:rsidRPr="00C05C6B">
        <w:rPr>
          <w:color w:val="000000" w:themeColor="text1"/>
          <w:shd w:val="clear" w:color="auto" w:fill="FFFFFF"/>
          <w:lang w:val="fr-BE"/>
        </w:rPr>
        <w:t xml:space="preserve">ifie tout et rien </w:t>
      </w:r>
      <w:r w:rsidR="008C33B1" w:rsidRPr="00C05C6B">
        <w:rPr>
          <w:color w:val="000000" w:themeColor="text1"/>
          <w:shd w:val="clear" w:color="auto" w:fill="FFFFFF"/>
          <w:lang w:val="fr-BE"/>
        </w:rPr>
        <w:fldChar w:fldCharType="begin"/>
      </w:r>
      <w:r w:rsidR="0044246A" w:rsidRPr="00C05C6B">
        <w:rPr>
          <w:color w:val="000000" w:themeColor="text1"/>
          <w:shd w:val="clear" w:color="auto" w:fill="FFFFFF"/>
          <w:lang w:val="fr-BE"/>
        </w:rPr>
        <w:instrText xml:space="preserve"> ADDIN ZOTERO_ITEM CSL_CITATION {"citationID":"FMH64hBj","properties":{"formattedCitation":"(Haveman &amp; David, 2008)","plainCitation":"(Haveman &amp; David, 2008)","dontUpdate":true,"noteIndex":0},"citationItems":[{"id":2877,"uris":["http://zotero.org/users/6183971/items/BFZTVN5I"],"itemData":{"id":2877,"type":"chapter","abstract":"In this chapter, we consider the web of relations between institutional and ecological analysis of organizations. These research traditions are very similar in some ways, notably that foundational articles for both were published in the same year (Meyer and Rowan, 1977; Hannan and Freeman, 1977). Yet in other ways, they are remarkably different, as evidenced by vociferous debates between ecologists and institutionalists (e.g., Carroll and Hannan, 1989a vs. Zucker, 1989 vs. Carroll and Hannan, 1989b; Hannan, Carroll, Dundon, and Torres, 1995 vs. Baum and Powell, 1995 vs. Hannan and Carroll, 1995). Given their concurrent origins and the combination of similarity and difference in their lived histories, it is not surprising that these two research traditions have been sometimes contrasted and other times combined. In this chapter, we will review how and when ecological theory has been used in contrast to or in combination with institutional explanations, and suggest how they might be fruitfully combined in future research.","page":"571-593","source":"ResearchGate","title":"Ecologists and Institutionalists: Friends or Foes?","title-short":"Ecologists and Institutionalists","author":[{"family":"Haveman","given":"Heather"},{"family":"David","given":"Robert"}],"issued":{"date-parts":[["2008",1,1]]}}}],"schema":"https://github.com/citation-style-language/schema/raw/master/csl-citation.json"} </w:instrText>
      </w:r>
      <w:r w:rsidR="008C33B1" w:rsidRPr="00C05C6B">
        <w:rPr>
          <w:color w:val="000000" w:themeColor="text1"/>
          <w:shd w:val="clear" w:color="auto" w:fill="FFFFFF"/>
          <w:lang w:val="fr-BE"/>
        </w:rPr>
        <w:fldChar w:fldCharType="separate"/>
      </w:r>
      <w:r w:rsidR="008C33B1" w:rsidRPr="00C05C6B">
        <w:rPr>
          <w:rFonts w:cs="Times New Roman"/>
          <w:color w:val="000000" w:themeColor="text1"/>
        </w:rPr>
        <w:t>(Haveman &amp; David, 2008 : 588)</w:t>
      </w:r>
      <w:r w:rsidR="008C33B1" w:rsidRPr="00C05C6B">
        <w:rPr>
          <w:color w:val="000000" w:themeColor="text1"/>
          <w:shd w:val="clear" w:color="auto" w:fill="FFFFFF"/>
          <w:lang w:val="fr-BE"/>
        </w:rPr>
        <w:fldChar w:fldCharType="end"/>
      </w:r>
      <w:r w:rsidR="00EA7A92" w:rsidRPr="00C05C6B">
        <w:rPr>
          <w:color w:val="000000" w:themeColor="text1"/>
          <w:shd w:val="clear" w:color="auto" w:fill="FFFFFF"/>
          <w:lang w:val="fr-BE"/>
        </w:rPr>
        <w:t>, n</w:t>
      </w:r>
      <w:r w:rsidR="006201E9" w:rsidRPr="00C05C6B">
        <w:rPr>
          <w:color w:val="000000" w:themeColor="text1"/>
          <w:lang w:val="fr-BE"/>
        </w:rPr>
        <w:t xml:space="preserve">ous avons choisi d'utiliser les théories institutionnelles parce qu'elles </w:t>
      </w:r>
      <w:r w:rsidR="008A1B74" w:rsidRPr="00C05C6B">
        <w:rPr>
          <w:color w:val="000000" w:themeColor="text1"/>
          <w:lang w:val="fr-BE"/>
        </w:rPr>
        <w:t xml:space="preserve">font l’objet de critiques et </w:t>
      </w:r>
      <w:r w:rsidR="00725D9D" w:rsidRPr="00C05C6B">
        <w:rPr>
          <w:color w:val="000000" w:themeColor="text1"/>
          <w:lang w:val="fr-BE"/>
        </w:rPr>
        <w:t xml:space="preserve">proposent en réponse </w:t>
      </w:r>
      <w:r w:rsidR="008A1B74" w:rsidRPr="00C05C6B">
        <w:rPr>
          <w:color w:val="000000" w:themeColor="text1"/>
          <w:lang w:val="fr-BE"/>
        </w:rPr>
        <w:t xml:space="preserve">de nouvelles propositions </w:t>
      </w:r>
      <w:r w:rsidR="00F56442" w:rsidRPr="00C05C6B">
        <w:rPr>
          <w:color w:val="000000" w:themeColor="text1"/>
          <w:lang w:val="fr-BE"/>
        </w:rPr>
        <w:t>théoriques et méthodol</w:t>
      </w:r>
      <w:r w:rsidR="006201E9" w:rsidRPr="00C05C6B">
        <w:rPr>
          <w:color w:val="000000" w:themeColor="text1"/>
          <w:lang w:val="fr-BE"/>
        </w:rPr>
        <w:t>ogiques innovant</w:t>
      </w:r>
      <w:r w:rsidR="00725D9D" w:rsidRPr="00C05C6B">
        <w:rPr>
          <w:color w:val="000000" w:themeColor="text1"/>
          <w:lang w:val="fr-BE"/>
        </w:rPr>
        <w:t>e</w:t>
      </w:r>
      <w:r w:rsidR="006201E9" w:rsidRPr="00C05C6B">
        <w:rPr>
          <w:color w:val="000000" w:themeColor="text1"/>
          <w:lang w:val="fr-BE"/>
        </w:rPr>
        <w:t xml:space="preserve">s </w:t>
      </w:r>
      <w:r w:rsidR="006201E9" w:rsidRPr="00C05C6B">
        <w:rPr>
          <w:color w:val="000000" w:themeColor="text1"/>
          <w:lang w:val="fr-BE"/>
        </w:rPr>
        <w:fldChar w:fldCharType="begin"/>
      </w:r>
      <w:r w:rsidR="006201E9" w:rsidRPr="00C05C6B">
        <w:rPr>
          <w:color w:val="000000" w:themeColor="text1"/>
          <w:lang w:val="fr-BE"/>
        </w:rPr>
        <w:instrText xml:space="preserve"> ADDIN ZOTERO_ITEM CSL_CITATION {"citationID":"n4orMiUy","properties":{"formattedCitation":"(Cooper et al., 2008)","plainCitation":"(Cooper et al., 2008)","noteIndex":0},"citationItems":[{"id":1792,"uris":["http://zotero.org/users/6183971/items/ULG56UXK"],"itemData":{"id":1792,"type":"chapter","note":"DOI: 10.4135/9781849200387.n29","page":"673-701","source":"ResearchGate","title":"Examining 'Institutionalization': A Critical Theoretic Perspective*","title-short":"Examining 'Institutionalization'","author":[{"family":"Cooper","given":"David"},{"family":"Ezzamel","given":"Mahmoud"},{"family":"Willmott","given":"Hugh"}],"issued":{"date-parts":[["2008",1,1]]}}}],"schema":"https://github.com/citation-style-language/schema/raw/master/csl-citation.json"} </w:instrText>
      </w:r>
      <w:r w:rsidR="006201E9" w:rsidRPr="00C05C6B">
        <w:rPr>
          <w:color w:val="000000" w:themeColor="text1"/>
          <w:lang w:val="fr-BE"/>
        </w:rPr>
        <w:fldChar w:fldCharType="separate"/>
      </w:r>
      <w:r w:rsidR="006201E9" w:rsidRPr="00C05C6B">
        <w:rPr>
          <w:rFonts w:cs="Times New Roman"/>
          <w:color w:val="000000" w:themeColor="text1"/>
        </w:rPr>
        <w:t>(Cooper et al., 2008)</w:t>
      </w:r>
      <w:r w:rsidR="006201E9" w:rsidRPr="00C05C6B">
        <w:rPr>
          <w:color w:val="000000" w:themeColor="text1"/>
          <w:lang w:val="fr-BE"/>
        </w:rPr>
        <w:fldChar w:fldCharType="end"/>
      </w:r>
      <w:r w:rsidR="00EA7A92" w:rsidRPr="00C05C6B">
        <w:rPr>
          <w:color w:val="000000" w:themeColor="text1"/>
          <w:lang w:val="fr-BE"/>
        </w:rPr>
        <w:t>. En effet, des auteurs</w:t>
      </w:r>
      <w:r w:rsidR="008A1B74" w:rsidRPr="00C05C6B">
        <w:rPr>
          <w:color w:val="000000" w:themeColor="text1"/>
          <w:lang w:val="fr-BE"/>
        </w:rPr>
        <w:t xml:space="preserve"> </w:t>
      </w:r>
      <w:r w:rsidR="008C672F">
        <w:rPr>
          <w:color w:val="000000" w:themeColor="text1"/>
          <w:lang w:val="fr-BE"/>
        </w:rPr>
        <w:t>tels que</w:t>
      </w:r>
      <w:r w:rsidR="008A1B74" w:rsidRPr="00C05C6B">
        <w:rPr>
          <w:color w:val="000000" w:themeColor="text1"/>
          <w:lang w:val="fr-BE"/>
        </w:rPr>
        <w:t xml:space="preserve"> </w:t>
      </w:r>
      <w:r w:rsidR="008A1B74" w:rsidRPr="00C05C6B">
        <w:rPr>
          <w:rFonts w:cs="Times New Roman"/>
          <w:color w:val="000000" w:themeColor="text1"/>
        </w:rPr>
        <w:t>Micelotta et al. (2017)</w:t>
      </w:r>
      <w:r w:rsidR="008C672F">
        <w:rPr>
          <w:rFonts w:cs="Times New Roman"/>
          <w:color w:val="000000" w:themeColor="text1"/>
        </w:rPr>
        <w:t>,</w:t>
      </w:r>
      <w:r w:rsidR="008A1B74" w:rsidRPr="00C05C6B">
        <w:rPr>
          <w:rFonts w:cs="Times New Roman"/>
          <w:color w:val="000000" w:themeColor="text1"/>
        </w:rPr>
        <w:t xml:space="preserve"> dont nous nous inspirons </w:t>
      </w:r>
      <w:r w:rsidR="008A1B74" w:rsidRPr="00C05C6B">
        <w:rPr>
          <w:color w:val="000000" w:themeColor="text1"/>
          <w:lang w:val="fr-BE"/>
        </w:rPr>
        <w:t>(</w:t>
      </w:r>
      <w:r w:rsidR="008A1B74" w:rsidRPr="008C672F">
        <w:rPr>
          <w:color w:val="000000" w:themeColor="text1"/>
          <w:lang w:val="fr-BE"/>
        </w:rPr>
        <w:t>cf</w:t>
      </w:r>
      <w:r w:rsidR="008A1B74" w:rsidRPr="00C05C6B">
        <w:rPr>
          <w:i/>
          <w:color w:val="000000" w:themeColor="text1"/>
          <w:lang w:val="fr-BE"/>
        </w:rPr>
        <w:t>.</w:t>
      </w:r>
      <w:r w:rsidR="008C672F">
        <w:rPr>
          <w:i/>
          <w:color w:val="000000" w:themeColor="text1"/>
          <w:lang w:val="fr-BE"/>
        </w:rPr>
        <w:t> </w:t>
      </w:r>
      <w:r w:rsidR="008A1B74" w:rsidRPr="00C05C6B">
        <w:rPr>
          <w:i/>
          <w:color w:val="000000" w:themeColor="text1"/>
          <w:lang w:val="fr-BE"/>
        </w:rPr>
        <w:t>infra</w:t>
      </w:r>
      <w:r w:rsidR="008A1B74" w:rsidRPr="008C672F">
        <w:rPr>
          <w:color w:val="000000" w:themeColor="text1"/>
          <w:lang w:val="fr-BE"/>
        </w:rPr>
        <w:t>)</w:t>
      </w:r>
      <w:r w:rsidR="008C672F">
        <w:rPr>
          <w:color w:val="000000" w:themeColor="text1"/>
          <w:lang w:val="fr-BE"/>
        </w:rPr>
        <w:t>,</w:t>
      </w:r>
      <w:r w:rsidR="008A1B74" w:rsidRPr="00C05C6B">
        <w:rPr>
          <w:i/>
          <w:color w:val="000000" w:themeColor="text1"/>
          <w:lang w:val="fr-BE"/>
        </w:rPr>
        <w:t xml:space="preserve"> </w:t>
      </w:r>
      <w:r w:rsidR="00EA7A92" w:rsidRPr="00C05C6B">
        <w:rPr>
          <w:color w:val="000000" w:themeColor="text1"/>
          <w:lang w:val="fr-BE"/>
        </w:rPr>
        <w:t xml:space="preserve">ont </w:t>
      </w:r>
      <w:r w:rsidR="00EA7A92" w:rsidRPr="00C05C6B">
        <w:rPr>
          <w:color w:val="000000" w:themeColor="text1"/>
          <w:lang w:val="fr-BE"/>
        </w:rPr>
        <w:lastRenderedPageBreak/>
        <w:t xml:space="preserve">récemment ouvert de nouvelles voies de recherche </w:t>
      </w:r>
      <w:r w:rsidR="008C672F">
        <w:rPr>
          <w:color w:val="000000" w:themeColor="text1"/>
          <w:lang w:val="fr-BE"/>
        </w:rPr>
        <w:t>afin de</w:t>
      </w:r>
      <w:r w:rsidR="00EA7A92" w:rsidRPr="00C05C6B">
        <w:rPr>
          <w:color w:val="000000" w:themeColor="text1"/>
          <w:lang w:val="fr-BE"/>
        </w:rPr>
        <w:t xml:space="preserve"> saisir la complexité </w:t>
      </w:r>
      <w:r w:rsidR="008A1B74" w:rsidRPr="00C05C6B">
        <w:rPr>
          <w:color w:val="000000" w:themeColor="text1"/>
          <w:lang w:val="fr-BE"/>
        </w:rPr>
        <w:t>que représente l’</w:t>
      </w:r>
      <w:r w:rsidR="00EA7A92" w:rsidRPr="00C05C6B">
        <w:rPr>
          <w:color w:val="000000" w:themeColor="text1"/>
          <w:lang w:val="fr-BE"/>
        </w:rPr>
        <w:t>évolution d</w:t>
      </w:r>
      <w:r w:rsidR="001A4153" w:rsidRPr="00C05C6B">
        <w:rPr>
          <w:color w:val="000000" w:themeColor="text1"/>
          <w:lang w:val="fr-BE"/>
        </w:rPr>
        <w:t xml:space="preserve">es </w:t>
      </w:r>
      <w:r w:rsidR="008A1B74" w:rsidRPr="00C05C6B">
        <w:rPr>
          <w:color w:val="000000" w:themeColor="text1"/>
          <w:lang w:val="fr-BE"/>
        </w:rPr>
        <w:t xml:space="preserve">institutions. </w:t>
      </w:r>
      <w:r w:rsidR="00426386" w:rsidRPr="00C05C6B">
        <w:rPr>
          <w:color w:val="000000" w:themeColor="text1"/>
          <w:lang w:val="fr-BE"/>
        </w:rPr>
        <w:t xml:space="preserve"> </w:t>
      </w:r>
    </w:p>
    <w:p w14:paraId="2C7AA58D" w14:textId="03DCAB48" w:rsidR="004370BC" w:rsidRPr="00C05C6B" w:rsidRDefault="005772CD" w:rsidP="006201E9">
      <w:pPr>
        <w:rPr>
          <w:color w:val="000000" w:themeColor="text1"/>
          <w:lang w:val="fr-BE"/>
        </w:rPr>
      </w:pPr>
      <w:r w:rsidRPr="00C05C6B">
        <w:rPr>
          <w:color w:val="000000" w:themeColor="text1"/>
          <w:lang w:val="fr-BE"/>
        </w:rPr>
        <w:t xml:space="preserve">Nous </w:t>
      </w:r>
      <w:r w:rsidR="008C672F">
        <w:rPr>
          <w:color w:val="000000" w:themeColor="text1"/>
          <w:lang w:val="fr-BE"/>
        </w:rPr>
        <w:t xml:space="preserve">nous demandons </w:t>
      </w:r>
      <w:r w:rsidR="00241DE8" w:rsidRPr="00C05C6B">
        <w:rPr>
          <w:color w:val="000000" w:themeColor="text1"/>
          <w:lang w:val="fr-BE"/>
        </w:rPr>
        <w:t xml:space="preserve">si, à défaut d’être régulé, </w:t>
      </w:r>
      <w:r w:rsidR="00B02E4D" w:rsidRPr="00C05C6B">
        <w:rPr>
          <w:color w:val="000000" w:themeColor="text1"/>
          <w:lang w:val="fr-BE"/>
        </w:rPr>
        <w:t xml:space="preserve">le travail de </w:t>
      </w:r>
      <w:r w:rsidR="00042C6E" w:rsidRPr="00C05C6B">
        <w:rPr>
          <w:color w:val="000000" w:themeColor="text1"/>
          <w:lang w:val="fr-BE"/>
        </w:rPr>
        <w:t>plateforme</w:t>
      </w:r>
      <w:r w:rsidR="00B02E4D" w:rsidRPr="00C05C6B">
        <w:rPr>
          <w:color w:val="000000" w:themeColor="text1"/>
          <w:lang w:val="fr-BE"/>
        </w:rPr>
        <w:t xml:space="preserve"> </w:t>
      </w:r>
      <w:r w:rsidR="00426386" w:rsidRPr="00C05C6B">
        <w:rPr>
          <w:color w:val="000000" w:themeColor="text1"/>
          <w:lang w:val="fr-BE"/>
        </w:rPr>
        <w:t>s’institutionnalise</w:t>
      </w:r>
      <w:r w:rsidR="008B54CE" w:rsidRPr="00C05C6B">
        <w:rPr>
          <w:color w:val="000000" w:themeColor="text1"/>
          <w:lang w:val="fr-BE"/>
        </w:rPr>
        <w:t xml:space="preserve"> et selon quels processus</w:t>
      </w:r>
      <w:r w:rsidR="004E5E94" w:rsidRPr="00C05C6B">
        <w:rPr>
          <w:color w:val="000000" w:themeColor="text1"/>
          <w:lang w:val="fr-BE"/>
        </w:rPr>
        <w:t xml:space="preserve">. </w:t>
      </w:r>
      <w:r w:rsidR="004370BC" w:rsidRPr="00C05C6B">
        <w:rPr>
          <w:color w:val="000000" w:themeColor="text1"/>
          <w:lang w:val="fr-BE"/>
        </w:rPr>
        <w:t>Pour comprendre cette « fabrique », nous nous sommes inspiré</w:t>
      </w:r>
      <w:r w:rsidR="008C672F">
        <w:rPr>
          <w:color w:val="000000" w:themeColor="text1"/>
          <w:lang w:val="fr-BE"/>
        </w:rPr>
        <w:t>e</w:t>
      </w:r>
      <w:r w:rsidR="004370BC" w:rsidRPr="00C05C6B">
        <w:rPr>
          <w:color w:val="000000" w:themeColor="text1"/>
          <w:lang w:val="fr-BE"/>
        </w:rPr>
        <w:t xml:space="preserve"> des </w:t>
      </w:r>
      <w:r w:rsidR="00A355BA" w:rsidRPr="00C05C6B">
        <w:rPr>
          <w:color w:val="000000" w:themeColor="text1"/>
          <w:lang w:val="fr-BE"/>
        </w:rPr>
        <w:t>théories</w:t>
      </w:r>
      <w:r w:rsidR="004370BC" w:rsidRPr="00C05C6B">
        <w:rPr>
          <w:color w:val="000000" w:themeColor="text1"/>
          <w:lang w:val="fr-BE"/>
        </w:rPr>
        <w:t xml:space="preserve"> néoinstitutionnelles et </w:t>
      </w:r>
      <w:r w:rsidR="007014AB">
        <w:rPr>
          <w:color w:val="000000" w:themeColor="text1"/>
          <w:lang w:val="fr-BE"/>
        </w:rPr>
        <w:t xml:space="preserve">des </w:t>
      </w:r>
      <w:r w:rsidR="004370BC" w:rsidRPr="00C05C6B">
        <w:rPr>
          <w:color w:val="000000" w:themeColor="text1"/>
          <w:lang w:val="fr-BE"/>
        </w:rPr>
        <w:t xml:space="preserve">méthodes </w:t>
      </w:r>
      <w:r w:rsidR="00A355BA" w:rsidRPr="00C05C6B">
        <w:rPr>
          <w:color w:val="000000" w:themeColor="text1"/>
          <w:lang w:val="fr-BE"/>
        </w:rPr>
        <w:t>institutionnalistes</w:t>
      </w:r>
      <w:r w:rsidR="004370BC" w:rsidRPr="00C05C6B">
        <w:rPr>
          <w:color w:val="000000" w:themeColor="text1"/>
          <w:lang w:val="fr-BE"/>
        </w:rPr>
        <w:t xml:space="preserve"> qui </w:t>
      </w:r>
      <w:r w:rsidR="00A355BA" w:rsidRPr="00C05C6B">
        <w:rPr>
          <w:color w:val="000000" w:themeColor="text1"/>
          <w:lang w:val="fr-BE"/>
        </w:rPr>
        <w:t>aspirent à</w:t>
      </w:r>
      <w:r w:rsidR="004370BC" w:rsidRPr="00C05C6B">
        <w:rPr>
          <w:color w:val="000000" w:themeColor="text1"/>
          <w:lang w:val="fr-BE"/>
        </w:rPr>
        <w:t xml:space="preserve"> combler les lacunes des études à ce sujet</w:t>
      </w:r>
      <w:r w:rsidR="006B39FF" w:rsidRPr="00C05C6B">
        <w:rPr>
          <w:color w:val="000000" w:themeColor="text1"/>
          <w:lang w:val="fr-BE"/>
        </w:rPr>
        <w:t xml:space="preserve"> </w:t>
      </w:r>
      <w:r w:rsidR="006B39FF" w:rsidRPr="00C05C6B">
        <w:rPr>
          <w:color w:val="000000" w:themeColor="text1"/>
          <w:lang w:val="fr-BE"/>
        </w:rPr>
        <w:fldChar w:fldCharType="begin"/>
      </w:r>
      <w:r w:rsidR="00A04FA5">
        <w:rPr>
          <w:color w:val="000000" w:themeColor="text1"/>
          <w:lang w:val="fr-BE"/>
        </w:rPr>
        <w:instrText xml:space="preserve"> ADDIN ZOTERO_ITEM CSL_CITATION {"citationID":"kRJCrR1B","properties":{"formattedCitation":"(Chanteau &amp; Labrousse, 2013; Micelotta et al., 2017; Schneiberg &amp; Clemens, 2006)","plainCitation":"(Chanteau &amp; Labrousse, 2013; Micelotta et al., 2017; Schneiberg &amp; Clemens, 2006)","dontUpdate":true,"noteIndex":0},"citationItems":[{"id":1787,"uris":["http://zotero.org/users/6183971/items/AP22NUK5"],"itemData":{"id":1787,"type":"article-journal","abstract":"Cet article explore l’apport méthodologique d’Ostrom, encore mal connu malgré la popularité de ses travaux sur les communs. Nous montrons que son approche participe de l’institutionnalisme historique (rationalité et régularités situées, enchâssement social, rôle des règles et des normes, approche généalogique et non-fonctionnaliste, jeux d’échelle, réalisme critique, etc.), jusque dans l’usage heuristique de modèles habituellement attribués à la théorie standard (théorie des jeux, modèles multi-agents). Cela permet de dépasser quelques malentendus (sur la théorisation d’une « troisième voie » attribuée à Ostrom ; sur les notions de communauté et de « self-governance ») et de pointer l’intérêt potentiel d’un enrichissement réciproque avec d’autres institutionnalismes.","container-title":"Revue de la régulation. Capitalisme, institutions, pouvoirs","DOI":"10.4000/regulation.10555","ISSN":"1957-7796","issue":"14","language":"fr","license":"https://creativecommons.org/licenses/by-nc-nd/4.0/","note":"number: 14\npublisher: Association Recherche &amp; Régulation","source":"journals.openedition.org","title":"L’institutionnalisme méthodologique d’Elinor Ostrom : quelques enjeux et controverses","title-short":"L’institutionnalisme méthodologique d’Elinor Ostrom","URL":"https://journals.openedition.org/regulation/10555#tocto3n2","author":[{"family":"Chanteau","given":"Jean-Pierre"},{"family":"Labrousse","given":"Agnès"}],"accessed":{"date-parts":[["2023",8,22]]},"issued":{"date-parts":[["2013",12,12]]}}},{"id":2506,"uris":["http://zotero.org/users/6183971/items/V38GMLSB"],"itemData":{"id":2506,"type":"article-journal","abstract":"The study of institutional change is a core research area in organization theory and is of increasing relevance for scholarship in other disciplines. In this article, we review the substantial number of studies that have examined the ways by which institutions are created, modified, or transformed, highlighting the lack of integration of prior works that emphasize exogenous shocks, institutional entrepreneurship, and practice-based change. Drawing on the institutional logics perspective, we then develop a novel typology of pathways of change that more comprehensively brings together this diverse literature, accounts for the richness and heterogeneity of institutional change processes unveiled by studies to date, and provides a more synthetic framework to guide future research. Based on our analysis and theorizing, we discuss important new scholarly directions that will enhance our understanding of different kinds of institutional change processes and outcomes, as well as contribute to further development of the institutional logics perspective.","container-title":"Journal of Management","DOI":"10.1177/0149206317699522","ISSN":"0149-2063","issue":"6","language":"en","note":"publisher: SAGE Publications Inc","page":"1885-1910","source":"SAGE Journals","title":"Pathways of Institutional Change: An Integrative Review and Research Agenda","title-short":"Pathways of Institutional Change","URL":"https://doi.org/10.1177/0149206317699522","volume":"43","author":[{"family":"Micelotta","given":"Evelyn"},{"family":"Lounsbury","given":"Michael"},{"family":"Greenwood","given":"Royston"}],"accessed":{"date-parts":[["2023",10,12]]},"issued":{"date-parts":[["2017",7,1]]}}},{"id":2488,"uris":["http://zotero.org/users/6183971/items/QQC9Q449"],"itemData":{"id":2488,"type":"article-journal","abstract":"Institutional theory rests on a rejection of reductionism. Instead of reducing higher-order phenomena to aggregates of behavior, institutional theory reverses this causal imagery. It attributes the behavior of organizations and nation-states to contextual factors, notably organizational fields, national institutional systems, or the emerging global polity, Institutionalists, particularly within sociology, also emphasize specifically cultural mechanisms for these higher-order effects. This article develops the methodological foundations for these claims. It surveys and elaborates research designs for documenting higher-order effects and for differentiating the cultural mechanisms of institutional influence. It also presents new strategies for assessing multiple logics and the coherence of institutional orders, moving beyond adoption and diffusion studies to analyze the dynamic and contested processes of institutionalization and institutional change.","container-title":"Sociological Theory","DOI":"10.1111/j.1467-9558.2006.00288.x","ISSN":"1467-9558","issue":"3","language":"en","note":"_eprint: https://onlinelibrary.wiley.com/doi/pdf/10.1111/j.1467-9558.2006.00288.x","page":"195-227","source":"Wiley Online Library","title":"The Typical Tools for the Job: Research Strategies in Institutional Analysis*","title-short":"The Typical Tools for the Job","URL":"https://onlinelibrary.wiley.com/doi/abs/10.1111/j.1467-9558.2006.00288.x","volume":"24","author":[{"family":"Schneiberg","given":"Marc"},{"family":"Clemens","given":"Elisabeth S."}],"accessed":{"date-parts":[["2023",10,6]]},"issued":{"date-parts":[["2006"]]}}}],"schema":"https://github.com/citation-style-language/schema/raw/master/csl-citation.json"} </w:instrText>
      </w:r>
      <w:r w:rsidR="006B39FF" w:rsidRPr="00C05C6B">
        <w:rPr>
          <w:color w:val="000000" w:themeColor="text1"/>
          <w:lang w:val="fr-BE"/>
        </w:rPr>
        <w:fldChar w:fldCharType="separate"/>
      </w:r>
      <w:r w:rsidR="006B39FF" w:rsidRPr="00C05C6B">
        <w:rPr>
          <w:rFonts w:cs="Times New Roman"/>
          <w:color w:val="000000" w:themeColor="text1"/>
        </w:rPr>
        <w:t>(Chanteau &amp; Labrousse, 2013</w:t>
      </w:r>
      <w:r w:rsidR="008C672F">
        <w:rPr>
          <w:rFonts w:cs="Times New Roman"/>
          <w:color w:val="000000" w:themeColor="text1"/>
        </w:rPr>
        <w:t> </w:t>
      </w:r>
      <w:r w:rsidR="006B39FF" w:rsidRPr="00C05C6B">
        <w:rPr>
          <w:rFonts w:cs="Times New Roman"/>
          <w:color w:val="000000" w:themeColor="text1"/>
        </w:rPr>
        <w:t>; Micelotta et al., 2017</w:t>
      </w:r>
      <w:r w:rsidR="007014AB">
        <w:rPr>
          <w:rFonts w:cs="Times New Roman"/>
          <w:color w:val="000000" w:themeColor="text1"/>
        </w:rPr>
        <w:t> </w:t>
      </w:r>
      <w:r w:rsidR="006B39FF" w:rsidRPr="00C05C6B">
        <w:rPr>
          <w:rFonts w:cs="Times New Roman"/>
          <w:color w:val="000000" w:themeColor="text1"/>
        </w:rPr>
        <w:t>; Schneiberg &amp; Clemens, 2006)</w:t>
      </w:r>
      <w:r w:rsidR="006B39FF" w:rsidRPr="00C05C6B">
        <w:rPr>
          <w:color w:val="000000" w:themeColor="text1"/>
          <w:lang w:val="fr-BE"/>
        </w:rPr>
        <w:fldChar w:fldCharType="end"/>
      </w:r>
      <w:r w:rsidR="004370BC" w:rsidRPr="00C05C6B">
        <w:rPr>
          <w:color w:val="000000" w:themeColor="text1"/>
          <w:lang w:val="fr-BE"/>
        </w:rPr>
        <w:t xml:space="preserve">. </w:t>
      </w:r>
    </w:p>
    <w:p w14:paraId="57DB7E90" w14:textId="1DC442E4" w:rsidR="00622E01" w:rsidRPr="00C05C6B" w:rsidRDefault="00180AD1" w:rsidP="006201E9">
      <w:pPr>
        <w:rPr>
          <w:color w:val="000000" w:themeColor="text1"/>
          <w:shd w:val="clear" w:color="auto" w:fill="FFFFFF"/>
          <w:lang w:val="fr-BE"/>
        </w:rPr>
      </w:pPr>
      <w:r w:rsidRPr="00C05C6B">
        <w:rPr>
          <w:color w:val="000000" w:themeColor="text1"/>
          <w:lang w:val="fr-BE"/>
        </w:rPr>
        <w:t>Conformément aux</w:t>
      </w:r>
      <w:r w:rsidR="006201E9" w:rsidRPr="00C05C6B">
        <w:rPr>
          <w:color w:val="000000" w:themeColor="text1"/>
          <w:lang w:val="fr-BE"/>
        </w:rPr>
        <w:t xml:space="preserve"> travaux de </w:t>
      </w:r>
      <w:r w:rsidR="00C118A3" w:rsidRPr="00C05C6B">
        <w:rPr>
          <w:color w:val="000000" w:themeColor="text1"/>
          <w:lang w:val="fr-BE"/>
        </w:rPr>
        <w:fldChar w:fldCharType="begin"/>
      </w:r>
      <w:r w:rsidR="0095398D" w:rsidRPr="00C05C6B">
        <w:rPr>
          <w:color w:val="000000" w:themeColor="text1"/>
          <w:lang w:val="fr-BE"/>
        </w:rPr>
        <w:instrText xml:space="preserve"> ADDIN ZOTERO_ITEM CSL_CITATION {"citationID":"snBM4kNf","properties":{"formattedCitation":"(Berger &amp; Luckmann, 1966)","plainCitation":"(Berger &amp; Luckmann, 1966)","dontUpdate":true,"noteIndex":0},"citationItems":[{"id":2802,"uris":["http://zotero.org/users/6183971/items/28S73CEG"],"itemData":{"id":2802,"type":"article-journal","language":"en","source":"Zotero","title":"The Social Construction of Reality","author":[{"family":"Berger","given":"Peter L"},{"family":"Luckmann","given":"Thomas"}],"issued":{"date-parts":[["1966"]]}}}],"schema":"https://github.com/citation-style-language/schema/raw/master/csl-citation.json"} </w:instrText>
      </w:r>
      <w:r w:rsidR="00C118A3" w:rsidRPr="00C05C6B">
        <w:rPr>
          <w:color w:val="000000" w:themeColor="text1"/>
          <w:lang w:val="fr-BE"/>
        </w:rPr>
        <w:fldChar w:fldCharType="separate"/>
      </w:r>
      <w:r w:rsidRPr="00C05C6B">
        <w:rPr>
          <w:rFonts w:cs="Times New Roman"/>
          <w:color w:val="000000" w:themeColor="text1"/>
        </w:rPr>
        <w:t xml:space="preserve">Berger </w:t>
      </w:r>
      <w:r w:rsidR="008C672F">
        <w:rPr>
          <w:rFonts w:cs="Times New Roman"/>
          <w:color w:val="000000" w:themeColor="text1"/>
        </w:rPr>
        <w:t>et</w:t>
      </w:r>
      <w:r w:rsidRPr="00C05C6B">
        <w:rPr>
          <w:rFonts w:cs="Times New Roman"/>
          <w:color w:val="000000" w:themeColor="text1"/>
        </w:rPr>
        <w:t xml:space="preserve"> Luckmann </w:t>
      </w:r>
      <w:r w:rsidR="00C118A3" w:rsidRPr="00C05C6B">
        <w:rPr>
          <w:rFonts w:cs="Times New Roman"/>
          <w:color w:val="000000" w:themeColor="text1"/>
        </w:rPr>
        <w:t>(1966)</w:t>
      </w:r>
      <w:r w:rsidR="00C118A3" w:rsidRPr="00C05C6B">
        <w:rPr>
          <w:color w:val="000000" w:themeColor="text1"/>
          <w:lang w:val="fr-BE"/>
        </w:rPr>
        <w:fldChar w:fldCharType="end"/>
      </w:r>
      <w:r w:rsidR="00C118A3" w:rsidRPr="00C05C6B">
        <w:rPr>
          <w:color w:val="000000" w:themeColor="text1"/>
          <w:lang w:val="fr-BE"/>
        </w:rPr>
        <w:t xml:space="preserve">, </w:t>
      </w:r>
      <w:r w:rsidR="00236627">
        <w:rPr>
          <w:color w:val="000000" w:themeColor="text1"/>
          <w:shd w:val="clear" w:color="auto" w:fill="FFFFFF"/>
          <w:lang w:val="fr-BE"/>
        </w:rPr>
        <w:t xml:space="preserve">nous percevons l’institution </w:t>
      </w:r>
      <w:r w:rsidR="009C24A0">
        <w:rPr>
          <w:color w:val="000000" w:themeColor="text1"/>
          <w:shd w:val="clear" w:color="auto" w:fill="FFFFFF"/>
          <w:lang w:val="fr-BE"/>
        </w:rPr>
        <w:t xml:space="preserve">comme </w:t>
      </w:r>
      <w:r w:rsidR="00AB2357" w:rsidRPr="00C05C6B">
        <w:rPr>
          <w:color w:val="000000" w:themeColor="text1"/>
          <w:shd w:val="clear" w:color="auto" w:fill="FFFFFF"/>
          <w:lang w:val="fr-BE"/>
        </w:rPr>
        <w:t xml:space="preserve">une </w:t>
      </w:r>
      <w:r w:rsidR="00107D20" w:rsidRPr="00C05C6B">
        <w:rPr>
          <w:color w:val="000000" w:themeColor="text1"/>
          <w:shd w:val="clear" w:color="auto" w:fill="FFFFFF"/>
          <w:lang w:val="fr-BE"/>
        </w:rPr>
        <w:t>const</w:t>
      </w:r>
      <w:r w:rsidR="00181B05" w:rsidRPr="00C05C6B">
        <w:rPr>
          <w:color w:val="000000" w:themeColor="text1"/>
          <w:shd w:val="clear" w:color="auto" w:fill="FFFFFF"/>
          <w:lang w:val="fr-BE"/>
        </w:rPr>
        <w:t>ruction sociale de la réalité</w:t>
      </w:r>
      <w:r w:rsidR="009C24A0">
        <w:rPr>
          <w:color w:val="000000" w:themeColor="text1"/>
          <w:shd w:val="clear" w:color="auto" w:fill="FFFFFF"/>
          <w:lang w:val="fr-BE"/>
        </w:rPr>
        <w:t>,</w:t>
      </w:r>
      <w:r w:rsidR="00E95172" w:rsidRPr="00C05C6B">
        <w:rPr>
          <w:color w:val="000000" w:themeColor="text1"/>
          <w:shd w:val="clear" w:color="auto" w:fill="FFFFFF"/>
          <w:lang w:val="fr-BE"/>
        </w:rPr>
        <w:t xml:space="preserve"> </w:t>
      </w:r>
      <w:r w:rsidR="00AB2357" w:rsidRPr="00C05C6B">
        <w:rPr>
          <w:color w:val="000000" w:themeColor="text1"/>
          <w:shd w:val="clear" w:color="auto" w:fill="FFFFFF"/>
          <w:lang w:val="fr-BE"/>
        </w:rPr>
        <w:t>dans la mesure où l’objectivité d’une situation n’est finalement qu’</w:t>
      </w:r>
      <w:r w:rsidR="00107D20" w:rsidRPr="00C05C6B">
        <w:rPr>
          <w:color w:val="000000" w:themeColor="text1"/>
          <w:shd w:val="clear" w:color="auto" w:fill="FFFFFF"/>
          <w:lang w:val="fr-BE"/>
        </w:rPr>
        <w:t>une objectivité produite et</w:t>
      </w:r>
      <w:r w:rsidR="00AB2357" w:rsidRPr="00C05C6B">
        <w:rPr>
          <w:color w:val="000000" w:themeColor="text1"/>
          <w:shd w:val="clear" w:color="auto" w:fill="FFFFFF"/>
          <w:lang w:val="fr-BE"/>
        </w:rPr>
        <w:t xml:space="preserve"> construite par l'homme. Cela signifie que </w:t>
      </w:r>
      <w:r w:rsidR="008F157C" w:rsidRPr="00C05C6B">
        <w:rPr>
          <w:color w:val="000000" w:themeColor="text1"/>
          <w:shd w:val="clear" w:color="auto" w:fill="FFFFFF"/>
          <w:lang w:val="fr-BE"/>
        </w:rPr>
        <w:t>les</w:t>
      </w:r>
      <w:r w:rsidR="00D80550" w:rsidRPr="00C05C6B">
        <w:rPr>
          <w:color w:val="000000" w:themeColor="text1"/>
          <w:shd w:val="clear" w:color="auto" w:fill="FFFFFF"/>
          <w:lang w:val="fr-BE"/>
        </w:rPr>
        <w:t xml:space="preserve"> aspects légaux, techniques et descriptif</w:t>
      </w:r>
      <w:r w:rsidR="00E26AFD" w:rsidRPr="00C05C6B">
        <w:rPr>
          <w:color w:val="000000" w:themeColor="text1"/>
          <w:shd w:val="clear" w:color="auto" w:fill="FFFFFF"/>
          <w:lang w:val="fr-BE"/>
        </w:rPr>
        <w:t>s</w:t>
      </w:r>
      <w:r w:rsidR="00D80550" w:rsidRPr="00C05C6B">
        <w:rPr>
          <w:color w:val="000000" w:themeColor="text1"/>
          <w:shd w:val="clear" w:color="auto" w:fill="FFFFFF"/>
          <w:lang w:val="fr-BE"/>
        </w:rPr>
        <w:t xml:space="preserve"> de l</w:t>
      </w:r>
      <w:r w:rsidR="00E26AFD" w:rsidRPr="00C05C6B">
        <w:rPr>
          <w:color w:val="000000" w:themeColor="text1"/>
          <w:shd w:val="clear" w:color="auto" w:fill="FFFFFF"/>
          <w:lang w:val="fr-BE"/>
        </w:rPr>
        <w:t>a ré</w:t>
      </w:r>
      <w:r w:rsidR="00D80550" w:rsidRPr="00C05C6B">
        <w:rPr>
          <w:color w:val="000000" w:themeColor="text1"/>
          <w:shd w:val="clear" w:color="auto" w:fill="FFFFFF"/>
          <w:lang w:val="fr-BE"/>
        </w:rPr>
        <w:t>gulation</w:t>
      </w:r>
      <w:r w:rsidR="007A3DD9" w:rsidRPr="00C05C6B">
        <w:rPr>
          <w:color w:val="000000" w:themeColor="text1"/>
          <w:shd w:val="clear" w:color="auto" w:fill="FFFFFF"/>
          <w:lang w:val="fr-BE"/>
        </w:rPr>
        <w:t xml:space="preserve"> </w:t>
      </w:r>
      <w:r w:rsidR="00235EB7" w:rsidRPr="00C05C6B">
        <w:rPr>
          <w:color w:val="000000" w:themeColor="text1"/>
          <w:shd w:val="clear" w:color="auto" w:fill="FFFFFF"/>
          <w:lang w:val="fr-BE"/>
        </w:rPr>
        <w:t xml:space="preserve">sont </w:t>
      </w:r>
      <w:r w:rsidR="00AB2357" w:rsidRPr="00C05C6B">
        <w:rPr>
          <w:color w:val="000000" w:themeColor="text1"/>
          <w:shd w:val="clear" w:color="auto" w:fill="FFFFFF"/>
          <w:lang w:val="fr-BE"/>
        </w:rPr>
        <w:t>des résultats de décisions à partir des pensées et idées collectives. N</w:t>
      </w:r>
      <w:r w:rsidR="008F157C" w:rsidRPr="00C05C6B">
        <w:rPr>
          <w:color w:val="000000" w:themeColor="text1"/>
          <w:shd w:val="clear" w:color="auto" w:fill="FFFFFF"/>
          <w:lang w:val="fr-BE"/>
        </w:rPr>
        <w:t xml:space="preserve">ous </w:t>
      </w:r>
      <w:r w:rsidR="00AB2357" w:rsidRPr="00C05C6B">
        <w:rPr>
          <w:color w:val="000000" w:themeColor="text1"/>
          <w:shd w:val="clear" w:color="auto" w:fill="FFFFFF"/>
          <w:lang w:val="fr-BE"/>
        </w:rPr>
        <w:t>souhaitons de cette façon</w:t>
      </w:r>
      <w:r w:rsidR="008F157C" w:rsidRPr="00C05C6B">
        <w:rPr>
          <w:color w:val="000000" w:themeColor="text1"/>
          <w:shd w:val="clear" w:color="auto" w:fill="FFFFFF"/>
          <w:lang w:val="fr-BE"/>
        </w:rPr>
        <w:t xml:space="preserve"> </w:t>
      </w:r>
      <w:r w:rsidR="00AB2357" w:rsidRPr="00C05C6B">
        <w:rPr>
          <w:color w:val="000000" w:themeColor="text1"/>
          <w:shd w:val="clear" w:color="auto" w:fill="FFFFFF"/>
          <w:lang w:val="fr-BE"/>
        </w:rPr>
        <w:t xml:space="preserve">dénaturaliser </w:t>
      </w:r>
      <w:r w:rsidR="008F157C" w:rsidRPr="00C05C6B">
        <w:rPr>
          <w:color w:val="000000" w:themeColor="text1"/>
          <w:lang w:val="fr-BE"/>
        </w:rPr>
        <w:t>le rapport entre r</w:t>
      </w:r>
      <w:r w:rsidR="00E26AFD" w:rsidRPr="00C05C6B">
        <w:rPr>
          <w:color w:val="000000" w:themeColor="text1"/>
          <w:lang w:val="fr-BE"/>
        </w:rPr>
        <w:t>é</w:t>
      </w:r>
      <w:r w:rsidR="008F157C" w:rsidRPr="00C05C6B">
        <w:rPr>
          <w:color w:val="000000" w:themeColor="text1"/>
          <w:lang w:val="fr-BE"/>
        </w:rPr>
        <w:t>gulation et travail</w:t>
      </w:r>
      <w:r w:rsidR="00405610" w:rsidRPr="00C05C6B">
        <w:rPr>
          <w:color w:val="000000" w:themeColor="text1"/>
          <w:lang w:val="fr-BE"/>
        </w:rPr>
        <w:t xml:space="preserve">. </w:t>
      </w:r>
      <w:r w:rsidR="00AB2357" w:rsidRPr="00C05C6B">
        <w:rPr>
          <w:color w:val="000000" w:themeColor="text1"/>
          <w:lang w:val="fr-BE"/>
        </w:rPr>
        <w:t>En d’autres mots, n</w:t>
      </w:r>
      <w:r w:rsidR="005C693D" w:rsidRPr="00C05C6B">
        <w:rPr>
          <w:color w:val="000000" w:themeColor="text1"/>
        </w:rPr>
        <w:t>ous propo</w:t>
      </w:r>
      <w:r w:rsidR="00273176" w:rsidRPr="00C05C6B">
        <w:rPr>
          <w:color w:val="000000" w:themeColor="text1"/>
        </w:rPr>
        <w:t>so</w:t>
      </w:r>
      <w:r w:rsidR="005C693D" w:rsidRPr="00C05C6B">
        <w:rPr>
          <w:color w:val="000000" w:themeColor="text1"/>
        </w:rPr>
        <w:t>ns</w:t>
      </w:r>
      <w:r w:rsidR="005C693D" w:rsidRPr="00C05C6B">
        <w:rPr>
          <w:color w:val="000000" w:themeColor="text1"/>
          <w:shd w:val="clear" w:color="auto" w:fill="FFFFFF"/>
          <w:lang w:val="fr-BE"/>
        </w:rPr>
        <w:t xml:space="preserve"> de </w:t>
      </w:r>
      <w:r w:rsidR="00273176" w:rsidRPr="00C05C6B">
        <w:rPr>
          <w:color w:val="000000" w:themeColor="text1"/>
          <w:shd w:val="clear" w:color="auto" w:fill="FFFFFF"/>
          <w:lang w:val="fr-BE"/>
        </w:rPr>
        <w:t>saisir ce phénomène de régulation</w:t>
      </w:r>
      <w:r w:rsidR="00AB2357" w:rsidRPr="00C05C6B">
        <w:rPr>
          <w:color w:val="000000" w:themeColor="text1"/>
          <w:shd w:val="clear" w:color="auto" w:fill="FFFFFF"/>
          <w:lang w:val="fr-BE"/>
        </w:rPr>
        <w:t xml:space="preserve"> du travail</w:t>
      </w:r>
      <w:r w:rsidR="008F157C" w:rsidRPr="00C05C6B">
        <w:rPr>
          <w:color w:val="000000" w:themeColor="text1"/>
          <w:shd w:val="clear" w:color="auto" w:fill="FFFFFF"/>
          <w:lang w:val="fr-BE"/>
        </w:rPr>
        <w:t xml:space="preserve"> </w:t>
      </w:r>
      <w:r w:rsidR="008F157C" w:rsidRPr="00C05C6B">
        <w:rPr>
          <w:color w:val="000000" w:themeColor="text1"/>
          <w:lang w:val="fr-BE"/>
        </w:rPr>
        <w:t xml:space="preserve">à partir </w:t>
      </w:r>
      <w:r w:rsidR="005C693D" w:rsidRPr="00C05C6B">
        <w:rPr>
          <w:color w:val="000000" w:themeColor="text1"/>
          <w:lang w:val="fr-BE"/>
        </w:rPr>
        <w:t>des significations produites</w:t>
      </w:r>
      <w:r w:rsidR="008F157C" w:rsidRPr="00C05C6B">
        <w:rPr>
          <w:color w:val="000000" w:themeColor="text1"/>
          <w:lang w:val="fr-BE"/>
        </w:rPr>
        <w:t xml:space="preserve"> par les acteurs</w:t>
      </w:r>
      <w:r w:rsidR="004F037C" w:rsidRPr="00C05C6B">
        <w:rPr>
          <w:color w:val="000000" w:themeColor="text1"/>
          <w:lang w:val="fr-BE"/>
        </w:rPr>
        <w:t>. La régulation est ici considérée comme un</w:t>
      </w:r>
      <w:r w:rsidR="008F157C" w:rsidRPr="00C05C6B">
        <w:rPr>
          <w:color w:val="000000" w:themeColor="text1"/>
          <w:lang w:val="fr-BE"/>
        </w:rPr>
        <w:t xml:space="preserve"> processus continu dans l</w:t>
      </w:r>
      <w:r w:rsidR="00E26AFD" w:rsidRPr="00C05C6B">
        <w:rPr>
          <w:color w:val="000000" w:themeColor="text1"/>
          <w:lang w:val="fr-BE"/>
        </w:rPr>
        <w:t>equel des normes, des croyances e</w:t>
      </w:r>
      <w:r w:rsidR="008F157C" w:rsidRPr="00C05C6B">
        <w:rPr>
          <w:color w:val="000000" w:themeColor="text1"/>
          <w:lang w:val="fr-BE"/>
        </w:rPr>
        <w:t>ntre les acteurs émergent</w:t>
      </w:r>
      <w:r w:rsidR="00E26AFD" w:rsidRPr="00C05C6B">
        <w:rPr>
          <w:color w:val="000000" w:themeColor="text1"/>
        </w:rPr>
        <w:t>,</w:t>
      </w:r>
      <w:r w:rsidR="008F157C" w:rsidRPr="00C05C6B">
        <w:rPr>
          <w:color w:val="000000" w:themeColor="text1"/>
          <w:lang w:val="fr-BE"/>
        </w:rPr>
        <w:t xml:space="preserve"> se créent, et </w:t>
      </w:r>
      <w:r w:rsidR="006201E9" w:rsidRPr="00C05C6B">
        <w:rPr>
          <w:color w:val="000000" w:themeColor="text1"/>
          <w:lang w:val="fr-BE"/>
        </w:rPr>
        <w:t xml:space="preserve">se </w:t>
      </w:r>
      <w:r w:rsidR="008F157C" w:rsidRPr="00C05C6B">
        <w:rPr>
          <w:color w:val="000000" w:themeColor="text1"/>
          <w:lang w:val="fr-BE"/>
        </w:rPr>
        <w:t xml:space="preserve">solidifient </w:t>
      </w:r>
      <w:r w:rsidR="00E26AFD" w:rsidRPr="00C05C6B">
        <w:rPr>
          <w:color w:val="000000" w:themeColor="text1"/>
          <w:lang w:val="fr-BE"/>
        </w:rPr>
        <w:t xml:space="preserve">au </w:t>
      </w:r>
      <w:r w:rsidR="006201E9" w:rsidRPr="00C05C6B">
        <w:rPr>
          <w:color w:val="000000" w:themeColor="text1"/>
          <w:lang w:val="fr-BE"/>
        </w:rPr>
        <w:t xml:space="preserve">fil du temps. </w:t>
      </w:r>
      <w:r w:rsidR="005C693D" w:rsidRPr="00C05C6B">
        <w:rPr>
          <w:color w:val="000000" w:themeColor="text1"/>
          <w:lang w:val="fr-BE"/>
        </w:rPr>
        <w:t>Par conséquent, sur le plan empirique, nous nous concentrons uniquement sur les aspects idéationnels</w:t>
      </w:r>
      <w:r w:rsidR="00AB2357" w:rsidRPr="00C05C6B">
        <w:rPr>
          <w:color w:val="000000" w:themeColor="text1"/>
          <w:lang w:val="fr-BE"/>
        </w:rPr>
        <w:t>, c’est-à-dire les idées et croyances qui guident les actions des individus</w:t>
      </w:r>
      <w:r w:rsidR="009C24A0">
        <w:rPr>
          <w:color w:val="000000" w:themeColor="text1"/>
          <w:lang w:val="fr-BE"/>
        </w:rPr>
        <w:t>,</w:t>
      </w:r>
      <w:r w:rsidR="00AB2357" w:rsidRPr="00C05C6B">
        <w:rPr>
          <w:color w:val="000000" w:themeColor="text1"/>
          <w:lang w:val="fr-BE"/>
        </w:rPr>
        <w:t xml:space="preserve"> </w:t>
      </w:r>
      <w:r w:rsidR="009C24A0">
        <w:rPr>
          <w:color w:val="000000" w:themeColor="text1"/>
          <w:lang w:val="fr-BE"/>
        </w:rPr>
        <w:t>et non sur les</w:t>
      </w:r>
      <w:r w:rsidR="00AB2357" w:rsidRPr="00C05C6B">
        <w:rPr>
          <w:color w:val="000000" w:themeColor="text1"/>
          <w:lang w:val="fr-BE"/>
        </w:rPr>
        <w:t xml:space="preserve"> aspects techniques ou </w:t>
      </w:r>
      <w:r w:rsidR="009C24A0">
        <w:rPr>
          <w:color w:val="000000" w:themeColor="text1"/>
          <w:lang w:val="fr-BE"/>
        </w:rPr>
        <w:t xml:space="preserve">les </w:t>
      </w:r>
      <w:r w:rsidR="00AB2357" w:rsidRPr="00C05C6B">
        <w:rPr>
          <w:color w:val="000000" w:themeColor="text1"/>
          <w:lang w:val="fr-BE"/>
        </w:rPr>
        <w:t>descriptions des comportements dans la problématique du travail de plateforme</w:t>
      </w:r>
      <w:r w:rsidR="003A2147" w:rsidRPr="00C05C6B">
        <w:rPr>
          <w:color w:val="000000" w:themeColor="text1"/>
          <w:lang w:val="fr-BE"/>
        </w:rPr>
        <w:t xml:space="preserve"> </w:t>
      </w:r>
      <w:r w:rsidR="003A2147" w:rsidRPr="00C05C6B">
        <w:rPr>
          <w:color w:val="000000" w:themeColor="text1"/>
          <w:lang w:val="fr-BE"/>
        </w:rPr>
        <w:fldChar w:fldCharType="begin"/>
      </w:r>
      <w:r w:rsidR="003A2147" w:rsidRPr="00C05C6B">
        <w:rPr>
          <w:color w:val="000000" w:themeColor="text1"/>
          <w:lang w:val="fr-BE"/>
        </w:rPr>
        <w:instrText xml:space="preserve"> ADDIN ZOTERO_ITEM CSL_CITATION {"citationID":"gsMtkaxA","properties":{"formattedCitation":"(Zilber, 2008)","plainCitation":"(Zilber, 2008)","noteIndex":0},"citationItems":[{"id":2807,"uris":["http://zotero.org/users/6183971/items/2NFDCPMU"],"itemData":{"id":2807,"type":"article-journal","container-title":"The SAGE handbook of organizational institutionalism","note":"publisher: Sage London, England","page":"151-169","title":"The work of meanings in institutional processes","author":[{"family":"Zilber","given":"Tammar B."}],"issued":{"date-parts":[["2008"]]}}}],"schema":"https://github.com/citation-style-language/schema/raw/master/csl-citation.json"} </w:instrText>
      </w:r>
      <w:r w:rsidR="003A2147" w:rsidRPr="00C05C6B">
        <w:rPr>
          <w:color w:val="000000" w:themeColor="text1"/>
          <w:lang w:val="fr-BE"/>
        </w:rPr>
        <w:fldChar w:fldCharType="separate"/>
      </w:r>
      <w:r w:rsidR="003A2147" w:rsidRPr="00C05C6B">
        <w:rPr>
          <w:rFonts w:cs="Times New Roman"/>
          <w:color w:val="000000" w:themeColor="text1"/>
        </w:rPr>
        <w:t>(Zilber, 2008)</w:t>
      </w:r>
      <w:r w:rsidR="003A2147" w:rsidRPr="00C05C6B">
        <w:rPr>
          <w:color w:val="000000" w:themeColor="text1"/>
          <w:lang w:val="fr-BE"/>
        </w:rPr>
        <w:fldChar w:fldCharType="end"/>
      </w:r>
      <w:r w:rsidR="005C693D" w:rsidRPr="00C05C6B">
        <w:rPr>
          <w:color w:val="000000" w:themeColor="text1"/>
          <w:lang w:val="fr-BE"/>
        </w:rPr>
        <w:t>.</w:t>
      </w:r>
    </w:p>
    <w:p w14:paraId="6E81C014" w14:textId="0A7DB3DC" w:rsidR="00EB5072" w:rsidRPr="00C05C6B" w:rsidRDefault="00107D20" w:rsidP="00A225E1">
      <w:pPr>
        <w:spacing w:before="120" w:after="120"/>
        <w:rPr>
          <w:color w:val="000000" w:themeColor="text1"/>
          <w:lang w:val="fr-BE"/>
        </w:rPr>
      </w:pPr>
      <w:r w:rsidRPr="00C05C6B">
        <w:rPr>
          <w:color w:val="000000" w:themeColor="text1"/>
          <w:lang w:val="fr-BE"/>
        </w:rPr>
        <w:t xml:space="preserve">La méthodologie qualitative présente un avantage unique pour explorer </w:t>
      </w:r>
      <w:r w:rsidR="00290EF3" w:rsidRPr="00C05C6B">
        <w:rPr>
          <w:color w:val="000000" w:themeColor="text1"/>
          <w:lang w:val="fr-BE"/>
        </w:rPr>
        <w:t>les significations</w:t>
      </w:r>
      <w:r w:rsidRPr="00C05C6B">
        <w:rPr>
          <w:color w:val="000000" w:themeColor="text1"/>
          <w:lang w:val="fr-BE"/>
        </w:rPr>
        <w:t xml:space="preserve"> dans les processus institutionnels, car elle met l'accent sur l'incarnation de l'expérience dans les significations (Berger &amp; Luckmann, 1966). En conséquence, nous proposons un c</w:t>
      </w:r>
      <w:r w:rsidR="006D409F" w:rsidRPr="00C05C6B">
        <w:rPr>
          <w:color w:val="000000" w:themeColor="text1"/>
          <w:lang w:val="fr-BE"/>
        </w:rPr>
        <w:t>ompte-</w:t>
      </w:r>
      <w:r w:rsidRPr="00C05C6B">
        <w:rPr>
          <w:color w:val="000000" w:themeColor="text1"/>
          <w:lang w:val="fr-BE"/>
        </w:rPr>
        <w:t>rendu interprétatif d'un processus institutionnel.</w:t>
      </w:r>
      <w:r w:rsidR="009C24A0">
        <w:rPr>
          <w:color w:val="000000" w:themeColor="text1"/>
          <w:lang w:val="fr-BE"/>
        </w:rPr>
        <w:t xml:space="preserve"> Selon cette démarche</w:t>
      </w:r>
      <w:r w:rsidR="00EB5072" w:rsidRPr="00C05C6B">
        <w:rPr>
          <w:color w:val="000000" w:themeColor="text1"/>
          <w:lang w:val="fr-BE"/>
        </w:rPr>
        <w:t xml:space="preserve">, nous favorisons la compréhension des institutions dans une perspective discursive qui saisit plus précisément les significations. </w:t>
      </w:r>
      <w:r w:rsidR="009C24A0">
        <w:rPr>
          <w:color w:val="000000" w:themeColor="text1"/>
          <w:lang w:val="fr-BE"/>
        </w:rPr>
        <w:t>Si n</w:t>
      </w:r>
      <w:r w:rsidR="00EB5072" w:rsidRPr="00C05C6B">
        <w:rPr>
          <w:color w:val="000000" w:themeColor="text1"/>
          <w:lang w:val="fr-BE"/>
        </w:rPr>
        <w:t xml:space="preserve">ous ne nions pas la normativité en tant que telle, </w:t>
      </w:r>
      <w:r w:rsidR="009C24A0">
        <w:rPr>
          <w:color w:val="000000" w:themeColor="text1"/>
          <w:lang w:val="fr-BE"/>
        </w:rPr>
        <w:t>nou</w:t>
      </w:r>
      <w:r w:rsidR="00EB5072" w:rsidRPr="00C05C6B">
        <w:rPr>
          <w:color w:val="000000" w:themeColor="text1"/>
          <w:lang w:val="fr-BE"/>
        </w:rPr>
        <w:t xml:space="preserve">s souhaitons lever le voile sur sa multiplicité : les normativités et intentions des parties prenantes contribuent à l’institutionnalisation du travail de plateforme. </w:t>
      </w:r>
    </w:p>
    <w:p w14:paraId="02B2B9C7" w14:textId="73313C98" w:rsidR="00EB5072" w:rsidRPr="00C05C6B" w:rsidRDefault="00EB5072" w:rsidP="00A225E1">
      <w:pPr>
        <w:spacing w:before="120" w:after="120"/>
        <w:rPr>
          <w:color w:val="000000" w:themeColor="text1"/>
          <w:lang w:val="fr-BE"/>
        </w:rPr>
      </w:pPr>
      <w:r w:rsidRPr="00C05C6B">
        <w:rPr>
          <w:color w:val="000000" w:themeColor="text1"/>
          <w:lang w:val="fr-BE"/>
        </w:rPr>
        <w:t>En revanche, ce</w:t>
      </w:r>
      <w:r w:rsidR="009C24A0">
        <w:rPr>
          <w:color w:val="000000" w:themeColor="text1"/>
          <w:lang w:val="fr-BE"/>
        </w:rPr>
        <w:t>la</w:t>
      </w:r>
      <w:r w:rsidRPr="00C05C6B">
        <w:rPr>
          <w:color w:val="000000" w:themeColor="text1"/>
          <w:lang w:val="fr-BE"/>
        </w:rPr>
        <w:t xml:space="preserve"> ne situe </w:t>
      </w:r>
      <w:r w:rsidRPr="00C05C6B">
        <w:rPr>
          <w:color w:val="000000" w:themeColor="text1"/>
          <w:shd w:val="clear" w:color="auto" w:fill="FFFFFF" w:themeFill="background1"/>
          <w:lang w:val="fr-BE"/>
        </w:rPr>
        <w:t>pas l</w:t>
      </w:r>
      <w:r w:rsidRPr="00C05C6B">
        <w:rPr>
          <w:color w:val="000000" w:themeColor="text1"/>
          <w:shd w:val="clear" w:color="auto" w:fill="FFFFFF" w:themeFill="background1"/>
          <w:lang w:val="fr-BE" w:eastAsia="fr-FR"/>
        </w:rPr>
        <w:t xml:space="preserve">es institutions comme des facteurs structurels. En d’autres termes, les organisations ne sont pas des destinataires passifs des </w:t>
      </w:r>
      <w:r w:rsidR="00E26AFD" w:rsidRPr="00C05C6B">
        <w:rPr>
          <w:color w:val="000000" w:themeColor="text1"/>
          <w:shd w:val="clear" w:color="auto" w:fill="FFFFFF" w:themeFill="background1"/>
          <w:lang w:val="fr-BE" w:eastAsia="fr-FR"/>
        </w:rPr>
        <w:t>« </w:t>
      </w:r>
      <w:r w:rsidRPr="00C05C6B">
        <w:rPr>
          <w:color w:val="000000" w:themeColor="text1"/>
          <w:shd w:val="clear" w:color="auto" w:fill="FFFFFF" w:themeFill="background1"/>
          <w:lang w:val="fr-BE" w:eastAsia="fr-FR"/>
        </w:rPr>
        <w:t xml:space="preserve">logiques institutionnelles », mais participent à leur maintien, </w:t>
      </w:r>
      <w:r w:rsidR="009C24A0">
        <w:rPr>
          <w:color w:val="000000" w:themeColor="text1"/>
          <w:shd w:val="clear" w:color="auto" w:fill="FFFFFF" w:themeFill="background1"/>
          <w:lang w:val="fr-BE" w:eastAsia="fr-FR"/>
        </w:rPr>
        <w:t xml:space="preserve">à leur </w:t>
      </w:r>
      <w:r w:rsidRPr="00C05C6B">
        <w:rPr>
          <w:color w:val="000000" w:themeColor="text1"/>
          <w:shd w:val="clear" w:color="auto" w:fill="FFFFFF" w:themeFill="background1"/>
          <w:lang w:val="fr-BE" w:eastAsia="fr-FR"/>
        </w:rPr>
        <w:t xml:space="preserve">changement ou </w:t>
      </w:r>
      <w:r w:rsidR="009C24A0">
        <w:rPr>
          <w:color w:val="000000" w:themeColor="text1"/>
          <w:shd w:val="clear" w:color="auto" w:fill="FFFFFF" w:themeFill="background1"/>
          <w:lang w:val="fr-BE" w:eastAsia="fr-FR"/>
        </w:rPr>
        <w:t xml:space="preserve">à leur </w:t>
      </w:r>
      <w:r w:rsidRPr="00C05C6B">
        <w:rPr>
          <w:color w:val="000000" w:themeColor="text1"/>
          <w:shd w:val="clear" w:color="auto" w:fill="FFFFFF" w:themeFill="background1"/>
          <w:lang w:val="fr-BE" w:eastAsia="fr-FR"/>
        </w:rPr>
        <w:t>suppression</w:t>
      </w:r>
      <w:r w:rsidR="00290EF3" w:rsidRPr="00C05C6B">
        <w:rPr>
          <w:color w:val="000000" w:themeColor="text1"/>
          <w:shd w:val="clear" w:color="auto" w:fill="FFFFFF" w:themeFill="background1"/>
          <w:lang w:val="fr-BE" w:eastAsia="fr-FR"/>
        </w:rPr>
        <w:t xml:space="preserve"> </w:t>
      </w:r>
      <w:r w:rsidR="00290EF3" w:rsidRPr="00C05C6B">
        <w:rPr>
          <w:color w:val="000000" w:themeColor="text1"/>
          <w:shd w:val="clear" w:color="auto" w:fill="FFFFFF" w:themeFill="background1"/>
          <w:lang w:val="fr-BE" w:eastAsia="fr-FR"/>
        </w:rPr>
        <w:fldChar w:fldCharType="begin"/>
      </w:r>
      <w:r w:rsidR="00290EF3" w:rsidRPr="00C05C6B">
        <w:rPr>
          <w:color w:val="000000" w:themeColor="text1"/>
          <w:shd w:val="clear" w:color="auto" w:fill="FFFFFF" w:themeFill="background1"/>
          <w:lang w:val="fr-BE" w:eastAsia="fr-FR"/>
        </w:rPr>
        <w:instrText xml:space="preserve"> ADDIN ZOTERO_ITEM CSL_CITATION {"citationID":"6hiE1ZUa","properties":{"formattedCitation":"(Thornton &amp; Ocasio, 1999)","plainCitation":"(Thornton &amp; Ocasio, 1999)","noteIndex":0},"citationItems":[{"id":468,"uris":["http://zotero.org/users/6183971/items/U7J9TGH5"],"itemData":{"id":468,"type":"article-journal","container-title":"American Journal of Sociology","DOI":"10.1086/210361","ISSN":"0002-9602, 1537-5390","issue":"3","journalAbbreviation":"American Journal of Sociology","language":"en","page":"801-843","source":"DOI.org (Crossref)","title":"Institutional Logics and the Historical Contingency of Power in Organizations: Executive Succession in the Higher Education Publishing Industry, 1958– 1990","title-short":"Institutional Logics and the Historical Contingency of Power in Organizations","URL":"https://www.journals.uchicago.edu/doi/10.1086/210361","volume":"105","author":[{"family":"Thornton","given":"Patricia H."},{"family":"Ocasio","given":"William"}],"accessed":{"date-parts":[["2020",8,27]]},"issued":{"date-parts":[["1999",11]]}}}],"schema":"https://github.com/citation-style-language/schema/raw/master/csl-citation.json"} </w:instrText>
      </w:r>
      <w:r w:rsidR="00290EF3" w:rsidRPr="00C05C6B">
        <w:rPr>
          <w:color w:val="000000" w:themeColor="text1"/>
          <w:shd w:val="clear" w:color="auto" w:fill="FFFFFF" w:themeFill="background1"/>
          <w:lang w:val="fr-BE" w:eastAsia="fr-FR"/>
        </w:rPr>
        <w:fldChar w:fldCharType="separate"/>
      </w:r>
      <w:r w:rsidR="00290EF3" w:rsidRPr="00C05C6B">
        <w:rPr>
          <w:rFonts w:cs="Times New Roman"/>
          <w:color w:val="000000" w:themeColor="text1"/>
        </w:rPr>
        <w:t>(Thornton &amp; Ocasio, 1999)</w:t>
      </w:r>
      <w:r w:rsidR="00290EF3" w:rsidRPr="00C05C6B">
        <w:rPr>
          <w:color w:val="000000" w:themeColor="text1"/>
          <w:shd w:val="clear" w:color="auto" w:fill="FFFFFF" w:themeFill="background1"/>
          <w:lang w:val="fr-BE" w:eastAsia="fr-FR"/>
        </w:rPr>
        <w:fldChar w:fldCharType="end"/>
      </w:r>
      <w:r w:rsidRPr="00C05C6B">
        <w:rPr>
          <w:color w:val="000000" w:themeColor="text1"/>
          <w:shd w:val="clear" w:color="auto" w:fill="FFFFFF" w:themeFill="background1"/>
          <w:lang w:val="fr-BE" w:eastAsia="fr-FR"/>
        </w:rPr>
        <w:t xml:space="preserve">. </w:t>
      </w:r>
      <w:r w:rsidRPr="00C05C6B">
        <w:rPr>
          <w:color w:val="000000" w:themeColor="text1"/>
          <w:shd w:val="clear" w:color="auto" w:fill="FFFFFF" w:themeFill="background1"/>
          <w:lang w:val="fr-BE"/>
        </w:rPr>
        <w:t xml:space="preserve">L'approche ne donne donc pas la primauté aux agents, aux institutions, aux structures ou </w:t>
      </w:r>
      <w:r w:rsidRPr="00C05C6B">
        <w:rPr>
          <w:color w:val="000000" w:themeColor="text1"/>
          <w:shd w:val="clear" w:color="auto" w:fill="FFFFFF" w:themeFill="background1"/>
          <w:lang w:val="fr-BE"/>
        </w:rPr>
        <w:lastRenderedPageBreak/>
        <w:t>aux idées, mais les considère comme</w:t>
      </w:r>
      <w:r w:rsidRPr="00C05C6B">
        <w:rPr>
          <w:color w:val="000000" w:themeColor="text1"/>
          <w:lang w:val="fr-BE"/>
        </w:rPr>
        <w:t xml:space="preserve"> mutuellement constitutifs </w:t>
      </w:r>
      <w:r w:rsidRPr="00C05C6B">
        <w:rPr>
          <w:color w:val="000000" w:themeColor="text1"/>
          <w:lang w:val="fr-BE"/>
        </w:rPr>
        <w:fldChar w:fldCharType="begin"/>
      </w:r>
      <w:r w:rsidRPr="00C05C6B">
        <w:rPr>
          <w:color w:val="000000" w:themeColor="text1"/>
          <w:lang w:val="fr-BE"/>
        </w:rPr>
        <w:instrText xml:space="preserve"> ADDIN ZOTERO_ITEM CSL_CITATION {"citationID":"Enx6t660","properties":{"formattedCitation":"(T. B. Lawrence et al., 2009; T. Lawrence &amp; SUDDABY, 2006)","plainCitation":"(T. B. Lawrence et al., 2009; T. Lawrence &amp; SUDDABY, 2006)","dontUpdate":true,"noteIndex":0},"citationItems":[{"id":1077,"uris":["http://zotero.org/users/6183971/items/ZTFFI9SX"],"itemData":{"id":1077,"type":"book","abstract":"The 'institutional' approach to organizational research has shown how enduring features of social life - such as marriage and bureaucracy - act as mechanisms of social control. Such approaches have traditionally focused attention on the relationships between organizations and the fields in which they operate, providing strong accounts of the processes through which institutions govern action. In contrast, the study of institutional work reorients these traditional concerns, shifting the focus to understanding how action affects institutions. This book sets a research agenda within the field of institutional work by analyzing the ways in which individuals, groups, and organizations work to create, maintain, and disrupt the institutions that structure their lives. Through a series of essays and case studies, it explores the conceptual core of institutional work, identifies institutional work strategies, provides exemplars for future empirical research, and embeds the concept within broader sociological debates and ideas.","ISBN":"978-0-521-51855-0","language":"en","note":"Google-Books-ID: bhzKZWpMSREC","number-of-pages":"337","publisher":"Cambridge University Press","source":"Google Books","title":"Institutional Work: Actors and Agency in Institutional Studies of Organizations","title-short":"Institutional Work","author":[{"family":"Lawrence","given":"Thomas B."},{"family":"Suddaby","given":"Roy"},{"family":"Leca","given":"Bernard"}],"issued":{"date-parts":[["2009",7,16]]}}},{"id":1072,"uris":["http://zotero.org/users/6183971/items/PDVJ33RG"],"itemData":{"id":1072,"type":"chapter","abstract":"In this chapter, we aim to provide a summary and synthesis of research on what we refer to as 'institutional work' - the purposive action of individuals and organizations aimed at creating, maintaining and disrupting institutions. Thus far, research on institutional work has been largely unconnected as such - literatures on institutional entrepreneurship and deinstitutionalization have emerged as semi-coherent research streams, but the overall focus has remained largely unarticulated. Thus, a key contribution of this chapter will be the provision of a framework that connects previously disparate studies of institutional work and the articulation of a research agenda for the area. By focusing on empirical work that has occurred in the past 1 5 years and mapping i t i n terms of the forms of institutional work that it has examined, we are able to both provide a first cataloguing of forms of institutional work and point to issues and areas that have been under-examined.","container-title":"Handbook of Organization Studies","note":"journalAbbreviation: Handbook of Organization Studies\nDOI: 10.4135/9781848608030.n7","page":"215-254","source":"ResearchGate","title":"Institutions and institutional work","volume":"2","author":[{"family":"Lawrence","given":"Thomas"},{"family":"SUDDABY","given":"ROY"}],"issued":{"date-parts":[["2006",1,1]]}}}],"schema":"https://github.com/citation-style-language/schema/raw/master/csl-citation.json"} </w:instrText>
      </w:r>
      <w:r w:rsidRPr="00C05C6B">
        <w:rPr>
          <w:color w:val="000000" w:themeColor="text1"/>
          <w:lang w:val="fr-BE"/>
        </w:rPr>
        <w:fldChar w:fldCharType="separate"/>
      </w:r>
      <w:r w:rsidR="007D5171" w:rsidRPr="00C05C6B">
        <w:rPr>
          <w:color w:val="000000" w:themeColor="text1"/>
        </w:rPr>
        <w:t>(Lawrence et al., 2009</w:t>
      </w:r>
      <w:r w:rsidR="007014AB">
        <w:rPr>
          <w:color w:val="000000" w:themeColor="text1"/>
        </w:rPr>
        <w:t> </w:t>
      </w:r>
      <w:r w:rsidR="007D5171" w:rsidRPr="00C05C6B">
        <w:rPr>
          <w:color w:val="000000" w:themeColor="text1"/>
        </w:rPr>
        <w:t>;</w:t>
      </w:r>
      <w:r w:rsidR="000C297A">
        <w:rPr>
          <w:color w:val="000000" w:themeColor="text1"/>
        </w:rPr>
        <w:t xml:space="preserve"> </w:t>
      </w:r>
      <w:r w:rsidRPr="00C05C6B">
        <w:rPr>
          <w:color w:val="000000" w:themeColor="text1"/>
        </w:rPr>
        <w:t>Lawrence &amp; Suddaby, 2006)</w:t>
      </w:r>
      <w:r w:rsidRPr="00C05C6B">
        <w:rPr>
          <w:color w:val="000000" w:themeColor="text1"/>
          <w:lang w:val="fr-BE"/>
        </w:rPr>
        <w:fldChar w:fldCharType="end"/>
      </w:r>
      <w:r w:rsidRPr="00C05C6B">
        <w:rPr>
          <w:color w:val="000000" w:themeColor="text1"/>
          <w:lang w:val="fr-BE"/>
        </w:rPr>
        <w:t xml:space="preserve">. </w:t>
      </w:r>
    </w:p>
    <w:p w14:paraId="454BACF8" w14:textId="42EE8ACE" w:rsidR="00107D20" w:rsidRPr="00C05C6B" w:rsidRDefault="00107D20" w:rsidP="00A225E1">
      <w:pPr>
        <w:spacing w:before="120" w:after="120"/>
        <w:rPr>
          <w:color w:val="000000" w:themeColor="text1"/>
          <w:lang w:val="fr-BE"/>
        </w:rPr>
      </w:pPr>
      <w:r w:rsidRPr="00C05C6B">
        <w:rPr>
          <w:color w:val="000000" w:themeColor="text1"/>
          <w:lang w:val="fr-BE"/>
        </w:rPr>
        <w:t xml:space="preserve">Nous explorons les significations </w:t>
      </w:r>
      <w:r w:rsidR="00236627">
        <w:rPr>
          <w:color w:val="000000" w:themeColor="text1"/>
          <w:lang w:val="fr-BE"/>
        </w:rPr>
        <w:t>qui ont trait à ce</w:t>
      </w:r>
      <w:r w:rsidRPr="00C05C6B">
        <w:rPr>
          <w:color w:val="000000" w:themeColor="text1"/>
          <w:lang w:val="fr-BE"/>
        </w:rPr>
        <w:t xml:space="preserve"> travail de plateforme qui façonnent son institutionnalisation, ou, en termes institutionnels, sa légitimité dans un contexte spatiotemporel précis</w:t>
      </w:r>
      <w:r w:rsidR="00EC0A47" w:rsidRPr="00C05C6B">
        <w:rPr>
          <w:color w:val="000000" w:themeColor="text1"/>
          <w:lang w:val="fr-BE"/>
        </w:rPr>
        <w:t xml:space="preserve"> (Suddaby &amp; Greenwood, 2005)</w:t>
      </w:r>
      <w:r w:rsidRPr="00C05C6B">
        <w:rPr>
          <w:color w:val="000000" w:themeColor="text1"/>
          <w:lang w:val="fr-BE"/>
        </w:rPr>
        <w:t xml:space="preserve">. </w:t>
      </w:r>
    </w:p>
    <w:p w14:paraId="51F34E3B" w14:textId="0F31C8C4" w:rsidR="004274FE" w:rsidRPr="00236627" w:rsidRDefault="00BB7BF1" w:rsidP="00A225E1">
      <w:pPr>
        <w:pStyle w:val="Paragraphedeliste"/>
        <w:spacing w:before="120" w:after="120"/>
        <w:contextualSpacing w:val="0"/>
        <w:rPr>
          <w:color w:val="000000" w:themeColor="text1"/>
          <w:sz w:val="22"/>
          <w:szCs w:val="20"/>
          <w:lang w:val="fr-BE"/>
        </w:rPr>
      </w:pPr>
      <w:r w:rsidRPr="00236627">
        <w:rPr>
          <w:color w:val="000000" w:themeColor="text1"/>
          <w:sz w:val="22"/>
          <w:szCs w:val="20"/>
          <w:lang w:val="fr-BE"/>
        </w:rPr>
        <w:t xml:space="preserve"> </w:t>
      </w:r>
      <w:r w:rsidR="004274FE" w:rsidRPr="00236627">
        <w:rPr>
          <w:color w:val="000000" w:themeColor="text1"/>
          <w:sz w:val="22"/>
          <w:szCs w:val="20"/>
          <w:lang w:val="fr-BE"/>
        </w:rPr>
        <w:t xml:space="preserve">Les logiques institutionnelles sont des modèles historiques, socialement construits, de pratiques matérielles, d'hypothèses, de valeurs, de croyances et de règles par lesquels les individus produisent et reproduisent leur subsistance matérielle, organisent le temps et l'espace, et donnent un sens à leur réalité sociale </w:t>
      </w:r>
      <w:r w:rsidR="009C4736" w:rsidRPr="00236627">
        <w:rPr>
          <w:color w:val="000000" w:themeColor="text1"/>
          <w:sz w:val="22"/>
          <w:szCs w:val="20"/>
          <w:lang w:val="fr-BE"/>
        </w:rPr>
        <w:fldChar w:fldCharType="begin"/>
      </w:r>
      <w:r w:rsidR="00FF70F5" w:rsidRPr="00236627">
        <w:rPr>
          <w:color w:val="000000" w:themeColor="text1"/>
          <w:sz w:val="22"/>
          <w:szCs w:val="20"/>
          <w:lang w:val="fr-BE"/>
        </w:rPr>
        <w:instrText xml:space="preserve"> ADDIN ZOTERO_ITEM CSL_CITATION {"citationID":"5ZMgwPu0","properties":{"formattedCitation":"(Thornton &amp; Ocasio, 1999)","plainCitation":"(Thornton &amp; Ocasio, 1999)","dontUpdate":true,"noteIndex":0},"citationItems":[{"id":468,"uris":["http://zotero.org/users/6183971/items/U7J9TGH5"],"itemData":{"id":468,"type":"article-journal","container-title":"American Journal of Sociology","DOI":"10.1086/210361","ISSN":"0002-9602, 1537-5390","issue":"3","journalAbbreviation":"American Journal of Sociology","language":"en","page":"801-843","source":"DOI.org (Crossref)","title":"Institutional Logics and the Historical Contingency of Power in Organizations: Executive Succession in the Higher Education Publishing Industry, 1958– 1990","title-short":"Institutional Logics and the Historical Contingency of Power in Organizations","URL":"https://www.journals.uchicago.edu/doi/10.1086/210361","volume":"105","author":[{"family":"Thornton","given":"Patricia H."},{"family":"Ocasio","given":"William"}],"accessed":{"date-parts":[["2020",8,27]]},"issued":{"date-parts":[["1999",11]]}}}],"schema":"https://github.com/citation-style-language/schema/raw/master/csl-citation.json"} </w:instrText>
      </w:r>
      <w:r w:rsidR="009C4736" w:rsidRPr="00236627">
        <w:rPr>
          <w:color w:val="000000" w:themeColor="text1"/>
          <w:sz w:val="22"/>
          <w:szCs w:val="20"/>
          <w:lang w:val="fr-BE"/>
        </w:rPr>
        <w:fldChar w:fldCharType="separate"/>
      </w:r>
      <w:r w:rsidR="009C4736" w:rsidRPr="00236627">
        <w:rPr>
          <w:color w:val="000000" w:themeColor="text1"/>
          <w:sz w:val="22"/>
          <w:szCs w:val="20"/>
        </w:rPr>
        <w:t xml:space="preserve">(Thornton &amp; Ocasio, 1999 </w:t>
      </w:r>
      <w:r w:rsidR="009C4736" w:rsidRPr="00236627">
        <w:rPr>
          <w:color w:val="000000" w:themeColor="text1"/>
          <w:sz w:val="22"/>
          <w:szCs w:val="20"/>
          <w:lang w:val="fr-BE"/>
        </w:rPr>
        <w:t>: 804, traduction libre</w:t>
      </w:r>
      <w:r w:rsidR="009C4736" w:rsidRPr="00236627">
        <w:rPr>
          <w:color w:val="000000" w:themeColor="text1"/>
          <w:sz w:val="22"/>
          <w:szCs w:val="20"/>
        </w:rPr>
        <w:t>)</w:t>
      </w:r>
      <w:r w:rsidR="009C4736" w:rsidRPr="00236627">
        <w:rPr>
          <w:color w:val="000000" w:themeColor="text1"/>
          <w:sz w:val="22"/>
          <w:szCs w:val="20"/>
          <w:lang w:val="fr-BE"/>
        </w:rPr>
        <w:fldChar w:fldCharType="end"/>
      </w:r>
      <w:r w:rsidR="009C4736" w:rsidRPr="00236627">
        <w:rPr>
          <w:color w:val="000000" w:themeColor="text1"/>
          <w:sz w:val="22"/>
          <w:szCs w:val="20"/>
          <w:lang w:val="fr-BE"/>
        </w:rPr>
        <w:t xml:space="preserve">. </w:t>
      </w:r>
      <w:r w:rsidR="004274FE" w:rsidRPr="00236627">
        <w:rPr>
          <w:color w:val="000000" w:themeColor="text1"/>
          <w:sz w:val="22"/>
          <w:szCs w:val="20"/>
          <w:lang w:val="fr-BE"/>
        </w:rPr>
        <w:t xml:space="preserve"> </w:t>
      </w:r>
    </w:p>
    <w:p w14:paraId="7E0D1B80" w14:textId="32853098" w:rsidR="004274FE" w:rsidRPr="00C05C6B" w:rsidRDefault="004274FE" w:rsidP="00A225E1">
      <w:pPr>
        <w:spacing w:before="120" w:after="120"/>
        <w:rPr>
          <w:color w:val="000000" w:themeColor="text1"/>
          <w:lang w:val="fr-BE"/>
        </w:rPr>
      </w:pPr>
      <w:r w:rsidRPr="00C05C6B">
        <w:rPr>
          <w:color w:val="000000" w:themeColor="text1"/>
          <w:lang w:val="fr-BE"/>
        </w:rPr>
        <w:t xml:space="preserve">Cette définition de Thornton </w:t>
      </w:r>
      <w:r w:rsidR="000C297A" w:rsidRPr="00236627">
        <w:rPr>
          <w:color w:val="000000" w:themeColor="text1"/>
          <w:sz w:val="20"/>
          <w:szCs w:val="18"/>
          <w:lang w:val="fr-BE"/>
        </w:rPr>
        <w:t>et</w:t>
      </w:r>
      <w:r w:rsidRPr="00C05C6B">
        <w:rPr>
          <w:color w:val="000000" w:themeColor="text1"/>
          <w:lang w:val="fr-BE"/>
        </w:rPr>
        <w:t xml:space="preserve"> </w:t>
      </w:r>
      <w:r w:rsidR="000C297A">
        <w:rPr>
          <w:color w:val="000000" w:themeColor="text1"/>
          <w:lang w:val="fr-BE"/>
        </w:rPr>
        <w:t>d’</w:t>
      </w:r>
      <w:r w:rsidRPr="00C05C6B">
        <w:rPr>
          <w:color w:val="000000" w:themeColor="text1"/>
          <w:lang w:val="fr-BE"/>
        </w:rPr>
        <w:t>Ocasio permet de considérer les règles culturelles comme des logiques qui ne dominent pas les capacités d’agir et de penser des agents</w:t>
      </w:r>
      <w:r w:rsidR="00DA0C60" w:rsidRPr="00C05C6B">
        <w:rPr>
          <w:color w:val="000000" w:themeColor="text1"/>
          <w:lang w:val="fr-BE"/>
        </w:rPr>
        <w:t>,</w:t>
      </w:r>
      <w:r w:rsidRPr="00C05C6B">
        <w:rPr>
          <w:color w:val="000000" w:themeColor="text1"/>
          <w:lang w:val="fr-BE"/>
        </w:rPr>
        <w:t xml:space="preserve"> mais sont construites par les individus. Ces logiques évoluent continuellement en fonction des contexte</w:t>
      </w:r>
      <w:r w:rsidR="00E26AFD" w:rsidRPr="00C05C6B">
        <w:rPr>
          <w:color w:val="000000" w:themeColor="text1"/>
          <w:lang w:val="fr-BE"/>
        </w:rPr>
        <w:t>s</w:t>
      </w:r>
      <w:r w:rsidRPr="00C05C6B">
        <w:rPr>
          <w:color w:val="000000" w:themeColor="text1"/>
          <w:lang w:val="fr-BE"/>
        </w:rPr>
        <w:t xml:space="preserve"> sociaux et environnement</w:t>
      </w:r>
      <w:r w:rsidR="00E26AFD" w:rsidRPr="00C05C6B">
        <w:rPr>
          <w:color w:val="000000" w:themeColor="text1"/>
          <w:lang w:val="fr-BE"/>
        </w:rPr>
        <w:t>aux</w:t>
      </w:r>
      <w:r w:rsidRPr="00C05C6B">
        <w:rPr>
          <w:color w:val="000000" w:themeColor="text1"/>
          <w:lang w:val="fr-BE"/>
        </w:rPr>
        <w:t xml:space="preserve"> dans lesquels les individus sont intégrés. </w:t>
      </w:r>
    </w:p>
    <w:p w14:paraId="0183D570" w14:textId="6D650F57" w:rsidR="00813F21" w:rsidRPr="00C05C6B" w:rsidRDefault="001E3C7F" w:rsidP="00A225E1">
      <w:pPr>
        <w:pStyle w:val="Titre4"/>
        <w:spacing w:before="120" w:after="120"/>
        <w:rPr>
          <w:color w:val="000000" w:themeColor="text1"/>
          <w:lang w:val="fr-BE"/>
        </w:rPr>
      </w:pPr>
      <w:bookmarkStart w:id="81" w:name="_Toc149396607"/>
      <w:bookmarkStart w:id="82" w:name="_Toc151299997"/>
      <w:bookmarkStart w:id="83" w:name="_Toc169527880"/>
      <w:r w:rsidRPr="00C05C6B">
        <w:rPr>
          <w:color w:val="000000" w:themeColor="text1"/>
          <w:lang w:val="fr-BE"/>
        </w:rPr>
        <w:t>Une lacune empirique comme inspiration méthodologique</w:t>
      </w:r>
      <w:bookmarkEnd w:id="81"/>
      <w:bookmarkEnd w:id="82"/>
      <w:bookmarkEnd w:id="83"/>
      <w:r w:rsidRPr="00C05C6B">
        <w:rPr>
          <w:color w:val="000000" w:themeColor="text1"/>
          <w:lang w:val="fr-BE"/>
        </w:rPr>
        <w:t xml:space="preserve"> </w:t>
      </w:r>
    </w:p>
    <w:p w14:paraId="10E5289F" w14:textId="1EA1A4ED" w:rsidR="0098376A" w:rsidRPr="00C05C6B" w:rsidRDefault="001E3C7F" w:rsidP="00A225E1">
      <w:pPr>
        <w:spacing w:before="120" w:after="120"/>
        <w:rPr>
          <w:color w:val="000000" w:themeColor="text1"/>
        </w:rPr>
      </w:pPr>
      <w:r w:rsidRPr="00C05C6B">
        <w:rPr>
          <w:color w:val="000000" w:themeColor="text1"/>
        </w:rPr>
        <w:t xml:space="preserve">Comme évoqué précédemment, les études néoinstitutionnelles permettent de saisir le caractère évolutif des institutions. </w:t>
      </w:r>
      <w:r w:rsidR="0098376A" w:rsidRPr="00C05C6B">
        <w:rPr>
          <w:color w:val="000000" w:themeColor="text1"/>
        </w:rPr>
        <w:t>Le changement</w:t>
      </w:r>
      <w:r w:rsidR="000C297A">
        <w:rPr>
          <w:color w:val="000000" w:themeColor="text1"/>
        </w:rPr>
        <w:t>,</w:t>
      </w:r>
      <w:r w:rsidR="0098376A" w:rsidRPr="00C05C6B">
        <w:rPr>
          <w:color w:val="000000" w:themeColor="text1"/>
        </w:rPr>
        <w:t xml:space="preserve"> prégnant dans cette littérature</w:t>
      </w:r>
      <w:r w:rsidR="000C297A">
        <w:rPr>
          <w:color w:val="000000" w:themeColor="text1"/>
        </w:rPr>
        <w:t>,</w:t>
      </w:r>
      <w:r w:rsidR="0098376A" w:rsidRPr="00C05C6B">
        <w:rPr>
          <w:color w:val="000000" w:themeColor="text1"/>
        </w:rPr>
        <w:t xml:space="preserve"> représente un co</w:t>
      </w:r>
      <w:r w:rsidRPr="00C05C6B">
        <w:rPr>
          <w:color w:val="000000" w:themeColor="text1"/>
        </w:rPr>
        <w:t xml:space="preserve">ncept clé permettant de saisir cette évolution. D’un point de vue </w:t>
      </w:r>
      <w:r w:rsidR="00587E27" w:rsidRPr="00C05C6B">
        <w:rPr>
          <w:color w:val="000000" w:themeColor="text1"/>
        </w:rPr>
        <w:t>chronologique</w:t>
      </w:r>
      <w:r w:rsidR="0060261D" w:rsidRPr="00C05C6B">
        <w:rPr>
          <w:color w:val="000000" w:themeColor="text1"/>
        </w:rPr>
        <w:t>,</w:t>
      </w:r>
      <w:r w:rsidR="0098376A" w:rsidRPr="00C05C6B">
        <w:rPr>
          <w:color w:val="000000" w:themeColor="text1"/>
        </w:rPr>
        <w:t xml:space="preserve"> le changement se produit à la suite d’événements ou </w:t>
      </w:r>
      <w:r w:rsidR="000C297A">
        <w:rPr>
          <w:color w:val="000000" w:themeColor="text1"/>
        </w:rPr>
        <w:t xml:space="preserve">de </w:t>
      </w:r>
      <w:r w:rsidR="0098376A" w:rsidRPr="00C05C6B">
        <w:rPr>
          <w:color w:val="000000" w:themeColor="text1"/>
        </w:rPr>
        <w:t>« chocs » qui déstabilisent des pratiques établies. Ces éléments perturbateurs sont le plus souvent des « bouleversements sociaux, des innovations technologiques, des discontinuités concurrentielles ou des changements réglementaires » (Greenwood et al., 2002, p.</w:t>
      </w:r>
      <w:r w:rsidR="007014AB">
        <w:rPr>
          <w:color w:val="000000" w:themeColor="text1"/>
        </w:rPr>
        <w:t> </w:t>
      </w:r>
      <w:r w:rsidR="0098376A" w:rsidRPr="00C05C6B">
        <w:rPr>
          <w:color w:val="000000" w:themeColor="text1"/>
        </w:rPr>
        <w:t>60). Leur effet est de perturber le consensus au niveau du champ en introduisant de nouvelles idées, dont la diffusion peut mener à une désinstitution</w:t>
      </w:r>
      <w:r w:rsidR="00003C60" w:rsidRPr="00C05C6B">
        <w:rPr>
          <w:color w:val="000000" w:themeColor="text1"/>
        </w:rPr>
        <w:t>n</w:t>
      </w:r>
      <w:r w:rsidR="0098376A" w:rsidRPr="00C05C6B">
        <w:rPr>
          <w:color w:val="000000" w:themeColor="text1"/>
        </w:rPr>
        <w:t>alisation des pratique</w:t>
      </w:r>
      <w:r w:rsidR="00BF33E6" w:rsidRPr="00C05C6B">
        <w:rPr>
          <w:color w:val="000000" w:themeColor="text1"/>
        </w:rPr>
        <w:t>s</w:t>
      </w:r>
      <w:r w:rsidR="0098376A" w:rsidRPr="00C05C6B">
        <w:rPr>
          <w:color w:val="000000" w:themeColor="text1"/>
        </w:rPr>
        <w:t xml:space="preserve"> et </w:t>
      </w:r>
      <w:r w:rsidR="000C297A">
        <w:rPr>
          <w:color w:val="000000" w:themeColor="text1"/>
        </w:rPr>
        <w:t xml:space="preserve">des </w:t>
      </w:r>
      <w:r w:rsidR="0098376A" w:rsidRPr="00C05C6B">
        <w:rPr>
          <w:color w:val="000000" w:themeColor="text1"/>
        </w:rPr>
        <w:t xml:space="preserve">normes </w:t>
      </w:r>
      <w:r w:rsidR="00BF33E6" w:rsidRPr="00C05C6B">
        <w:rPr>
          <w:color w:val="000000" w:themeColor="text1"/>
        </w:rPr>
        <w:t>existante</w:t>
      </w:r>
      <w:r w:rsidR="0098376A" w:rsidRPr="00C05C6B">
        <w:rPr>
          <w:color w:val="000000" w:themeColor="text1"/>
        </w:rPr>
        <w:t xml:space="preserve">s au profit des nouvelles, promulguées par les nouveaux entrants ou porteurs des changements </w:t>
      </w:r>
      <w:r w:rsidR="00FD1F3C" w:rsidRPr="00C05C6B">
        <w:rPr>
          <w:color w:val="000000" w:themeColor="text1"/>
        </w:rPr>
        <w:fldChar w:fldCharType="begin"/>
      </w:r>
      <w:r w:rsidR="00FD1F3C" w:rsidRPr="00C05C6B">
        <w:rPr>
          <w:color w:val="000000" w:themeColor="text1"/>
        </w:rPr>
        <w:instrText xml:space="preserve"> ADDIN ZOTERO_ITEM CSL_CITATION {"citationID":"NwmwPwGT","properties":{"formattedCitation":"(Greenwood et al., 2002a)","plainCitation":"(Greenwood et al., 2002a)","noteIndex":0},"citationItems":[{"id":2505,"uris":["http://zotero.org/users/6183971/items/2YDPFSQW"],"itemData":{"id":2505,"type":"article-journal","abstract":"This study examines the role of professional associations in a changing, highly institutionalized organizational field and suggests that they play a significant role in legitimating change. A model of institutional change is outlined, of which a key stage is \"theorization,\" the process whereby organizational failings are conceptualized and linked to potential solutions. Regulatory agencies, such as professional associations, play an important role in theorizing change, endorsing local innovations and shaping their diffusion.","container-title":"The Academy of Management Journal","DOI":"10.2307/3069285","ISSN":"0001-4273","issue":"1","note":"publisher: Academy of Management","page":"58-80","source":"JSTOR","title":"Theorizing Change: The Role of Professional Associations in the Transformation of Institutionalized Fields","title-short":"Theorizing Change","URL":"https://www.jstor.org/stable/3069285","volume":"45","author":[{"family":"Greenwood","given":"Royston"},{"family":"Suddaby","given":"Roy"},{"family":"Hinings","given":"C. R."}],"accessed":{"date-parts":[["2023",10,12]]},"issued":{"date-parts":[["2002"]]}}}],"schema":"https://github.com/citation-style-language/schema/raw/master/csl-citation.json"} </w:instrText>
      </w:r>
      <w:r w:rsidR="00FD1F3C" w:rsidRPr="00C05C6B">
        <w:rPr>
          <w:color w:val="000000" w:themeColor="text1"/>
        </w:rPr>
        <w:fldChar w:fldCharType="separate"/>
      </w:r>
      <w:r w:rsidR="00FD1F3C" w:rsidRPr="00C05C6B">
        <w:rPr>
          <w:color w:val="000000" w:themeColor="text1"/>
        </w:rPr>
        <w:t>(Greenwood et al., 2002a)</w:t>
      </w:r>
      <w:r w:rsidR="00FD1F3C" w:rsidRPr="00C05C6B">
        <w:rPr>
          <w:color w:val="000000" w:themeColor="text1"/>
        </w:rPr>
        <w:fldChar w:fldCharType="end"/>
      </w:r>
      <w:r w:rsidR="00FD1F3C" w:rsidRPr="00C05C6B">
        <w:rPr>
          <w:color w:val="000000" w:themeColor="text1"/>
        </w:rPr>
        <w:t xml:space="preserve">. </w:t>
      </w:r>
    </w:p>
    <w:p w14:paraId="0FA2ABC2" w14:textId="11F2F317" w:rsidR="002F6411" w:rsidRPr="00C05C6B" w:rsidRDefault="001B125D" w:rsidP="00A225E1">
      <w:pPr>
        <w:spacing w:before="120" w:after="120"/>
        <w:rPr>
          <w:color w:val="000000" w:themeColor="text1"/>
        </w:rPr>
      </w:pPr>
      <w:r w:rsidRPr="00C05C6B">
        <w:rPr>
          <w:noProof/>
          <w:lang w:eastAsia="fr-FR"/>
        </w:rPr>
        <w:lastRenderedPageBreak/>
        <mc:AlternateContent>
          <mc:Choice Requires="wps">
            <w:drawing>
              <wp:anchor distT="0" distB="0" distL="114300" distR="114300" simplePos="0" relativeHeight="251658264" behindDoc="0" locked="0" layoutInCell="1" allowOverlap="1" wp14:anchorId="306461AB" wp14:editId="2B9D819D">
                <wp:simplePos x="0" y="0"/>
                <wp:positionH relativeFrom="column">
                  <wp:posOffset>717550</wp:posOffset>
                </wp:positionH>
                <wp:positionV relativeFrom="paragraph">
                  <wp:posOffset>3121660</wp:posOffset>
                </wp:positionV>
                <wp:extent cx="4320540" cy="635"/>
                <wp:effectExtent l="0" t="0" r="0" b="0"/>
                <wp:wrapTopAndBottom/>
                <wp:docPr id="1976260079" name="Zone de texte 1"/>
                <wp:cNvGraphicFramePr/>
                <a:graphic xmlns:a="http://schemas.openxmlformats.org/drawingml/2006/main">
                  <a:graphicData uri="http://schemas.microsoft.com/office/word/2010/wordprocessingShape">
                    <wps:wsp>
                      <wps:cNvSpPr txBox="1"/>
                      <wps:spPr>
                        <a:xfrm>
                          <a:off x="0" y="0"/>
                          <a:ext cx="4320540" cy="635"/>
                        </a:xfrm>
                        <a:prstGeom prst="rect">
                          <a:avLst/>
                        </a:prstGeom>
                        <a:solidFill>
                          <a:prstClr val="white"/>
                        </a:solidFill>
                        <a:ln>
                          <a:noFill/>
                        </a:ln>
                      </wps:spPr>
                      <wps:txbx>
                        <w:txbxContent>
                          <w:p w14:paraId="5E69684B" w14:textId="64D49EAC" w:rsidR="0031713E" w:rsidRPr="00B22CA2" w:rsidRDefault="0031713E" w:rsidP="001B125D">
                            <w:pPr>
                              <w:pStyle w:val="Lgende"/>
                              <w:rPr>
                                <w:color w:val="000000" w:themeColor="text1"/>
                                <w:sz w:val="24"/>
                              </w:rPr>
                            </w:pPr>
                            <w:r>
                              <w:t xml:space="preserve">Figure </w:t>
                            </w:r>
                            <w:r w:rsidR="007C1844">
                              <w:fldChar w:fldCharType="begin"/>
                            </w:r>
                            <w:r w:rsidR="007C1844">
                              <w:instrText xml:space="preserve"> SEQ Figure \* ARABIC </w:instrText>
                            </w:r>
                            <w:r w:rsidR="007C1844">
                              <w:fldChar w:fldCharType="separate"/>
                            </w:r>
                            <w:r w:rsidR="00E41BE7">
                              <w:rPr>
                                <w:noProof/>
                              </w:rPr>
                              <w:t>2</w:t>
                            </w:r>
                            <w:r w:rsidR="007C1844">
                              <w:rPr>
                                <w:noProof/>
                              </w:rPr>
                              <w:fldChar w:fldCharType="end"/>
                            </w:r>
                            <w:r>
                              <w:t xml:space="preserve"> : Schéma emprunté à Greenwood (2002) sur les étapes du changement institutionnel</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306461AB" id="Zone de texte 1" o:spid="_x0000_s1043" type="#_x0000_t202" style="position:absolute;left:0;text-align:left;margin-left:56.5pt;margin-top:245.8pt;width:340.2pt;height:.05pt;z-index:25165826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jUFBGgIAAD8EAAAOAAAAZHJzL2Uyb0RvYy54bWysU01v2zAMvQ/YfxB0X5ykH9iMOEWWIsOA&#10;oi2QDj0rshwLkEWNUmJnv36UbCdbt9Owi0yTFCm+97i46xrDjgq9Blvw2WTKmbISSm33Bf/2svnw&#10;kTMfhC2FAasKflKe3y3fv1u0LldzqMGUChkVsT5vXcHrEFyeZV7WqhF+Ak5ZClaAjQj0i/usRNFS&#10;9cZk8+n0NmsBS4cglffkve+DfJnqV5WS4amqvArMFJzeFtKJ6dzFM1suRL5H4Woth2eIf3hFI7Sl&#10;pudS9yIIdkD9R6lGSwQPVZhIaDKoKi1VmoGmmU3fTLOthVNpFgLHuzNM/v+VlY/HrXtGFrrP0BGB&#10;EZDW+dyTM87TVdjEL72UUZwgPJ1hU11gkpzXV/PpzTWFJMVur25ijexy1aEPXxQ0LBoFR+IkQSWO&#10;Dz70qWNK7OTB6HKjjYk/MbA2yI6C+GtrHdRQ/LcsY2OuhXirLxg92WWOaIVu1zFdFvzTOOMOyhON&#10;jtCrwju50dTvQfjwLJBkQCORtMMTHZWBtuAwWJzVgD/+5o/5xA5FOWtJVgX33w8CFWfmqyXeogZH&#10;A0djNxr20KyBJp3R0jiZTLqAwYxmhdC8kuJXsQuFhJXUq+BhNNehFzdtjFSrVUoipTkRHuzWyVh6&#10;xPWlexXoBlYCkfkIo+BE/oacPjfR41aHQEgn5iKuPYoD3KTSxP2wUXENfv1PWZe9X/4EAAD//wMA&#10;UEsDBBQABgAIAAAAIQC4yPpA4QAAAAsBAAAPAAAAZHJzL2Rvd25yZXYueG1sTI/BTsMwEETvSPyD&#10;tUhcEHVCopSGOFVVwQEuFaEXbm7sxoF4HdlOG/6ehQscZ3Y0+6Zaz3ZgJ+1D71BAukiAaWyd6rET&#10;sH97ur0HFqJEJQeHWsCXDrCuLy8qWSp3xld9amLHqARDKQWYGMeS89AabWVYuFEj3Y7OWxlJ+o4r&#10;L89Ubgd+lyQFt7JH+mDkqLdGt5/NZAXs8veduZmOjy+bPPPP+2lbfHSNENdX8+YBWNRz/AvDDz6h&#10;Q01MBzehCmwgnWa0JQrIV2kBjBLLVZYDO/w6S+B1xf9vqL8BAAD//wMAUEsBAi0AFAAGAAgAAAAh&#10;ALaDOJL+AAAA4QEAABMAAAAAAAAAAAAAAAAAAAAAAFtDb250ZW50X1R5cGVzXS54bWxQSwECLQAU&#10;AAYACAAAACEAOP0h/9YAAACUAQAACwAAAAAAAAAAAAAAAAAvAQAAX3JlbHMvLnJlbHNQSwECLQAU&#10;AAYACAAAACEAmI1BQRoCAAA/BAAADgAAAAAAAAAAAAAAAAAuAgAAZHJzL2Uyb0RvYy54bWxQSwEC&#10;LQAUAAYACAAAACEAuMj6QOEAAAALAQAADwAAAAAAAAAAAAAAAAB0BAAAZHJzL2Rvd25yZXYueG1s&#10;UEsFBgAAAAAEAAQA8wAAAIIFAAAAAA==&#10;" stroked="f">
                <v:textbox style="mso-fit-shape-to-text:t" inset="0,0,0,0">
                  <w:txbxContent>
                    <w:p w14:paraId="5E69684B" w14:textId="64D49EAC" w:rsidR="0031713E" w:rsidRPr="00B22CA2" w:rsidRDefault="0031713E" w:rsidP="001B125D">
                      <w:pPr>
                        <w:pStyle w:val="Lgende"/>
                        <w:rPr>
                          <w:color w:val="000000" w:themeColor="text1"/>
                          <w:sz w:val="24"/>
                        </w:rPr>
                      </w:pPr>
                      <w:r>
                        <w:t xml:space="preserve">Figure </w:t>
                      </w:r>
                      <w:r w:rsidR="007C1844">
                        <w:fldChar w:fldCharType="begin"/>
                      </w:r>
                      <w:r w:rsidR="007C1844">
                        <w:instrText xml:space="preserve"> SEQ Figure \* ARABIC </w:instrText>
                      </w:r>
                      <w:r w:rsidR="007C1844">
                        <w:fldChar w:fldCharType="separate"/>
                      </w:r>
                      <w:r w:rsidR="00E41BE7">
                        <w:rPr>
                          <w:noProof/>
                        </w:rPr>
                        <w:t>2</w:t>
                      </w:r>
                      <w:r w:rsidR="007C1844">
                        <w:rPr>
                          <w:noProof/>
                        </w:rPr>
                        <w:fldChar w:fldCharType="end"/>
                      </w:r>
                      <w:r>
                        <w:t xml:space="preserve"> : Schéma emprunté à Greenwood (2002) sur les étapes du changement institutionnel</w:t>
                      </w:r>
                    </w:p>
                  </w:txbxContent>
                </v:textbox>
                <w10:wrap type="topAndBottom"/>
              </v:shape>
            </w:pict>
          </mc:Fallback>
        </mc:AlternateContent>
      </w:r>
      <w:r w:rsidR="00B91AE5" w:rsidRPr="00C05C6B">
        <w:rPr>
          <w:noProof/>
          <w:color w:val="000000" w:themeColor="text1"/>
          <w:lang w:eastAsia="fr-FR"/>
        </w:rPr>
        <w:drawing>
          <wp:anchor distT="0" distB="0" distL="114300" distR="114300" simplePos="0" relativeHeight="251658261" behindDoc="0" locked="0" layoutInCell="1" allowOverlap="1" wp14:anchorId="4CEE65AB" wp14:editId="04703561">
            <wp:simplePos x="0" y="0"/>
            <wp:positionH relativeFrom="margin">
              <wp:align>center</wp:align>
            </wp:positionH>
            <wp:positionV relativeFrom="paragraph">
              <wp:posOffset>298657</wp:posOffset>
            </wp:positionV>
            <wp:extent cx="4320540" cy="2766060"/>
            <wp:effectExtent l="0" t="0" r="3810" b="0"/>
            <wp:wrapTopAndBottom/>
            <wp:docPr id="1647360790" name="Image 1" descr="Une image contenant texte, capture d’écran, Police, diagramm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7360790" name="Image 1" descr="Une image contenant texte, capture d’écran, Police, diagramme&#10;&#10;Description générée automatiquement"/>
                    <pic:cNvPicPr/>
                  </pic:nvPicPr>
                  <pic:blipFill>
                    <a:blip r:embed="rId20">
                      <a:extLst>
                        <a:ext uri="{28A0092B-C50C-407E-A947-70E740481C1C}">
                          <a14:useLocalDpi xmlns:a14="http://schemas.microsoft.com/office/drawing/2010/main" val="0"/>
                        </a:ext>
                      </a:extLst>
                    </a:blip>
                    <a:stretch>
                      <a:fillRect/>
                    </a:stretch>
                  </pic:blipFill>
                  <pic:spPr>
                    <a:xfrm>
                      <a:off x="0" y="0"/>
                      <a:ext cx="4320540" cy="2766060"/>
                    </a:xfrm>
                    <a:prstGeom prst="rect">
                      <a:avLst/>
                    </a:prstGeom>
                  </pic:spPr>
                </pic:pic>
              </a:graphicData>
            </a:graphic>
            <wp14:sizeRelH relativeFrom="page">
              <wp14:pctWidth>0</wp14:pctWidth>
            </wp14:sizeRelH>
            <wp14:sizeRelV relativeFrom="page">
              <wp14:pctHeight>0</wp14:pctHeight>
            </wp14:sizeRelV>
          </wp:anchor>
        </w:drawing>
      </w:r>
    </w:p>
    <w:p w14:paraId="5C359267" w14:textId="77777777" w:rsidR="00B91AE5" w:rsidRPr="00C05C6B" w:rsidRDefault="00B91AE5" w:rsidP="00A225E1">
      <w:pPr>
        <w:spacing w:before="120" w:after="120"/>
        <w:rPr>
          <w:color w:val="000000" w:themeColor="text1"/>
        </w:rPr>
      </w:pPr>
    </w:p>
    <w:p w14:paraId="5AC3A1C8" w14:textId="200BCCFD" w:rsidR="0098376A" w:rsidRPr="00C05C6B" w:rsidRDefault="00BF33E6" w:rsidP="00A225E1">
      <w:pPr>
        <w:spacing w:before="120" w:after="120"/>
        <w:rPr>
          <w:color w:val="000000" w:themeColor="text1"/>
        </w:rPr>
      </w:pPr>
      <w:r w:rsidRPr="00C05C6B">
        <w:rPr>
          <w:color w:val="000000" w:themeColor="text1"/>
        </w:rPr>
        <w:t>Au-delà</w:t>
      </w:r>
      <w:r w:rsidR="0098376A" w:rsidRPr="00C05C6B">
        <w:rPr>
          <w:color w:val="000000" w:themeColor="text1"/>
        </w:rPr>
        <w:t xml:space="preserve"> de </w:t>
      </w:r>
      <w:r w:rsidRPr="00C05C6B">
        <w:rPr>
          <w:color w:val="000000" w:themeColor="text1"/>
        </w:rPr>
        <w:t>ces descriptions processuelles</w:t>
      </w:r>
      <w:r w:rsidR="0098376A" w:rsidRPr="00C05C6B">
        <w:rPr>
          <w:color w:val="000000" w:themeColor="text1"/>
        </w:rPr>
        <w:t xml:space="preserve"> du changement, la littérature s’est également étendu</w:t>
      </w:r>
      <w:r w:rsidR="00E26AFD" w:rsidRPr="00C05C6B">
        <w:rPr>
          <w:color w:val="000000" w:themeColor="text1"/>
        </w:rPr>
        <w:t>e</w:t>
      </w:r>
      <w:r w:rsidR="0098376A" w:rsidRPr="00C05C6B">
        <w:rPr>
          <w:color w:val="000000" w:themeColor="text1"/>
        </w:rPr>
        <w:t xml:space="preserve"> sur ce qui constitue fondamentalement </w:t>
      </w:r>
      <w:r w:rsidR="00B74055" w:rsidRPr="00C05C6B">
        <w:rPr>
          <w:color w:val="000000" w:themeColor="text1"/>
        </w:rPr>
        <w:t>une instituti</w:t>
      </w:r>
      <w:r w:rsidRPr="00C05C6B">
        <w:rPr>
          <w:color w:val="000000" w:themeColor="text1"/>
        </w:rPr>
        <w:t>on</w:t>
      </w:r>
      <w:r w:rsidR="006D409F" w:rsidRPr="00C05C6B">
        <w:rPr>
          <w:color w:val="000000" w:themeColor="text1"/>
        </w:rPr>
        <w:t xml:space="preserve">. Un des apports les plus intéressants </w:t>
      </w:r>
      <w:r w:rsidR="0098376A" w:rsidRPr="00C05C6B">
        <w:rPr>
          <w:color w:val="000000" w:themeColor="text1"/>
        </w:rPr>
        <w:t xml:space="preserve">est l’évolution de la notion même d’institution, </w:t>
      </w:r>
      <w:r w:rsidRPr="00C05C6B">
        <w:rPr>
          <w:color w:val="000000" w:themeColor="text1"/>
        </w:rPr>
        <w:t>non plus</w:t>
      </w:r>
      <w:r w:rsidR="0098376A" w:rsidRPr="00C05C6B">
        <w:rPr>
          <w:color w:val="000000" w:themeColor="text1"/>
        </w:rPr>
        <w:t xml:space="preserve"> </w:t>
      </w:r>
      <w:r w:rsidR="00B74055" w:rsidRPr="00C05C6B">
        <w:rPr>
          <w:color w:val="000000" w:themeColor="text1"/>
        </w:rPr>
        <w:t xml:space="preserve">considérée </w:t>
      </w:r>
      <w:r w:rsidR="00FB3BE5">
        <w:rPr>
          <w:color w:val="000000" w:themeColor="text1"/>
        </w:rPr>
        <w:t xml:space="preserve">comme une </w:t>
      </w:r>
      <w:r w:rsidR="00856B93" w:rsidRPr="00C05C6B">
        <w:rPr>
          <w:color w:val="000000" w:themeColor="text1"/>
        </w:rPr>
        <w:t xml:space="preserve">structure durable et stable </w:t>
      </w:r>
      <w:r w:rsidR="00856B93" w:rsidRPr="00C05C6B">
        <w:rPr>
          <w:color w:val="000000" w:themeColor="text1"/>
        </w:rPr>
        <w:fldChar w:fldCharType="begin"/>
      </w:r>
      <w:r w:rsidR="005C505D" w:rsidRPr="00C05C6B">
        <w:rPr>
          <w:color w:val="000000" w:themeColor="text1"/>
        </w:rPr>
        <w:instrText xml:space="preserve"> ADDIN ZOTERO_ITEM CSL_CITATION {"citationID":"v9NMpmzZ","properties":{"formattedCitation":"(W. R. Scott, 2008)","plainCitation":"(W. R. Scott, 2008)","dontUpdate":true,"noteIndex":0},"citationItems":[{"id":2583,"uris":["http://zotero.org/users/6183971/items/K2ML4SJ3"],"itemData":{"id":2583,"type":"book","abstract":"A bestseller since its First Edition, Institutions and Organizations remains the key source for a comprehensive overview of the institutionalist approach to organization theory. W. Richard Scott presents a historical overview of the theoretical literature, an integrative analysis of current institutional approaches, and a review of empirical research related to institutions and organizations. He offers an extensive review and critique of institutional analysis in sociology, political science, and economics as it relates to recent theory and research on organizations.","ISBN":"978-1-4129-5090-9","language":"en","number-of-pages":"281","publisher":"SAGE","source":"Google Books","title":"Institutions and Organizations: Ideas and Interests","title-short":"Institutions and Organizations","author":[{"family":"Scott","given":"W. Richard"}],"issued":{"date-parts":[["2008"]]}}}],"schema":"https://github.com/citation-style-language/schema/raw/master/csl-citation.json"} </w:instrText>
      </w:r>
      <w:r w:rsidR="00856B93" w:rsidRPr="00C05C6B">
        <w:rPr>
          <w:color w:val="000000" w:themeColor="text1"/>
        </w:rPr>
        <w:fldChar w:fldCharType="separate"/>
      </w:r>
      <w:r w:rsidR="00CB42BD" w:rsidRPr="00C05C6B">
        <w:rPr>
          <w:rFonts w:cs="Times New Roman"/>
          <w:color w:val="000000" w:themeColor="text1"/>
        </w:rPr>
        <w:t>(Scott, 2008)</w:t>
      </w:r>
      <w:r w:rsidR="00856B93" w:rsidRPr="00C05C6B">
        <w:rPr>
          <w:color w:val="000000" w:themeColor="text1"/>
        </w:rPr>
        <w:fldChar w:fldCharType="end"/>
      </w:r>
      <w:r w:rsidR="00856B93" w:rsidRPr="00C05C6B">
        <w:rPr>
          <w:color w:val="000000" w:themeColor="text1"/>
        </w:rPr>
        <w:t xml:space="preserve"> </w:t>
      </w:r>
      <w:r w:rsidR="0098376A" w:rsidRPr="00C05C6B">
        <w:rPr>
          <w:color w:val="000000" w:themeColor="text1"/>
        </w:rPr>
        <w:t xml:space="preserve">qui impacte de manière descendante les pratiques et comportements des organisations et des individus, mais comme </w:t>
      </w:r>
      <w:r w:rsidR="00FB3BE5">
        <w:rPr>
          <w:color w:val="000000" w:themeColor="text1"/>
        </w:rPr>
        <w:t>une</w:t>
      </w:r>
      <w:r w:rsidR="0098376A" w:rsidRPr="00C05C6B">
        <w:rPr>
          <w:color w:val="000000" w:themeColor="text1"/>
        </w:rPr>
        <w:t xml:space="preserve"> construction socioculturelle ou </w:t>
      </w:r>
      <w:r w:rsidR="00FB3BE5">
        <w:rPr>
          <w:color w:val="000000" w:themeColor="text1"/>
        </w:rPr>
        <w:t xml:space="preserve">un </w:t>
      </w:r>
      <w:r w:rsidR="0098376A" w:rsidRPr="00C05C6B">
        <w:rPr>
          <w:color w:val="000000" w:themeColor="text1"/>
        </w:rPr>
        <w:t>«</w:t>
      </w:r>
      <w:r w:rsidR="007014AB">
        <w:rPr>
          <w:color w:val="000000" w:themeColor="text1"/>
        </w:rPr>
        <w:t> </w:t>
      </w:r>
      <w:r w:rsidR="0098376A" w:rsidRPr="00C05C6B">
        <w:rPr>
          <w:color w:val="000000" w:themeColor="text1"/>
        </w:rPr>
        <w:t xml:space="preserve">arrangement institutionnel » qui se façonne continuellement </w:t>
      </w:r>
      <w:r w:rsidR="00856B93" w:rsidRPr="00C05C6B">
        <w:rPr>
          <w:color w:val="000000" w:themeColor="text1"/>
        </w:rPr>
        <w:fldChar w:fldCharType="begin"/>
      </w:r>
      <w:r w:rsidR="00856B93" w:rsidRPr="00C05C6B">
        <w:rPr>
          <w:color w:val="000000" w:themeColor="text1"/>
        </w:rPr>
        <w:instrText xml:space="preserve"> ADDIN ZOTERO_ITEM CSL_CITATION {"citationID":"Bv3tWbZy","properties":{"formattedCitation":"(Alvesson &amp; Spicer, 2019)","plainCitation":"(Alvesson &amp; Spicer, 2019)","noteIndex":0},"citationItems":[{"id":2466,"uris":["http://zotero.org/users/6183971/items/KZN8LTZ9"],"itemData":{"id":2466,"type":"article-journal","abstract":"We trace the development of neo-institutional theory in Organization Studies from a marginal topic to the dominant theory. We show how it has evolved from infancy, through adolescence and early adulthood to being a fully mature theory, which we think is now facing a mid-life crisis. Some of the features of this mid-life crisis include over-reach, myopia, tautology, pseudo-progress and re-inventing the wheel. To address these problems, we argue that institutional theorists should limit the range of the concept, sharpen their lens, avoid tautologies and problematize the concept. By doing this, we think institutional theorists could develop a narrower and more focused conception of institutions.","container-title":"Organization Studies","DOI":"10.1177/0170840618772610","ISSN":"0170-8406","issue":"2","note":"publisher: SAGE Publications Ltd","page":"199-218","source":"SAGE Journals","title":"Neo-Institutional Theory and Organization Studies: A Mid-Life Crisis?","title-short":"Neo-Institutional Theory and Organization Studies","URL":"https://doi.org/10.1177/0170840618772610","volume":"40","author":[{"family":"Alvesson","given":"Mats"},{"family":"Spicer","given":"André"}],"accessed":{"date-parts":[["2023",10,3]]},"issued":{"date-parts":[["2019",2,1]]}}}],"schema":"https://github.com/citation-style-language/schema/raw/master/csl-citation.json"} </w:instrText>
      </w:r>
      <w:r w:rsidR="00856B93" w:rsidRPr="00C05C6B">
        <w:rPr>
          <w:color w:val="000000" w:themeColor="text1"/>
        </w:rPr>
        <w:fldChar w:fldCharType="separate"/>
      </w:r>
      <w:r w:rsidR="00856B93" w:rsidRPr="00C05C6B">
        <w:rPr>
          <w:color w:val="000000" w:themeColor="text1"/>
        </w:rPr>
        <w:t>(Alvesson &amp; Spicer, 2019)</w:t>
      </w:r>
      <w:r w:rsidR="00856B93" w:rsidRPr="00C05C6B">
        <w:rPr>
          <w:color w:val="000000" w:themeColor="text1"/>
        </w:rPr>
        <w:fldChar w:fldCharType="end"/>
      </w:r>
      <w:r w:rsidR="0098376A" w:rsidRPr="00C05C6B">
        <w:rPr>
          <w:color w:val="000000" w:themeColor="text1"/>
        </w:rPr>
        <w:t xml:space="preserve">. </w:t>
      </w:r>
      <w:r w:rsidR="00B74055" w:rsidRPr="00C05C6B">
        <w:rPr>
          <w:color w:val="000000" w:themeColor="text1"/>
        </w:rPr>
        <w:t xml:space="preserve">De la sorte, le changement n’est plus étudié comme le résultat de perturbations </w:t>
      </w:r>
      <w:r w:rsidR="001E3C7F" w:rsidRPr="00C05C6B">
        <w:rPr>
          <w:color w:val="000000" w:themeColor="text1"/>
        </w:rPr>
        <w:t>causé</w:t>
      </w:r>
      <w:r w:rsidR="006D409F" w:rsidRPr="00C05C6B">
        <w:rPr>
          <w:color w:val="000000" w:themeColor="text1"/>
        </w:rPr>
        <w:t>e</w:t>
      </w:r>
      <w:r w:rsidR="001E3C7F" w:rsidRPr="00C05C6B">
        <w:rPr>
          <w:color w:val="000000" w:themeColor="text1"/>
        </w:rPr>
        <w:t>s par des</w:t>
      </w:r>
      <w:r w:rsidR="00B74055" w:rsidRPr="00C05C6B">
        <w:rPr>
          <w:color w:val="000000" w:themeColor="text1"/>
        </w:rPr>
        <w:t xml:space="preserve"> événements ou </w:t>
      </w:r>
      <w:r w:rsidR="00FB3BE5">
        <w:rPr>
          <w:color w:val="000000" w:themeColor="text1"/>
        </w:rPr>
        <w:t xml:space="preserve">des </w:t>
      </w:r>
      <w:r w:rsidR="00B74055" w:rsidRPr="00C05C6B">
        <w:rPr>
          <w:color w:val="000000" w:themeColor="text1"/>
        </w:rPr>
        <w:t xml:space="preserve">« chocs » </w:t>
      </w:r>
      <w:r w:rsidRPr="00C05C6B">
        <w:rPr>
          <w:color w:val="000000" w:themeColor="text1"/>
        </w:rPr>
        <w:t xml:space="preserve">et </w:t>
      </w:r>
      <w:r w:rsidR="00B74055" w:rsidRPr="00C05C6B">
        <w:rPr>
          <w:color w:val="000000" w:themeColor="text1"/>
        </w:rPr>
        <w:t xml:space="preserve">qui </w:t>
      </w:r>
      <w:r w:rsidR="00FB3BE5">
        <w:rPr>
          <w:color w:val="000000" w:themeColor="text1"/>
        </w:rPr>
        <w:t>impacte</w:t>
      </w:r>
      <w:r w:rsidR="00B74055" w:rsidRPr="00C05C6B">
        <w:rPr>
          <w:color w:val="000000" w:themeColor="text1"/>
        </w:rPr>
        <w:t xml:space="preserve"> irrévocable</w:t>
      </w:r>
      <w:r w:rsidR="001E3C7F" w:rsidRPr="00C05C6B">
        <w:rPr>
          <w:color w:val="000000" w:themeColor="text1"/>
        </w:rPr>
        <w:t>ment</w:t>
      </w:r>
      <w:r w:rsidR="00B74055" w:rsidRPr="00C05C6B">
        <w:rPr>
          <w:color w:val="000000" w:themeColor="text1"/>
        </w:rPr>
        <w:t xml:space="preserve"> les comportements des organisations et des individus. </w:t>
      </w:r>
      <w:r w:rsidR="008B54CE" w:rsidRPr="00C05C6B">
        <w:rPr>
          <w:color w:val="000000" w:themeColor="text1"/>
        </w:rPr>
        <w:t xml:space="preserve">Il est plutôt </w:t>
      </w:r>
      <w:r w:rsidR="00B74055" w:rsidRPr="00C05C6B">
        <w:rPr>
          <w:color w:val="000000" w:themeColor="text1"/>
        </w:rPr>
        <w:t xml:space="preserve">considéré comme un </w:t>
      </w:r>
      <w:r w:rsidR="0098376A" w:rsidRPr="00C05C6B">
        <w:rPr>
          <w:color w:val="000000" w:themeColor="text1"/>
        </w:rPr>
        <w:t xml:space="preserve">processus par lequel les événements sont socialement construits au sein d'un champ, notamment selon </w:t>
      </w:r>
      <w:r w:rsidR="001E3C7F" w:rsidRPr="00C05C6B">
        <w:rPr>
          <w:color w:val="000000" w:themeColor="text1"/>
        </w:rPr>
        <w:t>un principe de</w:t>
      </w:r>
      <w:r w:rsidR="0098376A" w:rsidRPr="00C05C6B">
        <w:rPr>
          <w:color w:val="000000" w:themeColor="text1"/>
        </w:rPr>
        <w:t xml:space="preserve"> l</w:t>
      </w:r>
      <w:r w:rsidR="00E26AFD" w:rsidRPr="00C05C6B">
        <w:rPr>
          <w:color w:val="000000" w:themeColor="text1"/>
        </w:rPr>
        <w:t>é</w:t>
      </w:r>
      <w:r w:rsidR="0098376A" w:rsidRPr="00C05C6B">
        <w:rPr>
          <w:color w:val="000000" w:themeColor="text1"/>
        </w:rPr>
        <w:t>gitimation de nouvelles idées</w:t>
      </w:r>
      <w:r w:rsidR="001E2A78" w:rsidRPr="00C05C6B">
        <w:rPr>
          <w:color w:val="000000" w:themeColor="text1"/>
        </w:rPr>
        <w:t xml:space="preserve"> </w:t>
      </w:r>
      <w:r w:rsidR="001E2A78" w:rsidRPr="00C05C6B">
        <w:rPr>
          <w:color w:val="000000" w:themeColor="text1"/>
        </w:rPr>
        <w:fldChar w:fldCharType="begin"/>
      </w:r>
      <w:r w:rsidR="001E2A78" w:rsidRPr="00C05C6B">
        <w:rPr>
          <w:color w:val="000000" w:themeColor="text1"/>
        </w:rPr>
        <w:instrText xml:space="preserve"> ADDIN ZOTERO_ITEM CSL_CITATION {"citationID":"Y5wOjNK0","properties":{"formattedCitation":"(Suchman, 1995)","plainCitation":"(Suchman, 1995)","noteIndex":0},"citationItems":[{"id":1198,"uris":["http://zotero.org/users/6183971/items/6JPUGSIA"],"itemData":{"id":1198,"type":"article-journal","abstract":"This article synthesizes the large but diverse literature on organizational legitimacy, highlighting similarities and disparities among the leading strategic and institutional approaches. The analysis identifies three primary forms of legitimacy: pragmatic, based on audience self-interest; moral, based on normative approval; and cognitive, based on comprehensibility and taken-for-grantedness. The article then examines strategies for gaining, maintaining, and repairing legitimacy of each type, suggesting both the promises and the pitfalls of such instrumental manipulations.","container-title":"The Academy of Management Review","DOI":"10.2307/258788","ISSN":"0363-7425","issue":"3","note":"publisher: Academy of Management","page":"571-610","source":"JSTOR","title":"Managing Legitimacy: Strategic and Institutional Approaches","title-short":"Managing Legitimacy","URL":"https://www.jstor.org/stable/258788","volume":"20","author":[{"family":"Suchman","given":"Mark C."}],"accessed":{"date-parts":[["2022",6,2]]},"issued":{"date-parts":[["1995"]]}}}],"schema":"https://github.com/citation-style-language/schema/raw/master/csl-citation.json"} </w:instrText>
      </w:r>
      <w:r w:rsidR="001E2A78" w:rsidRPr="00C05C6B">
        <w:rPr>
          <w:color w:val="000000" w:themeColor="text1"/>
        </w:rPr>
        <w:fldChar w:fldCharType="separate"/>
      </w:r>
      <w:r w:rsidR="001E2A78" w:rsidRPr="00C05C6B">
        <w:rPr>
          <w:color w:val="000000" w:themeColor="text1"/>
        </w:rPr>
        <w:t>(Suchman, 1995)</w:t>
      </w:r>
      <w:r w:rsidR="001E2A78" w:rsidRPr="00C05C6B">
        <w:rPr>
          <w:color w:val="000000" w:themeColor="text1"/>
        </w:rPr>
        <w:fldChar w:fldCharType="end"/>
      </w:r>
      <w:r w:rsidR="001E2A78" w:rsidRPr="00C05C6B">
        <w:rPr>
          <w:color w:val="000000" w:themeColor="text1"/>
        </w:rPr>
        <w:t xml:space="preserve">. </w:t>
      </w:r>
    </w:p>
    <w:p w14:paraId="26368277" w14:textId="607A034C" w:rsidR="0098376A" w:rsidRPr="00C05C6B" w:rsidRDefault="0098376A" w:rsidP="00A225E1">
      <w:pPr>
        <w:spacing w:before="120" w:after="120"/>
        <w:rPr>
          <w:color w:val="000000" w:themeColor="text1"/>
        </w:rPr>
      </w:pPr>
      <w:r w:rsidRPr="00C05C6B">
        <w:rPr>
          <w:color w:val="000000" w:themeColor="text1"/>
        </w:rPr>
        <w:t>Une large littérature s’est ensuite intéressé</w:t>
      </w:r>
      <w:r w:rsidR="00E26AFD" w:rsidRPr="00C05C6B">
        <w:rPr>
          <w:color w:val="000000" w:themeColor="text1"/>
        </w:rPr>
        <w:t>e</w:t>
      </w:r>
      <w:r w:rsidRPr="00C05C6B">
        <w:rPr>
          <w:color w:val="000000" w:themeColor="text1"/>
        </w:rPr>
        <w:t xml:space="preserve"> aux rôles des acteurs dans l’observation de ces changements. Des auteurs ont </w:t>
      </w:r>
      <w:r w:rsidR="00FB3BE5">
        <w:rPr>
          <w:color w:val="000000" w:themeColor="text1"/>
        </w:rPr>
        <w:t>proposé,</w:t>
      </w:r>
      <w:r w:rsidRPr="00C05C6B">
        <w:rPr>
          <w:color w:val="000000" w:themeColor="text1"/>
        </w:rPr>
        <w:t xml:space="preserve"> </w:t>
      </w:r>
      <w:r w:rsidR="008D6F41" w:rsidRPr="00C05C6B">
        <w:rPr>
          <w:color w:val="000000" w:themeColor="text1"/>
        </w:rPr>
        <w:t>par exemple</w:t>
      </w:r>
      <w:r w:rsidR="00FB3BE5">
        <w:rPr>
          <w:color w:val="000000" w:themeColor="text1"/>
        </w:rPr>
        <w:t>,</w:t>
      </w:r>
      <w:r w:rsidR="008D6F41" w:rsidRPr="00C05C6B">
        <w:rPr>
          <w:color w:val="000000" w:themeColor="text1"/>
        </w:rPr>
        <w:t xml:space="preserve"> </w:t>
      </w:r>
      <w:r w:rsidRPr="00C05C6B">
        <w:rPr>
          <w:color w:val="000000" w:themeColor="text1"/>
        </w:rPr>
        <w:t>le concept</w:t>
      </w:r>
      <w:r w:rsidR="0038466D" w:rsidRPr="00C05C6B">
        <w:rPr>
          <w:color w:val="000000" w:themeColor="text1"/>
        </w:rPr>
        <w:t xml:space="preserve"> d’entrepreneur institutionnel </w:t>
      </w:r>
      <w:r w:rsidR="001E2A78" w:rsidRPr="00C05C6B">
        <w:rPr>
          <w:color w:val="000000" w:themeColor="text1"/>
        </w:rPr>
        <w:fldChar w:fldCharType="begin"/>
      </w:r>
      <w:r w:rsidR="001E2A78" w:rsidRPr="00C05C6B">
        <w:rPr>
          <w:color w:val="000000" w:themeColor="text1"/>
        </w:rPr>
        <w:instrText xml:space="preserve"> ADDIN ZOTERO_ITEM CSL_CITATION {"citationID":"9ruKi4Gi","properties":{"formattedCitation":"(Battilana, 2016; Leca et al., 2008)","plainCitation":"(Battilana, 2016; Leca et al., 2008)","noteIndex":0},"citationItems":[{"id":575,"uris":["http://zotero.org/users/6183971/items/8N28VS46"],"itemData":{"id":575,"type":"article-journal","abstract":"Although early neo-institutional studies did not explicitly tackle the issue of agency, more recent studies about institutional entrepreneurship have brought it...","archive_location":"Sage CA: Thousand Oaks, CA","container-title":"Organization","DOI":"10.1177/1350508406067008","language":"en","note":"publisher: Sage PublicationsSage CA: Thousand Oaks, CA","source":"journals.sagepub.com","title":"Agency and Institutions: The Enabling Role of Individuals’ Social Position:","title-short":"Agency and Institutions","URL":"https://journals.sagepub.com/doi/10.1177/1350508406067008","author":[{"family":"Battilana","given":"Julie"}],"accessed":{"date-parts":[["2020",12,1]]},"issued":{"date-parts":[["2016",8,17]]}}},{"id":587,"uris":["http://zotero.org/users/6183971/items/QBCCU2HW"],"itemData":{"id":587,"type":"article-journal","abstract":"This paper analyzes the literature that has been published on institutional entrepreneurship since Paul DiMaggio introduced the notion in 1988. Based on a systematic selection and analysis of articles, the paper outlines an emerging consensus on the definition and process of institutional entrepreneurship. It also presents the previously identified enabling conditions for, and reviews the research methods that have been applied to the study of, institutional entrepreneurship. Finally, the paper highlights future directions for research on this topic. Researchers are encouraged to use this paper to build sophisticated, targeted research designs that will add value to the growing body of literature on institutional entrepreneurship.","language":"en","page":"52","source":"Zotero","title":"AGENCY AND INSTITUTIONS: A REVIEW OF INSTITUTIONAL ENTREPRENEURSHIP","author":[{"family":"Leca","given":"Bernard"},{"family":"Battilana","given":"Julie"},{"family":"Boxenbaum","given":"Eva"}],"issued":{"date-parts":[["2008"]]}}}],"schema":"https://github.com/citation-style-language/schema/raw/master/csl-citation.json"} </w:instrText>
      </w:r>
      <w:r w:rsidR="001E2A78" w:rsidRPr="00C05C6B">
        <w:rPr>
          <w:color w:val="000000" w:themeColor="text1"/>
        </w:rPr>
        <w:fldChar w:fldCharType="separate"/>
      </w:r>
      <w:r w:rsidR="001E2A78" w:rsidRPr="00C05C6B">
        <w:rPr>
          <w:color w:val="000000" w:themeColor="text1"/>
        </w:rPr>
        <w:t>(Battilana, 2016; Leca et al., 2008)</w:t>
      </w:r>
      <w:r w:rsidR="001E2A78" w:rsidRPr="00C05C6B">
        <w:rPr>
          <w:color w:val="000000" w:themeColor="text1"/>
        </w:rPr>
        <w:fldChar w:fldCharType="end"/>
      </w:r>
      <w:r w:rsidR="008D6F41" w:rsidRPr="00C05C6B">
        <w:rPr>
          <w:color w:val="000000" w:themeColor="text1"/>
        </w:rPr>
        <w:t xml:space="preserve">, pour nommer </w:t>
      </w:r>
      <w:r w:rsidR="00FB3BE5">
        <w:rPr>
          <w:color w:val="000000" w:themeColor="text1"/>
        </w:rPr>
        <w:t>un</w:t>
      </w:r>
      <w:r w:rsidR="008D6F41" w:rsidRPr="00C05C6B">
        <w:rPr>
          <w:color w:val="000000" w:themeColor="text1"/>
        </w:rPr>
        <w:t xml:space="preserve"> individu ou </w:t>
      </w:r>
      <w:r w:rsidR="00FB3BE5">
        <w:rPr>
          <w:color w:val="000000" w:themeColor="text1"/>
        </w:rPr>
        <w:t>une</w:t>
      </w:r>
      <w:r w:rsidR="008D6F41" w:rsidRPr="00C05C6B">
        <w:rPr>
          <w:color w:val="000000" w:themeColor="text1"/>
        </w:rPr>
        <w:t xml:space="preserve"> organisation agiss</w:t>
      </w:r>
      <w:r w:rsidR="00FB3BE5">
        <w:rPr>
          <w:color w:val="000000" w:themeColor="text1"/>
        </w:rPr>
        <w:t>a</w:t>
      </w:r>
      <w:r w:rsidR="008D6F41" w:rsidRPr="00C05C6B">
        <w:rPr>
          <w:color w:val="000000" w:themeColor="text1"/>
        </w:rPr>
        <w:t xml:space="preserve">nt stratégiquement pour provoquer le changement. Néanmoins, </w:t>
      </w:r>
      <w:r w:rsidR="000D14D3" w:rsidRPr="00C05C6B">
        <w:rPr>
          <w:color w:val="000000" w:themeColor="text1"/>
        </w:rPr>
        <w:t xml:space="preserve">comme le défendent </w:t>
      </w:r>
      <w:r w:rsidR="000D14D3" w:rsidRPr="00C05C6B">
        <w:rPr>
          <w:color w:val="000000" w:themeColor="text1"/>
        </w:rPr>
        <w:fldChar w:fldCharType="begin"/>
      </w:r>
      <w:r w:rsidR="005C505D" w:rsidRPr="00C05C6B">
        <w:rPr>
          <w:color w:val="000000" w:themeColor="text1"/>
        </w:rPr>
        <w:instrText xml:space="preserve"> ADDIN ZOTERO_ITEM CSL_CITATION {"citationID":"mBsUUR8e","properties":{"formattedCitation":"(Micelotta et al., 2017)","plainCitation":"(Micelotta et al., 2017)","dontUpdate":true,"noteIndex":0},"citationItems":[{"id":2506,"uris":["http://zotero.org/users/6183971/items/V38GMLSB"],"itemData":{"id":2506,"type":"article-journal","abstract":"The study of institutional change is a core research area in organization theory and is of increasing relevance for scholarship in other disciplines. In this article, we review the substantial number of studies that have examined the ways by which institutions are created, modified, or transformed, highlighting the lack of integration of prior works that emphasize exogenous shocks, institutional entrepreneurship, and practice-based change. Drawing on the institutional logics perspective, we then develop a novel typology of pathways of change that more comprehensively brings together this diverse literature, accounts for the richness and heterogeneity of institutional change processes unveiled by studies to date, and provides a more synthetic framework to guide future research. Based on our analysis and theorizing, we discuss important new scholarly directions that will enhance our understanding of different kinds of institutional change processes and outcomes, as well as contribute to further development of the institutional logics perspective.","container-title":"Journal of Management","DOI":"10.1177/0149206317699522","ISSN":"0149-2063","issue":"6","language":"en","note":"publisher: SAGE Publications Inc","page":"1885-1910","source":"SAGE Journals","title":"Pathways of Institutional Change: An Integrative Review and Research Agenda","title-short":"Pathways of Institutional Change","URL":"https://doi.org/10.1177/0149206317699522","volume":"43","author":[{"family":"Micelotta","given":"Evelyn"},{"family":"Lounsbury","given":"Michael"},{"family":"Greenwood","given":"Royston"}],"accessed":{"date-parts":[["2023",10,12]]},"issued":{"date-parts":[["2017",7,1]]}}}],"schema":"https://github.com/citation-style-language/schema/raw/master/csl-citation.json"} </w:instrText>
      </w:r>
      <w:r w:rsidR="000D14D3" w:rsidRPr="00C05C6B">
        <w:rPr>
          <w:color w:val="000000" w:themeColor="text1"/>
        </w:rPr>
        <w:fldChar w:fldCharType="separate"/>
      </w:r>
      <w:r w:rsidR="000D14D3" w:rsidRPr="00C05C6B">
        <w:rPr>
          <w:rFonts w:cs="Times New Roman"/>
          <w:color w:val="000000" w:themeColor="text1"/>
        </w:rPr>
        <w:t>Micelotta et al. (2017)</w:t>
      </w:r>
      <w:r w:rsidR="000D14D3" w:rsidRPr="00C05C6B">
        <w:rPr>
          <w:color w:val="000000" w:themeColor="text1"/>
        </w:rPr>
        <w:fldChar w:fldCharType="end"/>
      </w:r>
      <w:r w:rsidR="000D14D3" w:rsidRPr="00C05C6B">
        <w:rPr>
          <w:color w:val="000000" w:themeColor="text1"/>
        </w:rPr>
        <w:t>, ce</w:t>
      </w:r>
      <w:r w:rsidR="008D6F41" w:rsidRPr="00C05C6B">
        <w:rPr>
          <w:color w:val="000000" w:themeColor="text1"/>
        </w:rPr>
        <w:t>s études présentent</w:t>
      </w:r>
      <w:r w:rsidR="001E2A78" w:rsidRPr="00C05C6B">
        <w:rPr>
          <w:color w:val="000000" w:themeColor="text1"/>
        </w:rPr>
        <w:t xml:space="preserve"> plusieurs</w:t>
      </w:r>
      <w:r w:rsidR="00E26AFD" w:rsidRPr="00C05C6B">
        <w:rPr>
          <w:color w:val="000000" w:themeColor="text1"/>
        </w:rPr>
        <w:t xml:space="preserve"> « </w:t>
      </w:r>
      <w:r w:rsidRPr="00C05C6B">
        <w:rPr>
          <w:color w:val="000000" w:themeColor="text1"/>
        </w:rPr>
        <w:t>ang</w:t>
      </w:r>
      <w:r w:rsidR="00E26AFD" w:rsidRPr="00C05C6B">
        <w:rPr>
          <w:color w:val="000000" w:themeColor="text1"/>
        </w:rPr>
        <w:t>les morts »</w:t>
      </w:r>
      <w:r w:rsidR="001E2A78" w:rsidRPr="00C05C6B">
        <w:rPr>
          <w:color w:val="000000" w:themeColor="text1"/>
        </w:rPr>
        <w:t xml:space="preserve"> </w:t>
      </w:r>
      <w:r w:rsidR="000D14D3" w:rsidRPr="00C05C6B">
        <w:rPr>
          <w:color w:val="000000" w:themeColor="text1"/>
        </w:rPr>
        <w:t>dans la mesure où elles ont</w:t>
      </w:r>
      <w:r w:rsidRPr="00C05C6B">
        <w:rPr>
          <w:color w:val="000000" w:themeColor="text1"/>
        </w:rPr>
        <w:t xml:space="preserve"> tendance à présenter </w:t>
      </w:r>
      <w:r w:rsidR="00FB3BE5" w:rsidRPr="00C05C6B">
        <w:rPr>
          <w:color w:val="000000" w:themeColor="text1"/>
        </w:rPr>
        <w:t xml:space="preserve">systématiquement </w:t>
      </w:r>
      <w:r w:rsidRPr="00C05C6B">
        <w:rPr>
          <w:color w:val="000000" w:themeColor="text1"/>
        </w:rPr>
        <w:t>le changement comme le résultat réu</w:t>
      </w:r>
      <w:r w:rsidR="000D14D3" w:rsidRPr="00C05C6B">
        <w:rPr>
          <w:color w:val="000000" w:themeColor="text1"/>
        </w:rPr>
        <w:t xml:space="preserve">ssi et escompté des efforts de ces </w:t>
      </w:r>
      <w:r w:rsidRPr="00C05C6B">
        <w:rPr>
          <w:color w:val="000000" w:themeColor="text1"/>
        </w:rPr>
        <w:t>entrepreneurs institutionnels, présenté</w:t>
      </w:r>
      <w:r w:rsidR="00E26AFD" w:rsidRPr="00C05C6B">
        <w:rPr>
          <w:color w:val="000000" w:themeColor="text1"/>
        </w:rPr>
        <w:t>s</w:t>
      </w:r>
      <w:r w:rsidRPr="00C05C6B">
        <w:rPr>
          <w:color w:val="000000" w:themeColor="text1"/>
        </w:rPr>
        <w:t xml:space="preserve"> alors comme des héros </w:t>
      </w:r>
      <w:r w:rsidR="00FB3BE5">
        <w:rPr>
          <w:color w:val="000000" w:themeColor="text1"/>
        </w:rPr>
        <w:t>pour</w:t>
      </w:r>
      <w:r w:rsidRPr="00C05C6B">
        <w:rPr>
          <w:color w:val="000000" w:themeColor="text1"/>
        </w:rPr>
        <w:t xml:space="preserve"> leur capacité à </w:t>
      </w:r>
      <w:r w:rsidR="00FB3BE5">
        <w:rPr>
          <w:color w:val="000000" w:themeColor="text1"/>
        </w:rPr>
        <w:lastRenderedPageBreak/>
        <w:t>provoquer le</w:t>
      </w:r>
      <w:r w:rsidRPr="00C05C6B">
        <w:rPr>
          <w:color w:val="000000" w:themeColor="text1"/>
        </w:rPr>
        <w:t xml:space="preserve"> changement. Cette simplification ne permet pa</w:t>
      </w:r>
      <w:r w:rsidR="00384366" w:rsidRPr="00C05C6B">
        <w:rPr>
          <w:color w:val="000000" w:themeColor="text1"/>
        </w:rPr>
        <w:t xml:space="preserve">s de saisir la nature </w:t>
      </w:r>
      <w:r w:rsidR="000D14D3" w:rsidRPr="00C05C6B">
        <w:rPr>
          <w:color w:val="000000" w:themeColor="text1"/>
        </w:rPr>
        <w:t>« </w:t>
      </w:r>
      <w:r w:rsidR="00384366" w:rsidRPr="00C05C6B">
        <w:rPr>
          <w:color w:val="000000" w:themeColor="text1"/>
        </w:rPr>
        <w:t>complexe et surtout collective</w:t>
      </w:r>
      <w:r w:rsidR="000D14D3" w:rsidRPr="00C05C6B">
        <w:rPr>
          <w:color w:val="000000" w:themeColor="text1"/>
        </w:rPr>
        <w:t> »</w:t>
      </w:r>
      <w:r w:rsidRPr="00C05C6B">
        <w:rPr>
          <w:color w:val="000000" w:themeColor="text1"/>
        </w:rPr>
        <w:t xml:space="preserve"> du changement institutionnel </w:t>
      </w:r>
      <w:r w:rsidR="00851BFC" w:rsidRPr="00C05C6B">
        <w:rPr>
          <w:color w:val="000000" w:themeColor="text1"/>
        </w:rPr>
        <w:fldChar w:fldCharType="begin"/>
      </w:r>
      <w:r w:rsidR="005C505D" w:rsidRPr="00C05C6B">
        <w:rPr>
          <w:color w:val="000000" w:themeColor="text1"/>
        </w:rPr>
        <w:instrText xml:space="preserve"> ADDIN ZOTERO_ITEM CSL_CITATION {"citationID":"MullL5rQ","properties":{"formattedCitation":"(Micelotta et al., 2017)","plainCitation":"(Micelotta et al., 2017)","dontUpdate":true,"noteIndex":0},"citationItems":[{"id":2506,"uris":["http://zotero.org/users/6183971/items/V38GMLSB"],"itemData":{"id":2506,"type":"article-journal","abstract":"The study of institutional change is a core research area in organization theory and is of increasing relevance for scholarship in other disciplines. In this article, we review the substantial number of studies that have examined the ways by which institutions are created, modified, or transformed, highlighting the lack of integration of prior works that emphasize exogenous shocks, institutional entrepreneurship, and practice-based change. Drawing on the institutional logics perspective, we then develop a novel typology of pathways of change that more comprehensively brings together this diverse literature, accounts for the richness and heterogeneity of institutional change processes unveiled by studies to date, and provides a more synthetic framework to guide future research. Based on our analysis and theorizing, we discuss important new scholarly directions that will enhance our understanding of different kinds of institutional change processes and outcomes, as well as contribute to further development of the institutional logics perspective.","container-title":"Journal of Management","DOI":"10.1177/0149206317699522","ISSN":"0149-2063","issue":"6","language":"en","note":"publisher: SAGE Publications Inc","page":"1885-1910","source":"SAGE Journals","title":"Pathways of Institutional Change: An Integrative Review and Research Agenda","title-short":"Pathways of Institutional Change","URL":"https://doi.org/10.1177/0149206317699522","volume":"43","author":[{"family":"Micelotta","given":"Evelyn"},{"family":"Lounsbury","given":"Michael"},{"family":"Greenwood","given":"Royston"}],"accessed":{"date-parts":[["2023",10,12]]},"issued":{"date-parts":[["2017",7,1]]}}}],"schema":"https://github.com/citation-style-language/schema/raw/master/csl-citation.json"} </w:instrText>
      </w:r>
      <w:r w:rsidR="00851BFC" w:rsidRPr="00C05C6B">
        <w:rPr>
          <w:color w:val="000000" w:themeColor="text1"/>
        </w:rPr>
        <w:fldChar w:fldCharType="separate"/>
      </w:r>
      <w:r w:rsidR="00851BFC" w:rsidRPr="00C05C6B">
        <w:rPr>
          <w:color w:val="000000" w:themeColor="text1"/>
        </w:rPr>
        <w:t>(</w:t>
      </w:r>
      <w:r w:rsidR="00236627">
        <w:rPr>
          <w:color w:val="000000" w:themeColor="text1"/>
        </w:rPr>
        <w:t>Micelotta et al., 2017 : 1</w:t>
      </w:r>
      <w:r w:rsidR="00FB3BE5">
        <w:rPr>
          <w:color w:val="000000" w:themeColor="text1"/>
        </w:rPr>
        <w:t> </w:t>
      </w:r>
      <w:r w:rsidR="000D14D3" w:rsidRPr="00C05C6B">
        <w:rPr>
          <w:color w:val="000000" w:themeColor="text1"/>
        </w:rPr>
        <w:t>893)</w:t>
      </w:r>
      <w:r w:rsidR="00851BFC" w:rsidRPr="00C05C6B">
        <w:rPr>
          <w:color w:val="000000" w:themeColor="text1"/>
        </w:rPr>
        <w:fldChar w:fldCharType="end"/>
      </w:r>
      <w:r w:rsidR="000D14D3" w:rsidRPr="00C05C6B">
        <w:rPr>
          <w:color w:val="000000" w:themeColor="text1"/>
        </w:rPr>
        <w:t>.</w:t>
      </w:r>
      <w:r w:rsidR="00851BFC" w:rsidRPr="00C05C6B">
        <w:rPr>
          <w:color w:val="000000" w:themeColor="text1"/>
        </w:rPr>
        <w:t xml:space="preserve"> </w:t>
      </w:r>
    </w:p>
    <w:p w14:paraId="3C7A114D" w14:textId="70EAAD6A" w:rsidR="0098376A" w:rsidRPr="00C05C6B" w:rsidRDefault="008F3DE2" w:rsidP="00A225E1">
      <w:pPr>
        <w:spacing w:before="120" w:after="120"/>
        <w:rPr>
          <w:color w:val="000000" w:themeColor="text1"/>
        </w:rPr>
      </w:pPr>
      <w:r w:rsidRPr="00C05C6B">
        <w:rPr>
          <w:color w:val="000000" w:themeColor="text1"/>
        </w:rPr>
        <w:t>Enfin, d</w:t>
      </w:r>
      <w:r w:rsidR="0098376A" w:rsidRPr="00C05C6B">
        <w:rPr>
          <w:color w:val="000000" w:themeColor="text1"/>
        </w:rPr>
        <w:t xml:space="preserve">e nombreux chercheurs ont </w:t>
      </w:r>
      <w:r w:rsidR="00863255">
        <w:rPr>
          <w:color w:val="000000" w:themeColor="text1"/>
        </w:rPr>
        <w:t xml:space="preserve">alors </w:t>
      </w:r>
      <w:r w:rsidR="0098376A" w:rsidRPr="00C05C6B">
        <w:rPr>
          <w:color w:val="000000" w:themeColor="text1"/>
        </w:rPr>
        <w:t xml:space="preserve">cherché à </w:t>
      </w:r>
      <w:r w:rsidR="00863255">
        <w:rPr>
          <w:color w:val="000000" w:themeColor="text1"/>
        </w:rPr>
        <w:t xml:space="preserve">approfondir leur </w:t>
      </w:r>
      <w:r w:rsidR="0098376A" w:rsidRPr="00C05C6B">
        <w:rPr>
          <w:color w:val="000000" w:themeColor="text1"/>
        </w:rPr>
        <w:t>approche en mettant l'accent sur les fondements microsociologiques des institutions, d</w:t>
      </w:r>
      <w:r w:rsidRPr="00C05C6B">
        <w:rPr>
          <w:color w:val="000000" w:themeColor="text1"/>
        </w:rPr>
        <w:t>ans une perspective « </w:t>
      </w:r>
      <w:r w:rsidRPr="00236627">
        <w:rPr>
          <w:i/>
          <w:color w:val="000000" w:themeColor="text1"/>
        </w:rPr>
        <w:t>bottom-up</w:t>
      </w:r>
      <w:r w:rsidRPr="00C05C6B">
        <w:rPr>
          <w:color w:val="000000" w:themeColor="text1"/>
        </w:rPr>
        <w:t xml:space="preserve"> » </w:t>
      </w:r>
      <w:r w:rsidRPr="00C05C6B">
        <w:rPr>
          <w:color w:val="000000" w:themeColor="text1"/>
        </w:rPr>
        <w:fldChar w:fldCharType="begin"/>
      </w:r>
      <w:r w:rsidRPr="00C05C6B">
        <w:rPr>
          <w:color w:val="000000" w:themeColor="text1"/>
        </w:rPr>
        <w:instrText xml:space="preserve"> ADDIN ZOTERO_ITEM CSL_CITATION {"citationID":"WDt1296h","properties":{"formattedCitation":"(Abdelnour et al., 2017)","plainCitation":"(Abdelnour et al., 2017)","noteIndex":0},"citationItems":[{"id":1926,"uris":["http://zotero.org/users/6183971/items/R7Z9HG2E"],"itemData":{"id":1926,"type":"article-journal","abstract":"Agency and institutions are essential concepts within institutional theory. In this Perspectives issue, we draw on a select group of Organization Studies articles to provide an overview of the topic of agency and institutions. We first consider different ways of defining agency and institutions and examine their implications for institutional theory. We then analyse the relationship of actors and institutions through four lenses – the wilful actor, collective intentionality, patchwork institutions and modular individuals. Our analysis leads us to dissociate agency from individuals and view it as a capacity or quality that stems from resources, rights and obligations tied to the roles and social positions actors occupy. Roles and social positions are institutionally engineered. It is social actors qua occupants of roles and positions (not individuals) that enter the social ‘stage’ and exercise agency.","container-title":"Organization Studies","DOI":"10.1177/0170840617708007","ISSN":"0170-8406","issue":"12","language":"en","note":"publisher: SAGE Publications Ltd","page":"1775-1792","source":"SAGE Journals","title":"Agency and Institutions in Organization Studies","URL":"https://doi.org/10.1177/0170840617708007","volume":"38","author":[{"family":"Abdelnour","given":"Samer"},{"family":"Hasselbladh","given":"Hans"},{"family":"Kallinikos","given":"Jannis"}],"accessed":{"date-parts":[["2023",9,26]]},"issued":{"date-parts":[["2017",12,1]]}}}],"schema":"https://github.com/citation-style-language/schema/raw/master/csl-citation.json"} </w:instrText>
      </w:r>
      <w:r w:rsidRPr="00C05C6B">
        <w:rPr>
          <w:color w:val="000000" w:themeColor="text1"/>
        </w:rPr>
        <w:fldChar w:fldCharType="separate"/>
      </w:r>
      <w:r w:rsidRPr="00C05C6B">
        <w:rPr>
          <w:color w:val="000000" w:themeColor="text1"/>
        </w:rPr>
        <w:t>(Abdelnour et al., 2017)</w:t>
      </w:r>
      <w:r w:rsidRPr="00C05C6B">
        <w:rPr>
          <w:color w:val="000000" w:themeColor="text1"/>
        </w:rPr>
        <w:fldChar w:fldCharType="end"/>
      </w:r>
      <w:r w:rsidRPr="00C05C6B">
        <w:rPr>
          <w:color w:val="000000" w:themeColor="text1"/>
        </w:rPr>
        <w:t>.</w:t>
      </w:r>
      <w:r w:rsidR="0098376A" w:rsidRPr="00C05C6B">
        <w:rPr>
          <w:color w:val="000000" w:themeColor="text1"/>
        </w:rPr>
        <w:t xml:space="preserve"> Une contribution significative </w:t>
      </w:r>
      <w:r w:rsidR="004D6533">
        <w:rPr>
          <w:color w:val="000000" w:themeColor="text1"/>
        </w:rPr>
        <w:t xml:space="preserve">allant </w:t>
      </w:r>
      <w:r w:rsidR="0098376A" w:rsidRPr="00C05C6B">
        <w:rPr>
          <w:color w:val="000000" w:themeColor="text1"/>
        </w:rPr>
        <w:t xml:space="preserve">dans cette direction relève des pratiques </w:t>
      </w:r>
      <w:r w:rsidR="00E26AFD" w:rsidRPr="00C05C6B">
        <w:rPr>
          <w:color w:val="000000" w:themeColor="text1"/>
        </w:rPr>
        <w:t>sur le</w:t>
      </w:r>
      <w:r w:rsidR="0098376A" w:rsidRPr="00C05C6B">
        <w:rPr>
          <w:color w:val="000000" w:themeColor="text1"/>
        </w:rPr>
        <w:t xml:space="preserve"> terrain. </w:t>
      </w:r>
      <w:r w:rsidR="00863255">
        <w:rPr>
          <w:color w:val="000000" w:themeColor="text1"/>
        </w:rPr>
        <w:t>Cette</w:t>
      </w:r>
      <w:r w:rsidRPr="00C05C6B">
        <w:rPr>
          <w:color w:val="000000" w:themeColor="text1"/>
        </w:rPr>
        <w:t xml:space="preserve"> </w:t>
      </w:r>
      <w:r w:rsidR="008B370A" w:rsidRPr="00C05C6B">
        <w:rPr>
          <w:color w:val="000000" w:themeColor="text1"/>
        </w:rPr>
        <w:t>démarche ne</w:t>
      </w:r>
      <w:r w:rsidR="0098376A" w:rsidRPr="00C05C6B">
        <w:rPr>
          <w:color w:val="000000" w:themeColor="text1"/>
        </w:rPr>
        <w:t xml:space="preserve"> suppose pas que le changement </w:t>
      </w:r>
      <w:r w:rsidR="00863255">
        <w:rPr>
          <w:color w:val="000000" w:themeColor="text1"/>
        </w:rPr>
        <w:t>soi</w:t>
      </w:r>
      <w:r w:rsidR="0098376A" w:rsidRPr="00C05C6B">
        <w:rPr>
          <w:color w:val="000000" w:themeColor="text1"/>
        </w:rPr>
        <w:t xml:space="preserve">t provoqué </w:t>
      </w:r>
      <w:r w:rsidR="00154ACA" w:rsidRPr="00C05C6B">
        <w:rPr>
          <w:color w:val="000000" w:themeColor="text1"/>
        </w:rPr>
        <w:t xml:space="preserve">par des bouleversements dans l'environnement ou </w:t>
      </w:r>
      <w:r w:rsidR="00863255">
        <w:rPr>
          <w:color w:val="000000" w:themeColor="text1"/>
        </w:rPr>
        <w:t xml:space="preserve">par </w:t>
      </w:r>
      <w:r w:rsidR="00154ACA" w:rsidRPr="00C05C6B">
        <w:rPr>
          <w:color w:val="000000" w:themeColor="text1"/>
        </w:rPr>
        <w:t>de</w:t>
      </w:r>
      <w:r w:rsidR="00863255">
        <w:rPr>
          <w:color w:val="000000" w:themeColor="text1"/>
        </w:rPr>
        <w:t>s</w:t>
      </w:r>
      <w:r w:rsidR="00154ACA" w:rsidRPr="00C05C6B">
        <w:rPr>
          <w:color w:val="000000" w:themeColor="text1"/>
        </w:rPr>
        <w:t xml:space="preserve"> stratégies </w:t>
      </w:r>
      <w:r w:rsidR="000D14D3" w:rsidRPr="00C05C6B">
        <w:rPr>
          <w:color w:val="000000" w:themeColor="text1"/>
        </w:rPr>
        <w:t xml:space="preserve">de la part d’acteurs. </w:t>
      </w:r>
      <w:r w:rsidR="0098376A" w:rsidRPr="00C05C6B">
        <w:rPr>
          <w:color w:val="000000" w:themeColor="text1"/>
        </w:rPr>
        <w:t>Au contraire, il peut être déclenché de manière involontaire par les actions quotidiennes des individus cherchant</w:t>
      </w:r>
      <w:r w:rsidR="000A211B" w:rsidRPr="00C05C6B">
        <w:rPr>
          <w:color w:val="000000" w:themeColor="text1"/>
        </w:rPr>
        <w:t xml:space="preserve"> </w:t>
      </w:r>
      <w:r w:rsidR="00863255">
        <w:rPr>
          <w:color w:val="000000" w:themeColor="text1"/>
        </w:rPr>
        <w:t>seulement</w:t>
      </w:r>
      <w:r w:rsidR="0098376A" w:rsidRPr="00C05C6B">
        <w:rPr>
          <w:color w:val="000000" w:themeColor="text1"/>
        </w:rPr>
        <w:t xml:space="preserve"> à accomplir leur travail </w:t>
      </w:r>
      <w:r w:rsidRPr="00C05C6B">
        <w:rPr>
          <w:color w:val="000000" w:themeColor="text1"/>
        </w:rPr>
        <w:fldChar w:fldCharType="begin"/>
      </w:r>
      <w:r w:rsidR="005C505D" w:rsidRPr="00C05C6B">
        <w:rPr>
          <w:color w:val="000000" w:themeColor="text1"/>
        </w:rPr>
        <w:instrText xml:space="preserve"> ADDIN ZOTERO_ITEM CSL_CITATION {"citationID":"tISxZFJu","properties":{"formattedCitation":"(T. B. Lawrence et al., 2009)","plainCitation":"(T. B. Lawrence et al., 2009)","dontUpdate":true,"noteIndex":0},"citationItems":[{"id":1077,"uris":["http://zotero.org/users/6183971/items/ZTFFI9SX"],"itemData":{"id":1077,"type":"book","abstract":"The 'institutional' approach to organizational research has shown how enduring features of social life - such as marriage and bureaucracy - act as mechanisms of social control. Such approaches have traditionally focused attention on the relationships between organizations and the fields in which they operate, providing strong accounts of the processes through which institutions govern action. In contrast, the study of institutional work reorients these traditional concerns, shifting the focus to understanding how action affects institutions. This book sets a research agenda within the field of institutional work by analyzing the ways in which individuals, groups, and organizations work to create, maintain, and disrupt the institutions that structure their lives. Through a series of essays and case studies, it explores the conceptual core of institutional work, identifies institutional work strategies, provides exemplars for future empirical research, and embeds the concept within broader sociological debates and ideas.","ISBN":"978-0-521-51855-0","language":"en","note":"Google-Books-ID: bhzKZWpMSREC","number-of-pages":"337","publisher":"Cambridge University Press","source":"Google Books","title":"Institutional Work: Actors and Agency in Institutional Studies of Organizations","title-short":"Institutional Work","author":[{"family":"Lawrence","given":"Thomas B."},{"family":"Suddaby","given":"Roy"},{"family":"Leca","given":"Bernard"}],"issued":{"date-parts":[["2009",7,16]]}}}],"schema":"https://github.com/citation-style-language/schema/raw/master/csl-citation.json"} </w:instrText>
      </w:r>
      <w:r w:rsidRPr="00C05C6B">
        <w:rPr>
          <w:color w:val="000000" w:themeColor="text1"/>
        </w:rPr>
        <w:fldChar w:fldCharType="separate"/>
      </w:r>
      <w:r w:rsidRPr="00C05C6B">
        <w:rPr>
          <w:color w:val="000000" w:themeColor="text1"/>
        </w:rPr>
        <w:t xml:space="preserve"> </w:t>
      </w:r>
      <w:r w:rsidR="004F1389">
        <w:rPr>
          <w:color w:val="000000" w:themeColor="text1"/>
        </w:rPr>
        <w:t>(</w:t>
      </w:r>
      <w:r w:rsidRPr="00C05C6B">
        <w:rPr>
          <w:color w:val="000000" w:themeColor="text1"/>
        </w:rPr>
        <w:t>Lawrence et al., 2009)</w:t>
      </w:r>
      <w:r w:rsidRPr="00C05C6B">
        <w:rPr>
          <w:color w:val="000000" w:themeColor="text1"/>
        </w:rPr>
        <w:fldChar w:fldCharType="end"/>
      </w:r>
      <w:r w:rsidRPr="00C05C6B">
        <w:rPr>
          <w:color w:val="000000" w:themeColor="text1"/>
        </w:rPr>
        <w:t xml:space="preserve">.  </w:t>
      </w:r>
    </w:p>
    <w:p w14:paraId="36C444D4" w14:textId="1CFFE085" w:rsidR="00154ACA" w:rsidRPr="00C05C6B" w:rsidRDefault="004F1389" w:rsidP="00A225E1">
      <w:pPr>
        <w:spacing w:before="120" w:after="120"/>
        <w:rPr>
          <w:color w:val="000000" w:themeColor="text1"/>
          <w:lang w:val="fr-BE"/>
        </w:rPr>
      </w:pPr>
      <w:r>
        <w:rPr>
          <w:color w:val="000000" w:themeColor="text1"/>
        </w:rPr>
        <w:t>C</w:t>
      </w:r>
      <w:r w:rsidR="0029351F" w:rsidRPr="00C05C6B">
        <w:rPr>
          <w:color w:val="000000" w:themeColor="text1"/>
        </w:rPr>
        <w:t xml:space="preserve">es études </w:t>
      </w:r>
      <w:r w:rsidR="00CB4908" w:rsidRPr="00C05C6B">
        <w:rPr>
          <w:color w:val="000000" w:themeColor="text1"/>
        </w:rPr>
        <w:t>apportent</w:t>
      </w:r>
      <w:r w:rsidR="0029351F" w:rsidRPr="00C05C6B">
        <w:rPr>
          <w:color w:val="000000" w:themeColor="text1"/>
        </w:rPr>
        <w:t xml:space="preserve"> différents</w:t>
      </w:r>
      <w:r w:rsidR="00CB4908" w:rsidRPr="00C05C6B">
        <w:rPr>
          <w:color w:val="000000" w:themeColor="text1"/>
        </w:rPr>
        <w:t xml:space="preserve"> points de vue et a</w:t>
      </w:r>
      <w:r w:rsidR="0098376A" w:rsidRPr="00C05C6B">
        <w:rPr>
          <w:color w:val="000000" w:themeColor="text1"/>
        </w:rPr>
        <w:t>nalyse</w:t>
      </w:r>
      <w:r w:rsidR="00CB4908" w:rsidRPr="00C05C6B">
        <w:rPr>
          <w:color w:val="000000" w:themeColor="text1"/>
        </w:rPr>
        <w:t>s</w:t>
      </w:r>
      <w:r w:rsidR="0098376A" w:rsidRPr="00C05C6B">
        <w:rPr>
          <w:color w:val="000000" w:themeColor="text1"/>
        </w:rPr>
        <w:t xml:space="preserve"> </w:t>
      </w:r>
      <w:r w:rsidR="00C04A77" w:rsidRPr="00C05C6B">
        <w:rPr>
          <w:color w:val="000000" w:themeColor="text1"/>
        </w:rPr>
        <w:t>qui</w:t>
      </w:r>
      <w:r>
        <w:rPr>
          <w:color w:val="000000" w:themeColor="text1"/>
        </w:rPr>
        <w:t>,</w:t>
      </w:r>
      <w:r w:rsidR="00C04A77" w:rsidRPr="00C05C6B">
        <w:rPr>
          <w:color w:val="000000" w:themeColor="text1"/>
        </w:rPr>
        <w:t xml:space="preserve"> </w:t>
      </w:r>
      <w:r>
        <w:rPr>
          <w:color w:val="000000" w:themeColor="text1"/>
        </w:rPr>
        <w:t>b</w:t>
      </w:r>
      <w:r w:rsidRPr="00C05C6B">
        <w:rPr>
          <w:color w:val="000000" w:themeColor="text1"/>
        </w:rPr>
        <w:t xml:space="preserve">ien que riches en contributions, </w:t>
      </w:r>
      <w:r w:rsidR="00C04A77" w:rsidRPr="00C05C6B">
        <w:rPr>
          <w:color w:val="000000" w:themeColor="text1"/>
        </w:rPr>
        <w:t>sont accusées</w:t>
      </w:r>
      <w:r w:rsidR="0029351F" w:rsidRPr="00C05C6B">
        <w:rPr>
          <w:color w:val="000000" w:themeColor="text1"/>
        </w:rPr>
        <w:t xml:space="preserve"> </w:t>
      </w:r>
      <w:r w:rsidR="0098376A" w:rsidRPr="00C05C6B">
        <w:rPr>
          <w:color w:val="000000" w:themeColor="text1"/>
        </w:rPr>
        <w:t>d’un manque de cohérence (</w:t>
      </w:r>
      <w:r w:rsidR="006D0972" w:rsidRPr="00C05C6B">
        <w:rPr>
          <w:color w:val="000000" w:themeColor="text1"/>
        </w:rPr>
        <w:t>Macelote</w:t>
      </w:r>
      <w:r w:rsidR="0098376A" w:rsidRPr="00C05C6B">
        <w:rPr>
          <w:color w:val="000000" w:themeColor="text1"/>
        </w:rPr>
        <w:t xml:space="preserve"> et al., 2017). </w:t>
      </w:r>
      <w:r w:rsidR="0098376A" w:rsidRPr="00C05C6B">
        <w:rPr>
          <w:color w:val="000000" w:themeColor="text1"/>
          <w:lang w:val="fr-BE"/>
        </w:rPr>
        <w:t xml:space="preserve">Des auteurs appellent à plus d’études </w:t>
      </w:r>
      <w:r w:rsidR="008B370A" w:rsidRPr="00C05C6B">
        <w:rPr>
          <w:color w:val="000000" w:themeColor="text1"/>
          <w:lang w:val="fr-BE"/>
        </w:rPr>
        <w:t>empiriques, au</w:t>
      </w:r>
      <w:r w:rsidR="0098376A" w:rsidRPr="00C05C6B">
        <w:rPr>
          <w:color w:val="000000" w:themeColor="text1"/>
          <w:lang w:val="fr-BE"/>
        </w:rPr>
        <w:t xml:space="preserve"> mieux selon des </w:t>
      </w:r>
      <w:r w:rsidR="001E3C7F" w:rsidRPr="00C05C6B">
        <w:rPr>
          <w:color w:val="000000" w:themeColor="text1"/>
          <w:lang w:val="fr-BE"/>
        </w:rPr>
        <w:t xml:space="preserve">méthodes </w:t>
      </w:r>
      <w:r w:rsidR="00154ACA" w:rsidRPr="00C05C6B">
        <w:rPr>
          <w:color w:val="000000" w:themeColor="text1"/>
          <w:lang w:val="fr-BE"/>
        </w:rPr>
        <w:t>ethnographiques</w:t>
      </w:r>
      <w:r>
        <w:rPr>
          <w:color w:val="000000" w:themeColor="text1"/>
          <w:lang w:val="fr-BE"/>
        </w:rPr>
        <w:t>,</w:t>
      </w:r>
      <w:r w:rsidR="008B370A" w:rsidRPr="00C05C6B">
        <w:rPr>
          <w:color w:val="000000" w:themeColor="text1"/>
          <w:lang w:val="fr-BE"/>
        </w:rPr>
        <w:t xml:space="preserve"> </w:t>
      </w:r>
      <w:r>
        <w:rPr>
          <w:color w:val="000000" w:themeColor="text1"/>
          <w:lang w:val="fr-BE"/>
        </w:rPr>
        <w:t>afin d’</w:t>
      </w:r>
      <w:r w:rsidR="008B370A" w:rsidRPr="00C05C6B">
        <w:rPr>
          <w:color w:val="000000" w:themeColor="text1"/>
          <w:lang w:val="fr-BE"/>
        </w:rPr>
        <w:t>être</w:t>
      </w:r>
      <w:r w:rsidR="00E26AFD" w:rsidRPr="00C05C6B">
        <w:rPr>
          <w:color w:val="000000" w:themeColor="text1"/>
          <w:lang w:val="fr-BE"/>
        </w:rPr>
        <w:t xml:space="preserve"> </w:t>
      </w:r>
      <w:r w:rsidR="008B370A" w:rsidRPr="00C05C6B">
        <w:rPr>
          <w:color w:val="000000" w:themeColor="text1"/>
          <w:lang w:val="fr-BE"/>
        </w:rPr>
        <w:t>au plus proche du terrain</w:t>
      </w:r>
      <w:r w:rsidR="006201E9" w:rsidRPr="00C05C6B">
        <w:rPr>
          <w:color w:val="000000" w:themeColor="text1"/>
          <w:lang w:val="fr-BE"/>
        </w:rPr>
        <w:t xml:space="preserve"> </w:t>
      </w:r>
      <w:r w:rsidR="006201E9" w:rsidRPr="00C05C6B">
        <w:rPr>
          <w:color w:val="000000" w:themeColor="text1"/>
          <w:lang w:val="fr-BE"/>
        </w:rPr>
        <w:fldChar w:fldCharType="begin"/>
      </w:r>
      <w:r w:rsidR="00A04FA5">
        <w:rPr>
          <w:color w:val="000000" w:themeColor="text1"/>
          <w:lang w:val="fr-BE"/>
        </w:rPr>
        <w:instrText xml:space="preserve"> ADDIN ZOTERO_ITEM CSL_CITATION {"citationID":"JgqgN0YG","properties":{"formattedCitation":"(Lounsbury et al., 2021; Zilber, 2020)","plainCitation":"(Lounsbury et al., 2021; Zilber, 2020)","dontUpdate":true,"noteIndex":0},"citationItems":[{"id":1811,"uris":["http://zotero.org/users/6183971/items/Y67L9V2G"],"itemData":{"id":1811,"type":"article-journal","container-title":"Annual Review of Sociology","note":"ISBN: 0360-0572\npublisher: Annual Reviews Inc.","page":"261-280","title":"New Directions in the Study of Institutional Logics: From Tools to Phenomena","volume":"47","author":[{"family":"Lounsbury","given":"Michael"},{"family":"Steele","given":"Christopher WJ"},{"family":"Wang","given":"Milo Shaoqing"},{"family":"Toubiana","given":"Madeline"}],"issued":{"date-parts":[["2021"]]}}},{"id":1769,"uris":["http://zotero.org/users/6183971/items/KZRRAB26"],"itemData":{"id":1769,"type":"article-journal","abstract":"I explore the interrelations between methodology and theory by examining how specific research strategies afford specific lines of theorizing. My case study is recent studies in which scholars applied ethnography to examine the microfoundations of institutions. I show how ethnography – a research method designed to study actions, interactions, and the fine details of the here and now as these are articulated in the context of shared cultural meanings – was deployed through four different research strategies, including (a) zooming-in on micro-dynamics of a documented macro process; (b) exploring the micro patterns of an institutional problematics; (c) focusing on pivotal institutional moments; and (d) inquiring into micro-dynamics in specific institutional locations. Each of these research strategies affords specific ways to theorize the connections between the micro and macro in institutional processes. My exploration may serve as a road map for the ethnographic study of institutions’ microfoundations and other macro phenomena, as explicating the theoretical affordances of research strategies may help researchers in making more informed choices about the method/theory interface. More generally, it highlights the need – well established yet often neglected – to explore more deeply the interplay between method and theory, and how seemingly technical methodological choices bear profound theoretical implications, both for each study and for the discipline as a whole.","container-title":"Organization Theory","DOI":"10.1177/2631787720919439","ISSN":"2631-7877","issue":"2","language":"en","note":"publisher: SAGE Publications Ltd","page":"2631787720919439","source":"SAGE Journals","title":"The Methodology/Theory Interface: Ethnography and the Microfoundations of Institutions","title-short":"The Methodology/Theory Interface","URL":"https://doi.org/10.1177/2631787720919439","volume":"1","author":[{"family":"Zilber","given":"Tammar B."}],"accessed":{"date-parts":[["2023",8,21]]},"issued":{"date-parts":[["2020",4,1]]}}}],"schema":"https://github.com/citation-style-language/schema/raw/master/csl-citation.json"} </w:instrText>
      </w:r>
      <w:r w:rsidR="006201E9" w:rsidRPr="00C05C6B">
        <w:rPr>
          <w:color w:val="000000" w:themeColor="text1"/>
          <w:lang w:val="fr-BE"/>
        </w:rPr>
        <w:fldChar w:fldCharType="separate"/>
      </w:r>
      <w:r w:rsidR="006201E9" w:rsidRPr="00C05C6B">
        <w:rPr>
          <w:rFonts w:cs="Times New Roman"/>
          <w:color w:val="000000" w:themeColor="text1"/>
        </w:rPr>
        <w:t>(Lounsbury et al., 2021</w:t>
      </w:r>
      <w:r w:rsidR="007014AB">
        <w:rPr>
          <w:rFonts w:cs="Times New Roman"/>
          <w:color w:val="000000" w:themeColor="text1"/>
        </w:rPr>
        <w:t> </w:t>
      </w:r>
      <w:r w:rsidR="006201E9" w:rsidRPr="00C05C6B">
        <w:rPr>
          <w:rFonts w:cs="Times New Roman"/>
          <w:color w:val="000000" w:themeColor="text1"/>
        </w:rPr>
        <w:t>; Zilber, 2020)</w:t>
      </w:r>
      <w:r w:rsidR="006201E9" w:rsidRPr="00C05C6B">
        <w:rPr>
          <w:color w:val="000000" w:themeColor="text1"/>
          <w:lang w:val="fr-BE"/>
        </w:rPr>
        <w:fldChar w:fldCharType="end"/>
      </w:r>
      <w:r w:rsidR="006201E9" w:rsidRPr="00C05C6B">
        <w:rPr>
          <w:color w:val="000000" w:themeColor="text1"/>
          <w:lang w:val="fr-BE"/>
        </w:rPr>
        <w:t>. Ce travail de terrain</w:t>
      </w:r>
      <w:r w:rsidR="008B370A" w:rsidRPr="00C05C6B">
        <w:rPr>
          <w:color w:val="000000" w:themeColor="text1"/>
          <w:lang w:val="fr-BE"/>
        </w:rPr>
        <w:t xml:space="preserve">, </w:t>
      </w:r>
      <w:r w:rsidR="008B370A" w:rsidRPr="00C05C6B">
        <w:rPr>
          <w:i/>
          <w:color w:val="000000" w:themeColor="text1"/>
          <w:lang w:val="fr-BE"/>
        </w:rPr>
        <w:t>in situ</w:t>
      </w:r>
      <w:r w:rsidR="008B370A" w:rsidRPr="00C05C6B">
        <w:rPr>
          <w:color w:val="000000" w:themeColor="text1"/>
          <w:lang w:val="fr-BE"/>
        </w:rPr>
        <w:t xml:space="preserve"> et </w:t>
      </w:r>
      <w:r w:rsidR="008B370A" w:rsidRPr="00C05C6B">
        <w:rPr>
          <w:i/>
          <w:color w:val="000000" w:themeColor="text1"/>
          <w:lang w:val="fr-BE"/>
        </w:rPr>
        <w:t>in vivo</w:t>
      </w:r>
      <w:r w:rsidR="00CB4908" w:rsidRPr="00C05C6B">
        <w:rPr>
          <w:i/>
          <w:color w:val="000000" w:themeColor="text1"/>
          <w:lang w:val="fr-BE"/>
        </w:rPr>
        <w:t>,</w:t>
      </w:r>
      <w:r w:rsidR="008B370A" w:rsidRPr="00C05C6B">
        <w:rPr>
          <w:color w:val="000000" w:themeColor="text1"/>
          <w:lang w:val="fr-BE"/>
        </w:rPr>
        <w:t xml:space="preserve"> permettrait de </w:t>
      </w:r>
      <w:r w:rsidR="0098376A" w:rsidRPr="00C05C6B">
        <w:rPr>
          <w:color w:val="000000" w:themeColor="text1"/>
          <w:lang w:val="fr-BE"/>
        </w:rPr>
        <w:t>mieux comprendre le</w:t>
      </w:r>
      <w:r w:rsidR="00813F21" w:rsidRPr="00C05C6B">
        <w:rPr>
          <w:color w:val="000000" w:themeColor="text1"/>
          <w:lang w:val="fr-BE"/>
        </w:rPr>
        <w:t xml:space="preserve"> processus de changement</w:t>
      </w:r>
      <w:r w:rsidR="006201E9" w:rsidRPr="00C05C6B">
        <w:rPr>
          <w:color w:val="000000" w:themeColor="text1"/>
          <w:lang w:val="fr-BE"/>
        </w:rPr>
        <w:t>,</w:t>
      </w:r>
      <w:r w:rsidR="008B370A" w:rsidRPr="00C05C6B">
        <w:rPr>
          <w:color w:val="000000" w:themeColor="text1"/>
          <w:lang w:val="fr-BE"/>
        </w:rPr>
        <w:t xml:space="preserve"> en combinant </w:t>
      </w:r>
      <w:r w:rsidR="00813F21" w:rsidRPr="00C05C6B">
        <w:rPr>
          <w:color w:val="000000" w:themeColor="text1"/>
          <w:lang w:val="fr-BE"/>
        </w:rPr>
        <w:t xml:space="preserve">les forces des approches </w:t>
      </w:r>
      <w:r>
        <w:rPr>
          <w:color w:val="000000" w:themeColor="text1"/>
          <w:lang w:val="fr-BE"/>
        </w:rPr>
        <w:t>d</w:t>
      </w:r>
      <w:r w:rsidR="00813F21" w:rsidRPr="00C05C6B">
        <w:rPr>
          <w:color w:val="000000" w:themeColor="text1"/>
          <w:lang w:val="fr-BE"/>
        </w:rPr>
        <w:t xml:space="preserve">u niveau macro </w:t>
      </w:r>
      <w:r w:rsidR="008438B8" w:rsidRPr="00C05C6B">
        <w:rPr>
          <w:color w:val="000000" w:themeColor="text1"/>
          <w:lang w:val="fr-BE"/>
        </w:rPr>
        <w:t xml:space="preserve">et </w:t>
      </w:r>
      <w:r>
        <w:rPr>
          <w:color w:val="000000" w:themeColor="text1"/>
          <w:lang w:val="fr-BE"/>
        </w:rPr>
        <w:t xml:space="preserve">du niveau </w:t>
      </w:r>
      <w:r w:rsidR="00C257BF" w:rsidRPr="00C05C6B">
        <w:rPr>
          <w:color w:val="000000" w:themeColor="text1"/>
          <w:lang w:val="fr-BE"/>
        </w:rPr>
        <w:t>micro</w:t>
      </w:r>
      <w:r w:rsidR="00813F21" w:rsidRPr="00C05C6B">
        <w:rPr>
          <w:color w:val="000000" w:themeColor="text1"/>
          <w:lang w:val="fr-BE"/>
        </w:rPr>
        <w:t xml:space="preserve"> </w:t>
      </w:r>
      <w:r w:rsidR="008438B8" w:rsidRPr="00C05C6B">
        <w:rPr>
          <w:color w:val="000000" w:themeColor="text1"/>
          <w:lang w:val="fr-BE"/>
        </w:rPr>
        <w:t>qui</w:t>
      </w:r>
      <w:r>
        <w:rPr>
          <w:color w:val="000000" w:themeColor="text1"/>
          <w:lang w:val="fr-BE"/>
        </w:rPr>
        <w:t>,</w:t>
      </w:r>
      <w:r w:rsidR="008438B8" w:rsidRPr="00C05C6B">
        <w:rPr>
          <w:color w:val="000000" w:themeColor="text1"/>
          <w:lang w:val="fr-BE"/>
        </w:rPr>
        <w:t xml:space="preserve"> ensemble</w:t>
      </w:r>
      <w:r>
        <w:rPr>
          <w:color w:val="000000" w:themeColor="text1"/>
          <w:lang w:val="fr-BE"/>
        </w:rPr>
        <w:t>,</w:t>
      </w:r>
      <w:r w:rsidR="008438B8" w:rsidRPr="00C05C6B">
        <w:rPr>
          <w:color w:val="000000" w:themeColor="text1"/>
          <w:lang w:val="fr-BE"/>
        </w:rPr>
        <w:t xml:space="preserve"> permettent de </w:t>
      </w:r>
      <w:r w:rsidR="00545BB4" w:rsidRPr="00C05C6B">
        <w:rPr>
          <w:color w:val="000000" w:themeColor="text1"/>
          <w:lang w:val="fr-BE"/>
        </w:rPr>
        <w:t>cerner</w:t>
      </w:r>
      <w:r w:rsidR="00C257BF" w:rsidRPr="00C05C6B">
        <w:rPr>
          <w:color w:val="000000" w:themeColor="text1"/>
          <w:lang w:val="fr-BE"/>
        </w:rPr>
        <w:t xml:space="preserve"> </w:t>
      </w:r>
      <w:r w:rsidR="00813F21" w:rsidRPr="00C05C6B">
        <w:rPr>
          <w:color w:val="000000" w:themeColor="text1"/>
          <w:lang w:val="fr-BE"/>
        </w:rPr>
        <w:t>les processus par lesquels les significations et les règles émergent, évoluent et sont négociées de multiples façons et à différent</w:t>
      </w:r>
      <w:r>
        <w:rPr>
          <w:color w:val="000000" w:themeColor="text1"/>
          <w:lang w:val="fr-BE"/>
        </w:rPr>
        <w:t>e</w:t>
      </w:r>
      <w:r w:rsidR="00813F21" w:rsidRPr="00C05C6B">
        <w:rPr>
          <w:color w:val="000000" w:themeColor="text1"/>
          <w:lang w:val="fr-BE"/>
        </w:rPr>
        <w:t xml:space="preserve">s </w:t>
      </w:r>
      <w:r>
        <w:rPr>
          <w:color w:val="000000" w:themeColor="text1"/>
          <w:lang w:val="fr-BE"/>
        </w:rPr>
        <w:t>échelles</w:t>
      </w:r>
      <w:r w:rsidR="00813F21" w:rsidRPr="00C05C6B">
        <w:rPr>
          <w:color w:val="000000" w:themeColor="text1"/>
          <w:lang w:val="fr-BE"/>
        </w:rPr>
        <w:t>.</w:t>
      </w:r>
      <w:r w:rsidR="0029351F" w:rsidRPr="00C05C6B">
        <w:rPr>
          <w:color w:val="000000" w:themeColor="text1"/>
          <w:lang w:val="fr-BE"/>
        </w:rPr>
        <w:t xml:space="preserve"> </w:t>
      </w:r>
    </w:p>
    <w:p w14:paraId="5FF9DA90" w14:textId="1D3EBEE7" w:rsidR="0029351F" w:rsidRPr="00C05C6B" w:rsidRDefault="0029351F" w:rsidP="00A225E1">
      <w:pPr>
        <w:spacing w:before="120" w:after="120"/>
        <w:rPr>
          <w:color w:val="000000" w:themeColor="text1"/>
        </w:rPr>
      </w:pPr>
      <w:r w:rsidRPr="00C05C6B">
        <w:rPr>
          <w:color w:val="000000" w:themeColor="text1"/>
        </w:rPr>
        <w:t>Pour une compréhension complète du changement institutionnel, il est essentiel de tenir compte de la manière dont un éventail plus large et diversifié d'acteurs contribue à cette impulsion d</w:t>
      </w:r>
      <w:r w:rsidR="004F1389">
        <w:rPr>
          <w:color w:val="000000" w:themeColor="text1"/>
        </w:rPr>
        <w:t>u</w:t>
      </w:r>
      <w:r w:rsidRPr="00C05C6B">
        <w:rPr>
          <w:color w:val="000000" w:themeColor="text1"/>
        </w:rPr>
        <w:t xml:space="preserve"> changement. C’est pourquoi nos différentes étapes de recherche nous permettent d’enrichir cette compréhension systémique de l’institutionnalisation au moyen des contributions empiriques locales que nous articulons </w:t>
      </w:r>
      <w:r w:rsidR="008B370A" w:rsidRPr="00C05C6B">
        <w:rPr>
          <w:color w:val="000000" w:themeColor="text1"/>
        </w:rPr>
        <w:t>en fin de parcours</w:t>
      </w:r>
      <w:r w:rsidRPr="00C05C6B">
        <w:rPr>
          <w:color w:val="000000" w:themeColor="text1"/>
        </w:rPr>
        <w:t>. Ce processus d</w:t>
      </w:r>
      <w:r w:rsidR="004F1389">
        <w:rPr>
          <w:color w:val="000000" w:themeColor="text1"/>
        </w:rPr>
        <w:t>u</w:t>
      </w:r>
      <w:r w:rsidRPr="00C05C6B">
        <w:rPr>
          <w:color w:val="000000" w:themeColor="text1"/>
        </w:rPr>
        <w:t xml:space="preserve"> changement et d</w:t>
      </w:r>
      <w:r w:rsidR="004F1389">
        <w:rPr>
          <w:color w:val="000000" w:themeColor="text1"/>
        </w:rPr>
        <w:t>e l’</w:t>
      </w:r>
      <w:r w:rsidRPr="00C05C6B">
        <w:rPr>
          <w:color w:val="000000" w:themeColor="text1"/>
        </w:rPr>
        <w:t>institutionnalisation se matérialise à partir des systèmes de signification dans l’articulation des niveaux institutionnels, organisationnels et individuels du cham</w:t>
      </w:r>
      <w:r w:rsidR="008438B8" w:rsidRPr="00C05C6B">
        <w:rPr>
          <w:color w:val="000000" w:themeColor="text1"/>
        </w:rPr>
        <w:t xml:space="preserve">p </w:t>
      </w:r>
      <w:r w:rsidR="008438B8" w:rsidRPr="00C05C6B">
        <w:rPr>
          <w:color w:val="000000" w:themeColor="text1"/>
        </w:rPr>
        <w:fldChar w:fldCharType="begin"/>
      </w:r>
      <w:r w:rsidR="008438B8" w:rsidRPr="00C05C6B">
        <w:rPr>
          <w:color w:val="000000" w:themeColor="text1"/>
        </w:rPr>
        <w:instrText xml:space="preserve"> ADDIN ZOTERO_ITEM CSL_CITATION {"citationID":"cG8L4mBe","properties":{"formattedCitation":"(Gross &amp; Zilber, 2020)","plainCitation":"(Gross &amp; Zilber, 2020)","noteIndex":0},"citationItems":[{"id":1735,"uris":["http://zotero.org/users/6183971/items/L9KTIND6"],"itemData":{"id":1735,"type":"article-journal","abstract":"Drawing upon an in-depth analysis of two bio-tech annual conferences in Israel, we explicate the exertion of power in convening. Event organization involves three narrative mechanisms: (1) telling stories which construct the field, and enacting them through different genres that channel participants to perform these stories in the unfolding of the event; (2) setting the stage and a space of possibilities for certain stories to be told in certain ways, and limiting others; and (3) grounding the stories in meta-narratives that confer plausibility on some of them over others. Our contribution lies in explicating how diverse narrative mechanisms allow organizers to exert various faces of power in organizing an event, how organizers use power to construct their own and others? resources, and how power is used not only through words, but also through space and embodiment. Taken together, self-serving constructions of the field are turned into a taken-for-granted reality, while constraining participants? ability to negotiate or refute it.","container-title":"Organization Studies","DOI":"10.1177/0170840620907197","ISSN":"0170-8406","issue":"10","note":"publisher: SAGE Publications Ltd","page":"1369-1390","source":"SAGE Journals","title":"Power Dynamics in Field-Level Events: A Narrative Approach","title-short":"Power Dynamics in Field-Level Events","URL":"https://doi.org/10.1177/0170840620907197","volume":"41","author":[{"family":"Gross","given":"Tamar"},{"family":"Zilber","given":"Tammar B."}],"accessed":{"date-parts":[["2023",8,10]]},"issued":{"date-parts":[["2020",10,1]]}}}],"schema":"https://github.com/citation-style-language/schema/raw/master/csl-citation.json"} </w:instrText>
      </w:r>
      <w:r w:rsidR="008438B8" w:rsidRPr="00C05C6B">
        <w:rPr>
          <w:color w:val="000000" w:themeColor="text1"/>
        </w:rPr>
        <w:fldChar w:fldCharType="separate"/>
      </w:r>
      <w:r w:rsidR="008438B8" w:rsidRPr="00C05C6B">
        <w:rPr>
          <w:rFonts w:cs="Times New Roman"/>
          <w:color w:val="000000" w:themeColor="text1"/>
        </w:rPr>
        <w:t>(Gross &amp; Zilber, 2020)</w:t>
      </w:r>
      <w:r w:rsidR="008438B8" w:rsidRPr="00C05C6B">
        <w:rPr>
          <w:color w:val="000000" w:themeColor="text1"/>
        </w:rPr>
        <w:fldChar w:fldCharType="end"/>
      </w:r>
      <w:r w:rsidR="008438B8" w:rsidRPr="00C05C6B">
        <w:rPr>
          <w:color w:val="000000" w:themeColor="text1"/>
        </w:rPr>
        <w:t>.</w:t>
      </w:r>
    </w:p>
    <w:p w14:paraId="65CF6336" w14:textId="591C1930" w:rsidR="0058679B" w:rsidRPr="00C05C6B" w:rsidRDefault="00693C67" w:rsidP="00A225E1">
      <w:pPr>
        <w:spacing w:before="120" w:after="120"/>
        <w:rPr>
          <w:color w:val="000000" w:themeColor="text1"/>
          <w:lang w:val="fr-BE"/>
        </w:rPr>
      </w:pPr>
      <w:r w:rsidRPr="00C05C6B">
        <w:rPr>
          <w:color w:val="000000" w:themeColor="text1"/>
          <w:lang w:val="fr-BE"/>
        </w:rPr>
        <w:t xml:space="preserve">Ces précisions théoriques </w:t>
      </w:r>
      <w:r w:rsidR="0058679B" w:rsidRPr="00C05C6B">
        <w:rPr>
          <w:color w:val="000000" w:themeColor="text1"/>
          <w:lang w:val="fr-BE"/>
        </w:rPr>
        <w:t xml:space="preserve">et </w:t>
      </w:r>
      <w:r w:rsidR="00C6319B" w:rsidRPr="00C05C6B">
        <w:rPr>
          <w:color w:val="000000" w:themeColor="text1"/>
          <w:lang w:val="fr-BE"/>
        </w:rPr>
        <w:t>méthodologiques</w:t>
      </w:r>
      <w:r w:rsidR="0058679B" w:rsidRPr="00C05C6B">
        <w:rPr>
          <w:color w:val="000000" w:themeColor="text1"/>
          <w:lang w:val="fr-BE"/>
        </w:rPr>
        <w:t xml:space="preserve"> </w:t>
      </w:r>
      <w:r w:rsidRPr="00C05C6B">
        <w:rPr>
          <w:color w:val="000000" w:themeColor="text1"/>
          <w:lang w:val="fr-BE"/>
        </w:rPr>
        <w:t>ne sont pas destinées à fournir un modèle théorique</w:t>
      </w:r>
      <w:r w:rsidR="008B54CE" w:rsidRPr="00C05C6B">
        <w:rPr>
          <w:color w:val="000000" w:themeColor="text1"/>
          <w:lang w:val="fr-BE"/>
        </w:rPr>
        <w:t xml:space="preserve"> rigide</w:t>
      </w:r>
      <w:r w:rsidR="00154ACA" w:rsidRPr="00C05C6B">
        <w:rPr>
          <w:color w:val="000000" w:themeColor="text1"/>
          <w:lang w:val="fr-BE"/>
        </w:rPr>
        <w:t xml:space="preserve">. </w:t>
      </w:r>
      <w:r w:rsidRPr="00C05C6B">
        <w:rPr>
          <w:color w:val="000000" w:themeColor="text1"/>
          <w:lang w:val="fr-BE"/>
        </w:rPr>
        <w:t xml:space="preserve">L’objectif poursuivi </w:t>
      </w:r>
      <w:r w:rsidR="00154ACA" w:rsidRPr="00C05C6B">
        <w:rPr>
          <w:color w:val="000000" w:themeColor="text1"/>
          <w:lang w:val="fr-BE"/>
        </w:rPr>
        <w:t>est</w:t>
      </w:r>
      <w:r w:rsidRPr="00C05C6B">
        <w:rPr>
          <w:color w:val="000000" w:themeColor="text1"/>
          <w:lang w:val="fr-BE"/>
        </w:rPr>
        <w:t xml:space="preserve"> de délimiter pertinemment </w:t>
      </w:r>
      <w:r w:rsidR="004F1389">
        <w:rPr>
          <w:color w:val="000000" w:themeColor="text1"/>
          <w:lang w:val="fr-BE"/>
        </w:rPr>
        <w:t>l’</w:t>
      </w:r>
      <w:r w:rsidRPr="00C05C6B">
        <w:rPr>
          <w:color w:val="000000" w:themeColor="text1"/>
          <w:lang w:val="fr-BE"/>
        </w:rPr>
        <w:t xml:space="preserve">approche </w:t>
      </w:r>
      <w:r w:rsidR="008B370A" w:rsidRPr="00C05C6B">
        <w:rPr>
          <w:color w:val="000000" w:themeColor="text1"/>
          <w:lang w:val="fr-BE"/>
        </w:rPr>
        <w:t xml:space="preserve">théorique et </w:t>
      </w:r>
      <w:r w:rsidR="003266F4" w:rsidRPr="00C05C6B">
        <w:rPr>
          <w:color w:val="000000" w:themeColor="text1"/>
          <w:lang w:val="fr-BE"/>
        </w:rPr>
        <w:t>méthodologique</w:t>
      </w:r>
      <w:r w:rsidR="008B370A" w:rsidRPr="00C05C6B">
        <w:rPr>
          <w:color w:val="000000" w:themeColor="text1"/>
          <w:lang w:val="fr-BE"/>
        </w:rPr>
        <w:t xml:space="preserve"> de </w:t>
      </w:r>
      <w:r w:rsidR="003266F4" w:rsidRPr="00C05C6B">
        <w:rPr>
          <w:color w:val="000000" w:themeColor="text1"/>
          <w:lang w:val="fr-BE"/>
        </w:rPr>
        <w:t>notre</w:t>
      </w:r>
      <w:r w:rsidR="008B370A" w:rsidRPr="00C05C6B">
        <w:rPr>
          <w:color w:val="000000" w:themeColor="text1"/>
          <w:lang w:val="fr-BE"/>
        </w:rPr>
        <w:t xml:space="preserve"> objet de recherche</w:t>
      </w:r>
      <w:r w:rsidRPr="00C05C6B">
        <w:rPr>
          <w:color w:val="000000" w:themeColor="text1"/>
          <w:lang w:val="fr-BE"/>
        </w:rPr>
        <w:t xml:space="preserve"> </w:t>
      </w:r>
      <w:r w:rsidR="008B54CE" w:rsidRPr="00C05C6B">
        <w:rPr>
          <w:color w:val="000000" w:themeColor="text1"/>
          <w:lang w:val="fr-BE"/>
        </w:rPr>
        <w:t>afin d’</w:t>
      </w:r>
      <w:r w:rsidRPr="00C05C6B">
        <w:rPr>
          <w:color w:val="000000" w:themeColor="text1"/>
          <w:lang w:val="fr-BE"/>
        </w:rPr>
        <w:t>assurer une transversalité cohérente aux trois étapes de recherche constituant ce projet doctoral</w:t>
      </w:r>
      <w:r w:rsidR="004F1389">
        <w:rPr>
          <w:color w:val="000000" w:themeColor="text1"/>
          <w:lang w:val="fr-BE"/>
        </w:rPr>
        <w:t>,</w:t>
      </w:r>
      <w:r w:rsidRPr="00C05C6B">
        <w:rPr>
          <w:color w:val="000000" w:themeColor="text1"/>
          <w:lang w:val="fr-BE"/>
        </w:rPr>
        <w:t xml:space="preserve"> </w:t>
      </w:r>
      <w:r w:rsidR="004F1389">
        <w:rPr>
          <w:color w:val="000000" w:themeColor="text1"/>
          <w:lang w:val="fr-BE"/>
        </w:rPr>
        <w:t>lequel</w:t>
      </w:r>
      <w:r w:rsidR="0058679B" w:rsidRPr="00C05C6B">
        <w:rPr>
          <w:color w:val="000000" w:themeColor="text1"/>
          <w:lang w:val="fr-BE"/>
        </w:rPr>
        <w:t xml:space="preserve"> pose la question suivante : « </w:t>
      </w:r>
      <w:r w:rsidR="0058679B" w:rsidRPr="00C05C6B">
        <w:rPr>
          <w:b/>
          <w:color w:val="000000" w:themeColor="text1"/>
          <w:lang w:val="fr-BE"/>
        </w:rPr>
        <w:t>Comment le travail de plateforme s’institutionnalise</w:t>
      </w:r>
      <w:r w:rsidR="004F1389">
        <w:rPr>
          <w:b/>
          <w:color w:val="000000" w:themeColor="text1"/>
          <w:lang w:val="fr-BE"/>
        </w:rPr>
        <w:t>-t-il</w:t>
      </w:r>
      <w:r w:rsidR="0058679B" w:rsidRPr="00C05C6B">
        <w:rPr>
          <w:b/>
          <w:color w:val="000000" w:themeColor="text1"/>
          <w:lang w:val="fr-BE"/>
        </w:rPr>
        <w:t xml:space="preserve"> </w:t>
      </w:r>
      <w:r w:rsidR="00A15056" w:rsidRPr="00C05C6B">
        <w:rPr>
          <w:b/>
          <w:color w:val="000000" w:themeColor="text1"/>
          <w:lang w:val="fr-BE"/>
        </w:rPr>
        <w:t xml:space="preserve">en dépit </w:t>
      </w:r>
      <w:r w:rsidR="006201E9" w:rsidRPr="00C05C6B">
        <w:rPr>
          <w:b/>
          <w:color w:val="000000" w:themeColor="text1"/>
          <w:lang w:val="fr-BE"/>
        </w:rPr>
        <w:t xml:space="preserve">des </w:t>
      </w:r>
      <w:r w:rsidR="00EB3E2E" w:rsidRPr="00C05C6B">
        <w:rPr>
          <w:b/>
          <w:color w:val="000000" w:themeColor="text1"/>
          <w:lang w:val="fr-BE"/>
        </w:rPr>
        <w:t>crises de régulation qu’il suscite</w:t>
      </w:r>
      <w:r w:rsidR="007014AB">
        <w:rPr>
          <w:b/>
          <w:color w:val="000000" w:themeColor="text1"/>
          <w:lang w:val="fr-BE"/>
        </w:rPr>
        <w:t> </w:t>
      </w:r>
      <w:r w:rsidR="0058679B" w:rsidRPr="00C05C6B">
        <w:rPr>
          <w:b/>
          <w:color w:val="000000" w:themeColor="text1"/>
          <w:lang w:val="fr-BE"/>
        </w:rPr>
        <w:t>?</w:t>
      </w:r>
      <w:r w:rsidR="007014AB">
        <w:rPr>
          <w:b/>
          <w:color w:val="000000" w:themeColor="text1"/>
          <w:lang w:val="fr-BE"/>
        </w:rPr>
        <w:t> </w:t>
      </w:r>
      <w:r w:rsidR="0058679B" w:rsidRPr="00C05C6B">
        <w:rPr>
          <w:color w:val="000000" w:themeColor="text1"/>
          <w:lang w:val="fr-BE"/>
        </w:rPr>
        <w:t>»</w:t>
      </w:r>
    </w:p>
    <w:p w14:paraId="26E7DB60" w14:textId="2CC7A2F4" w:rsidR="003266F4" w:rsidRPr="00C05C6B" w:rsidRDefault="003266F4" w:rsidP="00A225E1">
      <w:pPr>
        <w:spacing w:before="120" w:after="120"/>
        <w:rPr>
          <w:color w:val="000000" w:themeColor="text1"/>
          <w:lang w:val="fr-BE"/>
        </w:rPr>
      </w:pPr>
    </w:p>
    <w:p w14:paraId="01C344C9" w14:textId="77777777" w:rsidR="003266F4" w:rsidRPr="00C05C6B" w:rsidRDefault="003266F4" w:rsidP="00A225E1">
      <w:pPr>
        <w:spacing w:before="120" w:after="120"/>
        <w:rPr>
          <w:color w:val="000000" w:themeColor="text1"/>
          <w:lang w:val="fr-BE"/>
        </w:rPr>
      </w:pPr>
    </w:p>
    <w:p w14:paraId="22D23992" w14:textId="77777777" w:rsidR="003266F4" w:rsidRPr="00C05C6B" w:rsidRDefault="003266F4" w:rsidP="00A225E1">
      <w:pPr>
        <w:spacing w:before="120" w:after="120"/>
        <w:rPr>
          <w:color w:val="000000" w:themeColor="text1"/>
        </w:rPr>
        <w:sectPr w:rsidR="003266F4" w:rsidRPr="00C05C6B" w:rsidSect="00043801">
          <w:headerReference w:type="default" r:id="rId21"/>
          <w:pgSz w:w="11906" w:h="16838"/>
          <w:pgMar w:top="1418" w:right="1418" w:bottom="1418" w:left="1418" w:header="709" w:footer="709" w:gutter="0"/>
          <w:cols w:space="708"/>
          <w:docGrid w:linePitch="360"/>
        </w:sectPr>
      </w:pPr>
    </w:p>
    <w:p w14:paraId="58D61DF7" w14:textId="187B2845" w:rsidR="003266F4" w:rsidRPr="00C05C6B" w:rsidRDefault="00C34CDE" w:rsidP="00A225E1">
      <w:pPr>
        <w:spacing w:before="120" w:after="120"/>
        <w:rPr>
          <w:color w:val="000000" w:themeColor="text1"/>
        </w:rPr>
        <w:sectPr w:rsidR="003266F4" w:rsidRPr="00C05C6B" w:rsidSect="00966180">
          <w:pgSz w:w="16838" w:h="11906" w:orient="landscape"/>
          <w:pgMar w:top="1418" w:right="1418" w:bottom="1418" w:left="1418" w:header="709" w:footer="709" w:gutter="0"/>
          <w:cols w:space="708"/>
          <w:docGrid w:linePitch="360"/>
        </w:sectPr>
      </w:pPr>
      <w:r w:rsidRPr="00C05C6B">
        <w:rPr>
          <w:noProof/>
          <w:color w:val="000000" w:themeColor="text1"/>
          <w:lang w:eastAsia="fr-FR"/>
        </w:rPr>
        <w:lastRenderedPageBreak/>
        <mc:AlternateContent>
          <mc:Choice Requires="wpg">
            <w:drawing>
              <wp:anchor distT="0" distB="0" distL="114300" distR="114300" simplePos="0" relativeHeight="251658258" behindDoc="0" locked="0" layoutInCell="1" allowOverlap="1" wp14:anchorId="0A0F70C4" wp14:editId="5C3F86F0">
                <wp:simplePos x="0" y="0"/>
                <wp:positionH relativeFrom="column">
                  <wp:posOffset>-754656</wp:posOffset>
                </wp:positionH>
                <wp:positionV relativeFrom="paragraph">
                  <wp:posOffset>718</wp:posOffset>
                </wp:positionV>
                <wp:extent cx="10315575" cy="5450210"/>
                <wp:effectExtent l="0" t="0" r="9525" b="10795"/>
                <wp:wrapNone/>
                <wp:docPr id="236" name="Groupe 236"/>
                <wp:cNvGraphicFramePr/>
                <a:graphic xmlns:a="http://schemas.openxmlformats.org/drawingml/2006/main">
                  <a:graphicData uri="http://schemas.microsoft.com/office/word/2010/wordprocessingGroup">
                    <wpg:wgp>
                      <wpg:cNvGrpSpPr/>
                      <wpg:grpSpPr>
                        <a:xfrm>
                          <a:off x="0" y="0"/>
                          <a:ext cx="10315575" cy="5450210"/>
                          <a:chOff x="-139959" y="-5"/>
                          <a:chExt cx="10315575" cy="5450210"/>
                        </a:xfrm>
                      </wpg:grpSpPr>
                      <wps:wsp>
                        <wps:cNvPr id="241" name="Rectangle 241"/>
                        <wps:cNvSpPr/>
                        <wps:spPr>
                          <a:xfrm>
                            <a:off x="8401867" y="2252861"/>
                            <a:ext cx="1773749" cy="1325221"/>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BD34B2F" w14:textId="77777777" w:rsidR="0031713E" w:rsidRPr="003652F5" w:rsidRDefault="0031713E" w:rsidP="003652F5">
                              <w:pPr>
                                <w:shd w:val="clear" w:color="auto" w:fill="FFFFFF" w:themeFill="background1"/>
                                <w:jc w:val="center"/>
                                <w:rPr>
                                  <w:color w:val="000000" w:themeColor="text1"/>
                                </w:rPr>
                              </w:pPr>
                              <w:r w:rsidRPr="003652F5">
                                <w:rPr>
                                  <w:color w:val="000000" w:themeColor="text1"/>
                                </w:rPr>
                                <w:t xml:space="preserve">Compréhension de la légitimité construite à travers les significations des acteurs à différents niveaux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5" name="Rectangle 245"/>
                        <wps:cNvSpPr/>
                        <wps:spPr>
                          <a:xfrm>
                            <a:off x="-4" y="765110"/>
                            <a:ext cx="1579245" cy="4685095"/>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3F7F815" w14:textId="25FF1976" w:rsidR="0031713E" w:rsidRDefault="0031713E" w:rsidP="003652F5">
                              <w:pPr>
                                <w:shd w:val="clear" w:color="auto" w:fill="FFFFFF" w:themeFill="background1"/>
                                <w:spacing w:line="240" w:lineRule="auto"/>
                                <w:jc w:val="left"/>
                                <w:rPr>
                                  <w:color w:val="000000" w:themeColor="text1"/>
                                </w:rPr>
                              </w:pPr>
                              <w:r>
                                <w:rPr>
                                  <w:color w:val="000000" w:themeColor="text1"/>
                                </w:rPr>
                                <w:t>Dénonciation des dérégulations et déstabilisations des relations de travail attribuées au système capitaliste</w:t>
                              </w:r>
                            </w:p>
                            <w:p w14:paraId="1AF51C55" w14:textId="77777777" w:rsidR="0031713E" w:rsidRDefault="0031713E" w:rsidP="003652F5">
                              <w:pPr>
                                <w:shd w:val="clear" w:color="auto" w:fill="FFFFFF" w:themeFill="background1"/>
                                <w:spacing w:line="240" w:lineRule="auto"/>
                                <w:jc w:val="left"/>
                                <w:rPr>
                                  <w:color w:val="000000" w:themeColor="text1"/>
                                </w:rPr>
                              </w:pPr>
                            </w:p>
                            <w:p w14:paraId="484CA3D9" w14:textId="4AEAAB92" w:rsidR="0031713E" w:rsidRDefault="0031713E" w:rsidP="003652F5">
                              <w:pPr>
                                <w:shd w:val="clear" w:color="auto" w:fill="FFFFFF" w:themeFill="background1"/>
                                <w:spacing w:line="240" w:lineRule="auto"/>
                                <w:jc w:val="left"/>
                                <w:rPr>
                                  <w:color w:val="000000" w:themeColor="text1"/>
                                </w:rPr>
                              </w:pPr>
                              <w:r>
                                <w:rPr>
                                  <w:color w:val="000000" w:themeColor="text1"/>
                                </w:rPr>
                                <w:t xml:space="preserve">Description du caractère dominant du contrôle par le management algorithmique </w:t>
                              </w:r>
                            </w:p>
                            <w:p w14:paraId="3F3693CC" w14:textId="77777777" w:rsidR="0031713E" w:rsidRDefault="0031713E" w:rsidP="003652F5">
                              <w:pPr>
                                <w:shd w:val="clear" w:color="auto" w:fill="FFFFFF" w:themeFill="background1"/>
                                <w:spacing w:line="240" w:lineRule="auto"/>
                                <w:jc w:val="left"/>
                                <w:rPr>
                                  <w:color w:val="000000" w:themeColor="text1"/>
                                </w:rPr>
                              </w:pPr>
                            </w:p>
                            <w:p w14:paraId="2BD0DC64" w14:textId="5D5780AD" w:rsidR="0031713E" w:rsidRPr="00240C05" w:rsidRDefault="0031713E" w:rsidP="003652F5">
                              <w:pPr>
                                <w:shd w:val="clear" w:color="auto" w:fill="FFFFFF" w:themeFill="background1"/>
                                <w:spacing w:line="240" w:lineRule="auto"/>
                                <w:jc w:val="left"/>
                                <w:rPr>
                                  <w:color w:val="000000" w:themeColor="text1"/>
                                </w:rPr>
                              </w:pPr>
                              <w:r>
                                <w:rPr>
                                  <w:color w:val="000000" w:themeColor="text1"/>
                                </w:rPr>
                                <w:t xml:space="preserve">Indignation renforcée par l’observation des comportements conformistes ou des microrésistances des travailleurs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7" name="Rectangle 247"/>
                        <wps:cNvSpPr/>
                        <wps:spPr>
                          <a:xfrm>
                            <a:off x="3800535" y="2459956"/>
                            <a:ext cx="1832792" cy="1889760"/>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6A3B5A8" w14:textId="7C035668" w:rsidR="0031713E" w:rsidRDefault="0031713E" w:rsidP="003652F5">
                              <w:pPr>
                                <w:shd w:val="clear" w:color="auto" w:fill="FFFFFF" w:themeFill="background1"/>
                                <w:jc w:val="center"/>
                                <w:rPr>
                                  <w:b/>
                                  <w:color w:val="000000" w:themeColor="text1"/>
                                </w:rPr>
                              </w:pPr>
                              <w:r>
                                <w:rPr>
                                  <w:b/>
                                  <w:color w:val="000000" w:themeColor="text1"/>
                                </w:rPr>
                                <w:t>I</w:t>
                              </w:r>
                              <w:r w:rsidRPr="00BF23C2">
                                <w:rPr>
                                  <w:b/>
                                  <w:color w:val="000000" w:themeColor="text1"/>
                                </w:rPr>
                                <w:t>nstitutionnalisation</w:t>
                              </w:r>
                            </w:p>
                            <w:p w14:paraId="37E7ABE5" w14:textId="77777777" w:rsidR="0031713E" w:rsidRPr="00BF23C2" w:rsidRDefault="0031713E" w:rsidP="003652F5">
                              <w:pPr>
                                <w:pStyle w:val="Paragraphedeliste"/>
                                <w:numPr>
                                  <w:ilvl w:val="0"/>
                                  <w:numId w:val="17"/>
                                </w:numPr>
                                <w:shd w:val="clear" w:color="auto" w:fill="FFFFFF" w:themeFill="background1"/>
                                <w:spacing w:line="259" w:lineRule="auto"/>
                                <w:jc w:val="left"/>
                                <w:rPr>
                                  <w:b/>
                                  <w:color w:val="000000" w:themeColor="text1"/>
                                </w:rPr>
                              </w:pPr>
                              <w:r w:rsidRPr="00BF23C2">
                                <w:rPr>
                                  <w:b/>
                                  <w:color w:val="000000" w:themeColor="text1"/>
                                </w:rPr>
                                <w:t>Construction sociale</w:t>
                              </w:r>
                            </w:p>
                            <w:p w14:paraId="4DBA4C94" w14:textId="0B4B551D" w:rsidR="0031713E" w:rsidRPr="00BF23C2" w:rsidRDefault="0031713E" w:rsidP="003652F5">
                              <w:pPr>
                                <w:pStyle w:val="Paragraphedeliste"/>
                                <w:numPr>
                                  <w:ilvl w:val="0"/>
                                  <w:numId w:val="17"/>
                                </w:numPr>
                                <w:shd w:val="clear" w:color="auto" w:fill="FFFFFF" w:themeFill="background1"/>
                                <w:spacing w:line="259" w:lineRule="auto"/>
                                <w:jc w:val="left"/>
                                <w:rPr>
                                  <w:b/>
                                  <w:color w:val="000000" w:themeColor="text1"/>
                                </w:rPr>
                              </w:pPr>
                              <w:r w:rsidRPr="00BF23C2">
                                <w:rPr>
                                  <w:b/>
                                  <w:color w:val="000000" w:themeColor="text1"/>
                                </w:rPr>
                                <w:t xml:space="preserve">Processus </w:t>
                              </w:r>
                            </w:p>
                            <w:p w14:paraId="7F18A22D" w14:textId="77777777" w:rsidR="0031713E" w:rsidRPr="00BF23C2" w:rsidRDefault="0031713E" w:rsidP="00381F39">
                              <w:pPr>
                                <w:pStyle w:val="Paragraphedeliste"/>
                                <w:numPr>
                                  <w:ilvl w:val="0"/>
                                  <w:numId w:val="17"/>
                                </w:numPr>
                                <w:shd w:val="clear" w:color="auto" w:fill="FFFFFF" w:themeFill="background1"/>
                                <w:spacing w:line="259" w:lineRule="auto"/>
                                <w:jc w:val="left"/>
                                <w:rPr>
                                  <w:b/>
                                  <w:color w:val="000000" w:themeColor="text1"/>
                                </w:rPr>
                              </w:pPr>
                              <w:r w:rsidRPr="00BF23C2">
                                <w:rPr>
                                  <w:b/>
                                  <w:color w:val="000000" w:themeColor="text1"/>
                                </w:rPr>
                                <w:t xml:space="preserve">Significations </w:t>
                              </w:r>
                            </w:p>
                            <w:p w14:paraId="6F12A56F" w14:textId="77777777" w:rsidR="0031713E" w:rsidRPr="00240C05" w:rsidRDefault="0031713E" w:rsidP="00C34CDE">
                              <w:pP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8" name="Rectangle 248"/>
                        <wps:cNvSpPr/>
                        <wps:spPr>
                          <a:xfrm>
                            <a:off x="5868310" y="990600"/>
                            <a:ext cx="1670050" cy="4322445"/>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96194BA" w14:textId="77777777" w:rsidR="0031713E" w:rsidRDefault="0031713E" w:rsidP="003652F5">
                              <w:pPr>
                                <w:shd w:val="clear" w:color="auto" w:fill="FFFFFF" w:themeFill="background1"/>
                                <w:spacing w:line="240" w:lineRule="auto"/>
                                <w:jc w:val="left"/>
                                <w:rPr>
                                  <w:color w:val="000000" w:themeColor="text1"/>
                                </w:rPr>
                              </w:pPr>
                              <w:r>
                                <w:rPr>
                                  <w:color w:val="000000" w:themeColor="text1"/>
                                </w:rPr>
                                <w:t xml:space="preserve">Chocs externes et perturbations d’un système établi </w:t>
                              </w:r>
                            </w:p>
                            <w:p w14:paraId="6F9371B8" w14:textId="77777777" w:rsidR="0031713E" w:rsidRDefault="0031713E" w:rsidP="00ED396A">
                              <w:pPr>
                                <w:spacing w:line="240" w:lineRule="auto"/>
                                <w:jc w:val="left"/>
                                <w:rPr>
                                  <w:color w:val="000000" w:themeColor="text1"/>
                                </w:rPr>
                              </w:pPr>
                            </w:p>
                            <w:p w14:paraId="067E8AFF" w14:textId="77777777" w:rsidR="0031713E" w:rsidRDefault="0031713E" w:rsidP="003652F5">
                              <w:pPr>
                                <w:shd w:val="clear" w:color="auto" w:fill="FFFFFF" w:themeFill="background1"/>
                                <w:spacing w:line="240" w:lineRule="auto"/>
                                <w:jc w:val="left"/>
                                <w:rPr>
                                  <w:color w:val="000000" w:themeColor="text1"/>
                                </w:rPr>
                              </w:pPr>
                            </w:p>
                            <w:p w14:paraId="3FA70286" w14:textId="77777777" w:rsidR="0031713E" w:rsidRDefault="0031713E" w:rsidP="003652F5">
                              <w:pPr>
                                <w:shd w:val="clear" w:color="auto" w:fill="FFFFFF" w:themeFill="background1"/>
                                <w:spacing w:line="240" w:lineRule="auto"/>
                                <w:jc w:val="left"/>
                                <w:rPr>
                                  <w:color w:val="000000" w:themeColor="text1"/>
                                </w:rPr>
                              </w:pPr>
                              <w:r>
                                <w:rPr>
                                  <w:color w:val="000000" w:themeColor="text1"/>
                                </w:rPr>
                                <w:t xml:space="preserve">Influence puissante d’acteurs responsables des changements institutionnels </w:t>
                              </w:r>
                            </w:p>
                            <w:p w14:paraId="051896C4" w14:textId="77777777" w:rsidR="0031713E" w:rsidRDefault="0031713E" w:rsidP="003652F5">
                              <w:pPr>
                                <w:shd w:val="clear" w:color="auto" w:fill="FFFFFF" w:themeFill="background1"/>
                                <w:spacing w:line="240" w:lineRule="auto"/>
                                <w:jc w:val="left"/>
                                <w:rPr>
                                  <w:color w:val="000000" w:themeColor="text1"/>
                                </w:rPr>
                              </w:pPr>
                            </w:p>
                            <w:p w14:paraId="1B5C86A4" w14:textId="77777777" w:rsidR="0031713E" w:rsidRDefault="0031713E" w:rsidP="003652F5">
                              <w:pPr>
                                <w:shd w:val="clear" w:color="auto" w:fill="FFFFFF" w:themeFill="background1"/>
                                <w:spacing w:line="240" w:lineRule="auto"/>
                                <w:jc w:val="left"/>
                                <w:rPr>
                                  <w:color w:val="000000" w:themeColor="text1"/>
                                </w:rPr>
                              </w:pPr>
                            </w:p>
                            <w:p w14:paraId="47A60636" w14:textId="6011D126" w:rsidR="0031713E" w:rsidRPr="00552246" w:rsidRDefault="0031713E" w:rsidP="003652F5">
                              <w:pPr>
                                <w:shd w:val="clear" w:color="auto" w:fill="FFFFFF" w:themeFill="background1"/>
                                <w:spacing w:line="240" w:lineRule="auto"/>
                                <w:jc w:val="left"/>
                                <w:rPr>
                                  <w:color w:val="000000" w:themeColor="text1"/>
                                </w:rPr>
                              </w:pPr>
                              <w:r>
                                <w:rPr>
                                  <w:color w:val="000000" w:themeColor="text1"/>
                                </w:rPr>
                                <w:t xml:space="preserve">Pratiques quotidiennes et improvisations ordinaires participent aux institutions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52" name="Zone de texte 252"/>
                        <wps:cNvSpPr txBox="1"/>
                        <wps:spPr>
                          <a:xfrm>
                            <a:off x="-139959" y="0"/>
                            <a:ext cx="2209800" cy="706120"/>
                          </a:xfrm>
                          <a:prstGeom prst="rect">
                            <a:avLst/>
                          </a:prstGeom>
                          <a:solidFill>
                            <a:schemeClr val="lt1"/>
                          </a:solidFill>
                          <a:ln w="6350">
                            <a:solidFill>
                              <a:schemeClr val="bg1"/>
                            </a:solidFill>
                          </a:ln>
                        </wps:spPr>
                        <wps:txbx>
                          <w:txbxContent>
                            <w:p w14:paraId="47492E24" w14:textId="00F05141" w:rsidR="0031713E" w:rsidRDefault="0031713E" w:rsidP="003652F5">
                              <w:pPr>
                                <w:shd w:val="clear" w:color="auto" w:fill="FFFFFF" w:themeFill="background1"/>
                                <w:spacing w:line="240" w:lineRule="auto"/>
                                <w:jc w:val="center"/>
                              </w:pPr>
                              <w:r>
                                <w:t xml:space="preserve">État des lieux des </w:t>
                              </w:r>
                              <w:r w:rsidRPr="003652F5">
                                <w:t>enjeux</w:t>
                              </w:r>
                              <w:r>
                                <w:t xml:space="preserve"> liés à la régulation du travail de plateforme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53" name="Zone de texte 253"/>
                        <wps:cNvSpPr txBox="1"/>
                        <wps:spPr>
                          <a:xfrm>
                            <a:off x="2583748" y="-5"/>
                            <a:ext cx="2426723" cy="615937"/>
                          </a:xfrm>
                          <a:prstGeom prst="rect">
                            <a:avLst/>
                          </a:prstGeom>
                          <a:solidFill>
                            <a:schemeClr val="lt1"/>
                          </a:solidFill>
                          <a:ln w="6350">
                            <a:solidFill>
                              <a:schemeClr val="bg1"/>
                            </a:solidFill>
                          </a:ln>
                        </wps:spPr>
                        <wps:txbx>
                          <w:txbxContent>
                            <w:p w14:paraId="5D7C03D4" w14:textId="3F634979" w:rsidR="0031713E" w:rsidRPr="006B4B3B" w:rsidRDefault="0031713E" w:rsidP="00381F39">
                              <w:pPr>
                                <w:shd w:val="clear" w:color="auto" w:fill="FFFFFF" w:themeFill="background1"/>
                                <w:spacing w:line="240" w:lineRule="auto"/>
                              </w:pPr>
                              <w:r w:rsidRPr="003652F5">
                                <w:rPr>
                                  <w:shd w:val="clear" w:color="auto" w:fill="FFFFFF" w:themeFill="background1"/>
                                </w:rPr>
                                <w:t>Dénaturalisation de notre objet de recherche</w:t>
                              </w:r>
                              <w:r>
                                <w:rPr>
                                  <w:shd w:val="clear" w:color="auto" w:fill="FFFFFF" w:themeFill="background1"/>
                                </w:rPr>
                                <w:t> :</w:t>
                              </w:r>
                              <w:r w:rsidRPr="003652F5">
                                <w:rPr>
                                  <w:shd w:val="clear" w:color="auto" w:fill="FFFFFF" w:themeFill="background1"/>
                                </w:rPr>
                                <w:t xml:space="preserve"> d’un </w:t>
                              </w:r>
                              <w:r w:rsidRPr="00381F39">
                                <w:rPr>
                                  <w:shd w:val="clear" w:color="auto" w:fill="FFFFFF" w:themeFill="background1"/>
                                </w:rPr>
                                <w:t>objet de débat à une approche compréhensive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54" name="Zone de texte 254"/>
                        <wps:cNvSpPr txBox="1"/>
                        <wps:spPr>
                          <a:xfrm>
                            <a:off x="8080310" y="32438"/>
                            <a:ext cx="2095306" cy="813695"/>
                          </a:xfrm>
                          <a:prstGeom prst="rect">
                            <a:avLst/>
                          </a:prstGeom>
                          <a:solidFill>
                            <a:schemeClr val="lt1"/>
                          </a:solidFill>
                          <a:ln w="6350">
                            <a:solidFill>
                              <a:schemeClr val="bg1"/>
                            </a:solidFill>
                          </a:ln>
                        </wps:spPr>
                        <wps:txbx>
                          <w:txbxContent>
                            <w:p w14:paraId="79ABB34E" w14:textId="591843B5" w:rsidR="0031713E" w:rsidRPr="003652F5" w:rsidRDefault="0031713E" w:rsidP="003652F5">
                              <w:pPr>
                                <w:shd w:val="clear" w:color="auto" w:fill="FFFFFF" w:themeFill="background1"/>
                                <w:spacing w:line="240" w:lineRule="auto"/>
                                <w:jc w:val="center"/>
                                <w:rPr>
                                  <w:color w:val="000000" w:themeColor="text1"/>
                                </w:rPr>
                              </w:pPr>
                              <w:r w:rsidRPr="003652F5">
                                <w:rPr>
                                  <w:color w:val="000000" w:themeColor="text1"/>
                                </w:rPr>
                                <w:t>Une compréhension des mécanismes sous-jacents de l’institutionnalisation à l’instar des significations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31" name="Zone de texte 231"/>
                        <wps:cNvSpPr txBox="1"/>
                        <wps:spPr>
                          <a:xfrm>
                            <a:off x="5577840" y="15239"/>
                            <a:ext cx="1960520" cy="830921"/>
                          </a:xfrm>
                          <a:prstGeom prst="rect">
                            <a:avLst/>
                          </a:prstGeom>
                          <a:solidFill>
                            <a:schemeClr val="lt1"/>
                          </a:solidFill>
                          <a:ln w="6350">
                            <a:solidFill>
                              <a:schemeClr val="bg1"/>
                            </a:solidFill>
                          </a:ln>
                        </wps:spPr>
                        <wps:txbx>
                          <w:txbxContent>
                            <w:p w14:paraId="4B0AA8A1" w14:textId="44799120" w:rsidR="0031713E" w:rsidRDefault="0031713E" w:rsidP="003652F5">
                              <w:pPr>
                                <w:shd w:val="clear" w:color="auto" w:fill="FFFFFF" w:themeFill="background1"/>
                                <w:spacing w:line="240" w:lineRule="auto"/>
                                <w:jc w:val="center"/>
                              </w:pPr>
                              <w:r>
                                <w:rPr>
                                  <w:color w:val="000000" w:themeColor="text1"/>
                                </w:rPr>
                                <w:t>Mobilisation des t</w:t>
                              </w:r>
                              <w:r w:rsidRPr="00552246">
                                <w:rPr>
                                  <w:color w:val="000000" w:themeColor="text1"/>
                                </w:rPr>
                                <w:t>héories néoinstitutionnelles</w:t>
                              </w:r>
                              <w:r>
                                <w:rPr>
                                  <w:color w:val="000000" w:themeColor="text1"/>
                                </w:rPr>
                                <w:t xml:space="preserve"> proposant de nouvelles pistes méthodologiques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03" name="Accolade fermante 203"/>
                        <wps:cNvSpPr/>
                        <wps:spPr>
                          <a:xfrm>
                            <a:off x="1584960" y="1219200"/>
                            <a:ext cx="624840" cy="4231005"/>
                          </a:xfrm>
                          <a:prstGeom prst="rightBrace">
                            <a:avLst/>
                          </a:prstGeom>
                        </wps:spPr>
                        <wps:style>
                          <a:lnRef idx="1">
                            <a:schemeClr val="accent1"/>
                          </a:lnRef>
                          <a:fillRef idx="0">
                            <a:schemeClr val="accent1"/>
                          </a:fillRef>
                          <a:effectRef idx="0">
                            <a:schemeClr val="accent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6" name="Zone de texte 206"/>
                        <wps:cNvSpPr txBox="1"/>
                        <wps:spPr>
                          <a:xfrm>
                            <a:off x="2388574" y="2595723"/>
                            <a:ext cx="1299250" cy="1285811"/>
                          </a:xfrm>
                          <a:prstGeom prst="rect">
                            <a:avLst/>
                          </a:prstGeom>
                          <a:noFill/>
                          <a:ln w="6350">
                            <a:solidFill>
                              <a:schemeClr val="bg1"/>
                            </a:solidFill>
                          </a:ln>
                        </wps:spPr>
                        <wps:txbx>
                          <w:txbxContent>
                            <w:p w14:paraId="72F3F48A" w14:textId="77777777" w:rsidR="0031713E" w:rsidRPr="005C7851" w:rsidRDefault="0031713E" w:rsidP="003652F5">
                              <w:pPr>
                                <w:shd w:val="clear" w:color="auto" w:fill="FFFFFF" w:themeFill="background1"/>
                                <w:rPr>
                                  <w:color w:val="000000" w:themeColor="text1"/>
                                </w:rPr>
                              </w:pPr>
                              <w:r w:rsidRPr="005C7851">
                                <w:rPr>
                                  <w:color w:val="000000" w:themeColor="text1"/>
                                </w:rPr>
                                <w:t>Régulation</w:t>
                              </w:r>
                            </w:p>
                            <w:p w14:paraId="0AD7D225" w14:textId="77777777" w:rsidR="0031713E" w:rsidRDefault="0031713E" w:rsidP="003652F5">
                              <w:pPr>
                                <w:shd w:val="clear" w:color="auto" w:fill="FFFFFF" w:themeFill="background1"/>
                                <w:spacing w:after="0"/>
                                <w:rPr>
                                  <w:color w:val="000000" w:themeColor="text1"/>
                                </w:rPr>
                              </w:pPr>
                              <w:r w:rsidRPr="00E45ED9">
                                <w:rPr>
                                  <w:color w:val="000000" w:themeColor="text1"/>
                                </w:rPr>
                                <w:t>Fragmentation  Normativité</w:t>
                              </w:r>
                            </w:p>
                            <w:p w14:paraId="13EC092A" w14:textId="2FDEA11E" w:rsidR="0031713E" w:rsidRPr="00E45ED9" w:rsidRDefault="0031713E" w:rsidP="003652F5">
                              <w:pPr>
                                <w:shd w:val="clear" w:color="auto" w:fill="FFFFFF" w:themeFill="background1"/>
                                <w:spacing w:after="0"/>
                                <w:rPr>
                                  <w:color w:val="000000" w:themeColor="text1"/>
                                </w:rPr>
                              </w:pPr>
                              <w:r w:rsidRPr="00E45ED9">
                                <w:rPr>
                                  <w:color w:val="000000" w:themeColor="text1"/>
                                </w:rPr>
                                <w:t>Stabilité</w:t>
                              </w:r>
                            </w:p>
                            <w:p w14:paraId="61285664" w14:textId="77777777" w:rsidR="0031713E" w:rsidRDefault="0031713E" w:rsidP="00C34CDE"/>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08" name="Accolade fermante 208"/>
                        <wps:cNvSpPr/>
                        <wps:spPr>
                          <a:xfrm>
                            <a:off x="7650480" y="990600"/>
                            <a:ext cx="624840" cy="4231005"/>
                          </a:xfrm>
                          <a:prstGeom prst="rightBrace">
                            <a:avLst/>
                          </a:prstGeom>
                        </wps:spPr>
                        <wps:style>
                          <a:lnRef idx="1">
                            <a:schemeClr val="accent1"/>
                          </a:lnRef>
                          <a:fillRef idx="0">
                            <a:schemeClr val="accent1"/>
                          </a:fillRef>
                          <a:effectRef idx="0">
                            <a:schemeClr val="accent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15" name="Flèche droite rayée 215"/>
                        <wps:cNvSpPr/>
                        <wps:spPr>
                          <a:xfrm>
                            <a:off x="2123958" y="123475"/>
                            <a:ext cx="396240" cy="426720"/>
                          </a:xfrm>
                          <a:prstGeom prst="stripedRightArrow">
                            <a:avLst/>
                          </a:prstGeom>
                          <a:ln/>
                        </wps:spPr>
                        <wps:style>
                          <a:lnRef idx="2">
                            <a:schemeClr val="accent1"/>
                          </a:lnRef>
                          <a:fillRef idx="1">
                            <a:schemeClr val="lt1"/>
                          </a:fillRef>
                          <a:effectRef idx="0">
                            <a:schemeClr val="accent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30" name="Flèche droite rayée 230"/>
                        <wps:cNvSpPr/>
                        <wps:spPr>
                          <a:xfrm>
                            <a:off x="5181600" y="198120"/>
                            <a:ext cx="396240" cy="426720"/>
                          </a:xfrm>
                          <a:prstGeom prst="stripedRightArrow">
                            <a:avLst/>
                          </a:prstGeom>
                          <a:ln/>
                        </wps:spPr>
                        <wps:style>
                          <a:lnRef idx="2">
                            <a:schemeClr val="accent1"/>
                          </a:lnRef>
                          <a:fillRef idx="1">
                            <a:schemeClr val="lt1"/>
                          </a:fillRef>
                          <a:effectRef idx="0">
                            <a:schemeClr val="accent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35" name="Flèche droite rayée 235"/>
                        <wps:cNvSpPr/>
                        <wps:spPr>
                          <a:xfrm>
                            <a:off x="7621513" y="189211"/>
                            <a:ext cx="396240" cy="426720"/>
                          </a:xfrm>
                          <a:prstGeom prst="stripedRightArrow">
                            <a:avLst/>
                          </a:prstGeom>
                          <a:ln/>
                        </wps:spPr>
                        <wps:style>
                          <a:lnRef idx="2">
                            <a:schemeClr val="accent1"/>
                          </a:lnRef>
                          <a:fillRef idx="1">
                            <a:schemeClr val="lt1"/>
                          </a:fillRef>
                          <a:effectRef idx="0">
                            <a:schemeClr val="accent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A0F70C4" id="Groupe 236" o:spid="_x0000_s1044" style="position:absolute;left:0;text-align:left;margin-left:-59.4pt;margin-top:.05pt;width:812.25pt;height:429.15pt;z-index:251658258;mso-position-horizontal-relative:text;mso-position-vertical-relative:text;mso-width-relative:margin;mso-height-relative:margin" coordorigin="-1399" coordsize="103155,545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BUFBbAYAAKc1AAAOAAAAZHJzL2Uyb0RvYy54bWzsW9tu2zgQfV9g/0HQe2qREnUx6hRpuykW&#10;KNqg7aLAvjGyZAsriVqKiZ1+0e539Mf2kLrYTpzEdZEWaysPjiSSI2rEOXNmhnr+Ylnk1nUi60yU&#10;E5s8c2wrKWMxzcrZxP7j0/lJaFu14uWU56JMJvZNUtsvTn/95fmiGidUzEU+TaQFIWU9XlQTe65U&#10;NR6N6nieFLx+JqqkRGMqZMEVTuVsNJV8AelFPqKO448WQk4rKeKkrnH1ddNonxr5aZrE6n2a1omy&#10;8omNuSnzK83vpf4dnT7n45nk1TyL22nwPWZR8KzETXtRr7ni1pXM7ogqsliKWqTqWSyKkUjTLE7M&#10;M+BpiHPrad5IcVWZZ5mNF7OqVxNUe0tPe4uN312/kdXH6kJCE4tqBl2YM/0sy1QW+j9maS2Nym56&#10;lSVLZcW4SByXMBYw24rRyDzmUNJqNZ5D9XrgCXGjiEW2hR4nrFF5PP/tMQmjbgajjXktKqyUeqWM&#10;+vuU8XHOq8TouB5DGRfSyqYTm3rEtkpeYMV+wBri5SxPLH3RaMn07HVWj2uob4vCQs8hoR+Y56aU&#10;0dA34/m4V14QuIEHxWjdERddqOnRPzkfV7JWbxJRWPpgYktMxqwzfv22VpgMunZd9AxqkWfT8yzP&#10;zYk2ouRVLq1rjuV/OeuEb/TKy70G4sZ6JN5N9/zmSN3kiZaXlx+SFKrE66dmwsaiV5PhcZyUijRN&#10;cz5NmjkyB39ayRDfjzBnRqCWnOLpetmtgM0H7WQ3Ytr+emhiAKEf7Dw0sWZwP8LcWZSqH1xkpZDb&#10;BOR4qvbOTf9OSY1qtJbU8nJpllljKvrSpZjeYO1J0SBUXcXnGd74W16rCy4BSQAvwKx6j580F4uJ&#10;Ldoj25oL+WXbdd0fxoFW21oA4iZ2/fcVl4lt5b+XMJuIeJ7GRHPisYDiRK63XK63lFfFK4FlBMPA&#10;7Myh7q/y7jCVovgMND7Td0UTL2Pce2LHSnYnr1QDvcDzODk7M92AgxVXb8uPVayFa0XrFf1p+ZnL&#10;ql32ChbzTnSmyse3Vn/TV48sxdmVEmlmTGOl1/YVADY0yP0Q/AAi3sUPA356AkCax/HjxDPQEfiM&#10;dJjaIwcLIuq1qOv5IXMiI3tAjmNBDgMyqxU+IMfBIAcIw13kCL6Jebih4zAX8ABeAZgA+/L1+DXm&#10;EboUCNIyjzCMAr9zux3r62jFwDw0lTH+/5CYB+0W1MA8Dox5IOK+ix9h97p3Yh4s9EMXnEPjRxQ5&#10;fsPJ1+DDDwAwaNeBi+dS6oGLNKR3gI+jCFzcbj0N8HFY8MFAChr4+BMJOwuBuQ6+kPxAAyx8LXix&#10;1PKl0Cmg7vo9aZD19E+bGurCGEqdCFSlwZHA8QlC0CeDkVVgfiv/YSGa9l3AmXbyG219CuKBDMr2&#10;RMgqxPc69RywpajjC/CZe5+d9NDYutpd7YSyENlAeG/41C5N2huKR/2A4pba4fqERa4JCJ4m3P9J&#10;htInRwZDOaRMGEMWa7tD6ZHxGw0ldEJUHRp26lLPNdx2RU7hU5jr+I2thMT1nzI19pNsxYTzB579&#10;OUKn4vZVp1vkCw37kS/U5gLUoYxTIYy6kZazshUS+Q7TeX/tV0LXiZ6yAPWTbKVPnQ1+5ZD8itMT&#10;sLM4FrkuIaYJtgmUOlhB46a9tGf3hCiEhR4sobESSiLsLNi0E596xopMvoPC+TiP5Tuy2Vy9lDzW&#10;teU7BStd0e3KgqZ2rKG83lI73aG+ub0wukNt80cXRtXy0cLoAVvoUVZBNQvbyv3QsGmfOwdJbhiy&#10;oCmMUhahaG0sfc2j0SiiXWqS0JCFpFt2e6YmS6E3VBi3mZdPmyvos7QHbAhHSOucPiW/zVX1L32n&#10;1Dx2Azhe2Liqban5wVPZm/t/9tjCM3iqdvPO8ezXIf1+nfP86z/YT2ZNpchAJSW/+fovGCU6bHqs&#10;hxklJYi1WJPMw6GHHZLGg3QJPTeCobZxl8ntPZL4rpXMqmT6QdPKMynF4n5aqTff4V7fuzNPi2j3&#10;8e1W/F6Fdz+aWU7/6lx8et+WuwN2qEfJLF3YTsMs77FXdGgtdCe3ykhIdJlbJ99JFLaFqBWtHOz1&#10;7t7dBiH28K+DvR6df9Wb0R6212/zr4EPj0yQAtL2GiJtaTzAYK9NDfuh/fCDvf6/96+br2HwNZCh&#10;Z+2XS/pzo/Vzw/5W31ed/gcAAP//AwBQSwMEFAAGAAgAAAAhAPrTmmffAAAACgEAAA8AAABkcnMv&#10;ZG93bnJldi54bWxMj0FLw0AQhe+C/2EZwVu7iRoNMZtSinoqQltBvE2z0yQ0Oxuy2yT9925Oehy+&#10;x3vf5KvJtGKg3jWWFcTLCARxaXXDlYKvw/siBeE8ssbWMim4koNVcXuTY6btyDsa9r4SoYRdhgpq&#10;77tMSlfWZNAtbUcc2Mn2Bn04+0rqHsdQblr5EEXP0mDDYaHGjjY1lef9xSj4GHFcP8Zvw/Z82lx/&#10;Dsnn9zYmpe7vpvUrCE+T/wvDrB/UoQhOR3th7USrYBHHaXD3MxEzT6LkBcRRQZqkTyCLXP5/ofgF&#10;AAD//wMAUEsBAi0AFAAGAAgAAAAhALaDOJL+AAAA4QEAABMAAAAAAAAAAAAAAAAAAAAAAFtDb250&#10;ZW50X1R5cGVzXS54bWxQSwECLQAUAAYACAAAACEAOP0h/9YAAACUAQAACwAAAAAAAAAAAAAAAAAv&#10;AQAAX3JlbHMvLnJlbHNQSwECLQAUAAYACAAAACEAUwVBQWwGAACnNQAADgAAAAAAAAAAAAAAAAAu&#10;AgAAZHJzL2Uyb0RvYy54bWxQSwECLQAUAAYACAAAACEA+tOaZ98AAAAKAQAADwAAAAAAAAAAAAAA&#10;AADGCAAAZHJzL2Rvd25yZXYueG1sUEsFBgAAAAAEAAQA8wAAANIJAAAAAA==&#10;">
                <v:rect id="Rectangle 241" o:spid="_x0000_s1045" style="position:absolute;left:84018;top:22528;width:17738;height:1325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rDmBxQAAANwAAAAPAAAAZHJzL2Rvd25yZXYueG1sRI9Ba8JA&#10;FITvhf6H5RW86cYgto2uUkpFhR5aLdTjI/s2Cc2+DdlNjP/eFYQeh5n5hlmuB1uLnlpfOVYwnSQg&#10;iHOnKy4U/Bw34xcQPiBrrB2Tggt5WK8eH5aYaXfmb+oPoRARwj5DBWUITSalz0uy6CeuIY6eca3F&#10;EGVbSN3iOcJtLdMkmUuLFceFEht6Lyn/O3RWwcng9vix95/SpL15rb66X/PcKTV6Gt4WIAIN4T98&#10;b++0gnQ2hduZeATk6goAAP//AwBQSwECLQAUAAYACAAAACEA2+H2y+4AAACFAQAAEwAAAAAAAAAA&#10;AAAAAAAAAAAAW0NvbnRlbnRfVHlwZXNdLnhtbFBLAQItABQABgAIAAAAIQBa9CxbvwAAABUBAAAL&#10;AAAAAAAAAAAAAAAAAB8BAABfcmVscy8ucmVsc1BLAQItABQABgAIAAAAIQAgrDmBxQAAANwAAAAP&#10;AAAAAAAAAAAAAAAAAAcCAABkcnMvZG93bnJldi54bWxQSwUGAAAAAAMAAwC3AAAA+QIAAAAA&#10;" fillcolor="white [3212]" strokecolor="white [3212]" strokeweight="1pt">
                  <v:textbox>
                    <w:txbxContent>
                      <w:p w14:paraId="0BD34B2F" w14:textId="77777777" w:rsidR="0031713E" w:rsidRPr="003652F5" w:rsidRDefault="0031713E" w:rsidP="003652F5">
                        <w:pPr>
                          <w:shd w:val="clear" w:color="auto" w:fill="FFFFFF" w:themeFill="background1"/>
                          <w:jc w:val="center"/>
                          <w:rPr>
                            <w:color w:val="000000" w:themeColor="text1"/>
                          </w:rPr>
                        </w:pPr>
                        <w:r w:rsidRPr="003652F5">
                          <w:rPr>
                            <w:color w:val="000000" w:themeColor="text1"/>
                          </w:rPr>
                          <w:t xml:space="preserve">Compréhension de la légitimité construite à travers les significations des acteurs à différents niveaux </w:t>
                        </w:r>
                      </w:p>
                    </w:txbxContent>
                  </v:textbox>
                </v:rect>
                <v:rect id="Rectangle 245" o:spid="_x0000_s1046" style="position:absolute;top:7651;width:15792;height:4685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lz+CxgAAANwAAAAPAAAAZHJzL2Rvd25yZXYueG1sRI/NasMw&#10;EITvhb6D2EJuiVzTNo0TJZTS0BRyyE8hOS7Wyja1VsaSHeftq0Kgx2FmvmEWq8HWoqfWV44VPE4S&#10;EMS50xUXCr6P6/ErCB+QNdaOScGVPKyW93cLzLS78J76QyhEhLDPUEEZQpNJ6fOSLPqJa4ijZ1xr&#10;MUTZFlK3eIlwW8s0SV6kxYrjQokNvZeU/xw6q+Bs8PP48eW30qS9mVW77mSmnVKjh+FtDiLQEP7D&#10;t/ZGK0ifnuHvTDwCcvkLAAD//wMAUEsBAi0AFAAGAAgAAAAhANvh9svuAAAAhQEAABMAAAAAAAAA&#10;AAAAAAAAAAAAAFtDb250ZW50X1R5cGVzXS54bWxQSwECLQAUAAYACAAAACEAWvQsW78AAAAVAQAA&#10;CwAAAAAAAAAAAAAAAAAfAQAAX3JlbHMvLnJlbHNQSwECLQAUAAYACAAAACEAX5c/gsYAAADcAAAA&#10;DwAAAAAAAAAAAAAAAAAHAgAAZHJzL2Rvd25yZXYueG1sUEsFBgAAAAADAAMAtwAAAPoCAAAAAA==&#10;" fillcolor="white [3212]" strokecolor="white [3212]" strokeweight="1pt">
                  <v:textbox>
                    <w:txbxContent>
                      <w:p w14:paraId="43F7F815" w14:textId="25FF1976" w:rsidR="0031713E" w:rsidRDefault="0031713E" w:rsidP="003652F5">
                        <w:pPr>
                          <w:shd w:val="clear" w:color="auto" w:fill="FFFFFF" w:themeFill="background1"/>
                          <w:spacing w:line="240" w:lineRule="auto"/>
                          <w:jc w:val="left"/>
                          <w:rPr>
                            <w:color w:val="000000" w:themeColor="text1"/>
                          </w:rPr>
                        </w:pPr>
                        <w:r>
                          <w:rPr>
                            <w:color w:val="000000" w:themeColor="text1"/>
                          </w:rPr>
                          <w:t>Dénonciation des dérégulations et déstabilisations des relations de travail attribuées au système capitaliste</w:t>
                        </w:r>
                      </w:p>
                      <w:p w14:paraId="1AF51C55" w14:textId="77777777" w:rsidR="0031713E" w:rsidRDefault="0031713E" w:rsidP="003652F5">
                        <w:pPr>
                          <w:shd w:val="clear" w:color="auto" w:fill="FFFFFF" w:themeFill="background1"/>
                          <w:spacing w:line="240" w:lineRule="auto"/>
                          <w:jc w:val="left"/>
                          <w:rPr>
                            <w:color w:val="000000" w:themeColor="text1"/>
                          </w:rPr>
                        </w:pPr>
                      </w:p>
                      <w:p w14:paraId="484CA3D9" w14:textId="4AEAAB92" w:rsidR="0031713E" w:rsidRDefault="0031713E" w:rsidP="003652F5">
                        <w:pPr>
                          <w:shd w:val="clear" w:color="auto" w:fill="FFFFFF" w:themeFill="background1"/>
                          <w:spacing w:line="240" w:lineRule="auto"/>
                          <w:jc w:val="left"/>
                          <w:rPr>
                            <w:color w:val="000000" w:themeColor="text1"/>
                          </w:rPr>
                        </w:pPr>
                        <w:r>
                          <w:rPr>
                            <w:color w:val="000000" w:themeColor="text1"/>
                          </w:rPr>
                          <w:t xml:space="preserve">Description du caractère dominant du contrôle par le management algorithmique </w:t>
                        </w:r>
                      </w:p>
                      <w:p w14:paraId="3F3693CC" w14:textId="77777777" w:rsidR="0031713E" w:rsidRDefault="0031713E" w:rsidP="003652F5">
                        <w:pPr>
                          <w:shd w:val="clear" w:color="auto" w:fill="FFFFFF" w:themeFill="background1"/>
                          <w:spacing w:line="240" w:lineRule="auto"/>
                          <w:jc w:val="left"/>
                          <w:rPr>
                            <w:color w:val="000000" w:themeColor="text1"/>
                          </w:rPr>
                        </w:pPr>
                      </w:p>
                      <w:p w14:paraId="2BD0DC64" w14:textId="5D5780AD" w:rsidR="0031713E" w:rsidRPr="00240C05" w:rsidRDefault="0031713E" w:rsidP="003652F5">
                        <w:pPr>
                          <w:shd w:val="clear" w:color="auto" w:fill="FFFFFF" w:themeFill="background1"/>
                          <w:spacing w:line="240" w:lineRule="auto"/>
                          <w:jc w:val="left"/>
                          <w:rPr>
                            <w:color w:val="000000" w:themeColor="text1"/>
                          </w:rPr>
                        </w:pPr>
                        <w:r>
                          <w:rPr>
                            <w:color w:val="000000" w:themeColor="text1"/>
                          </w:rPr>
                          <w:t xml:space="preserve">Indignation renforcée par l’observation des comportements conformistes ou des microrésistances des travailleurs </w:t>
                        </w:r>
                      </w:p>
                    </w:txbxContent>
                  </v:textbox>
                </v:rect>
                <v:rect id="Rectangle 247" o:spid="_x0000_s1047" style="position:absolute;left:38005;top:24599;width:18328;height:188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CQRuxQAAANwAAAAPAAAAZHJzL2Rvd25yZXYueG1sRI9Ba8JA&#10;FITvQv/D8gre6qZBahtdRURpBQ+tFurxkX2bhGbfhuwmpv/eFQoeh5n5hlmsBluLnlpfOVbwPElA&#10;EOdOV1wo+D7tnl5B+ICssXZMCv7Iw2r5MFpgpt2Fv6g/hkJECPsMFZQhNJmUPi/Jop+4hjh6xrUW&#10;Q5RtIXWLlwi3tUyT5EVarDgulNjQpqT899hZBWeD76ft3h+kSXvzVn12P2bWKTV+HNZzEIGGcA//&#10;tz+0gnQ6g9uZeATk8goAAP//AwBQSwECLQAUAAYACAAAACEA2+H2y+4AAACFAQAAEwAAAAAAAAAA&#10;AAAAAAAAAAAAW0NvbnRlbnRfVHlwZXNdLnhtbFBLAQItABQABgAIAAAAIQBa9CxbvwAAABUBAAAL&#10;AAAAAAAAAAAAAAAAAB8BAABfcmVscy8ucmVsc1BLAQItABQABgAIAAAAIQDACQRuxQAAANwAAAAP&#10;AAAAAAAAAAAAAAAAAAcCAABkcnMvZG93bnJldi54bWxQSwUGAAAAAAMAAwC3AAAA+QIAAAAA&#10;" fillcolor="white [3212]" strokecolor="white [3212]" strokeweight="1pt">
                  <v:textbox>
                    <w:txbxContent>
                      <w:p w14:paraId="06A3B5A8" w14:textId="7C035668" w:rsidR="0031713E" w:rsidRDefault="0031713E" w:rsidP="003652F5">
                        <w:pPr>
                          <w:shd w:val="clear" w:color="auto" w:fill="FFFFFF" w:themeFill="background1"/>
                          <w:jc w:val="center"/>
                          <w:rPr>
                            <w:b/>
                            <w:color w:val="000000" w:themeColor="text1"/>
                          </w:rPr>
                        </w:pPr>
                        <w:r>
                          <w:rPr>
                            <w:b/>
                            <w:color w:val="000000" w:themeColor="text1"/>
                          </w:rPr>
                          <w:t>I</w:t>
                        </w:r>
                        <w:r w:rsidRPr="00BF23C2">
                          <w:rPr>
                            <w:b/>
                            <w:color w:val="000000" w:themeColor="text1"/>
                          </w:rPr>
                          <w:t>nstitutionnalisation</w:t>
                        </w:r>
                      </w:p>
                      <w:p w14:paraId="37E7ABE5" w14:textId="77777777" w:rsidR="0031713E" w:rsidRPr="00BF23C2" w:rsidRDefault="0031713E" w:rsidP="003652F5">
                        <w:pPr>
                          <w:pStyle w:val="Paragraphedeliste"/>
                          <w:numPr>
                            <w:ilvl w:val="0"/>
                            <w:numId w:val="17"/>
                          </w:numPr>
                          <w:shd w:val="clear" w:color="auto" w:fill="FFFFFF" w:themeFill="background1"/>
                          <w:spacing w:line="259" w:lineRule="auto"/>
                          <w:jc w:val="left"/>
                          <w:rPr>
                            <w:b/>
                            <w:color w:val="000000" w:themeColor="text1"/>
                          </w:rPr>
                        </w:pPr>
                        <w:r w:rsidRPr="00BF23C2">
                          <w:rPr>
                            <w:b/>
                            <w:color w:val="000000" w:themeColor="text1"/>
                          </w:rPr>
                          <w:t>Construction sociale</w:t>
                        </w:r>
                      </w:p>
                      <w:p w14:paraId="4DBA4C94" w14:textId="0B4B551D" w:rsidR="0031713E" w:rsidRPr="00BF23C2" w:rsidRDefault="0031713E" w:rsidP="003652F5">
                        <w:pPr>
                          <w:pStyle w:val="Paragraphedeliste"/>
                          <w:numPr>
                            <w:ilvl w:val="0"/>
                            <w:numId w:val="17"/>
                          </w:numPr>
                          <w:shd w:val="clear" w:color="auto" w:fill="FFFFFF" w:themeFill="background1"/>
                          <w:spacing w:line="259" w:lineRule="auto"/>
                          <w:jc w:val="left"/>
                          <w:rPr>
                            <w:b/>
                            <w:color w:val="000000" w:themeColor="text1"/>
                          </w:rPr>
                        </w:pPr>
                        <w:r w:rsidRPr="00BF23C2">
                          <w:rPr>
                            <w:b/>
                            <w:color w:val="000000" w:themeColor="text1"/>
                          </w:rPr>
                          <w:t xml:space="preserve">Processus </w:t>
                        </w:r>
                      </w:p>
                      <w:p w14:paraId="7F18A22D" w14:textId="77777777" w:rsidR="0031713E" w:rsidRPr="00BF23C2" w:rsidRDefault="0031713E" w:rsidP="00381F39">
                        <w:pPr>
                          <w:pStyle w:val="Paragraphedeliste"/>
                          <w:numPr>
                            <w:ilvl w:val="0"/>
                            <w:numId w:val="17"/>
                          </w:numPr>
                          <w:shd w:val="clear" w:color="auto" w:fill="FFFFFF" w:themeFill="background1"/>
                          <w:spacing w:line="259" w:lineRule="auto"/>
                          <w:jc w:val="left"/>
                          <w:rPr>
                            <w:b/>
                            <w:color w:val="000000" w:themeColor="text1"/>
                          </w:rPr>
                        </w:pPr>
                        <w:r w:rsidRPr="00BF23C2">
                          <w:rPr>
                            <w:b/>
                            <w:color w:val="000000" w:themeColor="text1"/>
                          </w:rPr>
                          <w:t xml:space="preserve">Significations </w:t>
                        </w:r>
                      </w:p>
                      <w:p w14:paraId="6F12A56F" w14:textId="77777777" w:rsidR="0031713E" w:rsidRPr="00240C05" w:rsidRDefault="0031713E" w:rsidP="00C34CDE">
                        <w:pPr>
                          <w:rPr>
                            <w:color w:val="000000" w:themeColor="text1"/>
                          </w:rPr>
                        </w:pPr>
                      </w:p>
                    </w:txbxContent>
                  </v:textbox>
                </v:rect>
                <v:rect id="Rectangle 248" o:spid="_x0000_s1048" style="position:absolute;left:58683;top:9906;width:16700;height:4322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lpAcwgAAANwAAAAPAAAAZHJzL2Rvd25yZXYueG1sRE/Pa8Iw&#10;FL4L/g/hCbvN1DI27YwiomyCh00H2/HRvLTF5qU0ae3+e3MQPH58v5frwdaip9ZXjhXMpgkI4tzp&#10;igsFP+f98xyED8gaa8ek4J88rFfj0RIz7a78Tf0pFCKGsM9QQRlCk0np85Is+qlriCNnXGsxRNgW&#10;Urd4jeG2lmmSvEqLFceGEhvalpRfTp1V8Gfw47w7+KM0aW8W1Vf3a946pZ4mw+YdRKAhPMR396dW&#10;kL7EtfFMPAJydQMAAP//AwBQSwECLQAUAAYACAAAACEA2+H2y+4AAACFAQAAEwAAAAAAAAAAAAAA&#10;AAAAAAAAW0NvbnRlbnRfVHlwZXNdLnhtbFBLAQItABQABgAIAAAAIQBa9CxbvwAAABUBAAALAAAA&#10;AAAAAAAAAAAAAB8BAABfcmVscy8ucmVsc1BLAQItABQABgAIAAAAIQCxlpAcwgAAANwAAAAPAAAA&#10;AAAAAAAAAAAAAAcCAABkcnMvZG93bnJldi54bWxQSwUGAAAAAAMAAwC3AAAA9gIAAAAA&#10;" fillcolor="white [3212]" strokecolor="white [3212]" strokeweight="1pt">
                  <v:textbox>
                    <w:txbxContent>
                      <w:p w14:paraId="396194BA" w14:textId="77777777" w:rsidR="0031713E" w:rsidRDefault="0031713E" w:rsidP="003652F5">
                        <w:pPr>
                          <w:shd w:val="clear" w:color="auto" w:fill="FFFFFF" w:themeFill="background1"/>
                          <w:spacing w:line="240" w:lineRule="auto"/>
                          <w:jc w:val="left"/>
                          <w:rPr>
                            <w:color w:val="000000" w:themeColor="text1"/>
                          </w:rPr>
                        </w:pPr>
                        <w:r>
                          <w:rPr>
                            <w:color w:val="000000" w:themeColor="text1"/>
                          </w:rPr>
                          <w:t xml:space="preserve">Chocs externes et perturbations d’un système établi </w:t>
                        </w:r>
                      </w:p>
                      <w:p w14:paraId="6F9371B8" w14:textId="77777777" w:rsidR="0031713E" w:rsidRDefault="0031713E" w:rsidP="00ED396A">
                        <w:pPr>
                          <w:spacing w:line="240" w:lineRule="auto"/>
                          <w:jc w:val="left"/>
                          <w:rPr>
                            <w:color w:val="000000" w:themeColor="text1"/>
                          </w:rPr>
                        </w:pPr>
                      </w:p>
                      <w:p w14:paraId="067E8AFF" w14:textId="77777777" w:rsidR="0031713E" w:rsidRDefault="0031713E" w:rsidP="003652F5">
                        <w:pPr>
                          <w:shd w:val="clear" w:color="auto" w:fill="FFFFFF" w:themeFill="background1"/>
                          <w:spacing w:line="240" w:lineRule="auto"/>
                          <w:jc w:val="left"/>
                          <w:rPr>
                            <w:color w:val="000000" w:themeColor="text1"/>
                          </w:rPr>
                        </w:pPr>
                      </w:p>
                      <w:p w14:paraId="3FA70286" w14:textId="77777777" w:rsidR="0031713E" w:rsidRDefault="0031713E" w:rsidP="003652F5">
                        <w:pPr>
                          <w:shd w:val="clear" w:color="auto" w:fill="FFFFFF" w:themeFill="background1"/>
                          <w:spacing w:line="240" w:lineRule="auto"/>
                          <w:jc w:val="left"/>
                          <w:rPr>
                            <w:color w:val="000000" w:themeColor="text1"/>
                          </w:rPr>
                        </w:pPr>
                        <w:r>
                          <w:rPr>
                            <w:color w:val="000000" w:themeColor="text1"/>
                          </w:rPr>
                          <w:t xml:space="preserve">Influence puissante d’acteurs responsables des changements institutionnels </w:t>
                        </w:r>
                      </w:p>
                      <w:p w14:paraId="051896C4" w14:textId="77777777" w:rsidR="0031713E" w:rsidRDefault="0031713E" w:rsidP="003652F5">
                        <w:pPr>
                          <w:shd w:val="clear" w:color="auto" w:fill="FFFFFF" w:themeFill="background1"/>
                          <w:spacing w:line="240" w:lineRule="auto"/>
                          <w:jc w:val="left"/>
                          <w:rPr>
                            <w:color w:val="000000" w:themeColor="text1"/>
                          </w:rPr>
                        </w:pPr>
                      </w:p>
                      <w:p w14:paraId="1B5C86A4" w14:textId="77777777" w:rsidR="0031713E" w:rsidRDefault="0031713E" w:rsidP="003652F5">
                        <w:pPr>
                          <w:shd w:val="clear" w:color="auto" w:fill="FFFFFF" w:themeFill="background1"/>
                          <w:spacing w:line="240" w:lineRule="auto"/>
                          <w:jc w:val="left"/>
                          <w:rPr>
                            <w:color w:val="000000" w:themeColor="text1"/>
                          </w:rPr>
                        </w:pPr>
                      </w:p>
                      <w:p w14:paraId="47A60636" w14:textId="6011D126" w:rsidR="0031713E" w:rsidRPr="00552246" w:rsidRDefault="0031713E" w:rsidP="003652F5">
                        <w:pPr>
                          <w:shd w:val="clear" w:color="auto" w:fill="FFFFFF" w:themeFill="background1"/>
                          <w:spacing w:line="240" w:lineRule="auto"/>
                          <w:jc w:val="left"/>
                          <w:rPr>
                            <w:color w:val="000000" w:themeColor="text1"/>
                          </w:rPr>
                        </w:pPr>
                        <w:r>
                          <w:rPr>
                            <w:color w:val="000000" w:themeColor="text1"/>
                          </w:rPr>
                          <w:t xml:space="preserve">Pratiques quotidiennes et improvisations ordinaires participent aux institutions </w:t>
                        </w:r>
                      </w:p>
                    </w:txbxContent>
                  </v:textbox>
                </v:rect>
                <v:shape id="Zone de texte 252" o:spid="_x0000_s1049" type="#_x0000_t202" style="position:absolute;left:-1399;width:22097;height:70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Co8GxQAAANwAAAAPAAAAZHJzL2Rvd25yZXYueG1sRI9fa8JA&#10;EMTfC36HYwt900tTKxI9JVhKixXEPy++LbltEprbC7mtxm/fE4Q+DjPzG2a+7F2jztSF2rOB51EC&#10;irjwtubSwPHwPpyCCoJssfFMBq4UYLkYPMwxs/7COzrvpVQRwiFDA5VIm2kdioochpFviaP37TuH&#10;EmVXatvhJcJdo9MkmWiHNceFCltaVVT87H+dgfX4hG8v8kVX4X6b5x/Tdhw2xjw99vkMlFAv/+F7&#10;+9MaSF9TuJ2JR0Av/gAAAP//AwBQSwECLQAUAAYACAAAACEA2+H2y+4AAACFAQAAEwAAAAAAAAAA&#10;AAAAAAAAAAAAW0NvbnRlbnRfVHlwZXNdLnhtbFBLAQItABQABgAIAAAAIQBa9CxbvwAAABUBAAAL&#10;AAAAAAAAAAAAAAAAAB8BAABfcmVscy8ucmVsc1BLAQItABQABgAIAAAAIQBsCo8GxQAAANwAAAAP&#10;AAAAAAAAAAAAAAAAAAcCAABkcnMvZG93bnJldi54bWxQSwUGAAAAAAMAAwC3AAAA+QIAAAAA&#10;" fillcolor="white [3201]" strokecolor="white [3212]" strokeweight=".5pt">
                  <v:textbox>
                    <w:txbxContent>
                      <w:p w14:paraId="47492E24" w14:textId="00F05141" w:rsidR="0031713E" w:rsidRDefault="0031713E" w:rsidP="003652F5">
                        <w:pPr>
                          <w:shd w:val="clear" w:color="auto" w:fill="FFFFFF" w:themeFill="background1"/>
                          <w:spacing w:line="240" w:lineRule="auto"/>
                          <w:jc w:val="center"/>
                        </w:pPr>
                        <w:r>
                          <w:t xml:space="preserve">État des lieux des </w:t>
                        </w:r>
                        <w:r w:rsidRPr="003652F5">
                          <w:t>enjeux</w:t>
                        </w:r>
                        <w:r>
                          <w:t xml:space="preserve"> liés à la régulation du travail de plateforme</w:t>
                        </w:r>
                      </w:p>
                    </w:txbxContent>
                  </v:textbox>
                </v:shape>
                <v:shape id="Zone de texte 253" o:spid="_x0000_s1050" type="#_x0000_t202" style="position:absolute;left:25837;width:24267;height:61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RiqdxAAAANwAAAAPAAAAZHJzL2Rvd25yZXYueG1sRI9Ba8JA&#10;FITvBf/D8gRvuqlakegqoUUsrSC1Xrw9ss8kNPs2ZJ8a/323IPQ4zMw3zHLduVpdqQ2VZwPPowQU&#10;ce5txYWB4/dmOAcVBNli7ZkM3CnAetV7WmJq/Y2/6HqQQkUIhxQNlCJNqnXIS3IYRr4hjt7Ztw4l&#10;yrbQtsVbhLtaj5Nkph1WHBdKbOi1pPzncHEGPqYnfJvIJ92Fu32WbefNNOyMGfS7bAFKqJP/8KP9&#10;bg2MXybwdyYeAb36BQAA//8DAFBLAQItABQABgAIAAAAIQDb4fbL7gAAAIUBAAATAAAAAAAAAAAA&#10;AAAAAAAAAABbQ29udGVudF9UeXBlc10ueG1sUEsBAi0AFAAGAAgAAAAhAFr0LFu/AAAAFQEAAAsA&#10;AAAAAAAAAAAAAAAAHwEAAF9yZWxzLy5yZWxzUEsBAi0AFAAGAAgAAAAhAANGKp3EAAAA3AAAAA8A&#10;AAAAAAAAAAAAAAAABwIAAGRycy9kb3ducmV2LnhtbFBLBQYAAAAAAwADALcAAAD4AgAAAAA=&#10;" fillcolor="white [3201]" strokecolor="white [3212]" strokeweight=".5pt">
                  <v:textbox>
                    <w:txbxContent>
                      <w:p w14:paraId="5D7C03D4" w14:textId="3F634979" w:rsidR="0031713E" w:rsidRPr="006B4B3B" w:rsidRDefault="0031713E" w:rsidP="00381F39">
                        <w:pPr>
                          <w:shd w:val="clear" w:color="auto" w:fill="FFFFFF" w:themeFill="background1"/>
                          <w:spacing w:line="240" w:lineRule="auto"/>
                        </w:pPr>
                        <w:r w:rsidRPr="003652F5">
                          <w:rPr>
                            <w:shd w:val="clear" w:color="auto" w:fill="FFFFFF" w:themeFill="background1"/>
                          </w:rPr>
                          <w:t>Dénaturalisation de notre objet de recherche</w:t>
                        </w:r>
                        <w:r>
                          <w:rPr>
                            <w:shd w:val="clear" w:color="auto" w:fill="FFFFFF" w:themeFill="background1"/>
                          </w:rPr>
                          <w:t> :</w:t>
                        </w:r>
                        <w:r w:rsidRPr="003652F5">
                          <w:rPr>
                            <w:shd w:val="clear" w:color="auto" w:fill="FFFFFF" w:themeFill="background1"/>
                          </w:rPr>
                          <w:t xml:space="preserve"> d’un </w:t>
                        </w:r>
                        <w:r w:rsidRPr="00381F39">
                          <w:rPr>
                            <w:shd w:val="clear" w:color="auto" w:fill="FFFFFF" w:themeFill="background1"/>
                          </w:rPr>
                          <w:t>objet de débat à une approche compréhensive</w:t>
                        </w:r>
                      </w:p>
                    </w:txbxContent>
                  </v:textbox>
                </v:shape>
                <v:shape id="Zone de texte 254" o:spid="_x0000_s1051" type="#_x0000_t202" style="position:absolute;left:80803;top:324;width:20953;height:81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r7LpxQAAANwAAAAPAAAAZHJzL2Rvd25yZXYueG1sRI9fa8JA&#10;EMTfC36HYwt900ttKhI9JSjSYgvFPy++LbltEprbC7mtxm/fE4Q+DjPzG2a+7F2jztSF2rOB51EC&#10;irjwtubSwPGwGU5BBUG22HgmA1cKsFwMHuaYWX/hHZ33UqoI4ZChgUqkzbQORUUOw8i3xNH79p1D&#10;ibIrte3wEuGu0eMkmWiHNceFCltaVVT87H+dgW16wvWLfNBVuP/K87dpm4ZPY54e+3wGSqiX//C9&#10;/W4NjF9TuJ2JR0Av/gAAAP//AwBQSwECLQAUAAYACAAAACEA2+H2y+4AAACFAQAAEwAAAAAAAAAA&#10;AAAAAAAAAAAAW0NvbnRlbnRfVHlwZXNdLnhtbFBLAQItABQABgAIAAAAIQBa9CxbvwAAABUBAAAL&#10;AAAAAAAAAAAAAAAAAB8BAABfcmVscy8ucmVsc1BLAQItABQABgAIAAAAIQCMr7LpxQAAANwAAAAP&#10;AAAAAAAAAAAAAAAAAAcCAABkcnMvZG93bnJldi54bWxQSwUGAAAAAAMAAwC3AAAA+QIAAAAA&#10;" fillcolor="white [3201]" strokecolor="white [3212]" strokeweight=".5pt">
                  <v:textbox>
                    <w:txbxContent>
                      <w:p w14:paraId="79ABB34E" w14:textId="591843B5" w:rsidR="0031713E" w:rsidRPr="003652F5" w:rsidRDefault="0031713E" w:rsidP="003652F5">
                        <w:pPr>
                          <w:shd w:val="clear" w:color="auto" w:fill="FFFFFF" w:themeFill="background1"/>
                          <w:spacing w:line="240" w:lineRule="auto"/>
                          <w:jc w:val="center"/>
                          <w:rPr>
                            <w:color w:val="000000" w:themeColor="text1"/>
                          </w:rPr>
                        </w:pPr>
                        <w:r w:rsidRPr="003652F5">
                          <w:rPr>
                            <w:color w:val="000000" w:themeColor="text1"/>
                          </w:rPr>
                          <w:t>Une compréhension des mécanismes sous-jacents de l’institutionnalisation à l’instar des significations</w:t>
                        </w:r>
                      </w:p>
                    </w:txbxContent>
                  </v:textbox>
                </v:shape>
                <v:shape id="Zone de texte 231" o:spid="_x0000_s1052" type="#_x0000_t202" style="position:absolute;left:55778;top:152;width:19605;height:83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B/TRxAAAANwAAAAPAAAAZHJzL2Rvd25yZXYueG1sRI9fa8JA&#10;EMTfC36HYwu+6cU/iERPCYpUtCC1fenbkluT0NxeyG01fntPKPRxmJnfMMt152p1pTZUng2Mhgko&#10;4tzbigsDX5+7wRxUEGSLtWcycKcA61XvZYmp9Tf+oOtZChUhHFI0UIo0qdYhL8lhGPqGOHoX3zqU&#10;KNtC2xZvEe5qPU6SmXZYcVwosaFNSfnP+dcZOEy/cTuRI92Fu1OWvc2baXg3pv/aZQtQQp38h//a&#10;e2tgPBnB80w8Anr1AAAA//8DAFBLAQItABQABgAIAAAAIQDb4fbL7gAAAIUBAAATAAAAAAAAAAAA&#10;AAAAAAAAAABbQ29udGVudF9UeXBlc10ueG1sUEsBAi0AFAAGAAgAAAAhAFr0LFu/AAAAFQEAAAsA&#10;AAAAAAAAAAAAAAAAHwEAAF9yZWxzLy5yZWxzUEsBAi0AFAAGAAgAAAAhAEEH9NHEAAAA3AAAAA8A&#10;AAAAAAAAAAAAAAAABwIAAGRycy9kb3ducmV2LnhtbFBLBQYAAAAAAwADALcAAAD4AgAAAAA=&#10;" fillcolor="white [3201]" strokecolor="white [3212]" strokeweight=".5pt">
                  <v:textbox>
                    <w:txbxContent>
                      <w:p w14:paraId="4B0AA8A1" w14:textId="44799120" w:rsidR="0031713E" w:rsidRDefault="0031713E" w:rsidP="003652F5">
                        <w:pPr>
                          <w:shd w:val="clear" w:color="auto" w:fill="FFFFFF" w:themeFill="background1"/>
                          <w:spacing w:line="240" w:lineRule="auto"/>
                          <w:jc w:val="center"/>
                        </w:pPr>
                        <w:r>
                          <w:rPr>
                            <w:color w:val="000000" w:themeColor="text1"/>
                          </w:rPr>
                          <w:t>Mobilisation des t</w:t>
                        </w:r>
                        <w:r w:rsidRPr="00552246">
                          <w:rPr>
                            <w:color w:val="000000" w:themeColor="text1"/>
                          </w:rPr>
                          <w:t>héories néoinstitutionnelles</w:t>
                        </w:r>
                        <w:r>
                          <w:rPr>
                            <w:color w:val="000000" w:themeColor="text1"/>
                          </w:rPr>
                          <w:t xml:space="preserve"> proposant de nouvelles pistes méthodologiques </w:t>
                        </w:r>
                      </w:p>
                    </w:txbxContent>
                  </v:textbox>
                </v:shape>
                <v:shapetype id="_x0000_t88" coordsize="21600,21600" o:spt="88" adj="1800,10800" path="m,qx10800@0l10800@2qy21600@11,10800@3l10800@1qy,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0,0;21600,@11;0,21600" textboxrect="0,@4,7637,@5"/>
                  <v:handles>
                    <v:h position="center,#0" yrange="0,@8"/>
                    <v:h position="bottomRight,#1" yrange="@9,@10"/>
                  </v:handles>
                </v:shapetype>
                <v:shape id="Accolade fermante 203" o:spid="_x0000_s1053" type="#_x0000_t88" style="position:absolute;left:15849;top:12192;width:6249;height:423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DG/yAAAANwAAAAPAAAAZHJzL2Rvd25yZXYueG1sRI9Pa8JA&#10;FMTvQr/D8gredFMVW1NXEUHQg/gnSnt8zb4mabNvk+xW47d3C4Ueh5n5DTOdt6YUF2pcYVnBUz8C&#10;QZxaXXCm4JSsei8gnEfWWFomBTdyMJ89dKYYa3vlA12OPhMBwi5GBbn3VSylS3My6Pq2Ig7ep20M&#10;+iCbTOoGrwFuSjmIorE0WHBYyLGiZU7p9/HHKHDb5/NoX0+271/rydtusak/El0r1X1sF68gPLX+&#10;P/zXXmsFg2gIv2fCEZCzOwAAAP//AwBQSwECLQAUAAYACAAAACEA2+H2y+4AAACFAQAAEwAAAAAA&#10;AAAAAAAAAAAAAAAAW0NvbnRlbnRfVHlwZXNdLnhtbFBLAQItABQABgAIAAAAIQBa9CxbvwAAABUB&#10;AAALAAAAAAAAAAAAAAAAAB8BAABfcmVscy8ucmVsc1BLAQItABQABgAIAAAAIQCTFDG/yAAAANwA&#10;AAAPAAAAAAAAAAAAAAAAAAcCAABkcnMvZG93bnJldi54bWxQSwUGAAAAAAMAAwC3AAAA/AIAAAAA&#10;" adj="266" strokecolor="#5b9bd5 [3204]" strokeweight=".5pt">
                  <v:stroke joinstyle="miter"/>
                </v:shape>
                <v:shape id="Zone de texte 206" o:spid="_x0000_s1054" type="#_x0000_t202" style="position:absolute;left:23885;top:25957;width:12993;height:128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8L8pxQAAANwAAAAPAAAAZHJzL2Rvd25yZXYueG1sRI/NisJA&#10;EITvwr7D0At704k5+BMdxV1cWPTg7wM0mTYJZnpCZhLjPr0jCB6LqvqKmi87U4qWaldYVjAcRCCI&#10;U6sLzhScT7/9CQjnkTWWlknBnRwsFx+9OSba3vhA7dFnIkDYJagg975KpHRpTgbdwFbEwbvY2qAP&#10;ss6krvEW4KaUcRSNpMGCw0KOFf3klF6PjVEwNevruCm3m3Zf/d+b2J03u++1Ul+f3WoGwlPn3+FX&#10;+08riKMRPM+EIyAXDwAAAP//AwBQSwECLQAUAAYACAAAACEA2+H2y+4AAACFAQAAEwAAAAAAAAAA&#10;AAAAAAAAAAAAW0NvbnRlbnRfVHlwZXNdLnhtbFBLAQItABQABgAIAAAAIQBa9CxbvwAAABUBAAAL&#10;AAAAAAAAAAAAAAAAAB8BAABfcmVscy8ucmVsc1BLAQItABQABgAIAAAAIQDD8L8pxQAAANwAAAAP&#10;AAAAAAAAAAAAAAAAAAcCAABkcnMvZG93bnJldi54bWxQSwUGAAAAAAMAAwC3AAAA+QIAAAAA&#10;" filled="f" strokecolor="white [3212]" strokeweight=".5pt">
                  <v:textbox>
                    <w:txbxContent>
                      <w:p w14:paraId="72F3F48A" w14:textId="77777777" w:rsidR="0031713E" w:rsidRPr="005C7851" w:rsidRDefault="0031713E" w:rsidP="003652F5">
                        <w:pPr>
                          <w:shd w:val="clear" w:color="auto" w:fill="FFFFFF" w:themeFill="background1"/>
                          <w:rPr>
                            <w:color w:val="000000" w:themeColor="text1"/>
                          </w:rPr>
                        </w:pPr>
                        <w:r w:rsidRPr="005C7851">
                          <w:rPr>
                            <w:color w:val="000000" w:themeColor="text1"/>
                          </w:rPr>
                          <w:t>Régulation</w:t>
                        </w:r>
                      </w:p>
                      <w:p w14:paraId="0AD7D225" w14:textId="77777777" w:rsidR="0031713E" w:rsidRDefault="0031713E" w:rsidP="003652F5">
                        <w:pPr>
                          <w:shd w:val="clear" w:color="auto" w:fill="FFFFFF" w:themeFill="background1"/>
                          <w:spacing w:after="0"/>
                          <w:rPr>
                            <w:color w:val="000000" w:themeColor="text1"/>
                          </w:rPr>
                        </w:pPr>
                        <w:r w:rsidRPr="00E45ED9">
                          <w:rPr>
                            <w:color w:val="000000" w:themeColor="text1"/>
                          </w:rPr>
                          <w:t>Fragmentation  Normativité</w:t>
                        </w:r>
                      </w:p>
                      <w:p w14:paraId="13EC092A" w14:textId="2FDEA11E" w:rsidR="0031713E" w:rsidRPr="00E45ED9" w:rsidRDefault="0031713E" w:rsidP="003652F5">
                        <w:pPr>
                          <w:shd w:val="clear" w:color="auto" w:fill="FFFFFF" w:themeFill="background1"/>
                          <w:spacing w:after="0"/>
                          <w:rPr>
                            <w:color w:val="000000" w:themeColor="text1"/>
                          </w:rPr>
                        </w:pPr>
                        <w:r w:rsidRPr="00E45ED9">
                          <w:rPr>
                            <w:color w:val="000000" w:themeColor="text1"/>
                          </w:rPr>
                          <w:t>Stabilité</w:t>
                        </w:r>
                      </w:p>
                      <w:p w14:paraId="61285664" w14:textId="77777777" w:rsidR="0031713E" w:rsidRDefault="0031713E" w:rsidP="00C34CDE"/>
                    </w:txbxContent>
                  </v:textbox>
                </v:shape>
                <v:shape id="Accolade fermante 208" o:spid="_x0000_s1055" type="#_x0000_t88" style="position:absolute;left:76504;top:9906;width:6249;height:423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sKPOxAAAANwAAAAPAAAAZHJzL2Rvd25yZXYueG1sRE9Na8JA&#10;EL0X+h+WEXqrG0W0ptmICII9iFZb2uOYHZPU7GySXTX+e/cg9Ph438msM5W4UOtKywoG/QgEcWZ1&#10;ybmCr/3y9Q2E88gaK8uk4EYOZunzU4Kxtlf+pMvO5yKEsItRQeF9HUvpsoIMur6tiQN3tK1BH2Cb&#10;S93iNYSbSg6jaCwNlhwaCqxpUVB22p2NAreefI+2zXT9+7ea/mzmH81hrxulXnrd/B2Ep87/ix/u&#10;lVYwjMLacCYcAZneAQAA//8DAFBLAQItABQABgAIAAAAIQDb4fbL7gAAAIUBAAATAAAAAAAAAAAA&#10;AAAAAAAAAABbQ29udGVudF9UeXBlc10ueG1sUEsBAi0AFAAGAAgAAAAhAFr0LFu/AAAAFQEAAAsA&#10;AAAAAAAAAAAAAAAAHwEAAF9yZWxzLy5yZWxzUEsBAi0AFAAGAAgAAAAhAJ2wo87EAAAA3AAAAA8A&#10;AAAAAAAAAAAAAAAABwIAAGRycy9kb3ducmV2LnhtbFBLBQYAAAAAAwADALcAAAD4AgAAAAA=&#10;" adj="266" strokecolor="#5b9bd5 [3204]" strokeweight=".5pt">
                  <v:stroke joinstyle="miter"/>
                </v:shape>
                <v:shapetype id="_x0000_t93" coordsize="21600,21600" o:spt="93" adj="16200,5400" path="m@0,l@0@1,3375@1,3375@2@0@2@0,21600,21600,10800xem1350@1l1350@2,2700@2,2700@1xem0@1l0@2,675@2,675@1xe">
                  <v:stroke joinstyle="miter"/>
                  <v:formulas>
                    <v:f eqn="val #0"/>
                    <v:f eqn="val #1"/>
                    <v:f eqn="sum height 0 #1"/>
                    <v:f eqn="sum 10800 0 #1"/>
                    <v:f eqn="sum width 0 #0"/>
                    <v:f eqn="prod @4 @3 10800"/>
                    <v:f eqn="sum width 0 @5"/>
                  </v:formulas>
                  <v:path o:connecttype="custom" o:connectlocs="@0,0;0,10800;@0,21600;21600,10800" o:connectangles="270,180,90,0" textboxrect="3375,@1,@6,@2"/>
                  <v:handles>
                    <v:h position="#0,#1" xrange="3375,21600" yrange="0,10800"/>
                  </v:handles>
                </v:shapetype>
                <v:shape id="Flèche droite rayée 215" o:spid="_x0000_s1056" type="#_x0000_t93" style="position:absolute;left:21239;top:1234;width:3962;height:42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OrISxQAAANwAAAAPAAAAZHJzL2Rvd25yZXYueG1sRI9Ba8JA&#10;FITvQv/D8gq9mU20KRLdBCkIPRWqYvH2yD43wezbNLuN6b/vFgoeh5n5htlUk+3ESINvHSvIkhQE&#10;ce10y0bB8bCbr0D4gKyxc0wKfshDVT7MNlhod+MPGvfBiAhhX6CCJoS+kNLXDVn0ieuJo3dxg8UQ&#10;5WCkHvAW4baTizR9kRZbjgsN9vTaUH3df1sFKzNOedi5rzrLn89bc/rM35dLpZ4ep+0aRKAp3MP/&#10;7TetYJHl8HcmHgFZ/gIAAP//AwBQSwECLQAUAAYACAAAACEA2+H2y+4AAACFAQAAEwAAAAAAAAAA&#10;AAAAAAAAAAAAW0NvbnRlbnRfVHlwZXNdLnhtbFBLAQItABQABgAIAAAAIQBa9CxbvwAAABUBAAAL&#10;AAAAAAAAAAAAAAAAAB8BAABfcmVscy8ucmVsc1BLAQItABQABgAIAAAAIQCSOrISxQAAANwAAAAP&#10;AAAAAAAAAAAAAAAAAAcCAABkcnMvZG93bnJldi54bWxQSwUGAAAAAAMAAwC3AAAA+QIAAAAA&#10;" adj="10800" fillcolor="white [3201]" strokecolor="#5b9bd5 [3204]" strokeweight="1pt"/>
                <v:shape id="Flèche droite rayée 230" o:spid="_x0000_s1057" type="#_x0000_t93" style="position:absolute;left:51816;top:1981;width:3962;height:42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E3qwQAAANwAAAAPAAAAZHJzL2Rvd25yZXYueG1sRE9Ni8Iw&#10;EL0v+B/CCN7WVLsVqUYRQfC0sCqKt6EZ02IzqU2s3X+/OSx4fLzv5bq3teio9ZVjBZNxAoK4cLpi&#10;o+B03H3OQfiArLF2TAp+ycN6NfhYYq7di3+oOwQjYgj7HBWUITS5lL4oyaIfu4Y4cjfXWgwRtkbq&#10;Fl8x3NZymiQzabHi2FBiQ9uSivvhaRXMTddnYecexST7um7M+ZJ9p6lSo2G/WYAI1Ie3+N+91wqm&#10;aZwfz8QjIFd/AAAA//8DAFBLAQItABQABgAIAAAAIQDb4fbL7gAAAIUBAAATAAAAAAAAAAAAAAAA&#10;AAAAAABbQ29udGVudF9UeXBlc10ueG1sUEsBAi0AFAAGAAgAAAAhAFr0LFu/AAAAFQEAAAsAAAAA&#10;AAAAAAAAAAAAHwEAAF9yZWxzLy5yZWxzUEsBAi0AFAAGAAgAAAAhAMn4TerBAAAA3AAAAA8AAAAA&#10;AAAAAAAAAAAABwIAAGRycy9kb3ducmV2LnhtbFBLBQYAAAAAAwADALcAAAD1AgAAAAA=&#10;" adj="10800" fillcolor="white [3201]" strokecolor="#5b9bd5 [3204]" strokeweight="1pt"/>
                <v:shape id="Flèche droite rayée 235" o:spid="_x0000_s1058" type="#_x0000_t93" style="position:absolute;left:76215;top:1892;width:3962;height:426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j+5yxQAAANwAAAAPAAAAZHJzL2Rvd25yZXYueG1sRI9Ba8JA&#10;FITvhf6H5RV6q5sYUyS6ESkIngra0uLtkX1ugtm3aXaN8d+7gtDjMDPfMMvVaFsxUO8bxwrSSQKC&#10;uHK6YaPg+2vzNgfhA7LG1jEpuJKHVfn8tMRCuwvvaNgHIyKEfYEK6hC6Qkpf1WTRT1xHHL2j6y2G&#10;KHsjdY+XCLetnCbJu7TYcFyosaOPmqrT/mwVzM0w5mHj/qo0nx3W5uc3/8wypV5fxvUCRKAx/Icf&#10;7a1WMM1yuJ+JR0CWNwAAAP//AwBQSwECLQAUAAYACAAAACEA2+H2y+4AAACFAQAAEwAAAAAAAAAA&#10;AAAAAAAAAAAAW0NvbnRlbnRfVHlwZXNdLnhtbFBLAQItABQABgAIAAAAIQBa9CxbvwAAABUBAAAL&#10;AAAAAAAAAAAAAAAAAB8BAABfcmVscy8ucmVsc1BLAQItABQABgAIAAAAIQDZj+5yxQAAANwAAAAP&#10;AAAAAAAAAAAAAAAAAAcCAABkcnMvZG93bnJldi54bWxQSwUGAAAAAAMAAwC3AAAA+QIAAAAA&#10;" adj="10800" fillcolor="white [3201]" strokecolor="#5b9bd5 [3204]" strokeweight="1pt"/>
              </v:group>
            </w:pict>
          </mc:Fallback>
        </mc:AlternateContent>
      </w:r>
      <w:r w:rsidR="00434A6A" w:rsidRPr="00C05C6B">
        <w:rPr>
          <w:noProof/>
          <w:color w:val="000000" w:themeColor="text1"/>
          <w:lang w:eastAsia="fr-FR"/>
        </w:rPr>
        <mc:AlternateContent>
          <mc:Choice Requires="wps">
            <w:drawing>
              <wp:anchor distT="0" distB="0" distL="114300" distR="114300" simplePos="0" relativeHeight="251658257" behindDoc="0" locked="0" layoutInCell="1" allowOverlap="1" wp14:anchorId="6A59AA38" wp14:editId="1E072142">
                <wp:simplePos x="0" y="0"/>
                <wp:positionH relativeFrom="column">
                  <wp:posOffset>-519430</wp:posOffset>
                </wp:positionH>
                <wp:positionV relativeFrom="paragraph">
                  <wp:posOffset>5810885</wp:posOffset>
                </wp:positionV>
                <wp:extent cx="10175875" cy="635"/>
                <wp:effectExtent l="0" t="0" r="0" b="0"/>
                <wp:wrapNone/>
                <wp:docPr id="237" name="Zone de texte 237"/>
                <wp:cNvGraphicFramePr/>
                <a:graphic xmlns:a="http://schemas.openxmlformats.org/drawingml/2006/main">
                  <a:graphicData uri="http://schemas.microsoft.com/office/word/2010/wordprocessingShape">
                    <wps:wsp>
                      <wps:cNvSpPr txBox="1"/>
                      <wps:spPr>
                        <a:xfrm>
                          <a:off x="0" y="0"/>
                          <a:ext cx="10175875" cy="635"/>
                        </a:xfrm>
                        <a:prstGeom prst="rect">
                          <a:avLst/>
                        </a:prstGeom>
                        <a:solidFill>
                          <a:prstClr val="white"/>
                        </a:solidFill>
                        <a:ln>
                          <a:noFill/>
                        </a:ln>
                      </wps:spPr>
                      <wps:txbx>
                        <w:txbxContent>
                          <w:p w14:paraId="382DBC83" w14:textId="3E657347" w:rsidR="0031713E" w:rsidRPr="008E4874" w:rsidRDefault="0031713E" w:rsidP="00F022EC">
                            <w:pPr>
                              <w:pStyle w:val="Lgende"/>
                              <w:rPr>
                                <w:sz w:val="24"/>
                              </w:rPr>
                            </w:pPr>
                            <w:bookmarkStart w:id="84" w:name="_Toc150687663"/>
                            <w:r>
                              <w:t xml:space="preserve">Figure </w:t>
                            </w:r>
                            <w:r>
                              <w:fldChar w:fldCharType="begin"/>
                            </w:r>
                            <w:r>
                              <w:instrText>SEQ Figure \* ARABIC</w:instrText>
                            </w:r>
                            <w:r>
                              <w:fldChar w:fldCharType="separate"/>
                            </w:r>
                            <w:r w:rsidR="00E41BE7">
                              <w:rPr>
                                <w:noProof/>
                              </w:rPr>
                              <w:t>3</w:t>
                            </w:r>
                            <w:r>
                              <w:fldChar w:fldCharType="end"/>
                            </w:r>
                            <w:r>
                              <w:t xml:space="preserve"> : Problématisation et contributions visées</w:t>
                            </w:r>
                            <w:bookmarkEnd w:id="84"/>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6A59AA38" id="Zone de texte 237" o:spid="_x0000_s1059" type="#_x0000_t202" style="position:absolute;left:0;text-align:left;margin-left:-40.9pt;margin-top:457.55pt;width:801.25pt;height:.05pt;z-index:251658257;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0jWHAIAAEEEAAAOAAAAZHJzL2Uyb0RvYy54bWysU01v2zAMvQ/YfxB0X5x0SNsZcYosRYYB&#10;RVsgHXpWZDkWIIsapcTOfv0o2U62bqdhF5kWKX6897i46xrDjgq9Blvw2WTKmbISSm33Bf/2svlw&#10;y5kPwpbCgFUFPynP75bv3y1al6srqMGUChklsT5vXcHrEFyeZV7WqhF+Ak5ZclaAjQj0i/usRNFS&#10;9sZkV9PpddYClg5BKu/p9r538mXKX1VKhqeq8iowU3DqLaQT07mLZ7ZciHyPwtVaDm2If+iiEdpS&#10;0XOqexEEO6D+I1WjJYKHKkwkNBlUlZYqzUDTzKZvptnWwqk0C4Hj3Rkm///Sysfj1j0jC91n6IjA&#10;CEjrfO7pMs7TVdjEL3XKyE8Qns6wqS4wGR9NZzfz25s5Z5Kc1x/nMUl2eevQhy8KGhaNgiORkrAS&#10;xwcf+tAxJJbyYHS50cbEn+hYG2RHQQS2tQ5qSP5blLEx1kJ81SeMN9llkGiFbtcxXVK/n8Ypd1Ce&#10;aHiEXhfeyY2mgg/Ch2eBJASal8QdnuioDLQFh8HirAb88bf7GE/8kJezloRVcP/9IFBxZr5aYi6q&#10;cDRwNHajYQ/NGmjUGa2Nk8mkBxjMaFYIzStpfhWrkEtYSbUKHkZzHXp5085ItVqlINKaE+HBbp2M&#10;qUdgX7pXgW6gJRCdjzBKTuRv2OljEz9udQgEdaIuAtujOOBNOk3kDzsVF+HX/xR12fzlTwAAAP//&#10;AwBQSwMEFAAGAAgAAAAhAEh+ojPiAAAADAEAAA8AAABkcnMvZG93bnJldi54bWxMj8FOwzAQRO9I&#10;/IO1SFxQ6yS0pYQ4VVXBgV4qQi/c3HgbB+J1ZDtt+HtcLnDc2dHMm2I1mo6d0PnWkoB0mgBDqq1q&#10;qRGwf3+ZLIH5IEnJzhIK+EYPq/L6qpC5smd6w1MVGhZDyOdSgA6hzzn3tUYj/dT2SPF3tM7IEE/X&#10;cOXkOYabjmdJsuBGthQbtOxxo7H+qgYjYDf72Om74fi8Xc/u3et+2Cw+m0qI25tx/QQs4Bj+zHDB&#10;j+hQRqaDHUh51gmYLNOIHgQ8pvMU2MUxz5IHYIdfKQNeFvz/iPIHAAD//wMAUEsBAi0AFAAGAAgA&#10;AAAhALaDOJL+AAAA4QEAABMAAAAAAAAAAAAAAAAAAAAAAFtDb250ZW50X1R5cGVzXS54bWxQSwEC&#10;LQAUAAYACAAAACEAOP0h/9YAAACUAQAACwAAAAAAAAAAAAAAAAAvAQAAX3JlbHMvLnJlbHNQSwEC&#10;LQAUAAYACAAAACEANhNI1hwCAABBBAAADgAAAAAAAAAAAAAAAAAuAgAAZHJzL2Uyb0RvYy54bWxQ&#10;SwECLQAUAAYACAAAACEASH6iM+IAAAAMAQAADwAAAAAAAAAAAAAAAAB2BAAAZHJzL2Rvd25yZXYu&#10;eG1sUEsFBgAAAAAEAAQA8wAAAIUFAAAAAA==&#10;" stroked="f">
                <v:textbox style="mso-fit-shape-to-text:t" inset="0,0,0,0">
                  <w:txbxContent>
                    <w:p w14:paraId="382DBC83" w14:textId="3E657347" w:rsidR="0031713E" w:rsidRPr="008E4874" w:rsidRDefault="0031713E" w:rsidP="00F022EC">
                      <w:pPr>
                        <w:pStyle w:val="Lgende"/>
                        <w:rPr>
                          <w:sz w:val="24"/>
                        </w:rPr>
                      </w:pPr>
                      <w:bookmarkStart w:id="85" w:name="_Toc150687663"/>
                      <w:r>
                        <w:t xml:space="preserve">Figure </w:t>
                      </w:r>
                      <w:r>
                        <w:fldChar w:fldCharType="begin"/>
                      </w:r>
                      <w:r>
                        <w:instrText>SEQ Figure \* ARABIC</w:instrText>
                      </w:r>
                      <w:r>
                        <w:fldChar w:fldCharType="separate"/>
                      </w:r>
                      <w:r w:rsidR="00E41BE7">
                        <w:rPr>
                          <w:noProof/>
                        </w:rPr>
                        <w:t>3</w:t>
                      </w:r>
                      <w:r>
                        <w:fldChar w:fldCharType="end"/>
                      </w:r>
                      <w:r>
                        <w:t xml:space="preserve"> : Problématisation et contributions visées</w:t>
                      </w:r>
                      <w:bookmarkEnd w:id="85"/>
                    </w:p>
                  </w:txbxContent>
                </v:textbox>
              </v:shape>
            </w:pict>
          </mc:Fallback>
        </mc:AlternateContent>
      </w:r>
      <w:r w:rsidR="00BF23C2" w:rsidRPr="00C05C6B">
        <w:rPr>
          <w:color w:val="000000" w:themeColor="text1"/>
        </w:rPr>
        <w:t xml:space="preserve"> </w:t>
      </w:r>
      <w:r w:rsidR="003266F4" w:rsidRPr="00C05C6B">
        <w:rPr>
          <w:color w:val="000000" w:themeColor="text1"/>
        </w:rPr>
        <w:br w:type="page"/>
      </w:r>
    </w:p>
    <w:p w14:paraId="03741F0E" w14:textId="3E1606FF" w:rsidR="007F42E4" w:rsidRPr="00C05C6B" w:rsidRDefault="007F42E4" w:rsidP="00A225E1">
      <w:pPr>
        <w:pStyle w:val="Titre3"/>
        <w:spacing w:before="120" w:beforeAutospacing="0" w:after="120" w:afterAutospacing="0"/>
        <w:rPr>
          <w:color w:val="000000" w:themeColor="text1"/>
        </w:rPr>
      </w:pPr>
      <w:bookmarkStart w:id="86" w:name="_Toc149396608"/>
      <w:bookmarkStart w:id="87" w:name="_Toc151299998"/>
      <w:bookmarkStart w:id="88" w:name="_Toc169527881"/>
      <w:r w:rsidRPr="00C05C6B">
        <w:rPr>
          <w:color w:val="000000" w:themeColor="text1"/>
        </w:rPr>
        <w:lastRenderedPageBreak/>
        <w:t>Design de recherche</w:t>
      </w:r>
      <w:bookmarkEnd w:id="86"/>
      <w:bookmarkEnd w:id="87"/>
      <w:bookmarkEnd w:id="88"/>
    </w:p>
    <w:p w14:paraId="2AD60A13" w14:textId="080887F2" w:rsidR="00F97A9F" w:rsidRPr="00C05C6B" w:rsidRDefault="00F97A9F" w:rsidP="00A225E1">
      <w:pPr>
        <w:spacing w:before="120" w:after="120"/>
        <w:rPr>
          <w:color w:val="000000" w:themeColor="text1"/>
          <w:shd w:val="clear" w:color="auto" w:fill="FFFFFF"/>
          <w:lang w:val="fr-BE"/>
        </w:rPr>
      </w:pPr>
      <w:r w:rsidRPr="00C05C6B">
        <w:rPr>
          <w:color w:val="000000" w:themeColor="text1"/>
          <w:shd w:val="clear" w:color="auto" w:fill="FFFFFF"/>
          <w:lang w:val="fr-BE"/>
        </w:rPr>
        <w:t xml:space="preserve">Notre posture scientifique se caractérise par un effort et/ou </w:t>
      </w:r>
      <w:r w:rsidR="0080350C">
        <w:rPr>
          <w:color w:val="000000" w:themeColor="text1"/>
          <w:shd w:val="clear" w:color="auto" w:fill="FFFFFF"/>
          <w:lang w:val="fr-BE"/>
        </w:rPr>
        <w:t xml:space="preserve">une </w:t>
      </w:r>
      <w:r w:rsidRPr="00C05C6B">
        <w:rPr>
          <w:color w:val="000000" w:themeColor="text1"/>
          <w:shd w:val="clear" w:color="auto" w:fill="FFFFFF"/>
          <w:lang w:val="fr-BE"/>
        </w:rPr>
        <w:t>tentative méthodologique visant à conjuguer différentes focales, théories et analyses pour « pénétrer le réel » (Ostrom, 2003,</w:t>
      </w:r>
      <w:r w:rsidR="004748D8" w:rsidRPr="00C05C6B">
        <w:rPr>
          <w:color w:val="000000" w:themeColor="text1"/>
          <w:shd w:val="clear" w:color="auto" w:fill="FFFFFF"/>
          <w:lang w:val="fr-BE"/>
        </w:rPr>
        <w:t xml:space="preserve"> cité par </w:t>
      </w:r>
      <w:r w:rsidR="004748D8" w:rsidRPr="00C05C6B">
        <w:rPr>
          <w:color w:val="000000" w:themeColor="text1"/>
          <w:shd w:val="clear" w:color="auto" w:fill="FFFFFF"/>
          <w:lang w:val="fr-BE"/>
        </w:rPr>
        <w:fldChar w:fldCharType="begin"/>
      </w:r>
      <w:r w:rsidR="0095398D" w:rsidRPr="00C05C6B">
        <w:rPr>
          <w:color w:val="000000" w:themeColor="text1"/>
          <w:shd w:val="clear" w:color="auto" w:fill="FFFFFF"/>
          <w:lang w:val="fr-BE"/>
        </w:rPr>
        <w:instrText xml:space="preserve"> ADDIN ZOTERO_ITEM CSL_CITATION {"citationID":"nVZPipiE","properties":{"formattedCitation":"(Chanteau &amp; Labrousse, 2013)","plainCitation":"(Chanteau &amp; Labrousse, 2013)","dontUpdate":true,"noteIndex":0},"citationItems":[{"id":1787,"uris":["http://zotero.org/users/6183971/items/AP22NUK5"],"itemData":{"id":1787,"type":"article-journal","abstract":"Cet article explore l’apport méthodologique d’Ostrom, encore mal connu malgré la popularité de ses travaux sur les communs. Nous montrons que son approche participe de l’institutionnalisme historique (rationalité et régularités situées, enchâssement social, rôle des règles et des normes, approche généalogique et non-fonctionnaliste, jeux d’échelle, réalisme critique, etc.), jusque dans l’usage heuristique de modèles habituellement attribués à la théorie standard (théorie des jeux, modèles multi-agents). Cela permet de dépasser quelques malentendus (sur la théorisation d’une « troisième voie » attribuée à Ostrom ; sur les notions de communauté et de « self-governance ») et de pointer l’intérêt potentiel d’un enrichissement réciproque avec d’autres institutionnalismes.","container-title":"Revue de la régulation. Capitalisme, institutions, pouvoirs","DOI":"10.4000/regulation.10555","ISSN":"1957-7796","issue":"14","language":"fr","license":"https://creativecommons.org/licenses/by-nc-nd/4.0/","note":"number: 14\npublisher: Association Recherche &amp; Régulation","source":"journals.openedition.org","title":"L’institutionnalisme méthodologique d’Elinor Ostrom : quelques enjeux et controverses","title-short":"L’institutionnalisme méthodologique d’Elinor Ostrom","URL":"https://journals.openedition.org/regulation/10555#tocto3n2","author":[{"family":"Chanteau","given":"Jean-Pierre"},{"family":"Labrousse","given":"Agnès"}],"accessed":{"date-parts":[["2023",8,22]]},"issued":{"date-parts":[["2013",12,12]]}}}],"schema":"https://github.com/citation-style-language/schema/raw/master/csl-citation.json"} </w:instrText>
      </w:r>
      <w:r w:rsidR="004748D8" w:rsidRPr="00C05C6B">
        <w:rPr>
          <w:color w:val="000000" w:themeColor="text1"/>
          <w:shd w:val="clear" w:color="auto" w:fill="FFFFFF"/>
          <w:lang w:val="fr-BE"/>
        </w:rPr>
        <w:fldChar w:fldCharType="separate"/>
      </w:r>
      <w:r w:rsidR="004748D8" w:rsidRPr="00C05C6B">
        <w:rPr>
          <w:rFonts w:cs="Times New Roman"/>
          <w:color w:val="000000" w:themeColor="text1"/>
        </w:rPr>
        <w:t>Chanteau &amp; Labrousse, 2013</w:t>
      </w:r>
      <w:r w:rsidR="004748D8" w:rsidRPr="00C05C6B">
        <w:rPr>
          <w:color w:val="000000" w:themeColor="text1"/>
          <w:shd w:val="clear" w:color="auto" w:fill="FFFFFF"/>
          <w:lang w:val="fr-BE"/>
        </w:rPr>
        <w:fldChar w:fldCharType="end"/>
      </w:r>
      <w:r w:rsidR="004748D8" w:rsidRPr="00C05C6B">
        <w:rPr>
          <w:color w:val="000000" w:themeColor="text1"/>
          <w:shd w:val="clear" w:color="auto" w:fill="FFFFFF"/>
          <w:lang w:val="fr-BE"/>
        </w:rPr>
        <w:t> :8</w:t>
      </w:r>
      <w:r w:rsidRPr="00C05C6B">
        <w:rPr>
          <w:color w:val="000000" w:themeColor="text1"/>
          <w:shd w:val="clear" w:color="auto" w:fill="FFFFFF"/>
          <w:lang w:val="fr-BE"/>
        </w:rPr>
        <w:t xml:space="preserve">). L’important n’est pas </w:t>
      </w:r>
      <w:r w:rsidR="006A4298" w:rsidRPr="00C05C6B">
        <w:rPr>
          <w:color w:val="000000" w:themeColor="text1"/>
          <w:shd w:val="clear" w:color="auto" w:fill="FFFFFF"/>
          <w:lang w:val="fr-BE"/>
        </w:rPr>
        <w:t>« </w:t>
      </w:r>
      <w:r w:rsidRPr="00C05C6B">
        <w:rPr>
          <w:color w:val="000000" w:themeColor="text1"/>
          <w:shd w:val="clear" w:color="auto" w:fill="FFFFFF"/>
          <w:lang w:val="fr-BE"/>
        </w:rPr>
        <w:t>de </w:t>
      </w:r>
      <w:r w:rsidRPr="00C05C6B">
        <w:rPr>
          <w:rStyle w:val="Accentuation"/>
          <w:rFonts w:cs="Times New Roman"/>
          <w:color w:val="000000" w:themeColor="text1"/>
          <w:szCs w:val="24"/>
          <w:shd w:val="clear" w:color="auto" w:fill="FFFFFF"/>
          <w:lang w:val="fr-BE"/>
        </w:rPr>
        <w:t>prouver</w:t>
      </w:r>
      <w:r w:rsidRPr="00C05C6B">
        <w:rPr>
          <w:color w:val="000000" w:themeColor="text1"/>
          <w:shd w:val="clear" w:color="auto" w:fill="FFFFFF"/>
          <w:lang w:val="fr-BE"/>
        </w:rPr>
        <w:t> que l’hypothèse est correcte, mais bien de </w:t>
      </w:r>
      <w:r w:rsidRPr="00C05C6B">
        <w:rPr>
          <w:rStyle w:val="Accentuation"/>
          <w:rFonts w:cs="Times New Roman"/>
          <w:color w:val="000000" w:themeColor="text1"/>
          <w:szCs w:val="24"/>
          <w:shd w:val="clear" w:color="auto" w:fill="FFFFFF"/>
          <w:lang w:val="fr-BE"/>
        </w:rPr>
        <w:t>découvrir</w:t>
      </w:r>
      <w:r w:rsidRPr="00C05C6B">
        <w:rPr>
          <w:color w:val="000000" w:themeColor="text1"/>
          <w:shd w:val="clear" w:color="auto" w:fill="FFFFFF"/>
          <w:lang w:val="fr-BE"/>
        </w:rPr>
        <w:t> quelque chose</w:t>
      </w:r>
      <w:r w:rsidR="006A4298" w:rsidRPr="00C05C6B">
        <w:rPr>
          <w:color w:val="000000" w:themeColor="text1"/>
          <w:shd w:val="clear" w:color="auto" w:fill="FFFFFF"/>
          <w:lang w:val="fr-BE"/>
        </w:rPr>
        <w:t> »</w:t>
      </w:r>
      <w:r w:rsidRPr="00C05C6B">
        <w:rPr>
          <w:color w:val="000000" w:themeColor="text1"/>
          <w:shd w:val="clear" w:color="auto" w:fill="FFFFFF"/>
          <w:lang w:val="fr-BE"/>
        </w:rPr>
        <w:t xml:space="preserve"> dans chaque démarche</w:t>
      </w:r>
      <w:r w:rsidR="006A4298" w:rsidRPr="00C05C6B">
        <w:rPr>
          <w:color w:val="000000" w:themeColor="text1"/>
          <w:shd w:val="clear" w:color="auto" w:fill="FFFFFF"/>
          <w:lang w:val="fr-BE"/>
        </w:rPr>
        <w:t xml:space="preserve"> </w:t>
      </w:r>
      <w:r w:rsidR="006A4298" w:rsidRPr="00C05C6B">
        <w:rPr>
          <w:color w:val="000000" w:themeColor="text1"/>
          <w:shd w:val="clear" w:color="auto" w:fill="FFFFFF"/>
          <w:lang w:val="fr-BE"/>
        </w:rPr>
        <w:fldChar w:fldCharType="begin"/>
      </w:r>
      <w:r w:rsidR="006A4298" w:rsidRPr="00C05C6B">
        <w:rPr>
          <w:color w:val="000000" w:themeColor="text1"/>
          <w:shd w:val="clear" w:color="auto" w:fill="FFFFFF"/>
          <w:lang w:val="fr-BE"/>
        </w:rPr>
        <w:instrText xml:space="preserve"> ADDIN ZOTERO_ITEM CSL_CITATION {"citationID":"S3f6c4yR","properties":{"formattedCitation":"(Chanteau &amp; Labrousse, 2013)","plainCitation":"(Chanteau &amp; Labrousse, 2013)","noteIndex":0},"citationItems":[{"id":1787,"uris":["http://zotero.org/users/6183971/items/AP22NUK5"],"itemData":{"id":1787,"type":"article-journal","abstract":"Cet article explore l’apport méthodologique d’Ostrom, encore mal connu malgré la popularité de ses travaux sur les communs. Nous montrons que son approche participe de l’institutionnalisme historique (rationalité et régularités situées, enchâssement social, rôle des règles et des normes, approche généalogique et non-fonctionnaliste, jeux d’échelle, réalisme critique, etc.), jusque dans l’usage heuristique de modèles habituellement attribués à la théorie standard (théorie des jeux, modèles multi-agents). Cela permet de dépasser quelques malentendus (sur la théorisation d’une « troisième voie » attribuée à Ostrom ; sur les notions de communauté et de « self-governance ») et de pointer l’intérêt potentiel d’un enrichissement réciproque avec d’autres institutionnalismes.","container-title":"Revue de la régulation. Capitalisme, institutions, pouvoirs","DOI":"10.4000/regulation.10555","ISSN":"1957-7796","issue":"14","language":"fr","license":"https://creativecommons.org/licenses/by-nc-nd/4.0/","note":"number: 14\npublisher: Association Recherche &amp; Régulation","source":"journals.openedition.org","title":"L’institutionnalisme méthodologique d’Elinor Ostrom : quelques enjeux et controverses","title-short":"L’institutionnalisme méthodologique d’Elinor Ostrom","URL":"https://journals.openedition.org/regulation/10555#tocto3n2","author":[{"family":"Chanteau","given":"Jean-Pierre"},{"family":"Labrousse","given":"Agnès"}],"accessed":{"date-parts":[["2023",8,22]]},"issued":{"date-parts":[["2013",12,12]]}}}],"schema":"https://github.com/citation-style-language/schema/raw/master/csl-citation.json"} </w:instrText>
      </w:r>
      <w:r w:rsidR="006A4298" w:rsidRPr="00C05C6B">
        <w:rPr>
          <w:color w:val="000000" w:themeColor="text1"/>
          <w:shd w:val="clear" w:color="auto" w:fill="FFFFFF"/>
          <w:lang w:val="fr-BE"/>
        </w:rPr>
        <w:fldChar w:fldCharType="separate"/>
      </w:r>
      <w:r w:rsidR="006A4298" w:rsidRPr="00C05C6B">
        <w:rPr>
          <w:color w:val="000000" w:themeColor="text1"/>
        </w:rPr>
        <w:t>(Chanteau &amp; Labrousse, 2013)</w:t>
      </w:r>
      <w:r w:rsidR="006A4298" w:rsidRPr="00C05C6B">
        <w:rPr>
          <w:color w:val="000000" w:themeColor="text1"/>
          <w:shd w:val="clear" w:color="auto" w:fill="FFFFFF"/>
          <w:lang w:val="fr-BE"/>
        </w:rPr>
        <w:fldChar w:fldCharType="end"/>
      </w:r>
      <w:r w:rsidRPr="00C05C6B">
        <w:rPr>
          <w:color w:val="000000" w:themeColor="text1"/>
          <w:shd w:val="clear" w:color="auto" w:fill="FFFFFF"/>
          <w:lang w:val="fr-BE"/>
        </w:rPr>
        <w:t>. </w:t>
      </w:r>
    </w:p>
    <w:p w14:paraId="78E18F3E" w14:textId="1EE108F4" w:rsidR="0054008B" w:rsidRPr="00C05C6B" w:rsidRDefault="0054008B" w:rsidP="00A225E1">
      <w:pPr>
        <w:spacing w:before="120" w:after="120"/>
        <w:rPr>
          <w:color w:val="000000" w:themeColor="text1"/>
          <w:lang w:val="fr-BE"/>
        </w:rPr>
      </w:pPr>
      <w:r w:rsidRPr="00C05C6B">
        <w:rPr>
          <w:color w:val="000000" w:themeColor="text1"/>
          <w:lang w:val="fr-BE"/>
        </w:rPr>
        <w:fldChar w:fldCharType="begin"/>
      </w:r>
      <w:r w:rsidRPr="00C05C6B">
        <w:rPr>
          <w:color w:val="000000" w:themeColor="text1"/>
          <w:lang w:val="fr-BE"/>
        </w:rPr>
        <w:instrText xml:space="preserve"> ADDIN ZOTERO_ITEM CSL_CITATION {"citationID":"DQLkicgs","properties":{"formattedCitation":"(Schneiberg &amp; Clemens, 2006)","plainCitation":"(Schneiberg &amp; Clemens, 2006)","dontUpdate":true,"noteIndex":0},"citationItems":[{"id":2488,"uris":["http://zotero.org/users/6183971/items/QQC9Q449"],"itemData":{"id":2488,"type":"article-journal","abstract":"Institutional theory rests on a rejection of reductionism. Instead of reducing higher-order phenomena to aggregates of behavior, institutional theory reverses this causal imagery. It attributes the behavior of organizations and nation-states to contextual factors, notably organizational fields, national institutional systems, or the emerging global polity, Institutionalists, particularly within sociology, also emphasize specifically cultural mechanisms for these higher-order effects. This article develops the methodological foundations for these claims. It surveys and elaborates research designs for documenting higher-order effects and for differentiating the cultural mechanisms of institutional influence. It also presents new strategies for assessing multiple logics and the coherence of institutional orders, moving beyond adoption and diffusion studies to analyze the dynamic and contested processes of institutionalization and institutional change.","container-title":"Sociological Theory","DOI":"10.1111/j.1467-9558.2006.00288.x","ISSN":"1467-9558","issue":"3","language":"en","note":"_eprint: https://onlinelibrary.wiley.com/doi/pdf/10.1111/j.1467-9558.2006.00288.x","page":"195-227","source":"Wiley Online Library","title":"The Typical Tools for the Job: Research Strategies in Institutional Analysis*","title-short":"The Typical Tools for the Job","URL":"https://onlinelibrary.wiley.com/doi/abs/10.1111/j.1467-9558.2006.00288.x","volume":"24","author":[{"family":"Schneiberg","given":"Marc"},{"family":"Clemens","given":"Elisabeth S."}],"accessed":{"date-parts":[["2023",10,6]]},"issued":{"date-parts":[["2006"]]}}}],"schema":"https://github.com/citation-style-language/schema/raw/master/csl-citation.json"} </w:instrText>
      </w:r>
      <w:r w:rsidRPr="00C05C6B">
        <w:rPr>
          <w:color w:val="000000" w:themeColor="text1"/>
          <w:lang w:val="fr-BE"/>
        </w:rPr>
        <w:fldChar w:fldCharType="separate"/>
      </w:r>
      <w:r w:rsidRPr="00C05C6B">
        <w:rPr>
          <w:rFonts w:cs="Times New Roman"/>
          <w:color w:val="000000" w:themeColor="text1"/>
        </w:rPr>
        <w:t xml:space="preserve">Schneiberg </w:t>
      </w:r>
      <w:r w:rsidR="000A56AE">
        <w:rPr>
          <w:rFonts w:cs="Times New Roman"/>
          <w:color w:val="000000" w:themeColor="text1"/>
        </w:rPr>
        <w:t>et</w:t>
      </w:r>
      <w:r w:rsidRPr="00C05C6B">
        <w:rPr>
          <w:rFonts w:cs="Times New Roman"/>
          <w:color w:val="000000" w:themeColor="text1"/>
        </w:rPr>
        <w:t xml:space="preserve"> Clemens (2006)</w:t>
      </w:r>
      <w:r w:rsidRPr="00C05C6B">
        <w:rPr>
          <w:color w:val="000000" w:themeColor="text1"/>
          <w:lang w:val="fr-BE"/>
        </w:rPr>
        <w:fldChar w:fldCharType="end"/>
      </w:r>
      <w:r w:rsidRPr="00C05C6B">
        <w:rPr>
          <w:color w:val="000000" w:themeColor="text1"/>
          <w:lang w:val="fr-BE"/>
        </w:rPr>
        <w:t xml:space="preserve"> défendent les méthodes d’analyses institutionnalistes comme </w:t>
      </w:r>
      <w:r w:rsidR="000A56AE">
        <w:rPr>
          <w:color w:val="000000" w:themeColor="text1"/>
          <w:lang w:val="fr-BE"/>
        </w:rPr>
        <w:t xml:space="preserve">un </w:t>
      </w:r>
      <w:r w:rsidRPr="00C05C6B">
        <w:rPr>
          <w:color w:val="000000" w:themeColor="text1"/>
          <w:lang w:val="fr-BE"/>
        </w:rPr>
        <w:t>moyen de sortir du réductionnisme selon lequel les phénomènes étudiés ne trouvent d’explication que dans le niveau d’analyse concerné. Les théories institutionnelles défendent l’idée selon laquelle il existe des relations entre</w:t>
      </w:r>
      <w:r w:rsidR="00D1073C" w:rsidRPr="00C05C6B">
        <w:rPr>
          <w:color w:val="000000" w:themeColor="text1"/>
          <w:lang w:val="fr-BE"/>
        </w:rPr>
        <w:t xml:space="preserve"> entités à différents niveaux </w:t>
      </w:r>
      <w:r w:rsidRPr="00C05C6B">
        <w:rPr>
          <w:color w:val="000000" w:themeColor="text1"/>
          <w:lang w:val="fr-BE"/>
        </w:rPr>
        <w:t>qui</w:t>
      </w:r>
      <w:r w:rsidR="000A56AE">
        <w:rPr>
          <w:color w:val="000000" w:themeColor="text1"/>
          <w:lang w:val="fr-BE"/>
        </w:rPr>
        <w:t>,</w:t>
      </w:r>
      <w:r w:rsidRPr="00C05C6B">
        <w:rPr>
          <w:color w:val="000000" w:themeColor="text1"/>
          <w:lang w:val="fr-BE"/>
        </w:rPr>
        <w:t xml:space="preserve"> ensemble</w:t>
      </w:r>
      <w:r w:rsidR="000A56AE">
        <w:rPr>
          <w:color w:val="000000" w:themeColor="text1"/>
          <w:lang w:val="fr-BE"/>
        </w:rPr>
        <w:t>,</w:t>
      </w:r>
      <w:r w:rsidRPr="00C05C6B">
        <w:rPr>
          <w:color w:val="000000" w:themeColor="text1"/>
          <w:lang w:val="fr-BE"/>
        </w:rPr>
        <w:t xml:space="preserve"> construisent des processus d’institutionnalisation. Dans cette veine, il s’agit dans notre étude de comprendre ce processus d’institutionnalisation ou comment </w:t>
      </w:r>
      <w:r w:rsidR="007014AB">
        <w:rPr>
          <w:color w:val="000000" w:themeColor="text1"/>
          <w:lang w:val="fr-BE"/>
        </w:rPr>
        <w:t>« </w:t>
      </w:r>
      <w:r w:rsidRPr="00C05C6B">
        <w:rPr>
          <w:color w:val="000000" w:themeColor="text1"/>
          <w:lang w:val="fr-BE"/>
        </w:rPr>
        <w:t>les formes et pratiques organisationnelles tacites sont progressivement prises pour acquises</w:t>
      </w:r>
      <w:r w:rsidR="007014AB">
        <w:rPr>
          <w:color w:val="000000" w:themeColor="text1"/>
          <w:lang w:val="fr-BE"/>
        </w:rPr>
        <w:t> »</w:t>
      </w:r>
      <w:r w:rsidRPr="00C05C6B">
        <w:rPr>
          <w:color w:val="000000" w:themeColor="text1"/>
          <w:lang w:val="fr-BE"/>
        </w:rPr>
        <w:t xml:space="preserve"> (DiMaggio 1988:4), en reliant les niveaux d’analyse. </w:t>
      </w:r>
    </w:p>
    <w:p w14:paraId="4770D339" w14:textId="251C52C8" w:rsidR="002247B4" w:rsidRPr="00C05C6B" w:rsidRDefault="007F42E4" w:rsidP="00A225E1">
      <w:pPr>
        <w:spacing w:before="120" w:after="120"/>
        <w:rPr>
          <w:color w:val="000000" w:themeColor="text1"/>
          <w:lang w:val="fr-BE"/>
        </w:rPr>
      </w:pPr>
      <w:r w:rsidRPr="00C05C6B">
        <w:rPr>
          <w:color w:val="000000" w:themeColor="text1"/>
          <w:lang w:val="fr-BE"/>
        </w:rPr>
        <w:t>Nos recherches empiriques se situent au niveau institutionnel, à savoir le secteur du transport rémunéré de personnes</w:t>
      </w:r>
      <w:r w:rsidR="000A56AE">
        <w:rPr>
          <w:color w:val="000000" w:themeColor="text1"/>
          <w:lang w:val="fr-BE"/>
        </w:rPr>
        <w:t> ;</w:t>
      </w:r>
      <w:r w:rsidRPr="00C05C6B">
        <w:rPr>
          <w:color w:val="000000" w:themeColor="text1"/>
          <w:lang w:val="fr-BE"/>
        </w:rPr>
        <w:t xml:space="preserve"> au nive</w:t>
      </w:r>
      <w:r w:rsidR="00C63147" w:rsidRPr="00C05C6B">
        <w:rPr>
          <w:color w:val="000000" w:themeColor="text1"/>
          <w:lang w:val="fr-BE"/>
        </w:rPr>
        <w:t>au méso, à savoir une entreprise de plateforme</w:t>
      </w:r>
      <w:r w:rsidRPr="00C05C6B">
        <w:rPr>
          <w:color w:val="000000" w:themeColor="text1"/>
          <w:lang w:val="fr-BE"/>
        </w:rPr>
        <w:t xml:space="preserve">, et au niveau </w:t>
      </w:r>
      <w:r w:rsidR="00F97A9F" w:rsidRPr="00C05C6B">
        <w:rPr>
          <w:color w:val="000000" w:themeColor="text1"/>
          <w:lang w:val="fr-BE"/>
        </w:rPr>
        <w:t xml:space="preserve">micro, à savoir </w:t>
      </w:r>
      <w:r w:rsidR="00C63147" w:rsidRPr="00C05C6B">
        <w:rPr>
          <w:color w:val="000000" w:themeColor="text1"/>
          <w:lang w:val="fr-BE"/>
        </w:rPr>
        <w:t>les chauffeurs de plateforme</w:t>
      </w:r>
      <w:r w:rsidR="00F97A9F" w:rsidRPr="00C05C6B">
        <w:rPr>
          <w:color w:val="000000" w:themeColor="text1"/>
          <w:lang w:val="fr-BE"/>
        </w:rPr>
        <w:t>.</w:t>
      </w:r>
      <w:r w:rsidR="009560BC" w:rsidRPr="00C05C6B">
        <w:rPr>
          <w:color w:val="000000" w:themeColor="text1"/>
          <w:lang w:val="fr-BE"/>
        </w:rPr>
        <w:t xml:space="preserve"> </w:t>
      </w:r>
      <w:r w:rsidR="000A56AE">
        <w:rPr>
          <w:color w:val="000000" w:themeColor="text1"/>
          <w:lang w:val="fr-BE"/>
        </w:rPr>
        <w:t>À</w:t>
      </w:r>
      <w:r w:rsidR="002247B4" w:rsidRPr="00C05C6B">
        <w:rPr>
          <w:color w:val="000000" w:themeColor="text1"/>
          <w:shd w:val="clear" w:color="auto" w:fill="FFFFFF"/>
          <w:lang w:val="fr-BE"/>
        </w:rPr>
        <w:t xml:space="preserve"> chaque échelle d’observation, les phénomènes sociaux apparaissent sous un jour différent</w:t>
      </w:r>
      <w:r w:rsidR="002247B4" w:rsidRPr="00C05C6B">
        <w:rPr>
          <w:b/>
          <w:color w:val="000000" w:themeColor="text1"/>
          <w:shd w:val="clear" w:color="auto" w:fill="FFFFFF"/>
          <w:lang w:val="fr-BE"/>
        </w:rPr>
        <w:t xml:space="preserve">. </w:t>
      </w:r>
      <w:r w:rsidR="002247B4" w:rsidRPr="00C05C6B">
        <w:rPr>
          <w:color w:val="000000" w:themeColor="text1"/>
          <w:shd w:val="clear" w:color="auto" w:fill="FFFFFF"/>
          <w:lang w:val="fr-BE"/>
        </w:rPr>
        <w:t xml:space="preserve">La construction de l’objet, des faits, diffère selon l’échelle adoptée, du micro au macrosociologique. </w:t>
      </w:r>
    </w:p>
    <w:p w14:paraId="56307C1A" w14:textId="4AA07BAD" w:rsidR="002247B4" w:rsidRPr="00C05C6B" w:rsidRDefault="00C353B9" w:rsidP="00A225E1">
      <w:pPr>
        <w:spacing w:before="120" w:after="120"/>
        <w:rPr>
          <w:color w:val="000000" w:themeColor="text1"/>
          <w:shd w:val="clear" w:color="auto" w:fill="FFFFFF"/>
          <w:lang w:val="fr-BE"/>
        </w:rPr>
      </w:pPr>
      <w:r w:rsidRPr="00C05C6B">
        <w:rPr>
          <w:color w:val="000000" w:themeColor="text1"/>
          <w:shd w:val="clear" w:color="auto" w:fill="FFFFFF"/>
          <w:lang w:val="fr-BE"/>
        </w:rPr>
        <w:t xml:space="preserve">Selon </w:t>
      </w:r>
      <w:r w:rsidRPr="00C05C6B">
        <w:rPr>
          <w:color w:val="000000" w:themeColor="text1"/>
          <w:shd w:val="clear" w:color="auto" w:fill="FFFFFF"/>
          <w:lang w:val="fr-BE"/>
        </w:rPr>
        <w:fldChar w:fldCharType="begin"/>
      </w:r>
      <w:r w:rsidR="0095398D" w:rsidRPr="00C05C6B">
        <w:rPr>
          <w:color w:val="000000" w:themeColor="text1"/>
          <w:shd w:val="clear" w:color="auto" w:fill="FFFFFF"/>
          <w:lang w:val="fr-BE"/>
        </w:rPr>
        <w:instrText xml:space="preserve"> ADDIN ZOTERO_ITEM CSL_CITATION {"citationID":"ie9d4lT1","properties":{"formattedCitation":"(Labrousse, 2006)","plainCitation":"(Labrousse, 2006)","dontUpdate":true,"noteIndex":0},"citationItems":[{"id":1556,"uris":["http://zotero.org/users/6183971/items/U3HNHENZ"],"itemData":{"id":1556,"type":"article-journal","abstract":"This articles aims at shedding some light on methodological elements linked with historical institutionalism in economics. Starting from the notion of autonomy (autonomy of economic actors, autonomy of the investigator, autonomy of the levels of observation), it explores some of its methodological implications namely multi-level analysis, reflexivity, and abduction. These principles are already part of methodological institutionalism or can be integrated to this corpus easily. Hence, this article pleads for a situated institutional analysis using an open-ended method of enquiry enriched by methodological achievements from other social sciences. In the theoretical construction process, the researcher applies a procedural, bounded and deliberative rationality according to an abductive logic in which observation, novelty and surprise play a foremost role. The scientific investigation is then a Simonian search process designed to lead provisionally to a satisficing situation.","container-title":"Économie et Institutions","DOI":"10.4000/ei.1107","journalAbbreviation":"Économie et Institutions","page":"5-53","source":"ResearchGate","title":"Éléments pour un institutionnalisme méthodologique : autonomie, variation d’échelle, réflexivité et abduction","title-short":"Éléments pour un institutionnalisme méthodologique","author":[{"family":"Labrousse","given":"Agnès"}],"issued":{"date-parts":[["2006",6,1]]}}}],"schema":"https://github.com/citation-style-language/schema/raw/master/csl-citation.json"} </w:instrText>
      </w:r>
      <w:r w:rsidRPr="00C05C6B">
        <w:rPr>
          <w:color w:val="000000" w:themeColor="text1"/>
          <w:shd w:val="clear" w:color="auto" w:fill="FFFFFF"/>
          <w:lang w:val="fr-BE"/>
        </w:rPr>
        <w:fldChar w:fldCharType="separate"/>
      </w:r>
      <w:r w:rsidR="00BF1357" w:rsidRPr="00C05C6B">
        <w:rPr>
          <w:color w:val="000000" w:themeColor="text1"/>
        </w:rPr>
        <w:t>Labrousse</w:t>
      </w:r>
      <w:r w:rsidRPr="00C05C6B">
        <w:rPr>
          <w:color w:val="000000" w:themeColor="text1"/>
        </w:rPr>
        <w:t xml:space="preserve"> </w:t>
      </w:r>
      <w:r w:rsidR="00BF1357" w:rsidRPr="00C05C6B">
        <w:rPr>
          <w:color w:val="000000" w:themeColor="text1"/>
        </w:rPr>
        <w:t>(</w:t>
      </w:r>
      <w:r w:rsidRPr="00C05C6B">
        <w:rPr>
          <w:color w:val="000000" w:themeColor="text1"/>
        </w:rPr>
        <w:t>2006)</w:t>
      </w:r>
      <w:r w:rsidRPr="00C05C6B">
        <w:rPr>
          <w:color w:val="000000" w:themeColor="text1"/>
          <w:shd w:val="clear" w:color="auto" w:fill="FFFFFF"/>
          <w:lang w:val="fr-BE"/>
        </w:rPr>
        <w:fldChar w:fldCharType="end"/>
      </w:r>
      <w:r w:rsidRPr="00C05C6B">
        <w:rPr>
          <w:color w:val="000000" w:themeColor="text1"/>
          <w:shd w:val="clear" w:color="auto" w:fill="FFFFFF"/>
          <w:lang w:val="fr-BE"/>
        </w:rPr>
        <w:t xml:space="preserve">, la variation d'échelles est un concept heuristique qui offre une source précieuse d'analyse. </w:t>
      </w:r>
      <w:r w:rsidR="00D1073C" w:rsidRPr="00C05C6B">
        <w:rPr>
          <w:color w:val="000000" w:themeColor="text1"/>
          <w:shd w:val="clear" w:color="auto" w:fill="FFFFFF"/>
          <w:lang w:val="fr-BE"/>
        </w:rPr>
        <w:t xml:space="preserve">Aucune </w:t>
      </w:r>
      <w:r w:rsidRPr="00C05C6B">
        <w:rPr>
          <w:color w:val="000000" w:themeColor="text1"/>
          <w:shd w:val="clear" w:color="auto" w:fill="FFFFFF"/>
          <w:lang w:val="fr-BE"/>
        </w:rPr>
        <w:t xml:space="preserve">échelle n'a de supériorité ontologique sur une autre : c'est en les mettant en perspective que la contribution devient riche. Chaque </w:t>
      </w:r>
      <w:r w:rsidR="00F50CD7" w:rsidRPr="00C05C6B">
        <w:rPr>
          <w:color w:val="000000" w:themeColor="text1"/>
          <w:shd w:val="clear" w:color="auto" w:fill="FFFFFF"/>
          <w:lang w:val="fr-BE"/>
        </w:rPr>
        <w:t>étape de recherche</w:t>
      </w:r>
      <w:r w:rsidRPr="00C05C6B">
        <w:rPr>
          <w:color w:val="000000" w:themeColor="text1"/>
          <w:shd w:val="clear" w:color="auto" w:fill="FFFFFF"/>
          <w:lang w:val="fr-BE"/>
        </w:rPr>
        <w:t xml:space="preserve"> est lié</w:t>
      </w:r>
      <w:r w:rsidR="00BF1357" w:rsidRPr="00C05C6B">
        <w:rPr>
          <w:color w:val="000000" w:themeColor="text1"/>
          <w:shd w:val="clear" w:color="auto" w:fill="FFFFFF"/>
          <w:lang w:val="fr-BE"/>
        </w:rPr>
        <w:t>e</w:t>
      </w:r>
      <w:r w:rsidRPr="00C05C6B">
        <w:rPr>
          <w:color w:val="000000" w:themeColor="text1"/>
          <w:shd w:val="clear" w:color="auto" w:fill="FFFFFF"/>
          <w:lang w:val="fr-BE"/>
        </w:rPr>
        <w:t xml:space="preserve"> à une littérature pertinente que nous avons étudiée en détail, ce qui nous a permis d'apporter des réponses aux lacunes identifiées dans chacune d'elles.</w:t>
      </w:r>
    </w:p>
    <w:p w14:paraId="1D15E15A" w14:textId="749B188C" w:rsidR="002247B4" w:rsidRPr="00C05C6B" w:rsidRDefault="00025B14" w:rsidP="00A225E1">
      <w:pPr>
        <w:spacing w:before="120" w:after="120"/>
        <w:rPr>
          <w:b/>
          <w:smallCaps/>
          <w:color w:val="000000" w:themeColor="text1"/>
          <w:lang w:val="fr-BE"/>
        </w:rPr>
      </w:pPr>
      <w:r w:rsidRPr="00C05C6B">
        <w:rPr>
          <w:noProof/>
          <w:color w:val="000000" w:themeColor="text1"/>
          <w:lang w:eastAsia="fr-FR"/>
        </w:rPr>
        <w:lastRenderedPageBreak/>
        <mc:AlternateContent>
          <mc:Choice Requires="wps">
            <w:drawing>
              <wp:anchor distT="0" distB="0" distL="114300" distR="114300" simplePos="0" relativeHeight="251658256" behindDoc="0" locked="0" layoutInCell="1" allowOverlap="1" wp14:anchorId="7D099C6E" wp14:editId="1293AC22">
                <wp:simplePos x="0" y="0"/>
                <wp:positionH relativeFrom="column">
                  <wp:posOffset>119380</wp:posOffset>
                </wp:positionH>
                <wp:positionV relativeFrom="paragraph">
                  <wp:posOffset>4337050</wp:posOffset>
                </wp:positionV>
                <wp:extent cx="5300345" cy="635"/>
                <wp:effectExtent l="0" t="0" r="0" b="0"/>
                <wp:wrapTopAndBottom/>
                <wp:docPr id="232" name="Zone de texte 232"/>
                <wp:cNvGraphicFramePr/>
                <a:graphic xmlns:a="http://schemas.openxmlformats.org/drawingml/2006/main">
                  <a:graphicData uri="http://schemas.microsoft.com/office/word/2010/wordprocessingShape">
                    <wps:wsp>
                      <wps:cNvSpPr txBox="1"/>
                      <wps:spPr>
                        <a:xfrm>
                          <a:off x="0" y="0"/>
                          <a:ext cx="5300345" cy="635"/>
                        </a:xfrm>
                        <a:prstGeom prst="rect">
                          <a:avLst/>
                        </a:prstGeom>
                        <a:solidFill>
                          <a:prstClr val="white"/>
                        </a:solidFill>
                        <a:ln>
                          <a:noFill/>
                        </a:ln>
                      </wps:spPr>
                      <wps:txbx>
                        <w:txbxContent>
                          <w:p w14:paraId="259FB86A" w14:textId="2E9F65FE" w:rsidR="0031713E" w:rsidRPr="00A13177" w:rsidRDefault="0031713E" w:rsidP="00F022EC">
                            <w:pPr>
                              <w:pStyle w:val="Lgende"/>
                              <w:rPr>
                                <w:rFonts w:cs="Times New Roman"/>
                                <w:sz w:val="24"/>
                                <w:szCs w:val="24"/>
                              </w:rPr>
                            </w:pPr>
                            <w:bookmarkStart w:id="89" w:name="_Toc150687664"/>
                            <w:r>
                              <w:t xml:space="preserve">Figure </w:t>
                            </w:r>
                            <w:r>
                              <w:fldChar w:fldCharType="begin"/>
                            </w:r>
                            <w:r>
                              <w:instrText>SEQ Figure \* ARABIC</w:instrText>
                            </w:r>
                            <w:r>
                              <w:fldChar w:fldCharType="separate"/>
                            </w:r>
                            <w:r w:rsidR="00E41BE7">
                              <w:rPr>
                                <w:noProof/>
                              </w:rPr>
                              <w:t>4</w:t>
                            </w:r>
                            <w:r>
                              <w:fldChar w:fldCharType="end"/>
                            </w:r>
                            <w:r>
                              <w:t> : É</w:t>
                            </w:r>
                            <w:r w:rsidRPr="00F61121">
                              <w:t>chelle et « visée » de connaissance</w:t>
                            </w:r>
                            <w:r>
                              <w:t>, adaptation de Labrousse (2006)</w:t>
                            </w:r>
                            <w:bookmarkEnd w:id="89"/>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7D099C6E" id="Zone de texte 232" o:spid="_x0000_s1060" type="#_x0000_t202" style="position:absolute;left:0;text-align:left;margin-left:9.4pt;margin-top:341.5pt;width:417.35pt;height:.05pt;z-index:25165825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OJn6GgIAAEAEAAAOAAAAZHJzL2Uyb0RvYy54bWysU8Fu2zAMvQ/YPwi6L3aSpRiMOEWWIsOA&#10;oC2QDj0rshwbkEWNUmJnXz9KtpOt22nYRaZJ6lHke1zed41mZ4WuBpPz6STlTBkJRW2OOf/2sv3w&#10;iTPnhSmEBqNyflGO36/ev1u2NlMzqEAXChmBGJe1NueV9zZLEicr1Qg3AasMBUvARnj6xWNSoGgJ&#10;vdHJLE3vkhawsAhSOUfehz7IVxG/LJX0T2XplGc65/Q2H0+M5yGcyWopsiMKW9VyeIb4h1c0ojZU&#10;9Ar1ILxgJ6z/gGpqieCg9BMJTQJlWUsVe6BupumbbvaVsCr2QsNx9jom9/9g5eN5b5+R+e4zdERg&#10;GEhrXebIGfrpSmzCl17KKE4jvFzHpjrPJDkX8zSdf1xwJil2N18EjOR21aLzXxQ0LBg5R+Ikjkqc&#10;d873qWNKqORA18W21jr8hMBGIzsL4q+taq8G8N+ytAm5BsKtHjB4klsfwfLdoWN1kfNZZD24DlBc&#10;qHeEXhbOym1NBXfC+WeBpANql7Ttn+goNbQ5h8HirAL88Td/yCd6KMpZS7rKuft+Eqg4018NERdE&#10;OBo4GofRMKdmA9TqlLbGymjSBfR6NEuE5pUkvw5VKCSMpFo596O58b26aWWkWq9jEknNCr8zeysD&#10;9DjYl+5VoB1o8cTmI4yKE9kbdvrcyI9dnzyNOlJ3m+Iwb5JpJH9YqbAHv/7HrNvir34CAAD//wMA&#10;UEsDBBQABgAIAAAAIQAjU31t4AAAAAoBAAAPAAAAZHJzL2Rvd25yZXYueG1sTI/BTsMwEETvSPyD&#10;tUhcEHVK2ihK41RVBQe4VA29cHNjN06J15HttOHvWbjAcWZHs2/K9WR7dtE+dA4FzGcJMI2NUx22&#10;Ag7vL485sBAlKtk71AK+dIB1dXtTykK5K+71pY4toxIMhRRgYhwKzkNjtJVh5gaNdDs5b2Uk6Vuu&#10;vLxSue35U5Jk3MoO6YORg94a3XzWoxWwW3zszMN4en7bLFL/ehi32bmthbi/mzYrYFFP8S8MP/iE&#10;DhUxHd2IKrCedE7kUUCWp7SJAvkyXQI7/jpz4FXJ/0+ovgEAAP//AwBQSwECLQAUAAYACAAAACEA&#10;toM4kv4AAADhAQAAEwAAAAAAAAAAAAAAAAAAAAAAW0NvbnRlbnRfVHlwZXNdLnhtbFBLAQItABQA&#10;BgAIAAAAIQA4/SH/1gAAAJQBAAALAAAAAAAAAAAAAAAAAC8BAABfcmVscy8ucmVsc1BLAQItABQA&#10;BgAIAAAAIQAzOJn6GgIAAEAEAAAOAAAAAAAAAAAAAAAAAC4CAABkcnMvZTJvRG9jLnhtbFBLAQIt&#10;ABQABgAIAAAAIQAjU31t4AAAAAoBAAAPAAAAAAAAAAAAAAAAAHQEAABkcnMvZG93bnJldi54bWxQ&#10;SwUGAAAAAAQABADzAAAAgQUAAAAA&#10;" stroked="f">
                <v:textbox style="mso-fit-shape-to-text:t" inset="0,0,0,0">
                  <w:txbxContent>
                    <w:p w14:paraId="259FB86A" w14:textId="2E9F65FE" w:rsidR="0031713E" w:rsidRPr="00A13177" w:rsidRDefault="0031713E" w:rsidP="00F022EC">
                      <w:pPr>
                        <w:pStyle w:val="Lgende"/>
                        <w:rPr>
                          <w:rFonts w:cs="Times New Roman"/>
                          <w:sz w:val="24"/>
                          <w:szCs w:val="24"/>
                        </w:rPr>
                      </w:pPr>
                      <w:bookmarkStart w:id="90" w:name="_Toc150687664"/>
                      <w:r>
                        <w:t xml:space="preserve">Figure </w:t>
                      </w:r>
                      <w:r>
                        <w:fldChar w:fldCharType="begin"/>
                      </w:r>
                      <w:r>
                        <w:instrText>SEQ Figure \* ARABIC</w:instrText>
                      </w:r>
                      <w:r>
                        <w:fldChar w:fldCharType="separate"/>
                      </w:r>
                      <w:r w:rsidR="00E41BE7">
                        <w:rPr>
                          <w:noProof/>
                        </w:rPr>
                        <w:t>4</w:t>
                      </w:r>
                      <w:r>
                        <w:fldChar w:fldCharType="end"/>
                      </w:r>
                      <w:r>
                        <w:t> : É</w:t>
                      </w:r>
                      <w:r w:rsidRPr="00F61121">
                        <w:t>chelle et « visée » de connaissance</w:t>
                      </w:r>
                      <w:r>
                        <w:t>, adaptation de Labrousse (2006)</w:t>
                      </w:r>
                      <w:bookmarkEnd w:id="90"/>
                    </w:p>
                  </w:txbxContent>
                </v:textbox>
                <w10:wrap type="topAndBottom"/>
              </v:shape>
            </w:pict>
          </mc:Fallback>
        </mc:AlternateContent>
      </w:r>
      <w:r w:rsidR="002247B4" w:rsidRPr="00C05C6B">
        <w:rPr>
          <w:noProof/>
          <w:color w:val="000000" w:themeColor="text1"/>
          <w:lang w:eastAsia="fr-FR"/>
        </w:rPr>
        <w:drawing>
          <wp:anchor distT="0" distB="0" distL="114300" distR="114300" simplePos="0" relativeHeight="251658254" behindDoc="0" locked="0" layoutInCell="1" allowOverlap="1" wp14:anchorId="6B730B11" wp14:editId="463F4EF2">
            <wp:simplePos x="0" y="0"/>
            <wp:positionH relativeFrom="column">
              <wp:posOffset>119380</wp:posOffset>
            </wp:positionH>
            <wp:positionV relativeFrom="paragraph">
              <wp:posOffset>463550</wp:posOffset>
            </wp:positionV>
            <wp:extent cx="5300345" cy="3816350"/>
            <wp:effectExtent l="0" t="0" r="0" b="0"/>
            <wp:wrapTopAndBottom/>
            <wp:docPr id="1"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extLst>
                        <a:ext uri="{28A0092B-C50C-407E-A947-70E740481C1C}">
                          <a14:useLocalDpi xmlns:a14="http://schemas.microsoft.com/office/drawing/2010/main" val="0"/>
                        </a:ext>
                      </a:extLst>
                    </a:blip>
                    <a:stretch>
                      <a:fillRect/>
                    </a:stretch>
                  </pic:blipFill>
                  <pic:spPr>
                    <a:xfrm>
                      <a:off x="0" y="0"/>
                      <a:ext cx="5300345" cy="3816350"/>
                    </a:xfrm>
                    <a:prstGeom prst="rect">
                      <a:avLst/>
                    </a:prstGeom>
                  </pic:spPr>
                </pic:pic>
              </a:graphicData>
            </a:graphic>
            <wp14:sizeRelH relativeFrom="margin">
              <wp14:pctWidth>0</wp14:pctWidth>
            </wp14:sizeRelH>
            <wp14:sizeRelV relativeFrom="margin">
              <wp14:pctHeight>0</wp14:pctHeight>
            </wp14:sizeRelV>
          </wp:anchor>
        </w:drawing>
      </w:r>
    </w:p>
    <w:p w14:paraId="3573D159" w14:textId="77777777" w:rsidR="002247B4" w:rsidRPr="00C05C6B" w:rsidRDefault="002247B4" w:rsidP="00A225E1">
      <w:pPr>
        <w:spacing w:before="120" w:after="120"/>
        <w:rPr>
          <w:color w:val="000000" w:themeColor="text1"/>
          <w:lang w:val="fr-BE"/>
        </w:rPr>
      </w:pPr>
    </w:p>
    <w:p w14:paraId="162E3AC3" w14:textId="1FED7FAA" w:rsidR="00813F21" w:rsidRPr="00C05C6B" w:rsidRDefault="00813F21" w:rsidP="000A49F2">
      <w:pPr>
        <w:pStyle w:val="Titre4"/>
        <w:rPr>
          <w:color w:val="000000" w:themeColor="text1"/>
          <w:lang w:val="fr-BE" w:eastAsia="fr-FR"/>
        </w:rPr>
      </w:pPr>
      <w:bookmarkStart w:id="91" w:name="_Toc151299999"/>
      <w:bookmarkStart w:id="92" w:name="_Toc169527882"/>
      <w:r w:rsidRPr="00C05C6B">
        <w:rPr>
          <w:color w:val="000000" w:themeColor="text1"/>
          <w:lang w:val="fr-BE" w:eastAsia="fr-FR"/>
        </w:rPr>
        <w:t>Un objet de recherche qui se construit au fil des découvertes empiriques</w:t>
      </w:r>
      <w:bookmarkEnd w:id="91"/>
      <w:bookmarkEnd w:id="92"/>
    </w:p>
    <w:p w14:paraId="3D5897C3" w14:textId="0C9AAFC4" w:rsidR="001C7926" w:rsidRPr="00C05C6B" w:rsidRDefault="001E61AA" w:rsidP="00A225E1">
      <w:pPr>
        <w:spacing w:before="120" w:after="120"/>
        <w:rPr>
          <w:color w:val="000000" w:themeColor="text1"/>
          <w:lang w:val="fr-BE"/>
        </w:rPr>
      </w:pPr>
      <w:r w:rsidRPr="00C05C6B">
        <w:rPr>
          <w:color w:val="000000" w:themeColor="text1"/>
          <w:lang w:val="fr-BE"/>
        </w:rPr>
        <w:t xml:space="preserve">Si la démarche doctorale dans son ensemble constitue une démarche inductive, les méthodes utilisées dans chacun des trois articles </w:t>
      </w:r>
      <w:r w:rsidR="002E6302">
        <w:rPr>
          <w:color w:val="000000" w:themeColor="text1"/>
          <w:lang w:val="fr-BE"/>
        </w:rPr>
        <w:t>explor</w:t>
      </w:r>
      <w:r w:rsidR="008C1BA1" w:rsidRPr="00C05C6B">
        <w:rPr>
          <w:color w:val="000000" w:themeColor="text1"/>
          <w:lang w:val="fr-BE"/>
        </w:rPr>
        <w:t>e</w:t>
      </w:r>
      <w:r w:rsidR="005F46DE" w:rsidRPr="00C05C6B">
        <w:rPr>
          <w:color w:val="000000" w:themeColor="text1"/>
          <w:lang w:val="fr-BE"/>
        </w:rPr>
        <w:t>nt</w:t>
      </w:r>
      <w:r w:rsidR="008C1BA1" w:rsidRPr="00C05C6B">
        <w:rPr>
          <w:color w:val="000000" w:themeColor="text1"/>
          <w:lang w:val="fr-BE"/>
        </w:rPr>
        <w:t xml:space="preserve"> une littérature spécifique et </w:t>
      </w:r>
      <w:r w:rsidRPr="00C05C6B">
        <w:rPr>
          <w:color w:val="000000" w:themeColor="text1"/>
          <w:lang w:val="fr-BE"/>
        </w:rPr>
        <w:t>poursui</w:t>
      </w:r>
      <w:r w:rsidR="005F46DE" w:rsidRPr="00C05C6B">
        <w:rPr>
          <w:color w:val="000000" w:themeColor="text1"/>
          <w:lang w:val="fr-BE"/>
        </w:rPr>
        <w:t>vent d</w:t>
      </w:r>
      <w:r w:rsidR="001A608B" w:rsidRPr="00C05C6B">
        <w:rPr>
          <w:color w:val="000000" w:themeColor="text1"/>
          <w:lang w:val="fr-BE"/>
        </w:rPr>
        <w:t xml:space="preserve">es méthodologies propres. </w:t>
      </w:r>
      <w:r w:rsidR="00C95F9C" w:rsidRPr="00C05C6B">
        <w:rPr>
          <w:color w:val="000000" w:themeColor="text1"/>
          <w:lang w:val="fr-BE"/>
        </w:rPr>
        <w:t xml:space="preserve">Par ailleurs, toute une réflexivité nous a </w:t>
      </w:r>
      <w:r w:rsidR="00EC61FF" w:rsidRPr="00C05C6B">
        <w:rPr>
          <w:color w:val="000000" w:themeColor="text1"/>
          <w:lang w:val="fr-BE"/>
        </w:rPr>
        <w:t>accompagné</w:t>
      </w:r>
      <w:r w:rsidR="002E6302">
        <w:rPr>
          <w:color w:val="000000" w:themeColor="text1"/>
          <w:lang w:val="fr-BE"/>
        </w:rPr>
        <w:t>e</w:t>
      </w:r>
      <w:r w:rsidR="00555A68" w:rsidRPr="00C05C6B">
        <w:rPr>
          <w:color w:val="000000" w:themeColor="text1"/>
          <w:lang w:val="fr-BE"/>
        </w:rPr>
        <w:t xml:space="preserve"> dans cette </w:t>
      </w:r>
      <w:r w:rsidR="00C95F9C" w:rsidRPr="00C05C6B">
        <w:rPr>
          <w:color w:val="000000" w:themeColor="text1"/>
          <w:lang w:val="fr-BE"/>
        </w:rPr>
        <w:t xml:space="preserve">démarche </w:t>
      </w:r>
      <w:r w:rsidR="0056514C" w:rsidRPr="00C05C6B">
        <w:rPr>
          <w:color w:val="000000" w:themeColor="text1"/>
          <w:lang w:val="fr-BE"/>
        </w:rPr>
        <w:t>exploratoire</w:t>
      </w:r>
      <w:r w:rsidR="00955BD4" w:rsidRPr="00C05C6B">
        <w:rPr>
          <w:color w:val="000000" w:themeColor="text1"/>
          <w:lang w:val="fr-BE"/>
        </w:rPr>
        <w:t xml:space="preserve"> et</w:t>
      </w:r>
      <w:r w:rsidR="00C95F9C" w:rsidRPr="00C05C6B">
        <w:rPr>
          <w:color w:val="000000" w:themeColor="text1"/>
          <w:lang w:val="fr-BE"/>
        </w:rPr>
        <w:t xml:space="preserve"> a participé </w:t>
      </w:r>
      <w:r w:rsidR="002E6302">
        <w:rPr>
          <w:color w:val="000000" w:themeColor="text1"/>
          <w:lang w:val="fr-BE"/>
        </w:rPr>
        <w:t>à l’</w:t>
      </w:r>
      <w:r w:rsidR="00EC61FF" w:rsidRPr="00C05C6B">
        <w:rPr>
          <w:color w:val="000000" w:themeColor="text1"/>
          <w:lang w:val="fr-BE"/>
        </w:rPr>
        <w:t>élabor</w:t>
      </w:r>
      <w:r w:rsidR="002E6302">
        <w:rPr>
          <w:color w:val="000000" w:themeColor="text1"/>
          <w:lang w:val="fr-BE"/>
        </w:rPr>
        <w:t>ation de</w:t>
      </w:r>
      <w:r w:rsidR="00EC61FF" w:rsidRPr="00C05C6B">
        <w:rPr>
          <w:color w:val="000000" w:themeColor="text1"/>
          <w:lang w:val="fr-BE"/>
        </w:rPr>
        <w:t xml:space="preserve"> notre objet </w:t>
      </w:r>
      <w:r w:rsidR="0056514C" w:rsidRPr="00C05C6B">
        <w:rPr>
          <w:color w:val="000000" w:themeColor="text1"/>
          <w:lang w:val="fr-BE"/>
        </w:rPr>
        <w:t xml:space="preserve">de recherche </w:t>
      </w:r>
      <w:r w:rsidR="0056514C" w:rsidRPr="00C05C6B">
        <w:rPr>
          <w:color w:val="000000" w:themeColor="text1"/>
          <w:lang w:val="fr-BE"/>
        </w:rPr>
        <w:fldChar w:fldCharType="begin"/>
      </w:r>
      <w:r w:rsidR="0056514C" w:rsidRPr="00C05C6B">
        <w:rPr>
          <w:color w:val="000000" w:themeColor="text1"/>
          <w:lang w:val="fr-BE"/>
        </w:rPr>
        <w:instrText xml:space="preserve"> ADDIN ZOTERO_ITEM CSL_CITATION {"citationID":"re9vKR0T","properties":{"formattedCitation":"(Gaillard et al., 2021)","plainCitation":"(Gaillard et al., 2021)","noteIndex":0},"citationItems":[{"id":2784,"uris":["http://zotero.org/users/6183971/items/EXJEEQZL"],"itemData":{"id":2784,"type":"paper-conference","container-title":"16èmes Rencontres Internationales de la Diversité (RID) et 38ème Université d'Eté de l'Audit Social, Aix-en-Provence,","event-place":"Aix-en-Provence,, France","publisher-place":"Aix-en-Provence,, France","source":"HAL Archives Ouvertes","title":"La diversité comme sujet sensible : réflexion et méthodologie d'analyse à partir de la phénoménologie de Jean-Paul Sartre","title-short":"La diversité comme sujet sensible","URL":"https://hal.science/hal-03693173","author":[{"family":"Gaillard","given":"Hugo"},{"family":"Pinzon","given":"Juan-David"},{"family":"Bertolucci","given":"Marius"}],"accessed":{"date-parts":[["2023",10,27]]},"issued":{"date-parts":[["2021",10]]}}}],"schema":"https://github.com/citation-style-language/schema/raw/master/csl-citation.json"} </w:instrText>
      </w:r>
      <w:r w:rsidR="0056514C" w:rsidRPr="00C05C6B">
        <w:rPr>
          <w:color w:val="000000" w:themeColor="text1"/>
          <w:lang w:val="fr-BE"/>
        </w:rPr>
        <w:fldChar w:fldCharType="separate"/>
      </w:r>
      <w:r w:rsidR="0056514C" w:rsidRPr="00C05C6B">
        <w:rPr>
          <w:color w:val="000000" w:themeColor="text1"/>
        </w:rPr>
        <w:t>(Gaillard et al., 2021)</w:t>
      </w:r>
      <w:r w:rsidR="0056514C" w:rsidRPr="00C05C6B">
        <w:rPr>
          <w:color w:val="000000" w:themeColor="text1"/>
          <w:lang w:val="fr-BE"/>
        </w:rPr>
        <w:fldChar w:fldCharType="end"/>
      </w:r>
      <w:r w:rsidR="002E6302">
        <w:rPr>
          <w:color w:val="000000" w:themeColor="text1"/>
          <w:lang w:val="fr-BE"/>
        </w:rPr>
        <w:t>.</w:t>
      </w:r>
    </w:p>
    <w:p w14:paraId="7A574725" w14:textId="27F13B35" w:rsidR="00670DE5" w:rsidRPr="00C05C6B" w:rsidRDefault="00670DE5" w:rsidP="00A0457A">
      <w:pPr>
        <w:pStyle w:val="Titre5"/>
        <w:rPr>
          <w:color w:val="000000" w:themeColor="text1"/>
          <w:lang w:val="fr-BE"/>
        </w:rPr>
      </w:pPr>
      <w:bookmarkStart w:id="93" w:name="_Toc149396609"/>
      <w:bookmarkStart w:id="94" w:name="_Toc151300000"/>
      <w:bookmarkStart w:id="95" w:name="_Toc169527883"/>
      <w:r w:rsidRPr="00C05C6B">
        <w:rPr>
          <w:color w:val="000000" w:themeColor="text1"/>
          <w:lang w:val="fr-BE"/>
        </w:rPr>
        <w:t xml:space="preserve">Premiers pas sur le terrain </w:t>
      </w:r>
      <w:r w:rsidR="008D4587" w:rsidRPr="00C05C6B">
        <w:rPr>
          <w:color w:val="000000" w:themeColor="text1"/>
          <w:lang w:val="fr-BE"/>
        </w:rPr>
        <w:t xml:space="preserve">– </w:t>
      </w:r>
      <w:r w:rsidR="00B61A3C" w:rsidRPr="00C05C6B">
        <w:rPr>
          <w:color w:val="000000" w:themeColor="text1"/>
          <w:lang w:val="fr-BE"/>
        </w:rPr>
        <w:t xml:space="preserve">une </w:t>
      </w:r>
      <w:r w:rsidR="008D4587" w:rsidRPr="00C05C6B">
        <w:rPr>
          <w:color w:val="000000" w:themeColor="text1"/>
          <w:lang w:val="fr-BE"/>
        </w:rPr>
        <w:t>confrontation au sensible</w:t>
      </w:r>
      <w:bookmarkEnd w:id="93"/>
      <w:bookmarkEnd w:id="94"/>
      <w:bookmarkEnd w:id="95"/>
      <w:r w:rsidR="008D4587" w:rsidRPr="00C05C6B">
        <w:rPr>
          <w:color w:val="000000" w:themeColor="text1"/>
          <w:lang w:val="fr-BE"/>
        </w:rPr>
        <w:t xml:space="preserve"> </w:t>
      </w:r>
    </w:p>
    <w:p w14:paraId="14739FA3" w14:textId="2782932C" w:rsidR="00670DE5" w:rsidRPr="00C05C6B" w:rsidRDefault="00670DE5" w:rsidP="00A225E1">
      <w:pPr>
        <w:spacing w:before="120" w:after="120"/>
        <w:rPr>
          <w:color w:val="000000" w:themeColor="text1"/>
          <w:shd w:val="clear" w:color="auto" w:fill="FFFFFF"/>
          <w:lang w:val="fr-BE"/>
        </w:rPr>
      </w:pPr>
      <w:r w:rsidRPr="00C05C6B">
        <w:rPr>
          <w:color w:val="000000" w:themeColor="text1"/>
          <w:lang w:val="fr-BE"/>
        </w:rPr>
        <w:t>Les premiers mois de notre recherche doctorale ont permis d’explorer la littérature sur la régulation du travail et tous les enjeux d’informalité qui y sont débattus, ainsi que ceux lié</w:t>
      </w:r>
      <w:r w:rsidR="005F46DE" w:rsidRPr="00C05C6B">
        <w:rPr>
          <w:color w:val="000000" w:themeColor="text1"/>
          <w:lang w:val="fr-BE"/>
        </w:rPr>
        <w:t>s</w:t>
      </w:r>
      <w:r w:rsidRPr="00C05C6B">
        <w:rPr>
          <w:color w:val="000000" w:themeColor="text1"/>
          <w:lang w:val="fr-BE"/>
        </w:rPr>
        <w:t xml:space="preserve"> au travail de plateforme dans le secteur taxi à Bruxelles. Notre première ambition a été de rencontrer les chauffeurs taxi et Uber pour </w:t>
      </w:r>
      <w:r w:rsidR="001C0031">
        <w:rPr>
          <w:color w:val="000000" w:themeColor="text1"/>
          <w:lang w:val="fr-BE"/>
        </w:rPr>
        <w:t>investiguer sur</w:t>
      </w:r>
      <w:r w:rsidRPr="00C05C6B">
        <w:rPr>
          <w:color w:val="000000" w:themeColor="text1"/>
          <w:lang w:val="fr-BE"/>
        </w:rPr>
        <w:t xml:space="preserve"> le débat. </w:t>
      </w:r>
      <w:r w:rsidR="002D3B0D">
        <w:rPr>
          <w:color w:val="000000" w:themeColor="text1"/>
          <w:lang w:val="fr-BE"/>
        </w:rPr>
        <w:t>Le</w:t>
      </w:r>
      <w:r w:rsidRPr="00C05C6B">
        <w:rPr>
          <w:color w:val="000000" w:themeColor="text1"/>
          <w:lang w:val="fr-BE"/>
        </w:rPr>
        <w:t xml:space="preserve"> début de </w:t>
      </w:r>
      <w:r w:rsidR="002D3B0D">
        <w:rPr>
          <w:color w:val="000000" w:themeColor="text1"/>
          <w:lang w:val="fr-BE"/>
        </w:rPr>
        <w:t xml:space="preserve">notre </w:t>
      </w:r>
      <w:r w:rsidRPr="00C05C6B">
        <w:rPr>
          <w:color w:val="000000" w:themeColor="text1"/>
          <w:lang w:val="fr-BE"/>
        </w:rPr>
        <w:t>recherche marqué par la crise COVID nous a finalement poussé</w:t>
      </w:r>
      <w:r w:rsidR="002D3B0D">
        <w:rPr>
          <w:color w:val="000000" w:themeColor="text1"/>
          <w:lang w:val="fr-BE"/>
        </w:rPr>
        <w:t>e</w:t>
      </w:r>
      <w:r w:rsidRPr="00C05C6B">
        <w:rPr>
          <w:color w:val="000000" w:themeColor="text1"/>
          <w:lang w:val="fr-BE"/>
        </w:rPr>
        <w:t xml:space="preserve"> à contacter </w:t>
      </w:r>
      <w:r w:rsidR="002D3B0D">
        <w:rPr>
          <w:color w:val="000000" w:themeColor="text1"/>
          <w:lang w:val="fr-BE"/>
        </w:rPr>
        <w:t xml:space="preserve">tout </w:t>
      </w:r>
      <w:r w:rsidRPr="00C05C6B">
        <w:rPr>
          <w:color w:val="000000" w:themeColor="text1"/>
          <w:lang w:val="fr-BE"/>
        </w:rPr>
        <w:t xml:space="preserve">d’abord les acteurs « institutionnels ». </w:t>
      </w:r>
      <w:r w:rsidR="00377181" w:rsidRPr="00C05C6B">
        <w:rPr>
          <w:color w:val="000000" w:themeColor="text1"/>
          <w:lang w:val="fr-BE"/>
        </w:rPr>
        <w:t xml:space="preserve">La première collecte de données </w:t>
      </w:r>
      <w:r w:rsidR="001C0031">
        <w:rPr>
          <w:color w:val="000000" w:themeColor="text1"/>
          <w:lang w:val="fr-BE"/>
        </w:rPr>
        <w:t>s’</w:t>
      </w:r>
      <w:r w:rsidR="00377181" w:rsidRPr="00C05C6B">
        <w:rPr>
          <w:color w:val="000000" w:themeColor="text1"/>
          <w:lang w:val="fr-BE"/>
        </w:rPr>
        <w:t xml:space="preserve">est </w:t>
      </w:r>
      <w:r w:rsidR="001C0031">
        <w:rPr>
          <w:color w:val="000000" w:themeColor="text1"/>
          <w:lang w:val="fr-BE"/>
        </w:rPr>
        <w:t xml:space="preserve">alors déroulée </w:t>
      </w:r>
      <w:r w:rsidR="005F46DE" w:rsidRPr="00C05C6B">
        <w:rPr>
          <w:color w:val="000000" w:themeColor="text1"/>
          <w:lang w:val="fr-BE"/>
        </w:rPr>
        <w:t xml:space="preserve">de </w:t>
      </w:r>
      <w:r w:rsidR="001C0031">
        <w:rPr>
          <w:color w:val="000000" w:themeColor="text1"/>
          <w:lang w:val="fr-BE"/>
        </w:rPr>
        <w:t xml:space="preserve">façon </w:t>
      </w:r>
      <w:r w:rsidR="00377181" w:rsidRPr="00C05C6B">
        <w:rPr>
          <w:color w:val="000000" w:themeColor="text1"/>
          <w:lang w:val="fr-BE"/>
        </w:rPr>
        <w:t xml:space="preserve">relativement évidente. Face à l’événement récent de l’arrivée d’Uber dans le secteur et </w:t>
      </w:r>
      <w:r w:rsidR="001C0031">
        <w:rPr>
          <w:color w:val="000000" w:themeColor="text1"/>
          <w:lang w:val="fr-BE"/>
        </w:rPr>
        <w:t>aux</w:t>
      </w:r>
      <w:r w:rsidR="00377181" w:rsidRPr="00C05C6B">
        <w:rPr>
          <w:color w:val="000000" w:themeColor="text1"/>
          <w:lang w:val="fr-BE"/>
        </w:rPr>
        <w:t xml:space="preserve"> vifs débats en </w:t>
      </w:r>
      <w:r w:rsidR="00377181" w:rsidRPr="00C05C6B">
        <w:rPr>
          <w:color w:val="000000" w:themeColor="text1"/>
          <w:lang w:val="fr-BE"/>
        </w:rPr>
        <w:lastRenderedPageBreak/>
        <w:t xml:space="preserve">cours, il était </w:t>
      </w:r>
      <w:r w:rsidR="001C0031">
        <w:rPr>
          <w:color w:val="000000" w:themeColor="text1"/>
          <w:lang w:val="fr-BE"/>
        </w:rPr>
        <w:t xml:space="preserve">tout </w:t>
      </w:r>
      <w:r w:rsidR="00377181" w:rsidRPr="00C05C6B">
        <w:rPr>
          <w:color w:val="000000" w:themeColor="text1"/>
          <w:lang w:val="fr-BE"/>
        </w:rPr>
        <w:t xml:space="preserve">d’abord </w:t>
      </w:r>
      <w:r w:rsidR="001C0031">
        <w:rPr>
          <w:color w:val="000000" w:themeColor="text1"/>
          <w:lang w:val="fr-BE"/>
        </w:rPr>
        <w:t xml:space="preserve">nécessaire </w:t>
      </w:r>
      <w:r w:rsidR="00377181" w:rsidRPr="00C05C6B">
        <w:rPr>
          <w:color w:val="000000" w:themeColor="text1"/>
          <w:lang w:val="fr-BE"/>
        </w:rPr>
        <w:t>de comprendre la problématique sur le plan l</w:t>
      </w:r>
      <w:r w:rsidR="00F61700" w:rsidRPr="00C05C6B">
        <w:rPr>
          <w:color w:val="000000" w:themeColor="text1"/>
          <w:lang w:val="fr-BE"/>
        </w:rPr>
        <w:t>é</w:t>
      </w:r>
      <w:r w:rsidR="00377181" w:rsidRPr="00C05C6B">
        <w:rPr>
          <w:color w:val="000000" w:themeColor="text1"/>
          <w:lang w:val="fr-BE"/>
        </w:rPr>
        <w:t>gal, en recensant une série de documents légaux, professionnels et m</w:t>
      </w:r>
      <w:r w:rsidR="002C0094" w:rsidRPr="00C05C6B">
        <w:rPr>
          <w:color w:val="000000" w:themeColor="text1"/>
          <w:lang w:val="fr-BE"/>
        </w:rPr>
        <w:t xml:space="preserve">édiatiques. Nous avons ensuite </w:t>
      </w:r>
      <w:r w:rsidR="00C83BE9" w:rsidRPr="00C05C6B">
        <w:rPr>
          <w:color w:val="000000" w:themeColor="text1"/>
          <w:lang w:val="fr-BE"/>
        </w:rPr>
        <w:t>organisé</w:t>
      </w:r>
      <w:r w:rsidR="00377181" w:rsidRPr="00C05C6B">
        <w:rPr>
          <w:color w:val="000000" w:themeColor="text1"/>
          <w:lang w:val="fr-BE"/>
        </w:rPr>
        <w:t xml:space="preserve"> la </w:t>
      </w:r>
      <w:r w:rsidR="002C0094" w:rsidRPr="00C05C6B">
        <w:rPr>
          <w:color w:val="000000" w:themeColor="text1"/>
          <w:lang w:val="fr-BE"/>
        </w:rPr>
        <w:t xml:space="preserve">récolte de données auprès des acteurs </w:t>
      </w:r>
      <w:r w:rsidR="00377181" w:rsidRPr="00C05C6B">
        <w:rPr>
          <w:color w:val="000000" w:themeColor="text1"/>
          <w:lang w:val="fr-BE"/>
        </w:rPr>
        <w:t>institutionnels</w:t>
      </w:r>
      <w:r w:rsidR="002C0094" w:rsidRPr="00C05C6B">
        <w:rPr>
          <w:color w:val="000000" w:themeColor="text1"/>
          <w:lang w:val="fr-BE"/>
        </w:rPr>
        <w:t xml:space="preserve"> au sujet de la problématique</w:t>
      </w:r>
      <w:r w:rsidR="00C83BE9" w:rsidRPr="00C05C6B">
        <w:rPr>
          <w:color w:val="000000" w:themeColor="text1"/>
          <w:lang w:val="fr-BE"/>
        </w:rPr>
        <w:t xml:space="preserve">. </w:t>
      </w:r>
      <w:r w:rsidR="004B666E">
        <w:rPr>
          <w:color w:val="000000" w:themeColor="text1"/>
          <w:lang w:val="fr-BE"/>
        </w:rPr>
        <w:t xml:space="preserve">Nous qualifions </w:t>
      </w:r>
      <w:r w:rsidR="00734DF5">
        <w:rPr>
          <w:color w:val="000000" w:themeColor="text1"/>
          <w:lang w:val="fr-BE"/>
        </w:rPr>
        <w:t>d’ « institutionnels », l</w:t>
      </w:r>
      <w:r w:rsidR="00C83BE9" w:rsidRPr="00C05C6B">
        <w:rPr>
          <w:color w:val="000000" w:themeColor="text1"/>
          <w:lang w:val="fr-BE"/>
        </w:rPr>
        <w:t xml:space="preserve">es acteurs </w:t>
      </w:r>
      <w:r w:rsidR="00734DF5">
        <w:rPr>
          <w:color w:val="000000" w:themeColor="text1"/>
          <w:lang w:val="fr-BE"/>
        </w:rPr>
        <w:t xml:space="preserve">qui </w:t>
      </w:r>
      <w:r w:rsidR="00C83BE9" w:rsidRPr="00C05C6B">
        <w:rPr>
          <w:color w:val="000000" w:themeColor="text1"/>
          <w:lang w:val="fr-BE"/>
        </w:rPr>
        <w:t>véhiculent</w:t>
      </w:r>
      <w:r w:rsidR="00377181" w:rsidRPr="00C05C6B">
        <w:rPr>
          <w:color w:val="000000" w:themeColor="text1"/>
          <w:shd w:val="clear" w:color="auto" w:fill="FFFFFF"/>
          <w:lang w:val="fr-BE"/>
        </w:rPr>
        <w:t xml:space="preserve"> auprès du public</w:t>
      </w:r>
      <w:r w:rsidR="00C83BE9" w:rsidRPr="00C05C6B">
        <w:rPr>
          <w:color w:val="000000" w:themeColor="text1"/>
          <w:shd w:val="clear" w:color="auto" w:fill="FFFFFF"/>
          <w:lang w:val="fr-BE"/>
        </w:rPr>
        <w:t xml:space="preserve"> et </w:t>
      </w:r>
      <w:r w:rsidR="00734DF5">
        <w:rPr>
          <w:color w:val="000000" w:themeColor="text1"/>
          <w:shd w:val="clear" w:color="auto" w:fill="FFFFFF"/>
          <w:lang w:val="fr-BE"/>
        </w:rPr>
        <w:t xml:space="preserve">des </w:t>
      </w:r>
      <w:r w:rsidR="00C83BE9" w:rsidRPr="00C05C6B">
        <w:rPr>
          <w:color w:val="000000" w:themeColor="text1"/>
          <w:shd w:val="clear" w:color="auto" w:fill="FFFFFF"/>
          <w:lang w:val="fr-BE"/>
        </w:rPr>
        <w:t xml:space="preserve">autres individus des idées à </w:t>
      </w:r>
      <w:r w:rsidR="00955BD4" w:rsidRPr="00C05C6B">
        <w:rPr>
          <w:color w:val="000000" w:themeColor="text1"/>
          <w:shd w:val="clear" w:color="auto" w:fill="FFFFFF"/>
          <w:lang w:val="fr-BE"/>
        </w:rPr>
        <w:t>travers</w:t>
      </w:r>
      <w:r w:rsidR="00C83BE9" w:rsidRPr="00C05C6B">
        <w:rPr>
          <w:color w:val="000000" w:themeColor="text1"/>
          <w:shd w:val="clear" w:color="auto" w:fill="FFFFFF"/>
          <w:lang w:val="fr-BE"/>
        </w:rPr>
        <w:t xml:space="preserve"> leurs discours</w:t>
      </w:r>
      <w:r w:rsidR="00377181" w:rsidRPr="00C05C6B">
        <w:rPr>
          <w:color w:val="000000" w:themeColor="text1"/>
          <w:shd w:val="clear" w:color="auto" w:fill="FFFFFF"/>
          <w:lang w:val="fr-BE"/>
        </w:rPr>
        <w:t xml:space="preserve"> en raison de leurs actions ou </w:t>
      </w:r>
      <w:r w:rsidR="001C0031">
        <w:rPr>
          <w:color w:val="000000" w:themeColor="text1"/>
          <w:shd w:val="clear" w:color="auto" w:fill="FFFFFF"/>
          <w:lang w:val="fr-BE"/>
        </w:rPr>
        <w:t xml:space="preserve">de leur </w:t>
      </w:r>
      <w:r w:rsidR="00377181" w:rsidRPr="00C05C6B">
        <w:rPr>
          <w:color w:val="000000" w:themeColor="text1"/>
          <w:shd w:val="clear" w:color="auto" w:fill="FFFFFF"/>
          <w:lang w:val="fr-BE"/>
        </w:rPr>
        <w:t>rôle dan</w:t>
      </w:r>
      <w:r w:rsidR="00C83BE9" w:rsidRPr="00C05C6B">
        <w:rPr>
          <w:color w:val="000000" w:themeColor="text1"/>
          <w:shd w:val="clear" w:color="auto" w:fill="FFFFFF"/>
          <w:lang w:val="fr-BE"/>
        </w:rPr>
        <w:t>s le champ (</w:t>
      </w:r>
      <w:r w:rsidR="00C83BE9" w:rsidRPr="00C05C6B">
        <w:rPr>
          <w:color w:val="000000" w:themeColor="text1"/>
          <w:shd w:val="clear" w:color="auto" w:fill="FFFFFF"/>
          <w:lang w:val="fr-BE"/>
        </w:rPr>
        <w:fldChar w:fldCharType="begin"/>
      </w:r>
      <w:r w:rsidR="0095398D" w:rsidRPr="00C05C6B">
        <w:rPr>
          <w:color w:val="000000" w:themeColor="text1"/>
          <w:shd w:val="clear" w:color="auto" w:fill="FFFFFF"/>
          <w:lang w:val="fr-BE"/>
        </w:rPr>
        <w:instrText xml:space="preserve"> ADDIN ZOTERO_ITEM CSL_CITATION {"citationID":"wsPLWJhF","properties":{"formattedCitation":"(Phillips &amp; Hardy, 2002)","plainCitation":"(Phillips &amp; Hardy, 2002)","dontUpdate":true,"noteIndex":0},"citationItems":[{"id":2767,"uris":["http://zotero.org/groups/2411880/items/998BK9L9"],"itemData":{"id":2767,"type":"book","abstract":"Discourse Analysis: Investigating Processes of Social Construction is the first book to provide a concise, straightforward guide for students and researchers who are interested in understanding and using discourse analysis. The authors reflect on the practice of analyzing discourse and the potential for revealing the processes of social construction that constitute social and organizational life. Addressed to graduate students, academics, and experienced researchers, this book is a comprehensive guide for those new to discourse analysis as well as for researchers in need of a complement to other modes of inquiry.","ISBN":"978-1-5063-1968-1","language":"en","number-of-pages":"105","publisher":"SAGE Publications","source":"Google Books","title":"Discourse Analysis: Investigating Processes of Social Construction","title-short":"Discourse Analysis","author":[{"family":"Phillips","given":"Nelson"},{"family":"Hardy","given":"Cynthia"}],"issued":{"date-parts":[["2002",6,12]]}}}],"schema":"https://github.com/citation-style-language/schema/raw/master/csl-citation.json"} </w:instrText>
      </w:r>
      <w:r w:rsidR="00C83BE9" w:rsidRPr="00C05C6B">
        <w:rPr>
          <w:color w:val="000000" w:themeColor="text1"/>
          <w:shd w:val="clear" w:color="auto" w:fill="FFFFFF"/>
          <w:lang w:val="fr-BE"/>
        </w:rPr>
        <w:fldChar w:fldCharType="separate"/>
      </w:r>
      <w:r w:rsidR="00C83BE9" w:rsidRPr="00C05C6B">
        <w:rPr>
          <w:color w:val="000000" w:themeColor="text1"/>
        </w:rPr>
        <w:t>Phillips &amp; Hardy, 2002)</w:t>
      </w:r>
      <w:r w:rsidR="00C83BE9" w:rsidRPr="00C05C6B">
        <w:rPr>
          <w:color w:val="000000" w:themeColor="text1"/>
          <w:shd w:val="clear" w:color="auto" w:fill="FFFFFF"/>
          <w:lang w:val="fr-BE"/>
        </w:rPr>
        <w:fldChar w:fldCharType="end"/>
      </w:r>
      <w:r w:rsidR="00377181" w:rsidRPr="00C05C6B">
        <w:rPr>
          <w:color w:val="000000" w:themeColor="text1"/>
          <w:shd w:val="clear" w:color="auto" w:fill="FFFFFF"/>
          <w:lang w:val="fr-BE"/>
        </w:rPr>
        <w:t xml:space="preserve">. </w:t>
      </w:r>
      <w:r w:rsidR="00DC6D1B" w:rsidRPr="00C05C6B">
        <w:rPr>
          <w:color w:val="000000" w:themeColor="text1"/>
          <w:shd w:val="clear" w:color="auto" w:fill="FFFFFF"/>
          <w:lang w:val="fr-BE"/>
        </w:rPr>
        <w:t xml:space="preserve">Dans ce contexte de recherche, il a donc été question de rencontrer chaque représentant appartenant au comité consultatif </w:t>
      </w:r>
      <w:r w:rsidR="001C0031">
        <w:rPr>
          <w:color w:val="000000" w:themeColor="text1"/>
          <w:shd w:val="clear" w:color="auto" w:fill="FFFFFF"/>
          <w:lang w:val="fr-BE"/>
        </w:rPr>
        <w:t>afin d’</w:t>
      </w:r>
      <w:r w:rsidR="00DC6D1B" w:rsidRPr="00C05C6B">
        <w:rPr>
          <w:color w:val="000000" w:themeColor="text1"/>
          <w:shd w:val="clear" w:color="auto" w:fill="FFFFFF"/>
          <w:lang w:val="fr-BE"/>
        </w:rPr>
        <w:t xml:space="preserve">assurer une représentativité des intérêts en jeu. </w:t>
      </w:r>
      <w:r w:rsidR="0061718C" w:rsidRPr="00C05C6B">
        <w:rPr>
          <w:color w:val="000000" w:themeColor="text1"/>
          <w:shd w:val="clear" w:color="auto" w:fill="FFFFFF"/>
          <w:lang w:val="fr-BE"/>
        </w:rPr>
        <w:t xml:space="preserve">Nous avons complété ces entretiens par </w:t>
      </w:r>
      <w:r w:rsidR="001C0031">
        <w:rPr>
          <w:color w:val="000000" w:themeColor="text1"/>
          <w:shd w:val="clear" w:color="auto" w:fill="FFFFFF"/>
          <w:lang w:val="fr-BE"/>
        </w:rPr>
        <w:t xml:space="preserve">ceux </w:t>
      </w:r>
      <w:r w:rsidR="0061718C" w:rsidRPr="00C05C6B">
        <w:rPr>
          <w:color w:val="000000" w:themeColor="text1"/>
          <w:shd w:val="clear" w:color="auto" w:fill="FFFFFF"/>
          <w:lang w:val="fr-BE"/>
        </w:rPr>
        <w:t>d</w:t>
      </w:r>
      <w:r w:rsidR="001C0031">
        <w:rPr>
          <w:color w:val="000000" w:themeColor="text1"/>
          <w:shd w:val="clear" w:color="auto" w:fill="FFFFFF"/>
          <w:lang w:val="fr-BE"/>
        </w:rPr>
        <w:t>’</w:t>
      </w:r>
      <w:r w:rsidR="0061718C" w:rsidRPr="00C05C6B">
        <w:rPr>
          <w:color w:val="000000" w:themeColor="text1"/>
          <w:shd w:val="clear" w:color="auto" w:fill="FFFFFF"/>
          <w:lang w:val="fr-BE"/>
        </w:rPr>
        <w:t>acteurs qui ne sont pas compris dans ce comité</w:t>
      </w:r>
      <w:r w:rsidR="001C0031">
        <w:rPr>
          <w:color w:val="000000" w:themeColor="text1"/>
          <w:shd w:val="clear" w:color="auto" w:fill="FFFFFF"/>
          <w:lang w:val="fr-BE"/>
        </w:rPr>
        <w:t>,</w:t>
      </w:r>
      <w:r w:rsidR="0061718C" w:rsidRPr="00C05C6B">
        <w:rPr>
          <w:color w:val="000000" w:themeColor="text1"/>
          <w:shd w:val="clear" w:color="auto" w:fill="FFFFFF"/>
          <w:lang w:val="fr-BE"/>
        </w:rPr>
        <w:t xml:space="preserve"> </w:t>
      </w:r>
      <w:r w:rsidR="001C0031">
        <w:rPr>
          <w:color w:val="000000" w:themeColor="text1"/>
          <w:shd w:val="clear" w:color="auto" w:fill="FFFFFF"/>
          <w:lang w:val="fr-BE"/>
        </w:rPr>
        <w:t>tels que</w:t>
      </w:r>
      <w:r w:rsidR="0061718C" w:rsidRPr="00C05C6B">
        <w:rPr>
          <w:color w:val="000000" w:themeColor="text1"/>
          <w:shd w:val="clear" w:color="auto" w:fill="FFFFFF"/>
          <w:lang w:val="fr-BE"/>
        </w:rPr>
        <w:t xml:space="preserve"> l’</w:t>
      </w:r>
      <w:r w:rsidR="001C0031">
        <w:rPr>
          <w:color w:val="000000" w:themeColor="text1"/>
          <w:shd w:val="clear" w:color="auto" w:fill="FFFFFF"/>
          <w:lang w:val="fr-BE"/>
        </w:rPr>
        <w:t>a</w:t>
      </w:r>
      <w:r w:rsidR="0061718C" w:rsidRPr="00C05C6B">
        <w:rPr>
          <w:color w:val="000000" w:themeColor="text1"/>
          <w:shd w:val="clear" w:color="auto" w:fill="FFFFFF"/>
          <w:lang w:val="fr-BE"/>
        </w:rPr>
        <w:t xml:space="preserve">dministration de la mobilité et les entreprises de plateforme. </w:t>
      </w:r>
      <w:r w:rsidR="00377181" w:rsidRPr="00C05C6B">
        <w:rPr>
          <w:color w:val="000000" w:themeColor="text1"/>
          <w:shd w:val="clear" w:color="auto" w:fill="FFFFFF"/>
          <w:lang w:val="fr-BE"/>
        </w:rPr>
        <w:t xml:space="preserve">Nous </w:t>
      </w:r>
      <w:r w:rsidR="006215EE" w:rsidRPr="00C05C6B">
        <w:rPr>
          <w:color w:val="000000" w:themeColor="text1"/>
          <w:shd w:val="clear" w:color="auto" w:fill="FFFFFF"/>
          <w:lang w:val="fr-BE"/>
        </w:rPr>
        <w:t xml:space="preserve">avons effectué des interviews par téléphone ou par </w:t>
      </w:r>
      <w:r w:rsidR="001C0031">
        <w:rPr>
          <w:color w:val="000000" w:themeColor="text1"/>
          <w:shd w:val="clear" w:color="auto" w:fill="FFFFFF"/>
          <w:lang w:val="fr-BE"/>
        </w:rPr>
        <w:t>v</w:t>
      </w:r>
      <w:r w:rsidR="006215EE" w:rsidRPr="00C05C6B">
        <w:rPr>
          <w:color w:val="000000" w:themeColor="text1"/>
          <w:shd w:val="clear" w:color="auto" w:fill="FFFFFF"/>
          <w:lang w:val="fr-BE"/>
        </w:rPr>
        <w:t>isio</w:t>
      </w:r>
      <w:r w:rsidR="001C0031">
        <w:rPr>
          <w:color w:val="000000" w:themeColor="text1"/>
          <w:shd w:val="clear" w:color="auto" w:fill="FFFFFF"/>
          <w:lang w:val="fr-BE"/>
        </w:rPr>
        <w:t>conférence</w:t>
      </w:r>
      <w:r w:rsidR="006215EE" w:rsidRPr="00C05C6B">
        <w:rPr>
          <w:color w:val="000000" w:themeColor="text1"/>
          <w:shd w:val="clear" w:color="auto" w:fill="FFFFFF"/>
          <w:lang w:val="fr-BE"/>
        </w:rPr>
        <w:t xml:space="preserve"> quand c</w:t>
      </w:r>
      <w:r w:rsidR="001C0031">
        <w:rPr>
          <w:color w:val="000000" w:themeColor="text1"/>
          <w:shd w:val="clear" w:color="auto" w:fill="FFFFFF"/>
          <w:lang w:val="fr-BE"/>
        </w:rPr>
        <w:t xml:space="preserve">ela </w:t>
      </w:r>
      <w:r w:rsidR="006215EE" w:rsidRPr="00C05C6B">
        <w:rPr>
          <w:color w:val="000000" w:themeColor="text1"/>
          <w:shd w:val="clear" w:color="auto" w:fill="FFFFFF"/>
          <w:lang w:val="fr-BE"/>
        </w:rPr>
        <w:t xml:space="preserve">était possible et </w:t>
      </w:r>
      <w:r w:rsidR="00377181" w:rsidRPr="00C05C6B">
        <w:rPr>
          <w:color w:val="000000" w:themeColor="text1"/>
          <w:shd w:val="clear" w:color="auto" w:fill="FFFFFF"/>
          <w:lang w:val="fr-BE"/>
        </w:rPr>
        <w:t xml:space="preserve">nous </w:t>
      </w:r>
      <w:r w:rsidR="00955BD4" w:rsidRPr="00C05C6B">
        <w:rPr>
          <w:color w:val="000000" w:themeColor="text1"/>
          <w:shd w:val="clear" w:color="auto" w:fill="FFFFFF"/>
          <w:lang w:val="fr-BE"/>
        </w:rPr>
        <w:t xml:space="preserve">nous </w:t>
      </w:r>
      <w:r w:rsidR="00377181" w:rsidRPr="00C05C6B">
        <w:rPr>
          <w:color w:val="000000" w:themeColor="text1"/>
          <w:shd w:val="clear" w:color="auto" w:fill="FFFFFF"/>
          <w:lang w:val="fr-BE"/>
        </w:rPr>
        <w:t>sommes rendu</w:t>
      </w:r>
      <w:r w:rsidR="001C0031">
        <w:rPr>
          <w:color w:val="000000" w:themeColor="text1"/>
          <w:shd w:val="clear" w:color="auto" w:fill="FFFFFF"/>
          <w:lang w:val="fr-BE"/>
        </w:rPr>
        <w:t>e</w:t>
      </w:r>
      <w:r w:rsidR="00377181" w:rsidRPr="00C05C6B">
        <w:rPr>
          <w:color w:val="000000" w:themeColor="text1"/>
          <w:shd w:val="clear" w:color="auto" w:fill="FFFFFF"/>
          <w:lang w:val="fr-BE"/>
        </w:rPr>
        <w:t xml:space="preserve"> aux manifestations et procès</w:t>
      </w:r>
      <w:r w:rsidR="006215EE" w:rsidRPr="00C05C6B">
        <w:rPr>
          <w:color w:val="000000" w:themeColor="text1"/>
          <w:shd w:val="clear" w:color="auto" w:fill="FFFFFF"/>
          <w:lang w:val="fr-BE"/>
        </w:rPr>
        <w:t xml:space="preserve"> </w:t>
      </w:r>
      <w:r w:rsidR="00377181" w:rsidRPr="00C05C6B">
        <w:rPr>
          <w:color w:val="000000" w:themeColor="text1"/>
          <w:shd w:val="clear" w:color="auto" w:fill="FFFFFF"/>
          <w:lang w:val="fr-BE"/>
        </w:rPr>
        <w:t xml:space="preserve">en cours à cette période </w:t>
      </w:r>
      <w:r w:rsidR="006215EE" w:rsidRPr="00C05C6B">
        <w:rPr>
          <w:color w:val="000000" w:themeColor="text1"/>
          <w:shd w:val="clear" w:color="auto" w:fill="FFFFFF"/>
          <w:lang w:val="fr-BE"/>
        </w:rPr>
        <w:t xml:space="preserve">pour récolter </w:t>
      </w:r>
      <w:r w:rsidR="001C0031">
        <w:rPr>
          <w:color w:val="000000" w:themeColor="text1"/>
          <w:shd w:val="clear" w:color="auto" w:fill="FFFFFF"/>
          <w:lang w:val="fr-BE"/>
        </w:rPr>
        <w:t>un</w:t>
      </w:r>
      <w:r w:rsidR="006215EE" w:rsidRPr="00C05C6B">
        <w:rPr>
          <w:color w:val="000000" w:themeColor="text1"/>
          <w:shd w:val="clear" w:color="auto" w:fill="FFFFFF"/>
          <w:lang w:val="fr-BE"/>
        </w:rPr>
        <w:t xml:space="preserve"> total</w:t>
      </w:r>
      <w:r w:rsidR="00377181" w:rsidRPr="00C05C6B">
        <w:rPr>
          <w:color w:val="000000" w:themeColor="text1"/>
          <w:shd w:val="clear" w:color="auto" w:fill="FFFFFF"/>
          <w:lang w:val="fr-BE"/>
        </w:rPr>
        <w:t xml:space="preserve"> </w:t>
      </w:r>
      <w:r w:rsidR="001C0031">
        <w:rPr>
          <w:color w:val="000000" w:themeColor="text1"/>
          <w:shd w:val="clear" w:color="auto" w:fill="FFFFFF"/>
          <w:lang w:val="fr-BE"/>
        </w:rPr>
        <w:t xml:space="preserve">de </w:t>
      </w:r>
      <w:r w:rsidR="00377181" w:rsidRPr="00C05C6B">
        <w:rPr>
          <w:color w:val="000000" w:themeColor="text1"/>
          <w:shd w:val="clear" w:color="auto" w:fill="FFFFFF"/>
          <w:lang w:val="fr-BE"/>
        </w:rPr>
        <w:t>30 interviews.</w:t>
      </w:r>
    </w:p>
    <w:p w14:paraId="456E6D54" w14:textId="4ECC499C" w:rsidR="002C0094" w:rsidRPr="00C05C6B" w:rsidRDefault="002C0094" w:rsidP="00A225E1">
      <w:pPr>
        <w:spacing w:before="120" w:after="120"/>
        <w:rPr>
          <w:color w:val="000000" w:themeColor="text1"/>
          <w:shd w:val="clear" w:color="auto" w:fill="FFFFFF"/>
          <w:lang w:val="fr-BE"/>
        </w:rPr>
      </w:pPr>
      <w:r w:rsidRPr="00C05C6B">
        <w:rPr>
          <w:color w:val="000000" w:themeColor="text1"/>
          <w:shd w:val="clear" w:color="auto" w:fill="FFFFFF"/>
          <w:lang w:val="fr-BE"/>
        </w:rPr>
        <w:t xml:space="preserve">Cette récolte de données nous a </w:t>
      </w:r>
      <w:r w:rsidR="001C0031">
        <w:rPr>
          <w:color w:val="000000" w:themeColor="text1"/>
          <w:shd w:val="clear" w:color="auto" w:fill="FFFFFF"/>
          <w:lang w:val="fr-BE"/>
        </w:rPr>
        <w:t xml:space="preserve">permis de prendre conscience de </w:t>
      </w:r>
      <w:r w:rsidRPr="00C05C6B">
        <w:rPr>
          <w:color w:val="000000" w:themeColor="text1"/>
          <w:shd w:val="clear" w:color="auto" w:fill="FFFFFF"/>
          <w:lang w:val="fr-BE"/>
        </w:rPr>
        <w:t xml:space="preserve">la sensibilité de notre sujet : </w:t>
      </w:r>
      <w:r w:rsidR="001218BD" w:rsidRPr="00C05C6B">
        <w:rPr>
          <w:color w:val="000000" w:themeColor="text1"/>
          <w:shd w:val="clear" w:color="auto" w:fill="FFFFFF"/>
          <w:lang w:val="fr-BE"/>
        </w:rPr>
        <w:t xml:space="preserve">à </w:t>
      </w:r>
      <w:r w:rsidRPr="00C05C6B">
        <w:rPr>
          <w:color w:val="000000" w:themeColor="text1"/>
          <w:shd w:val="clear" w:color="auto" w:fill="FFFFFF"/>
          <w:lang w:val="fr-BE"/>
        </w:rPr>
        <w:t xml:space="preserve">chaque entretien avec un nouvel acteur, la conversation était </w:t>
      </w:r>
      <w:r w:rsidR="001C0031">
        <w:rPr>
          <w:color w:val="000000" w:themeColor="text1"/>
          <w:shd w:val="clear" w:color="auto" w:fill="FFFFFF"/>
          <w:lang w:val="fr-BE"/>
        </w:rPr>
        <w:t>chargé</w:t>
      </w:r>
      <w:r w:rsidRPr="00C05C6B">
        <w:rPr>
          <w:color w:val="000000" w:themeColor="text1"/>
          <w:shd w:val="clear" w:color="auto" w:fill="FFFFFF"/>
          <w:lang w:val="fr-BE"/>
        </w:rPr>
        <w:t>e d</w:t>
      </w:r>
      <w:r w:rsidR="001C0031">
        <w:rPr>
          <w:color w:val="000000" w:themeColor="text1"/>
          <w:shd w:val="clear" w:color="auto" w:fill="FFFFFF"/>
          <w:lang w:val="fr-BE"/>
        </w:rPr>
        <w:t xml:space="preserve">e vives </w:t>
      </w:r>
      <w:r w:rsidRPr="00C05C6B">
        <w:rPr>
          <w:color w:val="000000" w:themeColor="text1"/>
          <w:shd w:val="clear" w:color="auto" w:fill="FFFFFF"/>
          <w:lang w:val="fr-BE"/>
        </w:rPr>
        <w:t>émotions, de r</w:t>
      </w:r>
      <w:r w:rsidR="001C0031">
        <w:rPr>
          <w:color w:val="000000" w:themeColor="text1"/>
          <w:shd w:val="clear" w:color="auto" w:fill="FFFFFF"/>
          <w:lang w:val="fr-BE"/>
        </w:rPr>
        <w:t>éférences</w:t>
      </w:r>
      <w:r w:rsidRPr="00C05C6B">
        <w:rPr>
          <w:color w:val="000000" w:themeColor="text1"/>
          <w:shd w:val="clear" w:color="auto" w:fill="FFFFFF"/>
          <w:lang w:val="fr-BE"/>
        </w:rPr>
        <w:t xml:space="preserve"> aux valeurs morales, de </w:t>
      </w:r>
      <w:r w:rsidR="00F31E75">
        <w:rPr>
          <w:color w:val="000000" w:themeColor="text1"/>
          <w:shd w:val="clear" w:color="auto" w:fill="FFFFFF"/>
          <w:lang w:val="fr-BE"/>
        </w:rPr>
        <w:t xml:space="preserve">la </w:t>
      </w:r>
      <w:r w:rsidRPr="00C05C6B">
        <w:rPr>
          <w:color w:val="000000" w:themeColor="text1"/>
          <w:shd w:val="clear" w:color="auto" w:fill="FFFFFF"/>
          <w:lang w:val="fr-BE"/>
        </w:rPr>
        <w:t xml:space="preserve">volonté de « convaincre » </w:t>
      </w:r>
      <w:r w:rsidR="00F31E75">
        <w:rPr>
          <w:color w:val="000000" w:themeColor="text1"/>
          <w:shd w:val="clear" w:color="auto" w:fill="FFFFFF"/>
          <w:lang w:val="fr-BE"/>
        </w:rPr>
        <w:t>quant à la justesse de</w:t>
      </w:r>
      <w:r w:rsidRPr="00C05C6B">
        <w:rPr>
          <w:color w:val="000000" w:themeColor="text1"/>
          <w:shd w:val="clear" w:color="auto" w:fill="FFFFFF"/>
          <w:lang w:val="fr-BE"/>
        </w:rPr>
        <w:t xml:space="preserve"> son positionnement </w:t>
      </w:r>
      <w:r w:rsidR="00F31E75">
        <w:rPr>
          <w:color w:val="000000" w:themeColor="text1"/>
          <w:shd w:val="clear" w:color="auto" w:fill="FFFFFF"/>
          <w:lang w:val="fr-BE"/>
        </w:rPr>
        <w:t xml:space="preserve">et d’exprimer ses </w:t>
      </w:r>
      <w:r w:rsidRPr="00C05C6B">
        <w:rPr>
          <w:color w:val="000000" w:themeColor="text1"/>
          <w:shd w:val="clear" w:color="auto" w:fill="FFFFFF"/>
          <w:lang w:val="fr-BE"/>
        </w:rPr>
        <w:t>convictions.</w:t>
      </w:r>
      <w:r w:rsidR="00CE5BD5" w:rsidRPr="00C05C6B">
        <w:rPr>
          <w:color w:val="000000" w:themeColor="text1"/>
          <w:shd w:val="clear" w:color="auto" w:fill="FFFFFF"/>
          <w:lang w:val="fr-BE"/>
        </w:rPr>
        <w:t xml:space="preserve"> </w:t>
      </w:r>
      <w:r w:rsidR="007014AB">
        <w:rPr>
          <w:color w:val="000000" w:themeColor="text1"/>
          <w:shd w:val="clear" w:color="auto" w:fill="FFFFFF"/>
          <w:lang w:val="fr-BE"/>
        </w:rPr>
        <w:t>À</w:t>
      </w:r>
      <w:r w:rsidR="00840A8D" w:rsidRPr="00C05C6B">
        <w:rPr>
          <w:color w:val="000000" w:themeColor="text1"/>
          <w:shd w:val="clear" w:color="auto" w:fill="FFFFFF"/>
          <w:lang w:val="fr-BE"/>
        </w:rPr>
        <w:t xml:space="preserve"> chaque nouvelle rencontre, nous nous </w:t>
      </w:r>
      <w:r w:rsidR="00F31E75">
        <w:rPr>
          <w:color w:val="000000" w:themeColor="text1"/>
          <w:shd w:val="clear" w:color="auto" w:fill="FFFFFF"/>
          <w:lang w:val="fr-BE"/>
        </w:rPr>
        <w:t xml:space="preserve">sommes </w:t>
      </w:r>
      <w:r w:rsidR="00840A8D" w:rsidRPr="00C05C6B">
        <w:rPr>
          <w:color w:val="000000" w:themeColor="text1"/>
          <w:shd w:val="clear" w:color="auto" w:fill="FFFFFF"/>
          <w:lang w:val="fr-BE"/>
        </w:rPr>
        <w:t>laiss</w:t>
      </w:r>
      <w:r w:rsidR="00F31E75">
        <w:rPr>
          <w:color w:val="000000" w:themeColor="text1"/>
          <w:shd w:val="clear" w:color="auto" w:fill="FFFFFF"/>
          <w:lang w:val="fr-BE"/>
        </w:rPr>
        <w:t>é</w:t>
      </w:r>
      <w:r w:rsidR="00840A8D" w:rsidRPr="00C05C6B">
        <w:rPr>
          <w:color w:val="000000" w:themeColor="text1"/>
          <w:shd w:val="clear" w:color="auto" w:fill="FFFFFF"/>
          <w:lang w:val="fr-BE"/>
        </w:rPr>
        <w:t xml:space="preserve"> </w:t>
      </w:r>
      <w:r w:rsidR="00F31E75">
        <w:rPr>
          <w:color w:val="000000" w:themeColor="text1"/>
          <w:shd w:val="clear" w:color="auto" w:fill="FFFFFF"/>
          <w:lang w:val="fr-BE"/>
        </w:rPr>
        <w:t>porter par l’</w:t>
      </w:r>
      <w:r w:rsidR="00840A8D" w:rsidRPr="00C05C6B">
        <w:rPr>
          <w:color w:val="000000" w:themeColor="text1"/>
          <w:shd w:val="clear" w:color="auto" w:fill="FFFFFF"/>
          <w:lang w:val="fr-BE"/>
        </w:rPr>
        <w:t>argumentation et</w:t>
      </w:r>
      <w:r w:rsidR="00F31E75">
        <w:rPr>
          <w:color w:val="000000" w:themeColor="text1"/>
          <w:shd w:val="clear" w:color="auto" w:fill="FFFFFF"/>
          <w:lang w:val="fr-BE"/>
        </w:rPr>
        <w:t>,</w:t>
      </w:r>
      <w:r w:rsidR="00840A8D" w:rsidRPr="00C05C6B">
        <w:rPr>
          <w:color w:val="000000" w:themeColor="text1"/>
          <w:shd w:val="clear" w:color="auto" w:fill="FFFFFF"/>
          <w:lang w:val="fr-BE"/>
        </w:rPr>
        <w:t xml:space="preserve"> en fin de récolte d</w:t>
      </w:r>
      <w:r w:rsidR="00F31E75">
        <w:rPr>
          <w:color w:val="000000" w:themeColor="text1"/>
          <w:shd w:val="clear" w:color="auto" w:fill="FFFFFF"/>
          <w:lang w:val="fr-BE"/>
        </w:rPr>
        <w:t xml:space="preserve">es </w:t>
      </w:r>
      <w:r w:rsidR="00840A8D" w:rsidRPr="00C05C6B">
        <w:rPr>
          <w:color w:val="000000" w:themeColor="text1"/>
          <w:shd w:val="clear" w:color="auto" w:fill="FFFFFF"/>
          <w:lang w:val="fr-BE"/>
        </w:rPr>
        <w:t xml:space="preserve">interviews, nous prenions conscience </w:t>
      </w:r>
      <w:r w:rsidR="00F31E75">
        <w:rPr>
          <w:color w:val="000000" w:themeColor="text1"/>
          <w:shd w:val="clear" w:color="auto" w:fill="FFFFFF"/>
          <w:lang w:val="fr-BE"/>
        </w:rPr>
        <w:t>de la valeur de</w:t>
      </w:r>
      <w:r w:rsidR="00840A8D" w:rsidRPr="00C05C6B">
        <w:rPr>
          <w:color w:val="000000" w:themeColor="text1"/>
          <w:shd w:val="clear" w:color="auto" w:fill="FFFFFF"/>
          <w:lang w:val="fr-BE"/>
        </w:rPr>
        <w:t xml:space="preserve"> chaque « vérité</w:t>
      </w:r>
      <w:r w:rsidR="0092694C" w:rsidRPr="00C05C6B">
        <w:rPr>
          <w:color w:val="000000" w:themeColor="text1"/>
          <w:shd w:val="clear" w:color="auto" w:fill="FFFFFF"/>
          <w:lang w:val="fr-BE"/>
        </w:rPr>
        <w:t> »</w:t>
      </w:r>
      <w:r w:rsidR="00840A8D" w:rsidRPr="00C05C6B">
        <w:rPr>
          <w:color w:val="000000" w:themeColor="text1"/>
          <w:shd w:val="clear" w:color="auto" w:fill="FFFFFF"/>
          <w:lang w:val="fr-BE"/>
        </w:rPr>
        <w:t xml:space="preserve"> </w:t>
      </w:r>
      <w:r w:rsidR="00F31E75">
        <w:rPr>
          <w:color w:val="000000" w:themeColor="text1"/>
          <w:shd w:val="clear" w:color="auto" w:fill="FFFFFF"/>
          <w:lang w:val="fr-BE"/>
        </w:rPr>
        <w:t xml:space="preserve">et du fait </w:t>
      </w:r>
      <w:r w:rsidR="00840A8D" w:rsidRPr="00C05C6B">
        <w:rPr>
          <w:color w:val="000000" w:themeColor="text1"/>
          <w:shd w:val="clear" w:color="auto" w:fill="FFFFFF"/>
          <w:lang w:val="fr-BE"/>
        </w:rPr>
        <w:t xml:space="preserve">qu’à chaque fois, nous prenions le parti de la personne interrogée. </w:t>
      </w:r>
      <w:r w:rsidRPr="00C05C6B">
        <w:rPr>
          <w:color w:val="000000" w:themeColor="text1"/>
          <w:shd w:val="clear" w:color="auto" w:fill="FFFFFF"/>
          <w:lang w:val="fr-BE"/>
        </w:rPr>
        <w:t xml:space="preserve"> </w:t>
      </w:r>
    </w:p>
    <w:p w14:paraId="1B78E980" w14:textId="72FC14D2" w:rsidR="004F7738" w:rsidRPr="00C05C6B" w:rsidRDefault="004F7738" w:rsidP="00A225E1">
      <w:pPr>
        <w:spacing w:before="120" w:after="120"/>
        <w:rPr>
          <w:color w:val="000000" w:themeColor="text1"/>
          <w:shd w:val="clear" w:color="auto" w:fill="FFFFFF"/>
          <w:lang w:val="fr-BE"/>
        </w:rPr>
      </w:pPr>
      <w:r w:rsidRPr="00C05C6B">
        <w:rPr>
          <w:color w:val="000000" w:themeColor="text1"/>
          <w:shd w:val="clear" w:color="auto" w:fill="FFFFFF"/>
          <w:lang w:val="fr-BE"/>
        </w:rPr>
        <w:t xml:space="preserve">Au regard des tensions entre les </w:t>
      </w:r>
      <w:r w:rsidR="00F1755E" w:rsidRPr="00C05C6B">
        <w:rPr>
          <w:color w:val="000000" w:themeColor="text1"/>
          <w:shd w:val="clear" w:color="auto" w:fill="FFFFFF"/>
          <w:lang w:val="fr-BE"/>
        </w:rPr>
        <w:t>acteurs</w:t>
      </w:r>
      <w:r w:rsidRPr="00C05C6B">
        <w:rPr>
          <w:color w:val="000000" w:themeColor="text1"/>
          <w:shd w:val="clear" w:color="auto" w:fill="FFFFFF"/>
          <w:lang w:val="fr-BE"/>
        </w:rPr>
        <w:t xml:space="preserve"> </w:t>
      </w:r>
      <w:r w:rsidR="00F1755E" w:rsidRPr="00C05C6B">
        <w:rPr>
          <w:color w:val="000000" w:themeColor="text1"/>
          <w:shd w:val="clear" w:color="auto" w:fill="FFFFFF"/>
          <w:lang w:val="fr-BE"/>
        </w:rPr>
        <w:t>institutionnels</w:t>
      </w:r>
      <w:r w:rsidRPr="00C05C6B">
        <w:rPr>
          <w:color w:val="000000" w:themeColor="text1"/>
          <w:shd w:val="clear" w:color="auto" w:fill="FFFFFF"/>
          <w:lang w:val="fr-BE"/>
        </w:rPr>
        <w:t xml:space="preserve">, nous nous devions d’anticiper chaque </w:t>
      </w:r>
      <w:r w:rsidR="00F1755E" w:rsidRPr="00C05C6B">
        <w:rPr>
          <w:color w:val="000000" w:themeColor="text1"/>
          <w:shd w:val="clear" w:color="auto" w:fill="FFFFFF"/>
          <w:lang w:val="fr-BE"/>
        </w:rPr>
        <w:t>conversation</w:t>
      </w:r>
      <w:r w:rsidRPr="00C05C6B">
        <w:rPr>
          <w:color w:val="000000" w:themeColor="text1"/>
          <w:shd w:val="clear" w:color="auto" w:fill="FFFFFF"/>
          <w:lang w:val="fr-BE"/>
        </w:rPr>
        <w:t xml:space="preserve"> et </w:t>
      </w:r>
      <w:r w:rsidR="00F31E75">
        <w:rPr>
          <w:color w:val="000000" w:themeColor="text1"/>
          <w:shd w:val="clear" w:color="auto" w:fill="FFFFFF"/>
          <w:lang w:val="fr-BE"/>
        </w:rPr>
        <w:t xml:space="preserve">de </w:t>
      </w:r>
      <w:r w:rsidRPr="00C05C6B">
        <w:rPr>
          <w:color w:val="000000" w:themeColor="text1"/>
          <w:shd w:val="clear" w:color="auto" w:fill="FFFFFF"/>
          <w:lang w:val="fr-BE"/>
        </w:rPr>
        <w:t xml:space="preserve">faire </w:t>
      </w:r>
      <w:r w:rsidR="00950FCC" w:rsidRPr="00C05C6B">
        <w:rPr>
          <w:color w:val="000000" w:themeColor="text1"/>
          <w:shd w:val="clear" w:color="auto" w:fill="FFFFFF"/>
          <w:lang w:val="fr-BE"/>
        </w:rPr>
        <w:t>p</w:t>
      </w:r>
      <w:r w:rsidRPr="00C05C6B">
        <w:rPr>
          <w:color w:val="000000" w:themeColor="text1"/>
          <w:shd w:val="clear" w:color="auto" w:fill="FFFFFF"/>
          <w:lang w:val="fr-BE"/>
        </w:rPr>
        <w:t xml:space="preserve">reuve de discrétion. En effet, il n’était pas rare qu’un </w:t>
      </w:r>
      <w:r w:rsidR="00F1755E" w:rsidRPr="00C05C6B">
        <w:rPr>
          <w:color w:val="000000" w:themeColor="text1"/>
          <w:shd w:val="clear" w:color="auto" w:fill="FFFFFF"/>
          <w:lang w:val="fr-BE"/>
        </w:rPr>
        <w:t>interlocuteur</w:t>
      </w:r>
      <w:r w:rsidRPr="00C05C6B">
        <w:rPr>
          <w:color w:val="000000" w:themeColor="text1"/>
          <w:shd w:val="clear" w:color="auto" w:fill="FFFFFF"/>
          <w:lang w:val="fr-BE"/>
        </w:rPr>
        <w:t xml:space="preserve"> me demande ce que « pouvait bien me </w:t>
      </w:r>
      <w:r w:rsidR="00F1755E" w:rsidRPr="00C05C6B">
        <w:rPr>
          <w:color w:val="000000" w:themeColor="text1"/>
          <w:shd w:val="clear" w:color="auto" w:fill="FFFFFF"/>
          <w:lang w:val="fr-BE"/>
        </w:rPr>
        <w:t>baragouiner</w:t>
      </w:r>
      <w:r w:rsidRPr="00C05C6B">
        <w:rPr>
          <w:color w:val="000000" w:themeColor="text1"/>
          <w:shd w:val="clear" w:color="auto" w:fill="FFFFFF"/>
          <w:lang w:val="fr-BE"/>
        </w:rPr>
        <w:t> » ce qu’il estimait être son adversaire dans cette bataille de régulation</w:t>
      </w:r>
      <w:r w:rsidR="00955BD4" w:rsidRPr="00C05C6B">
        <w:rPr>
          <w:color w:val="000000" w:themeColor="text1"/>
          <w:shd w:val="clear" w:color="auto" w:fill="FFFFFF"/>
          <w:lang w:val="fr-BE"/>
        </w:rPr>
        <w:t xml:space="preserve"> </w:t>
      </w:r>
      <w:r w:rsidR="00955BD4" w:rsidRPr="00C05C6B">
        <w:rPr>
          <w:color w:val="000000" w:themeColor="text1"/>
          <w:shd w:val="clear" w:color="auto" w:fill="FFFFFF"/>
          <w:lang w:val="fr-BE"/>
        </w:rPr>
        <w:fldChar w:fldCharType="begin"/>
      </w:r>
      <w:r w:rsidR="00955BD4" w:rsidRPr="00C05C6B">
        <w:rPr>
          <w:color w:val="000000" w:themeColor="text1"/>
          <w:shd w:val="clear" w:color="auto" w:fill="FFFFFF"/>
          <w:lang w:val="fr-BE"/>
        </w:rPr>
        <w:instrText xml:space="preserve"> ADDIN ZOTERO_ITEM CSL_CITATION {"citationID":"GatLfbc6","properties":{"formattedCitation":"(Gaillard et al., 2021)","plainCitation":"(Gaillard et al., 2021)","noteIndex":0},"citationItems":[{"id":2784,"uris":["http://zotero.org/users/6183971/items/EXJEEQZL"],"itemData":{"id":2784,"type":"paper-conference","container-title":"16èmes Rencontres Internationales de la Diversité (RID) et 38ème Université d'Eté de l'Audit Social, Aix-en-Provence,","event-place":"Aix-en-Provence,, France","publisher-place":"Aix-en-Provence,, France","source":"HAL Archives Ouvertes","title":"La diversité comme sujet sensible : réflexion et méthodologie d'analyse à partir de la phénoménologie de Jean-Paul Sartre","title-short":"La diversité comme sujet sensible","URL":"https://hal.science/hal-03693173","author":[{"family":"Gaillard","given":"Hugo"},{"family":"Pinzon","given":"Juan-David"},{"family":"Bertolucci","given":"Marius"}],"accessed":{"date-parts":[["2023",10,27]]},"issued":{"date-parts":[["2021",10]]}}}],"schema":"https://github.com/citation-style-language/schema/raw/master/csl-citation.json"} </w:instrText>
      </w:r>
      <w:r w:rsidR="00955BD4" w:rsidRPr="00C05C6B">
        <w:rPr>
          <w:color w:val="000000" w:themeColor="text1"/>
          <w:shd w:val="clear" w:color="auto" w:fill="FFFFFF"/>
          <w:lang w:val="fr-BE"/>
        </w:rPr>
        <w:fldChar w:fldCharType="separate"/>
      </w:r>
      <w:r w:rsidR="00955BD4" w:rsidRPr="00C05C6B">
        <w:rPr>
          <w:rFonts w:cs="Times New Roman"/>
          <w:color w:val="000000" w:themeColor="text1"/>
        </w:rPr>
        <w:t>(Gaillard et al., 2021)</w:t>
      </w:r>
      <w:r w:rsidR="00955BD4" w:rsidRPr="00C05C6B">
        <w:rPr>
          <w:color w:val="000000" w:themeColor="text1"/>
          <w:shd w:val="clear" w:color="auto" w:fill="FFFFFF"/>
          <w:lang w:val="fr-BE"/>
        </w:rPr>
        <w:fldChar w:fldCharType="end"/>
      </w:r>
      <w:r w:rsidRPr="00C05C6B">
        <w:rPr>
          <w:color w:val="000000" w:themeColor="text1"/>
          <w:shd w:val="clear" w:color="auto" w:fill="FFFFFF"/>
          <w:lang w:val="fr-BE"/>
        </w:rPr>
        <w:t xml:space="preserve">. </w:t>
      </w:r>
    </w:p>
    <w:p w14:paraId="151072DC" w14:textId="28865C90" w:rsidR="00670DE5" w:rsidRPr="00C05C6B" w:rsidRDefault="003C78CC" w:rsidP="00A0457A">
      <w:pPr>
        <w:pStyle w:val="Titre5"/>
        <w:rPr>
          <w:color w:val="000000" w:themeColor="text1"/>
          <w:lang w:val="fr-BE"/>
        </w:rPr>
      </w:pPr>
      <w:bookmarkStart w:id="96" w:name="_Toc149396610"/>
      <w:bookmarkStart w:id="97" w:name="_Toc151300001"/>
      <w:bookmarkStart w:id="98" w:name="_Toc169527884"/>
      <w:r w:rsidRPr="00C05C6B">
        <w:rPr>
          <w:color w:val="000000" w:themeColor="text1"/>
          <w:lang w:val="fr-BE"/>
        </w:rPr>
        <w:t>La</w:t>
      </w:r>
      <w:r w:rsidR="00670DE5" w:rsidRPr="00C05C6B">
        <w:rPr>
          <w:color w:val="000000" w:themeColor="text1"/>
          <w:lang w:val="fr-BE"/>
        </w:rPr>
        <w:t xml:space="preserve"> </w:t>
      </w:r>
      <w:r w:rsidR="00726F71" w:rsidRPr="00C05C6B">
        <w:rPr>
          <w:color w:val="000000" w:themeColor="text1"/>
          <w:lang w:val="fr-BE"/>
        </w:rPr>
        <w:t>rencontre</w:t>
      </w:r>
      <w:r w:rsidR="00670DE5" w:rsidRPr="00C05C6B">
        <w:rPr>
          <w:color w:val="000000" w:themeColor="text1"/>
          <w:lang w:val="fr-BE"/>
        </w:rPr>
        <w:t xml:space="preserve"> décisive </w:t>
      </w:r>
      <w:r w:rsidRPr="00C05C6B">
        <w:rPr>
          <w:color w:val="000000" w:themeColor="text1"/>
          <w:lang w:val="fr-BE"/>
        </w:rPr>
        <w:t>d’une entreprise</w:t>
      </w:r>
      <w:bookmarkEnd w:id="96"/>
      <w:r w:rsidR="00E91CA4" w:rsidRPr="00C05C6B">
        <w:rPr>
          <w:color w:val="000000" w:themeColor="text1"/>
          <w:lang w:val="fr-BE"/>
        </w:rPr>
        <w:t xml:space="preserve"> « à contre-courant »</w:t>
      </w:r>
      <w:bookmarkEnd w:id="97"/>
      <w:bookmarkEnd w:id="98"/>
    </w:p>
    <w:p w14:paraId="69889401" w14:textId="001B8BA9" w:rsidR="00377181" w:rsidRPr="00C05C6B" w:rsidRDefault="00377181" w:rsidP="00A225E1">
      <w:pPr>
        <w:spacing w:before="120" w:after="120"/>
        <w:rPr>
          <w:color w:val="000000" w:themeColor="text1"/>
          <w:shd w:val="clear" w:color="auto" w:fill="FFFFFF"/>
          <w:lang w:val="fr-BE"/>
        </w:rPr>
      </w:pPr>
      <w:r w:rsidRPr="00C05C6B">
        <w:rPr>
          <w:color w:val="000000" w:themeColor="text1"/>
          <w:shd w:val="clear" w:color="auto" w:fill="FFFFFF"/>
          <w:lang w:val="fr-BE"/>
        </w:rPr>
        <w:t xml:space="preserve">En nous créant des relations au sein du secteur </w:t>
      </w:r>
      <w:r w:rsidR="00F31E75">
        <w:rPr>
          <w:color w:val="000000" w:themeColor="text1"/>
          <w:shd w:val="clear" w:color="auto" w:fill="FFFFFF"/>
          <w:lang w:val="fr-BE"/>
        </w:rPr>
        <w:t>au cours de</w:t>
      </w:r>
      <w:r w:rsidRPr="00C05C6B">
        <w:rPr>
          <w:color w:val="000000" w:themeColor="text1"/>
          <w:shd w:val="clear" w:color="auto" w:fill="FFFFFF"/>
          <w:lang w:val="fr-BE"/>
        </w:rPr>
        <w:t xml:space="preserve"> cette première investigation, nous avons fait la connaissance d’une entreprise promouvant une gestion différente de celle d’Uber, plus humaine et </w:t>
      </w:r>
      <w:r w:rsidR="00E200B1">
        <w:rPr>
          <w:color w:val="000000" w:themeColor="text1"/>
          <w:shd w:val="clear" w:color="auto" w:fill="FFFFFF"/>
          <w:lang w:val="fr-BE"/>
        </w:rPr>
        <w:t xml:space="preserve">plus </w:t>
      </w:r>
      <w:r w:rsidRPr="00C05C6B">
        <w:rPr>
          <w:color w:val="000000" w:themeColor="text1"/>
          <w:shd w:val="clear" w:color="auto" w:fill="FFFFFF"/>
          <w:lang w:val="fr-BE"/>
        </w:rPr>
        <w:t>soutenante vis-à-vis des chauffeurs. Nous avons alors été intrigué</w:t>
      </w:r>
      <w:r w:rsidR="00E200B1">
        <w:rPr>
          <w:color w:val="000000" w:themeColor="text1"/>
          <w:shd w:val="clear" w:color="auto" w:fill="FFFFFF"/>
          <w:lang w:val="fr-BE"/>
        </w:rPr>
        <w:t>e</w:t>
      </w:r>
      <w:r w:rsidRPr="00C05C6B">
        <w:rPr>
          <w:color w:val="000000" w:themeColor="text1"/>
          <w:shd w:val="clear" w:color="auto" w:fill="FFFFFF"/>
          <w:lang w:val="fr-BE"/>
        </w:rPr>
        <w:t xml:space="preserve"> par cette proposition organisationnelle et en avons fait une étude de cas afin d’a</w:t>
      </w:r>
      <w:r w:rsidR="005112ED" w:rsidRPr="00C05C6B">
        <w:rPr>
          <w:color w:val="000000" w:themeColor="text1"/>
          <w:shd w:val="clear" w:color="auto" w:fill="FFFFFF"/>
          <w:lang w:val="fr-BE"/>
        </w:rPr>
        <w:t>limenter notre compréhension de</w:t>
      </w:r>
      <w:r w:rsidRPr="00C05C6B">
        <w:rPr>
          <w:color w:val="000000" w:themeColor="text1"/>
          <w:shd w:val="clear" w:color="auto" w:fill="FFFFFF"/>
          <w:lang w:val="fr-BE"/>
        </w:rPr>
        <w:t xml:space="preserve"> la problématique </w:t>
      </w:r>
      <w:r w:rsidR="005112ED" w:rsidRPr="00C05C6B">
        <w:rPr>
          <w:color w:val="000000" w:themeColor="text1"/>
          <w:shd w:val="clear" w:color="auto" w:fill="FFFFFF"/>
          <w:lang w:val="fr-BE"/>
        </w:rPr>
        <w:t xml:space="preserve">de notre thèse. </w:t>
      </w:r>
      <w:r w:rsidRPr="00C05C6B">
        <w:rPr>
          <w:color w:val="000000" w:themeColor="text1"/>
          <w:shd w:val="clear" w:color="auto" w:fill="FFFFFF"/>
          <w:lang w:val="fr-BE"/>
        </w:rPr>
        <w:t xml:space="preserve"> </w:t>
      </w:r>
    </w:p>
    <w:p w14:paraId="56DFCA0A" w14:textId="4FCADADA" w:rsidR="00B61A3C" w:rsidRPr="00C05C6B" w:rsidRDefault="00D84044" w:rsidP="00A225E1">
      <w:pPr>
        <w:spacing w:before="120" w:after="120"/>
        <w:rPr>
          <w:color w:val="000000" w:themeColor="text1"/>
          <w:shd w:val="clear" w:color="auto" w:fill="FFFFFF"/>
          <w:lang w:val="fr-BE"/>
        </w:rPr>
      </w:pPr>
      <w:r w:rsidRPr="00C05C6B">
        <w:rPr>
          <w:color w:val="000000" w:themeColor="text1"/>
          <w:shd w:val="clear" w:color="auto" w:fill="FFFFFF"/>
          <w:lang w:val="fr-BE"/>
        </w:rPr>
        <w:t xml:space="preserve">Cette période de récolte nous a cette fois </w:t>
      </w:r>
      <w:r w:rsidR="00E200B1">
        <w:rPr>
          <w:color w:val="000000" w:themeColor="text1"/>
          <w:shd w:val="clear" w:color="auto" w:fill="FFFFFF"/>
          <w:lang w:val="fr-BE"/>
        </w:rPr>
        <w:t xml:space="preserve">fait prendre conscience de </w:t>
      </w:r>
      <w:r w:rsidRPr="00C05C6B">
        <w:rPr>
          <w:color w:val="000000" w:themeColor="text1"/>
          <w:shd w:val="clear" w:color="auto" w:fill="FFFFFF"/>
          <w:lang w:val="fr-BE"/>
        </w:rPr>
        <w:t>l’</w:t>
      </w:r>
      <w:r w:rsidR="00261297" w:rsidRPr="00C05C6B">
        <w:rPr>
          <w:color w:val="000000" w:themeColor="text1"/>
          <w:shd w:val="clear" w:color="auto" w:fill="FFFFFF"/>
          <w:lang w:val="fr-BE"/>
        </w:rPr>
        <w:t xml:space="preserve">importance d’intégrer </w:t>
      </w:r>
      <w:r w:rsidR="00261297" w:rsidRPr="00C05C6B">
        <w:rPr>
          <w:i/>
          <w:color w:val="000000" w:themeColor="text1"/>
          <w:shd w:val="clear" w:color="auto" w:fill="FFFFFF"/>
          <w:lang w:val="fr-BE"/>
        </w:rPr>
        <w:t>in situ</w:t>
      </w:r>
      <w:r w:rsidR="00261297" w:rsidRPr="00C05C6B">
        <w:rPr>
          <w:color w:val="000000" w:themeColor="text1"/>
          <w:shd w:val="clear" w:color="auto" w:fill="FFFFFF"/>
          <w:lang w:val="fr-BE"/>
        </w:rPr>
        <w:t xml:space="preserve"> une organisation </w:t>
      </w:r>
      <w:r w:rsidR="00E200B1">
        <w:rPr>
          <w:color w:val="000000" w:themeColor="text1"/>
          <w:shd w:val="clear" w:color="auto" w:fill="FFFFFF"/>
          <w:lang w:val="fr-BE"/>
        </w:rPr>
        <w:t>afin de</w:t>
      </w:r>
      <w:r w:rsidR="00261297" w:rsidRPr="00C05C6B">
        <w:rPr>
          <w:color w:val="000000" w:themeColor="text1"/>
          <w:shd w:val="clear" w:color="auto" w:fill="FFFFFF"/>
          <w:lang w:val="fr-BE"/>
        </w:rPr>
        <w:t xml:space="preserve"> « lire entre les lignes ». Le fait d’être sur place et d’avoir des conversations informelles avec les employés de la plateforme nous a donné accès à des </w:t>
      </w:r>
      <w:r w:rsidR="00261297" w:rsidRPr="00C05C6B">
        <w:rPr>
          <w:color w:val="000000" w:themeColor="text1"/>
          <w:shd w:val="clear" w:color="auto" w:fill="FFFFFF"/>
          <w:lang w:val="fr-BE"/>
        </w:rPr>
        <w:lastRenderedPageBreak/>
        <w:t>informations qu</w:t>
      </w:r>
      <w:r w:rsidR="005112ED" w:rsidRPr="00C05C6B">
        <w:rPr>
          <w:color w:val="000000" w:themeColor="text1"/>
          <w:shd w:val="clear" w:color="auto" w:fill="FFFFFF"/>
          <w:lang w:val="fr-BE"/>
        </w:rPr>
        <w:t>i</w:t>
      </w:r>
      <w:r w:rsidR="00261297" w:rsidRPr="00C05C6B">
        <w:rPr>
          <w:color w:val="000000" w:themeColor="text1"/>
          <w:shd w:val="clear" w:color="auto" w:fill="FFFFFF"/>
          <w:lang w:val="fr-BE"/>
        </w:rPr>
        <w:t xml:space="preserve"> ont permis de nourrir notre réflexion, </w:t>
      </w:r>
      <w:r w:rsidR="00EE25E3" w:rsidRPr="00C05C6B">
        <w:rPr>
          <w:color w:val="000000" w:themeColor="text1"/>
          <w:shd w:val="clear" w:color="auto" w:fill="FFFFFF"/>
          <w:lang w:val="fr-BE"/>
        </w:rPr>
        <w:t>de</w:t>
      </w:r>
      <w:r w:rsidR="00E200B1">
        <w:rPr>
          <w:color w:val="000000" w:themeColor="text1"/>
          <w:shd w:val="clear" w:color="auto" w:fill="FFFFFF"/>
          <w:lang w:val="fr-BE"/>
        </w:rPr>
        <w:t xml:space="preserve"> saisir</w:t>
      </w:r>
      <w:r w:rsidR="0099240B" w:rsidRPr="00C05C6B">
        <w:rPr>
          <w:color w:val="000000" w:themeColor="text1"/>
          <w:shd w:val="clear" w:color="auto" w:fill="FFFFFF"/>
          <w:lang w:val="fr-BE"/>
        </w:rPr>
        <w:t xml:space="preserve"> les dessous des</w:t>
      </w:r>
      <w:r w:rsidR="00261297" w:rsidRPr="00C05C6B">
        <w:rPr>
          <w:color w:val="000000" w:themeColor="text1"/>
          <w:shd w:val="clear" w:color="auto" w:fill="FFFFFF"/>
          <w:lang w:val="fr-BE"/>
        </w:rPr>
        <w:t xml:space="preserve"> discours organisationnels </w:t>
      </w:r>
      <w:r w:rsidR="0099240B" w:rsidRPr="00C05C6B">
        <w:rPr>
          <w:color w:val="000000" w:themeColor="text1"/>
          <w:shd w:val="clear" w:color="auto" w:fill="FFFFFF"/>
          <w:lang w:val="fr-BE"/>
        </w:rPr>
        <w:t>officiels.</w:t>
      </w:r>
      <w:r w:rsidR="00261297" w:rsidRPr="00C05C6B">
        <w:rPr>
          <w:color w:val="000000" w:themeColor="text1"/>
          <w:shd w:val="clear" w:color="auto" w:fill="FFFFFF"/>
          <w:lang w:val="fr-BE"/>
        </w:rPr>
        <w:t xml:space="preserve">  </w:t>
      </w:r>
    </w:p>
    <w:p w14:paraId="20EEF142" w14:textId="203637A9" w:rsidR="00670DE5" w:rsidRPr="00C05C6B" w:rsidRDefault="00DA5E8B" w:rsidP="00A0457A">
      <w:pPr>
        <w:pStyle w:val="Titre5"/>
        <w:rPr>
          <w:color w:val="000000" w:themeColor="text1"/>
          <w:lang w:val="fr-BE"/>
        </w:rPr>
      </w:pPr>
      <w:bookmarkStart w:id="99" w:name="_Toc149396611"/>
      <w:bookmarkStart w:id="100" w:name="_Toc151300002"/>
      <w:bookmarkStart w:id="101" w:name="_Toc169527885"/>
      <w:r w:rsidRPr="00C05C6B">
        <w:rPr>
          <w:color w:val="000000" w:themeColor="text1"/>
          <w:lang w:val="fr-BE"/>
        </w:rPr>
        <w:t>La rencontre des chauffeurs – créer de la confiance dans un environnement hostile</w:t>
      </w:r>
      <w:bookmarkEnd w:id="99"/>
      <w:bookmarkEnd w:id="100"/>
      <w:bookmarkEnd w:id="101"/>
      <w:r w:rsidRPr="00C05C6B">
        <w:rPr>
          <w:color w:val="000000" w:themeColor="text1"/>
          <w:lang w:val="fr-BE"/>
        </w:rPr>
        <w:t xml:space="preserve"> </w:t>
      </w:r>
    </w:p>
    <w:p w14:paraId="78AF4256" w14:textId="5DB74B19" w:rsidR="00EC7FC8" w:rsidRPr="00C05C6B" w:rsidRDefault="00B84400" w:rsidP="00A225E1">
      <w:pPr>
        <w:spacing w:before="120" w:after="120"/>
        <w:rPr>
          <w:color w:val="000000" w:themeColor="text1"/>
          <w:shd w:val="clear" w:color="auto" w:fill="FFFFFF"/>
          <w:lang w:val="fr-BE"/>
        </w:rPr>
      </w:pPr>
      <w:r w:rsidRPr="00C05C6B">
        <w:rPr>
          <w:color w:val="000000" w:themeColor="text1"/>
          <w:shd w:val="clear" w:color="auto" w:fill="FFFFFF"/>
          <w:lang w:val="fr-BE"/>
        </w:rPr>
        <w:t xml:space="preserve">Nous </w:t>
      </w:r>
      <w:r w:rsidR="00921B3D" w:rsidRPr="00C05C6B">
        <w:rPr>
          <w:color w:val="000000" w:themeColor="text1"/>
          <w:shd w:val="clear" w:color="auto" w:fill="FFFFFF"/>
          <w:lang w:val="fr-BE"/>
        </w:rPr>
        <w:t>sommes</w:t>
      </w:r>
      <w:r w:rsidRPr="00C05C6B">
        <w:rPr>
          <w:color w:val="000000" w:themeColor="text1"/>
          <w:shd w:val="clear" w:color="auto" w:fill="FFFFFF"/>
          <w:lang w:val="fr-BE"/>
        </w:rPr>
        <w:t xml:space="preserve"> ensuite allé</w:t>
      </w:r>
      <w:r w:rsidR="00E200B1">
        <w:rPr>
          <w:color w:val="000000" w:themeColor="text1"/>
          <w:shd w:val="clear" w:color="auto" w:fill="FFFFFF"/>
          <w:lang w:val="fr-BE"/>
        </w:rPr>
        <w:t>e</w:t>
      </w:r>
      <w:r w:rsidRPr="00C05C6B">
        <w:rPr>
          <w:color w:val="000000" w:themeColor="text1"/>
          <w:shd w:val="clear" w:color="auto" w:fill="FFFFFF"/>
          <w:lang w:val="fr-BE"/>
        </w:rPr>
        <w:t xml:space="preserve"> à la rencontre des chauffeurs pour investiguer </w:t>
      </w:r>
      <w:r w:rsidR="00E200B1">
        <w:rPr>
          <w:color w:val="000000" w:themeColor="text1"/>
          <w:shd w:val="clear" w:color="auto" w:fill="FFFFFF"/>
          <w:lang w:val="fr-BE"/>
        </w:rPr>
        <w:t xml:space="preserve">sur </w:t>
      </w:r>
      <w:r w:rsidRPr="00C05C6B">
        <w:rPr>
          <w:color w:val="000000" w:themeColor="text1"/>
          <w:shd w:val="clear" w:color="auto" w:fill="FFFFFF"/>
          <w:lang w:val="fr-BE"/>
        </w:rPr>
        <w:t>leur rapport aux plateformes</w:t>
      </w:r>
      <w:r w:rsidR="00921B3D" w:rsidRPr="00C05C6B">
        <w:rPr>
          <w:color w:val="000000" w:themeColor="text1"/>
          <w:shd w:val="clear" w:color="auto" w:fill="FFFFFF"/>
          <w:lang w:val="fr-BE"/>
        </w:rPr>
        <w:t xml:space="preserve">, ce qui </w:t>
      </w:r>
      <w:r w:rsidRPr="00C05C6B">
        <w:rPr>
          <w:color w:val="000000" w:themeColor="text1"/>
          <w:shd w:val="clear" w:color="auto" w:fill="FFFFFF"/>
          <w:lang w:val="fr-BE"/>
        </w:rPr>
        <w:t xml:space="preserve">nous a permis de </w:t>
      </w:r>
      <w:r w:rsidR="00E200B1">
        <w:rPr>
          <w:color w:val="000000" w:themeColor="text1"/>
          <w:shd w:val="clear" w:color="auto" w:fill="FFFFFF"/>
          <w:lang w:val="fr-BE"/>
        </w:rPr>
        <w:t xml:space="preserve">les </w:t>
      </w:r>
      <w:r w:rsidRPr="00C05C6B">
        <w:rPr>
          <w:color w:val="000000" w:themeColor="text1"/>
          <w:shd w:val="clear" w:color="auto" w:fill="FFFFFF"/>
          <w:lang w:val="fr-BE"/>
        </w:rPr>
        <w:t xml:space="preserve">sonder à propos de cette initiative managériale originale.  </w:t>
      </w:r>
      <w:r w:rsidR="00921B3D" w:rsidRPr="00C05C6B">
        <w:rPr>
          <w:color w:val="000000" w:themeColor="text1"/>
          <w:shd w:val="clear" w:color="auto" w:fill="FFFFFF"/>
          <w:lang w:val="fr-BE"/>
        </w:rPr>
        <w:t>Le</w:t>
      </w:r>
      <w:r w:rsidR="00377181" w:rsidRPr="00C05C6B">
        <w:rPr>
          <w:color w:val="000000" w:themeColor="text1"/>
          <w:shd w:val="clear" w:color="auto" w:fill="FFFFFF"/>
          <w:lang w:val="fr-BE"/>
        </w:rPr>
        <w:t xml:space="preserve">s données recueillies </w:t>
      </w:r>
      <w:r w:rsidR="00E200B1">
        <w:rPr>
          <w:color w:val="000000" w:themeColor="text1"/>
          <w:shd w:val="clear" w:color="auto" w:fill="FFFFFF"/>
          <w:lang w:val="fr-BE"/>
        </w:rPr>
        <w:t>lors de</w:t>
      </w:r>
      <w:r w:rsidR="00377181" w:rsidRPr="00C05C6B">
        <w:rPr>
          <w:color w:val="000000" w:themeColor="text1"/>
          <w:shd w:val="clear" w:color="auto" w:fill="FFFFFF"/>
          <w:lang w:val="fr-BE"/>
        </w:rPr>
        <w:t xml:space="preserve"> cette deuxième phase nous ont naturellement mené</w:t>
      </w:r>
      <w:r w:rsidR="00E200B1">
        <w:rPr>
          <w:color w:val="000000" w:themeColor="text1"/>
          <w:shd w:val="clear" w:color="auto" w:fill="FFFFFF"/>
          <w:lang w:val="fr-BE"/>
        </w:rPr>
        <w:t>e</w:t>
      </w:r>
      <w:r w:rsidR="00377181" w:rsidRPr="00C05C6B">
        <w:rPr>
          <w:color w:val="000000" w:themeColor="text1"/>
          <w:shd w:val="clear" w:color="auto" w:fill="FFFFFF"/>
          <w:lang w:val="fr-BE"/>
        </w:rPr>
        <w:t xml:space="preserve"> à approfondir les expériences subjectives des travailleurs</w:t>
      </w:r>
      <w:r w:rsidRPr="00C05C6B">
        <w:rPr>
          <w:color w:val="000000" w:themeColor="text1"/>
          <w:shd w:val="clear" w:color="auto" w:fill="FFFFFF"/>
          <w:lang w:val="fr-BE"/>
        </w:rPr>
        <w:t xml:space="preserve">. Quand il a été possible de le faire, nous avons creusé certains entretiens conduits dans le cadre du deuxième article pour investiguer </w:t>
      </w:r>
      <w:r w:rsidR="00E200B1">
        <w:rPr>
          <w:color w:val="000000" w:themeColor="text1"/>
          <w:shd w:val="clear" w:color="auto" w:fill="FFFFFF"/>
          <w:lang w:val="fr-BE"/>
        </w:rPr>
        <w:t xml:space="preserve">à propos de </w:t>
      </w:r>
      <w:r w:rsidRPr="00C05C6B">
        <w:rPr>
          <w:color w:val="000000" w:themeColor="text1"/>
          <w:shd w:val="clear" w:color="auto" w:fill="FFFFFF"/>
          <w:lang w:val="fr-BE"/>
        </w:rPr>
        <w:t xml:space="preserve">nos questions faisant l’objet de notre troisième étape de recherche. </w:t>
      </w:r>
      <w:r w:rsidR="007014AB">
        <w:rPr>
          <w:color w:val="000000" w:themeColor="text1"/>
          <w:shd w:val="clear" w:color="auto" w:fill="FFFFFF"/>
          <w:lang w:val="fr-BE"/>
        </w:rPr>
        <w:t>À</w:t>
      </w:r>
      <w:r w:rsidRPr="00C05C6B">
        <w:rPr>
          <w:color w:val="000000" w:themeColor="text1"/>
          <w:shd w:val="clear" w:color="auto" w:fill="FFFFFF"/>
          <w:lang w:val="fr-BE"/>
        </w:rPr>
        <w:t xml:space="preserve"> partir d’une dizaine d’entretiens pour l’article 2, nous avons demandé à poursuivre la conversation </w:t>
      </w:r>
      <w:r w:rsidR="00E200B1">
        <w:rPr>
          <w:color w:val="000000" w:themeColor="text1"/>
          <w:shd w:val="clear" w:color="auto" w:fill="FFFFFF"/>
          <w:lang w:val="fr-BE"/>
        </w:rPr>
        <w:t>selon</w:t>
      </w:r>
      <w:r w:rsidRPr="00C05C6B">
        <w:rPr>
          <w:color w:val="000000" w:themeColor="text1"/>
          <w:shd w:val="clear" w:color="auto" w:fill="FFFFFF"/>
          <w:lang w:val="fr-BE"/>
        </w:rPr>
        <w:t xml:space="preserve"> des questions plus personnelles, guidant nos échanges vers une forme de récit. De cette façon, nous avons recensé 25 interviews répondant à la problématique de l’article</w:t>
      </w:r>
      <w:r w:rsidR="00E200B1">
        <w:rPr>
          <w:color w:val="000000" w:themeColor="text1"/>
          <w:shd w:val="clear" w:color="auto" w:fill="FFFFFF"/>
          <w:lang w:val="fr-BE"/>
        </w:rPr>
        <w:t> </w:t>
      </w:r>
      <w:r w:rsidRPr="00C05C6B">
        <w:rPr>
          <w:color w:val="000000" w:themeColor="text1"/>
          <w:shd w:val="clear" w:color="auto" w:fill="FFFFFF"/>
          <w:lang w:val="fr-BE"/>
        </w:rPr>
        <w:t>2</w:t>
      </w:r>
      <w:r w:rsidR="00E200B1">
        <w:rPr>
          <w:color w:val="000000" w:themeColor="text1"/>
          <w:shd w:val="clear" w:color="auto" w:fill="FFFFFF"/>
          <w:lang w:val="fr-BE"/>
        </w:rPr>
        <w:t>,</w:t>
      </w:r>
      <w:r w:rsidRPr="00C05C6B">
        <w:rPr>
          <w:color w:val="000000" w:themeColor="text1"/>
          <w:shd w:val="clear" w:color="auto" w:fill="FFFFFF"/>
          <w:lang w:val="fr-BE"/>
        </w:rPr>
        <w:t xml:space="preserve"> et 10 d’entre </w:t>
      </w:r>
      <w:r w:rsidR="00E200B1">
        <w:rPr>
          <w:color w:val="000000" w:themeColor="text1"/>
          <w:shd w:val="clear" w:color="auto" w:fill="FFFFFF"/>
          <w:lang w:val="fr-BE"/>
        </w:rPr>
        <w:t>elles</w:t>
      </w:r>
      <w:r w:rsidRPr="00C05C6B">
        <w:rPr>
          <w:color w:val="000000" w:themeColor="text1"/>
          <w:shd w:val="clear" w:color="auto" w:fill="FFFFFF"/>
          <w:lang w:val="fr-BE"/>
        </w:rPr>
        <w:t xml:space="preserve"> ont été poursuivi</w:t>
      </w:r>
      <w:r w:rsidR="00E200B1">
        <w:rPr>
          <w:color w:val="000000" w:themeColor="text1"/>
          <w:shd w:val="clear" w:color="auto" w:fill="FFFFFF"/>
          <w:lang w:val="fr-BE"/>
        </w:rPr>
        <w:t>e</w:t>
      </w:r>
      <w:r w:rsidRPr="00C05C6B">
        <w:rPr>
          <w:color w:val="000000" w:themeColor="text1"/>
          <w:shd w:val="clear" w:color="auto" w:fill="FFFFFF"/>
          <w:lang w:val="fr-BE"/>
        </w:rPr>
        <w:t xml:space="preserve">s </w:t>
      </w:r>
      <w:r w:rsidR="00E200B1">
        <w:rPr>
          <w:color w:val="000000" w:themeColor="text1"/>
          <w:shd w:val="clear" w:color="auto" w:fill="FFFFFF"/>
          <w:lang w:val="fr-BE"/>
        </w:rPr>
        <w:t xml:space="preserve">sous forme de </w:t>
      </w:r>
      <w:r w:rsidRPr="00C05C6B">
        <w:rPr>
          <w:color w:val="000000" w:themeColor="text1"/>
          <w:shd w:val="clear" w:color="auto" w:fill="FFFFFF"/>
          <w:lang w:val="fr-BE"/>
        </w:rPr>
        <w:t>récits</w:t>
      </w:r>
      <w:r w:rsidR="00EC7FC8" w:rsidRPr="00C05C6B">
        <w:rPr>
          <w:color w:val="000000" w:themeColor="text1"/>
          <w:shd w:val="clear" w:color="auto" w:fill="FFFFFF"/>
          <w:lang w:val="fr-BE"/>
        </w:rPr>
        <w:t xml:space="preserve">. </w:t>
      </w:r>
      <w:r w:rsidR="00921B3D" w:rsidRPr="00C05C6B">
        <w:rPr>
          <w:color w:val="000000" w:themeColor="text1"/>
          <w:shd w:val="clear" w:color="auto" w:fill="FFFFFF"/>
          <w:lang w:val="fr-BE"/>
        </w:rPr>
        <w:t>Une deuxième vague d’entretiens a été menée en 2022 pour élargir notre base de données et approfondir nos questionnements. Toutes ces rencontres ont été réalisées lors</w:t>
      </w:r>
      <w:r w:rsidR="00377181" w:rsidRPr="00C05C6B">
        <w:rPr>
          <w:color w:val="000000" w:themeColor="text1"/>
          <w:shd w:val="clear" w:color="auto" w:fill="FFFFFF"/>
          <w:lang w:val="fr-BE"/>
        </w:rPr>
        <w:t xml:space="preserve"> de courses commandées à Bruxelles sur</w:t>
      </w:r>
      <w:r w:rsidRPr="00C05C6B">
        <w:rPr>
          <w:color w:val="000000" w:themeColor="text1"/>
          <w:shd w:val="clear" w:color="auto" w:fill="FFFFFF"/>
          <w:lang w:val="fr-BE"/>
        </w:rPr>
        <w:t xml:space="preserve"> plusieurs applications mobiles dans </w:t>
      </w:r>
      <w:r w:rsidR="00921B3D" w:rsidRPr="00C05C6B">
        <w:rPr>
          <w:color w:val="000000" w:themeColor="text1"/>
          <w:shd w:val="clear" w:color="auto" w:fill="FFFFFF"/>
          <w:lang w:val="fr-BE"/>
        </w:rPr>
        <w:t>ces périodes d’</w:t>
      </w:r>
      <w:r w:rsidRPr="00C05C6B">
        <w:rPr>
          <w:color w:val="000000" w:themeColor="text1"/>
          <w:shd w:val="clear" w:color="auto" w:fill="FFFFFF"/>
          <w:lang w:val="fr-BE"/>
        </w:rPr>
        <w:t>octobre-novembre 2021</w:t>
      </w:r>
      <w:r w:rsidR="00921B3D" w:rsidRPr="00C05C6B">
        <w:rPr>
          <w:color w:val="000000" w:themeColor="text1"/>
          <w:shd w:val="clear" w:color="auto" w:fill="FFFFFF"/>
          <w:lang w:val="fr-BE"/>
        </w:rPr>
        <w:t xml:space="preserve"> et septembre et décembre 2022. </w:t>
      </w:r>
    </w:p>
    <w:p w14:paraId="14DC386F" w14:textId="29AE8D51" w:rsidR="00261297" w:rsidRPr="00C05C6B" w:rsidRDefault="00EC7FC8" w:rsidP="00A225E1">
      <w:pPr>
        <w:spacing w:before="120" w:after="120"/>
        <w:rPr>
          <w:color w:val="000000" w:themeColor="text1"/>
          <w:shd w:val="clear" w:color="auto" w:fill="FFFFFF"/>
          <w:lang w:val="fr-BE"/>
        </w:rPr>
      </w:pPr>
      <w:r w:rsidRPr="00C05C6B">
        <w:rPr>
          <w:color w:val="000000" w:themeColor="text1"/>
          <w:shd w:val="clear" w:color="auto" w:fill="FFFFFF"/>
          <w:lang w:val="fr-BE"/>
        </w:rPr>
        <w:t xml:space="preserve">Dès lors, pour poursuivre nos interviews semi-directives </w:t>
      </w:r>
      <w:r w:rsidR="00E200B1">
        <w:rPr>
          <w:color w:val="000000" w:themeColor="text1"/>
          <w:shd w:val="clear" w:color="auto" w:fill="FFFFFF"/>
          <w:lang w:val="fr-BE"/>
        </w:rPr>
        <w:t>sous la forme d’</w:t>
      </w:r>
      <w:r w:rsidRPr="00C05C6B">
        <w:rPr>
          <w:color w:val="000000" w:themeColor="text1"/>
          <w:shd w:val="clear" w:color="auto" w:fill="FFFFFF"/>
          <w:lang w:val="fr-BE"/>
        </w:rPr>
        <w:t xml:space="preserve">entretiens ouverts </w:t>
      </w:r>
      <w:r w:rsidR="00E200B1">
        <w:rPr>
          <w:color w:val="000000" w:themeColor="text1"/>
          <w:shd w:val="clear" w:color="auto" w:fill="FFFFFF"/>
          <w:lang w:val="fr-BE"/>
        </w:rPr>
        <w:t>afin d’</w:t>
      </w:r>
      <w:r w:rsidRPr="00C05C6B">
        <w:rPr>
          <w:color w:val="000000" w:themeColor="text1"/>
          <w:shd w:val="clear" w:color="auto" w:fill="FFFFFF"/>
          <w:lang w:val="fr-BE"/>
        </w:rPr>
        <w:t xml:space="preserve">obtenir des récits d’expériences, nous demandions au chauffeur </w:t>
      </w:r>
      <w:r w:rsidR="00E200B1">
        <w:rPr>
          <w:color w:val="000000" w:themeColor="text1"/>
          <w:shd w:val="clear" w:color="auto" w:fill="FFFFFF"/>
          <w:lang w:val="fr-BE"/>
        </w:rPr>
        <w:t xml:space="preserve">s’il était possible </w:t>
      </w:r>
      <w:r w:rsidRPr="00C05C6B">
        <w:rPr>
          <w:color w:val="000000" w:themeColor="text1"/>
          <w:shd w:val="clear" w:color="auto" w:fill="FFFFFF"/>
          <w:lang w:val="fr-BE"/>
        </w:rPr>
        <w:t xml:space="preserve">de commander une nouvelle course, </w:t>
      </w:r>
      <w:r w:rsidR="00E200B1">
        <w:rPr>
          <w:color w:val="000000" w:themeColor="text1"/>
          <w:shd w:val="clear" w:color="auto" w:fill="FFFFFF"/>
          <w:lang w:val="fr-BE"/>
        </w:rPr>
        <w:t xml:space="preserve">ou bien </w:t>
      </w:r>
      <w:r w:rsidRPr="00C05C6B">
        <w:rPr>
          <w:color w:val="000000" w:themeColor="text1"/>
          <w:shd w:val="clear" w:color="auto" w:fill="FFFFFF"/>
          <w:lang w:val="fr-BE"/>
        </w:rPr>
        <w:t xml:space="preserve">de nous arrêter pour poursuivre notre conversation. </w:t>
      </w:r>
      <w:r w:rsidR="00921B3D" w:rsidRPr="00C05C6B">
        <w:rPr>
          <w:color w:val="000000" w:themeColor="text1"/>
          <w:shd w:val="clear" w:color="auto" w:fill="FFFFFF"/>
          <w:lang w:val="fr-BE"/>
        </w:rPr>
        <w:t xml:space="preserve">Nous avions tenté d’organiser des rencontres avec des chauffeurs grâce à des contacts obtenus lors de manifestations ou de rencontres au sein de l’entreprise K, mais </w:t>
      </w:r>
      <w:r w:rsidR="00995CC5">
        <w:rPr>
          <w:color w:val="000000" w:themeColor="text1"/>
          <w:shd w:val="clear" w:color="auto" w:fill="FFFFFF"/>
          <w:lang w:val="fr-BE"/>
        </w:rPr>
        <w:t>c</w:t>
      </w:r>
      <w:r w:rsidR="00E200B1">
        <w:rPr>
          <w:color w:val="000000" w:themeColor="text1"/>
          <w:shd w:val="clear" w:color="auto" w:fill="FFFFFF"/>
          <w:lang w:val="fr-BE"/>
        </w:rPr>
        <w:t>elles</w:t>
      </w:r>
      <w:r w:rsidR="00995CC5">
        <w:rPr>
          <w:color w:val="000000" w:themeColor="text1"/>
          <w:shd w:val="clear" w:color="auto" w:fill="FFFFFF"/>
          <w:lang w:val="fr-BE"/>
        </w:rPr>
        <w:t>-ci</w:t>
      </w:r>
      <w:r w:rsidR="00D85880" w:rsidRPr="00C05C6B">
        <w:rPr>
          <w:color w:val="000000" w:themeColor="text1"/>
          <w:shd w:val="clear" w:color="auto" w:fill="FFFFFF"/>
          <w:lang w:val="fr-BE"/>
        </w:rPr>
        <w:t xml:space="preserve"> ont systématiquement échoué</w:t>
      </w:r>
      <w:r w:rsidR="00921B3D" w:rsidRPr="00C05C6B">
        <w:rPr>
          <w:color w:val="000000" w:themeColor="text1"/>
          <w:shd w:val="clear" w:color="auto" w:fill="FFFFFF"/>
          <w:lang w:val="fr-BE"/>
        </w:rPr>
        <w:t xml:space="preserve"> par manqu</w:t>
      </w:r>
      <w:r w:rsidRPr="00C05C6B">
        <w:rPr>
          <w:color w:val="000000" w:themeColor="text1"/>
          <w:shd w:val="clear" w:color="auto" w:fill="FFFFFF"/>
          <w:lang w:val="fr-BE"/>
        </w:rPr>
        <w:t xml:space="preserve">e de temps ou de confiance </w:t>
      </w:r>
      <w:r w:rsidR="00574CA2" w:rsidRPr="00C05C6B">
        <w:rPr>
          <w:color w:val="000000" w:themeColor="text1"/>
          <w:shd w:val="clear" w:color="auto" w:fill="FFFFFF"/>
          <w:lang w:val="fr-BE"/>
        </w:rPr>
        <w:t>de la part des</w:t>
      </w:r>
      <w:r w:rsidRPr="00C05C6B">
        <w:rPr>
          <w:color w:val="000000" w:themeColor="text1"/>
          <w:shd w:val="clear" w:color="auto" w:fill="FFFFFF"/>
          <w:lang w:val="fr-BE"/>
        </w:rPr>
        <w:t xml:space="preserve"> chauffeurs</w:t>
      </w:r>
      <w:r w:rsidR="00003C60" w:rsidRPr="00C05C6B">
        <w:rPr>
          <w:color w:val="000000" w:themeColor="text1"/>
          <w:shd w:val="clear" w:color="auto" w:fill="FFFFFF"/>
          <w:lang w:val="fr-BE"/>
        </w:rPr>
        <w:t>.</w:t>
      </w:r>
      <w:r w:rsidR="00921B3D" w:rsidRPr="00C05C6B">
        <w:rPr>
          <w:color w:val="000000" w:themeColor="text1"/>
          <w:shd w:val="clear" w:color="auto" w:fill="FFFFFF"/>
          <w:lang w:val="fr-BE"/>
        </w:rPr>
        <w:t xml:space="preserve"> </w:t>
      </w:r>
    </w:p>
    <w:p w14:paraId="37A2DFB4" w14:textId="484AA6D0" w:rsidR="00377181" w:rsidRPr="00C05C6B" w:rsidRDefault="00995CC5" w:rsidP="00A225E1">
      <w:pPr>
        <w:spacing w:before="120" w:after="120"/>
        <w:rPr>
          <w:color w:val="000000" w:themeColor="text1"/>
          <w:shd w:val="clear" w:color="auto" w:fill="FFFFFF"/>
          <w:lang w:val="fr-BE"/>
        </w:rPr>
      </w:pPr>
      <w:r>
        <w:rPr>
          <w:color w:val="000000" w:themeColor="text1"/>
          <w:shd w:val="clear" w:color="auto" w:fill="FFFFFF"/>
          <w:lang w:val="fr-BE"/>
        </w:rPr>
        <w:t>En définitive, au cours de</w:t>
      </w:r>
      <w:r w:rsidR="00C42092" w:rsidRPr="00C05C6B">
        <w:rPr>
          <w:color w:val="000000" w:themeColor="text1"/>
          <w:shd w:val="clear" w:color="auto" w:fill="FFFFFF"/>
          <w:lang w:val="fr-BE"/>
        </w:rPr>
        <w:t xml:space="preserve"> cette phase exploratoire, </w:t>
      </w:r>
      <w:r>
        <w:rPr>
          <w:color w:val="000000" w:themeColor="text1"/>
          <w:shd w:val="clear" w:color="auto" w:fill="FFFFFF"/>
          <w:lang w:val="fr-BE"/>
        </w:rPr>
        <w:t>le</w:t>
      </w:r>
      <w:r w:rsidR="00C42092" w:rsidRPr="00C05C6B">
        <w:rPr>
          <w:color w:val="000000" w:themeColor="text1"/>
          <w:shd w:val="clear" w:color="auto" w:fill="FFFFFF"/>
          <w:lang w:val="fr-BE"/>
        </w:rPr>
        <w:t xml:space="preserve"> travail de terrain</w:t>
      </w:r>
      <w:r>
        <w:rPr>
          <w:color w:val="000000" w:themeColor="text1"/>
          <w:shd w:val="clear" w:color="auto" w:fill="FFFFFF"/>
          <w:lang w:val="fr-BE"/>
        </w:rPr>
        <w:t xml:space="preserve"> nous a mise au défi</w:t>
      </w:r>
      <w:r w:rsidR="00DA174A" w:rsidRPr="00C05C6B">
        <w:rPr>
          <w:color w:val="000000" w:themeColor="text1"/>
          <w:shd w:val="clear" w:color="auto" w:fill="FFFFFF"/>
          <w:lang w:val="fr-BE"/>
        </w:rPr>
        <w:t>,</w:t>
      </w:r>
      <w:r w:rsidR="00C42092" w:rsidRPr="00C05C6B">
        <w:rPr>
          <w:color w:val="000000" w:themeColor="text1"/>
          <w:shd w:val="clear" w:color="auto" w:fill="FFFFFF"/>
          <w:lang w:val="fr-BE"/>
        </w:rPr>
        <w:t xml:space="preserve"> car il nous a fallu réserver des courses sur des applications mobiles pour obtenir des entretiens</w:t>
      </w:r>
      <w:r w:rsidR="004E640D" w:rsidRPr="00C05C6B">
        <w:rPr>
          <w:color w:val="000000" w:themeColor="text1"/>
          <w:shd w:val="clear" w:color="auto" w:fill="FFFFFF"/>
          <w:lang w:val="fr-BE"/>
        </w:rPr>
        <w:t xml:space="preserve">, </w:t>
      </w:r>
      <w:r w:rsidR="00C42092" w:rsidRPr="00C05C6B">
        <w:rPr>
          <w:color w:val="000000" w:themeColor="text1"/>
          <w:shd w:val="clear" w:color="auto" w:fill="FFFFFF"/>
          <w:lang w:val="fr-BE"/>
        </w:rPr>
        <w:t xml:space="preserve">qui </w:t>
      </w:r>
      <w:r>
        <w:rPr>
          <w:color w:val="000000" w:themeColor="text1"/>
          <w:shd w:val="clear" w:color="auto" w:fill="FFFFFF"/>
          <w:lang w:val="fr-BE"/>
        </w:rPr>
        <w:t xml:space="preserve">ont </w:t>
      </w:r>
      <w:r w:rsidR="00955BD4" w:rsidRPr="00C05C6B">
        <w:rPr>
          <w:color w:val="000000" w:themeColor="text1"/>
          <w:shd w:val="clear" w:color="auto" w:fill="FFFFFF"/>
          <w:lang w:val="fr-BE"/>
        </w:rPr>
        <w:t xml:space="preserve">davantage </w:t>
      </w:r>
      <w:r>
        <w:rPr>
          <w:color w:val="000000" w:themeColor="text1"/>
          <w:shd w:val="clear" w:color="auto" w:fill="FFFFFF"/>
          <w:lang w:val="fr-BE"/>
        </w:rPr>
        <w:t xml:space="preserve">ressemblé </w:t>
      </w:r>
      <w:r w:rsidR="00C319B9" w:rsidRPr="00C05C6B">
        <w:rPr>
          <w:color w:val="000000" w:themeColor="text1"/>
          <w:shd w:val="clear" w:color="auto" w:fill="FFFFFF"/>
          <w:lang w:val="fr-BE"/>
        </w:rPr>
        <w:t>à</w:t>
      </w:r>
      <w:r w:rsidR="00C42092" w:rsidRPr="00C05C6B">
        <w:rPr>
          <w:color w:val="000000" w:themeColor="text1"/>
          <w:shd w:val="clear" w:color="auto" w:fill="FFFFFF"/>
          <w:lang w:val="fr-BE"/>
        </w:rPr>
        <w:t xml:space="preserve"> des conversations informelles</w:t>
      </w:r>
      <w:r w:rsidR="004E640D" w:rsidRPr="00C05C6B">
        <w:rPr>
          <w:color w:val="000000" w:themeColor="text1"/>
          <w:shd w:val="clear" w:color="auto" w:fill="FFFFFF"/>
          <w:lang w:val="fr-BE"/>
        </w:rPr>
        <w:t xml:space="preserve"> </w:t>
      </w:r>
      <w:r w:rsidR="00C42092" w:rsidRPr="00C05C6B">
        <w:rPr>
          <w:color w:val="000000" w:themeColor="text1"/>
          <w:shd w:val="clear" w:color="auto" w:fill="FFFFFF"/>
          <w:lang w:val="fr-BE"/>
        </w:rPr>
        <w:t xml:space="preserve">avec les chauffeurs. </w:t>
      </w:r>
      <w:r w:rsidR="00366002" w:rsidRPr="00C05C6B">
        <w:rPr>
          <w:color w:val="000000" w:themeColor="text1"/>
          <w:shd w:val="clear" w:color="auto" w:fill="FFFFFF"/>
          <w:lang w:val="fr-BE"/>
        </w:rPr>
        <w:t xml:space="preserve">En effet, la création d’un sentiment de </w:t>
      </w:r>
      <w:r w:rsidR="00E214D3" w:rsidRPr="00C05C6B">
        <w:rPr>
          <w:color w:val="000000" w:themeColor="text1"/>
          <w:shd w:val="clear" w:color="auto" w:fill="FFFFFF"/>
          <w:lang w:val="fr-BE"/>
        </w:rPr>
        <w:t>confiance</w:t>
      </w:r>
      <w:r w:rsidR="00366002" w:rsidRPr="00C05C6B">
        <w:rPr>
          <w:color w:val="000000" w:themeColor="text1"/>
          <w:shd w:val="clear" w:color="auto" w:fill="FFFFFF"/>
          <w:lang w:val="fr-BE"/>
        </w:rPr>
        <w:t xml:space="preserve"> chez le chauffeur était notre </w:t>
      </w:r>
      <w:r w:rsidR="00E214D3" w:rsidRPr="00C05C6B">
        <w:rPr>
          <w:color w:val="000000" w:themeColor="text1"/>
          <w:shd w:val="clear" w:color="auto" w:fill="FFFFFF"/>
          <w:lang w:val="fr-BE"/>
        </w:rPr>
        <w:t>premier</w:t>
      </w:r>
      <w:r w:rsidR="00366002" w:rsidRPr="00C05C6B">
        <w:rPr>
          <w:color w:val="000000" w:themeColor="text1"/>
          <w:shd w:val="clear" w:color="auto" w:fill="FFFFFF"/>
          <w:lang w:val="fr-BE"/>
        </w:rPr>
        <w:t xml:space="preserve"> </w:t>
      </w:r>
      <w:r w:rsidR="00E214D3" w:rsidRPr="00C05C6B">
        <w:rPr>
          <w:color w:val="000000" w:themeColor="text1"/>
          <w:shd w:val="clear" w:color="auto" w:fill="FFFFFF"/>
          <w:lang w:val="fr-BE"/>
        </w:rPr>
        <w:t>objectif</w:t>
      </w:r>
      <w:r w:rsidR="00366002" w:rsidRPr="00C05C6B">
        <w:rPr>
          <w:color w:val="000000" w:themeColor="text1"/>
          <w:shd w:val="clear" w:color="auto" w:fill="FFFFFF"/>
          <w:lang w:val="fr-BE"/>
        </w:rPr>
        <w:t xml:space="preserve">. Dès </w:t>
      </w:r>
      <w:r w:rsidR="00D066EE" w:rsidRPr="00C05C6B">
        <w:rPr>
          <w:color w:val="000000" w:themeColor="text1"/>
          <w:shd w:val="clear" w:color="auto" w:fill="FFFFFF"/>
          <w:lang w:val="fr-BE"/>
        </w:rPr>
        <w:t>la première course</w:t>
      </w:r>
      <w:r w:rsidR="00366002" w:rsidRPr="00C05C6B">
        <w:rPr>
          <w:color w:val="000000" w:themeColor="text1"/>
          <w:shd w:val="clear" w:color="auto" w:fill="FFFFFF"/>
          <w:lang w:val="fr-BE"/>
        </w:rPr>
        <w:t xml:space="preserve">, nous nous sommes rendu compte de la méfiance </w:t>
      </w:r>
      <w:r w:rsidR="008548B8" w:rsidRPr="00C05C6B">
        <w:rPr>
          <w:color w:val="000000" w:themeColor="text1"/>
          <w:shd w:val="clear" w:color="auto" w:fill="FFFFFF"/>
          <w:lang w:val="fr-BE"/>
        </w:rPr>
        <w:t>des chauffeurs à notre égard</w:t>
      </w:r>
      <w:r w:rsidR="00366002" w:rsidRPr="00C05C6B">
        <w:rPr>
          <w:color w:val="000000" w:themeColor="text1"/>
          <w:shd w:val="clear" w:color="auto" w:fill="FFFFFF"/>
          <w:lang w:val="fr-BE"/>
        </w:rPr>
        <w:t xml:space="preserve">, </w:t>
      </w:r>
      <w:r>
        <w:rPr>
          <w:color w:val="000000" w:themeColor="text1"/>
          <w:shd w:val="clear" w:color="auto" w:fill="FFFFFF"/>
          <w:lang w:val="fr-BE"/>
        </w:rPr>
        <w:t xml:space="preserve">qui supposaient </w:t>
      </w:r>
      <w:r w:rsidR="00366002" w:rsidRPr="00C05C6B">
        <w:rPr>
          <w:color w:val="000000" w:themeColor="text1"/>
          <w:shd w:val="clear" w:color="auto" w:fill="FFFFFF"/>
          <w:lang w:val="fr-BE"/>
        </w:rPr>
        <w:t>que nous fais</w:t>
      </w:r>
      <w:r w:rsidR="005112ED" w:rsidRPr="00C05C6B">
        <w:rPr>
          <w:color w:val="000000" w:themeColor="text1"/>
          <w:shd w:val="clear" w:color="auto" w:fill="FFFFFF"/>
          <w:lang w:val="fr-BE"/>
        </w:rPr>
        <w:t>i</w:t>
      </w:r>
      <w:r w:rsidR="00366002" w:rsidRPr="00C05C6B">
        <w:rPr>
          <w:color w:val="000000" w:themeColor="text1"/>
          <w:shd w:val="clear" w:color="auto" w:fill="FFFFFF"/>
          <w:lang w:val="fr-BE"/>
        </w:rPr>
        <w:t xml:space="preserve">ons partie d’un groupe de </w:t>
      </w:r>
      <w:r w:rsidR="00E214D3" w:rsidRPr="00C05C6B">
        <w:rPr>
          <w:color w:val="000000" w:themeColor="text1"/>
          <w:shd w:val="clear" w:color="auto" w:fill="FFFFFF"/>
          <w:lang w:val="fr-BE"/>
        </w:rPr>
        <w:t>journaliste</w:t>
      </w:r>
      <w:r w:rsidR="008548B8" w:rsidRPr="00C05C6B">
        <w:rPr>
          <w:color w:val="000000" w:themeColor="text1"/>
          <w:shd w:val="clear" w:color="auto" w:fill="FFFFFF"/>
          <w:lang w:val="fr-BE"/>
        </w:rPr>
        <w:t>s</w:t>
      </w:r>
      <w:r w:rsidR="00366002" w:rsidRPr="00C05C6B">
        <w:rPr>
          <w:color w:val="000000" w:themeColor="text1"/>
          <w:shd w:val="clear" w:color="auto" w:fill="FFFFFF"/>
          <w:lang w:val="fr-BE"/>
        </w:rPr>
        <w:t xml:space="preserve"> ou </w:t>
      </w:r>
      <w:r w:rsidR="00C16E0F" w:rsidRPr="00C05C6B">
        <w:rPr>
          <w:color w:val="000000" w:themeColor="text1"/>
          <w:shd w:val="clear" w:color="auto" w:fill="FFFFFF"/>
          <w:lang w:val="fr-BE"/>
        </w:rPr>
        <w:t xml:space="preserve">que nous provenions </w:t>
      </w:r>
      <w:r w:rsidR="00366002" w:rsidRPr="00C05C6B">
        <w:rPr>
          <w:color w:val="000000" w:themeColor="text1"/>
          <w:shd w:val="clear" w:color="auto" w:fill="FFFFFF"/>
          <w:lang w:val="fr-BE"/>
        </w:rPr>
        <w:t xml:space="preserve">de la concurrence. Un sentiment d’intrusion a </w:t>
      </w:r>
      <w:r>
        <w:rPr>
          <w:color w:val="000000" w:themeColor="text1"/>
          <w:shd w:val="clear" w:color="auto" w:fill="FFFFFF"/>
          <w:lang w:val="fr-BE"/>
        </w:rPr>
        <w:t>pu gagner</w:t>
      </w:r>
      <w:r w:rsidR="00366002" w:rsidRPr="00C05C6B">
        <w:rPr>
          <w:color w:val="000000" w:themeColor="text1"/>
          <w:shd w:val="clear" w:color="auto" w:fill="FFFFFF"/>
          <w:lang w:val="fr-BE"/>
        </w:rPr>
        <w:t xml:space="preserve"> certains</w:t>
      </w:r>
      <w:r w:rsidR="00E214D3" w:rsidRPr="00C05C6B">
        <w:rPr>
          <w:color w:val="000000" w:themeColor="text1"/>
          <w:shd w:val="clear" w:color="auto" w:fill="FFFFFF"/>
          <w:lang w:val="fr-BE"/>
        </w:rPr>
        <w:t xml:space="preserve"> chauffeurs</w:t>
      </w:r>
      <w:r w:rsidR="00E5020D" w:rsidRPr="00C05C6B">
        <w:rPr>
          <w:color w:val="000000" w:themeColor="text1"/>
          <w:shd w:val="clear" w:color="auto" w:fill="FFFFFF"/>
          <w:lang w:val="fr-BE"/>
        </w:rPr>
        <w:t xml:space="preserve"> qui </w:t>
      </w:r>
      <w:r>
        <w:rPr>
          <w:color w:val="000000" w:themeColor="text1"/>
          <w:shd w:val="clear" w:color="auto" w:fill="FFFFFF"/>
          <w:lang w:val="fr-BE"/>
        </w:rPr>
        <w:t>se sont montrés relativement</w:t>
      </w:r>
      <w:r w:rsidR="00E214D3" w:rsidRPr="00C05C6B">
        <w:rPr>
          <w:color w:val="000000" w:themeColor="text1"/>
          <w:shd w:val="clear" w:color="auto" w:fill="FFFFFF"/>
          <w:lang w:val="fr-BE"/>
        </w:rPr>
        <w:t xml:space="preserve"> pudiques</w:t>
      </w:r>
      <w:r w:rsidR="00E5020D" w:rsidRPr="00C05C6B">
        <w:rPr>
          <w:color w:val="000000" w:themeColor="text1"/>
          <w:shd w:val="clear" w:color="auto" w:fill="FFFFFF"/>
          <w:lang w:val="fr-BE"/>
        </w:rPr>
        <w:t xml:space="preserve"> </w:t>
      </w:r>
      <w:r>
        <w:rPr>
          <w:color w:val="000000" w:themeColor="text1"/>
          <w:shd w:val="clear" w:color="auto" w:fill="FFFFFF"/>
          <w:lang w:val="fr-BE"/>
        </w:rPr>
        <w:t>à propos de</w:t>
      </w:r>
      <w:r w:rsidR="00E214D3" w:rsidRPr="00C05C6B">
        <w:rPr>
          <w:color w:val="000000" w:themeColor="text1"/>
          <w:shd w:val="clear" w:color="auto" w:fill="FFFFFF"/>
          <w:lang w:val="fr-BE"/>
        </w:rPr>
        <w:t xml:space="preserve"> leur histoire ou </w:t>
      </w:r>
      <w:r>
        <w:rPr>
          <w:color w:val="000000" w:themeColor="text1"/>
          <w:shd w:val="clear" w:color="auto" w:fill="FFFFFF"/>
          <w:lang w:val="fr-BE"/>
        </w:rPr>
        <w:t xml:space="preserve">de leurs </w:t>
      </w:r>
      <w:r w:rsidR="00E214D3" w:rsidRPr="00C05C6B">
        <w:rPr>
          <w:color w:val="000000" w:themeColor="text1"/>
          <w:shd w:val="clear" w:color="auto" w:fill="FFFFFF"/>
          <w:lang w:val="fr-BE"/>
        </w:rPr>
        <w:t>relations et arrangements de travail « hors-loi »</w:t>
      </w:r>
      <w:r w:rsidR="00366002" w:rsidRPr="00C05C6B">
        <w:rPr>
          <w:color w:val="000000" w:themeColor="text1"/>
          <w:shd w:val="clear" w:color="auto" w:fill="FFFFFF"/>
          <w:lang w:val="fr-BE"/>
        </w:rPr>
        <w:t>. Un v</w:t>
      </w:r>
      <w:r>
        <w:rPr>
          <w:color w:val="000000" w:themeColor="text1"/>
          <w:shd w:val="clear" w:color="auto" w:fill="FFFFFF"/>
          <w:lang w:val="fr-BE"/>
        </w:rPr>
        <w:t>éritable</w:t>
      </w:r>
      <w:r w:rsidR="00366002" w:rsidRPr="00C05C6B">
        <w:rPr>
          <w:color w:val="000000" w:themeColor="text1"/>
          <w:shd w:val="clear" w:color="auto" w:fill="FFFFFF"/>
          <w:lang w:val="fr-BE"/>
        </w:rPr>
        <w:t xml:space="preserve"> </w:t>
      </w:r>
      <w:r w:rsidR="00E214D3" w:rsidRPr="00C05C6B">
        <w:rPr>
          <w:color w:val="000000" w:themeColor="text1"/>
          <w:shd w:val="clear" w:color="auto" w:fill="FFFFFF"/>
          <w:lang w:val="fr-BE"/>
        </w:rPr>
        <w:t>travail</w:t>
      </w:r>
      <w:r w:rsidR="00366002" w:rsidRPr="00C05C6B">
        <w:rPr>
          <w:color w:val="000000" w:themeColor="text1"/>
          <w:shd w:val="clear" w:color="auto" w:fill="FFFFFF"/>
          <w:lang w:val="fr-BE"/>
        </w:rPr>
        <w:t xml:space="preserve"> de prise de contact et de création de </w:t>
      </w:r>
      <w:r w:rsidR="00AD5303" w:rsidRPr="00C05C6B">
        <w:rPr>
          <w:color w:val="000000" w:themeColor="text1"/>
          <w:shd w:val="clear" w:color="auto" w:fill="FFFFFF"/>
          <w:lang w:val="fr-BE"/>
        </w:rPr>
        <w:t>lien en</w:t>
      </w:r>
      <w:r w:rsidR="00366002" w:rsidRPr="00C05C6B">
        <w:rPr>
          <w:color w:val="000000" w:themeColor="text1"/>
          <w:shd w:val="clear" w:color="auto" w:fill="FFFFFF"/>
          <w:lang w:val="fr-BE"/>
        </w:rPr>
        <w:t xml:space="preserve"> amont a été </w:t>
      </w:r>
      <w:r w:rsidR="00366002" w:rsidRPr="00C05C6B">
        <w:rPr>
          <w:color w:val="000000" w:themeColor="text1"/>
          <w:shd w:val="clear" w:color="auto" w:fill="FFFFFF"/>
          <w:lang w:val="fr-BE"/>
        </w:rPr>
        <w:lastRenderedPageBreak/>
        <w:t>nécessaire pour</w:t>
      </w:r>
      <w:r w:rsidR="005112ED" w:rsidRPr="00C05C6B">
        <w:rPr>
          <w:color w:val="000000" w:themeColor="text1"/>
          <w:shd w:val="clear" w:color="auto" w:fill="FFFFFF"/>
          <w:lang w:val="fr-BE"/>
        </w:rPr>
        <w:t xml:space="preserve"> mener à bien</w:t>
      </w:r>
      <w:r w:rsidR="00366002" w:rsidRPr="00C05C6B">
        <w:rPr>
          <w:color w:val="000000" w:themeColor="text1"/>
          <w:shd w:val="clear" w:color="auto" w:fill="FFFFFF"/>
          <w:lang w:val="fr-BE"/>
        </w:rPr>
        <w:t xml:space="preserve"> cette enquête </w:t>
      </w:r>
      <w:r w:rsidR="008A43F4" w:rsidRPr="00C05C6B">
        <w:rPr>
          <w:color w:val="000000" w:themeColor="text1"/>
          <w:shd w:val="clear" w:color="auto" w:fill="FFFFFF"/>
          <w:lang w:val="fr-BE"/>
        </w:rPr>
        <w:t xml:space="preserve">et avoir accès aux zones d’ombre et </w:t>
      </w:r>
      <w:r>
        <w:rPr>
          <w:color w:val="000000" w:themeColor="text1"/>
          <w:shd w:val="clear" w:color="auto" w:fill="FFFFFF"/>
          <w:lang w:val="fr-BE"/>
        </w:rPr>
        <w:t xml:space="preserve">profiter de </w:t>
      </w:r>
      <w:r w:rsidR="008A43F4" w:rsidRPr="00C05C6B">
        <w:rPr>
          <w:color w:val="000000" w:themeColor="text1"/>
          <w:shd w:val="clear" w:color="auto" w:fill="FFFFFF"/>
          <w:lang w:val="fr-BE"/>
        </w:rPr>
        <w:t xml:space="preserve">confidences personnelles. </w:t>
      </w:r>
    </w:p>
    <w:p w14:paraId="3C966511" w14:textId="3ED38678" w:rsidR="00A355BA" w:rsidRPr="00C05C6B" w:rsidRDefault="00995CC5" w:rsidP="00A225E1">
      <w:pPr>
        <w:spacing w:before="120" w:after="120"/>
        <w:rPr>
          <w:color w:val="000000" w:themeColor="text1"/>
          <w:lang w:val="fr-BE"/>
        </w:rPr>
      </w:pPr>
      <w:r>
        <w:rPr>
          <w:color w:val="000000" w:themeColor="text1"/>
          <w:lang w:val="fr-BE"/>
        </w:rPr>
        <w:t>N</w:t>
      </w:r>
      <w:r w:rsidR="00183D44" w:rsidRPr="00C05C6B">
        <w:rPr>
          <w:color w:val="000000" w:themeColor="text1"/>
          <w:lang w:val="fr-BE"/>
        </w:rPr>
        <w:t xml:space="preserve">ous présentons ci-dessous </w:t>
      </w:r>
      <w:r>
        <w:rPr>
          <w:color w:val="000000" w:themeColor="text1"/>
          <w:lang w:val="fr-BE"/>
        </w:rPr>
        <w:t>sous la forme synthétique d’</w:t>
      </w:r>
      <w:r w:rsidR="00183D44" w:rsidRPr="00C05C6B">
        <w:rPr>
          <w:color w:val="000000" w:themeColor="text1"/>
          <w:lang w:val="fr-BE"/>
        </w:rPr>
        <w:t>un tableau</w:t>
      </w:r>
      <w:r>
        <w:rPr>
          <w:color w:val="000000" w:themeColor="text1"/>
          <w:lang w:val="fr-BE"/>
        </w:rPr>
        <w:t xml:space="preserve"> </w:t>
      </w:r>
      <w:r w:rsidR="00183D44" w:rsidRPr="00C05C6B">
        <w:rPr>
          <w:color w:val="000000" w:themeColor="text1"/>
          <w:lang w:val="fr-BE"/>
        </w:rPr>
        <w:t xml:space="preserve">notre </w:t>
      </w:r>
      <w:r w:rsidR="00A355BA" w:rsidRPr="00C05C6B">
        <w:rPr>
          <w:color w:val="000000" w:themeColor="text1"/>
          <w:lang w:val="fr-BE"/>
        </w:rPr>
        <w:t>collecte</w:t>
      </w:r>
      <w:r w:rsidR="002E255C" w:rsidRPr="00C05C6B">
        <w:rPr>
          <w:color w:val="000000" w:themeColor="text1"/>
          <w:lang w:val="fr-BE"/>
        </w:rPr>
        <w:t xml:space="preserve"> </w:t>
      </w:r>
      <w:r w:rsidR="00BB3515" w:rsidRPr="00C05C6B">
        <w:rPr>
          <w:color w:val="000000" w:themeColor="text1"/>
          <w:lang w:val="fr-BE"/>
        </w:rPr>
        <w:t>diversifiée de</w:t>
      </w:r>
      <w:r w:rsidR="00A355BA" w:rsidRPr="00C05C6B">
        <w:rPr>
          <w:color w:val="000000" w:themeColor="text1"/>
          <w:lang w:val="fr-BE"/>
        </w:rPr>
        <w:t xml:space="preserve"> données </w:t>
      </w:r>
      <w:r w:rsidR="002E255C" w:rsidRPr="00C05C6B">
        <w:rPr>
          <w:color w:val="000000" w:themeColor="text1"/>
          <w:lang w:val="fr-BE"/>
        </w:rPr>
        <w:t xml:space="preserve">à travers différents niveaux. D’une part, nous </w:t>
      </w:r>
      <w:r w:rsidR="0024604F" w:rsidRPr="00C05C6B">
        <w:rPr>
          <w:color w:val="000000" w:themeColor="text1"/>
          <w:lang w:val="fr-BE"/>
        </w:rPr>
        <w:t>avons utilisé</w:t>
      </w:r>
      <w:r w:rsidR="002E255C" w:rsidRPr="00C05C6B">
        <w:rPr>
          <w:color w:val="000000" w:themeColor="text1"/>
          <w:lang w:val="fr-BE"/>
        </w:rPr>
        <w:t xml:space="preserve"> une série de ressources documentaires</w:t>
      </w:r>
      <w:r w:rsidR="00A355BA" w:rsidRPr="00C05C6B">
        <w:rPr>
          <w:color w:val="000000" w:themeColor="text1"/>
          <w:lang w:val="fr-BE"/>
        </w:rPr>
        <w:t xml:space="preserve"> (lois, règlements, documents d’entreprise, études officielles</w:t>
      </w:r>
      <w:r w:rsidR="00532BA8" w:rsidRPr="00C05C6B">
        <w:rPr>
          <w:color w:val="000000" w:themeColor="text1"/>
          <w:lang w:val="fr-BE"/>
        </w:rPr>
        <w:t>...</w:t>
      </w:r>
      <w:r w:rsidR="00A355BA" w:rsidRPr="00C05C6B">
        <w:rPr>
          <w:color w:val="000000" w:themeColor="text1"/>
          <w:lang w:val="fr-BE"/>
        </w:rPr>
        <w:t xml:space="preserve">) afin de retracer l’histoire et les points de rupture marquant le secteur. D'autre part, nous </w:t>
      </w:r>
      <w:r w:rsidR="00BB3515" w:rsidRPr="00C05C6B">
        <w:rPr>
          <w:color w:val="000000" w:themeColor="text1"/>
          <w:lang w:val="fr-BE"/>
        </w:rPr>
        <w:t xml:space="preserve">avons mené </w:t>
      </w:r>
      <w:r w:rsidR="00A355BA" w:rsidRPr="00C05C6B">
        <w:rPr>
          <w:color w:val="000000" w:themeColor="text1"/>
          <w:lang w:val="fr-BE"/>
        </w:rPr>
        <w:t xml:space="preserve">des entretiens semi-structurés et ouverts ainsi que des </w:t>
      </w:r>
      <w:r w:rsidR="0024604F" w:rsidRPr="00C05C6B">
        <w:rPr>
          <w:color w:val="000000" w:themeColor="text1"/>
          <w:lang w:val="fr-BE"/>
        </w:rPr>
        <w:t>observations</w:t>
      </w:r>
      <w:r w:rsidR="002E255C" w:rsidRPr="00C05C6B">
        <w:rPr>
          <w:color w:val="000000" w:themeColor="text1"/>
          <w:lang w:val="fr-BE"/>
        </w:rPr>
        <w:t xml:space="preserve"> dans les trois niveaux d’étude selon des guides d’entretiens et </w:t>
      </w:r>
      <w:r>
        <w:rPr>
          <w:color w:val="000000" w:themeColor="text1"/>
          <w:lang w:val="fr-BE"/>
        </w:rPr>
        <w:t xml:space="preserve">des </w:t>
      </w:r>
      <w:r w:rsidR="002E255C" w:rsidRPr="00C05C6B">
        <w:rPr>
          <w:color w:val="000000" w:themeColor="text1"/>
          <w:lang w:val="fr-BE"/>
        </w:rPr>
        <w:t>objectifs adaptés aux problématiques ciblées</w:t>
      </w:r>
      <w:r w:rsidR="002E255C" w:rsidRPr="00C05C6B">
        <w:rPr>
          <w:rStyle w:val="Appelnotedebasdep"/>
          <w:color w:val="000000" w:themeColor="text1"/>
        </w:rPr>
        <w:footnoteReference w:id="11"/>
      </w:r>
      <w:r w:rsidR="002E255C" w:rsidRPr="00C05C6B">
        <w:rPr>
          <w:color w:val="000000" w:themeColor="text1"/>
          <w:lang w:val="fr-BE"/>
        </w:rPr>
        <w:t xml:space="preserve">. </w:t>
      </w:r>
    </w:p>
    <w:p w14:paraId="14403DE5" w14:textId="104FE157" w:rsidR="00B241DC" w:rsidRPr="00C05C6B" w:rsidRDefault="00B241DC" w:rsidP="00A225E1">
      <w:pPr>
        <w:spacing w:before="120" w:after="120"/>
        <w:rPr>
          <w:color w:val="000000" w:themeColor="text1"/>
          <w:lang w:val="fr-BE"/>
        </w:rPr>
      </w:pPr>
    </w:p>
    <w:tbl>
      <w:tblPr>
        <w:tblStyle w:val="Grilledutableau"/>
        <w:tblpPr w:leftFromText="141" w:rightFromText="141" w:vertAnchor="text" w:tblpY="1"/>
        <w:tblOverlap w:val="never"/>
        <w:tblW w:w="5161" w:type="pct"/>
        <w:tblLook w:val="04A0" w:firstRow="1" w:lastRow="0" w:firstColumn="1" w:lastColumn="0" w:noHBand="0" w:noVBand="1"/>
      </w:tblPr>
      <w:tblGrid>
        <w:gridCol w:w="1056"/>
        <w:gridCol w:w="1549"/>
        <w:gridCol w:w="3625"/>
        <w:gridCol w:w="803"/>
        <w:gridCol w:w="2319"/>
      </w:tblGrid>
      <w:tr w:rsidR="007C25DC" w:rsidRPr="00C05C6B" w14:paraId="0ADC0C3C" w14:textId="77777777" w:rsidTr="001D0802">
        <w:trPr>
          <w:trHeight w:val="435"/>
        </w:trPr>
        <w:tc>
          <w:tcPr>
            <w:tcW w:w="659" w:type="pct"/>
          </w:tcPr>
          <w:p w14:paraId="2D38CB94" w14:textId="77777777" w:rsidR="00377181" w:rsidRPr="00C05C6B" w:rsidRDefault="00377181" w:rsidP="00A225E1">
            <w:pPr>
              <w:spacing w:before="120" w:after="120"/>
              <w:rPr>
                <w:rFonts w:eastAsia="Times New Roman"/>
                <w:color w:val="000000" w:themeColor="text1"/>
                <w:lang w:val="fr-BE" w:eastAsia="fr-FR"/>
              </w:rPr>
            </w:pPr>
            <w:r w:rsidRPr="00C05C6B">
              <w:rPr>
                <w:color w:val="000000" w:themeColor="text1"/>
                <w:lang w:val="fr-BE"/>
              </w:rPr>
              <w:t xml:space="preserve"> </w:t>
            </w:r>
          </w:p>
        </w:tc>
        <w:tc>
          <w:tcPr>
            <w:tcW w:w="793" w:type="pct"/>
            <w:vAlign w:val="center"/>
          </w:tcPr>
          <w:p w14:paraId="76E6AB07" w14:textId="77777777" w:rsidR="00377181" w:rsidRPr="00C05C6B" w:rsidRDefault="00377181" w:rsidP="001D0802">
            <w:pPr>
              <w:spacing w:before="120" w:after="120"/>
              <w:jc w:val="center"/>
              <w:rPr>
                <w:b/>
                <w:color w:val="000000" w:themeColor="text1"/>
                <w:lang w:val="fr-BE" w:eastAsia="fr-FR"/>
              </w:rPr>
            </w:pPr>
            <w:r w:rsidRPr="00C05C6B">
              <w:rPr>
                <w:b/>
                <w:color w:val="000000" w:themeColor="text1"/>
                <w:lang w:val="fr-BE" w:eastAsia="fr-FR"/>
              </w:rPr>
              <w:t>Matériau</w:t>
            </w:r>
          </w:p>
        </w:tc>
        <w:tc>
          <w:tcPr>
            <w:tcW w:w="2032" w:type="pct"/>
            <w:vAlign w:val="center"/>
          </w:tcPr>
          <w:p w14:paraId="0A3C2993" w14:textId="77777777" w:rsidR="00377181" w:rsidRPr="00C05C6B" w:rsidRDefault="00377181" w:rsidP="001D0802">
            <w:pPr>
              <w:spacing w:before="120" w:after="120"/>
              <w:jc w:val="center"/>
              <w:rPr>
                <w:b/>
                <w:color w:val="000000" w:themeColor="text1"/>
                <w:lang w:val="fr-BE" w:eastAsia="fr-FR"/>
              </w:rPr>
            </w:pPr>
            <w:r w:rsidRPr="00C05C6B">
              <w:rPr>
                <w:b/>
                <w:color w:val="000000" w:themeColor="text1"/>
                <w:lang w:val="fr-BE" w:eastAsia="fr-FR"/>
              </w:rPr>
              <w:t>Sources</w:t>
            </w:r>
          </w:p>
        </w:tc>
        <w:tc>
          <w:tcPr>
            <w:tcW w:w="182" w:type="pct"/>
            <w:vAlign w:val="center"/>
          </w:tcPr>
          <w:p w14:paraId="4113B3F6" w14:textId="77777777" w:rsidR="00377181" w:rsidRPr="00C05C6B" w:rsidRDefault="00377181" w:rsidP="001D0802">
            <w:pPr>
              <w:spacing w:before="120" w:after="120"/>
              <w:jc w:val="center"/>
              <w:rPr>
                <w:b/>
                <w:color w:val="000000" w:themeColor="text1"/>
                <w:lang w:val="fr-BE" w:eastAsia="fr-FR"/>
              </w:rPr>
            </w:pPr>
            <w:r w:rsidRPr="00C05C6B">
              <w:rPr>
                <w:b/>
                <w:color w:val="000000" w:themeColor="text1"/>
                <w:lang w:val="fr-BE" w:eastAsia="fr-FR"/>
              </w:rPr>
              <w:t>Taille</w:t>
            </w:r>
          </w:p>
        </w:tc>
        <w:tc>
          <w:tcPr>
            <w:tcW w:w="1334" w:type="pct"/>
            <w:vAlign w:val="center"/>
          </w:tcPr>
          <w:p w14:paraId="2BEBA9C1" w14:textId="77777777" w:rsidR="00377181" w:rsidRPr="00C05C6B" w:rsidRDefault="00377181" w:rsidP="001D0802">
            <w:pPr>
              <w:spacing w:before="120" w:after="120"/>
              <w:jc w:val="center"/>
              <w:rPr>
                <w:b/>
                <w:color w:val="000000" w:themeColor="text1"/>
                <w:lang w:val="fr-BE" w:eastAsia="fr-FR"/>
              </w:rPr>
            </w:pPr>
            <w:r w:rsidRPr="00C05C6B">
              <w:rPr>
                <w:b/>
                <w:color w:val="000000" w:themeColor="text1"/>
                <w:lang w:val="fr-BE" w:eastAsia="fr-FR"/>
              </w:rPr>
              <w:t>Temporalités concernées</w:t>
            </w:r>
          </w:p>
        </w:tc>
      </w:tr>
      <w:tr w:rsidR="007C25DC" w:rsidRPr="00C05C6B" w14:paraId="03A266CD" w14:textId="77777777" w:rsidTr="001D0802">
        <w:trPr>
          <w:trHeight w:val="1118"/>
        </w:trPr>
        <w:tc>
          <w:tcPr>
            <w:tcW w:w="659" w:type="pct"/>
            <w:vMerge w:val="restart"/>
            <w:vAlign w:val="center"/>
          </w:tcPr>
          <w:p w14:paraId="36CE1956" w14:textId="77777777" w:rsidR="00377181" w:rsidRPr="00C05C6B" w:rsidRDefault="00377181" w:rsidP="001D0802">
            <w:pPr>
              <w:spacing w:before="120" w:after="120"/>
              <w:jc w:val="center"/>
              <w:rPr>
                <w:b/>
                <w:color w:val="000000" w:themeColor="text1"/>
                <w:lang w:val="fr-BE" w:eastAsia="fr-FR"/>
              </w:rPr>
            </w:pPr>
          </w:p>
          <w:p w14:paraId="1BAED348" w14:textId="77777777" w:rsidR="00377181" w:rsidRPr="00C05C6B" w:rsidRDefault="00377181" w:rsidP="001D0802">
            <w:pPr>
              <w:spacing w:before="120" w:after="120"/>
              <w:jc w:val="center"/>
              <w:rPr>
                <w:b/>
                <w:color w:val="000000" w:themeColor="text1"/>
                <w:lang w:val="fr-BE" w:eastAsia="fr-FR"/>
              </w:rPr>
            </w:pPr>
          </w:p>
          <w:p w14:paraId="1CEC3F3C" w14:textId="77777777" w:rsidR="00377181" w:rsidRPr="00C05C6B" w:rsidRDefault="00377181" w:rsidP="001D0802">
            <w:pPr>
              <w:spacing w:before="120" w:after="120"/>
              <w:jc w:val="center"/>
              <w:rPr>
                <w:b/>
                <w:color w:val="000000" w:themeColor="text1"/>
                <w:lang w:val="fr-BE" w:eastAsia="fr-FR"/>
              </w:rPr>
            </w:pPr>
          </w:p>
          <w:p w14:paraId="2E429E9D" w14:textId="77777777" w:rsidR="00377181" w:rsidRPr="00C05C6B" w:rsidRDefault="00377181" w:rsidP="001D0802">
            <w:pPr>
              <w:spacing w:before="120" w:after="120"/>
              <w:jc w:val="center"/>
              <w:rPr>
                <w:b/>
                <w:color w:val="000000" w:themeColor="text1"/>
                <w:lang w:val="fr-BE" w:eastAsia="fr-FR"/>
              </w:rPr>
            </w:pPr>
          </w:p>
          <w:p w14:paraId="4CCBC141" w14:textId="77777777" w:rsidR="00377181" w:rsidRPr="00C05C6B" w:rsidRDefault="00377181" w:rsidP="001D0802">
            <w:pPr>
              <w:spacing w:before="120" w:after="120"/>
              <w:jc w:val="center"/>
              <w:rPr>
                <w:b/>
                <w:color w:val="000000" w:themeColor="text1"/>
                <w:lang w:val="fr-BE" w:eastAsia="fr-FR"/>
              </w:rPr>
            </w:pPr>
          </w:p>
          <w:p w14:paraId="3FC1BABF" w14:textId="77777777" w:rsidR="00377181" w:rsidRPr="00C05C6B" w:rsidRDefault="00377181" w:rsidP="001D0802">
            <w:pPr>
              <w:spacing w:before="120" w:after="120"/>
              <w:jc w:val="center"/>
              <w:rPr>
                <w:b/>
                <w:color w:val="000000" w:themeColor="text1"/>
                <w:lang w:val="fr-BE" w:eastAsia="fr-FR"/>
              </w:rPr>
            </w:pPr>
          </w:p>
          <w:p w14:paraId="06260CF4" w14:textId="77777777" w:rsidR="00377181" w:rsidRPr="00C05C6B" w:rsidRDefault="00377181" w:rsidP="001D0802">
            <w:pPr>
              <w:spacing w:before="120" w:after="120"/>
              <w:jc w:val="center"/>
              <w:rPr>
                <w:b/>
                <w:color w:val="000000" w:themeColor="text1"/>
                <w:lang w:val="fr-BE" w:eastAsia="fr-FR"/>
              </w:rPr>
            </w:pPr>
          </w:p>
          <w:p w14:paraId="7CCB9EC4" w14:textId="77777777" w:rsidR="00377181" w:rsidRPr="00C05C6B" w:rsidRDefault="00377181" w:rsidP="001D0802">
            <w:pPr>
              <w:spacing w:before="120" w:after="120"/>
              <w:jc w:val="center"/>
              <w:rPr>
                <w:b/>
                <w:color w:val="000000" w:themeColor="text1"/>
                <w:lang w:val="fr-BE" w:eastAsia="fr-FR"/>
              </w:rPr>
            </w:pPr>
          </w:p>
          <w:p w14:paraId="2A96B2E6" w14:textId="77777777" w:rsidR="00377181" w:rsidRPr="00C05C6B" w:rsidRDefault="00377181" w:rsidP="001D0802">
            <w:pPr>
              <w:spacing w:before="120" w:after="120"/>
              <w:jc w:val="center"/>
              <w:rPr>
                <w:b/>
                <w:color w:val="000000" w:themeColor="text1"/>
                <w:lang w:val="fr-BE" w:eastAsia="fr-FR"/>
              </w:rPr>
            </w:pPr>
          </w:p>
          <w:p w14:paraId="5B6EF4B2" w14:textId="0CC3E54D" w:rsidR="00377181" w:rsidRPr="00C05C6B" w:rsidRDefault="00377181" w:rsidP="001D0802">
            <w:pPr>
              <w:spacing w:before="120" w:after="120"/>
              <w:jc w:val="center"/>
              <w:rPr>
                <w:b/>
                <w:color w:val="000000" w:themeColor="text1"/>
                <w:lang w:val="fr-BE" w:eastAsia="fr-FR"/>
              </w:rPr>
            </w:pPr>
            <w:r w:rsidRPr="00C05C6B">
              <w:rPr>
                <w:b/>
                <w:color w:val="000000" w:themeColor="text1"/>
                <w:lang w:val="fr-BE" w:eastAsia="fr-FR"/>
              </w:rPr>
              <w:t>Article</w:t>
            </w:r>
            <w:r w:rsidR="001D0802" w:rsidRPr="00C05C6B">
              <w:rPr>
                <w:b/>
                <w:color w:val="000000" w:themeColor="text1"/>
                <w:lang w:val="fr-BE" w:eastAsia="fr-FR"/>
              </w:rPr>
              <w:t xml:space="preserve"> </w:t>
            </w:r>
            <w:r w:rsidRPr="00C05C6B">
              <w:rPr>
                <w:b/>
                <w:color w:val="000000" w:themeColor="text1"/>
                <w:lang w:val="fr-BE" w:eastAsia="fr-FR"/>
              </w:rPr>
              <w:t>1</w:t>
            </w:r>
          </w:p>
        </w:tc>
        <w:tc>
          <w:tcPr>
            <w:tcW w:w="793" w:type="pct"/>
            <w:vMerge w:val="restart"/>
            <w:vAlign w:val="center"/>
          </w:tcPr>
          <w:p w14:paraId="4AAE4434" w14:textId="77777777" w:rsidR="00377181" w:rsidRPr="00C05C6B" w:rsidRDefault="00377181" w:rsidP="001D0802">
            <w:pPr>
              <w:spacing w:before="120" w:after="120"/>
              <w:jc w:val="center"/>
              <w:rPr>
                <w:color w:val="000000" w:themeColor="text1"/>
                <w:lang w:val="fr-BE" w:eastAsia="fr-FR"/>
              </w:rPr>
            </w:pPr>
            <w:r w:rsidRPr="00C05C6B">
              <w:rPr>
                <w:color w:val="000000" w:themeColor="text1"/>
                <w:lang w:val="fr-BE" w:eastAsia="fr-FR"/>
              </w:rPr>
              <w:t>Documents</w:t>
            </w:r>
          </w:p>
        </w:tc>
        <w:tc>
          <w:tcPr>
            <w:tcW w:w="2032" w:type="pct"/>
            <w:tcBorders>
              <w:bottom w:val="dashed" w:sz="4" w:space="0" w:color="auto"/>
            </w:tcBorders>
            <w:vAlign w:val="center"/>
          </w:tcPr>
          <w:p w14:paraId="4487474D" w14:textId="77777777" w:rsidR="006355ED" w:rsidRPr="00C05C6B" w:rsidRDefault="006355ED" w:rsidP="006355ED">
            <w:pPr>
              <w:spacing w:before="120" w:after="120"/>
              <w:jc w:val="center"/>
              <w:rPr>
                <w:color w:val="000000" w:themeColor="text1"/>
              </w:rPr>
            </w:pPr>
            <w:r w:rsidRPr="00C05C6B">
              <w:rPr>
                <w:color w:val="000000" w:themeColor="text1"/>
              </w:rPr>
              <w:t xml:space="preserve">Base de données légales et juridiques : </w:t>
            </w:r>
          </w:p>
          <w:p w14:paraId="65F5A217" w14:textId="53DA6DA1" w:rsidR="006355ED" w:rsidRPr="00C05C6B" w:rsidRDefault="00995CC5" w:rsidP="006355ED">
            <w:pPr>
              <w:spacing w:before="120" w:after="120"/>
              <w:jc w:val="center"/>
              <w:rPr>
                <w:color w:val="000000" w:themeColor="text1"/>
              </w:rPr>
            </w:pPr>
            <w:r>
              <w:rPr>
                <w:color w:val="000000" w:themeColor="text1"/>
              </w:rPr>
              <w:t>l</w:t>
            </w:r>
            <w:r w:rsidR="006355ED" w:rsidRPr="00C05C6B">
              <w:rPr>
                <w:color w:val="000000" w:themeColor="text1"/>
              </w:rPr>
              <w:t>égislation régissant le secteur</w:t>
            </w:r>
          </w:p>
          <w:p w14:paraId="0B43D5E0" w14:textId="7DAC90A0" w:rsidR="00377181" w:rsidRPr="00C05C6B" w:rsidRDefault="00995CC5" w:rsidP="006355ED">
            <w:pPr>
              <w:spacing w:before="120" w:after="120"/>
              <w:jc w:val="center"/>
              <w:rPr>
                <w:color w:val="000000" w:themeColor="text1"/>
                <w:lang w:val="fr-BE"/>
              </w:rPr>
            </w:pPr>
            <w:r>
              <w:rPr>
                <w:color w:val="000000" w:themeColor="text1"/>
              </w:rPr>
              <w:t>r</w:t>
            </w:r>
            <w:r w:rsidR="006355ED" w:rsidRPr="00C05C6B">
              <w:rPr>
                <w:color w:val="000000" w:themeColor="text1"/>
              </w:rPr>
              <w:t>ecueils de jugements</w:t>
            </w:r>
          </w:p>
        </w:tc>
        <w:tc>
          <w:tcPr>
            <w:tcW w:w="182" w:type="pct"/>
            <w:tcBorders>
              <w:bottom w:val="dashed" w:sz="4" w:space="0" w:color="auto"/>
            </w:tcBorders>
            <w:vAlign w:val="center"/>
          </w:tcPr>
          <w:p w14:paraId="447096F1" w14:textId="77777777" w:rsidR="00377181" w:rsidRPr="00C05C6B" w:rsidRDefault="00377181" w:rsidP="001D0802">
            <w:pPr>
              <w:spacing w:before="120" w:after="120"/>
              <w:jc w:val="center"/>
              <w:rPr>
                <w:color w:val="000000" w:themeColor="text1"/>
                <w:lang w:val="fr-BE"/>
              </w:rPr>
            </w:pPr>
            <w:r w:rsidRPr="00C05C6B">
              <w:rPr>
                <w:color w:val="000000" w:themeColor="text1"/>
                <w:lang w:val="fr-BE"/>
              </w:rPr>
              <w:t>4</w:t>
            </w:r>
          </w:p>
        </w:tc>
        <w:tc>
          <w:tcPr>
            <w:tcW w:w="1334" w:type="pct"/>
            <w:tcBorders>
              <w:bottom w:val="dashed" w:sz="4" w:space="0" w:color="auto"/>
            </w:tcBorders>
            <w:vAlign w:val="center"/>
          </w:tcPr>
          <w:p w14:paraId="2E5B679B" w14:textId="603553D7" w:rsidR="00377181" w:rsidRPr="00C05C6B" w:rsidRDefault="006355ED" w:rsidP="001D0802">
            <w:pPr>
              <w:spacing w:before="120" w:after="120"/>
              <w:jc w:val="center"/>
              <w:rPr>
                <w:color w:val="000000" w:themeColor="text1"/>
                <w:lang w:val="fr-BE" w:eastAsia="fr-FR"/>
              </w:rPr>
            </w:pPr>
            <w:r w:rsidRPr="00C05C6B">
              <w:rPr>
                <w:color w:val="000000" w:themeColor="text1"/>
                <w:lang w:val="fr-BE"/>
              </w:rPr>
              <w:t>De</w:t>
            </w:r>
            <w:r w:rsidR="00377181" w:rsidRPr="00C05C6B">
              <w:rPr>
                <w:color w:val="000000" w:themeColor="text1"/>
                <w:lang w:val="fr-BE"/>
              </w:rPr>
              <w:t xml:space="preserve"> 1995 </w:t>
            </w:r>
            <w:r w:rsidR="00995CC5">
              <w:rPr>
                <w:color w:val="000000" w:themeColor="text1"/>
                <w:lang w:val="fr-BE"/>
              </w:rPr>
              <w:t>à</w:t>
            </w:r>
            <w:r w:rsidR="00377181" w:rsidRPr="00C05C6B">
              <w:rPr>
                <w:color w:val="000000" w:themeColor="text1"/>
                <w:lang w:val="fr-BE"/>
              </w:rPr>
              <w:t xml:space="preserve"> 2020</w:t>
            </w:r>
          </w:p>
        </w:tc>
      </w:tr>
      <w:tr w:rsidR="007C25DC" w:rsidRPr="00C05C6B" w14:paraId="236660C3" w14:textId="77777777" w:rsidTr="001D0802">
        <w:trPr>
          <w:trHeight w:val="793"/>
        </w:trPr>
        <w:tc>
          <w:tcPr>
            <w:tcW w:w="659" w:type="pct"/>
            <w:vMerge/>
            <w:vAlign w:val="center"/>
          </w:tcPr>
          <w:p w14:paraId="084E7083" w14:textId="77777777" w:rsidR="00377181" w:rsidRPr="00C05C6B" w:rsidRDefault="00377181" w:rsidP="001D0802">
            <w:pPr>
              <w:spacing w:before="120" w:after="120"/>
              <w:jc w:val="center"/>
              <w:rPr>
                <w:b/>
                <w:color w:val="000000" w:themeColor="text1"/>
                <w:lang w:val="fr-BE" w:eastAsia="fr-FR"/>
              </w:rPr>
            </w:pPr>
          </w:p>
        </w:tc>
        <w:tc>
          <w:tcPr>
            <w:tcW w:w="793" w:type="pct"/>
            <w:vMerge/>
            <w:vAlign w:val="center"/>
          </w:tcPr>
          <w:p w14:paraId="443F013F" w14:textId="77777777" w:rsidR="00377181" w:rsidRPr="00C05C6B" w:rsidRDefault="00377181" w:rsidP="001D0802">
            <w:pPr>
              <w:spacing w:before="120" w:after="120"/>
              <w:jc w:val="center"/>
              <w:rPr>
                <w:color w:val="000000" w:themeColor="text1"/>
                <w:lang w:val="fr-BE" w:eastAsia="fr-FR"/>
              </w:rPr>
            </w:pPr>
          </w:p>
        </w:tc>
        <w:tc>
          <w:tcPr>
            <w:tcW w:w="2032" w:type="pct"/>
            <w:tcBorders>
              <w:top w:val="dashed" w:sz="4" w:space="0" w:color="auto"/>
              <w:bottom w:val="nil"/>
            </w:tcBorders>
            <w:vAlign w:val="center"/>
          </w:tcPr>
          <w:p w14:paraId="401F9572" w14:textId="78DE59E9" w:rsidR="00377181" w:rsidRPr="00C05C6B" w:rsidRDefault="00995CC5" w:rsidP="001D0802">
            <w:pPr>
              <w:spacing w:before="120" w:after="120"/>
              <w:jc w:val="center"/>
              <w:rPr>
                <w:color w:val="000000" w:themeColor="text1"/>
                <w:lang w:val="fr-BE"/>
              </w:rPr>
            </w:pPr>
            <w:r>
              <w:rPr>
                <w:color w:val="000000" w:themeColor="text1"/>
                <w:lang w:val="fr-BE"/>
              </w:rPr>
              <w:t>É</w:t>
            </w:r>
            <w:r w:rsidR="006355ED" w:rsidRPr="00C05C6B">
              <w:rPr>
                <w:color w:val="000000" w:themeColor="text1"/>
                <w:lang w:val="fr-BE"/>
              </w:rPr>
              <w:t>tudes de consultance et d’expertise</w:t>
            </w:r>
          </w:p>
        </w:tc>
        <w:tc>
          <w:tcPr>
            <w:tcW w:w="182" w:type="pct"/>
            <w:tcBorders>
              <w:top w:val="dashed" w:sz="4" w:space="0" w:color="auto"/>
              <w:bottom w:val="nil"/>
            </w:tcBorders>
            <w:vAlign w:val="center"/>
          </w:tcPr>
          <w:p w14:paraId="16B4FBCD" w14:textId="77777777" w:rsidR="00377181" w:rsidRPr="00C05C6B" w:rsidRDefault="00377181" w:rsidP="001D0802">
            <w:pPr>
              <w:spacing w:before="120" w:after="120"/>
              <w:jc w:val="center"/>
              <w:rPr>
                <w:color w:val="000000" w:themeColor="text1"/>
                <w:lang w:val="fr-BE"/>
              </w:rPr>
            </w:pPr>
            <w:r w:rsidRPr="00C05C6B">
              <w:rPr>
                <w:color w:val="000000" w:themeColor="text1"/>
                <w:lang w:val="fr-BE"/>
              </w:rPr>
              <w:t>2</w:t>
            </w:r>
          </w:p>
        </w:tc>
        <w:tc>
          <w:tcPr>
            <w:tcW w:w="1334" w:type="pct"/>
            <w:tcBorders>
              <w:top w:val="dashed" w:sz="4" w:space="0" w:color="auto"/>
              <w:bottom w:val="nil"/>
            </w:tcBorders>
            <w:vAlign w:val="center"/>
          </w:tcPr>
          <w:p w14:paraId="6E96ADAE" w14:textId="4235D6B3" w:rsidR="00377181" w:rsidRPr="00C05C6B" w:rsidRDefault="00377181" w:rsidP="001D0802">
            <w:pPr>
              <w:spacing w:before="120" w:after="120"/>
              <w:jc w:val="center"/>
              <w:rPr>
                <w:color w:val="000000" w:themeColor="text1"/>
                <w:lang w:val="fr-BE"/>
              </w:rPr>
            </w:pPr>
            <w:r w:rsidRPr="00C05C6B">
              <w:rPr>
                <w:color w:val="000000" w:themeColor="text1"/>
                <w:lang w:val="fr-BE"/>
              </w:rPr>
              <w:t>2019-2020</w:t>
            </w:r>
          </w:p>
          <w:p w14:paraId="382CA298" w14:textId="2A479015" w:rsidR="006355ED" w:rsidRPr="00C05C6B" w:rsidRDefault="006355ED" w:rsidP="006355ED">
            <w:pPr>
              <w:spacing w:before="120" w:after="120"/>
              <w:rPr>
                <w:color w:val="000000" w:themeColor="text1"/>
                <w:lang w:val="fr-BE"/>
              </w:rPr>
            </w:pPr>
          </w:p>
        </w:tc>
      </w:tr>
      <w:tr w:rsidR="007C25DC" w:rsidRPr="00C05C6B" w14:paraId="0628C693" w14:textId="77777777" w:rsidTr="001D0802">
        <w:trPr>
          <w:trHeight w:val="322"/>
        </w:trPr>
        <w:tc>
          <w:tcPr>
            <w:tcW w:w="659" w:type="pct"/>
            <w:vMerge/>
            <w:vAlign w:val="center"/>
          </w:tcPr>
          <w:p w14:paraId="299ACD84" w14:textId="77777777" w:rsidR="00377181" w:rsidRPr="00C05C6B" w:rsidRDefault="00377181" w:rsidP="001D0802">
            <w:pPr>
              <w:spacing w:before="120" w:after="120"/>
              <w:jc w:val="center"/>
              <w:rPr>
                <w:b/>
                <w:color w:val="000000" w:themeColor="text1"/>
                <w:lang w:val="fr-BE" w:eastAsia="fr-FR"/>
              </w:rPr>
            </w:pPr>
          </w:p>
        </w:tc>
        <w:tc>
          <w:tcPr>
            <w:tcW w:w="793" w:type="pct"/>
            <w:vMerge/>
            <w:vAlign w:val="center"/>
          </w:tcPr>
          <w:p w14:paraId="32CB0F08" w14:textId="77777777" w:rsidR="00377181" w:rsidRPr="00C05C6B" w:rsidRDefault="00377181" w:rsidP="001D0802">
            <w:pPr>
              <w:spacing w:before="120" w:after="120"/>
              <w:jc w:val="center"/>
              <w:rPr>
                <w:color w:val="000000" w:themeColor="text1"/>
                <w:lang w:val="fr-BE" w:eastAsia="fr-FR"/>
              </w:rPr>
            </w:pPr>
          </w:p>
        </w:tc>
        <w:tc>
          <w:tcPr>
            <w:tcW w:w="2032" w:type="pct"/>
            <w:tcBorders>
              <w:top w:val="nil"/>
              <w:bottom w:val="dashed" w:sz="4" w:space="0" w:color="auto"/>
            </w:tcBorders>
            <w:vAlign w:val="center"/>
          </w:tcPr>
          <w:p w14:paraId="330C63B9" w14:textId="4EDE3899" w:rsidR="00377181" w:rsidRPr="00C05C6B" w:rsidRDefault="006355ED" w:rsidP="006355ED">
            <w:pPr>
              <w:spacing w:before="120" w:after="120"/>
              <w:jc w:val="center"/>
              <w:rPr>
                <w:color w:val="000000" w:themeColor="text1"/>
              </w:rPr>
            </w:pPr>
            <w:r w:rsidRPr="00C05C6B">
              <w:rPr>
                <w:color w:val="000000" w:themeColor="text1"/>
              </w:rPr>
              <w:t>Articles de journaux régionaux et nationaux</w:t>
            </w:r>
          </w:p>
        </w:tc>
        <w:tc>
          <w:tcPr>
            <w:tcW w:w="182" w:type="pct"/>
            <w:tcBorders>
              <w:top w:val="nil"/>
              <w:bottom w:val="dashed" w:sz="4" w:space="0" w:color="auto"/>
            </w:tcBorders>
            <w:vAlign w:val="center"/>
          </w:tcPr>
          <w:p w14:paraId="7D5A846C" w14:textId="77777777" w:rsidR="00377181" w:rsidRPr="00C05C6B" w:rsidRDefault="00377181" w:rsidP="001D0802">
            <w:pPr>
              <w:spacing w:before="120" w:after="120"/>
              <w:jc w:val="center"/>
              <w:rPr>
                <w:color w:val="000000" w:themeColor="text1"/>
                <w:lang w:val="fr-BE" w:eastAsia="fr-FR"/>
              </w:rPr>
            </w:pPr>
            <w:r w:rsidRPr="00C05C6B">
              <w:rPr>
                <w:color w:val="000000" w:themeColor="text1"/>
                <w:lang w:val="fr-BE" w:eastAsia="fr-FR"/>
              </w:rPr>
              <w:t>33</w:t>
            </w:r>
          </w:p>
        </w:tc>
        <w:tc>
          <w:tcPr>
            <w:tcW w:w="1334" w:type="pct"/>
            <w:tcBorders>
              <w:top w:val="nil"/>
              <w:bottom w:val="dashed" w:sz="4" w:space="0" w:color="auto"/>
            </w:tcBorders>
            <w:vAlign w:val="center"/>
          </w:tcPr>
          <w:p w14:paraId="149729BC" w14:textId="1C8D3E7C" w:rsidR="00377181" w:rsidRPr="00C05C6B" w:rsidRDefault="006355ED" w:rsidP="006355ED">
            <w:pPr>
              <w:spacing w:before="120" w:after="120"/>
              <w:rPr>
                <w:color w:val="000000" w:themeColor="text1"/>
                <w:lang w:val="fr-BE" w:eastAsia="fr-FR"/>
              </w:rPr>
            </w:pPr>
            <w:r w:rsidRPr="00C05C6B">
              <w:rPr>
                <w:color w:val="000000" w:themeColor="text1"/>
                <w:lang w:val="fr-BE" w:eastAsia="fr-FR"/>
              </w:rPr>
              <w:t>De m</w:t>
            </w:r>
            <w:r w:rsidRPr="00C05C6B">
              <w:rPr>
                <w:color w:val="000000" w:themeColor="text1"/>
                <w:lang w:val="fr-BE"/>
              </w:rPr>
              <w:t>ars 2015 à mai 2022</w:t>
            </w:r>
          </w:p>
        </w:tc>
      </w:tr>
      <w:tr w:rsidR="007C25DC" w:rsidRPr="00C05C6B" w14:paraId="5F412018" w14:textId="77777777" w:rsidTr="001D0802">
        <w:trPr>
          <w:trHeight w:val="1125"/>
        </w:trPr>
        <w:tc>
          <w:tcPr>
            <w:tcW w:w="659" w:type="pct"/>
            <w:vMerge/>
            <w:vAlign w:val="center"/>
          </w:tcPr>
          <w:p w14:paraId="6556AE7F" w14:textId="77777777" w:rsidR="00377181" w:rsidRPr="00C05C6B" w:rsidRDefault="00377181" w:rsidP="001D0802">
            <w:pPr>
              <w:spacing w:before="120" w:after="120"/>
              <w:jc w:val="center"/>
              <w:rPr>
                <w:b/>
                <w:color w:val="000000" w:themeColor="text1"/>
                <w:lang w:val="fr-BE" w:eastAsia="fr-FR"/>
              </w:rPr>
            </w:pPr>
          </w:p>
        </w:tc>
        <w:tc>
          <w:tcPr>
            <w:tcW w:w="793" w:type="pct"/>
            <w:vMerge/>
            <w:vAlign w:val="center"/>
          </w:tcPr>
          <w:p w14:paraId="497127B6" w14:textId="77777777" w:rsidR="00377181" w:rsidRPr="00C05C6B" w:rsidRDefault="00377181" w:rsidP="001D0802">
            <w:pPr>
              <w:spacing w:before="120" w:after="120"/>
              <w:jc w:val="center"/>
              <w:rPr>
                <w:color w:val="000000" w:themeColor="text1"/>
                <w:lang w:val="fr-BE" w:eastAsia="fr-FR"/>
              </w:rPr>
            </w:pPr>
          </w:p>
        </w:tc>
        <w:tc>
          <w:tcPr>
            <w:tcW w:w="2032" w:type="pct"/>
            <w:tcBorders>
              <w:top w:val="dashed" w:sz="4" w:space="0" w:color="auto"/>
            </w:tcBorders>
            <w:vAlign w:val="center"/>
          </w:tcPr>
          <w:p w14:paraId="150D4856" w14:textId="2EDFBA2C" w:rsidR="00377181" w:rsidRPr="00C05C6B" w:rsidRDefault="006355ED" w:rsidP="001D0802">
            <w:pPr>
              <w:spacing w:before="120" w:after="120"/>
              <w:jc w:val="center"/>
              <w:rPr>
                <w:color w:val="000000" w:themeColor="text1"/>
              </w:rPr>
            </w:pPr>
            <w:r w:rsidRPr="00C05C6B">
              <w:rPr>
                <w:color w:val="000000" w:themeColor="text1"/>
              </w:rPr>
              <w:t>Réseaux sociaux</w:t>
            </w:r>
          </w:p>
          <w:p w14:paraId="399CCF34" w14:textId="316CFB59" w:rsidR="00377181" w:rsidRPr="00C05C6B" w:rsidRDefault="006355ED" w:rsidP="001D0802">
            <w:pPr>
              <w:spacing w:before="120" w:after="120"/>
              <w:jc w:val="center"/>
              <w:rPr>
                <w:color w:val="000000" w:themeColor="text1"/>
              </w:rPr>
            </w:pPr>
            <w:r w:rsidRPr="00C05C6B">
              <w:rPr>
                <w:color w:val="000000" w:themeColor="text1"/>
              </w:rPr>
              <w:t>Groupes Facebook de chauffeurs</w:t>
            </w:r>
          </w:p>
          <w:p w14:paraId="4FC5CE10" w14:textId="7FDD6FE5" w:rsidR="00377181" w:rsidRPr="00C05C6B" w:rsidRDefault="006355ED" w:rsidP="001D0802">
            <w:pPr>
              <w:spacing w:before="120" w:after="120"/>
              <w:jc w:val="center"/>
              <w:rPr>
                <w:color w:val="000000" w:themeColor="text1"/>
              </w:rPr>
            </w:pPr>
            <w:r w:rsidRPr="00C05C6B">
              <w:rPr>
                <w:color w:val="000000" w:themeColor="text1"/>
              </w:rPr>
              <w:t>Publications de group</w:t>
            </w:r>
            <w:r w:rsidR="006D0027">
              <w:rPr>
                <w:color w:val="000000" w:themeColor="text1"/>
              </w:rPr>
              <w:t>e</w:t>
            </w:r>
            <w:r w:rsidRPr="00C05C6B">
              <w:rPr>
                <w:color w:val="000000" w:themeColor="text1"/>
              </w:rPr>
              <w:t>s officiels de syndicats ou d’associations de travailleurs</w:t>
            </w:r>
          </w:p>
        </w:tc>
        <w:tc>
          <w:tcPr>
            <w:tcW w:w="182" w:type="pct"/>
            <w:tcBorders>
              <w:top w:val="dashed" w:sz="4" w:space="0" w:color="auto"/>
            </w:tcBorders>
            <w:vAlign w:val="center"/>
          </w:tcPr>
          <w:p w14:paraId="727F2349" w14:textId="77777777" w:rsidR="00377181" w:rsidRPr="00C05C6B" w:rsidRDefault="00377181" w:rsidP="001D0802">
            <w:pPr>
              <w:spacing w:before="120" w:after="120"/>
              <w:jc w:val="center"/>
              <w:rPr>
                <w:color w:val="000000" w:themeColor="text1"/>
                <w:lang w:val="fr-BE"/>
              </w:rPr>
            </w:pPr>
            <w:r w:rsidRPr="00C05C6B">
              <w:rPr>
                <w:color w:val="000000" w:themeColor="text1"/>
                <w:lang w:val="fr-BE"/>
              </w:rPr>
              <w:t>16</w:t>
            </w:r>
          </w:p>
        </w:tc>
        <w:tc>
          <w:tcPr>
            <w:tcW w:w="1334" w:type="pct"/>
            <w:tcBorders>
              <w:top w:val="dashed" w:sz="4" w:space="0" w:color="auto"/>
            </w:tcBorders>
            <w:vAlign w:val="center"/>
          </w:tcPr>
          <w:p w14:paraId="1279A1CE" w14:textId="59B8476C" w:rsidR="00377181" w:rsidRPr="00C05C6B" w:rsidRDefault="006355ED" w:rsidP="006355ED">
            <w:pPr>
              <w:spacing w:before="120" w:after="120"/>
              <w:jc w:val="center"/>
              <w:rPr>
                <w:color w:val="000000" w:themeColor="text1"/>
                <w:lang w:val="fr-BE"/>
              </w:rPr>
            </w:pPr>
            <w:r w:rsidRPr="00C05C6B">
              <w:rPr>
                <w:color w:val="000000" w:themeColor="text1"/>
                <w:lang w:val="fr-BE"/>
              </w:rPr>
              <w:t>De 2019 à</w:t>
            </w:r>
            <w:r w:rsidR="00377181" w:rsidRPr="00C05C6B">
              <w:rPr>
                <w:color w:val="000000" w:themeColor="text1"/>
                <w:lang w:val="fr-BE"/>
              </w:rPr>
              <w:t xml:space="preserve"> 2022</w:t>
            </w:r>
          </w:p>
        </w:tc>
      </w:tr>
      <w:tr w:rsidR="007C25DC" w:rsidRPr="00C05C6B" w14:paraId="63BD2D7C" w14:textId="77777777" w:rsidTr="001D0802">
        <w:trPr>
          <w:trHeight w:val="797"/>
        </w:trPr>
        <w:tc>
          <w:tcPr>
            <w:tcW w:w="659" w:type="pct"/>
            <w:vMerge/>
            <w:vAlign w:val="center"/>
          </w:tcPr>
          <w:p w14:paraId="607924C4" w14:textId="77777777" w:rsidR="00377181" w:rsidRPr="00C05C6B" w:rsidRDefault="00377181" w:rsidP="001D0802">
            <w:pPr>
              <w:spacing w:before="120" w:after="120"/>
              <w:jc w:val="center"/>
              <w:rPr>
                <w:b/>
                <w:color w:val="000000" w:themeColor="text1"/>
                <w:lang w:val="fr-BE" w:eastAsia="fr-FR"/>
              </w:rPr>
            </w:pPr>
          </w:p>
        </w:tc>
        <w:tc>
          <w:tcPr>
            <w:tcW w:w="793" w:type="pct"/>
            <w:vMerge w:val="restart"/>
            <w:vAlign w:val="center"/>
          </w:tcPr>
          <w:p w14:paraId="22844A32" w14:textId="77777777" w:rsidR="00377181" w:rsidRPr="00C05C6B" w:rsidRDefault="00377181" w:rsidP="001D0802">
            <w:pPr>
              <w:spacing w:before="120" w:after="120"/>
              <w:jc w:val="center"/>
              <w:rPr>
                <w:color w:val="000000" w:themeColor="text1"/>
                <w:lang w:val="fr-BE" w:eastAsia="fr-FR"/>
              </w:rPr>
            </w:pPr>
            <w:r w:rsidRPr="00C05C6B">
              <w:rPr>
                <w:color w:val="000000" w:themeColor="text1"/>
                <w:lang w:val="fr-BE" w:eastAsia="fr-FR"/>
              </w:rPr>
              <w:t>Interviews</w:t>
            </w:r>
          </w:p>
        </w:tc>
        <w:tc>
          <w:tcPr>
            <w:tcW w:w="2032" w:type="pct"/>
            <w:tcBorders>
              <w:bottom w:val="dashed" w:sz="4" w:space="0" w:color="auto"/>
            </w:tcBorders>
            <w:vAlign w:val="center"/>
          </w:tcPr>
          <w:p w14:paraId="481F3595" w14:textId="66B1D810" w:rsidR="00377181" w:rsidRPr="00C05C6B" w:rsidRDefault="006355ED" w:rsidP="001D0802">
            <w:pPr>
              <w:spacing w:before="120" w:after="120"/>
              <w:jc w:val="center"/>
              <w:rPr>
                <w:color w:val="000000" w:themeColor="text1"/>
              </w:rPr>
            </w:pPr>
            <w:r w:rsidRPr="00C05C6B">
              <w:rPr>
                <w:color w:val="000000" w:themeColor="text1"/>
              </w:rPr>
              <w:t>Principaux acteurs du secteur des taxis</w:t>
            </w:r>
          </w:p>
        </w:tc>
        <w:tc>
          <w:tcPr>
            <w:tcW w:w="182" w:type="pct"/>
            <w:tcBorders>
              <w:bottom w:val="dashed" w:sz="4" w:space="0" w:color="auto"/>
            </w:tcBorders>
            <w:vAlign w:val="center"/>
          </w:tcPr>
          <w:p w14:paraId="705771AA" w14:textId="77777777" w:rsidR="00377181" w:rsidRPr="00C05C6B" w:rsidRDefault="00377181" w:rsidP="001D0802">
            <w:pPr>
              <w:spacing w:before="120" w:after="120"/>
              <w:jc w:val="center"/>
              <w:rPr>
                <w:color w:val="000000" w:themeColor="text1"/>
                <w:lang w:eastAsia="fr-FR"/>
              </w:rPr>
            </w:pPr>
          </w:p>
          <w:p w14:paraId="65B06D1C" w14:textId="77777777" w:rsidR="00377181" w:rsidRPr="00C05C6B" w:rsidRDefault="00377181" w:rsidP="001D0802">
            <w:pPr>
              <w:spacing w:before="120" w:after="120"/>
              <w:jc w:val="center"/>
              <w:rPr>
                <w:color w:val="000000" w:themeColor="text1"/>
                <w:lang w:val="fr-BE" w:eastAsia="fr-FR"/>
              </w:rPr>
            </w:pPr>
            <w:r w:rsidRPr="00C05C6B">
              <w:rPr>
                <w:color w:val="000000" w:themeColor="text1"/>
                <w:lang w:val="fr-BE" w:eastAsia="fr-FR"/>
              </w:rPr>
              <w:t>25</w:t>
            </w:r>
          </w:p>
        </w:tc>
        <w:tc>
          <w:tcPr>
            <w:tcW w:w="1334" w:type="pct"/>
            <w:tcBorders>
              <w:bottom w:val="dashed" w:sz="4" w:space="0" w:color="auto"/>
            </w:tcBorders>
            <w:vAlign w:val="center"/>
          </w:tcPr>
          <w:p w14:paraId="3C56A9CF" w14:textId="3EE92868" w:rsidR="00377181" w:rsidRPr="00C05C6B" w:rsidRDefault="006355ED" w:rsidP="001D0802">
            <w:pPr>
              <w:spacing w:before="120" w:after="120"/>
              <w:jc w:val="center"/>
              <w:rPr>
                <w:color w:val="000000" w:themeColor="text1"/>
                <w:lang w:val="fr-BE" w:eastAsia="fr-FR"/>
              </w:rPr>
            </w:pPr>
            <w:r w:rsidRPr="00C05C6B">
              <w:rPr>
                <w:color w:val="000000" w:themeColor="text1"/>
                <w:lang w:val="fr-BE"/>
              </w:rPr>
              <w:t>D</w:t>
            </w:r>
            <w:r w:rsidR="006D0027">
              <w:rPr>
                <w:color w:val="000000" w:themeColor="text1"/>
                <w:lang w:val="fr-BE"/>
              </w:rPr>
              <w:t>’a</w:t>
            </w:r>
            <w:r w:rsidR="006F7901">
              <w:rPr>
                <w:color w:val="000000" w:themeColor="text1"/>
                <w:lang w:val="fr-BE"/>
              </w:rPr>
              <w:t>v</w:t>
            </w:r>
            <w:r w:rsidRPr="00C05C6B">
              <w:rPr>
                <w:color w:val="000000" w:themeColor="text1"/>
                <w:lang w:val="fr-BE"/>
              </w:rPr>
              <w:t xml:space="preserve">ril à </w:t>
            </w:r>
            <w:r w:rsidR="006D0027">
              <w:rPr>
                <w:color w:val="000000" w:themeColor="text1"/>
                <w:lang w:val="fr-BE"/>
              </w:rPr>
              <w:t>s</w:t>
            </w:r>
            <w:r w:rsidRPr="00C05C6B">
              <w:rPr>
                <w:color w:val="000000" w:themeColor="text1"/>
                <w:lang w:val="fr-BE"/>
              </w:rPr>
              <w:t>eptemb</w:t>
            </w:r>
            <w:r w:rsidR="00377181" w:rsidRPr="00C05C6B">
              <w:rPr>
                <w:color w:val="000000" w:themeColor="text1"/>
                <w:lang w:val="fr-BE"/>
              </w:rPr>
              <w:t>r</w:t>
            </w:r>
            <w:r w:rsidRPr="00C05C6B">
              <w:rPr>
                <w:color w:val="000000" w:themeColor="text1"/>
                <w:lang w:val="fr-BE"/>
              </w:rPr>
              <w:t>e</w:t>
            </w:r>
            <w:r w:rsidR="00377181" w:rsidRPr="00C05C6B">
              <w:rPr>
                <w:color w:val="000000" w:themeColor="text1"/>
                <w:lang w:val="fr-BE"/>
              </w:rPr>
              <w:t xml:space="preserve"> 2020</w:t>
            </w:r>
          </w:p>
        </w:tc>
      </w:tr>
      <w:tr w:rsidR="007C25DC" w:rsidRPr="00C05C6B" w14:paraId="4E07865F" w14:textId="77777777" w:rsidTr="001D0802">
        <w:trPr>
          <w:trHeight w:val="643"/>
        </w:trPr>
        <w:tc>
          <w:tcPr>
            <w:tcW w:w="659" w:type="pct"/>
            <w:vMerge/>
            <w:vAlign w:val="center"/>
          </w:tcPr>
          <w:p w14:paraId="6B86CC3B" w14:textId="77777777" w:rsidR="00377181" w:rsidRPr="00C05C6B" w:rsidRDefault="00377181" w:rsidP="001D0802">
            <w:pPr>
              <w:spacing w:before="120" w:after="120"/>
              <w:jc w:val="center"/>
              <w:rPr>
                <w:b/>
                <w:color w:val="000000" w:themeColor="text1"/>
                <w:lang w:val="fr-BE" w:eastAsia="fr-FR"/>
              </w:rPr>
            </w:pPr>
          </w:p>
        </w:tc>
        <w:tc>
          <w:tcPr>
            <w:tcW w:w="793" w:type="pct"/>
            <w:vMerge/>
            <w:vAlign w:val="center"/>
          </w:tcPr>
          <w:p w14:paraId="2D55D9A3" w14:textId="77777777" w:rsidR="00377181" w:rsidRPr="00C05C6B" w:rsidRDefault="00377181" w:rsidP="001D0802">
            <w:pPr>
              <w:spacing w:before="120" w:after="120"/>
              <w:jc w:val="center"/>
              <w:rPr>
                <w:color w:val="000000" w:themeColor="text1"/>
                <w:lang w:val="fr-BE" w:eastAsia="fr-FR"/>
              </w:rPr>
            </w:pPr>
          </w:p>
        </w:tc>
        <w:tc>
          <w:tcPr>
            <w:tcW w:w="2032" w:type="pct"/>
            <w:tcBorders>
              <w:top w:val="dashed" w:sz="4" w:space="0" w:color="auto"/>
            </w:tcBorders>
            <w:vAlign w:val="center"/>
          </w:tcPr>
          <w:p w14:paraId="518B12C3" w14:textId="5EB8D0DE" w:rsidR="00377181" w:rsidRPr="00C05C6B" w:rsidRDefault="006355ED" w:rsidP="006355ED">
            <w:pPr>
              <w:spacing w:before="120" w:after="120"/>
              <w:jc w:val="center"/>
              <w:rPr>
                <w:color w:val="000000" w:themeColor="text1"/>
                <w:lang w:val="fr-BE"/>
              </w:rPr>
            </w:pPr>
            <w:r w:rsidRPr="00C05C6B">
              <w:rPr>
                <w:color w:val="000000" w:themeColor="text1"/>
                <w:lang w:val="fr-BE"/>
              </w:rPr>
              <w:t>Représentants des associations de chauffeurs</w:t>
            </w:r>
          </w:p>
        </w:tc>
        <w:tc>
          <w:tcPr>
            <w:tcW w:w="182" w:type="pct"/>
            <w:tcBorders>
              <w:top w:val="dashed" w:sz="4" w:space="0" w:color="auto"/>
            </w:tcBorders>
            <w:vAlign w:val="center"/>
          </w:tcPr>
          <w:p w14:paraId="5F5BA6CB" w14:textId="77777777" w:rsidR="00377181" w:rsidRPr="00C05C6B" w:rsidRDefault="00377181" w:rsidP="001D0802">
            <w:pPr>
              <w:spacing w:before="120" w:after="120"/>
              <w:jc w:val="center"/>
              <w:rPr>
                <w:color w:val="000000" w:themeColor="text1"/>
                <w:lang w:val="fr-BE" w:eastAsia="fr-FR"/>
              </w:rPr>
            </w:pPr>
          </w:p>
          <w:p w14:paraId="5A1A9F6C" w14:textId="77777777" w:rsidR="00377181" w:rsidRPr="00C05C6B" w:rsidRDefault="00377181" w:rsidP="001D0802">
            <w:pPr>
              <w:spacing w:before="120" w:after="120"/>
              <w:jc w:val="center"/>
              <w:rPr>
                <w:color w:val="000000" w:themeColor="text1"/>
                <w:lang w:val="fr-BE" w:eastAsia="fr-FR"/>
              </w:rPr>
            </w:pPr>
            <w:r w:rsidRPr="00C05C6B">
              <w:rPr>
                <w:color w:val="000000" w:themeColor="text1"/>
                <w:lang w:val="fr-BE" w:eastAsia="fr-FR"/>
              </w:rPr>
              <w:t>5</w:t>
            </w:r>
          </w:p>
        </w:tc>
        <w:tc>
          <w:tcPr>
            <w:tcW w:w="1334" w:type="pct"/>
            <w:tcBorders>
              <w:top w:val="dashed" w:sz="4" w:space="0" w:color="auto"/>
            </w:tcBorders>
            <w:vAlign w:val="center"/>
          </w:tcPr>
          <w:p w14:paraId="4A62DEBB" w14:textId="11C00449" w:rsidR="00377181" w:rsidRPr="00C05C6B" w:rsidRDefault="006355ED" w:rsidP="001D0802">
            <w:pPr>
              <w:spacing w:before="120" w:after="120"/>
              <w:jc w:val="center"/>
              <w:rPr>
                <w:color w:val="000000" w:themeColor="text1"/>
                <w:lang w:val="fr-BE" w:eastAsia="fr-FR"/>
              </w:rPr>
            </w:pPr>
            <w:r w:rsidRPr="00C05C6B">
              <w:rPr>
                <w:color w:val="000000" w:themeColor="text1"/>
                <w:lang w:val="fr-BE"/>
              </w:rPr>
              <w:t xml:space="preserve">Novembre et </w:t>
            </w:r>
            <w:r w:rsidR="006F7901">
              <w:rPr>
                <w:color w:val="000000" w:themeColor="text1"/>
                <w:lang w:val="fr-BE"/>
              </w:rPr>
              <w:t>d</w:t>
            </w:r>
            <w:r w:rsidR="00766147" w:rsidRPr="00C05C6B">
              <w:rPr>
                <w:color w:val="000000" w:themeColor="text1"/>
                <w:lang w:val="fr-BE"/>
              </w:rPr>
              <w:t>écembre</w:t>
            </w:r>
            <w:r w:rsidR="00377181" w:rsidRPr="00C05C6B">
              <w:rPr>
                <w:color w:val="000000" w:themeColor="text1"/>
                <w:lang w:val="fr-BE"/>
              </w:rPr>
              <w:t xml:space="preserve"> 2021</w:t>
            </w:r>
          </w:p>
        </w:tc>
      </w:tr>
      <w:tr w:rsidR="007C25DC" w:rsidRPr="00C05C6B" w14:paraId="32DEE319" w14:textId="77777777" w:rsidTr="001D0802">
        <w:trPr>
          <w:trHeight w:val="543"/>
        </w:trPr>
        <w:tc>
          <w:tcPr>
            <w:tcW w:w="659" w:type="pct"/>
            <w:vMerge/>
            <w:vAlign w:val="center"/>
          </w:tcPr>
          <w:p w14:paraId="11BACD92" w14:textId="77777777" w:rsidR="00377181" w:rsidRPr="00C05C6B" w:rsidRDefault="00377181" w:rsidP="001D0802">
            <w:pPr>
              <w:spacing w:before="120" w:after="120"/>
              <w:jc w:val="center"/>
              <w:rPr>
                <w:b/>
                <w:color w:val="000000" w:themeColor="text1"/>
                <w:lang w:val="fr-BE" w:eastAsia="fr-FR"/>
              </w:rPr>
            </w:pPr>
          </w:p>
        </w:tc>
        <w:tc>
          <w:tcPr>
            <w:tcW w:w="793" w:type="pct"/>
            <w:vMerge w:val="restart"/>
            <w:vAlign w:val="center"/>
          </w:tcPr>
          <w:p w14:paraId="466D1276" w14:textId="77777777" w:rsidR="00377181" w:rsidRPr="00C05C6B" w:rsidRDefault="00377181" w:rsidP="001D0802">
            <w:pPr>
              <w:spacing w:before="120" w:after="120"/>
              <w:jc w:val="center"/>
              <w:rPr>
                <w:color w:val="000000" w:themeColor="text1"/>
                <w:lang w:val="fr-BE" w:eastAsia="fr-FR"/>
              </w:rPr>
            </w:pPr>
          </w:p>
          <w:p w14:paraId="616A0A16" w14:textId="77777777" w:rsidR="00377181" w:rsidRPr="00C05C6B" w:rsidRDefault="00377181" w:rsidP="001D0802">
            <w:pPr>
              <w:spacing w:before="120" w:after="120"/>
              <w:jc w:val="center"/>
              <w:rPr>
                <w:color w:val="000000" w:themeColor="text1"/>
                <w:lang w:val="fr-BE" w:eastAsia="fr-FR"/>
              </w:rPr>
            </w:pPr>
          </w:p>
          <w:p w14:paraId="3C11EA4C" w14:textId="77777777" w:rsidR="00377181" w:rsidRPr="00C05C6B" w:rsidRDefault="00377181" w:rsidP="001D0802">
            <w:pPr>
              <w:spacing w:before="120" w:after="120"/>
              <w:jc w:val="center"/>
              <w:rPr>
                <w:color w:val="000000" w:themeColor="text1"/>
                <w:lang w:val="fr-BE" w:eastAsia="fr-FR"/>
              </w:rPr>
            </w:pPr>
            <w:r w:rsidRPr="00C05C6B">
              <w:rPr>
                <w:color w:val="000000" w:themeColor="text1"/>
                <w:lang w:val="fr-BE" w:eastAsia="fr-FR"/>
              </w:rPr>
              <w:t>Observations</w:t>
            </w:r>
          </w:p>
          <w:p w14:paraId="16564C90" w14:textId="77777777" w:rsidR="00377181" w:rsidRPr="00C05C6B" w:rsidRDefault="00377181" w:rsidP="001D0802">
            <w:pPr>
              <w:spacing w:before="120" w:after="120"/>
              <w:jc w:val="center"/>
              <w:rPr>
                <w:color w:val="000000" w:themeColor="text1"/>
                <w:lang w:val="fr-BE" w:eastAsia="fr-FR"/>
              </w:rPr>
            </w:pPr>
          </w:p>
          <w:p w14:paraId="07C3F9D2" w14:textId="77777777" w:rsidR="00377181" w:rsidRPr="00C05C6B" w:rsidRDefault="00377181" w:rsidP="001D0802">
            <w:pPr>
              <w:spacing w:before="120" w:after="120"/>
              <w:jc w:val="center"/>
              <w:rPr>
                <w:color w:val="000000" w:themeColor="text1"/>
                <w:lang w:val="fr-BE" w:eastAsia="fr-FR"/>
              </w:rPr>
            </w:pPr>
          </w:p>
        </w:tc>
        <w:tc>
          <w:tcPr>
            <w:tcW w:w="2032" w:type="pct"/>
            <w:tcBorders>
              <w:bottom w:val="dashed" w:sz="4" w:space="0" w:color="auto"/>
            </w:tcBorders>
            <w:vAlign w:val="center"/>
          </w:tcPr>
          <w:p w14:paraId="0453A809" w14:textId="1C40E67C" w:rsidR="00377181" w:rsidRPr="00C05C6B" w:rsidRDefault="006355ED" w:rsidP="001D0802">
            <w:pPr>
              <w:spacing w:before="120" w:after="120"/>
              <w:jc w:val="center"/>
              <w:rPr>
                <w:color w:val="000000" w:themeColor="text1"/>
                <w:lang w:val="fr-BE" w:eastAsia="fr-FR"/>
              </w:rPr>
            </w:pPr>
            <w:r w:rsidRPr="00C05C6B">
              <w:rPr>
                <w:color w:val="000000" w:themeColor="text1"/>
                <w:lang w:val="fr-BE"/>
              </w:rPr>
              <w:t>Procès concernant Uber</w:t>
            </w:r>
          </w:p>
        </w:tc>
        <w:tc>
          <w:tcPr>
            <w:tcW w:w="182" w:type="pct"/>
            <w:tcBorders>
              <w:bottom w:val="dashed" w:sz="4" w:space="0" w:color="auto"/>
            </w:tcBorders>
            <w:vAlign w:val="center"/>
          </w:tcPr>
          <w:p w14:paraId="18622455" w14:textId="77777777" w:rsidR="00377181" w:rsidRPr="00C05C6B" w:rsidRDefault="00377181" w:rsidP="001D0802">
            <w:pPr>
              <w:spacing w:before="120" w:after="120"/>
              <w:jc w:val="center"/>
              <w:rPr>
                <w:color w:val="000000" w:themeColor="text1"/>
                <w:lang w:val="fr-BE"/>
              </w:rPr>
            </w:pPr>
            <w:r w:rsidRPr="00C05C6B">
              <w:rPr>
                <w:color w:val="000000" w:themeColor="text1"/>
                <w:lang w:val="fr-BE"/>
              </w:rPr>
              <w:t>3</w:t>
            </w:r>
          </w:p>
        </w:tc>
        <w:tc>
          <w:tcPr>
            <w:tcW w:w="1334" w:type="pct"/>
            <w:tcBorders>
              <w:bottom w:val="dashed" w:sz="4" w:space="0" w:color="auto"/>
            </w:tcBorders>
            <w:vAlign w:val="center"/>
          </w:tcPr>
          <w:p w14:paraId="08189A2A" w14:textId="6111B24D" w:rsidR="00377181" w:rsidRPr="00C05C6B" w:rsidRDefault="006355ED" w:rsidP="006355ED">
            <w:pPr>
              <w:spacing w:before="120" w:after="120"/>
              <w:jc w:val="center"/>
              <w:rPr>
                <w:color w:val="000000" w:themeColor="text1"/>
                <w:lang w:val="fr-BE" w:eastAsia="fr-FR"/>
              </w:rPr>
            </w:pPr>
            <w:r w:rsidRPr="00C05C6B">
              <w:rPr>
                <w:color w:val="000000" w:themeColor="text1"/>
                <w:lang w:val="fr-BE"/>
              </w:rPr>
              <w:t>De s</w:t>
            </w:r>
            <w:r w:rsidR="00377181" w:rsidRPr="00C05C6B">
              <w:rPr>
                <w:color w:val="000000" w:themeColor="text1"/>
                <w:lang w:val="fr-BE"/>
              </w:rPr>
              <w:t>eptembre 2020</w:t>
            </w:r>
            <w:r w:rsidRPr="00C05C6B">
              <w:rPr>
                <w:color w:val="000000" w:themeColor="text1"/>
                <w:lang w:val="fr-BE"/>
              </w:rPr>
              <w:t xml:space="preserve"> à  </w:t>
            </w:r>
            <w:r w:rsidR="00766147" w:rsidRPr="00C05C6B">
              <w:rPr>
                <w:color w:val="000000" w:themeColor="text1"/>
                <w:lang w:val="fr-BE"/>
              </w:rPr>
              <w:t>novembre</w:t>
            </w:r>
            <w:r w:rsidR="00377181" w:rsidRPr="00C05C6B">
              <w:rPr>
                <w:color w:val="000000" w:themeColor="text1"/>
                <w:lang w:val="fr-BE"/>
              </w:rPr>
              <w:t xml:space="preserve"> 2020</w:t>
            </w:r>
          </w:p>
        </w:tc>
      </w:tr>
      <w:tr w:rsidR="007C25DC" w:rsidRPr="00C05C6B" w14:paraId="281CAE7F" w14:textId="77777777" w:rsidTr="001D0802">
        <w:trPr>
          <w:trHeight w:val="539"/>
        </w:trPr>
        <w:tc>
          <w:tcPr>
            <w:tcW w:w="659" w:type="pct"/>
            <w:vMerge/>
            <w:vAlign w:val="center"/>
          </w:tcPr>
          <w:p w14:paraId="2BBB0582" w14:textId="77777777" w:rsidR="00377181" w:rsidRPr="00C05C6B" w:rsidRDefault="00377181" w:rsidP="001D0802">
            <w:pPr>
              <w:spacing w:before="120" w:after="120"/>
              <w:jc w:val="center"/>
              <w:rPr>
                <w:b/>
                <w:color w:val="000000" w:themeColor="text1"/>
                <w:lang w:val="fr-BE" w:eastAsia="fr-FR"/>
              </w:rPr>
            </w:pPr>
          </w:p>
        </w:tc>
        <w:tc>
          <w:tcPr>
            <w:tcW w:w="793" w:type="pct"/>
            <w:vMerge/>
            <w:vAlign w:val="center"/>
          </w:tcPr>
          <w:p w14:paraId="40CF1462" w14:textId="77777777" w:rsidR="00377181" w:rsidRPr="00C05C6B" w:rsidRDefault="00377181" w:rsidP="001D0802">
            <w:pPr>
              <w:spacing w:before="120" w:after="120"/>
              <w:jc w:val="center"/>
              <w:rPr>
                <w:color w:val="000000" w:themeColor="text1"/>
                <w:lang w:val="fr-BE" w:eastAsia="fr-FR"/>
              </w:rPr>
            </w:pPr>
          </w:p>
        </w:tc>
        <w:tc>
          <w:tcPr>
            <w:tcW w:w="2032" w:type="pct"/>
            <w:tcBorders>
              <w:top w:val="dashed" w:sz="4" w:space="0" w:color="auto"/>
              <w:bottom w:val="dashed" w:sz="4" w:space="0" w:color="auto"/>
            </w:tcBorders>
            <w:vAlign w:val="center"/>
          </w:tcPr>
          <w:p w14:paraId="634DCA5E" w14:textId="0E712A95" w:rsidR="00377181" w:rsidRPr="00C05C6B" w:rsidRDefault="006355ED" w:rsidP="001D0802">
            <w:pPr>
              <w:spacing w:before="120" w:after="120"/>
              <w:jc w:val="center"/>
              <w:rPr>
                <w:color w:val="000000" w:themeColor="text1"/>
              </w:rPr>
            </w:pPr>
            <w:r w:rsidRPr="00C05C6B">
              <w:rPr>
                <w:color w:val="000000" w:themeColor="text1"/>
              </w:rPr>
              <w:t>Manifestations de chauffeurs de plateformes (après l'interdiction d'opérer</w:t>
            </w:r>
            <w:r w:rsidR="006F7901" w:rsidRPr="00C05C6B">
              <w:rPr>
                <w:color w:val="000000" w:themeColor="text1"/>
              </w:rPr>
              <w:t xml:space="preserve"> d'Uber</w:t>
            </w:r>
            <w:r w:rsidRPr="00C05C6B">
              <w:rPr>
                <w:color w:val="000000" w:themeColor="text1"/>
              </w:rPr>
              <w:t>)</w:t>
            </w:r>
          </w:p>
        </w:tc>
        <w:tc>
          <w:tcPr>
            <w:tcW w:w="182" w:type="pct"/>
            <w:tcBorders>
              <w:top w:val="dashed" w:sz="4" w:space="0" w:color="auto"/>
              <w:bottom w:val="dashed" w:sz="4" w:space="0" w:color="auto"/>
            </w:tcBorders>
            <w:vAlign w:val="center"/>
          </w:tcPr>
          <w:p w14:paraId="3A595F07" w14:textId="77777777" w:rsidR="00377181" w:rsidRPr="00C05C6B" w:rsidRDefault="00377181" w:rsidP="001D0802">
            <w:pPr>
              <w:spacing w:before="120" w:after="120"/>
              <w:jc w:val="center"/>
              <w:rPr>
                <w:color w:val="000000" w:themeColor="text1"/>
                <w:lang w:val="fr-BE"/>
              </w:rPr>
            </w:pPr>
            <w:r w:rsidRPr="00C05C6B">
              <w:rPr>
                <w:color w:val="000000" w:themeColor="text1"/>
                <w:lang w:val="fr-BE"/>
              </w:rPr>
              <w:t>3</w:t>
            </w:r>
          </w:p>
        </w:tc>
        <w:tc>
          <w:tcPr>
            <w:tcW w:w="1334" w:type="pct"/>
            <w:tcBorders>
              <w:top w:val="dashed" w:sz="4" w:space="0" w:color="auto"/>
              <w:bottom w:val="dashed" w:sz="4" w:space="0" w:color="auto"/>
            </w:tcBorders>
            <w:vAlign w:val="center"/>
          </w:tcPr>
          <w:p w14:paraId="119F5215" w14:textId="40BF88A9" w:rsidR="00377181" w:rsidRPr="00C05C6B" w:rsidRDefault="006355ED" w:rsidP="001D0802">
            <w:pPr>
              <w:spacing w:before="120" w:after="120"/>
              <w:jc w:val="center"/>
              <w:rPr>
                <w:color w:val="000000" w:themeColor="text1"/>
                <w:lang w:val="fr-BE"/>
              </w:rPr>
            </w:pPr>
            <w:r w:rsidRPr="00C05C6B">
              <w:rPr>
                <w:color w:val="000000" w:themeColor="text1"/>
                <w:lang w:val="fr-BE"/>
              </w:rPr>
              <w:t>Novembre et décembre 2021</w:t>
            </w:r>
          </w:p>
        </w:tc>
      </w:tr>
      <w:tr w:rsidR="007C25DC" w:rsidRPr="00C05C6B" w14:paraId="1AE428EA" w14:textId="77777777" w:rsidTr="001D0802">
        <w:trPr>
          <w:trHeight w:val="539"/>
        </w:trPr>
        <w:tc>
          <w:tcPr>
            <w:tcW w:w="659" w:type="pct"/>
            <w:vMerge w:val="restart"/>
            <w:vAlign w:val="center"/>
          </w:tcPr>
          <w:p w14:paraId="6F5F00D2" w14:textId="77777777" w:rsidR="00377181" w:rsidRPr="00C05C6B" w:rsidRDefault="00377181" w:rsidP="001D0802">
            <w:pPr>
              <w:spacing w:before="120" w:after="120"/>
              <w:jc w:val="center"/>
              <w:rPr>
                <w:b/>
                <w:color w:val="000000" w:themeColor="text1"/>
                <w:lang w:val="fr-BE" w:eastAsia="fr-FR"/>
              </w:rPr>
            </w:pPr>
          </w:p>
          <w:p w14:paraId="2AAF6B75" w14:textId="77777777" w:rsidR="00377181" w:rsidRPr="00C05C6B" w:rsidRDefault="00377181" w:rsidP="001D0802">
            <w:pPr>
              <w:spacing w:before="120" w:after="120"/>
              <w:jc w:val="center"/>
              <w:rPr>
                <w:b/>
                <w:color w:val="000000" w:themeColor="text1"/>
                <w:lang w:val="fr-BE" w:eastAsia="fr-FR"/>
              </w:rPr>
            </w:pPr>
          </w:p>
          <w:p w14:paraId="26BA2206" w14:textId="77777777" w:rsidR="00377181" w:rsidRPr="00C05C6B" w:rsidRDefault="00377181" w:rsidP="001D0802">
            <w:pPr>
              <w:spacing w:before="120" w:after="120"/>
              <w:jc w:val="center"/>
              <w:rPr>
                <w:b/>
                <w:color w:val="000000" w:themeColor="text1"/>
                <w:lang w:val="fr-BE" w:eastAsia="fr-FR"/>
              </w:rPr>
            </w:pPr>
          </w:p>
          <w:p w14:paraId="4DB814B3" w14:textId="77777777" w:rsidR="00377181" w:rsidRPr="00C05C6B" w:rsidRDefault="00377181" w:rsidP="001D0802">
            <w:pPr>
              <w:spacing w:before="120" w:after="120"/>
              <w:jc w:val="center"/>
              <w:rPr>
                <w:b/>
                <w:color w:val="000000" w:themeColor="text1"/>
                <w:lang w:val="fr-BE" w:eastAsia="fr-FR"/>
              </w:rPr>
            </w:pPr>
          </w:p>
          <w:p w14:paraId="29FEECAC" w14:textId="77777777" w:rsidR="00377181" w:rsidRPr="00C05C6B" w:rsidRDefault="00377181" w:rsidP="001D0802">
            <w:pPr>
              <w:spacing w:before="120" w:after="120"/>
              <w:jc w:val="center"/>
              <w:rPr>
                <w:b/>
                <w:color w:val="000000" w:themeColor="text1"/>
                <w:lang w:val="fr-BE" w:eastAsia="fr-FR"/>
              </w:rPr>
            </w:pPr>
          </w:p>
          <w:p w14:paraId="33CA4D90" w14:textId="77777777" w:rsidR="00377181" w:rsidRPr="00C05C6B" w:rsidRDefault="00377181" w:rsidP="001D0802">
            <w:pPr>
              <w:spacing w:before="120" w:after="120"/>
              <w:jc w:val="center"/>
              <w:rPr>
                <w:b/>
                <w:color w:val="000000" w:themeColor="text1"/>
                <w:lang w:val="fr-BE" w:eastAsia="fr-FR"/>
              </w:rPr>
            </w:pPr>
            <w:r w:rsidRPr="00C05C6B">
              <w:rPr>
                <w:b/>
                <w:color w:val="000000" w:themeColor="text1"/>
                <w:lang w:val="fr-BE" w:eastAsia="fr-FR"/>
              </w:rPr>
              <w:t>Article 2</w:t>
            </w:r>
          </w:p>
          <w:p w14:paraId="730E674C" w14:textId="77777777" w:rsidR="00377181" w:rsidRPr="00C05C6B" w:rsidRDefault="00377181" w:rsidP="001D0802">
            <w:pPr>
              <w:spacing w:before="120" w:after="120"/>
              <w:jc w:val="center"/>
              <w:rPr>
                <w:b/>
                <w:color w:val="000000" w:themeColor="text1"/>
                <w:lang w:val="fr-BE" w:eastAsia="fr-FR"/>
              </w:rPr>
            </w:pPr>
          </w:p>
          <w:p w14:paraId="0A9DD496" w14:textId="77777777" w:rsidR="00377181" w:rsidRPr="00C05C6B" w:rsidRDefault="00377181" w:rsidP="001D0802">
            <w:pPr>
              <w:spacing w:before="120" w:after="120"/>
              <w:jc w:val="center"/>
              <w:rPr>
                <w:b/>
                <w:color w:val="000000" w:themeColor="text1"/>
                <w:lang w:val="fr-BE" w:eastAsia="fr-FR"/>
              </w:rPr>
            </w:pPr>
          </w:p>
        </w:tc>
        <w:tc>
          <w:tcPr>
            <w:tcW w:w="793" w:type="pct"/>
            <w:vAlign w:val="center"/>
          </w:tcPr>
          <w:p w14:paraId="63F12946" w14:textId="77777777" w:rsidR="00377181" w:rsidRPr="00C05C6B" w:rsidRDefault="00377181" w:rsidP="001D0802">
            <w:pPr>
              <w:spacing w:before="120" w:after="120"/>
              <w:jc w:val="center"/>
              <w:rPr>
                <w:color w:val="000000" w:themeColor="text1"/>
                <w:lang w:val="fr-BE" w:eastAsia="fr-FR"/>
              </w:rPr>
            </w:pPr>
          </w:p>
          <w:p w14:paraId="35C957C5" w14:textId="77777777" w:rsidR="00377181" w:rsidRPr="00C05C6B" w:rsidRDefault="00377181" w:rsidP="001D0802">
            <w:pPr>
              <w:spacing w:before="120" w:after="120"/>
              <w:jc w:val="center"/>
              <w:rPr>
                <w:color w:val="000000" w:themeColor="text1"/>
                <w:lang w:val="fr-BE" w:eastAsia="fr-FR"/>
              </w:rPr>
            </w:pPr>
          </w:p>
          <w:p w14:paraId="0838E548" w14:textId="77777777" w:rsidR="00377181" w:rsidRPr="00C05C6B" w:rsidRDefault="00377181" w:rsidP="001D0802">
            <w:pPr>
              <w:spacing w:before="120" w:after="120"/>
              <w:jc w:val="center"/>
              <w:rPr>
                <w:color w:val="000000" w:themeColor="text1"/>
                <w:lang w:val="fr-BE" w:eastAsia="fr-FR"/>
              </w:rPr>
            </w:pPr>
            <w:r w:rsidRPr="00C05C6B">
              <w:rPr>
                <w:color w:val="000000" w:themeColor="text1"/>
                <w:lang w:val="fr-BE" w:eastAsia="fr-FR"/>
              </w:rPr>
              <w:t>Documents</w:t>
            </w:r>
          </w:p>
          <w:p w14:paraId="09C09DED" w14:textId="77777777" w:rsidR="00377181" w:rsidRPr="00C05C6B" w:rsidRDefault="00377181" w:rsidP="001D0802">
            <w:pPr>
              <w:spacing w:before="120" w:after="120"/>
              <w:jc w:val="center"/>
              <w:rPr>
                <w:color w:val="000000" w:themeColor="text1"/>
                <w:lang w:val="fr-BE" w:eastAsia="fr-FR"/>
              </w:rPr>
            </w:pPr>
          </w:p>
          <w:p w14:paraId="3D774B5D" w14:textId="77777777" w:rsidR="00377181" w:rsidRPr="00C05C6B" w:rsidRDefault="00377181" w:rsidP="001D0802">
            <w:pPr>
              <w:spacing w:before="120" w:after="120"/>
              <w:jc w:val="center"/>
              <w:rPr>
                <w:color w:val="000000" w:themeColor="text1"/>
                <w:lang w:val="fr-BE" w:eastAsia="fr-FR"/>
              </w:rPr>
            </w:pPr>
          </w:p>
          <w:p w14:paraId="24930674" w14:textId="77777777" w:rsidR="00377181" w:rsidRPr="00C05C6B" w:rsidRDefault="00377181" w:rsidP="001D0802">
            <w:pPr>
              <w:spacing w:before="120" w:after="120"/>
              <w:jc w:val="center"/>
              <w:rPr>
                <w:color w:val="000000" w:themeColor="text1"/>
                <w:lang w:val="fr-BE" w:eastAsia="fr-FR"/>
              </w:rPr>
            </w:pPr>
          </w:p>
        </w:tc>
        <w:tc>
          <w:tcPr>
            <w:tcW w:w="2032" w:type="pct"/>
            <w:tcBorders>
              <w:top w:val="dashed" w:sz="4" w:space="0" w:color="auto"/>
              <w:bottom w:val="dashed" w:sz="4" w:space="0" w:color="auto"/>
            </w:tcBorders>
            <w:vAlign w:val="center"/>
          </w:tcPr>
          <w:p w14:paraId="376B578C" w14:textId="5F28A25F" w:rsidR="00377181" w:rsidRPr="00C05C6B" w:rsidRDefault="00377181" w:rsidP="001D0802">
            <w:pPr>
              <w:spacing w:before="120" w:after="120"/>
              <w:jc w:val="center"/>
              <w:rPr>
                <w:color w:val="000000" w:themeColor="text1"/>
                <w:lang w:val="fr-BE"/>
              </w:rPr>
            </w:pPr>
            <w:r w:rsidRPr="00C05C6B">
              <w:rPr>
                <w:color w:val="000000" w:themeColor="text1"/>
                <w:lang w:val="fr-BE"/>
              </w:rPr>
              <w:t>Site</w:t>
            </w:r>
            <w:r w:rsidR="006F7901">
              <w:rPr>
                <w:color w:val="000000" w:themeColor="text1"/>
                <w:lang w:val="fr-BE"/>
              </w:rPr>
              <w:t>s</w:t>
            </w:r>
            <w:r w:rsidRPr="00C05C6B">
              <w:rPr>
                <w:color w:val="000000" w:themeColor="text1"/>
                <w:lang w:val="fr-BE"/>
              </w:rPr>
              <w:t xml:space="preserve"> internet et réseaux sociaux (Twitter, Facebook, …)</w:t>
            </w:r>
          </w:p>
          <w:p w14:paraId="2C0A73AC" w14:textId="77777777" w:rsidR="00377181" w:rsidRPr="00C05C6B" w:rsidRDefault="00377181" w:rsidP="001D0802">
            <w:pPr>
              <w:spacing w:before="120" w:after="120"/>
              <w:jc w:val="center"/>
              <w:rPr>
                <w:color w:val="000000" w:themeColor="text1"/>
                <w:lang w:val="fr-BE"/>
              </w:rPr>
            </w:pPr>
            <w:r w:rsidRPr="00C05C6B">
              <w:rPr>
                <w:color w:val="000000" w:themeColor="text1"/>
                <w:lang w:val="fr-BE"/>
              </w:rPr>
              <w:t>documents internes et confidentiels de l’entreprise</w:t>
            </w:r>
          </w:p>
        </w:tc>
        <w:tc>
          <w:tcPr>
            <w:tcW w:w="182" w:type="pct"/>
            <w:tcBorders>
              <w:top w:val="dashed" w:sz="4" w:space="0" w:color="auto"/>
              <w:bottom w:val="dashed" w:sz="4" w:space="0" w:color="auto"/>
            </w:tcBorders>
            <w:vAlign w:val="center"/>
          </w:tcPr>
          <w:p w14:paraId="280450D9" w14:textId="77777777" w:rsidR="00377181" w:rsidRPr="00C05C6B" w:rsidRDefault="00377181" w:rsidP="001D0802">
            <w:pPr>
              <w:spacing w:before="120" w:after="120"/>
              <w:jc w:val="center"/>
              <w:rPr>
                <w:color w:val="000000" w:themeColor="text1"/>
                <w:lang w:val="fr-BE"/>
              </w:rPr>
            </w:pPr>
            <w:r w:rsidRPr="00C05C6B">
              <w:rPr>
                <w:color w:val="000000" w:themeColor="text1"/>
                <w:lang w:val="fr-BE"/>
              </w:rPr>
              <w:t>10</w:t>
            </w:r>
          </w:p>
        </w:tc>
        <w:tc>
          <w:tcPr>
            <w:tcW w:w="1334" w:type="pct"/>
            <w:tcBorders>
              <w:top w:val="dashed" w:sz="4" w:space="0" w:color="auto"/>
              <w:bottom w:val="dashed" w:sz="4" w:space="0" w:color="auto"/>
            </w:tcBorders>
            <w:vAlign w:val="center"/>
          </w:tcPr>
          <w:p w14:paraId="489E539F" w14:textId="77777777" w:rsidR="00377181" w:rsidRPr="00C05C6B" w:rsidRDefault="00377181" w:rsidP="001D0802">
            <w:pPr>
              <w:spacing w:before="120" w:after="120"/>
              <w:jc w:val="center"/>
              <w:rPr>
                <w:color w:val="000000" w:themeColor="text1"/>
                <w:lang w:val="fr-BE"/>
              </w:rPr>
            </w:pPr>
          </w:p>
          <w:p w14:paraId="7CFADCD7" w14:textId="77777777" w:rsidR="00377181" w:rsidRPr="00C05C6B" w:rsidRDefault="00377181" w:rsidP="001D0802">
            <w:pPr>
              <w:spacing w:before="120" w:after="120"/>
              <w:jc w:val="center"/>
              <w:rPr>
                <w:color w:val="000000" w:themeColor="text1"/>
                <w:lang w:val="fr-BE"/>
              </w:rPr>
            </w:pPr>
            <w:r w:rsidRPr="00C05C6B">
              <w:rPr>
                <w:color w:val="000000" w:themeColor="text1"/>
                <w:lang w:val="fr-BE"/>
              </w:rPr>
              <w:t>2021</w:t>
            </w:r>
          </w:p>
          <w:p w14:paraId="3EF71B64" w14:textId="77777777" w:rsidR="00377181" w:rsidRPr="00C05C6B" w:rsidRDefault="00377181" w:rsidP="001D0802">
            <w:pPr>
              <w:spacing w:before="120" w:after="120"/>
              <w:jc w:val="center"/>
              <w:rPr>
                <w:color w:val="000000" w:themeColor="text1"/>
                <w:lang w:val="fr-BE"/>
              </w:rPr>
            </w:pPr>
          </w:p>
          <w:p w14:paraId="28E2ABC3" w14:textId="77777777" w:rsidR="00377181" w:rsidRPr="00C05C6B" w:rsidRDefault="00377181" w:rsidP="001D0802">
            <w:pPr>
              <w:spacing w:before="120" w:after="120"/>
              <w:jc w:val="center"/>
              <w:rPr>
                <w:color w:val="000000" w:themeColor="text1"/>
                <w:lang w:val="fr-BE"/>
              </w:rPr>
            </w:pPr>
          </w:p>
        </w:tc>
      </w:tr>
      <w:tr w:rsidR="007C25DC" w:rsidRPr="00C05C6B" w14:paraId="54F5B5EB" w14:textId="77777777" w:rsidTr="001D0802">
        <w:trPr>
          <w:trHeight w:val="539"/>
        </w:trPr>
        <w:tc>
          <w:tcPr>
            <w:tcW w:w="659" w:type="pct"/>
            <w:vMerge/>
            <w:vAlign w:val="center"/>
          </w:tcPr>
          <w:p w14:paraId="3E026104" w14:textId="77777777" w:rsidR="00377181" w:rsidRPr="00C05C6B" w:rsidRDefault="00377181" w:rsidP="001D0802">
            <w:pPr>
              <w:spacing w:before="120" w:after="120"/>
              <w:jc w:val="center"/>
              <w:rPr>
                <w:b/>
                <w:color w:val="000000" w:themeColor="text1"/>
                <w:lang w:val="fr-BE" w:eastAsia="fr-FR"/>
              </w:rPr>
            </w:pPr>
          </w:p>
        </w:tc>
        <w:tc>
          <w:tcPr>
            <w:tcW w:w="793" w:type="pct"/>
            <w:vMerge w:val="restart"/>
            <w:vAlign w:val="center"/>
          </w:tcPr>
          <w:p w14:paraId="7C509F48" w14:textId="77777777" w:rsidR="00377181" w:rsidRPr="00C05C6B" w:rsidRDefault="00377181" w:rsidP="001D0802">
            <w:pPr>
              <w:spacing w:before="120" w:after="120"/>
              <w:jc w:val="center"/>
              <w:rPr>
                <w:color w:val="000000" w:themeColor="text1"/>
                <w:lang w:val="fr-BE" w:eastAsia="fr-FR"/>
              </w:rPr>
            </w:pPr>
          </w:p>
          <w:p w14:paraId="3BFB7C47" w14:textId="77777777" w:rsidR="00377181" w:rsidRPr="00C05C6B" w:rsidRDefault="00377181" w:rsidP="001D0802">
            <w:pPr>
              <w:spacing w:before="120" w:after="120"/>
              <w:jc w:val="center"/>
              <w:rPr>
                <w:color w:val="000000" w:themeColor="text1"/>
                <w:lang w:val="fr-BE" w:eastAsia="fr-FR"/>
              </w:rPr>
            </w:pPr>
          </w:p>
          <w:p w14:paraId="39DB71A8" w14:textId="77777777" w:rsidR="00377181" w:rsidRPr="00C05C6B" w:rsidRDefault="00377181" w:rsidP="001D0802">
            <w:pPr>
              <w:spacing w:before="120" w:after="120"/>
              <w:jc w:val="center"/>
              <w:rPr>
                <w:color w:val="000000" w:themeColor="text1"/>
                <w:lang w:val="fr-BE" w:eastAsia="fr-FR"/>
              </w:rPr>
            </w:pPr>
            <w:r w:rsidRPr="00C05C6B">
              <w:rPr>
                <w:color w:val="000000" w:themeColor="text1"/>
                <w:lang w:val="fr-BE" w:eastAsia="fr-FR"/>
              </w:rPr>
              <w:t>Interviews</w:t>
            </w:r>
          </w:p>
          <w:p w14:paraId="32A406E9" w14:textId="77777777" w:rsidR="00377181" w:rsidRPr="00C05C6B" w:rsidRDefault="00377181" w:rsidP="001D0802">
            <w:pPr>
              <w:spacing w:before="120" w:after="120"/>
              <w:jc w:val="center"/>
              <w:rPr>
                <w:color w:val="000000" w:themeColor="text1"/>
                <w:lang w:val="fr-BE" w:eastAsia="fr-FR"/>
              </w:rPr>
            </w:pPr>
          </w:p>
        </w:tc>
        <w:tc>
          <w:tcPr>
            <w:tcW w:w="2032" w:type="pct"/>
            <w:tcBorders>
              <w:top w:val="dashed" w:sz="4" w:space="0" w:color="auto"/>
              <w:bottom w:val="dashed" w:sz="4" w:space="0" w:color="auto"/>
            </w:tcBorders>
            <w:vAlign w:val="center"/>
          </w:tcPr>
          <w:p w14:paraId="59A9DA0E" w14:textId="0C45E518" w:rsidR="00377181" w:rsidRPr="00C05C6B" w:rsidRDefault="00377181" w:rsidP="001D0802">
            <w:pPr>
              <w:spacing w:before="120" w:after="120"/>
              <w:jc w:val="center"/>
              <w:rPr>
                <w:color w:val="000000" w:themeColor="text1"/>
                <w:lang w:val="fr-BE"/>
              </w:rPr>
            </w:pPr>
            <w:r w:rsidRPr="00C05C6B">
              <w:rPr>
                <w:color w:val="000000" w:themeColor="text1"/>
                <w:lang w:val="fr-BE"/>
              </w:rPr>
              <w:t>Employés de l’entreprise</w:t>
            </w:r>
          </w:p>
        </w:tc>
        <w:tc>
          <w:tcPr>
            <w:tcW w:w="182" w:type="pct"/>
            <w:tcBorders>
              <w:top w:val="dashed" w:sz="4" w:space="0" w:color="auto"/>
              <w:bottom w:val="dashed" w:sz="4" w:space="0" w:color="auto"/>
            </w:tcBorders>
            <w:vAlign w:val="center"/>
          </w:tcPr>
          <w:p w14:paraId="641F3AE1" w14:textId="6F4CACB1" w:rsidR="00377181" w:rsidRPr="00C05C6B" w:rsidRDefault="003E4E5D" w:rsidP="001D0802">
            <w:pPr>
              <w:spacing w:before="120" w:after="120"/>
              <w:jc w:val="center"/>
              <w:rPr>
                <w:color w:val="000000" w:themeColor="text1"/>
                <w:lang w:val="fr-BE"/>
              </w:rPr>
            </w:pPr>
            <w:r w:rsidRPr="00C05C6B">
              <w:rPr>
                <w:color w:val="000000" w:themeColor="text1"/>
                <w:lang w:val="fr-BE"/>
              </w:rPr>
              <w:t>8</w:t>
            </w:r>
          </w:p>
        </w:tc>
        <w:tc>
          <w:tcPr>
            <w:tcW w:w="1334" w:type="pct"/>
            <w:tcBorders>
              <w:top w:val="dashed" w:sz="4" w:space="0" w:color="auto"/>
              <w:bottom w:val="dashed" w:sz="4" w:space="0" w:color="auto"/>
            </w:tcBorders>
            <w:vAlign w:val="center"/>
          </w:tcPr>
          <w:p w14:paraId="1D22A3E1" w14:textId="267B433D" w:rsidR="00377181" w:rsidRPr="00C05C6B" w:rsidRDefault="00377181" w:rsidP="001D0802">
            <w:pPr>
              <w:spacing w:before="120" w:after="120"/>
              <w:jc w:val="center"/>
              <w:rPr>
                <w:color w:val="000000" w:themeColor="text1"/>
                <w:lang w:val="fr-BE"/>
              </w:rPr>
            </w:pPr>
            <w:r w:rsidRPr="00C05C6B">
              <w:rPr>
                <w:color w:val="000000" w:themeColor="text1"/>
                <w:lang w:val="fr-BE"/>
              </w:rPr>
              <w:t>Octobre</w:t>
            </w:r>
            <w:r w:rsidR="006F7901">
              <w:rPr>
                <w:color w:val="000000" w:themeColor="text1"/>
                <w:lang w:val="fr-BE"/>
              </w:rPr>
              <w:t>-</w:t>
            </w:r>
            <w:r w:rsidRPr="00C05C6B">
              <w:rPr>
                <w:color w:val="000000" w:themeColor="text1"/>
                <w:lang w:val="fr-BE"/>
              </w:rPr>
              <w:t>novembre 2021</w:t>
            </w:r>
          </w:p>
        </w:tc>
      </w:tr>
      <w:tr w:rsidR="007C25DC" w:rsidRPr="00C05C6B" w14:paraId="1880F83E" w14:textId="77777777" w:rsidTr="001D0802">
        <w:trPr>
          <w:trHeight w:val="539"/>
        </w:trPr>
        <w:tc>
          <w:tcPr>
            <w:tcW w:w="659" w:type="pct"/>
            <w:vMerge/>
            <w:vAlign w:val="center"/>
          </w:tcPr>
          <w:p w14:paraId="7150E7A3" w14:textId="77777777" w:rsidR="00377181" w:rsidRPr="00C05C6B" w:rsidRDefault="00377181" w:rsidP="001D0802">
            <w:pPr>
              <w:spacing w:before="120" w:after="120"/>
              <w:jc w:val="center"/>
              <w:rPr>
                <w:b/>
                <w:color w:val="000000" w:themeColor="text1"/>
                <w:lang w:val="fr-BE" w:eastAsia="fr-FR"/>
              </w:rPr>
            </w:pPr>
          </w:p>
        </w:tc>
        <w:tc>
          <w:tcPr>
            <w:tcW w:w="793" w:type="pct"/>
            <w:vMerge/>
            <w:vAlign w:val="center"/>
          </w:tcPr>
          <w:p w14:paraId="47D34E4D" w14:textId="77777777" w:rsidR="00377181" w:rsidRPr="00C05C6B" w:rsidRDefault="00377181" w:rsidP="001D0802">
            <w:pPr>
              <w:spacing w:before="120" w:after="120"/>
              <w:jc w:val="center"/>
              <w:rPr>
                <w:color w:val="000000" w:themeColor="text1"/>
                <w:lang w:val="fr-BE" w:eastAsia="fr-FR"/>
              </w:rPr>
            </w:pPr>
          </w:p>
        </w:tc>
        <w:tc>
          <w:tcPr>
            <w:tcW w:w="2032" w:type="pct"/>
            <w:tcBorders>
              <w:top w:val="dashed" w:sz="4" w:space="0" w:color="auto"/>
              <w:bottom w:val="dashed" w:sz="4" w:space="0" w:color="auto"/>
            </w:tcBorders>
            <w:vAlign w:val="center"/>
          </w:tcPr>
          <w:p w14:paraId="106FC401" w14:textId="77777777" w:rsidR="00377181" w:rsidRPr="00C05C6B" w:rsidRDefault="00377181" w:rsidP="001D0802">
            <w:pPr>
              <w:spacing w:before="120" w:after="120"/>
              <w:jc w:val="center"/>
              <w:rPr>
                <w:color w:val="000000" w:themeColor="text1"/>
                <w:lang w:val="fr-BE"/>
              </w:rPr>
            </w:pPr>
            <w:r w:rsidRPr="00C05C6B">
              <w:rPr>
                <w:color w:val="000000" w:themeColor="text1"/>
                <w:lang w:val="fr-BE"/>
              </w:rPr>
              <w:t>Chauffeurs de plateformes</w:t>
            </w:r>
          </w:p>
        </w:tc>
        <w:tc>
          <w:tcPr>
            <w:tcW w:w="182" w:type="pct"/>
            <w:tcBorders>
              <w:top w:val="dashed" w:sz="4" w:space="0" w:color="auto"/>
              <w:bottom w:val="dashed" w:sz="4" w:space="0" w:color="auto"/>
            </w:tcBorders>
            <w:vAlign w:val="center"/>
          </w:tcPr>
          <w:p w14:paraId="2ABF20A6" w14:textId="41EB14AD" w:rsidR="00377181" w:rsidRPr="00C05C6B" w:rsidRDefault="00091B19" w:rsidP="001D0802">
            <w:pPr>
              <w:spacing w:before="120" w:after="120"/>
              <w:jc w:val="center"/>
              <w:rPr>
                <w:color w:val="000000" w:themeColor="text1"/>
                <w:lang w:val="fr-BE"/>
              </w:rPr>
            </w:pPr>
            <w:r w:rsidRPr="00C05C6B">
              <w:rPr>
                <w:color w:val="000000" w:themeColor="text1"/>
                <w:lang w:val="fr-BE"/>
              </w:rPr>
              <w:t>2</w:t>
            </w:r>
            <w:r w:rsidR="00377181" w:rsidRPr="00C05C6B">
              <w:rPr>
                <w:color w:val="000000" w:themeColor="text1"/>
                <w:lang w:val="fr-BE"/>
              </w:rPr>
              <w:t>5</w:t>
            </w:r>
          </w:p>
        </w:tc>
        <w:tc>
          <w:tcPr>
            <w:tcW w:w="1334" w:type="pct"/>
            <w:tcBorders>
              <w:top w:val="dashed" w:sz="4" w:space="0" w:color="auto"/>
              <w:bottom w:val="dashed" w:sz="4" w:space="0" w:color="auto"/>
            </w:tcBorders>
            <w:vAlign w:val="center"/>
          </w:tcPr>
          <w:p w14:paraId="01544252" w14:textId="61CF3BF9" w:rsidR="00377181" w:rsidRPr="00C05C6B" w:rsidRDefault="00377181" w:rsidP="001D0802">
            <w:pPr>
              <w:spacing w:before="120" w:after="120"/>
              <w:jc w:val="center"/>
              <w:rPr>
                <w:color w:val="000000" w:themeColor="text1"/>
                <w:lang w:val="fr-BE"/>
              </w:rPr>
            </w:pPr>
            <w:r w:rsidRPr="00C05C6B">
              <w:rPr>
                <w:color w:val="000000" w:themeColor="text1"/>
                <w:lang w:val="fr-BE"/>
              </w:rPr>
              <w:t>Décembre 2021</w:t>
            </w:r>
            <w:r w:rsidR="006F7901">
              <w:rPr>
                <w:color w:val="000000" w:themeColor="text1"/>
                <w:lang w:val="fr-BE"/>
              </w:rPr>
              <w:t>-</w:t>
            </w:r>
            <w:r w:rsidRPr="00C05C6B">
              <w:rPr>
                <w:color w:val="000000" w:themeColor="text1"/>
                <w:lang w:val="fr-BE"/>
              </w:rPr>
              <w:t>janvier 2022</w:t>
            </w:r>
          </w:p>
        </w:tc>
      </w:tr>
      <w:tr w:rsidR="007C25DC" w:rsidRPr="00C05C6B" w14:paraId="6DD900F6" w14:textId="77777777" w:rsidTr="001D0802">
        <w:trPr>
          <w:trHeight w:val="731"/>
        </w:trPr>
        <w:tc>
          <w:tcPr>
            <w:tcW w:w="659" w:type="pct"/>
            <w:vMerge/>
            <w:vAlign w:val="center"/>
          </w:tcPr>
          <w:p w14:paraId="26C01BB2" w14:textId="77777777" w:rsidR="00377181" w:rsidRPr="00C05C6B" w:rsidRDefault="00377181" w:rsidP="001D0802">
            <w:pPr>
              <w:spacing w:before="120" w:after="120"/>
              <w:jc w:val="center"/>
              <w:rPr>
                <w:b/>
                <w:color w:val="000000" w:themeColor="text1"/>
                <w:lang w:val="fr-BE" w:eastAsia="fr-FR"/>
              </w:rPr>
            </w:pPr>
          </w:p>
        </w:tc>
        <w:tc>
          <w:tcPr>
            <w:tcW w:w="793" w:type="pct"/>
            <w:vAlign w:val="center"/>
          </w:tcPr>
          <w:p w14:paraId="32F35158" w14:textId="77777777" w:rsidR="00377181" w:rsidRPr="00C05C6B" w:rsidRDefault="00377181" w:rsidP="001D0802">
            <w:pPr>
              <w:spacing w:before="120" w:after="120"/>
              <w:jc w:val="center"/>
              <w:rPr>
                <w:color w:val="000000" w:themeColor="text1"/>
                <w:lang w:val="fr-BE" w:eastAsia="fr-FR"/>
              </w:rPr>
            </w:pPr>
          </w:p>
          <w:p w14:paraId="3B847EB7" w14:textId="77777777" w:rsidR="00377181" w:rsidRPr="00C05C6B" w:rsidRDefault="00377181" w:rsidP="001D0802">
            <w:pPr>
              <w:spacing w:before="120" w:after="120"/>
              <w:jc w:val="center"/>
              <w:rPr>
                <w:color w:val="000000" w:themeColor="text1"/>
                <w:lang w:val="fr-BE" w:eastAsia="fr-FR"/>
              </w:rPr>
            </w:pPr>
          </w:p>
          <w:p w14:paraId="64FDF73A" w14:textId="77777777" w:rsidR="00377181" w:rsidRPr="00C05C6B" w:rsidRDefault="00377181" w:rsidP="001D0802">
            <w:pPr>
              <w:spacing w:before="120" w:after="120"/>
              <w:jc w:val="center"/>
              <w:rPr>
                <w:color w:val="000000" w:themeColor="text1"/>
                <w:lang w:val="fr-BE" w:eastAsia="fr-FR"/>
              </w:rPr>
            </w:pPr>
            <w:r w:rsidRPr="00C05C6B">
              <w:rPr>
                <w:color w:val="000000" w:themeColor="text1"/>
                <w:lang w:val="fr-BE" w:eastAsia="fr-FR"/>
              </w:rPr>
              <w:t>Observations</w:t>
            </w:r>
          </w:p>
          <w:p w14:paraId="7E024BD3" w14:textId="77777777" w:rsidR="00377181" w:rsidRPr="00C05C6B" w:rsidRDefault="00377181" w:rsidP="001D0802">
            <w:pPr>
              <w:spacing w:before="120" w:after="120"/>
              <w:jc w:val="center"/>
              <w:rPr>
                <w:color w:val="000000" w:themeColor="text1"/>
                <w:lang w:val="fr-BE" w:eastAsia="fr-FR"/>
              </w:rPr>
            </w:pPr>
          </w:p>
        </w:tc>
        <w:tc>
          <w:tcPr>
            <w:tcW w:w="2032" w:type="pct"/>
            <w:tcBorders>
              <w:top w:val="dashed" w:sz="4" w:space="0" w:color="auto"/>
              <w:bottom w:val="dashed" w:sz="4" w:space="0" w:color="auto"/>
            </w:tcBorders>
            <w:vAlign w:val="center"/>
          </w:tcPr>
          <w:p w14:paraId="3923E31A" w14:textId="77777777" w:rsidR="00377181" w:rsidRPr="00C05C6B" w:rsidRDefault="00377181" w:rsidP="001D0802">
            <w:pPr>
              <w:spacing w:before="120" w:after="120"/>
              <w:jc w:val="center"/>
              <w:rPr>
                <w:color w:val="000000" w:themeColor="text1"/>
                <w:lang w:val="fr-BE"/>
              </w:rPr>
            </w:pPr>
            <w:r w:rsidRPr="00C05C6B">
              <w:rPr>
                <w:color w:val="000000" w:themeColor="text1"/>
                <w:lang w:val="fr-BE"/>
              </w:rPr>
              <w:t>Service de première ligne de la plateforme au sein des bureaux</w:t>
            </w:r>
          </w:p>
        </w:tc>
        <w:tc>
          <w:tcPr>
            <w:tcW w:w="182" w:type="pct"/>
            <w:tcBorders>
              <w:top w:val="dashed" w:sz="4" w:space="0" w:color="auto"/>
              <w:bottom w:val="dashed" w:sz="4" w:space="0" w:color="auto"/>
            </w:tcBorders>
            <w:vAlign w:val="center"/>
          </w:tcPr>
          <w:p w14:paraId="30CC2341" w14:textId="2BF9203C" w:rsidR="00377181" w:rsidRPr="00C05C6B" w:rsidRDefault="00377181" w:rsidP="001D0802">
            <w:pPr>
              <w:spacing w:before="120" w:after="120"/>
              <w:jc w:val="center"/>
              <w:rPr>
                <w:color w:val="000000" w:themeColor="text1"/>
                <w:lang w:val="fr-BE"/>
              </w:rPr>
            </w:pPr>
            <w:r w:rsidRPr="00C05C6B">
              <w:rPr>
                <w:color w:val="000000" w:themeColor="text1"/>
                <w:lang w:val="fr-BE"/>
              </w:rPr>
              <w:t>35</w:t>
            </w:r>
            <w:r w:rsidR="006F7901">
              <w:rPr>
                <w:color w:val="000000" w:themeColor="text1"/>
                <w:lang w:val="fr-BE"/>
              </w:rPr>
              <w:t> </w:t>
            </w:r>
            <w:r w:rsidRPr="00C05C6B">
              <w:rPr>
                <w:color w:val="000000" w:themeColor="text1"/>
                <w:lang w:val="fr-BE"/>
              </w:rPr>
              <w:t>h</w:t>
            </w:r>
          </w:p>
        </w:tc>
        <w:tc>
          <w:tcPr>
            <w:tcW w:w="1334" w:type="pct"/>
            <w:tcBorders>
              <w:top w:val="dashed" w:sz="4" w:space="0" w:color="auto"/>
              <w:bottom w:val="dashed" w:sz="4" w:space="0" w:color="auto"/>
            </w:tcBorders>
            <w:vAlign w:val="center"/>
          </w:tcPr>
          <w:p w14:paraId="2271410B" w14:textId="544FD6C7" w:rsidR="00377181" w:rsidRPr="00C05C6B" w:rsidRDefault="00377181" w:rsidP="001D0802">
            <w:pPr>
              <w:spacing w:before="120" w:after="120"/>
              <w:jc w:val="center"/>
              <w:rPr>
                <w:color w:val="000000" w:themeColor="text1"/>
                <w:lang w:val="fr-BE"/>
              </w:rPr>
            </w:pPr>
            <w:r w:rsidRPr="00C05C6B">
              <w:rPr>
                <w:color w:val="000000" w:themeColor="text1"/>
                <w:lang w:val="fr-BE"/>
              </w:rPr>
              <w:t>Octobre</w:t>
            </w:r>
            <w:r w:rsidR="006F7901">
              <w:rPr>
                <w:color w:val="000000" w:themeColor="text1"/>
                <w:lang w:val="fr-BE"/>
              </w:rPr>
              <w:t>-</w:t>
            </w:r>
            <w:r w:rsidRPr="00C05C6B">
              <w:rPr>
                <w:color w:val="000000" w:themeColor="text1"/>
                <w:lang w:val="fr-BE"/>
              </w:rPr>
              <w:t>novembre 2021</w:t>
            </w:r>
          </w:p>
        </w:tc>
      </w:tr>
      <w:tr w:rsidR="007C25DC" w:rsidRPr="00C05C6B" w14:paraId="330F9DE1" w14:textId="77777777" w:rsidTr="001D0802">
        <w:trPr>
          <w:trHeight w:val="731"/>
        </w:trPr>
        <w:tc>
          <w:tcPr>
            <w:tcW w:w="659" w:type="pct"/>
            <w:vAlign w:val="center"/>
          </w:tcPr>
          <w:p w14:paraId="224F7A33" w14:textId="5C812C61" w:rsidR="001D02A0" w:rsidRPr="00C05C6B" w:rsidRDefault="001D02A0" w:rsidP="001D0802">
            <w:pPr>
              <w:spacing w:before="120" w:after="120"/>
              <w:jc w:val="center"/>
              <w:rPr>
                <w:b/>
                <w:color w:val="000000" w:themeColor="text1"/>
                <w:lang w:val="fr-BE" w:eastAsia="fr-FR"/>
              </w:rPr>
            </w:pPr>
          </w:p>
          <w:p w14:paraId="5E0FC653" w14:textId="77777777" w:rsidR="001D02A0" w:rsidRPr="00C05C6B" w:rsidRDefault="001D02A0" w:rsidP="001D0802">
            <w:pPr>
              <w:spacing w:before="120" w:after="120"/>
              <w:jc w:val="center"/>
              <w:rPr>
                <w:b/>
                <w:color w:val="000000" w:themeColor="text1"/>
                <w:lang w:val="fr-BE" w:eastAsia="fr-FR"/>
              </w:rPr>
            </w:pPr>
          </w:p>
          <w:p w14:paraId="2F2FF4C4" w14:textId="47CACBF0" w:rsidR="001D02A0" w:rsidRPr="00C05C6B" w:rsidRDefault="001D0802" w:rsidP="001D0802">
            <w:pPr>
              <w:spacing w:before="120" w:after="120"/>
              <w:jc w:val="center"/>
              <w:rPr>
                <w:b/>
                <w:color w:val="000000" w:themeColor="text1"/>
                <w:lang w:val="fr-BE" w:eastAsia="fr-FR"/>
              </w:rPr>
            </w:pPr>
            <w:r w:rsidRPr="00C05C6B">
              <w:rPr>
                <w:b/>
                <w:color w:val="000000" w:themeColor="text1"/>
                <w:lang w:val="fr-BE" w:eastAsia="fr-FR"/>
              </w:rPr>
              <w:t>Article</w:t>
            </w:r>
            <w:r w:rsidR="001D02A0" w:rsidRPr="00C05C6B">
              <w:rPr>
                <w:b/>
                <w:color w:val="000000" w:themeColor="text1"/>
                <w:lang w:val="fr-BE" w:eastAsia="fr-FR"/>
              </w:rPr>
              <w:t xml:space="preserve"> 3</w:t>
            </w:r>
          </w:p>
        </w:tc>
        <w:tc>
          <w:tcPr>
            <w:tcW w:w="793" w:type="pct"/>
            <w:vAlign w:val="center"/>
          </w:tcPr>
          <w:p w14:paraId="705B1F54" w14:textId="77777777" w:rsidR="001D02A0" w:rsidRPr="00C05C6B" w:rsidRDefault="001D02A0" w:rsidP="001D0802">
            <w:pPr>
              <w:spacing w:before="120" w:after="120"/>
              <w:jc w:val="center"/>
              <w:rPr>
                <w:color w:val="000000" w:themeColor="text1"/>
                <w:lang w:val="fr-BE" w:eastAsia="fr-FR"/>
              </w:rPr>
            </w:pPr>
          </w:p>
          <w:p w14:paraId="72CDC243" w14:textId="77777777" w:rsidR="001D02A0" w:rsidRPr="00C05C6B" w:rsidRDefault="001D02A0" w:rsidP="001D0802">
            <w:pPr>
              <w:spacing w:before="120" w:after="120"/>
              <w:jc w:val="center"/>
              <w:rPr>
                <w:color w:val="000000" w:themeColor="text1"/>
                <w:lang w:val="fr-BE" w:eastAsia="fr-FR"/>
              </w:rPr>
            </w:pPr>
          </w:p>
          <w:p w14:paraId="5AA28225" w14:textId="07D3CDEA" w:rsidR="001D02A0" w:rsidRPr="00C05C6B" w:rsidRDefault="00EC7FC8" w:rsidP="001D0802">
            <w:pPr>
              <w:spacing w:before="120" w:after="120"/>
              <w:jc w:val="center"/>
              <w:rPr>
                <w:color w:val="000000" w:themeColor="text1"/>
                <w:lang w:val="fr-BE" w:eastAsia="fr-FR"/>
              </w:rPr>
            </w:pPr>
            <w:r w:rsidRPr="00C05C6B">
              <w:rPr>
                <w:color w:val="000000" w:themeColor="text1"/>
                <w:lang w:val="fr-BE" w:eastAsia="fr-FR"/>
              </w:rPr>
              <w:t>Récits d’expériences</w:t>
            </w:r>
          </w:p>
          <w:p w14:paraId="27679E62" w14:textId="77777777" w:rsidR="001D02A0" w:rsidRPr="00C05C6B" w:rsidRDefault="001D02A0" w:rsidP="001D0802">
            <w:pPr>
              <w:spacing w:before="120" w:after="120"/>
              <w:jc w:val="center"/>
              <w:rPr>
                <w:color w:val="000000" w:themeColor="text1"/>
                <w:lang w:val="fr-BE" w:eastAsia="fr-FR"/>
              </w:rPr>
            </w:pPr>
          </w:p>
          <w:p w14:paraId="4D33E061" w14:textId="77777777" w:rsidR="001D02A0" w:rsidRPr="00C05C6B" w:rsidRDefault="001D02A0" w:rsidP="001D0802">
            <w:pPr>
              <w:spacing w:before="120" w:after="120"/>
              <w:jc w:val="center"/>
              <w:rPr>
                <w:color w:val="000000" w:themeColor="text1"/>
                <w:lang w:val="fr-BE" w:eastAsia="fr-FR"/>
              </w:rPr>
            </w:pPr>
          </w:p>
          <w:p w14:paraId="5A33CDB7" w14:textId="77777777" w:rsidR="001D02A0" w:rsidRPr="00C05C6B" w:rsidRDefault="001D02A0" w:rsidP="001D0802">
            <w:pPr>
              <w:spacing w:before="120" w:after="120"/>
              <w:jc w:val="center"/>
              <w:rPr>
                <w:color w:val="000000" w:themeColor="text1"/>
                <w:lang w:val="fr-BE" w:eastAsia="fr-FR"/>
              </w:rPr>
            </w:pPr>
          </w:p>
          <w:p w14:paraId="5DCDC00B" w14:textId="77777777" w:rsidR="001D02A0" w:rsidRPr="00C05C6B" w:rsidRDefault="001D02A0" w:rsidP="001D0802">
            <w:pPr>
              <w:spacing w:before="120" w:after="120"/>
              <w:jc w:val="center"/>
              <w:rPr>
                <w:color w:val="000000" w:themeColor="text1"/>
                <w:lang w:val="fr-BE" w:eastAsia="fr-FR"/>
              </w:rPr>
            </w:pPr>
          </w:p>
        </w:tc>
        <w:tc>
          <w:tcPr>
            <w:tcW w:w="2032" w:type="pct"/>
            <w:tcBorders>
              <w:top w:val="dashed" w:sz="4" w:space="0" w:color="auto"/>
              <w:bottom w:val="dashed" w:sz="4" w:space="0" w:color="auto"/>
            </w:tcBorders>
            <w:vAlign w:val="center"/>
          </w:tcPr>
          <w:p w14:paraId="394D52B8" w14:textId="1067D594" w:rsidR="001D02A0" w:rsidRPr="00C05C6B" w:rsidRDefault="001D02A0" w:rsidP="001D0802">
            <w:pPr>
              <w:spacing w:before="120" w:after="120"/>
              <w:jc w:val="center"/>
              <w:rPr>
                <w:color w:val="000000" w:themeColor="text1"/>
                <w:lang w:val="fr-BE"/>
              </w:rPr>
            </w:pPr>
            <w:r w:rsidRPr="00C05C6B">
              <w:rPr>
                <w:color w:val="000000" w:themeColor="text1"/>
                <w:lang w:val="fr-BE"/>
              </w:rPr>
              <w:t>Chauffeurs de plateforme</w:t>
            </w:r>
          </w:p>
        </w:tc>
        <w:tc>
          <w:tcPr>
            <w:tcW w:w="182" w:type="pct"/>
            <w:tcBorders>
              <w:top w:val="dashed" w:sz="4" w:space="0" w:color="auto"/>
              <w:bottom w:val="dashed" w:sz="4" w:space="0" w:color="auto"/>
            </w:tcBorders>
            <w:vAlign w:val="center"/>
          </w:tcPr>
          <w:p w14:paraId="666B25D2" w14:textId="7A79380C" w:rsidR="001D02A0" w:rsidRPr="00C05C6B" w:rsidRDefault="001D02A0" w:rsidP="001D0802">
            <w:pPr>
              <w:spacing w:before="120" w:after="120"/>
              <w:jc w:val="center"/>
              <w:rPr>
                <w:color w:val="000000" w:themeColor="text1"/>
                <w:lang w:val="fr-BE"/>
              </w:rPr>
            </w:pPr>
            <w:r w:rsidRPr="00C05C6B">
              <w:rPr>
                <w:color w:val="000000" w:themeColor="text1"/>
                <w:lang w:val="fr-BE"/>
              </w:rPr>
              <w:t>20</w:t>
            </w:r>
          </w:p>
        </w:tc>
        <w:tc>
          <w:tcPr>
            <w:tcW w:w="1334" w:type="pct"/>
            <w:tcBorders>
              <w:top w:val="dashed" w:sz="4" w:space="0" w:color="auto"/>
              <w:bottom w:val="dashed" w:sz="4" w:space="0" w:color="auto"/>
            </w:tcBorders>
            <w:vAlign w:val="center"/>
          </w:tcPr>
          <w:p w14:paraId="3A4A1AF5" w14:textId="42128187" w:rsidR="00B84400" w:rsidRPr="00C05C6B" w:rsidRDefault="00B84400" w:rsidP="001D0802">
            <w:pPr>
              <w:spacing w:before="120" w:after="120"/>
              <w:jc w:val="center"/>
              <w:rPr>
                <w:color w:val="000000" w:themeColor="text1"/>
                <w:lang w:val="fr-BE"/>
              </w:rPr>
            </w:pPr>
            <w:r w:rsidRPr="00C05C6B">
              <w:rPr>
                <w:color w:val="000000" w:themeColor="text1"/>
                <w:lang w:val="fr-BE"/>
              </w:rPr>
              <w:t>Octobre-</w:t>
            </w:r>
            <w:r w:rsidR="006F7901">
              <w:rPr>
                <w:color w:val="000000" w:themeColor="text1"/>
                <w:lang w:val="fr-BE"/>
              </w:rPr>
              <w:t>n</w:t>
            </w:r>
            <w:r w:rsidRPr="00C05C6B">
              <w:rPr>
                <w:color w:val="000000" w:themeColor="text1"/>
                <w:lang w:val="fr-BE"/>
              </w:rPr>
              <w:t>o</w:t>
            </w:r>
            <w:r w:rsidR="006F7901">
              <w:rPr>
                <w:color w:val="000000" w:themeColor="text1"/>
                <w:lang w:val="fr-BE"/>
              </w:rPr>
              <w:t>ve</w:t>
            </w:r>
            <w:r w:rsidRPr="00C05C6B">
              <w:rPr>
                <w:color w:val="000000" w:themeColor="text1"/>
                <w:lang w:val="fr-BE"/>
              </w:rPr>
              <w:t xml:space="preserve">mbre 2021 (10) </w:t>
            </w:r>
          </w:p>
          <w:p w14:paraId="3796E658" w14:textId="15EF773F" w:rsidR="001D02A0" w:rsidRPr="00C05C6B" w:rsidRDefault="001D02A0" w:rsidP="001D0802">
            <w:pPr>
              <w:spacing w:before="120" w:after="120"/>
              <w:jc w:val="center"/>
              <w:rPr>
                <w:color w:val="000000" w:themeColor="text1"/>
                <w:lang w:val="fr-BE"/>
              </w:rPr>
            </w:pPr>
            <w:r w:rsidRPr="00C05C6B">
              <w:rPr>
                <w:color w:val="000000" w:themeColor="text1"/>
                <w:lang w:val="fr-BE"/>
              </w:rPr>
              <w:t>Septembre</w:t>
            </w:r>
            <w:r w:rsidR="006F7901">
              <w:rPr>
                <w:color w:val="000000" w:themeColor="text1"/>
                <w:lang w:val="fr-BE"/>
              </w:rPr>
              <w:t>-</w:t>
            </w:r>
            <w:r w:rsidRPr="00C05C6B">
              <w:rPr>
                <w:color w:val="000000" w:themeColor="text1"/>
                <w:lang w:val="fr-BE"/>
              </w:rPr>
              <w:t>décembre 2022</w:t>
            </w:r>
            <w:r w:rsidR="00B84400" w:rsidRPr="00C05C6B">
              <w:rPr>
                <w:color w:val="000000" w:themeColor="text1"/>
                <w:lang w:val="fr-BE"/>
              </w:rPr>
              <w:t xml:space="preserve"> (10) </w:t>
            </w:r>
          </w:p>
        </w:tc>
      </w:tr>
    </w:tbl>
    <w:p w14:paraId="40ADEB4B" w14:textId="5EB85A40" w:rsidR="00377181" w:rsidRPr="00C05C6B" w:rsidRDefault="001D02A0" w:rsidP="00A225E1">
      <w:pPr>
        <w:pStyle w:val="Lgende"/>
        <w:spacing w:before="120" w:after="120"/>
        <w:rPr>
          <w:color w:val="000000" w:themeColor="text1"/>
          <w:lang w:val="fr-BE"/>
        </w:rPr>
      </w:pPr>
      <w:r w:rsidRPr="00C05C6B">
        <w:rPr>
          <w:color w:val="000000" w:themeColor="text1"/>
          <w:lang w:val="fr-BE"/>
        </w:rPr>
        <w:br w:type="textWrapping" w:clear="all"/>
      </w:r>
      <w:bookmarkStart w:id="102" w:name="_Toc150687376"/>
      <w:r w:rsidR="00377181" w:rsidRPr="00C05C6B">
        <w:rPr>
          <w:color w:val="000000" w:themeColor="text1"/>
          <w:lang w:val="fr-BE"/>
        </w:rPr>
        <w:t xml:space="preserve">Table  </w:t>
      </w:r>
      <w:r w:rsidR="00AA617F" w:rsidRPr="00C05C6B">
        <w:rPr>
          <w:color w:val="000000" w:themeColor="text1"/>
          <w:lang w:val="fr-BE"/>
        </w:rPr>
        <w:fldChar w:fldCharType="begin"/>
      </w:r>
      <w:r w:rsidR="00AA617F" w:rsidRPr="00C05C6B">
        <w:rPr>
          <w:color w:val="000000" w:themeColor="text1"/>
          <w:lang w:val="fr-BE"/>
        </w:rPr>
        <w:instrText xml:space="preserve"> SEQ Table \* ARABIC </w:instrText>
      </w:r>
      <w:r w:rsidR="00AA617F" w:rsidRPr="00C05C6B">
        <w:rPr>
          <w:color w:val="000000" w:themeColor="text1"/>
          <w:lang w:val="fr-BE"/>
        </w:rPr>
        <w:fldChar w:fldCharType="separate"/>
      </w:r>
      <w:r w:rsidR="00E41BE7">
        <w:rPr>
          <w:noProof/>
          <w:color w:val="000000" w:themeColor="text1"/>
          <w:lang w:val="fr-BE"/>
        </w:rPr>
        <w:t>1</w:t>
      </w:r>
      <w:r w:rsidR="00AA617F" w:rsidRPr="00C05C6B">
        <w:rPr>
          <w:color w:val="000000" w:themeColor="text1"/>
          <w:lang w:val="fr-BE"/>
        </w:rPr>
        <w:fldChar w:fldCharType="end"/>
      </w:r>
      <w:r w:rsidR="006F7901">
        <w:rPr>
          <w:color w:val="000000" w:themeColor="text1"/>
          <w:lang w:val="fr-BE"/>
        </w:rPr>
        <w:t xml:space="preserve"> : </w:t>
      </w:r>
      <w:r w:rsidR="00377181" w:rsidRPr="00C05C6B">
        <w:rPr>
          <w:color w:val="000000" w:themeColor="text1"/>
          <w:lang w:val="fr-BE"/>
        </w:rPr>
        <w:t xml:space="preserve"> Inventaire du matériel empirique</w:t>
      </w:r>
      <w:r w:rsidR="001846AE" w:rsidRPr="00C05C6B">
        <w:rPr>
          <w:color w:val="000000" w:themeColor="text1"/>
          <w:lang w:val="fr-BE"/>
        </w:rPr>
        <w:t xml:space="preserve"> par article</w:t>
      </w:r>
      <w:bookmarkEnd w:id="102"/>
    </w:p>
    <w:p w14:paraId="0A10423E" w14:textId="77777777" w:rsidR="00F022EC" w:rsidRPr="00C05C6B" w:rsidRDefault="00F022EC" w:rsidP="00A225E1">
      <w:pPr>
        <w:pStyle w:val="Titre4"/>
        <w:spacing w:before="120" w:after="120"/>
        <w:rPr>
          <w:color w:val="000000" w:themeColor="text1"/>
          <w:lang w:val="fr-BE"/>
        </w:rPr>
      </w:pPr>
    </w:p>
    <w:p w14:paraId="164A86F3" w14:textId="7B749343" w:rsidR="001432DE" w:rsidRPr="00C05C6B" w:rsidRDefault="00DC682C" w:rsidP="00A225E1">
      <w:pPr>
        <w:pStyle w:val="Titre4"/>
        <w:spacing w:before="120" w:after="120"/>
        <w:rPr>
          <w:color w:val="000000" w:themeColor="text1"/>
          <w:lang w:val="fr-BE"/>
        </w:rPr>
      </w:pPr>
      <w:bookmarkStart w:id="103" w:name="_Toc149396612"/>
      <w:bookmarkStart w:id="104" w:name="_Toc151300003"/>
      <w:bookmarkStart w:id="105" w:name="_Toc169527886"/>
      <w:r w:rsidRPr="00C05C6B">
        <w:rPr>
          <w:color w:val="000000" w:themeColor="text1"/>
          <w:lang w:val="fr-BE"/>
        </w:rPr>
        <w:t>Trois phases exploratoires</w:t>
      </w:r>
      <w:bookmarkEnd w:id="103"/>
      <w:bookmarkEnd w:id="104"/>
      <w:bookmarkEnd w:id="105"/>
      <w:r w:rsidRPr="00C05C6B">
        <w:rPr>
          <w:color w:val="000000" w:themeColor="text1"/>
          <w:lang w:val="fr-BE"/>
        </w:rPr>
        <w:t xml:space="preserve"> </w:t>
      </w:r>
    </w:p>
    <w:p w14:paraId="1AB82E5B" w14:textId="21DB5E40" w:rsidR="00FD0BC9" w:rsidRPr="00C05C6B" w:rsidRDefault="00F022EC" w:rsidP="00A225E1">
      <w:pPr>
        <w:spacing w:before="120" w:after="120"/>
        <w:rPr>
          <w:color w:val="000000" w:themeColor="text1"/>
        </w:rPr>
      </w:pPr>
      <w:r w:rsidRPr="00C05C6B">
        <w:rPr>
          <w:color w:val="000000" w:themeColor="text1"/>
        </w:rPr>
        <w:t>La première interrogation de notre thèse découle de l'observation de l'absence d'intervention r</w:t>
      </w:r>
      <w:r w:rsidR="00C50123" w:rsidRPr="00C05C6B">
        <w:rPr>
          <w:color w:val="000000" w:themeColor="text1"/>
        </w:rPr>
        <w:t>è</w:t>
      </w:r>
      <w:r w:rsidRPr="00C05C6B">
        <w:rPr>
          <w:color w:val="000000" w:themeColor="text1"/>
        </w:rPr>
        <w:t xml:space="preserve">glementaire, tant au niveau national que sectoriel, en ce qui concerne </w:t>
      </w:r>
      <w:r w:rsidR="00E04864" w:rsidRPr="00C05C6B">
        <w:rPr>
          <w:color w:val="000000" w:themeColor="text1"/>
        </w:rPr>
        <w:t>l’introduction</w:t>
      </w:r>
      <w:r w:rsidRPr="00C05C6B">
        <w:rPr>
          <w:color w:val="000000" w:themeColor="text1"/>
        </w:rPr>
        <w:t xml:space="preserve"> du travail de plateforme par Uber dans le secteur des taxis. Notre premier article a pour objectif de déchiffrer les positions adoptées par les acteurs institutionnels à l'égard de la régulation de ce secteur (conformément à Boltanski et Thévenot, 2005) ainsi que les dynamiques de pouvoir à l'œuvre au sein de ces groupes d'acteurs (suivant Fligstein et McAdam, 2000). D’un point de vue macro</w:t>
      </w:r>
      <w:r w:rsidR="006F7901">
        <w:rPr>
          <w:color w:val="000000" w:themeColor="text1"/>
        </w:rPr>
        <w:t>,</w:t>
      </w:r>
      <w:r w:rsidR="00223D07" w:rsidRPr="00C05C6B">
        <w:rPr>
          <w:color w:val="000000" w:themeColor="text1"/>
        </w:rPr>
        <w:t xml:space="preserve"> et selon une étude de cas sectorielle</w:t>
      </w:r>
      <w:r w:rsidR="00E0137E" w:rsidRPr="00C05C6B">
        <w:rPr>
          <w:color w:val="000000" w:themeColor="text1"/>
        </w:rPr>
        <w:t xml:space="preserve"> </w:t>
      </w:r>
      <w:r w:rsidR="00E0137E" w:rsidRPr="00C05C6B">
        <w:rPr>
          <w:color w:val="000000" w:themeColor="text1"/>
        </w:rPr>
        <w:fldChar w:fldCharType="begin"/>
      </w:r>
      <w:r w:rsidR="00E0137E" w:rsidRPr="00C05C6B">
        <w:rPr>
          <w:color w:val="000000" w:themeColor="text1"/>
        </w:rPr>
        <w:instrText xml:space="preserve"> ADDIN ZOTERO_ITEM CSL_CITATION {"citationID":"xdH5xziM","properties":{"formattedCitation":"(Yin, 2003)","plainCitation":"(Yin, 2003)","noteIndex":0},"citationItems":[{"id":2678,"uris":["http://zotero.org/users/6183971/items/2GCXSJBL"],"itemData":{"id":2678,"type":"book","abstract":"This new edition of the best-selling Case Study Research has been carefully revised, updated, and expanded while retaining virtually all of the features and coverage of the Second Edition. Robert Yin's comprehensive presentation covers all aspects of the case study method--from problem definition, design, and data collection, to data analysis and composition and reporting. Yin also traces the uses and importance of case studies to a wide range of disciplines, from sociology, psychology and history to management, planning, social work, and education.","ISBN":"978-0-7619-2552-1","language":"en","note":"Google-Books-ID: BWea_9ZGQMwC","number-of-pages":"204","publisher":"SAGE","source":"Google Books","title":"Case Study Research: Design and Methods","title-short":"Case Study Research","author":[{"family":"Yin","given":"Robert K."}],"issued":{"date-parts":[["2003"]]}}}],"schema":"https://github.com/citation-style-language/schema/raw/master/csl-citation.json"} </w:instrText>
      </w:r>
      <w:r w:rsidR="00E0137E" w:rsidRPr="00C05C6B">
        <w:rPr>
          <w:color w:val="000000" w:themeColor="text1"/>
        </w:rPr>
        <w:fldChar w:fldCharType="separate"/>
      </w:r>
      <w:r w:rsidR="00E0137E" w:rsidRPr="00C05C6B">
        <w:rPr>
          <w:rFonts w:cs="Times New Roman"/>
          <w:color w:val="000000" w:themeColor="text1"/>
        </w:rPr>
        <w:t>(Yin, 2003)</w:t>
      </w:r>
      <w:r w:rsidR="00E0137E" w:rsidRPr="00C05C6B">
        <w:rPr>
          <w:color w:val="000000" w:themeColor="text1"/>
        </w:rPr>
        <w:fldChar w:fldCharType="end"/>
      </w:r>
      <w:r w:rsidR="00223D07" w:rsidRPr="00C05C6B">
        <w:rPr>
          <w:color w:val="000000" w:themeColor="text1"/>
        </w:rPr>
        <w:t>, notre article</w:t>
      </w:r>
      <w:r w:rsidRPr="00C05C6B">
        <w:rPr>
          <w:color w:val="000000" w:themeColor="text1"/>
        </w:rPr>
        <w:t xml:space="preserve"> cherche à répondre à la question suivante : </w:t>
      </w:r>
      <w:r w:rsidR="007014AB">
        <w:rPr>
          <w:color w:val="000000" w:themeColor="text1"/>
        </w:rPr>
        <w:t>« </w:t>
      </w:r>
      <w:r w:rsidRPr="00C05C6B">
        <w:rPr>
          <w:i/>
          <w:color w:val="000000" w:themeColor="text1"/>
        </w:rPr>
        <w:t xml:space="preserve">Comment les discours des acteurs institutionnels influencent-ils la régulation émergente du secteur des taxis au-delà de la structuration formelle du champ </w:t>
      </w:r>
      <w:r w:rsidRPr="00C05C6B">
        <w:rPr>
          <w:color w:val="000000" w:themeColor="text1"/>
        </w:rPr>
        <w:t>?</w:t>
      </w:r>
      <w:r w:rsidR="007014AB">
        <w:rPr>
          <w:color w:val="000000" w:themeColor="text1"/>
        </w:rPr>
        <w:t> »</w:t>
      </w:r>
      <w:r w:rsidRPr="00C05C6B">
        <w:rPr>
          <w:color w:val="000000" w:themeColor="text1"/>
        </w:rPr>
        <w:t xml:space="preserve"> </w:t>
      </w:r>
      <w:r w:rsidR="00E04864" w:rsidRPr="00C05C6B">
        <w:rPr>
          <w:color w:val="000000" w:themeColor="text1"/>
        </w:rPr>
        <w:t>Notre récolte de données a permis de faire un état des lieux du contexte de recherche en retraçant les évènements clés de la transformation du secteur. Elle a ensuite fait l’objet d’une analyse que nos observations ont permis de nourrir pour finalement sais</w:t>
      </w:r>
      <w:r w:rsidR="006F7901">
        <w:rPr>
          <w:color w:val="000000" w:themeColor="text1"/>
        </w:rPr>
        <w:t>ir</w:t>
      </w:r>
      <w:r w:rsidR="00E04864" w:rsidRPr="00C05C6B">
        <w:rPr>
          <w:color w:val="000000" w:themeColor="text1"/>
        </w:rPr>
        <w:t xml:space="preserve"> les dynamiques de pouvoir entre les acteurs. </w:t>
      </w:r>
      <w:r w:rsidR="00C76677" w:rsidRPr="00C05C6B">
        <w:rPr>
          <w:color w:val="000000" w:themeColor="text1"/>
        </w:rPr>
        <w:t xml:space="preserve">Notre recherche </w:t>
      </w:r>
      <w:r w:rsidR="000D7522" w:rsidRPr="00C05C6B">
        <w:rPr>
          <w:color w:val="000000" w:themeColor="text1"/>
        </w:rPr>
        <w:t>contribue</w:t>
      </w:r>
      <w:r w:rsidR="00C76677" w:rsidRPr="00C05C6B">
        <w:rPr>
          <w:color w:val="000000" w:themeColor="text1"/>
        </w:rPr>
        <w:t xml:space="preserve"> aux sciences de gestion</w:t>
      </w:r>
      <w:r w:rsidR="000D7522" w:rsidRPr="00C05C6B">
        <w:rPr>
          <w:color w:val="000000" w:themeColor="text1"/>
        </w:rPr>
        <w:t xml:space="preserve"> en</w:t>
      </w:r>
      <w:r w:rsidR="00C76677" w:rsidRPr="00C05C6B">
        <w:rPr>
          <w:color w:val="000000" w:themeColor="text1"/>
        </w:rPr>
        <w:t xml:space="preserve"> mettant en avant le rôle des pratiques discursives dans la régulation </w:t>
      </w:r>
      <w:r w:rsidR="000D7522" w:rsidRPr="00C05C6B">
        <w:rPr>
          <w:color w:val="000000" w:themeColor="text1"/>
        </w:rPr>
        <w:t xml:space="preserve">d’un secteur </w:t>
      </w:r>
      <w:r w:rsidR="00C76677" w:rsidRPr="00C05C6B">
        <w:rPr>
          <w:color w:val="000000" w:themeColor="text1"/>
        </w:rPr>
        <w:t xml:space="preserve">en l'absence d'un cadre établi. </w:t>
      </w:r>
      <w:r w:rsidR="00266F15" w:rsidRPr="00C05C6B">
        <w:rPr>
          <w:color w:val="000000" w:themeColor="text1"/>
        </w:rPr>
        <w:t xml:space="preserve">En combinant deux courants théoriques, </w:t>
      </w:r>
      <w:r w:rsidR="00FD0BC9" w:rsidRPr="00C05C6B">
        <w:rPr>
          <w:color w:val="000000" w:themeColor="text1"/>
        </w:rPr>
        <w:t xml:space="preserve">nous démontrons le rôle potentiellement structurant des pratiques discursives et des dynamiques de pouvoir sous-jacentes dans l'élaboration de la régulation émergente d'un champ en transformation, ainsi que l'importance cruciale des facteurs contextuels et institutionnels. De cette façon, notre contribution </w:t>
      </w:r>
      <w:r w:rsidR="0058072A">
        <w:rPr>
          <w:color w:val="000000" w:themeColor="text1"/>
        </w:rPr>
        <w:t>réside dans la mise en avant de</w:t>
      </w:r>
      <w:r w:rsidR="00FD0BC9" w:rsidRPr="00C05C6B">
        <w:rPr>
          <w:color w:val="000000" w:themeColor="text1"/>
        </w:rPr>
        <w:t xml:space="preserve"> l'action stratégique des acteurs étatiques et non étatiques (Inversi, 2022), </w:t>
      </w:r>
      <w:r w:rsidR="006F7901">
        <w:rPr>
          <w:color w:val="000000" w:themeColor="text1"/>
        </w:rPr>
        <w:t>sur le</w:t>
      </w:r>
      <w:r w:rsidR="00FD0BC9" w:rsidRPr="00C05C6B">
        <w:rPr>
          <w:color w:val="000000" w:themeColor="text1"/>
        </w:rPr>
        <w:t xml:space="preserve"> rôle crucial du </w:t>
      </w:r>
      <w:r w:rsidR="00FD0BC9" w:rsidRPr="00C05C6B">
        <w:rPr>
          <w:color w:val="000000" w:themeColor="text1"/>
        </w:rPr>
        <w:lastRenderedPageBreak/>
        <w:t xml:space="preserve">contexte politique, social et économique plus large (Veen et al., 2019) et </w:t>
      </w:r>
      <w:r w:rsidR="006F7901">
        <w:rPr>
          <w:color w:val="000000" w:themeColor="text1"/>
        </w:rPr>
        <w:t>l</w:t>
      </w:r>
      <w:r w:rsidR="00FD0BC9" w:rsidRPr="00C05C6B">
        <w:rPr>
          <w:color w:val="000000" w:themeColor="text1"/>
        </w:rPr>
        <w:t>es forces du marché dans lesquelles la réglementation émergente s'inscrit (Burawoy, 1983).</w:t>
      </w:r>
    </w:p>
    <w:p w14:paraId="21CF830D" w14:textId="6E2129B3" w:rsidR="00F022EC" w:rsidRPr="00C05C6B" w:rsidRDefault="00F022EC" w:rsidP="00A225E1">
      <w:pPr>
        <w:spacing w:before="120" w:after="120"/>
        <w:rPr>
          <w:color w:val="000000" w:themeColor="text1"/>
        </w:rPr>
      </w:pPr>
      <w:r w:rsidRPr="00C05C6B">
        <w:rPr>
          <w:color w:val="000000" w:themeColor="text1"/>
        </w:rPr>
        <w:t>Ensuite, étant donné les enjeux soulevés par le management algorithmique, nous avons étudié le cas d'une plateforme proposant une approche de gestion des chauffeurs visant à renforcer leur autonomie pour atténuer les répercussions négatives du management algorithmique sur la vie des travailleurs</w:t>
      </w:r>
      <w:r w:rsidR="00D318B0" w:rsidRPr="00C05C6B">
        <w:rPr>
          <w:color w:val="000000" w:themeColor="text1"/>
        </w:rPr>
        <w:t xml:space="preserve"> à travers des équivalents fonctionnels </w:t>
      </w:r>
      <w:r w:rsidR="007A7C56">
        <w:rPr>
          <w:color w:val="000000" w:themeColor="text1"/>
        </w:rPr>
        <w:t>de</w:t>
      </w:r>
      <w:r w:rsidR="00D318B0" w:rsidRPr="00C05C6B">
        <w:rPr>
          <w:color w:val="000000" w:themeColor="text1"/>
        </w:rPr>
        <w:t xml:space="preserve"> la relation d'emploi standard (Marsden, 2004). Notre deuxième article constitue donc une étude de cas organisationnelle </w:t>
      </w:r>
      <w:r w:rsidR="00D318B0" w:rsidRPr="00C05C6B">
        <w:rPr>
          <w:color w:val="000000" w:themeColor="text1"/>
        </w:rPr>
        <w:fldChar w:fldCharType="begin"/>
      </w:r>
      <w:r w:rsidR="00D318B0" w:rsidRPr="00C05C6B">
        <w:rPr>
          <w:color w:val="000000" w:themeColor="text1"/>
        </w:rPr>
        <w:instrText xml:space="preserve"> ADDIN ZOTERO_ITEM CSL_CITATION {"citationID":"aIN1MRXq","properties":{"formattedCitation":"(Yin, 2009)","plainCitation":"(Yin, 2009)","noteIndex":0},"citationItems":[{"id":1833,"uris":["http://zotero.org/users/6183971/items/QNNB26JJ"],"itemData":{"id":1833,"type":"book","abstract":"Providing a complete portal to the world of case study research, the Fourth Edition of Robert K. Yin’s bestselling text Case Study Research offers comprehensive coverage of the design and use of the case study method as a valid research tool. This thoroughly revised text now covers more than 50 case studies (approximately 25% new), gives fresh attention to quantitative analyses, discusses more fully the use of mixed methods research designs, and includes new methodological insights. The book’s coverage of case study research and how it is applied in practice gives readers access to exemplary case studies drawn from a wide variety of academic and applied fields. Key Features of the Fourth EditionHighlights each specific research feature through 44 boxed vignettes that feature previously published case studies Provides methodological insights to show the similarities between case studies and other social science methodsSuggests a three-stage approach to help readers define the initial questions they will consider in their own case study researchCovers new material on human subjects protection, the role of Institutional Review Boards, and the interplay between obtaining IRB approval and the final development of the case study protocol and conduct of a pilot caseIncludes an overall graphic of the entire case study research process at the beginning of the book, then highlights the steps in the process through graphics that appear at the outset of all the chapters that follow Offers in-text learning aids including “tips” that pose key questions and answers at the beginning of each chapter, practical exercises, endnotes, and a new cross-referencing table Case Study Research, Fourth Edition is ideal for courses in departments of Education, Business and Management, Nursing and Public Health, Public Administration, Anthropology, Sociology, and Political Science.","ISBN":"978-1-4129-6099-1","language":"en","note":"Google-Books-ID: FzawIAdilHkC","number-of-pages":"241","publisher":"SAGE","source":"Google Books","title":"Case Study Research: Design and Methods","title-short":"Case Study Research","author":[{"family":"Yin","given":"Robert K."}],"issued":{"date-parts":[["2009"]]}}}],"schema":"https://github.com/citation-style-language/schema/raw/master/csl-citation.json"} </w:instrText>
      </w:r>
      <w:r w:rsidR="00D318B0" w:rsidRPr="00C05C6B">
        <w:rPr>
          <w:color w:val="000000" w:themeColor="text1"/>
        </w:rPr>
        <w:fldChar w:fldCharType="separate"/>
      </w:r>
      <w:r w:rsidR="00D318B0" w:rsidRPr="00C05C6B">
        <w:rPr>
          <w:rFonts w:cs="Times New Roman"/>
          <w:color w:val="000000" w:themeColor="text1"/>
        </w:rPr>
        <w:t>(Yin, 2009)</w:t>
      </w:r>
      <w:r w:rsidR="00D318B0" w:rsidRPr="00C05C6B">
        <w:rPr>
          <w:color w:val="000000" w:themeColor="text1"/>
        </w:rPr>
        <w:fldChar w:fldCharType="end"/>
      </w:r>
      <w:r w:rsidR="00D318B0" w:rsidRPr="00C05C6B">
        <w:rPr>
          <w:color w:val="000000" w:themeColor="text1"/>
        </w:rPr>
        <w:t xml:space="preserve"> et met en évidence une entreprise considérée comme atypique du fait qu'elle promeut une gestion des chauffeurs axée sur le soutien et les relations humaines parallèlement à la technologie : </w:t>
      </w:r>
      <w:r w:rsidR="007014AB">
        <w:rPr>
          <w:color w:val="000000" w:themeColor="text1"/>
        </w:rPr>
        <w:t>« </w:t>
      </w:r>
      <w:r w:rsidR="00D318B0" w:rsidRPr="00C05C6B">
        <w:rPr>
          <w:i/>
          <w:color w:val="000000" w:themeColor="text1"/>
        </w:rPr>
        <w:t xml:space="preserve">Qu'advient-il lorsqu'un acteur économique tente d'adopter une approche relationnelle pour la gestion de ses travailleurs tout en demeurant ancré dans le champ institutionnel actuel </w:t>
      </w:r>
      <w:r w:rsidR="00D318B0" w:rsidRPr="00E808C1">
        <w:rPr>
          <w:i/>
          <w:color w:val="000000" w:themeColor="text1"/>
        </w:rPr>
        <w:t>?</w:t>
      </w:r>
      <w:r w:rsidR="007014AB">
        <w:rPr>
          <w:color w:val="000000" w:themeColor="text1"/>
        </w:rPr>
        <w:t> »</w:t>
      </w:r>
      <w:r w:rsidR="00836E36" w:rsidRPr="00C05C6B">
        <w:rPr>
          <w:color w:val="000000" w:themeColor="text1"/>
        </w:rPr>
        <w:t xml:space="preserve"> </w:t>
      </w:r>
      <w:r w:rsidR="00D318B0" w:rsidRPr="00C05C6B">
        <w:rPr>
          <w:color w:val="000000" w:themeColor="text1"/>
        </w:rPr>
        <w:t>En se concentrant sur l’</w:t>
      </w:r>
      <w:r w:rsidR="00911FDC" w:rsidRPr="00C05C6B">
        <w:rPr>
          <w:color w:val="000000" w:themeColor="text1"/>
        </w:rPr>
        <w:t>appropriation</w:t>
      </w:r>
      <w:r w:rsidR="00D318B0" w:rsidRPr="00C05C6B">
        <w:rPr>
          <w:color w:val="000000" w:themeColor="text1"/>
        </w:rPr>
        <w:t xml:space="preserve"> de ces pratiques de gestion par les chauffeurs, les résultats révèlent la nécessité cruciale d'inclure les expériences des travailleurs afin de comprendre les questions de légitimité des pratiques managériales dans le champ institutionnel des plateformes. Les résultats nous sensibilisent aux relations qui se développent entre les chauffeurs et les plateformes</w:t>
      </w:r>
      <w:r w:rsidR="007A7C56">
        <w:rPr>
          <w:color w:val="000000" w:themeColor="text1"/>
        </w:rPr>
        <w:t>,</w:t>
      </w:r>
      <w:r w:rsidR="00D318B0" w:rsidRPr="00C05C6B">
        <w:rPr>
          <w:color w:val="000000" w:themeColor="text1"/>
        </w:rPr>
        <w:t xml:space="preserve"> </w:t>
      </w:r>
      <w:r w:rsidR="007A7C56">
        <w:rPr>
          <w:color w:val="000000" w:themeColor="text1"/>
        </w:rPr>
        <w:t xml:space="preserve">ainsi qu’au fait </w:t>
      </w:r>
      <w:r w:rsidR="00D318B0" w:rsidRPr="00C05C6B">
        <w:rPr>
          <w:color w:val="000000" w:themeColor="text1"/>
        </w:rPr>
        <w:t xml:space="preserve">que des initiatives managériales inhabituelles ne peuvent pas transformer les pratiques dominantes dans le domaine sans un soutien institutionnel fort </w:t>
      </w:r>
      <w:r w:rsidR="00822688" w:rsidRPr="00C05C6B">
        <w:rPr>
          <w:color w:val="000000" w:themeColor="text1"/>
        </w:rPr>
        <w:fldChar w:fldCharType="begin"/>
      </w:r>
      <w:r w:rsidR="00A04FA5">
        <w:rPr>
          <w:color w:val="000000" w:themeColor="text1"/>
        </w:rPr>
        <w:instrText xml:space="preserve"> ADDIN ZOTERO_ITEM CSL_CITATION {"citationID":"9J90VLLN","properties":{"formattedCitation":"(Humborstad, 2014; Veen et al., 2023a)","plainCitation":"(Humborstad, 2014; Veen et al., 2023a)","dontUpdate":true,"noteIndex":0},"citationItems":[{"id":1875,"uris":["http://zotero.org/users/6183971/items/QMWUA8QI"],"itemData":{"id":1875,"type":"article-journal","abstract":"There is a growing debate between mainstream and critical empowerment theorists; the latter criticize empowerment interventions that could be disempowering when the real power continues to reside with management. To draw upon the tension between these dualistic views, this study investigates whether organizations with formal power structures of collective bargaining as represented by union density and employee representation provide a facilitative social environment for empowerment to grow. Based on two combined sets of secondary data collected for the ETUI in 2006 and EWCS in 2005 from 27 European countries, this study found that countries with a stronger union tradition demonstrated higher workplace empowerment and job satisfaction for individual workers than countries with a weaker union tradition. Theoretical and practical implications are discussed.","container-title":"Economic and Industrial Democracy","DOI":"10.1177/0143831X13484605","ISSN":"0143-831X","issue":"3","note":"publisher: SAGE Publications Ltd","page":"391-411","source":"SAGE Journals","title":"When industrial democracy and empowerment go hand-in-hand: A co-power approach","title-short":"When industrial democracy and empowerment go hand-in-hand","URL":"https://doi.org/10.1177/0143831X13484605","volume":"35","author":[{"family":"Humborstad","given":"Sut I Wong"}],"accessed":{"date-parts":[["2023",9,26]]},"issued":{"date-parts":[["2014",8,1]]}}},{"id":1982,"uris":["http://zotero.org/users/6183971/items/MPR5549Y"],"itemData":{"id":1982,"type":"article-journal","abstract":"This mixed-methods study explores the intersection of the ?gig? economy and welfare state in Australia, exploring how ride-share work has provided a pathway into paid work for three traditionally disadvantaged groups: individuals with disability, with caring responsibilities, or aged 45 and over. It examines these workers? motivations for the work and explores how the welfare system shapes their experiences. The study finds push factors, such as past labour market discrimination and limited alternatives, and pull factors, like the relative flexibility of the work, which allows for the accommodation of planned and unplanned absences, are driving individuals into the ?gig? economy. The authors identify a duality about these experiences. On the one hand, the work represents a de facto form of ?workfare?. On the other, the welfare system is cushioning the work?s job and income insecurity, providing individuals with flexibility and security unavailable elsewhere, an unintended policy outcome the authors label ?accidental flexicurity?.","container-title":"Economic and Industrial Democracy","DOI":"10.1177/0143831X231197057","ISSN":"0143-831X","note":"publisher: SAGE Publications Ltd","page":"0143831X231197057","source":"SAGE Journals","title":"Accidental flexicurity or workfare? Navigating ride-share work and Australia’s welfare system","title-short":"Accidental flexicurity or workfare?","URL":"https://doi.org/10.1177/0143831X231197057","author":[{"family":"Veen","given":"Alex"},{"family":"Barratt","given":"Tom"},{"family":"Goods","given":"Caleb"},{"family":"Baird","given":"Marian"}],"accessed":{"date-parts":[["2023",9,28]]},"issued":{"date-parts":[["2023",9,16]]}}}],"schema":"https://github.com/citation-style-language/schema/raw/master/csl-citation.json"} </w:instrText>
      </w:r>
      <w:r w:rsidR="00822688" w:rsidRPr="00C05C6B">
        <w:rPr>
          <w:color w:val="000000" w:themeColor="text1"/>
        </w:rPr>
        <w:fldChar w:fldCharType="separate"/>
      </w:r>
      <w:r w:rsidR="00822688" w:rsidRPr="00C05C6B">
        <w:rPr>
          <w:rFonts w:cs="Times New Roman"/>
          <w:color w:val="000000" w:themeColor="text1"/>
        </w:rPr>
        <w:t>(Humborstad, 2014</w:t>
      </w:r>
      <w:r w:rsidR="007A7C56">
        <w:rPr>
          <w:rFonts w:cs="Times New Roman"/>
          <w:color w:val="000000" w:themeColor="text1"/>
        </w:rPr>
        <w:t> </w:t>
      </w:r>
      <w:r w:rsidR="00822688" w:rsidRPr="00C05C6B">
        <w:rPr>
          <w:rFonts w:cs="Times New Roman"/>
          <w:color w:val="000000" w:themeColor="text1"/>
        </w:rPr>
        <w:t>; Veen et al., 2023a)</w:t>
      </w:r>
      <w:r w:rsidR="00822688" w:rsidRPr="00C05C6B">
        <w:rPr>
          <w:color w:val="000000" w:themeColor="text1"/>
        </w:rPr>
        <w:fldChar w:fldCharType="end"/>
      </w:r>
      <w:r w:rsidR="00822688" w:rsidRPr="00C05C6B">
        <w:rPr>
          <w:color w:val="000000" w:themeColor="text1"/>
        </w:rPr>
        <w:t>.</w:t>
      </w:r>
      <w:r w:rsidR="00D318B0" w:rsidRPr="00C05C6B">
        <w:rPr>
          <w:color w:val="000000" w:themeColor="text1"/>
        </w:rPr>
        <w:t xml:space="preserve"> </w:t>
      </w:r>
      <w:r w:rsidR="00911FDC" w:rsidRPr="00C05C6B">
        <w:rPr>
          <w:color w:val="000000" w:themeColor="text1"/>
        </w:rPr>
        <w:t xml:space="preserve">Ces résultats empiriques </w:t>
      </w:r>
      <w:r w:rsidRPr="00C05C6B">
        <w:rPr>
          <w:color w:val="000000" w:themeColor="text1"/>
        </w:rPr>
        <w:t>servent de point de départ à la problématisation de not</w:t>
      </w:r>
      <w:r w:rsidR="00CC71B0" w:rsidRPr="00C05C6B">
        <w:rPr>
          <w:color w:val="000000" w:themeColor="text1"/>
        </w:rPr>
        <w:t xml:space="preserve">re troisième étape de recherche, destinée à approfondir ce rapport aux plateformes à travers des récits d’expériences. </w:t>
      </w:r>
    </w:p>
    <w:p w14:paraId="7D10BDA9" w14:textId="49401E79" w:rsidR="001D0802" w:rsidRPr="00C05C6B" w:rsidRDefault="00F022EC" w:rsidP="001D0802">
      <w:pPr>
        <w:spacing w:before="120" w:after="120"/>
        <w:rPr>
          <w:color w:val="000000" w:themeColor="text1"/>
        </w:rPr>
        <w:sectPr w:rsidR="001D0802" w:rsidRPr="00C05C6B" w:rsidSect="00966180">
          <w:pgSz w:w="11906" w:h="16838"/>
          <w:pgMar w:top="1418" w:right="1418" w:bottom="1418" w:left="1418" w:header="709" w:footer="709" w:gutter="0"/>
          <w:cols w:space="708"/>
          <w:docGrid w:linePitch="360"/>
        </w:sectPr>
      </w:pPr>
      <w:r w:rsidRPr="00C05C6B">
        <w:rPr>
          <w:color w:val="000000" w:themeColor="text1"/>
        </w:rPr>
        <w:t xml:space="preserve">Par conséquent, nous avons donné la parole aux chauffeurs en approfondissant leurs expériences de travail à travers des récits narratifs. </w:t>
      </w:r>
      <w:r w:rsidR="00D757F6">
        <w:rPr>
          <w:color w:val="000000" w:themeColor="text1"/>
        </w:rPr>
        <w:t>Dans la littérature centrée sur les travailleurs</w:t>
      </w:r>
      <w:r w:rsidRPr="00C05C6B">
        <w:rPr>
          <w:color w:val="000000" w:themeColor="text1"/>
        </w:rPr>
        <w:t>, c</w:t>
      </w:r>
      <w:r w:rsidR="007A7C56">
        <w:rPr>
          <w:color w:val="000000" w:themeColor="text1"/>
        </w:rPr>
        <w:t>e sont</w:t>
      </w:r>
      <w:r w:rsidRPr="00C05C6B">
        <w:rPr>
          <w:color w:val="000000" w:themeColor="text1"/>
        </w:rPr>
        <w:t xml:space="preserve"> la précarité et l'aliénation qui sont dénoncées. Notre troisième question de recherche, </w:t>
      </w:r>
      <w:r w:rsidR="007014AB">
        <w:rPr>
          <w:i/>
          <w:color w:val="000000" w:themeColor="text1"/>
        </w:rPr>
        <w:t>« </w:t>
      </w:r>
      <w:r w:rsidRPr="00C05C6B">
        <w:rPr>
          <w:i/>
          <w:color w:val="000000" w:themeColor="text1"/>
        </w:rPr>
        <w:t>Comment les travailleurs donnent-ils un sens à leur activité sur une plateforme face à un contrôle algorithmique décrit comme aliénant</w:t>
      </w:r>
      <w:r w:rsidRPr="00C05C6B">
        <w:rPr>
          <w:color w:val="000000" w:themeColor="text1"/>
        </w:rPr>
        <w:t xml:space="preserve"> ?</w:t>
      </w:r>
      <w:r w:rsidR="007014AB">
        <w:rPr>
          <w:color w:val="000000" w:themeColor="text1"/>
        </w:rPr>
        <w:t> »</w:t>
      </w:r>
      <w:r w:rsidRPr="00C05C6B">
        <w:rPr>
          <w:color w:val="000000" w:themeColor="text1"/>
        </w:rPr>
        <w:t xml:space="preserve">, vise à comprendre comment ces travailleurs donnent un sens à leur travail </w:t>
      </w:r>
      <w:r w:rsidR="00D757F6" w:rsidRPr="00D757F6">
        <w:rPr>
          <w:color w:val="000000" w:themeColor="text1"/>
        </w:rPr>
        <w:t>confronté aux effets de la technologie</w:t>
      </w:r>
      <w:r w:rsidRPr="00C05C6B">
        <w:rPr>
          <w:color w:val="000000" w:themeColor="text1"/>
        </w:rPr>
        <w:t>, dans une perspective sociomatérielle, conformément à la théorie de Leonardi (2013).</w:t>
      </w:r>
    </w:p>
    <w:p w14:paraId="05E7CD84" w14:textId="27697CCD" w:rsidR="00240C05" w:rsidRPr="00C05C6B" w:rsidRDefault="005C5477" w:rsidP="00A225E1">
      <w:pPr>
        <w:pStyle w:val="Lgende"/>
        <w:spacing w:before="120" w:after="120"/>
        <w:rPr>
          <w:smallCaps/>
          <w:color w:val="000000" w:themeColor="text1"/>
          <w:lang w:val="fr-BE"/>
        </w:rPr>
      </w:pPr>
      <w:bookmarkStart w:id="106" w:name="_Toc150687377"/>
      <w:r w:rsidRPr="00C05C6B">
        <w:rPr>
          <w:color w:val="000000" w:themeColor="text1"/>
          <w:lang w:val="fr-BE"/>
        </w:rPr>
        <w:lastRenderedPageBreak/>
        <w:t xml:space="preserve">Table </w:t>
      </w:r>
      <w:r w:rsidR="00AA617F" w:rsidRPr="00C05C6B">
        <w:rPr>
          <w:color w:val="000000" w:themeColor="text1"/>
          <w:lang w:val="fr-BE"/>
        </w:rPr>
        <w:fldChar w:fldCharType="begin"/>
      </w:r>
      <w:r w:rsidR="00AA617F" w:rsidRPr="00C05C6B">
        <w:rPr>
          <w:color w:val="000000" w:themeColor="text1"/>
          <w:lang w:val="fr-BE"/>
        </w:rPr>
        <w:instrText xml:space="preserve"> SEQ Table \* ARABIC </w:instrText>
      </w:r>
      <w:r w:rsidR="00AA617F" w:rsidRPr="00C05C6B">
        <w:rPr>
          <w:color w:val="000000" w:themeColor="text1"/>
          <w:lang w:val="fr-BE"/>
        </w:rPr>
        <w:fldChar w:fldCharType="separate"/>
      </w:r>
      <w:r w:rsidR="00E41BE7">
        <w:rPr>
          <w:noProof/>
          <w:color w:val="000000" w:themeColor="text1"/>
          <w:lang w:val="fr-BE"/>
        </w:rPr>
        <w:t>2</w:t>
      </w:r>
      <w:r w:rsidR="00AA617F" w:rsidRPr="00C05C6B">
        <w:rPr>
          <w:color w:val="000000" w:themeColor="text1"/>
          <w:lang w:val="fr-BE"/>
        </w:rPr>
        <w:fldChar w:fldCharType="end"/>
      </w:r>
      <w:r w:rsidR="006D71C4" w:rsidRPr="00C05C6B">
        <w:rPr>
          <w:color w:val="000000" w:themeColor="text1"/>
          <w:lang w:val="fr-BE"/>
        </w:rPr>
        <w:t xml:space="preserve"> : </w:t>
      </w:r>
      <w:r w:rsidRPr="00C05C6B">
        <w:rPr>
          <w:color w:val="000000" w:themeColor="text1"/>
          <w:lang w:val="fr-BE"/>
        </w:rPr>
        <w:t xml:space="preserve">Récapitulatif </w:t>
      </w:r>
      <w:r w:rsidR="006D71C4" w:rsidRPr="00C05C6B">
        <w:rPr>
          <w:color w:val="000000" w:themeColor="text1"/>
          <w:lang w:val="fr-BE"/>
        </w:rPr>
        <w:t>de design de recherche</w:t>
      </w:r>
      <w:bookmarkEnd w:id="106"/>
    </w:p>
    <w:tbl>
      <w:tblPr>
        <w:tblStyle w:val="Grilledutableau"/>
        <w:tblW w:w="0" w:type="auto"/>
        <w:tblLook w:val="04A0" w:firstRow="1" w:lastRow="0" w:firstColumn="1" w:lastColumn="0" w:noHBand="0" w:noVBand="1"/>
      </w:tblPr>
      <w:tblGrid>
        <w:gridCol w:w="1097"/>
        <w:gridCol w:w="2533"/>
        <w:gridCol w:w="1610"/>
        <w:gridCol w:w="2084"/>
        <w:gridCol w:w="42"/>
        <w:gridCol w:w="2268"/>
        <w:gridCol w:w="2268"/>
        <w:gridCol w:w="2090"/>
      </w:tblGrid>
      <w:tr w:rsidR="00C233E2" w:rsidRPr="00C05C6B" w14:paraId="05A82975" w14:textId="40BD6B1B" w:rsidTr="00C863CF">
        <w:trPr>
          <w:trHeight w:val="514"/>
        </w:trPr>
        <w:tc>
          <w:tcPr>
            <w:tcW w:w="13992" w:type="dxa"/>
            <w:gridSpan w:val="8"/>
            <w:tcBorders>
              <w:bottom w:val="dotted" w:sz="4" w:space="0" w:color="auto"/>
            </w:tcBorders>
            <w:shd w:val="clear" w:color="auto" w:fill="FFFFFF" w:themeFill="background1"/>
            <w:vAlign w:val="center"/>
          </w:tcPr>
          <w:p w14:paraId="3DC2B596" w14:textId="1E1C69FF" w:rsidR="00C233E2" w:rsidRPr="00C05C6B" w:rsidRDefault="00C233E2" w:rsidP="00C863CF">
            <w:pPr>
              <w:spacing w:line="240" w:lineRule="auto"/>
              <w:jc w:val="center"/>
              <w:rPr>
                <w:b/>
                <w:bCs/>
                <w:caps/>
              </w:rPr>
            </w:pPr>
            <w:bookmarkStart w:id="107" w:name="_Toc146804005"/>
            <w:bookmarkStart w:id="108" w:name="_Toc146804074"/>
            <w:r w:rsidRPr="00C05C6B">
              <w:rPr>
                <w:b/>
                <w:bCs/>
                <w:caps/>
              </w:rPr>
              <w:t>MacrO</w:t>
            </w:r>
          </w:p>
        </w:tc>
      </w:tr>
      <w:tr w:rsidR="00C233E2" w:rsidRPr="00C05C6B" w14:paraId="505E9B4D" w14:textId="7A83CA15" w:rsidTr="00FF40BD">
        <w:tc>
          <w:tcPr>
            <w:tcW w:w="1097" w:type="dxa"/>
            <w:tcBorders>
              <w:top w:val="dotted" w:sz="4" w:space="0" w:color="auto"/>
              <w:right w:val="dotted" w:sz="4" w:space="0" w:color="auto"/>
            </w:tcBorders>
            <w:shd w:val="clear" w:color="auto" w:fill="FFFFFF" w:themeFill="background1"/>
          </w:tcPr>
          <w:p w14:paraId="1F4B17EA" w14:textId="77777777" w:rsidR="00C233E2" w:rsidRPr="00C05C6B" w:rsidRDefault="00C233E2" w:rsidP="005C505D">
            <w:pPr>
              <w:rPr>
                <w:sz w:val="22"/>
              </w:rPr>
            </w:pPr>
            <w:r w:rsidRPr="00C05C6B">
              <w:rPr>
                <w:sz w:val="22"/>
              </w:rPr>
              <w:t>Article 1</w:t>
            </w:r>
          </w:p>
        </w:tc>
        <w:tc>
          <w:tcPr>
            <w:tcW w:w="2533" w:type="dxa"/>
            <w:tcBorders>
              <w:top w:val="dotted" w:sz="4" w:space="0" w:color="auto"/>
              <w:left w:val="dotted" w:sz="4" w:space="0" w:color="auto"/>
              <w:right w:val="dotted" w:sz="4" w:space="0" w:color="auto"/>
            </w:tcBorders>
            <w:shd w:val="clear" w:color="auto" w:fill="FFFFFF" w:themeFill="background1"/>
          </w:tcPr>
          <w:p w14:paraId="1EE13E82" w14:textId="77777777" w:rsidR="00C233E2" w:rsidRPr="00C05C6B" w:rsidRDefault="00C233E2" w:rsidP="00C863CF">
            <w:pPr>
              <w:spacing w:line="240" w:lineRule="auto"/>
              <w:jc w:val="left"/>
              <w:rPr>
                <w:sz w:val="22"/>
                <w:lang w:val="en-US"/>
              </w:rPr>
            </w:pPr>
            <w:r w:rsidRPr="00C05C6B">
              <w:rPr>
                <w:color w:val="000000" w:themeColor="text1"/>
                <w:sz w:val="22"/>
                <w:lang w:val="en-US" w:eastAsia="fr-FR"/>
              </w:rPr>
              <w:t>The power shield: a case of taxi regulation in Brussels</w:t>
            </w:r>
          </w:p>
        </w:tc>
        <w:tc>
          <w:tcPr>
            <w:tcW w:w="1610" w:type="dxa"/>
            <w:tcBorders>
              <w:top w:val="dotted" w:sz="4" w:space="0" w:color="auto"/>
              <w:left w:val="dotted" w:sz="4" w:space="0" w:color="auto"/>
              <w:right w:val="dotted" w:sz="4" w:space="0" w:color="auto"/>
            </w:tcBorders>
            <w:shd w:val="clear" w:color="auto" w:fill="FFFFFF" w:themeFill="background1"/>
          </w:tcPr>
          <w:p w14:paraId="4227B42E" w14:textId="767D177A" w:rsidR="00C233E2" w:rsidRPr="00C05C6B" w:rsidRDefault="0011699F" w:rsidP="00DC551B">
            <w:pPr>
              <w:jc w:val="left"/>
              <w:rPr>
                <w:sz w:val="22"/>
              </w:rPr>
            </w:pPr>
            <w:r>
              <w:rPr>
                <w:color w:val="000000" w:themeColor="text1"/>
                <w:sz w:val="22"/>
                <w:lang w:val="fr-BE"/>
              </w:rPr>
              <w:t>Secteur taxi</w:t>
            </w:r>
          </w:p>
        </w:tc>
        <w:tc>
          <w:tcPr>
            <w:tcW w:w="2084" w:type="dxa"/>
            <w:tcBorders>
              <w:top w:val="dotted" w:sz="4" w:space="0" w:color="auto"/>
              <w:left w:val="dotted" w:sz="4" w:space="0" w:color="auto"/>
              <w:right w:val="dotted" w:sz="4" w:space="0" w:color="auto"/>
            </w:tcBorders>
            <w:shd w:val="clear" w:color="auto" w:fill="FFFFFF" w:themeFill="background1"/>
          </w:tcPr>
          <w:p w14:paraId="08380FF9" w14:textId="2B753F05" w:rsidR="00C233E2" w:rsidRPr="00C05C6B" w:rsidRDefault="007014AB" w:rsidP="005C505D">
            <w:pPr>
              <w:jc w:val="left"/>
              <w:rPr>
                <w:sz w:val="22"/>
              </w:rPr>
            </w:pPr>
            <w:r>
              <w:rPr>
                <w:color w:val="000000" w:themeColor="text1"/>
                <w:sz w:val="22"/>
                <w:lang w:val="fr-BE"/>
              </w:rPr>
              <w:t>É</w:t>
            </w:r>
            <w:r w:rsidR="00C233E2" w:rsidRPr="00C05C6B">
              <w:rPr>
                <w:color w:val="000000" w:themeColor="text1"/>
                <w:sz w:val="22"/>
                <w:lang w:val="fr-BE"/>
              </w:rPr>
              <w:t>tude de cas sectoriel (</w:t>
            </w:r>
            <w:r w:rsidR="00C233E2" w:rsidRPr="00C05C6B">
              <w:rPr>
                <w:rFonts w:eastAsia="Times New Roman"/>
                <w:color w:val="000000" w:themeColor="text1"/>
                <w:sz w:val="22"/>
                <w:lang w:val="fr-BE" w:eastAsia="fr-FR"/>
              </w:rPr>
              <w:t>Yin, 2003)</w:t>
            </w:r>
          </w:p>
        </w:tc>
        <w:tc>
          <w:tcPr>
            <w:tcW w:w="2310" w:type="dxa"/>
            <w:gridSpan w:val="2"/>
            <w:tcBorders>
              <w:top w:val="dotted" w:sz="4" w:space="0" w:color="auto"/>
              <w:left w:val="dotted" w:sz="4" w:space="0" w:color="auto"/>
              <w:right w:val="dotted" w:sz="4" w:space="0" w:color="auto"/>
            </w:tcBorders>
            <w:shd w:val="clear" w:color="auto" w:fill="FFFFFF" w:themeFill="background1"/>
          </w:tcPr>
          <w:p w14:paraId="69C96CF7" w14:textId="77777777" w:rsidR="00C233E2" w:rsidRPr="00C05C6B" w:rsidRDefault="00C233E2" w:rsidP="00C863CF">
            <w:pPr>
              <w:spacing w:before="120" w:after="120" w:line="240" w:lineRule="auto"/>
              <w:jc w:val="left"/>
              <w:rPr>
                <w:color w:val="000000" w:themeColor="text1"/>
                <w:sz w:val="22"/>
                <w:lang w:val="fr-BE"/>
              </w:rPr>
            </w:pPr>
            <w:r w:rsidRPr="00C05C6B">
              <w:rPr>
                <w:color w:val="000000" w:themeColor="text1"/>
                <w:sz w:val="22"/>
                <w:lang w:val="fr-BE"/>
              </w:rPr>
              <w:t>Théorie des conventions (Boltanski et Thévenot, 2006)</w:t>
            </w:r>
          </w:p>
          <w:p w14:paraId="6F6631B2" w14:textId="77777777" w:rsidR="00C233E2" w:rsidRPr="00C05C6B" w:rsidRDefault="00C233E2" w:rsidP="00C863CF">
            <w:pPr>
              <w:spacing w:line="240" w:lineRule="auto"/>
              <w:jc w:val="left"/>
              <w:rPr>
                <w:sz w:val="22"/>
              </w:rPr>
            </w:pPr>
            <w:r w:rsidRPr="00C05C6B">
              <w:rPr>
                <w:color w:val="000000" w:themeColor="text1"/>
                <w:sz w:val="22"/>
                <w:lang w:val="fr-BE"/>
              </w:rPr>
              <w:t>Strategic Action Field (Fligstein et McAdam, 2012).</w:t>
            </w:r>
          </w:p>
        </w:tc>
        <w:tc>
          <w:tcPr>
            <w:tcW w:w="2268" w:type="dxa"/>
            <w:tcBorders>
              <w:top w:val="dotted" w:sz="4" w:space="0" w:color="auto"/>
              <w:left w:val="dotted" w:sz="4" w:space="0" w:color="auto"/>
              <w:right w:val="dotted" w:sz="4" w:space="0" w:color="auto"/>
            </w:tcBorders>
            <w:shd w:val="clear" w:color="auto" w:fill="FFFFFF" w:themeFill="background1"/>
          </w:tcPr>
          <w:p w14:paraId="3E8D5E12" w14:textId="77777777" w:rsidR="00C233E2" w:rsidRPr="00C05C6B" w:rsidRDefault="00C233E2" w:rsidP="00C863CF">
            <w:pPr>
              <w:spacing w:before="120" w:after="120" w:line="240" w:lineRule="auto"/>
              <w:jc w:val="left"/>
              <w:rPr>
                <w:color w:val="000000" w:themeColor="text1"/>
                <w:sz w:val="22"/>
                <w:lang w:val="fr-BE"/>
              </w:rPr>
            </w:pPr>
            <w:r w:rsidRPr="00C05C6B">
              <w:rPr>
                <w:color w:val="000000" w:themeColor="text1"/>
                <w:sz w:val="22"/>
                <w:lang w:val="fr-BE"/>
              </w:rPr>
              <w:t>Documents, interviews semi-directives, observations non participantes</w:t>
            </w:r>
          </w:p>
        </w:tc>
        <w:tc>
          <w:tcPr>
            <w:tcW w:w="2090" w:type="dxa"/>
            <w:tcBorders>
              <w:top w:val="dotted" w:sz="4" w:space="0" w:color="auto"/>
              <w:left w:val="dotted" w:sz="4" w:space="0" w:color="auto"/>
            </w:tcBorders>
            <w:shd w:val="clear" w:color="auto" w:fill="FFFFFF" w:themeFill="background1"/>
          </w:tcPr>
          <w:p w14:paraId="07E7330F" w14:textId="77777777" w:rsidR="00C233E2" w:rsidRPr="00C05C6B" w:rsidRDefault="0094249D" w:rsidP="008E17CD">
            <w:pPr>
              <w:spacing w:line="240" w:lineRule="auto"/>
              <w:jc w:val="left"/>
              <w:rPr>
                <w:color w:val="000000" w:themeColor="text1"/>
                <w:sz w:val="22"/>
                <w:lang w:val="en-US"/>
              </w:rPr>
            </w:pPr>
            <w:r w:rsidRPr="00C05C6B">
              <w:rPr>
                <w:color w:val="000000" w:themeColor="text1"/>
                <w:sz w:val="22"/>
                <w:lang w:val="en-US"/>
              </w:rPr>
              <w:t xml:space="preserve">Rédigé en anglais </w:t>
            </w:r>
          </w:p>
          <w:p w14:paraId="19596F0A" w14:textId="77777777" w:rsidR="0094249D" w:rsidRPr="00C05C6B" w:rsidRDefault="0094249D" w:rsidP="008E17CD">
            <w:pPr>
              <w:spacing w:line="240" w:lineRule="auto"/>
              <w:jc w:val="left"/>
              <w:rPr>
                <w:color w:val="000000" w:themeColor="text1"/>
                <w:sz w:val="22"/>
                <w:lang w:val="en-US"/>
              </w:rPr>
            </w:pPr>
          </w:p>
          <w:p w14:paraId="5BF9CF1E" w14:textId="78F98E3E" w:rsidR="0094249D" w:rsidRPr="00C05C6B" w:rsidRDefault="00BB08F6" w:rsidP="008E17CD">
            <w:pPr>
              <w:spacing w:line="240" w:lineRule="auto"/>
              <w:jc w:val="left"/>
              <w:rPr>
                <w:color w:val="000000" w:themeColor="text1"/>
                <w:sz w:val="22"/>
                <w:lang w:val="en-US" w:eastAsia="fr-FR"/>
              </w:rPr>
            </w:pPr>
            <w:r>
              <w:rPr>
                <w:color w:val="000000" w:themeColor="text1"/>
                <w:sz w:val="22"/>
                <w:lang w:val="en-US" w:eastAsia="fr-FR"/>
              </w:rPr>
              <w:t xml:space="preserve">Soumis à </w:t>
            </w:r>
            <w:r w:rsidR="0094249D" w:rsidRPr="00C05C6B">
              <w:rPr>
                <w:color w:val="000000" w:themeColor="text1"/>
                <w:sz w:val="22"/>
                <w:lang w:val="en-US" w:eastAsia="fr-FR"/>
              </w:rPr>
              <w:t xml:space="preserve">Work, Employment and Society </w:t>
            </w:r>
          </w:p>
          <w:p w14:paraId="1C70A152" w14:textId="77777777" w:rsidR="00CB7F85" w:rsidRPr="00C05C6B" w:rsidRDefault="00CB7F85" w:rsidP="008E17CD">
            <w:pPr>
              <w:spacing w:line="240" w:lineRule="auto"/>
              <w:jc w:val="left"/>
              <w:rPr>
                <w:color w:val="000000" w:themeColor="text1"/>
                <w:sz w:val="22"/>
                <w:lang w:val="en-US" w:eastAsia="fr-FR"/>
              </w:rPr>
            </w:pPr>
          </w:p>
          <w:p w14:paraId="2CEC8B21" w14:textId="38EB8B02" w:rsidR="00CB7F85" w:rsidRPr="00C05C6B" w:rsidRDefault="00CB7F85" w:rsidP="008E17CD">
            <w:pPr>
              <w:spacing w:line="240" w:lineRule="auto"/>
              <w:jc w:val="left"/>
              <w:rPr>
                <w:color w:val="000000" w:themeColor="text1"/>
                <w:sz w:val="22"/>
                <w:lang w:val="fr-BE"/>
              </w:rPr>
            </w:pPr>
            <w:r w:rsidRPr="00C05C6B">
              <w:rPr>
                <w:color w:val="000000" w:themeColor="text1"/>
                <w:sz w:val="22"/>
                <w:lang w:eastAsia="fr-FR"/>
              </w:rPr>
              <w:t>Chloé Brassar</w:t>
            </w:r>
            <w:r w:rsidR="002431EC" w:rsidRPr="00C05C6B">
              <w:rPr>
                <w:color w:val="000000" w:themeColor="text1"/>
                <w:sz w:val="22"/>
                <w:lang w:eastAsia="fr-FR"/>
              </w:rPr>
              <w:t>t</w:t>
            </w:r>
            <w:r w:rsidRPr="00C05C6B">
              <w:rPr>
                <w:color w:val="000000" w:themeColor="text1"/>
                <w:sz w:val="22"/>
                <w:lang w:eastAsia="fr-FR"/>
              </w:rPr>
              <w:t>, Shoaib Hu-a</w:t>
            </w:r>
            <w:r w:rsidR="00D13741" w:rsidRPr="00C05C6B">
              <w:rPr>
                <w:color w:val="000000" w:themeColor="text1"/>
                <w:sz w:val="22"/>
                <w:lang w:eastAsia="fr-FR"/>
              </w:rPr>
              <w:t>q</w:t>
            </w:r>
            <w:r w:rsidRPr="00C05C6B">
              <w:rPr>
                <w:color w:val="000000" w:themeColor="text1"/>
                <w:sz w:val="22"/>
                <w:lang w:eastAsia="fr-FR"/>
              </w:rPr>
              <w:t>, François Pichault</w:t>
            </w:r>
          </w:p>
        </w:tc>
      </w:tr>
      <w:tr w:rsidR="00C233E2" w:rsidRPr="00C05C6B" w14:paraId="7285D93C" w14:textId="70DD7D92" w:rsidTr="005C505D">
        <w:tc>
          <w:tcPr>
            <w:tcW w:w="13992" w:type="dxa"/>
            <w:gridSpan w:val="8"/>
            <w:tcBorders>
              <w:top w:val="single" w:sz="12" w:space="0" w:color="auto"/>
              <w:right w:val="dotted" w:sz="4" w:space="0" w:color="auto"/>
            </w:tcBorders>
            <w:vAlign w:val="center"/>
          </w:tcPr>
          <w:p w14:paraId="7C273B07" w14:textId="4BFF6979" w:rsidR="00C233E2" w:rsidRPr="00C05C6B" w:rsidRDefault="00C233E2" w:rsidP="00C863CF">
            <w:pPr>
              <w:spacing w:line="240" w:lineRule="auto"/>
              <w:jc w:val="center"/>
              <w:rPr>
                <w:b/>
                <w:bCs/>
                <w:caps/>
                <w:sz w:val="22"/>
              </w:rPr>
            </w:pPr>
            <w:r w:rsidRPr="00C05C6B">
              <w:rPr>
                <w:b/>
                <w:bCs/>
                <w:caps/>
                <w:sz w:val="22"/>
              </w:rPr>
              <w:t>M</w:t>
            </w:r>
            <w:r w:rsidR="006F7901">
              <w:rPr>
                <w:b/>
                <w:bCs/>
                <w:caps/>
                <w:sz w:val="22"/>
              </w:rPr>
              <w:t>É</w:t>
            </w:r>
            <w:r w:rsidRPr="00C05C6B">
              <w:rPr>
                <w:b/>
                <w:bCs/>
                <w:caps/>
                <w:sz w:val="22"/>
              </w:rPr>
              <w:t>so</w:t>
            </w:r>
          </w:p>
        </w:tc>
      </w:tr>
      <w:tr w:rsidR="00C233E2" w:rsidRPr="00C05C6B" w14:paraId="61D4E275" w14:textId="708B6584" w:rsidTr="00B55F59">
        <w:tc>
          <w:tcPr>
            <w:tcW w:w="1097" w:type="dxa"/>
            <w:tcBorders>
              <w:top w:val="single" w:sz="4" w:space="0" w:color="auto"/>
              <w:right w:val="dotted" w:sz="4" w:space="0" w:color="auto"/>
            </w:tcBorders>
          </w:tcPr>
          <w:p w14:paraId="13EBD5B3" w14:textId="77777777" w:rsidR="00C233E2" w:rsidRPr="00C05C6B" w:rsidRDefault="00C233E2" w:rsidP="005C505D">
            <w:pPr>
              <w:rPr>
                <w:sz w:val="22"/>
              </w:rPr>
            </w:pPr>
            <w:r w:rsidRPr="00C05C6B">
              <w:rPr>
                <w:sz w:val="22"/>
              </w:rPr>
              <w:t>Article 2</w:t>
            </w:r>
          </w:p>
        </w:tc>
        <w:tc>
          <w:tcPr>
            <w:tcW w:w="2533" w:type="dxa"/>
            <w:tcBorders>
              <w:top w:val="single" w:sz="4" w:space="0" w:color="auto"/>
              <w:left w:val="dotted" w:sz="4" w:space="0" w:color="auto"/>
              <w:right w:val="dotted" w:sz="4" w:space="0" w:color="auto"/>
            </w:tcBorders>
          </w:tcPr>
          <w:p w14:paraId="5971F417" w14:textId="77777777" w:rsidR="00C233E2" w:rsidRPr="00C05C6B" w:rsidRDefault="00C233E2" w:rsidP="00C863CF">
            <w:pPr>
              <w:spacing w:before="120" w:after="120" w:line="240" w:lineRule="auto"/>
              <w:jc w:val="left"/>
              <w:rPr>
                <w:color w:val="000000" w:themeColor="text1"/>
                <w:sz w:val="22"/>
                <w:lang w:val="en-US"/>
              </w:rPr>
            </w:pPr>
            <w:r w:rsidRPr="00C05C6B">
              <w:rPr>
                <w:color w:val="000000" w:themeColor="text1"/>
                <w:sz w:val="22"/>
                <w:lang w:val="en-US"/>
              </w:rPr>
              <w:t>Between Utopia and Pragmatism:</w:t>
            </w:r>
          </w:p>
          <w:p w14:paraId="03ADFBD0" w14:textId="77777777" w:rsidR="00C233E2" w:rsidRPr="00C05C6B" w:rsidRDefault="00C233E2" w:rsidP="00C863CF">
            <w:pPr>
              <w:spacing w:before="120" w:after="120" w:line="240" w:lineRule="auto"/>
              <w:jc w:val="left"/>
              <w:rPr>
                <w:color w:val="000000" w:themeColor="text1"/>
                <w:sz w:val="22"/>
                <w:lang w:val="en-US"/>
              </w:rPr>
            </w:pPr>
            <w:r w:rsidRPr="00C05C6B">
              <w:rPr>
                <w:color w:val="000000" w:themeColor="text1"/>
                <w:sz w:val="22"/>
                <w:lang w:val="en-US"/>
              </w:rPr>
              <w:t>Relational vs Algorithmic Management</w:t>
            </w:r>
          </w:p>
          <w:p w14:paraId="44A20BCA" w14:textId="77777777" w:rsidR="00C233E2" w:rsidRPr="00C05C6B" w:rsidRDefault="00C233E2" w:rsidP="00C863CF">
            <w:pPr>
              <w:spacing w:line="240" w:lineRule="auto"/>
              <w:jc w:val="left"/>
              <w:rPr>
                <w:sz w:val="22"/>
                <w:lang w:val="en-US"/>
              </w:rPr>
            </w:pPr>
            <w:r w:rsidRPr="00C05C6B">
              <w:rPr>
                <w:color w:val="000000" w:themeColor="text1"/>
                <w:sz w:val="22"/>
                <w:lang w:val="en-US"/>
              </w:rPr>
              <w:t>A critical assessment of an atypical platform</w:t>
            </w:r>
          </w:p>
        </w:tc>
        <w:tc>
          <w:tcPr>
            <w:tcW w:w="1610" w:type="dxa"/>
            <w:tcBorders>
              <w:top w:val="single" w:sz="4" w:space="0" w:color="auto"/>
              <w:left w:val="dotted" w:sz="4" w:space="0" w:color="auto"/>
              <w:right w:val="dotted" w:sz="4" w:space="0" w:color="auto"/>
            </w:tcBorders>
          </w:tcPr>
          <w:p w14:paraId="17AB2B30" w14:textId="77777777" w:rsidR="00C233E2" w:rsidRPr="00C05C6B" w:rsidRDefault="00C233E2" w:rsidP="005C505D">
            <w:pPr>
              <w:jc w:val="left"/>
              <w:rPr>
                <w:sz w:val="22"/>
              </w:rPr>
            </w:pPr>
            <w:r w:rsidRPr="00C05C6B">
              <w:rPr>
                <w:color w:val="000000" w:themeColor="text1"/>
                <w:sz w:val="22"/>
                <w:lang w:val="fr-BE"/>
              </w:rPr>
              <w:t>Entreprise de plateforme « K »</w:t>
            </w:r>
          </w:p>
        </w:tc>
        <w:tc>
          <w:tcPr>
            <w:tcW w:w="2126" w:type="dxa"/>
            <w:gridSpan w:val="2"/>
            <w:tcBorders>
              <w:top w:val="single" w:sz="4" w:space="0" w:color="auto"/>
              <w:left w:val="dotted" w:sz="4" w:space="0" w:color="auto"/>
              <w:bottom w:val="single" w:sz="12" w:space="0" w:color="auto"/>
              <w:right w:val="dotted" w:sz="4" w:space="0" w:color="auto"/>
            </w:tcBorders>
          </w:tcPr>
          <w:p w14:paraId="1CA48C02" w14:textId="3034632E" w:rsidR="00C233E2" w:rsidRPr="00C05C6B" w:rsidRDefault="007014AB" w:rsidP="005C505D">
            <w:pPr>
              <w:jc w:val="left"/>
              <w:rPr>
                <w:sz w:val="22"/>
              </w:rPr>
            </w:pPr>
            <w:r>
              <w:rPr>
                <w:color w:val="000000" w:themeColor="text1"/>
                <w:sz w:val="22"/>
                <w:lang w:val="fr-BE"/>
              </w:rPr>
              <w:t>É</w:t>
            </w:r>
            <w:r w:rsidR="00C233E2" w:rsidRPr="00C05C6B">
              <w:rPr>
                <w:color w:val="000000" w:themeColor="text1"/>
                <w:sz w:val="22"/>
                <w:lang w:val="fr-BE"/>
              </w:rPr>
              <w:t xml:space="preserve">tude de cas organisationnel </w:t>
            </w:r>
            <w:r w:rsidR="00C233E2" w:rsidRPr="00C05C6B">
              <w:rPr>
                <w:color w:val="000000" w:themeColor="text1"/>
                <w:sz w:val="22"/>
                <w:lang w:val="fr-BE"/>
              </w:rPr>
              <w:fldChar w:fldCharType="begin"/>
            </w:r>
            <w:r w:rsidR="00C233E2" w:rsidRPr="00C05C6B">
              <w:rPr>
                <w:color w:val="000000" w:themeColor="text1"/>
                <w:sz w:val="22"/>
                <w:lang w:val="fr-BE"/>
              </w:rPr>
              <w:instrText xml:space="preserve"> ADDIN ZOTERO_ITEM CSL_CITATION {"citationID":"sqOoQmZn","properties":{"formattedCitation":"(Akemu &amp; Abdelnour, 2020; Yin, 2009)","plainCitation":"(Akemu &amp; Abdelnour, 2020; Yin, 2009)","noteIndex":0},"citationItems":[{"id":1835,"uris":["http://zotero.org/users/6183971/items/IANZVTEN"],"itemData":{"id":1835,"type":"article-journal","abstract":"Digital technologies pervade modern life. As a result, organizational ethnographers must contend with informants interacting in face-to-face and digitally mediated encounters (e.g., through email, Facebook Messenger, and Skype). This overlap of informants? digital and physical interactions challenges ethnographers? ability to demonstrate authenticity and multivocality in their accounts of contemporary organizing. Drawing on recent theorizing about the nature of digital artifacts and two cases of ethnographic fieldwork, we argue that digital artifacts afford ethnographers different modes of being co-present with research participants: digital as archive and digital as process. We offer guidelines to researchers on how to deploy these modes of co-presence in order to improve authenticity and multivocality in ethnographic studies of modern organizations. We also explore the implications for methodological concerns such as ethics, analytical choice, and reflexivity.","container-title":"Organizational Research Methods","DOI":"10.1177/1094428118791018","ISSN":"1094-4281","issue":"2","note":"publisher: SAGE Publications Inc","page":"296-321","source":"SAGE Journals","title":"Confronting the Digital: Doing Ethnography in Modern Organizational Settings","title-short":"Confronting the Digital","URL":"https://doi.org/10.1177/1094428118791018","volume":"23","author":[{"family":"Akemu","given":"Onajomo"},{"family":"Abdelnour","given":"Samer"}],"accessed":{"date-parts":[["2023",9,25]]},"issued":{"date-parts":[["2020",4,1]]}}},{"id":1833,"uris":["http://zotero.org/users/6183971/items/QNNB26JJ"],"itemData":{"id":1833,"type":"book","abstract":"Providing a complete portal to the world of case study research, the Fourth Edition of Robert K. Yin’s bestselling text Case Study Research offers comprehensive coverage of the design and use of the case study method as a valid research tool. This thoroughly revised text now covers more than 50 case studies (approximately 25% new), gives fresh attention to quantitative analyses, discusses more fully the use of mixed methods research designs, and includes new methodological insights. The book’s coverage of case study research and how it is applied in practice gives readers access to exemplary case studies drawn from a wide variety of academic and applied fields. Key Features of the Fourth EditionHighlights each specific research feature through 44 boxed vignettes that feature previously published case studies Provides methodological insights to show the similarities between case studies and other social science methodsSuggests a three-stage approach to help readers define the initial questions they will consider in their own case study researchCovers new material on human subjects protection, the role of Institutional Review Boards, and the interplay between obtaining IRB approval and the final development of the case study protocol and conduct of a pilot caseIncludes an overall graphic of the entire case study research process at the beginning of the book, then highlights the steps in the process through graphics that appear at the outset of all the chapters that follow Offers in-text learning aids including “tips” that pose key questions and answers at the beginning of each chapter, practical exercises, endnotes, and a new cross-referencing table Case Study Research, Fourth Edition is ideal for courses in departments of Education, Business and Management, Nursing and Public Health, Public Administration, Anthropology, Sociology, and Political Science.","ISBN":"978-1-4129-6099-1","language":"en","note":"Google-Books-ID: FzawIAdilHkC","number-of-pages":"241","publisher":"SAGE","source":"Google Books","title":"Case Study Research: Design and Methods","title-short":"Case Study Research","author":[{"family":"Yin","given":"Robert K."}],"issued":{"date-parts":[["2009"]]}}}],"schema":"https://github.com/citation-style-language/schema/raw/master/csl-citation.json"} </w:instrText>
            </w:r>
            <w:r w:rsidR="00C233E2" w:rsidRPr="00C05C6B">
              <w:rPr>
                <w:color w:val="000000" w:themeColor="text1"/>
                <w:sz w:val="22"/>
                <w:lang w:val="fr-BE"/>
              </w:rPr>
              <w:fldChar w:fldCharType="separate"/>
            </w:r>
            <w:r w:rsidR="00C233E2" w:rsidRPr="00C05C6B">
              <w:rPr>
                <w:rFonts w:cs="Times New Roman"/>
                <w:color w:val="000000" w:themeColor="text1"/>
                <w:sz w:val="22"/>
              </w:rPr>
              <w:t>(Akemu &amp; Abdelnour, 2020; Yin, 2009)</w:t>
            </w:r>
            <w:r w:rsidR="00C233E2" w:rsidRPr="00C05C6B">
              <w:rPr>
                <w:color w:val="000000" w:themeColor="text1"/>
                <w:sz w:val="22"/>
                <w:lang w:val="fr-BE"/>
              </w:rPr>
              <w:fldChar w:fldCharType="end"/>
            </w:r>
          </w:p>
        </w:tc>
        <w:tc>
          <w:tcPr>
            <w:tcW w:w="2268" w:type="dxa"/>
            <w:tcBorders>
              <w:top w:val="single" w:sz="4" w:space="0" w:color="auto"/>
              <w:left w:val="dotted" w:sz="4" w:space="0" w:color="auto"/>
              <w:bottom w:val="single" w:sz="12" w:space="0" w:color="auto"/>
              <w:right w:val="dotted" w:sz="4" w:space="0" w:color="auto"/>
            </w:tcBorders>
          </w:tcPr>
          <w:p w14:paraId="4BAE8DCB" w14:textId="799A31CB" w:rsidR="00C233E2" w:rsidRPr="00C05C6B" w:rsidRDefault="00C233E2" w:rsidP="00FF40BD">
            <w:pPr>
              <w:spacing w:before="120" w:after="120" w:line="240" w:lineRule="auto"/>
              <w:jc w:val="left"/>
              <w:rPr>
                <w:sz w:val="22"/>
              </w:rPr>
            </w:pPr>
            <w:r w:rsidRPr="00C05C6B">
              <w:rPr>
                <w:color w:val="000000" w:themeColor="text1"/>
                <w:sz w:val="22"/>
                <w:lang w:val="fr-BE"/>
              </w:rPr>
              <w:t>Analyse des dispositifs, équivalents fonctionnels à la relation d’emploi standard (Marsden,</w:t>
            </w:r>
            <w:r w:rsidR="006F7901">
              <w:rPr>
                <w:color w:val="000000" w:themeColor="text1"/>
                <w:sz w:val="22"/>
                <w:lang w:val="fr-BE"/>
              </w:rPr>
              <w:t> </w:t>
            </w:r>
            <w:r w:rsidRPr="00C05C6B">
              <w:rPr>
                <w:color w:val="000000" w:themeColor="text1"/>
                <w:sz w:val="22"/>
                <w:lang w:val="fr-BE"/>
              </w:rPr>
              <w:t>200</w:t>
            </w:r>
            <w:r w:rsidR="00D757F6">
              <w:rPr>
                <w:color w:val="000000" w:themeColor="text1"/>
                <w:sz w:val="22"/>
                <w:lang w:val="fr-BE"/>
              </w:rPr>
              <w:t>4</w:t>
            </w:r>
            <w:r w:rsidR="00FF40BD" w:rsidRPr="00C05C6B">
              <w:rPr>
                <w:color w:val="000000" w:themeColor="text1"/>
                <w:sz w:val="22"/>
                <w:lang w:val="fr-BE"/>
              </w:rPr>
              <w:t xml:space="preserve">) </w:t>
            </w:r>
          </w:p>
        </w:tc>
        <w:tc>
          <w:tcPr>
            <w:tcW w:w="2268" w:type="dxa"/>
            <w:tcBorders>
              <w:left w:val="dotted" w:sz="4" w:space="0" w:color="auto"/>
              <w:right w:val="dotted" w:sz="4" w:space="0" w:color="auto"/>
            </w:tcBorders>
          </w:tcPr>
          <w:p w14:paraId="02827526" w14:textId="77777777" w:rsidR="00C233E2" w:rsidRPr="00C05C6B" w:rsidRDefault="00C233E2" w:rsidP="00C863CF">
            <w:pPr>
              <w:spacing w:before="120" w:after="120" w:line="240" w:lineRule="auto"/>
              <w:jc w:val="left"/>
              <w:rPr>
                <w:color w:val="000000" w:themeColor="text1"/>
                <w:sz w:val="22"/>
                <w:lang w:val="fr-BE"/>
              </w:rPr>
            </w:pPr>
            <w:r w:rsidRPr="00C05C6B">
              <w:rPr>
                <w:color w:val="000000" w:themeColor="text1"/>
                <w:sz w:val="22"/>
                <w:lang w:val="fr-BE"/>
              </w:rPr>
              <w:t>Documents, interviews semi-directives, observations non participantes</w:t>
            </w:r>
          </w:p>
        </w:tc>
        <w:tc>
          <w:tcPr>
            <w:tcW w:w="2090" w:type="dxa"/>
            <w:tcBorders>
              <w:left w:val="dotted" w:sz="4" w:space="0" w:color="auto"/>
            </w:tcBorders>
          </w:tcPr>
          <w:p w14:paraId="27D1BB4B" w14:textId="77777777" w:rsidR="00C233E2" w:rsidRPr="008E17CD" w:rsidRDefault="0094249D" w:rsidP="008E17CD">
            <w:pPr>
              <w:spacing w:line="240" w:lineRule="auto"/>
              <w:jc w:val="left"/>
              <w:rPr>
                <w:color w:val="000000" w:themeColor="text1"/>
                <w:sz w:val="22"/>
                <w:lang w:val="en-US"/>
              </w:rPr>
            </w:pPr>
            <w:r w:rsidRPr="008E17CD">
              <w:rPr>
                <w:color w:val="000000" w:themeColor="text1"/>
                <w:sz w:val="22"/>
                <w:lang w:val="en-US"/>
              </w:rPr>
              <w:t xml:space="preserve">Rédigé en anglais </w:t>
            </w:r>
          </w:p>
          <w:p w14:paraId="2600CB26" w14:textId="77777777" w:rsidR="0094249D" w:rsidRPr="008E17CD" w:rsidRDefault="0094249D" w:rsidP="008E17CD">
            <w:pPr>
              <w:spacing w:line="240" w:lineRule="auto"/>
              <w:jc w:val="left"/>
              <w:rPr>
                <w:color w:val="000000" w:themeColor="text1"/>
                <w:sz w:val="22"/>
                <w:lang w:val="en-US"/>
              </w:rPr>
            </w:pPr>
          </w:p>
          <w:p w14:paraId="59F00ACC" w14:textId="77777777" w:rsidR="00092C90" w:rsidRDefault="008E17CD" w:rsidP="00092C90">
            <w:pPr>
              <w:spacing w:line="240" w:lineRule="auto"/>
              <w:jc w:val="left"/>
              <w:rPr>
                <w:color w:val="000000" w:themeColor="text1"/>
                <w:sz w:val="22"/>
                <w:lang w:val="en-US"/>
              </w:rPr>
            </w:pPr>
            <w:r>
              <w:rPr>
                <w:color w:val="000000" w:themeColor="text1"/>
                <w:sz w:val="22"/>
                <w:lang w:val="en-US"/>
              </w:rPr>
              <w:t xml:space="preserve">Soumis à </w:t>
            </w:r>
            <w:r w:rsidR="0094249D" w:rsidRPr="00C05C6B">
              <w:rPr>
                <w:color w:val="000000" w:themeColor="text1"/>
                <w:sz w:val="22"/>
                <w:lang w:val="en-US"/>
              </w:rPr>
              <w:t xml:space="preserve">Economic and Industrial Democracy </w:t>
            </w:r>
          </w:p>
          <w:p w14:paraId="37960ABC" w14:textId="77777777" w:rsidR="00092C90" w:rsidRDefault="00092C90" w:rsidP="00092C90">
            <w:pPr>
              <w:spacing w:line="240" w:lineRule="auto"/>
              <w:jc w:val="left"/>
              <w:rPr>
                <w:color w:val="000000" w:themeColor="text1"/>
                <w:sz w:val="22"/>
                <w:lang w:val="en-US"/>
              </w:rPr>
            </w:pPr>
          </w:p>
          <w:p w14:paraId="2EC27F73" w14:textId="68DB13DE" w:rsidR="00CB7F85" w:rsidRPr="008E17CD" w:rsidRDefault="00CB7F85" w:rsidP="00092C90">
            <w:pPr>
              <w:spacing w:line="240" w:lineRule="auto"/>
              <w:jc w:val="left"/>
              <w:rPr>
                <w:color w:val="000000" w:themeColor="text1"/>
                <w:sz w:val="22"/>
                <w:lang w:val="en-US"/>
              </w:rPr>
            </w:pPr>
            <w:r w:rsidRPr="008E17CD">
              <w:rPr>
                <w:color w:val="000000" w:themeColor="text1"/>
                <w:sz w:val="22"/>
                <w:lang w:val="en-US"/>
              </w:rPr>
              <w:t xml:space="preserve">Chloé Brassart François Pichault </w:t>
            </w:r>
          </w:p>
        </w:tc>
      </w:tr>
      <w:tr w:rsidR="0094249D" w:rsidRPr="00C05C6B" w14:paraId="41315C18" w14:textId="6DE99474" w:rsidTr="005C505D">
        <w:tc>
          <w:tcPr>
            <w:tcW w:w="13992" w:type="dxa"/>
            <w:gridSpan w:val="8"/>
          </w:tcPr>
          <w:p w14:paraId="34F10B5F" w14:textId="144CCF8F" w:rsidR="0094249D" w:rsidRPr="00C05C6B" w:rsidRDefault="0094249D" w:rsidP="00C863CF">
            <w:pPr>
              <w:spacing w:line="240" w:lineRule="auto"/>
              <w:jc w:val="center"/>
              <w:rPr>
                <w:b/>
                <w:bCs/>
                <w:caps/>
                <w:sz w:val="22"/>
              </w:rPr>
            </w:pPr>
            <w:r w:rsidRPr="00C05C6B">
              <w:rPr>
                <w:b/>
                <w:bCs/>
                <w:caps/>
                <w:sz w:val="22"/>
              </w:rPr>
              <w:t>Micro</w:t>
            </w:r>
          </w:p>
        </w:tc>
      </w:tr>
      <w:tr w:rsidR="00C233E2" w:rsidRPr="00C05C6B" w14:paraId="5BB9B1FB" w14:textId="4A555C37" w:rsidTr="00FF40BD">
        <w:tc>
          <w:tcPr>
            <w:tcW w:w="1097" w:type="dxa"/>
            <w:tcBorders>
              <w:top w:val="dotted" w:sz="4" w:space="0" w:color="auto"/>
              <w:right w:val="dotted" w:sz="4" w:space="0" w:color="auto"/>
            </w:tcBorders>
          </w:tcPr>
          <w:p w14:paraId="1DA6DFAF" w14:textId="77777777" w:rsidR="00C233E2" w:rsidRPr="00C05C6B" w:rsidRDefault="00C233E2" w:rsidP="00C863CF">
            <w:pPr>
              <w:spacing w:line="240" w:lineRule="auto"/>
              <w:rPr>
                <w:sz w:val="22"/>
              </w:rPr>
            </w:pPr>
            <w:r w:rsidRPr="00C05C6B">
              <w:rPr>
                <w:sz w:val="22"/>
              </w:rPr>
              <w:t>Article 3</w:t>
            </w:r>
          </w:p>
        </w:tc>
        <w:tc>
          <w:tcPr>
            <w:tcW w:w="2533" w:type="dxa"/>
            <w:tcBorders>
              <w:left w:val="dotted" w:sz="4" w:space="0" w:color="auto"/>
              <w:right w:val="dotted" w:sz="4" w:space="0" w:color="auto"/>
            </w:tcBorders>
          </w:tcPr>
          <w:p w14:paraId="25E003AF" w14:textId="77777777" w:rsidR="00C233E2" w:rsidRPr="00C05C6B" w:rsidRDefault="00C233E2" w:rsidP="00C863CF">
            <w:pPr>
              <w:spacing w:line="240" w:lineRule="auto"/>
              <w:jc w:val="left"/>
              <w:rPr>
                <w:sz w:val="22"/>
              </w:rPr>
            </w:pPr>
            <w:r w:rsidRPr="00C05C6B">
              <w:rPr>
                <w:color w:val="000000" w:themeColor="text1"/>
                <w:sz w:val="22"/>
                <w:lang w:val="fr-BE"/>
              </w:rPr>
              <w:t>L’expérience subjective du travail sur plateforme - Récits des chauffeurs à Bruxelles</w:t>
            </w:r>
          </w:p>
        </w:tc>
        <w:tc>
          <w:tcPr>
            <w:tcW w:w="1610" w:type="dxa"/>
            <w:tcBorders>
              <w:left w:val="dotted" w:sz="4" w:space="0" w:color="auto"/>
              <w:right w:val="dotted" w:sz="4" w:space="0" w:color="auto"/>
            </w:tcBorders>
          </w:tcPr>
          <w:p w14:paraId="1DFA1283" w14:textId="77777777" w:rsidR="00C233E2" w:rsidRPr="00C05C6B" w:rsidRDefault="00C233E2" w:rsidP="00C863CF">
            <w:pPr>
              <w:spacing w:line="240" w:lineRule="auto"/>
              <w:jc w:val="left"/>
              <w:rPr>
                <w:sz w:val="22"/>
              </w:rPr>
            </w:pPr>
            <w:r w:rsidRPr="00C05C6B">
              <w:rPr>
                <w:color w:val="000000" w:themeColor="text1"/>
                <w:sz w:val="22"/>
                <w:lang w:val="fr-BE"/>
              </w:rPr>
              <w:t>Les chauffeurs de plateformes de Bruxelles</w:t>
            </w:r>
          </w:p>
        </w:tc>
        <w:tc>
          <w:tcPr>
            <w:tcW w:w="2126" w:type="dxa"/>
            <w:gridSpan w:val="2"/>
            <w:tcBorders>
              <w:left w:val="dotted" w:sz="4" w:space="0" w:color="auto"/>
              <w:right w:val="dotted" w:sz="4" w:space="0" w:color="auto"/>
            </w:tcBorders>
          </w:tcPr>
          <w:p w14:paraId="1DA4FF70" w14:textId="77777777" w:rsidR="00C233E2" w:rsidRPr="00C05C6B" w:rsidRDefault="00C233E2" w:rsidP="00C863CF">
            <w:pPr>
              <w:spacing w:line="240" w:lineRule="auto"/>
              <w:jc w:val="left"/>
              <w:rPr>
                <w:sz w:val="22"/>
              </w:rPr>
            </w:pPr>
            <w:r w:rsidRPr="00C05C6B">
              <w:rPr>
                <w:sz w:val="22"/>
              </w:rPr>
              <w:t xml:space="preserve">Approche narrative </w:t>
            </w:r>
          </w:p>
        </w:tc>
        <w:tc>
          <w:tcPr>
            <w:tcW w:w="2268" w:type="dxa"/>
            <w:tcBorders>
              <w:left w:val="dotted" w:sz="4" w:space="0" w:color="auto"/>
              <w:right w:val="dotted" w:sz="4" w:space="0" w:color="auto"/>
            </w:tcBorders>
          </w:tcPr>
          <w:p w14:paraId="5DE828FA" w14:textId="77777777" w:rsidR="00C233E2" w:rsidRPr="00C05C6B" w:rsidRDefault="00C233E2" w:rsidP="00C863CF">
            <w:pPr>
              <w:spacing w:before="120" w:after="120" w:line="240" w:lineRule="auto"/>
              <w:jc w:val="left"/>
              <w:rPr>
                <w:color w:val="000000" w:themeColor="text1"/>
                <w:sz w:val="22"/>
                <w:lang w:val="fr-BE"/>
              </w:rPr>
            </w:pPr>
            <w:r w:rsidRPr="00C05C6B">
              <w:rPr>
                <w:color w:val="000000" w:themeColor="text1"/>
                <w:sz w:val="22"/>
                <w:lang w:val="fr-BE"/>
              </w:rPr>
              <w:t xml:space="preserve">Analyse des récits narratifs </w:t>
            </w:r>
            <w:r w:rsidRPr="00C05C6B">
              <w:rPr>
                <w:color w:val="000000" w:themeColor="text1"/>
                <w:sz w:val="22"/>
                <w:lang w:val="fr-BE"/>
              </w:rPr>
              <w:fldChar w:fldCharType="begin"/>
            </w:r>
            <w:r w:rsidRPr="00C05C6B">
              <w:rPr>
                <w:color w:val="000000" w:themeColor="text1"/>
                <w:sz w:val="22"/>
                <w:lang w:val="fr-BE"/>
              </w:rPr>
              <w:instrText xml:space="preserve"> ADDIN ZOTERO_ITEM CSL_CITATION {"citationID":"Xm46Fnzz","properties":{"formattedCitation":"(K. S. Scott, 2022)","plainCitation":"(K. S. Scott, 2022)","noteIndex":0},"citationItems":[{"id":2838,"uris":["http://zotero.org/users/6183971/items/66VTPKE2"],"itemData":{"id":2838,"type":"article-journal","abstract":"This study examined how individuals make sense of their work narratives – autobiographical stories about their work lives – and the implications for individual well-being. A mixed methods approach was used to investigate relationships between meaning making, pathways to meaningfulness, job characteristics, job involvement, and psychological well-being. Survey responses and narrative themes from life story interviews were collected from 119 adults. A narrative coding scheme was developed to identify pathways to meaningful work. Results show that people made sense of their work lives most often by constructing themes about personal agency. The findings support prior research suggesting that socioeconomic factors, access to resources, and working conditions increase the likelihood of finding and benefiting from meaningful work. For individuals wishing to find meaning in their work, job design characteristics (e.g., decision authority, skill discretion), and developing a sense of agency can be levers for fostering meaning and well-being.","container-title":"Journal of Management &amp; Organization","DOI":"10.1017/jmo.2019.43","ISSN":"1833-3672, 1839-3527","issue":"5","journalAbbreviation":"Journal of Management &amp; Organization","language":"en","page":"1057-1077","source":"DOI.org (Crossref)","title":"Making sense of work: finding meaning in work narratives","title-short":"Making sense of work","URL":"https://www.cambridge.org/core/product/identifier/S1833367219000439/type/journal_article","volume":"28","author":[{"family":"Scott","given":"Kimberly S."}],"accessed":{"date-parts":[["2023",10,31]]},"issued":{"date-parts":[["2022",9]]}}}],"schema":"https://github.com/citation-style-language/schema/raw/master/csl-citation.json"} </w:instrText>
            </w:r>
            <w:r w:rsidRPr="00C05C6B">
              <w:rPr>
                <w:color w:val="000000" w:themeColor="text1"/>
                <w:sz w:val="22"/>
                <w:lang w:val="fr-BE"/>
              </w:rPr>
              <w:fldChar w:fldCharType="separate"/>
            </w:r>
            <w:r w:rsidRPr="00C05C6B">
              <w:rPr>
                <w:rFonts w:cs="Times New Roman"/>
                <w:color w:val="000000" w:themeColor="text1"/>
                <w:sz w:val="22"/>
              </w:rPr>
              <w:t>(K. S. Scott, 2022)</w:t>
            </w:r>
            <w:r w:rsidRPr="00C05C6B">
              <w:rPr>
                <w:color w:val="000000" w:themeColor="text1"/>
                <w:sz w:val="22"/>
                <w:lang w:val="fr-BE"/>
              </w:rPr>
              <w:fldChar w:fldCharType="end"/>
            </w:r>
            <w:r w:rsidRPr="00C05C6B">
              <w:rPr>
                <w:color w:val="000000" w:themeColor="text1"/>
                <w:sz w:val="22"/>
                <w:lang w:val="fr-BE"/>
              </w:rPr>
              <w:t xml:space="preserve"> </w:t>
            </w:r>
          </w:p>
          <w:p w14:paraId="2E78EEFD" w14:textId="40D7C99F" w:rsidR="00C233E2" w:rsidRPr="00C05C6B" w:rsidRDefault="00C233E2" w:rsidP="00C863CF">
            <w:pPr>
              <w:spacing w:line="240" w:lineRule="auto"/>
              <w:jc w:val="left"/>
              <w:rPr>
                <w:sz w:val="22"/>
              </w:rPr>
            </w:pPr>
            <w:r w:rsidRPr="00C05C6B">
              <w:rPr>
                <w:color w:val="000000" w:themeColor="text1"/>
                <w:sz w:val="22"/>
                <w:lang w:val="fr-BE"/>
              </w:rPr>
              <w:t>Les théories sociomatérielles (Orlikowski, 2007 ; Leonardi, 2011)</w:t>
            </w:r>
          </w:p>
        </w:tc>
        <w:tc>
          <w:tcPr>
            <w:tcW w:w="2268" w:type="dxa"/>
            <w:tcBorders>
              <w:left w:val="dotted" w:sz="4" w:space="0" w:color="auto"/>
              <w:right w:val="dotted" w:sz="4" w:space="0" w:color="auto"/>
            </w:tcBorders>
          </w:tcPr>
          <w:p w14:paraId="70753686" w14:textId="77777777" w:rsidR="00C233E2" w:rsidRPr="00C05C6B" w:rsidRDefault="00C233E2" w:rsidP="00C863CF">
            <w:pPr>
              <w:spacing w:before="120" w:after="120" w:line="240" w:lineRule="auto"/>
              <w:jc w:val="left"/>
              <w:rPr>
                <w:color w:val="000000" w:themeColor="text1"/>
                <w:sz w:val="22"/>
                <w:lang w:val="fr-BE"/>
              </w:rPr>
            </w:pPr>
            <w:r w:rsidRPr="00C05C6B">
              <w:rPr>
                <w:color w:val="000000" w:themeColor="text1"/>
                <w:sz w:val="22"/>
                <w:lang w:val="fr-BE"/>
              </w:rPr>
              <w:t>Entretiens ouverts, observations non participantes</w:t>
            </w:r>
          </w:p>
        </w:tc>
        <w:tc>
          <w:tcPr>
            <w:tcW w:w="2090" w:type="dxa"/>
            <w:tcBorders>
              <w:left w:val="dotted" w:sz="4" w:space="0" w:color="auto"/>
            </w:tcBorders>
          </w:tcPr>
          <w:p w14:paraId="23C346FD" w14:textId="77777777" w:rsidR="008E17CD" w:rsidRPr="008E17CD" w:rsidRDefault="008E17CD" w:rsidP="008E17CD">
            <w:pPr>
              <w:spacing w:line="240" w:lineRule="auto"/>
              <w:jc w:val="left"/>
              <w:rPr>
                <w:color w:val="000000" w:themeColor="text1"/>
                <w:sz w:val="22"/>
                <w:lang w:val="en-US"/>
              </w:rPr>
            </w:pPr>
            <w:r w:rsidRPr="008E17CD">
              <w:rPr>
                <w:color w:val="000000" w:themeColor="text1"/>
                <w:sz w:val="22"/>
                <w:lang w:val="en-US"/>
              </w:rPr>
              <w:t xml:space="preserve">Rédigé en français </w:t>
            </w:r>
          </w:p>
          <w:p w14:paraId="1D41E8A1" w14:textId="77777777" w:rsidR="008E17CD" w:rsidRDefault="008E17CD" w:rsidP="008E17CD">
            <w:pPr>
              <w:spacing w:line="240" w:lineRule="auto"/>
              <w:jc w:val="left"/>
              <w:rPr>
                <w:color w:val="000000" w:themeColor="text1"/>
                <w:sz w:val="22"/>
                <w:lang w:val="en-US"/>
              </w:rPr>
            </w:pPr>
          </w:p>
          <w:p w14:paraId="5952528C" w14:textId="7AB56DCA" w:rsidR="0094249D" w:rsidRDefault="008E17CD" w:rsidP="008E17CD">
            <w:pPr>
              <w:spacing w:line="240" w:lineRule="auto"/>
              <w:jc w:val="left"/>
              <w:rPr>
                <w:color w:val="000000" w:themeColor="text1"/>
                <w:sz w:val="22"/>
                <w:lang w:val="en-US"/>
              </w:rPr>
            </w:pPr>
            <w:r w:rsidRPr="008E17CD">
              <w:rPr>
                <w:color w:val="000000" w:themeColor="text1"/>
                <w:sz w:val="22"/>
                <w:lang w:val="en-US"/>
              </w:rPr>
              <w:t xml:space="preserve">Soumis à  </w:t>
            </w:r>
            <w:r w:rsidR="00A518F2" w:rsidRPr="008E17CD">
              <w:rPr>
                <w:color w:val="000000" w:themeColor="text1"/>
                <w:sz w:val="22"/>
                <w:lang w:val="en-US"/>
              </w:rPr>
              <w:t xml:space="preserve">Management &amp; Avenir </w:t>
            </w:r>
            <w:r w:rsidR="002906CD" w:rsidRPr="008E17CD">
              <w:rPr>
                <w:color w:val="000000" w:themeColor="text1"/>
                <w:sz w:val="22"/>
                <w:lang w:val="en-US"/>
              </w:rPr>
              <w:t xml:space="preserve"> </w:t>
            </w:r>
          </w:p>
          <w:p w14:paraId="28A95BDE" w14:textId="77777777" w:rsidR="008E17CD" w:rsidRPr="008E17CD" w:rsidRDefault="008E17CD" w:rsidP="008E17CD">
            <w:pPr>
              <w:spacing w:line="240" w:lineRule="auto"/>
              <w:jc w:val="left"/>
              <w:rPr>
                <w:color w:val="000000" w:themeColor="text1"/>
                <w:sz w:val="22"/>
                <w:lang w:val="en-US"/>
              </w:rPr>
            </w:pPr>
          </w:p>
          <w:p w14:paraId="47BF77E8" w14:textId="1EE90AB5" w:rsidR="008E17CD" w:rsidRPr="00C05C6B" w:rsidRDefault="008E17CD" w:rsidP="008E17CD">
            <w:pPr>
              <w:spacing w:line="240" w:lineRule="auto"/>
              <w:jc w:val="left"/>
              <w:rPr>
                <w:color w:val="000000" w:themeColor="text1"/>
                <w:sz w:val="22"/>
                <w:lang w:val="fr-BE"/>
              </w:rPr>
            </w:pPr>
            <w:r w:rsidRPr="008E17CD">
              <w:rPr>
                <w:color w:val="000000" w:themeColor="text1"/>
                <w:sz w:val="22"/>
                <w:lang w:val="en-US"/>
              </w:rPr>
              <w:t xml:space="preserve">Chloé Brassart, François Pichault </w:t>
            </w:r>
          </w:p>
        </w:tc>
      </w:tr>
    </w:tbl>
    <w:p w14:paraId="1955B684" w14:textId="77777777" w:rsidR="001D0802" w:rsidRPr="00C05C6B" w:rsidRDefault="001D0802" w:rsidP="00A225E1">
      <w:pPr>
        <w:pStyle w:val="Titre1"/>
        <w:spacing w:before="120" w:after="120"/>
        <w:rPr>
          <w:color w:val="000000" w:themeColor="text1"/>
        </w:rPr>
        <w:sectPr w:rsidR="001D0802" w:rsidRPr="00C05C6B" w:rsidSect="00966180">
          <w:headerReference w:type="default" r:id="rId23"/>
          <w:footerReference w:type="default" r:id="rId24"/>
          <w:endnotePr>
            <w:numFmt w:val="decimal"/>
          </w:endnotePr>
          <w:type w:val="continuous"/>
          <w:pgSz w:w="16838" w:h="11906" w:orient="landscape"/>
          <w:pgMar w:top="1418" w:right="1418" w:bottom="1418" w:left="1418" w:header="709" w:footer="709" w:gutter="0"/>
          <w:cols w:space="708"/>
          <w:docGrid w:linePitch="360"/>
        </w:sectPr>
      </w:pPr>
    </w:p>
    <w:p w14:paraId="2EBCF797" w14:textId="354DA876" w:rsidR="000A6E92" w:rsidRDefault="000A6E92" w:rsidP="00DC2F8F">
      <w:pPr>
        <w:pStyle w:val="Titre1"/>
        <w:rPr>
          <w:color w:val="000000" w:themeColor="text1"/>
          <w:shd w:val="clear" w:color="auto" w:fill="FEFEFE"/>
          <w:lang w:val="en-US"/>
        </w:rPr>
      </w:pPr>
      <w:bookmarkStart w:id="109" w:name="_Toc151300004"/>
      <w:bookmarkStart w:id="110" w:name="_Toc169527887"/>
      <w:bookmarkEnd w:id="107"/>
      <w:bookmarkEnd w:id="108"/>
      <w:r>
        <w:rPr>
          <w:color w:val="000000" w:themeColor="text1"/>
          <w:shd w:val="clear" w:color="auto" w:fill="FEFEFE"/>
          <w:lang w:val="en-US"/>
        </w:rPr>
        <w:lastRenderedPageBreak/>
        <w:br w:type="page"/>
      </w:r>
    </w:p>
    <w:p w14:paraId="7F449666" w14:textId="77777777" w:rsidR="000A6E92" w:rsidRDefault="000A6E92" w:rsidP="00DC2F8F">
      <w:pPr>
        <w:pStyle w:val="Titre1"/>
        <w:rPr>
          <w:color w:val="000000" w:themeColor="text1"/>
          <w:shd w:val="clear" w:color="auto" w:fill="FEFEFE"/>
          <w:lang w:val="en-US"/>
        </w:rPr>
        <w:sectPr w:rsidR="000A6E92" w:rsidSect="00966180">
          <w:headerReference w:type="default" r:id="rId25"/>
          <w:endnotePr>
            <w:numFmt w:val="decimal"/>
          </w:endnotePr>
          <w:pgSz w:w="11906" w:h="16838"/>
          <w:pgMar w:top="1418" w:right="1418" w:bottom="1418" w:left="1418" w:header="709" w:footer="709" w:gutter="0"/>
          <w:cols w:space="708"/>
          <w:docGrid w:linePitch="360"/>
        </w:sectPr>
      </w:pPr>
    </w:p>
    <w:p w14:paraId="4323671F" w14:textId="3C3394BA" w:rsidR="00DC2F8F" w:rsidRPr="00C05C6B" w:rsidRDefault="00DC2F8F" w:rsidP="00DC2F8F">
      <w:pPr>
        <w:pStyle w:val="Titre1"/>
        <w:rPr>
          <w:color w:val="000000" w:themeColor="text1"/>
          <w:shd w:val="clear" w:color="auto" w:fill="FEFEFE"/>
          <w:lang w:val="en-US"/>
        </w:rPr>
      </w:pPr>
      <w:r w:rsidRPr="00C05C6B">
        <w:rPr>
          <w:color w:val="000000" w:themeColor="text1"/>
          <w:shd w:val="clear" w:color="auto" w:fill="FEFEFE"/>
          <w:lang w:val="en-US"/>
        </w:rPr>
        <w:lastRenderedPageBreak/>
        <w:t xml:space="preserve">Chapitre </w:t>
      </w:r>
      <w:r w:rsidR="00C63A9C" w:rsidRPr="00C05C6B">
        <w:rPr>
          <w:color w:val="000000" w:themeColor="text1"/>
          <w:shd w:val="clear" w:color="auto" w:fill="FEFEFE"/>
          <w:lang w:val="en-US"/>
        </w:rPr>
        <w:t>3:</w:t>
      </w:r>
      <w:r w:rsidRPr="00C05C6B">
        <w:rPr>
          <w:color w:val="000000" w:themeColor="text1"/>
          <w:shd w:val="clear" w:color="auto" w:fill="FEFEFE"/>
          <w:lang w:val="en-US"/>
        </w:rPr>
        <w:t xml:space="preserve"> </w:t>
      </w:r>
      <w:r w:rsidR="00C63A9C" w:rsidRPr="00C05C6B">
        <w:rPr>
          <w:color w:val="000000" w:themeColor="text1"/>
          <w:shd w:val="clear" w:color="auto" w:fill="FEFEFE"/>
          <w:lang w:val="en-US"/>
        </w:rPr>
        <w:t>“</w:t>
      </w:r>
      <w:r w:rsidRPr="00C05C6B">
        <w:rPr>
          <w:color w:val="000000" w:themeColor="text1"/>
          <w:shd w:val="clear" w:color="auto" w:fill="FEFEFE"/>
          <w:lang w:val="en-US"/>
        </w:rPr>
        <w:t xml:space="preserve">The </w:t>
      </w:r>
      <w:r w:rsidR="00C63A9C" w:rsidRPr="00C05C6B">
        <w:rPr>
          <w:color w:val="000000" w:themeColor="text1"/>
          <w:shd w:val="clear" w:color="auto" w:fill="FEFEFE"/>
          <w:lang w:val="en-US"/>
        </w:rPr>
        <w:t>power shield</w:t>
      </w:r>
      <w:r w:rsidRPr="00C05C6B">
        <w:rPr>
          <w:color w:val="000000" w:themeColor="text1"/>
          <w:shd w:val="clear" w:color="auto" w:fill="FEFEFE"/>
          <w:lang w:val="en-US"/>
        </w:rPr>
        <w:t>: a case of taxi regulation in Brussels</w:t>
      </w:r>
      <w:r w:rsidR="00C63A9C" w:rsidRPr="00C05C6B">
        <w:rPr>
          <w:color w:val="000000" w:themeColor="text1"/>
          <w:shd w:val="clear" w:color="auto" w:fill="FEFEFE"/>
          <w:lang w:val="en-US"/>
        </w:rPr>
        <w:t>”</w:t>
      </w:r>
      <w:bookmarkEnd w:id="109"/>
      <w:bookmarkEnd w:id="110"/>
    </w:p>
    <w:p w14:paraId="196DE340" w14:textId="77777777" w:rsidR="00DC2F8F" w:rsidRPr="00C05C6B" w:rsidRDefault="00DC2F8F" w:rsidP="00DE4CEB">
      <w:pPr>
        <w:spacing w:before="120" w:after="120"/>
        <w:rPr>
          <w:color w:val="000000" w:themeColor="text1"/>
          <w:shd w:val="clear" w:color="auto" w:fill="FEFEFE"/>
          <w:lang w:val="en-US"/>
        </w:rPr>
      </w:pPr>
    </w:p>
    <w:p w14:paraId="34767616" w14:textId="1AE2997C" w:rsidR="00DC2F8F" w:rsidRPr="00C05C6B" w:rsidRDefault="00DC2F8F" w:rsidP="00DC2F8F">
      <w:pPr>
        <w:pStyle w:val="Titre3"/>
        <w:rPr>
          <w:color w:val="000000" w:themeColor="text1"/>
          <w:shd w:val="clear" w:color="auto" w:fill="FEFEFE"/>
          <w:lang w:val="en-US"/>
        </w:rPr>
      </w:pPr>
      <w:bookmarkStart w:id="111" w:name="_Toc151300005"/>
      <w:bookmarkStart w:id="112" w:name="_Toc169527888"/>
      <w:r w:rsidRPr="00C05C6B">
        <w:rPr>
          <w:color w:val="000000" w:themeColor="text1"/>
          <w:shd w:val="clear" w:color="auto" w:fill="FEFEFE"/>
          <w:lang w:val="en-US"/>
        </w:rPr>
        <w:t>Abstract</w:t>
      </w:r>
      <w:bookmarkEnd w:id="111"/>
      <w:bookmarkEnd w:id="112"/>
    </w:p>
    <w:p w14:paraId="5D9DC622" w14:textId="5A4216ED" w:rsidR="00FC4538" w:rsidRPr="00C05C6B" w:rsidRDefault="00DE4CEB" w:rsidP="00DE4CEB">
      <w:pPr>
        <w:spacing w:before="120" w:after="120"/>
        <w:rPr>
          <w:color w:val="000000" w:themeColor="text1"/>
          <w:lang w:val="en-US"/>
        </w:rPr>
      </w:pPr>
      <w:r w:rsidRPr="00C05C6B">
        <w:rPr>
          <w:color w:val="000000" w:themeColor="text1"/>
          <w:shd w:val="clear" w:color="auto" w:fill="FEFEFE"/>
          <w:lang w:val="en-US"/>
        </w:rPr>
        <w:t>This longitudinal case study examined the emerging regulation forms in platform  capitalism  through  an  exploration  of  the  taxi  industry  in Brussels.  Drawing  upon  the  legal  and  economic  controversies  that emerged from the disruption caused by Uber’s digital business model, the  article  combines  Boltanski  and  Thevenot’s  ‘orders  of  worth’ framework  and  the  Theory  of  Strategic  Action  Fields  (Fligstein and  McAdam,2020) to account for the ways in which platform work regulation is embedded  in  a  broader  social,  political  and  economic context   shaped   in   our   case   by   discourses,   interests,   and   the power dynamics of  the  taxi  industry.  The  article  shows that  in  the absence of a significant public intervention through legal initiatives, the conflicting processes of justification intertwined with the various power strategies  of  incumbents  (traditional  taxi  industry)  and  challengers (Uber) shape the effective regulation of the field over time</w:t>
      </w:r>
    </w:p>
    <w:p w14:paraId="08C6EA03" w14:textId="11EBE69C"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Keywords: regulation, taxi services, Brussels, Uber, sociology of conventions, power, politics </w:t>
      </w:r>
    </w:p>
    <w:p w14:paraId="21FA9902" w14:textId="702F08B4" w:rsidR="00C06846" w:rsidRPr="00C05C6B" w:rsidRDefault="00C06846" w:rsidP="00A225E1">
      <w:pPr>
        <w:spacing w:before="120" w:after="120"/>
        <w:rPr>
          <w:color w:val="000000" w:themeColor="text1"/>
          <w:lang w:val="en-US" w:eastAsia="fr-FR"/>
        </w:rPr>
      </w:pPr>
    </w:p>
    <w:p w14:paraId="576DCF13" w14:textId="0DDC0B5F" w:rsidR="00C06846" w:rsidRPr="00C05C6B" w:rsidRDefault="00C06846" w:rsidP="00A225E1">
      <w:pPr>
        <w:pStyle w:val="Paragraphedeliste"/>
        <w:numPr>
          <w:ilvl w:val="0"/>
          <w:numId w:val="11"/>
        </w:numPr>
        <w:spacing w:before="120" w:after="120"/>
        <w:contextualSpacing w:val="0"/>
        <w:rPr>
          <w:color w:val="000000" w:themeColor="text1"/>
          <w:lang w:val="en-US" w:eastAsia="fr-FR"/>
        </w:rPr>
      </w:pPr>
      <w:r w:rsidRPr="00C05C6B">
        <w:rPr>
          <w:color w:val="000000" w:themeColor="text1"/>
          <w:lang w:val="en-US" w:eastAsia="fr-FR"/>
        </w:rPr>
        <w:t xml:space="preserve">Accepted as full paper at EGOS </w:t>
      </w:r>
      <w:r w:rsidR="0042173F" w:rsidRPr="00C05C6B">
        <w:rPr>
          <w:color w:val="000000" w:themeColor="text1"/>
          <w:lang w:val="en-US" w:eastAsia="fr-FR"/>
        </w:rPr>
        <w:t>(Virtual Conference)</w:t>
      </w:r>
    </w:p>
    <w:p w14:paraId="10A6B407" w14:textId="4D87938E" w:rsidR="00C06846" w:rsidRPr="00C05C6B" w:rsidRDefault="00C06846" w:rsidP="00A225E1">
      <w:pPr>
        <w:pStyle w:val="Paragraphedeliste"/>
        <w:numPr>
          <w:ilvl w:val="0"/>
          <w:numId w:val="11"/>
        </w:numPr>
        <w:spacing w:before="120" w:after="120"/>
        <w:contextualSpacing w:val="0"/>
        <w:rPr>
          <w:color w:val="000000" w:themeColor="text1"/>
          <w:lang w:val="en-US" w:eastAsia="fr-FR"/>
        </w:rPr>
      </w:pPr>
      <w:r w:rsidRPr="00C05C6B">
        <w:rPr>
          <w:color w:val="000000" w:themeColor="text1"/>
          <w:lang w:val="en-US" w:eastAsia="fr-FR"/>
        </w:rPr>
        <w:t xml:space="preserve">Accepted as full paper at SASE </w:t>
      </w:r>
      <w:r w:rsidR="0042173F" w:rsidRPr="00C05C6B">
        <w:rPr>
          <w:color w:val="000000" w:themeColor="text1"/>
          <w:lang w:val="en-US" w:eastAsia="fr-FR"/>
        </w:rPr>
        <w:t>(Virtual Conference)</w:t>
      </w:r>
    </w:p>
    <w:p w14:paraId="32871D54" w14:textId="3178A947" w:rsidR="006B52BB" w:rsidRPr="00C05C6B" w:rsidRDefault="006B52BB" w:rsidP="00A225E1">
      <w:pPr>
        <w:pStyle w:val="Paragraphedeliste"/>
        <w:numPr>
          <w:ilvl w:val="0"/>
          <w:numId w:val="11"/>
        </w:numPr>
        <w:spacing w:before="120" w:after="120"/>
        <w:contextualSpacing w:val="0"/>
        <w:rPr>
          <w:color w:val="000000" w:themeColor="text1"/>
          <w:lang w:val="en-US" w:eastAsia="fr-FR"/>
        </w:rPr>
      </w:pPr>
      <w:r w:rsidRPr="00C05C6B">
        <w:rPr>
          <w:color w:val="000000" w:themeColor="text1"/>
          <w:lang w:val="en-US" w:eastAsia="fr-FR"/>
        </w:rPr>
        <w:t xml:space="preserve">Submitted at Work, Employment and Society Journal </w:t>
      </w:r>
      <w:r w:rsidR="00C402D1" w:rsidRPr="00C05C6B">
        <w:rPr>
          <w:color w:val="000000" w:themeColor="text1"/>
          <w:lang w:val="en-US" w:eastAsia="fr-FR"/>
        </w:rPr>
        <w:t xml:space="preserve">– Brassart Chloé, Ul-Haq Shoiab, Pichault François </w:t>
      </w:r>
    </w:p>
    <w:p w14:paraId="5D7AF184" w14:textId="2F245A6B" w:rsidR="00C06846" w:rsidRPr="00C05C6B" w:rsidRDefault="00C06846" w:rsidP="00A225E1">
      <w:pPr>
        <w:spacing w:before="120" w:after="120"/>
        <w:rPr>
          <w:color w:val="000000" w:themeColor="text1"/>
          <w:lang w:val="en-US"/>
        </w:rPr>
      </w:pPr>
      <w:r w:rsidRPr="00C05C6B">
        <w:rPr>
          <w:color w:val="000000" w:themeColor="text1"/>
          <w:lang w:val="en-US"/>
        </w:rPr>
        <w:br w:type="page"/>
      </w:r>
    </w:p>
    <w:p w14:paraId="520C1888" w14:textId="7FFE6C39" w:rsidR="00FC4538" w:rsidRPr="00C05C6B" w:rsidRDefault="00FC4538" w:rsidP="00A225E1">
      <w:pPr>
        <w:pStyle w:val="Titre3"/>
        <w:spacing w:before="120" w:beforeAutospacing="0" w:after="120" w:afterAutospacing="0"/>
        <w:rPr>
          <w:color w:val="000000" w:themeColor="text1"/>
          <w:lang w:val="en-US"/>
        </w:rPr>
      </w:pPr>
      <w:bookmarkStart w:id="113" w:name="_Toc146804007"/>
      <w:bookmarkStart w:id="114" w:name="_Toc146804076"/>
      <w:bookmarkStart w:id="115" w:name="_Toc149396616"/>
      <w:bookmarkStart w:id="116" w:name="_Toc151300006"/>
      <w:bookmarkStart w:id="117" w:name="_Toc169527889"/>
      <w:r w:rsidRPr="00C05C6B">
        <w:rPr>
          <w:color w:val="000000" w:themeColor="text1"/>
          <w:lang w:val="en-US"/>
        </w:rPr>
        <w:lastRenderedPageBreak/>
        <w:t>Introduction</w:t>
      </w:r>
      <w:bookmarkEnd w:id="113"/>
      <w:bookmarkEnd w:id="114"/>
      <w:bookmarkEnd w:id="115"/>
      <w:bookmarkEnd w:id="116"/>
      <w:bookmarkEnd w:id="117"/>
      <w:r w:rsidRPr="00C05C6B">
        <w:rPr>
          <w:color w:val="000000" w:themeColor="text1"/>
          <w:lang w:val="en-US"/>
        </w:rPr>
        <w:t xml:space="preserve"> </w:t>
      </w:r>
    </w:p>
    <w:p w14:paraId="3515F006" w14:textId="593326FC"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Uber is the iconic image of the disruptive, asset-light technology firm driven by digital intermediary technologies and multiple rounds of venture capital financing that best describes the model of platform capitalism today </w:t>
      </w:r>
      <w:r w:rsidR="009C3A98" w:rsidRPr="00C05C6B">
        <w:rPr>
          <w:color w:val="000000" w:themeColor="text1"/>
          <w:lang w:val="en-US" w:eastAsia="fr-FR"/>
        </w:rPr>
        <w:fldChar w:fldCharType="begin"/>
      </w:r>
      <w:r w:rsidR="009C3A98" w:rsidRPr="00C05C6B">
        <w:rPr>
          <w:color w:val="000000" w:themeColor="text1"/>
          <w:lang w:val="en-US" w:eastAsia="fr-FR"/>
        </w:rPr>
        <w:instrText xml:space="preserve"> ADDIN ZOTERO_ITEM CSL_CITATION {"citationID":"CKszWPH5","properties":{"formattedCitation":"(Steinberg, 2022)","plainCitation":"(Steinberg, 2022)","noteIndex":0},"citationItems":[{"id":2646,"uris":["http://zotero.org/users/6183971/items/XBL5FG5N"],"itemData":{"id":2646,"type":"article-journal","abstract":"This article explores the automotive lineage and manufacturing origins of platforms. Challenging prevailing assumptions that the platform is a digital artefact, and platform capitalism a new era, this article traces crucial elements of platform capitalism to Toyotist automobile manufacture in order to rethink the relationship between technology and organization. Arguing that the very terminology and industry applications of the ?platform? emerge from the automobile industry over the course of the 20th century, this article cautions against the uncritical adoption of epochal paradigms, or assumptions that new technologies require new organizational forms. By parsing the platform into two types, the stack and the intermediary, this article demonstrates how the platform concept and data-driven production practice both develop out of the Toyota Production System in particular, and American and Japanese analyses of it. Toyotism, we show, is the unseen industrial and epistemological background against which the platform economy plays out. In making this case, this article highlights the crucial continuities between the data-intensive production of companies like Uber and Amazon ? emblematic of digital platform capitalism ? and the organizational paradigms of the automobile industry. At a moment when the automobile returns to prominence amit platforms such as Uber, Didi Chuxing, or Waymo, and as we find tech companies turning to automobile manufacturing, this automotive lineage of the platform offers a crucial reminder of the automotive origins of what we now call platform capitalism.","container-title":"Organization Studies","DOI":"10.1177/01708406211030681","ISSN":"0170-8406","issue":"7","note":"publisher: SAGE Publications Ltd","page":"1069-1090","source":"SAGE Journals","title":"From Automobile Capitalism to Platform Capitalism: Toyotism as a prehistory of digital platforms","title-short":"From Automobile Capitalism to Platform Capitalism","URL":"https://doi.org/10.1177/01708406211030681","volume":"43","author":[{"family":"Steinberg","given":"Marc"}],"accessed":{"date-parts":[["2023",10,24]]},"issued":{"date-parts":[["2022",7,1]]}}}],"schema":"https://github.com/citation-style-language/schema/raw/master/csl-citation.json"} </w:instrText>
      </w:r>
      <w:r w:rsidR="009C3A98" w:rsidRPr="00C05C6B">
        <w:rPr>
          <w:color w:val="000000" w:themeColor="text1"/>
          <w:lang w:val="en-US" w:eastAsia="fr-FR"/>
        </w:rPr>
        <w:fldChar w:fldCharType="separate"/>
      </w:r>
      <w:r w:rsidR="009C3A98" w:rsidRPr="00C05C6B">
        <w:rPr>
          <w:color w:val="000000" w:themeColor="text1"/>
          <w:lang w:val="en-US"/>
        </w:rPr>
        <w:t>(Steinberg, 2022)</w:t>
      </w:r>
      <w:r w:rsidR="009C3A98" w:rsidRPr="00C05C6B">
        <w:rPr>
          <w:color w:val="000000" w:themeColor="text1"/>
          <w:lang w:val="en-US" w:eastAsia="fr-FR"/>
        </w:rPr>
        <w:fldChar w:fldCharType="end"/>
      </w:r>
      <w:r w:rsidRPr="00C05C6B">
        <w:rPr>
          <w:color w:val="000000" w:themeColor="text1"/>
          <w:lang w:val="en-US" w:eastAsia="fr-FR"/>
        </w:rPr>
        <w:t xml:space="preserve">. It has become a significant competitive threat to the existing and heavily regulated taxi service industry around the globe. Nevertheless, its success is geographically uneven as it was successful in the US but faced significant hurdles in the European context. Some claim that Uber’s American success was possible only because it was not subject to the same regulation as the existing taxi services and is operating at a significantly lower cost (Valdez, 2022). However, there is no robust theoretical explanation of the power and politics around regulation that explains the differential success of Uber in different nation states. It is clear that platform firms challenge not only industry incumbents but also existing regulations </w:t>
      </w:r>
      <w:r w:rsidR="0046180E" w:rsidRPr="00C05C6B">
        <w:rPr>
          <w:color w:val="000000" w:themeColor="text1"/>
          <w:lang w:val="en-US" w:eastAsia="fr-FR"/>
        </w:rPr>
        <w:fldChar w:fldCharType="begin"/>
      </w:r>
      <w:r w:rsidR="00DA5A77" w:rsidRPr="00C05C6B">
        <w:rPr>
          <w:color w:val="000000" w:themeColor="text1"/>
          <w:lang w:val="en-US" w:eastAsia="fr-FR"/>
        </w:rPr>
        <w:instrText xml:space="preserve"> ADDIN ZOTERO_ITEM CSL_CITATION {"citationID":"sp3yU2pv","properties":{"formattedCitation":"(Seidl, 2022; Thelen, 2018; J. Valdez, 2023)","plainCitation":"(Seidl, 2022; Thelen, 2018; J. Valdez, 2023)","noteIndex":0},"citationItems":[{"id":2636,"uris":["http://zotero.org/users/6183971/items/QS2N5C4L"],"itemData":{"id":2636,"type":"article-journal","abstract":"Platform companies like Uber not only disrupt existing markets but also contest existing regulatory regimes. This raises the question of how, when, and why such companies are regulated. This article develops, tests, and defends a theoretical framework that explains the politics of regulatory response to the rise of platform capitalism. Using discourse network analysis and a case study on the regulation of Uber in New York, it shows that the success or failure of regulations depends on the ability of actors to mobilize broad coalition; that narratives affect the composition of these coalitions; and that platform companies have both unique political strengths and vulnerabilities. This article makes substantive contributions to our understanding of the politics of platform capitalism, and it makes theoretical contributions to the literature studies on coalitional politics, ideational institutionalism, and business power.","container-title":"Regulation &amp; Governance","DOI":"10.1111/rego.12353","ISSN":"1748-5991","issue":"2","language":"en","license":"© 2020 John Wiley &amp; Sons Australia, Ltd","note":"_eprint: https://onlinelibrary.wiley.com/doi/pdf/10.1111/rego.12353","page":"357-374","source":"Wiley Online Library","title":"The politics of platform capitalism: A case study on the regulation of Uber in New York","title-short":"The politics of platform capitalism","URL":"https://onlinelibrary.wiley.com/doi/abs/10.1111/rego.12353","volume":"16","author":[{"family":"Seidl","given":"Timo"}],"accessed":{"date-parts":[["2023",10,24]]},"issued":{"date-parts":[["2022"]]}}},{"id":338,"uris":["http://zotero.org/users/6183971/items/MQQN25TS"],"itemData":{"id":338,"type":"article-journal","container-title":"Perspectives on Politics","issue":"4","note":"publisher: Cambridge University Press","page":"938–953","source":"Google Scholar","title":"Regulating Uber: The politics of the platform economy in Europe and the United States","title-short":"Regulating Uber","volume":"16","author":[{"family":"Thelen","given":"Kathleen"}],"issued":{"date-parts":[["2018"]]}}},{"id":2661,"uris":["http://zotero.org/users/6183971/items/QADDUCG7"],"itemData":{"id":2661,"type":"article-journal","abstract":"Platform firms have been depicted as having structural and instrumental power and being able to prevail in regulatory battles. This article, in contrast, documents how they have often adapted to regulations and provide different services across locales. I show that platform firms have a specific type of power, infrastructural power, that stems from their position as mediators across a variety of actors. This power, I argue, is shaped by pre-existing regulations and the firms' strategic response, that I call “contentious compliance”: a double movement of adapting to existing regulations, while continuing to challenge them. I apply this framework to the expansion and regulation of Uber in New York City (US), Madrid (Spain), and Berlin (Germany).","container-title":"Regulation &amp; Governance","DOI":"10.1111/rego.12456","ISSN":"1748-5991","issue":"1","language":"en","note":"_eprint: https://onlinelibrary.wiley.com/doi/pdf/10.1111/rego.12456","page":"177-194","source":"Wiley Online Library","title":"The politics of Uber: Infrastructural power in the United States and Europe","title-short":"The politics of Uber","URL":"https://onlinelibrary.wiley.com/doi/abs/10.1111/rego.12456","volume":"17","author":[{"family":"Valdez","given":"Jimena"}],"accessed":{"date-parts":[["2023",10,24]]},"issued":{"date-parts":[["2023"]]}}}],"schema":"https://github.com/citation-style-language/schema/raw/master/csl-citation.json"} </w:instrText>
      </w:r>
      <w:r w:rsidR="0046180E" w:rsidRPr="00C05C6B">
        <w:rPr>
          <w:color w:val="000000" w:themeColor="text1"/>
          <w:lang w:val="en-US" w:eastAsia="fr-FR"/>
        </w:rPr>
        <w:fldChar w:fldCharType="separate"/>
      </w:r>
      <w:r w:rsidR="00DA5A77" w:rsidRPr="00C05C6B">
        <w:rPr>
          <w:rFonts w:cs="Times New Roman"/>
          <w:lang w:val="en-US"/>
        </w:rPr>
        <w:t>(Seidl, 2022; Thelen, 2018; J. Valdez, 2023)</w:t>
      </w:r>
      <w:r w:rsidR="0046180E" w:rsidRPr="00C05C6B">
        <w:rPr>
          <w:color w:val="000000" w:themeColor="text1"/>
          <w:lang w:val="en-US" w:eastAsia="fr-FR"/>
        </w:rPr>
        <w:fldChar w:fldCharType="end"/>
      </w:r>
      <w:r w:rsidRPr="00C05C6B">
        <w:rPr>
          <w:color w:val="000000" w:themeColor="text1"/>
          <w:lang w:val="en-US" w:eastAsia="fr-FR"/>
        </w:rPr>
        <w:t>, and we need to understand how local regulators respond to a diverse set of political coalitions advancing a multiplicity of competing discourses. </w:t>
      </w:r>
    </w:p>
    <w:p w14:paraId="25A5EF1F"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Our paper is focused on the Belgian context, more particularly on Brussels, the European capital. By reference to the sociology of conventions, we try to understand the extent to which justifications of incumbents and new entrants (challengers) may shape the passenger transport industry regulation. In order to answer this question, we examined Uber as a case of industry disruption in Brussels to analyze and theorize the politics of regulatory response. </w:t>
      </w:r>
    </w:p>
    <w:p w14:paraId="69D3430A"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Our study makes a number of contributions. First, we find that the sociology of conventions approach provides a useful beginning but is insufficient to completely explain our data. We therefore extend the theory to include the effects of power and politics. We also bring to the fore a social mechanism by which discourses and power interact and shape regulation. Consequently, competing politicians and regulatory agencies do not have either the relevant information or the power to impose the rules of the game on these firms.  </w:t>
      </w:r>
    </w:p>
    <w:p w14:paraId="68BFBB1C" w14:textId="04EB2740"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This paper is organized as follows. In the next section, we will review the regulatory challenges in the era of platform capitalism. This will be followed by a discussion of the sociology of conventions as an overarching theoretical framework and its suitability for studying regulatory changes. Then, we will briefly review the literature on organizational power mechanisms which will be followed by our methodology of studying the Belgian taxi services industry. Afterwards, we will describe our research context, data analytic strategies and findings. We will discuss how the interaction of divergent discourses and power differentials shape taxi services </w:t>
      </w:r>
      <w:r w:rsidRPr="00C05C6B">
        <w:rPr>
          <w:color w:val="000000" w:themeColor="text1"/>
          <w:lang w:val="en-US" w:eastAsia="fr-FR"/>
        </w:rPr>
        <w:lastRenderedPageBreak/>
        <w:t>regulation through the lens of sociology of conventions. Finally, we show the limits of this theoretical framework and we elaborate on the necessity to bring a political dimension to the analysis. </w:t>
      </w:r>
    </w:p>
    <w:p w14:paraId="17D9B2C2" w14:textId="56FE9D3F" w:rsidR="00FC4538" w:rsidRPr="00C05C6B" w:rsidRDefault="00FC4538" w:rsidP="00A225E1">
      <w:pPr>
        <w:pStyle w:val="Titre4"/>
        <w:spacing w:before="120" w:after="120"/>
        <w:rPr>
          <w:color w:val="000000" w:themeColor="text1"/>
          <w:lang w:val="en-US"/>
        </w:rPr>
      </w:pPr>
      <w:bookmarkStart w:id="118" w:name="_Toc146804077"/>
      <w:bookmarkStart w:id="119" w:name="_Toc149396617"/>
      <w:bookmarkStart w:id="120" w:name="_Toc151300007"/>
      <w:bookmarkStart w:id="121" w:name="_Toc169527890"/>
      <w:r w:rsidRPr="00C05C6B">
        <w:rPr>
          <w:color w:val="000000" w:themeColor="text1"/>
          <w:lang w:val="en-US"/>
        </w:rPr>
        <w:t>Regulation in the era of platform capitalism</w:t>
      </w:r>
      <w:bookmarkEnd w:id="118"/>
      <w:bookmarkEnd w:id="119"/>
      <w:bookmarkEnd w:id="120"/>
      <w:bookmarkEnd w:id="121"/>
      <w:r w:rsidRPr="00C05C6B">
        <w:rPr>
          <w:color w:val="000000" w:themeColor="text1"/>
          <w:lang w:val="en-US"/>
        </w:rPr>
        <w:t> </w:t>
      </w:r>
    </w:p>
    <w:p w14:paraId="15AB86E2" w14:textId="77B22CB1"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high disruptive innovation potential of online platforms has transformed many industries as their scalar business model can not only facilitate a high level of transactions but also capture more value through gaining substantial market share and using network effects</w:t>
      </w:r>
      <w:r w:rsidR="009C3A98" w:rsidRPr="00C05C6B">
        <w:rPr>
          <w:color w:val="000000" w:themeColor="text1"/>
          <w:lang w:val="en-US" w:eastAsia="fr-FR"/>
        </w:rPr>
        <w:t xml:space="preserve"> </w:t>
      </w:r>
      <w:r w:rsidR="009C3A98" w:rsidRPr="00C05C6B">
        <w:rPr>
          <w:color w:val="000000" w:themeColor="text1"/>
          <w:lang w:val="en-US" w:eastAsia="fr-FR"/>
        </w:rPr>
        <w:fldChar w:fldCharType="begin"/>
      </w:r>
      <w:r w:rsidR="009C3A98" w:rsidRPr="00C05C6B">
        <w:rPr>
          <w:color w:val="000000" w:themeColor="text1"/>
          <w:lang w:val="en-US" w:eastAsia="fr-FR"/>
        </w:rPr>
        <w:instrText xml:space="preserve"> ADDIN ZOTERO_ITEM CSL_CITATION {"citationID":"pZV5QnOh","properties":{"formattedCitation":"(Kretschmer et al., 2022)","plainCitation":"(Kretschmer et al., 2022)","noteIndex":0},"citationItems":[{"id":2611,"uris":["http://zotero.org/users/6183971/items/V9TERWVR"],"itemData":{"id":2611,"type":"article-journal","abstract":"Research summary Platform ecosystems have spurred new products and services, sparked innovation, and improved economic efficiency in various industries and technology sectors. A distinctive feature of the platform architecture is its modular and interdependent system of core and complementary components bound together by design rules and an overarching value proposition. Accordingly, we conceptualize platforms as meta-organizations, or “organizations of organizations” that are less formal and less hierarchical structures than firms, and yet more closely coupled than traditional markets. To function successfully, however, platforms require coordination among multiple participants not all of whose interests are aligned. These organizational features of platforms raise many interesting and complex strategic challenges and hold implications for how platforms compete. In this paper, we discuss some of the most salient features of platform ecosystems as meta-organizations, specifically in terms of the sources of authority or power in the ecosystem, the motivation and incentives a platform creates to attract participants, and its governance and coordination structures. We then consider how papers appearing in this special issue inform us about the effects of these features on platform competition along three distinct dimensions: (a) with traditional incumbents as platforms enter and establish themselves in new markets, (b) with other platforms to secure an advantageous market position, and (c) with the different participants on the platform to share the value that has been created jointly. We close by identifying some promising directions for future research. Managerial summary Platform ecosystems have spurred new products and services, sparked innovation, and improved economic efficiency in various industries and technology sectors. A distinctive feature of the platform architecture is its modular and interdependent system of core and complementary components bound together by design rules and an overarching value proposition. This makes platform ecosystems an organizational form on its own (a “meta-organization”), neither possessing the hierarchical instruments of a firm, nor the largely uncoordinated decisionmaking of markets. Successful platform ecosystems require coordination among multiple participants with possibly conflicting interests. We discuss some of the most salient features of platform ecosystems as meta-organizations, specifically in terms of the sources of authority or power in the ecosystem, the motivation and incentives a platform creates to attract participants, and its governance and coordination structures. These features affect how platform ecosystems compete: i) with a traditional incumbent, ii) with other platform ecosystems, and iii) between different participants of the same platform ecosystem. The articles published in this special issue speak to different aspects of platform competition from the perspective of organization design.","container-title":"Strategic Management Journal","DOI":"10.1002/smj.3250","ISSN":"1097-0266","issue":"3","language":"en","note":"_eprint: https://onlinelibrary.wiley.com/doi/pdf/10.1002/smj.3250","page":"405-424","source":"Wiley Online Library","title":"Platform ecosystems as meta-organizations: Implications for platform strategies","title-short":"Platform ecosystems as meta-organizations","URL":"https://onlinelibrary.wiley.com/doi/abs/10.1002/smj.3250","volume":"43","author":[{"family":"Kretschmer","given":"Tobias"},{"family":"Leiponen","given":"Aija"},{"family":"Schilling","given":"Melissa"},{"family":"Vasudeva","given":"Gurneeta"}],"accessed":{"date-parts":[["2023",10,24]]},"issued":{"date-parts":[["2022"]]}}}],"schema":"https://github.com/citation-style-language/schema/raw/master/csl-citation.json"} </w:instrText>
      </w:r>
      <w:r w:rsidR="009C3A98" w:rsidRPr="00C05C6B">
        <w:rPr>
          <w:color w:val="000000" w:themeColor="text1"/>
          <w:lang w:val="en-US" w:eastAsia="fr-FR"/>
        </w:rPr>
        <w:fldChar w:fldCharType="separate"/>
      </w:r>
      <w:r w:rsidR="009C3A98" w:rsidRPr="00C05C6B">
        <w:rPr>
          <w:color w:val="000000" w:themeColor="text1"/>
          <w:lang w:val="en-US"/>
        </w:rPr>
        <w:t>(Kretschmer et al., 2022)</w:t>
      </w:r>
      <w:r w:rsidR="009C3A98" w:rsidRPr="00C05C6B">
        <w:rPr>
          <w:color w:val="000000" w:themeColor="text1"/>
          <w:lang w:val="en-US" w:eastAsia="fr-FR"/>
        </w:rPr>
        <w:fldChar w:fldCharType="end"/>
      </w:r>
      <w:r w:rsidR="009C3A98" w:rsidRPr="00C05C6B">
        <w:rPr>
          <w:color w:val="000000" w:themeColor="text1"/>
          <w:lang w:val="en-US" w:eastAsia="fr-FR"/>
        </w:rPr>
        <w:t xml:space="preserve">. </w:t>
      </w:r>
      <w:r w:rsidRPr="00C05C6B">
        <w:rPr>
          <w:color w:val="000000" w:themeColor="text1"/>
          <w:lang w:val="en-US" w:eastAsia="fr-FR"/>
        </w:rPr>
        <w:t>These interconnected set of trends has been described as the emergence of ‘platform capitalism’</w:t>
      </w:r>
      <w:r w:rsidR="00896664" w:rsidRPr="00C05C6B">
        <w:rPr>
          <w:color w:val="000000" w:themeColor="text1"/>
          <w:lang w:val="en-US" w:eastAsia="fr-FR"/>
        </w:rPr>
        <w:t xml:space="preserve"> </w:t>
      </w:r>
      <w:r w:rsidR="00896664" w:rsidRPr="00C05C6B">
        <w:rPr>
          <w:color w:val="000000" w:themeColor="text1"/>
          <w:lang w:val="en-US" w:eastAsia="fr-FR"/>
        </w:rPr>
        <w:fldChar w:fldCharType="begin"/>
      </w:r>
      <w:r w:rsidR="00896664" w:rsidRPr="00C05C6B">
        <w:rPr>
          <w:color w:val="000000" w:themeColor="text1"/>
          <w:lang w:val="en-US" w:eastAsia="fr-FR"/>
        </w:rPr>
        <w:instrText xml:space="preserve"> ADDIN ZOTERO_ITEM CSL_CITATION {"citationID":"qXYcWX3K","properties":{"formattedCitation":"(Srnicek, 2021; S. Vallas &amp; Schor, 2020a)","plainCitation":"(Srnicek, 2021; S. Vallas &amp; Schor, 2020a)","noteIndex":0},"citationItems":[{"id":2643,"uris":["http://zotero.org/users/6183971/items/K2FVHDRW"],"itemData":{"id":2643,"type":"chapter","container-title":"Work and Labour Relations in Global Platform Capitalism","ISBN":"978-1-80220-513-8","language":"en","note":"DOI: 10.4337/9781802205138.00009","publisher":"Edward Elgar Publishing","source":"DOI.org (Crossref)","title":"Value, rent and platform capitalism","URL":"https://www.elgaronline.com/view/edcoll/9781802205121/9781802205121.00009.xml","editor":[{"family":"Haidar","given":"Julieta"},{"family":"Keune","given":"Maarten"}],"author":[{"family":"Srnicek","given":"Nick"}],"accessed":{"date-parts":[["2023",10,24]]},"issued":{"date-parts":[["2021",11,23]]}}},{"id":2653,"uris":["http://zotero.org/users/6183971/items/DKAB7SVB"],"itemData":{"id":2653,"type":"article-journal","abstract":"The rapid growth of the platform economy has provoked scholarly discussion of its consequences for the nature of work and employment. We identify four major themes in the literature on platform work and the underlying metaphors associated with each. Platforms are seen as entrepreneurial incubators, digital cages, accelerants of precarity, and chameleons adapting to their environments. Each of these devices has limitations, which leads us to introduce an alternative image of platforms: as permissive potentates that externalize responsibility and control over economic transactions while still exercising concentrated power. As a consequence, platforms represent a distinct type of governance mechanism, different from markets, hierarchies, or networks, and therefore pose a unique set of problems for regulators, workers, and their competitors in the conventional economy. Reflecting the instability of the platform structure, struggles over regulatory regimes are dynamic and difficult to predict, but they are sure to gain in prominence as the platform economy grows.","container-title":"Annual Review of Sociology","DOI":"10.1146/annurev-soc-121919-054857","issue":"1","note":"_eprint: https://doi.org/10.1146/annurev-soc-121919-054857","page":"273-294","source":"Annual Reviews","title":"What Do Platforms Do? Understanding the Gig Economy","title-short":"What Do Platforms Do?","URL":"https://doi.org/10.1146/annurev-soc-121919-054857","volume":"46","author":[{"family":"Vallas","given":"Steven"},{"family":"Schor","given":"Juliet B."}],"accessed":{"date-parts":[["2023",10,24]]},"issued":{"date-parts":[["2020"]]}}}],"schema":"https://github.com/citation-style-language/schema/raw/master/csl-citation.json"} </w:instrText>
      </w:r>
      <w:r w:rsidR="00896664" w:rsidRPr="00C05C6B">
        <w:rPr>
          <w:color w:val="000000" w:themeColor="text1"/>
          <w:lang w:val="en-US" w:eastAsia="fr-FR"/>
        </w:rPr>
        <w:fldChar w:fldCharType="separate"/>
      </w:r>
      <w:r w:rsidR="00896664" w:rsidRPr="00C05C6B">
        <w:rPr>
          <w:color w:val="000000" w:themeColor="text1"/>
          <w:lang w:val="en-US"/>
        </w:rPr>
        <w:t>(Srnicek, 2021; S. Vallas &amp; Schor, 2020a)</w:t>
      </w:r>
      <w:r w:rsidR="00896664" w:rsidRPr="00C05C6B">
        <w:rPr>
          <w:color w:val="000000" w:themeColor="text1"/>
          <w:lang w:val="en-US" w:eastAsia="fr-FR"/>
        </w:rPr>
        <w:fldChar w:fldCharType="end"/>
      </w:r>
      <w:r w:rsidRPr="00C05C6B">
        <w:rPr>
          <w:color w:val="000000" w:themeColor="text1"/>
          <w:lang w:val="en-US" w:eastAsia="fr-FR"/>
        </w:rPr>
        <w:t>. An iconic image of platform capitalism will be the ride-hailing firm, Uber, as it disrupted a century-old taxi industry through its app and created a multisided market by bringing together drivers and riders. </w:t>
      </w:r>
    </w:p>
    <w:p w14:paraId="70624DBC" w14:textId="6DF99E9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Firms of the platform economy are considered powerful players as they possess special capabilities for managing not only their workers, customers, and competitors but also industries and sometimes states</w:t>
      </w:r>
      <w:r w:rsidR="008F04FC" w:rsidRPr="00C05C6B">
        <w:rPr>
          <w:color w:val="000000" w:themeColor="text1"/>
          <w:lang w:val="en-US" w:eastAsia="fr-FR"/>
        </w:rPr>
        <w:t xml:space="preserve"> </w:t>
      </w:r>
      <w:r w:rsidR="008F04FC" w:rsidRPr="00C05C6B">
        <w:rPr>
          <w:color w:val="000000" w:themeColor="text1"/>
          <w:lang w:val="en-US" w:eastAsia="fr-FR"/>
        </w:rPr>
        <w:fldChar w:fldCharType="begin"/>
      </w:r>
      <w:r w:rsidR="00FC416E" w:rsidRPr="00C05C6B">
        <w:rPr>
          <w:color w:val="000000" w:themeColor="text1"/>
          <w:lang w:val="en-US" w:eastAsia="fr-FR"/>
        </w:rPr>
        <w:instrText xml:space="preserve"> ADDIN ZOTERO_ITEM CSL_CITATION {"citationID":"IOCH0ebq","properties":{"formattedCitation":"(Darmody &amp; Zwick, 2020; Khan, 2018; Kretschmer et al., 2022; Shapiro, 2020)","plainCitation":"(Darmody &amp; Zwick, 2020; Khan, 2018; Kretschmer et al., 2022; Shapiro, 2020)","noteIndex":0},"citationItems":[{"id":2601,"uris":["http://zotero.org/users/6183971/items/PJE2AJ7R"],"itemData":{"id":2601,"type":"article-journal","container-title":"Big Data &amp; Society","DOI":"10.1177/2053951720904112","ISSN":"2053-9517","issue":"1","language":"en","note":"publisher: SAGE Publications Ltd","page":"2053951720904112","source":"SAGE Journals","title":"Manipulate to empower: Hyper-relevance and the contradictions of marketing in the age of surveillance capitalism","title-short":"Manipulate to empower","URL":"https://doi.org/10.1177/2053951720904112","volume":"7","author":[{"family":"Darmody","given":"Aron"},{"family":"Zwick","given":"Detlev"}],"accessed":{"date-parts":[["2023",10,24]]},"issued":{"date-parts":[["2020",1,1]]}}},{"id":1123,"uris":["http://zotero.org/users/6183971/items/IKLSVKT4"],"itemData":{"id":1123,"type":"article-journal","language":"en","page":"30","source":"Zotero","title":"Workplace Autonomy in the Gig Economy: A Lonely Ride?","author":[{"family":"Khan","given":"Hamza Ahmed"}],"issued":{"date-parts":[["2018"]]}}},{"id":2611,"uris":["http://zotero.org/users/6183971/items/V9TERWVR"],"itemData":{"id":2611,"type":"article-journal","abstract":"Research summary Platform ecosystems have spurred new products and services, sparked innovation, and improved economic efficiency in various industries and technology sectors. A distinctive feature of the platform architecture is its modular and interdependent system of core and complementary components bound together by design rules and an overarching value proposition. Accordingly, we conceptualize platforms as meta-organizations, or “organizations of organizations” that are less formal and less hierarchical structures than firms, and yet more closely coupled than traditional markets. To function successfully, however, platforms require coordination among multiple participants not all of whose interests are aligned. These organizational features of platforms raise many interesting and complex strategic challenges and hold implications for how platforms compete. In this paper, we discuss some of the most salient features of platform ecosystems as meta-organizations, specifically in terms of the sources of authority or power in the ecosystem, the motivation and incentives a platform creates to attract participants, and its governance and coordination structures. We then consider how papers appearing in this special issue inform us about the effects of these features on platform competition along three distinct dimensions: (a) with traditional incumbents as platforms enter and establish themselves in new markets, (b) with other platforms to secure an advantageous market position, and (c) with the different participants on the platform to share the value that has been created jointly. We close by identifying some promising directions for future research. Managerial summary Platform ecosystems have spurred new products and services, sparked innovation, and improved economic efficiency in various industries and technology sectors. A distinctive feature of the platform architecture is its modular and interdependent system of core and complementary components bound together by design rules and an overarching value proposition. This makes platform ecosystems an organizational form on its own (a “meta-organization”), neither possessing the hierarchical instruments of a firm, nor the largely uncoordinated decisionmaking of markets. Successful platform ecosystems require coordination among multiple participants with possibly conflicting interests. We discuss some of the most salient features of platform ecosystems as meta-organizations, specifically in terms of the sources of authority or power in the ecosystem, the motivation and incentives a platform creates to attract participants, and its governance and coordination structures. These features affect how platform ecosystems compete: i) with a traditional incumbent, ii) with other platform ecosystems, and iii) between different participants of the same platform ecosystem. The articles published in this special issue speak to different aspects of platform competition from the perspective of organization design.","container-title":"Strategic Management Journal","DOI":"10.1002/smj.3250","ISSN":"1097-0266","issue":"3","language":"en","note":"_eprint: https://onlinelibrary.wiley.com/doi/pdf/10.1002/smj.3250","page":"405-424","source":"Wiley Online Library","title":"Platform ecosystems as meta-organizations: Implications for platform strategies","title-short":"Platform ecosystems as meta-organizations","URL":"https://onlinelibrary.wiley.com/doi/abs/10.1002/smj.3250","volume":"43","author":[{"family":"Kretschmer","given":"Tobias"},{"family":"Leiponen","given":"Aija"},{"family":"Schilling","given":"Melissa"},{"family":"Vasudeva","given":"Gurneeta"}],"accessed":{"date-parts":[["2023",10,24]]},"issued":{"date-parts":[["2022"]]}},"label":"page"},{"id":2639,"uris":["http://zotero.org/users/6183971/items/EZ74EHQE"],"itemData":{"id":2639,"type":"article-journal","abstract":"On-demand service firms secure market power by cultivating and operationalising calculative asymmetries between the platform and labour. In this article, I analyse dynamic (or ‘surge’) pricing as an exemplary calculative technique. I show how the asymmetrical application of price-setting allows firms to leverage control at the aggregate level while maintaining the façade of autonomy at the individual level, thereby legitimising workers’ classification as independent contractors but solving the coordination problems that the classification introduces. The article complements and extends previous critical research into the platform or ‘on-demand’ service economy by analysing how management scientists model and simulate on-demand marketplaces. I consider management science to be a calculative technique for optimising operational efficiency. A critical review of management science provides novel insights into platforms’ efforts to monopolise calculative agency at the expense of other market participants. The article concludes by considering implications for broader critiques of platform labour management.","container-title":"New Technology, Work and Employment","DOI":"10.1111/ntwe.12160","ISSN":"1468-005X","issue":"2","language":"en","note":"_eprint: https://onlinelibrary.wiley.com/doi/pdf/10.1111/ntwe.12160","page":"162-177","source":"Wiley Online Library","title":"Dynamic exploits: calculative asymmetries in the on-demand economy","title-short":"Dynamic exploits","URL":"https://onlinelibrary.wiley.com/doi/abs/10.1111/ntwe.12160","volume":"35","author":[{"family":"Shapiro","given":"Aaron"}],"accessed":{"date-parts":[["2023",10,24]]},"issued":{"date-parts":[["2020"]]}}}],"schema":"https://github.com/citation-style-language/schema/raw/master/csl-citation.json"} </w:instrText>
      </w:r>
      <w:r w:rsidR="008F04FC" w:rsidRPr="00C05C6B">
        <w:rPr>
          <w:color w:val="000000" w:themeColor="text1"/>
          <w:lang w:val="en-US" w:eastAsia="fr-FR"/>
        </w:rPr>
        <w:fldChar w:fldCharType="separate"/>
      </w:r>
      <w:r w:rsidR="00FC416E" w:rsidRPr="00C05C6B">
        <w:rPr>
          <w:color w:val="000000" w:themeColor="text1"/>
          <w:lang w:val="en-US"/>
        </w:rPr>
        <w:t>(Darmody &amp; Zwick, 2020; Khan, 2018; Kretschmer et al., 2022; Shapiro, 2020)</w:t>
      </w:r>
      <w:r w:rsidR="008F04FC" w:rsidRPr="00C05C6B">
        <w:rPr>
          <w:color w:val="000000" w:themeColor="text1"/>
          <w:lang w:val="en-US" w:eastAsia="fr-FR"/>
        </w:rPr>
        <w:fldChar w:fldCharType="end"/>
      </w:r>
      <w:r w:rsidRPr="00C05C6B">
        <w:rPr>
          <w:color w:val="000000" w:themeColor="text1"/>
          <w:lang w:val="en-US" w:eastAsia="fr-FR"/>
        </w:rPr>
        <w:t xml:space="preserve">. The sources of their power are manifold ranging from informational advantages </w:t>
      </w:r>
      <w:r w:rsidR="008F04FC" w:rsidRPr="00C05C6B">
        <w:rPr>
          <w:color w:val="000000" w:themeColor="text1"/>
          <w:lang w:val="en-US" w:eastAsia="fr-FR"/>
        </w:rPr>
        <w:fldChar w:fldCharType="begin"/>
      </w:r>
      <w:r w:rsidR="008F04FC" w:rsidRPr="00C05C6B">
        <w:rPr>
          <w:color w:val="000000" w:themeColor="text1"/>
          <w:lang w:val="en-US" w:eastAsia="fr-FR"/>
        </w:rPr>
        <w:instrText xml:space="preserve"> ADDIN ZOTERO_ITEM CSL_CITATION {"citationID":"URBgU1bp","properties":{"formattedCitation":"(Mansell &amp; Steinmueller, 2020)","plainCitation":"(Mansell &amp; Steinmueller, 2020)","noteIndex":0},"citationItems":[{"id":2617,"uris":["http://zotero.org/users/6183971/items/VVJIJQTE"],"itemData":{"id":2617,"type":"book","abstract":"Artificial intelligence-enabled digital platforms collect and process data from and about users. These companies are largely self-regulating in Western countries. How do economic theories explain the rise of a very few dominant platforms? Mansell and Steinmueller compare and contrast neoclassical, institutional and critical political economy explanations. They show how these perspectives can lead to contrasting claims about platform benefits and harms. Uneven power relationships between platform operators and their users are treated differently in these economic traditions. Sometimes leading to advocacy for regulation or for public provision of digital services. Sometimes indicating restraint and precaution. The authors challenge the reader to think beyond the inevitability of platform dominance to create new visions of how platforms might operate in the future.","ISBN":"978-1-78990-061-3","language":"en","note":"Google-Books-ID: Gr72DwAAQBAJ","number-of-pages":"177","publisher":"Edward Elgar Publishing","source":"Google Books","title":"Advanced Introduction to Platform Economics","author":[{"family":"Mansell","given":"Robin"},{"family":"Steinmueller","given":"W. E."}],"issued":{"date-parts":[["2020",8,28]]}}}],"schema":"https://github.com/citation-style-language/schema/raw/master/csl-citation.json"} </w:instrText>
      </w:r>
      <w:r w:rsidR="008F04FC" w:rsidRPr="00C05C6B">
        <w:rPr>
          <w:color w:val="000000" w:themeColor="text1"/>
          <w:lang w:val="en-US" w:eastAsia="fr-FR"/>
        </w:rPr>
        <w:fldChar w:fldCharType="separate"/>
      </w:r>
      <w:r w:rsidR="008F04FC" w:rsidRPr="00C05C6B">
        <w:rPr>
          <w:color w:val="000000" w:themeColor="text1"/>
          <w:lang w:val="en-US"/>
        </w:rPr>
        <w:t>(Mansell &amp; Steinmueller, 2020)</w:t>
      </w:r>
      <w:r w:rsidR="008F04FC" w:rsidRPr="00C05C6B">
        <w:rPr>
          <w:color w:val="000000" w:themeColor="text1"/>
          <w:lang w:val="en-US" w:eastAsia="fr-FR"/>
        </w:rPr>
        <w:fldChar w:fldCharType="end"/>
      </w:r>
      <w:r w:rsidR="008F04FC" w:rsidRPr="00C05C6B">
        <w:rPr>
          <w:color w:val="000000" w:themeColor="text1"/>
          <w:lang w:val="en-US" w:eastAsia="fr-FR"/>
        </w:rPr>
        <w:t xml:space="preserve"> </w:t>
      </w:r>
      <w:r w:rsidRPr="00C05C6B">
        <w:rPr>
          <w:color w:val="000000" w:themeColor="text1"/>
          <w:lang w:val="en-US" w:eastAsia="fr-FR"/>
        </w:rPr>
        <w:t>to winner-take-all market structure</w:t>
      </w:r>
      <w:r w:rsidR="008F04FC" w:rsidRPr="00C05C6B">
        <w:rPr>
          <w:color w:val="000000" w:themeColor="text1"/>
          <w:lang w:val="en-US" w:eastAsia="fr-FR"/>
        </w:rPr>
        <w:t xml:space="preserve"> </w:t>
      </w:r>
      <w:r w:rsidR="008F04FC" w:rsidRPr="00C05C6B">
        <w:rPr>
          <w:color w:val="000000" w:themeColor="text1"/>
          <w:lang w:val="en-US" w:eastAsia="fr-FR"/>
        </w:rPr>
        <w:fldChar w:fldCharType="begin"/>
      </w:r>
      <w:r w:rsidR="008F04FC" w:rsidRPr="00C05C6B">
        <w:rPr>
          <w:color w:val="000000" w:themeColor="text1"/>
          <w:lang w:val="en-US" w:eastAsia="fr-FR"/>
        </w:rPr>
        <w:instrText xml:space="preserve"> ADDIN ZOTERO_ITEM CSL_CITATION {"citationID":"otohFB9Z","properties":{"formattedCitation":"(Cennamo &amp; Santalo, 2013)","plainCitation":"(Cennamo &amp; Santalo, 2013)","noteIndex":0},"citationItems":[{"id":2593,"uris":["http://zotero.org/users/6183971/items/QHEERK53"],"itemData":{"id":2593,"type":"article-journal","abstract":"Because the literature on platform competition emphasizes the role of network effects, it prescribes rapidly expanding a network of platform users and complementary applications to capture entire markets. We challenge the unconditional logic of a winner-take-all (WTA) approach by empirically analyzing the dominant strategies used to build and position platform systems in the U.S. video game industry. We show that when platform firms pursue two popular WTA strategies concurrently and with equal intensity (growing the number and variety of applications while also securing a larger fraction of those applications with exclusivity agreements), it diminishes the benefits of each strategy to the point that it lowers platform performance. We also show that a differentiation strategy based on distinctive positioning improves a platform's performance only when a platform system is highly distinctive relative to its rivals. Our results suggest that platform competition is shaped by important strategic trade-offs and that the WTA approach will not be universally successful. Copyright © 2013 John Wiley &amp; Sons, Ltd.","container-title":"Strategic Management Journal","DOI":"10.1002/smj.2066","ISSN":"1097-0266","issue":"11","language":"en","note":"_eprint: https://onlinelibrary.wiley.com/doi/pdf/10.1002/smj.2066","page":"1331-1350","source":"Wiley Online Library","title":"Platform competition: Strategic trade-offs in platform markets","title-short":"Platform competition","URL":"https://onlinelibrary.wiley.com/doi/abs/10.1002/smj.2066","volume":"34","author":[{"family":"Cennamo","given":"Carmelo"},{"family":"Santalo","given":"Juan"}],"accessed":{"date-parts":[["2023",10,24]]},"issued":{"date-parts":[["2013"]]}}}],"schema":"https://github.com/citation-style-language/schema/raw/master/csl-citation.json"} </w:instrText>
      </w:r>
      <w:r w:rsidR="008F04FC" w:rsidRPr="00C05C6B">
        <w:rPr>
          <w:color w:val="000000" w:themeColor="text1"/>
          <w:lang w:val="en-US" w:eastAsia="fr-FR"/>
        </w:rPr>
        <w:fldChar w:fldCharType="separate"/>
      </w:r>
      <w:r w:rsidR="008F04FC" w:rsidRPr="00C05C6B">
        <w:rPr>
          <w:color w:val="000000" w:themeColor="text1"/>
          <w:lang w:val="en-US"/>
        </w:rPr>
        <w:t>(Cennamo &amp; Santalo, 2013)</w:t>
      </w:r>
      <w:r w:rsidR="008F04FC" w:rsidRPr="00C05C6B">
        <w:rPr>
          <w:color w:val="000000" w:themeColor="text1"/>
          <w:lang w:val="en-US" w:eastAsia="fr-FR"/>
        </w:rPr>
        <w:fldChar w:fldCharType="end"/>
      </w:r>
      <w:r w:rsidR="008F04FC" w:rsidRPr="00C05C6B">
        <w:rPr>
          <w:color w:val="000000" w:themeColor="text1"/>
          <w:lang w:val="en-US" w:eastAsia="fr-FR"/>
        </w:rPr>
        <w:t xml:space="preserve"> </w:t>
      </w:r>
      <w:r w:rsidRPr="00C05C6B">
        <w:rPr>
          <w:color w:val="000000" w:themeColor="text1"/>
          <w:lang w:val="en-US" w:eastAsia="fr-FR"/>
        </w:rPr>
        <w:t xml:space="preserve">to data aggregation </w:t>
      </w:r>
      <w:r w:rsidR="008F04FC" w:rsidRPr="00C05C6B">
        <w:rPr>
          <w:color w:val="000000" w:themeColor="text1"/>
          <w:lang w:val="en-US" w:eastAsia="fr-FR"/>
        </w:rPr>
        <w:fldChar w:fldCharType="begin"/>
      </w:r>
      <w:r w:rsidR="008F04FC" w:rsidRPr="00C05C6B">
        <w:rPr>
          <w:color w:val="000000" w:themeColor="text1"/>
          <w:lang w:val="en-US" w:eastAsia="fr-FR"/>
        </w:rPr>
        <w:instrText xml:space="preserve"> ADDIN ZOTERO_ITEM CSL_CITATION {"citationID":"taOIjqgo","properties":{"formattedCitation":"(Kenney et al., 2021)","plainCitation":"(Kenney et al., 2021)","noteIndex":0},"citationItems":[{"id":2610,"uris":["http://zotero.org/users/6183971/items/TY8R3YZU"],"itemData":{"id":2610,"type":"article-journal","abstract":"Online platforms are pervasive and powerful in today’s economy. We explore the increased centrality of platforms in two ways. First, we measure the extent to which platforms are insinuating themselves into the economy. We accomplish this by analyzing the presence of platforms as intermediating organizations across all US service industries at the six-digit North American Industry Classification System code level. Our results show that 70% of service industries, representing over 5.2 million establishments, are potentially affected by one or more platforms. Secondly, we undertake a detailed firm-level case study of the mega-platform, Amazon, which demonstrates the ways that the aforementioned macro-level data is expressed by a single platform firm. This case study shows that Amazon’s growth trajectory has resulted in it entering and transforming existing industries and sectors. We conclude by reflecting upon the limitations and implications for future research.","container-title":"Socio-Economic Review","DOI":"10.1093/ser/mwab014","ISSN":"1475-1461","issue":"4","journalAbbreviation":"Socio-Economic Review","page":"1451-1483","source":"Silverchair","title":"The platform economy matures: measuring pervasiveness and exploring power","title-short":"The platform economy matures","URL":"https://doi.org/10.1093/ser/mwab014","volume":"19","author":[{"family":"Kenney","given":"Martin"},{"family":"Bearson","given":"Dafna"},{"family":"Zysman","given":"John"}],"accessed":{"date-parts":[["2023",10,24]]},"issued":{"date-parts":[["2021",10,1]]}}}],"schema":"https://github.com/citation-style-language/schema/raw/master/csl-citation.json"} </w:instrText>
      </w:r>
      <w:r w:rsidR="008F04FC" w:rsidRPr="00C05C6B">
        <w:rPr>
          <w:color w:val="000000" w:themeColor="text1"/>
          <w:lang w:val="en-US" w:eastAsia="fr-FR"/>
        </w:rPr>
        <w:fldChar w:fldCharType="separate"/>
      </w:r>
      <w:r w:rsidR="008F04FC" w:rsidRPr="00C05C6B">
        <w:rPr>
          <w:color w:val="000000" w:themeColor="text1"/>
          <w:lang w:val="en-US"/>
        </w:rPr>
        <w:t>(Kenney et al., 2021)</w:t>
      </w:r>
      <w:r w:rsidR="008F04FC" w:rsidRPr="00C05C6B">
        <w:rPr>
          <w:color w:val="000000" w:themeColor="text1"/>
          <w:lang w:val="en-US" w:eastAsia="fr-FR"/>
        </w:rPr>
        <w:fldChar w:fldCharType="end"/>
      </w:r>
      <w:r w:rsidR="008F04FC" w:rsidRPr="00C05C6B">
        <w:rPr>
          <w:color w:val="000000" w:themeColor="text1"/>
          <w:lang w:val="en-US" w:eastAsia="fr-FR"/>
        </w:rPr>
        <w:t>.</w:t>
      </w:r>
      <w:r w:rsidRPr="00C05C6B">
        <w:rPr>
          <w:color w:val="000000" w:themeColor="text1"/>
          <w:lang w:val="en-US" w:eastAsia="fr-FR"/>
        </w:rPr>
        <w:t xml:space="preserve"> It is not surprising then that 7 out of 10 most valuable global firms are digital platforms </w:t>
      </w:r>
      <w:r w:rsidR="008F04FC" w:rsidRPr="00C05C6B">
        <w:rPr>
          <w:color w:val="000000" w:themeColor="text1"/>
          <w:lang w:val="en-US" w:eastAsia="fr-FR"/>
        </w:rPr>
        <w:fldChar w:fldCharType="begin"/>
      </w:r>
      <w:r w:rsidR="008F04FC" w:rsidRPr="00C05C6B">
        <w:rPr>
          <w:color w:val="000000" w:themeColor="text1"/>
          <w:lang w:val="en-US" w:eastAsia="fr-FR"/>
        </w:rPr>
        <w:instrText xml:space="preserve"> ADDIN ZOTERO_ITEM CSL_CITATION {"citationID":"kZbAGnJX","properties":{"formattedCitation":"(Cutolo &amp; Kenney, 2021)","plainCitation":"(Cutolo &amp; Kenney, 2021)","noteIndex":0},"citationItems":[{"id":2600,"uris":["http://zotero.org/users/6183971/items/V3Z6FYIM"],"itemData":{"id":2600,"type":"article-journal","container-title":"Academy of Management Perspectives","DOI":"10.5465/amp.2019.0103","ISSN":"1558-9080, 1943-4529","issue":"4","journalAbbreviation":"AMP","language":"en","page":"584-605","source":"DOI.org (Crossref)","title":"Platform-Dependent Entrepreneurs: Power Asymmetries, Risks, and Strategies in the Platform Economy","title-short":"Platform-Dependent Entrepreneurs","URL":"http://journals.aom.org/doi/full/10.5465/amp.2019.0103","volume":"35","author":[{"family":"Cutolo","given":"Donato"},{"family":"Kenney","given":"Martin"}],"accessed":{"date-parts":[["2023",10,24]]},"issued":{"date-parts":[["2021",11]]}}}],"schema":"https://github.com/citation-style-language/schema/raw/master/csl-citation.json"} </w:instrText>
      </w:r>
      <w:r w:rsidR="008F04FC" w:rsidRPr="00C05C6B">
        <w:rPr>
          <w:color w:val="000000" w:themeColor="text1"/>
          <w:lang w:val="en-US" w:eastAsia="fr-FR"/>
        </w:rPr>
        <w:fldChar w:fldCharType="separate"/>
      </w:r>
      <w:r w:rsidR="008F04FC" w:rsidRPr="00C05C6B">
        <w:rPr>
          <w:color w:val="000000" w:themeColor="text1"/>
          <w:lang w:val="en-US"/>
        </w:rPr>
        <w:t>(Cutolo &amp; Kenney, 2021)</w:t>
      </w:r>
      <w:r w:rsidR="008F04FC" w:rsidRPr="00C05C6B">
        <w:rPr>
          <w:color w:val="000000" w:themeColor="text1"/>
          <w:lang w:val="en-US" w:eastAsia="fr-FR"/>
        </w:rPr>
        <w:fldChar w:fldCharType="end"/>
      </w:r>
      <w:r w:rsidR="008F04FC" w:rsidRPr="00C05C6B">
        <w:rPr>
          <w:color w:val="000000" w:themeColor="text1"/>
          <w:lang w:val="en-US" w:eastAsia="fr-FR"/>
        </w:rPr>
        <w:t>.</w:t>
      </w:r>
      <w:r w:rsidRPr="00C05C6B">
        <w:rPr>
          <w:color w:val="000000" w:themeColor="text1"/>
          <w:lang w:val="en-US" w:eastAsia="fr-FR"/>
        </w:rPr>
        <w:t xml:space="preserve"> However, we argue in this paper that an exclusive focus on technological and organizational superiority is not sufficient to explain this power as it also depends on how states, embodying the collective will of societies, decide to regulate it. Many national regulatory structures, however, have largely failed to create rules for platform capitalism despite its rapid growth and increasing power over market participants. </w:t>
      </w:r>
    </w:p>
    <w:p w14:paraId="064D2A00" w14:textId="37A9757C"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The first challenge that regulators face is that of developing new industry-wide standards for the new digital economy as current platforms evade existing regulations related with content issues, the concentration of ownership or the rights of platform workers. For example, the on-demand nature of platform capitalism classifies workers as independent contractors instead of full-time employees </w:t>
      </w:r>
      <w:r w:rsidR="00AD3564" w:rsidRPr="00C05C6B">
        <w:rPr>
          <w:color w:val="000000" w:themeColor="text1"/>
          <w:lang w:val="en-US" w:eastAsia="fr-FR"/>
        </w:rPr>
        <w:fldChar w:fldCharType="begin"/>
      </w:r>
      <w:r w:rsidR="00AD3564" w:rsidRPr="00C05C6B">
        <w:rPr>
          <w:color w:val="000000" w:themeColor="text1"/>
          <w:lang w:val="en-US" w:eastAsia="fr-FR"/>
        </w:rPr>
        <w:instrText xml:space="preserve"> ADDIN ZOTERO_ITEM CSL_CITATION {"citationID":"bL7Wi1EH","properties":{"formattedCitation":"(Moisander et al., 2018)","plainCitation":"(Moisander et al., 2018)","noteIndex":0},"citationItems":[{"id":2622,"uris":["http://zotero.org/users/6183971/items/QJFAR9RH"],"itemData":{"id":2622,"type":"article-journal","abstract":"In the contemporary conditions of neoliberal governmentality, and the emerging ‘gig economy,’ standard employment relationships appear to be giving way to precarious work. This article examines the mechanisms of biopower and techniques of managerial control that underpin—and produce consent for—precarious work and nonstandard work arrangements. Based on an ethnographic study, the article shows how a globally operating direct sales organization deploys particular techniques of government to mobilize and manage its precarious workers as a network of enterprise-units: as a community of active and productive economic agents who willingly reconstitute themselves and their lives as enterprises to pursue self-efficacy, autonomy and self-worth as individuals. The article contributes to the literature on organizational power, particularly Foucauldian studies of the workplace, in three ways: (1) by building a theoretical analytics of government perspective on managerial control that highlights the nondisciplinary, biopolitical forms of power that underpin employment relations under the conditions of neoliberal governmentality; (2) by extending the theory of enterprise culture to the domain of precarious work to examine the mechanisms of biopower that underpin ongoing transformations in the sphere of work; and (3) by shifting critical attention to the lived experience of precarious workers in practice.","container-title":"Human Relations","DOI":"10.1177/0018726717718918","ISSN":"0018-7267","issue":"3","language":"en","note":"publisher: SAGE Publications Ltd","page":"375-398","source":"SAGE Journals","title":"Mechanisms of biopower and neoliberal governmentality in precarious work: Mobilizing the dependent self-employed as independent business owners","title-short":"Mechanisms of biopower and neoliberal governmentality in precarious work","URL":"https://doi.org/10.1177/0018726717718918","volume":"71","author":[{"family":"Moisander","given":"Johanna"},{"family":"Groß","given":"Claudia"},{"family":"Eräranta","given":"Kirsi"}],"accessed":{"date-parts":[["2023",10,24]]},"issued":{"date-parts":[["2018",3,1]]}}}],"schema":"https://github.com/citation-style-language/schema/raw/master/csl-citation.json"} </w:instrText>
      </w:r>
      <w:r w:rsidR="00AD3564" w:rsidRPr="00C05C6B">
        <w:rPr>
          <w:color w:val="000000" w:themeColor="text1"/>
          <w:lang w:val="en-US" w:eastAsia="fr-FR"/>
        </w:rPr>
        <w:fldChar w:fldCharType="separate"/>
      </w:r>
      <w:r w:rsidR="00AD3564" w:rsidRPr="00C05C6B">
        <w:rPr>
          <w:color w:val="000000" w:themeColor="text1"/>
          <w:lang w:val="en-US"/>
        </w:rPr>
        <w:t>(Moisander et al., 2018)</w:t>
      </w:r>
      <w:r w:rsidR="00AD3564" w:rsidRPr="00C05C6B">
        <w:rPr>
          <w:color w:val="000000" w:themeColor="text1"/>
          <w:lang w:val="en-US" w:eastAsia="fr-FR"/>
        </w:rPr>
        <w:fldChar w:fldCharType="end"/>
      </w:r>
      <w:r w:rsidRPr="00C05C6B">
        <w:rPr>
          <w:color w:val="000000" w:themeColor="text1"/>
          <w:lang w:val="en-US" w:eastAsia="fr-FR"/>
        </w:rPr>
        <w:t xml:space="preserve">. The regulators now need to legislate in order to handle this issue. Nevertheless, the process of that legislation is highly contested as platform firms raise concerns over the ability of regulators to do that. The second and related challenge is to that of classifying platforms with respect to analogue industries and defining their mutual relationship. The problem of classification arises since platform firms argue that they are </w:t>
      </w:r>
      <w:r w:rsidRPr="00C05C6B">
        <w:rPr>
          <w:color w:val="000000" w:themeColor="text1"/>
          <w:lang w:val="en-US" w:eastAsia="fr-FR"/>
        </w:rPr>
        <w:lastRenderedPageBreak/>
        <w:t xml:space="preserve">technology-based firms simply connecting buyers and sellers and therefore the existing regulations are not applicable. </w:t>
      </w:r>
    </w:p>
    <w:p w14:paraId="5950E97C"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Additionally, it has been observed, especially in Uber’s case, that platform firms attempt to achieve a significant presence in a locality immediately on entry. They then use this presence to their advantage by extensively lobbying the local lawmakers to mold the regulations in their favor, for example, through the lofty rhetoric of innovation, disruption, customer convenience, and job creation (Seidl, 2020). They can also use the power of their platform to “weaponize consumers as lobbyists” (Seidl, 2020: 4) by providing an easy way to protest through the app. </w:t>
      </w:r>
    </w:p>
    <w:p w14:paraId="101A2FB0"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On the other hand, the traditional taxi industry players have also used their own justifications to promote their agenda and have wielded political tactics to ensure survival and to frame the whole issue in a favorable light. Our main research question thus becomes: To what extent are the justifications of incumbents and new entrants likely to shape the passenger transport industry regulation in Brussels? </w:t>
      </w:r>
    </w:p>
    <w:p w14:paraId="57A42D28" w14:textId="669FEB19"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To understand this process of different actors using various justifications, exchanging arguments, and mobilizing political support to either support or resist regulations, we rely on the sociology of conventions theory, a topic which we turn to next. </w:t>
      </w:r>
    </w:p>
    <w:p w14:paraId="5065368A" w14:textId="3CC8C19B" w:rsidR="00FC4538" w:rsidRPr="00C05C6B" w:rsidRDefault="00FC4538" w:rsidP="00A225E1">
      <w:pPr>
        <w:pStyle w:val="Titre4"/>
        <w:spacing w:before="120" w:after="120"/>
        <w:rPr>
          <w:color w:val="000000" w:themeColor="text1"/>
          <w:lang w:val="en-US"/>
        </w:rPr>
      </w:pPr>
      <w:bookmarkStart w:id="122" w:name="_Toc146804078"/>
      <w:bookmarkStart w:id="123" w:name="_Toc149396618"/>
      <w:bookmarkStart w:id="124" w:name="_Toc151300008"/>
      <w:bookmarkStart w:id="125" w:name="_Toc169527891"/>
      <w:r w:rsidRPr="00C05C6B">
        <w:rPr>
          <w:color w:val="000000" w:themeColor="text1"/>
          <w:lang w:val="en-US"/>
        </w:rPr>
        <w:t>Sociology of conventions</w:t>
      </w:r>
      <w:bookmarkEnd w:id="122"/>
      <w:bookmarkEnd w:id="123"/>
      <w:bookmarkEnd w:id="124"/>
      <w:bookmarkEnd w:id="125"/>
      <w:r w:rsidRPr="00C05C6B">
        <w:rPr>
          <w:color w:val="000000" w:themeColor="text1"/>
          <w:lang w:val="en-US"/>
        </w:rPr>
        <w:t> </w:t>
      </w:r>
    </w:p>
    <w:p w14:paraId="55EA3242" w14:textId="358BDE24"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French sociology of conventions, developed by </w:t>
      </w:r>
      <w:r w:rsidR="002423F8" w:rsidRPr="00C05C6B">
        <w:rPr>
          <w:color w:val="000000" w:themeColor="text1"/>
          <w:lang w:val="en-US" w:eastAsia="fr-FR"/>
        </w:rPr>
        <w:fldChar w:fldCharType="begin"/>
      </w:r>
      <w:r w:rsidR="00FF70F5" w:rsidRPr="00C05C6B">
        <w:rPr>
          <w:color w:val="000000" w:themeColor="text1"/>
          <w:lang w:val="en-US" w:eastAsia="fr-FR"/>
        </w:rPr>
        <w:instrText xml:space="preserve"> ADDIN ZOTERO_ITEM CSL_CITATION {"citationID":"96eSLUeJ","properties":{"formattedCitation":"(Boltanski &amp; Th\\uc0\\u233{}venot, 2006)","plainCitation":"(Boltanski &amp; Thévenot, 2006)","dontUpdate":true,"noteIndex":0},"citationItems":[{"id":1254,"uris":["http://zotero.org/users/6183971/items/ZKDZMX4A"],"itemData":{"id":1254,"type":"book","abstract":"A vital and underappreciated dimension of social interaction is the way individuals justify their actions to others, instinctively drawing on their experience to appeal to principles they hope will command respect. Individuals, however, often misread situations, and many disagreements can be explained by people appealing, knowingly and unknowingly, to different principles. On Justification is the first English translation of Luc Boltanski and Laurent Thévenot's ambitious theoretical examination of these phenomena, a book that has already had a huge impact on French sociology and is likely to have a similar influence in the English-speaking world. In this foundational work of post-Bourdieu sociology, the authors examine a wide range of situations where people justify their actions. The authors argue that justifications fall into six main logics exemplified by six authors: civic (Rousseau), market (Adam Smith), industrial (Saint-Simon), domestic (Bossuet), inspiration (Augustine), and fame (Hobbes). The authors show how these justifications conflict, as people compete to legitimize their views of a situation.On Justification is likely to spark important debates across the social sciences.","ISBN":"978-0-691-12516-9","language":"en","note":"Google-Books-ID: 6u4N7AN6v38C","number-of-pages":"408","publisher":"Princeton University Press","source":"Google Books","title":"On Justification: Economies of Worth","title-short":"On Justification","author":[{"family":"Boltanski","given":"Luc"},{"family":"Thévenot","given":"Laurent"}],"issued":{"date-parts":[["2006",4,16]]}}}],"schema":"https://github.com/citation-style-language/schema/raw/master/csl-citation.json"} </w:instrText>
      </w:r>
      <w:r w:rsidR="002423F8" w:rsidRPr="00C05C6B">
        <w:rPr>
          <w:color w:val="000000" w:themeColor="text1"/>
          <w:lang w:val="en-US" w:eastAsia="fr-FR"/>
        </w:rPr>
        <w:fldChar w:fldCharType="separate"/>
      </w:r>
      <w:r w:rsidR="002423F8" w:rsidRPr="00C05C6B">
        <w:rPr>
          <w:color w:val="000000" w:themeColor="text1"/>
          <w:lang w:val="en-US"/>
        </w:rPr>
        <w:t>Boltanski &amp; Thévenot (2006)</w:t>
      </w:r>
      <w:r w:rsidR="002423F8" w:rsidRPr="00C05C6B">
        <w:rPr>
          <w:color w:val="000000" w:themeColor="text1"/>
          <w:lang w:val="en-US" w:eastAsia="fr-FR"/>
        </w:rPr>
        <w:fldChar w:fldCharType="end"/>
      </w:r>
      <w:r w:rsidRPr="00C05C6B">
        <w:rPr>
          <w:color w:val="000000" w:themeColor="text1"/>
          <w:lang w:val="en-US" w:eastAsia="fr-FR"/>
        </w:rPr>
        <w:t xml:space="preserve">, is particularly relevant to study the question of updating regulation in platform capitalism. Replacing existing regulations with another requires debate and justifications among various civil society actors. The sociology of conventions describes how a variety of these justifications can operate within a single social domain </w:t>
      </w:r>
      <w:r w:rsidR="002423F8" w:rsidRPr="00C05C6B">
        <w:rPr>
          <w:color w:val="000000" w:themeColor="text1"/>
          <w:lang w:val="en-US" w:eastAsia="fr-FR"/>
        </w:rPr>
        <w:fldChar w:fldCharType="begin"/>
      </w:r>
      <w:r w:rsidR="002423F8" w:rsidRPr="00C05C6B">
        <w:rPr>
          <w:color w:val="000000" w:themeColor="text1"/>
          <w:lang w:val="en-US" w:eastAsia="fr-FR"/>
        </w:rPr>
        <w:instrText xml:space="preserve"> ADDIN ZOTERO_ITEM CSL_CITATION {"citationID":"LetQRgHd","properties":{"formattedCitation":"(Patriotta et al., 2011)","plainCitation":"(Patriotta et al., 2011)","noteIndex":0},"citationItems":[{"id":577,"uris":["http://zotero.org/users/6183971/items/ZV3N3WDL"],"itemData":{"id":577,"type":"article-journal","abstract":"We build on Boltanski and Thévenot's theory of justification to account for the ways in which different stakeholder groups actively engage with discourses and objects to maintain the legitimacy of institutions that are relevant to their activity. We use this framework to analyse a controversy emerging from a nuclear accident which involved a large European energy company and sparked public debate on the legitimacy of nuclear power. Based on the findings, we elaborate a process model of institutional repair that explains the role of agents and the structural constraints they face in attempting to maintain legitimacy. The model enhances institutional understandings of legitimacy maintenance in three main respects: it proposes a view of legitimacy maintenance as a controversy-based process progressing through stakeholders' justifications vis-à-vis a public audience; it demonstrates the role of meta-level ‘orders of worth’ as multiple modalities for agreement which shape stakeholders' public justifications during controversies; and it highlights the capacities that stakeholders deploy in developing robust justifications out of a plurality of forms of agreement.","container-title":"Journal of Management Studies","DOI":"https://doi.org/10.1111/j.1467-6486.2010.00990.x","ISSN":"1467-6486","issue":"8","language":"en","license":"© 2011 The Authors. Journal of Management Studies published by Blackwell Publishing Ltd and Society for the Advancement of Management Studies","note":"_eprint: https://onlinelibrary.wiley.com/doi/pdf/10.1111/j.1467-6486.2010.00990.x","page":"1804-1836","source":"Wiley Online Library","title":"Maintaining Legitimacy: Controversies, Orders of Worth, and Public Justifications","title-short":"Maintaining Legitimacy","URL":"https://onlinelibrary.wiley.com/doi/abs/10.1111/j.1467-6486.2010.00990.x","volume":"48","author":[{"family":"Patriotta","given":"Gerardo"},{"family":"Gond","given":"Jean-Pascal"},{"family":"Schultz","given":"Friederike"}],"accessed":{"date-parts":[["2020",12,1]]},"issued":{"date-parts":[["2011"]]}}}],"schema":"https://github.com/citation-style-language/schema/raw/master/csl-citation.json"} </w:instrText>
      </w:r>
      <w:r w:rsidR="002423F8" w:rsidRPr="00C05C6B">
        <w:rPr>
          <w:color w:val="000000" w:themeColor="text1"/>
          <w:lang w:val="en-US" w:eastAsia="fr-FR"/>
        </w:rPr>
        <w:fldChar w:fldCharType="separate"/>
      </w:r>
      <w:r w:rsidR="002423F8" w:rsidRPr="00C05C6B">
        <w:rPr>
          <w:color w:val="000000" w:themeColor="text1"/>
          <w:lang w:val="en-US"/>
        </w:rPr>
        <w:t>(Patriotta et al., 2011)</w:t>
      </w:r>
      <w:r w:rsidR="002423F8" w:rsidRPr="00C05C6B">
        <w:rPr>
          <w:color w:val="000000" w:themeColor="text1"/>
          <w:lang w:val="en-US" w:eastAsia="fr-FR"/>
        </w:rPr>
        <w:fldChar w:fldCharType="end"/>
      </w:r>
      <w:r w:rsidR="002423F8" w:rsidRPr="00C05C6B">
        <w:rPr>
          <w:color w:val="000000" w:themeColor="text1"/>
          <w:lang w:val="en-US" w:eastAsia="fr-FR"/>
        </w:rPr>
        <w:t>.</w:t>
      </w:r>
      <w:r w:rsidRPr="00C05C6B">
        <w:rPr>
          <w:color w:val="000000" w:themeColor="text1"/>
          <w:lang w:val="en-US" w:eastAsia="fr-FR"/>
        </w:rPr>
        <w:t xml:space="preserve"> Different justifications allow actors to organize uncertainty and coordinate action in a contested situation; for example, in a situation whereby market and social values clash over questions of the common good. The sociology of conventions has been described as ‘complex pragmatic situationalism’ </w:t>
      </w:r>
      <w:r w:rsidR="000306A0" w:rsidRPr="00C05C6B">
        <w:rPr>
          <w:color w:val="000000" w:themeColor="text1"/>
          <w:lang w:val="en-US" w:eastAsia="fr-FR"/>
        </w:rPr>
        <w:fldChar w:fldCharType="begin"/>
      </w:r>
      <w:r w:rsidR="000306A0" w:rsidRPr="00C05C6B">
        <w:rPr>
          <w:color w:val="000000" w:themeColor="text1"/>
          <w:lang w:val="en-US" w:eastAsia="fr-FR"/>
        </w:rPr>
        <w:instrText xml:space="preserve"> ADDIN ZOTERO_ITEM CSL_CITATION {"citationID":"clECkjQt","properties":{"formattedCitation":"(Diaz-Bone, 2014)","plainCitation":"(Diaz-Bone, 2014)","noteIndex":0},"citationItems":[{"id":2603,"uris":["http://zotero.org/users/6183971/items/S6TU3C3T"],"itemData":{"id":2603,"type":"article-journal","abstract":"The article compares the French economics of convention (EC) with institutional logics approach (IL). Both approaches share a perspective on a pluralism of deeper structures for coordination in organizations and fields. The differences in theoretical embedding, theoretical concepts, and underlying methodological positions are worked out. While IL is closely linked to a “culturalist methodological holism,” EC is linked to a methodological position of a “complex pragmatic situationalism.” Still, the reception of EC in the current strand of IL is weak. Reception (in both directions) and comparison should avoid reducing these approaches to single concepts as “convention” or “institutional logics” and respect their embeddedness in different theoretical traditions and methodological cultures. Analytical dimensions for comparison of institutional approaches are proposed.","container-title":"Journal of Management Inquiry","DOI":"10.1177/1056492613517465","ISSN":"1056-4926","issue":"3","language":"en","note":"publisher: SAGE Publications Inc","page":"324-327","source":"SAGE Journals","title":"Methodological Positionings and Perspectives: Comparing Economics of Convention With the Institutional Logics Approach","title-short":"Methodological Positionings and Perspectives","URL":"https://doi.org/10.1177/1056492613517465","volume":"23","author":[{"family":"Diaz-Bone","given":"Rainer"}],"accessed":{"date-parts":[["2023",10,24]]},"issued":{"date-parts":[["2014",7,1]]}}}],"schema":"https://github.com/citation-style-language/schema/raw/master/csl-citation.json"} </w:instrText>
      </w:r>
      <w:r w:rsidR="000306A0" w:rsidRPr="00C05C6B">
        <w:rPr>
          <w:color w:val="000000" w:themeColor="text1"/>
          <w:lang w:val="en-US" w:eastAsia="fr-FR"/>
        </w:rPr>
        <w:fldChar w:fldCharType="separate"/>
      </w:r>
      <w:r w:rsidR="000306A0" w:rsidRPr="00C05C6B">
        <w:rPr>
          <w:color w:val="000000" w:themeColor="text1"/>
          <w:lang w:val="en-US"/>
        </w:rPr>
        <w:t>(Diaz-Bone, 2014)</w:t>
      </w:r>
      <w:r w:rsidR="000306A0" w:rsidRPr="00C05C6B">
        <w:rPr>
          <w:color w:val="000000" w:themeColor="text1"/>
          <w:lang w:val="en-US" w:eastAsia="fr-FR"/>
        </w:rPr>
        <w:fldChar w:fldCharType="end"/>
      </w:r>
      <w:r w:rsidRPr="00C05C6B">
        <w:rPr>
          <w:color w:val="000000" w:themeColor="text1"/>
          <w:lang w:val="en-US" w:eastAsia="fr-FR"/>
        </w:rPr>
        <w:t xml:space="preserve">. Its focus lies on investigating how actors access and mobilize different, but socially and culturally shared, conventions in contested situations. These situations make coordination of action </w:t>
      </w:r>
      <w:r w:rsidR="000306A0" w:rsidRPr="00C05C6B">
        <w:rPr>
          <w:color w:val="000000" w:themeColor="text1"/>
          <w:lang w:val="en-US" w:eastAsia="fr-FR"/>
        </w:rPr>
        <w:t>difficult,</w:t>
      </w:r>
      <w:r w:rsidRPr="00C05C6B">
        <w:rPr>
          <w:color w:val="000000" w:themeColor="text1"/>
          <w:lang w:val="en-US" w:eastAsia="fr-FR"/>
        </w:rPr>
        <w:t xml:space="preserve"> as it cannot be determined through notions of the collective, routine, habitus, or existing institutions </w:t>
      </w:r>
      <w:r w:rsidR="000306A0" w:rsidRPr="00C05C6B">
        <w:rPr>
          <w:color w:val="000000" w:themeColor="text1"/>
          <w:lang w:val="en-US" w:eastAsia="fr-FR"/>
        </w:rPr>
        <w:fldChar w:fldCharType="begin"/>
      </w:r>
      <w:r w:rsidR="000306A0" w:rsidRPr="00C05C6B">
        <w:rPr>
          <w:color w:val="000000" w:themeColor="text1"/>
          <w:lang w:val="en-US" w:eastAsia="fr-FR"/>
        </w:rPr>
        <w:instrText xml:space="preserve"> ADDIN ZOTERO_ITEM CSL_CITATION {"citationID":"Q8vZVbJC","properties":{"formattedCitation":"(Boltanski, 2011)","plainCitation":"(Boltanski, 2011)","noteIndex":0},"citationItems":[{"id":2589,"uris":["http://zotero.org/users/6183971/items/LW97SNUD"],"itemData":{"id":2589,"type":"book","abstract":"The relationship between sociology and social critique has haunted the discipline since its origins. Does critique divert sociology from its scientific project? Or is critique the ultimate goal of sociology, without which the latter would be a futile activity disconnected from the concerns of ordinary people? This issue has underpinned two divergent theoretical orientations that can be found in the discipline today: the critical sociology that was developed in its most elaborate form by Pierre Bourdieu, and the pragmatic sociology of critique developed by Luc Boltanski and his associates. In critical sociology, description in terms of power relations underscores the potency of mechanisms of oppression, the way the oppressed passively endure them, going so far in their alienation as to adopt the values that enslave them. Pragmatic sociology, by contrast, describes the actions of human beings who rebel but who are endowed with reason. It stresses their ability, in certain historical conditions, to rise up against their domination and construct new interpretations of reality in the service of critical activity. In this major new book Boltanski develops a framework that makes it possible to reconcile these seemingly antagonistic approaches - the one determinist and assigning the leading role to the enlightening science of the sociologist, the other concerned to stick as closely as possible to what people say and do. This labour of unification leads him to rework central notions such as practice, institution, critique and, finally, ‘social reality,' all with the aim of contributing to a contemporary renewal of practices of emancipation.","ISBN":"978-0-7456-4963-4","language":"en","note":"Google-Books-ID: JcUrqIJfkEIC","number-of-pages":"209","publisher":"Polity","source":"Google Books","title":"On Critique: A Sociology of Emancipation","title-short":"On Critique","author":[{"family":"Boltanski","given":"Luc"}],"issued":{"date-parts":[["2011",4,18]]}}}],"schema":"https://github.com/citation-style-language/schema/raw/master/csl-citation.json"} </w:instrText>
      </w:r>
      <w:r w:rsidR="000306A0" w:rsidRPr="00C05C6B">
        <w:rPr>
          <w:color w:val="000000" w:themeColor="text1"/>
          <w:lang w:val="en-US" w:eastAsia="fr-FR"/>
        </w:rPr>
        <w:fldChar w:fldCharType="separate"/>
      </w:r>
      <w:r w:rsidR="000306A0" w:rsidRPr="00C05C6B">
        <w:rPr>
          <w:color w:val="000000" w:themeColor="text1"/>
          <w:lang w:val="en-US"/>
        </w:rPr>
        <w:t>(Boltanski, 2011)</w:t>
      </w:r>
      <w:r w:rsidR="000306A0" w:rsidRPr="00C05C6B">
        <w:rPr>
          <w:color w:val="000000" w:themeColor="text1"/>
          <w:lang w:val="en-US" w:eastAsia="fr-FR"/>
        </w:rPr>
        <w:fldChar w:fldCharType="end"/>
      </w:r>
      <w:r w:rsidRPr="00C05C6B">
        <w:rPr>
          <w:color w:val="000000" w:themeColor="text1"/>
          <w:lang w:val="en-US" w:eastAsia="fr-FR"/>
        </w:rPr>
        <w:t>. However, actors manage this uncertainty by providing public justifications of their actions and by connecting these justifications to different discourses, or self-enclosed ‘</w:t>
      </w:r>
      <w:r w:rsidRPr="00C05C6B">
        <w:rPr>
          <w:i/>
          <w:iCs/>
          <w:color w:val="000000" w:themeColor="text1"/>
          <w:lang w:val="en-US" w:eastAsia="fr-FR"/>
        </w:rPr>
        <w:t>orders of worth’</w:t>
      </w:r>
      <w:r w:rsidRPr="00C05C6B">
        <w:rPr>
          <w:color w:val="000000" w:themeColor="text1"/>
          <w:lang w:val="en-US" w:eastAsia="fr-FR"/>
        </w:rPr>
        <w:t xml:space="preserve"> (Boltanski and Thevenot, 2006).  </w:t>
      </w:r>
    </w:p>
    <w:p w14:paraId="1496FDEC" w14:textId="7E75C3E2" w:rsidR="00FC4538" w:rsidRPr="00C05C6B" w:rsidRDefault="00FC4538" w:rsidP="00A225E1">
      <w:pPr>
        <w:spacing w:before="120" w:after="120"/>
        <w:rPr>
          <w:color w:val="000000" w:themeColor="text1"/>
          <w:lang w:val="en-US" w:eastAsia="fr-FR"/>
        </w:rPr>
      </w:pPr>
      <w:r w:rsidRPr="00C05C6B">
        <w:rPr>
          <w:color w:val="000000" w:themeColor="text1"/>
          <w:lang w:val="en-US" w:eastAsia="fr-FR"/>
        </w:rPr>
        <w:lastRenderedPageBreak/>
        <w:t xml:space="preserve">There are six broad orders of worth which represent “conventional forms of worth which sustain most legitimate criticisms and justifications in public” </w:t>
      </w:r>
      <w:r w:rsidR="000306A0" w:rsidRPr="00C05C6B">
        <w:rPr>
          <w:color w:val="000000" w:themeColor="text1"/>
          <w:lang w:val="en-US" w:eastAsia="fr-FR"/>
        </w:rPr>
        <w:fldChar w:fldCharType="begin"/>
      </w:r>
      <w:r w:rsidR="00FF70F5" w:rsidRPr="00C05C6B">
        <w:rPr>
          <w:color w:val="000000" w:themeColor="text1"/>
          <w:lang w:val="en-US" w:eastAsia="fr-FR"/>
        </w:rPr>
        <w:instrText xml:space="preserve"> ADDIN ZOTERO_ITEM CSL_CITATION {"citationID":"PKFeGBjK","properties":{"formattedCitation":"(Blokker &amp; Brighenti, 2011, p. 36)","plainCitation":"(Blokker &amp; Brighenti, 2011, p. 36)","dontUpdate":true,"noteIndex":0},"citationItems":[{"id":2587,"uris":["http://zotero.org/users/6183971/items/XQQ6ZHBP"],"itemData":{"id":2587,"type":"article-journal","container-title":"European Journal of Social Theory","DOI":"10.1177/1368431011412351","ISSN":"1368-4310","issue":"3","note":"publisher: SAGE Publications Ltd","page":"383-400","source":"SAGE Journals","title":"An interview with Laurent Thévenot: On engagement, critique, commonality, and power","title-short":"An interview with Laurent Thévenot","URL":"https://doi.org/10.1177/1368431011412351","volume":"14","author":[{"family":"Blokker","given":"Paul"},{"family":"Brighenti","given":"Andrea"}],"accessed":{"date-parts":[["2023",10,24]]},"issued":{"date-parts":[["2011",8,1]]}},"locator":"36","label":"page"}],"schema":"https://github.com/citation-style-language/schema/raw/master/csl-citation.json"} </w:instrText>
      </w:r>
      <w:r w:rsidR="000306A0" w:rsidRPr="00C05C6B">
        <w:rPr>
          <w:color w:val="000000" w:themeColor="text1"/>
          <w:lang w:val="en-US" w:eastAsia="fr-FR"/>
        </w:rPr>
        <w:fldChar w:fldCharType="separate"/>
      </w:r>
      <w:r w:rsidR="000306A0" w:rsidRPr="00C05C6B">
        <w:rPr>
          <w:color w:val="000000" w:themeColor="text1"/>
          <w:lang w:val="en-US"/>
        </w:rPr>
        <w:t>(Blokker &amp; Brighenti, 2011, : 36)</w:t>
      </w:r>
      <w:r w:rsidR="000306A0" w:rsidRPr="00C05C6B">
        <w:rPr>
          <w:color w:val="000000" w:themeColor="text1"/>
          <w:lang w:val="en-US" w:eastAsia="fr-FR"/>
        </w:rPr>
        <w:fldChar w:fldCharType="end"/>
      </w:r>
      <w:r w:rsidRPr="00C05C6B">
        <w:rPr>
          <w:color w:val="000000" w:themeColor="text1"/>
          <w:lang w:val="en-US" w:eastAsia="fr-FR"/>
        </w:rPr>
        <w:t>. These six orders include market, industrial, domestic, civic, collective, inspired, and fame. Each provides a different normative scheme for the evaluation and ranking of arguments. For example, the industrial order is underpinned by the single organizing principle of efficiency while the inspiration order by creativity. These coherent principles of evaluation all coexist and often overlap with each having their own criteria of assessing what matters most in society. This is particularly true in economic exchanges as different market participants have different interests which results in recurrent clashes of orders of worth (Thevenot, 2001).  </w:t>
      </w:r>
    </w:p>
    <w:p w14:paraId="7F980871"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To resolve disputes, participants may agree on ‘tests of worth’ emanating from one or several orders. These are argumentative moves that participants bring into play to judge the appropriateness of a set of arrangements. These tests are undertaken by participants to support their own position when in dispute. However, if an agreement cannot be reached through one order, they may endeavor to find a “composite arrangement” (Boltanski and Thevenot, 2006: 332), such as tests drawing from different orders. Hence, “in a compromise, people agree to come to terms ….to suspend a clash – a dispute involving more than one world – without settling it through recourse to a test in just one of the worlds” (Boltanski and Thevenot, 2006: 277).  </w:t>
      </w:r>
    </w:p>
    <w:p w14:paraId="0688E2B9" w14:textId="2314C584"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A number of studies in the OT field have used the orders of worth approach to analyze tensions in the economic arena by investigating discursive contests (see for example, </w:t>
      </w:r>
      <w:r w:rsidR="005377BD" w:rsidRPr="00C05C6B">
        <w:rPr>
          <w:color w:val="000000" w:themeColor="text1"/>
          <w:lang w:val="en-US" w:eastAsia="fr-FR"/>
        </w:rPr>
        <w:fldChar w:fldCharType="begin"/>
      </w:r>
      <w:r w:rsidR="00FF70F5" w:rsidRPr="00C05C6B">
        <w:rPr>
          <w:color w:val="000000" w:themeColor="text1"/>
          <w:lang w:val="en-US" w:eastAsia="fr-FR"/>
        </w:rPr>
        <w:instrText xml:space="preserve"> ADDIN ZOTERO_ITEM CSL_CITATION {"citationID":"Buslxawg","properties":{"formattedCitation":"(McInerney, 2008; Patriotta et al., 2011; Ramirez, 2013; Reinecke et al., 2017)","plainCitation":"(McInerney, 2008; Patriotta et al., 2011; Ramirez, 2013; Reinecke et al., 2017)","dontUpdate":true,"noteIndex":0},"citationItems":[{"id":2621,"uris":["http://zotero.org/users/6183971/items/7GYFSLJ5"],"itemData":{"id":2621,"type":"article-journal","abstract":"Despite the centrality of fields as a concept in organizational research, the processes by which fields form and change have not been studied in great depth. By situating action in time and space, field-configuring events (FCEs) offer valuable settings for researchers seeking insight into such processes. This paper develops a theory of accounts as a way to understand a mechanism by which institutional entrepreneurs seek to shape fields and influence the institutions that govern them. Actors produce and distribute justified accounts – narratives that describe the way work in the field ought to be done – and attempt to persuade powerful actors in the field to adopt them as conventions. FCEs can thus be understood as loci for conventionalizing accounts. The theory of accounts and field-level change is illustrated with a case study of a turning point FCE during which competing institutional entrepreneurs in the field of ‘non-profit technology assistance providers’ present alternative accounts. Successful institutional entrepreneurship comes from recognizing political opportunities to align one's account with the dominant orders of worth in the field, thereby convincing powerful actors to accept one's account as convention.","container-title":"Journal of Management Studies","DOI":"10.1111/j.1467-6486.2008.00784.x","ISSN":"1467-6486","issue":"6","language":"en","note":"_eprint: https://onlinelibrary.wiley.com/doi/pdf/10.1111/j.1467-6486.2008.00784.x","page":"1089-1116","source":"Wiley Online Library","title":"Showdown at Kykuit: Field-Configuring Events as Loci for Conventionalizing Accounts","title-short":"Showdown at Kykuit","URL":"https://onlinelibrary.wiley.com/doi/abs/10.1111/j.1467-6486.2008.00784.x","volume":"45","author":[{"family":"McInerney","given":"Paul-Brian"}],"accessed":{"date-parts":[["2023",10,24]]},"issued":{"date-parts":[["2008"]]}}},{"id":577,"uris":["http://zotero.org/users/6183971/items/ZV3N3WDL"],"itemData":{"id":577,"type":"article-journal","abstract":"We build on Boltanski and Thévenot's theory of justification to account for the ways in which different stakeholder groups actively engage with discourses and objects to maintain the legitimacy of institutions that are relevant to their activity. We use this framework to analyse a controversy emerging from a nuclear accident which involved a large European energy company and sparked public debate on the legitimacy of nuclear power. Based on the findings, we elaborate a process model of institutional repair that explains the role of agents and the structural constraints they face in attempting to maintain legitimacy. The model enhances institutional understandings of legitimacy maintenance in three main respects: it proposes a view of legitimacy maintenance as a controversy-based process progressing through stakeholders' justifications vis-à-vis a public audience; it demonstrates the role of meta-level ‘orders of worth’ as multiple modalities for agreement which shape stakeholders' public justifications during controversies; and it highlights the capacities that stakeholders deploy in developing robust justifications out of a plurality of forms of agreement.","container-title":"Journal of Management Studies","DOI":"https://doi.org/10.1111/j.1467-6486.2010.00990.x","ISSN":"1467-6486","issue":"8","language":"en","license":"© 2011 The Authors. Journal of Management Studies published by Blackwell Publishing Ltd and Society for the Advancement of Management Studies","note":"_eprint: https://onlinelibrary.wiley.com/doi/pdf/10.1111/j.1467-6486.2010.00990.x","page":"1804-1836","source":"Wiley Online Library","title":"Maintaining Legitimacy: Controversies, Orders of Worth, and Public Justifications","title-short":"Maintaining Legitimacy","URL":"https://onlinelibrary.wiley.com/doi/abs/10.1111/j.1467-6486.2010.00990.x","volume":"48","author":[{"family":"Patriotta","given":"Gerardo"},{"family":"Gond","given":"Jean-Pascal"},{"family":"Schultz","given":"Friederike"}],"accessed":{"date-parts":[["2020",12,1]]},"issued":{"date-parts":[["2011"]]}}},{"id":2628,"uris":["http://zotero.org/users/6183971/items/SEJ6AP7Q"],"itemData":{"id":2628,"type":"article-journal","abstract":"This paper contributes to the analysis of institutional work by looking at situations of perceived injustice that institutional change can create. To this end, the paper mobilizes the work of Boltanski and Thévenot on orders of worth to analyse the consequences for a professional body of a shift in institutional logics towards more accountability. The feeling of injustice experienced – and voiced – by some members of the largest British institute of auditors, the ICAEW, after it set up and operated a quality monitoring unit, serves to illustrate how change can turn awry when equity in a community of peers is threatened, and how institutional work can remedy such a situation by restoring a sense of worth in the community.","container-title":"Journal of Management Studies","DOI":"10.1111/joms.12011","ISSN":"1467-6486","issue":"5","language":"en","note":"_eprint: https://onlinelibrary.wiley.com/doi/pdf/10.1111/joms.12011","page":"845-869","source":"Wiley Online Library","title":"‘We are being Pilloried for Something, We Did Not Even Know We Had Done Wrong!’ Quality Control and Orders of Worth in the British Audit Profession","URL":"https://onlinelibrary.wiley.com/doi/abs/10.1111/joms.12011","volume":"50","author":[{"family":"Ramirez","given":"Carlos"}],"accessed":{"date-parts":[["2023",10,24]]},"issued":{"date-parts":[["2013"]]}}},{"id":2632,"uris":["http://zotero.org/users/6183971/items/7Z5A3WCF"],"itemData":{"id":2632,"type":"chapter","abstract":"How is moral legitimacy established in pluralist contexts where multiple moral frameworks co-exist and compete? Situations of moral multiplexity complicate not only whether an organization or practice is legitimate but also which criteria should be used to establish moral legitimacy. We argue that moral legitimacy can be thought of as the property of a dynamic dialogical process in which relations between moral schemes are constantly (re-)negotiated through dynamic exchange with audiences. Drawing on Boltanski and Thévenot’s “orders of worth” framework, we propose a process model of how three types of truces may be negotiated: transcendence, compromise, antagonism. While each can create moral legitimacy in pluralistic contexts, legitimacy is not a binary variable but varying in degrees of scope and certainty.","container-title":"Research in the Sociology of Organizations","ISBN":"978-1-78714-380-7","language":"en","note":"DOI: 10.1108/S0733-558X20170000052002","page":"33-72","publisher":"Emerald Publishing Limited","source":"DOI.org (Crossref)","title":"When Orders of Worth Clash: Negotiating Legitimacy in Situations of Moral Multiplexity","title-short":"When Orders of Worth Clash","URL":"https://www.emerald.com/insight/content/doi/10.1108/S0733-558X20170000052002/full/html","volume":"52","editor":[{"family":"Cloutier","given":"Charlotte"},{"family":"Gond","given":"Jean-Pascal"},{"family":"Leca","given":"Bernard"}],"author":[{"family":"Reinecke","given":"Juliane"},{"family":"Van Bommel","given":"Koen"},{"family":"Spicer","given":"Andre"}],"accessed":{"date-parts":[["2023",10,24]]},"issued":{"date-parts":[["2017",6]]}}}],"schema":"https://github.com/citation-style-language/schema/raw/master/csl-citation.json"} </w:instrText>
      </w:r>
      <w:r w:rsidR="005377BD" w:rsidRPr="00C05C6B">
        <w:rPr>
          <w:color w:val="000000" w:themeColor="text1"/>
          <w:lang w:val="en-US" w:eastAsia="fr-FR"/>
        </w:rPr>
        <w:fldChar w:fldCharType="separate"/>
      </w:r>
      <w:r w:rsidR="005377BD" w:rsidRPr="00C05C6B">
        <w:rPr>
          <w:color w:val="000000" w:themeColor="text1"/>
          <w:lang w:val="en-US"/>
        </w:rPr>
        <w:t>McInerney, 2008; Patriotta et al., 2011; Ramirez, 2013; Reinecke et al., 2017)</w:t>
      </w:r>
      <w:r w:rsidR="005377BD" w:rsidRPr="00C05C6B">
        <w:rPr>
          <w:color w:val="000000" w:themeColor="text1"/>
          <w:lang w:val="en-US" w:eastAsia="fr-FR"/>
        </w:rPr>
        <w:fldChar w:fldCharType="end"/>
      </w:r>
      <w:r w:rsidRPr="00C05C6B">
        <w:rPr>
          <w:color w:val="000000" w:themeColor="text1"/>
          <w:lang w:val="en-US" w:eastAsia="fr-FR"/>
        </w:rPr>
        <w:t>. Nevertheless, of central importance to this paper is the role of orders of worth which characterize state regulation of industry disruption.  </w:t>
      </w:r>
    </w:p>
    <w:p w14:paraId="4C6E767F" w14:textId="17DBCF49"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The sociology of conventions focuses on the critical capacity of reflexive actors to normatively assess a situation that cannot be reduced simply to self-interest or cost/benefit calculations or local cultural values. Due to the contested nature of most situations, the assessments would naturally entail a variety of justifications and critiques that are by no means devoid of power relations (Basaure, 2011). However, the focus of the theory is to assume that power relations exist in this process without actively exploring how power plays a role in these assessments as well as in the resolution of the critique, if any </w:t>
      </w:r>
      <w:r w:rsidR="003B66A0" w:rsidRPr="00C05C6B">
        <w:rPr>
          <w:color w:val="000000" w:themeColor="text1"/>
          <w:lang w:val="en-US" w:eastAsia="fr-FR"/>
        </w:rPr>
        <w:fldChar w:fldCharType="begin"/>
      </w:r>
      <w:r w:rsidR="003B66A0" w:rsidRPr="00C05C6B">
        <w:rPr>
          <w:color w:val="000000" w:themeColor="text1"/>
          <w:lang w:val="en-US" w:eastAsia="fr-FR"/>
        </w:rPr>
        <w:instrText xml:space="preserve"> ADDIN ZOTERO_ITEM CSL_CITATION {"citationID":"Utdn3Vke","properties":{"formattedCitation":"(Susen &amp; Turner, 2014)","plainCitation":"(Susen &amp; Turner, 2014)","noteIndex":0},"citationItems":[{"id":2649,"uris":["http://zotero.org/users/6183971/items/Y7QEEUKN"],"itemData":{"id":2649,"type":"book","collection-title":"Key issues in modern sociology","event-place":"London, UK New York, NY","ISBN":"978-1-78308-296-4","language":"en","publisher":"Anthem Press","publisher-place":"London, UK New York, NY","source":"BnF ISBN","title":"The spirit of Luc Boltanski: essays on the 'Pragmatic sociology of critique'","title-short":"The spirit of Luc Boltanski","author":[{"family":"Susen","given":"Simon"},{"family":"Turner","given":"Bryan Stanley"}],"issued":{"date-parts":[["2014"]]}}}],"schema":"https://github.com/citation-style-language/schema/raw/master/csl-citation.json"} </w:instrText>
      </w:r>
      <w:r w:rsidR="003B66A0" w:rsidRPr="00C05C6B">
        <w:rPr>
          <w:color w:val="000000" w:themeColor="text1"/>
          <w:lang w:val="en-US" w:eastAsia="fr-FR"/>
        </w:rPr>
        <w:fldChar w:fldCharType="separate"/>
      </w:r>
      <w:r w:rsidR="003B66A0" w:rsidRPr="00C05C6B">
        <w:rPr>
          <w:color w:val="000000" w:themeColor="text1"/>
          <w:lang w:val="en-US"/>
        </w:rPr>
        <w:t>(Susen &amp; Turner, 2014)</w:t>
      </w:r>
      <w:r w:rsidR="003B66A0" w:rsidRPr="00C05C6B">
        <w:rPr>
          <w:color w:val="000000" w:themeColor="text1"/>
          <w:lang w:val="en-US" w:eastAsia="fr-FR"/>
        </w:rPr>
        <w:fldChar w:fldCharType="end"/>
      </w:r>
      <w:r w:rsidRPr="00C05C6B">
        <w:rPr>
          <w:color w:val="000000" w:themeColor="text1"/>
          <w:lang w:val="en-US" w:eastAsia="fr-FR"/>
        </w:rPr>
        <w:t>. We plan to bring power back to the sociology of conventions through the empirical case of Belgian passenger transport industry regulations. </w:t>
      </w:r>
    </w:p>
    <w:p w14:paraId="44C4D52E" w14:textId="741B0B9A" w:rsidR="00FC4538" w:rsidRPr="00C05C6B" w:rsidRDefault="00FC4538" w:rsidP="00A225E1">
      <w:pPr>
        <w:pStyle w:val="Titre4"/>
        <w:spacing w:before="120" w:after="120"/>
        <w:rPr>
          <w:rFonts w:eastAsia="Times New Roman"/>
          <w:color w:val="000000" w:themeColor="text1"/>
          <w:lang w:val="en-US"/>
        </w:rPr>
      </w:pPr>
      <w:bookmarkStart w:id="126" w:name="_Toc146804079"/>
      <w:bookmarkStart w:id="127" w:name="_Toc149396619"/>
      <w:bookmarkStart w:id="128" w:name="_Toc151300009"/>
      <w:bookmarkStart w:id="129" w:name="_Toc169527892"/>
      <w:r w:rsidRPr="00C05C6B">
        <w:rPr>
          <w:rFonts w:eastAsia="Times New Roman"/>
          <w:color w:val="000000" w:themeColor="text1"/>
          <w:lang w:val="en-US"/>
        </w:rPr>
        <w:lastRenderedPageBreak/>
        <w:t>Regulation and power</w:t>
      </w:r>
      <w:bookmarkEnd w:id="126"/>
      <w:bookmarkEnd w:id="127"/>
      <w:bookmarkEnd w:id="128"/>
      <w:bookmarkEnd w:id="129"/>
      <w:r w:rsidRPr="00C05C6B">
        <w:rPr>
          <w:rFonts w:eastAsia="Times New Roman"/>
          <w:color w:val="000000" w:themeColor="text1"/>
          <w:lang w:val="en-US"/>
        </w:rPr>
        <w:t> </w:t>
      </w:r>
    </w:p>
    <w:p w14:paraId="4E3326E4" w14:textId="685A224C"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In the neoliberal states of the world, platform capitalism may well be encouraged by market forces and the desire of organizations to be competitive in the face of new market entrants. However, it can be conceived in two different ways by regulators: as a necessary process of Schumpeterian creative destruction</w:t>
      </w:r>
      <w:r w:rsidR="00B76A61" w:rsidRPr="00C05C6B">
        <w:rPr>
          <w:color w:val="000000" w:themeColor="text1"/>
          <w:lang w:val="en-US" w:eastAsia="fr-FR"/>
        </w:rPr>
        <w:t xml:space="preserve"> </w:t>
      </w:r>
      <w:r w:rsidR="00B76A61" w:rsidRPr="00C05C6B">
        <w:rPr>
          <w:color w:val="000000" w:themeColor="text1"/>
          <w:lang w:val="en-US" w:eastAsia="fr-FR"/>
        </w:rPr>
        <w:fldChar w:fldCharType="begin"/>
      </w:r>
      <w:r w:rsidR="00B76A61" w:rsidRPr="00C05C6B">
        <w:rPr>
          <w:color w:val="000000" w:themeColor="text1"/>
          <w:lang w:val="en-US" w:eastAsia="fr-FR"/>
        </w:rPr>
        <w:instrText xml:space="preserve"> ADDIN ZOTERO_ITEM CSL_CITATION {"citationID":"uqiF7FJh","properties":{"formattedCitation":"(Schneider, 2017)","plainCitation":"(Schneider, 2017)","noteIndex":0},"citationItems":[{"id":2674,"uris":["http://zotero.org/users/6183971/items/LWV9TC2M"],"itemData":{"id":2674,"type":"book","abstract":"While creative destruction and disruptive innovation change the entrepreneurial landscape; regulation – especially regulation of sectorial markets and competition regulation – can delay this change or even bring it to a halt. Uber plays an active role between these two forces: first as an agent of creative destruction and then possibly in championing regulation on its own terms. Grounded in a particular understanding of the economic concept of the market as a series of processes, this book explores the implications of creative destruction, competition regulation and the role that businesses play. Instead of discussing these relations in a purely abstract manner, this book uses Uber as a case study.","ISBN":"978-1-78643-343-5","language":"en","note":"Google-Books-ID: mavfDQAAQBAJ","number-of-pages":"151","publisher":"Edward Elgar Publishing","source":"Google Books","title":"Creative Destruction and the Sharing Economy: Uber as Disruptive Innovation","title-short":"Creative Destruction and the Sharing Economy","author":[{"family":"Schneider","given":"Henrique"}],"issued":{"date-parts":[["2017",1,27]]}}}],"schema":"https://github.com/citation-style-language/schema/raw/master/csl-citation.json"} </w:instrText>
      </w:r>
      <w:r w:rsidR="00B76A61" w:rsidRPr="00C05C6B">
        <w:rPr>
          <w:color w:val="000000" w:themeColor="text1"/>
          <w:lang w:val="en-US" w:eastAsia="fr-FR"/>
        </w:rPr>
        <w:fldChar w:fldCharType="separate"/>
      </w:r>
      <w:r w:rsidR="00B76A61" w:rsidRPr="00C05C6B">
        <w:rPr>
          <w:color w:val="000000" w:themeColor="text1"/>
          <w:lang w:val="en-US"/>
        </w:rPr>
        <w:t>(Schneider, 2017)</w:t>
      </w:r>
      <w:r w:rsidR="00B76A61" w:rsidRPr="00C05C6B">
        <w:rPr>
          <w:color w:val="000000" w:themeColor="text1"/>
          <w:lang w:val="en-US" w:eastAsia="fr-FR"/>
        </w:rPr>
        <w:fldChar w:fldCharType="end"/>
      </w:r>
      <w:r w:rsidRPr="00C05C6B">
        <w:rPr>
          <w:color w:val="000000" w:themeColor="text1"/>
          <w:lang w:val="en-US" w:eastAsia="fr-FR"/>
        </w:rPr>
        <w:t xml:space="preserve"> or as trampling on well-established regulations that protect public interests (Frenken et al., 2020). In other words, regulators might be more sympathetic towards market participants trying to inject market values into an industry by drawing justifications from the market order of worth whereby the common good is served by free competition and encouraging entrepreneurship. On the other hand, they can also be more sympathetic towards those trying to resist market values by drawing justifications from the civic order of worth whereby the common good is served by building solidarity and equality. Such multiplicity of justifications can arise in a situation where a platform firm disrupts an existing industry and creates new regulatory issues that require them and the incumbents to actively influence the regulatory processes.  </w:t>
      </w:r>
    </w:p>
    <w:p w14:paraId="1B67E939" w14:textId="285D90DD"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Nevertheless, in the specific case of disruptive technological innovations such as those presented by platform firms, incumbents face great difficulty in effectively responding to the changing industry landscape</w:t>
      </w:r>
      <w:r w:rsidR="00CA3179" w:rsidRPr="00C05C6B">
        <w:rPr>
          <w:color w:val="000000" w:themeColor="text1"/>
          <w:lang w:val="en-US" w:eastAsia="fr-FR"/>
        </w:rPr>
        <w:t xml:space="preserve"> </w:t>
      </w:r>
      <w:r w:rsidR="00CA3179" w:rsidRPr="00C05C6B">
        <w:rPr>
          <w:color w:val="000000" w:themeColor="text1"/>
          <w:lang w:val="en-US" w:eastAsia="fr-FR"/>
        </w:rPr>
        <w:fldChar w:fldCharType="begin"/>
      </w:r>
      <w:r w:rsidR="00CA3179" w:rsidRPr="00C05C6B">
        <w:rPr>
          <w:color w:val="000000" w:themeColor="text1"/>
          <w:lang w:val="en-US" w:eastAsia="fr-FR"/>
        </w:rPr>
        <w:instrText xml:space="preserve"> ADDIN ZOTERO_ITEM CSL_CITATION {"citationID":"7NCIH4Y3","properties":{"formattedCitation":"(Cozzolino et al., 2018)","plainCitation":"(Cozzolino et al., 2018)","noteIndex":0},"citationItems":[{"id":2595,"uris":["http://zotero.org/users/6183971/items/KISRCVFQ"],"itemData":{"id":2595,"type":"article-journal","abstract":"Despite the growing importance of digital transformation and the notion of disruptive innovation, strategy literature still lacks a more complete picture of how incumbent organizations adapt their business models after disruptions. This research sheds light on this important process by analyzing a major Italian news media publisher reacting to the advent of the internet and the emergence of new business models by entrants into the industry (1995–2017). We specifically examine: (1) the drivers and impeding factors of business model adaptation; (2) how incumbents change strategies to cope with different components of the disruption process; and (3) how a closed business model can be renewed to develop an open, platform-based business model to seize external opportunities, incur lower costs, and fend off disruptors. This study contributes to the burgeoning literature on disruption, business models, and platforms.","container-title":"Journal of Management Studies","DOI":"10.1111/joms.12352","ISSN":"1467-6486","issue":"7","language":"en","note":"_eprint: https://onlinelibrary.wiley.com/doi/pdf/10.1111/joms.12352","page":"1166-1202","source":"Wiley Online Library","title":"Unpacking the Disruption Process: New Technology, Business Models, and Incumbent Adaptation","title-short":"Unpacking the Disruption Process","URL":"https://onlinelibrary.wiley.com/doi/abs/10.1111/joms.12352","volume":"55","author":[{"family":"Cozzolino","given":"Alessio"},{"family":"Verona","given":"Gianmario"},{"family":"Rothaermel","given":"Frank T."}],"accessed":{"date-parts":[["2023",10,24]]},"issued":{"date-parts":[["2018"]]}}}],"schema":"https://github.com/citation-style-language/schema/raw/master/csl-citation.json"} </w:instrText>
      </w:r>
      <w:r w:rsidR="00CA3179" w:rsidRPr="00C05C6B">
        <w:rPr>
          <w:color w:val="000000" w:themeColor="text1"/>
          <w:lang w:val="en-US" w:eastAsia="fr-FR"/>
        </w:rPr>
        <w:fldChar w:fldCharType="separate"/>
      </w:r>
      <w:r w:rsidR="00CA3179" w:rsidRPr="00C05C6B">
        <w:rPr>
          <w:color w:val="000000" w:themeColor="text1"/>
          <w:lang w:val="en-US"/>
        </w:rPr>
        <w:t>(Cozzolino et al., 2018)</w:t>
      </w:r>
      <w:r w:rsidR="00CA3179" w:rsidRPr="00C05C6B">
        <w:rPr>
          <w:color w:val="000000" w:themeColor="text1"/>
          <w:lang w:val="en-US" w:eastAsia="fr-FR"/>
        </w:rPr>
        <w:fldChar w:fldCharType="end"/>
      </w:r>
      <w:r w:rsidRPr="00C05C6B">
        <w:rPr>
          <w:color w:val="000000" w:themeColor="text1"/>
          <w:lang w:val="en-US" w:eastAsia="fr-FR"/>
        </w:rPr>
        <w:t xml:space="preserve"> since their core competence is now being eroded. Hence, their focus is on influencing regulators to preserve the existing laws in order to set boundary conditions for competition </w:t>
      </w:r>
      <w:r w:rsidR="00C43C8D" w:rsidRPr="00C05C6B">
        <w:rPr>
          <w:color w:val="000000" w:themeColor="text1"/>
          <w:lang w:val="en-US" w:eastAsia="fr-FR"/>
        </w:rPr>
        <w:fldChar w:fldCharType="begin"/>
      </w:r>
      <w:r w:rsidR="00C43C8D" w:rsidRPr="00C05C6B">
        <w:rPr>
          <w:color w:val="000000" w:themeColor="text1"/>
          <w:lang w:val="en-US" w:eastAsia="fr-FR"/>
        </w:rPr>
        <w:instrText xml:space="preserve"> ADDIN ZOTERO_ITEM CSL_CITATION {"citationID":"lbGLNNEk","properties":{"formattedCitation":"(Rothaermel, 2001)","plainCitation":"(Rothaermel, 2001)","noteIndex":0},"citationItems":[{"id":2633,"uris":["http://zotero.org/users/6183971/items/F7EGD23Q"],"itemData":{"id":2633,"type":"article-journal","abstract":"I examine interfirm cooperation between incumbents and new entrants as a mechanism for incumbents to adapt to radical technological change through exploitation of complementary assets. The research setting is the biopharmaceutical industry, where I analyze 889 strategic alliances between 32 large pharmaceutical firms and providers of the new biotechnology. I find that incumbents that focus their network strategy on exploiting complementary assets outperform incumbents that focus on exploring the new technology. However, there are limits to this strategy due to diminishing marginal returns to alliance intensity. I am also able to show that an incumbent's new product development is positively associated with its performance. Copyright © 2001 John Wiley &amp; Sons, Ltd.","container-title":"Strategic Management Journal","DOI":"10.1002/smj.180","ISSN":"1097-0266","issue":"6-7","language":"en","note":"_eprint: https://onlinelibrary.wiley.com/doi/pdf/10.1002/smj.180","page":"687-699","source":"Wiley Online Library","title":"Incumbent's advantage through exploiting complementary assets via interfirm cooperation","URL":"https://onlinelibrary.wiley.com/doi/abs/10.1002/smj.180","volume":"22","author":[{"family":"Rothaermel","given":"Frank T."}],"accessed":{"date-parts":[["2023",10,24]]},"issued":{"date-parts":[["2001"]]}}}],"schema":"https://github.com/citation-style-language/schema/raw/master/csl-citation.json"} </w:instrText>
      </w:r>
      <w:r w:rsidR="00C43C8D" w:rsidRPr="00C05C6B">
        <w:rPr>
          <w:color w:val="000000" w:themeColor="text1"/>
          <w:lang w:val="en-US" w:eastAsia="fr-FR"/>
        </w:rPr>
        <w:fldChar w:fldCharType="separate"/>
      </w:r>
      <w:r w:rsidR="00C43C8D" w:rsidRPr="00C05C6B">
        <w:rPr>
          <w:color w:val="000000" w:themeColor="text1"/>
          <w:lang w:val="en-US"/>
        </w:rPr>
        <w:t>(Rothaermel, 2001)</w:t>
      </w:r>
      <w:r w:rsidR="00C43C8D" w:rsidRPr="00C05C6B">
        <w:rPr>
          <w:color w:val="000000" w:themeColor="text1"/>
          <w:lang w:val="en-US" w:eastAsia="fr-FR"/>
        </w:rPr>
        <w:fldChar w:fldCharType="end"/>
      </w:r>
      <w:r w:rsidRPr="00C05C6B">
        <w:rPr>
          <w:color w:val="000000" w:themeColor="text1"/>
          <w:lang w:val="en-US" w:eastAsia="fr-FR"/>
        </w:rPr>
        <w:t>. </w:t>
      </w:r>
    </w:p>
    <w:p w14:paraId="7C6AF4DD" w14:textId="6702AF9D"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In one sense platform firms showcase this power to (a) exploit existing legal loopholes or engage in </w:t>
      </w:r>
      <w:r w:rsidRPr="00C05C6B">
        <w:rPr>
          <w:i/>
          <w:iCs/>
          <w:color w:val="000000" w:themeColor="text1"/>
          <w:lang w:val="en-US" w:eastAsia="fr-FR"/>
        </w:rPr>
        <w:t>regulatory arbitrage</w:t>
      </w:r>
      <w:r w:rsidRPr="00C05C6B">
        <w:rPr>
          <w:color w:val="000000" w:themeColor="text1"/>
          <w:lang w:val="en-US" w:eastAsia="fr-FR"/>
        </w:rPr>
        <w:t xml:space="preserve"> </w:t>
      </w:r>
      <w:r w:rsidR="00E417CE" w:rsidRPr="00C05C6B">
        <w:rPr>
          <w:color w:val="000000" w:themeColor="text1"/>
          <w:lang w:val="en-US" w:eastAsia="fr-FR"/>
        </w:rPr>
        <w:fldChar w:fldCharType="begin"/>
      </w:r>
      <w:r w:rsidR="00E417CE" w:rsidRPr="00C05C6B">
        <w:rPr>
          <w:color w:val="000000" w:themeColor="text1"/>
          <w:lang w:val="en-US" w:eastAsia="fr-FR"/>
        </w:rPr>
        <w:instrText xml:space="preserve"> ADDIN ZOTERO_ITEM CSL_CITATION {"citationID":"LJnB8Vdp","properties":{"formattedCitation":"(Fleischer, 2010)","plainCitation":"(Fleischer, 2010)","noteIndex":0},"citationItems":[{"id":2605,"uris":["http://zotero.org/users/6183971/items/V8CSRTW5"],"itemData":{"id":2605,"type":"article-journal","container-title":"Texas Law Review","issue":"2","journalAbbreviation":"Tex. L. Rev.","language":"eng","page":"227-290","source":"HeinOnline","title":"Regulatory Arbitrage","URL":"https://heinonline.org/HOL/P?h=hein.journals/tlr89&amp;i=233","volume":"89","author":[{"family":"Fleischer","given":"Victor"}],"accessed":{"date-parts":[["2023",10,24]]},"issued":{"date-parts":[["2010"]],"season":"2011"}}}],"schema":"https://github.com/citation-style-language/schema/raw/master/csl-citation.json"} </w:instrText>
      </w:r>
      <w:r w:rsidR="00E417CE" w:rsidRPr="00C05C6B">
        <w:rPr>
          <w:color w:val="000000" w:themeColor="text1"/>
          <w:lang w:val="en-US" w:eastAsia="fr-FR"/>
        </w:rPr>
        <w:fldChar w:fldCharType="separate"/>
      </w:r>
      <w:r w:rsidR="00E417CE" w:rsidRPr="00C05C6B">
        <w:rPr>
          <w:color w:val="000000" w:themeColor="text1"/>
          <w:lang w:val="en-US"/>
        </w:rPr>
        <w:t>(Fleischer, 2010)</w:t>
      </w:r>
      <w:r w:rsidR="00E417CE" w:rsidRPr="00C05C6B">
        <w:rPr>
          <w:color w:val="000000" w:themeColor="text1"/>
          <w:lang w:val="en-US" w:eastAsia="fr-FR"/>
        </w:rPr>
        <w:fldChar w:fldCharType="end"/>
      </w:r>
      <w:r w:rsidRPr="00C05C6B">
        <w:rPr>
          <w:color w:val="000000" w:themeColor="text1"/>
          <w:lang w:val="en-US" w:eastAsia="fr-FR"/>
        </w:rPr>
        <w:t xml:space="preserve">; and (b) change the law in their favor through active political lobbying or engage in </w:t>
      </w:r>
      <w:r w:rsidRPr="00C05C6B">
        <w:rPr>
          <w:i/>
          <w:iCs/>
          <w:color w:val="000000" w:themeColor="text1"/>
          <w:lang w:val="en-US" w:eastAsia="fr-FR"/>
        </w:rPr>
        <w:t xml:space="preserve">regulatory entrepreneurship </w:t>
      </w:r>
      <w:r w:rsidR="00E417CE" w:rsidRPr="00C05C6B">
        <w:rPr>
          <w:i/>
          <w:iCs/>
          <w:color w:val="000000" w:themeColor="text1"/>
          <w:lang w:val="en-US" w:eastAsia="fr-FR"/>
        </w:rPr>
        <w:fldChar w:fldCharType="begin"/>
      </w:r>
      <w:r w:rsidR="00E417CE" w:rsidRPr="00C05C6B">
        <w:rPr>
          <w:i/>
          <w:iCs/>
          <w:color w:val="000000" w:themeColor="text1"/>
          <w:lang w:val="en-US" w:eastAsia="fr-FR"/>
        </w:rPr>
        <w:instrText xml:space="preserve"> ADDIN ZOTERO_ITEM CSL_CITATION {"citationID":"ww7bDeyz","properties":{"formattedCitation":"(Pollman &amp; Barry, 2016)","plainCitation":"(Pollman &amp; Barry, 2016)","noteIndex":0},"citationItems":[{"id":2626,"uris":["http://zotero.org/users/6183971/items/TZNVS2AG"],"itemData":{"id":2626,"type":"article-journal","container-title":"Southern California Law Review","issue":"3","journalAbbreviation":"S. Cal. L. Rev.","language":"eng","page":"383-448","source":"HeinOnline","title":"Regulatory Entrepreneurship","URL":"https://heinonline.org/HOL/P?h=hein.journals/scal90&amp;i=427","volume":"90","author":[{"family":"Pollman","given":"Elizbeth"},{"family":"Barry","given":"Jordan M."}],"accessed":{"date-parts":[["2023",10,24]]},"issued":{"date-parts":[["2016"]],"season":"2017"}}}],"schema":"https://github.com/citation-style-language/schema/raw/master/csl-citation.json"} </w:instrText>
      </w:r>
      <w:r w:rsidR="00E417CE" w:rsidRPr="00C05C6B">
        <w:rPr>
          <w:i/>
          <w:iCs/>
          <w:color w:val="000000" w:themeColor="text1"/>
          <w:lang w:val="en-US" w:eastAsia="fr-FR"/>
        </w:rPr>
        <w:fldChar w:fldCharType="separate"/>
      </w:r>
      <w:r w:rsidR="00E417CE" w:rsidRPr="00C05C6B">
        <w:rPr>
          <w:color w:val="000000" w:themeColor="text1"/>
          <w:lang w:val="en-US"/>
        </w:rPr>
        <w:t>(Pollman &amp; Barry, 2016)</w:t>
      </w:r>
      <w:r w:rsidR="00E417CE" w:rsidRPr="00C05C6B">
        <w:rPr>
          <w:i/>
          <w:iCs/>
          <w:color w:val="000000" w:themeColor="text1"/>
          <w:lang w:val="en-US" w:eastAsia="fr-FR"/>
        </w:rPr>
        <w:fldChar w:fldCharType="end"/>
      </w:r>
      <w:r w:rsidRPr="00C05C6B">
        <w:rPr>
          <w:color w:val="000000" w:themeColor="text1"/>
          <w:lang w:val="en-US" w:eastAsia="fr-FR"/>
        </w:rPr>
        <w:t>. These two strategies require that corporate political activity to manage their non-market environment is a critical part of platform firms’ business strategy.  </w:t>
      </w:r>
    </w:p>
    <w:p w14:paraId="2E40B53A" w14:textId="276C66C1"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However, since one can find different nation states following different regulations, we might find heterogeneity in how platform capitalism will evolve. Given this disparate context, we might well expect different types of new working practices within different forms of platform capitalism. For many organizations, the architecture of platform capitalism is not fixed. The passenger transport industry is a classic example of this regulation diversity as different states have responded in different ways to Uber’s entry ranging from welcoming it to accommodating it to complete rej</w:t>
      </w:r>
      <w:r w:rsidR="006D06F5" w:rsidRPr="00C05C6B">
        <w:rPr>
          <w:color w:val="000000" w:themeColor="text1"/>
          <w:lang w:val="en-US" w:eastAsia="fr-FR"/>
        </w:rPr>
        <w:t xml:space="preserve">ection and legal bans </w:t>
      </w:r>
      <w:r w:rsidR="006D06F5" w:rsidRPr="00C05C6B">
        <w:rPr>
          <w:color w:val="000000" w:themeColor="text1"/>
          <w:lang w:val="en-US" w:eastAsia="fr-FR"/>
        </w:rPr>
        <w:fldChar w:fldCharType="begin"/>
      </w:r>
      <w:r w:rsidR="006D06F5" w:rsidRPr="00C05C6B">
        <w:rPr>
          <w:color w:val="000000" w:themeColor="text1"/>
          <w:lang w:val="en-US" w:eastAsia="fr-FR"/>
        </w:rPr>
        <w:instrText xml:space="preserve"> ADDIN ZOTERO_ITEM CSL_CITATION {"citationID":"oBQqmX7Y","properties":{"formattedCitation":"(Thelen, 2018)","plainCitation":"(Thelen, 2018)","noteIndex":0},"citationItems":[{"id":338,"uris":["http://zotero.org/users/6183971/items/MQQN25TS"],"itemData":{"id":338,"type":"article-journal","container-title":"Perspectives on Politics","issue":"4","note":"publisher: Cambridge University Press","page":"938–953","source":"Google Scholar","title":"Regulating Uber: The politics of the platform economy in Europe and the United States","title-short":"Regulating Uber","volume":"16","author":[{"family":"Thelen","given":"Kathleen"}],"issued":{"date-parts":[["2018"]]}}}],"schema":"https://github.com/citation-style-language/schema/raw/master/csl-citation.json"} </w:instrText>
      </w:r>
      <w:r w:rsidR="006D06F5" w:rsidRPr="00C05C6B">
        <w:rPr>
          <w:color w:val="000000" w:themeColor="text1"/>
          <w:lang w:val="en-US" w:eastAsia="fr-FR"/>
        </w:rPr>
        <w:fldChar w:fldCharType="separate"/>
      </w:r>
      <w:r w:rsidR="006D06F5" w:rsidRPr="00C05C6B">
        <w:rPr>
          <w:color w:val="000000" w:themeColor="text1"/>
          <w:lang w:val="en-US"/>
        </w:rPr>
        <w:t>(Thelen, 2018)</w:t>
      </w:r>
      <w:r w:rsidR="006D06F5" w:rsidRPr="00C05C6B">
        <w:rPr>
          <w:color w:val="000000" w:themeColor="text1"/>
          <w:lang w:val="en-US" w:eastAsia="fr-FR"/>
        </w:rPr>
        <w:fldChar w:fldCharType="end"/>
      </w:r>
      <w:r w:rsidRPr="00C05C6B">
        <w:rPr>
          <w:color w:val="000000" w:themeColor="text1"/>
          <w:lang w:val="en-US" w:eastAsia="fr-FR"/>
        </w:rPr>
        <w:t>. </w:t>
      </w:r>
    </w:p>
    <w:p w14:paraId="03753E20" w14:textId="017BDA31" w:rsidR="00FC4538" w:rsidRPr="00C05C6B" w:rsidRDefault="00FC4538" w:rsidP="00A225E1">
      <w:pPr>
        <w:spacing w:before="120" w:after="120"/>
        <w:rPr>
          <w:color w:val="000000" w:themeColor="text1"/>
          <w:lang w:val="en-US" w:eastAsia="fr-FR"/>
        </w:rPr>
      </w:pPr>
      <w:r w:rsidRPr="00C05C6B">
        <w:rPr>
          <w:color w:val="000000" w:themeColor="text1"/>
          <w:lang w:val="en-US" w:eastAsia="fr-FR"/>
        </w:rPr>
        <w:lastRenderedPageBreak/>
        <w:t xml:space="preserve">Hence, one can argue that the transport industry in platform capitalism resembles a Strategic Action Field (SAF). This is defined as “a mesolevel social order in which actors …. are attuned to and interact with one another on the basis of shared … understandings about the purposes of the field … and rules governing legitimate action in the field” </w:t>
      </w:r>
      <w:r w:rsidR="006D06F5" w:rsidRPr="00C05C6B">
        <w:rPr>
          <w:color w:val="000000" w:themeColor="text1"/>
          <w:lang w:val="en-US" w:eastAsia="fr-FR"/>
        </w:rPr>
        <w:fldChar w:fldCharType="begin"/>
      </w:r>
      <w:r w:rsidR="00FF70F5" w:rsidRPr="00C05C6B">
        <w:rPr>
          <w:color w:val="000000" w:themeColor="text1"/>
          <w:lang w:val="en-US" w:eastAsia="fr-FR"/>
        </w:rPr>
        <w:instrText xml:space="preserve"> ADDIN ZOTERO_ITEM CSL_CITATION {"citationID":"CL486Euj","properties":{"formattedCitation":"(Fligstein &amp; McAdam, 2012)","plainCitation":"(Fligstein &amp; McAdam, 2012)","dontUpdate":true,"noteIndex":0},"citationItems":[{"id":416,"uris":["http://zotero.org/users/6183971/items/55G8CS3A"],"itemData":{"id":416,"type":"chapter","container-title":"Research in the Sociology of Organizations","ISBN":"978-1-78052-664-5","language":"en","note":"DOI: 10.1108/S0733-558X(2012)0000034013","page":"287-316","publisher":"Emerald Group Publishing Limited","source":"DOI.org (Crossref)","title":"A Political–Cultural Approach to the Problem of Strategic Action","URL":"https://www.emerald.com/insight/content/doi/10.1108/S0733-558X(2012)0000034013/full/html","volume":"34","editor":[{"family":"Courpasson","given":"David"},{"family":"Golsorkhi","given":"Damon"},{"family":"Sallaz","given":"Jeffrey J."}],"author":[{"family":"Fligstein","given":"Neil"},{"family":"McAdam","given":"Doug"}],"accessed":{"date-parts":[["2020",5,20]]},"issued":{"date-parts":[["2012",1]]}}}],"schema":"https://github.com/citation-style-language/schema/raw/master/csl-citation.json"} </w:instrText>
      </w:r>
      <w:r w:rsidR="006D06F5" w:rsidRPr="00C05C6B">
        <w:rPr>
          <w:color w:val="000000" w:themeColor="text1"/>
          <w:lang w:val="en-US" w:eastAsia="fr-FR"/>
        </w:rPr>
        <w:fldChar w:fldCharType="separate"/>
      </w:r>
      <w:r w:rsidR="006D06F5" w:rsidRPr="00C05C6B">
        <w:rPr>
          <w:color w:val="000000" w:themeColor="text1"/>
          <w:lang w:val="en-US"/>
        </w:rPr>
        <w:t>(Fligstein &amp; McAdam, 2012 : 9)</w:t>
      </w:r>
      <w:r w:rsidR="006D06F5" w:rsidRPr="00C05C6B">
        <w:rPr>
          <w:color w:val="000000" w:themeColor="text1"/>
          <w:lang w:val="en-US" w:eastAsia="fr-FR"/>
        </w:rPr>
        <w:fldChar w:fldCharType="end"/>
      </w:r>
      <w:r w:rsidRPr="00C05C6B">
        <w:rPr>
          <w:color w:val="000000" w:themeColor="text1"/>
          <w:lang w:val="en-US" w:eastAsia="fr-FR"/>
        </w:rPr>
        <w:t xml:space="preserve">. Fields consist of "a set of objective and historical relations between positions embedded in certain forms of power (or capital)" </w:t>
      </w:r>
      <w:r w:rsidR="00A75537" w:rsidRPr="00C05C6B">
        <w:rPr>
          <w:color w:val="000000" w:themeColor="text1"/>
          <w:lang w:val="en-US" w:eastAsia="fr-FR"/>
        </w:rPr>
        <w:fldChar w:fldCharType="begin"/>
      </w:r>
      <w:r w:rsidR="00FF70F5" w:rsidRPr="00C05C6B">
        <w:rPr>
          <w:color w:val="000000" w:themeColor="text1"/>
          <w:lang w:val="en-US" w:eastAsia="fr-FR"/>
        </w:rPr>
        <w:instrText xml:space="preserve"> ADDIN ZOTERO_ITEM CSL_CITATION {"citationID":"yrUc5fHC","properties":{"formattedCitation":"(Bourdieu &amp; Wacquant, 1992)","plainCitation":"(Bourdieu &amp; Wacquant, 1992)","dontUpdate":true,"noteIndex":0},"citationItems":[{"id":2666,"uris":["http://zotero.org/users/6183971/items/845AYMRQ"],"itemData":{"id":2666,"type":"book","publisher":"Paris: Seuil","source":"Google Scholar","title":"Réponses","URL":"https://www.academia.edu/download/36105334/Bourdieu_Pierre_Wacquant_Loic_Pour_une_anthropologie_reflexive_1992.pdf","volume":"4","author":[{"family":"Bourdieu","given":"Pierre"},{"family":"Wacquant","given":"Loïc"}],"accessed":{"date-parts":[["2023",10,24]]},"issued":{"date-parts":[["1992"]]}}}],"schema":"https://github.com/citation-style-language/schema/raw/master/csl-citation.json"} </w:instrText>
      </w:r>
      <w:r w:rsidR="00A75537" w:rsidRPr="00C05C6B">
        <w:rPr>
          <w:color w:val="000000" w:themeColor="text1"/>
          <w:lang w:val="en-US" w:eastAsia="fr-FR"/>
        </w:rPr>
        <w:fldChar w:fldCharType="separate"/>
      </w:r>
      <w:r w:rsidR="00A75537" w:rsidRPr="00C05C6B">
        <w:rPr>
          <w:color w:val="000000" w:themeColor="text1"/>
          <w:lang w:val="en-US"/>
        </w:rPr>
        <w:t>(Bourdieu &amp; Wacquant, 1992 : 16)</w:t>
      </w:r>
      <w:r w:rsidR="00A75537" w:rsidRPr="00C05C6B">
        <w:rPr>
          <w:color w:val="000000" w:themeColor="text1"/>
          <w:lang w:val="en-US" w:eastAsia="fr-FR"/>
        </w:rPr>
        <w:fldChar w:fldCharType="end"/>
      </w:r>
      <w:r w:rsidRPr="00C05C6B">
        <w:rPr>
          <w:color w:val="000000" w:themeColor="text1"/>
          <w:lang w:val="en-US" w:eastAsia="fr-FR"/>
        </w:rPr>
        <w:t xml:space="preserve">. According to Bourdieu, the "three basic forms of capital" are economic capital (money and access to finance), social capital (networks and social relations) and cultural capital. Cultural capital can "become socially functional" </w:t>
      </w:r>
      <w:r w:rsidR="00E1400E" w:rsidRPr="00C05C6B">
        <w:rPr>
          <w:color w:val="000000" w:themeColor="text1"/>
          <w:lang w:val="en-US" w:eastAsia="fr-FR"/>
        </w:rPr>
        <w:t xml:space="preserve"> </w:t>
      </w:r>
      <w:r w:rsidR="00E1400E" w:rsidRPr="00C05C6B">
        <w:rPr>
          <w:color w:val="000000" w:themeColor="text1"/>
          <w:lang w:val="en-US" w:eastAsia="fr-FR"/>
        </w:rPr>
        <w:fldChar w:fldCharType="begin"/>
      </w:r>
      <w:r w:rsidR="00FF70F5" w:rsidRPr="00C05C6B">
        <w:rPr>
          <w:color w:val="000000" w:themeColor="text1"/>
          <w:lang w:val="en-US" w:eastAsia="fr-FR"/>
        </w:rPr>
        <w:instrText xml:space="preserve"> ADDIN ZOTERO_ITEM CSL_CITATION {"citationID":"heATrgpI","properties":{"formattedCitation":"(Frow, 1987)","plainCitation":"(Frow, 1987)","dontUpdate":true,"noteIndex":0},"citationItems":[{"id":2668,"uris":["http://zotero.org/users/6183971/items/F7U9BPR3"],"itemData":{"id":2668,"type":"article-journal","abstract":"Taste classifies, and it classifies the classifier. Social subjects, classified by their classifications, distinguish themselves by the distinctions they make, between the beautiful and the ugly, the distinguished and the vulgar, in which their position in the objective classifications is expressed or betrayed.","container-title":"Cultural Studies - CULT STUD","DOI":"10.1080/09502388700490041","journalAbbreviation":"Cultural Studies - CULT STUD","page":"59-73","source":"ResearchGate","title":"Accounting For Tastes: Some Problems In Bourdieu'S Sociology Of Culture","title-short":"Accounting For Tastes","volume":"1","author":[{"family":"Frow","given":"John"}],"issued":{"date-parts":[["1987",1,1]]}}}],"schema":"https://github.com/citation-style-language/schema/raw/master/csl-citation.json"} </w:instrText>
      </w:r>
      <w:r w:rsidR="00E1400E" w:rsidRPr="00C05C6B">
        <w:rPr>
          <w:color w:val="000000" w:themeColor="text1"/>
          <w:lang w:val="en-US" w:eastAsia="fr-FR"/>
        </w:rPr>
        <w:fldChar w:fldCharType="separate"/>
      </w:r>
      <w:r w:rsidR="00E1400E" w:rsidRPr="00C05C6B">
        <w:rPr>
          <w:color w:val="000000" w:themeColor="text1"/>
          <w:lang w:val="en-US"/>
        </w:rPr>
        <w:t>(Frow, 1987 : 60)</w:t>
      </w:r>
      <w:r w:rsidR="00E1400E" w:rsidRPr="00C05C6B">
        <w:rPr>
          <w:color w:val="000000" w:themeColor="text1"/>
          <w:lang w:val="en-US" w:eastAsia="fr-FR"/>
        </w:rPr>
        <w:fldChar w:fldCharType="end"/>
      </w:r>
      <w:r w:rsidRPr="00C05C6B">
        <w:rPr>
          <w:color w:val="000000" w:themeColor="text1"/>
          <w:lang w:val="en-US" w:eastAsia="fr-FR"/>
        </w:rPr>
        <w:t xml:space="preserve"> and provide social actors who possess it with advantages over those who do not</w:t>
      </w:r>
      <w:r w:rsidR="00347C9E" w:rsidRPr="00C05C6B">
        <w:rPr>
          <w:color w:val="000000" w:themeColor="text1"/>
          <w:lang w:val="en-US" w:eastAsia="fr-FR"/>
        </w:rPr>
        <w:t xml:space="preserve"> </w:t>
      </w:r>
      <w:r w:rsidR="0074767A" w:rsidRPr="00C05C6B">
        <w:rPr>
          <w:color w:val="000000" w:themeColor="text1"/>
          <w:lang w:val="en-US" w:eastAsia="fr-FR"/>
        </w:rPr>
        <w:fldChar w:fldCharType="begin"/>
      </w:r>
      <w:r w:rsidR="00FF70F5" w:rsidRPr="00C05C6B">
        <w:rPr>
          <w:color w:val="000000" w:themeColor="text1"/>
          <w:lang w:val="en-US" w:eastAsia="fr-FR"/>
        </w:rPr>
        <w:instrText xml:space="preserve"> ADDIN ZOTERO_ITEM CSL_CITATION {"citationID":"er0Pchcp","properties":{"formattedCitation":"(P. DiMaggio &amp; Mohr, 1985)","plainCitation":"(P. DiMaggio &amp; Mohr, 1985)","dontUpdate":true,"noteIndex":0},"citationItems":[{"id":2671,"uris":["http://zotero.org/users/6183971/items/P7AL76S2"],"itemData":{"id":2671,"type":"article-journal","abstract":"Although Weber distinguished sharply between \"class\" (an individual's market position) and \"status\" (participation in a collectivity bound together by a shared status culture), only measures of the former have been included in most empirical analyses of the stratification process. In this article a measure of status-culture participation (or cultural capital) is developed from the responses of men and women interviewed in 1960 by Project Talent. Questions tapped a range of high-cultural interests and activities. Analyses of data from a follow-up study 11 years later show significant effects of cultural capital (with appropriate controls) on educational attainment, college attendence, college completion, graduate attendance, and marital selection for both men and women.","container-title":"American Journal of Sociology","ISSN":"0002-9602","issue":"6","note":"publisher: University of Chicago Press","page":"1231-1261","source":"JSTOR","title":"Cultural Capital, Educational Attainment, and Marital Selection","URL":"https://www.jstor.org/stable/2779635","volume":"90","author":[{"family":"DiMaggio","given":"Paul"},{"family":"Mohr","given":"John"}],"accessed":{"date-parts":[["2023",10,24]]},"issued":{"date-parts":[["1985"]]}}}],"schema":"https://github.com/citation-style-language/schema/raw/master/csl-citation.json"} </w:instrText>
      </w:r>
      <w:r w:rsidR="0074767A" w:rsidRPr="00C05C6B">
        <w:rPr>
          <w:color w:val="000000" w:themeColor="text1"/>
          <w:lang w:val="en-US" w:eastAsia="fr-FR"/>
        </w:rPr>
        <w:fldChar w:fldCharType="separate"/>
      </w:r>
      <w:r w:rsidR="0074767A" w:rsidRPr="00C05C6B">
        <w:rPr>
          <w:color w:val="000000" w:themeColor="text1"/>
          <w:lang w:val="en-US"/>
        </w:rPr>
        <w:t>(DiMaggio &amp; Mohr, 1985)</w:t>
      </w:r>
      <w:r w:rsidR="0074767A" w:rsidRPr="00C05C6B">
        <w:rPr>
          <w:color w:val="000000" w:themeColor="text1"/>
          <w:lang w:val="en-US" w:eastAsia="fr-FR"/>
        </w:rPr>
        <w:fldChar w:fldCharType="end"/>
      </w:r>
      <w:r w:rsidR="0074767A" w:rsidRPr="00C05C6B">
        <w:rPr>
          <w:color w:val="000000" w:themeColor="text1"/>
          <w:lang w:val="en-US" w:eastAsia="fr-FR"/>
        </w:rPr>
        <w:t>.</w:t>
      </w:r>
      <w:r w:rsidRPr="00C05C6B">
        <w:rPr>
          <w:color w:val="000000" w:themeColor="text1"/>
          <w:lang w:val="en-US" w:eastAsia="fr-FR"/>
        </w:rPr>
        <w:t xml:space="preserve"> In other words, the accumulation of certain forms of cultural capital can become convertible into, or synonymous with, symbolic capital - the form of capital that crowns all others</w:t>
      </w:r>
      <w:r w:rsidR="00B76A61" w:rsidRPr="00C05C6B">
        <w:rPr>
          <w:color w:val="000000" w:themeColor="text1"/>
          <w:lang w:val="en-US" w:eastAsia="fr-FR"/>
        </w:rPr>
        <w:t xml:space="preserve"> </w:t>
      </w:r>
      <w:r w:rsidR="00B76A61" w:rsidRPr="00C05C6B">
        <w:rPr>
          <w:color w:val="000000" w:themeColor="text1"/>
          <w:lang w:val="en-US" w:eastAsia="fr-FR"/>
        </w:rPr>
        <w:fldChar w:fldCharType="begin"/>
      </w:r>
      <w:r w:rsidR="00B76A61" w:rsidRPr="00C05C6B">
        <w:rPr>
          <w:color w:val="000000" w:themeColor="text1"/>
          <w:lang w:val="en-US" w:eastAsia="fr-FR"/>
        </w:rPr>
        <w:instrText xml:space="preserve"> ADDIN ZOTERO_ITEM CSL_CITATION {"citationID":"Fkltt1fU","properties":{"formattedCitation":"(Harvey &amp; Maclean, 2008)","plainCitation":"(Harvey &amp; Maclean, 2008)","noteIndex":0},"citationItems":[{"id":2672,"uris":["http://zotero.org/users/6183971/items/TTAIJT7F"],"itemData":{"id":2672,"type":"article-journal","container-title":"The Sociological Review","DOI":"10.1111/j.1467-954X.2008.00764.x","ISSN":"0038-0261","issue":"1_suppl","language":"en","note":"publisher: SAGE Publications Ltd","page":"103-120","source":"SAGE Journals","title":"Capital Theory and the Dynamics of Elite Business Networks in Britain and France","URL":"https://doi.org/10.1111/j.1467-954X.2008.00764.x","volume":"56","author":[{"family":"Harvey","given":"Charles"},{"family":"Maclean","given":"Mairi"}],"accessed":{"date-parts":[["2023",10,24]]},"issued":{"date-parts":[["2008",5,1]]}}}],"schema":"https://github.com/citation-style-language/schema/raw/master/csl-citation.json"} </w:instrText>
      </w:r>
      <w:r w:rsidR="00B76A61" w:rsidRPr="00C05C6B">
        <w:rPr>
          <w:color w:val="000000" w:themeColor="text1"/>
          <w:lang w:val="en-US" w:eastAsia="fr-FR"/>
        </w:rPr>
        <w:fldChar w:fldCharType="separate"/>
      </w:r>
      <w:r w:rsidR="00B76A61" w:rsidRPr="00C05C6B">
        <w:rPr>
          <w:color w:val="000000" w:themeColor="text1"/>
          <w:lang w:val="en-US"/>
        </w:rPr>
        <w:t>(Harvey &amp; Maclean, 2008)</w:t>
      </w:r>
      <w:r w:rsidR="00B76A61" w:rsidRPr="00C05C6B">
        <w:rPr>
          <w:color w:val="000000" w:themeColor="text1"/>
          <w:lang w:val="en-US" w:eastAsia="fr-FR"/>
        </w:rPr>
        <w:fldChar w:fldCharType="end"/>
      </w:r>
      <w:r w:rsidR="00B76A61" w:rsidRPr="00C05C6B">
        <w:rPr>
          <w:color w:val="000000" w:themeColor="text1"/>
          <w:lang w:val="en-US" w:eastAsia="fr-FR"/>
        </w:rPr>
        <w:t>.</w:t>
      </w:r>
      <w:r w:rsidRPr="00C05C6B">
        <w:rPr>
          <w:color w:val="000000" w:themeColor="text1"/>
          <w:lang w:val="en-US" w:eastAsia="fr-FR"/>
        </w:rPr>
        <w:t xml:space="preserve">Symbolic capital is the form that the any kind of capital take when other actors "disregard the arbitrariness of its possession and accumulation" (Bourdieu and Wacquant, 1992: 119). In short, it can be characterized as prestige.  Exogenous shocks can destabilize a SAF and give rise to a "challenging episode" during which well-established incumbents become more vulnerable. These crises can lead to the collision of different SAFs, which in turn can create another SAF by which a new dominant set of values, incumbents and challengers is established, which paves the way to innovation. But it may also happen that the challenging episode leads to a situation of anomie, with a large dispersion of power and numerous conflicts among the stakeholders. In such a political arena, the protagonists seek to shape the future of the sector while attempting to reinforce their own position; the boundary between inclusion and exclusion is continually contested and redefined. If we apply the theoretical lens of SAFs to the passenger transportation sector in Brussels, we can better understand the moving basements of the justification processes previously identified. </w:t>
      </w:r>
    </w:p>
    <w:p w14:paraId="43DD131D"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In the next section, we will describe the methodology that we used to study taxi services regulation in Brussels. </w:t>
      </w:r>
    </w:p>
    <w:p w14:paraId="13330FF0" w14:textId="6AA361F2" w:rsidR="00FC4538" w:rsidRPr="00C05C6B" w:rsidRDefault="00FC4538" w:rsidP="00A225E1">
      <w:pPr>
        <w:pStyle w:val="Titre3"/>
        <w:spacing w:before="120" w:beforeAutospacing="0" w:after="120" w:afterAutospacing="0"/>
        <w:rPr>
          <w:color w:val="000000" w:themeColor="text1"/>
          <w:lang w:val="en-US"/>
        </w:rPr>
      </w:pPr>
      <w:bookmarkStart w:id="130" w:name="_Toc146804008"/>
      <w:bookmarkStart w:id="131" w:name="_Toc146804080"/>
      <w:bookmarkStart w:id="132" w:name="_Toc149396620"/>
      <w:bookmarkStart w:id="133" w:name="_Toc151300010"/>
      <w:bookmarkStart w:id="134" w:name="_Toc169527893"/>
      <w:r w:rsidRPr="00C05C6B">
        <w:rPr>
          <w:color w:val="000000" w:themeColor="text1"/>
          <w:lang w:val="en-US"/>
        </w:rPr>
        <w:t>Methodology</w:t>
      </w:r>
      <w:bookmarkEnd w:id="130"/>
      <w:bookmarkEnd w:id="131"/>
      <w:bookmarkEnd w:id="132"/>
      <w:bookmarkEnd w:id="133"/>
      <w:bookmarkEnd w:id="134"/>
      <w:r w:rsidRPr="00C05C6B">
        <w:rPr>
          <w:color w:val="000000" w:themeColor="text1"/>
          <w:lang w:val="en-US"/>
        </w:rPr>
        <w:t> </w:t>
      </w:r>
    </w:p>
    <w:p w14:paraId="28F719D8" w14:textId="7EF1E8F9"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We used a single-case design </w:t>
      </w:r>
      <w:r w:rsidR="00FC416E" w:rsidRPr="00C05C6B">
        <w:rPr>
          <w:color w:val="000000" w:themeColor="text1"/>
          <w:lang w:val="en-US" w:eastAsia="fr-FR"/>
        </w:rPr>
        <w:fldChar w:fldCharType="begin"/>
      </w:r>
      <w:r w:rsidR="00FC416E" w:rsidRPr="00C05C6B">
        <w:rPr>
          <w:color w:val="000000" w:themeColor="text1"/>
          <w:lang w:val="en-US" w:eastAsia="fr-FR"/>
        </w:rPr>
        <w:instrText xml:space="preserve"> ADDIN ZOTERO_ITEM CSL_CITATION {"citationID":"ax25PrMj","properties":{"formattedCitation":"(Yin, 2003)","plainCitation":"(Yin, 2003)","noteIndex":0},"citationItems":[{"id":2678,"uris":["http://zotero.org/users/6183971/items/2GCXSJBL"],"itemData":{"id":2678,"type":"book","abstract":"This new edition of the best-selling Case Study Research has been carefully revised, updated, and expanded while retaining virtually all of the features and coverage of the Second Edition. Robert Yin's comprehensive presentation covers all aspects of the case study method--from problem definition, design, and data collection, to data analysis and composition and reporting. Yin also traces the uses and importance of case studies to a wide range of disciplines, from sociology, psychology and history to management, planning, social work, and education.","ISBN":"978-0-7619-2552-1","language":"en","note":"Google-Books-ID: BWea_9ZGQMwC","number-of-pages":"204","publisher":"SAGE","source":"Google Books","title":"Case Study Research: Design and Methods","title-short":"Case Study Research","author":[{"family":"Yin","given":"Robert K."}],"issued":{"date-parts":[["2003"]]}}}],"schema":"https://github.com/citation-style-language/schema/raw/master/csl-citation.json"} </w:instrText>
      </w:r>
      <w:r w:rsidR="00FC416E" w:rsidRPr="00C05C6B">
        <w:rPr>
          <w:color w:val="000000" w:themeColor="text1"/>
          <w:lang w:val="en-US" w:eastAsia="fr-FR"/>
        </w:rPr>
        <w:fldChar w:fldCharType="separate"/>
      </w:r>
      <w:r w:rsidR="00FC416E" w:rsidRPr="00C05C6B">
        <w:rPr>
          <w:color w:val="000000" w:themeColor="text1"/>
          <w:lang w:val="en-US"/>
        </w:rPr>
        <w:t>(Yin, 2003)</w:t>
      </w:r>
      <w:r w:rsidR="00FC416E" w:rsidRPr="00C05C6B">
        <w:rPr>
          <w:color w:val="000000" w:themeColor="text1"/>
          <w:lang w:val="en-US" w:eastAsia="fr-FR"/>
        </w:rPr>
        <w:fldChar w:fldCharType="end"/>
      </w:r>
      <w:r w:rsidRPr="00C05C6B">
        <w:rPr>
          <w:color w:val="000000" w:themeColor="text1"/>
          <w:lang w:val="en-US" w:eastAsia="fr-FR"/>
        </w:rPr>
        <w:t xml:space="preserve"> to explore how nested and complex activities within the Belgian transport industry evolved, focusing on the main controversies surrounding industry regulation. We notice that Uber is mainly offering its services in the Brussels region.</w:t>
      </w:r>
    </w:p>
    <w:p w14:paraId="2AA73B07" w14:textId="01C5C2F4" w:rsidR="00FC4538" w:rsidRPr="00C05C6B" w:rsidRDefault="00FC4538" w:rsidP="00A225E1">
      <w:pPr>
        <w:pStyle w:val="Titre4"/>
        <w:spacing w:before="120" w:after="120"/>
        <w:rPr>
          <w:rFonts w:eastAsia="Times New Roman"/>
          <w:color w:val="000000" w:themeColor="text1"/>
          <w:lang w:val="en-US" w:eastAsia="fr-FR"/>
        </w:rPr>
      </w:pPr>
      <w:bookmarkStart w:id="135" w:name="_Toc146020165"/>
      <w:bookmarkStart w:id="136" w:name="_Toc146804081"/>
      <w:bookmarkStart w:id="137" w:name="_Toc149396621"/>
      <w:bookmarkStart w:id="138" w:name="_Toc151300011"/>
      <w:bookmarkStart w:id="139" w:name="_Toc169527894"/>
      <w:r w:rsidRPr="00C05C6B">
        <w:rPr>
          <w:rFonts w:eastAsia="Times New Roman"/>
          <w:color w:val="000000" w:themeColor="text1"/>
          <w:lang w:val="en-US" w:eastAsia="fr-FR"/>
        </w:rPr>
        <w:lastRenderedPageBreak/>
        <w:t>Data sources</w:t>
      </w:r>
      <w:bookmarkEnd w:id="135"/>
      <w:bookmarkEnd w:id="136"/>
      <w:bookmarkEnd w:id="137"/>
      <w:bookmarkEnd w:id="138"/>
      <w:bookmarkEnd w:id="139"/>
    </w:p>
    <w:p w14:paraId="3B9116E7" w14:textId="77777777" w:rsidR="009F3186" w:rsidRPr="00C05C6B" w:rsidRDefault="00AA617F" w:rsidP="00AA617F">
      <w:pPr>
        <w:spacing w:before="120" w:after="120"/>
        <w:rPr>
          <w:color w:val="000000" w:themeColor="text1"/>
          <w:lang w:val="en-US" w:eastAsia="fr-FR"/>
        </w:rPr>
      </w:pPr>
      <w:r w:rsidRPr="00C05C6B">
        <w:rPr>
          <w:color w:val="000000" w:themeColor="text1"/>
          <w:lang w:val="en-US" w:eastAsia="fr-FR"/>
        </w:rPr>
        <w:t xml:space="preserve">The research involved collecting data from various sources, covering a period from 1995 to 2022. </w:t>
      </w:r>
    </w:p>
    <w:p w14:paraId="5DAAB48C" w14:textId="231412D3" w:rsidR="00AA617F" w:rsidRPr="00C05C6B" w:rsidRDefault="00AA617F" w:rsidP="00AA617F">
      <w:pPr>
        <w:spacing w:before="120" w:after="120"/>
        <w:rPr>
          <w:color w:val="000000" w:themeColor="text1"/>
          <w:lang w:val="en-US" w:eastAsia="fr-FR"/>
        </w:rPr>
      </w:pPr>
      <w:r w:rsidRPr="00C05C6B">
        <w:rPr>
          <w:color w:val="000000" w:themeColor="text1"/>
          <w:lang w:val="en-US" w:eastAsia="fr-FR"/>
        </w:rPr>
        <w:t>The study began by collecting background data including a law database</w:t>
      </w:r>
      <w:r w:rsidR="00A15C58" w:rsidRPr="00C05C6B">
        <w:rPr>
          <w:rStyle w:val="Appelnotedebasdep"/>
          <w:color w:val="000000" w:themeColor="text1"/>
          <w:lang w:val="en-US" w:eastAsia="fr-FR"/>
        </w:rPr>
        <w:footnoteReference w:id="12"/>
      </w:r>
      <w:r w:rsidRPr="00C05C6B">
        <w:rPr>
          <w:color w:val="000000" w:themeColor="text1"/>
          <w:lang w:val="en-US" w:eastAsia="fr-FR"/>
        </w:rPr>
        <w:t xml:space="preserve"> to explore the legal history and regulatory aspects of the taxi industry. Industry reports and newspaper excerpts were also gathered to provide quantitative, contextual and historical information about the industry, both before and after Uber's entry. Additionally, data from newspapers and networks mentioning the Belgian taxi industry was collected to cross-reference and validate information from interviews. Insights from this historical data informed the interview protocol and provided background for the study.</w:t>
      </w:r>
    </w:p>
    <w:p w14:paraId="78DD546B" w14:textId="77777777" w:rsidR="00AA617F" w:rsidRPr="00C05C6B" w:rsidRDefault="00AA617F" w:rsidP="00AA617F">
      <w:pPr>
        <w:spacing w:before="120" w:after="120"/>
        <w:rPr>
          <w:color w:val="000000" w:themeColor="text1"/>
          <w:lang w:val="en-US" w:eastAsia="fr-FR"/>
        </w:rPr>
      </w:pPr>
      <w:r w:rsidRPr="00C05C6B">
        <w:rPr>
          <w:color w:val="000000" w:themeColor="text1"/>
          <w:lang w:val="en-US" w:eastAsia="fr-FR"/>
        </w:rPr>
        <w:t>Our in-depth data were then collected upon 25 semi-structured interviews with key stakeholders, including members of the Advisory Committee  for taxis and rental cars with drivers in the Brussels area, as well as representatives from emerging associations and platform companies. These interviews were extensive, lasting from one to three hours, and took place between April and September 2020, continuing until theoretical saturation was reached.</w:t>
      </w:r>
    </w:p>
    <w:p w14:paraId="7517A594" w14:textId="56C48289" w:rsidR="00FC4538" w:rsidRPr="00C05C6B" w:rsidRDefault="00AA617F" w:rsidP="00A225E1">
      <w:pPr>
        <w:spacing w:before="120" w:after="120"/>
        <w:rPr>
          <w:color w:val="000000" w:themeColor="text1"/>
          <w:lang w:val="en-US" w:eastAsia="fr-FR"/>
        </w:rPr>
      </w:pPr>
      <w:r w:rsidRPr="00C05C6B">
        <w:rPr>
          <w:color w:val="000000" w:themeColor="text1"/>
          <w:lang w:val="en-US" w:eastAsia="fr-FR"/>
        </w:rPr>
        <w:t xml:space="preserve"> Table 3 provides a detailed list of the interviewees with key institutional actors. </w:t>
      </w:r>
    </w:p>
    <w:tbl>
      <w:tblPr>
        <w:tblStyle w:val="Grilledutableau"/>
        <w:tblW w:w="0" w:type="auto"/>
        <w:tblLook w:val="04A0" w:firstRow="1" w:lastRow="0" w:firstColumn="1" w:lastColumn="0" w:noHBand="0" w:noVBand="1"/>
      </w:tblPr>
      <w:tblGrid>
        <w:gridCol w:w="2340"/>
        <w:gridCol w:w="6720"/>
      </w:tblGrid>
      <w:tr w:rsidR="007C25DC" w:rsidRPr="00C05C6B" w14:paraId="0D48D50A" w14:textId="77777777" w:rsidTr="00AA617F">
        <w:trPr>
          <w:trHeight w:val="518"/>
        </w:trPr>
        <w:tc>
          <w:tcPr>
            <w:tcW w:w="2340" w:type="dxa"/>
            <w:vAlign w:val="center"/>
          </w:tcPr>
          <w:p w14:paraId="3AECB707" w14:textId="77777777" w:rsidR="00FC4538" w:rsidRPr="00C05C6B" w:rsidRDefault="00FC4538" w:rsidP="00A225E1">
            <w:pPr>
              <w:spacing w:before="120" w:after="120"/>
              <w:rPr>
                <w:color w:val="000000" w:themeColor="text1"/>
                <w:lang w:val="fr-BE"/>
              </w:rPr>
            </w:pPr>
            <w:r w:rsidRPr="00C05C6B">
              <w:rPr>
                <w:color w:val="000000" w:themeColor="text1"/>
                <w:lang w:val="fr-BE"/>
              </w:rPr>
              <w:t>Trade union</w:t>
            </w:r>
          </w:p>
        </w:tc>
        <w:tc>
          <w:tcPr>
            <w:tcW w:w="6720" w:type="dxa"/>
            <w:vAlign w:val="center"/>
          </w:tcPr>
          <w:p w14:paraId="26365432" w14:textId="77777777" w:rsidR="00FC4538" w:rsidRPr="00C05C6B" w:rsidRDefault="00FC4538" w:rsidP="00A225E1">
            <w:pPr>
              <w:spacing w:before="120" w:after="120"/>
              <w:rPr>
                <w:color w:val="000000" w:themeColor="text1"/>
                <w:lang w:val="fr-BE"/>
              </w:rPr>
            </w:pPr>
            <w:r w:rsidRPr="00C05C6B">
              <w:rPr>
                <w:color w:val="000000" w:themeColor="text1"/>
                <w:lang w:val="fr-BE"/>
              </w:rPr>
              <w:t>Representatives (5)</w:t>
            </w:r>
          </w:p>
        </w:tc>
      </w:tr>
      <w:tr w:rsidR="007C25DC" w:rsidRPr="00C05C6B" w14:paraId="32942CC3" w14:textId="77777777" w:rsidTr="00AA617F">
        <w:trPr>
          <w:trHeight w:val="518"/>
        </w:trPr>
        <w:tc>
          <w:tcPr>
            <w:tcW w:w="2340" w:type="dxa"/>
            <w:vAlign w:val="center"/>
          </w:tcPr>
          <w:p w14:paraId="3E219010" w14:textId="77777777" w:rsidR="00FC4538" w:rsidRPr="00C05C6B" w:rsidRDefault="00FC4538" w:rsidP="00A225E1">
            <w:pPr>
              <w:spacing w:before="120" w:after="120"/>
              <w:rPr>
                <w:color w:val="000000" w:themeColor="text1"/>
                <w:lang w:val="fr-BE"/>
              </w:rPr>
            </w:pPr>
            <w:r w:rsidRPr="00C05C6B">
              <w:rPr>
                <w:color w:val="000000" w:themeColor="text1"/>
                <w:lang w:val="fr-BE"/>
              </w:rPr>
              <w:t>Professional association</w:t>
            </w:r>
          </w:p>
        </w:tc>
        <w:tc>
          <w:tcPr>
            <w:tcW w:w="6720" w:type="dxa"/>
            <w:vAlign w:val="center"/>
          </w:tcPr>
          <w:p w14:paraId="28A08ED4" w14:textId="77777777" w:rsidR="00FC4538" w:rsidRPr="00C05C6B" w:rsidRDefault="00FC4538" w:rsidP="00A225E1">
            <w:pPr>
              <w:spacing w:before="120" w:after="120"/>
              <w:rPr>
                <w:color w:val="000000" w:themeColor="text1"/>
                <w:lang w:val="fr-BE"/>
              </w:rPr>
            </w:pPr>
            <w:r w:rsidRPr="00C05C6B">
              <w:rPr>
                <w:color w:val="000000" w:themeColor="text1"/>
                <w:lang w:val="fr-BE"/>
              </w:rPr>
              <w:t>Head of association (5)</w:t>
            </w:r>
          </w:p>
        </w:tc>
      </w:tr>
      <w:tr w:rsidR="007C25DC" w:rsidRPr="00C05C6B" w14:paraId="0CAC860F" w14:textId="77777777" w:rsidTr="00AA617F">
        <w:trPr>
          <w:trHeight w:val="518"/>
        </w:trPr>
        <w:tc>
          <w:tcPr>
            <w:tcW w:w="2340" w:type="dxa"/>
            <w:vAlign w:val="center"/>
          </w:tcPr>
          <w:p w14:paraId="79861532" w14:textId="77777777" w:rsidR="00FC4538" w:rsidRPr="00C05C6B" w:rsidRDefault="00FC4538" w:rsidP="00A225E1">
            <w:pPr>
              <w:spacing w:before="120" w:after="120"/>
              <w:rPr>
                <w:color w:val="000000" w:themeColor="text1"/>
                <w:lang w:val="fr-BE"/>
              </w:rPr>
            </w:pPr>
            <w:r w:rsidRPr="00C05C6B">
              <w:rPr>
                <w:color w:val="000000" w:themeColor="text1"/>
                <w:lang w:val="fr-BE"/>
              </w:rPr>
              <w:t>Politics</w:t>
            </w:r>
          </w:p>
        </w:tc>
        <w:tc>
          <w:tcPr>
            <w:tcW w:w="6720" w:type="dxa"/>
            <w:vAlign w:val="center"/>
          </w:tcPr>
          <w:p w14:paraId="27E80FA2" w14:textId="77777777" w:rsidR="00FC4538" w:rsidRPr="00C05C6B" w:rsidRDefault="00FC4538" w:rsidP="00A225E1">
            <w:pPr>
              <w:spacing w:before="120" w:after="120"/>
              <w:rPr>
                <w:color w:val="000000" w:themeColor="text1"/>
                <w:lang w:val="fr-BE"/>
              </w:rPr>
            </w:pPr>
            <w:r w:rsidRPr="00C05C6B">
              <w:rPr>
                <w:color w:val="000000" w:themeColor="text1"/>
                <w:lang w:val="fr-BE"/>
              </w:rPr>
              <w:t>Advisers (2)</w:t>
            </w:r>
          </w:p>
        </w:tc>
      </w:tr>
      <w:tr w:rsidR="007C25DC" w:rsidRPr="00C05C6B" w14:paraId="17906128" w14:textId="77777777" w:rsidTr="00AA617F">
        <w:trPr>
          <w:trHeight w:val="561"/>
        </w:trPr>
        <w:tc>
          <w:tcPr>
            <w:tcW w:w="2340" w:type="dxa"/>
            <w:vAlign w:val="center"/>
          </w:tcPr>
          <w:p w14:paraId="519F9682" w14:textId="77777777" w:rsidR="00FC4538" w:rsidRPr="00C05C6B" w:rsidRDefault="00FC4538" w:rsidP="00A225E1">
            <w:pPr>
              <w:spacing w:before="120" w:after="120"/>
              <w:rPr>
                <w:color w:val="000000" w:themeColor="text1"/>
                <w:lang w:val="fr-BE"/>
              </w:rPr>
            </w:pPr>
            <w:r w:rsidRPr="00C05C6B">
              <w:rPr>
                <w:color w:val="000000" w:themeColor="text1"/>
                <w:lang w:val="fr-BE"/>
              </w:rPr>
              <w:t>Administration Brussels Region</w:t>
            </w:r>
          </w:p>
        </w:tc>
        <w:tc>
          <w:tcPr>
            <w:tcW w:w="6720" w:type="dxa"/>
            <w:vAlign w:val="center"/>
          </w:tcPr>
          <w:p w14:paraId="725DE7BE" w14:textId="77777777" w:rsidR="00FC4538" w:rsidRPr="00C05C6B" w:rsidRDefault="00FC4538" w:rsidP="00A225E1">
            <w:pPr>
              <w:spacing w:before="120" w:after="120"/>
              <w:rPr>
                <w:color w:val="000000" w:themeColor="text1"/>
                <w:lang w:val="fr-BE"/>
              </w:rPr>
            </w:pPr>
            <w:r w:rsidRPr="00C05C6B">
              <w:rPr>
                <w:color w:val="000000" w:themeColor="text1"/>
                <w:lang w:val="fr-BE"/>
              </w:rPr>
              <w:t>Representatives (2)</w:t>
            </w:r>
          </w:p>
        </w:tc>
      </w:tr>
      <w:tr w:rsidR="007C25DC" w:rsidRPr="00C05C6B" w14:paraId="436E7C33" w14:textId="77777777" w:rsidTr="00AA617F">
        <w:trPr>
          <w:trHeight w:val="518"/>
        </w:trPr>
        <w:tc>
          <w:tcPr>
            <w:tcW w:w="2340" w:type="dxa"/>
            <w:vAlign w:val="center"/>
          </w:tcPr>
          <w:p w14:paraId="18EBFC32" w14:textId="77777777" w:rsidR="00FC4538" w:rsidRPr="00C05C6B" w:rsidRDefault="00FC4538" w:rsidP="00A225E1">
            <w:pPr>
              <w:spacing w:before="120" w:after="120"/>
              <w:rPr>
                <w:color w:val="000000" w:themeColor="text1"/>
                <w:lang w:val="fr-BE"/>
              </w:rPr>
            </w:pPr>
            <w:r w:rsidRPr="00C05C6B">
              <w:rPr>
                <w:color w:val="000000" w:themeColor="text1"/>
                <w:lang w:val="fr-BE"/>
              </w:rPr>
              <w:t>Public mobility services</w:t>
            </w:r>
          </w:p>
        </w:tc>
        <w:tc>
          <w:tcPr>
            <w:tcW w:w="6720" w:type="dxa"/>
            <w:vAlign w:val="center"/>
          </w:tcPr>
          <w:p w14:paraId="3036DAA3" w14:textId="77777777" w:rsidR="00FC4538" w:rsidRPr="00C05C6B" w:rsidRDefault="00FC4538" w:rsidP="00A225E1">
            <w:pPr>
              <w:spacing w:before="120" w:after="120"/>
              <w:rPr>
                <w:color w:val="000000" w:themeColor="text1"/>
                <w:lang w:val="fr-BE"/>
              </w:rPr>
            </w:pPr>
            <w:r w:rsidRPr="00C05C6B">
              <w:rPr>
                <w:color w:val="000000" w:themeColor="text1"/>
                <w:lang w:val="fr-BE"/>
              </w:rPr>
              <w:t>Head of department (4)</w:t>
            </w:r>
          </w:p>
        </w:tc>
      </w:tr>
      <w:tr w:rsidR="007C25DC" w:rsidRPr="0011699F" w14:paraId="6EF7B163" w14:textId="77777777" w:rsidTr="00AA617F">
        <w:trPr>
          <w:trHeight w:val="503"/>
        </w:trPr>
        <w:tc>
          <w:tcPr>
            <w:tcW w:w="2340" w:type="dxa"/>
            <w:vAlign w:val="center"/>
          </w:tcPr>
          <w:p w14:paraId="009F9A55" w14:textId="77777777" w:rsidR="00FC4538" w:rsidRPr="00C05C6B" w:rsidRDefault="00FC4538" w:rsidP="00A225E1">
            <w:pPr>
              <w:spacing w:before="120" w:after="120"/>
              <w:rPr>
                <w:color w:val="000000" w:themeColor="text1"/>
                <w:lang w:val="fr-BE"/>
              </w:rPr>
            </w:pPr>
            <w:r w:rsidRPr="00C05C6B">
              <w:rPr>
                <w:color w:val="000000" w:themeColor="text1"/>
                <w:lang w:val="fr-BE"/>
              </w:rPr>
              <w:lastRenderedPageBreak/>
              <w:t>Economic actors</w:t>
            </w:r>
          </w:p>
        </w:tc>
        <w:tc>
          <w:tcPr>
            <w:tcW w:w="6720" w:type="dxa"/>
            <w:vAlign w:val="center"/>
          </w:tcPr>
          <w:p w14:paraId="05F04E47" w14:textId="77777777" w:rsidR="00FC4538" w:rsidRPr="00C05C6B" w:rsidRDefault="00FC4538" w:rsidP="00A225E1">
            <w:pPr>
              <w:spacing w:before="120" w:after="120"/>
              <w:rPr>
                <w:color w:val="000000" w:themeColor="text1"/>
                <w:lang w:val="en-US"/>
              </w:rPr>
            </w:pPr>
            <w:r w:rsidRPr="00C05C6B">
              <w:rPr>
                <w:color w:val="000000" w:themeColor="text1"/>
                <w:lang w:val="en-US" w:eastAsia="fr-FR"/>
              </w:rPr>
              <w:t>Owners of taxi companies (1), Heads of platforms (2) Directors of taxi call centers (2)</w:t>
            </w:r>
          </w:p>
        </w:tc>
      </w:tr>
      <w:tr w:rsidR="007C25DC" w:rsidRPr="0011699F" w14:paraId="59FD9E87" w14:textId="77777777" w:rsidTr="00AA617F">
        <w:trPr>
          <w:trHeight w:val="394"/>
        </w:trPr>
        <w:tc>
          <w:tcPr>
            <w:tcW w:w="2340" w:type="dxa"/>
            <w:vAlign w:val="center"/>
          </w:tcPr>
          <w:p w14:paraId="2F5D2620" w14:textId="77777777" w:rsidR="00FC4538" w:rsidRPr="00C05C6B" w:rsidRDefault="00FC4538" w:rsidP="00A225E1">
            <w:pPr>
              <w:spacing w:before="120" w:after="120"/>
              <w:rPr>
                <w:color w:val="000000" w:themeColor="text1"/>
                <w:lang w:val="fr-BE"/>
              </w:rPr>
            </w:pPr>
            <w:r w:rsidRPr="00C05C6B">
              <w:rPr>
                <w:color w:val="000000" w:themeColor="text1"/>
                <w:lang w:val="fr-BE"/>
              </w:rPr>
              <w:t>Experts</w:t>
            </w:r>
          </w:p>
        </w:tc>
        <w:tc>
          <w:tcPr>
            <w:tcW w:w="6720" w:type="dxa"/>
            <w:vAlign w:val="center"/>
          </w:tcPr>
          <w:p w14:paraId="238C574B" w14:textId="77777777" w:rsidR="00FC4538" w:rsidRPr="00C05C6B" w:rsidRDefault="00FC4538" w:rsidP="00A225E1">
            <w:pPr>
              <w:spacing w:before="120" w:after="120"/>
              <w:rPr>
                <w:color w:val="000000" w:themeColor="text1"/>
                <w:lang w:val="en-US"/>
              </w:rPr>
            </w:pPr>
            <w:r w:rsidRPr="00C05C6B">
              <w:rPr>
                <w:color w:val="000000" w:themeColor="text1"/>
                <w:lang w:val="en-US"/>
              </w:rPr>
              <w:t>Economist expert on platform economy (1) and on mobility (1)</w:t>
            </w:r>
          </w:p>
        </w:tc>
      </w:tr>
      <w:tr w:rsidR="007C25DC" w:rsidRPr="00C05C6B" w14:paraId="3E97211C" w14:textId="77777777" w:rsidTr="00AA617F">
        <w:trPr>
          <w:trHeight w:val="282"/>
        </w:trPr>
        <w:tc>
          <w:tcPr>
            <w:tcW w:w="2340" w:type="dxa"/>
            <w:vAlign w:val="center"/>
          </w:tcPr>
          <w:p w14:paraId="71B7896A" w14:textId="77777777" w:rsidR="00FC4538" w:rsidRPr="00C05C6B" w:rsidRDefault="00FC4538" w:rsidP="00A225E1">
            <w:pPr>
              <w:spacing w:before="120" w:after="120"/>
              <w:rPr>
                <w:color w:val="000000" w:themeColor="text1"/>
                <w:lang w:val="fr-BE"/>
              </w:rPr>
            </w:pPr>
            <w:r w:rsidRPr="00C05C6B">
              <w:rPr>
                <w:color w:val="000000" w:themeColor="text1"/>
                <w:lang w:val="fr-BE"/>
              </w:rPr>
              <w:t xml:space="preserve">Total </w:t>
            </w:r>
          </w:p>
        </w:tc>
        <w:tc>
          <w:tcPr>
            <w:tcW w:w="6720" w:type="dxa"/>
            <w:vAlign w:val="center"/>
          </w:tcPr>
          <w:p w14:paraId="291FA8B0" w14:textId="77777777" w:rsidR="00FC4538" w:rsidRPr="00C05C6B" w:rsidRDefault="00FC4538" w:rsidP="00A225E1">
            <w:pPr>
              <w:spacing w:before="120" w:after="120"/>
              <w:rPr>
                <w:color w:val="000000" w:themeColor="text1"/>
                <w:lang w:val="fr-BE"/>
              </w:rPr>
            </w:pPr>
            <w:r w:rsidRPr="00C05C6B">
              <w:rPr>
                <w:color w:val="000000" w:themeColor="text1"/>
                <w:lang w:val="fr-BE"/>
              </w:rPr>
              <w:t>25</w:t>
            </w:r>
          </w:p>
        </w:tc>
      </w:tr>
    </w:tbl>
    <w:p w14:paraId="3E880FBB" w14:textId="333FEFDD" w:rsidR="00FC4538" w:rsidRPr="00C05C6B" w:rsidRDefault="00FC4538" w:rsidP="00A225E1">
      <w:pPr>
        <w:pStyle w:val="Lgende"/>
        <w:spacing w:before="120" w:after="120"/>
        <w:rPr>
          <w:b/>
          <w:color w:val="000000" w:themeColor="text1"/>
          <w:lang w:val="en-US"/>
        </w:rPr>
      </w:pPr>
      <w:bookmarkStart w:id="140" w:name="_Toc150687378"/>
      <w:r w:rsidRPr="00C05C6B">
        <w:rPr>
          <w:color w:val="000000" w:themeColor="text1"/>
          <w:lang w:val="en-US"/>
        </w:rPr>
        <w:t xml:space="preserve">Table </w:t>
      </w:r>
      <w:r w:rsidR="00AA617F" w:rsidRPr="00C05C6B">
        <w:rPr>
          <w:color w:val="000000" w:themeColor="text1"/>
          <w:lang w:val="en-US"/>
        </w:rPr>
        <w:fldChar w:fldCharType="begin"/>
      </w:r>
      <w:r w:rsidR="00AA617F" w:rsidRPr="00C05C6B">
        <w:rPr>
          <w:color w:val="000000" w:themeColor="text1"/>
          <w:lang w:val="en-US"/>
        </w:rPr>
        <w:instrText xml:space="preserve"> SEQ Table \* ARABIC </w:instrText>
      </w:r>
      <w:r w:rsidR="00AA617F" w:rsidRPr="00C05C6B">
        <w:rPr>
          <w:color w:val="000000" w:themeColor="text1"/>
          <w:lang w:val="en-US"/>
        </w:rPr>
        <w:fldChar w:fldCharType="separate"/>
      </w:r>
      <w:r w:rsidR="00E41BE7">
        <w:rPr>
          <w:noProof/>
          <w:color w:val="000000" w:themeColor="text1"/>
          <w:lang w:val="en-US"/>
        </w:rPr>
        <w:t>3</w:t>
      </w:r>
      <w:r w:rsidR="00AA617F" w:rsidRPr="00C05C6B">
        <w:rPr>
          <w:color w:val="000000" w:themeColor="text1"/>
          <w:lang w:val="en-US"/>
        </w:rPr>
        <w:fldChar w:fldCharType="end"/>
      </w:r>
      <w:r w:rsidRPr="00C05C6B">
        <w:rPr>
          <w:color w:val="000000" w:themeColor="text1"/>
          <w:lang w:val="en-US"/>
        </w:rPr>
        <w:t>: List of interviews (Key institutionnal actors)</w:t>
      </w:r>
      <w:bookmarkEnd w:id="140"/>
    </w:p>
    <w:p w14:paraId="3E05C44F" w14:textId="77777777" w:rsidR="001762AD" w:rsidRPr="00C05C6B" w:rsidRDefault="001762AD" w:rsidP="00A225E1">
      <w:pPr>
        <w:spacing w:before="120" w:after="120"/>
        <w:rPr>
          <w:color w:val="000000" w:themeColor="text1"/>
          <w:lang w:val="en-US" w:eastAsia="fr-FR"/>
        </w:rPr>
      </w:pPr>
    </w:p>
    <w:p w14:paraId="481F8420" w14:textId="77777777" w:rsidR="000857CC" w:rsidRPr="00C05C6B" w:rsidRDefault="000857CC" w:rsidP="00A225E1">
      <w:pPr>
        <w:spacing w:before="120" w:after="120"/>
        <w:rPr>
          <w:color w:val="000000" w:themeColor="text1"/>
          <w:lang w:val="en-US" w:eastAsia="fr-FR"/>
        </w:rPr>
      </w:pPr>
    </w:p>
    <w:p w14:paraId="728E2100" w14:textId="77777777" w:rsidR="000857CC" w:rsidRPr="00C05C6B" w:rsidRDefault="000857CC" w:rsidP="00A225E1">
      <w:pPr>
        <w:spacing w:before="120" w:after="120"/>
        <w:rPr>
          <w:color w:val="000000" w:themeColor="text1"/>
          <w:lang w:val="en-US" w:eastAsia="fr-FR"/>
        </w:rPr>
      </w:pPr>
    </w:p>
    <w:p w14:paraId="59BD1CEA" w14:textId="77777777" w:rsidR="000857CC" w:rsidRPr="00C05C6B" w:rsidRDefault="000857CC" w:rsidP="00A225E1">
      <w:pPr>
        <w:spacing w:before="120" w:after="120"/>
        <w:rPr>
          <w:color w:val="000000" w:themeColor="text1"/>
          <w:lang w:val="en-US" w:eastAsia="fr-FR"/>
        </w:rPr>
      </w:pPr>
    </w:p>
    <w:p w14:paraId="1260D303" w14:textId="77777777" w:rsidR="000857CC" w:rsidRPr="00C05C6B" w:rsidRDefault="000857CC" w:rsidP="00A225E1">
      <w:pPr>
        <w:spacing w:before="120" w:after="120"/>
        <w:rPr>
          <w:color w:val="000000" w:themeColor="text1"/>
          <w:lang w:val="en-US" w:eastAsia="fr-FR"/>
        </w:rPr>
      </w:pPr>
    </w:p>
    <w:p w14:paraId="3A4E5A5B" w14:textId="77777777" w:rsidR="000857CC" w:rsidRPr="00C05C6B" w:rsidRDefault="000857CC" w:rsidP="00A225E1">
      <w:pPr>
        <w:spacing w:before="120" w:after="120"/>
        <w:rPr>
          <w:color w:val="000000" w:themeColor="text1"/>
          <w:lang w:val="en-US" w:eastAsia="fr-FR"/>
        </w:rPr>
      </w:pPr>
    </w:p>
    <w:p w14:paraId="275B28AB" w14:textId="77777777" w:rsidR="000857CC" w:rsidRPr="00C05C6B" w:rsidRDefault="000857CC" w:rsidP="00A225E1">
      <w:pPr>
        <w:spacing w:before="120" w:after="120"/>
        <w:rPr>
          <w:color w:val="000000" w:themeColor="text1"/>
          <w:lang w:val="en-US" w:eastAsia="fr-FR"/>
        </w:rPr>
      </w:pPr>
    </w:p>
    <w:p w14:paraId="3844D729" w14:textId="77777777" w:rsidR="000857CC" w:rsidRPr="00C05C6B" w:rsidRDefault="000857CC" w:rsidP="00A225E1">
      <w:pPr>
        <w:spacing w:before="120" w:after="120"/>
        <w:rPr>
          <w:color w:val="000000" w:themeColor="text1"/>
          <w:lang w:val="en-US" w:eastAsia="fr-FR"/>
        </w:rPr>
      </w:pPr>
    </w:p>
    <w:p w14:paraId="2DD883F8" w14:textId="77777777" w:rsidR="000857CC" w:rsidRPr="00C05C6B" w:rsidRDefault="000857CC" w:rsidP="00A225E1">
      <w:pPr>
        <w:spacing w:before="120" w:after="120"/>
        <w:rPr>
          <w:color w:val="000000" w:themeColor="text1"/>
          <w:lang w:val="en-US" w:eastAsia="fr-FR"/>
        </w:rPr>
      </w:pPr>
    </w:p>
    <w:p w14:paraId="7ACBF3CA" w14:textId="77777777" w:rsidR="000857CC" w:rsidRPr="00C05C6B" w:rsidRDefault="000857CC" w:rsidP="00A225E1">
      <w:pPr>
        <w:spacing w:before="120" w:after="120"/>
        <w:rPr>
          <w:color w:val="000000" w:themeColor="text1"/>
          <w:lang w:val="en-US" w:eastAsia="fr-FR"/>
        </w:rPr>
      </w:pPr>
    </w:p>
    <w:p w14:paraId="2F8B2946" w14:textId="77777777" w:rsidR="000857CC" w:rsidRPr="00C05C6B" w:rsidRDefault="000857CC" w:rsidP="00A225E1">
      <w:pPr>
        <w:spacing w:before="120" w:after="120"/>
        <w:rPr>
          <w:color w:val="000000" w:themeColor="text1"/>
          <w:lang w:val="en-US" w:eastAsia="fr-FR"/>
        </w:rPr>
      </w:pPr>
    </w:p>
    <w:p w14:paraId="1231F2AC" w14:textId="77777777" w:rsidR="000857CC" w:rsidRPr="00C05C6B" w:rsidRDefault="000857CC" w:rsidP="00A225E1">
      <w:pPr>
        <w:spacing w:before="120" w:after="120"/>
        <w:rPr>
          <w:color w:val="000000" w:themeColor="text1"/>
          <w:lang w:val="en-US" w:eastAsia="fr-FR"/>
        </w:rPr>
      </w:pPr>
    </w:p>
    <w:p w14:paraId="668F5431" w14:textId="77777777" w:rsidR="000857CC" w:rsidRPr="00C05C6B" w:rsidRDefault="000857CC" w:rsidP="00A225E1">
      <w:pPr>
        <w:spacing w:before="120" w:after="120"/>
        <w:rPr>
          <w:color w:val="000000" w:themeColor="text1"/>
          <w:lang w:val="en-US" w:eastAsia="fr-FR"/>
        </w:rPr>
      </w:pPr>
    </w:p>
    <w:p w14:paraId="753F9B62" w14:textId="77777777" w:rsidR="000857CC" w:rsidRPr="00C05C6B" w:rsidRDefault="000857CC" w:rsidP="00A225E1">
      <w:pPr>
        <w:spacing w:before="120" w:after="120"/>
        <w:rPr>
          <w:color w:val="000000" w:themeColor="text1"/>
          <w:lang w:val="en-US" w:eastAsia="fr-FR"/>
        </w:rPr>
      </w:pPr>
    </w:p>
    <w:p w14:paraId="396038E9" w14:textId="77777777" w:rsidR="000857CC" w:rsidRPr="00C05C6B" w:rsidRDefault="000857CC" w:rsidP="00A225E1">
      <w:pPr>
        <w:spacing w:before="120" w:after="120"/>
        <w:rPr>
          <w:color w:val="000000" w:themeColor="text1"/>
          <w:lang w:val="en-US" w:eastAsia="fr-FR"/>
        </w:rPr>
      </w:pPr>
    </w:p>
    <w:p w14:paraId="710DEBDD" w14:textId="77777777" w:rsidR="000857CC" w:rsidRPr="00C05C6B" w:rsidRDefault="000857CC" w:rsidP="00A225E1">
      <w:pPr>
        <w:spacing w:before="120" w:after="120"/>
        <w:rPr>
          <w:color w:val="000000" w:themeColor="text1"/>
          <w:lang w:val="en-US" w:eastAsia="fr-FR"/>
        </w:rPr>
      </w:pPr>
    </w:p>
    <w:p w14:paraId="2EB344EB" w14:textId="77777777" w:rsidR="000857CC" w:rsidRPr="00C05C6B" w:rsidRDefault="000857CC" w:rsidP="00A225E1">
      <w:pPr>
        <w:spacing w:before="120" w:after="120"/>
        <w:rPr>
          <w:color w:val="000000" w:themeColor="text1"/>
          <w:lang w:val="en-US" w:eastAsia="fr-FR"/>
        </w:rPr>
      </w:pPr>
    </w:p>
    <w:p w14:paraId="5EC6119F" w14:textId="77777777" w:rsidR="000857CC" w:rsidRPr="00C05C6B" w:rsidRDefault="000857CC" w:rsidP="00A225E1">
      <w:pPr>
        <w:spacing w:before="120" w:after="120"/>
        <w:rPr>
          <w:color w:val="000000" w:themeColor="text1"/>
          <w:lang w:val="en-US" w:eastAsia="fr-FR"/>
        </w:rPr>
      </w:pPr>
    </w:p>
    <w:p w14:paraId="40C1433E" w14:textId="77777777" w:rsidR="000857CC" w:rsidRPr="00C05C6B" w:rsidRDefault="000857CC" w:rsidP="00A225E1">
      <w:pPr>
        <w:spacing w:before="120" w:after="120"/>
        <w:rPr>
          <w:color w:val="000000" w:themeColor="text1"/>
          <w:lang w:val="en-US" w:eastAsia="fr-FR"/>
        </w:rPr>
      </w:pPr>
    </w:p>
    <w:p w14:paraId="3BBB929A" w14:textId="77777777" w:rsidR="000857CC" w:rsidRPr="00C05C6B" w:rsidRDefault="000857CC" w:rsidP="00A225E1">
      <w:pPr>
        <w:spacing w:before="120" w:after="120"/>
        <w:rPr>
          <w:color w:val="000000" w:themeColor="text1"/>
          <w:lang w:val="en-US" w:eastAsia="fr-FR"/>
        </w:rPr>
      </w:pPr>
    </w:p>
    <w:p w14:paraId="17B596E4" w14:textId="77777777" w:rsidR="000857CC" w:rsidRPr="00C05C6B" w:rsidRDefault="000857CC" w:rsidP="00A225E1">
      <w:pPr>
        <w:spacing w:before="120" w:after="120"/>
        <w:rPr>
          <w:color w:val="000000" w:themeColor="text1"/>
          <w:lang w:val="en-US" w:eastAsia="fr-FR"/>
        </w:rPr>
      </w:pPr>
    </w:p>
    <w:p w14:paraId="0594B9B9" w14:textId="0306FC32" w:rsidR="00AA617F" w:rsidRPr="00C05C6B" w:rsidRDefault="00AA617F" w:rsidP="00A225E1">
      <w:pPr>
        <w:spacing w:before="120" w:after="120"/>
        <w:rPr>
          <w:color w:val="000000" w:themeColor="text1"/>
          <w:lang w:val="en-US" w:eastAsia="fr-FR"/>
        </w:rPr>
      </w:pPr>
      <w:r w:rsidRPr="00C05C6B">
        <w:rPr>
          <w:color w:val="000000" w:themeColor="text1"/>
          <w:lang w:val="en-US" w:eastAsia="fr-FR"/>
        </w:rPr>
        <w:lastRenderedPageBreak/>
        <w:t xml:space="preserve">Furthermore, the study included follow-up data including half-day observations of taxi sector lawsuit sessions against Uber and demonstrations in Brussels that occurred after Uber was temporarily banned. Representatives from recently formed drivers' collectives were also interviewed during these events to gather their perspectives. Detailed field notes were taken during these observations. We </w:t>
      </w:r>
      <w:r w:rsidR="00FC4538" w:rsidRPr="00C05C6B">
        <w:rPr>
          <w:color w:val="000000" w:themeColor="text1"/>
          <w:lang w:val="en-US" w:eastAsia="fr-FR"/>
        </w:rPr>
        <w:t>conducted 3 half-day observations of the taxi sector’s lawsuit sessions against Uber from Sep to Nov 2020. We also observed 3 demonstrations in Brussels (on 24</w:t>
      </w:r>
      <w:r w:rsidR="00FC4538" w:rsidRPr="00C05C6B">
        <w:rPr>
          <w:color w:val="000000" w:themeColor="text1"/>
          <w:vertAlign w:val="superscript"/>
          <w:lang w:val="en-US" w:eastAsia="fr-FR"/>
        </w:rPr>
        <w:t>th</w:t>
      </w:r>
      <w:r w:rsidR="00FC4538" w:rsidRPr="00C05C6B">
        <w:rPr>
          <w:color w:val="000000" w:themeColor="text1"/>
          <w:lang w:val="en-US" w:eastAsia="fr-FR"/>
        </w:rPr>
        <w:t xml:space="preserve"> Nov 2021, 7</w:t>
      </w:r>
      <w:r w:rsidR="00FC4538" w:rsidRPr="00C05C6B">
        <w:rPr>
          <w:color w:val="000000" w:themeColor="text1"/>
          <w:vertAlign w:val="superscript"/>
          <w:lang w:val="en-US" w:eastAsia="fr-FR"/>
        </w:rPr>
        <w:t>th</w:t>
      </w:r>
      <w:r w:rsidR="00FC4538" w:rsidRPr="00C05C6B">
        <w:rPr>
          <w:color w:val="000000" w:themeColor="text1"/>
          <w:lang w:val="en-US" w:eastAsia="fr-FR"/>
        </w:rPr>
        <w:t xml:space="preserve"> Dec 2021, and 10</w:t>
      </w:r>
      <w:r w:rsidR="00FC4538" w:rsidRPr="00C05C6B">
        <w:rPr>
          <w:color w:val="000000" w:themeColor="text1"/>
          <w:vertAlign w:val="superscript"/>
          <w:lang w:val="en-US" w:eastAsia="fr-FR"/>
        </w:rPr>
        <w:t>th</w:t>
      </w:r>
      <w:r w:rsidR="00FC4538" w:rsidRPr="00C05C6B">
        <w:rPr>
          <w:color w:val="000000" w:themeColor="text1"/>
          <w:lang w:val="en-US" w:eastAsia="fr-FR"/>
        </w:rPr>
        <w:t xml:space="preserve"> Dec 2021) that occurred after the court decision to temporarily ban Uber. We had the opportunity during these events to meet with 5 representatives of more recently formed drivers’ collectives</w:t>
      </w:r>
      <w:r w:rsidR="00FC4538" w:rsidRPr="00C05C6B">
        <w:rPr>
          <w:color w:val="000000" w:themeColor="text1"/>
          <w:vertAlign w:val="superscript"/>
          <w:lang w:val="en-US" w:eastAsia="fr-FR"/>
        </w:rPr>
        <w:t>2</w:t>
      </w:r>
      <w:r w:rsidR="00FC4538" w:rsidRPr="00C05C6B">
        <w:rPr>
          <w:color w:val="000000" w:themeColor="text1"/>
          <w:lang w:val="en-US" w:eastAsia="fr-FR"/>
        </w:rPr>
        <w:t xml:space="preserve"> to ascertain their perceptions of the situation. We took detailed field notes to document our observations during all these events. These observations were helpful in deciphering the issues and arguments discussed during the legal battle between Uber, the traditional taxi industry, and the Belgian state. </w:t>
      </w:r>
    </w:p>
    <w:p w14:paraId="4472BE2D" w14:textId="5D96DABD" w:rsidR="00AA617F" w:rsidRPr="00C05C6B" w:rsidRDefault="00AA617F" w:rsidP="00A225E1">
      <w:pPr>
        <w:spacing w:before="120" w:after="120"/>
        <w:rPr>
          <w:color w:val="000000" w:themeColor="text1"/>
          <w:lang w:val="en-US" w:eastAsia="fr-FR"/>
        </w:rPr>
      </w:pPr>
      <w:r w:rsidRPr="00C05C6B">
        <w:rPr>
          <w:color w:val="000000" w:themeColor="text1"/>
          <w:lang w:val="en-US" w:eastAsia="fr-FR"/>
        </w:rPr>
        <w:t>Table below provides an overview of our data inventory.</w:t>
      </w:r>
    </w:p>
    <w:p w14:paraId="2C25F961" w14:textId="543FCE18" w:rsidR="00AA617F" w:rsidRPr="00C05C6B" w:rsidRDefault="00AA617F" w:rsidP="00AA617F">
      <w:pPr>
        <w:pStyle w:val="Lgende"/>
        <w:keepNext/>
        <w:rPr>
          <w:color w:val="000000" w:themeColor="text1"/>
          <w:lang w:val="en-US"/>
        </w:rPr>
      </w:pPr>
    </w:p>
    <w:tbl>
      <w:tblPr>
        <w:tblStyle w:val="Grilledutableau"/>
        <w:tblW w:w="0" w:type="auto"/>
        <w:jc w:val="center"/>
        <w:tblLook w:val="04A0" w:firstRow="1" w:lastRow="0" w:firstColumn="1" w:lastColumn="0" w:noHBand="0" w:noVBand="1"/>
      </w:tblPr>
      <w:tblGrid>
        <w:gridCol w:w="1578"/>
        <w:gridCol w:w="3175"/>
        <w:gridCol w:w="1087"/>
        <w:gridCol w:w="1708"/>
        <w:gridCol w:w="1512"/>
      </w:tblGrid>
      <w:tr w:rsidR="007C25DC" w:rsidRPr="00C05C6B" w14:paraId="5467B231" w14:textId="77777777" w:rsidTr="00AA617F">
        <w:trPr>
          <w:trHeight w:val="435"/>
          <w:jc w:val="center"/>
        </w:trPr>
        <w:tc>
          <w:tcPr>
            <w:tcW w:w="1578" w:type="dxa"/>
            <w:vAlign w:val="center"/>
          </w:tcPr>
          <w:p w14:paraId="3FAE9BC7" w14:textId="77777777" w:rsidR="00317F78" w:rsidRPr="00C05C6B" w:rsidRDefault="00317F78" w:rsidP="008F296E">
            <w:pPr>
              <w:spacing w:line="480" w:lineRule="auto"/>
              <w:jc w:val="center"/>
              <w:textAlignment w:val="baseline"/>
              <w:rPr>
                <w:rFonts w:eastAsia="Times New Roman" w:cs="Times New Roman"/>
                <w:b/>
                <w:color w:val="000000" w:themeColor="text1"/>
                <w:szCs w:val="24"/>
                <w:lang w:val="en-GB" w:eastAsia="fr-FR"/>
              </w:rPr>
            </w:pPr>
            <w:r w:rsidRPr="00C05C6B">
              <w:rPr>
                <w:rFonts w:eastAsia="Times New Roman" w:cs="Times New Roman"/>
                <w:b/>
                <w:color w:val="000000" w:themeColor="text1"/>
                <w:szCs w:val="24"/>
                <w:lang w:val="en-GB" w:eastAsia="fr-FR"/>
              </w:rPr>
              <w:t>Type of data</w:t>
            </w:r>
          </w:p>
        </w:tc>
        <w:tc>
          <w:tcPr>
            <w:tcW w:w="3175" w:type="dxa"/>
            <w:vAlign w:val="center"/>
          </w:tcPr>
          <w:p w14:paraId="289AFB49" w14:textId="77777777" w:rsidR="00317F78" w:rsidRPr="00C05C6B" w:rsidRDefault="00317F78" w:rsidP="008F296E">
            <w:pPr>
              <w:spacing w:line="480" w:lineRule="auto"/>
              <w:jc w:val="center"/>
              <w:textAlignment w:val="baseline"/>
              <w:rPr>
                <w:rFonts w:eastAsia="Times New Roman" w:cs="Times New Roman"/>
                <w:b/>
                <w:color w:val="000000" w:themeColor="text1"/>
                <w:szCs w:val="24"/>
                <w:lang w:val="en-GB" w:eastAsia="fr-FR"/>
              </w:rPr>
            </w:pPr>
            <w:r w:rsidRPr="00C05C6B">
              <w:rPr>
                <w:rFonts w:eastAsia="Times New Roman" w:cs="Times New Roman"/>
                <w:b/>
                <w:color w:val="000000" w:themeColor="text1"/>
                <w:szCs w:val="24"/>
                <w:lang w:val="en-GB" w:eastAsia="fr-FR"/>
              </w:rPr>
              <w:t>Data sources</w:t>
            </w:r>
          </w:p>
        </w:tc>
        <w:tc>
          <w:tcPr>
            <w:tcW w:w="1087" w:type="dxa"/>
            <w:vAlign w:val="center"/>
          </w:tcPr>
          <w:p w14:paraId="5CA6D8C3" w14:textId="77777777" w:rsidR="00317F78" w:rsidRPr="00C05C6B" w:rsidRDefault="00317F78" w:rsidP="008F296E">
            <w:pPr>
              <w:spacing w:line="480" w:lineRule="auto"/>
              <w:jc w:val="center"/>
              <w:textAlignment w:val="baseline"/>
              <w:rPr>
                <w:rFonts w:eastAsia="Times New Roman" w:cs="Times New Roman"/>
                <w:b/>
                <w:color w:val="000000" w:themeColor="text1"/>
                <w:szCs w:val="24"/>
                <w:lang w:val="en-GB" w:eastAsia="fr-FR"/>
              </w:rPr>
            </w:pPr>
            <w:r w:rsidRPr="00C05C6B">
              <w:rPr>
                <w:rFonts w:eastAsia="Times New Roman" w:cs="Times New Roman"/>
                <w:b/>
                <w:color w:val="000000" w:themeColor="text1"/>
                <w:szCs w:val="24"/>
                <w:lang w:val="en-GB" w:eastAsia="fr-FR"/>
              </w:rPr>
              <w:t>Size</w:t>
            </w:r>
          </w:p>
        </w:tc>
        <w:tc>
          <w:tcPr>
            <w:tcW w:w="1708" w:type="dxa"/>
            <w:vAlign w:val="center"/>
          </w:tcPr>
          <w:p w14:paraId="07D6A85B" w14:textId="77777777" w:rsidR="00317F78" w:rsidRPr="00C05C6B" w:rsidRDefault="00317F78" w:rsidP="008F296E">
            <w:pPr>
              <w:spacing w:line="480" w:lineRule="auto"/>
              <w:jc w:val="center"/>
              <w:textAlignment w:val="baseline"/>
              <w:rPr>
                <w:rFonts w:eastAsia="Times New Roman" w:cs="Times New Roman"/>
                <w:b/>
                <w:color w:val="000000" w:themeColor="text1"/>
                <w:szCs w:val="24"/>
                <w:lang w:val="en-GB" w:eastAsia="fr-FR"/>
              </w:rPr>
            </w:pPr>
            <w:r w:rsidRPr="00C05C6B">
              <w:rPr>
                <w:rFonts w:eastAsia="Times New Roman" w:cs="Times New Roman"/>
                <w:b/>
                <w:color w:val="000000" w:themeColor="text1"/>
                <w:szCs w:val="24"/>
                <w:lang w:val="en-GB" w:eastAsia="fr-FR"/>
              </w:rPr>
              <w:t>Time period</w:t>
            </w:r>
          </w:p>
        </w:tc>
        <w:tc>
          <w:tcPr>
            <w:tcW w:w="1512" w:type="dxa"/>
          </w:tcPr>
          <w:p w14:paraId="510553AB" w14:textId="77777777" w:rsidR="00317F78" w:rsidRPr="00C05C6B" w:rsidRDefault="00317F78" w:rsidP="008F296E">
            <w:pPr>
              <w:spacing w:line="480" w:lineRule="auto"/>
              <w:jc w:val="center"/>
              <w:textAlignment w:val="baseline"/>
              <w:rPr>
                <w:rFonts w:eastAsia="Times New Roman" w:cs="Times New Roman"/>
                <w:b/>
                <w:color w:val="000000" w:themeColor="text1"/>
                <w:szCs w:val="24"/>
                <w:lang w:val="en-GB" w:eastAsia="fr-FR"/>
              </w:rPr>
            </w:pPr>
          </w:p>
        </w:tc>
      </w:tr>
      <w:tr w:rsidR="007C25DC" w:rsidRPr="00C05C6B" w14:paraId="7D1FC925" w14:textId="77777777" w:rsidTr="00AA617F">
        <w:trPr>
          <w:trHeight w:val="1118"/>
          <w:jc w:val="center"/>
        </w:trPr>
        <w:tc>
          <w:tcPr>
            <w:tcW w:w="1578" w:type="dxa"/>
            <w:vMerge w:val="restart"/>
            <w:vAlign w:val="center"/>
          </w:tcPr>
          <w:p w14:paraId="292BF14C" w14:textId="77777777" w:rsidR="00317F78" w:rsidRPr="00C05C6B" w:rsidRDefault="00317F78" w:rsidP="008F296E">
            <w:pPr>
              <w:spacing w:line="480" w:lineRule="auto"/>
              <w:jc w:val="center"/>
              <w:textAlignment w:val="baseline"/>
              <w:rPr>
                <w:rFonts w:eastAsia="Times New Roman" w:cs="Times New Roman"/>
                <w:color w:val="000000" w:themeColor="text1"/>
                <w:szCs w:val="24"/>
                <w:lang w:val="en-GB" w:eastAsia="fr-FR"/>
              </w:rPr>
            </w:pPr>
            <w:r w:rsidRPr="00C05C6B">
              <w:rPr>
                <w:rFonts w:eastAsia="Times New Roman" w:cs="Times New Roman"/>
                <w:b/>
                <w:color w:val="000000" w:themeColor="text1"/>
                <w:szCs w:val="24"/>
                <w:lang w:val="en-GB" w:eastAsia="fr-FR"/>
              </w:rPr>
              <w:t>Documents</w:t>
            </w:r>
          </w:p>
        </w:tc>
        <w:tc>
          <w:tcPr>
            <w:tcW w:w="3175" w:type="dxa"/>
            <w:tcBorders>
              <w:bottom w:val="dashed" w:sz="4" w:space="0" w:color="auto"/>
            </w:tcBorders>
            <w:vAlign w:val="center"/>
          </w:tcPr>
          <w:p w14:paraId="15D4AEE1" w14:textId="77777777" w:rsidR="00317F78" w:rsidRPr="00C05C6B" w:rsidRDefault="00317F78" w:rsidP="008F296E">
            <w:pPr>
              <w:spacing w:line="480" w:lineRule="auto"/>
              <w:jc w:val="center"/>
              <w:rPr>
                <w:rFonts w:eastAsia="Times New Roman" w:cs="Times New Roman"/>
                <w:color w:val="000000" w:themeColor="text1"/>
                <w:sz w:val="20"/>
                <w:szCs w:val="20"/>
                <w:lang w:val="en-GB"/>
              </w:rPr>
            </w:pPr>
            <w:r w:rsidRPr="00C05C6B">
              <w:rPr>
                <w:rFonts w:eastAsia="Times New Roman" w:cs="Times New Roman"/>
                <w:b/>
                <w:color w:val="000000" w:themeColor="text1"/>
                <w:sz w:val="20"/>
                <w:szCs w:val="20"/>
                <w:lang w:val="en-GB"/>
              </w:rPr>
              <w:t>Law database</w:t>
            </w:r>
            <w:r w:rsidRPr="00C05C6B">
              <w:rPr>
                <w:rFonts w:eastAsia="Times New Roman" w:cs="Times New Roman"/>
                <w:color w:val="000000" w:themeColor="text1"/>
                <w:sz w:val="20"/>
                <w:szCs w:val="20"/>
                <w:lang w:val="en-GB"/>
              </w:rPr>
              <w:t>: Legislation regulating the sector</w:t>
            </w:r>
          </w:p>
          <w:p w14:paraId="1B459F0B" w14:textId="77777777" w:rsidR="00317F78" w:rsidRPr="00C05C6B" w:rsidRDefault="00317F78" w:rsidP="008F296E">
            <w:pPr>
              <w:spacing w:line="480" w:lineRule="auto"/>
              <w:jc w:val="center"/>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Reports of judgments</w:t>
            </w:r>
          </w:p>
        </w:tc>
        <w:tc>
          <w:tcPr>
            <w:tcW w:w="1087" w:type="dxa"/>
            <w:tcBorders>
              <w:bottom w:val="dashed" w:sz="4" w:space="0" w:color="auto"/>
            </w:tcBorders>
            <w:vAlign w:val="center"/>
          </w:tcPr>
          <w:p w14:paraId="58F33067" w14:textId="77777777" w:rsidR="00317F78" w:rsidRPr="00C05C6B" w:rsidRDefault="00317F78" w:rsidP="008F296E">
            <w:pPr>
              <w:spacing w:line="480" w:lineRule="auto"/>
              <w:jc w:val="center"/>
              <w:rPr>
                <w:rFonts w:cs="Times New Roman"/>
                <w:color w:val="000000" w:themeColor="text1"/>
                <w:sz w:val="20"/>
                <w:szCs w:val="20"/>
                <w:lang w:val="en-GB"/>
              </w:rPr>
            </w:pPr>
            <w:r w:rsidRPr="00C05C6B">
              <w:rPr>
                <w:rFonts w:cs="Times New Roman"/>
                <w:color w:val="000000" w:themeColor="text1"/>
                <w:sz w:val="20"/>
                <w:szCs w:val="20"/>
                <w:lang w:val="en-GB"/>
              </w:rPr>
              <w:t>4</w:t>
            </w:r>
          </w:p>
        </w:tc>
        <w:tc>
          <w:tcPr>
            <w:tcW w:w="1708" w:type="dxa"/>
            <w:tcBorders>
              <w:bottom w:val="dashed" w:sz="4" w:space="0" w:color="auto"/>
            </w:tcBorders>
            <w:vAlign w:val="center"/>
          </w:tcPr>
          <w:p w14:paraId="0494BD3B"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eastAsia="fr-FR"/>
              </w:rPr>
            </w:pPr>
            <w:r w:rsidRPr="00C05C6B">
              <w:rPr>
                <w:rFonts w:eastAsia="Times New Roman" w:cs="Times New Roman"/>
                <w:color w:val="000000" w:themeColor="text1"/>
                <w:sz w:val="20"/>
                <w:szCs w:val="20"/>
                <w:lang w:val="en-GB"/>
              </w:rPr>
              <w:t>From 1995 to 2020</w:t>
            </w:r>
          </w:p>
        </w:tc>
        <w:tc>
          <w:tcPr>
            <w:tcW w:w="1512" w:type="dxa"/>
            <w:vMerge w:val="restart"/>
          </w:tcPr>
          <w:p w14:paraId="592C43CB"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p>
          <w:p w14:paraId="1231A7E7"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p>
          <w:p w14:paraId="160304A4"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p>
          <w:p w14:paraId="0CD5B224"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 xml:space="preserve">Background data </w:t>
            </w:r>
          </w:p>
        </w:tc>
      </w:tr>
      <w:tr w:rsidR="007C25DC" w:rsidRPr="00C05C6B" w14:paraId="4A2A2471" w14:textId="77777777" w:rsidTr="00AA617F">
        <w:trPr>
          <w:trHeight w:val="793"/>
          <w:jc w:val="center"/>
        </w:trPr>
        <w:tc>
          <w:tcPr>
            <w:tcW w:w="1578" w:type="dxa"/>
            <w:vMerge/>
            <w:vAlign w:val="center"/>
          </w:tcPr>
          <w:p w14:paraId="477487E1" w14:textId="77777777" w:rsidR="00317F78" w:rsidRPr="00C05C6B" w:rsidRDefault="00317F78" w:rsidP="008F296E">
            <w:pPr>
              <w:spacing w:line="480" w:lineRule="auto"/>
              <w:jc w:val="center"/>
              <w:textAlignment w:val="baseline"/>
              <w:rPr>
                <w:rFonts w:eastAsia="Times New Roman" w:cs="Times New Roman"/>
                <w:b/>
                <w:color w:val="000000" w:themeColor="text1"/>
                <w:szCs w:val="24"/>
                <w:lang w:val="en-GB" w:eastAsia="fr-FR"/>
              </w:rPr>
            </w:pPr>
          </w:p>
        </w:tc>
        <w:tc>
          <w:tcPr>
            <w:tcW w:w="3175" w:type="dxa"/>
            <w:tcBorders>
              <w:top w:val="dashed" w:sz="4" w:space="0" w:color="auto"/>
              <w:bottom w:val="nil"/>
            </w:tcBorders>
            <w:vAlign w:val="center"/>
          </w:tcPr>
          <w:p w14:paraId="5C8D8AE5" w14:textId="77777777" w:rsidR="00317F78" w:rsidRPr="00C05C6B" w:rsidRDefault="00317F78" w:rsidP="008F296E">
            <w:pPr>
              <w:spacing w:line="480" w:lineRule="auto"/>
              <w:jc w:val="center"/>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Reports/consultancy studies</w:t>
            </w:r>
          </w:p>
        </w:tc>
        <w:tc>
          <w:tcPr>
            <w:tcW w:w="1087" w:type="dxa"/>
            <w:tcBorders>
              <w:top w:val="dashed" w:sz="4" w:space="0" w:color="auto"/>
              <w:bottom w:val="nil"/>
            </w:tcBorders>
            <w:vAlign w:val="center"/>
          </w:tcPr>
          <w:p w14:paraId="3D1649F5" w14:textId="77777777" w:rsidR="00317F78" w:rsidRPr="00C05C6B" w:rsidRDefault="00317F78" w:rsidP="008F296E">
            <w:pPr>
              <w:spacing w:line="480" w:lineRule="auto"/>
              <w:jc w:val="center"/>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2</w:t>
            </w:r>
          </w:p>
        </w:tc>
        <w:tc>
          <w:tcPr>
            <w:tcW w:w="1708" w:type="dxa"/>
            <w:tcBorders>
              <w:top w:val="dashed" w:sz="4" w:space="0" w:color="auto"/>
              <w:bottom w:val="nil"/>
            </w:tcBorders>
            <w:vAlign w:val="center"/>
          </w:tcPr>
          <w:p w14:paraId="1B2022E2" w14:textId="77777777" w:rsidR="00317F78" w:rsidRPr="00C05C6B" w:rsidRDefault="00317F78" w:rsidP="008F296E">
            <w:pPr>
              <w:spacing w:line="480" w:lineRule="auto"/>
              <w:jc w:val="center"/>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2019-2020</w:t>
            </w:r>
          </w:p>
        </w:tc>
        <w:tc>
          <w:tcPr>
            <w:tcW w:w="1512" w:type="dxa"/>
            <w:vMerge/>
            <w:tcBorders>
              <w:bottom w:val="nil"/>
            </w:tcBorders>
          </w:tcPr>
          <w:p w14:paraId="3AE6FAA3" w14:textId="77777777" w:rsidR="00317F78" w:rsidRPr="00C05C6B" w:rsidRDefault="00317F78" w:rsidP="008F296E">
            <w:pPr>
              <w:spacing w:line="480" w:lineRule="auto"/>
              <w:jc w:val="center"/>
              <w:rPr>
                <w:rFonts w:eastAsia="Times New Roman" w:cs="Times New Roman"/>
                <w:color w:val="000000" w:themeColor="text1"/>
                <w:sz w:val="20"/>
                <w:szCs w:val="20"/>
                <w:lang w:val="en-GB"/>
              </w:rPr>
            </w:pPr>
          </w:p>
        </w:tc>
      </w:tr>
      <w:tr w:rsidR="007C25DC" w:rsidRPr="00C05C6B" w14:paraId="79FB2EB4" w14:textId="77777777" w:rsidTr="00AA617F">
        <w:trPr>
          <w:trHeight w:val="322"/>
          <w:jc w:val="center"/>
        </w:trPr>
        <w:tc>
          <w:tcPr>
            <w:tcW w:w="1578" w:type="dxa"/>
            <w:vMerge/>
            <w:vAlign w:val="center"/>
          </w:tcPr>
          <w:p w14:paraId="4DC4EC1A" w14:textId="77777777" w:rsidR="00317F78" w:rsidRPr="00C05C6B" w:rsidRDefault="00317F78" w:rsidP="008F296E">
            <w:pPr>
              <w:spacing w:line="480" w:lineRule="auto"/>
              <w:jc w:val="center"/>
              <w:textAlignment w:val="baseline"/>
              <w:rPr>
                <w:rFonts w:eastAsia="Times New Roman" w:cs="Times New Roman"/>
                <w:b/>
                <w:color w:val="000000" w:themeColor="text1"/>
                <w:szCs w:val="24"/>
                <w:lang w:val="en-GB" w:eastAsia="fr-FR"/>
              </w:rPr>
            </w:pPr>
          </w:p>
        </w:tc>
        <w:tc>
          <w:tcPr>
            <w:tcW w:w="3175" w:type="dxa"/>
            <w:tcBorders>
              <w:top w:val="nil"/>
              <w:bottom w:val="dashed" w:sz="4" w:space="0" w:color="auto"/>
            </w:tcBorders>
            <w:vAlign w:val="center"/>
          </w:tcPr>
          <w:p w14:paraId="16A26E40"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National and regional newspaper articles</w:t>
            </w:r>
          </w:p>
        </w:tc>
        <w:tc>
          <w:tcPr>
            <w:tcW w:w="1087" w:type="dxa"/>
            <w:tcBorders>
              <w:top w:val="nil"/>
              <w:bottom w:val="dashed" w:sz="4" w:space="0" w:color="auto"/>
            </w:tcBorders>
            <w:vAlign w:val="center"/>
          </w:tcPr>
          <w:p w14:paraId="706C47B1"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eastAsia="fr-FR"/>
              </w:rPr>
            </w:pPr>
            <w:r w:rsidRPr="00C05C6B">
              <w:rPr>
                <w:rFonts w:eastAsia="Times New Roman" w:cs="Times New Roman"/>
                <w:color w:val="000000" w:themeColor="text1"/>
                <w:sz w:val="20"/>
                <w:szCs w:val="20"/>
                <w:lang w:val="en-GB" w:eastAsia="fr-FR"/>
              </w:rPr>
              <w:t>33</w:t>
            </w:r>
          </w:p>
        </w:tc>
        <w:tc>
          <w:tcPr>
            <w:tcW w:w="1708" w:type="dxa"/>
            <w:tcBorders>
              <w:top w:val="nil"/>
              <w:bottom w:val="dashed" w:sz="4" w:space="0" w:color="auto"/>
            </w:tcBorders>
            <w:vAlign w:val="center"/>
          </w:tcPr>
          <w:p w14:paraId="05074538"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eastAsia="fr-FR"/>
              </w:rPr>
            </w:pPr>
            <w:r w:rsidRPr="00C05C6B">
              <w:rPr>
                <w:rFonts w:eastAsia="Times New Roman" w:cs="Times New Roman"/>
                <w:color w:val="000000" w:themeColor="text1"/>
                <w:sz w:val="20"/>
                <w:szCs w:val="20"/>
                <w:lang w:val="en-GB"/>
              </w:rPr>
              <w:t>From March 2015 to May 2022</w:t>
            </w:r>
          </w:p>
        </w:tc>
        <w:tc>
          <w:tcPr>
            <w:tcW w:w="1512" w:type="dxa"/>
            <w:vMerge w:val="restart"/>
            <w:tcBorders>
              <w:top w:val="nil"/>
            </w:tcBorders>
          </w:tcPr>
          <w:p w14:paraId="02F728D3" w14:textId="77777777" w:rsidR="00317F78" w:rsidRPr="00C05C6B" w:rsidRDefault="00317F78" w:rsidP="008F296E">
            <w:pPr>
              <w:keepNext/>
              <w:spacing w:line="480" w:lineRule="auto"/>
              <w:jc w:val="center"/>
              <w:textAlignment w:val="baseline"/>
              <w:rPr>
                <w:rFonts w:eastAsia="Times New Roman" w:cs="Times New Roman"/>
                <w:color w:val="000000" w:themeColor="text1"/>
                <w:sz w:val="20"/>
                <w:szCs w:val="20"/>
                <w:lang w:val="en-GB"/>
              </w:rPr>
            </w:pPr>
          </w:p>
          <w:p w14:paraId="5EE5D1F6" w14:textId="77777777" w:rsidR="00317F78" w:rsidRPr="00C05C6B" w:rsidRDefault="00317F78" w:rsidP="008F296E">
            <w:pPr>
              <w:keepNext/>
              <w:spacing w:line="480" w:lineRule="auto"/>
              <w:jc w:val="center"/>
              <w:textAlignment w:val="baseline"/>
              <w:rPr>
                <w:rFonts w:eastAsia="Times New Roman" w:cs="Times New Roman"/>
                <w:color w:val="000000" w:themeColor="text1"/>
                <w:sz w:val="20"/>
                <w:szCs w:val="20"/>
                <w:lang w:val="en-GB"/>
              </w:rPr>
            </w:pPr>
          </w:p>
          <w:p w14:paraId="31B4A3C3" w14:textId="77777777" w:rsidR="00317F78" w:rsidRPr="00C05C6B" w:rsidRDefault="00317F78" w:rsidP="008F296E">
            <w:pPr>
              <w:keepNext/>
              <w:spacing w:line="480" w:lineRule="auto"/>
              <w:jc w:val="center"/>
              <w:textAlignment w:val="baseline"/>
              <w:rPr>
                <w:rFonts w:eastAsia="Times New Roman" w:cs="Times New Roman"/>
                <w:color w:val="000000" w:themeColor="text1"/>
                <w:sz w:val="20"/>
                <w:szCs w:val="20"/>
                <w:lang w:val="en-GB"/>
              </w:rPr>
            </w:pPr>
          </w:p>
        </w:tc>
      </w:tr>
      <w:tr w:rsidR="007C25DC" w:rsidRPr="00C05C6B" w14:paraId="1B84F2AF" w14:textId="77777777" w:rsidTr="00AA617F">
        <w:trPr>
          <w:trHeight w:val="1125"/>
          <w:jc w:val="center"/>
        </w:trPr>
        <w:tc>
          <w:tcPr>
            <w:tcW w:w="1578" w:type="dxa"/>
            <w:vMerge/>
            <w:vAlign w:val="center"/>
          </w:tcPr>
          <w:p w14:paraId="343B9871" w14:textId="77777777" w:rsidR="00317F78" w:rsidRPr="00C05C6B" w:rsidRDefault="00317F78" w:rsidP="008F296E">
            <w:pPr>
              <w:spacing w:line="480" w:lineRule="auto"/>
              <w:jc w:val="center"/>
              <w:textAlignment w:val="baseline"/>
              <w:rPr>
                <w:rFonts w:eastAsia="Times New Roman" w:cs="Times New Roman"/>
                <w:color w:val="000000" w:themeColor="text1"/>
                <w:szCs w:val="24"/>
                <w:lang w:val="en-GB" w:eastAsia="fr-FR"/>
              </w:rPr>
            </w:pPr>
          </w:p>
        </w:tc>
        <w:tc>
          <w:tcPr>
            <w:tcW w:w="3175" w:type="dxa"/>
            <w:tcBorders>
              <w:top w:val="dashed" w:sz="4" w:space="0" w:color="auto"/>
            </w:tcBorders>
            <w:vAlign w:val="center"/>
          </w:tcPr>
          <w:p w14:paraId="6D53F400" w14:textId="77777777" w:rsidR="00317F78" w:rsidRPr="00C05C6B" w:rsidRDefault="00317F78" w:rsidP="008F296E">
            <w:pPr>
              <w:spacing w:line="480" w:lineRule="auto"/>
              <w:jc w:val="center"/>
              <w:rPr>
                <w:rFonts w:eastAsia="Times New Roman" w:cs="Times New Roman"/>
                <w:b/>
                <w:color w:val="000000" w:themeColor="text1"/>
                <w:sz w:val="20"/>
                <w:szCs w:val="20"/>
                <w:lang w:val="en-GB"/>
              </w:rPr>
            </w:pPr>
            <w:r w:rsidRPr="00C05C6B">
              <w:rPr>
                <w:rFonts w:eastAsia="Times New Roman" w:cs="Times New Roman"/>
                <w:b/>
                <w:color w:val="000000" w:themeColor="text1"/>
                <w:sz w:val="20"/>
                <w:szCs w:val="20"/>
                <w:lang w:val="en-GB"/>
              </w:rPr>
              <w:t>Networks:</w:t>
            </w:r>
          </w:p>
          <w:p w14:paraId="48C492BE" w14:textId="77777777" w:rsidR="00317F78" w:rsidRPr="00C05C6B" w:rsidRDefault="00317F78" w:rsidP="008F296E">
            <w:pPr>
              <w:spacing w:line="480" w:lineRule="auto"/>
              <w:jc w:val="center"/>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Facebook groups of drivers</w:t>
            </w:r>
          </w:p>
          <w:p w14:paraId="383E6ED9"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Official groups of unions’ publications</w:t>
            </w:r>
          </w:p>
        </w:tc>
        <w:tc>
          <w:tcPr>
            <w:tcW w:w="1087" w:type="dxa"/>
            <w:tcBorders>
              <w:top w:val="dashed" w:sz="4" w:space="0" w:color="auto"/>
            </w:tcBorders>
            <w:vAlign w:val="center"/>
          </w:tcPr>
          <w:p w14:paraId="4E2F3CEB"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bCs/>
                <w:color w:val="000000" w:themeColor="text1"/>
                <w:sz w:val="20"/>
                <w:szCs w:val="20"/>
                <w:lang w:val="en-GB"/>
              </w:rPr>
              <w:t>16</w:t>
            </w:r>
          </w:p>
        </w:tc>
        <w:tc>
          <w:tcPr>
            <w:tcW w:w="1708" w:type="dxa"/>
            <w:tcBorders>
              <w:top w:val="dashed" w:sz="4" w:space="0" w:color="auto"/>
            </w:tcBorders>
            <w:vAlign w:val="center"/>
          </w:tcPr>
          <w:p w14:paraId="0540E528" w14:textId="77777777" w:rsidR="00317F78" w:rsidRPr="00C05C6B" w:rsidRDefault="00317F78" w:rsidP="008F296E">
            <w:pPr>
              <w:keepNext/>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From 2019 to 2021</w:t>
            </w:r>
          </w:p>
        </w:tc>
        <w:tc>
          <w:tcPr>
            <w:tcW w:w="1512" w:type="dxa"/>
            <w:vMerge/>
          </w:tcPr>
          <w:p w14:paraId="25A3E495" w14:textId="77777777" w:rsidR="00317F78" w:rsidRPr="00C05C6B" w:rsidRDefault="00317F78" w:rsidP="008F296E">
            <w:pPr>
              <w:keepNext/>
              <w:spacing w:line="480" w:lineRule="auto"/>
              <w:jc w:val="center"/>
              <w:textAlignment w:val="baseline"/>
              <w:rPr>
                <w:rFonts w:eastAsia="Times New Roman" w:cs="Times New Roman"/>
                <w:color w:val="000000" w:themeColor="text1"/>
                <w:sz w:val="20"/>
                <w:szCs w:val="20"/>
                <w:lang w:val="en-GB"/>
              </w:rPr>
            </w:pPr>
          </w:p>
        </w:tc>
      </w:tr>
      <w:tr w:rsidR="007C25DC" w:rsidRPr="00C05C6B" w14:paraId="438B22A3" w14:textId="77777777" w:rsidTr="00AA617F">
        <w:trPr>
          <w:trHeight w:val="797"/>
          <w:jc w:val="center"/>
        </w:trPr>
        <w:tc>
          <w:tcPr>
            <w:tcW w:w="1578" w:type="dxa"/>
            <w:vMerge w:val="restart"/>
            <w:vAlign w:val="center"/>
          </w:tcPr>
          <w:p w14:paraId="565EF326" w14:textId="77777777" w:rsidR="00317F78" w:rsidRPr="00C05C6B" w:rsidRDefault="00317F78" w:rsidP="008F296E">
            <w:pPr>
              <w:spacing w:line="480" w:lineRule="auto"/>
              <w:jc w:val="center"/>
              <w:textAlignment w:val="baseline"/>
              <w:rPr>
                <w:rFonts w:eastAsia="Times New Roman" w:cs="Times New Roman"/>
                <w:b/>
                <w:color w:val="000000" w:themeColor="text1"/>
                <w:szCs w:val="24"/>
                <w:lang w:val="en-GB" w:eastAsia="fr-FR"/>
              </w:rPr>
            </w:pPr>
            <w:r w:rsidRPr="00C05C6B">
              <w:rPr>
                <w:rFonts w:eastAsia="Times New Roman" w:cs="Times New Roman"/>
                <w:b/>
                <w:color w:val="000000" w:themeColor="text1"/>
                <w:szCs w:val="24"/>
                <w:lang w:val="en-GB" w:eastAsia="fr-FR"/>
              </w:rPr>
              <w:t>Interviews</w:t>
            </w:r>
          </w:p>
        </w:tc>
        <w:tc>
          <w:tcPr>
            <w:tcW w:w="3175" w:type="dxa"/>
            <w:tcBorders>
              <w:bottom w:val="dashed" w:sz="4" w:space="0" w:color="auto"/>
            </w:tcBorders>
            <w:vAlign w:val="center"/>
          </w:tcPr>
          <w:p w14:paraId="13A2CEE6"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Key stakeholders of the taxi sector</w:t>
            </w:r>
          </w:p>
        </w:tc>
        <w:tc>
          <w:tcPr>
            <w:tcW w:w="1087" w:type="dxa"/>
            <w:tcBorders>
              <w:bottom w:val="dashed" w:sz="4" w:space="0" w:color="auto"/>
            </w:tcBorders>
            <w:vAlign w:val="center"/>
          </w:tcPr>
          <w:p w14:paraId="67E81C14"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eastAsia="fr-FR"/>
              </w:rPr>
            </w:pPr>
          </w:p>
          <w:p w14:paraId="4E8A12E4"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eastAsia="fr-FR"/>
              </w:rPr>
            </w:pPr>
            <w:r w:rsidRPr="00C05C6B">
              <w:rPr>
                <w:rFonts w:eastAsia="Times New Roman" w:cs="Times New Roman"/>
                <w:color w:val="000000" w:themeColor="text1"/>
                <w:sz w:val="20"/>
                <w:szCs w:val="20"/>
                <w:lang w:val="en-GB" w:eastAsia="fr-FR"/>
              </w:rPr>
              <w:t>25</w:t>
            </w:r>
          </w:p>
        </w:tc>
        <w:tc>
          <w:tcPr>
            <w:tcW w:w="1708" w:type="dxa"/>
            <w:tcBorders>
              <w:bottom w:val="dashed" w:sz="4" w:space="0" w:color="auto"/>
            </w:tcBorders>
            <w:vAlign w:val="center"/>
          </w:tcPr>
          <w:p w14:paraId="220396B0"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eastAsia="fr-FR"/>
              </w:rPr>
            </w:pPr>
            <w:r w:rsidRPr="00C05C6B">
              <w:rPr>
                <w:rFonts w:eastAsia="Times New Roman" w:cs="Times New Roman"/>
                <w:color w:val="000000" w:themeColor="text1"/>
                <w:sz w:val="20"/>
                <w:szCs w:val="20"/>
                <w:lang w:val="en-GB"/>
              </w:rPr>
              <w:t>From April to September 2020</w:t>
            </w:r>
          </w:p>
        </w:tc>
        <w:tc>
          <w:tcPr>
            <w:tcW w:w="1512" w:type="dxa"/>
            <w:tcBorders>
              <w:bottom w:val="dashed" w:sz="4" w:space="0" w:color="auto"/>
            </w:tcBorders>
          </w:tcPr>
          <w:p w14:paraId="7EB899F4"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p>
          <w:p w14:paraId="0AF71271"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In-depth data</w:t>
            </w:r>
          </w:p>
        </w:tc>
      </w:tr>
      <w:tr w:rsidR="007C25DC" w:rsidRPr="00C05C6B" w14:paraId="66AACE65" w14:textId="77777777" w:rsidTr="00AA617F">
        <w:trPr>
          <w:trHeight w:val="643"/>
          <w:jc w:val="center"/>
        </w:trPr>
        <w:tc>
          <w:tcPr>
            <w:tcW w:w="1578" w:type="dxa"/>
            <w:vMerge/>
            <w:vAlign w:val="center"/>
          </w:tcPr>
          <w:p w14:paraId="4BBC99C9" w14:textId="77777777" w:rsidR="00317F78" w:rsidRPr="00C05C6B" w:rsidRDefault="00317F78" w:rsidP="008F296E">
            <w:pPr>
              <w:spacing w:line="480" w:lineRule="auto"/>
              <w:jc w:val="center"/>
              <w:textAlignment w:val="baseline"/>
              <w:rPr>
                <w:rFonts w:eastAsia="Times New Roman" w:cs="Times New Roman"/>
                <w:color w:val="000000" w:themeColor="text1"/>
                <w:szCs w:val="24"/>
                <w:lang w:val="en-GB" w:eastAsia="fr-FR"/>
              </w:rPr>
            </w:pPr>
          </w:p>
        </w:tc>
        <w:tc>
          <w:tcPr>
            <w:tcW w:w="3175" w:type="dxa"/>
            <w:tcBorders>
              <w:top w:val="dashed" w:sz="4" w:space="0" w:color="auto"/>
            </w:tcBorders>
            <w:vAlign w:val="center"/>
          </w:tcPr>
          <w:p w14:paraId="1D64944E"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Representatives of drivers' organisations</w:t>
            </w:r>
          </w:p>
        </w:tc>
        <w:tc>
          <w:tcPr>
            <w:tcW w:w="1087" w:type="dxa"/>
            <w:tcBorders>
              <w:top w:val="dashed" w:sz="4" w:space="0" w:color="auto"/>
            </w:tcBorders>
            <w:vAlign w:val="center"/>
          </w:tcPr>
          <w:p w14:paraId="369A3779"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eastAsia="fr-FR"/>
              </w:rPr>
            </w:pPr>
          </w:p>
          <w:p w14:paraId="554EED34"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eastAsia="fr-FR"/>
              </w:rPr>
            </w:pPr>
            <w:r w:rsidRPr="00C05C6B">
              <w:rPr>
                <w:rFonts w:eastAsia="Times New Roman" w:cs="Times New Roman"/>
                <w:color w:val="000000" w:themeColor="text1"/>
                <w:sz w:val="20"/>
                <w:szCs w:val="20"/>
                <w:lang w:val="en-GB" w:eastAsia="fr-FR"/>
              </w:rPr>
              <w:t>5</w:t>
            </w:r>
          </w:p>
        </w:tc>
        <w:tc>
          <w:tcPr>
            <w:tcW w:w="1708" w:type="dxa"/>
            <w:tcBorders>
              <w:top w:val="dashed" w:sz="4" w:space="0" w:color="auto"/>
            </w:tcBorders>
            <w:vAlign w:val="center"/>
          </w:tcPr>
          <w:p w14:paraId="4FEED256"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eastAsia="fr-FR"/>
              </w:rPr>
            </w:pPr>
            <w:r w:rsidRPr="00C05C6B">
              <w:rPr>
                <w:rFonts w:eastAsia="Times New Roman" w:cs="Times New Roman"/>
                <w:color w:val="000000" w:themeColor="text1"/>
                <w:sz w:val="20"/>
                <w:szCs w:val="20"/>
                <w:lang w:val="en-GB"/>
              </w:rPr>
              <w:t>November and December 2021</w:t>
            </w:r>
          </w:p>
        </w:tc>
        <w:tc>
          <w:tcPr>
            <w:tcW w:w="1512" w:type="dxa"/>
            <w:vMerge w:val="restart"/>
            <w:tcBorders>
              <w:top w:val="dashed" w:sz="4" w:space="0" w:color="auto"/>
            </w:tcBorders>
          </w:tcPr>
          <w:p w14:paraId="1807FD0B"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p>
          <w:p w14:paraId="058353A2"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p>
          <w:p w14:paraId="1A2C3004"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p>
          <w:p w14:paraId="2C3ACBD7" w14:textId="5173DF29" w:rsidR="00317F78" w:rsidRPr="00C05C6B" w:rsidRDefault="00317F78" w:rsidP="00A15C58">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Follow-up data</w:t>
            </w:r>
          </w:p>
        </w:tc>
      </w:tr>
      <w:tr w:rsidR="007C25DC" w:rsidRPr="00C05C6B" w14:paraId="093E8AA1" w14:textId="77777777" w:rsidTr="00AA617F">
        <w:trPr>
          <w:trHeight w:val="543"/>
          <w:jc w:val="center"/>
        </w:trPr>
        <w:tc>
          <w:tcPr>
            <w:tcW w:w="1578" w:type="dxa"/>
            <w:vMerge w:val="restart"/>
            <w:vAlign w:val="center"/>
          </w:tcPr>
          <w:p w14:paraId="41BCE9FC" w14:textId="77777777" w:rsidR="00317F78" w:rsidRPr="00C05C6B" w:rsidRDefault="00317F78" w:rsidP="008F296E">
            <w:pPr>
              <w:spacing w:line="480" w:lineRule="auto"/>
              <w:jc w:val="center"/>
              <w:textAlignment w:val="baseline"/>
              <w:rPr>
                <w:rFonts w:eastAsia="Times New Roman" w:cs="Times New Roman"/>
                <w:b/>
                <w:color w:val="000000" w:themeColor="text1"/>
                <w:szCs w:val="24"/>
                <w:lang w:val="en-GB" w:eastAsia="fr-FR"/>
              </w:rPr>
            </w:pPr>
            <w:r w:rsidRPr="00C05C6B">
              <w:rPr>
                <w:rFonts w:eastAsia="Times New Roman" w:cs="Times New Roman"/>
                <w:b/>
                <w:color w:val="000000" w:themeColor="text1"/>
                <w:szCs w:val="24"/>
                <w:lang w:val="en-GB" w:eastAsia="fr-FR"/>
              </w:rPr>
              <w:lastRenderedPageBreak/>
              <w:t>Observations</w:t>
            </w:r>
          </w:p>
        </w:tc>
        <w:tc>
          <w:tcPr>
            <w:tcW w:w="3175" w:type="dxa"/>
            <w:tcBorders>
              <w:bottom w:val="dashed" w:sz="4" w:space="0" w:color="auto"/>
            </w:tcBorders>
            <w:vAlign w:val="center"/>
          </w:tcPr>
          <w:p w14:paraId="0769349A"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eastAsia="fr-FR"/>
              </w:rPr>
            </w:pPr>
            <w:r w:rsidRPr="00C05C6B">
              <w:rPr>
                <w:rFonts w:eastAsia="Times New Roman" w:cs="Times New Roman"/>
                <w:color w:val="000000" w:themeColor="text1"/>
                <w:sz w:val="20"/>
                <w:szCs w:val="20"/>
                <w:lang w:val="en-GB"/>
              </w:rPr>
              <w:t>Uber lawsuits</w:t>
            </w:r>
          </w:p>
        </w:tc>
        <w:tc>
          <w:tcPr>
            <w:tcW w:w="1087" w:type="dxa"/>
            <w:tcBorders>
              <w:bottom w:val="dashed" w:sz="4" w:space="0" w:color="auto"/>
            </w:tcBorders>
            <w:vAlign w:val="center"/>
          </w:tcPr>
          <w:p w14:paraId="6A13B96E"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3</w:t>
            </w:r>
          </w:p>
        </w:tc>
        <w:tc>
          <w:tcPr>
            <w:tcW w:w="1708" w:type="dxa"/>
            <w:tcBorders>
              <w:bottom w:val="dashed" w:sz="4" w:space="0" w:color="auto"/>
            </w:tcBorders>
            <w:vAlign w:val="center"/>
          </w:tcPr>
          <w:p w14:paraId="11BDA7BA"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eastAsia="fr-FR"/>
              </w:rPr>
            </w:pPr>
            <w:r w:rsidRPr="00C05C6B">
              <w:rPr>
                <w:rFonts w:eastAsia="Times New Roman" w:cs="Times New Roman"/>
                <w:color w:val="000000" w:themeColor="text1"/>
                <w:sz w:val="20"/>
                <w:szCs w:val="20"/>
                <w:lang w:val="en-GB"/>
              </w:rPr>
              <w:t>From September 2020 to November 2020</w:t>
            </w:r>
          </w:p>
        </w:tc>
        <w:tc>
          <w:tcPr>
            <w:tcW w:w="1512" w:type="dxa"/>
            <w:vMerge/>
          </w:tcPr>
          <w:p w14:paraId="33D83A3A"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p>
        </w:tc>
      </w:tr>
      <w:tr w:rsidR="007C25DC" w:rsidRPr="00C05C6B" w14:paraId="53B38576" w14:textId="77777777" w:rsidTr="00AA617F">
        <w:trPr>
          <w:trHeight w:val="539"/>
          <w:jc w:val="center"/>
        </w:trPr>
        <w:tc>
          <w:tcPr>
            <w:tcW w:w="1578" w:type="dxa"/>
            <w:vMerge/>
            <w:vAlign w:val="center"/>
          </w:tcPr>
          <w:p w14:paraId="3F5907DF" w14:textId="77777777" w:rsidR="00317F78" w:rsidRPr="00C05C6B" w:rsidRDefault="00317F78" w:rsidP="008F296E">
            <w:pPr>
              <w:spacing w:line="480" w:lineRule="auto"/>
              <w:jc w:val="center"/>
              <w:textAlignment w:val="baseline"/>
              <w:rPr>
                <w:rFonts w:eastAsia="Times New Roman" w:cs="Times New Roman"/>
                <w:b/>
                <w:color w:val="000000" w:themeColor="text1"/>
                <w:szCs w:val="24"/>
                <w:lang w:val="en-GB" w:eastAsia="fr-FR"/>
              </w:rPr>
            </w:pPr>
          </w:p>
        </w:tc>
        <w:tc>
          <w:tcPr>
            <w:tcW w:w="3175" w:type="dxa"/>
            <w:tcBorders>
              <w:top w:val="dashed" w:sz="4" w:space="0" w:color="auto"/>
            </w:tcBorders>
            <w:vAlign w:val="center"/>
          </w:tcPr>
          <w:p w14:paraId="558FD77E"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Protest events from platform drivers (after the ban of Uber to operate)</w:t>
            </w:r>
          </w:p>
        </w:tc>
        <w:tc>
          <w:tcPr>
            <w:tcW w:w="1087" w:type="dxa"/>
            <w:tcBorders>
              <w:top w:val="dashed" w:sz="4" w:space="0" w:color="auto"/>
            </w:tcBorders>
            <w:vAlign w:val="center"/>
          </w:tcPr>
          <w:p w14:paraId="0A4AE2AE"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3</w:t>
            </w:r>
          </w:p>
        </w:tc>
        <w:tc>
          <w:tcPr>
            <w:tcW w:w="1708" w:type="dxa"/>
            <w:tcBorders>
              <w:top w:val="dashed" w:sz="4" w:space="0" w:color="auto"/>
            </w:tcBorders>
            <w:vAlign w:val="center"/>
          </w:tcPr>
          <w:p w14:paraId="75E6E1E2" w14:textId="77777777" w:rsidR="00317F78" w:rsidRPr="00C05C6B" w:rsidRDefault="00317F78" w:rsidP="008F296E">
            <w:pPr>
              <w:spacing w:line="480" w:lineRule="auto"/>
              <w:jc w:val="center"/>
              <w:textAlignment w:val="baseline"/>
              <w:rPr>
                <w:rFonts w:eastAsia="Times New Roman" w:cs="Times New Roman"/>
                <w:color w:val="000000" w:themeColor="text1"/>
                <w:sz w:val="20"/>
                <w:szCs w:val="20"/>
                <w:lang w:val="en-GB"/>
              </w:rPr>
            </w:pPr>
            <w:r w:rsidRPr="00C05C6B">
              <w:rPr>
                <w:rFonts w:eastAsia="Times New Roman" w:cs="Times New Roman"/>
                <w:color w:val="000000" w:themeColor="text1"/>
                <w:sz w:val="20"/>
                <w:szCs w:val="20"/>
                <w:lang w:val="en-GB"/>
              </w:rPr>
              <w:t>November and December 2021</w:t>
            </w:r>
          </w:p>
        </w:tc>
        <w:tc>
          <w:tcPr>
            <w:tcW w:w="1512" w:type="dxa"/>
            <w:vMerge/>
          </w:tcPr>
          <w:p w14:paraId="35748F8B" w14:textId="77777777" w:rsidR="00317F78" w:rsidRPr="00C05C6B" w:rsidRDefault="00317F78" w:rsidP="00AA617F">
            <w:pPr>
              <w:keepNext/>
              <w:spacing w:line="480" w:lineRule="auto"/>
              <w:jc w:val="center"/>
              <w:textAlignment w:val="baseline"/>
              <w:rPr>
                <w:rFonts w:eastAsia="Times New Roman" w:cs="Times New Roman"/>
                <w:color w:val="000000" w:themeColor="text1"/>
                <w:sz w:val="20"/>
                <w:szCs w:val="20"/>
                <w:lang w:val="en-GB"/>
              </w:rPr>
            </w:pPr>
          </w:p>
        </w:tc>
      </w:tr>
    </w:tbl>
    <w:p w14:paraId="35906F12" w14:textId="5B03B332" w:rsidR="00317F78" w:rsidRPr="00C05C6B" w:rsidRDefault="00AA617F" w:rsidP="00AA617F">
      <w:pPr>
        <w:pStyle w:val="Lgende"/>
        <w:rPr>
          <w:color w:val="000000" w:themeColor="text1"/>
          <w:lang w:val="en-US" w:eastAsia="fr-FR"/>
        </w:rPr>
      </w:pPr>
      <w:bookmarkStart w:id="141" w:name="_Toc150687379"/>
      <w:r w:rsidRPr="00C05C6B">
        <w:rPr>
          <w:color w:val="000000" w:themeColor="text1"/>
        </w:rPr>
        <w:t xml:space="preserve">Table </w:t>
      </w:r>
      <w:r w:rsidRPr="00C05C6B">
        <w:rPr>
          <w:color w:val="000000" w:themeColor="text1"/>
        </w:rPr>
        <w:fldChar w:fldCharType="begin"/>
      </w:r>
      <w:r w:rsidRPr="00C05C6B">
        <w:rPr>
          <w:color w:val="000000" w:themeColor="text1"/>
        </w:rPr>
        <w:instrText>SEQ Table \* ARABIC</w:instrText>
      </w:r>
      <w:r w:rsidRPr="00C05C6B">
        <w:rPr>
          <w:color w:val="000000" w:themeColor="text1"/>
        </w:rPr>
        <w:fldChar w:fldCharType="separate"/>
      </w:r>
      <w:r w:rsidR="00E41BE7">
        <w:rPr>
          <w:noProof/>
          <w:color w:val="000000" w:themeColor="text1"/>
        </w:rPr>
        <w:t>4</w:t>
      </w:r>
      <w:r w:rsidRPr="00C05C6B">
        <w:rPr>
          <w:color w:val="000000" w:themeColor="text1"/>
        </w:rPr>
        <w:fldChar w:fldCharType="end"/>
      </w:r>
      <w:r w:rsidRPr="00C05C6B">
        <w:rPr>
          <w:color w:val="000000" w:themeColor="text1"/>
        </w:rPr>
        <w:t>: Data inventory overview</w:t>
      </w:r>
      <w:bookmarkEnd w:id="141"/>
    </w:p>
    <w:p w14:paraId="3ABCFE14" w14:textId="77E19CA4" w:rsidR="00FC4538" w:rsidRPr="00C05C6B" w:rsidRDefault="00FC4538" w:rsidP="00A225E1">
      <w:pPr>
        <w:pStyle w:val="Titre4"/>
        <w:spacing w:before="120" w:after="120"/>
        <w:rPr>
          <w:color w:val="000000" w:themeColor="text1"/>
          <w:lang w:val="en-US"/>
        </w:rPr>
      </w:pPr>
      <w:bookmarkStart w:id="142" w:name="_Toc146804082"/>
      <w:bookmarkStart w:id="143" w:name="_Toc149396622"/>
      <w:bookmarkStart w:id="144" w:name="_Toc151300012"/>
      <w:bookmarkStart w:id="145" w:name="_Toc169527895"/>
      <w:r w:rsidRPr="00C05C6B">
        <w:rPr>
          <w:color w:val="000000" w:themeColor="text1"/>
          <w:lang w:val="en-US"/>
        </w:rPr>
        <w:t>Data Analysis</w:t>
      </w:r>
      <w:bookmarkEnd w:id="142"/>
      <w:bookmarkEnd w:id="143"/>
      <w:bookmarkEnd w:id="144"/>
      <w:bookmarkEnd w:id="145"/>
    </w:p>
    <w:p w14:paraId="7F6C0B52" w14:textId="0EFD38A1"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We organized all our data sources using Nvivo software (Nvivo 11 Pro) for efficient indexing and coding. We analyzed our data set through a multi-step content analysis</w:t>
      </w:r>
      <w:r w:rsidR="00A15C58" w:rsidRPr="00C05C6B">
        <w:rPr>
          <w:rStyle w:val="Appelnotedebasdep"/>
          <w:color w:val="000000" w:themeColor="text1"/>
          <w:lang w:val="en-US" w:eastAsia="fr-FR"/>
        </w:rPr>
        <w:footnoteReference w:id="13"/>
      </w:r>
      <w:r w:rsidRPr="00C05C6B">
        <w:rPr>
          <w:color w:val="000000" w:themeColor="text1"/>
          <w:lang w:val="en-US" w:eastAsia="fr-FR"/>
        </w:rPr>
        <w:t xml:space="preserve"> process whereby we follow a bottom-up process to categorize the data using an open coding approach (Gioia et al., 2013) rather than imposing top-down categories. </w:t>
      </w:r>
    </w:p>
    <w:p w14:paraId="6EFB429F" w14:textId="39C00B3E" w:rsidR="00FC4538" w:rsidRPr="00C05C6B" w:rsidRDefault="00FC4538" w:rsidP="00A225E1">
      <w:pPr>
        <w:spacing w:before="120" w:after="120"/>
        <w:rPr>
          <w:rFonts w:eastAsia="Times New Roman"/>
          <w:color w:val="000000" w:themeColor="text1"/>
          <w:lang w:val="en-US" w:eastAsia="fr-FR"/>
        </w:rPr>
      </w:pPr>
      <w:r w:rsidRPr="00C05C6B">
        <w:rPr>
          <w:rFonts w:eastAsia="Times New Roman"/>
          <w:b/>
          <w:i/>
          <w:color w:val="000000" w:themeColor="text1"/>
          <w:lang w:val="en-US" w:eastAsia="fr-FR"/>
        </w:rPr>
        <w:t>Step 1</w:t>
      </w:r>
      <w:r w:rsidRPr="00C05C6B">
        <w:rPr>
          <w:rFonts w:eastAsia="Times New Roman"/>
          <w:b/>
          <w:color w:val="000000" w:themeColor="text1"/>
          <w:lang w:val="en-US" w:eastAsia="fr-FR"/>
        </w:rPr>
        <w:t xml:space="preserve">:  </w:t>
      </w:r>
      <w:r w:rsidRPr="00C05C6B">
        <w:rPr>
          <w:color w:val="000000" w:themeColor="text1"/>
          <w:lang w:val="en-US"/>
        </w:rPr>
        <w:t xml:space="preserve">Using the orders of worth as a thematic guide </w:t>
      </w:r>
      <w:r w:rsidRPr="00C05C6B">
        <w:rPr>
          <w:color w:val="000000" w:themeColor="text1"/>
          <w:lang w:val="fr-BE"/>
        </w:rPr>
        <w:fldChar w:fldCharType="begin"/>
      </w:r>
      <w:r w:rsidRPr="00C05C6B">
        <w:rPr>
          <w:color w:val="000000" w:themeColor="text1"/>
          <w:lang w:val="en-US"/>
        </w:rPr>
        <w:instrText xml:space="preserve"> ADDIN ZOTERO_ITEM CSL_CITATION {"citationID":"WpPFXSJb","properties":{"formattedCitation":"(Boltanski &amp; Th\\uc0\\u233{}venot, 2006)","plainCitation":"(Boltanski &amp; Thévenot, 2006)","noteIndex":0},"citationItems":[{"id":1254,"uris":["http://zotero.org/users/6183971/items/ZKDZMX4A"],"itemData":{"id":1254,"type":"book","abstract":"A vital and underappreciated dimension of social interaction is the way individuals justify their actions to others, instinctively drawing on their experience to appeal to principles they hope will command respect. Individuals, however, often misread situations, and many disagreements can be explained by people appealing, knowingly and unknowingly, to different principles. On Justification is the first English translation of Luc Boltanski and Laurent Thévenot's ambitious theoretical examination of these phenomena, a book that has already had a huge impact on French sociology and is likely to have a similar influence in the English-speaking world. In this foundational work of post-Bourdieu sociology, the authors examine a wide range of situations where people justify their actions. The authors argue that justifications fall into six main logics exemplified by six authors: civic (Rousseau), market (Adam Smith), industrial (Saint-Simon), domestic (Bossuet), inspiration (Augustine), and fame (Hobbes). The authors show how these justifications conflict, as people compete to legitimize their views of a situation.On Justification is likely to spark important debates across the social sciences.","ISBN":"978-0-691-12516-9","language":"en","note":"Google-Books-ID: 6u4N7AN6v38C","number-of-pages":"408","publisher":"Princeton University Press","source":"Google Books","title":"On Justification: Economies of Worth","title-short":"On Justification","author":[{"family":"Boltanski","given":"Luc"},{"family":"Thévenot","given":"Laurent"}],"issued":{"date-parts":[["2006",4,16]]}}}],"schema":"https://github.com/citation-style-language/schema/raw/master/csl-citation.json"} </w:instrText>
      </w:r>
      <w:r w:rsidRPr="00C05C6B">
        <w:rPr>
          <w:color w:val="000000" w:themeColor="text1"/>
          <w:lang w:val="fr-BE"/>
        </w:rPr>
        <w:fldChar w:fldCharType="separate"/>
      </w:r>
      <w:r w:rsidR="004342DF" w:rsidRPr="00C05C6B">
        <w:rPr>
          <w:color w:val="000000" w:themeColor="text1"/>
          <w:lang w:val="en-US"/>
        </w:rPr>
        <w:t>(Boltanski &amp; Thévenot, 2006)</w:t>
      </w:r>
      <w:r w:rsidRPr="00C05C6B">
        <w:rPr>
          <w:color w:val="000000" w:themeColor="text1"/>
          <w:lang w:val="fr-BE"/>
        </w:rPr>
        <w:fldChar w:fldCharType="end"/>
      </w:r>
      <w:r w:rsidRPr="00C05C6B">
        <w:rPr>
          <w:color w:val="000000" w:themeColor="text1"/>
          <w:lang w:val="en-US"/>
        </w:rPr>
        <w:t>, we conducted systematic coding of the interview data using NVivo. We f</w:t>
      </w:r>
      <w:r w:rsidRPr="00C05C6B">
        <w:rPr>
          <w:rFonts w:eastAsia="Times New Roman"/>
          <w:color w:val="000000" w:themeColor="text1"/>
          <w:lang w:val="en-US" w:eastAsia="fr-FR"/>
        </w:rPr>
        <w:t xml:space="preserve">ollowed the procedure of Patriotta et al., (2011) and developed semantic descriptors to discover if we can identify ‘orders of worth’. </w:t>
      </w:r>
    </w:p>
    <w:p w14:paraId="3837B517"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Our initial codes were very diversified (100 coding nodes) and so we decided to focus on how the respondents considered the future regulation of the sector, which we sorted by orders of worth. As a result, we identified three main orders of worth: market, industrial, and civic.</w:t>
      </w:r>
      <w:r w:rsidRPr="00C05C6B">
        <w:rPr>
          <w:b/>
          <w:i/>
          <w:color w:val="000000" w:themeColor="text1"/>
          <w:lang w:val="en-US" w:eastAsia="fr-FR"/>
        </w:rPr>
        <w:t xml:space="preserve"> </w:t>
      </w:r>
      <w:r w:rsidRPr="00C05C6B">
        <w:rPr>
          <w:color w:val="000000" w:themeColor="text1"/>
          <w:lang w:val="en-US" w:eastAsia="fr-FR"/>
        </w:rPr>
        <w:t xml:space="preserve">We analyzed how justifications were shaped based on these orders of worth and their distinct views on regulation. These elements were mentioned by all informants but characterized differently. When a specific justification indicated multiple orders of worth, it was assigned to multiple codes. We observed that our informants are often using multiple orders of worth to support their assertions. </w:t>
      </w:r>
    </w:p>
    <w:p w14:paraId="4C2AF96A" w14:textId="6FEB2513" w:rsidR="00FC4538" w:rsidRPr="00C05C6B" w:rsidRDefault="00FC4538" w:rsidP="00A225E1">
      <w:pPr>
        <w:spacing w:before="120" w:after="120"/>
        <w:rPr>
          <w:color w:val="000000" w:themeColor="text1"/>
          <w:lang w:val="en-US" w:eastAsia="fr-FR"/>
        </w:rPr>
      </w:pPr>
      <w:r w:rsidRPr="00C05C6B">
        <w:rPr>
          <w:b/>
          <w:i/>
          <w:color w:val="000000" w:themeColor="text1"/>
          <w:lang w:val="en-US" w:eastAsia="fr-FR"/>
        </w:rPr>
        <w:t>Step 2</w:t>
      </w:r>
      <w:r w:rsidRPr="00C05C6B">
        <w:rPr>
          <w:b/>
          <w:color w:val="000000" w:themeColor="text1"/>
          <w:lang w:val="en-US" w:eastAsia="fr-FR"/>
        </w:rPr>
        <w:t xml:space="preserve">: </w:t>
      </w:r>
      <w:r w:rsidRPr="00C05C6B">
        <w:rPr>
          <w:color w:val="000000" w:themeColor="text1"/>
          <w:lang w:val="en-US" w:eastAsia="fr-FR"/>
        </w:rPr>
        <w:t xml:space="preserve">Our second stage of analysis is focused on understanding power dynamics in the light of the Strategic Action Field theory </w:t>
      </w:r>
      <w:r w:rsidRPr="00C05C6B">
        <w:rPr>
          <w:color w:val="000000" w:themeColor="text1"/>
          <w:lang w:val="fr-BE" w:eastAsia="fr-FR"/>
        </w:rPr>
        <w:fldChar w:fldCharType="begin"/>
      </w:r>
      <w:r w:rsidRPr="00C05C6B">
        <w:rPr>
          <w:color w:val="000000" w:themeColor="text1"/>
          <w:lang w:val="en-US" w:eastAsia="fr-FR"/>
        </w:rPr>
        <w:instrText xml:space="preserve"> ADDIN ZOTERO_ITEM CSL_CITATION {"citationID":"Sicy4zKY","properties":{"formattedCitation":"(Fligstein &amp; McAdam, 2012)","plainCitation":"(Fligstein &amp; McAdam, 2012)","noteIndex":0},"citationItems":[{"id":416,"uris":["http://zotero.org/users/6183971/items/55G8CS3A"],"itemData":{"id":416,"type":"chapter","container-title":"Research in the Sociology of Organizations","ISBN":"978-1-78052-664-5","language":"en","note":"DOI: 10.1108/S0733-558X(2012)0000034013","page":"287-316","publisher":"Emerald Group Publishing Limited","source":"DOI.org (Crossref)","title":"A Political–Cultural Approach to the Problem of Strategic Action","URL":"https://www.emerald.com/insight/content/doi/10.1108/S0733-558X(2012)0000034013/full/html","volume":"34","editor":[{"family":"Courpasson","given":"David"},{"family":"Golsorkhi","given":"Damon"},{"family":"Sallaz","given":"Jeffrey J."}],"author":[{"family":"Fligstein","given":"Neil"},{"family":"McAdam","given":"Doug"}],"accessed":{"date-parts":[["2020",5,20]]},"issued":{"date-parts":[["2012",1]]}}}],"schema":"https://github.com/citation-style-language/schema/raw/master/csl-citation.json"} </w:instrText>
      </w:r>
      <w:r w:rsidRPr="00C05C6B">
        <w:rPr>
          <w:color w:val="000000" w:themeColor="text1"/>
          <w:lang w:val="fr-BE" w:eastAsia="fr-FR"/>
        </w:rPr>
        <w:fldChar w:fldCharType="separate"/>
      </w:r>
      <w:r w:rsidR="004342DF" w:rsidRPr="00C05C6B">
        <w:rPr>
          <w:color w:val="000000" w:themeColor="text1"/>
          <w:lang w:val="en-US"/>
        </w:rPr>
        <w:t>(Fligstein &amp; McAdam, 2012)</w:t>
      </w:r>
      <w:r w:rsidRPr="00C05C6B">
        <w:rPr>
          <w:color w:val="000000" w:themeColor="text1"/>
          <w:lang w:val="fr-BE" w:eastAsia="fr-FR"/>
        </w:rPr>
        <w:fldChar w:fldCharType="end"/>
      </w:r>
      <w:r w:rsidRPr="00C05C6B">
        <w:rPr>
          <w:color w:val="000000" w:themeColor="text1"/>
          <w:lang w:val="en-US" w:eastAsia="fr-FR"/>
        </w:rPr>
        <w:t xml:space="preserve">. Through the adoption of a contextualized and historical perspective, we further analyzed our data to understand how these justifications are used for strategic and political purposes to influence the emerging regulatory </w:t>
      </w:r>
      <w:r w:rsidRPr="00C05C6B">
        <w:rPr>
          <w:color w:val="000000" w:themeColor="text1"/>
          <w:lang w:val="en-US" w:eastAsia="fr-FR"/>
        </w:rPr>
        <w:lastRenderedPageBreak/>
        <w:t>process. We discovered three main discursive registers in force, each of them structured around two opposite positions: autonomy vs. heteronomy of the future regulation.</w:t>
      </w:r>
    </w:p>
    <w:p w14:paraId="27AF2AFB" w14:textId="3EBA77FB" w:rsidR="00FC4538" w:rsidRPr="00C05C6B" w:rsidRDefault="00FC4538" w:rsidP="00A225E1">
      <w:pPr>
        <w:pStyle w:val="Titre4"/>
        <w:spacing w:before="120" w:after="120"/>
        <w:rPr>
          <w:rFonts w:eastAsia="Times New Roman"/>
          <w:color w:val="000000" w:themeColor="text1"/>
          <w:lang w:val="en-US" w:eastAsia="fr-FR"/>
        </w:rPr>
      </w:pPr>
      <w:bookmarkStart w:id="146" w:name="_Toc146804083"/>
      <w:bookmarkStart w:id="147" w:name="_Toc149396623"/>
      <w:bookmarkStart w:id="148" w:name="_Toc151300013"/>
      <w:bookmarkStart w:id="149" w:name="_Toc169527896"/>
      <w:r w:rsidRPr="00C05C6B">
        <w:rPr>
          <w:rFonts w:eastAsia="Times New Roman"/>
          <w:color w:val="000000" w:themeColor="text1"/>
          <w:lang w:val="en-US" w:eastAsia="fr-FR"/>
        </w:rPr>
        <w:t>Research context</w:t>
      </w:r>
      <w:bookmarkEnd w:id="146"/>
      <w:bookmarkEnd w:id="147"/>
      <w:bookmarkEnd w:id="148"/>
      <w:bookmarkEnd w:id="149"/>
      <w:r w:rsidRPr="00C05C6B">
        <w:rPr>
          <w:rFonts w:eastAsia="Times New Roman"/>
          <w:color w:val="000000" w:themeColor="text1"/>
          <w:lang w:val="en-US" w:eastAsia="fr-FR"/>
        </w:rPr>
        <w:t> </w:t>
      </w:r>
    </w:p>
    <w:p w14:paraId="0610A000" w14:textId="255874D7" w:rsidR="00FC4538" w:rsidRPr="00C05C6B" w:rsidRDefault="00FC4538" w:rsidP="00D2187B">
      <w:pPr>
        <w:spacing w:before="120" w:after="120"/>
        <w:rPr>
          <w:color w:val="000000" w:themeColor="text1"/>
          <w:lang w:val="en-US" w:eastAsia="fr-FR"/>
        </w:rPr>
      </w:pPr>
      <w:r w:rsidRPr="00C05C6B">
        <w:rPr>
          <w:color w:val="000000" w:themeColor="text1"/>
          <w:lang w:val="en-US" w:eastAsia="fr-FR"/>
        </w:rPr>
        <w:t>The passenger transport industry in Belgium (Brussels) is a public utility service highly regulated by the Brussels Region, by the ordinance of 27 April 1995 a</w:t>
      </w:r>
      <w:r w:rsidR="00D2187B" w:rsidRPr="00C05C6B">
        <w:rPr>
          <w:color w:val="000000" w:themeColor="text1"/>
          <w:lang w:val="en-US" w:eastAsia="fr-FR"/>
        </w:rPr>
        <w:t>nd the decree of 29 March 2007. These regulations defines the access to the profession</w:t>
      </w:r>
      <w:r w:rsidR="00D2187B" w:rsidRPr="00C05C6B">
        <w:rPr>
          <w:rStyle w:val="Appelnotedebasdep"/>
          <w:color w:val="000000" w:themeColor="text1"/>
          <w:lang w:val="en-US" w:eastAsia="fr-FR"/>
        </w:rPr>
        <w:footnoteReference w:id="14"/>
      </w:r>
      <w:r w:rsidR="00D2187B" w:rsidRPr="00C05C6B">
        <w:rPr>
          <w:color w:val="000000" w:themeColor="text1"/>
          <w:lang w:val="en-US" w:eastAsia="fr-FR"/>
        </w:rPr>
        <w:t xml:space="preserve">, and segment taxi and car rental services, both requiring a licence to operate, but according to </w:t>
      </w:r>
      <w:r w:rsidR="00F04830" w:rsidRPr="00C05C6B">
        <w:rPr>
          <w:color w:val="000000" w:themeColor="text1"/>
          <w:lang w:val="en-US" w:eastAsia="fr-FR"/>
        </w:rPr>
        <w:t>different</w:t>
      </w:r>
      <w:r w:rsidR="00D2187B" w:rsidRPr="00C05C6B">
        <w:rPr>
          <w:color w:val="000000" w:themeColor="text1"/>
          <w:lang w:val="en-US" w:eastAsia="fr-FR"/>
        </w:rPr>
        <w:t xml:space="preserve"> criteria </w:t>
      </w:r>
      <w:r w:rsidR="00D2187B" w:rsidRPr="00C05C6B">
        <w:rPr>
          <w:rStyle w:val="Appelnotedebasdep"/>
          <w:color w:val="000000" w:themeColor="text1"/>
          <w:lang w:val="en-US" w:eastAsia="fr-FR"/>
        </w:rPr>
        <w:footnoteReference w:id="15"/>
      </w:r>
      <w:r w:rsidR="00D2187B" w:rsidRPr="00C05C6B">
        <w:rPr>
          <w:color w:val="000000" w:themeColor="text1"/>
          <w:lang w:val="en-US" w:eastAsia="fr-FR"/>
        </w:rPr>
        <w:t>.</w:t>
      </w:r>
    </w:p>
    <w:p w14:paraId="46D6D80C" w14:textId="68737875" w:rsidR="00FC4538" w:rsidRPr="00C05C6B" w:rsidRDefault="00FC4538" w:rsidP="00A225E1">
      <w:pPr>
        <w:spacing w:before="120" w:after="120"/>
        <w:rPr>
          <w:color w:val="000000" w:themeColor="text1"/>
          <w:lang w:val="en-US" w:eastAsia="fr-FR"/>
        </w:rPr>
      </w:pPr>
      <w:r w:rsidRPr="00C05C6B">
        <w:rPr>
          <w:b/>
          <w:bCs/>
          <w:i/>
          <w:color w:val="000000" w:themeColor="text1"/>
          <w:lang w:val="en-US" w:eastAsia="fr-FR"/>
        </w:rPr>
        <w:t>A tied-up regulation period</w:t>
      </w:r>
      <w:r w:rsidR="00A15C58" w:rsidRPr="00C05C6B">
        <w:rPr>
          <w:b/>
          <w:bCs/>
          <w:i/>
          <w:color w:val="000000" w:themeColor="text1"/>
          <w:vertAlign w:val="superscript"/>
          <w:lang w:val="en-US" w:eastAsia="fr-FR"/>
        </w:rPr>
        <w:t xml:space="preserve"> </w:t>
      </w:r>
      <w:r w:rsidRPr="00C05C6B">
        <w:rPr>
          <w:b/>
          <w:bCs/>
          <w:color w:val="000000" w:themeColor="text1"/>
          <w:lang w:val="en-US" w:eastAsia="fr-FR"/>
        </w:rPr>
        <w:t xml:space="preserve">(1995 – 2014)   </w:t>
      </w:r>
      <w:r w:rsidRPr="00C05C6B">
        <w:rPr>
          <w:color w:val="000000" w:themeColor="text1"/>
          <w:lang w:val="en-US" w:eastAsia="fr-FR"/>
        </w:rPr>
        <w:t>According to the Belgian law, taxi service is the provision of transport by car with driver to the public, at a specific parking point on the public highway or a place closed to public traffic. The vehicle can be hailed on the street or ordered via a central station, by phone or via a mobile application. The government is responsible for setting the maximum number of vehicles according to the demands of the public. </w:t>
      </w:r>
    </w:p>
    <w:p w14:paraId="3B2B191B"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Unlike taxis, there are no licensing restrictions for the car rental service. The public utility of this type of service is considered less important, so that only the market rules determine the number of vehicles and operators. Car rental with driver services allow, like cabs, to go to a destination point in a vehicle with driver, according to a certain rate. The difference lies in their operating rules: </w:t>
      </w:r>
      <w:r w:rsidRPr="00C05C6B">
        <w:rPr>
          <w:i/>
          <w:iCs/>
          <w:color w:val="000000" w:themeColor="text1"/>
          <w:lang w:val="en-US" w:eastAsia="fr-FR"/>
        </w:rPr>
        <w:t xml:space="preserve"> </w:t>
      </w:r>
      <w:r w:rsidRPr="00C05C6B">
        <w:rPr>
          <w:color w:val="000000" w:themeColor="text1"/>
          <w:lang w:val="en-US" w:eastAsia="fr-FR"/>
        </w:rPr>
        <w:t>the obligation to book the cars in advance, which must last at least 3 hours and therefore requires a minimum fee of 90 euros for the ride. A contract between the driver and the customer is also legally required. The vehicles are not recognizable as cabs, the latter having distinctive signs such as yellow checkers and a sputnik. The regulatory conditions of operation for car rental services require the driver to own a luxury vehicle and to provide passengers with the comfort and suitable interior amenities. These conditions also prohibit drivers from parking and driving on the public highway and/or on a private road accessible to the public unless the vehicle has been rented in advance from the company's headquarters. It is worth pointing out that a third-party player plays an important role in the taxi industry. These are the central offices which ensure the communications by phone or by mobile applications between clients and taxi drivers and are not governed by any regulation.  </w:t>
      </w:r>
    </w:p>
    <w:p w14:paraId="7F6EE4FD" w14:textId="77DADC0A"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An industry wide study in 2020 show that taxis related to central offices are the only operators with a sufficient level of profitability (Deloitte, 2020). Drivers do not generate enough daily </w:t>
      </w:r>
      <w:r w:rsidRPr="00C05C6B">
        <w:rPr>
          <w:color w:val="000000" w:themeColor="text1"/>
          <w:lang w:val="en-US" w:eastAsia="fr-FR"/>
        </w:rPr>
        <w:lastRenderedPageBreak/>
        <w:t>revenue to achieve the legal minimum wage. The situation has deteriorated between 2013 and 2019. In fact, the monthly salary generated by the trips went from 1,117€ in 2013 to 1,086€ in 2019, which represents a decrease of 3% compensated by the contribution of the operator to reach the minimum wage. For the average cab operators, the situation is not profitable. However, despite this financial loss the number of operators has remained stable between 2013 and 2019. In addition, new players continue to enter</w:t>
      </w:r>
      <w:r w:rsidRPr="00C05C6B" w:rsidDel="004402D6">
        <w:rPr>
          <w:color w:val="000000" w:themeColor="text1"/>
          <w:lang w:val="en-US" w:eastAsia="fr-FR"/>
        </w:rPr>
        <w:t xml:space="preserve"> </w:t>
      </w:r>
      <w:r w:rsidRPr="00C05C6B">
        <w:rPr>
          <w:color w:val="000000" w:themeColor="text1"/>
          <w:lang w:val="en-US" w:eastAsia="fr-FR"/>
        </w:rPr>
        <w:t>the market. This means that behind the official figures, the level of profitability can only be achieved via undeclared work</w:t>
      </w:r>
      <w:r w:rsidR="006140DA" w:rsidRPr="00C05C6B">
        <w:rPr>
          <w:rStyle w:val="Appelnotedebasdep"/>
          <w:color w:val="000000" w:themeColor="text1"/>
          <w:lang w:val="en-US" w:eastAsia="fr-FR"/>
        </w:rPr>
        <w:footnoteReference w:id="16"/>
      </w:r>
      <w:r w:rsidRPr="00C05C6B">
        <w:rPr>
          <w:color w:val="000000" w:themeColor="text1"/>
          <w:lang w:val="en-US" w:eastAsia="fr-FR"/>
        </w:rPr>
        <w:t>. </w:t>
      </w:r>
    </w:p>
    <w:p w14:paraId="5E4C9FF0" w14:textId="5EFE4784" w:rsidR="00C75D6C" w:rsidRPr="00C05C6B" w:rsidRDefault="00FC4538" w:rsidP="001762AD">
      <w:pPr>
        <w:pStyle w:val="Titre4"/>
        <w:rPr>
          <w:color w:val="000000" w:themeColor="text1"/>
          <w:lang w:val="en-US" w:eastAsia="fr-FR"/>
        </w:rPr>
      </w:pPr>
      <w:bookmarkStart w:id="150" w:name="_Toc151300014"/>
      <w:bookmarkStart w:id="151" w:name="_Toc169527897"/>
      <w:r w:rsidRPr="00C05C6B">
        <w:rPr>
          <w:color w:val="000000" w:themeColor="text1"/>
          <w:lang w:val="en-US" w:eastAsia="fr-FR"/>
        </w:rPr>
        <w:t>Uber’s entry (2014 - 2015)</w:t>
      </w:r>
      <w:bookmarkEnd w:id="150"/>
      <w:bookmarkEnd w:id="151"/>
      <w:r w:rsidRPr="00C05C6B">
        <w:rPr>
          <w:color w:val="000000" w:themeColor="text1"/>
          <w:lang w:val="en-US" w:eastAsia="fr-FR"/>
        </w:rPr>
        <w:t xml:space="preserve">  </w:t>
      </w:r>
    </w:p>
    <w:p w14:paraId="5C53C95A" w14:textId="63825128"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In this context, the arrival of Uberpop on the taxi market may be considered as a disruptive event as private individuals could provide transport service to people at a low fare. However, in 2015, Taxis Vert, a local taxi firm sued Uber for violating industry regulations. After a fierce legal battle, Uberpop services were banned by the court arguing that using unlicensed drivers is against the law.  Later, Uber launched another service: UberX which complies with the existing car rental legislation. the legislation requires a contract of minimum 3 hours of race between the driver and the customer. As the application offers rides of less than 3 hours (indeed a ride can last only 5 minutes), Uber has created a strategy to circumvent this rule by using a fictitious user, which is an association gathering the platform's customers.  The strategy to fit into the rules on pre-booking rides for a minimum of 3 hours is to create the Platform Riders Association. Each driver on the platform has to accept a clause affiliating him/her to the association as a member. This allows the association to become the main service provider in rides ordered on the Uber application. The rides quickly reach the required minimum in terms of price and hours of operation. Under the terms of this license, the platform can, on the one hand, accommodate an unlimited number of drivers and on the other hand, fix its own prices. </w:t>
      </w:r>
    </w:p>
    <w:p w14:paraId="15605CE3" w14:textId="1970581B"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As described in the Deloitte report (2020), lower fares and better service makes Uber very attractive for consumers</w:t>
      </w:r>
      <w:r w:rsidR="006140DA" w:rsidRPr="00C05C6B">
        <w:rPr>
          <w:rStyle w:val="Appelnotedebasdep"/>
          <w:color w:val="000000" w:themeColor="text1"/>
          <w:lang w:val="en-US" w:eastAsia="fr-FR"/>
        </w:rPr>
        <w:footnoteReference w:id="17"/>
      </w:r>
      <w:r w:rsidRPr="00C05C6B">
        <w:rPr>
          <w:color w:val="000000" w:themeColor="text1"/>
          <w:lang w:val="en-US" w:eastAsia="fr-FR"/>
        </w:rPr>
        <w:t xml:space="preserve"> Uber has attracted a large customer base, with strategies of public visibility (reinforcement of ads) and promotional offers on rides. Attracting different types of clienteles both in terms of easy access to mobility and lower fares, Uber services became very popular in a short period. The government had a hard time taking a regulatory stand against the company. </w:t>
      </w:r>
    </w:p>
    <w:p w14:paraId="2CD8261D" w14:textId="095013D4" w:rsidR="00FC4538" w:rsidRPr="00C05C6B" w:rsidRDefault="00FC4538" w:rsidP="00A225E1">
      <w:pPr>
        <w:spacing w:before="120" w:after="120"/>
        <w:rPr>
          <w:color w:val="000000" w:themeColor="text1"/>
          <w:lang w:val="en-US" w:eastAsia="fr-FR"/>
        </w:rPr>
      </w:pPr>
      <w:r w:rsidRPr="00C05C6B">
        <w:rPr>
          <w:color w:val="000000" w:themeColor="text1"/>
          <w:lang w:val="en-US" w:eastAsia="fr-FR"/>
        </w:rPr>
        <w:lastRenderedPageBreak/>
        <w:t>The number of drivers having obtained a car rental license to operate on platforms has therefore increased considerably.</w:t>
      </w:r>
    </w:p>
    <w:p w14:paraId="7B3B0278" w14:textId="68D5F468"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The arrival of Uber has raised many claims from the traditional taxi industry, which denounces unfair competition and the absence of compliance with the regulatory framework. Uber significantly resembles a traditional cab service but circumvents the existing regulations through sophisticated strategies. Legally, Uber had a head start on potential charges and managed to legitimize each of its business actions (for instance the Platform Rider Association). </w:t>
      </w:r>
    </w:p>
    <w:p w14:paraId="21DAB0EE" w14:textId="2D2E6B45"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A second type of claim has arisen from trade unions and professional associations of taxi drivers concerning the working conditions on platforms with a self-employed status. According to the Terms of Use, the service offered by Uber is defined as a digital platform that allows users of Uber's mobile applications or websites to arrange and schedule rides and/or logistics services with independent third-party providers. In these conditions, Uber states that it is not a provider of transport services or a transport company: it is a simple intermediary between the customer and the driver who provides a transport service and must not be considered as the employer of the drivers. </w:t>
      </w:r>
    </w:p>
    <w:p w14:paraId="4A8256FA" w14:textId="73D8D1C3" w:rsidR="00C75D6C" w:rsidRPr="00C05C6B" w:rsidRDefault="00FC4538" w:rsidP="001762AD">
      <w:pPr>
        <w:pStyle w:val="Titre4"/>
        <w:rPr>
          <w:color w:val="000000" w:themeColor="text1"/>
          <w:lang w:val="en-US" w:eastAsia="fr-FR"/>
        </w:rPr>
      </w:pPr>
      <w:bookmarkStart w:id="152" w:name="_Toc151300015"/>
      <w:bookmarkStart w:id="153" w:name="_Toc169527898"/>
      <w:r w:rsidRPr="00C05C6B">
        <w:rPr>
          <w:color w:val="000000" w:themeColor="text1"/>
          <w:lang w:val="en-US" w:eastAsia="fr-FR"/>
        </w:rPr>
        <w:t>After Uber’s entry (2015 -2021)</w:t>
      </w:r>
      <w:bookmarkEnd w:id="152"/>
      <w:bookmarkEnd w:id="153"/>
      <w:r w:rsidRPr="00C05C6B">
        <w:rPr>
          <w:color w:val="000000" w:themeColor="text1"/>
          <w:lang w:val="en-US" w:eastAsia="fr-FR"/>
        </w:rPr>
        <w:t xml:space="preserve"> </w:t>
      </w:r>
    </w:p>
    <w:p w14:paraId="5DC24D56" w14:textId="07EEA281"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disruptive effects caused by the arrival of platform operators have triggered numerous protests the deregulation of the passenger transport industry. This opposition, which crystallized against Uber, the first entrant and dominant player, has been the source of strong mobilizations, demonstrations, traffic blockades and strikes (Lombardo, 2022). These actions have led to new forms of alliances between market players and have resulted in new institutional dynamics. Indeed, the traditional players, and more specifically the members of the advisory committee, have formed a common front with the aim of carrying out demonstrations. This common front includes the main professional associations of operators and trade unions.  </w:t>
      </w:r>
    </w:p>
    <w:p w14:paraId="021DC2E6" w14:textId="7F372C61"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Belgian courts quickly confirmed</w:t>
      </w:r>
      <w:r w:rsidRPr="00C05C6B" w:rsidDel="00E9547C">
        <w:rPr>
          <w:color w:val="000000" w:themeColor="text1"/>
          <w:lang w:val="en-US" w:eastAsia="fr-FR"/>
        </w:rPr>
        <w:t xml:space="preserve"> </w:t>
      </w:r>
      <w:r w:rsidRPr="00C05C6B">
        <w:rPr>
          <w:color w:val="000000" w:themeColor="text1"/>
          <w:lang w:val="en-US" w:eastAsia="fr-FR"/>
        </w:rPr>
        <w:t>that Uber's activities constitute an unfair competition for the Brussels taxi sector. In a first judgment of 31 March 2014</w:t>
      </w:r>
      <w:r w:rsidR="006140DA" w:rsidRPr="00C05C6B">
        <w:rPr>
          <w:rStyle w:val="Appelnotedebasdep"/>
          <w:color w:val="000000" w:themeColor="text1"/>
          <w:lang w:val="en-US" w:eastAsia="fr-FR"/>
        </w:rPr>
        <w:footnoteReference w:id="18"/>
      </w:r>
      <w:r w:rsidRPr="00C05C6B">
        <w:rPr>
          <w:color w:val="000000" w:themeColor="text1"/>
          <w:lang w:val="en-US" w:eastAsia="fr-FR"/>
        </w:rPr>
        <w:t xml:space="preserve">, the Commercial Court (now Enterprise Court) of Brussels ordered the cessation of Uber's activities on the grounds of violation of the Brussels ordinance on taxi services and car rental services with driver. Uber objected to the judgment, but the Dutch-speaking Commercial Court of Brussels confirmed this </w:t>
      </w:r>
      <w:r w:rsidRPr="00C05C6B">
        <w:rPr>
          <w:color w:val="000000" w:themeColor="text1"/>
          <w:lang w:val="en-US" w:eastAsia="fr-FR"/>
        </w:rPr>
        <w:lastRenderedPageBreak/>
        <w:t>position in</w:t>
      </w:r>
      <w:r w:rsidR="006140DA" w:rsidRPr="00C05C6B">
        <w:rPr>
          <w:color w:val="000000" w:themeColor="text1"/>
          <w:lang w:val="en-US" w:eastAsia="fr-FR"/>
        </w:rPr>
        <w:t xml:space="preserve"> a judgment of 23 September 2015</w:t>
      </w:r>
      <w:r w:rsidR="006140DA" w:rsidRPr="00C05C6B">
        <w:rPr>
          <w:rStyle w:val="Appelnotedebasdep"/>
          <w:color w:val="000000" w:themeColor="text1"/>
          <w:lang w:val="en-US" w:eastAsia="fr-FR"/>
        </w:rPr>
        <w:footnoteReference w:id="19"/>
      </w:r>
      <w:r w:rsidRPr="00C05C6B">
        <w:rPr>
          <w:color w:val="000000" w:themeColor="text1"/>
          <w:lang w:val="en-US" w:eastAsia="fr-FR"/>
        </w:rPr>
        <w:t>. To force Uber to comply with the latter, a penalty payment of EUR 10,000 per infringement was set. During the months of June and July 2016, the Brussels taxis had the bailiffs establish 29 times that the ordered cessation had not been respected. The Brussels taxis then asked the seizure judge to order Uber to pay 290,000 euros. This request was granted by a first judgment of 23 September 2016. </w:t>
      </w:r>
    </w:p>
    <w:p w14:paraId="4ACA9F30"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However, Uber refused to pay the sum and (again) objected to the decision. According to Uber, the judgment of 23 September 2015 only concerned Uber's activities as they existed until then: a platform for connecting non-professional drivers which has not been properly licensed (i.e., 'UberPop'). However, Uber has suspended these activities. Indeed, since October 2015, Uber no longer organizes UberPop services in Brussels but only UberX services, for which the drivers are obliged to hold a chauffeur-driven vehicle licence (LVC). Convinced by Uber's clarifications, the seizure judge ruled that the taxi companies' claims were unfounded. </w:t>
      </w:r>
    </w:p>
    <w:p w14:paraId="5A49BFAB"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taxi companies then appealed against this judgment. In an interlocutory judgment (i.e., a judgment that only decides part of the questions put to the judge) of 9 January 2018, the Brussels Court of Appeal sought to establish whether UberX's activities were covered by the cessation order. The Court of Appeal considered that, to answer this question, it was necessary to obtain from the cessation judge (i.e., the commercial court that was seized to stop Uber's activity) an interpretation of the first judgment of 2015 (pursuant to Article 798 of the Judicial Code). </w:t>
      </w:r>
    </w:p>
    <w:p w14:paraId="5A4ADBAF"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On 16 December 2018, the Dutch-speaking cessation judge stated that the judgment of 23 September 2015 referred to "all activities" that would violate the Brussels ordinance on taxi services and car rental services with driver. However, the judge considered that the qualification of UberX's activities was not part of his first judgment since this service did not exist at that time. </w:t>
      </w:r>
    </w:p>
    <w:p w14:paraId="04DABD3E" w14:textId="22A5BF3B"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The impact of platforms on central offices concerns the way a cab is ordered. Until 2013, customers has at their disposal only one channel of communication: central offices dispatched orders among the various affiliated cabs. The arrival of platform operators such as Uber led traditional operators to innovate and invest in digital applications. As early as 2014, the two dominant central offices (Taxis Verts and Taxis Bleus) developed their own apps with the same functionalities as Uber while respecting taxi license requirements. </w:t>
      </w:r>
    </w:p>
    <w:p w14:paraId="3D359CAF" w14:textId="77777777" w:rsidR="00C75D6C" w:rsidRPr="00C05C6B" w:rsidRDefault="00FC4538" w:rsidP="006140DA">
      <w:pPr>
        <w:pStyle w:val="Titre4"/>
        <w:rPr>
          <w:color w:val="000000" w:themeColor="text1"/>
          <w:lang w:val="en-US" w:eastAsia="fr-FR"/>
        </w:rPr>
      </w:pPr>
      <w:bookmarkStart w:id="154" w:name="_Toc151300016"/>
      <w:bookmarkStart w:id="155" w:name="_Toc169527899"/>
      <w:r w:rsidRPr="00C05C6B">
        <w:rPr>
          <w:color w:val="000000" w:themeColor="text1"/>
          <w:lang w:val="en-US" w:eastAsia="fr-FR"/>
        </w:rPr>
        <w:lastRenderedPageBreak/>
        <w:t>Temporary reform period (From 2021)</w:t>
      </w:r>
      <w:bookmarkEnd w:id="154"/>
      <w:bookmarkEnd w:id="155"/>
      <w:r w:rsidRPr="00C05C6B">
        <w:rPr>
          <w:color w:val="000000" w:themeColor="text1"/>
          <w:lang w:val="en-US" w:eastAsia="fr-FR"/>
        </w:rPr>
        <w:t xml:space="preserve">  </w:t>
      </w:r>
    </w:p>
    <w:p w14:paraId="569A9FE1" w14:textId="39577D7D"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Following the Court's decision to ban Uber in Brussels, some demonstrations by Uber drivers have followed each week to demand their right to work</w:t>
      </w:r>
      <w:r w:rsidR="00A15C58" w:rsidRPr="00C05C6B">
        <w:rPr>
          <w:color w:val="000000" w:themeColor="text1"/>
          <w:lang w:val="en-US" w:eastAsia="fr-FR"/>
        </w:rPr>
        <w:t xml:space="preserve">. </w:t>
      </w:r>
      <w:r w:rsidRPr="00C05C6B">
        <w:rPr>
          <w:color w:val="000000" w:themeColor="text1"/>
          <w:lang w:val="en-US" w:eastAsia="fr-FR"/>
        </w:rPr>
        <w:t>The members of the Interior Committee met in Parliament to discuss a short-term reform to allow hundreds of drivers to continue working. In order to demonstrate their dissatisfaction with the forced work stoppage and to put pressure on politicians, the drivers mobilised for several days in front of the parliament.</w:t>
      </w:r>
    </w:p>
    <w:p w14:paraId="04F468F6" w14:textId="371E3E38" w:rsidR="00FC4538" w:rsidRPr="00C05C6B" w:rsidRDefault="00FC4538" w:rsidP="00A225E1">
      <w:pPr>
        <w:spacing w:before="120" w:after="120"/>
        <w:rPr>
          <w:b/>
          <w:color w:val="000000" w:themeColor="text1"/>
          <w:lang w:val="en-US"/>
        </w:rPr>
      </w:pPr>
      <w:r w:rsidRPr="00C05C6B">
        <w:rPr>
          <w:color w:val="000000" w:themeColor="text1"/>
          <w:lang w:val="en-US" w:eastAsia="fr-FR"/>
        </w:rPr>
        <w:t>A provisional reform has eventually been adopted in 2021</w:t>
      </w:r>
      <w:r w:rsidR="006140DA" w:rsidRPr="00C05C6B">
        <w:rPr>
          <w:rStyle w:val="Appelnotedebasdep"/>
          <w:color w:val="000000" w:themeColor="text1"/>
          <w:lang w:val="en-US" w:eastAsia="fr-FR"/>
        </w:rPr>
        <w:footnoteReference w:id="20"/>
      </w:r>
      <w:r w:rsidRPr="00C05C6B">
        <w:rPr>
          <w:color w:val="000000" w:themeColor="text1"/>
          <w:lang w:val="en-US" w:eastAsia="fr-FR"/>
        </w:rPr>
        <w:t>.</w:t>
      </w:r>
      <w:r w:rsidRPr="00C05C6B">
        <w:rPr>
          <w:b/>
          <w:bCs/>
          <w:color w:val="000000" w:themeColor="text1"/>
          <w:lang w:val="en-US" w:eastAsia="fr-FR"/>
        </w:rPr>
        <w:t xml:space="preserve"> </w:t>
      </w:r>
      <w:r w:rsidRPr="00C05C6B">
        <w:rPr>
          <w:color w:val="000000" w:themeColor="text1"/>
          <w:lang w:val="en-US" w:eastAsia="fr-FR"/>
        </w:rPr>
        <w:t>The drivers are permitted to work via an approved platform if they work a minimum of 20 hours per week. However, hailing is still prohibited, as is parking in taxi ranks and using priority lanes. The government has also announced that "electronic platforms will benefit from a provisional approval provided that they have an establishment unit in Belgium registered with the Crossroads Bank for Enterprises”. This reform, ironically named "Sparadrap", was supposed to run until July 2022 but has been extended waiting for a definitive reform. The figure below offers a synthesis of the evolution of the passenger transport in Brussels.</w:t>
      </w:r>
      <w:r w:rsidRPr="00C05C6B">
        <w:rPr>
          <w:b/>
          <w:bCs/>
          <w:color w:val="000000" w:themeColor="text1"/>
          <w:lang w:val="en-US"/>
        </w:rPr>
        <w:t xml:space="preserve"> </w:t>
      </w:r>
    </w:p>
    <w:p w14:paraId="4598E129" w14:textId="77777777" w:rsidR="001D0802" w:rsidRPr="00C05C6B" w:rsidRDefault="001D0802" w:rsidP="00A225E1">
      <w:pPr>
        <w:spacing w:before="120" w:after="120"/>
        <w:rPr>
          <w:color w:val="000000" w:themeColor="text1"/>
          <w:lang w:val="en-US" w:eastAsia="fr-FR"/>
        </w:rPr>
        <w:sectPr w:rsidR="001D0802" w:rsidRPr="00C05C6B" w:rsidSect="000A6E92">
          <w:headerReference w:type="default" r:id="rId26"/>
          <w:endnotePr>
            <w:numFmt w:val="decimal"/>
          </w:endnotePr>
          <w:type w:val="oddPage"/>
          <w:pgSz w:w="11906" w:h="16838"/>
          <w:pgMar w:top="1418" w:right="1418" w:bottom="1418" w:left="1418" w:header="709" w:footer="709" w:gutter="0"/>
          <w:cols w:space="708"/>
          <w:docGrid w:linePitch="360"/>
        </w:sectPr>
      </w:pPr>
    </w:p>
    <w:p w14:paraId="38E6D50A" w14:textId="45FC0760" w:rsidR="003A31B5" w:rsidRPr="00C05C6B" w:rsidRDefault="006A2F70" w:rsidP="00A225E1">
      <w:pPr>
        <w:spacing w:before="120" w:after="120"/>
        <w:rPr>
          <w:color w:val="000000" w:themeColor="text1"/>
          <w:lang w:val="fr-BE"/>
        </w:rPr>
      </w:pPr>
      <w:r w:rsidRPr="00C05C6B">
        <w:rPr>
          <w:rFonts w:cs="Times New Roman"/>
          <w:noProof/>
          <w:color w:val="000000" w:themeColor="text1"/>
          <w:szCs w:val="24"/>
          <w:lang w:eastAsia="fr-FR"/>
        </w:rPr>
        <w:lastRenderedPageBreak/>
        <w:drawing>
          <wp:inline distT="0" distB="0" distL="0" distR="0" wp14:anchorId="70B3C2B1" wp14:editId="05C47568">
            <wp:extent cx="8891270" cy="4998787"/>
            <wp:effectExtent l="0" t="0" r="5080" b="0"/>
            <wp:docPr id="49" name="Imag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8891270" cy="4998787"/>
                    </a:xfrm>
                    <a:prstGeom prst="rect">
                      <a:avLst/>
                    </a:prstGeom>
                  </pic:spPr>
                </pic:pic>
              </a:graphicData>
            </a:graphic>
          </wp:inline>
        </w:drawing>
      </w:r>
    </w:p>
    <w:p w14:paraId="3B192510" w14:textId="38DE5C50" w:rsidR="003E3C98" w:rsidRPr="00C05C6B" w:rsidRDefault="003E3C98" w:rsidP="00A225E1">
      <w:pPr>
        <w:spacing w:before="120" w:after="120"/>
        <w:rPr>
          <w:color w:val="000000" w:themeColor="text1"/>
          <w:lang w:val="fr-BE"/>
        </w:rPr>
      </w:pPr>
    </w:p>
    <w:p w14:paraId="0A87A066" w14:textId="1C7A2E58" w:rsidR="003A31B5" w:rsidRPr="00C05C6B" w:rsidRDefault="003A31B5" w:rsidP="00A225E1">
      <w:pPr>
        <w:pStyle w:val="Lgende"/>
        <w:spacing w:before="120" w:after="120"/>
        <w:rPr>
          <w:color w:val="000000" w:themeColor="text1"/>
          <w:lang w:val="en-US"/>
        </w:rPr>
      </w:pPr>
      <w:bookmarkStart w:id="156" w:name="_Toc150687665"/>
      <w:r w:rsidRPr="00C05C6B">
        <w:rPr>
          <w:color w:val="000000" w:themeColor="text1"/>
          <w:lang w:val="en-US"/>
        </w:rPr>
        <w:t xml:space="preserve">Figure </w:t>
      </w:r>
      <w:r w:rsidRPr="00C05C6B">
        <w:rPr>
          <w:color w:val="000000" w:themeColor="text1"/>
          <w:lang w:val="fr-BE"/>
        </w:rPr>
        <w:fldChar w:fldCharType="begin"/>
      </w:r>
      <w:r w:rsidRPr="00C05C6B">
        <w:rPr>
          <w:color w:val="000000" w:themeColor="text1"/>
          <w:lang w:val="en-US"/>
        </w:rPr>
        <w:instrText xml:space="preserve"> SEQ Figure \* ARABIC </w:instrText>
      </w:r>
      <w:r w:rsidRPr="00C05C6B">
        <w:rPr>
          <w:color w:val="000000" w:themeColor="text1"/>
          <w:lang w:val="fr-BE"/>
        </w:rPr>
        <w:fldChar w:fldCharType="separate"/>
      </w:r>
      <w:r w:rsidR="00E41BE7">
        <w:rPr>
          <w:noProof/>
          <w:color w:val="000000" w:themeColor="text1"/>
          <w:lang w:val="en-US"/>
        </w:rPr>
        <w:t>5</w:t>
      </w:r>
      <w:r w:rsidRPr="00C05C6B">
        <w:rPr>
          <w:color w:val="000000" w:themeColor="text1"/>
          <w:lang w:val="fr-BE"/>
        </w:rPr>
        <w:fldChar w:fldCharType="end"/>
      </w:r>
      <w:r w:rsidRPr="00C05C6B">
        <w:rPr>
          <w:color w:val="000000" w:themeColor="text1"/>
          <w:lang w:val="en-US"/>
        </w:rPr>
        <w:t xml:space="preserve"> Key actors, key events, key data</w:t>
      </w:r>
      <w:bookmarkEnd w:id="156"/>
    </w:p>
    <w:p w14:paraId="659CC421" w14:textId="77777777" w:rsidR="003E3C98" w:rsidRPr="00C05C6B" w:rsidRDefault="003E3C98" w:rsidP="00A225E1">
      <w:pPr>
        <w:spacing w:before="120" w:after="120"/>
        <w:rPr>
          <w:color w:val="000000" w:themeColor="text1"/>
          <w:lang w:val="en-US" w:eastAsia="fr-FR"/>
        </w:rPr>
        <w:sectPr w:rsidR="003E3C98" w:rsidRPr="00C05C6B" w:rsidSect="00966180">
          <w:endnotePr>
            <w:numFmt w:val="decimal"/>
          </w:endnotePr>
          <w:pgSz w:w="16838" w:h="11906" w:orient="landscape"/>
          <w:pgMar w:top="1418" w:right="1418" w:bottom="1418" w:left="1418" w:header="709" w:footer="709" w:gutter="0"/>
          <w:cols w:space="708"/>
          <w:docGrid w:linePitch="360"/>
        </w:sectPr>
      </w:pPr>
    </w:p>
    <w:p w14:paraId="4139BBE5" w14:textId="50945564" w:rsidR="00FC4538" w:rsidRPr="00C05C6B" w:rsidRDefault="00FC4538" w:rsidP="00A225E1">
      <w:pPr>
        <w:spacing w:before="120" w:after="120"/>
        <w:rPr>
          <w:color w:val="000000" w:themeColor="text1"/>
          <w:lang w:val="en-US" w:eastAsia="fr-FR"/>
        </w:rPr>
      </w:pPr>
      <w:r w:rsidRPr="00C05C6B">
        <w:rPr>
          <w:color w:val="000000" w:themeColor="text1"/>
          <w:lang w:val="en-US" w:eastAsia="fr-FR"/>
        </w:rPr>
        <w:lastRenderedPageBreak/>
        <w:t xml:space="preserve">These elements of the context are particularly relevant to our research question because the taxi sector is traditionally highly regulated and has been undergoing regulatory changes linked to the recent arrival of platforms. Because no decision has been taken, the regulatory environment is unclear and paves the way to various representations of the different actors involved. </w:t>
      </w:r>
    </w:p>
    <w:p w14:paraId="5EEA08A5" w14:textId="7104E7A5" w:rsidR="00FC4538" w:rsidRPr="00C05C6B" w:rsidRDefault="00FC4538" w:rsidP="00A225E1">
      <w:pPr>
        <w:pStyle w:val="Titre3"/>
        <w:spacing w:before="120" w:beforeAutospacing="0" w:after="120" w:afterAutospacing="0"/>
        <w:rPr>
          <w:color w:val="000000" w:themeColor="text1"/>
          <w:lang w:val="en-US"/>
        </w:rPr>
      </w:pPr>
      <w:bookmarkStart w:id="157" w:name="_Toc146804009"/>
      <w:bookmarkStart w:id="158" w:name="_Toc146804084"/>
      <w:bookmarkStart w:id="159" w:name="_Toc149396624"/>
      <w:bookmarkStart w:id="160" w:name="_Toc151300017"/>
      <w:bookmarkStart w:id="161" w:name="_Toc169527900"/>
      <w:r w:rsidRPr="00C05C6B">
        <w:rPr>
          <w:color w:val="000000" w:themeColor="text1"/>
          <w:lang w:val="en-US"/>
        </w:rPr>
        <w:t>Findings</w:t>
      </w:r>
      <w:bookmarkEnd w:id="157"/>
      <w:bookmarkEnd w:id="158"/>
      <w:bookmarkEnd w:id="159"/>
      <w:bookmarkEnd w:id="160"/>
      <w:bookmarkEnd w:id="161"/>
    </w:p>
    <w:p w14:paraId="4D926AC5" w14:textId="031C29F6" w:rsidR="00EE0806" w:rsidRPr="00C05C6B" w:rsidRDefault="00EE0806" w:rsidP="004F5B7C">
      <w:pPr>
        <w:rPr>
          <w:b/>
          <w:i/>
          <w:iCs/>
          <w:color w:val="000000" w:themeColor="text1"/>
          <w:lang w:val="en-US" w:eastAsia="fr-FR"/>
        </w:rPr>
      </w:pPr>
      <w:bookmarkStart w:id="162" w:name="_Toc146804085"/>
      <w:bookmarkStart w:id="163" w:name="_Toc149396625"/>
      <w:r w:rsidRPr="00C05C6B">
        <w:rPr>
          <w:color w:val="000000" w:themeColor="text1"/>
          <w:lang w:val="en-US" w:eastAsia="fr-FR"/>
        </w:rPr>
        <w:t xml:space="preserve">Our findings are related to the debates among the various stakeholders in such an unstable regulatory situation and are organized in two steps. First, the controversies are presented in the previous section through the lens of the sociology of conventions. Then, the limits of this theoretical framework are emphasized and bring us to provide an additional explanation of the controversies via an in-depth analysis of the power dynamics developing in the field. </w:t>
      </w:r>
    </w:p>
    <w:p w14:paraId="5502EE85" w14:textId="4F0D5569" w:rsidR="00FC4538" w:rsidRPr="00C05C6B" w:rsidRDefault="00FC4538" w:rsidP="00A225E1">
      <w:pPr>
        <w:pStyle w:val="Titre4"/>
        <w:spacing w:before="120" w:after="120"/>
        <w:rPr>
          <w:rFonts w:eastAsia="Times New Roman"/>
          <w:color w:val="000000" w:themeColor="text1"/>
          <w:lang w:val="en-US" w:eastAsia="fr-FR"/>
        </w:rPr>
      </w:pPr>
      <w:bookmarkStart w:id="164" w:name="_Toc151300018"/>
      <w:bookmarkStart w:id="165" w:name="_Toc169527901"/>
      <w:r w:rsidRPr="00C05C6B">
        <w:rPr>
          <w:rFonts w:eastAsia="Times New Roman"/>
          <w:color w:val="000000" w:themeColor="text1"/>
          <w:lang w:val="en-US" w:eastAsia="fr-FR"/>
        </w:rPr>
        <w:t>Justification processes</w:t>
      </w:r>
      <w:bookmarkEnd w:id="162"/>
      <w:bookmarkEnd w:id="163"/>
      <w:bookmarkEnd w:id="164"/>
      <w:bookmarkEnd w:id="165"/>
      <w:r w:rsidRPr="00C05C6B">
        <w:rPr>
          <w:rFonts w:eastAsia="Times New Roman"/>
          <w:color w:val="000000" w:themeColor="text1"/>
          <w:lang w:val="en-US" w:eastAsia="fr-FR"/>
        </w:rPr>
        <w:t> </w:t>
      </w:r>
    </w:p>
    <w:p w14:paraId="1BD38C5D" w14:textId="130EE6ED" w:rsidR="00EE0806" w:rsidRPr="00C05C6B" w:rsidRDefault="00EE0806" w:rsidP="004F5B7C">
      <w:pPr>
        <w:rPr>
          <w:i/>
          <w:color w:val="000000" w:themeColor="text1"/>
          <w:lang w:val="en-US" w:eastAsia="fr-FR"/>
        </w:rPr>
      </w:pPr>
      <w:bookmarkStart w:id="166" w:name="_Toc146804086"/>
      <w:bookmarkStart w:id="167" w:name="_Toc149396626"/>
      <w:r w:rsidRPr="00C05C6B">
        <w:rPr>
          <w:color w:val="000000" w:themeColor="text1"/>
          <w:lang w:val="en-US" w:eastAsia="fr-FR"/>
        </w:rPr>
        <w:t>This section focus on the justification processes likely to explain the discourses of our informants, including as a starting point a representation of the sectoral context, dominant ‘order of worth’</w:t>
      </w:r>
      <w:r w:rsidRPr="00C05C6B">
        <w:rPr>
          <w:rStyle w:val="Appelnotedebasdep"/>
          <w:color w:val="000000" w:themeColor="text1"/>
          <w:lang w:val="en-US" w:eastAsia="fr-FR"/>
        </w:rPr>
        <w:footnoteReference w:id="21"/>
      </w:r>
      <w:r w:rsidRPr="00C05C6B">
        <w:rPr>
          <w:color w:val="000000" w:themeColor="text1"/>
          <w:lang w:val="en-US" w:eastAsia="fr-FR"/>
        </w:rPr>
        <w:t>.</w:t>
      </w:r>
    </w:p>
    <w:p w14:paraId="175F1FE2" w14:textId="44D789F0" w:rsidR="00C75D6C" w:rsidRPr="00C05C6B" w:rsidRDefault="00FC4538" w:rsidP="00EE0806">
      <w:pPr>
        <w:pStyle w:val="Titre5"/>
        <w:spacing w:before="120" w:after="120"/>
        <w:rPr>
          <w:color w:val="000000" w:themeColor="text1"/>
          <w:lang w:val="en-US"/>
        </w:rPr>
      </w:pPr>
      <w:bookmarkStart w:id="168" w:name="_Toc151300019"/>
      <w:bookmarkStart w:id="169" w:name="_Toc169527902"/>
      <w:r w:rsidRPr="00C05C6B">
        <w:rPr>
          <w:rStyle w:val="Titre5Car"/>
          <w:i/>
          <w:color w:val="000000" w:themeColor="text1"/>
          <w:lang w:val="en-US"/>
        </w:rPr>
        <w:t>On behalf of formalization</w:t>
      </w:r>
      <w:bookmarkEnd w:id="166"/>
      <w:bookmarkEnd w:id="167"/>
      <w:bookmarkEnd w:id="168"/>
      <w:bookmarkEnd w:id="169"/>
      <w:r w:rsidRPr="00C05C6B">
        <w:rPr>
          <w:color w:val="000000" w:themeColor="text1"/>
          <w:lang w:val="en-US"/>
        </w:rPr>
        <w:t>  </w:t>
      </w:r>
    </w:p>
    <w:p w14:paraId="5129999F" w14:textId="27C04D38"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Some informants report that passenger transport has long suffered from informality, which has generated a strict hierarchy and various tensions between the different stakeholders. According to them, Uber has just reinforced pre-existing informal dynamics. In addition, it has been an opportunity to improve globally the working conditions and working relationships of drivers with operators and/or intermediaries (central offices and platforms). </w:t>
      </w:r>
    </w:p>
    <w:p w14:paraId="43F74C31"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‘The driver can be sanctioned for one day or two, even if he is self-employed. The control is done internally in the sector, so that is what is even worse. If you want, they have types of delegates: when they see that there is a driver who is not well dressed, that driver is summoned, there is like an informal control office.’  (Trade union member). </w:t>
      </w:r>
    </w:p>
    <w:p w14:paraId="0132CF11"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Informants defending this interpretation support a strengthening of regulation when considering the work arrangements. Regardless of the status, they ask for more institutional intervention to ensure worker protection and safety. They recognize the coexistence of different work statuses but defend a third-party regulation to coordinate work arrangements and prevent risks. This process of justification reflects the civic order of worth insofar as it explicitly refers to the </w:t>
      </w:r>
      <w:r w:rsidRPr="00C05C6B">
        <w:rPr>
          <w:color w:val="000000" w:themeColor="text1"/>
          <w:lang w:val="en-US" w:eastAsia="fr-FR"/>
        </w:rPr>
        <w:lastRenderedPageBreak/>
        <w:t>superior principle of general interest supported by laws: the latter are supposed to define the rights and duties of each stakeholder in collective terms. </w:t>
      </w:r>
    </w:p>
    <w:p w14:paraId="153E7BCC"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‘Self-employed workers can work next to an employee who does exactly the same work and therefore we must have collective bargaining to help them defend their working conditions as well. People who chose to be self-employed must be able to live safely from their activity and employers should not take advantage of this status to reduce the working conditions (…). We want to harmonize working conditions.’ (Professional association representative).  </w:t>
      </w:r>
    </w:p>
    <w:p w14:paraId="191FF291"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In addition to work arrangements, the quest for a strong regulation also relates to other discursive regimes. Some justifications express a desire to strengthen market regulation in order to harness market forces and a holistic vision of mobility, which promotes pre-determined division of mobility segmentation. They thus refer to the industrial order of worth. The informants emphasize the importance of controlling the market and developing a regulated vision of the urban space through different operating means (fixed price, market segmentation, numerus clausus) to optimize the performance of the industry and reduce informal practices that have contributed to a poor image of the sector and to a resigned attitude of politicians.  </w:t>
      </w:r>
    </w:p>
    <w:p w14:paraId="79A95F27"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‘Taxis are part of the public service and not a commercial service so the operators have obligations. We have to meet these obligations. The sector is supposed to be protected by the administration towards users. If we liberalize it, we will lose control. There is a numerus clausus because, as the market is regulated and taxi drivers benefit from social protection and the guaranteed minimum wage, the numerus clausus was calculated by several studies to allow the sector to generate a minimum turnover to cover and meet these obligations.’(Operator representative). </w:t>
      </w:r>
    </w:p>
    <w:p w14:paraId="7D983319" w14:textId="54E31683" w:rsidR="00C75D6C" w:rsidRPr="00C05C6B" w:rsidRDefault="00FC4538" w:rsidP="00A225E1">
      <w:pPr>
        <w:spacing w:before="120" w:after="120"/>
        <w:rPr>
          <w:rFonts w:eastAsia="Times New Roman"/>
          <w:color w:val="000000" w:themeColor="text1"/>
          <w:lang w:val="en-US" w:eastAsia="fr-FR"/>
        </w:rPr>
      </w:pPr>
      <w:bookmarkStart w:id="170" w:name="_Toc146804087"/>
      <w:bookmarkStart w:id="171" w:name="_Toc149396627"/>
      <w:bookmarkStart w:id="172" w:name="_Toc151300020"/>
      <w:bookmarkStart w:id="173" w:name="_Toc169527903"/>
      <w:r w:rsidRPr="00C05C6B">
        <w:rPr>
          <w:rStyle w:val="Titre5Car"/>
          <w:color w:val="000000" w:themeColor="text1"/>
          <w:lang w:val="en-US"/>
        </w:rPr>
        <w:t>Long live to the free market</w:t>
      </w:r>
      <w:bookmarkEnd w:id="170"/>
      <w:bookmarkEnd w:id="171"/>
      <w:bookmarkEnd w:id="172"/>
      <w:bookmarkEnd w:id="173"/>
      <w:r w:rsidRPr="00C05C6B">
        <w:rPr>
          <w:b/>
          <w:color w:val="000000" w:themeColor="text1"/>
          <w:lang w:val="en-US"/>
        </w:rPr>
        <w:t>!</w:t>
      </w:r>
      <w:r w:rsidRPr="00C05C6B">
        <w:rPr>
          <w:rFonts w:eastAsia="Times New Roman"/>
          <w:color w:val="000000" w:themeColor="text1"/>
          <w:lang w:val="en-US" w:eastAsia="fr-FR"/>
        </w:rPr>
        <w:t xml:space="preserve"> </w:t>
      </w:r>
    </w:p>
    <w:p w14:paraId="71B465BF" w14:textId="25FC696C"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A second category of justification is carried by actors who in no way consider the regulatory framework to be inadequate and deny any kind of informality. According to them, the activities under development comply with the current regulations and complement existing services without overshadowing them.    </w:t>
      </w:r>
    </w:p>
    <w:p w14:paraId="30B03B50"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‘We operate in a totally legal way. There are laws, rights, and obligations for taxis and others for limousines. We respect all these legal requirements.’ (Platform representative). </w:t>
      </w:r>
    </w:p>
    <w:p w14:paraId="73E02754" w14:textId="77777777" w:rsidR="00FC4538" w:rsidRPr="00C05C6B" w:rsidRDefault="00FC4538" w:rsidP="00A225E1">
      <w:pPr>
        <w:spacing w:before="120" w:after="120"/>
        <w:rPr>
          <w:color w:val="000000" w:themeColor="text1"/>
          <w:lang w:val="en-US" w:eastAsia="fr-FR"/>
        </w:rPr>
      </w:pPr>
      <w:r w:rsidRPr="00C05C6B">
        <w:rPr>
          <w:bCs/>
          <w:iCs/>
          <w:color w:val="000000" w:themeColor="text1"/>
          <w:lang w:val="en-US" w:eastAsia="fr-FR"/>
        </w:rPr>
        <w:t>The justifications grouped in this category</w:t>
      </w:r>
      <w:r w:rsidRPr="00C05C6B">
        <w:rPr>
          <w:color w:val="000000" w:themeColor="text1"/>
          <w:lang w:val="en-US" w:eastAsia="fr-FR"/>
        </w:rPr>
        <w:t xml:space="preserve"> reject any form of defined regulation as a means of making mobility more accessible. The market order of worth is here dominant: the principle of free competition is defended, fed by business relations, opportunism, and the quest for market </w:t>
      </w:r>
      <w:r w:rsidRPr="00C05C6B">
        <w:rPr>
          <w:color w:val="000000" w:themeColor="text1"/>
          <w:lang w:val="en-US" w:eastAsia="fr-FR"/>
        </w:rPr>
        <w:lastRenderedPageBreak/>
        <w:t xml:space="preserve">shares. Turning their discourse essentially on users, they consider there are different types of clientele for different types of services. </w:t>
      </w:r>
    </w:p>
    <w:p w14:paraId="7951B55A"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‘We realize that many of our users are not taxi users.  They are slightly different categories of clients.’ (Platform representative).</w:t>
      </w:r>
    </w:p>
    <w:p w14:paraId="4EA73701"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market must therefore be liberalized so that everyone can offer different products and services to meet different needs and demands of mobility. The same principles concern the regulation of the labour market: each entrepreneur must have an opportunity to find a place and develop profitable business niches.</w:t>
      </w:r>
    </w:p>
    <w:p w14:paraId="7FF5FE32"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These visions of the market and of the world of work are also fueled by discourses referring to the connectionist order of worth (Boltanski and Chiapello, 2005) when considering the question of mobility. The urban space is presented as a network in which all the actors, autonomous but interdependent, adjust and coordinate themselves. The rigidity of an administrative regulation is rejected in favor of a systemic conception of transport. Digital technologies are the material levers supporting the proliferation of links between the different means of transport, enlarging their accessibility. This principle also applies to the flexibility of work arrangements: drivers can work for different platforms. In this context, the success of the network is measured by the increasing number of connections and the reinforcement of cooperation between actors. </w:t>
      </w:r>
    </w:p>
    <w:p w14:paraId="1B25C664"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platform drivers are independent. They can use the Uber platform and all the others available to them. The term 'partner' mean that people can say “I want to be independent with all that this implies”, and they can use the Uber app to earn their living like any other ride sharing app. The two main reasons for them are freedom and flexibility. That's the real benefit of the app.’ (Platform representative). </w:t>
      </w:r>
    </w:p>
    <w:p w14:paraId="491AB3D6" w14:textId="0ED2A98F" w:rsidR="00C75D6C" w:rsidRPr="00C05C6B" w:rsidRDefault="00FC4538" w:rsidP="00A225E1">
      <w:pPr>
        <w:spacing w:before="120" w:after="120"/>
        <w:rPr>
          <w:rFonts w:eastAsia="Times New Roman"/>
          <w:b/>
          <w:color w:val="000000" w:themeColor="text1"/>
          <w:lang w:val="en-US" w:eastAsia="fr-FR"/>
        </w:rPr>
      </w:pPr>
      <w:bookmarkStart w:id="174" w:name="_Toc146804088"/>
      <w:bookmarkStart w:id="175" w:name="_Toc149396628"/>
      <w:bookmarkStart w:id="176" w:name="_Toc151300021"/>
      <w:bookmarkStart w:id="177" w:name="_Toc169527904"/>
      <w:r w:rsidRPr="00C05C6B">
        <w:rPr>
          <w:rStyle w:val="Titre5Car"/>
          <w:color w:val="000000" w:themeColor="text1"/>
          <w:lang w:val="en-US"/>
        </w:rPr>
        <w:t>Towards an industrial development</w:t>
      </w:r>
      <w:bookmarkEnd w:id="174"/>
      <w:bookmarkEnd w:id="175"/>
      <w:bookmarkEnd w:id="176"/>
      <w:bookmarkEnd w:id="177"/>
      <w:r w:rsidRPr="00C05C6B">
        <w:rPr>
          <w:rFonts w:eastAsia="Times New Roman"/>
          <w:b/>
          <w:color w:val="000000" w:themeColor="text1"/>
          <w:lang w:val="en-US" w:eastAsia="fr-FR"/>
        </w:rPr>
        <w:t xml:space="preserve">   </w:t>
      </w:r>
    </w:p>
    <w:p w14:paraId="1338B87B" w14:textId="24897A04"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third category of justification emphasizes the disruptive nature of the arrival of platforms. The previous situation is described as a stable system suddenly disrupted by Uber's activities. The new practices are considered as illegal, which pleads for urgent regulatory actions so that Uber can no longer continue its informal activities. The informants advocate strict compliance with pre-existing rules and total exclusion in case of non-compliance so that the sector's activities can be viable. </w:t>
      </w:r>
    </w:p>
    <w:p w14:paraId="020A0B79"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"Uber is playing with legal vagueness, so we have to modify this order and make sure that taxis are taxis and VTC are VTC, that it's clearer. Platforms must make sure that each client who </w:t>
      </w:r>
      <w:r w:rsidRPr="00C05C6B">
        <w:rPr>
          <w:color w:val="000000" w:themeColor="text1"/>
          <w:lang w:val="en-US" w:eastAsia="fr-FR"/>
        </w:rPr>
        <w:lastRenderedPageBreak/>
        <w:t>rides a VTC is in a specific contract and not in a bogus contract.” (Professional association representative) </w:t>
      </w:r>
    </w:p>
    <w:p w14:paraId="5666CAB1"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‘We've always refused them, until now. Why they have been turned down is simply because they are not seen as actors in the sector, but rather as people who work in black and who are unfairly competing. So, we weren't going to sit around a table with people who were doing an unfair competition to open a door for them. No way.’ (Trade union representative).</w:t>
      </w:r>
    </w:p>
    <w:p w14:paraId="407AC8D0"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These justifications plead for the containment of the market through different means of regulation. The informants insist on the economic viability of the operations. They highlight the value of professional licenses in which operators have invested a lot of money. According to them, this investment must be respected and protected, which directly refers to the industrial order of worth.  </w:t>
      </w:r>
    </w:p>
    <w:p w14:paraId="41769C3E"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‘Taxis have invested a lot of money in licenses, some of them paid for their licenses up to 100,000 euros. Young people acquired their license 4-5 years ago and are still paying for it, and then they see their neighbor across the street taking a non-taxi vehicle, but who does the same job as him without having gone into debt for 10-15 years like them. There is a big problem of unfair competition.’(Professional association representative). </w:t>
      </w:r>
    </w:p>
    <w:p w14:paraId="7E54D7B4"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In a similar perspective, they defend a holistic policy of mobility and therefore a strict regulation of the urban space, which once again refers to the industrial order of worth.  </w:t>
      </w:r>
    </w:p>
    <w:p w14:paraId="17E404C9"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business has been regulated because we transport people, the public, this is a question of public safety. We are like pharmacists, doctors, notaries: we must be regulated with a numerus clausus.’ (Professional association representative). </w:t>
      </w:r>
    </w:p>
    <w:p w14:paraId="2198582E"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However, we find, in the same category of justification, arguments defending entrepreneurship within the transportation sector and thus autonomy at work. Such a flexible vision of work as free entrepreneurial activities relates to the market order of worth, in addition to the industrial order of worth. </w:t>
      </w:r>
    </w:p>
    <w:p w14:paraId="6C7BA949"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The taxi trade is a kind of business more adapted to self-employed people. The driver has a vocation to organize his work as he wishes and we never see the boss (…). Being a driver is not like being a workshop worker.’ (Central station representative).    </w:t>
      </w:r>
    </w:p>
    <w:p w14:paraId="5F1A47C9"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‘By experience, a self-employed driver is much more professional and meticulous in his/her service than a salaried driver. A salaried driver works, waits for his/her salary at the end of the </w:t>
      </w:r>
      <w:r w:rsidRPr="00C05C6B">
        <w:rPr>
          <w:color w:val="000000" w:themeColor="text1"/>
          <w:lang w:val="en-US" w:eastAsia="fr-FR"/>
        </w:rPr>
        <w:lastRenderedPageBreak/>
        <w:t>month, he/she doesn't care if the customer is angry or not.’ (Professional association representative).</w:t>
      </w:r>
    </w:p>
    <w:p w14:paraId="0E40C403"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These associated orders of worth create a hybrid conception of the regulation likely to be applied. Such an unusual combination generates a corporatist effect on the way in which the transportation sector should be regulated via the recognition of a particular professional category. The overriding principle is definitely the industrial order of worth in terms of functional differentiation and professional mastery. Nevertheless, the reference to the market order of worth remains very important when promoting entrepreneurial spirit and flexible working conditions. This compromise between two orders of worth results from a fragile balance and may be redesigned according to contextual evolutions. It is thus very unstable and may quickly evolve to one of the two other categories.  </w:t>
      </w:r>
    </w:p>
    <w:p w14:paraId="65AC6055" w14:textId="7DD8EB73" w:rsidR="00FC4538" w:rsidRPr="00C05C6B" w:rsidRDefault="00FC4538" w:rsidP="00A225E1">
      <w:pPr>
        <w:pStyle w:val="Titre4"/>
        <w:spacing w:before="120" w:after="120"/>
        <w:rPr>
          <w:rFonts w:eastAsia="Times New Roman"/>
          <w:color w:val="000000" w:themeColor="text1"/>
          <w:lang w:val="en-US" w:eastAsia="fr-FR"/>
        </w:rPr>
      </w:pPr>
      <w:bookmarkStart w:id="178" w:name="_Toc146804089"/>
      <w:bookmarkStart w:id="179" w:name="_Toc149396629"/>
      <w:bookmarkStart w:id="180" w:name="_Toc151300022"/>
      <w:bookmarkStart w:id="181" w:name="_Toc169527905"/>
      <w:r w:rsidRPr="00C05C6B">
        <w:rPr>
          <w:rFonts w:eastAsia="Times New Roman"/>
          <w:color w:val="000000" w:themeColor="text1"/>
          <w:lang w:val="en-US" w:eastAsia="fr-FR"/>
        </w:rPr>
        <w:t>Power dynamics in a Strategic Action Field</w:t>
      </w:r>
      <w:bookmarkEnd w:id="178"/>
      <w:bookmarkEnd w:id="179"/>
      <w:bookmarkEnd w:id="180"/>
      <w:bookmarkEnd w:id="181"/>
    </w:p>
    <w:p w14:paraId="20F89464"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The sociology of conventions helps understand how the different discursive regimes referred to by the actors in the passenger transportation sector may be combined in specific ways to justify their positions in the ongoing controversies about the regulation that should be applied in the field. However, the power dynamics behind these evolving controversies remain unexplored, which is one of the most frequently addressed criticisms to the sociology of conventions (Reinecke et al., 2017). This is why we will mobilize a complementary analytical lens: the theory of Strategic Action Fields (SAFs) from Fligstein and McAdam (2012). </w:t>
      </w:r>
    </w:p>
    <w:p w14:paraId="751F713C" w14:textId="5B04923F" w:rsidR="00C75D6C" w:rsidRPr="00C05C6B" w:rsidRDefault="00FC4538" w:rsidP="00A225E1">
      <w:pPr>
        <w:spacing w:before="120" w:after="120"/>
        <w:rPr>
          <w:rFonts w:eastAsia="Times New Roman"/>
          <w:b/>
          <w:bCs/>
          <w:color w:val="000000" w:themeColor="text1"/>
          <w:lang w:val="en-US" w:eastAsia="fr-FR"/>
        </w:rPr>
      </w:pPr>
      <w:bookmarkStart w:id="182" w:name="_Toc146804090"/>
      <w:bookmarkStart w:id="183" w:name="_Toc149396630"/>
      <w:bookmarkStart w:id="184" w:name="_Toc151300023"/>
      <w:bookmarkStart w:id="185" w:name="_Toc169527906"/>
      <w:r w:rsidRPr="00C05C6B">
        <w:rPr>
          <w:rStyle w:val="Titre5Car"/>
          <w:color w:val="000000" w:themeColor="text1"/>
          <w:lang w:val="en-US"/>
        </w:rPr>
        <w:t>Initial dominance of central offices</w:t>
      </w:r>
      <w:bookmarkEnd w:id="182"/>
      <w:bookmarkEnd w:id="183"/>
      <w:bookmarkEnd w:id="184"/>
      <w:bookmarkEnd w:id="185"/>
      <w:r w:rsidRPr="00C05C6B">
        <w:rPr>
          <w:rFonts w:eastAsia="Times New Roman"/>
          <w:b/>
          <w:bCs/>
          <w:color w:val="000000" w:themeColor="text1"/>
          <w:lang w:val="en-US" w:eastAsia="fr-FR"/>
        </w:rPr>
        <w:t xml:space="preserve">  </w:t>
      </w:r>
    </w:p>
    <w:p w14:paraId="7B618F4D" w14:textId="0351D32F"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cab industry was, before the arrival of Uber, essentially dominated by central offices, which allowed drivers to obtain their rides through a paid subscription.   </w:t>
      </w:r>
    </w:p>
    <w:p w14:paraId="68C3680B"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central stations (green cabs, blue cabs,) have control over drivers or companies. We have to pay them a subscription in order to receive rides. That means that the central offices play a very important role in the cab sector.’ (Trade union representative).   </w:t>
      </w:r>
    </w:p>
    <w:p w14:paraId="2B7B5D91"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Central offices exert a strong pressure on drivers by controlling their behavior. They send “inspectors” on the roads to check informally —outside any form of legality— that the drivers behave in a professional manner (e.g. wearing a suit, being polite to the customer, keeping the car clean, etc.) and punish those who failed to comply with these criteria by banishment. Therefore, a relationship of subordination de facto exists between central offices and drivers, who are in demand for rides. </w:t>
      </w:r>
    </w:p>
    <w:p w14:paraId="36C148E9"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lastRenderedPageBreak/>
        <w:t>‘The agents check if you have a tie. If you don't have it, they block your rides and you are out of service. Then you have to justify why you don't have a tie. It's a dictatorship.’ (Driver association representative).</w:t>
      </w:r>
    </w:p>
    <w:p w14:paraId="3016E631"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These central offices are not governed by any regulatory framework and are therefore not concerned by the 1995 ordinance. However, they are part of the joint commission and play an effective role in the regulation of the sector.</w:t>
      </w:r>
    </w:p>
    <w:p w14:paraId="7989AD94"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Alongside the central offices, some company directors with a large number of cars are also part of the decision-making bodies.  </w:t>
      </w:r>
    </w:p>
    <w:p w14:paraId="31D5076B"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‘Over time, there has been a hierarchical structure in this sector. And it becomes more pronounced with time. In the joint commission, you have an organization called the GTL. The GTL gathers the administrators of which the representatives of the central offices alongside the representatives of the big car companies’. (Trade union representative). </w:t>
      </w:r>
    </w:p>
    <w:p w14:paraId="548A6910"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Self-employed drivers working alone or in small companies are not part of the joint commissions and advisory committees.   </w:t>
      </w:r>
    </w:p>
    <w:p w14:paraId="5CED78CE"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‘On the other side, you have unions: FGTB, CSC Transcom and that is the joint commission. So, I have a question: where are the independents in this? These people decide everything and anything; but we are nowhere. We need to be represented because we are an important gear in the industry!’ (Professional association representative). </w:t>
      </w:r>
    </w:p>
    <w:p w14:paraId="1D40698E"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pre-existing SAF is thus presented as highly hierarchical: the economic and symbolic capital is held by the central offices and large companies (i.e., the incumbents). For drivers, working conditions are difficult and profitability is hard to achieve. Many fraudulent practices are described by the informants. </w:t>
      </w:r>
    </w:p>
    <w:p w14:paraId="4B1E2395"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‘There is a problem of profitability, the price does not meet the cost price per kilometre, so many people have to find systems that are sometimes borderline in order to survive.’(Trade union representative). </w:t>
      </w:r>
    </w:p>
    <w:p w14:paraId="5E47F168"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In this context, it is not a surprise that many tensions emerged among the different groups of actors (operators, drivers, central offices, etc.). For instance, the advisory committee has not met for several months because it was a place of conflict and unconstructive debate.   </w:t>
      </w:r>
    </w:p>
    <w:p w14:paraId="0904FA4D" w14:textId="77777777" w:rsidR="00FC4538" w:rsidRPr="00C05C6B" w:rsidRDefault="00FC4538" w:rsidP="001762AD">
      <w:pPr>
        <w:spacing w:before="120" w:after="120"/>
        <w:rPr>
          <w:color w:val="000000" w:themeColor="text1"/>
          <w:lang w:val="en-US" w:eastAsia="fr-FR"/>
        </w:rPr>
      </w:pPr>
      <w:r w:rsidRPr="00C05C6B">
        <w:rPr>
          <w:color w:val="000000" w:themeColor="text1"/>
          <w:lang w:val="en-US" w:eastAsia="fr-FR"/>
        </w:rPr>
        <w:t xml:space="preserve">‘It is a very litigious sector, sometimes aggressive. There is more competition, so there are fewer drivers per operator than before, so you have to work longer to earn the same or less than </w:t>
      </w:r>
      <w:r w:rsidRPr="00C05C6B">
        <w:rPr>
          <w:color w:val="000000" w:themeColor="text1"/>
          <w:lang w:val="en-US" w:eastAsia="fr-FR"/>
        </w:rPr>
        <w:lastRenderedPageBreak/>
        <w:t>before, sometimes for ten hours or more a day, in traffic jams in Brussels. That's a lot of stress.’ (Trade union representative).</w:t>
      </w:r>
    </w:p>
    <w:p w14:paraId="715B9A31" w14:textId="781B264B" w:rsidR="00C75D6C" w:rsidRPr="00C05C6B" w:rsidRDefault="00FC4538" w:rsidP="001762AD">
      <w:pPr>
        <w:pStyle w:val="Commentaire"/>
        <w:spacing w:before="120" w:after="120" w:line="360" w:lineRule="auto"/>
        <w:rPr>
          <w:rStyle w:val="Titre5Car"/>
          <w:color w:val="000000" w:themeColor="text1"/>
          <w:lang w:val="en-US"/>
        </w:rPr>
      </w:pPr>
      <w:bookmarkStart w:id="186" w:name="_Toc146804091"/>
      <w:bookmarkStart w:id="187" w:name="_Toc149396631"/>
      <w:bookmarkStart w:id="188" w:name="_Toc151300024"/>
      <w:bookmarkStart w:id="189" w:name="_Toc169527907"/>
      <w:r w:rsidRPr="00C05C6B">
        <w:rPr>
          <w:rStyle w:val="Titre5Car"/>
          <w:color w:val="000000" w:themeColor="text1"/>
          <w:lang w:val="en-US"/>
        </w:rPr>
        <w:t>Toward a political arena</w:t>
      </w:r>
      <w:bookmarkEnd w:id="186"/>
      <w:bookmarkEnd w:id="187"/>
      <w:bookmarkEnd w:id="188"/>
      <w:bookmarkEnd w:id="189"/>
    </w:p>
    <w:p w14:paraId="1F031572" w14:textId="560DA208" w:rsidR="00FC4538" w:rsidRPr="00C05C6B" w:rsidRDefault="00FC4538" w:rsidP="001762AD">
      <w:pPr>
        <w:spacing w:before="120" w:after="120"/>
        <w:rPr>
          <w:color w:val="000000" w:themeColor="text1"/>
          <w:lang w:val="en-US" w:eastAsia="fr-FR"/>
        </w:rPr>
      </w:pPr>
      <w:r w:rsidRPr="00C05C6B">
        <w:rPr>
          <w:color w:val="000000" w:themeColor="text1"/>
          <w:lang w:val="en-US" w:eastAsia="fr-FR"/>
        </w:rPr>
        <w:t>By using legal strategies to enter the chauffeur-driven transport market, Uber has disrupted this hierarchical structure. Uber, with its significant economic capital translated into advanced technology, as well as its strong capacities in lobbying (social capital), led to an opening of the mobility landscape. In this way, its cultural capital has increased significantly.  </w:t>
      </w:r>
    </w:p>
    <w:p w14:paraId="545A761A" w14:textId="77777777" w:rsidR="00FC4538" w:rsidRPr="00C05C6B" w:rsidRDefault="00FC4538" w:rsidP="001762AD">
      <w:pPr>
        <w:spacing w:before="120" w:after="120"/>
        <w:rPr>
          <w:color w:val="000000" w:themeColor="text1"/>
          <w:lang w:val="en-US" w:eastAsia="fr-FR"/>
        </w:rPr>
      </w:pPr>
      <w:r w:rsidRPr="00C05C6B">
        <w:rPr>
          <w:color w:val="000000" w:themeColor="text1"/>
          <w:lang w:val="en-US" w:eastAsia="fr-FR"/>
        </w:rPr>
        <w:t xml:space="preserve">‘Even on a global level, it is very popular. Many advertising, attractive prices, the service looks good, the independence of the drivers who are not under the control of a boss, this makes many attractive criteria.’ (Director of the mobility department of Brussels Region). </w:t>
      </w:r>
    </w:p>
    <w:p w14:paraId="2D71AC6C"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The incumbents logically felt threatened and use different strategies to oust the challenger. First, they tried to build a common front to discuss with the politicians and to channel the forces of persuasion. This common front was composed of different professional associations, central offices and unions. All these actors asked politicians to ban Uber. </w:t>
      </w:r>
    </w:p>
    <w:p w14:paraId="7CF07110"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‘Before the arrival of Uber, the cab industry was an independent world, even wild, in which everyone was trying to get by, everyone was fighting. And at the arrival of Uber, everyone felt totally attacked, so it was an opportunity for us— union organizations— to come together, open contact and become more homogeneous." (Trade union representative). </w:t>
      </w:r>
    </w:p>
    <w:p w14:paraId="2F2E7E1B"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The unions tried to organize discussions between the taxi sector and the platforms to find compromises and solutions.  This initiative was unsuccessful because of intense resentment on the part of the incumbents. </w:t>
      </w:r>
    </w:p>
    <w:p w14:paraId="25A89F10"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‘Some people hate Uber. If people from the cab industry knew that we meet Uber’s head, the bond of trust would be broken. So, there were meetings in the offices of the CSC [trade union], but people from the cab sector did not know that.’ (Trade union representative). </w:t>
      </w:r>
    </w:p>
    <w:p w14:paraId="50EAE6B4"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 incumbents refused any type of communication with their challengers, denying them any form of legitimacy. Accepting to communicate with them would mean accepting them as stakeholders in the sector.   </w:t>
      </w:r>
    </w:p>
    <w:p w14:paraId="5EA16294"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‘Why we refused them? Simply because we didn't consider them as a stakeholder in the sector but rather as people who were working illegally and who were doing unfair competition. So, we weren't going to sit down with people who were competing unfairly.’ (Taxi companies representative). </w:t>
      </w:r>
    </w:p>
    <w:p w14:paraId="704FA3C6"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lastRenderedPageBreak/>
        <w:t>On the challenger side, any attempt to create was categorically refused. </w:t>
      </w:r>
    </w:p>
    <w:p w14:paraId="3A4AE53B"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‘There is no platform, but worse, there are no limousine driver associations represented on this committee either. This is potentially a bit of a problem given that this committee is important for providing input into the development of a new legislation.’(Platform CEO). </w:t>
      </w:r>
    </w:p>
    <w:p w14:paraId="6648DD7A"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As a result, Uber has engaged in discussions with politicians, including the minister of mobility, which intensified their distrust and anger. </w:t>
      </w:r>
    </w:p>
    <w:p w14:paraId="14657162"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‘I took a picture of the Minister with the director of Uber having a nice friendly breakfast together in a hotel. I said it was a conflict of interest. A minister can't see an illegal competitor outside his office, especially in front of the very people he is supposed to be defending.’ (Cab operator representative). </w:t>
      </w:r>
    </w:p>
    <w:p w14:paraId="12BB6AD6"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The transfer of the business case to the regional prime minister has gradually intensified tensions because of the lack of political decision about the regulation of the sector, which has given way to the gradual expansion of the platform market on the territory.  In these conditions, the common front has rapidly been shattered, given the dispersion of interests among the different stakeholders, even within the same group of actors. </w:t>
      </w:r>
    </w:p>
    <w:p w14:paraId="3AFE49FE"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‘Let's just say that some players put their personal interests ahead of the interest of the sector. Everybody wants to be an ambassador and spokesperson (…). There are several federations but we should have the same goal (…). The problem is that they don't see the problem in a structural way but only on their scale, so it blocks the compromises.’ (Cab operator representative).</w:t>
      </w:r>
    </w:p>
    <w:p w14:paraId="48695C3B"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In the absence of any significant initiative from the regional government, the formerly well-structured SAF has progressively evolved toward a political arena.</w:t>
      </w:r>
    </w:p>
    <w:p w14:paraId="06F04791" w14:textId="64DB0AAA" w:rsidR="00C75D6C" w:rsidRPr="00C05C6B" w:rsidRDefault="00FC4538" w:rsidP="00A225E1">
      <w:pPr>
        <w:spacing w:before="120" w:after="120"/>
        <w:rPr>
          <w:rFonts w:eastAsia="Times New Roman"/>
          <w:b/>
          <w:bCs/>
          <w:color w:val="000000" w:themeColor="text1"/>
          <w:lang w:val="en-US" w:eastAsia="fr-FR"/>
        </w:rPr>
      </w:pPr>
      <w:bookmarkStart w:id="190" w:name="_Toc146804092"/>
      <w:bookmarkStart w:id="191" w:name="_Toc149396632"/>
      <w:bookmarkStart w:id="192" w:name="_Toc151300025"/>
      <w:bookmarkStart w:id="193" w:name="_Toc169527908"/>
      <w:r w:rsidRPr="00C05C6B">
        <w:rPr>
          <w:rStyle w:val="Titre5Car"/>
          <w:color w:val="000000" w:themeColor="text1"/>
          <w:lang w:val="en-US"/>
        </w:rPr>
        <w:t>Emergence of quasi-unions</w:t>
      </w:r>
      <w:bookmarkEnd w:id="190"/>
      <w:bookmarkEnd w:id="191"/>
      <w:bookmarkEnd w:id="192"/>
      <w:bookmarkEnd w:id="193"/>
      <w:r w:rsidRPr="00C05C6B">
        <w:rPr>
          <w:rFonts w:eastAsia="Times New Roman"/>
          <w:b/>
          <w:bCs/>
          <w:color w:val="000000" w:themeColor="text1"/>
          <w:lang w:val="en-US" w:eastAsia="fr-FR"/>
        </w:rPr>
        <w:t xml:space="preserve">  </w:t>
      </w:r>
    </w:p>
    <w:p w14:paraId="0D041DCD" w14:textId="4CD0F267" w:rsidR="00FC4538" w:rsidRPr="00C05C6B" w:rsidRDefault="00FC4538" w:rsidP="00A225E1">
      <w:pPr>
        <w:spacing w:before="120" w:after="120"/>
        <w:rPr>
          <w:color w:val="000000" w:themeColor="text1"/>
          <w:lang w:val="en-US" w:eastAsia="fr-FR"/>
        </w:rPr>
      </w:pPr>
      <w:r w:rsidRPr="00C05C6B">
        <w:rPr>
          <w:b/>
          <w:bCs/>
          <w:color w:val="000000" w:themeColor="text1"/>
          <w:lang w:val="en-US" w:eastAsia="fr-FR"/>
        </w:rPr>
        <w:t xml:space="preserve"> </w:t>
      </w:r>
      <w:r w:rsidRPr="00C05C6B">
        <w:rPr>
          <w:color w:val="000000" w:themeColor="text1"/>
          <w:lang w:val="en-US" w:eastAsia="fr-FR"/>
        </w:rPr>
        <w:t xml:space="preserve">In addition to that, platform workers gathered in several demonstrations to make their demands heard by the political bodies and to request a legal reform allowing them to operate in a clear regulatory framework. They emphasized the passivity of politicians with regard to the legal framework and the lack of understanding of their working conditions. They put the blame more on the government than on platforms. </w:t>
      </w:r>
    </w:p>
    <w:p w14:paraId="71F7F732"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‘Here, in Brussels, they are at the peak of their powers, the platforms. Why? Because the politicians don’t help the drivers. They haven’t regulated the sector.’(Uber driver met during a demonstration). </w:t>
      </w:r>
    </w:p>
    <w:p w14:paraId="50D31C12"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lastRenderedPageBreak/>
        <w:t>The drivers lack recognition for the services they provide to citizens, as well as for the working conditions in which they operate. </w:t>
      </w:r>
    </w:p>
    <w:p w14:paraId="4DE8AF63"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‘LVC drivers are not educated. They’re normal people who are trying to earn a living, they have families. But in fact, we’re almost doing a job, a service which  must be regulated.’ (Uber driver met during a demonstration). </w:t>
      </w:r>
    </w:p>
    <w:p w14:paraId="729D426D"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Facing this lack of political support, the drivers decided to develop closer relationships among them, and WhatsApp groups were created. These groups gave rise to some kinds of collective action, under the form of quasi-unions, defined as “the broad range of organizations that have emerged to represent the interests of otherwise unrepresented people in their work lives and in their relationships with their employer, seeking to address matters of worker rights and to improve working conditions.” (Hecksher and Carré, 2006, p.606). </w:t>
      </w:r>
    </w:p>
    <w:p w14:paraId="160A4B28"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‘We are independent. There is a union for the self-employed but it is very general, it is not specialized. We are a sectoral union. We decided to set up a strategy to respond to the administration, and even in case there are problems with Uber, to be able to defend the cases of certain drivers who might be offended.’ (Uber driver met during a demonstration).  </w:t>
      </w:r>
    </w:p>
    <w:p w14:paraId="23F2053D" w14:textId="77777777"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These organizations, led by drivers, were originally created in order to ask better working conditions from Uber platform, but their demands were progressively addressed to politicians. Finding no support in traditional trade unions, they decided to organize themselves into an autonomous organization.  </w:t>
      </w:r>
    </w:p>
    <w:p w14:paraId="16BFC87C" w14:textId="2E4D0FC0"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‘What's shameful is that Uber didn't come to demonstrate with us. We're not stupid, but we're kind of the scapegoats. We're here to work, and at the same time, by force of circumstance, we're helping Uber to set up here in Brussels, and at the same time we're under pressure from the state to work. We are just pawns, and the</w:t>
      </w:r>
      <w:r w:rsidR="003E4E5D" w:rsidRPr="00C05C6B">
        <w:rPr>
          <w:color w:val="000000" w:themeColor="text1"/>
          <w:lang w:val="en-US" w:eastAsia="fr-FR"/>
        </w:rPr>
        <w:t>y are throwing the ball over us.</w:t>
      </w:r>
      <w:r w:rsidRPr="00C05C6B">
        <w:rPr>
          <w:color w:val="000000" w:themeColor="text1"/>
          <w:lang w:val="en-US" w:eastAsia="fr-FR"/>
        </w:rPr>
        <w:t>’ (Uber driver met during a demonstration)</w:t>
      </w:r>
    </w:p>
    <w:p w14:paraId="567AEFEC" w14:textId="7F3E3D18" w:rsidR="00FC4538" w:rsidRPr="00C05C6B" w:rsidRDefault="00FC4538" w:rsidP="00A225E1">
      <w:pPr>
        <w:spacing w:before="120" w:after="120"/>
        <w:rPr>
          <w:color w:val="000000" w:themeColor="text1"/>
          <w:lang w:val="en-US" w:eastAsia="fr-FR"/>
        </w:rPr>
      </w:pPr>
      <w:r w:rsidRPr="00C05C6B">
        <w:rPr>
          <w:color w:val="000000" w:themeColor="text1"/>
          <w:lang w:val="en-US" w:eastAsia="fr-FR"/>
        </w:rPr>
        <w:t xml:space="preserve">Through such alliances and networking, the different stakeholders seek to influence the way in which the regulatory framework could be designed, through technology and resource flows, opinion formation, and broader logics of action by gaining commitment to agreed-upon goals. They provide legitimizing narratives in order to shape collective systems of meaning (Giddens, 1984; Lounsbury and Glynn, 2001). In a SAF transforming into a political arena, the absence of any compelling regulatory action from public authorities leads incumbents, challengers and the other actors involved develop competing justifications in an attempt to shape the regulation of the field according to their own interests. In this anomic situation, the three justification </w:t>
      </w:r>
      <w:r w:rsidRPr="00C05C6B">
        <w:rPr>
          <w:color w:val="000000" w:themeColor="text1"/>
          <w:lang w:val="en-US" w:eastAsia="fr-FR"/>
        </w:rPr>
        <w:lastRenderedPageBreak/>
        <w:t xml:space="preserve">processes we have previously distinguished are in competition to structure the effective regulation of the passenger transportation sector in Brussels. </w:t>
      </w:r>
    </w:p>
    <w:p w14:paraId="39076CD1" w14:textId="679C0DCF" w:rsidR="00280907" w:rsidRPr="00C05C6B" w:rsidRDefault="00FC4538" w:rsidP="00A225E1">
      <w:pPr>
        <w:pStyle w:val="Titre3"/>
        <w:spacing w:before="120" w:beforeAutospacing="0" w:after="120" w:afterAutospacing="0"/>
        <w:rPr>
          <w:color w:val="000000" w:themeColor="text1"/>
          <w:lang w:val="en-US"/>
        </w:rPr>
      </w:pPr>
      <w:bookmarkStart w:id="194" w:name="_Toc146804010"/>
      <w:bookmarkStart w:id="195" w:name="_Toc146804093"/>
      <w:bookmarkStart w:id="196" w:name="_Toc149396633"/>
      <w:bookmarkStart w:id="197" w:name="_Toc151300026"/>
      <w:bookmarkStart w:id="198" w:name="_Toc169527909"/>
      <w:r w:rsidRPr="00C05C6B">
        <w:rPr>
          <w:color w:val="000000" w:themeColor="text1"/>
          <w:lang w:val="en-US"/>
        </w:rPr>
        <w:t>Discussion</w:t>
      </w:r>
      <w:bookmarkEnd w:id="194"/>
      <w:bookmarkEnd w:id="195"/>
      <w:bookmarkEnd w:id="196"/>
      <w:bookmarkEnd w:id="197"/>
      <w:bookmarkEnd w:id="198"/>
      <w:r w:rsidRPr="00C05C6B">
        <w:rPr>
          <w:color w:val="000000" w:themeColor="text1"/>
          <w:lang w:val="en-US"/>
        </w:rPr>
        <w:t xml:space="preserve"> </w:t>
      </w:r>
    </w:p>
    <w:p w14:paraId="6CE6570E" w14:textId="77777777" w:rsidR="00280907" w:rsidRPr="00C05C6B" w:rsidRDefault="00280907" w:rsidP="00A225E1">
      <w:pPr>
        <w:spacing w:before="120" w:after="120"/>
        <w:rPr>
          <w:color w:val="000000" w:themeColor="text1"/>
          <w:lang w:val="en-US" w:eastAsia="fr-FR"/>
        </w:rPr>
      </w:pPr>
      <w:r w:rsidRPr="00C05C6B">
        <w:rPr>
          <w:color w:val="000000" w:themeColor="text1"/>
          <w:lang w:val="en-US" w:eastAsia="fr-FR"/>
        </w:rPr>
        <w:t>From a holistic perspective, the controversy in the regulation of the passenger transport industry revolves around conflicting order of worth and power dynamics, guided by two overarching principles: regulatory autonomy and heteronomy. Regulatory autonomy advocates that industry actors should determine regulations themselves, while heteronomy supports the involvement of third-party entities (e.g., public authorities) in shaping future regulations. We do not pretend to cover the full range of discursive practices about the regulation of the passenger transport industry through these two opposite principles, but rather to emphasize the key controversies in force (Gomez, 2003). This polarization structures the discourses related to each order of worth: this is why we suggest speaking in terms of discursive regimes</w:t>
      </w:r>
      <w:r w:rsidRPr="00C05C6B">
        <w:rPr>
          <w:color w:val="000000" w:themeColor="text1"/>
          <w:vertAlign w:val="superscript"/>
          <w:lang w:val="en-US" w:eastAsia="fr-FR"/>
        </w:rPr>
        <w:t>11</w:t>
      </w:r>
      <w:r w:rsidRPr="00C05C6B">
        <w:rPr>
          <w:color w:val="000000" w:themeColor="text1"/>
          <w:lang w:val="en-US" w:eastAsia="fr-FR"/>
        </w:rPr>
        <w:t xml:space="preserve">. </w:t>
      </w:r>
    </w:p>
    <w:p w14:paraId="5BA698B7" w14:textId="62737506" w:rsidR="00280907" w:rsidRPr="00C05C6B" w:rsidRDefault="00280907" w:rsidP="00A225E1">
      <w:pPr>
        <w:pStyle w:val="Titre4"/>
        <w:spacing w:before="120" w:after="120"/>
        <w:rPr>
          <w:rFonts w:eastAsia="Times New Roman"/>
          <w:color w:val="000000" w:themeColor="text1"/>
          <w:lang w:val="en-US"/>
        </w:rPr>
      </w:pPr>
      <w:bookmarkStart w:id="199" w:name="_Toc149396634"/>
      <w:bookmarkStart w:id="200" w:name="_Toc151300027"/>
      <w:bookmarkStart w:id="201" w:name="_Toc169527910"/>
      <w:r w:rsidRPr="00C05C6B">
        <w:rPr>
          <w:rFonts w:eastAsia="Times New Roman"/>
          <w:color w:val="000000" w:themeColor="text1"/>
          <w:lang w:val="en-US"/>
        </w:rPr>
        <w:t>First discursive regime: market dynamics</w:t>
      </w:r>
      <w:bookmarkEnd w:id="199"/>
      <w:bookmarkEnd w:id="200"/>
      <w:bookmarkEnd w:id="201"/>
      <w:r w:rsidRPr="00C05C6B">
        <w:rPr>
          <w:rFonts w:eastAsia="Times New Roman"/>
          <w:color w:val="000000" w:themeColor="text1"/>
          <w:lang w:val="en-US"/>
        </w:rPr>
        <w:t>  </w:t>
      </w:r>
    </w:p>
    <w:p w14:paraId="213D7C39" w14:textId="77777777" w:rsidR="00280907" w:rsidRPr="00C05C6B" w:rsidRDefault="00280907" w:rsidP="00A225E1">
      <w:pPr>
        <w:spacing w:before="120" w:after="120"/>
        <w:rPr>
          <w:color w:val="000000" w:themeColor="text1"/>
          <w:lang w:val="en-US" w:eastAsia="fr-FR"/>
        </w:rPr>
      </w:pPr>
      <w:r w:rsidRPr="00C05C6B">
        <w:rPr>
          <w:color w:val="000000" w:themeColor="text1"/>
          <w:lang w:val="en-US" w:eastAsia="fr-FR"/>
        </w:rPr>
        <w:t>With concerns related to universal accessibility to mobility services as well as traffic policing to ensure safe use of roads, the passenger transport sector is first considered as a commodity, thus referring to the market order of worth. This first regime relates to the way in which the market dynamics should operate. On one side, it is stated that regulation should guarantee fair competition, innovation, and higher quality of transport services. On the other side, it is alleged that the regulatory framework should determine and guarantee fixed fees, numerus clausus and market segmentation to ensure the viability of the industry.</w:t>
      </w:r>
    </w:p>
    <w:p w14:paraId="4ED36515" w14:textId="002AAEEA" w:rsidR="00280907" w:rsidRPr="00C05C6B" w:rsidRDefault="00280907" w:rsidP="001D0802">
      <w:pPr>
        <w:pStyle w:val="Titre5"/>
        <w:rPr>
          <w:color w:val="000000" w:themeColor="text1"/>
          <w:lang w:val="en-US" w:eastAsia="fr-FR"/>
        </w:rPr>
      </w:pPr>
      <w:bookmarkStart w:id="202" w:name="_Toc149396635"/>
      <w:bookmarkStart w:id="203" w:name="_Toc151300028"/>
      <w:bookmarkStart w:id="204" w:name="_Toc169527911"/>
      <w:r w:rsidRPr="00C05C6B">
        <w:rPr>
          <w:color w:val="000000" w:themeColor="text1"/>
          <w:lang w:val="en-US" w:eastAsia="fr-FR"/>
        </w:rPr>
        <w:t>Competition as vector of quality service</w:t>
      </w:r>
      <w:bookmarkEnd w:id="202"/>
      <w:bookmarkEnd w:id="203"/>
      <w:bookmarkEnd w:id="204"/>
    </w:p>
    <w:p w14:paraId="1ED9B052" w14:textId="71CE4992" w:rsidR="00280907" w:rsidRPr="00C05C6B" w:rsidRDefault="00280907" w:rsidP="00A225E1">
      <w:pPr>
        <w:spacing w:before="120" w:after="120"/>
        <w:rPr>
          <w:color w:val="000000" w:themeColor="text1"/>
          <w:lang w:val="en-US"/>
        </w:rPr>
      </w:pPr>
      <w:r w:rsidRPr="00C05C6B">
        <w:rPr>
          <w:rFonts w:eastAsia="Times New Roman"/>
          <w:color w:val="000000" w:themeColor="text1"/>
          <w:lang w:val="en-US" w:eastAsia="fr-FR"/>
        </w:rPr>
        <w:t>This principle defends that t</w:t>
      </w:r>
      <w:r w:rsidRPr="00C05C6B">
        <w:rPr>
          <w:color w:val="000000" w:themeColor="text1"/>
          <w:lang w:val="en-US"/>
        </w:rPr>
        <w:t>he regulation should ensure fair competition, innovation, and higher quality services. This viewpoint advocates for free pricing of transport services, aiming to democratize access to passenger transport with drivers and boost demand. Removing regulatory elements like the numerus clausus is seen as a way to encourage more commercial initiatives</w:t>
      </w:r>
      <w:r w:rsidRPr="00C05C6B">
        <w:rPr>
          <w:rFonts w:eastAsia="Times New Roman"/>
          <w:color w:val="000000" w:themeColor="text1"/>
          <w:vertAlign w:val="superscript"/>
          <w:lang w:val="en-US" w:eastAsia="fr-FR"/>
        </w:rPr>
        <w:t>12</w:t>
      </w:r>
      <w:r w:rsidRPr="00C05C6B">
        <w:rPr>
          <w:color w:val="000000" w:themeColor="text1"/>
          <w:lang w:val="en-US"/>
        </w:rPr>
        <w:t>, ultimately improving the quality and profitability of transport services. Additionally, there is a call for unifying regulations across different types of services, eliminating segmentation.</w:t>
      </w:r>
    </w:p>
    <w:p w14:paraId="204DFD87" w14:textId="46080C78" w:rsidR="00280907" w:rsidRPr="00C05C6B" w:rsidRDefault="00280907" w:rsidP="00A225E1">
      <w:pPr>
        <w:pStyle w:val="Titre5"/>
        <w:spacing w:before="120" w:after="120"/>
        <w:rPr>
          <w:color w:val="000000" w:themeColor="text1"/>
          <w:lang w:val="en-US"/>
        </w:rPr>
      </w:pPr>
      <w:bookmarkStart w:id="205" w:name="_Toc149396636"/>
      <w:bookmarkStart w:id="206" w:name="_Toc151300029"/>
      <w:bookmarkStart w:id="207" w:name="_Toc169527912"/>
      <w:r w:rsidRPr="00C05C6B">
        <w:rPr>
          <w:color w:val="000000" w:themeColor="text1"/>
          <w:lang w:val="en-US"/>
        </w:rPr>
        <w:t>Economic viability of the operators</w:t>
      </w:r>
      <w:bookmarkEnd w:id="205"/>
      <w:bookmarkEnd w:id="206"/>
      <w:bookmarkEnd w:id="207"/>
    </w:p>
    <w:p w14:paraId="6B03DF4F" w14:textId="77777777" w:rsidR="00280907" w:rsidRPr="00C05C6B" w:rsidRDefault="00280907" w:rsidP="00A225E1">
      <w:pPr>
        <w:spacing w:before="120" w:after="120"/>
        <w:rPr>
          <w:color w:val="000000" w:themeColor="text1"/>
          <w:lang w:val="en-US"/>
        </w:rPr>
      </w:pPr>
      <w:r w:rsidRPr="00C05C6B">
        <w:rPr>
          <w:rFonts w:eastAsia="Times New Roman"/>
          <w:color w:val="000000" w:themeColor="text1"/>
          <w:lang w:val="en-US" w:eastAsia="fr-FR"/>
        </w:rPr>
        <w:t xml:space="preserve">The opposite view highlights the </w:t>
      </w:r>
      <w:r w:rsidRPr="00C05C6B">
        <w:rPr>
          <w:color w:val="000000" w:themeColor="text1"/>
          <w:lang w:val="en-US"/>
        </w:rPr>
        <w:t xml:space="preserve">need for regulated pricing to guarantee profitability. It argues that excessive competition can lead to losses and bankruptcies, making the retention of numerus clausus necessary, possibly even at a higher level. Maintaining clear boundaries between </w:t>
      </w:r>
      <w:r w:rsidRPr="00C05C6B">
        <w:rPr>
          <w:color w:val="000000" w:themeColor="text1"/>
          <w:lang w:val="en-US"/>
        </w:rPr>
        <w:lastRenderedPageBreak/>
        <w:t>different passenger transport services is also seen as crucial for fair market segmentation and supporting the sector's economic sustainability.</w:t>
      </w:r>
    </w:p>
    <w:p w14:paraId="0E9ACD8B" w14:textId="632E35C6" w:rsidR="00280907" w:rsidRPr="00C05C6B" w:rsidRDefault="00280907" w:rsidP="00A225E1">
      <w:pPr>
        <w:pStyle w:val="Titre4"/>
        <w:spacing w:before="120" w:after="120"/>
        <w:rPr>
          <w:rFonts w:eastAsia="Times New Roman"/>
          <w:color w:val="000000" w:themeColor="text1"/>
          <w:lang w:val="en-US" w:eastAsia="fr-FR"/>
        </w:rPr>
      </w:pPr>
      <w:bookmarkStart w:id="208" w:name="_Toc149396637"/>
      <w:bookmarkStart w:id="209" w:name="_Toc151300030"/>
      <w:bookmarkStart w:id="210" w:name="_Toc169527913"/>
      <w:r w:rsidRPr="00C05C6B">
        <w:rPr>
          <w:rFonts w:eastAsia="Times New Roman"/>
          <w:color w:val="000000" w:themeColor="text1"/>
          <w:lang w:val="en-US" w:eastAsia="fr-FR"/>
        </w:rPr>
        <w:t>Second discursive regime: flexible work arrangements</w:t>
      </w:r>
      <w:bookmarkEnd w:id="208"/>
      <w:bookmarkEnd w:id="209"/>
      <w:bookmarkEnd w:id="210"/>
      <w:r w:rsidRPr="00C05C6B">
        <w:rPr>
          <w:rFonts w:eastAsia="Times New Roman"/>
          <w:color w:val="000000" w:themeColor="text1"/>
          <w:lang w:val="en-US" w:eastAsia="fr-FR"/>
        </w:rPr>
        <w:t> </w:t>
      </w:r>
    </w:p>
    <w:p w14:paraId="63CBFA14" w14:textId="77777777" w:rsidR="00280907" w:rsidRPr="00C05C6B" w:rsidRDefault="00280907" w:rsidP="00A225E1">
      <w:pPr>
        <w:spacing w:before="120" w:after="120"/>
        <w:rPr>
          <w:color w:val="000000" w:themeColor="text1"/>
          <w:lang w:val="en-US" w:eastAsia="fr-FR"/>
        </w:rPr>
      </w:pPr>
      <w:r w:rsidRPr="00C05C6B">
        <w:rPr>
          <w:color w:val="000000" w:themeColor="text1"/>
          <w:lang w:val="en-US" w:eastAsia="fr-FR"/>
        </w:rPr>
        <w:t>The second regime mainly refers to the industrial order of worth and relates to the working relationships in the passenger transportation sector. For some stakeholders, drivers should benefit from high autonomy in the way they manage their activities, while for others, they should be protected against the growing risks of precariousness. </w:t>
      </w:r>
    </w:p>
    <w:p w14:paraId="2345AE07" w14:textId="4BD0319B" w:rsidR="00280907" w:rsidRPr="00C05C6B" w:rsidRDefault="00280907" w:rsidP="00A225E1">
      <w:pPr>
        <w:pStyle w:val="Titre5"/>
        <w:spacing w:before="120" w:after="120"/>
        <w:rPr>
          <w:color w:val="000000" w:themeColor="text1"/>
          <w:lang w:val="en-US" w:eastAsia="fr-FR"/>
        </w:rPr>
      </w:pPr>
      <w:bookmarkStart w:id="211" w:name="_Toc149396638"/>
      <w:bookmarkStart w:id="212" w:name="_Toc151300031"/>
      <w:bookmarkStart w:id="213" w:name="_Toc169527914"/>
      <w:r w:rsidRPr="00C05C6B">
        <w:rPr>
          <w:color w:val="000000" w:themeColor="text1"/>
          <w:lang w:val="en-US" w:eastAsia="fr-FR"/>
        </w:rPr>
        <w:t>Flexibility and freedom</w:t>
      </w:r>
      <w:bookmarkEnd w:id="211"/>
      <w:bookmarkEnd w:id="212"/>
      <w:bookmarkEnd w:id="213"/>
    </w:p>
    <w:p w14:paraId="43321770" w14:textId="77777777" w:rsidR="00280907" w:rsidRPr="00C05C6B" w:rsidRDefault="00280907" w:rsidP="00A225E1">
      <w:pPr>
        <w:spacing w:before="120" w:after="120"/>
        <w:rPr>
          <w:color w:val="000000" w:themeColor="text1"/>
          <w:lang w:val="en-US"/>
        </w:rPr>
      </w:pPr>
      <w:r w:rsidRPr="00C05C6B">
        <w:rPr>
          <w:rFonts w:eastAsia="Times New Roman"/>
          <w:color w:val="000000" w:themeColor="text1"/>
          <w:lang w:val="en-US" w:eastAsia="fr-FR"/>
        </w:rPr>
        <w:t xml:space="preserve">This principle requests </w:t>
      </w:r>
      <w:r w:rsidRPr="00C05C6B">
        <w:rPr>
          <w:color w:val="000000" w:themeColor="text1"/>
          <w:lang w:val="en-US"/>
        </w:rPr>
        <w:t>high levels of autonomy for drivers in managing their activities. It calls for the removal of administrative burdens such as clean criminal records, competence certificates, and regional exams</w:t>
      </w:r>
      <w:r w:rsidRPr="00C05C6B">
        <w:rPr>
          <w:rFonts w:eastAsia="Times New Roman"/>
          <w:color w:val="000000" w:themeColor="text1"/>
          <w:lang w:val="en-US" w:eastAsia="fr-FR"/>
        </w:rPr>
        <w:t xml:space="preserve"> organized by the Passenger Transport Department</w:t>
      </w:r>
      <w:r w:rsidRPr="00C05C6B">
        <w:rPr>
          <w:color w:val="000000" w:themeColor="text1"/>
          <w:lang w:val="en-US"/>
        </w:rPr>
        <w:t>. Algorithms would play a significant role in driver engagement and ride assignments, emphasizing the importance of putting drivers and clients in direct contact through geolocation. According to this view, drivers should have the freedom to accept or refuse rides, and the obligation to make rides should be eliminated, in favour of a suggestion of rides to operate. This perspective aligns with the idea that many workers seek entrepreneurial opportunities and value individual responsibility in organizing their work.</w:t>
      </w:r>
    </w:p>
    <w:p w14:paraId="73B9F5CE" w14:textId="16D939E9" w:rsidR="00280907" w:rsidRPr="00C05C6B" w:rsidRDefault="00280907" w:rsidP="00A225E1">
      <w:pPr>
        <w:pStyle w:val="Titre5"/>
        <w:spacing w:before="120" w:after="120"/>
        <w:rPr>
          <w:color w:val="000000" w:themeColor="text1"/>
          <w:lang w:val="en-US" w:eastAsia="fr-FR"/>
        </w:rPr>
      </w:pPr>
      <w:bookmarkStart w:id="214" w:name="_Toc149396639"/>
      <w:bookmarkStart w:id="215" w:name="_Toc151300032"/>
      <w:bookmarkStart w:id="216" w:name="_Toc169527915"/>
      <w:r w:rsidRPr="00C05C6B">
        <w:rPr>
          <w:color w:val="000000" w:themeColor="text1"/>
          <w:lang w:val="en-US" w:eastAsia="fr-FR"/>
        </w:rPr>
        <w:t>Protection and safety at work</w:t>
      </w:r>
      <w:bookmarkEnd w:id="214"/>
      <w:bookmarkEnd w:id="215"/>
      <w:bookmarkEnd w:id="216"/>
    </w:p>
    <w:p w14:paraId="4017E309" w14:textId="77777777" w:rsidR="00280907" w:rsidRPr="00C05C6B" w:rsidRDefault="00280907" w:rsidP="00A225E1">
      <w:pPr>
        <w:spacing w:before="120" w:after="120"/>
        <w:rPr>
          <w:color w:val="000000" w:themeColor="text1"/>
          <w:lang w:val="en-US" w:eastAsia="fr-FR"/>
        </w:rPr>
      </w:pPr>
      <w:r w:rsidRPr="00C05C6B">
        <w:rPr>
          <w:color w:val="000000" w:themeColor="text1"/>
          <w:lang w:val="en-US" w:eastAsia="fr-FR"/>
        </w:rPr>
        <w:t>By contrast, the discourse on protection and safety at work advocates a high degree of formalization in the access to the profession, with predetermined criteria and training to be completed. This would ensure that the driver’s profile is secure in terms of the service provided to the client. The legitimacy is given to institutions such as administrations or disciplinary councils to regulate and coordinate activities in the sector. Third-party authorities will prevent hard working conditions and deviant behavior from companies and drivers. This view also defends a collective responsibility for activities based on strict rules in terms of rights and duties of each actor. </w:t>
      </w:r>
    </w:p>
    <w:p w14:paraId="6F6DAC34" w14:textId="2D6FB0CB" w:rsidR="00280907" w:rsidRPr="00C05C6B" w:rsidRDefault="00280907" w:rsidP="00A225E1">
      <w:pPr>
        <w:pStyle w:val="Titre4"/>
        <w:spacing w:before="120" w:after="120"/>
        <w:rPr>
          <w:rFonts w:eastAsia="Times New Roman"/>
          <w:color w:val="000000" w:themeColor="text1"/>
          <w:lang w:val="en-US" w:eastAsia="fr-FR"/>
        </w:rPr>
      </w:pPr>
      <w:bookmarkStart w:id="217" w:name="_Toc149396640"/>
      <w:bookmarkStart w:id="218" w:name="_Toc151300033"/>
      <w:bookmarkStart w:id="219" w:name="_Toc169527916"/>
      <w:r w:rsidRPr="00C05C6B">
        <w:rPr>
          <w:rFonts w:eastAsia="Times New Roman"/>
          <w:color w:val="000000" w:themeColor="text1"/>
          <w:lang w:val="en-US" w:eastAsia="fr-FR"/>
        </w:rPr>
        <w:t>Third discursive regime: mobility in the urban space</w:t>
      </w:r>
      <w:bookmarkEnd w:id="217"/>
      <w:bookmarkEnd w:id="218"/>
      <w:bookmarkEnd w:id="219"/>
      <w:r w:rsidRPr="00C05C6B">
        <w:rPr>
          <w:rFonts w:eastAsia="Times New Roman"/>
          <w:color w:val="000000" w:themeColor="text1"/>
          <w:lang w:val="en-US" w:eastAsia="fr-FR"/>
        </w:rPr>
        <w:t> </w:t>
      </w:r>
    </w:p>
    <w:p w14:paraId="5D744239" w14:textId="77777777" w:rsidR="00280907" w:rsidRPr="00C05C6B" w:rsidRDefault="00280907" w:rsidP="00A225E1">
      <w:pPr>
        <w:spacing w:before="120" w:after="120"/>
        <w:rPr>
          <w:color w:val="000000" w:themeColor="text1"/>
          <w:lang w:val="en-US" w:eastAsia="fr-FR"/>
        </w:rPr>
      </w:pPr>
      <w:r w:rsidRPr="00C05C6B">
        <w:rPr>
          <w:color w:val="000000" w:themeColor="text1"/>
          <w:lang w:val="en-US" w:eastAsia="fr-FR"/>
        </w:rPr>
        <w:t xml:space="preserve">The third regime focuses on the civic order of worth in urban mobility. It encompasses contrasting views on how to address this issue. Those advocating for autonomous regulation prioritize technology as a key factor in organization. Conversely, normative discourses </w:t>
      </w:r>
      <w:r w:rsidRPr="00C05C6B">
        <w:rPr>
          <w:color w:val="000000" w:themeColor="text1"/>
          <w:lang w:val="en-US" w:eastAsia="fr-FR"/>
        </w:rPr>
        <w:lastRenderedPageBreak/>
        <w:t>advocate for a comprehensive urban mobility policy, emphasizing integration and differentiation of various transport modes through administrative regulation.</w:t>
      </w:r>
    </w:p>
    <w:p w14:paraId="501D5DF2" w14:textId="628DC2FC" w:rsidR="00280907" w:rsidRPr="00C05C6B" w:rsidRDefault="00280907" w:rsidP="00A225E1">
      <w:pPr>
        <w:pStyle w:val="Titre5"/>
        <w:spacing w:before="120" w:after="120"/>
        <w:rPr>
          <w:color w:val="000000" w:themeColor="text1"/>
          <w:lang w:val="en-US" w:eastAsia="fr-FR"/>
        </w:rPr>
      </w:pPr>
      <w:bookmarkStart w:id="220" w:name="_Toc149396641"/>
      <w:bookmarkStart w:id="221" w:name="_Toc151300034"/>
      <w:bookmarkStart w:id="222" w:name="_Toc169527917"/>
      <w:r w:rsidRPr="00C05C6B">
        <w:rPr>
          <w:color w:val="000000" w:themeColor="text1"/>
          <w:lang w:val="en-US" w:eastAsia="fr-FR"/>
        </w:rPr>
        <w:t>Enlarged access to mobility through digitalization</w:t>
      </w:r>
      <w:bookmarkEnd w:id="220"/>
      <w:bookmarkEnd w:id="221"/>
      <w:bookmarkEnd w:id="222"/>
    </w:p>
    <w:p w14:paraId="11A9F392" w14:textId="77777777" w:rsidR="00280907" w:rsidRPr="00C05C6B" w:rsidRDefault="00280907" w:rsidP="00A225E1">
      <w:pPr>
        <w:spacing w:before="120" w:after="120"/>
        <w:rPr>
          <w:color w:val="000000" w:themeColor="text1"/>
          <w:lang w:val="en-US" w:eastAsia="fr-FR"/>
        </w:rPr>
      </w:pPr>
      <w:r w:rsidRPr="00C05C6B">
        <w:rPr>
          <w:color w:val="000000" w:themeColor="text1"/>
          <w:lang w:val="en-US" w:eastAsia="fr-FR"/>
        </w:rPr>
        <w:t>The first position argues that there is a “natural” complementarity between the different modes of transport. These emphasize that different modes of transportation, including traditional taxis, should complement each other to cater to diverse mobility needs. It sees technological innovations as valuable tools to enhance accessibility, making transportation services available to a wider range of users. The future of the sector, according to this perspective, hinges on technological expertise.</w:t>
      </w:r>
    </w:p>
    <w:p w14:paraId="3FF1D5AC" w14:textId="04A97F0E" w:rsidR="00280907" w:rsidRPr="00C05C6B" w:rsidRDefault="00280907" w:rsidP="00A225E1">
      <w:pPr>
        <w:pStyle w:val="Titre5"/>
        <w:spacing w:before="120" w:after="120"/>
        <w:rPr>
          <w:color w:val="000000" w:themeColor="text1"/>
          <w:lang w:val="en-US" w:eastAsia="fr-FR"/>
        </w:rPr>
      </w:pPr>
      <w:bookmarkStart w:id="223" w:name="_Toc149396642"/>
      <w:bookmarkStart w:id="224" w:name="_Toc151300035"/>
      <w:bookmarkStart w:id="225" w:name="_Toc169527918"/>
      <w:r w:rsidRPr="00C05C6B">
        <w:rPr>
          <w:color w:val="000000" w:themeColor="text1"/>
          <w:lang w:val="en-US" w:eastAsia="fr-FR"/>
        </w:rPr>
        <w:t>Urban space development through political arbitration</w:t>
      </w:r>
      <w:bookmarkEnd w:id="223"/>
      <w:bookmarkEnd w:id="224"/>
      <w:bookmarkEnd w:id="225"/>
    </w:p>
    <w:p w14:paraId="7467AA95" w14:textId="6D511F61" w:rsidR="009E49E3" w:rsidRPr="00C05C6B" w:rsidRDefault="00280907" w:rsidP="00A225E1">
      <w:pPr>
        <w:spacing w:before="120" w:after="120"/>
        <w:rPr>
          <w:color w:val="000000" w:themeColor="text1"/>
          <w:lang w:val="en-US" w:eastAsia="fr-FR"/>
        </w:rPr>
      </w:pPr>
      <w:r w:rsidRPr="00C05C6B">
        <w:rPr>
          <w:color w:val="000000" w:themeColor="text1"/>
          <w:lang w:val="en-US" w:eastAsia="fr-FR"/>
        </w:rPr>
        <w:t>By contrast, the urban policy discourse argues for the integration and coordination of various transportation modes under external authority. It advocates for political arbitration to ensure that each mode serves specific mobility purposes effectively. This perspective differentiates taxi services as safer due to their expertise in navigating the city and professionalism. It calls for stronger institutional regulations, including increased parking and dedicated lanes, potentially leading to a comprehensive reorganization of urban space.</w:t>
      </w:r>
    </w:p>
    <w:p w14:paraId="5BD2180B" w14:textId="13C903F5" w:rsidR="009E49E3" w:rsidRPr="00C05C6B" w:rsidRDefault="001762AD" w:rsidP="00A225E1">
      <w:pPr>
        <w:spacing w:before="120" w:after="120"/>
        <w:rPr>
          <w:color w:val="000000" w:themeColor="text1"/>
          <w:lang w:val="en-US" w:eastAsia="fr-FR"/>
        </w:rPr>
      </w:pPr>
      <w:r w:rsidRPr="00C05C6B">
        <w:rPr>
          <w:color w:val="000000" w:themeColor="text1"/>
          <w:lang w:val="en-US" w:eastAsia="fr-FR"/>
        </w:rPr>
        <w:t>Table 5</w:t>
      </w:r>
      <w:r w:rsidR="00280907" w:rsidRPr="00C05C6B">
        <w:rPr>
          <w:color w:val="000000" w:themeColor="text1"/>
          <w:lang w:val="en-US" w:eastAsia="fr-FR"/>
        </w:rPr>
        <w:t xml:space="preserve"> below synthesizes the various oppositions about the regulation. </w:t>
      </w:r>
    </w:p>
    <w:p w14:paraId="4A5E3A90" w14:textId="77777777" w:rsidR="009E49E3" w:rsidRPr="00C05C6B" w:rsidRDefault="009E49E3">
      <w:pPr>
        <w:spacing w:line="259" w:lineRule="auto"/>
        <w:jc w:val="left"/>
        <w:rPr>
          <w:color w:val="000000" w:themeColor="text1"/>
          <w:lang w:val="en-US" w:eastAsia="fr-FR"/>
        </w:rPr>
      </w:pPr>
      <w:r w:rsidRPr="00C05C6B">
        <w:rPr>
          <w:color w:val="000000" w:themeColor="text1"/>
          <w:lang w:val="en-US" w:eastAsia="fr-FR"/>
        </w:rPr>
        <w:br w:type="page"/>
      </w:r>
    </w:p>
    <w:tbl>
      <w:tblPr>
        <w:tblW w:w="5000" w:type="pct"/>
        <w:jc w:val="center"/>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535"/>
        <w:gridCol w:w="4535"/>
      </w:tblGrid>
      <w:tr w:rsidR="007C25DC" w:rsidRPr="00C05C6B" w14:paraId="5E38641B" w14:textId="77777777" w:rsidTr="001D0802">
        <w:trPr>
          <w:trHeight w:val="765"/>
          <w:jc w:val="center"/>
        </w:trPr>
        <w:tc>
          <w:tcPr>
            <w:tcW w:w="2500" w:type="pct"/>
            <w:tcBorders>
              <w:top w:val="single" w:sz="6" w:space="0" w:color="000000"/>
              <w:left w:val="nil"/>
              <w:bottom w:val="single" w:sz="4" w:space="0" w:color="auto"/>
              <w:right w:val="single" w:sz="6" w:space="0" w:color="auto"/>
            </w:tcBorders>
            <w:shd w:val="clear" w:color="auto" w:fill="F2F2F2"/>
            <w:vAlign w:val="center"/>
            <w:hideMark/>
          </w:tcPr>
          <w:p w14:paraId="563AD4D2" w14:textId="39AA7AAA" w:rsidR="00471216" w:rsidRPr="00C05C6B" w:rsidRDefault="00471216" w:rsidP="001D0802">
            <w:pPr>
              <w:spacing w:before="120" w:after="120"/>
              <w:jc w:val="center"/>
              <w:rPr>
                <w:b/>
                <w:color w:val="000000" w:themeColor="text1"/>
                <w:sz w:val="22"/>
                <w:lang w:val="fr-BE" w:eastAsia="fr-FR"/>
              </w:rPr>
            </w:pPr>
            <w:r w:rsidRPr="00C05C6B">
              <w:rPr>
                <w:b/>
                <w:color w:val="000000" w:themeColor="text1"/>
                <w:sz w:val="22"/>
                <w:lang w:val="fr-BE" w:eastAsia="fr-FR"/>
              </w:rPr>
              <w:lastRenderedPageBreak/>
              <w:t>Autonomy of the regulation</w:t>
            </w:r>
          </w:p>
        </w:tc>
        <w:tc>
          <w:tcPr>
            <w:tcW w:w="2500" w:type="pct"/>
            <w:tcBorders>
              <w:top w:val="single" w:sz="6" w:space="0" w:color="000000"/>
              <w:left w:val="single" w:sz="6" w:space="0" w:color="auto"/>
              <w:bottom w:val="single" w:sz="4" w:space="0" w:color="auto"/>
              <w:right w:val="nil"/>
            </w:tcBorders>
            <w:shd w:val="clear" w:color="auto" w:fill="F2F2F2"/>
            <w:vAlign w:val="center"/>
            <w:hideMark/>
          </w:tcPr>
          <w:p w14:paraId="2A035DF6" w14:textId="35227B0E" w:rsidR="00471216" w:rsidRPr="00C05C6B" w:rsidRDefault="00471216" w:rsidP="001D0802">
            <w:pPr>
              <w:spacing w:before="120" w:after="120"/>
              <w:jc w:val="center"/>
              <w:rPr>
                <w:b/>
                <w:color w:val="000000" w:themeColor="text1"/>
                <w:sz w:val="22"/>
                <w:lang w:val="fr-BE" w:eastAsia="fr-FR"/>
              </w:rPr>
            </w:pPr>
            <w:r w:rsidRPr="00C05C6B">
              <w:rPr>
                <w:b/>
                <w:color w:val="000000" w:themeColor="text1"/>
                <w:sz w:val="22"/>
                <w:lang w:val="fr-BE" w:eastAsia="fr-FR"/>
              </w:rPr>
              <w:t>Heteronomy of the regulation</w:t>
            </w:r>
          </w:p>
        </w:tc>
      </w:tr>
      <w:tr w:rsidR="007C25DC" w:rsidRPr="00C05C6B" w14:paraId="2E3E3A7D" w14:textId="77777777" w:rsidTr="001D0802">
        <w:trPr>
          <w:trHeight w:val="482"/>
          <w:jc w:val="center"/>
        </w:trPr>
        <w:tc>
          <w:tcPr>
            <w:tcW w:w="5000" w:type="pct"/>
            <w:gridSpan w:val="2"/>
            <w:tcBorders>
              <w:top w:val="single" w:sz="4" w:space="0" w:color="auto"/>
              <w:left w:val="single" w:sz="4" w:space="0" w:color="auto"/>
              <w:bottom w:val="single" w:sz="4" w:space="0" w:color="auto"/>
              <w:right w:val="single" w:sz="4" w:space="0" w:color="auto"/>
            </w:tcBorders>
            <w:shd w:val="clear" w:color="auto" w:fill="D0CECE"/>
            <w:vAlign w:val="center"/>
            <w:hideMark/>
          </w:tcPr>
          <w:p w14:paraId="3465536D" w14:textId="77777777" w:rsidR="00471216" w:rsidRPr="00C05C6B" w:rsidRDefault="00471216" w:rsidP="001D0802">
            <w:pPr>
              <w:spacing w:before="120" w:after="120"/>
              <w:jc w:val="center"/>
              <w:rPr>
                <w:b/>
                <w:color w:val="000000" w:themeColor="text1"/>
                <w:sz w:val="22"/>
                <w:lang w:val="fr-BE" w:eastAsia="fr-FR"/>
              </w:rPr>
            </w:pPr>
            <w:r w:rsidRPr="00C05C6B">
              <w:rPr>
                <w:b/>
                <w:color w:val="000000" w:themeColor="text1"/>
                <w:sz w:val="22"/>
                <w:lang w:val="fr-BE" w:eastAsia="fr-FR"/>
              </w:rPr>
              <w:t>Market dynamics</w:t>
            </w:r>
          </w:p>
        </w:tc>
      </w:tr>
      <w:tr w:rsidR="007C25DC" w:rsidRPr="0011699F" w14:paraId="210B9028" w14:textId="77777777" w:rsidTr="001D0802">
        <w:trPr>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2456A89A" w14:textId="77777777" w:rsidR="00471216" w:rsidRPr="00C05C6B" w:rsidRDefault="00471216" w:rsidP="001D0802">
            <w:pPr>
              <w:spacing w:before="120" w:after="120"/>
              <w:jc w:val="center"/>
              <w:rPr>
                <w:color w:val="000000" w:themeColor="text1"/>
                <w:sz w:val="22"/>
                <w:lang w:val="en-US" w:eastAsia="fr-FR"/>
              </w:rPr>
            </w:pPr>
            <w:r w:rsidRPr="00C05C6B">
              <w:rPr>
                <w:color w:val="000000" w:themeColor="text1"/>
                <w:sz w:val="22"/>
                <w:lang w:val="en-US" w:eastAsia="fr-FR"/>
              </w:rPr>
              <w:t>Competition as a vector of service quality</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2B8ED198" w14:textId="77777777" w:rsidR="00471216" w:rsidRPr="00C05C6B" w:rsidRDefault="00471216" w:rsidP="001D0802">
            <w:pPr>
              <w:spacing w:before="120" w:after="120"/>
              <w:jc w:val="center"/>
              <w:rPr>
                <w:color w:val="000000" w:themeColor="text1"/>
                <w:sz w:val="22"/>
                <w:lang w:val="en-US" w:eastAsia="fr-FR"/>
              </w:rPr>
            </w:pPr>
            <w:r w:rsidRPr="00C05C6B">
              <w:rPr>
                <w:color w:val="000000" w:themeColor="text1"/>
                <w:sz w:val="22"/>
                <w:lang w:val="en-US" w:eastAsia="fr-FR"/>
              </w:rPr>
              <w:t>Economic viability of the operators</w:t>
            </w:r>
          </w:p>
        </w:tc>
      </w:tr>
      <w:tr w:rsidR="007C25DC" w:rsidRPr="00C05C6B" w14:paraId="29187F93" w14:textId="77777777" w:rsidTr="001D0802">
        <w:trPr>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53A62380" w14:textId="77777777" w:rsidR="00471216" w:rsidRPr="00C05C6B" w:rsidRDefault="00471216" w:rsidP="001D0802">
            <w:pPr>
              <w:spacing w:before="120" w:after="120"/>
              <w:jc w:val="center"/>
              <w:rPr>
                <w:color w:val="000000" w:themeColor="text1"/>
                <w:sz w:val="22"/>
                <w:lang w:val="fr-BE" w:eastAsia="fr-FR"/>
              </w:rPr>
            </w:pPr>
            <w:r w:rsidRPr="00C05C6B">
              <w:rPr>
                <w:color w:val="000000" w:themeColor="text1"/>
                <w:sz w:val="22"/>
                <w:lang w:val="fr-BE" w:eastAsia="fr-FR"/>
              </w:rPr>
              <w:t>Free pricing</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27ACBE97" w14:textId="77777777" w:rsidR="00471216" w:rsidRPr="00C05C6B" w:rsidRDefault="00471216" w:rsidP="001D0802">
            <w:pPr>
              <w:spacing w:before="120" w:after="120"/>
              <w:jc w:val="center"/>
              <w:rPr>
                <w:color w:val="000000" w:themeColor="text1"/>
                <w:sz w:val="22"/>
                <w:lang w:val="fr-BE" w:eastAsia="fr-FR"/>
              </w:rPr>
            </w:pPr>
            <w:r w:rsidRPr="00C05C6B">
              <w:rPr>
                <w:color w:val="000000" w:themeColor="text1"/>
                <w:sz w:val="22"/>
                <w:lang w:val="fr-BE" w:eastAsia="fr-FR"/>
              </w:rPr>
              <w:t>Fixed fee</w:t>
            </w:r>
          </w:p>
        </w:tc>
      </w:tr>
      <w:tr w:rsidR="007C25DC" w:rsidRPr="00C05C6B" w14:paraId="01701C0A" w14:textId="77777777" w:rsidTr="001D0802">
        <w:trPr>
          <w:trHeight w:val="217"/>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2BE2E047" w14:textId="77777777" w:rsidR="00471216" w:rsidRPr="00C05C6B" w:rsidRDefault="00471216" w:rsidP="001D0802">
            <w:pPr>
              <w:spacing w:before="120" w:after="120"/>
              <w:jc w:val="center"/>
              <w:rPr>
                <w:color w:val="000000" w:themeColor="text1"/>
                <w:sz w:val="22"/>
                <w:lang w:val="fr-BE" w:eastAsia="fr-FR"/>
              </w:rPr>
            </w:pPr>
            <w:r w:rsidRPr="00C05C6B">
              <w:rPr>
                <w:color w:val="000000" w:themeColor="text1"/>
                <w:sz w:val="22"/>
                <w:lang w:val="fr-BE" w:eastAsia="fr-FR"/>
              </w:rPr>
              <w:t>Deleting numerus clausus</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39C2CE46" w14:textId="77777777" w:rsidR="00471216" w:rsidRPr="00C05C6B" w:rsidRDefault="00471216" w:rsidP="001D0802">
            <w:pPr>
              <w:spacing w:before="120" w:after="120"/>
              <w:jc w:val="center"/>
              <w:rPr>
                <w:color w:val="000000" w:themeColor="text1"/>
                <w:sz w:val="22"/>
                <w:lang w:val="fr-BE" w:eastAsia="fr-FR"/>
              </w:rPr>
            </w:pPr>
            <w:r w:rsidRPr="00C05C6B">
              <w:rPr>
                <w:color w:val="000000" w:themeColor="text1"/>
                <w:sz w:val="22"/>
                <w:lang w:val="fr-BE" w:eastAsia="fr-FR"/>
              </w:rPr>
              <w:t>Maintaining/increasing numerus clausus</w:t>
            </w:r>
          </w:p>
        </w:tc>
      </w:tr>
      <w:tr w:rsidR="007C25DC" w:rsidRPr="00C05C6B" w14:paraId="160B02C7" w14:textId="77777777" w:rsidTr="001D0802">
        <w:trPr>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44F05F7C" w14:textId="77777777" w:rsidR="00471216" w:rsidRPr="00C05C6B" w:rsidRDefault="00471216" w:rsidP="001D0802">
            <w:pPr>
              <w:spacing w:before="120" w:after="120"/>
              <w:jc w:val="center"/>
              <w:rPr>
                <w:color w:val="000000" w:themeColor="text1"/>
                <w:sz w:val="22"/>
                <w:lang w:val="fr-BE" w:eastAsia="fr-FR"/>
              </w:rPr>
            </w:pPr>
            <w:r w:rsidRPr="00C05C6B">
              <w:rPr>
                <w:color w:val="000000" w:themeColor="text1"/>
                <w:sz w:val="22"/>
                <w:lang w:val="fr-BE" w:eastAsia="fr-FR"/>
              </w:rPr>
              <w:t>Unification of paid passenger transportation services (commodification)</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548BE633" w14:textId="77777777" w:rsidR="00471216" w:rsidRPr="00C05C6B" w:rsidRDefault="00471216" w:rsidP="001D0802">
            <w:pPr>
              <w:spacing w:before="120" w:after="120"/>
              <w:jc w:val="center"/>
              <w:rPr>
                <w:color w:val="000000" w:themeColor="text1"/>
                <w:sz w:val="22"/>
                <w:lang w:val="fr-BE" w:eastAsia="fr-FR"/>
              </w:rPr>
            </w:pPr>
            <w:r w:rsidRPr="00C05C6B">
              <w:rPr>
                <w:color w:val="000000" w:themeColor="text1"/>
                <w:sz w:val="22"/>
                <w:lang w:val="fr-BE" w:eastAsia="fr-FR"/>
              </w:rPr>
              <w:t>Segmentation of paid passenger transportation services (market niches)</w:t>
            </w:r>
          </w:p>
        </w:tc>
      </w:tr>
      <w:tr w:rsidR="007C25DC" w:rsidRPr="00C05C6B" w14:paraId="398FB6AD" w14:textId="77777777" w:rsidTr="001D0802">
        <w:trPr>
          <w:jc w:val="center"/>
        </w:trPr>
        <w:tc>
          <w:tcPr>
            <w:tcW w:w="5000" w:type="pct"/>
            <w:gridSpan w:val="2"/>
            <w:tcBorders>
              <w:top w:val="single" w:sz="4" w:space="0" w:color="auto"/>
              <w:left w:val="single" w:sz="4" w:space="0" w:color="auto"/>
              <w:bottom w:val="single" w:sz="4" w:space="0" w:color="auto"/>
              <w:right w:val="single" w:sz="4" w:space="0" w:color="auto"/>
            </w:tcBorders>
            <w:shd w:val="clear" w:color="auto" w:fill="D0CECE"/>
            <w:vAlign w:val="center"/>
            <w:hideMark/>
          </w:tcPr>
          <w:p w14:paraId="3F765460" w14:textId="77777777" w:rsidR="00471216" w:rsidRPr="00C05C6B" w:rsidRDefault="00471216" w:rsidP="001D0802">
            <w:pPr>
              <w:spacing w:before="120" w:after="120"/>
              <w:jc w:val="center"/>
              <w:rPr>
                <w:b/>
                <w:color w:val="000000" w:themeColor="text1"/>
                <w:sz w:val="22"/>
                <w:lang w:val="fr-BE" w:eastAsia="fr-FR"/>
              </w:rPr>
            </w:pPr>
            <w:r w:rsidRPr="00C05C6B">
              <w:rPr>
                <w:b/>
                <w:bCs/>
                <w:color w:val="000000" w:themeColor="text1"/>
                <w:sz w:val="22"/>
                <w:lang w:val="fr-BE" w:eastAsia="fr-FR"/>
              </w:rPr>
              <w:t>Flexible work</w:t>
            </w:r>
            <w:r w:rsidRPr="00C05C6B">
              <w:rPr>
                <w:b/>
                <w:color w:val="000000" w:themeColor="text1"/>
                <w:sz w:val="22"/>
                <w:lang w:val="fr-BE" w:eastAsia="fr-FR"/>
              </w:rPr>
              <w:t> arrangements</w:t>
            </w:r>
          </w:p>
        </w:tc>
      </w:tr>
      <w:tr w:rsidR="007C25DC" w:rsidRPr="0011699F" w14:paraId="756DFC00" w14:textId="77777777" w:rsidTr="001D0802">
        <w:trPr>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595FCF7B" w14:textId="77777777" w:rsidR="00471216" w:rsidRPr="00C05C6B" w:rsidRDefault="00471216" w:rsidP="001D0802">
            <w:pPr>
              <w:spacing w:before="120" w:after="120"/>
              <w:jc w:val="center"/>
              <w:rPr>
                <w:color w:val="000000" w:themeColor="text1"/>
                <w:sz w:val="22"/>
                <w:lang w:val="fr-BE" w:eastAsia="fr-FR"/>
              </w:rPr>
            </w:pPr>
            <w:r w:rsidRPr="00C05C6B">
              <w:rPr>
                <w:color w:val="000000" w:themeColor="text1"/>
                <w:sz w:val="22"/>
                <w:lang w:val="fr-BE" w:eastAsia="fr-FR"/>
              </w:rPr>
              <w:t>Flexibility and freedom</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4BA78A35" w14:textId="77777777" w:rsidR="00471216" w:rsidRPr="00C05C6B" w:rsidRDefault="00471216" w:rsidP="001D0802">
            <w:pPr>
              <w:spacing w:before="120" w:after="120"/>
              <w:jc w:val="center"/>
              <w:rPr>
                <w:color w:val="000000" w:themeColor="text1"/>
                <w:sz w:val="22"/>
                <w:lang w:val="en-US" w:eastAsia="fr-FR"/>
              </w:rPr>
            </w:pPr>
            <w:r w:rsidRPr="00C05C6B">
              <w:rPr>
                <w:color w:val="000000" w:themeColor="text1"/>
                <w:sz w:val="22"/>
                <w:lang w:val="en-US" w:eastAsia="fr-FR"/>
              </w:rPr>
              <w:t>Protection and safety at work</w:t>
            </w:r>
          </w:p>
        </w:tc>
      </w:tr>
      <w:tr w:rsidR="007C25DC" w:rsidRPr="0011699F" w14:paraId="1DAAD54B" w14:textId="77777777" w:rsidTr="001D0802">
        <w:trPr>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176989A8" w14:textId="77777777" w:rsidR="00471216" w:rsidRPr="00C05C6B" w:rsidRDefault="00471216" w:rsidP="001D0802">
            <w:pPr>
              <w:spacing w:before="120" w:after="120"/>
              <w:jc w:val="center"/>
              <w:rPr>
                <w:color w:val="000000" w:themeColor="text1"/>
                <w:sz w:val="22"/>
                <w:lang w:val="en-US" w:eastAsia="fr-FR"/>
              </w:rPr>
            </w:pPr>
            <w:r w:rsidRPr="00C05C6B">
              <w:rPr>
                <w:color w:val="000000" w:themeColor="text1"/>
                <w:sz w:val="22"/>
                <w:lang w:val="en-US" w:eastAsia="fr-FR"/>
              </w:rPr>
              <w:t>Open access to the profession</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46D2BD09" w14:textId="77777777" w:rsidR="00471216" w:rsidRPr="00C05C6B" w:rsidRDefault="00471216" w:rsidP="001D0802">
            <w:pPr>
              <w:spacing w:before="120" w:after="120"/>
              <w:jc w:val="center"/>
              <w:rPr>
                <w:color w:val="000000" w:themeColor="text1"/>
                <w:sz w:val="22"/>
                <w:lang w:val="en-US" w:eastAsia="fr-FR"/>
              </w:rPr>
            </w:pPr>
            <w:r w:rsidRPr="00C05C6B">
              <w:rPr>
                <w:color w:val="000000" w:themeColor="text1"/>
                <w:sz w:val="22"/>
                <w:lang w:val="en-US" w:eastAsia="fr-FR"/>
              </w:rPr>
              <w:t>Standardized access to the profession</w:t>
            </w:r>
          </w:p>
        </w:tc>
      </w:tr>
      <w:tr w:rsidR="007C25DC" w:rsidRPr="00C05C6B" w14:paraId="756CE5B1" w14:textId="77777777" w:rsidTr="001D0802">
        <w:trPr>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3DC55B9D" w14:textId="77777777" w:rsidR="00471216" w:rsidRPr="00C05C6B" w:rsidRDefault="00471216" w:rsidP="001D0802">
            <w:pPr>
              <w:spacing w:before="120" w:after="120"/>
              <w:jc w:val="center"/>
              <w:rPr>
                <w:color w:val="000000" w:themeColor="text1"/>
                <w:sz w:val="22"/>
                <w:lang w:val="en-US" w:eastAsia="fr-FR"/>
              </w:rPr>
            </w:pPr>
            <w:r w:rsidRPr="00C05C6B">
              <w:rPr>
                <w:color w:val="000000" w:themeColor="text1"/>
                <w:sz w:val="22"/>
                <w:lang w:val="en-US" w:eastAsia="fr-FR"/>
              </w:rPr>
              <w:t>Algorithmic management (access, match-making, fees, etc. monitored by the platform)</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575866CF" w14:textId="77777777" w:rsidR="00471216" w:rsidRPr="00C05C6B" w:rsidRDefault="00471216" w:rsidP="001D0802">
            <w:pPr>
              <w:spacing w:before="120" w:after="120"/>
              <w:jc w:val="center"/>
              <w:rPr>
                <w:color w:val="000000" w:themeColor="text1"/>
                <w:sz w:val="22"/>
                <w:lang w:val="fr-BE" w:eastAsia="fr-FR"/>
              </w:rPr>
            </w:pPr>
            <w:r w:rsidRPr="00C05C6B">
              <w:rPr>
                <w:color w:val="000000" w:themeColor="text1"/>
                <w:sz w:val="22"/>
                <w:lang w:val="fr-BE" w:eastAsia="fr-FR"/>
              </w:rPr>
              <w:t>Institutional management (administrations, disciplinary councils)</w:t>
            </w:r>
          </w:p>
        </w:tc>
      </w:tr>
      <w:tr w:rsidR="007C25DC" w:rsidRPr="0011699F" w14:paraId="4E84F900" w14:textId="77777777" w:rsidTr="001D0802">
        <w:trPr>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6DB4B6FA" w14:textId="77777777" w:rsidR="00471216" w:rsidRPr="00C05C6B" w:rsidRDefault="00471216" w:rsidP="001D0802">
            <w:pPr>
              <w:spacing w:before="120" w:after="120"/>
              <w:jc w:val="center"/>
              <w:rPr>
                <w:color w:val="000000" w:themeColor="text1"/>
                <w:sz w:val="22"/>
                <w:lang w:val="en-US" w:eastAsia="fr-FR"/>
              </w:rPr>
            </w:pPr>
            <w:r w:rsidRPr="00C05C6B">
              <w:rPr>
                <w:color w:val="000000" w:themeColor="text1"/>
                <w:sz w:val="22"/>
                <w:lang w:val="en-US" w:eastAsia="fr-FR"/>
              </w:rPr>
              <w:t>Activity based on individual responsibility (entrepreneurship)</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48DC8271" w14:textId="77777777" w:rsidR="00471216" w:rsidRPr="00C05C6B" w:rsidRDefault="00471216" w:rsidP="001D0802">
            <w:pPr>
              <w:spacing w:before="120" w:after="120"/>
              <w:jc w:val="center"/>
              <w:rPr>
                <w:color w:val="000000" w:themeColor="text1"/>
                <w:sz w:val="22"/>
                <w:lang w:val="en-US" w:eastAsia="fr-FR"/>
              </w:rPr>
            </w:pPr>
            <w:r w:rsidRPr="00C05C6B">
              <w:rPr>
                <w:color w:val="000000" w:themeColor="text1"/>
                <w:sz w:val="22"/>
                <w:lang w:val="en-US" w:eastAsia="fr-FR"/>
              </w:rPr>
              <w:t>Activity based on collective responsibility (labour market)</w:t>
            </w:r>
          </w:p>
        </w:tc>
      </w:tr>
      <w:tr w:rsidR="007C25DC" w:rsidRPr="0011699F" w14:paraId="6F338C52" w14:textId="77777777" w:rsidTr="001D0802">
        <w:trPr>
          <w:jc w:val="center"/>
        </w:trPr>
        <w:tc>
          <w:tcPr>
            <w:tcW w:w="5000" w:type="pct"/>
            <w:gridSpan w:val="2"/>
            <w:tcBorders>
              <w:top w:val="single" w:sz="4" w:space="0" w:color="auto"/>
              <w:left w:val="single" w:sz="4" w:space="0" w:color="auto"/>
              <w:bottom w:val="single" w:sz="4" w:space="0" w:color="auto"/>
              <w:right w:val="single" w:sz="4" w:space="0" w:color="auto"/>
            </w:tcBorders>
            <w:shd w:val="clear" w:color="auto" w:fill="D0CECE"/>
            <w:vAlign w:val="center"/>
            <w:hideMark/>
          </w:tcPr>
          <w:p w14:paraId="5E514792" w14:textId="77777777" w:rsidR="00471216" w:rsidRPr="00C05C6B" w:rsidRDefault="00471216" w:rsidP="001D0802">
            <w:pPr>
              <w:spacing w:before="120" w:after="120"/>
              <w:jc w:val="center"/>
              <w:rPr>
                <w:b/>
                <w:color w:val="000000" w:themeColor="text1"/>
                <w:sz w:val="22"/>
                <w:lang w:val="en-US" w:eastAsia="fr-FR"/>
              </w:rPr>
            </w:pPr>
            <w:r w:rsidRPr="00C05C6B">
              <w:rPr>
                <w:b/>
                <w:color w:val="000000" w:themeColor="text1"/>
                <w:sz w:val="22"/>
                <w:lang w:val="en-US" w:eastAsia="fr-FR"/>
              </w:rPr>
              <w:t>Mobility in the urban space</w:t>
            </w:r>
          </w:p>
        </w:tc>
      </w:tr>
      <w:tr w:rsidR="007C25DC" w:rsidRPr="0011699F" w14:paraId="18A8B344" w14:textId="77777777" w:rsidTr="009E49E3">
        <w:trPr>
          <w:trHeight w:val="1151"/>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02A65A23" w14:textId="36BA4081" w:rsidR="00471216" w:rsidRPr="00C05C6B" w:rsidRDefault="00471216" w:rsidP="009E49E3">
            <w:pPr>
              <w:spacing w:before="120" w:after="120"/>
              <w:jc w:val="center"/>
              <w:rPr>
                <w:color w:val="000000" w:themeColor="text1"/>
                <w:sz w:val="22"/>
                <w:lang w:val="en-US" w:eastAsia="fr-FR"/>
              </w:rPr>
            </w:pPr>
            <w:r w:rsidRPr="00C05C6B">
              <w:rPr>
                <w:color w:val="000000" w:themeColor="text1"/>
                <w:sz w:val="22"/>
                <w:lang w:val="en-US" w:eastAsia="fr-FR"/>
              </w:rPr>
              <w:t xml:space="preserve">Enlarged access to </w:t>
            </w:r>
            <w:r w:rsidR="009E49E3" w:rsidRPr="00C05C6B">
              <w:rPr>
                <w:color w:val="000000" w:themeColor="text1"/>
                <w:sz w:val="22"/>
                <w:lang w:val="en-US" w:eastAsia="fr-FR"/>
              </w:rPr>
              <w:t>mobility through digitalization</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22EA7C21" w14:textId="074E5BEA" w:rsidR="00471216" w:rsidRPr="00C05C6B" w:rsidRDefault="00471216" w:rsidP="009E49E3">
            <w:pPr>
              <w:spacing w:before="120" w:after="120"/>
              <w:jc w:val="center"/>
              <w:rPr>
                <w:color w:val="000000" w:themeColor="text1"/>
                <w:sz w:val="22"/>
                <w:lang w:val="en-US" w:eastAsia="fr-FR"/>
              </w:rPr>
            </w:pPr>
            <w:r w:rsidRPr="00C05C6B">
              <w:rPr>
                <w:color w:val="000000" w:themeColor="text1"/>
                <w:sz w:val="22"/>
                <w:lang w:val="en-US" w:eastAsia="fr-FR"/>
              </w:rPr>
              <w:t>Urban space developmen</w:t>
            </w:r>
            <w:r w:rsidR="009E49E3" w:rsidRPr="00C05C6B">
              <w:rPr>
                <w:color w:val="000000" w:themeColor="text1"/>
                <w:sz w:val="22"/>
                <w:lang w:val="en-US" w:eastAsia="fr-FR"/>
              </w:rPr>
              <w:t>t through political arbitration</w:t>
            </w:r>
          </w:p>
        </w:tc>
      </w:tr>
      <w:tr w:rsidR="007C25DC" w:rsidRPr="0011699F" w14:paraId="445A2FCA" w14:textId="77777777" w:rsidTr="001D0802">
        <w:trPr>
          <w:trHeight w:val="570"/>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1AF1F0CD" w14:textId="77777777" w:rsidR="00471216" w:rsidRPr="00C05C6B" w:rsidRDefault="00471216" w:rsidP="001D0802">
            <w:pPr>
              <w:spacing w:before="120" w:after="120"/>
              <w:jc w:val="center"/>
              <w:rPr>
                <w:color w:val="000000" w:themeColor="text1"/>
                <w:sz w:val="22"/>
                <w:lang w:val="en-US" w:eastAsia="fr-FR"/>
              </w:rPr>
            </w:pPr>
            <w:r w:rsidRPr="00C05C6B">
              <w:rPr>
                <w:color w:val="000000" w:themeColor="text1"/>
                <w:sz w:val="22"/>
                <w:lang w:val="en-US" w:eastAsia="fr-FR"/>
              </w:rPr>
              <w:t>Natural complementarity between the different transportation modes</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4EAFABAF" w14:textId="77777777" w:rsidR="00471216" w:rsidRPr="00C05C6B" w:rsidRDefault="00471216" w:rsidP="001D0802">
            <w:pPr>
              <w:spacing w:before="120" w:after="120"/>
              <w:jc w:val="center"/>
              <w:rPr>
                <w:color w:val="000000" w:themeColor="text1"/>
                <w:sz w:val="22"/>
                <w:lang w:val="en-US" w:eastAsia="fr-FR"/>
              </w:rPr>
            </w:pPr>
            <w:r w:rsidRPr="00C05C6B">
              <w:rPr>
                <w:color w:val="000000" w:themeColor="text1"/>
                <w:sz w:val="22"/>
                <w:lang w:val="en-US" w:eastAsia="fr-FR"/>
              </w:rPr>
              <w:t>Forced integration of the different transportation modes (specific roles and privileges for each of them)</w:t>
            </w:r>
          </w:p>
        </w:tc>
      </w:tr>
      <w:tr w:rsidR="007C25DC" w:rsidRPr="00C05C6B" w14:paraId="35421093" w14:textId="77777777" w:rsidTr="001D0802">
        <w:trPr>
          <w:trHeight w:val="435"/>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52E842B5" w14:textId="77777777" w:rsidR="00471216" w:rsidRPr="00C05C6B" w:rsidRDefault="00471216" w:rsidP="001D0802">
            <w:pPr>
              <w:spacing w:before="120" w:after="120"/>
              <w:jc w:val="center"/>
              <w:rPr>
                <w:color w:val="000000" w:themeColor="text1"/>
                <w:sz w:val="22"/>
                <w:lang w:val="fr-BE" w:eastAsia="fr-FR"/>
              </w:rPr>
            </w:pPr>
            <w:r w:rsidRPr="00C05C6B">
              <w:rPr>
                <w:color w:val="000000" w:themeColor="text1"/>
                <w:sz w:val="22"/>
                <w:lang w:val="fr-BE" w:eastAsia="fr-FR"/>
              </w:rPr>
              <w:t>Transport accessibility</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3353E9EE" w14:textId="77777777" w:rsidR="00471216" w:rsidRPr="00C05C6B" w:rsidRDefault="00471216" w:rsidP="001D0802">
            <w:pPr>
              <w:spacing w:before="120" w:after="120"/>
              <w:jc w:val="center"/>
              <w:rPr>
                <w:color w:val="000000" w:themeColor="text1"/>
                <w:sz w:val="22"/>
                <w:lang w:val="fr-BE" w:eastAsia="fr-FR"/>
              </w:rPr>
            </w:pPr>
            <w:r w:rsidRPr="00C05C6B">
              <w:rPr>
                <w:color w:val="000000" w:themeColor="text1"/>
                <w:sz w:val="22"/>
                <w:lang w:val="fr-BE" w:eastAsia="fr-FR"/>
              </w:rPr>
              <w:t>Transport safety</w:t>
            </w:r>
          </w:p>
        </w:tc>
      </w:tr>
      <w:tr w:rsidR="007C25DC" w:rsidRPr="0011699F" w14:paraId="76D3CF30" w14:textId="77777777" w:rsidTr="001D0802">
        <w:trPr>
          <w:trHeight w:val="585"/>
          <w:jc w:val="center"/>
        </w:trPr>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4282AB52" w14:textId="77777777" w:rsidR="00471216" w:rsidRPr="00C05C6B" w:rsidRDefault="00471216" w:rsidP="001D0802">
            <w:pPr>
              <w:spacing w:before="120" w:after="120"/>
              <w:jc w:val="center"/>
              <w:rPr>
                <w:color w:val="000000" w:themeColor="text1"/>
                <w:sz w:val="22"/>
                <w:lang w:val="fr-BE" w:eastAsia="fr-FR"/>
              </w:rPr>
            </w:pPr>
            <w:r w:rsidRPr="00C05C6B">
              <w:rPr>
                <w:color w:val="000000" w:themeColor="text1"/>
                <w:sz w:val="22"/>
                <w:lang w:val="fr-BE" w:eastAsia="fr-FR"/>
              </w:rPr>
              <w:t>Technology-based expertise</w:t>
            </w:r>
          </w:p>
        </w:tc>
        <w:tc>
          <w:tcPr>
            <w:tcW w:w="2500"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29F3536A" w14:textId="77777777" w:rsidR="00471216" w:rsidRPr="00C05C6B" w:rsidRDefault="00471216" w:rsidP="001762AD">
            <w:pPr>
              <w:keepNext/>
              <w:spacing w:before="120" w:after="120"/>
              <w:jc w:val="center"/>
              <w:rPr>
                <w:color w:val="000000" w:themeColor="text1"/>
                <w:sz w:val="22"/>
                <w:lang w:val="en-US" w:eastAsia="fr-FR"/>
              </w:rPr>
            </w:pPr>
            <w:r w:rsidRPr="00C05C6B">
              <w:rPr>
                <w:color w:val="000000" w:themeColor="text1"/>
                <w:sz w:val="22"/>
                <w:lang w:val="en-US" w:eastAsia="fr-FR"/>
              </w:rPr>
              <w:t>Field expertise (territorial knowledge, professionalism)</w:t>
            </w:r>
          </w:p>
        </w:tc>
      </w:tr>
    </w:tbl>
    <w:p w14:paraId="1DE2B612" w14:textId="5E326217" w:rsidR="001762AD" w:rsidRPr="00C05C6B" w:rsidRDefault="001762AD">
      <w:pPr>
        <w:pStyle w:val="Lgende"/>
        <w:rPr>
          <w:color w:val="000000" w:themeColor="text1"/>
          <w:lang w:val="en-US"/>
        </w:rPr>
      </w:pPr>
      <w:bookmarkStart w:id="226" w:name="_Toc150687380"/>
      <w:r w:rsidRPr="00C05C6B">
        <w:rPr>
          <w:color w:val="000000" w:themeColor="text1"/>
          <w:lang w:val="en-US"/>
        </w:rPr>
        <w:t xml:space="preserve">Table </w:t>
      </w:r>
      <w:r w:rsidRPr="00C05C6B">
        <w:rPr>
          <w:color w:val="000000" w:themeColor="text1"/>
        </w:rPr>
        <w:fldChar w:fldCharType="begin"/>
      </w:r>
      <w:r w:rsidRPr="00C05C6B">
        <w:rPr>
          <w:color w:val="000000" w:themeColor="text1"/>
          <w:lang w:val="en-US"/>
        </w:rPr>
        <w:instrText xml:space="preserve"> SEQ Table \* ARABIC </w:instrText>
      </w:r>
      <w:r w:rsidRPr="00C05C6B">
        <w:rPr>
          <w:color w:val="000000" w:themeColor="text1"/>
        </w:rPr>
        <w:fldChar w:fldCharType="separate"/>
      </w:r>
      <w:r w:rsidR="00E41BE7">
        <w:rPr>
          <w:noProof/>
          <w:color w:val="000000" w:themeColor="text1"/>
          <w:lang w:val="en-US"/>
        </w:rPr>
        <w:t>5</w:t>
      </w:r>
      <w:r w:rsidRPr="00C05C6B">
        <w:rPr>
          <w:color w:val="000000" w:themeColor="text1"/>
        </w:rPr>
        <w:fldChar w:fldCharType="end"/>
      </w:r>
      <w:r w:rsidRPr="00C05C6B">
        <w:rPr>
          <w:color w:val="000000" w:themeColor="text1"/>
          <w:lang w:val="en-US"/>
        </w:rPr>
        <w:t>: Polarized positions about the future regulation of the passenger transportation sector in Brussels</w:t>
      </w:r>
      <w:bookmarkEnd w:id="226"/>
    </w:p>
    <w:p w14:paraId="74C13B7B" w14:textId="0AEB8291" w:rsidR="006A0FB7" w:rsidRPr="00C05C6B" w:rsidRDefault="006A0FB7" w:rsidP="00A225E1">
      <w:pPr>
        <w:pStyle w:val="Lgende"/>
        <w:spacing w:before="120" w:after="120"/>
        <w:rPr>
          <w:color w:val="000000" w:themeColor="text1"/>
          <w:lang w:val="en-US"/>
        </w:rPr>
      </w:pPr>
    </w:p>
    <w:p w14:paraId="5608BB81" w14:textId="163A855E" w:rsidR="00280907" w:rsidRPr="00C05C6B" w:rsidRDefault="009E49E3" w:rsidP="00AB5065">
      <w:pPr>
        <w:pStyle w:val="Titre3"/>
        <w:rPr>
          <w:color w:val="000000" w:themeColor="text1"/>
          <w:lang w:val="en-US"/>
        </w:rPr>
      </w:pPr>
      <w:bookmarkStart w:id="227" w:name="_Toc149396643"/>
      <w:r w:rsidRPr="00C05C6B">
        <w:rPr>
          <w:color w:val="000000" w:themeColor="text1"/>
          <w:lang w:val="en-US"/>
        </w:rPr>
        <w:br w:type="page"/>
      </w:r>
      <w:bookmarkStart w:id="228" w:name="_Toc151300036"/>
      <w:bookmarkStart w:id="229" w:name="_Toc169527919"/>
      <w:r w:rsidR="00280907" w:rsidRPr="00C05C6B">
        <w:rPr>
          <w:color w:val="000000" w:themeColor="text1"/>
          <w:lang w:val="en-US"/>
        </w:rPr>
        <w:lastRenderedPageBreak/>
        <w:t>Conclusion</w:t>
      </w:r>
      <w:bookmarkEnd w:id="227"/>
      <w:bookmarkEnd w:id="228"/>
      <w:bookmarkEnd w:id="229"/>
    </w:p>
    <w:p w14:paraId="280E2C17" w14:textId="2A4F7AE2" w:rsidR="00280907" w:rsidRPr="00C05C6B" w:rsidRDefault="00280907" w:rsidP="00A225E1">
      <w:pPr>
        <w:spacing w:before="120" w:after="120"/>
        <w:rPr>
          <w:color w:val="000000" w:themeColor="text1"/>
          <w:lang w:val="en-US"/>
        </w:rPr>
      </w:pPr>
      <w:r w:rsidRPr="00C05C6B">
        <w:rPr>
          <w:color w:val="000000" w:themeColor="text1"/>
          <w:lang w:val="en-US"/>
        </w:rPr>
        <w:t xml:space="preserve">Our </w:t>
      </w:r>
      <w:r w:rsidRPr="00C05C6B">
        <w:rPr>
          <w:color w:val="000000" w:themeColor="text1"/>
          <w:lang w:val="en-US" w:eastAsia="fr-FR"/>
        </w:rPr>
        <w:t xml:space="preserve">findings reveal the various ways by which the regulation of the passenger transportation sector could be (re)designed, according to the strategic discursive actions of the stakeholders of the field, referring to two opposite views of regulation. Such contrasted views have been highlighted in recent studies on conflicts in the gig economy </w:t>
      </w:r>
      <w:r w:rsidR="00C1185B" w:rsidRPr="00C05C6B">
        <w:rPr>
          <w:color w:val="000000" w:themeColor="text1"/>
          <w:lang w:val="en-US" w:eastAsia="fr-FR"/>
        </w:rPr>
        <w:fldChar w:fldCharType="begin"/>
      </w:r>
      <w:r w:rsidR="00C1185B" w:rsidRPr="00C05C6B">
        <w:rPr>
          <w:color w:val="000000" w:themeColor="text1"/>
          <w:lang w:val="en-US" w:eastAsia="fr-FR"/>
        </w:rPr>
        <w:instrText xml:space="preserve"> ADDIN ZOTERO_ITEM CSL_CITATION {"citationID":"PWpZEZ74","properties":{"formattedCitation":"(Tirapani &amp; Willmott, 2023)","plainCitation":"(Tirapani &amp; Willmott, 2023)","noteIndex":0},"citationItems":[{"id":1507,"uris":["http://zotero.org/users/6183971/items/2WUQIZ88"],"itemData":{"id":1507,"type":"article-journal","abstract":"What is the role of conflict in bringing about radical change? Taking the case of the gig economy, we study the conditions of possibility for fairer alternative ways of organising to emerge. Currently, some commentators underscore the sense of freedom of working as a self-employed contractor; others focus on its negative and exploitative dimensions. Less attention has been given to the potential emergence of (radical) conflicts around the nature of gig work. Thus, we contribute to the study of conflict in organisation theory by appreciating two different yet interrelated phenomena. First, how neoliberal gig work mobilises positive fantasies of individualised economic prosperity and independence, leading to reformist responses to social and contractual disputes. Second, how the dark side of gig work can trigger radical conflicts, which reject the assumptions underpinning the ?self-employed contractors? business model. We argue that the potential for radical (labour) revolts is buffered by neoliberal individualisation and hegemonic ideology ? articulated in the phenomenon that we term ?econormativity?. Yet, as the latter offers no resolution to structural grievances, conflict continues to simmer in the background. The article aims to advance, principally from an organisation studies perspective, our understanding of conflict and its role in unleashing radical alternatives.","container-title":"Human Relations","DOI":"10.1177/00187267211064596","ISSN":"0018-7267","issue":"1","note":"publisher: SAGE Publications Ltd","page":"53-86","source":"SAGE Journals","title":"Revisiting conflict: Neoliberalism at work in the gig economy","title-short":"Revisiting conflict","URL":"https://doi.org/10.1177/00187267211064596","volume":"76","author":[{"family":"Tirapani","given":"Alessandro Niccolò"},{"family":"Willmott","given":"Hugh"}],"accessed":{"date-parts":[["2023",5,3]]},"issued":{"date-parts":[["2023",1,1]]}}}],"schema":"https://github.com/citation-style-language/schema/raw/master/csl-citation.json"} </w:instrText>
      </w:r>
      <w:r w:rsidR="00C1185B" w:rsidRPr="00C05C6B">
        <w:rPr>
          <w:color w:val="000000" w:themeColor="text1"/>
          <w:lang w:val="en-US" w:eastAsia="fr-FR"/>
        </w:rPr>
        <w:fldChar w:fldCharType="separate"/>
      </w:r>
      <w:r w:rsidR="00C1185B" w:rsidRPr="00C05C6B">
        <w:rPr>
          <w:color w:val="000000" w:themeColor="text1"/>
          <w:lang w:val="en-US"/>
        </w:rPr>
        <w:t>(Tirapani &amp; Willmott, 2023)</w:t>
      </w:r>
      <w:r w:rsidR="00C1185B" w:rsidRPr="00C05C6B">
        <w:rPr>
          <w:color w:val="000000" w:themeColor="text1"/>
          <w:lang w:val="en-US" w:eastAsia="fr-FR"/>
        </w:rPr>
        <w:fldChar w:fldCharType="end"/>
      </w:r>
      <w:r w:rsidR="00C1185B" w:rsidRPr="00C05C6B">
        <w:rPr>
          <w:color w:val="000000" w:themeColor="text1"/>
          <w:lang w:val="en-US" w:eastAsia="fr-FR"/>
        </w:rPr>
        <w:t>.</w:t>
      </w:r>
      <w:r w:rsidRPr="00C05C6B">
        <w:rPr>
          <w:color w:val="000000" w:themeColor="text1"/>
          <w:lang w:val="en-US"/>
        </w:rPr>
        <w:t xml:space="preserve"> In Brussels, the sector is currently experiencing a situation of anomie, in which all players act according to their own interests, putting forward their views on how the sector should be regulated. The orders of worth, however, are not only displayed in discourse or speech, but also in action, generating power dynamics whose bitterness is such that State regulation is paralyzed. </w:t>
      </w:r>
    </w:p>
    <w:p w14:paraId="42BE3B3B" w14:textId="429C6A73" w:rsidR="00280907" w:rsidRPr="00C05C6B" w:rsidRDefault="00280907" w:rsidP="00A225E1">
      <w:pPr>
        <w:spacing w:before="120" w:after="120"/>
        <w:rPr>
          <w:color w:val="000000" w:themeColor="text1"/>
          <w:lang w:val="en-US"/>
        </w:rPr>
      </w:pPr>
      <w:r w:rsidRPr="00C05C6B">
        <w:rPr>
          <w:color w:val="000000" w:themeColor="text1"/>
          <w:lang w:val="en-US"/>
        </w:rPr>
        <w:t xml:space="preserve">On a theoretical level, our research falls within the discursive stream of management studies </w:t>
      </w:r>
      <w:r w:rsidR="00C1185B" w:rsidRPr="00C05C6B">
        <w:rPr>
          <w:color w:val="000000" w:themeColor="text1"/>
          <w:lang w:val="en-US"/>
        </w:rPr>
        <w:fldChar w:fldCharType="begin"/>
      </w:r>
      <w:r w:rsidR="00C1185B" w:rsidRPr="00C05C6B">
        <w:rPr>
          <w:color w:val="000000" w:themeColor="text1"/>
          <w:lang w:val="en-US"/>
        </w:rPr>
        <w:instrText xml:space="preserve"> ADDIN ZOTERO_ITEM CSL_CITATION {"citationID":"RmhrMNk1","properties":{"formattedCitation":"(Vaara, 2010)","plainCitation":"(Vaara, 2010)","noteIndex":0},"citationItems":[{"id":2656,"uris":["http://zotero.org/users/6183971/items/RSB29VW9"],"itemData":{"id":2656,"type":"article-journal","abstract":"Although we have seen a proliferation of studies examining the discursive aspects of strategy, the full potential of the linguistic turn has not yet been realized. This paper argues for a multifaceted interdiscursive approach that can help to go beyond simplistic views on strategy as unified discourse and pave the way for the new research efforts. At the meta-level, it is important to focus attention on struggles over competing conceptions of strategy in this body of knowledge. At the meso-level it is interesting to examine alternative strategy narratives to better understand the polyphony and dialogicality in organizational strategizing. At the microlevel, it is useful to reflect on the rhetorical tactics and skills that are used in strategy conversations to promote or resist specific views. This paper calls for new focused analyses at these different levels of analysis, but also for studies of the processes linking these levels.","language":"en","source":"Zotero","title":"TAKING THE LINGUISTIC TURN SERIOUSLY: STRATEGY AS A MULTIFACETED INTERDISCURSIVE PHENOMENON","author":[{"family":"Vaara","given":"Eero"}],"issued":{"date-parts":[["2010"]]}}}],"schema":"https://github.com/citation-style-language/schema/raw/master/csl-citation.json"} </w:instrText>
      </w:r>
      <w:r w:rsidR="00C1185B" w:rsidRPr="00C05C6B">
        <w:rPr>
          <w:color w:val="000000" w:themeColor="text1"/>
          <w:lang w:val="en-US"/>
        </w:rPr>
        <w:fldChar w:fldCharType="separate"/>
      </w:r>
      <w:r w:rsidR="00C1185B" w:rsidRPr="00C05C6B">
        <w:rPr>
          <w:color w:val="000000" w:themeColor="text1"/>
          <w:lang w:val="en-US"/>
        </w:rPr>
        <w:t>(Vaara, 2010)</w:t>
      </w:r>
      <w:r w:rsidR="00C1185B" w:rsidRPr="00C05C6B">
        <w:rPr>
          <w:color w:val="000000" w:themeColor="text1"/>
          <w:lang w:val="en-US"/>
        </w:rPr>
        <w:fldChar w:fldCharType="end"/>
      </w:r>
      <w:r w:rsidRPr="00C05C6B">
        <w:rPr>
          <w:color w:val="000000" w:themeColor="text1"/>
          <w:lang w:val="en-US"/>
        </w:rPr>
        <w:t>, highlighting the role of discursive practices in the development of regulation in the absence of an established framework</w:t>
      </w:r>
      <w:r w:rsidR="00C1185B" w:rsidRPr="00C05C6B">
        <w:rPr>
          <w:color w:val="000000" w:themeColor="text1"/>
          <w:lang w:val="en-US"/>
        </w:rPr>
        <w:t xml:space="preserve"> </w:t>
      </w:r>
      <w:r w:rsidR="00C1185B" w:rsidRPr="00C05C6B">
        <w:rPr>
          <w:color w:val="000000" w:themeColor="text1"/>
          <w:lang w:val="en-US"/>
        </w:rPr>
        <w:fldChar w:fldCharType="begin"/>
      </w:r>
      <w:r w:rsidR="00C1185B" w:rsidRPr="00C05C6B">
        <w:rPr>
          <w:color w:val="000000" w:themeColor="text1"/>
          <w:lang w:val="en-US"/>
        </w:rPr>
        <w:instrText xml:space="preserve"> ADDIN ZOTERO_ITEM CSL_CITATION {"citationID":"ioIXu6s6","properties":{"formattedCitation":"(Inversi et al., 2022)","plainCitation":"(Inversi et al., 2022)","noteIndex":0},"citationItems":[{"id":1699,"uris":["http://zotero.org/users/6183971/items/RPNSKCLL"],"itemData":{"id":1699,"type":"article-journal","abstract":"Using the concept of regulatory space, this article asks how both the state and non-state actors influence employment regulations particular to the gig-economy. To address this question a mixed method approach is used, including interviews with strategically placed informants involved in policy formation at national and international levels, content analysis of legal cases, parliamentary inquiry transcripts and policy reports. The analysis contributes to an understanding of employment regulation by the state in two ways. First, it reports distinct ‘levers’, which lead to a particular state role of ‘ceding and seizing’ regulatory power. Second, it argues that these levers ultimately serve the accumulation interests of capital over the legitimacy of employment rights for labour. The findings have wider societal implications for issues of equity, justice and employment regulation applicable to the gig-economy.","container-title":"Work, Employment and Society","DOI":"10.1177/09500170221080387","ISSN":"0950-0170","language":"en","note":"publisher: SAGE Publications Ltd","page":"09500170221080387","source":"SAGE Journals","title":"Work in the Gig-Economy: The Role of the State and Non-State Actors Ceding and Seizing Regulatory Space","title-short":"Work in the Gig-Economy","URL":"https://doi.org/10.1177/09500170221080387","author":[{"family":"Inversi","given":"Cristina"},{"family":"Dundon","given":"Tony"},{"family":"Buckley","given":"Lucy-Ann"}],"accessed":{"date-parts":[["2023",7,25]]},"issued":{"date-parts":[["2022",5,7]]}}}],"schema":"https://github.com/citation-style-language/schema/raw/master/csl-citation.json"} </w:instrText>
      </w:r>
      <w:r w:rsidR="00C1185B" w:rsidRPr="00C05C6B">
        <w:rPr>
          <w:color w:val="000000" w:themeColor="text1"/>
          <w:lang w:val="en-US"/>
        </w:rPr>
        <w:fldChar w:fldCharType="separate"/>
      </w:r>
      <w:r w:rsidR="00C1185B" w:rsidRPr="00C05C6B">
        <w:rPr>
          <w:color w:val="000000" w:themeColor="text1"/>
          <w:lang w:val="en-US"/>
        </w:rPr>
        <w:t>(Inversi et al., 2022)</w:t>
      </w:r>
      <w:r w:rsidR="00C1185B" w:rsidRPr="00C05C6B">
        <w:rPr>
          <w:color w:val="000000" w:themeColor="text1"/>
          <w:lang w:val="en-US"/>
        </w:rPr>
        <w:fldChar w:fldCharType="end"/>
      </w:r>
      <w:r w:rsidRPr="00C05C6B">
        <w:rPr>
          <w:color w:val="000000" w:themeColor="text1"/>
          <w:lang w:val="en-US"/>
        </w:rPr>
        <w:t xml:space="preserve">. </w:t>
      </w:r>
      <w:r w:rsidRPr="00C05C6B">
        <w:rPr>
          <w:rFonts w:eastAsia="Times New Roman"/>
          <w:color w:val="000000" w:themeColor="text1"/>
          <w:lang w:val="en-US" w:eastAsia="fr-FR"/>
        </w:rPr>
        <w:t>Building on the Theory of Strategic Action Fields, we have overcome the analyses provided by the sociology of conventions by emphasizing the power dynamics in force around the opposition between autonomy and heteronomy, paving the way to a longitudinal explanation of the competing forms of regulation in an institutional field in transformation. Our paper makes a significant and critical contribution to the field of platform work regulation, with </w:t>
      </w:r>
      <w:r w:rsidRPr="00C05C6B">
        <w:rPr>
          <w:rFonts w:eastAsia="Times New Roman"/>
          <w:color w:val="000000" w:themeColor="text1"/>
          <w:shd w:val="clear" w:color="auto" w:fill="FFFFFF"/>
          <w:lang w:val="en-US" w:eastAsia="fr-FR"/>
        </w:rPr>
        <w:t>a focus on the wider political, social and economic context in which platform work is embedded</w:t>
      </w:r>
      <w:r w:rsidRPr="00C05C6B">
        <w:rPr>
          <w:color w:val="000000" w:themeColor="text1"/>
          <w:lang w:val="en-US"/>
        </w:rPr>
        <w:t xml:space="preserve"> </w:t>
      </w:r>
      <w:r w:rsidR="00C1185B" w:rsidRPr="00C05C6B">
        <w:rPr>
          <w:color w:val="000000" w:themeColor="text1"/>
          <w:lang w:val="en-US"/>
        </w:rPr>
        <w:fldChar w:fldCharType="begin"/>
      </w:r>
      <w:r w:rsidR="00822688" w:rsidRPr="00C05C6B">
        <w:rPr>
          <w:color w:val="000000" w:themeColor="text1"/>
          <w:lang w:val="en-US"/>
        </w:rPr>
        <w:instrText xml:space="preserve"> ADDIN ZOTERO_ITEM CSL_CITATION {"citationID":"JzReJBAs","properties":{"formattedCitation":"(Veen et al., 2023b)","plainCitation":"(Veen et al., 2023b)","noteIndex":0},"citationItems":[{"id":1967,"uris":["http://zotero.org/users/6183971/items/EZS7VCN6"],"itemData":{"id":1967,"type":"article-journal","abstract":"This mixed-methods study explores the intersection of the ?gig? economy and welfare state in Australia, exploring how ride-share work has provided a pathway into paid work for three traditionally disadvantaged groups: individuals with disability, with caring responsibilities, or aged 45 and over. It examines these workers? motivations for the work and explores how the welfare system shapes their experiences. The study finds push factors, such as past labour market discrimination and limited alternatives, and pull factors, like the relative flexibility of the work, which allows for the accommodation of planned and unplanned absences, are driving individuals into the ?gig? economy. The authors identify a duality about these experiences. On the one hand, the work represents a de facto form of ?workfare?. On the other, the welfare system is cushioning the work?s job and income insecurity, providing individuals with flexibility and security unavailable elsewhere, an unintended policy outcome the authors label ?accidental flexicurity?.","container-title":"Economic and Industrial Democracy","DOI":"10.1177/0143831X231197057","ISSN":"0143-831X","note":"publisher: SAGE Publications Ltd","page":"0143831X231197057","source":"SAGE Journals","title":"Accidental flexicurity or workfare? Navigating ride-share work and Australia’s welfare system","title-short":"Accidental flexicurity or workfare?","URL":"https://doi.org/10.1177/0143831X231197057","author":[{"family":"Veen","given":"Alex"},{"family":"Barratt","given":"Tom"},{"family":"Goods","given":"Caleb"},{"family":"Baird","given":"Marian"}],"accessed":{"date-parts":[["2023",9,28]]},"issued":{"date-parts":[["2023",9,16]]}}}],"schema":"https://github.com/citation-style-language/schema/raw/master/csl-citation.json"} </w:instrText>
      </w:r>
      <w:r w:rsidR="00C1185B" w:rsidRPr="00C05C6B">
        <w:rPr>
          <w:color w:val="000000" w:themeColor="text1"/>
          <w:lang w:val="en-US"/>
        </w:rPr>
        <w:fldChar w:fldCharType="separate"/>
      </w:r>
      <w:r w:rsidR="00822688" w:rsidRPr="00C05C6B">
        <w:rPr>
          <w:rFonts w:cs="Times New Roman"/>
          <w:color w:val="000000" w:themeColor="text1"/>
          <w:lang w:val="en-US"/>
        </w:rPr>
        <w:t>(Veen et al., 2023b)</w:t>
      </w:r>
      <w:r w:rsidR="00C1185B" w:rsidRPr="00C05C6B">
        <w:rPr>
          <w:color w:val="000000" w:themeColor="text1"/>
          <w:lang w:val="en-US"/>
        </w:rPr>
        <w:fldChar w:fldCharType="end"/>
      </w:r>
      <w:r w:rsidRPr="00C05C6B">
        <w:rPr>
          <w:color w:val="000000" w:themeColor="text1"/>
          <w:lang w:val="en-US"/>
        </w:rPr>
        <w:t xml:space="preserve">. </w:t>
      </w:r>
    </w:p>
    <w:p w14:paraId="16F32E36" w14:textId="77777777" w:rsidR="00280907" w:rsidRPr="00C05C6B" w:rsidRDefault="00280907" w:rsidP="00A225E1">
      <w:pPr>
        <w:spacing w:before="120" w:after="120"/>
        <w:rPr>
          <w:color w:val="000000" w:themeColor="text1"/>
          <w:lang w:val="en-US"/>
        </w:rPr>
      </w:pPr>
      <w:r w:rsidRPr="00C05C6B">
        <w:rPr>
          <w:color w:val="000000" w:themeColor="text1"/>
          <w:lang w:val="en-US"/>
        </w:rPr>
        <w:t xml:space="preserve">Empirically, our study provides an in-depth examination of the transformation of the passenger transport sector in Brussels into a political arena </w:t>
      </w:r>
      <w:r w:rsidRPr="00C05C6B">
        <w:rPr>
          <w:rFonts w:eastAsia="Times New Roman"/>
          <w:color w:val="000000" w:themeColor="text1"/>
          <w:lang w:val="en-US" w:eastAsia="fr-FR"/>
        </w:rPr>
        <w:t>in the absence of a strong political intervention</w:t>
      </w:r>
      <w:r w:rsidRPr="00C05C6B">
        <w:rPr>
          <w:color w:val="000000" w:themeColor="text1"/>
          <w:lang w:val="en-US"/>
        </w:rPr>
        <w:t xml:space="preserve">. It highlights various regulatory approaches influenced by the local context, institutions and power dynamics. </w:t>
      </w:r>
    </w:p>
    <w:p w14:paraId="0A40970D" w14:textId="4A6A9CE6" w:rsidR="00280907" w:rsidRPr="00C05C6B" w:rsidRDefault="00280907" w:rsidP="00A225E1">
      <w:pPr>
        <w:spacing w:before="120" w:after="120"/>
        <w:rPr>
          <w:color w:val="000000" w:themeColor="text1"/>
          <w:lang w:val="en-US"/>
        </w:rPr>
      </w:pPr>
      <w:r w:rsidRPr="00C05C6B">
        <w:rPr>
          <w:color w:val="000000" w:themeColor="text1"/>
          <w:lang w:val="en-US"/>
        </w:rPr>
        <w:t xml:space="preserve">From a managerial perspective, the study suggests that future regulation of the sector may require a compromise between autonomy and heteronomy, blending market and industry value orders. This compromise would probably require state intervention, as proposed in a recent manifesto </w:t>
      </w:r>
      <w:r w:rsidR="0084313C" w:rsidRPr="00C05C6B">
        <w:rPr>
          <w:color w:val="000000" w:themeColor="text1"/>
          <w:lang w:val="en-US"/>
        </w:rPr>
        <w:fldChar w:fldCharType="begin"/>
      </w:r>
      <w:r w:rsidR="0084313C" w:rsidRPr="00C05C6B">
        <w:rPr>
          <w:color w:val="000000" w:themeColor="text1"/>
          <w:lang w:val="en-US"/>
        </w:rPr>
        <w:instrText xml:space="preserve"> ADDIN ZOTERO_ITEM CSL_CITATION {"citationID":"2M28omZF","properties":{"formattedCitation":"(Warhurst &amp; Knox, 2022)","plainCitation":"(Warhurst &amp; Knox, 2022)","noteIndex":0},"citationItems":[{"id":2659,"uris":["http://zotero.org/users/6183971/items/RTECP6DR"],"itemData":{"id":2659,"type":"article-journal","abstract":"Poor quality jobs and their negative consequences for worker wellbeing are frequently associated with Taylorised work and rising non-standard, often precarious, employment. Our manifesto offers a new approach to Quality of Working Life to improve worker wellbeing. In doing so, it outlines the need for a new measure of job quality that pays due attention to employment as well as work problems, and a new approach to practical reform that involves statutory minimum standards rather than just voluntary firm action. Significantly, a receptive political-economic context currently exists to enable the implementation of this manifesto.","container-title":"Human Relations","DOI":"10.1177/0018726720979348","ISSN":"0018-7267","issue":"2","note":"publisher: SAGE Publications Ltd","page":"304-321","source":"SAGE Journals","title":"Manifesto for a new Quality of Working Life","URL":"https://doi.org/10.1177/0018726720979348","volume":"75","author":[{"family":"Warhurst","given":"Chris"},{"family":"Knox","given":"Angela"}],"accessed":{"date-parts":[["2023",10,24]]},"issued":{"date-parts":[["2022",2,1]]}}}],"schema":"https://github.com/citation-style-language/schema/raw/master/csl-citation.json"} </w:instrText>
      </w:r>
      <w:r w:rsidR="0084313C" w:rsidRPr="00C05C6B">
        <w:rPr>
          <w:color w:val="000000" w:themeColor="text1"/>
          <w:lang w:val="en-US"/>
        </w:rPr>
        <w:fldChar w:fldCharType="separate"/>
      </w:r>
      <w:r w:rsidR="0084313C" w:rsidRPr="00C05C6B">
        <w:rPr>
          <w:color w:val="000000" w:themeColor="text1"/>
          <w:lang w:val="en-US"/>
        </w:rPr>
        <w:t>(Warhurst &amp; Knox, 2022)</w:t>
      </w:r>
      <w:r w:rsidR="0084313C" w:rsidRPr="00C05C6B">
        <w:rPr>
          <w:color w:val="000000" w:themeColor="text1"/>
          <w:lang w:val="en-US"/>
        </w:rPr>
        <w:fldChar w:fldCharType="end"/>
      </w:r>
      <w:r w:rsidRPr="00C05C6B">
        <w:rPr>
          <w:color w:val="000000" w:themeColor="text1"/>
          <w:lang w:val="en-US"/>
        </w:rPr>
        <w:t>, bearing in mind the effects of liberalisation experienced in Europe with market powers</w:t>
      </w:r>
      <w:r w:rsidR="00BA1D8E" w:rsidRPr="00C05C6B">
        <w:rPr>
          <w:rStyle w:val="Appelnotedebasdep"/>
          <w:color w:val="000000" w:themeColor="text1"/>
          <w:lang w:val="en-US"/>
        </w:rPr>
        <w:footnoteReference w:id="22"/>
      </w:r>
      <w:r w:rsidRPr="00C05C6B">
        <w:rPr>
          <w:color w:val="000000" w:themeColor="text1"/>
          <w:lang w:val="en-US"/>
        </w:rPr>
        <w:t xml:space="preserve"> (Burawoy, 2013).</w:t>
      </w:r>
    </w:p>
    <w:p w14:paraId="215CCF74" w14:textId="77777777" w:rsidR="005F0BB4" w:rsidRDefault="00280907" w:rsidP="00A225E1">
      <w:pPr>
        <w:spacing w:before="120" w:after="120"/>
        <w:rPr>
          <w:color w:val="000000" w:themeColor="text1"/>
          <w:lang w:val="en-US"/>
        </w:rPr>
        <w:sectPr w:rsidR="005F0BB4" w:rsidSect="00966180">
          <w:headerReference w:type="default" r:id="rId28"/>
          <w:type w:val="continuous"/>
          <w:pgSz w:w="11906" w:h="16838"/>
          <w:pgMar w:top="1418" w:right="1418" w:bottom="1418" w:left="1418" w:header="709" w:footer="709" w:gutter="0"/>
          <w:cols w:space="708"/>
          <w:docGrid w:linePitch="360"/>
        </w:sectPr>
      </w:pPr>
      <w:r w:rsidRPr="00C05C6B">
        <w:rPr>
          <w:rFonts w:eastAsia="Times New Roman"/>
          <w:color w:val="000000" w:themeColor="text1"/>
          <w:lang w:val="en-US" w:eastAsia="fr-FR"/>
        </w:rPr>
        <w:lastRenderedPageBreak/>
        <w:t>Our article has however several limitations. The conventionalist perspective allows understand justification processes</w:t>
      </w:r>
      <w:r w:rsidRPr="00C05C6B">
        <w:rPr>
          <w:color w:val="000000" w:themeColor="text1"/>
          <w:lang w:val="en-US"/>
        </w:rPr>
        <w:t xml:space="preserve"> at a particular moment but the interplay of conventions may evolve and a second round of data collection would help better grasp the evolution of controversies over time. Furthermore, an interesting avenue for future research would be to explore the regulation of the </w:t>
      </w:r>
      <w:r w:rsidRPr="00C05C6B">
        <w:rPr>
          <w:rFonts w:eastAsia="Times New Roman"/>
          <w:color w:val="000000" w:themeColor="text1"/>
          <w:lang w:val="en-US" w:eastAsia="fr-FR"/>
        </w:rPr>
        <w:t>passenger transport</w:t>
      </w:r>
      <w:r w:rsidRPr="00C05C6B" w:rsidDel="00ED376F">
        <w:rPr>
          <w:color w:val="000000" w:themeColor="text1"/>
          <w:lang w:val="en-US"/>
        </w:rPr>
        <w:t xml:space="preserve"> </w:t>
      </w:r>
      <w:r w:rsidRPr="00C05C6B">
        <w:rPr>
          <w:color w:val="000000" w:themeColor="text1"/>
          <w:lang w:val="en-US"/>
        </w:rPr>
        <w:t>sector in other institutional contexts in order to ascertain whether new justification processes are appearing, reflecting other power dynamics.</w:t>
      </w:r>
    </w:p>
    <w:p w14:paraId="1910662E" w14:textId="74421EA4" w:rsidR="00B53B97" w:rsidRPr="00C05C6B" w:rsidRDefault="00B53B97" w:rsidP="00A225E1">
      <w:pPr>
        <w:spacing w:before="120" w:after="120"/>
        <w:rPr>
          <w:color w:val="000000" w:themeColor="text1"/>
          <w:lang w:val="en-US" w:eastAsia="fr-FR"/>
        </w:rPr>
      </w:pPr>
    </w:p>
    <w:p w14:paraId="71948C46" w14:textId="77777777" w:rsidR="00BA1D8E" w:rsidRPr="00C05C6B" w:rsidRDefault="00BA1D8E" w:rsidP="001478D3">
      <w:pPr>
        <w:pStyle w:val="Titre1"/>
        <w:rPr>
          <w:color w:val="000000" w:themeColor="text1"/>
          <w:lang w:val="en-US"/>
        </w:rPr>
      </w:pPr>
      <w:bookmarkStart w:id="230" w:name="_Toc146804013"/>
      <w:bookmarkStart w:id="231" w:name="_Toc146804105"/>
      <w:bookmarkStart w:id="232" w:name="_Toc149396645"/>
    </w:p>
    <w:p w14:paraId="392E7092" w14:textId="77777777" w:rsidR="00BA1D8E" w:rsidRPr="00C05C6B" w:rsidRDefault="00BA1D8E" w:rsidP="00BA1D8E">
      <w:pPr>
        <w:rPr>
          <w:rFonts w:cs="Times New Roman"/>
          <w:color w:val="000000" w:themeColor="text1"/>
          <w:sz w:val="28"/>
          <w:szCs w:val="24"/>
          <w:lang w:val="en-US"/>
        </w:rPr>
      </w:pPr>
      <w:r w:rsidRPr="00C05C6B">
        <w:rPr>
          <w:color w:val="000000" w:themeColor="text1"/>
          <w:lang w:val="en-US"/>
        </w:rPr>
        <w:br w:type="page"/>
      </w:r>
    </w:p>
    <w:p w14:paraId="1BDE72B6" w14:textId="6AD64553" w:rsidR="00BD6ED1" w:rsidRPr="00C05C6B" w:rsidRDefault="001E04C7" w:rsidP="001478D3">
      <w:pPr>
        <w:pStyle w:val="Titre1"/>
        <w:rPr>
          <w:color w:val="000000" w:themeColor="text1"/>
          <w:shd w:val="clear" w:color="auto" w:fill="FDFCFB"/>
          <w:lang w:val="en-US"/>
        </w:rPr>
      </w:pPr>
      <w:bookmarkStart w:id="233" w:name="_Toc151300037"/>
      <w:bookmarkStart w:id="234" w:name="_Toc169527920"/>
      <w:r w:rsidRPr="00C05C6B">
        <w:rPr>
          <w:color w:val="000000" w:themeColor="text1"/>
          <w:lang w:val="en-US"/>
        </w:rPr>
        <w:lastRenderedPageBreak/>
        <w:t xml:space="preserve">Chapitre </w:t>
      </w:r>
      <w:bookmarkStart w:id="235" w:name="_Toc149396646"/>
      <w:bookmarkEnd w:id="230"/>
      <w:bookmarkEnd w:id="231"/>
      <w:bookmarkEnd w:id="232"/>
      <w:r w:rsidR="00C63A9C" w:rsidRPr="00C05C6B">
        <w:rPr>
          <w:color w:val="000000" w:themeColor="text1"/>
          <w:lang w:val="en-US"/>
        </w:rPr>
        <w:t>4:</w:t>
      </w:r>
      <w:r w:rsidR="009E49E3" w:rsidRPr="00C05C6B">
        <w:rPr>
          <w:color w:val="000000" w:themeColor="text1"/>
          <w:lang w:val="en-US"/>
        </w:rPr>
        <w:t xml:space="preserve"> </w:t>
      </w:r>
      <w:r w:rsidR="00C63A9C" w:rsidRPr="00C05C6B">
        <w:rPr>
          <w:color w:val="000000" w:themeColor="text1"/>
          <w:lang w:val="en-US"/>
        </w:rPr>
        <w:t>“</w:t>
      </w:r>
      <w:r w:rsidR="00BD6ED1" w:rsidRPr="00C05C6B">
        <w:rPr>
          <w:color w:val="000000" w:themeColor="text1"/>
          <w:shd w:val="clear" w:color="auto" w:fill="FDFCFB"/>
          <w:lang w:val="en-US"/>
        </w:rPr>
        <w:t>Improving labour relations in the gig economy with supportive management for workers?  A critical assessment of an atypical platform</w:t>
      </w:r>
      <w:bookmarkEnd w:id="235"/>
      <w:r w:rsidR="00C63A9C" w:rsidRPr="00C05C6B">
        <w:rPr>
          <w:color w:val="000000" w:themeColor="text1"/>
          <w:shd w:val="clear" w:color="auto" w:fill="FDFCFB"/>
          <w:lang w:val="en-US"/>
        </w:rPr>
        <w:t>”</w:t>
      </w:r>
      <w:bookmarkEnd w:id="233"/>
      <w:bookmarkEnd w:id="234"/>
    </w:p>
    <w:p w14:paraId="3FE38277" w14:textId="77777777" w:rsidR="00BD6ED1" w:rsidRPr="00C05C6B" w:rsidRDefault="00BD6ED1" w:rsidP="00A225E1">
      <w:pPr>
        <w:pStyle w:val="Titre1"/>
        <w:spacing w:before="120" w:after="120"/>
        <w:rPr>
          <w:color w:val="000000" w:themeColor="text1"/>
          <w:shd w:val="clear" w:color="auto" w:fill="FDFCFB"/>
          <w:lang w:val="en-US"/>
        </w:rPr>
      </w:pPr>
    </w:p>
    <w:p w14:paraId="1610DA9C" w14:textId="0D6C800A" w:rsidR="00BD6ED1" w:rsidRPr="00C05C6B" w:rsidRDefault="00BD6ED1" w:rsidP="00A225E1">
      <w:pPr>
        <w:pStyle w:val="Titre3"/>
        <w:spacing w:before="120" w:beforeAutospacing="0" w:after="120" w:afterAutospacing="0"/>
        <w:rPr>
          <w:color w:val="000000" w:themeColor="text1"/>
          <w:shd w:val="clear" w:color="auto" w:fill="FDFCFB"/>
          <w:lang w:val="en-US"/>
        </w:rPr>
      </w:pPr>
      <w:bookmarkStart w:id="236" w:name="_Toc149396647"/>
      <w:bookmarkStart w:id="237" w:name="_Toc151300038"/>
      <w:bookmarkStart w:id="238" w:name="_Toc169527921"/>
      <w:r w:rsidRPr="00C05C6B">
        <w:rPr>
          <w:color w:val="000000" w:themeColor="text1"/>
          <w:shd w:val="clear" w:color="auto" w:fill="FDFCFB"/>
          <w:lang w:val="en-US"/>
        </w:rPr>
        <w:t>Abstract</w:t>
      </w:r>
      <w:bookmarkEnd w:id="236"/>
      <w:bookmarkEnd w:id="237"/>
      <w:bookmarkEnd w:id="238"/>
    </w:p>
    <w:p w14:paraId="1F9F622C" w14:textId="77777777" w:rsidR="00BD6ED1" w:rsidRPr="00C05C6B" w:rsidRDefault="00BD6ED1" w:rsidP="00CD4F58">
      <w:pPr>
        <w:pStyle w:val="Corpsdetexte"/>
        <w:spacing w:before="120" w:after="120" w:line="360" w:lineRule="auto"/>
        <w:rPr>
          <w:color w:val="000000" w:themeColor="text1"/>
          <w:shd w:val="clear" w:color="auto" w:fill="FFFFFF"/>
        </w:rPr>
      </w:pPr>
      <w:r w:rsidRPr="00C05C6B">
        <w:rPr>
          <w:color w:val="000000" w:themeColor="text1"/>
          <w:shd w:val="clear" w:color="auto" w:fill="FFFFFF"/>
        </w:rPr>
        <w:t xml:space="preserve">While the literature on gig work addresses many concerns that relate to the impact of algorithmic management on working life, this case study investigates a platform company in Brussels that aspires to operate differently from Uber, by offering more ethics working conditions to support the autonomy of the drivers, through functional equivalents to the standard employment relation (Marsden, 2004). The article investigates the drivers' use of the platforms in order to grasp the specific way in which they enact such management practices. The structure/agency dynamics process shape the quest for institutional legitimacy of this platform. The findings reveal the crucial need to include workers' experiences of platform work in order to understand the legitimacy issues of managerial practices in the institutional field of platforms work and demonstrate that unusual managerial initiatives cannot transform the prevailing practices in the field without a strong institutional support. </w:t>
      </w:r>
    </w:p>
    <w:p w14:paraId="4086011C" w14:textId="077A8D11" w:rsidR="00BD6ED1" w:rsidRPr="00C05C6B" w:rsidRDefault="00BD6ED1" w:rsidP="00A225E1">
      <w:pPr>
        <w:pStyle w:val="Corpsdetexte"/>
        <w:spacing w:before="120" w:after="120"/>
        <w:rPr>
          <w:color w:val="000000" w:themeColor="text1"/>
        </w:rPr>
      </w:pPr>
      <w:r w:rsidRPr="00C05C6B">
        <w:rPr>
          <w:color w:val="000000" w:themeColor="text1"/>
          <w:u w:val="single"/>
        </w:rPr>
        <w:t>Keywords</w:t>
      </w:r>
      <w:r w:rsidRPr="00C05C6B">
        <w:rPr>
          <w:color w:val="000000" w:themeColor="text1"/>
        </w:rPr>
        <w:t>: Legitimacy, case study, work relations, institutional debate, alg</w:t>
      </w:r>
      <w:r w:rsidR="00CD4F58" w:rsidRPr="00C05C6B">
        <w:rPr>
          <w:color w:val="000000" w:themeColor="text1"/>
        </w:rPr>
        <w:t>orithms, management, technology</w:t>
      </w:r>
    </w:p>
    <w:p w14:paraId="0382671F" w14:textId="77777777" w:rsidR="00CD4F58" w:rsidRPr="00C05C6B" w:rsidRDefault="00CD4F58" w:rsidP="00A225E1">
      <w:pPr>
        <w:pStyle w:val="Corpsdetexte"/>
        <w:spacing w:before="120" w:after="120"/>
        <w:rPr>
          <w:color w:val="000000" w:themeColor="text1"/>
        </w:rPr>
      </w:pPr>
    </w:p>
    <w:p w14:paraId="4B1091F0" w14:textId="110BC9FD" w:rsidR="00FE29C9" w:rsidRPr="00C05C6B" w:rsidRDefault="0042173F" w:rsidP="00CD4F58">
      <w:pPr>
        <w:pStyle w:val="Paragraphedeliste"/>
        <w:numPr>
          <w:ilvl w:val="0"/>
          <w:numId w:val="19"/>
        </w:numPr>
        <w:spacing w:before="120" w:after="120"/>
        <w:jc w:val="left"/>
        <w:rPr>
          <w:rFonts w:eastAsia="Times New Roman"/>
          <w:b/>
          <w:bCs/>
          <w:color w:val="000000" w:themeColor="text1"/>
          <w:lang w:val="en-US" w:eastAsia="fr-FR"/>
        </w:rPr>
      </w:pPr>
      <w:r w:rsidRPr="00C05C6B">
        <w:rPr>
          <w:color w:val="000000" w:themeColor="text1"/>
          <w:lang w:val="en-US"/>
        </w:rPr>
        <w:t>Accepted</w:t>
      </w:r>
      <w:r w:rsidR="009755AD" w:rsidRPr="00C05C6B">
        <w:rPr>
          <w:color w:val="000000" w:themeColor="text1"/>
          <w:lang w:val="en-US"/>
        </w:rPr>
        <w:t xml:space="preserve"> at Academy Of Management</w:t>
      </w:r>
      <w:r w:rsidR="003A7EB0" w:rsidRPr="00C05C6B">
        <w:rPr>
          <w:color w:val="000000" w:themeColor="text1"/>
          <w:lang w:val="en-US"/>
        </w:rPr>
        <w:t>, Seattle 2021</w:t>
      </w:r>
      <w:r w:rsidR="009755AD" w:rsidRPr="00C05C6B">
        <w:rPr>
          <w:color w:val="000000" w:themeColor="text1"/>
          <w:lang w:val="en-US"/>
        </w:rPr>
        <w:t xml:space="preserve"> </w:t>
      </w:r>
    </w:p>
    <w:p w14:paraId="64AC0AEC" w14:textId="6B2147B7" w:rsidR="009755AD" w:rsidRPr="00C05C6B" w:rsidRDefault="009755AD" w:rsidP="00CD4F58">
      <w:pPr>
        <w:pStyle w:val="Paragraphedeliste"/>
        <w:numPr>
          <w:ilvl w:val="0"/>
          <w:numId w:val="19"/>
        </w:numPr>
        <w:spacing w:before="120" w:after="120"/>
        <w:jc w:val="left"/>
        <w:rPr>
          <w:rFonts w:eastAsia="Times New Roman"/>
          <w:b/>
          <w:bCs/>
          <w:color w:val="000000" w:themeColor="text1"/>
          <w:lang w:val="en-US" w:eastAsia="fr-FR"/>
        </w:rPr>
      </w:pPr>
      <w:r w:rsidRPr="00C05C6B">
        <w:rPr>
          <w:color w:val="000000" w:themeColor="text1"/>
          <w:lang w:val="en-US"/>
        </w:rPr>
        <w:t xml:space="preserve">Accepted at </w:t>
      </w:r>
      <w:r w:rsidR="003A7EB0" w:rsidRPr="00C05C6B">
        <w:rPr>
          <w:color w:val="000000" w:themeColor="text1"/>
          <w:lang w:val="en-US"/>
        </w:rPr>
        <w:t xml:space="preserve">EGOS, </w:t>
      </w:r>
      <w:r w:rsidR="0042173F" w:rsidRPr="00C05C6B">
        <w:rPr>
          <w:color w:val="000000" w:themeColor="text1"/>
          <w:lang w:val="en-US"/>
        </w:rPr>
        <w:t>Amsterdam</w:t>
      </w:r>
      <w:r w:rsidR="003A7EB0" w:rsidRPr="00C05C6B">
        <w:rPr>
          <w:color w:val="000000" w:themeColor="text1"/>
          <w:lang w:val="en-US"/>
        </w:rPr>
        <w:t>, 2021</w:t>
      </w:r>
    </w:p>
    <w:p w14:paraId="56A61020" w14:textId="4BD58279" w:rsidR="009755AD" w:rsidRPr="00C05C6B" w:rsidRDefault="009755AD" w:rsidP="00CD4F58">
      <w:pPr>
        <w:pStyle w:val="Paragraphedeliste"/>
        <w:numPr>
          <w:ilvl w:val="0"/>
          <w:numId w:val="19"/>
        </w:numPr>
        <w:spacing w:before="120" w:after="120"/>
        <w:jc w:val="left"/>
        <w:rPr>
          <w:rFonts w:eastAsia="Times New Roman"/>
          <w:b/>
          <w:bCs/>
          <w:color w:val="000000" w:themeColor="text1"/>
          <w:lang w:val="en-US" w:eastAsia="fr-FR"/>
        </w:rPr>
      </w:pPr>
      <w:r w:rsidRPr="00C05C6B">
        <w:rPr>
          <w:color w:val="000000" w:themeColor="text1"/>
          <w:lang w:val="en-US"/>
        </w:rPr>
        <w:t xml:space="preserve">Submitted at Economic and Industrial Democracy Journal </w:t>
      </w:r>
      <w:r w:rsidR="0042173F" w:rsidRPr="00C05C6B">
        <w:rPr>
          <w:color w:val="000000" w:themeColor="text1"/>
          <w:lang w:val="en-US"/>
        </w:rPr>
        <w:t>– Chloé Brassart, François Pichault</w:t>
      </w:r>
    </w:p>
    <w:p w14:paraId="467F4537" w14:textId="77777777" w:rsidR="009755AD" w:rsidRPr="00C05C6B" w:rsidRDefault="009755AD" w:rsidP="00A225E1">
      <w:pPr>
        <w:spacing w:before="120" w:after="120"/>
        <w:rPr>
          <w:rFonts w:eastAsia="Times New Roman"/>
          <w:color w:val="000000" w:themeColor="text1"/>
          <w:lang w:val="en-US" w:eastAsia="fr-FR"/>
        </w:rPr>
      </w:pPr>
      <w:r w:rsidRPr="00C05C6B">
        <w:rPr>
          <w:color w:val="000000" w:themeColor="text1"/>
          <w:lang w:val="en-US"/>
        </w:rPr>
        <w:br w:type="page"/>
      </w:r>
    </w:p>
    <w:p w14:paraId="6FE561D1" w14:textId="1EDD76F2" w:rsidR="00BD6ED1" w:rsidRPr="00C05C6B" w:rsidRDefault="00BD6ED1" w:rsidP="00A225E1">
      <w:pPr>
        <w:pStyle w:val="Titre3"/>
        <w:spacing w:before="120" w:beforeAutospacing="0" w:after="120" w:afterAutospacing="0"/>
        <w:rPr>
          <w:color w:val="000000" w:themeColor="text1"/>
          <w:lang w:val="en-US"/>
        </w:rPr>
      </w:pPr>
      <w:bookmarkStart w:id="239" w:name="_Toc149396648"/>
      <w:bookmarkStart w:id="240" w:name="_Toc151300039"/>
      <w:bookmarkStart w:id="241" w:name="_Toc169527922"/>
      <w:r w:rsidRPr="00C05C6B">
        <w:rPr>
          <w:color w:val="000000" w:themeColor="text1"/>
          <w:lang w:val="en-US"/>
        </w:rPr>
        <w:lastRenderedPageBreak/>
        <w:t>Introduction</w:t>
      </w:r>
      <w:bookmarkEnd w:id="239"/>
      <w:bookmarkEnd w:id="240"/>
      <w:bookmarkEnd w:id="241"/>
      <w:r w:rsidRPr="00C05C6B">
        <w:rPr>
          <w:color w:val="000000" w:themeColor="text1"/>
          <w:lang w:val="en-US"/>
        </w:rPr>
        <w:t xml:space="preserve"> </w:t>
      </w:r>
    </w:p>
    <w:p w14:paraId="4DE6762D"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Uber, the forerunner of an innovative but disruptive business model has led to numerous debates on the platform-based working relations it has established, around the world, i.e. gig work. Gig work is associated with the concept of algorithmic management, i.e. hard performance control systems and impersonal relationships between platforms and gig workers. The latter are often deprived of any kind of organisational support and personal work relationships </w:t>
      </w:r>
      <w:r w:rsidRPr="00C05C6B">
        <w:rPr>
          <w:color w:val="000000" w:themeColor="text1"/>
          <w:lang w:val="fr-BE"/>
        </w:rPr>
        <w:fldChar w:fldCharType="begin"/>
      </w:r>
      <w:r w:rsidRPr="00C05C6B">
        <w:rPr>
          <w:color w:val="000000" w:themeColor="text1"/>
          <w:lang w:val="en-US"/>
        </w:rPr>
        <w:instrText xml:space="preserve"> ADDIN ZOTERO_ITEM CSL_CITATION {"citationID":"Rasw8btw","properties":{"formattedCitation":"(Duggan et al., 2020)","plainCitation":"(Duggan et al., 2020)","noteIndex":0},"citationItems":[{"id":1009,"uris":["http://zotero.org/users/6183971/items/APCTQBP8"],"itemData":{"id":1009,"type":"article-journal","abstract":"Current understanding of what constitutes work in the growing gig economy is heavily conflated, ranging from conceptualisations of independent contracting to other forms of contingent labour. This article calls for a move away from problematic aggregations by proposing a classification of gig work into three variants, all based strongly upon key technological features: app-work, crowdwork, and capital platform work. Focusing specifically on the app-work variant, this article's more delineated focus on the textured dimensions of this work proposes new lines of enquiry into employment relationships and human resource management. Examining the crucial role of algorithmic management, we critically discuss the impact of this novel mediation tool used by gig organisations for the nature of employment relations within app-work, work assignment processes, and performance management. In so doing, we propose a series of research questions that can serve as a guide for future research in this increasingly important field.","container-title":"Human Resource Management Journal","DOI":"10.1111/1748-8583.12258","ISSN":"1748-8583","issue":"1","language":"en","note":"_eprint: https://onlinelibrary.wiley.com/doi/pdf/10.1111/1748-8583.12258","page":"114-132","source":"Wiley Online Library","title":"Algorithmic management and app-work in the gig economy: A research agenda for employment relations and HRM","title-short":"Algorithmic management and app-work in the gig economy","URL":"https://onlinelibrary.wiley.com/doi/abs/10.1111/1748-8583.12258","volume":"30","author":[{"family":"Duggan","given":"James"},{"family":"Sherman","given":"Ultan"},{"family":"Carbery","given":"Ronan"},{"family":"McDonnell","given":"Anthony"}],"accessed":{"date-parts":[["2022",1,10]]},"issued":{"date-parts":[["2020"]]}}}],"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(Duggan et al., 2020)</w:t>
      </w:r>
      <w:r w:rsidRPr="00C05C6B">
        <w:rPr>
          <w:color w:val="000000" w:themeColor="text1"/>
          <w:lang w:val="fr-BE"/>
        </w:rPr>
        <w:fldChar w:fldCharType="end"/>
      </w:r>
      <w:r w:rsidRPr="00C05C6B">
        <w:rPr>
          <w:color w:val="000000" w:themeColor="text1"/>
          <w:lang w:val="en-US"/>
        </w:rPr>
        <w:t xml:space="preserve"> so that s</w:t>
      </w:r>
      <w:r w:rsidRPr="00C05C6B">
        <w:rPr>
          <w:color w:val="000000" w:themeColor="text1"/>
          <w:shd w:val="clear" w:color="auto" w:fill="FFFFFF"/>
          <w:lang w:val="en-US"/>
        </w:rPr>
        <w:t xml:space="preserve">cholars have started to critically study the effects of  algorithmic management on the working life. A growing concern in this field of study is that algorithmic management comes at the expense of worker interests. </w:t>
      </w:r>
      <w:r w:rsidRPr="00C05C6B">
        <w:rPr>
          <w:color w:val="000000" w:themeColor="text1"/>
          <w:lang w:val="en-US"/>
        </w:rPr>
        <w:t xml:space="preserve">These work problems raise questions in terms of regulation throughout the world </w:t>
      </w:r>
      <w:r w:rsidRPr="00C05C6B">
        <w:rPr>
          <w:color w:val="000000" w:themeColor="text1"/>
          <w:lang w:val="fr-BE"/>
        </w:rPr>
        <w:fldChar w:fldCharType="begin"/>
      </w:r>
      <w:r w:rsidRPr="00C05C6B">
        <w:rPr>
          <w:color w:val="000000" w:themeColor="text1"/>
          <w:lang w:val="en-US"/>
        </w:rPr>
        <w:instrText xml:space="preserve"> ADDIN ZOTERO_ITEM CSL_CITATION {"citationID":"6IhIacjP","properties":{"formattedCitation":"(Frenken et al., 2020)","plainCitation":"(Frenken et al., 2020)","dontUpdate":true,"noteIndex":0},"citationItems":[{"id":1080,"uris":["http://zotero.org/users/6183971/items/8SBHKWBM"],"itemData":{"id":1080,"type":"chapter","ISBN":"978-1-78756-180-9","note":"DOI: 10.1108/S0733-558X20200000066005","page":"83-105","source":"ResearchGate","title":"An Institutional Logics Perspective on the Gig Economy","author":[{"family":"Frenken","given":"Koen"},{"family":"Vaskelainen","given":"Taneli"},{"family":"Fuenfschilling","given":"Lea"},{"family":"Piscicelli","given":"Laura"}],"issued":{"date-parts":[["2020",4,10]]}}}],"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(Frenken et al., 2020</w:t>
      </w:r>
      <w:r w:rsidRPr="00C05C6B">
        <w:rPr>
          <w:color w:val="000000" w:themeColor="text1"/>
          <w:lang w:val="fr-BE"/>
        </w:rPr>
        <w:fldChar w:fldCharType="end"/>
      </w:r>
      <w:r w:rsidRPr="00C05C6B">
        <w:rPr>
          <w:color w:val="000000" w:themeColor="text1"/>
          <w:lang w:val="en-US"/>
        </w:rPr>
        <w:t xml:space="preserve">; </w:t>
      </w:r>
      <w:r w:rsidRPr="00C05C6B">
        <w:rPr>
          <w:color w:val="000000" w:themeColor="text1"/>
          <w:lang w:val="fr-BE"/>
        </w:rPr>
        <w:fldChar w:fldCharType="begin"/>
      </w:r>
      <w:r w:rsidRPr="00C05C6B">
        <w:rPr>
          <w:color w:val="000000" w:themeColor="text1"/>
          <w:lang w:val="en-US"/>
        </w:rPr>
        <w:instrText xml:space="preserve"> ADDIN ZOTERO_ITEM CSL_CITATION {"citationID":"PNJ0muRJ","properties":{"formattedCitation":"(Tzur, 2019)","plainCitation":"(Tzur, 2019)","dontUpdate":true,"noteIndex":0},"citationItems":[{"id":711,"uris":["http://zotero.org/users/6183971/items/LF6Q4Z9L"],"itemData":{"id":711,"type":"article-journal","abstract":"Can emerging technologies transform not only markets, but also foster new regulatory change mechanisms? In the context of prevailing theories of regulatory change, this article explores the extent to which an interest-based explanation can account for the regulatory responses towa</w:instrText>
      </w:r>
      <w:r w:rsidRPr="00C05C6B">
        <w:rPr>
          <w:color w:val="000000" w:themeColor="text1"/>
          <w:lang w:val="fr-BE"/>
        </w:rPr>
        <w:instrText xml:space="preserve">rd emerging Transportation Network Companies (TNCs). Based on a primary cross-city analysis of the 40 largest cities in the United States, the study found that although the existence of ex ante interest groups indeed somewhat limited the extent of ex </w:instrText>
      </w:r>
      <w:r w:rsidRPr="00C05C6B">
        <w:rPr>
          <w:color w:val="000000" w:themeColor="text1"/>
          <w:lang w:val="en-US"/>
        </w:rPr>
        <w:instrText xml:space="preserve">post regulatory acceptance of TNCs, regulators seemed to prefer the newcomers over existing incumbents and approved TNCs in 77.5 percent of the examined cities, rarely pursuing harsh enforcement even when TNCs operated illegally. The research attempts to explain this intriguing phenomenon by extending the interest-based approach to account for the key role played by “technological regulatory entrepreneurs.” The entrepreneurs bridged collective action barriers by becoming the central agent that managed, and reaped the benefits of, the collective action, by lowering the organizational costs and by disseminating information effectively and turning consumers into political campaigners, thus successfully promoting regulatory change.","container-title":"Regulation &amp; Governance","DOI":"https://doi.org/10.1111/rego.12170","ISSN":"1748-5991","issue":"3","language":"en","license":"© 2017 John Wiley &amp; Sons Australia, Ltd","note":"_eprint: https://onlinelibrary.wiley.com/doi/pdf/10.1111/rego.12170","page":"340-361","source":"Wiley Online Library","title":"Uber Über regulation? Regulatory change following the emergence of new technologies in the taxi market","title-short":"Uber Über regulation?","URL":"https://onlinelibrary.wiley.com/doi/abs/10.1111/rego.12170","volume":"13","author":[{"family":"Tzur","given":"Amit"}],"accessed":{"date-parts":[["2020",12,15]]},"issued":{"date-parts":[["2019"]]}}}],"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Tzur, 2019</w:t>
      </w:r>
      <w:r w:rsidRPr="00C05C6B">
        <w:rPr>
          <w:color w:val="000000" w:themeColor="text1"/>
          <w:lang w:val="fr-BE"/>
        </w:rPr>
        <w:fldChar w:fldCharType="end"/>
      </w:r>
      <w:r w:rsidRPr="00C05C6B">
        <w:rPr>
          <w:color w:val="000000" w:themeColor="text1"/>
          <w:lang w:val="en-US"/>
        </w:rPr>
        <w:t xml:space="preserve">; </w:t>
      </w:r>
      <w:r w:rsidRPr="00C05C6B">
        <w:rPr>
          <w:color w:val="000000" w:themeColor="text1"/>
          <w:lang w:val="fr-BE"/>
        </w:rPr>
        <w:fldChar w:fldCharType="begin"/>
      </w:r>
      <w:r w:rsidRPr="00C05C6B">
        <w:rPr>
          <w:color w:val="000000" w:themeColor="text1"/>
          <w:lang w:val="en-US"/>
        </w:rPr>
        <w:instrText xml:space="preserve"> ADDIN ZOTERO_ITEM CSL_CITATION {"citationID":"t6j6RGdh","properties":{"formattedCitation":"(Thelen, 2018)","plainCitation":"(Thelen, 2018)","dontUpdate":true,"noteIndex":0},"citationItems":[{"id":338,"uris":["http://zotero.org/users/6183971/items/MQQN25TS"],"itemData":{"id":338,"type":"article-journal","container-title":"Perspectives on Politics","issue":"4","note":"publisher: Cambridge University Press","page":"938–953","source":"Google Scholar","title":"Regulating Uber: The politics of the platform economy in Europe and the United States","title-short":"Regulating Uber","volume":"16","author":[{"family":"Thelen","given":"Kathleen"}],"issued":{"date-parts":[["2018"]]}}}],"schema":"https://github.com/citation-style-language/schema/raw/master/csl-citation.json"}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Thelen, 2018)</w:t>
      </w:r>
      <w:r w:rsidRPr="00C05C6B">
        <w:rPr>
          <w:color w:val="000000" w:themeColor="text1"/>
          <w:lang w:val="fr-BE"/>
        </w:rPr>
        <w:fldChar w:fldCharType="end"/>
      </w:r>
      <w:r w:rsidRPr="00C05C6B">
        <w:rPr>
          <w:color w:val="000000" w:themeColor="text1"/>
          <w:lang w:val="en-US"/>
        </w:rPr>
        <w:t>, turning these labour relations into an institutional problem. Relating debates still ongoing and takes specific forms according to sectoral and national contexts. We have been interested in a platform with a significant presence in the taxi sector in Brussels, which aspires to offer fairer working conditions to its self-employed drivers. The platform promotes to fill the disadvantages raised by the algorithmic management and in this way to regulate them in an organisational way.  We dove into this atypical case in order to explore the conditions under which this initiative was able to build and maintain its institutional legitimacy.</w:t>
      </w:r>
    </w:p>
    <w:p w14:paraId="1D5081E1" w14:textId="77777777" w:rsidR="00BD6ED1" w:rsidRPr="00C05C6B" w:rsidRDefault="00BD6ED1" w:rsidP="009D13D7">
      <w:pPr>
        <w:rPr>
          <w:color w:val="000000" w:themeColor="text1"/>
          <w:lang w:val="en-US"/>
        </w:rPr>
      </w:pPr>
      <w:r w:rsidRPr="00C05C6B">
        <w:rPr>
          <w:color w:val="000000" w:themeColor="text1"/>
          <w:lang w:val="en-US"/>
        </w:rPr>
        <w:t>Our paper wonders what happens when an economic player claims not to play the prevailing institutional game. Does the provision of relational management allow such players to make a difference with competitors in a sustainable way? In other words, to what extent is it possible to innovate in the field of work, by proposing a more relational management, and hence to acquire more institutional legitimacy?</w:t>
      </w:r>
    </w:p>
    <w:p w14:paraId="34934CEF" w14:textId="77777777" w:rsidR="00BD6ED1" w:rsidRPr="00C05C6B" w:rsidRDefault="00BD6ED1" w:rsidP="009D13D7">
      <w:pPr>
        <w:rPr>
          <w:color w:val="000000" w:themeColor="text1"/>
          <w:lang w:val="en-US"/>
        </w:rPr>
      </w:pPr>
      <w:r w:rsidRPr="00C05C6B">
        <w:rPr>
          <w:color w:val="000000" w:themeColor="text1"/>
          <w:lang w:val="en-US"/>
        </w:rPr>
        <w:t xml:space="preserve">Our contributions are twofold.  </w:t>
      </w:r>
    </w:p>
    <w:p w14:paraId="11FB4F82" w14:textId="2B4BAD00" w:rsidR="00BD6ED1" w:rsidRPr="00C05C6B" w:rsidRDefault="00BD6ED1" w:rsidP="009D13D7">
      <w:pPr>
        <w:rPr>
          <w:color w:val="000000" w:themeColor="text1"/>
          <w:lang w:val="en-US"/>
        </w:rPr>
      </w:pPr>
      <w:r w:rsidRPr="00C05C6B">
        <w:rPr>
          <w:color w:val="000000" w:themeColor="text1"/>
          <w:lang w:val="en-US"/>
        </w:rPr>
        <w:t xml:space="preserve">First, the paper contributes significantly to developing the institutional complexity issue around gig work relations through organisational and individual work dynamics evidence. </w:t>
      </w:r>
      <w:r w:rsidR="00F01FAA" w:rsidRPr="00C05C6B">
        <w:rPr>
          <w:color w:val="000000" w:themeColor="text1"/>
          <w:lang w:val="en-US"/>
        </w:rPr>
        <w:t>We</w:t>
      </w:r>
      <w:r w:rsidRPr="00C05C6B">
        <w:rPr>
          <w:color w:val="000000" w:themeColor="text1"/>
          <w:lang w:val="en-US"/>
        </w:rPr>
        <w:t xml:space="preserve"> rebalance the approach of organisation-centred algorithmic management that has dominated research to date. Indeed, the case company adds a new perspective in moving beyond the moral reproaches levelled at algorithmic management based on an organisational initiative, the drivers' conceptions of work and the influence of institutional field. </w:t>
      </w:r>
    </w:p>
    <w:p w14:paraId="7125EA2B" w14:textId="77777777" w:rsidR="00BD6ED1" w:rsidRPr="00C05C6B" w:rsidRDefault="00BD6ED1" w:rsidP="009D13D7">
      <w:pPr>
        <w:rPr>
          <w:color w:val="000000" w:themeColor="text1"/>
          <w:lang w:val="en-US"/>
        </w:rPr>
      </w:pPr>
      <w:r w:rsidRPr="00C05C6B">
        <w:rPr>
          <w:color w:val="000000" w:themeColor="text1"/>
          <w:lang w:val="en-US"/>
        </w:rPr>
        <w:t xml:space="preserve">Then, we bring an original case study that aspires to support workers' autonomy outside trade unions, cooperatives and collective initiatives. As an economic player in the institutional field of the platform economy, the company aims to change the rules of the game by moving away </w:t>
      </w:r>
      <w:r w:rsidRPr="00C05C6B">
        <w:rPr>
          <w:color w:val="000000" w:themeColor="text1"/>
          <w:lang w:val="en-US"/>
        </w:rPr>
        <w:lastRenderedPageBreak/>
        <w:t xml:space="preserve">from the algorithmic control blamed on Uber. Our results show the agentic force coming from workers on organisational structures and their legitimacy within the institutional field. </w:t>
      </w:r>
    </w:p>
    <w:p w14:paraId="56955973" w14:textId="77777777" w:rsidR="00BD6ED1" w:rsidRPr="00C05C6B" w:rsidRDefault="00BD6ED1" w:rsidP="009D13D7">
      <w:pPr>
        <w:rPr>
          <w:color w:val="000000" w:themeColor="text1"/>
          <w:lang w:val="en-US"/>
        </w:rPr>
      </w:pPr>
      <w:r w:rsidRPr="00C05C6B">
        <w:rPr>
          <w:color w:val="000000" w:themeColor="text1"/>
          <w:lang w:val="en-US"/>
        </w:rPr>
        <w:t>The article is developed in four main parts. The first part discuss the principal areas of literature underpinning our research question: the legitimacy issues raised at the institutional levels, work relations in the gig economy, the initiatives currently studied to improve labour relations. In the second part, we detail the research methodology through the two levels of data collection and analysis. In the third part, following the introduction to the case company, we describe data from our empirical investigation, firstly, by analysing the company's proposal from the theoretical perspective of functional equivalents to Marsden's standard employment relationship (2004), and secondly by delving into the considerations and practices surrounding platform work outlined by the drivers. In the final substantive part we present a discussion that correlate structure-agency process, a dynamic that creates the moral legitimacy of the platform.  However, it appears that this legitimacy is insufficient to cover the ambiguity of the institutional field, which is fuelling many theoretical issues debated and providing them with empirical insights. Finally conclusions from the study are drawn.</w:t>
      </w:r>
    </w:p>
    <w:p w14:paraId="3A9564EC" w14:textId="77777777" w:rsidR="00BD6ED1" w:rsidRPr="00C05C6B" w:rsidRDefault="00BD6ED1" w:rsidP="009A16EA">
      <w:pPr>
        <w:pStyle w:val="Titre4"/>
        <w:rPr>
          <w:color w:val="000000" w:themeColor="text1"/>
          <w:lang w:val="en-US"/>
        </w:rPr>
      </w:pPr>
      <w:bookmarkStart w:id="242" w:name="_Toc151300040"/>
      <w:bookmarkStart w:id="243" w:name="_Toc169527923"/>
      <w:r w:rsidRPr="00C05C6B">
        <w:rPr>
          <w:color w:val="000000" w:themeColor="text1"/>
          <w:lang w:val="en-US"/>
        </w:rPr>
        <w:t>Legitimacy issue</w:t>
      </w:r>
      <w:bookmarkEnd w:id="242"/>
      <w:bookmarkEnd w:id="243"/>
      <w:r w:rsidRPr="00C05C6B">
        <w:rPr>
          <w:color w:val="000000" w:themeColor="text1"/>
          <w:lang w:val="en-US"/>
        </w:rPr>
        <w:t xml:space="preserve"> </w:t>
      </w:r>
    </w:p>
    <w:p w14:paraId="104D8AE7" w14:textId="77777777" w:rsidR="00BD6ED1" w:rsidRPr="00C05C6B" w:rsidRDefault="00BD6ED1" w:rsidP="009D13D7">
      <w:pPr>
        <w:rPr>
          <w:color w:val="000000" w:themeColor="text1"/>
          <w:lang w:val="en-US"/>
        </w:rPr>
      </w:pPr>
      <w:r w:rsidRPr="00C05C6B">
        <w:rPr>
          <w:color w:val="000000" w:themeColor="text1"/>
          <w:lang w:val="en-US"/>
        </w:rPr>
        <w:t xml:space="preserve">In the transportation sector, new platform companies like Uber have gradually become considered as institutional entrepreneurs insofar as they were able to delegitimise the regulations in force and to penetrate the market instantaneously </w:t>
      </w:r>
      <w:r w:rsidRPr="00C05C6B">
        <w:rPr>
          <w:color w:val="000000" w:themeColor="text1"/>
          <w:lang w:val="fr-BE"/>
        </w:rPr>
        <w:fldChar w:fldCharType="begin"/>
      </w:r>
      <w:r w:rsidRPr="00C05C6B">
        <w:rPr>
          <w:color w:val="000000" w:themeColor="text1"/>
          <w:lang w:val="en-US"/>
        </w:rPr>
        <w:instrText xml:space="preserve"> ADDIN ZOTERO_ITEM CSL_CITATION {"citationID":"2D9LKio0","properties":{"formattedCitation":"(Pelzer et al., 2019)","plainCitation":"(Pelzer et al., 2019)","noteIndex":0},"citationItems":[{"id":1090,"uris":["http://zotero.org/users/6183971/items/JY6ZJA9K"],"itemData":{"id":1090,"type":"article-journal","abstract":"Platform innovations like Uber and Airbnb allow peers to transact outside established market institutions. From an institutional perspective, platform companies follow a reverse innovation process compared to innovation within traditional regulatory systems: they first launch their online platform and ask for government permission only later. We analyze the emergence of Uber as an institutional entrepreneur in The Netherlands and the strategies it employed in a failed attempt to get its UberPop service legalized through changes in Dutch taxi law. We conclude that Uber’s failure to change the Dutch taxi law stemmed from the difficulty to leverage pragmatic legitimacy among users into favorable regulatory changes in a highly institutionalized regime, because Uber’s institutional work strategies were not aligned.","container-title":"Environmental Innovation and Societal Transitions","DOI":"10.1016/j.eist.2019.02.003","ISSN":"2210-4224","journalAbbreviation":"Environmental Innovation and Societal Transitions","language":"en","page":"1-12","source":"ScienceDirect","title":"Institutional entrepreneurship in the platform economy: How Uber tried (and failed) to change the Dutch taxi law","title-short":"Institutional entrepreneurship in the platform economy","URL":"https://www.sciencedirect.com/science/article/pii/S2210422418301631","volume":"33","author":[{"family":"Pelzer","given":"Peter"},{"family":"Frenken","given":"Koen"},{"family":"Boon","given":"Wouter"}],"accessed":{"date-parts":[["2022",3,16]]},"issued":{"date-parts":[["2019",11,1]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(Pelzer et al., 2019)</w:t>
      </w:r>
      <w:r w:rsidRPr="00C05C6B">
        <w:rPr>
          <w:color w:val="000000" w:themeColor="text1"/>
          <w:lang w:val="fr-BE"/>
        </w:rPr>
        <w:fldChar w:fldCharType="end"/>
      </w:r>
      <w:r w:rsidRPr="00C05C6B">
        <w:rPr>
          <w:color w:val="000000" w:themeColor="text1"/>
          <w:lang w:val="en-US"/>
        </w:rPr>
        <w:t xml:space="preserve">. The concept of institutional work describes "the purposive action of individuals and organisations aimed at creating, maintaining and disrupting institutions" </w:t>
      </w:r>
      <w:r w:rsidRPr="00C05C6B">
        <w:rPr>
          <w:color w:val="000000" w:themeColor="text1"/>
          <w:lang w:val="fr-BE"/>
        </w:rPr>
        <w:fldChar w:fldCharType="begin"/>
      </w:r>
      <w:r w:rsidRPr="00C05C6B">
        <w:rPr>
          <w:color w:val="000000" w:themeColor="text1"/>
          <w:lang w:val="en-US"/>
        </w:rPr>
        <w:instrText xml:space="preserve"> ADDIN ZOTERO_ITEM CSL_CITATION {"citationID":"d0N9QoRx","properties":{"formattedCitation":"(Lawrence &amp; SUDDABY, 2006)","plainCitation":"(Lawrence &amp; SUDDABY, 2006)","dontUpdate":true,"noteIndex":0},"citationItems":[{"id":1072,"uris":["http://zotero.org/users/6183971/items/PDVJ33RG"],"itemData":{"id":1072,"type":"chapter","abstract":"In this chapter, we aim to provide a summary and synthesis of research on what we refer to as 'institutional work' - the purposive action of individuals and organizations aimed at creating, maintaining and disrupting institutions. Thus far, research on institutional work has been largely unconnected as such - literatures on institutional entrepreneurship and deinstitutionalization have emerged as semi-coherent research streams, but the overall focus has remained largely unarticulated. Thus, a key contribution of this chapter will be the provision of a framework that connects previously disparate studies of institutional work and the articulation of a research agenda for the area. By focusing on empirical work that has occurred in the past 1 5 years and mapping i t i n terms of the forms of institutional work that it has examined, we are able to both provide a first cataloguing of forms of institutional work and point to issues and areas that have been under-examined.","container-title":"Handbook of Organization Studies","note":"journalAbbreviation: Handbook of Organization Studies\nDOI: 10.4135/9781848608030.n7","page":"215-254","source":"ResearchGate","title":"Institutions and institutional work","volume":"2","author":[{"family":"Lawrence","given":"Thomas"},{"family":"SUDDABY","given":"ROY"}],"issued":{"date-parts":[["2006",1,1]]}}}],"schema":"https://github.com/citation-style-language/schema/raw/master/csl-citation.json"}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(Lawrence &amp; Suddaby 2006: 215)</w:t>
      </w:r>
      <w:r w:rsidRPr="00C05C6B">
        <w:rPr>
          <w:color w:val="000000" w:themeColor="text1"/>
          <w:lang w:val="fr-BE"/>
        </w:rPr>
        <w:fldChar w:fldCharType="end"/>
      </w:r>
      <w:r w:rsidRPr="00C05C6B">
        <w:rPr>
          <w:color w:val="000000" w:themeColor="text1"/>
          <w:lang w:val="en-US"/>
        </w:rPr>
        <w:t xml:space="preserve">. Such platforms tend to impose new rules of the game, more and more referred to as algorithmic management. They emerge as a new organisational field, i.e. “a recognised area of institutional life” </w:t>
      </w:r>
      <w:r w:rsidRPr="00C05C6B">
        <w:rPr>
          <w:color w:val="000000" w:themeColor="text1"/>
          <w:lang w:val="fr-BE"/>
        </w:rPr>
        <w:fldChar w:fldCharType="begin"/>
      </w:r>
      <w:r w:rsidRPr="00C05C6B">
        <w:rPr>
          <w:color w:val="000000" w:themeColor="text1"/>
          <w:lang w:val="en-US"/>
        </w:rPr>
        <w:instrText xml:space="preserve"> ADDIN ZOTERO_ITEM CSL_CITATION {"citationID":"Qog5teIT","properties":{"formattedCitation":"(DiMaggio &amp; Powell, 1983)","plainCitation":"(DiMaggio &amp; Powell, 1983)","dontUpdate":true,"noteIndex":0},"citationItems":[{"id":597,"uris":["http://zotero.org/users/6183971/items/9UA5WKGL"],"itemData":{"id":597,"type":"article-journal","abstract":"What makes organizations so similar? We contend that the engine of rationalization and bureaucratization has moved from the competitive marketplace to the state and the professions. Once a set of organizations emerges as a field, a paradox arises: rational actors make their organizations increasingly similar as they try to change them. We describe three isomorphic processes--coercive, mimetic, and normative--leading to this outcome. We then specify hypotheses about the impact of resource centralization and dependency, goal ambiguity and technical uncertainty, and professionalization and structuration on isomorphic change. Finally, we suggest implications for theories of organizations and social change.","container-title":"American Sociological Review","DOI":"10.2307/2095101","ISSN":"0003-1224","issue":"2","note":"publisher: [American Sociological Association, Sage Publications, Inc.]","page":"147-160","source":"JSTOR","title":"The Iron Cage Revisited: Institutional Isomorphism and Collective Rationality in Organizational Fields","title-short":"The Iron Cage Revisited","URL":"https://www.jstor.org/stable/2095101","volume":"48","author":[{"family":"DiMaggio","given":"Paul J."},{"family":"Powell","given":"Walter W."}],"accessed":{"date-parts":[["2020",12,1]]},"issued":{"date-parts":[["1983"]]}}}],"schema":"https://github.com/citation-style-language/schema/raw/master/csl-citation.json"}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(DiMaggio &amp; Powell, 1983 : 148)</w:t>
      </w:r>
      <w:r w:rsidRPr="00C05C6B">
        <w:rPr>
          <w:color w:val="000000" w:themeColor="text1"/>
          <w:lang w:val="fr-BE"/>
        </w:rPr>
        <w:fldChar w:fldCharType="end"/>
      </w:r>
      <w:r w:rsidRPr="00C05C6B">
        <w:rPr>
          <w:color w:val="000000" w:themeColor="text1"/>
          <w:lang w:val="en-US"/>
        </w:rPr>
        <w:t xml:space="preserve">. According to this theoretical framework, all emerging platforms tend to follow the same organisational orientations for managing workers in order to gain the legitimacy required for their survival. Legitimacy can be defined as: “a generalized perception or assumption that the actions of an entity are desirable, proper, or appropriate within some socially constructed system or norms, values, beliefs, and definitions” (Suchman, 1995, p. 574). </w:t>
      </w:r>
    </w:p>
    <w:p w14:paraId="09D6793E" w14:textId="77777777" w:rsidR="00BD6ED1" w:rsidRPr="00C05C6B" w:rsidRDefault="00BD6ED1" w:rsidP="009D13D7">
      <w:pPr>
        <w:rPr>
          <w:color w:val="000000" w:themeColor="text1"/>
          <w:lang w:val="en-US"/>
        </w:rPr>
      </w:pPr>
      <w:r w:rsidRPr="00C05C6B">
        <w:rPr>
          <w:color w:val="000000" w:themeColor="text1"/>
          <w:lang w:val="en-US"/>
        </w:rPr>
        <w:t xml:space="preserve">However, the new rules of the game remain ambiguous, particularly when considering the world of work </w:t>
      </w:r>
      <w:r w:rsidRPr="00C05C6B">
        <w:rPr>
          <w:color w:val="000000" w:themeColor="text1"/>
          <w:lang w:val="fr-BE"/>
        </w:rPr>
        <w:fldChar w:fldCharType="begin"/>
      </w:r>
      <w:r w:rsidRPr="00C05C6B">
        <w:rPr>
          <w:color w:val="000000" w:themeColor="text1"/>
          <w:lang w:val="en-US"/>
        </w:rPr>
        <w:instrText xml:space="preserve"> ADDIN ZOTERO_ITEM CSL_CITATION {"citationID":"QPmQtUMo","properties":{"formattedCitation":"(Frenken et al., 2020)","plainCitation":"(Frenken et al., 2020)","noteIndex":0},"citationItems":[{"id":1080,"uris":["http://zotero.org/users/6183971/items/8SBHKWBM"],"itemData":{"id":1080,"type":"chapter","ISBN":"978-1-78756-180-9","note":"DOI: 10.1108/S0733-558X20200000066005","page":"83-105","source":"ResearchGate","title":"An Institutional Logics Perspective on the Gig Economy","author":[{"family":"Frenken","given":"Koen"},{"family":"Vaskelainen","given":"Taneli"},{"family":"Fuenfschilling","given":"Lea"},{"family":"Piscicelli","given":"Laura"}],"issued":{"date-parts":[["2020",4,10]]}}}],"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(Frenken et al., 2020)</w:t>
      </w:r>
      <w:r w:rsidRPr="00C05C6B">
        <w:rPr>
          <w:color w:val="000000" w:themeColor="text1"/>
          <w:lang w:val="fr-BE"/>
        </w:rPr>
        <w:fldChar w:fldCharType="end"/>
      </w:r>
      <w:r w:rsidRPr="00C05C6B">
        <w:rPr>
          <w:color w:val="000000" w:themeColor="text1"/>
          <w:lang w:val="en-US"/>
        </w:rPr>
        <w:t xml:space="preserve">. The gig economy has led to a new commodification of labour, i.e. a significant shift from traditional labour salaried relations to self-employment </w:t>
      </w:r>
      <w:r w:rsidRPr="00C05C6B">
        <w:rPr>
          <w:color w:val="000000" w:themeColor="text1"/>
          <w:lang w:val="en-US"/>
        </w:rPr>
        <w:lastRenderedPageBreak/>
        <w:t xml:space="preserve">through which workers offer their services directly to clients, supported by platforms </w:t>
      </w:r>
      <w:r w:rsidRPr="00C05C6B">
        <w:rPr>
          <w:color w:val="000000" w:themeColor="text1"/>
          <w:lang w:val="fr-BE"/>
        </w:rPr>
        <w:fldChar w:fldCharType="begin"/>
      </w:r>
      <w:r w:rsidRPr="00C05C6B">
        <w:rPr>
          <w:color w:val="000000" w:themeColor="text1"/>
          <w:lang w:val="en-US"/>
        </w:rPr>
        <w:instrText xml:space="preserve"> ADDIN ZOTERO_ITEM CSL_CITATION {"citationID":"AMMyIFxo","properties":{"formattedCitation":"(Greer, 2016)","plainCitation":"(Greer, 2016)","noteIndex":0},"citationItems":[{"id":1079,"uris":["http://zotero.org/users/6183971/items/5REV6TD3"],"itemData":{"id":1079,"type":"article-journal","abstract":"While welfare reform matters for workers and workplaces, it is peripheral in English-language sociology of work and industrial relations research. This article’s core proposition is that active labour market policies (ALMPs) are altering the institutional constitution of the labour market by intensifying market discipline within the workforce. This re-commodification effect is specified drawing on Marxism, comparative institutionalism, German-language sociology and English-language social policy analysis. Because of administrative failure and employer discrimination, however, ALMPs may worsen precarity without achieving the stated goal of increasing labour market participation.","container-title":"Work, Employment &amp; Society","ISSN":"0950-0170","issue":"1","note":"publisher: Sage Publications, Ltd.","page":"162-173","source":"JSTOR","title":"Welfare reform, precarity and the re-commodification of labour","URL":"https://www.jstor.org/stable/26655454","volume":"30","author":[{"family":"Greer","given":"Ian"}],"accessed":{"date-parts":[["2022",3,16]]},"issued":{"date-parts":[["2016"]]}}}],"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(Greer, 2016)</w:t>
      </w:r>
      <w:r w:rsidRPr="00C05C6B">
        <w:rPr>
          <w:color w:val="000000" w:themeColor="text1"/>
          <w:lang w:val="fr-BE"/>
        </w:rPr>
        <w:fldChar w:fldCharType="end"/>
      </w:r>
      <w:r w:rsidRPr="00C05C6B">
        <w:rPr>
          <w:color w:val="000000" w:themeColor="text1"/>
          <w:lang w:val="en-US"/>
        </w:rPr>
        <w:t xml:space="preserve">.  In this way, Uber has introduced a new way of working into the traditional regulatory system in force in the transportation sector. Many studies have, however, denounced such dehumanised and alienated organisational practices, which leads to a somewhat pessimistic and fatalistic view of the gig economy </w:t>
      </w:r>
      <w:r w:rsidRPr="00C05C6B">
        <w:rPr>
          <w:color w:val="000000" w:themeColor="text1"/>
          <w:lang w:val="fr-BE"/>
        </w:rPr>
        <w:fldChar w:fldCharType="begin"/>
      </w:r>
      <w:r w:rsidRPr="00C05C6B">
        <w:rPr>
          <w:color w:val="000000" w:themeColor="text1"/>
          <w:lang w:val="en-US"/>
        </w:rPr>
        <w:instrText xml:space="preserve"> ADDIN ZOTERO_ITEM CSL_CITATION {"citationID":"nTmljP6r","properties":{"formattedCitation":"(B\\uc0\\u233{}rast\\uc0\\u233{}gui, 2021; Curchod et al., 2019)","plainCitation":"(Bérastégui, 2021; Curchod et al., 2019)","noteIndex":0},"citationItems":[{"id":1124,"uris":["http://zotero.org/users/6183971/items/L39T7T5G"],"itemData":{"id":1124,"type":"report","abstract":"The ‘gig economy’ refers to a market system in which companies or individual requesters hire workers to perform short assignments. These transactions are mediated through online labour platforms, either outsourcing work to a geographically dispersed crowd or allocating work to individuals in a specific area. Over the last decade, the diversity of activities mediated through online labour platforms has increased dramatically. In addition to the specific hazards associated with these different types of activities, there are also psychosocial risks related to the way gig work is organised, designed and managed. The aim of this review is to provide a comprehensive overview of these risks, identifying research gaps and strategies to address them.","event-place":"Rochester, NY","genre":"SSRN Scholarly Paper","language":"en","note":"DOI: 10.2139/ssrn.3770016","number":"3770016","publisher":"Social Science Research Network","publisher-place":"Rochester,</w:instrText>
      </w:r>
      <w:r w:rsidRPr="00C05C6B">
        <w:rPr>
          <w:color w:val="000000" w:themeColor="text1"/>
          <w:lang w:val="fr-BE"/>
        </w:rPr>
        <w:instrText xml:space="preserve"> NY","source":"papers.ssrn.com","title":"Exposure to Psychosocial Risk Factors in the Gig Economy: A Systematic Review","title-short":"Exposure to Psychosocial Risk Factors in the Gig Economy","URL":"https://papers.ssrn.com/abstract=3770016","author":[{"family":"Bérastégui","given":"Pierre"}],"accessed":{"date-parts":[["2022",4,5]]},"issued":{"date-parts":[["2021",1,20]]}}},{"id":304,"uris":["http://zotero.org/users/6183971/items/LTU3IQSS"],"itemData":{"id":304,"type":"article-journal","abstract":"Drawing on interviews with 77 high-performing eBay business sellers in France and Belgium, this article investigates the power asymmetries generated by customers’ evaluations in online work settings. Sellers revealed a high degree of sensitivity to negative reviews, which, while infrequent, triggered feelings of anxiety and vulnerability. Their accounts exposed power asymmetries at two levels: the transactional level between sellers and customers and the governance level between sellers and eBay. Our findings highlight three main mechanisms underlying power asymmetries in this context. First, online customer evaluations ha</w:instrText>
      </w:r>
      <w:r w:rsidRPr="00C05C6B">
        <w:rPr>
          <w:color w:val="000000" w:themeColor="text1"/>
          <w:lang w:val="en-US"/>
        </w:rPr>
        <w:instrText xml:space="preserve">ve created a new form of employee monitoring in which power is exercised through the construction of visibility gaps between buyers and sellers and through an implicit coalition between buyers and the platform owner, who join together in the evaluation procedures. Second, by mediating and objectifying relations, algorithms reproduce power asymmetries among the different categories of actors, thereby constraining human agency. Third, online customer evaluations prompt sellers to exploit their practical knowledge of the algorithm to increase their agency. Through the lived experience of working for an algorithm, our findings contribute new understandings of power and agency in online work settings.","container-title":"Administrative Science Quarterly","DOI":"10.1177/0001839219867024","ISSN":"0001-8392","journalAbbreviation":"Administrative Science Quarterly","language":"en","note":"publisher: SAGE Publications Inc","page":"0001839219867024","source":"SAGE Journals","title":"Working for an Algorithm: Power Asymmetries and Agency in Online Work Settings","title-short":"Working for an Algorithm","URL":"https://doi.org/10.1177/0001839219867024","author":[{"family":"Curchod","given":"Corentin"},{"family":"Patriotta","given":"Gerardo"},{"family":"Cohen","given":"Laurie"},{"family":"Neysen","given":"Nicolas"}],"accessed":{"date-parts":[["2020",5,13]]},"issued":{"date-parts":[["2019",7,25]]}}}],"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(Bérastégui, 2021; Curchod et al., 2019)</w:t>
      </w:r>
      <w:r w:rsidRPr="00C05C6B">
        <w:rPr>
          <w:color w:val="000000" w:themeColor="text1"/>
          <w:lang w:val="fr-BE"/>
        </w:rPr>
        <w:fldChar w:fldCharType="end"/>
      </w:r>
      <w:r w:rsidRPr="00C05C6B">
        <w:rPr>
          <w:color w:val="000000" w:themeColor="text1"/>
          <w:lang w:val="en-US"/>
        </w:rPr>
        <w:t xml:space="preserve">. </w:t>
      </w:r>
    </w:p>
    <w:p w14:paraId="03F5F148" w14:textId="77777777" w:rsidR="00BD6ED1" w:rsidRPr="00C05C6B" w:rsidRDefault="00BD6ED1" w:rsidP="009A16EA">
      <w:pPr>
        <w:pStyle w:val="Titre4"/>
        <w:rPr>
          <w:color w:val="000000" w:themeColor="text1"/>
          <w:lang w:val="en-US"/>
        </w:rPr>
      </w:pPr>
      <w:bookmarkStart w:id="244" w:name="_Toc151300041"/>
      <w:bookmarkStart w:id="245" w:name="_Toc169527924"/>
      <w:r w:rsidRPr="00C05C6B">
        <w:rPr>
          <w:color w:val="000000" w:themeColor="text1"/>
          <w:lang w:val="en-US"/>
        </w:rPr>
        <w:t>Work relations in the gig economy</w:t>
      </w:r>
      <w:bookmarkEnd w:id="244"/>
      <w:bookmarkEnd w:id="245"/>
      <w:r w:rsidRPr="00C05C6B">
        <w:rPr>
          <w:color w:val="000000" w:themeColor="text1"/>
          <w:lang w:val="en-US"/>
        </w:rPr>
        <w:t xml:space="preserve"> </w:t>
      </w:r>
    </w:p>
    <w:p w14:paraId="0D35FBA6" w14:textId="79406707" w:rsidR="00BD6ED1" w:rsidRPr="00C05C6B" w:rsidRDefault="00BD6ED1" w:rsidP="009D13D7">
      <w:pPr>
        <w:rPr>
          <w:color w:val="000000" w:themeColor="text1"/>
          <w:lang w:val="en-US"/>
        </w:rPr>
      </w:pPr>
      <w:r w:rsidRPr="00C05C6B">
        <w:rPr>
          <w:color w:val="000000" w:themeColor="text1"/>
          <w:lang w:val="en-US"/>
        </w:rPr>
        <w:t xml:space="preserve">Platforms can be seen as incubators for micro-entrepreneurs who are managed through algorithmic control. Some of such platforms claim that they promote efficient transactions and offer flexibility and autonomy to workers. However, platforms are also depicted in the literature as imposing precarious working conditions to workers, along with few protections and benefits for them (Vallas &amp; Schor, 2020). Existing studies rather show that the provision of services through platforms entails considerable disadvantages for workers in relation to the high levels of economic risk for the individual, but also with regard to the platforms' operating rules which strongly limit the flexibility and autonomy of workers </w:t>
      </w:r>
      <w:r w:rsidRPr="00C05C6B">
        <w:rPr>
          <w:color w:val="000000" w:themeColor="text1"/>
          <w:lang w:val="fr-BE"/>
        </w:rPr>
        <w:fldChar w:fldCharType="begin"/>
      </w:r>
      <w:r w:rsidR="00896664" w:rsidRPr="00C05C6B">
        <w:rPr>
          <w:color w:val="000000" w:themeColor="text1"/>
          <w:lang w:val="en-US"/>
        </w:rPr>
        <w:instrText xml:space="preserve"> ADDIN ZOTERO_ITEM CSL_CITATION {"citationID":"qKysnHHV","properties":{"formattedCitation":"(Schor, 2021; S. Vallas &amp; Schor, 2020b)","plainCitation":"(Schor, 2021; S. Vallas &amp; Schor, 2020b)","noteIndex":0},"citationItems":[{"id":978,"uris":["http://zotero.org/users/6183971/items/5JDP887R"],"itemData":{"id":978,"type":"book","abstract":"Management &amp; Workplace Culture Book of the Year, 2020 Porchlight Business Book AwardsA Publishers Weekly Fall 2020 Big Indie BookThe dark side of the gig economy (Uber, Airbnb, etc.) and how to make it equitable for the users and workers most exploited.  When the “sharing economy” launched a decade ago, proponents claimed that it would transform the experience of work—giving earners flexibility, autonomy, and a decent income. It was touted as a cure for social isolation and rampant ecological degradation. But this novel form of work soon sprouted a dark side: exploited Uber drivers, neighborhoods ruined by Airbnb, racial discrimination, and rising carbon emissions. Several of the most prominent platforms are now faced with existential crises as they prioritize growth over fairness and long-term viability. Nevertheless, the basic model—a peer-to-peer structure augmented by digital tech—holds the potential to meet its original promises. Based on nearly a decade of pioneering research, After the Gig dives into what went wrong with this contemporary reimagining of labor. The book examines multiple types of data from thirteen cases to identify the unique features and potential of sharing platforms that prior research has failed to pinpoint. Juliet B. Schor presents a compelling argument that we can engineer a reboot: through regulatory reforms and cooperative platforms owned and controlled by users, an equitable and truly shared economy is still possible.","ISBN":"978-0-520-38567-2","language":"en","license":"Available worldwide","number-of-pages":"272","source":"www.ucpress.edu","title":"After the Gig: How the Sharing Economy Got Hijacked and How to Win It Back","title-short":"After the Gig","author":[{"family":"Schor","given":"Juliet"}],"accessed":{"date-parts":[["2021",12,14]]},"issued":{"date-parts":[["2021",7]]}}},{"id":976,"uris":["http://zotero.org/users/6183971/items/F6ZTNWPQ"],"itemData":{"id":976,"type":"artic</w:instrText>
      </w:r>
      <w:r w:rsidR="00896664" w:rsidRPr="00C05C6B">
        <w:rPr>
          <w:color w:val="000000" w:themeColor="text1"/>
        </w:rPr>
        <w:instrText>le-journal","abstract":"The rapid growth of the platform economy has provoked scholarly discussion of its consequences for the nature of work and employment. We identify four major themes in the literature on platform work and the underlying me</w:instrText>
      </w:r>
      <w:r w:rsidR="00896664" w:rsidRPr="00C05C6B">
        <w:rPr>
          <w:color w:val="000000" w:themeColor="text1"/>
          <w:lang w:val="en-US"/>
        </w:rPr>
        <w:instrText xml:space="preserve">taphors associated with each. Platforms are seen as entrepreneurial incubators, digital cages, accelerants of precarity, and chameleons adapting to their environments. Each of these devices has limitations, which leads us to introduce an alternative image of platforms: as permissive potentates that externalize responsibility and control over economic transactions while still exercising concentrated power. As a consequence, platforms represent a distinct type of governance mechanism, different from markets, hierarchies, or networks, and therefore pose a unique set of problems for regulators, workers, and their competitors in the conventional economy. Reflecting the instability of the platform structure, struggles over regulatory regimes are dynamic and difficult to predict, but they are sure to gain in prominence as the platform economy grows.","container-title":"Annual Review of Sociology","DOI":"10.1146/annurev-soc-121919-054857","issue":"1","note":"_eprint: https://doi.org/10.1146/annurev-soc-121919-054857","page":"273-294","source":"Annual Reviews","title":"What Do Platforms Do? Understanding the Gig Economy","title-short":"What Do Platforms Do?","URL":"https://doi.org/10.1146/annurev-soc-121919-054857","volume":"46","author":[{"family":"Vallas","given":"Steven"},{"family":"Schor","given":"Juliet B."}],"accessed":{"date-parts":[["2021",12,14]]},"issued":{"date-parts":[["2020"]]}}}],"schema":"https://github.com/citation-style-language/schema/raw/master/csl-citation.json"} </w:instrText>
      </w:r>
      <w:r w:rsidRPr="00C05C6B">
        <w:rPr>
          <w:color w:val="000000" w:themeColor="text1"/>
          <w:lang w:val="fr-BE"/>
        </w:rPr>
        <w:fldChar w:fldCharType="separate"/>
      </w:r>
      <w:r w:rsidR="00896664" w:rsidRPr="00C05C6B">
        <w:rPr>
          <w:color w:val="000000" w:themeColor="text1"/>
          <w:lang w:val="en-US"/>
        </w:rPr>
        <w:t>(Schor, 2021; S. Vallas &amp; Schor, 2020b)</w:t>
      </w:r>
      <w:r w:rsidRPr="00C05C6B">
        <w:rPr>
          <w:color w:val="000000" w:themeColor="text1"/>
          <w:lang w:val="fr-BE"/>
        </w:rPr>
        <w:fldChar w:fldCharType="end"/>
      </w:r>
      <w:r w:rsidRPr="00C05C6B">
        <w:rPr>
          <w:color w:val="000000" w:themeColor="text1"/>
          <w:lang w:val="en-US"/>
        </w:rPr>
        <w:t xml:space="preserve">. In the so-called gig economy, Uber is mainly described as a precursor of technological innovations in service provision. The platform is, however, denounced for its work organisation, where drivers are working under self-employed statuses </w:t>
      </w:r>
      <w:r w:rsidRPr="00C05C6B">
        <w:rPr>
          <w:color w:val="000000" w:themeColor="text1"/>
          <w:lang w:val="fr-BE"/>
        </w:rPr>
        <w:fldChar w:fldCharType="begin"/>
      </w:r>
      <w:r w:rsidRPr="00C05C6B">
        <w:rPr>
          <w:color w:val="000000" w:themeColor="text1"/>
          <w:lang w:val="en-US"/>
        </w:rPr>
        <w:instrText xml:space="preserve"> ADDIN ZOTERO_ITEM CSL_CITATION {"citationID":"r5FTrpss","properties":{"formattedCitation":"(Adams-Prassl, 2019)","plainCitation":"(Adams-Prassl, 2019)","noteIndex":0},"citationItems":[{"id":995,"uris":["http://zotero.org/users/6183971/items/LL3SHXP4"],"itemData":{"id":995,"type":"article-journal","container-title":"Comparative Labor Law &amp; Policy Journal","issue":"1","journalAbbreviation":"Comp. Lab. L. &amp; Pol'y J.","language":"eng","page":"123-146","source":"HeinOnline","title":"What If Your Boss Was an Algorithm? Economic Incentives, Legal Challenges, and the Rise of Artificial Intelligence at Work Automation, Artificial Intelligence, &amp; Labor Law","title-short":"What If Your Boss Was an Algorithm?","URL":"https://heinonline.org/HOL/P?h=hein.journals/cllpj41&amp;i=135","volume":"41","author":[{"family":"Adams-Prassl","given":"Jeremias"}],"accessed":{"date-parts":[["2022",1,7]]},"issued":{"date-parts":[["2019"]],"season":"2021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(Adams-Prassl, 2019)</w:t>
      </w:r>
      <w:r w:rsidRPr="00C05C6B">
        <w:rPr>
          <w:color w:val="000000" w:themeColor="text1"/>
          <w:lang w:val="fr-BE"/>
        </w:rPr>
        <w:fldChar w:fldCharType="end"/>
      </w:r>
      <w:r w:rsidRPr="00C05C6B">
        <w:rPr>
          <w:color w:val="000000" w:themeColor="text1"/>
          <w:lang w:val="en-US"/>
        </w:rPr>
        <w:t xml:space="preserve">. Information and communication technologies used by Uber, among others, allow the platform to use remote coordination of activities towards drivers, along with structured control by algorithms </w:t>
      </w:r>
      <w:r w:rsidRPr="00C05C6B">
        <w:rPr>
          <w:color w:val="000000" w:themeColor="text1"/>
          <w:lang w:val="fr-BE"/>
        </w:rPr>
        <w:fldChar w:fldCharType="begin"/>
      </w:r>
      <w:r w:rsidRPr="00C05C6B">
        <w:rPr>
          <w:color w:val="000000" w:themeColor="text1"/>
          <w:lang w:val="en-US"/>
        </w:rPr>
        <w:instrText xml:space="preserve"> ADDIN ZOTERO_ITEM CSL_CITATION {"citationID":"K353gTlJ","properties":{"formattedCitation":"(M\\uc0\\u246{}hlmann et al., 2021)","plainCitation":"(Möhlmann et al., 2021)","noteIndex":0},"citationItems":[{"id":997,"uris":["http://zotero.org/users/6183971/items/8KHR2J9Q"],"itemData":{"id":997,"type":"article-journal","abstract":"Online labor platforms (OLPs) can use algorithms along two dimensions: matching and control. While previous research has paid considerable attention to how OLPs optimize matching and accommodate market needs, OLPs can also employ algorithms to monitor and tightly control platform work. In this paper, we examine the nature of platform work on OLPs, and the role of algorithmic management in organizing how such work is conducted. Using a qualitative study of Uber drivers’ perceptions, supplemented by interviews with Uber executives and engineers, we present a grounded theory that captures algorithmic management of work on OLPs. In the context of both algorithmic matching and algorithmic control, platform workers experience tensions relating to execution, compensation, and belonging. We show that these tensions trigger market-like and organization-like response behaviors by platform workers. Our research contributes to the emerging literature on OLPs.","container-title":"MIS Quarterly","journalAbbreviation":"MIS Quarterly","source":"ResearchGate","title":"ALGORITHMIC MANAGEMENT OF WORK ON ONLINE LABOR PLATFORMS: WHEN MATCHING MEETS CONTROL","title-short":"ALGORITHMIC MANAGEMENT OF WORK ON ONLINE LABOR PLATFORMS","author":[{"family":"Möhlmann","given":"Mareike"},{"family":"Zalmanson","given":"Lior"},{"family":"Henfridsson","given":"Ola"},{"family":"Gregory","given":"Robert"}],"issued":{"date-parts":[["2021",1,1]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(Möhlmann et al., 2021)</w:t>
      </w:r>
      <w:r w:rsidRPr="00C05C6B">
        <w:rPr>
          <w:color w:val="000000" w:themeColor="text1"/>
          <w:lang w:val="fr-BE"/>
        </w:rPr>
        <w:fldChar w:fldCharType="end"/>
      </w:r>
      <w:r w:rsidRPr="00C05C6B">
        <w:rPr>
          <w:color w:val="000000" w:themeColor="text1"/>
          <w:lang w:val="en-US"/>
        </w:rPr>
        <w:t xml:space="preserve">. </w:t>
      </w:r>
    </w:p>
    <w:p w14:paraId="6B03D463" w14:textId="0CC83B14" w:rsidR="00BD6ED1" w:rsidRPr="00C05C6B" w:rsidRDefault="00BD6ED1" w:rsidP="009D13D7">
      <w:pPr>
        <w:rPr>
          <w:color w:val="000000" w:themeColor="text1"/>
          <w:lang w:val="en-US"/>
        </w:rPr>
      </w:pPr>
      <w:r w:rsidRPr="00C05C6B">
        <w:rPr>
          <w:color w:val="000000" w:themeColor="text1"/>
          <w:lang w:val="en-US"/>
        </w:rPr>
        <w:t xml:space="preserve">In fact, the controversy over the status of Uber drivers continues to grow on that basis in many countries (e.g., USA, UK, BE, IT, ES). The company's representatives argue that drivers are independent because their freedom to choose the volume and hours of work, the possibility to have several customers and to work for several applications. Opposing argument stresses that Uber imposes penalty systems, price fixing and service quality obligations </w:t>
      </w:r>
      <w:r w:rsidRPr="00C05C6B">
        <w:rPr>
          <w:color w:val="000000" w:themeColor="text1"/>
          <w:lang w:val="fr-BE"/>
        </w:rPr>
        <w:fldChar w:fldCharType="begin"/>
      </w:r>
      <w:r w:rsidRPr="00C05C6B">
        <w:rPr>
          <w:color w:val="000000" w:themeColor="text1"/>
          <w:lang w:val="en-US"/>
        </w:rPr>
        <w:instrText xml:space="preserve"> ADDIN ZOTERO_ITEM CSL_CITATION {"citationID":"0gDQ6RY2","properties":{"formattedCitation":"(Bernard, 2020)","plainCitation":"(Bernard, 2020)","noteIndex":0},"citationItems":[{"id":957,"uris":["http://zotero.org/users/6183971/items/7IWG8GB6"],"itemData":{"id":957,"type":"article-journal","abstract":"Les chauffeurs des plateformes numériques sont-ils des travailleurs indépendants ou des travailleurs salariés ? À partir des résultats d’une enquête qualitative inédite auprès de ces travailleurs en France, cet article traite cette question d’un point de vue sociologique. S’il montre que le déploiement des plateformes s’accompagne d’une dégradation des conditions de travail et de rémunération des chauffeurs, il s’appuie sur une typologie en deux profils pour mettre au jour les dynamiques participant des transformations du secteur. Initialement majoritaires, les « chauffeurs héritiers de la grande remise » parviennent à se ménager des conditions de travail et de rémunération favorables grâce au développement d’une clientèle privée qui leur permet d’échapper à l’emprise des plateformes et de se réapproprier les conditions d’exercice de leur activité. Pourtant, la part de ces travailleurs indépendants a progressivement diminué au profit des « chauffeurs des applis » caractérisés à l’inverse par leur forte dépendance à l’égard des plateformes, et d’Uber en particulier. La position quasi-monopolistique de la plateforme sur le marché du transport avec chauffeur (VTC) favorise ainsi l’avènement et l’expansion d’une main-d’œuvre docile qui présente en outre l’avantage d’assumer les risques de l’activité.","container-title":"Sociologie du travail","DOI":"10.4000/sdt.35722","ISSN":"0038-0296","issue":"4","language":"fr","license":"Sociologie du travail is licensed under a Creative Commons Attribution-NonCommercial-NoDerivatives 4.0 International License.","note":"number: 4\npublisher: Association pour le développement de la sociologie du travail","source":"journals.openedition.org","title":"Des salariés déguisés ? L’(in)dépendance des chauffeurs des plateformes numériques","title-short":"Des salariés déguisés ?","URL":"https://journals.openedition.org/sdt/35722","volume":"62","author":[{"family":"Bernard","given":"Sophie"}],"accessed":{"date-parts":[["2021",12,7]]},"issued":{"date-parts":[["2020",12,11]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(Bernard, 2020)</w:t>
      </w:r>
      <w:r w:rsidRPr="00C05C6B">
        <w:rPr>
          <w:color w:val="000000" w:themeColor="text1"/>
          <w:lang w:val="fr-BE"/>
        </w:rPr>
        <w:fldChar w:fldCharType="end"/>
      </w:r>
      <w:r w:rsidRPr="00C05C6B">
        <w:rPr>
          <w:color w:val="000000" w:themeColor="text1"/>
          <w:lang w:val="en-US"/>
        </w:rPr>
        <w:t xml:space="preserve">. Most studies highlight the control exerted by platforms through the supply and demand allocation algorithm </w:t>
      </w:r>
      <w:r w:rsidRPr="00C05C6B">
        <w:rPr>
          <w:color w:val="000000" w:themeColor="text1"/>
          <w:lang w:val="fr-BE"/>
        </w:rPr>
        <w:fldChar w:fldCharType="begin"/>
      </w:r>
      <w:r w:rsidRPr="00C05C6B">
        <w:rPr>
          <w:color w:val="000000" w:themeColor="text1"/>
          <w:lang w:val="en-US"/>
        </w:rPr>
        <w:instrText xml:space="preserve"> ADDIN ZOTERO_ITEM CSL_CITATION {"citationID":"dSuMqQRv","properties":{"formattedCitation":"(Rosenblat, 2016)","plainCitation":"(Rosenblat, 2016)","noteIndex":0},"citationItems":[{"id":961,"uris":["http://zotero.org/users/6183971/items/3A7J9GKB"],"itemData":{"id":961,"type":"article-journal","language":"en","page":"27","source":"Zotero","title":"Algorithmic Labor and Information Asymmetries: A Case Study of Uber’s Drivers","author":[{"family":"Rosenblat","given":"Alex"}],"issued":{"date-parts":[["2016"]]}}}],"schema":"https://github.com/citation-style-language/schema/raw/master/csl-citation.json"}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(Rosenblat, 2016)</w:t>
      </w:r>
      <w:r w:rsidRPr="00C05C6B">
        <w:rPr>
          <w:color w:val="000000" w:themeColor="text1"/>
          <w:lang w:val="fr-BE"/>
        </w:rPr>
        <w:fldChar w:fldCharType="end"/>
      </w:r>
      <w:r w:rsidRPr="00C05C6B">
        <w:rPr>
          <w:color w:val="000000" w:themeColor="text1"/>
          <w:lang w:val="en-US"/>
        </w:rPr>
        <w:t xml:space="preserve">. The sustainability of gig work for individual workers, and their economic vulnerability, are ongoing topics of debate </w:t>
      </w:r>
      <w:r w:rsidR="000E453E" w:rsidRPr="00C05C6B">
        <w:rPr>
          <w:color w:val="000000" w:themeColor="text1"/>
          <w:lang w:val="en-US"/>
        </w:rPr>
        <w:fldChar w:fldCharType="begin"/>
      </w:r>
      <w:r w:rsidR="000E453E" w:rsidRPr="00C05C6B">
        <w:rPr>
          <w:color w:val="000000" w:themeColor="text1"/>
          <w:lang w:val="en-US"/>
        </w:rPr>
        <w:instrText xml:space="preserve"> ADDIN ZOTERO_ITEM CSL_CITATION {"citationID":"GJtQl3ZC","properties":{"formattedCitation":"(Adams-Prassl, 2019; Rosenblat, 2016)","plainCitation":"(Adams-Prassl, 2019; Rosenblat, 2016)","noteIndex":0},"citationItems":[{"id":995,"uris":["http://zotero.org/users/6183971/items/LL3SHXP4"],"itemData":{"id":995,"type":"article-journal","container-title":"Comparative Labor Law &amp; Policy Journal","issue":"1","journalAbbreviation":"Comp. Lab. L. &amp; Pol'y J.","language":"eng","page":"123-146","source":"HeinOnline","title":"What If Your Boss Was an Algorithm? Economic Incentives, Legal Challenges, and the Rise of Artificial Intelligence at Work Automation, Artificial Intelligence, &amp; Labor Law","title-short":"What If Your Boss Was an Algorithm?","URL":"https://heinonline.org/HOL/P?h=hein.journals/cllpj41&amp;i=135","volume":"41","author":[{"family":"Adams-Prassl","given":"Jeremias"}],"accessed":{"date-parts":[["2022",1,7]]},"issued":{"date-parts":[["2019"]],"season":"2021"}}},{"id":961,"uris":["http://zotero.org/users/6183971/items/3A7J9GKB"],"itemData":{"id":961,"type":"article-journal","language":"en","page":"27","source":"Zotero","title":"Algorithmic Labor and Information Asymmetries: A Case Study of Uber’s Drivers","author":[{"family":"Rosenblat","given":"Alex"}],"issued":{"date-parts":[["2016"]]}}}],"schema":"https://github.com/citation-style-language/schema/raw/master/csl-citation.json"} </w:instrText>
      </w:r>
      <w:r w:rsidR="000E453E" w:rsidRPr="00C05C6B">
        <w:rPr>
          <w:color w:val="000000" w:themeColor="text1"/>
          <w:lang w:val="en-US"/>
        </w:rPr>
        <w:fldChar w:fldCharType="separate"/>
      </w:r>
      <w:r w:rsidR="000E453E" w:rsidRPr="00C05C6B">
        <w:rPr>
          <w:rFonts w:cs="Times New Roman"/>
          <w:color w:val="000000" w:themeColor="text1"/>
          <w:lang w:val="en-US"/>
        </w:rPr>
        <w:t>(Adams-Prassl, 2019; Rosenblat, 2016)</w:t>
      </w:r>
      <w:r w:rsidR="000E453E" w:rsidRPr="00C05C6B">
        <w:rPr>
          <w:color w:val="000000" w:themeColor="text1"/>
          <w:lang w:val="en-US"/>
        </w:rPr>
        <w:fldChar w:fldCharType="end"/>
      </w:r>
      <w:r w:rsidR="000E453E" w:rsidRPr="00C05C6B">
        <w:rPr>
          <w:color w:val="000000" w:themeColor="text1"/>
          <w:lang w:val="en-US"/>
        </w:rPr>
        <w:t xml:space="preserve"> </w:t>
      </w:r>
      <w:r w:rsidRPr="00C05C6B">
        <w:rPr>
          <w:color w:val="000000" w:themeColor="text1"/>
          <w:lang w:val="en-US"/>
        </w:rPr>
        <w:t xml:space="preserve">and lead scholars to strongly push European and local legislative bodies to consider the classification of taxi drivers as employees </w:t>
      </w:r>
      <w:r w:rsidRPr="00C05C6B">
        <w:rPr>
          <w:color w:val="000000" w:themeColor="text1"/>
          <w:lang w:val="fr-BE"/>
        </w:rPr>
        <w:fldChar w:fldCharType="begin"/>
      </w:r>
      <w:r w:rsidRPr="00C05C6B">
        <w:rPr>
          <w:color w:val="000000" w:themeColor="text1"/>
          <w:lang w:val="en-US"/>
        </w:rPr>
        <w:instrText xml:space="preserve"> ADDIN ZOTERO_ITEM CSL_CITATION {"citationID":"sPBiR12V","properties":{"formattedCitation":"(Wouters, 2019)","plainCitation":"(Wouters, 2019)","noteIndex":0},"citationItems":[{"id":999,"uris":["http://zotero.org/users/6183971/items/S68HGBI3"],"itemData":{"id":999,"type":"article-journal","abstract":"This chapter provides an overview of the characteristics of the Belgian employment contract and, in particular, of the concept of ?subordination?. After having painted a picture of what differentiates an employment contract from a contract for services, it, subsequently, assesses the classification of certain specific examples, such as self-employed persons with only one client. The role of economic dependency in the classification of working relationships is discussed by using these examples. The chapter furthermore emphasises the strong binary divide between employment and self-employment. It goes into more detail on the country?s collective bargaining mechanisms for false and genuine self-employed workers. After having described the Belgian take on identifying the ?employing entity?, the chapter finishes off by outlining the contemporary debate on the reform of the Belgian classification mechanisms.","container-title":"European Labour Law Journal","DOI":"10.1177/2031952519864196","ISSN":"2031-9525","issue":"3","journalAbbreviation":"European Labour Law Journal","note":"publisher: SAGE Publications","page":"198-218","source":"SAGE Journals","title":"The classification of employment relationships in Belgium","URL":"https://doi.org/10.1177/2031952519864196","volume":"10","author":[{"family":"Wouters","given":"Mathias"}],"accessed":{"date-parts":[["2022",1,7]]},"issued":{"date-parts":[["2019",9,1]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(Wouters, 2019)</w:t>
      </w:r>
      <w:r w:rsidRPr="00C05C6B">
        <w:rPr>
          <w:color w:val="000000" w:themeColor="text1"/>
          <w:lang w:val="fr-BE"/>
        </w:rPr>
        <w:fldChar w:fldCharType="end"/>
      </w:r>
      <w:r w:rsidRPr="00C05C6B">
        <w:rPr>
          <w:color w:val="000000" w:themeColor="text1"/>
          <w:lang w:val="en-US"/>
        </w:rPr>
        <w:t>.</w:t>
      </w:r>
    </w:p>
    <w:p w14:paraId="0CF7C5F1" w14:textId="7B34E7D1" w:rsidR="00BD6ED1" w:rsidRPr="00C05C6B" w:rsidRDefault="00BD6ED1" w:rsidP="00A225E1">
      <w:pPr>
        <w:pStyle w:val="Titre4"/>
        <w:spacing w:before="120" w:after="120"/>
        <w:rPr>
          <w:color w:val="000000" w:themeColor="text1"/>
          <w:lang w:val="en-US"/>
        </w:rPr>
      </w:pPr>
      <w:bookmarkStart w:id="246" w:name="_Toc149396649"/>
      <w:bookmarkStart w:id="247" w:name="_Toc151300042"/>
      <w:bookmarkStart w:id="248" w:name="_Toc169527925"/>
      <w:r w:rsidRPr="00C05C6B">
        <w:rPr>
          <w:color w:val="000000" w:themeColor="text1"/>
          <w:lang w:val="en-US"/>
        </w:rPr>
        <w:lastRenderedPageBreak/>
        <w:t>Initiatives to support gig workers</w:t>
      </w:r>
      <w:bookmarkEnd w:id="246"/>
      <w:bookmarkEnd w:id="247"/>
      <w:bookmarkEnd w:id="248"/>
    </w:p>
    <w:p w14:paraId="1871584A"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Faced with a lack of legal regulation and an uncertain legal environment, a growing worker resistance and mobilisation to lift conditions in the gig economy have attracted a lot of attention </w:t>
      </w:r>
      <w:r w:rsidRPr="00C05C6B">
        <w:rPr>
          <w:color w:val="000000" w:themeColor="text1"/>
          <w:lang w:val="fr-BE"/>
        </w:rPr>
        <w:fldChar w:fldCharType="begin"/>
      </w:r>
      <w:r w:rsidRPr="00C05C6B">
        <w:rPr>
          <w:color w:val="000000" w:themeColor="text1"/>
          <w:lang w:val="en-US"/>
        </w:rPr>
        <w:instrText xml:space="preserve"> ADDIN ZOTERO_ITEM CSL_CITATION {"citationID":"J1Aa4fGG","properties":{"formattedCitation":"(Johnston, 2020)","plainCitation":"(Johnston, 2020)","dontUpdate":true,"noteIndex":0},"citationItems":[{"id":384,"uris":["http://zotero.org/users/6183971/items/DXAJV9JR"],"itemData":{"id":384,"type":"article-journal","abstract":"The article examines the geographies of collective labour struggle in the platform economy. It distinguishes between the unique spatial features associated with place-based work and crowdwork to examine the divergent collective organizing strategies developed therein. Taking works councils, collective bargaining and multi-enterprise agreements as three examples of social dialogue, the article considers why different types of platform workers gravitate towards particular strategies, analyses the regulatory frameworks within which these workers' collective struggles are bound, and assesses the propensity for these expressions of solidarity to improve the terms and conditions of platform work.","container-title":"International Labour Review","DOI":"10.1111/ilr.12154","ISSN":"1564-913X","issue":"1","language":"en","note":"_eprint: https://www.onlinelibrary.wiley.com/doi/pdf/10.1111/ilr.12154","page":"25-45","source":"Wiley Online Library","title":"Labour geographies of the platform economy: Understanding collective organizing strategies in the context of digitally mediated work","title-short":"Labour geographies of the platform economy","URL":"https://www.onlinelibrary.wiley.com/doi/abs/10.1111/ilr.12154","volume":"159","author":[{"family":"Johnston","given":"Hannah"}],"accessed":{"date-parts":[["2020",5,18]]},"issued":{"date-parts":[["2020"]]}}}],"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(Johnston, 2020</w:t>
      </w:r>
      <w:r w:rsidRPr="00C05C6B">
        <w:rPr>
          <w:color w:val="000000" w:themeColor="text1"/>
          <w:lang w:val="fr-BE"/>
        </w:rPr>
        <w:fldChar w:fldCharType="end"/>
      </w:r>
      <w:r w:rsidRPr="00C05C6B">
        <w:rPr>
          <w:color w:val="000000" w:themeColor="text1"/>
          <w:lang w:val="en-US"/>
        </w:rPr>
        <w:t xml:space="preserve">; </w:t>
      </w:r>
      <w:r w:rsidRPr="00C05C6B">
        <w:rPr>
          <w:color w:val="000000" w:themeColor="text1"/>
          <w:lang w:val="fr-BE"/>
        </w:rPr>
        <w:fldChar w:fldCharType="begin"/>
      </w:r>
      <w:r w:rsidRPr="00C05C6B">
        <w:rPr>
          <w:color w:val="000000" w:themeColor="text1"/>
          <w:lang w:val="en-US"/>
        </w:rPr>
        <w:instrText xml:space="preserve"> ADDIN ZOTERO_ITEM CSL_CITATION {"citationID":"Onn6mItP","properties":{"formattedCitation":"(Vandaele, 2020)","plainCitation":"(Vandaele, 2020)","dontUpdate":true,"noteIndex":0},"citationItems":[{"id":1818,"uris":["http://zotero.org/users/6183971/items/2BL5UG3D"],"itemData":{"id":1818,"type":"book","abstract":"This chapter makes the argument that labour agency in the platform economy in Europe has given rise to a plethora of new informal and formal organisations for mutual aid and worker representation. This organisational experimentation is comm</w:instrText>
      </w:r>
      <w:r w:rsidRPr="00C05C6B">
        <w:rPr>
          <w:color w:val="000000" w:themeColor="text1"/>
          <w:lang w:val="nl-BE"/>
        </w:rPr>
        <w:instrText xml:space="preserve">only initially based on digital online communities. Their further offline development is rather uneven, however, as it is informed by the type of platform work the workers engage in and the power resources available to them (or simply because the current structure is efficient enough for fulfilling the platform workers’ purposes). Nevertheless, these bottom-up initiatives point to recurrent patterns in labour-capital dynamics. Some new organisations, in </w:instrText>
      </w:r>
      <w:r w:rsidRPr="00C05C6B">
        <w:rPr>
          <w:color w:val="000000" w:themeColor="text1"/>
          <w:lang w:val="nl-NL"/>
        </w:rPr>
        <w:instrText xml:space="preserve">terms of scale, structure or development, recall the kinds of worker organisations that appeared at the end of the nineteenth century. Most but not all of these new organisations have oriented themselves towards a logic-of-membership approach. In many instances, this approach might be complementary with the logic-of-influence approach favoured by today’s mainstream trade unions. Building alliances between the ‘new’ and ‘old’ could reinforce the countervailing power of platform workers and their struggle for regulatory change in the platform economy.","note":"DOI: 10.13140/RG.2.2.25989.58082","source":"ResearchGate","title":"Collective resistance and organizational creativity amongst Europe's platform workers: a new power in the labour movement?","title-short":"Collective resistance and organizational creativity amongst Europe's platform workers","author":[{"family":"Vandaele","given":"Kurt"}],"issued":{"date-parts":[["2020",11,29]]}}}],"schema":"https://github.com/citation-style-language/schema/raw/master/csl-citation.json"} </w:instrText>
      </w:r>
      <w:r w:rsidRPr="00C05C6B">
        <w:rPr>
          <w:color w:val="000000" w:themeColor="text1"/>
          <w:lang w:val="fr-BE"/>
        </w:rPr>
        <w:fldChar w:fldCharType="separate"/>
      </w:r>
      <w:r w:rsidRPr="00C05C6B">
        <w:rPr>
          <w:color w:val="000000" w:themeColor="text1"/>
          <w:lang w:val="nl-NL"/>
        </w:rPr>
        <w:t>Vandaele, 2020)</w:t>
      </w:r>
      <w:r w:rsidRPr="00C05C6B">
        <w:rPr>
          <w:color w:val="000000" w:themeColor="text1"/>
          <w:lang w:val="fr-BE"/>
        </w:rPr>
        <w:fldChar w:fldCharType="end"/>
      </w:r>
      <w:r w:rsidRPr="00C05C6B">
        <w:rPr>
          <w:color w:val="000000" w:themeColor="text1"/>
          <w:lang w:val="nl-NL"/>
        </w:rPr>
        <w:t xml:space="preserve">.  </w:t>
      </w:r>
      <w:r w:rsidRPr="00C05C6B">
        <w:rPr>
          <w:color w:val="000000" w:themeColor="text1"/>
          <w:lang w:val="fr-BE"/>
        </w:rPr>
        <w:fldChar w:fldCharType="begin"/>
      </w:r>
      <w:r w:rsidRPr="00C05C6B">
        <w:rPr>
          <w:color w:val="000000" w:themeColor="text1"/>
          <w:lang w:val="nl-NL"/>
        </w:rPr>
        <w:instrText xml:space="preserve"> ADDIN ZOTERO_ITEM CSL_CITATION {"citationID":"2YK4qz75","properties":{"formattedCitation":"(Wood et al., s.\\uc0\\u160{}d.)","plainCitation":"(Wood et al., s. d.)","dontUpdate":true,"noteIndex":0},"citationItems":[{"id":1049,"uris":["http://zotero.org/users/6183971/items/YI7PBBUH"],"itemData":{"id":1049,"type":"article-journal","abstract":"Protest in the gig economy has taken many forms and targets (platforms, customers and state officials). However, researchers are yet to adequately account for this diversity. We use a European survey of Upwork and PeoplePerHour platform workers to investigate worker orientation towards different forms of protest. Results reveal that worker anger, dependence and digital communication shape contention in the remote gig economy. Support for collective organisation is associated with anger at platforms as well as their dependence on the platform and communication with other workers. Individual action against clients is associated with anger and communication but not dependence. Support for state regulation is associated only with anger but not dependence or communication. We conclude that the relational approach entailed by Mobilisation Theory can aid explanation in the gig economy by shedding light on the dynamic process by which solidarity and dependence alter the perceived cost/benefits of particular remedies to injustice.","container-title":"New Technology, Work and Employment","DOI":"10.1111/ntwe.12216","ISSN":"1468-005X","issue":"n/a","language":"en","note":"_eprint: https://onlinelibrary.wiley.com/doi/pdf/10.1111/ntwe.12216","source":"Wiley Online Library","title":"Dynamics of contention in the gig economy: Rage against the platform, customer or state?","title-short":"Dynamics of contention in the gig economy","URL":"https://onlinelibrary.wiley.com/doi/abs/10.1111/ntwe.12216","volume":"n/a","author":[{"family":"Wood","given":"Alex J."},{"family":"Martindale","given":"Nicholas"},{"family":"Lehdonvirta","given":"Vili"}],"accessed":{"date-parts":[["2022",3,11]]}}}],"schema":"https://github.com/citation-style-language/schema/raw/master/csl-citation.json"} </w:instrText>
      </w:r>
      <w:r w:rsidRPr="00C05C6B">
        <w:rPr>
          <w:color w:val="000000" w:themeColor="text1"/>
          <w:lang w:val="fr-BE"/>
        </w:rPr>
        <w:fldChar w:fldCharType="separate"/>
      </w:r>
      <w:r w:rsidRPr="00C05C6B">
        <w:rPr>
          <w:color w:val="000000" w:themeColor="text1"/>
          <w:lang w:val="nl-NL"/>
        </w:rPr>
        <w:t>Wood et al. (2021)</w:t>
      </w:r>
      <w:r w:rsidRPr="00C05C6B">
        <w:rPr>
          <w:color w:val="000000" w:themeColor="text1"/>
          <w:lang w:val="fr-BE"/>
        </w:rPr>
        <w:fldChar w:fldCharType="end"/>
      </w:r>
      <w:r w:rsidRPr="00C05C6B">
        <w:rPr>
          <w:color w:val="000000" w:themeColor="text1"/>
          <w:lang w:val="nl-NL"/>
        </w:rPr>
        <w:t xml:space="preserve"> showed that the way gig workers consider their activity influences their protest attitude. </w:t>
      </w:r>
      <w:r w:rsidRPr="00C05C6B">
        <w:rPr>
          <w:color w:val="000000" w:themeColor="text1"/>
          <w:lang w:val="fr-BE"/>
        </w:rPr>
        <w:fldChar w:fldCharType="begin"/>
      </w:r>
      <w:r w:rsidRPr="00C05C6B">
        <w:rPr>
          <w:color w:val="000000" w:themeColor="text1"/>
          <w:lang w:val="nl-NL"/>
        </w:rPr>
        <w:instrText xml:space="preserve"> ADDIN ZOTERO_ITEM CSL_CITATION {"citationID":"t80AoGVq","properties":{"formattedCitation":"(Bureau &amp; Corsani, 2018)","plainCitation":"(Bureau &amp; Corsani, 2018)","dontUpdate":true,"noteIndex":0},"citationItems":[{"id":1136,"uris":["http://zotero.org/users/6183971/items/8JGZG74V"],"itemData":{"id":1136,"type":"article-journal","abstract":"In light of the renewed expansion of independent work and the blurring of the boundaries between wage labour and independence, the emergence of new collective actors in the space between wage labour and independent work/contracting is of critical significance. In this article we propose to highlight two experiences of collective action, both in France. On the one hand, we examine the Intermittentand Precarious Workers Coordination and, on the other, the project launched by a Coopérative </w:instrText>
      </w:r>
      <w:r w:rsidRPr="00C05C6B">
        <w:rPr>
          <w:color w:val="000000" w:themeColor="text1"/>
          <w:lang w:val="nl-BE"/>
        </w:rPr>
        <w:instrText>d’Activité et d’Emploi (CAE: employment and activity cooperative or BEC: Business and Employment Cooperative) with the aim of evolving towards a ‘work mutuality’. While quite different with regard to their origins and means of mobilisation, these experiences nevertheless share two common significant traits: they are both what we term ‘instituting factories’ (fabriques instituantes); and they both experiment with non-hierarchical forms of decision-making, organisation and collaboration. We attempt to shed light on the background of these two experiences of collect</w:instrText>
      </w:r>
      <w:r w:rsidRPr="00C05C6B">
        <w:rPr>
          <w:color w:val="000000" w:themeColor="text1"/>
          <w:lang w:val="en-US"/>
        </w:rPr>
        <w:instrText xml:space="preserve">ive action whose origins are rooted in professional situations on the margins of the salariat, as well as upon the innovative displacements they introduce into the working world by re-interrogating forms of workplace democracy.","container-title":"Transfer: European Review of Labour and Research","DOI":"10.1177/1024258918775505","ISSN":"1024-2589","issue":"3","journalAbbreviation":"Transfer: European Review of Labour and Research","language":"en","note":"publisher: SAGE Publications Ltd","page":"279-295","source":"SAGE Journals","title":"Collective actions on the margins of the salariat","URL":"https://doi.org/10.1177/1024258918775505","volume":"24","author":[{"family":"Bureau","given":"Marie-Christine"},{"family":"Corsani","given":"Antonella"}],"accessed":{"date-parts":[["2022",4,7]]},"issued":{"date-parts":[["2018",8,1]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Bureau &amp; Corsani (2018)</w:t>
      </w:r>
      <w:r w:rsidRPr="00C05C6B">
        <w:rPr>
          <w:color w:val="000000" w:themeColor="text1"/>
          <w:lang w:val="fr-BE"/>
        </w:rPr>
        <w:fldChar w:fldCharType="end"/>
      </w:r>
      <w:r w:rsidRPr="00C05C6B">
        <w:rPr>
          <w:color w:val="000000" w:themeColor="text1"/>
          <w:lang w:val="en-US"/>
        </w:rPr>
        <w:t xml:space="preserve"> document two forms of collective action in the context of gig work. The first provides a system of mutual security covering the risk of irregular income. The second refers to an original form of shared and multi-activity business, seeking to create a kind of work mutualization. Both examples may be considered as ‘instituting factories’: “these organisations are developing and proposing new rules for situations and practices that are not adequately covered by an institutional architecture based on the binary distinction between salaried work and self-employment” (p. 281). However, However, studies show that unionisation and solidarity are weak because of the individualism and alienation of workers that underlie the gig economy </w:t>
      </w:r>
      <w:r w:rsidRPr="00C05C6B">
        <w:rPr>
          <w:color w:val="000000" w:themeColor="text1"/>
          <w:lang w:val="fr-BE"/>
        </w:rPr>
        <w:fldChar w:fldCharType="begin"/>
      </w:r>
      <w:r w:rsidRPr="00C05C6B">
        <w:rPr>
          <w:color w:val="000000" w:themeColor="text1"/>
          <w:lang w:val="en-US"/>
        </w:rPr>
        <w:instrText xml:space="preserve"> ADDIN ZOTERO_ITEM CSL_CITATION {"citationID":"6Xk9GyN2","properties":{"formattedCitation":"(Sharma, 2022)","plainCitation":"(Sharma, 2022)","noteIndex":0},"citationItems":[{"id":1856,"uris":["http://zotero.org/users/6183971/items/AFINCVP6"],"itemData":{"id":1856,"type":"article-journal","abstract":"The emergence of the gig economy is mostly an alternative to the core service economy, which is gradually being transformed in spatial and temporal dimensions. It is not work in the gig economy, per se, that is problematic, but the way in which it is organised or structured is creating ruptures across several dimensions. This article seeks to explore the work organisation and work relations practised in these gig economies. In particular, it provides empirical findings on work practices in e-cab services so as to highlight the growing precariousness, in both economic and social contexts, among the service providers.","container-title":"Economic and Industrial Democracy","DOI":"10.1177/0143831X20924461","ISSN":"0143-831X","issue":"2","note":"publisher: SAGE Publications Ltd","page":"559-584","source":"SAGE Journals","title":"Digitalisation and precarious work practices in alternative economies: Work organisation and work relations in e-cab services","title-short":"Digitalisation and precarious work practices in alternative economies","URL":"https://doi.org/10.1177/0143831X20924461","volume":"43","author":[{"family":"Sharma","given":"Padmini"}],"accessed":{"date-parts":[["2023",9,25]]},"issued":{"date-parts":[["2022",5,1]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(Sharma, 2022)</w:t>
      </w:r>
      <w:r w:rsidRPr="00C05C6B">
        <w:rPr>
          <w:color w:val="000000" w:themeColor="text1"/>
          <w:lang w:val="fr-BE"/>
        </w:rPr>
        <w:fldChar w:fldCharType="end"/>
      </w:r>
      <w:r w:rsidRPr="00C05C6B">
        <w:rPr>
          <w:color w:val="000000" w:themeColor="text1"/>
          <w:lang w:val="en-US"/>
        </w:rPr>
        <w:t xml:space="preserve">, and/or because of their limited scope in the face of the power of the global capitalist system </w:t>
      </w:r>
      <w:r w:rsidRPr="00C05C6B">
        <w:rPr>
          <w:color w:val="000000" w:themeColor="text1"/>
          <w:lang w:val="fr-BE"/>
        </w:rPr>
        <w:fldChar w:fldCharType="begin"/>
      </w:r>
      <w:r w:rsidRPr="00C05C6B">
        <w:rPr>
          <w:color w:val="000000" w:themeColor="text1"/>
          <w:lang w:val="en-US"/>
        </w:rPr>
        <w:instrText xml:space="preserve"> ADDIN ZOTERO_ITEM CSL_CITATION {"citationID":"cWweW0PO","properties":{"formattedCitation":"(Mrvos, 2021)","plainCitation":"(Mrvos, 2021)","noteIndex":0},"citationItems":[{"id":1280,"uris":["http://zotero.org/users/6183971/items/DPCXL9U9"],"itemData":{"id":1280,"type":"article-journal","abstract":"By studying the fraudulent benefits of flexibility in the ride-hailing gig economy, this article explains alienation as a condition in which workers are excluded from the product, estranged, and disadvantaged. Material estrangement, an objective aspect of alienation exemplified by arbitrary distribution of income, capitalists’ exclusive access to data, and robotic communication between Uber and their drivers, has many physiological (subjective) manifestations. Dissatisfaction, powerlessness, and isolation as subjective expressions of alienation prominently shape the prospects of collective labour mobilisation by both sparking and hindering organisational potential. Additionally, the example of workers’ re-appropriation of Uber’s app against Uber explains how modern technologies serve not only as a medium to expand capitalist interests, but enhance possibilities for labour cooperation and liberation. The proposed argumentation uses the Autonomist Marxist concept of “social factory” as a meta-framework, drawing on original ethnographic and interview data on ride-hailing Uber drivers in the gig economy.","container-title":"tripleC: Communication, Capitalism &amp; Critique. Open Access Journal for a Global Sustainable Information Society","DOI":"10.31269/triplec.v19i1.1236","ISSN":"1726-670X","issue":"1","language":"en-US","page":"262-276","source":"www.triple-c.at","title":"Illusioned and Alienated: Can Gig Workers Organise Collectively?","title-short":"Illusioned and Alienated","URL":"https://www.triple-c.at/index.php/tripleC/article/view/1236","volume":"19","author":[{"family":"Mrvos","given":"Dragana"}],"accessed":{"date-parts":[["2022",10,24]]},"issued":{"date-parts":[["2021",4,7]]}}}],"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(Mrvos, 2021)</w:t>
      </w:r>
      <w:r w:rsidRPr="00C05C6B">
        <w:rPr>
          <w:color w:val="000000" w:themeColor="text1"/>
          <w:lang w:val="fr-BE"/>
        </w:rPr>
        <w:fldChar w:fldCharType="end"/>
      </w:r>
      <w:r w:rsidRPr="00C05C6B">
        <w:rPr>
          <w:color w:val="000000" w:themeColor="text1"/>
          <w:lang w:val="en-US"/>
        </w:rPr>
        <w:t>.</w:t>
      </w:r>
    </w:p>
    <w:p w14:paraId="02B0E996" w14:textId="224B445C" w:rsidR="00BD6ED1" w:rsidRPr="00C05C6B" w:rsidRDefault="00BD6ED1" w:rsidP="00A225E1">
      <w:pPr>
        <w:spacing w:before="120" w:after="120"/>
        <w:rPr>
          <w:color w:val="000000" w:themeColor="text1"/>
          <w:lang w:val="en-US"/>
        </w:rPr>
      </w:pPr>
      <w:r w:rsidRPr="00C05C6B">
        <w:rPr>
          <w:color w:val="000000" w:themeColor="text1"/>
          <w:lang w:val="en-US"/>
        </w:rPr>
        <w:t xml:space="preserve">Other alternative solutions take the form of platform cooperatives </w:t>
      </w:r>
      <w:r w:rsidRPr="00C05C6B">
        <w:rPr>
          <w:color w:val="000000" w:themeColor="text1"/>
          <w:lang w:val="fr-BE"/>
        </w:rPr>
        <w:fldChar w:fldCharType="begin"/>
      </w:r>
      <w:r w:rsidR="006C5DCE" w:rsidRPr="00C05C6B">
        <w:rPr>
          <w:color w:val="000000" w:themeColor="text1"/>
          <w:lang w:val="en-US"/>
        </w:rPr>
        <w:instrText xml:space="preserve"> ADDIN ZOTERO_ITEM CSL_CITATION {"citationID":"lrQRsqct","properties":{"formattedCitation":"(Ca\\uc0\\u241{}ada et al., 2023)","plainCitation":"(Cañada et al., 2023)","dontUpdate":true,"noteIndex":0},"citationItems":[{"id":1827,"uris":["http://zotero.org/users/6183971/items/BJYPL4FD"],"itemData":{"id":1827,"type":"article-journal","abstract":"Since the COVID-19 pandemic began, platform capitalism has expanded greatly in the delivery sector. The consolidation of an oligopoly controlled by a few corporate platforms has led to precarious working conditions for “gig economy” workers. Increasing protests and strikes have led to the reform of labour directives and to the emergence of alternative ways of organising work through platform cooperatives. This article examines how these emergent platform cooperatives are mobilised and their challenges and implications. Barcelona, the cradle of many platform economy and delivery sector start-ups, is a critical case for examining the recent birth of alternative delivery cooperatives. This article is informed by the cases of three cooperatives, organised by those working as riders, providing delivery services in the city of Barcelona: Mensakas, Les Mercedes, and 2GoDelivery. The paper shows how the embeddedness of these nascent platform cooperatives in favourable governance arrangements, a supportive social and solidarity movement, the knowledge and experience of workers, and the territory where the cooperatives are embedded are essential for their creation. This multi-layered embeddedness is necessary, but not sufficient, to explain how platform cooperatives thrive. The study concludes that the agency of platform workers, who triggered this transformation, was essential for the emergence of alternative ways of organising work in the platform economy.","container-title":"Societies","DOI":"10.3390/soc13030068","ISSN":"2075-4698","issue":"3","language":"en","license":"http://creativecommons.org/licenses/by/3.0/","note":"number: 3\npublisher: Multidisciplinary Digital Publishing Institute","page":"68","source":"www.mdpi.com","title":"Putting Fairness into the Gig Economy: Delivery Cooperatives as Alternatives to Corporate Platforms","title-short":"Putting Fairness into the Gig Economy","URL":"https://www.mdpi.com/2075-4698/13/3/68","volume":"13","author":[{"family":"Cañada","given":"Ernest"},{"family":"Izcara","given":"Carla"},{"family":"Zapata Campos","given":"María José"}],"accessed":{"date-parts":[["2023",9,25]]},"issued":{"date-parts":[["2023",3]]}}}],"schema":"https://github.com/citation-style-language/schema/raw/master/csl-citation.json"}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(Cañada et al., 2023</w:t>
      </w:r>
      <w:r w:rsidRPr="00C05C6B">
        <w:rPr>
          <w:color w:val="000000" w:themeColor="text1"/>
          <w:lang w:val="fr-BE"/>
        </w:rPr>
        <w:fldChar w:fldCharType="end"/>
      </w:r>
      <w:r w:rsidRPr="00C05C6B">
        <w:rPr>
          <w:color w:val="000000" w:themeColor="text1"/>
          <w:lang w:val="en-US"/>
        </w:rPr>
        <w:t xml:space="preserve">; </w:t>
      </w:r>
      <w:r w:rsidRPr="00C05C6B">
        <w:rPr>
          <w:color w:val="000000" w:themeColor="text1"/>
          <w:lang w:val="fr-BE"/>
        </w:rPr>
        <w:fldChar w:fldCharType="begin"/>
      </w:r>
      <w:r w:rsidRPr="00C05C6B">
        <w:rPr>
          <w:color w:val="000000" w:themeColor="text1"/>
          <w:lang w:val="en-US"/>
        </w:rPr>
        <w:instrText xml:space="preserve"> ADDIN ZOTERO_ITEM CSL_CITATION {"citationID":"FQxftETv","properties":{"formattedCitation":"(Tassinari &amp; Maccarrone, 2020)","plainCitation":"(Tassinari &amp; Maccarrone, 2020)","dontUpdate":true,"noteIndex":0},"citationItems":[{"id":1829,"uris":["http://zotero.org/users/6183971/items/CH</w:instrText>
      </w:r>
      <w:r w:rsidRPr="00C05C6B">
        <w:rPr>
          <w:color w:val="000000" w:themeColor="text1"/>
          <w:lang w:val="fr-BE"/>
        </w:rPr>
        <w:instrText>SBP8QM"],"itemData":{"id":1829,"type":"article-journal","abstract":"In light of the individualisation, dispersal and pervasive monitoring that characterise work in the ‘gig economy’, the development of solidarity among gig workers could be expected to be unlikely. However, numerous recent episodes of gig workers’ mobilisation require reconsideration of th</w:instrText>
      </w:r>
      <w:r w:rsidRPr="00C05C6B">
        <w:rPr>
          <w:color w:val="000000" w:themeColor="text1"/>
          <w:lang w:val="en-US"/>
        </w:rPr>
        <w:instrText xml:space="preserve">ese assumptions. This article contributes to the debate about potentials and obstacles for solidarity in the changing world of work by showing the processes through which workplace solidarity among gig workers developed in two cases of mobilisation of food delivery platform couriers in the UK and Italy. Through the framework of labour process theory, the article identifies the sources of antagonism in the app-mediated model of work organisation and the factors that facilitated and hindered the consolidation of active solidarity and the emergence of collective action among gig workers. The article emphasises the centrality of workers’ agential practices in overcoming constraints to solidarity and collective action, and the diversity of forms through which solidarity can be expressed in hostile work contexts.","container-title":"Work, Employment and Society","DOI":"10.1177/0950017019862954","ISSN":"0950-0170","issue":"1","language":"en","note":"publisher: SAGE Publications Ltd","page":"35-54","source":"SAGE Journals","title":"Riders on the Storm: Workplace Solidarity among Gig Economy Couriers in Italy and the UK","title-short":"Riders on the Storm","URL":"https://doi.org/10.1177/0950017019862954","volume":"34","author":[{"family":"Tassinari","given":"Arianna"},{"family":"Maccarrone","given":"Vincenzo"}],"accessed":{"date-parts":[["2023",9,25]]},"issued":{"date-parts":[["2020",2,1]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Tassinari &amp; Maccarrone, 2020)</w:t>
      </w:r>
      <w:r w:rsidRPr="00C05C6B">
        <w:rPr>
          <w:color w:val="000000" w:themeColor="text1"/>
          <w:lang w:val="fr-BE"/>
        </w:rPr>
        <w:fldChar w:fldCharType="end"/>
      </w:r>
      <w:r w:rsidRPr="00C05C6B">
        <w:rPr>
          <w:color w:val="000000" w:themeColor="text1"/>
          <w:lang w:val="en-US"/>
        </w:rPr>
        <w:t xml:space="preserve">. They still use web-based applications to sell goods and services but are </w:t>
      </w:r>
      <w:r w:rsidR="0010621C" w:rsidRPr="00C05C6B">
        <w:rPr>
          <w:color w:val="000000" w:themeColor="text1"/>
          <w:lang w:val="en-US"/>
        </w:rPr>
        <w:t>characterized</w:t>
      </w:r>
      <w:r w:rsidRPr="00C05C6B">
        <w:rPr>
          <w:color w:val="000000" w:themeColor="text1"/>
          <w:lang w:val="en-US"/>
        </w:rPr>
        <w:t xml:space="preserve"> by the direct participation of workers in the governance and management structures. Beyond their dedicated activism against algorithmic management, they, however, remain limited influence on the existing field and demonstrate the continuing need for institutional support </w:t>
      </w:r>
      <w:r w:rsidRPr="00C05C6B">
        <w:rPr>
          <w:color w:val="000000" w:themeColor="text1"/>
          <w:lang w:val="fr-BE"/>
        </w:rPr>
        <w:fldChar w:fldCharType="begin"/>
      </w:r>
      <w:r w:rsidRPr="00C05C6B">
        <w:rPr>
          <w:color w:val="000000" w:themeColor="text1"/>
          <w:lang w:val="en-US"/>
        </w:rPr>
        <w:instrText xml:space="preserve"> ADDIN ZOTERO_ITEM CSL_CITATION {"citationID":"dBj5kpw8","properties":{"formattedCitation":"(Bunders et al., 2022)","plainCitation":"(Bunders et al., 2022)","noteIndex":0},"citationItems":[{"id":1821,"uris":["http://zotero.org/users/6183971/items/8UAH9G3D"],"itemData":{"id":1821,"type":"article-journal","abstract":"In view of the precarity and economic dependency of gig workers, platform cooperatives come into the picture as alternatives to investor-owned platforms. We develop a taxonomy of platform cooperatives along the dimensions of ownership of the platform and employment by the cooperative. Platform cooperatives are then examined as worker-run matchmaking platforms for gigs, by analysing their challenges, highlighting the difficulties to raise capital, take collective decisions, and gain institutional support. On the basis of a feasibility analysis, we conclude that the identified challenges can most likely be successfully overcome by platform co-ops that organise taxi rides and professional jobs, while it may prove much more difficult in food delivery, homecare and micro-tasking.","container-title":"Journal of Co-operative Organization and Management","DOI":"10.1016/j.jcom.2022.100167","ISSN":"2213-297X","issue":"1","journalAbbreviation":"Journal of Co-operative Organization and Management","page":"100167","source":"ScienceDirect","title":"The feasibility of platform cooperatives in the gig economy","URL":"https://www.sciencedirect.com/science/article/pii/S2213297X22000039","volume":"10","author":[{"family":"Bunders","given":"Damion Jonathan"},{"family":"Arets","given":"Martijn"},{"family":"Frenken","given":"Koen"},{"family":"De Moor","given":"Tine"}],"accessed":{"date-parts":[["2023",9,25]]},"issued":{"date-parts":[["2022",6,1]]}}}],"schema":"https://github.com/citation-style-language/schema/raw/master/csl-citation.json"}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(Bunders et al., 2022)</w:t>
      </w:r>
      <w:r w:rsidRPr="00C05C6B">
        <w:rPr>
          <w:color w:val="000000" w:themeColor="text1"/>
          <w:lang w:val="fr-BE"/>
        </w:rPr>
        <w:fldChar w:fldCharType="end"/>
      </w:r>
      <w:r w:rsidRPr="00C05C6B">
        <w:rPr>
          <w:color w:val="000000" w:themeColor="text1"/>
          <w:lang w:val="en-US"/>
        </w:rPr>
        <w:t xml:space="preserve">. </w:t>
      </w:r>
    </w:p>
    <w:p w14:paraId="57FDE360"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All the aforementioned initiatives try to breach the prevailing way of working in the field. These initiatives aim to support the worker who lacks the economic, social and legal support that a standard employment relationship provides. According to Marsden (2004), functional equivalents (FEs) to the standard employment relationship (SER) are important when considering non-standard workers, such as gig workers. FEs are mechanisms that provide security for these workers during the achievement of their activities. Three types of functional equivalents are distinguished, understood as alternatives to the 'key' components of a standard employment relationship: 'social' (development of skills, reputation, social capital, etc.), 'economic' (guarantee of payment, regularity of income, offer of services at a reduced price) and 'legal/regulatory' (credibility of commitments and trust in the execution of contracts).  Such FEs then guarantee workers the conditions for operating with real autonomy. </w:t>
      </w:r>
    </w:p>
    <w:p w14:paraId="4208C972" w14:textId="77777777" w:rsidR="00BD6ED1" w:rsidRPr="00C05C6B" w:rsidRDefault="00BD6ED1" w:rsidP="00A225E1">
      <w:pPr>
        <w:spacing w:before="120" w:after="120"/>
        <w:rPr>
          <w:color w:val="000000" w:themeColor="text1"/>
          <w:lang w:val="en-US"/>
        </w:rPr>
      </w:pPr>
      <w:r w:rsidRPr="00C05C6B">
        <w:rPr>
          <w:color w:val="000000" w:themeColor="text1"/>
          <w:lang w:val="en-US"/>
        </w:rPr>
        <w:lastRenderedPageBreak/>
        <w:t xml:space="preserve">The role of unions, corporations and even policy-makers in regulating gig work is currently investigated, but what happens if an economic actor tries to adopt a more relational approach for the management of their workers, based on the constitution of functional equivalents to the SER, while remaining embedded in the current institutional field? They do not want to create new forms of collective action: they just want to provide more social, economic, and legal support to their workers and make a difference with their competitors on this basis. Does it increase their institutional legitimacy compared to the new dominant players? We aim at answer this research question through the case study of Company K (the company name has been modified: it was the condition for a full access to the management staff and the drivers). </w:t>
      </w:r>
    </w:p>
    <w:p w14:paraId="6624F6A6" w14:textId="6B7E57BC" w:rsidR="00BD6ED1" w:rsidRPr="00C05C6B" w:rsidRDefault="00BD6ED1" w:rsidP="00A225E1">
      <w:pPr>
        <w:spacing w:before="120" w:after="120"/>
        <w:rPr>
          <w:color w:val="000000" w:themeColor="text1"/>
          <w:lang w:val="en-US"/>
        </w:rPr>
      </w:pPr>
      <w:r w:rsidRPr="00C05C6B">
        <w:rPr>
          <w:color w:val="000000" w:themeColor="text1"/>
          <w:lang w:val="en-US"/>
        </w:rPr>
        <w:t xml:space="preserve">Research on institutional work does not only consider the influence of social, cultural and material structures but also the potential for emancipation from some of these structures </w:t>
      </w:r>
      <w:r w:rsidRPr="00C05C6B">
        <w:rPr>
          <w:color w:val="000000" w:themeColor="text1"/>
          <w:lang w:val="fr-BE"/>
        </w:rPr>
        <w:fldChar w:fldCharType="begin"/>
      </w:r>
      <w:r w:rsidR="00E35049" w:rsidRPr="00C05C6B">
        <w:rPr>
          <w:color w:val="000000" w:themeColor="text1"/>
          <w:lang w:val="en-US"/>
        </w:rPr>
        <w:instrText xml:space="preserve"> ADDIN ZOTERO_ITEM CSL_CITATION {"citationID":"Uyjomd3h","properties":{"formattedCitation":"(T. Lawrence et al., 2011)","plainCitation":"(T. Lawrence et al., 2011)","noteIndex":0},"citationItems":[{"id":1038,"uris":["http://zotero.org/users/6183971/items/S8CHCE74"],"itemData":{"id":1038,"type":"article-journal","abstract":"In this paper, we discuss an alternative focus for institutional studies of organization - the study of institutional work. Research on institutional work examines the practices of individual and collective actors aimed at creating, maintaining, and disrupting institutions. Our focus in this paper is on the distinctiveness of institutional work as a field of study and the potential it provides for the examination of new questions. We argue that research on institutional work can contribute to bringing the individual back into institutional theory, help to re-examine the relationship between agency and institutions, and provide a bridge between critical and institutional views of organization.","container-title":"Journal of Management Inquiry","DOI":"10.1177/1056492610387222","ISSN":"1056-4926","issue":"1","journalAbbreviation":"Journal of Management Inquiry","note":"publisher: SAGE Publications Inc","page":"52-58","source":"SAGE Journals","title":"Institutional Work: Refocusing Institutional Studies of Organization","title-short":"Institutional Work","URL":"https://doi.org/10.1177/1056492610387222","volume":"20","author":[{"family":"Lawrence","given":"Thomas"},{"family":"Suddaby","given":"Roy"},{"family":"Leca","given":"Bernard"}],"accessed":{"date-parts":[["2022",3,11]]},"issued":{"date-parts":[["2011",3,1]]}}}],"schema":"https://github.com/citation-style-language/schema/raw/master/csl-citation.json"} </w:instrText>
      </w:r>
      <w:r w:rsidRPr="00C05C6B">
        <w:rPr>
          <w:color w:val="000000" w:themeColor="text1"/>
          <w:lang w:val="fr-BE"/>
        </w:rPr>
        <w:fldChar w:fldCharType="separate"/>
      </w:r>
      <w:r w:rsidR="00E35049" w:rsidRPr="00C05C6B">
        <w:rPr>
          <w:color w:val="000000" w:themeColor="text1"/>
          <w:lang w:val="en-US"/>
        </w:rPr>
        <w:t>(T. Lawrence et al., 2011)</w:t>
      </w:r>
      <w:r w:rsidRPr="00C05C6B">
        <w:rPr>
          <w:color w:val="000000" w:themeColor="text1"/>
          <w:lang w:val="fr-BE"/>
        </w:rPr>
        <w:fldChar w:fldCharType="end"/>
      </w:r>
      <w:r w:rsidRPr="00C05C6B">
        <w:rPr>
          <w:color w:val="000000" w:themeColor="text1"/>
          <w:lang w:val="en-US"/>
        </w:rPr>
        <w:t xml:space="preserve">. The agency/structure interrelationships are important to mobilise if we want to grasp the dynamics of emerging institutional fields. </w:t>
      </w:r>
    </w:p>
    <w:p w14:paraId="33172F26" w14:textId="1D26BA93" w:rsidR="00BD6ED1" w:rsidRPr="00C05C6B" w:rsidRDefault="00BD6ED1" w:rsidP="00A225E1">
      <w:pPr>
        <w:spacing w:before="120" w:after="120"/>
        <w:rPr>
          <w:color w:val="000000" w:themeColor="text1"/>
          <w:lang w:val="en-US"/>
        </w:rPr>
      </w:pPr>
      <w:r w:rsidRPr="00C05C6B">
        <w:rPr>
          <w:color w:val="000000" w:themeColor="text1"/>
          <w:lang w:val="en-US"/>
        </w:rPr>
        <w:t xml:space="preserve">This is why we oriented our study towards the discourse-based understanding of </w:t>
      </w:r>
      <w:r w:rsidR="00F1383D" w:rsidRPr="00C05C6B">
        <w:rPr>
          <w:color w:val="000000" w:themeColor="text1"/>
          <w:lang w:val="en-US"/>
        </w:rPr>
        <w:t>legitimization</w:t>
      </w:r>
      <w:r w:rsidRPr="00C05C6B">
        <w:rPr>
          <w:color w:val="000000" w:themeColor="text1"/>
          <w:lang w:val="en-US"/>
        </w:rPr>
        <w:t xml:space="preserve"> </w:t>
      </w:r>
      <w:r w:rsidR="00F1383D" w:rsidRPr="00C05C6B">
        <w:rPr>
          <w:color w:val="000000" w:themeColor="text1"/>
          <w:lang w:val="en-US"/>
        </w:rPr>
        <w:t>practices</w:t>
      </w:r>
      <w:r w:rsidRPr="00C05C6B">
        <w:rPr>
          <w:color w:val="000000" w:themeColor="text1"/>
          <w:lang w:val="en-US"/>
        </w:rPr>
        <w:t xml:space="preserve"> in the gig economy. </w:t>
      </w:r>
    </w:p>
    <w:p w14:paraId="1B788D6A" w14:textId="382DCBA3" w:rsidR="00BD6ED1" w:rsidRPr="00C05C6B" w:rsidRDefault="00BD6ED1" w:rsidP="00A225E1">
      <w:pPr>
        <w:pStyle w:val="Titre3"/>
        <w:spacing w:before="120" w:beforeAutospacing="0" w:after="120" w:afterAutospacing="0"/>
        <w:rPr>
          <w:color w:val="000000" w:themeColor="text1"/>
          <w:lang w:val="en-US"/>
        </w:rPr>
      </w:pPr>
      <w:bookmarkStart w:id="249" w:name="_Toc149396650"/>
      <w:bookmarkStart w:id="250" w:name="_Toc151300043"/>
      <w:bookmarkStart w:id="251" w:name="_Toc169527926"/>
      <w:r w:rsidRPr="00C05C6B">
        <w:rPr>
          <w:color w:val="000000" w:themeColor="text1"/>
          <w:lang w:val="en-US"/>
        </w:rPr>
        <w:t>Methodology</w:t>
      </w:r>
      <w:bookmarkEnd w:id="249"/>
      <w:bookmarkEnd w:id="250"/>
      <w:bookmarkEnd w:id="251"/>
    </w:p>
    <w:p w14:paraId="7AD5CF5B" w14:textId="77777777" w:rsidR="00BD6ED1" w:rsidRPr="00C05C6B" w:rsidRDefault="00BD6ED1" w:rsidP="009D13D7">
      <w:pPr>
        <w:rPr>
          <w:color w:val="000000" w:themeColor="text1"/>
          <w:lang w:val="en-US"/>
        </w:rPr>
      </w:pPr>
      <w:r w:rsidRPr="00C05C6B">
        <w:rPr>
          <w:color w:val="000000" w:themeColor="text1"/>
          <w:lang w:val="en-US"/>
        </w:rPr>
        <w:t xml:space="preserve">As argued above, Company K claims to take care of drivers differently from Uber, and challenges what is known about management systems of platforms. We therefore selected the single case study approach, appropriate to explore the peculiarities of a deviant case </w:t>
      </w:r>
      <w:r w:rsidRPr="00C05C6B">
        <w:rPr>
          <w:color w:val="000000" w:themeColor="text1"/>
          <w:lang w:val="fr-BE"/>
        </w:rPr>
        <w:fldChar w:fldCharType="begin"/>
      </w:r>
      <w:r w:rsidRPr="00C05C6B">
        <w:rPr>
          <w:color w:val="000000" w:themeColor="text1"/>
          <w:lang w:val="en-US"/>
        </w:rPr>
        <w:instrText xml:space="preserve"> ADDIN ZOTERO_ITEM CSL_CITATION {"citationID":"jStnzLyS","properties":{"formattedCitation":"(Bennett &amp; Elman, 2006; Levy, 2008)","plainCitation":"(Bennett &amp; Elman, 2006; Levy, 2008)","noteIndex":0},"citationItems":[{"id":1952,"uris":["http://zotero.org/users/6183971/items/XRWAP6QJ"],"itemData":{"id":1952,"type":"article-journal","abstract":"This article surveys the extensive new literature that has brought about a renaissance of qualitative methods in political science over the past decade. It reviews this literature's focus on causal mechanisms and its emphasis on process tracing, a key form of within-case analysis, and it discusses the ways in which case-selection criteria in qualitative research differ from those in statistical research. Next, the article assesses how process tracing and typological theorizing help address forms of complexity, such as path dependence and interaction effects. The article then addresses the method of fuzzy-set analysis. The article concludes with a call for greater attention to means of combining alternative methodological approaches in research projects.","container-title":"Annual Review of Political Science","DOI":"10.1146/annurev.polisci.8.082103.104918","issue":"1","note":"_eprint: https://doi.org/10.1146/annurev.polisci.8.082103.104918","page":"455-476","source":"Annual Reviews","title":"QUALITATIVE RESEARCH: Recent Developments in Case Study Methods","title-short":"QUALITATIVE RESEARCH","URL":"https://doi.org/10.1146/annurev.polisci.8.082103.104918","volume":"9","author":[{"family":"Bennett","given":"Andrew"},{"family":"Elman","given":"Colin"}],"accessed":{"date-parts":[["2023",9,27]]},"issued":{"date-parts":[["2006"]]}}},{"id":1956,"uris":["http://zotero.org/users/6183971/items/QUER5KD9"],"itemData":{"id":1956,"type":"article-journal","abstract":"I focus on the role of case studies in developing causal explanations. I distinguish between the theoretical purposes of case studies and the case selection strategies or research designs used to advance those objectives. I construct a typology of case studies based on their purposes: idiographic (inductive and theory-guided), hypothesis-generating, hypothesis-testing, and plausibility probe case studies. I then examine different case study research designs, including comparable cases, most and least likely cases, deviant cases, and process tracing, with attention to their different purposes and logics of inference. I address the issue of selection bias and the ?single logic? debate, and I emphasize the utility of multi-method research.","container-title":"Conflict Management and Peace Science","DOI":"10.1080/07388940701860318","ISSN":"0738-8942","issue":"1","note":"publisher: SAGE Publications Ltd","page":"1-18","source":"SAGE Journals","title":"Case Studies: Types, Designs, and Logics of Inference","title-short":"Case Studies","URL":"https://doi.org/10.1080/07388940701860318","volume":"25","author":[{"family":"Levy","given":"Jack S."}],"accessed":{"date-parts":[["2023",9,27]]},"issued":{"date-parts":[["2008",2,1]]}}}],"schema":"https://github.com/citation-style-language/schema/raw/master/csl-citation.json"}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(Bennett &amp; Elman, 2006; Levy, 2008)</w:t>
      </w:r>
      <w:r w:rsidRPr="00C05C6B">
        <w:rPr>
          <w:color w:val="000000" w:themeColor="text1"/>
          <w:lang w:val="fr-BE"/>
        </w:rPr>
        <w:fldChar w:fldCharType="end"/>
      </w:r>
      <w:r w:rsidRPr="00C05C6B">
        <w:rPr>
          <w:color w:val="000000" w:themeColor="text1"/>
          <w:lang w:val="en-US"/>
        </w:rPr>
        <w:t xml:space="preserve">. Following an abductive logic, the fieldwork started bearing in mind the concepts and results from previous studies and let appear new exploratory reflections when facing unexpected phenomena </w:t>
      </w:r>
      <w:r w:rsidRPr="00C05C6B">
        <w:rPr>
          <w:color w:val="000000" w:themeColor="text1"/>
          <w:lang w:val="fr-BE"/>
        </w:rPr>
        <w:fldChar w:fldCharType="begin"/>
      </w:r>
      <w:r w:rsidRPr="00C05C6B">
        <w:rPr>
          <w:color w:val="000000" w:themeColor="text1"/>
          <w:lang w:val="en-US"/>
        </w:rPr>
        <w:instrText xml:space="preserve"> ADDIN ZOTERO_ITEM CSL_CITATION {"citationID":"T2XNl98y","properties":{"formattedCitation":"(Thietart, 2016)","plainCitation":"(Thietart, 2016)","noteIndex":0},"citationItems":[{"id":1958,"uris":["http://zotero.org/users/6183971/items/HHCK94NJ"],"itemData":{"id":1958,"type":"article-journal","abstract":"Analysis of a 42-year strategic journey at a large multinational firm exposes the dynamics behind its strategic evolution. Grounded on a complexity science paradigm, this article challenges our understanding of the role of agency in strategic timing while adding conceptual and methodological innovations. Based on micro and macro approaches, qualitative interpretations, and econometric studies, the results tend to show that while agency partly produces strategy dynamics and timing of actions, strategic evolution (when not random) is largely emergent and driven by its past. These findings move the understanding of strategic evolution and timing away from a strategic choice perspective and toward a complex combination of agency, causal determinism, and self-organization. Copyright © 2015 John Wiley &amp; Sons, Ltd.","container-title":"Strategic Management Journal","DOI":"10.1002/smj.2368","ISSN":"1097-0266","issue":"4","language":"en","note":"_eprint: https://onlinelibrary.wiley.com/doi/pdf/10.1002/smj.2368","page":"774-792","source":"Wiley Online Library","title":"Strategy dynamics: Agency, path dependency, and self-organized emergence","title-short":"Strategy dynamics","URL":"https://onlinelibrary.wiley.com/doi/abs/10.1002/smj.2368","volume":"37","author":[{"family":"Thietart","given":"Raymond-Alain"}],"accessed":{"date-parts":[["2023",9,27]]},"issued":{"date-parts":[["2016"]]}}}],"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(Thietart, 2016)</w:t>
      </w:r>
      <w:r w:rsidRPr="00C05C6B">
        <w:rPr>
          <w:color w:val="000000" w:themeColor="text1"/>
          <w:lang w:val="fr-BE"/>
        </w:rPr>
        <w:fldChar w:fldCharType="end"/>
      </w:r>
      <w:r w:rsidRPr="00C05C6B">
        <w:rPr>
          <w:color w:val="000000" w:themeColor="text1"/>
          <w:lang w:val="en-US"/>
        </w:rPr>
        <w:t xml:space="preserve">. </w:t>
      </w:r>
    </w:p>
    <w:p w14:paraId="7780CA92" w14:textId="767B0695" w:rsidR="00BD6ED1" w:rsidRPr="00C05C6B" w:rsidRDefault="00BD6ED1" w:rsidP="00A225E1">
      <w:pPr>
        <w:pStyle w:val="Titre4"/>
        <w:spacing w:before="120" w:after="120"/>
        <w:rPr>
          <w:color w:val="000000" w:themeColor="text1"/>
          <w:lang w:val="en-US"/>
        </w:rPr>
      </w:pPr>
      <w:bookmarkStart w:id="252" w:name="_Toc149396651"/>
      <w:bookmarkStart w:id="253" w:name="_Toc151300044"/>
      <w:bookmarkStart w:id="254" w:name="_Toc169527927"/>
      <w:r w:rsidRPr="00C05C6B">
        <w:rPr>
          <w:color w:val="000000" w:themeColor="text1"/>
          <w:lang w:val="en-US"/>
        </w:rPr>
        <w:t>Data collection</w:t>
      </w:r>
      <w:bookmarkEnd w:id="252"/>
      <w:bookmarkEnd w:id="253"/>
      <w:bookmarkEnd w:id="254"/>
      <w:r w:rsidRPr="00C05C6B">
        <w:rPr>
          <w:color w:val="000000" w:themeColor="text1"/>
          <w:lang w:val="en-US"/>
        </w:rPr>
        <w:t xml:space="preserve"> </w:t>
      </w:r>
    </w:p>
    <w:p w14:paraId="22E82E43" w14:textId="719438CC" w:rsidR="00BD6ED1" w:rsidRPr="00C05C6B" w:rsidRDefault="00BD6ED1" w:rsidP="009D13D7">
      <w:pPr>
        <w:rPr>
          <w:color w:val="000000" w:themeColor="text1"/>
          <w:lang w:val="en-US"/>
        </w:rPr>
      </w:pPr>
      <w:r w:rsidRPr="00C05C6B">
        <w:rPr>
          <w:color w:val="000000" w:themeColor="text1"/>
          <w:lang w:val="en-US"/>
        </w:rPr>
        <w:t xml:space="preserve">This qualitative case study of a platform company requires various empirical material : documents, interviews and observations. </w:t>
      </w:r>
      <w:r w:rsidRPr="00C05C6B">
        <w:rPr>
          <w:color w:val="000000" w:themeColor="text1"/>
          <w:lang w:val="fr-BE"/>
        </w:rPr>
        <w:fldChar w:fldCharType="begin"/>
      </w:r>
      <w:r w:rsidR="006C5DCE" w:rsidRPr="00C05C6B">
        <w:rPr>
          <w:color w:val="000000" w:themeColor="text1"/>
          <w:lang w:val="en-US"/>
        </w:rPr>
        <w:instrText xml:space="preserve"> ADDIN ZOTERO_ITEM CSL_CITATION {"citationID":"ri8f4uun","properties":{"formattedCitation":"(Marcus, 1995; Yin, 2009)","plainCitation":"(Marcus, 1995; Yin, 2009)","dontUpdate":true,"noteIndex":0},"citationItems":[{"id":1906,"uris":["http://zotero.org/users/6183971/items/IF3NPVL2"],"itemData":{"id":1906,"type":"article-journal","abstract":"This review surveys an emergent methodological trend in anthropological research that concerns the adaptation of long-standing modes of ethnographic practices to more complex objects of study. Ethnography moves from its conventional single-site location, contextualized by macro-constructions of a larger social order, such as the capitalist world system, to multiple sites of observation and participation that cross-cut dichotomies such as the “local” and the “global,” the “lifeworld” and the “system.” Resulting ethnographies are therefore both in and out of the world system. The anxieties to which this methodological shift gives rise are considered in terms of testing the limits of ethnography, attenuating the power of fieldwork, and losing the perspective of the subaltern. The emergence of multi-sited ethnography is located within new spheres of interdisciplinary work, including media studies, science and technology studies, and cultural studies broadly. Several “tracking” strategies that shape multi-sited ethnographic research are considered. The review concludes with observations about the reflexive persona of the ethnographer as “circumstantial activist” in which methodological discussions about multi-sited research in anthropology are now being developed.","container-title":"Annual Review of Anthropology","DOI":"10.1146/annurev.an.24.100195.000523","issue":"1","note":"_eprint: https://doi.org/10.1146/annurev.an.24.100195.000523","page":"95-117","source":"Annual Reviews","title":"Ethnography in/of the World System: The Emergence of Multi-Sited Ethnography","title-short":"Ethnography in/of the World System","URL":"https://doi.org/10.1146/annurev.an.24.100195.000523","volume":"24","author":[{"family":"Marcus","given":"George E."}],"accessed":{"date-parts":[["2023",9,26]]},"issued":{"date-parts":[["1995"]]}}},{"id":1833,"uris":["http://zotero.org/users/6183971/items/QNNB26JJ"],"itemData":{"id":1833,"type":"book","abstract":"Providing a complete portal to the world of case study research, the Fourth Edition of Robert K. Yin’s bestselling text Case Study Research offers comprehensive coverage of the design and use of the case study method as a valid research tool. This thoroughly revised text now covers more than 50 case studies (approximately 25% new), gives fresh attention to quantitative analyses, discusses more fully the use of mixed methods research designs, and includes new methodological insights. The book’s coverage of case study research and how it is applied in practice gives r</w:instrText>
      </w:r>
      <w:r w:rsidR="006C5DCE" w:rsidRPr="00C05C6B">
        <w:rPr>
          <w:color w:val="000000" w:themeColor="text1"/>
          <w:lang w:val="fr-BE"/>
        </w:rPr>
        <w:instrText>eaders access to exemplary case studies drawn from a wide variety of academic and applied fields. Key Features of the Fourth EditionHighlights each specific research feature through 44 boxed vignettes that feature previously pu</w:instrText>
      </w:r>
      <w:r w:rsidR="006C5DCE" w:rsidRPr="00C05C6B">
        <w:rPr>
          <w:color w:val="000000" w:themeColor="text1"/>
          <w:lang w:val="en-US"/>
        </w:rPr>
        <w:instrText xml:space="preserve">blished case studies Provides methodological insights to show the similarities between case studies and other social science methodsSuggests a three-stage approach to help readers define the initial questions they will consider in their own case study researchCovers new material on human subjects protection, the role of Institutional Review Boards, and the interplay between obtaining IRB approval and the final development of the case study protocol and conduct of a pilot caseIncludes an overall graphic of the entire case study research process at the beginning of the book, then highlights the steps in the process through graphics that appear at the outset of all the chapters that follow Offers in-text learning aids including “tips” that pose key questions and answers at the beginning of each chapter, practical exercises, endnotes, and a new cross-referencing table Case Study Research, Fourth Edition is ideal for courses in departments of Education, Business and Management, Nursing and Public Health, Public Administration, Anthropology, Sociology, and Political Science.","ISBN":"978-1-4129-6099-1","language":"en","note":"Google-Books-ID: FzawIAdilHkC","number-of-pages":"241","publisher":"SAGE","source":"Google Books","title":"Case Study Research: Design and Methods","title-short":"Case Study Research","author":[{"family":"Yin","given":"Robert K."}],"issued":{"date-parts":[["2009"]]}}}],"schema":"https://github.com/citation-style-language/schema/raw/master/csl-citation.json"}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(Marcus, 1995)</w:t>
      </w:r>
      <w:r w:rsidRPr="00C05C6B">
        <w:rPr>
          <w:color w:val="000000" w:themeColor="text1"/>
          <w:lang w:val="fr-BE"/>
        </w:rPr>
        <w:fldChar w:fldCharType="end"/>
      </w:r>
      <w:r w:rsidRPr="00C05C6B">
        <w:rPr>
          <w:color w:val="000000" w:themeColor="text1"/>
          <w:lang w:val="en-US"/>
        </w:rPr>
        <w:t xml:space="preserve">, providing valuable information in different ways. We negotiated with the managing director of Company K the authorisation to collect anonymous data among the management team. Consequently, we integrated the company for several days and carried out non-participative observations of daily operations, which included discussions and interactions between platform managers, employees and ‘partners’ (i.e., label given by the platform to drivers); in particular, cases of conflict management resulting from issues of platform use or driver-customer relations </w:t>
      </w:r>
      <w:r w:rsidRPr="00C05C6B">
        <w:rPr>
          <w:color w:val="000000" w:themeColor="text1"/>
          <w:lang w:val="fr-BE"/>
        </w:rPr>
        <w:fldChar w:fldCharType="begin"/>
      </w:r>
      <w:r w:rsidRPr="00C05C6B">
        <w:rPr>
          <w:color w:val="000000" w:themeColor="text1"/>
          <w:lang w:val="en-US"/>
        </w:rPr>
        <w:instrText xml:space="preserve"> ADDIN ZOTERO_ITEM CSL_CITATION {"citationID":"Ic5slvu8","properties":{"formattedCitation":"(Akemu &amp; Abdelnour, 2020)","plainCitation":"(Akemu &amp; Abdelnour, 2020)","noteIndex":0},"citationItems":[{"id":1835,"uris":["http://zotero.org/users/6183971/items/IANZVTEN"],"itemData":{"id":1835,"type":"article-journal","abstract":"Digital technologies pervade modern life. As a result, organizational ethnographers must contend with informants interacting in face-to-face and digitally mediated encounters (e.g., through email, Facebook Messenger, and Skype). This overlap of informants? digital and physical interactions challenges ethnographers? ability to demonstrate authenticity and multivocality in their accounts of contemporary organizing. Drawing on recent theorizing about the nature of digital artifacts and two cases of ethnographic fieldwork, we argue that digital artifacts afford ethnographers different modes of being co-present with research participants: digital as archive and digital as process. We offer guidelines to researchers on how to deploy these modes of co-presence in order to improve authenticity and multivocality in ethnographic studies of modern organizations. We also explore the implications for methodological concerns such as ethics, analytical choice, and reflexivity.","container-title":"Organizational Research Methods","DOI":"10.1177/1094428118791018","ISSN":"1094-4281","issue":"2","note":"publisher: SAGE Publications Inc","page":"296-321","source":"SAGE Journals","title":"Confronting the Digital: Doing Ethnography in Modern Organizational Settings","title-short":"Confronting the Digital","URL":"https://doi.org/10.1177/1094428118791018","volume":"23","author":[{"family":"Akemu","given":"Onajomo"},{"family":"Abdelnour","given":"Samer"}],"accessed":{"date-parts":[["2023",9,25]]},"issued":{"date-parts":[["2020",4,1]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(Akemu &amp; Abdelnour, 2020)</w:t>
      </w:r>
      <w:r w:rsidRPr="00C05C6B">
        <w:rPr>
          <w:color w:val="000000" w:themeColor="text1"/>
          <w:lang w:val="fr-BE"/>
        </w:rPr>
        <w:fldChar w:fldCharType="end"/>
      </w:r>
      <w:r w:rsidRPr="00C05C6B">
        <w:rPr>
          <w:color w:val="000000" w:themeColor="text1"/>
          <w:lang w:val="en-US"/>
        </w:rPr>
        <w:t xml:space="preserve">. The interviews were spread over several days in order to develop a thorough </w:t>
      </w:r>
      <w:r w:rsidRPr="00C05C6B">
        <w:rPr>
          <w:color w:val="000000" w:themeColor="text1"/>
          <w:lang w:val="en-US"/>
        </w:rPr>
        <w:lastRenderedPageBreak/>
        <w:t xml:space="preserve">understanding of the organisation over time. We joined the company's headquarters for 5 days (30 hours) and met each member of the staff (8 employees) for 45 minutes to 1 hour in semi-structured interviews. The team consists of a country manager, an operations manager, a marketing manager, a community manager, a project manager, an administrative and employee welfare manager, and two students operational officers. </w:t>
      </w:r>
    </w:p>
    <w:p w14:paraId="4043977B" w14:textId="77777777" w:rsidR="00BD6ED1" w:rsidRPr="00C05C6B" w:rsidRDefault="00BD6ED1" w:rsidP="009D13D7">
      <w:pPr>
        <w:rPr>
          <w:color w:val="000000" w:themeColor="text1"/>
          <w:lang w:val="en-US"/>
        </w:rPr>
      </w:pPr>
      <w:r w:rsidRPr="00C05C6B">
        <w:rPr>
          <w:color w:val="000000" w:themeColor="text1"/>
          <w:lang w:val="en-US"/>
        </w:rPr>
        <w:t>The interviews detailed the platform's operating strategies and practices, and offered an overview of the issues and considerations that shape their relationship with the drivers. Observations and informal conversations were important for obtaining insight into the spontaneous and informal aspects of their organisational practices and representations (Benner, 1994). For example, while the staff often mentioned their reliance on 'what seems fair' during the interviews, the 'observations' and subsequent off-the-record talks sharpened our perception of the differences between the official discourse and the lived reality on a practical level for the company's employees.</w:t>
      </w:r>
    </w:p>
    <w:p w14:paraId="50395EB0" w14:textId="77777777" w:rsidR="008F605B" w:rsidRPr="00C05C6B" w:rsidRDefault="00BD6ED1" w:rsidP="009D13D7">
      <w:pPr>
        <w:rPr>
          <w:color w:val="000000" w:themeColor="text1"/>
          <w:lang w:val="fr-BE"/>
        </w:rPr>
      </w:pPr>
      <w:r w:rsidRPr="00C05C6B">
        <w:rPr>
          <w:color w:val="000000" w:themeColor="text1"/>
          <w:lang w:val="en-US"/>
        </w:rPr>
        <w:t>We also collected interviews with drivers. We did not have the opportunity to interview drivers during their visits as they were often at work or too busy, but we collected their contacts and their agreement to participate in an interview. Therefore, we called them back as planned afterwards. This strategy failed due to a lack of cooperation from the drivers. We therefore chose to take rides with ride-hailing applications in Brussels. We conducted about 15 interviews, ranging from 20 to 60 minutes. We took routes that were long enough to be able to exchange as much as possible with the driver when the latter agreed. Moreover, we used drivers’ protests</w:t>
      </w:r>
      <w:r w:rsidRPr="00C05C6B">
        <w:rPr>
          <w:rStyle w:val="Appelnotedebasdep"/>
          <w:color w:val="000000" w:themeColor="text1"/>
        </w:rPr>
        <w:footnoteReference w:id="23"/>
      </w:r>
      <w:r w:rsidRPr="00C05C6B">
        <w:rPr>
          <w:color w:val="000000" w:themeColor="text1"/>
          <w:lang w:val="en-US"/>
        </w:rPr>
        <w:t xml:space="preserve"> as a further opportunity to meet them. Due to operational time constraints, the interviews lasted between 15 and 45 minutes. </w:t>
      </w:r>
      <w:r w:rsidRPr="00C05C6B">
        <w:rPr>
          <w:color w:val="000000" w:themeColor="text1"/>
          <w:lang w:val="fr-BE"/>
        </w:rPr>
        <w:t xml:space="preserve">We conducted about 10 interviews of drivers during these protests. </w:t>
      </w:r>
    </w:p>
    <w:tbl>
      <w:tblPr>
        <w:tblStyle w:val="Grilledutableau"/>
        <w:tblW w:w="5000" w:type="pct"/>
        <w:jc w:val="center"/>
        <w:tblLook w:val="04A0" w:firstRow="1" w:lastRow="0" w:firstColumn="1" w:lastColumn="0" w:noHBand="0" w:noVBand="1"/>
      </w:tblPr>
      <w:tblGrid>
        <w:gridCol w:w="2264"/>
        <w:gridCol w:w="3015"/>
        <w:gridCol w:w="1404"/>
        <w:gridCol w:w="2377"/>
      </w:tblGrid>
      <w:tr w:rsidR="007C25DC" w:rsidRPr="00C05C6B" w14:paraId="55F9C161" w14:textId="77777777" w:rsidTr="00280907">
        <w:trPr>
          <w:trHeight w:val="539"/>
          <w:jc w:val="center"/>
        </w:trPr>
        <w:tc>
          <w:tcPr>
            <w:tcW w:w="1249" w:type="pct"/>
            <w:vAlign w:val="center"/>
          </w:tcPr>
          <w:p w14:paraId="2027ACEE" w14:textId="77777777" w:rsidR="00BD6ED1" w:rsidRPr="00C05C6B" w:rsidRDefault="00BD6ED1" w:rsidP="00A225E1">
            <w:pPr>
              <w:spacing w:before="120" w:after="120"/>
              <w:rPr>
                <w:color w:val="000000" w:themeColor="text1"/>
                <w:lang w:val="fr-BE"/>
              </w:rPr>
            </w:pPr>
            <w:r w:rsidRPr="00C05C6B">
              <w:rPr>
                <w:color w:val="000000" w:themeColor="text1"/>
                <w:lang w:val="fr-BE"/>
              </w:rPr>
              <w:t>Type of data</w:t>
            </w:r>
          </w:p>
        </w:tc>
        <w:tc>
          <w:tcPr>
            <w:tcW w:w="1664" w:type="pct"/>
          </w:tcPr>
          <w:p w14:paraId="2D21E746" w14:textId="77777777" w:rsidR="00BD6ED1" w:rsidRPr="00C05C6B" w:rsidRDefault="00BD6ED1" w:rsidP="00A225E1">
            <w:pPr>
              <w:spacing w:before="120" w:after="120"/>
              <w:rPr>
                <w:color w:val="000000" w:themeColor="text1"/>
                <w:lang w:val="fr-BE"/>
              </w:rPr>
            </w:pPr>
            <w:r w:rsidRPr="00C05C6B">
              <w:rPr>
                <w:color w:val="000000" w:themeColor="text1"/>
                <w:lang w:val="fr-BE"/>
              </w:rPr>
              <w:t>Data sources</w:t>
            </w:r>
          </w:p>
        </w:tc>
        <w:tc>
          <w:tcPr>
            <w:tcW w:w="775" w:type="pct"/>
          </w:tcPr>
          <w:p w14:paraId="08B246D8" w14:textId="77777777" w:rsidR="00BD6ED1" w:rsidRPr="00C05C6B" w:rsidRDefault="00BD6ED1" w:rsidP="00A225E1">
            <w:pPr>
              <w:spacing w:before="120" w:after="120"/>
              <w:rPr>
                <w:color w:val="000000" w:themeColor="text1"/>
                <w:lang w:val="fr-BE"/>
              </w:rPr>
            </w:pPr>
            <w:r w:rsidRPr="00C05C6B">
              <w:rPr>
                <w:color w:val="000000" w:themeColor="text1"/>
                <w:lang w:val="fr-BE"/>
              </w:rPr>
              <w:t>Size</w:t>
            </w:r>
          </w:p>
        </w:tc>
        <w:tc>
          <w:tcPr>
            <w:tcW w:w="1312" w:type="pct"/>
          </w:tcPr>
          <w:p w14:paraId="3A547ADA" w14:textId="77777777" w:rsidR="00BD6ED1" w:rsidRPr="00C05C6B" w:rsidRDefault="00BD6ED1" w:rsidP="00A225E1">
            <w:pPr>
              <w:spacing w:before="120" w:after="120"/>
              <w:rPr>
                <w:color w:val="000000" w:themeColor="text1"/>
                <w:lang w:val="fr-BE"/>
              </w:rPr>
            </w:pPr>
            <w:r w:rsidRPr="00C05C6B">
              <w:rPr>
                <w:color w:val="000000" w:themeColor="text1"/>
                <w:lang w:val="fr-BE"/>
              </w:rPr>
              <w:t xml:space="preserve">Time period </w:t>
            </w:r>
          </w:p>
        </w:tc>
      </w:tr>
      <w:tr w:rsidR="007C25DC" w:rsidRPr="00C05C6B" w14:paraId="25DC2D84" w14:textId="77777777" w:rsidTr="00280907">
        <w:trPr>
          <w:trHeight w:val="1508"/>
          <w:jc w:val="center"/>
        </w:trPr>
        <w:tc>
          <w:tcPr>
            <w:tcW w:w="1249" w:type="pct"/>
            <w:vAlign w:val="center"/>
          </w:tcPr>
          <w:p w14:paraId="697C8B50" w14:textId="77777777" w:rsidR="00BD6ED1" w:rsidRPr="00C05C6B" w:rsidRDefault="00BD6ED1" w:rsidP="00A225E1">
            <w:pPr>
              <w:spacing w:before="120" w:after="120"/>
              <w:rPr>
                <w:color w:val="000000" w:themeColor="text1"/>
                <w:lang w:val="fr-BE"/>
              </w:rPr>
            </w:pPr>
            <w:r w:rsidRPr="00C05C6B">
              <w:rPr>
                <w:color w:val="000000" w:themeColor="text1"/>
                <w:lang w:val="fr-BE"/>
              </w:rPr>
              <w:t>Documents</w:t>
            </w:r>
          </w:p>
        </w:tc>
        <w:tc>
          <w:tcPr>
            <w:tcW w:w="1664" w:type="pct"/>
          </w:tcPr>
          <w:p w14:paraId="69F97D89"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Websites and social media </w:t>
            </w:r>
          </w:p>
          <w:p w14:paraId="2351EC2E" w14:textId="77777777" w:rsidR="00BD6ED1" w:rsidRPr="00C05C6B" w:rsidRDefault="00BD6ED1" w:rsidP="00A225E1">
            <w:pPr>
              <w:spacing w:before="120" w:after="120"/>
              <w:rPr>
                <w:b/>
                <w:color w:val="000000" w:themeColor="text1"/>
                <w:lang w:val="en-US"/>
              </w:rPr>
            </w:pPr>
            <w:r w:rsidRPr="00C05C6B">
              <w:rPr>
                <w:color w:val="000000" w:themeColor="text1"/>
                <w:lang w:val="en-US"/>
              </w:rPr>
              <w:t>Internal and confidential documents</w:t>
            </w:r>
          </w:p>
        </w:tc>
        <w:tc>
          <w:tcPr>
            <w:tcW w:w="775" w:type="pct"/>
          </w:tcPr>
          <w:p w14:paraId="18DE5A69" w14:textId="77777777" w:rsidR="00BD6ED1" w:rsidRPr="00C05C6B" w:rsidRDefault="00BD6ED1" w:rsidP="00A225E1">
            <w:pPr>
              <w:spacing w:before="120" w:after="120"/>
              <w:rPr>
                <w:color w:val="000000" w:themeColor="text1"/>
                <w:lang w:val="en-US"/>
              </w:rPr>
            </w:pPr>
          </w:p>
          <w:p w14:paraId="253F1C61" w14:textId="77777777" w:rsidR="00BD6ED1" w:rsidRPr="00C05C6B" w:rsidRDefault="00BD6ED1" w:rsidP="00A225E1">
            <w:pPr>
              <w:spacing w:before="120" w:after="120"/>
              <w:rPr>
                <w:color w:val="000000" w:themeColor="text1"/>
                <w:lang w:val="en-US"/>
              </w:rPr>
            </w:pPr>
          </w:p>
          <w:p w14:paraId="01306B7E" w14:textId="77777777" w:rsidR="00BD6ED1" w:rsidRPr="00C05C6B" w:rsidRDefault="00BD6ED1" w:rsidP="00A225E1">
            <w:pPr>
              <w:spacing w:before="120" w:after="120"/>
              <w:rPr>
                <w:color w:val="000000" w:themeColor="text1"/>
                <w:lang w:val="fr-BE"/>
              </w:rPr>
            </w:pPr>
            <w:r w:rsidRPr="00C05C6B">
              <w:rPr>
                <w:color w:val="000000" w:themeColor="text1"/>
                <w:lang w:val="fr-BE"/>
              </w:rPr>
              <w:t>10</w:t>
            </w:r>
          </w:p>
        </w:tc>
        <w:tc>
          <w:tcPr>
            <w:tcW w:w="1312" w:type="pct"/>
            <w:vAlign w:val="center"/>
          </w:tcPr>
          <w:p w14:paraId="3998615E" w14:textId="77777777" w:rsidR="00BD6ED1" w:rsidRPr="00C05C6B" w:rsidRDefault="00BD6ED1" w:rsidP="00A225E1">
            <w:pPr>
              <w:spacing w:before="120" w:after="120"/>
              <w:rPr>
                <w:color w:val="000000" w:themeColor="text1"/>
                <w:lang w:val="fr-BE"/>
              </w:rPr>
            </w:pPr>
            <w:r w:rsidRPr="00C05C6B">
              <w:rPr>
                <w:color w:val="000000" w:themeColor="text1"/>
                <w:lang w:val="fr-BE"/>
              </w:rPr>
              <w:t>2021</w:t>
            </w:r>
          </w:p>
        </w:tc>
      </w:tr>
      <w:tr w:rsidR="005721C3" w:rsidRPr="00C05C6B" w14:paraId="61013AB8" w14:textId="77777777" w:rsidTr="00280907">
        <w:trPr>
          <w:trHeight w:val="942"/>
          <w:jc w:val="center"/>
        </w:trPr>
        <w:tc>
          <w:tcPr>
            <w:tcW w:w="1249" w:type="pct"/>
            <w:vMerge w:val="restart"/>
            <w:vAlign w:val="center"/>
          </w:tcPr>
          <w:p w14:paraId="0ACAE225" w14:textId="77777777" w:rsidR="00BD6ED1" w:rsidRPr="00C05C6B" w:rsidRDefault="00BD6ED1" w:rsidP="00A225E1">
            <w:pPr>
              <w:spacing w:before="120" w:after="120"/>
              <w:rPr>
                <w:color w:val="000000" w:themeColor="text1"/>
                <w:lang w:val="fr-BE"/>
              </w:rPr>
            </w:pPr>
            <w:r w:rsidRPr="00C05C6B">
              <w:rPr>
                <w:color w:val="000000" w:themeColor="text1"/>
                <w:lang w:val="fr-BE"/>
              </w:rPr>
              <w:lastRenderedPageBreak/>
              <w:t>Interviews</w:t>
            </w:r>
          </w:p>
          <w:p w14:paraId="245259F8" w14:textId="77777777" w:rsidR="00BD6ED1" w:rsidRPr="00C05C6B" w:rsidRDefault="00BD6ED1" w:rsidP="00A225E1">
            <w:pPr>
              <w:spacing w:before="120" w:after="120"/>
              <w:rPr>
                <w:color w:val="000000" w:themeColor="text1"/>
                <w:lang w:val="fr-BE"/>
              </w:rPr>
            </w:pPr>
          </w:p>
        </w:tc>
        <w:tc>
          <w:tcPr>
            <w:tcW w:w="1664" w:type="pct"/>
          </w:tcPr>
          <w:p w14:paraId="06523F3C" w14:textId="77777777" w:rsidR="00BD6ED1" w:rsidRPr="00C05C6B" w:rsidRDefault="00BD6ED1" w:rsidP="00A225E1">
            <w:pPr>
              <w:spacing w:before="120" w:after="120"/>
              <w:rPr>
                <w:color w:val="000000" w:themeColor="text1"/>
                <w:lang w:val="fr-BE"/>
              </w:rPr>
            </w:pPr>
            <w:r w:rsidRPr="00C05C6B">
              <w:rPr>
                <w:color w:val="000000" w:themeColor="text1"/>
                <w:lang w:val="fr-BE"/>
              </w:rPr>
              <w:t>Platform’staff</w:t>
            </w:r>
          </w:p>
        </w:tc>
        <w:tc>
          <w:tcPr>
            <w:tcW w:w="775" w:type="pct"/>
          </w:tcPr>
          <w:p w14:paraId="1C50A6DB" w14:textId="77777777" w:rsidR="00BD6ED1" w:rsidRPr="00C05C6B" w:rsidRDefault="00BD6ED1" w:rsidP="00A225E1">
            <w:pPr>
              <w:spacing w:before="120" w:after="120"/>
              <w:rPr>
                <w:color w:val="000000" w:themeColor="text1"/>
                <w:lang w:val="fr-BE"/>
              </w:rPr>
            </w:pPr>
            <w:r w:rsidRPr="00C05C6B">
              <w:rPr>
                <w:color w:val="000000" w:themeColor="text1"/>
                <w:lang w:val="fr-BE"/>
              </w:rPr>
              <w:t>8</w:t>
            </w:r>
          </w:p>
        </w:tc>
        <w:tc>
          <w:tcPr>
            <w:tcW w:w="1312" w:type="pct"/>
            <w:vAlign w:val="center"/>
          </w:tcPr>
          <w:p w14:paraId="5D1DF307" w14:textId="77777777" w:rsidR="00BD6ED1" w:rsidRPr="00C05C6B" w:rsidRDefault="00BD6ED1" w:rsidP="00A225E1">
            <w:pPr>
              <w:spacing w:before="120" w:after="120"/>
              <w:rPr>
                <w:b/>
                <w:color w:val="000000" w:themeColor="text1"/>
                <w:lang w:val="fr-BE"/>
              </w:rPr>
            </w:pPr>
            <w:r w:rsidRPr="00C05C6B">
              <w:rPr>
                <w:color w:val="000000" w:themeColor="text1"/>
                <w:lang w:val="fr-BE"/>
              </w:rPr>
              <w:t>October and November 2021</w:t>
            </w:r>
          </w:p>
        </w:tc>
      </w:tr>
      <w:tr w:rsidR="005721C3" w:rsidRPr="00C05C6B" w14:paraId="1A7D7628" w14:textId="77777777" w:rsidTr="00280907">
        <w:trPr>
          <w:trHeight w:val="539"/>
          <w:jc w:val="center"/>
        </w:trPr>
        <w:tc>
          <w:tcPr>
            <w:tcW w:w="1249" w:type="pct"/>
            <w:vMerge/>
            <w:vAlign w:val="center"/>
          </w:tcPr>
          <w:p w14:paraId="07368342" w14:textId="77777777" w:rsidR="00BD6ED1" w:rsidRPr="00C05C6B" w:rsidRDefault="00BD6ED1" w:rsidP="00A225E1">
            <w:pPr>
              <w:spacing w:before="120" w:after="120"/>
              <w:rPr>
                <w:color w:val="000000" w:themeColor="text1"/>
                <w:lang w:val="fr-BE"/>
              </w:rPr>
            </w:pPr>
          </w:p>
        </w:tc>
        <w:tc>
          <w:tcPr>
            <w:tcW w:w="1664" w:type="pct"/>
          </w:tcPr>
          <w:p w14:paraId="5156295B" w14:textId="77777777" w:rsidR="00BD6ED1" w:rsidRPr="00C05C6B" w:rsidRDefault="00BD6ED1" w:rsidP="00A225E1">
            <w:pPr>
              <w:spacing w:before="120" w:after="120"/>
              <w:rPr>
                <w:color w:val="000000" w:themeColor="text1"/>
                <w:lang w:val="fr-BE"/>
              </w:rPr>
            </w:pPr>
            <w:r w:rsidRPr="00C05C6B">
              <w:rPr>
                <w:color w:val="000000" w:themeColor="text1"/>
                <w:lang w:val="fr-BE"/>
              </w:rPr>
              <w:t>Drivers</w:t>
            </w:r>
          </w:p>
        </w:tc>
        <w:tc>
          <w:tcPr>
            <w:tcW w:w="775" w:type="pct"/>
          </w:tcPr>
          <w:p w14:paraId="717D729B" w14:textId="77777777" w:rsidR="00BD6ED1" w:rsidRPr="00C05C6B" w:rsidRDefault="00BD6ED1" w:rsidP="00A225E1">
            <w:pPr>
              <w:spacing w:before="120" w:after="120"/>
              <w:rPr>
                <w:color w:val="000000" w:themeColor="text1"/>
                <w:lang w:val="fr-BE"/>
              </w:rPr>
            </w:pPr>
            <w:r w:rsidRPr="00C05C6B">
              <w:rPr>
                <w:color w:val="000000" w:themeColor="text1"/>
                <w:lang w:val="fr-BE"/>
              </w:rPr>
              <w:t>25</w:t>
            </w:r>
          </w:p>
        </w:tc>
        <w:tc>
          <w:tcPr>
            <w:tcW w:w="1312" w:type="pct"/>
            <w:vAlign w:val="center"/>
          </w:tcPr>
          <w:p w14:paraId="74A28962" w14:textId="77777777" w:rsidR="00BD6ED1" w:rsidRPr="00C05C6B" w:rsidRDefault="00BD6ED1" w:rsidP="00A225E1">
            <w:pPr>
              <w:spacing w:before="120" w:after="120"/>
              <w:rPr>
                <w:color w:val="000000" w:themeColor="text1"/>
                <w:lang w:val="fr-BE"/>
              </w:rPr>
            </w:pPr>
            <w:r w:rsidRPr="00C05C6B">
              <w:rPr>
                <w:color w:val="000000" w:themeColor="text1"/>
                <w:lang w:val="fr-BE"/>
              </w:rPr>
              <w:t>December 2021 – January 2022</w:t>
            </w:r>
          </w:p>
        </w:tc>
      </w:tr>
      <w:tr w:rsidR="005721C3" w:rsidRPr="00C05C6B" w14:paraId="77E255CA" w14:textId="77777777" w:rsidTr="00280907">
        <w:trPr>
          <w:trHeight w:val="731"/>
          <w:jc w:val="center"/>
        </w:trPr>
        <w:tc>
          <w:tcPr>
            <w:tcW w:w="1249" w:type="pct"/>
            <w:vAlign w:val="center"/>
          </w:tcPr>
          <w:p w14:paraId="5A2A9241" w14:textId="77777777" w:rsidR="00BD6ED1" w:rsidRPr="00C05C6B" w:rsidRDefault="00BD6ED1" w:rsidP="00A225E1">
            <w:pPr>
              <w:spacing w:before="120" w:after="120"/>
              <w:rPr>
                <w:color w:val="000000" w:themeColor="text1"/>
                <w:lang w:val="fr-BE"/>
              </w:rPr>
            </w:pPr>
            <w:r w:rsidRPr="00C05C6B">
              <w:rPr>
                <w:color w:val="000000" w:themeColor="text1"/>
                <w:lang w:val="fr-BE"/>
              </w:rPr>
              <w:t>Observations</w:t>
            </w:r>
          </w:p>
          <w:p w14:paraId="2E39AA85" w14:textId="77777777" w:rsidR="00BD6ED1" w:rsidRPr="00C05C6B" w:rsidRDefault="00BD6ED1" w:rsidP="00A225E1">
            <w:pPr>
              <w:spacing w:before="120" w:after="120"/>
              <w:rPr>
                <w:color w:val="000000" w:themeColor="text1"/>
                <w:lang w:val="fr-BE"/>
              </w:rPr>
            </w:pPr>
          </w:p>
        </w:tc>
        <w:tc>
          <w:tcPr>
            <w:tcW w:w="1664" w:type="pct"/>
          </w:tcPr>
          <w:p w14:paraId="754F8129" w14:textId="77777777" w:rsidR="00BD6ED1" w:rsidRPr="00C05C6B" w:rsidRDefault="00BD6ED1" w:rsidP="00A225E1">
            <w:pPr>
              <w:spacing w:before="120" w:after="120"/>
              <w:rPr>
                <w:color w:val="000000" w:themeColor="text1"/>
                <w:lang w:val="fr-BE"/>
              </w:rPr>
            </w:pPr>
            <w:r w:rsidRPr="00C05C6B">
              <w:rPr>
                <w:color w:val="000000" w:themeColor="text1"/>
                <w:lang w:val="fr-BE"/>
              </w:rPr>
              <w:t xml:space="preserve">Daily management practices  </w:t>
            </w:r>
          </w:p>
        </w:tc>
        <w:tc>
          <w:tcPr>
            <w:tcW w:w="775" w:type="pct"/>
          </w:tcPr>
          <w:p w14:paraId="061B01BA" w14:textId="77777777" w:rsidR="00BD6ED1" w:rsidRPr="00C05C6B" w:rsidRDefault="00BD6ED1" w:rsidP="00A225E1">
            <w:pPr>
              <w:spacing w:before="120" w:after="120"/>
              <w:rPr>
                <w:color w:val="000000" w:themeColor="text1"/>
                <w:lang w:val="fr-BE"/>
              </w:rPr>
            </w:pPr>
            <w:r w:rsidRPr="00C05C6B">
              <w:rPr>
                <w:color w:val="000000" w:themeColor="text1"/>
                <w:lang w:val="fr-BE"/>
              </w:rPr>
              <w:t>5</w:t>
            </w:r>
          </w:p>
        </w:tc>
        <w:tc>
          <w:tcPr>
            <w:tcW w:w="1312" w:type="pct"/>
            <w:vAlign w:val="center"/>
          </w:tcPr>
          <w:p w14:paraId="551DEB8D" w14:textId="77777777" w:rsidR="00BD6ED1" w:rsidRPr="00C05C6B" w:rsidRDefault="00BD6ED1" w:rsidP="00A225E1">
            <w:pPr>
              <w:spacing w:before="120" w:after="120"/>
              <w:rPr>
                <w:b/>
                <w:color w:val="000000" w:themeColor="text1"/>
                <w:lang w:val="fr-BE"/>
              </w:rPr>
            </w:pPr>
            <w:r w:rsidRPr="00C05C6B">
              <w:rPr>
                <w:color w:val="000000" w:themeColor="text1"/>
                <w:lang w:val="fr-BE"/>
              </w:rPr>
              <w:t>October and November 2021</w:t>
            </w:r>
          </w:p>
        </w:tc>
      </w:tr>
    </w:tbl>
    <w:p w14:paraId="410210DB" w14:textId="046C8159" w:rsidR="00BD6ED1" w:rsidRPr="00C05C6B" w:rsidRDefault="00BD6ED1" w:rsidP="00A225E1">
      <w:pPr>
        <w:pStyle w:val="Lgende"/>
        <w:spacing w:before="120" w:after="120"/>
        <w:rPr>
          <w:b/>
          <w:color w:val="000000" w:themeColor="text1"/>
          <w:lang w:val="fr-BE"/>
        </w:rPr>
      </w:pPr>
      <w:bookmarkStart w:id="255" w:name="_Toc150687381"/>
      <w:r w:rsidRPr="00C05C6B">
        <w:rPr>
          <w:color w:val="000000" w:themeColor="text1"/>
          <w:lang w:val="fr-BE"/>
        </w:rPr>
        <w:t xml:space="preserve">Table </w:t>
      </w:r>
      <w:r w:rsidR="00AA617F" w:rsidRPr="00C05C6B">
        <w:rPr>
          <w:color w:val="000000" w:themeColor="text1"/>
          <w:lang w:val="fr-BE"/>
        </w:rPr>
        <w:fldChar w:fldCharType="begin"/>
      </w:r>
      <w:r w:rsidR="00AA617F" w:rsidRPr="00C05C6B">
        <w:rPr>
          <w:color w:val="000000" w:themeColor="text1"/>
          <w:lang w:val="fr-BE"/>
        </w:rPr>
        <w:instrText xml:space="preserve"> SEQ Table \* ARABIC </w:instrText>
      </w:r>
      <w:r w:rsidR="00AA617F" w:rsidRPr="00C05C6B">
        <w:rPr>
          <w:color w:val="000000" w:themeColor="text1"/>
          <w:lang w:val="fr-BE"/>
        </w:rPr>
        <w:fldChar w:fldCharType="separate"/>
      </w:r>
      <w:r w:rsidR="00E41BE7">
        <w:rPr>
          <w:noProof/>
          <w:color w:val="000000" w:themeColor="text1"/>
          <w:lang w:val="fr-BE"/>
        </w:rPr>
        <w:t>6</w:t>
      </w:r>
      <w:r w:rsidR="00AA617F" w:rsidRPr="00C05C6B">
        <w:rPr>
          <w:color w:val="000000" w:themeColor="text1"/>
          <w:lang w:val="fr-BE"/>
        </w:rPr>
        <w:fldChar w:fldCharType="end"/>
      </w:r>
      <w:r w:rsidRPr="00C05C6B">
        <w:rPr>
          <w:color w:val="000000" w:themeColor="text1"/>
          <w:lang w:val="fr-BE"/>
        </w:rPr>
        <w:t xml:space="preserve"> : Data inventory</w:t>
      </w:r>
      <w:bookmarkEnd w:id="255"/>
    </w:p>
    <w:p w14:paraId="074D7FBF" w14:textId="77777777" w:rsidR="00BD6ED1" w:rsidRPr="00C05C6B" w:rsidRDefault="00BD6ED1" w:rsidP="00A225E1">
      <w:pPr>
        <w:pStyle w:val="Titre1"/>
        <w:spacing w:before="120" w:after="120"/>
        <w:rPr>
          <w:color w:val="000000" w:themeColor="text1"/>
        </w:rPr>
      </w:pPr>
    </w:p>
    <w:p w14:paraId="432A823A" w14:textId="3C4A6464" w:rsidR="00BD6ED1" w:rsidRPr="00C05C6B" w:rsidRDefault="00BD6ED1" w:rsidP="00A225E1">
      <w:pPr>
        <w:pStyle w:val="Titre4"/>
        <w:spacing w:before="120" w:after="120"/>
        <w:rPr>
          <w:color w:val="000000" w:themeColor="text1"/>
          <w:lang w:val="fr-BE"/>
        </w:rPr>
      </w:pPr>
      <w:bookmarkStart w:id="256" w:name="_Toc149396652"/>
      <w:bookmarkStart w:id="257" w:name="_Toc151300045"/>
      <w:bookmarkStart w:id="258" w:name="_Toc169527928"/>
      <w:r w:rsidRPr="00C05C6B">
        <w:rPr>
          <w:color w:val="000000" w:themeColor="text1"/>
          <w:lang w:val="fr-BE"/>
        </w:rPr>
        <w:t>Data Analysis</w:t>
      </w:r>
      <w:bookmarkEnd w:id="256"/>
      <w:bookmarkEnd w:id="257"/>
      <w:bookmarkEnd w:id="258"/>
    </w:p>
    <w:p w14:paraId="50D2BB9E" w14:textId="6ED84C91" w:rsidR="00BD6ED1" w:rsidRPr="00C05C6B" w:rsidRDefault="00BD6ED1" w:rsidP="00A225E1">
      <w:pPr>
        <w:spacing w:before="120" w:after="120"/>
        <w:rPr>
          <w:color w:val="000000" w:themeColor="text1"/>
          <w:lang w:val="en-US"/>
        </w:rPr>
      </w:pPr>
      <w:r w:rsidRPr="00C05C6B">
        <w:rPr>
          <w:color w:val="000000" w:themeColor="text1"/>
          <w:lang w:val="en-US"/>
        </w:rPr>
        <w:t>Our analysis process is both descriptive and interpretative</w:t>
      </w:r>
      <w:r w:rsidR="0054137D" w:rsidRPr="00C05C6B">
        <w:rPr>
          <w:color w:val="000000" w:themeColor="text1"/>
          <w:lang w:val="en-US"/>
        </w:rPr>
        <w:t xml:space="preserve"> </w:t>
      </w:r>
      <w:r w:rsidR="0054137D" w:rsidRPr="00C05C6B">
        <w:rPr>
          <w:color w:val="000000" w:themeColor="text1"/>
          <w:lang w:val="en-US"/>
        </w:rPr>
        <w:fldChar w:fldCharType="begin"/>
      </w:r>
      <w:r w:rsidR="0054137D" w:rsidRPr="00C05C6B">
        <w:rPr>
          <w:color w:val="000000" w:themeColor="text1"/>
          <w:lang w:val="en-US"/>
        </w:rPr>
        <w:instrText xml:space="preserve"> ADDIN ZOTERO_ITEM CSL_CITATION {"citationID":"NRigSFk7","properties":{"formattedCitation":"(Gill, 2014)","plainCitation":"(Gill, 2014)","noteIndex":0},"citationItems":[{"id":1914,"uris":["http://zotero.org/users/6183971/items/2W3CWQFU"],"itemData":{"id":1914,"type":"article-journal","abstract":"Qualitative researchers have developed and employed a variety of phenomenological methodologies to examine individuals? experiences. However, there is little guidance to help researchers choose between these variations to meet the specific needs of their studies. The purpose of this article is to illuminate the scope and value of phenomenology by developing a typology that classifies and contrasts five popular phenomenological methodologies. By explicating each methodology?s differing assumptions, aims, and analytical steps, the article generates a series of guidelines to inform researchers? selections. Subsequent sections distinguish the family of phenomenological methodologies from other qualitative methodologies, such as narrative analysis and autoethnography. The article then identifies institutional work and organizational identity as topical bodies of research with particular research needs that phenomenology could address.","container-title":"Organizational Research Methods","DOI":"10.1177/1094428113518348","ISSN":"1094-4281","issue":"2","note":"publisher: SAGE Publications Inc","page":"118-137","source":"SAGE Journals","title":"The Possibilities of Phenomenology for Organizational Research","URL":"https://doi.org/10.1177/1094428113518348","volume":"17","author":[{"family":"Gill","given":"Michael J."}],"accessed":{"date-parts":[["2023",9,26]]},"issued":{"date-parts":[["2014",4,1]]}}}],"schema":"https://github.com/citation-style-language/schema/raw/master/csl-citation.json"} </w:instrText>
      </w:r>
      <w:r w:rsidR="0054137D" w:rsidRPr="00C05C6B">
        <w:rPr>
          <w:color w:val="000000" w:themeColor="text1"/>
          <w:lang w:val="en-US"/>
        </w:rPr>
        <w:fldChar w:fldCharType="separate"/>
      </w:r>
      <w:r w:rsidR="0054137D" w:rsidRPr="00C05C6B">
        <w:rPr>
          <w:rFonts w:cs="Times New Roman"/>
          <w:color w:val="000000" w:themeColor="text1"/>
          <w:lang w:val="en-US"/>
        </w:rPr>
        <w:t>(Gill, 2014)</w:t>
      </w:r>
      <w:r w:rsidR="0054137D" w:rsidRPr="00C05C6B">
        <w:rPr>
          <w:color w:val="000000" w:themeColor="text1"/>
          <w:lang w:val="en-US"/>
        </w:rPr>
        <w:fldChar w:fldCharType="end"/>
      </w:r>
      <w:r w:rsidRPr="00C05C6B">
        <w:rPr>
          <w:color w:val="000000" w:themeColor="text1"/>
          <w:lang w:val="en-US"/>
        </w:rPr>
        <w:t xml:space="preserve">. </w:t>
      </w:r>
    </w:p>
    <w:p w14:paraId="3F74805A"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Following the initial data collection within the company, the interviews, notes from observations and from informal conversations have been fully transcribed. </w:t>
      </w:r>
    </w:p>
    <w:p w14:paraId="736CE25F"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Firstly, the formal documents and interviews were analysed in order to identify and detail the managerial systems that reflect the strategy of Platform K, which we organised according to the EF of Marsden (2004). </w:t>
      </w:r>
    </w:p>
    <w:p w14:paraId="33354302" w14:textId="7BC5C11A" w:rsidR="00BD6ED1" w:rsidRPr="00C05C6B" w:rsidRDefault="00BD6ED1" w:rsidP="00A225E1">
      <w:pPr>
        <w:spacing w:before="120" w:after="120"/>
        <w:rPr>
          <w:color w:val="000000" w:themeColor="text1"/>
          <w:lang w:val="en-US"/>
        </w:rPr>
      </w:pPr>
      <w:r w:rsidRPr="00C05C6B">
        <w:rPr>
          <w:color w:val="000000" w:themeColor="text1"/>
          <w:lang w:val="en-US"/>
        </w:rPr>
        <w:t>Second, our observation notes played an important role in describing conversations and sequences of interactions between the staff and drivers. We extracted themes about the concerns that led the driver to contact the platform, and the way in which the employees responded to them</w:t>
      </w:r>
      <w:r w:rsidR="002A0824" w:rsidRPr="00C05C6B">
        <w:rPr>
          <w:color w:val="000000" w:themeColor="text1"/>
          <w:lang w:val="en-US"/>
        </w:rPr>
        <w:t xml:space="preserve"> </w:t>
      </w:r>
      <w:r w:rsidR="002A0824" w:rsidRPr="00C05C6B">
        <w:rPr>
          <w:color w:val="000000" w:themeColor="text1"/>
          <w:lang w:val="en-US"/>
        </w:rPr>
        <w:fldChar w:fldCharType="begin"/>
      </w:r>
      <w:r w:rsidR="002A0824" w:rsidRPr="00C05C6B">
        <w:rPr>
          <w:color w:val="000000" w:themeColor="text1"/>
          <w:lang w:val="en-US"/>
        </w:rPr>
        <w:instrText xml:space="preserve"> ADDIN ZOTERO_ITEM CSL_CITATION {"citationID":"aBbKEPWc","properties":{"formattedCitation":"(Akemu &amp; Abdelnour, 2020)","plainCitation":"(Akemu &amp; Abdelnour, 2020)","noteIndex":0},"citationItems":[{"id":1835,"uris":["http://zotero.org/users/6183971/items/IANZVTEN"],"itemData":{"id":1835,"type":"article-journal","abstract":"Digital technologies pervade modern life. As a result, organizational ethnographers must contend with informants interacting in face-to-face and digitally mediated encounters (e.g., through email, Facebook Messenger, and Skype). This overlap of informants? digital and physical interactions challenges ethnographers? ability to demonstrate authenticity and multivocality in their accounts of contemporary organizing. Drawing on recent theorizing about the nature of digital artifacts and two cases of ethnographic fieldwork, we argue that digital artifacts afford ethnographers different modes of being co-present with research participants: digital as archive and digital as process. We offer guidelines to researchers on how to deploy these modes of co-presence in order to improve authenticity and multivocality in ethnographic studies of modern organizations. We also explore the implications for methodological concerns such as ethics, analytical choice, and reflexivity.","container-title":"Organizational Research Methods","DOI":"10.1177/1094428118791018","ISSN":"1094-4281","issue":"2","note":"publisher: SAGE Publications Inc","page":"296-321","source":"SAGE Journals","title":"Confronting the Digital: Doing Ethnography in Modern Organizational Settings","title-short":"Confronting the Digital","URL":"https://doi.org/10.1177/1094428118791018","volume":"23","author":[{"family":"Akemu","given":"Onajomo"},{"family":"Abdelnour","given":"Samer"}],"accessed":{"date-parts":[["2023",9,25]]},"issued":{"date-parts":[["2020",4,1]]}}}],"schema":"https://github.com/citation-style-language/schema/raw/master/csl-citation.json"} </w:instrText>
      </w:r>
      <w:r w:rsidR="002A0824" w:rsidRPr="00C05C6B">
        <w:rPr>
          <w:color w:val="000000" w:themeColor="text1"/>
          <w:lang w:val="en-US"/>
        </w:rPr>
        <w:fldChar w:fldCharType="separate"/>
      </w:r>
      <w:r w:rsidR="002A0824" w:rsidRPr="00C05C6B">
        <w:rPr>
          <w:rFonts w:cs="Times New Roman"/>
          <w:color w:val="000000" w:themeColor="text1"/>
          <w:lang w:val="en-US"/>
        </w:rPr>
        <w:t>(Akemu &amp; Abdelnour, 2020)</w:t>
      </w:r>
      <w:r w:rsidR="002A0824" w:rsidRPr="00C05C6B">
        <w:rPr>
          <w:color w:val="000000" w:themeColor="text1"/>
          <w:lang w:val="en-US"/>
        </w:rPr>
        <w:fldChar w:fldCharType="end"/>
      </w:r>
      <w:r w:rsidRPr="00C05C6B">
        <w:rPr>
          <w:color w:val="000000" w:themeColor="text1"/>
          <w:lang w:val="en-US"/>
        </w:rPr>
        <w:t>. Following a reflexive approach, we developed a preliminary coding framework for the concerns observed, which evolved as we collected interviews from the drivers i</w:t>
      </w:r>
      <w:r w:rsidR="002A0824" w:rsidRPr="00C05C6B">
        <w:rPr>
          <w:color w:val="000000" w:themeColor="text1"/>
          <w:lang w:val="en-US"/>
        </w:rPr>
        <w:t xml:space="preserve">n the second collection of data. </w:t>
      </w:r>
    </w:p>
    <w:p w14:paraId="1D587E2B" w14:textId="198028FD" w:rsidR="00BD6ED1" w:rsidRPr="00C05C6B" w:rsidRDefault="00BD6ED1" w:rsidP="00A225E1">
      <w:pPr>
        <w:spacing w:before="120" w:after="120"/>
        <w:rPr>
          <w:color w:val="000000" w:themeColor="text1"/>
          <w:lang w:val="en-US"/>
        </w:rPr>
      </w:pPr>
      <w:r w:rsidRPr="00C05C6B">
        <w:rPr>
          <w:color w:val="000000" w:themeColor="text1"/>
          <w:lang w:val="en-US"/>
        </w:rPr>
        <w:t>The second stage of analysis of these interviews was more a emergent process of interpretation  rather than prefigured and established in advance</w:t>
      </w:r>
      <w:r w:rsidR="006F2D21" w:rsidRPr="00C05C6B">
        <w:rPr>
          <w:color w:val="000000" w:themeColor="text1"/>
          <w:lang w:val="en-US"/>
        </w:rPr>
        <w:t xml:space="preserve"> </w:t>
      </w:r>
      <w:r w:rsidR="002A0824" w:rsidRPr="00C05C6B">
        <w:rPr>
          <w:color w:val="000000" w:themeColor="text1"/>
          <w:lang w:val="en-US"/>
        </w:rPr>
        <w:t xml:space="preserve">. </w:t>
      </w:r>
      <w:r w:rsidRPr="00C05C6B">
        <w:rPr>
          <w:color w:val="000000" w:themeColor="text1"/>
          <w:lang w:val="en-US"/>
        </w:rPr>
        <w:t>Once we had identified the meanings shared by the drivers about their platform work, examples of practices (Benner, 1985) were drawn to understand their relationships to platform work, without presenting a close and fixed account such as that concerning the platform's devices.</w:t>
      </w:r>
    </w:p>
    <w:p w14:paraId="66ECF450" w14:textId="29BACE8C" w:rsidR="00BD6ED1" w:rsidRPr="00C05C6B" w:rsidRDefault="00BD6ED1" w:rsidP="00A225E1">
      <w:pPr>
        <w:pStyle w:val="Titre3"/>
        <w:spacing w:before="120" w:beforeAutospacing="0" w:after="120" w:afterAutospacing="0"/>
        <w:rPr>
          <w:color w:val="000000" w:themeColor="text1"/>
          <w:lang w:val="en-US"/>
        </w:rPr>
      </w:pPr>
      <w:bookmarkStart w:id="259" w:name="_Toc149396653"/>
      <w:bookmarkStart w:id="260" w:name="_Toc151300046"/>
      <w:bookmarkStart w:id="261" w:name="_Toc169527929"/>
      <w:r w:rsidRPr="00C05C6B">
        <w:rPr>
          <w:color w:val="000000" w:themeColor="text1"/>
          <w:lang w:val="en-US"/>
        </w:rPr>
        <w:t>Findings</w:t>
      </w:r>
      <w:bookmarkEnd w:id="259"/>
      <w:bookmarkEnd w:id="260"/>
      <w:bookmarkEnd w:id="261"/>
    </w:p>
    <w:p w14:paraId="2B657FD9"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Our findings are presented alongside our data collection on two levels. Firstly, the platform's managerial systems are analysed using Marsden's theory of functional equivalents to detail the </w:t>
      </w:r>
      <w:r w:rsidRPr="00C05C6B">
        <w:rPr>
          <w:color w:val="000000" w:themeColor="text1"/>
          <w:lang w:val="en-US"/>
        </w:rPr>
        <w:lastRenderedPageBreak/>
        <w:t>extent to the company offers supportive devices to drivers. Secondly, the work concerns and strategies of the drivers are exposed to understand how they enact such supportive devices. At the end, we link the two levels to understand the structure-agency dynamic.</w:t>
      </w:r>
    </w:p>
    <w:p w14:paraId="6FE6790D" w14:textId="56A9BE80" w:rsidR="00BD6ED1" w:rsidRPr="00C05C6B" w:rsidRDefault="00BD6ED1" w:rsidP="00A225E1">
      <w:pPr>
        <w:pStyle w:val="Titre4"/>
        <w:spacing w:before="120" w:after="120"/>
        <w:rPr>
          <w:color w:val="000000" w:themeColor="text1"/>
          <w:lang w:val="en-US"/>
        </w:rPr>
      </w:pPr>
      <w:bookmarkStart w:id="262" w:name="_Toc149396654"/>
      <w:bookmarkStart w:id="263" w:name="_Toc151300047"/>
      <w:bookmarkStart w:id="264" w:name="_Toc169527930"/>
      <w:r w:rsidRPr="00C05C6B">
        <w:rPr>
          <w:color w:val="000000" w:themeColor="text1"/>
          <w:lang w:val="en-US"/>
        </w:rPr>
        <w:t>The company proposal</w:t>
      </w:r>
      <w:bookmarkEnd w:id="262"/>
      <w:bookmarkEnd w:id="263"/>
      <w:bookmarkEnd w:id="264"/>
      <w:r w:rsidRPr="00C05C6B">
        <w:rPr>
          <w:color w:val="000000" w:themeColor="text1"/>
          <w:lang w:val="en-US"/>
        </w:rPr>
        <w:t xml:space="preserve"> </w:t>
      </w:r>
    </w:p>
    <w:p w14:paraId="77BEE407"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The platform K was created on the initiative of three friends in the emerging peer-to-peer economy. In 2013, the founders observed a demand among young people going out on the streets of Paris and proposed a carpooling system linking customers with non-professional drivers. Following the ban on non-professional transport services, the platform regulates its activity by requiring partners to have a licence. In Belgium, the platform is now present in several territories: Brussels, Leuven, Ghent and Antwerp. The company is also expanding internationally by setting up operations in the Netherlands and in Africa (Algeria, Angola, Morocco and soon in Cameroon). </w:t>
      </w:r>
    </w:p>
    <w:p w14:paraId="713EC791"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When the platform was launched in Brussels,, the staff had a small flat in a building and they met drivers every day. They said they were "close" to the drivers, who got used to a more interpersonal dynamic. The platform does not want to regulate the drivers’ behaviour directly as Uber does. </w:t>
      </w:r>
    </w:p>
    <w:p w14:paraId="107AFC97" w14:textId="0800E8B2" w:rsidR="00BD6ED1" w:rsidRPr="00C05C6B" w:rsidRDefault="00BD6ED1" w:rsidP="00A225E1">
      <w:pPr>
        <w:pStyle w:val="Titre5"/>
        <w:spacing w:before="120" w:after="120"/>
        <w:rPr>
          <w:color w:val="000000" w:themeColor="text1"/>
          <w:lang w:val="en-US"/>
        </w:rPr>
      </w:pPr>
      <w:bookmarkStart w:id="265" w:name="_Toc149396655"/>
      <w:bookmarkStart w:id="266" w:name="_Toc151300048"/>
      <w:bookmarkStart w:id="267" w:name="_Toc169527931"/>
      <w:r w:rsidRPr="00C05C6B">
        <w:rPr>
          <w:color w:val="000000" w:themeColor="text1"/>
          <w:lang w:val="en-US"/>
        </w:rPr>
        <w:t>The care service</w:t>
      </w:r>
      <w:bookmarkEnd w:id="265"/>
      <w:bookmarkEnd w:id="266"/>
      <w:bookmarkEnd w:id="267"/>
    </w:p>
    <w:p w14:paraId="5938EA85" w14:textId="77777777" w:rsidR="00BD6ED1" w:rsidRPr="00C05C6B" w:rsidRDefault="00BD6ED1" w:rsidP="00A225E1">
      <w:pPr>
        <w:spacing w:before="120" w:after="120"/>
        <w:rPr>
          <w:color w:val="000000" w:themeColor="text1"/>
          <w:lang w:val="en-US"/>
        </w:rPr>
      </w:pPr>
      <w:r w:rsidRPr="00C05C6B">
        <w:rPr>
          <w:color w:val="000000" w:themeColor="text1"/>
          <w:lang w:val="en-US"/>
        </w:rPr>
        <w:t>The platform wants to stand out by offering features and services designed to support the driver's activity by calls and with a frontline office. On the one hand, a desire to provide administrative and social support to the driver is prevalent. Two days a week, the company's offices are open to offer a front-line service. The driver can come in with any question, complaint or recommendation and is welcomed by a staff member. Although only two days are dedicated to this type of service, the driver can come on the other days and is also received and welcomed. We observed that most of the visits are related to the technical and administrative features of the platform as well as to customer complaints. In addition, we met drivers who just wanted to "drop in for a coffee" and chat with the company's employees. This requires an exemplary behaviour to promote the company's welcoming image as well as interpersonal skills for all functions:</w:t>
      </w:r>
    </w:p>
    <w:p w14:paraId="7789DCF6"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 xml:space="preserve">You have to be friendly, offer a coffee to every driver who comes in, be all smiles, and you clearly need interpersonal skills to get in here, because everyone has to greet the drivers. In all operational functions, you are asked to have empathy, human side, to be able to take a driver's </w:t>
      </w:r>
      <w:r w:rsidRPr="00C05C6B">
        <w:rPr>
          <w:i/>
          <w:color w:val="000000" w:themeColor="text1"/>
          <w:lang w:val="en-US"/>
        </w:rPr>
        <w:lastRenderedPageBreak/>
        <w:t>side, to be able to get involved more or less professionally. We are not  machines</w:t>
      </w:r>
      <w:r w:rsidRPr="00C05C6B">
        <w:rPr>
          <w:color w:val="000000" w:themeColor="text1"/>
          <w:lang w:val="en-US"/>
        </w:rPr>
        <w:t>.” (Community manager)</w:t>
      </w:r>
    </w:p>
    <w:p w14:paraId="7EEEB1BD" w14:textId="3C618346" w:rsidR="00BD6ED1" w:rsidRPr="00C05C6B" w:rsidRDefault="00BD6ED1" w:rsidP="00A225E1">
      <w:pPr>
        <w:pStyle w:val="Titre5"/>
        <w:spacing w:before="120" w:after="120"/>
        <w:rPr>
          <w:color w:val="000000" w:themeColor="text1"/>
          <w:lang w:val="en-US"/>
        </w:rPr>
      </w:pPr>
      <w:bookmarkStart w:id="268" w:name="_Toc149396656"/>
      <w:bookmarkStart w:id="269" w:name="_Toc151300049"/>
      <w:bookmarkStart w:id="270" w:name="_Toc169527932"/>
      <w:r w:rsidRPr="00C05C6B">
        <w:rPr>
          <w:color w:val="000000" w:themeColor="text1"/>
          <w:lang w:val="en-US"/>
        </w:rPr>
        <w:t>Evaluation system</w:t>
      </w:r>
      <w:bookmarkEnd w:id="268"/>
      <w:bookmarkEnd w:id="269"/>
      <w:bookmarkEnd w:id="270"/>
    </w:p>
    <w:p w14:paraId="2625A0EA"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The evaluation system is not based on a star rating —like competing platforms— but on the possibility for the customer to leave a comment, which is then managed by the care agent. One employee shares the difficulty of managing the driver-customer relationship as an intermediary platform: </w:t>
      </w:r>
    </w:p>
    <w:p w14:paraId="0C9AF13A"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When I first started working here, I had received an email from a customer complaining about a driver's service.  I emailed the driver and he called me back and said 'who are you to talk to me like that?’ And in fact I was micromanaging the driver saying ‘you don't have to do this or this’. And the guy said to me : ‘ I know my job, I've been a driver for 10 years, you're not going to teach me my job’. I think they are right, at least in part</w:t>
      </w:r>
      <w:r w:rsidRPr="00C05C6B">
        <w:rPr>
          <w:color w:val="000000" w:themeColor="text1"/>
          <w:lang w:val="en-US"/>
        </w:rPr>
        <w:t>.” (Administrative manager)</w:t>
      </w:r>
    </w:p>
    <w:p w14:paraId="2F24E4BC"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This led to a reflection on how to deal with potential problems in the driver-client relationship. The support is rather qualitative, as it is based on feedback by comments or by email, and is more based on the appreciation of the seriousness of a conflict situation. </w:t>
      </w:r>
    </w:p>
    <w:p w14:paraId="3567CFA6"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We intervene but it depends on what for. If the car is dirty, well, there is not much we can do about it. But if there are more serious things like conflicts, we send an email to explain the situation with regard to the client, and we specify, “ you have the information and you can do what you want with it. But if this regularly happens, we'll stop working together because it's no longer appropriate</w:t>
      </w:r>
      <w:r w:rsidRPr="00C05C6B">
        <w:rPr>
          <w:color w:val="000000" w:themeColor="text1"/>
          <w:lang w:val="en-US"/>
        </w:rPr>
        <w:t>.". (Operations manager)</w:t>
      </w:r>
    </w:p>
    <w:p w14:paraId="6A95D47D"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Account suspensions are therefore rarer and involve a conversation with the driver to remind him/her the platform's expectations in order to be able to work together without unpleasant surprises. </w:t>
      </w:r>
    </w:p>
    <w:p w14:paraId="1105C0AA"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We no longer say, 'you have to do this, or you have to do that’. So obviously now we suspend a lot less accounts; very regularly now when we suspend an account, we tell them 'we work like this, we expect this, you don't seem to agree with this way of working, so it's not serious but we're not made to work together</w:t>
      </w:r>
      <w:r w:rsidRPr="00C05C6B">
        <w:rPr>
          <w:color w:val="000000" w:themeColor="text1"/>
          <w:lang w:val="en-US"/>
        </w:rPr>
        <w:t>.” (Operations manager)</w:t>
      </w:r>
    </w:p>
    <w:p w14:paraId="24BCF9E6" w14:textId="77777777" w:rsidR="00BD6ED1" w:rsidRPr="00C05C6B" w:rsidRDefault="00BD6ED1" w:rsidP="00A225E1">
      <w:pPr>
        <w:spacing w:before="120" w:after="120"/>
        <w:rPr>
          <w:color w:val="000000" w:themeColor="text1"/>
          <w:lang w:val="en-US"/>
        </w:rPr>
      </w:pPr>
      <w:r w:rsidRPr="00C05C6B">
        <w:rPr>
          <w:color w:val="000000" w:themeColor="text1"/>
          <w:lang w:val="en-US"/>
        </w:rPr>
        <w:t>Account suspensions are mainly linked to behaviours that the platform explicitly considers inappropriate before the collaboration via training, contractual arrangements and, in France, a charter.</w:t>
      </w:r>
    </w:p>
    <w:p w14:paraId="00CBB29E" w14:textId="5C25E394" w:rsidR="00BD6ED1" w:rsidRPr="00C05C6B" w:rsidRDefault="00BD6ED1" w:rsidP="00A225E1">
      <w:pPr>
        <w:pStyle w:val="Titre5"/>
        <w:spacing w:before="120" w:after="120"/>
        <w:rPr>
          <w:color w:val="000000" w:themeColor="text1"/>
          <w:lang w:val="en-US"/>
        </w:rPr>
      </w:pPr>
      <w:bookmarkStart w:id="271" w:name="_Toc149396657"/>
      <w:bookmarkStart w:id="272" w:name="_Toc151300050"/>
      <w:bookmarkStart w:id="273" w:name="_Toc169527933"/>
      <w:r w:rsidRPr="00C05C6B">
        <w:rPr>
          <w:color w:val="000000" w:themeColor="text1"/>
          <w:lang w:val="en-US"/>
        </w:rPr>
        <w:t>Compensation and reward systems</w:t>
      </w:r>
      <w:bookmarkEnd w:id="271"/>
      <w:bookmarkEnd w:id="272"/>
      <w:bookmarkEnd w:id="273"/>
    </w:p>
    <w:p w14:paraId="21900482" w14:textId="77777777" w:rsidR="00BD6ED1" w:rsidRPr="00C05C6B" w:rsidRDefault="00BD6ED1" w:rsidP="00A225E1">
      <w:pPr>
        <w:spacing w:before="120" w:after="120"/>
        <w:rPr>
          <w:color w:val="000000" w:themeColor="text1"/>
          <w:lang w:val="en-US"/>
        </w:rPr>
      </w:pPr>
      <w:r w:rsidRPr="00C05C6B">
        <w:rPr>
          <w:color w:val="000000" w:themeColor="text1"/>
          <w:lang w:val="en-US"/>
        </w:rPr>
        <w:lastRenderedPageBreak/>
        <w:t>Economic support is provided by the platform through different mechanisms, namely compensation and rewards.</w:t>
      </w:r>
    </w:p>
    <w:p w14:paraId="2D09B00B"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The platform compensates the driver at predetermined rates for different situations: if the customer cancels the ride, when the waiting time is too long, when the ride time or the approach time is longer than expected. The compensation rate depends on the worker's loyalty, calculated according to his or her rate of accepting and cancelling rides.  </w:t>
      </w:r>
    </w:p>
    <w:p w14:paraId="67B3598B"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The platform also offers gifts and rewards (such as a state-of-the-art smartphone) to the best drivers. These "driver incentives" are calculated on the basis of a grid with a system of points weighted according to various criteria, such as the cancellation rate and the number of accepted journeys. Previously, seniority counted towards the driver's loyalty, but as our respondent told us, "we realised that when you start as a driver on our platform, you are also the voice of K, because you recruit other passengers, so we wanted to bring recognition to that. </w:t>
      </w:r>
    </w:p>
    <w:p w14:paraId="667F0CE3"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This reward system is described by one respondent as a means to reinforce the quality of work: </w:t>
      </w:r>
    </w:p>
    <w:p w14:paraId="331E4B77"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 </w:t>
      </w:r>
      <w:r w:rsidRPr="00C05C6B">
        <w:rPr>
          <w:i/>
          <w:color w:val="000000" w:themeColor="text1"/>
          <w:lang w:val="en-US"/>
        </w:rPr>
        <w:t xml:space="preserve">They expect things, and we expect things. The balance of power is clearly disproportionate because if they expect things that we cannot provide, we will not provide them and they will probably continue to work with us. The balance of power is not in equilibrium.  I think there is a point where you demand things to make K work, that's quite normal. As a service provider, we expect a certain quality of work, and so we want to </w:t>
      </w:r>
      <w:r w:rsidRPr="00C05C6B">
        <w:rPr>
          <w:color w:val="000000" w:themeColor="text1"/>
          <w:lang w:val="en-US"/>
        </w:rPr>
        <w:t>encourage it.”(Country manager)</w:t>
      </w:r>
    </w:p>
    <w:p w14:paraId="2C41D665" w14:textId="6AEA5CEE" w:rsidR="00BD6ED1" w:rsidRPr="00C05C6B" w:rsidRDefault="00BD6ED1" w:rsidP="00A225E1">
      <w:pPr>
        <w:pStyle w:val="Titre5"/>
        <w:spacing w:before="120" w:after="120"/>
        <w:rPr>
          <w:color w:val="000000" w:themeColor="text1"/>
          <w:lang w:val="en-US"/>
        </w:rPr>
      </w:pPr>
      <w:bookmarkStart w:id="274" w:name="_Toc149396658"/>
      <w:bookmarkStart w:id="275" w:name="_Toc151300051"/>
      <w:bookmarkStart w:id="276" w:name="_Toc169527934"/>
      <w:r w:rsidRPr="00C05C6B">
        <w:rPr>
          <w:color w:val="000000" w:themeColor="text1"/>
          <w:lang w:val="en-US"/>
        </w:rPr>
        <w:t>Community management</w:t>
      </w:r>
      <w:bookmarkEnd w:id="274"/>
      <w:bookmarkEnd w:id="275"/>
      <w:bookmarkEnd w:id="276"/>
      <w:r w:rsidRPr="00C05C6B">
        <w:rPr>
          <w:color w:val="000000" w:themeColor="text1"/>
          <w:lang w:val="en-US"/>
        </w:rPr>
        <w:t xml:space="preserve"> </w:t>
      </w:r>
    </w:p>
    <w:p w14:paraId="74CAA313" w14:textId="77777777" w:rsidR="00BD6ED1" w:rsidRPr="00C05C6B" w:rsidRDefault="00BD6ED1" w:rsidP="00A225E1">
      <w:pPr>
        <w:spacing w:before="120" w:after="120"/>
        <w:rPr>
          <w:color w:val="000000" w:themeColor="text1"/>
          <w:lang w:val="en-US"/>
        </w:rPr>
      </w:pPr>
      <w:r w:rsidRPr="00C05C6B">
        <w:rPr>
          <w:color w:val="000000" w:themeColor="text1"/>
          <w:lang w:val="en-US"/>
        </w:rPr>
        <w:t>One of the company's objectives is to create a community of drivers, and to ensure that "</w:t>
      </w:r>
      <w:r w:rsidRPr="00C05C6B">
        <w:rPr>
          <w:i/>
          <w:color w:val="000000" w:themeColor="text1"/>
          <w:lang w:val="en-US"/>
        </w:rPr>
        <w:t>K is perceived as a defender of drivers in both form and content</w:t>
      </w:r>
      <w:r w:rsidRPr="00C05C6B">
        <w:rPr>
          <w:color w:val="000000" w:themeColor="text1"/>
          <w:lang w:val="en-US"/>
        </w:rPr>
        <w:t>" (community manager). The company therefore creates extra-professional meetings to create privileged links beyond the daily working relationship.  Events are organised with various activities for drivers and their families.</w:t>
      </w:r>
    </w:p>
    <w:p w14:paraId="1CDF0D8F"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We want drivers to be our customers, our partners and also our friends</w:t>
      </w:r>
      <w:r w:rsidRPr="00C05C6B">
        <w:rPr>
          <w:color w:val="000000" w:themeColor="text1"/>
          <w:lang w:val="en-US"/>
        </w:rPr>
        <w:t xml:space="preserve">" (Community manager). </w:t>
      </w:r>
    </w:p>
    <w:p w14:paraId="3417F1F4" w14:textId="77777777" w:rsidR="00BD6ED1" w:rsidRPr="00C05C6B" w:rsidRDefault="00BD6ED1" w:rsidP="00A225E1">
      <w:pPr>
        <w:spacing w:before="120" w:after="120"/>
        <w:rPr>
          <w:color w:val="000000" w:themeColor="text1"/>
          <w:lang w:val="en-US"/>
        </w:rPr>
      </w:pPr>
      <w:r w:rsidRPr="00C05C6B">
        <w:rPr>
          <w:color w:val="000000" w:themeColor="text1"/>
          <w:lang w:val="en-US"/>
        </w:rPr>
        <w:t>Behind the use of the term "partner", the company encourages the involvement of drivers in decisions. "</w:t>
      </w:r>
      <w:r w:rsidRPr="00C05C6B">
        <w:rPr>
          <w:i/>
          <w:color w:val="000000" w:themeColor="text1"/>
          <w:lang w:val="en-US"/>
        </w:rPr>
        <w:t>We try to make decisions together, because the decisions we make are often things that the drivers ask for</w:t>
      </w:r>
      <w:r w:rsidRPr="00C05C6B">
        <w:rPr>
          <w:color w:val="000000" w:themeColor="text1"/>
          <w:lang w:val="en-US"/>
        </w:rPr>
        <w:t xml:space="preserve">.” </w:t>
      </w:r>
      <w:r w:rsidRPr="00C05C6B">
        <w:rPr>
          <w:i/>
          <w:color w:val="000000" w:themeColor="text1"/>
          <w:lang w:val="en-US"/>
        </w:rPr>
        <w:t>(</w:t>
      </w:r>
      <w:r w:rsidRPr="00C05C6B">
        <w:rPr>
          <w:color w:val="000000" w:themeColor="text1"/>
          <w:lang w:val="en-US"/>
        </w:rPr>
        <w:t>community manager</w:t>
      </w:r>
      <w:r w:rsidRPr="00C05C6B">
        <w:rPr>
          <w:i/>
          <w:color w:val="000000" w:themeColor="text1"/>
          <w:lang w:val="en-US"/>
        </w:rPr>
        <w:t>).</w:t>
      </w:r>
      <w:r w:rsidRPr="00C05C6B">
        <w:rPr>
          <w:color w:val="000000" w:themeColor="text1"/>
          <w:lang w:val="en-US"/>
        </w:rPr>
        <w:t xml:space="preserve"> For example, when the drivers asked for an increase in the price of their journeys, the platform launched a survey in order to collect their </w:t>
      </w:r>
      <w:r w:rsidRPr="00C05C6B">
        <w:rPr>
          <w:color w:val="000000" w:themeColor="text1"/>
          <w:lang w:val="en-US"/>
        </w:rPr>
        <w:lastRenderedPageBreak/>
        <w:t>opinion on the price they thought was fair and increased their rate by taking into account the workers' responses.</w:t>
      </w:r>
    </w:p>
    <w:p w14:paraId="15A9F0AA" w14:textId="77777777" w:rsidR="00BD6ED1" w:rsidRPr="00C05C6B" w:rsidRDefault="00BD6ED1" w:rsidP="00A225E1">
      <w:pPr>
        <w:spacing w:before="120" w:after="120"/>
        <w:rPr>
          <w:color w:val="000000" w:themeColor="text1"/>
          <w:lang w:val="en-US"/>
        </w:rPr>
      </w:pPr>
      <w:r w:rsidRPr="00C05C6B">
        <w:rPr>
          <w:color w:val="000000" w:themeColor="text1"/>
          <w:lang w:val="en-US"/>
        </w:rPr>
        <w:t>Second, in this logic of community and cooperation with a view to transparency, the company has created a weekly newsletter to communicate various information such as evolution of the situation in the sector, mobility, company updates, etc.</w:t>
      </w:r>
    </w:p>
    <w:p w14:paraId="33826720"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Finally, the staff tell us that they have a close relationship with the initiators of driver collectives, which exist to demand rights and have a voice in the reform of the sector. </w:t>
      </w:r>
    </w:p>
    <w:p w14:paraId="2CBB0766"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We regularly meet the unions at the office and at demonstrations</w:t>
      </w:r>
      <w:r w:rsidRPr="00C05C6B">
        <w:rPr>
          <w:color w:val="000000" w:themeColor="text1"/>
          <w:lang w:val="en-US"/>
        </w:rPr>
        <w:t>” (Gross manager)</w:t>
      </w:r>
    </w:p>
    <w:p w14:paraId="1E17A68E" w14:textId="77777777" w:rsidR="00BD6ED1" w:rsidRPr="00C05C6B" w:rsidRDefault="00BD6ED1" w:rsidP="00A225E1">
      <w:pPr>
        <w:spacing w:before="120" w:after="120"/>
        <w:rPr>
          <w:color w:val="000000" w:themeColor="text1"/>
          <w:lang w:val="en-US"/>
        </w:rPr>
      </w:pPr>
      <w:r w:rsidRPr="00C05C6B">
        <w:rPr>
          <w:color w:val="000000" w:themeColor="text1"/>
          <w:lang w:val="en-US"/>
        </w:rPr>
        <w:t>They have created a booklet with their positions on the regulatory policies of the upcoming reform. During an event, they presented these positions and opened the discussion with the drivers.</w:t>
      </w:r>
    </w:p>
    <w:p w14:paraId="0C5D488A" w14:textId="77777777" w:rsidR="00BD6ED1" w:rsidRPr="00C05C6B" w:rsidRDefault="00BD6ED1" w:rsidP="00A225E1">
      <w:pPr>
        <w:spacing w:before="120" w:after="120"/>
        <w:rPr>
          <w:color w:val="000000" w:themeColor="text1"/>
          <w:lang w:val="en-US"/>
        </w:rPr>
      </w:pPr>
      <w:r w:rsidRPr="00C05C6B">
        <w:rPr>
          <w:color w:val="000000" w:themeColor="text1"/>
          <w:lang w:val="en-US"/>
        </w:rPr>
        <w:t>Some employees have even taken Dutch lessons to be able to talk to the drivers who speak exclusively Flemish.</w:t>
      </w:r>
    </w:p>
    <w:p w14:paraId="71B49D63"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Finally, they involve the drivers in the choice of technological products and their applications to best meet their needs. </w:t>
      </w:r>
    </w:p>
    <w:p w14:paraId="3906D534"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In Paris, they design the technological products, and our role is to see if for the Belgium, it suits the users. We can decide whether a feature is applied or not, depending on the feedback from the drivers. For example, we are working on binge-driving We will try to do it, and show the driver how it works beforehand</w:t>
      </w:r>
      <w:r w:rsidRPr="00C05C6B">
        <w:rPr>
          <w:color w:val="000000" w:themeColor="text1"/>
          <w:lang w:val="en-US"/>
        </w:rPr>
        <w:t xml:space="preserve">.” (Gross manager) </w:t>
      </w:r>
    </w:p>
    <w:p w14:paraId="562DF7A4" w14:textId="7DF5DE94" w:rsidR="00BD6ED1" w:rsidRPr="00C05C6B" w:rsidRDefault="00BD6ED1" w:rsidP="00A225E1">
      <w:pPr>
        <w:pStyle w:val="Titre5"/>
        <w:spacing w:before="120" w:after="120"/>
        <w:rPr>
          <w:color w:val="000000" w:themeColor="text1"/>
          <w:lang w:val="en-US"/>
        </w:rPr>
      </w:pPr>
      <w:bookmarkStart w:id="277" w:name="_Toc149396659"/>
      <w:bookmarkStart w:id="278" w:name="_Toc151300052"/>
      <w:bookmarkStart w:id="279" w:name="_Toc169527935"/>
      <w:r w:rsidRPr="00C05C6B">
        <w:rPr>
          <w:color w:val="000000" w:themeColor="text1"/>
          <w:lang w:val="en-US"/>
        </w:rPr>
        <w:t>Pilot projects</w:t>
      </w:r>
      <w:bookmarkEnd w:id="277"/>
      <w:bookmarkEnd w:id="278"/>
      <w:bookmarkEnd w:id="279"/>
    </w:p>
    <w:p w14:paraId="3C8240EB"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The company hopes to solve the shortcomings identified by drivers in the operation of the platform. An employee told us that the company is aware of the ambiguities linked to the status of bogus self-employed and explains it especially with regard to pricing, over which the driver has no control at all. In an effort to overcome this tension, the company has launched an application allowing drivers to set their own prices. </w:t>
      </w:r>
    </w:p>
    <w:p w14:paraId="6C015840"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 </w:t>
      </w:r>
      <w:r w:rsidRPr="00C05C6B">
        <w:rPr>
          <w:i/>
          <w:color w:val="000000" w:themeColor="text1"/>
          <w:lang w:val="en-US"/>
        </w:rPr>
        <w:t>In Lyon we asked drivers to imagine a price formula that suits them and to decide on a fair price. They necessarily chose a price offer that was more expensive than the market. It didn't work very well, which is logical because as long as you have lower offers from the competition it's complicated. The idea of doing it is still there, because if you want real independence that's where we have to go</w:t>
      </w:r>
      <w:r w:rsidRPr="00C05C6B">
        <w:rPr>
          <w:color w:val="000000" w:themeColor="text1"/>
          <w:lang w:val="en-US"/>
        </w:rPr>
        <w:t xml:space="preserve">.” (Country manager) </w:t>
      </w:r>
    </w:p>
    <w:p w14:paraId="0AA38A23" w14:textId="77777777" w:rsidR="00BD6ED1" w:rsidRPr="00C05C6B" w:rsidRDefault="00BD6ED1" w:rsidP="00A225E1">
      <w:pPr>
        <w:spacing w:before="120" w:after="120"/>
        <w:rPr>
          <w:color w:val="000000" w:themeColor="text1"/>
          <w:lang w:val="en-US"/>
        </w:rPr>
      </w:pPr>
      <w:r w:rsidRPr="00C05C6B">
        <w:rPr>
          <w:color w:val="000000" w:themeColor="text1"/>
          <w:lang w:val="en-US"/>
        </w:rPr>
        <w:lastRenderedPageBreak/>
        <w:t xml:space="preserve">Finally, ongoing project raised, including the creating of  a partnership with car dealerships in order to alleviate the cost of investing drivers in cars that meet legal luxury criteria. </w:t>
      </w:r>
    </w:p>
    <w:p w14:paraId="272D74B7" w14:textId="2B9743F2" w:rsidR="00BD6ED1" w:rsidRPr="00C05C6B" w:rsidRDefault="00AB5065" w:rsidP="001843BE">
      <w:pPr>
        <w:spacing w:before="120" w:after="120"/>
        <w:rPr>
          <w:color w:val="000000" w:themeColor="text1"/>
          <w:lang w:val="en-US"/>
        </w:rPr>
      </w:pPr>
      <w:r w:rsidRPr="00C05C6B">
        <w:rPr>
          <w:noProof/>
          <w:color w:val="000000" w:themeColor="text1"/>
          <w:lang w:eastAsia="fr-FR"/>
        </w:rPr>
        <mc:AlternateContent>
          <mc:Choice Requires="wps">
            <w:drawing>
              <wp:anchor distT="0" distB="0" distL="114300" distR="114300" simplePos="0" relativeHeight="251658260" behindDoc="0" locked="0" layoutInCell="1" allowOverlap="1" wp14:anchorId="651670B4" wp14:editId="5CD8C1F0">
                <wp:simplePos x="0" y="0"/>
                <wp:positionH relativeFrom="column">
                  <wp:posOffset>-158115</wp:posOffset>
                </wp:positionH>
                <wp:positionV relativeFrom="paragraph">
                  <wp:posOffset>5233670</wp:posOffset>
                </wp:positionV>
                <wp:extent cx="6466205" cy="635"/>
                <wp:effectExtent l="0" t="0" r="0" b="0"/>
                <wp:wrapTopAndBottom/>
                <wp:docPr id="2" name="Zone de texte 2"/>
                <wp:cNvGraphicFramePr/>
                <a:graphic xmlns:a="http://schemas.openxmlformats.org/drawingml/2006/main">
                  <a:graphicData uri="http://schemas.microsoft.com/office/word/2010/wordprocessingShape">
                    <wps:wsp>
                      <wps:cNvSpPr txBox="1"/>
                      <wps:spPr>
                        <a:xfrm>
                          <a:off x="0" y="0"/>
                          <a:ext cx="6466205" cy="635"/>
                        </a:xfrm>
                        <a:prstGeom prst="rect">
                          <a:avLst/>
                        </a:prstGeom>
                        <a:solidFill>
                          <a:prstClr val="white"/>
                        </a:solidFill>
                        <a:ln>
                          <a:noFill/>
                        </a:ln>
                      </wps:spPr>
                      <wps:txbx>
                        <w:txbxContent>
                          <w:p w14:paraId="62CE9E2E" w14:textId="71E88EBD" w:rsidR="0031713E" w:rsidRPr="00AB5065" w:rsidRDefault="0031713E" w:rsidP="00AB5065">
                            <w:pPr>
                              <w:pStyle w:val="Lgende"/>
                              <w:rPr>
                                <w:sz w:val="24"/>
                                <w:lang w:val="en-US"/>
                              </w:rPr>
                            </w:pPr>
                            <w:bookmarkStart w:id="280" w:name="_Toc150687382"/>
                            <w:r w:rsidRPr="00AB5065">
                              <w:rPr>
                                <w:lang w:val="en-US"/>
                              </w:rPr>
                              <w:t xml:space="preserve">Table </w:t>
                            </w:r>
                            <w:r>
                              <w:fldChar w:fldCharType="begin"/>
                            </w:r>
                            <w:r w:rsidRPr="00AB5065">
                              <w:rPr>
                                <w:lang w:val="en-US"/>
                              </w:rPr>
                              <w:instrText xml:space="preserve"> SEQ Table \* ARABIC </w:instrText>
                            </w:r>
                            <w:r>
                              <w:fldChar w:fldCharType="separate"/>
                            </w:r>
                            <w:r w:rsidR="00E41BE7">
                              <w:rPr>
                                <w:noProof/>
                                <w:lang w:val="en-US"/>
                              </w:rPr>
                              <w:t>7</w:t>
                            </w:r>
                            <w:r>
                              <w:fldChar w:fldCharType="end"/>
                            </w:r>
                            <w:r w:rsidRPr="00AB5065">
                              <w:rPr>
                                <w:lang w:val="en-US"/>
                              </w:rPr>
                              <w:t>: Managerial devices according to functional equivalents to standard employment relation (Marsden, 2004)</w:t>
                            </w:r>
                            <w:bookmarkEnd w:id="280"/>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651670B4" id="_x0000_s1061" type="#_x0000_t202" style="position:absolute;left:0;text-align:left;margin-left:-12.45pt;margin-top:412.1pt;width:509.15pt;height:.05pt;z-index:25165826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cQgYGgIAAEAEAAAOAAAAZHJzL2Uyb0RvYy54bWysU8Fu2zAMvQ/YPwi6L06yNRiMOEWWIsOA&#10;oC2QDj0rshwLkEWNUmJ3Xz9KtpOu22nYRaZJihTfe1zedo1hZ4Vegy34bDLlTFkJpbbHgn9/2n74&#10;zJkPwpbCgFUFf1Ge367ev1u2LldzqMGUChkVsT5vXcHrEFyeZV7WqhF+Ak5ZClaAjQj0i8esRNFS&#10;9cZk8+l0kbWApUOQynvy3vVBvkr1q0rJ8FBVXgVmCk5vC+nEdB7ima2WIj+icLWWwzPEP7yiEdpS&#10;00upOxEEO6H+o1SjJYKHKkwkNBlUlZYqzUDTzKZvptnXwqk0C4Hj3QUm///Kyvvz3j0iC90X6IjA&#10;CEjrfO7JGefpKmzil17KKE4QvlxgU11gkpyLT4vFfHrDmaTY4uNNrJFdrzr04auChkWj4EicJKjE&#10;eedDnzqmxE4ejC632pj4EwMbg+wsiL+21kENxX/LMjbmWoi3+oLRk13niFboDh3TZcHnlyEPUL7Q&#10;7Ai9LLyTW00Nd8KHR4GkAxqXtB0e6KgMtAWHweKsBvz5N3/MJ3ooyllLuiq4/3ESqDgz3ywRF0U4&#10;Gjgah9Gwp2YDNOqMtsbJZNIFDGY0K4TmmSS/jl0oJKykXgUPo7kJvbppZaRar1MSSc2JsLN7J2Pp&#10;Edin7lmgG2gJxOY9jIoT+Rt2+tzEj1ufAkGdqIvA9igOeJNME/nDSsU9eP2fsq6Lv/oFAAD//wMA&#10;UEsDBBQABgAIAAAAIQCDj6Bt4QAAAAsBAAAPAAAAZHJzL2Rvd25yZXYueG1sTI+xTsMwEIZ3JN7B&#10;OiQW1DokVtWEOFVVwQBLRejC5sbXOBCfo9hpw9tjWGC8u0//fX+5mW3Pzjj6zpGE+2UCDKlxuqNW&#10;wuHtabEG5oMirXpHKOELPWyq66tSFdpd6BXPdWhZDCFfKAkmhKHg3DcGrfJLNyDF28mNVoU4ji3X&#10;o7rEcNvzNElW3KqO4gejBtwZbD7ryUrYi/e9uZtOjy9bkY3Ph2m3+mhrKW9v5u0DsIBz+IPhRz+q&#10;QxWdjm4i7VkvYZGKPKIS1qlIgUUizzMB7Pi7yYBXJf/fofoGAAD//wMAUEsBAi0AFAAGAAgAAAAh&#10;ALaDOJL+AAAA4QEAABMAAAAAAAAAAAAAAAAAAAAAAFtDb250ZW50X1R5cGVzXS54bWxQSwECLQAU&#10;AAYACAAAACEAOP0h/9YAAACUAQAACwAAAAAAAAAAAAAAAAAvAQAAX3JlbHMvLnJlbHNQSwECLQAU&#10;AAYACAAAACEAsHEIGBoCAABABAAADgAAAAAAAAAAAAAAAAAuAgAAZHJzL2Uyb0RvYy54bWxQSwEC&#10;LQAUAAYACAAAACEAg4+gbeEAAAALAQAADwAAAAAAAAAAAAAAAAB0BAAAZHJzL2Rvd25yZXYueG1s&#10;UEsFBgAAAAAEAAQA8wAAAIIFAAAAAA==&#10;" stroked="f">
                <v:textbox style="mso-fit-shape-to-text:t" inset="0,0,0,0">
                  <w:txbxContent>
                    <w:p w14:paraId="62CE9E2E" w14:textId="71E88EBD" w:rsidR="0031713E" w:rsidRPr="00AB5065" w:rsidRDefault="0031713E" w:rsidP="00AB5065">
                      <w:pPr>
                        <w:pStyle w:val="Lgende"/>
                        <w:rPr>
                          <w:sz w:val="24"/>
                          <w:lang w:val="en-US"/>
                        </w:rPr>
                      </w:pPr>
                      <w:bookmarkStart w:id="281" w:name="_Toc150687382"/>
                      <w:r w:rsidRPr="00AB5065">
                        <w:rPr>
                          <w:lang w:val="en-US"/>
                        </w:rPr>
                        <w:t xml:space="preserve">Table </w:t>
                      </w:r>
                      <w:r>
                        <w:fldChar w:fldCharType="begin"/>
                      </w:r>
                      <w:r w:rsidRPr="00AB5065">
                        <w:rPr>
                          <w:lang w:val="en-US"/>
                        </w:rPr>
                        <w:instrText xml:space="preserve"> SEQ Table \* ARABIC </w:instrText>
                      </w:r>
                      <w:r>
                        <w:fldChar w:fldCharType="separate"/>
                      </w:r>
                      <w:r w:rsidR="00E41BE7">
                        <w:rPr>
                          <w:noProof/>
                          <w:lang w:val="en-US"/>
                        </w:rPr>
                        <w:t>7</w:t>
                      </w:r>
                      <w:r>
                        <w:fldChar w:fldCharType="end"/>
                      </w:r>
                      <w:r w:rsidRPr="00AB5065">
                        <w:rPr>
                          <w:lang w:val="en-US"/>
                        </w:rPr>
                        <w:t>: Managerial devices according to functional equivalents to standard employment relation (Marsden, 2004)</w:t>
                      </w:r>
                      <w:bookmarkEnd w:id="281"/>
                    </w:p>
                  </w:txbxContent>
                </v:textbox>
                <w10:wrap type="topAndBottom"/>
              </v:shape>
            </w:pict>
          </mc:Fallback>
        </mc:AlternateContent>
      </w:r>
      <w:r w:rsidRPr="00C05C6B">
        <w:rPr>
          <w:noProof/>
          <w:color w:val="000000" w:themeColor="text1"/>
          <w:lang w:eastAsia="fr-FR"/>
        </w:rPr>
        <w:drawing>
          <wp:anchor distT="0" distB="0" distL="114300" distR="114300" simplePos="0" relativeHeight="251658259" behindDoc="0" locked="0" layoutInCell="1" allowOverlap="1" wp14:anchorId="446640B4" wp14:editId="02950602">
            <wp:simplePos x="0" y="0"/>
            <wp:positionH relativeFrom="column">
              <wp:posOffset>-158308</wp:posOffset>
            </wp:positionH>
            <wp:positionV relativeFrom="paragraph">
              <wp:posOffset>671775</wp:posOffset>
            </wp:positionV>
            <wp:extent cx="6466838" cy="4505325"/>
            <wp:effectExtent l="38100" t="0" r="29845" b="0"/>
            <wp:wrapTopAndBottom/>
            <wp:docPr id="16" name="Diagramme 1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9" r:lo="rId30" r:qs="rId31" r:cs="rId32"/>
              </a:graphicData>
            </a:graphic>
          </wp:anchor>
        </w:drawing>
      </w:r>
      <w:r w:rsidR="00BD6ED1" w:rsidRPr="00C05C6B">
        <w:rPr>
          <w:color w:val="000000" w:themeColor="text1"/>
          <w:lang w:val="en-US"/>
        </w:rPr>
        <w:t xml:space="preserve">These different elements are related to the functional equivalents of the standard employment relationship described by Marsden (2004), and </w:t>
      </w:r>
      <w:r w:rsidR="001843BE" w:rsidRPr="00C05C6B">
        <w:rPr>
          <w:color w:val="000000" w:themeColor="text1"/>
          <w:lang w:val="en-US"/>
        </w:rPr>
        <w:t xml:space="preserve">are sum up in the table below. </w:t>
      </w:r>
      <w:bookmarkStart w:id="282" w:name="_Toc149396660"/>
      <w:r w:rsidR="00BD6ED1" w:rsidRPr="00C05C6B">
        <w:rPr>
          <w:color w:val="000000" w:themeColor="text1"/>
          <w:lang w:val="en-US"/>
        </w:rPr>
        <w:br w:type="page"/>
      </w:r>
      <w:r w:rsidR="00BD6ED1" w:rsidRPr="00C05C6B">
        <w:rPr>
          <w:rStyle w:val="Titre4Car"/>
          <w:color w:val="000000" w:themeColor="text1"/>
          <w:lang w:val="en-US"/>
        </w:rPr>
        <w:lastRenderedPageBreak/>
        <w:t>Drivers’ work experiences</w:t>
      </w:r>
      <w:bookmarkEnd w:id="282"/>
    </w:p>
    <w:p w14:paraId="15E36A79"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Our second level of analysis, relating to our interviews with the drivers, initially aims to understand to what extent the drivers mobilise/act on the devices proposed by the Our results answer this question in two steps. </w:t>
      </w:r>
    </w:p>
    <w:p w14:paraId="50785D34"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Firstly, drivers, through their multi-platform management of trips, show a dominant use of one platform rather than another for reasons related firstly to technological innovation, and secondly because of the guarantee of trust linked to the image of the application. These results reveal an instrumental rationality of drivers towards the use of platforms.  </w:t>
      </w:r>
    </w:p>
    <w:p w14:paraId="349C650A"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Second, we looked at their management practices and identified various sustainability strategies. Finally, a series of practices and strategies supported by the drivers, independent of the platforms' devices, are identified. </w:t>
      </w:r>
    </w:p>
    <w:p w14:paraId="6EDCFF9B" w14:textId="3B153434" w:rsidR="00BD6ED1" w:rsidRPr="00C05C6B" w:rsidRDefault="00BD6ED1" w:rsidP="00A225E1">
      <w:pPr>
        <w:pStyle w:val="Titre5"/>
        <w:spacing w:before="120" w:after="120"/>
        <w:rPr>
          <w:color w:val="000000" w:themeColor="text1"/>
          <w:lang w:val="en-US"/>
        </w:rPr>
      </w:pPr>
      <w:bookmarkStart w:id="283" w:name="_Toc149396661"/>
      <w:bookmarkStart w:id="284" w:name="_Toc151300053"/>
      <w:bookmarkStart w:id="285" w:name="_Toc169527936"/>
      <w:r w:rsidRPr="00C05C6B">
        <w:rPr>
          <w:color w:val="000000" w:themeColor="text1"/>
          <w:lang w:val="en-US"/>
        </w:rPr>
        <w:t>An instrumental use of platforms</w:t>
      </w:r>
      <w:bookmarkEnd w:id="283"/>
      <w:bookmarkEnd w:id="284"/>
      <w:bookmarkEnd w:id="285"/>
      <w:r w:rsidRPr="00C05C6B">
        <w:rPr>
          <w:color w:val="000000" w:themeColor="text1"/>
          <w:lang w:val="en-US"/>
        </w:rPr>
        <w:t xml:space="preserve"> </w:t>
      </w:r>
    </w:p>
    <w:p w14:paraId="2F46C862" w14:textId="77777777" w:rsidR="00BD6ED1" w:rsidRPr="00C05C6B" w:rsidRDefault="00BD6ED1" w:rsidP="00A225E1">
      <w:pPr>
        <w:spacing w:before="120" w:after="120"/>
        <w:rPr>
          <w:color w:val="000000" w:themeColor="text1"/>
          <w:lang w:val="en-US"/>
        </w:rPr>
      </w:pPr>
      <w:r w:rsidRPr="00C05C6B">
        <w:rPr>
          <w:color w:val="000000" w:themeColor="text1"/>
          <w:lang w:val="en-US"/>
        </w:rPr>
        <w:t>Drivers are multi-platform and prefer the Uber application for various reasons related to the technological ease, on the one hand, and the "advanced" technological and intuitive features provided by the application on the other: precise geolocation of users, easy and secure payment transaction, pop-up reminders of administrative documents, monitoring of driver-client relations.</w:t>
      </w:r>
      <w:r w:rsidRPr="00C05C6B">
        <w:rPr>
          <w:color w:val="000000" w:themeColor="text1"/>
          <w:lang w:val="en-US"/>
        </w:rPr>
        <w:tab/>
      </w:r>
    </w:p>
    <w:p w14:paraId="498220CE" w14:textId="152B3E9F" w:rsidR="00BD6ED1" w:rsidRPr="00C05C6B" w:rsidRDefault="00D63155" w:rsidP="00A225E1">
      <w:pPr>
        <w:spacing w:before="120" w:after="120"/>
        <w:rPr>
          <w:color w:val="000000" w:themeColor="text1"/>
          <w:lang w:val="en-US"/>
        </w:rPr>
      </w:pPr>
      <w:r w:rsidRPr="00C05C6B">
        <w:rPr>
          <w:color w:val="000000" w:themeColor="text1"/>
          <w:lang w:val="en-US"/>
        </w:rPr>
        <w:t>“</w:t>
      </w:r>
      <w:r w:rsidR="00BD6ED1" w:rsidRPr="00C05C6B">
        <w:rPr>
          <w:i/>
          <w:color w:val="000000" w:themeColor="text1"/>
          <w:lang w:val="en-US"/>
        </w:rPr>
        <w:t>My administrative documents expired at the end of the month, Uber sent me a message to warn me. That's the discipline, there are rules and they warn. They have more resources for the development and the follow-up of the application and the support service of the driver. Sometimes it goes wrong with the customer. If the customer s damaged our vehicle, Uber directs us to the police, and gives the identity of the customer to the police if necessary. It mediates</w:t>
      </w:r>
      <w:r w:rsidRPr="00C05C6B">
        <w:rPr>
          <w:color w:val="000000" w:themeColor="text1"/>
          <w:lang w:val="en-US"/>
        </w:rPr>
        <w:t>.”</w:t>
      </w:r>
    </w:p>
    <w:p w14:paraId="0A35448E" w14:textId="77777777" w:rsidR="00D63155" w:rsidRPr="00C05C6B" w:rsidRDefault="00BD6ED1" w:rsidP="00A225E1">
      <w:pPr>
        <w:spacing w:before="120" w:after="120"/>
        <w:rPr>
          <w:color w:val="000000" w:themeColor="text1"/>
          <w:lang w:val="en-US"/>
        </w:rPr>
      </w:pPr>
      <w:r w:rsidRPr="00C05C6B">
        <w:rPr>
          <w:color w:val="000000" w:themeColor="text1"/>
          <w:lang w:val="en-US"/>
        </w:rPr>
        <w:t xml:space="preserve">Respondents also point to the trustworthiness of the app in terms of the number of rides. Based on the principle of network externality, in which a platform's value increases with the number of users, Uber has a large number of providers and customers, which multiplies the chances of completing a transaction. </w:t>
      </w:r>
    </w:p>
    <w:p w14:paraId="22CCF7DF" w14:textId="5BF968C5"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I prefer Uber because it's a really advanced application. It doesn't bellow as much. K, it bugs a lot. Uber is fluid. Then Uber is the quantity, a lot of people order on Uber, it's international</w:t>
      </w:r>
      <w:r w:rsidRPr="00C05C6B">
        <w:rPr>
          <w:color w:val="000000" w:themeColor="text1"/>
          <w:lang w:val="en-US"/>
        </w:rPr>
        <w:t>”.</w:t>
      </w:r>
    </w:p>
    <w:p w14:paraId="2C4DEDCB"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Finally, other respondents also admit to relying on the image that Uber offers in terms of service professionalism to operate their business. </w:t>
      </w:r>
    </w:p>
    <w:p w14:paraId="44A85F09" w14:textId="5AD0A908" w:rsidR="00BD6ED1" w:rsidRPr="00C05C6B" w:rsidRDefault="00BD6ED1" w:rsidP="00A225E1">
      <w:pPr>
        <w:spacing w:before="120" w:after="120"/>
        <w:rPr>
          <w:color w:val="000000" w:themeColor="text1"/>
          <w:lang w:val="en-US"/>
        </w:rPr>
      </w:pPr>
      <w:r w:rsidRPr="00C05C6B">
        <w:rPr>
          <w:color w:val="000000" w:themeColor="text1"/>
          <w:lang w:val="en-US"/>
        </w:rPr>
        <w:lastRenderedPageBreak/>
        <w:t>"</w:t>
      </w:r>
      <w:r w:rsidRPr="00C05C6B">
        <w:rPr>
          <w:i/>
          <w:color w:val="000000" w:themeColor="text1"/>
          <w:lang w:val="en-US"/>
        </w:rPr>
        <w:t>Uber is known worldwide, so even for an international tourist it will be easier for him, he knows, he trusts on this app</w:t>
      </w:r>
      <w:r w:rsidRPr="00C05C6B">
        <w:rPr>
          <w:color w:val="000000" w:themeColor="text1"/>
          <w:lang w:val="en-US"/>
        </w:rPr>
        <w:t>. »</w:t>
      </w:r>
    </w:p>
    <w:p w14:paraId="0A52B164"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While this allows them to secure a clientele that trusts Uber's reputation, they argue they are keen to abide by the policies induced by the company. </w:t>
      </w:r>
    </w:p>
    <w:p w14:paraId="216C09FE"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It's normal when you work for a brand, you represent a brand, you are obliged to follow that brand's strategy, its prices, its way of working. You can't represent a brand and do whatever you want, in terms of pricing, marketing, politics, whatever you want</w:t>
      </w:r>
      <w:r w:rsidRPr="00C05C6B">
        <w:rPr>
          <w:color w:val="000000" w:themeColor="text1"/>
          <w:lang w:val="en-US"/>
        </w:rPr>
        <w:t>.”</w:t>
      </w:r>
    </w:p>
    <w:p w14:paraId="48C825BF"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These results show a preference in the use of platforms for Uber with respect to the advanced technology it offers, the guarantee in number of rides, the professionalism that the brand assures customers. </w:t>
      </w:r>
    </w:p>
    <w:p w14:paraId="415CED5F" w14:textId="38DF081E" w:rsidR="00BD6ED1" w:rsidRPr="00C05C6B" w:rsidRDefault="00BD6ED1" w:rsidP="00A225E1">
      <w:pPr>
        <w:pStyle w:val="Titre5"/>
        <w:spacing w:before="120" w:after="120"/>
        <w:rPr>
          <w:color w:val="000000" w:themeColor="text1"/>
          <w:lang w:val="en-US"/>
        </w:rPr>
      </w:pPr>
      <w:bookmarkStart w:id="286" w:name="_Toc149396662"/>
      <w:bookmarkStart w:id="287" w:name="_Toc151300054"/>
      <w:bookmarkStart w:id="288" w:name="_Toc169527937"/>
      <w:r w:rsidRPr="00C05C6B">
        <w:rPr>
          <w:color w:val="000000" w:themeColor="text1"/>
          <w:lang w:val="en-US"/>
        </w:rPr>
        <w:t>Individual strategies</w:t>
      </w:r>
      <w:bookmarkEnd w:id="286"/>
      <w:bookmarkEnd w:id="287"/>
      <w:bookmarkEnd w:id="288"/>
      <w:r w:rsidRPr="00C05C6B">
        <w:rPr>
          <w:color w:val="000000" w:themeColor="text1"/>
          <w:lang w:val="en-US"/>
        </w:rPr>
        <w:t xml:space="preserve"> </w:t>
      </w:r>
    </w:p>
    <w:p w14:paraId="250B3F50"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We present below the discourse on the practices and strategies of drivers in the quest for sustainability of their activities. We have described these practices according to the two profiles of drivers we met: self-employed drivers and employee drivers, who have different visions and therefore different strategies for managing their activities according to their own realities. </w:t>
      </w:r>
    </w:p>
    <w:p w14:paraId="3B88A5D2" w14:textId="4F1EEC17" w:rsidR="00BD6ED1" w:rsidRPr="00C05C6B" w:rsidRDefault="00BD6ED1" w:rsidP="00D63155">
      <w:pPr>
        <w:pStyle w:val="Paragraphedeliste"/>
        <w:numPr>
          <w:ilvl w:val="0"/>
          <w:numId w:val="19"/>
        </w:numPr>
        <w:rPr>
          <w:color w:val="000000" w:themeColor="text1"/>
          <w:lang w:val="en-US"/>
        </w:rPr>
      </w:pPr>
      <w:r w:rsidRPr="00C05C6B">
        <w:rPr>
          <w:color w:val="000000" w:themeColor="text1"/>
          <w:lang w:val="en-US"/>
        </w:rPr>
        <w:t xml:space="preserve">Self-employed drivers </w:t>
      </w:r>
    </w:p>
    <w:p w14:paraId="044E4741"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The owner-drivers, under independent status, sometimes working alone, sometimes with salaried drivers, sometimes with a partner. The partnership of two independent drivers is usual and has the ambition to co-manage the trips.  In order to optimise their working time, they associate with other drivers to achieve more runs, share the cars and the working time and then distribute the profits. </w:t>
      </w:r>
    </w:p>
    <w:p w14:paraId="4A10338C"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From an economic point of view, the drivers interviewed use different strategies to gain financial independence, on the one hand, and to build up financial security on the other. </w:t>
      </w:r>
    </w:p>
    <w:p w14:paraId="6A965EC5"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The owners reach their emancipation through the creation of partnerships with other drivers to multiply the number of races and to mutualise the profits. In this way, they share the day and night schedules to optimise working times. Their objective is also to increase their fleet and ultimately, to have more and more employed drivers to expand their business. The use of platforms allows them to increase their profitability. </w:t>
      </w:r>
    </w:p>
    <w:p w14:paraId="25BE8E66"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Indeed, there are two possible scenarios. On the one hand, the "beginner" drivers initially use only the platforms and create a private clientele progressively as they work. On the other hand, drivers have been working for years and the platforms have allowed them to ensure a </w:t>
      </w:r>
      <w:r w:rsidRPr="00C05C6B">
        <w:rPr>
          <w:color w:val="000000" w:themeColor="text1"/>
          <w:lang w:val="en-US"/>
        </w:rPr>
        <w:lastRenderedPageBreak/>
        <w:t xml:space="preserve">complementarity of trips and therefore of income. They use the platforms after having met the demand of their private customers and sometimes only if they feel they have not made a sufficient profits. The platforms are therefore a secondary means of exploiting their driving activities. </w:t>
      </w:r>
    </w:p>
    <w:p w14:paraId="1A69A8F0"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About the relationship with their employees, they have very little control over the activities of their employee drivers, the application allows them to check the rate of profitability. This attitude of profitability control justifies their reticence towards </w:t>
      </w:r>
      <w:r w:rsidRPr="00C05C6B">
        <w:rPr>
          <w:color w:val="000000" w:themeColor="text1"/>
          <w:shd w:val="clear" w:color="auto" w:fill="FFFFFF"/>
          <w:lang w:val="en-US"/>
        </w:rPr>
        <w:t xml:space="preserve">the cash transaction authorised by Company K. Some people adhere to this principle in order to be able to do undeclared market activities, or to get tips but others totally boycott this opportunity because they do not consider these transactions to be sufficiently secured and because it requires more management effort. </w:t>
      </w:r>
    </w:p>
    <w:p w14:paraId="6282B668" w14:textId="77777777" w:rsidR="00BD6ED1" w:rsidRPr="00C05C6B" w:rsidRDefault="00BD6ED1" w:rsidP="00A225E1">
      <w:pPr>
        <w:spacing w:before="120" w:after="120"/>
        <w:rPr>
          <w:color w:val="000000" w:themeColor="text1"/>
          <w:lang w:val="en-US"/>
        </w:rPr>
      </w:pPr>
      <w:r w:rsidRPr="00C05C6B">
        <w:rPr>
          <w:color w:val="000000" w:themeColor="text1"/>
          <w:shd w:val="clear" w:color="auto" w:fill="FFFFFF"/>
          <w:lang w:val="en-US"/>
        </w:rPr>
        <w:t>"</w:t>
      </w:r>
      <w:r w:rsidRPr="00C05C6B">
        <w:rPr>
          <w:i/>
          <w:color w:val="000000" w:themeColor="text1"/>
          <w:shd w:val="clear" w:color="auto" w:fill="FFFFFF"/>
          <w:lang w:val="en-US"/>
        </w:rPr>
        <w:t>In fact, the cash is especially useful for tipping: the fare is 28 euros, people often leave 30 euros. On the application, the fact of having to select this option, people don't do it. And I have a business on the side so it's good to have cash, it's always useful.”</w:t>
      </w:r>
      <w:r w:rsidRPr="00C05C6B">
        <w:rPr>
          <w:color w:val="000000" w:themeColor="text1"/>
          <w:shd w:val="clear" w:color="auto" w:fill="FFFFFF"/>
          <w:lang w:val="en-US"/>
        </w:rPr>
        <w:t xml:space="preserve"> </w:t>
      </w:r>
    </w:p>
    <w:p w14:paraId="4B9CAEF7" w14:textId="66E4F3CB" w:rsidR="00BD6ED1" w:rsidRPr="00C05C6B" w:rsidRDefault="00BD6ED1" w:rsidP="00D63155">
      <w:pPr>
        <w:pStyle w:val="Paragraphedeliste"/>
        <w:numPr>
          <w:ilvl w:val="0"/>
          <w:numId w:val="19"/>
        </w:numPr>
        <w:rPr>
          <w:color w:val="000000" w:themeColor="text1"/>
          <w:lang w:val="en-US"/>
        </w:rPr>
      </w:pPr>
      <w:r w:rsidRPr="00C05C6B">
        <w:rPr>
          <w:color w:val="000000" w:themeColor="text1"/>
          <w:lang w:val="en-US"/>
        </w:rPr>
        <w:t>Employee drivers</w:t>
      </w:r>
    </w:p>
    <w:p w14:paraId="2210BAFE" w14:textId="43142057" w:rsidR="00D63155" w:rsidRPr="00C05C6B" w:rsidRDefault="00BD6ED1" w:rsidP="00A225E1">
      <w:pPr>
        <w:spacing w:before="120" w:after="120"/>
        <w:rPr>
          <w:color w:val="000000" w:themeColor="text1"/>
          <w:lang w:val="en-US"/>
        </w:rPr>
      </w:pPr>
      <w:r w:rsidRPr="00C05C6B">
        <w:rPr>
          <w:color w:val="000000" w:themeColor="text1"/>
          <w:lang w:val="en-US"/>
        </w:rPr>
        <w:t>Some drivers were unemployed or had a difficult job before becoming a passenger transport driver. Not having sufficient financial resources to become self-employed, they start working for another driver who owns one or more vehicles. Their work relationship is governed by a wage contract which determines the hours of work and the wage. Several cases were mentioned: some drivers worked only during the day or at night, the hours varied from 6 to 14 hours per day, the remuneration was fixed or variable according to the income earned by the driver.</w:t>
      </w:r>
    </w:p>
    <w:p w14:paraId="3D55330F" w14:textId="3A268FE3"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I am an employee, I get an income, with bonuses, and, of course, there are sometimes tips. In fact we try to be as legal as possible. I have my salary, the legal minimum imposed by the law, 12.64 euros per hour, and I work 5 days a week. Sometimes I also help my boss with some private races. Sometimes I work on Sundays, so I get a day off.”</w:t>
      </w:r>
    </w:p>
    <w:p w14:paraId="0894A1F1" w14:textId="11FAA279" w:rsidR="00BD6ED1" w:rsidRPr="00C05C6B" w:rsidRDefault="00BD6ED1" w:rsidP="00A225E1">
      <w:pPr>
        <w:spacing w:before="120" w:after="120"/>
        <w:rPr>
          <w:color w:val="000000" w:themeColor="text1"/>
          <w:lang w:val="en-US"/>
        </w:rPr>
      </w:pPr>
      <w:r w:rsidRPr="00C05C6B">
        <w:rPr>
          <w:color w:val="000000" w:themeColor="text1"/>
          <w:lang w:val="en-US"/>
        </w:rPr>
        <w:t>Other drivers are given complete autonomy to manage their own time and work schedule as long as they meet a minimum revenue target. They therefore manage their activities according to the variations of supply and demand. They are trusted by their boss. Finally, the management of the trips is totally defined by a negotiation between the owner and the employed driver. A significant objectification of the platform is</w:t>
      </w:r>
      <w:r w:rsidR="00D63155" w:rsidRPr="00C05C6B">
        <w:rPr>
          <w:color w:val="000000" w:themeColor="text1"/>
          <w:lang w:val="en-US"/>
        </w:rPr>
        <w:t xml:space="preserve"> recognised by the respondents. </w:t>
      </w:r>
      <w:r w:rsidRPr="00C05C6B">
        <w:rPr>
          <w:color w:val="000000" w:themeColor="text1"/>
          <w:lang w:val="en-US"/>
        </w:rPr>
        <w:t xml:space="preserve">The choice of platforms is based on the professionalism the platform offer and the ease of use. They consider it important to be professional in their job, which is associated with different skills, with the corporate identity of the platform and the structured technology provided by the platform.  For </w:t>
      </w:r>
      <w:r w:rsidRPr="00C05C6B">
        <w:rPr>
          <w:color w:val="000000" w:themeColor="text1"/>
          <w:lang w:val="en-US"/>
        </w:rPr>
        <w:lastRenderedPageBreak/>
        <w:t xml:space="preserve">example, this star rating is precious for them because it is a recognition of a well-done job. They highlight the advantage of the star rating of Uber. </w:t>
      </w:r>
    </w:p>
    <w:p w14:paraId="491545B6"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Furthermore, this pledge of trust and financial security of the wage relationship implies an autonomous management of the salaried driver who, in one way or another, has to meet the profitability objectives set by the boss. </w:t>
      </w:r>
    </w:p>
    <w:p w14:paraId="50202292" w14:textId="2BC51969"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Sometimes I take two days off. My boss doesn't care, he doesn't even know. Then afterwards I have to work hard the following nights to catch up with the workload. We always manage to do it somehow</w:t>
      </w:r>
      <w:r w:rsidRPr="00C05C6B">
        <w:rPr>
          <w:color w:val="000000" w:themeColor="text1"/>
          <w:lang w:val="en-US"/>
        </w:rPr>
        <w:t>.”</w:t>
      </w:r>
    </w:p>
    <w:p w14:paraId="7BDB1181" w14:textId="77777777" w:rsidR="00BD6ED1" w:rsidRPr="00C05C6B" w:rsidRDefault="00BD6ED1" w:rsidP="00A225E1">
      <w:pPr>
        <w:spacing w:before="120" w:after="120"/>
        <w:rPr>
          <w:color w:val="000000" w:themeColor="text1"/>
          <w:lang w:val="en-US"/>
        </w:rPr>
      </w:pPr>
      <w:r w:rsidRPr="00C05C6B">
        <w:rPr>
          <w:color w:val="000000" w:themeColor="text1"/>
          <w:lang w:val="en-US"/>
        </w:rPr>
        <w:t>The salaried drivers see this activity as an opportunity to secure themselves socially and financially. They benefit from social protection and a guaranteed minimum wage. In highlighting these social benefits linked to their activities, they are grateful for the opportunity offered by the platforms in terms of ease of access and use. A person who does not speak French can easily use the platform and carry out the transport activity without having to speak the language properly.</w:t>
      </w:r>
    </w:p>
    <w:p w14:paraId="1E3B733B" w14:textId="210D8770"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I am a driver for more than five years. Before, I was unemployed and I'm an older person, so the job market is complicated. 45 is old, so I was getting depressed because I couldn't find a job. I like driving, I like the contact with people. I love my job, we give service to people... it's sad that Uber didn't come to Belgium sooner."</w:t>
      </w:r>
    </w:p>
    <w:p w14:paraId="4C439D79" w14:textId="77777777" w:rsidR="00D63155" w:rsidRPr="00C05C6B" w:rsidRDefault="00BD6ED1" w:rsidP="00A225E1">
      <w:pPr>
        <w:spacing w:before="120" w:after="120"/>
        <w:rPr>
          <w:color w:val="000000" w:themeColor="text1"/>
          <w:lang w:val="en-US"/>
        </w:rPr>
      </w:pPr>
      <w:r w:rsidRPr="00C05C6B">
        <w:rPr>
          <w:color w:val="000000" w:themeColor="text1"/>
          <w:lang w:val="en-US"/>
        </w:rPr>
        <w:t>Indeed, all the drivers interviewed were immigrants. These salaried drivers had a lot of difficulty finding employment and spoke very little French. They see these activities as a way to improve their language skills, which public institutions</w:t>
      </w:r>
      <w:r w:rsidR="00D63155" w:rsidRPr="00C05C6B">
        <w:rPr>
          <w:color w:val="000000" w:themeColor="text1"/>
          <w:lang w:val="en-US"/>
        </w:rPr>
        <w:t xml:space="preserve"> do not allow them to acquire. </w:t>
      </w:r>
    </w:p>
    <w:p w14:paraId="16D032BE" w14:textId="353455FB" w:rsidR="00BD6ED1" w:rsidRPr="00C05C6B" w:rsidRDefault="00BD6ED1" w:rsidP="00A225E1">
      <w:pPr>
        <w:spacing w:before="120" w:after="120"/>
        <w:rPr>
          <w:color w:val="000000" w:themeColor="text1"/>
          <w:lang w:val="en-US"/>
        </w:rPr>
      </w:pPr>
      <w:r w:rsidRPr="00C05C6B">
        <w:rPr>
          <w:i/>
          <w:color w:val="000000" w:themeColor="text1"/>
          <w:lang w:val="en-US"/>
        </w:rPr>
        <w:t xml:space="preserve">" I came to Belgium four years ago. I am Syrian. I took French classes so I learned a little but I never spoke because I didn't have a job and at home my wife doesn't speak French. By working as a driver, I speak with people, it helps me to </w:t>
      </w:r>
      <w:r w:rsidR="00D63155" w:rsidRPr="00C05C6B">
        <w:rPr>
          <w:i/>
          <w:color w:val="000000" w:themeColor="text1"/>
          <w:lang w:val="en-US"/>
        </w:rPr>
        <w:t>practice</w:t>
      </w:r>
      <w:r w:rsidR="00D63155" w:rsidRPr="00C05C6B">
        <w:rPr>
          <w:color w:val="000000" w:themeColor="text1"/>
          <w:lang w:val="en-US"/>
        </w:rPr>
        <w:t xml:space="preserve">”. </w:t>
      </w:r>
    </w:p>
    <w:p w14:paraId="4C376FAD" w14:textId="468D97D6" w:rsidR="00BD6ED1" w:rsidRPr="00C05C6B" w:rsidRDefault="00BD6ED1" w:rsidP="00A225E1">
      <w:pPr>
        <w:spacing w:before="120" w:after="120"/>
        <w:rPr>
          <w:color w:val="000000" w:themeColor="text1"/>
          <w:lang w:val="en-US"/>
        </w:rPr>
      </w:pPr>
      <w:r w:rsidRPr="00C05C6B">
        <w:rPr>
          <w:color w:val="000000" w:themeColor="text1"/>
          <w:lang w:val="en-US"/>
        </w:rPr>
        <w:t xml:space="preserve">Altogether, drivers seize the instrumental opportunity provided by a platform to develop economic, social and legal capital. With a fast and accessible use, Uber is privileged by this initially precarious and discriminated population to seize a more comfortable socio-economic situation, in construction with other drivers. These activities also allow for the development of local language skills as they allow for immersion in exchanges with clients. </w:t>
      </w:r>
    </w:p>
    <w:p w14:paraId="4106D172" w14:textId="211A3992" w:rsidR="009B76EF" w:rsidRPr="00C05C6B" w:rsidRDefault="009B76EF" w:rsidP="00A225E1">
      <w:pPr>
        <w:spacing w:before="120" w:after="120"/>
        <w:rPr>
          <w:color w:val="000000" w:themeColor="text1"/>
          <w:lang w:val="en-US"/>
        </w:rPr>
      </w:pPr>
    </w:p>
    <w:p w14:paraId="061F6491" w14:textId="77777777" w:rsidR="009B76EF" w:rsidRPr="00C05C6B" w:rsidRDefault="009B76EF" w:rsidP="00A225E1">
      <w:pPr>
        <w:spacing w:before="120" w:after="120"/>
        <w:rPr>
          <w:color w:val="000000" w:themeColor="text1"/>
          <w:lang w:val="en-US"/>
        </w:rPr>
      </w:pPr>
    </w:p>
    <w:p w14:paraId="05C412B9" w14:textId="57B77E07" w:rsidR="00BD6ED1" w:rsidRPr="00C05C6B" w:rsidRDefault="00BD6ED1" w:rsidP="009B76EF">
      <w:pPr>
        <w:pStyle w:val="Titre5"/>
        <w:rPr>
          <w:color w:val="000000" w:themeColor="text1"/>
          <w:shd w:val="clear" w:color="auto" w:fill="FFFFFF"/>
          <w:lang w:val="en-US"/>
        </w:rPr>
      </w:pPr>
      <w:bookmarkStart w:id="289" w:name="_Toc149396663"/>
      <w:bookmarkStart w:id="290" w:name="_Toc151300055"/>
      <w:bookmarkStart w:id="291" w:name="_Toc169527938"/>
      <w:r w:rsidRPr="00C05C6B">
        <w:rPr>
          <w:color w:val="000000" w:themeColor="text1"/>
          <w:shd w:val="clear" w:color="auto" w:fill="FFFFFF"/>
          <w:lang w:val="en-US"/>
        </w:rPr>
        <w:lastRenderedPageBreak/>
        <w:t>Collective strategies</w:t>
      </w:r>
      <w:bookmarkEnd w:id="289"/>
      <w:bookmarkEnd w:id="290"/>
      <w:bookmarkEnd w:id="291"/>
    </w:p>
    <w:p w14:paraId="4E0EF2A3" w14:textId="77777777" w:rsidR="00BD6ED1" w:rsidRPr="00C05C6B" w:rsidRDefault="00BD6ED1" w:rsidP="00A225E1">
      <w:pPr>
        <w:spacing w:before="120" w:after="120"/>
        <w:rPr>
          <w:color w:val="000000" w:themeColor="text1"/>
          <w:shd w:val="clear" w:color="auto" w:fill="FFFFFF"/>
          <w:lang w:val="en-US"/>
        </w:rPr>
      </w:pPr>
      <w:r w:rsidRPr="00C05C6B">
        <w:rPr>
          <w:color w:val="000000" w:themeColor="text1"/>
          <w:shd w:val="clear" w:color="auto" w:fill="FFFFFF"/>
          <w:lang w:val="en-US"/>
        </w:rPr>
        <w:t xml:space="preserve">Other aspects here linked to the social dynamics of drivers feed this self-sufficient vision of drivers' activities. Indeed, WhatsApp groups have been created, to share information related to road traffic, controls, laws, protests. These groups are even used in case of need of help. For example, a woman driver tells us that she had a breakdown and was able to benefit from the solidarity of the members of these WhatsApp groups.  </w:t>
      </w:r>
    </w:p>
    <w:p w14:paraId="2E7F303B" w14:textId="77777777" w:rsidR="00BD6ED1" w:rsidRPr="00C05C6B" w:rsidRDefault="00BD6ED1" w:rsidP="00A225E1">
      <w:pPr>
        <w:spacing w:before="120" w:after="120"/>
        <w:rPr>
          <w:color w:val="000000" w:themeColor="text1"/>
          <w:shd w:val="clear" w:color="auto" w:fill="FFFFFF"/>
          <w:lang w:val="en-US"/>
        </w:rPr>
      </w:pPr>
      <w:r w:rsidRPr="00C05C6B">
        <w:rPr>
          <w:color w:val="000000" w:themeColor="text1"/>
          <w:shd w:val="clear" w:color="auto" w:fill="FFFFFF"/>
          <w:lang w:val="en-US"/>
        </w:rPr>
        <w:t>"</w:t>
      </w:r>
      <w:r w:rsidRPr="00C05C6B">
        <w:rPr>
          <w:i/>
          <w:color w:val="000000" w:themeColor="text1"/>
          <w:shd w:val="clear" w:color="auto" w:fill="FFFFFF"/>
          <w:lang w:val="en-US"/>
        </w:rPr>
        <w:t>Once, I had to go and fill up my car. I had changed my car and I made a mistake, I put diesel instead of gasoline. I had a private errand scheduled so I was in trouble! I made a call on the WhatsApp group and directly a colleague came to help me. So I was able to do the race with my clients. There is a lot of solidarity between us</w:t>
      </w:r>
      <w:r w:rsidRPr="00C05C6B">
        <w:rPr>
          <w:color w:val="000000" w:themeColor="text1"/>
          <w:shd w:val="clear" w:color="auto" w:fill="FFFFFF"/>
          <w:lang w:val="en-US"/>
        </w:rPr>
        <w:t>."</w:t>
      </w:r>
    </w:p>
    <w:p w14:paraId="606A192E" w14:textId="77777777" w:rsidR="00BD6ED1" w:rsidRPr="00C05C6B" w:rsidRDefault="00BD6ED1" w:rsidP="00A225E1">
      <w:pPr>
        <w:spacing w:before="120" w:after="120"/>
        <w:rPr>
          <w:color w:val="000000" w:themeColor="text1"/>
          <w:shd w:val="clear" w:color="auto" w:fill="FFFFFF"/>
          <w:lang w:val="en-US"/>
        </w:rPr>
      </w:pPr>
      <w:r w:rsidRPr="00C05C6B">
        <w:rPr>
          <w:color w:val="000000" w:themeColor="text1"/>
          <w:shd w:val="clear" w:color="auto" w:fill="FFFFFF"/>
          <w:lang w:val="en-US"/>
        </w:rPr>
        <w:t xml:space="preserve">The feeling of professional belonging is strong drivers see the profession of the driver as something that not everyone can do.  There is a professional community with specific skills.  Attached to their brand image among customers, they prefer luxurious vehicles that they take great care of, and they are always dressed in a suit and tie. </w:t>
      </w:r>
    </w:p>
    <w:p w14:paraId="6154DA11" w14:textId="77777777" w:rsidR="00BD6ED1" w:rsidRPr="00C05C6B" w:rsidRDefault="00BD6ED1" w:rsidP="00A225E1">
      <w:pPr>
        <w:spacing w:before="120" w:after="120"/>
        <w:rPr>
          <w:color w:val="000000" w:themeColor="text1"/>
          <w:shd w:val="clear" w:color="auto" w:fill="FFFFFF"/>
          <w:lang w:val="en-US"/>
        </w:rPr>
      </w:pPr>
      <w:r w:rsidRPr="00C05C6B">
        <w:rPr>
          <w:color w:val="000000" w:themeColor="text1"/>
          <w:shd w:val="clear" w:color="auto" w:fill="FFFFFF"/>
          <w:lang w:val="en-US"/>
        </w:rPr>
        <w:t>"</w:t>
      </w:r>
      <w:r w:rsidRPr="00C05C6B">
        <w:rPr>
          <w:i/>
          <w:color w:val="000000" w:themeColor="text1"/>
          <w:shd w:val="clear" w:color="auto" w:fill="FFFFFF"/>
          <w:lang w:val="en-US"/>
        </w:rPr>
        <w:t>You know, I have a 4.97 rating. I provide candy, gel... people who get into my car is my responsibility so I like to make the customer feel good. And with Uber it's our own car, we take care of it. With K, which allows cabs, it's different. I know some friendly cabbies, they are two or three on a car, the cars are not well cleaned because they have to work 24 hours a day</w:t>
      </w:r>
      <w:r w:rsidRPr="00C05C6B">
        <w:rPr>
          <w:color w:val="000000" w:themeColor="text1"/>
          <w:shd w:val="clear" w:color="auto" w:fill="FFFFFF"/>
          <w:lang w:val="en-US"/>
        </w:rPr>
        <w:t>."</w:t>
      </w:r>
    </w:p>
    <w:p w14:paraId="0F3EAEA5" w14:textId="77777777" w:rsidR="00BD6ED1" w:rsidRPr="00C05C6B" w:rsidRDefault="00BD6ED1" w:rsidP="00A225E1">
      <w:pPr>
        <w:spacing w:before="120" w:after="120"/>
        <w:rPr>
          <w:color w:val="000000" w:themeColor="text1"/>
          <w:shd w:val="clear" w:color="auto" w:fill="FFFFFF"/>
          <w:lang w:val="en-US"/>
        </w:rPr>
      </w:pPr>
      <w:r w:rsidRPr="00C05C6B">
        <w:rPr>
          <w:color w:val="000000" w:themeColor="text1"/>
          <w:shd w:val="clear" w:color="auto" w:fill="FFFFFF"/>
          <w:lang w:val="en-US"/>
        </w:rPr>
        <w:t>They also define a "good driver" as being able to adapt to the client (being talkative with those who are talkative, respecting the silence of others, keeping calm when faced with an agitated client, etc.). They emphasise their sense of usefulness to the citizens in the security they bring to their service.</w:t>
      </w:r>
    </w:p>
    <w:p w14:paraId="72BEBC11" w14:textId="2F4DBC94" w:rsidR="00BD6ED1" w:rsidRPr="00C05C6B" w:rsidRDefault="00BD6ED1" w:rsidP="00A225E1">
      <w:pPr>
        <w:spacing w:before="120" w:after="120"/>
        <w:rPr>
          <w:color w:val="000000" w:themeColor="text1"/>
          <w:shd w:val="clear" w:color="auto" w:fill="FFFFFF"/>
          <w:lang w:val="en-US"/>
        </w:rPr>
      </w:pPr>
      <w:r w:rsidRPr="00C05C6B">
        <w:rPr>
          <w:color w:val="000000" w:themeColor="text1"/>
          <w:shd w:val="clear" w:color="auto" w:fill="FFFFFF"/>
          <w:lang w:val="en-US"/>
        </w:rPr>
        <w:t>“</w:t>
      </w:r>
      <w:r w:rsidRPr="00C05C6B">
        <w:rPr>
          <w:i/>
          <w:color w:val="000000" w:themeColor="text1"/>
          <w:shd w:val="clear" w:color="auto" w:fill="FFFFFF"/>
          <w:lang w:val="en-US"/>
        </w:rPr>
        <w:t>We contribute to road and economy of Brussels. All the young people go out, have fun, drink. Imagine if there is no such service. A young person goes out with 50 euros? Well, imagine a student going out with 50 euros, he won't take a cab with 30 or 40 euros, he can't afford it. So he relies on us. And if this service doesn't exist, what is he going to do? He will take his father's or his mother's car, or his own car. It may create accidents, and dramas.</w:t>
      </w:r>
      <w:r w:rsidRPr="00C05C6B">
        <w:rPr>
          <w:color w:val="000000" w:themeColor="text1"/>
          <w:shd w:val="clear" w:color="auto" w:fill="FFFFFF"/>
          <w:lang w:val="en-US"/>
        </w:rPr>
        <w:t> »</w:t>
      </w:r>
    </w:p>
    <w:p w14:paraId="1A41C6FF"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Finally, the dominant practices in the management of activities by drivers have limited relevance to the features offered by the Company K platform. Some drivers use and prefer this application for its features but this use remains marginal. Transactional rationalisation predominates and the drivers use autonomous strategies (individual and collective) specific to each one according to their professional and socio-economic situations.  </w:t>
      </w:r>
    </w:p>
    <w:p w14:paraId="687BF0FD" w14:textId="77777777" w:rsidR="00BD6ED1" w:rsidRPr="00C05C6B" w:rsidRDefault="00BD6ED1" w:rsidP="00A225E1">
      <w:pPr>
        <w:spacing w:before="120" w:after="120"/>
        <w:rPr>
          <w:color w:val="000000" w:themeColor="text1"/>
          <w:lang w:val="en-US"/>
        </w:rPr>
      </w:pPr>
      <w:r w:rsidRPr="00C05C6B">
        <w:rPr>
          <w:color w:val="000000" w:themeColor="text1"/>
          <w:lang w:val="en-US"/>
        </w:rPr>
        <w:lastRenderedPageBreak/>
        <w:t xml:space="preserve">These results demonstrate the phenomenon of agency, which ultimately reveals many of the drivers own regulatory mechanisms. The sources of motivation and control turn out to be exogenous to the platform's own devices. </w:t>
      </w:r>
    </w:p>
    <w:p w14:paraId="75D8F745"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The figure below illustrates the individual and collective strategies of emancipation. </w:t>
      </w:r>
    </w:p>
    <w:p w14:paraId="1F92F859" w14:textId="1BDC3786" w:rsidR="00BD6ED1" w:rsidRPr="00C05C6B" w:rsidRDefault="004C54C2" w:rsidP="00A225E1">
      <w:pPr>
        <w:spacing w:before="120" w:after="120"/>
        <w:rPr>
          <w:color w:val="000000" w:themeColor="text1"/>
          <w:lang w:val="en-US"/>
        </w:rPr>
      </w:pPr>
      <w:r w:rsidRPr="00C05C6B">
        <w:rPr>
          <w:noProof/>
          <w:color w:val="000000" w:themeColor="text1"/>
          <w:lang w:eastAsia="fr-FR"/>
        </w:rPr>
        <mc:AlternateContent>
          <mc:Choice Requires="wpg">
            <w:drawing>
              <wp:anchor distT="0" distB="0" distL="114300" distR="114300" simplePos="0" relativeHeight="251658249" behindDoc="0" locked="0" layoutInCell="1" allowOverlap="1" wp14:anchorId="012B91DC" wp14:editId="6B1ED6A7">
                <wp:simplePos x="0" y="0"/>
                <wp:positionH relativeFrom="margin">
                  <wp:align>center</wp:align>
                </wp:positionH>
                <wp:positionV relativeFrom="paragraph">
                  <wp:posOffset>342265</wp:posOffset>
                </wp:positionV>
                <wp:extent cx="6293908" cy="4521200"/>
                <wp:effectExtent l="0" t="0" r="12065" b="12700"/>
                <wp:wrapNone/>
                <wp:docPr id="36" name="Groupe 36"/>
                <wp:cNvGraphicFramePr/>
                <a:graphic xmlns:a="http://schemas.openxmlformats.org/drawingml/2006/main">
                  <a:graphicData uri="http://schemas.microsoft.com/office/word/2010/wordprocessingGroup">
                    <wpg:wgp>
                      <wpg:cNvGrpSpPr/>
                      <wpg:grpSpPr>
                        <a:xfrm>
                          <a:off x="0" y="0"/>
                          <a:ext cx="6293908" cy="4521200"/>
                          <a:chOff x="0" y="0"/>
                          <a:chExt cx="7234518" cy="5274366"/>
                        </a:xfrm>
                      </wpg:grpSpPr>
                      <wps:wsp>
                        <wps:cNvPr id="22" name="Ellipse 22"/>
                        <wps:cNvSpPr/>
                        <wps:spPr>
                          <a:xfrm>
                            <a:off x="556592" y="26505"/>
                            <a:ext cx="1802130" cy="1577009"/>
                          </a:xfrm>
                          <a:prstGeom prst="ellipse">
                            <a:avLst/>
                          </a:prstGeom>
                          <a:solidFill>
                            <a:schemeClr val="bg1"/>
                          </a:solidFill>
                          <a:ln>
                            <a:solidFill>
                              <a:schemeClr val="tx1"/>
                            </a:solidFill>
                            <a:prstDash val="sysDot"/>
                          </a:ln>
                        </wps:spPr>
                        <wps:style>
                          <a:lnRef idx="2">
                            <a:schemeClr val="accent1">
                              <a:shade val="50000"/>
                            </a:schemeClr>
                          </a:lnRef>
                          <a:fillRef idx="1">
                            <a:schemeClr val="accent1"/>
                          </a:fillRef>
                          <a:effectRef idx="0">
                            <a:schemeClr val="accent1"/>
                          </a:effectRef>
                          <a:fontRef idx="minor">
                            <a:schemeClr val="lt1"/>
                          </a:fontRef>
                        </wps:style>
                        <wps:txbx>
                          <w:txbxContent>
                            <w:p w14:paraId="6AFACCEA" w14:textId="77777777" w:rsidR="0031713E" w:rsidRPr="00D22411" w:rsidRDefault="0031713E" w:rsidP="00D22411">
                              <w:pPr>
                                <w:spacing w:line="240" w:lineRule="auto"/>
                                <w:rPr>
                                  <w:color w:val="3B3838" w:themeColor="background2" w:themeShade="40"/>
                                  <w:lang w:val="en-US"/>
                                </w:rPr>
                              </w:pPr>
                              <w:r w:rsidRPr="00D22411">
                                <w:rPr>
                                  <w:color w:val="3B3838" w:themeColor="background2" w:themeShade="40"/>
                                  <w:lang w:val="en-US"/>
                                </w:rPr>
                                <w:t xml:space="preserve">Self-employed drivers </w:t>
                              </w:r>
                            </w:p>
                            <w:p w14:paraId="77723AFD" w14:textId="77777777" w:rsidR="0031713E" w:rsidRPr="00D22411" w:rsidRDefault="0031713E" w:rsidP="00D22411">
                              <w:pPr>
                                <w:spacing w:line="240" w:lineRule="auto"/>
                                <w:rPr>
                                  <w:color w:val="3B3838" w:themeColor="background2" w:themeShade="40"/>
                                  <w:lang w:val="en-US"/>
                                </w:rPr>
                              </w:pPr>
                              <w:r w:rsidRPr="00D22411">
                                <w:rPr>
                                  <w:color w:val="3B3838" w:themeColor="background2" w:themeShade="40"/>
                                  <w:u w:val="single"/>
                                  <w:lang w:val="en-US"/>
                                </w:rPr>
                                <w:t>Sustainibility:</w:t>
                              </w:r>
                              <w:r w:rsidRPr="00D22411">
                                <w:rPr>
                                  <w:b/>
                                  <w:color w:val="3B3838" w:themeColor="background2" w:themeShade="40"/>
                                  <w:lang w:val="en-US"/>
                                </w:rPr>
                                <w:t xml:space="preserve"> </w:t>
                              </w:r>
                              <w:r w:rsidRPr="00D22411">
                                <w:rPr>
                                  <w:color w:val="3B3838" w:themeColor="background2" w:themeShade="40"/>
                                  <w:lang w:val="en-US"/>
                                </w:rPr>
                                <w:t>Partnerships, fleet and staff</w:t>
                              </w:r>
                            </w:p>
                            <w:p w14:paraId="744DE927" w14:textId="77777777" w:rsidR="0031713E" w:rsidRPr="00D22411" w:rsidRDefault="0031713E" w:rsidP="00F022EC">
                              <w:pPr>
                                <w:rPr>
                                  <w:color w:val="3B3838" w:themeColor="background2" w:themeShade="40"/>
                                  <w:lang w:val="en-US"/>
                                </w:rPr>
                              </w:pPr>
                            </w:p>
                            <w:p w14:paraId="6BF67713" w14:textId="77777777" w:rsidR="0031713E" w:rsidRPr="00B73130" w:rsidRDefault="0031713E" w:rsidP="00F022EC">
                              <w:pPr>
                                <w:rPr>
                                  <w:lang w:val="en-US"/>
                                </w:rPr>
                              </w:pPr>
                            </w:p>
                            <w:p w14:paraId="6943021F" w14:textId="77777777" w:rsidR="0031713E" w:rsidRPr="000621B6" w:rsidRDefault="0031713E" w:rsidP="00F022EC">
                              <w:pPr>
                                <w:rPr>
                                  <w:lang w:val="en-US"/>
                                </w:rPr>
                              </w:pPr>
                            </w:p>
                            <w:p w14:paraId="5999E094" w14:textId="77777777" w:rsidR="0031713E" w:rsidRPr="00B73130" w:rsidRDefault="0031713E" w:rsidP="00F022EC">
                              <w:pPr>
                                <w:rPr>
                                  <w:lang w:val="en-US"/>
                                </w:rPr>
                              </w:pPr>
                              <w:r w:rsidRPr="00B73130">
                                <w:rPr>
                                  <w:lang w:val="en-US"/>
                                </w:rPr>
                                <w:t xml:space="preserve">Self-employed drivers </w:t>
                              </w:r>
                            </w:p>
                            <w:p w14:paraId="7F496CB2" w14:textId="77777777" w:rsidR="0031713E" w:rsidRPr="00B73130" w:rsidRDefault="0031713E" w:rsidP="00F022EC">
                              <w:pPr>
                                <w:rPr>
                                  <w:lang w:val="en-US"/>
                                </w:rPr>
                              </w:pPr>
                            </w:p>
                            <w:p w14:paraId="3EDBEE30" w14:textId="77777777" w:rsidR="0031713E" w:rsidRPr="00B73130" w:rsidRDefault="0031713E" w:rsidP="00F022EC">
                              <w:pPr>
                                <w:rPr>
                                  <w:lang w:val="en-US"/>
                                </w:rPr>
                              </w:pPr>
                              <w:r w:rsidRPr="00B73130">
                                <w:rPr>
                                  <w:u w:val="single"/>
                                  <w:lang w:val="en-US"/>
                                </w:rPr>
                                <w:t>Sustainibility:</w:t>
                              </w:r>
                              <w:r w:rsidRPr="00B73130">
                                <w:rPr>
                                  <w:b/>
                                  <w:lang w:val="en-US"/>
                                </w:rPr>
                                <w:t xml:space="preserve"> </w:t>
                              </w:r>
                              <w:r w:rsidRPr="00B73130">
                                <w:rPr>
                                  <w:lang w:val="en-US"/>
                                </w:rPr>
                                <w:t>Partnerships, fleet and staff</w:t>
                              </w:r>
                            </w:p>
                            <w:p w14:paraId="164D754A" w14:textId="77777777" w:rsidR="0031713E" w:rsidRPr="00B73130" w:rsidRDefault="0031713E" w:rsidP="00F022EC">
                              <w:pPr>
                                <w:rPr>
                                  <w:lang w:val="en-US"/>
                                </w:rPr>
                              </w:pPr>
                            </w:p>
                            <w:p w14:paraId="34996728" w14:textId="77777777" w:rsidR="0031713E" w:rsidRPr="00B73130" w:rsidRDefault="0031713E" w:rsidP="00F022EC">
                              <w:pPr>
                                <w:rPr>
                                  <w:lang w:val="en-US"/>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3" name="Ellipse 23"/>
                        <wps:cNvSpPr/>
                        <wps:spPr>
                          <a:xfrm>
                            <a:off x="4850296" y="0"/>
                            <a:ext cx="1802295" cy="1378088"/>
                          </a:xfrm>
                          <a:prstGeom prst="ellipse">
                            <a:avLst/>
                          </a:prstGeom>
                          <a:solidFill>
                            <a:schemeClr val="bg1"/>
                          </a:solidFill>
                          <a:ln>
                            <a:solidFill>
                              <a:schemeClr val="tx1"/>
                            </a:solidFill>
                            <a:prstDash val="sysDot"/>
                          </a:ln>
                        </wps:spPr>
                        <wps:style>
                          <a:lnRef idx="2">
                            <a:schemeClr val="accent1">
                              <a:shade val="50000"/>
                            </a:schemeClr>
                          </a:lnRef>
                          <a:fillRef idx="1">
                            <a:schemeClr val="accent1"/>
                          </a:fillRef>
                          <a:effectRef idx="0">
                            <a:schemeClr val="accent1"/>
                          </a:effectRef>
                          <a:fontRef idx="minor">
                            <a:schemeClr val="lt1"/>
                          </a:fontRef>
                        </wps:style>
                        <wps:txbx>
                          <w:txbxContent>
                            <w:p w14:paraId="1F72D6C5" w14:textId="77777777" w:rsidR="0031713E" w:rsidRPr="00D22411" w:rsidRDefault="0031713E" w:rsidP="000E453E">
                              <w:pPr>
                                <w:jc w:val="center"/>
                                <w:rPr>
                                  <w:color w:val="3B3838" w:themeColor="background2" w:themeShade="40"/>
                                </w:rPr>
                              </w:pPr>
                              <w:r w:rsidRPr="00D22411">
                                <w:rPr>
                                  <w:color w:val="3B3838" w:themeColor="background2" w:themeShade="40"/>
                                </w:rPr>
                                <w:t>Customers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8" name="Zone de texte 28"/>
                        <wps:cNvSpPr txBox="1"/>
                        <wps:spPr>
                          <a:xfrm>
                            <a:off x="0" y="1881809"/>
                            <a:ext cx="1868170" cy="1060174"/>
                          </a:xfrm>
                          <a:prstGeom prst="rect">
                            <a:avLst/>
                          </a:prstGeom>
                          <a:solidFill>
                            <a:schemeClr val="lt1"/>
                          </a:solidFill>
                          <a:ln w="6350">
                            <a:solidFill>
                              <a:schemeClr val="bg1"/>
                            </a:solidFill>
                          </a:ln>
                        </wps:spPr>
                        <wps:txbx>
                          <w:txbxContent>
                            <w:p w14:paraId="0F88560A" w14:textId="77777777" w:rsidR="0031713E" w:rsidRPr="00737FF9" w:rsidRDefault="0031713E" w:rsidP="000E453E">
                              <w:pPr>
                                <w:spacing w:line="240" w:lineRule="auto"/>
                                <w:rPr>
                                  <w:lang w:val="en-US"/>
                                </w:rPr>
                              </w:pPr>
                              <w:r w:rsidRPr="00737FF9">
                                <w:rPr>
                                  <w:lang w:val="en-US"/>
                                </w:rPr>
                                <w:t xml:space="preserve">Minimal intervention in job control </w:t>
                              </w:r>
                            </w:p>
                            <w:p w14:paraId="7C597201" w14:textId="77777777" w:rsidR="0031713E" w:rsidRPr="00737FF9" w:rsidRDefault="0031713E" w:rsidP="00F022EC">
                              <w:pPr>
                                <w:rPr>
                                  <w:lang w:val="en-US"/>
                                </w:rPr>
                              </w:pPr>
                            </w:p>
                            <w:p w14:paraId="0E778F4C" w14:textId="77777777" w:rsidR="0031713E" w:rsidRPr="006A0FB7" w:rsidRDefault="0031713E" w:rsidP="00F022EC">
                              <w:pPr>
                                <w:rPr>
                                  <w:lang w:val="en-US"/>
                                </w:rPr>
                              </w:pPr>
                            </w:p>
                            <w:p w14:paraId="1364F6B5" w14:textId="77777777" w:rsidR="0031713E" w:rsidRPr="00737FF9" w:rsidRDefault="0031713E" w:rsidP="00F022EC">
                              <w:pPr>
                                <w:rPr>
                                  <w:lang w:val="en-US"/>
                                </w:rPr>
                              </w:pPr>
                              <w:r w:rsidRPr="00737FF9">
                                <w:rPr>
                                  <w:lang w:val="en-US"/>
                                </w:rPr>
                                <w:t xml:space="preserve">Minimal intervention in job control </w:t>
                              </w:r>
                            </w:p>
                            <w:p w14:paraId="23593F78" w14:textId="77777777" w:rsidR="0031713E" w:rsidRPr="00737FF9" w:rsidRDefault="0031713E" w:rsidP="00F022EC">
                              <w:pPr>
                                <w:rPr>
                                  <w:lang w:val="en-U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9" name="Zone de texte 29"/>
                        <wps:cNvSpPr txBox="1"/>
                        <wps:spPr>
                          <a:xfrm>
                            <a:off x="2173357" y="2597427"/>
                            <a:ext cx="1696278" cy="530087"/>
                          </a:xfrm>
                          <a:prstGeom prst="rect">
                            <a:avLst/>
                          </a:prstGeom>
                          <a:solidFill>
                            <a:schemeClr val="lt1"/>
                          </a:solidFill>
                          <a:ln w="6350">
                            <a:solidFill>
                              <a:schemeClr val="bg1"/>
                            </a:solidFill>
                          </a:ln>
                        </wps:spPr>
                        <wps:txbx>
                          <w:txbxContent>
                            <w:p w14:paraId="3FBEC1A8" w14:textId="77777777" w:rsidR="0031713E" w:rsidRPr="006A0FB7" w:rsidRDefault="0031713E" w:rsidP="000E453E">
                              <w:pPr>
                                <w:spacing w:line="240" w:lineRule="auto"/>
                                <w:jc w:val="left"/>
                                <w:rPr>
                                  <w:lang w:val="en-US"/>
                                </w:rPr>
                              </w:pPr>
                              <w:r w:rsidRPr="006A0FB7">
                                <w:rPr>
                                  <w:lang w:val="en-US"/>
                                </w:rPr>
                                <w:t>Feeling of trust/autonomy</w:t>
                              </w:r>
                            </w:p>
                            <w:p w14:paraId="1418296B" w14:textId="77777777" w:rsidR="0031713E" w:rsidRPr="006A0FB7" w:rsidRDefault="0031713E" w:rsidP="00F022EC">
                              <w:pPr>
                                <w:rPr>
                                  <w:lang w:val="en-US"/>
                                </w:rPr>
                              </w:pPr>
                            </w:p>
                            <w:p w14:paraId="2A7C5A6D" w14:textId="77777777" w:rsidR="0031713E" w:rsidRPr="006A0FB7" w:rsidRDefault="0031713E" w:rsidP="00F022EC">
                              <w:pPr>
                                <w:rPr>
                                  <w:lang w:val="en-US"/>
                                </w:rPr>
                              </w:pPr>
                              <w:r w:rsidRPr="006A0FB7">
                                <w:rPr>
                                  <w:lang w:val="en-US"/>
                                </w:rPr>
                                <w:t>Feeling of trust/autonomy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6" name="Connecteur droit avec flèche 26"/>
                        <wps:cNvCnPr/>
                        <wps:spPr>
                          <a:xfrm flipH="1" flipV="1">
                            <a:off x="2504661" y="1524000"/>
                            <a:ext cx="940904" cy="1775460"/>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wps:wsp>
                        <wps:cNvPr id="31" name="Zone de texte 31"/>
                        <wps:cNvSpPr txBox="1"/>
                        <wps:spPr>
                          <a:xfrm>
                            <a:off x="3659939" y="2515768"/>
                            <a:ext cx="1190357" cy="609379"/>
                          </a:xfrm>
                          <a:prstGeom prst="rect">
                            <a:avLst/>
                          </a:prstGeom>
                          <a:solidFill>
                            <a:schemeClr val="lt1"/>
                          </a:solidFill>
                          <a:ln w="6350">
                            <a:solidFill>
                              <a:schemeClr val="bg1"/>
                            </a:solidFill>
                          </a:ln>
                        </wps:spPr>
                        <wps:txbx>
                          <w:txbxContent>
                            <w:p w14:paraId="73DECE6A" w14:textId="77777777" w:rsidR="0031713E" w:rsidRPr="00341177" w:rsidRDefault="0031713E" w:rsidP="000E453E">
                              <w:pPr>
                                <w:spacing w:line="240" w:lineRule="auto"/>
                                <w:jc w:val="right"/>
                              </w:pPr>
                              <w:r w:rsidRPr="00341177">
                                <w:t xml:space="preserve">Being </w:t>
                              </w:r>
                            </w:p>
                            <w:p w14:paraId="45A1B377" w14:textId="63E02070" w:rsidR="0031713E" w:rsidRPr="00341177" w:rsidRDefault="0031713E" w:rsidP="000E453E">
                              <w:pPr>
                                <w:spacing w:line="240" w:lineRule="auto"/>
                                <w:jc w:val="right"/>
                              </w:pPr>
                              <w:r w:rsidRPr="00341177">
                                <w:t>Professional</w:t>
                              </w:r>
                            </w:p>
                            <w:p w14:paraId="676EB8EA" w14:textId="77777777" w:rsidR="0031713E" w:rsidRDefault="0031713E" w:rsidP="000E453E">
                              <w:pPr>
                                <w:spacing w:line="240" w:lineRule="auto"/>
                              </w:pPr>
                            </w:p>
                            <w:p w14:paraId="173414FA" w14:textId="77777777" w:rsidR="0031713E" w:rsidRPr="00341177" w:rsidRDefault="0031713E" w:rsidP="00F022EC">
                              <w:r w:rsidRPr="00341177">
                                <w:t xml:space="preserve">Being </w:t>
                              </w:r>
                            </w:p>
                            <w:p w14:paraId="441584ED" w14:textId="77777777" w:rsidR="0031713E" w:rsidRPr="00341177" w:rsidRDefault="0031713E" w:rsidP="00F022EC">
                              <w:r w:rsidRPr="00341177">
                                <w:t>professional</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5" name="Connecteur droit avec flèche 25"/>
                        <wps:cNvCnPr/>
                        <wps:spPr>
                          <a:xfrm flipV="1">
                            <a:off x="3511826" y="1524000"/>
                            <a:ext cx="1112658" cy="1775792"/>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wps:wsp>
                        <wps:cNvPr id="32" name="Zone de texte 32"/>
                        <wps:cNvSpPr txBox="1"/>
                        <wps:spPr>
                          <a:xfrm>
                            <a:off x="5585012" y="1868537"/>
                            <a:ext cx="1649506" cy="847798"/>
                          </a:xfrm>
                          <a:prstGeom prst="rect">
                            <a:avLst/>
                          </a:prstGeom>
                          <a:solidFill>
                            <a:schemeClr val="lt1"/>
                          </a:solidFill>
                          <a:ln w="6350">
                            <a:solidFill>
                              <a:schemeClr val="bg1"/>
                            </a:solidFill>
                          </a:ln>
                        </wps:spPr>
                        <wps:txbx>
                          <w:txbxContent>
                            <w:p w14:paraId="456E6052" w14:textId="4E3AE902" w:rsidR="0031713E" w:rsidRPr="006A0FB7" w:rsidRDefault="0031713E" w:rsidP="000E453E">
                              <w:pPr>
                                <w:spacing w:line="240" w:lineRule="auto"/>
                                <w:jc w:val="left"/>
                                <w:rPr>
                                  <w:lang w:val="en-US"/>
                                </w:rPr>
                              </w:pPr>
                              <w:r w:rsidRPr="006A0FB7">
                                <w:rPr>
                                  <w:lang w:val="en-US"/>
                                </w:rPr>
                                <w:t>Recognition of professionnalism by rating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0" name="Connecteur droit avec flèche 30"/>
                        <wps:cNvCnPr/>
                        <wps:spPr>
                          <a:xfrm flipH="1">
                            <a:off x="4399722" y="1775792"/>
                            <a:ext cx="1272209" cy="1920295"/>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wps:wsp>
                        <wps:cNvPr id="27" name="Connecteur droit avec flèche 27"/>
                        <wps:cNvCnPr/>
                        <wps:spPr>
                          <a:xfrm>
                            <a:off x="1537252" y="1775792"/>
                            <a:ext cx="1060174" cy="1920295"/>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wps:wsp>
                        <wps:cNvPr id="33" name="Connecteur droit avec flèche 33"/>
                        <wps:cNvCnPr/>
                        <wps:spPr>
                          <a:xfrm>
                            <a:off x="2504661" y="384314"/>
                            <a:ext cx="1895061" cy="13252"/>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wps:wsp>
                        <wps:cNvPr id="34" name="Zone de texte 34"/>
                        <wps:cNvSpPr txBox="1"/>
                        <wps:spPr>
                          <a:xfrm>
                            <a:off x="2504661" y="0"/>
                            <a:ext cx="2067339" cy="318052"/>
                          </a:xfrm>
                          <a:prstGeom prst="rect">
                            <a:avLst/>
                          </a:prstGeom>
                          <a:solidFill>
                            <a:schemeClr val="lt1"/>
                          </a:solidFill>
                          <a:ln w="6350">
                            <a:solidFill>
                              <a:schemeClr val="bg1"/>
                            </a:solidFill>
                          </a:ln>
                        </wps:spPr>
                        <wps:txbx>
                          <w:txbxContent>
                            <w:p w14:paraId="6A7EE627" w14:textId="77777777" w:rsidR="0031713E" w:rsidRPr="006A0FB7" w:rsidRDefault="0031713E" w:rsidP="00F022EC">
                              <w:pPr>
                                <w:rPr>
                                  <w:lang w:val="en-US"/>
                                </w:rPr>
                              </w:pPr>
                              <w:r w:rsidRPr="006A0FB7">
                                <w:rPr>
                                  <w:lang w:val="en-US"/>
                                </w:rPr>
                                <w:t xml:space="preserve">Star/increase customer base </w:t>
                              </w:r>
                            </w:p>
                            <w:p w14:paraId="2150500B" w14:textId="77777777" w:rsidR="0031713E" w:rsidRPr="006A0FB7" w:rsidRDefault="0031713E" w:rsidP="00F022EC">
                              <w:pPr>
                                <w:rPr>
                                  <w:lang w:val="en-US"/>
                                </w:rPr>
                              </w:pPr>
                            </w:p>
                            <w:p w14:paraId="4E838EDA" w14:textId="77777777" w:rsidR="0031713E" w:rsidRPr="006A0FB7" w:rsidRDefault="0031713E" w:rsidP="00F022EC">
                              <w:pPr>
                                <w:rPr>
                                  <w:lang w:val="en-US"/>
                                </w:rPr>
                              </w:pPr>
                              <w:r w:rsidRPr="006A0FB7">
                                <w:rPr>
                                  <w:lang w:val="en-US"/>
                                </w:rPr>
                                <w:t xml:space="preserve">Star/increase customer base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5" name="Ellipse 35"/>
                        <wps:cNvSpPr/>
                        <wps:spPr>
                          <a:xfrm>
                            <a:off x="2504661" y="3564835"/>
                            <a:ext cx="2039841" cy="1709531"/>
                          </a:xfrm>
                          <a:prstGeom prst="ellipse">
                            <a:avLst/>
                          </a:prstGeom>
                          <a:solidFill>
                            <a:schemeClr val="bg1"/>
                          </a:solidFill>
                          <a:ln>
                            <a:solidFill>
                              <a:schemeClr val="tx1"/>
                            </a:solidFill>
                            <a:prstDash val="sysDot"/>
                          </a:ln>
                        </wps:spPr>
                        <wps:style>
                          <a:lnRef idx="2">
                            <a:schemeClr val="accent1">
                              <a:shade val="50000"/>
                            </a:schemeClr>
                          </a:lnRef>
                          <a:fillRef idx="1">
                            <a:schemeClr val="accent1"/>
                          </a:fillRef>
                          <a:effectRef idx="0">
                            <a:schemeClr val="accent1"/>
                          </a:effectRef>
                          <a:fontRef idx="minor">
                            <a:schemeClr val="lt1"/>
                          </a:fontRef>
                        </wps:style>
                        <wps:txbx>
                          <w:txbxContent>
                            <w:p w14:paraId="0883706F" w14:textId="77777777" w:rsidR="0031713E" w:rsidRPr="00D22411" w:rsidRDefault="0031713E" w:rsidP="00D22411">
                              <w:pPr>
                                <w:spacing w:line="240" w:lineRule="auto"/>
                                <w:rPr>
                                  <w:color w:val="3B3838" w:themeColor="background2" w:themeShade="40"/>
                                  <w:lang w:val="en-US"/>
                                </w:rPr>
                              </w:pPr>
                              <w:r w:rsidRPr="00D22411">
                                <w:rPr>
                                  <w:color w:val="3B3838" w:themeColor="background2" w:themeShade="40"/>
                                  <w:lang w:val="en-US"/>
                                </w:rPr>
                                <w:t xml:space="preserve">Employee drivers </w:t>
                              </w:r>
                            </w:p>
                            <w:p w14:paraId="19B5EB3D" w14:textId="77777777" w:rsidR="0031713E" w:rsidRPr="00D22411" w:rsidRDefault="0031713E" w:rsidP="00D22411">
                              <w:pPr>
                                <w:spacing w:line="240" w:lineRule="auto"/>
                                <w:rPr>
                                  <w:color w:val="3B3838" w:themeColor="background2" w:themeShade="40"/>
                                  <w:lang w:val="en-US"/>
                                </w:rPr>
                              </w:pPr>
                              <w:r w:rsidRPr="00D22411">
                                <w:rPr>
                                  <w:color w:val="3B3838" w:themeColor="background2" w:themeShade="40"/>
                                  <w:u w:val="single"/>
                                  <w:lang w:val="en-US"/>
                                </w:rPr>
                                <w:t>Sustainibility:</w:t>
                              </w:r>
                              <w:r w:rsidRPr="00D22411">
                                <w:rPr>
                                  <w:b/>
                                  <w:color w:val="3B3838" w:themeColor="background2" w:themeShade="40"/>
                                  <w:lang w:val="en-US"/>
                                </w:rPr>
                                <w:t xml:space="preserve"> </w:t>
                              </w:r>
                              <w:r w:rsidRPr="00D22411">
                                <w:rPr>
                                  <w:color w:val="3B3838" w:themeColor="background2" w:themeShade="40"/>
                                  <w:lang w:val="en-US"/>
                                </w:rPr>
                                <w:t>Contract protections, language learning</w:t>
                              </w:r>
                            </w:p>
                            <w:p w14:paraId="730E5461" w14:textId="77777777" w:rsidR="0031713E" w:rsidRPr="00D22411" w:rsidRDefault="0031713E" w:rsidP="00F022EC">
                              <w:pPr>
                                <w:rPr>
                                  <w:color w:val="3B3838" w:themeColor="background2" w:themeShade="40"/>
                                  <w:lang w:val="en-US"/>
                                </w:rPr>
                              </w:pPr>
                            </w:p>
                            <w:p w14:paraId="07C8098C" w14:textId="77777777" w:rsidR="0031713E" w:rsidRPr="000621B6" w:rsidRDefault="0031713E" w:rsidP="00F022EC">
                              <w:pPr>
                                <w:rPr>
                                  <w:lang w:val="en-US"/>
                                </w:rPr>
                              </w:pPr>
                            </w:p>
                            <w:p w14:paraId="71D24CD2" w14:textId="75594BB0" w:rsidR="0031713E" w:rsidRPr="00B73130" w:rsidRDefault="0031713E" w:rsidP="00F022EC">
                              <w:pPr>
                                <w:rPr>
                                  <w:lang w:val="en-US"/>
                                </w:rPr>
                              </w:pPr>
                              <w:r>
                                <w:rPr>
                                  <w:lang w:val="en-US"/>
                                </w:rPr>
                                <w:t>Employee</w:t>
                              </w:r>
                              <w:r w:rsidRPr="00B73130">
                                <w:rPr>
                                  <w:lang w:val="en-US"/>
                                </w:rPr>
                                <w:t xml:space="preserve"> drivers </w:t>
                              </w:r>
                            </w:p>
                            <w:p w14:paraId="2BDA07E8" w14:textId="77777777" w:rsidR="0031713E" w:rsidRPr="00B73130" w:rsidRDefault="0031713E" w:rsidP="00F022EC">
                              <w:pPr>
                                <w:rPr>
                                  <w:lang w:val="en-US"/>
                                </w:rPr>
                              </w:pPr>
                            </w:p>
                            <w:p w14:paraId="666E0D3F" w14:textId="77777777" w:rsidR="0031713E" w:rsidRPr="00B73130" w:rsidRDefault="0031713E" w:rsidP="00F022EC">
                              <w:pPr>
                                <w:rPr>
                                  <w:lang w:val="en-US"/>
                                </w:rPr>
                              </w:pPr>
                              <w:r w:rsidRPr="00B73130">
                                <w:rPr>
                                  <w:u w:val="single"/>
                                  <w:lang w:val="en-US"/>
                                </w:rPr>
                                <w:t>Sustainibility:</w:t>
                              </w:r>
                              <w:r w:rsidRPr="00B73130">
                                <w:rPr>
                                  <w:b/>
                                  <w:lang w:val="en-US"/>
                                </w:rPr>
                                <w:t xml:space="preserve"> </w:t>
                              </w:r>
                              <w:r>
                                <w:rPr>
                                  <w:lang w:val="en-US"/>
                                </w:rPr>
                                <w:t>Contract protections, language learning</w:t>
                              </w:r>
                            </w:p>
                            <w:p w14:paraId="26FF0C0B" w14:textId="77777777" w:rsidR="0031713E" w:rsidRPr="00B73130" w:rsidRDefault="0031713E" w:rsidP="00F022EC">
                              <w:pPr>
                                <w:rPr>
                                  <w:lang w:val="en-US"/>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12B91DC" id="Groupe 36" o:spid="_x0000_s1062" style="position:absolute;left:0;text-align:left;margin-left:0;margin-top:26.95pt;width:495.6pt;height:356pt;z-index:251658249;mso-position-horizontal:center;mso-position-horizontal-relative:margin;mso-position-vertical-relative:text;mso-width-relative:margin;mso-height-relative:margin" coordsize="72345,527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GVbQVQYAAAYsAAAOAAAAZHJzL2Uyb0RvYy54bWzsWtuO2zYQfS/QfxD03lgSRV2MeIPtbpIW&#10;CJKgSRugb1yZsoVKokpy195+Uf+jP9bhRRd75Uu2aNH1eh+8upBDcjRz5syQL1+tq9K5o1wUrJ65&#10;/gvPdWidsXlRL2buz5/ffJe4jpCknpOS1XTm3lPhvrr49puXq2ZKA7Zk5ZxyB4TUYrpqZu5SymY6&#10;mYhsSSsiXrCG1vAyZ7wiEm75YjLnZAXSq3ISeF40WTE+bzjLqBDw9Nq8dC+0/DynmfyQ54JKp5y5&#10;MDepf7n+vVG/k4uXZLrgpFkWmZ0GecQsKlLUMGgn6ppI4tzy4oGoqsg4EyyXLzJWTVieFxnVa4DV&#10;+N7Wat5ydtvotSymq0XTqQlUu6WnR4vN3t+95c2n5iMHTayaBehC36m1rHNeqf8wS2etVXbfqYyu&#10;pZPBwyhIUerBR87gXYgDHz6KUWq2BM0/6JctX9uecYBC7NueOIhDFEWq56QdeLIxnVUDBiJ6HYh/&#10;poNPS9JQrVoxBR185E4xn7lB4Do1qcBOX5dl0QjqwBOtGN2qU5OYCtDYiI4wjnAKQkAZQYQ9bFTR&#10;KstPvMBHYIZKWT6OY89LN5ZMpg0X8i1llaMuZi4109CmRe7eCWkU1LZSMxCsLOZvirLUN8pv6FXJ&#10;nTsCFn+z8K38jVZlfaijXI92VONeE7E00sW9uGbSDqBkwhdrNaOv5H1J1Uhl/RPNQcFgL4Feinbv&#10;fpoky2gtffNqSebUyMce/LXzbxemDUQLVJJzWHcn2wpoWxohrWyjONtedaUaHbrO3r6Jmc5dDz0y&#10;q2XXuSpqxscElLAqO7Jp3yrJqEZpSa5v1q3xQVP16IbN78EiOTNwJZrsTQGaf0eE/Eg44BOYEGCu&#10;/AA/eclWM5fZK9dZMv7H2HPVHlwG3rrOCvBu5orfbwmnrlP+WIMzpX4YKoDUNyGOA7jhwzc3wzf1&#10;bXXFwMB8QPcm05eqvSzby5yz6gtA86UaFV6ROoOxZ24meXtzJQ0OA7hn9PJSNwNQbIh8V39qMiVc&#10;KVrZ3Of1F8Ib6xMS3Ok9ax2YTLf8wrRVPWt2eStZXmin6fVqPwGAidH2v48q6AGqIGUVakqAPYdR&#10;JUywF6SRhhWLrkNICVJsIQXFiZck1uJa+G7B4gwpM/e5QUpnZ2dIOS1IAd5kiMqvQKsdiJgKFYGu&#10;aOcfAIsj198ziLs6DKnnO4gLQLTiJEkCHEVzEgiQlqj5SZT4MTTQrMWLPD8O90MMB9qtsXsLmhWx&#10;UcC8QUa2uEAfMTdalbUDYS5C2MbpryU9wCpHGEofe/WK+hhxkrFXPr/Im+5wE23ij3CTwI8RwrEh&#10;+DiNwyBWrjBwliiNgrjNapDnJbpBl9Q8YPhP0Fd0VnP2lVNjqcAvTUi5YnUNCE5vuTPnrJAOuaOZ&#10;k5d//QmplRPoLN36zlVtCwebgQUaF80POj1QV7+0XN5WEgLshVEEuYNOg4PQpnm9F6Whl3qhjThx&#10;jMOozQN3kFohOSkWS2mnzrjJHXbEH5P/SlKUr+u5I+8bSPglL0i9KKmNbCPBQoyks6Mp5/y3Nukb&#10;z1NHU82+01fmqH3HR+SnfZ6f78pPDXNUSaz65v9d1oTAPsYoDjzfzJ2OpTgISjNQrLLYDeWXSJOl&#10;3up8P/U0uCuiE3kpig9UZ54gdnfOe8IJwTPkOVAAOAq7u9ANdYd92L2N2Aj7fgLIvxOxfd+Hgqfl&#10;PT5AdgxlUAUabTX3AfE5Qzbo5sQguyufb2alaLuIfixkYwyVL9/U01UaitEDuh2m2AO7VJCdhHGc&#10;Hqh+PUHI1ks+0+0To9tqG+gYyIZ2Pd3ZB9mabqtU1JLsEKVprDa0FMnuAXlAdwJ4DcUeU9dJAygx&#10;6/Bwhmxdo9rcRjpVlg31i6PM0NQ59md9A+PzAakDvM/4bB3xbHxHbEOeqvGhbmNsf8kB2h3EwIHx&#10;DcsLKAmRr4u7A+BLFGeA9FIXtJGy0zNThU3aZwR7CIpLo8WFbh/Abswey1SHNre1RRt4ERSNbZxF&#10;sL9yyN6eIEfttp3OZYUTOriAurJCexwKnvRIfPjgwtArEI7CxPTvoTjwUJqELRTHXopNeW83Bz2f&#10;iLLBqts31UWW8UrzaHn6CZ2I6rbpThhW/mcnovSpSzhsqq3KHoxVp1mH93A9PL578TcAAAD//wMA&#10;UEsDBBQABgAIAAAAIQDwqa2+3wAAAAcBAAAPAAAAZHJzL2Rvd25yZXYueG1sTI9BS8NAFITvgv9h&#10;eYI3u0lLqonZlFLUUxFshdLba/Y1Cc2+Ddltkv5715MehxlmvslXk2nFQL1rLCuIZxEI4tLqhisF&#10;3/v3pxcQziNrbC2Tghs5WBX3dzlm2o78RcPOVyKUsMtQQe19l0npypoMupntiIN3tr1BH2RfSd3j&#10;GMpNK+dRtJQGGw4LNXa0qam87K5GwceI43oRvw3by3lzO+6Tz8M2JqUeH6b1KwhPk/8Lwy9+QIci&#10;MJ3slbUTrYJwxCtIFimI4KZpPAdxUvC8TFKQRS7/8xc/AAAA//8DAFBLAQItABQABgAIAAAAIQC2&#10;gziS/gAAAOEBAAATAAAAAAAAAAAAAAAAAAAAAABbQ29udGVudF9UeXBlc10ueG1sUEsBAi0AFAAG&#10;AAgAAAAhADj9If/WAAAAlAEAAAsAAAAAAAAAAAAAAAAALwEAAF9yZWxzLy5yZWxzUEsBAi0AFAAG&#10;AAgAAAAhAHgZVtBVBgAABiwAAA4AAAAAAAAAAAAAAAAALgIAAGRycy9lMm9Eb2MueG1sUEsBAi0A&#10;FAAGAAgAAAAhAPCprb7fAAAABwEAAA8AAAAAAAAAAAAAAAAArwgAAGRycy9kb3ducmV2LnhtbFBL&#10;BQYAAAAABAAEAPMAAAC7CQAAAAA=&#10;">
                <v:oval id="Ellipse 22" o:spid="_x0000_s1063" style="position:absolute;left:5565;top:265;width:18022;height:157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HOoWwgAAANsAAAAPAAAAZHJzL2Rvd25yZXYueG1sRI/disIw&#10;FITvBd8hnAXvNN0qot1G0V0EwSt/HuDYnKZlm5PSRK1vbxYWvBxm5hsmX/e2EXfqfO1YweckAUFc&#10;OF2zUXA578YLED4ga2wck4IneVivhoMcM+0efKT7KRgRIewzVFCF0GZS+qIii37iWuLola6zGKLs&#10;jNQdPiLcNjJNkrm0WHNcqLCl74qK39PNKrhNl4fzZWquW5JabpIy/MyMVmr00W++QATqwzv8395r&#10;BWkKf1/iD5CrFwAAAP//AwBQSwECLQAUAAYACAAAACEA2+H2y+4AAACFAQAAEwAAAAAAAAAAAAAA&#10;AAAAAAAAW0NvbnRlbnRfVHlwZXNdLnhtbFBLAQItABQABgAIAAAAIQBa9CxbvwAAABUBAAALAAAA&#10;AAAAAAAAAAAAAB8BAABfcmVscy8ucmVsc1BLAQItABQABgAIAAAAIQDXHOoWwgAAANsAAAAPAAAA&#10;AAAAAAAAAAAAAAcCAABkcnMvZG93bnJldi54bWxQSwUGAAAAAAMAAwC3AAAA9gIAAAAA&#10;" fillcolor="white [3212]" strokecolor="black [3213]" strokeweight="1pt">
                  <v:stroke dashstyle="1 1" joinstyle="miter"/>
                  <v:textbox>
                    <w:txbxContent>
                      <w:p w14:paraId="6AFACCEA" w14:textId="77777777" w:rsidR="0031713E" w:rsidRPr="00D22411" w:rsidRDefault="0031713E" w:rsidP="00D22411">
                        <w:pPr>
                          <w:spacing w:line="240" w:lineRule="auto"/>
                          <w:rPr>
                            <w:color w:val="3B3838" w:themeColor="background2" w:themeShade="40"/>
                            <w:lang w:val="en-US"/>
                          </w:rPr>
                        </w:pPr>
                        <w:r w:rsidRPr="00D22411">
                          <w:rPr>
                            <w:color w:val="3B3838" w:themeColor="background2" w:themeShade="40"/>
                            <w:lang w:val="en-US"/>
                          </w:rPr>
                          <w:t xml:space="preserve">Self-employed drivers </w:t>
                        </w:r>
                      </w:p>
                      <w:p w14:paraId="77723AFD" w14:textId="77777777" w:rsidR="0031713E" w:rsidRPr="00D22411" w:rsidRDefault="0031713E" w:rsidP="00D22411">
                        <w:pPr>
                          <w:spacing w:line="240" w:lineRule="auto"/>
                          <w:rPr>
                            <w:color w:val="3B3838" w:themeColor="background2" w:themeShade="40"/>
                            <w:lang w:val="en-US"/>
                          </w:rPr>
                        </w:pPr>
                        <w:r w:rsidRPr="00D22411">
                          <w:rPr>
                            <w:color w:val="3B3838" w:themeColor="background2" w:themeShade="40"/>
                            <w:u w:val="single"/>
                            <w:lang w:val="en-US"/>
                          </w:rPr>
                          <w:t>Sustainibility:</w:t>
                        </w:r>
                        <w:r w:rsidRPr="00D22411">
                          <w:rPr>
                            <w:b/>
                            <w:color w:val="3B3838" w:themeColor="background2" w:themeShade="40"/>
                            <w:lang w:val="en-US"/>
                          </w:rPr>
                          <w:t xml:space="preserve"> </w:t>
                        </w:r>
                        <w:r w:rsidRPr="00D22411">
                          <w:rPr>
                            <w:color w:val="3B3838" w:themeColor="background2" w:themeShade="40"/>
                            <w:lang w:val="en-US"/>
                          </w:rPr>
                          <w:t>Partnerships, fleet and staff</w:t>
                        </w:r>
                      </w:p>
                      <w:p w14:paraId="744DE927" w14:textId="77777777" w:rsidR="0031713E" w:rsidRPr="00D22411" w:rsidRDefault="0031713E" w:rsidP="00F022EC">
                        <w:pPr>
                          <w:rPr>
                            <w:color w:val="3B3838" w:themeColor="background2" w:themeShade="40"/>
                            <w:lang w:val="en-US"/>
                          </w:rPr>
                        </w:pPr>
                      </w:p>
                      <w:p w14:paraId="6BF67713" w14:textId="77777777" w:rsidR="0031713E" w:rsidRPr="00B73130" w:rsidRDefault="0031713E" w:rsidP="00F022EC">
                        <w:pPr>
                          <w:rPr>
                            <w:lang w:val="en-US"/>
                          </w:rPr>
                        </w:pPr>
                      </w:p>
                      <w:p w14:paraId="6943021F" w14:textId="77777777" w:rsidR="0031713E" w:rsidRPr="000621B6" w:rsidRDefault="0031713E" w:rsidP="00F022EC">
                        <w:pPr>
                          <w:rPr>
                            <w:lang w:val="en-US"/>
                          </w:rPr>
                        </w:pPr>
                      </w:p>
                      <w:p w14:paraId="5999E094" w14:textId="77777777" w:rsidR="0031713E" w:rsidRPr="00B73130" w:rsidRDefault="0031713E" w:rsidP="00F022EC">
                        <w:pPr>
                          <w:rPr>
                            <w:lang w:val="en-US"/>
                          </w:rPr>
                        </w:pPr>
                        <w:r w:rsidRPr="00B73130">
                          <w:rPr>
                            <w:lang w:val="en-US"/>
                          </w:rPr>
                          <w:t xml:space="preserve">Self-employed drivers </w:t>
                        </w:r>
                      </w:p>
                      <w:p w14:paraId="7F496CB2" w14:textId="77777777" w:rsidR="0031713E" w:rsidRPr="00B73130" w:rsidRDefault="0031713E" w:rsidP="00F022EC">
                        <w:pPr>
                          <w:rPr>
                            <w:lang w:val="en-US"/>
                          </w:rPr>
                        </w:pPr>
                      </w:p>
                      <w:p w14:paraId="3EDBEE30" w14:textId="77777777" w:rsidR="0031713E" w:rsidRPr="00B73130" w:rsidRDefault="0031713E" w:rsidP="00F022EC">
                        <w:pPr>
                          <w:rPr>
                            <w:lang w:val="en-US"/>
                          </w:rPr>
                        </w:pPr>
                        <w:r w:rsidRPr="00B73130">
                          <w:rPr>
                            <w:u w:val="single"/>
                            <w:lang w:val="en-US"/>
                          </w:rPr>
                          <w:t>Sustainibility:</w:t>
                        </w:r>
                        <w:r w:rsidRPr="00B73130">
                          <w:rPr>
                            <w:b/>
                            <w:lang w:val="en-US"/>
                          </w:rPr>
                          <w:t xml:space="preserve"> </w:t>
                        </w:r>
                        <w:r w:rsidRPr="00B73130">
                          <w:rPr>
                            <w:lang w:val="en-US"/>
                          </w:rPr>
                          <w:t>Partnerships, fleet and staff</w:t>
                        </w:r>
                      </w:p>
                      <w:p w14:paraId="164D754A" w14:textId="77777777" w:rsidR="0031713E" w:rsidRPr="00B73130" w:rsidRDefault="0031713E" w:rsidP="00F022EC">
                        <w:pPr>
                          <w:rPr>
                            <w:lang w:val="en-US"/>
                          </w:rPr>
                        </w:pPr>
                      </w:p>
                      <w:p w14:paraId="34996728" w14:textId="77777777" w:rsidR="0031713E" w:rsidRPr="00B73130" w:rsidRDefault="0031713E" w:rsidP="00F022EC">
                        <w:pPr>
                          <w:rPr>
                            <w:lang w:val="en-US"/>
                          </w:rPr>
                        </w:pPr>
                      </w:p>
                    </w:txbxContent>
                  </v:textbox>
                </v:oval>
                <v:oval id="Ellipse 23" o:spid="_x0000_s1064" style="position:absolute;left:48502;width:18023;height:137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UE+NwgAAANsAAAAPAAAAZHJzL2Rvd25yZXYueG1sRI/disIw&#10;FITvBd8hnAXvNF0rot1G0V0EwSt/HuDYnKZlm5PSRK1vbxYWvBxm5hsmX/e2EXfqfO1YweckAUFc&#10;OF2zUXA578YLED4ga2wck4IneVivhoMcM+0efKT7KRgRIewzVFCF0GZS+qIii37iWuLola6zGKLs&#10;jNQdPiLcNnKaJHNpsea4UGFL3xUVv6ebVXBLl4fzJTXXLUktN0kZfmZGKzX66DdfIAL14R3+b++1&#10;gmkKf1/iD5CrFwAAAP//AwBQSwECLQAUAAYACAAAACEA2+H2y+4AAACFAQAAEwAAAAAAAAAAAAAA&#10;AAAAAAAAW0NvbnRlbnRfVHlwZXNdLnhtbFBLAQItABQABgAIAAAAIQBa9CxbvwAAABUBAAALAAAA&#10;AAAAAAAAAAAAAB8BAABfcmVscy8ucmVsc1BLAQItABQABgAIAAAAIQC4UE+NwgAAANsAAAAPAAAA&#10;AAAAAAAAAAAAAAcCAABkcnMvZG93bnJldi54bWxQSwUGAAAAAAMAAwC3AAAA9gIAAAAA&#10;" fillcolor="white [3212]" strokecolor="black [3213]" strokeweight="1pt">
                  <v:stroke dashstyle="1 1" joinstyle="miter"/>
                  <v:textbox>
                    <w:txbxContent>
                      <w:p w14:paraId="1F72D6C5" w14:textId="77777777" w:rsidR="0031713E" w:rsidRPr="00D22411" w:rsidRDefault="0031713E" w:rsidP="000E453E">
                        <w:pPr>
                          <w:jc w:val="center"/>
                          <w:rPr>
                            <w:color w:val="3B3838" w:themeColor="background2" w:themeShade="40"/>
                          </w:rPr>
                        </w:pPr>
                        <w:r w:rsidRPr="00D22411">
                          <w:rPr>
                            <w:color w:val="3B3838" w:themeColor="background2" w:themeShade="40"/>
                          </w:rPr>
                          <w:t>Customers</w:t>
                        </w:r>
                      </w:p>
                    </w:txbxContent>
                  </v:textbox>
                </v:oval>
                <v:shape id="Zone de texte 28" o:spid="_x0000_s1065" type="#_x0000_t202" style="position:absolute;top:18818;width:18681;height:106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uRDMwAAAANsAAAAPAAAAZHJzL2Rvd25yZXYueG1sRE9Na8JA&#10;EL0X/A/LCL3VjVaKRFcJilhqoVS9eBuyYxLMzobsqPHfuwfB4+N9zxadq9WV2lB5NjAcJKCIc28r&#10;Lgwc9uuPCaggyBZrz2TgTgEW897bDFPrb/xP150UKoZwSNFAKdKkWoe8JIdh4BviyJ1861AibAtt&#10;W7zFcFfrUZJ8aYcVx4YSG1qWlJ93F2fgZ3zE1ads6S7c/WXZZtKMw68x7/0um4IS6uQlfrq/rYFR&#10;HBu/xB+g5w8AAAD//wMAUEsBAi0AFAAGAAgAAAAhANvh9svuAAAAhQEAABMAAAAAAAAAAAAAAAAA&#10;AAAAAFtDb250ZW50X1R5cGVzXS54bWxQSwECLQAUAAYACAAAACEAWvQsW78AAAAVAQAACwAAAAAA&#10;AAAAAAAAAAAfAQAAX3JlbHMvLnJlbHNQSwECLQAUAAYACAAAACEAPLkQzMAAAADbAAAADwAAAAAA&#10;AAAAAAAAAAAHAgAAZHJzL2Rvd25yZXYueG1sUEsFBgAAAAADAAMAtwAAAPQCAAAAAA==&#10;" fillcolor="white [3201]" strokecolor="white [3212]" strokeweight=".5pt">
                  <v:textbox>
                    <w:txbxContent>
                      <w:p w14:paraId="0F88560A" w14:textId="77777777" w:rsidR="0031713E" w:rsidRPr="00737FF9" w:rsidRDefault="0031713E" w:rsidP="000E453E">
                        <w:pPr>
                          <w:spacing w:line="240" w:lineRule="auto"/>
                          <w:rPr>
                            <w:lang w:val="en-US"/>
                          </w:rPr>
                        </w:pPr>
                        <w:r w:rsidRPr="00737FF9">
                          <w:rPr>
                            <w:lang w:val="en-US"/>
                          </w:rPr>
                          <w:t xml:space="preserve">Minimal intervention in job control </w:t>
                        </w:r>
                      </w:p>
                      <w:p w14:paraId="7C597201" w14:textId="77777777" w:rsidR="0031713E" w:rsidRPr="00737FF9" w:rsidRDefault="0031713E" w:rsidP="00F022EC">
                        <w:pPr>
                          <w:rPr>
                            <w:lang w:val="en-US"/>
                          </w:rPr>
                        </w:pPr>
                      </w:p>
                      <w:p w14:paraId="0E778F4C" w14:textId="77777777" w:rsidR="0031713E" w:rsidRPr="006A0FB7" w:rsidRDefault="0031713E" w:rsidP="00F022EC">
                        <w:pPr>
                          <w:rPr>
                            <w:lang w:val="en-US"/>
                          </w:rPr>
                        </w:pPr>
                      </w:p>
                      <w:p w14:paraId="1364F6B5" w14:textId="77777777" w:rsidR="0031713E" w:rsidRPr="00737FF9" w:rsidRDefault="0031713E" w:rsidP="00F022EC">
                        <w:pPr>
                          <w:rPr>
                            <w:lang w:val="en-US"/>
                          </w:rPr>
                        </w:pPr>
                        <w:r w:rsidRPr="00737FF9">
                          <w:rPr>
                            <w:lang w:val="en-US"/>
                          </w:rPr>
                          <w:t xml:space="preserve">Minimal intervention in job control </w:t>
                        </w:r>
                      </w:p>
                      <w:p w14:paraId="23593F78" w14:textId="77777777" w:rsidR="0031713E" w:rsidRPr="00737FF9" w:rsidRDefault="0031713E" w:rsidP="00F022EC">
                        <w:pPr>
                          <w:rPr>
                            <w:lang w:val="en-US"/>
                          </w:rPr>
                        </w:pPr>
                      </w:p>
                    </w:txbxContent>
                  </v:textbox>
                </v:shape>
                <v:shape id="Zone de texte 29" o:spid="_x0000_s1066" type="#_x0000_t202" style="position:absolute;left:21733;top:25974;width:16963;height:53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9bVXxAAAANsAAAAPAAAAZHJzL2Rvd25yZXYueG1sRI9Ba8JA&#10;FITvBf/D8gredFOVkqauEhRRWkFqe+ntkX1NQrNvQ/ap8d+7BaHHYWa+YebL3jXqTF2oPRt4Gieg&#10;iAtvay4NfH1uRimoIMgWG89k4EoBlovBwxwz6y/8QeejlCpCOGRooBJpM61DUZHDMPYtcfR+fOdQ&#10;ouxKbTu8RLhr9CRJnrXDmuNChS2tKip+jydn4G32jeupvNNVuD/k+TZtZ2FvzPCxz19BCfXyH763&#10;d9bA5AX+vsQfoBc3AAAA//8DAFBLAQItABQABgAIAAAAIQDb4fbL7gAAAIUBAAATAAAAAAAAAAAA&#10;AAAAAAAAAABbQ29udGVudF9UeXBlc10ueG1sUEsBAi0AFAAGAAgAAAAhAFr0LFu/AAAAFQEAAAsA&#10;AAAAAAAAAAAAAAAAHwEAAF9yZWxzLy5yZWxzUEsBAi0AFAAGAAgAAAAhAFP1tVfEAAAA2wAAAA8A&#10;AAAAAAAAAAAAAAAABwIAAGRycy9kb3ducmV2LnhtbFBLBQYAAAAAAwADALcAAAD4AgAAAAA=&#10;" fillcolor="white [3201]" strokecolor="white [3212]" strokeweight=".5pt">
                  <v:textbox>
                    <w:txbxContent>
                      <w:p w14:paraId="3FBEC1A8" w14:textId="77777777" w:rsidR="0031713E" w:rsidRPr="006A0FB7" w:rsidRDefault="0031713E" w:rsidP="000E453E">
                        <w:pPr>
                          <w:spacing w:line="240" w:lineRule="auto"/>
                          <w:jc w:val="left"/>
                          <w:rPr>
                            <w:lang w:val="en-US"/>
                          </w:rPr>
                        </w:pPr>
                        <w:r w:rsidRPr="006A0FB7">
                          <w:rPr>
                            <w:lang w:val="en-US"/>
                          </w:rPr>
                          <w:t>Feeling of trust/autonomy</w:t>
                        </w:r>
                      </w:p>
                      <w:p w14:paraId="1418296B" w14:textId="77777777" w:rsidR="0031713E" w:rsidRPr="006A0FB7" w:rsidRDefault="0031713E" w:rsidP="00F022EC">
                        <w:pPr>
                          <w:rPr>
                            <w:lang w:val="en-US"/>
                          </w:rPr>
                        </w:pPr>
                      </w:p>
                      <w:p w14:paraId="2A7C5A6D" w14:textId="77777777" w:rsidR="0031713E" w:rsidRPr="006A0FB7" w:rsidRDefault="0031713E" w:rsidP="00F022EC">
                        <w:pPr>
                          <w:rPr>
                            <w:lang w:val="en-US"/>
                          </w:rPr>
                        </w:pPr>
                        <w:r w:rsidRPr="006A0FB7">
                          <w:rPr>
                            <w:lang w:val="en-US"/>
                          </w:rPr>
                          <w:t>Feeling of trust/autonomy</w:t>
                        </w:r>
                      </w:p>
                    </w:txbxContent>
                  </v:textbox>
                </v:shape>
                <v:shapetype id="_x0000_t32" coordsize="21600,21600" o:spt="32" o:oned="t" path="m,l21600,21600e" filled="f">
                  <v:path arrowok="t" fillok="f" o:connecttype="none"/>
                  <o:lock v:ext="edit" shapetype="t"/>
                </v:shapetype>
                <v:shape id="Connecteur droit avec flèche 26" o:spid="_x0000_s1067" type="#_x0000_t32" style="position:absolute;left:25046;top:15240;width:9409;height:17754;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MDO1wwAAANsAAAAPAAAAZHJzL2Rvd25yZXYueG1sRI9Bi8Iw&#10;FITvgv8hPGEvYlM9iFZTWQRBFg+r9Qc8m7dtafNSmmirv94sLOxxmJlvmO1uMI14UOcqywrmUQyC&#10;OLe64kLBNTvMViCcR9bYWCYFT3KwS8ejLSba9nymx8UXIkDYJaig9L5NpHR5SQZdZFvi4P3YzqAP&#10;siuk7rAPcNPIRRwvpcGKw0KJLe1LyuvL3Sjo69f5VOvpV8Ae7z77Xq8Ot7VSH5PhcwPC0+D/w3/t&#10;o1awWMLvl/ADZPoGAAD//wMAUEsBAi0AFAAGAAgAAAAhANvh9svuAAAAhQEAABMAAAAAAAAAAAAA&#10;AAAAAAAAAFtDb250ZW50X1R5cGVzXS54bWxQSwECLQAUAAYACAAAACEAWvQsW78AAAAVAQAACwAA&#10;AAAAAAAAAAAAAAAfAQAAX3JlbHMvLnJlbHNQSwECLQAUAAYACAAAACEAOTAztcMAAADbAAAADwAA&#10;AAAAAAAAAAAAAAAHAgAAZHJzL2Rvd25yZXYueG1sUEsFBgAAAAADAAMAtwAAAPcCAAAAAA==&#10;" strokecolor="black [3200]" strokeweight=".5pt">
                  <v:stroke endarrow="block" joinstyle="miter"/>
                </v:shape>
                <v:shape id="Zone de texte 31" o:spid="_x0000_s1068" type="#_x0000_t202" style="position:absolute;left:36599;top:25157;width:11903;height:60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Wi+MxAAAANsAAAAPAAAAZHJzL2Rvd25yZXYueG1sRI9ba8JA&#10;FITfC/6H5Qi+1Y0XiqSuEhRRbEG8vPTtkD1NQrNnQ/ao8d+7hUIfh5n5hpkvO1erG7Wh8mxgNExA&#10;EefeVlwYuJw3rzNQQZAt1p7JwIMCLBe9lzmm1t/5SLeTFCpCOKRooBRpUq1DXpLDMPQNcfS+fetQ&#10;omwLbVu8R7ir9ThJ3rTDiuNCiQ2tSsp/TldnYD/9wvVEPugh3B2ybDtrpuHTmEG/y95BCXXyH/5r&#10;76yByQh+v8QfoBdPAAAA//8DAFBLAQItABQABgAIAAAAIQDb4fbL7gAAAIUBAAATAAAAAAAAAAAA&#10;AAAAAAAAAABbQ29udGVudF9UeXBlc10ueG1sUEsBAi0AFAAGAAgAAAAhAFr0LFu/AAAAFQEAAAsA&#10;AAAAAAAAAAAAAAAAHwEAAF9yZWxzLy5yZWxzUEsBAi0AFAAGAAgAAAAhAChaL4zEAAAA2wAAAA8A&#10;AAAAAAAAAAAAAAAABwIAAGRycy9kb3ducmV2LnhtbFBLBQYAAAAAAwADALcAAAD4AgAAAAA=&#10;" fillcolor="white [3201]" strokecolor="white [3212]" strokeweight=".5pt">
                  <v:textbox>
                    <w:txbxContent>
                      <w:p w14:paraId="73DECE6A" w14:textId="77777777" w:rsidR="0031713E" w:rsidRPr="00341177" w:rsidRDefault="0031713E" w:rsidP="000E453E">
                        <w:pPr>
                          <w:spacing w:line="240" w:lineRule="auto"/>
                          <w:jc w:val="right"/>
                        </w:pPr>
                        <w:r w:rsidRPr="00341177">
                          <w:t xml:space="preserve">Being </w:t>
                        </w:r>
                      </w:p>
                      <w:p w14:paraId="45A1B377" w14:textId="63E02070" w:rsidR="0031713E" w:rsidRPr="00341177" w:rsidRDefault="0031713E" w:rsidP="000E453E">
                        <w:pPr>
                          <w:spacing w:line="240" w:lineRule="auto"/>
                          <w:jc w:val="right"/>
                        </w:pPr>
                        <w:r w:rsidRPr="00341177">
                          <w:t>Professional</w:t>
                        </w:r>
                      </w:p>
                      <w:p w14:paraId="676EB8EA" w14:textId="77777777" w:rsidR="0031713E" w:rsidRDefault="0031713E" w:rsidP="000E453E">
                        <w:pPr>
                          <w:spacing w:line="240" w:lineRule="auto"/>
                        </w:pPr>
                      </w:p>
                      <w:p w14:paraId="173414FA" w14:textId="77777777" w:rsidR="0031713E" w:rsidRPr="00341177" w:rsidRDefault="0031713E" w:rsidP="00F022EC">
                        <w:r w:rsidRPr="00341177">
                          <w:t xml:space="preserve">Being </w:t>
                        </w:r>
                      </w:p>
                      <w:p w14:paraId="441584ED" w14:textId="77777777" w:rsidR="0031713E" w:rsidRPr="00341177" w:rsidRDefault="0031713E" w:rsidP="00F022EC">
                        <w:r w:rsidRPr="00341177">
                          <w:t>professional</w:t>
                        </w:r>
                      </w:p>
                    </w:txbxContent>
                  </v:textbox>
                </v:shape>
                <v:shape id="Connecteur droit avec flèche 25" o:spid="_x0000_s1069" type="#_x0000_t32" style="position:absolute;left:35118;top:15240;width:11126;height:17757;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UaYxxQAAANsAAAAPAAAAZHJzL2Rvd25yZXYueG1sRI9BS8NA&#10;FITvhf6H5Qleit2YtFpit0UUsdemIvb2zD6T0OzbkLe28d93hUKPw8x8wyzXg2vVkXppPBu4nyag&#10;iEtvG64MfOze7hagJCBbbD2TgT8SWK/GoyXm1p94S8ciVCpCWHI0UIfQ5VpLWZNDmfqOOHo/vncY&#10;ouwrbXs8RbhrdZokD9phw3Ghxo5eaioPxa8zkIWZpNvZ16MU++p7Yl+zTD7fjbm9GZ6fQAUawjV8&#10;aW+sgXQO/1/iD9CrMwAAAP//AwBQSwECLQAUAAYACAAAACEA2+H2y+4AAACFAQAAEwAAAAAAAAAA&#10;AAAAAAAAAAAAW0NvbnRlbnRfVHlwZXNdLnhtbFBLAQItABQABgAIAAAAIQBa9CxbvwAAABUBAAAL&#10;AAAAAAAAAAAAAAAAAB8BAABfcmVscy8ucmVsc1BLAQItABQABgAIAAAAIQCtUaYxxQAAANsAAAAP&#10;AAAAAAAAAAAAAAAAAAcCAABkcnMvZG93bnJldi54bWxQSwUGAAAAAAMAAwC3AAAA+QIAAAAA&#10;" strokecolor="black [3200]" strokeweight=".5pt">
                  <v:stroke endarrow="block" joinstyle="miter"/>
                </v:shape>
                <v:shape id="Zone de texte 32" o:spid="_x0000_s1070" type="#_x0000_t202" style="position:absolute;left:55850;top:18685;width:16495;height:84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iLH7wwAAANsAAAAPAAAAZHJzL2Rvd25yZXYueG1sRI9Ba8JA&#10;FITvhf6H5RW86aYqItFVQktRtCDaXrw9ss8kmH0bsk+N/94VCj0OM/MNM192rlZXakPl2cD7IAFF&#10;nHtbcWHg9+erPwUVBNli7ZkM3CnAcvH6MsfU+hvv6XqQQkUIhxQNlCJNqnXIS3IYBr4hjt7Jtw4l&#10;yrbQtsVbhLtaD5Nkoh1WHBdKbOijpPx8uDgDm/ERP0eypbtwt8uy1bQZh29jem9dNgMl1Ml/+K+9&#10;tgZGQ3h+iT9ALx4AAAD//wMAUEsBAi0AFAAGAAgAAAAhANvh9svuAAAAhQEAABMAAAAAAAAAAAAA&#10;AAAAAAAAAFtDb250ZW50X1R5cGVzXS54bWxQSwECLQAUAAYACAAAACEAWvQsW78AAAAVAQAACwAA&#10;AAAAAAAAAAAAAAAfAQAAX3JlbHMvLnJlbHNQSwECLQAUAAYACAAAACEA2Iix+8MAAADbAAAADwAA&#10;AAAAAAAAAAAAAAAHAgAAZHJzL2Rvd25yZXYueG1sUEsFBgAAAAADAAMAtwAAAPcCAAAAAA==&#10;" fillcolor="white [3201]" strokecolor="white [3212]" strokeweight=".5pt">
                  <v:textbox>
                    <w:txbxContent>
                      <w:p w14:paraId="456E6052" w14:textId="4E3AE902" w:rsidR="0031713E" w:rsidRPr="006A0FB7" w:rsidRDefault="0031713E" w:rsidP="000E453E">
                        <w:pPr>
                          <w:spacing w:line="240" w:lineRule="auto"/>
                          <w:jc w:val="left"/>
                          <w:rPr>
                            <w:lang w:val="en-US"/>
                          </w:rPr>
                        </w:pPr>
                        <w:r w:rsidRPr="006A0FB7">
                          <w:rPr>
                            <w:lang w:val="en-US"/>
                          </w:rPr>
                          <w:t>Recognition of professionnalism by rating</w:t>
                        </w:r>
                      </w:p>
                    </w:txbxContent>
                  </v:textbox>
                </v:shape>
                <v:shape id="Connecteur droit avec flèche 30" o:spid="_x0000_s1071" type="#_x0000_t32" style="position:absolute;left:43997;top:17757;width:12722;height:19203;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5N0wAAAANsAAAAPAAAAZHJzL2Rvd25yZXYueG1sRE9NS8NA&#10;EL0L/odlBC9iNzZFJXZbpKXUa1MRvY3ZMQlmZ0NmbdN/3zkIPT7e93w5hs4caJA2soOHSQaGuIq+&#10;5drB+35z/wxGErLHLjI5OJHAcnF9NcfCxyPv6FCm2mgIS4EOmpT6wlqpGgook9gTK/cTh4BJ4VBb&#10;P+BRw0Nnp1n2aAO2rA0N9rRqqPot/4KDPM1kupt9Pkn5VX/f+XWey8fWudub8fUFTKIxXcT/7jev&#10;Pl2vX/QH2MUZAAD//wMAUEsBAi0AFAAGAAgAAAAhANvh9svuAAAAhQEAABMAAAAAAAAAAAAAAAAA&#10;AAAAAFtDb250ZW50X1R5cGVzXS54bWxQSwECLQAUAAYACAAAACEAWvQsW78AAAAVAQAACwAAAAAA&#10;AAAAAAAAAAAfAQAAX3JlbHMvLnJlbHNQSwECLQAUAAYACAAAACEAOP+TdMAAAADbAAAADwAAAAAA&#10;AAAAAAAAAAAHAgAAZHJzL2Rvd25yZXYueG1sUEsFBgAAAAADAAMAtwAAAPQCAAAAAA==&#10;" strokecolor="black [3200]" strokeweight=".5pt">
                  <v:stroke endarrow="block" joinstyle="miter"/>
                </v:shape>
                <v:shape id="Connecteur droit avec flèche 27" o:spid="_x0000_s1072" type="#_x0000_t32" style="position:absolute;left:15372;top:17757;width:10602;height:1920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7durwwAAANsAAAAPAAAAZHJzL2Rvd25yZXYueG1sRI9Li8JA&#10;EITvC/6HoQVvOlHwlc1EfCDo3nyw5ybTm4TN9MTMaOK/d4SFPRZV9RWVrDpTiQc1rrSsYDyKQBBn&#10;VpecK7he9sMFCOeRNVaWScGTHKzS3keCsbYtn+hx9rkIEHYxKii8r2MpXVaQQTeyNXHwfmxj0AfZ&#10;5FI32Aa4qeQkimbSYMlhocCatgVlv+e7UdCi/15u1vltu9kdD920us0u1y+lBv1u/QnCU+f/w3/t&#10;g1YwmcP7S/gBMn0BAAD//wMAUEsBAi0AFAAGAAgAAAAhANvh9svuAAAAhQEAABMAAAAAAAAAAAAA&#10;AAAAAAAAAFtDb250ZW50X1R5cGVzXS54bWxQSwECLQAUAAYACAAAACEAWvQsW78AAAAVAQAACwAA&#10;AAAAAAAAAAAAAAAfAQAAX3JlbHMvLnJlbHNQSwECLQAUAAYACAAAACEAc+3bq8MAAADbAAAADwAA&#10;AAAAAAAAAAAAAAAHAgAAZHJzL2Rvd25yZXYueG1sUEsFBgAAAAADAAMAtwAAAPcCAAAAAA==&#10;" strokecolor="black [3200]" strokeweight=".5pt">
                  <v:stroke endarrow="block" joinstyle="miter"/>
                </v:shape>
                <v:shape id="Connecteur droit avec flèche 33" o:spid="_x0000_s1073" type="#_x0000_t32" style="position:absolute;left:25046;top:3843;width:18951;height:13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D0t1wgAAANsAAAAPAAAAZHJzL2Rvd25yZXYueG1sRI9Lq8Iw&#10;FIT3F/wP4QjurqmKotUoPhD07nzg+tAc22JzUpto6783gnCXw8x8w8wWjSnEkyqXW1bQ60YgiBOr&#10;c04VnE/b3zEI55E1FpZJwYscLOatnxnG2tZ8oOfRpyJA2MWoIPO+jKV0SUYGXdeWxMG72sqgD7JK&#10;pa6wDnBTyH4UjaTBnMNChiWtM0pux4dRUKO/TFbL9L5ebfa7ZljcR6fzn1KddrOcgvDU+P/wt73T&#10;CgYD+HwJP0DO3wAAAP//AwBQSwECLQAUAAYACAAAACEA2+H2y+4AAACFAQAAEwAAAAAAAAAAAAAA&#10;AAAAAAAAW0NvbnRlbnRfVHlwZXNdLnhtbFBLAQItABQABgAIAAAAIQBa9CxbvwAAABUBAAALAAAA&#10;AAAAAAAAAAAAAB8BAABfcmVscy8ucmVsc1BLAQItABQABgAIAAAAIQCJD0t1wgAAANsAAAAPAAAA&#10;AAAAAAAAAAAAAAcCAABkcnMvZG93bnJldi54bWxQSwUGAAAAAAMAAwC3AAAA9gIAAAAA&#10;" strokecolor="black [3200]" strokeweight=".5pt">
                  <v:stroke endarrow="block" joinstyle="miter"/>
                </v:shape>
                <v:shape id="Zone de texte 34" o:spid="_x0000_s1074" type="#_x0000_t202" style="position:absolute;left:25046;width:20674;height:31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LYwUxAAAANsAAAAPAAAAZHJzL2Rvd25yZXYueG1sRI9fa8JA&#10;EMTfBb/DsULf9GINItFTQktpaQvinxffltyaBHN7IbfV+O17hYKPw8z8hllteteoK3Wh9mxgOklA&#10;ERfe1lwaOB7exgtQQZAtNp7JwJ0CbNbDwQoz62+8o+teShUhHDI0UIm0mdahqMhhmPiWOHpn3zmU&#10;KLtS2w5vEe4a/Zwkc+2w5rhQYUsvFRWX/Y8z8Jme8HUmX3QX7rd5/r5o0/BtzNOoz5eghHp5hP/b&#10;H9bALIW/L/EH6PUvAAAA//8DAFBLAQItABQABgAIAAAAIQDb4fbL7gAAAIUBAAATAAAAAAAAAAAA&#10;AAAAAAAAAABbQ29udGVudF9UeXBlc10ueG1sUEsBAi0AFAAGAAgAAAAhAFr0LFu/AAAAFQEAAAsA&#10;AAAAAAAAAAAAAAAAHwEAAF9yZWxzLy5yZWxzUEsBAi0AFAAGAAgAAAAhADgtjBTEAAAA2wAAAA8A&#10;AAAAAAAAAAAAAAAABwIAAGRycy9kb3ducmV2LnhtbFBLBQYAAAAAAwADALcAAAD4AgAAAAA=&#10;" fillcolor="white [3201]" strokecolor="white [3212]" strokeweight=".5pt">
                  <v:textbox>
                    <w:txbxContent>
                      <w:p w14:paraId="6A7EE627" w14:textId="77777777" w:rsidR="0031713E" w:rsidRPr="006A0FB7" w:rsidRDefault="0031713E" w:rsidP="00F022EC">
                        <w:pPr>
                          <w:rPr>
                            <w:lang w:val="en-US"/>
                          </w:rPr>
                        </w:pPr>
                        <w:r w:rsidRPr="006A0FB7">
                          <w:rPr>
                            <w:lang w:val="en-US"/>
                          </w:rPr>
                          <w:t xml:space="preserve">Star/increase customer base </w:t>
                        </w:r>
                      </w:p>
                      <w:p w14:paraId="2150500B" w14:textId="77777777" w:rsidR="0031713E" w:rsidRPr="006A0FB7" w:rsidRDefault="0031713E" w:rsidP="00F022EC">
                        <w:pPr>
                          <w:rPr>
                            <w:lang w:val="en-US"/>
                          </w:rPr>
                        </w:pPr>
                      </w:p>
                      <w:p w14:paraId="4E838EDA" w14:textId="77777777" w:rsidR="0031713E" w:rsidRPr="006A0FB7" w:rsidRDefault="0031713E" w:rsidP="00F022EC">
                        <w:pPr>
                          <w:rPr>
                            <w:lang w:val="en-US"/>
                          </w:rPr>
                        </w:pPr>
                        <w:r w:rsidRPr="006A0FB7">
                          <w:rPr>
                            <w:lang w:val="en-US"/>
                          </w:rPr>
                          <w:t xml:space="preserve">Star/increase customer base </w:t>
                        </w:r>
                      </w:p>
                    </w:txbxContent>
                  </v:textbox>
                </v:shape>
                <v:oval id="Ellipse 35" o:spid="_x0000_s1075" style="position:absolute;left:25046;top:35648;width:20399;height:1709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LOS/wwAAANsAAAAPAAAAZHJzL2Rvd25yZXYueG1sRI9Ra8Iw&#10;FIXfB/6HcAd7m+nsJlqNpToGgz1Z/QHX5poWm5uSRO3+/TIY7PFwzvkOZ12Othc38qFzrOBlmoEg&#10;bpzu2Cg4Hj6eFyBCRNbYOyYF3xSg3Ewe1lhod+c93epoRIJwKFBBG+NQSBmaliyGqRuIk3d23mJM&#10;0hupPd4T3PZylmVzabHjtNDiQLuWmkt9tQqu+fLrcMzNaUtSyyo7x/dXo5V6ehyrFYhIY/wP/7U/&#10;tYL8DX6/pB8gNz8AAAD//wMAUEsBAi0AFAAGAAgAAAAhANvh9svuAAAAhQEAABMAAAAAAAAAAAAA&#10;AAAAAAAAAFtDb250ZW50X1R5cGVzXS54bWxQSwECLQAUAAYACAAAACEAWvQsW78AAAAVAQAACwAA&#10;AAAAAAAAAAAAAAAfAQAAX3JlbHMvLnJlbHNQSwECLQAUAAYACAAAACEA3Szkv8MAAADbAAAADwAA&#10;AAAAAAAAAAAAAAAHAgAAZHJzL2Rvd25yZXYueG1sUEsFBgAAAAADAAMAtwAAAPcCAAAAAA==&#10;" fillcolor="white [3212]" strokecolor="black [3213]" strokeweight="1pt">
                  <v:stroke dashstyle="1 1" joinstyle="miter"/>
                  <v:textbox>
                    <w:txbxContent>
                      <w:p w14:paraId="0883706F" w14:textId="77777777" w:rsidR="0031713E" w:rsidRPr="00D22411" w:rsidRDefault="0031713E" w:rsidP="00D22411">
                        <w:pPr>
                          <w:spacing w:line="240" w:lineRule="auto"/>
                          <w:rPr>
                            <w:color w:val="3B3838" w:themeColor="background2" w:themeShade="40"/>
                            <w:lang w:val="en-US"/>
                          </w:rPr>
                        </w:pPr>
                        <w:r w:rsidRPr="00D22411">
                          <w:rPr>
                            <w:color w:val="3B3838" w:themeColor="background2" w:themeShade="40"/>
                            <w:lang w:val="en-US"/>
                          </w:rPr>
                          <w:t xml:space="preserve">Employee drivers </w:t>
                        </w:r>
                      </w:p>
                      <w:p w14:paraId="19B5EB3D" w14:textId="77777777" w:rsidR="0031713E" w:rsidRPr="00D22411" w:rsidRDefault="0031713E" w:rsidP="00D22411">
                        <w:pPr>
                          <w:spacing w:line="240" w:lineRule="auto"/>
                          <w:rPr>
                            <w:color w:val="3B3838" w:themeColor="background2" w:themeShade="40"/>
                            <w:lang w:val="en-US"/>
                          </w:rPr>
                        </w:pPr>
                        <w:r w:rsidRPr="00D22411">
                          <w:rPr>
                            <w:color w:val="3B3838" w:themeColor="background2" w:themeShade="40"/>
                            <w:u w:val="single"/>
                            <w:lang w:val="en-US"/>
                          </w:rPr>
                          <w:t>Sustainibility:</w:t>
                        </w:r>
                        <w:r w:rsidRPr="00D22411">
                          <w:rPr>
                            <w:b/>
                            <w:color w:val="3B3838" w:themeColor="background2" w:themeShade="40"/>
                            <w:lang w:val="en-US"/>
                          </w:rPr>
                          <w:t xml:space="preserve"> </w:t>
                        </w:r>
                        <w:r w:rsidRPr="00D22411">
                          <w:rPr>
                            <w:color w:val="3B3838" w:themeColor="background2" w:themeShade="40"/>
                            <w:lang w:val="en-US"/>
                          </w:rPr>
                          <w:t>Contract protections, language learning</w:t>
                        </w:r>
                      </w:p>
                      <w:p w14:paraId="730E5461" w14:textId="77777777" w:rsidR="0031713E" w:rsidRPr="00D22411" w:rsidRDefault="0031713E" w:rsidP="00F022EC">
                        <w:pPr>
                          <w:rPr>
                            <w:color w:val="3B3838" w:themeColor="background2" w:themeShade="40"/>
                            <w:lang w:val="en-US"/>
                          </w:rPr>
                        </w:pPr>
                      </w:p>
                      <w:p w14:paraId="07C8098C" w14:textId="77777777" w:rsidR="0031713E" w:rsidRPr="000621B6" w:rsidRDefault="0031713E" w:rsidP="00F022EC">
                        <w:pPr>
                          <w:rPr>
                            <w:lang w:val="en-US"/>
                          </w:rPr>
                        </w:pPr>
                      </w:p>
                      <w:p w14:paraId="71D24CD2" w14:textId="75594BB0" w:rsidR="0031713E" w:rsidRPr="00B73130" w:rsidRDefault="0031713E" w:rsidP="00F022EC">
                        <w:pPr>
                          <w:rPr>
                            <w:lang w:val="en-US"/>
                          </w:rPr>
                        </w:pPr>
                        <w:r>
                          <w:rPr>
                            <w:lang w:val="en-US"/>
                          </w:rPr>
                          <w:t>Employee</w:t>
                        </w:r>
                        <w:r w:rsidRPr="00B73130">
                          <w:rPr>
                            <w:lang w:val="en-US"/>
                          </w:rPr>
                          <w:t xml:space="preserve"> drivers </w:t>
                        </w:r>
                      </w:p>
                      <w:p w14:paraId="2BDA07E8" w14:textId="77777777" w:rsidR="0031713E" w:rsidRPr="00B73130" w:rsidRDefault="0031713E" w:rsidP="00F022EC">
                        <w:pPr>
                          <w:rPr>
                            <w:lang w:val="en-US"/>
                          </w:rPr>
                        </w:pPr>
                      </w:p>
                      <w:p w14:paraId="666E0D3F" w14:textId="77777777" w:rsidR="0031713E" w:rsidRPr="00B73130" w:rsidRDefault="0031713E" w:rsidP="00F022EC">
                        <w:pPr>
                          <w:rPr>
                            <w:lang w:val="en-US"/>
                          </w:rPr>
                        </w:pPr>
                        <w:r w:rsidRPr="00B73130">
                          <w:rPr>
                            <w:u w:val="single"/>
                            <w:lang w:val="en-US"/>
                          </w:rPr>
                          <w:t>Sustainibility:</w:t>
                        </w:r>
                        <w:r w:rsidRPr="00B73130">
                          <w:rPr>
                            <w:b/>
                            <w:lang w:val="en-US"/>
                          </w:rPr>
                          <w:t xml:space="preserve"> </w:t>
                        </w:r>
                        <w:r>
                          <w:rPr>
                            <w:lang w:val="en-US"/>
                          </w:rPr>
                          <w:t>Contract protections, language learning</w:t>
                        </w:r>
                      </w:p>
                      <w:p w14:paraId="26FF0C0B" w14:textId="77777777" w:rsidR="0031713E" w:rsidRPr="00B73130" w:rsidRDefault="0031713E" w:rsidP="00F022EC">
                        <w:pPr>
                          <w:rPr>
                            <w:lang w:val="en-US"/>
                          </w:rPr>
                        </w:pPr>
                      </w:p>
                    </w:txbxContent>
                  </v:textbox>
                </v:oval>
                <w10:wrap anchorx="margin"/>
              </v:group>
            </w:pict>
          </mc:Fallback>
        </mc:AlternateContent>
      </w:r>
    </w:p>
    <w:p w14:paraId="644E1F8F" w14:textId="0FC53703" w:rsidR="00BD6ED1" w:rsidRPr="00C05C6B" w:rsidRDefault="00BD6ED1" w:rsidP="00A225E1">
      <w:pPr>
        <w:spacing w:before="120" w:after="120"/>
        <w:rPr>
          <w:color w:val="000000" w:themeColor="text1"/>
          <w:lang w:val="en-US"/>
        </w:rPr>
      </w:pPr>
    </w:p>
    <w:p w14:paraId="241D97C1" w14:textId="007BF40E" w:rsidR="00BD6ED1" w:rsidRPr="00C05C6B" w:rsidRDefault="00BD6ED1" w:rsidP="00A225E1">
      <w:pPr>
        <w:spacing w:before="120" w:after="120"/>
        <w:rPr>
          <w:color w:val="000000" w:themeColor="text1"/>
          <w:lang w:val="en-US"/>
        </w:rPr>
      </w:pPr>
    </w:p>
    <w:p w14:paraId="1E5382AF" w14:textId="77777777" w:rsidR="00BD6ED1" w:rsidRPr="00C05C6B" w:rsidRDefault="00BD6ED1" w:rsidP="00A225E1">
      <w:pPr>
        <w:spacing w:before="120" w:after="120"/>
        <w:rPr>
          <w:color w:val="000000" w:themeColor="text1"/>
          <w:lang w:val="en-US"/>
        </w:rPr>
      </w:pPr>
    </w:p>
    <w:p w14:paraId="04C93690" w14:textId="77777777" w:rsidR="00BD6ED1" w:rsidRPr="00C05C6B" w:rsidRDefault="00BD6ED1" w:rsidP="00A225E1">
      <w:pPr>
        <w:spacing w:before="120" w:after="120"/>
        <w:rPr>
          <w:color w:val="000000" w:themeColor="text1"/>
          <w:lang w:val="en-US"/>
        </w:rPr>
      </w:pPr>
    </w:p>
    <w:p w14:paraId="363EF4A0" w14:textId="77777777" w:rsidR="00BD6ED1" w:rsidRPr="00C05C6B" w:rsidRDefault="00BD6ED1" w:rsidP="00A225E1">
      <w:pPr>
        <w:spacing w:before="120" w:after="120"/>
        <w:rPr>
          <w:color w:val="000000" w:themeColor="text1"/>
          <w:lang w:val="en-US"/>
        </w:rPr>
      </w:pPr>
    </w:p>
    <w:p w14:paraId="283B6E73" w14:textId="77777777" w:rsidR="00BD6ED1" w:rsidRPr="00C05C6B" w:rsidRDefault="00BD6ED1" w:rsidP="00A225E1">
      <w:pPr>
        <w:spacing w:before="120" w:after="120"/>
        <w:rPr>
          <w:color w:val="000000" w:themeColor="text1"/>
          <w:lang w:val="en-US"/>
        </w:rPr>
      </w:pPr>
    </w:p>
    <w:p w14:paraId="0B0900D5" w14:textId="77777777" w:rsidR="00BD6ED1" w:rsidRPr="00C05C6B" w:rsidRDefault="00BD6ED1" w:rsidP="00A225E1">
      <w:pPr>
        <w:spacing w:before="120" w:after="120"/>
        <w:rPr>
          <w:color w:val="000000" w:themeColor="text1"/>
          <w:lang w:val="en-US"/>
        </w:rPr>
      </w:pPr>
    </w:p>
    <w:p w14:paraId="737190B1" w14:textId="77777777" w:rsidR="00BD6ED1" w:rsidRPr="00C05C6B" w:rsidRDefault="00BD6ED1" w:rsidP="00A225E1">
      <w:pPr>
        <w:spacing w:before="120" w:after="120"/>
        <w:rPr>
          <w:color w:val="000000" w:themeColor="text1"/>
          <w:lang w:val="en-US"/>
        </w:rPr>
      </w:pPr>
    </w:p>
    <w:p w14:paraId="66C8C1AC" w14:textId="77777777" w:rsidR="00BD6ED1" w:rsidRPr="00C05C6B" w:rsidRDefault="00BD6ED1" w:rsidP="00A225E1">
      <w:pPr>
        <w:spacing w:before="120" w:after="120"/>
        <w:rPr>
          <w:color w:val="000000" w:themeColor="text1"/>
          <w:lang w:val="en-US"/>
        </w:rPr>
      </w:pPr>
    </w:p>
    <w:p w14:paraId="3EBAC890" w14:textId="77777777" w:rsidR="00BD6ED1" w:rsidRPr="00C05C6B" w:rsidRDefault="00BD6ED1" w:rsidP="00A225E1">
      <w:pPr>
        <w:spacing w:before="120" w:after="120"/>
        <w:rPr>
          <w:color w:val="000000" w:themeColor="text1"/>
          <w:lang w:val="en-US"/>
        </w:rPr>
      </w:pPr>
    </w:p>
    <w:p w14:paraId="1EAD176D" w14:textId="77777777" w:rsidR="00BD6ED1" w:rsidRPr="00C05C6B" w:rsidRDefault="00BD6ED1" w:rsidP="00A225E1">
      <w:pPr>
        <w:spacing w:before="120" w:after="120"/>
        <w:rPr>
          <w:color w:val="000000" w:themeColor="text1"/>
          <w:lang w:val="en-US"/>
        </w:rPr>
      </w:pPr>
    </w:p>
    <w:p w14:paraId="716885A3" w14:textId="77777777" w:rsidR="00BD6ED1" w:rsidRPr="00C05C6B" w:rsidRDefault="00BD6ED1" w:rsidP="00A225E1">
      <w:pPr>
        <w:spacing w:before="120" w:after="120"/>
        <w:rPr>
          <w:color w:val="000000" w:themeColor="text1"/>
          <w:lang w:val="en-US"/>
        </w:rPr>
      </w:pPr>
    </w:p>
    <w:p w14:paraId="51DBC4A3" w14:textId="77777777" w:rsidR="00BD6ED1" w:rsidRPr="00C05C6B" w:rsidRDefault="00BD6ED1" w:rsidP="00A225E1">
      <w:pPr>
        <w:spacing w:before="120" w:after="120"/>
        <w:rPr>
          <w:color w:val="000000" w:themeColor="text1"/>
          <w:lang w:val="en-US"/>
        </w:rPr>
      </w:pPr>
    </w:p>
    <w:p w14:paraId="771375F5" w14:textId="77777777" w:rsidR="00BD6ED1" w:rsidRPr="00C05C6B" w:rsidRDefault="00BD6ED1" w:rsidP="00A225E1">
      <w:pPr>
        <w:spacing w:before="120" w:after="120"/>
        <w:rPr>
          <w:color w:val="000000" w:themeColor="text1"/>
          <w:lang w:val="en-US"/>
        </w:rPr>
      </w:pPr>
    </w:p>
    <w:p w14:paraId="40A1228D" w14:textId="77777777" w:rsidR="00BD6ED1" w:rsidRPr="00C05C6B" w:rsidRDefault="00BD6ED1" w:rsidP="00A225E1">
      <w:pPr>
        <w:spacing w:before="120" w:after="120"/>
        <w:rPr>
          <w:color w:val="000000" w:themeColor="text1"/>
          <w:lang w:val="en-US"/>
        </w:rPr>
      </w:pPr>
    </w:p>
    <w:p w14:paraId="00B76074" w14:textId="485AD6D5" w:rsidR="00BD6ED1" w:rsidRPr="00C05C6B" w:rsidRDefault="00E7654A" w:rsidP="00A225E1">
      <w:pPr>
        <w:spacing w:before="120" w:after="120"/>
        <w:rPr>
          <w:color w:val="000000" w:themeColor="text1"/>
          <w:lang w:val="en-US"/>
        </w:rPr>
      </w:pPr>
      <w:r w:rsidRPr="00C05C6B">
        <w:rPr>
          <w:noProof/>
          <w:color w:val="000000" w:themeColor="text1"/>
          <w:lang w:eastAsia="fr-FR"/>
        </w:rPr>
        <mc:AlternateContent>
          <mc:Choice Requires="wps">
            <w:drawing>
              <wp:anchor distT="0" distB="0" distL="114300" distR="114300" simplePos="0" relativeHeight="251658250" behindDoc="0" locked="0" layoutInCell="1" allowOverlap="1" wp14:anchorId="3A28C661" wp14:editId="62BBF862">
                <wp:simplePos x="0" y="0"/>
                <wp:positionH relativeFrom="column">
                  <wp:posOffset>-608882</wp:posOffset>
                </wp:positionH>
                <wp:positionV relativeFrom="paragraph">
                  <wp:posOffset>259605</wp:posOffset>
                </wp:positionV>
                <wp:extent cx="6109252" cy="125924"/>
                <wp:effectExtent l="0" t="0" r="6350" b="7620"/>
                <wp:wrapNone/>
                <wp:docPr id="37" name="Zone de texte 37"/>
                <wp:cNvGraphicFramePr/>
                <a:graphic xmlns:a="http://schemas.openxmlformats.org/drawingml/2006/main">
                  <a:graphicData uri="http://schemas.microsoft.com/office/word/2010/wordprocessingShape">
                    <wps:wsp>
                      <wps:cNvSpPr txBox="1"/>
                      <wps:spPr>
                        <a:xfrm>
                          <a:off x="0" y="0"/>
                          <a:ext cx="6109252" cy="125924"/>
                        </a:xfrm>
                        <a:prstGeom prst="rect">
                          <a:avLst/>
                        </a:prstGeom>
                        <a:solidFill>
                          <a:prstClr val="white"/>
                        </a:solidFill>
                        <a:ln>
                          <a:noFill/>
                        </a:ln>
                      </wps:spPr>
                      <wps:txbx>
                        <w:txbxContent>
                          <w:p w14:paraId="7290FD62" w14:textId="795A0F97" w:rsidR="0031713E" w:rsidRPr="007426B8" w:rsidRDefault="0031713E" w:rsidP="00F022EC">
                            <w:pPr>
                              <w:pStyle w:val="Lgende"/>
                              <w:rPr>
                                <w:sz w:val="24"/>
                                <w:szCs w:val="24"/>
                                <w:lang w:val="en-US"/>
                              </w:rPr>
                            </w:pPr>
                            <w:bookmarkStart w:id="292" w:name="_Toc150687666"/>
                            <w:r w:rsidRPr="007426B8">
                              <w:rPr>
                                <w:lang w:val="en-US"/>
                              </w:rPr>
                              <w:t xml:space="preserve">Figure </w:t>
                            </w:r>
                            <w:r>
                              <w:fldChar w:fldCharType="begin"/>
                            </w:r>
                            <w:r w:rsidRPr="007426B8">
                              <w:rPr>
                                <w:lang w:val="en-US"/>
                              </w:rPr>
                              <w:instrText xml:space="preserve"> SEQ Figure \* ARABIC </w:instrText>
                            </w:r>
                            <w:r>
                              <w:fldChar w:fldCharType="separate"/>
                            </w:r>
                            <w:r w:rsidR="00E41BE7">
                              <w:rPr>
                                <w:noProof/>
                                <w:lang w:val="en-US"/>
                              </w:rPr>
                              <w:t>6</w:t>
                            </w:r>
                            <w:r>
                              <w:fldChar w:fldCharType="end"/>
                            </w:r>
                            <w:r w:rsidRPr="007426B8">
                              <w:rPr>
                                <w:lang w:val="en-US"/>
                              </w:rPr>
                              <w:t xml:space="preserve"> : Drivers’ sustainability conception and strategies</w:t>
                            </w:r>
                            <w:bookmarkEnd w:id="292"/>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A28C661" id="Zone de texte 37" o:spid="_x0000_s1076" type="#_x0000_t202" style="position:absolute;left:0;text-align:left;margin-left:-47.95pt;margin-top:20.45pt;width:481.05pt;height:9.9pt;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3cB5HQIAAEMEAAAOAAAAZHJzL2Uyb0RvYy54bWysU01v2zAMvQ/YfxB0X5xka7EacYosRYYB&#10;RVsgHXpWZCkWIIsapcTOfv0ofyRdt9Owi0yT1KPI97i4bWvLjgqDAVfw2WTKmXISSuP2Bf/+vPnw&#10;mbMQhSuFBacKflKB3y7fv1s0PldzqMCWChmBuJA3vuBVjD7PsiArVYswAa8cBTVgLSL94j4rUTSE&#10;XttsPp1eZw1g6RGkCoG8d32QLzt8rZWMj1oHFZktOL0tdid25y6d2XIh8j0KXxk5PEP8wytqYRwV&#10;PUPdiSjYAc0fULWRCAF0nEioM9DaSNX1QN3Mpm+62VbCq64XGk7w5zGF/wcrH45b/4Qstl+gJQLT&#10;QBof8kDO1E+rsU5feimjOI3wdB6baiOT5LyeTW/mV3POJMVm86ub+acEk11uewzxq4KaJaPgSLR0&#10;0xLH+xD71DElFQtgTbkx1qafFFhbZEdBFDaViWoA/y3LupTrIN3qAZMnu7SSrNjuWmbKgn/siE+u&#10;HZQnah+hV0bwcmOo4L0I8UkgSYE6JnnHRzq0habgMFicVYA//+ZP+cQQRTlrSFoFDz8OAhVn9psj&#10;7pIORwNHYzca7lCvgVqd0eJ42Zl0AaMdTY1Qv5DqV6kKhYSTVKvgcTTXsRc4bY1Uq1WXRGrzIt67&#10;rZcJehzsc/si0A+0RCL0AUbRifwNO31uP+bVIYI2HXWXKQ7zJqV25A9blVbh9X+Xddn95S8AAAD/&#10;/wMAUEsDBBQABgAIAAAAIQA9lj2E3wAAAAkBAAAPAAAAZHJzL2Rvd25yZXYueG1sTI/BTsMwDIbv&#10;SLxDZCQuaEuooGyl6QQb3MZhY9o5a0xb0ThVk67d22NOcLIs//r8/flqcq04Yx8aTxru5woEUult&#10;Q5WGw+f7bAEiREPWtJ5QwwUDrIrrq9xk1o+0w/M+VoIhFDKjoY6xy6QMZY3OhLnvkPj25XtnIq99&#10;JW1vRoa7ViZKpdKZhvhDbTpc11h+7wenId30w7ij9d3m8LY1H12VHF8vR61vb6aXZxARp/gXhl99&#10;VoeCnU5+IBtEq2G2fFxyVMOD4smBRZomIE5MV08gi1z+b1D8AAAA//8DAFBLAQItABQABgAIAAAA&#10;IQC2gziS/gAAAOEBAAATAAAAAAAAAAAAAAAAAAAAAABbQ29udGVudF9UeXBlc10ueG1sUEsBAi0A&#10;FAAGAAgAAAAhADj9If/WAAAAlAEAAAsAAAAAAAAAAAAAAAAALwEAAF9yZWxzLy5yZWxzUEsBAi0A&#10;FAAGAAgAAAAhAJLdwHkdAgAAQwQAAA4AAAAAAAAAAAAAAAAALgIAAGRycy9lMm9Eb2MueG1sUEsB&#10;Ai0AFAAGAAgAAAAhAD2WPYTfAAAACQEAAA8AAAAAAAAAAAAAAAAAdwQAAGRycy9kb3ducmV2Lnht&#10;bFBLBQYAAAAABAAEAPMAAACDBQAAAAA=&#10;" stroked="f">
                <v:textbox inset="0,0,0,0">
                  <w:txbxContent>
                    <w:p w14:paraId="7290FD62" w14:textId="795A0F97" w:rsidR="0031713E" w:rsidRPr="007426B8" w:rsidRDefault="0031713E" w:rsidP="00F022EC">
                      <w:pPr>
                        <w:pStyle w:val="Lgende"/>
                        <w:rPr>
                          <w:sz w:val="24"/>
                          <w:szCs w:val="24"/>
                          <w:lang w:val="en-US"/>
                        </w:rPr>
                      </w:pPr>
                      <w:bookmarkStart w:id="293" w:name="_Toc150687666"/>
                      <w:r w:rsidRPr="007426B8">
                        <w:rPr>
                          <w:lang w:val="en-US"/>
                        </w:rPr>
                        <w:t xml:space="preserve">Figure </w:t>
                      </w:r>
                      <w:r>
                        <w:fldChar w:fldCharType="begin"/>
                      </w:r>
                      <w:r w:rsidRPr="007426B8">
                        <w:rPr>
                          <w:lang w:val="en-US"/>
                        </w:rPr>
                        <w:instrText xml:space="preserve"> SEQ Figure \* ARABIC </w:instrText>
                      </w:r>
                      <w:r>
                        <w:fldChar w:fldCharType="separate"/>
                      </w:r>
                      <w:r w:rsidR="00E41BE7">
                        <w:rPr>
                          <w:noProof/>
                          <w:lang w:val="en-US"/>
                        </w:rPr>
                        <w:t>6</w:t>
                      </w:r>
                      <w:r>
                        <w:fldChar w:fldCharType="end"/>
                      </w:r>
                      <w:r w:rsidRPr="007426B8">
                        <w:rPr>
                          <w:lang w:val="en-US"/>
                        </w:rPr>
                        <w:t xml:space="preserve"> : Drivers’ sustainability conception and strategies</w:t>
                      </w:r>
                      <w:bookmarkEnd w:id="293"/>
                    </w:p>
                  </w:txbxContent>
                </v:textbox>
              </v:shape>
            </w:pict>
          </mc:Fallback>
        </mc:AlternateContent>
      </w:r>
    </w:p>
    <w:p w14:paraId="15FC04D4" w14:textId="77777777" w:rsidR="00BD6ED1" w:rsidRPr="00C05C6B" w:rsidRDefault="00BD6ED1" w:rsidP="00A225E1">
      <w:pPr>
        <w:spacing w:before="120" w:after="120"/>
        <w:rPr>
          <w:color w:val="000000" w:themeColor="text1"/>
          <w:lang w:val="en-US"/>
        </w:rPr>
      </w:pPr>
    </w:p>
    <w:p w14:paraId="005205D3" w14:textId="77777777" w:rsidR="00BD6ED1" w:rsidRPr="00C05C6B" w:rsidRDefault="00BD6ED1" w:rsidP="00A225E1">
      <w:pPr>
        <w:spacing w:before="120" w:after="120"/>
        <w:rPr>
          <w:color w:val="000000" w:themeColor="text1"/>
          <w:lang w:val="en-US"/>
        </w:rPr>
      </w:pPr>
    </w:p>
    <w:p w14:paraId="65B60F3C" w14:textId="4A223632" w:rsidR="00BD6ED1" w:rsidRPr="00C05C6B" w:rsidRDefault="00BD6ED1" w:rsidP="00A225E1">
      <w:pPr>
        <w:pStyle w:val="Titre4"/>
        <w:spacing w:before="120" w:after="120"/>
        <w:rPr>
          <w:color w:val="000000" w:themeColor="text1"/>
          <w:lang w:val="en-US"/>
        </w:rPr>
      </w:pPr>
      <w:r w:rsidRPr="00C05C6B">
        <w:rPr>
          <w:color w:val="000000" w:themeColor="text1"/>
          <w:lang w:val="en-US"/>
        </w:rPr>
        <w:br w:type="page"/>
      </w:r>
      <w:bookmarkStart w:id="294" w:name="_Toc149396664"/>
      <w:bookmarkStart w:id="295" w:name="_Toc151300056"/>
      <w:bookmarkStart w:id="296" w:name="_Toc169527939"/>
      <w:r w:rsidRPr="00C05C6B">
        <w:rPr>
          <w:color w:val="000000" w:themeColor="text1"/>
          <w:lang w:val="en-US"/>
        </w:rPr>
        <w:lastRenderedPageBreak/>
        <w:t>Platform boomerang effect?</w:t>
      </w:r>
      <w:bookmarkEnd w:id="294"/>
      <w:bookmarkEnd w:id="295"/>
      <w:bookmarkEnd w:id="296"/>
      <w:r w:rsidRPr="00C05C6B">
        <w:rPr>
          <w:color w:val="000000" w:themeColor="text1"/>
          <w:lang w:val="en-US"/>
        </w:rPr>
        <w:t xml:space="preserve">   </w:t>
      </w:r>
    </w:p>
    <w:p w14:paraId="14734D00"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In this section, we revisit the organisational side to understand the effect of these agency mechanisms on the platform.  Mechanisms within the drivers are used by the platform in defining their policies and actions. The data extracts analysed below are taken from the observation periods and informal conversations with employees. First, we had access to the platform's promotional and intentional discourses. In a second step, the sample is the employees' discourse about the platform's strategy.  </w:t>
      </w:r>
    </w:p>
    <w:p w14:paraId="265DBB2A"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According to a principle of continuous evolution, the company relies on this effective management of activities carried by the drivers to design and evolve their platform devices. </w:t>
      </w:r>
    </w:p>
    <w:p w14:paraId="74E1FCA4" w14:textId="77777777" w:rsidR="00BD6ED1" w:rsidRPr="00C05C6B" w:rsidRDefault="00BD6ED1" w:rsidP="00A225E1">
      <w:pPr>
        <w:spacing w:before="120" w:after="120"/>
        <w:rPr>
          <w:color w:val="000000" w:themeColor="text1"/>
          <w:lang w:val="en-US"/>
        </w:rPr>
      </w:pPr>
      <w:r w:rsidRPr="00C05C6B">
        <w:rPr>
          <w:color w:val="000000" w:themeColor="text1"/>
          <w:lang w:val="en-US"/>
        </w:rPr>
        <w:t>« </w:t>
      </w:r>
      <w:r w:rsidRPr="00C05C6B">
        <w:rPr>
          <w:i/>
          <w:color w:val="000000" w:themeColor="text1"/>
          <w:lang w:val="en-US"/>
        </w:rPr>
        <w:t>Our fundamental difference is our values, in the way we operate in our relationships with drivers. We want to be transparent, inclusive. We don’t want not to make money "on their backs". We're not going to take a big commission for not using them. We take a commission to be able to live. The goal is to be profitable, but not at any price</w:t>
      </w:r>
      <w:r w:rsidRPr="00C05C6B">
        <w:rPr>
          <w:color w:val="000000" w:themeColor="text1"/>
          <w:lang w:val="en-US"/>
        </w:rPr>
        <w:t xml:space="preserve">” (Gross manager) </w:t>
      </w:r>
    </w:p>
    <w:p w14:paraId="1CA61D3C" w14:textId="77777777" w:rsidR="00BD6ED1" w:rsidRPr="00C05C6B" w:rsidRDefault="00BD6ED1" w:rsidP="00A225E1">
      <w:pPr>
        <w:spacing w:before="120" w:after="120"/>
        <w:rPr>
          <w:color w:val="000000" w:themeColor="text1"/>
          <w:lang w:val="en-US"/>
        </w:rPr>
      </w:pPr>
      <w:r w:rsidRPr="00C05C6B">
        <w:rPr>
          <w:color w:val="000000" w:themeColor="text1"/>
          <w:lang w:val="en-US"/>
        </w:rPr>
        <w:t>If previously the platform promoted a family philosophy and proximity between them and the drivers which implied in particular the use of first names, they then opted for the use of formal address to align with the need for recognition of professionalism of drivers.</w:t>
      </w:r>
    </w:p>
    <w:p w14:paraId="2BBC51CD"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 « </w:t>
      </w:r>
      <w:r w:rsidRPr="00C05C6B">
        <w:rPr>
          <w:i/>
          <w:color w:val="000000" w:themeColor="text1"/>
          <w:lang w:val="en-US"/>
        </w:rPr>
        <w:t>At the beginning we used to be on first-name terms, but we changed, there were some remarks... now we are on a polite basis to be more professional. We wanted to increase the level of professionalism, for a question of quality of service also.</w:t>
      </w:r>
      <w:r w:rsidRPr="00C05C6B">
        <w:rPr>
          <w:color w:val="000000" w:themeColor="text1"/>
          <w:lang w:val="en-US"/>
        </w:rPr>
        <w:t xml:space="preserve"> » (Administrative and employee welfare manager) </w:t>
      </w:r>
    </w:p>
    <w:p w14:paraId="729AF87E"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In the course of our conversations, we were told that this closeness to the drivers was not spontaneous but the result of strategic thinking. Indeed, there is an interest in information behind this human approach with the drivers, especially information related to the intentions of competitors. </w:t>
      </w:r>
    </w:p>
    <w:p w14:paraId="3E3BDD81"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From a strategic point of view, it's important that a driver feels confident, whether it's about platform problems that we can solve, but also about the information we can get about Uber, such as upcoming promotions, or when Uber has made such and such an announcement, so that we are directly informed. The drivers know that we respect them and that's important.</w:t>
      </w:r>
      <w:r w:rsidRPr="00C05C6B">
        <w:rPr>
          <w:color w:val="000000" w:themeColor="text1"/>
          <w:lang w:val="en-US"/>
        </w:rPr>
        <w:t xml:space="preserve"> » (Community manager) </w:t>
      </w:r>
    </w:p>
    <w:p w14:paraId="19AD6EB7"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As mentioned earlier, another specific aspect of the platform is the payment in cash.  While it is sold to drivers as an additional opportunity to get rides from another customer audience, it is </w:t>
      </w:r>
      <w:r w:rsidRPr="00C05C6B">
        <w:rPr>
          <w:color w:val="000000" w:themeColor="text1"/>
          <w:lang w:val="en-US"/>
        </w:rPr>
        <w:lastRenderedPageBreak/>
        <w:t xml:space="preserve">sometimes seen as an extra charge by the driver, sometimes seen as an economic strategy. In addition, this payment options appeal to a less professional customer population. </w:t>
      </w:r>
    </w:p>
    <w:p w14:paraId="2D7D1595" w14:textId="3AC90222" w:rsidR="00BD6ED1" w:rsidRPr="00C05C6B" w:rsidRDefault="00BD6ED1" w:rsidP="00A225E1">
      <w:pPr>
        <w:spacing w:before="120" w:after="120"/>
        <w:rPr>
          <w:color w:val="000000" w:themeColor="text1"/>
          <w:lang w:val="en-US"/>
        </w:rPr>
      </w:pPr>
      <w:r w:rsidRPr="00C05C6B">
        <w:rPr>
          <w:color w:val="000000" w:themeColor="text1"/>
          <w:lang w:val="en-US"/>
        </w:rPr>
        <w:t xml:space="preserve"> «</w:t>
      </w:r>
      <w:r w:rsidRPr="00C05C6B">
        <w:rPr>
          <w:i/>
          <w:color w:val="000000" w:themeColor="text1"/>
          <w:lang w:val="en-US"/>
        </w:rPr>
        <w:t>It's a different type of customer, a more urban, more underground customer... if we had to caricature it, it's the guy who's going to come in with his joint in his mouth</w:t>
      </w:r>
      <w:r w:rsidR="005D00AF" w:rsidRPr="00C05C6B">
        <w:rPr>
          <w:i/>
          <w:color w:val="000000" w:themeColor="text1"/>
          <w:lang w:val="en-US"/>
        </w:rPr>
        <w:t>.»</w:t>
      </w:r>
      <w:r w:rsidRPr="00C05C6B">
        <w:rPr>
          <w:i/>
          <w:color w:val="000000" w:themeColor="text1"/>
          <w:lang w:val="en-US"/>
        </w:rPr>
        <w:t>At the same time, it is a cooler and friendlier public, but it can also lead to abusive behaviour.</w:t>
      </w:r>
      <w:r w:rsidRPr="00C05C6B">
        <w:rPr>
          <w:color w:val="000000" w:themeColor="text1"/>
          <w:lang w:val="en-US"/>
        </w:rPr>
        <w:t xml:space="preserve"> » (Administrative and employee welfare manager)</w:t>
      </w:r>
    </w:p>
    <w:p w14:paraId="32B1CA53" w14:textId="7D093D35"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I registered on K, but I didn't use it much, I like Uber, it's disciplinary. K is more family-friendly, you pay cash, I prefer the security provided by Uber for the clients. I know the destination, I drop the client off and that's it. At K, the client comes next to you, he is friendly, he asks to smoke, to eat in the car</w:t>
      </w:r>
      <w:r w:rsidR="00180B2C" w:rsidRPr="00C05C6B">
        <w:rPr>
          <w:color w:val="000000" w:themeColor="text1"/>
          <w:lang w:val="en-US"/>
        </w:rPr>
        <w:t>”</w:t>
      </w:r>
      <w:r w:rsidRPr="00C05C6B">
        <w:rPr>
          <w:color w:val="000000" w:themeColor="text1"/>
          <w:lang w:val="en-US"/>
        </w:rPr>
        <w:t>. (Driver)</w:t>
      </w:r>
    </w:p>
    <w:p w14:paraId="69AB99C8" w14:textId="7752EFDF" w:rsidR="00BD6ED1" w:rsidRPr="00C05C6B" w:rsidRDefault="00BD6ED1" w:rsidP="00A225E1">
      <w:pPr>
        <w:spacing w:before="120" w:after="120"/>
        <w:rPr>
          <w:color w:val="000000" w:themeColor="text1"/>
          <w:lang w:val="en-US"/>
        </w:rPr>
      </w:pPr>
      <w:r w:rsidRPr="00C05C6B">
        <w:rPr>
          <w:color w:val="000000" w:themeColor="text1"/>
          <w:lang w:val="en-US"/>
        </w:rPr>
        <w:t xml:space="preserve">This </w:t>
      </w:r>
      <w:r w:rsidR="00180B2C" w:rsidRPr="00C05C6B">
        <w:rPr>
          <w:color w:val="000000" w:themeColor="text1"/>
          <w:lang w:val="en-US"/>
        </w:rPr>
        <w:t>customer base</w:t>
      </w:r>
      <w:r w:rsidRPr="00C05C6B">
        <w:rPr>
          <w:color w:val="000000" w:themeColor="text1"/>
          <w:lang w:val="en-US"/>
        </w:rPr>
        <w:t xml:space="preserve"> leads to complaints from drivers and consequently to a lot of intervention from the platform in the management of driver-customer relations. Indeed, material damages and inappropriate behaviours of customers are relayed by the drivers to the "care" service that the employees must manage. These customers, using the cash payment service, are associated with the customers guilty of abusive behaviour. </w:t>
      </w:r>
    </w:p>
    <w:p w14:paraId="7737805E"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Problems between customers and drivers happen, especially with drunken customers who vomit in the car. So it's mostly property damage calls</w:t>
      </w:r>
      <w:r w:rsidRPr="00C05C6B">
        <w:rPr>
          <w:color w:val="000000" w:themeColor="text1"/>
          <w:lang w:val="en-US"/>
        </w:rPr>
        <w:t>." (Administrative and employee welfare manager)</w:t>
      </w:r>
    </w:p>
    <w:p w14:paraId="274499E0" w14:textId="77777777" w:rsidR="00BD6ED1" w:rsidRPr="00C05C6B" w:rsidRDefault="00BD6ED1" w:rsidP="00A225E1">
      <w:pPr>
        <w:spacing w:before="120" w:after="120"/>
        <w:rPr>
          <w:color w:val="000000" w:themeColor="text1"/>
          <w:lang w:val="en-US"/>
        </w:rPr>
      </w:pPr>
      <w:r w:rsidRPr="00C05C6B">
        <w:rPr>
          <w:color w:val="000000" w:themeColor="text1"/>
          <w:lang w:val="en-US"/>
        </w:rPr>
        <w:t>In their day-to-day telephone care, employees also report that the main complaints they face are related to waiting time issues and cancellations.</w:t>
      </w:r>
    </w:p>
    <w:p w14:paraId="0DCFE671"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Finally, the most complaints we get are about cancellation fees. We don't have a tech's as good as Uber. Uber charges for waiting time from two minutes, because it's via credit card. So in fact Uber passengers are hyper-disciplined and educated, because if the driver waits more than two minutes, they are charged. A lot of drivers stop working with us because of that."</w:t>
      </w:r>
      <w:r w:rsidRPr="00C05C6B">
        <w:rPr>
          <w:color w:val="000000" w:themeColor="text1"/>
          <w:lang w:val="en-US"/>
        </w:rPr>
        <w:t xml:space="preserve"> (Operations manager) </w:t>
      </w:r>
    </w:p>
    <w:p w14:paraId="7BC83C23"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In the evolution of their sanction policies, strategic thinking is taking place. A feeling of overpowering is felt by employees, misplaced according to them and contrary to the values of the platform. </w:t>
      </w:r>
    </w:p>
    <w:p w14:paraId="4BB808AB" w14:textId="77777777" w:rsidR="00BD6ED1" w:rsidRPr="00C05C6B" w:rsidRDefault="00BD6ED1" w:rsidP="00A225E1">
      <w:pPr>
        <w:spacing w:before="120" w:after="120"/>
        <w:rPr>
          <w:i/>
          <w:color w:val="000000" w:themeColor="text1"/>
          <w:lang w:val="en-US"/>
        </w:rPr>
      </w:pPr>
      <w:r w:rsidRPr="00C05C6B">
        <w:rPr>
          <w:color w:val="000000" w:themeColor="text1"/>
          <w:lang w:val="en-US"/>
        </w:rPr>
        <w:t>"</w:t>
      </w:r>
      <w:r w:rsidRPr="00C05C6B">
        <w:rPr>
          <w:i/>
          <w:color w:val="000000" w:themeColor="text1"/>
          <w:lang w:val="en-US"/>
        </w:rPr>
        <w:t xml:space="preserve">We can suspend a driver from one day to the next, so I don't think that's good... it gives a form of omnipotence, it's a big control, so I'm not really aligned with that, but there are strategic imperatives. For example, one of the sanctions in case of a too high cancellation rate is to </w:t>
      </w:r>
      <w:r w:rsidRPr="00C05C6B">
        <w:rPr>
          <w:i/>
          <w:color w:val="000000" w:themeColor="text1"/>
          <w:lang w:val="en-US"/>
        </w:rPr>
        <w:lastRenderedPageBreak/>
        <w:t xml:space="preserve">withdraw the customer's destination information from the driver. It's strategic, but it takes away the balance of the relationship that the platform initially promotes. »  (Community manager) </w:t>
      </w:r>
    </w:p>
    <w:p w14:paraId="6E316EFF"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Furthermore, one solution being considered is to strengthen the technology to delegate this task to algorithms, which will be based on the idea of rewarding drivers who have a low cancellation rate rather than punishing those with a high rate. </w:t>
      </w:r>
    </w:p>
    <w:p w14:paraId="797C1588" w14:textId="77777777" w:rsidR="00BD6ED1" w:rsidRPr="00C05C6B" w:rsidRDefault="00BD6ED1" w:rsidP="00A225E1">
      <w:pPr>
        <w:spacing w:before="120" w:after="120"/>
        <w:rPr>
          <w:color w:val="000000" w:themeColor="text1"/>
          <w:lang w:val="en-US"/>
        </w:rPr>
      </w:pPr>
      <w:r w:rsidRPr="00C05C6B">
        <w:rPr>
          <w:i/>
          <w:color w:val="000000" w:themeColor="text1"/>
          <w:lang w:val="en-US"/>
        </w:rPr>
        <w:t xml:space="preserve"> "We plan to cancel the principle of suspending drivers according to the cancellation rate, but, on the other hand, there will be an algorithm that will exist to reward those who have a low cancellation rate. The algorithm that will do everything will be published, so the driver will know how it is calculated. This will reduce the subordination link that may exist between the platform and the driver, since it is the algorithm known to all that will regulate the behaviour, which will be accepted beforehand by the drivers</w:t>
      </w:r>
      <w:r w:rsidRPr="00C05C6B">
        <w:rPr>
          <w:color w:val="000000" w:themeColor="text1"/>
          <w:lang w:val="en-US"/>
        </w:rPr>
        <w:t xml:space="preserve">." (Administrative and employee welfare manager) </w:t>
      </w:r>
    </w:p>
    <w:p w14:paraId="28530E00"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Finally, these elements of daily reality experienced by the employees reinforce the instrumental aspect of the platform. Despite a desire to involve a human interface, technology stands out as a central element in the relationship between platform and driver. This technology is a source of complaints because it is not sufficiently developed and is therefore the strategic axis on which the platform focuses its energy to develop it as well as possible and reduce these complaints.  </w:t>
      </w:r>
    </w:p>
    <w:p w14:paraId="154CD8C4"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The drivers are their daily life, we have to listen to them and help them.But sometimes it is just related to the application. But already taking into account their complaints and relaying them allows us to take them into account.  We know that sometimes we lack a little bit of tech, we will be very close to the drivers, the balance is not great. We know what we lack; we have no choice but to welcome the drivers every day to avoid this lack of tech becoming a frustration</w:t>
      </w:r>
      <w:r w:rsidRPr="00C05C6B">
        <w:rPr>
          <w:color w:val="000000" w:themeColor="text1"/>
          <w:lang w:val="en-US"/>
        </w:rPr>
        <w:t xml:space="preserve">" (Gross manager) </w:t>
      </w:r>
    </w:p>
    <w:p w14:paraId="4024849C"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K in relation to its strategy and philosophy gets legitimacy, drivers do not question its place and its devices, because the policies are turned to the interest of the driver. </w:t>
      </w:r>
    </w:p>
    <w:p w14:paraId="5400315B" w14:textId="77777777" w:rsidR="00BD6ED1" w:rsidRPr="00C05C6B" w:rsidRDefault="00BD6ED1" w:rsidP="00A225E1">
      <w:pPr>
        <w:spacing w:before="120" w:after="120"/>
        <w:rPr>
          <w:color w:val="000000" w:themeColor="text1"/>
          <w:lang w:val="en-US"/>
        </w:rPr>
      </w:pPr>
      <w:r w:rsidRPr="00C05C6B">
        <w:rPr>
          <w:color w:val="000000" w:themeColor="text1"/>
          <w:lang w:val="en-US"/>
        </w:rPr>
        <w:t>"</w:t>
      </w:r>
      <w:r w:rsidRPr="00C05C6B">
        <w:rPr>
          <w:i/>
          <w:color w:val="000000" w:themeColor="text1"/>
          <w:lang w:val="en-US"/>
        </w:rPr>
        <w:t>What is surprising is that the drivers do not revolt. The closer we are to them, the more they will accept these kinds of policies. We are there to support them. At Uber there is no physical team. They all work in Amsterdam so they are not present. The drivers appreciate K more, because we have this humanity that Uber does not have</w:t>
      </w:r>
      <w:r w:rsidRPr="00C05C6B">
        <w:rPr>
          <w:color w:val="000000" w:themeColor="text1"/>
          <w:lang w:val="en-US"/>
        </w:rPr>
        <w:t xml:space="preserve">.." (Operations manager) </w:t>
      </w:r>
    </w:p>
    <w:p w14:paraId="26726459" w14:textId="77777777" w:rsidR="00BD6ED1" w:rsidRPr="00C05C6B" w:rsidRDefault="00BD6ED1" w:rsidP="00A225E1">
      <w:pPr>
        <w:spacing w:before="120" w:after="120"/>
        <w:rPr>
          <w:color w:val="000000" w:themeColor="text1"/>
          <w:lang w:val="en-US"/>
        </w:rPr>
      </w:pPr>
      <w:r w:rsidRPr="00C05C6B">
        <w:rPr>
          <w:color w:val="000000" w:themeColor="text1"/>
          <w:lang w:val="en-US"/>
        </w:rPr>
        <w:t>Moreover, the FEs proposed by the platforms are rarely used by the drivers as they are. They develop their own strategies, but these practices helps to feed the platform's discourse. As a result, this reenactment of discourse further legitimises the platform's promotional message.</w:t>
      </w:r>
    </w:p>
    <w:p w14:paraId="1A6B57D7" w14:textId="77777777" w:rsidR="00FE29C9" w:rsidRPr="00C05C6B" w:rsidRDefault="00BD6ED1" w:rsidP="00A225E1">
      <w:pPr>
        <w:spacing w:before="120" w:after="120"/>
        <w:rPr>
          <w:color w:val="000000" w:themeColor="text1"/>
          <w:lang w:val="en-US"/>
        </w:rPr>
      </w:pPr>
      <w:r w:rsidRPr="00C05C6B">
        <w:rPr>
          <w:color w:val="000000" w:themeColor="text1"/>
          <w:lang w:val="en-US"/>
        </w:rPr>
        <w:lastRenderedPageBreak/>
        <w:t xml:space="preserve">" </w:t>
      </w:r>
      <w:r w:rsidRPr="00C05C6B">
        <w:rPr>
          <w:i/>
          <w:color w:val="000000" w:themeColor="text1"/>
          <w:lang w:val="en-US"/>
        </w:rPr>
        <w:t>The point is that drivers feel closer to the clientele, because at least they talk. They say that with K, there is a crazy exchange and they like it, because they have fun whereas with Uber rides, they don't dare to talk, clients often go home without saying hello, it's like using an automatic car</w:t>
      </w:r>
      <w:r w:rsidRPr="00C05C6B">
        <w:rPr>
          <w:color w:val="000000" w:themeColor="text1"/>
          <w:lang w:val="en-US"/>
        </w:rPr>
        <w:t xml:space="preserve"> " (Operations manager)</w:t>
      </w:r>
    </w:p>
    <w:p w14:paraId="1CF0F4AC" w14:textId="098BE01E" w:rsidR="00BD6ED1" w:rsidRPr="00C05C6B" w:rsidRDefault="00BD6ED1" w:rsidP="00A225E1">
      <w:pPr>
        <w:pStyle w:val="Titre3"/>
        <w:spacing w:before="120" w:beforeAutospacing="0" w:after="120" w:afterAutospacing="0"/>
        <w:rPr>
          <w:color w:val="000000" w:themeColor="text1"/>
          <w:lang w:val="en-US"/>
        </w:rPr>
      </w:pPr>
      <w:bookmarkStart w:id="297" w:name="_Toc149396665"/>
      <w:bookmarkStart w:id="298" w:name="_Toc151300057"/>
      <w:bookmarkStart w:id="299" w:name="_Toc169527940"/>
      <w:r w:rsidRPr="00C05C6B">
        <w:rPr>
          <w:color w:val="000000" w:themeColor="text1"/>
          <w:lang w:val="en-US"/>
        </w:rPr>
        <w:t>Discussion</w:t>
      </w:r>
      <w:bookmarkEnd w:id="297"/>
      <w:bookmarkEnd w:id="298"/>
      <w:bookmarkEnd w:id="299"/>
      <w:r w:rsidRPr="00C05C6B">
        <w:rPr>
          <w:color w:val="000000" w:themeColor="text1"/>
          <w:lang w:val="en-US"/>
        </w:rPr>
        <w:t xml:space="preserve"> </w:t>
      </w:r>
    </w:p>
    <w:p w14:paraId="62E726BA" w14:textId="0F482946" w:rsidR="00D22411" w:rsidRPr="00C05C6B" w:rsidRDefault="00BD6ED1" w:rsidP="00A225E1">
      <w:pPr>
        <w:spacing w:before="120" w:after="120"/>
        <w:rPr>
          <w:color w:val="000000" w:themeColor="text1"/>
          <w:lang w:val="en-US"/>
        </w:rPr>
      </w:pPr>
      <w:r w:rsidRPr="00C05C6B">
        <w:rPr>
          <w:color w:val="000000" w:themeColor="text1"/>
          <w:lang w:val="en-US"/>
        </w:rPr>
        <w:t xml:space="preserve">The dynamic between the structure and the agency becomes the central point of our findings.  The institutional </w:t>
      </w:r>
      <w:r w:rsidR="00C7237A" w:rsidRPr="00C05C6B">
        <w:rPr>
          <w:color w:val="000000" w:themeColor="text1"/>
          <w:lang w:val="en-US"/>
        </w:rPr>
        <w:t>field is ambiguous because both</w:t>
      </w:r>
      <w:r w:rsidRPr="00C05C6B">
        <w:rPr>
          <w:color w:val="000000" w:themeColor="text1"/>
          <w:lang w:val="en-US"/>
        </w:rPr>
        <w:t xml:space="preserve"> the dominant player, Uber, has not acquired total legitimacy among the stakeholder and gig-work is not unanimously perceived and defined in a formal way. The platform K proposes relational management to counter the shortcomings of algorithmic management, by proposing functional equivalents that can support the autonomy of drivers. On the drivers' side, various enactment towards gig work lead workers to develop their own strategies for emancipation and sustainability of their activities. They have developed a number of mechanisms to control opportunism and foster a zone of shared interests in order to enhance cooperation among them. The platform manages to acquire a certain legitimacy of existence among drivers by being close to them and listening to them. Consequently, it will be the least mobilised because of its technological flaws. The platform is in a logic of continuous evolution and adapts its systems according to the realities of the drivers. In these adaptations, several elements show that the devices are progressively moving towards the technological benefit proposed by Uber. An overview of this process is provided in the figure below. </w:t>
      </w:r>
    </w:p>
    <w:p w14:paraId="7D090AF3" w14:textId="77777777" w:rsidR="00D22411" w:rsidRPr="00C05C6B" w:rsidRDefault="00D22411">
      <w:pPr>
        <w:spacing w:line="259" w:lineRule="auto"/>
        <w:jc w:val="left"/>
        <w:rPr>
          <w:color w:val="000000" w:themeColor="text1"/>
          <w:lang w:val="en-US"/>
        </w:rPr>
      </w:pPr>
      <w:r w:rsidRPr="00C05C6B">
        <w:rPr>
          <w:color w:val="000000" w:themeColor="text1"/>
          <w:lang w:val="en-US"/>
        </w:rPr>
        <w:br w:type="page"/>
      </w:r>
    </w:p>
    <w:p w14:paraId="2D594498" w14:textId="77777777" w:rsidR="00BD6ED1" w:rsidRPr="00C05C6B" w:rsidRDefault="00BD6ED1" w:rsidP="00A225E1">
      <w:pPr>
        <w:spacing w:before="120" w:after="120"/>
        <w:rPr>
          <w:color w:val="000000" w:themeColor="text1"/>
          <w:lang w:val="en-US"/>
        </w:rPr>
      </w:pPr>
    </w:p>
    <w:p w14:paraId="58C588E8" w14:textId="0D2ABD9E" w:rsidR="00BD6ED1" w:rsidRPr="00C05C6B" w:rsidRDefault="003C7EF7" w:rsidP="00A225E1">
      <w:pPr>
        <w:spacing w:before="120" w:after="120"/>
        <w:rPr>
          <w:color w:val="000000" w:themeColor="text1"/>
          <w:lang w:val="en-US"/>
        </w:rPr>
      </w:pPr>
      <w:r w:rsidRPr="00C05C6B">
        <w:rPr>
          <w:noProof/>
          <w:color w:val="000000" w:themeColor="text1"/>
          <w:lang w:eastAsia="fr-FR"/>
        </w:rPr>
        <mc:AlternateContent>
          <mc:Choice Requires="wpg">
            <w:drawing>
              <wp:anchor distT="0" distB="0" distL="114300" distR="114300" simplePos="0" relativeHeight="251658248" behindDoc="0" locked="0" layoutInCell="1" allowOverlap="1" wp14:anchorId="23BC32B7" wp14:editId="6FC465BE">
                <wp:simplePos x="0" y="0"/>
                <wp:positionH relativeFrom="column">
                  <wp:posOffset>-92075</wp:posOffset>
                </wp:positionH>
                <wp:positionV relativeFrom="paragraph">
                  <wp:posOffset>257810</wp:posOffset>
                </wp:positionV>
                <wp:extent cx="5913120" cy="4121150"/>
                <wp:effectExtent l="0" t="0" r="11430" b="12700"/>
                <wp:wrapTopAndBottom/>
                <wp:docPr id="20" name="Groupe 20"/>
                <wp:cNvGraphicFramePr/>
                <a:graphic xmlns:a="http://schemas.openxmlformats.org/drawingml/2006/main">
                  <a:graphicData uri="http://schemas.microsoft.com/office/word/2010/wordprocessingGroup">
                    <wpg:wgp>
                      <wpg:cNvGrpSpPr/>
                      <wpg:grpSpPr>
                        <a:xfrm>
                          <a:off x="0" y="0"/>
                          <a:ext cx="5913120" cy="4121150"/>
                          <a:chOff x="0" y="0"/>
                          <a:chExt cx="6015990" cy="3643657"/>
                        </a:xfrm>
                      </wpg:grpSpPr>
                      <wps:wsp>
                        <wps:cNvPr id="21" name="Ellipse 21"/>
                        <wps:cNvSpPr/>
                        <wps:spPr>
                          <a:xfrm>
                            <a:off x="0" y="0"/>
                            <a:ext cx="6015990" cy="3643657"/>
                          </a:xfrm>
                          <a:prstGeom prst="ellipse">
                            <a:avLst/>
                          </a:prstGeom>
                          <a:solidFill>
                            <a:schemeClr val="bg1"/>
                          </a:solidFill>
                          <a:ln>
                            <a:solidFill>
                              <a:schemeClr val="tx1"/>
                            </a:solidFill>
                            <a:prstDash val="dashDot"/>
                          </a:ln>
                        </wps:spPr>
                        <wps:style>
                          <a:lnRef idx="2">
                            <a:schemeClr val="accent1">
                              <a:shade val="50000"/>
                            </a:schemeClr>
                          </a:lnRef>
                          <a:fillRef idx="1">
                            <a:schemeClr val="accent1"/>
                          </a:fillRef>
                          <a:effectRef idx="0">
                            <a:schemeClr val="accent1"/>
                          </a:effectRef>
                          <a:fontRef idx="minor">
                            <a:schemeClr val="lt1"/>
                          </a:fontRef>
                        </wps:style>
                        <wps:txbx>
                          <w:txbxContent>
                            <w:p w14:paraId="3FD2FE7E" w14:textId="77777777" w:rsidR="0031713E" w:rsidRDefault="0031713E" w:rsidP="00F022EC"/>
                            <w:p w14:paraId="1C79EB10" w14:textId="77777777" w:rsidR="0031713E" w:rsidRDefault="0031713E" w:rsidP="00F022EC"/>
                            <w:p w14:paraId="35039195" w14:textId="77777777" w:rsidR="0031713E" w:rsidRDefault="0031713E" w:rsidP="00F022EC"/>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 name="Zone de texte 24"/>
                        <wps:cNvSpPr txBox="1"/>
                        <wps:spPr>
                          <a:xfrm>
                            <a:off x="1616765" y="251791"/>
                            <a:ext cx="2769476" cy="383761"/>
                          </a:xfrm>
                          <a:prstGeom prst="rect">
                            <a:avLst/>
                          </a:prstGeom>
                          <a:solidFill>
                            <a:schemeClr val="lt1"/>
                          </a:solidFill>
                          <a:ln w="6350">
                            <a:noFill/>
                          </a:ln>
                        </wps:spPr>
                        <wps:txbx>
                          <w:txbxContent>
                            <w:p w14:paraId="4D052076" w14:textId="2CC840D6" w:rsidR="0031713E" w:rsidRPr="006B63DE" w:rsidRDefault="0031713E" w:rsidP="006B63DE">
                              <w:pPr>
                                <w:spacing w:line="240" w:lineRule="auto"/>
                                <w:jc w:val="center"/>
                                <w:rPr>
                                  <w:sz w:val="22"/>
                                </w:rPr>
                              </w:pPr>
                              <w:r w:rsidRPr="006B63DE">
                                <w:rPr>
                                  <w:sz w:val="22"/>
                                </w:rPr>
                                <w:t>AMBIGUOUS INSTITUTIONAL FIELD</w:t>
                              </w:r>
                            </w:p>
                            <w:p w14:paraId="58BB1CA4" w14:textId="77777777" w:rsidR="0031713E" w:rsidRDefault="0031713E" w:rsidP="00F022EC"/>
                            <w:p w14:paraId="21A94072" w14:textId="77777777" w:rsidR="0031713E" w:rsidRPr="00A32AC7" w:rsidRDefault="0031713E" w:rsidP="00F022EC">
                              <w:r w:rsidRPr="00A32AC7">
                                <w:t xml:space="preserve">AMBIGUOUS INSTITUTIONAL FIELD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8" name="Organigramme : Alternative 38"/>
                        <wps:cNvSpPr/>
                        <wps:spPr>
                          <a:xfrm>
                            <a:off x="331305" y="1550504"/>
                            <a:ext cx="1748590" cy="833755"/>
                          </a:xfrm>
                          <a:prstGeom prst="flowChartAlternateProcess">
                            <a:avLst/>
                          </a:prstGeom>
                          <a:solidFill>
                            <a:schemeClr val="bg1"/>
                          </a:solidFill>
                          <a:ln>
                            <a:solidFill>
                              <a:schemeClr val="tx1"/>
                            </a:solidFill>
                          </a:ln>
                        </wps:spPr>
                        <wps:style>
                          <a:lnRef idx="2">
                            <a:schemeClr val="dk1">
                              <a:shade val="50000"/>
                            </a:schemeClr>
                          </a:lnRef>
                          <a:fillRef idx="1">
                            <a:schemeClr val="dk1"/>
                          </a:fillRef>
                          <a:effectRef idx="0">
                            <a:schemeClr val="dk1"/>
                          </a:effectRef>
                          <a:fontRef idx="minor">
                            <a:schemeClr val="lt1"/>
                          </a:fontRef>
                        </wps:style>
                        <wps:txbx>
                          <w:txbxContent>
                            <w:p w14:paraId="72E2171E" w14:textId="77777777" w:rsidR="0031713E" w:rsidRPr="0054137D" w:rsidRDefault="0031713E" w:rsidP="009B76EF">
                              <w:pPr>
                                <w:spacing w:line="240" w:lineRule="auto"/>
                                <w:rPr>
                                  <w:color w:val="3B3838" w:themeColor="background2" w:themeShade="40"/>
                                  <w:lang w:val="en-US"/>
                                </w:rPr>
                              </w:pPr>
                              <w:r w:rsidRPr="0054137D">
                                <w:rPr>
                                  <w:color w:val="3B3838" w:themeColor="background2" w:themeShade="40"/>
                                  <w:lang w:val="en-US"/>
                                </w:rPr>
                                <w:t>Platform K </w:t>
                              </w:r>
                            </w:p>
                            <w:p w14:paraId="669DE03E" w14:textId="77777777" w:rsidR="0031713E" w:rsidRPr="0054137D" w:rsidRDefault="0031713E" w:rsidP="009B76EF">
                              <w:pPr>
                                <w:spacing w:line="240" w:lineRule="auto"/>
                                <w:rPr>
                                  <w:color w:val="3B3838" w:themeColor="background2" w:themeShade="40"/>
                                  <w:lang w:val="en-US"/>
                                </w:rPr>
                              </w:pPr>
                              <w:r w:rsidRPr="0054137D">
                                <w:rPr>
                                  <w:color w:val="3B3838" w:themeColor="background2" w:themeShade="40"/>
                                  <w:lang w:val="en-US"/>
                                </w:rPr>
                                <w:t xml:space="preserve"> Social, economic and legal FE’s</w:t>
                              </w:r>
                            </w:p>
                            <w:p w14:paraId="51B09E96" w14:textId="77777777" w:rsidR="0031713E" w:rsidRPr="000621B6" w:rsidRDefault="0031713E" w:rsidP="00F022EC">
                              <w:pPr>
                                <w:rPr>
                                  <w:lang w:val="en-US"/>
                                </w:rPr>
                              </w:pPr>
                            </w:p>
                            <w:p w14:paraId="08238755" w14:textId="77777777" w:rsidR="0031713E" w:rsidRPr="008C0A5C" w:rsidRDefault="0031713E" w:rsidP="00F022EC">
                              <w:pPr>
                                <w:rPr>
                                  <w:lang w:val="en-US"/>
                                </w:rPr>
                              </w:pPr>
                              <w:r w:rsidRPr="008C0A5C">
                                <w:rPr>
                                  <w:lang w:val="en-US"/>
                                </w:rPr>
                                <w:t>Platform K </w:t>
                              </w:r>
                            </w:p>
                            <w:p w14:paraId="560B823F" w14:textId="77777777" w:rsidR="0031713E" w:rsidRPr="008C0A5C" w:rsidRDefault="0031713E" w:rsidP="00F022EC">
                              <w:pPr>
                                <w:rPr>
                                  <w:lang w:val="en-US"/>
                                </w:rPr>
                              </w:pPr>
                              <w:r w:rsidRPr="008C0A5C">
                                <w:rPr>
                                  <w:lang w:val="en-US"/>
                                </w:rPr>
                                <w:t xml:space="preserve"> Social, economic and legal FE’s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9" name="Flèche courbée vers le bas 39"/>
                        <wps:cNvSpPr/>
                        <wps:spPr>
                          <a:xfrm>
                            <a:off x="2160105" y="1020417"/>
                            <a:ext cx="1788288" cy="503582"/>
                          </a:xfrm>
                          <a:prstGeom prst="curvedDownArrow">
                            <a:avLst/>
                          </a:prstGeom>
                          <a:solidFill>
                            <a:schemeClr val="bg1"/>
                          </a:solidFill>
                        </wps:spPr>
                        <wps:style>
                          <a:lnRef idx="2">
                            <a:schemeClr val="dk1">
                              <a:shade val="50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0" name="Organigramme : Alternative 40"/>
                        <wps:cNvSpPr/>
                        <wps:spPr>
                          <a:xfrm>
                            <a:off x="3949148" y="1550504"/>
                            <a:ext cx="1841900" cy="833755"/>
                          </a:xfrm>
                          <a:prstGeom prst="flowChartAlternateProcess">
                            <a:avLst/>
                          </a:prstGeom>
                          <a:solidFill>
                            <a:schemeClr val="bg1"/>
                          </a:solidFill>
                          <a:ln>
                            <a:solidFill>
                              <a:schemeClr val="tx1"/>
                            </a:solidFill>
                          </a:ln>
                        </wps:spPr>
                        <wps:style>
                          <a:lnRef idx="2">
                            <a:schemeClr val="dk1">
                              <a:shade val="50000"/>
                            </a:schemeClr>
                          </a:lnRef>
                          <a:fillRef idx="1">
                            <a:schemeClr val="dk1"/>
                          </a:fillRef>
                          <a:effectRef idx="0">
                            <a:schemeClr val="dk1"/>
                          </a:effectRef>
                          <a:fontRef idx="minor">
                            <a:schemeClr val="lt1"/>
                          </a:fontRef>
                        </wps:style>
                        <wps:txbx>
                          <w:txbxContent>
                            <w:p w14:paraId="7C13A61E" w14:textId="77777777" w:rsidR="0031713E" w:rsidRPr="0054137D" w:rsidRDefault="0031713E" w:rsidP="009B76EF">
                              <w:pPr>
                                <w:spacing w:line="240" w:lineRule="auto"/>
                                <w:rPr>
                                  <w:color w:val="3B3838" w:themeColor="background2" w:themeShade="40"/>
                                  <w:lang w:val="en-US"/>
                                </w:rPr>
                              </w:pPr>
                              <w:r w:rsidRPr="0054137D">
                                <w:rPr>
                                  <w:color w:val="3B3838" w:themeColor="background2" w:themeShade="40"/>
                                  <w:lang w:val="en-US"/>
                                </w:rPr>
                                <w:t>Drivers </w:t>
                              </w:r>
                            </w:p>
                            <w:p w14:paraId="18D8C384" w14:textId="77777777" w:rsidR="0031713E" w:rsidRPr="0054137D" w:rsidRDefault="0031713E" w:rsidP="009B76EF">
                              <w:pPr>
                                <w:spacing w:line="240" w:lineRule="auto"/>
                                <w:rPr>
                                  <w:color w:val="3B3838" w:themeColor="background2" w:themeShade="40"/>
                                  <w:lang w:val="en-US"/>
                                </w:rPr>
                              </w:pPr>
                              <w:r w:rsidRPr="0054137D">
                                <w:rPr>
                                  <w:color w:val="3B3838" w:themeColor="background2" w:themeShade="40"/>
                                  <w:lang w:val="en-US"/>
                                </w:rPr>
                                <w:t>Self-sustaining strategies of emancipation</w:t>
                              </w:r>
                            </w:p>
                            <w:p w14:paraId="4ED14C49" w14:textId="77777777" w:rsidR="0031713E" w:rsidRPr="000621B6" w:rsidRDefault="0031713E" w:rsidP="00F022EC">
                              <w:pPr>
                                <w:rPr>
                                  <w:lang w:val="en-US"/>
                                </w:rPr>
                              </w:pPr>
                            </w:p>
                            <w:p w14:paraId="501DA443" w14:textId="77777777" w:rsidR="0031713E" w:rsidRPr="008C0A5C" w:rsidRDefault="0031713E" w:rsidP="00F022EC">
                              <w:pPr>
                                <w:rPr>
                                  <w:lang w:val="en-US"/>
                                </w:rPr>
                              </w:pPr>
                              <w:r w:rsidRPr="008C0A5C">
                                <w:rPr>
                                  <w:lang w:val="en-US"/>
                                </w:rPr>
                                <w:t>Drivers </w:t>
                              </w:r>
                            </w:p>
                            <w:p w14:paraId="1C338F09" w14:textId="77777777" w:rsidR="0031713E" w:rsidRPr="008C0A5C" w:rsidRDefault="0031713E" w:rsidP="00F022EC">
                              <w:pPr>
                                <w:rPr>
                                  <w:lang w:val="en-US"/>
                                </w:rPr>
                              </w:pPr>
                              <w:r w:rsidRPr="008C0A5C">
                                <w:rPr>
                                  <w:lang w:val="en-US"/>
                                </w:rPr>
                                <w:t>Self-sustaining strategies of emancipation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1" name="Flèche courbée vers le bas 41"/>
                        <wps:cNvSpPr/>
                        <wps:spPr>
                          <a:xfrm rot="10800000">
                            <a:off x="2080592" y="2557669"/>
                            <a:ext cx="1788288" cy="503279"/>
                          </a:xfrm>
                          <a:prstGeom prst="curvedDownArrow">
                            <a:avLst/>
                          </a:prstGeom>
                          <a:solidFill>
                            <a:schemeClr val="bg1"/>
                          </a:solidFill>
                        </wps:spPr>
                        <wps:style>
                          <a:lnRef idx="2">
                            <a:schemeClr val="dk1">
                              <a:shade val="50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2" name="Organigramme : Décision 42"/>
                        <wps:cNvSpPr/>
                        <wps:spPr>
                          <a:xfrm>
                            <a:off x="2080536" y="1372300"/>
                            <a:ext cx="1925489" cy="1171509"/>
                          </a:xfrm>
                          <a:prstGeom prst="flowChartDecision">
                            <a:avLst/>
                          </a:prstGeom>
                          <a:solidFill>
                            <a:schemeClr val="bg1"/>
                          </a:solidFill>
                          <a:ln>
                            <a:solidFill>
                              <a:schemeClr val="tx1"/>
                            </a:solidFill>
                            <a:prstDash val="dash"/>
                          </a:ln>
                        </wps:spPr>
                        <wps:style>
                          <a:lnRef idx="2">
                            <a:schemeClr val="accent1">
                              <a:shade val="50000"/>
                            </a:schemeClr>
                          </a:lnRef>
                          <a:fillRef idx="1">
                            <a:schemeClr val="accent1"/>
                          </a:fillRef>
                          <a:effectRef idx="0">
                            <a:schemeClr val="accent1"/>
                          </a:effectRef>
                          <a:fontRef idx="minor">
                            <a:schemeClr val="lt1"/>
                          </a:fontRef>
                        </wps:style>
                        <wps:txbx>
                          <w:txbxContent>
                            <w:p w14:paraId="799C47D0" w14:textId="77777777" w:rsidR="0031713E" w:rsidRPr="0054137D" w:rsidRDefault="0031713E" w:rsidP="00F022EC">
                              <w:pPr>
                                <w:rPr>
                                  <w:color w:val="3B3838" w:themeColor="background2" w:themeShade="40"/>
                                </w:rPr>
                              </w:pPr>
                              <w:r w:rsidRPr="0054137D">
                                <w:rPr>
                                  <w:color w:val="3B3838" w:themeColor="background2" w:themeShade="40"/>
                                </w:rPr>
                                <w:t>Boomerang effect</w:t>
                              </w:r>
                            </w:p>
                            <w:p w14:paraId="7B7BE4A1" w14:textId="77777777" w:rsidR="0031713E" w:rsidRDefault="0031713E" w:rsidP="00F022EC"/>
                            <w:p w14:paraId="6C2E07A4" w14:textId="77777777" w:rsidR="0031713E" w:rsidRPr="00394618" w:rsidRDefault="0031713E" w:rsidP="00F022EC">
                              <w:r w:rsidRPr="00394618">
                                <w:t>Boomeran</w:t>
                              </w:r>
                              <w:r>
                                <w:t>g</w:t>
                              </w:r>
                              <w:r w:rsidRPr="00394618">
                                <w:t xml:space="preserve"> effect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3" name="Zone de texte 43"/>
                        <wps:cNvSpPr txBox="1"/>
                        <wps:spPr>
                          <a:xfrm>
                            <a:off x="2332383" y="636104"/>
                            <a:ext cx="1364973" cy="318052"/>
                          </a:xfrm>
                          <a:prstGeom prst="rect">
                            <a:avLst/>
                          </a:prstGeom>
                          <a:solidFill>
                            <a:schemeClr val="lt1"/>
                          </a:solidFill>
                          <a:ln w="6350">
                            <a:solidFill>
                              <a:schemeClr val="bg1"/>
                            </a:solidFill>
                          </a:ln>
                        </wps:spPr>
                        <wps:txbx>
                          <w:txbxContent>
                            <w:p w14:paraId="3D564E34" w14:textId="77777777" w:rsidR="0031713E" w:rsidRPr="0051771E" w:rsidRDefault="0031713E" w:rsidP="00F022EC">
                              <w:r>
                                <w:t>Support autonomy</w:t>
                              </w:r>
                            </w:p>
                            <w:p w14:paraId="3302F449" w14:textId="77777777" w:rsidR="0031713E" w:rsidRDefault="0031713E" w:rsidP="00F022EC"/>
                            <w:p w14:paraId="2E149169" w14:textId="77777777" w:rsidR="0031713E" w:rsidRPr="0051771E" w:rsidRDefault="0031713E" w:rsidP="00F022EC">
                              <w:r>
                                <w:t>Support autonomy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4" name="Zone de texte 44"/>
                        <wps:cNvSpPr txBox="1"/>
                        <wps:spPr>
                          <a:xfrm>
                            <a:off x="2332383" y="3167269"/>
                            <a:ext cx="1537253" cy="265044"/>
                          </a:xfrm>
                          <a:prstGeom prst="rect">
                            <a:avLst/>
                          </a:prstGeom>
                          <a:solidFill>
                            <a:schemeClr val="lt1"/>
                          </a:solidFill>
                          <a:ln w="6350">
                            <a:solidFill>
                              <a:schemeClr val="bg1"/>
                            </a:solidFill>
                          </a:ln>
                        </wps:spPr>
                        <wps:txbx>
                          <w:txbxContent>
                            <w:p w14:paraId="246EDCE4" w14:textId="77777777" w:rsidR="0031713E" w:rsidRPr="006A0FB7" w:rsidRDefault="0031713E" w:rsidP="00F022EC">
                              <w:pPr>
                                <w:rPr>
                                  <w:lang w:val="en-US"/>
                                </w:rPr>
                              </w:pPr>
                              <w:r w:rsidRPr="006A0FB7">
                                <w:rPr>
                                  <w:lang w:val="en-US"/>
                                </w:rPr>
                                <w:t xml:space="preserve">Evolution of devices </w:t>
                              </w:r>
                            </w:p>
                            <w:p w14:paraId="4C1CE787" w14:textId="77777777" w:rsidR="0031713E" w:rsidRPr="006A0FB7" w:rsidRDefault="0031713E" w:rsidP="00F022EC">
                              <w:pPr>
                                <w:rPr>
                                  <w:lang w:val="en-US"/>
                                </w:rPr>
                              </w:pPr>
                            </w:p>
                            <w:p w14:paraId="3EC030E6" w14:textId="77777777" w:rsidR="0031713E" w:rsidRPr="006A0FB7" w:rsidRDefault="0031713E" w:rsidP="00F022EC">
                              <w:pPr>
                                <w:rPr>
                                  <w:lang w:val="en-US"/>
                                </w:rPr>
                              </w:pPr>
                              <w:r w:rsidRPr="006A0FB7">
                                <w:rPr>
                                  <w:lang w:val="en-US"/>
                                </w:rPr>
                                <w:t xml:space="preserve">Evolution of devices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V relativeFrom="margin">
                  <wp14:pctHeight>0</wp14:pctHeight>
                </wp14:sizeRelV>
              </wp:anchor>
            </w:drawing>
          </mc:Choice>
          <mc:Fallback>
            <w:pict>
              <v:group w14:anchorId="23BC32B7" id="Groupe 20" o:spid="_x0000_s1077" style="position:absolute;left:0;text-align:left;margin-left:-7.25pt;margin-top:20.3pt;width:465.6pt;height:324.5pt;z-index:251658248;mso-position-horizontal-relative:text;mso-position-vertical-relative:text;mso-height-relative:margin" coordsize="60159,3643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ZvMeuAUAAG8lAAAOAAAAZHJzL2Uyb0RvYy54bWzsWstu4zYU3RfoPxDaNxZFPSwjziCNJ0GB&#10;YBI0UwzQHS1TtlBJVEn6kfmaLju/0fxYL0lJthM77xQdO1k4kvg+uufcy0sdflgUOZoxITNe9h18&#10;4DqIlQkfZeW47/z2+fSnroOkouWI5rxkfeeaSefD0Y8/HM6rHvP4hOcjJhB0UsrevOo7E6WqXqcj&#10;kwkrqDzgFSuhMOWioApuxbgzEnQOvRd5x3PdsDPnYlQJnjAp4enAFjpHpv80ZYm6SFPJFMr7DsxN&#10;mV9hfof6t3N0SHtjQatJltTToM+YRUGzEgZtuxpQRdFUZHe6KrJEcMlTdZDwosPTNEuYWQOsBru3&#10;VnMm+LQyaxn35uOqhQmgvYXTs7tNPs3ORHVVXQpAYl6NAQtzp9eySEWh/8Ms0cJAdt1CxhYKJfAw&#10;iDHBHiCbQJmPPYyDGtRkAsjfaZdMPtYtQxcHcVy3JKFPwiDSr6PTDNxZm868AgORSwzkyzC4mtCK&#10;GWhlDzC4FCgb9R0PO6ikBdjpxzzPKskQPDHAmFotTLInAbHHYvTgSmmvElKdMV4gfdF3mB3dWBSd&#10;nUtlcWlq6YElz7PRaZbn5kbThZ3kAs0oGPpwbGYNSK7VysuHGqrFxoZ63AGVE9v7CK4GXNXvSncK&#10;b6pBxFyp65zpofLyV5YCsGAnnlmLofVynjRJWKmwLZrQEbMDBC781d23LYxhmA51zyksvO277mAd&#10;g6Zvi1xdXzdlRhXaxu59E7ON2xZmZF6qtnGRlVxs6iCHVdUj2/oNSBYajZJaDBfG6EhrYkM+ugZL&#10;FNzKlKyS0wygP6dSXVIBugRsAa1VF/CT5nzed3h95aAJF183Pdf1gSpQ6qA56FzfkX9OqWAOyn8p&#10;gUQx9n0tjObGDyLNZbFaMlwtKafFCQcLA57A7Mylrq/y5jIVvPgCknysR4UiWiYwdt9JlGhuTpTV&#10;XxD1hB0fm2oghhVV5+VVlejONdDa6D4vvlBR1aRQoDmfeENc2rtFDFtXtyz58VTxNDOs0VBbXOtX&#10;ACKile6/UBO/UZPfwfchMG+9BNAU/5amILX4mQNJWkPYoi44xGEUBg4CrfUCHMWmAZh0LaleFMZ+&#10;FFoxJl0ShY0VNlLeKEgNqQD/aMC+haWWIo3kmny0VLQsXZr4Wq28RGCXIQE3YN+F1ihLhQ1SsSSB&#10;12CywyRQe0cBAuGfdagXYkzLDCKtomD//NVDx7lioqQqmzEEtcBCNCfBFT/sZAnBxLUswEHgBq7h&#10;05IGOPK7QRNZdAmJgqAW4y000Fp6MqFCNZNilzaifC43XtcBgx/fQB35WC87+uNtPKzut/Zx1htr&#10;vre+0rr9jd512bCtrZumr+9ZSWNXOywq++hZSdzIyml+8zcEfijhUzG8+QYRJOxFUc7QkEoE1Z6i&#10;Kx6GSL0RFtdzfWw2JKvC0u16XZA0vdkJXBJ0jddqdyx34vhkKmZsNODz8lgIPn9VOXlu0L13cvDO&#10;/Z2KqvVu5eGQAmo9hfok9mEjBMwGYm+OKbo+jmFXaqj/HlPsnYgsNyrt5u1dV3ZLV9rc370xhd9u&#10;0rfvVWwGB7tdnciyIXCdQ/XgWRB79Q4+iMLQhCjbQwwvMhXeQwyd11xuHJ6Yz1s2fJsdx7sU7JYU&#10;AEE3hxiDm29Jps+6kN8mrLbrgN7VrhKfQGpOBxgk8ojNcK8QP/YCvwv7Gr23wDiCc5QHmN9mLQbM&#10;zulVtxc253B/CvDRxwV1nuAlWYwmn68xlft7VmAyWcuc9vtZgTH67/+swCeN5KyfFcDz9X3MY88K&#10;PEI8OAIwghOSEN9JksKRaxxBudYbgiEseSCX8fZnBWvnCLdOGzZmVDcnRpehethgt8P+ef/OFPwt&#10;x2rw/OVUIXDC5t0JygPw2EHNFS+EAwcz1Pag/Dvkikl17rhj+V9xxXzeAl/1mA8b6i+Q9GdDq/fm&#10;yHr5ndTRvwAAAP//AwBQSwMEFAAGAAgAAAAhAIEwUUjiAAAACgEAAA8AAABkcnMvZG93bnJldi54&#10;bWxMj8FuwjAQRO+V+g/WVuoNHLfgQsgGIdT2hCoVKlXcTLwkEbEdxSYJf1/31B5X8zTzNluPpmE9&#10;db52FkFME2BkC6drWyJ8Hd4mC2A+KKtV4ywh3MjDOr+/y1Sq3WA/qd+HksUS61OFUIXQppz7oiKj&#10;/NS1ZGN2dp1RIZ5dyXWnhlhuGv6UJJIbVdu4UKmWthUVl/3VILwPatg8i9d+dzlvb8fD/ON7Jwjx&#10;8WHcrIAFGsMfDL/6UR3y6HRyV6s9axAmYjaPKMIskcAisBTyBdgJQS6WEnie8f8v5D8AAAD//wMA&#10;UEsBAi0AFAAGAAgAAAAhALaDOJL+AAAA4QEAABMAAAAAAAAAAAAAAAAAAAAAAFtDb250ZW50X1R5&#10;cGVzXS54bWxQSwECLQAUAAYACAAAACEAOP0h/9YAAACUAQAACwAAAAAAAAAAAAAAAAAvAQAAX3Jl&#10;bHMvLnJlbHNQSwECLQAUAAYACAAAACEAiWbzHrgFAABvJQAADgAAAAAAAAAAAAAAAAAuAgAAZHJz&#10;L2Uyb0RvYy54bWxQSwECLQAUAAYACAAAACEAgTBRSOIAAAAKAQAADwAAAAAAAAAAAAAAAAASCAAA&#10;ZHJzL2Rvd25yZXYueG1sUEsFBgAAAAAEAAQA8wAAACEJAAAAAA==&#10;">
                <v:oval id="Ellipse 21" o:spid="_x0000_s1078" style="position:absolute;width:60159;height:3643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3L++xAAAANsAAAAPAAAAZHJzL2Rvd25yZXYueG1sRI9Ba8JA&#10;FITvhf6H5RV6qxulSI1uQmkRvamxPXh7ZJ/ZYPZtml1N/PeuUPA4zMw3zCIfbCMu1PnasYLxKAFB&#10;XDpdc6XgZ798+wDhA7LGxjEpuJKHPHt+WmCqXc87uhShEhHCPkUFJoQ2ldKXhiz6kWuJo3d0ncUQ&#10;ZVdJ3WEf4baRkySZSos1xwWDLX0ZKk/F2SqY7qrtpv/tz9fVu/nTs0O9/d4XSr2+DJ9zEIGG8Aj/&#10;t9dawWQM9y/xB8jsBgAA//8DAFBLAQItABQABgAIAAAAIQDb4fbL7gAAAIUBAAATAAAAAAAAAAAA&#10;AAAAAAAAAABbQ29udGVudF9UeXBlc10ueG1sUEsBAi0AFAAGAAgAAAAhAFr0LFu/AAAAFQEAAAsA&#10;AAAAAAAAAAAAAAAAHwEAAF9yZWxzLy5yZWxzUEsBAi0AFAAGAAgAAAAhAFTcv77EAAAA2wAAAA8A&#10;AAAAAAAAAAAAAAAABwIAAGRycy9kb3ducmV2LnhtbFBLBQYAAAAAAwADALcAAAD4AgAAAAA=&#10;" fillcolor="white [3212]" strokecolor="black [3213]" strokeweight="1pt">
                  <v:stroke dashstyle="dashDot" joinstyle="miter"/>
                  <v:textbox>
                    <w:txbxContent>
                      <w:p w14:paraId="3FD2FE7E" w14:textId="77777777" w:rsidR="0031713E" w:rsidRDefault="0031713E" w:rsidP="00F022EC"/>
                      <w:p w14:paraId="1C79EB10" w14:textId="77777777" w:rsidR="0031713E" w:rsidRDefault="0031713E" w:rsidP="00F022EC"/>
                      <w:p w14:paraId="35039195" w14:textId="77777777" w:rsidR="0031713E" w:rsidRDefault="0031713E" w:rsidP="00F022EC"/>
                    </w:txbxContent>
                  </v:textbox>
                </v:oval>
                <v:shape id="Zone de texte 24" o:spid="_x0000_s1079" type="#_x0000_t202" style="position:absolute;left:16167;top:2517;width:27695;height:383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ItmxgAAANsAAAAPAAAAZHJzL2Rvd25yZXYueG1sRI9Ba8JA&#10;FITvBf/D8oReRDdqqyV1FZFWpTeNtvT2yL4mwezbkN0m8d+7BaHHYWa+YRarzpSiodoVlhWMRxEI&#10;4tTqgjMFp+R9+ALCeWSNpWVScCUHq2XvYYGxti0fqDn6TAQIuxgV5N5XsZQuzcmgG9mKOHg/tjbo&#10;g6wzqWtsA9yUchJFM2mw4LCQY0WbnNLL8dco+B5kXx+u257b6fO0ets1yfxTJ0o99rv1KwhPnf8P&#10;39t7rWDyBH9fwg+QyxsAAAD//wMAUEsBAi0AFAAGAAgAAAAhANvh9svuAAAAhQEAABMAAAAAAAAA&#10;AAAAAAAAAAAAAFtDb250ZW50X1R5cGVzXS54bWxQSwECLQAUAAYACAAAACEAWvQsW78AAAAVAQAA&#10;CwAAAAAAAAAAAAAAAAAfAQAAX3JlbHMvLnJlbHNQSwECLQAUAAYACAAAACEAf7SLZsYAAADbAAAA&#10;DwAAAAAAAAAAAAAAAAAHAgAAZHJzL2Rvd25yZXYueG1sUEsFBgAAAAADAAMAtwAAAPoCAAAAAA==&#10;" fillcolor="white [3201]" stroked="f" strokeweight=".5pt">
                  <v:textbox>
                    <w:txbxContent>
                      <w:p w14:paraId="4D052076" w14:textId="2CC840D6" w:rsidR="0031713E" w:rsidRPr="006B63DE" w:rsidRDefault="0031713E" w:rsidP="006B63DE">
                        <w:pPr>
                          <w:spacing w:line="240" w:lineRule="auto"/>
                          <w:jc w:val="center"/>
                          <w:rPr>
                            <w:sz w:val="22"/>
                          </w:rPr>
                        </w:pPr>
                        <w:r w:rsidRPr="006B63DE">
                          <w:rPr>
                            <w:sz w:val="22"/>
                          </w:rPr>
                          <w:t>AMBIGUOUS INSTITUTIONAL FIELD</w:t>
                        </w:r>
                      </w:p>
                      <w:p w14:paraId="58BB1CA4" w14:textId="77777777" w:rsidR="0031713E" w:rsidRDefault="0031713E" w:rsidP="00F022EC"/>
                      <w:p w14:paraId="21A94072" w14:textId="77777777" w:rsidR="0031713E" w:rsidRPr="00A32AC7" w:rsidRDefault="0031713E" w:rsidP="00F022EC">
                        <w:r w:rsidRPr="00A32AC7">
                          <w:t xml:space="preserve">AMBIGUOUS INSTITUTIONAL FIELD </w:t>
                        </w:r>
                      </w:p>
                    </w:txbxContent>
                  </v:textbox>
                </v:shape>
                <v:shapetype id="_x0000_t176" coordsize="21600,21600" o:spt="176" adj="2700" path="m@0,qx0@0l0@2qy@0,21600l@1,21600qx21600@2l21600@0qy@1,xe">
                  <v:stroke joinstyle="miter"/>
                  <v:formulas>
                    <v:f eqn="val #0"/>
                    <v:f eqn="sum width 0 #0"/>
                    <v:f eqn="sum height 0 #0"/>
                    <v:f eqn="prod @0 2929 10000"/>
                    <v:f eqn="sum width 0 @3"/>
                    <v:f eqn="sum height 0 @3"/>
                    <v:f eqn="val width"/>
                    <v:f eqn="val height"/>
                    <v:f eqn="prod width 1 2"/>
                    <v:f eqn="prod height 1 2"/>
                  </v:formulas>
                  <v:path gradientshapeok="t" limo="10800,10800" o:connecttype="custom" o:connectlocs="@8,0;0,@9;@8,@7;@6,@9" textboxrect="@3,@3,@4,@5"/>
                </v:shapetype>
                <v:shape id="Organigramme : Alternative 38" o:spid="_x0000_s1080" type="#_x0000_t176" style="position:absolute;left:3313;top:15505;width:17485;height:83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8UopwgAAANsAAAAPAAAAZHJzL2Rvd25yZXYueG1sRE9Na8JA&#10;EL0X/A/LCF5C3VRrkegqUlAMlFDT4nnIjkkwOxuya5L+++6h0OPjfW/3o2lET52rLSt4mccgiAur&#10;ay4VfH8dn9cgnEfW2FgmBT/kYL+bPG0x0XbgC/W5L0UIYZeggsr7NpHSFRUZdHPbEgfuZjuDPsCu&#10;lLrDIYSbRi7i+E0arDk0VNjSe0XFPX8YBdk1oyhuT6d8VX/k5rNM++g1VWo2HQ8bEJ5G/y/+c5+1&#10;gmUYG76EHyB3vwAAAP//AwBQSwECLQAUAAYACAAAACEA2+H2y+4AAACFAQAAEwAAAAAAAAAAAAAA&#10;AAAAAAAAW0NvbnRlbnRfVHlwZXNdLnhtbFBLAQItABQABgAIAAAAIQBa9CxbvwAAABUBAAALAAAA&#10;AAAAAAAAAAAAAB8BAABfcmVscy8ucmVsc1BLAQItABQABgAIAAAAIQCf8UopwgAAANsAAAAPAAAA&#10;AAAAAAAAAAAAAAcCAABkcnMvZG93bnJldi54bWxQSwUGAAAAAAMAAwC3AAAA9gIAAAAA&#10;" fillcolor="white [3212]" strokecolor="black [3213]" strokeweight="1pt">
                  <v:textbox>
                    <w:txbxContent>
                      <w:p w14:paraId="72E2171E" w14:textId="77777777" w:rsidR="0031713E" w:rsidRPr="0054137D" w:rsidRDefault="0031713E" w:rsidP="009B76EF">
                        <w:pPr>
                          <w:spacing w:line="240" w:lineRule="auto"/>
                          <w:rPr>
                            <w:color w:val="3B3838" w:themeColor="background2" w:themeShade="40"/>
                            <w:lang w:val="en-US"/>
                          </w:rPr>
                        </w:pPr>
                        <w:r w:rsidRPr="0054137D">
                          <w:rPr>
                            <w:color w:val="3B3838" w:themeColor="background2" w:themeShade="40"/>
                            <w:lang w:val="en-US"/>
                          </w:rPr>
                          <w:t>Platform K </w:t>
                        </w:r>
                      </w:p>
                      <w:p w14:paraId="669DE03E" w14:textId="77777777" w:rsidR="0031713E" w:rsidRPr="0054137D" w:rsidRDefault="0031713E" w:rsidP="009B76EF">
                        <w:pPr>
                          <w:spacing w:line="240" w:lineRule="auto"/>
                          <w:rPr>
                            <w:color w:val="3B3838" w:themeColor="background2" w:themeShade="40"/>
                            <w:lang w:val="en-US"/>
                          </w:rPr>
                        </w:pPr>
                        <w:r w:rsidRPr="0054137D">
                          <w:rPr>
                            <w:color w:val="3B3838" w:themeColor="background2" w:themeShade="40"/>
                            <w:lang w:val="en-US"/>
                          </w:rPr>
                          <w:t xml:space="preserve"> Social, economic and legal FE’s</w:t>
                        </w:r>
                      </w:p>
                      <w:p w14:paraId="51B09E96" w14:textId="77777777" w:rsidR="0031713E" w:rsidRPr="000621B6" w:rsidRDefault="0031713E" w:rsidP="00F022EC">
                        <w:pPr>
                          <w:rPr>
                            <w:lang w:val="en-US"/>
                          </w:rPr>
                        </w:pPr>
                      </w:p>
                      <w:p w14:paraId="08238755" w14:textId="77777777" w:rsidR="0031713E" w:rsidRPr="008C0A5C" w:rsidRDefault="0031713E" w:rsidP="00F022EC">
                        <w:pPr>
                          <w:rPr>
                            <w:lang w:val="en-US"/>
                          </w:rPr>
                        </w:pPr>
                        <w:r w:rsidRPr="008C0A5C">
                          <w:rPr>
                            <w:lang w:val="en-US"/>
                          </w:rPr>
                          <w:t>Platform K </w:t>
                        </w:r>
                      </w:p>
                      <w:p w14:paraId="560B823F" w14:textId="77777777" w:rsidR="0031713E" w:rsidRPr="008C0A5C" w:rsidRDefault="0031713E" w:rsidP="00F022EC">
                        <w:pPr>
                          <w:rPr>
                            <w:lang w:val="en-US"/>
                          </w:rPr>
                        </w:pPr>
                        <w:r w:rsidRPr="008C0A5C">
                          <w:rPr>
                            <w:lang w:val="en-US"/>
                          </w:rPr>
                          <w:t xml:space="preserve"> Social, economic and legal FE’s</w:t>
                        </w:r>
                      </w:p>
                    </w:txbxContent>
                  </v:textbox>
                </v:shape>
                <v:shapetype id="_x0000_t105" coordsize="21600,21600" o:spt="105" adj="12960,19440,14400" path="wr,0@3@23,0@22@4,0@15,0@1@23@7,0@13@2l@14@2@8@22@12@2at,0@3@23@11@2@17@26@15,0@1@23@17@26@15@22xewr,0@3@23@4,0@17@26nfe">
                  <v:stroke joinstyle="miter"/>
                  <v:formulas>
                    <v:f eqn="val #0"/>
                    <v:f eqn="val #1"/>
                    <v:f eqn="val #2"/>
                    <v:f eqn="sum #0 width #1"/>
                    <v:f eqn="prod @3 1 2"/>
                    <v:f eqn="sum #1 #1 width"/>
                    <v:f eqn="sum @5 #1 #0"/>
                    <v:f eqn="prod @6 1 2"/>
                    <v:f eqn="mid width #0"/>
                    <v:f eqn="sum height 0 #2"/>
                    <v:f eqn="ellipse @9 height @4"/>
                    <v:f eqn="sum @4 @10 0"/>
                    <v:f eqn="sum @11 #1 width"/>
                    <v:f eqn="sum @7 @10 0"/>
                    <v:f eqn="sum @12 width #0"/>
                    <v:f eqn="sum @5 0 #0"/>
                    <v:f eqn="prod @15 1 2"/>
                    <v:f eqn="mid @4 @7"/>
                    <v:f eqn="sum #0 #1 width"/>
                    <v:f eqn="prod @18 1 2"/>
                    <v:f eqn="sum @17 0 @19"/>
                    <v:f eqn="val width"/>
                    <v:f eqn="val height"/>
                    <v:f eqn="prod height 2 1"/>
                    <v:f eqn="sum @17 0 @4"/>
                    <v:f eqn="ellipse @24 @4 height"/>
                    <v:f eqn="sum height 0 @25"/>
                    <v:f eqn="sum @8 128 0"/>
                    <v:f eqn="prod @5 1 2"/>
                    <v:f eqn="sum @5 0 128"/>
                    <v:f eqn="sum #0 @17 @12"/>
                    <v:f eqn="ellipse @20 @4 height"/>
                    <v:f eqn="sum width 0 #0"/>
                    <v:f eqn="prod @32 1 2"/>
                    <v:f eqn="prod height height 1"/>
                    <v:f eqn="prod @9 @9 1"/>
                    <v:f eqn="sum @34 0 @35"/>
                    <v:f eqn="sqrt @36"/>
                    <v:f eqn="sum @37 height 0"/>
                    <v:f eqn="prod width height @38"/>
                    <v:f eqn="sum @39 64 0"/>
                    <v:f eqn="prod #0 1 2"/>
                    <v:f eqn="ellipse @33 @41 height"/>
                    <v:f eqn="sum height 0 @42"/>
                    <v:f eqn="sum @43 64 0"/>
                    <v:f eqn="prod @4 1 2"/>
                    <v:f eqn="sum #1 0 @45"/>
                    <v:f eqn="prod height 4390 32768"/>
                    <v:f eqn="prod height 28378 32768"/>
                  </v:formulas>
                  <v:path o:extrusionok="f" o:connecttype="custom" o:connectlocs="@17,0;@16,@22;@12,@2;@8,@22;@14,@2" o:connectangles="270,90,90,90,0" textboxrect="@45,@47,@46,@48"/>
                  <v:handles>
                    <v:h position="#0,bottomRight" xrange="@40,@29"/>
                    <v:h position="#1,bottomRight" xrange="@27,@21"/>
                    <v:h position="bottomRight,#2" yrange="@44,@22"/>
                  </v:handles>
                  <o:complex v:ext="view"/>
                </v:shapetype>
                <v:shape id="Flèche courbée vers le bas 39" o:spid="_x0000_s1081" type="#_x0000_t105" style="position:absolute;left:21601;top:10204;width:17882;height:50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Zbo8wQAAANsAAAAPAAAAZHJzL2Rvd25yZXYueG1sRI/disIw&#10;FITvF3yHcATv1lQXRKtRRFzwRsGfBzg2x7a0OSlJtPXtjSB4OczMN8xi1ZlaPMj50rKC0TABQZxZ&#10;XXKu4HL+/52C8AFZY22ZFDzJw2rZ+1lgqm3LR3qcQi4ihH2KCooQmlRKnxVk0A9tQxy9m3UGQ5Qu&#10;l9phG+GmluMkmUiDJceFAhvaFJRVp7tRkGwr3F4P42rXlYeLd/v1puZWqUG/W89BBOrCN/xp77SC&#10;vxm8v8QfIJcvAAAA//8DAFBLAQItABQABgAIAAAAIQDb4fbL7gAAAIUBAAATAAAAAAAAAAAAAAAA&#10;AAAAAABbQ29udGVudF9UeXBlc10ueG1sUEsBAi0AFAAGAAgAAAAhAFr0LFu/AAAAFQEAAAsAAAAA&#10;AAAAAAAAAAAAHwEAAF9yZWxzLy5yZWxzUEsBAi0AFAAGAAgAAAAhABRlujzBAAAA2wAAAA8AAAAA&#10;AAAAAAAAAAAABwIAAGRycy9kb3ducmV2LnhtbFBLBQYAAAAAAwADALcAAAD1AgAAAAA=&#10;" adj="18559,20840,16200" fillcolor="white [3212]" strokecolor="black [1600]" strokeweight="1pt"/>
                <v:shape id="Organigramme : Alternative 40" o:spid="_x0000_s1082" type="#_x0000_t176" style="position:absolute;left:39491;top:15505;width:18419;height:833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gTVSwAAAANsAAAAPAAAAZHJzL2Rvd25yZXYueG1sRE9Ni8Iw&#10;EL0L+x/CCHsRTV10kWpaFmFFQUS74nloxrbYTEqTrfXfm4Pg8fG+V2lvatFR6yrLCqaTCARxbnXF&#10;hYLz3+94AcJ5ZI21ZVLwIAdp8jFYYaztnU/UZb4QIYRdjApK75tYSpeXZNBNbEMcuKttDfoA20Lq&#10;Fu8h3NTyK4q+pcGKQ0OJDa1Lym/Zv1FwuBxoFDWbTTav9pk5FrtuNNsp9Tnsf5YgPPX+LX65t1rB&#10;LKwPX8IPkMkTAAD//wMAUEsBAi0AFAAGAAgAAAAhANvh9svuAAAAhQEAABMAAAAAAAAAAAAAAAAA&#10;AAAAAFtDb250ZW50X1R5cGVzXS54bWxQSwECLQAUAAYACAAAACEAWvQsW78AAAAVAQAACwAAAAAA&#10;AAAAAAAAAAAfAQAAX3JlbHMvLnJlbHNQSwECLQAUAAYACAAAACEAOYE1UsAAAADbAAAADwAAAAAA&#10;AAAAAAAAAAAHAgAAZHJzL2Rvd25yZXYueG1sUEsFBgAAAAADAAMAtwAAAPQCAAAAAA==&#10;" fillcolor="white [3212]" strokecolor="black [3213]" strokeweight="1pt">
                  <v:textbox>
                    <w:txbxContent>
                      <w:p w14:paraId="7C13A61E" w14:textId="77777777" w:rsidR="0031713E" w:rsidRPr="0054137D" w:rsidRDefault="0031713E" w:rsidP="009B76EF">
                        <w:pPr>
                          <w:spacing w:line="240" w:lineRule="auto"/>
                          <w:rPr>
                            <w:color w:val="3B3838" w:themeColor="background2" w:themeShade="40"/>
                            <w:lang w:val="en-US"/>
                          </w:rPr>
                        </w:pPr>
                        <w:r w:rsidRPr="0054137D">
                          <w:rPr>
                            <w:color w:val="3B3838" w:themeColor="background2" w:themeShade="40"/>
                            <w:lang w:val="en-US"/>
                          </w:rPr>
                          <w:t>Drivers </w:t>
                        </w:r>
                      </w:p>
                      <w:p w14:paraId="18D8C384" w14:textId="77777777" w:rsidR="0031713E" w:rsidRPr="0054137D" w:rsidRDefault="0031713E" w:rsidP="009B76EF">
                        <w:pPr>
                          <w:spacing w:line="240" w:lineRule="auto"/>
                          <w:rPr>
                            <w:color w:val="3B3838" w:themeColor="background2" w:themeShade="40"/>
                            <w:lang w:val="en-US"/>
                          </w:rPr>
                        </w:pPr>
                        <w:r w:rsidRPr="0054137D">
                          <w:rPr>
                            <w:color w:val="3B3838" w:themeColor="background2" w:themeShade="40"/>
                            <w:lang w:val="en-US"/>
                          </w:rPr>
                          <w:t>Self-sustaining strategies of emancipation</w:t>
                        </w:r>
                      </w:p>
                      <w:p w14:paraId="4ED14C49" w14:textId="77777777" w:rsidR="0031713E" w:rsidRPr="000621B6" w:rsidRDefault="0031713E" w:rsidP="00F022EC">
                        <w:pPr>
                          <w:rPr>
                            <w:lang w:val="en-US"/>
                          </w:rPr>
                        </w:pPr>
                      </w:p>
                      <w:p w14:paraId="501DA443" w14:textId="77777777" w:rsidR="0031713E" w:rsidRPr="008C0A5C" w:rsidRDefault="0031713E" w:rsidP="00F022EC">
                        <w:pPr>
                          <w:rPr>
                            <w:lang w:val="en-US"/>
                          </w:rPr>
                        </w:pPr>
                        <w:r w:rsidRPr="008C0A5C">
                          <w:rPr>
                            <w:lang w:val="en-US"/>
                          </w:rPr>
                          <w:t>Drivers </w:t>
                        </w:r>
                      </w:p>
                      <w:p w14:paraId="1C338F09" w14:textId="77777777" w:rsidR="0031713E" w:rsidRPr="008C0A5C" w:rsidRDefault="0031713E" w:rsidP="00F022EC">
                        <w:pPr>
                          <w:rPr>
                            <w:lang w:val="en-US"/>
                          </w:rPr>
                        </w:pPr>
                        <w:r w:rsidRPr="008C0A5C">
                          <w:rPr>
                            <w:lang w:val="en-US"/>
                          </w:rPr>
                          <w:t>Self-sustaining strategies of emancipation</w:t>
                        </w:r>
                      </w:p>
                    </w:txbxContent>
                  </v:textbox>
                </v:shape>
                <v:shape id="Flèche courbée vers le bas 41" o:spid="_x0000_s1083" type="#_x0000_t105" style="position:absolute;left:20805;top:25576;width:17883;height:5033;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EGCdxAAAANsAAAAPAAAAZHJzL2Rvd25yZXYueG1sRI9BawIx&#10;FITvQv9DeAVvmt1aRLdGKUVBL0K1FY/Pzetm6eZl3UTd+usbQfA4zMw3zGTW2kqcqfGlYwVpPwFB&#10;nDtdcqHga7vojUD4gKyxckwK/sjDbPrUmWCm3YU/6bwJhYgQ9hkqMCHUmZQ+N2TR911NHL0f11gM&#10;UTaF1A1eItxW8iVJhtJiyXHBYE0fhvLfzckqKMbXUbor98fBir8PRi5Oc4trpbrP7fsbiEBteITv&#10;7aVW8JrC7Uv8AXL6DwAA//8DAFBLAQItABQABgAIAAAAIQDb4fbL7gAAAIUBAAATAAAAAAAAAAAA&#10;AAAAAAAAAABbQ29udGVudF9UeXBlc10ueG1sUEsBAi0AFAAGAAgAAAAhAFr0LFu/AAAAFQEAAAsA&#10;AAAAAAAAAAAAAAAAHwEAAF9yZWxzLy5yZWxzUEsBAi0AFAAGAAgAAAAhACUQYJ3EAAAA2wAAAA8A&#10;AAAAAAAAAAAAAAAABwIAAGRycy9kb3ducmV2LnhtbFBLBQYAAAAAAwADALcAAAD4AgAAAAA=&#10;" adj="18561,20840,16200" fillcolor="white [3212]" strokecolor="black [1600]" strokeweight="1pt"/>
                <v:shapetype id="_x0000_t110" coordsize="21600,21600" o:spt="110" path="m10800,l,10800,10800,21600,21600,10800xe">
                  <v:stroke joinstyle="miter"/>
                  <v:path gradientshapeok="t" o:connecttype="rect" textboxrect="5400,5400,16200,16200"/>
                </v:shapetype>
                <v:shape id="Organigramme : Décision 42" o:spid="_x0000_s1084" type="#_x0000_t110" style="position:absolute;left:20805;top:13723;width:19255;height:117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TCQxAAAANsAAAAPAAAAZHJzL2Rvd25yZXYueG1sRI9Li8JA&#10;EITvC/6HoRe8LDrxgUjWiYgo5uAefLDnJtObhGR6QmaM8d87grDHoqq+olbr3tSio9aVlhVMxhEI&#10;4szqknMF18t+tAThPLLG2jIpeJCDdTL4WGGs7Z1P1J19LgKEXYwKCu+bWEqXFWTQjW1DHLw/2xr0&#10;Qba51C3eA9zUchpFC2mw5LBQYEPbgrLqfDMKusPumNKsuk1++av7qS/ziHapUsPPfvMNwlPv/8Pv&#10;dqoVzKfw+hJ+gEyeAAAA//8DAFBLAQItABQABgAIAAAAIQDb4fbL7gAAAIUBAAATAAAAAAAAAAAA&#10;AAAAAAAAAABbQ29udGVudF9UeXBlc10ueG1sUEsBAi0AFAAGAAgAAAAhAFr0LFu/AAAAFQEAAAsA&#10;AAAAAAAAAAAAAAAAHwEAAF9yZWxzLy5yZWxzUEsBAi0AFAAGAAgAAAAhAEEpMJDEAAAA2wAAAA8A&#10;AAAAAAAAAAAAAAAABwIAAGRycy9kb3ducmV2LnhtbFBLBQYAAAAAAwADALcAAAD4AgAAAAA=&#10;" fillcolor="white [3212]" strokecolor="black [3213]" strokeweight="1pt">
                  <v:stroke dashstyle="dash"/>
                  <v:textbox>
                    <w:txbxContent>
                      <w:p w14:paraId="799C47D0" w14:textId="77777777" w:rsidR="0031713E" w:rsidRPr="0054137D" w:rsidRDefault="0031713E" w:rsidP="00F022EC">
                        <w:pPr>
                          <w:rPr>
                            <w:color w:val="3B3838" w:themeColor="background2" w:themeShade="40"/>
                          </w:rPr>
                        </w:pPr>
                        <w:r w:rsidRPr="0054137D">
                          <w:rPr>
                            <w:color w:val="3B3838" w:themeColor="background2" w:themeShade="40"/>
                          </w:rPr>
                          <w:t>Boomerang effect</w:t>
                        </w:r>
                      </w:p>
                      <w:p w14:paraId="7B7BE4A1" w14:textId="77777777" w:rsidR="0031713E" w:rsidRDefault="0031713E" w:rsidP="00F022EC"/>
                      <w:p w14:paraId="6C2E07A4" w14:textId="77777777" w:rsidR="0031713E" w:rsidRPr="00394618" w:rsidRDefault="0031713E" w:rsidP="00F022EC">
                        <w:r w:rsidRPr="00394618">
                          <w:t>Boomeran</w:t>
                        </w:r>
                        <w:r>
                          <w:t>g</w:t>
                        </w:r>
                        <w:r w:rsidRPr="00394618">
                          <w:t xml:space="preserve"> effect</w:t>
                        </w:r>
                      </w:p>
                    </w:txbxContent>
                  </v:textbox>
                </v:shape>
                <v:shape id="Zone de texte 43" o:spid="_x0000_s1085" type="#_x0000_t202" style="position:absolute;left:23323;top:6361;width:13650;height:31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wmcdxAAAANsAAAAPAAAAZHJzL2Rvd25yZXYueG1sRI9fa8JA&#10;EMTfBb/DsULf9GINItFTQktpaQvinxffltyaBHN7IbfV+O17hYKPw8z8hllteteoK3Wh9mxgOklA&#10;ERfe1lwaOB7exgtQQZAtNp7JwJ0CbNbDwQoz62+8o+teShUhHDI0UIm0mdahqMhhmPiWOHpn3zmU&#10;KLtS2w5vEe4a/Zwkc+2w5rhQYUsvFRWX/Y8z8Jme8HUmX3QX7rd5/r5o0/BtzNOoz5eghHp5hP/b&#10;H9ZAOoO/L/EH6PUvAAAA//8DAFBLAQItABQABgAIAAAAIQDb4fbL7gAAAIUBAAATAAAAAAAAAAAA&#10;AAAAAAAAAABbQ29udGVudF9UeXBlc10ueG1sUEsBAi0AFAAGAAgAAAAhAFr0LFu/AAAAFQEAAAsA&#10;AAAAAAAAAAAAAAAAHwEAAF9yZWxzLy5yZWxzUEsBAi0AFAAGAAgAAAAhAO/CZx3EAAAA2wAAAA8A&#10;AAAAAAAAAAAAAAAABwIAAGRycy9kb3ducmV2LnhtbFBLBQYAAAAAAwADALcAAAD4AgAAAAA=&#10;" fillcolor="white [3201]" strokecolor="white [3212]" strokeweight=".5pt">
                  <v:textbox>
                    <w:txbxContent>
                      <w:p w14:paraId="3D564E34" w14:textId="77777777" w:rsidR="0031713E" w:rsidRPr="0051771E" w:rsidRDefault="0031713E" w:rsidP="00F022EC">
                        <w:r>
                          <w:t>Support autonomy</w:t>
                        </w:r>
                      </w:p>
                      <w:p w14:paraId="3302F449" w14:textId="77777777" w:rsidR="0031713E" w:rsidRDefault="0031713E" w:rsidP="00F022EC"/>
                      <w:p w14:paraId="2E149169" w14:textId="77777777" w:rsidR="0031713E" w:rsidRPr="0051771E" w:rsidRDefault="0031713E" w:rsidP="00F022EC">
                        <w:r>
                          <w:t>Support autonomy</w:t>
                        </w:r>
                      </w:p>
                    </w:txbxContent>
                  </v:textbox>
                </v:shape>
                <v:shape id="Zone de texte 44" o:spid="_x0000_s1086" type="#_x0000_t202" style="position:absolute;left:23323;top:31672;width:15373;height:265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K/9pwwAAANsAAAAPAAAAZHJzL2Rvd25yZXYueG1sRI9fa8JA&#10;EMTfBb/DsULf9GINIqmnBEux1IL456VvS26bhOb2Qm6r8dv3hIKPw8z8hlmue9eoC3Wh9mxgOklA&#10;ERfe1lwaOJ/exgtQQZAtNp7JwI0CrFfDwRIz6698oMtRShUhHDI0UIm0mdahqMhhmPiWOHrfvnMo&#10;UXalth1eI9w1+jlJ5tphzXGhwpY2FRU/x19n4CP9wteZ7Ogm3O/zfLto0/BpzNOoz19ACfXyCP+3&#10;362BNIX7l/gD9OoPAAD//wMAUEsBAi0AFAAGAAgAAAAhANvh9svuAAAAhQEAABMAAAAAAAAAAAAA&#10;AAAAAAAAAFtDb250ZW50X1R5cGVzXS54bWxQSwECLQAUAAYACAAAACEAWvQsW78AAAAVAQAACwAA&#10;AAAAAAAAAAAAAAAfAQAAX3JlbHMvLnJlbHNQSwECLQAUAAYACAAAACEAYCv/acMAAADbAAAADwAA&#10;AAAAAAAAAAAAAAAHAgAAZHJzL2Rvd25yZXYueG1sUEsFBgAAAAADAAMAtwAAAPcCAAAAAA==&#10;" fillcolor="white [3201]" strokecolor="white [3212]" strokeweight=".5pt">
                  <v:textbox>
                    <w:txbxContent>
                      <w:p w14:paraId="246EDCE4" w14:textId="77777777" w:rsidR="0031713E" w:rsidRPr="006A0FB7" w:rsidRDefault="0031713E" w:rsidP="00F022EC">
                        <w:pPr>
                          <w:rPr>
                            <w:lang w:val="en-US"/>
                          </w:rPr>
                        </w:pPr>
                        <w:r w:rsidRPr="006A0FB7">
                          <w:rPr>
                            <w:lang w:val="en-US"/>
                          </w:rPr>
                          <w:t xml:space="preserve">Evolution of devices </w:t>
                        </w:r>
                      </w:p>
                      <w:p w14:paraId="4C1CE787" w14:textId="77777777" w:rsidR="0031713E" w:rsidRPr="006A0FB7" w:rsidRDefault="0031713E" w:rsidP="00F022EC">
                        <w:pPr>
                          <w:rPr>
                            <w:lang w:val="en-US"/>
                          </w:rPr>
                        </w:pPr>
                      </w:p>
                      <w:p w14:paraId="3EC030E6" w14:textId="77777777" w:rsidR="0031713E" w:rsidRPr="006A0FB7" w:rsidRDefault="0031713E" w:rsidP="00F022EC">
                        <w:pPr>
                          <w:rPr>
                            <w:lang w:val="en-US"/>
                          </w:rPr>
                        </w:pPr>
                        <w:r w:rsidRPr="006A0FB7">
                          <w:rPr>
                            <w:lang w:val="en-US"/>
                          </w:rPr>
                          <w:t xml:space="preserve">Evolution of devices </w:t>
                        </w:r>
                      </w:p>
                    </w:txbxContent>
                  </v:textbox>
                </v:shape>
                <w10:wrap type="topAndBottom"/>
              </v:group>
            </w:pict>
          </mc:Fallback>
        </mc:AlternateContent>
      </w:r>
    </w:p>
    <w:p w14:paraId="2D22163B" w14:textId="3BB90EF8" w:rsidR="00BD6ED1" w:rsidRPr="00C05C6B" w:rsidRDefault="003C7EF7" w:rsidP="00A225E1">
      <w:pPr>
        <w:spacing w:before="120" w:after="120"/>
        <w:rPr>
          <w:color w:val="000000" w:themeColor="text1"/>
          <w:lang w:val="en-US"/>
        </w:rPr>
      </w:pPr>
      <w:r w:rsidRPr="00C05C6B">
        <w:rPr>
          <w:noProof/>
          <w:color w:val="000000" w:themeColor="text1"/>
          <w:lang w:eastAsia="fr-FR"/>
        </w:rPr>
        <mc:AlternateContent>
          <mc:Choice Requires="wps">
            <w:drawing>
              <wp:anchor distT="0" distB="0" distL="114300" distR="114300" simplePos="0" relativeHeight="251658247" behindDoc="0" locked="0" layoutInCell="1" allowOverlap="1" wp14:anchorId="0A873583" wp14:editId="60CB7EBB">
                <wp:simplePos x="0" y="0"/>
                <wp:positionH relativeFrom="column">
                  <wp:posOffset>26670</wp:posOffset>
                </wp:positionH>
                <wp:positionV relativeFrom="paragraph">
                  <wp:posOffset>4278630</wp:posOffset>
                </wp:positionV>
                <wp:extent cx="5912485" cy="185420"/>
                <wp:effectExtent l="0" t="0" r="0" b="5080"/>
                <wp:wrapTopAndBottom/>
                <wp:docPr id="19" name="Zone de texte 19"/>
                <wp:cNvGraphicFramePr/>
                <a:graphic xmlns:a="http://schemas.openxmlformats.org/drawingml/2006/main">
                  <a:graphicData uri="http://schemas.microsoft.com/office/word/2010/wordprocessingShape">
                    <wps:wsp>
                      <wps:cNvSpPr txBox="1"/>
                      <wps:spPr>
                        <a:xfrm>
                          <a:off x="0" y="0"/>
                          <a:ext cx="5912485" cy="185420"/>
                        </a:xfrm>
                        <a:prstGeom prst="rect">
                          <a:avLst/>
                        </a:prstGeom>
                        <a:solidFill>
                          <a:prstClr val="white"/>
                        </a:solidFill>
                        <a:ln>
                          <a:noFill/>
                        </a:ln>
                      </wps:spPr>
                      <wps:txbx>
                        <w:txbxContent>
                          <w:p w14:paraId="741CB5C6" w14:textId="7B56DD52" w:rsidR="0031713E" w:rsidRPr="001777A0" w:rsidRDefault="0031713E" w:rsidP="00F022EC">
                            <w:pPr>
                              <w:pStyle w:val="Lgende"/>
                              <w:rPr>
                                <w:sz w:val="24"/>
                                <w:szCs w:val="24"/>
                                <w:lang w:val="en-US"/>
                              </w:rPr>
                            </w:pPr>
                            <w:bookmarkStart w:id="300" w:name="_Toc150687667"/>
                            <w:r w:rsidRPr="001777A0">
                              <w:rPr>
                                <w:lang w:val="en-US"/>
                              </w:rPr>
                              <w:t xml:space="preserve">Figure </w:t>
                            </w:r>
                            <w:r>
                              <w:fldChar w:fldCharType="begin"/>
                            </w:r>
                            <w:r w:rsidRPr="001777A0">
                              <w:rPr>
                                <w:lang w:val="en-US"/>
                              </w:rPr>
                              <w:instrText xml:space="preserve"> SEQ Figure \* ARABIC </w:instrText>
                            </w:r>
                            <w:r>
                              <w:fldChar w:fldCharType="separate"/>
                            </w:r>
                            <w:r w:rsidR="00E41BE7">
                              <w:rPr>
                                <w:noProof/>
                                <w:lang w:val="en-US"/>
                              </w:rPr>
                              <w:t>7</w:t>
                            </w:r>
                            <w:r>
                              <w:fldChar w:fldCharType="end"/>
                            </w:r>
                            <w:r w:rsidRPr="001777A0">
                              <w:rPr>
                                <w:lang w:val="en-US"/>
                              </w:rPr>
                              <w:t xml:space="preserve"> </w:t>
                            </w:r>
                            <w:r>
                              <w:rPr>
                                <w:lang w:val="en-US"/>
                              </w:rPr>
                              <w:t xml:space="preserve">: </w:t>
                            </w:r>
                            <w:r w:rsidRPr="001777A0">
                              <w:rPr>
                                <w:lang w:val="en-US"/>
                              </w:rPr>
                              <w:t>Structure-agency construction of moral legitimacy</w:t>
                            </w:r>
                            <w:bookmarkEnd w:id="300"/>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A873583" id="Zone de texte 19" o:spid="_x0000_s1087" type="#_x0000_t202" style="position:absolute;left:0;text-align:left;margin-left:2.1pt;margin-top:336.9pt;width:465.55pt;height:14.6pt;z-index:251658247;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FkgVIAIAAEMEAAAOAAAAZHJzL2Uyb0RvYy54bWysU8Fu2zAMvQ/YPwi6L06yZkiNOEWWIsOA&#10;oi2QDj0rshwLkEWNUmJnXz9KjpOt22nYRaZFiuR7fFzcdY1hR4Vegy34ZDTmTFkJpbb7gn972XyY&#10;c+aDsKUwYFXBT8rzu+X7d4vW5WoKNZhSIaMk1uetK3gdgsuzzMtaNcKPwClLzgqwEYF+cZ+VKFrK&#10;3phsOh5/ylrA0iFI5T3d3vdOvkz5q0rJ8FRVXgVmCk69hXRiOnfxzJYLke9RuFrLcxviH7pohLZU&#10;9JLqXgTBDqj/SNVoieChCiMJTQZVpaVKGAjNZPwGzbYWTiUsRI53F5r8/0srH49b94wsdJ+howFG&#10;Qlrnc0+XEU9XYRO/1CkjP1F4utCmusAkXc5uJ9Ob+YwzSb7JfHYzTbxm19cOffiioGHRKDjSWBJb&#10;4vjgA1Wk0CEkFvNgdLnRxsSf6FgbZEdBI2xrHVTskV78FmVsjLUQX/XueJNdoUQrdLuO6bLgH+cD&#10;zh2UJ4KP0CvDO7nRVPBB+PAskKRAiEne4YmOykBbcDhbnNWAP/52H+NpQuTlrCVpFdx/PwhUnJmv&#10;lmYXdTgYOBi7wbCHZg0EdUKL42Qy6QEGM5gVQvNKql/FKuQSVlKtgofBXIde4LQ1Uq1WKYjU5kR4&#10;sFsnY+qB2JfuVaA7jyXQQB9hEJ3I30ynj+1pXh0CVDqNLhLbs3jmm5Sa5nPeqrgKv/6nqOvuL38C&#10;AAD//wMAUEsDBBQABgAIAAAAIQCfFDzO3wAAAAkBAAAPAAAAZHJzL2Rvd25yZXYueG1sTI/BTsMw&#10;EETvSPyDtUhcELVJoIUQp4KW3uDQUvW8jU0SEa+j2GnSv2c5wXE1o7dv8uXkWnGyfWg8abibKRCW&#10;Sm8aqjTsPze3jyBCRDLYerIazjbAsri8yDEzfqStPe1iJRhCIUMNdYxdJmUoa+swzHxnibMv3zuM&#10;fPaVND2ODHetTJSaS4cN8YcaO7uqbfm9G5yG+bofxi2tbtb7t3f86Krk8Ho+aH19Nb08g4h2in9l&#10;+NVndSjY6egHMkG0Gu4TLjJqkfICzp/ShxTEUcNCpQpkkcv/C4ofAAAA//8DAFBLAQItABQABgAI&#10;AAAAIQC2gziS/gAAAOEBAAATAAAAAAAAAAAAAAAAAAAAAABbQ29udGVudF9UeXBlc10ueG1sUEsB&#10;Ai0AFAAGAAgAAAAhADj9If/WAAAAlAEAAAsAAAAAAAAAAAAAAAAALwEAAF9yZWxzLy5yZWxzUEsB&#10;Ai0AFAAGAAgAAAAhALwWSBUgAgAAQwQAAA4AAAAAAAAAAAAAAAAALgIAAGRycy9lMm9Eb2MueG1s&#10;UEsBAi0AFAAGAAgAAAAhAJ8UPM7fAAAACQEAAA8AAAAAAAAAAAAAAAAAegQAAGRycy9kb3ducmV2&#10;LnhtbFBLBQYAAAAABAAEAPMAAACGBQAAAAA=&#10;" stroked="f">
                <v:textbox inset="0,0,0,0">
                  <w:txbxContent>
                    <w:p w14:paraId="741CB5C6" w14:textId="7B56DD52" w:rsidR="0031713E" w:rsidRPr="001777A0" w:rsidRDefault="0031713E" w:rsidP="00F022EC">
                      <w:pPr>
                        <w:pStyle w:val="Lgende"/>
                        <w:rPr>
                          <w:sz w:val="24"/>
                          <w:szCs w:val="24"/>
                          <w:lang w:val="en-US"/>
                        </w:rPr>
                      </w:pPr>
                      <w:bookmarkStart w:id="301" w:name="_Toc150687667"/>
                      <w:r w:rsidRPr="001777A0">
                        <w:rPr>
                          <w:lang w:val="en-US"/>
                        </w:rPr>
                        <w:t xml:space="preserve">Figure </w:t>
                      </w:r>
                      <w:r>
                        <w:fldChar w:fldCharType="begin"/>
                      </w:r>
                      <w:r w:rsidRPr="001777A0">
                        <w:rPr>
                          <w:lang w:val="en-US"/>
                        </w:rPr>
                        <w:instrText xml:space="preserve"> SEQ Figure \* ARABIC </w:instrText>
                      </w:r>
                      <w:r>
                        <w:fldChar w:fldCharType="separate"/>
                      </w:r>
                      <w:r w:rsidR="00E41BE7">
                        <w:rPr>
                          <w:noProof/>
                          <w:lang w:val="en-US"/>
                        </w:rPr>
                        <w:t>7</w:t>
                      </w:r>
                      <w:r>
                        <w:fldChar w:fldCharType="end"/>
                      </w:r>
                      <w:r w:rsidRPr="001777A0">
                        <w:rPr>
                          <w:lang w:val="en-US"/>
                        </w:rPr>
                        <w:t xml:space="preserve"> </w:t>
                      </w:r>
                      <w:r>
                        <w:rPr>
                          <w:lang w:val="en-US"/>
                        </w:rPr>
                        <w:t xml:space="preserve">: </w:t>
                      </w:r>
                      <w:r w:rsidRPr="001777A0">
                        <w:rPr>
                          <w:lang w:val="en-US"/>
                        </w:rPr>
                        <w:t>Structure-agency construction of moral legitimacy</w:t>
                      </w:r>
                      <w:bookmarkEnd w:id="301"/>
                    </w:p>
                  </w:txbxContent>
                </v:textbox>
                <w10:wrap type="topAndBottom"/>
              </v:shape>
            </w:pict>
          </mc:Fallback>
        </mc:AlternateContent>
      </w:r>
    </w:p>
    <w:p w14:paraId="75790D91" w14:textId="77777777" w:rsidR="003C7EF7" w:rsidRPr="00C05C6B" w:rsidRDefault="003C7EF7" w:rsidP="00A225E1">
      <w:pPr>
        <w:spacing w:before="120" w:after="120"/>
        <w:rPr>
          <w:color w:val="000000" w:themeColor="text1"/>
          <w:lang w:val="en-US"/>
        </w:rPr>
      </w:pPr>
    </w:p>
    <w:p w14:paraId="0F90D587" w14:textId="3807B30E" w:rsidR="00BD6ED1" w:rsidRPr="00C05C6B" w:rsidRDefault="00BD6ED1" w:rsidP="00A225E1">
      <w:pPr>
        <w:spacing w:before="120" w:after="120"/>
        <w:rPr>
          <w:color w:val="000000" w:themeColor="text1"/>
          <w:lang w:val="en-US"/>
        </w:rPr>
      </w:pPr>
      <w:r w:rsidRPr="00C05C6B">
        <w:rPr>
          <w:color w:val="000000" w:themeColor="text1"/>
          <w:lang w:val="en-US"/>
        </w:rPr>
        <w:t xml:space="preserve">The findings show that drivers have their own strategies shaping the sustainability of their activities, supported by the instrumental use of platforms. The inclusive strategies of the platform K based on drivers' practices allow them to gain legitimacy in the institutional field. Indeed, drivers will not claim or revolt against K because they go along with the interests of drivers. Uber is ultimately the most used platform, but also the most claimed. K is used in a secondary way. From a managerial perspective, drivers choose the Uber’s technology, as well as the professionalism that it instils. On the other hand, K is not challenged in any way in the debates inherent to working on a platform through its strategy of humanising their relationship with drivers. However, there is a boomerang related to the evolution process of the devices based on drivers work experiences.  The platform K tends towards more and more technological and professional in the design of its devices. Indeed, by wanting to adapt to the needs of drivers they move progressively away from their initial strategy (which implied high human involvement and informal dynamics). </w:t>
      </w:r>
    </w:p>
    <w:p w14:paraId="425C6433" w14:textId="77777777" w:rsidR="00BD6ED1" w:rsidRPr="00C05C6B" w:rsidRDefault="00BD6ED1" w:rsidP="00A225E1">
      <w:pPr>
        <w:spacing w:before="120" w:after="120"/>
        <w:rPr>
          <w:color w:val="000000" w:themeColor="text1"/>
          <w:lang w:val="en-US"/>
        </w:rPr>
      </w:pPr>
      <w:r w:rsidRPr="00C05C6B">
        <w:rPr>
          <w:color w:val="000000" w:themeColor="text1"/>
          <w:lang w:val="en-US"/>
        </w:rPr>
        <w:lastRenderedPageBreak/>
        <w:t xml:space="preserve">In this way, the platform acquires a moral legitimacy (Suchman, 1995), but through such isomorphism, these initiatives in managerial practices have weak impact in the institutional field as long as no/limited framework rose to regulate how these practices should be designed and carried out </w:t>
      </w:r>
      <w:r w:rsidRPr="00C05C6B">
        <w:rPr>
          <w:color w:val="000000" w:themeColor="text1"/>
          <w:lang w:val="fr-BE"/>
        </w:rPr>
        <w:fldChar w:fldCharType="begin"/>
      </w:r>
      <w:r w:rsidRPr="00C05C6B">
        <w:rPr>
          <w:color w:val="000000" w:themeColor="text1"/>
          <w:lang w:val="en-US"/>
        </w:rPr>
        <w:instrText xml:space="preserve"> ADDIN ZOTERO_ITEM CSL_CITATION {"citationID":"ZxquVDOe","properties":{"formattedCitation":"(Humborstad, 2014)","plainCitation":"(Humborstad, 2014)","noteIndex":0},"citationItems":[{"id":1875,"uris":["http://zotero.org/users/6183971/items/QMWUA8QI"],"itemData":{"id":1875,"type":"article-journal","abstract":"There is a growing debate between mainstream and critical empowerment theorists; the latter criticize empowerment interventions that could be disempowering when the real power continues to reside with management. To draw upon the tension between these dualistic views, this study investigates whether organizations with formal power structures of collective bargaining as represented by union density and employee representation provide a facilitative social environment for empowerment to grow. Based on two combined sets of secondary data collected for the ETUI in 2006 and EWCS in 2005 from 27 European countries, this study found that countries with a stronger union tradition demonstrated higher workplace empowerment and job satisfaction for individual workers than countries with a weaker union tradition. Theoretical and practical implications are discussed.","container-title":"Economic and Industrial Democracy","DOI":"10.1177/0143831X13484605","ISSN":"0143-831X","issue":"3","note":"publisher: SAGE Publications Ltd","page":"391-411","source":"SAGE Journals","title":"When industrial democracy and empowerment go hand-in-hand: A co-power approach","title-short":"When industrial democracy and empowerment go hand-in-hand","URL":"https://doi.org/10.1177/0143831X13484605","volume":"35","author":[{"family":"Humborstad","given":"Sut I Wong"}],"accessed":{"date-parts":[["2023",9,26]]},"issued":{"date-parts":[["2014",8,1]]}}}],"schema":"https://github.com/citation-style-language/schema/raw/master/csl-citation.json"}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(Humborstad, 2014)</w:t>
      </w:r>
      <w:r w:rsidRPr="00C05C6B">
        <w:rPr>
          <w:color w:val="000000" w:themeColor="text1"/>
          <w:lang w:val="fr-BE"/>
        </w:rPr>
        <w:fldChar w:fldCharType="end"/>
      </w:r>
      <w:r w:rsidRPr="00C05C6B">
        <w:rPr>
          <w:color w:val="000000" w:themeColor="text1"/>
          <w:lang w:val="en-US"/>
        </w:rPr>
        <w:t xml:space="preserve">. </w:t>
      </w:r>
    </w:p>
    <w:p w14:paraId="6D7CCF4B" w14:textId="33FF751E" w:rsidR="00BD6ED1" w:rsidRPr="00C05C6B" w:rsidRDefault="00BD6ED1" w:rsidP="00A225E1">
      <w:pPr>
        <w:spacing w:before="120" w:after="120"/>
        <w:rPr>
          <w:color w:val="000000" w:themeColor="text1"/>
          <w:lang w:val="en-US"/>
        </w:rPr>
      </w:pPr>
      <w:r w:rsidRPr="00C05C6B">
        <w:rPr>
          <w:color w:val="000000" w:themeColor="text1"/>
          <w:lang w:val="en-US"/>
        </w:rPr>
        <w:t>Faced with the institutional challenges of work and a lack of institutional support, platform workers may develop an instrumental attitude towards platforms and their own sustainability strategies, while at the same time denying moral legitimacy to dominant players such as Uber</w:t>
      </w:r>
      <w:r w:rsidRPr="00C05C6B">
        <w:rPr>
          <w:color w:val="000000" w:themeColor="text1"/>
          <w:lang w:val="fr-BE"/>
        </w:rPr>
        <w:fldChar w:fldCharType="begin"/>
      </w:r>
      <w:r w:rsidRPr="00C05C6B">
        <w:rPr>
          <w:color w:val="000000" w:themeColor="text1"/>
          <w:lang w:val="en-US"/>
        </w:rPr>
        <w:instrText xml:space="preserve"> ADDIN ZOTERO_ITEM CSL_CITATION {"citationID":"Q7rmP8x9","properties":{"formattedCitation":"(S. P. Vallas &amp; Christin, 2018)","plainCitation":"(S. P. Vallas &amp; Christin, 2018)","dontUpdate":true,"noteIndex":0},"citationItems":[{"id":1888,"uris":["http://zotero.org/users/6183971/items/9ZLPXGK4"],"itemData":{"id":1888,"type":"article-journal","abstract":"Recent efforts to understand the significance of precarious work have been limited in at least two important respects. One is the neglect of the ideological constructs that workers are led to embrace concerning the employment relation, and the other is the undertheorized nature of much research in this field. To address these limits, the authors adopt a two-pronged strategy in this article. In empirical terms, the authors focus on an important source of popular thinking about work: the career advice genre, which has recently evolved into a growing literature on “personal branding.” In theoretical terms, the authors appeal to Foucault’s theory of governmentality in order to understand how and why workers respond to personal branding discourses. Data are drawn from two linked qualitative studies bearing on workers employed in distinct settings: freelance journalists in Paris and New York (N = 101) and a broader set of white-collar employees who have faced market adversity in Boston (N = 62). Findings reveal that personal branding discourse has become both prevalent and potent, encouraging many workers to conform to what Foucault referred to as the “enterprising self.” Yet the authors also find that workers respond to personal branding in a multiplicity of ways, some of which Foucault left unaddressed. The article thus finds qualified support for Foucault’s arguments but identifies issues—especially that of agency and resistance—which stand in need of additional elaboration.","container-title":"Work and Occupations","DOI":"10.1177/0730888417735662","ISSN":"0730-8884","issue":"1","language":"en","note":"publisher: SAGE Publications Inc","page":"3-37","source":"SAGE Journals","title":"Work and Identity in an Era of Precarious Employment: How Workers Respond to “Personal Branding” Discourse","title-short":"Work and Identity in an Era of Precarious Employment","URL":"https://doi.org/10.1177/0730888417735662","volume":"45","author":[{"family":"Vallas","given":"Steven P."},{"family":"Christin","given":"Angèle"}],"accessed":{"date-parts":[["2023",9,26]]},"issued":{"date-parts":[["2018",2,1]]}}}],"schema":"https://github.com/citation-style-language/schema/raw/master/csl-citation.json"}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 xml:space="preserve"> (Vallas &amp; Christin, 2018)</w:t>
      </w:r>
      <w:r w:rsidRPr="00C05C6B">
        <w:rPr>
          <w:color w:val="000000" w:themeColor="text1"/>
          <w:lang w:val="fr-BE"/>
        </w:rPr>
        <w:fldChar w:fldCharType="end"/>
      </w:r>
      <w:r w:rsidRPr="00C05C6B">
        <w:rPr>
          <w:color w:val="000000" w:themeColor="text1"/>
          <w:lang w:val="en-US"/>
        </w:rPr>
        <w:t xml:space="preserve">. These findings confirm discussion arguing a change in work culture on the part of workers in the face of economic and institutional transformations, which influences their own agentivity </w:t>
      </w:r>
      <w:r w:rsidRPr="00C05C6B">
        <w:rPr>
          <w:color w:val="000000" w:themeColor="text1"/>
          <w:lang w:val="fr-BE"/>
        </w:rPr>
        <w:fldChar w:fldCharType="begin"/>
      </w:r>
      <w:r w:rsidRPr="00C05C6B">
        <w:rPr>
          <w:color w:val="000000" w:themeColor="text1"/>
          <w:lang w:val="en-US"/>
        </w:rPr>
        <w:instrText xml:space="preserve"> ADDIN ZOTERO_ITEM CSL_CITATION {"citationID":"YgKvieZu","properties":{"formattedCitation":"(Murgia &amp; Pulignano, 2021)","plainCitation":"(Murgia &amp; Pulignano, 2021)","noteIndex":0},"citationItems":[{"id":1890,"uris":["http://zotero.org/users/6183971/items/92DAJWUA"],"itemData":{"id":1890,"type":"article-journal","abstract":"This article focuses on the ?hybridity? of solo self-employment by shedding light on the lived experiences and meanings of the subjects within their institutional and socio-economic contexts. It offers an original perspective to the study of the hybridization of work by linking the subjective and objective conditions underpinning solo self-employed workers. The study found that solo self-employed workers exercise agency over their working lives while facing high levels of insecurity, and that their contextualized experiences are related to the dominant narratives about self-employment. At the same time, however, findings also show that solo self-employed are engaged in (re)-constructing their alternative and dissonant narratives as well.","container-title":"Economic and Industrial Democracy","DOI":"10.1177/0143831X19873966","ISSN":"0143-831X","issue":"4","note":"publisher: SAGE Publications Ltd","page":"1351-1377","source":"SAGE Journals","title":"Neither precarious nor entrepreneur: The subjective experience of hybrid self-employed workers","title-short":"Neither precarious nor entrepreneur","URL":"https://doi.org/10.1177/0143831X19873966","volume":"42","author":[{"family":"Murgia","given":"Annalisa"},{"family":"Pulignano","given":"Valeria"}],"accessed":{"date-parts":[["2023",9,26]]},"issued":{"date-parts":[["2021",11,1]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(Murgia &amp; Pulignano, 2021)</w:t>
      </w:r>
      <w:r w:rsidRPr="00C05C6B">
        <w:rPr>
          <w:color w:val="000000" w:themeColor="text1"/>
          <w:lang w:val="fr-BE"/>
        </w:rPr>
        <w:fldChar w:fldCharType="end"/>
      </w:r>
      <w:r w:rsidRPr="00C05C6B">
        <w:rPr>
          <w:color w:val="000000" w:themeColor="text1"/>
          <w:lang w:val="en-US"/>
        </w:rPr>
        <w:t xml:space="preserve">.These agentic influences on this organisation and the isomorphism effect involved, emphasise the role of national and sectoral regulations on the way in which the sustainability of work is constructed and encourage institutional stakeholders to provide a better framework for these organisational initiatives </w:t>
      </w:r>
      <w:r w:rsidRPr="00C05C6B">
        <w:rPr>
          <w:color w:val="000000" w:themeColor="text1"/>
          <w:lang w:val="fr-BE"/>
        </w:rPr>
        <w:fldChar w:fldCharType="begin"/>
      </w:r>
      <w:r w:rsidR="006C5DCE" w:rsidRPr="00C05C6B">
        <w:rPr>
          <w:color w:val="000000" w:themeColor="text1"/>
          <w:lang w:val="en-US"/>
        </w:rPr>
        <w:instrText xml:space="preserve"> ADDIN ZOTERO_ITEM CSL_CITATION {"citationID":"KJxQgQon","properties":{"formattedCitation":"(H\\uc0\\u229{}kansson et al., 2020; Humborstad, 2014; Veen et al., 2023)","plainCitation":"(Håkansson et al., 2020; Humborstad, 2014; Veen et al., 2023)","dontUpdate":true,"noteIndex":0},"citationItems":[{"id":1971,"uris":["http://zotero.org/users/6183971/items/HBI9S8B8"],"itemData":{"id":1971,"type":"article-journal","abstract":"Current research has shed critical light on the insecurity characterizing temporary agency work. To understand how this insecurity is produced, this article shows that we have to go beyond national and industrial regulation and analyse how this regulation shapes workplace practices and access to a collective voice. Thus, connecting the national and workplace levels is crucial in understanding job insecurity for agency workers. Job insecurity is shaped not only by the type of contract; it is primarily formed by how the national regulation, inclusive of collective bargaining and representation structures, shapes the modalities in accordance to which temporary agency workers are used at workplaces. The article is based on a cross-</w:instrText>
      </w:r>
      <w:r w:rsidR="006C5DCE" w:rsidRPr="00C05C6B">
        <w:rPr>
          <w:color w:val="000000" w:themeColor="text1"/>
          <w:lang w:val="fr-BE"/>
        </w:rPr>
        <w:instrText>national comparative case study methodology, and compares two similar workplaces in two different institutional settings, those of Sweden and Belgium.","container-title":"Economic and Industrial Democracy","DOI":"10.1177/0143831X17707824","ISSN":"0143-831X","issue":"2","note":"publisher: SAGE Publications Ltd","page":"254-275","source":"SAGE Journals","title":"Explaining job insecurity for temporary agency workers: A comparison between Sweden and Belgium","title-short":"Explaining job insecurity for temporary agency workers","URL":"https://doi.org/10.1177/0143831X17707824","volume":"41","author":[{"family":"Håkansson","given":"Kristina"},{"family":"Pulignano","given":"Valeria"},{"family":"Isidorsson","given":"Tommy"},{"family":"Doerflinger","given":"Nadja"}],"accessed":{"date-parts":[["2023",9,28]]},"issued":{"date-parts":[["2020",5,1]]}}},{"id":1875,"uris":["http://zotero.org/users/6183971/items/QMWUA8QI"],"itemData":{"id":1875,"type":"article-journal","abstract":"There is a growing debate between mainstream and critical empowerment theorists; the latter criticize empowerment interventions that could be disempowering when the real power continues to reside with management. To draw upon the tension between these dualistic views, this study investigates whether organizations with formal power structures of collective bargaining as represented by union density and employee representation provide a facilitative social environment for empowerment to grow. Based on two combined sets of secondary data collected for the ETUI in 2006 and EWCS in 2005 from 27 European countries, this study found that countries with a stronger union tradition demonstrated higher workplace empowerment and job satisfaction for individual workers than countries with a weaker union tradition. Theoretical and practical implications are discussed.","container-title":"Economic and Industrial Democracy","DOI":"10.1177/0143831X13484605","ISSN":"0143-831X","issue":"3","note":"publisher: SAGE Publications Ltd","page":"391-411","source":"SAGE Journals","title":"When industrial democracy and empowerment go hand-in-hand: A co-power approach","title-short":"When industrial democracy and empowerment go hand-in-hand","URL":"https://doi.org/10.1177/0143831X13484605","volume":"35","author":[{"family":"Humborstad","given":"Sut I Wong"}],"accessed":{"date-parts":[["2023",9,26]]},"issued":{"date-parts":[["2014",8,1]]}}},{"id":1967,"uris":["http://zotero.org/users/6183971/items/EZS7VCN6"],"itemData":{"id":1967,"type":"article-journal","abstract":"This mixed-methods study explores the intersection of the ?gig? economy and welfare state in Australia, exploring how ride-share work has provided a pathway into paid work for three traditionally disadvantaged groups: individuals with disability, with caring responsibilities, or a</w:instrText>
      </w:r>
      <w:r w:rsidR="006C5DCE" w:rsidRPr="00C05C6B">
        <w:rPr>
          <w:color w:val="000000" w:themeColor="text1"/>
          <w:lang w:val="en-US"/>
        </w:rPr>
        <w:instrText xml:space="preserve">ged 45 and over. It examines these workers? motivations for the work and explores how the welfare system shapes their experiences. The study finds push factors, such as past labour market discrimination and limited alternatives, and pull factors, like the relative flexibility of the work, which allows for the accommodation of planned and unplanned absences, are driving individuals into the ?gig? economy. The authors identify a duality about these experiences. On the one hand, the work represents a de facto form of ?workfare?. On the other, the welfare system is cushioning the work?s job and income insecurity, providing individuals with flexibility and security unavailable elsewhere, an unintended policy outcome the authors label ?accidental flexicurity?.","container-title":"Economic and Industrial Democracy","DOI":"10.1177/0143831X231197057","ISSN":"0143-831X","note":"publisher: SAGE Publications Ltd","page":"0143831X231197057","source":"SAGE Journals","title":"Accidental flexicurity or workfare? Navigating ride-share work and Australia’s welfare system","title-short":"Accidental flexicurity or workfare?","URL":"https://doi.org/10.1177/0143831X231197057","author":[{"family":"Veen","given":"Alex"},{"family":"Barratt","given":"Tom"},{"family":"Goods","given":"Caleb"},{"family":"Baird","given":"Marian"}],"accessed":{"date-parts":[["2023",9,28]]},"issued":{"date-parts":[["2023",9,16]]}}}],"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(Håkansson et al., 2020; Veen et al., 2023)</w:t>
      </w:r>
      <w:r w:rsidRPr="00C05C6B">
        <w:rPr>
          <w:color w:val="000000" w:themeColor="text1"/>
          <w:lang w:val="fr-BE"/>
        </w:rPr>
        <w:fldChar w:fldCharType="end"/>
      </w:r>
      <w:r w:rsidRPr="00C05C6B">
        <w:rPr>
          <w:color w:val="000000" w:themeColor="text1"/>
          <w:lang w:val="en-US"/>
        </w:rPr>
        <w:t xml:space="preserve">. </w:t>
      </w:r>
    </w:p>
    <w:p w14:paraId="1500293D" w14:textId="732FDACB" w:rsidR="00BD6ED1" w:rsidRPr="00C05C6B" w:rsidRDefault="00BD6ED1" w:rsidP="00A225E1">
      <w:pPr>
        <w:spacing w:before="120" w:after="120"/>
        <w:rPr>
          <w:color w:val="000000" w:themeColor="text1"/>
          <w:lang w:val="en-US"/>
        </w:rPr>
      </w:pPr>
      <w:r w:rsidRPr="00C05C6B">
        <w:rPr>
          <w:color w:val="000000" w:themeColor="text1"/>
          <w:lang w:val="en-US"/>
        </w:rPr>
        <w:t>Scientific research has generally focused on the role of powerful actors, such as states and, more recently, multinational companies, and trade unions in their influence on labour relations in the gig economy</w:t>
      </w:r>
      <w:r w:rsidR="00710079">
        <w:rPr>
          <w:color w:val="000000" w:themeColor="text1"/>
          <w:lang w:val="en-US"/>
        </w:rPr>
        <w:t xml:space="preserve"> </w:t>
      </w:r>
      <w:r w:rsidR="00710079">
        <w:rPr>
          <w:color w:val="000000" w:themeColor="text1"/>
          <w:lang w:val="en-US"/>
        </w:rPr>
        <w:fldChar w:fldCharType="begin"/>
      </w:r>
      <w:r w:rsidR="00710079">
        <w:rPr>
          <w:color w:val="000000" w:themeColor="text1"/>
          <w:lang w:val="en-US"/>
        </w:rPr>
        <w:instrText xml:space="preserve"> ADDIN ZOTERO_ITEM CSL_CITATION {"citationID":"mkBhN9wI","properties":{"formattedCitation":"(Greer, 2016; Tzur, 2019)","plainCitation":"(Greer, 2016; Tzur, 2019)","noteIndex":0},"citationItems":[{"id":1079,"uris":["http://zotero.org/users/6183971/items/5REV6TD3"],"itemData":{"id":1079,"type":"article-journal","abstract":"While welfare reform matters for workers and workplaces, it is peripheral in English-language sociology of work and industrial relations research. This article’s core proposition is that active labour market policies (ALMPs) are altering the institutional constitution of the labour market by intensifying market discipline within the workforce. This re-commodification effect is specified drawing on Marxism, comparative institutionalism, German-language sociology and English-language social policy analysis. Because of administrative failure and employer discrimination, however, ALMPs may worsen precarity without achieving the stated goal of increasing labour market participation.","container-title":"Work, Employment &amp; Society","ISSN":"0950-0170","issue":"1","note":"publisher: Sage Publications, Ltd.","page":"162-173","source":"JSTOR","title":"Welfare reform, precarity and the re-commodification of labour","URL":"https://www.jstor.org/stable/26655454","volume":"30","author":[{"family":"Greer","given":"Ian"}],"accessed":{"date-parts":[["2022",3,16]]},"issued":{"date-parts":[["2016"]]}}},{"id":711,"uris":["http://zotero.org/users/6183971/items/LF6Q4Z9L"],"itemData":{"id":711,"type":"article-journal","abstract":"Can emerging technologies transform not only markets, but also foster new regulatory change mechanisms? In the context of prevailing theories of regulatory change, this article explores the extent to which an interest-based explanation can account for the regulatory responses toward emerging Transportation Network Companies (TNCs). Based on a primary cross-city analysis of the 40 largest cities in the United States, the study found that although the existence of ex ante interest groups indeed somewhat limited the extent of ex post regulatory acceptance of TNCs, regulators seemed to prefer the newcomers over existing incumbents and approved TNCs in 77.5 percent of the examined cities, rarely pursuing harsh enforcement even when TNCs operated illegally. The research attempts to explain this intriguing phenomenon by extending the interest-based approach to account for the key role played by “technological regulatory entrepreneurs.” The entrepreneurs bridged collective action barriers by becoming the central agent that managed, and reaped the benefits of, the collective action, by lowering the organizational costs and by disseminating information effectively and turning consumers into political campaigners, thus successfully promoting regulatory change.","container-title":"Regulation &amp; Governance","DOI":"https://doi.org/10.1111/rego.12170","ISSN":"1748-5991","issue":"3","language":"en","license":"© 2017 John Wiley &amp; Sons Australia, Ltd","note":"_eprint: https://onlinelibrary.wiley.com/doi/pdf/10.1111/rego.12170","page":"340-361","source":"Wiley Online Library","title":"Uber Über regulation? Regulatory change following the emergence of new technologies in the taxi market","title-short":"Uber Über regulation?","URL":"https://onlinelibrary.wiley.com/doi/abs/10.1111/rego.12170","volume":"13","author":[{"family":"Tzur","given":"Amit"}],"accessed":{"date-parts":[["2020",12,15]]},"issued":{"date-parts":[["2019"]]}}}],"schema":"https://github.com/citation-style-language/schema/raw/master/csl-citation.json"} </w:instrText>
      </w:r>
      <w:r w:rsidR="00710079">
        <w:rPr>
          <w:color w:val="000000" w:themeColor="text1"/>
          <w:lang w:val="en-US"/>
        </w:rPr>
        <w:fldChar w:fldCharType="separate"/>
      </w:r>
      <w:r w:rsidR="00710079" w:rsidRPr="00710079">
        <w:rPr>
          <w:rFonts w:cs="Times New Roman"/>
        </w:rPr>
        <w:t>(Greer, 2016; Tzur, 2019)</w:t>
      </w:r>
      <w:r w:rsidR="00710079">
        <w:rPr>
          <w:color w:val="000000" w:themeColor="text1"/>
          <w:lang w:val="en-US"/>
        </w:rPr>
        <w:fldChar w:fldCharType="end"/>
      </w:r>
      <w:r w:rsidRPr="00C05C6B">
        <w:rPr>
          <w:color w:val="000000" w:themeColor="text1"/>
          <w:lang w:val="en-US"/>
        </w:rPr>
        <w:t xml:space="preserve">. Not surprisingly, research on organisations has also widely neglected efforts at the agency level where less powerful actors with limited resources attempt to transform and deinstitutionalise the rules that impede social and economic development. Our research ambition aims to contribute to these concerns. </w:t>
      </w:r>
    </w:p>
    <w:p w14:paraId="423ACEFE" w14:textId="77777777" w:rsidR="00BD6ED1" w:rsidRPr="00C05C6B" w:rsidRDefault="00BD6ED1" w:rsidP="00A225E1">
      <w:pPr>
        <w:spacing w:before="120" w:after="120"/>
        <w:rPr>
          <w:color w:val="000000" w:themeColor="text1"/>
          <w:lang w:val="en-US"/>
        </w:rPr>
      </w:pPr>
      <w:r w:rsidRPr="00C05C6B">
        <w:rPr>
          <w:color w:val="000000" w:themeColor="text1"/>
          <w:lang w:val="en-US"/>
        </w:rPr>
        <w:t xml:space="preserve">On the one hand, the platform K created its foundation in a humanised perspective of working conditions allowing to respond to the economic, social and legal issues that Uber brings about algorithmic management. The literature on the existing gig economy has identified the dehumanisation of working conditions and the related alienation effects as the main issues </w:t>
      </w:r>
      <w:r w:rsidRPr="00C05C6B">
        <w:rPr>
          <w:color w:val="000000" w:themeColor="text1"/>
          <w:lang w:val="fr-BE"/>
        </w:rPr>
        <w:fldChar w:fldCharType="begin"/>
      </w:r>
      <w:r w:rsidRPr="00C05C6B">
        <w:rPr>
          <w:color w:val="000000" w:themeColor="text1"/>
          <w:lang w:val="en-US"/>
        </w:rPr>
        <w:instrText xml:space="preserve"> ADDIN ZOTERO_ITEM CSL_CITATION {"citationID":"WDP7EJb0","properties":{"formattedCitation":"(Glavin et al., 2021)","plainCitation":"(Glavin et al., 2021)","noteIndex":0},"citationItems":[{"id":1196,"uris":["http://zotero.org/users/6183971/items/6AV7C4ZK"],"itemData":{"id":1196,"type":"article-journal","abstract":"While the gig economy has expanded rapidly in the last decade, few have studied the psychological ramifications of working for an online labor platform. Guided by classical and modern theories of work and alienation, we investigate whether engagement in platform work is associated with an increased sense of powerlessness and isolation. We analyze data from two national surveys of workers from the Canadian Quality of Work and Economic Life Study in September 2019 (N = 2,460) and March 2020 (N = 2,469). Analyses reveal greater levels of powerlessness and loneliness among platform workers—a pattern that is not fully explained by their higher levels of financial strain. Additional analyses of platform activity reveal that rideshare driving is more strongly associated with powerlessness and isolation than engagement in online crowdwork. We interpret our findings in light of platform firms’ use of algorithmic control and distancing strategies that may undermine worker autonomy and social connection.","container-title":"Work and Occupations","DOI":"10.1177/07308884211024711","ISSN":"0730-8884","issue":"4","journalAbbreviation":"Work and Occupations","language":"en","note":"publisher: SAGE Publications Inc","page":"399-431","source":"SAGE Journals","title":"Über-Alienated: Powerless and Alone in the Gig Economy","title-short":"Über-Alienated","URL":"https://doi.org/10.1177/07308884211024711","volume":"48","author":[{"family":"Glavin","given":"Paul"},{"family":"Bierman","given":"Alex"},{"family":"Schieman","given":"Scott"}],"accessed":{"date-parts":[["2022",6,2]]},"issued":{"date-parts":[["2021",11,1]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(Glavin et al., 2021)</w:t>
      </w:r>
      <w:r w:rsidRPr="00C05C6B">
        <w:rPr>
          <w:color w:val="000000" w:themeColor="text1"/>
          <w:lang w:val="fr-BE"/>
        </w:rPr>
        <w:fldChar w:fldCharType="end"/>
      </w:r>
      <w:r w:rsidRPr="00C05C6B">
        <w:rPr>
          <w:color w:val="000000" w:themeColor="text1"/>
          <w:lang w:val="en-US"/>
        </w:rPr>
        <w:t xml:space="preserve">.These shortcomings are ultimately the determining factors of an ambiguous institutional field insofar as they prevent Uber from acquiring full legitimacy in this field (Frenken et al., 2020). In this way, the platform K aspires to change the rules and revealed to be entering a process of acquiring legitimacy in the shaping of this field </w:t>
      </w:r>
      <w:r w:rsidRPr="00C05C6B">
        <w:rPr>
          <w:color w:val="000000" w:themeColor="text1"/>
          <w:lang w:val="fr-BE"/>
        </w:rPr>
        <w:fldChar w:fldCharType="begin"/>
      </w:r>
      <w:r w:rsidRPr="00C05C6B">
        <w:rPr>
          <w:color w:val="000000" w:themeColor="text1"/>
          <w:lang w:val="en-US"/>
        </w:rPr>
        <w:instrText xml:space="preserve"> ADDIN ZOTERO_ITEM CSL_CITATION {"citationID":"MzKCyriD","properties":{"formattedCitation":"(Suchman, 1995)","plainCitation":"(Suchman, 1995)","noteIndex":0},"citationItems":[{"id":1198,"uris":["http://zotero.org/users/6183971/items/6JPUGSIA"],"itemData":{"id":1198,"type":"article-journal","abstract":"This article synthesizes the large but diverse literature on organizational legitimacy, highlighting similarities and disparities among the leading strategic and institutional approaches. The analysis identifies three primary forms of legitimacy: pragmatic, based on audience self-interest; moral, based on normative approval; and cognitive, based on comprehensibility and taken-for-grantedness. The article then examines strategies for gaining, maintaining, and repairing legitimacy of each type, suggesting both the promises and the pitfalls of such instrumental manipulations.","container-title":"The Academy of Management Review","DOI":"10.2307/258788","ISSN":"0363-7425","issue":"3","note":"publisher: Academy of Management","page":"571-610","source":"JSTOR","title":"Managing Legitimacy: Strategic and Institutional Approaches","title-short":"Managing Legitimacy","URL":"https://www.jstor.org/stable/258788","volume":"20","author":[{"family":"Suchman","given":"Mark C."}],"accessed":{"date-parts":[["2022",6,2]]},"issued":{"date-parts":[["1995"]]}}}],"schema":"https://github.com/citation-style-language/schema/raw/master/csl-citation.json"}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(Suchman, 1995)</w:t>
      </w:r>
      <w:r w:rsidRPr="00C05C6B">
        <w:rPr>
          <w:color w:val="000000" w:themeColor="text1"/>
          <w:lang w:val="fr-BE"/>
        </w:rPr>
        <w:fldChar w:fldCharType="end"/>
      </w:r>
      <w:r w:rsidRPr="00C05C6B">
        <w:rPr>
          <w:color w:val="000000" w:themeColor="text1"/>
          <w:lang w:val="en-US"/>
        </w:rPr>
        <w:t xml:space="preserve">. </w:t>
      </w:r>
    </w:p>
    <w:p w14:paraId="6523CB33" w14:textId="3EF83570" w:rsidR="00BD6ED1" w:rsidRDefault="00BD6ED1" w:rsidP="00A225E1">
      <w:pPr>
        <w:spacing w:before="120" w:after="120"/>
        <w:rPr>
          <w:color w:val="000000" w:themeColor="text1"/>
          <w:lang w:val="en-US"/>
        </w:rPr>
      </w:pPr>
      <w:r w:rsidRPr="00C05C6B">
        <w:rPr>
          <w:color w:val="000000" w:themeColor="text1"/>
          <w:lang w:val="en-US"/>
        </w:rPr>
        <w:t xml:space="preserve">On the other hand, our paper shows that these drivers develop their own strategies in an emancipatory way. The following reflections concern the assumption that the concepts of autonomy, flexibility and emancipation have to be reconsidered and distorted from the normative ideals of standard wage employment </w:t>
      </w:r>
      <w:r w:rsidRPr="00C05C6B">
        <w:rPr>
          <w:color w:val="000000" w:themeColor="text1"/>
          <w:lang w:val="fr-BE"/>
        </w:rPr>
        <w:fldChar w:fldCharType="begin"/>
      </w:r>
      <w:r w:rsidRPr="00C05C6B">
        <w:rPr>
          <w:color w:val="000000" w:themeColor="text1"/>
          <w:lang w:val="en-US"/>
        </w:rPr>
        <w:instrText xml:space="preserve"> ADDIN ZOTERO_ITEM CSL_CITATION {"citationID":"o4AcfHNv","properties":{"formattedCitation":"(Chung, 2019)","plainCitation":"(Chung, 2019)","noteIndex":0},"citationItems":[{"id":1831,"uris":["http://zotero.org/users/6183971/items/XL55R5A8"],"itemData":{"id":1831,"type":"article-journal","abstract":"Dualization theory posits that certain institutions cause dualization in the labour market, yet how institutions deepen the subjective insecurity divide between insiders and outsiders has not been examined. This article examines this question using data from 23 European countries in 2008/2009. Results show that the subjective employment insecurity divide between permanent and temporary workers varies significantly across different countries. Corporatist countries, with stronger unions, have larger subjective insecurity divides between permanent and temporary workers. However, this is because permanent workers feel more secure in these countries rather than because temporary workers are more exposed to feelings of insecurity.","container-title":"Economic and Industrial Democracy","DOI":"10.1177/0143831X16656411","ISSN":"0143-831X","issue":"3","note":"publisher: SAGE Publications Ltd","page":"700-729","source":"SAGE Journals","title":"Dualization and subjective employment insecurity: Explaining the subjective employment insecurity divide between permanent and temporary workers across 23 European countries","title-short":"Dualization and subjective employment insecurity","URL":"https://doi.org/10.1177/0143831X16656411","volume":"40","author":[{"family":"Chung","given":"Heejung"}],"accessed":{"date-parts":[["2023",9,25]]},"issued":{"date-parts":[["2019",8,1]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(Chung, 2019)</w:t>
      </w:r>
      <w:r w:rsidRPr="00C05C6B">
        <w:rPr>
          <w:color w:val="000000" w:themeColor="text1"/>
          <w:lang w:val="fr-BE"/>
        </w:rPr>
        <w:fldChar w:fldCharType="end"/>
      </w:r>
      <w:r w:rsidRPr="00C05C6B">
        <w:rPr>
          <w:color w:val="000000" w:themeColor="text1"/>
          <w:lang w:val="en-US"/>
        </w:rPr>
        <w:t xml:space="preserve">. Processes of individualisation </w:t>
      </w:r>
      <w:r w:rsidRPr="00C05C6B">
        <w:rPr>
          <w:color w:val="000000" w:themeColor="text1"/>
          <w:lang w:val="en-US"/>
        </w:rPr>
        <w:lastRenderedPageBreak/>
        <w:t xml:space="preserve">and deinstitutionalisation have created new norms at work </w:t>
      </w:r>
      <w:r w:rsidRPr="00C05C6B">
        <w:rPr>
          <w:color w:val="000000" w:themeColor="text1"/>
          <w:lang w:val="fr-BE"/>
        </w:rPr>
        <w:fldChar w:fldCharType="begin"/>
      </w:r>
      <w:r w:rsidRPr="00C05C6B">
        <w:rPr>
          <w:color w:val="000000" w:themeColor="text1"/>
          <w:lang w:val="en-US"/>
        </w:rPr>
        <w:instrText xml:space="preserve"> ADDIN ZOTERO_ITEM CSL_CITATION {"citationID":"khtjOcCg","properties":{"formattedCitation":"(Beckmann &amp; Hoose, 2022)","plainCitation":"(Beckmann &amp; Hoose, 2022)","noteIndex":0},"citationItems":[{"id":1842,"uris":["http://zotero.org/users/6183971/items/PZIQSZC2"],"itemData":{"id":1842,"type":"dataset","abstract":"Previous research on platform work has concentrated on questions of organization, technology and regulation, while the focus has been much less on institutions and mechanisms by which platform work challenges existing labor market and welfare state institutions. This article deals with platform-driven deinstitutionalization using the example of social security in the conservative German welfare state. We argue that the main feature of platform work is the weakening of labor- and welfare-related institutions. We show how platforms undermine the German social security scheme in a functional perspective by using solo self-employment or minijobs, resulting in varieties of externalization of social protection. Furthermore, the social security institutions are normatively undermined by the strategic use of two main narratives: while the sharing narrative negates power asymmetries and highlights peer-to-peer relationships at eye level, the entrepreneurship narrative promotes ideas of autonomy and self-realization. Both strategies aim at redefining social security institutions and undermining collective protection. We discuss the disruptive effects of platform work and the inability of the social security institutions in Germany to adjust to the digital age and ensure sufficient social protection for workers in non-standard forms of employment. The analysis also implies that future regulatory policies have to take power struggles over cultural framings into account.","DOI":"10.1285/I20356609V15I3P800","language":"en","publisher":"University of Salento","source":"DOI.org (Datacite)","title":"From Loopholes to Deinstitutionalization: The Platform Economy and the Undermining of Labor and Social Security Institutions","title-short":"From Loopholes to Deinstitutionalization","URL":"http://siba-ese.unisalento.it/index.php/paco/article/view/26468/21986","version":"1.0","author":[{"family":"Beckmann","given":"Fabian"},{"family":"Hoose","given":"Fabian"}],"accessed":{"date-parts":[["2023",9,25]]},"issued":{"date-parts":[["2022"]]}}}],"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(Beckmann &amp; Hoose, 2022)</w:t>
      </w:r>
      <w:r w:rsidRPr="00C05C6B">
        <w:rPr>
          <w:color w:val="000000" w:themeColor="text1"/>
          <w:lang w:val="fr-BE"/>
        </w:rPr>
        <w:fldChar w:fldCharType="end"/>
      </w:r>
      <w:r w:rsidRPr="00C05C6B">
        <w:rPr>
          <w:color w:val="000000" w:themeColor="text1"/>
          <w:lang w:val="en-US"/>
        </w:rPr>
        <w:t xml:space="preserve"> and thus local work arrangements embedded in organisational and institutional context </w:t>
      </w:r>
      <w:r w:rsidRPr="00C05C6B">
        <w:rPr>
          <w:color w:val="000000" w:themeColor="text1"/>
          <w:lang w:val="fr-BE"/>
        </w:rPr>
        <w:fldChar w:fldCharType="begin"/>
      </w:r>
      <w:r w:rsidRPr="00C05C6B">
        <w:rPr>
          <w:color w:val="000000" w:themeColor="text1"/>
          <w:lang w:val="en-US"/>
        </w:rPr>
        <w:instrText xml:space="preserve"> ADDIN ZOTERO_ITEM CSL_CITATION {"citationID":"OB6FARS3","properties":{"formattedCitation":"(Pulignano et al., 2020)","plainCitation":"(Pulignano et al., 2020)","noteIndex":0},"citationItems":[{"id":1973,"uris":["http://zotero.org/users/6183971/items/H5K6NK8C"],"itemData":{"id":1973,"type":"article-journal","abstract":"This article re-introduces the company in the analysis of labour market dualisation by studying local actors? (i.e. management and employee representatives) strategies as embedded in organisational and institutional contexts. Building on 12 case studies of multinational corporation (hereinafter MNC) subsidiaries in Belgium, Germany and Britain, the authors illustrate how organisational and institutional legacies influence (but do not determine) local actors? strategic arrangements regarding the working conditions of standard (insider) and non-standard (outsider) workers. The outcomes resulting from these local (negotiated) arrangements illustrate a variety of inequality patterns, rather than any single pattern. The study distinguishes between convergence, where differences in working conditions between the different groups of workers decrease as the result of reduced standards for the better-off group, and divergence, where these differences increase.","container-title":"Economic and Industrial Democracy","DOI":"10.1177/0143831X17731610","ISSN":"0143-831X","issue":"3","note":"publisher: SAGE Publications Ltd","page":"586-609","source":"SAGE Journals","title":"Re-introducing the company in the analysis of labour market dualisation: Variety of patterns and diversity of outcomes between standard and non-standard workers in multinational subsidiaries in Belgium, Germany and Britain","title-short":"Re-introducing the company in the analysis of labour market dualisation","URL":"https://doi.org/10.1177/0143831X17731610","volume":"41","author":[{"family":"Pulignano","given":"Valeria"},{"family":"Doerflinger","given":"Nadja"},{"family":"Keune","given":"Maarten"}],"accessed":{"date-parts":[["2023",9,28]]},"issued":{"date-parts":[["2020",8,1]]}}}],"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(Pulignano et al., 2020)</w:t>
      </w:r>
      <w:r w:rsidRPr="00C05C6B">
        <w:rPr>
          <w:color w:val="000000" w:themeColor="text1"/>
          <w:lang w:val="fr-BE"/>
        </w:rPr>
        <w:fldChar w:fldCharType="end"/>
      </w:r>
      <w:r w:rsidRPr="00C05C6B">
        <w:rPr>
          <w:color w:val="000000" w:themeColor="text1"/>
          <w:lang w:val="en-US"/>
        </w:rPr>
        <w:t>. Indeed, these norms are the result of dynamic interactions between actors and organisational structures influencing the change of an institutional field (i.e., a network of organisations and actors sharing the same context and interacting to define stable rules, values, and relationships in an exchange of information and mutual recognition (DiMaggio and Powell, 1983).</w:t>
      </w:r>
    </w:p>
    <w:p w14:paraId="5326D909" w14:textId="08F43645" w:rsidR="00710079" w:rsidRPr="00C05C6B" w:rsidRDefault="00710079" w:rsidP="00A225E1">
      <w:pPr>
        <w:spacing w:before="120" w:after="120"/>
        <w:rPr>
          <w:color w:val="000000" w:themeColor="text1"/>
          <w:lang w:val="en-US"/>
        </w:rPr>
      </w:pPr>
      <w:r w:rsidRPr="00710079">
        <w:rPr>
          <w:color w:val="000000" w:themeColor="text1"/>
          <w:lang w:val="en-US"/>
        </w:rPr>
        <w:t>When a platform tries to move away from denounced practices such as those of Uber, it finds itself up against drivers who prefer the easy, accessible technology of algorithmic management. A pragmatic legitimacy is prevalent, which highlights the need of many individuals to gain easier access to the labour market</w:t>
      </w:r>
      <w:r>
        <w:rPr>
          <w:color w:val="000000" w:themeColor="text1"/>
          <w:lang w:val="en-US"/>
        </w:rPr>
        <w:t xml:space="preserve"> </w:t>
      </w:r>
      <w:r w:rsidRPr="00710079">
        <w:rPr>
          <w:color w:val="000000" w:themeColor="text1"/>
          <w:lang w:val="en-US"/>
        </w:rPr>
        <w:t xml:space="preserve">hese results nuance the claims in the literature that workers are alienated and dominated by the </w:t>
      </w:r>
      <w:r>
        <w:rPr>
          <w:color w:val="000000" w:themeColor="text1"/>
          <w:lang w:val="en-US"/>
        </w:rPr>
        <w:t xml:space="preserve">AM </w:t>
      </w:r>
      <w:r>
        <w:rPr>
          <w:color w:val="000000" w:themeColor="text1"/>
          <w:lang w:val="en-US"/>
        </w:rPr>
        <w:fldChar w:fldCharType="begin"/>
      </w:r>
      <w:r>
        <w:rPr>
          <w:color w:val="000000" w:themeColor="text1"/>
          <w:lang w:val="en-US"/>
        </w:rPr>
        <w:instrText xml:space="preserve"> ADDIN ZOTERO_ITEM CSL_CITATION {"citationID":"HQMQyjW8","properties":{"formattedCitation":"(Adams-Prassl, 2019; Johnston, 2020; Rosenblat, 2016)","plainCitation":"(Adams-Prassl, 2019; Johnston, 2020; Rosenblat, 2016)","noteIndex":0},"citationItems":[{"id":995,"uris":["http://zotero.org/users/6183971/items/LL3SHXP4"],"itemData":{"id":995,"type":"article-journal","container-title":"Comparative Labor Law &amp; Policy Journal","issue":"1","journalAbbreviation":"Comp. Lab. L. &amp; Pol'y J.","language":"eng","page":"123-146","source":"HeinOnline","title":"What If Your Boss Was an Algorithm? Economic Incentives, Legal Challenges, and the Rise of Artificial Intelligence at Work Automation, Artificial Intelligence, &amp; Labor Law","title-short":"What If Your Boss Was an Algorithm?","URL":"https://heinonline.org/HOL/P?h=hein.journals/cllpj41&amp;i=135","volume":"41","author":[{"family":"Adams-Prassl","given":"Jeremias"}],"accessed":{"date-parts":[["2022",1,7]]},"issued":{"date-parts":[["2019"]],"season":"2021"}}},{"id":384,"uris":["http://zotero.org/users/6183971/items/DXAJV9JR"],"itemData":{"id":384,"type":"article-journal","abstract":"The article examines the geographies of collective labour struggle in the platform economy. It distinguishes between the unique spatial features associated with place-based work and crowdwork to examine the divergent collective organizing strategies developed therein. Taking works councils, collective bargaining and multi-enterprise agreements as three examples of social dialogue, the article considers why different types of platform workers gravitate towards particular strategies, analyses the regulatory frameworks within which these workers' collective struggles are bound, and assesses the propensity for these expressions of solidarity to improve the terms and conditions of platform work.","container-title":"International Labour Review","DOI":"10.1111/ilr.12154","ISSN":"1564-913X","issue":"1","language":"en","note":"_eprint: https://www.onlinelibrary.wiley.com/doi/pdf/10.1111/ilr.12154","page":"25-45","source":"Wiley Online Library","title":"Labour geographies of the platform economy: Understanding collective organizing strategies in the context of digitally mediated work","title-short":"Labour geographies of the platform economy","URL":"https://www.onlinelibrary.wiley.com/doi/abs/10.1111/ilr.12154","volume":"159","author":[{"family":"Johnston","given":"Hannah"}],"accessed":{"date-parts":[["2020",5,18]]},"issued":{"date-parts":[["2020"]]}}},{"id":961,"uris":["http://zotero.org/users/6183971/items/3A7J9GKB"],"itemData":{"id":961,"type":"article-journal","language":"en","page":"27","source":"Zotero","title":"Algorithmic Labor and Information Asymmetries: A Case Study of Uber’s Drivers","author":[{"family":"Rosenblat","given":"Alex"}],"issued":{"date-parts":[["2016"]]}}}],"schema":"https://github.com/citation-style-language/schema/raw/master/csl-citation.json"} </w:instrText>
      </w:r>
      <w:r>
        <w:rPr>
          <w:color w:val="000000" w:themeColor="text1"/>
          <w:lang w:val="en-US"/>
        </w:rPr>
        <w:fldChar w:fldCharType="separate"/>
      </w:r>
      <w:r w:rsidRPr="00710079">
        <w:rPr>
          <w:rFonts w:cs="Times New Roman"/>
          <w:lang w:val="en-US"/>
        </w:rPr>
        <w:t>(Adams-Prassl, 2019; Johnston, 2020; Rosenblat, 2016)</w:t>
      </w:r>
      <w:r>
        <w:rPr>
          <w:color w:val="000000" w:themeColor="text1"/>
          <w:lang w:val="en-US"/>
        </w:rPr>
        <w:fldChar w:fldCharType="end"/>
      </w:r>
    </w:p>
    <w:p w14:paraId="7279E908" w14:textId="008397C8" w:rsidR="00B52F6B" w:rsidRPr="00B52F6B" w:rsidRDefault="00BD6ED1" w:rsidP="00B52F6B">
      <w:pPr>
        <w:spacing w:before="120" w:after="120"/>
        <w:rPr>
          <w:color w:val="000000" w:themeColor="text1"/>
          <w:lang w:val="en-US"/>
        </w:rPr>
      </w:pPr>
      <w:r w:rsidRPr="00C05C6B">
        <w:rPr>
          <w:color w:val="000000" w:themeColor="text1"/>
          <w:lang w:val="en-US"/>
        </w:rPr>
        <w:t xml:space="preserve">Our research indicates that other types of actors, often powerless, disenfranchised, and underfunded, who apparently have no choice but to comply, also do important institutional work (i.e. the drivers). The objective of this study was to understand to what extent a platform that wanted to address the shortcomings of the gig economy in terms of the sustainability of workers' activities could participate in the transformation of a field by gaining legitimacy. The answer is the result of a complex perspective between structure and agency. Indeed, drivers have practices that lead to self-sustainable strategies and instrumental use of platforms, that participate in the definition of their own values, norms and identity, i.e. ideological dimension of platform work </w:t>
      </w:r>
      <w:r w:rsidRPr="00C05C6B">
        <w:rPr>
          <w:color w:val="000000" w:themeColor="text1"/>
          <w:lang w:val="fr-BE"/>
        </w:rPr>
        <w:fldChar w:fldCharType="begin"/>
      </w:r>
      <w:r w:rsidRPr="00C05C6B">
        <w:rPr>
          <w:color w:val="000000" w:themeColor="text1"/>
          <w:lang w:val="en-US"/>
        </w:rPr>
        <w:instrText xml:space="preserve"> ADDIN ZOTERO_ITEM CSL_CITATION {"citationID":"gFncwGgn","properties":{"formattedCitation":"(Haidar, 2022)","plainCitation":"(Haidar, 2022)","noteIndex":0},"citationItems":[{"id":1871,"uris":["http://zotero.org/users/6183971/items/WKHABSNC"],"itemData":{"id":1871,"type":"article-journal","abstract":"The aim of this article is to make a contribution to understanding platform work in a comprehensive and geographically situated way, and thus to consider comprehensive responses to its precarising character. The author proposes an analytical framework in which platform work is the result of the articulation of three dimensions: technological-organisational, institutional and ideological. In turn, this framework is applied in depth to a case study: delivery platform work in Argentina. To that end a mixed methodology is employed which combines in-depth interviews and surveys responded to by 401 delivery workers.","container-title":"Economic and Industrial Democracy","DOI":"10.1177/0143831X221099663","ISSN":"0143-831X","language":"en","note":"publisher: SAGE Publications Ltd","page":"0143831X221099663","source":"SAGE Journals","title":"The multidimensional configuration of platform work: A mixed-methods analysis of the Argentinian case","title-short":"The multidimensional configuration of platform work","URL":"https://doi.org/10.1177/0143831X221099663","author":[{"family":"Haidar","given":"Julieta"}],"accessed":{"date-parts":[["2023",9,26]]},"issued":{"date-parts":[["2022",6,19]]}}}],"schema":"https://github.com/citation-style-language/schema/raw/master/csl-citation.json"} </w:instrText>
      </w:r>
      <w:r w:rsidRPr="00C05C6B">
        <w:rPr>
          <w:color w:val="000000" w:themeColor="text1"/>
          <w:lang w:val="fr-BE"/>
        </w:rPr>
        <w:fldChar w:fldCharType="separate"/>
      </w:r>
      <w:r w:rsidRPr="00C05C6B">
        <w:rPr>
          <w:color w:val="000000" w:themeColor="text1"/>
          <w:lang w:val="en-US"/>
        </w:rPr>
        <w:t>(Haidar, 2022)</w:t>
      </w:r>
      <w:r w:rsidRPr="00C05C6B">
        <w:rPr>
          <w:color w:val="000000" w:themeColor="text1"/>
          <w:lang w:val="fr-BE"/>
        </w:rPr>
        <w:fldChar w:fldCharType="end"/>
      </w:r>
      <w:r w:rsidRPr="00C05C6B">
        <w:rPr>
          <w:color w:val="000000" w:themeColor="text1"/>
          <w:lang w:val="en-US"/>
        </w:rPr>
        <w:t xml:space="preserve">. </w:t>
      </w:r>
      <w:r w:rsidR="00B52F6B">
        <w:rPr>
          <w:color w:val="000000" w:themeColor="text1"/>
          <w:lang w:val="en-US"/>
        </w:rPr>
        <w:t>T</w:t>
      </w:r>
      <w:r w:rsidR="00B52F6B" w:rsidRPr="00B52F6B">
        <w:rPr>
          <w:color w:val="000000" w:themeColor="text1"/>
          <w:lang w:val="en-US"/>
        </w:rPr>
        <w:t>he results address gaps in the literature in several ways. The article fills the critique of algorithmic management, often perceived as dehumanizing and precarious, by showing how drivers develop both technical and social resistance strategies. For example, drivers manipulate the algorithm to benefit from hourly promotions or to avoid being tracked by Uber, which addresses the absence of individual resistance strategies in the existing literature (Jiang, 2023). Additionally, drivers establish direct relationships with clients and organize collective movements, highlighting the importance of human relationships and community support networks, which counterbalance the often pessimistic and fatalistic views present in studies on the platform economy (Lee et al., 2015; Möhlmann et al., 2021).</w:t>
      </w:r>
    </w:p>
    <w:p w14:paraId="29375712" w14:textId="3E7B2651" w:rsidR="00BD6ED1" w:rsidRPr="00C05C6B" w:rsidRDefault="00B52F6B" w:rsidP="00B52F6B">
      <w:pPr>
        <w:spacing w:before="120" w:after="120"/>
        <w:rPr>
          <w:color w:val="000000" w:themeColor="text1"/>
          <w:lang w:val="en-US"/>
        </w:rPr>
      </w:pPr>
      <w:r w:rsidRPr="00B52F6B">
        <w:rPr>
          <w:color w:val="000000" w:themeColor="text1"/>
          <w:lang w:val="en-US"/>
        </w:rPr>
        <w:t xml:space="preserve">Finally, the article highlights structural limitations and political support for Uber, which complicate workers' efforts to achieve fair working conditions. It calls for a better understanding and regulation of algorithmic management to protect workers, contributing to the literature on the need for stricter regulations and institutional support in the platform </w:t>
      </w:r>
      <w:r w:rsidRPr="00B52F6B">
        <w:rPr>
          <w:color w:val="000000" w:themeColor="text1"/>
          <w:lang w:val="en-US"/>
        </w:rPr>
        <w:lastRenderedPageBreak/>
        <w:t>economy (Frenken et al., 2020; Tzur, 2019; Thelen, 2018)</w:t>
      </w:r>
      <w:r w:rsidR="002F1110">
        <w:rPr>
          <w:color w:val="000000" w:themeColor="text1"/>
          <w:lang w:val="en-US"/>
        </w:rPr>
        <w:t xml:space="preserve">. </w:t>
      </w:r>
      <w:r w:rsidRPr="00B52F6B">
        <w:rPr>
          <w:color w:val="000000" w:themeColor="text1"/>
          <w:lang w:val="en-US"/>
        </w:rPr>
        <w:t xml:space="preserve">​ </w:t>
      </w:r>
      <w:r w:rsidR="00BD6ED1" w:rsidRPr="00C05C6B">
        <w:rPr>
          <w:color w:val="000000" w:themeColor="text1"/>
          <w:lang w:val="en-US"/>
        </w:rPr>
        <w:t xml:space="preserve">These findings bring interesting contributions in line with studies showing that the motivations of gig workers to join trade unions are more instrumental and value-rational reasons </w:t>
      </w:r>
      <w:r w:rsidR="00BD6ED1" w:rsidRPr="00C05C6B">
        <w:rPr>
          <w:color w:val="000000" w:themeColor="text1"/>
          <w:lang w:val="fr-BE"/>
        </w:rPr>
        <w:fldChar w:fldCharType="begin"/>
      </w:r>
      <w:r w:rsidR="00BD6ED1" w:rsidRPr="00C05C6B">
        <w:rPr>
          <w:color w:val="000000" w:themeColor="text1"/>
          <w:lang w:val="en-US"/>
        </w:rPr>
        <w:instrText xml:space="preserve"> ADDIN ZOTERO_ITEM CSL_CITATION {"citationID":"TrdjnskB","properties":{"formattedCitation":"(Geyer et al., 2023)","plainCitation":"(Geyer et al., 2023)","noteIndex":0},"citationItems":[{"id":1881,"uris":["http://zotero.org/users/6183971/items/7J5DPH2M"],"itemData":{"id":1881,"type":"article-journal","abstract":"A burgeoning literature has analysed how and why platform workers express their (collective) voice. While this ?willingness to act? of platform workers is evidenced across several countries, there is little research on their ?willingness to pay?, however. Are platform workers willing to become dues paying union members? Exploiting novel survey data from Austria, this article addresses this gap by analysing the propensity of app-mediated food delivery couriers to join trade unions. Similarly to traditional industries, the findings demonstrate that the decision to join a union is driven by instrumental and value-rational motivations. Compared to employed couriers, those on ?free-service provider contracts?, i.e. freelancers, are less likely to unionise, however. Also, short expected job tenure and limited personal contacts hinder unionisation in app-mediated food delivery. Yet unions are not without tools: they can significantly improve relationships between them and the couriers by supporting grassroots activists.","container-title":"Economic and Industrial Democracy","DOI":"10.1177/0143831X231195151","ISSN":"0143-831X","note":"publisher: SAGE Publications Ltd","page":"0143831X231195151","source":"SAGE Journals","title":"Riding together? Why app-mediated food delivery couriers join trade unions in Austria","title-short":"Riding together?","URL":"https://doi.org/10.1177/0143831X231195151","author":[{"family":"Geyer","given":"Leonard"},{"family":"Vandaele","given":"Kurt"},{"family":"Prinz","given":"Nicolas"}],"accessed":{"date-parts":[["2023",9,26]]},"issued":{"date-parts":[["2023",9,10]]}}}],"schema":"https://github.com/citation-style-language/schema/raw/master/csl-citation.json"} </w:instrText>
      </w:r>
      <w:r w:rsidR="00BD6ED1" w:rsidRPr="00C05C6B">
        <w:rPr>
          <w:color w:val="000000" w:themeColor="text1"/>
          <w:lang w:val="fr-BE"/>
        </w:rPr>
        <w:fldChar w:fldCharType="separate"/>
      </w:r>
      <w:r w:rsidR="00BD6ED1" w:rsidRPr="00C05C6B">
        <w:rPr>
          <w:color w:val="000000" w:themeColor="text1"/>
          <w:lang w:val="en-US"/>
        </w:rPr>
        <w:t>(Geyer et al., 2023)</w:t>
      </w:r>
      <w:r w:rsidR="00BD6ED1" w:rsidRPr="00C05C6B">
        <w:rPr>
          <w:color w:val="000000" w:themeColor="text1"/>
          <w:lang w:val="fr-BE"/>
        </w:rPr>
        <w:fldChar w:fldCharType="end"/>
      </w:r>
      <w:r w:rsidR="00BD6ED1" w:rsidRPr="00C05C6B">
        <w:rPr>
          <w:color w:val="000000" w:themeColor="text1"/>
          <w:lang w:val="en-US"/>
        </w:rPr>
        <w:t xml:space="preserve">. </w:t>
      </w:r>
    </w:p>
    <w:p w14:paraId="4B140476" w14:textId="7F348AA8" w:rsidR="00BD6ED1" w:rsidRPr="00C05C6B" w:rsidRDefault="00BD6ED1" w:rsidP="00A225E1">
      <w:pPr>
        <w:spacing w:before="120" w:after="120"/>
        <w:rPr>
          <w:color w:val="000000" w:themeColor="text1"/>
          <w:lang w:val="en-US"/>
        </w:rPr>
      </w:pPr>
      <w:r w:rsidRPr="00C05C6B">
        <w:rPr>
          <w:color w:val="000000" w:themeColor="text1"/>
          <w:lang w:val="en-US"/>
        </w:rPr>
        <w:t xml:space="preserve">The article has however several limitations. The case study allows understand the </w:t>
      </w:r>
      <w:r w:rsidR="000125C5">
        <w:rPr>
          <w:color w:val="000000" w:themeColor="text1"/>
          <w:lang w:val="en-US"/>
        </w:rPr>
        <w:t xml:space="preserve">case </w:t>
      </w:r>
      <w:r w:rsidRPr="00C05C6B">
        <w:rPr>
          <w:color w:val="000000" w:themeColor="text1"/>
          <w:lang w:val="en-US"/>
        </w:rPr>
        <w:t xml:space="preserve">at a particular moment but the interplay of labour process may evolve and a second round of data collection would help better grasp the evolution of platform K over time. Furthermore, an interesting avenue for future research would be to explore the similar initiative in other institutional contexts in order to ascertain whether other subjectivities are appearing, reflecting other work </w:t>
      </w:r>
      <w:r w:rsidR="00710079" w:rsidRPr="00C05C6B">
        <w:rPr>
          <w:color w:val="000000" w:themeColor="text1"/>
          <w:lang w:val="en-US"/>
        </w:rPr>
        <w:t>practices</w:t>
      </w:r>
      <w:r w:rsidRPr="00C05C6B">
        <w:rPr>
          <w:color w:val="000000" w:themeColor="text1"/>
          <w:lang w:val="en-US"/>
        </w:rPr>
        <w:t xml:space="preserve">. Furthermore, complementary material about individual worker characteristics and/or contextual variables would help to understand the origins of instrumental platform use. </w:t>
      </w:r>
    </w:p>
    <w:p w14:paraId="59FC022D" w14:textId="77777777" w:rsidR="00BD6ED1" w:rsidRPr="00D751E5" w:rsidRDefault="00BD6ED1" w:rsidP="00A225E1">
      <w:pPr>
        <w:spacing w:before="120" w:after="120"/>
        <w:rPr>
          <w:color w:val="000000" w:themeColor="text1"/>
        </w:rPr>
      </w:pPr>
    </w:p>
    <w:p w14:paraId="6103D3D4" w14:textId="48EEC01B" w:rsidR="007048A2" w:rsidRPr="00D751E5" w:rsidRDefault="007048A2" w:rsidP="00A225E1">
      <w:pPr>
        <w:spacing w:before="120" w:after="120"/>
        <w:rPr>
          <w:color w:val="000000" w:themeColor="text1"/>
        </w:rPr>
      </w:pPr>
    </w:p>
    <w:p w14:paraId="4245C157" w14:textId="77777777" w:rsidR="0081614E" w:rsidRPr="00D751E5" w:rsidRDefault="0081614E" w:rsidP="00A225E1">
      <w:pPr>
        <w:pStyle w:val="Titre1"/>
        <w:spacing w:before="120" w:after="120"/>
        <w:rPr>
          <w:rStyle w:val="Titre1Car"/>
          <w:b/>
          <w:smallCaps/>
          <w:color w:val="000000" w:themeColor="text1"/>
          <w:sz w:val="24"/>
          <w:lang w:val="fr-FR"/>
        </w:rPr>
        <w:sectPr w:rsidR="0081614E" w:rsidRPr="00D751E5" w:rsidSect="00966180">
          <w:headerReference w:type="default" r:id="rId34"/>
          <w:type w:val="continuous"/>
          <w:pgSz w:w="11906" w:h="16838"/>
          <w:pgMar w:top="1418" w:right="1418" w:bottom="1418" w:left="1418" w:header="709" w:footer="709" w:gutter="0"/>
          <w:cols w:space="708"/>
          <w:docGrid w:linePitch="360"/>
        </w:sectPr>
      </w:pPr>
      <w:bookmarkStart w:id="302" w:name="_Toc146804019"/>
      <w:bookmarkStart w:id="303" w:name="_Toc146804128"/>
    </w:p>
    <w:p w14:paraId="242BC339" w14:textId="77777777" w:rsidR="000A6E92" w:rsidRDefault="000A6E92" w:rsidP="006B63DE">
      <w:pPr>
        <w:pStyle w:val="Titre1"/>
        <w:rPr>
          <w:rStyle w:val="Titre1Car"/>
          <w:b/>
          <w:smallCaps/>
          <w:color w:val="000000" w:themeColor="text1"/>
          <w:sz w:val="24"/>
          <w:lang w:val="fr-FR"/>
        </w:rPr>
        <w:sectPr w:rsidR="000A6E92" w:rsidSect="00966180">
          <w:headerReference w:type="default" r:id="rId35"/>
          <w:pgSz w:w="11906" w:h="16838"/>
          <w:pgMar w:top="1418" w:right="1418" w:bottom="1418" w:left="1418" w:header="709" w:footer="709" w:gutter="0"/>
          <w:cols w:space="708"/>
          <w:docGrid w:linePitch="360"/>
        </w:sectPr>
      </w:pPr>
      <w:bookmarkStart w:id="304" w:name="_Toc149396667"/>
      <w:bookmarkStart w:id="305" w:name="_Toc151300059"/>
      <w:bookmarkStart w:id="306" w:name="_Toc169527941"/>
    </w:p>
    <w:p w14:paraId="74D83D10" w14:textId="1F18F0A8" w:rsidR="00196894" w:rsidRPr="004C54C2" w:rsidRDefault="00B731E0" w:rsidP="006B63DE">
      <w:pPr>
        <w:pStyle w:val="Titre1"/>
        <w:rPr>
          <w:color w:val="000000" w:themeColor="text1"/>
          <w:sz w:val="32"/>
          <w:szCs w:val="28"/>
        </w:rPr>
      </w:pPr>
      <w:r w:rsidRPr="004C54C2">
        <w:rPr>
          <w:rStyle w:val="Titre1Car"/>
          <w:b/>
          <w:smallCaps/>
          <w:color w:val="000000" w:themeColor="text1"/>
          <w:szCs w:val="28"/>
          <w:lang w:val="fr-FR"/>
        </w:rPr>
        <w:lastRenderedPageBreak/>
        <w:t>Chapitre 5</w:t>
      </w:r>
      <w:r w:rsidR="00C63A9C" w:rsidRPr="004C54C2">
        <w:rPr>
          <w:rStyle w:val="Titre1Car"/>
          <w:b/>
          <w:smallCaps/>
          <w:color w:val="000000" w:themeColor="text1"/>
          <w:szCs w:val="28"/>
          <w:lang w:val="fr-FR"/>
        </w:rPr>
        <w:t> : « </w:t>
      </w:r>
      <w:r w:rsidR="00196894" w:rsidRPr="004C54C2">
        <w:rPr>
          <w:rStyle w:val="Titre1Car"/>
          <w:b/>
          <w:smallCaps/>
          <w:color w:val="000000" w:themeColor="text1"/>
          <w:szCs w:val="28"/>
          <w:lang w:val="fr-FR"/>
        </w:rPr>
        <w:t xml:space="preserve">L’expérience subjective du travail </w:t>
      </w:r>
      <w:r w:rsidR="00DA6246" w:rsidRPr="004C54C2">
        <w:rPr>
          <w:rStyle w:val="Titre1Car"/>
          <w:b/>
          <w:smallCaps/>
          <w:color w:val="000000" w:themeColor="text1"/>
          <w:szCs w:val="28"/>
          <w:lang w:val="fr-FR"/>
        </w:rPr>
        <w:t>de</w:t>
      </w:r>
      <w:r w:rsidR="00196894" w:rsidRPr="004C54C2">
        <w:rPr>
          <w:rStyle w:val="Titre1Car"/>
          <w:b/>
          <w:smallCaps/>
          <w:color w:val="000000" w:themeColor="text1"/>
          <w:szCs w:val="28"/>
          <w:lang w:val="fr-FR"/>
        </w:rPr>
        <w:t xml:space="preserve"> plateforme - Récits et rationalités des chauffeurs à Bruxelle</w:t>
      </w:r>
      <w:bookmarkEnd w:id="302"/>
      <w:bookmarkEnd w:id="303"/>
      <w:r w:rsidR="00394BA7" w:rsidRPr="004C54C2">
        <w:rPr>
          <w:rStyle w:val="Titre1Car"/>
          <w:b/>
          <w:smallCaps/>
          <w:color w:val="000000" w:themeColor="text1"/>
          <w:szCs w:val="28"/>
          <w:lang w:val="fr-FR"/>
        </w:rPr>
        <w:t>s</w:t>
      </w:r>
      <w:bookmarkEnd w:id="304"/>
      <w:r w:rsidR="00C63A9C" w:rsidRPr="004C54C2">
        <w:rPr>
          <w:rStyle w:val="Titre1Car"/>
          <w:b/>
          <w:smallCaps/>
          <w:color w:val="000000" w:themeColor="text1"/>
          <w:szCs w:val="28"/>
          <w:lang w:val="fr-FR"/>
        </w:rPr>
        <w:t> »</w:t>
      </w:r>
      <w:bookmarkEnd w:id="305"/>
      <w:bookmarkEnd w:id="306"/>
    </w:p>
    <w:p w14:paraId="64149C6D" w14:textId="5C0E3CED" w:rsidR="00FE29C9" w:rsidRPr="00C05C6B" w:rsidRDefault="00FE29C9" w:rsidP="006B63DE">
      <w:pPr>
        <w:pStyle w:val="Titre1"/>
        <w:rPr>
          <w:color w:val="000000" w:themeColor="text1"/>
        </w:rPr>
      </w:pPr>
      <w:bookmarkStart w:id="307" w:name="_Toc146804020"/>
      <w:bookmarkStart w:id="308" w:name="_Toc146804129"/>
    </w:p>
    <w:p w14:paraId="7689934E" w14:textId="740FADDF" w:rsidR="00200201" w:rsidRPr="00C05C6B" w:rsidRDefault="00200201" w:rsidP="00A225E1">
      <w:pPr>
        <w:pStyle w:val="Titre3"/>
        <w:spacing w:before="120" w:beforeAutospacing="0" w:after="120" w:afterAutospacing="0"/>
        <w:rPr>
          <w:color w:val="000000" w:themeColor="text1"/>
        </w:rPr>
      </w:pPr>
      <w:bookmarkStart w:id="309" w:name="_Toc151300060"/>
      <w:bookmarkStart w:id="310" w:name="_Toc169527942"/>
      <w:r w:rsidRPr="00C05C6B">
        <w:rPr>
          <w:color w:val="000000" w:themeColor="text1"/>
        </w:rPr>
        <w:t>Résumé</w:t>
      </w:r>
      <w:bookmarkEnd w:id="309"/>
      <w:bookmarkEnd w:id="310"/>
    </w:p>
    <w:p w14:paraId="188E4ABC" w14:textId="6FD416EC" w:rsidR="00200201" w:rsidRPr="00C05C6B" w:rsidRDefault="002C33EB" w:rsidP="002C33EB">
      <w:pPr>
        <w:rPr>
          <w:color w:val="000000" w:themeColor="text1"/>
        </w:rPr>
      </w:pPr>
      <w:r w:rsidRPr="00C05C6B">
        <w:rPr>
          <w:color w:val="000000" w:themeColor="text1"/>
        </w:rPr>
        <w:t xml:space="preserve">La préoccupation majeure concernant l'avenir du travail réside dans l'impact des technologies numériques sur les conditions de travail. Dans </w:t>
      </w:r>
      <w:r w:rsidR="007B0705" w:rsidRPr="00C05C6B">
        <w:rPr>
          <w:color w:val="000000" w:themeColor="text1"/>
        </w:rPr>
        <w:t>la littérature</w:t>
      </w:r>
      <w:r w:rsidRPr="00C05C6B">
        <w:rPr>
          <w:color w:val="000000" w:themeColor="text1"/>
        </w:rPr>
        <w:t>, l'accent est mis sur la gestion algorithmique et son contrôle sur le travail, conduisant à une vision générale du "</w:t>
      </w:r>
      <w:r w:rsidRPr="00C05C6B">
        <w:rPr>
          <w:i/>
          <w:color w:val="000000" w:themeColor="text1"/>
        </w:rPr>
        <w:t>gig work</w:t>
      </w:r>
      <w:r w:rsidRPr="00C05C6B">
        <w:rPr>
          <w:color w:val="000000" w:themeColor="text1"/>
        </w:rPr>
        <w:t>" comme source d'aliénation et de précarité. Cela est particulièrement illustré dans le cas d'Uber, considéré comme un exemple extrême.</w:t>
      </w:r>
      <w:r w:rsidR="007B0705" w:rsidRPr="00C05C6B">
        <w:rPr>
          <w:color w:val="000000" w:themeColor="text1"/>
        </w:rPr>
        <w:t xml:space="preserve"> </w:t>
      </w:r>
      <w:r w:rsidRPr="00C05C6B">
        <w:rPr>
          <w:color w:val="000000" w:themeColor="text1"/>
        </w:rPr>
        <w:t xml:space="preserve">Cependant, des études récentes se penchent sur la façon dont les chauffeurs Uber perçoivent et réagissent au contrôle algorithmique, mettant en lumière </w:t>
      </w:r>
      <w:r w:rsidR="009E7227" w:rsidRPr="00C05C6B">
        <w:rPr>
          <w:color w:val="000000" w:themeColor="text1"/>
        </w:rPr>
        <w:t xml:space="preserve">leurs comportements selon </w:t>
      </w:r>
      <w:r w:rsidRPr="00C05C6B">
        <w:rPr>
          <w:color w:val="000000" w:themeColor="text1"/>
        </w:rPr>
        <w:t>leurs capacités de résistance. Peu de recherches se sont intéressées à la signification que les chauffeurs attr</w:t>
      </w:r>
      <w:r w:rsidR="007B0705" w:rsidRPr="00C05C6B">
        <w:rPr>
          <w:color w:val="000000" w:themeColor="text1"/>
        </w:rPr>
        <w:t xml:space="preserve">ibuent à la plateforme. </w:t>
      </w:r>
      <w:r w:rsidRPr="00C05C6B">
        <w:rPr>
          <w:color w:val="000000" w:themeColor="text1"/>
        </w:rPr>
        <w:t xml:space="preserve">Une démarche méthodologique basée sur </w:t>
      </w:r>
      <w:r w:rsidR="007B0705" w:rsidRPr="00C05C6B">
        <w:rPr>
          <w:color w:val="000000" w:themeColor="text1"/>
        </w:rPr>
        <w:t xml:space="preserve">récits d’expériences </w:t>
      </w:r>
      <w:r w:rsidRPr="00C05C6B">
        <w:rPr>
          <w:color w:val="000000" w:themeColor="text1"/>
        </w:rPr>
        <w:t>avec 20 chauffeurs de plateforme à Bruxelles</w:t>
      </w:r>
      <w:r w:rsidR="007B0705" w:rsidRPr="00C05C6B">
        <w:rPr>
          <w:color w:val="000000" w:themeColor="text1"/>
        </w:rPr>
        <w:t xml:space="preserve"> et une analyse socio-matérielle</w:t>
      </w:r>
      <w:r w:rsidRPr="00C05C6B">
        <w:rPr>
          <w:color w:val="000000" w:themeColor="text1"/>
        </w:rPr>
        <w:t xml:space="preserve"> a permis de mettre en évidence la diversité </w:t>
      </w:r>
      <w:r w:rsidR="007B0705" w:rsidRPr="00C05C6B">
        <w:rPr>
          <w:color w:val="000000" w:themeColor="text1"/>
        </w:rPr>
        <w:t>des rapports à la plateforme</w:t>
      </w:r>
      <w:r w:rsidRPr="00C05C6B">
        <w:rPr>
          <w:color w:val="000000" w:themeColor="text1"/>
        </w:rPr>
        <w:t>. Les résultats montrent une relation souvent positive envers la plateforme, malgré les défis, et mettent en avant la création de sens soutenue par les caractéristiques matérielles de la plateforme.</w:t>
      </w:r>
      <w:r w:rsidR="007B0705" w:rsidRPr="00C05C6B">
        <w:rPr>
          <w:color w:val="000000" w:themeColor="text1"/>
        </w:rPr>
        <w:t xml:space="preserve"> Les résultats nous sensibilisent sur l'influence des contextes socio-économiques sur l'expérience des travailleurs et l'impact des normes et des systèmes de croyances sur la gestion algorithmique.</w:t>
      </w:r>
    </w:p>
    <w:p w14:paraId="4D7E9D02" w14:textId="1EA62469" w:rsidR="00FE29C9" w:rsidRPr="00C05C6B" w:rsidRDefault="00FE29C9" w:rsidP="00A225E1">
      <w:pPr>
        <w:spacing w:before="120" w:after="120"/>
        <w:rPr>
          <w:color w:val="000000" w:themeColor="text1"/>
        </w:rPr>
      </w:pPr>
    </w:p>
    <w:p w14:paraId="39225999" w14:textId="2B49593D" w:rsidR="00FE29C9" w:rsidRPr="00C05C6B" w:rsidRDefault="00EC6BBD" w:rsidP="00DF5BDD">
      <w:pPr>
        <w:pStyle w:val="Paragraphedeliste"/>
        <w:numPr>
          <w:ilvl w:val="0"/>
          <w:numId w:val="19"/>
        </w:numPr>
        <w:spacing w:before="120" w:after="120"/>
        <w:rPr>
          <w:color w:val="000000" w:themeColor="text1"/>
          <w:lang w:val="fr-BE"/>
        </w:rPr>
      </w:pPr>
      <w:r>
        <w:rPr>
          <w:color w:val="000000" w:themeColor="text1"/>
          <w:lang w:val="fr-BE"/>
        </w:rPr>
        <w:t>En soumission</w:t>
      </w:r>
      <w:r w:rsidR="00DF5BDD" w:rsidRPr="00C05C6B">
        <w:rPr>
          <w:color w:val="000000" w:themeColor="text1"/>
          <w:lang w:val="fr-BE"/>
        </w:rPr>
        <w:t xml:space="preserve"> </w:t>
      </w:r>
      <w:r w:rsidR="0097659A">
        <w:rPr>
          <w:color w:val="000000" w:themeColor="text1"/>
          <w:lang w:val="fr-BE"/>
        </w:rPr>
        <w:t>à la Revue</w:t>
      </w:r>
      <w:r w:rsidR="00DF5BDD" w:rsidRPr="00C05C6B">
        <w:rPr>
          <w:color w:val="000000" w:themeColor="text1"/>
          <w:lang w:val="fr-BE"/>
        </w:rPr>
        <w:t xml:space="preserve"> Management &amp; Avenir </w:t>
      </w:r>
    </w:p>
    <w:p w14:paraId="3DFD60E3" w14:textId="40B7004D" w:rsidR="00FE29C9" w:rsidRPr="00C05C6B" w:rsidRDefault="00FE29C9" w:rsidP="00A225E1">
      <w:pPr>
        <w:spacing w:before="120" w:after="120"/>
        <w:rPr>
          <w:color w:val="000000" w:themeColor="text1"/>
          <w:lang w:val="fr-BE"/>
        </w:rPr>
      </w:pPr>
    </w:p>
    <w:p w14:paraId="479373FF" w14:textId="332EFA5B" w:rsidR="00FE29C9" w:rsidRPr="00C05C6B" w:rsidRDefault="00FE29C9" w:rsidP="00A225E1">
      <w:pPr>
        <w:spacing w:before="120" w:after="120"/>
        <w:rPr>
          <w:color w:val="000000" w:themeColor="text1"/>
          <w:lang w:val="fr-BE"/>
        </w:rPr>
      </w:pPr>
    </w:p>
    <w:p w14:paraId="2C474CA7" w14:textId="582A1D0A" w:rsidR="00FE29C9" w:rsidRPr="00C05C6B" w:rsidRDefault="00FE29C9" w:rsidP="00A225E1">
      <w:pPr>
        <w:spacing w:before="120" w:after="120"/>
        <w:rPr>
          <w:color w:val="000000" w:themeColor="text1"/>
          <w:lang w:val="fr-BE"/>
        </w:rPr>
      </w:pPr>
    </w:p>
    <w:p w14:paraId="62A8E145" w14:textId="77777777" w:rsidR="00FE29C9" w:rsidRPr="00C05C6B" w:rsidRDefault="00FE29C9" w:rsidP="00A225E1">
      <w:pPr>
        <w:spacing w:before="120" w:after="120"/>
        <w:rPr>
          <w:color w:val="000000" w:themeColor="text1"/>
          <w:lang w:val="fr-BE"/>
        </w:rPr>
      </w:pPr>
    </w:p>
    <w:p w14:paraId="41FD6C3B" w14:textId="77777777" w:rsidR="00FE29C9" w:rsidRPr="00C05C6B" w:rsidRDefault="00FE29C9" w:rsidP="00A225E1">
      <w:pPr>
        <w:spacing w:before="120" w:after="120"/>
        <w:rPr>
          <w:rFonts w:eastAsia="Times New Roman"/>
          <w:color w:val="000000" w:themeColor="text1"/>
          <w:lang w:val="fr-BE" w:eastAsia="fr-FR"/>
        </w:rPr>
      </w:pPr>
      <w:r w:rsidRPr="00C05C6B">
        <w:rPr>
          <w:color w:val="000000" w:themeColor="text1"/>
          <w:lang w:val="fr-BE"/>
        </w:rPr>
        <w:br w:type="page"/>
      </w:r>
    </w:p>
    <w:p w14:paraId="26AB9409" w14:textId="0737A6A6" w:rsidR="00196894" w:rsidRPr="00C05C6B" w:rsidRDefault="00196894" w:rsidP="00A225E1">
      <w:pPr>
        <w:pStyle w:val="Titre3"/>
        <w:spacing w:before="120" w:beforeAutospacing="0" w:after="120" w:afterAutospacing="0"/>
        <w:rPr>
          <w:color w:val="000000" w:themeColor="text1"/>
        </w:rPr>
      </w:pPr>
      <w:bookmarkStart w:id="311" w:name="_Toc149396669"/>
      <w:bookmarkStart w:id="312" w:name="_Toc151300061"/>
      <w:bookmarkStart w:id="313" w:name="_Toc169527943"/>
      <w:r w:rsidRPr="00C05C6B">
        <w:rPr>
          <w:color w:val="000000" w:themeColor="text1"/>
        </w:rPr>
        <w:lastRenderedPageBreak/>
        <w:t>Introduction</w:t>
      </w:r>
      <w:bookmarkEnd w:id="307"/>
      <w:bookmarkEnd w:id="308"/>
      <w:bookmarkEnd w:id="311"/>
      <w:bookmarkEnd w:id="312"/>
      <w:bookmarkEnd w:id="313"/>
      <w:r w:rsidRPr="00C05C6B">
        <w:rPr>
          <w:color w:val="000000" w:themeColor="text1"/>
        </w:rPr>
        <w:t xml:space="preserve"> </w:t>
      </w:r>
    </w:p>
    <w:p w14:paraId="1F5AF59D" w14:textId="7D59B139" w:rsidR="00196894" w:rsidRPr="00C05C6B" w:rsidRDefault="00196894" w:rsidP="00A225E1">
      <w:pPr>
        <w:spacing w:before="120" w:after="120"/>
        <w:rPr>
          <w:color w:val="000000" w:themeColor="text1"/>
          <w:lang w:val="fr-BE"/>
        </w:rPr>
      </w:pPr>
      <w:r w:rsidRPr="00C05C6B">
        <w:rPr>
          <w:color w:val="000000" w:themeColor="text1"/>
          <w:lang w:val="fr-BE"/>
        </w:rPr>
        <w:t>L'une des principales préoccupations concernant l'avenir du travail est la menace que font peser les technologies numériques sur la nature et les conditions de travail</w:t>
      </w:r>
      <w:r w:rsidR="00177C69" w:rsidRPr="00C05C6B">
        <w:rPr>
          <w:color w:val="000000" w:themeColor="text1"/>
          <w:lang w:val="fr-BE"/>
        </w:rPr>
        <w:t xml:space="preserve"> </w:t>
      </w:r>
      <w:r w:rsidR="00177C69" w:rsidRPr="00C05C6B">
        <w:rPr>
          <w:color w:val="000000" w:themeColor="text1"/>
          <w:lang w:val="fr-BE"/>
        </w:rPr>
        <w:fldChar w:fldCharType="begin"/>
      </w:r>
      <w:r w:rsidR="00177C69" w:rsidRPr="00C05C6B">
        <w:rPr>
          <w:color w:val="000000" w:themeColor="text1"/>
          <w:lang w:val="fr-BE"/>
        </w:rPr>
        <w:instrText xml:space="preserve"> ADDIN ZOTERO_ITEM CSL_CITATION {"citationID":"w8Odrc1c","properties":{"formattedCitation":"(Duggan et al., 2020)","plainCitation":"(Duggan et al., 2020)","noteIndex":0},"citationItems":[{"id":1009,"uris":["http://zotero.org/users/6183971/items/APCTQBP8"],"itemData":{"id":1009,"type":"article-journal","abstract":"Current understanding of what constitutes work in the growing gig economy is heavily conflated, ranging from conceptualisations of independent contracting to other forms of contingent labour. This article calls for a move away from problematic aggregations by proposing a classification of gig work into three variants, all based strongly upon key technological features: app-work, crowdwork, and capital platform work. Focusing specifically on the app-work variant, this article's more delineated focus on the textured dimensions of this work proposes new lines of enquiry into employment relationships and human resource management. Examining the crucial role of algorithmic management, we critically discuss the impact of this novel mediation tool used by gig organisations for the nature of employment relations within app-work, work assignment processes, and performance management. In so doing, we propose a series of research questions that can serve as a guide for future research in this increasingly important field.","container-title":"Human Resource Management Journal","DOI":"10.1111/1748-8583.12258","ISSN":"1748-8583","issue":"1","language":"en","note":"_eprint: https://onlinelibrary.wiley.com/doi/pdf/10.1111/1748-8583.12258","page":"114-132","source":"Wiley Online Library","title":"Algorithmic management and app-work in the gig economy: A research agenda for employment relations and HRM","title-short":"Algorithmic management and app-work in the gig economy","URL":"https://onlinelibrary.wiley.com/doi/abs/10.1111/1748-8583.12258","volume":"30","author":[{"family":"Duggan","given":"James"},{"family":"Sherman","given":"Ultan"},{"family":"Carbery","given":"Ronan"},{"family":"McDonnell","given":"Anthony"}],"accessed":{"date-parts":[["2022",1,10]]},"issued":{"date-parts":[["2020"]]}}}],"schema":"https://github.com/citation-style-language/schema/raw/master/csl-citation.json"} </w:instrText>
      </w:r>
      <w:r w:rsidR="00177C69" w:rsidRPr="00C05C6B">
        <w:rPr>
          <w:color w:val="000000" w:themeColor="text1"/>
          <w:lang w:val="fr-BE"/>
        </w:rPr>
        <w:fldChar w:fldCharType="separate"/>
      </w:r>
      <w:r w:rsidR="00177C69" w:rsidRPr="00C05C6B">
        <w:rPr>
          <w:color w:val="000000" w:themeColor="text1"/>
        </w:rPr>
        <w:t>(Duggan et al., 2020)</w:t>
      </w:r>
      <w:r w:rsidR="00177C69" w:rsidRPr="00C05C6B">
        <w:rPr>
          <w:color w:val="000000" w:themeColor="text1"/>
          <w:lang w:val="fr-BE"/>
        </w:rPr>
        <w:fldChar w:fldCharType="end"/>
      </w:r>
      <w:r w:rsidRPr="00C05C6B">
        <w:rPr>
          <w:color w:val="000000" w:themeColor="text1"/>
          <w:lang w:val="fr-BE"/>
        </w:rPr>
        <w:t xml:space="preserve">. Dans le champ des études sur le travail de plateforme, les recherches se centrent principalement sur les dispositifs du management algorithmique et ses effets de contrôle sur le travail des individus </w:t>
      </w:r>
      <w:r w:rsidR="00F01FAA" w:rsidRPr="00C05C6B">
        <w:rPr>
          <w:color w:val="000000" w:themeColor="text1"/>
          <w:lang w:val="fr-BE"/>
        </w:rPr>
        <w:t xml:space="preserve"> </w:t>
      </w:r>
      <w:r w:rsidR="00F01FAA" w:rsidRPr="00C05C6B">
        <w:rPr>
          <w:color w:val="000000" w:themeColor="text1"/>
          <w:lang w:val="fr-BE"/>
        </w:rPr>
        <w:fldChar w:fldCharType="begin"/>
      </w:r>
      <w:r w:rsidR="00177C69" w:rsidRPr="00C05C6B">
        <w:rPr>
          <w:color w:val="000000" w:themeColor="text1"/>
          <w:lang w:val="fr-BE"/>
        </w:rPr>
        <w:instrText xml:space="preserve"> ADDIN ZOTERO_ITEM CSL_CITATION {"citationID":"e0pmkRuZ","properties":{"formattedCitation":"(Cram et al., 2022; Pignot, 2023; Walker et al., 2021)","plainCitation":"(Cram et al., 2022; Pignot, 2023; Walker et al., 2021)","noteIndex":0},"citationItems":[{"id":1454,"uris":["http://zotero.org/users/6183971/items/A7S6IW4Y"],"itemData":{"id":1454,"type":"article-journal","container-title":"Journal of Management Information Systems","DOI":"10.1080/07421222.2022.2063556","ISSN":"0742-1222, 1557-928X","issue":"2","journalAbbreviation":"Journal of Management Information Systems","language":"en","page":"426-453","source":"DOI.org (Crossref)","title":"Examining the Impact of Algorithmic Control on Uber Drivers’ Technostress","URL":"https://www.tandfonline.com/doi/full/10.1080/07421222.2022.2063556","volume":"39","author":[{"family":"Cram","given":"W. Alec"},{"family":"Wiener","given":"Martin"},{"family":"Tarafdar","given":"Monideepa"},{"family":"Benlian","given":"Alexander"}],"accessed":{"date-parts":[["2023",3,23]]},"issued":{"date-parts":[["2022",4,3]]}}},{"id":2565,"uris":["http://zotero.org/users/6183971/items/77TF4MSI"],"itemData":{"id":2565,"type":"article-journal","abstract":"This paper aims to address the dark side perspective on digital control and surveillance by emphasizing the affective grip of ideological control, namely the process that silently ensures the subjugation of digital labour, and which keeps the ‘unexpectedness’ of algorithmic practices at bay: that is, the propensity of users to contest digital prescriptions. In particular, the theoretical contribution of this paper is to combine Labour Process with psychoanalytically-informed, post-structuralist theory, in order to connect to, and further our understanding of, how and why digital workers assent to, or oppose, the interpellations of algorithmic ideology at work. To illustrate the operation of affective control in the Platform Economy, the emblematic example of ride-hailing platforms, such as Uber, and their algorithmic management, is revisited. Thus, the empirical section describes the way drivers are glued to the algorithm (e.g. for one more fare, or for the next surge pricing) in a way that prevents them, although not always, from considering genuine resistance to management. Finally, the paper discusses the central place of ideological fantasy and cynical enjoyment in the Platform Economy, as well as the ethical implications of the study.","container-title":"Organization","DOI":"10.1177/1350508420974523","ISSN":"1350-5084","issue":"1","language":"en","note":"publisher: SAGE Publications Ltd","page":"140-167","source":"SAGE Journals","title":"Who is pulling the strings in the platform economy? Accounting for the dark and unexpected sides of algorithmic control","title-short":"Who is pulling the strings in the platform economy?","URL":"https://doi.org/10.1177/1350508420974523","volume":"30","author":[{"family":"Pignot","given":"Edouard"}],"accessed":{"date-parts":[["2023",10,23]]},"issued":{"date-parts":[["2023",1,1]]}}},{"id":1127,"uris":["http://zotero.org/users/6183971/items/PTPM8KDQ"],"itemData":{"id":1127,"type":"article-journal","abstract":"This paper asks why there is so little collective dissent and mobilised resistance in the gig economy, especially when labour-based digital platforms are used. We suggest part of the answer lies with ‘management by algorithm’. Drawing on an empirical study of Uber drivers in Australia, we found that algorithms function as a form of biopower, a concept introduced by Michel Foucault. As Uber drivers ‘life processes’ are put to work, fragmentation, isolation and resignation ensue. We explore the implications that our findings have for appreciating how biopower operates within platform capitalism and beyond.","container-title":"Organization","DOI":"10.1177/1350508420978831","ISSN":"1350-5084","issue":"1","journalAbbreviation":"Organization","language":"en","note":"publisher: SAGE Publications Ltd","page":"26-43","source":"SAGE Journals","title":"‘You can’t pick up a phone and talk to someone’: How algorithms function as biopower in the gig economy","title-short":"‘You can’t pick up a phone and talk to someone’","URL":"https://doi.org/10.1177/1350508420978831","volume":"28","author":[{"family":"Walker","given":"Michael"},{"family":"Fleming","given":"Peter"},{"family":"Berti","given":"Marco"}],"accessed":{"date-parts":[["2022",4,5]]},"issued":{"date-parts":[["2021",1,1]]}}}],"schema":"https://github.com/citation-style-language/schema/raw/master/csl-citation.json"} </w:instrText>
      </w:r>
      <w:r w:rsidR="00F01FAA" w:rsidRPr="00C05C6B">
        <w:rPr>
          <w:color w:val="000000" w:themeColor="text1"/>
          <w:lang w:val="fr-BE"/>
        </w:rPr>
        <w:fldChar w:fldCharType="separate"/>
      </w:r>
      <w:r w:rsidR="00177C69" w:rsidRPr="00C05C6B">
        <w:rPr>
          <w:color w:val="000000" w:themeColor="text1"/>
        </w:rPr>
        <w:t>(Cram et al., 2022; Pignot, 2023; Walker et al., 2021)</w:t>
      </w:r>
      <w:r w:rsidR="00F01FAA" w:rsidRPr="00C05C6B">
        <w:rPr>
          <w:color w:val="000000" w:themeColor="text1"/>
          <w:lang w:val="fr-BE"/>
        </w:rPr>
        <w:fldChar w:fldCharType="end"/>
      </w:r>
      <w:r w:rsidRPr="00C05C6B">
        <w:rPr>
          <w:color w:val="000000" w:themeColor="text1"/>
          <w:lang w:val="fr-BE"/>
        </w:rPr>
        <w:t>menant à une caractérisation générale du « </w:t>
      </w:r>
      <w:r w:rsidRPr="00C05C6B">
        <w:rPr>
          <w:i/>
          <w:color w:val="000000" w:themeColor="text1"/>
          <w:lang w:val="fr-BE"/>
        </w:rPr>
        <w:t>gig work</w:t>
      </w:r>
      <w:r w:rsidRPr="00C05C6B">
        <w:rPr>
          <w:color w:val="000000" w:themeColor="text1"/>
          <w:lang w:val="fr-BE"/>
        </w:rPr>
        <w:t xml:space="preserve"> » comme dérive vers l’aliénation et la précarisation du travail </w:t>
      </w:r>
      <w:r w:rsidR="00177C69" w:rsidRPr="00C05C6B">
        <w:rPr>
          <w:color w:val="000000" w:themeColor="text1"/>
          <w:lang w:val="fr-BE"/>
        </w:rPr>
        <w:fldChar w:fldCharType="begin"/>
      </w:r>
      <w:r w:rsidR="00177C69" w:rsidRPr="00C05C6B">
        <w:rPr>
          <w:color w:val="000000" w:themeColor="text1"/>
          <w:lang w:val="fr-BE"/>
        </w:rPr>
        <w:instrText xml:space="preserve"> ADDIN ZOTERO_ITEM CSL_CITATION {"citationID":"UwIFPKJT","properties":{"formattedCitation":"(MacDonald &amp; Giazitzoglu, 2019)","plainCitation":"(MacDonald &amp; Giazitzoglu, 2019)","noteIndex":0},"citationItems":[{"id":1608,"uris":["http://zotero.org/users/6183971/items/TN75BP8X"],"itemData":{"id":1608,"type":"article-journal","abstract":"By taking an historical perspective, and by drawing on our own empirical work from the UK in the 1980s and more recently, we argue three main things. First, we need to understand the particular conditions of ?the gig economy? as a concentrated form of a more general de-standardisation of employment that has brought multiple forms of insecure work. Second, although there is clamour and excitement about ?the gig economy? in fact it shares strong parallels with earlier forms of insecure enterprise. Third, while not uniform nor as yet fully empirically demonstrated, young adults? encounters with the ?gig economy? and other aspects of the contemporary labour market (such as the ?low-pay, no-pay? cycle, self-employment, ?zero-hours contracts?) appear to be typified by a lack of choice and control, and experiences of disempowerment, low pay, degraded work conditions, alienation, anxiety and insecurity. This stands at odds with more celebratory proclamations about ?the gig economy?.","container-title":"Journal of Sociology","DOI":"10.1177/1440783319837604","ISSN":"1440-7833","issue":"4","note":"publisher: SAGE Publications Ltd","page":"724-740","source":"SAGE Journals","title":"Youth, enterprise and precarity: or, what is, and what is wrong with, the ‘gig economy’?","title-short":"Youth, enterprise and precarity","URL":"https://doi.org/10.1177/1440783319837604","volume":"55","author":[{"family":"MacDonald","given":"Robert"},{"family":"Giazitzoglu","given":"Andreas"}],"accessed":{"date-parts":[["2023",7,6]]},"issued":{"date-parts":[["2019",12,1]]}}}],"schema":"https://github.com/citation-style-language/schema/raw/master/csl-citation.json"} </w:instrText>
      </w:r>
      <w:r w:rsidR="00177C69" w:rsidRPr="00C05C6B">
        <w:rPr>
          <w:color w:val="000000" w:themeColor="text1"/>
          <w:lang w:val="fr-BE"/>
        </w:rPr>
        <w:fldChar w:fldCharType="separate"/>
      </w:r>
      <w:r w:rsidR="00177C69" w:rsidRPr="00C05C6B">
        <w:rPr>
          <w:color w:val="000000" w:themeColor="text1"/>
        </w:rPr>
        <w:t>(MacDonald &amp; Giazitzoglu, 2019)</w:t>
      </w:r>
      <w:r w:rsidR="00177C69" w:rsidRPr="00C05C6B">
        <w:rPr>
          <w:color w:val="000000" w:themeColor="text1"/>
          <w:lang w:val="fr-BE"/>
        </w:rPr>
        <w:fldChar w:fldCharType="end"/>
      </w:r>
      <w:r w:rsidRPr="00C05C6B">
        <w:rPr>
          <w:color w:val="000000" w:themeColor="text1"/>
          <w:lang w:val="fr-BE"/>
        </w:rPr>
        <w:t xml:space="preserve">. Ce phénomène s’illustre spécifiquement dans le secteur </w:t>
      </w:r>
      <w:r w:rsidR="0011699F">
        <w:rPr>
          <w:color w:val="000000" w:themeColor="text1"/>
          <w:lang w:val="fr-BE"/>
        </w:rPr>
        <w:t>taxi</w:t>
      </w:r>
      <w:r w:rsidR="0067022E" w:rsidRPr="00C05C6B">
        <w:rPr>
          <w:color w:val="000000" w:themeColor="text1"/>
          <w:lang w:val="fr-BE"/>
        </w:rPr>
        <w:t xml:space="preserve"> à Bruxelles</w:t>
      </w:r>
      <w:r w:rsidRPr="00C05C6B">
        <w:rPr>
          <w:color w:val="000000" w:themeColor="text1"/>
          <w:lang w:val="fr-BE"/>
        </w:rPr>
        <w:t xml:space="preserve"> </w:t>
      </w:r>
      <w:r w:rsidR="0067022E" w:rsidRPr="00C05C6B">
        <w:rPr>
          <w:color w:val="000000" w:themeColor="text1"/>
          <w:lang w:val="fr-BE"/>
        </w:rPr>
        <w:t>avec l’arrivée de</w:t>
      </w:r>
      <w:r w:rsidRPr="00C05C6B">
        <w:rPr>
          <w:color w:val="000000" w:themeColor="text1"/>
          <w:lang w:val="fr-BE"/>
        </w:rPr>
        <w:t xml:space="preserve"> la plateforme Uber</w:t>
      </w:r>
      <w:r w:rsidR="0067022E" w:rsidRPr="00C05C6B">
        <w:rPr>
          <w:color w:val="000000" w:themeColor="text1"/>
          <w:lang w:val="fr-BE"/>
        </w:rPr>
        <w:t>,</w:t>
      </w:r>
      <w:r w:rsidRPr="00C05C6B">
        <w:rPr>
          <w:color w:val="000000" w:themeColor="text1"/>
          <w:lang w:val="fr-BE"/>
        </w:rPr>
        <w:t xml:space="preserve"> décrit comme un « cas extrême »</w:t>
      </w:r>
      <w:r w:rsidR="00177C69" w:rsidRPr="00C05C6B">
        <w:rPr>
          <w:color w:val="000000" w:themeColor="text1"/>
          <w:lang w:val="fr-BE"/>
        </w:rPr>
        <w:t xml:space="preserve"> </w:t>
      </w:r>
      <w:r w:rsidR="00177C69" w:rsidRPr="00C05C6B">
        <w:rPr>
          <w:color w:val="000000" w:themeColor="text1"/>
          <w:lang w:val="fr-BE"/>
        </w:rPr>
        <w:fldChar w:fldCharType="begin"/>
      </w:r>
      <w:r w:rsidR="00177C69" w:rsidRPr="00C05C6B">
        <w:rPr>
          <w:color w:val="000000" w:themeColor="text1"/>
          <w:lang w:val="fr-BE"/>
        </w:rPr>
        <w:instrText xml:space="preserve"> ADDIN ZOTERO_ITEM CSL_CITATION {"citationID":"c14ZY03W","properties":{"formattedCitation":"(M\\uc0\\u246{}hlmann et al., 2021)","plainCitation":"(Möhlmann et al., 2021)","noteIndex":0},"citationItems":[{"id":997,"uris":["http://zotero.org/users/6183971/items/8KHR2J9Q"],"itemData":{"id":997,"type":"article-journal","abstract":"Online labor platforms (OLPs) can use algorithms along two dimensions: matching and control. While previous research has paid considerable attention to how OLPs optimize matching and accommodate market needs, OLPs can also employ algorithms to monitor and tightly control platform work. In this paper, we examine the nature of platform work on OLPs, and the role of algorithmic management in organizing how such work is conducted. Using a qualitative study of Uber drivers’ perceptions, supplemented by interviews with Uber executives and engineers, we present a grounded theory that captures algorithmic management of work on OLPs. In the context of both algorithmic matching and algorithmic control, platform workers experience tensions relating to execution, compensation, and belonging. We show that these tensions trigger market-like and organization-like response behaviors by platform workers. Our research contributes to the emerging literature on OLPs.","container-title":"MIS Quarterly","journalAbbreviation":"MIS Quarterly","source":"ResearchGate","title":"ALGORITHMIC MANAGEMENT OF WORK ON ONLINE LABOR PLATFORMS: WHEN MATCHING MEETS CONTROL","title-short":"ALGORITHMIC MANAGEMENT OF WORK ON ONLINE LABOR PLATFORMS","author":[{"family":"Möhlmann","given":"Mareike"},{"family":"Zalmanson","given":"Lior"},{"family":"Henfridsson","given":"Ola"},{"family":"Gregory","given":"Robert"}],"issued":{"date-parts":[["2021",1,1]]}}}],"schema":"https://github.com/citation-style-language/schema/raw/master/csl-citation.json"} </w:instrText>
      </w:r>
      <w:r w:rsidR="00177C69" w:rsidRPr="00C05C6B">
        <w:rPr>
          <w:color w:val="000000" w:themeColor="text1"/>
          <w:lang w:val="fr-BE"/>
        </w:rPr>
        <w:fldChar w:fldCharType="separate"/>
      </w:r>
      <w:r w:rsidR="00177C69" w:rsidRPr="00C05C6B">
        <w:rPr>
          <w:color w:val="000000" w:themeColor="text1"/>
        </w:rPr>
        <w:t>(Möhlmann et al., 2021)</w:t>
      </w:r>
      <w:r w:rsidR="00177C69" w:rsidRPr="00C05C6B">
        <w:rPr>
          <w:color w:val="000000" w:themeColor="text1"/>
          <w:lang w:val="fr-BE"/>
        </w:rPr>
        <w:fldChar w:fldCharType="end"/>
      </w:r>
      <w:r w:rsidR="00177C69" w:rsidRPr="00C05C6B">
        <w:rPr>
          <w:color w:val="000000" w:themeColor="text1"/>
          <w:lang w:val="fr-BE"/>
        </w:rPr>
        <w:t xml:space="preserve">. </w:t>
      </w:r>
      <w:r w:rsidRPr="00C05C6B">
        <w:rPr>
          <w:color w:val="000000" w:themeColor="text1"/>
          <w:lang w:val="fr-BE"/>
        </w:rPr>
        <w:t xml:space="preserve">En réaction à cette vision structurelle du travail de plateforme, des études s’intéressent à la façon dont les chauffeurs Uber perçoivent, jugent et réagissent au contrôle algorithmique (Wiener et al., 2021), à travers leurs capacités de résistance collective et individuelle (Newlands, 2021; Jiang, 2023; McDaid et al., 2023). Centrées sur les pratiques mises en œuvre par ces travailleurs en résistance, peu d’entre elles se sont intéressées au sens donné par les chauffeurs au contrôle de la plateforme. Des recherches préliminaires ont été menées dans cette dernière perspective en explorant le </w:t>
      </w:r>
      <w:r w:rsidRPr="00C05C6B">
        <w:rPr>
          <w:i/>
          <w:color w:val="000000" w:themeColor="text1"/>
          <w:lang w:val="fr-BE"/>
        </w:rPr>
        <w:t>sensemaking</w:t>
      </w:r>
      <w:r w:rsidRPr="00C05C6B">
        <w:rPr>
          <w:color w:val="000000" w:themeColor="text1"/>
          <w:lang w:val="fr-BE"/>
        </w:rPr>
        <w:t xml:space="preserve"> autour des algorithmes (Möhlmann et al., 2022 ; </w:t>
      </w:r>
      <w:r w:rsidRPr="00C05C6B">
        <w:rPr>
          <w:i/>
          <w:color w:val="000000" w:themeColor="text1"/>
          <w:lang w:val="fr-BE"/>
        </w:rPr>
        <w:t>.</w:t>
      </w:r>
      <w:r w:rsidRPr="00C05C6B">
        <w:rPr>
          <w:color w:val="000000" w:themeColor="text1"/>
          <w:lang w:val="fr-BE"/>
        </w:rPr>
        <w:t xml:space="preserve">Vallas et Schor, 2020 ; Keith et al., 2020 ; Retkowsky et al., 2020). Nous souhaitons approfondir de telles recherches en mettant en évidence la diversité des expériences vécues par les chauffeurs lorsqu’ils s’engagent dans du travail de plateforme. Nous entendons prendre en compte l’importance des significations accordées à la plateforme, intégrant ainsi simultanément le rôle de la technologie et des travailleurs, en nous référant à la théorie de la socio-matérialité </w:t>
      </w:r>
      <w:r w:rsidR="00F01FAA" w:rsidRPr="00C05C6B">
        <w:rPr>
          <w:color w:val="000000" w:themeColor="text1"/>
          <w:lang w:val="fr-BE"/>
        </w:rPr>
        <w:fldChar w:fldCharType="begin"/>
      </w:r>
      <w:r w:rsidR="00F01FAA" w:rsidRPr="00C05C6B">
        <w:rPr>
          <w:color w:val="000000" w:themeColor="text1"/>
          <w:lang w:val="fr-BE"/>
        </w:rPr>
        <w:instrText xml:space="preserve"> ADDIN ZOTERO_ITEM CSL_CITATION {"citationID":"Afh5V3O8","properties":{"formattedCitation":"(Leonardi, 2013; Orlikowski, 2007)","plainCitation":"(Leonardi, 2013; Orlikowski, 2007)","noteIndex":0},"citationItems":[{"id":1244,"uris":["http://zotero.org/users/6183971/items/JF4GKUNP"],"itemData":{"id":1244,"type":"article-journal","abstract":"This paper compares two alternative theoretical foundations upon which the study of sociomateriality can be built: agential realism and critical realism. It begins by providing a brief overview of the sociomaterial perspective on organizational practices and considers why this perspective holds great appeal at this point in time. I then engage with Mutch's (2013) critique of the agential realist foundation upon which most current discussions of sociomateriality are constructed to highlight what practical problems are generated when authors attempt to map agential realism's philosophical discussion onto empirical phenomena. Next, I attempt to make explicit what Mutch leaves implicit in his paper: how building studies of sociomateriality on the theoretical foundation offered by critical realism can, potentially, overcome some of the practical problems created by a footing on agential realism. Finally, I push Mutch's arguments one step further to compare what practical consequences arise when researchers attempt to construct studies of sociomateriality on either of these two theoretical foundations. I suggest that there are important implications for what one can study, how one can study it, and how scholars can contribute to theory on technology and organizing based on the theoretical foundation they choose to build upon.","container-title":"Information and Organization","DOI":"10.1016/j.infoandorg.2013.02.002","ISSN":"1471-7727","issue":"2","journalAbbreviation":"Information and Organization","language":"en","page":"59-76","source":"ScienceDirect","title":"Theoretical foundations for the study of sociomateriality","URL":"https://www.sciencedirect.com/science/article/pii/S1471772713000067","volume":"23","author":[{"family":"Leonardi","given":"Paul M."}],"accessed":{"date-parts":[["2022",6,23]]},"issued":{"date-parts":[["2013",4,1]]}}},{"id":1248,"uris":["http://zotero.org/users/6183971/items/HDJUB769"],"itemData":{"id":1248,"type":"article-journal","abstract":"In this essay, I begin with the premise that everyday organizing is inextricably bound up with materiality and contend that this relationship is inadequately reflected in organizational studies that tend to ignore it, take it for granted, or treat it as a special case. The result is an understanding of organizing and its conditions and consequences that is necessarily limited. I then argue for an alternative approach, one that posits the constitutive entanglement of the social and the material in everyday life. I draw on some empirical examples to help ground and illustrate this approach in practice and conclude by suggesting that a reconfiguration of our conventional assumptions and considerations of materiality will help us more effectively recognize and understand the multiple, emergent, and shifting sociomaterial assemblages entailed in contemporary organizing.","container-title":"Organization Studies","DOI":"10.1177/0170840607081138","ISSN":"0170-8406","issue":"9","journalAbbreviation":"Organization Studies","language":"en","note":"publisher: SAGE Publications Ltd","page":"1435-1448","source":"SAGE Journals","title":"Sociomaterial Practices: Exploring Technology at Work","title-short":"Sociomaterial Practices","URL":"https://doi.org/10.1177/0170840607081138","volume":"28","author":[{"family":"Orlikowski","given":"Wanda J."}],"accessed":{"date-parts":[["2022",6,23]]},"issued":{"date-parts":[["2007",9,1]]}}}],"schema":"https://github.com/citation-style-language/schema/raw/master/csl-citation.json"} </w:instrText>
      </w:r>
      <w:r w:rsidR="00F01FAA" w:rsidRPr="00C05C6B">
        <w:rPr>
          <w:color w:val="000000" w:themeColor="text1"/>
          <w:lang w:val="fr-BE"/>
        </w:rPr>
        <w:fldChar w:fldCharType="separate"/>
      </w:r>
      <w:r w:rsidR="00F01FAA" w:rsidRPr="00C05C6B">
        <w:rPr>
          <w:color w:val="000000" w:themeColor="text1"/>
        </w:rPr>
        <w:t>(Leonardi, 2013; Orlikowski, 2007)</w:t>
      </w:r>
      <w:r w:rsidR="00F01FAA" w:rsidRPr="00C05C6B">
        <w:rPr>
          <w:color w:val="000000" w:themeColor="text1"/>
          <w:lang w:val="fr-BE"/>
        </w:rPr>
        <w:fldChar w:fldCharType="end"/>
      </w:r>
      <w:r w:rsidR="00F01FAA" w:rsidRPr="00C05C6B">
        <w:rPr>
          <w:color w:val="000000" w:themeColor="text1"/>
          <w:lang w:val="fr-BE"/>
        </w:rPr>
        <w:t xml:space="preserve">. </w:t>
      </w:r>
      <w:r w:rsidRPr="00C05C6B">
        <w:rPr>
          <w:color w:val="000000" w:themeColor="text1"/>
          <w:lang w:val="fr-BE"/>
        </w:rPr>
        <w:t xml:space="preserve"> </w:t>
      </w:r>
    </w:p>
    <w:p w14:paraId="7F8D416D" w14:textId="3512E168" w:rsidR="00196894" w:rsidRPr="00C05C6B" w:rsidRDefault="00196894" w:rsidP="00A225E1">
      <w:pPr>
        <w:spacing w:before="120" w:after="120"/>
        <w:rPr>
          <w:color w:val="000000" w:themeColor="text1"/>
          <w:lang w:val="fr-BE"/>
        </w:rPr>
      </w:pPr>
      <w:r w:rsidRPr="00C05C6B">
        <w:rPr>
          <w:color w:val="000000" w:themeColor="text1"/>
          <w:lang w:val="fr-BE"/>
        </w:rPr>
        <w:t xml:space="preserve">Cette ambition s’accompagne d’une démarche méthodologique </w:t>
      </w:r>
      <w:r w:rsidR="00177C69" w:rsidRPr="00C05C6B">
        <w:rPr>
          <w:color w:val="000000" w:themeColor="text1"/>
          <w:lang w:val="fr-BE"/>
        </w:rPr>
        <w:t>attentive</w:t>
      </w:r>
      <w:r w:rsidRPr="00C05C6B">
        <w:rPr>
          <w:color w:val="000000" w:themeColor="text1"/>
          <w:lang w:val="fr-BE"/>
        </w:rPr>
        <w:t xml:space="preserve"> à la voix des chauffeurs de plateforme, basée sur un matériel qualitatif recueilli par le biais d'entretiens ouverts (n = 20) lors de trajets commandées via les applications existantes sur le territoire bruxellois (Uber, Heetch et Bolt). Nous avons rencontré différents profils de chauffeurs et avons centré notre démarche sur la compréhension de cette pluralité de récits. Les récits ont permis de recenser les dimensions personnelles de l’expérience de chaque chauffeur; les dimensions contextuelles centrées sur </w:t>
      </w:r>
      <w:r w:rsidR="00671D67" w:rsidRPr="00C05C6B">
        <w:rPr>
          <w:color w:val="000000" w:themeColor="text1"/>
          <w:lang w:val="fr-BE"/>
        </w:rPr>
        <w:t>les</w:t>
      </w:r>
      <w:r w:rsidRPr="00C05C6B">
        <w:rPr>
          <w:color w:val="000000" w:themeColor="text1"/>
          <w:lang w:val="fr-BE"/>
        </w:rPr>
        <w:t xml:space="preserve"> facteurs situationnels en jeu </w:t>
      </w:r>
      <w:r w:rsidR="00671D67" w:rsidRPr="00C05C6B">
        <w:rPr>
          <w:color w:val="000000" w:themeColor="text1"/>
          <w:lang w:val="fr-BE"/>
        </w:rPr>
        <w:t>et</w:t>
      </w:r>
      <w:r w:rsidRPr="00C05C6B">
        <w:rPr>
          <w:color w:val="000000" w:themeColor="text1"/>
          <w:lang w:val="fr-BE"/>
        </w:rPr>
        <w:t xml:space="preserve"> les dimensions temporelles relatives aux changements qui façonnent l'expérience professionnelle au fil du temps (p. ex. chocs, transitions)</w:t>
      </w:r>
      <w:r w:rsidR="00006D2A" w:rsidRPr="00C05C6B">
        <w:rPr>
          <w:color w:val="000000" w:themeColor="text1"/>
          <w:lang w:val="fr-BE"/>
        </w:rPr>
        <w:t xml:space="preserve"> </w:t>
      </w:r>
      <w:r w:rsidR="00006D2A" w:rsidRPr="00C05C6B">
        <w:rPr>
          <w:color w:val="000000" w:themeColor="text1"/>
          <w:lang w:val="fr-BE"/>
        </w:rPr>
        <w:fldChar w:fldCharType="begin"/>
      </w:r>
      <w:r w:rsidR="00006D2A" w:rsidRPr="00C05C6B">
        <w:rPr>
          <w:color w:val="000000" w:themeColor="text1"/>
          <w:lang w:val="fr-BE"/>
        </w:rPr>
        <w:instrText xml:space="preserve"> ADDIN ZOTERO_ITEM CSL_CITATION {"citationID":"swT6wmhx","properties":{"formattedCitation":"(Wiener et al., 2023)","plainCitation":"(Wiener et al., 2023)","noteIndex":0},"citationItems":[{"id":2567,"uris":["http://zotero.org/users/6183971/items/7N6LXILP"],"itemData":{"id":2567,"type":"article-journal","container-title":"European Journal of Information Systems","DOI":"10.1080/0960085X.2021.1977729","ISSN":"0960-085X, 1476-9344","issue":"3","journalAbbreviation":"European Journal of Information Systems","language":"en","page":"485-507","source":"DOI.org (Crossref)","title":"Algorithmic control and gig workers: a legitimacy perspective of Uber drivers","title-short":"Algorithmic control and gig workers","URL":"https://www.tandfonline.com/doi/full/10.1080/0960085X.2021.1977729","volume":"32","author":[{"family":"Wiener","given":"Martin"},{"family":"Cram","given":"W. Alec"},{"family":"Benlian","given":"Alexander"}],"accessed":{"date-parts":[["2023",10,23]]},"issued":{"date-parts":[["2023",5,4]]}}}],"schema":"https://github.com/citation-style-language/schema/raw/master/csl-citation.json"} </w:instrText>
      </w:r>
      <w:r w:rsidR="00006D2A" w:rsidRPr="00C05C6B">
        <w:rPr>
          <w:color w:val="000000" w:themeColor="text1"/>
          <w:lang w:val="fr-BE"/>
        </w:rPr>
        <w:fldChar w:fldCharType="separate"/>
      </w:r>
      <w:r w:rsidR="00006D2A" w:rsidRPr="00C05C6B">
        <w:rPr>
          <w:color w:val="000000" w:themeColor="text1"/>
        </w:rPr>
        <w:t>(Wiener et al., 2023)</w:t>
      </w:r>
      <w:r w:rsidR="00006D2A" w:rsidRPr="00C05C6B">
        <w:rPr>
          <w:color w:val="000000" w:themeColor="text1"/>
          <w:lang w:val="fr-BE"/>
        </w:rPr>
        <w:fldChar w:fldCharType="end"/>
      </w:r>
      <w:r w:rsidRPr="00C05C6B">
        <w:rPr>
          <w:color w:val="000000" w:themeColor="text1"/>
          <w:lang w:val="fr-BE"/>
        </w:rPr>
        <w:t xml:space="preserve"> (De Vos et al., 2020).</w:t>
      </w:r>
    </w:p>
    <w:p w14:paraId="6913F80B" w14:textId="77777777" w:rsidR="00196894" w:rsidRPr="00C05C6B" w:rsidRDefault="00196894" w:rsidP="00A225E1">
      <w:pPr>
        <w:spacing w:before="120" w:after="120"/>
        <w:rPr>
          <w:color w:val="000000" w:themeColor="text1"/>
          <w:lang w:val="fr-BE"/>
        </w:rPr>
      </w:pPr>
      <w:r w:rsidRPr="00C05C6B">
        <w:rPr>
          <w:color w:val="000000" w:themeColor="text1"/>
          <w:lang w:val="fr-BE"/>
        </w:rPr>
        <w:t xml:space="preserve">Les entretiens nous ont d’emblée montré l’existence de différents profils professionnels et de différentes manières de considérer le travail de plateforme que nous développons dans nos </w:t>
      </w:r>
      <w:r w:rsidRPr="00C05C6B">
        <w:rPr>
          <w:color w:val="000000" w:themeColor="text1"/>
          <w:lang w:val="fr-BE"/>
        </w:rPr>
        <w:lastRenderedPageBreak/>
        <w:t xml:space="preserve">résultats, à partir de trois récits emblématiques. A l’opposé des études centrées sur le contrôle, l’aliénation et la précarisation du travail de chauffeur, nos données montrent une relation souvent positive à l’égard de la plateforme, à travers différentes logiques d’action qui affirment une création de sens soutenue, contre toute attente, par les caractéristiques matérielles de la plateforme. </w:t>
      </w:r>
    </w:p>
    <w:p w14:paraId="3E1FAB2B" w14:textId="77777777" w:rsidR="00196894" w:rsidRPr="00C05C6B" w:rsidRDefault="00196894" w:rsidP="00A225E1">
      <w:pPr>
        <w:spacing w:before="120" w:after="120"/>
        <w:rPr>
          <w:color w:val="000000" w:themeColor="text1"/>
          <w:lang w:val="fr-BE"/>
        </w:rPr>
      </w:pPr>
      <w:r w:rsidRPr="00C05C6B">
        <w:rPr>
          <w:color w:val="000000" w:themeColor="text1"/>
          <w:lang w:val="fr-BE"/>
        </w:rPr>
        <w:t>L'article est organisé en cinq sections. Tout d'abord, nous présentons une brève synthèse des tendances actuelles de la littérature du travail sur le management algorithmique travail, qui fait apparaître comme thèmes majeurs la question de l’aliénation, du contrôle exacerbé et des risques de précarité (Standing, 2018), mais aussi, à l’inverse, des études sur les capacités d’agir de ces travailleurs (Newlands, 2021; Jiang, 2023; McDaid et al., 2023). Nous décrivons, dans un deuxième temps, notre démarche qualitative, comprenant la méthode de collecte et d'analyse des données, en y justifiant sa contribution. Dans la troisième section, nous présentons trois récits emblématiques de chauffeurs qui reflètent différentes logiques d’action relatives au travail sur plateforme. Une dernière section est consacrée à la discussion de nos résultats : nous y aboutissons à une réflexion originale sur le travail sur plateforme, mettant l’accent sur les perceptions des facilités offertes par la plateforme et leur influence sur les trajectoires professionnelles des chauffeurs</w:t>
      </w:r>
      <w:r w:rsidRPr="00C05C6B">
        <w:rPr>
          <w:i/>
          <w:color w:val="000000" w:themeColor="text1"/>
          <w:lang w:val="fr-BE"/>
        </w:rPr>
        <w:t>.</w:t>
      </w:r>
      <w:r w:rsidRPr="00C05C6B">
        <w:rPr>
          <w:color w:val="000000" w:themeColor="text1"/>
          <w:lang w:val="fr-BE"/>
        </w:rPr>
        <w:t xml:space="preserve">  </w:t>
      </w:r>
    </w:p>
    <w:p w14:paraId="5FF65D0C" w14:textId="301AAE83" w:rsidR="00196894" w:rsidRPr="00C05C6B" w:rsidRDefault="00196894" w:rsidP="00A225E1">
      <w:pPr>
        <w:pStyle w:val="Titre4"/>
        <w:spacing w:before="120" w:after="120"/>
        <w:rPr>
          <w:color w:val="000000" w:themeColor="text1"/>
          <w:lang w:val="fr-BE"/>
        </w:rPr>
      </w:pPr>
      <w:bookmarkStart w:id="314" w:name="_Toc146804130"/>
      <w:bookmarkStart w:id="315" w:name="_Toc149396670"/>
      <w:bookmarkStart w:id="316" w:name="_Toc151300062"/>
      <w:bookmarkStart w:id="317" w:name="_Toc169527944"/>
      <w:r w:rsidRPr="00C05C6B">
        <w:rPr>
          <w:color w:val="000000" w:themeColor="text1"/>
          <w:lang w:val="fr-BE"/>
        </w:rPr>
        <w:t>Un centrage prioritaire sur le contrôle et l’aliénation</w:t>
      </w:r>
      <w:bookmarkEnd w:id="314"/>
      <w:bookmarkEnd w:id="315"/>
      <w:bookmarkEnd w:id="316"/>
      <w:bookmarkEnd w:id="317"/>
      <w:r w:rsidRPr="00C05C6B">
        <w:rPr>
          <w:color w:val="000000" w:themeColor="text1"/>
          <w:lang w:val="fr-BE"/>
        </w:rPr>
        <w:t xml:space="preserve">  </w:t>
      </w:r>
    </w:p>
    <w:p w14:paraId="095C79B1" w14:textId="77777777" w:rsidR="00196894" w:rsidRPr="00C05C6B" w:rsidRDefault="00196894" w:rsidP="00A225E1">
      <w:pPr>
        <w:spacing w:before="120" w:after="120"/>
        <w:rPr>
          <w:color w:val="000000" w:themeColor="text1"/>
          <w:lang w:val="fr-BE"/>
        </w:rPr>
      </w:pPr>
      <w:r w:rsidRPr="00C05C6B">
        <w:rPr>
          <w:color w:val="000000" w:themeColor="text1"/>
          <w:lang w:val="fr-BE"/>
        </w:rPr>
        <w:t>L'essor des entreprises opérant dans l’économie de plateforme ou impliquant un management algorithmique a suscité un intérêt croissant de la recherche pour l'évolution de la nature du travail et des conditions de travail (Berg, 2016). De Stefano (2016, p.6) identifie le travail de plateforme comme "</w:t>
      </w:r>
      <w:r w:rsidRPr="00C05C6B">
        <w:rPr>
          <w:i/>
          <w:iCs/>
          <w:color w:val="000000" w:themeColor="text1"/>
          <w:lang w:val="fr-BE"/>
        </w:rPr>
        <w:t>faisant partie de phénomènes plus larges tels que la précarisation et l'informalisation du travail</w:t>
      </w:r>
      <w:r w:rsidRPr="00C05C6B">
        <w:rPr>
          <w:color w:val="000000" w:themeColor="text1"/>
          <w:lang w:val="fr-BE"/>
        </w:rPr>
        <w:t xml:space="preserve"> », notamment en permettant à une partie de la main-d'œuvre d'être indûment exclue du marché du travail et de la protection sociale (ILO, 2022). Il s'agit d'un changement majeur des rapports de pouvoir en faveur des employeurs, qui réduisent les coûts de main-d'œuvre en augmentant la "flexibilité numérique" et la "flexibilité salariale" (Friedman, 2014). Traditionnellement, les contrats de travail étaient fondés sur une loyauté bilatérale entre l'employeur et l'employé, alors que le "gig work" est, selon Stewart et Stanford (2017), injustement fondé sur une contractualisation unilatérale, pouvant faire à tout moment l’objet de modifications à des travailleurs au statut d’indépendant. </w:t>
      </w:r>
    </w:p>
    <w:p w14:paraId="3BB53718" w14:textId="0EB480A5" w:rsidR="00196894" w:rsidRPr="00C05C6B" w:rsidRDefault="00196894" w:rsidP="00A225E1">
      <w:pPr>
        <w:spacing w:before="120" w:after="120"/>
        <w:rPr>
          <w:color w:val="000000" w:themeColor="text1"/>
          <w:lang w:val="fr-BE"/>
        </w:rPr>
      </w:pPr>
      <w:r w:rsidRPr="00C05C6B">
        <w:rPr>
          <w:color w:val="000000" w:themeColor="text1"/>
          <w:lang w:val="fr-BE"/>
        </w:rPr>
        <w:t xml:space="preserve">D’un point de vue organisationnel, Uber est prioritairement présenté comme un lieu de contrôle algorithmique, défini comme « l'utilisation managériale d'algorithmes intelligents et de </w:t>
      </w:r>
      <w:r w:rsidRPr="00C05C6B">
        <w:rPr>
          <w:color w:val="000000" w:themeColor="text1"/>
          <w:lang w:val="fr-BE"/>
        </w:rPr>
        <w:lastRenderedPageBreak/>
        <w:t>technologies numériques avancées comme moyen d'aligner les comportements des travailleurs sur les objectifs organisationnels"</w:t>
      </w:r>
      <w:r w:rsidR="00006D2A" w:rsidRPr="00C05C6B">
        <w:rPr>
          <w:color w:val="000000" w:themeColor="text1"/>
          <w:lang w:val="fr-BE"/>
        </w:rPr>
        <w:t xml:space="preserve"> </w:t>
      </w:r>
      <w:r w:rsidRPr="00C05C6B">
        <w:rPr>
          <w:color w:val="000000" w:themeColor="text1"/>
          <w:lang w:val="fr-BE"/>
        </w:rPr>
        <w:t xml:space="preserve"> </w:t>
      </w:r>
      <w:r w:rsidR="00006D2A" w:rsidRPr="00C05C6B">
        <w:rPr>
          <w:color w:val="000000" w:themeColor="text1"/>
          <w:lang w:val="fr-BE"/>
        </w:rPr>
        <w:fldChar w:fldCharType="begin"/>
      </w:r>
      <w:r w:rsidR="000C4690" w:rsidRPr="00C05C6B">
        <w:rPr>
          <w:color w:val="000000" w:themeColor="text1"/>
          <w:lang w:val="fr-BE"/>
        </w:rPr>
        <w:instrText xml:space="preserve"> ADDIN ZOTERO_ITEM CSL_CITATION {"citationID":"kN4VUh3V","properties":{"formattedCitation":"(Wiener et al., 2023)","plainCitation":"(Wiener et al., 2023)","dontUpdate":true,"noteIndex":0},"citationItems":[{"id":2567,"uris":["http://zotero.org/users/6183971/items/7N6LXILP"],"itemData":{"id":2567,"type":"article-journal","container-title":"European Journal of Information Systems","DOI":"10.1080/0960085X.2021.1977729","ISSN":"0960-085X, 1476-9344","issue":"3","journalAbbreviation":"European Journal of Information Systems","language":"en","page":"485-507","source":"DOI.org (Crossref)","title":"Algorithmic control and gig workers: a legitimacy perspective of Uber drivers","title-short":"Algorithmic control and gig workers","URL":"https://www.tandfonline.com/doi/full/10.1080/0960085X.2021.1977729","volume":"32","author":[{"family":"Wiener","given":"Martin"},{"family":"Cram","given":"W. Alec"},{"family":"Benlian","given":"Alexander"}],"accessed":{"date-parts":[["2023",10,23]]},"issued":{"date-parts":[["2023",5,4]]}}}],"schema":"https://github.com/citation-style-language/schema/raw/master/csl-citation.json"} </w:instrText>
      </w:r>
      <w:r w:rsidR="00006D2A" w:rsidRPr="00C05C6B">
        <w:rPr>
          <w:color w:val="000000" w:themeColor="text1"/>
          <w:lang w:val="fr-BE"/>
        </w:rPr>
        <w:fldChar w:fldCharType="separate"/>
      </w:r>
      <w:r w:rsidR="00006D2A" w:rsidRPr="00C05C6B">
        <w:rPr>
          <w:color w:val="000000" w:themeColor="text1"/>
        </w:rPr>
        <w:t>(Wiener et al., 2023</w:t>
      </w:r>
      <w:r w:rsidR="00006D2A" w:rsidRPr="00C05C6B">
        <w:rPr>
          <w:color w:val="000000" w:themeColor="text1"/>
          <w:lang w:val="fr-BE"/>
        </w:rPr>
        <w:fldChar w:fldCharType="end"/>
      </w:r>
      <w:r w:rsidRPr="00C05C6B">
        <w:rPr>
          <w:color w:val="000000" w:themeColor="text1"/>
          <w:lang w:val="fr-BE"/>
        </w:rPr>
        <w:t xml:space="preserve">, p. 1). Dans une telle perspective, les algorithmes sont responsables de la mise en œuvre et de la transmission des instructions aux travailleurs </w:t>
      </w:r>
      <w:r w:rsidR="00CC3EDB" w:rsidRPr="00C05C6B">
        <w:rPr>
          <w:color w:val="000000" w:themeColor="text1"/>
          <w:lang w:val="fr-BE"/>
        </w:rPr>
        <w:fldChar w:fldCharType="begin"/>
      </w:r>
      <w:r w:rsidR="00CC3EDB" w:rsidRPr="00C05C6B">
        <w:rPr>
          <w:color w:val="000000" w:themeColor="text1"/>
          <w:lang w:val="fr-BE"/>
        </w:rPr>
        <w:instrText xml:space="preserve"> ADDIN ZOTERO_ITEM CSL_CITATION {"citationID":"z9LVhNQQ","properties":{"formattedCitation":"(Cram et al., 2022)","plainCitation":"(Cram et al., 2022)","noteIndex":0},"citationItems":[{"id":1454,"uris":["http://zotero.org/users/6183971/items/A7S6IW4Y"],"itemData":{"id":1454,"type":"article-journal","container-title":"Journal of Management Information Systems","DOI":"10.1080/07421222.2022.2063556","ISSN":"0742-1222, 1557-928X","issue":"2","journalAbbreviation":"Journal of Management Information Systems","language":"en","page":"426-453","source":"DOI.org (Crossref)","title":"Examining the Impact of Algorithmic Control on Uber Drivers’ Technostress","URL":"https://www.tandfonline.com/doi/full/10.1080/07421222.2022.2063556","volume":"39","author":[{"family":"Cram","given":"W. Alec"},{"family":"Wiener","given":"Martin"},{"family":"Tarafdar","given":"Monideepa"},{"family":"Benlian","given":"Alexander"}],"accessed":{"date-parts":[["2023",3,23]]},"issued":{"date-parts":[["2022",4,3]]}}}],"schema":"https://github.com/citation-style-language/schema/raw/master/csl-citation.json"} </w:instrText>
      </w:r>
      <w:r w:rsidR="00CC3EDB" w:rsidRPr="00C05C6B">
        <w:rPr>
          <w:color w:val="000000" w:themeColor="text1"/>
          <w:lang w:val="fr-BE"/>
        </w:rPr>
        <w:fldChar w:fldCharType="separate"/>
      </w:r>
      <w:r w:rsidR="00CC3EDB" w:rsidRPr="00C05C6B">
        <w:rPr>
          <w:color w:val="000000" w:themeColor="text1"/>
        </w:rPr>
        <w:t>(Cram et al., 2022)</w:t>
      </w:r>
      <w:r w:rsidR="00CC3EDB" w:rsidRPr="00C05C6B">
        <w:rPr>
          <w:color w:val="000000" w:themeColor="text1"/>
          <w:lang w:val="fr-BE"/>
        </w:rPr>
        <w:fldChar w:fldCharType="end"/>
      </w:r>
      <w:r w:rsidR="00CC3EDB" w:rsidRPr="00C05C6B">
        <w:rPr>
          <w:color w:val="000000" w:themeColor="text1"/>
          <w:lang w:val="fr-BE"/>
        </w:rPr>
        <w:t>, et</w:t>
      </w:r>
      <w:r w:rsidRPr="00C05C6B">
        <w:rPr>
          <w:color w:val="000000" w:themeColor="text1"/>
          <w:lang w:val="fr-BE"/>
        </w:rPr>
        <w:t xml:space="preserve"> conditionnent de cette façon leurs interactions avec les consommateurs, et permettent de tracer et orienter leurs actions </w:t>
      </w:r>
      <w:r w:rsidR="00CC3EDB" w:rsidRPr="00C05C6B">
        <w:rPr>
          <w:color w:val="000000" w:themeColor="text1"/>
          <w:lang w:val="fr-BE"/>
        </w:rPr>
        <w:fldChar w:fldCharType="begin"/>
      </w:r>
      <w:r w:rsidR="00CC3EDB" w:rsidRPr="00C05C6B">
        <w:rPr>
          <w:color w:val="000000" w:themeColor="text1"/>
          <w:lang w:val="fr-BE"/>
        </w:rPr>
        <w:instrText xml:space="preserve"> ADDIN ZOTERO_ITEM CSL_CITATION {"citationID":"jRfoOUKS","properties":{"formattedCitation":"(Ashford et al., 2018; Marquis et al., 2018)","plainCitation":"(Ashford et al., 2018; Marquis et al., 2018)","noteIndex":0},"citationItems":[{"id":1488,"uris":["http://zotero.org/users/6183971/items/IA568USC"],"itemData":{"id":1488,"type":"article-journal","abstract":"How work gets done has changed fundamentally in recent decades, with a growing number of people working independently, outside of organizations in a style of work quite different from that assumed by many organizational behavior theories. To remain relevant, our research on individual work behaviors and the capabilities that enable them must also adapt to this new world of work, the so-called “gig economy.” We first describe the predictable challenges that individuals confront when working in this manner, including remaining viable, staying organized, maintaining identity, sustaining relationships, and coping emotionally. We then articulate a research agenda that pushes our field to focus on the specific capabilities and behaviors that enable people to manage these challenges effectively so as to survive or thrive in this new world of work. Foregrounding individual agency, we articulate the work and relational behaviors necessary for such thriving, and the cognitive and emotional capabilities that undergird them.","container-title":"Research in Organizational Behavior","DOI":"10.1016/j.riob.2018.11.001","ISSN":"0191-3085","journalAbbreviation":"Research in Organizational Behavior","language":"en","page":"23-41","source":"ScienceDirect","title":"From surviving to thriving in the gig economy: A research agenda for individuals in the new world of work","title-short":"From surviving to thriving in the gig economy","URL":"https://www.sciencedirect.com/science/article/pii/S0191308518300042","volume":"38","author":[{"family":"Ashford","given":"Susan J."},{"family":"Caza","given":"Brianna Barker"},{"family":"Reid","given":"Erin M."}],"accessed":{"date-parts":[["2023",4,11]]},"issued":{"date-parts":[["2018",1,1]]}}},{"id":1586,"uris":["http://zotero.org/users/6183971/items/5BUWF8U2"],"itemData":{"id":1586,"type":"paper-conference","abstract":"Gig economy workers enjoy flexibility in choosing certain aspects of their work. Nonetheless, platform companies still need to control workers’ behaviors to scale their business and ensure customers quality service. Mechanisms of control have been widely studied in traditional organizations; however, work in the gig economy differs from traditional organizations in that the role of a human supervisor is replaced with digital systems. Thus, there is reason to suspect that our traditional theories of control may not hold for new forms of work in the gig economy. To address these concerns, this study examines how gig economy workers, specifically Uber drivers, perceive behavior control and its effect on their job satisfaction. Our results suggest that emotional labor mediates the relationship between perceived behavior control and job satisfaction.","container-title":"Companion of the 2018 ACM Conference on Computer Supported Cooperative Work and Social Computing","DOI":"10.1145/3272973.3274065","event-place":"Jersey City NJ USA","event-title":"CSCW '18: Computer Supported Cooperative Work and Social Computing","ISBN":"978-1-4503-6018-0","language":"en","page":"241-244","publisher":"ACM","publisher-place":"Jersey City NJ USA","source":"DOI.org (Crossref)","title":"Impacts of Perceived Behavior Control and Emotional Labor on Gig Workers","URL":"https://dl.acm.org/doi/10.1145/3272973.3274065","author":[{"family":"Marquis","given":"Elizabeth B."},{"family":"Kim","given":"Sangmi"},{"family":"Alahmad","given":"Rasha"},{"family":"Pierce","given":"Casey S."},{"family":"Robert Jr.","given":"Lionel P."}],"accessed":{"date-parts":[["2023",6,28]]},"issued":{"date-parts":[["2018",10,30]]}}}],"schema":"https://github.com/citation-style-language/schema/raw/master/csl-citation.json"} </w:instrText>
      </w:r>
      <w:r w:rsidR="00CC3EDB" w:rsidRPr="00C05C6B">
        <w:rPr>
          <w:color w:val="000000" w:themeColor="text1"/>
          <w:lang w:val="fr-BE"/>
        </w:rPr>
        <w:fldChar w:fldCharType="separate"/>
      </w:r>
      <w:r w:rsidR="00CC3EDB" w:rsidRPr="00C05C6B">
        <w:rPr>
          <w:color w:val="000000" w:themeColor="text1"/>
        </w:rPr>
        <w:t>(Ashford et al., 2018; Marquis et al., 2018)</w:t>
      </w:r>
      <w:r w:rsidR="00CC3EDB" w:rsidRPr="00C05C6B">
        <w:rPr>
          <w:color w:val="000000" w:themeColor="text1"/>
          <w:lang w:val="fr-BE"/>
        </w:rPr>
        <w:fldChar w:fldCharType="end"/>
      </w:r>
      <w:r w:rsidRPr="00C05C6B">
        <w:rPr>
          <w:color w:val="000000" w:themeColor="text1"/>
          <w:lang w:val="fr-BE"/>
        </w:rPr>
        <w:t xml:space="preserve">. Uber utilise la technologie pour vérifier l'admissibilité des chauffeurs à travailler sur la plateforme, leur indiquer où prendre les passagers, faciliter les vérifications périodiques des requis administratifs des chauffeurs, leur donner des conseils sur la manière d'améliorer leurs performances et prendre des mesures disciplinaires à l'encontre des chauffeurs qui ne respectent pas les normes minimales. Les données sont en permanence utilisées pour fournir aux chauffeurs un retour d'information personnalisé et des recommandations ainsi que, dans les cas extrêmes, pour sanctionner ou licencier les chauffeurs. Le management algorithmique diffère des formes traditionnelles de supervision au travail dans la mesure où le contrôle (c'est-à-dire diriger, évaluer et récompenser/sanctionner les comportements professionnels des chauffeurs) provient d'algorithmes et non de managers, et peut être appliqué en continu et en temps réel (Mohlmann et al., 2021). </w:t>
      </w:r>
    </w:p>
    <w:p w14:paraId="320F6B9C" w14:textId="1FB9257D" w:rsidR="00196894" w:rsidRPr="00C05C6B" w:rsidRDefault="00196894" w:rsidP="00A225E1">
      <w:pPr>
        <w:spacing w:before="120" w:after="120"/>
        <w:rPr>
          <w:color w:val="000000" w:themeColor="text1"/>
          <w:lang w:val="fr-BE"/>
        </w:rPr>
      </w:pPr>
      <w:r w:rsidRPr="00C05C6B">
        <w:rPr>
          <w:color w:val="000000" w:themeColor="text1"/>
          <w:lang w:val="fr-BE"/>
        </w:rPr>
        <w:t>Il en résulte une approche du contrôle algorithmique qui limite l’autonomie au travail (Gandini, 2019 ; Kellogg et al., 2020 ; Newlands, 2021 ; Veen, Barratt, &amp; Goods, 2019 ; Zuboff, 2019). L’autonomie est la liberté qu'ont les travailleurs d'exercer un contrôle sur certains aspects de leur travail (Langfred, 2007). Le contrôle algorithmique réduit l'autonomie des travailleurs, entre autres, en automatisant le vol de salaire</w:t>
      </w:r>
      <w:r w:rsidR="00F40A49" w:rsidRPr="00C05C6B">
        <w:rPr>
          <w:color w:val="000000" w:themeColor="text1"/>
          <w:lang w:val="fr-BE"/>
        </w:rPr>
        <w:t xml:space="preserve"> </w:t>
      </w:r>
      <w:r w:rsidR="00F40A49" w:rsidRPr="00C05C6B">
        <w:rPr>
          <w:color w:val="000000" w:themeColor="text1"/>
          <w:lang w:val="fr-BE"/>
        </w:rPr>
        <w:fldChar w:fldCharType="begin"/>
      </w:r>
      <w:r w:rsidR="00F40A49" w:rsidRPr="00C05C6B">
        <w:rPr>
          <w:color w:val="000000" w:themeColor="text1"/>
          <w:lang w:val="fr-BE"/>
        </w:rPr>
        <w:instrText xml:space="preserve"> ADDIN ZOTERO_ITEM CSL_CITATION {"citationID":"6FHBz0OE","properties":{"formattedCitation":"(van\\uc0\\u160{}Doorn &amp; Badger, 2020)","plainCitation":"(van Doorn &amp; Badger, 2020)","noteIndex":0},"citationItems":[{"id":2569,"uris":["http://zotero.org/users/6183971/items/NZJ7RC89"],"itemData":{"id":2569,"type":"article-journal","abstract":"In this article, we argue that the governance of gig work under conditions of financialised platform capitalism is characterised by a process that we call “dual value production”: the monetary value produced by the service provided is augmented by the use and speculative value of the data produced before, during, and after service provision. App-governed gig workers hence function as pivotal conduits in software systems that produce digital data as a particular asset class. We reflect on the production of data assets and the unequal distribution of opportunities for their valorisation, after which we survey a number of strategies seeking data-centric worker empowerment. These strategies, we argue, are crucial attempts to push back against platform capitalism’s domination, bankrolled by what we term “meta-platforms”. Ultimately, it is the massive wealth and synergetic capacities of meta-platforms that constitute the most formidable obstacle to worker power and social justice in increasingly data-driven societies.","container-title":"Antipode","DOI":"10.1111/anti.12641","ISSN":"1467-8330","issue":"5","language":"en","note":"_eprint: https://onlinelibrary.wiley.com/doi/pdf/10.1111/anti.12641","page":"1475-1495","source":"Wiley Online Library","title":"Platform Capitalism’s Hidden Abode: Producing Data Assets in the Gig Economy","title-short":"Platform Capitalism’s Hidden Abode","URL":"https://onlinelibrary.wiley.com/doi/abs/10.1111/anti.12641","volume":"52","author":[{"family":"Doorn","given":"Niels","non-dropping-particle":"van"},{"family":"Badger","given":"Adam"}],"accessed":{"date-parts":[["2023",10,23]]},"issued":{"date-parts":[["2020"]]}}}],"schema":"https://github.com/citation-style-language/schema/raw/master/csl-citation.json"} </w:instrText>
      </w:r>
      <w:r w:rsidR="00F40A49" w:rsidRPr="00C05C6B">
        <w:rPr>
          <w:color w:val="000000" w:themeColor="text1"/>
          <w:lang w:val="fr-BE"/>
        </w:rPr>
        <w:fldChar w:fldCharType="separate"/>
      </w:r>
      <w:r w:rsidR="00F40A49" w:rsidRPr="00C05C6B">
        <w:rPr>
          <w:color w:val="000000" w:themeColor="text1"/>
        </w:rPr>
        <w:t>(van Doorn &amp; Badger, 2020)</w:t>
      </w:r>
      <w:r w:rsidR="00F40A49" w:rsidRPr="00C05C6B">
        <w:rPr>
          <w:color w:val="000000" w:themeColor="text1"/>
          <w:lang w:val="fr-BE"/>
        </w:rPr>
        <w:fldChar w:fldCharType="end"/>
      </w:r>
      <w:r w:rsidRPr="00C05C6B">
        <w:rPr>
          <w:color w:val="000000" w:themeColor="text1"/>
          <w:lang w:val="fr-BE"/>
        </w:rPr>
        <w:t>, en créant des asymétries d'information qui réduisent la marge de manœuvre des travailleurs dans la prise de décisions optimales pour eux-mêmes (Rosenblat, 2018 ; Shapiro, 2018), en diminuant la prise de responsabilité humaine (Leicht-Deobald et al., 2019), et en disciplinant sans laisser de place à la croissance et au développement personnels (Kellogg et al., 2020).</w:t>
      </w:r>
    </w:p>
    <w:p w14:paraId="14A01BFD" w14:textId="6BCE3130" w:rsidR="00196894" w:rsidRPr="00C05C6B" w:rsidRDefault="00196894" w:rsidP="00A225E1">
      <w:pPr>
        <w:spacing w:before="120" w:after="120"/>
        <w:rPr>
          <w:color w:val="000000" w:themeColor="text1"/>
          <w:lang w:val="fr-BE"/>
        </w:rPr>
      </w:pPr>
      <w:r w:rsidRPr="00C05C6B">
        <w:rPr>
          <w:color w:val="000000" w:themeColor="text1"/>
          <w:lang w:val="fr-BE"/>
        </w:rPr>
        <w:t xml:space="preserve">Un tel déséquilibre dans les rapports de pouvoir est largement dénoncé dans la littérature sociologique et essentiellement présenté comme facteur d’aliénation et de </w:t>
      </w:r>
      <w:r w:rsidR="00671D67" w:rsidRPr="00C05C6B">
        <w:rPr>
          <w:color w:val="000000" w:themeColor="text1"/>
          <w:lang w:val="fr-BE"/>
        </w:rPr>
        <w:t>dépendance (</w:t>
      </w:r>
      <w:r w:rsidRPr="00C05C6B">
        <w:rPr>
          <w:color w:val="000000" w:themeColor="text1"/>
          <w:lang w:val="fr-BE"/>
        </w:rPr>
        <w:t xml:space="preserve">Spiekermann et al. 2022), conduisant à une précarisation accrue des travailleurs (Bernard, 2020). </w:t>
      </w:r>
    </w:p>
    <w:p w14:paraId="5D5E63FE" w14:textId="6CA7379E" w:rsidR="00196894" w:rsidRPr="00C05C6B" w:rsidRDefault="00196894" w:rsidP="00A225E1">
      <w:pPr>
        <w:spacing w:before="120" w:after="120"/>
        <w:rPr>
          <w:color w:val="000000" w:themeColor="text1"/>
          <w:lang w:val="fr-BE"/>
        </w:rPr>
      </w:pPr>
      <w:r w:rsidRPr="00C05C6B">
        <w:rPr>
          <w:color w:val="000000" w:themeColor="text1"/>
          <w:lang w:val="fr-BE"/>
        </w:rPr>
        <w:t xml:space="preserve">L’aliénation du travail prend à l’origine sa définition dans les études marxistes sur le travail et </w:t>
      </w:r>
      <w:r w:rsidRPr="00C05C6B">
        <w:rPr>
          <w:color w:val="000000" w:themeColor="text1"/>
          <w:shd w:val="clear" w:color="auto" w:fill="FFFFFF"/>
          <w:lang w:val="fr-BE"/>
        </w:rPr>
        <w:t>représente « </w:t>
      </w:r>
      <w:r w:rsidRPr="00C05C6B">
        <w:rPr>
          <w:i/>
          <w:iCs/>
          <w:color w:val="000000" w:themeColor="text1"/>
          <w:shd w:val="clear" w:color="auto" w:fill="FFFFFF"/>
          <w:lang w:val="fr-BE"/>
        </w:rPr>
        <w:t>la marchandisation du travail et l'éloignement du produit, l'éloignement de soi et l'éloignement de l'espèce</w:t>
      </w:r>
      <w:r w:rsidRPr="00C05C6B">
        <w:rPr>
          <w:color w:val="000000" w:themeColor="text1"/>
          <w:shd w:val="clear" w:color="auto" w:fill="FFFFFF"/>
          <w:lang w:val="fr-BE"/>
        </w:rPr>
        <w:t xml:space="preserve"> » (Tucker 1978 : 73-77). L’individu percevrait ainsi un état de détachement vis-à-vis de lui-même, de son travail ou des autres travailleurs, se manifestant sous </w:t>
      </w:r>
      <w:r w:rsidRPr="00C05C6B">
        <w:rPr>
          <w:color w:val="000000" w:themeColor="text1"/>
          <w:shd w:val="clear" w:color="auto" w:fill="FFFFFF"/>
          <w:lang w:val="fr-BE"/>
        </w:rPr>
        <w:lastRenderedPageBreak/>
        <w:t>la forme d'un sentiment d'insignifiance, d'absence de norme, d'impuissance, d'isolement social et d'éloignement de soi (de Seeman 1959 ;1972). Des auteurs n’hésitent pas à convoquer le concept foucaldien de subjectivation pour expliquer le contrôle normatif exercé par les plateformes sur les travailleurs (</w:t>
      </w:r>
      <w:r w:rsidRPr="00C05C6B">
        <w:rPr>
          <w:color w:val="000000" w:themeColor="text1"/>
          <w:lang w:val="fr-BE"/>
        </w:rPr>
        <w:t>Cukier, 2017 ;</w:t>
      </w:r>
      <w:r w:rsidRPr="00C05C6B">
        <w:rPr>
          <w:color w:val="000000" w:themeColor="text1"/>
          <w:shd w:val="clear" w:color="auto" w:fill="FFFFFF"/>
          <w:lang w:val="fr-BE"/>
        </w:rPr>
        <w:t xml:space="preserve"> Galière, 2020).</w:t>
      </w:r>
    </w:p>
    <w:p w14:paraId="092EF220" w14:textId="77777777" w:rsidR="00196894" w:rsidRPr="00C05C6B" w:rsidRDefault="00196894" w:rsidP="00A225E1">
      <w:pPr>
        <w:spacing w:before="120" w:after="120"/>
        <w:rPr>
          <w:color w:val="000000" w:themeColor="text1"/>
          <w:shd w:val="clear" w:color="auto" w:fill="FFFFFF"/>
          <w:lang w:val="fr-BE"/>
        </w:rPr>
      </w:pPr>
      <w:r w:rsidRPr="00C05C6B">
        <w:rPr>
          <w:color w:val="000000" w:themeColor="text1"/>
          <w:shd w:val="clear" w:color="auto" w:fill="FFFFFF"/>
          <w:lang w:val="fr-BE"/>
        </w:rPr>
        <w:t>En ce sens, l’aliénation à l’aune de l’économie de plateforme se lit dans la remise en question de la capacité des travailleurs à maintenir des relations de travail satisfaisantes et dans un grand sentiment d'impuissance et de solitude (Glavin et al., 2021). Par ailleurs, des témoignages exposant les difficultés financières</w:t>
      </w:r>
      <w:r w:rsidRPr="00C05C6B" w:rsidDel="009822AF">
        <w:rPr>
          <w:color w:val="000000" w:themeColor="text1"/>
          <w:shd w:val="clear" w:color="auto" w:fill="FFFFFF"/>
          <w:lang w:val="fr-BE"/>
        </w:rPr>
        <w:t xml:space="preserve"> </w:t>
      </w:r>
      <w:r w:rsidRPr="00C05C6B">
        <w:rPr>
          <w:color w:val="000000" w:themeColor="text1"/>
          <w:shd w:val="clear" w:color="auto" w:fill="FFFFFF"/>
          <w:lang w:val="fr-BE"/>
        </w:rPr>
        <w:t xml:space="preserve">des chauffeurs illustrent la précarité du travail de plateforme. Celui-ci est dès lors souvent considéré comme problématique en raison de caractéristiques telles que la volatilité des revenus, les coûts cachés, les sanctions appliquées aux travailleurs et le manque de soutien et de possibilités de se défendre (Kessler, 2018; Rec, 2016; Tuc, 2016). </w:t>
      </w:r>
    </w:p>
    <w:p w14:paraId="67170560" w14:textId="6817CDF9" w:rsidR="003C6FA2" w:rsidRPr="00C05C6B" w:rsidRDefault="00196894" w:rsidP="00A225E1">
      <w:pPr>
        <w:spacing w:before="120" w:after="120"/>
        <w:rPr>
          <w:color w:val="000000" w:themeColor="text1"/>
          <w:lang w:val="fr-BE"/>
        </w:rPr>
      </w:pPr>
      <w:r w:rsidRPr="00C05C6B">
        <w:rPr>
          <w:color w:val="000000" w:themeColor="text1"/>
          <w:lang w:val="fr-BE"/>
        </w:rPr>
        <w:t xml:space="preserve">Si une telle lecture du contrôle et de l’aliénation résultant du travail de plateforme met en avant des phénomènes difficilement contestables, elle privilégie un déterminisme structurel excessif (Giddens, 1984 ; Newton, 1998 ; Reed, 2000), qui tend à sous-estimer les façons de penser et d’agir des travailleurs. Elle examine généralement les impacts des dispositifs managériaux et organisationnels de façon homogène et automatique, dans une vision quelque peu normative du travail qui occulte le rôle des travailleurs dans leur manière de s’approprier, de résister, de contester ou de transformer ces dispositifs de pouvoir. Et même si des études de plus en plus nombreuses sont consacrées aux formes collectives de résistance à l’égard du management algorithmique, que ce soit par le biais des organisations syndicales ou non (Newlands et al., 2018 ; Parth et al., 2021 ; Tassinari &amp; Maccarrone, 2020), elles continuent </w:t>
      </w:r>
      <w:r w:rsidR="0005043A" w:rsidRPr="00C05C6B">
        <w:rPr>
          <w:color w:val="000000" w:themeColor="text1"/>
          <w:lang w:val="fr-BE"/>
        </w:rPr>
        <w:t>de</w:t>
      </w:r>
      <w:r w:rsidRPr="00C05C6B">
        <w:rPr>
          <w:color w:val="000000" w:themeColor="text1"/>
          <w:lang w:val="fr-BE"/>
        </w:rPr>
        <w:t xml:space="preserve"> fonder leur raisonnement sur le caractère fondamentalement contrôlant et aliénant du travail de plateforme. Par ailleurs, plusieurs d’entre elles expliquent le non aboutissement de ces résistances en raison de leur portée limitée face au pouvoir du système capitaliste global </w:t>
      </w:r>
      <w:r w:rsidR="0005043A" w:rsidRPr="00C05C6B">
        <w:rPr>
          <w:color w:val="000000" w:themeColor="text1"/>
          <w:lang w:val="fr-BE"/>
        </w:rPr>
        <w:fldChar w:fldCharType="begin"/>
      </w:r>
      <w:r w:rsidR="0005043A" w:rsidRPr="00C05C6B">
        <w:rPr>
          <w:color w:val="000000" w:themeColor="text1"/>
          <w:lang w:val="fr-BE"/>
        </w:rPr>
        <w:instrText xml:space="preserve"> ADDIN ZOTERO_ITEM CSL_CITATION {"citationID":"kcEMwnTl","properties":{"formattedCitation":"(Mrvos, 2021)","plainCitation":"(Mrvos, 2021)","noteIndex":0},"citationItems":[{"id":1280,"uris":["http://zotero.org/users/6183971/items/DPCXL9U9"],"itemData":{"id":1280,"type":"article-journal","abstract":"By studying the fraudulent benefits of flexibility in the ride-hailing gig economy, this article explains alienation as a condition in which workers are excluded from the product, estranged, and disadvantaged. Material estrangement, an objective aspect of alienation exemplified by arbitrary distribution of income, capitalists’ exclusive access to data, and robotic communication between Uber and their drivers, has many physiological (subjective) manifestations. Dissatisfaction, powerlessness, and isolation as subjective expressions of alienation prominently shape the prospects of collective labour mobilisation by both sparking and hindering organisational potential. Additionally, the example of workers’ re-appropriation of Uber’s app against Uber explains how modern technologies serve not only as a medium to expand capitalist interests, but enhance possibilities for labour cooperation and liberation. The proposed argumentation uses the Autonomist Marxist concept of “social factory” as a meta-framework, drawing on original ethnographic and interview data on ride-hailing Uber drivers in the gig economy.","container-title":"tripleC: Communication, Capitalism &amp; Critique. Open Access Journal for a Global Sustainable Information Society","DOI":"10.31269/triplec.v19i1.1236","ISSN":"1726-670X","issue":"1","language":"en-US","page":"262-276","source":"www.triple-c.at","title":"Illusioned and Alienated: Can Gig Workers Organise Collectively?","title-short":"Illusioned and Alienated","URL":"https://www.triple-c.at/index.php/tripleC/article/view/1236","volume":"19","author":[{"family":"Mrvos","given":"Dragana"}],"accessed":{"date-parts":[["2022",10,24]]},"issued":{"date-parts":[["2021",4,7]]}}}],"schema":"https://github.com/citation-style-language/schema/raw/master/csl-citation.json"} </w:instrText>
      </w:r>
      <w:r w:rsidR="0005043A" w:rsidRPr="00C05C6B">
        <w:rPr>
          <w:color w:val="000000" w:themeColor="text1"/>
          <w:lang w:val="fr-BE"/>
        </w:rPr>
        <w:fldChar w:fldCharType="separate"/>
      </w:r>
      <w:r w:rsidR="0005043A" w:rsidRPr="00C05C6B">
        <w:rPr>
          <w:rFonts w:cs="Times New Roman"/>
          <w:color w:val="000000" w:themeColor="text1"/>
        </w:rPr>
        <w:t>(Mrvos, 2021)</w:t>
      </w:r>
      <w:r w:rsidR="0005043A" w:rsidRPr="00C05C6B">
        <w:rPr>
          <w:color w:val="000000" w:themeColor="text1"/>
          <w:lang w:val="fr-BE"/>
        </w:rPr>
        <w:fldChar w:fldCharType="end"/>
      </w:r>
      <w:r w:rsidRPr="00C05C6B">
        <w:rPr>
          <w:color w:val="000000" w:themeColor="text1"/>
          <w:lang w:val="fr-BE"/>
        </w:rPr>
        <w:t xml:space="preserve">. </w:t>
      </w:r>
      <w:bookmarkStart w:id="318" w:name="_Toc146804131"/>
    </w:p>
    <w:p w14:paraId="77886731" w14:textId="341AD24B" w:rsidR="00196894" w:rsidRPr="00C05C6B" w:rsidRDefault="00196894" w:rsidP="00A225E1">
      <w:pPr>
        <w:pStyle w:val="Titre4"/>
        <w:spacing w:before="120" w:after="120"/>
        <w:rPr>
          <w:color w:val="000000" w:themeColor="text1"/>
          <w:lang w:val="fr-BE"/>
        </w:rPr>
      </w:pPr>
      <w:bookmarkStart w:id="319" w:name="_Toc149396671"/>
      <w:bookmarkStart w:id="320" w:name="_Toc151300063"/>
      <w:bookmarkStart w:id="321" w:name="_Toc169527945"/>
      <w:r w:rsidRPr="00C05C6B">
        <w:rPr>
          <w:color w:val="000000" w:themeColor="text1"/>
          <w:lang w:val="fr-BE"/>
        </w:rPr>
        <w:t>Des réponses dans les capacités d’agir individuelles des travailleurs</w:t>
      </w:r>
      <w:bookmarkEnd w:id="318"/>
      <w:bookmarkEnd w:id="319"/>
      <w:bookmarkEnd w:id="320"/>
      <w:bookmarkEnd w:id="321"/>
    </w:p>
    <w:p w14:paraId="5BE2BADE" w14:textId="77777777" w:rsidR="00EA7128" w:rsidRPr="00C05C6B" w:rsidRDefault="00196894" w:rsidP="00A225E1">
      <w:pPr>
        <w:spacing w:before="120" w:after="120"/>
        <w:rPr>
          <w:color w:val="000000" w:themeColor="text1"/>
          <w:lang w:val="fr-BE"/>
        </w:rPr>
      </w:pPr>
      <w:r w:rsidRPr="00C05C6B">
        <w:rPr>
          <w:color w:val="000000" w:themeColor="text1"/>
          <w:lang w:val="fr-BE"/>
        </w:rPr>
        <w:t xml:space="preserve">Certaines études ont cherché à analyser les comportements de résistance individuelle des travailleurs des plateforme </w:t>
      </w:r>
      <w:r w:rsidR="0005043A" w:rsidRPr="00C05C6B">
        <w:rPr>
          <w:color w:val="000000" w:themeColor="text1"/>
          <w:lang w:val="fr-BE"/>
        </w:rPr>
        <w:fldChar w:fldCharType="begin"/>
      </w:r>
      <w:r w:rsidR="0005043A" w:rsidRPr="00C05C6B">
        <w:rPr>
          <w:color w:val="000000" w:themeColor="text1"/>
          <w:lang w:val="fr-BE"/>
        </w:rPr>
        <w:instrText xml:space="preserve"> ADDIN ZOTERO_ITEM CSL_CITATION {"citationID":"YJQStkyF","properties":{"formattedCitation":"(Bucher et al., 2021; Cameron &amp; Rahman, 2022; M\\uc0\\u246{}hlmann et al., 2021)","plainCitation":"(Bucher et al., 2021; Cameron &amp; Rahman, 2022; Möhlmann et al., 2021)","noteIndex":0},"citationItems":[{"id":1384,"uris":["http://zotero.org/users/6183971/items/3ZDJ7FY9"],"itemData":{"id":1384,"type":"article-journal","abstract":"Algorithmic management is used to govern digital work platforms such as Upwork or Fiverr. However, algorithmic decision-making is often non-transparent and rapidly evolving, forcing workers to constantly adapt their behavior. Extant research focuses on how workers experience algorithmic management, while often disregarding the agency that workers exert in dealing with algorithmic management. Following a sociomateriality perspective, we investigate the practices that workers develop to comply with (assumed) mechanisms of algorithmic management on digital work platforms. Based on a systematic content analysis of 12,294 scraped comments from an online community of digital freelancers, we show how workers adopt direct and indirect ?anticipatory compliance practices?, such as undervaluing their own work, staying under the radar, curtailing their outreach to clients and keeping emotions in check, in order to ensure their continued participation on the platform, which takes on the role of a shadow employer. Our study contributes to research on algorithmic management by (1) showing how workers adopt practices aimed at ?pacifying? the platform algorithm; (2) outlining how workers engage in extra work; (3) showing how workers co-construct the power of algorithms through their anticipatory compliance practices.","container-title":"Organization","DOI":"10.1177/1350508420961531","ISSN":"1350-5084","issue":"1","note":"publisher: SAGE Publications Ltd","page":"44-67","source":"SAGE Journals","title":"Pacifying the algorithm – Anticipatory compliance in the face of algorithmic management in the gig economy","URL":"https://doi.org/10.1177/1350508420961531","volume":"28","author":[{"family":"Bucher","given":"Eliane Léontine"},{"family":"Schou","given":"Peter Kalum"},{"family":"Waldkirch","given":"Matthias"}],"accessed":{"date-parts":[["2023",2,23]]},"issued":{"date-parts":[["2021",1,1]]}}},{"id":1112,"uris":["http://zotero.org/users/6183971/items/84F83W5Y"],"itemData":{"id":1112,"type":"article-journal","abstract":"Existing literature examines control and resistance in the context of service organizations that rely on both managers and customers to control workers during the execution of work. Digital platform companies, however, eschew managers in favor of algorithmically mediated customer control—that is, customers rate workers, and algorithms tally and track these ratings to control workers’ future platform-based opportunities. How has this shift in the distribution of control among platforms, customers, and workers affected the relationship between control and resistance? Drawing on workers’ experiences from a comparative ethnography of two of the largest platform companies, we ﬁnd that platform use of algorithmically mediated customer control has expanded the service encounter such that organizational control and workers’ resistance extend well beyond the execution of work. We ﬁnd that workers have the most latitude to deploy resistance early in the labor process but must adjust their resistance tactics because their ability to resist decreases in each subsequent stage of the labor process. Our paper, thus, develops understanding of resistance by examining the relationship between control and resistance before, during, and after a task, providing insight into how control and resistance function in the gig economy. We also demonstrate the limitations of platforms’ reliance on algorithmically mediated customer control by illuminating how workers’ everyday interactions with customers can inﬂuence and manipulate algorithms in ways that platforms cannot always observe.","container-title":"Organization Science","DOI":"10.1287/orsc.2021.1557","ISSN":"1047-7039, 1526-5455","issue":"1","journalAbbreviation":"Organization Science","language":"en","page":"38-58","source":"DOI.org (Crossref)","title":"Expanding the Locus of Resistance: Understanding the Co-constitution of Control and Resistance in the Gig Economy","title-short":"Expanding the Locus of Resistance","URL":"http://pubsonline.informs.org/doi/10.1287/orsc.2021.1557","volume":"33","author":[{"family":"Cameron","given":"Lindsey D."},{"family":"Rahman","given":"Hatim"}],"accessed":{"date-parts":[["2022",3,18]]},"issued":{"date-parts":[["2022",1]]}}},{"id":997,"uris":["http://zotero.org/users/6183971/items/8KHR2J9Q"],"itemData":{"id":997,"type":"article-journal","abstract":"Online labor platforms (OLPs) can use algorithms along two dimensions: matching and control. While previous research has paid considerable attention to how OLPs optimize matching and accommodate market needs, OLPs can also employ algorithms to monitor and tightly control platform work. In this paper, we examine the nature of platform work on OLPs, and the role of algorithmic management in organizing how such work is conducted. Using a qualitative study of Uber drivers’ perceptions, supplemented by interviews with Uber executives and engineers, we present a grounded theory that captures algorithmic management of work on OLPs. In the context of both algorithmic matching and algorithmic control, platform workers experience tensions relating to execution, compensation, and belonging. We show that these tensions trigger market-like and organization-like response behaviors by platform workers. Our research contributes to the emerging literature on OLPs.","container-title":"MIS Quarterly","journalAbbreviation":"MIS Quarterly","source":"ResearchGate","title":"ALGORITHMIC MANAGEMENT OF WORK ON ONLINE LABOR PLATFORMS: WHEN MATCHING MEETS CONTROL","title-short":"ALGORITHMIC MANAGEMENT OF WORK ON ONLINE LABOR PLATFORMS","author":[{"family":"Möhlmann","given":"Mareike"},{"family":"Zalmanson","given":"Lior"},{"family":"Henfridsson","given":"Ola"},{"family":"Gregory","given":"Robert"}],"issued":{"date-parts":[["2021",1,1]]}}}],"schema":"https://github.com/citation-style-language/schema/raw/master/csl-citation.json"} </w:instrText>
      </w:r>
      <w:r w:rsidR="0005043A" w:rsidRPr="00C05C6B">
        <w:rPr>
          <w:color w:val="000000" w:themeColor="text1"/>
          <w:lang w:val="fr-BE"/>
        </w:rPr>
        <w:fldChar w:fldCharType="separate"/>
      </w:r>
      <w:r w:rsidR="0005043A" w:rsidRPr="00C05C6B">
        <w:rPr>
          <w:rFonts w:cs="Times New Roman"/>
          <w:color w:val="000000" w:themeColor="text1"/>
          <w:szCs w:val="24"/>
        </w:rPr>
        <w:t>(Bucher et al., 2021; Cameron &amp; Rahman, 2022; Möhlmann et al., 2021)</w:t>
      </w:r>
      <w:r w:rsidR="0005043A" w:rsidRPr="00C05C6B">
        <w:rPr>
          <w:color w:val="000000" w:themeColor="text1"/>
          <w:lang w:val="fr-BE"/>
        </w:rPr>
        <w:fldChar w:fldCharType="end"/>
      </w:r>
      <w:r w:rsidRPr="00C05C6B">
        <w:rPr>
          <w:color w:val="000000" w:themeColor="text1"/>
          <w:lang w:val="fr-BE"/>
        </w:rPr>
        <w:t xml:space="preserve">. Ces études contrastent avec les recherches précédentes qui suggèrent que les travailleurs de la </w:t>
      </w:r>
      <w:r w:rsidRPr="00C05C6B">
        <w:rPr>
          <w:i/>
          <w:color w:val="000000" w:themeColor="text1"/>
          <w:lang w:val="fr-BE"/>
        </w:rPr>
        <w:t>gig economy</w:t>
      </w:r>
      <w:r w:rsidRPr="00C05C6B">
        <w:rPr>
          <w:color w:val="000000" w:themeColor="text1"/>
          <w:lang w:val="fr-BE"/>
        </w:rPr>
        <w:t xml:space="preserve"> sont largement impuissants et inactifs face à la gestion algorithmique oppressive et distante (Gandini, 2019 ; Peticca-Harris et al., 2020 ; Walker et al., 2021). </w:t>
      </w:r>
    </w:p>
    <w:p w14:paraId="119A3086" w14:textId="77777777" w:rsidR="00EA7128" w:rsidRPr="00C05C6B" w:rsidRDefault="00EA7128" w:rsidP="00A225E1">
      <w:pPr>
        <w:spacing w:before="120" w:after="120"/>
        <w:rPr>
          <w:color w:val="000000" w:themeColor="text1"/>
          <w:lang w:val="fr-BE"/>
        </w:rPr>
      </w:pPr>
    </w:p>
    <w:p w14:paraId="500FB619" w14:textId="77777777" w:rsidR="00EA7128" w:rsidRPr="00C05C6B" w:rsidRDefault="00EA7128" w:rsidP="00A225E1">
      <w:pPr>
        <w:spacing w:before="120" w:after="120"/>
        <w:rPr>
          <w:color w:val="000000" w:themeColor="text1"/>
          <w:lang w:val="fr-BE"/>
        </w:rPr>
      </w:pPr>
    </w:p>
    <w:p w14:paraId="46EBBB36" w14:textId="3362B8A8" w:rsidR="00196894" w:rsidRPr="00C05C6B" w:rsidRDefault="00EA7128" w:rsidP="00A225E1">
      <w:pPr>
        <w:spacing w:before="120" w:after="120"/>
        <w:rPr>
          <w:color w:val="000000" w:themeColor="text1"/>
          <w:lang w:val="fr-BE"/>
        </w:rPr>
      </w:pPr>
      <w:r w:rsidRPr="00C05C6B">
        <w:rPr>
          <w:color w:val="000000" w:themeColor="text1"/>
          <w:lang w:val="fr-BE"/>
        </w:rPr>
        <w:lastRenderedPageBreak/>
        <w:t xml:space="preserve">Comme le décrit </w:t>
      </w:r>
      <w:r w:rsidRPr="00C05C6B">
        <w:rPr>
          <w:color w:val="000000" w:themeColor="text1"/>
          <w:lang w:val="fr-BE"/>
        </w:rPr>
        <w:fldChar w:fldCharType="begin"/>
      </w:r>
      <w:r w:rsidR="0032624A" w:rsidRPr="00C05C6B">
        <w:rPr>
          <w:color w:val="000000" w:themeColor="text1"/>
          <w:lang w:val="fr-BE"/>
        </w:rPr>
        <w:instrText xml:space="preserve"> ADDIN ZOTERO_ITEM CSL_CITATION {"citationID":"sX91AOii","properties":{"formattedCitation":"(Jiang, 2023)","plainCitation":"(Jiang, 2023)","dontUpdate":true,"noteIndex":0},"citationItems":[{"id":2831,"uris":["http://zotero.org/users/6183971/items/KXDZURIJ"],"itemData":{"id":2831,"type":"book","abstract":"Online labor platforms (OLPs) such as Uber or Upwork heavily rely on algorithms instead of human managers to control workers’ behavior. While algorithmic control (AC) allows platform providers to control their workers efficiently, it is often perceived by workers as a tighter control (compared to human-based control) which increases their motivation to resist. Especially covert resistance (i.e., workers’ hard-to-observe oppositional actions) provides essential insights into how workers deal with AC that affect platforms’ longevity. In this study, we conducted a systematic literature review to develop a theoretical framework showing how and why workers perform covert resistance against AC. Further, our analysis reveals the enabling role of sensemaking for diverse forms of covert resistance. Overall, our study expands the literature on AC by shedding light on the formation of workers’ covert resistance. Therefore, we offer platform providers and policymakers crucial insights to create fairer working environments for workers under AC.","source":"ResearchGate","title":"COVERT RESISTANCE AGAINST ALGORITHMIC CONTROL ON ONLINE LABOR PLATFORMS - A SYSTEMATIC LITERATURE REVIEW","author":[{"family":"Jiang","given":"Jennifer"}],"issued":{"date-parts":[["2023",5,30]]}}}],"schema":"https://github.com/citation-style-language/schema/raw/master/csl-citation.json"} </w:instrText>
      </w:r>
      <w:r w:rsidRPr="00C05C6B">
        <w:rPr>
          <w:color w:val="000000" w:themeColor="text1"/>
          <w:lang w:val="fr-BE"/>
        </w:rPr>
        <w:fldChar w:fldCharType="separate"/>
      </w:r>
      <w:r w:rsidRPr="00C05C6B">
        <w:rPr>
          <w:rFonts w:cs="Times New Roman"/>
          <w:color w:val="000000" w:themeColor="text1"/>
        </w:rPr>
        <w:t>Jiang (2023)</w:t>
      </w:r>
      <w:r w:rsidRPr="00C05C6B">
        <w:rPr>
          <w:color w:val="000000" w:themeColor="text1"/>
          <w:lang w:val="fr-BE"/>
        </w:rPr>
        <w:fldChar w:fldCharType="end"/>
      </w:r>
      <w:r w:rsidRPr="00C05C6B">
        <w:rPr>
          <w:color w:val="000000" w:themeColor="text1"/>
          <w:lang w:val="fr-BE"/>
        </w:rPr>
        <w:t>, d</w:t>
      </w:r>
      <w:r w:rsidR="00196894" w:rsidRPr="00C05C6B">
        <w:rPr>
          <w:color w:val="000000" w:themeColor="text1"/>
          <w:lang w:val="fr-BE"/>
        </w:rPr>
        <w:t>eux types de résistances sont ainsi relevées dans la littérature consacré</w:t>
      </w:r>
      <w:r w:rsidR="00200201" w:rsidRPr="00C05C6B">
        <w:rPr>
          <w:color w:val="000000" w:themeColor="text1"/>
          <w:lang w:val="fr-BE"/>
        </w:rPr>
        <w:t>e</w:t>
      </w:r>
      <w:r w:rsidR="00196894" w:rsidRPr="00C05C6B">
        <w:rPr>
          <w:color w:val="000000" w:themeColor="text1"/>
          <w:lang w:val="fr-BE"/>
        </w:rPr>
        <w:t xml:space="preserve"> aux chauffeurs Uber</w:t>
      </w:r>
      <w:r w:rsidRPr="00C05C6B">
        <w:rPr>
          <w:color w:val="000000" w:themeColor="text1"/>
          <w:lang w:val="fr-BE"/>
        </w:rPr>
        <w:t xml:space="preserve">. </w:t>
      </w:r>
    </w:p>
    <w:p w14:paraId="0D5ABECC" w14:textId="77777777" w:rsidR="00EA7128" w:rsidRPr="00C05C6B" w:rsidRDefault="00196894" w:rsidP="00A225E1">
      <w:pPr>
        <w:spacing w:before="120" w:after="120"/>
        <w:rPr>
          <w:color w:val="000000" w:themeColor="text1"/>
          <w:lang w:val="fr-BE"/>
        </w:rPr>
      </w:pPr>
      <w:r w:rsidRPr="00C05C6B">
        <w:rPr>
          <w:color w:val="000000" w:themeColor="text1"/>
          <w:lang w:val="fr-BE"/>
        </w:rPr>
        <w:t>Le premier réside dans des contournements de type technique, notamment dans des stratégies utilisées pour manipuler l’algorithme. Pour pouvoir faire une pause</w:t>
      </w:r>
      <w:r w:rsidR="00DA0C60" w:rsidRPr="00C05C6B">
        <w:rPr>
          <w:color w:val="000000" w:themeColor="text1"/>
          <w:lang w:val="fr-BE"/>
        </w:rPr>
        <w:t>,</w:t>
      </w:r>
      <w:r w:rsidRPr="00C05C6B">
        <w:rPr>
          <w:color w:val="000000" w:themeColor="text1"/>
          <w:lang w:val="fr-BE"/>
        </w:rPr>
        <w:t xml:space="preserve"> mais aussi bénéficier d'une promotion horaire, certains chauffeurs Uber vont rester en ligne</w:t>
      </w:r>
      <w:r w:rsidR="00DA0C60" w:rsidRPr="00C05C6B">
        <w:rPr>
          <w:color w:val="000000" w:themeColor="text1"/>
          <w:lang w:val="fr-BE"/>
        </w:rPr>
        <w:t>,</w:t>
      </w:r>
      <w:r w:rsidRPr="00C05C6B">
        <w:rPr>
          <w:color w:val="000000" w:themeColor="text1"/>
          <w:lang w:val="fr-BE"/>
        </w:rPr>
        <w:t xml:space="preserve"> mais en se garant délibérément entre d'autres chauffeurs pour éviter de recevoir des demandes de course et profiter de leur pause</w:t>
      </w:r>
      <w:r w:rsidR="00EA7128" w:rsidRPr="00C05C6B">
        <w:rPr>
          <w:color w:val="000000" w:themeColor="text1"/>
          <w:lang w:val="fr-BE"/>
        </w:rPr>
        <w:t xml:space="preserve"> </w:t>
      </w:r>
      <w:r w:rsidRPr="00C05C6B">
        <w:rPr>
          <w:color w:val="000000" w:themeColor="text1"/>
          <w:lang w:val="fr-BE"/>
        </w:rPr>
        <w:t xml:space="preserve"> (Lee et al., 2015). D’autres ont également appris à tirer parti de la tarification incitative en manipulant les données de l'offre. Ils se déconnectent de l'application, en espérant que l’algorithme reconnaîtra que l'offre est limitée. Dans ce cas, la plateforme peut augmenter le tarif. Lorsque la hausse est suffisamment importante, les chauffeurs se reconnectent et profitent de courses mieux rémunérées (Arubayi, 2021 ; Karanović et al., 2021). D’autres encore manipulent les données pour protéger leur vie privée en saisissant de fausses informations personnelles ou en utilisant des VPN pour que la plateforme ait du mal à suivre leur localisation et les informations connexes</w:t>
      </w:r>
      <w:r w:rsidR="00F40A49" w:rsidRPr="00C05C6B">
        <w:rPr>
          <w:color w:val="000000" w:themeColor="text1"/>
          <w:lang w:val="fr-BE"/>
        </w:rPr>
        <w:t xml:space="preserve"> </w:t>
      </w:r>
      <w:r w:rsidR="00F40A49" w:rsidRPr="00C05C6B">
        <w:rPr>
          <w:color w:val="000000" w:themeColor="text1"/>
          <w:lang w:val="fr-BE"/>
        </w:rPr>
        <w:fldChar w:fldCharType="begin"/>
      </w:r>
      <w:r w:rsidR="00F40A49" w:rsidRPr="00C05C6B">
        <w:rPr>
          <w:color w:val="000000" w:themeColor="text1"/>
          <w:lang w:val="fr-BE"/>
        </w:rPr>
        <w:instrText xml:space="preserve"> ADDIN ZOTERO_ITEM CSL_CITATION {"citationID":"sIDJNTmI","properties":{"formattedCitation":"(Sannon et al., 2022)","plainCitation":"(Sannon et al., 2022)","noteIndex":0},"citationItems":[{"id":2572,"uris":["http://zotero.org/users/6183971/items/7UMRP55E"],"itemData":{"id":2572,"type":"paper-conference","container-title":"CHI Conference on Human Factors in Computing Systems","DOI":"10.1145/3491102.3502083","event-place":"New Orleans LA USA","event-title":"CHI '22: CHI Conference on Human Factors in Computing Systems","ISBN":"978-1-4503-9157-3","language":"en","page":"1-15","publisher":"ACM","publisher-place":"New Orleans LA USA","source":"DOI.org (Crossref)","title":"Privacy, Surveillance, and Power in the Gig Economy","URL":"https://dl.acm.org/doi/10.1145/3491102.3502083","author":[{"family":"Sannon","given":"Shruti"},{"family":"Sun","given":"Billie"},{"family":"Cosley","given":"Dan"}],"accessed":{"date-parts":[["2023",10,23]]},"issued":{"date-parts":[["2022",4,29]]}}}],"schema":"https://github.com/citation-style-language/schema/raw/master/csl-citation.json"} </w:instrText>
      </w:r>
      <w:r w:rsidR="00F40A49" w:rsidRPr="00C05C6B">
        <w:rPr>
          <w:color w:val="000000" w:themeColor="text1"/>
          <w:lang w:val="fr-BE"/>
        </w:rPr>
        <w:fldChar w:fldCharType="separate"/>
      </w:r>
      <w:r w:rsidR="00F40A49" w:rsidRPr="00C05C6B">
        <w:rPr>
          <w:color w:val="000000" w:themeColor="text1"/>
        </w:rPr>
        <w:t>(Sannon et al., 2022)</w:t>
      </w:r>
      <w:r w:rsidR="00F40A49" w:rsidRPr="00C05C6B">
        <w:rPr>
          <w:color w:val="000000" w:themeColor="text1"/>
          <w:lang w:val="fr-BE"/>
        </w:rPr>
        <w:fldChar w:fldCharType="end"/>
      </w:r>
      <w:r w:rsidR="00F40A49" w:rsidRPr="00C05C6B">
        <w:rPr>
          <w:color w:val="000000" w:themeColor="text1"/>
          <w:lang w:val="fr-BE"/>
        </w:rPr>
        <w:t>.</w:t>
      </w:r>
    </w:p>
    <w:p w14:paraId="4A0F40E7" w14:textId="2949C015" w:rsidR="00196894" w:rsidRPr="00C05C6B" w:rsidRDefault="00196894" w:rsidP="00A225E1">
      <w:pPr>
        <w:spacing w:before="120" w:after="120"/>
        <w:rPr>
          <w:color w:val="000000" w:themeColor="text1"/>
          <w:lang w:val="fr-BE"/>
        </w:rPr>
      </w:pPr>
      <w:r w:rsidRPr="00C05C6B">
        <w:rPr>
          <w:color w:val="000000" w:themeColor="text1"/>
          <w:lang w:val="fr-BE"/>
        </w:rPr>
        <w:t>Le deuxième type de résistance réside dans des stratégies d’action en dehors de l’utilisation de la plateforme.</w:t>
      </w:r>
      <w:r w:rsidRPr="00C05C6B">
        <w:rPr>
          <w:b/>
          <w:color w:val="000000" w:themeColor="text1"/>
          <w:lang w:val="fr-BE"/>
        </w:rPr>
        <w:t xml:space="preserve"> </w:t>
      </w:r>
      <w:r w:rsidRPr="00C05C6B">
        <w:rPr>
          <w:color w:val="000000" w:themeColor="text1"/>
          <w:lang w:val="fr-BE"/>
        </w:rPr>
        <w:t xml:space="preserve"> Les travailleurs cherchent par exemple à établir des relations à long terme avec le client, dans le cadre desquelles celui-ci peut contacter directement le travailleur au lieu de le trouver sur la plateforme (Rahman, 2021). Cela peut même amener des chauffeurs à donner leur numéro de téléphone aux clients et les encourager à demander leur prochaine course par téléphone au lieu d'utiliser la plateforme (Lee et al., 2015).  Une autre stratégie réside dans la recherche d’entraide :  pour avoir le sentiment de faire partie d'une communauté plus large et s'aider mutuellement à faire face aux défis de leur environnement de travail, les chauffeurs Uber s'engagent dans des discussions sur les forums en ligne et les médias sociaux (Lee et al., 2015; Möhlmann et al., 2021 ; Rosenblat &amp; Stark, 2016). </w:t>
      </w:r>
    </w:p>
    <w:p w14:paraId="23E373F7" w14:textId="38DF7528" w:rsidR="0043428A" w:rsidRPr="0043428A" w:rsidRDefault="00196894" w:rsidP="0043428A">
      <w:pPr>
        <w:spacing w:before="120" w:after="120"/>
        <w:rPr>
          <w:color w:val="000000" w:themeColor="text1"/>
          <w:lang w:val="fr-BE"/>
        </w:rPr>
      </w:pPr>
      <w:r w:rsidRPr="00C05C6B">
        <w:rPr>
          <w:color w:val="000000" w:themeColor="text1"/>
          <w:lang w:val="fr-BE"/>
        </w:rPr>
        <w:t xml:space="preserve">De telles pratiques décrivent une main-d'œuvre qui est loin d'être "vaincue, couchée et largement non résistante" </w:t>
      </w:r>
      <w:r w:rsidR="00EA7128" w:rsidRPr="00C05C6B">
        <w:rPr>
          <w:color w:val="000000" w:themeColor="text1"/>
          <w:lang w:val="fr-BE"/>
        </w:rPr>
        <w:fldChar w:fldCharType="begin"/>
      </w:r>
      <w:r w:rsidR="0032624A" w:rsidRPr="00C05C6B">
        <w:rPr>
          <w:color w:val="000000" w:themeColor="text1"/>
          <w:lang w:val="fr-BE"/>
        </w:rPr>
        <w:instrText xml:space="preserve"> ADDIN ZOTERO_ITEM CSL_CITATION {"citationID":"xKKJUmPC","properties":{"formattedCitation":"(Walker et al., 2021)","plainCitation":"(Walker et al., 2021)","dontUpdate":true,"noteIndex":0},"citationItems":[{"id":1127,"uris":["http://zotero.org/users/6183971/items/PTPM8KDQ"],"itemData":{"id":1127,"type":"article-journal","abstract":"This paper asks why there is so little collective dissent and mobilised resistance in the gig economy, especially when labour-based digital platforms are used. We suggest part of the answer lies with ‘management by algorithm’. Drawing on an empirical study of Uber drivers in Australia, we found that algorithms function as a form of biopower, a concept introduced by Michel Foucault. As Uber drivers ‘life processes’ are put to work, fragmentation, isolation and resignation ensue. We explore the implications that our findings have for appreciating how biopower operates within platform capitalism and beyond.","container-title":"Organization","DOI":"10.1177/1350508420978831","ISSN":"1350-5084","issue":"1","journalAbbreviation":"Organization","language":"en","note":"publisher: SAGE Publications Ltd","page":"26-43","source":"SAGE Journals","title":"‘You can’t pick up a phone and talk to someone’: How algorithms function as biopower in the gig economy","title-short":"‘You can’t pick up a phone and talk to someone’","URL":"https://doi.org/10.1177/1350508420978831","volume":"28","author":[{"family":"Walker","given":"Michael"},{"family":"Fleming","given":"Peter"},{"family":"Berti","given":"Marco"}],"accessed":{"date-parts":[["2022",4,5]]},"issued":{"date-parts":[["2021",1,1]]}}}],"schema":"https://github.com/citation-style-language/schema/raw/master/csl-citation.json"} </w:instrText>
      </w:r>
      <w:r w:rsidR="00EA7128" w:rsidRPr="00C05C6B">
        <w:rPr>
          <w:color w:val="000000" w:themeColor="text1"/>
          <w:lang w:val="fr-BE"/>
        </w:rPr>
        <w:fldChar w:fldCharType="separate"/>
      </w:r>
      <w:r w:rsidR="00EA7128" w:rsidRPr="00C05C6B">
        <w:rPr>
          <w:rFonts w:cs="Times New Roman"/>
          <w:color w:val="000000" w:themeColor="text1"/>
        </w:rPr>
        <w:t>(Walker et al., 2021 : 27)</w:t>
      </w:r>
      <w:r w:rsidR="00EA7128" w:rsidRPr="00C05C6B">
        <w:rPr>
          <w:color w:val="000000" w:themeColor="text1"/>
          <w:lang w:val="fr-BE"/>
        </w:rPr>
        <w:fldChar w:fldCharType="end"/>
      </w:r>
      <w:r w:rsidR="00EA7128" w:rsidRPr="00C05C6B">
        <w:rPr>
          <w:color w:val="000000" w:themeColor="text1"/>
          <w:lang w:val="fr-BE"/>
        </w:rPr>
        <w:t>.</w:t>
      </w:r>
      <w:r w:rsidRPr="00C05C6B">
        <w:rPr>
          <w:color w:val="000000" w:themeColor="text1"/>
          <w:lang w:val="fr-BE"/>
        </w:rPr>
        <w:t xml:space="preserve"> Les travailleurs cherchent à supporter leurs conditions de travail en assumant la responsabilité individuelle de « prendre soin de soi » dans un environnement de contrôle </w:t>
      </w:r>
      <w:r w:rsidR="00EA7128" w:rsidRPr="00C05C6B">
        <w:rPr>
          <w:color w:val="000000" w:themeColor="text1"/>
          <w:lang w:val="fr-BE"/>
        </w:rPr>
        <w:fldChar w:fldCharType="begin"/>
      </w:r>
      <w:r w:rsidR="0032624A" w:rsidRPr="00C05C6B">
        <w:rPr>
          <w:color w:val="000000" w:themeColor="text1"/>
          <w:lang w:val="fr-BE"/>
        </w:rPr>
        <w:instrText xml:space="preserve"> ADDIN ZOTERO_ITEM CSL_CITATION {"citationID":"oSK24ao0","properties":{"formattedCitation":"(McDaid et al., 2023)","plainCitation":"(McDaid et al., 2023)","dontUpdate":true,"noteIndex":0},"citationItems":[{"id":2834,"uris":["http://zotero.org/users/6183971/items/B8U3JUM2"],"itemData":{"id":2834,"type":"article-journal","abstract":"Arguably the world's most iconic platform organization, Uber relies on a disaggregated labour force and a technology application accessible to users on mobile devices. The company contracts with over three million drivers worldwide and has curated an infrastructure of platform-based control characterized by algorithmic processes. The effects of this new wave of control on the driver-led workforce are unclear. Drawing on interviews with 36 Uber drivers, mainly from Australia and France, this research investigates how the ‘gig economy’ workforce engages with platform-based control. We find that the platform organization's control algorithms operate with strong disciplinary effects. Drawing on Foucault's concept of self-formation, we examine worker responses to the new order of work. We highlight the way workers engage in practices to ‘take care of oneself’, by enduring, subverting or exiting the conditions of algorithmic management. We find that these practices are related to the distance embedded in the field between management and the workforce. In this way, we argue that the gig economy operates differently upon the ‘governable self’ and urge caution in relation to the use of algorithms to control at a distance.","container-title":"Accounting, Organizations and Society","DOI":"10.1016/j.aos.2023.101465","ISSN":"0361-3682","journalAbbreviation":"Accounting, Organizations and Society","page":"101465","source":"ScienceDirect","title":"Algorithmic management and the politics of demand: Control and resistance at Uber","title-short":"Algorithmic management and the politics of demand","URL":"https://www.sciencedirect.com/science/article/pii/S0361368223000363","volume":"109","author":[{"family":"McDaid","given":"Emma"},{"family":"Andon","given":"Paul"},{"family":"Free","given":"Clinton"}],"accessed":{"date-parts":[["2023",10,31]]},"issued":{"date-parts":[["2023",8,1]]}}}],"schema":"https://github.com/citation-style-language/schema/raw/master/csl-citation.json"} </w:instrText>
      </w:r>
      <w:r w:rsidR="00EA7128" w:rsidRPr="00C05C6B">
        <w:rPr>
          <w:color w:val="000000" w:themeColor="text1"/>
          <w:lang w:val="fr-BE"/>
        </w:rPr>
        <w:fldChar w:fldCharType="separate"/>
      </w:r>
      <w:r w:rsidR="00EA7128" w:rsidRPr="00C05C6B">
        <w:rPr>
          <w:rFonts w:cs="Times New Roman"/>
          <w:color w:val="000000" w:themeColor="text1"/>
        </w:rPr>
        <w:t>(McDaid et al., 2023: 16)</w:t>
      </w:r>
      <w:r w:rsidR="00EA7128" w:rsidRPr="00C05C6B">
        <w:rPr>
          <w:color w:val="000000" w:themeColor="text1"/>
          <w:lang w:val="fr-BE"/>
        </w:rPr>
        <w:fldChar w:fldCharType="end"/>
      </w:r>
      <w:r w:rsidR="00EA7128" w:rsidRPr="00C05C6B">
        <w:rPr>
          <w:color w:val="000000" w:themeColor="text1"/>
          <w:lang w:val="fr-BE"/>
        </w:rPr>
        <w:t xml:space="preserve">. </w:t>
      </w:r>
      <w:r w:rsidR="0043428A" w:rsidRPr="0043428A">
        <w:rPr>
          <w:color w:val="000000" w:themeColor="text1"/>
          <w:lang w:val="fr-BE"/>
        </w:rPr>
        <w:t xml:space="preserve">Les </w:t>
      </w:r>
      <w:r w:rsidR="00CC647A">
        <w:rPr>
          <w:color w:val="000000" w:themeColor="text1"/>
          <w:lang w:val="fr-BE"/>
        </w:rPr>
        <w:t>stratégies des chauffeurs consistent à</w:t>
      </w:r>
      <w:r w:rsidR="0043428A" w:rsidRPr="0043428A">
        <w:rPr>
          <w:color w:val="000000" w:themeColor="text1"/>
          <w:lang w:val="fr-BE"/>
        </w:rPr>
        <w:t xml:space="preserve"> résister aux contraintes imposées par Uber, à la fois sur la plateforme et en dehors. Cela inclut l'envoi répété de messages à Uber pour résoudre des problèmes, la déconnexion de l'application pour protéger leur santé, et l'organisation de mouvements collectifs et de protestations</w:t>
      </w:r>
      <w:r w:rsidR="00CC647A">
        <w:rPr>
          <w:color w:val="000000" w:themeColor="text1"/>
          <w:lang w:val="fr-BE"/>
        </w:rPr>
        <w:t xml:space="preserve"> (El Bourkadi, 2023)</w:t>
      </w:r>
      <w:r w:rsidR="0043428A" w:rsidRPr="0043428A">
        <w:rPr>
          <w:color w:val="000000" w:themeColor="text1"/>
          <w:lang w:val="fr-BE"/>
        </w:rPr>
        <w:t>.</w:t>
      </w:r>
    </w:p>
    <w:p w14:paraId="4639A76C" w14:textId="67E4A085" w:rsidR="00196894" w:rsidRPr="00C05C6B" w:rsidRDefault="0043428A" w:rsidP="0043428A">
      <w:pPr>
        <w:spacing w:before="120" w:after="120"/>
        <w:rPr>
          <w:color w:val="000000" w:themeColor="text1"/>
          <w:lang w:val="fr-BE"/>
        </w:rPr>
      </w:pPr>
      <w:r w:rsidRPr="0043428A">
        <w:rPr>
          <w:color w:val="000000" w:themeColor="text1"/>
          <w:lang w:val="fr-BE"/>
        </w:rPr>
        <w:lastRenderedPageBreak/>
        <w:t>La résistance se manifeste également par la création de forums en ligne et de groupes sur les réseaux sociaux pour échanger des informations et des conseils, ainsi que par des actions syndicales et juridiques contre Uber.</w:t>
      </w:r>
    </w:p>
    <w:p w14:paraId="2CD8BB58" w14:textId="04AF7AE3" w:rsidR="00196894" w:rsidRPr="00C05C6B" w:rsidRDefault="00196894" w:rsidP="00A225E1">
      <w:pPr>
        <w:pStyle w:val="Titre4"/>
        <w:spacing w:before="120" w:after="120"/>
        <w:rPr>
          <w:color w:val="000000" w:themeColor="text1"/>
          <w:lang w:val="fr-BE"/>
        </w:rPr>
      </w:pPr>
      <w:bookmarkStart w:id="322" w:name="_Toc146804132"/>
      <w:bookmarkStart w:id="323" w:name="_Toc149396672"/>
      <w:bookmarkStart w:id="324" w:name="_Toc151300064"/>
      <w:bookmarkStart w:id="325" w:name="_Toc169527946"/>
      <w:r w:rsidRPr="00C05C6B">
        <w:rPr>
          <w:color w:val="000000" w:themeColor="text1"/>
          <w:lang w:val="fr-BE"/>
        </w:rPr>
        <w:t>Donner simultanément un rôle à la matérialité de la technologie et aux acteurs</w:t>
      </w:r>
      <w:bookmarkEnd w:id="322"/>
      <w:bookmarkEnd w:id="323"/>
      <w:bookmarkEnd w:id="324"/>
      <w:bookmarkEnd w:id="325"/>
      <w:r w:rsidRPr="00C05C6B">
        <w:rPr>
          <w:color w:val="000000" w:themeColor="text1"/>
          <w:lang w:val="fr-BE"/>
        </w:rPr>
        <w:t xml:space="preserve"> </w:t>
      </w:r>
    </w:p>
    <w:p w14:paraId="1197E208" w14:textId="5117283C" w:rsidR="00196894" w:rsidRPr="00C05C6B" w:rsidRDefault="00196894" w:rsidP="00A225E1">
      <w:pPr>
        <w:spacing w:before="120" w:after="120"/>
        <w:rPr>
          <w:color w:val="000000" w:themeColor="text1"/>
          <w:lang w:val="fr-BE"/>
        </w:rPr>
      </w:pPr>
      <w:r w:rsidRPr="00C05C6B">
        <w:rPr>
          <w:color w:val="000000" w:themeColor="text1"/>
          <w:lang w:val="fr-BE"/>
        </w:rPr>
        <w:t xml:space="preserve">Les études existantes ont permis des avancées certaines sur la compréhension du travail de plateforme. Ces études se centrent néanmoins essentiellement sur une approche « action-réaction » en matière de conditions de travail sans vraiment interroger le sens que prend le travail sur plateforme pour les chauffeurs concernés. A l’instar de l’approche sociomatérielle, nous souhaitons dépasser toute forme de déterminisme — qu’il soit d’ordre technologique ou social— pour explorer les interactions entre les caractéristiques matérielles de la plateforme et le sens que leur donnent les chauffeurs dans leur expérience de travail. </w:t>
      </w:r>
    </w:p>
    <w:p w14:paraId="0AC71631" w14:textId="2F7A77AE" w:rsidR="00196894" w:rsidRPr="00C05C6B" w:rsidRDefault="00196894" w:rsidP="00A225E1">
      <w:pPr>
        <w:spacing w:before="120" w:after="120"/>
        <w:rPr>
          <w:color w:val="000000" w:themeColor="text1"/>
          <w:lang w:val="fr-BE"/>
        </w:rPr>
      </w:pPr>
      <w:r w:rsidRPr="00C05C6B">
        <w:rPr>
          <w:color w:val="000000" w:themeColor="text1"/>
          <w:lang w:val="fr-BE"/>
        </w:rPr>
        <w:t xml:space="preserve">Il s’agit en quelque sorte d’attribuer simultanément un rôle aux humains et aux technologies, en reconnaissant à chacun sa propre intentionnalité </w:t>
      </w:r>
      <w:r w:rsidR="00EA7128" w:rsidRPr="00C05C6B">
        <w:rPr>
          <w:color w:val="000000" w:themeColor="text1"/>
          <w:lang w:val="fr-BE"/>
        </w:rPr>
        <w:fldChar w:fldCharType="begin"/>
      </w:r>
      <w:r w:rsidR="0032624A" w:rsidRPr="00C05C6B">
        <w:rPr>
          <w:color w:val="000000" w:themeColor="text1"/>
          <w:lang w:val="fr-BE"/>
        </w:rPr>
        <w:instrText xml:space="preserve"> ADDIN ZOTERO_ITEM CSL_CITATION {"citationID":"ume2h2uf","properties":{"formattedCitation":"(Leonardi, 2013)","plainCitation":"(Leonardi, 2013)","dontUpdate":true,"noteIndex":0},"citationItems":[{"id":1244,"uris":["http://zotero.org/users/6183971/items/JF4GKUNP"],"itemData":{"id":1244,"type":"article-journal","abstract":"This paper compares two alternative theoretical foundations upon which the study of sociomateriality can be built: agential realism and critical realism. It begins by providing a brief overview of the sociomaterial perspective on organizational practices and considers why this perspective holds great appeal at this point in time. I then engage with Mutch's (2013) critique of the agential realist foundation upon which most current discussions of sociomateriality are constructed to highlight what practical problems are generated when authors attempt to map agential realism's philosophical discussion onto empirical phenomena. Next, I attempt to make explicit what Mutch leaves implicit in his paper: how building studies of sociomateriality on the theoretical foundation offered by critical realism can, potentially, overcome some of the practical problems created by a footing on agential realism. Finally, I push Mutch's arguments one step further to compare what practical consequences arise when researchers attempt to construct studies of sociomateriality on either of these two theoretical foundations. I suggest that there are important implications for what one can study, how one can study it, and how scholars can contribute to theory on technology and organizing based on the theoretical foundation they choose to build upon.","container-title":"Information and Organization","DOI":"10.1016/j.infoandorg.2013.02.002","ISSN":"1471-7727","issue":"2","journalAbbreviation":"Information and Organization","language":"en","page":"59-76","source":"ScienceDirect","title":"Theoretical foundations for the study of sociomateriality","URL":"https://www.sciencedirect.com/science/article/pii/S1471772713000067","volume":"23","author":[{"family":"Leonardi","given":"Paul M."}],"accessed":{"date-parts":[["2022",6,23]]},"issued":{"date-parts":[["2013",4,1]]}}}],"schema":"https://github.com/citation-style-language/schema/raw/master/csl-citation.json"} </w:instrText>
      </w:r>
      <w:r w:rsidR="00EA7128" w:rsidRPr="00C05C6B">
        <w:rPr>
          <w:color w:val="000000" w:themeColor="text1"/>
          <w:lang w:val="fr-BE"/>
        </w:rPr>
        <w:fldChar w:fldCharType="separate"/>
      </w:r>
      <w:r w:rsidR="00EA7128" w:rsidRPr="00C05C6B">
        <w:rPr>
          <w:rFonts w:cs="Times New Roman"/>
          <w:color w:val="000000" w:themeColor="text1"/>
        </w:rPr>
        <w:t>(Leonardi, 2013 : 151)</w:t>
      </w:r>
      <w:r w:rsidR="00EA7128" w:rsidRPr="00C05C6B">
        <w:rPr>
          <w:color w:val="000000" w:themeColor="text1"/>
          <w:lang w:val="fr-BE"/>
        </w:rPr>
        <w:fldChar w:fldCharType="end"/>
      </w:r>
      <w:r w:rsidRPr="00C05C6B">
        <w:rPr>
          <w:color w:val="000000" w:themeColor="text1"/>
          <w:lang w:val="fr-BE"/>
        </w:rPr>
        <w:t xml:space="preserve"> étant donné que la matérialité des technologies influence le travail et est en même temps influencée par la manière dont elle est interprétée par les acteurs (Orlikowski 2007). Autrement dit, le rôle des technologies dans les pratiques de travail n’est pas donné </w:t>
      </w:r>
      <w:r w:rsidRPr="00C05C6B">
        <w:rPr>
          <w:i/>
          <w:color w:val="000000" w:themeColor="text1"/>
          <w:lang w:val="fr-BE"/>
        </w:rPr>
        <w:t>a priori</w:t>
      </w:r>
      <w:r w:rsidRPr="00C05C6B">
        <w:rPr>
          <w:color w:val="000000" w:themeColor="text1"/>
          <w:lang w:val="fr-BE"/>
        </w:rPr>
        <w:t xml:space="preserve">, mais émerge au fur et à mesure, reflétant les particularités du contexte de travail dans lequel l'acteur social est intégré </w:t>
      </w:r>
      <w:r w:rsidR="00EA7128" w:rsidRPr="00C05C6B">
        <w:rPr>
          <w:color w:val="000000" w:themeColor="text1"/>
          <w:lang w:val="fr-BE"/>
        </w:rPr>
        <w:fldChar w:fldCharType="begin"/>
      </w:r>
      <w:r w:rsidR="00EA7128" w:rsidRPr="00C05C6B">
        <w:rPr>
          <w:color w:val="000000" w:themeColor="text1"/>
          <w:lang w:val="fr-BE"/>
        </w:rPr>
        <w:instrText xml:space="preserve"> ADDIN ZOTERO_ITEM CSL_CITATION {"citationID":"uEMNGBNu","properties":{"formattedCitation":"(Orlikowski &amp; Scott, 2008)","plainCitation":"(Orlikowski &amp; Scott, 2008)","noteIndex":0},"citationItems":[{"id":1414,"uris":["http://zotero.org/users/6183971/items/BQL9FPJ8"],"itemData":{"id":1414,"type":"article-journal","container-title":"Academy of Management Annals","DOI":"10.5465/19416520802211644","ISSN":"1941-6520, 1941-6067","issue":"1","journalAbbreviation":"ANNALS","language":"en","page":"433-474","source":"DOI.org (Crossref)","title":"10 Sociomateriality: Challenging the Separation of Technology, Work and Organization","title-short":"10 Sociomateriality","URL":"http://journals.aom.org/doi/10.5465/19416520802211644","volume":"2","author":[{"family":"Orlikowski","given":"Wanda J."},{"family":"Scott","given":"Susan V."}],"accessed":{"date-parts":[["2023",3,14]]},"issued":{"date-parts":[["2008",1]]}}}],"schema":"https://github.com/citation-style-language/schema/raw/master/csl-citation.json"} </w:instrText>
      </w:r>
      <w:r w:rsidR="00EA7128" w:rsidRPr="00C05C6B">
        <w:rPr>
          <w:color w:val="000000" w:themeColor="text1"/>
          <w:lang w:val="fr-BE"/>
        </w:rPr>
        <w:fldChar w:fldCharType="separate"/>
      </w:r>
      <w:r w:rsidR="00EA7128" w:rsidRPr="00C05C6B">
        <w:rPr>
          <w:rFonts w:cs="Times New Roman"/>
          <w:color w:val="000000" w:themeColor="text1"/>
        </w:rPr>
        <w:t>(Orlikowski &amp; Scott, 2008)</w:t>
      </w:r>
      <w:r w:rsidR="00EA7128" w:rsidRPr="00C05C6B">
        <w:rPr>
          <w:color w:val="000000" w:themeColor="text1"/>
          <w:lang w:val="fr-BE"/>
        </w:rPr>
        <w:fldChar w:fldCharType="end"/>
      </w:r>
      <w:r w:rsidR="00EA7128" w:rsidRPr="00C05C6B">
        <w:rPr>
          <w:color w:val="000000" w:themeColor="text1"/>
          <w:lang w:val="fr-BE"/>
        </w:rPr>
        <w:t xml:space="preserve">. </w:t>
      </w:r>
      <w:r w:rsidRPr="00C05C6B">
        <w:rPr>
          <w:color w:val="000000" w:themeColor="text1"/>
          <w:lang w:val="fr-BE"/>
        </w:rPr>
        <w:t xml:space="preserve"> </w:t>
      </w:r>
    </w:p>
    <w:p w14:paraId="12AAFBA5" w14:textId="0789A017" w:rsidR="00196894" w:rsidRPr="00C05C6B" w:rsidRDefault="00EA7128" w:rsidP="00A225E1">
      <w:pPr>
        <w:spacing w:before="120" w:after="120"/>
        <w:rPr>
          <w:color w:val="000000" w:themeColor="text1"/>
          <w:lang w:val="fr-BE"/>
        </w:rPr>
      </w:pPr>
      <w:r w:rsidRPr="00C05C6B">
        <w:rPr>
          <w:color w:val="000000" w:themeColor="text1"/>
          <w:lang w:val="fr-BE"/>
        </w:rPr>
        <w:t xml:space="preserve">Selon </w:t>
      </w:r>
      <w:r w:rsidRPr="00C05C6B">
        <w:rPr>
          <w:color w:val="000000" w:themeColor="text1"/>
          <w:lang w:val="fr-BE"/>
        </w:rPr>
        <w:fldChar w:fldCharType="begin"/>
      </w:r>
      <w:r w:rsidR="0032624A" w:rsidRPr="00C05C6B">
        <w:rPr>
          <w:color w:val="000000" w:themeColor="text1"/>
          <w:lang w:val="fr-BE"/>
        </w:rPr>
        <w:instrText xml:space="preserve"> ADDIN ZOTERO_ITEM CSL_CITATION {"citationID":"TxDAFtEs","properties":{"formattedCitation":"(Orlikowski, 2007)","plainCitation":"(Orlikowski, 2007)","dontUpdate":true,"noteIndex":0},"citationItems":[{"id":1248,"uris":["http://zotero.org/users/6183971/items/HDJUB769"],"itemData":{"id":1248,"type":"article-journal","abstract":"In this essay, I begin with the premise that everyday organizing is inextricably bound up with materiality and contend that this relationship is inadequately reflected in organizational studies that tend to ignore it, take it for granted, or treat it as a special case. The result is an understanding of organizing and its conditions and consequences that is necessarily limited. I then argue for an alternative approach, one that posits the constitutive entanglement of the social and the material in everyday life. I draw on some empirical examples to help ground and illustrate this approach in practice and conclude by suggesting that a reconfiguration of our conventional assumptions and considerations of materiality will help us more effectively recognize and understand the multiple, emergent, and shifting sociomaterial assemblages entailed in contemporary organizing.","container-title":"Organization Studies","DOI":"10.1177/0170840607081138","ISSN":"0170-8406","issue":"9","journalAbbreviation":"Organization Studies","language":"en","note":"publisher: SAGE Publications Ltd","page":"1435-1448","source":"SAGE Journals","title":"Sociomaterial Practices: Exploring Technology at Work","title-short":"Sociomaterial Practices","URL":"https://doi.org/10.1177/0170840607081138","volume":"28","author":[{"family":"Orlikowski","given":"Wanda J."}],"accessed":{"date-parts":[["2022",6,23]]},"issued":{"date-parts":[["2007",9,1]]}}}],"schema":"https://github.com/citation-style-language/schema/raw/master/csl-citation.json"} </w:instrText>
      </w:r>
      <w:r w:rsidRPr="00C05C6B">
        <w:rPr>
          <w:color w:val="000000" w:themeColor="text1"/>
          <w:lang w:val="fr-BE"/>
        </w:rPr>
        <w:fldChar w:fldCharType="separate"/>
      </w:r>
      <w:r w:rsidRPr="00C05C6B">
        <w:rPr>
          <w:rFonts w:cs="Times New Roman"/>
          <w:color w:val="000000" w:themeColor="text1"/>
        </w:rPr>
        <w:t>Orlikowski (2007)</w:t>
      </w:r>
      <w:r w:rsidRPr="00C05C6B">
        <w:rPr>
          <w:color w:val="000000" w:themeColor="text1"/>
          <w:lang w:val="fr-BE"/>
        </w:rPr>
        <w:fldChar w:fldCharType="end"/>
      </w:r>
      <w:r w:rsidRPr="00C05C6B">
        <w:rPr>
          <w:color w:val="000000" w:themeColor="text1"/>
          <w:lang w:val="fr-BE"/>
        </w:rPr>
        <w:t>, la t</w:t>
      </w:r>
      <w:r w:rsidR="00196894" w:rsidRPr="00C05C6B">
        <w:rPr>
          <w:color w:val="000000" w:themeColor="text1"/>
          <w:lang w:val="fr-BE"/>
        </w:rPr>
        <w:t xml:space="preserve">echnologie présente des fonctionnalités – un ensemble de propriétés matérielles et de caractéristiques intrinsèques – qui ne change pas dans l'espace et le temps d’un contexte à l’autre. Néanmoins, son utilisation et ses représentations peuvent être différentes en fonction du contexte dans lequel elle est utilisée. </w:t>
      </w:r>
      <w:r w:rsidR="00196894" w:rsidRPr="00C05C6B">
        <w:rPr>
          <w:i/>
          <w:color w:val="000000" w:themeColor="text1"/>
          <w:lang w:val="fr-BE"/>
        </w:rPr>
        <w:t>L’agence matérielle</w:t>
      </w:r>
      <w:r w:rsidR="00196894" w:rsidRPr="00C05C6B">
        <w:rPr>
          <w:color w:val="000000" w:themeColor="text1"/>
          <w:lang w:val="fr-BE"/>
        </w:rPr>
        <w:t xml:space="preserve"> est une construction qui dépend, en partie, de la matérialité de l’artefact technologique, mais aussi de l’</w:t>
      </w:r>
      <w:r w:rsidR="00196894" w:rsidRPr="00C05C6B">
        <w:rPr>
          <w:i/>
          <w:color w:val="000000" w:themeColor="text1"/>
          <w:lang w:val="fr-BE"/>
        </w:rPr>
        <w:t>enactment</w:t>
      </w:r>
      <w:r w:rsidR="00196894" w:rsidRPr="00C05C6B">
        <w:rPr>
          <w:color w:val="000000" w:themeColor="text1"/>
          <w:lang w:val="fr-BE"/>
        </w:rPr>
        <w:t xml:space="preserve"> effectué par son utilisateur selon qu’il considère que cet artefact lui donne la possibilité d'atteindre ses objectifs ou qu’il lui impose une contrainte. C'est par le biais des pratiques de travail que les normes, les préférences et les objectifs des travailleurs sont atteints ou entravés par les propriétés matérielles de la technologie. </w:t>
      </w:r>
    </w:p>
    <w:p w14:paraId="44849201" w14:textId="4A060026" w:rsidR="00196894" w:rsidRPr="00C05C6B" w:rsidRDefault="00EF5D64" w:rsidP="00A225E1">
      <w:pPr>
        <w:spacing w:before="120" w:after="120"/>
        <w:rPr>
          <w:color w:val="000000" w:themeColor="text1"/>
          <w:lang w:val="fr-BE"/>
        </w:rPr>
      </w:pPr>
      <w:r w:rsidRPr="00C05C6B">
        <w:rPr>
          <w:color w:val="000000" w:themeColor="text1"/>
          <w:lang w:val="fr-BE"/>
        </w:rPr>
        <w:t>En adoptant cette</w:t>
      </w:r>
      <w:r w:rsidR="00196894" w:rsidRPr="00C05C6B">
        <w:rPr>
          <w:color w:val="000000" w:themeColor="text1"/>
          <w:lang w:val="fr-BE"/>
        </w:rPr>
        <w:t xml:space="preserve"> perspective sociomatérielle (</w:t>
      </w:r>
      <w:r w:rsidRPr="00C05C6B">
        <w:rPr>
          <w:color w:val="000000" w:themeColor="text1"/>
          <w:lang w:val="fr-BE"/>
        </w:rPr>
        <w:t xml:space="preserve">Leonardi, 2011 ; </w:t>
      </w:r>
      <w:r w:rsidR="00196894" w:rsidRPr="00C05C6B">
        <w:rPr>
          <w:color w:val="000000" w:themeColor="text1"/>
          <w:lang w:val="fr-BE"/>
        </w:rPr>
        <w:t xml:space="preserve">Orlikowski, 2000), nous centrons notre questionnement sur l’imbrication permanente des éléments humains et </w:t>
      </w:r>
      <w:r w:rsidRPr="00C05C6B">
        <w:rPr>
          <w:color w:val="000000" w:themeColor="text1"/>
          <w:lang w:val="fr-BE"/>
        </w:rPr>
        <w:t xml:space="preserve">technologiques </w:t>
      </w:r>
      <w:r w:rsidR="00196894" w:rsidRPr="00C05C6B">
        <w:rPr>
          <w:color w:val="000000" w:themeColor="text1"/>
          <w:lang w:val="fr-BE"/>
        </w:rPr>
        <w:t xml:space="preserve">en explorant les multiples sens attribués par les chauffeurs à leur expérience de travail sur plateforme, dans une démarche intégrative. Pour ce faire, nous sommes engagés dans une démarche de recherche inductive. </w:t>
      </w:r>
    </w:p>
    <w:p w14:paraId="7407DD15" w14:textId="201C0A22" w:rsidR="00196894" w:rsidRPr="00C05C6B" w:rsidRDefault="00196894" w:rsidP="00A225E1">
      <w:pPr>
        <w:pStyle w:val="Titre3"/>
        <w:spacing w:before="120" w:beforeAutospacing="0" w:after="120" w:afterAutospacing="0"/>
        <w:rPr>
          <w:color w:val="000000" w:themeColor="text1"/>
        </w:rPr>
      </w:pPr>
      <w:bookmarkStart w:id="326" w:name="_Toc146804021"/>
      <w:bookmarkStart w:id="327" w:name="_Toc146804133"/>
      <w:bookmarkStart w:id="328" w:name="_Toc149396673"/>
      <w:bookmarkStart w:id="329" w:name="_Toc151300065"/>
      <w:bookmarkStart w:id="330" w:name="_Toc169527947"/>
      <w:r w:rsidRPr="00C05C6B">
        <w:rPr>
          <w:color w:val="000000" w:themeColor="text1"/>
        </w:rPr>
        <w:lastRenderedPageBreak/>
        <w:t>Méthodologie</w:t>
      </w:r>
      <w:bookmarkEnd w:id="326"/>
      <w:bookmarkEnd w:id="327"/>
      <w:bookmarkEnd w:id="328"/>
      <w:bookmarkEnd w:id="329"/>
      <w:bookmarkEnd w:id="330"/>
    </w:p>
    <w:p w14:paraId="6CB95581" w14:textId="673EE5B7" w:rsidR="00196894" w:rsidRPr="00C05C6B" w:rsidRDefault="00196894" w:rsidP="00A225E1">
      <w:pPr>
        <w:spacing w:before="120" w:after="120"/>
        <w:rPr>
          <w:color w:val="000000" w:themeColor="text1"/>
          <w:lang w:val="fr-BE"/>
        </w:rPr>
      </w:pPr>
      <w:r w:rsidRPr="00C05C6B">
        <w:rPr>
          <w:color w:val="000000" w:themeColor="text1"/>
          <w:lang w:val="fr-BE"/>
        </w:rPr>
        <w:t>La philosophie empirique de notre recherche défend que les personnes, les idées, les objets, les artefacts, et autres sont tous réunis dans un réseau complexe d'associations qui prennen</w:t>
      </w:r>
      <w:r w:rsidR="00F40A49" w:rsidRPr="00C05C6B">
        <w:rPr>
          <w:color w:val="000000" w:themeColor="text1"/>
          <w:lang w:val="fr-BE"/>
        </w:rPr>
        <w:t>t de l'ampleur au fil du temps (</w:t>
      </w:r>
      <w:r w:rsidRPr="00C05C6B">
        <w:rPr>
          <w:color w:val="000000" w:themeColor="text1"/>
          <w:lang w:val="fr-BE"/>
        </w:rPr>
        <w:t xml:space="preserve"> Leornardi, 2013).</w:t>
      </w:r>
    </w:p>
    <w:p w14:paraId="1D121ED7" w14:textId="77777777" w:rsidR="00196894" w:rsidRPr="00C05C6B" w:rsidRDefault="00196894" w:rsidP="00A225E1">
      <w:pPr>
        <w:spacing w:before="120" w:after="120"/>
        <w:rPr>
          <w:color w:val="000000" w:themeColor="text1"/>
          <w:lang w:val="fr-BE"/>
        </w:rPr>
      </w:pPr>
      <w:r w:rsidRPr="00C05C6B">
        <w:rPr>
          <w:color w:val="000000" w:themeColor="text1"/>
          <w:lang w:val="fr-BE"/>
        </w:rPr>
        <w:t>La méthode par les récits des expériences de travail permet, d’une part, d’examiner comment les répondants comprennent, interprètent et gèrent la matérialité technologique qui préexiste à leur interaction avec la technologie et, d’autre part, de comprendre par quels mécanismes « l'imbrication » se produit, c’est-à-dire la manière dont l’humain et la technologie interagissent et constituent au fil du temps une « entité sociomatérielle » (Leonardi, 2011 ; Mutch, 2013).</w:t>
      </w:r>
    </w:p>
    <w:p w14:paraId="5B35E403" w14:textId="56A2A7C1" w:rsidR="00196894" w:rsidRPr="00C05C6B" w:rsidRDefault="00196894" w:rsidP="00A225E1">
      <w:pPr>
        <w:pStyle w:val="Titre4"/>
        <w:spacing w:before="120" w:after="120"/>
        <w:rPr>
          <w:color w:val="000000" w:themeColor="text1"/>
          <w:lang w:val="fr-BE"/>
        </w:rPr>
      </w:pPr>
      <w:bookmarkStart w:id="331" w:name="_Toc146804134"/>
      <w:bookmarkStart w:id="332" w:name="_Toc149396674"/>
      <w:bookmarkStart w:id="333" w:name="_Toc151300066"/>
      <w:bookmarkStart w:id="334" w:name="_Toc169527948"/>
      <w:r w:rsidRPr="00C05C6B">
        <w:rPr>
          <w:color w:val="000000" w:themeColor="text1"/>
          <w:lang w:val="fr-BE"/>
        </w:rPr>
        <w:t>Collecte des données</w:t>
      </w:r>
      <w:bookmarkEnd w:id="331"/>
      <w:bookmarkEnd w:id="332"/>
      <w:bookmarkEnd w:id="333"/>
      <w:bookmarkEnd w:id="334"/>
    </w:p>
    <w:p w14:paraId="3D7932FD" w14:textId="30EFBD93" w:rsidR="00196894" w:rsidRPr="00C05C6B" w:rsidRDefault="00196894" w:rsidP="00A225E1">
      <w:pPr>
        <w:spacing w:before="120" w:after="120"/>
        <w:rPr>
          <w:color w:val="000000" w:themeColor="text1"/>
          <w:lang w:val="fr-BE"/>
        </w:rPr>
      </w:pPr>
      <w:r w:rsidRPr="00C05C6B">
        <w:rPr>
          <w:color w:val="000000" w:themeColor="text1"/>
          <w:lang w:val="fr-BE"/>
        </w:rPr>
        <w:t>La collecte des données s’est réalisée lors de courses commandées via des applications sur le territoire bruxellois de sorte à rencontrer les chauffeurs (Uber, Heetch et Bolt</w:t>
      </w:r>
      <w:r w:rsidRPr="00C05C6B">
        <w:rPr>
          <w:rStyle w:val="Appelnotedebasdep"/>
          <w:color w:val="000000" w:themeColor="text1"/>
        </w:rPr>
        <w:footnoteReference w:id="24"/>
      </w:r>
      <w:r w:rsidRPr="00C05C6B">
        <w:rPr>
          <w:color w:val="000000" w:themeColor="text1"/>
          <w:lang w:val="fr-BE"/>
        </w:rPr>
        <w:t xml:space="preserve">). En effet, j’ai d’abord tenté d’atteindre des chauffeurs via des connaissances, en vain. Si j’obtenais une réponse d’abord positive, la concrétisation du dit entretien ne se réalisait pas. Souvent ils ont déplacé les rendez-vous à de nombreuses reprises, et si j’obtenais une disponibilité, il est arrivé que le chauffeur interrompe la discussion systématiquement pour aller faire une course. Face à ces réticences, j’en ai alors déduit qu’une solution consistait à mener des entretiens avec les chauffeurs en faisant des courses dans Bruxelles. Durant ces courses, certains entretiens ont échoué par refus, ou en raison de méconnaissance de la langue française ou anglaise de la part du chauffeur. J’ai finalement obtenu 20 entretiens d'une durée de 30 à 50 minutes. Différentes réactions ont eu lieu : certains aimant le contact au client se sont livrés avec aisance et ont même accepté de continuer l’entretien une fois la course terminée ; d’autres ont d’abord craint que je ne sois journaliste. J’ai donc dans ce cas fourni des informations complémentaires sur mon identité et le sens et l’issue des entretiens. Une fois la conversation lancée, j’ai tenté de mieux que je pouvais de poser des questions ouvertes en visant l’objectif comprendre les perceptions et vécus des travailleurs sur leur expérience de travail sur plateforme. </w:t>
      </w:r>
    </w:p>
    <w:p w14:paraId="6DA5DCF6" w14:textId="657B4613" w:rsidR="00196894" w:rsidRPr="00C05C6B" w:rsidRDefault="00196894" w:rsidP="00A225E1">
      <w:pPr>
        <w:spacing w:before="120" w:after="120"/>
        <w:rPr>
          <w:color w:val="000000" w:themeColor="text1"/>
          <w:lang w:val="fr-BE"/>
        </w:rPr>
      </w:pPr>
      <w:r w:rsidRPr="00C05C6B">
        <w:rPr>
          <w:color w:val="000000" w:themeColor="text1"/>
          <w:lang w:val="fr-BE"/>
        </w:rPr>
        <w:t xml:space="preserve">Les entretiens ont commencé par la question "D’où venez-vous ? comment êtes-vous devenus chauffeur ?", qui a permis aux personnes interrogées de décrire la relation entre leur histoire et le travail de chauffeur de manière ouverte. Je leur ai ensuite demandé de raconter leur parcours </w:t>
      </w:r>
      <w:r w:rsidRPr="00C05C6B">
        <w:rPr>
          <w:color w:val="000000" w:themeColor="text1"/>
          <w:lang w:val="fr-BE"/>
        </w:rPr>
        <w:lastRenderedPageBreak/>
        <w:t>professionnel, en les incitant à expliquer pourquoi ils sont restés dans un emploi ou l'ont quitté. Nous avons posé des questions sur les aspirations professionnelles, leur satisfaction de leur activité et les emplois qu'ils pourraient occuper à l'avenir. Les questions de suivi portaient sur les évaluations individuelles ("Pourquoi avez-vous considéré qu'il s'agissait d'un bon emploi ? – Comment vivez-vous l’existence de la plateforme dans votre travail ") et sur les interprétations des valeurs au niveau du terrain ("Pourquoi autant de travailleurs deviennent chauffeur de plateforme ? – comment se fait-il que les gens utilisent les plateformes malgré les débats qu’elles suscitent"). Nous avons ensuite posé des questions centrées sur les difficultés qui conditionnaient leur travail ainsi que leur manière d’y faire face (« Quelles sont les enjeux de votre travail en tant que chauffeur, comment y vous faites face ? »)</w:t>
      </w:r>
      <w:r w:rsidR="00DA0C60" w:rsidRPr="00C05C6B">
        <w:rPr>
          <w:color w:val="000000" w:themeColor="text1"/>
          <w:lang w:val="fr-BE"/>
        </w:rPr>
        <w:t>,</w:t>
      </w:r>
      <w:r w:rsidRPr="00C05C6B">
        <w:rPr>
          <w:color w:val="000000" w:themeColor="text1"/>
          <w:lang w:val="fr-BE"/>
        </w:rPr>
        <w:t xml:space="preserve"> mais aussi les difficultés plus personnelles dans la sphère privée si un lien semblait s’établir avec son travail. </w:t>
      </w:r>
    </w:p>
    <w:p w14:paraId="0F1ACD65" w14:textId="06287570" w:rsidR="00196894" w:rsidRPr="00C05C6B" w:rsidRDefault="00196894" w:rsidP="00A225E1">
      <w:pPr>
        <w:pStyle w:val="Titre4"/>
        <w:spacing w:before="120" w:after="120"/>
        <w:rPr>
          <w:color w:val="000000" w:themeColor="text1"/>
          <w:lang w:val="fr-BE"/>
        </w:rPr>
      </w:pPr>
      <w:bookmarkStart w:id="335" w:name="_Toc146804135"/>
      <w:bookmarkStart w:id="336" w:name="_Toc149396675"/>
      <w:bookmarkStart w:id="337" w:name="_Toc151300067"/>
      <w:bookmarkStart w:id="338" w:name="_Toc169527949"/>
      <w:r w:rsidRPr="00C05C6B">
        <w:rPr>
          <w:color w:val="000000" w:themeColor="text1"/>
          <w:lang w:val="fr-BE"/>
        </w:rPr>
        <w:t>Analyse des données</w:t>
      </w:r>
      <w:bookmarkEnd w:id="335"/>
      <w:bookmarkEnd w:id="336"/>
      <w:bookmarkEnd w:id="337"/>
      <w:bookmarkEnd w:id="338"/>
    </w:p>
    <w:p w14:paraId="12465145" w14:textId="67B59512" w:rsidR="00196894" w:rsidRPr="00C05C6B" w:rsidRDefault="00196894" w:rsidP="00A225E1">
      <w:pPr>
        <w:spacing w:before="120" w:after="120"/>
        <w:rPr>
          <w:color w:val="000000" w:themeColor="text1"/>
          <w:lang w:val="fr-BE"/>
        </w:rPr>
      </w:pPr>
      <w:r w:rsidRPr="00C05C6B">
        <w:rPr>
          <w:color w:val="000000" w:themeColor="text1"/>
          <w:lang w:val="fr-BE"/>
        </w:rPr>
        <w:t>Nous avons très vite compris qu’il coexistait au sein du secteur différentes pratiques de travail associés à différents contextes et histoires du travail</w:t>
      </w:r>
      <w:r w:rsidR="009A16EA" w:rsidRPr="00C05C6B">
        <w:rPr>
          <w:color w:val="000000" w:themeColor="text1"/>
          <w:lang w:val="fr-BE"/>
        </w:rPr>
        <w:t xml:space="preserve"> </w:t>
      </w:r>
      <w:r w:rsidR="009A16EA" w:rsidRPr="00C05C6B">
        <w:rPr>
          <w:color w:val="000000" w:themeColor="text1"/>
          <w:lang w:val="fr-BE"/>
        </w:rPr>
        <w:fldChar w:fldCharType="begin"/>
      </w:r>
      <w:r w:rsidR="009A16EA" w:rsidRPr="00C05C6B">
        <w:rPr>
          <w:color w:val="000000" w:themeColor="text1"/>
          <w:lang w:val="fr-BE"/>
        </w:rPr>
        <w:instrText xml:space="preserve"> ADDIN ZOTERO_ITEM CSL_CITATION {"citationID":"OJekCwbJ","properties":{"formattedCitation":"(Czarniawska &amp; Wolff, 1998)","plainCitation":"(Czarniawska &amp; Wolff, 1998)","noteIndex":0},"citationItems":[{"id":1731,"uris":["http://zotero.org/users/6183971/items/SIYSASNK"],"itemData":{"id":1731,"type":"article-journal","container-title":"International Studies of Management &amp; Organization","DOI":"10.1080/00208825.1998.11656739","ISSN":"0020-8825, 1558-0911","issue":"3","journalAbbreviation":"International Studies of Management &amp; Organization","language":"en","page":"32-56","source":"DOI.org (Crossref)","title":"Constructing New Identities in Established Organization Fields: Young Universities in Old Europe","title-short":"Constructing New Identities in Established Organization Fields","URL":"https://www.tandfonline.com/doi/full/10.1080/00208825.1998.11656739","volume":"28","author":[{"family":"Czarniawska","given":"Barbara"},{"family":"Wolff","given":"Rolf"}],"accessed":{"date-parts":[["2023",8,10]]},"issued":{"date-parts":[["1998",9]]}}}],"schema":"https://github.com/citation-style-language/schema/raw/master/csl-citation.json"} </w:instrText>
      </w:r>
      <w:r w:rsidR="009A16EA" w:rsidRPr="00C05C6B">
        <w:rPr>
          <w:color w:val="000000" w:themeColor="text1"/>
          <w:lang w:val="fr-BE"/>
        </w:rPr>
        <w:fldChar w:fldCharType="separate"/>
      </w:r>
      <w:r w:rsidR="009A16EA" w:rsidRPr="00C05C6B">
        <w:rPr>
          <w:rFonts w:cs="Times New Roman"/>
          <w:color w:val="000000" w:themeColor="text1"/>
        </w:rPr>
        <w:t>(Czarniawska &amp; Wolff, 1998)</w:t>
      </w:r>
      <w:r w:rsidR="009A16EA" w:rsidRPr="00C05C6B">
        <w:rPr>
          <w:color w:val="000000" w:themeColor="text1"/>
          <w:lang w:val="fr-BE"/>
        </w:rPr>
        <w:fldChar w:fldCharType="end"/>
      </w:r>
      <w:r w:rsidRPr="00C05C6B">
        <w:rPr>
          <w:color w:val="000000" w:themeColor="text1"/>
          <w:lang w:val="fr-BE"/>
        </w:rPr>
        <w:t xml:space="preserve">. Le travail de chauffeur sur plateforme brasse en réalité une variété d’activités, associés à des </w:t>
      </w:r>
      <w:r w:rsidRPr="00C05C6B">
        <w:rPr>
          <w:i/>
          <w:color w:val="000000" w:themeColor="text1"/>
          <w:lang w:val="fr-BE"/>
        </w:rPr>
        <w:t>verbatim</w:t>
      </w:r>
      <w:r w:rsidRPr="00C05C6B">
        <w:rPr>
          <w:color w:val="000000" w:themeColor="text1"/>
          <w:lang w:val="fr-BE"/>
        </w:rPr>
        <w:t xml:space="preserve"> différents utilisés par les répondants pour se définir (salarié, indépendant, entrepreneur, patron, exploitant, leader, ...) que nous avons tenté de rapporter dans nos résultats sans en réduire la singularité. En effet, nous avons rapidement identifié des similitudes entre les répondants, liant leur histoire et les logiques d’action qui sous-tendent leur rapport au travail. </w:t>
      </w:r>
    </w:p>
    <w:p w14:paraId="2EA872AC" w14:textId="77777777" w:rsidR="00196894" w:rsidRPr="00C05C6B" w:rsidRDefault="00196894" w:rsidP="00A225E1">
      <w:pPr>
        <w:spacing w:before="120" w:after="120"/>
        <w:rPr>
          <w:i/>
          <w:color w:val="000000" w:themeColor="text1"/>
          <w:lang w:val="fr-BE"/>
        </w:rPr>
      </w:pPr>
      <w:r w:rsidRPr="00C05C6B">
        <w:rPr>
          <w:color w:val="000000" w:themeColor="text1"/>
          <w:lang w:val="fr-BE"/>
        </w:rPr>
        <w:t xml:space="preserve">Nous avons codé et croisé ces éléments significatifs de leurs témoignages de manière inductive à l’aide du logiciel Nvivo. Dans la présentation des résultats, nous exposons trois récits emblématiques permettant de saisir finement l’imbrication racontée par les répondants, pour ensuite exploiter chaque récit à l’aide d’autres données et nourrir l’interprétation de nos résultats. Nous arrivons avec trois groupes de rationalités développées que nous discutons </w:t>
      </w:r>
      <w:r w:rsidRPr="00C05C6B">
        <w:rPr>
          <w:i/>
          <w:color w:val="000000" w:themeColor="text1"/>
          <w:lang w:val="fr-BE"/>
        </w:rPr>
        <w:t xml:space="preserve">in fine.  </w:t>
      </w:r>
    </w:p>
    <w:p w14:paraId="0F440994" w14:textId="589E6D94" w:rsidR="00196894" w:rsidRPr="00C05C6B" w:rsidRDefault="00196894" w:rsidP="00A225E1">
      <w:pPr>
        <w:pStyle w:val="Titre3"/>
        <w:spacing w:before="120" w:beforeAutospacing="0" w:after="120" w:afterAutospacing="0"/>
        <w:rPr>
          <w:color w:val="000000" w:themeColor="text1"/>
        </w:rPr>
      </w:pPr>
      <w:bookmarkStart w:id="339" w:name="_Toc146804022"/>
      <w:bookmarkStart w:id="340" w:name="_Toc146804136"/>
      <w:bookmarkStart w:id="341" w:name="_Toc149396676"/>
      <w:bookmarkStart w:id="342" w:name="_Toc151300068"/>
      <w:bookmarkStart w:id="343" w:name="_Toc169527950"/>
      <w:r w:rsidRPr="00C05C6B">
        <w:rPr>
          <w:color w:val="000000" w:themeColor="text1"/>
        </w:rPr>
        <w:t>Résultats</w:t>
      </w:r>
      <w:bookmarkEnd w:id="339"/>
      <w:bookmarkEnd w:id="340"/>
      <w:bookmarkEnd w:id="341"/>
      <w:bookmarkEnd w:id="342"/>
      <w:bookmarkEnd w:id="343"/>
      <w:r w:rsidRPr="00C05C6B">
        <w:rPr>
          <w:color w:val="000000" w:themeColor="text1"/>
        </w:rPr>
        <w:tab/>
      </w:r>
    </w:p>
    <w:p w14:paraId="4030251E" w14:textId="77777777" w:rsidR="00196894" w:rsidRPr="00C05C6B" w:rsidRDefault="00196894" w:rsidP="00A225E1">
      <w:pPr>
        <w:spacing w:before="120" w:after="120"/>
        <w:rPr>
          <w:color w:val="000000" w:themeColor="text1"/>
          <w:lang w:val="fr-BE"/>
        </w:rPr>
      </w:pPr>
      <w:r w:rsidRPr="00C05C6B">
        <w:rPr>
          <w:color w:val="000000" w:themeColor="text1"/>
          <w:lang w:val="fr-BE"/>
        </w:rPr>
        <w:t xml:space="preserve">Nos résultats sont d’abord présentés sur base de trois expériences partagées par des répondants (Ali, Hamid et Léon) qui se sont avérées emblématiques (c’est-à-dire représentatives vis-à-vis de l’ensemble de nos données empiriques) dans la compréhension des expériences de travail sur plateforme. Ces récits personnels retracent des éléments diachroniques et motivationnels de leur expérience qui déterminent </w:t>
      </w:r>
      <w:r w:rsidRPr="00C05C6B">
        <w:rPr>
          <w:i/>
          <w:color w:val="000000" w:themeColor="text1"/>
          <w:lang w:val="fr-BE"/>
        </w:rPr>
        <w:t>in fine</w:t>
      </w:r>
      <w:r w:rsidRPr="00C05C6B">
        <w:rPr>
          <w:color w:val="000000" w:themeColor="text1"/>
          <w:lang w:val="fr-BE"/>
        </w:rPr>
        <w:t xml:space="preserve"> le sens donné à leur travail. Ensuite, des données supplémentaires inhérentes à ces expériences « symboles » nourrissent notre approche </w:t>
      </w:r>
      <w:r w:rsidRPr="00C05C6B">
        <w:rPr>
          <w:color w:val="000000" w:themeColor="text1"/>
          <w:lang w:val="fr-BE"/>
        </w:rPr>
        <w:lastRenderedPageBreak/>
        <w:t xml:space="preserve">empirique afin d’affiner notre compréhension du sens donné des chauffeurs à leur travail de plateforme. </w:t>
      </w:r>
    </w:p>
    <w:p w14:paraId="01B0D7CF" w14:textId="254C81DF" w:rsidR="00BC06BE" w:rsidRPr="00C05C6B" w:rsidRDefault="00BC06BE" w:rsidP="00BC06BE">
      <w:pPr>
        <w:pStyle w:val="Titre4"/>
        <w:rPr>
          <w:color w:val="000000" w:themeColor="text1"/>
        </w:rPr>
      </w:pPr>
      <w:bookmarkStart w:id="344" w:name="_Toc151300069"/>
      <w:bookmarkStart w:id="345" w:name="_Toc169527951"/>
      <w:bookmarkStart w:id="346" w:name="_Toc146804143"/>
      <w:bookmarkStart w:id="347" w:name="_Toc149396683"/>
      <w:r w:rsidRPr="00C05C6B">
        <w:rPr>
          <w:color w:val="000000" w:themeColor="text1"/>
        </w:rPr>
        <w:t>Ali</w:t>
      </w:r>
      <w:bookmarkEnd w:id="344"/>
      <w:bookmarkEnd w:id="345"/>
      <w:r w:rsidRPr="00C05C6B">
        <w:rPr>
          <w:color w:val="000000" w:themeColor="text1"/>
        </w:rPr>
        <w:t xml:space="preserve"> </w:t>
      </w:r>
    </w:p>
    <w:p w14:paraId="7853C73C" w14:textId="77777777" w:rsidR="00BC06BE" w:rsidRPr="00C05C6B" w:rsidRDefault="00BC06BE" w:rsidP="00BC06BE">
      <w:pPr>
        <w:rPr>
          <w:rFonts w:eastAsia="SimSun-ExtB"/>
          <w:color w:val="000000" w:themeColor="text1"/>
          <w:szCs w:val="24"/>
        </w:rPr>
      </w:pPr>
      <w:r w:rsidRPr="00C05C6B">
        <w:rPr>
          <w:rFonts w:eastAsia="SimSun-ExtB"/>
          <w:color w:val="000000" w:themeColor="text1"/>
          <w:szCs w:val="24"/>
        </w:rPr>
        <w:t>« J</w:t>
      </w:r>
      <w:r w:rsidRPr="00C05C6B">
        <w:rPr>
          <w:rFonts w:eastAsia="MS Gothic"/>
          <w:color w:val="000000" w:themeColor="text1"/>
          <w:szCs w:val="24"/>
        </w:rPr>
        <w:t>’</w:t>
      </w:r>
      <w:r w:rsidRPr="00C05C6B">
        <w:rPr>
          <w:rFonts w:eastAsia="SimSun-ExtB"/>
          <w:color w:val="000000" w:themeColor="text1"/>
          <w:szCs w:val="24"/>
        </w:rPr>
        <w:t>entre dans la voiture de Ali, qui se montre assez distant, mais je comprends vite que son attitude plutôt silencieuse s</w:t>
      </w:r>
      <w:r w:rsidRPr="00C05C6B">
        <w:rPr>
          <w:rFonts w:eastAsia="MS Gothic"/>
          <w:color w:val="000000" w:themeColor="text1"/>
          <w:szCs w:val="24"/>
        </w:rPr>
        <w:t>’</w:t>
      </w:r>
      <w:r w:rsidRPr="00C05C6B">
        <w:rPr>
          <w:rFonts w:eastAsia="SimSun-ExtB"/>
          <w:color w:val="000000" w:themeColor="text1"/>
          <w:szCs w:val="24"/>
        </w:rPr>
        <w:t>explique par un manque d</w:t>
      </w:r>
      <w:r w:rsidRPr="00C05C6B">
        <w:rPr>
          <w:rFonts w:eastAsia="MS Gothic"/>
          <w:color w:val="000000" w:themeColor="text1"/>
          <w:szCs w:val="24"/>
        </w:rPr>
        <w:t>’</w:t>
      </w:r>
      <w:r w:rsidRPr="00C05C6B">
        <w:rPr>
          <w:rFonts w:eastAsia="SimSun-ExtB"/>
          <w:color w:val="000000" w:themeColor="text1"/>
          <w:szCs w:val="24"/>
        </w:rPr>
        <w:t>aisance en français. Après lui avoir expliqué tant bien que mal l</w:t>
      </w:r>
      <w:r w:rsidRPr="00C05C6B">
        <w:rPr>
          <w:rFonts w:eastAsia="MS Gothic"/>
          <w:color w:val="000000" w:themeColor="text1"/>
          <w:szCs w:val="24"/>
        </w:rPr>
        <w:t>’</w:t>
      </w:r>
      <w:r w:rsidRPr="00C05C6B">
        <w:rPr>
          <w:rFonts w:eastAsia="SimSun-ExtB"/>
          <w:color w:val="000000" w:themeColor="text1"/>
          <w:szCs w:val="24"/>
        </w:rPr>
        <w:t>intérêt de ma course et l</w:t>
      </w:r>
      <w:r w:rsidRPr="00C05C6B">
        <w:rPr>
          <w:rFonts w:eastAsia="MS Gothic"/>
          <w:color w:val="000000" w:themeColor="text1"/>
          <w:szCs w:val="24"/>
        </w:rPr>
        <w:t>’</w:t>
      </w:r>
      <w:r w:rsidRPr="00C05C6B">
        <w:rPr>
          <w:rFonts w:eastAsia="SimSun-ExtB"/>
          <w:color w:val="000000" w:themeColor="text1"/>
          <w:szCs w:val="24"/>
        </w:rPr>
        <w:t>objectif de notre conversation, Ali accepte d</w:t>
      </w:r>
      <w:r w:rsidRPr="00C05C6B">
        <w:rPr>
          <w:rFonts w:eastAsia="MS Gothic"/>
          <w:color w:val="000000" w:themeColor="text1"/>
          <w:szCs w:val="24"/>
        </w:rPr>
        <w:t>’é</w:t>
      </w:r>
      <w:r w:rsidRPr="00C05C6B">
        <w:rPr>
          <w:rFonts w:eastAsia="SimSun-ExtB"/>
          <w:color w:val="000000" w:themeColor="text1"/>
          <w:szCs w:val="24"/>
        </w:rPr>
        <w:t>changer sur son parcours et l</w:t>
      </w:r>
      <w:r w:rsidRPr="00C05C6B">
        <w:rPr>
          <w:rFonts w:eastAsia="MS Gothic"/>
          <w:color w:val="000000" w:themeColor="text1"/>
          <w:szCs w:val="24"/>
        </w:rPr>
        <w:t>’</w:t>
      </w:r>
      <w:r w:rsidRPr="00C05C6B">
        <w:rPr>
          <w:rFonts w:eastAsia="SimSun-ExtB"/>
          <w:color w:val="000000" w:themeColor="text1"/>
          <w:szCs w:val="24"/>
        </w:rPr>
        <w:t xml:space="preserve">atmosphère se détend. </w:t>
      </w:r>
    </w:p>
    <w:p w14:paraId="0056E5F0" w14:textId="4543E8B6" w:rsidR="00BC06BE" w:rsidRPr="00C05C6B" w:rsidRDefault="00BC06BE" w:rsidP="00BC06BE">
      <w:pPr>
        <w:rPr>
          <w:rFonts w:eastAsia="SimSun-ExtB"/>
          <w:color w:val="000000" w:themeColor="text1"/>
          <w:szCs w:val="24"/>
        </w:rPr>
      </w:pPr>
      <w:r w:rsidRPr="00C05C6B">
        <w:rPr>
          <w:rFonts w:eastAsia="SimSun-ExtB"/>
          <w:color w:val="000000" w:themeColor="text1"/>
          <w:szCs w:val="24"/>
        </w:rPr>
        <w:t>Né en Syrie, il a fui les bombes de son pays il y a 5 ans pour arriver avec sa femme et ses trois enfants à Bruxelles. En Syrie, Ali tenait un commerce d</w:t>
      </w:r>
      <w:r w:rsidRPr="00C05C6B">
        <w:rPr>
          <w:rFonts w:eastAsia="MS Gothic"/>
          <w:color w:val="000000" w:themeColor="text1"/>
          <w:szCs w:val="24"/>
        </w:rPr>
        <w:t>’</w:t>
      </w:r>
      <w:r w:rsidRPr="00C05C6B">
        <w:rPr>
          <w:rFonts w:eastAsia="SimSun-ExtB"/>
          <w:color w:val="000000" w:themeColor="text1"/>
          <w:szCs w:val="24"/>
        </w:rPr>
        <w:t>alimentation avec son père. Ici, en Belgique, il a joui de l’aide sociale par l’Etat qui lui permettait de toucher une rémunération, d’accéder à l’enseignement de quelques heures de français par semaine</w:t>
      </w:r>
      <w:r w:rsidR="002B150A" w:rsidRPr="00C05C6B">
        <w:rPr>
          <w:rFonts w:eastAsia="SimSun-ExtB"/>
          <w:color w:val="000000" w:themeColor="text1"/>
          <w:szCs w:val="24"/>
        </w:rPr>
        <w:t>,</w:t>
      </w:r>
      <w:r w:rsidRPr="00C05C6B">
        <w:rPr>
          <w:rFonts w:eastAsia="SimSun-ExtB"/>
          <w:color w:val="000000" w:themeColor="text1"/>
          <w:szCs w:val="24"/>
        </w:rPr>
        <w:t xml:space="preserve"> mais sans avoir l’autorisation de travailler. Après quelques années et après avoir obtenu régularisation de sa situation, Ali commence à chercher du boulot, en vain. Il explique ces échecs consécutifs par le manque de confiance de la part des employeurs dû à sa couleur de peau et son français peu affirmé. Sa femme reste à la maison pour s</w:t>
      </w:r>
      <w:r w:rsidRPr="00C05C6B">
        <w:rPr>
          <w:rFonts w:eastAsia="MS Gothic"/>
          <w:color w:val="000000" w:themeColor="text1"/>
          <w:szCs w:val="24"/>
        </w:rPr>
        <w:t>’</w:t>
      </w:r>
      <w:r w:rsidRPr="00C05C6B">
        <w:rPr>
          <w:rFonts w:eastAsia="SimSun-ExtB"/>
          <w:color w:val="000000" w:themeColor="text1"/>
          <w:szCs w:val="24"/>
        </w:rPr>
        <w:t>occuper de ses trois enfants, dont un est porteur d</w:t>
      </w:r>
      <w:r w:rsidRPr="00C05C6B">
        <w:rPr>
          <w:rFonts w:eastAsia="MS Gothic"/>
          <w:color w:val="000000" w:themeColor="text1"/>
          <w:szCs w:val="24"/>
        </w:rPr>
        <w:t>’</w:t>
      </w:r>
      <w:r w:rsidRPr="00C05C6B">
        <w:rPr>
          <w:rFonts w:eastAsia="SimSun-ExtB"/>
          <w:color w:val="000000" w:themeColor="text1"/>
          <w:szCs w:val="24"/>
        </w:rPr>
        <w:t>un handicap lourd.</w:t>
      </w:r>
    </w:p>
    <w:p w14:paraId="20BFDC7D" w14:textId="5E190362" w:rsidR="00BC06BE" w:rsidRPr="00C05C6B" w:rsidRDefault="00BC06BE" w:rsidP="00BC06BE">
      <w:pPr>
        <w:rPr>
          <w:rFonts w:eastAsia="SimSun-ExtB"/>
          <w:color w:val="000000" w:themeColor="text1"/>
          <w:szCs w:val="24"/>
        </w:rPr>
      </w:pPr>
      <w:r w:rsidRPr="00C05C6B">
        <w:rPr>
          <w:rFonts w:eastAsia="SimSun-ExtB"/>
          <w:i/>
          <w:color w:val="000000" w:themeColor="text1"/>
          <w:szCs w:val="24"/>
        </w:rPr>
        <w:t>« J</w:t>
      </w:r>
      <w:r w:rsidRPr="00C05C6B">
        <w:rPr>
          <w:rFonts w:eastAsia="MS Gothic"/>
          <w:i/>
          <w:color w:val="000000" w:themeColor="text1"/>
          <w:szCs w:val="24"/>
        </w:rPr>
        <w:t>’</w:t>
      </w:r>
      <w:r w:rsidRPr="00C05C6B">
        <w:rPr>
          <w:rFonts w:eastAsia="SimSun-ExtB"/>
          <w:i/>
          <w:color w:val="000000" w:themeColor="text1"/>
          <w:szCs w:val="24"/>
        </w:rPr>
        <w:t>ai un garçon 8ans et demi, le deuxième 4ans et demi et le plus petit 3 ans. Le deuxième il a la trisomie 21</w:t>
      </w:r>
      <w:r w:rsidRPr="00C05C6B">
        <w:rPr>
          <w:rFonts w:eastAsia="SimSun-ExtB"/>
          <w:color w:val="000000" w:themeColor="text1"/>
          <w:szCs w:val="24"/>
        </w:rPr>
        <w:t>. »</w:t>
      </w:r>
    </w:p>
    <w:p w14:paraId="7B7A7901" w14:textId="77777777" w:rsidR="00BC06BE" w:rsidRPr="00C05C6B" w:rsidRDefault="00BC06BE" w:rsidP="00BC06BE">
      <w:pPr>
        <w:rPr>
          <w:rFonts w:eastAsia="SimSun-ExtB"/>
          <w:color w:val="000000" w:themeColor="text1"/>
          <w:szCs w:val="24"/>
        </w:rPr>
      </w:pPr>
      <w:r w:rsidRPr="00C05C6B">
        <w:rPr>
          <w:rFonts w:eastAsia="SimSun-ExtB"/>
          <w:color w:val="000000" w:themeColor="text1"/>
          <w:szCs w:val="24"/>
        </w:rPr>
        <w:t>Sa femme n</w:t>
      </w:r>
      <w:r w:rsidRPr="00C05C6B">
        <w:rPr>
          <w:rFonts w:eastAsia="MS Gothic"/>
          <w:color w:val="000000" w:themeColor="text1"/>
          <w:szCs w:val="24"/>
        </w:rPr>
        <w:t>’</w:t>
      </w:r>
      <w:r w:rsidRPr="00C05C6B">
        <w:rPr>
          <w:rFonts w:eastAsia="SimSun-ExtB"/>
          <w:color w:val="000000" w:themeColor="text1"/>
          <w:szCs w:val="24"/>
        </w:rPr>
        <w:t xml:space="preserve">arrive dès lors pas à améliorer son apprentissage du français et se sent seule. </w:t>
      </w:r>
    </w:p>
    <w:p w14:paraId="24812289" w14:textId="77777777" w:rsidR="00BC06BE" w:rsidRPr="00C05C6B" w:rsidRDefault="00BC06BE" w:rsidP="00BC06BE">
      <w:pPr>
        <w:rPr>
          <w:rFonts w:eastAsia="SimSun-ExtB"/>
          <w:color w:val="000000" w:themeColor="text1"/>
          <w:szCs w:val="24"/>
        </w:rPr>
      </w:pPr>
      <w:r w:rsidRPr="00C05C6B">
        <w:rPr>
          <w:rFonts w:eastAsia="SimSun-ExtB"/>
          <w:color w:val="000000" w:themeColor="text1"/>
          <w:szCs w:val="24"/>
        </w:rPr>
        <w:t>Ali a cherché à devenir chauffeur de taxi, mais les patrons lui demandaient de travailler de 6h du matin à 6h du soir, ce qui lui empêchait de suivre ses cours de français. Les cours octroyés par l</w:t>
      </w:r>
      <w:r w:rsidRPr="00C05C6B">
        <w:rPr>
          <w:rFonts w:eastAsia="MS Gothic"/>
          <w:color w:val="000000" w:themeColor="text1"/>
          <w:szCs w:val="24"/>
        </w:rPr>
        <w:t>’</w:t>
      </w:r>
      <w:r w:rsidRPr="00C05C6B">
        <w:rPr>
          <w:rFonts w:eastAsia="SimSun-ExtB"/>
          <w:color w:val="000000" w:themeColor="text1"/>
          <w:szCs w:val="24"/>
        </w:rPr>
        <w:t>Etat ne lui permettant pas d</w:t>
      </w:r>
      <w:r w:rsidRPr="00C05C6B">
        <w:rPr>
          <w:rFonts w:eastAsia="MS Gothic"/>
          <w:color w:val="000000" w:themeColor="text1"/>
          <w:szCs w:val="24"/>
        </w:rPr>
        <w:t>’</w:t>
      </w:r>
      <w:r w:rsidRPr="00C05C6B">
        <w:rPr>
          <w:rFonts w:eastAsia="SimSun-ExtB"/>
          <w:color w:val="000000" w:themeColor="text1"/>
          <w:szCs w:val="24"/>
        </w:rPr>
        <w:t>améliorer son français significativement, Ali s</w:t>
      </w:r>
      <w:r w:rsidRPr="00C05C6B">
        <w:rPr>
          <w:rFonts w:eastAsia="MS Gothic"/>
          <w:color w:val="000000" w:themeColor="text1"/>
          <w:szCs w:val="24"/>
        </w:rPr>
        <w:t>’</w:t>
      </w:r>
      <w:r w:rsidRPr="00C05C6B">
        <w:rPr>
          <w:rFonts w:eastAsia="SimSun-ExtB"/>
          <w:color w:val="000000" w:themeColor="text1"/>
          <w:szCs w:val="24"/>
        </w:rPr>
        <w:t xml:space="preserve">inscrit dans une association offrant des heures de cours de français supplémentaires le matin jusque 13h. </w:t>
      </w:r>
    </w:p>
    <w:p w14:paraId="0916AF53" w14:textId="77777777" w:rsidR="00BC06BE" w:rsidRPr="00C05C6B" w:rsidRDefault="00BC06BE" w:rsidP="00BC06BE">
      <w:pPr>
        <w:rPr>
          <w:rFonts w:eastAsia="SimSun-ExtB"/>
          <w:color w:val="000000" w:themeColor="text1"/>
          <w:szCs w:val="24"/>
        </w:rPr>
      </w:pPr>
      <w:r w:rsidRPr="00C05C6B">
        <w:rPr>
          <w:rFonts w:eastAsia="SimSun-ExtB"/>
          <w:color w:val="000000" w:themeColor="text1"/>
          <w:szCs w:val="24"/>
        </w:rPr>
        <w:t>Un jour, le cousin d</w:t>
      </w:r>
      <w:r w:rsidRPr="00C05C6B">
        <w:rPr>
          <w:rFonts w:eastAsia="MS Gothic"/>
          <w:color w:val="000000" w:themeColor="text1"/>
          <w:szCs w:val="24"/>
        </w:rPr>
        <w:t>’</w:t>
      </w:r>
      <w:r w:rsidRPr="00C05C6B">
        <w:rPr>
          <w:rFonts w:eastAsia="SimSun-ExtB"/>
          <w:color w:val="000000" w:themeColor="text1"/>
          <w:szCs w:val="24"/>
        </w:rPr>
        <w:t xml:space="preserve">Ali lui propose de rouler pour lui et de commencer journée après ses cours à 15h. Après avoir passé les tests pour obtenir un certificat de capacité, Ali devient chauffeur. </w:t>
      </w:r>
    </w:p>
    <w:p w14:paraId="4650B68E" w14:textId="324D23E1" w:rsidR="00BC06BE" w:rsidRPr="00C05C6B" w:rsidRDefault="00BC06BE" w:rsidP="00BC06BE">
      <w:pPr>
        <w:rPr>
          <w:rFonts w:eastAsia="SimSun-ExtB"/>
          <w:color w:val="000000" w:themeColor="text1"/>
          <w:szCs w:val="24"/>
        </w:rPr>
      </w:pPr>
      <w:r w:rsidRPr="00C05C6B">
        <w:rPr>
          <w:rFonts w:eastAsia="SimSun-ExtB"/>
          <w:i/>
          <w:color w:val="000000" w:themeColor="text1"/>
          <w:szCs w:val="24"/>
        </w:rPr>
        <w:t>« Lundi au vendredi je vais à l</w:t>
      </w:r>
      <w:r w:rsidRPr="00C05C6B">
        <w:rPr>
          <w:rFonts w:eastAsia="MS Gothic"/>
          <w:i/>
          <w:color w:val="000000" w:themeColor="text1"/>
          <w:szCs w:val="24"/>
        </w:rPr>
        <w:t>’é</w:t>
      </w:r>
      <w:r w:rsidRPr="00C05C6B">
        <w:rPr>
          <w:rFonts w:eastAsia="SimSun-ExtB"/>
          <w:i/>
          <w:color w:val="000000" w:themeColor="text1"/>
          <w:szCs w:val="24"/>
        </w:rPr>
        <w:t>cole jusque 13h puis de 15h à minuit je roule. Avant les cours de français c</w:t>
      </w:r>
      <w:r w:rsidRPr="00C05C6B">
        <w:rPr>
          <w:rFonts w:eastAsia="MS Gothic"/>
          <w:i/>
          <w:color w:val="000000" w:themeColor="text1"/>
          <w:szCs w:val="24"/>
        </w:rPr>
        <w:t>’é</w:t>
      </w:r>
      <w:r w:rsidRPr="00C05C6B">
        <w:rPr>
          <w:rFonts w:eastAsia="SimSun-ExtB"/>
          <w:i/>
          <w:color w:val="000000" w:themeColor="text1"/>
          <w:szCs w:val="24"/>
        </w:rPr>
        <w:t>tait deux fois par semaine avec l</w:t>
      </w:r>
      <w:r w:rsidRPr="00C05C6B">
        <w:rPr>
          <w:rFonts w:eastAsia="MS Gothic"/>
          <w:i/>
          <w:color w:val="000000" w:themeColor="text1"/>
          <w:szCs w:val="24"/>
        </w:rPr>
        <w:t>’</w:t>
      </w:r>
      <w:r w:rsidRPr="00C05C6B">
        <w:rPr>
          <w:rFonts w:eastAsia="SimSun-ExtB"/>
          <w:i/>
          <w:color w:val="000000" w:themeColor="text1"/>
          <w:szCs w:val="24"/>
        </w:rPr>
        <w:t>Etat mais j</w:t>
      </w:r>
      <w:r w:rsidRPr="00C05C6B">
        <w:rPr>
          <w:rFonts w:eastAsia="MS Gothic"/>
          <w:i/>
          <w:color w:val="000000" w:themeColor="text1"/>
          <w:szCs w:val="24"/>
        </w:rPr>
        <w:t>’</w:t>
      </w:r>
      <w:r w:rsidRPr="00C05C6B">
        <w:rPr>
          <w:rFonts w:eastAsia="SimSun-ExtB"/>
          <w:i/>
          <w:color w:val="000000" w:themeColor="text1"/>
          <w:szCs w:val="24"/>
        </w:rPr>
        <w:t xml:space="preserve">ai trouvé une association où je peux apprendre le français 5j par semaine. Il y a beaucoup de différence madame, maintenant je peux dire bonjour, au revoir, désolé, </w:t>
      </w:r>
      <w:r w:rsidRPr="00C05C6B">
        <w:rPr>
          <w:rFonts w:eastAsia="MS Gothic"/>
          <w:i/>
          <w:color w:val="000000" w:themeColor="text1"/>
          <w:szCs w:val="24"/>
        </w:rPr>
        <w:t>… »</w:t>
      </w:r>
    </w:p>
    <w:p w14:paraId="2178304B" w14:textId="77777777" w:rsidR="00BC06BE" w:rsidRPr="00C05C6B" w:rsidRDefault="00BC06BE" w:rsidP="00BC06BE">
      <w:pPr>
        <w:rPr>
          <w:rFonts w:eastAsia="SimSun-ExtB"/>
          <w:color w:val="000000" w:themeColor="text1"/>
          <w:szCs w:val="24"/>
        </w:rPr>
      </w:pPr>
      <w:r w:rsidRPr="00C05C6B">
        <w:rPr>
          <w:rFonts w:eastAsia="SimSun-ExtB"/>
          <w:color w:val="000000" w:themeColor="text1"/>
          <w:szCs w:val="24"/>
        </w:rPr>
        <w:t>Il m</w:t>
      </w:r>
      <w:r w:rsidRPr="00C05C6B">
        <w:rPr>
          <w:rFonts w:eastAsia="MS Gothic"/>
          <w:color w:val="000000" w:themeColor="text1"/>
          <w:szCs w:val="24"/>
        </w:rPr>
        <w:t>’</w:t>
      </w:r>
      <w:r w:rsidRPr="00C05C6B">
        <w:rPr>
          <w:rFonts w:eastAsia="SimSun-ExtB"/>
          <w:color w:val="000000" w:themeColor="text1"/>
          <w:szCs w:val="24"/>
        </w:rPr>
        <w:t>explique qu</w:t>
      </w:r>
      <w:r w:rsidRPr="00C05C6B">
        <w:rPr>
          <w:rFonts w:eastAsia="MS Gothic"/>
          <w:color w:val="000000" w:themeColor="text1"/>
          <w:szCs w:val="24"/>
        </w:rPr>
        <w:t>’</w:t>
      </w:r>
      <w:r w:rsidRPr="00C05C6B">
        <w:rPr>
          <w:rFonts w:eastAsia="SimSun-ExtB"/>
          <w:color w:val="000000" w:themeColor="text1"/>
          <w:szCs w:val="24"/>
        </w:rPr>
        <w:t>au début il avait vraiment du mal à comprendre, parler et lire le français, et que les applications mobiles lui ont permis d</w:t>
      </w:r>
      <w:r w:rsidRPr="00C05C6B">
        <w:rPr>
          <w:rFonts w:eastAsia="MS Gothic"/>
          <w:color w:val="000000" w:themeColor="text1"/>
          <w:szCs w:val="24"/>
        </w:rPr>
        <w:t>’</w:t>
      </w:r>
      <w:r w:rsidRPr="00C05C6B">
        <w:rPr>
          <w:rFonts w:eastAsia="SimSun-ExtB"/>
          <w:color w:val="000000" w:themeColor="text1"/>
          <w:szCs w:val="24"/>
        </w:rPr>
        <w:t xml:space="preserve">avoir le job sans avoir besoin de connaitre </w:t>
      </w:r>
      <w:r w:rsidRPr="00C05C6B">
        <w:rPr>
          <w:rFonts w:eastAsia="SimSun-ExtB"/>
          <w:color w:val="000000" w:themeColor="text1"/>
          <w:szCs w:val="24"/>
        </w:rPr>
        <w:lastRenderedPageBreak/>
        <w:t>parfaitement la langue. Son français s</w:t>
      </w:r>
      <w:r w:rsidRPr="00C05C6B">
        <w:rPr>
          <w:rFonts w:eastAsia="MS Gothic"/>
          <w:color w:val="000000" w:themeColor="text1"/>
          <w:szCs w:val="24"/>
        </w:rPr>
        <w:t>’</w:t>
      </w:r>
      <w:r w:rsidRPr="00C05C6B">
        <w:rPr>
          <w:rFonts w:eastAsia="SimSun-ExtB"/>
          <w:color w:val="000000" w:themeColor="text1"/>
          <w:szCs w:val="24"/>
        </w:rPr>
        <w:t xml:space="preserve">améliore de semaine en semaine grâce aux interactions avec les clients et avec les autres chauffeurs. </w:t>
      </w:r>
    </w:p>
    <w:p w14:paraId="1AE16465" w14:textId="77777777" w:rsidR="00BC06BE" w:rsidRPr="00C05C6B" w:rsidRDefault="00BC06BE" w:rsidP="00BC06BE">
      <w:pPr>
        <w:tabs>
          <w:tab w:val="left" w:pos="3435"/>
        </w:tabs>
        <w:rPr>
          <w:rFonts w:eastAsia="SimSun-ExtB"/>
          <w:color w:val="000000" w:themeColor="text1"/>
          <w:szCs w:val="24"/>
        </w:rPr>
      </w:pPr>
      <w:r w:rsidRPr="00C05C6B">
        <w:rPr>
          <w:rFonts w:eastAsia="SimSun-ExtB"/>
          <w:color w:val="000000" w:themeColor="text1"/>
          <w:szCs w:val="24"/>
        </w:rPr>
        <w:t>Ali me confie aimer être chauffeur et est content de pouvoir gagner de l</w:t>
      </w:r>
      <w:r w:rsidRPr="00C05C6B">
        <w:rPr>
          <w:rFonts w:eastAsia="MS Gothic"/>
          <w:color w:val="000000" w:themeColor="text1"/>
          <w:szCs w:val="24"/>
        </w:rPr>
        <w:t>’</w:t>
      </w:r>
      <w:r w:rsidRPr="00C05C6B">
        <w:rPr>
          <w:rFonts w:eastAsia="SimSun-ExtB"/>
          <w:color w:val="000000" w:themeColor="text1"/>
          <w:szCs w:val="24"/>
        </w:rPr>
        <w:t>argent grâce au travail, mais souffre néanmoins de son absence en famille. </w:t>
      </w:r>
    </w:p>
    <w:p w14:paraId="53D5448B" w14:textId="18DF22F5" w:rsidR="00BC06BE" w:rsidRPr="00C05C6B" w:rsidRDefault="00BC06BE" w:rsidP="00BC06BE">
      <w:pPr>
        <w:rPr>
          <w:rFonts w:eastAsia="SimSun-ExtB"/>
          <w:color w:val="000000" w:themeColor="text1"/>
          <w:szCs w:val="24"/>
        </w:rPr>
      </w:pPr>
      <w:r w:rsidRPr="00C05C6B">
        <w:rPr>
          <w:rFonts w:eastAsia="SimSun-ExtB"/>
          <w:i/>
          <w:color w:val="000000" w:themeColor="text1"/>
          <w:szCs w:val="24"/>
        </w:rPr>
        <w:t>« Quand je rentre du lundi au vendredi, je vois les enfants ils sont déjà en train de dormir</w:t>
      </w:r>
      <w:r w:rsidRPr="00C05C6B">
        <w:rPr>
          <w:rFonts w:eastAsia="SimSun-ExtB"/>
          <w:color w:val="000000" w:themeColor="text1"/>
          <w:szCs w:val="24"/>
        </w:rPr>
        <w:t>. »</w:t>
      </w:r>
    </w:p>
    <w:p w14:paraId="37B357C5" w14:textId="77777777" w:rsidR="00BC06BE" w:rsidRPr="00C05C6B" w:rsidRDefault="00BC06BE" w:rsidP="00BC06BE">
      <w:pPr>
        <w:rPr>
          <w:rFonts w:eastAsia="SimSun-ExtB"/>
          <w:color w:val="000000" w:themeColor="text1"/>
          <w:szCs w:val="24"/>
        </w:rPr>
      </w:pPr>
      <w:r w:rsidRPr="00C05C6B">
        <w:rPr>
          <w:rFonts w:eastAsia="SimSun-ExtB"/>
          <w:color w:val="000000" w:themeColor="text1"/>
          <w:szCs w:val="24"/>
        </w:rPr>
        <w:t>Financièrement, Ali gagne mieux qu</w:t>
      </w:r>
      <w:r w:rsidRPr="00C05C6B">
        <w:rPr>
          <w:rFonts w:eastAsia="MS Gothic"/>
          <w:color w:val="000000" w:themeColor="text1"/>
          <w:szCs w:val="24"/>
        </w:rPr>
        <w:t>’</w:t>
      </w:r>
      <w:r w:rsidRPr="00C05C6B">
        <w:rPr>
          <w:rFonts w:eastAsia="SimSun-ExtB"/>
          <w:color w:val="000000" w:themeColor="text1"/>
          <w:szCs w:val="24"/>
        </w:rPr>
        <w:t>au CPAS. Sous statut salarié, il a un salaire minimum qui peut augmenter s</w:t>
      </w:r>
      <w:r w:rsidRPr="00C05C6B">
        <w:rPr>
          <w:rFonts w:eastAsia="MS Gothic"/>
          <w:color w:val="000000" w:themeColor="text1"/>
          <w:szCs w:val="24"/>
        </w:rPr>
        <w:t>’</w:t>
      </w:r>
      <w:r w:rsidRPr="00C05C6B">
        <w:rPr>
          <w:rFonts w:eastAsia="SimSun-ExtB"/>
          <w:color w:val="000000" w:themeColor="text1"/>
          <w:szCs w:val="24"/>
        </w:rPr>
        <w:t>il fait plus d</w:t>
      </w:r>
      <w:r w:rsidRPr="00C05C6B">
        <w:rPr>
          <w:rFonts w:eastAsia="MS Gothic"/>
          <w:color w:val="000000" w:themeColor="text1"/>
          <w:szCs w:val="24"/>
        </w:rPr>
        <w:t>’</w:t>
      </w:r>
      <w:r w:rsidRPr="00C05C6B">
        <w:rPr>
          <w:rFonts w:eastAsia="SimSun-ExtB"/>
          <w:color w:val="000000" w:themeColor="text1"/>
          <w:szCs w:val="24"/>
        </w:rPr>
        <w:t>heures et donc plus de chiffres. Pour pouvoir subvenir aux besoins de sa famille, Ali travaille 6 jours sur 7, ce qui permet à sa femme de ne pas travailler et s</w:t>
      </w:r>
      <w:r w:rsidRPr="00C05C6B">
        <w:rPr>
          <w:rFonts w:eastAsia="MS Gothic"/>
          <w:color w:val="000000" w:themeColor="text1"/>
          <w:szCs w:val="24"/>
        </w:rPr>
        <w:t>’</w:t>
      </w:r>
      <w:r w:rsidRPr="00C05C6B">
        <w:rPr>
          <w:rFonts w:eastAsia="SimSun-ExtB"/>
          <w:color w:val="000000" w:themeColor="text1"/>
          <w:szCs w:val="24"/>
        </w:rPr>
        <w:t>occuper des enfants, et de payer les soins onéreux de leur enfant porteur d</w:t>
      </w:r>
      <w:r w:rsidRPr="00C05C6B">
        <w:rPr>
          <w:rFonts w:eastAsia="MS Gothic"/>
          <w:color w:val="000000" w:themeColor="text1"/>
          <w:szCs w:val="24"/>
        </w:rPr>
        <w:t>’</w:t>
      </w:r>
      <w:r w:rsidRPr="00C05C6B">
        <w:rPr>
          <w:rFonts w:eastAsia="SimSun-ExtB"/>
          <w:color w:val="000000" w:themeColor="text1"/>
          <w:szCs w:val="24"/>
        </w:rPr>
        <w:t xml:space="preserve">handicap. </w:t>
      </w:r>
    </w:p>
    <w:p w14:paraId="763B0125" w14:textId="34501F24" w:rsidR="00BC06BE" w:rsidRPr="00C05C6B" w:rsidRDefault="00BC06BE" w:rsidP="00BC06BE">
      <w:pPr>
        <w:rPr>
          <w:rFonts w:eastAsia="SimSun-ExtB"/>
          <w:i/>
          <w:color w:val="000000" w:themeColor="text1"/>
          <w:szCs w:val="24"/>
        </w:rPr>
      </w:pPr>
      <w:r w:rsidRPr="00C05C6B">
        <w:rPr>
          <w:rFonts w:eastAsia="SimSun-ExtB"/>
          <w:i/>
          <w:color w:val="000000" w:themeColor="text1"/>
          <w:szCs w:val="24"/>
        </w:rPr>
        <w:t>« Il faut l</w:t>
      </w:r>
      <w:r w:rsidRPr="00C05C6B">
        <w:rPr>
          <w:rFonts w:eastAsia="MS Gothic"/>
          <w:i/>
          <w:color w:val="000000" w:themeColor="text1"/>
          <w:szCs w:val="24"/>
        </w:rPr>
        <w:t>’</w:t>
      </w:r>
      <w:r w:rsidRPr="00C05C6B">
        <w:rPr>
          <w:rFonts w:eastAsia="SimSun-ExtB"/>
          <w:i/>
          <w:color w:val="000000" w:themeColor="text1"/>
          <w:szCs w:val="24"/>
        </w:rPr>
        <w:t>argent, car quand un enfant veut quelques choses, les deux autres veulent aussi. Ce n’est pas facile. »</w:t>
      </w:r>
    </w:p>
    <w:p w14:paraId="50A7EDD0" w14:textId="77777777" w:rsidR="00BC06BE" w:rsidRPr="00C05C6B" w:rsidRDefault="00BC06BE" w:rsidP="00BC06BE">
      <w:pPr>
        <w:rPr>
          <w:b/>
          <w:color w:val="000000" w:themeColor="text1"/>
          <w:szCs w:val="24"/>
        </w:rPr>
      </w:pPr>
      <w:r w:rsidRPr="00C05C6B">
        <w:rPr>
          <w:rFonts w:eastAsia="SimSun-ExtB"/>
          <w:color w:val="000000" w:themeColor="text1"/>
          <w:szCs w:val="24"/>
        </w:rPr>
        <w:t>Il me souligne tout de même les avantages de le protection sociale et économique liée au statut salarié et identifie Uber comme une réelle opportunité de travailler, sans quoi il serait toujours au CPAS et exclu de la société.</w:t>
      </w:r>
    </w:p>
    <w:p w14:paraId="555B2AB0" w14:textId="77777777" w:rsidR="00BC06BE" w:rsidRPr="00C05C6B" w:rsidRDefault="00BC06BE" w:rsidP="00BC06BE">
      <w:pPr>
        <w:rPr>
          <w:b/>
          <w:i/>
          <w:color w:val="000000" w:themeColor="text1"/>
          <w:szCs w:val="24"/>
        </w:rPr>
      </w:pPr>
      <w:r w:rsidRPr="00C05C6B">
        <w:rPr>
          <w:b/>
          <w:i/>
          <w:color w:val="000000" w:themeColor="text1"/>
          <w:szCs w:val="24"/>
        </w:rPr>
        <w:t>La plateforme comme sécurité</w:t>
      </w:r>
    </w:p>
    <w:p w14:paraId="258191E2" w14:textId="77777777" w:rsidR="00BC06BE" w:rsidRPr="00C05C6B" w:rsidRDefault="00BC06BE" w:rsidP="00BC06BE">
      <w:pPr>
        <w:rPr>
          <w:color w:val="000000" w:themeColor="text1"/>
          <w:szCs w:val="24"/>
        </w:rPr>
      </w:pPr>
      <w:r w:rsidRPr="00C05C6B">
        <w:rPr>
          <w:color w:val="000000" w:themeColor="text1"/>
          <w:szCs w:val="24"/>
        </w:rPr>
        <w:t xml:space="preserve">Dans notre échantillon de 20 interviews des chauffeurs, 5 travailleurs se rapprochent de l’histoire d’Ali et s’ancrent dans le même récit où le travail sur plateforme s’avère représenter une nécessité dans leur trajectoire professionnelle et personnelle pour pouvoir s’émanciper. </w:t>
      </w:r>
    </w:p>
    <w:p w14:paraId="76C64CD0" w14:textId="77777777" w:rsidR="00BC06BE" w:rsidRPr="00C05C6B" w:rsidRDefault="00BC06BE" w:rsidP="00BC06BE">
      <w:pPr>
        <w:rPr>
          <w:color w:val="000000" w:themeColor="text1"/>
          <w:szCs w:val="24"/>
        </w:rPr>
      </w:pPr>
      <w:r w:rsidRPr="00C05C6B">
        <w:rPr>
          <w:color w:val="000000" w:themeColor="text1"/>
          <w:szCs w:val="24"/>
        </w:rPr>
        <w:t xml:space="preserve">Le point de départ commun de ces travailleurs dans ce récit est l’explication d’expérience(s) négative(s) sur le marché du travail en raison de discrimination (liée à leur identité d’immigré), un manque de de ressources (diplôme, connaissance de la langue française, …) ou en raison d’un sentiment d’exploitation lors d’un emploi passé. </w:t>
      </w:r>
    </w:p>
    <w:p w14:paraId="307DACDE" w14:textId="77777777" w:rsidR="00BC06BE" w:rsidRPr="00C05C6B" w:rsidRDefault="00BC06BE" w:rsidP="00BC06BE">
      <w:pPr>
        <w:rPr>
          <w:color w:val="000000" w:themeColor="text1"/>
          <w:szCs w:val="24"/>
        </w:rPr>
      </w:pPr>
      <w:r w:rsidRPr="00C05C6B">
        <w:rPr>
          <w:color w:val="000000" w:themeColor="text1"/>
          <w:szCs w:val="24"/>
        </w:rPr>
        <w:t xml:space="preserve">En effet, deux situations antérieures à l’arrivée sur plateformes sont décrites. La première concerne les individus qui étaient sans emploi, discriminés sur le marché du travail amenant un sentiment d’exclusion et de précarité comme Ali. </w:t>
      </w:r>
    </w:p>
    <w:p w14:paraId="605D8A4D" w14:textId="4F926040" w:rsidR="00BC06BE" w:rsidRPr="00C05C6B" w:rsidRDefault="00BC06BE" w:rsidP="00BC06BE">
      <w:pPr>
        <w:rPr>
          <w:color w:val="000000" w:themeColor="text1"/>
          <w:szCs w:val="24"/>
        </w:rPr>
      </w:pPr>
      <w:r w:rsidRPr="00C05C6B">
        <w:rPr>
          <w:color w:val="000000" w:themeColor="text1"/>
          <w:szCs w:val="24"/>
        </w:rPr>
        <w:t>La deuxième concerne les individus qui étaient dans un travail vécu et décrit comme pénible. Ces travailleurs avaient un emploi dans un métier manuel</w:t>
      </w:r>
      <w:r w:rsidR="002B150A" w:rsidRPr="00C05C6B">
        <w:rPr>
          <w:color w:val="000000" w:themeColor="text1"/>
          <w:szCs w:val="24"/>
        </w:rPr>
        <w:t>,</w:t>
      </w:r>
      <w:r w:rsidRPr="00C05C6B">
        <w:rPr>
          <w:color w:val="000000" w:themeColor="text1"/>
          <w:szCs w:val="24"/>
        </w:rPr>
        <w:t xml:space="preserve"> mais considérait le salaire trop peu élevé par rapport aux exigences physiques de l’activité.    </w:t>
      </w:r>
    </w:p>
    <w:p w14:paraId="7F8F9B03" w14:textId="7FE0EDE9" w:rsidR="00BC06BE" w:rsidRPr="00C05C6B" w:rsidRDefault="00BC06BE" w:rsidP="00BC06BE">
      <w:pPr>
        <w:rPr>
          <w:i/>
          <w:color w:val="000000" w:themeColor="text1"/>
          <w:szCs w:val="24"/>
        </w:rPr>
      </w:pPr>
      <w:r w:rsidRPr="00C05C6B">
        <w:rPr>
          <w:i/>
          <w:color w:val="000000" w:themeColor="text1"/>
          <w:szCs w:val="24"/>
        </w:rPr>
        <w:lastRenderedPageBreak/>
        <w:t>« J’adore conduire et j’ai toujours bossé dans la livraison. Ça été une opportunité qui s’est offerte à moi et je l’ai saisie. J’ai toujours travaillé derrière un volant, depuis mes 18 ans. J’étais chauffeur pour une société de location, puis pour des pièces de voiture donc dans le secteur mécanique, j’ai livré un peu de tout, meme des colis, j’ai travaillé pour Delhaize, Carrefour… j’ai touché un peu à tout</w:t>
      </w:r>
      <w:r w:rsidR="002B150A" w:rsidRPr="00C05C6B">
        <w:rPr>
          <w:i/>
          <w:color w:val="000000" w:themeColor="text1"/>
          <w:szCs w:val="24"/>
        </w:rPr>
        <w:t>,</w:t>
      </w:r>
      <w:r w:rsidRPr="00C05C6B">
        <w:rPr>
          <w:i/>
          <w:color w:val="000000" w:themeColor="text1"/>
          <w:szCs w:val="24"/>
        </w:rPr>
        <w:t xml:space="preserve"> mais j’en avais marre de porter, j’ai eu un souci de dos. A force de porter j’ai eu une déchirure musculaire, et donc j’ai dû arrêter. Mais bon, je dois continuer à travailler. Il me fallait un travail avec un volant, mais je ne pouvais pas porter du lourd, donc ici c’est le travail parfait pour moi. C’est un ami en commun qui nous a mis en contact</w:t>
      </w:r>
      <w:r w:rsidRPr="00C05C6B">
        <w:rPr>
          <w:color w:val="000000" w:themeColor="text1"/>
          <w:szCs w:val="24"/>
        </w:rPr>
        <w:t>. » (Bilal)</w:t>
      </w:r>
    </w:p>
    <w:p w14:paraId="433AC9A3" w14:textId="563C9D90" w:rsidR="00BC06BE" w:rsidRPr="00C05C6B" w:rsidRDefault="00BC06BE" w:rsidP="00BC06BE">
      <w:pPr>
        <w:rPr>
          <w:i/>
          <w:color w:val="000000" w:themeColor="text1"/>
          <w:szCs w:val="24"/>
        </w:rPr>
      </w:pPr>
      <w:r w:rsidRPr="00C05C6B">
        <w:rPr>
          <w:i/>
          <w:color w:val="000000" w:themeColor="text1"/>
          <w:szCs w:val="24"/>
        </w:rPr>
        <w:t xml:space="preserve"> « Je peignais pour un patron. Le patron était sympa</w:t>
      </w:r>
      <w:r w:rsidR="002B150A" w:rsidRPr="00C05C6B">
        <w:rPr>
          <w:i/>
          <w:color w:val="000000" w:themeColor="text1"/>
          <w:szCs w:val="24"/>
        </w:rPr>
        <w:t>,</w:t>
      </w:r>
      <w:r w:rsidRPr="00C05C6B">
        <w:rPr>
          <w:i/>
          <w:color w:val="000000" w:themeColor="text1"/>
          <w:szCs w:val="24"/>
        </w:rPr>
        <w:t xml:space="preserve"> mais il y a que moi qui travaille à la maison et le salaire c’était pas assez. Je ne suis plus tout jeune et j’avais mal partout ».   </w:t>
      </w:r>
    </w:p>
    <w:p w14:paraId="41563C52" w14:textId="77777777" w:rsidR="00BC06BE" w:rsidRPr="00C05C6B" w:rsidRDefault="00BC06BE" w:rsidP="00BC06BE">
      <w:pPr>
        <w:rPr>
          <w:color w:val="000000" w:themeColor="text1"/>
          <w:szCs w:val="24"/>
        </w:rPr>
      </w:pPr>
      <w:r w:rsidRPr="00C05C6B">
        <w:rPr>
          <w:color w:val="000000" w:themeColor="text1"/>
          <w:szCs w:val="24"/>
        </w:rPr>
        <w:t xml:space="preserve">Les répondants ont tous commencé à travailler comme chauffeur grâce à une connaissance plus ou moins proche : cousin, ami, ami d’un ami, … Les chauffeurs s’inscrivant dans ce cas de figure décrivent l’accès à l’activité de chauffeur comme une aubaine permise d’une part par un accord conclu avec une personne de leur entourage (une connaissance ou un proche) et d’autre part par les facilités technologiques de la plateforme. Les relations entre pairs ont permis la connaissance des expériences sur plateforme et ensuite l’accès au travail sur base de confiance accordée à la personne. </w:t>
      </w:r>
    </w:p>
    <w:p w14:paraId="2454E1EB" w14:textId="77777777" w:rsidR="00BC06BE" w:rsidRPr="00C05C6B" w:rsidRDefault="00BC06BE" w:rsidP="00BC06BE">
      <w:pPr>
        <w:rPr>
          <w:color w:val="000000" w:themeColor="text1"/>
          <w:szCs w:val="24"/>
        </w:rPr>
      </w:pPr>
      <w:r w:rsidRPr="00C05C6B">
        <w:rPr>
          <w:color w:val="000000" w:themeColor="text1"/>
          <w:szCs w:val="24"/>
        </w:rPr>
        <w:t xml:space="preserve">L’imbrication s’effectue dès lors avec des schèmes d’interprétation centrés sur la facilité d’usage de la plateforme et la communication entre pairs comme levier principal. </w:t>
      </w:r>
    </w:p>
    <w:p w14:paraId="676BBCD3"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i/>
          <w:color w:val="000000" w:themeColor="text1"/>
          <w:szCs w:val="24"/>
        </w:rPr>
      </w:pPr>
      <w:r w:rsidRPr="00C05C6B">
        <w:rPr>
          <w:i/>
          <w:color w:val="000000" w:themeColor="text1"/>
          <w:szCs w:val="24"/>
        </w:rPr>
        <w:t>« En fait, moi j'ai commencé, j'ai rencontré Uber il y a 5 ans. J'avais ma sélection médicale sur le permis. Il faut avoir une sélection médicale derrière, comme quoi t'es apte à transporter des personnes pour rémunération. Tu vois ? J'avais ça, et un pote à moi, il m'a dit: "viens rouler avec moi sur la plateforme Uber, tu vas voir que c'est un moyen de revenus, très... très facile". Et c'est vrai hein. T'sais bien, avec les boîtes, les gens ils veulent pas rouler parce qu'ils boivent quoi, c'est... Donc, voilà quoi, avec Uber, c'est un moyen de se faire de l'argent très facilement. »</w:t>
      </w:r>
      <w:r w:rsidRPr="00C05C6B">
        <w:rPr>
          <w:color w:val="000000" w:themeColor="text1"/>
          <w:szCs w:val="24"/>
        </w:rPr>
        <w:t xml:space="preserve"> (Elias)</w:t>
      </w:r>
    </w:p>
    <w:p w14:paraId="2B37DD4B"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i/>
          <w:color w:val="000000" w:themeColor="text1"/>
          <w:szCs w:val="24"/>
        </w:rPr>
      </w:pPr>
    </w:p>
    <w:p w14:paraId="19315CA4" w14:textId="77777777" w:rsidR="00BC06BE" w:rsidRPr="00C05C6B" w:rsidRDefault="00BC06BE" w:rsidP="00BC06BE">
      <w:pPr>
        <w:rPr>
          <w:color w:val="000000" w:themeColor="text1"/>
          <w:szCs w:val="24"/>
        </w:rPr>
      </w:pPr>
      <w:r w:rsidRPr="00C05C6B">
        <w:rPr>
          <w:color w:val="000000" w:themeColor="text1"/>
          <w:szCs w:val="24"/>
        </w:rPr>
        <w:t xml:space="preserve">En effet, la facilité d’utilisation leur autorise de prendre en charge des courses sans devoir parler précisément le français, d’arriver à la destination commandée sans connaitre les rues bruxelloises, de connaitre les codes professionnels sans avoir d’expérience notable dans le secteur. </w:t>
      </w:r>
    </w:p>
    <w:p w14:paraId="15BBC39E" w14:textId="77777777" w:rsidR="00BC06BE" w:rsidRPr="00C05C6B" w:rsidRDefault="00BC06BE" w:rsidP="00BC06BE">
      <w:pPr>
        <w:rPr>
          <w:color w:val="000000" w:themeColor="text1"/>
          <w:szCs w:val="24"/>
        </w:rPr>
      </w:pPr>
      <w:r w:rsidRPr="00C05C6B">
        <w:rPr>
          <w:i/>
          <w:color w:val="000000" w:themeColor="text1"/>
          <w:szCs w:val="24"/>
        </w:rPr>
        <w:lastRenderedPageBreak/>
        <w:t>« Les plateformes sont hyper sophistiquées et très adaptées aux besoins du chauffeur. Même si on a une agression, une panne, ils nous envoient directement un message: "Qu'est ce qui se passe ?" Pour voir </w:t>
      </w:r>
      <w:r w:rsidRPr="00C05C6B">
        <w:rPr>
          <w:color w:val="000000" w:themeColor="text1"/>
          <w:szCs w:val="24"/>
        </w:rPr>
        <w:t>». (Jean-Paul)</w:t>
      </w:r>
      <w:r w:rsidRPr="00C05C6B">
        <w:rPr>
          <w:i/>
          <w:color w:val="000000" w:themeColor="text1"/>
          <w:szCs w:val="24"/>
        </w:rPr>
        <w:t xml:space="preserve"> </w:t>
      </w:r>
    </w:p>
    <w:p w14:paraId="5F4C352D" w14:textId="77777777" w:rsidR="00BC06BE" w:rsidRPr="00C05C6B" w:rsidRDefault="00BC06BE" w:rsidP="00BC06BE">
      <w:pPr>
        <w:rPr>
          <w:color w:val="000000" w:themeColor="text1"/>
          <w:szCs w:val="24"/>
        </w:rPr>
      </w:pPr>
      <w:r w:rsidRPr="00C05C6B">
        <w:rPr>
          <w:color w:val="000000" w:themeColor="text1"/>
          <w:szCs w:val="24"/>
        </w:rPr>
        <w:t xml:space="preserve">L’expérience de travail vécue par ces chauffeurs prend du sens à travers cette occasion vécue a posteriori comme une nécessité pour sortir de leur situation précaire antérieure.  </w:t>
      </w:r>
    </w:p>
    <w:p w14:paraId="09A0E2B5" w14:textId="77777777" w:rsidR="00BC06BE" w:rsidRPr="00C05C6B" w:rsidRDefault="00BC06BE" w:rsidP="00BC06BE">
      <w:pPr>
        <w:rPr>
          <w:color w:val="000000" w:themeColor="text1"/>
          <w:szCs w:val="24"/>
        </w:rPr>
      </w:pPr>
      <w:r w:rsidRPr="00C05C6B">
        <w:rPr>
          <w:color w:val="000000" w:themeColor="text1"/>
          <w:szCs w:val="24"/>
        </w:rPr>
        <w:t xml:space="preserve">Ces chauffeurs considèrent l’accomplissement de leur job comme une forme d’autonomie acquise, les menant à pouvoir s’émanciper. Ils jouissent d’un travail considéré comme stable (au regard de leur contrat salarié), dont les normes, les pratiques, les codes sont visibles et connus grâce à l’application et décernent de cette manière une légitimité en l’existence et l’utilisation de la plateforme et ses dispositifs. Les interactions induites par l’activité de chauffeur sont facilités par les ressources technologiques de l’application, qui structurent l’activité du chauffeur (organisation des courses, transactions financières, …). Les dispositifs de suivi, d’évaluation et de contrôle sont considérés comme des ressources leur permettant d’accomplir leur job aisément et de manière formelle. Cette considération positive leur donne un sentiment de sécurité et de clarté et mène à une légitimité du management algorithmique d’autre part. Certains répondants considèrent même les évaluations comme un gage de professionnalisme et un moyen de satisfaction par rapport à leur métier. </w:t>
      </w:r>
    </w:p>
    <w:p w14:paraId="7C25E7AE" w14:textId="77777777" w:rsidR="00BC06BE" w:rsidRPr="00C05C6B" w:rsidRDefault="00BC06BE" w:rsidP="00BC06BE">
      <w:pPr>
        <w:pStyle w:val="Paragraphedeliste"/>
        <w:numPr>
          <w:ilvl w:val="0"/>
          <w:numId w:val="24"/>
        </w:numPr>
        <w:autoSpaceDE w:val="0"/>
        <w:autoSpaceDN w:val="0"/>
        <w:adjustRightInd w:val="0"/>
        <w:rPr>
          <w:b/>
          <w:color w:val="000000" w:themeColor="text1"/>
          <w:szCs w:val="24"/>
          <w:lang w:val="en-GB"/>
        </w:rPr>
      </w:pPr>
      <w:r w:rsidRPr="00C05C6B">
        <w:rPr>
          <w:b/>
          <w:color w:val="000000" w:themeColor="text1"/>
          <w:szCs w:val="24"/>
          <w:lang w:val="en-GB"/>
        </w:rPr>
        <w:t xml:space="preserve">Hamid </w:t>
      </w:r>
    </w:p>
    <w:p w14:paraId="55360BAD" w14:textId="77777777" w:rsidR="00BC06BE" w:rsidRPr="00C05C6B" w:rsidRDefault="00BC06BE" w:rsidP="00BC06BE">
      <w:pPr>
        <w:rPr>
          <w:color w:val="000000" w:themeColor="text1"/>
          <w:szCs w:val="24"/>
        </w:rPr>
      </w:pPr>
      <w:r w:rsidRPr="00C05C6B">
        <w:rPr>
          <w:color w:val="000000" w:themeColor="text1"/>
          <w:szCs w:val="24"/>
        </w:rPr>
        <w:t xml:space="preserve">« J’ai rencontré Hamid lors d’un rassemblant des chauffeurs organisés lors de la réforme politique du secteur. Grand, en costume cravate, chaussure en pointe, il accepte de répondre à mes questions avec un français parfait. </w:t>
      </w:r>
    </w:p>
    <w:p w14:paraId="156AC34B" w14:textId="77777777" w:rsidR="00BC06BE" w:rsidRPr="00C05C6B" w:rsidRDefault="00BC06BE" w:rsidP="00BC06BE">
      <w:pPr>
        <w:rPr>
          <w:color w:val="000000" w:themeColor="text1"/>
          <w:szCs w:val="24"/>
        </w:rPr>
      </w:pPr>
      <w:r w:rsidRPr="00C05C6B">
        <w:rPr>
          <w:color w:val="000000" w:themeColor="text1"/>
          <w:szCs w:val="24"/>
        </w:rPr>
        <w:t xml:space="preserve">Originaire du Maroc, il est en Belgique depuis une vingtaine d’année et a progressivement lancé plusieurs activités dont celle d’exploitation de voitures de transport. </w:t>
      </w:r>
    </w:p>
    <w:p w14:paraId="3BD2C6C0" w14:textId="52709DB3" w:rsidR="00BC06BE" w:rsidRPr="00C05C6B" w:rsidRDefault="00BC06BE" w:rsidP="00BC06BE">
      <w:pPr>
        <w:rPr>
          <w:color w:val="000000" w:themeColor="text1"/>
          <w:szCs w:val="24"/>
        </w:rPr>
      </w:pPr>
      <w:r w:rsidRPr="00C05C6B">
        <w:rPr>
          <w:color w:val="000000" w:themeColor="text1"/>
          <w:szCs w:val="24"/>
        </w:rPr>
        <w:t>Hamid a tenté des études de commerce qu’il a rapidement abandonné. Quand je lui en demande plus sur son parcours d’entrepreneurs, Hamid me dit qu’il travaillait pour des patrons précédemment</w:t>
      </w:r>
      <w:r w:rsidR="002B150A" w:rsidRPr="00C05C6B">
        <w:rPr>
          <w:color w:val="000000" w:themeColor="text1"/>
          <w:szCs w:val="24"/>
        </w:rPr>
        <w:t>,</w:t>
      </w:r>
      <w:r w:rsidRPr="00C05C6B">
        <w:rPr>
          <w:color w:val="000000" w:themeColor="text1"/>
          <w:szCs w:val="24"/>
        </w:rPr>
        <w:t xml:space="preserve"> mais qu’il a très vite voulu devenir son propre patron. D’abord, Hamid a lancé une activité complémentaire en plus de son emploi dans une entreprise de logistique et s’est lancé dans le secteur LVC peu après. </w:t>
      </w:r>
    </w:p>
    <w:p w14:paraId="201F7790" w14:textId="6E176C44"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color w:val="000000" w:themeColor="text1"/>
          <w:szCs w:val="24"/>
        </w:rPr>
      </w:pPr>
      <w:r w:rsidRPr="00C05C6B">
        <w:rPr>
          <w:i/>
          <w:color w:val="000000" w:themeColor="text1"/>
          <w:szCs w:val="24"/>
        </w:rPr>
        <w:t xml:space="preserve">« Quand on est indépendant, le plus dur, c'est d'avoir du cashflow. Et comme les banques ne nous prêtent plus facilement de l'argent…tu n’es pas super bien aidé. Je suis indépendant depuis bien 10 ans maintenant. Les six premiers mois, quand tu commences, tu es un peu dans </w:t>
      </w:r>
      <w:r w:rsidRPr="00C05C6B">
        <w:rPr>
          <w:i/>
          <w:color w:val="000000" w:themeColor="text1"/>
          <w:szCs w:val="24"/>
        </w:rPr>
        <w:lastRenderedPageBreak/>
        <w:t>le dur parce que si tu n’as pas mis de côté, bah tu es un peu en difficulté. Donc heureusement que j'avais mis de côté de mon ancien boulot, avec lequel on s'est entendu à l'amiable, je me suis séparé d'eux, ils m'ont payé des indemnités. Donc c'est avec ça que j'ai pu ne pas payer un crédit pour me lancer. J'avais déjà tout mon matos</w:t>
      </w:r>
      <w:r w:rsidRPr="00C05C6B">
        <w:rPr>
          <w:color w:val="000000" w:themeColor="text1"/>
          <w:szCs w:val="24"/>
        </w:rPr>
        <w:t>. »</w:t>
      </w:r>
    </w:p>
    <w:p w14:paraId="723A918C" w14:textId="77777777" w:rsidR="00BC06BE" w:rsidRPr="00C05C6B" w:rsidRDefault="00BC06BE" w:rsidP="00BC06BE">
      <w:pPr>
        <w:rPr>
          <w:color w:val="000000" w:themeColor="text1"/>
          <w:szCs w:val="24"/>
        </w:rPr>
      </w:pPr>
      <w:r w:rsidRPr="00C05C6B">
        <w:rPr>
          <w:color w:val="000000" w:themeColor="text1"/>
          <w:szCs w:val="24"/>
        </w:rPr>
        <w:t xml:space="preserve">Aujourd’hui, Hamid est totalement indépendant et combine plusieurs activités, ce qui lui permet de profiter de flexibilité dans sa gestion du temps. </w:t>
      </w:r>
    </w:p>
    <w:p w14:paraId="4BEE9794" w14:textId="0DE1EB99"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color w:val="000000" w:themeColor="text1"/>
          <w:szCs w:val="24"/>
        </w:rPr>
      </w:pPr>
      <w:r w:rsidRPr="00C05C6B">
        <w:rPr>
          <w:color w:val="000000" w:themeColor="text1"/>
          <w:szCs w:val="24"/>
        </w:rPr>
        <w:t>« </w:t>
      </w:r>
      <w:r w:rsidRPr="00C05C6B">
        <w:rPr>
          <w:i/>
          <w:color w:val="000000" w:themeColor="text1"/>
          <w:szCs w:val="24"/>
        </w:rPr>
        <w:t>La flexibilité te permet de couper quand tu veux, aller profiter de la famille, chercher ton fiston. Moi, j'ai une famille, je prends mon fiston à l'école, je peux m'en occuper facilement et quand je veux. Tout ça, on ne trouvera pas ça dans un boulot avec... un horaire et un contrat, comme tout le monde le souhaite quoi. Mais moi j'ai été employé, je n'ai plus envie d'être employé quoi. Donc ça tombe parfaitement.</w:t>
      </w:r>
      <w:r w:rsidRPr="00C05C6B">
        <w:rPr>
          <w:color w:val="000000" w:themeColor="text1"/>
          <w:szCs w:val="24"/>
        </w:rPr>
        <w:t> »</w:t>
      </w:r>
    </w:p>
    <w:p w14:paraId="1B39DC03" w14:textId="77777777" w:rsidR="00BC06BE" w:rsidRPr="00C05C6B" w:rsidRDefault="00BC06BE" w:rsidP="00BC06BE">
      <w:pPr>
        <w:widowControl w:val="0"/>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color w:val="000000" w:themeColor="text1"/>
          <w:szCs w:val="24"/>
        </w:rPr>
      </w:pPr>
      <w:r w:rsidRPr="00C05C6B">
        <w:rPr>
          <w:color w:val="000000" w:themeColor="text1"/>
          <w:szCs w:val="24"/>
        </w:rPr>
        <w:t xml:space="preserve">Hamid a vu le secteur LVC comme une opportunité d’activité entrepreneuriale et d’investissement. </w:t>
      </w:r>
    </w:p>
    <w:p w14:paraId="15BA315D" w14:textId="7BE2F12E"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i/>
          <w:color w:val="000000" w:themeColor="text1"/>
          <w:szCs w:val="24"/>
        </w:rPr>
      </w:pPr>
      <w:r w:rsidRPr="00C05C6B">
        <w:rPr>
          <w:i/>
          <w:color w:val="000000" w:themeColor="text1"/>
          <w:szCs w:val="24"/>
        </w:rPr>
        <w:t xml:space="preserve"> « Je ne suis pas chauffeur tout le temps</w:t>
      </w:r>
      <w:r w:rsidR="002B150A" w:rsidRPr="00C05C6B">
        <w:rPr>
          <w:i/>
          <w:color w:val="000000" w:themeColor="text1"/>
          <w:szCs w:val="24"/>
        </w:rPr>
        <w:t>,</w:t>
      </w:r>
      <w:r w:rsidRPr="00C05C6B">
        <w:rPr>
          <w:i/>
          <w:color w:val="000000" w:themeColor="text1"/>
          <w:szCs w:val="24"/>
        </w:rPr>
        <w:t xml:space="preserve"> mais vraiment quand je suis disponible, tout le reste du temps, j’ai des chauffeurs qui travaillent pour moi</w:t>
      </w:r>
      <w:r w:rsidRPr="00C05C6B">
        <w:rPr>
          <w:color w:val="000000" w:themeColor="text1"/>
          <w:szCs w:val="24"/>
        </w:rPr>
        <w:t xml:space="preserve">. </w:t>
      </w:r>
      <w:r w:rsidRPr="00C05C6B">
        <w:rPr>
          <w:i/>
          <w:color w:val="000000" w:themeColor="text1"/>
          <w:szCs w:val="24"/>
        </w:rPr>
        <w:t>Donc je gère les chauffeurs, ce n’est pas mon activité principale. J’ai créé une société, et j’ai ensuite recruté les chauffeurs, j’en ai trois. Ce sont mes voitures. »</w:t>
      </w:r>
    </w:p>
    <w:p w14:paraId="23048132"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color w:val="000000" w:themeColor="text1"/>
          <w:szCs w:val="24"/>
        </w:rPr>
      </w:pPr>
      <w:r w:rsidRPr="00C05C6B">
        <w:rPr>
          <w:color w:val="000000" w:themeColor="text1"/>
          <w:szCs w:val="24"/>
        </w:rPr>
        <w:t>Il souligne aussi la facilité de gestion de son personnel grâce à l’application Uber qui simplifie la relation entre lui et ses employés, tant au niveau du contrôle des activités que la gestion des courses des chauffeurs eux-mêmes. Avant l’arrivée des applications mobiles, au sein du secteur taxi traditionnel, la gestion des courses avait été déterminée selon un horaire fixe de 6h du matin à 6h du soir, qui n’était selon lui pas optimal et efficient.</w:t>
      </w:r>
    </w:p>
    <w:p w14:paraId="7EDD2EC8" w14:textId="3C6F6A46"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i/>
          <w:color w:val="000000" w:themeColor="text1"/>
          <w:szCs w:val="24"/>
        </w:rPr>
      </w:pPr>
      <w:r w:rsidRPr="00C05C6B">
        <w:rPr>
          <w:i/>
          <w:color w:val="000000" w:themeColor="text1"/>
          <w:szCs w:val="24"/>
        </w:rPr>
        <w:t xml:space="preserve"> « C’est moi qui ai fait l’investissement.  Mes salariés doivent gérer leur planning comme ils le veulent, en fonction de la demande. Ils doivent faire un temps plein, 38h, mais ils les font quand eux veulent le faire, ils sont flexibles ; ça ne sert a rien de les mettre au travail quand il n’y a pas de demande. C’est ça le grand avantage de Uber c’est la flexibilité et qui est le problème du secteur des taxis. Dans le taxi,ils ont fixé des tranches horaires, de 6h du matin à 6h le soir, et 6h du soir jusque 6h du matin donc tu as beaucoup à prester (12h par jour)</w:t>
      </w:r>
      <w:r w:rsidR="002B150A" w:rsidRPr="00C05C6B">
        <w:rPr>
          <w:i/>
          <w:color w:val="000000" w:themeColor="text1"/>
          <w:szCs w:val="24"/>
        </w:rPr>
        <w:t>,</w:t>
      </w:r>
      <w:r w:rsidRPr="00C05C6B">
        <w:rPr>
          <w:i/>
          <w:color w:val="000000" w:themeColor="text1"/>
          <w:szCs w:val="24"/>
        </w:rPr>
        <w:t xml:space="preserve"> mais ils ne sont déclarés que pour 8h</w:t>
      </w:r>
      <w:r w:rsidR="00DA174A" w:rsidRPr="00C05C6B">
        <w:rPr>
          <w:i/>
          <w:color w:val="000000" w:themeColor="text1"/>
          <w:szCs w:val="24"/>
        </w:rPr>
        <w:t>,</w:t>
      </w:r>
      <w:r w:rsidRPr="00C05C6B">
        <w:rPr>
          <w:i/>
          <w:color w:val="000000" w:themeColor="text1"/>
          <w:szCs w:val="24"/>
        </w:rPr>
        <w:t xml:space="preserve"> car sur les 12h tu es souvent immobilisé. Avec Uber, tu travailles quand tu veux. »</w:t>
      </w:r>
    </w:p>
    <w:p w14:paraId="0658A3C6" w14:textId="77777777" w:rsidR="00BC06BE" w:rsidRPr="00C05C6B" w:rsidRDefault="00BC06BE" w:rsidP="00BC06BE">
      <w:pPr>
        <w:rPr>
          <w:color w:val="000000" w:themeColor="text1"/>
          <w:szCs w:val="24"/>
        </w:rPr>
      </w:pPr>
      <w:r w:rsidRPr="00C05C6B">
        <w:rPr>
          <w:color w:val="000000" w:themeColor="text1"/>
          <w:szCs w:val="24"/>
        </w:rPr>
        <w:lastRenderedPageBreak/>
        <w:t>L’expérience d’Hamid montre que Uber est un facilitateur de création d’activités et un outil facile et accessible pour la gestion des activités, et de la gestion du personnel. </w:t>
      </w:r>
    </w:p>
    <w:p w14:paraId="118F92D0" w14:textId="77777777" w:rsidR="00BC06BE" w:rsidRPr="00C05C6B" w:rsidRDefault="00BC06BE" w:rsidP="00BC06BE">
      <w:pPr>
        <w:rPr>
          <w:color w:val="000000" w:themeColor="text1"/>
          <w:szCs w:val="24"/>
        </w:rPr>
      </w:pPr>
      <w:r w:rsidRPr="00C05C6B">
        <w:rPr>
          <w:color w:val="000000" w:themeColor="text1"/>
          <w:szCs w:val="24"/>
        </w:rPr>
        <w:t>Nous sommes dans une autre expérience de travail sur plateforme, côté entrepreneur montrant d’autres façon de considérer la plateforme au regard du parcours et profil spécifique de la personne »</w:t>
      </w:r>
    </w:p>
    <w:p w14:paraId="4BFFEBA9" w14:textId="77777777" w:rsidR="00BC06BE" w:rsidRPr="00C05C6B" w:rsidRDefault="00BC06BE" w:rsidP="00BC06BE">
      <w:pPr>
        <w:pStyle w:val="Titre5"/>
        <w:rPr>
          <w:color w:val="000000" w:themeColor="text1"/>
        </w:rPr>
      </w:pPr>
      <w:bookmarkStart w:id="348" w:name="_Toc151300070"/>
      <w:bookmarkStart w:id="349" w:name="_Toc169527952"/>
      <w:r w:rsidRPr="00C05C6B">
        <w:rPr>
          <w:color w:val="000000" w:themeColor="text1"/>
        </w:rPr>
        <w:t>La plateforme comme opportunité</w:t>
      </w:r>
      <w:bookmarkEnd w:id="348"/>
      <w:bookmarkEnd w:id="349"/>
      <w:r w:rsidRPr="00C05C6B">
        <w:rPr>
          <w:color w:val="000000" w:themeColor="text1"/>
        </w:rPr>
        <w:t xml:space="preserve"> </w:t>
      </w:r>
    </w:p>
    <w:p w14:paraId="340091C8" w14:textId="77777777" w:rsidR="00BC06BE" w:rsidRPr="00C05C6B" w:rsidRDefault="00BC06BE" w:rsidP="00BC06BE">
      <w:pPr>
        <w:rPr>
          <w:color w:val="000000" w:themeColor="text1"/>
          <w:szCs w:val="24"/>
        </w:rPr>
      </w:pPr>
      <w:r w:rsidRPr="00C05C6B">
        <w:rPr>
          <w:color w:val="000000" w:themeColor="text1"/>
          <w:szCs w:val="24"/>
        </w:rPr>
        <w:t xml:space="preserve">Le récit d’Hamid est partagé par 8 chauffeurs rencontrés. La situation d’indépendant ou entrepreneur est la plus courante parmi les formes de travail sur plateforme (Deloitte, 2020). </w:t>
      </w:r>
    </w:p>
    <w:p w14:paraId="14E561E7" w14:textId="77777777" w:rsidR="00BC06BE" w:rsidRPr="00C05C6B" w:rsidRDefault="00BC06BE" w:rsidP="00BC06BE">
      <w:pPr>
        <w:rPr>
          <w:color w:val="000000" w:themeColor="text1"/>
          <w:szCs w:val="24"/>
        </w:rPr>
      </w:pPr>
      <w:r w:rsidRPr="00C05C6B">
        <w:rPr>
          <w:color w:val="000000" w:themeColor="text1"/>
          <w:szCs w:val="24"/>
        </w:rPr>
        <w:t xml:space="preserve">Deux profils de ces chauffeurs se différencient néanmoins : ceux travaillant seuls pour leur propre compte en tant qu’indépendant et ceux qui sont patrons et jouent davantage un rôle de gestionnaires de flotte et/ou patrons des chauffeurs qu’ils engagent. Ces derniers travaillent encore en tant que chauffeur de manière sporadique, en complément des courses réalisées par leurs employés, selon les besoins. Dans les deux cas, ces travailleurs utilisent les plateformes tous les jours dans le cadre de leurs activités. </w:t>
      </w:r>
    </w:p>
    <w:p w14:paraId="3EE98FE5" w14:textId="257F6346" w:rsidR="00BC06BE" w:rsidRPr="00C05C6B" w:rsidRDefault="00BC06BE" w:rsidP="00BC06BE">
      <w:pPr>
        <w:rPr>
          <w:color w:val="000000" w:themeColor="text1"/>
          <w:szCs w:val="24"/>
        </w:rPr>
      </w:pPr>
      <w:r w:rsidRPr="00C05C6B">
        <w:rPr>
          <w:color w:val="000000" w:themeColor="text1"/>
          <w:szCs w:val="24"/>
        </w:rPr>
        <w:t>La plateforme représente une opportunité d’ouvrir ou étendre une activité entrepreneuriale dans le transport de personnes et de la gérer efficacement. C’est un gage de sécurité</w:t>
      </w:r>
      <w:r w:rsidR="00DA174A" w:rsidRPr="00C05C6B">
        <w:rPr>
          <w:color w:val="000000" w:themeColor="text1"/>
          <w:szCs w:val="24"/>
        </w:rPr>
        <w:t>,</w:t>
      </w:r>
      <w:r w:rsidRPr="00C05C6B">
        <w:rPr>
          <w:color w:val="000000" w:themeColor="text1"/>
          <w:szCs w:val="24"/>
        </w:rPr>
        <w:t xml:space="preserve"> car les ressources de contrôle sont précises. </w:t>
      </w:r>
    </w:p>
    <w:p w14:paraId="214207C7" w14:textId="77777777" w:rsidR="00BC06BE" w:rsidRPr="00C05C6B" w:rsidRDefault="00BC06BE" w:rsidP="00BC06BE">
      <w:pPr>
        <w:rPr>
          <w:color w:val="000000" w:themeColor="text1"/>
          <w:szCs w:val="24"/>
        </w:rPr>
      </w:pPr>
      <w:r w:rsidRPr="00C05C6B">
        <w:rPr>
          <w:color w:val="000000" w:themeColor="text1"/>
          <w:szCs w:val="24"/>
        </w:rPr>
        <w:t xml:space="preserve">Ici les raisons de devenir chauffeur indépendant représentent une opportunité d’ouvrir et et/ou exploiter un business, les répondants parlent de « saisir cette chance ». Il se place comme acteur de sa vie en profitant de l’ouverture d’un service rémunéré. </w:t>
      </w:r>
    </w:p>
    <w:p w14:paraId="7D3130FC"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color w:val="000000" w:themeColor="text1"/>
          <w:szCs w:val="24"/>
        </w:rPr>
      </w:pPr>
      <w:r w:rsidRPr="00C05C6B">
        <w:rPr>
          <w:i/>
          <w:color w:val="000000" w:themeColor="text1"/>
          <w:szCs w:val="24"/>
        </w:rPr>
        <w:t>« Je suis chauffeur depuis 6 ans maintenant j’ai créé mon entreprise en 2015, au tout début de Uber X. ce qui m’a motivé en fait c’est l’idée qu’ils ont lancé, de transporter des personnes d’un endroit à un autre, pour arrondir nos fins de mois. Avant, j’étais sans emploi. Ça m’a permis de sortir du chômage.</w:t>
      </w:r>
      <w:r w:rsidRPr="00C05C6B">
        <w:rPr>
          <w:color w:val="000000" w:themeColor="text1"/>
          <w:szCs w:val="24"/>
        </w:rPr>
        <w:t> » (Bilel)</w:t>
      </w:r>
    </w:p>
    <w:p w14:paraId="63312FA0" w14:textId="77777777" w:rsidR="00BC06BE" w:rsidRPr="00C05C6B" w:rsidRDefault="00BC06BE" w:rsidP="00BC06BE">
      <w:pPr>
        <w:rPr>
          <w:color w:val="000000" w:themeColor="text1"/>
          <w:szCs w:val="24"/>
        </w:rPr>
      </w:pPr>
      <w:r w:rsidRPr="00C05C6B">
        <w:rPr>
          <w:color w:val="000000" w:themeColor="text1"/>
          <w:szCs w:val="24"/>
        </w:rPr>
        <w:t xml:space="preserve">Yassine voulait d’abord travailler sur plateforme en plus de son job salarié pour arrondir les fins de mois et a fini par prendre gout au travail indépendant et a donc progressivement migré totalement vers cette forme d’emploi dans le métier de chauffeur, favorisée par l’existence d’Uber. </w:t>
      </w:r>
    </w:p>
    <w:p w14:paraId="70FD0588" w14:textId="50903FA7" w:rsidR="00BC06BE" w:rsidRPr="00C05C6B" w:rsidRDefault="00BC06BE" w:rsidP="00BC06BE">
      <w:pPr>
        <w:rPr>
          <w:i/>
          <w:color w:val="000000" w:themeColor="text1"/>
          <w:szCs w:val="24"/>
        </w:rPr>
      </w:pPr>
      <w:r w:rsidRPr="00C05C6B">
        <w:rPr>
          <w:i/>
          <w:color w:val="000000" w:themeColor="text1"/>
          <w:szCs w:val="24"/>
        </w:rPr>
        <w:t xml:space="preserve"> </w:t>
      </w:r>
      <w:r w:rsidR="00665F57" w:rsidRPr="00C05C6B">
        <w:rPr>
          <w:i/>
          <w:color w:val="000000" w:themeColor="text1"/>
          <w:szCs w:val="24"/>
        </w:rPr>
        <w:t>« </w:t>
      </w:r>
      <w:r w:rsidRPr="00C05C6B">
        <w:rPr>
          <w:i/>
          <w:color w:val="000000" w:themeColor="text1"/>
          <w:szCs w:val="24"/>
        </w:rPr>
        <w:t xml:space="preserve">A l'époque c'était compliqué, parce qu'on va dire que j'ai bossé comme ça pendant deux ans, et ouais, c'était compliqué, parce qu'on va dire que j'avais la STIB d'un côté, et après je devais aller bosser dans le taxi des fois. Ça faisait des grosses semaines. Mais bon, on va dire que </w:t>
      </w:r>
      <w:r w:rsidRPr="00C05C6B">
        <w:rPr>
          <w:i/>
          <w:color w:val="000000" w:themeColor="text1"/>
          <w:szCs w:val="24"/>
        </w:rPr>
        <w:lastRenderedPageBreak/>
        <w:t>j'avais pour projet d'ouvrir ma propre société, tu vois. Donc, j'étais un peu obligé de... Dans la société actuelle, si tu veux quelque chose, t'es obligé de bosser un peu.(…) J'avais la sécurité de la STIB qui paye les factures et tout, et du coup l'argent que je faisais dans le taxi, voilà quoi.</w:t>
      </w:r>
      <w:r w:rsidRPr="00C05C6B">
        <w:rPr>
          <w:color w:val="000000" w:themeColor="text1"/>
          <w:szCs w:val="24"/>
        </w:rPr>
        <w:t xml:space="preserve"> </w:t>
      </w:r>
      <w:r w:rsidRPr="00C05C6B">
        <w:rPr>
          <w:i/>
          <w:color w:val="000000" w:themeColor="text1"/>
          <w:szCs w:val="24"/>
        </w:rPr>
        <w:t>Parce qu'en vrai, si je n’avais pas la STIB, bah j'aurais galéré.</w:t>
      </w:r>
      <w:r w:rsidR="00665F57" w:rsidRPr="00C05C6B">
        <w:rPr>
          <w:i/>
          <w:color w:val="000000" w:themeColor="text1"/>
          <w:szCs w:val="24"/>
        </w:rPr>
        <w:t> »</w:t>
      </w:r>
      <w:r w:rsidRPr="00C05C6B">
        <w:rPr>
          <w:i/>
          <w:color w:val="000000" w:themeColor="text1"/>
          <w:szCs w:val="24"/>
        </w:rPr>
        <w:t xml:space="preserve"> </w:t>
      </w:r>
      <w:r w:rsidRPr="00C05C6B">
        <w:rPr>
          <w:color w:val="000000" w:themeColor="text1"/>
          <w:szCs w:val="24"/>
        </w:rPr>
        <w:t xml:space="preserve">(Yassine) </w:t>
      </w:r>
    </w:p>
    <w:p w14:paraId="35CA2EA3" w14:textId="77777777" w:rsidR="00BC06BE" w:rsidRPr="00C05C6B" w:rsidRDefault="00BC06BE" w:rsidP="00BC06BE">
      <w:pPr>
        <w:rPr>
          <w:color w:val="000000" w:themeColor="text1"/>
          <w:szCs w:val="24"/>
        </w:rPr>
      </w:pPr>
      <w:r w:rsidRPr="00C05C6B">
        <w:rPr>
          <w:color w:val="000000" w:themeColor="text1"/>
          <w:szCs w:val="24"/>
        </w:rPr>
        <w:t xml:space="preserve">Ce dernier raconte avoir profité des avantages octroyés par le statut d’employé pour ouvrir progressivement son activité entrepreneuriale. </w:t>
      </w:r>
    </w:p>
    <w:p w14:paraId="286C0359" w14:textId="56C2F197" w:rsidR="00BC06BE" w:rsidRPr="00C05C6B" w:rsidRDefault="00BC06BE" w:rsidP="00BC06BE">
      <w:pPr>
        <w:rPr>
          <w:i/>
          <w:color w:val="000000" w:themeColor="text1"/>
          <w:szCs w:val="24"/>
        </w:rPr>
      </w:pPr>
      <w:r w:rsidRPr="00C05C6B">
        <w:rPr>
          <w:i/>
          <w:color w:val="000000" w:themeColor="text1"/>
          <w:szCs w:val="24"/>
        </w:rPr>
        <w:t>« Avec un emploi stable ; tu peux aller te présenter partout, si tu viens de la STIB, tout le monde t'accorde ce que tu veux: un crédit auto, un crédit immobilier, ... Si tu as trois mois de fiche de paye, t'as un CDI, ils t'accordent tout. Tu vois, c'est limite ils vont plus faire confiance à un mec qui bosse à la STIB qu'a un mec qui est indépendant. Du coup, je suis resté le temps d’avoir tout préparé</w:t>
      </w:r>
      <w:r w:rsidRPr="00C05C6B">
        <w:rPr>
          <w:color w:val="000000" w:themeColor="text1"/>
          <w:szCs w:val="24"/>
        </w:rPr>
        <w:t>. » (Yassine)</w:t>
      </w:r>
      <w:r w:rsidRPr="00C05C6B">
        <w:rPr>
          <w:i/>
          <w:color w:val="000000" w:themeColor="text1"/>
          <w:szCs w:val="24"/>
        </w:rPr>
        <w:t xml:space="preserve"> </w:t>
      </w:r>
    </w:p>
    <w:p w14:paraId="52C948E5" w14:textId="77777777" w:rsidR="00BC06BE" w:rsidRPr="00C05C6B" w:rsidRDefault="00BC06BE" w:rsidP="00BC06BE">
      <w:pPr>
        <w:rPr>
          <w:color w:val="000000" w:themeColor="text1"/>
          <w:szCs w:val="24"/>
        </w:rPr>
      </w:pPr>
      <w:r w:rsidRPr="00C05C6B">
        <w:rPr>
          <w:color w:val="000000" w:themeColor="text1"/>
          <w:szCs w:val="24"/>
        </w:rPr>
        <w:t xml:space="preserve">Une femme chauffeur raconte avoir participé à la séance ‘information donnée par Uber et a été convaincue : femme d’une cinquantaine d’année, elle voit en Uber une opportunité de prendre son avenir professionnel en main. </w:t>
      </w:r>
    </w:p>
    <w:p w14:paraId="0EFE51AF" w14:textId="2943D03B" w:rsidR="00BC06BE" w:rsidRPr="00C05C6B" w:rsidRDefault="00BC06BE" w:rsidP="00BC06BE">
      <w:pPr>
        <w:rPr>
          <w:color w:val="000000" w:themeColor="text1"/>
          <w:szCs w:val="24"/>
        </w:rPr>
      </w:pPr>
      <w:r w:rsidRPr="00C05C6B">
        <w:rPr>
          <w:color w:val="000000" w:themeColor="text1"/>
          <w:szCs w:val="24"/>
        </w:rPr>
        <w:t xml:space="preserve"> « </w:t>
      </w:r>
      <w:r w:rsidRPr="00C05C6B">
        <w:rPr>
          <w:i/>
          <w:color w:val="000000" w:themeColor="text1"/>
          <w:szCs w:val="24"/>
        </w:rPr>
        <w:t>J’ai perdu mon emploi à l’usine et à mon âge c’était très compliqué de retrouver un job. J’ai un fils qui va aller à l’université j’ai dû prendre les choses en main. Mon mari m’a poussé à au moins prendre les infos pour Uber. Après la séance d’information, je me suis inscrite et mis toutes mes économies dans l’ouverture de mon activité, et en fait, j’adore</w:t>
      </w:r>
      <w:r w:rsidRPr="00C05C6B">
        <w:rPr>
          <w:color w:val="000000" w:themeColor="text1"/>
          <w:szCs w:val="24"/>
        </w:rPr>
        <w:t> » (Sabine)</w:t>
      </w:r>
    </w:p>
    <w:p w14:paraId="4D906DE8"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color w:val="000000" w:themeColor="text1"/>
          <w:szCs w:val="24"/>
        </w:rPr>
      </w:pPr>
      <w:r w:rsidRPr="00C05C6B">
        <w:rPr>
          <w:color w:val="000000" w:themeColor="text1"/>
          <w:szCs w:val="24"/>
        </w:rPr>
        <w:t>Dans cette trajectoire illustrée par les témoignages ci-dessus, les travailleurs décrivent un capital social composé de la capacité à mobiliser des ressources et fructifier les opportunités qui s’offrent à eux. Ils ont en commun la possession d’un réseau de connaissances facilitant la création d’entreprise (capital social mobilisable pour les démarches et la constitution d’une clientèle). En revanche, l’accès à cette activité entrepreneuriale est plus « facile » qu’un autre type d’activité indépendant.</w:t>
      </w:r>
    </w:p>
    <w:p w14:paraId="38D53420"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i/>
          <w:color w:val="000000" w:themeColor="text1"/>
          <w:szCs w:val="24"/>
        </w:rPr>
      </w:pPr>
      <w:r w:rsidRPr="00C05C6B">
        <w:rPr>
          <w:i/>
          <w:color w:val="000000" w:themeColor="text1"/>
          <w:szCs w:val="24"/>
        </w:rPr>
        <w:t xml:space="preserve"> « J’ai commencé en étant salarié et ensuite j’ai ouvert un magasin. J’étais gérante d’un magasin et ça me prenait vraiment beaucoup de temps, c’était pénible, difficile et aujourd’hui je me suis plus libre, je jongle avec mon mari sur les horaires. Moi je veux plus être salarié. » (Asma)</w:t>
      </w:r>
    </w:p>
    <w:p w14:paraId="1324781B"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color w:val="000000" w:themeColor="text1"/>
          <w:szCs w:val="24"/>
        </w:rPr>
      </w:pPr>
      <w:r w:rsidRPr="00C05C6B">
        <w:rPr>
          <w:color w:val="000000" w:themeColor="text1"/>
          <w:szCs w:val="24"/>
        </w:rPr>
        <w:t xml:space="preserve">En plus d’un capital économique créé ou obtenu afin d’acquérir l’équipement nécessaire à leur activité (crédit auto, assurance, …), ces individus mettent en application des compétences ou des savoirs/savoir-faire/savoir-être permettant de développer une activité (ils apprennent </w:t>
      </w:r>
      <w:r w:rsidRPr="00C05C6B">
        <w:rPr>
          <w:color w:val="000000" w:themeColor="text1"/>
          <w:szCs w:val="24"/>
        </w:rPr>
        <w:lastRenderedPageBreak/>
        <w:t xml:space="preserve">progressivement les savoirs liés à a gestion de la clientèle, l’optimisation économique de leur activité, …). </w:t>
      </w:r>
    </w:p>
    <w:p w14:paraId="663D771B" w14:textId="2BC41076"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color w:val="000000" w:themeColor="text1"/>
          <w:szCs w:val="24"/>
        </w:rPr>
      </w:pPr>
      <w:r w:rsidRPr="00C05C6B">
        <w:rPr>
          <w:color w:val="000000" w:themeColor="text1"/>
          <w:szCs w:val="24"/>
        </w:rPr>
        <w:t xml:space="preserve">La plateforme représente une opportunité supplémentaire pour faire fructifier leur activité. </w:t>
      </w:r>
    </w:p>
    <w:p w14:paraId="5F0F2B96"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color w:val="000000" w:themeColor="text1"/>
          <w:szCs w:val="24"/>
        </w:rPr>
      </w:pPr>
      <w:r w:rsidRPr="00C05C6B">
        <w:rPr>
          <w:color w:val="000000" w:themeColor="text1"/>
          <w:szCs w:val="24"/>
        </w:rPr>
        <w:t>« </w:t>
      </w:r>
      <w:r w:rsidRPr="00C05C6B">
        <w:rPr>
          <w:i/>
          <w:color w:val="000000" w:themeColor="text1"/>
          <w:szCs w:val="24"/>
        </w:rPr>
        <w:t>Ici, on ne fait pas tous que Uber, il y a Heetch, Husk, ride me, etc. On a aussi nos clients privés, j’ai mon réseau social, je fais les mariages. Uber c’est juste qu’il a un portefeuille client que les autres non pas. Et il y en a qui bossent qu’avec Uber et ils s’en sortent très bien.</w:t>
      </w:r>
      <w:r w:rsidRPr="00C05C6B">
        <w:rPr>
          <w:color w:val="000000" w:themeColor="text1"/>
          <w:szCs w:val="24"/>
        </w:rPr>
        <w:t> » (Amine)</w:t>
      </w:r>
    </w:p>
    <w:p w14:paraId="6407FF18" w14:textId="4AF7146A"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color w:val="000000" w:themeColor="text1"/>
          <w:szCs w:val="24"/>
        </w:rPr>
      </w:pPr>
      <w:r w:rsidRPr="00C05C6B">
        <w:rPr>
          <w:color w:val="000000" w:themeColor="text1"/>
          <w:szCs w:val="24"/>
        </w:rPr>
        <w:t>L’utilisation de la plateforme représente un levier mobilisé dans une ambition entrepreneuriale et les dispositifs algorithmiques sont légitimés</w:t>
      </w:r>
      <w:r w:rsidR="00DA174A" w:rsidRPr="00C05C6B">
        <w:rPr>
          <w:color w:val="000000" w:themeColor="text1"/>
          <w:szCs w:val="24"/>
        </w:rPr>
        <w:t>,</w:t>
      </w:r>
      <w:r w:rsidRPr="00C05C6B">
        <w:rPr>
          <w:color w:val="000000" w:themeColor="text1"/>
          <w:szCs w:val="24"/>
        </w:rPr>
        <w:t xml:space="preserve"> car utiles à une gestion des courses et le suivi des travailleurs sans supervision directe. Le fait de suivre de loin les activités des travailleurs donne un sentiment de confiance entre les deux parties. L’absence de contrôle direct induite par l’utilisation de l’application donne un sentiment de confiance aux chauffeurs d’une part, et permet aux patrons de gérer plus de travailleurs en même temps d’autre part. </w:t>
      </w:r>
    </w:p>
    <w:p w14:paraId="21D22140"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color w:val="000000" w:themeColor="text1"/>
          <w:szCs w:val="24"/>
        </w:rPr>
      </w:pPr>
      <w:r w:rsidRPr="00C05C6B">
        <w:rPr>
          <w:color w:val="000000" w:themeColor="text1"/>
          <w:szCs w:val="24"/>
        </w:rPr>
        <w:t>«</w:t>
      </w:r>
      <w:r w:rsidRPr="00C05C6B">
        <w:rPr>
          <w:i/>
          <w:color w:val="000000" w:themeColor="text1"/>
          <w:szCs w:val="24"/>
        </w:rPr>
        <w:t xml:space="preserve"> Je travaille que pour moi et j’ai un chauffeur qui travaille pour moi. Je travaille 12h par jour. Je choisis mon emploi du temps, si j’ai fait mon CA sur ma journée, je pars plus tôt … je suis libre et indépendant. On peut travailler sur plusieurs plateformes, on peut avoir nos clients privés, … on peut faire ce qu’on veut. Mon chauffeur c’est pareil, tant qu’il atteint les chiffres qu’on a fixé pour vivre, il gère son horaire ».</w:t>
      </w:r>
      <w:r w:rsidRPr="00C05C6B">
        <w:rPr>
          <w:color w:val="000000" w:themeColor="text1"/>
          <w:szCs w:val="24"/>
        </w:rPr>
        <w:t xml:space="preserve"> (Majid)</w:t>
      </w:r>
    </w:p>
    <w:p w14:paraId="15524C73" w14:textId="77777777" w:rsidR="00BC06BE" w:rsidRPr="00C05C6B" w:rsidRDefault="00BC06BE" w:rsidP="00BC06BE">
      <w:pPr>
        <w:rPr>
          <w:color w:val="000000" w:themeColor="text1"/>
          <w:szCs w:val="24"/>
        </w:rPr>
      </w:pPr>
      <w:r w:rsidRPr="00C05C6B">
        <w:rPr>
          <w:color w:val="000000" w:themeColor="text1"/>
          <w:szCs w:val="24"/>
        </w:rPr>
        <w:t xml:space="preserve">La variabilité des heures de travail est totalement intégrée et justifiée en comparaison à d’autres réalités de métier. </w:t>
      </w:r>
    </w:p>
    <w:p w14:paraId="1B7D3F07" w14:textId="0B48884C" w:rsidR="00BC06BE" w:rsidRPr="00C05C6B" w:rsidRDefault="00BC06BE" w:rsidP="00394D21">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i/>
          <w:color w:val="000000" w:themeColor="text1"/>
          <w:szCs w:val="24"/>
        </w:rPr>
      </w:pPr>
      <w:r w:rsidRPr="00C05C6B">
        <w:rPr>
          <w:i/>
          <w:color w:val="000000" w:themeColor="text1"/>
          <w:szCs w:val="24"/>
        </w:rPr>
        <w:t>« En fait, c'est comme quand un salarié décide de faire... voilà, des heures sup’. Ou des infirmiers qui font la nuit parce que ça gagne plus ou quoi, c'est un peu comme ça. Parce que tu es ton propre patron quoi. Tu fais des heures, tu as rendez-vous avec une copine, ou madame, tu vas à ton rendez-vous, tu fais ce qu'il y a à faire, et tu repars ».</w:t>
      </w:r>
      <w:r w:rsidRPr="00C05C6B">
        <w:rPr>
          <w:color w:val="000000" w:themeColor="text1"/>
          <w:szCs w:val="24"/>
        </w:rPr>
        <w:t xml:space="preserve"> (Jean-Pol)</w:t>
      </w:r>
    </w:p>
    <w:p w14:paraId="2EE7AF02" w14:textId="46B5E9AF" w:rsidR="00BC06BE" w:rsidRPr="00C05C6B" w:rsidRDefault="00BC06BE" w:rsidP="00394D21">
      <w:pPr>
        <w:spacing w:before="120" w:after="120"/>
        <w:rPr>
          <w:color w:val="000000" w:themeColor="text1"/>
          <w:szCs w:val="24"/>
        </w:rPr>
      </w:pPr>
      <w:r w:rsidRPr="00C05C6B">
        <w:rPr>
          <w:color w:val="000000" w:themeColor="text1"/>
          <w:szCs w:val="24"/>
        </w:rPr>
        <w:t xml:space="preserve">Le dispositif technologique représente dès lors, d’une part, un support utile dans la structuration de leur activité en tant qu’entrepreneur et/ou dirigeant, et d’autre part, un filet de sécurité dans leur quotidien de travail face aux désagréments que leur métier implique. </w:t>
      </w:r>
    </w:p>
    <w:p w14:paraId="52CB6B4E" w14:textId="3144C5D8" w:rsidR="00BC06BE" w:rsidRPr="00C05C6B" w:rsidRDefault="00BC06BE" w:rsidP="00394D21">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color w:val="000000" w:themeColor="text1"/>
          <w:szCs w:val="24"/>
        </w:rPr>
      </w:pPr>
      <w:r w:rsidRPr="00C05C6B">
        <w:rPr>
          <w:color w:val="000000" w:themeColor="text1"/>
          <w:szCs w:val="24"/>
        </w:rPr>
        <w:t>« </w:t>
      </w:r>
      <w:r w:rsidRPr="00C05C6B">
        <w:rPr>
          <w:i/>
          <w:color w:val="000000" w:themeColor="text1"/>
          <w:szCs w:val="24"/>
        </w:rPr>
        <w:t xml:space="preserve">En tant que chauffeur on peut aussi noter le passager. Un jour j’ai eu un gros problème avec un client, je lui ai mis une étoile. Le lendemain, j’ai été chez Uber pour expliquer la situation en détails. Ils m’ont dit que j’avais agi avec professionnalisme. Mais moi j’ai dit que s’il allait trop loin, j’ai du caractère, je le mettais dehors. Ils m’ont dit « oh non il ne faut pas faire ça, il </w:t>
      </w:r>
      <w:r w:rsidRPr="00C05C6B">
        <w:rPr>
          <w:i/>
          <w:color w:val="000000" w:themeColor="text1"/>
          <w:szCs w:val="24"/>
        </w:rPr>
        <w:lastRenderedPageBreak/>
        <w:t>aurait jamais été aussi loin’. Le problème c’est qu’ok moi je ne me laisse pas faire, mais je connais des femmes chauffeur qui sont moins à se défendre, la fille elle va être traumatisée. Donc j’ai dit qu’ils devaient interdire ce client aux chauffeur aux femmes par mesure de sécurité. Et ce qui est bien c’est que quand vous mettez une étoile à un client, vous ne l’avez plus jamais dans la voiture</w:t>
      </w:r>
      <w:r w:rsidRPr="00C05C6B">
        <w:rPr>
          <w:color w:val="000000" w:themeColor="text1"/>
          <w:szCs w:val="24"/>
        </w:rPr>
        <w:t>. » (Sabine)</w:t>
      </w:r>
    </w:p>
    <w:p w14:paraId="60E07324" w14:textId="77777777" w:rsidR="00BC06BE" w:rsidRPr="00C05C6B" w:rsidRDefault="00BC06BE" w:rsidP="00BC06BE">
      <w:pPr>
        <w:pStyle w:val="Titre4"/>
        <w:rPr>
          <w:color w:val="000000" w:themeColor="text1"/>
        </w:rPr>
      </w:pPr>
      <w:bookmarkStart w:id="350" w:name="_Toc151300071"/>
      <w:bookmarkStart w:id="351" w:name="_Toc169527953"/>
      <w:r w:rsidRPr="00C05C6B">
        <w:rPr>
          <w:color w:val="000000" w:themeColor="text1"/>
        </w:rPr>
        <w:t>Léon</w:t>
      </w:r>
      <w:bookmarkEnd w:id="350"/>
      <w:bookmarkEnd w:id="351"/>
      <w:r w:rsidRPr="00C05C6B">
        <w:rPr>
          <w:color w:val="000000" w:themeColor="text1"/>
        </w:rPr>
        <w:t xml:space="preserve"> </w:t>
      </w:r>
    </w:p>
    <w:p w14:paraId="1DAE03D2" w14:textId="27E2C8C3"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color w:val="000000" w:themeColor="text1"/>
          <w:szCs w:val="24"/>
        </w:rPr>
      </w:pPr>
      <w:r w:rsidRPr="00C05C6B">
        <w:rPr>
          <w:color w:val="000000" w:themeColor="text1"/>
        </w:rPr>
        <w:t>« J’ai rencontré Léon lors d’une manifestation du secteur LVC contre la réforme sparadrap</w:t>
      </w:r>
      <w:r w:rsidRPr="00C05C6B">
        <w:rPr>
          <w:rStyle w:val="Appelnotedebasdep"/>
          <w:color w:val="000000" w:themeColor="text1"/>
        </w:rPr>
        <w:footnoteReference w:id="25"/>
      </w:r>
      <w:r w:rsidRPr="00C05C6B">
        <w:rPr>
          <w:color w:val="000000" w:themeColor="text1"/>
        </w:rPr>
        <w:t xml:space="preserve"> instaurée par le gouvernement limitant les heures de travail sur plateforme. Il est d’origine algérienne</w:t>
      </w:r>
      <w:r w:rsidR="002B150A" w:rsidRPr="00C05C6B">
        <w:rPr>
          <w:color w:val="000000" w:themeColor="text1"/>
          <w:szCs w:val="24"/>
        </w:rPr>
        <w:t>,</w:t>
      </w:r>
      <w:r w:rsidRPr="00C05C6B">
        <w:rPr>
          <w:color w:val="000000" w:themeColor="text1"/>
        </w:rPr>
        <w:t xml:space="preserve"> mais a toujours vécu en Belgique. </w:t>
      </w:r>
    </w:p>
    <w:p w14:paraId="37D55DAA"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color w:val="000000" w:themeColor="text1"/>
          <w:szCs w:val="24"/>
        </w:rPr>
      </w:pPr>
      <w:r w:rsidRPr="00C05C6B">
        <w:rPr>
          <w:color w:val="000000" w:themeColor="text1"/>
          <w:szCs w:val="24"/>
        </w:rPr>
        <w:t xml:space="preserve">Léon a été chauffeur sous licence taxi depuis une vingtaine d’années, et a obtenu une licence LVC pour pouvoir travailler aussi avec les plateformes au début de l’apparition des plateformes. Il a toujours été indépendant, et s’est créé au fil de sa carrière une clientèle privée. </w:t>
      </w:r>
    </w:p>
    <w:p w14:paraId="0F771C73"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color w:val="000000" w:themeColor="text1"/>
          <w:szCs w:val="24"/>
        </w:rPr>
      </w:pPr>
      <w:r w:rsidRPr="00C05C6B">
        <w:rPr>
          <w:color w:val="000000" w:themeColor="text1"/>
          <w:szCs w:val="24"/>
        </w:rPr>
        <w:t xml:space="preserve">Les plateformes lui permettent d’arrondir son chiffre d’affaire et de trouver d’autres clients avec qui nouer des contrats à long termes. </w:t>
      </w:r>
    </w:p>
    <w:p w14:paraId="678B2B83"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color w:val="000000" w:themeColor="text1"/>
          <w:szCs w:val="24"/>
        </w:rPr>
      </w:pPr>
      <w:r w:rsidRPr="00C05C6B">
        <w:rPr>
          <w:color w:val="000000" w:themeColor="text1"/>
          <w:szCs w:val="24"/>
        </w:rPr>
        <w:t xml:space="preserve">Avec les débats relatifs aux conditions de travail des chauffeurs sur plateforme, Léon a décidé de s’unir à d’autres chauffeurs pour revendiquer leurs droits et défendre leurs intérêts auprès des plateformes et des autorités publiques. Inséré dans le secteur depuis longtemps, il dit connaitre beaucoup de monde et a une cartographie des groupes ethniques liés aux activités sur le territoire. Aujourd’hui, il est aujourd’hui à la tête d’un collectif : l’Union Syndicale des Chauffeurs Privés. </w:t>
      </w:r>
    </w:p>
    <w:p w14:paraId="61112238"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i/>
          <w:color w:val="000000" w:themeColor="text1"/>
          <w:szCs w:val="24"/>
        </w:rPr>
      </w:pPr>
      <w:r w:rsidRPr="00C05C6B">
        <w:rPr>
          <w:i/>
          <w:color w:val="000000" w:themeColor="text1"/>
          <w:szCs w:val="24"/>
        </w:rPr>
        <w:t>« Je suis le secrétaire général de l’USCP (Union syndicale des chauffeurs privés). Au début on était une poignée de chauffeurs et on a vu que certains essayaient d’obtenir des différentes demandes auprès des plateformes et autorités et donc on a décidé de créer une structure pour devenir médiateur entre les chauffeurs et le gouvernement et entre les chauffeurs et plateformes. »</w:t>
      </w:r>
    </w:p>
    <w:p w14:paraId="695AB22E"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color w:val="000000" w:themeColor="text1"/>
          <w:szCs w:val="24"/>
        </w:rPr>
      </w:pPr>
      <w:r w:rsidRPr="00C05C6B">
        <w:rPr>
          <w:color w:val="000000" w:themeColor="text1"/>
          <w:szCs w:val="24"/>
        </w:rPr>
        <w:t xml:space="preserve">Léon connait bien le secteur taxi dans lequel il s’inscrit depuis des années bien avant l’arrivée d’Uber. Il me raconte l’atmosphère pénible qui existait dans le secteur taxi à cause des comportements frauduleux des chauffeurs, de la mauvaise image caractérisée par le secteur, le </w:t>
      </w:r>
      <w:r w:rsidRPr="00C05C6B">
        <w:rPr>
          <w:color w:val="000000" w:themeColor="text1"/>
          <w:szCs w:val="24"/>
        </w:rPr>
        <w:lastRenderedPageBreak/>
        <w:t xml:space="preserve">monopole des centraux qui rendaient les relations électriques, … et l’absence de défense des chauffeurs salariés. </w:t>
      </w:r>
    </w:p>
    <w:p w14:paraId="577287DE"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i/>
          <w:color w:val="000000" w:themeColor="text1"/>
          <w:szCs w:val="24"/>
        </w:rPr>
      </w:pPr>
      <w:r w:rsidRPr="00C05C6B">
        <w:rPr>
          <w:i/>
          <w:color w:val="000000" w:themeColor="text1"/>
          <w:szCs w:val="24"/>
        </w:rPr>
        <w:t>Ici, on paie des impôts, c’est pour que la société fonctionne… par contre dans le taxi, il y a beaucoup de blacks, beaucoup de magouilles, et surtout de pratiques frauduleuses de la part des plus grosses structures qui exploitent les travailleurs…</w:t>
      </w:r>
    </w:p>
    <w:p w14:paraId="5FD344D6" w14:textId="2D05F815" w:rsidR="00BC06BE" w:rsidRPr="00C05C6B" w:rsidRDefault="00BC06BE" w:rsidP="00BC06BE">
      <w:pPr>
        <w:spacing w:before="120" w:after="120"/>
        <w:rPr>
          <w:color w:val="000000" w:themeColor="text1"/>
          <w:szCs w:val="24"/>
        </w:rPr>
      </w:pPr>
      <w:r w:rsidRPr="00C05C6B">
        <w:rPr>
          <w:color w:val="000000" w:themeColor="text1"/>
          <w:szCs w:val="24"/>
        </w:rPr>
        <w:t>Il est aujourd’hui possible via l’application de débattre sur les conditions de travail précaires qui existent depuis des décennies dans le secteur taxi</w:t>
      </w:r>
      <w:r w:rsidR="002B150A" w:rsidRPr="00C05C6B">
        <w:rPr>
          <w:color w:val="000000" w:themeColor="text1"/>
          <w:szCs w:val="24"/>
        </w:rPr>
        <w:t>,</w:t>
      </w:r>
      <w:r w:rsidRPr="00C05C6B">
        <w:rPr>
          <w:color w:val="000000" w:themeColor="text1"/>
          <w:szCs w:val="24"/>
        </w:rPr>
        <w:t xml:space="preserve"> mais qui n’a jamais été régulé ni débattu. La traçabilité permet de se rendre compte de la rentabilité des activités des chauffeurs et avoir une base d’informations pour réguler le secteur.</w:t>
      </w:r>
    </w:p>
    <w:p w14:paraId="17E9631D" w14:textId="01450E4C"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i/>
          <w:color w:val="000000" w:themeColor="text1"/>
          <w:szCs w:val="24"/>
        </w:rPr>
      </w:pPr>
      <w:r w:rsidRPr="00C05C6B">
        <w:rPr>
          <w:i/>
          <w:color w:val="000000" w:themeColor="text1"/>
          <w:szCs w:val="24"/>
        </w:rPr>
        <w:t xml:space="preserve">Les politiques commencent doucement à comprendre que c'est plus facile maintenant. Je commande, je vois où est la voiture, je peux vérifier mon truc, la facture elle est disponible directement. Il y a une traçabilité si vous perdez quelque chose. Il y a plein de choses comme ça. Mais, il faut un encadrement. Un numerus clausus et un encadrement. Pourquoi ? Parce que ça garantit aussi la rentabilité pour les chauffeurs. Et ça ils peuvent la calculer facilement, tout est traçable. </w:t>
      </w:r>
    </w:p>
    <w:p w14:paraId="6F8C0D0C" w14:textId="3EE44EB6" w:rsidR="00BC06BE" w:rsidRPr="00C05C6B" w:rsidRDefault="00BC06BE" w:rsidP="00BC06BE">
      <w:pPr>
        <w:spacing w:before="120" w:after="120"/>
        <w:rPr>
          <w:color w:val="000000" w:themeColor="text1"/>
          <w:szCs w:val="24"/>
        </w:rPr>
      </w:pPr>
      <w:r w:rsidRPr="00C05C6B">
        <w:rPr>
          <w:color w:val="000000" w:themeColor="text1"/>
        </w:rPr>
        <w:t>L’arrivée des plateformes a bouleversé cette dynamique monopolistique et nébuleuse du secteur et a permis d’éclater les problématiques des relations professionnelles et commerciales au grand jour</w:t>
      </w:r>
      <w:r w:rsidRPr="00C05C6B">
        <w:rPr>
          <w:rStyle w:val="Appelnotedebasdep"/>
          <w:color w:val="000000" w:themeColor="text1"/>
        </w:rPr>
        <w:footnoteReference w:id="26"/>
      </w:r>
      <w:r w:rsidRPr="00C05C6B">
        <w:rPr>
          <w:color w:val="000000" w:themeColor="text1"/>
        </w:rPr>
        <w:t>. Léon et ses collègues du collectif ont réussi à obtenir un espace de discussion avec des employés</w:t>
      </w:r>
    </w:p>
    <w:p w14:paraId="6ADD8A6E" w14:textId="77777777"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i/>
          <w:color w:val="000000" w:themeColor="text1"/>
          <w:szCs w:val="24"/>
        </w:rPr>
      </w:pPr>
      <w:r w:rsidRPr="00C05C6B">
        <w:rPr>
          <w:i/>
          <w:color w:val="000000" w:themeColor="text1"/>
          <w:szCs w:val="24"/>
        </w:rPr>
        <w:t>« On se réunit toutes les deux semaines avec la direction de Uber. Là on fait le point. On a aussi des contacts avec le support chauffeur et on essaie de résoudre les problèmes avec les chauffeurs dont le compte a été bloqué. On rassemble toutes les infos (nom, prénom, note, taux d’acception et d’annulation), on les transmet 24h à l’avance et eux regardent chaque cas particulier, eux se réunissent pour discuter et analyser le cas. Le chauffeur souvent il nous contacte par WhatsApp ou sur Facebook, avec un groupe qui s’appelle Uber drivers. »</w:t>
      </w:r>
    </w:p>
    <w:p w14:paraId="50148E94" w14:textId="77777777" w:rsidR="00BC06BE" w:rsidRPr="00C05C6B" w:rsidRDefault="00BC06BE" w:rsidP="00BC06BE">
      <w:pPr>
        <w:spacing w:before="120" w:after="120"/>
        <w:rPr>
          <w:color w:val="000000" w:themeColor="text1"/>
          <w:szCs w:val="24"/>
        </w:rPr>
      </w:pPr>
      <w:r w:rsidRPr="00C05C6B">
        <w:rPr>
          <w:color w:val="000000" w:themeColor="text1"/>
          <w:szCs w:val="24"/>
        </w:rPr>
        <w:t xml:space="preserve">Léon souligne l’importance de l’existence de collectifs comme le sien face au manque d’actions et d’intervention des syndicats dans la défense des intérêts des travailleurs. </w:t>
      </w:r>
    </w:p>
    <w:p w14:paraId="3FAE9DE8" w14:textId="65E79A06"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i/>
          <w:color w:val="000000" w:themeColor="text1"/>
          <w:szCs w:val="24"/>
        </w:rPr>
      </w:pPr>
      <w:r w:rsidRPr="00C05C6B">
        <w:rPr>
          <w:i/>
          <w:color w:val="000000" w:themeColor="text1"/>
          <w:szCs w:val="24"/>
        </w:rPr>
        <w:lastRenderedPageBreak/>
        <w:t>« Le syndicat il défend les salariés, nous on est indépendant. Il y a un syndicat pour les indépendants</w:t>
      </w:r>
      <w:r w:rsidR="002B150A" w:rsidRPr="00C05C6B">
        <w:rPr>
          <w:i/>
          <w:color w:val="000000" w:themeColor="text1"/>
          <w:szCs w:val="24"/>
        </w:rPr>
        <w:t>,</w:t>
      </w:r>
      <w:r w:rsidRPr="00C05C6B">
        <w:rPr>
          <w:i/>
          <w:color w:val="000000" w:themeColor="text1"/>
          <w:szCs w:val="24"/>
        </w:rPr>
        <w:t xml:space="preserve"> mais il est très général, il n’est pas spécialisé. Nous on est un syndicat sectoriel et c’est ce qu’il manque cruellement dans le secteur depuis des années. »</w:t>
      </w:r>
    </w:p>
    <w:p w14:paraId="28EC9477" w14:textId="77777777" w:rsidR="00BC06BE" w:rsidRPr="00C05C6B" w:rsidRDefault="00BC06BE" w:rsidP="00BC06BE">
      <w:pPr>
        <w:widowControl w:val="0"/>
        <w:spacing w:after="0" w:line="276" w:lineRule="auto"/>
        <w:rPr>
          <w:color w:val="000000" w:themeColor="text1"/>
          <w:szCs w:val="24"/>
        </w:rPr>
      </w:pPr>
    </w:p>
    <w:p w14:paraId="17086223" w14:textId="77777777" w:rsidR="00BC06BE" w:rsidRPr="00C05C6B" w:rsidRDefault="00BC06BE" w:rsidP="00BC06BE">
      <w:pPr>
        <w:pStyle w:val="Titre5"/>
        <w:rPr>
          <w:color w:val="000000" w:themeColor="text1"/>
        </w:rPr>
      </w:pPr>
      <w:bookmarkStart w:id="352" w:name="_Toc151300072"/>
      <w:bookmarkStart w:id="353" w:name="_Toc169527954"/>
      <w:r w:rsidRPr="00C05C6B">
        <w:rPr>
          <w:color w:val="000000" w:themeColor="text1"/>
        </w:rPr>
        <w:t>La plateforme comme arène politique</w:t>
      </w:r>
      <w:bookmarkEnd w:id="352"/>
      <w:bookmarkEnd w:id="353"/>
      <w:r w:rsidRPr="00C05C6B">
        <w:rPr>
          <w:color w:val="000000" w:themeColor="text1"/>
        </w:rPr>
        <w:t xml:space="preserve"> </w:t>
      </w:r>
    </w:p>
    <w:p w14:paraId="37A9A870" w14:textId="77777777" w:rsidR="00BC06BE" w:rsidRPr="00C05C6B" w:rsidRDefault="00BC06BE" w:rsidP="00BC06BE">
      <w:pPr>
        <w:spacing w:before="120" w:after="120"/>
        <w:rPr>
          <w:color w:val="000000" w:themeColor="text1"/>
          <w:szCs w:val="24"/>
        </w:rPr>
      </w:pPr>
      <w:r w:rsidRPr="00C05C6B">
        <w:rPr>
          <w:color w:val="000000" w:themeColor="text1"/>
          <w:szCs w:val="24"/>
        </w:rPr>
        <w:t xml:space="preserve">Nous avons rencontré 4 chauffeurs témoignant du même récit que Léon. Ils ont une expérience significative dans le secteur de transport de personnes, que ce soit taxi et/ou LVC et utilise cette connaissance suffisamment précise du secteur, son histoire, ses enjeux pour légitimer leur position de leader d’association pour la défense des travailleurs. </w:t>
      </w:r>
    </w:p>
    <w:p w14:paraId="29B4BD21" w14:textId="503AD996"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color w:val="000000" w:themeColor="text1"/>
          <w:szCs w:val="24"/>
        </w:rPr>
      </w:pPr>
      <w:r w:rsidRPr="00C05C6B">
        <w:rPr>
          <w:color w:val="000000" w:themeColor="text1"/>
          <w:szCs w:val="24"/>
        </w:rPr>
        <w:t xml:space="preserve">Ces profils de chauffeurs dénoncent les dysfonctionnements des relations de travail et des performances dans l’histoire du secteur taxi au profit d’une considération positive de l’existence des plateformes permettant de clarifier et rendre visibles les rapports entre acteurs et les éléments transactionnels sur l’application. </w:t>
      </w:r>
    </w:p>
    <w:p w14:paraId="42A4BAD1" w14:textId="1C00B089"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color w:val="000000" w:themeColor="text1"/>
          <w:szCs w:val="24"/>
        </w:rPr>
      </w:pPr>
      <w:r w:rsidRPr="00C05C6B">
        <w:rPr>
          <w:color w:val="000000" w:themeColor="text1"/>
          <w:szCs w:val="24"/>
        </w:rPr>
        <w:t xml:space="preserve">Le problème n’est selon eux pas l’entreprise technologique elle-même, qui propose au contraire une plus-value sur le marché, mais plutôt les institutions politiques, trop peu engagées et vives dans l’accompagnement de la transformation des relations de travail. </w:t>
      </w:r>
    </w:p>
    <w:p w14:paraId="449FBA65" w14:textId="59DABA19"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color w:val="000000" w:themeColor="text1"/>
          <w:szCs w:val="24"/>
        </w:rPr>
      </w:pPr>
      <w:r w:rsidRPr="00C05C6B">
        <w:rPr>
          <w:color w:val="000000" w:themeColor="text1"/>
          <w:szCs w:val="24"/>
        </w:rPr>
        <w:t>D’une part, la technologie est valorisée et défendue</w:t>
      </w:r>
      <w:r w:rsidR="00DA174A" w:rsidRPr="00C05C6B">
        <w:rPr>
          <w:color w:val="000000" w:themeColor="text1"/>
          <w:szCs w:val="24"/>
        </w:rPr>
        <w:t>,</w:t>
      </w:r>
      <w:r w:rsidRPr="00C05C6B">
        <w:rPr>
          <w:color w:val="000000" w:themeColor="text1"/>
          <w:szCs w:val="24"/>
        </w:rPr>
        <w:t xml:space="preserve"> car elle a permis selon eux d’améliorer le service de transport fourni aux citoyens. </w:t>
      </w:r>
    </w:p>
    <w:p w14:paraId="2D35A2B0" w14:textId="06E2C3A9"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i/>
          <w:color w:val="000000" w:themeColor="text1"/>
          <w:szCs w:val="24"/>
        </w:rPr>
      </w:pPr>
      <w:r w:rsidRPr="00C05C6B">
        <w:rPr>
          <w:i/>
          <w:color w:val="000000" w:themeColor="text1"/>
          <w:szCs w:val="24"/>
        </w:rPr>
        <w:t xml:space="preserve">« Le service est différent des taxis. Une fois, j'ai pris quelqu'un de Uccle, il m'a dit "moi, j'ai les moyens de prendre un taxi. Mais je ne vais pas prendre un taxi. Premièrement, je commande Uber, j'ai une voiture de luxe, deuxièmement, elle est propre, le chauffeur il est sympa, il ne me fait pas un détour pour augmenter la course, ou bien, il râle pas parce qu'il y a 'embouteillage, ou il est venu de loin, ou tout ça. Les chauffeurs de Uber, ils sont sympas. Ils ne se plaignent pas, des voitures propres, des voitures de luxe, et un bon service, et c'est moins cher". </w:t>
      </w:r>
      <w:r w:rsidRPr="00C05C6B">
        <w:rPr>
          <w:color w:val="000000" w:themeColor="text1"/>
          <w:szCs w:val="24"/>
        </w:rPr>
        <w:t>(Asma)</w:t>
      </w:r>
    </w:p>
    <w:p w14:paraId="3C523C1C" w14:textId="6D8A7648"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color w:val="000000" w:themeColor="text1"/>
          <w:szCs w:val="24"/>
        </w:rPr>
      </w:pPr>
      <w:r w:rsidRPr="00C05C6B">
        <w:rPr>
          <w:color w:val="000000" w:themeColor="text1"/>
          <w:szCs w:val="24"/>
        </w:rPr>
        <w:t xml:space="preserve">D’autre part, la non intervention des politiques pour réagir et encadrer légalement à ces transformations sectorielles et de travail est incriminée. </w:t>
      </w:r>
    </w:p>
    <w:p w14:paraId="4DCFC92D" w14:textId="163F6460"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color w:val="000000" w:themeColor="text1"/>
          <w:szCs w:val="24"/>
        </w:rPr>
      </w:pPr>
      <w:r w:rsidRPr="00C05C6B">
        <w:rPr>
          <w:i/>
          <w:color w:val="000000" w:themeColor="text1"/>
          <w:szCs w:val="24"/>
        </w:rPr>
        <w:t xml:space="preserve">C'est les politiciens qui l'ont créé ce problème-là. Il n’y a pas de problèmes en fait en général. C'est libéral, c'est le marché, c'est l'économie mondiale. Maintenant, tout le monde travaille avec les moyens technologiques, on ne peut pas les en empêcher. Juste, il faut des lois qui soient rapides, qui suivent l'évolution, directement. Il ne faut pas attendre 7 ans pour instaurer des lois. </w:t>
      </w:r>
      <w:r w:rsidRPr="00C05C6B">
        <w:rPr>
          <w:color w:val="000000" w:themeColor="text1"/>
          <w:szCs w:val="24"/>
        </w:rPr>
        <w:t>(Rachid)</w:t>
      </w:r>
    </w:p>
    <w:p w14:paraId="3765A8BA" w14:textId="77777777" w:rsidR="00BC06BE" w:rsidRPr="00C05C6B" w:rsidRDefault="00BC06BE" w:rsidP="00BC06BE">
      <w:pPr>
        <w:spacing w:before="120" w:after="120"/>
        <w:rPr>
          <w:color w:val="000000" w:themeColor="text1"/>
          <w:szCs w:val="24"/>
        </w:rPr>
      </w:pPr>
      <w:r w:rsidRPr="00C05C6B">
        <w:rPr>
          <w:color w:val="000000" w:themeColor="text1"/>
          <w:szCs w:val="24"/>
        </w:rPr>
        <w:lastRenderedPageBreak/>
        <w:t xml:space="preserve">Leur rôle se réalise en tant que médiateur entre les chauffeurs la plateforme et les politiques pour améliorer et pacifier les relations entre les parties. Prônant les mérites de la flexibilité et de l’autonomie de leur activité, ils travaillent cependant sur les enjeux algorithmiques qu’impliquent ces avantages. Conscients des relations régissant un exploitant et un chauffeur, un chauffeur et un client, </w:t>
      </w:r>
    </w:p>
    <w:p w14:paraId="186F0CC4" w14:textId="3558A3B8" w:rsidR="00BC06BE" w:rsidRPr="00C05C6B" w:rsidRDefault="00BC06BE" w:rsidP="00BC06B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before="120" w:after="120"/>
        <w:rPr>
          <w:i/>
          <w:color w:val="000000" w:themeColor="text1"/>
          <w:szCs w:val="24"/>
        </w:rPr>
      </w:pPr>
      <w:r w:rsidRPr="00C05C6B">
        <w:rPr>
          <w:i/>
          <w:color w:val="000000" w:themeColor="text1"/>
          <w:szCs w:val="24"/>
        </w:rPr>
        <w:t>Les chauffeurs de LVC, ce n’est pas tout le monde qui ont fait des études, ou ils sont très conscients. C’est des gens normaux, c’est des chauffeurs normaux, ils cherchent à gagner leur vie, ou ils ont des familles… C’est un boulot comme tous les boulots ! En fait, on fait presque un service à la population. Et ce service à la population, il faut qu’il soit réglé. Parce que c’est très dangereux de le laisser comme ça. Qu’Est-ce qu’on va faire ? Bah, dans ce cas-là, la seule solution, c’est de négocier, tout le secteur, tout le monde ensemble, pour trouver une solution.</w:t>
      </w:r>
    </w:p>
    <w:p w14:paraId="774981B5" w14:textId="03F630FB" w:rsidR="00BC06BE" w:rsidRPr="00C05C6B" w:rsidRDefault="00BC06BE" w:rsidP="00BC06BE">
      <w:pPr>
        <w:pStyle w:val="Titre4"/>
        <w:rPr>
          <w:color w:val="000000" w:themeColor="text1"/>
        </w:rPr>
      </w:pPr>
      <w:bookmarkStart w:id="354" w:name="_Toc151300073"/>
      <w:bookmarkStart w:id="355" w:name="_Toc169527955"/>
      <w:r w:rsidRPr="00C05C6B">
        <w:rPr>
          <w:color w:val="000000" w:themeColor="text1"/>
        </w:rPr>
        <w:t>Une trajectoire en évolution - Mohammed</w:t>
      </w:r>
      <w:bookmarkEnd w:id="354"/>
      <w:bookmarkEnd w:id="355"/>
    </w:p>
    <w:p w14:paraId="5A01FA08" w14:textId="77777777" w:rsidR="00BC06BE" w:rsidRPr="00C05C6B" w:rsidRDefault="00BC06BE" w:rsidP="00BC06BE">
      <w:pPr>
        <w:spacing w:before="120" w:after="120"/>
        <w:rPr>
          <w:color w:val="000000" w:themeColor="text1"/>
          <w:szCs w:val="24"/>
        </w:rPr>
      </w:pPr>
      <w:r w:rsidRPr="00C05C6B">
        <w:rPr>
          <w:color w:val="000000" w:themeColor="text1"/>
          <w:szCs w:val="24"/>
        </w:rPr>
        <w:t xml:space="preserve">Trois tendances de sens donné au travail de plateforme que nous avons détectés dans les récits des chauffeurs ont été distingués et définissent des expériences de travail différentes. Cependant, il est tout à fait possible qu’un même chauffeur vive plusieurs expériences, ce qui illustre la variabilité qui peut exister dans le sens donné au travail ou la possibilité de donner plusieurs sens à un travail au fil du temps. En effet, il peut commencer en tant que salarié dans les mêmes dispositions de sens qu’Ali, puis se créer progressivement un capital social puis économique lui permettant de devenir chauffeur indépendant et même patron par la suite avec une ambition évolutive vers l’entrepreneuriat. </w:t>
      </w:r>
    </w:p>
    <w:p w14:paraId="18E1F9B9" w14:textId="6F1CD8DB" w:rsidR="00BC06BE" w:rsidRPr="00C05C6B" w:rsidRDefault="00BC06BE" w:rsidP="00BC06BE">
      <w:pPr>
        <w:spacing w:before="120" w:after="120"/>
        <w:rPr>
          <w:color w:val="000000" w:themeColor="text1"/>
          <w:szCs w:val="24"/>
        </w:rPr>
      </w:pPr>
      <w:r w:rsidRPr="00C05C6B">
        <w:rPr>
          <w:color w:val="000000" w:themeColor="text1"/>
          <w:szCs w:val="24"/>
        </w:rPr>
        <w:t>Un quatrième récit illustre cette réalité. Mohammed travaillait auparavant dans le bâtiment. Il décrit un travail pénible et exploité</w:t>
      </w:r>
      <w:r w:rsidR="002B150A" w:rsidRPr="00C05C6B">
        <w:rPr>
          <w:color w:val="000000" w:themeColor="text1"/>
          <w:szCs w:val="24"/>
        </w:rPr>
        <w:t>,</w:t>
      </w:r>
      <w:r w:rsidRPr="00C05C6B">
        <w:rPr>
          <w:color w:val="000000" w:themeColor="text1"/>
          <w:szCs w:val="24"/>
        </w:rPr>
        <w:t xml:space="preserve"> mais l’impossibilité d’y trouver issue pour s’en sortir. Un ami qui exerçait depuis un petit temps pour Uber lui propose un jour de rouler pour lui et de cette manière, Mohammed s’est inséré dans le métier de chauffeur. </w:t>
      </w:r>
    </w:p>
    <w:p w14:paraId="3035E881" w14:textId="0AAB411A" w:rsidR="00BC06BE" w:rsidRPr="00C05C6B" w:rsidRDefault="00BC06BE" w:rsidP="00BC06BE">
      <w:pPr>
        <w:spacing w:before="120" w:after="120"/>
        <w:rPr>
          <w:i/>
          <w:color w:val="000000" w:themeColor="text1"/>
          <w:szCs w:val="24"/>
        </w:rPr>
      </w:pPr>
      <w:r w:rsidRPr="00C05C6B">
        <w:rPr>
          <w:color w:val="000000" w:themeColor="text1"/>
          <w:szCs w:val="24"/>
        </w:rPr>
        <w:t>« Ça</w:t>
      </w:r>
      <w:r w:rsidRPr="00C05C6B">
        <w:rPr>
          <w:i/>
          <w:color w:val="000000" w:themeColor="text1"/>
          <w:szCs w:val="24"/>
        </w:rPr>
        <w:t xml:space="preserve"> m'arrivait de travailler, de m'arrêter, de travailler et de m'arrêter toujours pour des raisons de santé. Et puis j'ai un ami qui exerce ce métier là depuis le début de Uber à Bruxelles. Il était chauffeur de taxi, après il a changé vers Uber. Et ça fait depuis des années qu'il me propose de travailler avec lui. Il me dit "vient, ça rapporte mieux". Ça rapporte mieux pour quelqu'un qui travaille beaucoup, c'est-à-dire quelqu'un qui veut faire des heures, qui veut vraiment ne pas compter ses heures, il peut faire de l'argent. »</w:t>
      </w:r>
    </w:p>
    <w:p w14:paraId="1F255C7B" w14:textId="77777777" w:rsidR="00BC06BE" w:rsidRPr="00C05C6B" w:rsidRDefault="00BC06BE" w:rsidP="00BC06BE">
      <w:pPr>
        <w:spacing w:before="120" w:after="120"/>
        <w:rPr>
          <w:color w:val="000000" w:themeColor="text1"/>
          <w:szCs w:val="24"/>
        </w:rPr>
      </w:pPr>
      <w:r w:rsidRPr="00C05C6B">
        <w:rPr>
          <w:color w:val="000000" w:themeColor="text1"/>
          <w:szCs w:val="24"/>
        </w:rPr>
        <w:t xml:space="preserve">La facilité d’usage est décrite dans le travail de plateforme vis-à-vis de ses lacunes liées à son arrivée récente en Belgique. </w:t>
      </w:r>
    </w:p>
    <w:p w14:paraId="77599653" w14:textId="7CD8EACA" w:rsidR="00BC06BE" w:rsidRPr="00C05C6B" w:rsidRDefault="00BC06BE" w:rsidP="00BC06BE">
      <w:pPr>
        <w:spacing w:before="120" w:after="120"/>
        <w:rPr>
          <w:i/>
          <w:color w:val="000000" w:themeColor="text1"/>
          <w:szCs w:val="24"/>
        </w:rPr>
      </w:pPr>
      <w:r w:rsidRPr="00C05C6B">
        <w:rPr>
          <w:i/>
          <w:color w:val="000000" w:themeColor="text1"/>
          <w:szCs w:val="24"/>
        </w:rPr>
        <w:lastRenderedPageBreak/>
        <w:t xml:space="preserve">« Je vais vous dire: déjà, je ne suis pas belge. Ici sur l’appli, la plupart du temps, il y a les alertes le GPS, tout est dans l’appli... Je ne connaissais pas trop les rues, donc même s’ils vont annoncer tel lieu ou tel endroit, je connais pas. Au début j’étais toujours sur l’appli. » </w:t>
      </w:r>
    </w:p>
    <w:p w14:paraId="42E8DE78" w14:textId="77777777" w:rsidR="00BC06BE" w:rsidRPr="00C05C6B" w:rsidRDefault="00BC06BE" w:rsidP="00BC06BE">
      <w:pPr>
        <w:spacing w:before="120" w:after="120"/>
        <w:rPr>
          <w:color w:val="000000" w:themeColor="text1"/>
          <w:szCs w:val="24"/>
        </w:rPr>
      </w:pPr>
      <w:r w:rsidRPr="00C05C6B">
        <w:rPr>
          <w:color w:val="000000" w:themeColor="text1"/>
          <w:szCs w:val="24"/>
        </w:rPr>
        <w:t>Il souligne également les facilités de la fonction de chauffeur comparativement à ces métiers précédents dans le secteur du bâtiment qu’il décrit comme pénible voire risqué pour sa santé physique. Les horaires tant variable, le métier de chauffeur sur plateforme est aussi décrit comme plus confortable que celui de chauffeur de taxi qui était soumis à un horaire fixe de 12h.</w:t>
      </w:r>
    </w:p>
    <w:p w14:paraId="7AAB8638" w14:textId="0874B940" w:rsidR="00BC06BE" w:rsidRPr="00C05C6B" w:rsidRDefault="00BC06BE" w:rsidP="00BC06BE">
      <w:pPr>
        <w:spacing w:before="120" w:after="120"/>
        <w:rPr>
          <w:i/>
          <w:color w:val="000000" w:themeColor="text1"/>
          <w:szCs w:val="24"/>
        </w:rPr>
      </w:pPr>
      <w:r w:rsidRPr="00C05C6B">
        <w:rPr>
          <w:i/>
          <w:color w:val="000000" w:themeColor="text1"/>
          <w:szCs w:val="24"/>
        </w:rPr>
        <w:t>« Dans le bâtiment, c’est un travail forcé aussi, quand t'as du plâtre, des plaques, des trucs lourds à porter, machins. Et là, taxi, non, c'est propre, c'est clean. Surtout, si t'as ta voiture, tu roules dans une belle voiture, tu n’as pas de problèmes de dos. J'avais des problèmes de dos, là je n’ai pas de problèmes de dos avec le taxi, c'est à l'aise. Et il n’y a pas de casse-tête: tu prends le client et tu le déposes. Et aussi pour la gestion des déclarations, salaire et tout ça, il n’y a pas trop de chiffres. Il n’y a pas trop de chiffres, les prix de la plateforme sont déjà déclarés, sont déjà affichés à l'Etat, après tu fais tes déclarations, tes impôts tout ça, c'est plus simple. »</w:t>
      </w:r>
    </w:p>
    <w:p w14:paraId="21491060" w14:textId="77777777" w:rsidR="00BC06BE" w:rsidRPr="00C05C6B" w:rsidRDefault="00BC06BE" w:rsidP="00BC06BE">
      <w:pPr>
        <w:spacing w:before="120" w:after="120"/>
        <w:rPr>
          <w:color w:val="000000" w:themeColor="text1"/>
          <w:szCs w:val="24"/>
        </w:rPr>
      </w:pPr>
      <w:r w:rsidRPr="00C05C6B">
        <w:rPr>
          <w:color w:val="000000" w:themeColor="text1"/>
          <w:szCs w:val="24"/>
        </w:rPr>
        <w:t xml:space="preserve">Au fil des années, il arrive à se faire des contacts, à comprendre les filets du métier, se créée une petite épargne, commence à établir une clientèle privée et devient </w:t>
      </w:r>
      <w:r w:rsidRPr="00C05C6B">
        <w:rPr>
          <w:i/>
          <w:color w:val="000000" w:themeColor="text1"/>
          <w:szCs w:val="24"/>
        </w:rPr>
        <w:t>in fine</w:t>
      </w:r>
      <w:r w:rsidRPr="00C05C6B">
        <w:rPr>
          <w:color w:val="000000" w:themeColor="text1"/>
          <w:szCs w:val="24"/>
        </w:rPr>
        <w:t xml:space="preserve"> chauffeur indépendant. </w:t>
      </w:r>
    </w:p>
    <w:p w14:paraId="0B05FA6F" w14:textId="36F9CD89" w:rsidR="00BC06BE" w:rsidRPr="00C05C6B" w:rsidRDefault="00BC06BE" w:rsidP="00BC06BE">
      <w:pPr>
        <w:spacing w:before="120" w:after="120"/>
        <w:rPr>
          <w:color w:val="000000" w:themeColor="text1"/>
          <w:szCs w:val="24"/>
        </w:rPr>
      </w:pPr>
      <w:r w:rsidRPr="00C05C6B">
        <w:rPr>
          <w:i/>
          <w:color w:val="000000" w:themeColor="text1"/>
          <w:szCs w:val="24"/>
        </w:rPr>
        <w:t>« Moi je faisais la nuit. Pourquoi la nuit ? Parce que quand tu es débutant, je ne connais pas trop Bruxelles, je suis pas Belge, la circulation c'est moins intense, du coup il y a moins de vélos, moins de trams, moins de bus, moins de voiture la nuit, et c'est pour apprendre les rues et les axes de la ville ».</w:t>
      </w:r>
      <w:r w:rsidRPr="00C05C6B">
        <w:rPr>
          <w:color w:val="000000" w:themeColor="text1"/>
          <w:szCs w:val="24"/>
        </w:rPr>
        <w:t xml:space="preserve"> </w:t>
      </w:r>
    </w:p>
    <w:p w14:paraId="7F6539B4" w14:textId="77777777" w:rsidR="00BC06BE" w:rsidRPr="00C05C6B" w:rsidRDefault="00BC06BE" w:rsidP="00BC06BE">
      <w:pPr>
        <w:spacing w:before="120" w:after="120"/>
        <w:rPr>
          <w:color w:val="000000" w:themeColor="text1"/>
          <w:szCs w:val="24"/>
        </w:rPr>
      </w:pPr>
      <w:r w:rsidRPr="00C05C6B">
        <w:rPr>
          <w:color w:val="000000" w:themeColor="text1"/>
          <w:szCs w:val="24"/>
        </w:rPr>
        <w:t xml:space="preserve">Après avoir saisi les stratégies et pratiques de travail rentables avec l’application, il ne se voit plus revenir à un travail salarié pour des raisons de liberté et flexibilité octroyés par le statut d’indépendant avec le support d’une plateforme.  </w:t>
      </w:r>
    </w:p>
    <w:p w14:paraId="6963B63C" w14:textId="0C5BBFBB" w:rsidR="00BC06BE" w:rsidRPr="00C05C6B" w:rsidRDefault="00BC06BE" w:rsidP="00BC06BE">
      <w:pPr>
        <w:spacing w:before="120" w:after="120"/>
        <w:rPr>
          <w:i/>
          <w:color w:val="000000" w:themeColor="text1"/>
          <w:szCs w:val="24"/>
        </w:rPr>
      </w:pPr>
      <w:r w:rsidRPr="00C05C6B">
        <w:rPr>
          <w:i/>
          <w:color w:val="000000" w:themeColor="text1"/>
          <w:szCs w:val="24"/>
        </w:rPr>
        <w:t xml:space="preserve">« On n’a pas le choix parce que même si je change de métier, et je vais faire un autre métier, lequel ? Salarié ? Un salaire minimum, c'est 1600, c'est ça le Smic ? Allez, je vais faire plus d'heures le week-end, tout ça, je vais toucher 1800. Moi, je ne peux pas 1800. Parce que j'ai des enfants, j'ai trop de charges, j'ai trop de dépenses. Du coup, il faut que je bosse avec Uber. Même si je vais gagner 1.800 avec Uber, je suis libre. C'est le côté liberté que j'ai. Je m'en fous, je fais beaucoup d'heures, mais parfois, si je ne me sens pas bien, etc, je peux arrêter quand je </w:t>
      </w:r>
      <w:r w:rsidRPr="00C05C6B">
        <w:rPr>
          <w:i/>
          <w:color w:val="000000" w:themeColor="text1"/>
          <w:szCs w:val="24"/>
        </w:rPr>
        <w:lastRenderedPageBreak/>
        <w:t>veux. Dans un métier, dans un salaire, ou bien pour une société, t'es obligé de travailler. T'es malade, tu dois pointer, sinon tu dois aller chercher un certificat. »</w:t>
      </w:r>
    </w:p>
    <w:p w14:paraId="315301C7" w14:textId="77777777" w:rsidR="00BC06BE" w:rsidRPr="00C05C6B" w:rsidRDefault="00BC06BE" w:rsidP="00BC06BE">
      <w:pPr>
        <w:spacing w:before="120" w:after="120"/>
        <w:rPr>
          <w:color w:val="000000" w:themeColor="text1"/>
          <w:szCs w:val="24"/>
        </w:rPr>
      </w:pPr>
      <w:r w:rsidRPr="00C05C6B">
        <w:rPr>
          <w:color w:val="000000" w:themeColor="text1"/>
          <w:szCs w:val="24"/>
        </w:rPr>
        <w:t xml:space="preserve">Aujourd’hui, Mohammed a des projets d’étendre ces services aux personnes PMR qui selon lui est un business rentable et prometteur pour l’expansion de son activité. </w:t>
      </w:r>
    </w:p>
    <w:p w14:paraId="0B7CC325" w14:textId="3A84AF07" w:rsidR="00BC06BE" w:rsidRPr="00C05C6B" w:rsidRDefault="00BC06BE" w:rsidP="00BC06BE">
      <w:pPr>
        <w:spacing w:before="120" w:after="120"/>
        <w:rPr>
          <w:i/>
          <w:color w:val="000000" w:themeColor="text1"/>
          <w:szCs w:val="24"/>
        </w:rPr>
      </w:pPr>
      <w:r w:rsidRPr="00C05C6B">
        <w:rPr>
          <w:i/>
          <w:color w:val="000000" w:themeColor="text1"/>
          <w:szCs w:val="24"/>
        </w:rPr>
        <w:t xml:space="preserve">« On avait un projet là avec mon pote. C'était de chercher une licence de personne à mobilité réduite. Comme ça, tu as des clients fixes. Il y a plusieurs personnes que tu prends une fois par semaine ou deux fois par semaine, les gens malades que tu récupères pour aller faire des dialyses, ou le kiné, ou machin. Et ça paye mieux. Les personnes à mobilité réduite, ça paye mieux. Du coup, pour nous, c'était un projet, c'est un futur projet.. ». </w:t>
      </w:r>
    </w:p>
    <w:p w14:paraId="4C5720A2" w14:textId="77777777" w:rsidR="00BC06BE" w:rsidRPr="00C05C6B" w:rsidRDefault="00BC06BE" w:rsidP="00394D21">
      <w:pPr>
        <w:spacing w:before="120" w:after="120"/>
        <w:rPr>
          <w:color w:val="000000" w:themeColor="text1"/>
          <w:szCs w:val="24"/>
        </w:rPr>
      </w:pPr>
      <w:r w:rsidRPr="00C05C6B">
        <w:rPr>
          <w:color w:val="000000" w:themeColor="text1"/>
          <w:szCs w:val="24"/>
        </w:rPr>
        <w:t xml:space="preserve">Le récit de Mohammed illustre l’importance de la relativité liée au contexte individuel dans son passage d’une trajectoire à une autre. Dans son premier contexte de vie, étant arrivé depuis peu en Belgique, il exprime le peu de capital détenu et à exploiter, ce qui le conduit à un s’engager en tant que salarié avec une légitimation forte de la plateforme dans la nécessité de sortir de son emploi pénible. Avec le temps, il appréhende de plus en plus les ressources de la technologie, il nourrit alors une ambition entrepreneuriale et considère peu à peu la plateforme comme un levier pour le développement de ses activités. </w:t>
      </w:r>
    </w:p>
    <w:p w14:paraId="6C4884E2" w14:textId="3A62CA49" w:rsidR="00196894" w:rsidRPr="00C05C6B" w:rsidRDefault="00196894" w:rsidP="00394D21">
      <w:pPr>
        <w:pStyle w:val="Titre3"/>
        <w:spacing w:before="120" w:beforeAutospacing="0" w:after="120" w:afterAutospacing="0"/>
        <w:rPr>
          <w:color w:val="000000" w:themeColor="text1"/>
        </w:rPr>
      </w:pPr>
      <w:bookmarkStart w:id="356" w:name="_Toc146804023"/>
      <w:bookmarkStart w:id="357" w:name="_Toc146804144"/>
      <w:bookmarkStart w:id="358" w:name="_Toc149396684"/>
      <w:bookmarkStart w:id="359" w:name="_Toc151300074"/>
      <w:bookmarkStart w:id="360" w:name="_Toc169527956"/>
      <w:bookmarkEnd w:id="346"/>
      <w:bookmarkEnd w:id="347"/>
      <w:r w:rsidRPr="00C05C6B">
        <w:rPr>
          <w:color w:val="000000" w:themeColor="text1"/>
        </w:rPr>
        <w:t>Discussion</w:t>
      </w:r>
      <w:bookmarkEnd w:id="356"/>
      <w:bookmarkEnd w:id="357"/>
      <w:bookmarkEnd w:id="358"/>
      <w:bookmarkEnd w:id="359"/>
      <w:bookmarkEnd w:id="360"/>
      <w:r w:rsidRPr="00C05C6B">
        <w:rPr>
          <w:color w:val="000000" w:themeColor="text1"/>
        </w:rPr>
        <w:t xml:space="preserve"> </w:t>
      </w:r>
    </w:p>
    <w:p w14:paraId="351EC9EA" w14:textId="2558B98C" w:rsidR="00196894" w:rsidRPr="00C05C6B" w:rsidRDefault="00196894" w:rsidP="00394D21">
      <w:pPr>
        <w:spacing w:before="120" w:after="120"/>
        <w:rPr>
          <w:color w:val="000000" w:themeColor="text1"/>
          <w:lang w:val="fr-BE"/>
        </w:rPr>
      </w:pPr>
      <w:r w:rsidRPr="00C05C6B">
        <w:rPr>
          <w:color w:val="000000" w:themeColor="text1"/>
          <w:lang w:val="fr-BE"/>
        </w:rPr>
        <w:t xml:space="preserve">Les trois récits emblématiques illustrent trois dynamiques d’imbrication (Leonardi, 2011) combinant contraintes/ressources personnelles, organisationnelles et technologiques. </w:t>
      </w:r>
    </w:p>
    <w:p w14:paraId="7934DA90" w14:textId="538B1B0A" w:rsidR="00196894" w:rsidRPr="00C05C6B" w:rsidRDefault="00196894" w:rsidP="00394D21">
      <w:pPr>
        <w:pStyle w:val="Titre4"/>
        <w:spacing w:before="120" w:after="120"/>
        <w:rPr>
          <w:color w:val="000000" w:themeColor="text1"/>
          <w:lang w:val="fr-BE"/>
        </w:rPr>
      </w:pPr>
      <w:bookmarkStart w:id="361" w:name="_Toc146804145"/>
      <w:bookmarkStart w:id="362" w:name="_Toc149396685"/>
      <w:bookmarkStart w:id="363" w:name="_Toc151300075"/>
      <w:bookmarkStart w:id="364" w:name="_Toc169527957"/>
      <w:r w:rsidRPr="00C05C6B">
        <w:rPr>
          <w:color w:val="000000" w:themeColor="text1"/>
          <w:lang w:val="fr-BE"/>
        </w:rPr>
        <w:t>Une transition vers la sécurité</w:t>
      </w:r>
      <w:bookmarkEnd w:id="361"/>
      <w:bookmarkEnd w:id="362"/>
      <w:bookmarkEnd w:id="363"/>
      <w:bookmarkEnd w:id="364"/>
      <w:r w:rsidRPr="00C05C6B">
        <w:rPr>
          <w:color w:val="000000" w:themeColor="text1"/>
          <w:lang w:val="fr-BE"/>
        </w:rPr>
        <w:t xml:space="preserve"> </w:t>
      </w:r>
    </w:p>
    <w:p w14:paraId="7BB1CE3B" w14:textId="77777777" w:rsidR="00196894" w:rsidRPr="00C05C6B" w:rsidRDefault="00196894" w:rsidP="00394D21">
      <w:pPr>
        <w:spacing w:before="120" w:after="120"/>
        <w:rPr>
          <w:color w:val="000000" w:themeColor="text1"/>
          <w:lang w:val="fr-BE"/>
        </w:rPr>
      </w:pPr>
      <w:r w:rsidRPr="00C05C6B">
        <w:rPr>
          <w:color w:val="000000" w:themeColor="text1"/>
          <w:lang w:val="fr-BE"/>
        </w:rPr>
        <w:t xml:space="preserve">Dans la première catégorie de narration, l’imbrication s’effectue </w:t>
      </w:r>
      <w:r w:rsidRPr="00C05C6B">
        <w:rPr>
          <w:i/>
          <w:color w:val="000000" w:themeColor="text1"/>
          <w:lang w:val="fr-BE"/>
        </w:rPr>
        <w:t>par rapport au marché du travail</w:t>
      </w:r>
      <w:r w:rsidRPr="00C05C6B">
        <w:rPr>
          <w:color w:val="000000" w:themeColor="text1"/>
          <w:lang w:val="fr-BE"/>
        </w:rPr>
        <w:t xml:space="preserve"> avec des schèmes d’interprétation centrés sur la facilité d’usage de la plateforme et la communication entre pairs comme leviers principaux. </w:t>
      </w:r>
    </w:p>
    <w:p w14:paraId="6F419A74" w14:textId="1E0176A0" w:rsidR="00196894" w:rsidRPr="00C05C6B" w:rsidRDefault="00196894" w:rsidP="00A225E1">
      <w:pPr>
        <w:spacing w:before="120" w:after="120"/>
        <w:rPr>
          <w:color w:val="000000" w:themeColor="text1"/>
          <w:lang w:val="fr-BE"/>
        </w:rPr>
      </w:pPr>
      <w:r w:rsidRPr="00C05C6B">
        <w:rPr>
          <w:color w:val="000000" w:themeColor="text1"/>
          <w:lang w:val="fr-BE"/>
        </w:rPr>
        <w:t xml:space="preserve">Les dispositifs de contrôle impliquant l’évaluation, les modalités transactionnelles des courses, la traçabilité permise par l’application sont appréciées par les chauffeurs ne possédant qu’un faible capital économique, social et culturel. Le principe organisateur des algorithmes économise les ressources cognitives des individus et structure leur travail de façon aisée. La manière dont les chauffeurs </w:t>
      </w:r>
      <w:r w:rsidRPr="00C05C6B">
        <w:rPr>
          <w:i/>
          <w:color w:val="000000" w:themeColor="text1"/>
          <w:lang w:val="fr-BE"/>
        </w:rPr>
        <w:t>enactent</w:t>
      </w:r>
      <w:r w:rsidRPr="00C05C6B">
        <w:rPr>
          <w:color w:val="000000" w:themeColor="text1"/>
          <w:lang w:val="fr-BE"/>
        </w:rPr>
        <w:t xml:space="preserve"> le management algorithmique offert par la plateforme est donc caractérisée par une légitimation totale de ses caractéristiques intrinsèques. Il en résulte une acceptation de la matérialité technologique, sans aucune mobilisation stratégique. Orlikowski (2000) parle à ce sujet d’inertie</w:t>
      </w:r>
      <w:r w:rsidR="00DA174A" w:rsidRPr="00C05C6B">
        <w:rPr>
          <w:color w:val="000000" w:themeColor="text1"/>
          <w:lang w:val="fr-BE"/>
        </w:rPr>
        <w:t>,</w:t>
      </w:r>
      <w:r w:rsidRPr="00C05C6B">
        <w:rPr>
          <w:color w:val="000000" w:themeColor="text1"/>
          <w:lang w:val="fr-BE"/>
        </w:rPr>
        <w:t xml:space="preserve"> car l’appropriation de la technologie ne conduit </w:t>
      </w:r>
      <w:r w:rsidRPr="00C05C6B">
        <w:rPr>
          <w:color w:val="000000" w:themeColor="text1"/>
          <w:lang w:val="fr-BE"/>
        </w:rPr>
        <w:lastRenderedPageBreak/>
        <w:t>pas à une transformation du mode de travail préexistant : il s’agit simplement de se conformer aux conditions prescrites par celle-ci. De cette façon, l’</w:t>
      </w:r>
      <w:r w:rsidRPr="00C05C6B">
        <w:rPr>
          <w:i/>
          <w:color w:val="000000" w:themeColor="text1"/>
          <w:lang w:val="fr-BE"/>
        </w:rPr>
        <w:t>enactment</w:t>
      </w:r>
      <w:r w:rsidRPr="00C05C6B">
        <w:rPr>
          <w:color w:val="000000" w:themeColor="text1"/>
          <w:lang w:val="fr-BE"/>
        </w:rPr>
        <w:t xml:space="preserve"> mène à reproduire les conditions interprétatives, technologiques et institutionnelles existantes et à les renforcer au fil du temps. </w:t>
      </w:r>
    </w:p>
    <w:p w14:paraId="42CF3912" w14:textId="11EB874B" w:rsidR="00196894" w:rsidRPr="00C05C6B" w:rsidRDefault="00196894" w:rsidP="00A225E1">
      <w:pPr>
        <w:pStyle w:val="Titre4"/>
        <w:spacing w:before="120" w:after="120"/>
        <w:rPr>
          <w:color w:val="000000" w:themeColor="text1"/>
          <w:lang w:val="fr-BE"/>
        </w:rPr>
      </w:pPr>
      <w:bookmarkStart w:id="365" w:name="_Toc146804146"/>
      <w:bookmarkStart w:id="366" w:name="_Toc149396686"/>
      <w:bookmarkStart w:id="367" w:name="_Toc151300076"/>
      <w:bookmarkStart w:id="368" w:name="_Toc169527958"/>
      <w:r w:rsidRPr="00C05C6B">
        <w:rPr>
          <w:color w:val="000000" w:themeColor="text1"/>
          <w:lang w:val="fr-BE"/>
        </w:rPr>
        <w:t>Un tremplin d’opportunités</w:t>
      </w:r>
      <w:bookmarkEnd w:id="365"/>
      <w:bookmarkEnd w:id="366"/>
      <w:bookmarkEnd w:id="367"/>
      <w:bookmarkEnd w:id="368"/>
      <w:r w:rsidRPr="00C05C6B">
        <w:rPr>
          <w:color w:val="000000" w:themeColor="text1"/>
          <w:lang w:val="fr-BE"/>
        </w:rPr>
        <w:t xml:space="preserve"> </w:t>
      </w:r>
    </w:p>
    <w:p w14:paraId="22CD34CB" w14:textId="77777777" w:rsidR="00196894" w:rsidRPr="00C05C6B" w:rsidRDefault="00196894" w:rsidP="00A225E1">
      <w:pPr>
        <w:spacing w:before="120" w:after="120"/>
        <w:rPr>
          <w:color w:val="000000" w:themeColor="text1"/>
          <w:lang w:val="fr-BE"/>
        </w:rPr>
      </w:pPr>
      <w:r w:rsidRPr="00C05C6B">
        <w:rPr>
          <w:color w:val="000000" w:themeColor="text1"/>
          <w:lang w:val="fr-BE"/>
        </w:rPr>
        <w:t xml:space="preserve">Dans cette deuxième narration, l’imbrication s’effectue </w:t>
      </w:r>
      <w:r w:rsidRPr="00C05C6B">
        <w:rPr>
          <w:i/>
          <w:color w:val="000000" w:themeColor="text1"/>
          <w:lang w:val="fr-BE"/>
        </w:rPr>
        <w:t>par rapport à l’activité économique</w:t>
      </w:r>
      <w:r w:rsidRPr="00C05C6B">
        <w:rPr>
          <w:color w:val="000000" w:themeColor="text1"/>
          <w:lang w:val="fr-BE"/>
        </w:rPr>
        <w:t xml:space="preserve"> avec un accès simplifié au marché et la mobilisation des ressources et capitaux sociaux comme leviers principaux, dans une perspective</w:t>
      </w:r>
      <w:r w:rsidRPr="00C05C6B">
        <w:rPr>
          <w:bCs/>
          <w:color w:val="000000" w:themeColor="text1"/>
          <w:lang w:val="fr-BE"/>
        </w:rPr>
        <w:t xml:space="preserve"> opportuniste</w:t>
      </w:r>
      <w:r w:rsidRPr="00C05C6B">
        <w:rPr>
          <w:color w:val="000000" w:themeColor="text1"/>
          <w:lang w:val="fr-BE"/>
        </w:rPr>
        <w:t xml:space="preserve">. </w:t>
      </w:r>
    </w:p>
    <w:p w14:paraId="356F0DA3" w14:textId="0C48F64E" w:rsidR="00196894" w:rsidRPr="00C05C6B" w:rsidRDefault="00196894" w:rsidP="00A225E1">
      <w:pPr>
        <w:spacing w:before="120" w:after="120"/>
        <w:rPr>
          <w:color w:val="000000" w:themeColor="text1"/>
          <w:lang w:val="fr-BE"/>
        </w:rPr>
      </w:pPr>
      <w:r w:rsidRPr="00C05C6B">
        <w:rPr>
          <w:color w:val="000000" w:themeColor="text1"/>
          <w:lang w:val="fr-BE"/>
        </w:rPr>
        <w:t>Les chauffeurs adoptent en effet ici une attitude instrumentale à l’égard de la plateforme. Sans se sentir contraints par le contrôle algorithmique, ils se concentrent sur la possibilité de créer une activité rentable en se constituant rapidement une clientèle privée, de manière bien plus simple qu’en devant mener les démarches administratives habituellement nécessa</w:t>
      </w:r>
      <w:r w:rsidR="00394D21" w:rsidRPr="00C05C6B">
        <w:rPr>
          <w:color w:val="000000" w:themeColor="text1"/>
          <w:lang w:val="fr-BE"/>
        </w:rPr>
        <w:t xml:space="preserve">ires pour créer une entreprise. </w:t>
      </w:r>
      <w:r w:rsidRPr="00C05C6B">
        <w:rPr>
          <w:color w:val="000000" w:themeColor="text1"/>
          <w:lang w:val="fr-BE"/>
        </w:rPr>
        <w:t xml:space="preserve">L’existence de la plateforme stimule leur orientation entrepreneuriale, en renforçant leur sens de la concurrence, leur autonomie et leur proactivité. La plupart d’entre eux exploitent leur capital social, économique et culturel pour atteindre leurs ambitions entrepreneuriales. Leur positionnement vis-à-vis de la plateforme est ici marqué par le désir d'être indépendant à la fois de la plateforme et du marché du travail, et par la volonté de monter sa propre affaire en créant et en supervisant des chauffeurs salariés, en ouvrant d’autres entreprises ou en même envisageant un avenir en dehors des plateformes. </w:t>
      </w:r>
    </w:p>
    <w:p w14:paraId="2421A86F" w14:textId="77777777" w:rsidR="00196894" w:rsidRPr="00C05C6B" w:rsidRDefault="00196894" w:rsidP="00A225E1">
      <w:pPr>
        <w:spacing w:before="120" w:after="120"/>
        <w:rPr>
          <w:color w:val="000000" w:themeColor="text1"/>
          <w:lang w:val="fr-BE"/>
        </w:rPr>
      </w:pPr>
      <w:r w:rsidRPr="00C05C6B">
        <w:rPr>
          <w:color w:val="000000" w:themeColor="text1"/>
          <w:lang w:val="fr-BE"/>
        </w:rPr>
        <w:t>Les narrations</w:t>
      </w:r>
      <w:r w:rsidRPr="00C05C6B" w:rsidDel="000D6476">
        <w:rPr>
          <w:color w:val="000000" w:themeColor="text1"/>
          <w:lang w:val="fr-BE"/>
        </w:rPr>
        <w:t xml:space="preserve"> </w:t>
      </w:r>
      <w:r w:rsidRPr="00C05C6B">
        <w:rPr>
          <w:color w:val="000000" w:themeColor="text1"/>
          <w:lang w:val="fr-BE"/>
        </w:rPr>
        <w:t xml:space="preserve"> regroupées dans cette deuxième catégorie font apparaître des chauffeurs qui  exploitent stratégiquement les caractéristiques technologiques de la plateforme (organisation des courses, traçabilité et suivi de l’activité des chauffeurs, assurance d’un portefeuille de clients, …) pour construire une activité économique à part entière, ce qui ne manque pas d’alimenter le discours promotionnel des opérateurs de plateforme sur les bienfaits de la technologie en matière de vie entrepreneuriale autonome, flexible et rentable. L’</w:t>
      </w:r>
      <w:r w:rsidRPr="00C05C6B">
        <w:rPr>
          <w:i/>
          <w:color w:val="000000" w:themeColor="text1"/>
          <w:lang w:val="fr-BE"/>
        </w:rPr>
        <w:t xml:space="preserve">enactement </w:t>
      </w:r>
      <w:r w:rsidRPr="00C05C6B">
        <w:rPr>
          <w:color w:val="000000" w:themeColor="text1"/>
          <w:lang w:val="fr-BE"/>
        </w:rPr>
        <w:t xml:space="preserve">est ici caractérisé par une application pleine et entière des capacités technologiques (Orlikowski, 2000). </w:t>
      </w:r>
    </w:p>
    <w:p w14:paraId="3A475FE6" w14:textId="5C4FDFEE" w:rsidR="00196894" w:rsidRPr="00C05C6B" w:rsidRDefault="00196894" w:rsidP="00A225E1">
      <w:pPr>
        <w:pStyle w:val="Titre4"/>
        <w:spacing w:before="120" w:after="120"/>
        <w:rPr>
          <w:color w:val="000000" w:themeColor="text1"/>
          <w:lang w:val="fr-BE"/>
        </w:rPr>
      </w:pPr>
      <w:bookmarkStart w:id="369" w:name="_Toc146804147"/>
      <w:bookmarkStart w:id="370" w:name="_Toc149396687"/>
      <w:bookmarkStart w:id="371" w:name="_Toc151300077"/>
      <w:bookmarkStart w:id="372" w:name="_Toc169527959"/>
      <w:r w:rsidRPr="00C05C6B">
        <w:rPr>
          <w:color w:val="000000" w:themeColor="text1"/>
          <w:lang w:val="fr-BE"/>
        </w:rPr>
        <w:t>La voie du dialogue</w:t>
      </w:r>
      <w:bookmarkEnd w:id="369"/>
      <w:bookmarkEnd w:id="370"/>
      <w:bookmarkEnd w:id="371"/>
      <w:bookmarkEnd w:id="372"/>
      <w:r w:rsidRPr="00C05C6B">
        <w:rPr>
          <w:color w:val="000000" w:themeColor="text1"/>
          <w:lang w:val="fr-BE"/>
        </w:rPr>
        <w:t xml:space="preserve"> </w:t>
      </w:r>
    </w:p>
    <w:p w14:paraId="5F36DB06" w14:textId="6C9BBD8A" w:rsidR="00196894" w:rsidRPr="00C05C6B" w:rsidRDefault="00196894" w:rsidP="00A225E1">
      <w:pPr>
        <w:spacing w:before="120" w:after="120"/>
        <w:rPr>
          <w:color w:val="000000" w:themeColor="text1"/>
          <w:lang w:val="fr-BE"/>
        </w:rPr>
      </w:pPr>
      <w:r w:rsidRPr="00C05C6B">
        <w:rPr>
          <w:color w:val="000000" w:themeColor="text1"/>
          <w:lang w:val="fr-BE"/>
        </w:rPr>
        <w:t xml:space="preserve">Dans cette dernière catégorie de narration, l’imbrication s’effectue </w:t>
      </w:r>
      <w:r w:rsidRPr="00C05C6B">
        <w:rPr>
          <w:i/>
          <w:color w:val="000000" w:themeColor="text1"/>
          <w:lang w:val="fr-BE"/>
        </w:rPr>
        <w:t>par rapport à la réglementation</w:t>
      </w:r>
      <w:r w:rsidRPr="00C05C6B">
        <w:rPr>
          <w:color w:val="000000" w:themeColor="text1"/>
          <w:lang w:val="fr-BE"/>
        </w:rPr>
        <w:t xml:space="preserve"> en vigueur avec la mobilisation de règles morales (service aux citoyens et amélioration des conditions de travail des chauffeurs) comme levier principal. La référence </w:t>
      </w:r>
      <w:r w:rsidRPr="00C05C6B">
        <w:rPr>
          <w:bCs/>
          <w:color w:val="000000" w:themeColor="text1"/>
          <w:lang w:val="fr-BE"/>
        </w:rPr>
        <w:t>normative</w:t>
      </w:r>
      <w:r w:rsidRPr="00C05C6B">
        <w:rPr>
          <w:color w:val="000000" w:themeColor="text1"/>
          <w:lang w:val="fr-BE"/>
        </w:rPr>
        <w:t xml:space="preserve"> est centrale</w:t>
      </w:r>
      <w:r w:rsidR="00DA174A" w:rsidRPr="00C05C6B">
        <w:rPr>
          <w:color w:val="000000" w:themeColor="text1"/>
          <w:lang w:val="fr-BE"/>
        </w:rPr>
        <w:t>,</w:t>
      </w:r>
      <w:r w:rsidRPr="00C05C6B">
        <w:rPr>
          <w:color w:val="000000" w:themeColor="text1"/>
          <w:lang w:val="fr-BE"/>
        </w:rPr>
        <w:t xml:space="preserve"> car l’application technologique est perçue comme un moyen de tendre </w:t>
      </w:r>
      <w:r w:rsidRPr="00C05C6B">
        <w:rPr>
          <w:color w:val="000000" w:themeColor="text1"/>
          <w:lang w:val="fr-BE"/>
        </w:rPr>
        <w:lastRenderedPageBreak/>
        <w:t xml:space="preserve">vers plus de justice dans le travail des chauffeurs en mettant fin aux pratiques de gestion informelles en vigueur dans le secteur du taxi (tout est transparent) et en démocratisant l’accès au transport de personnes (de nouveaux clients peuvent être servis). </w:t>
      </w:r>
    </w:p>
    <w:p w14:paraId="567D5CE1" w14:textId="27953C7A" w:rsidR="00196894" w:rsidRPr="00C05C6B" w:rsidRDefault="00196894" w:rsidP="00A225E1">
      <w:pPr>
        <w:spacing w:before="120" w:after="120"/>
        <w:rPr>
          <w:color w:val="000000" w:themeColor="text1"/>
          <w:lang w:val="fr-BE"/>
        </w:rPr>
      </w:pPr>
      <w:r w:rsidRPr="00C05C6B">
        <w:rPr>
          <w:color w:val="000000" w:themeColor="text1"/>
          <w:lang w:val="fr-BE"/>
        </w:rPr>
        <w:t>Cette posture remet en cause la structure contrôlante de l’application. Au nom du maintien de l’autonomie, l’enjeu est ici d'améliorer les conditions d’activité des chauffeurs, à travers la recherche de compromis avec les opérateurs de plateformes. Les chauffeurs sont très bien informés sur le secteur et très motivés à utiliser la technologie : ils reconnaissent l’utilité de la plateforme vis-à-vis de leur activité</w:t>
      </w:r>
      <w:r w:rsidR="00DA0C60" w:rsidRPr="00C05C6B">
        <w:rPr>
          <w:color w:val="000000" w:themeColor="text1"/>
          <w:lang w:val="fr-BE"/>
        </w:rPr>
        <w:t>,</w:t>
      </w:r>
      <w:r w:rsidRPr="00C05C6B">
        <w:rPr>
          <w:color w:val="000000" w:themeColor="text1"/>
          <w:lang w:val="fr-BE"/>
        </w:rPr>
        <w:t xml:space="preserve"> mais entendent en diminuer les désavantages en faisant appel à une régulation par les autorités publiques. Cette recherche de compromis s’inscrit dans une logique de changement adaptatif. </w:t>
      </w:r>
    </w:p>
    <w:p w14:paraId="4CC8780C" w14:textId="5B0F0F49" w:rsidR="00196894" w:rsidRPr="00C05C6B" w:rsidRDefault="00196894" w:rsidP="00A225E1">
      <w:pPr>
        <w:spacing w:before="120" w:after="120"/>
        <w:rPr>
          <w:color w:val="000000" w:themeColor="text1"/>
          <w:lang w:val="fr-BE"/>
        </w:rPr>
      </w:pPr>
      <w:r w:rsidRPr="00C05C6B">
        <w:rPr>
          <w:color w:val="000000" w:themeColor="text1"/>
          <w:lang w:val="fr-BE"/>
        </w:rPr>
        <w:t>L’</w:t>
      </w:r>
      <w:r w:rsidRPr="00C05C6B">
        <w:rPr>
          <w:i/>
          <w:color w:val="000000" w:themeColor="text1"/>
          <w:lang w:val="fr-BE"/>
        </w:rPr>
        <w:t>enactement</w:t>
      </w:r>
      <w:r w:rsidRPr="00C05C6B">
        <w:rPr>
          <w:color w:val="000000" w:themeColor="text1"/>
          <w:lang w:val="fr-BE"/>
        </w:rPr>
        <w:t xml:space="preserve"> est dans ce cas de figure plus ambigu. Les travailleurs s'engagent principalement dans des formes individuelles de résilience visant à adapter/personnaliser les règles du management algorithmique, au nom de principes moraux tels que le respect du bien-être et de la sécurité, tout en recherchant des compromis avec la plateforme pour assurer la soutenabilité des activités des chauffeurs qu’ils défendent. Leur militance se situe davantage dans le champ de l’arrangement que de la contestation. Les points discutés avec les </w:t>
      </w:r>
      <w:r w:rsidR="00394D21" w:rsidRPr="00C05C6B">
        <w:rPr>
          <w:color w:val="000000" w:themeColor="text1"/>
          <w:lang w:val="fr-BE"/>
        </w:rPr>
        <w:t>opérateurs</w:t>
      </w:r>
      <w:r w:rsidRPr="00C05C6B">
        <w:rPr>
          <w:color w:val="000000" w:themeColor="text1"/>
          <w:lang w:val="fr-BE"/>
        </w:rPr>
        <w:t xml:space="preserve"> de la plateforme visent avant tout à atténuer les contraintes de l’algorithme pour éviter aux chauffeurs de prendre trop de risques financiers plutôt que de dénoncer les conditions de travail auprès des pouvoirs publics en vue d’un changement plus radical de l’économie de plateforme. </w:t>
      </w:r>
    </w:p>
    <w:p w14:paraId="41B230B6" w14:textId="618B908D" w:rsidR="00196894" w:rsidRPr="00C05C6B" w:rsidRDefault="00196894" w:rsidP="00A225E1">
      <w:pPr>
        <w:pStyle w:val="Titre4"/>
        <w:spacing w:before="120" w:after="120"/>
        <w:rPr>
          <w:color w:val="000000" w:themeColor="text1"/>
          <w:lang w:val="fr-BE"/>
        </w:rPr>
      </w:pPr>
      <w:bookmarkStart w:id="373" w:name="_Toc146804148"/>
      <w:bookmarkStart w:id="374" w:name="_Toc149396688"/>
      <w:bookmarkStart w:id="375" w:name="_Toc151300078"/>
      <w:bookmarkStart w:id="376" w:name="_Toc169527960"/>
      <w:r w:rsidRPr="00C05C6B">
        <w:rPr>
          <w:color w:val="000000" w:themeColor="text1"/>
          <w:lang w:val="fr-BE"/>
        </w:rPr>
        <w:t>Dé-zoomer pour expliquer la complexité du phénomène</w:t>
      </w:r>
      <w:bookmarkEnd w:id="373"/>
      <w:bookmarkEnd w:id="374"/>
      <w:bookmarkEnd w:id="375"/>
      <w:bookmarkEnd w:id="376"/>
      <w:r w:rsidRPr="00C05C6B">
        <w:rPr>
          <w:color w:val="000000" w:themeColor="text1"/>
          <w:lang w:val="fr-BE"/>
        </w:rPr>
        <w:t xml:space="preserve">  </w:t>
      </w:r>
    </w:p>
    <w:p w14:paraId="603D9599" w14:textId="054175A8" w:rsidR="00196894" w:rsidRPr="00C05C6B" w:rsidRDefault="00196894" w:rsidP="00A225E1">
      <w:pPr>
        <w:spacing w:before="120" w:after="120"/>
        <w:rPr>
          <w:color w:val="000000" w:themeColor="text1"/>
          <w:lang w:val="fr-BE"/>
        </w:rPr>
      </w:pPr>
      <w:r w:rsidRPr="00C05C6B">
        <w:rPr>
          <w:color w:val="000000" w:themeColor="text1"/>
          <w:lang w:val="fr-BE"/>
        </w:rPr>
        <w:t xml:space="preserve">Notre démarche inductive remet donc en question la perspective unilatérale du rapport entre technologie numérique et acteurs humains qui voit le management algorithmique comme une menace pour l'autonomie des travailleurs. Ce type de posture déterministe ne rend pas compte de la complexité de l’expérience du travail sur plateforme (Cropanzano et al., 2022 ; Meijerink &amp; Bondarouk, 2023). Notre étude exploratoire apporte trois types de contributions à la littérature sur le travail de plateforme. </w:t>
      </w:r>
    </w:p>
    <w:p w14:paraId="772A949B" w14:textId="77777777" w:rsidR="000B4260" w:rsidRPr="00C05C6B" w:rsidRDefault="00196894" w:rsidP="00A225E1">
      <w:pPr>
        <w:spacing w:before="120" w:after="120"/>
        <w:rPr>
          <w:color w:val="000000" w:themeColor="text1"/>
          <w:lang w:val="fr-BE"/>
        </w:rPr>
      </w:pPr>
      <w:r w:rsidRPr="00C05C6B">
        <w:rPr>
          <w:color w:val="000000" w:themeColor="text1"/>
          <w:lang w:val="fr-BE"/>
        </w:rPr>
        <w:t>Si la matérialité de la technologie est habituellement étudiée sous le prisme du management algorithmique, nos résultats invitent à la considérer également dans un rôle de levier (</w:t>
      </w:r>
      <w:r w:rsidRPr="00C05C6B">
        <w:rPr>
          <w:i/>
          <w:color w:val="000000" w:themeColor="text1"/>
          <w:lang w:val="fr-BE"/>
        </w:rPr>
        <w:t>enabler</w:t>
      </w:r>
      <w:r w:rsidRPr="00C05C6B">
        <w:rPr>
          <w:color w:val="000000" w:themeColor="text1"/>
          <w:lang w:val="fr-BE"/>
        </w:rPr>
        <w:t>)</w:t>
      </w:r>
      <w:r w:rsidR="008D62CE" w:rsidRPr="00C05C6B">
        <w:rPr>
          <w:color w:val="000000" w:themeColor="text1"/>
          <w:lang w:val="fr-BE"/>
        </w:rPr>
        <w:t xml:space="preserve"> et de prendre la distance sur les effets aliénants du travail de plateforme</w:t>
      </w:r>
      <w:r w:rsidR="000B4260" w:rsidRPr="00C05C6B">
        <w:rPr>
          <w:color w:val="000000" w:themeColor="text1"/>
          <w:lang w:val="fr-BE"/>
        </w:rPr>
        <w:t xml:space="preserve"> (Gandini, 2019 ; Kellogg et al., 2020 ; Newlands, 2021 ; Veen, Barratt, &amp; Goods, 2019 ; Zuboff, 2019). </w:t>
      </w:r>
      <w:r w:rsidR="008D62CE" w:rsidRPr="00C05C6B">
        <w:rPr>
          <w:color w:val="000000" w:themeColor="text1"/>
          <w:lang w:val="fr-BE"/>
        </w:rPr>
        <w:t xml:space="preserve"> </w:t>
      </w:r>
    </w:p>
    <w:p w14:paraId="35A0E62D" w14:textId="5682BB96" w:rsidR="00196894" w:rsidRPr="00C05C6B" w:rsidRDefault="00196894" w:rsidP="00A225E1">
      <w:pPr>
        <w:spacing w:before="120" w:after="120"/>
        <w:rPr>
          <w:color w:val="000000" w:themeColor="text1"/>
          <w:lang w:val="fr-BE"/>
        </w:rPr>
      </w:pPr>
      <w:r w:rsidRPr="00C05C6B">
        <w:rPr>
          <w:color w:val="000000" w:themeColor="text1"/>
          <w:lang w:val="fr-BE"/>
        </w:rPr>
        <w:t xml:space="preserve">Selon les témoignages des chauffeurs, le travail sur plateforme permet en effet de répondre à certaines insuffisances du contexte institutionnel comme l’exclusion du marché de l’emploi, la </w:t>
      </w:r>
      <w:r w:rsidRPr="00C05C6B">
        <w:rPr>
          <w:color w:val="000000" w:themeColor="text1"/>
          <w:lang w:val="fr-BE"/>
        </w:rPr>
        <w:lastRenderedPageBreak/>
        <w:t xml:space="preserve">complexité administrative entourant la création entrepreneuriale ou le manque de régulation du secteur </w:t>
      </w:r>
      <w:r w:rsidR="0067022E" w:rsidRPr="00C05C6B">
        <w:rPr>
          <w:color w:val="000000" w:themeColor="text1"/>
          <w:lang w:val="fr-BE"/>
        </w:rPr>
        <w:t>taxis</w:t>
      </w:r>
      <w:r w:rsidRPr="00C05C6B">
        <w:rPr>
          <w:color w:val="000000" w:themeColor="text1"/>
          <w:lang w:val="fr-BE"/>
        </w:rPr>
        <w:t>. Les principales incertitudes décrites dans la littérature sur le travail de plateforme se réfèrent à l’opacité de la technologie, au manque d’autonomie et d’équité vécu par les travailleurs (Jiang, 2023). Celles que nos répondants expriment à travers leurs témoignages ne se rapportent guère à la plateforme elle-même</w:t>
      </w:r>
      <w:r w:rsidR="00DA0C60" w:rsidRPr="00C05C6B">
        <w:rPr>
          <w:color w:val="000000" w:themeColor="text1"/>
          <w:lang w:val="fr-BE"/>
        </w:rPr>
        <w:t>,</w:t>
      </w:r>
      <w:r w:rsidRPr="00C05C6B">
        <w:rPr>
          <w:color w:val="000000" w:themeColor="text1"/>
          <w:lang w:val="fr-BE"/>
        </w:rPr>
        <w:t xml:space="preserve"> mais plutôt aux tensions qu’ils vivent dans leur trajectoire professionnelle. Dans les trois catégories de narration que nous avons examinées, le travail de plateforme est vu comme un tournant positif dans les trajectoires professionnelles où la matérialité de la technologie joue un rôle de levier, en permettant de réduire les incertitudes vécues par chaque travailleur: inclusion facilitée sur le marché du travail, simplification des démarches entrepreneuriales, clarification des règles du jeu dans le transport de personnes, etc. </w:t>
      </w:r>
    </w:p>
    <w:p w14:paraId="78AB0CC8" w14:textId="3E0A55D0" w:rsidR="00196894" w:rsidRPr="00C05C6B" w:rsidRDefault="00997BBC" w:rsidP="00A225E1">
      <w:pPr>
        <w:spacing w:before="120" w:after="120"/>
        <w:rPr>
          <w:color w:val="000000" w:themeColor="text1"/>
          <w:lang w:val="fr-BE"/>
        </w:rPr>
      </w:pPr>
      <w:r w:rsidRPr="00C05C6B">
        <w:rPr>
          <w:color w:val="000000" w:themeColor="text1"/>
          <w:lang w:val="fr-BE"/>
        </w:rPr>
        <w:t>Ensuite,</w:t>
      </w:r>
      <w:r w:rsidR="00196894" w:rsidRPr="00C05C6B">
        <w:rPr>
          <w:color w:val="000000" w:themeColor="text1"/>
          <w:lang w:val="fr-BE"/>
        </w:rPr>
        <w:t xml:space="preserve"> la perspective </w:t>
      </w:r>
      <w:r w:rsidR="00196894" w:rsidRPr="00C05C6B">
        <w:rPr>
          <w:i/>
          <w:color w:val="000000" w:themeColor="text1"/>
          <w:lang w:val="fr-BE"/>
        </w:rPr>
        <w:t xml:space="preserve">agency </w:t>
      </w:r>
      <w:r w:rsidR="00196894" w:rsidRPr="00C05C6B">
        <w:rPr>
          <w:color w:val="000000" w:themeColor="text1"/>
          <w:lang w:val="fr-BE"/>
        </w:rPr>
        <w:t>que nous avons adoptée se concentre sur la manière dont les travailleurs donnent un sens à la technologie et interagissent avec ell</w:t>
      </w:r>
      <w:r w:rsidR="00762397" w:rsidRPr="00C05C6B">
        <w:rPr>
          <w:color w:val="000000" w:themeColor="text1"/>
          <w:lang w:val="fr-BE"/>
        </w:rPr>
        <w:t xml:space="preserve">e dans diverses circonstances. </w:t>
      </w:r>
      <w:r w:rsidR="00196894" w:rsidRPr="00C05C6B">
        <w:rPr>
          <w:color w:val="000000" w:themeColor="text1"/>
          <w:lang w:val="fr-BE"/>
        </w:rPr>
        <w:t>Ici, la technologie n'est pas vécue comme une boîte noire, mais est souvent associée, dans le discours des chauffeurs, à la flexibilité, à l’absence de règles rigides ou formelles au profit d’un socle structurant et clarificateur,</w:t>
      </w:r>
      <w:r w:rsidR="00394D21" w:rsidRPr="00C05C6B">
        <w:rPr>
          <w:color w:val="000000" w:themeColor="text1"/>
          <w:lang w:val="fr-BE"/>
        </w:rPr>
        <w:t xml:space="preserve"> à la simplicité, à l'autonomie. </w:t>
      </w:r>
      <w:r w:rsidR="00196894" w:rsidRPr="00C05C6B">
        <w:rPr>
          <w:color w:val="000000" w:themeColor="text1"/>
          <w:lang w:val="fr-BE"/>
        </w:rPr>
        <w:t>Mais cela nécessite que les chauffeurs mobilisent également</w:t>
      </w:r>
      <w:r w:rsidR="00394D21" w:rsidRPr="00C05C6B">
        <w:rPr>
          <w:color w:val="000000" w:themeColor="text1"/>
          <w:lang w:val="fr-BE"/>
        </w:rPr>
        <w:t xml:space="preserve"> leurs ressources personnelles, </w:t>
      </w:r>
      <w:r w:rsidR="00196894" w:rsidRPr="00C05C6B">
        <w:rPr>
          <w:color w:val="000000" w:themeColor="text1"/>
          <w:lang w:val="fr-BE"/>
        </w:rPr>
        <w:t>leurs connaissances, leurs</w:t>
      </w:r>
      <w:r w:rsidR="00394D21" w:rsidRPr="00C05C6B">
        <w:rPr>
          <w:color w:val="000000" w:themeColor="text1"/>
          <w:lang w:val="fr-BE"/>
        </w:rPr>
        <w:t xml:space="preserve"> compétences et leurs aptitudes,</w:t>
      </w:r>
      <w:r w:rsidR="00196894" w:rsidRPr="00C05C6B">
        <w:rPr>
          <w:color w:val="000000" w:themeColor="text1"/>
          <w:lang w:val="fr-BE"/>
        </w:rPr>
        <w:t xml:space="preserve"> pour pouvoir exploiter pleinement les ressour</w:t>
      </w:r>
      <w:r w:rsidR="00394D21" w:rsidRPr="00C05C6B">
        <w:rPr>
          <w:color w:val="000000" w:themeColor="text1"/>
          <w:lang w:val="fr-BE"/>
        </w:rPr>
        <w:t>ces fournies par la plateforme</w:t>
      </w:r>
      <w:r w:rsidR="00196894" w:rsidRPr="00C05C6B">
        <w:rPr>
          <w:color w:val="000000" w:themeColor="text1"/>
          <w:lang w:val="fr-BE"/>
        </w:rPr>
        <w:t xml:space="preserve"> (Meijerink &amp; Bondarouk, 2018). Sans nier les contraintes auxquelles les travailleurs de plateforme font face, les témoignages recueillis montrent aussi que les individus sont outillés pour se saisir des ressources que leur fournit le management algorithmique</w:t>
      </w:r>
      <w:r w:rsidR="00D3423B">
        <w:rPr>
          <w:color w:val="000000" w:themeColor="text1"/>
          <w:lang w:val="fr-BE"/>
        </w:rPr>
        <w:t xml:space="preserve">. </w:t>
      </w:r>
    </w:p>
    <w:p w14:paraId="4CC22FAA" w14:textId="69CDBED9" w:rsidR="00BC06BE" w:rsidRDefault="00394D21" w:rsidP="00A225E1">
      <w:pPr>
        <w:spacing w:before="120" w:after="120"/>
        <w:rPr>
          <w:color w:val="000000" w:themeColor="text1"/>
          <w:lang w:val="fr-BE"/>
        </w:rPr>
      </w:pPr>
      <w:r w:rsidRPr="00C05C6B">
        <w:rPr>
          <w:color w:val="000000" w:themeColor="text1"/>
          <w:lang w:val="fr-BE"/>
        </w:rPr>
        <w:t>Enfin,</w:t>
      </w:r>
      <w:r w:rsidR="00196894" w:rsidRPr="00C05C6B">
        <w:rPr>
          <w:color w:val="000000" w:themeColor="text1"/>
          <w:lang w:val="fr-BE"/>
        </w:rPr>
        <w:t xml:space="preserve"> si la matérialité de la technologie présente des fonctionnalités similaires dans l'espace et le temps, les représentations qui lui sont associées peuvent être différentes en fonction du contexte </w:t>
      </w:r>
      <w:r w:rsidR="00997BBC" w:rsidRPr="00C05C6B">
        <w:rPr>
          <w:color w:val="000000" w:themeColor="text1"/>
          <w:lang w:val="fr-BE"/>
        </w:rPr>
        <w:t xml:space="preserve">dans lequel elle est utilisée. </w:t>
      </w:r>
      <w:r w:rsidR="00196894" w:rsidRPr="00C05C6B">
        <w:rPr>
          <w:color w:val="000000" w:themeColor="text1"/>
          <w:lang w:val="fr-BE"/>
        </w:rPr>
        <w:t>Ceci illustre l’idée selon laquelle les modes d’utilisation de la technologie sont déclenchés par sa flexibilité d'interprétation (Orlikowski, 1992). La flexibilité interprétative permet aux travailleurs d'être conscients des significations potentielles, des ressources et des normes ou règles intégrées dans les dispositifs algorithmiques, qui donnent lieu à un grand nombre de scénarios possibles. Les récits recueillis illustrent différent</w:t>
      </w:r>
      <w:r w:rsidR="00F41958" w:rsidRPr="00C05C6B">
        <w:rPr>
          <w:color w:val="000000" w:themeColor="text1"/>
          <w:lang w:val="fr-BE"/>
        </w:rPr>
        <w:t>e</w:t>
      </w:r>
      <w:r w:rsidR="00196894" w:rsidRPr="00C05C6B">
        <w:rPr>
          <w:color w:val="000000" w:themeColor="text1"/>
          <w:lang w:val="fr-BE"/>
        </w:rPr>
        <w:t xml:space="preserve">s interprétations et interactions avec l’artefact technologique, qui peuvent varier au fil du temps et du lieu (cf la section « une trajectoire en évolution »), ce qui implique une vision plus dynamique </w:t>
      </w:r>
      <w:r w:rsidR="00AD5082" w:rsidRPr="00C05C6B">
        <w:rPr>
          <w:color w:val="000000" w:themeColor="text1"/>
          <w:lang w:val="fr-BE"/>
        </w:rPr>
        <w:t xml:space="preserve">et relative </w:t>
      </w:r>
      <w:r w:rsidR="00196894" w:rsidRPr="00C05C6B">
        <w:rPr>
          <w:color w:val="000000" w:themeColor="text1"/>
          <w:lang w:val="fr-BE"/>
        </w:rPr>
        <w:t>du travail sur plateforme.</w:t>
      </w:r>
      <w:r w:rsidR="0036017A">
        <w:rPr>
          <w:color w:val="000000" w:themeColor="text1"/>
          <w:lang w:val="fr-BE"/>
        </w:rPr>
        <w:t xml:space="preserve"> Ceci rejoint les travaux concernant </w:t>
      </w:r>
      <w:r w:rsidR="00E97849">
        <w:rPr>
          <w:color w:val="000000" w:themeColor="text1"/>
          <w:lang w:val="fr-BE"/>
        </w:rPr>
        <w:t>l</w:t>
      </w:r>
      <w:r w:rsidR="0036017A">
        <w:rPr>
          <w:color w:val="000000" w:themeColor="text1"/>
          <w:lang w:val="fr-BE"/>
        </w:rPr>
        <w:t>a façon dont les travailleurs peuvent percevoir le MA.</w:t>
      </w:r>
      <w:r w:rsidR="0036017A" w:rsidRPr="0036017A">
        <w:t xml:space="preserve"> </w:t>
      </w:r>
      <w:r w:rsidR="0036017A">
        <w:rPr>
          <w:color w:val="000000" w:themeColor="text1"/>
          <w:lang w:val="fr-BE"/>
        </w:rPr>
        <w:t xml:space="preserve">Par exemple, </w:t>
      </w:r>
      <w:r w:rsidR="0036017A">
        <w:rPr>
          <w:color w:val="000000" w:themeColor="text1"/>
          <w:lang w:val="fr-BE"/>
        </w:rPr>
        <w:fldChar w:fldCharType="begin"/>
      </w:r>
      <w:r w:rsidR="0036017A">
        <w:rPr>
          <w:color w:val="000000" w:themeColor="text1"/>
          <w:lang w:val="fr-BE"/>
        </w:rPr>
        <w:instrText xml:space="preserve"> ADDIN ZOTERO_ITEM CSL_CITATION {"citationID":"TIoEpWIb","properties":{"formattedCitation":"(Gali\\uc0\\u232{}re, 2020)","plainCitation":"(Galière, 2020)","noteIndex":0},"citationItems":[{"id":2480,"uris":["http://zotero.org/users/6183971/items/MHHCAJ64"],"itemData":{"id":2480,"type":"article-journal","abstract":"This paper extends research on algorithmic management by examining mechanisms of compliance. Algorithmic management has predominantly been analysed in terms of the exercise of disciplinary power over workers and rational control of labour. Facing algorithms, platform workers would be in a situation of fear, passivity and frustration. In this paper, we utilise the Foucauldian framework of ‘dispositive’ in order to reconceptualise platforms as exerting both rational and normative control. Based on a qualitative case study of the food-delivery platform Deliveroo, we underscore that algorithmic rational control, although fallible, is being reinforced by techniques of subjectification. Several dispositives on the platform, such as the pay-per-delivery and shift picker systems, generate an active mobilisation of workers. Our discussion highlights the governmentality power of algorithmic management, which builds consent by promoting a hyper-meritocratic ideal of justice.","container-title":"New Technology, Work and Employment","DOI":"10.1111/ntwe.12177","ISSN":"1468-005X","issue":"3","language":"en","license":"© 2020 Brian Towers (BRITOW) and John Wiley &amp; Sons Ltd","note":"_eprint: https://onlinelibrary.wiley.com/doi/pdf/10.1111/ntwe.12177","page":"357-370","source":"Wiley Online Library","title":"When food-delivery platform workers consent to algorithmic management: a Foucauldian perspective","title-short":"When food-delivery platform workers consent to algorithmic management","URL":"https://onlinelibrary.wiley.com/doi/abs/10.1111/ntwe.12177","volume":"35","author":[{"family":"Galière","given":"Sophia"}],"accessed":{"date-parts":[["2023",10,3]]},"issued":{"date-parts":[["2020"]]}}}],"schema":"https://github.com/citation-style-language/schema/raw/master/csl-citation.json"} </w:instrText>
      </w:r>
      <w:r w:rsidR="0036017A">
        <w:rPr>
          <w:color w:val="000000" w:themeColor="text1"/>
          <w:lang w:val="fr-BE"/>
        </w:rPr>
        <w:fldChar w:fldCharType="separate"/>
      </w:r>
      <w:r w:rsidR="0036017A" w:rsidRPr="0036017A">
        <w:rPr>
          <w:rFonts w:cs="Times New Roman"/>
          <w:szCs w:val="24"/>
        </w:rPr>
        <w:t xml:space="preserve">Galière, </w:t>
      </w:r>
      <w:r w:rsidR="0036017A">
        <w:rPr>
          <w:rFonts w:cs="Times New Roman"/>
          <w:szCs w:val="24"/>
        </w:rPr>
        <w:t>(</w:t>
      </w:r>
      <w:r w:rsidR="0036017A" w:rsidRPr="0036017A">
        <w:rPr>
          <w:rFonts w:cs="Times New Roman"/>
          <w:szCs w:val="24"/>
        </w:rPr>
        <w:t>2020)</w:t>
      </w:r>
      <w:r w:rsidR="0036017A">
        <w:rPr>
          <w:color w:val="000000" w:themeColor="text1"/>
          <w:lang w:val="fr-BE"/>
        </w:rPr>
        <w:fldChar w:fldCharType="end"/>
      </w:r>
      <w:r w:rsidR="0036017A">
        <w:rPr>
          <w:color w:val="000000" w:themeColor="text1"/>
          <w:lang w:val="fr-BE"/>
        </w:rPr>
        <w:t xml:space="preserve"> nous démontrent que les travailleurs consente</w:t>
      </w:r>
      <w:r w:rsidR="0036017A" w:rsidRPr="0036017A">
        <w:rPr>
          <w:color w:val="000000" w:themeColor="text1"/>
          <w:lang w:val="fr-BE"/>
        </w:rPr>
        <w:t xml:space="preserve">nt aux dispositifs disciplinaires parce qu'ils les perçoivent comme </w:t>
      </w:r>
      <w:r w:rsidR="0036017A" w:rsidRPr="0036017A">
        <w:rPr>
          <w:color w:val="000000" w:themeColor="text1"/>
          <w:lang w:val="fr-BE"/>
        </w:rPr>
        <w:lastRenderedPageBreak/>
        <w:t>des outils d'une justice hyper-méritocratique. La gestion algorithmique est associée à des caractéristiques discursives qui promeuvent une gouvernementalité entrepreneuriale, encourageant les travailleurs à se voir comme des entrepreneurs et à soutenir l'efficacité des plateformes numériques. Les résultats montrent que, bien que les travailleurs aient des griefs contre Deliveroo, ces plaintes concernent principalement les questions de tarification et d'assurance, plutôt que la gestion algorithmique elle-même. La gestion algorithmique est perçue comme un outil objectif et méritocratique, les travailleurs adoptant des stratégies individuelles pour maximiser leur revenu et leur efficacité, malgré les risques potentiels pour leur sécurité. Les dispositifs corrélés à la performance, renforcent cette perception en valorisant les efforts individuels et en créant un sentiment de compétition équitable</w:t>
      </w:r>
      <w:r w:rsidR="0036017A">
        <w:rPr>
          <w:color w:val="000000" w:themeColor="text1"/>
          <w:lang w:val="fr-BE"/>
        </w:rPr>
        <w:t xml:space="preserve">. </w:t>
      </w:r>
    </w:p>
    <w:p w14:paraId="09EF0CB7" w14:textId="5A45DE25" w:rsidR="00A04442" w:rsidRDefault="00A601E8" w:rsidP="00A04442">
      <w:pPr>
        <w:spacing w:before="120" w:after="120"/>
        <w:rPr>
          <w:color w:val="000000" w:themeColor="text1"/>
          <w:lang w:val="fr-BE"/>
        </w:rPr>
      </w:pPr>
      <w:r>
        <w:rPr>
          <w:color w:val="000000" w:themeColor="text1"/>
          <w:lang w:val="fr-BE"/>
        </w:rPr>
        <w:t>Comme introduit en début de cet article, s</w:t>
      </w:r>
      <w:r w:rsidR="00A04442" w:rsidRPr="00A04442">
        <w:rPr>
          <w:color w:val="000000" w:themeColor="text1"/>
          <w:lang w:val="fr-BE"/>
        </w:rPr>
        <w:t>elon Jiang (2023), les chauffeurs Uber développent deux types de résistances. Le premier consiste en des contournements techniques, comme manipuler l'algorithme pour bénéficier de promotions horaires ou protéger leur vie privée en utilisant des VPN. Le second type inclut des actions hors plateforme, comme établir des relations directes avec les clients ou chercher du soutien communautaire via des forums en ligne. Ces stratégies montrent que les chauffeurs ne sont pas passifs face à leurs conditions de travail, mais cherchent activement à améliorer leur situation en prenant soin d'eux-mêmes dans un environnement contrôlé</w:t>
      </w:r>
      <w:r w:rsidR="004675F2">
        <w:rPr>
          <w:color w:val="000000" w:themeColor="text1"/>
          <w:lang w:val="fr-BE"/>
        </w:rPr>
        <w:t xml:space="preserve"> </w:t>
      </w:r>
      <w:r w:rsidR="00B10892" w:rsidRPr="00C05C6B">
        <w:rPr>
          <w:rFonts w:cs="Times New Roman"/>
          <w:color w:val="000000" w:themeColor="text1"/>
        </w:rPr>
        <w:t>(McDaid et al., 2023</w:t>
      </w:r>
      <w:r w:rsidR="00B10892">
        <w:rPr>
          <w:rFonts w:cs="Times New Roman"/>
          <w:color w:val="000000" w:themeColor="text1"/>
        </w:rPr>
        <w:t xml:space="preserve">). </w:t>
      </w:r>
    </w:p>
    <w:p w14:paraId="0BC54691" w14:textId="1EDD997A" w:rsidR="00CD2371" w:rsidRDefault="004D57BC" w:rsidP="00A04442">
      <w:pPr>
        <w:spacing w:before="120" w:after="120"/>
        <w:rPr>
          <w:color w:val="000000" w:themeColor="text1"/>
          <w:lang w:val="fr-BE"/>
        </w:rPr>
      </w:pPr>
      <w:r w:rsidRPr="00186B37">
        <w:rPr>
          <w:color w:val="000000" w:themeColor="text1"/>
          <w:lang w:val="fr-BE"/>
        </w:rPr>
        <w:t xml:space="preserve">El </w:t>
      </w:r>
      <w:r w:rsidR="004156C6">
        <w:rPr>
          <w:color w:val="000000" w:themeColor="text1"/>
          <w:lang w:val="fr-BE"/>
        </w:rPr>
        <w:t>B</w:t>
      </w:r>
      <w:r w:rsidRPr="00186B37">
        <w:rPr>
          <w:color w:val="000000" w:themeColor="text1"/>
          <w:lang w:val="fr-BE"/>
        </w:rPr>
        <w:t xml:space="preserve">ourkadi </w:t>
      </w:r>
      <w:r w:rsidR="00186B37" w:rsidRPr="00186B37">
        <w:rPr>
          <w:color w:val="000000" w:themeColor="text1"/>
          <w:lang w:val="fr-BE"/>
        </w:rPr>
        <w:t xml:space="preserve">(2023) </w:t>
      </w:r>
      <w:r w:rsidRPr="00186B37">
        <w:rPr>
          <w:color w:val="000000" w:themeColor="text1"/>
          <w:lang w:val="fr-BE"/>
        </w:rPr>
        <w:t xml:space="preserve">ajoute à ce types de stratégies d’ordre opérationnel, </w:t>
      </w:r>
      <w:r w:rsidRPr="004D57BC">
        <w:rPr>
          <w:color w:val="000000" w:themeColor="text1"/>
          <w:lang w:val="fr-BE"/>
        </w:rPr>
        <w:t>l'organisation de mouvements collectifs et de protestations. La résistance se manifeste également par la création de forums en ligne et de groupes sur les réseaux sociaux pour échanger des informations et des conseils, ainsi que par des actions syndicales et juridiques contre Uber.</w:t>
      </w:r>
      <w:r w:rsidR="005979C4">
        <w:rPr>
          <w:color w:val="000000" w:themeColor="text1"/>
          <w:lang w:val="fr-BE"/>
        </w:rPr>
        <w:t xml:space="preserve"> </w:t>
      </w:r>
      <w:r w:rsidR="00DB245E" w:rsidRPr="00186B37">
        <w:rPr>
          <w:color w:val="000000" w:themeColor="text1"/>
          <w:lang w:val="fr-BE"/>
        </w:rPr>
        <w:t>L’auteur précise que l</w:t>
      </w:r>
      <w:r w:rsidRPr="004D57BC">
        <w:rPr>
          <w:color w:val="000000" w:themeColor="text1"/>
          <w:lang w:val="fr-BE"/>
        </w:rPr>
        <w:t>es expériences passées et les croyances religieuses influencent la manière dont les conducteurs perçoivent et gèrent leur travail avec Uber. Certains trouvent du réconfort et de la résilience dans leur foi, tandis que d'autres s'appuient sur leurs compétences entrepreneuriales et leurs expériences professionnelles antérieures pour naviguer dans les défis imposés par Uber</w:t>
      </w:r>
      <w:r w:rsidR="00DB245E" w:rsidRPr="00186B37">
        <w:rPr>
          <w:color w:val="000000" w:themeColor="text1"/>
          <w:lang w:val="fr-BE"/>
        </w:rPr>
        <w:t xml:space="preserve">, comme le montrent </w:t>
      </w:r>
      <w:r w:rsidR="004156C6" w:rsidRPr="00186B37">
        <w:rPr>
          <w:color w:val="000000" w:themeColor="text1"/>
          <w:lang w:val="fr-BE"/>
        </w:rPr>
        <w:t>également</w:t>
      </w:r>
      <w:r w:rsidR="00DB245E" w:rsidRPr="00186B37">
        <w:rPr>
          <w:color w:val="000000" w:themeColor="text1"/>
          <w:lang w:val="fr-BE"/>
        </w:rPr>
        <w:t xml:space="preserve"> nos résultats</w:t>
      </w:r>
      <w:r w:rsidR="004156C6">
        <w:rPr>
          <w:color w:val="000000" w:themeColor="text1"/>
          <w:lang w:val="fr-BE"/>
        </w:rPr>
        <w:t>.</w:t>
      </w:r>
      <w:r w:rsidR="00A544B6" w:rsidRPr="00186B37">
        <w:rPr>
          <w:color w:val="000000" w:themeColor="text1"/>
          <w:lang w:val="fr-BE"/>
        </w:rPr>
        <w:t xml:space="preserve"> Cette étude</w:t>
      </w:r>
      <w:r w:rsidRPr="004D57BC">
        <w:rPr>
          <w:color w:val="000000" w:themeColor="text1"/>
          <w:lang w:val="fr-BE"/>
        </w:rPr>
        <w:t xml:space="preserve"> souligne que la gestion algorithmique d'Uber est renforcée par un manque de régulation et un soutien gouvernemental, ce qui complique la lutte pour des conditions de travail équitables et la reconnaissance des droits des </w:t>
      </w:r>
      <w:r w:rsidR="004156C6" w:rsidRPr="00186B37">
        <w:rPr>
          <w:color w:val="000000" w:themeColor="text1"/>
          <w:lang w:val="fr-BE"/>
        </w:rPr>
        <w:t>chauffeurs</w:t>
      </w:r>
      <w:r w:rsidR="00A544B6" w:rsidRPr="00186B37">
        <w:rPr>
          <w:color w:val="000000" w:themeColor="text1"/>
          <w:lang w:val="fr-BE"/>
        </w:rPr>
        <w:t>. L</w:t>
      </w:r>
      <w:r w:rsidRPr="004D57BC">
        <w:rPr>
          <w:color w:val="000000" w:themeColor="text1"/>
          <w:lang w:val="fr-BE"/>
        </w:rPr>
        <w:t>es limitations structurelles et le soutien politique à Uber compliquent ces efforts</w:t>
      </w:r>
      <w:r w:rsidR="00FC303C">
        <w:rPr>
          <w:color w:val="000000" w:themeColor="text1"/>
          <w:lang w:val="fr-BE"/>
        </w:rPr>
        <w:t>, ce qui</w:t>
      </w:r>
      <w:r w:rsidRPr="004D57BC">
        <w:rPr>
          <w:color w:val="000000" w:themeColor="text1"/>
          <w:lang w:val="fr-BE"/>
        </w:rPr>
        <w:t xml:space="preserve"> appelle à une meilleure compréhension et régulation de la gestion algorithmique </w:t>
      </w:r>
      <w:r w:rsidR="009D0A20">
        <w:rPr>
          <w:color w:val="000000" w:themeColor="text1"/>
          <w:lang w:val="fr-BE"/>
        </w:rPr>
        <w:t xml:space="preserve">au niveau institutionnel </w:t>
      </w:r>
      <w:r w:rsidRPr="004D57BC">
        <w:rPr>
          <w:color w:val="000000" w:themeColor="text1"/>
          <w:lang w:val="fr-BE"/>
        </w:rPr>
        <w:t>pour protége</w:t>
      </w:r>
      <w:r w:rsidR="00FC303C">
        <w:rPr>
          <w:color w:val="000000" w:themeColor="text1"/>
          <w:lang w:val="fr-BE"/>
        </w:rPr>
        <w:t>r les</w:t>
      </w:r>
      <w:r w:rsidR="005979C4">
        <w:rPr>
          <w:color w:val="000000" w:themeColor="text1"/>
          <w:lang w:val="fr-BE"/>
        </w:rPr>
        <w:t xml:space="preserve"> </w:t>
      </w:r>
      <w:r w:rsidRPr="004D57BC">
        <w:rPr>
          <w:color w:val="000000" w:themeColor="text1"/>
          <w:lang w:val="fr-BE"/>
        </w:rPr>
        <w:t>travailleurs dans l'économie des plateformes.</w:t>
      </w:r>
      <w:r w:rsidR="00186B37">
        <w:rPr>
          <w:color w:val="000000" w:themeColor="text1"/>
          <w:lang w:val="fr-BE"/>
        </w:rPr>
        <w:t xml:space="preserve"> </w:t>
      </w:r>
      <w:r w:rsidR="00A544B6" w:rsidRPr="00186B37">
        <w:rPr>
          <w:color w:val="000000" w:themeColor="text1"/>
          <w:lang w:val="fr-BE"/>
        </w:rPr>
        <w:t>C’est dans cette même</w:t>
      </w:r>
      <w:r w:rsidR="00186B37">
        <w:rPr>
          <w:color w:val="000000" w:themeColor="text1"/>
          <w:lang w:val="fr-BE"/>
        </w:rPr>
        <w:t xml:space="preserve"> voie</w:t>
      </w:r>
      <w:r w:rsidR="00A544B6" w:rsidRPr="00186B37">
        <w:rPr>
          <w:color w:val="000000" w:themeColor="text1"/>
          <w:lang w:val="fr-BE"/>
        </w:rPr>
        <w:t xml:space="preserve"> que nos contributions </w:t>
      </w:r>
      <w:r w:rsidR="00186B37">
        <w:rPr>
          <w:color w:val="000000" w:themeColor="text1"/>
          <w:lang w:val="fr-BE"/>
        </w:rPr>
        <w:t xml:space="preserve">s’inscrivent. </w:t>
      </w:r>
    </w:p>
    <w:p w14:paraId="55165CF3" w14:textId="543DD2B8" w:rsidR="00196894" w:rsidRPr="00C05C6B" w:rsidRDefault="002337A4" w:rsidP="00A225E1">
      <w:pPr>
        <w:pStyle w:val="Titre3"/>
        <w:spacing w:before="120" w:beforeAutospacing="0" w:after="120" w:afterAutospacing="0"/>
        <w:rPr>
          <w:color w:val="000000" w:themeColor="text1"/>
        </w:rPr>
      </w:pPr>
      <w:bookmarkStart w:id="377" w:name="_Toc146804024"/>
      <w:bookmarkStart w:id="378" w:name="_Toc146804149"/>
      <w:bookmarkStart w:id="379" w:name="_Toc149396689"/>
      <w:bookmarkStart w:id="380" w:name="_Toc151300079"/>
      <w:bookmarkStart w:id="381" w:name="_Toc169527961"/>
      <w:r w:rsidRPr="00C05C6B">
        <w:rPr>
          <w:color w:val="000000" w:themeColor="text1"/>
        </w:rPr>
        <w:lastRenderedPageBreak/>
        <w:t>Co</w:t>
      </w:r>
      <w:bookmarkEnd w:id="377"/>
      <w:bookmarkEnd w:id="378"/>
      <w:bookmarkEnd w:id="379"/>
      <w:bookmarkEnd w:id="380"/>
      <w:r w:rsidR="00D3423B">
        <w:rPr>
          <w:color w:val="000000" w:themeColor="text1"/>
        </w:rPr>
        <w:t>ntributions</w:t>
      </w:r>
      <w:bookmarkEnd w:id="381"/>
    </w:p>
    <w:p w14:paraId="42DF25AC" w14:textId="02A25BF5" w:rsidR="00196894" w:rsidRPr="00C05C6B" w:rsidRDefault="00196894" w:rsidP="00A225E1">
      <w:pPr>
        <w:spacing w:before="120" w:after="120"/>
        <w:rPr>
          <w:color w:val="000000" w:themeColor="text1"/>
          <w:lang w:val="fr-BE"/>
        </w:rPr>
      </w:pPr>
      <w:r w:rsidRPr="00C05C6B">
        <w:rPr>
          <w:color w:val="000000" w:themeColor="text1"/>
          <w:lang w:val="fr-BE"/>
        </w:rPr>
        <w:t>Uber s'engage actuellement avec près de quatre millions de personnes dans le monde, des résistances dans des pratiques variées et quotidiennes ont lieu</w:t>
      </w:r>
      <w:r w:rsidR="00DA0C60" w:rsidRPr="00C05C6B">
        <w:rPr>
          <w:color w:val="000000" w:themeColor="text1"/>
          <w:lang w:val="fr-BE"/>
        </w:rPr>
        <w:t>,</w:t>
      </w:r>
      <w:r w:rsidRPr="00C05C6B">
        <w:rPr>
          <w:color w:val="000000" w:themeColor="text1"/>
          <w:lang w:val="fr-BE"/>
        </w:rPr>
        <w:t xml:space="preserve"> mais ne conduisent pas à un changement structurel de l’entreprise (Mrvos, 2021). Les travailleurs témoignent même de valeur envers la plateforme, malgré une incrimination forte du contrôle algorithmique dans la littérature. Ceci contribue à la constatation naissante que des chauffeurs Uber apprécient et ont une vision positive de leur travail sur Uber (Mohlmann, 2021), expliquée dans notre étude au regard de tensions institutionnelles vécues par le travailleur.</w:t>
      </w:r>
    </w:p>
    <w:p w14:paraId="05B503B1" w14:textId="4D6A9E23" w:rsidR="00196894" w:rsidRPr="00C05C6B" w:rsidRDefault="00196894" w:rsidP="00A225E1">
      <w:pPr>
        <w:spacing w:before="120" w:after="120"/>
        <w:rPr>
          <w:color w:val="000000" w:themeColor="text1"/>
          <w:lang w:val="fr-BE"/>
        </w:rPr>
      </w:pPr>
      <w:r w:rsidRPr="00C05C6B">
        <w:rPr>
          <w:color w:val="000000" w:themeColor="text1"/>
          <w:lang w:val="fr-BE"/>
        </w:rPr>
        <w:t>Par conséquent, les résultats de notre recherche présentent d’importantes implications pour les issues que prendront les débats sur le travail de plateforme. Cette voie d’opportunités que représente la plateforme dans notre recherche répond à des difficultés sociales, économiques et politiques témoigné</w:t>
      </w:r>
      <w:r w:rsidR="00347747" w:rsidRPr="00C05C6B">
        <w:rPr>
          <w:color w:val="000000" w:themeColor="text1"/>
          <w:lang w:val="fr-BE"/>
        </w:rPr>
        <w:t>e</w:t>
      </w:r>
      <w:r w:rsidRPr="00C05C6B">
        <w:rPr>
          <w:color w:val="000000" w:themeColor="text1"/>
          <w:lang w:val="fr-BE"/>
        </w:rPr>
        <w:t>s par nos répondants (accès à un emploi stable et décent, développement d’une activité entrepreneuriale, défense des conditions de travail). Sans nier le rôle des plateformes en tant qu’acteur</w:t>
      </w:r>
      <w:r w:rsidR="00347747" w:rsidRPr="00C05C6B">
        <w:rPr>
          <w:color w:val="000000" w:themeColor="text1"/>
          <w:lang w:val="fr-BE"/>
        </w:rPr>
        <w:t xml:space="preserve">s responsables </w:t>
      </w:r>
      <w:r w:rsidR="00D80DE8" w:rsidRPr="00C05C6B">
        <w:rPr>
          <w:color w:val="000000" w:themeColor="text1"/>
          <w:lang w:val="fr-BE"/>
        </w:rPr>
        <w:t>des risques associés au management algorithmique</w:t>
      </w:r>
      <w:r w:rsidRPr="00C05C6B">
        <w:rPr>
          <w:color w:val="000000" w:themeColor="text1"/>
          <w:lang w:val="fr-BE"/>
        </w:rPr>
        <w:t xml:space="preserve">, nous souhaitons mettre l’emphase sur le rôle des institutions qui encadrent ces formes de travail (Byrnjolfsson &amp; McAfee, 2014). </w:t>
      </w:r>
    </w:p>
    <w:p w14:paraId="7F6C61DE" w14:textId="7FC54F75" w:rsidR="00196894" w:rsidRPr="00C05C6B" w:rsidRDefault="00196894" w:rsidP="00A225E1">
      <w:pPr>
        <w:spacing w:before="120" w:after="120"/>
        <w:rPr>
          <w:color w:val="000000" w:themeColor="text1"/>
          <w:lang w:val="fr-BE"/>
        </w:rPr>
      </w:pPr>
      <w:r w:rsidRPr="00C05C6B">
        <w:rPr>
          <w:color w:val="000000" w:themeColor="text1"/>
          <w:lang w:val="fr-BE"/>
        </w:rPr>
        <w:t xml:space="preserve">Nous soutenons que ces perspectives individuelles empreintes de tensions institutionnelles liées au travail devraient devenir une préoccupation pour les institutions publiques. Cette proposition s’accompagne d’une approche visant à dépasser la vision binaire et normative opposant le travail traditionnel vu comme positif à celui du </w:t>
      </w:r>
      <w:r w:rsidRPr="00C05C6B">
        <w:rPr>
          <w:i/>
          <w:color w:val="000000" w:themeColor="text1"/>
          <w:lang w:val="fr-BE"/>
        </w:rPr>
        <w:t>gig work</w:t>
      </w:r>
      <w:r w:rsidR="00D80DE8" w:rsidRPr="00C05C6B">
        <w:rPr>
          <w:color w:val="000000" w:themeColor="text1"/>
          <w:lang w:val="fr-BE"/>
        </w:rPr>
        <w:t xml:space="preserve"> vu comme négatif. </w:t>
      </w:r>
      <w:r w:rsidR="00325A24" w:rsidRPr="00C05C6B">
        <w:rPr>
          <w:color w:val="000000" w:themeColor="text1"/>
          <w:lang w:val="fr-BE"/>
        </w:rPr>
        <w:t>Nous</w:t>
      </w:r>
      <w:r w:rsidR="00D80DE8" w:rsidRPr="00C05C6B">
        <w:rPr>
          <w:color w:val="000000" w:themeColor="text1"/>
          <w:lang w:val="fr-BE"/>
        </w:rPr>
        <w:t xml:space="preserve"> encourageons plutôt la mise en place d’</w:t>
      </w:r>
      <w:r w:rsidRPr="00C05C6B">
        <w:rPr>
          <w:color w:val="000000" w:themeColor="text1"/>
          <w:lang w:val="fr-BE"/>
        </w:rPr>
        <w:t xml:space="preserve">actions dans la soutenabilité des activités multiples spécifiques à un secteur (Frenken et al., 2019), dans le respect des besoins et ambitions des travailleurs concernés </w:t>
      </w:r>
      <w:r w:rsidR="0060370F" w:rsidRPr="00C05C6B">
        <w:rPr>
          <w:color w:val="000000" w:themeColor="text1"/>
          <w:lang w:val="fr-BE"/>
        </w:rPr>
        <w:fldChar w:fldCharType="begin"/>
      </w:r>
      <w:r w:rsidR="0060370F" w:rsidRPr="00C05C6B">
        <w:rPr>
          <w:color w:val="000000" w:themeColor="text1"/>
          <w:lang w:val="fr-BE"/>
        </w:rPr>
        <w:instrText xml:space="preserve"> ADDIN ZOTERO_ITEM CSL_CITATION {"citationID":"RuNj0Hn7","properties":{"formattedCitation":"(Healy et al., 2017)","plainCitation":"(Healy et al., 2017)","noteIndex":0},"citationItems":[{"id":1597,"uris":["http://zotero.org/users/6183971/items/FQ3EH54W"],"itemData":{"id":1597,"type":"article-journal","container-title":"Labour &amp; Industry: a journal of the social and economic relations of work","DOI":"10.1080/10301763.2017.1377048","ISSN":"1030-1763, 2325-5676","issue":"3","journalAbbreviation":"Labour &amp; Industry: a journal of the social and economic relations of work","language":"en","page":"232-248","source":"DOI.org (Crossref)","title":"Should we take the gig economy seriously?","URL":"https://www.tandfonline.com/doi/full/10.1080/10301763.2017.1377048","volume":"27","author":[{"family":"Healy","given":"Joshua"},{"family":"Nicholson","given":"Daniel"},{"family":"Pekarek","given":"Andreas"}],"accessed":{"date-parts":[["2023",6,30]]},"issued":{"date-parts":[["2017",7,3]]}}}],"schema":"https://github.com/citation-style-language/schema/raw/master/csl-citation.json"} </w:instrText>
      </w:r>
      <w:r w:rsidR="0060370F" w:rsidRPr="00C05C6B">
        <w:rPr>
          <w:color w:val="000000" w:themeColor="text1"/>
          <w:lang w:val="fr-BE"/>
        </w:rPr>
        <w:fldChar w:fldCharType="separate"/>
      </w:r>
      <w:r w:rsidR="0060370F" w:rsidRPr="00C05C6B">
        <w:rPr>
          <w:color w:val="000000" w:themeColor="text1"/>
        </w:rPr>
        <w:t>(Healy et al., 2017)</w:t>
      </w:r>
      <w:r w:rsidR="0060370F" w:rsidRPr="00C05C6B">
        <w:rPr>
          <w:color w:val="000000" w:themeColor="text1"/>
          <w:lang w:val="fr-BE"/>
        </w:rPr>
        <w:fldChar w:fldCharType="end"/>
      </w:r>
      <w:r w:rsidRPr="00C05C6B">
        <w:rPr>
          <w:color w:val="000000" w:themeColor="text1"/>
          <w:lang w:val="fr-BE"/>
        </w:rPr>
        <w:t xml:space="preserve">. Dès lors, le renforcement et la mise à jour des règles entourant la protection des indépendants et entrepreneurs, des actions soutenant l’accès au marché de l’emploi, la création des modalités de travail en matière de qualité de l'emploi, et le renforcement des implications institutionnelles dans le dialogue social nous semblent essentiels (Kalleberg et al., 2018). </w:t>
      </w:r>
    </w:p>
    <w:p w14:paraId="7E0647FF" w14:textId="3B808B2B" w:rsidR="00E45ED9" w:rsidRPr="00C05C6B" w:rsidRDefault="00E45ED9" w:rsidP="00A225E1">
      <w:pPr>
        <w:spacing w:before="120" w:after="120"/>
        <w:rPr>
          <w:color w:val="000000" w:themeColor="text1"/>
          <w:lang w:val="fr-BE"/>
        </w:rPr>
      </w:pPr>
      <w:r w:rsidRPr="00C05C6B">
        <w:rPr>
          <w:color w:val="000000" w:themeColor="text1"/>
          <w:lang w:val="fr-BE"/>
        </w:rPr>
        <w:t>En termes de recherches futures, deux voies que nous n’avons pu approfondir no</w:t>
      </w:r>
      <w:r w:rsidR="00E937D1" w:rsidRPr="00C05C6B">
        <w:rPr>
          <w:color w:val="000000" w:themeColor="text1"/>
          <w:lang w:val="fr-BE"/>
        </w:rPr>
        <w:t>u</w:t>
      </w:r>
      <w:r w:rsidRPr="00C05C6B">
        <w:rPr>
          <w:color w:val="000000" w:themeColor="text1"/>
          <w:lang w:val="fr-BE"/>
        </w:rPr>
        <w:t xml:space="preserve">s semblent intéressantes à investiguer. </w:t>
      </w:r>
    </w:p>
    <w:p w14:paraId="78EA271A" w14:textId="403A4460" w:rsidR="00196894" w:rsidRPr="00C05C6B" w:rsidRDefault="00E45ED9" w:rsidP="00A225E1">
      <w:pPr>
        <w:spacing w:before="120" w:after="120"/>
        <w:rPr>
          <w:color w:val="000000" w:themeColor="text1"/>
          <w:lang w:val="fr-BE"/>
        </w:rPr>
      </w:pPr>
      <w:r w:rsidRPr="00C05C6B">
        <w:rPr>
          <w:color w:val="000000" w:themeColor="text1"/>
          <w:lang w:val="fr-BE"/>
        </w:rPr>
        <w:t>D’abord, é</w:t>
      </w:r>
      <w:r w:rsidR="00196894" w:rsidRPr="00C05C6B">
        <w:rPr>
          <w:color w:val="000000" w:themeColor="text1"/>
          <w:lang w:val="fr-BE"/>
        </w:rPr>
        <w:t xml:space="preserve">tant donné les perceptions subjectives du travail mises en évidence, des questions se </w:t>
      </w:r>
      <w:r w:rsidR="00347747" w:rsidRPr="00C05C6B">
        <w:rPr>
          <w:color w:val="000000" w:themeColor="text1"/>
          <w:lang w:val="fr-BE"/>
        </w:rPr>
        <w:t>posent quant à l'influence</w:t>
      </w:r>
      <w:r w:rsidR="00196894" w:rsidRPr="00C05C6B">
        <w:rPr>
          <w:color w:val="000000" w:themeColor="text1"/>
          <w:lang w:val="fr-BE"/>
        </w:rPr>
        <w:t xml:space="preserve"> des systèmes économiques et sociaux sur l'expérience </w:t>
      </w:r>
      <w:r w:rsidR="00347747" w:rsidRPr="00C05C6B">
        <w:rPr>
          <w:color w:val="000000" w:themeColor="text1"/>
          <w:lang w:val="fr-BE"/>
        </w:rPr>
        <w:t>vécue</w:t>
      </w:r>
      <w:r w:rsidR="00196894" w:rsidRPr="00C05C6B">
        <w:rPr>
          <w:color w:val="000000" w:themeColor="text1"/>
          <w:lang w:val="fr-BE"/>
        </w:rPr>
        <w:t xml:space="preserve">. </w:t>
      </w:r>
      <w:r w:rsidRPr="00C05C6B">
        <w:rPr>
          <w:color w:val="000000" w:themeColor="text1"/>
          <w:lang w:val="fr-BE"/>
        </w:rPr>
        <w:t>D</w:t>
      </w:r>
      <w:r w:rsidR="00196894" w:rsidRPr="00C05C6B">
        <w:rPr>
          <w:color w:val="000000" w:themeColor="text1"/>
          <w:lang w:val="fr-BE"/>
        </w:rPr>
        <w:t xml:space="preserve">es études </w:t>
      </w:r>
      <w:r w:rsidRPr="00C05C6B">
        <w:rPr>
          <w:color w:val="000000" w:themeColor="text1"/>
          <w:lang w:val="fr-BE"/>
        </w:rPr>
        <w:t>seraient utiles pour examiner</w:t>
      </w:r>
      <w:r w:rsidR="00347747" w:rsidRPr="00C05C6B">
        <w:rPr>
          <w:color w:val="000000" w:themeColor="text1"/>
          <w:lang w:val="fr-BE"/>
        </w:rPr>
        <w:t xml:space="preserve"> la façon dont </w:t>
      </w:r>
      <w:r w:rsidR="00196894" w:rsidRPr="00C05C6B">
        <w:rPr>
          <w:color w:val="000000" w:themeColor="text1"/>
          <w:lang w:val="fr-BE"/>
        </w:rPr>
        <w:t xml:space="preserve">le potentiel d'habilitation et de restriction de </w:t>
      </w:r>
      <w:r w:rsidR="00196894" w:rsidRPr="00C05C6B">
        <w:rPr>
          <w:color w:val="000000" w:themeColor="text1"/>
          <w:lang w:val="fr-BE"/>
        </w:rPr>
        <w:lastRenderedPageBreak/>
        <w:t xml:space="preserve">la gestion algorithmique est affecté par le contexte institutionnel </w:t>
      </w:r>
      <w:r w:rsidRPr="00C05C6B">
        <w:rPr>
          <w:color w:val="000000" w:themeColor="text1"/>
          <w:lang w:val="fr-BE"/>
        </w:rPr>
        <w:t xml:space="preserve">dans lequel le travail de plateforme a lieu. </w:t>
      </w:r>
      <w:r w:rsidR="00196894" w:rsidRPr="00C05C6B">
        <w:rPr>
          <w:color w:val="000000" w:themeColor="text1"/>
          <w:lang w:val="fr-BE"/>
        </w:rPr>
        <w:t>Nous appelons donc à davantage d'études qualitatives et longitudinales l’influence du contexte socio-économique sur le travail de plateforme dans les expérienc</w:t>
      </w:r>
      <w:r w:rsidR="00675B33" w:rsidRPr="00C05C6B">
        <w:rPr>
          <w:color w:val="000000" w:themeColor="text1"/>
          <w:lang w:val="fr-BE"/>
        </w:rPr>
        <w:t xml:space="preserve">es subjectives des </w:t>
      </w:r>
      <w:r w:rsidR="00997BBC" w:rsidRPr="00C05C6B">
        <w:rPr>
          <w:color w:val="000000" w:themeColor="text1"/>
          <w:lang w:val="fr-BE"/>
        </w:rPr>
        <w:t>travailleurs.</w:t>
      </w:r>
      <w:r w:rsidR="00196894" w:rsidRPr="00C05C6B">
        <w:rPr>
          <w:color w:val="000000" w:themeColor="text1"/>
          <w:lang w:val="fr-BE"/>
        </w:rPr>
        <w:t xml:space="preserve"> </w:t>
      </w:r>
    </w:p>
    <w:p w14:paraId="6CADD90C" w14:textId="7254985D" w:rsidR="00196894" w:rsidRPr="00C05C6B" w:rsidRDefault="00196894" w:rsidP="00A225E1">
      <w:pPr>
        <w:spacing w:before="120" w:after="120"/>
        <w:rPr>
          <w:b/>
          <w:color w:val="000000" w:themeColor="text1"/>
          <w:lang w:val="fr-BE"/>
        </w:rPr>
      </w:pPr>
      <w:r w:rsidRPr="00C05C6B">
        <w:rPr>
          <w:color w:val="000000" w:themeColor="text1"/>
          <w:lang w:val="fr-BE"/>
        </w:rPr>
        <w:t>Ensuite, la majorité de nos répondants sont issus de l’immigration, avec une présence et connaissance du contexte na</w:t>
      </w:r>
      <w:r w:rsidR="00E45ED9" w:rsidRPr="00C05C6B">
        <w:rPr>
          <w:color w:val="000000" w:themeColor="text1"/>
          <w:lang w:val="fr-BE"/>
        </w:rPr>
        <w:t>tional variable. Des études à propos de l’influence des données sociodémographiques</w:t>
      </w:r>
      <w:r w:rsidRPr="00C05C6B">
        <w:rPr>
          <w:color w:val="000000" w:themeColor="text1"/>
          <w:lang w:val="fr-BE"/>
        </w:rPr>
        <w:t xml:space="preserve"> sur les expériences subjectives de travail nous paraissant </w:t>
      </w:r>
      <w:r w:rsidR="00D80DE8" w:rsidRPr="00C05C6B">
        <w:rPr>
          <w:color w:val="000000" w:themeColor="text1"/>
          <w:lang w:val="fr-BE"/>
        </w:rPr>
        <w:t xml:space="preserve">utiles </w:t>
      </w:r>
      <w:r w:rsidRPr="00C05C6B">
        <w:rPr>
          <w:color w:val="000000" w:themeColor="text1"/>
          <w:lang w:val="fr-BE"/>
        </w:rPr>
        <w:t xml:space="preserve">dans cette volonté de mieux comprendre les réalités des travailleurs et </w:t>
      </w:r>
      <w:r w:rsidR="00E45ED9" w:rsidRPr="00C05C6B">
        <w:rPr>
          <w:color w:val="000000" w:themeColor="text1"/>
          <w:lang w:val="fr-BE"/>
        </w:rPr>
        <w:t>de recherche des</w:t>
      </w:r>
      <w:r w:rsidRPr="00C05C6B">
        <w:rPr>
          <w:color w:val="000000" w:themeColor="text1"/>
          <w:lang w:val="fr-BE"/>
        </w:rPr>
        <w:t xml:space="preserve"> réponses </w:t>
      </w:r>
      <w:r w:rsidR="0081614E" w:rsidRPr="00C05C6B">
        <w:rPr>
          <w:color w:val="000000" w:themeColor="text1"/>
          <w:lang w:val="fr-BE"/>
        </w:rPr>
        <w:t>adaptées.</w:t>
      </w:r>
    </w:p>
    <w:p w14:paraId="5F3EFF80" w14:textId="2BBDCDC6" w:rsidR="00196894" w:rsidRPr="00C05C6B" w:rsidRDefault="00196894" w:rsidP="00A225E1">
      <w:pPr>
        <w:pStyle w:val="Paragraphedeliste"/>
        <w:spacing w:before="120" w:after="120"/>
        <w:contextualSpacing w:val="0"/>
        <w:rPr>
          <w:color w:val="000000" w:themeColor="text1"/>
          <w:lang w:val="fr-BE"/>
        </w:rPr>
      </w:pPr>
    </w:p>
    <w:p w14:paraId="2B8BF2A2" w14:textId="7F7ADDAE" w:rsidR="00196894" w:rsidRPr="00C05C6B" w:rsidRDefault="00196894" w:rsidP="00A225E1">
      <w:pPr>
        <w:pStyle w:val="Paragraphedeliste"/>
        <w:spacing w:before="120" w:after="120"/>
        <w:contextualSpacing w:val="0"/>
        <w:rPr>
          <w:color w:val="000000" w:themeColor="text1"/>
          <w:lang w:val="fr-BE"/>
        </w:rPr>
      </w:pPr>
    </w:p>
    <w:p w14:paraId="72B63A25" w14:textId="6C6F3F22" w:rsidR="0081614E" w:rsidRPr="00C05C6B" w:rsidRDefault="0081614E" w:rsidP="00D12497">
      <w:pPr>
        <w:pStyle w:val="Titre1"/>
        <w:spacing w:before="120" w:after="120"/>
        <w:jc w:val="both"/>
        <w:rPr>
          <w:color w:val="000000" w:themeColor="text1"/>
        </w:rPr>
        <w:sectPr w:rsidR="0081614E" w:rsidRPr="00C05C6B" w:rsidSect="000A6E92">
          <w:headerReference w:type="default" r:id="rId36"/>
          <w:type w:val="oddPage"/>
          <w:pgSz w:w="11906" w:h="16838"/>
          <w:pgMar w:top="1418" w:right="1418" w:bottom="1418" w:left="1418" w:header="709" w:footer="709" w:gutter="0"/>
          <w:cols w:space="708"/>
          <w:docGrid w:linePitch="360"/>
        </w:sectPr>
      </w:pPr>
      <w:bookmarkStart w:id="382" w:name="_Toc146804028"/>
      <w:bookmarkStart w:id="383" w:name="_Toc146804155"/>
    </w:p>
    <w:p w14:paraId="3DED3733" w14:textId="77777777" w:rsidR="000A6E92" w:rsidRDefault="000A6E92" w:rsidP="00D12497">
      <w:pPr>
        <w:pStyle w:val="Titre1"/>
        <w:rPr>
          <w:color w:val="000000" w:themeColor="text1"/>
        </w:rPr>
        <w:sectPr w:rsidR="000A6E92" w:rsidSect="00966180">
          <w:headerReference w:type="default" r:id="rId37"/>
          <w:pgSz w:w="11906" w:h="16838"/>
          <w:pgMar w:top="1418" w:right="1418" w:bottom="1418" w:left="1418" w:header="709" w:footer="709" w:gutter="0"/>
          <w:cols w:space="708"/>
          <w:docGrid w:linePitch="360"/>
        </w:sectPr>
      </w:pPr>
      <w:bookmarkStart w:id="384" w:name="_Toc149396690"/>
      <w:bookmarkStart w:id="385" w:name="_Toc151300080"/>
      <w:bookmarkStart w:id="386" w:name="_Toc169527962"/>
    </w:p>
    <w:p w14:paraId="37B4AFF7" w14:textId="08BFE329" w:rsidR="00C25449" w:rsidRPr="00C05C6B" w:rsidRDefault="00C25449" w:rsidP="00D12497">
      <w:pPr>
        <w:pStyle w:val="Titre1"/>
        <w:rPr>
          <w:color w:val="000000" w:themeColor="text1"/>
        </w:rPr>
      </w:pPr>
      <w:r w:rsidRPr="00C05C6B">
        <w:rPr>
          <w:color w:val="000000" w:themeColor="text1"/>
        </w:rPr>
        <w:lastRenderedPageBreak/>
        <w:t xml:space="preserve">Chapitre </w:t>
      </w:r>
      <w:r w:rsidR="00394BA7" w:rsidRPr="00C05C6B">
        <w:rPr>
          <w:color w:val="000000" w:themeColor="text1"/>
        </w:rPr>
        <w:t>6</w:t>
      </w:r>
      <w:r w:rsidRPr="00C05C6B">
        <w:rPr>
          <w:color w:val="000000" w:themeColor="text1"/>
        </w:rPr>
        <w:t xml:space="preserve"> : Discussion transversale</w:t>
      </w:r>
      <w:bookmarkEnd w:id="384"/>
      <w:bookmarkEnd w:id="385"/>
      <w:bookmarkEnd w:id="386"/>
    </w:p>
    <w:p w14:paraId="097A488A" w14:textId="192A4D4B" w:rsidR="00840105" w:rsidRPr="00C05C6B" w:rsidRDefault="00840105" w:rsidP="00A225E1">
      <w:pPr>
        <w:spacing w:before="120" w:after="120"/>
        <w:rPr>
          <w:color w:val="000000" w:themeColor="text1"/>
          <w:lang w:val="fr-BE"/>
        </w:rPr>
      </w:pPr>
      <w:r w:rsidRPr="00C05C6B">
        <w:rPr>
          <w:color w:val="000000" w:themeColor="text1"/>
          <w:lang w:val="fr-BE"/>
        </w:rPr>
        <w:t xml:space="preserve">Afin de mettre en évidence les contributions de notre travail et </w:t>
      </w:r>
      <w:r w:rsidR="00A514FB">
        <w:rPr>
          <w:color w:val="000000" w:themeColor="text1"/>
          <w:lang w:val="fr-BE"/>
        </w:rPr>
        <w:t xml:space="preserve">de </w:t>
      </w:r>
      <w:r w:rsidRPr="00C05C6B">
        <w:rPr>
          <w:color w:val="000000" w:themeColor="text1"/>
          <w:lang w:val="fr-BE"/>
        </w:rPr>
        <w:t xml:space="preserve">les articuler à la compréhension du processus d’institutionnalisation du travail de plateforme dans le secteur </w:t>
      </w:r>
      <w:r w:rsidR="0067022E" w:rsidRPr="00C05C6B">
        <w:rPr>
          <w:color w:val="000000" w:themeColor="text1"/>
          <w:lang w:val="fr-BE"/>
        </w:rPr>
        <w:t>taxi</w:t>
      </w:r>
      <w:r w:rsidRPr="00C05C6B">
        <w:rPr>
          <w:color w:val="000000" w:themeColor="text1"/>
          <w:lang w:val="fr-BE"/>
        </w:rPr>
        <w:t xml:space="preserve"> à Bruxelles, cette discussion transversale est présentée en deux temps : </w:t>
      </w:r>
      <w:r w:rsidR="00A514FB">
        <w:rPr>
          <w:color w:val="000000" w:themeColor="text1"/>
          <w:lang w:val="fr-BE"/>
        </w:rPr>
        <w:t xml:space="preserve">tout </w:t>
      </w:r>
      <w:r w:rsidRPr="00C05C6B">
        <w:rPr>
          <w:color w:val="000000" w:themeColor="text1"/>
          <w:lang w:val="fr-BE"/>
        </w:rPr>
        <w:t>d’abord</w:t>
      </w:r>
      <w:r w:rsidR="00A514FB">
        <w:rPr>
          <w:color w:val="000000" w:themeColor="text1"/>
          <w:lang w:val="fr-BE"/>
        </w:rPr>
        <w:t>,</w:t>
      </w:r>
      <w:r w:rsidRPr="00C05C6B">
        <w:rPr>
          <w:color w:val="000000" w:themeColor="text1"/>
          <w:lang w:val="fr-BE"/>
        </w:rPr>
        <w:t xml:space="preserve"> </w:t>
      </w:r>
      <w:r w:rsidR="00FA21CE" w:rsidRPr="00C05C6B">
        <w:rPr>
          <w:color w:val="000000" w:themeColor="text1"/>
          <w:lang w:val="fr-BE"/>
        </w:rPr>
        <w:t xml:space="preserve">nous proposons </w:t>
      </w:r>
      <w:r w:rsidRPr="00C05C6B">
        <w:rPr>
          <w:color w:val="000000" w:themeColor="text1"/>
          <w:lang w:val="fr-BE"/>
        </w:rPr>
        <w:t>un rappel des éléments de réponse à chacune de nos trois questions de recherche ; ensuite</w:t>
      </w:r>
      <w:r w:rsidR="00A514FB">
        <w:rPr>
          <w:color w:val="000000" w:themeColor="text1"/>
          <w:lang w:val="fr-BE"/>
        </w:rPr>
        <w:t>,</w:t>
      </w:r>
      <w:r w:rsidRPr="00C05C6B">
        <w:rPr>
          <w:color w:val="000000" w:themeColor="text1"/>
          <w:lang w:val="fr-BE"/>
        </w:rPr>
        <w:t xml:space="preserve"> </w:t>
      </w:r>
      <w:r w:rsidR="00FA21CE" w:rsidRPr="00C05C6B">
        <w:rPr>
          <w:color w:val="000000" w:themeColor="text1"/>
          <w:lang w:val="fr-BE"/>
        </w:rPr>
        <w:t xml:space="preserve">nous articulons </w:t>
      </w:r>
      <w:r w:rsidRPr="00C05C6B">
        <w:rPr>
          <w:color w:val="000000" w:themeColor="text1"/>
          <w:lang w:val="fr-BE"/>
        </w:rPr>
        <w:t xml:space="preserve">ces </w:t>
      </w:r>
      <w:r w:rsidR="002A1D47" w:rsidRPr="00C05C6B">
        <w:rPr>
          <w:color w:val="000000" w:themeColor="text1"/>
          <w:lang w:val="fr-BE"/>
        </w:rPr>
        <w:t>différents résultats afin de fournir</w:t>
      </w:r>
      <w:r w:rsidRPr="00C05C6B">
        <w:rPr>
          <w:color w:val="000000" w:themeColor="text1"/>
          <w:lang w:val="fr-BE"/>
        </w:rPr>
        <w:t xml:space="preserve"> une réponse globale à la question de recherche principale. Enfin, une prise de recul est réalisée par rapport aux résultats pour </w:t>
      </w:r>
      <w:r w:rsidR="002A1D47" w:rsidRPr="00C05C6B">
        <w:rPr>
          <w:color w:val="000000" w:themeColor="text1"/>
          <w:lang w:val="fr-BE"/>
        </w:rPr>
        <w:t>contribuer</w:t>
      </w:r>
      <w:r w:rsidR="00CC3933" w:rsidRPr="00C05C6B">
        <w:rPr>
          <w:color w:val="000000" w:themeColor="text1"/>
          <w:lang w:val="fr-BE"/>
        </w:rPr>
        <w:t xml:space="preserve"> </w:t>
      </w:r>
      <w:r w:rsidRPr="00C05C6B">
        <w:rPr>
          <w:color w:val="000000" w:themeColor="text1"/>
          <w:lang w:val="fr-BE"/>
        </w:rPr>
        <w:t>à un point de vue critique sur la régulation à travers son processus d’institutionnalisation.</w:t>
      </w:r>
    </w:p>
    <w:p w14:paraId="11BF6AFC" w14:textId="77777777" w:rsidR="00C25449" w:rsidRPr="00C05C6B" w:rsidRDefault="00C25449" w:rsidP="00A225E1">
      <w:pPr>
        <w:pStyle w:val="Titre3"/>
        <w:spacing w:before="120" w:beforeAutospacing="0" w:after="120" w:afterAutospacing="0"/>
        <w:rPr>
          <w:color w:val="000000" w:themeColor="text1"/>
        </w:rPr>
      </w:pPr>
      <w:bookmarkStart w:id="387" w:name="_Toc146804026"/>
      <w:bookmarkStart w:id="388" w:name="_Toc146804151"/>
      <w:bookmarkStart w:id="389" w:name="_Toc149396691"/>
      <w:bookmarkStart w:id="390" w:name="_Toc151300081"/>
      <w:bookmarkStart w:id="391" w:name="_Toc169527963"/>
      <w:r w:rsidRPr="00C05C6B">
        <w:rPr>
          <w:color w:val="000000" w:themeColor="text1"/>
        </w:rPr>
        <w:t>Trois contributions localisées</w:t>
      </w:r>
      <w:bookmarkEnd w:id="387"/>
      <w:bookmarkEnd w:id="388"/>
      <w:bookmarkEnd w:id="389"/>
      <w:bookmarkEnd w:id="390"/>
      <w:bookmarkEnd w:id="391"/>
    </w:p>
    <w:p w14:paraId="77780E26" w14:textId="22253D42" w:rsidR="00C25449" w:rsidRPr="00C05C6B" w:rsidRDefault="007D4C13" w:rsidP="00840105">
      <w:pPr>
        <w:spacing w:before="120" w:after="120"/>
        <w:rPr>
          <w:color w:val="000000" w:themeColor="text1"/>
          <w:szCs w:val="24"/>
          <w:lang w:val="fr-BE"/>
        </w:rPr>
      </w:pPr>
      <w:r w:rsidRPr="00C05C6B">
        <w:rPr>
          <w:color w:val="000000" w:themeColor="text1"/>
          <w:lang w:val="fr-BE"/>
        </w:rPr>
        <w:t xml:space="preserve">Dans cette perspective de construction sociale (Berger &amp; Luckmann, 1966) et </w:t>
      </w:r>
      <w:r w:rsidR="00A514FB">
        <w:rPr>
          <w:color w:val="000000" w:themeColor="text1"/>
          <w:lang w:val="fr-BE"/>
        </w:rPr>
        <w:t xml:space="preserve">dans </w:t>
      </w:r>
      <w:r w:rsidRPr="00C05C6B">
        <w:rPr>
          <w:color w:val="000000" w:themeColor="text1"/>
          <w:lang w:val="fr-BE"/>
        </w:rPr>
        <w:t xml:space="preserve">une approche méthodologique valorisant le rôle du discours dans cette construction  </w:t>
      </w:r>
      <w:r w:rsidRPr="00C05C6B">
        <w:rPr>
          <w:color w:val="000000" w:themeColor="text1"/>
          <w:lang w:val="fr-BE"/>
        </w:rPr>
        <w:fldChar w:fldCharType="begin"/>
      </w:r>
      <w:r w:rsidRPr="00C05C6B">
        <w:rPr>
          <w:color w:val="000000" w:themeColor="text1"/>
          <w:lang w:val="fr-BE"/>
        </w:rPr>
        <w:instrText xml:space="preserve"> ADDIN ZOTERO_ITEM CSL_CITATION {"citationID":"IkczVOUS","properties":{"formattedCitation":"(Phillips &amp; Hardy, 2002)","plainCitation":"(Phillips &amp; Hardy, 2002)","noteIndex":0},"citationItems":[{"id":2767,"uris":["http://zotero.org/groups/2411880/items/998BK9L9"],"itemData":{"id":2767,"type":"book","abstract":"Discourse Analysis: Investigating Processes of Social Construction is the first book to provide a concise, straightforward guide for students and researchers who are interested in understanding and using discourse analysis. The authors reflect on the practice of analyzing discourse and the potential for revealing the processes of social construction that constitute social and organizational life. Addressed to graduate students, academics, and experienced researchers, this book is a comprehensive guide for those new to discourse analysis as well as for researchers in need of a complement to other modes of inquiry.","ISBN":"978-1-5063-1968-1","language":"en","number-of-pages":"105","publisher":"SAGE Publications","source":"Google Books","title":"Discourse Analysis: Investigating Processes of Social Construction","title-short":"Discourse Analysis","author":[{"family":"Phillips","given":"Nelson"},{"family":"Hardy","given":"Cynthia"}],"issued":{"date-parts":[["2002",6,12]]}}}],"schema":"https://github.com/citation-style-language/schema/raw/master/csl-citation.json"} </w:instrText>
      </w:r>
      <w:r w:rsidRPr="00C05C6B">
        <w:rPr>
          <w:color w:val="000000" w:themeColor="text1"/>
          <w:lang w:val="fr-BE"/>
        </w:rPr>
        <w:fldChar w:fldCharType="separate"/>
      </w:r>
      <w:r w:rsidRPr="00C05C6B">
        <w:rPr>
          <w:color w:val="000000" w:themeColor="text1"/>
        </w:rPr>
        <w:t>(Phillips &amp; Hardy, 2002)</w:t>
      </w:r>
      <w:r w:rsidRPr="00C05C6B">
        <w:rPr>
          <w:color w:val="000000" w:themeColor="text1"/>
          <w:lang w:val="fr-BE"/>
        </w:rPr>
        <w:fldChar w:fldCharType="end"/>
      </w:r>
      <w:r w:rsidRPr="00C05C6B">
        <w:rPr>
          <w:color w:val="000000" w:themeColor="text1"/>
          <w:lang w:val="fr-BE"/>
        </w:rPr>
        <w:t xml:space="preserve">, notre </w:t>
      </w:r>
      <w:r w:rsidRPr="00C05C6B">
        <w:rPr>
          <w:color w:val="000000" w:themeColor="text1"/>
          <w:szCs w:val="24"/>
          <w:lang w:val="fr-BE"/>
        </w:rPr>
        <w:t>démarche s’est réalisée en trois temps. De la sorte, trois articles, au cœur de ce travail, constituent trois contributions empiriques à des niveaux d’études distincts.</w:t>
      </w:r>
    </w:p>
    <w:p w14:paraId="2F036921" w14:textId="4BB7285F" w:rsidR="00840105" w:rsidRPr="00C05C6B" w:rsidRDefault="00840105" w:rsidP="00840105">
      <w:pPr>
        <w:pStyle w:val="Commentaire"/>
        <w:spacing w:line="360" w:lineRule="auto"/>
        <w:rPr>
          <w:color w:val="000000" w:themeColor="text1"/>
          <w:sz w:val="24"/>
          <w:szCs w:val="24"/>
        </w:rPr>
      </w:pPr>
      <w:r w:rsidRPr="00C05C6B">
        <w:rPr>
          <w:color w:val="000000" w:themeColor="text1"/>
          <w:sz w:val="24"/>
          <w:szCs w:val="24"/>
          <w:lang w:val="fr-BE"/>
        </w:rPr>
        <w:t xml:space="preserve">Revenons </w:t>
      </w:r>
      <w:r w:rsidR="00A514FB">
        <w:rPr>
          <w:color w:val="000000" w:themeColor="text1"/>
          <w:sz w:val="24"/>
          <w:szCs w:val="24"/>
          <w:lang w:val="fr-BE"/>
        </w:rPr>
        <w:t xml:space="preserve">tout </w:t>
      </w:r>
      <w:r w:rsidRPr="00C05C6B">
        <w:rPr>
          <w:color w:val="000000" w:themeColor="text1"/>
          <w:sz w:val="24"/>
          <w:szCs w:val="24"/>
          <w:lang w:val="fr-BE"/>
        </w:rPr>
        <w:t>d’abord sur les principaux résultats de ces trois recherches empiriques avant de les intégrer dans une réponse à la question générale de thèse qui sous-tend ce projet</w:t>
      </w:r>
      <w:r w:rsidR="0023520E">
        <w:rPr>
          <w:color w:val="000000" w:themeColor="text1"/>
          <w:sz w:val="24"/>
          <w:szCs w:val="24"/>
          <w:lang w:val="fr-BE"/>
        </w:rPr>
        <w:t xml:space="preserve"> doctoral, à savoir : « Comment</w:t>
      </w:r>
      <w:r w:rsidRPr="00C05C6B">
        <w:rPr>
          <w:color w:val="000000" w:themeColor="text1"/>
          <w:sz w:val="24"/>
          <w:szCs w:val="24"/>
          <w:lang w:val="fr-BE"/>
        </w:rPr>
        <w:t xml:space="preserve"> le travail de plateforme</w:t>
      </w:r>
      <w:r w:rsidR="00E7790E" w:rsidRPr="00C05C6B">
        <w:rPr>
          <w:color w:val="000000" w:themeColor="text1"/>
          <w:sz w:val="24"/>
          <w:szCs w:val="24"/>
          <w:lang w:val="fr-BE"/>
        </w:rPr>
        <w:t xml:space="preserve"> </w:t>
      </w:r>
      <w:r w:rsidR="00A514FB" w:rsidRPr="00C05C6B">
        <w:rPr>
          <w:color w:val="000000" w:themeColor="text1"/>
          <w:sz w:val="24"/>
          <w:szCs w:val="24"/>
          <w:lang w:val="fr-BE"/>
        </w:rPr>
        <w:t>s’institutionnalise</w:t>
      </w:r>
      <w:r w:rsidR="00A514FB">
        <w:rPr>
          <w:color w:val="000000" w:themeColor="text1"/>
          <w:sz w:val="24"/>
          <w:szCs w:val="24"/>
          <w:lang w:val="fr-BE"/>
        </w:rPr>
        <w:t xml:space="preserve">-t-il </w:t>
      </w:r>
      <w:r w:rsidR="00E7790E" w:rsidRPr="00C05C6B">
        <w:rPr>
          <w:color w:val="000000" w:themeColor="text1"/>
          <w:sz w:val="24"/>
          <w:szCs w:val="24"/>
          <w:lang w:val="fr-BE"/>
        </w:rPr>
        <w:t>en dépit des crises de régulation qu’il suscite</w:t>
      </w:r>
      <w:r w:rsidR="00A514FB">
        <w:rPr>
          <w:color w:val="000000" w:themeColor="text1"/>
          <w:sz w:val="24"/>
          <w:szCs w:val="24"/>
          <w:lang w:val="fr-BE"/>
        </w:rPr>
        <w:t> </w:t>
      </w:r>
      <w:r w:rsidRPr="00C05C6B">
        <w:rPr>
          <w:color w:val="000000" w:themeColor="text1"/>
          <w:sz w:val="24"/>
          <w:szCs w:val="24"/>
          <w:lang w:val="fr-BE"/>
        </w:rPr>
        <w:t>? » Cette dernière est déclinée en trois questions de recherche plus précises aux contributions empiriques propres. Penchons-nous sur chacune d’elles avant de revenir à une vision d’ensemble.</w:t>
      </w:r>
    </w:p>
    <w:p w14:paraId="53C3C861" w14:textId="2502E6C9" w:rsidR="00C25449" w:rsidRPr="00C05C6B" w:rsidRDefault="00C25449" w:rsidP="00A225E1">
      <w:pPr>
        <w:spacing w:before="120" w:after="120"/>
        <w:rPr>
          <w:b/>
          <w:color w:val="000000" w:themeColor="text1"/>
          <w:lang w:val="en-US"/>
        </w:rPr>
      </w:pPr>
      <w:r w:rsidRPr="00C05C6B">
        <w:rPr>
          <w:b/>
          <w:smallCaps/>
          <w:color w:val="000000" w:themeColor="text1"/>
          <w:lang w:val="en-US"/>
        </w:rPr>
        <w:t>Paper 1</w:t>
      </w:r>
      <w:r w:rsidRPr="00C05C6B">
        <w:rPr>
          <w:b/>
          <w:color w:val="000000" w:themeColor="text1"/>
          <w:lang w:val="en-US"/>
        </w:rPr>
        <w:t xml:space="preserve"> - How do the discourses of institutional stakeholders shape the emerging </w:t>
      </w:r>
      <w:r w:rsidR="007D4C13" w:rsidRPr="00C05C6B">
        <w:rPr>
          <w:b/>
          <w:color w:val="000000" w:themeColor="text1"/>
          <w:lang w:val="en-US"/>
        </w:rPr>
        <w:t xml:space="preserve">regulation of </w:t>
      </w:r>
      <w:r w:rsidRPr="00C05C6B">
        <w:rPr>
          <w:b/>
          <w:color w:val="000000" w:themeColor="text1"/>
          <w:lang w:val="en-US"/>
        </w:rPr>
        <w:t>the taxi sector, beyond the formal structuration of the field?</w:t>
      </w:r>
    </w:p>
    <w:p w14:paraId="18EB25C1" w14:textId="545AD47C" w:rsidR="00C25449" w:rsidRPr="00C05C6B" w:rsidRDefault="00C25449" w:rsidP="00A225E1">
      <w:pPr>
        <w:spacing w:before="120" w:after="120"/>
        <w:rPr>
          <w:color w:val="000000" w:themeColor="text1"/>
          <w:lang w:val="fr-BE"/>
        </w:rPr>
      </w:pPr>
      <w:r w:rsidRPr="00C05C6B">
        <w:rPr>
          <w:color w:val="000000" w:themeColor="text1"/>
          <w:lang w:val="fr-BE"/>
        </w:rPr>
        <w:t xml:space="preserve">À travers cette question, nous avons pu contribuer à la compréhension du débat suscité par l’avènement d’Uber dans le secteur traditionnel taxi grâce à une combinaison </w:t>
      </w:r>
      <w:r w:rsidR="007D4C13" w:rsidRPr="00C05C6B">
        <w:rPr>
          <w:color w:val="000000" w:themeColor="text1"/>
          <w:lang w:val="fr-BE"/>
        </w:rPr>
        <w:t xml:space="preserve">entre </w:t>
      </w:r>
      <w:r w:rsidRPr="00C05C6B">
        <w:rPr>
          <w:color w:val="000000" w:themeColor="text1"/>
          <w:lang w:val="fr-BE"/>
        </w:rPr>
        <w:t xml:space="preserve">des apports théoriques de la sociologie des conventions (Boltanski et Chiapello, 2005 ; Boltanski et Thévenot, 2006) </w:t>
      </w:r>
      <w:r w:rsidR="007D4C13" w:rsidRPr="00C05C6B">
        <w:rPr>
          <w:color w:val="000000" w:themeColor="text1"/>
          <w:lang w:val="fr-BE"/>
        </w:rPr>
        <w:t xml:space="preserve">et </w:t>
      </w:r>
      <w:r w:rsidRPr="00C05C6B">
        <w:rPr>
          <w:color w:val="000000" w:themeColor="text1"/>
          <w:lang w:val="fr-BE"/>
        </w:rPr>
        <w:t xml:space="preserve">une analyse des dynamiques de pouvoir (Fligstein et McAdam, 2012). </w:t>
      </w:r>
    </w:p>
    <w:p w14:paraId="101421E7" w14:textId="19A928F9" w:rsidR="00C25449" w:rsidRPr="00C05C6B" w:rsidRDefault="00C25449" w:rsidP="00A225E1">
      <w:pPr>
        <w:spacing w:before="120" w:after="120"/>
        <w:rPr>
          <w:color w:val="000000" w:themeColor="text1"/>
          <w:lang w:val="fr-BE"/>
        </w:rPr>
      </w:pPr>
      <w:r w:rsidRPr="00C05C6B">
        <w:rPr>
          <w:color w:val="000000" w:themeColor="text1"/>
          <w:lang w:val="fr-BE"/>
        </w:rPr>
        <w:t>Cette première étude permet de comprendre comment les dynamiques du pouvoir nourries des processus de justification</w:t>
      </w:r>
      <w:r w:rsidR="007D4C13" w:rsidRPr="00C05C6B">
        <w:rPr>
          <w:color w:val="000000" w:themeColor="text1"/>
          <w:lang w:val="fr-BE"/>
        </w:rPr>
        <w:t>s</w:t>
      </w:r>
      <w:r w:rsidRPr="00C05C6B">
        <w:rPr>
          <w:color w:val="000000" w:themeColor="text1"/>
          <w:lang w:val="fr-BE"/>
        </w:rPr>
        <w:t xml:space="preserve"> concurrent</w:t>
      </w:r>
      <w:r w:rsidR="007D4C13" w:rsidRPr="00C05C6B">
        <w:rPr>
          <w:color w:val="000000" w:themeColor="text1"/>
          <w:lang w:val="fr-BE"/>
        </w:rPr>
        <w:t>e</w:t>
      </w:r>
      <w:r w:rsidRPr="00C05C6B">
        <w:rPr>
          <w:color w:val="000000" w:themeColor="text1"/>
          <w:lang w:val="fr-BE"/>
        </w:rPr>
        <w:t>s peuvent façonner la réglementation effective du secteur du transport de passagers en l'absence d'une intervention politique.</w:t>
      </w:r>
    </w:p>
    <w:p w14:paraId="6F6544A7" w14:textId="3BDDF0DB" w:rsidR="00C25449" w:rsidRPr="00C05C6B" w:rsidRDefault="00C25449" w:rsidP="00A225E1">
      <w:pPr>
        <w:spacing w:before="120" w:after="120"/>
        <w:rPr>
          <w:color w:val="000000" w:themeColor="text1"/>
          <w:lang w:val="fr-BE"/>
        </w:rPr>
      </w:pPr>
      <w:r w:rsidRPr="00C05C6B">
        <w:rPr>
          <w:color w:val="000000" w:themeColor="text1"/>
          <w:lang w:val="fr-BE"/>
        </w:rPr>
        <w:t xml:space="preserve">En effet, les résultats dévoilent le </w:t>
      </w:r>
      <w:r w:rsidR="00014B8D" w:rsidRPr="00C05C6B">
        <w:rPr>
          <w:color w:val="000000" w:themeColor="text1"/>
          <w:lang w:val="fr-BE"/>
        </w:rPr>
        <w:t>rôle structurant</w:t>
      </w:r>
      <w:r w:rsidRPr="00C05C6B">
        <w:rPr>
          <w:color w:val="000000" w:themeColor="text1"/>
          <w:lang w:val="fr-BE"/>
        </w:rPr>
        <w:t xml:space="preserve"> des pratiques discursives dans l'élaboration de la régulation émergente à l'œuvre dans un domaine où aucun cadre r</w:t>
      </w:r>
      <w:r w:rsidR="00003C60" w:rsidRPr="00C05C6B">
        <w:rPr>
          <w:color w:val="000000" w:themeColor="text1"/>
          <w:lang w:val="fr-BE"/>
        </w:rPr>
        <w:t>è</w:t>
      </w:r>
      <w:r w:rsidRPr="00C05C6B">
        <w:rPr>
          <w:color w:val="000000" w:themeColor="text1"/>
          <w:lang w:val="fr-BE"/>
        </w:rPr>
        <w:t xml:space="preserve">glementaire légitime </w:t>
      </w:r>
      <w:r w:rsidRPr="00C05C6B">
        <w:rPr>
          <w:color w:val="000000" w:themeColor="text1"/>
          <w:lang w:val="fr-BE"/>
        </w:rPr>
        <w:lastRenderedPageBreak/>
        <w:t>n'a été établi. En nous inspirant de la sociologie des conventions (Boltanski et Chiapello, 2005</w:t>
      </w:r>
      <w:r w:rsidR="007014AB">
        <w:rPr>
          <w:color w:val="000000" w:themeColor="text1"/>
          <w:lang w:val="fr-BE"/>
        </w:rPr>
        <w:t> </w:t>
      </w:r>
      <w:r w:rsidRPr="00C05C6B">
        <w:rPr>
          <w:color w:val="000000" w:themeColor="text1"/>
          <w:lang w:val="fr-BE"/>
        </w:rPr>
        <w:t xml:space="preserve">; Boltanski et Thévenot, 2006), nous avons proposé une distinction entre trois processus de justification, mêlant différents ordres de valeur (marché, travail et civique). En nous appuyant ensuite sur la théorie des champs d'action stratégique (Fligstein et McAdam, 2012), nous avons montré que ces processus de justification prônant des principes de vision autonome et/ou hétéronome de la régulation se traduisent </w:t>
      </w:r>
      <w:r w:rsidR="00A514FB">
        <w:rPr>
          <w:color w:val="000000" w:themeColor="text1"/>
          <w:lang w:val="fr-BE"/>
        </w:rPr>
        <w:t>par</w:t>
      </w:r>
      <w:r w:rsidRPr="00C05C6B">
        <w:rPr>
          <w:color w:val="000000" w:themeColor="text1"/>
          <w:lang w:val="fr-BE"/>
        </w:rPr>
        <w:t xml:space="preserve"> l'évolution d’alliances et d’oppositions entre les titulaires (centraux), les challengers (plateformes) et une série d'autres acteurs sur le terrain (associations professionnelles, exploitants de taxis, syndicats et quasi-syndicats de chauffeurs). Cette polarisation de positionnements et ces batailles à propos de la régulation résultent en une cacophonie générale au sein du champ, le plaçant dans une situation anomique </w:t>
      </w:r>
      <w:r w:rsidR="005E1A73" w:rsidRPr="00C05C6B">
        <w:rPr>
          <w:color w:val="000000" w:themeColor="text1"/>
          <w:lang w:val="fr-BE"/>
        </w:rPr>
        <w:t>renforçant l’</w:t>
      </w:r>
      <w:r w:rsidRPr="00C05C6B">
        <w:rPr>
          <w:color w:val="000000" w:themeColor="text1"/>
          <w:lang w:val="fr-BE"/>
        </w:rPr>
        <w:t xml:space="preserve">absence de décision politique conciliante. </w:t>
      </w:r>
    </w:p>
    <w:p w14:paraId="1B079B2E" w14:textId="77777777" w:rsidR="00C25449" w:rsidRPr="00C05C6B" w:rsidRDefault="00C25449" w:rsidP="00A225E1">
      <w:pPr>
        <w:spacing w:before="120" w:after="120"/>
        <w:rPr>
          <w:color w:val="000000" w:themeColor="text1"/>
          <w:lang w:val="en-US"/>
        </w:rPr>
      </w:pPr>
      <w:r w:rsidRPr="00C05C6B">
        <w:rPr>
          <w:b/>
          <w:smallCaps/>
          <w:color w:val="000000" w:themeColor="text1"/>
          <w:lang w:val="en-US"/>
        </w:rPr>
        <w:t>Paper 2</w:t>
      </w:r>
      <w:r w:rsidRPr="00C05C6B">
        <w:rPr>
          <w:b/>
          <w:color w:val="000000" w:themeColor="text1"/>
          <w:lang w:val="en-US"/>
        </w:rPr>
        <w:t xml:space="preserve"> - What happens if an economic actor tries to adopt a relational approach for the management of their workers, while remaining embedded in the current institutional field</w:t>
      </w:r>
      <w:r w:rsidRPr="00C05C6B">
        <w:rPr>
          <w:color w:val="000000" w:themeColor="text1"/>
          <w:lang w:val="en-US"/>
        </w:rPr>
        <w:t>?</w:t>
      </w:r>
    </w:p>
    <w:p w14:paraId="0DD8E564" w14:textId="47F7523C" w:rsidR="00C25449" w:rsidRPr="00C05C6B" w:rsidRDefault="00C25449" w:rsidP="00A225E1">
      <w:pPr>
        <w:spacing w:before="120" w:after="120"/>
        <w:rPr>
          <w:color w:val="000000" w:themeColor="text1"/>
          <w:lang w:val="fr-BE"/>
        </w:rPr>
      </w:pPr>
      <w:r w:rsidRPr="00C05C6B">
        <w:rPr>
          <w:color w:val="000000" w:themeColor="text1"/>
          <w:lang w:val="fr-BE"/>
        </w:rPr>
        <w:t xml:space="preserve">Notre deuxième étude se situe à un niveau organisationnel et </w:t>
      </w:r>
      <w:r w:rsidR="00B576DA">
        <w:rPr>
          <w:color w:val="000000" w:themeColor="text1"/>
          <w:lang w:val="fr-BE"/>
        </w:rPr>
        <w:t>explore</w:t>
      </w:r>
      <w:r w:rsidRPr="00C05C6B">
        <w:rPr>
          <w:color w:val="000000" w:themeColor="text1"/>
          <w:lang w:val="fr-BE"/>
        </w:rPr>
        <w:t xml:space="preserve"> le cas d’une plateforme que nous décrivons comme atypique dans </w:t>
      </w:r>
      <w:r w:rsidR="00B576DA">
        <w:rPr>
          <w:color w:val="000000" w:themeColor="text1"/>
          <w:lang w:val="fr-BE"/>
        </w:rPr>
        <w:t>s</w:t>
      </w:r>
      <w:r w:rsidRPr="00C05C6B">
        <w:rPr>
          <w:color w:val="000000" w:themeColor="text1"/>
          <w:lang w:val="fr-BE"/>
        </w:rPr>
        <w:t>a façon d</w:t>
      </w:r>
      <w:r w:rsidR="00B576DA">
        <w:rPr>
          <w:color w:val="000000" w:themeColor="text1"/>
          <w:lang w:val="fr-BE"/>
        </w:rPr>
        <w:t>e</w:t>
      </w:r>
      <w:r w:rsidRPr="00C05C6B">
        <w:rPr>
          <w:color w:val="000000" w:themeColor="text1"/>
          <w:lang w:val="fr-BE"/>
        </w:rPr>
        <w:t xml:space="preserve"> se différencie</w:t>
      </w:r>
      <w:r w:rsidR="00B576DA">
        <w:rPr>
          <w:color w:val="000000" w:themeColor="text1"/>
          <w:lang w:val="fr-BE"/>
        </w:rPr>
        <w:t>r</w:t>
      </w:r>
      <w:r w:rsidRPr="00C05C6B">
        <w:rPr>
          <w:color w:val="000000" w:themeColor="text1"/>
          <w:lang w:val="fr-BE"/>
        </w:rPr>
        <w:t xml:space="preserve"> d’Uber dans la gestion qu’elle propose aux chauffeurs. </w:t>
      </w:r>
    </w:p>
    <w:p w14:paraId="54E4F136" w14:textId="473DE393" w:rsidR="00C25449" w:rsidRPr="00C05C6B" w:rsidRDefault="00C25449" w:rsidP="00A225E1">
      <w:pPr>
        <w:spacing w:before="120" w:after="120"/>
        <w:rPr>
          <w:color w:val="000000" w:themeColor="text1"/>
          <w:lang w:val="fr-BE"/>
        </w:rPr>
      </w:pPr>
      <w:r w:rsidRPr="00C05C6B">
        <w:rPr>
          <w:color w:val="000000" w:themeColor="text1"/>
          <w:lang w:val="fr-BE"/>
        </w:rPr>
        <w:t>Partant du constat qu’Uber a in</w:t>
      </w:r>
      <w:r w:rsidR="008A38ED">
        <w:rPr>
          <w:color w:val="000000" w:themeColor="text1"/>
          <w:lang w:val="fr-BE"/>
        </w:rPr>
        <w:t>troduit</w:t>
      </w:r>
      <w:r w:rsidRPr="00C05C6B">
        <w:rPr>
          <w:color w:val="000000" w:themeColor="text1"/>
          <w:lang w:val="fr-BE"/>
        </w:rPr>
        <w:t xml:space="preserve"> de nouvelles règles du jeu en ce qui concerne les relations de travail</w:t>
      </w:r>
      <w:r w:rsidR="00593B64" w:rsidRPr="00C05C6B">
        <w:rPr>
          <w:color w:val="000000" w:themeColor="text1"/>
          <w:lang w:val="fr-BE"/>
        </w:rPr>
        <w:t xml:space="preserve"> et a, de cette manière, soulevé </w:t>
      </w:r>
      <w:r w:rsidRPr="00C05C6B">
        <w:rPr>
          <w:color w:val="000000" w:themeColor="text1"/>
          <w:lang w:val="fr-BE"/>
        </w:rPr>
        <w:t>de nombreux débats sur l’éthique et la régulation nécessaire à la pérennisation de la « </w:t>
      </w:r>
      <w:r w:rsidR="001843BE" w:rsidRPr="008A38ED">
        <w:rPr>
          <w:i/>
          <w:color w:val="000000" w:themeColor="text1"/>
          <w:lang w:val="fr-BE"/>
        </w:rPr>
        <w:t>gig economy</w:t>
      </w:r>
      <w:r w:rsidR="001843BE" w:rsidRPr="00C05C6B">
        <w:rPr>
          <w:color w:val="000000" w:themeColor="text1"/>
          <w:lang w:val="fr-BE"/>
        </w:rPr>
        <w:t xml:space="preserve"> » </w:t>
      </w:r>
      <w:r w:rsidR="00F01FAA" w:rsidRPr="00C05C6B">
        <w:rPr>
          <w:color w:val="000000" w:themeColor="text1"/>
          <w:lang w:val="fr-BE"/>
        </w:rPr>
        <w:fldChar w:fldCharType="begin"/>
      </w:r>
      <w:r w:rsidR="00A04FA5">
        <w:rPr>
          <w:color w:val="000000" w:themeColor="text1"/>
          <w:lang w:val="fr-BE"/>
        </w:rPr>
        <w:instrText xml:space="preserve"> ADDIN ZOTERO_ITEM CSL_CITATION {"citationID":"zykjPHuH","properties":{"formattedCitation":"(B\\uc0\\u233{}rast\\uc0\\u233{}gui, 2021; Curchod et al., 2019; Frenken et al., 2020)","plainCitation":"(Bérastégui, 2021; Curchod et al., 2019; Frenken et al., 2020)","dontUpdate":true,"noteIndex":0},"citationItems":[{"id":1124,"uris":["http://zotero.org/users/6183971/items/L39T7T5G"],"itemData":{"id":1124,"type":"report","abstract":"The ‘gig economy’ refers to a market system in which companies or individual requesters hire workers to perform short assignments. These transactions are mediated through online labour platforms, either outsourcing work to a geographically dispersed crowd or allocating work to individuals in a specific area. Over the last decade, the diversity of activities mediated through online labour platforms has increased dramatically. In addition to the specific hazards associated with these different types of activities, there are also psychosocial risks related to the way gig work is organised, designed and managed. The aim of this review is to provide a comprehensive overview of these risks, identifying research gaps and strategies to address them.","event-place":"Rochester, NY","genre":"SSRN Scholarly Paper","language":"en","note":"DOI: 10.2139/ssrn.3770016","number":"3770016","publisher":"Social Science Research Network","publisher-place":"Rochester, NY","source":"papers.ssrn.com","title":"Exposure to Psychosocial Risk Factors in the Gig Economy: A Systematic Review","title-short":"Exposure to Psychosocial Risk Factors in the Gig Economy","URL":"https://papers.ssrn.com/abstract=3770016","author":[{"family":"Bérastégui","given":"Pierre"}],"accessed":{"date-parts":[["2022",4,5]]},"issued":{"date-parts":[["2021",1,20]]}}},{"id":304,"uris":["http://zotero.org/users/6183971/items/LTU3IQSS"],"itemData":{"id":304,"type":"article-journal","abstract":"Drawing on interviews with 77 high-performing eBay business sellers in France and Belgium, this article investigates the power asymmetries generated by customers’ evaluations in online work settings. Sellers revealed a high degree of sensitivity to negative reviews, which, while infrequent, triggered feelings of anxiety and vulnerability. Their accounts exposed power asymmetries at two levels: the transactional level between sellers and customers and the governance level between sellers and eBay. Our findings highlight three main mechanisms underlying power asymmetries in this context. First, online customer evaluations have created a new form of employee monitoring in which power is exercised through the construction of visibility gaps between buyers and sellers and through an implicit coalition between buyers and the platform owner, who join together in the evaluation procedures. Second, by mediating and objectifying relations, algorithms reproduce power asymmetries among the different categories of actors, thereby constraining human agency. Third, online customer evaluations prompt sellers to exploit their practical knowledge of the algorithm to increase their agency. Through the lived experience of working for an algorithm, our findings contribute new understandings of power and agency in online work settings.","container-title":"Administrative Science Quarterly","DOI":"10.1177/0001839219867024","ISSN":"0001-8392","journalAbbreviation":"Administrative Science Quarterly","language":"en","note":"publisher: SAGE Publications Inc","page":"0001839219867024","source":"SAGE Journals","title":"Working for an Algorithm: Power Asymmetries and Agency in Online Work Settings","title-short":"Working for an Algorithm","URL":"https://doi.org/10.1177/0001839219867024","author":[{"family":"Curchod","given":"Corentin"},{"family":"Patriotta","given":"Gerardo"},{"family":"Cohen","given":"Laurie"},{"family":"Neysen","given":"Nicolas"}],"accessed":{"date-parts":[["2020",5,13]]},"issued":{"date-parts":[["2019",7,25]]}}},{"id":1080,"uris":["http://zotero.org/users/6183971/items/8SBHKWBM"],"itemData":{"id":1080,"type":"chapter","ISBN":"978-1-78756-180-9","note":"DOI: 10.1108/S0733-558X20200000066005","page":"83-105","source":"ResearchGate","title":"An Institutional Logics Perspective on the Gig Economy","author":[{"family":"Frenken","given":"Koen"},{"family":"Vaskelainen","given":"Taneli"},{"family":"Fuenfschilling","given":"Lea"},{"family":"Piscicelli","given":"Laura"}],"issued":{"date-parts":[["2020",4,10]]}}}],"schema":"https://github.com/citation-style-language/schema/raw/master/csl-citation.json"} </w:instrText>
      </w:r>
      <w:r w:rsidR="00F01FAA" w:rsidRPr="00C05C6B">
        <w:rPr>
          <w:color w:val="000000" w:themeColor="text1"/>
          <w:lang w:val="fr-BE"/>
        </w:rPr>
        <w:fldChar w:fldCharType="separate"/>
      </w:r>
      <w:r w:rsidR="00F01FAA" w:rsidRPr="00C05C6B">
        <w:rPr>
          <w:color w:val="000000" w:themeColor="text1"/>
        </w:rPr>
        <w:t>(Bérastégui, 2021</w:t>
      </w:r>
      <w:r w:rsidR="00A514FB">
        <w:rPr>
          <w:color w:val="000000" w:themeColor="text1"/>
        </w:rPr>
        <w:t> </w:t>
      </w:r>
      <w:r w:rsidR="00F01FAA" w:rsidRPr="00C05C6B">
        <w:rPr>
          <w:color w:val="000000" w:themeColor="text1"/>
        </w:rPr>
        <w:t>; Curchod et al., 2019</w:t>
      </w:r>
      <w:r w:rsidR="00A514FB">
        <w:rPr>
          <w:color w:val="000000" w:themeColor="text1"/>
        </w:rPr>
        <w:t> </w:t>
      </w:r>
      <w:r w:rsidR="00F01FAA" w:rsidRPr="00C05C6B">
        <w:rPr>
          <w:color w:val="000000" w:themeColor="text1"/>
        </w:rPr>
        <w:t>; Frenken et al., 2020)</w:t>
      </w:r>
      <w:r w:rsidR="00F01FAA" w:rsidRPr="00C05C6B">
        <w:rPr>
          <w:color w:val="000000" w:themeColor="text1"/>
          <w:lang w:val="fr-BE"/>
        </w:rPr>
        <w:fldChar w:fldCharType="end"/>
      </w:r>
      <w:r w:rsidRPr="00C05C6B">
        <w:rPr>
          <w:color w:val="000000" w:themeColor="text1"/>
          <w:lang w:val="fr-BE"/>
        </w:rPr>
        <w:t>, nous avons été intrigué</w:t>
      </w:r>
      <w:r w:rsidR="00F869DE">
        <w:rPr>
          <w:color w:val="000000" w:themeColor="text1"/>
          <w:lang w:val="fr-BE"/>
        </w:rPr>
        <w:t>e</w:t>
      </w:r>
      <w:r w:rsidRPr="00C05C6B">
        <w:rPr>
          <w:color w:val="000000" w:themeColor="text1"/>
          <w:lang w:val="fr-BE"/>
        </w:rPr>
        <w:t xml:space="preserve"> par une entreprise promouvant une gestion de chauffeurs sur plateforme plus humaine. Nous avons dès lors réalisé une étude de cas à propos de cette entreprise (plateforme K). Les analyses des dispositifs discursifs et matériels de la plateforme ont démontré la volonté de soutenir les activités des chauffeurs, que nous avons éclairé</w:t>
      </w:r>
      <w:r w:rsidR="00593B64" w:rsidRPr="00C05C6B">
        <w:rPr>
          <w:color w:val="000000" w:themeColor="text1"/>
          <w:lang w:val="fr-BE"/>
        </w:rPr>
        <w:t>es</w:t>
      </w:r>
      <w:r w:rsidRPr="00C05C6B">
        <w:rPr>
          <w:color w:val="000000" w:themeColor="text1"/>
          <w:lang w:val="fr-BE"/>
        </w:rPr>
        <w:t xml:space="preserve"> à l’aune de la théorie de Marsden (2004). Les dispositifs de la plateforme diffusent des incitants de types sociaux, économiques et légaux afin de garantir aux travailleurs les conditions d’exercice réel de leur autonomie. </w:t>
      </w:r>
    </w:p>
    <w:p w14:paraId="6E06942F" w14:textId="23BCEA49" w:rsidR="00C25449" w:rsidRPr="00C05C6B" w:rsidRDefault="00C25449" w:rsidP="00A225E1">
      <w:pPr>
        <w:spacing w:before="120" w:after="120"/>
        <w:rPr>
          <w:color w:val="000000" w:themeColor="text1"/>
          <w:lang w:val="fr-BE"/>
        </w:rPr>
      </w:pPr>
      <w:r w:rsidRPr="00C05C6B">
        <w:rPr>
          <w:color w:val="000000" w:themeColor="text1"/>
          <w:lang w:val="fr-BE"/>
        </w:rPr>
        <w:t xml:space="preserve">Une seconde vague d’analyse, à l’issue d’entretiens </w:t>
      </w:r>
      <w:r w:rsidR="00556B50" w:rsidRPr="00C05C6B">
        <w:rPr>
          <w:color w:val="000000" w:themeColor="text1"/>
          <w:lang w:val="fr-BE"/>
        </w:rPr>
        <w:t>mené</w:t>
      </w:r>
      <w:r w:rsidR="00593B64" w:rsidRPr="00C05C6B">
        <w:rPr>
          <w:color w:val="000000" w:themeColor="text1"/>
          <w:lang w:val="fr-BE"/>
        </w:rPr>
        <w:t>s cette fois</w:t>
      </w:r>
      <w:r w:rsidRPr="00C05C6B">
        <w:rPr>
          <w:color w:val="000000" w:themeColor="text1"/>
          <w:lang w:val="fr-BE"/>
        </w:rPr>
        <w:t xml:space="preserve"> auprès des chauffeurs de plateformes a été réalisée. Les résultats montrent une utilisation instrumentale des plateforme</w:t>
      </w:r>
      <w:r w:rsidR="00593B64" w:rsidRPr="00C05C6B">
        <w:rPr>
          <w:color w:val="000000" w:themeColor="text1"/>
          <w:lang w:val="fr-BE"/>
        </w:rPr>
        <w:t>s</w:t>
      </w:r>
      <w:r w:rsidRPr="00C05C6B">
        <w:rPr>
          <w:color w:val="000000" w:themeColor="text1"/>
          <w:lang w:val="fr-BE"/>
        </w:rPr>
        <w:t xml:space="preserve"> de la part des travailleurs, au gré d’une rationa</w:t>
      </w:r>
      <w:r w:rsidR="00593B64" w:rsidRPr="00C05C6B">
        <w:rPr>
          <w:color w:val="000000" w:themeColor="text1"/>
          <w:lang w:val="fr-BE"/>
        </w:rPr>
        <w:t>lité centrée sur la technologie. Des</w:t>
      </w:r>
      <w:r w:rsidRPr="00C05C6B">
        <w:rPr>
          <w:color w:val="000000" w:themeColor="text1"/>
          <w:lang w:val="fr-BE"/>
        </w:rPr>
        <w:t xml:space="preserve"> pratiques individuelles e</w:t>
      </w:r>
      <w:r w:rsidR="00593B64" w:rsidRPr="00C05C6B">
        <w:rPr>
          <w:color w:val="000000" w:themeColor="text1"/>
          <w:lang w:val="fr-BE"/>
        </w:rPr>
        <w:t>t collectives favorisent</w:t>
      </w:r>
      <w:r w:rsidRPr="00C05C6B">
        <w:rPr>
          <w:color w:val="000000" w:themeColor="text1"/>
          <w:lang w:val="fr-BE"/>
        </w:rPr>
        <w:t xml:space="preserve"> leurs propres sources d’émancipation, accordant </w:t>
      </w:r>
      <w:r w:rsidRPr="00C05C6B">
        <w:rPr>
          <w:i/>
          <w:color w:val="000000" w:themeColor="text1"/>
          <w:lang w:val="fr-BE"/>
        </w:rPr>
        <w:t>in fine</w:t>
      </w:r>
      <w:r w:rsidRPr="00C05C6B">
        <w:rPr>
          <w:color w:val="000000" w:themeColor="text1"/>
          <w:lang w:val="fr-BE"/>
        </w:rPr>
        <w:t xml:space="preserve"> à la plateforme K une légitimité morale et non pragmatique </w:t>
      </w:r>
      <w:r w:rsidRPr="00C05C6B">
        <w:rPr>
          <w:color w:val="000000" w:themeColor="text1"/>
          <w:lang w:val="fr-BE"/>
        </w:rPr>
        <w:fldChar w:fldCharType="begin"/>
      </w:r>
      <w:r w:rsidRPr="00C05C6B">
        <w:rPr>
          <w:color w:val="000000" w:themeColor="text1"/>
          <w:lang w:val="fr-BE"/>
        </w:rPr>
        <w:instrText xml:space="preserve"> ADDIN ZOTERO_ITEM CSL_CITATION {"citationID":"PqFKBJJD","properties":{"formattedCitation":"(Suchman, 1995)","plainCitation":"(Suchman, 1995)","noteIndex":0},"citationItems":[{"id":1198,"uris":["http://zotero.org/users/6183971/items/6JPUGSIA"],"itemData":{"id":1198,"type":"article-journal","abstract":"This article synthesizes the large but diverse literature on organizational legitimacy, highlighting similarities and disparities among the leading strategic and institutional approaches. The analysis identifies three primary forms of legitimacy: pragmatic, based on audience self-interest; moral, based on normative approval; and cognitive, based on comprehensibility and taken-for-grantedness. The article then examines strategies for gaining, maintaining, and repairing legitimacy of each type, suggesting both the promises and the pitfalls of such instrumental manipulations.","container-title":"The Academy of Management Review","DOI":"10.2307/258788","ISSN":"0363-7425","issue":"3","note":"publisher: Academy of Management","page":"571-610","source":"JSTOR","title":"Managing Legitimacy: Strategic and Institutional Approaches","title-short":"Managing Legitimacy","URL":"https://www.jstor.org/stable/258788","volume":"20","author":[{"family":"Suchman","given":"Mark C."}],"accessed":{"date-parts":[["2022",6,2]]},"issued":{"date-parts":[["1995"]]}}}],"schema":"https://github.com/citation-style-language/schema/raw/master/csl-citation.json"} </w:instrText>
      </w:r>
      <w:r w:rsidRPr="00C05C6B">
        <w:rPr>
          <w:color w:val="000000" w:themeColor="text1"/>
          <w:lang w:val="fr-BE"/>
        </w:rPr>
        <w:fldChar w:fldCharType="separate"/>
      </w:r>
      <w:r w:rsidRPr="00C05C6B">
        <w:rPr>
          <w:color w:val="000000" w:themeColor="text1"/>
          <w:lang w:val="fr-BE"/>
        </w:rPr>
        <w:t>(Suchman, 1995)</w:t>
      </w:r>
      <w:r w:rsidRPr="00C05C6B">
        <w:rPr>
          <w:color w:val="000000" w:themeColor="text1"/>
          <w:lang w:val="fr-BE"/>
        </w:rPr>
        <w:fldChar w:fldCharType="end"/>
      </w:r>
      <w:r w:rsidRPr="00C05C6B">
        <w:rPr>
          <w:color w:val="000000" w:themeColor="text1"/>
          <w:lang w:val="fr-BE"/>
        </w:rPr>
        <w:t xml:space="preserve">. </w:t>
      </w:r>
    </w:p>
    <w:p w14:paraId="0D6FBAAD" w14:textId="761AA621" w:rsidR="00C25449" w:rsidRPr="00C05C6B" w:rsidRDefault="00593B64" w:rsidP="00A225E1">
      <w:pPr>
        <w:spacing w:before="120" w:after="120"/>
        <w:rPr>
          <w:color w:val="000000" w:themeColor="text1"/>
          <w:lang w:val="fr-BE"/>
        </w:rPr>
      </w:pPr>
      <w:r w:rsidRPr="00C05C6B">
        <w:rPr>
          <w:color w:val="000000" w:themeColor="text1"/>
          <w:lang w:val="fr-BE"/>
        </w:rPr>
        <w:lastRenderedPageBreak/>
        <w:t>La plateforme K, en suivant</w:t>
      </w:r>
      <w:r w:rsidR="00C25449" w:rsidRPr="00C05C6B">
        <w:rPr>
          <w:color w:val="000000" w:themeColor="text1"/>
          <w:lang w:val="fr-BE"/>
        </w:rPr>
        <w:t xml:space="preserve"> un principe d’évolution continue, s’adapte progressivement à cette attitude instrumentale de la part des chauffeurs, </w:t>
      </w:r>
      <w:r w:rsidRPr="00C05C6B">
        <w:rPr>
          <w:color w:val="000000" w:themeColor="text1"/>
          <w:lang w:val="fr-BE"/>
        </w:rPr>
        <w:t>et accorde par conséquent</w:t>
      </w:r>
      <w:r w:rsidR="00C25449" w:rsidRPr="00C05C6B">
        <w:rPr>
          <w:color w:val="000000" w:themeColor="text1"/>
          <w:lang w:val="fr-BE"/>
        </w:rPr>
        <w:t xml:space="preserve"> de plus en plus de place à la tec</w:t>
      </w:r>
      <w:r w:rsidRPr="00C05C6B">
        <w:rPr>
          <w:color w:val="000000" w:themeColor="text1"/>
          <w:lang w:val="fr-BE"/>
        </w:rPr>
        <w:t xml:space="preserve">hnologie dans </w:t>
      </w:r>
      <w:r w:rsidR="00E937D1" w:rsidRPr="00C05C6B">
        <w:rPr>
          <w:color w:val="000000" w:themeColor="text1"/>
          <w:lang w:val="fr-BE"/>
        </w:rPr>
        <w:t>ses</w:t>
      </w:r>
      <w:r w:rsidRPr="00C05C6B">
        <w:rPr>
          <w:color w:val="000000" w:themeColor="text1"/>
          <w:lang w:val="fr-BE"/>
        </w:rPr>
        <w:t xml:space="preserve"> dispositifs. Cette adaptation </w:t>
      </w:r>
      <w:r w:rsidR="00E57C43" w:rsidRPr="00C05C6B">
        <w:rPr>
          <w:color w:val="000000" w:themeColor="text1"/>
          <w:lang w:val="fr-BE"/>
        </w:rPr>
        <w:t>stimule</w:t>
      </w:r>
      <w:r w:rsidRPr="00C05C6B">
        <w:rPr>
          <w:color w:val="000000" w:themeColor="text1"/>
          <w:lang w:val="fr-BE"/>
        </w:rPr>
        <w:t xml:space="preserve"> finalement</w:t>
      </w:r>
      <w:r w:rsidR="00C25449" w:rsidRPr="00C05C6B">
        <w:rPr>
          <w:color w:val="000000" w:themeColor="text1"/>
          <w:lang w:val="fr-BE"/>
        </w:rPr>
        <w:t xml:space="preserve"> un effet d’isomorphisme organisationnel au sein du champ (DiMaggio </w:t>
      </w:r>
      <w:r w:rsidR="00A514FB">
        <w:rPr>
          <w:color w:val="000000" w:themeColor="text1"/>
          <w:lang w:val="fr-BE"/>
        </w:rPr>
        <w:t>&amp;</w:t>
      </w:r>
      <w:r w:rsidR="00C25449" w:rsidRPr="00C05C6B">
        <w:rPr>
          <w:color w:val="000000" w:themeColor="text1"/>
          <w:lang w:val="fr-BE"/>
        </w:rPr>
        <w:t xml:space="preserve"> Powell, 1983).</w:t>
      </w:r>
    </w:p>
    <w:p w14:paraId="12592C08" w14:textId="6D6CC5BA" w:rsidR="00C25449" w:rsidRPr="00C05C6B" w:rsidRDefault="00C25449" w:rsidP="00A225E1">
      <w:pPr>
        <w:spacing w:before="120" w:after="120"/>
        <w:rPr>
          <w:b/>
          <w:color w:val="000000" w:themeColor="text1"/>
          <w:lang w:val="fr-BE"/>
        </w:rPr>
      </w:pPr>
      <w:r w:rsidRPr="00C05C6B">
        <w:rPr>
          <w:b/>
          <w:smallCaps/>
          <w:color w:val="000000" w:themeColor="text1"/>
          <w:lang w:val="fr-BE"/>
        </w:rPr>
        <w:t>Paper 3</w:t>
      </w:r>
      <w:r w:rsidRPr="00C05C6B">
        <w:rPr>
          <w:b/>
          <w:color w:val="000000" w:themeColor="text1"/>
          <w:lang w:val="fr-BE"/>
        </w:rPr>
        <w:t xml:space="preserve"> - Comment les travailleurs font</w:t>
      </w:r>
      <w:r w:rsidR="00A514FB">
        <w:rPr>
          <w:b/>
          <w:color w:val="000000" w:themeColor="text1"/>
          <w:lang w:val="fr-BE"/>
        </w:rPr>
        <w:t>-ils</w:t>
      </w:r>
      <w:r w:rsidRPr="00C05C6B">
        <w:rPr>
          <w:b/>
          <w:color w:val="000000" w:themeColor="text1"/>
          <w:lang w:val="fr-BE"/>
        </w:rPr>
        <w:t xml:space="preserve"> sens de leur activité sur plateforme face à un contrôle algorithmique décrit comme aliénant ?</w:t>
      </w:r>
    </w:p>
    <w:p w14:paraId="01FAF6B1" w14:textId="4C6DE6C9" w:rsidR="00C25449" w:rsidRPr="00C05C6B" w:rsidRDefault="00C25449" w:rsidP="00A225E1">
      <w:pPr>
        <w:spacing w:before="120" w:after="120"/>
        <w:rPr>
          <w:color w:val="000000" w:themeColor="text1"/>
          <w:lang w:val="fr-BE"/>
        </w:rPr>
      </w:pPr>
      <w:r w:rsidRPr="00C05C6B">
        <w:rPr>
          <w:color w:val="000000" w:themeColor="text1"/>
          <w:lang w:val="fr-BE"/>
        </w:rPr>
        <w:t xml:space="preserve">Nous avons en troisième lieu </w:t>
      </w:r>
      <w:r w:rsidR="00E30CFE" w:rsidRPr="00C05C6B">
        <w:rPr>
          <w:color w:val="000000" w:themeColor="text1"/>
          <w:lang w:val="fr-BE"/>
        </w:rPr>
        <w:t>souhaité</w:t>
      </w:r>
      <w:r w:rsidRPr="00C05C6B">
        <w:rPr>
          <w:color w:val="000000" w:themeColor="text1"/>
          <w:lang w:val="fr-BE"/>
        </w:rPr>
        <w:t xml:space="preserve"> comprendre le rapport subjectif du travail des chauffeurs aux plateformes, à l’aune des courants théoriques de la sociomatérialité (Orlikowski, 2007 ; Leonardi, 2011)</w:t>
      </w:r>
      <w:r w:rsidR="00751E10">
        <w:rPr>
          <w:color w:val="000000" w:themeColor="text1"/>
          <w:lang w:val="fr-BE"/>
        </w:rPr>
        <w:t>.</w:t>
      </w:r>
      <w:r w:rsidRPr="00C05C6B">
        <w:rPr>
          <w:color w:val="000000" w:themeColor="text1"/>
          <w:lang w:val="fr-BE"/>
        </w:rPr>
        <w:t xml:space="preserve"> </w:t>
      </w:r>
    </w:p>
    <w:p w14:paraId="13D6983B" w14:textId="7B3D078F" w:rsidR="00C25449" w:rsidRPr="00C05C6B" w:rsidRDefault="00751E10" w:rsidP="00A225E1">
      <w:pPr>
        <w:spacing w:before="120" w:after="120"/>
        <w:rPr>
          <w:color w:val="000000" w:themeColor="text1"/>
          <w:lang w:val="fr-BE"/>
        </w:rPr>
      </w:pPr>
      <w:r>
        <w:rPr>
          <w:color w:val="000000" w:themeColor="text1"/>
          <w:lang w:val="fr-BE"/>
        </w:rPr>
        <w:t>En port</w:t>
      </w:r>
      <w:r w:rsidR="00C25449" w:rsidRPr="00C05C6B">
        <w:rPr>
          <w:color w:val="000000" w:themeColor="text1"/>
          <w:lang w:val="fr-BE"/>
        </w:rPr>
        <w:t>ant notre attention sur l’individu, nous avons recueilli des récits d’expériences de travail auprès de chauffeurs. Parmi ceux-ci, trois histoires se sont avérées symboliques à l’issue de nos analyses. Ces trois récits emblématiques mettent en lumière des imbrications sociomatérielles relevant la facilité d’usage, l’accès à un</w:t>
      </w:r>
      <w:r w:rsidR="00556B50" w:rsidRPr="00C05C6B">
        <w:rPr>
          <w:color w:val="000000" w:themeColor="text1"/>
          <w:lang w:val="fr-BE"/>
        </w:rPr>
        <w:t>e activité entrepreneuriale et</w:t>
      </w:r>
      <w:r w:rsidR="00C25449" w:rsidRPr="00C05C6B">
        <w:rPr>
          <w:color w:val="000000" w:themeColor="text1"/>
          <w:lang w:val="fr-BE"/>
        </w:rPr>
        <w:t xml:space="preserve"> la clarification des règles du jeu en réponse à des </w:t>
      </w:r>
      <w:r w:rsidR="002B473D" w:rsidRPr="00C05C6B">
        <w:rPr>
          <w:color w:val="000000" w:themeColor="text1"/>
          <w:lang w:val="fr-BE"/>
        </w:rPr>
        <w:t>expériences de vie au travail difficiles</w:t>
      </w:r>
      <w:r w:rsidR="00C25449" w:rsidRPr="00C05C6B">
        <w:rPr>
          <w:color w:val="000000" w:themeColor="text1"/>
          <w:lang w:val="fr-BE"/>
        </w:rPr>
        <w:t xml:space="preserve">. Selon les témoignages des chauffeurs, le travail sur plateforme permet de répondre à certaines insuffisances du contexte institutionnel </w:t>
      </w:r>
      <w:r w:rsidR="00F53259">
        <w:rPr>
          <w:color w:val="000000" w:themeColor="text1"/>
          <w:lang w:val="fr-BE"/>
        </w:rPr>
        <w:t>telles que</w:t>
      </w:r>
      <w:r w:rsidR="00C25449" w:rsidRPr="00C05C6B">
        <w:rPr>
          <w:color w:val="000000" w:themeColor="text1"/>
          <w:lang w:val="fr-BE"/>
        </w:rPr>
        <w:t xml:space="preserve"> l’exclusion du marché de l’emploi, la complexité administrative entourant la création entrepreneuriale ou l’absence de régulation du secteur </w:t>
      </w:r>
      <w:r w:rsidR="0067022E" w:rsidRPr="00C05C6B">
        <w:rPr>
          <w:color w:val="000000" w:themeColor="text1"/>
          <w:lang w:val="fr-BE"/>
        </w:rPr>
        <w:t>taxi</w:t>
      </w:r>
      <w:r w:rsidR="00C25449" w:rsidRPr="00C05C6B">
        <w:rPr>
          <w:color w:val="000000" w:themeColor="text1"/>
          <w:lang w:val="fr-BE"/>
        </w:rPr>
        <w:t>. Les principales incertitudes décrites dans la littérature sur le travail de plateforme se réfèrent à l</w:t>
      </w:r>
      <w:r w:rsidR="00E30CFE" w:rsidRPr="00C05C6B">
        <w:rPr>
          <w:color w:val="000000" w:themeColor="text1"/>
          <w:lang w:val="fr-BE"/>
        </w:rPr>
        <w:t>’opacité de la technologie, au</w:t>
      </w:r>
      <w:r w:rsidR="00C25449" w:rsidRPr="00C05C6B">
        <w:rPr>
          <w:color w:val="000000" w:themeColor="text1"/>
          <w:lang w:val="fr-BE"/>
        </w:rPr>
        <w:t xml:space="preserve"> manq</w:t>
      </w:r>
      <w:r w:rsidR="00E30CFE" w:rsidRPr="00C05C6B">
        <w:rPr>
          <w:color w:val="000000" w:themeColor="text1"/>
          <w:lang w:val="fr-BE"/>
        </w:rPr>
        <w:t>ue d’autonomie et d’équité vécu</w:t>
      </w:r>
      <w:r w:rsidR="00C25449" w:rsidRPr="00C05C6B">
        <w:rPr>
          <w:color w:val="000000" w:themeColor="text1"/>
          <w:lang w:val="fr-BE"/>
        </w:rPr>
        <w:t xml:space="preserve"> par les travailleurs</w:t>
      </w:r>
      <w:r w:rsidR="00E30CFE" w:rsidRPr="00C05C6B">
        <w:rPr>
          <w:color w:val="000000" w:themeColor="text1"/>
          <w:lang w:val="fr-BE"/>
        </w:rPr>
        <w:t xml:space="preserve"> </w:t>
      </w:r>
      <w:r w:rsidR="00C25449" w:rsidRPr="00C05C6B">
        <w:rPr>
          <w:color w:val="000000" w:themeColor="text1"/>
          <w:lang w:val="fr-BE"/>
        </w:rPr>
        <w:t xml:space="preserve">(Jiang, 2023). Celles </w:t>
      </w:r>
      <w:r w:rsidR="00556B50" w:rsidRPr="00C05C6B">
        <w:rPr>
          <w:color w:val="000000" w:themeColor="text1"/>
          <w:lang w:val="fr-BE"/>
        </w:rPr>
        <w:t>exprimées par nos répondants</w:t>
      </w:r>
      <w:r w:rsidR="00C25449" w:rsidRPr="00C05C6B">
        <w:rPr>
          <w:color w:val="000000" w:themeColor="text1"/>
          <w:lang w:val="fr-BE"/>
        </w:rPr>
        <w:t xml:space="preserve"> ne se rapportent guère à la plateforme elle-même</w:t>
      </w:r>
      <w:r w:rsidR="00DA0C60" w:rsidRPr="00C05C6B">
        <w:rPr>
          <w:color w:val="000000" w:themeColor="text1"/>
          <w:lang w:val="fr-BE"/>
        </w:rPr>
        <w:t>,</w:t>
      </w:r>
      <w:r w:rsidR="00C25449" w:rsidRPr="00C05C6B">
        <w:rPr>
          <w:color w:val="000000" w:themeColor="text1"/>
          <w:lang w:val="fr-BE"/>
        </w:rPr>
        <w:t xml:space="preserve"> mais plutôt aux tensions qu’ils vivent dans leur trajectoire professionnelle. Dans les trois catégories de narration que nous avons examinées, le travail de plateforme est vu comme un tournant positif dans les trajectoires professionnelles où la matérialité de la technologie joue un rôle de levier, en permettant de réduire les incertitudes vécues par chaque travailleur</w:t>
      </w:r>
      <w:r w:rsidR="002B473D" w:rsidRPr="00C05C6B">
        <w:rPr>
          <w:color w:val="000000" w:themeColor="text1"/>
          <w:lang w:val="fr-BE"/>
        </w:rPr>
        <w:t>.</w:t>
      </w:r>
      <w:r w:rsidR="00C25449" w:rsidRPr="00C05C6B">
        <w:rPr>
          <w:color w:val="000000" w:themeColor="text1"/>
          <w:lang w:val="fr-BE"/>
        </w:rPr>
        <w:t xml:space="preserve"> </w:t>
      </w:r>
    </w:p>
    <w:p w14:paraId="2A9ABE31" w14:textId="5D88312B" w:rsidR="00C25449" w:rsidRPr="00C05C6B" w:rsidRDefault="00C25449" w:rsidP="00A225E1">
      <w:pPr>
        <w:spacing w:before="120" w:after="120"/>
        <w:rPr>
          <w:color w:val="000000" w:themeColor="text1"/>
          <w:lang w:val="fr-BE"/>
        </w:rPr>
      </w:pPr>
      <w:r w:rsidRPr="00C05C6B">
        <w:rPr>
          <w:color w:val="000000" w:themeColor="text1"/>
          <w:lang w:val="fr-BE"/>
        </w:rPr>
        <w:t>Le tableau ci-après synthétise notre démarche</w:t>
      </w:r>
      <w:r w:rsidR="00F53259">
        <w:rPr>
          <w:color w:val="000000" w:themeColor="text1"/>
          <w:lang w:val="fr-BE"/>
        </w:rPr>
        <w:t>,</w:t>
      </w:r>
      <w:r w:rsidRPr="00C05C6B">
        <w:rPr>
          <w:color w:val="000000" w:themeColor="text1"/>
          <w:lang w:val="fr-BE"/>
        </w:rPr>
        <w:t xml:space="preserve"> dégageant trois études selon des objectifs distincts, des problématiques ciblées et des contributions spécifiques certes, mais dont l’articulation permettra de répondre à notre question générale de thèse : « </w:t>
      </w:r>
      <w:r w:rsidRPr="00C05C6B">
        <w:rPr>
          <w:b/>
          <w:color w:val="000000" w:themeColor="text1"/>
          <w:lang w:val="fr-BE"/>
        </w:rPr>
        <w:t xml:space="preserve">Comment </w:t>
      </w:r>
      <w:r w:rsidR="008077A5" w:rsidRPr="00C05C6B">
        <w:rPr>
          <w:b/>
          <w:color w:val="000000" w:themeColor="text1"/>
          <w:lang w:val="fr-BE"/>
        </w:rPr>
        <w:t xml:space="preserve"> le travail de plateforme </w:t>
      </w:r>
      <w:r w:rsidR="00A514FB" w:rsidRPr="00C05C6B">
        <w:rPr>
          <w:b/>
          <w:color w:val="000000" w:themeColor="text1"/>
          <w:lang w:val="fr-BE"/>
        </w:rPr>
        <w:t>s’institutionnalise</w:t>
      </w:r>
      <w:r w:rsidR="00A514FB">
        <w:rPr>
          <w:b/>
          <w:color w:val="000000" w:themeColor="text1"/>
          <w:lang w:val="fr-BE"/>
        </w:rPr>
        <w:t>-t-il</w:t>
      </w:r>
      <w:r w:rsidR="00595905">
        <w:rPr>
          <w:b/>
          <w:color w:val="000000" w:themeColor="text1"/>
          <w:lang w:val="fr-BE"/>
        </w:rPr>
        <w:t> ?</w:t>
      </w:r>
      <w:r w:rsidR="008077A5" w:rsidRPr="00C05C6B">
        <w:rPr>
          <w:b/>
          <w:color w:val="000000" w:themeColor="text1"/>
          <w:lang w:val="fr-BE"/>
        </w:rPr>
        <w:t>»</w:t>
      </w:r>
      <w:r w:rsidR="00595905">
        <w:rPr>
          <w:b/>
          <w:color w:val="000000" w:themeColor="text1"/>
          <w:lang w:val="fr-BE"/>
        </w:rPr>
        <w:t>. </w:t>
      </w:r>
      <w:r w:rsidRPr="00C05C6B">
        <w:rPr>
          <w:color w:val="000000" w:themeColor="text1"/>
          <w:lang w:val="fr-BE"/>
        </w:rPr>
        <w:t xml:space="preserve">Les processus de régulation des trois niveaux produisent de nouvelles institutions (normes, culture, rapport entre acteurs…) autour du travail, qui sont les dispositions sociales de l’institutionnalisation du travail de plateforme dans le secteur. </w:t>
      </w:r>
    </w:p>
    <w:tbl>
      <w:tblPr>
        <w:tblStyle w:val="Grilledutableau"/>
        <w:tblpPr w:leftFromText="141" w:rightFromText="141" w:vertAnchor="text" w:horzAnchor="margin" w:tblpX="-10" w:tblpY="270"/>
        <w:tblW w:w="9780" w:type="dxa"/>
        <w:tblLook w:val="04A0" w:firstRow="1" w:lastRow="0" w:firstColumn="1" w:lastColumn="0" w:noHBand="0" w:noVBand="1"/>
      </w:tblPr>
      <w:tblGrid>
        <w:gridCol w:w="1977"/>
        <w:gridCol w:w="2047"/>
        <w:gridCol w:w="2554"/>
        <w:gridCol w:w="3202"/>
      </w:tblGrid>
      <w:tr w:rsidR="005721C3" w:rsidRPr="00C05C6B" w14:paraId="3ADB51E3" w14:textId="77777777" w:rsidTr="001F1BA4">
        <w:tc>
          <w:tcPr>
            <w:tcW w:w="1870" w:type="dxa"/>
            <w:vAlign w:val="center"/>
          </w:tcPr>
          <w:p w14:paraId="0D7F3578" w14:textId="1BF8FD58" w:rsidR="00C25449" w:rsidRPr="00C05C6B" w:rsidRDefault="00A514FB" w:rsidP="001F1BA4">
            <w:pPr>
              <w:spacing w:before="120" w:after="120"/>
              <w:jc w:val="center"/>
              <w:rPr>
                <w:b/>
                <w:color w:val="000000" w:themeColor="text1"/>
                <w:lang w:val="fr-BE"/>
              </w:rPr>
            </w:pPr>
            <w:r>
              <w:rPr>
                <w:b/>
                <w:color w:val="000000" w:themeColor="text1"/>
                <w:lang w:val="fr-BE"/>
              </w:rPr>
              <w:lastRenderedPageBreak/>
              <w:t>É</w:t>
            </w:r>
            <w:r w:rsidR="00C25449" w:rsidRPr="00C05C6B">
              <w:rPr>
                <w:b/>
                <w:color w:val="000000" w:themeColor="text1"/>
                <w:lang w:val="fr-BE"/>
              </w:rPr>
              <w:t>tape</w:t>
            </w:r>
          </w:p>
        </w:tc>
        <w:tc>
          <w:tcPr>
            <w:tcW w:w="2069" w:type="dxa"/>
            <w:vAlign w:val="center"/>
          </w:tcPr>
          <w:p w14:paraId="64330400" w14:textId="77777777" w:rsidR="00C25449" w:rsidRPr="00C05C6B" w:rsidRDefault="00C25449" w:rsidP="001F1BA4">
            <w:pPr>
              <w:spacing w:before="120" w:after="120"/>
              <w:jc w:val="center"/>
              <w:rPr>
                <w:b/>
                <w:color w:val="000000" w:themeColor="text1"/>
                <w:lang w:val="fr-BE"/>
              </w:rPr>
            </w:pPr>
            <w:r w:rsidRPr="00C05C6B">
              <w:rPr>
                <w:b/>
                <w:color w:val="000000" w:themeColor="text1"/>
                <w:lang w:val="fr-BE"/>
              </w:rPr>
              <w:t>Objectif</w:t>
            </w:r>
          </w:p>
        </w:tc>
        <w:tc>
          <w:tcPr>
            <w:tcW w:w="2589" w:type="dxa"/>
            <w:vAlign w:val="center"/>
          </w:tcPr>
          <w:p w14:paraId="142D51D0" w14:textId="77777777" w:rsidR="00C25449" w:rsidRPr="00C05C6B" w:rsidRDefault="00C25449" w:rsidP="001F1BA4">
            <w:pPr>
              <w:spacing w:before="120" w:after="120"/>
              <w:jc w:val="center"/>
              <w:rPr>
                <w:b/>
                <w:color w:val="000000" w:themeColor="text1"/>
                <w:lang w:val="fr-BE"/>
              </w:rPr>
            </w:pPr>
            <w:r w:rsidRPr="00C05C6B">
              <w:rPr>
                <w:b/>
                <w:color w:val="000000" w:themeColor="text1"/>
                <w:lang w:val="fr-BE"/>
              </w:rPr>
              <w:t>Focus</w:t>
            </w:r>
          </w:p>
        </w:tc>
        <w:tc>
          <w:tcPr>
            <w:tcW w:w="3252" w:type="dxa"/>
            <w:vAlign w:val="center"/>
          </w:tcPr>
          <w:p w14:paraId="29A85BED" w14:textId="77777777" w:rsidR="00C25449" w:rsidRPr="00C05C6B" w:rsidRDefault="00C25449" w:rsidP="001F1BA4">
            <w:pPr>
              <w:spacing w:before="120" w:after="120"/>
              <w:jc w:val="center"/>
              <w:rPr>
                <w:b/>
                <w:color w:val="000000" w:themeColor="text1"/>
                <w:lang w:val="fr-BE"/>
              </w:rPr>
            </w:pPr>
            <w:r w:rsidRPr="00C05C6B">
              <w:rPr>
                <w:b/>
                <w:color w:val="000000" w:themeColor="text1"/>
                <w:lang w:val="fr-BE"/>
              </w:rPr>
              <w:t>Contribution</w:t>
            </w:r>
          </w:p>
        </w:tc>
      </w:tr>
      <w:tr w:rsidR="005721C3" w:rsidRPr="00C05C6B" w14:paraId="616BC16E" w14:textId="77777777" w:rsidTr="001F1BA4">
        <w:tc>
          <w:tcPr>
            <w:tcW w:w="1870" w:type="dxa"/>
            <w:vAlign w:val="center"/>
          </w:tcPr>
          <w:p w14:paraId="0AE1538D" w14:textId="77777777" w:rsidR="00C25449" w:rsidRPr="00C05C6B" w:rsidRDefault="00C25449" w:rsidP="001F1BA4">
            <w:pPr>
              <w:spacing w:before="120" w:after="120"/>
              <w:jc w:val="center"/>
              <w:rPr>
                <w:b/>
                <w:color w:val="000000" w:themeColor="text1"/>
                <w:lang w:val="fr-BE"/>
              </w:rPr>
            </w:pPr>
            <w:r w:rsidRPr="00C05C6B">
              <w:rPr>
                <w:b/>
                <w:color w:val="000000" w:themeColor="text1"/>
                <w:lang w:val="fr-BE"/>
              </w:rPr>
              <w:t>Une perspective institutionnelle</w:t>
            </w:r>
          </w:p>
        </w:tc>
        <w:tc>
          <w:tcPr>
            <w:tcW w:w="2069" w:type="dxa"/>
            <w:vAlign w:val="center"/>
          </w:tcPr>
          <w:p w14:paraId="014EF2C9" w14:textId="77777777" w:rsidR="00C25449" w:rsidRPr="00C05C6B" w:rsidRDefault="00C25449" w:rsidP="001F1BA4">
            <w:pPr>
              <w:spacing w:before="120" w:after="120"/>
              <w:jc w:val="center"/>
              <w:rPr>
                <w:color w:val="000000" w:themeColor="text1"/>
                <w:lang w:val="fr-BE"/>
              </w:rPr>
            </w:pPr>
            <w:r w:rsidRPr="00C05C6B">
              <w:rPr>
                <w:color w:val="000000" w:themeColor="text1"/>
                <w:lang w:val="fr-BE"/>
              </w:rPr>
              <w:t>Démêler la controverse bloquant la régulation juridique du secteur</w:t>
            </w:r>
          </w:p>
        </w:tc>
        <w:tc>
          <w:tcPr>
            <w:tcW w:w="2589" w:type="dxa"/>
            <w:vAlign w:val="center"/>
          </w:tcPr>
          <w:p w14:paraId="4CC4C317" w14:textId="3A1BD36A" w:rsidR="00C25449" w:rsidRPr="00C05C6B" w:rsidRDefault="00C25449" w:rsidP="001F1BA4">
            <w:pPr>
              <w:spacing w:before="120" w:after="120"/>
              <w:jc w:val="center"/>
              <w:rPr>
                <w:color w:val="000000" w:themeColor="text1"/>
                <w:lang w:val="fr-BE"/>
              </w:rPr>
            </w:pPr>
            <w:r w:rsidRPr="00C05C6B">
              <w:rPr>
                <w:color w:val="000000" w:themeColor="text1"/>
                <w:lang w:val="fr-BE"/>
              </w:rPr>
              <w:t>Les discours et les dynamiques de pouvoir parmi les acteurs institutionnels (Boltanski et Thévenot, 2006 ; Fligstein et McAdam, 2012)</w:t>
            </w:r>
          </w:p>
        </w:tc>
        <w:tc>
          <w:tcPr>
            <w:tcW w:w="3252" w:type="dxa"/>
            <w:vAlign w:val="center"/>
          </w:tcPr>
          <w:p w14:paraId="337D1A6E" w14:textId="77777777" w:rsidR="00C25449" w:rsidRPr="00C05C6B" w:rsidRDefault="00C25449" w:rsidP="001F1BA4">
            <w:pPr>
              <w:spacing w:before="120" w:after="120"/>
              <w:jc w:val="center"/>
              <w:rPr>
                <w:color w:val="000000" w:themeColor="text1"/>
                <w:lang w:val="fr-BE"/>
              </w:rPr>
            </w:pPr>
            <w:r w:rsidRPr="00C05C6B">
              <w:rPr>
                <w:color w:val="000000" w:themeColor="text1"/>
                <w:lang w:val="fr-BE"/>
              </w:rPr>
              <w:t>Dans une situation anomique et cacophonique, les positionnements polarisés et actions concurrentes des acteurs structurent la régulation émergente du secteur</w:t>
            </w:r>
          </w:p>
        </w:tc>
      </w:tr>
      <w:tr w:rsidR="005721C3" w:rsidRPr="00C05C6B" w14:paraId="054042BF" w14:textId="77777777" w:rsidTr="001F1BA4">
        <w:tc>
          <w:tcPr>
            <w:tcW w:w="1870" w:type="dxa"/>
            <w:vAlign w:val="center"/>
          </w:tcPr>
          <w:p w14:paraId="7DE88022" w14:textId="77777777" w:rsidR="00C25449" w:rsidRPr="00C05C6B" w:rsidRDefault="00C25449" w:rsidP="001F1BA4">
            <w:pPr>
              <w:spacing w:before="120" w:after="120"/>
              <w:jc w:val="center"/>
              <w:rPr>
                <w:b/>
                <w:color w:val="000000" w:themeColor="text1"/>
                <w:lang w:val="fr-BE"/>
              </w:rPr>
            </w:pPr>
            <w:r w:rsidRPr="00C05C6B">
              <w:rPr>
                <w:b/>
                <w:color w:val="000000" w:themeColor="text1"/>
                <w:lang w:val="fr-BE"/>
              </w:rPr>
              <w:t>Une perspective organisationnelle</w:t>
            </w:r>
          </w:p>
        </w:tc>
        <w:tc>
          <w:tcPr>
            <w:tcW w:w="2069" w:type="dxa"/>
            <w:vAlign w:val="center"/>
          </w:tcPr>
          <w:p w14:paraId="5B889D20" w14:textId="7B9CFF87" w:rsidR="00C25449" w:rsidRPr="00C05C6B" w:rsidRDefault="00C25449" w:rsidP="001F1BA4">
            <w:pPr>
              <w:spacing w:before="120" w:after="120"/>
              <w:jc w:val="center"/>
              <w:rPr>
                <w:color w:val="000000" w:themeColor="text1"/>
                <w:lang w:val="fr-BE"/>
              </w:rPr>
            </w:pPr>
            <w:r w:rsidRPr="00C05C6B">
              <w:rPr>
                <w:color w:val="000000" w:themeColor="text1"/>
                <w:lang w:val="fr-BE"/>
              </w:rPr>
              <w:t xml:space="preserve">Investiguer </w:t>
            </w:r>
            <w:r w:rsidR="00A514FB">
              <w:rPr>
                <w:color w:val="000000" w:themeColor="text1"/>
                <w:lang w:val="fr-BE"/>
              </w:rPr>
              <w:t xml:space="preserve">sur </w:t>
            </w:r>
            <w:r w:rsidRPr="00C05C6B">
              <w:rPr>
                <w:color w:val="000000" w:themeColor="text1"/>
                <w:lang w:val="fr-BE"/>
              </w:rPr>
              <w:t>le cas d’une plateforme promouvant un management plus éthique que celui d’Uber</w:t>
            </w:r>
          </w:p>
        </w:tc>
        <w:tc>
          <w:tcPr>
            <w:tcW w:w="2589" w:type="dxa"/>
            <w:vAlign w:val="center"/>
          </w:tcPr>
          <w:p w14:paraId="2300A95F" w14:textId="7E75DCC7" w:rsidR="00C25449" w:rsidRPr="00C05C6B" w:rsidRDefault="00C25449" w:rsidP="001F1BA4">
            <w:pPr>
              <w:spacing w:before="120" w:after="120"/>
              <w:jc w:val="center"/>
              <w:rPr>
                <w:color w:val="000000" w:themeColor="text1"/>
                <w:lang w:val="fr-BE"/>
              </w:rPr>
            </w:pPr>
            <w:r w:rsidRPr="00C05C6B">
              <w:rPr>
                <w:color w:val="000000" w:themeColor="text1"/>
                <w:lang w:val="fr-BE"/>
              </w:rPr>
              <w:t xml:space="preserve">Les dispositifs discursifs et matériels de la plateforme  (Marsden, 2004) et la manière dont les chauffeurs s’en emparent (DiMaggio </w:t>
            </w:r>
            <w:r w:rsidR="00A514FB">
              <w:rPr>
                <w:color w:val="000000" w:themeColor="text1"/>
                <w:lang w:val="fr-BE"/>
              </w:rPr>
              <w:t>et</w:t>
            </w:r>
            <w:r w:rsidRPr="00C05C6B">
              <w:rPr>
                <w:color w:val="000000" w:themeColor="text1"/>
                <w:lang w:val="fr-BE"/>
              </w:rPr>
              <w:t xml:space="preserve"> Powell, 1983)</w:t>
            </w:r>
          </w:p>
        </w:tc>
        <w:tc>
          <w:tcPr>
            <w:tcW w:w="3252" w:type="dxa"/>
            <w:vAlign w:val="center"/>
          </w:tcPr>
          <w:p w14:paraId="6B6E65B2" w14:textId="499E8A6D" w:rsidR="00C25449" w:rsidRPr="00C05C6B" w:rsidRDefault="00C25449" w:rsidP="001F1BA4">
            <w:pPr>
              <w:spacing w:before="120" w:after="120"/>
              <w:jc w:val="center"/>
              <w:rPr>
                <w:color w:val="000000" w:themeColor="text1"/>
                <w:lang w:val="fr-BE"/>
              </w:rPr>
            </w:pPr>
            <w:r w:rsidRPr="00C05C6B">
              <w:rPr>
                <w:color w:val="000000" w:themeColor="text1"/>
                <w:lang w:val="fr-BE"/>
              </w:rPr>
              <w:t>Une proposition de management relationnel amène une légitimité morale</w:t>
            </w:r>
            <w:r w:rsidR="00DA0C60" w:rsidRPr="00C05C6B">
              <w:rPr>
                <w:color w:val="000000" w:themeColor="text1"/>
                <w:lang w:val="fr-BE"/>
              </w:rPr>
              <w:t>,</w:t>
            </w:r>
            <w:r w:rsidRPr="00C05C6B">
              <w:rPr>
                <w:color w:val="000000" w:themeColor="text1"/>
                <w:lang w:val="fr-BE"/>
              </w:rPr>
              <w:t xml:space="preserve"> mais pas pragmatique</w:t>
            </w:r>
          </w:p>
        </w:tc>
      </w:tr>
      <w:tr w:rsidR="005721C3" w:rsidRPr="00C05C6B" w14:paraId="64C51DFE" w14:textId="77777777" w:rsidTr="001F1BA4">
        <w:tc>
          <w:tcPr>
            <w:tcW w:w="1870" w:type="dxa"/>
            <w:vAlign w:val="center"/>
          </w:tcPr>
          <w:p w14:paraId="0D4D4E37" w14:textId="77777777" w:rsidR="00C25449" w:rsidRPr="00C05C6B" w:rsidRDefault="00C25449" w:rsidP="001F1BA4">
            <w:pPr>
              <w:spacing w:before="120" w:after="120"/>
              <w:jc w:val="center"/>
              <w:rPr>
                <w:b/>
                <w:color w:val="000000" w:themeColor="text1"/>
                <w:lang w:val="fr-BE"/>
              </w:rPr>
            </w:pPr>
            <w:r w:rsidRPr="00C05C6B">
              <w:rPr>
                <w:b/>
                <w:color w:val="000000" w:themeColor="text1"/>
                <w:lang w:val="fr-BE"/>
              </w:rPr>
              <w:t>Une perspective individuelle</w:t>
            </w:r>
          </w:p>
        </w:tc>
        <w:tc>
          <w:tcPr>
            <w:tcW w:w="2069" w:type="dxa"/>
            <w:vAlign w:val="center"/>
          </w:tcPr>
          <w:p w14:paraId="69BE49A0" w14:textId="77777777" w:rsidR="00C25449" w:rsidRPr="00C05C6B" w:rsidRDefault="00C25449" w:rsidP="001F1BA4">
            <w:pPr>
              <w:spacing w:before="120" w:after="120"/>
              <w:jc w:val="center"/>
              <w:rPr>
                <w:color w:val="000000" w:themeColor="text1"/>
                <w:lang w:val="fr-BE"/>
              </w:rPr>
            </w:pPr>
            <w:r w:rsidRPr="00C05C6B">
              <w:rPr>
                <w:color w:val="000000" w:themeColor="text1"/>
                <w:lang w:val="fr-BE"/>
              </w:rPr>
              <w:t>Comprendre le sens que  donnent les travailleurs à leurs expériences de travail sur plateforme</w:t>
            </w:r>
          </w:p>
        </w:tc>
        <w:tc>
          <w:tcPr>
            <w:tcW w:w="2589" w:type="dxa"/>
            <w:vAlign w:val="center"/>
          </w:tcPr>
          <w:p w14:paraId="441B816D" w14:textId="77777777" w:rsidR="00C25449" w:rsidRPr="00C05C6B" w:rsidRDefault="00C25449" w:rsidP="001F1BA4">
            <w:pPr>
              <w:spacing w:before="120" w:after="120"/>
              <w:jc w:val="center"/>
              <w:rPr>
                <w:color w:val="000000" w:themeColor="text1"/>
                <w:lang w:val="fr-BE"/>
              </w:rPr>
            </w:pPr>
            <w:r w:rsidRPr="00C05C6B">
              <w:rPr>
                <w:color w:val="000000" w:themeColor="text1"/>
                <w:lang w:val="fr-BE"/>
              </w:rPr>
              <w:t>Les récits d’expériences subjectives du travail (Orlikowski, 2007 ; Leonardi, 2011)</w:t>
            </w:r>
          </w:p>
          <w:p w14:paraId="6E410790" w14:textId="77777777" w:rsidR="00C25449" w:rsidRPr="00C05C6B" w:rsidRDefault="00C25449" w:rsidP="001F1BA4">
            <w:pPr>
              <w:spacing w:before="120" w:after="120"/>
              <w:jc w:val="center"/>
              <w:rPr>
                <w:color w:val="000000" w:themeColor="text1"/>
                <w:lang w:val="fr-BE"/>
              </w:rPr>
            </w:pPr>
          </w:p>
        </w:tc>
        <w:tc>
          <w:tcPr>
            <w:tcW w:w="3252" w:type="dxa"/>
            <w:vAlign w:val="center"/>
          </w:tcPr>
          <w:p w14:paraId="4FCC1EC4" w14:textId="1162F2BC" w:rsidR="00C25449" w:rsidRPr="00C05C6B" w:rsidRDefault="00C25449" w:rsidP="00E6248E">
            <w:pPr>
              <w:keepNext/>
              <w:spacing w:before="120" w:after="120"/>
              <w:jc w:val="center"/>
              <w:rPr>
                <w:color w:val="000000" w:themeColor="text1"/>
                <w:lang w:val="fr-BE"/>
              </w:rPr>
            </w:pPr>
            <w:r w:rsidRPr="00C05C6B">
              <w:rPr>
                <w:color w:val="000000" w:themeColor="text1"/>
                <w:lang w:val="fr-BE"/>
              </w:rPr>
              <w:t>Les chauffeurs renvoie</w:t>
            </w:r>
            <w:r w:rsidR="00676E19" w:rsidRPr="00C05C6B">
              <w:rPr>
                <w:color w:val="000000" w:themeColor="text1"/>
                <w:lang w:val="fr-BE"/>
              </w:rPr>
              <w:t>nt</w:t>
            </w:r>
            <w:r w:rsidRPr="00C05C6B">
              <w:rPr>
                <w:color w:val="000000" w:themeColor="text1"/>
                <w:lang w:val="fr-BE"/>
              </w:rPr>
              <w:t xml:space="preserve"> de la valeur à la plateforme au regard des incertitudes subjectives du contexte institutionnel</w:t>
            </w:r>
          </w:p>
        </w:tc>
      </w:tr>
    </w:tbl>
    <w:p w14:paraId="7EB058FC" w14:textId="0AAD40D9" w:rsidR="00E6248E" w:rsidRPr="00C05C6B" w:rsidRDefault="00E6248E" w:rsidP="00E6248E">
      <w:pPr>
        <w:pStyle w:val="Lgende"/>
        <w:framePr w:hSpace="141" w:wrap="around" w:vAnchor="text" w:hAnchor="page" w:x="1508" w:y="11012"/>
        <w:rPr>
          <w:color w:val="000000" w:themeColor="text1"/>
        </w:rPr>
      </w:pPr>
      <w:bookmarkStart w:id="392" w:name="_Toc150687383"/>
      <w:r w:rsidRPr="00C05C6B">
        <w:rPr>
          <w:color w:val="000000" w:themeColor="text1"/>
        </w:rPr>
        <w:t>Table</w:t>
      </w:r>
      <w:r w:rsidR="00CE6EF5" w:rsidRPr="00C05C6B">
        <w:rPr>
          <w:color w:val="000000" w:themeColor="text1"/>
        </w:rPr>
        <w:t>au</w:t>
      </w:r>
      <w:r w:rsidRPr="00C05C6B">
        <w:rPr>
          <w:color w:val="000000" w:themeColor="text1"/>
        </w:rPr>
        <w:t xml:space="preserve"> </w:t>
      </w:r>
      <w:r w:rsidRPr="00C05C6B">
        <w:rPr>
          <w:color w:val="000000" w:themeColor="text1"/>
        </w:rPr>
        <w:fldChar w:fldCharType="begin"/>
      </w:r>
      <w:r w:rsidRPr="00C05C6B">
        <w:rPr>
          <w:color w:val="000000" w:themeColor="text1"/>
        </w:rPr>
        <w:instrText>SEQ Table \* ARABIC</w:instrText>
      </w:r>
      <w:r w:rsidRPr="00C05C6B">
        <w:rPr>
          <w:color w:val="000000" w:themeColor="text1"/>
        </w:rPr>
        <w:fldChar w:fldCharType="separate"/>
      </w:r>
      <w:r w:rsidR="00E41BE7">
        <w:rPr>
          <w:noProof/>
          <w:color w:val="000000" w:themeColor="text1"/>
        </w:rPr>
        <w:t>8</w:t>
      </w:r>
      <w:r w:rsidRPr="00C05C6B">
        <w:rPr>
          <w:color w:val="000000" w:themeColor="text1"/>
        </w:rPr>
        <w:fldChar w:fldCharType="end"/>
      </w:r>
      <w:r w:rsidR="00F53259">
        <w:rPr>
          <w:color w:val="000000" w:themeColor="text1"/>
        </w:rPr>
        <w:t> </w:t>
      </w:r>
      <w:r w:rsidRPr="00C05C6B">
        <w:rPr>
          <w:color w:val="000000" w:themeColor="text1"/>
        </w:rPr>
        <w:t>: Récapitulatif des contributions localisées</w:t>
      </w:r>
      <w:bookmarkEnd w:id="392"/>
    </w:p>
    <w:p w14:paraId="7CAA51D8" w14:textId="77777777" w:rsidR="00B754BB" w:rsidRPr="00C05C6B" w:rsidRDefault="00B754BB" w:rsidP="00A225E1">
      <w:pPr>
        <w:pStyle w:val="Titre3"/>
        <w:spacing w:before="120" w:beforeAutospacing="0" w:after="120" w:afterAutospacing="0"/>
        <w:rPr>
          <w:color w:val="000000" w:themeColor="text1"/>
        </w:rPr>
      </w:pPr>
    </w:p>
    <w:p w14:paraId="162D502A" w14:textId="77777777" w:rsidR="00622EB5" w:rsidRPr="00C05C6B" w:rsidRDefault="00622EB5" w:rsidP="00A225E1">
      <w:pPr>
        <w:pStyle w:val="Titre3"/>
        <w:spacing w:before="120" w:beforeAutospacing="0" w:after="120" w:afterAutospacing="0"/>
        <w:rPr>
          <w:color w:val="000000" w:themeColor="text1"/>
        </w:rPr>
      </w:pPr>
      <w:bookmarkStart w:id="393" w:name="_Toc149396692"/>
    </w:p>
    <w:p w14:paraId="684D36E0" w14:textId="77777777" w:rsidR="00622EB5" w:rsidRPr="00C05C6B" w:rsidRDefault="00622EB5" w:rsidP="00A225E1">
      <w:pPr>
        <w:pStyle w:val="Titre3"/>
        <w:spacing w:before="120" w:beforeAutospacing="0" w:after="120" w:afterAutospacing="0"/>
        <w:rPr>
          <w:color w:val="000000" w:themeColor="text1"/>
        </w:rPr>
      </w:pPr>
    </w:p>
    <w:p w14:paraId="425DEC73" w14:textId="77777777" w:rsidR="006B2B31" w:rsidRPr="00C05C6B" w:rsidRDefault="006B2B31" w:rsidP="00A225E1">
      <w:pPr>
        <w:pStyle w:val="Titre3"/>
        <w:spacing w:before="120" w:beforeAutospacing="0" w:after="120" w:afterAutospacing="0"/>
        <w:rPr>
          <w:color w:val="000000" w:themeColor="text1"/>
        </w:rPr>
      </w:pPr>
    </w:p>
    <w:p w14:paraId="72DE04BD" w14:textId="77777777" w:rsidR="001652F6" w:rsidRPr="00C05C6B" w:rsidRDefault="001652F6" w:rsidP="00A225E1">
      <w:pPr>
        <w:pStyle w:val="Titre3"/>
        <w:spacing w:before="120" w:beforeAutospacing="0" w:after="120" w:afterAutospacing="0"/>
        <w:rPr>
          <w:color w:val="000000" w:themeColor="text1"/>
        </w:rPr>
      </w:pPr>
      <w:bookmarkStart w:id="394" w:name="_Toc151300082"/>
    </w:p>
    <w:p w14:paraId="31B011E0" w14:textId="77777777" w:rsidR="001652F6" w:rsidRPr="00C05C6B" w:rsidRDefault="001652F6" w:rsidP="00A225E1">
      <w:pPr>
        <w:pStyle w:val="Titre3"/>
        <w:spacing w:before="120" w:beforeAutospacing="0" w:after="120" w:afterAutospacing="0"/>
        <w:rPr>
          <w:color w:val="000000" w:themeColor="text1"/>
        </w:rPr>
      </w:pPr>
    </w:p>
    <w:p w14:paraId="33594415" w14:textId="4A68CDE8" w:rsidR="00C25449" w:rsidRPr="00C05C6B" w:rsidRDefault="00C25449" w:rsidP="00A225E1">
      <w:pPr>
        <w:pStyle w:val="Titre3"/>
        <w:spacing w:before="120" w:beforeAutospacing="0" w:after="120" w:afterAutospacing="0"/>
        <w:rPr>
          <w:color w:val="000000" w:themeColor="text1"/>
        </w:rPr>
      </w:pPr>
      <w:bookmarkStart w:id="395" w:name="_Toc169527964"/>
      <w:r w:rsidRPr="00C05C6B">
        <w:rPr>
          <w:color w:val="000000" w:themeColor="text1"/>
        </w:rPr>
        <w:lastRenderedPageBreak/>
        <w:t>Articulation des résultats empiriques</w:t>
      </w:r>
      <w:bookmarkEnd w:id="393"/>
      <w:bookmarkEnd w:id="394"/>
      <w:bookmarkEnd w:id="395"/>
      <w:r w:rsidRPr="00C05C6B">
        <w:rPr>
          <w:color w:val="000000" w:themeColor="text1"/>
        </w:rPr>
        <w:t xml:space="preserve"> </w:t>
      </w:r>
    </w:p>
    <w:p w14:paraId="4C2A88B0" w14:textId="0EDB0A48" w:rsidR="00692A4F" w:rsidRPr="00C05C6B" w:rsidRDefault="00692A4F" w:rsidP="00A225E1">
      <w:pPr>
        <w:spacing w:before="120" w:after="120"/>
        <w:rPr>
          <w:color w:val="000000" w:themeColor="text1"/>
          <w:lang w:val="fr-BE"/>
        </w:rPr>
      </w:pPr>
      <w:r w:rsidRPr="00C05C6B">
        <w:rPr>
          <w:color w:val="000000" w:themeColor="text1"/>
          <w:lang w:val="fr-BE"/>
        </w:rPr>
        <w:t xml:space="preserve">Revenons sur nos objectifs, </w:t>
      </w:r>
      <w:r w:rsidR="00B754BB" w:rsidRPr="00C05C6B">
        <w:rPr>
          <w:color w:val="000000" w:themeColor="text1"/>
          <w:lang w:val="fr-BE"/>
        </w:rPr>
        <w:t xml:space="preserve">les </w:t>
      </w:r>
      <w:r w:rsidRPr="00C05C6B">
        <w:rPr>
          <w:color w:val="000000" w:themeColor="text1"/>
          <w:lang w:val="fr-BE"/>
        </w:rPr>
        <w:t>contributions visées et</w:t>
      </w:r>
      <w:r w:rsidR="00B754BB" w:rsidRPr="00C05C6B">
        <w:rPr>
          <w:color w:val="000000" w:themeColor="text1"/>
          <w:lang w:val="fr-BE"/>
        </w:rPr>
        <w:t xml:space="preserve"> les</w:t>
      </w:r>
      <w:r w:rsidRPr="00C05C6B">
        <w:rPr>
          <w:color w:val="000000" w:themeColor="text1"/>
          <w:lang w:val="fr-BE"/>
        </w:rPr>
        <w:t xml:space="preserve"> moyens utilisés</w:t>
      </w:r>
      <w:r w:rsidR="005F6B66" w:rsidRPr="00C05C6B">
        <w:rPr>
          <w:color w:val="000000" w:themeColor="text1"/>
          <w:lang w:val="fr-BE"/>
        </w:rPr>
        <w:t xml:space="preserve"> pour répondre à notre question générale de thèse : </w:t>
      </w:r>
      <w:r w:rsidR="00F53259">
        <w:rPr>
          <w:color w:val="000000" w:themeColor="text1"/>
          <w:lang w:val="fr-BE"/>
        </w:rPr>
        <w:t>« </w:t>
      </w:r>
      <w:r w:rsidR="00F53259">
        <w:rPr>
          <w:b/>
          <w:color w:val="000000" w:themeColor="text1"/>
          <w:lang w:val="fr-BE"/>
        </w:rPr>
        <w:t>C</w:t>
      </w:r>
      <w:r w:rsidR="005F6B66" w:rsidRPr="00C05C6B">
        <w:rPr>
          <w:b/>
          <w:color w:val="000000" w:themeColor="text1"/>
          <w:lang w:val="fr-BE"/>
        </w:rPr>
        <w:t xml:space="preserve">omment le travail </w:t>
      </w:r>
      <w:r w:rsidR="00FC7F01" w:rsidRPr="00C05C6B">
        <w:rPr>
          <w:b/>
          <w:color w:val="000000" w:themeColor="text1"/>
          <w:lang w:val="fr-BE"/>
        </w:rPr>
        <w:t xml:space="preserve">de plateforme </w:t>
      </w:r>
      <w:r w:rsidR="005F6B66" w:rsidRPr="00C05C6B">
        <w:rPr>
          <w:b/>
          <w:color w:val="000000" w:themeColor="text1"/>
          <w:lang w:val="fr-BE"/>
        </w:rPr>
        <w:t>s’institutionnalise</w:t>
      </w:r>
      <w:r w:rsidR="00FC7F01" w:rsidRPr="00C05C6B">
        <w:rPr>
          <w:b/>
          <w:color w:val="000000" w:themeColor="text1"/>
          <w:lang w:val="fr-BE"/>
        </w:rPr>
        <w:t>-t-il</w:t>
      </w:r>
      <w:r w:rsidR="005F6B66" w:rsidRPr="00C05C6B">
        <w:rPr>
          <w:b/>
          <w:color w:val="000000" w:themeColor="text1"/>
          <w:lang w:val="fr-BE"/>
        </w:rPr>
        <w:t xml:space="preserve"> </w:t>
      </w:r>
      <w:r w:rsidR="00CA16E0" w:rsidRPr="00C05C6B">
        <w:rPr>
          <w:b/>
          <w:color w:val="000000" w:themeColor="text1"/>
          <w:lang w:val="fr-BE"/>
        </w:rPr>
        <w:t>en dépit des crises de régulation qu’il suscite ?</w:t>
      </w:r>
      <w:r w:rsidR="00F53259">
        <w:rPr>
          <w:b/>
          <w:color w:val="000000" w:themeColor="text1"/>
          <w:lang w:val="fr-BE"/>
        </w:rPr>
        <w:t> »</w:t>
      </w:r>
      <w:r w:rsidR="00CA16E0" w:rsidRPr="00C05C6B">
        <w:rPr>
          <w:b/>
          <w:color w:val="000000" w:themeColor="text1"/>
          <w:lang w:val="fr-BE"/>
        </w:rPr>
        <w:t xml:space="preserve"> </w:t>
      </w:r>
    </w:p>
    <w:p w14:paraId="54F68A82" w14:textId="4D7079F0" w:rsidR="00006333" w:rsidRPr="00C05C6B" w:rsidRDefault="00006333" w:rsidP="00A225E1">
      <w:pPr>
        <w:spacing w:before="120" w:after="120"/>
        <w:rPr>
          <w:color w:val="000000" w:themeColor="text1"/>
          <w:lang w:val="fr-BE"/>
        </w:rPr>
      </w:pPr>
      <w:r w:rsidRPr="00C05C6B">
        <w:rPr>
          <w:color w:val="000000" w:themeColor="text1"/>
          <w:lang w:val="fr-BE"/>
        </w:rPr>
        <w:t xml:space="preserve">Lorsque nous avons réalisé </w:t>
      </w:r>
      <w:r w:rsidR="00D757F6">
        <w:rPr>
          <w:color w:val="000000" w:themeColor="text1"/>
          <w:lang w:val="fr-BE"/>
        </w:rPr>
        <w:t>la revue de</w:t>
      </w:r>
      <w:r w:rsidRPr="00C05C6B">
        <w:rPr>
          <w:color w:val="000000" w:themeColor="text1"/>
          <w:lang w:val="fr-BE"/>
        </w:rPr>
        <w:t xml:space="preserve"> littérature </w:t>
      </w:r>
      <w:r w:rsidR="00F53259">
        <w:rPr>
          <w:color w:val="000000" w:themeColor="text1"/>
          <w:lang w:val="fr-BE"/>
        </w:rPr>
        <w:t>sur</w:t>
      </w:r>
      <w:r w:rsidRPr="00C05C6B">
        <w:rPr>
          <w:color w:val="000000" w:themeColor="text1"/>
          <w:lang w:val="fr-BE"/>
        </w:rPr>
        <w:t xml:space="preserve"> la régulation du travail de plateforme, nous avons constaté qu’au niveau institutionnel, les auteurs dénoncent tout un système qui tend à être de plus en </w:t>
      </w:r>
      <w:r w:rsidR="00B754BB" w:rsidRPr="00C05C6B">
        <w:rPr>
          <w:color w:val="000000" w:themeColor="text1"/>
          <w:lang w:val="fr-BE"/>
        </w:rPr>
        <w:t xml:space="preserve">plus </w:t>
      </w:r>
      <w:r w:rsidR="00014B8D" w:rsidRPr="00C05C6B">
        <w:rPr>
          <w:color w:val="000000" w:themeColor="text1"/>
          <w:lang w:val="fr-BE"/>
        </w:rPr>
        <w:t>néolibéral</w:t>
      </w:r>
      <w:r w:rsidR="00B754BB" w:rsidRPr="00C05C6B">
        <w:rPr>
          <w:color w:val="000000" w:themeColor="text1"/>
          <w:lang w:val="fr-BE"/>
        </w:rPr>
        <w:t xml:space="preserve"> et </w:t>
      </w:r>
      <w:r w:rsidRPr="00C05C6B">
        <w:rPr>
          <w:color w:val="000000" w:themeColor="text1"/>
          <w:lang w:val="fr-BE"/>
        </w:rPr>
        <w:t xml:space="preserve">qui permet </w:t>
      </w:r>
      <w:r w:rsidR="00B754BB" w:rsidRPr="00C05C6B">
        <w:rPr>
          <w:color w:val="000000" w:themeColor="text1"/>
          <w:lang w:val="fr-BE"/>
        </w:rPr>
        <w:t xml:space="preserve">aux </w:t>
      </w:r>
      <w:r w:rsidRPr="00C05C6B">
        <w:rPr>
          <w:color w:val="000000" w:themeColor="text1"/>
          <w:lang w:val="fr-BE"/>
        </w:rPr>
        <w:t>acteurs économique</w:t>
      </w:r>
      <w:r w:rsidR="00B3167F" w:rsidRPr="00C05C6B">
        <w:rPr>
          <w:color w:val="000000" w:themeColor="text1"/>
          <w:lang w:val="fr-BE"/>
        </w:rPr>
        <w:t>s comme Uber de s’installer et d’</w:t>
      </w:r>
      <w:r w:rsidRPr="00C05C6B">
        <w:rPr>
          <w:color w:val="000000" w:themeColor="text1"/>
          <w:lang w:val="fr-BE"/>
        </w:rPr>
        <w:t xml:space="preserve">imposer ses pratiques managériales aux travailleurs. De la sorte, les protections sociales </w:t>
      </w:r>
      <w:r w:rsidR="00FD43B3" w:rsidRPr="00C05C6B">
        <w:rPr>
          <w:color w:val="000000" w:themeColor="text1"/>
          <w:lang w:val="fr-BE"/>
        </w:rPr>
        <w:t>octroyées</w:t>
      </w:r>
      <w:r w:rsidR="00B754BB" w:rsidRPr="00C05C6B">
        <w:rPr>
          <w:color w:val="000000" w:themeColor="text1"/>
          <w:lang w:val="fr-BE"/>
        </w:rPr>
        <w:t xml:space="preserve"> par le</w:t>
      </w:r>
      <w:r w:rsidRPr="00C05C6B">
        <w:rPr>
          <w:color w:val="000000" w:themeColor="text1"/>
          <w:lang w:val="fr-BE"/>
        </w:rPr>
        <w:t xml:space="preserve"> </w:t>
      </w:r>
      <w:r w:rsidR="00F53259">
        <w:rPr>
          <w:color w:val="000000" w:themeColor="text1"/>
          <w:lang w:val="fr-BE"/>
        </w:rPr>
        <w:t>d</w:t>
      </w:r>
      <w:r w:rsidRPr="00C05C6B">
        <w:rPr>
          <w:color w:val="000000" w:themeColor="text1"/>
          <w:lang w:val="fr-BE"/>
        </w:rPr>
        <w:t xml:space="preserve">roit social </w:t>
      </w:r>
      <w:r w:rsidR="005F6B66" w:rsidRPr="00C05C6B">
        <w:rPr>
          <w:color w:val="000000" w:themeColor="text1"/>
          <w:lang w:val="fr-BE"/>
        </w:rPr>
        <w:t>s</w:t>
      </w:r>
      <w:r w:rsidRPr="00C05C6B">
        <w:rPr>
          <w:color w:val="000000" w:themeColor="text1"/>
          <w:lang w:val="fr-BE"/>
        </w:rPr>
        <w:t>e détricote</w:t>
      </w:r>
      <w:r w:rsidR="005F6B66" w:rsidRPr="00C05C6B">
        <w:rPr>
          <w:color w:val="000000" w:themeColor="text1"/>
          <w:lang w:val="fr-BE"/>
        </w:rPr>
        <w:t>nt</w:t>
      </w:r>
      <w:r w:rsidRPr="00C05C6B">
        <w:rPr>
          <w:color w:val="000000" w:themeColor="text1"/>
          <w:lang w:val="fr-BE"/>
        </w:rPr>
        <w:t xml:space="preserve"> au nom des libertés et </w:t>
      </w:r>
      <w:r w:rsidR="005F6B66" w:rsidRPr="00C05C6B">
        <w:rPr>
          <w:color w:val="000000" w:themeColor="text1"/>
          <w:lang w:val="fr-BE"/>
        </w:rPr>
        <w:t>de l’</w:t>
      </w:r>
      <w:r w:rsidRPr="00C05C6B">
        <w:rPr>
          <w:color w:val="000000" w:themeColor="text1"/>
          <w:lang w:val="fr-BE"/>
        </w:rPr>
        <w:t xml:space="preserve">autonomie. </w:t>
      </w:r>
      <w:r w:rsidR="00B3167F" w:rsidRPr="00C05C6B">
        <w:rPr>
          <w:color w:val="000000" w:themeColor="text1"/>
          <w:lang w:val="fr-BE"/>
        </w:rPr>
        <w:t>U</w:t>
      </w:r>
      <w:r w:rsidRPr="00C05C6B">
        <w:rPr>
          <w:color w:val="000000" w:themeColor="text1"/>
          <w:lang w:val="fr-BE"/>
        </w:rPr>
        <w:t xml:space="preserve">ne régulation globale des droits aux travailleurs de plateforme est donc vivement </w:t>
      </w:r>
      <w:r w:rsidR="00826D3A" w:rsidRPr="00C05C6B">
        <w:rPr>
          <w:color w:val="000000" w:themeColor="text1"/>
          <w:lang w:val="fr-BE"/>
        </w:rPr>
        <w:t>réclamé</w:t>
      </w:r>
      <w:r w:rsidR="00B3167F" w:rsidRPr="00C05C6B">
        <w:rPr>
          <w:color w:val="000000" w:themeColor="text1"/>
          <w:lang w:val="fr-BE"/>
        </w:rPr>
        <w:t>e</w:t>
      </w:r>
      <w:r w:rsidRPr="00C05C6B">
        <w:rPr>
          <w:color w:val="000000" w:themeColor="text1"/>
          <w:lang w:val="fr-BE"/>
        </w:rPr>
        <w:t>. Au niveau</w:t>
      </w:r>
      <w:r w:rsidR="00B3167F" w:rsidRPr="00C05C6B">
        <w:rPr>
          <w:color w:val="000000" w:themeColor="text1"/>
          <w:lang w:val="fr-BE"/>
        </w:rPr>
        <w:t xml:space="preserve"> organisationnel</w:t>
      </w:r>
      <w:r w:rsidRPr="00C05C6B">
        <w:rPr>
          <w:color w:val="000000" w:themeColor="text1"/>
          <w:lang w:val="fr-BE"/>
        </w:rPr>
        <w:t xml:space="preserve">, les études se centrent sur ce qui constitue </w:t>
      </w:r>
      <w:r w:rsidR="00D928D3" w:rsidRPr="00C05C6B">
        <w:rPr>
          <w:color w:val="000000" w:themeColor="text1"/>
          <w:lang w:val="fr-BE"/>
        </w:rPr>
        <w:t>la boite noire</w:t>
      </w:r>
      <w:r w:rsidR="00B3167F" w:rsidRPr="00C05C6B">
        <w:rPr>
          <w:color w:val="000000" w:themeColor="text1"/>
          <w:lang w:val="fr-BE"/>
        </w:rPr>
        <w:t xml:space="preserve"> du MA. L</w:t>
      </w:r>
      <w:r w:rsidRPr="00C05C6B">
        <w:rPr>
          <w:color w:val="000000" w:themeColor="text1"/>
          <w:lang w:val="fr-BE"/>
        </w:rPr>
        <w:t xml:space="preserve">es </w:t>
      </w:r>
      <w:r w:rsidR="00D928D3" w:rsidRPr="00C05C6B">
        <w:rPr>
          <w:color w:val="000000" w:themeColor="text1"/>
          <w:lang w:val="fr-BE"/>
        </w:rPr>
        <w:t>auteurs</w:t>
      </w:r>
      <w:r w:rsidRPr="00C05C6B">
        <w:rPr>
          <w:color w:val="000000" w:themeColor="text1"/>
          <w:lang w:val="fr-BE"/>
        </w:rPr>
        <w:t xml:space="preserve"> tentent de comprendre </w:t>
      </w:r>
      <w:r w:rsidR="00826D3A" w:rsidRPr="00C05C6B">
        <w:rPr>
          <w:color w:val="000000" w:themeColor="text1"/>
          <w:lang w:val="fr-BE"/>
        </w:rPr>
        <w:t>comment</w:t>
      </w:r>
      <w:r w:rsidRPr="00C05C6B">
        <w:rPr>
          <w:color w:val="000000" w:themeColor="text1"/>
          <w:lang w:val="fr-BE"/>
        </w:rPr>
        <w:t xml:space="preserve"> le MA </w:t>
      </w:r>
      <w:r w:rsidR="00330644" w:rsidRPr="00C05C6B">
        <w:rPr>
          <w:color w:val="000000" w:themeColor="text1"/>
          <w:lang w:val="fr-BE"/>
        </w:rPr>
        <w:t xml:space="preserve">parvient </w:t>
      </w:r>
      <w:r w:rsidR="00826D3A" w:rsidRPr="00C05C6B">
        <w:rPr>
          <w:color w:val="000000" w:themeColor="text1"/>
          <w:lang w:val="fr-BE"/>
        </w:rPr>
        <w:t xml:space="preserve">à </w:t>
      </w:r>
      <w:r w:rsidR="00330644" w:rsidRPr="00C05C6B">
        <w:rPr>
          <w:color w:val="000000" w:themeColor="text1"/>
          <w:lang w:val="fr-BE"/>
        </w:rPr>
        <w:t>contrôler</w:t>
      </w:r>
      <w:r w:rsidRPr="00C05C6B">
        <w:rPr>
          <w:color w:val="000000" w:themeColor="text1"/>
          <w:lang w:val="fr-BE"/>
        </w:rPr>
        <w:t xml:space="preserve"> les comportements des travailleurs. Enfin, des études sur les travailleurs </w:t>
      </w:r>
      <w:r w:rsidR="00D928D3" w:rsidRPr="00C05C6B">
        <w:rPr>
          <w:color w:val="000000" w:themeColor="text1"/>
          <w:lang w:val="fr-BE"/>
        </w:rPr>
        <w:t>révèlent</w:t>
      </w:r>
      <w:r w:rsidRPr="00C05C6B">
        <w:rPr>
          <w:color w:val="000000" w:themeColor="text1"/>
          <w:lang w:val="fr-BE"/>
        </w:rPr>
        <w:t xml:space="preserve"> surtout des comportements/réactions de </w:t>
      </w:r>
      <w:r w:rsidR="00B3167F" w:rsidRPr="00C05C6B">
        <w:rPr>
          <w:color w:val="000000" w:themeColor="text1"/>
          <w:lang w:val="fr-BE"/>
        </w:rPr>
        <w:t>conformité</w:t>
      </w:r>
      <w:r w:rsidRPr="00C05C6B">
        <w:rPr>
          <w:color w:val="000000" w:themeColor="text1"/>
          <w:lang w:val="fr-BE"/>
        </w:rPr>
        <w:t xml:space="preserve"> ou de microrésistance, </w:t>
      </w:r>
      <w:r w:rsidR="00B3167F" w:rsidRPr="00C05C6B">
        <w:rPr>
          <w:color w:val="000000" w:themeColor="text1"/>
          <w:lang w:val="fr-BE"/>
        </w:rPr>
        <w:t>rappelant</w:t>
      </w:r>
      <w:r w:rsidRPr="00C05C6B">
        <w:rPr>
          <w:color w:val="000000" w:themeColor="text1"/>
          <w:lang w:val="fr-BE"/>
        </w:rPr>
        <w:t xml:space="preserve"> combien </w:t>
      </w:r>
      <w:r w:rsidR="00F53259">
        <w:rPr>
          <w:color w:val="000000" w:themeColor="text1"/>
          <w:lang w:val="fr-BE"/>
        </w:rPr>
        <w:t>ceux-ci</w:t>
      </w:r>
      <w:r w:rsidRPr="00C05C6B">
        <w:rPr>
          <w:color w:val="000000" w:themeColor="text1"/>
          <w:lang w:val="fr-BE"/>
        </w:rPr>
        <w:t xml:space="preserve"> sont aliénés et précarisés. </w:t>
      </w:r>
    </w:p>
    <w:p w14:paraId="27D268D0" w14:textId="6F02C1FA" w:rsidR="002F05F8" w:rsidRPr="00C05C6B" w:rsidRDefault="002F05F8" w:rsidP="00A225E1">
      <w:pPr>
        <w:spacing w:before="120" w:after="120"/>
        <w:rPr>
          <w:color w:val="000000" w:themeColor="text1"/>
          <w:lang w:val="fr-BE"/>
        </w:rPr>
      </w:pPr>
      <w:r w:rsidRPr="00C05C6B">
        <w:rPr>
          <w:color w:val="000000" w:themeColor="text1"/>
          <w:lang w:val="fr-BE"/>
        </w:rPr>
        <w:t xml:space="preserve">Ces trois niveaux d’étude sont destinés à </w:t>
      </w:r>
      <w:r w:rsidR="00B3167F" w:rsidRPr="00C05C6B">
        <w:rPr>
          <w:color w:val="000000" w:themeColor="text1"/>
          <w:lang w:val="fr-BE"/>
        </w:rPr>
        <w:t>expliquer d’où viennent l</w:t>
      </w:r>
      <w:r w:rsidR="00826D3A" w:rsidRPr="00C05C6B">
        <w:rPr>
          <w:color w:val="000000" w:themeColor="text1"/>
          <w:lang w:val="fr-BE"/>
        </w:rPr>
        <w:t>es problèmes soulevés par le travail de plateforme</w:t>
      </w:r>
      <w:r w:rsidRPr="00C05C6B">
        <w:rPr>
          <w:color w:val="000000" w:themeColor="text1"/>
          <w:lang w:val="fr-BE"/>
        </w:rPr>
        <w:t xml:space="preserve"> </w:t>
      </w:r>
      <w:r w:rsidR="00B3167F" w:rsidRPr="00C05C6B">
        <w:rPr>
          <w:color w:val="000000" w:themeColor="text1"/>
          <w:lang w:val="fr-BE"/>
        </w:rPr>
        <w:t xml:space="preserve">et sensibilisent de cette façon </w:t>
      </w:r>
      <w:r w:rsidR="00CD2AAC" w:rsidRPr="00C05C6B">
        <w:rPr>
          <w:color w:val="000000" w:themeColor="text1"/>
          <w:lang w:val="fr-BE"/>
        </w:rPr>
        <w:t xml:space="preserve">au </w:t>
      </w:r>
      <w:r w:rsidR="00B3167F" w:rsidRPr="00C05C6B">
        <w:rPr>
          <w:color w:val="000000" w:themeColor="text1"/>
          <w:lang w:val="fr-BE"/>
        </w:rPr>
        <w:t xml:space="preserve">besoin de le réguler. </w:t>
      </w:r>
      <w:r w:rsidR="00826D3A" w:rsidRPr="00C05C6B">
        <w:rPr>
          <w:color w:val="000000" w:themeColor="text1"/>
          <w:lang w:val="fr-BE"/>
        </w:rPr>
        <w:t xml:space="preserve"> </w:t>
      </w:r>
      <w:r w:rsidRPr="00C05C6B">
        <w:rPr>
          <w:color w:val="000000" w:themeColor="text1"/>
          <w:lang w:val="fr-BE"/>
        </w:rPr>
        <w:t xml:space="preserve"> </w:t>
      </w:r>
    </w:p>
    <w:p w14:paraId="3925F5F1" w14:textId="588A570F" w:rsidR="00B51091" w:rsidRPr="00C05C6B" w:rsidRDefault="00006333" w:rsidP="00A225E1">
      <w:pPr>
        <w:spacing w:before="120" w:after="120"/>
        <w:rPr>
          <w:color w:val="000000" w:themeColor="text1"/>
          <w:lang w:val="fr-BE"/>
        </w:rPr>
      </w:pPr>
      <w:r w:rsidRPr="00C05C6B">
        <w:rPr>
          <w:color w:val="000000" w:themeColor="text1"/>
          <w:lang w:val="fr-BE"/>
        </w:rPr>
        <w:t xml:space="preserve">En revanche, ces trois groupes de littérature ne permettent pas de comprendre la </w:t>
      </w:r>
      <w:r w:rsidR="00B3167F" w:rsidRPr="00C05C6B">
        <w:rPr>
          <w:color w:val="000000" w:themeColor="text1"/>
          <w:lang w:val="fr-BE"/>
        </w:rPr>
        <w:t xml:space="preserve">construction sociale de nouvelles normes et </w:t>
      </w:r>
      <w:r w:rsidR="004B4C9C" w:rsidRPr="00C05C6B">
        <w:rPr>
          <w:color w:val="000000" w:themeColor="text1"/>
          <w:lang w:val="fr-BE"/>
        </w:rPr>
        <w:t>croyances</w:t>
      </w:r>
      <w:r w:rsidRPr="00C05C6B">
        <w:rPr>
          <w:color w:val="000000" w:themeColor="text1"/>
          <w:lang w:val="fr-BE"/>
        </w:rPr>
        <w:t xml:space="preserve"> qui </w:t>
      </w:r>
      <w:r w:rsidR="00B3167F" w:rsidRPr="00C05C6B">
        <w:rPr>
          <w:color w:val="000000" w:themeColor="text1"/>
          <w:lang w:val="fr-BE"/>
        </w:rPr>
        <w:t>permet</w:t>
      </w:r>
      <w:r w:rsidRPr="00C05C6B">
        <w:rPr>
          <w:color w:val="000000" w:themeColor="text1"/>
          <w:lang w:val="fr-BE"/>
        </w:rPr>
        <w:t xml:space="preserve"> </w:t>
      </w:r>
      <w:r w:rsidR="00A30AE7" w:rsidRPr="00C05C6B">
        <w:rPr>
          <w:color w:val="000000" w:themeColor="text1"/>
          <w:lang w:val="fr-BE"/>
        </w:rPr>
        <w:t>au travail de plateforme</w:t>
      </w:r>
      <w:r w:rsidRPr="00C05C6B">
        <w:rPr>
          <w:color w:val="000000" w:themeColor="text1"/>
          <w:lang w:val="fr-BE"/>
        </w:rPr>
        <w:t xml:space="preserve"> de s’institutionnaliser</w:t>
      </w:r>
      <w:r w:rsidR="00A30AE7" w:rsidRPr="00C05C6B">
        <w:rPr>
          <w:color w:val="000000" w:themeColor="text1"/>
          <w:lang w:val="fr-BE"/>
        </w:rPr>
        <w:t xml:space="preserve"> dans le secteur </w:t>
      </w:r>
      <w:r w:rsidR="0067022E" w:rsidRPr="00C05C6B">
        <w:rPr>
          <w:color w:val="000000" w:themeColor="text1"/>
          <w:lang w:val="fr-BE"/>
        </w:rPr>
        <w:t>taxi</w:t>
      </w:r>
      <w:r w:rsidR="00A30AE7" w:rsidRPr="00C05C6B">
        <w:rPr>
          <w:color w:val="000000" w:themeColor="text1"/>
          <w:lang w:val="fr-BE"/>
        </w:rPr>
        <w:t xml:space="preserve"> à Bruxelles</w:t>
      </w:r>
      <w:r w:rsidR="00B3167F" w:rsidRPr="00C05C6B">
        <w:rPr>
          <w:color w:val="000000" w:themeColor="text1"/>
          <w:lang w:val="fr-BE"/>
        </w:rPr>
        <w:t xml:space="preserve">. </w:t>
      </w:r>
      <w:r w:rsidRPr="00C05C6B">
        <w:rPr>
          <w:color w:val="000000" w:themeColor="text1"/>
          <w:lang w:val="fr-BE"/>
        </w:rPr>
        <w:t>Uber</w:t>
      </w:r>
      <w:r w:rsidR="00F53259">
        <w:rPr>
          <w:color w:val="000000" w:themeColor="text1"/>
          <w:lang w:val="fr-BE"/>
        </w:rPr>
        <w:t>,</w:t>
      </w:r>
      <w:r w:rsidRPr="00C05C6B">
        <w:rPr>
          <w:color w:val="000000" w:themeColor="text1"/>
          <w:lang w:val="fr-BE"/>
        </w:rPr>
        <w:t xml:space="preserve"> </w:t>
      </w:r>
      <w:r w:rsidR="00A30AE7" w:rsidRPr="00C05C6B">
        <w:rPr>
          <w:color w:val="000000" w:themeColor="text1"/>
          <w:lang w:val="fr-BE"/>
        </w:rPr>
        <w:t>par exemple</w:t>
      </w:r>
      <w:r w:rsidR="00F53259">
        <w:rPr>
          <w:color w:val="000000" w:themeColor="text1"/>
          <w:lang w:val="fr-BE"/>
        </w:rPr>
        <w:t>,</w:t>
      </w:r>
      <w:r w:rsidR="00A30AE7" w:rsidRPr="00C05C6B">
        <w:rPr>
          <w:color w:val="000000" w:themeColor="text1"/>
          <w:lang w:val="fr-BE"/>
        </w:rPr>
        <w:t xml:space="preserve"> </w:t>
      </w:r>
      <w:r w:rsidRPr="00C05C6B">
        <w:rPr>
          <w:color w:val="000000" w:themeColor="text1"/>
          <w:lang w:val="fr-BE"/>
        </w:rPr>
        <w:t xml:space="preserve">s’est installé </w:t>
      </w:r>
      <w:r w:rsidR="00826D3A" w:rsidRPr="00C05C6B">
        <w:rPr>
          <w:color w:val="000000" w:themeColor="text1"/>
          <w:lang w:val="fr-BE"/>
        </w:rPr>
        <w:t xml:space="preserve">et a </w:t>
      </w:r>
      <w:r w:rsidR="00B83EEC" w:rsidRPr="00C05C6B">
        <w:rPr>
          <w:color w:val="000000" w:themeColor="text1"/>
          <w:lang w:val="fr-BE"/>
        </w:rPr>
        <w:t>intégré</w:t>
      </w:r>
      <w:r w:rsidRPr="00C05C6B">
        <w:rPr>
          <w:color w:val="000000" w:themeColor="text1"/>
          <w:lang w:val="fr-BE"/>
        </w:rPr>
        <w:t xml:space="preserve"> notre paysage et pratiques quotidiennes</w:t>
      </w:r>
      <w:r w:rsidR="00DA0C60" w:rsidRPr="00C05C6B">
        <w:rPr>
          <w:color w:val="000000" w:themeColor="text1"/>
          <w:lang w:val="fr-BE"/>
        </w:rPr>
        <w:t>,</w:t>
      </w:r>
      <w:r w:rsidRPr="00C05C6B">
        <w:rPr>
          <w:color w:val="000000" w:themeColor="text1"/>
          <w:lang w:val="fr-BE"/>
        </w:rPr>
        <w:t xml:space="preserve"> mais reste tout de même contesté</w:t>
      </w:r>
      <w:r w:rsidR="002D2841" w:rsidRPr="00C05C6B">
        <w:rPr>
          <w:color w:val="000000" w:themeColor="text1"/>
          <w:lang w:val="fr-BE"/>
        </w:rPr>
        <w:t xml:space="preserve"> </w:t>
      </w:r>
      <w:r w:rsidR="00826D3A" w:rsidRPr="00C05C6B">
        <w:rPr>
          <w:color w:val="000000" w:themeColor="text1"/>
          <w:lang w:val="fr-BE"/>
        </w:rPr>
        <w:t>et d</w:t>
      </w:r>
      <w:r w:rsidR="005F6B66" w:rsidRPr="00C05C6B">
        <w:rPr>
          <w:color w:val="000000" w:themeColor="text1"/>
          <w:lang w:val="fr-BE"/>
        </w:rPr>
        <w:t xml:space="preserve">élégitimé </w:t>
      </w:r>
      <w:r w:rsidR="002D2841" w:rsidRPr="00C05C6B">
        <w:rPr>
          <w:color w:val="000000" w:themeColor="text1"/>
          <w:lang w:val="fr-BE"/>
        </w:rPr>
        <w:t>sur le plan légal</w:t>
      </w:r>
      <w:r w:rsidR="00826D3A" w:rsidRPr="00C05C6B">
        <w:rPr>
          <w:color w:val="000000" w:themeColor="text1"/>
          <w:lang w:val="fr-BE"/>
        </w:rPr>
        <w:t>, public et scientifique</w:t>
      </w:r>
      <w:r w:rsidRPr="00C05C6B">
        <w:rPr>
          <w:color w:val="000000" w:themeColor="text1"/>
          <w:lang w:val="fr-BE"/>
        </w:rPr>
        <w:t> : qu’est</w:t>
      </w:r>
      <w:r w:rsidR="00F53259">
        <w:rPr>
          <w:color w:val="000000" w:themeColor="text1"/>
          <w:lang w:val="fr-BE"/>
        </w:rPr>
        <w:t>-</w:t>
      </w:r>
      <w:r w:rsidRPr="00C05C6B">
        <w:rPr>
          <w:color w:val="000000" w:themeColor="text1"/>
          <w:lang w:val="fr-BE"/>
        </w:rPr>
        <w:t xml:space="preserve">ce qui constitue </w:t>
      </w:r>
      <w:r w:rsidR="00826D3A" w:rsidRPr="00C05C6B">
        <w:rPr>
          <w:color w:val="000000" w:themeColor="text1"/>
          <w:lang w:val="fr-BE"/>
        </w:rPr>
        <w:t>al</w:t>
      </w:r>
      <w:r w:rsidR="00AB3BC3" w:rsidRPr="00C05C6B">
        <w:rPr>
          <w:color w:val="000000" w:themeColor="text1"/>
          <w:lang w:val="fr-BE"/>
        </w:rPr>
        <w:t>o</w:t>
      </w:r>
      <w:r w:rsidR="00FD43B3" w:rsidRPr="00C05C6B">
        <w:rPr>
          <w:color w:val="000000" w:themeColor="text1"/>
          <w:lang w:val="fr-BE"/>
        </w:rPr>
        <w:t>rs sa lé</w:t>
      </w:r>
      <w:r w:rsidR="00B3167F" w:rsidRPr="00C05C6B">
        <w:rPr>
          <w:color w:val="000000" w:themeColor="text1"/>
          <w:lang w:val="fr-BE"/>
        </w:rPr>
        <w:t>gitimité</w:t>
      </w:r>
      <w:r w:rsidRPr="00C05C6B">
        <w:rPr>
          <w:color w:val="000000" w:themeColor="text1"/>
          <w:lang w:val="fr-BE"/>
        </w:rPr>
        <w:t xml:space="preserve"> ? </w:t>
      </w:r>
    </w:p>
    <w:p w14:paraId="48FF5D1D" w14:textId="5BDD543C" w:rsidR="00B3167F" w:rsidRPr="00C05C6B" w:rsidRDefault="005F6B66" w:rsidP="00A225E1">
      <w:pPr>
        <w:spacing w:before="120" w:after="120"/>
        <w:rPr>
          <w:color w:val="000000" w:themeColor="text1"/>
          <w:lang w:val="fr-BE"/>
        </w:rPr>
      </w:pPr>
      <w:r w:rsidRPr="00C05C6B">
        <w:rPr>
          <w:color w:val="000000" w:themeColor="text1"/>
          <w:lang w:val="fr-BE" w:eastAsia="fr-FR"/>
        </w:rPr>
        <w:t xml:space="preserve">Notre raisonnement poursuit ces questions de régulation, soulevées dans la littérature sur le </w:t>
      </w:r>
      <w:r w:rsidRPr="00C05C6B">
        <w:rPr>
          <w:i/>
          <w:color w:val="000000" w:themeColor="text1"/>
          <w:lang w:val="fr-BE" w:eastAsia="fr-FR"/>
        </w:rPr>
        <w:t>gig work</w:t>
      </w:r>
      <w:r w:rsidRPr="00C05C6B">
        <w:rPr>
          <w:color w:val="000000" w:themeColor="text1"/>
          <w:lang w:val="fr-BE" w:eastAsia="fr-FR"/>
        </w:rPr>
        <w:t xml:space="preserve">, </w:t>
      </w:r>
      <w:r w:rsidR="00FD43B3" w:rsidRPr="00C05C6B">
        <w:rPr>
          <w:color w:val="000000" w:themeColor="text1"/>
          <w:lang w:val="fr-BE" w:eastAsia="fr-FR"/>
        </w:rPr>
        <w:t xml:space="preserve">ce dernier </w:t>
      </w:r>
      <w:r w:rsidR="008077A5" w:rsidRPr="00C05C6B">
        <w:rPr>
          <w:color w:val="000000" w:themeColor="text1"/>
          <w:lang w:val="fr-BE" w:eastAsia="fr-FR"/>
        </w:rPr>
        <w:t xml:space="preserve">étant </w:t>
      </w:r>
      <w:r w:rsidRPr="00C05C6B">
        <w:rPr>
          <w:color w:val="000000" w:themeColor="text1"/>
          <w:lang w:val="fr-BE" w:eastAsia="fr-FR"/>
        </w:rPr>
        <w:t>décrit le plus souvent comme le résultat immoral du management algorithmique requérant un rééquilibrage légal et/ou juridique (Tan et al., 2021).</w:t>
      </w:r>
      <w:r w:rsidRPr="00C05C6B">
        <w:rPr>
          <w:color w:val="000000" w:themeColor="text1"/>
          <w:lang w:val="fr-BE"/>
        </w:rPr>
        <w:t xml:space="preserve"> En revanche, nous nous </w:t>
      </w:r>
      <w:r w:rsidR="007A7871" w:rsidRPr="00C05C6B">
        <w:rPr>
          <w:color w:val="000000" w:themeColor="text1"/>
          <w:lang w:val="fr-BE"/>
        </w:rPr>
        <w:t>efforçons</w:t>
      </w:r>
      <w:r w:rsidRPr="00C05C6B">
        <w:rPr>
          <w:color w:val="000000" w:themeColor="text1"/>
          <w:lang w:val="fr-BE"/>
        </w:rPr>
        <w:t xml:space="preserve"> de</w:t>
      </w:r>
      <w:r w:rsidR="00C34996" w:rsidRPr="00C05C6B">
        <w:rPr>
          <w:color w:val="000000" w:themeColor="text1"/>
          <w:lang w:val="fr-BE"/>
        </w:rPr>
        <w:t xml:space="preserve"> dépasser le débat </w:t>
      </w:r>
      <w:r w:rsidR="004B4C9C" w:rsidRPr="00C05C6B">
        <w:rPr>
          <w:color w:val="000000" w:themeColor="text1"/>
          <w:lang w:val="fr-BE"/>
        </w:rPr>
        <w:t>idéologique</w:t>
      </w:r>
      <w:r w:rsidRPr="00C05C6B">
        <w:rPr>
          <w:color w:val="000000" w:themeColor="text1"/>
          <w:lang w:val="fr-BE"/>
        </w:rPr>
        <w:t xml:space="preserve"> et légal en cours. E</w:t>
      </w:r>
      <w:r w:rsidR="00C34996" w:rsidRPr="00C05C6B">
        <w:rPr>
          <w:color w:val="000000" w:themeColor="text1"/>
          <w:lang w:val="fr-BE"/>
        </w:rPr>
        <w:t>n d’autre</w:t>
      </w:r>
      <w:r w:rsidR="007A7871" w:rsidRPr="00C05C6B">
        <w:rPr>
          <w:color w:val="000000" w:themeColor="text1"/>
          <w:lang w:val="fr-BE"/>
        </w:rPr>
        <w:t>s</w:t>
      </w:r>
      <w:r w:rsidR="00C34996" w:rsidRPr="00C05C6B">
        <w:rPr>
          <w:color w:val="000000" w:themeColor="text1"/>
          <w:lang w:val="fr-BE"/>
        </w:rPr>
        <w:t xml:space="preserve"> </w:t>
      </w:r>
      <w:r w:rsidR="004B4C9C" w:rsidRPr="00C05C6B">
        <w:rPr>
          <w:color w:val="000000" w:themeColor="text1"/>
          <w:lang w:val="fr-BE"/>
        </w:rPr>
        <w:t>termes</w:t>
      </w:r>
      <w:r w:rsidRPr="00C05C6B">
        <w:rPr>
          <w:color w:val="000000" w:themeColor="text1"/>
          <w:lang w:val="fr-BE"/>
        </w:rPr>
        <w:t>, nous souhaitons</w:t>
      </w:r>
      <w:r w:rsidR="00006333" w:rsidRPr="00C05C6B">
        <w:rPr>
          <w:color w:val="000000" w:themeColor="text1"/>
          <w:lang w:val="fr-BE"/>
        </w:rPr>
        <w:t xml:space="preserve"> dé</w:t>
      </w:r>
      <w:r w:rsidR="00B3167F" w:rsidRPr="00C05C6B">
        <w:rPr>
          <w:color w:val="000000" w:themeColor="text1"/>
          <w:lang w:val="fr-BE"/>
        </w:rPr>
        <w:t>passer les références normatives</w:t>
      </w:r>
      <w:r w:rsidR="00006333" w:rsidRPr="00C05C6B">
        <w:rPr>
          <w:color w:val="000000" w:themeColor="text1"/>
          <w:lang w:val="fr-BE"/>
        </w:rPr>
        <w:t xml:space="preserve"> menant à des visions</w:t>
      </w:r>
      <w:r w:rsidR="00B3167F" w:rsidRPr="00C05C6B">
        <w:rPr>
          <w:color w:val="000000" w:themeColor="text1"/>
          <w:lang w:val="fr-BE"/>
        </w:rPr>
        <w:t xml:space="preserve"> binaires des formes de travail, </w:t>
      </w:r>
      <w:r w:rsidR="00006333" w:rsidRPr="00C05C6B">
        <w:rPr>
          <w:color w:val="000000" w:themeColor="text1"/>
          <w:lang w:val="fr-BE"/>
        </w:rPr>
        <w:t>comme étant formelles ou informelles, standards ou non standards</w:t>
      </w:r>
      <w:r w:rsidR="00C34996" w:rsidRPr="00C05C6B">
        <w:rPr>
          <w:color w:val="000000" w:themeColor="text1"/>
          <w:lang w:val="fr-BE"/>
        </w:rPr>
        <w:t xml:space="preserve">. </w:t>
      </w:r>
    </w:p>
    <w:p w14:paraId="3B193317" w14:textId="7FAA2AFF" w:rsidR="00C34996" w:rsidRPr="00C05C6B" w:rsidRDefault="005F6B66" w:rsidP="00A225E1">
      <w:pPr>
        <w:spacing w:before="120" w:after="120"/>
        <w:rPr>
          <w:color w:val="000000" w:themeColor="text1"/>
          <w:lang w:val="fr-BE"/>
        </w:rPr>
      </w:pPr>
      <w:r w:rsidRPr="00C05C6B">
        <w:rPr>
          <w:color w:val="000000" w:themeColor="text1"/>
          <w:lang w:val="fr-BE" w:eastAsia="fr-FR"/>
        </w:rPr>
        <w:t>N</w:t>
      </w:r>
      <w:r w:rsidR="00006333" w:rsidRPr="00C05C6B">
        <w:rPr>
          <w:color w:val="000000" w:themeColor="text1"/>
          <w:lang w:val="fr-BE"/>
        </w:rPr>
        <w:t>otre travail se situe da</w:t>
      </w:r>
      <w:r w:rsidR="00C34996" w:rsidRPr="00C05C6B">
        <w:rPr>
          <w:color w:val="000000" w:themeColor="text1"/>
          <w:lang w:val="fr-BE"/>
        </w:rPr>
        <w:t xml:space="preserve">ns les coulisses de ces débats, pour étudier </w:t>
      </w:r>
      <w:r w:rsidR="00DC3CC4" w:rsidRPr="00C05C6B">
        <w:rPr>
          <w:color w:val="000000" w:themeColor="text1"/>
          <w:lang w:val="fr-BE"/>
        </w:rPr>
        <w:t xml:space="preserve">ce </w:t>
      </w:r>
      <w:r w:rsidR="00E937D1" w:rsidRPr="00C05C6B">
        <w:rPr>
          <w:color w:val="000000" w:themeColor="text1"/>
          <w:lang w:val="fr-BE"/>
        </w:rPr>
        <w:t>processus</w:t>
      </w:r>
      <w:r w:rsidR="00DC3CC4" w:rsidRPr="00C05C6B">
        <w:rPr>
          <w:color w:val="000000" w:themeColor="text1"/>
          <w:lang w:val="fr-BE"/>
        </w:rPr>
        <w:t xml:space="preserve"> endogène de l’institutionnalisation. N</w:t>
      </w:r>
      <w:r w:rsidR="00C34996" w:rsidRPr="00C05C6B">
        <w:rPr>
          <w:color w:val="000000" w:themeColor="text1"/>
          <w:lang w:val="fr-BE"/>
        </w:rPr>
        <w:t xml:space="preserve">ous sortons des descriptions techniques et </w:t>
      </w:r>
      <w:r w:rsidR="007A7871" w:rsidRPr="00C05C6B">
        <w:rPr>
          <w:color w:val="000000" w:themeColor="text1"/>
          <w:lang w:val="fr-BE"/>
        </w:rPr>
        <w:t>structurelles</w:t>
      </w:r>
      <w:r w:rsidR="00C34996" w:rsidRPr="00C05C6B">
        <w:rPr>
          <w:color w:val="000000" w:themeColor="text1"/>
          <w:lang w:val="fr-BE"/>
        </w:rPr>
        <w:t xml:space="preserve"> du travail de plateforme</w:t>
      </w:r>
      <w:r w:rsidR="00B3167F" w:rsidRPr="00C05C6B">
        <w:rPr>
          <w:color w:val="000000" w:themeColor="text1"/>
          <w:lang w:val="fr-BE"/>
        </w:rPr>
        <w:t xml:space="preserve"> pour nous intéresser</w:t>
      </w:r>
      <w:r w:rsidR="00C34996" w:rsidRPr="00C05C6B">
        <w:rPr>
          <w:color w:val="000000" w:themeColor="text1"/>
          <w:lang w:val="fr-BE"/>
        </w:rPr>
        <w:t xml:space="preserve"> au sens donné et exprimé par les acteurs</w:t>
      </w:r>
      <w:r w:rsidR="00657C77" w:rsidRPr="00C05C6B">
        <w:rPr>
          <w:color w:val="000000" w:themeColor="text1"/>
          <w:lang w:val="fr-BE"/>
        </w:rPr>
        <w:t xml:space="preserve"> et comprendre de cette manière</w:t>
      </w:r>
      <w:r w:rsidRPr="00C05C6B">
        <w:rPr>
          <w:color w:val="000000" w:themeColor="text1"/>
          <w:lang w:val="fr-BE"/>
        </w:rPr>
        <w:t xml:space="preserve"> les dispositions sociales qui le légitiment.</w:t>
      </w:r>
    </w:p>
    <w:p w14:paraId="4C2D65CC" w14:textId="468A508A" w:rsidR="00006333" w:rsidRPr="00C05C6B" w:rsidRDefault="00006333" w:rsidP="00A225E1">
      <w:pPr>
        <w:spacing w:before="120" w:after="120"/>
        <w:rPr>
          <w:color w:val="000000" w:themeColor="text1"/>
          <w:lang w:val="fr-BE"/>
        </w:rPr>
      </w:pPr>
      <w:r w:rsidRPr="00C05C6B">
        <w:rPr>
          <w:color w:val="000000" w:themeColor="text1"/>
          <w:lang w:val="fr-BE" w:eastAsia="fr-FR"/>
        </w:rPr>
        <w:lastRenderedPageBreak/>
        <w:t xml:space="preserve">De la sorte, </w:t>
      </w:r>
      <w:r w:rsidR="00FD43B3" w:rsidRPr="00C05C6B">
        <w:rPr>
          <w:color w:val="000000" w:themeColor="text1"/>
          <w:lang w:val="fr-BE"/>
        </w:rPr>
        <w:t>nous tent</w:t>
      </w:r>
      <w:r w:rsidR="00787DCD" w:rsidRPr="00C05C6B">
        <w:rPr>
          <w:color w:val="000000" w:themeColor="text1"/>
          <w:lang w:val="fr-BE"/>
        </w:rPr>
        <w:t>ons</w:t>
      </w:r>
      <w:r w:rsidR="00FD43B3" w:rsidRPr="00C05C6B">
        <w:rPr>
          <w:color w:val="000000" w:themeColor="text1"/>
          <w:lang w:val="fr-BE"/>
        </w:rPr>
        <w:t xml:space="preserve"> de </w:t>
      </w:r>
      <w:r w:rsidR="00A514FB">
        <w:rPr>
          <w:color w:val="000000" w:themeColor="text1"/>
          <w:lang w:val="fr-BE"/>
        </w:rPr>
        <w:t>« </w:t>
      </w:r>
      <w:r w:rsidR="00FD43B3" w:rsidRPr="00C05C6B">
        <w:rPr>
          <w:color w:val="000000" w:themeColor="text1"/>
          <w:lang w:val="fr-BE"/>
        </w:rPr>
        <w:t>dénaturaliser</w:t>
      </w:r>
      <w:r w:rsidR="00A514FB">
        <w:rPr>
          <w:color w:val="000000" w:themeColor="text1"/>
          <w:lang w:val="fr-BE"/>
        </w:rPr>
        <w:t> »</w:t>
      </w:r>
      <w:r w:rsidR="00FD43B3" w:rsidRPr="00C05C6B">
        <w:rPr>
          <w:color w:val="000000" w:themeColor="text1"/>
          <w:lang w:val="fr-BE"/>
        </w:rPr>
        <w:t xml:space="preserve"> la régulation du travail de plateforme, de manière à l’étudier en tant que phénomène social </w:t>
      </w:r>
      <w:r w:rsidR="00657C77" w:rsidRPr="00C05C6B">
        <w:rPr>
          <w:color w:val="000000" w:themeColor="text1"/>
          <w:lang w:val="fr-BE"/>
        </w:rPr>
        <w:t>et ce, à partir d</w:t>
      </w:r>
      <w:r w:rsidR="00FD43B3" w:rsidRPr="00C05C6B">
        <w:rPr>
          <w:color w:val="000000" w:themeColor="text1"/>
          <w:lang w:val="fr-BE"/>
        </w:rPr>
        <w:t>es significations saisies dans les discours des acteurs au</w:t>
      </w:r>
      <w:r w:rsidR="00F53259">
        <w:rPr>
          <w:color w:val="000000" w:themeColor="text1"/>
          <w:lang w:val="fr-BE"/>
        </w:rPr>
        <w:t>x</w:t>
      </w:r>
      <w:r w:rsidR="00FD43B3" w:rsidRPr="00C05C6B">
        <w:rPr>
          <w:color w:val="000000" w:themeColor="text1"/>
          <w:lang w:val="fr-BE"/>
        </w:rPr>
        <w:t xml:space="preserve"> niveau</w:t>
      </w:r>
      <w:r w:rsidR="00F53259">
        <w:rPr>
          <w:color w:val="000000" w:themeColor="text1"/>
          <w:lang w:val="fr-BE"/>
        </w:rPr>
        <w:t>x</w:t>
      </w:r>
      <w:r w:rsidR="00FD43B3" w:rsidRPr="00C05C6B">
        <w:rPr>
          <w:color w:val="000000" w:themeColor="text1"/>
          <w:lang w:val="fr-BE"/>
        </w:rPr>
        <w:t xml:space="preserve"> institutionnel, organisationnel et individuel</w:t>
      </w:r>
      <w:r w:rsidR="00F53259">
        <w:rPr>
          <w:color w:val="000000" w:themeColor="text1"/>
          <w:lang w:val="fr-BE"/>
        </w:rPr>
        <w:t xml:space="preserve"> à la fois</w:t>
      </w:r>
      <w:r w:rsidRPr="00C05C6B">
        <w:rPr>
          <w:color w:val="000000" w:themeColor="text1"/>
          <w:lang w:val="fr-BE" w:eastAsia="fr-FR"/>
        </w:rPr>
        <w:t xml:space="preserve"> </w:t>
      </w:r>
      <w:r w:rsidR="00F01FAA" w:rsidRPr="00C05C6B">
        <w:rPr>
          <w:color w:val="000000" w:themeColor="text1"/>
          <w:lang w:val="fr-BE"/>
        </w:rPr>
        <w:fldChar w:fldCharType="begin"/>
      </w:r>
      <w:r w:rsidR="00F01FAA" w:rsidRPr="00C05C6B">
        <w:rPr>
          <w:color w:val="000000" w:themeColor="text1"/>
          <w:lang w:val="fr-BE"/>
        </w:rPr>
        <w:instrText xml:space="preserve"> ADDIN ZOTERO_ITEM CSL_CITATION {"citationID":"zk8tapxV","properties":{"formattedCitation":"(Alvesson et al., 2008)","plainCitation":"(Alvesson et al., 2008)","noteIndex":0},"citationItems":[{"id":1140,"uris":["http://zotero.org/users/6183971/items/S23SB5G5"],"itemData":{"id":1140,"type":"article-journal","container-title":"Organization","DOI":"10.1177/1350508407084426","ISSN":"1350-5084","issue":"1","journalAbbreviation":"Organization","language":"en","note":"publisher: SAGE Publications Ltd","page":"5-28","source":"SAGE Journals","title":"Identity Matters: Reflections on the Construction of Identity Scholarship in Organization Studies","title-short":"Identity Matters","URL":"https://doi.org/10.1177/1350508407084426","volume":"15","author":[{"family":"Alvesson","given":"Mats"},{"family":"Lee Ashcraft","given":"Karen"},{"family":"Thomas","given":"Robyn"}],"accessed":{"date-parts":[["2022",4,14]]},"issued":{"date-parts":[["2008",1,1]]}}}],"schema":"https://github.com/citation-style-language/schema/raw/master/csl-citation.json"} </w:instrText>
      </w:r>
      <w:r w:rsidR="00F01FAA" w:rsidRPr="00C05C6B">
        <w:rPr>
          <w:color w:val="000000" w:themeColor="text1"/>
          <w:lang w:val="fr-BE"/>
        </w:rPr>
        <w:fldChar w:fldCharType="separate"/>
      </w:r>
      <w:r w:rsidR="00F01FAA" w:rsidRPr="00C05C6B">
        <w:rPr>
          <w:color w:val="000000" w:themeColor="text1"/>
        </w:rPr>
        <w:t>(Alvesson et al., 2008)</w:t>
      </w:r>
      <w:r w:rsidR="00F01FAA" w:rsidRPr="00C05C6B">
        <w:rPr>
          <w:color w:val="000000" w:themeColor="text1"/>
          <w:lang w:val="fr-BE"/>
        </w:rPr>
        <w:fldChar w:fldCharType="end"/>
      </w:r>
      <w:r w:rsidR="00F01FAA" w:rsidRPr="00C05C6B">
        <w:rPr>
          <w:color w:val="000000" w:themeColor="text1"/>
          <w:lang w:val="fr-BE"/>
        </w:rPr>
        <w:t>.</w:t>
      </w:r>
      <w:r w:rsidRPr="00C05C6B">
        <w:rPr>
          <w:color w:val="000000" w:themeColor="text1"/>
          <w:lang w:val="fr-BE"/>
        </w:rPr>
        <w:t xml:space="preserve"> </w:t>
      </w:r>
    </w:p>
    <w:p w14:paraId="18C6D926" w14:textId="43408697" w:rsidR="00976FFF" w:rsidRPr="00C05C6B" w:rsidRDefault="00976FFF" w:rsidP="00A225E1">
      <w:pPr>
        <w:spacing w:before="120" w:after="120"/>
        <w:rPr>
          <w:color w:val="000000" w:themeColor="text1"/>
          <w:lang w:val="fr-BE"/>
        </w:rPr>
      </w:pPr>
      <w:r w:rsidRPr="00C05C6B">
        <w:rPr>
          <w:color w:val="000000" w:themeColor="text1"/>
          <w:lang w:val="fr-BE"/>
        </w:rPr>
        <w:t xml:space="preserve">Le positionnement épistémologique interprétativiste et les théories néoinstitutionnelles que </w:t>
      </w:r>
      <w:r w:rsidRPr="00C05C6B">
        <w:rPr>
          <w:color w:val="000000" w:themeColor="text1"/>
          <w:szCs w:val="24"/>
          <w:lang w:val="fr-BE"/>
        </w:rPr>
        <w:t>nous</w:t>
      </w:r>
      <w:r w:rsidRPr="00C05C6B">
        <w:rPr>
          <w:color w:val="000000" w:themeColor="text1"/>
          <w:lang w:val="fr-BE"/>
        </w:rPr>
        <w:t xml:space="preserve"> mobilisons ont permis de </w:t>
      </w:r>
      <w:r w:rsidR="00F963C9" w:rsidRPr="00C05C6B">
        <w:rPr>
          <w:color w:val="000000" w:themeColor="text1"/>
          <w:lang w:val="fr-BE"/>
        </w:rPr>
        <w:t>poursuivre de manière cohérente u</w:t>
      </w:r>
      <w:r w:rsidRPr="00C05C6B">
        <w:rPr>
          <w:color w:val="000000" w:themeColor="text1"/>
          <w:lang w:val="fr-BE"/>
        </w:rPr>
        <w:t xml:space="preserve">n processus heuristique de recherche en trois temps. </w:t>
      </w:r>
    </w:p>
    <w:p w14:paraId="04A72CB0" w14:textId="308B23F8" w:rsidR="00006333" w:rsidRPr="00C05C6B" w:rsidRDefault="00976FFF" w:rsidP="00A225E1">
      <w:pPr>
        <w:spacing w:before="120" w:after="120"/>
        <w:rPr>
          <w:color w:val="000000" w:themeColor="text1"/>
          <w:lang w:val="fr-BE"/>
        </w:rPr>
      </w:pPr>
      <w:r w:rsidRPr="00C05C6B">
        <w:rPr>
          <w:color w:val="000000" w:themeColor="text1"/>
          <w:lang w:val="fr-BE"/>
        </w:rPr>
        <w:t>Par ailleurs, u</w:t>
      </w:r>
      <w:r w:rsidR="00F3439F" w:rsidRPr="00C05C6B">
        <w:rPr>
          <w:color w:val="000000" w:themeColor="text1"/>
          <w:lang w:val="fr-BE"/>
        </w:rPr>
        <w:t xml:space="preserve">ne des lacunes reconnues </w:t>
      </w:r>
      <w:r w:rsidRPr="00C05C6B">
        <w:rPr>
          <w:color w:val="000000" w:themeColor="text1"/>
          <w:lang w:val="fr-BE"/>
        </w:rPr>
        <w:t>dans cette littérature</w:t>
      </w:r>
      <w:r w:rsidR="00F3439F" w:rsidRPr="00C05C6B">
        <w:rPr>
          <w:color w:val="000000" w:themeColor="text1"/>
          <w:lang w:val="fr-BE"/>
        </w:rPr>
        <w:t xml:space="preserve"> est le manque de tentatives de relier di</w:t>
      </w:r>
      <w:r w:rsidRPr="00C05C6B">
        <w:rPr>
          <w:color w:val="000000" w:themeColor="text1"/>
          <w:lang w:val="fr-BE"/>
        </w:rPr>
        <w:t>fférentes</w:t>
      </w:r>
      <w:r w:rsidR="00846C5C" w:rsidRPr="00C05C6B">
        <w:rPr>
          <w:color w:val="000000" w:themeColor="text1"/>
          <w:lang w:val="fr-BE"/>
        </w:rPr>
        <w:t xml:space="preserve"> </w:t>
      </w:r>
      <w:r w:rsidR="00F3439F" w:rsidRPr="00C05C6B">
        <w:rPr>
          <w:color w:val="000000" w:themeColor="text1"/>
          <w:lang w:val="fr-BE"/>
        </w:rPr>
        <w:t xml:space="preserve">échelles d’analyse pour comprendre le processus d’institutionnalisation d’un phénomène </w:t>
      </w:r>
      <w:r w:rsidR="00F3439F" w:rsidRPr="00C05C6B">
        <w:rPr>
          <w:color w:val="000000" w:themeColor="text1"/>
          <w:lang w:val="fr-BE"/>
        </w:rPr>
        <w:fldChar w:fldCharType="begin"/>
      </w:r>
      <w:r w:rsidR="00A04FA5">
        <w:rPr>
          <w:color w:val="000000" w:themeColor="text1"/>
          <w:lang w:val="fr-BE"/>
        </w:rPr>
        <w:instrText xml:space="preserve"> ADDIN ZOTERO_ITEM CSL_CITATION {"citationID":"IOcCEnA6","properties":{"formattedCitation":"(Micelotta et al., 2017; Zilber, 2020)","plainCitation":"(Micelotta et al., 2017; Zilber, 2020)","dontUpdate":true,"noteIndex":0},"citationItems":[{"id":2506,"uris":["http://zotero.org/users/6183971/items/V38GMLSB"],"itemData":{"id":2506,"type":"article-journal","abstract":"The study of institutional change is a core research area in organization theory and is of increasing relevance for scholarship in other disciplines. In this article, we review the substantial number of studies that have examined the ways by which institutions are created, modified, or transformed, highlighting the lack of integration of prior works that emphasize exogenous shocks, institutional entrepreneurship, and practice-based change. Drawing on the institutional logics perspective, we then develop a novel typology of pathways of change that more comprehensively brings together this diverse literature, accounts for the richness and heterogeneity of institutional change processes unveiled by studies to date, and provides a more synthetic framework to guide future research. Based on our analysis and theorizing, we discuss important new scholarly directions that will enhance our understanding of different kinds of institutional change processes and outcomes, as well as contribute to further development of the institutional logics perspective.","container-title":"Journal of Management","DOI":"10.1177/0149206317699522","ISSN":"0149-2063","issue":"6","language":"en","note":"publisher: SAGE Publications Inc","page":"1885-1910","source":"SAGE Journals","title":"Pathways of Institutional Change: An Integrative Review and Research Agenda","title-short":"Pathways of Institutional Change","URL":"https://doi.org/10.1177/0149206317699522","volume":"43","author":[{"family":"Micelotta","given":"Evelyn"},{"family":"Lounsbury","given":"Michael"},{"family":"Greenwood","given":"Royston"}],"accessed":{"date-parts":[["2023",10,12]]},"issued":{"date-parts":[["2017",7,1]]}}},{"id":1769,"uris":["http://zotero.org/users/6183971/items/KZRRAB26"],"itemData":{"id":1769,"type":"article-journal","abstract":"I explore the interrelations between methodology and theory by examining how specific research strategies afford specific lines of theorizing. My case study is recent studies in which scholars applied ethnography to examine the microfoundations of institutions. I show how ethnography – a research method designed to study actions, interactions, and the fine details of the here and now as these are articulated in the context of shared cultural meanings – was deployed through four different research strategies, including (a) zooming-in on micro-dynamics of a documented macro process; (b) exploring the micro patterns of an institutional problematics; (c) focusing on pivotal institutional moments; and (d) inquiring into micro-dynamics in specific institutional locations. Each of these research strategies affords specific ways to theorize the connections between the micro and macro in institutional processes. My exploration may serve as a road map for the ethnographic study of institutions’ microfoundations and other macro phenomena, as explicating the theoretical affordances of research strategies may help researchers in making more informed choices about the method/theory interface. More generally, it highlights the need – well established yet often neglected – to explore more deeply the interplay between method and theory, and how seemingly technical methodological choices bear profound theoretical implications, both for each study and for the discipline as a whole.","container-title":"Organization Theory","DOI":"10.1177/2631787720919439","ISSN":"2631-7877","issue":"2","language":"en","note":"publisher: SAGE Publications Ltd","page":"2631787720919439","source":"SAGE Journals","title":"The Methodology/Theory Interface: Ethnography and the Microfoundations of Institutions","title-short":"The Methodology/Theory Interface","URL":"https://doi.org/10.1177/2631787720919439","volume":"1","author":[{"family":"Zilber","given":"Tammar B."}],"accessed":{"date-parts":[["2023",8,21]]},"issued":{"date-parts":[["2020",4,1]]}}}],"schema":"https://github.com/citation-style-language/schema/raw/master/csl-citation.json"} </w:instrText>
      </w:r>
      <w:r w:rsidR="00F3439F" w:rsidRPr="00C05C6B">
        <w:rPr>
          <w:color w:val="000000" w:themeColor="text1"/>
          <w:lang w:val="fr-BE"/>
        </w:rPr>
        <w:fldChar w:fldCharType="separate"/>
      </w:r>
      <w:r w:rsidR="00F3439F" w:rsidRPr="00C05C6B">
        <w:rPr>
          <w:color w:val="000000" w:themeColor="text1"/>
        </w:rPr>
        <w:t>(Micelotta et al., 2017</w:t>
      </w:r>
      <w:r w:rsidR="007014AB">
        <w:rPr>
          <w:color w:val="000000" w:themeColor="text1"/>
        </w:rPr>
        <w:t> </w:t>
      </w:r>
      <w:r w:rsidR="00F3439F" w:rsidRPr="00C05C6B">
        <w:rPr>
          <w:color w:val="000000" w:themeColor="text1"/>
        </w:rPr>
        <w:t>; Zilber, 2020)</w:t>
      </w:r>
      <w:r w:rsidR="00F3439F" w:rsidRPr="00C05C6B">
        <w:rPr>
          <w:color w:val="000000" w:themeColor="text1"/>
          <w:lang w:val="fr-BE"/>
        </w:rPr>
        <w:fldChar w:fldCharType="end"/>
      </w:r>
      <w:r w:rsidR="00F3439F" w:rsidRPr="00C05C6B">
        <w:rPr>
          <w:color w:val="000000" w:themeColor="text1"/>
          <w:lang w:val="fr-BE"/>
        </w:rPr>
        <w:t xml:space="preserve">. </w:t>
      </w:r>
      <w:r w:rsidRPr="00C05C6B">
        <w:rPr>
          <w:color w:val="000000" w:themeColor="text1"/>
          <w:lang w:val="fr-BE"/>
        </w:rPr>
        <w:t xml:space="preserve">Par conséquent, nos étapes de </w:t>
      </w:r>
      <w:r w:rsidR="00846C5C" w:rsidRPr="00C05C6B">
        <w:rPr>
          <w:color w:val="000000" w:themeColor="text1"/>
          <w:lang w:val="fr-BE"/>
        </w:rPr>
        <w:t xml:space="preserve">recherche </w:t>
      </w:r>
      <w:r w:rsidRPr="00C05C6B">
        <w:rPr>
          <w:color w:val="000000" w:themeColor="text1"/>
          <w:lang w:val="fr-BE"/>
        </w:rPr>
        <w:t>constituent finalement trois</w:t>
      </w:r>
      <w:r w:rsidR="00846C5C" w:rsidRPr="00C05C6B">
        <w:rPr>
          <w:color w:val="000000" w:themeColor="text1"/>
          <w:lang w:val="fr-BE"/>
        </w:rPr>
        <w:t xml:space="preserve"> échelles d’analyse qu</w:t>
      </w:r>
      <w:r w:rsidRPr="00C05C6B">
        <w:rPr>
          <w:color w:val="000000" w:themeColor="text1"/>
          <w:lang w:val="fr-BE"/>
        </w:rPr>
        <w:t>e</w:t>
      </w:r>
      <w:r w:rsidR="00846C5C" w:rsidRPr="00C05C6B">
        <w:rPr>
          <w:color w:val="000000" w:themeColor="text1"/>
          <w:lang w:val="fr-BE"/>
        </w:rPr>
        <w:t xml:space="preserve"> </w:t>
      </w:r>
      <w:r w:rsidRPr="00C05C6B">
        <w:rPr>
          <w:color w:val="000000" w:themeColor="text1"/>
          <w:lang w:val="fr-BE"/>
        </w:rPr>
        <w:t xml:space="preserve">nous </w:t>
      </w:r>
      <w:r w:rsidR="00846C5C" w:rsidRPr="00C05C6B">
        <w:rPr>
          <w:color w:val="000000" w:themeColor="text1"/>
          <w:lang w:val="fr-BE"/>
        </w:rPr>
        <w:t>articulons</w:t>
      </w:r>
      <w:r w:rsidRPr="00C05C6B">
        <w:rPr>
          <w:color w:val="000000" w:themeColor="text1"/>
          <w:lang w:val="fr-BE"/>
        </w:rPr>
        <w:t xml:space="preserve"> pour répondre à </w:t>
      </w:r>
      <w:r w:rsidR="00E937D1" w:rsidRPr="00C05C6B">
        <w:rPr>
          <w:color w:val="000000" w:themeColor="text1"/>
          <w:lang w:val="fr-BE"/>
        </w:rPr>
        <w:t>une telle l</w:t>
      </w:r>
      <w:r w:rsidRPr="00C05C6B">
        <w:rPr>
          <w:color w:val="000000" w:themeColor="text1"/>
          <w:lang w:val="fr-BE"/>
        </w:rPr>
        <w:t>acune</w:t>
      </w:r>
      <w:r w:rsidR="00846C5C" w:rsidRPr="00C05C6B">
        <w:rPr>
          <w:color w:val="000000" w:themeColor="text1"/>
          <w:lang w:val="fr-BE"/>
        </w:rPr>
        <w:t xml:space="preserve"> méthodologique et empirique. </w:t>
      </w:r>
      <w:r w:rsidR="00E9090F" w:rsidRPr="00C05C6B">
        <w:rPr>
          <w:color w:val="000000" w:themeColor="text1"/>
          <w:lang w:val="fr-BE"/>
        </w:rPr>
        <w:t>Les limites sont détaillées en fin de parcours et débouchent</w:t>
      </w:r>
      <w:r w:rsidR="003845E8" w:rsidRPr="00C05C6B">
        <w:rPr>
          <w:color w:val="000000" w:themeColor="text1"/>
          <w:lang w:val="fr-BE"/>
        </w:rPr>
        <w:t xml:space="preserve"> par ailleurs </w:t>
      </w:r>
      <w:r w:rsidR="007A7871" w:rsidRPr="00C05C6B">
        <w:rPr>
          <w:color w:val="000000" w:themeColor="text1"/>
          <w:lang w:val="fr-BE"/>
        </w:rPr>
        <w:t xml:space="preserve">sur </w:t>
      </w:r>
      <w:r w:rsidR="00006333" w:rsidRPr="00C05C6B">
        <w:rPr>
          <w:color w:val="000000" w:themeColor="text1"/>
          <w:lang w:val="fr-BE"/>
        </w:rPr>
        <w:t>une séri</w:t>
      </w:r>
      <w:r w:rsidR="00E9090F" w:rsidRPr="00C05C6B">
        <w:rPr>
          <w:color w:val="000000" w:themeColor="text1"/>
          <w:lang w:val="fr-BE"/>
        </w:rPr>
        <w:t xml:space="preserve">e d’ouvertures et de réflexions. </w:t>
      </w:r>
    </w:p>
    <w:p w14:paraId="35F88045" w14:textId="1D781B23" w:rsidR="00027977" w:rsidRPr="00C05C6B" w:rsidRDefault="00027977" w:rsidP="00A225E1">
      <w:pPr>
        <w:pStyle w:val="Titre3"/>
        <w:spacing w:before="120" w:beforeAutospacing="0" w:after="120" w:afterAutospacing="0"/>
        <w:rPr>
          <w:color w:val="000000" w:themeColor="text1"/>
        </w:rPr>
      </w:pPr>
      <w:bookmarkStart w:id="396" w:name="_Toc149396693"/>
      <w:bookmarkStart w:id="397" w:name="_Toc151300083"/>
      <w:bookmarkStart w:id="398" w:name="_Toc169527965"/>
      <w:r w:rsidRPr="00C05C6B">
        <w:rPr>
          <w:rStyle w:val="Titre4Car"/>
          <w:rFonts w:cs="Times New Roman"/>
          <w:b/>
          <w:i w:val="0"/>
          <w:iCs w:val="0"/>
          <w:color w:val="000000" w:themeColor="text1"/>
          <w:sz w:val="27"/>
        </w:rPr>
        <w:t xml:space="preserve">L’institutionnalisation du travail de plateforme dans le secteur </w:t>
      </w:r>
      <w:bookmarkEnd w:id="396"/>
      <w:bookmarkEnd w:id="397"/>
      <w:r w:rsidR="009556F6" w:rsidRPr="00C05C6B">
        <w:rPr>
          <w:rStyle w:val="Titre4Car"/>
          <w:rFonts w:cs="Times New Roman"/>
          <w:b/>
          <w:i w:val="0"/>
          <w:iCs w:val="0"/>
          <w:color w:val="000000" w:themeColor="text1"/>
          <w:sz w:val="27"/>
        </w:rPr>
        <w:t>taxi</w:t>
      </w:r>
      <w:bookmarkEnd w:id="398"/>
    </w:p>
    <w:p w14:paraId="5B3A644C" w14:textId="23B5BDBF" w:rsidR="00C25449" w:rsidRPr="00C05C6B" w:rsidRDefault="008E52F5" w:rsidP="00A225E1">
      <w:pPr>
        <w:spacing w:before="120" w:after="120"/>
        <w:rPr>
          <w:color w:val="000000" w:themeColor="text1"/>
          <w:lang w:val="fr-BE" w:eastAsia="fr-FR"/>
        </w:rPr>
      </w:pPr>
      <w:r w:rsidRPr="00C05C6B">
        <w:rPr>
          <w:color w:val="000000" w:themeColor="text1"/>
          <w:lang w:val="fr-BE"/>
        </w:rPr>
        <w:t>L’objectif de cette thèse était de c</w:t>
      </w:r>
      <w:r w:rsidR="00DD638E" w:rsidRPr="00C05C6B">
        <w:rPr>
          <w:color w:val="000000" w:themeColor="text1"/>
          <w:lang w:val="fr-BE"/>
        </w:rPr>
        <w:t xml:space="preserve">omprendre de quelle façon a lieu </w:t>
      </w:r>
      <w:r w:rsidRPr="00C05C6B">
        <w:rPr>
          <w:color w:val="000000" w:themeColor="text1"/>
          <w:lang w:val="fr-BE"/>
        </w:rPr>
        <w:t>le</w:t>
      </w:r>
      <w:r w:rsidR="00DD638E" w:rsidRPr="00C05C6B">
        <w:rPr>
          <w:color w:val="000000" w:themeColor="text1"/>
          <w:lang w:val="fr-BE"/>
        </w:rPr>
        <w:t xml:space="preserve"> changement institutionnel avec l’arrivée de la technologie dans les relations de travail</w:t>
      </w:r>
      <w:r w:rsidRPr="00C05C6B">
        <w:rPr>
          <w:color w:val="000000" w:themeColor="text1"/>
          <w:lang w:val="fr-BE"/>
        </w:rPr>
        <w:t xml:space="preserve"> et ce, dans le secteur </w:t>
      </w:r>
      <w:r w:rsidR="009556F6" w:rsidRPr="00C05C6B">
        <w:rPr>
          <w:color w:val="000000" w:themeColor="text1"/>
          <w:lang w:val="fr-BE"/>
        </w:rPr>
        <w:t>taxi</w:t>
      </w:r>
      <w:r w:rsidR="00DD638E" w:rsidRPr="00C05C6B">
        <w:rPr>
          <w:color w:val="000000" w:themeColor="text1"/>
          <w:lang w:val="fr-BE"/>
        </w:rPr>
        <w:t>.</w:t>
      </w:r>
      <w:r w:rsidR="00DD638E" w:rsidRPr="00C05C6B">
        <w:rPr>
          <w:b/>
          <w:bCs/>
          <w:color w:val="000000" w:themeColor="text1"/>
          <w:lang w:val="fr-BE"/>
        </w:rPr>
        <w:t xml:space="preserve"> </w:t>
      </w:r>
      <w:r w:rsidR="00C25449" w:rsidRPr="00C05C6B">
        <w:rPr>
          <w:color w:val="000000" w:themeColor="text1"/>
          <w:lang w:val="fr-BE" w:eastAsia="fr-FR"/>
        </w:rPr>
        <w:t xml:space="preserve">La théorie institutionnelle offre </w:t>
      </w:r>
      <w:r w:rsidR="00974052" w:rsidRPr="00C05C6B">
        <w:rPr>
          <w:color w:val="000000" w:themeColor="text1"/>
          <w:lang w:val="fr-BE" w:eastAsia="fr-FR"/>
        </w:rPr>
        <w:t>des concepts théoriques</w:t>
      </w:r>
      <w:r w:rsidR="00C25449" w:rsidRPr="00C05C6B">
        <w:rPr>
          <w:color w:val="000000" w:themeColor="text1"/>
          <w:lang w:val="fr-BE" w:eastAsia="fr-FR"/>
        </w:rPr>
        <w:t xml:space="preserve"> éclairant</w:t>
      </w:r>
      <w:r w:rsidR="007A7871" w:rsidRPr="00C05C6B">
        <w:rPr>
          <w:color w:val="000000" w:themeColor="text1"/>
          <w:lang w:val="fr-BE" w:eastAsia="fr-FR"/>
        </w:rPr>
        <w:t>s</w:t>
      </w:r>
      <w:r w:rsidR="00C25449" w:rsidRPr="00C05C6B">
        <w:rPr>
          <w:color w:val="000000" w:themeColor="text1"/>
          <w:lang w:val="fr-BE" w:eastAsia="fr-FR"/>
        </w:rPr>
        <w:t xml:space="preserve"> pour analyser ce processus d’institutionnalisation</w:t>
      </w:r>
      <w:r w:rsidR="00974052" w:rsidRPr="00C05C6B">
        <w:rPr>
          <w:color w:val="000000" w:themeColor="text1"/>
          <w:lang w:val="fr-BE" w:eastAsia="fr-FR"/>
        </w:rPr>
        <w:t>. E</w:t>
      </w:r>
      <w:r w:rsidR="007A7871" w:rsidRPr="00C05C6B">
        <w:rPr>
          <w:color w:val="000000" w:themeColor="text1"/>
          <w:lang w:val="fr-BE" w:eastAsia="fr-FR"/>
        </w:rPr>
        <w:t>lle a donné lieu à de nombreux</w:t>
      </w:r>
      <w:r w:rsidR="00C25449" w:rsidRPr="00C05C6B">
        <w:rPr>
          <w:color w:val="000000" w:themeColor="text1"/>
          <w:lang w:val="fr-BE" w:eastAsia="fr-FR"/>
        </w:rPr>
        <w:t xml:space="preserve"> apports empiriques et théoriques à propos de la fabrication des règles, normes et pratiques, notamment à partir des changements qui </w:t>
      </w:r>
      <w:r w:rsidR="00D61AAD" w:rsidRPr="00C05C6B">
        <w:rPr>
          <w:color w:val="000000" w:themeColor="text1"/>
          <w:lang w:val="fr-BE" w:eastAsia="fr-FR"/>
        </w:rPr>
        <w:t>impactent un champ</w:t>
      </w:r>
      <w:r w:rsidR="00E82888" w:rsidRPr="00C05C6B">
        <w:rPr>
          <w:color w:val="000000" w:themeColor="text1"/>
          <w:lang w:val="fr-BE" w:eastAsia="fr-FR"/>
        </w:rPr>
        <w:t xml:space="preserve"> </w:t>
      </w:r>
      <w:r w:rsidR="00E82888" w:rsidRPr="00C05C6B">
        <w:rPr>
          <w:color w:val="000000" w:themeColor="text1"/>
          <w:lang w:val="fr-BE" w:eastAsia="fr-FR"/>
        </w:rPr>
        <w:fldChar w:fldCharType="begin"/>
      </w:r>
      <w:r w:rsidR="00E82888" w:rsidRPr="00C05C6B">
        <w:rPr>
          <w:color w:val="000000" w:themeColor="text1"/>
          <w:lang w:val="fr-BE" w:eastAsia="fr-FR"/>
        </w:rPr>
        <w:instrText xml:space="preserve"> ADDIN ZOTERO_ITEM CSL_CITATION {"citationID":"GGUZPelh","properties":{"formattedCitation":"(Greenwood et al., 2002a)","plainCitation":"(Greenwood et al., 2002a)","noteIndex":0},"citationItems":[{"id":2505,"uris":["http://zotero.org/users/6183971/items/2YDPFSQW"],"itemData":{"id":2505,"type":"article-journal","abstract":"This study examines the role of professional associations in a changing, highly institutionalized organizational field and suggests that they play a significant role in legitimating change. A model of institutional change is outlined, of which a key stage is \"theorization,\" the process whereby organizational failings are conceptualized and linked to potential solutions. Regulatory agencies, such as professional associations, play an important role in theorizing change, endorsing local innovations and shaping their diffusion.","container-title":"The Academy of Management Journal","DOI":"10.2307/3069285","ISSN":"0001-4273","issue":"1","note":"publisher: Academy of Management","page":"58-80","source":"JSTOR","title":"Theorizing Change: The Role of Professional Associations in the Transformation of Institutionalized Fields","title-short":"Theorizing Change","URL":"https://www.jstor.org/stable/3069285","volume":"45","author":[{"family":"Greenwood","given":"Royston"},{"family":"Suddaby","given":"Roy"},{"family":"Hinings","given":"C. R."}],"accessed":{"date-parts":[["2023",10,12]]},"issued":{"date-parts":[["2002"]]}}}],"schema":"https://github.com/citation-style-language/schema/raw/master/csl-citation.json"} </w:instrText>
      </w:r>
      <w:r w:rsidR="00E82888" w:rsidRPr="00C05C6B">
        <w:rPr>
          <w:color w:val="000000" w:themeColor="text1"/>
          <w:lang w:val="fr-BE" w:eastAsia="fr-FR"/>
        </w:rPr>
        <w:fldChar w:fldCharType="separate"/>
      </w:r>
      <w:r w:rsidR="00E82888" w:rsidRPr="00C05C6B">
        <w:rPr>
          <w:color w:val="000000" w:themeColor="text1"/>
        </w:rPr>
        <w:t>(Greenwood et al., 2002a)</w:t>
      </w:r>
      <w:r w:rsidR="00E82888" w:rsidRPr="00C05C6B">
        <w:rPr>
          <w:color w:val="000000" w:themeColor="text1"/>
          <w:lang w:val="fr-BE" w:eastAsia="fr-FR"/>
        </w:rPr>
        <w:fldChar w:fldCharType="end"/>
      </w:r>
      <w:r w:rsidR="00D61AAD" w:rsidRPr="00C05C6B">
        <w:rPr>
          <w:color w:val="000000" w:themeColor="text1"/>
          <w:lang w:val="fr-BE" w:eastAsia="fr-FR"/>
        </w:rPr>
        <w:t xml:space="preserve">. </w:t>
      </w:r>
    </w:p>
    <w:p w14:paraId="39EEC142" w14:textId="7754E03A" w:rsidR="00E828E8" w:rsidRPr="00C05C6B" w:rsidRDefault="00346DE6" w:rsidP="00A225E1">
      <w:pPr>
        <w:spacing w:before="120" w:after="120"/>
        <w:rPr>
          <w:color w:val="000000" w:themeColor="text1"/>
          <w:lang w:val="fr-BE" w:eastAsia="fr-FR"/>
        </w:rPr>
      </w:pPr>
      <w:r w:rsidRPr="00C05C6B">
        <w:rPr>
          <w:color w:val="000000" w:themeColor="text1"/>
          <w:lang w:val="fr-BE"/>
        </w:rPr>
        <w:t>Lorsqu’un changement institutionnel est considéré,</w:t>
      </w:r>
      <w:r w:rsidR="00E828E8" w:rsidRPr="00C05C6B">
        <w:rPr>
          <w:color w:val="000000" w:themeColor="text1"/>
          <w:lang w:val="fr-BE"/>
        </w:rPr>
        <w:t xml:space="preserve"> l'attention est surtout portée sur les </w:t>
      </w:r>
      <w:r w:rsidR="00A514FB">
        <w:rPr>
          <w:color w:val="000000" w:themeColor="text1"/>
          <w:lang w:val="fr-BE"/>
        </w:rPr>
        <w:t>« </w:t>
      </w:r>
      <w:r w:rsidR="00E828E8" w:rsidRPr="00C05C6B">
        <w:rPr>
          <w:color w:val="000000" w:themeColor="text1"/>
          <w:lang w:val="fr-BE"/>
        </w:rPr>
        <w:t>chocs</w:t>
      </w:r>
      <w:r w:rsidR="00A514FB">
        <w:rPr>
          <w:color w:val="000000" w:themeColor="text1"/>
          <w:lang w:val="fr-BE"/>
        </w:rPr>
        <w:t> »</w:t>
      </w:r>
      <w:r w:rsidR="00E828E8" w:rsidRPr="00C05C6B">
        <w:rPr>
          <w:color w:val="000000" w:themeColor="text1"/>
          <w:lang w:val="fr-BE"/>
        </w:rPr>
        <w:t xml:space="preserve"> exogènes (Meyer, 1982)</w:t>
      </w:r>
      <w:r w:rsidRPr="00C05C6B">
        <w:rPr>
          <w:color w:val="000000" w:themeColor="text1"/>
          <w:lang w:val="fr-BE"/>
        </w:rPr>
        <w:t xml:space="preserve"> </w:t>
      </w:r>
      <w:r w:rsidR="00E828E8" w:rsidRPr="00C05C6B">
        <w:rPr>
          <w:color w:val="000000" w:themeColor="text1"/>
          <w:lang w:val="fr-BE"/>
        </w:rPr>
        <w:t xml:space="preserve">qui heurtent les arrangements </w:t>
      </w:r>
      <w:r w:rsidRPr="00C05C6B">
        <w:rPr>
          <w:color w:val="000000" w:themeColor="text1"/>
          <w:lang w:val="fr-BE"/>
        </w:rPr>
        <w:t xml:space="preserve">initiaux, </w:t>
      </w:r>
      <w:r w:rsidR="007B36D5" w:rsidRPr="00C05C6B">
        <w:rPr>
          <w:color w:val="000000" w:themeColor="text1"/>
          <w:lang w:val="fr-BE"/>
        </w:rPr>
        <w:t>perçus comme</w:t>
      </w:r>
      <w:r w:rsidR="00E828E8" w:rsidRPr="00C05C6B">
        <w:rPr>
          <w:color w:val="000000" w:themeColor="text1"/>
          <w:lang w:val="fr-BE"/>
        </w:rPr>
        <w:t xml:space="preserve"> stables</w:t>
      </w:r>
      <w:r w:rsidRPr="00C05C6B">
        <w:rPr>
          <w:color w:val="000000" w:themeColor="text1"/>
          <w:lang w:val="fr-BE"/>
        </w:rPr>
        <w:t xml:space="preserve"> </w:t>
      </w:r>
      <w:r w:rsidR="00E828E8" w:rsidRPr="00C05C6B">
        <w:rPr>
          <w:color w:val="000000" w:themeColor="text1"/>
          <w:lang w:val="fr-BE"/>
        </w:rPr>
        <w:t>(Clemens &amp; Cook,</w:t>
      </w:r>
      <w:r w:rsidR="007014AB">
        <w:rPr>
          <w:color w:val="000000" w:themeColor="text1"/>
          <w:lang w:val="fr-BE"/>
        </w:rPr>
        <w:t> </w:t>
      </w:r>
      <w:r w:rsidR="00E828E8" w:rsidRPr="00C05C6B">
        <w:rPr>
          <w:color w:val="000000" w:themeColor="text1"/>
          <w:lang w:val="fr-BE"/>
        </w:rPr>
        <w:t>1999 : 447).  Les chocs prennent la forme de bouleversements sociaux, de ruptures technologiques, de discontinuités concurrentielles et de changements réglementaires</w:t>
      </w:r>
      <w:r w:rsidR="007B36D5" w:rsidRPr="00C05C6B">
        <w:rPr>
          <w:color w:val="000000" w:themeColor="text1"/>
          <w:lang w:val="fr-BE"/>
        </w:rPr>
        <w:t>.</w:t>
      </w:r>
      <w:r w:rsidR="00E828E8" w:rsidRPr="00C05C6B">
        <w:rPr>
          <w:color w:val="000000" w:themeColor="text1"/>
          <w:lang w:val="fr-BE"/>
        </w:rPr>
        <w:t xml:space="preserve"> Ces événements </w:t>
      </w:r>
      <w:r w:rsidR="007B36D5" w:rsidRPr="00C05C6B">
        <w:rPr>
          <w:color w:val="000000" w:themeColor="text1"/>
          <w:lang w:val="fr-BE"/>
        </w:rPr>
        <w:t>permettent</w:t>
      </w:r>
      <w:r w:rsidR="00E828E8" w:rsidRPr="00C05C6B">
        <w:rPr>
          <w:color w:val="000000" w:themeColor="text1"/>
          <w:lang w:val="fr-BE"/>
        </w:rPr>
        <w:t xml:space="preserve"> </w:t>
      </w:r>
      <w:r w:rsidR="007B36D5" w:rsidRPr="00C05C6B">
        <w:rPr>
          <w:color w:val="000000" w:themeColor="text1"/>
          <w:lang w:val="fr-BE"/>
        </w:rPr>
        <w:t xml:space="preserve">à de </w:t>
      </w:r>
      <w:r w:rsidR="00E828E8" w:rsidRPr="00C05C6B">
        <w:rPr>
          <w:color w:val="000000" w:themeColor="text1"/>
          <w:lang w:val="fr-BE"/>
        </w:rPr>
        <w:t>nouveaux acteurs</w:t>
      </w:r>
      <w:r w:rsidR="007B36D5" w:rsidRPr="00C05C6B">
        <w:rPr>
          <w:color w:val="000000" w:themeColor="text1"/>
          <w:lang w:val="fr-BE"/>
        </w:rPr>
        <w:t xml:space="preserve"> de se joindre aux acteurs existants</w:t>
      </w:r>
      <w:r w:rsidR="00E828E8" w:rsidRPr="00C05C6B">
        <w:rPr>
          <w:color w:val="000000" w:themeColor="text1"/>
          <w:lang w:val="fr-BE"/>
        </w:rPr>
        <w:t xml:space="preserve"> dans un domaine organisationnel (Thornton,</w:t>
      </w:r>
      <w:r w:rsidR="007014AB">
        <w:rPr>
          <w:color w:val="000000" w:themeColor="text1"/>
          <w:lang w:val="fr-BE"/>
        </w:rPr>
        <w:t> </w:t>
      </w:r>
      <w:r w:rsidR="00E828E8" w:rsidRPr="00C05C6B">
        <w:rPr>
          <w:color w:val="000000" w:themeColor="text1"/>
          <w:lang w:val="fr-BE"/>
        </w:rPr>
        <w:t>2002 ; Thornton &amp; Ocasio, 1999)</w:t>
      </w:r>
      <w:r w:rsidR="007B36D5" w:rsidRPr="00C05C6B">
        <w:rPr>
          <w:color w:val="000000" w:themeColor="text1"/>
          <w:lang w:val="fr-BE"/>
        </w:rPr>
        <w:t xml:space="preserve"> </w:t>
      </w:r>
      <w:r w:rsidR="00E828E8" w:rsidRPr="00C05C6B">
        <w:rPr>
          <w:color w:val="000000" w:themeColor="text1"/>
          <w:lang w:val="fr-BE"/>
        </w:rPr>
        <w:t>et</w:t>
      </w:r>
      <w:r w:rsidR="007B36D5" w:rsidRPr="00C05C6B">
        <w:rPr>
          <w:color w:val="000000" w:themeColor="text1"/>
          <w:lang w:val="fr-BE"/>
        </w:rPr>
        <w:t xml:space="preserve"> de</w:t>
      </w:r>
      <w:r w:rsidR="00E828E8" w:rsidRPr="00C05C6B">
        <w:rPr>
          <w:color w:val="000000" w:themeColor="text1"/>
          <w:lang w:val="fr-BE"/>
        </w:rPr>
        <w:t xml:space="preserve"> changer </w:t>
      </w:r>
      <w:r w:rsidR="007B36D5" w:rsidRPr="00C05C6B">
        <w:rPr>
          <w:color w:val="000000" w:themeColor="text1"/>
          <w:lang w:val="fr-BE"/>
        </w:rPr>
        <w:t>l</w:t>
      </w:r>
      <w:r w:rsidR="004F5D0D" w:rsidRPr="00C05C6B">
        <w:rPr>
          <w:color w:val="000000" w:themeColor="text1"/>
          <w:lang w:val="fr-BE"/>
        </w:rPr>
        <w:t xml:space="preserve">es </w:t>
      </w:r>
      <w:r w:rsidR="00406CFD" w:rsidRPr="00C05C6B">
        <w:rPr>
          <w:color w:val="000000" w:themeColor="text1"/>
          <w:lang w:val="fr-BE"/>
        </w:rPr>
        <w:t>croyances in</w:t>
      </w:r>
      <w:r w:rsidR="002C6A9D">
        <w:rPr>
          <w:color w:val="000000" w:themeColor="text1"/>
          <w:lang w:val="fr-BE"/>
        </w:rPr>
        <w:t>i</w:t>
      </w:r>
      <w:r w:rsidR="00406CFD" w:rsidRPr="00C05C6B">
        <w:rPr>
          <w:color w:val="000000" w:themeColor="text1"/>
          <w:lang w:val="fr-BE"/>
        </w:rPr>
        <w:t>tiales</w:t>
      </w:r>
      <w:r w:rsidR="00E828E8" w:rsidRPr="00C05C6B">
        <w:rPr>
          <w:color w:val="000000" w:themeColor="text1"/>
          <w:lang w:val="fr-BE"/>
        </w:rPr>
        <w:t xml:space="preserve"> (Davis et al., 1994).</w:t>
      </w:r>
    </w:p>
    <w:p w14:paraId="30F2EE3F" w14:textId="388FDB1A" w:rsidR="00E828E8" w:rsidRPr="00C05C6B" w:rsidRDefault="00E828E8" w:rsidP="00E828E8">
      <w:pPr>
        <w:rPr>
          <w:color w:val="000000" w:themeColor="text1"/>
          <w:lang w:val="fr-BE"/>
        </w:rPr>
      </w:pPr>
      <w:r w:rsidRPr="00C05C6B">
        <w:rPr>
          <w:color w:val="000000" w:themeColor="text1"/>
          <w:lang w:val="fr-BE"/>
        </w:rPr>
        <w:t xml:space="preserve">Le secteur taxi, initialement hautement régulé, a connu une entrée disruptive d’un acteur décrit comme innovant </w:t>
      </w:r>
      <w:r w:rsidR="002C6A9D">
        <w:rPr>
          <w:color w:val="000000" w:themeColor="text1"/>
          <w:lang w:val="fr-BE"/>
        </w:rPr>
        <w:t>d</w:t>
      </w:r>
      <w:r w:rsidRPr="00C05C6B">
        <w:rPr>
          <w:color w:val="000000" w:themeColor="text1"/>
          <w:lang w:val="fr-BE"/>
        </w:rPr>
        <w:t>u point de vue technologique. Parallèlement à cette proposition commerciale menant à une concurrence</w:t>
      </w:r>
      <w:r w:rsidR="004955F0" w:rsidRPr="00C05C6B">
        <w:rPr>
          <w:color w:val="000000" w:themeColor="text1"/>
          <w:lang w:val="fr-BE"/>
        </w:rPr>
        <w:t xml:space="preserve"> décriée comme</w:t>
      </w:r>
      <w:r w:rsidRPr="00C05C6B">
        <w:rPr>
          <w:color w:val="000000" w:themeColor="text1"/>
          <w:lang w:val="fr-BE"/>
        </w:rPr>
        <w:t xml:space="preserve"> déloyale</w:t>
      </w:r>
      <w:r w:rsidR="001E0667" w:rsidRPr="00C05C6B">
        <w:rPr>
          <w:color w:val="000000" w:themeColor="text1"/>
          <w:lang w:val="fr-BE"/>
        </w:rPr>
        <w:t xml:space="preserve"> (Lesteven </w:t>
      </w:r>
      <w:r w:rsidR="00094328" w:rsidRPr="00C05C6B">
        <w:rPr>
          <w:color w:val="000000" w:themeColor="text1"/>
          <w:lang w:val="fr-BE"/>
        </w:rPr>
        <w:t>&amp; Godillon, 2017)</w:t>
      </w:r>
      <w:r w:rsidRPr="00C05C6B">
        <w:rPr>
          <w:color w:val="000000" w:themeColor="text1"/>
          <w:lang w:val="fr-BE"/>
        </w:rPr>
        <w:t xml:space="preserve">, Uber use de stratégies de contournement des règles qui lui ont permis de s’installer dans le secteur. </w:t>
      </w:r>
      <w:r w:rsidRPr="00C05C6B">
        <w:rPr>
          <w:color w:val="000000" w:themeColor="text1"/>
          <w:lang w:val="fr-BE" w:eastAsia="fr-FR"/>
        </w:rPr>
        <w:t>Le changement a dès lors eu lieu à la suite de l’arrivée d’Uber</w:t>
      </w:r>
      <w:r w:rsidR="002C6A9D">
        <w:rPr>
          <w:color w:val="000000" w:themeColor="text1"/>
          <w:lang w:val="fr-BE" w:eastAsia="fr-FR"/>
        </w:rPr>
        <w:t>,</w:t>
      </w:r>
      <w:r w:rsidRPr="00C05C6B">
        <w:rPr>
          <w:color w:val="000000" w:themeColor="text1"/>
          <w:lang w:val="fr-BE" w:eastAsia="fr-FR"/>
        </w:rPr>
        <w:t xml:space="preserve"> qui constitue un événement, un </w:t>
      </w:r>
      <w:r w:rsidRPr="00C05C6B">
        <w:rPr>
          <w:color w:val="000000" w:themeColor="text1"/>
          <w:lang w:val="fr-BE" w:eastAsia="fr-FR"/>
        </w:rPr>
        <w:lastRenderedPageBreak/>
        <w:t>choc qui déstabilise</w:t>
      </w:r>
      <w:r w:rsidR="00094328" w:rsidRPr="00C05C6B">
        <w:rPr>
          <w:color w:val="000000" w:themeColor="text1"/>
          <w:lang w:val="fr-BE" w:eastAsia="fr-FR"/>
        </w:rPr>
        <w:t xml:space="preserve"> </w:t>
      </w:r>
      <w:r w:rsidRPr="00C05C6B">
        <w:rPr>
          <w:color w:val="000000" w:themeColor="text1"/>
          <w:lang w:val="fr-BE" w:eastAsia="fr-FR"/>
        </w:rPr>
        <w:t xml:space="preserve">les pratiques établies. Uber a de cette façon conduit à un bouleversement social au moyen d’innovations technologiques menant à des « discontinuités concurrentielles et des changements réglementaires » </w:t>
      </w:r>
      <w:r w:rsidRPr="00C05C6B">
        <w:rPr>
          <w:color w:val="000000" w:themeColor="text1"/>
          <w:lang w:val="fr-BE" w:eastAsia="fr-FR"/>
        </w:rPr>
        <w:fldChar w:fldCharType="begin"/>
      </w:r>
      <w:r w:rsidRPr="00C05C6B">
        <w:rPr>
          <w:color w:val="000000" w:themeColor="text1"/>
          <w:lang w:val="fr-BE" w:eastAsia="fr-FR"/>
        </w:rPr>
        <w:instrText xml:space="preserve"> ADDIN ZOTERO_ITEM CSL_CITATION {"citationID":"Tdu72nFj","properties":{"formattedCitation":"(Greenwood et al., 2002)","plainCitation":"(Greenwood et al., 2002)","dontUpdate":true,"noteIndex":0},"citationItems":[{"id":1763,"uris":["http://zotero.org/users/6183971/items/AGLXFDBN"],"itemData":{"id":1763,"type":"article-journal","abstract":"This study examines the role of professional associations in a changing, highly institutionalized organizational field and suggests that they play a significant role in legitimating change. A model of institutional change is outlined, of which a key stage is \"theorization,\" the process whereby organizational failings are conceptualized and linked to potential solutions. Regulatory agencies, such as professional associations, play an important role in theorizing change, endorsing local innovations and shaping their diffusion.","container-title":"The Academy of Management Journal","DOI":"10.2307/3069285","ISSN":"0001-4273","issue":"1","note":"publisher: Academy of Management","page":"58-80","source":"JSTOR","title":"Theorizing Change: The Role of Professional Associations in the Transformation of Institutionalized Fields","title-short":"Theorizing Change","URL":"https://www.jstor.org/stable/3069285","volume":"45","author":[{"family":"Greenwood","given":"Royston"},{"family":"Suddaby","given":"Roy"},{"family":"Hinings","given":"C. R."}],"accessed":{"date-parts":[["2023",8,16]]},"issued":{"date-parts":[["2002"]]}}}],"schema":"https://github.com/citation-style-language/schema/raw/master/csl-citation.json"} </w:instrText>
      </w:r>
      <w:r w:rsidRPr="00C05C6B">
        <w:rPr>
          <w:color w:val="000000" w:themeColor="text1"/>
          <w:lang w:val="fr-BE" w:eastAsia="fr-FR"/>
        </w:rPr>
        <w:fldChar w:fldCharType="separate"/>
      </w:r>
      <w:r w:rsidRPr="00C05C6B">
        <w:rPr>
          <w:color w:val="000000" w:themeColor="text1"/>
          <w:lang w:val="fr-BE"/>
        </w:rPr>
        <w:t>(Greenwood et al., 2002, p.</w:t>
      </w:r>
      <w:r w:rsidR="00A514FB">
        <w:rPr>
          <w:color w:val="000000" w:themeColor="text1"/>
          <w:lang w:val="fr-BE"/>
        </w:rPr>
        <w:t> </w:t>
      </w:r>
      <w:r w:rsidRPr="00C05C6B">
        <w:rPr>
          <w:color w:val="000000" w:themeColor="text1"/>
          <w:lang w:val="fr-BE"/>
        </w:rPr>
        <w:t>60)</w:t>
      </w:r>
      <w:r w:rsidRPr="00C05C6B">
        <w:rPr>
          <w:color w:val="000000" w:themeColor="text1"/>
          <w:lang w:val="fr-BE" w:eastAsia="fr-FR"/>
        </w:rPr>
        <w:fldChar w:fldCharType="end"/>
      </w:r>
      <w:r w:rsidRPr="00C05C6B">
        <w:rPr>
          <w:color w:val="000000" w:themeColor="text1"/>
          <w:lang w:val="fr-BE" w:eastAsia="fr-FR"/>
        </w:rPr>
        <w:t xml:space="preserve">. L’effet a été </w:t>
      </w:r>
      <w:r w:rsidR="002C6A9D">
        <w:rPr>
          <w:color w:val="000000" w:themeColor="text1"/>
          <w:lang w:val="fr-BE" w:eastAsia="fr-FR"/>
        </w:rPr>
        <w:t>la perturbation</w:t>
      </w:r>
      <w:r w:rsidRPr="00C05C6B">
        <w:rPr>
          <w:color w:val="000000" w:themeColor="text1"/>
          <w:lang w:val="fr-BE" w:eastAsia="fr-FR"/>
        </w:rPr>
        <w:t xml:space="preserve"> </w:t>
      </w:r>
      <w:r w:rsidR="002C6A9D">
        <w:rPr>
          <w:color w:val="000000" w:themeColor="text1"/>
          <w:lang w:val="fr-BE" w:eastAsia="fr-FR"/>
        </w:rPr>
        <w:t>du</w:t>
      </w:r>
      <w:r w:rsidRPr="00C05C6B">
        <w:rPr>
          <w:color w:val="000000" w:themeColor="text1"/>
          <w:lang w:val="fr-BE" w:eastAsia="fr-FR"/>
        </w:rPr>
        <w:t xml:space="preserve"> consensus au niveau du champ </w:t>
      </w:r>
      <w:r w:rsidR="002C6A9D">
        <w:rPr>
          <w:color w:val="000000" w:themeColor="text1"/>
          <w:lang w:val="fr-BE" w:eastAsia="fr-FR"/>
        </w:rPr>
        <w:t>par</w:t>
      </w:r>
      <w:r w:rsidRPr="00C05C6B">
        <w:rPr>
          <w:color w:val="000000" w:themeColor="text1"/>
          <w:lang w:val="fr-BE" w:eastAsia="fr-FR"/>
        </w:rPr>
        <w:t xml:space="preserve"> </w:t>
      </w:r>
      <w:r w:rsidR="002C6A9D">
        <w:rPr>
          <w:color w:val="000000" w:themeColor="text1"/>
          <w:lang w:val="fr-BE" w:eastAsia="fr-FR"/>
        </w:rPr>
        <w:t>l’</w:t>
      </w:r>
      <w:r w:rsidRPr="00C05C6B">
        <w:rPr>
          <w:color w:val="000000" w:themeColor="text1"/>
          <w:lang w:val="fr-BE" w:eastAsia="fr-FR"/>
        </w:rPr>
        <w:t>introdu</w:t>
      </w:r>
      <w:r w:rsidR="002C6A9D">
        <w:rPr>
          <w:color w:val="000000" w:themeColor="text1"/>
          <w:lang w:val="fr-BE" w:eastAsia="fr-FR"/>
        </w:rPr>
        <w:t>ction</w:t>
      </w:r>
      <w:r w:rsidRPr="00C05C6B">
        <w:rPr>
          <w:color w:val="000000" w:themeColor="text1"/>
          <w:lang w:val="fr-BE" w:eastAsia="fr-FR"/>
        </w:rPr>
        <w:t xml:space="preserve"> de nouvelles idées dont la diffusion a mené à une désinstitutionalisation des pratiques et </w:t>
      </w:r>
      <w:r w:rsidR="002C6A9D">
        <w:rPr>
          <w:color w:val="000000" w:themeColor="text1"/>
          <w:lang w:val="fr-BE" w:eastAsia="fr-FR"/>
        </w:rPr>
        <w:t xml:space="preserve">des </w:t>
      </w:r>
      <w:r w:rsidRPr="00C05C6B">
        <w:rPr>
          <w:color w:val="000000" w:themeColor="text1"/>
          <w:lang w:val="fr-BE" w:eastAsia="fr-FR"/>
        </w:rPr>
        <w:t xml:space="preserve">normes existantes au profit de nouvelles </w:t>
      </w:r>
      <w:r w:rsidRPr="00C05C6B">
        <w:rPr>
          <w:color w:val="000000" w:themeColor="text1"/>
          <w:lang w:val="fr-BE" w:eastAsia="fr-FR"/>
        </w:rPr>
        <w:fldChar w:fldCharType="begin"/>
      </w:r>
      <w:r w:rsidRPr="00C05C6B">
        <w:rPr>
          <w:color w:val="000000" w:themeColor="text1"/>
          <w:lang w:val="fr-BE" w:eastAsia="fr-FR"/>
        </w:rPr>
        <w:instrText xml:space="preserve"> ADDIN ZOTERO_ITEM CSL_CITATION {"citationID":"no6udtgx","properties":{"formattedCitation":"(Hardy &amp; Maguire, 2017)","plainCitation":"(Hardy &amp; Maguire, 2017)","noteIndex":0},"citationItems":[{"id":2498,"uris":["http://zotero.org/users/6183971/items/C4DUV9CJ"],"itemData":{"id":2498,"type":"chapter","container-title":"The SAGE Handbook of Organizational Institutionalism","event-place":"1 Oliver's Yard, 55 City Road London EC1Y 1SP","ISBN":"978-1-4129-4129-7","language":"en","note":"DOI: 10.4135/9781446280669.n11","page":"261-280","publisher":"SAGE Publications Ltd","publisher-place":"1 Oliver's Yard, 55 City Road London EC1Y 1SP","source":"DOI.org (Crossref)","title":"Institutional Entrepreneurship and Change in Fields","URL":"https://sk.sagepub.com/reference/sage-handbook-of-organizational-institutionalism-2e/i2088.xml","container-author":[{"family":"Greenwood","given":"Royston"},{"family":"Oliver","given":"Christine"},{"family":"Lawrence","given":"Thomas"},{"family":"Meyer","given":"Renate"}],"author":[{"family":"Hardy","given":"Cynthia"},{"family":"Maguire","given":"Steve"}],"accessed":{"date-parts":[["2023",10,9]]},"issued":{"date-parts":[["2017"]]}}}],"schema":"https://github.com/citation-style-language/schema/raw/master/csl-citation.json"} </w:instrText>
      </w:r>
      <w:r w:rsidRPr="00C05C6B">
        <w:rPr>
          <w:color w:val="000000" w:themeColor="text1"/>
          <w:lang w:val="fr-BE" w:eastAsia="fr-FR"/>
        </w:rPr>
        <w:fldChar w:fldCharType="separate"/>
      </w:r>
      <w:r w:rsidRPr="00C05C6B">
        <w:rPr>
          <w:color w:val="000000" w:themeColor="text1"/>
          <w:lang w:val="fr-BE" w:eastAsia="fr-FR"/>
        </w:rPr>
        <w:t>(Hardy &amp; Maguire, 2017)</w:t>
      </w:r>
      <w:r w:rsidRPr="00C05C6B">
        <w:rPr>
          <w:color w:val="000000" w:themeColor="text1"/>
          <w:lang w:val="fr-BE" w:eastAsia="fr-FR"/>
        </w:rPr>
        <w:fldChar w:fldCharType="end"/>
      </w:r>
      <w:r w:rsidRPr="00C05C6B">
        <w:rPr>
          <w:color w:val="000000" w:themeColor="text1"/>
          <w:lang w:val="fr-BE" w:eastAsia="fr-FR"/>
        </w:rPr>
        <w:t>.</w:t>
      </w:r>
    </w:p>
    <w:p w14:paraId="1D36E63E" w14:textId="784A87B6" w:rsidR="004821F6" w:rsidRPr="00C05C6B" w:rsidRDefault="0057375B" w:rsidP="00A225E1">
      <w:pPr>
        <w:spacing w:before="120" w:after="120"/>
        <w:rPr>
          <w:color w:val="000000" w:themeColor="text1"/>
          <w:lang w:val="fr-BE"/>
        </w:rPr>
      </w:pPr>
      <w:r w:rsidRPr="00C05C6B">
        <w:rPr>
          <w:color w:val="000000" w:themeColor="text1"/>
          <w:lang w:val="fr-BE" w:eastAsia="fr-FR"/>
        </w:rPr>
        <w:t>L</w:t>
      </w:r>
      <w:r w:rsidR="00C25449" w:rsidRPr="00C05C6B">
        <w:rPr>
          <w:color w:val="000000" w:themeColor="text1"/>
          <w:lang w:val="fr-BE" w:eastAsia="fr-FR"/>
        </w:rPr>
        <w:t>e champ évoqué</w:t>
      </w:r>
      <w:r w:rsidR="002C6A9D">
        <w:rPr>
          <w:color w:val="000000" w:themeColor="text1"/>
          <w:lang w:val="fr-BE" w:eastAsia="fr-FR"/>
        </w:rPr>
        <w:t xml:space="preserve"> – </w:t>
      </w:r>
      <w:r w:rsidR="00E828E8" w:rsidRPr="00C05C6B">
        <w:rPr>
          <w:color w:val="000000" w:themeColor="text1"/>
          <w:lang w:val="fr-BE" w:eastAsia="fr-FR"/>
        </w:rPr>
        <w:t>c</w:t>
      </w:r>
      <w:r w:rsidR="00C25449" w:rsidRPr="00C05C6B">
        <w:rPr>
          <w:color w:val="000000" w:themeColor="text1"/>
          <w:lang w:val="fr-BE" w:eastAsia="fr-FR"/>
        </w:rPr>
        <w:t xml:space="preserve">elui qui nous concerne se situe au niveau </w:t>
      </w:r>
      <w:r w:rsidR="00E2712F" w:rsidRPr="00C05C6B">
        <w:rPr>
          <w:color w:val="000000" w:themeColor="text1"/>
          <w:lang w:val="fr-BE"/>
        </w:rPr>
        <w:t>sectoriel</w:t>
      </w:r>
      <w:r w:rsidR="002C6A9D">
        <w:rPr>
          <w:color w:val="000000" w:themeColor="text1"/>
          <w:lang w:val="fr-BE"/>
        </w:rPr>
        <w:t xml:space="preserve"> –</w:t>
      </w:r>
      <w:r w:rsidR="00E2712F" w:rsidRPr="00C05C6B">
        <w:rPr>
          <w:color w:val="000000" w:themeColor="text1"/>
          <w:lang w:val="fr-BE"/>
        </w:rPr>
        <w:t xml:space="preserve"> </w:t>
      </w:r>
      <w:r w:rsidR="002C6A9D">
        <w:rPr>
          <w:color w:val="000000" w:themeColor="text1"/>
          <w:lang w:val="fr-BE"/>
        </w:rPr>
        <w:t xml:space="preserve">est </w:t>
      </w:r>
      <w:r w:rsidR="009E7C35" w:rsidRPr="00C05C6B">
        <w:rPr>
          <w:color w:val="000000" w:themeColor="text1"/>
          <w:lang w:val="fr-BE" w:eastAsia="fr-FR"/>
        </w:rPr>
        <w:t xml:space="preserve">le secteur </w:t>
      </w:r>
      <w:r w:rsidR="009556F6" w:rsidRPr="00C05C6B">
        <w:rPr>
          <w:color w:val="000000" w:themeColor="text1"/>
          <w:lang w:val="fr-BE" w:eastAsia="fr-FR"/>
        </w:rPr>
        <w:t>taxi</w:t>
      </w:r>
      <w:r w:rsidR="00E2712F" w:rsidRPr="00C05C6B">
        <w:rPr>
          <w:color w:val="000000" w:themeColor="text1"/>
          <w:lang w:val="fr-BE" w:eastAsia="fr-FR"/>
        </w:rPr>
        <w:t xml:space="preserve"> à Bruxelles</w:t>
      </w:r>
      <w:r w:rsidR="00110BD9" w:rsidRPr="00C05C6B">
        <w:rPr>
          <w:color w:val="000000" w:themeColor="text1"/>
          <w:lang w:val="fr-BE" w:eastAsia="fr-FR"/>
        </w:rPr>
        <w:t xml:space="preserve">, qui </w:t>
      </w:r>
      <w:r w:rsidR="009E7C35" w:rsidRPr="00C05C6B">
        <w:rPr>
          <w:color w:val="000000" w:themeColor="text1"/>
          <w:lang w:val="fr-BE" w:eastAsia="fr-FR"/>
        </w:rPr>
        <w:t>comprend</w:t>
      </w:r>
      <w:r w:rsidR="00C25449" w:rsidRPr="00C05C6B">
        <w:rPr>
          <w:color w:val="000000" w:themeColor="text1"/>
          <w:lang w:val="fr-BE" w:eastAsia="fr-FR"/>
        </w:rPr>
        <w:t xml:space="preserve"> de</w:t>
      </w:r>
      <w:r w:rsidRPr="00C05C6B">
        <w:rPr>
          <w:color w:val="000000" w:themeColor="text1"/>
          <w:lang w:val="fr-BE" w:eastAsia="fr-FR"/>
        </w:rPr>
        <w:t xml:space="preserve"> nouveaux </w:t>
      </w:r>
      <w:r w:rsidR="00C25449" w:rsidRPr="00C05C6B">
        <w:rPr>
          <w:color w:val="000000" w:themeColor="text1"/>
          <w:lang w:val="fr-BE" w:eastAsia="fr-FR"/>
        </w:rPr>
        <w:t>groupes d'acteurs</w:t>
      </w:r>
      <w:r w:rsidR="0062108B" w:rsidRPr="00C05C6B">
        <w:rPr>
          <w:color w:val="000000" w:themeColor="text1"/>
          <w:lang w:val="fr-BE" w:eastAsia="fr-FR"/>
        </w:rPr>
        <w:t xml:space="preserve"> qui parviennent à </w:t>
      </w:r>
      <w:r w:rsidR="009E7C35" w:rsidRPr="00C05C6B">
        <w:rPr>
          <w:color w:val="000000" w:themeColor="text1"/>
          <w:lang w:val="fr-BE" w:eastAsia="fr-FR"/>
        </w:rPr>
        <w:t>dépasse</w:t>
      </w:r>
      <w:r w:rsidR="002C6A9D">
        <w:rPr>
          <w:color w:val="000000" w:themeColor="text1"/>
          <w:lang w:val="fr-BE" w:eastAsia="fr-FR"/>
        </w:rPr>
        <w:t>r</w:t>
      </w:r>
      <w:r w:rsidR="00C25449" w:rsidRPr="00C05C6B">
        <w:rPr>
          <w:color w:val="000000" w:themeColor="text1"/>
          <w:lang w:val="fr-BE" w:eastAsia="fr-FR"/>
        </w:rPr>
        <w:t xml:space="preserve"> les frontières traditionnelles du secteur et qui interagissent fréquemment les uns avec les autres (Scott, 1994)</w:t>
      </w:r>
      <w:r w:rsidR="00173A91" w:rsidRPr="00C05C6B">
        <w:rPr>
          <w:color w:val="000000" w:themeColor="text1"/>
          <w:lang w:val="fr-BE" w:eastAsia="fr-FR"/>
        </w:rPr>
        <w:t xml:space="preserve">. </w:t>
      </w:r>
      <w:r w:rsidR="00DB4F77" w:rsidRPr="00C05C6B">
        <w:rPr>
          <w:color w:val="000000" w:themeColor="text1"/>
          <w:lang w:val="fr-BE" w:eastAsia="fr-FR"/>
        </w:rPr>
        <w:t>Ces acteurs qui dépassent les frontières traditionnelles du secteur sont les plateformes</w:t>
      </w:r>
      <w:r w:rsidR="0062108B" w:rsidRPr="00C05C6B">
        <w:rPr>
          <w:color w:val="000000" w:themeColor="text1"/>
          <w:lang w:val="fr-BE" w:eastAsia="fr-FR"/>
        </w:rPr>
        <w:t xml:space="preserve">, </w:t>
      </w:r>
      <w:r w:rsidR="00821F4D" w:rsidRPr="00C05C6B">
        <w:rPr>
          <w:color w:val="000000" w:themeColor="text1"/>
          <w:lang w:val="fr-BE" w:eastAsia="fr-FR"/>
        </w:rPr>
        <w:t xml:space="preserve">dont Uber qui a ouvert le bal </w:t>
      </w:r>
      <w:r w:rsidR="002C6A9D">
        <w:rPr>
          <w:color w:val="000000" w:themeColor="text1"/>
          <w:lang w:val="fr-BE" w:eastAsia="fr-FR"/>
        </w:rPr>
        <w:t>de</w:t>
      </w:r>
      <w:r w:rsidR="00821F4D" w:rsidRPr="00C05C6B">
        <w:rPr>
          <w:color w:val="000000" w:themeColor="text1"/>
          <w:lang w:val="fr-BE" w:eastAsia="fr-FR"/>
        </w:rPr>
        <w:t xml:space="preserve"> </w:t>
      </w:r>
      <w:r w:rsidR="00BC5DA8" w:rsidRPr="00C05C6B">
        <w:rPr>
          <w:color w:val="000000" w:themeColor="text1"/>
          <w:lang w:val="fr-BE" w:eastAsia="fr-FR"/>
        </w:rPr>
        <w:t>cette ouverture</w:t>
      </w:r>
      <w:r w:rsidR="001E4F0C" w:rsidRPr="00C05C6B">
        <w:rPr>
          <w:color w:val="000000" w:themeColor="text1"/>
          <w:lang w:val="fr-BE" w:eastAsia="fr-FR"/>
        </w:rPr>
        <w:t xml:space="preserve">. </w:t>
      </w:r>
    </w:p>
    <w:p w14:paraId="7188632E" w14:textId="4992BB56" w:rsidR="00F963C9" w:rsidRPr="00C05C6B" w:rsidRDefault="00A244B5" w:rsidP="00DC4CF4">
      <w:pPr>
        <w:rPr>
          <w:rFonts w:cs="Times New Roman"/>
          <w:color w:val="000000" w:themeColor="text1"/>
          <w:szCs w:val="24"/>
          <w:lang w:val="fr-BE"/>
        </w:rPr>
      </w:pPr>
      <w:r w:rsidRPr="00C05C6B">
        <w:rPr>
          <w:color w:val="000000" w:themeColor="text1"/>
          <w:lang w:val="fr-BE"/>
        </w:rPr>
        <w:t>U</w:t>
      </w:r>
      <w:r w:rsidR="00822D26" w:rsidRPr="00C05C6B">
        <w:rPr>
          <w:color w:val="000000" w:themeColor="text1"/>
          <w:lang w:val="fr-BE"/>
        </w:rPr>
        <w:t>ne série d’actions de la part de différents acteurs dits « institutionnels »</w:t>
      </w:r>
      <w:r w:rsidR="00084DEE" w:rsidRPr="00C05C6B">
        <w:rPr>
          <w:color w:val="000000" w:themeColor="text1"/>
          <w:lang w:val="fr-BE"/>
        </w:rPr>
        <w:t xml:space="preserve"> </w:t>
      </w:r>
      <w:r w:rsidR="00822D26" w:rsidRPr="00C05C6B">
        <w:rPr>
          <w:color w:val="000000" w:themeColor="text1"/>
          <w:lang w:val="fr-BE"/>
        </w:rPr>
        <w:t xml:space="preserve">bloque la possibilité de </w:t>
      </w:r>
      <w:r w:rsidR="00822D26" w:rsidRPr="00C05C6B">
        <w:rPr>
          <w:rFonts w:cs="Times New Roman"/>
          <w:color w:val="000000" w:themeColor="text1"/>
          <w:szCs w:val="24"/>
          <w:lang w:val="fr-BE"/>
        </w:rPr>
        <w:t>trouver des espaces</w:t>
      </w:r>
      <w:r w:rsidR="00F963C9" w:rsidRPr="00C05C6B">
        <w:rPr>
          <w:rFonts w:cs="Times New Roman"/>
          <w:color w:val="000000" w:themeColor="text1"/>
          <w:szCs w:val="24"/>
          <w:lang w:val="fr-BE"/>
        </w:rPr>
        <w:t xml:space="preserve"> de discussions et de compromis. Une absence de décision politique renforce ces dynamiques de pouvoir qui </w:t>
      </w:r>
      <w:r w:rsidR="003E1CD9" w:rsidRPr="00C05C6B">
        <w:rPr>
          <w:rFonts w:cs="Times New Roman"/>
          <w:color w:val="000000" w:themeColor="text1"/>
          <w:szCs w:val="24"/>
          <w:lang w:val="fr-BE"/>
        </w:rPr>
        <w:t xml:space="preserve">se disputent </w:t>
      </w:r>
      <w:r w:rsidR="00F963C9" w:rsidRPr="00C05C6B">
        <w:rPr>
          <w:rFonts w:cs="Times New Roman"/>
          <w:color w:val="000000" w:themeColor="text1"/>
          <w:szCs w:val="24"/>
          <w:lang w:val="fr-BE"/>
        </w:rPr>
        <w:t>la régulation du secteur</w:t>
      </w:r>
      <w:r w:rsidR="00822D26" w:rsidRPr="00C05C6B">
        <w:rPr>
          <w:rFonts w:cs="Times New Roman"/>
          <w:color w:val="000000" w:themeColor="text1"/>
          <w:szCs w:val="24"/>
          <w:lang w:val="fr-BE"/>
        </w:rPr>
        <w:t xml:space="preserve">. </w:t>
      </w:r>
    </w:p>
    <w:p w14:paraId="451CA534" w14:textId="06305349" w:rsidR="008C5EDC" w:rsidRPr="00C05C6B" w:rsidRDefault="00971C67" w:rsidP="008C5EDC">
      <w:pPr>
        <w:rPr>
          <w:rFonts w:cs="Times New Roman"/>
          <w:color w:val="000000" w:themeColor="text1"/>
          <w:szCs w:val="24"/>
          <w:lang w:val="fr-BE" w:eastAsia="fr-FR"/>
        </w:rPr>
      </w:pPr>
      <w:r>
        <w:rPr>
          <w:rFonts w:cs="Times New Roman"/>
          <w:color w:val="000000" w:themeColor="text1"/>
          <w:szCs w:val="24"/>
          <w:shd w:val="clear" w:color="auto" w:fill="FFFFFF"/>
        </w:rPr>
        <w:t>À</w:t>
      </w:r>
      <w:r w:rsidR="008C5EDC" w:rsidRPr="00C05C6B">
        <w:rPr>
          <w:rFonts w:cs="Times New Roman"/>
          <w:color w:val="000000" w:themeColor="text1"/>
          <w:szCs w:val="24"/>
          <w:shd w:val="clear" w:color="auto" w:fill="FFFFFF"/>
        </w:rPr>
        <w:t xml:space="preserve"> ce</w:t>
      </w:r>
      <w:r w:rsidR="00D86B11" w:rsidRPr="00C05C6B">
        <w:rPr>
          <w:rFonts w:cs="Times New Roman"/>
          <w:color w:val="000000" w:themeColor="text1"/>
          <w:szCs w:val="24"/>
          <w:shd w:val="clear" w:color="auto" w:fill="FFFFFF"/>
        </w:rPr>
        <w:t xml:space="preserve"> niveau macro, le sujet de la régulation a été étudié</w:t>
      </w:r>
      <w:r w:rsidR="00DC4CF4" w:rsidRPr="00C05C6B">
        <w:rPr>
          <w:rFonts w:cs="Times New Roman"/>
          <w:color w:val="000000" w:themeColor="text1"/>
          <w:szCs w:val="24"/>
          <w:shd w:val="clear" w:color="auto" w:fill="FFFFFF"/>
        </w:rPr>
        <w:t xml:space="preserve"> afin de démêler le débat que le travail de plateforme</w:t>
      </w:r>
      <w:r w:rsidR="00D86B11" w:rsidRPr="00C05C6B">
        <w:rPr>
          <w:rFonts w:cs="Times New Roman"/>
          <w:color w:val="000000" w:themeColor="text1"/>
          <w:szCs w:val="24"/>
          <w:shd w:val="clear" w:color="auto" w:fill="FFFFFF"/>
        </w:rPr>
        <w:t xml:space="preserve"> suscite au niveau institutionnel. Notre recherche explorat</w:t>
      </w:r>
      <w:r w:rsidR="008C5EDC" w:rsidRPr="00C05C6B">
        <w:rPr>
          <w:rFonts w:cs="Times New Roman"/>
          <w:color w:val="000000" w:themeColor="text1"/>
          <w:szCs w:val="24"/>
          <w:shd w:val="clear" w:color="auto" w:fill="FFFFFF"/>
        </w:rPr>
        <w:t xml:space="preserve">oire a, </w:t>
      </w:r>
      <w:r w:rsidR="00014D09" w:rsidRPr="00C05C6B">
        <w:rPr>
          <w:rFonts w:cs="Times New Roman"/>
          <w:color w:val="000000" w:themeColor="text1"/>
          <w:szCs w:val="24"/>
          <w:shd w:val="clear" w:color="auto" w:fill="FFFFFF"/>
        </w:rPr>
        <w:t xml:space="preserve">de </w:t>
      </w:r>
      <w:r w:rsidR="008C5EDC" w:rsidRPr="00C05C6B">
        <w:rPr>
          <w:rFonts w:cs="Times New Roman"/>
          <w:color w:val="000000" w:themeColor="text1"/>
          <w:szCs w:val="24"/>
          <w:shd w:val="clear" w:color="auto" w:fill="FFFFFF"/>
        </w:rPr>
        <w:t>cette façon, commencé</w:t>
      </w:r>
      <w:r w:rsidR="00014D09" w:rsidRPr="00C05C6B">
        <w:rPr>
          <w:rFonts w:cs="Times New Roman"/>
          <w:color w:val="000000" w:themeColor="text1"/>
          <w:szCs w:val="24"/>
          <w:shd w:val="clear" w:color="auto" w:fill="FFFFFF"/>
        </w:rPr>
        <w:t xml:space="preserve"> </w:t>
      </w:r>
      <w:r w:rsidR="008C5EDC" w:rsidRPr="00C05C6B">
        <w:rPr>
          <w:rFonts w:cs="Times New Roman"/>
          <w:color w:val="000000" w:themeColor="text1"/>
          <w:szCs w:val="24"/>
          <w:shd w:val="clear" w:color="auto" w:fill="FFFFFF"/>
        </w:rPr>
        <w:t>par</w:t>
      </w:r>
      <w:r w:rsidR="00D86B11" w:rsidRPr="00C05C6B">
        <w:rPr>
          <w:rFonts w:cs="Times New Roman"/>
          <w:color w:val="000000" w:themeColor="text1"/>
          <w:szCs w:val="24"/>
          <w:shd w:val="clear" w:color="auto" w:fill="FFFFFF"/>
        </w:rPr>
        <w:t xml:space="preserve"> explorer comment les questions de régulation sont interprétées, représentées et développées de manière normative. </w:t>
      </w:r>
      <w:r w:rsidR="00350C2A" w:rsidRPr="00C05C6B">
        <w:rPr>
          <w:rFonts w:cs="Times New Roman"/>
          <w:color w:val="000000" w:themeColor="text1"/>
          <w:szCs w:val="24"/>
          <w:shd w:val="clear" w:color="auto" w:fill="FFFFFF"/>
        </w:rPr>
        <w:t xml:space="preserve">Cette </w:t>
      </w:r>
      <w:r w:rsidR="00084DEE" w:rsidRPr="00C05C6B">
        <w:rPr>
          <w:rFonts w:cs="Times New Roman"/>
          <w:color w:val="000000" w:themeColor="text1"/>
          <w:szCs w:val="24"/>
          <w:shd w:val="clear" w:color="auto" w:fill="FFFFFF"/>
        </w:rPr>
        <w:t xml:space="preserve">analyse se base sur les </w:t>
      </w:r>
      <w:r w:rsidR="008C5EDC" w:rsidRPr="00C05C6B">
        <w:rPr>
          <w:rFonts w:cs="Times New Roman"/>
          <w:color w:val="000000" w:themeColor="text1"/>
          <w:szCs w:val="24"/>
          <w:lang w:val="fr-BE"/>
        </w:rPr>
        <w:t>processus de justification</w:t>
      </w:r>
      <w:r w:rsidR="00322C38">
        <w:rPr>
          <w:rFonts w:cs="Times New Roman"/>
          <w:color w:val="000000" w:themeColor="text1"/>
          <w:szCs w:val="24"/>
          <w:lang w:val="fr-BE"/>
        </w:rPr>
        <w:t>s</w:t>
      </w:r>
      <w:r w:rsidR="008C5EDC" w:rsidRPr="00C05C6B">
        <w:rPr>
          <w:rFonts w:cs="Times New Roman"/>
          <w:color w:val="000000" w:themeColor="text1"/>
          <w:szCs w:val="24"/>
          <w:lang w:val="fr-BE"/>
        </w:rPr>
        <w:t xml:space="preserve"> défendues par les acteurs institutionnels interrogés</w:t>
      </w:r>
      <w:r w:rsidR="00350C2A" w:rsidRPr="00C05C6B">
        <w:rPr>
          <w:rFonts w:cs="Times New Roman"/>
          <w:color w:val="000000" w:themeColor="text1"/>
          <w:szCs w:val="24"/>
          <w:lang w:val="fr-BE"/>
        </w:rPr>
        <w:t xml:space="preserve">, en d’autres mots </w:t>
      </w:r>
      <w:r w:rsidR="00322C38">
        <w:rPr>
          <w:rFonts w:cs="Times New Roman"/>
          <w:color w:val="000000" w:themeColor="text1"/>
          <w:szCs w:val="24"/>
          <w:lang w:val="fr-BE"/>
        </w:rPr>
        <w:t xml:space="preserve">sur </w:t>
      </w:r>
      <w:r w:rsidR="00EE6DF6" w:rsidRPr="00C05C6B">
        <w:rPr>
          <w:rFonts w:cs="Times New Roman"/>
          <w:color w:val="000000" w:themeColor="text1"/>
          <w:szCs w:val="24"/>
          <w:lang w:val="fr-BE"/>
        </w:rPr>
        <w:t>des</w:t>
      </w:r>
      <w:r w:rsidR="008C5EDC" w:rsidRPr="00C05C6B">
        <w:rPr>
          <w:rFonts w:cs="Times New Roman"/>
          <w:color w:val="000000" w:themeColor="text1"/>
          <w:szCs w:val="24"/>
          <w:lang w:val="fr-BE"/>
        </w:rPr>
        <w:t xml:space="preserve"> logiques discursives : « des modèles de croyances, de pratiques, de valeurs, d'hypothèses et de règles qui structurent la cognition et guident la prise de décision dans un champ donné » (</w:t>
      </w:r>
      <w:r w:rsidR="008C5EDC" w:rsidRPr="00C05C6B">
        <w:rPr>
          <w:rFonts w:cs="Times New Roman"/>
          <w:color w:val="000000" w:themeColor="text1"/>
          <w:szCs w:val="24"/>
          <w:lang w:val="fr-BE"/>
        </w:rPr>
        <w:fldChar w:fldCharType="begin"/>
      </w:r>
      <w:r w:rsidR="008C5EDC" w:rsidRPr="00C05C6B">
        <w:rPr>
          <w:rFonts w:cs="Times New Roman"/>
          <w:color w:val="000000" w:themeColor="text1"/>
          <w:szCs w:val="24"/>
          <w:lang w:val="fr-BE"/>
        </w:rPr>
        <w:instrText xml:space="preserve"> ADDIN ZOTERO_ITEM CSL_CITATION {"citationID":"0UhZIIJj","properties":{"formattedCitation":"(Thornton &amp; Ocasio, 1999)","plainCitation":"(Thornton &amp; Ocasio, 1999)","dontUpdate":true,"noteIndex":0},"citationItems":[{"id":468,"uris":["http://zotero.org/users/6183971/items/U7J9TGH5"],"itemData":{"id":468,"type":"article-journal","container-title":"American Journal of Sociology","DOI":"10.1086/210361","ISSN":"0002-9602, 1537-5390","issue":"3","journalAbbreviation":"American Journal of Sociology","language":"en","page":"801-843","source":"DOI.org (Crossref)","title":"Institutional Logics and the Historical Contingency of Power in Organizations: Executive Succession in the Higher Education Publishing Industry, 1958– 1990","title-short":"Institutional Logics and the Historical Contingency of Power in Organizations","URL":"https://www.journals.uchicago.edu/doi/10.1086/210361","volume":"105","author":[{"family":"Thornton","given":"Patricia H."},{"family":"Ocasio","given":"William"}],"accessed":{"date-parts":[["2020",8,27]]},"issued":{"date-parts":[["1999",11]]}}}],"schema":"https://github.com/citation-style-language/schema/raw/master/csl-citation.json"} </w:instrText>
      </w:r>
      <w:r w:rsidR="008C5EDC" w:rsidRPr="00C05C6B">
        <w:rPr>
          <w:rFonts w:cs="Times New Roman"/>
          <w:color w:val="000000" w:themeColor="text1"/>
          <w:szCs w:val="24"/>
          <w:lang w:val="fr-BE"/>
        </w:rPr>
        <w:fldChar w:fldCharType="separate"/>
      </w:r>
      <w:r w:rsidR="008C5EDC" w:rsidRPr="00C05C6B">
        <w:rPr>
          <w:rFonts w:cs="Times New Roman"/>
          <w:color w:val="000000" w:themeColor="text1"/>
          <w:szCs w:val="24"/>
          <w:lang w:val="fr-BE"/>
        </w:rPr>
        <w:t>Thornton &amp; Ocasio, 1999 : 804)</w:t>
      </w:r>
      <w:r w:rsidR="008C5EDC" w:rsidRPr="00C05C6B">
        <w:rPr>
          <w:rFonts w:cs="Times New Roman"/>
          <w:color w:val="000000" w:themeColor="text1"/>
          <w:szCs w:val="24"/>
          <w:lang w:val="fr-BE"/>
        </w:rPr>
        <w:fldChar w:fldCharType="end"/>
      </w:r>
      <w:r w:rsidR="008C5EDC" w:rsidRPr="00C05C6B">
        <w:rPr>
          <w:rFonts w:cs="Times New Roman"/>
          <w:color w:val="000000" w:themeColor="text1"/>
          <w:szCs w:val="24"/>
          <w:lang w:val="fr-BE"/>
        </w:rPr>
        <w:t>.</w:t>
      </w:r>
      <w:r w:rsidR="008C5EDC" w:rsidRPr="00C05C6B">
        <w:rPr>
          <w:rFonts w:cs="Times New Roman"/>
          <w:color w:val="000000" w:themeColor="text1"/>
          <w:szCs w:val="24"/>
          <w:lang w:val="fr-BE" w:eastAsia="fr-FR"/>
        </w:rPr>
        <w:t xml:space="preserve"> </w:t>
      </w:r>
    </w:p>
    <w:p w14:paraId="6CA60B8A" w14:textId="22EB758A" w:rsidR="00D86B11" w:rsidRPr="00C05C6B" w:rsidRDefault="008C5EDC" w:rsidP="00DC4CF4">
      <w:pPr>
        <w:rPr>
          <w:rFonts w:cs="Times New Roman"/>
          <w:color w:val="000000" w:themeColor="text1"/>
          <w:szCs w:val="24"/>
          <w:shd w:val="clear" w:color="auto" w:fill="FFFFFF"/>
        </w:rPr>
      </w:pPr>
      <w:r w:rsidRPr="00C05C6B">
        <w:rPr>
          <w:rFonts w:cs="Times New Roman"/>
          <w:color w:val="000000" w:themeColor="text1"/>
          <w:szCs w:val="24"/>
          <w:shd w:val="clear" w:color="auto" w:fill="FFFFFF"/>
        </w:rPr>
        <w:t xml:space="preserve">Une des logiques </w:t>
      </w:r>
      <w:r w:rsidRPr="00C05C6B">
        <w:rPr>
          <w:rFonts w:cs="Times New Roman"/>
          <w:color w:val="000000" w:themeColor="text1"/>
          <w:szCs w:val="24"/>
          <w:shd w:val="clear" w:color="auto" w:fill="FFFFFF" w:themeFill="background1"/>
        </w:rPr>
        <w:t>prône une régulation favorisant l’encadrement des relations de travail en vue de protéger les travailleurs. Une autre logique défend le fonctionnement industriel</w:t>
      </w:r>
      <w:r w:rsidR="00322C38">
        <w:rPr>
          <w:rFonts w:cs="Times New Roman"/>
          <w:color w:val="000000" w:themeColor="text1"/>
          <w:szCs w:val="24"/>
          <w:shd w:val="clear" w:color="auto" w:fill="FFFFFF" w:themeFill="background1"/>
        </w:rPr>
        <w:t>,</w:t>
      </w:r>
      <w:r w:rsidRPr="00C05C6B">
        <w:rPr>
          <w:rFonts w:cs="Times New Roman"/>
          <w:color w:val="000000" w:themeColor="text1"/>
          <w:szCs w:val="24"/>
          <w:shd w:val="clear" w:color="auto" w:fill="FFFFFF" w:themeFill="background1"/>
        </w:rPr>
        <w:t xml:space="preserve"> c’est-à-dire </w:t>
      </w:r>
      <w:r w:rsidR="00322C38">
        <w:rPr>
          <w:rFonts w:cs="Times New Roman"/>
          <w:color w:val="000000" w:themeColor="text1"/>
          <w:szCs w:val="24"/>
          <w:shd w:val="clear" w:color="auto" w:fill="FFFFFF" w:themeFill="background1"/>
        </w:rPr>
        <w:t>un</w:t>
      </w:r>
      <w:r w:rsidRPr="00C05C6B">
        <w:rPr>
          <w:rFonts w:cs="Times New Roman"/>
          <w:color w:val="000000" w:themeColor="text1"/>
          <w:szCs w:val="24"/>
          <w:shd w:val="clear" w:color="auto" w:fill="FFFFFF" w:themeFill="background1"/>
        </w:rPr>
        <w:t xml:space="preserve"> fonctionnement du marché dans lequel des logiques marchandes sont en jeu</w:t>
      </w:r>
      <w:r w:rsidR="00322C38">
        <w:rPr>
          <w:rFonts w:cs="Times New Roman"/>
          <w:color w:val="000000" w:themeColor="text1"/>
          <w:szCs w:val="24"/>
          <w:shd w:val="clear" w:color="auto" w:fill="FFFFFF" w:themeFill="background1"/>
        </w:rPr>
        <w:t>,</w:t>
      </w:r>
      <w:r w:rsidRPr="00C05C6B">
        <w:rPr>
          <w:rFonts w:cs="Times New Roman"/>
          <w:color w:val="000000" w:themeColor="text1"/>
          <w:szCs w:val="24"/>
          <w:shd w:val="clear" w:color="auto" w:fill="FFFFFF" w:themeFill="background1"/>
        </w:rPr>
        <w:t xml:space="preserve"> mais inscrites dans des cadres qui canalisent les forces concurrentielles au moyen</w:t>
      </w:r>
      <w:r w:rsidR="00322C38">
        <w:rPr>
          <w:rFonts w:cs="Times New Roman"/>
          <w:color w:val="000000" w:themeColor="text1"/>
          <w:szCs w:val="24"/>
          <w:shd w:val="clear" w:color="auto" w:fill="FFFFFF" w:themeFill="background1"/>
        </w:rPr>
        <w:t>,</w:t>
      </w:r>
      <w:r w:rsidRPr="00C05C6B">
        <w:rPr>
          <w:rFonts w:cs="Times New Roman"/>
          <w:color w:val="000000" w:themeColor="text1"/>
          <w:szCs w:val="24"/>
          <w:shd w:val="clear" w:color="auto" w:fill="FFFFFF" w:themeFill="background1"/>
        </w:rPr>
        <w:t xml:space="preserve"> par exemple</w:t>
      </w:r>
      <w:r w:rsidR="00322C38">
        <w:rPr>
          <w:rFonts w:cs="Times New Roman"/>
          <w:color w:val="000000" w:themeColor="text1"/>
          <w:szCs w:val="24"/>
          <w:shd w:val="clear" w:color="auto" w:fill="FFFFFF" w:themeFill="background1"/>
        </w:rPr>
        <w:t>,</w:t>
      </w:r>
      <w:r w:rsidRPr="00C05C6B">
        <w:rPr>
          <w:rFonts w:cs="Times New Roman"/>
          <w:color w:val="000000" w:themeColor="text1"/>
          <w:szCs w:val="24"/>
          <w:shd w:val="clear" w:color="auto" w:fill="FFFFFF" w:themeFill="background1"/>
        </w:rPr>
        <w:t xml:space="preserve"> d’une segmentation des marchés et d’un numerus clausus.</w:t>
      </w:r>
      <w:r w:rsidRPr="00C05C6B">
        <w:rPr>
          <w:rFonts w:cs="Times New Roman"/>
          <w:color w:val="000000" w:themeColor="text1"/>
          <w:szCs w:val="24"/>
          <w:shd w:val="clear" w:color="auto" w:fill="FFFFFF"/>
        </w:rPr>
        <w:t xml:space="preserve"> Une autre logique encore </w:t>
      </w:r>
      <w:r w:rsidR="00322C38">
        <w:rPr>
          <w:rFonts w:cs="Times New Roman"/>
          <w:color w:val="000000" w:themeColor="text1"/>
          <w:szCs w:val="24"/>
          <w:shd w:val="clear" w:color="auto" w:fill="FFFFFF"/>
        </w:rPr>
        <w:t>conçoit</w:t>
      </w:r>
      <w:r w:rsidRPr="00C05C6B">
        <w:rPr>
          <w:rFonts w:cs="Times New Roman"/>
          <w:color w:val="000000" w:themeColor="text1"/>
          <w:szCs w:val="24"/>
          <w:shd w:val="clear" w:color="auto" w:fill="FFFFFF"/>
        </w:rPr>
        <w:t xml:space="preserve"> la technologie comme </w:t>
      </w:r>
      <w:r w:rsidR="006D5883" w:rsidRPr="00C05C6B">
        <w:rPr>
          <w:rFonts w:cs="Times New Roman"/>
          <w:color w:val="000000" w:themeColor="text1"/>
          <w:szCs w:val="24"/>
          <w:shd w:val="clear" w:color="auto" w:fill="FFFFFF"/>
        </w:rPr>
        <w:t>un moyen de réguler</w:t>
      </w:r>
      <w:r w:rsidRPr="00C05C6B">
        <w:rPr>
          <w:rFonts w:cs="Times New Roman"/>
          <w:color w:val="000000" w:themeColor="text1"/>
          <w:szCs w:val="24"/>
          <w:shd w:val="clear" w:color="auto" w:fill="FFFFFF"/>
        </w:rPr>
        <w:t xml:space="preserve"> </w:t>
      </w:r>
      <w:r w:rsidR="006D5883" w:rsidRPr="00C05C6B">
        <w:rPr>
          <w:rFonts w:cs="Times New Roman"/>
          <w:color w:val="000000" w:themeColor="text1"/>
          <w:szCs w:val="24"/>
          <w:shd w:val="clear" w:color="auto" w:fill="FFFFFF"/>
        </w:rPr>
        <w:t>permet</w:t>
      </w:r>
      <w:r w:rsidR="00322C38">
        <w:rPr>
          <w:rFonts w:cs="Times New Roman"/>
          <w:color w:val="000000" w:themeColor="text1"/>
          <w:szCs w:val="24"/>
          <w:shd w:val="clear" w:color="auto" w:fill="FFFFFF"/>
        </w:rPr>
        <w:t>tant</w:t>
      </w:r>
      <w:r w:rsidR="006D5883" w:rsidRPr="00C05C6B">
        <w:rPr>
          <w:rFonts w:cs="Times New Roman"/>
          <w:color w:val="000000" w:themeColor="text1"/>
          <w:szCs w:val="24"/>
          <w:shd w:val="clear" w:color="auto" w:fill="FFFFFF"/>
        </w:rPr>
        <w:t xml:space="preserve"> d</w:t>
      </w:r>
      <w:r w:rsidRPr="00C05C6B">
        <w:rPr>
          <w:rFonts w:cs="Times New Roman"/>
          <w:color w:val="000000" w:themeColor="text1"/>
          <w:szCs w:val="24"/>
          <w:shd w:val="clear" w:color="auto" w:fill="FFFFFF"/>
        </w:rPr>
        <w:t>e garantir le marché libre, d’optimiser le service de mobilité et de le rendre efficace et s</w:t>
      </w:r>
      <w:r w:rsidR="00322C38">
        <w:rPr>
          <w:rFonts w:cs="Times New Roman"/>
          <w:color w:val="000000" w:themeColor="text1"/>
          <w:szCs w:val="24"/>
          <w:shd w:val="clear" w:color="auto" w:fill="FFFFFF"/>
        </w:rPr>
        <w:t>ûr</w:t>
      </w:r>
      <w:r w:rsidRPr="00C05C6B">
        <w:rPr>
          <w:rFonts w:cs="Times New Roman"/>
          <w:color w:val="000000" w:themeColor="text1"/>
          <w:szCs w:val="24"/>
          <w:shd w:val="clear" w:color="auto" w:fill="FFFFFF"/>
        </w:rPr>
        <w:t xml:space="preserve">. La technologie serait considérée comme une réponse de régulation en ce qui concerne le travail, le marché et la mobilité. </w:t>
      </w:r>
    </w:p>
    <w:p w14:paraId="0BE8849C" w14:textId="7EAB4F27" w:rsidR="00D86B11" w:rsidRPr="00C05C6B" w:rsidRDefault="00D86B11" w:rsidP="00D86B11">
      <w:pPr>
        <w:spacing w:before="120" w:after="120"/>
        <w:rPr>
          <w:color w:val="000000" w:themeColor="text1"/>
          <w:lang w:val="fr-BE"/>
        </w:rPr>
      </w:pPr>
      <w:r w:rsidRPr="00C05C6B">
        <w:rPr>
          <w:color w:val="000000" w:themeColor="text1"/>
          <w:lang w:val="fr-BE" w:eastAsia="fr-FR"/>
        </w:rPr>
        <w:t>L’arrivée d’Uber a par conséquent mené à l</w:t>
      </w:r>
      <w:r w:rsidR="006F23BF" w:rsidRPr="00C05C6B">
        <w:rPr>
          <w:color w:val="000000" w:themeColor="text1"/>
          <w:lang w:val="fr-BE" w:eastAsia="fr-FR"/>
        </w:rPr>
        <w:t xml:space="preserve">a disparition </w:t>
      </w:r>
      <w:r w:rsidRPr="00C05C6B">
        <w:rPr>
          <w:color w:val="000000" w:themeColor="text1"/>
          <w:lang w:val="fr-BE" w:eastAsia="fr-FR"/>
        </w:rPr>
        <w:t xml:space="preserve">progressive des pratiques et croyances initiales du secteur taxi au bénéfice de nouvelles pratiques médiées par la technologie et des </w:t>
      </w:r>
      <w:r w:rsidRPr="00C05C6B">
        <w:rPr>
          <w:color w:val="000000" w:themeColor="text1"/>
          <w:lang w:val="fr-BE" w:eastAsia="fr-FR"/>
        </w:rPr>
        <w:lastRenderedPageBreak/>
        <w:t xml:space="preserve">justifications soutenant leur légitimité. L’analyse </w:t>
      </w:r>
      <w:r w:rsidR="00014D09" w:rsidRPr="00C05C6B">
        <w:rPr>
          <w:color w:val="000000" w:themeColor="text1"/>
          <w:lang w:val="fr-BE" w:eastAsia="fr-FR"/>
        </w:rPr>
        <w:t>des</w:t>
      </w:r>
      <w:r w:rsidRPr="00C05C6B">
        <w:rPr>
          <w:color w:val="000000" w:themeColor="text1"/>
          <w:lang w:val="fr-BE" w:eastAsia="fr-FR"/>
        </w:rPr>
        <w:t xml:space="preserve"> </w:t>
      </w:r>
      <w:r w:rsidR="008C5EDC" w:rsidRPr="00C05C6B">
        <w:rPr>
          <w:color w:val="000000" w:themeColor="text1"/>
          <w:lang w:val="fr-BE" w:eastAsia="fr-FR"/>
        </w:rPr>
        <w:t xml:space="preserve">logiques </w:t>
      </w:r>
      <w:r w:rsidRPr="00C05C6B">
        <w:rPr>
          <w:color w:val="000000" w:themeColor="text1"/>
          <w:lang w:val="fr-BE" w:eastAsia="fr-FR"/>
        </w:rPr>
        <w:t>montre des interprétations nou</w:t>
      </w:r>
      <w:r w:rsidR="00014D09" w:rsidRPr="00C05C6B">
        <w:rPr>
          <w:color w:val="000000" w:themeColor="text1"/>
          <w:lang w:val="fr-BE" w:eastAsia="fr-FR"/>
        </w:rPr>
        <w:t>v</w:t>
      </w:r>
      <w:r w:rsidR="008C5EDC" w:rsidRPr="00C05C6B">
        <w:rPr>
          <w:color w:val="000000" w:themeColor="text1"/>
          <w:lang w:val="fr-BE" w:eastAsia="fr-FR"/>
        </w:rPr>
        <w:t>elles de cette régulation, qui ont</w:t>
      </w:r>
      <w:r w:rsidRPr="00C05C6B">
        <w:rPr>
          <w:color w:val="000000" w:themeColor="text1"/>
          <w:lang w:val="fr-BE" w:eastAsia="fr-FR"/>
        </w:rPr>
        <w:t xml:space="preserve"> finalement ac</w:t>
      </w:r>
      <w:r w:rsidR="00014D09" w:rsidRPr="00C05C6B">
        <w:rPr>
          <w:color w:val="000000" w:themeColor="text1"/>
          <w:lang w:val="fr-BE" w:eastAsia="fr-FR"/>
        </w:rPr>
        <w:t xml:space="preserve">quis une </w:t>
      </w:r>
      <w:r w:rsidR="007014AB">
        <w:rPr>
          <w:color w:val="000000" w:themeColor="text1"/>
          <w:lang w:val="fr-BE" w:eastAsia="fr-FR"/>
        </w:rPr>
        <w:t>« </w:t>
      </w:r>
      <w:r w:rsidR="00014D09" w:rsidRPr="00C05C6B">
        <w:rPr>
          <w:color w:val="000000" w:themeColor="text1"/>
          <w:lang w:val="fr-BE" w:eastAsia="fr-FR"/>
        </w:rPr>
        <w:t>valeur</w:t>
      </w:r>
      <w:r w:rsidR="007014AB">
        <w:rPr>
          <w:color w:val="000000" w:themeColor="text1"/>
          <w:lang w:val="fr-BE" w:eastAsia="fr-FR"/>
        </w:rPr>
        <w:t> »</w:t>
      </w:r>
      <w:r w:rsidR="00014D09" w:rsidRPr="00C05C6B">
        <w:rPr>
          <w:color w:val="000000" w:themeColor="text1"/>
          <w:lang w:val="fr-BE" w:eastAsia="fr-FR"/>
        </w:rPr>
        <w:t>, même si elle</w:t>
      </w:r>
      <w:r w:rsidR="008C5EDC" w:rsidRPr="00C05C6B">
        <w:rPr>
          <w:color w:val="000000" w:themeColor="text1"/>
          <w:lang w:val="fr-BE" w:eastAsia="fr-FR"/>
        </w:rPr>
        <w:t>s sont</w:t>
      </w:r>
      <w:r w:rsidRPr="00C05C6B">
        <w:rPr>
          <w:color w:val="000000" w:themeColor="text1"/>
          <w:lang w:val="fr-BE" w:eastAsia="fr-FR"/>
        </w:rPr>
        <w:t xml:space="preserve"> en contradiction avec les conventions légales existantes</w:t>
      </w:r>
      <w:r w:rsidR="008C5EDC" w:rsidRPr="00C05C6B">
        <w:rPr>
          <w:color w:val="000000" w:themeColor="text1"/>
          <w:lang w:val="fr-BE" w:eastAsia="fr-FR"/>
        </w:rPr>
        <w:t>, dans la mesure où elles régissent le champ dépourvu de toute r</w:t>
      </w:r>
      <w:r w:rsidR="00F41958" w:rsidRPr="00C05C6B">
        <w:rPr>
          <w:color w:val="000000" w:themeColor="text1"/>
          <w:lang w:val="fr-BE" w:eastAsia="fr-FR"/>
        </w:rPr>
        <w:t>é</w:t>
      </w:r>
      <w:r w:rsidR="008C5EDC" w:rsidRPr="00C05C6B">
        <w:rPr>
          <w:color w:val="000000" w:themeColor="text1"/>
          <w:lang w:val="fr-BE" w:eastAsia="fr-FR"/>
        </w:rPr>
        <w:t xml:space="preserve">gulation, que nous avons alors </w:t>
      </w:r>
      <w:r w:rsidR="00322C38">
        <w:rPr>
          <w:color w:val="000000" w:themeColor="text1"/>
          <w:lang w:val="fr-BE" w:eastAsia="fr-FR"/>
        </w:rPr>
        <w:t>qualifié</w:t>
      </w:r>
      <w:r w:rsidR="008C5EDC" w:rsidRPr="00C05C6B">
        <w:rPr>
          <w:color w:val="000000" w:themeColor="text1"/>
          <w:lang w:val="fr-BE" w:eastAsia="fr-FR"/>
        </w:rPr>
        <w:t xml:space="preserve"> de champ anomique</w:t>
      </w:r>
      <w:r w:rsidRPr="00C05C6B">
        <w:rPr>
          <w:color w:val="000000" w:themeColor="text1"/>
          <w:lang w:val="fr-BE" w:eastAsia="fr-FR"/>
        </w:rPr>
        <w:t xml:space="preserve"> (Greenwood et al., 2002). </w:t>
      </w:r>
    </w:p>
    <w:p w14:paraId="2660E85C" w14:textId="0D0876FE" w:rsidR="004F241F" w:rsidRPr="00C05C6B" w:rsidRDefault="00AC32D7" w:rsidP="00A225E1">
      <w:pPr>
        <w:spacing w:before="120" w:after="120"/>
        <w:rPr>
          <w:color w:val="000000" w:themeColor="text1"/>
          <w:lang w:val="fr-BE"/>
        </w:rPr>
      </w:pPr>
      <w:r w:rsidRPr="00C05C6B">
        <w:rPr>
          <w:color w:val="000000" w:themeColor="text1"/>
          <w:lang w:val="fr-BE"/>
        </w:rPr>
        <w:t>Les trois logiques disc</w:t>
      </w:r>
      <w:r w:rsidR="007A7871" w:rsidRPr="00C05C6B">
        <w:rPr>
          <w:color w:val="000000" w:themeColor="text1"/>
          <w:lang w:val="fr-BE"/>
        </w:rPr>
        <w:t xml:space="preserve">ursives </w:t>
      </w:r>
      <w:r w:rsidR="00173A91" w:rsidRPr="00C05C6B">
        <w:rPr>
          <w:color w:val="000000" w:themeColor="text1"/>
          <w:lang w:val="fr-BE"/>
        </w:rPr>
        <w:t>(</w:t>
      </w:r>
      <w:r w:rsidR="00173A91" w:rsidRPr="00C05C6B">
        <w:rPr>
          <w:rFonts w:eastAsia="Times New Roman" w:cs="Times New Roman"/>
          <w:bCs/>
          <w:i/>
          <w:color w:val="000000" w:themeColor="text1"/>
          <w:szCs w:val="24"/>
          <w:lang w:eastAsia="fr-FR"/>
        </w:rPr>
        <w:t>On behalf of formalization</w:t>
      </w:r>
      <w:r w:rsidR="00173A91" w:rsidRPr="00C05C6B">
        <w:rPr>
          <w:color w:val="000000" w:themeColor="text1"/>
        </w:rPr>
        <w:t xml:space="preserve">, </w:t>
      </w:r>
      <w:r w:rsidR="002B53AA" w:rsidRPr="00C05C6B">
        <w:rPr>
          <w:rFonts w:eastAsia="Times New Roman" w:cs="Times New Roman"/>
          <w:i/>
          <w:color w:val="000000" w:themeColor="text1"/>
          <w:szCs w:val="24"/>
          <w:lang w:eastAsia="fr-FR"/>
        </w:rPr>
        <w:t>Towards an industrial development</w:t>
      </w:r>
      <w:r w:rsidR="002B53AA" w:rsidRPr="00C05C6B">
        <w:rPr>
          <w:i/>
          <w:color w:val="000000" w:themeColor="text1"/>
        </w:rPr>
        <w:t xml:space="preserve"> </w:t>
      </w:r>
      <w:r w:rsidR="00173A91" w:rsidRPr="00C05C6B">
        <w:rPr>
          <w:i/>
          <w:color w:val="000000" w:themeColor="text1"/>
        </w:rPr>
        <w:t>Long live free market</w:t>
      </w:r>
      <w:r w:rsidR="0080190B" w:rsidRPr="00C05C6B">
        <w:rPr>
          <w:rFonts w:eastAsia="Times New Roman" w:cs="Times New Roman"/>
          <w:i/>
          <w:color w:val="000000" w:themeColor="text1"/>
          <w:szCs w:val="24"/>
          <w:lang w:eastAsia="fr-FR"/>
        </w:rPr>
        <w:t xml:space="preserve">, </w:t>
      </w:r>
      <w:r w:rsidR="00173A91" w:rsidRPr="00C05C6B">
        <w:rPr>
          <w:rFonts w:eastAsia="Times New Roman" w:cs="Times New Roman"/>
          <w:i/>
          <w:color w:val="000000" w:themeColor="text1"/>
          <w:szCs w:val="24"/>
          <w:lang w:eastAsia="fr-FR"/>
        </w:rPr>
        <w:t>cf. articl</w:t>
      </w:r>
      <w:r w:rsidR="0080190B" w:rsidRPr="00C05C6B">
        <w:rPr>
          <w:rFonts w:eastAsia="Times New Roman" w:cs="Times New Roman"/>
          <w:i/>
          <w:color w:val="000000" w:themeColor="text1"/>
          <w:szCs w:val="24"/>
          <w:lang w:eastAsia="fr-FR"/>
        </w:rPr>
        <w:t>e 1</w:t>
      </w:r>
      <w:r w:rsidR="00173A91" w:rsidRPr="00C05C6B">
        <w:rPr>
          <w:rFonts w:eastAsia="Times New Roman" w:cs="Times New Roman"/>
          <w:b/>
          <w:i/>
          <w:color w:val="000000" w:themeColor="text1"/>
          <w:szCs w:val="24"/>
          <w:lang w:eastAsia="fr-FR"/>
        </w:rPr>
        <w:t xml:space="preserve">) </w:t>
      </w:r>
      <w:r w:rsidR="007A7871" w:rsidRPr="00C05C6B">
        <w:rPr>
          <w:color w:val="000000" w:themeColor="text1"/>
          <w:lang w:val="fr-BE"/>
        </w:rPr>
        <w:t>diffusées dans le champ</w:t>
      </w:r>
      <w:r w:rsidRPr="00C05C6B">
        <w:rPr>
          <w:color w:val="000000" w:themeColor="text1"/>
          <w:lang w:val="fr-BE"/>
        </w:rPr>
        <w:t xml:space="preserve"> sont par ailleurs concurrentes et </w:t>
      </w:r>
      <w:r w:rsidR="007A7871" w:rsidRPr="00C05C6B">
        <w:rPr>
          <w:color w:val="000000" w:themeColor="text1"/>
          <w:lang w:val="fr-BE"/>
        </w:rPr>
        <w:t>créent une</w:t>
      </w:r>
      <w:r w:rsidRPr="00C05C6B">
        <w:rPr>
          <w:color w:val="000000" w:themeColor="text1"/>
          <w:lang w:val="fr-BE"/>
        </w:rPr>
        <w:t xml:space="preserve"> complexité institutionnelle : elles </w:t>
      </w:r>
      <w:r w:rsidR="003E1CD9" w:rsidRPr="00C05C6B">
        <w:rPr>
          <w:color w:val="000000" w:themeColor="text1"/>
          <w:lang w:val="fr-BE"/>
        </w:rPr>
        <w:t>« </w:t>
      </w:r>
      <w:r w:rsidRPr="00C05C6B">
        <w:rPr>
          <w:color w:val="000000" w:themeColor="text1"/>
          <w:lang w:val="fr-BE"/>
        </w:rPr>
        <w:t>coexistent</w:t>
      </w:r>
      <w:r w:rsidR="00DA0C60" w:rsidRPr="00C05C6B">
        <w:rPr>
          <w:color w:val="000000" w:themeColor="text1"/>
          <w:lang w:val="fr-BE"/>
        </w:rPr>
        <w:t>,</w:t>
      </w:r>
      <w:r w:rsidRPr="00C05C6B">
        <w:rPr>
          <w:color w:val="000000" w:themeColor="text1"/>
          <w:lang w:val="fr-BE"/>
        </w:rPr>
        <w:t xml:space="preserve"> mais prescrivent des moyens et des fins incompatibles dans la situation sociale étudiée</w:t>
      </w:r>
      <w:r w:rsidR="003E1CD9" w:rsidRPr="00C05C6B">
        <w:rPr>
          <w:color w:val="000000" w:themeColor="text1"/>
          <w:lang w:val="fr-BE"/>
        </w:rPr>
        <w:t> »</w:t>
      </w:r>
      <w:r w:rsidRPr="00C05C6B">
        <w:rPr>
          <w:color w:val="000000" w:themeColor="text1"/>
          <w:lang w:val="fr-BE"/>
        </w:rPr>
        <w:t xml:space="preserve"> </w:t>
      </w:r>
      <w:r w:rsidRPr="00C05C6B">
        <w:rPr>
          <w:color w:val="000000" w:themeColor="text1"/>
          <w:lang w:val="fr-BE"/>
        </w:rPr>
        <w:fldChar w:fldCharType="begin"/>
      </w:r>
      <w:r w:rsidRPr="00C05C6B">
        <w:rPr>
          <w:color w:val="000000" w:themeColor="text1"/>
          <w:lang w:val="fr-BE"/>
        </w:rPr>
        <w:instrText xml:space="preserve"> ADDIN ZOTERO_ITEM CSL_CITATION {"citationID":"TlGlw4rk","properties":{"formattedCitation":"(Greenwood et al., 2011)","plainCitation":"(Greenwood et al., 2011)","noteIndex":0},"citationItems":[{"id":1085,"uris":["http://zotero.org/users/6183971/items/Q72B65QR"],"itemData":{"id":1085,"type":"article-journal","abstract":"Organizations face institutional complexity whenever they confront incompatible prescriptions from multiple institutional logics. Our interest is in how plural institutional logics, refracted through field-level structures and processes, are experienced within organizations and how organizations respond to such complexity. We draw on a variety of cognate literatures to discuss the field-level structural characteristics and organizational attributes that shape institutional complexity. We then explore the repertoire of strategies and structures that organizations deploy to cope with multiple, competing demands. The analytical framework developed herein is presented to guide future scholarship in the systematic analysis of institutional complexity. We conclude by suggesting avenues for future research.","container-title":"Academy of Management Annals","DOI":"10.5465/19416520.2011.590299","ISSN":"1941-6520","issue":"1","journalAbbreviation":"ANNALS","note":"publisher: Academy of Management","page":"317-371","source":"journals.aom.org (Atypon)","title":"Institutional Complexity and Organizational Responses","URL":"https://journals.aom.org/doi/10.5465/19416520.2011.590299","volume":"5","author":[{"family":"Greenwood","given":"Royston"},{"family":"Raynard","given":"Mia"},{"family":"Kodeih","given":"Farah"},{"family":"Micelotta","given":"Evelyn R."},{"family":"Lounsbury","given":"Michael"}],"accessed":{"date-parts":[["2022",3,16]]},"issued":{"date-parts":[["2011",6]]}}}],"schema":"https://github.com/citation-style-language/schema/raw/master/csl-citation.json"} </w:instrText>
      </w:r>
      <w:r w:rsidRPr="00C05C6B">
        <w:rPr>
          <w:color w:val="000000" w:themeColor="text1"/>
          <w:lang w:val="fr-BE"/>
        </w:rPr>
        <w:fldChar w:fldCharType="separate"/>
      </w:r>
      <w:r w:rsidRPr="00C05C6B">
        <w:rPr>
          <w:color w:val="000000" w:themeColor="text1"/>
          <w:lang w:val="fr-BE"/>
        </w:rPr>
        <w:t>(Greenwood et al., 2011)</w:t>
      </w:r>
      <w:r w:rsidRPr="00C05C6B">
        <w:rPr>
          <w:color w:val="000000" w:themeColor="text1"/>
          <w:lang w:val="fr-BE"/>
        </w:rPr>
        <w:fldChar w:fldCharType="end"/>
      </w:r>
      <w:r w:rsidRPr="00C05C6B">
        <w:rPr>
          <w:color w:val="000000" w:themeColor="text1"/>
          <w:lang w:val="fr-BE"/>
        </w:rPr>
        <w:t>.</w:t>
      </w:r>
      <w:r w:rsidR="004F241F" w:rsidRPr="00C05C6B">
        <w:rPr>
          <w:color w:val="000000" w:themeColor="text1"/>
          <w:lang w:val="fr-BE"/>
        </w:rPr>
        <w:t xml:space="preserve"> Elles sont concurrentes </w:t>
      </w:r>
      <w:r w:rsidR="00322C38">
        <w:rPr>
          <w:color w:val="000000" w:themeColor="text1"/>
          <w:lang w:val="fr-BE"/>
        </w:rPr>
        <w:t xml:space="preserve">tout </w:t>
      </w:r>
      <w:r w:rsidR="00FD43B3" w:rsidRPr="00C05C6B">
        <w:rPr>
          <w:color w:val="000000" w:themeColor="text1"/>
          <w:lang w:val="fr-BE"/>
        </w:rPr>
        <w:t xml:space="preserve">d’abord parce </w:t>
      </w:r>
      <w:r w:rsidR="004F241F" w:rsidRPr="00C05C6B">
        <w:rPr>
          <w:color w:val="000000" w:themeColor="text1"/>
          <w:lang w:val="fr-BE"/>
        </w:rPr>
        <w:t xml:space="preserve">qu’elles induisent </w:t>
      </w:r>
      <w:r w:rsidR="00942FE4" w:rsidRPr="00C05C6B">
        <w:rPr>
          <w:color w:val="000000" w:themeColor="text1"/>
          <w:lang w:val="fr-BE"/>
        </w:rPr>
        <w:t>des</w:t>
      </w:r>
      <w:r w:rsidR="004F241F" w:rsidRPr="00C05C6B">
        <w:rPr>
          <w:color w:val="000000" w:themeColor="text1"/>
          <w:lang w:val="fr-BE"/>
        </w:rPr>
        <w:t xml:space="preserve"> représentation</w:t>
      </w:r>
      <w:r w:rsidR="00942FE4" w:rsidRPr="00C05C6B">
        <w:rPr>
          <w:color w:val="000000" w:themeColor="text1"/>
          <w:lang w:val="fr-BE"/>
        </w:rPr>
        <w:t>s</w:t>
      </w:r>
      <w:r w:rsidR="004F241F" w:rsidRPr="00C05C6B">
        <w:rPr>
          <w:color w:val="000000" w:themeColor="text1"/>
          <w:lang w:val="fr-BE"/>
        </w:rPr>
        <w:t xml:space="preserve"> initiale</w:t>
      </w:r>
      <w:r w:rsidR="00942FE4" w:rsidRPr="00C05C6B">
        <w:rPr>
          <w:color w:val="000000" w:themeColor="text1"/>
          <w:lang w:val="fr-BE"/>
        </w:rPr>
        <w:t>s</w:t>
      </w:r>
      <w:r w:rsidR="004F241F" w:rsidRPr="00C05C6B">
        <w:rPr>
          <w:color w:val="000000" w:themeColor="text1"/>
          <w:lang w:val="fr-BE"/>
        </w:rPr>
        <w:t xml:space="preserve"> du contexte</w:t>
      </w:r>
      <w:r w:rsidR="007A7871" w:rsidRPr="00C05C6B">
        <w:rPr>
          <w:color w:val="000000" w:themeColor="text1"/>
          <w:lang w:val="fr-BE"/>
        </w:rPr>
        <w:t xml:space="preserve"> sectoriel totalement différente</w:t>
      </w:r>
      <w:r w:rsidR="00764153" w:rsidRPr="00C05C6B">
        <w:rPr>
          <w:color w:val="000000" w:themeColor="text1"/>
          <w:lang w:val="fr-BE"/>
        </w:rPr>
        <w:t>s</w:t>
      </w:r>
      <w:r w:rsidR="004F241F" w:rsidRPr="00C05C6B">
        <w:rPr>
          <w:color w:val="000000" w:themeColor="text1"/>
          <w:lang w:val="fr-BE"/>
        </w:rPr>
        <w:t>, qui sont les points de départ des proc</w:t>
      </w:r>
      <w:r w:rsidR="00FD43B3" w:rsidRPr="00C05C6B">
        <w:rPr>
          <w:color w:val="000000" w:themeColor="text1"/>
          <w:lang w:val="fr-BE"/>
        </w:rPr>
        <w:t>essus de justification. Ensuite, elles</w:t>
      </w:r>
      <w:r w:rsidR="008077A5" w:rsidRPr="00C05C6B">
        <w:rPr>
          <w:color w:val="000000" w:themeColor="text1"/>
          <w:lang w:val="fr-BE"/>
        </w:rPr>
        <w:t xml:space="preserve"> </w:t>
      </w:r>
      <w:r w:rsidR="004F241F" w:rsidRPr="00C05C6B">
        <w:rPr>
          <w:color w:val="000000" w:themeColor="text1"/>
          <w:lang w:val="fr-BE"/>
        </w:rPr>
        <w:t xml:space="preserve">impliquent des primautés de registres discursifs </w:t>
      </w:r>
      <w:r w:rsidR="007A7871" w:rsidRPr="00C05C6B">
        <w:rPr>
          <w:color w:val="000000" w:themeColor="text1"/>
          <w:lang w:val="fr-BE"/>
        </w:rPr>
        <w:t>spécifiques</w:t>
      </w:r>
      <w:r w:rsidR="004F241F" w:rsidRPr="00C05C6B">
        <w:rPr>
          <w:color w:val="000000" w:themeColor="text1"/>
          <w:lang w:val="fr-BE"/>
        </w:rPr>
        <w:t xml:space="preserve"> (Marché</w:t>
      </w:r>
      <w:r w:rsidR="00ED5804" w:rsidRPr="00C05C6B">
        <w:rPr>
          <w:color w:val="000000" w:themeColor="text1"/>
          <w:lang w:val="fr-BE"/>
        </w:rPr>
        <w:t xml:space="preserve"> </w:t>
      </w:r>
      <w:r w:rsidR="004F241F" w:rsidRPr="00C05C6B">
        <w:rPr>
          <w:color w:val="000000" w:themeColor="text1"/>
          <w:lang w:val="fr-BE"/>
        </w:rPr>
        <w:t>; Travail</w:t>
      </w:r>
      <w:r w:rsidR="00ED5804" w:rsidRPr="00C05C6B">
        <w:rPr>
          <w:color w:val="000000" w:themeColor="text1"/>
          <w:lang w:val="fr-BE"/>
        </w:rPr>
        <w:t xml:space="preserve"> </w:t>
      </w:r>
      <w:r w:rsidR="004F241F" w:rsidRPr="00C05C6B">
        <w:rPr>
          <w:color w:val="000000" w:themeColor="text1"/>
          <w:lang w:val="fr-BE"/>
        </w:rPr>
        <w:t xml:space="preserve">; Mobilité) soutenus </w:t>
      </w:r>
      <w:r w:rsidR="00FD43B3" w:rsidRPr="00C05C6B">
        <w:rPr>
          <w:color w:val="000000" w:themeColor="text1"/>
          <w:lang w:val="fr-BE"/>
        </w:rPr>
        <w:t xml:space="preserve">par des principes de régulation </w:t>
      </w:r>
      <w:r w:rsidR="00764153" w:rsidRPr="00C05C6B">
        <w:rPr>
          <w:color w:val="000000" w:themeColor="text1"/>
          <w:lang w:val="fr-BE"/>
        </w:rPr>
        <w:t>difficilement compatibles</w:t>
      </w:r>
      <w:r w:rsidR="00FD43B3" w:rsidRPr="00C05C6B">
        <w:rPr>
          <w:color w:val="000000" w:themeColor="text1"/>
          <w:lang w:val="fr-BE"/>
        </w:rPr>
        <w:t>.</w:t>
      </w:r>
      <w:r w:rsidR="004F241F" w:rsidRPr="00C05C6B">
        <w:rPr>
          <w:color w:val="000000" w:themeColor="text1"/>
          <w:lang w:val="fr-BE"/>
        </w:rPr>
        <w:t xml:space="preserve"> </w:t>
      </w:r>
      <w:r w:rsidR="00B530A8" w:rsidRPr="00C05C6B">
        <w:rPr>
          <w:color w:val="000000" w:themeColor="text1"/>
          <w:lang w:val="fr-BE"/>
        </w:rPr>
        <w:t xml:space="preserve">Comme évoqué précédemment, </w:t>
      </w:r>
      <w:r w:rsidR="00173A91" w:rsidRPr="00C05C6B">
        <w:rPr>
          <w:color w:val="000000" w:themeColor="text1"/>
          <w:lang w:val="fr-BE"/>
        </w:rPr>
        <w:t>ces logiques sont soutenues tantôt par des acteurs traditionnels</w:t>
      </w:r>
      <w:r w:rsidR="00322C38">
        <w:rPr>
          <w:color w:val="000000" w:themeColor="text1"/>
          <w:lang w:val="fr-BE"/>
        </w:rPr>
        <w:t>,</w:t>
      </w:r>
      <w:r w:rsidR="00173A91" w:rsidRPr="00C05C6B">
        <w:rPr>
          <w:color w:val="000000" w:themeColor="text1"/>
          <w:lang w:val="fr-BE"/>
        </w:rPr>
        <w:t xml:space="preserve"> tantôt par de</w:t>
      </w:r>
      <w:r w:rsidR="00B530A8" w:rsidRPr="00C05C6B">
        <w:rPr>
          <w:color w:val="000000" w:themeColor="text1"/>
          <w:lang w:val="fr-BE"/>
        </w:rPr>
        <w:t xml:space="preserve"> nouveaux acteurs</w:t>
      </w:r>
      <w:r w:rsidR="00173A91" w:rsidRPr="00C05C6B">
        <w:rPr>
          <w:color w:val="000000" w:themeColor="text1"/>
          <w:lang w:val="fr-BE"/>
        </w:rPr>
        <w:t xml:space="preserve"> qui</w:t>
      </w:r>
      <w:r w:rsidR="00B530A8" w:rsidRPr="00C05C6B">
        <w:rPr>
          <w:color w:val="000000" w:themeColor="text1"/>
          <w:lang w:val="fr-BE"/>
        </w:rPr>
        <w:t xml:space="preserve"> </w:t>
      </w:r>
      <w:r w:rsidR="007A7871" w:rsidRPr="00C05C6B">
        <w:rPr>
          <w:color w:val="000000" w:themeColor="text1"/>
          <w:lang w:val="fr-BE"/>
        </w:rPr>
        <w:t>n</w:t>
      </w:r>
      <w:r w:rsidR="00B530A8" w:rsidRPr="00C05C6B">
        <w:rPr>
          <w:color w:val="000000" w:themeColor="text1"/>
          <w:lang w:val="fr-BE"/>
        </w:rPr>
        <w:t>e font pas partie initi</w:t>
      </w:r>
      <w:r w:rsidR="007A7871" w:rsidRPr="00C05C6B">
        <w:rPr>
          <w:color w:val="000000" w:themeColor="text1"/>
          <w:lang w:val="fr-BE"/>
        </w:rPr>
        <w:t>alement du champ</w:t>
      </w:r>
      <w:r w:rsidR="00A604D1" w:rsidRPr="00C05C6B">
        <w:rPr>
          <w:color w:val="000000" w:themeColor="text1"/>
          <w:lang w:val="fr-BE"/>
        </w:rPr>
        <w:t xml:space="preserve">, ce qui </w:t>
      </w:r>
      <w:r w:rsidR="00B530A8" w:rsidRPr="00C05C6B">
        <w:rPr>
          <w:color w:val="000000" w:themeColor="text1"/>
          <w:lang w:val="fr-BE"/>
        </w:rPr>
        <w:t xml:space="preserve">renforce </w:t>
      </w:r>
      <w:r w:rsidR="00574CB4" w:rsidRPr="00C05C6B">
        <w:rPr>
          <w:color w:val="000000" w:themeColor="text1"/>
          <w:lang w:val="fr-BE"/>
        </w:rPr>
        <w:t xml:space="preserve">la complexité de l’ensemble. </w:t>
      </w:r>
      <w:r w:rsidR="00B530A8" w:rsidRPr="00C05C6B">
        <w:rPr>
          <w:color w:val="000000" w:themeColor="text1"/>
          <w:lang w:val="fr-BE"/>
        </w:rPr>
        <w:t xml:space="preserve"> </w:t>
      </w:r>
    </w:p>
    <w:p w14:paraId="47577A9F" w14:textId="0C827B14" w:rsidR="00F47EE5" w:rsidRPr="00C05C6B" w:rsidRDefault="00F47EE5" w:rsidP="00A225E1">
      <w:pPr>
        <w:spacing w:before="120" w:after="120"/>
        <w:rPr>
          <w:color w:val="000000" w:themeColor="text1"/>
          <w:lang w:val="fr-BE" w:eastAsia="fr-FR"/>
        </w:rPr>
      </w:pPr>
      <w:r w:rsidRPr="00C05C6B">
        <w:rPr>
          <w:color w:val="000000" w:themeColor="text1"/>
          <w:lang w:val="fr-BE" w:eastAsia="fr-FR"/>
        </w:rPr>
        <w:t>Dans la mesure où cette concurrence entre logique</w:t>
      </w:r>
      <w:r w:rsidR="007A7871" w:rsidRPr="00C05C6B">
        <w:rPr>
          <w:color w:val="000000" w:themeColor="text1"/>
          <w:lang w:val="fr-BE" w:eastAsia="fr-FR"/>
        </w:rPr>
        <w:t>s</w:t>
      </w:r>
      <w:r w:rsidRPr="00C05C6B">
        <w:rPr>
          <w:color w:val="000000" w:themeColor="text1"/>
          <w:lang w:val="fr-BE" w:eastAsia="fr-FR"/>
        </w:rPr>
        <w:t xml:space="preserve"> persiste</w:t>
      </w:r>
      <w:r w:rsidR="00322C38">
        <w:rPr>
          <w:color w:val="000000" w:themeColor="text1"/>
          <w:lang w:val="fr-BE" w:eastAsia="fr-FR"/>
        </w:rPr>
        <w:t>,</w:t>
      </w:r>
      <w:r w:rsidRPr="00C05C6B">
        <w:rPr>
          <w:color w:val="000000" w:themeColor="text1"/>
          <w:lang w:val="fr-BE" w:eastAsia="fr-FR"/>
        </w:rPr>
        <w:t xml:space="preserve"> et qu’aucune logique ne domine et ne permet de stabiliser la situation, </w:t>
      </w:r>
      <w:r w:rsidR="00FD43B3" w:rsidRPr="00C05C6B">
        <w:rPr>
          <w:color w:val="000000" w:themeColor="text1"/>
          <w:lang w:val="fr-BE" w:eastAsia="fr-FR"/>
        </w:rPr>
        <w:t>elle crée</w:t>
      </w:r>
      <w:r w:rsidRPr="00C05C6B">
        <w:rPr>
          <w:color w:val="000000" w:themeColor="text1"/>
          <w:lang w:val="fr-BE" w:eastAsia="fr-FR"/>
        </w:rPr>
        <w:t xml:space="preserve"> un champ de </w:t>
      </w:r>
      <w:r w:rsidR="004B6F02" w:rsidRPr="00C05C6B">
        <w:rPr>
          <w:color w:val="000000" w:themeColor="text1"/>
          <w:lang w:val="fr-BE" w:eastAsia="fr-FR"/>
        </w:rPr>
        <w:t>bataille</w:t>
      </w:r>
      <w:r w:rsidR="00F9778B" w:rsidRPr="00C05C6B">
        <w:rPr>
          <w:color w:val="000000" w:themeColor="text1"/>
          <w:lang w:val="fr-BE" w:eastAsia="fr-FR"/>
        </w:rPr>
        <w:t>. Cette</w:t>
      </w:r>
      <w:r w:rsidR="00FD43B3" w:rsidRPr="00C05C6B">
        <w:rPr>
          <w:color w:val="000000" w:themeColor="text1"/>
          <w:lang w:val="fr-BE" w:eastAsia="fr-FR"/>
        </w:rPr>
        <w:t xml:space="preserve"> </w:t>
      </w:r>
      <w:r w:rsidR="004B6F02" w:rsidRPr="00C05C6B">
        <w:rPr>
          <w:color w:val="000000" w:themeColor="text1"/>
          <w:lang w:val="fr-BE" w:eastAsia="fr-FR"/>
        </w:rPr>
        <w:t xml:space="preserve">métaphore empruntée </w:t>
      </w:r>
      <w:r w:rsidR="00FD43B3" w:rsidRPr="00C05C6B">
        <w:rPr>
          <w:color w:val="000000" w:themeColor="text1"/>
          <w:lang w:val="fr-BE" w:eastAsia="fr-FR"/>
        </w:rPr>
        <w:t xml:space="preserve">à </w:t>
      </w:r>
      <w:r w:rsidR="00F9778B" w:rsidRPr="00C05C6B">
        <w:rPr>
          <w:color w:val="000000" w:themeColor="text1"/>
          <w:lang w:val="fr-BE" w:eastAsia="fr-FR"/>
        </w:rPr>
        <w:fldChar w:fldCharType="begin"/>
      </w:r>
      <w:r w:rsidR="0095398D" w:rsidRPr="00C05C6B">
        <w:rPr>
          <w:color w:val="000000" w:themeColor="text1"/>
          <w:lang w:val="fr-BE" w:eastAsia="fr-FR"/>
        </w:rPr>
        <w:instrText xml:space="preserve"> ADDIN ZOTERO_ITEM CSL_CITATION {"citationID":"wVviyusI","properties":{"formattedCitation":"(P. J. DiMaggio &amp; Powell, 1983)","plainCitation":"(P. J. DiMaggio &amp; Powell, 1983)","dontUpdate":true,"noteIndex":0},"citationItems":[{"id":597,"uris":["http://zotero.org/users/6183971/items/9UA5WKGL"],"itemData":{"id":597,"type":"article-journal","abstract":"What makes organizations so similar? We contend that the engine of rationalization and bureaucratization has moved from the competitive marketplace to the state and the professions. Once a set of organizations emerges as a field, a paradox arises: rational actors make their organizations increasingly similar as they try to change them. We describe three isomorphic processes--coercive, mimetic, and normative--leading to this outcome. We then specify hypotheses about the impact of resource centralization and dependency, goal ambiguity and technical uncertainty, and professionalization and structuration on isomorphic change. Finally, we suggest implications for theories of organizations and social change.","container-title":"American Sociological Review","DOI":"10.2307/2095101","ISSN":"0003-1224","issue":"2","note":"publisher: [American Sociological Association, Sage Publications, Inc.]","page":"147-160","source":"JSTOR","title":"The Iron Cage Revisited: Institutional Isomorphism and Collective Rationality in Organizational Fields","title-short":"The Iron Cage Revisited","URL":"https://www.jstor.org/stable/2095101","volume":"48","author":[{"family":"DiMaggio","given":"Paul J."},{"family":"Powell","given":"Walter W."}],"accessed":{"date-parts":[["2020",12,1]]},"issued":{"date-parts":[["1983"]]}}}],"schema":"https://github.com/citation-style-language/schema/raw/master/csl-citation.json"} </w:instrText>
      </w:r>
      <w:r w:rsidR="00F9778B" w:rsidRPr="00C05C6B">
        <w:rPr>
          <w:color w:val="000000" w:themeColor="text1"/>
          <w:lang w:val="fr-BE" w:eastAsia="fr-FR"/>
        </w:rPr>
        <w:fldChar w:fldCharType="separate"/>
      </w:r>
      <w:r w:rsidR="00F9778B" w:rsidRPr="00C05C6B">
        <w:rPr>
          <w:rFonts w:cs="Times New Roman"/>
          <w:color w:val="000000" w:themeColor="text1"/>
        </w:rPr>
        <w:t xml:space="preserve">DiMaggio </w:t>
      </w:r>
      <w:r w:rsidR="00A514FB">
        <w:rPr>
          <w:rFonts w:cs="Times New Roman"/>
          <w:color w:val="000000" w:themeColor="text1"/>
        </w:rPr>
        <w:t>et</w:t>
      </w:r>
      <w:r w:rsidR="00F9778B" w:rsidRPr="00C05C6B">
        <w:rPr>
          <w:rFonts w:cs="Times New Roman"/>
          <w:color w:val="000000" w:themeColor="text1"/>
        </w:rPr>
        <w:t xml:space="preserve"> Powell</w:t>
      </w:r>
      <w:r w:rsidR="00C92992" w:rsidRPr="00C05C6B">
        <w:rPr>
          <w:rFonts w:cs="Times New Roman"/>
          <w:color w:val="000000" w:themeColor="text1"/>
        </w:rPr>
        <w:t xml:space="preserve"> </w:t>
      </w:r>
      <w:r w:rsidR="00F9778B" w:rsidRPr="00C05C6B">
        <w:rPr>
          <w:rFonts w:cs="Times New Roman"/>
          <w:color w:val="000000" w:themeColor="text1"/>
        </w:rPr>
        <w:t>(1983)</w:t>
      </w:r>
      <w:r w:rsidR="00F9778B" w:rsidRPr="00C05C6B">
        <w:rPr>
          <w:color w:val="000000" w:themeColor="text1"/>
          <w:lang w:val="fr-BE" w:eastAsia="fr-FR"/>
        </w:rPr>
        <w:fldChar w:fldCharType="end"/>
      </w:r>
      <w:r w:rsidR="00F9778B" w:rsidRPr="00C05C6B">
        <w:rPr>
          <w:color w:val="000000" w:themeColor="text1"/>
          <w:lang w:val="fr-BE" w:eastAsia="fr-FR"/>
        </w:rPr>
        <w:t xml:space="preserve"> </w:t>
      </w:r>
      <w:r w:rsidR="00F9778B" w:rsidRPr="00C05C6B">
        <w:rPr>
          <w:color w:val="000000" w:themeColor="text1"/>
          <w:lang w:val="fr-BE"/>
        </w:rPr>
        <w:t>illustre comment d</w:t>
      </w:r>
      <w:r w:rsidR="00F9778B" w:rsidRPr="00C05C6B">
        <w:rPr>
          <w:color w:val="000000" w:themeColor="text1"/>
          <w:lang w:val="fr-BE" w:eastAsia="fr-FR"/>
        </w:rPr>
        <w:t>es acteurs de terrain, en particulier ceux qui détiennent un pouvoir important,</w:t>
      </w:r>
      <w:r w:rsidR="00A604D1" w:rsidRPr="00C05C6B">
        <w:rPr>
          <w:color w:val="000000" w:themeColor="text1"/>
          <w:lang w:val="fr-BE" w:eastAsia="fr-FR"/>
        </w:rPr>
        <w:t xml:space="preserve"> rejettent l’ascension d’une</w:t>
      </w:r>
      <w:r w:rsidR="00F9778B" w:rsidRPr="00C05C6B">
        <w:rPr>
          <w:color w:val="000000" w:themeColor="text1"/>
          <w:lang w:val="fr-BE" w:eastAsia="fr-FR"/>
        </w:rPr>
        <w:t xml:space="preserve"> nouvelle logique et </w:t>
      </w:r>
      <w:r w:rsidR="00244619" w:rsidRPr="00C05C6B">
        <w:rPr>
          <w:color w:val="000000" w:themeColor="text1"/>
          <w:lang w:val="fr-BE" w:eastAsia="fr-FR"/>
        </w:rPr>
        <w:t>s’efforcent de</w:t>
      </w:r>
      <w:r w:rsidR="00F9778B" w:rsidRPr="00C05C6B">
        <w:rPr>
          <w:color w:val="000000" w:themeColor="text1"/>
          <w:lang w:val="fr-BE" w:eastAsia="fr-FR"/>
        </w:rPr>
        <w:t xml:space="preserve"> créer un bouclier de défense (</w:t>
      </w:r>
      <w:r w:rsidR="00F9778B" w:rsidRPr="00C05C6B">
        <w:rPr>
          <w:i/>
          <w:color w:val="000000" w:themeColor="text1"/>
          <w:lang w:val="fr-BE" w:eastAsia="fr-FR"/>
        </w:rPr>
        <w:t>le dit « </w:t>
      </w:r>
      <w:r w:rsidR="00244619" w:rsidRPr="00C05C6B">
        <w:rPr>
          <w:i/>
          <w:color w:val="000000" w:themeColor="text1"/>
          <w:lang w:val="fr-BE" w:eastAsia="fr-FR"/>
        </w:rPr>
        <w:t>P</w:t>
      </w:r>
      <w:r w:rsidR="00F9778B" w:rsidRPr="00C05C6B">
        <w:rPr>
          <w:i/>
          <w:color w:val="000000" w:themeColor="text1"/>
          <w:lang w:val="fr-BE" w:eastAsia="fr-FR"/>
        </w:rPr>
        <w:t>owershield » mentionné dans le titre notre premier article</w:t>
      </w:r>
      <w:r w:rsidR="00F9778B" w:rsidRPr="00C05C6B">
        <w:rPr>
          <w:color w:val="000000" w:themeColor="text1"/>
          <w:lang w:val="fr-BE" w:eastAsia="fr-FR"/>
        </w:rPr>
        <w:t xml:space="preserve">). </w:t>
      </w:r>
      <w:r w:rsidR="00B42C82" w:rsidRPr="00C05C6B">
        <w:rPr>
          <w:color w:val="000000" w:themeColor="text1"/>
          <w:lang w:val="fr-BE" w:eastAsia="fr-FR"/>
        </w:rPr>
        <w:t xml:space="preserve">En absence de décision politique, </w:t>
      </w:r>
      <w:r w:rsidR="00F9778B" w:rsidRPr="00C05C6B">
        <w:rPr>
          <w:color w:val="000000" w:themeColor="text1"/>
          <w:lang w:val="fr-BE" w:eastAsia="fr-FR"/>
        </w:rPr>
        <w:t xml:space="preserve">le champ </w:t>
      </w:r>
      <w:r w:rsidR="00B42C82" w:rsidRPr="00C05C6B">
        <w:rPr>
          <w:color w:val="000000" w:themeColor="text1"/>
          <w:lang w:val="fr-BE" w:eastAsia="fr-FR"/>
        </w:rPr>
        <w:t xml:space="preserve">se recompose et se régule au regard </w:t>
      </w:r>
      <w:r w:rsidR="00244619" w:rsidRPr="00C05C6B">
        <w:rPr>
          <w:color w:val="000000" w:themeColor="text1"/>
          <w:lang w:val="fr-BE" w:eastAsia="fr-FR"/>
        </w:rPr>
        <w:t xml:space="preserve">des logiques </w:t>
      </w:r>
      <w:r w:rsidR="00876FDA" w:rsidRPr="00C05C6B">
        <w:rPr>
          <w:color w:val="000000" w:themeColor="text1"/>
          <w:lang w:val="fr-BE" w:eastAsia="fr-FR"/>
        </w:rPr>
        <w:t xml:space="preserve">qui mettent en </w:t>
      </w:r>
      <w:r w:rsidR="00A604D1" w:rsidRPr="00C05C6B">
        <w:rPr>
          <w:color w:val="000000" w:themeColor="text1"/>
          <w:lang w:val="fr-BE" w:eastAsia="fr-FR"/>
        </w:rPr>
        <w:t>compétition</w:t>
      </w:r>
      <w:r w:rsidR="00876FDA" w:rsidRPr="00C05C6B">
        <w:rPr>
          <w:color w:val="000000" w:themeColor="text1"/>
          <w:lang w:val="fr-BE" w:eastAsia="fr-FR"/>
        </w:rPr>
        <w:t xml:space="preserve"> les registres du marché, du travail et de la mobilité. </w:t>
      </w:r>
    </w:p>
    <w:p w14:paraId="4450BFB6" w14:textId="5767C9E2" w:rsidR="00AC32D7" w:rsidRPr="00C05C6B" w:rsidRDefault="00AC32D7" w:rsidP="00A225E1">
      <w:pPr>
        <w:spacing w:before="120" w:after="120"/>
        <w:rPr>
          <w:color w:val="000000" w:themeColor="text1"/>
          <w:lang w:val="fr-BE"/>
        </w:rPr>
      </w:pPr>
      <w:r w:rsidRPr="00C05C6B">
        <w:rPr>
          <w:color w:val="000000" w:themeColor="text1"/>
          <w:lang w:val="fr-BE"/>
        </w:rPr>
        <w:t xml:space="preserve">Cette complexité institutionnelle </w:t>
      </w:r>
      <w:r w:rsidR="00F75E16" w:rsidRPr="00C05C6B">
        <w:rPr>
          <w:color w:val="000000" w:themeColor="text1"/>
          <w:lang w:val="fr-BE"/>
        </w:rPr>
        <w:t>rend les frontières du champ instables et perméables, et donne ainsi l’occasion</w:t>
      </w:r>
      <w:r w:rsidRPr="00C05C6B">
        <w:rPr>
          <w:color w:val="000000" w:themeColor="text1"/>
          <w:lang w:val="fr-BE"/>
        </w:rPr>
        <w:t xml:space="preserve"> aux acteurs organisationnels </w:t>
      </w:r>
      <w:r w:rsidR="00F75E16" w:rsidRPr="00C05C6B">
        <w:rPr>
          <w:color w:val="000000" w:themeColor="text1"/>
          <w:lang w:val="fr-BE"/>
        </w:rPr>
        <w:t>de proposer de</w:t>
      </w:r>
      <w:r w:rsidRPr="00C05C6B">
        <w:rPr>
          <w:color w:val="000000" w:themeColor="text1"/>
          <w:lang w:val="fr-BE"/>
        </w:rPr>
        <w:t xml:space="preserve"> nouvelles pratiques </w:t>
      </w:r>
      <w:r w:rsidRPr="00C05C6B">
        <w:rPr>
          <w:color w:val="000000" w:themeColor="text1"/>
          <w:lang w:val="fr-BE"/>
        </w:rPr>
        <w:fldChar w:fldCharType="begin"/>
      </w:r>
      <w:r w:rsidRPr="00C05C6B">
        <w:rPr>
          <w:color w:val="000000" w:themeColor="text1"/>
          <w:lang w:val="fr-BE"/>
        </w:rPr>
        <w:instrText xml:space="preserve"> ADDIN ZOTERO_ITEM CSL_CITATION {"citationID":"PQGES96C","properties":{"formattedCitation":"(A.M. Vermeulen et al., 2016)","plainCitation":"(A.M. Vermeulen et al., 2016)","dontUpdate":true,"noteIndex":0},"citationItems":[{"id":2494,"uris":["http://zotero.org/users/6183971/items/EDCWBWQY"],"itemData":{"id":2494,"type":"article-journal","container-title":"Strategic Organization","DOI":"10.1177/1476127016675997","ISSN":"1476-1270","issue":"4","note":"publisher: SAGE Publications","page":"277-286","source":"SAGE Journals","title":"Strategic responses to institutional complexity","URL":"https://doi.org/10.1177/1476127016675997","volume":"14","author":[{"family":"A.M. Vermeulen","given":"Patrick"},{"family":"Zietsma","given":"Charlene"},{"family":"Greenwood","given":"Royston"},{"family":"Langley","given":"Ann"}],"accessed":{"date-parts":[["2023",10,9]]},"issued":{"date-parts":[["2016",11,1]]}}}],"schema":"https://github.com/citation-style-language/schema/raw/master/csl-citation.json"} </w:instrText>
      </w:r>
      <w:r w:rsidRPr="00C05C6B">
        <w:rPr>
          <w:color w:val="000000" w:themeColor="text1"/>
          <w:lang w:val="fr-BE"/>
        </w:rPr>
        <w:fldChar w:fldCharType="separate"/>
      </w:r>
      <w:r w:rsidRPr="00C05C6B">
        <w:rPr>
          <w:color w:val="000000" w:themeColor="text1"/>
          <w:lang w:val="fr-BE"/>
        </w:rPr>
        <w:t>(Vermeulen et al., 2016)</w:t>
      </w:r>
      <w:r w:rsidRPr="00C05C6B">
        <w:rPr>
          <w:color w:val="000000" w:themeColor="text1"/>
          <w:lang w:val="fr-BE"/>
        </w:rPr>
        <w:fldChar w:fldCharType="end"/>
      </w:r>
      <w:r w:rsidRPr="00C05C6B">
        <w:rPr>
          <w:color w:val="000000" w:themeColor="text1"/>
          <w:lang w:val="fr-BE"/>
        </w:rPr>
        <w:t xml:space="preserve">. </w:t>
      </w:r>
      <w:r w:rsidR="00151281" w:rsidRPr="00C05C6B">
        <w:rPr>
          <w:rFonts w:eastAsia="Times New Roman"/>
          <w:color w:val="000000" w:themeColor="text1"/>
          <w:lang w:val="fr-BE" w:eastAsia="fr-FR"/>
        </w:rPr>
        <w:t>L</w:t>
      </w:r>
      <w:r w:rsidRPr="00C05C6B">
        <w:rPr>
          <w:rFonts w:eastAsia="Times New Roman"/>
          <w:color w:val="000000" w:themeColor="text1"/>
          <w:lang w:val="fr-BE" w:eastAsia="fr-FR"/>
        </w:rPr>
        <w:t>e champ</w:t>
      </w:r>
      <w:r w:rsidR="005B0EBB" w:rsidRPr="00C05C6B">
        <w:rPr>
          <w:rFonts w:eastAsia="Times New Roman"/>
          <w:color w:val="000000" w:themeColor="text1"/>
          <w:lang w:val="fr-BE" w:eastAsia="fr-FR"/>
        </w:rPr>
        <w:t xml:space="preserve"> informel</w:t>
      </w:r>
      <w:r w:rsidRPr="00C05C6B">
        <w:rPr>
          <w:rFonts w:eastAsia="Times New Roman"/>
          <w:color w:val="000000" w:themeColor="text1"/>
          <w:lang w:val="fr-BE" w:eastAsia="fr-FR"/>
        </w:rPr>
        <w:t xml:space="preserve"> </w:t>
      </w:r>
      <w:r w:rsidR="005B0EBB" w:rsidRPr="00C05C6B">
        <w:rPr>
          <w:rFonts w:eastAsia="Times New Roman"/>
          <w:color w:val="000000" w:themeColor="text1"/>
          <w:lang w:val="fr-BE" w:eastAsia="fr-FR"/>
        </w:rPr>
        <w:t xml:space="preserve">ouvre </w:t>
      </w:r>
      <w:r w:rsidR="00F75E16" w:rsidRPr="00C05C6B">
        <w:rPr>
          <w:rFonts w:eastAsia="Times New Roman"/>
          <w:color w:val="000000" w:themeColor="text1"/>
          <w:lang w:val="fr-BE" w:eastAsia="fr-FR"/>
        </w:rPr>
        <w:t xml:space="preserve">l’espace </w:t>
      </w:r>
      <w:r w:rsidR="005B0EBB" w:rsidRPr="00C05C6B">
        <w:rPr>
          <w:rFonts w:eastAsia="Times New Roman"/>
          <w:color w:val="000000" w:themeColor="text1"/>
          <w:lang w:val="fr-BE" w:eastAsia="fr-FR"/>
        </w:rPr>
        <w:t xml:space="preserve">à </w:t>
      </w:r>
      <w:r w:rsidRPr="00C05C6B">
        <w:rPr>
          <w:rFonts w:eastAsia="Times New Roman"/>
          <w:color w:val="000000" w:themeColor="text1"/>
          <w:lang w:val="fr-BE" w:eastAsia="fr-FR"/>
        </w:rPr>
        <w:t>des acteurs extérieurs</w:t>
      </w:r>
      <w:r w:rsidR="00322C38">
        <w:rPr>
          <w:rFonts w:eastAsia="Times New Roman"/>
          <w:color w:val="000000" w:themeColor="text1"/>
          <w:lang w:val="fr-BE" w:eastAsia="fr-FR"/>
        </w:rPr>
        <w:t>,</w:t>
      </w:r>
      <w:r w:rsidR="009104D6" w:rsidRPr="00C05C6B">
        <w:rPr>
          <w:rFonts w:eastAsia="Times New Roman"/>
          <w:color w:val="000000" w:themeColor="text1"/>
          <w:lang w:val="fr-BE" w:eastAsia="fr-FR"/>
        </w:rPr>
        <w:t xml:space="preserve"> </w:t>
      </w:r>
      <w:r w:rsidR="005B0EBB" w:rsidRPr="00C05C6B">
        <w:rPr>
          <w:rFonts w:eastAsia="Times New Roman"/>
          <w:color w:val="000000" w:themeColor="text1"/>
          <w:lang w:val="fr-BE" w:eastAsia="fr-FR"/>
        </w:rPr>
        <w:t xml:space="preserve">dont </w:t>
      </w:r>
      <w:r w:rsidR="00CC79CF" w:rsidRPr="00C05C6B">
        <w:rPr>
          <w:rFonts w:eastAsia="Times New Roman"/>
          <w:color w:val="000000" w:themeColor="text1"/>
          <w:lang w:val="fr-BE" w:eastAsia="fr-FR"/>
        </w:rPr>
        <w:t xml:space="preserve">des acteurs économiques qui réagissent stratégiquement à ce contexte complexe </w:t>
      </w:r>
      <w:r w:rsidRPr="00C05C6B">
        <w:rPr>
          <w:color w:val="000000" w:themeColor="text1"/>
          <w:lang w:val="fr-BE"/>
        </w:rPr>
        <w:fldChar w:fldCharType="begin"/>
      </w:r>
      <w:r w:rsidR="00CC79CF" w:rsidRPr="00C05C6B">
        <w:rPr>
          <w:color w:val="000000" w:themeColor="text1"/>
          <w:lang w:val="fr-BE"/>
        </w:rPr>
        <w:instrText xml:space="preserve"> ADDIN ZOTERO_ITEM CSL_CITATION {"citationID":"NWOma5RF","properties":{"formattedCitation":"(Greenwood et al., 2011)","plainCitation":"(Greenwood et al., 2011)","noteIndex":0},"citationItems":[{"id":1085,"uris":["http://zotero.org/users/6183971/items/Q72B65QR"],"itemData":{"id":1085,"type":"article-journal","abstract":"Organizations face institutional complexity whenever they confront incompatible prescriptions from multiple institutional logics. Our interest is in how plural institutional logics, refracted through field-level structures and processes, are experienced within organizations and how organizations respond to such complexity. We draw on a variety of cognate literatures to discuss the field-level structural characteristics and organizational attributes that shape institutional complexity. We then explore the repertoire of strategies and structures that organizations deploy to cope with multiple, competing demands. The analytical framework developed herein is presented to guide future scholarship in the systematic analysis of institutional complexity. We conclude by suggesting avenues for future research.","container-title":"Academy of Management Annals","DOI":"10.5465/19416520.2011.590299","ISSN":"1941-6520","issue":"1","journalAbbreviation":"ANNALS","note":"publisher: Academy of Management","page":"317-371","source":"journals.aom.org (Atypon)","title":"Institutional Complexity and Organizational Responses","URL":"https://journals.aom.org/doi/10.5465/19416520.2011.590299","volume":"5","author":[{"family":"Greenwood","given":"Royston"},{"family":"Raynard","given":"Mia"},{"family":"Kodeih","given":"Farah"},{"family":"Micelotta","given":"Evelyn R."},{"family":"Lounsbury","given":"Michael"}],"accessed":{"date-parts":[["2022",3,16]]},"issued":{"date-parts":[["2011",6]]}},"label":"page"}],"schema":"https://github.com/citation-style-language/schema/raw/master/csl-citation.json"} </w:instrText>
      </w:r>
      <w:r w:rsidRPr="00C05C6B">
        <w:rPr>
          <w:color w:val="000000" w:themeColor="text1"/>
          <w:lang w:val="fr-BE"/>
        </w:rPr>
        <w:fldChar w:fldCharType="separate"/>
      </w:r>
      <w:r w:rsidR="00CC79CF" w:rsidRPr="00C05C6B">
        <w:rPr>
          <w:color w:val="000000" w:themeColor="text1"/>
        </w:rPr>
        <w:t>(Greenwood et al., 2011)</w:t>
      </w:r>
      <w:r w:rsidRPr="00C05C6B">
        <w:rPr>
          <w:color w:val="000000" w:themeColor="text1"/>
          <w:lang w:val="fr-BE"/>
        </w:rPr>
        <w:fldChar w:fldCharType="end"/>
      </w:r>
      <w:r w:rsidR="00A604D1" w:rsidRPr="00C05C6B">
        <w:rPr>
          <w:color w:val="000000" w:themeColor="text1"/>
          <w:lang w:val="fr-BE"/>
        </w:rPr>
        <w:t xml:space="preserve">, comme la plateforme K. </w:t>
      </w:r>
      <w:r w:rsidRPr="00C05C6B">
        <w:rPr>
          <w:color w:val="000000" w:themeColor="text1"/>
          <w:lang w:val="fr-BE"/>
        </w:rPr>
        <w:t xml:space="preserve"> </w:t>
      </w:r>
    </w:p>
    <w:p w14:paraId="13423AF8" w14:textId="59D3F185" w:rsidR="00027977" w:rsidRPr="00C05C6B" w:rsidRDefault="00320EC9" w:rsidP="00A225E1">
      <w:pPr>
        <w:pStyle w:val="Titre4"/>
        <w:spacing w:before="120" w:after="120"/>
        <w:rPr>
          <w:color w:val="000000" w:themeColor="text1"/>
          <w:lang w:val="fr-BE"/>
        </w:rPr>
      </w:pPr>
      <w:bookmarkStart w:id="399" w:name="_Toc151300084"/>
      <w:bookmarkStart w:id="400" w:name="_Toc169527966"/>
      <w:bookmarkStart w:id="401" w:name="_Toc149396694"/>
      <w:r w:rsidRPr="00C05C6B">
        <w:rPr>
          <w:color w:val="000000" w:themeColor="text1"/>
          <w:lang w:val="fr-BE"/>
        </w:rPr>
        <w:t>Une tentative de r</w:t>
      </w:r>
      <w:r w:rsidR="00027977" w:rsidRPr="00C05C6B">
        <w:rPr>
          <w:color w:val="000000" w:themeColor="text1"/>
          <w:lang w:val="fr-BE"/>
        </w:rPr>
        <w:t>éponse organisationnelle</w:t>
      </w:r>
      <w:bookmarkEnd w:id="399"/>
      <w:bookmarkEnd w:id="400"/>
      <w:r w:rsidR="00027977" w:rsidRPr="00C05C6B">
        <w:rPr>
          <w:color w:val="000000" w:themeColor="text1"/>
          <w:lang w:val="fr-BE"/>
        </w:rPr>
        <w:t xml:space="preserve"> </w:t>
      </w:r>
      <w:bookmarkEnd w:id="401"/>
    </w:p>
    <w:p w14:paraId="6EDCF988" w14:textId="04B85F33" w:rsidR="00027977" w:rsidRPr="00C05C6B" w:rsidRDefault="00880F76" w:rsidP="00A225E1">
      <w:pPr>
        <w:spacing w:before="120" w:after="120"/>
        <w:rPr>
          <w:color w:val="000000" w:themeColor="text1"/>
          <w:lang w:val="fr-BE" w:eastAsia="fr-FR"/>
        </w:rPr>
      </w:pPr>
      <w:r w:rsidRPr="00C05C6B">
        <w:rPr>
          <w:color w:val="000000" w:themeColor="text1"/>
          <w:lang w:val="fr-BE" w:eastAsia="fr-FR"/>
        </w:rPr>
        <w:t>La plateforme K</w:t>
      </w:r>
      <w:r w:rsidR="00A604D1" w:rsidRPr="00C05C6B">
        <w:rPr>
          <w:color w:val="000000" w:themeColor="text1"/>
          <w:lang w:val="fr-BE"/>
        </w:rPr>
        <w:t xml:space="preserve"> se démarque particulièrement</w:t>
      </w:r>
      <w:r w:rsidR="00F41958" w:rsidRPr="00C05C6B">
        <w:rPr>
          <w:color w:val="000000" w:themeColor="text1"/>
          <w:lang w:val="fr-BE"/>
        </w:rPr>
        <w:t>,</w:t>
      </w:r>
      <w:r w:rsidR="00A604D1" w:rsidRPr="00C05C6B">
        <w:rPr>
          <w:color w:val="000000" w:themeColor="text1"/>
          <w:lang w:val="fr-BE"/>
        </w:rPr>
        <w:t xml:space="preserve"> car elle propose une réponse organisationnelle </w:t>
      </w:r>
      <w:r w:rsidR="002D4933" w:rsidRPr="00C05C6B">
        <w:rPr>
          <w:color w:val="000000" w:themeColor="text1"/>
          <w:lang w:val="fr-BE"/>
        </w:rPr>
        <w:t>aux débats institutionnels en cours</w:t>
      </w:r>
      <w:r w:rsidR="00A604D1" w:rsidRPr="00C05C6B">
        <w:rPr>
          <w:color w:val="000000" w:themeColor="text1"/>
          <w:lang w:val="fr-BE"/>
        </w:rPr>
        <w:t xml:space="preserve">, destinée à équilibrer les rapports de travail sur la plateforme.  </w:t>
      </w:r>
      <w:r w:rsidR="00027977" w:rsidRPr="00C05C6B">
        <w:rPr>
          <w:color w:val="000000" w:themeColor="text1"/>
          <w:lang w:val="fr-BE" w:eastAsia="fr-FR"/>
        </w:rPr>
        <w:t>En effet, il s’avère que les dispositifs discursifs et matériels</w:t>
      </w:r>
      <w:r w:rsidR="00A604D1" w:rsidRPr="00C05C6B">
        <w:rPr>
          <w:color w:val="000000" w:themeColor="text1"/>
          <w:lang w:val="fr-BE" w:eastAsia="fr-FR"/>
        </w:rPr>
        <w:t xml:space="preserve"> proposés par </w:t>
      </w:r>
      <w:r w:rsidRPr="00C05C6B">
        <w:rPr>
          <w:color w:val="000000" w:themeColor="text1"/>
          <w:lang w:val="fr-BE" w:eastAsia="fr-FR"/>
        </w:rPr>
        <w:t>K</w:t>
      </w:r>
      <w:r w:rsidR="00027977" w:rsidRPr="00C05C6B">
        <w:rPr>
          <w:color w:val="000000" w:themeColor="text1"/>
          <w:lang w:val="fr-BE" w:eastAsia="fr-FR"/>
        </w:rPr>
        <w:t xml:space="preserve"> se constituent en </w:t>
      </w:r>
      <w:r w:rsidR="00027977" w:rsidRPr="00C05C6B">
        <w:rPr>
          <w:color w:val="000000" w:themeColor="text1"/>
          <w:lang w:val="fr-BE" w:eastAsia="fr-FR"/>
        </w:rPr>
        <w:lastRenderedPageBreak/>
        <w:t xml:space="preserve">rapport </w:t>
      </w:r>
      <w:r w:rsidR="00322C38">
        <w:rPr>
          <w:color w:val="000000" w:themeColor="text1"/>
          <w:lang w:val="fr-BE" w:eastAsia="fr-FR"/>
        </w:rPr>
        <w:t>avec les</w:t>
      </w:r>
      <w:r w:rsidR="00027977" w:rsidRPr="00C05C6B">
        <w:rPr>
          <w:color w:val="000000" w:themeColor="text1"/>
          <w:lang w:val="fr-BE" w:eastAsia="fr-FR"/>
        </w:rPr>
        <w:t xml:space="preserve"> logiques discursives véhiculées par les acteurs institutionnels, </w:t>
      </w:r>
      <w:r w:rsidR="00027977" w:rsidRPr="00C05C6B">
        <w:rPr>
          <w:color w:val="000000" w:themeColor="text1"/>
          <w:shd w:val="clear" w:color="auto" w:fill="FFFFFF"/>
          <w:lang w:val="fr-BE"/>
        </w:rPr>
        <w:t xml:space="preserve">qui prescrivent des </w:t>
      </w:r>
      <w:r w:rsidRPr="00C05C6B">
        <w:rPr>
          <w:color w:val="000000" w:themeColor="text1"/>
          <w:shd w:val="clear" w:color="auto" w:fill="FFFFFF"/>
          <w:lang w:val="fr-BE"/>
        </w:rPr>
        <w:t>« </w:t>
      </w:r>
      <w:r w:rsidR="00027977" w:rsidRPr="00C05C6B">
        <w:rPr>
          <w:color w:val="000000" w:themeColor="text1"/>
          <w:shd w:val="clear" w:color="auto" w:fill="FFFFFF"/>
          <w:lang w:val="fr-BE"/>
        </w:rPr>
        <w:t>attentes culturelles, des valeurs, des compréhensions divergentes</w:t>
      </w:r>
      <w:r w:rsidR="0095398D" w:rsidRPr="00C05C6B">
        <w:rPr>
          <w:color w:val="000000" w:themeColor="text1"/>
          <w:shd w:val="clear" w:color="auto" w:fill="FFFFFF"/>
          <w:lang w:val="fr-BE"/>
        </w:rPr>
        <w:t> »</w:t>
      </w:r>
      <w:r w:rsidR="00027977" w:rsidRPr="00C05C6B">
        <w:rPr>
          <w:color w:val="000000" w:themeColor="text1"/>
          <w:shd w:val="clear" w:color="auto" w:fill="FFFFFF"/>
          <w:lang w:val="fr-BE"/>
        </w:rPr>
        <w:t xml:space="preserve"> </w:t>
      </w:r>
      <w:r w:rsidR="00CC79CF" w:rsidRPr="00C05C6B">
        <w:rPr>
          <w:color w:val="000000" w:themeColor="text1"/>
          <w:shd w:val="clear" w:color="auto" w:fill="FFFFFF"/>
          <w:lang w:val="fr-BE"/>
        </w:rPr>
        <w:t xml:space="preserve">au sujet de la régulation </w:t>
      </w:r>
      <w:r w:rsidR="00027977" w:rsidRPr="00C05C6B">
        <w:rPr>
          <w:color w:val="000000" w:themeColor="text1"/>
          <w:shd w:val="clear" w:color="auto" w:fill="FFFFFF"/>
          <w:lang w:val="fr-BE"/>
        </w:rPr>
        <w:t>(Greenwood et al., 2011</w:t>
      </w:r>
      <w:r w:rsidR="0095398D" w:rsidRPr="00C05C6B">
        <w:rPr>
          <w:color w:val="000000" w:themeColor="text1"/>
          <w:shd w:val="clear" w:color="auto" w:fill="FFFFFF"/>
          <w:lang w:val="fr-BE"/>
        </w:rPr>
        <w:t> : 341</w:t>
      </w:r>
      <w:r w:rsidR="00027977" w:rsidRPr="00C05C6B">
        <w:rPr>
          <w:color w:val="000000" w:themeColor="text1"/>
          <w:shd w:val="clear" w:color="auto" w:fill="FFFFFF"/>
          <w:lang w:val="fr-BE"/>
        </w:rPr>
        <w:t>).</w:t>
      </w:r>
      <w:r w:rsidR="00027977" w:rsidRPr="00C05C6B">
        <w:rPr>
          <w:color w:val="000000" w:themeColor="text1"/>
          <w:lang w:val="fr-BE" w:eastAsia="fr-FR"/>
        </w:rPr>
        <w:t xml:space="preserve"> </w:t>
      </w:r>
    </w:p>
    <w:p w14:paraId="2E5DD483" w14:textId="282A80C6" w:rsidR="00027977" w:rsidRPr="00C05C6B" w:rsidRDefault="00027977" w:rsidP="00A225E1">
      <w:pPr>
        <w:spacing w:before="120" w:after="120"/>
        <w:rPr>
          <w:color w:val="000000" w:themeColor="text1"/>
          <w:lang w:val="fr-BE" w:eastAsia="fr-FR"/>
        </w:rPr>
      </w:pPr>
      <w:r w:rsidRPr="00C05C6B">
        <w:rPr>
          <w:color w:val="000000" w:themeColor="text1"/>
          <w:lang w:val="fr-BE" w:eastAsia="fr-FR"/>
        </w:rPr>
        <w:t xml:space="preserve">Ces différents schèmes discursifs de la régulation polarisés au sein du secteur sont des ressources culturelles ou </w:t>
      </w:r>
      <w:r w:rsidR="00A514FB">
        <w:rPr>
          <w:color w:val="000000" w:themeColor="text1"/>
          <w:lang w:val="fr-BE" w:eastAsia="fr-FR"/>
        </w:rPr>
        <w:t>« </w:t>
      </w:r>
      <w:r w:rsidRPr="00C05C6B">
        <w:rPr>
          <w:color w:val="000000" w:themeColor="text1"/>
          <w:lang w:val="fr-BE" w:eastAsia="fr-FR"/>
        </w:rPr>
        <w:t>outi</w:t>
      </w:r>
      <w:r w:rsidR="00880F76" w:rsidRPr="00C05C6B">
        <w:rPr>
          <w:color w:val="000000" w:themeColor="text1"/>
          <w:lang w:val="fr-BE" w:eastAsia="fr-FR"/>
        </w:rPr>
        <w:t>ls</w:t>
      </w:r>
      <w:r w:rsidR="00A514FB">
        <w:rPr>
          <w:color w:val="000000" w:themeColor="text1"/>
          <w:lang w:val="fr-BE" w:eastAsia="fr-FR"/>
        </w:rPr>
        <w:t> »</w:t>
      </w:r>
      <w:r w:rsidR="00880F76" w:rsidRPr="00C05C6B">
        <w:rPr>
          <w:color w:val="000000" w:themeColor="text1"/>
          <w:lang w:val="fr-BE" w:eastAsia="fr-FR"/>
        </w:rPr>
        <w:t xml:space="preserve"> utilisés par la plateforme</w:t>
      </w:r>
      <w:r w:rsidRPr="00C05C6B">
        <w:rPr>
          <w:color w:val="000000" w:themeColor="text1"/>
          <w:lang w:val="fr-BE" w:eastAsia="fr-FR"/>
        </w:rPr>
        <w:t xml:space="preserve"> </w:t>
      </w:r>
      <w:r w:rsidR="00880F76" w:rsidRPr="00C05C6B">
        <w:rPr>
          <w:color w:val="000000" w:themeColor="text1"/>
          <w:lang w:val="fr-BE" w:eastAsia="fr-FR"/>
        </w:rPr>
        <w:t xml:space="preserve">pour créer leur ligne d'action </w:t>
      </w:r>
      <w:r w:rsidRPr="00C05C6B">
        <w:rPr>
          <w:color w:val="000000" w:themeColor="text1"/>
          <w:lang w:val="fr-BE" w:eastAsia="fr-FR"/>
        </w:rPr>
        <w:t xml:space="preserve">et leur ligne narrative </w:t>
      </w:r>
      <w:r w:rsidRPr="00C05C6B">
        <w:rPr>
          <w:color w:val="000000" w:themeColor="text1"/>
          <w:lang w:val="fr-BE" w:eastAsia="fr-FR"/>
        </w:rPr>
        <w:fldChar w:fldCharType="begin"/>
      </w:r>
      <w:r w:rsidRPr="00C05C6B">
        <w:rPr>
          <w:color w:val="000000" w:themeColor="text1"/>
          <w:lang w:val="fr-BE" w:eastAsia="fr-FR"/>
        </w:rPr>
        <w:instrText xml:space="preserve"> ADDIN ZOTERO_ITEM CSL_CITATION {"citationID":"sm4ySqIY","properties":{"formattedCitation":"(Swidler, 1986)","plainCitation":"(Swidler, 1986)","noteIndex":0},"citationItems":[{"id":2496,"uris":["http://zotero.org/users/6183971/items/IKK4YNXV"],"itemData":{"id":2496,"type":"article-journal","abstract":"Culture influences action not by providing the ultimate values toward which action is oriented, but by shaping a repertoire or \"tool kit\" of habits, skills, and styles from which people construct \"strategies of action.\" Two models of cultural influence are developed, for settled and unsettled cultural periods. In settled periods, culture independently influences action, but only by providing resources from which people can construct diverse lines of action. In unsettled cultural periods, explicit ideologies directly govern action, but structural opportunities for action determine which among competing ideologies survive in the long run. This alternative view of culture offers new opportunities for systematic, differentiated arguments about culture's causal role in shaping action.","container-title":"American Sociological Review","DOI":"10.2307/2095521","ISSN":"0003-1224","issue":"2","note":"publisher: [American Sociological Association, Sage Publications, Inc.]","page":"273-286","source":"JSTOR","title":"Culture in Action: Symbols and Strategies","title-short":"Culture in Action","URL":"https://www.jstor.org/stable/2095521","volume":"51","author":[{"family":"Swidler","given":"Ann"}],"accessed":{"date-parts":[["2023",10,9]]},"issued":{"date-parts":[["1986"]]}}}],"schema":"https://github.com/citation-style-language/schema/raw/master/csl-citation.json"} </w:instrText>
      </w:r>
      <w:r w:rsidRPr="00C05C6B">
        <w:rPr>
          <w:color w:val="000000" w:themeColor="text1"/>
          <w:lang w:val="fr-BE" w:eastAsia="fr-FR"/>
        </w:rPr>
        <w:fldChar w:fldCharType="separate"/>
      </w:r>
      <w:r w:rsidRPr="00C05C6B">
        <w:rPr>
          <w:color w:val="000000" w:themeColor="text1"/>
          <w:lang w:val="fr-BE"/>
        </w:rPr>
        <w:t>(Swidler, 1986)</w:t>
      </w:r>
      <w:r w:rsidRPr="00C05C6B">
        <w:rPr>
          <w:color w:val="000000" w:themeColor="text1"/>
          <w:lang w:val="fr-BE" w:eastAsia="fr-FR"/>
        </w:rPr>
        <w:fldChar w:fldCharType="end"/>
      </w:r>
      <w:r w:rsidRPr="00C05C6B">
        <w:rPr>
          <w:color w:val="000000" w:themeColor="text1"/>
          <w:lang w:val="fr-BE" w:eastAsia="fr-FR"/>
        </w:rPr>
        <w:t xml:space="preserve">. Face à la cacophonie ambiante, la plateforme entend trouver une solution managériale équilibrant technologie et éthique du travail à travers des équivalents fonctionnels à la relation d’emploi standard de type sociaux, économiques et juridiques (Marsden, 2004). </w:t>
      </w:r>
    </w:p>
    <w:p w14:paraId="60AE740A" w14:textId="3D206CAF" w:rsidR="00027977" w:rsidRPr="00C05C6B" w:rsidRDefault="005D04CB" w:rsidP="00324D36">
      <w:pPr>
        <w:rPr>
          <w:color w:val="000000" w:themeColor="text1"/>
          <w:lang w:val="fr-BE"/>
        </w:rPr>
      </w:pPr>
      <w:r w:rsidRPr="00C05C6B">
        <w:rPr>
          <w:color w:val="000000" w:themeColor="text1"/>
          <w:lang w:val="fr-BE"/>
        </w:rPr>
        <w:t xml:space="preserve">La stratégie poursuivie est de compenser les risques associés au management algorithmique </w:t>
      </w:r>
      <w:r w:rsidR="00643D4A" w:rsidRPr="00C05C6B">
        <w:rPr>
          <w:color w:val="000000" w:themeColor="text1"/>
          <w:lang w:val="fr-BE"/>
        </w:rPr>
        <w:t>en fournissant</w:t>
      </w:r>
      <w:r w:rsidRPr="00C05C6B">
        <w:rPr>
          <w:color w:val="000000" w:themeColor="text1"/>
          <w:lang w:val="fr-BE"/>
        </w:rPr>
        <w:t xml:space="preserve"> un soutien</w:t>
      </w:r>
      <w:r w:rsidR="00CC79CF" w:rsidRPr="00C05C6B">
        <w:rPr>
          <w:color w:val="000000" w:themeColor="text1"/>
          <w:lang w:val="fr-BE"/>
        </w:rPr>
        <w:t xml:space="preserve"> </w:t>
      </w:r>
      <w:r w:rsidRPr="00C05C6B">
        <w:rPr>
          <w:color w:val="000000" w:themeColor="text1"/>
          <w:lang w:val="fr-BE"/>
        </w:rPr>
        <w:t xml:space="preserve">aux </w:t>
      </w:r>
      <w:r w:rsidR="00CC79CF" w:rsidRPr="00C05C6B">
        <w:rPr>
          <w:color w:val="000000" w:themeColor="text1"/>
          <w:lang w:val="fr-BE"/>
        </w:rPr>
        <w:t>activités des chauffeurs.</w:t>
      </w:r>
      <w:r w:rsidR="00FD43B3" w:rsidRPr="00C05C6B">
        <w:rPr>
          <w:color w:val="000000" w:themeColor="text1"/>
          <w:lang w:val="fr-BE"/>
        </w:rPr>
        <w:t xml:space="preserve"> Cette idée de combinaison entre dispositifs  technologiques et soutien à caractère humain est, selon </w:t>
      </w:r>
      <w:r w:rsidR="00FD43B3" w:rsidRPr="00C05C6B">
        <w:rPr>
          <w:color w:val="000000" w:themeColor="text1"/>
          <w:lang w:val="fr-BE"/>
        </w:rPr>
        <w:fldChar w:fldCharType="begin"/>
      </w:r>
      <w:r w:rsidR="0095398D" w:rsidRPr="00C05C6B">
        <w:rPr>
          <w:color w:val="000000" w:themeColor="text1"/>
          <w:lang w:val="fr-BE"/>
        </w:rPr>
        <w:instrText xml:space="preserve"> ADDIN ZOTERO_ITEM CSL_CITATION {"citationID":"cxms5JCj","properties":{"formattedCitation":"(Greenwood et al., 2011)","plainCitation":"(Greenwood et al., 2011)","dontUpdate":true,"noteIndex":0},"citationItems":[{"id":1085,"uris":["http://zotero.org/users/6183971/items/Q72B65QR"],"itemData":{"id":1085,"type":"article-journal","abstract":"Organizations face institutional complexity whenever they confront incompatible prescriptions from multiple institutional logics. Our interest is in how plural institutional logics, refracted through field-level structures and processes, are experienced within organizations and how organizations respond to such complexity. We draw on a variety of cognate literatures to discuss the field-level structural characteristics and organizational attributes that shape institutional complexity. We then explore the repertoire of strategies and structures that organizations deploy to cope with multiple, competing demands. The analytical framework developed herein is presented to guide future scholarship in the systematic analysis of institutional complexity. We conclude by suggesting avenues for future research.","container-title":"Academy of Management Annals","DOI":"10.5465/19416520.2011.590299","ISSN":"1941-6520","issue":"1","journalAbbreviation":"ANNALS","note":"publisher: Academy of Management","page":"317-371","source":"journals.aom.org (Atypon)","title":"Institutional Complexity and Organizational Responses","URL":"https://journals.aom.org/doi/10.5465/19416520.2011.590299","volume":"5","author":[{"family":"Greenwood","given":"Royston"},{"family":"Raynard","given":"Mia"},{"family":"Kodeih","given":"Farah"},{"family":"Micelotta","given":"Evelyn R."},{"family":"Lounsbury","given":"Michael"}],"accessed":{"date-parts":[["2022",3,16]]},"issued":{"date-parts":[["2011",6]]}}}],"schema":"https://github.com/citation-style-language/schema/raw/master/csl-citation.json"} </w:instrText>
      </w:r>
      <w:r w:rsidR="00FD43B3" w:rsidRPr="00C05C6B">
        <w:rPr>
          <w:color w:val="000000" w:themeColor="text1"/>
          <w:lang w:val="fr-BE"/>
        </w:rPr>
        <w:fldChar w:fldCharType="separate"/>
      </w:r>
      <w:r w:rsidR="00FD43B3" w:rsidRPr="00C05C6B">
        <w:rPr>
          <w:color w:val="000000" w:themeColor="text1"/>
        </w:rPr>
        <w:t>Greenwood et al., (2011)</w:t>
      </w:r>
      <w:r w:rsidR="00FD43B3" w:rsidRPr="00C05C6B">
        <w:rPr>
          <w:color w:val="000000" w:themeColor="text1"/>
          <w:lang w:val="fr-BE"/>
        </w:rPr>
        <w:fldChar w:fldCharType="end"/>
      </w:r>
      <w:r w:rsidR="00FD43B3" w:rsidRPr="00C05C6B">
        <w:rPr>
          <w:color w:val="000000" w:themeColor="text1"/>
          <w:lang w:val="fr-BE"/>
        </w:rPr>
        <w:t xml:space="preserve">, </w:t>
      </w:r>
      <w:r w:rsidR="007014AB">
        <w:rPr>
          <w:color w:val="000000" w:themeColor="text1"/>
          <w:lang w:val="fr-BE"/>
        </w:rPr>
        <w:t>« </w:t>
      </w:r>
      <w:r w:rsidR="00FD43B3" w:rsidRPr="00C05C6B">
        <w:rPr>
          <w:color w:val="000000" w:themeColor="text1"/>
          <w:lang w:val="fr-BE"/>
        </w:rPr>
        <w:t>une réponse stratégique</w:t>
      </w:r>
      <w:r w:rsidR="007014AB">
        <w:rPr>
          <w:color w:val="000000" w:themeColor="text1"/>
          <w:lang w:val="fr-BE"/>
        </w:rPr>
        <w:t> »</w:t>
      </w:r>
      <w:r w:rsidR="00FD43B3" w:rsidRPr="00C05C6B">
        <w:rPr>
          <w:color w:val="000000" w:themeColor="text1"/>
          <w:lang w:val="fr-BE"/>
        </w:rPr>
        <w:t xml:space="preserve"> reconnue et décrite comme la tentative d’une organisation d'associer certaines des valeurs, normes et pratiq</w:t>
      </w:r>
      <w:r w:rsidR="00324D36" w:rsidRPr="00C05C6B">
        <w:rPr>
          <w:color w:val="000000" w:themeColor="text1"/>
          <w:lang w:val="fr-BE"/>
        </w:rPr>
        <w:t>ues prescrites par les logiques concurrentes.</w:t>
      </w:r>
    </w:p>
    <w:p w14:paraId="06BA0280" w14:textId="3489B2B5" w:rsidR="00324D36" w:rsidRPr="00C05C6B" w:rsidRDefault="00324D36" w:rsidP="00324D36">
      <w:pPr>
        <w:rPr>
          <w:color w:val="000000" w:themeColor="text1"/>
        </w:rPr>
      </w:pPr>
      <w:r w:rsidRPr="00C05C6B">
        <w:rPr>
          <w:color w:val="000000" w:themeColor="text1"/>
          <w:lang w:val="fr-BE"/>
        </w:rPr>
        <w:t>Malgré cette</w:t>
      </w:r>
      <w:r w:rsidR="00027977" w:rsidRPr="00C05C6B">
        <w:rPr>
          <w:color w:val="000000" w:themeColor="text1"/>
          <w:lang w:val="fr-BE"/>
        </w:rPr>
        <w:t xml:space="preserve"> intention louable </w:t>
      </w:r>
      <w:r w:rsidR="00880F76" w:rsidRPr="00C05C6B">
        <w:rPr>
          <w:color w:val="000000" w:themeColor="text1"/>
          <w:lang w:val="fr-BE"/>
        </w:rPr>
        <w:t>de</w:t>
      </w:r>
      <w:r w:rsidR="00027977" w:rsidRPr="00C05C6B">
        <w:rPr>
          <w:color w:val="000000" w:themeColor="text1"/>
          <w:lang w:val="fr-BE"/>
        </w:rPr>
        <w:t xml:space="preserve"> favoriser </w:t>
      </w:r>
      <w:r w:rsidR="00880F76" w:rsidRPr="00C05C6B">
        <w:rPr>
          <w:color w:val="000000" w:themeColor="text1"/>
          <w:lang w:val="fr-BE"/>
        </w:rPr>
        <w:t>l’autonomie des chauffeurs</w:t>
      </w:r>
      <w:r w:rsidR="00027977" w:rsidRPr="00C05C6B">
        <w:rPr>
          <w:color w:val="000000" w:themeColor="text1"/>
          <w:lang w:val="fr-BE"/>
        </w:rPr>
        <w:t xml:space="preserve"> vis-à-vis de la tech</w:t>
      </w:r>
      <w:r w:rsidR="00C83C41" w:rsidRPr="00C05C6B">
        <w:rPr>
          <w:color w:val="000000" w:themeColor="text1"/>
          <w:lang w:val="fr-BE"/>
        </w:rPr>
        <w:t xml:space="preserve">nologie, </w:t>
      </w:r>
      <w:r w:rsidRPr="00C05C6B">
        <w:rPr>
          <w:color w:val="000000" w:themeColor="text1"/>
          <w:lang w:val="fr-BE"/>
        </w:rPr>
        <w:t xml:space="preserve">nos résultats montrent que </w:t>
      </w:r>
      <w:r w:rsidR="00880F76" w:rsidRPr="00C05C6B">
        <w:rPr>
          <w:color w:val="000000" w:themeColor="text1"/>
          <w:lang w:val="fr-BE"/>
        </w:rPr>
        <w:t>ces derniers</w:t>
      </w:r>
      <w:r w:rsidRPr="00C05C6B">
        <w:rPr>
          <w:color w:val="000000" w:themeColor="text1"/>
          <w:lang w:val="fr-BE"/>
        </w:rPr>
        <w:t xml:space="preserve"> ont, d'une part, une attitude </w:t>
      </w:r>
      <w:r w:rsidR="00D757F6">
        <w:rPr>
          <w:color w:val="000000" w:themeColor="text1"/>
          <w:lang w:val="fr-BE"/>
        </w:rPr>
        <w:t xml:space="preserve">essentiellement </w:t>
      </w:r>
      <w:r w:rsidRPr="00C05C6B">
        <w:rPr>
          <w:color w:val="000000" w:themeColor="text1"/>
          <w:lang w:val="fr-BE"/>
        </w:rPr>
        <w:t xml:space="preserve">instrumentale envers les plateformes, et qu’ils développent d’autre part leurs propres stratégies individuelles et collectives pour assurer leur autonomie et la soutenabilité de leurs activités. </w:t>
      </w:r>
      <w:r w:rsidRPr="00C05C6B">
        <w:rPr>
          <w:color w:val="000000" w:themeColor="text1"/>
        </w:rPr>
        <w:t>D'un point de vue pragmatique, l</w:t>
      </w:r>
      <w:r w:rsidRPr="00C05C6B">
        <w:rPr>
          <w:color w:val="000000" w:themeColor="text1"/>
          <w:lang w:val="fr-BE"/>
        </w:rPr>
        <w:t>es chauffeurs préfèrent les potentialités technologiques aux dispositifs de gestion humaine</w:t>
      </w:r>
      <w:r w:rsidR="00880F76" w:rsidRPr="00C05C6B">
        <w:rPr>
          <w:color w:val="000000" w:themeColor="text1"/>
          <w:lang w:val="fr-BE"/>
        </w:rPr>
        <w:t xml:space="preserve">. </w:t>
      </w:r>
    </w:p>
    <w:p w14:paraId="522DF0DC" w14:textId="4F71C16F" w:rsidR="00027977" w:rsidRPr="00C05C6B" w:rsidRDefault="00027977" w:rsidP="00324D36">
      <w:pPr>
        <w:rPr>
          <w:color w:val="000000" w:themeColor="text1"/>
          <w:lang w:val="fr-BE"/>
        </w:rPr>
      </w:pPr>
      <w:r w:rsidRPr="00C05C6B">
        <w:rPr>
          <w:color w:val="000000" w:themeColor="text1"/>
          <w:lang w:val="fr-BE"/>
        </w:rPr>
        <w:t xml:space="preserve">L’entreprise </w:t>
      </w:r>
      <w:r w:rsidR="00D86B11" w:rsidRPr="00C05C6B">
        <w:rPr>
          <w:color w:val="000000" w:themeColor="text1"/>
          <w:lang w:val="fr-BE"/>
        </w:rPr>
        <w:t xml:space="preserve">K </w:t>
      </w:r>
      <w:r w:rsidRPr="00C05C6B">
        <w:rPr>
          <w:color w:val="000000" w:themeColor="text1"/>
          <w:lang w:val="fr-BE"/>
        </w:rPr>
        <w:t xml:space="preserve">obtient une légitimité </w:t>
      </w:r>
      <w:r w:rsidR="00DB62E0" w:rsidRPr="00C05C6B">
        <w:rPr>
          <w:color w:val="000000" w:themeColor="text1"/>
          <w:lang w:val="fr-BE"/>
        </w:rPr>
        <w:t>morale de</w:t>
      </w:r>
      <w:r w:rsidRPr="00C05C6B">
        <w:rPr>
          <w:color w:val="000000" w:themeColor="text1"/>
          <w:lang w:val="fr-BE"/>
        </w:rPr>
        <w:t xml:space="preserve"> la part des chauffeurs</w:t>
      </w:r>
      <w:r w:rsidR="0088587F">
        <w:rPr>
          <w:color w:val="000000" w:themeColor="text1"/>
          <w:lang w:val="fr-BE"/>
        </w:rPr>
        <w:t xml:space="preserve"> qui lui permet </w:t>
      </w:r>
      <w:r w:rsidRPr="00C05C6B">
        <w:rPr>
          <w:color w:val="000000" w:themeColor="text1"/>
          <w:lang w:val="fr-BE"/>
        </w:rPr>
        <w:t>de s’insérer dans le champ</w:t>
      </w:r>
      <w:r w:rsidR="0088587F">
        <w:rPr>
          <w:color w:val="000000" w:themeColor="text1"/>
          <w:lang w:val="fr-BE"/>
        </w:rPr>
        <w:t>. Cependant,</w:t>
      </w:r>
      <w:r w:rsidR="00D86B11" w:rsidRPr="00C05C6B">
        <w:rPr>
          <w:color w:val="000000" w:themeColor="text1"/>
          <w:lang w:val="fr-BE"/>
        </w:rPr>
        <w:t xml:space="preserve"> </w:t>
      </w:r>
      <w:r w:rsidR="0088587F">
        <w:rPr>
          <w:color w:val="000000" w:themeColor="text1"/>
          <w:lang w:val="fr-BE"/>
        </w:rPr>
        <w:t>l’</w:t>
      </w:r>
      <w:r w:rsidR="00D86B11" w:rsidRPr="00C05C6B">
        <w:rPr>
          <w:color w:val="000000" w:themeColor="text1"/>
          <w:lang w:val="fr-BE"/>
        </w:rPr>
        <w:t xml:space="preserve">absence de légitimité pragmatique </w:t>
      </w:r>
      <w:r w:rsidR="0088587F">
        <w:rPr>
          <w:color w:val="000000" w:themeColor="text1"/>
          <w:lang w:val="fr-BE"/>
        </w:rPr>
        <w:t xml:space="preserve">de la part des travailleurs à son égard </w:t>
      </w:r>
      <w:r w:rsidR="00D86B11" w:rsidRPr="00C05C6B">
        <w:rPr>
          <w:color w:val="000000" w:themeColor="text1"/>
          <w:lang w:val="fr-BE"/>
        </w:rPr>
        <w:t xml:space="preserve">ne </w:t>
      </w:r>
      <w:r w:rsidR="003C314B">
        <w:rPr>
          <w:color w:val="000000" w:themeColor="text1"/>
          <w:lang w:val="fr-BE"/>
        </w:rPr>
        <w:t xml:space="preserve">lui permet </w:t>
      </w:r>
      <w:r w:rsidR="00D86B11" w:rsidRPr="00C05C6B">
        <w:rPr>
          <w:color w:val="000000" w:themeColor="text1"/>
          <w:lang w:val="fr-BE"/>
        </w:rPr>
        <w:t xml:space="preserve">de </w:t>
      </w:r>
      <w:r w:rsidR="00AE24C7">
        <w:rPr>
          <w:color w:val="000000" w:themeColor="text1"/>
          <w:lang w:val="fr-BE"/>
        </w:rPr>
        <w:t xml:space="preserve">répondre aux tensions soulevées dans le secteur et de </w:t>
      </w:r>
      <w:r w:rsidR="00AE7E3C" w:rsidRPr="00C05C6B">
        <w:rPr>
          <w:color w:val="000000" w:themeColor="text1"/>
          <w:lang w:val="fr-BE"/>
        </w:rPr>
        <w:t xml:space="preserve">réduire </w:t>
      </w:r>
      <w:r w:rsidR="00A04FA5">
        <w:rPr>
          <w:color w:val="000000" w:themeColor="text1"/>
          <w:lang w:val="fr-BE"/>
        </w:rPr>
        <w:t xml:space="preserve">la </w:t>
      </w:r>
      <w:r w:rsidR="00D86B11" w:rsidRPr="00C05C6B">
        <w:rPr>
          <w:color w:val="000000" w:themeColor="text1"/>
          <w:lang w:val="fr-BE"/>
        </w:rPr>
        <w:t>complexité institutionnelle</w:t>
      </w:r>
      <w:r w:rsidR="00923046" w:rsidRPr="00C05C6B">
        <w:rPr>
          <w:color w:val="000000" w:themeColor="text1"/>
          <w:lang w:val="fr-BE"/>
        </w:rPr>
        <w:t xml:space="preserve"> du champ</w:t>
      </w:r>
      <w:r w:rsidRPr="00C05C6B">
        <w:rPr>
          <w:color w:val="000000" w:themeColor="text1"/>
          <w:lang w:val="fr-BE"/>
        </w:rPr>
        <w:t>.</w:t>
      </w:r>
      <w:r w:rsidR="00885D54">
        <w:rPr>
          <w:color w:val="000000" w:themeColor="text1"/>
          <w:lang w:val="fr-BE"/>
        </w:rPr>
        <w:t xml:space="preserve"> </w:t>
      </w:r>
      <w:r w:rsidRPr="00C05C6B">
        <w:rPr>
          <w:color w:val="000000" w:themeColor="text1"/>
          <w:lang w:val="fr-BE"/>
        </w:rPr>
        <w:t xml:space="preserve">Son rapprochement progressif </w:t>
      </w:r>
      <w:r w:rsidR="00885D54">
        <w:rPr>
          <w:color w:val="000000" w:themeColor="text1"/>
          <w:lang w:val="fr-BE"/>
        </w:rPr>
        <w:t>du</w:t>
      </w:r>
      <w:r w:rsidRPr="00C05C6B">
        <w:rPr>
          <w:color w:val="000000" w:themeColor="text1"/>
          <w:lang w:val="fr-BE"/>
        </w:rPr>
        <w:t xml:space="preserve"> fonctionnement d’Ub</w:t>
      </w:r>
      <w:r w:rsidR="00C83C41" w:rsidRPr="00C05C6B">
        <w:rPr>
          <w:color w:val="000000" w:themeColor="text1"/>
          <w:lang w:val="fr-BE"/>
        </w:rPr>
        <w:t xml:space="preserve">er </w:t>
      </w:r>
      <w:r w:rsidR="00923046" w:rsidRPr="00C05C6B">
        <w:rPr>
          <w:color w:val="000000" w:themeColor="text1"/>
          <w:lang w:val="fr-BE"/>
        </w:rPr>
        <w:t xml:space="preserve">montre l’influence prédominante </w:t>
      </w:r>
      <w:r w:rsidR="008C09F7" w:rsidRPr="00C05C6B">
        <w:rPr>
          <w:color w:val="000000" w:themeColor="text1"/>
          <w:lang w:val="fr-BE"/>
        </w:rPr>
        <w:t>du</w:t>
      </w:r>
      <w:r w:rsidRPr="00C05C6B">
        <w:rPr>
          <w:color w:val="000000" w:themeColor="text1"/>
          <w:lang w:val="fr-BE"/>
        </w:rPr>
        <w:t xml:space="preserve"> capital technologique et</w:t>
      </w:r>
      <w:r w:rsidR="008C09F7" w:rsidRPr="00C05C6B">
        <w:rPr>
          <w:color w:val="000000" w:themeColor="text1"/>
          <w:lang w:val="fr-BE"/>
        </w:rPr>
        <w:t xml:space="preserve"> de</w:t>
      </w:r>
      <w:r w:rsidRPr="00C05C6B">
        <w:rPr>
          <w:color w:val="000000" w:themeColor="text1"/>
          <w:lang w:val="fr-BE"/>
        </w:rPr>
        <w:t xml:space="preserve"> la rationali</w:t>
      </w:r>
      <w:r w:rsidR="008C09F7" w:rsidRPr="00C05C6B">
        <w:rPr>
          <w:color w:val="000000" w:themeColor="text1"/>
          <w:lang w:val="fr-BE"/>
        </w:rPr>
        <w:t>té instrumentale des chauffeurs.</w:t>
      </w:r>
    </w:p>
    <w:p w14:paraId="017566DD" w14:textId="1FF65316" w:rsidR="00CE0370" w:rsidRPr="00C05C6B" w:rsidRDefault="006F478F" w:rsidP="00324D36">
      <w:r w:rsidRPr="00C05C6B">
        <w:t xml:space="preserve">Ce phénomène d'homogénéisation dans les organisations et son lien avec le contexte social et l'environnement </w:t>
      </w:r>
      <w:r w:rsidR="00855AB6" w:rsidRPr="00C05C6B">
        <w:t>sont le résultat de</w:t>
      </w:r>
      <w:r w:rsidRPr="00C05C6B">
        <w:t xml:space="preserve"> ce qu'on appelle </w:t>
      </w:r>
      <w:r w:rsidR="00885D54">
        <w:t>l’« </w:t>
      </w:r>
      <w:r w:rsidRPr="00C05C6B">
        <w:t>isomorphisme institutionnel</w:t>
      </w:r>
      <w:r w:rsidR="00885D54">
        <w:t> »</w:t>
      </w:r>
      <w:r w:rsidR="00A043D5" w:rsidRPr="00C05C6B">
        <w:t xml:space="preserve"> </w:t>
      </w:r>
      <w:r w:rsidR="00206595" w:rsidRPr="00C05C6B">
        <w:t>(</w:t>
      </w:r>
      <w:r w:rsidRPr="00C05C6B">
        <w:t>DiMaggio et Powell</w:t>
      </w:r>
      <w:r w:rsidR="00206595" w:rsidRPr="00C05C6B">
        <w:t xml:space="preserve">, </w:t>
      </w:r>
      <w:r w:rsidRPr="00C05C6B">
        <w:t>1983)</w:t>
      </w:r>
      <w:r w:rsidR="00A043D5" w:rsidRPr="00C05C6B">
        <w:t xml:space="preserve">. </w:t>
      </w:r>
      <w:r w:rsidR="00CE0370" w:rsidRPr="00C05C6B">
        <w:t xml:space="preserve">Comme le souligne Powell (1991, cité par Rizza, 2008), en dépit de leur importance reconnue, les processus d’isomorphisme ne constituent qu’une partie des tendances présentes dans un champ. Il importe de relever les sources d’hétérogénéité dans les formes organisationnelles à partir des désaccords et des ajustements opérés par les acteurs à </w:t>
      </w:r>
      <w:r w:rsidR="00CE0370" w:rsidRPr="00C05C6B">
        <w:lastRenderedPageBreak/>
        <w:t xml:space="preserve">l’égard des critères qui leur sont imposés de l’extérieur (DiMaggio et Powell, 1997). C’est à ces différents écarts ou appropriations locales que nous allons être particulièrement attentive dans la suite du document. </w:t>
      </w:r>
    </w:p>
    <w:p w14:paraId="428868A3" w14:textId="460992E4" w:rsidR="00B23CB7" w:rsidRPr="00C05C6B" w:rsidRDefault="00B23CB7" w:rsidP="00603E32">
      <w:pPr>
        <w:pStyle w:val="Titre4"/>
        <w:rPr>
          <w:color w:val="000000" w:themeColor="text1"/>
        </w:rPr>
      </w:pPr>
      <w:bookmarkStart w:id="402" w:name="_Toc151300085"/>
      <w:bookmarkStart w:id="403" w:name="_Toc169527967"/>
      <w:r w:rsidRPr="00C05C6B">
        <w:rPr>
          <w:color w:val="000000" w:themeColor="text1"/>
        </w:rPr>
        <w:t>Le changement institutionnel à partir du primat technologique</w:t>
      </w:r>
      <w:bookmarkEnd w:id="402"/>
      <w:bookmarkEnd w:id="403"/>
    </w:p>
    <w:p w14:paraId="6301A4C0" w14:textId="777C1979" w:rsidR="00693178" w:rsidRPr="00C05C6B" w:rsidRDefault="00B23CB7" w:rsidP="000A3012">
      <w:pPr>
        <w:spacing w:before="120" w:after="120"/>
        <w:rPr>
          <w:color w:val="000000" w:themeColor="text1"/>
          <w:lang w:val="fr-BE"/>
        </w:rPr>
      </w:pPr>
      <w:r w:rsidRPr="00C05C6B">
        <w:rPr>
          <w:color w:val="000000" w:themeColor="text1"/>
          <w:lang w:val="fr-BE"/>
        </w:rPr>
        <w:t>L</w:t>
      </w:r>
      <w:r w:rsidR="00391BB7" w:rsidRPr="00C05C6B">
        <w:rPr>
          <w:color w:val="000000" w:themeColor="text1"/>
          <w:lang w:val="fr-BE"/>
        </w:rPr>
        <w:t xml:space="preserve">es chauffeurs accordent une légitimité pragmatique aux potentialités technologiques, si bien qu’ils choisissent la plateforme qui présentera les fonctionnalités les plus utiles à leurs activités. </w:t>
      </w:r>
    </w:p>
    <w:p w14:paraId="7281005F" w14:textId="20745033" w:rsidR="00740A18" w:rsidRPr="00C05C6B" w:rsidRDefault="008C5EDC" w:rsidP="000A3012">
      <w:pPr>
        <w:spacing w:before="120" w:after="120"/>
        <w:rPr>
          <w:color w:val="000000" w:themeColor="text1"/>
          <w:lang w:val="fr-BE"/>
        </w:rPr>
      </w:pPr>
      <w:r w:rsidRPr="00C05C6B">
        <w:rPr>
          <w:color w:val="000000" w:themeColor="text1"/>
          <w:lang w:val="fr-BE"/>
        </w:rPr>
        <w:t>Dans notre troisième étape de recherche,</w:t>
      </w:r>
      <w:r w:rsidR="000A3012" w:rsidRPr="00C05C6B">
        <w:rPr>
          <w:color w:val="000000" w:themeColor="text1"/>
          <w:lang w:val="fr-BE"/>
        </w:rPr>
        <w:t xml:space="preserve"> </w:t>
      </w:r>
      <w:r w:rsidR="00391BB7" w:rsidRPr="00C05C6B">
        <w:rPr>
          <w:color w:val="000000" w:themeColor="text1"/>
          <w:lang w:val="fr-BE"/>
        </w:rPr>
        <w:t>le</w:t>
      </w:r>
      <w:r w:rsidRPr="00C05C6B">
        <w:rPr>
          <w:color w:val="000000" w:themeColor="text1"/>
          <w:lang w:val="fr-BE"/>
        </w:rPr>
        <w:t>s</w:t>
      </w:r>
      <w:r w:rsidR="00391BB7" w:rsidRPr="00C05C6B">
        <w:rPr>
          <w:color w:val="000000" w:themeColor="text1"/>
          <w:lang w:val="fr-BE"/>
        </w:rPr>
        <w:t xml:space="preserve"> entretiens approfondis avec les chauffeurs confirment ce</w:t>
      </w:r>
      <w:r w:rsidR="00BA0D02" w:rsidRPr="00C05C6B">
        <w:rPr>
          <w:color w:val="000000" w:themeColor="text1"/>
          <w:lang w:val="fr-BE"/>
        </w:rPr>
        <w:t xml:space="preserve"> primat </w:t>
      </w:r>
      <w:r w:rsidR="00A74AE6" w:rsidRPr="00C05C6B">
        <w:rPr>
          <w:color w:val="000000" w:themeColor="text1"/>
          <w:lang w:val="fr-BE"/>
        </w:rPr>
        <w:t>technologique</w:t>
      </w:r>
      <w:r w:rsidR="000A3012" w:rsidRPr="00C05C6B">
        <w:rPr>
          <w:color w:val="000000" w:themeColor="text1"/>
          <w:lang w:val="fr-BE"/>
        </w:rPr>
        <w:t xml:space="preserve"> </w:t>
      </w:r>
      <w:r w:rsidR="00391BB7" w:rsidRPr="00C05C6B">
        <w:rPr>
          <w:color w:val="000000" w:themeColor="text1"/>
          <w:lang w:val="fr-BE"/>
        </w:rPr>
        <w:t xml:space="preserve">et </w:t>
      </w:r>
      <w:r w:rsidR="00E4420C">
        <w:rPr>
          <w:color w:val="000000" w:themeColor="text1"/>
          <w:lang w:val="fr-BE"/>
        </w:rPr>
        <w:t>l</w:t>
      </w:r>
      <w:r w:rsidR="000A3012" w:rsidRPr="00C05C6B">
        <w:rPr>
          <w:color w:val="000000" w:themeColor="text1"/>
          <w:lang w:val="fr-BE"/>
        </w:rPr>
        <w:t>e renforce</w:t>
      </w:r>
      <w:r w:rsidR="00E4420C">
        <w:rPr>
          <w:color w:val="000000" w:themeColor="text1"/>
          <w:lang w:val="fr-BE"/>
        </w:rPr>
        <w:t>nt</w:t>
      </w:r>
      <w:r w:rsidR="00391BB7" w:rsidRPr="00C05C6B">
        <w:rPr>
          <w:color w:val="000000" w:themeColor="text1"/>
          <w:lang w:val="fr-BE"/>
        </w:rPr>
        <w:t xml:space="preserve"> même</w:t>
      </w:r>
      <w:r w:rsidR="000A3012" w:rsidRPr="00C05C6B">
        <w:rPr>
          <w:color w:val="000000" w:themeColor="text1"/>
          <w:lang w:val="fr-BE"/>
        </w:rPr>
        <w:t xml:space="preserve"> dans la mesure où </w:t>
      </w:r>
      <w:r w:rsidR="00A74AE6" w:rsidRPr="00C05C6B">
        <w:rPr>
          <w:color w:val="000000" w:themeColor="text1"/>
          <w:lang w:val="fr-BE"/>
        </w:rPr>
        <w:t>les</w:t>
      </w:r>
      <w:r w:rsidR="00027977" w:rsidRPr="00C05C6B">
        <w:rPr>
          <w:color w:val="000000" w:themeColor="text1"/>
          <w:lang w:val="fr-BE"/>
        </w:rPr>
        <w:t xml:space="preserve"> chauffeurs attribuent une valeur positive </w:t>
      </w:r>
      <w:r w:rsidR="00E4420C">
        <w:rPr>
          <w:color w:val="000000" w:themeColor="text1"/>
          <w:lang w:val="fr-BE"/>
        </w:rPr>
        <w:t xml:space="preserve">aux </w:t>
      </w:r>
      <w:r w:rsidR="00027977" w:rsidRPr="00C05C6B">
        <w:rPr>
          <w:color w:val="000000" w:themeColor="text1"/>
          <w:lang w:val="fr-BE"/>
        </w:rPr>
        <w:t xml:space="preserve">plateformes </w:t>
      </w:r>
      <w:r w:rsidR="00E4420C">
        <w:rPr>
          <w:color w:val="000000" w:themeColor="text1"/>
          <w:lang w:val="fr-BE"/>
        </w:rPr>
        <w:t xml:space="preserve">à la </w:t>
      </w:r>
      <w:r w:rsidRPr="00C05C6B">
        <w:rPr>
          <w:color w:val="000000" w:themeColor="text1"/>
          <w:lang w:val="fr-BE"/>
        </w:rPr>
        <w:t xml:space="preserve">suite </w:t>
      </w:r>
      <w:r w:rsidR="000A3012" w:rsidRPr="00C05C6B">
        <w:rPr>
          <w:color w:val="000000" w:themeColor="text1"/>
          <w:lang w:val="fr-BE"/>
        </w:rPr>
        <w:t xml:space="preserve">des </w:t>
      </w:r>
      <w:r w:rsidR="00027977" w:rsidRPr="00C05C6B">
        <w:rPr>
          <w:color w:val="000000" w:themeColor="text1"/>
          <w:lang w:val="fr-BE"/>
        </w:rPr>
        <w:t xml:space="preserve">incertitudes vécues dans leur histoire personnelle et professionnelle : exclusion du marché du travail, pénibilité au travail, </w:t>
      </w:r>
      <w:r w:rsidR="00953307" w:rsidRPr="00C05C6B">
        <w:rPr>
          <w:color w:val="000000" w:themeColor="text1"/>
          <w:lang w:val="fr-BE"/>
        </w:rPr>
        <w:t>manque d’</w:t>
      </w:r>
      <w:r w:rsidR="00027977" w:rsidRPr="00C05C6B">
        <w:rPr>
          <w:color w:val="000000" w:themeColor="text1"/>
          <w:lang w:val="fr-BE"/>
        </w:rPr>
        <w:t xml:space="preserve">accessibilité à l’entreprenariat, </w:t>
      </w:r>
      <w:r w:rsidR="00953307" w:rsidRPr="00C05C6B">
        <w:rPr>
          <w:color w:val="000000" w:themeColor="text1"/>
          <w:lang w:val="fr-BE"/>
        </w:rPr>
        <w:t>manque de représentation et de</w:t>
      </w:r>
      <w:r w:rsidR="00027977" w:rsidRPr="00C05C6B">
        <w:rPr>
          <w:color w:val="000000" w:themeColor="text1"/>
          <w:lang w:val="fr-BE"/>
        </w:rPr>
        <w:t xml:space="preserve"> dialogue social</w:t>
      </w:r>
      <w:r w:rsidR="006C4EE5" w:rsidRPr="00C05C6B">
        <w:rPr>
          <w:color w:val="000000" w:themeColor="text1"/>
          <w:lang w:val="fr-BE"/>
        </w:rPr>
        <w:t xml:space="preserve"> (</w:t>
      </w:r>
      <w:r w:rsidR="006C4EE5" w:rsidRPr="00584F96">
        <w:rPr>
          <w:color w:val="000000" w:themeColor="text1"/>
          <w:lang w:val="fr-BE"/>
        </w:rPr>
        <w:t>cf</w:t>
      </w:r>
      <w:r w:rsidR="008B2747" w:rsidRPr="00584F96">
        <w:rPr>
          <w:color w:val="000000" w:themeColor="text1"/>
          <w:lang w:val="fr-BE"/>
        </w:rPr>
        <w:t>.</w:t>
      </w:r>
      <w:r w:rsidR="006C4EE5" w:rsidRPr="00C05C6B">
        <w:rPr>
          <w:i/>
          <w:color w:val="000000" w:themeColor="text1"/>
          <w:lang w:val="fr-BE"/>
        </w:rPr>
        <w:t xml:space="preserve"> article 3</w:t>
      </w:r>
      <w:r w:rsidR="006C4EE5" w:rsidRPr="00C05C6B">
        <w:rPr>
          <w:color w:val="000000" w:themeColor="text1"/>
          <w:lang w:val="fr-BE"/>
        </w:rPr>
        <w:t>)</w:t>
      </w:r>
      <w:r w:rsidR="007A07FD" w:rsidRPr="00C05C6B">
        <w:rPr>
          <w:color w:val="000000" w:themeColor="text1"/>
          <w:lang w:val="fr-BE"/>
        </w:rPr>
        <w:t xml:space="preserve">. </w:t>
      </w:r>
      <w:r w:rsidR="00C0027A" w:rsidRPr="00C05C6B">
        <w:rPr>
          <w:color w:val="000000" w:themeColor="text1"/>
          <w:lang w:val="fr-BE"/>
        </w:rPr>
        <w:t>En d’autres mots, l</w:t>
      </w:r>
      <w:r w:rsidR="00555AB1" w:rsidRPr="00C05C6B">
        <w:rPr>
          <w:color w:val="000000" w:themeColor="text1"/>
        </w:rPr>
        <w:t>e</w:t>
      </w:r>
      <w:r w:rsidR="00BC05ED" w:rsidRPr="00C05C6B">
        <w:rPr>
          <w:color w:val="000000" w:themeColor="text1"/>
        </w:rPr>
        <w:t>ur</w:t>
      </w:r>
      <w:r w:rsidR="00C0027A" w:rsidRPr="00C05C6B">
        <w:rPr>
          <w:color w:val="000000" w:themeColor="text1"/>
        </w:rPr>
        <w:t xml:space="preserve">s </w:t>
      </w:r>
      <w:r w:rsidR="006E5BB6" w:rsidRPr="00C05C6B">
        <w:rPr>
          <w:color w:val="000000" w:themeColor="text1"/>
        </w:rPr>
        <w:t>expériences antérieures</w:t>
      </w:r>
      <w:r w:rsidR="00555AB1" w:rsidRPr="00C05C6B">
        <w:rPr>
          <w:color w:val="000000" w:themeColor="text1"/>
        </w:rPr>
        <w:t xml:space="preserve"> </w:t>
      </w:r>
      <w:r w:rsidR="00BC05ED" w:rsidRPr="00C05C6B">
        <w:rPr>
          <w:color w:val="000000" w:themeColor="text1"/>
        </w:rPr>
        <w:t>dans la sphère formelle du travail</w:t>
      </w:r>
      <w:r w:rsidR="00C0027A" w:rsidRPr="00C05C6B">
        <w:rPr>
          <w:color w:val="000000" w:themeColor="text1"/>
        </w:rPr>
        <w:t xml:space="preserve"> décrites comme négatives</w:t>
      </w:r>
      <w:r w:rsidR="00BC05ED" w:rsidRPr="00C05C6B">
        <w:rPr>
          <w:color w:val="000000" w:themeColor="text1"/>
        </w:rPr>
        <w:t xml:space="preserve"> les amènent à </w:t>
      </w:r>
      <w:r w:rsidR="00E4420C">
        <w:rPr>
          <w:color w:val="000000" w:themeColor="text1"/>
        </w:rPr>
        <w:t>tenir</w:t>
      </w:r>
      <w:r w:rsidR="00BC05ED" w:rsidRPr="00C05C6B">
        <w:rPr>
          <w:color w:val="000000" w:themeColor="text1"/>
        </w:rPr>
        <w:t xml:space="preserve"> </w:t>
      </w:r>
      <w:r w:rsidR="00555AB1" w:rsidRPr="00C05C6B">
        <w:rPr>
          <w:color w:val="000000" w:themeColor="text1"/>
        </w:rPr>
        <w:t xml:space="preserve">un discours valorisant </w:t>
      </w:r>
      <w:r w:rsidR="00E4420C">
        <w:rPr>
          <w:color w:val="000000" w:themeColor="text1"/>
        </w:rPr>
        <w:t>à l’égard de</w:t>
      </w:r>
      <w:r w:rsidR="00555AB1" w:rsidRPr="00C05C6B">
        <w:rPr>
          <w:color w:val="000000" w:themeColor="text1"/>
        </w:rPr>
        <w:t xml:space="preserve"> la plateforme</w:t>
      </w:r>
      <w:r w:rsidR="0018704C" w:rsidRPr="00C05C6B">
        <w:rPr>
          <w:color w:val="000000" w:themeColor="text1"/>
        </w:rPr>
        <w:t>, au vu des opportunités qu’elle propose</w:t>
      </w:r>
      <w:r w:rsidR="00555AB1" w:rsidRPr="00C05C6B">
        <w:rPr>
          <w:color w:val="000000" w:themeColor="text1"/>
        </w:rPr>
        <w:t>,</w:t>
      </w:r>
      <w:r w:rsidR="00740A18" w:rsidRPr="00C05C6B">
        <w:rPr>
          <w:color w:val="000000" w:themeColor="text1"/>
          <w:lang w:val="fr-BE"/>
        </w:rPr>
        <w:t> </w:t>
      </w:r>
      <w:r w:rsidR="00C13F52" w:rsidRPr="00C05C6B">
        <w:rPr>
          <w:color w:val="000000" w:themeColor="text1"/>
          <w:lang w:val="fr-BE"/>
        </w:rPr>
        <w:t xml:space="preserve">et </w:t>
      </w:r>
      <w:r w:rsidR="00E4420C">
        <w:rPr>
          <w:color w:val="000000" w:themeColor="text1"/>
          <w:lang w:val="fr-BE"/>
        </w:rPr>
        <w:t xml:space="preserve">qui </w:t>
      </w:r>
      <w:r w:rsidR="00740A18" w:rsidRPr="00C05C6B">
        <w:rPr>
          <w:color w:val="000000" w:themeColor="text1"/>
          <w:lang w:val="fr-BE"/>
        </w:rPr>
        <w:t xml:space="preserve">légitime </w:t>
      </w:r>
      <w:r w:rsidR="00740A18" w:rsidRPr="00C05C6B">
        <w:rPr>
          <w:i/>
          <w:color w:val="000000" w:themeColor="text1"/>
          <w:lang w:val="fr-BE"/>
        </w:rPr>
        <w:t>in fine</w:t>
      </w:r>
      <w:r w:rsidR="00740A18" w:rsidRPr="00C05C6B">
        <w:rPr>
          <w:color w:val="000000" w:themeColor="text1"/>
          <w:lang w:val="fr-BE"/>
        </w:rPr>
        <w:t xml:space="preserve"> le management algorithmique. </w:t>
      </w:r>
    </w:p>
    <w:p w14:paraId="6A70121F" w14:textId="412BCCAA" w:rsidR="00391BB7" w:rsidRPr="00C05C6B" w:rsidRDefault="00391BB7" w:rsidP="009E0E9A">
      <w:pPr>
        <w:spacing w:before="120" w:after="120"/>
        <w:rPr>
          <w:color w:val="000000" w:themeColor="text1"/>
          <w:lang w:val="fr-BE"/>
        </w:rPr>
      </w:pPr>
      <w:r w:rsidRPr="00C05C6B">
        <w:rPr>
          <w:color w:val="000000" w:themeColor="text1"/>
          <w:lang w:val="fr-BE"/>
        </w:rPr>
        <w:t xml:space="preserve">Par ailleurs, ces résultats nous montrent que </w:t>
      </w:r>
      <w:r w:rsidR="00B23CB7" w:rsidRPr="00C05C6B">
        <w:rPr>
          <w:color w:val="000000" w:themeColor="text1"/>
          <w:lang w:val="fr-BE"/>
        </w:rPr>
        <w:t>l</w:t>
      </w:r>
      <w:r w:rsidRPr="00C05C6B">
        <w:rPr>
          <w:color w:val="000000" w:themeColor="text1"/>
          <w:lang w:val="fr-BE"/>
        </w:rPr>
        <w:t>es chauffeurs</w:t>
      </w:r>
      <w:r w:rsidRPr="00C05C6B">
        <w:rPr>
          <w:color w:val="000000" w:themeColor="text1"/>
          <w:shd w:val="clear" w:color="auto" w:fill="FFFFFF"/>
          <w:lang w:val="fr-BE"/>
        </w:rPr>
        <w:t xml:space="preserve"> </w:t>
      </w:r>
      <w:r w:rsidR="000A3012" w:rsidRPr="00C05C6B">
        <w:rPr>
          <w:color w:val="000000" w:themeColor="text1"/>
          <w:lang w:val="fr-BE"/>
        </w:rPr>
        <w:t>ne</w:t>
      </w:r>
      <w:r w:rsidR="007374E3" w:rsidRPr="00C05C6B">
        <w:rPr>
          <w:color w:val="000000" w:themeColor="text1"/>
          <w:lang w:val="fr-BE"/>
        </w:rPr>
        <w:t xml:space="preserve"> choisissent pas entre deux plateformes</w:t>
      </w:r>
      <w:r w:rsidR="00E4420C">
        <w:rPr>
          <w:color w:val="000000" w:themeColor="text1"/>
          <w:lang w:val="fr-BE"/>
        </w:rPr>
        <w:t> </w:t>
      </w:r>
      <w:r w:rsidR="00B23CB7" w:rsidRPr="00C05C6B">
        <w:rPr>
          <w:color w:val="000000" w:themeColor="text1"/>
          <w:lang w:val="fr-BE"/>
        </w:rPr>
        <w:t>:</w:t>
      </w:r>
      <w:r w:rsidR="007374E3" w:rsidRPr="00C05C6B">
        <w:rPr>
          <w:color w:val="000000" w:themeColor="text1"/>
          <w:lang w:val="fr-BE"/>
        </w:rPr>
        <w:t xml:space="preserve"> ils choisissent le travail de plateforme </w:t>
      </w:r>
      <w:r w:rsidR="00EE4CC4" w:rsidRPr="00C05C6B">
        <w:rPr>
          <w:color w:val="000000" w:themeColor="text1"/>
          <w:lang w:val="fr-BE"/>
        </w:rPr>
        <w:t xml:space="preserve">et renoncent à </w:t>
      </w:r>
      <w:r w:rsidR="007374E3" w:rsidRPr="00C05C6B">
        <w:rPr>
          <w:color w:val="000000" w:themeColor="text1"/>
          <w:lang w:val="fr-BE"/>
        </w:rPr>
        <w:t xml:space="preserve">un travail </w:t>
      </w:r>
      <w:r w:rsidR="00B23CB7" w:rsidRPr="00C05C6B">
        <w:rPr>
          <w:color w:val="000000" w:themeColor="text1"/>
          <w:lang w:val="fr-BE"/>
        </w:rPr>
        <w:t xml:space="preserve">relevant </w:t>
      </w:r>
      <w:r w:rsidR="007374E3" w:rsidRPr="00C05C6B">
        <w:rPr>
          <w:color w:val="000000" w:themeColor="text1"/>
          <w:lang w:val="fr-BE"/>
        </w:rPr>
        <w:t>de</w:t>
      </w:r>
      <w:r w:rsidRPr="00C05C6B">
        <w:rPr>
          <w:color w:val="000000" w:themeColor="text1"/>
          <w:lang w:val="fr-BE"/>
        </w:rPr>
        <w:t xml:space="preserve"> la sphère formelle, ce qui dépasse le caractère purement pragmatique d</w:t>
      </w:r>
      <w:r w:rsidR="00B23CB7" w:rsidRPr="00C05C6B">
        <w:rPr>
          <w:color w:val="000000" w:themeColor="text1"/>
          <w:lang w:val="fr-BE"/>
        </w:rPr>
        <w:t>e</w:t>
      </w:r>
      <w:r w:rsidRPr="00C05C6B">
        <w:rPr>
          <w:color w:val="000000" w:themeColor="text1"/>
          <w:lang w:val="fr-BE"/>
        </w:rPr>
        <w:t xml:space="preserve"> leurs décisions. </w:t>
      </w:r>
    </w:p>
    <w:p w14:paraId="258847EA" w14:textId="2EA7277E" w:rsidR="001450A7" w:rsidRPr="00C05C6B" w:rsidRDefault="00731CDD" w:rsidP="009E0E9A">
      <w:pPr>
        <w:spacing w:before="120" w:after="120"/>
        <w:rPr>
          <w:color w:val="000000" w:themeColor="text1"/>
          <w:shd w:val="clear" w:color="auto" w:fill="FFFFFF"/>
          <w:lang w:val="fr-BE"/>
        </w:rPr>
      </w:pPr>
      <w:r w:rsidRPr="00C05C6B">
        <w:rPr>
          <w:color w:val="000000" w:themeColor="text1"/>
          <w:lang w:val="fr-BE"/>
        </w:rPr>
        <w:t>Pour reprendre les distinctions établies dans la littérature, l</w:t>
      </w:r>
      <w:r w:rsidR="001450A7" w:rsidRPr="00C05C6B">
        <w:rPr>
          <w:color w:val="000000" w:themeColor="text1"/>
          <w:lang w:val="fr-BE"/>
        </w:rPr>
        <w:t xml:space="preserve">a légitimité cognitive concerne les actions qui simplifient ou aident à la prise de décision et contribuent donc à résoudre </w:t>
      </w:r>
      <w:r w:rsidR="003349F3" w:rsidRPr="00C05C6B">
        <w:rPr>
          <w:color w:val="000000" w:themeColor="text1"/>
          <w:lang w:val="fr-BE"/>
        </w:rPr>
        <w:t>d</w:t>
      </w:r>
      <w:r w:rsidR="001450A7" w:rsidRPr="00C05C6B">
        <w:rPr>
          <w:color w:val="000000" w:themeColor="text1"/>
          <w:lang w:val="fr-BE"/>
        </w:rPr>
        <w:t xml:space="preserve">es </w:t>
      </w:r>
      <w:r w:rsidR="00E67AC4" w:rsidRPr="00C05C6B">
        <w:rPr>
          <w:color w:val="000000" w:themeColor="text1"/>
          <w:lang w:val="fr-BE"/>
        </w:rPr>
        <w:t>problèmes</w:t>
      </w:r>
      <w:r w:rsidR="003349F3" w:rsidRPr="00C05C6B">
        <w:rPr>
          <w:color w:val="000000" w:themeColor="text1"/>
          <w:lang w:val="fr-BE"/>
        </w:rPr>
        <w:t xml:space="preserve"> vécus</w:t>
      </w:r>
      <w:r w:rsidR="005505BC">
        <w:rPr>
          <w:color w:val="000000" w:themeColor="text1"/>
          <w:lang w:val="fr-BE"/>
        </w:rPr>
        <w:t>, a</w:t>
      </w:r>
      <w:r w:rsidR="008E05CC" w:rsidRPr="00C05C6B">
        <w:rPr>
          <w:color w:val="000000" w:themeColor="text1"/>
          <w:lang w:val="fr-BE"/>
        </w:rPr>
        <w:t>u-</w:t>
      </w:r>
      <w:r w:rsidR="008E05CC" w:rsidRPr="00C05C6B">
        <w:rPr>
          <w:color w:val="000000" w:themeColor="text1"/>
          <w:shd w:val="clear" w:color="auto" w:fill="FFFFFF"/>
          <w:lang w:val="fr-BE"/>
        </w:rPr>
        <w:t>delà des « exigences techniques du moment</w:t>
      </w:r>
      <w:r w:rsidR="00B23CB7" w:rsidRPr="00C05C6B">
        <w:rPr>
          <w:color w:val="000000" w:themeColor="text1"/>
          <w:shd w:val="clear" w:color="auto" w:fill="FFFFFF"/>
          <w:lang w:val="fr-BE"/>
        </w:rPr>
        <w:t xml:space="preserve"> » </w:t>
      </w:r>
      <w:r w:rsidR="008E05CC" w:rsidRPr="00C05C6B">
        <w:rPr>
          <w:color w:val="000000" w:themeColor="text1"/>
          <w:shd w:val="clear" w:color="auto" w:fill="FFFFFF"/>
          <w:lang w:val="fr-BE"/>
        </w:rPr>
        <w:t>(Selznick</w:t>
      </w:r>
      <w:r w:rsidR="007014AB">
        <w:rPr>
          <w:color w:val="000000" w:themeColor="text1"/>
          <w:shd w:val="clear" w:color="auto" w:fill="FFFFFF"/>
          <w:lang w:val="fr-BE"/>
        </w:rPr>
        <w:t>,</w:t>
      </w:r>
      <w:r w:rsidR="008E05CC" w:rsidRPr="00C05C6B">
        <w:rPr>
          <w:color w:val="000000" w:themeColor="text1"/>
          <w:shd w:val="clear" w:color="auto" w:fill="FFFFFF"/>
          <w:lang w:val="fr-BE"/>
        </w:rPr>
        <w:t xml:space="preserve"> 1957</w:t>
      </w:r>
      <w:r w:rsidR="00E4420C">
        <w:rPr>
          <w:color w:val="000000" w:themeColor="text1"/>
          <w:shd w:val="clear" w:color="auto" w:fill="FFFFFF"/>
          <w:lang w:val="fr-BE"/>
        </w:rPr>
        <w:t xml:space="preserve"> </w:t>
      </w:r>
      <w:r w:rsidR="008E05CC" w:rsidRPr="00C05C6B">
        <w:rPr>
          <w:color w:val="000000" w:themeColor="text1"/>
          <w:shd w:val="clear" w:color="auto" w:fill="FFFFFF"/>
          <w:lang w:val="fr-BE"/>
        </w:rPr>
        <w:t>:</w:t>
      </w:r>
      <w:r w:rsidR="00E4420C">
        <w:rPr>
          <w:color w:val="000000" w:themeColor="text1"/>
          <w:shd w:val="clear" w:color="auto" w:fill="FFFFFF"/>
          <w:lang w:val="fr-BE"/>
        </w:rPr>
        <w:t xml:space="preserve"> </w:t>
      </w:r>
      <w:r w:rsidR="008E05CC" w:rsidRPr="00C05C6B">
        <w:rPr>
          <w:color w:val="000000" w:themeColor="text1"/>
          <w:shd w:val="clear" w:color="auto" w:fill="FFFFFF"/>
          <w:lang w:val="fr-BE"/>
        </w:rPr>
        <w:t>17)</w:t>
      </w:r>
      <w:r w:rsidR="00433245" w:rsidRPr="00C05C6B">
        <w:rPr>
          <w:color w:val="000000" w:themeColor="text1"/>
          <w:lang w:val="fr-BE"/>
        </w:rPr>
        <w:t xml:space="preserve">. </w:t>
      </w:r>
      <w:r w:rsidR="008E05CC" w:rsidRPr="00C05C6B">
        <w:rPr>
          <w:color w:val="000000" w:themeColor="text1"/>
          <w:lang w:val="fr-BE"/>
        </w:rPr>
        <w:t xml:space="preserve">Le travail de </w:t>
      </w:r>
      <w:r w:rsidR="008E05CC" w:rsidRPr="00C05C6B">
        <w:rPr>
          <w:rFonts w:cs="Times New Roman"/>
          <w:color w:val="000000" w:themeColor="text1"/>
          <w:szCs w:val="24"/>
          <w:lang w:val="fr-BE"/>
        </w:rPr>
        <w:t>plateforme a acquis cette légitimité cognitive</w:t>
      </w:r>
      <w:r w:rsidR="00F41958" w:rsidRPr="00C05C6B">
        <w:rPr>
          <w:rFonts w:cs="Times New Roman"/>
          <w:color w:val="000000" w:themeColor="text1"/>
          <w:szCs w:val="24"/>
          <w:lang w:val="fr-BE"/>
        </w:rPr>
        <w:t>,</w:t>
      </w:r>
      <w:r w:rsidR="008E05CC" w:rsidRPr="00C05C6B">
        <w:rPr>
          <w:rFonts w:cs="Times New Roman"/>
          <w:color w:val="000000" w:themeColor="text1"/>
          <w:szCs w:val="24"/>
          <w:lang w:val="fr-BE"/>
        </w:rPr>
        <w:t xml:space="preserve"> car il fait sens, il</w:t>
      </w:r>
      <w:r w:rsidR="001450A7" w:rsidRPr="00C05C6B">
        <w:rPr>
          <w:rFonts w:cs="Times New Roman"/>
          <w:color w:val="000000" w:themeColor="text1"/>
          <w:szCs w:val="24"/>
          <w:lang w:val="fr-BE"/>
        </w:rPr>
        <w:t xml:space="preserve"> représente une zone connue dans un contexte incertain ou </w:t>
      </w:r>
      <w:r w:rsidR="00E4420C">
        <w:rPr>
          <w:rFonts w:cs="Times New Roman"/>
          <w:color w:val="000000" w:themeColor="text1"/>
          <w:szCs w:val="24"/>
          <w:lang w:val="fr-BE"/>
        </w:rPr>
        <w:t xml:space="preserve">fait </w:t>
      </w:r>
      <w:r w:rsidR="001450A7" w:rsidRPr="00C05C6B">
        <w:rPr>
          <w:rFonts w:cs="Times New Roman"/>
          <w:color w:val="000000" w:themeColor="text1"/>
          <w:szCs w:val="24"/>
          <w:lang w:val="fr-BE"/>
        </w:rPr>
        <w:t>d’incertitudes</w:t>
      </w:r>
      <w:r w:rsidR="00D757F6">
        <w:rPr>
          <w:rFonts w:cs="Times New Roman"/>
          <w:color w:val="000000" w:themeColor="text1"/>
          <w:szCs w:val="24"/>
          <w:lang w:val="fr-BE"/>
        </w:rPr>
        <w:t xml:space="preserve"> </w:t>
      </w:r>
      <w:r w:rsidR="005505BC">
        <w:rPr>
          <w:color w:val="000000" w:themeColor="text1"/>
          <w:lang w:val="fr-BE"/>
        </w:rPr>
        <w:t>grâce aux</w:t>
      </w:r>
      <w:r w:rsidR="00D757F6" w:rsidRPr="00C05C6B">
        <w:rPr>
          <w:color w:val="000000" w:themeColor="text1"/>
          <w:lang w:val="fr-BE"/>
        </w:rPr>
        <w:t xml:space="preserve"> attributs fonctionnels et techniques de la plateforme </w:t>
      </w:r>
      <w:r w:rsidR="00D757F6" w:rsidRPr="00C05C6B">
        <w:rPr>
          <w:color w:val="000000" w:themeColor="text1"/>
          <w:lang w:val="fr-BE"/>
        </w:rPr>
        <w:fldChar w:fldCharType="begin"/>
      </w:r>
      <w:r w:rsidR="00D757F6" w:rsidRPr="00C05C6B">
        <w:rPr>
          <w:color w:val="000000" w:themeColor="text1"/>
          <w:lang w:val="fr-BE"/>
        </w:rPr>
        <w:instrText xml:space="preserve"> ADDIN ZOTERO_ITEM CSL_CITATION {"citationID":"gUmxZHdC","properties":{"formattedCitation":"(Greenwood et al., 2002b)","plainCitation":"(Greenwood et al., 2002b)","noteIndex":0},"citationItems":[{"id":1763,"uris":["http://zotero.org/users/6183971/items/AGLXFDBN"],"itemData":{"id":1763,"type":"article-journal","abstract":"This study examines the role of professional associations in a changing, highly institutionalized organizational field and suggests that they play a significant role in legitimating change. A model of institutional change is outlined, of which a key stage is \"theorization,\" the process whereby organizational failings are conceptualized and linked to potential solutions. Regulatory agencies, such as professional associations, play an important role in theorizing change, endorsing local innovations and shaping their diffusion.","container-title":"The Academy of Management Journal","DOI":"10.2307/3069285","ISSN":"0001-4273","issue":"1","note":"publisher: Academy of Management","page":"58-80","source":"JSTOR","title":"Theorizing Change: The Role of Professional Associations in the Transformation of Institutionalized Fields","title-short":"Theorizing Change","URL":"https://www.jstor.org/stable/3069285","volume":"45","author":[{"family":"Greenwood","given":"Royston"},{"family":"Suddaby","given":"Roy"},{"family":"Hinings","given":"C. R."}],"accessed":{"date-parts":[["2023",8,16]]},"issued":{"date-parts":[["2002"]]}}}],"schema":"https://github.com/citation-style-language/schema/raw/master/csl-citation.json"} </w:instrText>
      </w:r>
      <w:r w:rsidR="00D757F6" w:rsidRPr="00C05C6B">
        <w:rPr>
          <w:color w:val="000000" w:themeColor="text1"/>
          <w:lang w:val="fr-BE"/>
        </w:rPr>
        <w:fldChar w:fldCharType="separate"/>
      </w:r>
      <w:r w:rsidR="00D757F6" w:rsidRPr="00C05C6B">
        <w:rPr>
          <w:rFonts w:cs="Times New Roman"/>
          <w:color w:val="000000" w:themeColor="text1"/>
        </w:rPr>
        <w:t>(Greenwood et al., 2002b)</w:t>
      </w:r>
      <w:r w:rsidR="00D757F6" w:rsidRPr="00C05C6B">
        <w:rPr>
          <w:color w:val="000000" w:themeColor="text1"/>
          <w:lang w:val="fr-BE"/>
        </w:rPr>
        <w:fldChar w:fldCharType="end"/>
      </w:r>
      <w:r w:rsidR="001450A7" w:rsidRPr="00C05C6B">
        <w:rPr>
          <w:rFonts w:cs="Times New Roman"/>
          <w:color w:val="000000" w:themeColor="text1"/>
          <w:szCs w:val="24"/>
          <w:lang w:val="fr-BE"/>
        </w:rPr>
        <w:t xml:space="preserve">. </w:t>
      </w:r>
    </w:p>
    <w:p w14:paraId="00293D92" w14:textId="47DE40D8" w:rsidR="003349F3" w:rsidRPr="00C05C6B" w:rsidRDefault="00EB6455" w:rsidP="009E0E9A">
      <w:pPr>
        <w:spacing w:before="120" w:after="120"/>
        <w:rPr>
          <w:rFonts w:cs="Times New Roman"/>
          <w:color w:val="000000" w:themeColor="text1"/>
          <w:szCs w:val="24"/>
          <w:lang w:val="fr-BE"/>
        </w:rPr>
      </w:pPr>
      <w:r w:rsidRPr="00C05C6B">
        <w:rPr>
          <w:rFonts w:cs="Times New Roman"/>
          <w:color w:val="000000" w:themeColor="text1"/>
          <w:szCs w:val="24"/>
          <w:lang w:val="fr-BE"/>
        </w:rPr>
        <w:t xml:space="preserve">Cette légitimité cognitive </w:t>
      </w:r>
      <w:r w:rsidR="00B61680" w:rsidRPr="00C05C6B">
        <w:rPr>
          <w:rFonts w:cs="Times New Roman"/>
          <w:color w:val="000000" w:themeColor="text1"/>
          <w:szCs w:val="24"/>
          <w:lang w:val="fr-BE"/>
        </w:rPr>
        <w:t xml:space="preserve">du travail de plateforme fait apparaitre l’importance de la matérialité de la technologie, en référence </w:t>
      </w:r>
      <w:r w:rsidR="00014C7A" w:rsidRPr="00C05C6B">
        <w:rPr>
          <w:rFonts w:cs="Times New Roman"/>
          <w:color w:val="000000" w:themeColor="text1"/>
          <w:szCs w:val="24"/>
          <w:lang w:val="fr-BE"/>
        </w:rPr>
        <w:t>à la théorie sociomatérielle (Orlikowski, 2007)</w:t>
      </w:r>
      <w:r w:rsidR="0012652F" w:rsidRPr="00C05C6B">
        <w:rPr>
          <w:rFonts w:cs="Times New Roman"/>
          <w:color w:val="000000" w:themeColor="text1"/>
          <w:szCs w:val="24"/>
          <w:lang w:val="fr-BE"/>
        </w:rPr>
        <w:t xml:space="preserve">. </w:t>
      </w:r>
      <w:r w:rsidR="00391BB7" w:rsidRPr="00C05C6B">
        <w:rPr>
          <w:rFonts w:cs="Times New Roman"/>
          <w:color w:val="000000" w:themeColor="text1"/>
          <w:szCs w:val="24"/>
          <w:lang w:val="fr-BE"/>
        </w:rPr>
        <w:t>Selon ce courant, la</w:t>
      </w:r>
      <w:r w:rsidR="00611634" w:rsidRPr="00C05C6B">
        <w:rPr>
          <w:rFonts w:cs="Times New Roman"/>
          <w:color w:val="000000" w:themeColor="text1"/>
          <w:szCs w:val="24"/>
          <w:lang w:val="fr-BE"/>
        </w:rPr>
        <w:t xml:space="preserve"> technologie </w:t>
      </w:r>
      <w:r w:rsidR="00A34290" w:rsidRPr="00C05C6B">
        <w:rPr>
          <w:rFonts w:cs="Times New Roman"/>
          <w:color w:val="000000" w:themeColor="text1"/>
          <w:szCs w:val="24"/>
          <w:lang w:val="fr-BE"/>
        </w:rPr>
        <w:t>présent</w:t>
      </w:r>
      <w:r w:rsidR="000A1F74" w:rsidRPr="00C05C6B">
        <w:rPr>
          <w:rFonts w:cs="Times New Roman"/>
          <w:color w:val="000000" w:themeColor="text1"/>
          <w:szCs w:val="24"/>
          <w:lang w:val="fr-BE"/>
        </w:rPr>
        <w:t xml:space="preserve">e des propriétés qui offrent des possibilités d’action aux individus </w:t>
      </w:r>
      <w:r w:rsidR="00950F34" w:rsidRPr="00C05C6B">
        <w:rPr>
          <w:rFonts w:cs="Times New Roman"/>
          <w:color w:val="000000" w:themeColor="text1"/>
          <w:szCs w:val="24"/>
          <w:lang w:val="fr-BE"/>
        </w:rPr>
        <w:t>en fonction du contexte dans le</w:t>
      </w:r>
      <w:r w:rsidR="000A1F74" w:rsidRPr="00C05C6B">
        <w:rPr>
          <w:rFonts w:cs="Times New Roman"/>
          <w:color w:val="000000" w:themeColor="text1"/>
          <w:szCs w:val="24"/>
          <w:lang w:val="fr-BE"/>
        </w:rPr>
        <w:t>quel</w:t>
      </w:r>
      <w:r w:rsidR="00950F34" w:rsidRPr="00C05C6B">
        <w:rPr>
          <w:rFonts w:cs="Times New Roman"/>
          <w:color w:val="000000" w:themeColor="text1"/>
          <w:szCs w:val="24"/>
          <w:lang w:val="fr-BE"/>
        </w:rPr>
        <w:t xml:space="preserve"> ils les mobilisent, </w:t>
      </w:r>
      <w:r w:rsidR="000A1F74" w:rsidRPr="00C05C6B">
        <w:rPr>
          <w:rFonts w:cs="Times New Roman"/>
          <w:color w:val="000000" w:themeColor="text1"/>
          <w:szCs w:val="24"/>
          <w:lang w:val="fr-BE"/>
        </w:rPr>
        <w:t>des perceptions et vécus de ces derniers</w:t>
      </w:r>
      <w:r w:rsidR="00693178" w:rsidRPr="00C05C6B">
        <w:rPr>
          <w:rFonts w:cs="Times New Roman"/>
          <w:color w:val="000000" w:themeColor="text1"/>
          <w:szCs w:val="24"/>
          <w:lang w:val="fr-BE"/>
        </w:rPr>
        <w:t xml:space="preserve"> </w:t>
      </w:r>
      <w:r w:rsidR="00693178" w:rsidRPr="00C05C6B">
        <w:rPr>
          <w:rFonts w:cs="Times New Roman"/>
          <w:color w:val="000000" w:themeColor="text1"/>
          <w:szCs w:val="24"/>
          <w:lang w:val="fr-BE"/>
        </w:rPr>
        <w:fldChar w:fldCharType="begin"/>
      </w:r>
      <w:r w:rsidR="00693178" w:rsidRPr="00C05C6B">
        <w:rPr>
          <w:rFonts w:cs="Times New Roman"/>
          <w:color w:val="000000" w:themeColor="text1"/>
          <w:szCs w:val="24"/>
          <w:lang w:val="fr-BE"/>
        </w:rPr>
        <w:instrText xml:space="preserve"> ADDIN ZOTERO_ITEM CSL_CITATION {"citationID":"hYiN83A9","properties":{"formattedCitation":"(Leonardi, 2013)","plainCitation":"(Leonardi, 2013)","noteIndex":0},"citationItems":[{"id":1244,"uris":["http://zotero.org/users/6183971/items/JF4GKUNP"],"itemData":{"id":1244,"type":"article-journal","abstract":"This paper compares two alternative theoretical foundations upon which the study of sociomateriality can be built: agential realism and critical realism. It begins by providing a brief overview of the sociomaterial perspective on organizational practices and considers why this perspective holds great appeal at this point in time. I then engage with Mutch's (2013) critique of the agential realist foundation upon which most current discussions of sociomateriality are constructed to highlight what practical problems are generated when authors attempt to map agential realism's philosophical discussion onto empirical phenomena. Next, I attempt to make explicit what Mutch leaves implicit in his paper: how building studies of sociomateriality on the theoretical foundation offered by critical realism can, potentially, overcome some of the practical problems created by a footing on agential realism. Finally, I push Mutch's arguments one step further to compare what practical consequences arise when researchers attempt to construct studies of sociomateriality on either of these two theoretical foundations. I suggest that there are important implications for what one can study, how one can study it, and how scholars can contribute to theory on technology and organizing based on the theoretical foundation they choose to build upon.","container-title":"Information and Organization","DOI":"10.1016/j.infoandorg.2013.02.002","ISSN":"1471-7727","issue":"2","journalAbbreviation":"Information and Organization","language":"en","page":"59-76","source":"ScienceDirect","title":"Theoretical foundations for the study of sociomateriality","URL":"https://www.sciencedirect.com/science/article/pii/S1471772713000067","volume":"23","author":[{"family":"Leonardi","given":"Paul M."}],"accessed":{"date-parts":[["2022",6,23]]},"issued":{"date-parts":[["2013",4,1]]}}}],"schema":"https://github.com/citation-style-language/schema/raw/master/csl-citation.json"} </w:instrText>
      </w:r>
      <w:r w:rsidR="00693178" w:rsidRPr="00C05C6B">
        <w:rPr>
          <w:rFonts w:cs="Times New Roman"/>
          <w:color w:val="000000" w:themeColor="text1"/>
          <w:szCs w:val="24"/>
          <w:lang w:val="fr-BE"/>
        </w:rPr>
        <w:fldChar w:fldCharType="separate"/>
      </w:r>
      <w:r w:rsidR="00693178" w:rsidRPr="00C05C6B">
        <w:rPr>
          <w:rFonts w:cs="Times New Roman"/>
          <w:color w:val="000000" w:themeColor="text1"/>
        </w:rPr>
        <w:t>(Leonardi, 2013)</w:t>
      </w:r>
      <w:r w:rsidR="00693178" w:rsidRPr="00C05C6B">
        <w:rPr>
          <w:rFonts w:cs="Times New Roman"/>
          <w:color w:val="000000" w:themeColor="text1"/>
          <w:szCs w:val="24"/>
          <w:lang w:val="fr-BE"/>
        </w:rPr>
        <w:fldChar w:fldCharType="end"/>
      </w:r>
      <w:r w:rsidR="000A1F74" w:rsidRPr="00C05C6B">
        <w:rPr>
          <w:rFonts w:cs="Times New Roman"/>
          <w:color w:val="000000" w:themeColor="text1"/>
          <w:szCs w:val="24"/>
          <w:lang w:val="fr-BE"/>
        </w:rPr>
        <w:t xml:space="preserve">. </w:t>
      </w:r>
    </w:p>
    <w:p w14:paraId="0CD87874" w14:textId="43A8FDEA" w:rsidR="00A55BA6" w:rsidRPr="00C05C6B" w:rsidRDefault="007E5D69" w:rsidP="009E0E9A">
      <w:pPr>
        <w:spacing w:before="120" w:after="120"/>
        <w:rPr>
          <w:rFonts w:cs="Times New Roman"/>
          <w:color w:val="000000" w:themeColor="text1"/>
          <w:szCs w:val="24"/>
          <w:lang w:val="fr-BE"/>
        </w:rPr>
      </w:pPr>
      <w:r w:rsidRPr="00C05C6B">
        <w:rPr>
          <w:rFonts w:cs="Times New Roman"/>
          <w:color w:val="000000" w:themeColor="text1"/>
          <w:szCs w:val="24"/>
          <w:lang w:val="fr-BE"/>
        </w:rPr>
        <w:t>L</w:t>
      </w:r>
      <w:r w:rsidR="00A55BA6" w:rsidRPr="00C05C6B">
        <w:rPr>
          <w:rFonts w:cs="Times New Roman"/>
          <w:color w:val="000000" w:themeColor="text1"/>
          <w:szCs w:val="24"/>
          <w:lang w:val="fr-BE"/>
        </w:rPr>
        <w:t xml:space="preserve">a technologie </w:t>
      </w:r>
      <w:r w:rsidR="005F5E09" w:rsidRPr="00C05C6B">
        <w:rPr>
          <w:rFonts w:cs="Times New Roman"/>
          <w:color w:val="000000" w:themeColor="text1"/>
          <w:szCs w:val="24"/>
          <w:lang w:val="fr-BE"/>
        </w:rPr>
        <w:t>implique</w:t>
      </w:r>
      <w:r w:rsidR="0012652F" w:rsidRPr="00C05C6B">
        <w:rPr>
          <w:rFonts w:cs="Times New Roman"/>
          <w:color w:val="000000" w:themeColor="text1"/>
          <w:szCs w:val="24"/>
          <w:lang w:val="fr-BE"/>
        </w:rPr>
        <w:t xml:space="preserve"> de cette façon</w:t>
      </w:r>
      <w:r w:rsidR="00A55BA6" w:rsidRPr="00C05C6B">
        <w:rPr>
          <w:rFonts w:cs="Times New Roman"/>
          <w:color w:val="000000" w:themeColor="text1"/>
          <w:szCs w:val="24"/>
          <w:lang w:val="fr-BE"/>
        </w:rPr>
        <w:t xml:space="preserve"> de </w:t>
      </w:r>
      <w:r w:rsidR="00C94D04" w:rsidRPr="00C05C6B">
        <w:rPr>
          <w:rFonts w:cs="Times New Roman"/>
          <w:color w:val="000000" w:themeColor="text1"/>
          <w:szCs w:val="24"/>
          <w:lang w:val="fr-BE"/>
        </w:rPr>
        <w:t>nouveaux</w:t>
      </w:r>
      <w:r w:rsidR="00A55BA6" w:rsidRPr="00C05C6B">
        <w:rPr>
          <w:rFonts w:cs="Times New Roman"/>
          <w:color w:val="000000" w:themeColor="text1"/>
          <w:szCs w:val="24"/>
          <w:lang w:val="fr-BE"/>
        </w:rPr>
        <w:t xml:space="preserve"> rapport</w:t>
      </w:r>
      <w:r w:rsidR="00584F96">
        <w:rPr>
          <w:rFonts w:cs="Times New Roman"/>
          <w:color w:val="000000" w:themeColor="text1"/>
          <w:szCs w:val="24"/>
          <w:lang w:val="fr-BE"/>
        </w:rPr>
        <w:t>s</w:t>
      </w:r>
      <w:r w:rsidR="00A55BA6" w:rsidRPr="00C05C6B">
        <w:rPr>
          <w:rFonts w:cs="Times New Roman"/>
          <w:color w:val="000000" w:themeColor="text1"/>
          <w:szCs w:val="24"/>
          <w:lang w:val="fr-BE"/>
        </w:rPr>
        <w:t xml:space="preserve"> sociaux au trava</w:t>
      </w:r>
      <w:r w:rsidR="00C94D04" w:rsidRPr="00C05C6B">
        <w:rPr>
          <w:rFonts w:cs="Times New Roman"/>
          <w:color w:val="000000" w:themeColor="text1"/>
          <w:szCs w:val="24"/>
          <w:lang w:val="fr-BE"/>
        </w:rPr>
        <w:t xml:space="preserve">il et ouvre </w:t>
      </w:r>
      <w:r w:rsidR="005F5E09" w:rsidRPr="00C05C6B">
        <w:rPr>
          <w:rFonts w:cs="Times New Roman"/>
          <w:color w:val="000000" w:themeColor="text1"/>
          <w:szCs w:val="24"/>
          <w:lang w:val="fr-BE"/>
        </w:rPr>
        <w:t>des possibilités de transfor</w:t>
      </w:r>
      <w:r w:rsidR="00693178" w:rsidRPr="00C05C6B">
        <w:rPr>
          <w:rFonts w:cs="Times New Roman"/>
          <w:color w:val="000000" w:themeColor="text1"/>
          <w:szCs w:val="24"/>
          <w:lang w:val="fr-BE"/>
        </w:rPr>
        <w:t>mation</w:t>
      </w:r>
      <w:r w:rsidR="002B6307" w:rsidRPr="00C05C6B">
        <w:rPr>
          <w:rFonts w:cs="Times New Roman"/>
          <w:color w:val="000000" w:themeColor="text1"/>
          <w:szCs w:val="24"/>
          <w:lang w:val="fr-BE"/>
        </w:rPr>
        <w:t>.</w:t>
      </w:r>
      <w:r w:rsidR="00DA244B" w:rsidRPr="00C05C6B">
        <w:rPr>
          <w:rFonts w:cs="Times New Roman"/>
          <w:color w:val="000000" w:themeColor="text1"/>
          <w:szCs w:val="24"/>
          <w:lang w:val="fr-BE"/>
        </w:rPr>
        <w:t xml:space="preserve"> </w:t>
      </w:r>
      <w:r w:rsidR="00C0027A" w:rsidRPr="00C05C6B">
        <w:rPr>
          <w:rFonts w:cs="Times New Roman"/>
          <w:color w:val="000000" w:themeColor="text1"/>
          <w:szCs w:val="24"/>
          <w:lang w:val="fr-BE"/>
        </w:rPr>
        <w:t>En effet, c</w:t>
      </w:r>
      <w:r w:rsidR="00DA244B" w:rsidRPr="00C05C6B">
        <w:rPr>
          <w:rFonts w:cs="Times New Roman"/>
          <w:color w:val="000000" w:themeColor="text1"/>
          <w:szCs w:val="24"/>
          <w:lang w:val="fr-BE"/>
        </w:rPr>
        <w:t>ette ét</w:t>
      </w:r>
      <w:r w:rsidR="00391BB7" w:rsidRPr="00C05C6B">
        <w:rPr>
          <w:rFonts w:cs="Times New Roman"/>
          <w:color w:val="000000" w:themeColor="text1"/>
          <w:szCs w:val="24"/>
          <w:lang w:val="fr-BE"/>
        </w:rPr>
        <w:t>ape d’analyse nous a permis de saisir</w:t>
      </w:r>
      <w:r w:rsidR="00DA244B" w:rsidRPr="00C05C6B">
        <w:rPr>
          <w:rFonts w:cs="Times New Roman"/>
          <w:color w:val="000000" w:themeColor="text1"/>
          <w:szCs w:val="24"/>
          <w:lang w:val="fr-BE"/>
        </w:rPr>
        <w:t xml:space="preserve"> la puissance symbolique de la technologie sur les trajectoires professionnelles des travailleurs</w:t>
      </w:r>
      <w:r w:rsidR="00E4420C">
        <w:rPr>
          <w:rFonts w:cs="Times New Roman"/>
          <w:color w:val="000000" w:themeColor="text1"/>
          <w:szCs w:val="24"/>
          <w:lang w:val="fr-BE"/>
        </w:rPr>
        <w:t>,</w:t>
      </w:r>
      <w:r w:rsidR="00DA244B" w:rsidRPr="00C05C6B">
        <w:rPr>
          <w:rFonts w:cs="Times New Roman"/>
          <w:color w:val="000000" w:themeColor="text1"/>
          <w:szCs w:val="24"/>
          <w:lang w:val="fr-BE"/>
        </w:rPr>
        <w:t xml:space="preserve"> qui influenc</w:t>
      </w:r>
      <w:r w:rsidR="00C94D04" w:rsidRPr="00C05C6B">
        <w:rPr>
          <w:rFonts w:cs="Times New Roman"/>
          <w:color w:val="000000" w:themeColor="text1"/>
          <w:szCs w:val="24"/>
          <w:lang w:val="fr-BE"/>
        </w:rPr>
        <w:t xml:space="preserve">e </w:t>
      </w:r>
      <w:r w:rsidR="00E4420C" w:rsidRPr="00C05C6B">
        <w:rPr>
          <w:rFonts w:cs="Times New Roman"/>
          <w:color w:val="000000" w:themeColor="text1"/>
          <w:szCs w:val="24"/>
          <w:lang w:val="fr-BE"/>
        </w:rPr>
        <w:t xml:space="preserve">indubitablement </w:t>
      </w:r>
      <w:r w:rsidR="00C94D04" w:rsidRPr="00C05C6B">
        <w:rPr>
          <w:rFonts w:cs="Times New Roman"/>
          <w:color w:val="000000" w:themeColor="text1"/>
          <w:szCs w:val="24"/>
          <w:lang w:val="fr-BE"/>
        </w:rPr>
        <w:t xml:space="preserve">le changement institutionnel, que nous expliquons ci-dessous. </w:t>
      </w:r>
    </w:p>
    <w:p w14:paraId="77C70964" w14:textId="0735754F" w:rsidR="00097B25" w:rsidRPr="00C05C6B" w:rsidRDefault="00014C7A" w:rsidP="00ED40EF">
      <w:pPr>
        <w:pStyle w:val="Titre4"/>
        <w:rPr>
          <w:rFonts w:cs="Times New Roman"/>
          <w:color w:val="000000" w:themeColor="text1"/>
          <w:szCs w:val="24"/>
          <w:lang w:val="fr-BE"/>
        </w:rPr>
      </w:pPr>
      <w:bookmarkStart w:id="404" w:name="_Toc169527968"/>
      <w:r w:rsidRPr="00C05C6B">
        <w:rPr>
          <w:rFonts w:cs="Times New Roman"/>
          <w:color w:val="000000" w:themeColor="text1"/>
          <w:szCs w:val="24"/>
          <w:lang w:val="fr-BE"/>
        </w:rPr>
        <w:lastRenderedPageBreak/>
        <w:t>Un processus d’amplification</w:t>
      </w:r>
      <w:bookmarkEnd w:id="404"/>
      <w:r w:rsidRPr="00C05C6B">
        <w:rPr>
          <w:rFonts w:cs="Times New Roman"/>
          <w:color w:val="000000" w:themeColor="text1"/>
          <w:szCs w:val="24"/>
          <w:lang w:val="fr-BE"/>
        </w:rPr>
        <w:t xml:space="preserve"> </w:t>
      </w:r>
    </w:p>
    <w:p w14:paraId="6029D6C9" w14:textId="346A6DBE" w:rsidR="00C94D04" w:rsidRPr="00C05C6B" w:rsidRDefault="00074B34" w:rsidP="00C94D04">
      <w:pPr>
        <w:spacing w:before="120" w:after="120"/>
        <w:rPr>
          <w:color w:val="000000" w:themeColor="text1"/>
          <w:lang w:val="fr-BE"/>
        </w:rPr>
      </w:pPr>
      <w:r w:rsidRPr="00C05C6B">
        <w:rPr>
          <w:color w:val="000000" w:themeColor="text1"/>
          <w:lang w:val="fr-BE"/>
        </w:rPr>
        <w:t>C</w:t>
      </w:r>
      <w:r w:rsidR="00E97AA6" w:rsidRPr="00C05C6B">
        <w:rPr>
          <w:color w:val="000000" w:themeColor="text1"/>
          <w:lang w:val="fr-BE"/>
        </w:rPr>
        <w:t xml:space="preserve">es résultats, </w:t>
      </w:r>
      <w:r w:rsidR="00A34290" w:rsidRPr="00C05C6B">
        <w:rPr>
          <w:color w:val="000000" w:themeColor="text1"/>
          <w:lang w:val="fr-BE"/>
        </w:rPr>
        <w:t>expliquant</w:t>
      </w:r>
      <w:r w:rsidRPr="00C05C6B">
        <w:rPr>
          <w:color w:val="000000" w:themeColor="text1"/>
          <w:lang w:val="fr-BE"/>
        </w:rPr>
        <w:t xml:space="preserve"> l</w:t>
      </w:r>
      <w:r w:rsidR="00C94D04" w:rsidRPr="00C05C6B">
        <w:rPr>
          <w:color w:val="000000" w:themeColor="text1"/>
          <w:lang w:val="fr-BE"/>
        </w:rPr>
        <w:t>es relations entre le matériel et le social, c’est-à-dire entre la technologie et les chauffeurs</w:t>
      </w:r>
      <w:r w:rsidR="00B23CB7" w:rsidRPr="00C05C6B">
        <w:rPr>
          <w:color w:val="000000" w:themeColor="text1"/>
          <w:lang w:val="fr-BE"/>
        </w:rPr>
        <w:t>,</w:t>
      </w:r>
      <w:r w:rsidR="00C94D04" w:rsidRPr="00C05C6B">
        <w:rPr>
          <w:color w:val="000000" w:themeColor="text1"/>
          <w:lang w:val="fr-BE"/>
        </w:rPr>
        <w:t xml:space="preserve"> à l’instar de nombreuses études </w:t>
      </w:r>
      <w:r w:rsidR="00C0027A" w:rsidRPr="00C05C6B">
        <w:rPr>
          <w:color w:val="000000" w:themeColor="text1"/>
          <w:lang w:val="fr-BE"/>
        </w:rPr>
        <w:t>(Leonardi 2011,</w:t>
      </w:r>
      <w:r w:rsidR="00C94D04" w:rsidRPr="00C05C6B">
        <w:rPr>
          <w:color w:val="000000" w:themeColor="text1"/>
          <w:lang w:val="fr-BE"/>
        </w:rPr>
        <w:t xml:space="preserve"> Curchod et al. 2020)</w:t>
      </w:r>
      <w:r w:rsidR="00E97AA6" w:rsidRPr="00C05C6B">
        <w:rPr>
          <w:color w:val="000000" w:themeColor="text1"/>
          <w:lang w:val="fr-BE"/>
        </w:rPr>
        <w:t>,</w:t>
      </w:r>
      <w:r w:rsidRPr="00C05C6B">
        <w:rPr>
          <w:color w:val="000000" w:themeColor="text1"/>
          <w:lang w:val="fr-BE"/>
        </w:rPr>
        <w:t xml:space="preserve"> sont </w:t>
      </w:r>
      <w:r w:rsidR="00C94D04" w:rsidRPr="00C05C6B">
        <w:rPr>
          <w:color w:val="000000" w:themeColor="text1"/>
          <w:lang w:val="fr-BE"/>
        </w:rPr>
        <w:t xml:space="preserve">des ouvertures intéressantes </w:t>
      </w:r>
      <w:r w:rsidRPr="00C05C6B">
        <w:rPr>
          <w:color w:val="000000" w:themeColor="text1"/>
          <w:lang w:val="fr-BE"/>
        </w:rPr>
        <w:t>à propos du</w:t>
      </w:r>
      <w:r w:rsidR="005010DC" w:rsidRPr="00C05C6B">
        <w:rPr>
          <w:color w:val="000000" w:themeColor="text1"/>
          <w:lang w:val="fr-BE"/>
        </w:rPr>
        <w:t xml:space="preserve"> changement institutionnel </w:t>
      </w:r>
      <w:r w:rsidR="005010DC" w:rsidRPr="00C05C6B">
        <w:rPr>
          <w:color w:val="000000" w:themeColor="text1"/>
          <w:lang w:val="fr-BE"/>
        </w:rPr>
        <w:fldChar w:fldCharType="begin"/>
      </w:r>
      <w:r w:rsidR="005010DC" w:rsidRPr="00C05C6B">
        <w:rPr>
          <w:color w:val="000000" w:themeColor="text1"/>
          <w:lang w:val="fr-BE"/>
        </w:rPr>
        <w:instrText xml:space="preserve"> ADDIN ZOTERO_ITEM CSL_CITATION {"citationID":"A9OQ38pP","properties":{"formattedCitation":"(Vaujany et al., 2019)","plainCitation":"(Vaujany et al., 2019)","noteIndex":0},"citationItems":[{"id":2911,"uris":["http://zotero.org/users/6183971/items/Q62BSJH3"],"itemData":{"id":2911,"type":"chapter","container-title":"Materiality in Institutions: Spaces, Embodiment and Technology in Management and Organization","language":"English","note":"DOI: 10.1007/978-3-319-97472-9_1","page":"1-31","publisher":"Palgrave Macmillan","source":"research.cbs.dk","title":"Introduction: How Can Materiality Inform Institutional Analysis?","title-short":"Introduction","URL":"https://research.cbs.dk/en/publications/introduction-how-can-materiality-inform-institutional-analysis","author":[{"family":"Vaujany","given":"François-Xavier De"},{"family":"Adrot","given":"Anouck"},{"family":"Boxenbaum","given":"Eva"},{"family":"Leca","given":"Bernard"}],"accessed":{"date-parts":[["2023",11,11]]},"issued":{"date-parts":[["2019"]]}}}],"schema":"https://github.com/citation-style-language/schema/raw/master/csl-citation.json"} </w:instrText>
      </w:r>
      <w:r w:rsidR="005010DC" w:rsidRPr="00C05C6B">
        <w:rPr>
          <w:color w:val="000000" w:themeColor="text1"/>
          <w:lang w:val="fr-BE"/>
        </w:rPr>
        <w:fldChar w:fldCharType="separate"/>
      </w:r>
      <w:r w:rsidR="005010DC" w:rsidRPr="00C05C6B">
        <w:rPr>
          <w:rFonts w:cs="Times New Roman"/>
          <w:color w:val="000000" w:themeColor="text1"/>
        </w:rPr>
        <w:t>(Vaujany et al., 2019)</w:t>
      </w:r>
      <w:r w:rsidR="005010DC" w:rsidRPr="00C05C6B">
        <w:rPr>
          <w:color w:val="000000" w:themeColor="text1"/>
          <w:lang w:val="fr-BE"/>
        </w:rPr>
        <w:fldChar w:fldCharType="end"/>
      </w:r>
      <w:r w:rsidR="003349F3" w:rsidRPr="00C05C6B">
        <w:rPr>
          <w:color w:val="000000" w:themeColor="text1"/>
          <w:lang w:val="fr-BE"/>
        </w:rPr>
        <w:t>.</w:t>
      </w:r>
      <w:r w:rsidR="001778F7" w:rsidRPr="00C05C6B">
        <w:rPr>
          <w:color w:val="000000" w:themeColor="text1"/>
          <w:lang w:val="fr-BE"/>
        </w:rPr>
        <w:t xml:space="preserve"> </w:t>
      </w:r>
      <w:r w:rsidR="00C94D04" w:rsidRPr="00C05C6B">
        <w:rPr>
          <w:color w:val="000000" w:themeColor="text1"/>
          <w:lang w:val="fr-BE"/>
        </w:rPr>
        <w:t>Leona</w:t>
      </w:r>
      <w:r w:rsidR="00C0027A" w:rsidRPr="00C05C6B">
        <w:rPr>
          <w:color w:val="000000" w:themeColor="text1"/>
          <w:lang w:val="fr-BE"/>
        </w:rPr>
        <w:t xml:space="preserve">rdi (2011) </w:t>
      </w:r>
      <w:r w:rsidR="00C94D04" w:rsidRPr="00C05C6B">
        <w:rPr>
          <w:color w:val="000000" w:themeColor="text1"/>
          <w:lang w:val="fr-BE"/>
        </w:rPr>
        <w:t>parle d'imbrication</w:t>
      </w:r>
      <w:r w:rsidR="00377659" w:rsidRPr="00C05C6B">
        <w:rPr>
          <w:color w:val="000000" w:themeColor="text1"/>
          <w:lang w:val="fr-BE"/>
        </w:rPr>
        <w:t xml:space="preserve"> en soulignant </w:t>
      </w:r>
      <w:r w:rsidR="00C94D04" w:rsidRPr="00C05C6B">
        <w:rPr>
          <w:color w:val="000000" w:themeColor="text1"/>
          <w:lang w:val="fr-BE"/>
        </w:rPr>
        <w:t xml:space="preserve">que si </w:t>
      </w:r>
      <w:r w:rsidR="00377659" w:rsidRPr="00C05C6B">
        <w:rPr>
          <w:color w:val="000000" w:themeColor="text1"/>
          <w:lang w:val="fr-BE"/>
        </w:rPr>
        <w:t>le matériel</w:t>
      </w:r>
      <w:r w:rsidR="00A34290" w:rsidRPr="00C05C6B">
        <w:rPr>
          <w:color w:val="000000" w:themeColor="text1"/>
          <w:lang w:val="fr-BE"/>
        </w:rPr>
        <w:t xml:space="preserve"> </w:t>
      </w:r>
      <w:r w:rsidR="00C94D04" w:rsidRPr="00C05C6B">
        <w:rPr>
          <w:color w:val="000000" w:themeColor="text1"/>
          <w:lang w:val="fr-BE"/>
        </w:rPr>
        <w:t>peut exist</w:t>
      </w:r>
      <w:r w:rsidR="00A34290" w:rsidRPr="00C05C6B">
        <w:rPr>
          <w:color w:val="000000" w:themeColor="text1"/>
          <w:lang w:val="fr-BE"/>
        </w:rPr>
        <w:t xml:space="preserve">er indépendamment de </w:t>
      </w:r>
      <w:r w:rsidR="00E06B9D" w:rsidRPr="00C05C6B">
        <w:rPr>
          <w:color w:val="000000" w:themeColor="text1"/>
          <w:lang w:val="fr-BE"/>
        </w:rPr>
        <w:t>l’humain,</w:t>
      </w:r>
      <w:r w:rsidR="00A34290" w:rsidRPr="00C05C6B">
        <w:rPr>
          <w:color w:val="000000" w:themeColor="text1"/>
          <w:lang w:val="fr-BE"/>
        </w:rPr>
        <w:t xml:space="preserve"> </w:t>
      </w:r>
      <w:r w:rsidR="00391BB7" w:rsidRPr="00C05C6B">
        <w:rPr>
          <w:color w:val="000000" w:themeColor="text1"/>
          <w:lang w:val="fr-BE"/>
        </w:rPr>
        <w:t>son utilisation dépend de la perception de l’individu au sujet de ses</w:t>
      </w:r>
      <w:r w:rsidR="00E06B9D" w:rsidRPr="00C05C6B">
        <w:rPr>
          <w:color w:val="000000" w:themeColor="text1"/>
          <w:lang w:val="fr-BE"/>
        </w:rPr>
        <w:t xml:space="preserve"> caractéristiques</w:t>
      </w:r>
      <w:r w:rsidR="00C94D04" w:rsidRPr="00C05C6B">
        <w:rPr>
          <w:color w:val="000000" w:themeColor="text1"/>
          <w:lang w:val="fr-BE"/>
        </w:rPr>
        <w:t xml:space="preserve">, </w:t>
      </w:r>
      <w:r w:rsidR="00E06B9D" w:rsidRPr="00C05C6B">
        <w:rPr>
          <w:color w:val="000000" w:themeColor="text1"/>
          <w:lang w:val="fr-BE"/>
        </w:rPr>
        <w:t>lui fournissant</w:t>
      </w:r>
      <w:r w:rsidR="00C94D04" w:rsidRPr="00C05C6B">
        <w:rPr>
          <w:color w:val="000000" w:themeColor="text1"/>
          <w:lang w:val="fr-BE"/>
        </w:rPr>
        <w:t xml:space="preserve"> </w:t>
      </w:r>
      <w:r w:rsidR="00391BB7" w:rsidRPr="00C05C6B">
        <w:rPr>
          <w:color w:val="000000" w:themeColor="text1"/>
          <w:lang w:val="fr-BE"/>
        </w:rPr>
        <w:t xml:space="preserve">aussi bien </w:t>
      </w:r>
      <w:r w:rsidR="00377659" w:rsidRPr="00C05C6B">
        <w:rPr>
          <w:color w:val="000000" w:themeColor="text1"/>
          <w:lang w:val="fr-BE"/>
        </w:rPr>
        <w:t>« </w:t>
      </w:r>
      <w:r w:rsidR="00E06B9D" w:rsidRPr="00C05C6B">
        <w:rPr>
          <w:color w:val="000000" w:themeColor="text1"/>
          <w:lang w:val="fr-BE"/>
        </w:rPr>
        <w:t>d</w:t>
      </w:r>
      <w:r w:rsidR="00391BB7" w:rsidRPr="00C05C6B">
        <w:rPr>
          <w:color w:val="000000" w:themeColor="text1"/>
          <w:lang w:val="fr-BE"/>
        </w:rPr>
        <w:t>es possibilités que des</w:t>
      </w:r>
      <w:r w:rsidR="00C94D04" w:rsidRPr="00C05C6B">
        <w:rPr>
          <w:color w:val="000000" w:themeColor="text1"/>
          <w:lang w:val="fr-BE"/>
        </w:rPr>
        <w:t xml:space="preserve"> contrainte</w:t>
      </w:r>
      <w:r w:rsidR="00A34290" w:rsidRPr="00C05C6B">
        <w:rPr>
          <w:color w:val="000000" w:themeColor="text1"/>
          <w:lang w:val="fr-BE"/>
        </w:rPr>
        <w:t>s</w:t>
      </w:r>
      <w:r w:rsidR="00377659" w:rsidRPr="00C05C6B">
        <w:rPr>
          <w:color w:val="000000" w:themeColor="text1"/>
          <w:lang w:val="fr-BE"/>
        </w:rPr>
        <w:t> »</w:t>
      </w:r>
      <w:r w:rsidR="005010DC" w:rsidRPr="00C05C6B">
        <w:rPr>
          <w:color w:val="000000" w:themeColor="text1"/>
          <w:lang w:val="fr-BE"/>
        </w:rPr>
        <w:t xml:space="preserve"> </w:t>
      </w:r>
      <w:r w:rsidR="005010DC" w:rsidRPr="00C05C6B">
        <w:rPr>
          <w:color w:val="000000" w:themeColor="text1"/>
          <w:lang w:val="fr-BE"/>
        </w:rPr>
        <w:fldChar w:fldCharType="begin"/>
      </w:r>
      <w:r w:rsidR="005010DC" w:rsidRPr="00C05C6B">
        <w:rPr>
          <w:color w:val="000000" w:themeColor="text1"/>
          <w:lang w:val="fr-BE"/>
        </w:rPr>
        <w:instrText xml:space="preserve"> ADDIN ZOTERO_ITEM CSL_CITATION {"citationID":"B6jtrA8A","properties":{"formattedCitation":"(Faraj &amp; Azad, 2012)","plainCitation":"(Faraj &amp; Azad, 2012)","noteIndex":0},"citationItems":[{"id":2914,"uris":["http://zotero.org/users/6183971/items/W37NW5NE"],"itemData":{"id":2914,"type":"chapter","abstract":"Abstract\n            The research at the nexus of technology-organizational change has converged on the materiality of technology as a fundamental theoretical concern. This chapter highlights three major weaknesses in how the extant research conceptualizes technology: conflation of product categories over technologies; superimposition of feature and technology; and static conception of technology over time. The chapter then points out how these weaknesses tend to decontextualize technology-in-use and thus underemphasize technology's materiality. The chapter then goes on to propose affordances as a viable scaffolding to undergird the development of a conceptual apparatus that takes account of materiality more holistically and in a more relational manner. The chapter concludes by pointing out the challenges ahead in the further development of the affordances concept to account for technology's materiality.","container-title":"Materiality and Organizing","edition":"1","ISBN":"978-0-19-966405-4","language":"en","note":"DOI: 10.1093/acprof:oso/9780199664054.003.0012\nDOI: 10.1093/acprof:oso/9780199664054.003.0012","page":"237-258","publisher":"Oxford University PressOxford","source":"DOI.org (Crossref)","title":"The Materiality of Technology: An Affordance Perspective","title-short":"The Materiality of Technology","URL":"https://academic.oup.com/book/12214/chapter/161684601","editor":[{"family":"Leonardi","given":"Paul M."},{"family":"Nardi","given":"Bonnie A."},{"family":"Kallinikos","given":"Jannis"}],"author":[{"family":"Faraj","given":"Samer"},{"family":"Azad","given":"Bijan"}],"accessed":{"date-parts":[["2023",11,11]]},"issued":{"date-parts":[["2012",11,22]]}}}],"schema":"https://github.com/citation-style-language/schema/raw/master/csl-citation.json"} </w:instrText>
      </w:r>
      <w:r w:rsidR="005010DC" w:rsidRPr="00C05C6B">
        <w:rPr>
          <w:color w:val="000000" w:themeColor="text1"/>
          <w:lang w:val="fr-BE"/>
        </w:rPr>
        <w:fldChar w:fldCharType="separate"/>
      </w:r>
      <w:r w:rsidR="005010DC" w:rsidRPr="00C05C6B">
        <w:rPr>
          <w:rFonts w:cs="Times New Roman"/>
          <w:color w:val="000000" w:themeColor="text1"/>
        </w:rPr>
        <w:t>(Faraj &amp; Azad, 2012)</w:t>
      </w:r>
      <w:r w:rsidR="005010DC" w:rsidRPr="00C05C6B">
        <w:rPr>
          <w:color w:val="000000" w:themeColor="text1"/>
          <w:lang w:val="fr-BE"/>
        </w:rPr>
        <w:fldChar w:fldCharType="end"/>
      </w:r>
      <w:r w:rsidR="00C94D04" w:rsidRPr="00C05C6B">
        <w:rPr>
          <w:color w:val="000000" w:themeColor="text1"/>
          <w:lang w:val="fr-BE"/>
        </w:rPr>
        <w:t xml:space="preserve">. Ces qualités sont </w:t>
      </w:r>
      <w:r w:rsidR="00A34290" w:rsidRPr="00C05C6B">
        <w:rPr>
          <w:color w:val="000000" w:themeColor="text1"/>
          <w:lang w:val="fr-BE"/>
        </w:rPr>
        <w:t xml:space="preserve">relatives et </w:t>
      </w:r>
      <w:r w:rsidR="00C94D04" w:rsidRPr="00C05C6B">
        <w:rPr>
          <w:color w:val="000000" w:themeColor="text1"/>
          <w:lang w:val="fr-BE"/>
        </w:rPr>
        <w:t xml:space="preserve">relationnelles, c'est-à-dire qu'elles dépendent de la perception et de l'interprétation </w:t>
      </w:r>
      <w:r w:rsidR="005010DC" w:rsidRPr="00C05C6B">
        <w:rPr>
          <w:color w:val="000000" w:themeColor="text1"/>
          <w:lang w:val="fr-BE"/>
        </w:rPr>
        <w:t xml:space="preserve">de l’individu </w:t>
      </w:r>
      <w:r w:rsidR="00391BB7" w:rsidRPr="00C05C6B">
        <w:rPr>
          <w:color w:val="000000" w:themeColor="text1"/>
          <w:lang w:val="fr-BE"/>
        </w:rPr>
        <w:t xml:space="preserve">à propos de ce matériel. </w:t>
      </w:r>
    </w:p>
    <w:p w14:paraId="0419E3A4" w14:textId="4521C430" w:rsidR="00E54261" w:rsidRPr="00C05C6B" w:rsidRDefault="00E4420C" w:rsidP="00E54261">
      <w:pPr>
        <w:spacing w:before="120" w:after="120"/>
        <w:rPr>
          <w:color w:val="000000" w:themeColor="text1"/>
          <w:lang w:val="fr-BE"/>
        </w:rPr>
      </w:pPr>
      <w:r>
        <w:rPr>
          <w:color w:val="000000" w:themeColor="text1"/>
          <w:lang w:val="fr-BE"/>
        </w:rPr>
        <w:t>Partant</w:t>
      </w:r>
      <w:r w:rsidR="00E54261" w:rsidRPr="00C05C6B">
        <w:rPr>
          <w:color w:val="000000" w:themeColor="text1"/>
          <w:lang w:val="fr-BE"/>
        </w:rPr>
        <w:t xml:space="preserve"> de là, en brassant les résultats de chaque niveau d’analyse, nous </w:t>
      </w:r>
      <w:r w:rsidR="00E43A06" w:rsidRPr="00C05C6B">
        <w:rPr>
          <w:color w:val="000000" w:themeColor="text1"/>
          <w:lang w:val="fr-BE"/>
        </w:rPr>
        <w:t>observons</w:t>
      </w:r>
      <w:r w:rsidR="00E54261" w:rsidRPr="00C05C6B">
        <w:rPr>
          <w:color w:val="000000" w:themeColor="text1"/>
          <w:lang w:val="fr-BE"/>
        </w:rPr>
        <w:t xml:space="preserve"> que </w:t>
      </w:r>
      <w:r w:rsidR="00C94D04" w:rsidRPr="00C05C6B">
        <w:rPr>
          <w:color w:val="000000" w:themeColor="text1"/>
          <w:lang w:val="fr-BE"/>
        </w:rPr>
        <w:t xml:space="preserve">la technologie </w:t>
      </w:r>
      <w:r w:rsidR="00E54261" w:rsidRPr="00C05C6B">
        <w:rPr>
          <w:color w:val="000000" w:themeColor="text1"/>
          <w:lang w:val="fr-BE"/>
        </w:rPr>
        <w:t xml:space="preserve">y </w:t>
      </w:r>
      <w:r w:rsidR="004E7939" w:rsidRPr="00C05C6B">
        <w:rPr>
          <w:color w:val="000000" w:themeColor="text1"/>
          <w:lang w:val="fr-BE"/>
        </w:rPr>
        <w:t>détient</w:t>
      </w:r>
      <w:r w:rsidR="00E54261" w:rsidRPr="00C05C6B">
        <w:rPr>
          <w:color w:val="000000" w:themeColor="text1"/>
          <w:lang w:val="fr-BE"/>
        </w:rPr>
        <w:t xml:space="preserve">, à chaque fois, une valeur spécifique. Au niveau institutionnel, </w:t>
      </w:r>
      <w:r w:rsidR="00C94D04" w:rsidRPr="00C05C6B">
        <w:rPr>
          <w:color w:val="000000" w:themeColor="text1"/>
          <w:lang w:val="fr-BE"/>
        </w:rPr>
        <w:t xml:space="preserve">elle est promue en objet de régulation et comme </w:t>
      </w:r>
      <w:r>
        <w:rPr>
          <w:color w:val="000000" w:themeColor="text1"/>
          <w:lang w:val="fr-BE"/>
        </w:rPr>
        <w:t xml:space="preserve">un </w:t>
      </w:r>
      <w:r w:rsidR="00C94D04" w:rsidRPr="00C05C6B">
        <w:rPr>
          <w:color w:val="000000" w:themeColor="text1"/>
          <w:lang w:val="fr-BE"/>
        </w:rPr>
        <w:t>moyen de justifier un positionnement institutionnel</w:t>
      </w:r>
      <w:r w:rsidR="00074B34" w:rsidRPr="00C05C6B">
        <w:rPr>
          <w:color w:val="000000" w:themeColor="text1"/>
          <w:lang w:val="fr-BE"/>
        </w:rPr>
        <w:t>. A</w:t>
      </w:r>
      <w:r w:rsidR="00C94D04" w:rsidRPr="00C05C6B">
        <w:rPr>
          <w:color w:val="000000" w:themeColor="text1"/>
          <w:lang w:val="fr-BE"/>
        </w:rPr>
        <w:t>u niveau més</w:t>
      </w:r>
      <w:r w:rsidR="00074B34" w:rsidRPr="00C05C6B">
        <w:rPr>
          <w:color w:val="000000" w:themeColor="text1"/>
          <w:lang w:val="fr-BE"/>
        </w:rPr>
        <w:t xml:space="preserve">o, </w:t>
      </w:r>
      <w:r w:rsidR="00E54261" w:rsidRPr="00C05C6B">
        <w:rPr>
          <w:color w:val="000000" w:themeColor="text1"/>
          <w:lang w:val="fr-BE"/>
        </w:rPr>
        <w:t xml:space="preserve">la technologie </w:t>
      </w:r>
      <w:r w:rsidR="003349F3" w:rsidRPr="00C05C6B">
        <w:rPr>
          <w:color w:val="000000" w:themeColor="text1"/>
          <w:lang w:val="fr-BE"/>
        </w:rPr>
        <w:t>fait l’objet d’une utilisation instrumentale</w:t>
      </w:r>
      <w:r w:rsidR="00E54261" w:rsidRPr="00C05C6B">
        <w:rPr>
          <w:color w:val="000000" w:themeColor="text1"/>
          <w:lang w:val="fr-BE"/>
        </w:rPr>
        <w:t xml:space="preserve"> qui lui attribue une légitimité pragmatique dans les activités des chauffeurs.</w:t>
      </w:r>
      <w:r w:rsidR="00074B34" w:rsidRPr="00C05C6B">
        <w:rPr>
          <w:color w:val="000000" w:themeColor="text1"/>
          <w:lang w:val="fr-BE"/>
        </w:rPr>
        <w:t xml:space="preserve"> A</w:t>
      </w:r>
      <w:r w:rsidR="00C94D04" w:rsidRPr="00C05C6B">
        <w:rPr>
          <w:color w:val="000000" w:themeColor="text1"/>
          <w:lang w:val="fr-BE"/>
        </w:rPr>
        <w:t xml:space="preserve">u niveau micro, </w:t>
      </w:r>
      <w:r w:rsidR="00A34290" w:rsidRPr="00C05C6B">
        <w:rPr>
          <w:color w:val="000000" w:themeColor="text1"/>
          <w:lang w:val="fr-BE"/>
        </w:rPr>
        <w:t xml:space="preserve">elle trouve </w:t>
      </w:r>
      <w:r w:rsidR="00E43A06" w:rsidRPr="00C05C6B">
        <w:rPr>
          <w:color w:val="000000" w:themeColor="text1"/>
          <w:lang w:val="fr-BE"/>
        </w:rPr>
        <w:t xml:space="preserve">une </w:t>
      </w:r>
      <w:r w:rsidR="00A34290" w:rsidRPr="00C05C6B">
        <w:rPr>
          <w:color w:val="000000" w:themeColor="text1"/>
          <w:lang w:val="fr-BE"/>
        </w:rPr>
        <w:t xml:space="preserve">légitimité </w:t>
      </w:r>
      <w:r w:rsidR="00E43A06" w:rsidRPr="00C05C6B">
        <w:rPr>
          <w:color w:val="000000" w:themeColor="text1"/>
          <w:lang w:val="fr-BE"/>
        </w:rPr>
        <w:t xml:space="preserve">cognitive </w:t>
      </w:r>
      <w:r w:rsidR="00A34290" w:rsidRPr="00C05C6B">
        <w:rPr>
          <w:color w:val="000000" w:themeColor="text1"/>
          <w:lang w:val="fr-BE"/>
        </w:rPr>
        <w:t xml:space="preserve">en étant associée à </w:t>
      </w:r>
      <w:r w:rsidR="00C94D04" w:rsidRPr="00C05C6B">
        <w:rPr>
          <w:color w:val="000000" w:themeColor="text1"/>
          <w:lang w:val="fr-BE"/>
        </w:rPr>
        <w:t xml:space="preserve">une valeur de liberté vis-à-vis </w:t>
      </w:r>
      <w:r w:rsidR="00E54261" w:rsidRPr="00C05C6B">
        <w:rPr>
          <w:color w:val="000000" w:themeColor="text1"/>
          <w:lang w:val="fr-BE"/>
        </w:rPr>
        <w:t>du</w:t>
      </w:r>
      <w:r w:rsidR="00C94D04" w:rsidRPr="00C05C6B">
        <w:rPr>
          <w:color w:val="000000" w:themeColor="text1"/>
          <w:lang w:val="fr-BE"/>
        </w:rPr>
        <w:t xml:space="preserve"> contexte incertain</w:t>
      </w:r>
      <w:r w:rsidR="00E54261" w:rsidRPr="00C05C6B">
        <w:rPr>
          <w:color w:val="000000" w:themeColor="text1"/>
          <w:lang w:val="fr-BE"/>
        </w:rPr>
        <w:t xml:space="preserve"> </w:t>
      </w:r>
      <w:r w:rsidR="003349F3" w:rsidRPr="00C05C6B">
        <w:rPr>
          <w:color w:val="000000" w:themeColor="text1"/>
          <w:lang w:val="fr-BE"/>
        </w:rPr>
        <w:t xml:space="preserve">vécu </w:t>
      </w:r>
      <w:r w:rsidR="00E43A06" w:rsidRPr="00C05C6B">
        <w:rPr>
          <w:color w:val="000000" w:themeColor="text1"/>
          <w:lang w:val="fr-BE"/>
        </w:rPr>
        <w:t xml:space="preserve">par </w:t>
      </w:r>
      <w:r w:rsidR="00E54261" w:rsidRPr="00C05C6B">
        <w:rPr>
          <w:color w:val="000000" w:themeColor="text1"/>
          <w:lang w:val="fr-BE"/>
        </w:rPr>
        <w:t>les travailleurs</w:t>
      </w:r>
      <w:r w:rsidR="00C94D04" w:rsidRPr="00C05C6B">
        <w:rPr>
          <w:color w:val="000000" w:themeColor="text1"/>
          <w:lang w:val="fr-BE"/>
        </w:rPr>
        <w:t xml:space="preserve">. </w:t>
      </w:r>
      <w:r w:rsidR="00A34290" w:rsidRPr="00C05C6B">
        <w:rPr>
          <w:color w:val="000000" w:themeColor="text1"/>
          <w:lang w:val="fr-BE"/>
        </w:rPr>
        <w:t>L</w:t>
      </w:r>
      <w:r w:rsidR="00C94D04" w:rsidRPr="00C05C6B">
        <w:rPr>
          <w:color w:val="000000" w:themeColor="text1"/>
          <w:lang w:val="fr-BE"/>
        </w:rPr>
        <w:t>a relation entr</w:t>
      </w:r>
      <w:r w:rsidR="00EE0216" w:rsidRPr="00C05C6B">
        <w:rPr>
          <w:color w:val="000000" w:themeColor="text1"/>
          <w:lang w:val="fr-BE"/>
        </w:rPr>
        <w:t xml:space="preserve">etenue avec la technologie </w:t>
      </w:r>
      <w:r w:rsidR="004E7939" w:rsidRPr="00C05C6B">
        <w:rPr>
          <w:color w:val="000000" w:themeColor="text1"/>
          <w:lang w:val="fr-BE"/>
        </w:rPr>
        <w:t>est moteur de</w:t>
      </w:r>
      <w:r w:rsidR="00A34290" w:rsidRPr="00C05C6B">
        <w:rPr>
          <w:color w:val="000000" w:themeColor="text1"/>
          <w:lang w:val="fr-BE"/>
        </w:rPr>
        <w:t xml:space="preserve"> changement</w:t>
      </w:r>
      <w:r w:rsidR="004E7939" w:rsidRPr="00C05C6B">
        <w:rPr>
          <w:color w:val="000000" w:themeColor="text1"/>
          <w:lang w:val="fr-BE"/>
        </w:rPr>
        <w:t>. Les différents acteurs valorise</w:t>
      </w:r>
      <w:r w:rsidR="008C5EDC" w:rsidRPr="00C05C6B">
        <w:rPr>
          <w:color w:val="000000" w:themeColor="text1"/>
          <w:lang w:val="fr-BE"/>
        </w:rPr>
        <w:t>nt</w:t>
      </w:r>
      <w:r w:rsidR="004E7939" w:rsidRPr="00C05C6B">
        <w:rPr>
          <w:color w:val="000000" w:themeColor="text1"/>
          <w:lang w:val="fr-BE"/>
        </w:rPr>
        <w:t xml:space="preserve"> la technologie </w:t>
      </w:r>
      <w:r w:rsidR="00E54261" w:rsidRPr="00C05C6B">
        <w:rPr>
          <w:color w:val="000000" w:themeColor="text1"/>
          <w:lang w:val="fr-BE"/>
        </w:rPr>
        <w:t xml:space="preserve">au centre d’un arrangement institutionnel, organisationnel ou individuel </w:t>
      </w:r>
      <w:r w:rsidR="00E43A06" w:rsidRPr="00C05C6B">
        <w:rPr>
          <w:color w:val="000000" w:themeColor="text1"/>
          <w:lang w:val="fr-BE"/>
        </w:rPr>
        <w:t xml:space="preserve">adéquat. </w:t>
      </w:r>
      <w:r w:rsidR="00C94D04" w:rsidRPr="00C05C6B">
        <w:rPr>
          <w:color w:val="000000" w:themeColor="text1"/>
          <w:lang w:val="fr-BE"/>
        </w:rPr>
        <w:t xml:space="preserve"> </w:t>
      </w:r>
    </w:p>
    <w:p w14:paraId="2E7284DB" w14:textId="5D7DD5DA" w:rsidR="00F304F7" w:rsidRPr="00C05C6B" w:rsidRDefault="00F304F7" w:rsidP="00EE0216">
      <w:pPr>
        <w:rPr>
          <w:color w:val="000000" w:themeColor="text1"/>
          <w:lang w:val="fr-BE"/>
        </w:rPr>
      </w:pPr>
      <w:r w:rsidRPr="00C05C6B">
        <w:rPr>
          <w:color w:val="000000" w:themeColor="text1"/>
          <w:lang w:val="fr-BE"/>
        </w:rPr>
        <w:t>En conséquence, la technologie</w:t>
      </w:r>
      <w:r w:rsidR="00B23CB7" w:rsidRPr="00C05C6B">
        <w:rPr>
          <w:color w:val="000000" w:themeColor="text1"/>
          <w:lang w:val="fr-BE"/>
        </w:rPr>
        <w:t xml:space="preserve"> </w:t>
      </w:r>
      <w:r w:rsidR="005505BC">
        <w:rPr>
          <w:color w:val="000000" w:themeColor="text1"/>
          <w:lang w:val="fr-BE"/>
        </w:rPr>
        <w:t>occupe une fonction</w:t>
      </w:r>
      <w:r w:rsidRPr="00C05C6B">
        <w:rPr>
          <w:color w:val="000000" w:themeColor="text1"/>
          <w:lang w:val="fr-BE"/>
        </w:rPr>
        <w:t xml:space="preserve"> plus complexe que celui d'un simple </w:t>
      </w:r>
      <w:r w:rsidR="005F2F30">
        <w:rPr>
          <w:color w:val="000000" w:themeColor="text1"/>
          <w:lang w:val="fr-BE"/>
        </w:rPr>
        <w:t>« </w:t>
      </w:r>
      <w:r w:rsidRPr="00C05C6B">
        <w:rPr>
          <w:color w:val="000000" w:themeColor="text1"/>
          <w:lang w:val="fr-BE"/>
        </w:rPr>
        <w:t>outil</w:t>
      </w:r>
      <w:r w:rsidR="005F2F30">
        <w:rPr>
          <w:color w:val="000000" w:themeColor="text1"/>
          <w:lang w:val="fr-BE"/>
        </w:rPr>
        <w:t> »</w:t>
      </w:r>
      <w:r w:rsidRPr="00C05C6B">
        <w:rPr>
          <w:color w:val="000000" w:themeColor="text1"/>
          <w:lang w:val="fr-BE"/>
        </w:rPr>
        <w:t xml:space="preserve">. </w:t>
      </w:r>
      <w:r w:rsidR="004E7939" w:rsidRPr="00C05C6B">
        <w:rPr>
          <w:color w:val="000000" w:themeColor="text1"/>
          <w:lang w:val="fr-BE"/>
        </w:rPr>
        <w:t xml:space="preserve">Dans la </w:t>
      </w:r>
      <w:r w:rsidR="006E5BB6" w:rsidRPr="00C05C6B">
        <w:rPr>
          <w:color w:val="000000" w:themeColor="text1"/>
          <w:lang w:val="fr-BE"/>
        </w:rPr>
        <w:t>symbolique</w:t>
      </w:r>
      <w:r w:rsidR="004E7939" w:rsidRPr="00C05C6B">
        <w:rPr>
          <w:color w:val="000000" w:themeColor="text1"/>
          <w:lang w:val="fr-BE"/>
        </w:rPr>
        <w:t xml:space="preserve"> qu’elle représente, la technologie</w:t>
      </w:r>
      <w:r w:rsidRPr="00C05C6B">
        <w:rPr>
          <w:color w:val="000000" w:themeColor="text1"/>
          <w:lang w:val="fr-BE"/>
        </w:rPr>
        <w:t xml:space="preserve"> occupe une place croissante dans les valeurs du travail, influençant les choix des travailleurs, les pratiques organisationnelles et les possibilités de régulation du travail. De cette façon, </w:t>
      </w:r>
      <w:r w:rsidR="005F2F30" w:rsidRPr="00C05C6B">
        <w:rPr>
          <w:color w:val="000000" w:themeColor="text1"/>
          <w:lang w:val="fr-BE"/>
        </w:rPr>
        <w:t>aux trois niveaux</w:t>
      </w:r>
      <w:r w:rsidR="005F2F30">
        <w:rPr>
          <w:color w:val="000000" w:themeColor="text1"/>
          <w:lang w:val="fr-BE"/>
        </w:rPr>
        <w:t>,</w:t>
      </w:r>
      <w:r w:rsidR="005F2F30" w:rsidRPr="00C05C6B">
        <w:rPr>
          <w:color w:val="000000" w:themeColor="text1"/>
          <w:lang w:val="fr-BE"/>
        </w:rPr>
        <w:t xml:space="preserve"> </w:t>
      </w:r>
      <w:r w:rsidRPr="00C05C6B">
        <w:rPr>
          <w:color w:val="000000" w:themeColor="text1"/>
          <w:lang w:val="fr-BE"/>
        </w:rPr>
        <w:t>l</w:t>
      </w:r>
      <w:r w:rsidR="009F3134" w:rsidRPr="00C05C6B">
        <w:rPr>
          <w:color w:val="000000" w:themeColor="text1"/>
          <w:lang w:val="fr-BE"/>
        </w:rPr>
        <w:t>e processus de</w:t>
      </w:r>
      <w:r w:rsidR="00C94D04" w:rsidRPr="00C05C6B">
        <w:rPr>
          <w:color w:val="000000" w:themeColor="text1"/>
          <w:lang w:val="fr-BE"/>
        </w:rPr>
        <w:t xml:space="preserve"> légitimité </w:t>
      </w:r>
      <w:r w:rsidRPr="00C05C6B">
        <w:rPr>
          <w:color w:val="000000" w:themeColor="text1"/>
          <w:lang w:val="fr-BE"/>
        </w:rPr>
        <w:t xml:space="preserve">autour de la technologie poursuit un processus </w:t>
      </w:r>
      <w:r w:rsidR="00C94D04" w:rsidRPr="00C05C6B">
        <w:rPr>
          <w:color w:val="000000" w:themeColor="text1"/>
          <w:lang w:val="fr-BE"/>
        </w:rPr>
        <w:t xml:space="preserve">d’amplification. </w:t>
      </w:r>
    </w:p>
    <w:p w14:paraId="6BC2D1DB" w14:textId="18397621" w:rsidR="0011534A" w:rsidRPr="00C05C6B" w:rsidRDefault="003349F3" w:rsidP="004C52EF">
      <w:pPr>
        <w:spacing w:before="120" w:after="120"/>
        <w:rPr>
          <w:color w:val="000000" w:themeColor="text1"/>
          <w:lang w:val="fr-BE"/>
        </w:rPr>
      </w:pPr>
      <w:r w:rsidRPr="00C05C6B">
        <w:rPr>
          <w:color w:val="000000" w:themeColor="text1"/>
          <w:lang w:val="fr-BE"/>
        </w:rPr>
        <w:t>En d’autres mo</w:t>
      </w:r>
      <w:r w:rsidR="00E43A06" w:rsidRPr="00C05C6B">
        <w:rPr>
          <w:color w:val="000000" w:themeColor="text1"/>
          <w:lang w:val="fr-BE"/>
        </w:rPr>
        <w:t xml:space="preserve">ts, </w:t>
      </w:r>
      <w:r w:rsidR="00C94D04" w:rsidRPr="00C05C6B">
        <w:rPr>
          <w:color w:val="000000" w:themeColor="text1"/>
          <w:lang w:val="fr-BE"/>
        </w:rPr>
        <w:t>de nouvel</w:t>
      </w:r>
      <w:r w:rsidRPr="00C05C6B">
        <w:rPr>
          <w:color w:val="000000" w:themeColor="text1"/>
          <w:lang w:val="fr-BE"/>
        </w:rPr>
        <w:t>les valeurs prennent</w:t>
      </w:r>
      <w:r w:rsidR="00C94D04" w:rsidRPr="00C05C6B">
        <w:rPr>
          <w:color w:val="000000" w:themeColor="text1"/>
          <w:lang w:val="fr-BE"/>
        </w:rPr>
        <w:t xml:space="preserve"> </w:t>
      </w:r>
      <w:r w:rsidR="004E7939" w:rsidRPr="00C05C6B">
        <w:rPr>
          <w:color w:val="000000" w:themeColor="text1"/>
          <w:lang w:val="fr-BE"/>
        </w:rPr>
        <w:t xml:space="preserve">ainsi </w:t>
      </w:r>
      <w:r w:rsidR="00C94D04" w:rsidRPr="00C05C6B">
        <w:rPr>
          <w:color w:val="000000" w:themeColor="text1"/>
          <w:lang w:val="fr-BE"/>
        </w:rPr>
        <w:t>racine dans la place accordée à la technologie par les tr</w:t>
      </w:r>
      <w:r w:rsidR="009F3134" w:rsidRPr="00C05C6B">
        <w:rPr>
          <w:color w:val="000000" w:themeColor="text1"/>
          <w:lang w:val="fr-BE"/>
        </w:rPr>
        <w:t xml:space="preserve">availleurs et les organisations. Ces valeurs </w:t>
      </w:r>
      <w:r w:rsidR="00C94D04" w:rsidRPr="00C05C6B">
        <w:rPr>
          <w:color w:val="000000" w:themeColor="text1"/>
          <w:lang w:val="fr-BE"/>
        </w:rPr>
        <w:t xml:space="preserve">deviennent progressivement des croyances autour du travail. </w:t>
      </w:r>
      <w:r w:rsidR="00495482" w:rsidRPr="00C05C6B">
        <w:rPr>
          <w:color w:val="000000" w:themeColor="text1"/>
          <w:lang w:val="fr-BE"/>
        </w:rPr>
        <w:t xml:space="preserve">Une telle </w:t>
      </w:r>
      <w:r w:rsidR="00C94D04" w:rsidRPr="00C05C6B">
        <w:rPr>
          <w:color w:val="000000" w:themeColor="text1"/>
          <w:lang w:val="fr-BE"/>
        </w:rPr>
        <w:t xml:space="preserve">amplification signifie que les significations que les acteurs mettent en avant peuvent finir par </w:t>
      </w:r>
      <w:r w:rsidR="00DB6701" w:rsidRPr="00C05C6B">
        <w:rPr>
          <w:color w:val="000000" w:themeColor="text1"/>
          <w:lang w:val="fr-BE"/>
        </w:rPr>
        <w:t>« </w:t>
      </w:r>
      <w:r w:rsidR="00C94D04" w:rsidRPr="00C05C6B">
        <w:rPr>
          <w:color w:val="000000" w:themeColor="text1"/>
          <w:lang w:val="fr-BE"/>
        </w:rPr>
        <w:t>se cristalliser en logiques durables</w:t>
      </w:r>
      <w:r w:rsidR="00693178" w:rsidRPr="00C05C6B">
        <w:rPr>
          <w:color w:val="000000" w:themeColor="text1"/>
          <w:lang w:val="fr-BE"/>
        </w:rPr>
        <w:t> »</w:t>
      </w:r>
      <w:r w:rsidR="00C94D04" w:rsidRPr="00C05C6B">
        <w:rPr>
          <w:color w:val="000000" w:themeColor="text1"/>
          <w:lang w:val="fr-BE"/>
        </w:rPr>
        <w:t xml:space="preserve"> </w:t>
      </w:r>
      <w:r w:rsidR="009F3134" w:rsidRPr="00C05C6B">
        <w:rPr>
          <w:color w:val="000000" w:themeColor="text1"/>
          <w:lang w:val="fr-BE"/>
        </w:rPr>
        <w:t xml:space="preserve">et </w:t>
      </w:r>
      <w:r w:rsidR="00C94D04" w:rsidRPr="00C05C6B">
        <w:rPr>
          <w:color w:val="000000" w:themeColor="text1"/>
          <w:lang w:val="fr-BE"/>
        </w:rPr>
        <w:t xml:space="preserve">peuvent alors façonner les futurs processus institutionnels du travail (Zilber, 2008). </w:t>
      </w:r>
      <w:r w:rsidR="0011534A" w:rsidRPr="00C05C6B">
        <w:rPr>
          <w:color w:val="000000" w:themeColor="text1"/>
          <w:lang w:val="fr-BE"/>
        </w:rPr>
        <w:t xml:space="preserve">Dans cette veine, la légitimité accordée par les chauffeurs </w:t>
      </w:r>
      <w:r w:rsidR="00ED6B3E" w:rsidRPr="00C05C6B">
        <w:rPr>
          <w:color w:val="000000" w:themeColor="text1"/>
          <w:lang w:val="fr-BE"/>
        </w:rPr>
        <w:t>à la technologie</w:t>
      </w:r>
      <w:r w:rsidR="0011534A" w:rsidRPr="00C05C6B">
        <w:rPr>
          <w:color w:val="000000" w:themeColor="text1"/>
          <w:lang w:val="fr-BE"/>
        </w:rPr>
        <w:t xml:space="preserve"> </w:t>
      </w:r>
      <w:r w:rsidR="00495482" w:rsidRPr="00C05C6B">
        <w:rPr>
          <w:color w:val="000000" w:themeColor="text1"/>
          <w:lang w:val="fr-BE"/>
        </w:rPr>
        <w:t xml:space="preserve">les conduit à </w:t>
      </w:r>
      <w:r w:rsidR="0011534A" w:rsidRPr="00C05C6B">
        <w:rPr>
          <w:color w:val="000000" w:themeColor="text1"/>
          <w:lang w:val="fr-BE"/>
        </w:rPr>
        <w:t xml:space="preserve">approuver la logique discursive </w:t>
      </w:r>
      <w:r w:rsidR="0094358A" w:rsidRPr="00C05C6B">
        <w:rPr>
          <w:color w:val="000000" w:themeColor="text1"/>
          <w:lang w:val="fr-BE"/>
        </w:rPr>
        <w:t xml:space="preserve">qui en fait </w:t>
      </w:r>
      <w:r w:rsidR="006F6E84" w:rsidRPr="00C05C6B">
        <w:rPr>
          <w:color w:val="000000" w:themeColor="text1"/>
          <w:lang w:val="fr-BE"/>
        </w:rPr>
        <w:t>un vecteur de nouvelles formes de mobilité qu’il s’agit de réguler</w:t>
      </w:r>
      <w:r w:rsidR="005F2F30">
        <w:rPr>
          <w:color w:val="000000" w:themeColor="text1"/>
          <w:lang w:val="fr-BE"/>
        </w:rPr>
        <w:t>,</w:t>
      </w:r>
      <w:r w:rsidR="006F6E84" w:rsidRPr="00C05C6B">
        <w:rPr>
          <w:color w:val="000000" w:themeColor="text1"/>
          <w:lang w:val="fr-BE"/>
        </w:rPr>
        <w:t xml:space="preserve"> au détriment de</w:t>
      </w:r>
      <w:r w:rsidR="00382187" w:rsidRPr="00C05C6B">
        <w:rPr>
          <w:color w:val="000000" w:themeColor="text1"/>
          <w:lang w:val="fr-BE"/>
        </w:rPr>
        <w:t xml:space="preserve">s deux autres logiques </w:t>
      </w:r>
      <w:r w:rsidR="005F2F30">
        <w:rPr>
          <w:color w:val="000000" w:themeColor="text1"/>
          <w:lang w:val="fr-BE"/>
        </w:rPr>
        <w:t>dans lesquelles</w:t>
      </w:r>
      <w:r w:rsidR="00382187" w:rsidRPr="00C05C6B">
        <w:rPr>
          <w:color w:val="000000" w:themeColor="text1"/>
          <w:lang w:val="fr-BE"/>
        </w:rPr>
        <w:t xml:space="preserve"> la régulation du marché et du travail est promue. </w:t>
      </w:r>
    </w:p>
    <w:p w14:paraId="5A899F2A" w14:textId="7200F29A" w:rsidR="00027ADC" w:rsidRPr="00C05C6B" w:rsidRDefault="00495482" w:rsidP="004C52EF">
      <w:pPr>
        <w:spacing w:before="120" w:after="120"/>
        <w:rPr>
          <w:color w:val="000000" w:themeColor="text1"/>
          <w:lang w:val="fr-BE"/>
        </w:rPr>
      </w:pPr>
      <w:r w:rsidRPr="00C05C6B">
        <w:rPr>
          <w:color w:val="000000" w:themeColor="text1"/>
          <w:lang w:val="fr-BE"/>
        </w:rPr>
        <w:lastRenderedPageBreak/>
        <w:t xml:space="preserve">Nos </w:t>
      </w:r>
      <w:r w:rsidR="004E7939" w:rsidRPr="00C05C6B">
        <w:rPr>
          <w:color w:val="000000" w:themeColor="text1"/>
          <w:lang w:val="fr-BE"/>
        </w:rPr>
        <w:t xml:space="preserve">résultats montrent que nous </w:t>
      </w:r>
      <w:r w:rsidR="00C94D04" w:rsidRPr="00C05C6B">
        <w:rPr>
          <w:color w:val="000000" w:themeColor="text1"/>
          <w:lang w:val="fr-BE"/>
        </w:rPr>
        <w:t xml:space="preserve">sommes au cœur d’un </w:t>
      </w:r>
      <w:r w:rsidR="00693178" w:rsidRPr="00C05C6B">
        <w:rPr>
          <w:color w:val="000000" w:themeColor="text1"/>
          <w:lang w:val="fr-BE"/>
        </w:rPr>
        <w:t xml:space="preserve">changement progressif </w:t>
      </w:r>
      <w:r w:rsidR="00C94D04" w:rsidRPr="00C05C6B">
        <w:rPr>
          <w:color w:val="000000" w:themeColor="text1"/>
          <w:lang w:val="fr-BE"/>
        </w:rPr>
        <w:t xml:space="preserve">où l’ancien </w:t>
      </w:r>
      <w:r w:rsidR="00C94D04" w:rsidRPr="00C05C6B">
        <w:rPr>
          <w:i/>
          <w:iCs/>
          <w:color w:val="000000" w:themeColor="text1"/>
          <w:lang w:val="fr-BE"/>
        </w:rPr>
        <w:t>ordre</w:t>
      </w:r>
      <w:r w:rsidR="00C94D04" w:rsidRPr="00C05C6B">
        <w:rPr>
          <w:color w:val="000000" w:themeColor="text1"/>
          <w:lang w:val="fr-BE"/>
        </w:rPr>
        <w:t xml:space="preserve"> des valeurs, les anciennes représentations du travail sont remises en questio</w:t>
      </w:r>
      <w:r w:rsidR="00FA36B8" w:rsidRPr="00C05C6B">
        <w:rPr>
          <w:color w:val="000000" w:themeColor="text1"/>
          <w:lang w:val="fr-BE"/>
        </w:rPr>
        <w:t>n</w:t>
      </w:r>
      <w:r w:rsidR="005F2F30">
        <w:rPr>
          <w:color w:val="000000" w:themeColor="text1"/>
          <w:lang w:val="fr-BE"/>
        </w:rPr>
        <w:t>,</w:t>
      </w:r>
      <w:r w:rsidR="00FA36B8" w:rsidRPr="00C05C6B">
        <w:rPr>
          <w:color w:val="000000" w:themeColor="text1"/>
          <w:lang w:val="fr-BE"/>
        </w:rPr>
        <w:t xml:space="preserve"> </w:t>
      </w:r>
      <w:r w:rsidRPr="00C05C6B">
        <w:rPr>
          <w:color w:val="000000" w:themeColor="text1"/>
          <w:lang w:val="fr-BE"/>
        </w:rPr>
        <w:t>alors</w:t>
      </w:r>
      <w:r w:rsidR="00FA36B8" w:rsidRPr="00C05C6B">
        <w:rPr>
          <w:color w:val="000000" w:themeColor="text1"/>
          <w:lang w:val="fr-BE"/>
        </w:rPr>
        <w:t xml:space="preserve"> </w:t>
      </w:r>
      <w:r w:rsidRPr="00C05C6B">
        <w:rPr>
          <w:color w:val="000000" w:themeColor="text1"/>
          <w:lang w:val="fr-BE"/>
        </w:rPr>
        <w:t>qu’</w:t>
      </w:r>
      <w:r w:rsidR="00FA36B8" w:rsidRPr="00C05C6B">
        <w:rPr>
          <w:color w:val="000000" w:themeColor="text1"/>
          <w:lang w:val="fr-BE"/>
        </w:rPr>
        <w:t>en émerge</w:t>
      </w:r>
      <w:r w:rsidRPr="00C05C6B">
        <w:rPr>
          <w:color w:val="000000" w:themeColor="text1"/>
          <w:lang w:val="fr-BE"/>
        </w:rPr>
        <w:t>nt</w:t>
      </w:r>
      <w:r w:rsidR="00FA36B8" w:rsidRPr="00C05C6B">
        <w:rPr>
          <w:color w:val="000000" w:themeColor="text1"/>
          <w:lang w:val="fr-BE"/>
        </w:rPr>
        <w:t xml:space="preserve"> de nouvelles</w:t>
      </w:r>
      <w:r w:rsidR="005F2F30">
        <w:rPr>
          <w:color w:val="000000" w:themeColor="text1"/>
          <w:lang w:val="fr-BE"/>
        </w:rPr>
        <w:t>,</w:t>
      </w:r>
      <w:r w:rsidR="00FA36B8" w:rsidRPr="00C05C6B">
        <w:rPr>
          <w:color w:val="000000" w:themeColor="text1"/>
          <w:lang w:val="fr-BE"/>
        </w:rPr>
        <w:t xml:space="preserve"> et que </w:t>
      </w:r>
      <w:r w:rsidR="00C94D04" w:rsidRPr="00C05C6B">
        <w:rPr>
          <w:color w:val="000000" w:themeColor="text1"/>
          <w:lang w:val="fr-BE"/>
        </w:rPr>
        <w:t xml:space="preserve">la technologie </w:t>
      </w:r>
      <w:r w:rsidR="00693178" w:rsidRPr="00C05C6B">
        <w:rPr>
          <w:color w:val="000000" w:themeColor="text1"/>
          <w:lang w:val="fr-BE"/>
        </w:rPr>
        <w:t>y est profondément impliquée</w:t>
      </w:r>
      <w:r w:rsidR="00C94D04" w:rsidRPr="00C05C6B">
        <w:rPr>
          <w:color w:val="000000" w:themeColor="text1"/>
          <w:lang w:val="fr-BE"/>
        </w:rPr>
        <w:t>.</w:t>
      </w:r>
      <w:r w:rsidR="00A631D9" w:rsidRPr="00C05C6B">
        <w:rPr>
          <w:color w:val="000000" w:themeColor="text1"/>
          <w:lang w:val="fr-BE"/>
        </w:rPr>
        <w:t xml:space="preserve"> </w:t>
      </w:r>
      <w:r w:rsidRPr="00C05C6B">
        <w:rPr>
          <w:color w:val="000000" w:themeColor="text1"/>
          <w:lang w:val="fr-BE"/>
        </w:rPr>
        <w:t>E</w:t>
      </w:r>
      <w:r w:rsidR="00A94FBF" w:rsidRPr="00C05C6B">
        <w:rPr>
          <w:color w:val="000000" w:themeColor="text1"/>
          <w:lang w:val="fr-BE"/>
        </w:rPr>
        <w:t>n l’absence d’inter</w:t>
      </w:r>
      <w:r w:rsidR="00201B69" w:rsidRPr="00C05C6B">
        <w:rPr>
          <w:color w:val="000000" w:themeColor="text1"/>
          <w:lang w:val="fr-BE"/>
        </w:rPr>
        <w:t xml:space="preserve">vention </w:t>
      </w:r>
      <w:r w:rsidR="00035096" w:rsidRPr="00C05C6B">
        <w:rPr>
          <w:color w:val="000000" w:themeColor="text1"/>
          <w:lang w:val="fr-BE"/>
        </w:rPr>
        <w:t xml:space="preserve">de </w:t>
      </w:r>
      <w:r w:rsidRPr="00C05C6B">
        <w:rPr>
          <w:color w:val="000000" w:themeColor="text1"/>
          <w:lang w:val="fr-BE"/>
        </w:rPr>
        <w:t xml:space="preserve">la </w:t>
      </w:r>
      <w:r w:rsidR="00A94FBF" w:rsidRPr="00C05C6B">
        <w:rPr>
          <w:color w:val="000000" w:themeColor="text1"/>
          <w:lang w:val="fr-BE"/>
        </w:rPr>
        <w:t>part</w:t>
      </w:r>
      <w:r w:rsidRPr="00C05C6B">
        <w:rPr>
          <w:color w:val="000000" w:themeColor="text1"/>
          <w:lang w:val="fr-BE"/>
        </w:rPr>
        <w:t xml:space="preserve"> des autorités publiques</w:t>
      </w:r>
      <w:r w:rsidR="00035096" w:rsidRPr="00C05C6B">
        <w:rPr>
          <w:color w:val="000000" w:themeColor="text1"/>
          <w:lang w:val="fr-BE"/>
        </w:rPr>
        <w:t>,</w:t>
      </w:r>
      <w:r w:rsidR="00A94FBF" w:rsidRPr="00C05C6B">
        <w:rPr>
          <w:color w:val="000000" w:themeColor="text1"/>
          <w:lang w:val="fr-BE"/>
        </w:rPr>
        <w:t xml:space="preserve"> </w:t>
      </w:r>
      <w:r w:rsidR="00EB4C59" w:rsidRPr="00C05C6B">
        <w:rPr>
          <w:color w:val="000000" w:themeColor="text1"/>
          <w:lang w:val="fr-BE"/>
        </w:rPr>
        <w:t>d</w:t>
      </w:r>
      <w:r w:rsidR="00035096" w:rsidRPr="00C05C6B">
        <w:rPr>
          <w:color w:val="000000" w:themeColor="text1"/>
          <w:lang w:val="fr-BE"/>
        </w:rPr>
        <w:t>’autres</w:t>
      </w:r>
      <w:r w:rsidR="00EB4C59" w:rsidRPr="00C05C6B">
        <w:rPr>
          <w:color w:val="000000" w:themeColor="text1"/>
          <w:lang w:val="fr-BE"/>
        </w:rPr>
        <w:t xml:space="preserve"> sources d'autorité et de légitimité</w:t>
      </w:r>
      <w:r w:rsidR="008830C6" w:rsidRPr="00C05C6B">
        <w:rPr>
          <w:color w:val="000000" w:themeColor="text1"/>
          <w:lang w:val="fr-BE"/>
        </w:rPr>
        <w:t xml:space="preserve"> </w:t>
      </w:r>
      <w:r w:rsidR="00EB4C59" w:rsidRPr="00C05C6B">
        <w:rPr>
          <w:color w:val="000000" w:themeColor="text1"/>
          <w:lang w:val="fr-BE"/>
        </w:rPr>
        <w:t>matérialise</w:t>
      </w:r>
      <w:r w:rsidR="00C13F52" w:rsidRPr="00C05C6B">
        <w:rPr>
          <w:color w:val="000000" w:themeColor="text1"/>
          <w:lang w:val="fr-BE"/>
        </w:rPr>
        <w:t>nt</w:t>
      </w:r>
      <w:r w:rsidR="00DB6701" w:rsidRPr="00C05C6B">
        <w:rPr>
          <w:color w:val="000000" w:themeColor="text1"/>
          <w:lang w:val="fr-BE"/>
        </w:rPr>
        <w:t xml:space="preserve"> cette </w:t>
      </w:r>
      <w:r w:rsidR="00296DD3" w:rsidRPr="00C05C6B">
        <w:rPr>
          <w:color w:val="000000" w:themeColor="text1"/>
          <w:lang w:val="fr-BE"/>
        </w:rPr>
        <w:t>institutionnalisation et abouti</w:t>
      </w:r>
      <w:r w:rsidRPr="00C05C6B">
        <w:rPr>
          <w:color w:val="000000" w:themeColor="text1"/>
          <w:lang w:val="fr-BE"/>
        </w:rPr>
        <w:t>ssen</w:t>
      </w:r>
      <w:r w:rsidR="00296DD3" w:rsidRPr="00C05C6B">
        <w:rPr>
          <w:color w:val="000000" w:themeColor="text1"/>
          <w:lang w:val="fr-BE"/>
        </w:rPr>
        <w:t>t à un cadre institutionnel du travail dans lequel la technologie a</w:t>
      </w:r>
      <w:r w:rsidRPr="00C05C6B">
        <w:rPr>
          <w:color w:val="000000" w:themeColor="text1"/>
          <w:lang w:val="fr-BE"/>
        </w:rPr>
        <w:t>cquiert</w:t>
      </w:r>
      <w:r w:rsidR="00296DD3" w:rsidRPr="00C05C6B">
        <w:rPr>
          <w:color w:val="000000" w:themeColor="text1"/>
          <w:lang w:val="fr-BE"/>
        </w:rPr>
        <w:t xml:space="preserve"> de plus en plus de valeur. </w:t>
      </w:r>
    </w:p>
    <w:p w14:paraId="64E073E8" w14:textId="307BF53D" w:rsidR="00FA7D69" w:rsidRPr="00C05C6B" w:rsidRDefault="003820F1" w:rsidP="006F7677">
      <w:pPr>
        <w:pStyle w:val="Titre4"/>
        <w:rPr>
          <w:lang w:val="fr-BE"/>
        </w:rPr>
      </w:pPr>
      <w:bookmarkStart w:id="405" w:name="_Toc169527969"/>
      <w:r w:rsidRPr="00C05C6B">
        <w:rPr>
          <w:lang w:val="fr-BE"/>
        </w:rPr>
        <w:t>Un changement en plusieurs étapes</w:t>
      </w:r>
      <w:bookmarkEnd w:id="405"/>
    </w:p>
    <w:p w14:paraId="218A5B14" w14:textId="6A4CF874" w:rsidR="004F1884" w:rsidRPr="00C05C6B" w:rsidRDefault="006E4F90" w:rsidP="00DE5C60">
      <w:pPr>
        <w:spacing w:before="120" w:after="120"/>
      </w:pPr>
      <w:r w:rsidRPr="00C05C6B">
        <w:t xml:space="preserve">Le modèle de Greenwood et al. (2002) présente le début du changement à partir de </w:t>
      </w:r>
      <w:r w:rsidR="0095559F" w:rsidRPr="00C05C6B">
        <w:t>« </w:t>
      </w:r>
      <w:r w:rsidRPr="00C05C6B">
        <w:t>chocs précipitants</w:t>
      </w:r>
      <w:r w:rsidR="0095559F" w:rsidRPr="00C05C6B">
        <w:t> »</w:t>
      </w:r>
      <w:r w:rsidRPr="00C05C6B">
        <w:t xml:space="preserve">, qui sont d'ordre social, technologique et réglementaire. </w:t>
      </w:r>
      <w:r w:rsidR="0095559F" w:rsidRPr="00C05C6B">
        <w:t>Ceux-ci sont d</w:t>
      </w:r>
      <w:r w:rsidRPr="00C05C6B">
        <w:t>es antécédents sociaux</w:t>
      </w:r>
      <w:r w:rsidR="0095559F" w:rsidRPr="00C05C6B">
        <w:t>, règlementaires e</w:t>
      </w:r>
      <w:r w:rsidR="00190EBE" w:rsidRPr="00C05C6B">
        <w:t>t</w:t>
      </w:r>
      <w:r w:rsidRPr="00C05C6B">
        <w:t xml:space="preserve"> </w:t>
      </w:r>
      <w:r w:rsidR="006A198C" w:rsidRPr="00C05C6B">
        <w:t xml:space="preserve">fonctionnels qui </w:t>
      </w:r>
      <w:r w:rsidR="00911418" w:rsidRPr="00C05C6B">
        <w:t xml:space="preserve">permettent ou empêchent certains </w:t>
      </w:r>
      <w:r w:rsidR="00566821" w:rsidRPr="00C05C6B">
        <w:t>événements</w:t>
      </w:r>
      <w:r w:rsidR="00911418" w:rsidRPr="00C05C6B">
        <w:t xml:space="preserve"> d’avoir lieu</w:t>
      </w:r>
      <w:r w:rsidR="00A04FA5">
        <w:t xml:space="preserve"> </w:t>
      </w:r>
      <w:r w:rsidR="00A04FA5">
        <w:fldChar w:fldCharType="begin"/>
      </w:r>
      <w:r w:rsidR="00A04FA5">
        <w:instrText xml:space="preserve"> ADDIN ZOTERO_ITEM CSL_CITATION {"citationID":"kOqRlRzZ","properties":{"formattedCitation":"(de\\uc0\\u160{}Leeuw &amp; G\\uc0\\u246{}ssling, 2016)","plainCitation":"(de Leeuw &amp; Gössling, 2016)","noteIndex":0},"citationItems":[{"id":2997,"uris":["http://zotero.org/users/6183971/items/KGQJKIAK"],"itemData":{"id":2997,"type":"article-journal","abstract":"The recent abandonment of old taxis and the introduction and diffusion of new taxis and car ride-sharing services of Uber and the sharing economy in general shows that institutional environments change. This paper provides a review on institutional change based on 29 previously published case studies. Based on this review and the Uber case an overview of antecedents for institutional change is developed. Furthermore, an existing model describing the process of institutional change (Greenwood et al., 2002) is validated and extended. This extended process model describes the development and different phases of institutional change. This paper aims to enrich our theoretical understanding of institutional change and to provide insights for change agents.","container-title":"Journal of Cleaner Production","DOI":"10.1016/j.jclepro.2016.06.119","ISSN":"0959-6526","journalAbbreviation":"Journal of Cleaner Production","page":"435-448","source":"ScienceDirect","title":"Theorizing change revisited: An amended process model of institutional innovations and changes in institutional fields","title-short":"Theorizing change revisited","URL":"https://www.sciencedirect.com/science/article/pii/S095965261630796X","volume":"135","author":[{"family":"Leeuw","given":"Tim","non-dropping-particle":"de"},{"family":"Gössling","given":"Tobias"}],"accessed":{"date-parts":[["2024",6,16]]},"issued":{"date-parts":[["2016",11,1]]}}}],"schema":"https://github.com/citation-style-language/schema/raw/master/csl-citation.json"} </w:instrText>
      </w:r>
      <w:r w:rsidR="00A04FA5">
        <w:fldChar w:fldCharType="separate"/>
      </w:r>
      <w:r w:rsidR="00A04FA5" w:rsidRPr="00A04FA5">
        <w:rPr>
          <w:rFonts w:cs="Times New Roman"/>
          <w:szCs w:val="24"/>
        </w:rPr>
        <w:t>(de Leeuw &amp; Gössling, 2016)</w:t>
      </w:r>
      <w:r w:rsidR="00A04FA5">
        <w:fldChar w:fldCharType="end"/>
      </w:r>
      <w:r w:rsidR="00C87B87" w:rsidRPr="00C05C6B">
        <w:t xml:space="preserve">. </w:t>
      </w:r>
      <w:r w:rsidR="004F1884" w:rsidRPr="00C05C6B">
        <w:t xml:space="preserve">Nous démontrons que les chocs externes perturbent les logiques et structures institutionnelles, initiant des processus de </w:t>
      </w:r>
      <w:r w:rsidR="00C87B87" w:rsidRPr="00C05C6B">
        <w:t>changement</w:t>
      </w:r>
      <w:r w:rsidR="004F1884" w:rsidRPr="00C05C6B">
        <w:t xml:space="preserve"> qui révèlent les faiblesses du système </w:t>
      </w:r>
      <w:r w:rsidR="00A04FA5">
        <w:t>initial</w:t>
      </w:r>
      <w:r w:rsidR="004F1884" w:rsidRPr="00C05C6B">
        <w:t xml:space="preserve"> et renforcent l'importance des alternatives.</w:t>
      </w:r>
    </w:p>
    <w:p w14:paraId="1524D11F" w14:textId="2D7741EE" w:rsidR="00D97AD4" w:rsidRPr="00C05C6B" w:rsidRDefault="00C87B87" w:rsidP="0031242F">
      <w:pPr>
        <w:spacing w:before="120" w:after="120"/>
      </w:pPr>
      <w:r w:rsidRPr="00C05C6B">
        <w:t>E</w:t>
      </w:r>
      <w:r w:rsidR="003B7F21">
        <w:t>n</w:t>
      </w:r>
      <w:r w:rsidRPr="00C05C6B">
        <w:t xml:space="preserve"> effet, </w:t>
      </w:r>
      <w:r w:rsidR="003B7F21">
        <w:t>l</w:t>
      </w:r>
      <w:r w:rsidR="00D97AD4" w:rsidRPr="00C05C6B">
        <w:t xml:space="preserve">e contexte sectoriel que nous avons découvert au début de cette recherche doctorale </w:t>
      </w:r>
      <w:r w:rsidR="003B7F21">
        <w:t>a</w:t>
      </w:r>
      <w:r w:rsidR="00D97AD4" w:rsidRPr="00C05C6B">
        <w:t xml:space="preserve"> montré différentes pratiques de travail informelles existant depuis des années. Plus précisément, l’introduction de l’ordonnance 1995 a mené à des conséquences inattendues. </w:t>
      </w:r>
    </w:p>
    <w:p w14:paraId="7AAB91A3" w14:textId="1654208E" w:rsidR="00D97AD4" w:rsidRPr="00C05C6B" w:rsidRDefault="00D97AD4" w:rsidP="00DE5C60">
      <w:pPr>
        <w:spacing w:before="120" w:after="120"/>
      </w:pPr>
      <w:r w:rsidRPr="00C05C6B">
        <w:t xml:space="preserve">D’une part, le nombre de licences ayant été </w:t>
      </w:r>
      <w:r w:rsidR="00913423" w:rsidRPr="00C05C6B">
        <w:t>rapidement</w:t>
      </w:r>
      <w:r w:rsidRPr="00C05C6B">
        <w:t xml:space="preserve"> </w:t>
      </w:r>
      <w:r w:rsidR="00913423" w:rsidRPr="00C05C6B">
        <w:t>atteint</w:t>
      </w:r>
      <w:r w:rsidRPr="00C05C6B">
        <w:t xml:space="preserve"> (</w:t>
      </w:r>
      <w:r w:rsidR="00913423" w:rsidRPr="00C05C6B">
        <w:t>initialement</w:t>
      </w:r>
      <w:r w:rsidRPr="00C05C6B">
        <w:t xml:space="preserve"> gratuites), elles ont fait l’objet d’u</w:t>
      </w:r>
      <w:r w:rsidR="00064CF6" w:rsidRPr="00C05C6B">
        <w:t>n</w:t>
      </w:r>
      <w:r w:rsidRPr="00C05C6B">
        <w:t xml:space="preserve"> marché interne et non déclaré de vente et achat de ces licences. Ce</w:t>
      </w:r>
      <w:r w:rsidR="003B7F21">
        <w:t>la</w:t>
      </w:r>
      <w:r w:rsidRPr="00C05C6B">
        <w:t xml:space="preserve"> a mené à une augmentation exponentielle des prix des licences rendant l’</w:t>
      </w:r>
      <w:r w:rsidR="00913423" w:rsidRPr="00C05C6B">
        <w:t>introduction</w:t>
      </w:r>
      <w:r w:rsidRPr="00C05C6B">
        <w:t xml:space="preserve"> de nouveau</w:t>
      </w:r>
      <w:r w:rsidR="003B7F21">
        <w:t>x</w:t>
      </w:r>
      <w:r w:rsidRPr="00C05C6B">
        <w:t xml:space="preserve"> exploitants sur le marché difficile. Des relations de travail basées sur des forfaits </w:t>
      </w:r>
      <w:r w:rsidR="00913423" w:rsidRPr="00C05C6B">
        <w:t>location</w:t>
      </w:r>
      <w:r w:rsidRPr="00C05C6B">
        <w:t xml:space="preserve"> se sont </w:t>
      </w:r>
      <w:r w:rsidR="00913423" w:rsidRPr="00C05C6B">
        <w:t>ensuite</w:t>
      </w:r>
      <w:r w:rsidRPr="00C05C6B">
        <w:t xml:space="preserve"> progressivement installées</w:t>
      </w:r>
      <w:r w:rsidR="00584F96">
        <w:t xml:space="preserve"> </w:t>
      </w:r>
      <w:r w:rsidRPr="00C05C6B">
        <w:t xml:space="preserve">et normalisées, rendant le travail des chauffeurs difficile et leurs activités peu viables. </w:t>
      </w:r>
    </w:p>
    <w:p w14:paraId="0C0C143D" w14:textId="47F0CD5D" w:rsidR="00913423" w:rsidRPr="00C05C6B" w:rsidRDefault="00913423" w:rsidP="00DE5C60">
      <w:pPr>
        <w:spacing w:before="120" w:after="120"/>
      </w:pPr>
      <w:r w:rsidRPr="00C05C6B">
        <w:t xml:space="preserve">D’autre part, les centraux, </w:t>
      </w:r>
      <w:r w:rsidR="003B7F21">
        <w:t>qui n’</w:t>
      </w:r>
      <w:r w:rsidRPr="00C05C6B">
        <w:t>éta</w:t>
      </w:r>
      <w:r w:rsidR="003B7F21">
        <w:t>ie</w:t>
      </w:r>
      <w:r w:rsidRPr="00C05C6B">
        <w:t>nt soumis à aucune réglementation, étaient au cœur des activités commerciales</w:t>
      </w:r>
      <w:r w:rsidR="007E420C" w:rsidRPr="00C05C6B">
        <w:t>. Les</w:t>
      </w:r>
      <w:r w:rsidRPr="00C05C6B">
        <w:t xml:space="preserve"> chauffeurs obtenaient des courses de leur part </w:t>
      </w:r>
      <w:r w:rsidR="007E420C" w:rsidRPr="00C05C6B">
        <w:t>grâce</w:t>
      </w:r>
      <w:r w:rsidRPr="00C05C6B">
        <w:t xml:space="preserve"> au </w:t>
      </w:r>
      <w:r w:rsidRPr="008B4862">
        <w:rPr>
          <w:i/>
        </w:rPr>
        <w:t>dispatching.</w:t>
      </w:r>
      <w:r w:rsidRPr="00C05C6B">
        <w:t xml:space="preserve"> Néanmoins, en raison de nombreuses plaintes de la part des clients au</w:t>
      </w:r>
      <w:r w:rsidR="003B7F21">
        <w:t>près des</w:t>
      </w:r>
      <w:r w:rsidRPr="00C05C6B">
        <w:t xml:space="preserve"> centraux </w:t>
      </w:r>
      <w:r w:rsidR="003B7F21">
        <w:t>au sujet</w:t>
      </w:r>
      <w:r w:rsidRPr="00C05C6B">
        <w:t xml:space="preserve"> </w:t>
      </w:r>
      <w:r w:rsidR="003B7F21">
        <w:t>de</w:t>
      </w:r>
      <w:r w:rsidRPr="00C05C6B">
        <w:t xml:space="preserve"> mauvais comportements de</w:t>
      </w:r>
      <w:r w:rsidR="003B7F21">
        <w:t xml:space="preserve"> la part des</w:t>
      </w:r>
      <w:r w:rsidRPr="00C05C6B">
        <w:t xml:space="preserve"> chauffeurs, les centraux envoyaient des délégués sur le terrain pour vérifier le comportement de ces </w:t>
      </w:r>
      <w:r w:rsidR="009F32F2" w:rsidRPr="00C05C6B">
        <w:t>mêmes</w:t>
      </w:r>
      <w:r w:rsidRPr="00C05C6B">
        <w:t xml:space="preserve"> </w:t>
      </w:r>
      <w:r w:rsidR="009F32F2" w:rsidRPr="00C05C6B">
        <w:t>chauffeurs</w:t>
      </w:r>
      <w:r w:rsidRPr="00C05C6B">
        <w:t xml:space="preserve"> et </w:t>
      </w:r>
      <w:r w:rsidR="003B7F21">
        <w:t>prenaient</w:t>
      </w:r>
      <w:r w:rsidRPr="00C05C6B">
        <w:t xml:space="preserve"> des sanctions s’ils le considéraient nécessaire, </w:t>
      </w:r>
      <w:r w:rsidR="003B7F21">
        <w:t>à</w:t>
      </w:r>
      <w:r w:rsidRPr="00C05C6B">
        <w:t xml:space="preserve"> savoir le bannissement d’accès au </w:t>
      </w:r>
      <w:r w:rsidR="009F32F2" w:rsidRPr="008B4862">
        <w:rPr>
          <w:i/>
        </w:rPr>
        <w:t>dispatching</w:t>
      </w:r>
      <w:r w:rsidRPr="00C05C6B">
        <w:t xml:space="preserve"> durant un </w:t>
      </w:r>
      <w:r w:rsidR="009F32F2" w:rsidRPr="00C05C6B">
        <w:t>laps de temps</w:t>
      </w:r>
      <w:r w:rsidRPr="00C05C6B">
        <w:t xml:space="preserve"> défini</w:t>
      </w:r>
      <w:r w:rsidR="007E420C" w:rsidRPr="00C05C6B">
        <w:t xml:space="preserve">. </w:t>
      </w:r>
    </w:p>
    <w:p w14:paraId="6260AE17" w14:textId="1AE619EC" w:rsidR="001150C4" w:rsidRPr="00C05C6B" w:rsidRDefault="009205D9" w:rsidP="00DE5C60">
      <w:pPr>
        <w:spacing w:before="120" w:after="120"/>
      </w:pPr>
      <w:r w:rsidRPr="00C05C6B">
        <w:t xml:space="preserve">Enfin, </w:t>
      </w:r>
      <w:r w:rsidR="002E6C73">
        <w:t>mentionnons l</w:t>
      </w:r>
      <w:r w:rsidR="00300EDB" w:rsidRPr="00C05C6B">
        <w:t>es mésententes au sein du comité consultatif du secteur taxi et des difficulté</w:t>
      </w:r>
      <w:r w:rsidR="007014AB">
        <w:t>s</w:t>
      </w:r>
      <w:r w:rsidR="00577716" w:rsidRPr="00C05C6B">
        <w:t xml:space="preserve"> </w:t>
      </w:r>
      <w:r w:rsidR="003B7F21">
        <w:t xml:space="preserve">à </w:t>
      </w:r>
      <w:r w:rsidR="00577716" w:rsidRPr="00C05C6B">
        <w:t xml:space="preserve">discuter et </w:t>
      </w:r>
      <w:r w:rsidR="003B7F21">
        <w:t xml:space="preserve">à </w:t>
      </w:r>
      <w:r w:rsidR="00577716" w:rsidRPr="00C05C6B">
        <w:t xml:space="preserve">régler les problématiques du secteur </w:t>
      </w:r>
      <w:r w:rsidR="00584F96">
        <w:t>tel</w:t>
      </w:r>
      <w:r w:rsidR="002E6C73">
        <w:t>le</w:t>
      </w:r>
      <w:r w:rsidR="00584F96">
        <w:t xml:space="preserve">s </w:t>
      </w:r>
      <w:r w:rsidR="00577716" w:rsidRPr="00C05C6B">
        <w:t>les prix des courses</w:t>
      </w:r>
      <w:r w:rsidR="00584F96">
        <w:t>,</w:t>
      </w:r>
      <w:r w:rsidR="00577716" w:rsidRPr="00C05C6B">
        <w:t xml:space="preserve"> la précarité des chauffeurs… </w:t>
      </w:r>
      <w:r w:rsidR="0064054B" w:rsidRPr="00C05C6B">
        <w:t xml:space="preserve">Nous </w:t>
      </w:r>
      <w:r w:rsidR="00251895" w:rsidRPr="00C05C6B">
        <w:t>soutenons</w:t>
      </w:r>
      <w:r w:rsidR="0064054B" w:rsidRPr="00C05C6B">
        <w:t xml:space="preserve"> en </w:t>
      </w:r>
      <w:r w:rsidR="00251895" w:rsidRPr="00C05C6B">
        <w:t>conséquence</w:t>
      </w:r>
      <w:r w:rsidR="0064054B" w:rsidRPr="00C05C6B">
        <w:t xml:space="preserve"> q</w:t>
      </w:r>
      <w:r w:rsidR="00251895" w:rsidRPr="00C05C6B">
        <w:t xml:space="preserve">ue le monopole et la </w:t>
      </w:r>
      <w:r w:rsidR="007E00CD" w:rsidRPr="00C05C6B">
        <w:t>domination</w:t>
      </w:r>
      <w:r w:rsidR="00251895" w:rsidRPr="00C05C6B">
        <w:t xml:space="preserve"> </w:t>
      </w:r>
      <w:r w:rsidR="00251895" w:rsidRPr="00C05C6B">
        <w:lastRenderedPageBreak/>
        <w:t>d</w:t>
      </w:r>
      <w:r w:rsidR="007E00CD" w:rsidRPr="00C05C6B">
        <w:t>e</w:t>
      </w:r>
      <w:r w:rsidR="00251895" w:rsidRPr="00C05C6B">
        <w:t xml:space="preserve"> </w:t>
      </w:r>
      <w:r w:rsidR="007E00CD" w:rsidRPr="00C05C6B">
        <w:t>certains</w:t>
      </w:r>
      <w:r w:rsidR="00251895" w:rsidRPr="00C05C6B">
        <w:t xml:space="preserve"> acteurs dans</w:t>
      </w:r>
      <w:r w:rsidR="007E00CD" w:rsidRPr="00C05C6B">
        <w:t xml:space="preserve"> </w:t>
      </w:r>
      <w:r w:rsidR="00251895" w:rsidRPr="00C05C6B">
        <w:t xml:space="preserve">le </w:t>
      </w:r>
      <w:r w:rsidR="007E00CD" w:rsidRPr="00C05C6B">
        <w:t>secteur</w:t>
      </w:r>
      <w:r w:rsidR="00251895" w:rsidRPr="00C05C6B">
        <w:t xml:space="preserve"> traditionnel </w:t>
      </w:r>
      <w:r w:rsidR="007E00CD" w:rsidRPr="00C05C6B">
        <w:t xml:space="preserve">ont empêché les ressources et les possibilités de changer les règles du jeu et de rendre le marché accessible à l’innovation. </w:t>
      </w:r>
    </w:p>
    <w:p w14:paraId="37DD1831" w14:textId="44D3A6EC" w:rsidR="00913423" w:rsidRPr="00C05C6B" w:rsidRDefault="007E00CD" w:rsidP="00DE5C60">
      <w:pPr>
        <w:spacing w:before="120" w:after="120"/>
      </w:pPr>
      <w:r w:rsidRPr="00C05C6B">
        <w:t>C</w:t>
      </w:r>
      <w:r w:rsidR="00913423" w:rsidRPr="00C05C6B">
        <w:t xml:space="preserve">es </w:t>
      </w:r>
      <w:r w:rsidR="009F32F2" w:rsidRPr="00C05C6B">
        <w:t>pratiques</w:t>
      </w:r>
      <w:r w:rsidR="00913423" w:rsidRPr="00C05C6B">
        <w:t xml:space="preserve"> </w:t>
      </w:r>
      <w:r w:rsidR="004840E7">
        <w:t xml:space="preserve">exercées </w:t>
      </w:r>
      <w:r w:rsidR="001E4F0C" w:rsidRPr="00C05C6B">
        <w:t>dans</w:t>
      </w:r>
      <w:r w:rsidR="00913423" w:rsidRPr="00C05C6B">
        <w:t xml:space="preserve"> l’ombre et install</w:t>
      </w:r>
      <w:r w:rsidR="00C87B87" w:rsidRPr="00C05C6B">
        <w:t>ée</w:t>
      </w:r>
      <w:r w:rsidR="00913423" w:rsidRPr="00C05C6B">
        <w:t xml:space="preserve">s depuis des années sans </w:t>
      </w:r>
      <w:r w:rsidR="00C87B87" w:rsidRPr="00C05C6B">
        <w:t>correction</w:t>
      </w:r>
      <w:r w:rsidR="00913423" w:rsidRPr="00C05C6B">
        <w:t xml:space="preserve"> légale ont in</w:t>
      </w:r>
      <w:r w:rsidR="009F32F2" w:rsidRPr="00C05C6B">
        <w:t>iti</w:t>
      </w:r>
      <w:r w:rsidR="00913423" w:rsidRPr="00C05C6B">
        <w:t>alement créé des conditions propices à l’arrivée</w:t>
      </w:r>
      <w:r w:rsidRPr="00C05C6B">
        <w:t xml:space="preserve"> disruptive</w:t>
      </w:r>
      <w:r w:rsidR="00913423" w:rsidRPr="00C05C6B">
        <w:t xml:space="preserve"> d’un </w:t>
      </w:r>
      <w:r w:rsidR="009F32F2" w:rsidRPr="00C05C6B">
        <w:t>nouvel</w:t>
      </w:r>
      <w:r w:rsidR="00913423" w:rsidRPr="00C05C6B">
        <w:t xml:space="preserve"> </w:t>
      </w:r>
      <w:r w:rsidR="009F32F2" w:rsidRPr="00C05C6B">
        <w:t xml:space="preserve">entrant </w:t>
      </w:r>
      <w:r w:rsidR="00913423" w:rsidRPr="00C05C6B">
        <w:t xml:space="preserve">proposant une technologie efficace et </w:t>
      </w:r>
      <w:r w:rsidR="009F32F2" w:rsidRPr="00C05C6B">
        <w:t>proposant</w:t>
      </w:r>
      <w:r w:rsidR="00913423" w:rsidRPr="00C05C6B">
        <w:t xml:space="preserve"> une nouvelle organisation du </w:t>
      </w:r>
      <w:r w:rsidR="009F32F2" w:rsidRPr="00C05C6B">
        <w:t>secteur</w:t>
      </w:r>
      <w:r w:rsidR="00913423" w:rsidRPr="00C05C6B">
        <w:t xml:space="preserve"> au moyen de la technologie. </w:t>
      </w:r>
      <w:r w:rsidR="00DE5C60" w:rsidRPr="00C05C6B">
        <w:t xml:space="preserve">La désinstitutionnalisation </w:t>
      </w:r>
      <w:r w:rsidR="00636F0C" w:rsidRPr="00C05C6B">
        <w:t>a</w:t>
      </w:r>
      <w:r w:rsidR="00913423" w:rsidRPr="00C05C6B">
        <w:t xml:space="preserve"> en effet</w:t>
      </w:r>
      <w:r w:rsidR="00636F0C" w:rsidRPr="00C05C6B">
        <w:t xml:space="preserve"> débuté </w:t>
      </w:r>
      <w:r w:rsidR="00181208">
        <w:t xml:space="preserve">à </w:t>
      </w:r>
      <w:r w:rsidR="00636F0C" w:rsidRPr="00C05C6B">
        <w:t>l'arrivée inattendue d'Uber en 2014 dans le secteur des taxis</w:t>
      </w:r>
      <w:r w:rsidR="004840E7">
        <w:t>.</w:t>
      </w:r>
      <w:r w:rsidR="00636F0C" w:rsidRPr="00C05C6B">
        <w:t xml:space="preserve"> </w:t>
      </w:r>
      <w:r w:rsidR="004840E7">
        <w:t>L</w:t>
      </w:r>
      <w:r w:rsidR="00636F0C" w:rsidRPr="00C05C6B">
        <w:t xml:space="preserve">a phase de préinstitutionnalisation a vu le développement d'une solution technologique </w:t>
      </w:r>
      <w:r w:rsidR="00605C76" w:rsidRPr="00C05C6B">
        <w:t>intuitive</w:t>
      </w:r>
      <w:r w:rsidR="00636F0C" w:rsidRPr="00C05C6B">
        <w:t xml:space="preserve"> et originale, couplée à un contournement astucieux de la législation sur les voitures de transport avec chauffeur (LVC) via la Platform Rider Association. </w:t>
      </w:r>
    </w:p>
    <w:p w14:paraId="5A9FBCDF" w14:textId="28142814" w:rsidR="00913423" w:rsidRPr="00C05C6B" w:rsidRDefault="00913423" w:rsidP="00D20867">
      <w:pPr>
        <w:spacing w:before="120" w:after="120"/>
        <w:rPr>
          <w:b/>
          <w:bCs/>
        </w:rPr>
      </w:pPr>
      <w:r w:rsidRPr="00C05C6B">
        <w:t>L</w:t>
      </w:r>
      <w:r w:rsidR="00636F0C" w:rsidRPr="00C05C6B">
        <w:t xml:space="preserve">a théorisation par Uber a consisté à dénoncer les prix pratiqués par les taxis officiels, </w:t>
      </w:r>
      <w:r w:rsidR="004840E7">
        <w:t xml:space="preserve">à </w:t>
      </w:r>
      <w:r w:rsidR="00636F0C" w:rsidRPr="00C05C6B">
        <w:t xml:space="preserve">rejeter la régulation du marché du travail et </w:t>
      </w:r>
      <w:r w:rsidR="004840E7">
        <w:t xml:space="preserve">à </w:t>
      </w:r>
      <w:r w:rsidR="00636F0C" w:rsidRPr="00C05C6B">
        <w:t xml:space="preserve">mettre en avant la technologie comme principe organisateur de la mobilité à Bruxelles, construisant ainsi une légitimité pragmatique et morale auprès des chauffeurs et des clients. </w:t>
      </w:r>
      <w:r w:rsidR="00636F0C" w:rsidRPr="00C05C6B">
        <w:rPr>
          <w:color w:val="000000" w:themeColor="text1"/>
          <w:lang w:val="fr-BE"/>
        </w:rPr>
        <w:t>La théorisation est la production d'un discours qui légitime l'apparition de la nouveauté. La force d'Uber est d'avoir réussi à faire prévaloir une justification de la technologie comme principe organisateur de la mobilité, en faisant pass</w:t>
      </w:r>
      <w:r w:rsidR="00FB7523">
        <w:rPr>
          <w:color w:val="000000" w:themeColor="text1"/>
          <w:lang w:val="fr-BE"/>
        </w:rPr>
        <w:t>er</w:t>
      </w:r>
      <w:r w:rsidR="00636F0C" w:rsidRPr="00C05C6B">
        <w:rPr>
          <w:color w:val="000000" w:themeColor="text1"/>
          <w:lang w:val="fr-BE"/>
        </w:rPr>
        <w:t xml:space="preserve"> les logiques de marché et de travail au second plan</w:t>
      </w:r>
      <w:r w:rsidR="00FB7523">
        <w:rPr>
          <w:color w:val="000000" w:themeColor="text1"/>
          <w:lang w:val="fr-BE"/>
        </w:rPr>
        <w:t xml:space="preserve"> et </w:t>
      </w:r>
      <w:r w:rsidR="00605C76" w:rsidRPr="00C05C6B">
        <w:rPr>
          <w:color w:val="000000" w:themeColor="text1"/>
          <w:lang w:val="fr-BE"/>
        </w:rPr>
        <w:t>e</w:t>
      </w:r>
      <w:r w:rsidR="00D20867" w:rsidRPr="00C05C6B">
        <w:rPr>
          <w:color w:val="000000" w:themeColor="text1"/>
          <w:lang w:val="fr-BE"/>
        </w:rPr>
        <w:t xml:space="preserve">n promettant </w:t>
      </w:r>
      <w:r w:rsidR="00FB7523">
        <w:rPr>
          <w:color w:val="000000" w:themeColor="text1"/>
          <w:lang w:val="fr-BE"/>
        </w:rPr>
        <w:t>d</w:t>
      </w:r>
      <w:r w:rsidR="00D20867" w:rsidRPr="00C05C6B">
        <w:rPr>
          <w:color w:val="000000" w:themeColor="text1"/>
          <w:lang w:val="fr-BE"/>
        </w:rPr>
        <w:t>e régler to</w:t>
      </w:r>
      <w:r w:rsidR="00FB7523">
        <w:rPr>
          <w:color w:val="000000" w:themeColor="text1"/>
          <w:lang w:val="fr-BE"/>
        </w:rPr>
        <w:t>u</w:t>
      </w:r>
      <w:r w:rsidR="00D20867" w:rsidRPr="00C05C6B">
        <w:rPr>
          <w:color w:val="000000" w:themeColor="text1"/>
          <w:lang w:val="fr-BE"/>
        </w:rPr>
        <w:t>tes les faiblesses du système précédent.</w:t>
      </w:r>
      <w:r w:rsidR="00636F0C" w:rsidRPr="00C05C6B">
        <w:rPr>
          <w:color w:val="000000" w:themeColor="text1"/>
          <w:lang w:val="fr-BE"/>
        </w:rPr>
        <w:t xml:space="preserve"> </w:t>
      </w:r>
      <w:r w:rsidR="00FB7523">
        <w:rPr>
          <w:color w:val="000000" w:themeColor="text1"/>
          <w:lang w:val="fr-BE"/>
        </w:rPr>
        <w:t xml:space="preserve">Il s’agit </w:t>
      </w:r>
      <w:r w:rsidR="00636F0C" w:rsidRPr="00C05C6B">
        <w:rPr>
          <w:color w:val="000000" w:themeColor="text1"/>
          <w:lang w:val="fr-BE"/>
        </w:rPr>
        <w:t xml:space="preserve">donc bien </w:t>
      </w:r>
      <w:r w:rsidR="00FB7523">
        <w:rPr>
          <w:color w:val="000000" w:themeColor="text1"/>
          <w:lang w:val="fr-BE"/>
        </w:rPr>
        <w:t>d’</w:t>
      </w:r>
      <w:r w:rsidR="00636F0C" w:rsidRPr="00C05C6B">
        <w:rPr>
          <w:color w:val="000000" w:themeColor="text1"/>
          <w:lang w:val="fr-BE"/>
        </w:rPr>
        <w:t>une théorisation réussie, qui s'accompagne d'un discours modernisateur et qui pousse l'ensemble du champ à s'aligner</w:t>
      </w:r>
      <w:r w:rsidR="00FB7523">
        <w:rPr>
          <w:color w:val="000000" w:themeColor="text1"/>
          <w:lang w:val="fr-BE"/>
        </w:rPr>
        <w:t xml:space="preserve"> sur</w:t>
      </w:r>
      <w:r w:rsidR="00636F0C" w:rsidRPr="00C05C6B">
        <w:rPr>
          <w:color w:val="000000" w:themeColor="text1"/>
          <w:lang w:val="fr-BE"/>
        </w:rPr>
        <w:t xml:space="preserve"> cette perspective nouvelle, y compris </w:t>
      </w:r>
      <w:r w:rsidR="006426D3">
        <w:rPr>
          <w:color w:val="000000" w:themeColor="text1"/>
          <w:lang w:val="fr-BE"/>
        </w:rPr>
        <w:t>l</w:t>
      </w:r>
      <w:r w:rsidR="00636F0C" w:rsidRPr="00C05C6B">
        <w:rPr>
          <w:color w:val="000000" w:themeColor="text1"/>
          <w:lang w:val="fr-BE"/>
        </w:rPr>
        <w:t xml:space="preserve">es chauffeurs eux-mêmes et </w:t>
      </w:r>
      <w:r w:rsidR="006426D3">
        <w:rPr>
          <w:color w:val="000000" w:themeColor="text1"/>
          <w:lang w:val="fr-BE"/>
        </w:rPr>
        <w:t>l</w:t>
      </w:r>
      <w:r w:rsidR="00636F0C" w:rsidRPr="00C05C6B">
        <w:rPr>
          <w:color w:val="000000" w:themeColor="text1"/>
          <w:lang w:val="fr-BE"/>
        </w:rPr>
        <w:t>es clients.</w:t>
      </w:r>
      <w:r w:rsidR="006426D3">
        <w:rPr>
          <w:color w:val="000000" w:themeColor="text1"/>
          <w:lang w:val="fr-BE"/>
        </w:rPr>
        <w:t xml:space="preserve"> </w:t>
      </w:r>
      <w:r w:rsidR="00DE5C60" w:rsidRPr="00C05C6B">
        <w:t xml:space="preserve">Cela a permis de développer un discours d'innovation sur la façon de réguler le secteur. </w:t>
      </w:r>
    </w:p>
    <w:p w14:paraId="6F3C53D1" w14:textId="7679131F" w:rsidR="00913423" w:rsidRPr="00C05C6B" w:rsidRDefault="00DE5C60" w:rsidP="00D8792B">
      <w:pPr>
        <w:spacing w:before="120" w:after="120"/>
        <w:rPr>
          <w:b/>
          <w:bCs/>
        </w:rPr>
      </w:pPr>
      <w:r w:rsidRPr="00C05C6B">
        <w:t xml:space="preserve">La diffusion a été marquée par l'alignement des autres acteurs du secteur sur les pratiques d'Uber, notamment par le développement d'applications comparables et </w:t>
      </w:r>
      <w:r w:rsidR="004261DE">
        <w:t xml:space="preserve">par </w:t>
      </w:r>
      <w:r w:rsidRPr="00C05C6B">
        <w:t>l'utilisation instrumentale de ces applications</w:t>
      </w:r>
      <w:r w:rsidR="00913423" w:rsidRPr="00C05C6B">
        <w:t xml:space="preserve">. </w:t>
      </w:r>
      <w:r w:rsidR="00913423" w:rsidRPr="00C05C6B">
        <w:rPr>
          <w:color w:val="000000" w:themeColor="text1"/>
          <w:lang w:val="fr-BE"/>
        </w:rPr>
        <w:t xml:space="preserve">Nos résultats montrent que le travail de plateforme devient progressivement la norme dans le secteur dans la mesure où des individus choisissent de travailler pour Uber plutôt que </w:t>
      </w:r>
      <w:r w:rsidR="003007E7">
        <w:rPr>
          <w:color w:val="000000" w:themeColor="text1"/>
          <w:lang w:val="fr-BE"/>
        </w:rPr>
        <w:t xml:space="preserve">dans un cadre </w:t>
      </w:r>
      <w:r w:rsidR="00913423" w:rsidRPr="00C05C6B">
        <w:rPr>
          <w:color w:val="000000" w:themeColor="text1"/>
          <w:lang w:val="fr-BE"/>
        </w:rPr>
        <w:t xml:space="preserve">standard appartenant à la sphère formelle du travail. L’institutionnalisation du travail de plateforme se construit </w:t>
      </w:r>
      <w:r w:rsidR="001015DD" w:rsidRPr="00C05C6B">
        <w:rPr>
          <w:color w:val="000000" w:themeColor="text1"/>
          <w:lang w:val="fr-BE"/>
        </w:rPr>
        <w:t xml:space="preserve">donc </w:t>
      </w:r>
      <w:r w:rsidR="00913423" w:rsidRPr="00C05C6B">
        <w:rPr>
          <w:color w:val="000000" w:themeColor="text1"/>
          <w:lang w:val="fr-BE"/>
        </w:rPr>
        <w:t xml:space="preserve">à l’aune de cette sociomatérialité, c’est-à-dire de la place symbolique que prend progressivement la technologie dans le champ du travail. C’est le rapport à la technologie et </w:t>
      </w:r>
      <w:r w:rsidR="003007E7">
        <w:rPr>
          <w:color w:val="000000" w:themeColor="text1"/>
          <w:lang w:val="fr-BE"/>
        </w:rPr>
        <w:t xml:space="preserve">à </w:t>
      </w:r>
      <w:r w:rsidR="00913423" w:rsidRPr="00C05C6B">
        <w:rPr>
          <w:color w:val="000000" w:themeColor="text1"/>
          <w:lang w:val="fr-BE"/>
        </w:rPr>
        <w:t>l’efficacité qu’elle permet qui prédomine</w:t>
      </w:r>
      <w:r w:rsidR="003007E7">
        <w:rPr>
          <w:color w:val="000000" w:themeColor="text1"/>
          <w:lang w:val="fr-BE"/>
        </w:rPr>
        <w:t>,</w:t>
      </w:r>
      <w:r w:rsidR="00913423" w:rsidRPr="00C05C6B">
        <w:rPr>
          <w:color w:val="000000" w:themeColor="text1"/>
          <w:lang w:val="fr-BE"/>
        </w:rPr>
        <w:t xml:space="preserve"> car les plateformes touchent des personnes éloignées du marché du travail ou ayant subi des expériences négatives. </w:t>
      </w:r>
    </w:p>
    <w:p w14:paraId="7C89EE29" w14:textId="37335876" w:rsidR="00DE5C60" w:rsidRDefault="00DE5C60" w:rsidP="00370E9E">
      <w:r w:rsidRPr="00C05C6B">
        <w:lastRenderedPageBreak/>
        <w:t xml:space="preserve">Enfin, la réinstitutionnalisation s'est traduite par une adaptation progressive du cadre réglementaire </w:t>
      </w:r>
      <w:r w:rsidR="00571B93">
        <w:t xml:space="preserve">en 2022 </w:t>
      </w:r>
      <w:r w:rsidRPr="00C05C6B">
        <w:t>pour tenir compte de l'arrivée des plateformes, avec une indifférenciation croissante entre taxis et LVC.</w:t>
      </w:r>
    </w:p>
    <w:p w14:paraId="4943DA2F" w14:textId="26BA2C6E" w:rsidR="00EF66B4" w:rsidRDefault="00EF66B4" w:rsidP="00EF66B4">
      <w:r>
        <w:t>Cette démonstration du changement institutionnel montre que les transformations sont le fruit de différentes temporalités. Notre première recherche, détaillée dans notre premier article, utilise une approche historique et contextuelle pour comprendre les débats dans le secteur des taxis après l’arrivée d’Uber. En retraçant le contexte sectoriel, nous situons l’arrivée d’Uber comme un événement perturbateur, suscitant diverses réactions parmi les acteurs interrogés.</w:t>
      </w:r>
    </w:p>
    <w:p w14:paraId="28858BAD" w14:textId="2B5DED22" w:rsidR="00EF66B4" w:rsidRDefault="00EF66B4" w:rsidP="00EF66B4">
      <w:r>
        <w:t xml:space="preserve">Bien que le début de la désinstitutionalisation provoquée par l’arrivée d’Uber soit datée spécifiquement en 2014, nos articles 2 et </w:t>
      </w:r>
      <w:r w:rsidR="00D70D6C" w:rsidRPr="00D70D6C">
        <w:t>permettent de situer le changement dans les pratiques quotidiennes des individus.</w:t>
      </w:r>
      <w:r w:rsidR="00D70D6C">
        <w:t xml:space="preserve"> </w:t>
      </w:r>
      <w:r>
        <w:t>Nos résultats montrent que les micro-actions contribuent significativement au changement institutionnel, sans nécessiter de perturbations externes majeures.</w:t>
      </w:r>
    </w:p>
    <w:p w14:paraId="0CBACC98" w14:textId="0330482E" w:rsidR="00EF66B4" w:rsidRDefault="00EF66B4" w:rsidP="00EF66B4">
      <w:r>
        <w:t>Les dynamiques temporelles sous-jacentes au changement institutionnel incluent à la fois des perturbations externes et des processus progressifs et graduels. Ces changements lents peuvent avoir des conséquences majeures à long terme, transformant progressivement les structures et les normes institutionnelles.</w:t>
      </w:r>
      <w:r w:rsidR="00BF347F">
        <w:t xml:space="preserve"> E</w:t>
      </w:r>
      <w:r>
        <w:t>n suivant une approche combinant différents niveaux d'analyse (macro, méso et micro), notre analyse du changement institutionnel permet de saisir les divers processus temporels par lesquels les significations et les règles émergent et évoluent.</w:t>
      </w:r>
    </w:p>
    <w:p w14:paraId="4419DC9F" w14:textId="6063EBCF" w:rsidR="00136451" w:rsidRPr="00C05C6B" w:rsidRDefault="00D1499D" w:rsidP="00E97AA6">
      <w:pPr>
        <w:spacing w:before="120" w:after="120"/>
        <w:rPr>
          <w:color w:val="000000" w:themeColor="text1"/>
          <w:lang w:val="fr-BE"/>
        </w:rPr>
      </w:pPr>
      <w:r w:rsidRPr="00C05C6B">
        <w:rPr>
          <w:color w:val="000000" w:themeColor="text1"/>
          <w:lang w:val="fr-BE"/>
        </w:rPr>
        <w:t xml:space="preserve">Le schéma ci-dessous, que nous avons emprunté à </w:t>
      </w:r>
      <w:r w:rsidRPr="00C05C6B">
        <w:rPr>
          <w:color w:val="000000" w:themeColor="text1"/>
          <w:lang w:val="fr-BE"/>
        </w:rPr>
        <w:fldChar w:fldCharType="begin"/>
      </w:r>
      <w:r w:rsidRPr="00C05C6B">
        <w:rPr>
          <w:color w:val="000000" w:themeColor="text1"/>
          <w:lang w:val="fr-BE"/>
        </w:rPr>
        <w:instrText xml:space="preserve"> ADDIN ZOTERO_ITEM CSL_CITATION {"citationID":"TMmDWUkF","properties":{"formattedCitation":"(Greenwood et al., 2002a)","plainCitation":"(Greenwood et al., 2002a)","dontUpdate":true,"noteIndex":0},"citationItems":[{"id":2505,"uris":["http://zotero.org/users/6183971/items/2YDPFSQW"],"itemData":{"id":2505,"type":"article-journal","abstract":"This study examines the role of professional associations in a changing, highly institutionalized organizational field and suggests that they play a significant role in legitimating change. A model of institutional change is outlined, of which a key stage is \"theorization,\" the process whereby organizational failings are conceptualized and linked to potential solutions. Regulatory agencies, such as professional associations, play an important role in theorizing change, endorsing local innovations and shaping their diffusion.","container-title":"The Academy of Management Journal","DOI":"10.2307/3069285","ISSN":"0001-4273","issue":"1","note":"publisher: Academy of Management","page":"58-80","source":"JSTOR","title":"Theorizing Change: The Role of Professional Associations in the Transformation of Institutionalized Fields","title-short":"Theorizing Change","URL":"https://www.jstor.org/stable/3069285","volume":"45","author":[{"family":"Greenwood","given":"Royston"},{"family":"Suddaby","given":"Roy"},{"family":"Hinings","given":"C. R."}],"accessed":{"date-parts":[["2023",10,12]]},"issued":{"date-parts":[["2002"]]}}}],"schema":"https://github.com/citation-style-language/schema/raw/master/csl-citation.json"} </w:instrText>
      </w:r>
      <w:r w:rsidRPr="00C05C6B">
        <w:rPr>
          <w:color w:val="000000" w:themeColor="text1"/>
          <w:lang w:val="fr-BE"/>
        </w:rPr>
        <w:fldChar w:fldCharType="separate"/>
      </w:r>
      <w:r w:rsidRPr="00C05C6B">
        <w:rPr>
          <w:rFonts w:cs="Times New Roman"/>
          <w:color w:val="000000" w:themeColor="text1"/>
        </w:rPr>
        <w:t>Greenwood et al. (2002a)</w:t>
      </w:r>
      <w:r w:rsidRPr="00C05C6B">
        <w:rPr>
          <w:color w:val="000000" w:themeColor="text1"/>
          <w:lang w:val="fr-BE"/>
        </w:rPr>
        <w:fldChar w:fldCharType="end"/>
      </w:r>
      <w:r w:rsidRPr="00C05C6B">
        <w:rPr>
          <w:color w:val="000000" w:themeColor="text1"/>
          <w:lang w:val="fr-BE"/>
        </w:rPr>
        <w:t xml:space="preserve"> et que nous avons adapté à notre recherche, nous permet de situer les contributions </w:t>
      </w:r>
      <w:r w:rsidR="00C5686A">
        <w:rPr>
          <w:color w:val="000000" w:themeColor="text1"/>
          <w:lang w:val="fr-BE"/>
        </w:rPr>
        <w:t xml:space="preserve">de nos résultats, que nous discutons ensuite. </w:t>
      </w:r>
    </w:p>
    <w:p w14:paraId="411FA779" w14:textId="3FFF5B71" w:rsidR="003C7EF7" w:rsidRPr="00C05C6B" w:rsidRDefault="003C0973" w:rsidP="003C7EF7">
      <w:pPr>
        <w:keepNext/>
        <w:spacing w:before="120" w:after="120"/>
        <w:rPr>
          <w:color w:val="000000" w:themeColor="text1"/>
        </w:rPr>
      </w:pPr>
      <w:r w:rsidRPr="00C05C6B">
        <w:rPr>
          <w:noProof/>
          <w:color w:val="000000" w:themeColor="text1"/>
          <w:lang w:eastAsia="fr-FR"/>
        </w:rPr>
        <w:lastRenderedPageBreak/>
        <mc:AlternateContent>
          <mc:Choice Requires="wps">
            <w:drawing>
              <wp:anchor distT="0" distB="0" distL="114300" distR="114300" simplePos="0" relativeHeight="251658263" behindDoc="0" locked="0" layoutInCell="1" allowOverlap="1" wp14:anchorId="45D4E612" wp14:editId="4263D5A4">
                <wp:simplePos x="0" y="0"/>
                <wp:positionH relativeFrom="column">
                  <wp:posOffset>1709420</wp:posOffset>
                </wp:positionH>
                <wp:positionV relativeFrom="paragraph">
                  <wp:posOffset>3924935</wp:posOffset>
                </wp:positionV>
                <wp:extent cx="1581150" cy="266700"/>
                <wp:effectExtent l="0" t="0" r="19050" b="19050"/>
                <wp:wrapNone/>
                <wp:docPr id="1731478987" name="Zone de texte 1"/>
                <wp:cNvGraphicFramePr/>
                <a:graphic xmlns:a="http://schemas.openxmlformats.org/drawingml/2006/main">
                  <a:graphicData uri="http://schemas.microsoft.com/office/word/2010/wordprocessingShape">
                    <wps:wsp>
                      <wps:cNvSpPr txBox="1"/>
                      <wps:spPr>
                        <a:xfrm>
                          <a:off x="0" y="0"/>
                          <a:ext cx="1581150" cy="266700"/>
                        </a:xfrm>
                        <a:prstGeom prst="rect">
                          <a:avLst/>
                        </a:prstGeom>
                        <a:solidFill>
                          <a:schemeClr val="lt1"/>
                        </a:solidFill>
                        <a:ln w="6350">
                          <a:solidFill>
                            <a:schemeClr val="bg1"/>
                          </a:solidFill>
                        </a:ln>
                      </wps:spPr>
                      <wps:txbx>
                        <w:txbxContent>
                          <w:p w14:paraId="49A26782" w14:textId="7D38CF08" w:rsidR="0031713E" w:rsidRPr="00AB1213" w:rsidRDefault="0031713E" w:rsidP="003C0973">
                            <w:pPr>
                              <w:spacing w:line="240" w:lineRule="auto"/>
                              <w:rPr>
                                <w:i/>
                                <w:iCs/>
                                <w:sz w:val="22"/>
                                <w:szCs w:val="20"/>
                                <w:lang w:val="fr-B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5D4E612" id="_x0000_s1088" type="#_x0000_t202" style="position:absolute;left:0;text-align:left;margin-left:134.6pt;margin-top:309.05pt;width:124.5pt;height:21pt;z-index:25165826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03kBNQIAAIQEAAAOAAAAZHJzL2Uyb0RvYy54bWysVE1v2zAMvQ/YfxB0XxynSdoacYosRYYB&#10;RVsgHXpWZCkWIIuapMTOfv0o5bNdgQHDLjIpUo/kI+nJXddoshXOKzAlzXt9SoThUCmzLumPl8WX&#10;G0p8YKZiGowo6U54ejf9/GnS2kIMoAZdCUcQxPiitSWtQ7BFlnlei4b5Hlhh0CjBNSyg6tZZ5ViL&#10;6I3OBv3+OGvBVdYBF97j7f3eSKcJX0rBw5OUXgSiS4q5hXS6dK7imU0nrFg7ZmvFD2mwf8iiYcpg&#10;0BPUPQuMbJz6A6pR3IEHGXocmgykVFykGrCavP+ummXNrEi1IDnenmjy/w+WP26X9tmR0H2FDhsY&#10;CWmtLzxexno66Zr4xUwJ2pHC3Yk20QXC46PRTZ6P0MTRNhiPr/uJ1+z82jofvgloSBRK6rAtiS22&#10;ffABI6Lr0SUG86BVtVBaJyWOgphrR7YMm6hDyhFfvPHShrQlHV9hGn9DWK0/QEA8bTCRc+1RCt2q&#10;I6oq6dXtkZgVVDvky8F+lLzlC4VFPTAfnpnD2UEecB/CEx5SAyYFB4mSGtyvj+6jP7YUrZS0OIsl&#10;9T83zAlK9HeDzb7Nh8M4vEkZjq4HqLhLy+rSYjbNHJCpHDfP8iRG/6CPonTQvOLazGJUNDHDMXZJ&#10;w1Gch/2G4NpxMZslJxxXy8KDWVoeoSPJsWUv3Stz9tDXgBPxCMepZcW79u5940sDs00AqVLvI9F7&#10;Vg/846inkTisZdylSz15nX8e098AAAD//wMAUEsDBBQABgAIAAAAIQCoGJQL4AAAAAsBAAAPAAAA&#10;ZHJzL2Rvd25yZXYueG1sTI/BTsMwDIbvSLxDZCRuLE0ZVVeaThUIIcEkxNiFW9aYtqJxqibburfH&#10;nODo359+fy7XsxvEEafQe9KgFgkIpMbbnloNu4+nmxxEiIasGTyhhjMGWFeXF6UprD/ROx63sRVc&#10;QqEwGroYx0LK0HToTFj4EYl3X35yJvI4tdJO5sTlbpBpkmTSmZ74QmdGfOiw+d4enIaX5ad5vI2v&#10;eI40v9X1cz4uw0br66u5vgcRcY5/MPzqszpU7LT3B7JBDBrSbJUyqiFTuQLBxJ3KOdlzkiUKZFXK&#10;/z9UPwAAAP//AwBQSwECLQAUAAYACAAAACEAtoM4kv4AAADhAQAAEwAAAAAAAAAAAAAAAAAAAAAA&#10;W0NvbnRlbnRfVHlwZXNdLnhtbFBLAQItABQABgAIAAAAIQA4/SH/1gAAAJQBAAALAAAAAAAAAAAA&#10;AAAAAC8BAABfcmVscy8ucmVsc1BLAQItABQABgAIAAAAIQAo03kBNQIAAIQEAAAOAAAAAAAAAAAA&#10;AAAAAC4CAABkcnMvZTJvRG9jLnhtbFBLAQItABQABgAIAAAAIQCoGJQL4AAAAAsBAAAPAAAAAAAA&#10;AAAAAAAAAI8EAABkcnMvZG93bnJldi54bWxQSwUGAAAAAAQABADzAAAAnAUAAAAA&#10;" fillcolor="white [3201]" strokecolor="white [3212]" strokeweight=".5pt">
                <v:textbox>
                  <w:txbxContent>
                    <w:p w14:paraId="49A26782" w14:textId="7D38CF08" w:rsidR="0031713E" w:rsidRPr="00AB1213" w:rsidRDefault="0031713E" w:rsidP="003C0973">
                      <w:pPr>
                        <w:spacing w:line="240" w:lineRule="auto"/>
                        <w:rPr>
                          <w:i/>
                          <w:iCs/>
                          <w:sz w:val="22"/>
                          <w:szCs w:val="20"/>
                          <w:lang w:val="fr-BE"/>
                        </w:rPr>
                      </w:pPr>
                    </w:p>
                  </w:txbxContent>
                </v:textbox>
              </v:shape>
            </w:pict>
          </mc:Fallback>
        </mc:AlternateContent>
      </w:r>
      <w:r w:rsidR="00AB1213" w:rsidRPr="00C05C6B">
        <w:rPr>
          <w:noProof/>
          <w:color w:val="000000" w:themeColor="text1"/>
          <w:lang w:eastAsia="fr-FR"/>
        </w:rPr>
        <mc:AlternateContent>
          <mc:Choice Requires="wps">
            <w:drawing>
              <wp:anchor distT="0" distB="0" distL="114300" distR="114300" simplePos="0" relativeHeight="251658262" behindDoc="0" locked="0" layoutInCell="1" allowOverlap="1" wp14:anchorId="26796AC5" wp14:editId="11757E93">
                <wp:simplePos x="0" y="0"/>
                <wp:positionH relativeFrom="column">
                  <wp:posOffset>4785995</wp:posOffset>
                </wp:positionH>
                <wp:positionV relativeFrom="paragraph">
                  <wp:posOffset>4185920</wp:posOffset>
                </wp:positionV>
                <wp:extent cx="1428750" cy="495300"/>
                <wp:effectExtent l="0" t="0" r="19050" b="19050"/>
                <wp:wrapNone/>
                <wp:docPr id="1793648648" name="Zone de texte 1"/>
                <wp:cNvGraphicFramePr/>
                <a:graphic xmlns:a="http://schemas.openxmlformats.org/drawingml/2006/main">
                  <a:graphicData uri="http://schemas.microsoft.com/office/word/2010/wordprocessingShape">
                    <wps:wsp>
                      <wps:cNvSpPr txBox="1"/>
                      <wps:spPr>
                        <a:xfrm>
                          <a:off x="0" y="0"/>
                          <a:ext cx="1428750" cy="495300"/>
                        </a:xfrm>
                        <a:prstGeom prst="rect">
                          <a:avLst/>
                        </a:prstGeom>
                        <a:solidFill>
                          <a:schemeClr val="lt1"/>
                        </a:solidFill>
                        <a:ln w="6350">
                          <a:solidFill>
                            <a:schemeClr val="bg1"/>
                          </a:solidFill>
                        </a:ln>
                      </wps:spPr>
                      <wps:txbx>
                        <w:txbxContent>
                          <w:p w14:paraId="1C7107A3" w14:textId="076B4F7C" w:rsidR="0031713E" w:rsidRPr="00AB1213" w:rsidRDefault="0031713E" w:rsidP="00AB1213">
                            <w:pPr>
                              <w:spacing w:line="240" w:lineRule="auto"/>
                              <w:rPr>
                                <w:i/>
                                <w:iCs/>
                                <w:sz w:val="22"/>
                                <w:szCs w:val="20"/>
                                <w:lang w:val="fr-B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6796AC5" id="_x0000_s1089" type="#_x0000_t202" style="position:absolute;left:0;text-align:left;margin-left:376.85pt;margin-top:329.6pt;width:112.5pt;height:39pt;z-index:25165826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qqHzMwIAAIQEAAAOAAAAZHJzL2Uyb0RvYy54bWysVNtu2zAMfR+wfxD0vjhJk16MOEWWIsOA&#10;oC2QDn1WZCkxIIuaxMTOvn6Ucm1XYMCwF5kUqUPykPTovq0N2yofKrAF73W6nCkroazsquA/XmZf&#10;bjkLKGwpDFhV8J0K/H78+dOocbnqwxpMqTwjEBvyxhV8jejyLAtyrWoROuCUJaMGXwsk1a+y0ouG&#10;0GuT9bvd66wBXzoPUoVAtw97Ix8nfK2VxCetg0JmCk65YTp9OpfxzMYjka+8cOtKHtIQ/5BFLSpL&#10;QU9QDwIF2/jqD6i6kh4CaOxIqDPQupIq1UDV9LrvqlmshVOpFiInuBNN4f/Bysftwj17hu1XaKmB&#10;kZDGhTzQZayn1b6OX8qUkZ0o3J1oUy0yGR8N+rc3QzJJsg3uhlfdxGt2fu18wG8KahaFgntqS2JL&#10;bOcBKSK5Hl1isACmKmeVMUmJo6CmxrOtoCYaTDnSizdexrKm4NdXlMbfEJarDxAIz1hK5Fx7lLBd&#10;tqwqqapUUbxaQrkjvjzsRyk4OauoqLkI+Cw8zQ7xQPuAT3RoA5QUHCTO1uB/fXQf/amlZOWsoVks&#10;ePi5EV5xZr5bavZdb0AJMEzKYHjTJ8VfWpaXFrupp0BM9WjznExi9EdzFLWH+pXWZhKjkklYSbEL&#10;jkdxivsNobWTajJJTjSuTuDcLpyM0JHk2LKX9lV4d+gr0kQ8wnFqRf6uvXvf+NLCZIOgq9T7M6sH&#10;/mnU00gc1jLu0qWevM4/j/FvAAAA//8DAFBLAwQUAAYACAAAACEAg4mOyuEAAAALAQAADwAAAGRy&#10;cy9kb3ducmV2LnhtbEyPwU7DMAyG70i8Q2Qkbiyl3dauNJ0qEEJiSIhtF25ZY9qKxqmabOveHnOC&#10;o/1/+v25WE+2FyccfedIwf0sAoFUO9NRo2C/e77LQPigyejeESq4oId1eX1V6Ny4M33gaRsawSXk&#10;c62gDWHIpfR1i1b7mRuQOPtyo9WBx7GRZtRnLre9jKNoKa3uiC+0esDHFuvv7dEqeJ1/6qckbPAS&#10;aHqvqpdsmPs3pW5vpuoBRMAp/MHwq8/qULLTwR3JeNErSBdJyqiC5WIVg2BilWa8OXCUpDHIspD/&#10;fyh/AAAA//8DAFBLAQItABQABgAIAAAAIQC2gziS/gAAAOEBAAATAAAAAAAAAAAAAAAAAAAAAABb&#10;Q29udGVudF9UeXBlc10ueG1sUEsBAi0AFAAGAAgAAAAhADj9If/WAAAAlAEAAAsAAAAAAAAAAAAA&#10;AAAALwEAAF9yZWxzLy5yZWxzUEsBAi0AFAAGAAgAAAAhAOWqofMzAgAAhAQAAA4AAAAAAAAAAAAA&#10;AAAALgIAAGRycy9lMm9Eb2MueG1sUEsBAi0AFAAGAAgAAAAhAIOJjsrhAAAACwEAAA8AAAAAAAAA&#10;AAAAAAAAjQQAAGRycy9kb3ducmV2LnhtbFBLBQYAAAAABAAEAPMAAACbBQAAAAA=&#10;" fillcolor="white [3201]" strokecolor="white [3212]" strokeweight=".5pt">
                <v:textbox>
                  <w:txbxContent>
                    <w:p w14:paraId="1C7107A3" w14:textId="076B4F7C" w:rsidR="0031713E" w:rsidRPr="00AB1213" w:rsidRDefault="0031713E" w:rsidP="00AB1213">
                      <w:pPr>
                        <w:spacing w:line="240" w:lineRule="auto"/>
                        <w:rPr>
                          <w:i/>
                          <w:iCs/>
                          <w:sz w:val="22"/>
                          <w:szCs w:val="20"/>
                          <w:lang w:val="fr-BE"/>
                        </w:rPr>
                      </w:pPr>
                    </w:p>
                  </w:txbxContent>
                </v:textbox>
              </v:shape>
            </w:pict>
          </mc:Fallback>
        </mc:AlternateContent>
      </w:r>
      <w:r w:rsidR="00D1499D" w:rsidRPr="00C05C6B">
        <w:rPr>
          <w:noProof/>
          <w:color w:val="000000" w:themeColor="text1"/>
          <w:lang w:eastAsia="fr-FR"/>
        </w:rPr>
        <w:drawing>
          <wp:inline distT="0" distB="0" distL="0" distR="0" wp14:anchorId="1A7B4CD2" wp14:editId="1A2C8103">
            <wp:extent cx="6263640" cy="4343400"/>
            <wp:effectExtent l="0" t="0" r="22860" b="0"/>
            <wp:docPr id="233" name="Diagramme 23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8" r:lo="rId39" r:qs="rId40" r:cs="rId41"/>
              </a:graphicData>
            </a:graphic>
          </wp:inline>
        </w:drawing>
      </w:r>
    </w:p>
    <w:p w14:paraId="48B22ED5" w14:textId="77777777" w:rsidR="00AB1213" w:rsidRPr="00C05C6B" w:rsidRDefault="00AB1213" w:rsidP="003C7EF7">
      <w:pPr>
        <w:keepNext/>
        <w:spacing w:before="120" w:after="120"/>
        <w:rPr>
          <w:color w:val="000000" w:themeColor="text1"/>
        </w:rPr>
      </w:pPr>
    </w:p>
    <w:p w14:paraId="33A19E59" w14:textId="7A7A403D" w:rsidR="00D1499D" w:rsidRPr="00C05C6B" w:rsidRDefault="003C7EF7" w:rsidP="003C7EF7">
      <w:pPr>
        <w:pStyle w:val="Lgende"/>
        <w:rPr>
          <w:color w:val="000000" w:themeColor="text1"/>
        </w:rPr>
      </w:pPr>
      <w:bookmarkStart w:id="406" w:name="_Toc150687668"/>
      <w:r w:rsidRPr="00C05C6B">
        <w:rPr>
          <w:color w:val="000000" w:themeColor="text1"/>
        </w:rPr>
        <w:t xml:space="preserve">Figure </w:t>
      </w:r>
      <w:r w:rsidRPr="00C05C6B">
        <w:rPr>
          <w:color w:val="000000" w:themeColor="text1"/>
        </w:rPr>
        <w:fldChar w:fldCharType="begin"/>
      </w:r>
      <w:r w:rsidRPr="00C05C6B">
        <w:rPr>
          <w:color w:val="000000" w:themeColor="text1"/>
        </w:rPr>
        <w:instrText>SEQ Figure \* ARABIC</w:instrText>
      </w:r>
      <w:r w:rsidRPr="00C05C6B">
        <w:rPr>
          <w:color w:val="000000" w:themeColor="text1"/>
        </w:rPr>
        <w:fldChar w:fldCharType="separate"/>
      </w:r>
      <w:r w:rsidR="00E41BE7">
        <w:rPr>
          <w:noProof/>
          <w:color w:val="000000" w:themeColor="text1"/>
        </w:rPr>
        <w:t>8</w:t>
      </w:r>
      <w:r w:rsidRPr="00C05C6B">
        <w:rPr>
          <w:color w:val="000000" w:themeColor="text1"/>
        </w:rPr>
        <w:fldChar w:fldCharType="end"/>
      </w:r>
      <w:r w:rsidR="00181208">
        <w:rPr>
          <w:color w:val="000000" w:themeColor="text1"/>
        </w:rPr>
        <w:t> </w:t>
      </w:r>
      <w:r w:rsidRPr="00C05C6B">
        <w:rPr>
          <w:color w:val="000000" w:themeColor="text1"/>
        </w:rPr>
        <w:t>: Stages of institutionnal change – Traduction et adaptation de la source : Greenwood et al. (2002a</w:t>
      </w:r>
      <w:bookmarkEnd w:id="406"/>
      <w:r w:rsidR="007D59DE" w:rsidRPr="00C05C6B">
        <w:rPr>
          <w:color w:val="000000" w:themeColor="text1"/>
        </w:rPr>
        <w:t>)</w:t>
      </w:r>
    </w:p>
    <w:p w14:paraId="6E6D142B" w14:textId="77777777" w:rsidR="007D59DE" w:rsidRPr="00C05C6B" w:rsidRDefault="007D59DE" w:rsidP="007D59DE"/>
    <w:p w14:paraId="2FA57A5A" w14:textId="3471B12B" w:rsidR="00265E8F" w:rsidRDefault="00265E8F" w:rsidP="007D59DE">
      <w:r w:rsidRPr="00C05C6B">
        <w:t xml:space="preserve">Si l’innovation sociale </w:t>
      </w:r>
      <w:r w:rsidR="005A6426" w:rsidRPr="00C05C6B">
        <w:t xml:space="preserve">défendue par Uber </w:t>
      </w:r>
      <w:r w:rsidR="00B0698D" w:rsidRPr="00C05C6B">
        <w:t xml:space="preserve">a légitimité </w:t>
      </w:r>
      <w:r w:rsidR="001307CD" w:rsidRPr="00C05C6B">
        <w:t>la place des plateformes dans le secteur taxi à Bruxelles</w:t>
      </w:r>
      <w:r w:rsidR="005A6426" w:rsidRPr="00C05C6B">
        <w:t xml:space="preserve">, la question de savoir si elle permet </w:t>
      </w:r>
      <w:r w:rsidR="005819EB" w:rsidRPr="00C05C6B">
        <w:t>une réelle émancipation des travailleurs</w:t>
      </w:r>
      <w:r w:rsidR="00AC7754" w:rsidRPr="00C05C6B">
        <w:t xml:space="preserve"> fait l’objet d’une ouverture réflexive sur l'ensemble de nos résultats</w:t>
      </w:r>
      <w:r w:rsidR="005819EB" w:rsidRPr="00C05C6B">
        <w:t xml:space="preserve">. </w:t>
      </w:r>
      <w:r w:rsidR="00121736" w:rsidRPr="00C05C6B">
        <w:t>Il s’agit ici</w:t>
      </w:r>
      <w:r w:rsidR="00AC7754" w:rsidRPr="00C05C6B">
        <w:t xml:space="preserve"> </w:t>
      </w:r>
      <w:r w:rsidR="00121736" w:rsidRPr="00C05C6B">
        <w:t xml:space="preserve">de </w:t>
      </w:r>
      <w:r w:rsidR="003007E7">
        <w:t xml:space="preserve">demander </w:t>
      </w:r>
      <w:r w:rsidR="00121736" w:rsidRPr="00C05C6B">
        <w:t xml:space="preserve">si, </w:t>
      </w:r>
      <w:r w:rsidR="001307CD" w:rsidRPr="00C05C6B">
        <w:t>au-delà</w:t>
      </w:r>
      <w:r w:rsidR="00121736" w:rsidRPr="00C05C6B">
        <w:t xml:space="preserve"> de l’innovation commerciale améliorant indubitablement la mobilité à </w:t>
      </w:r>
      <w:r w:rsidR="00DC3F77" w:rsidRPr="00C05C6B">
        <w:t>Bruxelles</w:t>
      </w:r>
      <w:r w:rsidR="00121736" w:rsidRPr="00C05C6B">
        <w:t xml:space="preserve">, l’innovation </w:t>
      </w:r>
      <w:r w:rsidR="00AC7754" w:rsidRPr="00C05C6B">
        <w:t>t</w:t>
      </w:r>
      <w:r w:rsidR="00121736" w:rsidRPr="00C05C6B">
        <w:t>ouche également le champ d</w:t>
      </w:r>
      <w:r w:rsidR="001307CD" w:rsidRPr="00C05C6B">
        <w:t>u</w:t>
      </w:r>
      <w:r w:rsidR="00121736" w:rsidRPr="00C05C6B">
        <w:t xml:space="preserve"> </w:t>
      </w:r>
      <w:r w:rsidR="00DC3F77" w:rsidRPr="00C05C6B">
        <w:t>travail</w:t>
      </w:r>
      <w:r w:rsidR="003007E7">
        <w:t>,</w:t>
      </w:r>
      <w:r w:rsidR="00121736" w:rsidRPr="00C05C6B">
        <w:t xml:space="preserve"> en </w:t>
      </w:r>
      <w:r w:rsidR="00DC3F77" w:rsidRPr="00C05C6B">
        <w:t>créant des libertés</w:t>
      </w:r>
      <w:r w:rsidR="001307CD" w:rsidRPr="00C05C6B">
        <w:t xml:space="preserve"> prôn</w:t>
      </w:r>
      <w:r w:rsidR="0058072D" w:rsidRPr="00C05C6B">
        <w:t>ées par Uber et</w:t>
      </w:r>
      <w:r w:rsidR="00DC3F77" w:rsidRPr="00C05C6B">
        <w:t xml:space="preserve"> perçues comme telles par les chauffeurs. </w:t>
      </w:r>
      <w:r w:rsidR="00A91F6B" w:rsidRPr="00C05C6B">
        <w:t>Dans la section suivant</w:t>
      </w:r>
      <w:r w:rsidR="0066004B" w:rsidRPr="00C05C6B">
        <w:t>e, nous proposons une lecture différente de nos résultats permettant de questionner cette émancipation exprimée par les chauffeurs.</w:t>
      </w:r>
    </w:p>
    <w:p w14:paraId="6C6D6B32" w14:textId="77777777" w:rsidR="006B7432" w:rsidRDefault="006B7432" w:rsidP="007D59DE"/>
    <w:p w14:paraId="3923482D" w14:textId="77777777" w:rsidR="006B7432" w:rsidRDefault="006B7432" w:rsidP="007D59DE"/>
    <w:p w14:paraId="6D23AD87" w14:textId="77777777" w:rsidR="006B7432" w:rsidRPr="00C05C6B" w:rsidRDefault="006B7432" w:rsidP="007D59DE"/>
    <w:p w14:paraId="3DA8E357" w14:textId="38A7B115" w:rsidR="00E47ADC" w:rsidRPr="00C05C6B" w:rsidRDefault="00587F2D" w:rsidP="00D31D3B">
      <w:pPr>
        <w:pStyle w:val="Titre3"/>
      </w:pPr>
      <w:bookmarkStart w:id="407" w:name="_Toc169527970"/>
      <w:r w:rsidRPr="00C05C6B">
        <w:lastRenderedPageBreak/>
        <w:t xml:space="preserve">Une dynamique agence/structure </w:t>
      </w:r>
      <w:r w:rsidR="007B2D70" w:rsidRPr="00C05C6B">
        <w:t xml:space="preserve">qui reste </w:t>
      </w:r>
      <w:r w:rsidRPr="00C05C6B">
        <w:t>déséquilibrée</w:t>
      </w:r>
      <w:bookmarkEnd w:id="407"/>
      <w:r w:rsidRPr="00C05C6B">
        <w:t xml:space="preserve"> </w:t>
      </w:r>
    </w:p>
    <w:p w14:paraId="214F4BEA" w14:textId="3801F864" w:rsidR="00B132AD" w:rsidRPr="00C05C6B" w:rsidRDefault="00332AEB" w:rsidP="00B132AD">
      <w:pPr>
        <w:rPr>
          <w:color w:val="000000" w:themeColor="text1"/>
          <w:lang w:val="fr-BE"/>
        </w:rPr>
      </w:pPr>
      <w:r w:rsidRPr="00C05C6B">
        <w:rPr>
          <w:color w:val="000000" w:themeColor="text1"/>
          <w:lang w:val="fr-BE"/>
        </w:rPr>
        <w:t xml:space="preserve">En sociologie, </w:t>
      </w:r>
      <w:r w:rsidR="00B132AD" w:rsidRPr="00C05C6B">
        <w:rPr>
          <w:color w:val="000000" w:themeColor="text1"/>
          <w:lang w:val="fr-BE"/>
        </w:rPr>
        <w:t xml:space="preserve">deux </w:t>
      </w:r>
      <w:r w:rsidR="00862C48" w:rsidRPr="00C05C6B">
        <w:rPr>
          <w:color w:val="000000" w:themeColor="text1"/>
          <w:lang w:val="fr-BE"/>
        </w:rPr>
        <w:t>courants</w:t>
      </w:r>
      <w:r w:rsidR="00B132AD" w:rsidRPr="00C05C6B">
        <w:rPr>
          <w:color w:val="000000" w:themeColor="text1"/>
          <w:lang w:val="fr-BE"/>
        </w:rPr>
        <w:t xml:space="preserve"> de pensées existent et </w:t>
      </w:r>
      <w:r w:rsidR="00BD06D6" w:rsidRPr="00C05C6B">
        <w:rPr>
          <w:color w:val="000000" w:themeColor="text1"/>
          <w:lang w:val="fr-BE"/>
        </w:rPr>
        <w:t>s’opposent</w:t>
      </w:r>
      <w:r w:rsidR="003007E7">
        <w:rPr>
          <w:color w:val="000000" w:themeColor="text1"/>
          <w:lang w:val="fr-BE"/>
        </w:rPr>
        <w:t>.</w:t>
      </w:r>
      <w:r w:rsidR="00B132AD" w:rsidRPr="00C05C6B">
        <w:rPr>
          <w:color w:val="000000" w:themeColor="text1"/>
          <w:lang w:val="fr-BE"/>
        </w:rPr>
        <w:t xml:space="preserve"> L’un défend que tout</w:t>
      </w:r>
      <w:r w:rsidR="00BD230E" w:rsidRPr="00C05C6B">
        <w:rPr>
          <w:color w:val="000000" w:themeColor="text1"/>
          <w:lang w:val="fr-BE"/>
        </w:rPr>
        <w:t xml:space="preserve"> changement dans la vie </w:t>
      </w:r>
      <w:r w:rsidR="00862C48" w:rsidRPr="00C05C6B">
        <w:rPr>
          <w:color w:val="000000" w:themeColor="text1"/>
          <w:lang w:val="fr-BE"/>
        </w:rPr>
        <w:t>sociale</w:t>
      </w:r>
      <w:r w:rsidR="00BD230E" w:rsidRPr="00C05C6B">
        <w:rPr>
          <w:color w:val="000000" w:themeColor="text1"/>
          <w:lang w:val="fr-BE"/>
        </w:rPr>
        <w:t xml:space="preserve"> dépend des acteurs, et portent donc l’unité d’analyse sur ces derniers. Ceux-ci sont considérés comme autonomes, proactifs et autodirig</w:t>
      </w:r>
      <w:r w:rsidR="009229FE" w:rsidRPr="00C05C6B">
        <w:rPr>
          <w:color w:val="000000" w:themeColor="text1"/>
          <w:lang w:val="fr-BE"/>
        </w:rPr>
        <w:t xml:space="preserve">és et donc </w:t>
      </w:r>
      <w:r w:rsidR="00C12136" w:rsidRPr="00C05C6B">
        <w:rPr>
          <w:color w:val="000000" w:themeColor="text1"/>
          <w:lang w:val="fr-BE"/>
        </w:rPr>
        <w:t>à la source des</w:t>
      </w:r>
      <w:r w:rsidR="009229FE" w:rsidRPr="00C05C6B">
        <w:rPr>
          <w:color w:val="000000" w:themeColor="text1"/>
          <w:lang w:val="fr-BE"/>
        </w:rPr>
        <w:t xml:space="preserve"> </w:t>
      </w:r>
      <w:r w:rsidR="00F80A84" w:rsidRPr="00C05C6B">
        <w:rPr>
          <w:color w:val="000000" w:themeColor="text1"/>
          <w:lang w:val="fr-BE"/>
        </w:rPr>
        <w:t>changements</w:t>
      </w:r>
      <w:r w:rsidR="009229FE" w:rsidRPr="00C05C6B">
        <w:rPr>
          <w:color w:val="000000" w:themeColor="text1"/>
          <w:lang w:val="fr-BE"/>
        </w:rPr>
        <w:t xml:space="preserve"> </w:t>
      </w:r>
      <w:r w:rsidR="00862C48" w:rsidRPr="00C05C6B">
        <w:rPr>
          <w:color w:val="000000" w:themeColor="text1"/>
          <w:lang w:val="fr-BE"/>
        </w:rPr>
        <w:t>étudiés</w:t>
      </w:r>
      <w:r w:rsidR="00F80A84" w:rsidRPr="00C05C6B">
        <w:rPr>
          <w:color w:val="000000" w:themeColor="text1"/>
          <w:lang w:val="fr-BE"/>
        </w:rPr>
        <w:t xml:space="preserve">. </w:t>
      </w:r>
      <w:r w:rsidR="005F7316" w:rsidRPr="00C05C6B">
        <w:rPr>
          <w:color w:val="000000" w:themeColor="text1"/>
          <w:lang w:val="fr-BE"/>
        </w:rPr>
        <w:t xml:space="preserve">Les systèmes </w:t>
      </w:r>
      <w:r w:rsidR="00862C48" w:rsidRPr="00C05C6B">
        <w:rPr>
          <w:color w:val="000000" w:themeColor="text1"/>
          <w:lang w:val="fr-BE"/>
        </w:rPr>
        <w:t>sociaux</w:t>
      </w:r>
      <w:r w:rsidR="005F7316" w:rsidRPr="00C05C6B">
        <w:rPr>
          <w:color w:val="000000" w:themeColor="text1"/>
          <w:lang w:val="fr-BE"/>
        </w:rPr>
        <w:t xml:space="preserve"> sont dans </w:t>
      </w:r>
      <w:r w:rsidR="00862C48" w:rsidRPr="00C05C6B">
        <w:rPr>
          <w:color w:val="000000" w:themeColor="text1"/>
          <w:lang w:val="fr-BE"/>
        </w:rPr>
        <w:t>cette</w:t>
      </w:r>
      <w:r w:rsidR="005F7316" w:rsidRPr="00C05C6B">
        <w:rPr>
          <w:color w:val="000000" w:themeColor="text1"/>
          <w:lang w:val="fr-BE"/>
        </w:rPr>
        <w:t xml:space="preserve"> veine dérivés des actions individuel</w:t>
      </w:r>
      <w:r w:rsidR="00C12136" w:rsidRPr="00C05C6B">
        <w:rPr>
          <w:color w:val="000000" w:themeColor="text1"/>
          <w:lang w:val="fr-BE"/>
        </w:rPr>
        <w:t>les</w:t>
      </w:r>
      <w:r w:rsidR="005F7316" w:rsidRPr="00C05C6B">
        <w:rPr>
          <w:color w:val="000000" w:themeColor="text1"/>
          <w:lang w:val="fr-BE"/>
        </w:rPr>
        <w:t xml:space="preserve">. </w:t>
      </w:r>
      <w:r w:rsidR="00181208">
        <w:rPr>
          <w:color w:val="000000" w:themeColor="text1"/>
          <w:lang w:val="fr-BE"/>
        </w:rPr>
        <w:t>À</w:t>
      </w:r>
      <w:r w:rsidR="005F7316" w:rsidRPr="00C05C6B">
        <w:rPr>
          <w:color w:val="000000" w:themeColor="text1"/>
          <w:lang w:val="fr-BE"/>
        </w:rPr>
        <w:t xml:space="preserve"> l’inverse, un </w:t>
      </w:r>
      <w:r w:rsidR="00862C48" w:rsidRPr="00C05C6B">
        <w:rPr>
          <w:color w:val="000000" w:themeColor="text1"/>
          <w:lang w:val="fr-BE"/>
        </w:rPr>
        <w:t xml:space="preserve">autre </w:t>
      </w:r>
      <w:r w:rsidR="005F7316" w:rsidRPr="00C05C6B">
        <w:rPr>
          <w:color w:val="000000" w:themeColor="text1"/>
          <w:lang w:val="fr-BE"/>
        </w:rPr>
        <w:t>cour</w:t>
      </w:r>
      <w:r w:rsidR="00F344EB" w:rsidRPr="00C05C6B">
        <w:rPr>
          <w:color w:val="000000" w:themeColor="text1"/>
          <w:lang w:val="fr-BE"/>
        </w:rPr>
        <w:t>a</w:t>
      </w:r>
      <w:r w:rsidR="005F7316" w:rsidRPr="00C05C6B">
        <w:rPr>
          <w:color w:val="000000" w:themeColor="text1"/>
          <w:lang w:val="fr-BE"/>
        </w:rPr>
        <w:t>nt de pensée d</w:t>
      </w:r>
      <w:r w:rsidR="00862C48" w:rsidRPr="00C05C6B">
        <w:rPr>
          <w:color w:val="000000" w:themeColor="text1"/>
          <w:lang w:val="fr-BE"/>
        </w:rPr>
        <w:t>éf</w:t>
      </w:r>
      <w:r w:rsidR="005F7316" w:rsidRPr="00C05C6B">
        <w:rPr>
          <w:color w:val="000000" w:themeColor="text1"/>
          <w:lang w:val="fr-BE"/>
        </w:rPr>
        <w:t>end que les actions</w:t>
      </w:r>
      <w:r w:rsidR="00E67BEF" w:rsidRPr="00C05C6B">
        <w:rPr>
          <w:color w:val="000000" w:themeColor="text1"/>
          <w:lang w:val="fr-BE"/>
        </w:rPr>
        <w:t xml:space="preserve"> individuel</w:t>
      </w:r>
      <w:r w:rsidR="00C12136" w:rsidRPr="00C05C6B">
        <w:rPr>
          <w:color w:val="000000" w:themeColor="text1"/>
          <w:lang w:val="fr-BE"/>
        </w:rPr>
        <w:t>les</w:t>
      </w:r>
      <w:r w:rsidR="00E67BEF" w:rsidRPr="00C05C6B">
        <w:rPr>
          <w:color w:val="000000" w:themeColor="text1"/>
          <w:lang w:val="fr-BE"/>
        </w:rPr>
        <w:t xml:space="preserve"> dépendent des systèmes sociaux et sont donc soumis à des effets de structures. </w:t>
      </w:r>
      <w:r w:rsidR="00862C48" w:rsidRPr="00C05C6B">
        <w:rPr>
          <w:color w:val="000000" w:themeColor="text1"/>
          <w:lang w:val="fr-BE"/>
        </w:rPr>
        <w:t>Autrement dit, l'environnement des acteurs détermine leurs réponses aux situations qu'ils rencontrent dans le monde extérieur</w:t>
      </w:r>
      <w:r w:rsidR="00A04FA5">
        <w:rPr>
          <w:color w:val="000000" w:themeColor="text1"/>
          <w:lang w:val="fr-BE"/>
        </w:rPr>
        <w:t xml:space="preserve"> </w:t>
      </w:r>
      <w:r w:rsidR="00A04FA5">
        <w:rPr>
          <w:color w:val="000000" w:themeColor="text1"/>
          <w:lang w:val="fr-BE"/>
        </w:rPr>
        <w:fldChar w:fldCharType="begin"/>
      </w:r>
      <w:r w:rsidR="00A04FA5">
        <w:rPr>
          <w:color w:val="000000" w:themeColor="text1"/>
          <w:lang w:val="fr-BE"/>
        </w:rPr>
        <w:instrText xml:space="preserve"> ADDIN ZOTERO_ITEM CSL_CITATION {"citationID":"WLRMAsn3","properties":{"formattedCitation":"(Battilana &amp; D\\uc0\\u8217{}Aunno, 2009)","plainCitation":"(Battilana &amp; D’Aunno, 2009)","noteIndex":0},"citationItems":[{"id":3002,"uris":["http://zotero.org/users/6183971/items/DLVX653L"],"itemData":{"id":3002,"type":"article-journal","container-title":"Institutional Work","DOI":"10.1017/cbo9780511596605.002","note":"publisher: Cambridge University Press","page":"31-58","source":"cir.nii.ac.jp","title":"Institutional work and the paradox of embedded agency","URL":"https://cir.nii.ac.jp/crid/1363388844792108288","author":[{"family":"Battilana","given":"Julie"},{"family":"D'Aunno","given":"Thomas"}],"accessed":{"date-parts":[["2024",6,16]]},"issued":{"date-parts":[["2009",7,16]]}}}],"schema":"https://github.com/citation-style-language/schema/raw/master/csl-citation.json"} </w:instrText>
      </w:r>
      <w:r w:rsidR="00A04FA5">
        <w:rPr>
          <w:color w:val="000000" w:themeColor="text1"/>
          <w:lang w:val="fr-BE"/>
        </w:rPr>
        <w:fldChar w:fldCharType="separate"/>
      </w:r>
      <w:r w:rsidR="00A04FA5" w:rsidRPr="00A04FA5">
        <w:rPr>
          <w:rFonts w:cs="Times New Roman"/>
          <w:szCs w:val="24"/>
        </w:rPr>
        <w:t>(Battilana &amp; D’Aunno, 2009)</w:t>
      </w:r>
      <w:r w:rsidR="00A04FA5">
        <w:rPr>
          <w:color w:val="000000" w:themeColor="text1"/>
          <w:lang w:val="fr-BE"/>
        </w:rPr>
        <w:fldChar w:fldCharType="end"/>
      </w:r>
      <w:r w:rsidR="00A04FA5">
        <w:rPr>
          <w:color w:val="000000" w:themeColor="text1"/>
          <w:lang w:val="fr-BE"/>
        </w:rPr>
        <w:t xml:space="preserve">. </w:t>
      </w:r>
      <w:r w:rsidR="0062143A" w:rsidRPr="00C05C6B">
        <w:rPr>
          <w:color w:val="000000" w:themeColor="text1"/>
          <w:lang w:val="fr-BE"/>
        </w:rPr>
        <w:t xml:space="preserve"> </w:t>
      </w:r>
    </w:p>
    <w:p w14:paraId="61BFEEF8" w14:textId="2D87CDF4" w:rsidR="00521152" w:rsidRPr="00C05C6B" w:rsidRDefault="00A9070E" w:rsidP="00E47ADC">
      <w:pPr>
        <w:rPr>
          <w:color w:val="000000" w:themeColor="text1"/>
          <w:lang w:val="fr-BE"/>
        </w:rPr>
      </w:pPr>
      <w:r w:rsidRPr="00C05C6B">
        <w:rPr>
          <w:color w:val="000000" w:themeColor="text1"/>
          <w:lang w:val="fr-BE"/>
        </w:rPr>
        <w:t>Nous pensons par ailleurs que la complexité du monde social nous empêche d</w:t>
      </w:r>
      <w:r w:rsidR="00AD5C85" w:rsidRPr="00C05C6B">
        <w:rPr>
          <w:color w:val="000000" w:themeColor="text1"/>
          <w:lang w:val="fr-BE"/>
        </w:rPr>
        <w:t>’opter pour un courant plutôt qu</w:t>
      </w:r>
      <w:r w:rsidR="00897FD1" w:rsidRPr="00C05C6B">
        <w:rPr>
          <w:color w:val="000000" w:themeColor="text1"/>
          <w:lang w:val="fr-BE"/>
        </w:rPr>
        <w:t xml:space="preserve">e </w:t>
      </w:r>
      <w:r w:rsidR="00AD5C85" w:rsidRPr="00C05C6B">
        <w:rPr>
          <w:color w:val="000000" w:themeColor="text1"/>
          <w:lang w:val="fr-BE"/>
        </w:rPr>
        <w:t>l’autre</w:t>
      </w:r>
      <w:r w:rsidR="00897FD1" w:rsidRPr="00C05C6B">
        <w:rPr>
          <w:color w:val="000000" w:themeColor="text1"/>
          <w:lang w:val="fr-BE"/>
        </w:rPr>
        <w:t xml:space="preserve">. </w:t>
      </w:r>
      <w:r w:rsidR="006A1F31" w:rsidRPr="00C05C6B">
        <w:rPr>
          <w:color w:val="000000" w:themeColor="text1"/>
          <w:lang w:val="fr-BE"/>
        </w:rPr>
        <w:t xml:space="preserve">Bien que nos résultats </w:t>
      </w:r>
      <w:r w:rsidR="00967853" w:rsidRPr="00C05C6B">
        <w:rPr>
          <w:color w:val="000000" w:themeColor="text1"/>
          <w:lang w:val="fr-BE"/>
        </w:rPr>
        <w:t xml:space="preserve">mettent en avant les </w:t>
      </w:r>
      <w:r w:rsidR="002D0DBA" w:rsidRPr="00C05C6B">
        <w:rPr>
          <w:color w:val="000000" w:themeColor="text1"/>
          <w:lang w:val="fr-BE"/>
        </w:rPr>
        <w:t>stratégies</w:t>
      </w:r>
      <w:r w:rsidR="00967853" w:rsidRPr="00C05C6B">
        <w:rPr>
          <w:color w:val="000000" w:themeColor="text1"/>
          <w:lang w:val="fr-BE"/>
        </w:rPr>
        <w:t xml:space="preserve"> et pratiques des acteurs comme étant le moteur du changement, </w:t>
      </w:r>
      <w:r w:rsidR="002D0DBA" w:rsidRPr="00C05C6B">
        <w:rPr>
          <w:color w:val="000000" w:themeColor="text1"/>
          <w:lang w:val="fr-BE"/>
        </w:rPr>
        <w:t>nous po</w:t>
      </w:r>
      <w:r w:rsidR="00D003CF">
        <w:rPr>
          <w:color w:val="000000" w:themeColor="text1"/>
          <w:lang w:val="fr-BE"/>
        </w:rPr>
        <w:t xml:space="preserve">rtons également notre </w:t>
      </w:r>
      <w:r w:rsidR="002D0DBA" w:rsidRPr="00C05C6B">
        <w:rPr>
          <w:color w:val="000000" w:themeColor="text1"/>
          <w:lang w:val="fr-BE"/>
        </w:rPr>
        <w:t xml:space="preserve">attention sur les effets de structures agissant sur la </w:t>
      </w:r>
      <w:r w:rsidR="0085183E" w:rsidRPr="00C05C6B">
        <w:rPr>
          <w:color w:val="000000" w:themeColor="text1"/>
          <w:lang w:val="fr-BE"/>
        </w:rPr>
        <w:t>façon</w:t>
      </w:r>
      <w:r w:rsidR="002D0DBA" w:rsidRPr="00C05C6B">
        <w:rPr>
          <w:color w:val="000000" w:themeColor="text1"/>
          <w:lang w:val="fr-BE"/>
        </w:rPr>
        <w:t xml:space="preserve"> dont le changement a lieu. </w:t>
      </w:r>
      <w:r w:rsidR="006B2113">
        <w:rPr>
          <w:color w:val="000000" w:themeColor="text1"/>
          <w:lang w:val="fr-BE"/>
        </w:rPr>
        <w:t>Tout d</w:t>
      </w:r>
      <w:r w:rsidR="00824D9E" w:rsidRPr="00C05C6B">
        <w:rPr>
          <w:color w:val="000000" w:themeColor="text1"/>
          <w:lang w:val="fr-BE"/>
        </w:rPr>
        <w:t xml:space="preserve">’abord, </w:t>
      </w:r>
      <w:r w:rsidR="00063200" w:rsidRPr="00C05C6B">
        <w:rPr>
          <w:color w:val="000000" w:themeColor="text1"/>
          <w:lang w:val="fr-BE"/>
        </w:rPr>
        <w:t xml:space="preserve">nous nuançons nos résultats </w:t>
      </w:r>
      <w:r w:rsidR="006B2113">
        <w:rPr>
          <w:color w:val="000000" w:themeColor="text1"/>
          <w:lang w:val="fr-BE"/>
        </w:rPr>
        <w:t xml:space="preserve">en considérant </w:t>
      </w:r>
      <w:r w:rsidR="00824D9E" w:rsidRPr="00C05C6B">
        <w:rPr>
          <w:color w:val="000000" w:themeColor="text1"/>
          <w:lang w:val="fr-BE"/>
        </w:rPr>
        <w:t xml:space="preserve">l’appropriation </w:t>
      </w:r>
      <w:r w:rsidR="00043801" w:rsidRPr="00C05C6B">
        <w:rPr>
          <w:color w:val="000000" w:themeColor="text1"/>
          <w:lang w:val="fr-BE"/>
        </w:rPr>
        <w:t>de la</w:t>
      </w:r>
      <w:r w:rsidR="00521152" w:rsidRPr="00C05C6B">
        <w:rPr>
          <w:color w:val="000000" w:themeColor="text1"/>
          <w:lang w:val="fr-BE"/>
        </w:rPr>
        <w:t xml:space="preserve"> part des chauffeurs </w:t>
      </w:r>
      <w:r w:rsidR="00824D9E" w:rsidRPr="00C05C6B">
        <w:rPr>
          <w:color w:val="000000" w:themeColor="text1"/>
          <w:lang w:val="fr-BE"/>
        </w:rPr>
        <w:t xml:space="preserve">du discours </w:t>
      </w:r>
      <w:r w:rsidR="00521152" w:rsidRPr="00C05C6B">
        <w:rPr>
          <w:color w:val="000000" w:themeColor="text1"/>
          <w:lang w:val="fr-BE"/>
        </w:rPr>
        <w:t>entrepreneurial</w:t>
      </w:r>
      <w:r w:rsidR="00824D9E" w:rsidRPr="00C05C6B">
        <w:rPr>
          <w:color w:val="000000" w:themeColor="text1"/>
          <w:lang w:val="fr-BE"/>
        </w:rPr>
        <w:t xml:space="preserve"> véhiculé par Uber dans </w:t>
      </w:r>
      <w:r w:rsidR="006B2113">
        <w:rPr>
          <w:color w:val="000000" w:themeColor="text1"/>
          <w:lang w:val="fr-BE"/>
        </w:rPr>
        <w:t>l</w:t>
      </w:r>
      <w:r w:rsidR="00824D9E" w:rsidRPr="00C05C6B">
        <w:rPr>
          <w:color w:val="000000" w:themeColor="text1"/>
          <w:lang w:val="fr-BE"/>
        </w:rPr>
        <w:t xml:space="preserve">e secteur étudié. Ensuite, </w:t>
      </w:r>
      <w:r w:rsidR="008B4862">
        <w:rPr>
          <w:color w:val="000000" w:themeColor="text1"/>
          <w:lang w:val="fr-BE"/>
        </w:rPr>
        <w:t>il convient de tenir compte d</w:t>
      </w:r>
      <w:r w:rsidR="000C0A36" w:rsidRPr="00C05C6B">
        <w:rPr>
          <w:color w:val="000000" w:themeColor="text1"/>
          <w:lang w:val="fr-BE"/>
        </w:rPr>
        <w:t xml:space="preserve">es difficultés structurelles et dynamiques </w:t>
      </w:r>
      <w:r w:rsidR="00521152" w:rsidRPr="00C05C6B">
        <w:rPr>
          <w:color w:val="000000" w:themeColor="text1"/>
          <w:lang w:val="fr-BE"/>
        </w:rPr>
        <w:t>entrepreneuriales</w:t>
      </w:r>
      <w:r w:rsidR="000C0A36" w:rsidRPr="00C05C6B">
        <w:rPr>
          <w:color w:val="000000" w:themeColor="text1"/>
          <w:lang w:val="fr-BE"/>
        </w:rPr>
        <w:t xml:space="preserve"> qui caractérisent le public migrant présent dans notre étude. Et enfin, </w:t>
      </w:r>
      <w:r w:rsidR="00D003CF">
        <w:rPr>
          <w:color w:val="000000" w:themeColor="text1"/>
          <w:lang w:val="fr-BE"/>
        </w:rPr>
        <w:t>n</w:t>
      </w:r>
      <w:r w:rsidR="00C3410D">
        <w:rPr>
          <w:color w:val="000000" w:themeColor="text1"/>
          <w:lang w:val="fr-BE"/>
        </w:rPr>
        <w:t>ous évoqu</w:t>
      </w:r>
      <w:r w:rsidR="00D003CF">
        <w:rPr>
          <w:color w:val="000000" w:themeColor="text1"/>
          <w:lang w:val="fr-BE"/>
        </w:rPr>
        <w:t xml:space="preserve">ons </w:t>
      </w:r>
      <w:r w:rsidR="000C0A36" w:rsidRPr="00C05C6B">
        <w:rPr>
          <w:color w:val="000000" w:themeColor="text1"/>
          <w:lang w:val="fr-BE"/>
        </w:rPr>
        <w:t>les dynamiques</w:t>
      </w:r>
      <w:r w:rsidR="00521152" w:rsidRPr="00C05C6B">
        <w:rPr>
          <w:color w:val="000000" w:themeColor="text1"/>
          <w:lang w:val="fr-BE"/>
        </w:rPr>
        <w:t xml:space="preserve"> sectorielles et historiques exp</w:t>
      </w:r>
      <w:r w:rsidR="00D003CF">
        <w:rPr>
          <w:color w:val="000000" w:themeColor="text1"/>
          <w:lang w:val="fr-BE"/>
        </w:rPr>
        <w:t>os</w:t>
      </w:r>
      <w:r w:rsidR="00521152" w:rsidRPr="00C05C6B">
        <w:rPr>
          <w:color w:val="000000" w:themeColor="text1"/>
          <w:lang w:val="fr-BE"/>
        </w:rPr>
        <w:t>ées au début de ce document</w:t>
      </w:r>
      <w:r w:rsidR="00D003CF">
        <w:rPr>
          <w:color w:val="000000" w:themeColor="text1"/>
          <w:lang w:val="fr-BE"/>
        </w:rPr>
        <w:t xml:space="preserve"> qui</w:t>
      </w:r>
      <w:r w:rsidR="00521152" w:rsidRPr="00C05C6B">
        <w:rPr>
          <w:color w:val="000000" w:themeColor="text1"/>
          <w:lang w:val="fr-BE"/>
        </w:rPr>
        <w:t xml:space="preserve"> influen</w:t>
      </w:r>
      <w:r w:rsidR="00D003CF">
        <w:rPr>
          <w:color w:val="000000" w:themeColor="text1"/>
          <w:lang w:val="fr-BE"/>
        </w:rPr>
        <w:t>ce</w:t>
      </w:r>
      <w:r w:rsidR="00521152" w:rsidRPr="00C05C6B">
        <w:rPr>
          <w:color w:val="000000" w:themeColor="text1"/>
          <w:lang w:val="fr-BE"/>
        </w:rPr>
        <w:t xml:space="preserve">nt indubitablement l’appropriation de la plateforme dans le secteur taxi. </w:t>
      </w:r>
    </w:p>
    <w:p w14:paraId="132657C0" w14:textId="08A68056" w:rsidR="00E47ADC" w:rsidRPr="00C05C6B" w:rsidRDefault="00521152" w:rsidP="00E47ADC">
      <w:pPr>
        <w:rPr>
          <w:color w:val="000000" w:themeColor="text1"/>
          <w:lang w:val="fr-BE"/>
        </w:rPr>
      </w:pPr>
      <w:r w:rsidRPr="00C05C6B">
        <w:rPr>
          <w:color w:val="000000" w:themeColor="text1"/>
          <w:lang w:val="fr-BE"/>
        </w:rPr>
        <w:t>U</w:t>
      </w:r>
      <w:r w:rsidR="00E47ADC" w:rsidRPr="00C05C6B">
        <w:rPr>
          <w:color w:val="000000" w:themeColor="text1"/>
          <w:lang w:val="fr-BE"/>
        </w:rPr>
        <w:t xml:space="preserve">n </w:t>
      </w:r>
      <w:r w:rsidRPr="00C05C6B">
        <w:rPr>
          <w:color w:val="000000" w:themeColor="text1"/>
          <w:lang w:val="fr-BE"/>
        </w:rPr>
        <w:t xml:space="preserve">premier </w:t>
      </w:r>
      <w:r w:rsidR="00E47ADC" w:rsidRPr="00C05C6B">
        <w:rPr>
          <w:color w:val="000000" w:themeColor="text1"/>
          <w:lang w:val="fr-BE"/>
        </w:rPr>
        <w:t xml:space="preserve">aspect essentiel de cette perspective sur le changement concerne l'évolution d'une nouvelle culture de la </w:t>
      </w:r>
      <w:r w:rsidR="00004E01" w:rsidRPr="00C05C6B">
        <w:rPr>
          <w:color w:val="000000" w:themeColor="text1"/>
          <w:lang w:val="fr-BE"/>
        </w:rPr>
        <w:t>« </w:t>
      </w:r>
      <w:r w:rsidR="00E47ADC" w:rsidRPr="00C05C6B">
        <w:rPr>
          <w:color w:val="000000" w:themeColor="text1"/>
          <w:lang w:val="fr-BE"/>
        </w:rPr>
        <w:t>subjectivité</w:t>
      </w:r>
      <w:r w:rsidR="00004E01" w:rsidRPr="00C05C6B">
        <w:rPr>
          <w:color w:val="000000" w:themeColor="text1"/>
          <w:lang w:val="fr-BE"/>
        </w:rPr>
        <w:t> »</w:t>
      </w:r>
      <w:r w:rsidR="00E47ADC" w:rsidRPr="00C05C6B">
        <w:rPr>
          <w:color w:val="000000" w:themeColor="text1"/>
          <w:lang w:val="fr-BE"/>
        </w:rPr>
        <w:t xml:space="preserve"> du travailleur, qui s'adapte de plus en plus aux pressions et aux exigences du marché. Selon </w:t>
      </w:r>
      <w:r w:rsidR="00775F56" w:rsidRPr="00C05C6B">
        <w:rPr>
          <w:color w:val="000000" w:themeColor="text1"/>
          <w:lang w:val="fr-BE"/>
        </w:rPr>
        <w:t xml:space="preserve">Du </w:t>
      </w:r>
      <w:r w:rsidR="00E47ADC" w:rsidRPr="00C05C6B">
        <w:rPr>
          <w:color w:val="000000" w:themeColor="text1"/>
          <w:lang w:val="fr-BE"/>
        </w:rPr>
        <w:t xml:space="preserve">Gay (1992), </w:t>
      </w:r>
      <w:r w:rsidR="00181208">
        <w:rPr>
          <w:color w:val="000000" w:themeColor="text1"/>
          <w:lang w:val="fr-BE"/>
        </w:rPr>
        <w:t>« </w:t>
      </w:r>
      <w:r w:rsidR="00E47ADC" w:rsidRPr="00C05C6B">
        <w:rPr>
          <w:color w:val="000000" w:themeColor="text1"/>
          <w:lang w:val="fr-BE"/>
        </w:rPr>
        <w:t>la gestion d'une entreprise dans une culture entrepreneuriale implique de cultiver des individus entrepreneuriaux</w:t>
      </w:r>
      <w:r w:rsidR="000F395B" w:rsidRPr="00C05C6B">
        <w:rPr>
          <w:color w:val="000000" w:themeColor="text1"/>
          <w:lang w:val="fr-BE"/>
        </w:rPr>
        <w:t>,</w:t>
      </w:r>
      <w:r w:rsidR="00E51C3E" w:rsidRPr="00C05C6B">
        <w:rPr>
          <w:color w:val="000000" w:themeColor="text1"/>
          <w:lang w:val="fr-BE"/>
        </w:rPr>
        <w:t xml:space="preserve"> </w:t>
      </w:r>
      <w:r w:rsidR="00E47ADC" w:rsidRPr="00C05C6B">
        <w:rPr>
          <w:color w:val="000000" w:themeColor="text1"/>
          <w:lang w:val="fr-BE"/>
        </w:rPr>
        <w:t>des individus autonomes, autorégul</w:t>
      </w:r>
      <w:r w:rsidR="00E51C3E" w:rsidRPr="00C05C6B">
        <w:rPr>
          <w:color w:val="000000" w:themeColor="text1"/>
          <w:lang w:val="fr-BE"/>
        </w:rPr>
        <w:t>és, productifs et responsables</w:t>
      </w:r>
      <w:r w:rsidR="00181208">
        <w:rPr>
          <w:color w:val="000000" w:themeColor="text1"/>
          <w:lang w:val="fr-BE"/>
        </w:rPr>
        <w:t> »</w:t>
      </w:r>
      <w:r w:rsidR="00E51C3E" w:rsidRPr="00C05C6B">
        <w:rPr>
          <w:color w:val="000000" w:themeColor="text1"/>
          <w:lang w:val="fr-BE"/>
        </w:rPr>
        <w:t xml:space="preserve"> </w:t>
      </w:r>
      <w:r w:rsidR="00E51C3E" w:rsidRPr="00C05C6B">
        <w:rPr>
          <w:color w:val="000000" w:themeColor="text1"/>
          <w:lang w:val="fr-BE"/>
        </w:rPr>
        <w:fldChar w:fldCharType="begin"/>
      </w:r>
      <w:r w:rsidR="00E51C3E" w:rsidRPr="00C05C6B">
        <w:rPr>
          <w:color w:val="000000" w:themeColor="text1"/>
          <w:lang w:val="fr-BE"/>
        </w:rPr>
        <w:instrText xml:space="preserve"> ADDIN ZOTERO_ITEM CSL_CITATION {"citationID":"GljdTjSk","properties":{"formattedCitation":"(Du Gay, 1992)","plainCitation":"(Du Gay, 1992)","noteIndex":0},"citationItems":[{"id":2933,"uris":["http://zotero.org/users/6183971/items/NZTKHNTC"],"itemData":{"id":2933,"type":"thesis","abstract":"This thesis explores the discursive construction of work-based subjectivity and identity. It seeks to analyse both theoretically and empirically how people are 'made up' at work, first, by creating a theoretical framework for exploring the discursive production of work-based subjectivities and identities and second, by deploying this framework to examine the production of new work identifies and the construction of particular work-based subjects in a specific service industry.\n\nThe organization of the thesis reflects this two-fold division. Part one (chapters two, three and four) explores certain limitations in traditional approaches to the analysis of work identity within sociology and attempts to construct a tentative alternative framework for analysing the discursive construction of workbased subjectivity and identity. The concept of 'discourse', it is argued, provides a means of overcoming the 'binary oppositions' - between 'individual' and 'productive apparatus' and 'ideology' and 'truth' - that have characterised analyses of work-identity within sociology by indicating the relational and dislocated nature of any social identity.\n\nIn the second part of the thesis (chapters five, six and seven), the theoretical framework developed in part one is deployed to examine the construction of new work identities and the production of particular work-based subjects in contemporary British retailing. Thus, in part two of the thesis, the retailing sector functions as a 'case study' for exploring how people are 'made up' at work in the present.","genre":"phd","language":"en","license":"cc_by_nc_nd_4","number-of-pages":"332","publisher":"The Open University","source":"oro.open.ac.uk","title":"Work-based subjectivity and identity: assisted self-service in contemporary British retailing","title-short":"Work-based subjectivity and identity","URL":"https://oro.open.ac.uk/57386/","author":[{"family":"Du Gay","given":"Paul"}],"accessed":{"date-parts":[["2024",5,6]]},"issued":{"date-parts":[["1992"]]}}}],"schema":"https://github.com/citation-style-language/schema/raw/master/csl-citation.json"} </w:instrText>
      </w:r>
      <w:r w:rsidR="00E51C3E" w:rsidRPr="00C05C6B">
        <w:rPr>
          <w:color w:val="000000" w:themeColor="text1"/>
          <w:lang w:val="fr-BE"/>
        </w:rPr>
        <w:fldChar w:fldCharType="separate"/>
      </w:r>
      <w:r w:rsidR="00E51C3E" w:rsidRPr="00C05C6B">
        <w:rPr>
          <w:rFonts w:cs="Times New Roman"/>
        </w:rPr>
        <w:t>(Du Gay, 1992)</w:t>
      </w:r>
      <w:r w:rsidR="00E51C3E" w:rsidRPr="00C05C6B">
        <w:rPr>
          <w:color w:val="000000" w:themeColor="text1"/>
          <w:lang w:val="fr-BE"/>
        </w:rPr>
        <w:fldChar w:fldCharType="end"/>
      </w:r>
      <w:r w:rsidR="00E51C3E" w:rsidRPr="00C05C6B">
        <w:rPr>
          <w:color w:val="000000" w:themeColor="text1"/>
          <w:lang w:val="fr-BE"/>
        </w:rPr>
        <w:t xml:space="preserve">. </w:t>
      </w:r>
      <w:r w:rsidR="00E47ADC" w:rsidRPr="00C05C6B">
        <w:rPr>
          <w:color w:val="000000" w:themeColor="text1"/>
          <w:lang w:val="fr-BE"/>
        </w:rPr>
        <w:t xml:space="preserve">Nos résultats montrent une valorisation de la technologie dans les trajectoires professionnelles des chauffeurs vis-à-vis d’incertitudes vécues auparavant, qui légitiment le travail de plateforme. Par ailleurs, ces individus sont vraisemblablement </w:t>
      </w:r>
      <w:r w:rsidR="00C3410D">
        <w:rPr>
          <w:color w:val="000000" w:themeColor="text1"/>
          <w:lang w:val="fr-BE"/>
        </w:rPr>
        <w:t xml:space="preserve">aussi </w:t>
      </w:r>
      <w:r w:rsidR="00E47ADC" w:rsidRPr="00C05C6B">
        <w:rPr>
          <w:color w:val="000000" w:themeColor="text1"/>
          <w:lang w:val="fr-BE"/>
        </w:rPr>
        <w:t>influencés par les pratiques et discours des plateformes</w:t>
      </w:r>
      <w:r w:rsidR="00C3410D">
        <w:rPr>
          <w:color w:val="000000" w:themeColor="text1"/>
          <w:lang w:val="fr-BE"/>
        </w:rPr>
        <w:t>,</w:t>
      </w:r>
      <w:r w:rsidR="00E47ADC" w:rsidRPr="00C05C6B">
        <w:rPr>
          <w:color w:val="000000" w:themeColor="text1"/>
          <w:lang w:val="fr-BE"/>
        </w:rPr>
        <w:t xml:space="preserve"> qui</w:t>
      </w:r>
      <w:r w:rsidR="00266CE5" w:rsidRPr="00C05C6B">
        <w:rPr>
          <w:color w:val="000000" w:themeColor="text1"/>
          <w:lang w:val="fr-BE"/>
        </w:rPr>
        <w:t xml:space="preserve"> leur promettent </w:t>
      </w:r>
      <w:r w:rsidR="00E47ADC" w:rsidRPr="00C05C6B">
        <w:rPr>
          <w:color w:val="000000" w:themeColor="text1"/>
          <w:lang w:val="fr-BE"/>
        </w:rPr>
        <w:t xml:space="preserve">non seulement </w:t>
      </w:r>
      <w:r w:rsidR="00266CE5" w:rsidRPr="00C05C6B">
        <w:rPr>
          <w:color w:val="000000" w:themeColor="text1"/>
          <w:lang w:val="fr-BE"/>
        </w:rPr>
        <w:t xml:space="preserve">de </w:t>
      </w:r>
      <w:r w:rsidR="00E47ADC" w:rsidRPr="00C05C6B">
        <w:rPr>
          <w:color w:val="000000" w:themeColor="text1"/>
          <w:lang w:val="fr-BE"/>
        </w:rPr>
        <w:t xml:space="preserve">les rendre plus autonomes, mais aussi de se développer personnellement. Ces discours font écho </w:t>
      </w:r>
      <w:r w:rsidR="00C3410D">
        <w:rPr>
          <w:color w:val="000000" w:themeColor="text1"/>
          <w:lang w:val="fr-BE"/>
        </w:rPr>
        <w:t xml:space="preserve">à </w:t>
      </w:r>
      <w:r w:rsidR="00E47ADC" w:rsidRPr="00C05C6B">
        <w:rPr>
          <w:color w:val="000000" w:themeColor="text1"/>
          <w:lang w:val="fr-BE"/>
        </w:rPr>
        <w:t>leurs expériences passées</w:t>
      </w:r>
      <w:r w:rsidR="00084974" w:rsidRPr="00C05C6B">
        <w:rPr>
          <w:color w:val="000000" w:themeColor="text1"/>
          <w:lang w:val="fr-BE"/>
        </w:rPr>
        <w:t xml:space="preserve"> et</w:t>
      </w:r>
      <w:r w:rsidR="00C3410D">
        <w:rPr>
          <w:color w:val="000000" w:themeColor="text1"/>
          <w:lang w:val="fr-BE"/>
        </w:rPr>
        <w:t>,</w:t>
      </w:r>
      <w:r w:rsidR="00084974" w:rsidRPr="00C05C6B">
        <w:rPr>
          <w:color w:val="000000" w:themeColor="text1"/>
          <w:lang w:val="fr-BE"/>
        </w:rPr>
        <w:t xml:space="preserve"> en conséquence, c</w:t>
      </w:r>
      <w:r w:rsidR="00E47ADC" w:rsidRPr="00C05C6B">
        <w:rPr>
          <w:color w:val="000000" w:themeColor="text1"/>
          <w:lang w:val="fr-BE"/>
        </w:rPr>
        <w:t xml:space="preserve">ette culture entrepreneuriale est totalement intégrée par les chauffeurs rencontrés. </w:t>
      </w:r>
      <w:r w:rsidR="00584F96">
        <w:rPr>
          <w:color w:val="000000" w:themeColor="text1"/>
          <w:lang w:val="fr-BE"/>
        </w:rPr>
        <w:t>À</w:t>
      </w:r>
      <w:r w:rsidR="00E47ADC" w:rsidRPr="00C05C6B">
        <w:rPr>
          <w:color w:val="000000" w:themeColor="text1"/>
          <w:lang w:val="fr-BE"/>
        </w:rPr>
        <w:t xml:space="preserve"> l’instar des travaux de Foucault, nos résultats nous encouragent à reconnaitre que les significations dans le secteur étudié reflètent finalement les changements normatifs plus larges </w:t>
      </w:r>
      <w:r w:rsidR="008B4862">
        <w:rPr>
          <w:color w:val="000000" w:themeColor="text1"/>
          <w:lang w:val="fr-BE"/>
        </w:rPr>
        <w:t xml:space="preserve">qui se produisent </w:t>
      </w:r>
      <w:r w:rsidR="00E47ADC" w:rsidRPr="00C05C6B">
        <w:rPr>
          <w:color w:val="000000" w:themeColor="text1"/>
          <w:lang w:val="fr-BE"/>
        </w:rPr>
        <w:t xml:space="preserve">au </w:t>
      </w:r>
      <w:r w:rsidR="00E47ADC" w:rsidRPr="00C05C6B">
        <w:rPr>
          <w:color w:val="000000" w:themeColor="text1"/>
          <w:lang w:val="fr-BE"/>
        </w:rPr>
        <w:lastRenderedPageBreak/>
        <w:t xml:space="preserve">fil du temps. Le concept de subjectivation explique que les environnements culturels influencent les formes de subjectivité que les travailleurs expriment dans leurs situations de travail. </w:t>
      </w:r>
      <w:r w:rsidR="00627267">
        <w:rPr>
          <w:color w:val="000000" w:themeColor="text1"/>
          <w:lang w:val="fr-BE"/>
        </w:rPr>
        <w:t>Il</w:t>
      </w:r>
      <w:r w:rsidR="00E47ADC" w:rsidRPr="00C05C6B">
        <w:rPr>
          <w:color w:val="000000" w:themeColor="text1"/>
          <w:lang w:val="fr-BE"/>
        </w:rPr>
        <w:t xml:space="preserve"> est important </w:t>
      </w:r>
      <w:r w:rsidR="00627267">
        <w:rPr>
          <w:color w:val="000000" w:themeColor="text1"/>
          <w:lang w:val="fr-BE"/>
        </w:rPr>
        <w:t>de</w:t>
      </w:r>
      <w:r w:rsidR="00E47ADC" w:rsidRPr="00C05C6B">
        <w:rPr>
          <w:color w:val="000000" w:themeColor="text1"/>
          <w:lang w:val="fr-BE"/>
        </w:rPr>
        <w:t xml:space="preserve"> noter ici</w:t>
      </w:r>
      <w:r w:rsidR="00627267">
        <w:rPr>
          <w:color w:val="000000" w:themeColor="text1"/>
          <w:lang w:val="fr-BE"/>
        </w:rPr>
        <w:t xml:space="preserve"> </w:t>
      </w:r>
      <w:r w:rsidR="00E47ADC" w:rsidRPr="00C05C6B">
        <w:rPr>
          <w:color w:val="000000" w:themeColor="text1"/>
          <w:lang w:val="fr-BE"/>
        </w:rPr>
        <w:t>que les exigences culturelles dominantes ont un impact sur la subjectivité des travailleurs, ce qui, à son tour, influence l'exercice du pouvoir et de l'autorité au travail. Dans la perspective foucaldienne, le pouvoir repose sur l'émergence de dispositifs normatifs qui semblent promouvoir l'autonomie individuelle, le choix et la liberté, tout en incitant les acteurs à se conformer aux exigences de l'entreprise, c</w:t>
      </w:r>
      <w:r w:rsidR="006C1E24">
        <w:rPr>
          <w:color w:val="000000" w:themeColor="text1"/>
          <w:lang w:val="fr-BE"/>
        </w:rPr>
        <w:t>e qui est</w:t>
      </w:r>
      <w:r w:rsidR="00E47ADC" w:rsidRPr="00C05C6B">
        <w:rPr>
          <w:color w:val="000000" w:themeColor="text1"/>
          <w:lang w:val="fr-BE"/>
        </w:rPr>
        <w:t xml:space="preserve"> le cas d’Uber (Galière, 2020). Le résultat est la production non seulement d'un travail flexible, mais aussi de travailleurs flexibles, de subjectivités néolibérales, qui, par leur nature même, sont enclin</w:t>
      </w:r>
      <w:r w:rsidR="006C1E24">
        <w:rPr>
          <w:color w:val="000000" w:themeColor="text1"/>
          <w:lang w:val="fr-BE"/>
        </w:rPr>
        <w:t>e</w:t>
      </w:r>
      <w:r w:rsidR="00E47ADC" w:rsidRPr="00C05C6B">
        <w:rPr>
          <w:color w:val="000000" w:themeColor="text1"/>
          <w:lang w:val="fr-BE"/>
        </w:rPr>
        <w:t xml:space="preserve">s à s'adapter aux contextes de marché perçus comme positifs et favorables à leur vie. </w:t>
      </w:r>
    </w:p>
    <w:p w14:paraId="458A8E35" w14:textId="2A75FD2B" w:rsidR="004A301A" w:rsidRPr="00C05C6B" w:rsidRDefault="00E47ADC" w:rsidP="00E47ADC">
      <w:pPr>
        <w:rPr>
          <w:color w:val="000000" w:themeColor="text1"/>
          <w:lang w:val="fr-BE"/>
        </w:rPr>
      </w:pPr>
      <w:r w:rsidRPr="00C05C6B">
        <w:rPr>
          <w:color w:val="000000" w:themeColor="text1"/>
          <w:lang w:val="fr-BE"/>
        </w:rPr>
        <w:t>Un deuxième point d’attention vient s’ajouter à cette perspective de subjectivation</w:t>
      </w:r>
      <w:r w:rsidR="006C1E24">
        <w:rPr>
          <w:color w:val="000000" w:themeColor="text1"/>
          <w:lang w:val="fr-BE"/>
        </w:rPr>
        <w:t xml:space="preserve"> : </w:t>
      </w:r>
      <w:r w:rsidRPr="00C05C6B">
        <w:rPr>
          <w:color w:val="000000" w:themeColor="text1"/>
          <w:lang w:val="fr-BE"/>
        </w:rPr>
        <w:t>le public interrog</w:t>
      </w:r>
      <w:r w:rsidR="006C1E24">
        <w:rPr>
          <w:color w:val="000000" w:themeColor="text1"/>
          <w:lang w:val="fr-BE"/>
        </w:rPr>
        <w:t>é est</w:t>
      </w:r>
      <w:r w:rsidRPr="00C05C6B">
        <w:rPr>
          <w:color w:val="000000" w:themeColor="text1"/>
          <w:lang w:val="fr-BE"/>
        </w:rPr>
        <w:t xml:space="preserve"> majoritairement issu de l’immigration. </w:t>
      </w:r>
      <w:r w:rsidRPr="00C05C6B">
        <w:rPr>
          <w:lang w:val="fr-BE"/>
        </w:rPr>
        <w:t>De nombreuses recherches montrent que les migrants se tournent davantage vers des activités entrepreneuriales. En raison de leur capital humain, social et financier relatif selon les profils de chauffeurs interrogés, les migrants font face à des opportunités limitées sur le marché du travail</w:t>
      </w:r>
      <w:r w:rsidR="002F4D03" w:rsidRPr="00C05C6B">
        <w:rPr>
          <w:lang w:val="fr-BE"/>
        </w:rPr>
        <w:t xml:space="preserve"> traditionnel</w:t>
      </w:r>
      <w:r w:rsidR="00DA5A77" w:rsidRPr="00C05C6B">
        <w:rPr>
          <w:lang w:val="fr-BE"/>
        </w:rPr>
        <w:t xml:space="preserve"> </w:t>
      </w:r>
      <w:r w:rsidR="00DA5A77" w:rsidRPr="00C05C6B">
        <w:rPr>
          <w:color w:val="000000" w:themeColor="text1"/>
          <w:lang w:val="fr-BE"/>
        </w:rPr>
        <w:fldChar w:fldCharType="begin"/>
      </w:r>
      <w:r w:rsidR="00DA5A77" w:rsidRPr="00C05C6B">
        <w:rPr>
          <w:color w:val="000000" w:themeColor="text1"/>
          <w:lang w:val="fr-BE"/>
        </w:rPr>
        <w:instrText xml:space="preserve"> ADDIN ZOTERO_ITEM CSL_CITATION {"citationID":"yS5MxpHE","properties":{"formattedCitation":"(Komito &amp; Bates, 2011)","plainCitation":"(Komito &amp; Bates, 2011)","noteIndex":0},"citationItems":[{"id":2942,"uris":["http://zotero.org/users/6183971/items/9J2JWXJQ"],"itemData":{"id":2942,"type":"paper-conference","abstract":"Migrants, having left their home society and community, often depend on electronic modes of communication to maintain contacts with distant friends and relations. Their practices illustrate the affordances provided by social media when face to face communication is not available. This paper describes the information and communication practices of Polish and Filipino nationals in Ireland, based on interviews with over sixty-five migrants in 2009. Migrants display increased dependence on the Internet as an information source and use various electronic media to maintain significant contacts with friends and relations in their home societies. Social media (including Web 2.0) practices have an impact on long distance relations that previous technologies have not had, due to differences in the way these technologies are utilized. Social media usage is a passive monitoring that complements the active communication of first generation technologies; this monitoring creates a background awareness and presence in terms of which active communication takes place, which facilitates bonding as well as bridging capital. This enables resilient and durable transnational links, while also facilitating greater mobility for migrants.","collection-title":"iConference '11","container-title":"Proceedings of the 2011 iConference","DOI":"10.1145/1940761.1940801","event-place":"New York, NY, USA","ISBN":"978-1-4503-0121-3","page":"289–295","publisher":"Association for Computing Machinery","publisher-place":"New York, NY, USA","source":"ACM Digital Library","title":"Migrants' information practices and use of social media in Ireland: networks and community","title-short":"Migrants' information practices and use of social media in Ireland","URL":"https://doi.org/10.1145/1940761.1940801","author":[{"family":"Komito","given":"Lee"},{"family":"Bates","given":"Jessica"}],"accessed":{"date-parts":[["2024",5,6]]},"issued":{"date-parts":[["2011",2,8]]}}}],"schema":"https://github.com/citation-style-language/schema/raw/master/csl-citation.json"} </w:instrText>
      </w:r>
      <w:r w:rsidR="00DA5A77" w:rsidRPr="00C05C6B">
        <w:rPr>
          <w:color w:val="000000" w:themeColor="text1"/>
          <w:lang w:val="fr-BE"/>
        </w:rPr>
        <w:fldChar w:fldCharType="separate"/>
      </w:r>
      <w:r w:rsidR="00DA5A77" w:rsidRPr="00C05C6B">
        <w:rPr>
          <w:rFonts w:cs="Times New Roman"/>
        </w:rPr>
        <w:t>(Komito &amp; Bates, 2011)</w:t>
      </w:r>
      <w:r w:rsidR="00DA5A77" w:rsidRPr="00C05C6B">
        <w:rPr>
          <w:color w:val="000000" w:themeColor="text1"/>
          <w:lang w:val="fr-BE"/>
        </w:rPr>
        <w:fldChar w:fldCharType="end"/>
      </w:r>
      <w:r w:rsidRPr="00C05C6B">
        <w:rPr>
          <w:lang w:val="fr-BE"/>
        </w:rPr>
        <w:t xml:space="preserve">. De manière générale, les activités entrepreneuriales sont les formes de travail les plus répandues parmi les publics migrants non seulement en raison du besoin de créer leurs propres opportunités d'emploi, mais aussi pour créer de la richesse dans le pays d'accueil </w:t>
      </w:r>
      <w:r w:rsidR="00043801" w:rsidRPr="00C05C6B">
        <w:rPr>
          <w:lang w:val="fr-BE"/>
        </w:rPr>
        <w:fldChar w:fldCharType="begin"/>
      </w:r>
      <w:r w:rsidR="00043801" w:rsidRPr="00C05C6B">
        <w:rPr>
          <w:lang w:val="fr-BE"/>
        </w:rPr>
        <w:instrText xml:space="preserve"> ADDIN ZOTERO_ITEM CSL_CITATION {"citationID":"POK5X8W8","properties":{"formattedCitation":"(Chrysostome &amp; Lin, 2010)","plainCitation":"(Chrysostome &amp; Lin, 2010)","noteIndex":0},"citationItems":[{"id":2983,"uris":["http://zotero.org/users/6183971/items/L3HZ6ZFV"],"itemData":{"id":2983,"type":"article-journal","container-title":"Thunderbird International Business Review","DOI":"10.1002/tie.20315","journalAbbreviation":"Thunderbird International Business Review","page":"77-82","source":"ResearchGate","title":"Immigrant entrepreneurship: Scrutinizing a promising type of business venture","title-short":"Immigrant entrepreneurship","volume":"52","author":[{"family":"Chrysostome","given":"Elie"},{"family":"Lin","given":"Xiaohua"}],"issued":{"date-parts":[["2010",3,1]]}}}],"schema":"https://github.com/citation-style-language/schema/raw/master/csl-citation.json"} </w:instrText>
      </w:r>
      <w:r w:rsidR="00043801" w:rsidRPr="00C05C6B">
        <w:rPr>
          <w:lang w:val="fr-BE"/>
        </w:rPr>
        <w:fldChar w:fldCharType="separate"/>
      </w:r>
      <w:r w:rsidR="00043801" w:rsidRPr="00C05C6B">
        <w:rPr>
          <w:rFonts w:cs="Times New Roman"/>
        </w:rPr>
        <w:t>(Chrysostome &amp; Lin, 2010)</w:t>
      </w:r>
      <w:r w:rsidR="00043801" w:rsidRPr="00C05C6B">
        <w:rPr>
          <w:lang w:val="fr-BE"/>
        </w:rPr>
        <w:fldChar w:fldCharType="end"/>
      </w:r>
      <w:r w:rsidR="00043801" w:rsidRPr="00C05C6B">
        <w:rPr>
          <w:lang w:val="fr-BE"/>
        </w:rPr>
        <w:t xml:space="preserve">. </w:t>
      </w:r>
      <w:r w:rsidRPr="00C05C6B">
        <w:rPr>
          <w:lang w:val="fr-BE"/>
        </w:rPr>
        <w:t>Il a été remarqué que l'entrepreneuriat peut servir de stratégie aidant les migrants à s'intégrer dans l'économie formelle et à accéder à une ascension économique et sociale</w:t>
      </w:r>
      <w:r w:rsidR="00DA5A77" w:rsidRPr="00C05C6B">
        <w:rPr>
          <w:lang w:val="fr-BE"/>
        </w:rPr>
        <w:t xml:space="preserve"> </w:t>
      </w:r>
      <w:r w:rsidR="00DA5A77" w:rsidRPr="00C05C6B">
        <w:rPr>
          <w:lang w:val="fr-BE"/>
        </w:rPr>
        <w:fldChar w:fldCharType="begin"/>
      </w:r>
      <w:r w:rsidR="00DA5A77" w:rsidRPr="00C05C6B">
        <w:rPr>
          <w:lang w:val="fr-BE"/>
        </w:rPr>
        <w:instrText xml:space="preserve"> ADDIN ZOTERO_ITEM CSL_CITATION {"citationID":"D00v4hbp","properties":{"formattedCitation":"(Danes et al., 2008)","plainCitation":"(Danes et al., 2008)","noteIndex":0},"citationItems":[{"id":2946,"uris":["http://zotero.org/users/6183971/items/QD8KBZ5C"],"itemData":{"id":2946,"type":"article-journal","abstract":"Entrepreneurs have been traditionally epitomized as rugged individuals garnering creative forces of innovation and technology. Applying this traditional, limited, and narrow view of entrepreneurship to ethnic firm creation and growth is to ignore or discount core cultural values of the ethnic contexts in which these firms operate. It is no longer possible to depend solely on human capital theory and household characteristic descriptions to understand the complex and interdependent relationships between the ethnic-owning family, its firm, and the community context in which the firm operates. This paper addresses the complex dynamic of ethnic firms with three purposes: (a) to provide a cultural context for the three ethnic groups composing the National Minority Business Owner Study; (b) to extend the Sustainable Family Business Theory, a dynamic, behaviorally-based, multi-dimensional family firm theory, by clarifying how it accommodates ethnic firm complexities within their cultural context, and (c) to derive implications for research, education and consulting with worldwide applications.","container-title":"Journal of Developmental Entrepreneurship","DOI":"10.1142/S1084946708001010","ISSN":"1084-9467","issue":"03","journalAbbreviation":"J. Dev. Entrepreneurship","note":"publisher: World Scientific Publishing Co.","page":"229-268","source":"worldscientific.com (Atypon)","title":"The effects of ethnicity, families and culture on entrepreneurial experience: an extension of sustainable family business theory","title-short":"The effects of ethnicity, families and culture on entrepreneurial experience","URL":"https://www.worldscientific.com/doi/abs/10.1142/S1084946708001010","volume":"13","author":[{"family":"Danes","given":"Sharon M."},{"family":"Lee","given":"Jinhee"},{"family":"Stafford","given":"Kathryn"},{"family":"Heck","given":"Ramona Kay Zachary"}],"accessed":{"date-parts":[["2024",5,6]]},"issued":{"date-parts":[["2008",9]]}}}],"schema":"https://github.com/citation-style-language/schema/raw/master/csl-citation.json"} </w:instrText>
      </w:r>
      <w:r w:rsidR="00DA5A77" w:rsidRPr="00C05C6B">
        <w:rPr>
          <w:lang w:val="fr-BE"/>
        </w:rPr>
        <w:fldChar w:fldCharType="separate"/>
      </w:r>
      <w:r w:rsidR="00DA5A77" w:rsidRPr="00C05C6B">
        <w:rPr>
          <w:rFonts w:cs="Times New Roman"/>
        </w:rPr>
        <w:t>(Danes et al., 2008)</w:t>
      </w:r>
      <w:r w:rsidR="00DA5A77" w:rsidRPr="00C05C6B">
        <w:rPr>
          <w:lang w:val="fr-BE"/>
        </w:rPr>
        <w:fldChar w:fldCharType="end"/>
      </w:r>
      <w:r w:rsidRPr="00C05C6B">
        <w:rPr>
          <w:lang w:val="fr-BE"/>
        </w:rPr>
        <w:t xml:space="preserve">. Souvent, les migrants rejoignent des groupes </w:t>
      </w:r>
      <w:r w:rsidR="00302242">
        <w:rPr>
          <w:lang w:val="fr-BE"/>
        </w:rPr>
        <w:t xml:space="preserve">de personnes de </w:t>
      </w:r>
      <w:r w:rsidRPr="00C05C6B">
        <w:rPr>
          <w:lang w:val="fr-BE"/>
        </w:rPr>
        <w:t>la même origine ethnique</w:t>
      </w:r>
      <w:r w:rsidR="00302242">
        <w:rPr>
          <w:lang w:val="fr-BE"/>
        </w:rPr>
        <w:t xml:space="preserve"> qu’eux</w:t>
      </w:r>
      <w:r w:rsidRPr="00C05C6B">
        <w:rPr>
          <w:lang w:val="fr-BE"/>
        </w:rPr>
        <w:t>. En fonction de</w:t>
      </w:r>
      <w:r w:rsidR="00AD6032" w:rsidRPr="00C05C6B">
        <w:rPr>
          <w:lang w:val="fr-BE"/>
        </w:rPr>
        <w:t xml:space="preserve"> leurs caractéristiques personnelles </w:t>
      </w:r>
      <w:r w:rsidRPr="00C05C6B">
        <w:rPr>
          <w:lang w:val="fr-BE"/>
        </w:rPr>
        <w:t xml:space="preserve">et des ressources disponibles dans </w:t>
      </w:r>
      <w:r w:rsidR="00AD6032" w:rsidRPr="00C05C6B">
        <w:rPr>
          <w:lang w:val="fr-BE"/>
        </w:rPr>
        <w:t>leur</w:t>
      </w:r>
      <w:r w:rsidRPr="00C05C6B">
        <w:rPr>
          <w:lang w:val="fr-BE"/>
        </w:rPr>
        <w:t xml:space="preserve"> communauté, ils peuvent choisir de rester au sein de leur groupe ethnique où se créent les opportunités entrepreneuriales ou d'explorer d’autres opportunités économiques sur des marchés </w:t>
      </w:r>
      <w:r w:rsidR="007B6987" w:rsidRPr="00C05C6B">
        <w:rPr>
          <w:lang w:val="fr-BE"/>
        </w:rPr>
        <w:t xml:space="preserve">traditionnels </w:t>
      </w:r>
      <w:r w:rsidR="00AD6032" w:rsidRPr="00C05C6B">
        <w:rPr>
          <w:lang w:val="fr-BE"/>
        </w:rPr>
        <w:t xml:space="preserve">considérés </w:t>
      </w:r>
      <w:r w:rsidRPr="00C05C6B">
        <w:rPr>
          <w:lang w:val="fr-BE"/>
        </w:rPr>
        <w:t>moins attractifs pour la population local</w:t>
      </w:r>
      <w:r w:rsidR="00AD6032" w:rsidRPr="00C05C6B">
        <w:rPr>
          <w:lang w:val="fr-BE"/>
        </w:rPr>
        <w:t>e</w:t>
      </w:r>
      <w:r w:rsidR="00DA5A77" w:rsidRPr="00C05C6B">
        <w:rPr>
          <w:lang w:val="fr-BE"/>
        </w:rPr>
        <w:t xml:space="preserve"> </w:t>
      </w:r>
      <w:r w:rsidR="00DA5A77" w:rsidRPr="00C05C6B">
        <w:rPr>
          <w:lang w:val="fr-BE"/>
        </w:rPr>
        <w:fldChar w:fldCharType="begin"/>
      </w:r>
      <w:r w:rsidR="00A04FA5">
        <w:rPr>
          <w:lang w:val="fr-BE"/>
        </w:rPr>
        <w:instrText xml:space="preserve"> ADDIN ZOTERO_ITEM CSL_CITATION {"citationID":"rJALD2tJ","properties":{"formattedCitation":"(Z. Valdez, 2008)","plainCitation":"(Z. Valdez, 2008)","dontUpdate":true,"noteIndex":0},"citationItems":[{"id":2947,"uris":["http://zotero.org/users/6183971/items/TVDJAHG4"],"itemData":{"id":2947,"type":"article-journal","abstract":"Previous research on ethnic entrepreneurship suggests that social capital facilitates enterprise. This study considers how social capital affects ethnic entrepreneurs’ economic success. Using the non-public Characteristics of Business Owners Survey, I examine the earnings-returns of four groups with disparate rates of business ownership in the United States: non-Hispanic Whites, Koreans, Mexicans and Blacks. Traditional sociological approaches rooted in social capital arguments emphasise the primacy of group membership in facilitating entrepreneurial participation, which is associated with economic success. My findings suggest that social capital facilitates entrepreneurial participation; however, it is human and market capital that are essential for economic success. Furthermore, I find that social capital sometimes has a detrimental effect on earnings. The article underscores the crucial role of human and market capital and the limits of social capital in facilitating entrepreneurs’ economic success.","container-title":"Journal of Ethnic and Migration Studies","DOI":"10.1080/13691830802211265","ISSN":"1369-183X","issue":"6","note":"publisher: Routledge\n_eprint: https://doi.org/10.1080/13691830802211265","page":"955–973","source":"Taylor and Francis+NEJM","title":"The Effect of Social Capital on White, Korean, Mexican and Black Business Owners’ Earnings in the US","URL":"https://doi.org/10.1080/13691830802211265","volume":"34","author":[{"family":"Valdez","given":"Zulema"}],"accessed":{"date-parts":[["2024",5,6]]},"issued":{"date-parts":[["2008",8,1]]}}}],"schema":"https://github.com/citation-style-language/schema/raw/master/csl-citation.json"} </w:instrText>
      </w:r>
      <w:r w:rsidR="00DA5A77" w:rsidRPr="00C05C6B">
        <w:rPr>
          <w:lang w:val="fr-BE"/>
        </w:rPr>
        <w:fldChar w:fldCharType="separate"/>
      </w:r>
      <w:r w:rsidR="00DA5A77" w:rsidRPr="00C05C6B">
        <w:rPr>
          <w:rFonts w:cs="Times New Roman"/>
        </w:rPr>
        <w:t>(Valdez, 2008)</w:t>
      </w:r>
      <w:r w:rsidR="00DA5A77" w:rsidRPr="00C05C6B">
        <w:rPr>
          <w:lang w:val="fr-BE"/>
        </w:rPr>
        <w:fldChar w:fldCharType="end"/>
      </w:r>
      <w:r w:rsidRPr="00C05C6B">
        <w:rPr>
          <w:lang w:val="fr-BE"/>
        </w:rPr>
        <w:t>.</w:t>
      </w:r>
      <w:r w:rsidR="00DA5A77" w:rsidRPr="00C05C6B">
        <w:rPr>
          <w:lang w:val="fr-BE"/>
        </w:rPr>
        <w:t xml:space="preserve"> De nombreux auteurs</w:t>
      </w:r>
      <w:r w:rsidR="00302242">
        <w:rPr>
          <w:lang w:val="fr-BE"/>
        </w:rPr>
        <w:t>,</w:t>
      </w:r>
      <w:r w:rsidR="00DA5A77" w:rsidRPr="00C05C6B">
        <w:rPr>
          <w:lang w:val="fr-BE"/>
        </w:rPr>
        <w:t xml:space="preserve"> </w:t>
      </w:r>
      <w:r w:rsidR="00302242">
        <w:rPr>
          <w:lang w:val="fr-BE"/>
        </w:rPr>
        <w:t>telles que</w:t>
      </w:r>
      <w:r w:rsidR="00DA5A77" w:rsidRPr="00C05C6B">
        <w:rPr>
          <w:lang w:val="fr-BE"/>
        </w:rPr>
        <w:fldChar w:fldCharType="begin"/>
      </w:r>
      <w:r w:rsidR="00A04FA5">
        <w:rPr>
          <w:lang w:val="fr-BE"/>
        </w:rPr>
        <w:instrText xml:space="preserve"> ADDIN ZOTERO_ITEM CSL_CITATION {"citationID":"zZXGvoTy","properties":{"formattedCitation":"(Rath &amp; Swagerman, 2016)","plainCitation":"(Rath &amp; Swagerman, 2016)","dontUpdate":true,"noteIndex":0},"citationItems":[{"id":2950,"uris":["http://zotero.org/users/6183971/items/9EMEZ4F5"],"itemData":{"id":2950,"type":"article-journal","container-title":"International Migration","DOI":"10.1111/imig.12215","language":"en","source":"dare.uva.nl","title":"Promoting ethnic entrepreneurship in European cities: sometimes ambitious, mostly absent, rarely addressing structural features","title-short":"Promoting ethnic entrepreneurship in European cities","URL":"https://dare.uva.nl/search?identifier=42ec0103-a9f3-4858-bf9a-326e4357fca2","volume":"54","author":[{"family":"Rath","given":"J."},{"family":"Swagerman","given":"A."}],"accessed":{"date-parts":[["2024",5,6]]},"issued":{"date-parts":[["2016"]]}}}],"schema":"https://github.com/citation-style-language/schema/raw/master/csl-citation.json"} </w:instrText>
      </w:r>
      <w:r w:rsidR="00DA5A77" w:rsidRPr="00C05C6B">
        <w:rPr>
          <w:lang w:val="fr-BE"/>
        </w:rPr>
        <w:fldChar w:fldCharType="separate"/>
      </w:r>
      <w:r w:rsidR="00DA5A77" w:rsidRPr="00C05C6B">
        <w:rPr>
          <w:rFonts w:cs="Times New Roman"/>
        </w:rPr>
        <w:t xml:space="preserve"> Rath </w:t>
      </w:r>
      <w:r w:rsidR="00584F96">
        <w:rPr>
          <w:rFonts w:cs="Times New Roman"/>
        </w:rPr>
        <w:t>et</w:t>
      </w:r>
      <w:r w:rsidR="00DA5A77" w:rsidRPr="00C05C6B">
        <w:rPr>
          <w:rFonts w:cs="Times New Roman"/>
        </w:rPr>
        <w:t xml:space="preserve"> Swagerman</w:t>
      </w:r>
      <w:r w:rsidR="007B6987" w:rsidRPr="00C05C6B">
        <w:rPr>
          <w:rFonts w:cs="Times New Roman"/>
        </w:rPr>
        <w:t xml:space="preserve"> </w:t>
      </w:r>
      <w:r w:rsidR="00DA5A77" w:rsidRPr="00C05C6B">
        <w:rPr>
          <w:rFonts w:cs="Times New Roman"/>
        </w:rPr>
        <w:t>(2016)</w:t>
      </w:r>
      <w:r w:rsidR="00DA5A77" w:rsidRPr="00C05C6B">
        <w:rPr>
          <w:lang w:val="fr-BE"/>
        </w:rPr>
        <w:fldChar w:fldCharType="end"/>
      </w:r>
      <w:r w:rsidR="007B6987" w:rsidRPr="00C05C6B">
        <w:rPr>
          <w:lang w:val="fr-BE"/>
        </w:rPr>
        <w:t>,</w:t>
      </w:r>
      <w:r w:rsidR="00DA5A77" w:rsidRPr="00C05C6B">
        <w:rPr>
          <w:lang w:val="fr-BE"/>
        </w:rPr>
        <w:t xml:space="preserve"> </w:t>
      </w:r>
      <w:r w:rsidRPr="00C05C6B">
        <w:rPr>
          <w:lang w:val="fr-BE"/>
        </w:rPr>
        <w:t>se sont intéressés à ces facteurs</w:t>
      </w:r>
      <w:r w:rsidR="00302242" w:rsidRPr="00302242">
        <w:rPr>
          <w:lang w:val="fr-BE"/>
        </w:rPr>
        <w:t xml:space="preserve"> </w:t>
      </w:r>
      <w:r w:rsidR="00302242" w:rsidRPr="00C05C6B">
        <w:rPr>
          <w:lang w:val="fr-BE"/>
        </w:rPr>
        <w:t>dans le contexte européen</w:t>
      </w:r>
      <w:r w:rsidRPr="00C05C6B">
        <w:rPr>
          <w:lang w:val="fr-BE"/>
        </w:rPr>
        <w:t xml:space="preserve">, à savoir les caractéristiques personnelles d'un individu </w:t>
      </w:r>
      <w:r w:rsidR="00302242">
        <w:rPr>
          <w:lang w:val="fr-BE"/>
        </w:rPr>
        <w:t>telles que</w:t>
      </w:r>
      <w:r w:rsidR="00084974" w:rsidRPr="00C05C6B">
        <w:rPr>
          <w:lang w:val="fr-BE"/>
        </w:rPr>
        <w:t xml:space="preserve"> son </w:t>
      </w:r>
      <w:r w:rsidRPr="00C05C6B">
        <w:rPr>
          <w:lang w:val="fr-BE"/>
        </w:rPr>
        <w:t xml:space="preserve">capital humain, </w:t>
      </w:r>
      <w:r w:rsidR="00084974" w:rsidRPr="00C05C6B">
        <w:rPr>
          <w:lang w:val="fr-BE"/>
        </w:rPr>
        <w:t xml:space="preserve">son </w:t>
      </w:r>
      <w:r w:rsidRPr="00C05C6B">
        <w:rPr>
          <w:lang w:val="fr-BE"/>
        </w:rPr>
        <w:t xml:space="preserve">accès au capital financier, </w:t>
      </w:r>
      <w:r w:rsidR="00084974" w:rsidRPr="00C05C6B">
        <w:rPr>
          <w:lang w:val="fr-BE"/>
        </w:rPr>
        <w:t xml:space="preserve">son </w:t>
      </w:r>
      <w:r w:rsidRPr="00C05C6B">
        <w:rPr>
          <w:lang w:val="fr-BE"/>
        </w:rPr>
        <w:t xml:space="preserve">expérience et </w:t>
      </w:r>
      <w:r w:rsidR="00302242">
        <w:rPr>
          <w:lang w:val="fr-BE"/>
        </w:rPr>
        <w:t>son</w:t>
      </w:r>
      <w:r w:rsidRPr="00C05C6B">
        <w:rPr>
          <w:lang w:val="fr-BE"/>
        </w:rPr>
        <w:t xml:space="preserve"> groupe ethnique (taille des réseaux ethniques, </w:t>
      </w:r>
      <w:r w:rsidR="00084974" w:rsidRPr="00C05C6B">
        <w:rPr>
          <w:lang w:val="fr-BE"/>
        </w:rPr>
        <w:t xml:space="preserve">principe de </w:t>
      </w:r>
      <w:r w:rsidRPr="00C05C6B">
        <w:rPr>
          <w:lang w:val="fr-BE"/>
        </w:rPr>
        <w:t xml:space="preserve">coopération et </w:t>
      </w:r>
      <w:r w:rsidR="00084974" w:rsidRPr="00C05C6B">
        <w:rPr>
          <w:lang w:val="fr-BE"/>
        </w:rPr>
        <w:t xml:space="preserve">de </w:t>
      </w:r>
      <w:r w:rsidRPr="00C05C6B">
        <w:rPr>
          <w:lang w:val="fr-BE"/>
        </w:rPr>
        <w:t xml:space="preserve">solidarité ethnique), combinées aux conditions structurelles du pays d'accueil, telles que les conditions du marché et les questions réglementaires. </w:t>
      </w:r>
      <w:r w:rsidR="00FB3ECB" w:rsidRPr="00C05C6B">
        <w:rPr>
          <w:lang w:val="fr-BE"/>
        </w:rPr>
        <w:t>Par exemple, d</w:t>
      </w:r>
      <w:r w:rsidRPr="00C05C6B">
        <w:rPr>
          <w:lang w:val="fr-BE"/>
        </w:rPr>
        <w:t>ans le cas de « liens forts » au sein d’une communauté ethnique, l'entrée dans l’entrepren</w:t>
      </w:r>
      <w:r w:rsidR="00756C74" w:rsidRPr="00C05C6B">
        <w:rPr>
          <w:lang w:val="fr-BE"/>
        </w:rPr>
        <w:t>eu</w:t>
      </w:r>
      <w:r w:rsidRPr="00C05C6B">
        <w:rPr>
          <w:lang w:val="fr-BE"/>
        </w:rPr>
        <w:t xml:space="preserve">riat est relativement </w:t>
      </w:r>
      <w:r w:rsidR="00302242">
        <w:rPr>
          <w:lang w:val="fr-BE"/>
        </w:rPr>
        <w:t>aisée</w:t>
      </w:r>
      <w:r w:rsidRPr="00C05C6B">
        <w:rPr>
          <w:lang w:val="fr-BE"/>
        </w:rPr>
        <w:t xml:space="preserve"> pour les initiés</w:t>
      </w:r>
      <w:r w:rsidR="00756C74" w:rsidRPr="00C05C6B">
        <w:rPr>
          <w:lang w:val="fr-BE"/>
        </w:rPr>
        <w:t>,</w:t>
      </w:r>
      <w:r w:rsidRPr="00C05C6B">
        <w:rPr>
          <w:lang w:val="fr-BE"/>
        </w:rPr>
        <w:t xml:space="preserve"> mais </w:t>
      </w:r>
      <w:r w:rsidR="00302242">
        <w:rPr>
          <w:lang w:val="fr-BE"/>
        </w:rPr>
        <w:t xml:space="preserve">plus difficile </w:t>
      </w:r>
      <w:r w:rsidRPr="00C05C6B">
        <w:rPr>
          <w:lang w:val="fr-BE"/>
        </w:rPr>
        <w:t>pour les étrangers. Cela crée ce qu’on appelle des « enclaves ethniques »</w:t>
      </w:r>
      <w:r w:rsidR="00416435" w:rsidRPr="00C05C6B">
        <w:rPr>
          <w:lang w:val="fr-BE"/>
        </w:rPr>
        <w:t xml:space="preserve"> </w:t>
      </w:r>
      <w:r w:rsidR="00DA5A77" w:rsidRPr="00C05C6B">
        <w:rPr>
          <w:lang w:val="fr-BE"/>
        </w:rPr>
        <w:fldChar w:fldCharType="begin"/>
      </w:r>
      <w:r w:rsidR="00DA5A77" w:rsidRPr="00C05C6B">
        <w:rPr>
          <w:lang w:val="fr-BE"/>
        </w:rPr>
        <w:instrText xml:space="preserve"> ADDIN ZOTERO_ITEM CSL_CITATION {"citationID":"i8VmdAU2","properties":{"formattedCitation":"(Andersson &amp; Hammarstedt, 2015)","plainCitation":"(Andersson &amp; Hammarstedt, 2015)","noteIndex":0},"citationItems":[{"id":2956,"uris":["http://zotero.org/users/6183971/items/DYGNIZQ8"],"itemData":{"id":2956,"type":"article-journal","abstract":"The proportion of immigrants from countries in the Middle East living in Sweden has increased since the 1970s, and it is a well-known fact that immigrants from the Middle East suffer from low earnings and high rates of unemployment on the Swedish labour market. There are often great hopes that self-employment will enable immigrants to improve their labour market situation. Further, in Sweden as in many other countries, the question of whether the existence of ethnic enclaves are good or bad for immigrants’ earnings and employment opportunities has also been widely debated. This paper presents a study of the extent to which Middle Eastern ethnic enclaves and networks in Sweden enhance or hinder immigrants’ self-employment. The results show that the presence of ethnic enclaves increases the propensity for self-employment. Thus, immigrants in ethnic enclaves provide their co-ethnics with goods and services that Swedish natives are not able to provide. The results also show that ethnic networks seem to be an obstacle to immigrant self-employment. One explanation is that an increase in network size implies increased competition for customers among self-employed immigrants. The question of whether ethnic enclaves are good or bad for the integration of immigrants into the labour market has been widely debated. The results of this paper provide us with information about the integration puzzle. Ethnic enclaves seem to enhance self-employment propensities among Middle Eastern immigrants in Sweden.","container-title":"International Migration","DOI":"10.1111/j.1468-2435.2011.00714.x","ISSN":"1468-2435","issue":"6","language":"en","license":"© 2012 The Authors. International Migration © 2012 IOM","note":"_eprint: https://onlinelibrary.wiley.com/doi/pdf/10.1111/j.1468-2435.2011.00714.x","page":"27-40","source":"Wiley Online Library","title":"Ethnic Enclaves, Networks and Self-Employment among Middle Eastern Immigrants in Sweden","URL":"https://onlinelibrary.wiley.com/doi/abs/10.1111/j.1468-2435.2011.00714.x","volume":"53","author":[{"family":"Andersson","given":"Lina"},{"family":"Hammarstedt","given":"Mats"}],"accessed":{"date-parts":[["2024",5,6]]},"issued":{"date-parts":[["2015"]]}}}],"schema":"https://github.com/citation-style-language/schema/raw/master/csl-citation.json"} </w:instrText>
      </w:r>
      <w:r w:rsidR="00DA5A77" w:rsidRPr="00C05C6B">
        <w:rPr>
          <w:lang w:val="fr-BE"/>
        </w:rPr>
        <w:fldChar w:fldCharType="separate"/>
      </w:r>
      <w:r w:rsidR="00DA5A77" w:rsidRPr="00C05C6B">
        <w:rPr>
          <w:rFonts w:cs="Times New Roman"/>
        </w:rPr>
        <w:t xml:space="preserve">(Andersson &amp; Hammarstedt, </w:t>
      </w:r>
      <w:r w:rsidR="00DA5A77" w:rsidRPr="00C05C6B">
        <w:rPr>
          <w:rFonts w:cs="Times New Roman"/>
        </w:rPr>
        <w:lastRenderedPageBreak/>
        <w:t>2015)</w:t>
      </w:r>
      <w:r w:rsidR="00DA5A77" w:rsidRPr="00C05C6B">
        <w:rPr>
          <w:lang w:val="fr-BE"/>
        </w:rPr>
        <w:fldChar w:fldCharType="end"/>
      </w:r>
      <w:r w:rsidRPr="00C05C6B">
        <w:rPr>
          <w:lang w:val="fr-BE"/>
        </w:rPr>
        <w:t>. Le secteur taxi est mondialement reconnu pour être composé de personnes issu</w:t>
      </w:r>
      <w:r w:rsidR="00AE650B" w:rsidRPr="00C05C6B">
        <w:rPr>
          <w:lang w:val="fr-BE"/>
        </w:rPr>
        <w:t>e</w:t>
      </w:r>
      <w:r w:rsidRPr="00C05C6B">
        <w:rPr>
          <w:lang w:val="fr-BE"/>
        </w:rPr>
        <w:t>s de l’immigration</w:t>
      </w:r>
      <w:r w:rsidR="00302242">
        <w:rPr>
          <w:lang w:val="fr-BE"/>
        </w:rPr>
        <w:t>,</w:t>
      </w:r>
      <w:r w:rsidRPr="00C05C6B">
        <w:rPr>
          <w:lang w:val="fr-BE"/>
        </w:rPr>
        <w:t xml:space="preserve"> et il est favorable à ces dynamiques entrepreneuriales</w:t>
      </w:r>
      <w:r w:rsidR="00C03E80" w:rsidRPr="00C05C6B">
        <w:rPr>
          <w:lang w:val="fr-BE"/>
        </w:rPr>
        <w:t xml:space="preserve"> </w:t>
      </w:r>
      <w:r w:rsidR="00043801" w:rsidRPr="00C05C6B">
        <w:rPr>
          <w:lang w:val="fr-BE"/>
        </w:rPr>
        <w:fldChar w:fldCharType="begin"/>
      </w:r>
      <w:r w:rsidR="00A04FA5">
        <w:rPr>
          <w:lang w:val="fr-BE"/>
        </w:rPr>
        <w:instrText xml:space="preserve"> ADDIN ZOTERO_ITEM CSL_CITATION {"citationID":"ZNwHjWYr","properties":{"formattedCitation":"(Clark &amp; Drinkwater, 2010; Lejeune, 2019)","plainCitation":"(Clark &amp; Drinkwater, 2010; Lejeune, 2019)","dontUpdate":true,"noteIndex":0},"citationItems":[{"id":2980,"uris":["http://zotero.org/users/6183971/items/M4KJ4X99"],"itemData":{"id":2980,"type":"article-journal","abstract":"This article examines trends in entrepreneurship among minority ethnic groups in Britain. It begins with an analysis of how self-employment rates for different ethnic groups have evolved since the early 1990s. We find that rates of self-employment have fallen for Indians and the Chinese and argue that this is due to increased opportunities in paid employment, partly brought about by demographic change. However, entrepreneurs from these groups still work the longest hours. In contrast, self-employment rates have risen for Black Caribbean males in recent years and remain high for Pakistani males. We also document how the proportion of the self-employed with employees has varied over time and discuss trends in the extent to which the self-employment of different ethnic groups is concentrated within particular sectors.","container-title":"International Small Business Journal","DOI":"10.1177/0266242609355831","ISSN":"0266-2426","issue":"2","language":"en","note":"publisher: SAGE Publications Ltd","page":"136-146","source":"SAGE Journals","title":"Recent trends in minority ethnic entrepreneurship in Britain","URL":"https://doi.org/10.1177/0266242609355831","volume":"28","author":[{"family":"Clark","given":"Ken"},{"family":"Drinkwater","given":"Stephen"}],"accessed":{"date-parts":[["2024",5,7]]},"issued":{"date-parts":[["2010",4,1]]}}},{"id":1561,"uris":["http://zotero.org/users/6183971/items/ALCAX4SR"],"itemData":{"id":1561,"type":"article-journal","abstract":"This article offers some ethnographic insights on the work of taxi drivers in Paris during waiting times in a space where several groups are gathered. In doing so, we suggest a reading of the \"ethnic\" relationships that they maintain through their everyday sociability and the professional commitments that can find their way into these relationships. We take the example of two trajectories to illustrate from cases studies the imbrication of the different dimensions at work, following the thread of their professional and social trajectories.","container-title":"Emulations - Revue de sciences sociales","DOI":"10.14428/emulations.varia.022","ISSN":"1784-5734","language":"fr","license":"(c) Tous droits réservés Émulations -  Revue de sciences sociales 2019","source":"ojs.uclouvain.be","title":"La dimension ethnique dans le travail des chauffeurs de taxi parisiens: Sociabilité, pratiques et organisation du travail quotidien","title-short":"La dimension ethnique dans le travail des chauffeurs de taxi parisiens","URL":"https://ojs.uclouvain.be/index.php/emulations/article/view/lejeune","author":[{"family":"Lejeune","given":"Guillaume"}],"accessed":{"date-parts":[["2023",6,19]]},"issued":{"date-parts":[["2019",2,8]]}}}],"schema":"https://github.com/citation-style-language/schema/raw/master/csl-citation.json"} </w:instrText>
      </w:r>
      <w:r w:rsidR="00043801" w:rsidRPr="00C05C6B">
        <w:rPr>
          <w:lang w:val="fr-BE"/>
        </w:rPr>
        <w:fldChar w:fldCharType="separate"/>
      </w:r>
      <w:r w:rsidR="00043801" w:rsidRPr="00C05C6B">
        <w:rPr>
          <w:rFonts w:cs="Times New Roman"/>
        </w:rPr>
        <w:t>(Clark &amp; Drinkwater, 2010</w:t>
      </w:r>
      <w:r w:rsidR="00584F96">
        <w:rPr>
          <w:rFonts w:cs="Times New Roman"/>
        </w:rPr>
        <w:t> </w:t>
      </w:r>
      <w:r w:rsidR="00043801" w:rsidRPr="00C05C6B">
        <w:rPr>
          <w:rFonts w:cs="Times New Roman"/>
        </w:rPr>
        <w:t>; Lejeune, 2019)</w:t>
      </w:r>
      <w:r w:rsidR="00043801" w:rsidRPr="00C05C6B">
        <w:rPr>
          <w:lang w:val="fr-BE"/>
        </w:rPr>
        <w:fldChar w:fldCharType="end"/>
      </w:r>
      <w:r w:rsidR="00043801" w:rsidRPr="00C05C6B">
        <w:rPr>
          <w:lang w:val="fr-BE"/>
        </w:rPr>
        <w:t>.</w:t>
      </w:r>
      <w:r w:rsidRPr="00C05C6B">
        <w:rPr>
          <w:lang w:val="fr-BE"/>
        </w:rPr>
        <w:t xml:space="preserve"> Comme évoqué dans notre section contextuelle au début de ce document, beaucoup des chauffeurs sont indépendants</w:t>
      </w:r>
      <w:r w:rsidR="00302242">
        <w:rPr>
          <w:lang w:val="fr-BE"/>
        </w:rPr>
        <w:t>,</w:t>
      </w:r>
      <w:r w:rsidRPr="00C05C6B">
        <w:rPr>
          <w:lang w:val="fr-BE"/>
        </w:rPr>
        <w:t xml:space="preserve"> et ceux qui sont salariés sont finalement dans une sorte d’autoemploi via le système de forfait location. Dans nos résultats, </w:t>
      </w:r>
      <w:r w:rsidR="00416435" w:rsidRPr="00C05C6B">
        <w:rPr>
          <w:lang w:val="fr-BE"/>
        </w:rPr>
        <w:t xml:space="preserve">nous observons que </w:t>
      </w:r>
      <w:r w:rsidRPr="00C05C6B">
        <w:rPr>
          <w:lang w:val="fr-BE"/>
        </w:rPr>
        <w:t>beaucoup de chauffeurs ont rejoint l’application Uber s</w:t>
      </w:r>
      <w:r w:rsidR="00302242">
        <w:rPr>
          <w:lang w:val="fr-BE"/>
        </w:rPr>
        <w:t>ur</w:t>
      </w:r>
      <w:r w:rsidRPr="00C05C6B">
        <w:rPr>
          <w:lang w:val="fr-BE"/>
        </w:rPr>
        <w:t xml:space="preserve"> les conseils et à l’aide d’un cousin ou d’un ami proche. </w:t>
      </w:r>
      <w:r w:rsidRPr="00C05C6B">
        <w:rPr>
          <w:color w:val="000000" w:themeColor="text1"/>
          <w:lang w:val="fr-BE"/>
        </w:rPr>
        <w:t xml:space="preserve">Les ressources accessibles au sein des réseaux de migrants constituent un avantage pour ces derniers. Toutefois, les entrepreneurs migrants doivent avoir accès à un réseau plus large et diversifié </w:t>
      </w:r>
      <w:r w:rsidR="00065C20" w:rsidRPr="00C05C6B">
        <w:rPr>
          <w:color w:val="000000" w:themeColor="text1"/>
          <w:lang w:val="fr-BE"/>
        </w:rPr>
        <w:t>de</w:t>
      </w:r>
      <w:r w:rsidRPr="00C05C6B">
        <w:rPr>
          <w:color w:val="000000" w:themeColor="text1"/>
          <w:lang w:val="fr-BE"/>
        </w:rPr>
        <w:t xml:space="preserve"> contacts pour développer leur entreprise </w:t>
      </w:r>
      <w:r w:rsidR="00065C20" w:rsidRPr="00C05C6B">
        <w:rPr>
          <w:color w:val="000000" w:themeColor="text1"/>
          <w:lang w:val="fr-BE"/>
        </w:rPr>
        <w:t>de manière durable</w:t>
      </w:r>
      <w:r w:rsidR="00DA5A77" w:rsidRPr="00C05C6B">
        <w:rPr>
          <w:color w:val="000000" w:themeColor="text1"/>
          <w:lang w:val="fr-BE"/>
        </w:rPr>
        <w:t xml:space="preserve"> </w:t>
      </w:r>
      <w:r w:rsidR="00DA5A77" w:rsidRPr="00C05C6B">
        <w:rPr>
          <w:color w:val="000000" w:themeColor="text1"/>
          <w:lang w:val="fr-BE"/>
        </w:rPr>
        <w:fldChar w:fldCharType="begin"/>
      </w:r>
      <w:r w:rsidR="00DA5A77" w:rsidRPr="00C05C6B">
        <w:rPr>
          <w:color w:val="000000" w:themeColor="text1"/>
          <w:lang w:val="fr-BE"/>
        </w:rPr>
        <w:instrText xml:space="preserve"> ADDIN ZOTERO_ITEM CSL_CITATION {"citationID":"cmP3oKPS","properties":{"formattedCitation":"(Lassalle &amp; Scott, 2018)","plainCitation":"(Lassalle &amp; Scott, 2018)","noteIndex":0},"citationItems":[{"id":2954,"uris":["http://zotero.org/users/6183971/items/LHP6FZWD"],"itemData":{"id":2954,"type":"article-journal","abstract":"This paper examines the business development process of 20 Polish new migrant entrepreneurs in Glasgow, Scotland. Based on a qualitative analysis of their business development activities – including how they broadened their market and product or services offerings – it unveils the incremental nature of this process as a route to break out from the saturated, hypercompetitive ethnic niche market. We, therefore, contribute to debates on breakout strategies to new markets and networks, and on barriers to new migrant entrepreneurs’ growth by reconceptualising new migrant entrepreneurs’ business development process. To achieve this aim, we propose a novel diversification process theoretical framework to analyse their business development process and specific activities.","container-title":"Journal of Ethnic and Migration Studies","DOI":"10.1080/1369183X.2017.1391077","ISSN":"1369-183X","issue":"15","note":"publisher: Routledge\n_eprint: https://doi.org/10.1080/1369183X.2017.1391077","page":"2524–2543","source":"Taylor and Francis+NEJM","title":"Breaking-out? A reconceptualisation of the business development process through diversification: the case of Polish new migrant entrepreneurs in Glasgow","title-short":"Breaking-out?","URL":"https://doi.org/10.1080/1369183X.2017.1391077","volume":"44","author":[{"family":"Lassalle","given":"Paul"},{"family":"Scott","given":"Jonathan M."}],"accessed":{"date-parts":[["2024",5,6]]},"issued":{"date-parts":[["2018",11,18]]}}}],"schema":"https://github.com/citation-style-language/schema/raw/master/csl-citation.json"} </w:instrText>
      </w:r>
      <w:r w:rsidR="00DA5A77" w:rsidRPr="00C05C6B">
        <w:rPr>
          <w:color w:val="000000" w:themeColor="text1"/>
          <w:lang w:val="fr-BE"/>
        </w:rPr>
        <w:fldChar w:fldCharType="separate"/>
      </w:r>
      <w:r w:rsidR="00DA5A77" w:rsidRPr="00C05C6B">
        <w:rPr>
          <w:rFonts w:cs="Times New Roman"/>
        </w:rPr>
        <w:t>(Lassalle &amp; Scott, 2018)</w:t>
      </w:r>
      <w:r w:rsidR="00DA5A77" w:rsidRPr="00C05C6B">
        <w:rPr>
          <w:color w:val="000000" w:themeColor="text1"/>
          <w:lang w:val="fr-BE"/>
        </w:rPr>
        <w:fldChar w:fldCharType="end"/>
      </w:r>
      <w:r w:rsidRPr="00C05C6B">
        <w:rPr>
          <w:color w:val="000000" w:themeColor="text1"/>
          <w:lang w:val="fr-BE"/>
        </w:rPr>
        <w:t xml:space="preserve">. Dans notre recherche, </w:t>
      </w:r>
      <w:r w:rsidR="00065C20" w:rsidRPr="00C05C6B">
        <w:rPr>
          <w:color w:val="000000" w:themeColor="text1"/>
          <w:lang w:val="fr-BE"/>
        </w:rPr>
        <w:t xml:space="preserve">les résultats ont montré </w:t>
      </w:r>
      <w:r w:rsidR="00571BDB" w:rsidRPr="00C05C6B">
        <w:rPr>
          <w:color w:val="000000" w:themeColor="text1"/>
          <w:lang w:val="fr-BE"/>
        </w:rPr>
        <w:t xml:space="preserve">que </w:t>
      </w:r>
      <w:r w:rsidR="00101F42" w:rsidRPr="00C05C6B">
        <w:rPr>
          <w:color w:val="000000" w:themeColor="text1"/>
          <w:lang w:val="fr-BE"/>
        </w:rPr>
        <w:t>pour certains chauffeurs les applications permettent de se</w:t>
      </w:r>
      <w:r w:rsidR="00AD6AD8" w:rsidRPr="00C05C6B">
        <w:rPr>
          <w:color w:val="000000" w:themeColor="text1"/>
          <w:lang w:val="fr-BE"/>
        </w:rPr>
        <w:t xml:space="preserve"> construire son propre portefeuille client en créant de la confiance avec certains passagers et </w:t>
      </w:r>
      <w:r w:rsidR="00F26E60">
        <w:rPr>
          <w:color w:val="000000" w:themeColor="text1"/>
          <w:lang w:val="fr-BE"/>
        </w:rPr>
        <w:t>en</w:t>
      </w:r>
      <w:r w:rsidR="00AD6AD8" w:rsidRPr="00C05C6B">
        <w:rPr>
          <w:color w:val="000000" w:themeColor="text1"/>
          <w:lang w:val="fr-BE"/>
        </w:rPr>
        <w:t xml:space="preserve"> leur propos</w:t>
      </w:r>
      <w:r w:rsidR="00F26E60">
        <w:rPr>
          <w:color w:val="000000" w:themeColor="text1"/>
          <w:lang w:val="fr-BE"/>
        </w:rPr>
        <w:t>ant</w:t>
      </w:r>
      <w:r w:rsidR="00AD6AD8" w:rsidRPr="00C05C6B">
        <w:rPr>
          <w:color w:val="000000" w:themeColor="text1"/>
          <w:lang w:val="fr-BE"/>
        </w:rPr>
        <w:t xml:space="preserve"> leurs services en dehors de l’application. Cette stratégie permet au chauffeur de</w:t>
      </w:r>
      <w:r w:rsidR="00400AEB" w:rsidRPr="00C05C6B">
        <w:rPr>
          <w:color w:val="000000" w:themeColor="text1"/>
          <w:lang w:val="fr-BE"/>
        </w:rPr>
        <w:t xml:space="preserve"> sortir</w:t>
      </w:r>
      <w:r w:rsidR="00AD6AD8" w:rsidRPr="00C05C6B">
        <w:rPr>
          <w:color w:val="000000" w:themeColor="text1"/>
          <w:lang w:val="fr-BE"/>
        </w:rPr>
        <w:t xml:space="preserve"> d</w:t>
      </w:r>
      <w:r w:rsidR="00400AEB" w:rsidRPr="00C05C6B">
        <w:rPr>
          <w:color w:val="000000" w:themeColor="text1"/>
          <w:lang w:val="fr-BE"/>
        </w:rPr>
        <w:t>e « l’enclave</w:t>
      </w:r>
      <w:r w:rsidR="00AD6AD8" w:rsidRPr="00C05C6B">
        <w:rPr>
          <w:color w:val="000000" w:themeColor="text1"/>
          <w:lang w:val="fr-BE"/>
        </w:rPr>
        <w:t xml:space="preserve"> ethnique » et de </w:t>
      </w:r>
      <w:r w:rsidR="00400AEB" w:rsidRPr="00C05C6B">
        <w:rPr>
          <w:color w:val="000000" w:themeColor="text1"/>
          <w:lang w:val="fr-BE"/>
        </w:rPr>
        <w:t>l’exclusivité d</w:t>
      </w:r>
      <w:r w:rsidR="00F26E60">
        <w:rPr>
          <w:color w:val="000000" w:themeColor="text1"/>
          <w:lang w:val="fr-BE"/>
        </w:rPr>
        <w:t>u</w:t>
      </w:r>
      <w:r w:rsidR="00400AEB" w:rsidRPr="00C05C6B">
        <w:rPr>
          <w:color w:val="000000" w:themeColor="text1"/>
          <w:lang w:val="fr-BE"/>
        </w:rPr>
        <w:t xml:space="preserve"> travail sur Uber</w:t>
      </w:r>
      <w:r w:rsidR="00F26E60">
        <w:rPr>
          <w:color w:val="000000" w:themeColor="text1"/>
          <w:lang w:val="fr-BE"/>
        </w:rPr>
        <w:t>,</w:t>
      </w:r>
      <w:r w:rsidR="00400AEB" w:rsidRPr="00C05C6B">
        <w:rPr>
          <w:color w:val="000000" w:themeColor="text1"/>
          <w:lang w:val="fr-BE"/>
        </w:rPr>
        <w:t xml:space="preserve"> et de multiplier des opportunités d’activités de courses</w:t>
      </w:r>
      <w:r w:rsidR="00F26E60">
        <w:rPr>
          <w:color w:val="000000" w:themeColor="text1"/>
          <w:lang w:val="fr-BE"/>
        </w:rPr>
        <w:t>,</w:t>
      </w:r>
      <w:r w:rsidR="00400AEB" w:rsidRPr="00C05C6B">
        <w:rPr>
          <w:color w:val="000000" w:themeColor="text1"/>
          <w:lang w:val="fr-BE"/>
        </w:rPr>
        <w:t xml:space="preserve"> et donc de revenus. </w:t>
      </w:r>
      <w:r w:rsidR="00657825" w:rsidRPr="00C05C6B">
        <w:rPr>
          <w:color w:val="000000" w:themeColor="text1"/>
          <w:lang w:val="fr-BE"/>
        </w:rPr>
        <w:t>Ce</w:t>
      </w:r>
      <w:r w:rsidR="00F26E60">
        <w:rPr>
          <w:color w:val="000000" w:themeColor="text1"/>
          <w:lang w:val="fr-BE"/>
        </w:rPr>
        <w:t>la</w:t>
      </w:r>
      <w:r w:rsidR="00657825" w:rsidRPr="00C05C6B">
        <w:rPr>
          <w:color w:val="000000" w:themeColor="text1"/>
          <w:lang w:val="fr-BE"/>
        </w:rPr>
        <w:t xml:space="preserve"> renforce la représentation de la plateforme </w:t>
      </w:r>
      <w:r w:rsidR="00F26E60">
        <w:rPr>
          <w:color w:val="000000" w:themeColor="text1"/>
          <w:lang w:val="fr-BE"/>
        </w:rPr>
        <w:t>en tant qu’</w:t>
      </w:r>
      <w:r w:rsidR="00385D1A" w:rsidRPr="00C05C6B">
        <w:rPr>
          <w:color w:val="000000" w:themeColor="text1"/>
          <w:lang w:val="fr-BE"/>
        </w:rPr>
        <w:t>opportunité</w:t>
      </w:r>
      <w:r w:rsidR="00657825" w:rsidRPr="00C05C6B">
        <w:rPr>
          <w:color w:val="000000" w:themeColor="text1"/>
          <w:lang w:val="fr-BE"/>
        </w:rPr>
        <w:t xml:space="preserve"> d’émancipation. </w:t>
      </w:r>
    </w:p>
    <w:p w14:paraId="59A842DE" w14:textId="1FDBF97A" w:rsidR="00D2423B" w:rsidRPr="00C05C6B" w:rsidRDefault="004875EA" w:rsidP="00D2423B">
      <w:pPr>
        <w:rPr>
          <w:color w:val="000000" w:themeColor="text1"/>
          <w:lang w:val="fr-BE"/>
        </w:rPr>
      </w:pPr>
      <w:r w:rsidRPr="00C05C6B">
        <w:rPr>
          <w:color w:val="000000" w:themeColor="text1"/>
          <w:lang w:val="fr-BE"/>
        </w:rPr>
        <w:t xml:space="preserve">Enfin, si Uber représente bien une solution permettant de régler les faiblesses du système </w:t>
      </w:r>
      <w:r w:rsidR="007D1909">
        <w:rPr>
          <w:color w:val="000000" w:themeColor="text1"/>
          <w:lang w:val="fr-BE"/>
        </w:rPr>
        <w:t>antérieur</w:t>
      </w:r>
      <w:r w:rsidR="00D2423B" w:rsidRPr="00C05C6B">
        <w:rPr>
          <w:color w:val="000000" w:themeColor="text1"/>
          <w:lang w:val="fr-BE"/>
        </w:rPr>
        <w:t xml:space="preserve">, nous y observons néanmoins une forme de reproduction des rapports de force en faveur d’acteurs dominants. De cette façon, les comportements opportunistes de la part des exploitants de taxi ainsi que ceux de la part des centraux avec l’envoi de délégués sur le terrain étaient normalisés et jamais sanctionnés, ni régulés. L’avènement des plateformes dans le secteur taxi a finalement perpétué ces dynamiques et croyances historiquement ancrées au moyen d’autres instruments, à savoir la technologie. Celles-ci se sont même renforcées </w:t>
      </w:r>
      <w:r w:rsidR="007D1909">
        <w:rPr>
          <w:color w:val="000000" w:themeColor="text1"/>
          <w:lang w:val="fr-BE"/>
        </w:rPr>
        <w:t>du fait de</w:t>
      </w:r>
      <w:r w:rsidR="00D2423B" w:rsidRPr="00C05C6B">
        <w:rPr>
          <w:color w:val="000000" w:themeColor="text1"/>
          <w:lang w:val="fr-BE"/>
        </w:rPr>
        <w:t xml:space="preserve"> </w:t>
      </w:r>
      <w:r w:rsidR="007D1909">
        <w:rPr>
          <w:color w:val="000000" w:themeColor="text1"/>
          <w:lang w:val="fr-BE"/>
        </w:rPr>
        <w:t>la</w:t>
      </w:r>
      <w:r w:rsidR="00D2423B" w:rsidRPr="00C05C6B">
        <w:rPr>
          <w:color w:val="000000" w:themeColor="text1"/>
          <w:lang w:val="fr-BE"/>
        </w:rPr>
        <w:t xml:space="preserve"> prolifération d’opportunités vécues par les chauffeurs grâce à la plateforme, perçues finalement comme des libertés que nous questionnerons dans la section suivante. Ces observations nous amènent à penser qu’il existe une forme de reproduction. Les nouvelles formes d'organisation sont </w:t>
      </w:r>
      <w:r w:rsidR="00181208">
        <w:rPr>
          <w:color w:val="000000" w:themeColor="text1"/>
          <w:lang w:val="fr-BE"/>
        </w:rPr>
        <w:t>« </w:t>
      </w:r>
      <w:r w:rsidR="00D2423B" w:rsidRPr="00C05C6B">
        <w:rPr>
          <w:color w:val="000000" w:themeColor="text1"/>
          <w:lang w:val="fr-BE"/>
        </w:rPr>
        <w:t>isomorphes</w:t>
      </w:r>
      <w:r w:rsidR="00181208">
        <w:rPr>
          <w:color w:val="000000" w:themeColor="text1"/>
          <w:lang w:val="fr-BE"/>
        </w:rPr>
        <w:t> »</w:t>
      </w:r>
      <w:r w:rsidR="00D2423B" w:rsidRPr="00C05C6B">
        <w:rPr>
          <w:color w:val="000000" w:themeColor="text1"/>
          <w:lang w:val="fr-BE"/>
        </w:rPr>
        <w:t xml:space="preserve"> avec les organisations précédentes (c'est-à-dire similaires ou compatibles avec elles) (DiMaggio et Powell 1983). Les acteurs reprennent leurs scénarios existants</w:t>
      </w:r>
      <w:r w:rsidR="008D5F63">
        <w:rPr>
          <w:color w:val="000000" w:themeColor="text1"/>
          <w:lang w:val="fr-BE"/>
        </w:rPr>
        <w:t>,</w:t>
      </w:r>
      <w:r w:rsidR="00D2423B" w:rsidRPr="00C05C6B">
        <w:rPr>
          <w:color w:val="000000" w:themeColor="text1"/>
          <w:lang w:val="fr-BE"/>
        </w:rPr>
        <w:t xml:space="preserve"> mais avec une légitimité plus forte</w:t>
      </w:r>
      <w:r w:rsidR="008D5F63">
        <w:rPr>
          <w:color w:val="000000" w:themeColor="text1"/>
          <w:lang w:val="fr-BE"/>
        </w:rPr>
        <w:t>,</w:t>
      </w:r>
      <w:r w:rsidR="00D2423B" w:rsidRPr="00C05C6B">
        <w:rPr>
          <w:color w:val="000000" w:themeColor="text1"/>
          <w:lang w:val="fr-BE"/>
        </w:rPr>
        <w:t xml:space="preserve"> dans la mesure où toutes les parties prenantes approuvent les pratiques d’Uber. </w:t>
      </w:r>
      <w:r w:rsidR="00703DD1">
        <w:rPr>
          <w:color w:val="000000" w:themeColor="text1"/>
          <w:lang w:val="fr-BE"/>
        </w:rPr>
        <w:t>L’activité proposée par l’application Uber est</w:t>
      </w:r>
      <w:r w:rsidR="005871FD">
        <w:rPr>
          <w:color w:val="000000" w:themeColor="text1"/>
          <w:lang w:val="fr-BE"/>
        </w:rPr>
        <w:t xml:space="preserve"> </w:t>
      </w:r>
      <w:r w:rsidR="002E716C">
        <w:rPr>
          <w:color w:val="000000" w:themeColor="text1"/>
          <w:lang w:val="fr-BE"/>
        </w:rPr>
        <w:t>légitimé</w:t>
      </w:r>
      <w:r w:rsidR="00703DD1">
        <w:rPr>
          <w:color w:val="000000" w:themeColor="text1"/>
          <w:lang w:val="fr-BE"/>
        </w:rPr>
        <w:t>e</w:t>
      </w:r>
      <w:r w:rsidR="002E716C">
        <w:rPr>
          <w:color w:val="000000" w:themeColor="text1"/>
          <w:lang w:val="fr-BE"/>
        </w:rPr>
        <w:t xml:space="preserve"> par les utilisateurs grâce à l’efficacité qu’elle permet en terme de marché et de mobilité</w:t>
      </w:r>
      <w:r w:rsidR="00D2423B" w:rsidRPr="00C05C6B">
        <w:rPr>
          <w:color w:val="000000" w:themeColor="text1"/>
          <w:lang w:val="fr-BE"/>
        </w:rPr>
        <w:t xml:space="preserve">. </w:t>
      </w:r>
      <w:r w:rsidR="009319DA" w:rsidRPr="00C05C6B">
        <w:rPr>
          <w:color w:val="000000" w:themeColor="text1"/>
          <w:lang w:val="fr-BE"/>
        </w:rPr>
        <w:t>L’</w:t>
      </w:r>
      <w:r w:rsidR="001920B0" w:rsidRPr="00C05C6B">
        <w:rPr>
          <w:color w:val="000000" w:themeColor="text1"/>
          <w:lang w:val="fr-BE"/>
        </w:rPr>
        <w:t>innovation</w:t>
      </w:r>
      <w:r w:rsidR="009319DA" w:rsidRPr="00C05C6B">
        <w:rPr>
          <w:color w:val="000000" w:themeColor="text1"/>
          <w:lang w:val="fr-BE"/>
        </w:rPr>
        <w:t xml:space="preserve"> réside de cette façon dans l’efficacité </w:t>
      </w:r>
      <w:r w:rsidR="003D4DC6" w:rsidRPr="00C05C6B">
        <w:rPr>
          <w:color w:val="000000" w:themeColor="text1"/>
          <w:lang w:val="fr-BE"/>
        </w:rPr>
        <w:t xml:space="preserve">du marché et de la mobilité créant un effet isomorphe sur les rapports de pouvoir dans le champ du travail. </w:t>
      </w:r>
    </w:p>
    <w:p w14:paraId="3D9EEC39" w14:textId="63DEC857" w:rsidR="006A1F31" w:rsidRPr="00C05C6B" w:rsidRDefault="006F38AE" w:rsidP="006A1F31">
      <w:pPr>
        <w:rPr>
          <w:color w:val="000000" w:themeColor="text1"/>
          <w:lang w:val="fr-BE"/>
        </w:rPr>
      </w:pPr>
      <w:r w:rsidRPr="00C05C6B">
        <w:rPr>
          <w:color w:val="000000" w:themeColor="text1"/>
          <w:lang w:val="fr-BE"/>
        </w:rPr>
        <w:lastRenderedPageBreak/>
        <w:t xml:space="preserve">Ces trois </w:t>
      </w:r>
      <w:r w:rsidR="008543E5" w:rsidRPr="00C05C6B">
        <w:rPr>
          <w:color w:val="000000" w:themeColor="text1"/>
          <w:lang w:val="fr-BE"/>
        </w:rPr>
        <w:t xml:space="preserve">ajouts de lecture sur l’impact des structures </w:t>
      </w:r>
      <w:r w:rsidRPr="00C05C6B">
        <w:rPr>
          <w:color w:val="000000" w:themeColor="text1"/>
          <w:lang w:val="fr-BE"/>
        </w:rPr>
        <w:t>permettent d</w:t>
      </w:r>
      <w:r w:rsidR="008D5F63">
        <w:rPr>
          <w:color w:val="000000" w:themeColor="text1"/>
          <w:lang w:val="fr-BE"/>
        </w:rPr>
        <w:t>e proposer</w:t>
      </w:r>
      <w:r w:rsidR="00254A58" w:rsidRPr="00C05C6B">
        <w:rPr>
          <w:color w:val="000000" w:themeColor="text1"/>
          <w:lang w:val="fr-BE"/>
        </w:rPr>
        <w:t xml:space="preserve"> une réflexion sur cette émancipation</w:t>
      </w:r>
      <w:r w:rsidR="00860CAA" w:rsidRPr="00C05C6B">
        <w:rPr>
          <w:color w:val="000000" w:themeColor="text1"/>
          <w:lang w:val="fr-BE"/>
        </w:rPr>
        <w:t xml:space="preserve"> grâce au pouvoir de l’agentivité</w:t>
      </w:r>
      <w:r w:rsidR="00254A58" w:rsidRPr="00C05C6B">
        <w:rPr>
          <w:color w:val="000000" w:themeColor="text1"/>
          <w:lang w:val="fr-BE"/>
        </w:rPr>
        <w:t xml:space="preserve"> </w:t>
      </w:r>
      <w:r w:rsidR="00860CAA" w:rsidRPr="00C05C6B">
        <w:rPr>
          <w:color w:val="000000" w:themeColor="text1"/>
          <w:lang w:val="fr-BE"/>
        </w:rPr>
        <w:t xml:space="preserve">issue de nos résultats. </w:t>
      </w:r>
      <w:r w:rsidR="006A1F31" w:rsidRPr="00C05C6B">
        <w:rPr>
          <w:color w:val="000000" w:themeColor="text1"/>
          <w:lang w:val="fr-BE"/>
        </w:rPr>
        <w:t xml:space="preserve">Si </w:t>
      </w:r>
      <w:r w:rsidR="008D5F63">
        <w:rPr>
          <w:color w:val="000000" w:themeColor="text1"/>
          <w:lang w:val="fr-BE"/>
        </w:rPr>
        <w:t>ceux-ci</w:t>
      </w:r>
      <w:r w:rsidR="006A1F31" w:rsidRPr="00C05C6B">
        <w:rPr>
          <w:color w:val="000000" w:themeColor="text1"/>
          <w:lang w:val="fr-BE"/>
        </w:rPr>
        <w:t xml:space="preserve"> ont permis de souligner l'importance des stratégies et </w:t>
      </w:r>
      <w:r w:rsidR="008D5F63">
        <w:rPr>
          <w:color w:val="000000" w:themeColor="text1"/>
          <w:lang w:val="fr-BE"/>
        </w:rPr>
        <w:t xml:space="preserve">des </w:t>
      </w:r>
      <w:r w:rsidR="006A1F31" w:rsidRPr="00C05C6B">
        <w:rPr>
          <w:color w:val="000000" w:themeColor="text1"/>
          <w:lang w:val="fr-BE"/>
        </w:rPr>
        <w:t xml:space="preserve">pratiques des acteurs (les stratégies opportunistes d'Uber pour entrer dans le champ, les logiques discursives des autres opérateurs, les innovations relationnelles de la plateforme K pour tenter de contrecarrer le management algorithmique d'Uber, les pratiques instrumentales des chauffeurs à l'égard des plateformes, etc.), cela </w:t>
      </w:r>
      <w:r w:rsidR="008D5F63">
        <w:rPr>
          <w:color w:val="000000" w:themeColor="text1"/>
          <w:lang w:val="fr-BE"/>
        </w:rPr>
        <w:t xml:space="preserve">signifie-t-il </w:t>
      </w:r>
      <w:r w:rsidR="006A1F31" w:rsidRPr="00C05C6B">
        <w:rPr>
          <w:color w:val="000000" w:themeColor="text1"/>
          <w:lang w:val="fr-BE"/>
        </w:rPr>
        <w:t>que ces stratégies et pratiques consacrent le primat de l'agentivité sur les structures dans ce champ en évolution permanente</w:t>
      </w:r>
      <w:r w:rsidR="00181208">
        <w:rPr>
          <w:color w:val="000000" w:themeColor="text1"/>
          <w:lang w:val="fr-BE"/>
        </w:rPr>
        <w:t> </w:t>
      </w:r>
      <w:r w:rsidR="006A1F31" w:rsidRPr="00C05C6B">
        <w:rPr>
          <w:color w:val="000000" w:themeColor="text1"/>
          <w:lang w:val="fr-BE"/>
        </w:rPr>
        <w:t xml:space="preserve">? Nous ne le pensons pas. </w:t>
      </w:r>
      <w:r w:rsidR="00584F96">
        <w:rPr>
          <w:color w:val="000000" w:themeColor="text1"/>
          <w:lang w:val="fr-BE"/>
        </w:rPr>
        <w:t>Tout d</w:t>
      </w:r>
      <w:r w:rsidR="006A1F31" w:rsidRPr="00C05C6B">
        <w:rPr>
          <w:color w:val="000000" w:themeColor="text1"/>
          <w:lang w:val="fr-BE"/>
        </w:rPr>
        <w:t>'abord, au niveau micro, nous ne pouvons négliger les processus de subjectivation à l'œuvre par lesquels les acteurs individuels reprennent à leur compte les normes dominantes.</w:t>
      </w:r>
      <w:r w:rsidR="001D5067" w:rsidRPr="00C05C6B">
        <w:rPr>
          <w:color w:val="000000" w:themeColor="text1"/>
          <w:lang w:val="fr-BE"/>
        </w:rPr>
        <w:t xml:space="preserve"> </w:t>
      </w:r>
      <w:r w:rsidR="006A1F31" w:rsidRPr="00C05C6B">
        <w:rPr>
          <w:color w:val="000000" w:themeColor="text1"/>
          <w:lang w:val="fr-BE"/>
        </w:rPr>
        <w:t>Ensuite, au niveau méso, c'est avant tout la matérialité de la technologie qui permet aux chauffeurs migrants de sortir de l'enclave ethnique à laquelle ils sont souvent cantonnés, quelles que soient les initiatives que des plateformes alternatives comme</w:t>
      </w:r>
      <w:r w:rsidR="00CD270F" w:rsidRPr="00C05C6B">
        <w:rPr>
          <w:color w:val="000000" w:themeColor="text1"/>
          <w:lang w:val="fr-BE"/>
        </w:rPr>
        <w:t xml:space="preserve"> la plateforme</w:t>
      </w:r>
      <w:r w:rsidR="006A1F31" w:rsidRPr="00C05C6B">
        <w:rPr>
          <w:color w:val="000000" w:themeColor="text1"/>
          <w:lang w:val="fr-BE"/>
        </w:rPr>
        <w:t xml:space="preserve"> K développent. Enfin, au niveau macro, le processus d'institutionnalisation en cours fait évoluer l'ensemble du champ qui finit par adopter des modes de fonctionnement similaires, au-delà des clivages traditionnels préexistants et des jeux d'acteurs. Nous observons en conséquence que les aspects structurels restent largement présents, reflétant les dynamiques de pouvoir qui y sont à l'œuvre.</w:t>
      </w:r>
    </w:p>
    <w:p w14:paraId="745A24CD" w14:textId="55C236BF" w:rsidR="00C3589D" w:rsidRPr="00C05C6B" w:rsidRDefault="00726C4A" w:rsidP="00E47ADC">
      <w:pPr>
        <w:rPr>
          <w:color w:val="000000" w:themeColor="text1"/>
          <w:lang w:val="fr-BE"/>
        </w:rPr>
      </w:pPr>
      <w:r w:rsidRPr="00C05C6B">
        <w:rPr>
          <w:color w:val="000000" w:themeColor="text1"/>
          <w:lang w:val="fr-BE"/>
        </w:rPr>
        <w:t>Ce paradoxe entre ce sentiment d’</w:t>
      </w:r>
      <w:r w:rsidR="00AC2D17" w:rsidRPr="00C05C6B">
        <w:rPr>
          <w:color w:val="000000" w:themeColor="text1"/>
          <w:lang w:val="fr-BE"/>
        </w:rPr>
        <w:t>émancipation</w:t>
      </w:r>
      <w:r w:rsidRPr="00C05C6B">
        <w:rPr>
          <w:color w:val="000000" w:themeColor="text1"/>
          <w:lang w:val="fr-BE"/>
        </w:rPr>
        <w:t xml:space="preserve"> des chauffeurs vis-à-vis de la plateforme et </w:t>
      </w:r>
      <w:r w:rsidR="00333C96" w:rsidRPr="00C05C6B">
        <w:rPr>
          <w:color w:val="000000" w:themeColor="text1"/>
          <w:lang w:val="fr-BE"/>
        </w:rPr>
        <w:t xml:space="preserve">les mauvaises conditions de travail sur plateforme démontrées dans la littérature sont le résultat le plus </w:t>
      </w:r>
      <w:r w:rsidR="00FC7185" w:rsidRPr="00C05C6B">
        <w:rPr>
          <w:color w:val="000000" w:themeColor="text1"/>
          <w:lang w:val="fr-BE"/>
        </w:rPr>
        <w:t xml:space="preserve">interpellant </w:t>
      </w:r>
      <w:r w:rsidR="008D5F63">
        <w:rPr>
          <w:color w:val="000000" w:themeColor="text1"/>
        </w:rPr>
        <w:t>concernant</w:t>
      </w:r>
      <w:r w:rsidR="00FC7185" w:rsidRPr="00C05C6B">
        <w:rPr>
          <w:color w:val="000000" w:themeColor="text1"/>
          <w:lang w:val="fr-BE"/>
        </w:rPr>
        <w:t xml:space="preserve"> la question </w:t>
      </w:r>
      <w:r w:rsidR="008D5F63">
        <w:rPr>
          <w:color w:val="000000" w:themeColor="text1"/>
          <w:lang w:val="fr-BE"/>
        </w:rPr>
        <w:t xml:space="preserve">des moyens de </w:t>
      </w:r>
      <w:r w:rsidR="00FC7185" w:rsidRPr="00C05C6B">
        <w:rPr>
          <w:color w:val="000000" w:themeColor="text1"/>
          <w:lang w:val="fr-BE"/>
        </w:rPr>
        <w:t xml:space="preserve">réguler le travail de plateforme. </w:t>
      </w:r>
      <w:r w:rsidR="00750AC7" w:rsidRPr="00C05C6B">
        <w:rPr>
          <w:color w:val="000000" w:themeColor="text1"/>
          <w:lang w:val="fr-BE"/>
        </w:rPr>
        <w:t>En d’autres mots, n</w:t>
      </w:r>
      <w:r w:rsidR="00C3589D" w:rsidRPr="00C05C6B">
        <w:rPr>
          <w:color w:val="000000" w:themeColor="text1"/>
          <w:lang w:val="fr-BE"/>
        </w:rPr>
        <w:t>os résultats montrent un discours d’</w:t>
      </w:r>
      <w:r w:rsidR="00172C1F" w:rsidRPr="00C05C6B">
        <w:rPr>
          <w:color w:val="000000" w:themeColor="text1"/>
          <w:lang w:val="fr-BE"/>
        </w:rPr>
        <w:t>émancipation</w:t>
      </w:r>
      <w:r w:rsidR="00C3589D" w:rsidRPr="00C05C6B">
        <w:rPr>
          <w:color w:val="000000" w:themeColor="text1"/>
          <w:lang w:val="fr-BE"/>
        </w:rPr>
        <w:t xml:space="preserve"> des chauffeurs valorisant les plateformes comme un moyen de sortir de situations difficiles ; ce qui est perçu et ce qui est démontré dans la </w:t>
      </w:r>
      <w:r w:rsidR="00C96AB4" w:rsidRPr="00C05C6B">
        <w:rPr>
          <w:color w:val="000000" w:themeColor="text1"/>
          <w:lang w:val="fr-BE"/>
        </w:rPr>
        <w:t>littérature</w:t>
      </w:r>
      <w:r w:rsidR="00C3589D" w:rsidRPr="00C05C6B">
        <w:rPr>
          <w:color w:val="000000" w:themeColor="text1"/>
          <w:lang w:val="fr-BE"/>
        </w:rPr>
        <w:t xml:space="preserve"> </w:t>
      </w:r>
      <w:r w:rsidR="008D5F63">
        <w:rPr>
          <w:color w:val="000000" w:themeColor="text1"/>
          <w:lang w:val="fr-BE"/>
        </w:rPr>
        <w:t>quant à</w:t>
      </w:r>
      <w:r w:rsidR="00C3589D" w:rsidRPr="00C05C6B">
        <w:rPr>
          <w:color w:val="000000" w:themeColor="text1"/>
          <w:lang w:val="fr-BE"/>
        </w:rPr>
        <w:t xml:space="preserve"> l’</w:t>
      </w:r>
      <w:r w:rsidR="00172C1F" w:rsidRPr="00C05C6B">
        <w:rPr>
          <w:color w:val="000000" w:themeColor="text1"/>
          <w:lang w:val="fr-BE"/>
        </w:rPr>
        <w:t>effet</w:t>
      </w:r>
      <w:r w:rsidR="00C3589D" w:rsidRPr="00C05C6B">
        <w:rPr>
          <w:color w:val="000000" w:themeColor="text1"/>
          <w:lang w:val="fr-BE"/>
        </w:rPr>
        <w:t xml:space="preserve"> aliénant et</w:t>
      </w:r>
      <w:r w:rsidR="00172C1F" w:rsidRPr="00C05C6B">
        <w:rPr>
          <w:color w:val="000000" w:themeColor="text1"/>
          <w:lang w:val="fr-BE"/>
        </w:rPr>
        <w:t xml:space="preserve"> </w:t>
      </w:r>
      <w:r w:rsidR="00C3589D" w:rsidRPr="00C05C6B">
        <w:rPr>
          <w:color w:val="000000" w:themeColor="text1"/>
          <w:lang w:val="fr-BE"/>
        </w:rPr>
        <w:t xml:space="preserve">la </w:t>
      </w:r>
      <w:r w:rsidR="00C96AB4" w:rsidRPr="00C05C6B">
        <w:rPr>
          <w:color w:val="000000" w:themeColor="text1"/>
          <w:lang w:val="fr-BE"/>
        </w:rPr>
        <w:t>domination</w:t>
      </w:r>
      <w:r w:rsidR="00C3589D" w:rsidRPr="00C05C6B">
        <w:rPr>
          <w:color w:val="000000" w:themeColor="text1"/>
          <w:lang w:val="fr-BE"/>
        </w:rPr>
        <w:t xml:space="preserve"> des al</w:t>
      </w:r>
      <w:r w:rsidR="008F0D3E" w:rsidRPr="00C05C6B">
        <w:rPr>
          <w:color w:val="000000" w:themeColor="text1"/>
          <w:lang w:val="fr-BE"/>
        </w:rPr>
        <w:t>gor</w:t>
      </w:r>
      <w:r w:rsidR="00C3589D" w:rsidRPr="00C05C6B">
        <w:rPr>
          <w:color w:val="000000" w:themeColor="text1"/>
          <w:lang w:val="fr-BE"/>
        </w:rPr>
        <w:t xml:space="preserve">ithmes nous </w:t>
      </w:r>
      <w:r w:rsidR="008F0D3E" w:rsidRPr="00C05C6B">
        <w:rPr>
          <w:color w:val="000000" w:themeColor="text1"/>
          <w:lang w:val="fr-BE"/>
        </w:rPr>
        <w:t>questionne</w:t>
      </w:r>
      <w:r w:rsidR="00C3589D" w:rsidRPr="00C05C6B">
        <w:rPr>
          <w:color w:val="000000" w:themeColor="text1"/>
          <w:lang w:val="fr-BE"/>
        </w:rPr>
        <w:t xml:space="preserve"> particulièrement et doit être selon nous le </w:t>
      </w:r>
      <w:r w:rsidR="00172C1F" w:rsidRPr="00C05C6B">
        <w:rPr>
          <w:color w:val="000000" w:themeColor="text1"/>
          <w:lang w:val="fr-BE"/>
        </w:rPr>
        <w:t>point</w:t>
      </w:r>
      <w:r w:rsidR="00C3589D" w:rsidRPr="00C05C6B">
        <w:rPr>
          <w:color w:val="000000" w:themeColor="text1"/>
          <w:lang w:val="fr-BE"/>
        </w:rPr>
        <w:t xml:space="preserve"> de </w:t>
      </w:r>
      <w:r w:rsidR="00172C1F" w:rsidRPr="00C05C6B">
        <w:rPr>
          <w:color w:val="000000" w:themeColor="text1"/>
          <w:lang w:val="fr-BE"/>
        </w:rPr>
        <w:t>départ</w:t>
      </w:r>
      <w:r w:rsidR="00C3589D" w:rsidRPr="00C05C6B">
        <w:rPr>
          <w:color w:val="000000" w:themeColor="text1"/>
          <w:lang w:val="fr-BE"/>
        </w:rPr>
        <w:t xml:space="preserve"> d’une réflexion sur la façon de réguler</w:t>
      </w:r>
      <w:r w:rsidR="00172C1F" w:rsidRPr="00C05C6B">
        <w:rPr>
          <w:color w:val="000000" w:themeColor="text1"/>
          <w:lang w:val="fr-BE"/>
        </w:rPr>
        <w:t xml:space="preserve">. </w:t>
      </w:r>
    </w:p>
    <w:p w14:paraId="77AEF7E1" w14:textId="377EBB98" w:rsidR="00D612CF" w:rsidRDefault="00D612CF" w:rsidP="00172C1F">
      <w:r w:rsidRPr="00C05C6B">
        <w:t>L’innovation institutionnelle ne conduit pas nécessairement à l’émancipation des travailleurs</w:t>
      </w:r>
      <w:r w:rsidR="008D5F63">
        <w:t>,</w:t>
      </w:r>
      <w:r w:rsidRPr="00C05C6B">
        <w:t xml:space="preserve"> car elle devrait aller de pair avec une évolution des capabilités, qui est absente en raison de la tendance à la subjectivation au niveau individuel, </w:t>
      </w:r>
      <w:r w:rsidR="008D5F63">
        <w:t xml:space="preserve">de </w:t>
      </w:r>
      <w:r w:rsidR="0023520E">
        <w:t>la légitimité pragmatique liée à la technologie qui domine le champ</w:t>
      </w:r>
      <w:r w:rsidRPr="00C05C6B">
        <w:t xml:space="preserve"> au niveau méso et </w:t>
      </w:r>
      <w:r w:rsidR="008D5F63">
        <w:t xml:space="preserve">de </w:t>
      </w:r>
      <w:r w:rsidRPr="00C05C6B">
        <w:t>l'isomorphisme qui finit par dominer l'ensemble du champ au niveau macro.</w:t>
      </w:r>
    </w:p>
    <w:p w14:paraId="13EF8964" w14:textId="078B3E5D" w:rsidR="0023520E" w:rsidRPr="00C05C6B" w:rsidRDefault="0023520E" w:rsidP="00172C1F">
      <w:pPr>
        <w:rPr>
          <w:lang w:val="fr-BE"/>
        </w:rPr>
      </w:pPr>
      <w:r>
        <w:t xml:space="preserve">Ces résultats nous questionnent sur la question de la régulation, et sur les fondements qui la sous-tendent, à savoir l’accès à la justice sociale. </w:t>
      </w:r>
    </w:p>
    <w:p w14:paraId="7C4BCE1F" w14:textId="5AFDF89D" w:rsidR="002943DA" w:rsidRPr="00C05C6B" w:rsidRDefault="00D761FC" w:rsidP="002943DA">
      <w:pPr>
        <w:pStyle w:val="Titre4"/>
        <w:rPr>
          <w:color w:val="000000" w:themeColor="text1"/>
          <w:lang w:val="fr-BE"/>
        </w:rPr>
      </w:pPr>
      <w:bookmarkStart w:id="408" w:name="_Toc169527971"/>
      <w:r w:rsidRPr="00C05C6B">
        <w:rPr>
          <w:color w:val="000000" w:themeColor="text1"/>
          <w:lang w:val="fr-BE"/>
        </w:rPr>
        <w:lastRenderedPageBreak/>
        <w:t>La justice comme moyen de régulation</w:t>
      </w:r>
      <w:bookmarkEnd w:id="408"/>
      <w:r w:rsidRPr="00C05C6B">
        <w:rPr>
          <w:color w:val="000000" w:themeColor="text1"/>
          <w:lang w:val="fr-BE"/>
        </w:rPr>
        <w:t xml:space="preserve"> </w:t>
      </w:r>
      <w:r w:rsidR="007B5B08" w:rsidRPr="00C05C6B">
        <w:rPr>
          <w:color w:val="000000" w:themeColor="text1"/>
          <w:lang w:val="fr-BE"/>
        </w:rPr>
        <w:t xml:space="preserve"> </w:t>
      </w:r>
    </w:p>
    <w:p w14:paraId="78EC0B78" w14:textId="648CC54A" w:rsidR="00E842D4" w:rsidRPr="00C05C6B" w:rsidRDefault="008D5E52" w:rsidP="00D90EFA">
      <w:pPr>
        <w:rPr>
          <w:color w:val="000000" w:themeColor="text1"/>
          <w:lang w:val="fr-BE"/>
        </w:rPr>
      </w:pPr>
      <w:r w:rsidRPr="00C05C6B">
        <w:rPr>
          <w:color w:val="000000" w:themeColor="text1"/>
          <w:shd w:val="clear" w:color="auto" w:fill="FFFFFF" w:themeFill="background1"/>
          <w:lang w:val="fr-BE"/>
        </w:rPr>
        <w:t>N</w:t>
      </w:r>
      <w:r w:rsidR="00914117" w:rsidRPr="00C05C6B">
        <w:rPr>
          <w:color w:val="000000" w:themeColor="text1"/>
          <w:shd w:val="clear" w:color="auto" w:fill="FFFFFF" w:themeFill="background1"/>
          <w:lang w:val="fr-BE"/>
        </w:rPr>
        <w:t xml:space="preserve">os résultats suggèrent que </w:t>
      </w:r>
      <w:r w:rsidR="00DB6701" w:rsidRPr="00C05C6B">
        <w:rPr>
          <w:rFonts w:cs="Times New Roman"/>
          <w:color w:val="000000" w:themeColor="text1"/>
          <w:szCs w:val="24"/>
          <w:shd w:val="clear" w:color="auto" w:fill="FFFFFF" w:themeFill="background1"/>
        </w:rPr>
        <w:t>l</w:t>
      </w:r>
      <w:r w:rsidR="00E842D4" w:rsidRPr="00C05C6B">
        <w:rPr>
          <w:rFonts w:cs="Times New Roman"/>
          <w:color w:val="000000" w:themeColor="text1"/>
          <w:szCs w:val="24"/>
          <w:shd w:val="clear" w:color="auto" w:fill="FFFFFF" w:themeFill="background1"/>
        </w:rPr>
        <w:t>es significations véh</w:t>
      </w:r>
      <w:r w:rsidR="008B70F0" w:rsidRPr="00C05C6B">
        <w:rPr>
          <w:rFonts w:cs="Times New Roman"/>
          <w:color w:val="000000" w:themeColor="text1"/>
          <w:szCs w:val="24"/>
          <w:shd w:val="clear" w:color="auto" w:fill="FFFFFF" w:themeFill="background1"/>
        </w:rPr>
        <w:t>iculées au sein du champ finisse</w:t>
      </w:r>
      <w:r w:rsidR="00E842D4" w:rsidRPr="00C05C6B">
        <w:rPr>
          <w:rFonts w:cs="Times New Roman"/>
          <w:color w:val="000000" w:themeColor="text1"/>
          <w:szCs w:val="24"/>
          <w:shd w:val="clear" w:color="auto" w:fill="FFFFFF" w:themeFill="background1"/>
        </w:rPr>
        <w:t xml:space="preserve">nt par déboucher </w:t>
      </w:r>
      <w:r w:rsidR="006530DB" w:rsidRPr="00C05C6B">
        <w:rPr>
          <w:rFonts w:cs="Times New Roman"/>
          <w:color w:val="000000" w:themeColor="text1"/>
          <w:szCs w:val="24"/>
          <w:shd w:val="clear" w:color="auto" w:fill="FFFFFF" w:themeFill="background1"/>
        </w:rPr>
        <w:t>sur de nouvelles</w:t>
      </w:r>
      <w:r w:rsidR="00914117" w:rsidRPr="00C05C6B">
        <w:rPr>
          <w:rFonts w:cs="Times New Roman"/>
          <w:color w:val="000000" w:themeColor="text1"/>
          <w:szCs w:val="24"/>
          <w:shd w:val="clear" w:color="auto" w:fill="FFFFFF" w:themeFill="background1"/>
        </w:rPr>
        <w:t xml:space="preserve"> conceptions</w:t>
      </w:r>
      <w:r w:rsidR="006530DB" w:rsidRPr="00C05C6B">
        <w:rPr>
          <w:rFonts w:cs="Times New Roman"/>
          <w:color w:val="000000" w:themeColor="text1"/>
          <w:szCs w:val="24"/>
          <w:shd w:val="clear" w:color="auto" w:fill="FFFFFF" w:themeFill="background1"/>
        </w:rPr>
        <w:t xml:space="preserve"> culturelles</w:t>
      </w:r>
      <w:r w:rsidR="00914117" w:rsidRPr="00C05C6B">
        <w:rPr>
          <w:rFonts w:cs="Times New Roman"/>
          <w:color w:val="000000" w:themeColor="text1"/>
          <w:szCs w:val="24"/>
          <w:shd w:val="clear" w:color="auto" w:fill="FFFFFF" w:themeFill="background1"/>
        </w:rPr>
        <w:t xml:space="preserve"> du travail</w:t>
      </w:r>
      <w:r w:rsidR="003349F3" w:rsidRPr="00C05C6B">
        <w:rPr>
          <w:rFonts w:cs="Times New Roman"/>
          <w:color w:val="000000" w:themeColor="text1"/>
          <w:szCs w:val="24"/>
          <w:shd w:val="clear" w:color="auto" w:fill="FFFFFF" w:themeFill="background1"/>
        </w:rPr>
        <w:t xml:space="preserve">. Ces dernières </w:t>
      </w:r>
      <w:r w:rsidR="00E842D4" w:rsidRPr="00C05C6B">
        <w:rPr>
          <w:color w:val="000000" w:themeColor="text1"/>
          <w:shd w:val="clear" w:color="auto" w:fill="FFFFFF" w:themeFill="background1"/>
        </w:rPr>
        <w:t>mériteraient</w:t>
      </w:r>
      <w:r w:rsidR="008B70F0" w:rsidRPr="00C05C6B">
        <w:rPr>
          <w:color w:val="000000" w:themeColor="text1"/>
          <w:shd w:val="clear" w:color="auto" w:fill="FFFFFF" w:themeFill="background1"/>
        </w:rPr>
        <w:t xml:space="preserve"> ainsi </w:t>
      </w:r>
      <w:r w:rsidR="00E842D4" w:rsidRPr="00C05C6B">
        <w:rPr>
          <w:color w:val="000000" w:themeColor="text1"/>
          <w:shd w:val="clear" w:color="auto" w:fill="FFFFFF" w:themeFill="background1"/>
        </w:rPr>
        <w:t>d’être mieux prises en compte dans les réflexions</w:t>
      </w:r>
      <w:r w:rsidR="00E842D4" w:rsidRPr="00C05C6B">
        <w:rPr>
          <w:color w:val="000000" w:themeColor="text1"/>
        </w:rPr>
        <w:t xml:space="preserve"> </w:t>
      </w:r>
      <w:r w:rsidR="00F056DF">
        <w:rPr>
          <w:color w:val="000000" w:themeColor="text1"/>
        </w:rPr>
        <w:t xml:space="preserve">menées </w:t>
      </w:r>
      <w:r w:rsidR="008B70F0" w:rsidRPr="00C05C6B">
        <w:rPr>
          <w:color w:val="000000" w:themeColor="text1"/>
        </w:rPr>
        <w:t>au sujet de la régulation du travail</w:t>
      </w:r>
      <w:r w:rsidR="00E842D4" w:rsidRPr="00C05C6B">
        <w:rPr>
          <w:color w:val="000000" w:themeColor="text1"/>
        </w:rPr>
        <w:t>. N</w:t>
      </w:r>
      <w:r w:rsidR="00E842D4" w:rsidRPr="00C05C6B">
        <w:rPr>
          <w:color w:val="000000" w:themeColor="text1"/>
          <w:lang w:val="fr-BE"/>
        </w:rPr>
        <w:t>os résultats appellent à une réflexion approfondie sur ce</w:t>
      </w:r>
      <w:r w:rsidR="00F056DF">
        <w:rPr>
          <w:color w:val="000000" w:themeColor="text1"/>
          <w:lang w:val="fr-BE"/>
        </w:rPr>
        <w:t>tte</w:t>
      </w:r>
      <w:r w:rsidR="00E842D4" w:rsidRPr="00C05C6B">
        <w:rPr>
          <w:color w:val="000000" w:themeColor="text1"/>
          <w:lang w:val="fr-BE"/>
        </w:rPr>
        <w:t xml:space="preserve"> question de</w:t>
      </w:r>
      <w:r w:rsidR="00F056DF">
        <w:rPr>
          <w:color w:val="000000" w:themeColor="text1"/>
          <w:lang w:val="fr-BE"/>
        </w:rPr>
        <w:t>s</w:t>
      </w:r>
      <w:r w:rsidR="00E842D4" w:rsidRPr="00C05C6B">
        <w:rPr>
          <w:color w:val="000000" w:themeColor="text1"/>
          <w:lang w:val="fr-BE"/>
        </w:rPr>
        <w:t xml:space="preserve"> libertés accordées par les plateformes </w:t>
      </w:r>
      <w:r w:rsidR="00F056DF">
        <w:rPr>
          <w:color w:val="000000" w:themeColor="text1"/>
          <w:lang w:val="fr-BE"/>
        </w:rPr>
        <w:t>ainsi qu’</w:t>
      </w:r>
      <w:r w:rsidR="00E842D4" w:rsidRPr="00C05C6B">
        <w:rPr>
          <w:color w:val="000000" w:themeColor="text1"/>
          <w:lang w:val="fr-BE"/>
        </w:rPr>
        <w:t>à la révision des bases de la justice dans le monde du travail.</w:t>
      </w:r>
    </w:p>
    <w:p w14:paraId="462F1678" w14:textId="1CA37590" w:rsidR="005C49B1" w:rsidRPr="00C05C6B" w:rsidRDefault="008B70F0" w:rsidP="005C49B1">
      <w:pPr>
        <w:rPr>
          <w:rFonts w:cs="Times New Roman"/>
          <w:color w:val="000000" w:themeColor="text1"/>
          <w:szCs w:val="24"/>
          <w:lang w:val="fr-BE"/>
        </w:rPr>
      </w:pPr>
      <w:r w:rsidRPr="00C05C6B">
        <w:rPr>
          <w:rFonts w:cs="Times New Roman"/>
          <w:color w:val="000000" w:themeColor="text1"/>
          <w:shd w:val="clear" w:color="auto" w:fill="FFFFFF"/>
        </w:rPr>
        <w:t>Une actualité juridique illustre not</w:t>
      </w:r>
      <w:r w:rsidR="00F056DF">
        <w:rPr>
          <w:rFonts w:cs="Times New Roman"/>
          <w:color w:val="000000" w:themeColor="text1"/>
          <w:shd w:val="clear" w:color="auto" w:fill="FFFFFF"/>
        </w:rPr>
        <w:t>r</w:t>
      </w:r>
      <w:r w:rsidRPr="00C05C6B">
        <w:rPr>
          <w:rFonts w:cs="Times New Roman"/>
          <w:color w:val="000000" w:themeColor="text1"/>
          <w:shd w:val="clear" w:color="auto" w:fill="FFFFFF"/>
        </w:rPr>
        <w:t xml:space="preserve">e réflexion et </w:t>
      </w:r>
      <w:r w:rsidR="005C49B1" w:rsidRPr="00C05C6B">
        <w:rPr>
          <w:rFonts w:cs="Times New Roman"/>
          <w:color w:val="000000" w:themeColor="text1"/>
          <w:shd w:val="clear" w:color="auto" w:fill="FFFFFF"/>
        </w:rPr>
        <w:t>nous pose question sur la façon dont une légitimité dans le champ du travail peut conduire à des</w:t>
      </w:r>
      <w:r w:rsidR="009110F5" w:rsidRPr="00C05C6B">
        <w:rPr>
          <w:rFonts w:cs="Times New Roman"/>
          <w:color w:val="000000" w:themeColor="text1"/>
          <w:shd w:val="clear" w:color="auto" w:fill="FFFFFF"/>
        </w:rPr>
        <w:t xml:space="preserve"> changements </w:t>
      </w:r>
      <w:r w:rsidR="00914117" w:rsidRPr="00C05C6B">
        <w:rPr>
          <w:rFonts w:cs="Times New Roman"/>
          <w:color w:val="000000" w:themeColor="text1"/>
          <w:shd w:val="clear" w:color="auto" w:fill="FFFFFF"/>
        </w:rPr>
        <w:t xml:space="preserve">ou </w:t>
      </w:r>
      <w:r w:rsidR="00F056DF">
        <w:rPr>
          <w:rFonts w:cs="Times New Roman"/>
          <w:color w:val="000000" w:themeColor="text1"/>
          <w:shd w:val="clear" w:color="auto" w:fill="FFFFFF"/>
        </w:rPr>
        <w:t xml:space="preserve">à des </w:t>
      </w:r>
      <w:r w:rsidR="00914117" w:rsidRPr="00C05C6B">
        <w:rPr>
          <w:rFonts w:cs="Times New Roman"/>
          <w:color w:val="000000" w:themeColor="text1"/>
          <w:shd w:val="clear" w:color="auto" w:fill="FFFFFF"/>
        </w:rPr>
        <w:t xml:space="preserve">créations </w:t>
      </w:r>
      <w:r w:rsidR="009110F5" w:rsidRPr="00C05C6B">
        <w:rPr>
          <w:rFonts w:cs="Times New Roman"/>
          <w:color w:val="000000" w:themeColor="text1"/>
          <w:shd w:val="clear" w:color="auto" w:fill="FFFFFF"/>
        </w:rPr>
        <w:t>de réglementations</w:t>
      </w:r>
      <w:r w:rsidR="007B66FD" w:rsidRPr="00C05C6B">
        <w:rPr>
          <w:rFonts w:cs="Times New Roman"/>
          <w:color w:val="000000" w:themeColor="text1"/>
          <w:shd w:val="clear" w:color="auto" w:fill="FFFFFF"/>
        </w:rPr>
        <w:t xml:space="preserve">. </w:t>
      </w:r>
      <w:r w:rsidR="005C49B1" w:rsidRPr="00C05C6B">
        <w:rPr>
          <w:rFonts w:cs="Times New Roman"/>
          <w:color w:val="000000" w:themeColor="text1"/>
          <w:shd w:val="clear" w:color="auto" w:fill="FFFFFF"/>
        </w:rPr>
        <w:t>L</w:t>
      </w:r>
      <w:r w:rsidR="005C49B1" w:rsidRPr="00C05C6B">
        <w:rPr>
          <w:color w:val="000000" w:themeColor="text1"/>
          <w:lang w:val="fr-BE"/>
        </w:rPr>
        <w:t xml:space="preserve">e gouvernement belge a adopté une nouvelle loi pour s'aligner sur la proposition de directive de l'Union </w:t>
      </w:r>
      <w:r w:rsidR="00584F96">
        <w:rPr>
          <w:color w:val="000000" w:themeColor="text1"/>
          <w:lang w:val="fr-BE"/>
        </w:rPr>
        <w:t>e</w:t>
      </w:r>
      <w:r w:rsidR="005C49B1" w:rsidRPr="00C05C6B">
        <w:rPr>
          <w:color w:val="000000" w:themeColor="text1"/>
          <w:lang w:val="fr-BE"/>
        </w:rPr>
        <w:t xml:space="preserve">uropéenne visant à améliorer les conditions de travail des </w:t>
      </w:r>
      <w:r w:rsidR="005C49B1" w:rsidRPr="00C05C6B">
        <w:rPr>
          <w:i/>
          <w:iCs/>
          <w:color w:val="000000" w:themeColor="text1"/>
          <w:lang w:val="fr-BE"/>
        </w:rPr>
        <w:t>gig workers</w:t>
      </w:r>
      <w:r w:rsidR="005C49B1" w:rsidRPr="00C05C6B">
        <w:rPr>
          <w:color w:val="000000" w:themeColor="text1"/>
          <w:lang w:val="fr-BE"/>
        </w:rPr>
        <w:t xml:space="preserve"> et à promouvoir la croissance durable du travail sur plateforme. « Une présomption réfutable de l'existence d'un contrat de travail s'appliquera aux personnes travaillant dans l'économie de plateforme lorsque l'analyse de leur situation professionnelle montre qu'un </w:t>
      </w:r>
      <w:r w:rsidR="005C49B1" w:rsidRPr="00C05C6B">
        <w:rPr>
          <w:rFonts w:cs="Times New Roman"/>
          <w:color w:val="000000" w:themeColor="text1"/>
          <w:lang w:val="fr-BE"/>
        </w:rPr>
        <w:t>nombre minimum de critères définis par la loi sont réunis. Il s'agit, par exemple, de l'exclusivité, de la géolocalisation, de la fixation de tarifs, de la restriction de leur liberté de déterminer leurs propres heures de travail ou périodes d'absence</w:t>
      </w:r>
      <w:r w:rsidR="005C49B1" w:rsidRPr="00C05C6B">
        <w:rPr>
          <w:rStyle w:val="Appelnotedebasdep"/>
          <w:color w:val="000000" w:themeColor="text1"/>
        </w:rPr>
        <w:footnoteReference w:id="27"/>
      </w:r>
      <w:r w:rsidR="00181208">
        <w:rPr>
          <w:rFonts w:cs="Times New Roman"/>
          <w:color w:val="000000" w:themeColor="text1"/>
          <w:lang w:val="fr-BE"/>
        </w:rPr>
        <w:t>. »</w:t>
      </w:r>
    </w:p>
    <w:p w14:paraId="6FA6D6EA" w14:textId="0380BC5F" w:rsidR="00E94646" w:rsidRPr="00C05C6B" w:rsidRDefault="005C49B1" w:rsidP="005C49B1">
      <w:pPr>
        <w:rPr>
          <w:rFonts w:cs="Times New Roman"/>
          <w:color w:val="000000" w:themeColor="text1"/>
          <w:szCs w:val="24"/>
          <w:lang w:val="fr-BE"/>
        </w:rPr>
      </w:pPr>
      <w:r w:rsidRPr="00C05C6B">
        <w:rPr>
          <w:rFonts w:cs="Times New Roman"/>
          <w:color w:val="000000" w:themeColor="text1"/>
          <w:szCs w:val="24"/>
          <w:lang w:val="fr-BE"/>
        </w:rPr>
        <w:t xml:space="preserve">Cette loi </w:t>
      </w:r>
      <w:r w:rsidRPr="00C05C6B">
        <w:rPr>
          <w:rFonts w:cs="Times New Roman"/>
          <w:color w:val="000000" w:themeColor="text1"/>
          <w:szCs w:val="24"/>
        </w:rPr>
        <w:t>invite les travailleurs à entamer des démarches individuelles pour demander une requalification de leur statut</w:t>
      </w:r>
      <w:r w:rsidR="008B70F0" w:rsidRPr="00C05C6B">
        <w:rPr>
          <w:rFonts w:cs="Times New Roman"/>
          <w:color w:val="000000" w:themeColor="text1"/>
          <w:szCs w:val="24"/>
        </w:rPr>
        <w:t>, selon une série de critères prédéfinis</w:t>
      </w:r>
      <w:r w:rsidRPr="00C05C6B">
        <w:rPr>
          <w:rFonts w:cs="Times New Roman"/>
          <w:color w:val="000000" w:themeColor="text1"/>
          <w:szCs w:val="24"/>
        </w:rPr>
        <w:t>.</w:t>
      </w:r>
      <w:r w:rsidRPr="00C05C6B">
        <w:rPr>
          <w:rFonts w:cs="Times New Roman"/>
          <w:color w:val="000000" w:themeColor="text1"/>
          <w:szCs w:val="24"/>
          <w:lang w:val="fr-BE"/>
        </w:rPr>
        <w:t xml:space="preserve"> Néanmoins, les résultats de notre recherche doctorale suggèrent qu’elle ne constitue pas une manière de réguler le travail de plateforme dans la mesure où la plupart des chauffeurs s’approprie</w:t>
      </w:r>
      <w:r w:rsidR="00A561D1" w:rsidRPr="00C05C6B">
        <w:rPr>
          <w:rFonts w:cs="Times New Roman"/>
          <w:color w:val="000000" w:themeColor="text1"/>
          <w:szCs w:val="24"/>
          <w:lang w:val="fr-BE"/>
        </w:rPr>
        <w:t>nt</w:t>
      </w:r>
      <w:r w:rsidRPr="00C05C6B">
        <w:rPr>
          <w:rFonts w:cs="Times New Roman"/>
          <w:color w:val="000000" w:themeColor="text1"/>
          <w:szCs w:val="24"/>
          <w:lang w:val="fr-BE"/>
        </w:rPr>
        <w:t xml:space="preserve"> le statut d’indépendant sur la plateforme au regard des opportunités que </w:t>
      </w:r>
      <w:r w:rsidR="00495482" w:rsidRPr="00C05C6B">
        <w:rPr>
          <w:rFonts w:cs="Times New Roman"/>
          <w:color w:val="000000" w:themeColor="text1"/>
          <w:szCs w:val="24"/>
          <w:lang w:val="fr-BE"/>
        </w:rPr>
        <w:t>cela</w:t>
      </w:r>
      <w:r w:rsidRPr="00C05C6B">
        <w:rPr>
          <w:rFonts w:cs="Times New Roman"/>
          <w:color w:val="000000" w:themeColor="text1"/>
          <w:szCs w:val="24"/>
          <w:lang w:val="fr-BE"/>
        </w:rPr>
        <w:t xml:space="preserve"> leur offre.</w:t>
      </w:r>
      <w:r w:rsidR="00136451" w:rsidRPr="00C05C6B">
        <w:rPr>
          <w:rFonts w:cs="Times New Roman"/>
          <w:color w:val="000000" w:themeColor="text1"/>
          <w:szCs w:val="24"/>
          <w:lang w:val="fr-BE"/>
        </w:rPr>
        <w:t xml:space="preserve"> </w:t>
      </w:r>
      <w:r w:rsidR="00E94646" w:rsidRPr="00C05C6B">
        <w:rPr>
          <w:rFonts w:cs="Times New Roman"/>
          <w:color w:val="000000" w:themeColor="text1"/>
          <w:szCs w:val="24"/>
          <w:lang w:val="fr-BE"/>
        </w:rPr>
        <w:t xml:space="preserve">Cette loi ne propose pas de </w:t>
      </w:r>
      <w:r w:rsidR="00777AB7" w:rsidRPr="00C05C6B">
        <w:rPr>
          <w:rFonts w:cs="Times New Roman"/>
          <w:color w:val="000000" w:themeColor="text1"/>
          <w:szCs w:val="24"/>
          <w:lang w:val="fr-BE"/>
        </w:rPr>
        <w:t>nouvelles</w:t>
      </w:r>
      <w:r w:rsidR="00E94646" w:rsidRPr="00C05C6B">
        <w:rPr>
          <w:rFonts w:cs="Times New Roman"/>
          <w:color w:val="000000" w:themeColor="text1"/>
          <w:szCs w:val="24"/>
          <w:lang w:val="fr-BE"/>
        </w:rPr>
        <w:t xml:space="preserve"> libertés, </w:t>
      </w:r>
      <w:r w:rsidR="00495482" w:rsidRPr="00C05C6B">
        <w:rPr>
          <w:rFonts w:cs="Times New Roman"/>
          <w:color w:val="000000" w:themeColor="text1"/>
          <w:szCs w:val="24"/>
          <w:lang w:val="fr-BE"/>
        </w:rPr>
        <w:t xml:space="preserve">n’ouvre pas </w:t>
      </w:r>
      <w:r w:rsidR="00E94646" w:rsidRPr="00C05C6B">
        <w:rPr>
          <w:rFonts w:cs="Times New Roman"/>
          <w:color w:val="000000" w:themeColor="text1"/>
          <w:szCs w:val="24"/>
          <w:lang w:val="fr-BE"/>
        </w:rPr>
        <w:t xml:space="preserve">de nouvelles </w:t>
      </w:r>
      <w:r w:rsidR="00777AB7" w:rsidRPr="00C05C6B">
        <w:rPr>
          <w:rFonts w:cs="Times New Roman"/>
          <w:color w:val="000000" w:themeColor="text1"/>
          <w:szCs w:val="24"/>
          <w:lang w:val="fr-BE"/>
        </w:rPr>
        <w:t>opportunité</w:t>
      </w:r>
      <w:r w:rsidR="00495482" w:rsidRPr="00C05C6B">
        <w:rPr>
          <w:rFonts w:cs="Times New Roman"/>
          <w:color w:val="000000" w:themeColor="text1"/>
          <w:szCs w:val="24"/>
          <w:lang w:val="fr-BE"/>
        </w:rPr>
        <w:t xml:space="preserve">s : elle est juste </w:t>
      </w:r>
      <w:r w:rsidR="00E94646" w:rsidRPr="00C05C6B">
        <w:rPr>
          <w:rFonts w:cs="Times New Roman"/>
          <w:color w:val="000000" w:themeColor="text1"/>
          <w:szCs w:val="24"/>
          <w:lang w:val="fr-BE"/>
        </w:rPr>
        <w:t xml:space="preserve">une </w:t>
      </w:r>
      <w:r w:rsidR="00136451" w:rsidRPr="00C05C6B">
        <w:rPr>
          <w:rFonts w:cs="Times New Roman"/>
          <w:color w:val="000000" w:themeColor="text1"/>
          <w:szCs w:val="24"/>
          <w:lang w:val="fr-BE"/>
        </w:rPr>
        <w:t>possibilité de prouver une requalification de</w:t>
      </w:r>
      <w:r w:rsidR="00495482" w:rsidRPr="00C05C6B">
        <w:rPr>
          <w:rFonts w:cs="Times New Roman"/>
          <w:color w:val="000000" w:themeColor="text1"/>
          <w:szCs w:val="24"/>
          <w:lang w:val="fr-BE"/>
        </w:rPr>
        <w:t xml:space="preserve"> son</w:t>
      </w:r>
      <w:r w:rsidR="00136451" w:rsidRPr="00C05C6B">
        <w:rPr>
          <w:rFonts w:cs="Times New Roman"/>
          <w:color w:val="000000" w:themeColor="text1"/>
          <w:szCs w:val="24"/>
          <w:lang w:val="fr-BE"/>
        </w:rPr>
        <w:t xml:space="preserve"> statut</w:t>
      </w:r>
      <w:r w:rsidR="00E94646" w:rsidRPr="00C05C6B">
        <w:rPr>
          <w:rFonts w:cs="Times New Roman"/>
          <w:color w:val="000000" w:themeColor="text1"/>
          <w:szCs w:val="24"/>
          <w:lang w:val="fr-BE"/>
        </w:rPr>
        <w:t>.</w:t>
      </w:r>
    </w:p>
    <w:p w14:paraId="37136D09" w14:textId="1A1757F9" w:rsidR="00F835D0" w:rsidRPr="00C05C6B" w:rsidRDefault="00F835D0" w:rsidP="001D0580">
      <w:pPr>
        <w:spacing w:before="120" w:after="120"/>
        <w:rPr>
          <w:color w:val="000000" w:themeColor="text1"/>
          <w:lang w:val="fr-BE"/>
        </w:rPr>
      </w:pPr>
      <w:r w:rsidRPr="00C05C6B">
        <w:rPr>
          <w:color w:val="000000" w:themeColor="text1"/>
          <w:lang w:val="fr-BE"/>
        </w:rPr>
        <w:t xml:space="preserve">Il est évident que </w:t>
      </w:r>
      <w:r w:rsidR="004A4CDC" w:rsidRPr="00C05C6B">
        <w:rPr>
          <w:color w:val="000000" w:themeColor="text1"/>
          <w:lang w:val="fr-BE"/>
        </w:rPr>
        <w:t>l’économie des plateformes</w:t>
      </w:r>
      <w:r w:rsidRPr="00C05C6B">
        <w:rPr>
          <w:color w:val="000000" w:themeColor="text1"/>
          <w:lang w:val="fr-BE"/>
        </w:rPr>
        <w:t xml:space="preserve"> construit de nouveaux </w:t>
      </w:r>
      <w:r w:rsidR="00C65103" w:rsidRPr="00C05C6B">
        <w:rPr>
          <w:color w:val="000000" w:themeColor="text1"/>
          <w:lang w:val="fr-BE"/>
        </w:rPr>
        <w:t xml:space="preserve">risques </w:t>
      </w:r>
      <w:r w:rsidRPr="00C05C6B">
        <w:rPr>
          <w:color w:val="000000" w:themeColor="text1"/>
          <w:lang w:val="fr-BE"/>
        </w:rPr>
        <w:t xml:space="preserve">et </w:t>
      </w:r>
      <w:r w:rsidR="00C65103" w:rsidRPr="00C05C6B">
        <w:rPr>
          <w:color w:val="000000" w:themeColor="text1"/>
          <w:lang w:val="fr-BE"/>
        </w:rPr>
        <w:t>insécurités</w:t>
      </w:r>
      <w:r w:rsidRPr="00C05C6B">
        <w:rPr>
          <w:color w:val="000000" w:themeColor="text1"/>
          <w:lang w:val="fr-BE"/>
        </w:rPr>
        <w:t xml:space="preserve"> pour les travailleurs. Cependant, ce</w:t>
      </w:r>
      <w:r w:rsidR="00F056DF">
        <w:rPr>
          <w:color w:val="000000" w:themeColor="text1"/>
          <w:lang w:val="fr-BE"/>
        </w:rPr>
        <w:t>s risques</w:t>
      </w:r>
      <w:r w:rsidRPr="00C05C6B">
        <w:rPr>
          <w:color w:val="000000" w:themeColor="text1"/>
          <w:lang w:val="fr-BE"/>
        </w:rPr>
        <w:t xml:space="preserve"> </w:t>
      </w:r>
      <w:r w:rsidR="001D6ED6" w:rsidRPr="00C05C6B">
        <w:rPr>
          <w:color w:val="000000" w:themeColor="text1"/>
          <w:lang w:val="fr-BE"/>
        </w:rPr>
        <w:t>sont considérés</w:t>
      </w:r>
      <w:r w:rsidRPr="00C05C6B">
        <w:rPr>
          <w:color w:val="000000" w:themeColor="text1"/>
          <w:lang w:val="fr-BE"/>
        </w:rPr>
        <w:t xml:space="preserve"> comme des libertés. Quoi</w:t>
      </w:r>
      <w:r w:rsidR="00756C74" w:rsidRPr="00C05C6B">
        <w:rPr>
          <w:color w:val="000000" w:themeColor="text1"/>
          <w:lang w:val="fr-BE"/>
        </w:rPr>
        <w:t xml:space="preserve"> </w:t>
      </w:r>
      <w:r w:rsidRPr="00C05C6B">
        <w:rPr>
          <w:color w:val="000000" w:themeColor="text1"/>
          <w:lang w:val="fr-BE"/>
        </w:rPr>
        <w:t>qu’il en soit, cela nécessite la prise en compte des perceptions de la technologie et du contexte social des individus</w:t>
      </w:r>
      <w:r w:rsidR="00C65103" w:rsidRPr="00C05C6B">
        <w:rPr>
          <w:color w:val="000000" w:themeColor="text1"/>
          <w:lang w:val="fr-BE"/>
        </w:rPr>
        <w:t xml:space="preserve"> </w:t>
      </w:r>
      <w:r w:rsidR="00F056DF">
        <w:rPr>
          <w:color w:val="000000" w:themeColor="text1"/>
          <w:lang w:val="fr-BE"/>
        </w:rPr>
        <w:t>par</w:t>
      </w:r>
      <w:r w:rsidR="00C65103" w:rsidRPr="00C05C6B">
        <w:rPr>
          <w:color w:val="000000" w:themeColor="text1"/>
          <w:lang w:val="fr-BE"/>
        </w:rPr>
        <w:t xml:space="preserve"> les réflexions politiques</w:t>
      </w:r>
      <w:r w:rsidR="00380D30" w:rsidRPr="00C05C6B">
        <w:rPr>
          <w:color w:val="000000" w:themeColor="text1"/>
          <w:lang w:val="fr-BE"/>
        </w:rPr>
        <w:t xml:space="preserve">, selon des </w:t>
      </w:r>
      <w:r w:rsidR="00596C25" w:rsidRPr="00C05C6B">
        <w:rPr>
          <w:color w:val="000000" w:themeColor="text1"/>
          <w:lang w:val="fr-BE"/>
        </w:rPr>
        <w:t>considérations</w:t>
      </w:r>
      <w:r w:rsidR="00380D30" w:rsidRPr="00C05C6B">
        <w:rPr>
          <w:color w:val="000000" w:themeColor="text1"/>
          <w:lang w:val="fr-BE"/>
        </w:rPr>
        <w:t xml:space="preserve"> plus profondes sur l’(in)justice sociale</w:t>
      </w:r>
      <w:r w:rsidR="00F056DF">
        <w:rPr>
          <w:color w:val="000000" w:themeColor="text1"/>
          <w:lang w:val="fr-BE"/>
        </w:rPr>
        <w:t>,</w:t>
      </w:r>
      <w:r w:rsidR="00380D30" w:rsidRPr="00C05C6B">
        <w:rPr>
          <w:color w:val="000000" w:themeColor="text1"/>
          <w:lang w:val="fr-BE"/>
        </w:rPr>
        <w:t xml:space="preserve"> comme le proposent </w:t>
      </w:r>
      <w:r w:rsidR="00380D30" w:rsidRPr="00C05C6B">
        <w:rPr>
          <w:color w:val="000000" w:themeColor="text1"/>
          <w:lang w:val="fr-BE"/>
        </w:rPr>
        <w:fldChar w:fldCharType="begin"/>
      </w:r>
      <w:r w:rsidR="0032624A" w:rsidRPr="00C05C6B">
        <w:rPr>
          <w:color w:val="000000" w:themeColor="text1"/>
          <w:lang w:val="fr-BE"/>
        </w:rPr>
        <w:instrText xml:space="preserve"> ADDIN ZOTERO_ITEM CSL_CITATION {"citationID":"I3HVHVnD","properties":{"formattedCitation":"(de\\uc0\\u160{}Nanteuil-Miribel &amp; Zune, 2016)","plainCitation":"(de Nanteuil-Miribel &amp; Zune, 2016)","dontUpdate":true,"noteIndex":0},"citationItems":[{"id":2821,"uris":["http://zotero.org/users/6183971/items/KHPHSFZG"],"itemData":{"id":2821,"type":"article-journal","abstract":"L’emploi apparaît plus que jamais rattrapé par ses marges.\nFragilisation de la norme de l’« emploi typique », multiplication des statuts d’activité, développement de « zones grises »\nentre travail dépendant et indépendant, l’emploi semble\nquitter les catégories juridiques commodes qui permettaient\nde le saisir. Le brouillage de ses formes correspond pourtant\nmoins à une « fin du travail » qu’à une extension du domaine\nde l’activité faisant l’objet d’échanges marchands, ceci à la\nfrontière du travail et du non-travail, du chômage et de l’emploi, du domestique et du professionnel. C’est la dynamique\ndes rapports entre centres et marges que le numéro de la\nRevue française de socio-économie propose d’éclairer.\nAborder l’emploi par ses marges permet de questionner les\nrecompositions de la mobilisation du travail dans des économies\nmondialisées, celles-ci prenant appui sur des formes\nd’organisation toujours plus réticulaires et sur des activités\ndont l’horizon temporel est sans cesse raccourci. Loin de\ns’apparenter à un démantèlement du salariat, les articles du\ndossier montrent au contraire que les recompositions à\nl’oeuvre témoignent de son extension au-delà et en dépit des\ncadres juridiques et conventionnels préalablement institués.\nQu’il s’agisse du travail indépendant, du travail intérimaire en\ncontexte frontalier, du travail mobilisé dans le cadre de relations de sous-traitance, ces contributions explorent l’étendue\ndes recompositions à l’œuvre tant dans les pays du Nord que\ndu Sud, tant dans l’emploi public que privé, et tant dans la\nsphère productive que « reproductive ».","container-title":"Revue Française de Socio-Économie","DOI":"10.3917/rfse.017.0005","ISSN":"1966-6608","issue":"2","journalAbbreviation":"Revue Française de Socio-Économie","language":"fr","note":"publisher-place: Paris\npublisher: La Découverte","page":"5-12","source":"Cairn.info","title":"Éditorial : Économie collaborative et (in)justice sociale","title-short":"Éditorial","URL":"https://www.cairn.info/revue-francaise-de-socio-economie-2016-2-page-5.htm","volume":"17","author":[{"family":"Nanteuil-Miribel","given":"Matthieu","non-dropping-particle":"de"},{"family":"Zune","given":"Marc"}],"accessed":{"date-parts":[["2023",10,31]]},"issued":{"date-parts":[["2016"]]}}}],"schema":"https://github.com/citation-style-language/schema/raw/master/csl-citation.json"} </w:instrText>
      </w:r>
      <w:r w:rsidR="00380D30" w:rsidRPr="00C05C6B">
        <w:rPr>
          <w:color w:val="000000" w:themeColor="text1"/>
          <w:lang w:val="fr-BE"/>
        </w:rPr>
        <w:fldChar w:fldCharType="separate"/>
      </w:r>
      <w:r w:rsidR="00190BC3" w:rsidRPr="00C05C6B">
        <w:rPr>
          <w:rFonts w:cs="Times New Roman"/>
          <w:color w:val="000000" w:themeColor="text1"/>
          <w:szCs w:val="24"/>
        </w:rPr>
        <w:t xml:space="preserve">de Nanteuil-Miribel </w:t>
      </w:r>
      <w:r w:rsidR="00584F96">
        <w:rPr>
          <w:rFonts w:cs="Times New Roman"/>
          <w:color w:val="000000" w:themeColor="text1"/>
          <w:szCs w:val="24"/>
        </w:rPr>
        <w:t>et</w:t>
      </w:r>
      <w:r w:rsidR="00190BC3" w:rsidRPr="00C05C6B">
        <w:rPr>
          <w:rFonts w:cs="Times New Roman"/>
          <w:color w:val="000000" w:themeColor="text1"/>
          <w:szCs w:val="24"/>
        </w:rPr>
        <w:t xml:space="preserve"> Zune (</w:t>
      </w:r>
      <w:r w:rsidR="00380D30" w:rsidRPr="00C05C6B">
        <w:rPr>
          <w:rFonts w:cs="Times New Roman"/>
          <w:color w:val="000000" w:themeColor="text1"/>
          <w:szCs w:val="24"/>
        </w:rPr>
        <w:t>2016)</w:t>
      </w:r>
      <w:r w:rsidR="00380D30" w:rsidRPr="00C05C6B">
        <w:rPr>
          <w:color w:val="000000" w:themeColor="text1"/>
          <w:lang w:val="fr-BE"/>
        </w:rPr>
        <w:fldChar w:fldCharType="end"/>
      </w:r>
      <w:r w:rsidRPr="00C05C6B">
        <w:rPr>
          <w:color w:val="000000" w:themeColor="text1"/>
          <w:lang w:val="fr-BE"/>
        </w:rPr>
        <w:t xml:space="preserve">. </w:t>
      </w:r>
    </w:p>
    <w:p w14:paraId="64A96777" w14:textId="0C96BD7F" w:rsidR="00C21A0E" w:rsidRPr="00C05C6B" w:rsidRDefault="00181208" w:rsidP="00A225E1">
      <w:pPr>
        <w:spacing w:before="120" w:after="120"/>
        <w:rPr>
          <w:color w:val="000000" w:themeColor="text1"/>
          <w:lang w:val="fr-BE"/>
        </w:rPr>
      </w:pPr>
      <w:r>
        <w:rPr>
          <w:color w:val="000000" w:themeColor="text1"/>
          <w:lang w:val="fr-BE"/>
        </w:rPr>
        <w:lastRenderedPageBreak/>
        <w:t>À</w:t>
      </w:r>
      <w:r w:rsidR="003B566F" w:rsidRPr="00C05C6B">
        <w:rPr>
          <w:color w:val="000000" w:themeColor="text1"/>
          <w:lang w:val="fr-BE"/>
        </w:rPr>
        <w:t xml:space="preserve"> l’instar des travaux d’Amartya Sen, l</w:t>
      </w:r>
      <w:r w:rsidR="000425AA" w:rsidRPr="00C05C6B">
        <w:rPr>
          <w:color w:val="000000" w:themeColor="text1"/>
          <w:lang w:val="fr-BE"/>
        </w:rPr>
        <w:t>'approche par les capacités</w:t>
      </w:r>
      <w:r w:rsidR="00D73ACE" w:rsidRPr="00C05C6B">
        <w:rPr>
          <w:color w:val="000000" w:themeColor="text1"/>
          <w:lang w:val="fr-BE"/>
        </w:rPr>
        <w:t xml:space="preserve"> </w:t>
      </w:r>
      <w:r w:rsidR="001D0580" w:rsidRPr="00C05C6B">
        <w:rPr>
          <w:color w:val="000000" w:themeColor="text1"/>
          <w:lang w:val="fr-BE"/>
        </w:rPr>
        <w:t xml:space="preserve">est </w:t>
      </w:r>
      <w:r w:rsidR="00B432CA" w:rsidRPr="00C05C6B">
        <w:rPr>
          <w:color w:val="000000" w:themeColor="text1"/>
          <w:lang w:val="fr-BE"/>
        </w:rPr>
        <w:t>intéressante</w:t>
      </w:r>
      <w:r w:rsidR="000425AA" w:rsidRPr="00C05C6B">
        <w:rPr>
          <w:color w:val="000000" w:themeColor="text1"/>
          <w:lang w:val="fr-BE"/>
        </w:rPr>
        <w:t xml:space="preserve">, car elle ne se concentre pas seulement sur </w:t>
      </w:r>
      <w:r w:rsidR="00B432CA" w:rsidRPr="00C05C6B">
        <w:rPr>
          <w:color w:val="000000" w:themeColor="text1"/>
          <w:lang w:val="fr-BE"/>
        </w:rPr>
        <w:t xml:space="preserve">la </w:t>
      </w:r>
      <w:r w:rsidR="000425AA" w:rsidRPr="00C05C6B">
        <w:rPr>
          <w:color w:val="000000" w:themeColor="text1"/>
          <w:lang w:val="fr-BE"/>
        </w:rPr>
        <w:t xml:space="preserve">codification des droits </w:t>
      </w:r>
      <w:r w:rsidR="00B432CA" w:rsidRPr="00C05C6B">
        <w:rPr>
          <w:color w:val="000000" w:themeColor="text1"/>
          <w:lang w:val="fr-BE"/>
        </w:rPr>
        <w:t>des travailleurs</w:t>
      </w:r>
      <w:r w:rsidR="00C65103" w:rsidRPr="00C05C6B">
        <w:rPr>
          <w:color w:val="000000" w:themeColor="text1"/>
          <w:lang w:val="fr-BE"/>
        </w:rPr>
        <w:t xml:space="preserve">, mais </w:t>
      </w:r>
      <w:r w:rsidR="000425AA" w:rsidRPr="00C05C6B">
        <w:rPr>
          <w:color w:val="000000" w:themeColor="text1"/>
          <w:lang w:val="fr-BE"/>
        </w:rPr>
        <w:t>sur la capaci</w:t>
      </w:r>
      <w:r w:rsidR="003B566F" w:rsidRPr="00C05C6B">
        <w:rPr>
          <w:color w:val="000000" w:themeColor="text1"/>
          <w:lang w:val="fr-BE"/>
        </w:rPr>
        <w:t xml:space="preserve">té et la liberté des personnes à </w:t>
      </w:r>
      <w:r w:rsidR="000425AA" w:rsidRPr="00C05C6B">
        <w:rPr>
          <w:color w:val="000000" w:themeColor="text1"/>
          <w:lang w:val="fr-BE"/>
        </w:rPr>
        <w:t>exerce</w:t>
      </w:r>
      <w:r w:rsidR="00B432CA" w:rsidRPr="00C05C6B">
        <w:rPr>
          <w:color w:val="000000" w:themeColor="text1"/>
          <w:lang w:val="fr-BE"/>
        </w:rPr>
        <w:t xml:space="preserve">r ces droits, améliorant ainsi </w:t>
      </w:r>
      <w:r w:rsidR="00E16885" w:rsidRPr="00C05C6B">
        <w:rPr>
          <w:color w:val="000000" w:themeColor="text1"/>
          <w:lang w:val="fr-BE"/>
        </w:rPr>
        <w:t xml:space="preserve">les conditions sociales de leur travail. </w:t>
      </w:r>
      <w:r w:rsidR="000425AA" w:rsidRPr="00C05C6B">
        <w:rPr>
          <w:color w:val="000000" w:themeColor="text1"/>
          <w:lang w:val="fr-BE"/>
        </w:rPr>
        <w:t>Cette approche permet également d'introduire la not</w:t>
      </w:r>
      <w:r w:rsidR="00C21A0E" w:rsidRPr="00C05C6B">
        <w:rPr>
          <w:color w:val="000000" w:themeColor="text1"/>
          <w:lang w:val="fr-BE"/>
        </w:rPr>
        <w:t>ion de responsabilité humaine, l</w:t>
      </w:r>
      <w:r w:rsidR="000425AA" w:rsidRPr="00C05C6B">
        <w:rPr>
          <w:color w:val="000000" w:themeColor="text1"/>
          <w:lang w:val="fr-BE"/>
        </w:rPr>
        <w:t xml:space="preserve">a capacité et l'opportunité pour un individu de faire des choix, </w:t>
      </w:r>
      <w:r w:rsidR="002F60BC" w:rsidRPr="00C05C6B">
        <w:rPr>
          <w:color w:val="000000" w:themeColor="text1"/>
          <w:lang w:val="fr-BE"/>
        </w:rPr>
        <w:t xml:space="preserve">incluant l’importance de </w:t>
      </w:r>
      <w:r w:rsidR="000425AA" w:rsidRPr="00C05C6B">
        <w:rPr>
          <w:color w:val="000000" w:themeColor="text1"/>
          <w:lang w:val="fr-BE"/>
        </w:rPr>
        <w:t>la diversité personnelle et environnementale</w:t>
      </w:r>
      <w:r w:rsidR="00C65103" w:rsidRPr="00C05C6B">
        <w:rPr>
          <w:color w:val="000000" w:themeColor="text1"/>
          <w:lang w:val="fr-BE"/>
        </w:rPr>
        <w:t xml:space="preserve">. </w:t>
      </w:r>
      <w:r w:rsidR="002F60BC" w:rsidRPr="00C05C6B">
        <w:rPr>
          <w:color w:val="000000" w:themeColor="text1"/>
          <w:lang w:val="fr-BE"/>
        </w:rPr>
        <w:t>En effet, s</w:t>
      </w:r>
      <w:r w:rsidR="000425AA" w:rsidRPr="00C05C6B">
        <w:rPr>
          <w:color w:val="000000" w:themeColor="text1"/>
          <w:lang w:val="fr-BE"/>
        </w:rPr>
        <w:t>elon Sen (1</w:t>
      </w:r>
      <w:r w:rsidR="002F60BC" w:rsidRPr="00C05C6B">
        <w:rPr>
          <w:color w:val="000000" w:themeColor="text1"/>
          <w:lang w:val="fr-BE"/>
        </w:rPr>
        <w:t>992</w:t>
      </w:r>
      <w:r w:rsidR="00B469E5" w:rsidRPr="00C05C6B">
        <w:rPr>
          <w:color w:val="000000" w:themeColor="text1"/>
          <w:lang w:val="fr-BE"/>
        </w:rPr>
        <w:t>), la diversité humaine « </w:t>
      </w:r>
      <w:r w:rsidR="000425AA" w:rsidRPr="00C05C6B">
        <w:rPr>
          <w:color w:val="000000" w:themeColor="text1"/>
          <w:lang w:val="fr-BE"/>
        </w:rPr>
        <w:t>n'est p</w:t>
      </w:r>
      <w:r w:rsidR="00190BC3" w:rsidRPr="00C05C6B">
        <w:rPr>
          <w:color w:val="000000" w:themeColor="text1"/>
          <w:lang w:val="fr-BE"/>
        </w:rPr>
        <w:t>as une complication secondaire</w:t>
      </w:r>
      <w:r w:rsidR="00C21A0E" w:rsidRPr="00C05C6B">
        <w:rPr>
          <w:color w:val="000000" w:themeColor="text1"/>
          <w:lang w:val="fr-BE"/>
        </w:rPr>
        <w:t xml:space="preserve"> </w:t>
      </w:r>
      <w:r w:rsidR="00F25556" w:rsidRPr="00C05C6B">
        <w:rPr>
          <w:color w:val="000000" w:themeColor="text1"/>
          <w:lang w:val="fr-BE"/>
        </w:rPr>
        <w:t xml:space="preserve">à ignorer ou à introduire </w:t>
      </w:r>
      <w:r w:rsidR="000425AA" w:rsidRPr="00C05C6B">
        <w:rPr>
          <w:color w:val="000000" w:themeColor="text1"/>
          <w:lang w:val="fr-BE"/>
        </w:rPr>
        <w:t>plu</w:t>
      </w:r>
      <w:r w:rsidR="00C21A0E" w:rsidRPr="00C05C6B">
        <w:rPr>
          <w:color w:val="000000" w:themeColor="text1"/>
          <w:lang w:val="fr-BE"/>
        </w:rPr>
        <w:t>s tard,</w:t>
      </w:r>
      <w:r w:rsidR="000425AA" w:rsidRPr="00C05C6B">
        <w:rPr>
          <w:color w:val="000000" w:themeColor="text1"/>
          <w:lang w:val="fr-BE"/>
        </w:rPr>
        <w:t xml:space="preserve"> c'est un aspect fondamental de notre intérêt pour l'égalité</w:t>
      </w:r>
      <w:r w:rsidR="00B469E5" w:rsidRPr="00C05C6B">
        <w:rPr>
          <w:color w:val="000000" w:themeColor="text1"/>
          <w:lang w:val="fr-BE"/>
        </w:rPr>
        <w:t> »</w:t>
      </w:r>
      <w:r w:rsidR="002F60BC" w:rsidRPr="00C05C6B">
        <w:rPr>
          <w:color w:val="000000" w:themeColor="text1"/>
          <w:lang w:val="fr-BE"/>
        </w:rPr>
        <w:t xml:space="preserve"> </w:t>
      </w:r>
      <w:r w:rsidR="002F60BC" w:rsidRPr="00C05C6B">
        <w:rPr>
          <w:color w:val="000000" w:themeColor="text1"/>
          <w:lang w:val="fr-BE"/>
        </w:rPr>
        <w:fldChar w:fldCharType="begin"/>
      </w:r>
      <w:r w:rsidR="00EA7128" w:rsidRPr="00C05C6B">
        <w:rPr>
          <w:color w:val="000000" w:themeColor="text1"/>
          <w:lang w:val="fr-BE"/>
        </w:rPr>
        <w:instrText xml:space="preserve"> ADDIN ZOTERO_ITEM CSL_CITATION {"citationID":"vm7rUq1a","properties":{"formattedCitation":"(Walker, 2005)","plainCitation":"(Walker, 2005)","dontUpdate":true,"noteIndex":0},"citationItems":[{"id":2829,"uris":["http://zotero.org/users/6183971/items/MBW4TE8G"],"itemData":{"id":2829,"type":"article-journal","container-title":"Educational Action Research","DOI":"10.1080/09650790500200279","ISSN":"0965-0792, 1747-5074","issue":"1","journalAbbreviation":"Educational Action Research","language":"en","page":"103-110","source":"DOI.org (Crossref)","title":"Amartya Sen's capability approach and education","URL":"http://www.tandfonline.com/doi/abs/10.1080/09650790500200279","volume":"13","author":[{"family":"Walker","given":"Melanie"}],"accessed":{"date-parts":[["2023",10,31]]},"issued":{"date-parts":[["2005",3]]}}}],"schema":"https://github.com/citation-style-language/schema/raw/master/csl-citation.json"} </w:instrText>
      </w:r>
      <w:r w:rsidR="002F60BC" w:rsidRPr="00C05C6B">
        <w:rPr>
          <w:color w:val="000000" w:themeColor="text1"/>
          <w:lang w:val="fr-BE"/>
        </w:rPr>
        <w:fldChar w:fldCharType="separate"/>
      </w:r>
      <w:r w:rsidR="002F60BC" w:rsidRPr="00C05C6B">
        <w:rPr>
          <w:rFonts w:cs="Times New Roman"/>
          <w:color w:val="000000" w:themeColor="text1"/>
        </w:rPr>
        <w:t>(cité par Walker, 2005 : 109)</w:t>
      </w:r>
      <w:r w:rsidR="002F60BC" w:rsidRPr="00C05C6B">
        <w:rPr>
          <w:color w:val="000000" w:themeColor="text1"/>
          <w:lang w:val="fr-BE"/>
        </w:rPr>
        <w:fldChar w:fldCharType="end"/>
      </w:r>
      <w:r w:rsidR="000425AA" w:rsidRPr="00C05C6B">
        <w:rPr>
          <w:color w:val="000000" w:themeColor="text1"/>
          <w:lang w:val="fr-BE"/>
        </w:rPr>
        <w:t>.</w:t>
      </w:r>
      <w:r w:rsidR="00E16885" w:rsidRPr="00C05C6B">
        <w:rPr>
          <w:color w:val="000000" w:themeColor="text1"/>
          <w:lang w:val="fr-BE"/>
        </w:rPr>
        <w:t xml:space="preserve"> </w:t>
      </w:r>
    </w:p>
    <w:p w14:paraId="410490C0" w14:textId="427B1F8E" w:rsidR="00E16885" w:rsidRPr="00C05C6B" w:rsidRDefault="00C65103" w:rsidP="00A225E1">
      <w:pPr>
        <w:spacing w:before="120" w:after="120"/>
        <w:rPr>
          <w:color w:val="000000" w:themeColor="text1"/>
          <w:lang w:val="fr-BE"/>
        </w:rPr>
      </w:pPr>
      <w:r w:rsidRPr="00C05C6B">
        <w:rPr>
          <w:color w:val="000000" w:themeColor="text1"/>
          <w:lang w:val="fr-BE"/>
        </w:rPr>
        <w:t>La</w:t>
      </w:r>
      <w:r w:rsidR="00E16885" w:rsidRPr="00C05C6B">
        <w:rPr>
          <w:color w:val="000000" w:themeColor="text1"/>
          <w:lang w:val="fr-BE"/>
        </w:rPr>
        <w:t xml:space="preserve"> liberté permet aux individus de faire des choix authentiques, nécessitant la mise en place de structures collectives appropriées. En pratique, la « capac</w:t>
      </w:r>
      <w:r w:rsidR="00C21A0E" w:rsidRPr="00C05C6B">
        <w:rPr>
          <w:color w:val="000000" w:themeColor="text1"/>
          <w:lang w:val="fr-BE"/>
        </w:rPr>
        <w:t xml:space="preserve">ité » suppose </w:t>
      </w:r>
      <w:r w:rsidR="00E16885" w:rsidRPr="00C05C6B">
        <w:rPr>
          <w:color w:val="000000" w:themeColor="text1"/>
          <w:lang w:val="fr-BE"/>
        </w:rPr>
        <w:t xml:space="preserve">de réunir un ensemble de conditions institutionnelles pour que ces choix soient possibles et qu’ils se traduisent par des </w:t>
      </w:r>
      <w:r w:rsidR="00A94DB2" w:rsidRPr="00C05C6B">
        <w:rPr>
          <w:color w:val="000000" w:themeColor="text1"/>
          <w:lang w:val="fr-BE"/>
        </w:rPr>
        <w:t>accomplissements. Si</w:t>
      </w:r>
      <w:r w:rsidR="00E16885" w:rsidRPr="00C05C6B">
        <w:rPr>
          <w:color w:val="000000" w:themeColor="text1"/>
          <w:lang w:val="fr-BE"/>
        </w:rPr>
        <w:t xml:space="preserve"> le travail de plateforme ne représente que </w:t>
      </w:r>
      <w:r w:rsidR="00C21A0E" w:rsidRPr="00C05C6B">
        <w:rPr>
          <w:color w:val="000000" w:themeColor="text1"/>
          <w:lang w:val="fr-BE"/>
        </w:rPr>
        <w:t>la seule issue de liberté vis-à-</w:t>
      </w:r>
      <w:r w:rsidR="00E16885" w:rsidRPr="00C05C6B">
        <w:rPr>
          <w:color w:val="000000" w:themeColor="text1"/>
          <w:lang w:val="fr-BE"/>
        </w:rPr>
        <w:t xml:space="preserve">vis de </w:t>
      </w:r>
      <w:r w:rsidR="00CF7AFC" w:rsidRPr="00C05C6B">
        <w:rPr>
          <w:color w:val="000000" w:themeColor="text1"/>
          <w:lang w:val="fr-BE"/>
        </w:rPr>
        <w:t>s</w:t>
      </w:r>
      <w:r w:rsidR="004232E6" w:rsidRPr="00C05C6B">
        <w:rPr>
          <w:color w:val="000000" w:themeColor="text1"/>
          <w:lang w:val="fr-BE"/>
        </w:rPr>
        <w:t xml:space="preserve">es </w:t>
      </w:r>
      <w:r w:rsidR="00E16885" w:rsidRPr="00C05C6B">
        <w:rPr>
          <w:color w:val="000000" w:themeColor="text1"/>
          <w:lang w:val="fr-BE"/>
        </w:rPr>
        <w:t xml:space="preserve">incertitudes, l’individu n’est pas </w:t>
      </w:r>
      <w:r w:rsidR="00384092" w:rsidRPr="00C05C6B">
        <w:rPr>
          <w:color w:val="000000" w:themeColor="text1"/>
          <w:lang w:val="fr-BE"/>
        </w:rPr>
        <w:t>pleinement</w:t>
      </w:r>
      <w:r w:rsidR="00C21A0E" w:rsidRPr="00C05C6B">
        <w:rPr>
          <w:color w:val="000000" w:themeColor="text1"/>
          <w:lang w:val="fr-BE"/>
        </w:rPr>
        <w:t xml:space="preserve"> muni de</w:t>
      </w:r>
      <w:r w:rsidR="00E16885" w:rsidRPr="00C05C6B">
        <w:rPr>
          <w:color w:val="000000" w:themeColor="text1"/>
          <w:lang w:val="fr-BE"/>
        </w:rPr>
        <w:t xml:space="preserve"> capacités. En l'absence de structures </w:t>
      </w:r>
      <w:r w:rsidR="004232E6" w:rsidRPr="00C05C6B">
        <w:rPr>
          <w:color w:val="000000" w:themeColor="text1"/>
          <w:lang w:val="fr-BE"/>
        </w:rPr>
        <w:t>publiques adaptées</w:t>
      </w:r>
      <w:r w:rsidR="005D0463" w:rsidRPr="00C05C6B">
        <w:rPr>
          <w:color w:val="000000" w:themeColor="text1"/>
          <w:lang w:val="fr-BE"/>
        </w:rPr>
        <w:t>, les</w:t>
      </w:r>
      <w:r w:rsidR="00E16885" w:rsidRPr="00C05C6B">
        <w:rPr>
          <w:color w:val="000000" w:themeColor="text1"/>
          <w:lang w:val="fr-BE"/>
        </w:rPr>
        <w:t xml:space="preserve"> choix supposés se transforment </w:t>
      </w:r>
      <w:r w:rsidR="001D191F" w:rsidRPr="00C05C6B">
        <w:rPr>
          <w:color w:val="000000" w:themeColor="text1"/>
          <w:lang w:val="fr-BE"/>
        </w:rPr>
        <w:t xml:space="preserve">en incapacités </w:t>
      </w:r>
      <w:r w:rsidR="001D191F" w:rsidRPr="00C05C6B">
        <w:rPr>
          <w:color w:val="000000" w:themeColor="text1"/>
          <w:lang w:val="fr-BE"/>
        </w:rPr>
        <w:fldChar w:fldCharType="begin"/>
      </w:r>
      <w:r w:rsidR="001D191F" w:rsidRPr="00C05C6B">
        <w:rPr>
          <w:color w:val="000000" w:themeColor="text1"/>
          <w:lang w:val="fr-BE"/>
        </w:rPr>
        <w:instrText xml:space="preserve"> ADDIN ZOTERO_ITEM CSL_CITATION {"citationID":"QmzRyDuy","properties":{"formattedCitation":"(Zune &amp; de\\uc0\\u160{}Nanteuil, 2018)","plainCitation":"(Zune &amp; de Nanteuil, 2018)","noteIndex":0},"citationItems":[{"id":2823,"uris":["http://zotero.org/users/6183971/items/MPWB46WV"],"itemData":{"id":2823,"type":"article-journal","abstract":"Depuis plusieurs décennies, nos sociétés occidentales sont confrontées à un problème qu’elles ne parviennent pas à résoudre à partir des conceptions classiques : la crise de l’intégration socioéconomique. Ce numéro propose une présentation de scénarios alternatifs qui sont aujourd’hui présents dans le champ académique – et, pour plusieurs d’entre eux, dans l’espace public. La parole est donnée à des chercheuses et des chercheurs qui pensent autrement, en avançant des pistes de renouvellement de la pensée et des pratiques socioéconomiques. Sept propositions qui questionnent le logiciel social de nos sociétés contemporaines ont été retenues : l’éthique du care (Pascale Molinier) ; les nouveaux critères d’estimation de la richesse des pays (Dominique Méda) ; l’allocation universelle (Philippe Defeyt) ; l’économie solidaire ou sociale (Jordi Estivill) ; la socioéconomie des communs (Étienne Verhaegen) ; l’économie collaborative (Marc Zune &amp; Matthieu de Nanteuil) ; une société multiactive (Bernard Fusulier &amp; Chantal Nicole-Drancourt).","container-title":"Les Politiques Sociales","DOI":"10.3917/lps.181.0065","ISSN":"1374-1942","issue":"1","journalAbbreviation":"Les Politiques Sociales","language":"fr","note":"publisher-place: Braine-le-Château\npublisher: Service  social dans le Monde","page":"65-75","source":"Cairn.info","title":"Une nouvelle utopie productive ? Économie collaborative, éthique contextuelle et critique sociale","title-short":"Une nouvelle utopie productive ?","URL":"https://www.cairn.info/revue-les-politiques-sociales-2018-1-page-65.htm","volume":"1-2","author":[{"family":"Zune","given":"Marc"},{"family":"Nanteuil","given":"Matthieu","non-dropping-particle":"de"}],"accessed":{"date-parts":[["2023",10,31]]},"issued":{"date-parts":[["2018"]]}}}],"schema":"https://github.com/citation-style-language/schema/raw/master/csl-citation.json"} </w:instrText>
      </w:r>
      <w:r w:rsidR="001D191F" w:rsidRPr="00C05C6B">
        <w:rPr>
          <w:color w:val="000000" w:themeColor="text1"/>
          <w:lang w:val="fr-BE"/>
        </w:rPr>
        <w:fldChar w:fldCharType="separate"/>
      </w:r>
      <w:r w:rsidR="001D191F" w:rsidRPr="00C05C6B">
        <w:rPr>
          <w:rFonts w:cs="Times New Roman"/>
          <w:color w:val="000000" w:themeColor="text1"/>
          <w:szCs w:val="24"/>
        </w:rPr>
        <w:t>(Zune &amp; de Nanteuil, 2018)</w:t>
      </w:r>
      <w:r w:rsidR="001D191F" w:rsidRPr="00C05C6B">
        <w:rPr>
          <w:color w:val="000000" w:themeColor="text1"/>
          <w:lang w:val="fr-BE"/>
        </w:rPr>
        <w:fldChar w:fldCharType="end"/>
      </w:r>
      <w:r w:rsidR="007E7F1B" w:rsidRPr="00C05C6B">
        <w:rPr>
          <w:color w:val="000000" w:themeColor="text1"/>
          <w:lang w:val="fr-BE"/>
        </w:rPr>
        <w:t xml:space="preserve">. </w:t>
      </w:r>
    </w:p>
    <w:p w14:paraId="66B8202E" w14:textId="3E8AE683" w:rsidR="00F67B9D" w:rsidRPr="00C05C6B" w:rsidRDefault="00321AF6" w:rsidP="00CB11A1">
      <w:pPr>
        <w:shd w:val="clear" w:color="auto" w:fill="FFFFFF" w:themeFill="background1"/>
        <w:spacing w:before="120" w:after="120"/>
        <w:rPr>
          <w:color w:val="000000" w:themeColor="text1"/>
          <w:lang w:val="fr-BE"/>
        </w:rPr>
      </w:pPr>
      <w:r w:rsidRPr="00C05C6B">
        <w:rPr>
          <w:color w:val="000000" w:themeColor="text1"/>
          <w:lang w:val="fr-BE"/>
        </w:rPr>
        <w:t>Dès lors, nous</w:t>
      </w:r>
      <w:r w:rsidR="00C21A0E" w:rsidRPr="00C05C6B">
        <w:rPr>
          <w:color w:val="000000" w:themeColor="text1"/>
          <w:lang w:val="fr-BE"/>
        </w:rPr>
        <w:t xml:space="preserve"> </w:t>
      </w:r>
      <w:r w:rsidR="00C83C0A" w:rsidRPr="00C05C6B">
        <w:rPr>
          <w:color w:val="000000" w:themeColor="text1"/>
          <w:lang w:val="fr-BE"/>
        </w:rPr>
        <w:t xml:space="preserve">rejoignons les propositions </w:t>
      </w:r>
      <w:r w:rsidR="00190BC3" w:rsidRPr="00C05C6B">
        <w:rPr>
          <w:color w:val="000000" w:themeColor="text1"/>
          <w:lang w:val="fr-BE"/>
        </w:rPr>
        <w:t xml:space="preserve">de </w:t>
      </w:r>
      <w:r w:rsidR="00C83C0A" w:rsidRPr="00C05C6B">
        <w:rPr>
          <w:color w:val="000000" w:themeColor="text1"/>
          <w:lang w:val="fr-BE"/>
        </w:rPr>
        <w:fldChar w:fldCharType="begin"/>
      </w:r>
      <w:r w:rsidR="00EA7128" w:rsidRPr="00C05C6B">
        <w:rPr>
          <w:color w:val="000000" w:themeColor="text1"/>
          <w:lang w:val="fr-BE"/>
        </w:rPr>
        <w:instrText xml:space="preserve"> ADDIN ZOTERO_ITEM CSL_CITATION {"citationID":"O7UfwGCo","properties":{"formattedCitation":"(Zune &amp; de\\uc0\\u160{}Nanteuil, 2018)","plainCitation":"(Zune &amp; de Nanteuil, 2018)","dontUpdate":true,"noteIndex":0},"citationItems":[{"id":2823,"uris":["http://zotero.org/users/6183971/items/MPWB46WV"],"itemData":{"id":2823,"type":"article-journal","abstract":"Depuis plusieurs décennies, nos sociétés occidentales sont confrontées à un problème qu’elles ne parviennent pas à résoudre à partir des conceptions classiques : la crise de l’intégration socioéconomique. Ce numéro propose une présentation de scénarios alternatifs qui sont aujourd’hui présents dans le champ académique – et, pour plusieurs d’entre eux, dans l’espace public. La parole est donnée à des chercheuses et des chercheurs qui pensent autrement, en avançant des pistes de renouvellement de la pensée et des pratiques socioéconomiques. Sept propositions qui questionnent le logiciel social de nos sociétés contemporaines ont été retenues : l’éthique du care (Pascale Molinier) ; les nouveaux critères d’estimation de la richesse des pays (Dominique Méda) ; l’allocation universelle (Philippe Defeyt) ; l’économie solidaire ou sociale (Jordi Estivill) ; la socioéconomie des communs (Étienne Verhaegen) ; l’économie collaborative (Marc Zune &amp; Matthieu de Nanteuil) ; une société multiactive (Bernard Fusulier &amp; Chantal Nicole-Drancourt).","container-title":"Les Politiques Sociales","DOI":"10.3917/lps.181.0065","ISSN":"1374-1942","issue":"1","journalAbbreviation":"Les Politiques Sociales","language":"fr","note":"publisher-place: Braine-le-Château\npublisher: Service  social dans le Monde","page":"65-75","source":"Cairn.info","title":"Une nouvelle utopie productive ? Économie collaborative, éthique contextuelle et critique sociale","title-short":"Une nouvelle utopie productive ?","URL":"https://www.cairn.info/revue-les-politiques-sociales-2018-1-page-65.htm","volume":"1-2","author":[{"family":"Zune","given":"Marc"},{"family":"Nanteuil","given":"Matthieu","non-dropping-particle":"de"}],"accessed":{"date-parts":[["2023",10,31]]},"issued":{"date-parts":[["2018"]]}}}],"schema":"https://github.com/citation-style-language/schema/raw/master/csl-citation.json"} </w:instrText>
      </w:r>
      <w:r w:rsidR="00C83C0A" w:rsidRPr="00C05C6B">
        <w:rPr>
          <w:color w:val="000000" w:themeColor="text1"/>
          <w:lang w:val="fr-BE"/>
        </w:rPr>
        <w:fldChar w:fldCharType="separate"/>
      </w:r>
      <w:r w:rsidR="00C83C0A" w:rsidRPr="00C05C6B">
        <w:rPr>
          <w:rFonts w:cs="Times New Roman"/>
          <w:color w:val="000000" w:themeColor="text1"/>
          <w:szCs w:val="24"/>
        </w:rPr>
        <w:t>Zune</w:t>
      </w:r>
      <w:r w:rsidR="00584F96">
        <w:rPr>
          <w:rFonts w:cs="Times New Roman"/>
          <w:color w:val="000000" w:themeColor="text1"/>
          <w:szCs w:val="24"/>
        </w:rPr>
        <w:t xml:space="preserve"> et</w:t>
      </w:r>
      <w:r w:rsidR="00C83C0A" w:rsidRPr="00C05C6B">
        <w:rPr>
          <w:rFonts w:cs="Times New Roman"/>
          <w:color w:val="000000" w:themeColor="text1"/>
          <w:szCs w:val="24"/>
        </w:rPr>
        <w:t xml:space="preserve"> de Nanteuil (2018)</w:t>
      </w:r>
      <w:r w:rsidR="00C83C0A" w:rsidRPr="00C05C6B">
        <w:rPr>
          <w:color w:val="000000" w:themeColor="text1"/>
          <w:lang w:val="fr-BE"/>
        </w:rPr>
        <w:fldChar w:fldCharType="end"/>
      </w:r>
      <w:r w:rsidR="00190BC3" w:rsidRPr="00C05C6B">
        <w:rPr>
          <w:color w:val="000000" w:themeColor="text1"/>
          <w:lang w:val="fr-BE"/>
        </w:rPr>
        <w:t xml:space="preserve"> selon </w:t>
      </w:r>
      <w:r w:rsidR="00A561D1" w:rsidRPr="00C05C6B">
        <w:rPr>
          <w:color w:val="000000" w:themeColor="text1"/>
          <w:lang w:val="fr-BE"/>
        </w:rPr>
        <w:t>lesquelles</w:t>
      </w:r>
      <w:r w:rsidR="00C83C0A" w:rsidRPr="00C05C6B">
        <w:rPr>
          <w:color w:val="000000" w:themeColor="text1"/>
          <w:lang w:val="fr-BE"/>
        </w:rPr>
        <w:t xml:space="preserve"> </w:t>
      </w:r>
      <w:r w:rsidR="00C21A0E" w:rsidRPr="00C05C6B">
        <w:rPr>
          <w:color w:val="000000" w:themeColor="text1"/>
          <w:lang w:val="fr-BE"/>
        </w:rPr>
        <w:t>la régulation du travail</w:t>
      </w:r>
      <w:r w:rsidR="00F67B9D" w:rsidRPr="00C05C6B">
        <w:rPr>
          <w:color w:val="000000" w:themeColor="text1"/>
          <w:lang w:val="fr-BE"/>
        </w:rPr>
        <w:t xml:space="preserve">, même si elle demeure essentielle pour établir des limites et proposer des cadres, ne peut se limiter à </w:t>
      </w:r>
      <w:r w:rsidR="004232E6" w:rsidRPr="00C05C6B">
        <w:rPr>
          <w:color w:val="000000" w:themeColor="text1"/>
          <w:lang w:val="fr-BE"/>
        </w:rPr>
        <w:t>des classifications par</w:t>
      </w:r>
      <w:r w:rsidR="00957FD6" w:rsidRPr="00C05C6B">
        <w:rPr>
          <w:color w:val="000000" w:themeColor="text1"/>
          <w:lang w:val="fr-BE"/>
        </w:rPr>
        <w:t xml:space="preserve"> </w:t>
      </w:r>
      <w:r w:rsidR="00F67B9D" w:rsidRPr="00C05C6B">
        <w:rPr>
          <w:color w:val="000000" w:themeColor="text1"/>
          <w:lang w:val="fr-BE"/>
        </w:rPr>
        <w:t>une approche centralisée</w:t>
      </w:r>
      <w:r w:rsidR="00532F40" w:rsidRPr="00C05C6B">
        <w:rPr>
          <w:color w:val="000000" w:themeColor="text1"/>
          <w:lang w:val="fr-BE"/>
        </w:rPr>
        <w:t xml:space="preserve"> et </w:t>
      </w:r>
      <w:r w:rsidR="00C21A0E" w:rsidRPr="00C05C6B">
        <w:rPr>
          <w:color w:val="000000" w:themeColor="text1"/>
          <w:lang w:val="fr-BE"/>
        </w:rPr>
        <w:t>binaire</w:t>
      </w:r>
      <w:r w:rsidR="00F67B9D" w:rsidRPr="00C05C6B">
        <w:rPr>
          <w:color w:val="000000" w:themeColor="text1"/>
          <w:lang w:val="fr-BE"/>
        </w:rPr>
        <w:t>. Elle doit tenir compte de</w:t>
      </w:r>
      <w:r w:rsidR="004232E6" w:rsidRPr="00C05C6B">
        <w:rPr>
          <w:color w:val="000000" w:themeColor="text1"/>
          <w:lang w:val="fr-BE"/>
        </w:rPr>
        <w:t>s</w:t>
      </w:r>
      <w:r w:rsidR="00C21A0E" w:rsidRPr="00C05C6B">
        <w:rPr>
          <w:color w:val="000000" w:themeColor="text1"/>
          <w:lang w:val="fr-BE"/>
        </w:rPr>
        <w:t xml:space="preserve"> perceptions </w:t>
      </w:r>
      <w:r w:rsidR="004232E6" w:rsidRPr="00C05C6B">
        <w:rPr>
          <w:color w:val="000000" w:themeColor="text1"/>
          <w:lang w:val="fr-BE"/>
        </w:rPr>
        <w:t xml:space="preserve">des acteurs </w:t>
      </w:r>
      <w:r w:rsidR="00C21A0E" w:rsidRPr="00C05C6B">
        <w:rPr>
          <w:color w:val="000000" w:themeColor="text1"/>
          <w:lang w:val="fr-BE"/>
        </w:rPr>
        <w:t>à propos de la liberté</w:t>
      </w:r>
      <w:r w:rsidR="00C83C0A" w:rsidRPr="00C05C6B">
        <w:rPr>
          <w:color w:val="000000" w:themeColor="text1"/>
          <w:lang w:val="fr-BE"/>
        </w:rPr>
        <w:t xml:space="preserve"> en fonction des contextes sociaux</w:t>
      </w:r>
      <w:r w:rsidR="00F67B9D" w:rsidRPr="00C05C6B">
        <w:rPr>
          <w:color w:val="000000" w:themeColor="text1"/>
          <w:lang w:val="fr-BE"/>
        </w:rPr>
        <w:t xml:space="preserve">, identifier les risques de nouvelles formes d'injustice et exploiter </w:t>
      </w:r>
      <w:r w:rsidR="00C21A0E" w:rsidRPr="00C05C6B">
        <w:rPr>
          <w:color w:val="000000" w:themeColor="text1"/>
          <w:lang w:val="fr-BE"/>
        </w:rPr>
        <w:t>de nouvelles possibilités</w:t>
      </w:r>
      <w:r w:rsidR="00F67B9D" w:rsidRPr="00C05C6B">
        <w:rPr>
          <w:color w:val="000000" w:themeColor="text1"/>
          <w:lang w:val="fr-BE"/>
        </w:rPr>
        <w:t xml:space="preserve"> </w:t>
      </w:r>
      <w:r w:rsidR="00C21A0E" w:rsidRPr="00C05C6B">
        <w:rPr>
          <w:color w:val="000000" w:themeColor="text1"/>
          <w:lang w:val="fr-BE"/>
        </w:rPr>
        <w:t xml:space="preserve">de </w:t>
      </w:r>
      <w:r w:rsidR="00F67B9D" w:rsidRPr="00C05C6B">
        <w:rPr>
          <w:color w:val="000000" w:themeColor="text1"/>
          <w:lang w:val="fr-BE"/>
        </w:rPr>
        <w:t xml:space="preserve">transformation sociale. </w:t>
      </w:r>
      <w:r w:rsidR="004232E6" w:rsidRPr="00C05C6B">
        <w:rPr>
          <w:color w:val="000000" w:themeColor="text1"/>
          <w:lang w:val="fr-BE"/>
        </w:rPr>
        <w:t>En d’autres mo</w:t>
      </w:r>
      <w:r w:rsidR="00957FD6" w:rsidRPr="00C05C6B">
        <w:rPr>
          <w:color w:val="000000" w:themeColor="text1"/>
          <w:lang w:val="fr-BE"/>
        </w:rPr>
        <w:t>ts, l</w:t>
      </w:r>
      <w:r w:rsidR="002F60BC" w:rsidRPr="00C05C6B">
        <w:rPr>
          <w:color w:val="000000" w:themeColor="text1"/>
          <w:lang w:val="fr-BE"/>
        </w:rPr>
        <w:t xml:space="preserve">es perspectives de régulation devraient </w:t>
      </w:r>
      <w:r w:rsidR="00957FD6" w:rsidRPr="00C05C6B">
        <w:rPr>
          <w:color w:val="000000" w:themeColor="text1"/>
          <w:lang w:val="fr-BE"/>
        </w:rPr>
        <w:t>plutôt envisager</w:t>
      </w:r>
      <w:r w:rsidR="00F67B9D" w:rsidRPr="00C05C6B">
        <w:rPr>
          <w:color w:val="000000" w:themeColor="text1"/>
          <w:lang w:val="fr-BE"/>
        </w:rPr>
        <w:t xml:space="preserve"> de nouvelles approches d'intervention publique </w:t>
      </w:r>
      <w:r w:rsidR="00E44593">
        <w:rPr>
          <w:color w:val="000000" w:themeColor="text1"/>
          <w:lang w:val="fr-BE"/>
        </w:rPr>
        <w:t>afin</w:t>
      </w:r>
      <w:r w:rsidR="00F67B9D" w:rsidRPr="00C05C6B">
        <w:rPr>
          <w:color w:val="000000" w:themeColor="text1"/>
          <w:lang w:val="fr-BE"/>
        </w:rPr>
        <w:t xml:space="preserve"> qu'elles puissent s'adapter à </w:t>
      </w:r>
      <w:r w:rsidR="00C21A0E" w:rsidRPr="00C05C6B">
        <w:rPr>
          <w:color w:val="000000" w:themeColor="text1"/>
          <w:lang w:val="fr-BE"/>
        </w:rPr>
        <w:t>la multiplicité de</w:t>
      </w:r>
      <w:r w:rsidR="004232E6" w:rsidRPr="00C05C6B">
        <w:rPr>
          <w:color w:val="000000" w:themeColor="text1"/>
          <w:lang w:val="fr-BE"/>
        </w:rPr>
        <w:t>s</w:t>
      </w:r>
      <w:r w:rsidR="00914117" w:rsidRPr="00C05C6B">
        <w:rPr>
          <w:color w:val="000000" w:themeColor="text1"/>
          <w:lang w:val="fr-BE"/>
        </w:rPr>
        <w:t xml:space="preserve"> réalités. </w:t>
      </w:r>
      <w:r w:rsidR="001229BD" w:rsidRPr="00C05C6B">
        <w:rPr>
          <w:color w:val="000000" w:themeColor="text1"/>
          <w:lang w:val="fr-BE"/>
        </w:rPr>
        <w:t xml:space="preserve">Nous explicitons notre proposition dans la section suivante. </w:t>
      </w:r>
    </w:p>
    <w:p w14:paraId="0758AAB0" w14:textId="27AF90B2" w:rsidR="00402D75" w:rsidRPr="00C05C6B" w:rsidRDefault="00402D75" w:rsidP="00E61BA5">
      <w:pPr>
        <w:pStyle w:val="Titre4"/>
        <w:rPr>
          <w:lang w:val="fr-BE"/>
        </w:rPr>
      </w:pPr>
      <w:bookmarkStart w:id="409" w:name="_Toc169527972"/>
      <w:r w:rsidRPr="00C05C6B">
        <w:rPr>
          <w:lang w:val="fr-BE"/>
        </w:rPr>
        <w:t>Un</w:t>
      </w:r>
      <w:r w:rsidR="00E61BA5" w:rsidRPr="00C05C6B">
        <w:rPr>
          <w:lang w:val="fr-BE"/>
        </w:rPr>
        <w:t xml:space="preserve">e inspiration conceptuelle </w:t>
      </w:r>
      <w:r w:rsidR="005B36B6" w:rsidRPr="00C05C6B">
        <w:rPr>
          <w:lang w:val="fr-BE"/>
        </w:rPr>
        <w:t xml:space="preserve">de la régulation </w:t>
      </w:r>
      <w:r w:rsidR="00E61BA5" w:rsidRPr="00C05C6B">
        <w:rPr>
          <w:lang w:val="fr-BE"/>
        </w:rPr>
        <w:t>pour rééquilibrer les rapports entre structure et agence</w:t>
      </w:r>
      <w:bookmarkEnd w:id="409"/>
      <w:r w:rsidR="00E61BA5" w:rsidRPr="00C05C6B">
        <w:rPr>
          <w:lang w:val="fr-BE"/>
        </w:rPr>
        <w:t xml:space="preserve"> </w:t>
      </w:r>
    </w:p>
    <w:p w14:paraId="1DEE89D1" w14:textId="08025215" w:rsidR="003E2A99" w:rsidRPr="00C05C6B" w:rsidRDefault="003E2A99" w:rsidP="003E2A99">
      <w:pPr>
        <w:shd w:val="clear" w:color="auto" w:fill="FFFFFF" w:themeFill="background1"/>
        <w:spacing w:before="120" w:after="120"/>
        <w:rPr>
          <w:color w:val="000000" w:themeColor="text1"/>
          <w:lang w:val="fr-BE"/>
        </w:rPr>
      </w:pPr>
      <w:r w:rsidRPr="00C05C6B">
        <w:rPr>
          <w:color w:val="000000" w:themeColor="text1"/>
        </w:rPr>
        <w:t xml:space="preserve">Notre étude, </w:t>
      </w:r>
      <w:r w:rsidR="00301897">
        <w:rPr>
          <w:color w:val="000000" w:themeColor="text1"/>
        </w:rPr>
        <w:t xml:space="preserve">en </w:t>
      </w:r>
      <w:r w:rsidR="002A5A82">
        <w:rPr>
          <w:color w:val="000000" w:themeColor="text1"/>
        </w:rPr>
        <w:t>se centra</w:t>
      </w:r>
      <w:r w:rsidR="00303136">
        <w:rPr>
          <w:color w:val="000000" w:themeColor="text1"/>
        </w:rPr>
        <w:t>n</w:t>
      </w:r>
      <w:r w:rsidR="002A5A82">
        <w:rPr>
          <w:color w:val="000000" w:themeColor="text1"/>
        </w:rPr>
        <w:t>t sur</w:t>
      </w:r>
      <w:r w:rsidRPr="00C05C6B">
        <w:rPr>
          <w:color w:val="000000" w:themeColor="text1"/>
        </w:rPr>
        <w:t xml:space="preserve"> l’institutionnalisation, n’a pas </w:t>
      </w:r>
      <w:r w:rsidR="00B746F8">
        <w:rPr>
          <w:color w:val="000000" w:themeColor="text1"/>
        </w:rPr>
        <w:t xml:space="preserve">pour </w:t>
      </w:r>
      <w:r w:rsidRPr="00C05C6B">
        <w:rPr>
          <w:color w:val="000000" w:themeColor="text1"/>
        </w:rPr>
        <w:t xml:space="preserve">ambition de </w:t>
      </w:r>
      <w:r w:rsidR="00303136">
        <w:rPr>
          <w:color w:val="000000" w:themeColor="text1"/>
        </w:rPr>
        <w:t>décrire</w:t>
      </w:r>
      <w:r w:rsidR="002A5A82">
        <w:rPr>
          <w:color w:val="000000" w:themeColor="text1"/>
        </w:rPr>
        <w:t xml:space="preserve"> les pratiques de l’ordre de l’informel destin</w:t>
      </w:r>
      <w:r w:rsidR="00303136">
        <w:rPr>
          <w:color w:val="000000" w:themeColor="text1"/>
        </w:rPr>
        <w:t>ées</w:t>
      </w:r>
      <w:r w:rsidR="002A5A82">
        <w:rPr>
          <w:color w:val="000000" w:themeColor="text1"/>
        </w:rPr>
        <w:t xml:space="preserve"> à devoir être changées </w:t>
      </w:r>
      <w:r w:rsidR="00303136">
        <w:rPr>
          <w:color w:val="000000" w:themeColor="text1"/>
        </w:rPr>
        <w:t xml:space="preserve">en fonction des règles formelles. </w:t>
      </w:r>
      <w:r w:rsidRPr="00C05C6B">
        <w:rPr>
          <w:color w:val="000000" w:themeColor="text1"/>
        </w:rPr>
        <w:t xml:space="preserve"> </w:t>
      </w:r>
      <w:r w:rsidRPr="00C05C6B">
        <w:rPr>
          <w:color w:val="000000" w:themeColor="text1"/>
          <w:shd w:val="clear" w:color="auto" w:fill="FFFFFF" w:themeFill="background1"/>
          <w:lang w:val="fr-BE"/>
        </w:rPr>
        <w:t xml:space="preserve">Notre contribution </w:t>
      </w:r>
      <w:r w:rsidR="00B746F8">
        <w:rPr>
          <w:color w:val="000000" w:themeColor="text1"/>
          <w:lang w:val="fr-BE"/>
        </w:rPr>
        <w:t>consiste à</w:t>
      </w:r>
      <w:r w:rsidRPr="00C05C6B">
        <w:rPr>
          <w:color w:val="000000" w:themeColor="text1"/>
          <w:lang w:val="fr-BE"/>
        </w:rPr>
        <w:t xml:space="preserve"> saisir à partir de quel processus de légitimité a lieu un changement institutionnel</w:t>
      </w:r>
      <w:r w:rsidR="00B746F8">
        <w:rPr>
          <w:color w:val="000000" w:themeColor="text1"/>
          <w:lang w:val="fr-BE"/>
        </w:rPr>
        <w:t xml:space="preserve"> et </w:t>
      </w:r>
      <w:r w:rsidRPr="00C05C6B">
        <w:rPr>
          <w:color w:val="000000" w:themeColor="text1"/>
          <w:lang w:val="fr-BE"/>
        </w:rPr>
        <w:t xml:space="preserve">quelles dynamiques de l’ordre de l’informel permettent la stabilité d’une forme de travail. Au-delà de toute décision de régulation ou de préoccupations au sujet de pratiques de gestion algorithmique, une appropriation symbolique a inévitablement lieu et influencera la façon dont ces éléments se vivent et s’amplifient en régulation sociale sur le </w:t>
      </w:r>
      <w:r w:rsidRPr="00C05C6B">
        <w:rPr>
          <w:color w:val="000000" w:themeColor="text1"/>
          <w:lang w:val="fr-BE"/>
        </w:rPr>
        <w:lastRenderedPageBreak/>
        <w:t xml:space="preserve">terrain. </w:t>
      </w:r>
      <w:r w:rsidR="00E5401B">
        <w:rPr>
          <w:color w:val="000000" w:themeColor="text1"/>
          <w:lang w:val="fr-BE"/>
        </w:rPr>
        <w:t>Il nous semble essentiel d’envisager c</w:t>
      </w:r>
      <w:r w:rsidRPr="00C05C6B">
        <w:rPr>
          <w:color w:val="000000" w:themeColor="text1"/>
          <w:lang w:val="fr-BE"/>
        </w:rPr>
        <w:t xml:space="preserve">ette compréhension dans les questions de régulation du travail de plateforme et pour toute considération des formes de travail dans le nouveau monde du travail </w:t>
      </w:r>
      <w:r w:rsidRPr="00C05C6B">
        <w:rPr>
          <w:color w:val="000000" w:themeColor="text1"/>
          <w:lang w:val="fr-BE"/>
        </w:rPr>
        <w:fldChar w:fldCharType="begin"/>
      </w:r>
      <w:r w:rsidRPr="00C05C6B">
        <w:rPr>
          <w:color w:val="000000" w:themeColor="text1"/>
          <w:lang w:val="fr-BE"/>
        </w:rPr>
        <w:instrText xml:space="preserve"> ADDIN ZOTERO_ITEM CSL_CITATION {"citationID":"iEsZFPF4","properties":{"formattedCitation":"(Mercure &amp; Vultur, 2019)","plainCitation":"(Mercure &amp; Vultur, 2019)","noteIndex":0},"citationItems":[{"id":2958,"uris":["http://zotero.org/users/6183971/items/SX9R9I3G"],"itemData":{"id":2958,"type":"article-journal","abstract":"Au cours des dernières décennies, de nombreux changements économiques, politiques et culturels ont bouleversé la nature du travail, la manière de l’organiser ainsi que la relation d’emploi. Ces transformations nécessitent de revoir, de critiquer et d’actualiser les principaux concepts à partir desquels la sociologie analyse le monde du travail. Dans cet ouvrage, les concepts revisités sont les suivants : salariat, précarité, informalité, conflit, contrôle et organisation du travail, qualific...","container-title":"http://journals.openedition.org/lectures","language":"fr","note":"publisher: Laval (Presses de l'université)","source":"journals.openedition.org","title":"Dix concepts pour penser le nouveau monde du travail","URL":"https://journals.openedition.org/lectures/37232","author":[{"family":"Mercure","given":"Daniel"},{"family":"Vultur","given":"Mircea"}],"accessed":{"date-parts":[["2024",5,6]]},"issued":{"date-parts":[["2019"]]}}}],"schema":"https://github.com/citation-style-language/schema/raw/master/csl-citation.json"} </w:instrText>
      </w:r>
      <w:r w:rsidRPr="00C05C6B">
        <w:rPr>
          <w:color w:val="000000" w:themeColor="text1"/>
          <w:lang w:val="fr-BE"/>
        </w:rPr>
        <w:fldChar w:fldCharType="separate"/>
      </w:r>
      <w:r w:rsidRPr="00C05C6B">
        <w:rPr>
          <w:rFonts w:cs="Times New Roman"/>
        </w:rPr>
        <w:t>(Mercure &amp; Vultur, 2019)</w:t>
      </w:r>
      <w:r w:rsidRPr="00C05C6B">
        <w:rPr>
          <w:color w:val="000000" w:themeColor="text1"/>
          <w:lang w:val="fr-BE"/>
        </w:rPr>
        <w:fldChar w:fldCharType="end"/>
      </w:r>
      <w:r w:rsidRPr="00C05C6B">
        <w:rPr>
          <w:color w:val="000000" w:themeColor="text1"/>
          <w:lang w:val="fr-BE"/>
        </w:rPr>
        <w:t xml:space="preserve">.  </w:t>
      </w:r>
    </w:p>
    <w:p w14:paraId="01F1FC1D" w14:textId="43A8C979" w:rsidR="00DD020D" w:rsidRPr="00C05C6B" w:rsidRDefault="003E2A99" w:rsidP="00DD020D">
      <w:pPr>
        <w:shd w:val="clear" w:color="auto" w:fill="FFFFFF" w:themeFill="background1"/>
        <w:spacing w:before="120" w:after="120"/>
        <w:rPr>
          <w:color w:val="000000" w:themeColor="text1"/>
          <w:lang w:val="fr-BE"/>
        </w:rPr>
      </w:pPr>
      <w:r w:rsidRPr="00C05C6B">
        <w:rPr>
          <w:color w:val="000000" w:themeColor="text1"/>
          <w:lang w:val="fr-BE"/>
        </w:rPr>
        <w:t>Dans une perspective d’ouvertu</w:t>
      </w:r>
      <w:r w:rsidR="00CA1127" w:rsidRPr="00C05C6B">
        <w:rPr>
          <w:color w:val="000000" w:themeColor="text1"/>
          <w:lang w:val="fr-BE"/>
        </w:rPr>
        <w:t xml:space="preserve">re, nous soutenons une approche de la régulation </w:t>
      </w:r>
      <w:r w:rsidR="00845F2B" w:rsidRPr="00C05C6B">
        <w:rPr>
          <w:color w:val="000000" w:themeColor="text1"/>
          <w:lang w:val="fr-BE"/>
        </w:rPr>
        <w:t xml:space="preserve">qui permettrait de rééquilibrer les rapports entre structure et agence. </w:t>
      </w:r>
      <w:r w:rsidR="00A04FA5">
        <w:rPr>
          <w:color w:val="000000" w:themeColor="text1"/>
          <w:lang w:val="fr-BE"/>
        </w:rPr>
        <w:fldChar w:fldCharType="begin"/>
      </w:r>
      <w:r w:rsidR="00A04FA5">
        <w:rPr>
          <w:color w:val="000000" w:themeColor="text1"/>
          <w:lang w:val="fr-BE"/>
        </w:rPr>
        <w:instrText xml:space="preserve"> ADDIN ZOTERO_ITEM CSL_CITATION {"citationID":"lhJGqyMN","properties":{"formattedCitation":"(Lamers et al., 2022)","plainCitation":"(Lamers et al., 2022)","noteIndex":0},"citationItems":[{"id":2772,"uris":["http://zotero.org/users/6183971/items/7M2M4D64"],"itemData":{"id":2772,"type":"article-journal","abstract":"This paper proposes a conceptual framework to study and evaluate the impact of ‘Algorithmic Management’ (AM) on worker dignity. While the literature on AM addresses many concerns that relate to the dignity of workers, a shared understanding of what worker dignity means, and a framework to study it, in the context of software algorithms at work is lacking. We advance a conceptual framework based on a Capability Approach (CA) as a route to understanding worker dignity under AM. This paper contributes to the existing AM literature which currently is mainly focused on exploitation and violations of dignity and its protection. By using a CA, we expand this focus and can evaluate the possibility that AM might also enable and promote dignity. We conclude that our CA-based conceptual framework provides a valuable means to study AM and then discuss avenues for future research into the complex relationship between worker dignity and AM systems.","container-title":"Ethics and Information Technology","DOI":"10.1007/s10676-022-09637-y","ISSN":"1572-8439","issue":"1","journalAbbreviation":"Ethics Inf Technol","language":"en","page":"10","source":"Springer Link","title":"A Capability Approach to worker dignity under Algorithmic Management","URL":"https://doi.org/10.1007/s10676-022-09637-y","volume":"24","author":[{"family":"Lamers","given":"Laura"},{"family":"Meijerink","given":"Jeroen"},{"family":"Jansen","given":"Giedo"},{"family":"Boon","given":"Mieke"}],"accessed":{"date-parts":[["2023",10,27]]},"issued":{"date-parts":[["2022",2,3]]}}}],"schema":"https://github.com/citation-style-language/schema/raw/master/csl-citation.json"} </w:instrText>
      </w:r>
      <w:r w:rsidR="00A04FA5">
        <w:rPr>
          <w:color w:val="000000" w:themeColor="text1"/>
          <w:lang w:val="fr-BE"/>
        </w:rPr>
        <w:fldChar w:fldCharType="separate"/>
      </w:r>
      <w:r w:rsidR="00A04FA5">
        <w:rPr>
          <w:rFonts w:cs="Times New Roman"/>
        </w:rPr>
        <w:t>Lamers et al. (</w:t>
      </w:r>
      <w:r w:rsidR="00A04FA5" w:rsidRPr="00A04FA5">
        <w:rPr>
          <w:rFonts w:cs="Times New Roman"/>
        </w:rPr>
        <w:t>2022)</w:t>
      </w:r>
      <w:r w:rsidR="00A04FA5">
        <w:rPr>
          <w:color w:val="000000" w:themeColor="text1"/>
          <w:lang w:val="fr-BE"/>
        </w:rPr>
        <w:fldChar w:fldCharType="end"/>
      </w:r>
      <w:r w:rsidR="00160B34" w:rsidRPr="00C05C6B">
        <w:rPr>
          <w:color w:val="000000" w:themeColor="text1"/>
          <w:lang w:val="fr-BE"/>
        </w:rPr>
        <w:t xml:space="preserve"> ont proposé </w:t>
      </w:r>
      <w:r w:rsidR="00197742">
        <w:rPr>
          <w:color w:val="000000" w:themeColor="text1"/>
          <w:lang w:val="fr-BE"/>
        </w:rPr>
        <w:t>un</w:t>
      </w:r>
      <w:r w:rsidR="00160B34" w:rsidRPr="00C05C6B">
        <w:rPr>
          <w:color w:val="000000" w:themeColor="text1"/>
          <w:lang w:val="fr-BE"/>
        </w:rPr>
        <w:t xml:space="preserve"> cadre des </w:t>
      </w:r>
      <w:r w:rsidR="00120499" w:rsidRPr="00C05C6B">
        <w:rPr>
          <w:color w:val="000000" w:themeColor="text1"/>
          <w:lang w:val="fr-BE"/>
        </w:rPr>
        <w:t>capabilités</w:t>
      </w:r>
      <w:r w:rsidR="00160B34" w:rsidRPr="00C05C6B">
        <w:rPr>
          <w:color w:val="000000" w:themeColor="text1"/>
          <w:lang w:val="fr-BE"/>
        </w:rPr>
        <w:t xml:space="preserve"> pour mieux saisir la </w:t>
      </w:r>
      <w:r w:rsidR="00120499" w:rsidRPr="00C05C6B">
        <w:rPr>
          <w:color w:val="000000" w:themeColor="text1"/>
          <w:lang w:val="fr-BE"/>
        </w:rPr>
        <w:t>dignité</w:t>
      </w:r>
      <w:r w:rsidR="00160B34" w:rsidRPr="00C05C6B">
        <w:rPr>
          <w:color w:val="000000" w:themeColor="text1"/>
          <w:lang w:val="fr-BE"/>
        </w:rPr>
        <w:t xml:space="preserve"> des </w:t>
      </w:r>
      <w:r w:rsidR="00120499" w:rsidRPr="00C05C6B">
        <w:rPr>
          <w:color w:val="000000" w:themeColor="text1"/>
          <w:lang w:val="fr-BE"/>
        </w:rPr>
        <w:t>travailleurs</w:t>
      </w:r>
      <w:r w:rsidR="00160B34" w:rsidRPr="00C05C6B">
        <w:rPr>
          <w:color w:val="000000" w:themeColor="text1"/>
          <w:lang w:val="fr-BE"/>
        </w:rPr>
        <w:t xml:space="preserve"> dans l</w:t>
      </w:r>
      <w:r w:rsidR="00120499" w:rsidRPr="00C05C6B">
        <w:rPr>
          <w:color w:val="000000" w:themeColor="text1"/>
          <w:lang w:val="fr-BE"/>
        </w:rPr>
        <w:t>e</w:t>
      </w:r>
      <w:r w:rsidR="00160B34" w:rsidRPr="00C05C6B">
        <w:rPr>
          <w:color w:val="000000" w:themeColor="text1"/>
          <w:lang w:val="fr-BE"/>
        </w:rPr>
        <w:t xml:space="preserve">s formes de </w:t>
      </w:r>
      <w:r w:rsidR="00120499" w:rsidRPr="00C05C6B">
        <w:rPr>
          <w:color w:val="000000" w:themeColor="text1"/>
          <w:lang w:val="fr-BE"/>
        </w:rPr>
        <w:t>travail</w:t>
      </w:r>
      <w:r w:rsidR="00160B34" w:rsidRPr="00C05C6B">
        <w:rPr>
          <w:color w:val="000000" w:themeColor="text1"/>
          <w:lang w:val="fr-BE"/>
        </w:rPr>
        <w:t xml:space="preserve"> d</w:t>
      </w:r>
      <w:r w:rsidR="00120499" w:rsidRPr="00C05C6B">
        <w:rPr>
          <w:color w:val="000000" w:themeColor="text1"/>
          <w:lang w:val="fr-BE"/>
        </w:rPr>
        <w:t xml:space="preserve">ans </w:t>
      </w:r>
      <w:r w:rsidR="00160B34" w:rsidRPr="00C05C6B">
        <w:rPr>
          <w:color w:val="000000" w:themeColor="text1"/>
          <w:lang w:val="fr-BE"/>
        </w:rPr>
        <w:t xml:space="preserve">l’économie de </w:t>
      </w:r>
      <w:r w:rsidR="00120499" w:rsidRPr="00C05C6B">
        <w:rPr>
          <w:color w:val="000000" w:themeColor="text1"/>
          <w:lang w:val="fr-BE"/>
        </w:rPr>
        <w:t>plateformes</w:t>
      </w:r>
      <w:r w:rsidR="00160B34" w:rsidRPr="00C05C6B">
        <w:rPr>
          <w:color w:val="000000" w:themeColor="text1"/>
          <w:lang w:val="fr-BE"/>
        </w:rPr>
        <w:t xml:space="preserve">. </w:t>
      </w:r>
      <w:r w:rsidR="00DD020D">
        <w:rPr>
          <w:color w:val="000000" w:themeColor="text1"/>
          <w:lang w:val="fr-BE"/>
        </w:rPr>
        <w:t>C</w:t>
      </w:r>
      <w:r w:rsidR="00DD020D" w:rsidRPr="00C05C6B">
        <w:rPr>
          <w:color w:val="000000" w:themeColor="text1"/>
          <w:lang w:val="fr-BE"/>
        </w:rPr>
        <w:t xml:space="preserve">e cadre conceptuel ajuste et étend le schéma </w:t>
      </w:r>
      <w:r w:rsidR="00771AAB">
        <w:rPr>
          <w:color w:val="000000" w:themeColor="text1"/>
          <w:lang w:val="fr-BE"/>
        </w:rPr>
        <w:t>de l’approche par les capabilités d’Am</w:t>
      </w:r>
      <w:r w:rsidR="00F44B94">
        <w:rPr>
          <w:color w:val="000000" w:themeColor="text1"/>
          <w:lang w:val="fr-BE"/>
        </w:rPr>
        <w:t xml:space="preserve">artya Sen </w:t>
      </w:r>
      <w:r w:rsidR="00DD020D" w:rsidRPr="00C05C6B">
        <w:rPr>
          <w:color w:val="000000" w:themeColor="text1"/>
          <w:lang w:val="fr-BE"/>
        </w:rPr>
        <w:t xml:space="preserve">pour l'appliquer au contexte microéconomique du travail sous </w:t>
      </w:r>
      <w:r w:rsidR="00E808C1">
        <w:rPr>
          <w:color w:val="000000" w:themeColor="text1"/>
          <w:lang w:val="fr-BE"/>
        </w:rPr>
        <w:t>management algorithmique</w:t>
      </w:r>
      <w:r w:rsidR="00DD020D" w:rsidRPr="00C05C6B">
        <w:rPr>
          <w:color w:val="000000" w:themeColor="text1"/>
          <w:lang w:val="fr-BE"/>
        </w:rPr>
        <w:t xml:space="preserve"> (</w:t>
      </w:r>
      <w:r w:rsidR="00E808C1">
        <w:rPr>
          <w:color w:val="000000" w:themeColor="text1"/>
          <w:lang w:val="fr-BE"/>
        </w:rPr>
        <w:t>MA</w:t>
      </w:r>
      <w:r w:rsidR="00DD020D" w:rsidRPr="00C05C6B">
        <w:rPr>
          <w:color w:val="000000" w:themeColor="text1"/>
          <w:lang w:val="fr-BE"/>
        </w:rPr>
        <w:t xml:space="preserve">), en excluant des concepts </w:t>
      </w:r>
      <w:r w:rsidR="00997AA2">
        <w:rPr>
          <w:color w:val="000000" w:themeColor="text1"/>
          <w:lang w:val="fr-BE"/>
        </w:rPr>
        <w:t>tels que ceux</w:t>
      </w:r>
      <w:r w:rsidR="00DD020D" w:rsidRPr="00C05C6B">
        <w:rPr>
          <w:color w:val="000000" w:themeColor="text1"/>
          <w:lang w:val="fr-BE"/>
        </w:rPr>
        <w:t xml:space="preserve"> </w:t>
      </w:r>
      <w:r w:rsidR="00997AA2">
        <w:rPr>
          <w:color w:val="000000" w:themeColor="text1"/>
          <w:lang w:val="fr-BE"/>
        </w:rPr>
        <w:t>d</w:t>
      </w:r>
      <w:r w:rsidR="00DD020D" w:rsidRPr="00C05C6B">
        <w:rPr>
          <w:color w:val="000000" w:themeColor="text1"/>
          <w:lang w:val="fr-BE"/>
        </w:rPr>
        <w:t xml:space="preserve">es « biens » et </w:t>
      </w:r>
      <w:r w:rsidR="00997AA2">
        <w:rPr>
          <w:color w:val="000000" w:themeColor="text1"/>
          <w:lang w:val="fr-BE"/>
        </w:rPr>
        <w:t xml:space="preserve">de </w:t>
      </w:r>
      <w:r w:rsidR="00DD020D" w:rsidRPr="00C05C6B">
        <w:rPr>
          <w:color w:val="000000" w:themeColor="text1"/>
          <w:lang w:val="fr-BE"/>
        </w:rPr>
        <w:t>la « production de marché</w:t>
      </w:r>
      <w:r w:rsidR="00181208">
        <w:rPr>
          <w:color w:val="000000" w:themeColor="text1"/>
          <w:lang w:val="fr-BE"/>
        </w:rPr>
        <w:t> </w:t>
      </w:r>
      <w:r w:rsidR="00DD020D" w:rsidRPr="00C05C6B">
        <w:rPr>
          <w:color w:val="000000" w:themeColor="text1"/>
          <w:lang w:val="fr-BE"/>
        </w:rPr>
        <w:t>»</w:t>
      </w:r>
      <w:r w:rsidR="00997AA2">
        <w:rPr>
          <w:color w:val="000000" w:themeColor="text1"/>
          <w:lang w:val="fr-BE"/>
        </w:rPr>
        <w:t>,</w:t>
      </w:r>
      <w:r w:rsidR="00DD020D" w:rsidRPr="00C05C6B">
        <w:rPr>
          <w:color w:val="000000" w:themeColor="text1"/>
          <w:lang w:val="fr-BE"/>
        </w:rPr>
        <w:t xml:space="preserve"> qui selon ces auteurs </w:t>
      </w:r>
      <w:r w:rsidR="00997AA2">
        <w:rPr>
          <w:color w:val="000000" w:themeColor="text1"/>
          <w:lang w:val="fr-BE"/>
        </w:rPr>
        <w:t xml:space="preserve">ne sont </w:t>
      </w:r>
      <w:r w:rsidR="00DD020D" w:rsidRPr="00C05C6B">
        <w:rPr>
          <w:color w:val="000000" w:themeColor="text1"/>
          <w:lang w:val="fr-BE"/>
        </w:rPr>
        <w:t xml:space="preserve">pas pertinents pour le développement des capabilités au travail. Il incorpore des éléments spécifiques au contexte du travail, tels que la culture organisationnelle et le modèle commercial de la plateforme. Les capabilités représentent les opportunités offertes aux agents pour ce qu'ils peuvent faire et </w:t>
      </w:r>
      <w:r w:rsidR="00997AA2">
        <w:rPr>
          <w:color w:val="000000" w:themeColor="text1"/>
          <w:lang w:val="fr-BE"/>
        </w:rPr>
        <w:t xml:space="preserve">pour </w:t>
      </w:r>
      <w:r w:rsidR="00DD020D" w:rsidRPr="00C05C6B">
        <w:rPr>
          <w:color w:val="000000" w:themeColor="text1"/>
          <w:lang w:val="fr-BE"/>
        </w:rPr>
        <w:t xml:space="preserve">être au travail, telles que la possibilité d'apprendre, de prendre des décisions, d'exécuter un travail significatif et d'avoir un impact. </w:t>
      </w:r>
    </w:p>
    <w:p w14:paraId="17A7A8EE" w14:textId="648D3E73" w:rsidR="00183BA2" w:rsidRDefault="00183BA2" w:rsidP="00845F2B">
      <w:pPr>
        <w:shd w:val="clear" w:color="auto" w:fill="FFFFFF" w:themeFill="background1"/>
        <w:spacing w:before="120" w:after="120"/>
        <w:rPr>
          <w:color w:val="000000" w:themeColor="text1"/>
          <w:lang w:val="fr-BE"/>
        </w:rPr>
      </w:pPr>
      <w:r>
        <w:rPr>
          <w:color w:val="000000" w:themeColor="text1"/>
          <w:lang w:val="fr-BE"/>
        </w:rPr>
        <w:t>Lamers et al (2002) expliquent que l</w:t>
      </w:r>
      <w:r w:rsidR="00845F2B" w:rsidRPr="00C05C6B">
        <w:rPr>
          <w:color w:val="000000" w:themeColor="text1"/>
          <w:lang w:val="fr-BE"/>
        </w:rPr>
        <w:t xml:space="preserve">es conditions pour le développement des capabilités se divisent en plusieurs catégories : </w:t>
      </w:r>
    </w:p>
    <w:p w14:paraId="0141AA89" w14:textId="77777777" w:rsidR="00183BA2" w:rsidRDefault="00845F2B" w:rsidP="00183BA2">
      <w:pPr>
        <w:pStyle w:val="Paragraphedeliste"/>
        <w:numPr>
          <w:ilvl w:val="0"/>
          <w:numId w:val="19"/>
        </w:numPr>
        <w:shd w:val="clear" w:color="auto" w:fill="FFFFFF" w:themeFill="background1"/>
        <w:spacing w:before="120" w:after="120"/>
        <w:rPr>
          <w:color w:val="000000" w:themeColor="text1"/>
          <w:lang w:val="fr-BE"/>
        </w:rPr>
      </w:pPr>
      <w:r w:rsidRPr="00183BA2">
        <w:rPr>
          <w:color w:val="000000" w:themeColor="text1"/>
          <w:lang w:val="fr-BE"/>
        </w:rPr>
        <w:t xml:space="preserve">les moyens qui sont les pratiques de gestion des ressources humaines algorithmiques considérées comme des outils que les travailleurs peuvent utiliser pour influencer leur vie professionnelle et développer leurs capabilités ; </w:t>
      </w:r>
    </w:p>
    <w:p w14:paraId="1E947F8B" w14:textId="429B996F" w:rsidR="00183BA2" w:rsidRDefault="00845F2B" w:rsidP="00183BA2">
      <w:pPr>
        <w:pStyle w:val="Paragraphedeliste"/>
        <w:numPr>
          <w:ilvl w:val="0"/>
          <w:numId w:val="19"/>
        </w:numPr>
        <w:shd w:val="clear" w:color="auto" w:fill="FFFFFF" w:themeFill="background1"/>
        <w:spacing w:before="120" w:after="120"/>
        <w:rPr>
          <w:color w:val="000000" w:themeColor="text1"/>
          <w:lang w:val="fr-BE"/>
        </w:rPr>
      </w:pPr>
      <w:r w:rsidRPr="00183BA2">
        <w:rPr>
          <w:color w:val="000000" w:themeColor="text1"/>
          <w:lang w:val="fr-BE"/>
        </w:rPr>
        <w:t xml:space="preserve">les facteurs de conversion qui sont les conditions individuelles nécessaires pour transformer ces moyens en capabilités et incluent les compétences personnelles, les attitudes et les environnements de travail ; </w:t>
      </w:r>
    </w:p>
    <w:p w14:paraId="56AAD9C8" w14:textId="6CCEF6C9" w:rsidR="00183BA2" w:rsidRDefault="00845F2B" w:rsidP="00183BA2">
      <w:pPr>
        <w:pStyle w:val="Paragraphedeliste"/>
        <w:numPr>
          <w:ilvl w:val="0"/>
          <w:numId w:val="19"/>
        </w:numPr>
        <w:shd w:val="clear" w:color="auto" w:fill="FFFFFF" w:themeFill="background1"/>
        <w:spacing w:before="120" w:after="120"/>
        <w:rPr>
          <w:color w:val="000000" w:themeColor="text1"/>
          <w:lang w:val="fr-BE"/>
        </w:rPr>
      </w:pPr>
      <w:r w:rsidRPr="00183BA2">
        <w:rPr>
          <w:color w:val="000000" w:themeColor="text1"/>
          <w:lang w:val="fr-BE"/>
        </w:rPr>
        <w:t>les choix qui représentent la liberté des travailleurs de transformer leurs capabilités en fonctionnements</w:t>
      </w:r>
      <w:r w:rsidR="00183BA2">
        <w:rPr>
          <w:color w:val="000000" w:themeColor="text1"/>
          <w:lang w:val="fr-BE"/>
        </w:rPr>
        <w:t xml:space="preserve"> ; </w:t>
      </w:r>
      <w:r w:rsidRPr="00183BA2">
        <w:rPr>
          <w:color w:val="000000" w:themeColor="text1"/>
          <w:lang w:val="fr-BE"/>
        </w:rPr>
        <w:t xml:space="preserve"> </w:t>
      </w:r>
    </w:p>
    <w:p w14:paraId="33829987" w14:textId="4C44CBF4" w:rsidR="00183BA2" w:rsidRDefault="005340C1" w:rsidP="00183BA2">
      <w:pPr>
        <w:pStyle w:val="Paragraphedeliste"/>
        <w:numPr>
          <w:ilvl w:val="0"/>
          <w:numId w:val="19"/>
        </w:numPr>
        <w:shd w:val="clear" w:color="auto" w:fill="FFFFFF" w:themeFill="background1"/>
        <w:spacing w:before="120" w:after="120"/>
        <w:rPr>
          <w:color w:val="000000" w:themeColor="text1"/>
          <w:lang w:val="fr-BE"/>
        </w:rPr>
      </w:pPr>
      <w:r>
        <w:rPr>
          <w:color w:val="000000" w:themeColor="text1"/>
          <w:lang w:val="fr-BE"/>
        </w:rPr>
        <w:t>l</w:t>
      </w:r>
      <w:r w:rsidR="00845F2B" w:rsidRPr="00183BA2">
        <w:rPr>
          <w:color w:val="000000" w:themeColor="text1"/>
          <w:lang w:val="fr-BE"/>
        </w:rPr>
        <w:t xml:space="preserve">es fonctionnements </w:t>
      </w:r>
      <w:r>
        <w:rPr>
          <w:color w:val="000000" w:themeColor="text1"/>
          <w:lang w:val="fr-BE"/>
        </w:rPr>
        <w:t xml:space="preserve">qui sont </w:t>
      </w:r>
      <w:r w:rsidR="00845F2B" w:rsidRPr="00183BA2">
        <w:rPr>
          <w:color w:val="000000" w:themeColor="text1"/>
          <w:lang w:val="fr-BE"/>
        </w:rPr>
        <w:t>les réalisations des travailleurs qui constituent une vie de t</w:t>
      </w:r>
      <w:r w:rsidR="0023520E">
        <w:rPr>
          <w:color w:val="000000" w:themeColor="text1"/>
          <w:lang w:val="fr-BE"/>
        </w:rPr>
        <w:t xml:space="preserve">ravail digne ; </w:t>
      </w:r>
    </w:p>
    <w:p w14:paraId="58997CCF" w14:textId="52AE545A" w:rsidR="003E2A99" w:rsidRPr="00183BA2" w:rsidRDefault="00845F2B" w:rsidP="00183BA2">
      <w:pPr>
        <w:pStyle w:val="Paragraphedeliste"/>
        <w:numPr>
          <w:ilvl w:val="0"/>
          <w:numId w:val="19"/>
        </w:numPr>
        <w:shd w:val="clear" w:color="auto" w:fill="FFFFFF" w:themeFill="background1"/>
        <w:spacing w:before="120" w:after="120"/>
        <w:rPr>
          <w:color w:val="000000" w:themeColor="text1"/>
          <w:lang w:val="fr-BE"/>
        </w:rPr>
      </w:pPr>
      <w:r w:rsidRPr="00183BA2">
        <w:rPr>
          <w:color w:val="000000" w:themeColor="text1"/>
          <w:lang w:val="fr-BE"/>
        </w:rPr>
        <w:t xml:space="preserve">le contexte sociolégal et organisationnel </w:t>
      </w:r>
      <w:r w:rsidR="005340C1">
        <w:rPr>
          <w:color w:val="000000" w:themeColor="text1"/>
          <w:lang w:val="fr-BE"/>
        </w:rPr>
        <w:t xml:space="preserve">qui </w:t>
      </w:r>
      <w:r w:rsidRPr="00183BA2">
        <w:rPr>
          <w:color w:val="000000" w:themeColor="text1"/>
          <w:lang w:val="fr-BE"/>
        </w:rPr>
        <w:t>est le cadre dans lequel le développement des capabilités se produit, influençant directement et indirectement les opportunités des travailleurs</w:t>
      </w:r>
      <w:r w:rsidR="005340C1">
        <w:rPr>
          <w:color w:val="000000" w:themeColor="text1"/>
          <w:lang w:val="fr-BE"/>
        </w:rPr>
        <w:t xml:space="preserve">. </w:t>
      </w:r>
    </w:p>
    <w:p w14:paraId="78319437" w14:textId="7740AB31" w:rsidR="0049701C" w:rsidRPr="00C05C6B" w:rsidRDefault="0049701C" w:rsidP="0049701C">
      <w:pPr>
        <w:spacing w:before="120" w:after="120"/>
        <w:rPr>
          <w:color w:val="000000" w:themeColor="text1"/>
          <w:lang w:val="fr-BE"/>
        </w:rPr>
      </w:pPr>
      <w:r>
        <w:rPr>
          <w:color w:val="000000" w:themeColor="text1"/>
          <w:lang w:val="fr-BE"/>
        </w:rPr>
        <w:t>Cette approche</w:t>
      </w:r>
      <w:r w:rsidRPr="00C05C6B">
        <w:rPr>
          <w:color w:val="000000" w:themeColor="text1"/>
          <w:lang w:val="fr-BE"/>
        </w:rPr>
        <w:t xml:space="preserve"> </w:t>
      </w:r>
      <w:r>
        <w:rPr>
          <w:color w:val="000000" w:themeColor="text1"/>
          <w:lang w:val="fr-BE"/>
        </w:rPr>
        <w:t xml:space="preserve">permet </w:t>
      </w:r>
      <w:r w:rsidRPr="00C05C6B">
        <w:rPr>
          <w:color w:val="000000" w:themeColor="text1"/>
          <w:lang w:val="fr-BE"/>
        </w:rPr>
        <w:t>une transition de l'innovation à but lucratif vers l'innovation par les capacités (Ziegler</w:t>
      </w:r>
      <w:r w:rsidR="00584F96">
        <w:rPr>
          <w:color w:val="000000" w:themeColor="text1"/>
          <w:lang w:val="fr-BE"/>
        </w:rPr>
        <w:t>,</w:t>
      </w:r>
      <w:r w:rsidRPr="00C05C6B">
        <w:rPr>
          <w:color w:val="000000" w:themeColor="text1"/>
          <w:lang w:val="fr-BE"/>
        </w:rPr>
        <w:t xml:space="preserve"> 2010), non pas pour exclure l'innovation commerciale, mais pour intégrer </w:t>
      </w:r>
      <w:r w:rsidRPr="00C05C6B">
        <w:rPr>
          <w:color w:val="000000" w:themeColor="text1"/>
          <w:lang w:val="fr-BE"/>
        </w:rPr>
        <w:lastRenderedPageBreak/>
        <w:t xml:space="preserve">l'innovation dans un débat plus large </w:t>
      </w:r>
      <w:r w:rsidR="0023520E">
        <w:rPr>
          <w:color w:val="000000" w:themeColor="text1"/>
          <w:lang w:val="fr-BE"/>
        </w:rPr>
        <w:t>et d’inclure de cette façon</w:t>
      </w:r>
      <w:r w:rsidRPr="00C05C6B">
        <w:rPr>
          <w:color w:val="000000" w:themeColor="text1"/>
          <w:lang w:val="fr-BE"/>
        </w:rPr>
        <w:t xml:space="preserve"> </w:t>
      </w:r>
      <w:r w:rsidR="0023520E">
        <w:rPr>
          <w:color w:val="000000" w:themeColor="text1"/>
          <w:lang w:val="fr-BE"/>
        </w:rPr>
        <w:t>l</w:t>
      </w:r>
      <w:r w:rsidRPr="00C05C6B">
        <w:rPr>
          <w:color w:val="000000" w:themeColor="text1"/>
          <w:lang w:val="fr-BE"/>
        </w:rPr>
        <w:t>es finalités</w:t>
      </w:r>
      <w:r w:rsidR="000F1038">
        <w:rPr>
          <w:color w:val="000000" w:themeColor="text1"/>
          <w:lang w:val="fr-BE"/>
        </w:rPr>
        <w:t xml:space="preserve"> </w:t>
      </w:r>
      <w:r w:rsidR="0023520E">
        <w:rPr>
          <w:color w:val="000000" w:themeColor="text1"/>
          <w:lang w:val="fr-BE"/>
        </w:rPr>
        <w:t xml:space="preserve">qui ont lieu </w:t>
      </w:r>
      <w:r w:rsidR="000F1038">
        <w:rPr>
          <w:color w:val="000000" w:themeColor="text1"/>
          <w:lang w:val="fr-BE"/>
        </w:rPr>
        <w:t>dans le champ du travail</w:t>
      </w:r>
      <w:r w:rsidRPr="00C05C6B">
        <w:rPr>
          <w:color w:val="000000" w:themeColor="text1"/>
          <w:lang w:val="fr-BE"/>
        </w:rPr>
        <w:t xml:space="preserve">. Les conflits, y compris culturels, font partie intégrante du processus. </w:t>
      </w:r>
      <w:r w:rsidR="000F1038">
        <w:rPr>
          <w:color w:val="000000" w:themeColor="text1"/>
          <w:lang w:val="fr-BE"/>
        </w:rPr>
        <w:t>Cette approche est proposée car elle permet de tenir compte à la fois des effets de str</w:t>
      </w:r>
      <w:r w:rsidR="00773757">
        <w:rPr>
          <w:color w:val="000000" w:themeColor="text1"/>
          <w:lang w:val="fr-BE"/>
        </w:rPr>
        <w:t>uctures</w:t>
      </w:r>
      <w:r w:rsidR="000F1038">
        <w:rPr>
          <w:color w:val="000000" w:themeColor="text1"/>
          <w:lang w:val="fr-BE"/>
        </w:rPr>
        <w:t xml:space="preserve"> et ceux de l’agence</w:t>
      </w:r>
      <w:r w:rsidR="00773757">
        <w:rPr>
          <w:color w:val="000000" w:themeColor="text1"/>
          <w:lang w:val="fr-BE"/>
        </w:rPr>
        <w:t xml:space="preserve"> en mettant en </w:t>
      </w:r>
      <w:r w:rsidR="00773757" w:rsidRPr="00773757">
        <w:rPr>
          <w:color w:val="000000" w:themeColor="text1"/>
          <w:lang w:val="fr-BE"/>
        </w:rPr>
        <w:t>relation les contraintes socio-structurelles et la capacité d'action des individus</w:t>
      </w:r>
      <w:r w:rsidR="00773757">
        <w:rPr>
          <w:color w:val="000000" w:themeColor="text1"/>
          <w:lang w:val="fr-BE"/>
        </w:rPr>
        <w:t xml:space="preserve">. </w:t>
      </w:r>
    </w:p>
    <w:p w14:paraId="7CFA5A7E" w14:textId="73F95E14" w:rsidR="00D5119F" w:rsidRPr="00C05C6B" w:rsidRDefault="00360957" w:rsidP="00D508E5">
      <w:pPr>
        <w:pStyle w:val="Titre3"/>
      </w:pPr>
      <w:bookmarkStart w:id="410" w:name="_Toc169527973"/>
      <w:r w:rsidRPr="00C05C6B">
        <w:t>L’</w:t>
      </w:r>
      <w:r w:rsidR="00D508E5" w:rsidRPr="00C05C6B">
        <w:t>institutionnalisation</w:t>
      </w:r>
      <w:r w:rsidRPr="00C05C6B">
        <w:t xml:space="preserve">, une façon de </w:t>
      </w:r>
      <w:r w:rsidR="00107455" w:rsidRPr="00C05C6B">
        <w:t>dépasser le</w:t>
      </w:r>
      <w:r w:rsidRPr="00C05C6B">
        <w:t xml:space="preserve"> </w:t>
      </w:r>
      <w:r w:rsidR="00D508E5" w:rsidRPr="00C05C6B">
        <w:t>clivage</w:t>
      </w:r>
      <w:r w:rsidRPr="00C05C6B">
        <w:t xml:space="preserve"> formel/informel de la régulation</w:t>
      </w:r>
      <w:bookmarkEnd w:id="410"/>
      <w:r w:rsidRPr="00C05C6B">
        <w:t xml:space="preserve"> </w:t>
      </w:r>
    </w:p>
    <w:p w14:paraId="32A6969F" w14:textId="2F1D2976" w:rsidR="005D0BE1" w:rsidRDefault="005D0BE1" w:rsidP="005516E1">
      <w:bookmarkStart w:id="411" w:name="_Toc149396697"/>
      <w:bookmarkStart w:id="412" w:name="_Toc151300088"/>
      <w:r w:rsidRPr="00C05C6B">
        <w:t>Notre projet doctoral avait pour objectif d’étudier la régulation du travail dans le secteur des taxis à Bruxelles. Cet objectif visait à dépasser le caractère binaire du concept de régulation, c'est-à-dire le clivage entre le formel et l'informel. Pour ce faire, nous avons fixé plusieurs objectifs : dénaturaliser le concept de régulation, nous concentrer sur le discours des acteurs et étudier la problématique à trois niveaux d’analyse.</w:t>
      </w:r>
    </w:p>
    <w:p w14:paraId="4CE3678C" w14:textId="77777777" w:rsidR="008B70AF" w:rsidRDefault="00BF7622" w:rsidP="00D0103F">
      <w:r>
        <w:t>Au début de ce document, nous avons abordé le concept d’informalité. L'informalité se réfère aux emplois sans protections légales et sociales, que ce soit à l'intérieur ou à l'extérieur du secteur informel. L'économie informelle est définie comme une économie sans réglementation facile d'accès, incluant les emplois indépendants dans des petites entreprises non enregistrées et les emplois salariés non protégés.</w:t>
      </w:r>
      <w:r w:rsidR="00A6431D">
        <w:t xml:space="preserve"> </w:t>
      </w:r>
      <w:r>
        <w:t xml:space="preserve">Le développement technologique a profondément modifié la nature de l'emploi et les types de relations professionnelles, rapprochant le travail de plateforme des phénomènes d’informalité. </w:t>
      </w:r>
    </w:p>
    <w:p w14:paraId="1D21E565" w14:textId="29E152A9" w:rsidR="00D0103F" w:rsidRDefault="00BF7622" w:rsidP="00D0103F">
      <w:r>
        <w:t>Les plateformes opèrent souvent sans réglementation adaptée, incorporant des caractéristiques de l'économie informelle, ce qui nécessite des recherches pour comprendre ces nouvelles formes de travail et leur impact sur les normes du travail.</w:t>
      </w:r>
      <w:r w:rsidR="00D0103F" w:rsidRPr="00D0103F">
        <w:t xml:space="preserve"> </w:t>
      </w:r>
      <w:r w:rsidR="00275C91">
        <w:t>Les théories néo</w:t>
      </w:r>
      <w:r w:rsidR="00D0103F">
        <w:t>institutionnelles sont mobilisées pour comprendre comment les normes culturelles et les conflits influencent la régulation du travail et l'institutionnalisation des nouvelles formes de travail. L'étude met en lumière les limitations des approches traditionnelles de la régulation et propose une perspective plus dynamique et contextualisée de la régulation sociale du travail de plateforme.</w:t>
      </w:r>
    </w:p>
    <w:p w14:paraId="56129A77" w14:textId="530AE403" w:rsidR="00BF7622" w:rsidRDefault="00A6431D" w:rsidP="00BF7622">
      <w:r>
        <w:t>Notre étude</w:t>
      </w:r>
      <w:r w:rsidR="00BF7622">
        <w:t xml:space="preserve"> </w:t>
      </w:r>
      <w:r>
        <w:t>s’est penchée</w:t>
      </w:r>
      <w:r w:rsidR="00BF7622">
        <w:t xml:space="preserve"> sur l'impact d'Uber dans le secteur des taxis, illustrant comment une nouvelle forme de travail s'institutionnalise malgré les crises de régulation qu'elle suscite. Uber a introduit des changements majeurs dans le secteur </w:t>
      </w:r>
      <w:r w:rsidR="008B70AF">
        <w:t>taxi</w:t>
      </w:r>
      <w:r w:rsidR="00BF7622">
        <w:t>, provoquant des débats sur la régulation de ces nouvelles formes de travail et sur la nécessité de réformes pour intégrer ces nouvelles réalités économiques et technologiques.</w:t>
      </w:r>
      <w:r w:rsidR="00810EF5">
        <w:t xml:space="preserve"> Le concept de régulation est analysé comme </w:t>
      </w:r>
      <w:r w:rsidR="00810EF5">
        <w:lastRenderedPageBreak/>
        <w:t>un phénomène social construit par les acteurs dans des conditions spatio-temporelles spécifiques, et non simplement comme un ensemble de règles légales. L'institutionnalisation est présentée comme un processus permettant de dépasser le clivage formel/informel, en intégrant des dynamiques sociales et culturelles qui légitiment les nouvelles formes de travail.</w:t>
      </w:r>
    </w:p>
    <w:p w14:paraId="1F2D21EC" w14:textId="1FE1CA9E" w:rsidR="00A6431D" w:rsidRDefault="00C5686A" w:rsidP="00A6431D">
      <w:r>
        <w:t>En effet, n</w:t>
      </w:r>
      <w:r w:rsidR="005D0BE1" w:rsidRPr="00C05C6B">
        <w:t xml:space="preserve">os résultats montrent que réguler le travail des plateformes ne consiste pas simplement à catégoriser, bannir ou cibler les comportements déviants. Il est crucial de prendre en compte le caractère social de la régulation et le processus de légitimation des innovations sociales. Cela nous offre des indications claires sur la perception du travail par les acteurs et permet d'identifier les zones invisibles du travail de plateforme, à partir des significations qui le légitiment. Ces zones invisibles soutiennent la légitimité </w:t>
      </w:r>
      <w:r w:rsidR="00244288" w:rsidRPr="00C05C6B">
        <w:t>pragmatique liée à l’utilisation de la technologie</w:t>
      </w:r>
      <w:r w:rsidR="005D0BE1" w:rsidRPr="00C05C6B">
        <w:t xml:space="preserve"> et expliquent comment et pourquoi une forme de travail initialement considérée comme non standard devient </w:t>
      </w:r>
      <w:r w:rsidR="00810EF5">
        <w:t>la</w:t>
      </w:r>
      <w:r w:rsidR="005D0BE1" w:rsidRPr="00C05C6B">
        <w:t xml:space="preserve"> norme pour certains individus.</w:t>
      </w:r>
      <w:r w:rsidR="00A6431D" w:rsidRPr="00A6431D">
        <w:t xml:space="preserve"> </w:t>
      </w:r>
      <w:r w:rsidR="00A6431D">
        <w:t>La régulation du travail ne se résume pas à une simple distinction entre travail formel et informel, mais à diverses formes plus complexes de relations de travail</w:t>
      </w:r>
    </w:p>
    <w:p w14:paraId="381ADF15" w14:textId="1C4C9E58" w:rsidR="005D0BE1" w:rsidRDefault="005D0BE1" w:rsidP="005516E1">
      <w:r w:rsidRPr="00C05C6B">
        <w:t>Notre recherche doctorale propose une perspective riche sur le processus d'institutionnalisation. Cela nous a permis de saisir le caractère social de la régulation et de comprendre comment une forme de travail se légitime. Nous avons également exploré la complexité des nouvelles formes de travail introduites par la technologie.</w:t>
      </w:r>
      <w:r w:rsidR="00244288" w:rsidRPr="00C05C6B">
        <w:t xml:space="preserve"> </w:t>
      </w:r>
      <w:r w:rsidRPr="00C05C6B">
        <w:t>Uber, par exemple, offre non seulement une flexibilité organisationnelle</w:t>
      </w:r>
      <w:r w:rsidR="00E14A52">
        <w:t>,</w:t>
      </w:r>
      <w:r w:rsidRPr="00C05C6B">
        <w:t xml:space="preserve"> mais aussi une flexibilité d'application et d'appropriation. Cela séduit les zones d'ombre de</w:t>
      </w:r>
      <w:r w:rsidR="00D0103F">
        <w:t xml:space="preserve"> la réalité de travail</w:t>
      </w:r>
      <w:r w:rsidR="00F973DE">
        <w:t xml:space="preserve"> de</w:t>
      </w:r>
      <w:r w:rsidR="00D0103F">
        <w:t xml:space="preserve"> </w:t>
      </w:r>
      <w:r w:rsidRPr="00C05C6B">
        <w:t xml:space="preserve">la population immigrée </w:t>
      </w:r>
      <w:r w:rsidR="00D0103F">
        <w:t>qui sont perméables à ces nouvelles formes d’emploi</w:t>
      </w:r>
      <w:r w:rsidRPr="00C05C6B">
        <w:t>. Alors que l'informalité est théoriquement une sortie du système, les chauffeurs perçoivent leur travail pour une plateforme comme une entrée dans le système formel. Bien que l'opinion générale considère Uber comme une forme informelle et excluante d'emploi, ces individus se sentent plus intégrés et voient ce travail comme un levier d’émancipation et d’intégration dans la société.</w:t>
      </w:r>
    </w:p>
    <w:p w14:paraId="3D3418A6" w14:textId="77777777" w:rsidR="009A7EFE" w:rsidRDefault="00501416" w:rsidP="005516E1">
      <w:pPr>
        <w:sectPr w:rsidR="009A7EFE" w:rsidSect="000A6E92">
          <w:headerReference w:type="default" r:id="rId43"/>
          <w:type w:val="oddPage"/>
          <w:pgSz w:w="11906" w:h="16838"/>
          <w:pgMar w:top="1418" w:right="1418" w:bottom="1418" w:left="1418" w:header="709" w:footer="709" w:gutter="0"/>
          <w:cols w:space="708"/>
          <w:docGrid w:linePitch="360"/>
        </w:sectPr>
      </w:pPr>
      <w:r>
        <w:t>En fin de</w:t>
      </w:r>
      <w:r w:rsidR="0031713E">
        <w:t xml:space="preserve"> parcours, notre recherche, en </w:t>
      </w:r>
      <w:r>
        <w:t>mettant en lumière les défis posés par les nouvelles formes de travail introduites par les technologies en matière de normes, propose des pistes pour une régulation plus adaptée à ces réalités émergentes.</w:t>
      </w:r>
      <w:r w:rsidR="00F973DE">
        <w:t xml:space="preserve"> </w:t>
      </w:r>
      <w:r w:rsidR="005D0BE1" w:rsidRPr="00C05C6B">
        <w:t xml:space="preserve">Les solutions actuelles sont souvent des compromis sectoriels qui ne résolvent pas les tensions institutionnelles fondamentales. Des réformes macroinstitutionnelles sont nécessaires pour réintégrer le travail des plateformes dans </w:t>
      </w:r>
      <w:r w:rsidR="00D42B71" w:rsidRPr="00C05C6B">
        <w:t xml:space="preserve">des logiques de justice sociale. </w:t>
      </w:r>
      <w:r w:rsidR="00C5686A">
        <w:t xml:space="preserve">La formation de ces </w:t>
      </w:r>
      <w:r w:rsidR="005D0BE1" w:rsidRPr="00C05C6B">
        <w:t>règles et des conventions est un processus social</w:t>
      </w:r>
      <w:r>
        <w:t xml:space="preserve"> qu’il est </w:t>
      </w:r>
      <w:r w:rsidR="00F973DE">
        <w:t>éga</w:t>
      </w:r>
      <w:r w:rsidR="00E12CF1">
        <w:t>lement important</w:t>
      </w:r>
      <w:r>
        <w:t xml:space="preserve"> d’appréhender</w:t>
      </w:r>
      <w:r w:rsidR="005D0BE1" w:rsidRPr="00C05C6B">
        <w:t xml:space="preserve">. Nous pensons que les régulations </w:t>
      </w:r>
      <w:r w:rsidR="005D0BE1" w:rsidRPr="00C05C6B">
        <w:lastRenderedPageBreak/>
        <w:t xml:space="preserve">envisagées doivent passer par des études </w:t>
      </w:r>
      <w:r w:rsidR="00C5686A">
        <w:t>sur la</w:t>
      </w:r>
      <w:r w:rsidR="005D0BE1" w:rsidRPr="00C05C6B">
        <w:t xml:space="preserve"> nature complexe des nouvelles formes d’emploi et des conflits qu’elles soulèvent.</w:t>
      </w:r>
      <w:r w:rsidR="00B25048" w:rsidRPr="00C05C6B">
        <w:t xml:space="preserve"> Dans </w:t>
      </w:r>
      <w:r w:rsidR="00E11F2D" w:rsidRPr="00C05C6B">
        <w:t>cette</w:t>
      </w:r>
      <w:r w:rsidR="00B25048" w:rsidRPr="00C05C6B">
        <w:t xml:space="preserve"> recherche </w:t>
      </w:r>
      <w:r w:rsidR="0010526C" w:rsidRPr="00C05C6B">
        <w:t>doctorale</w:t>
      </w:r>
      <w:r w:rsidR="00B25048" w:rsidRPr="00C05C6B">
        <w:t>, nous avons montré que la régulation du travail de plateforme n</w:t>
      </w:r>
      <w:r w:rsidR="0010526C" w:rsidRPr="00C05C6B">
        <w:t xml:space="preserve">e peut </w:t>
      </w:r>
      <w:r w:rsidR="00D42B71" w:rsidRPr="00C05C6B">
        <w:t>consister</w:t>
      </w:r>
      <w:r w:rsidR="00EC16C3" w:rsidRPr="00C05C6B">
        <w:t xml:space="preserve"> </w:t>
      </w:r>
      <w:r w:rsidR="00E14A52">
        <w:t>en</w:t>
      </w:r>
      <w:r w:rsidR="00EC16C3" w:rsidRPr="00C05C6B">
        <w:t xml:space="preserve"> une dénonciation du système </w:t>
      </w:r>
      <w:r w:rsidR="00E11F2D" w:rsidRPr="00C05C6B">
        <w:t>capitaliste</w:t>
      </w:r>
      <w:r w:rsidR="00EC16C3" w:rsidRPr="00C05C6B">
        <w:t xml:space="preserve">, des comportements </w:t>
      </w:r>
      <w:r w:rsidR="00E11F2D" w:rsidRPr="00C05C6B">
        <w:t>opportuni</w:t>
      </w:r>
      <w:r w:rsidR="002856B9">
        <w:t>stes des plateformes</w:t>
      </w:r>
      <w:r w:rsidR="00EC16C3" w:rsidRPr="00C05C6B">
        <w:t xml:space="preserve"> et </w:t>
      </w:r>
      <w:r w:rsidR="00E14A52">
        <w:t xml:space="preserve">de la </w:t>
      </w:r>
      <w:r w:rsidR="00EC16C3" w:rsidRPr="00C05C6B">
        <w:t>domination du MA</w:t>
      </w:r>
      <w:r w:rsidR="00E14A52">
        <w:t>,</w:t>
      </w:r>
      <w:r w:rsidR="00EC16C3" w:rsidRPr="00C05C6B">
        <w:t xml:space="preserve"> ni des </w:t>
      </w:r>
      <w:r w:rsidR="003742AB" w:rsidRPr="00C05C6B">
        <w:t>comportements</w:t>
      </w:r>
      <w:r w:rsidR="002856B9">
        <w:t xml:space="preserve"> aliénés et</w:t>
      </w:r>
      <w:r w:rsidR="003742AB" w:rsidRPr="00C05C6B">
        <w:t xml:space="preserve"> de résistances des travailleurs. Nous </w:t>
      </w:r>
      <w:r w:rsidR="00E14A52">
        <w:t>estim</w:t>
      </w:r>
      <w:r w:rsidR="003742AB" w:rsidRPr="00C05C6B">
        <w:t xml:space="preserve">ons que cette </w:t>
      </w:r>
      <w:r w:rsidR="00E11F2D" w:rsidRPr="00C05C6B">
        <w:t>problématique</w:t>
      </w:r>
      <w:r w:rsidR="003742AB" w:rsidRPr="00C05C6B">
        <w:t xml:space="preserve"> relève d’un</w:t>
      </w:r>
      <w:r w:rsidR="00A40BC6" w:rsidRPr="00C05C6B">
        <w:t xml:space="preserve"> phénomène </w:t>
      </w:r>
      <w:r w:rsidR="00E11F2D" w:rsidRPr="00C05C6B">
        <w:t>complexe</w:t>
      </w:r>
      <w:r w:rsidR="00A40BC6" w:rsidRPr="00C05C6B">
        <w:t xml:space="preserve"> de nouvelles institutions de </w:t>
      </w:r>
      <w:r w:rsidR="00E11F2D" w:rsidRPr="00C05C6B">
        <w:t>travail</w:t>
      </w:r>
      <w:r w:rsidR="00A40BC6" w:rsidRPr="00C05C6B">
        <w:t xml:space="preserve"> </w:t>
      </w:r>
      <w:r w:rsidR="00E14A52">
        <w:t>dans lesquelles</w:t>
      </w:r>
      <w:r w:rsidR="00A40BC6" w:rsidRPr="00C05C6B">
        <w:t xml:space="preserve"> la technolog</w:t>
      </w:r>
      <w:r w:rsidR="00D42B71" w:rsidRPr="00C05C6B">
        <w:t>i</w:t>
      </w:r>
      <w:r w:rsidR="00A40BC6" w:rsidRPr="00C05C6B">
        <w:t xml:space="preserve">e </w:t>
      </w:r>
      <w:r w:rsidR="00E11F2D" w:rsidRPr="00C05C6B">
        <w:t xml:space="preserve">devient centrale.  </w:t>
      </w:r>
    </w:p>
    <w:p w14:paraId="1BC2B958" w14:textId="63F61196" w:rsidR="007B463C" w:rsidRPr="00501416" w:rsidRDefault="007B463C" w:rsidP="005516E1">
      <w:pPr>
        <w:rPr>
          <w:b/>
          <w:smallCaps/>
        </w:rPr>
      </w:pPr>
    </w:p>
    <w:p w14:paraId="648FEB30" w14:textId="617D68A2" w:rsidR="00DC5C4B" w:rsidRPr="00C05C6B" w:rsidRDefault="00DC5C4B" w:rsidP="005516E1">
      <w:pPr>
        <w:rPr>
          <w:rFonts w:cs="Times New Roman"/>
          <w:b/>
          <w:smallCaps/>
          <w:color w:val="000000" w:themeColor="text1"/>
          <w:sz w:val="28"/>
          <w:szCs w:val="24"/>
          <w:lang w:val="fr-BE"/>
        </w:rPr>
      </w:pPr>
      <w:r w:rsidRPr="00C05C6B">
        <w:rPr>
          <w:color w:val="000000" w:themeColor="text1"/>
        </w:rPr>
        <w:br w:type="page"/>
      </w:r>
    </w:p>
    <w:p w14:paraId="506B8308" w14:textId="77777777" w:rsidR="000A6E92" w:rsidRDefault="000A6E92" w:rsidP="00EE7CB1">
      <w:pPr>
        <w:pStyle w:val="Titre1"/>
        <w:rPr>
          <w:color w:val="000000" w:themeColor="text1"/>
        </w:rPr>
        <w:sectPr w:rsidR="000A6E92" w:rsidSect="009A7EFE">
          <w:headerReference w:type="default" r:id="rId44"/>
          <w:type w:val="continuous"/>
          <w:pgSz w:w="11906" w:h="16838"/>
          <w:pgMar w:top="1418" w:right="1418" w:bottom="1418" w:left="1418" w:header="709" w:footer="709" w:gutter="0"/>
          <w:cols w:space="708"/>
          <w:docGrid w:linePitch="360"/>
        </w:sectPr>
      </w:pPr>
      <w:bookmarkStart w:id="413" w:name="_Toc169527974"/>
    </w:p>
    <w:p w14:paraId="723A4D96" w14:textId="77777777" w:rsidR="00003517" w:rsidRDefault="00003517" w:rsidP="00EE7CB1">
      <w:pPr>
        <w:pStyle w:val="Titre1"/>
        <w:rPr>
          <w:color w:val="000000" w:themeColor="text1"/>
        </w:rPr>
        <w:sectPr w:rsidR="00003517" w:rsidSect="000A6E92">
          <w:type w:val="oddPage"/>
          <w:pgSz w:w="11906" w:h="16838"/>
          <w:pgMar w:top="1418" w:right="1418" w:bottom="1418" w:left="1418" w:header="709" w:footer="709" w:gutter="0"/>
          <w:cols w:space="708"/>
          <w:docGrid w:linePitch="360"/>
        </w:sectPr>
      </w:pPr>
    </w:p>
    <w:p w14:paraId="1B682CBE" w14:textId="79D11141" w:rsidR="00C24D34" w:rsidRPr="00C05C6B" w:rsidRDefault="00694033" w:rsidP="00EE7CB1">
      <w:pPr>
        <w:pStyle w:val="Titre1"/>
        <w:rPr>
          <w:color w:val="000000" w:themeColor="text1"/>
        </w:rPr>
      </w:pPr>
      <w:r w:rsidRPr="00C05C6B">
        <w:rPr>
          <w:color w:val="000000" w:themeColor="text1"/>
        </w:rPr>
        <w:lastRenderedPageBreak/>
        <w:t>Conclusion générale</w:t>
      </w:r>
      <w:bookmarkEnd w:id="382"/>
      <w:bookmarkEnd w:id="383"/>
      <w:bookmarkEnd w:id="411"/>
      <w:bookmarkEnd w:id="412"/>
      <w:bookmarkEnd w:id="413"/>
      <w:r w:rsidRPr="00C05C6B">
        <w:rPr>
          <w:color w:val="000000" w:themeColor="text1"/>
        </w:rPr>
        <w:t xml:space="preserve"> </w:t>
      </w:r>
    </w:p>
    <w:p w14:paraId="0760CE3A" w14:textId="08C2785B" w:rsidR="00274801" w:rsidRPr="00C05C6B" w:rsidRDefault="00274801" w:rsidP="00B610CD">
      <w:pPr>
        <w:pStyle w:val="Titre3"/>
        <w:rPr>
          <w:color w:val="000000" w:themeColor="text1"/>
        </w:rPr>
      </w:pPr>
      <w:bookmarkStart w:id="414" w:name="_Toc149396698"/>
      <w:bookmarkStart w:id="415" w:name="_Toc151300089"/>
      <w:bookmarkStart w:id="416" w:name="_Toc169527975"/>
      <w:r w:rsidRPr="00C05C6B">
        <w:rPr>
          <w:color w:val="000000" w:themeColor="text1"/>
        </w:rPr>
        <w:t>Rappel de l’objectif</w:t>
      </w:r>
      <w:bookmarkEnd w:id="414"/>
      <w:bookmarkEnd w:id="415"/>
      <w:bookmarkEnd w:id="416"/>
      <w:r w:rsidRPr="00C05C6B">
        <w:rPr>
          <w:color w:val="000000" w:themeColor="text1"/>
        </w:rPr>
        <w:t xml:space="preserve"> </w:t>
      </w:r>
    </w:p>
    <w:p w14:paraId="313A2E79" w14:textId="5A906465" w:rsidR="000560E8" w:rsidRPr="00C05C6B" w:rsidRDefault="00F00AA0" w:rsidP="000560E8">
      <w:pPr>
        <w:spacing w:before="120" w:after="120"/>
        <w:rPr>
          <w:b/>
          <w:color w:val="000000" w:themeColor="text1"/>
          <w:lang w:val="fr-BE"/>
        </w:rPr>
      </w:pPr>
      <w:r w:rsidRPr="00C05C6B">
        <w:rPr>
          <w:color w:val="000000" w:themeColor="text1"/>
          <w:lang w:val="fr-BE"/>
        </w:rPr>
        <w:t>L</w:t>
      </w:r>
      <w:r w:rsidR="003C0513" w:rsidRPr="00C05C6B">
        <w:rPr>
          <w:color w:val="000000" w:themeColor="text1"/>
          <w:lang w:val="fr-BE"/>
        </w:rPr>
        <w:t xml:space="preserve">'objectif </w:t>
      </w:r>
      <w:r w:rsidRPr="00C05C6B">
        <w:rPr>
          <w:color w:val="000000" w:themeColor="text1"/>
          <w:lang w:val="fr-BE"/>
        </w:rPr>
        <w:t xml:space="preserve">du projet </w:t>
      </w:r>
      <w:r w:rsidR="00400CB4" w:rsidRPr="00C05C6B">
        <w:rPr>
          <w:color w:val="000000" w:themeColor="text1"/>
          <w:lang w:val="fr-BE"/>
        </w:rPr>
        <w:t>RW</w:t>
      </w:r>
      <w:r w:rsidRPr="00C05C6B">
        <w:rPr>
          <w:color w:val="000000" w:themeColor="text1"/>
          <w:lang w:val="fr-BE"/>
        </w:rPr>
        <w:t xml:space="preserve"> </w:t>
      </w:r>
      <w:r w:rsidR="00400CB4" w:rsidRPr="00C05C6B">
        <w:rPr>
          <w:color w:val="000000" w:themeColor="text1"/>
          <w:lang w:val="fr-BE"/>
        </w:rPr>
        <w:t>dans lequel s’inscrit cette recherche doctorale</w:t>
      </w:r>
      <w:r w:rsidRPr="00C05C6B">
        <w:rPr>
          <w:color w:val="000000" w:themeColor="text1"/>
          <w:lang w:val="fr-BE"/>
        </w:rPr>
        <w:t xml:space="preserve"> </w:t>
      </w:r>
      <w:r w:rsidR="007E7056" w:rsidRPr="00C05C6B">
        <w:rPr>
          <w:color w:val="000000" w:themeColor="text1"/>
          <w:lang w:val="fr-BE"/>
        </w:rPr>
        <w:t xml:space="preserve">était </w:t>
      </w:r>
      <w:r w:rsidR="003C0513" w:rsidRPr="00C05C6B">
        <w:rPr>
          <w:color w:val="000000" w:themeColor="text1"/>
          <w:lang w:val="fr-BE"/>
        </w:rPr>
        <w:t>de contribuer à une compréhension plus approfondie des phéno</w:t>
      </w:r>
      <w:r w:rsidRPr="00C05C6B">
        <w:rPr>
          <w:color w:val="000000" w:themeColor="text1"/>
          <w:lang w:val="fr-BE"/>
        </w:rPr>
        <w:t xml:space="preserve">mènes d'informalité du travail. </w:t>
      </w:r>
      <w:bookmarkStart w:id="417" w:name="_Toc149396699"/>
      <w:r w:rsidR="00400CB4" w:rsidRPr="00C05C6B">
        <w:rPr>
          <w:color w:val="000000" w:themeColor="text1"/>
          <w:lang w:val="fr-BE"/>
        </w:rPr>
        <w:t xml:space="preserve">En </w:t>
      </w:r>
      <w:r w:rsidR="007E7056" w:rsidRPr="00C05C6B">
        <w:rPr>
          <w:color w:val="000000" w:themeColor="text1"/>
          <w:lang w:val="fr-BE"/>
        </w:rPr>
        <w:t>raison</w:t>
      </w:r>
      <w:r w:rsidR="00400CB4" w:rsidRPr="00C05C6B">
        <w:rPr>
          <w:color w:val="000000" w:themeColor="text1"/>
          <w:lang w:val="fr-BE"/>
        </w:rPr>
        <w:t xml:space="preserve"> d’une </w:t>
      </w:r>
      <w:r w:rsidR="0065479D" w:rsidRPr="00C05C6B">
        <w:rPr>
          <w:color w:val="000000" w:themeColor="text1"/>
          <w:lang w:val="fr-BE"/>
        </w:rPr>
        <w:t xml:space="preserve">littérature existante dénonçant </w:t>
      </w:r>
      <w:r w:rsidR="00722E67" w:rsidRPr="00C05C6B">
        <w:rPr>
          <w:color w:val="000000" w:themeColor="text1"/>
          <w:lang w:val="fr-BE"/>
        </w:rPr>
        <w:t>une crise de régulation au sujet du travail de plateforme</w:t>
      </w:r>
      <w:r w:rsidR="00400CB4" w:rsidRPr="00C05C6B">
        <w:rPr>
          <w:color w:val="000000" w:themeColor="text1"/>
          <w:lang w:val="fr-BE"/>
        </w:rPr>
        <w:t>, nous avons souhaité sortir des débats</w:t>
      </w:r>
      <w:r w:rsidR="007E7056" w:rsidRPr="00C05C6B">
        <w:rPr>
          <w:color w:val="000000" w:themeColor="text1"/>
          <w:lang w:val="fr-BE"/>
        </w:rPr>
        <w:t xml:space="preserve"> normatifs</w:t>
      </w:r>
      <w:r w:rsidR="00400CB4" w:rsidRPr="00C05C6B">
        <w:rPr>
          <w:color w:val="000000" w:themeColor="text1"/>
          <w:lang w:val="fr-BE"/>
        </w:rPr>
        <w:t xml:space="preserve"> et des </w:t>
      </w:r>
      <w:r w:rsidR="00662596" w:rsidRPr="00C05C6B">
        <w:rPr>
          <w:color w:val="000000" w:themeColor="text1"/>
          <w:lang w:val="fr-BE"/>
        </w:rPr>
        <w:t>descriptions caractérisant</w:t>
      </w:r>
      <w:r w:rsidR="00400CB4" w:rsidRPr="00C05C6B">
        <w:rPr>
          <w:color w:val="000000" w:themeColor="text1"/>
          <w:lang w:val="fr-BE"/>
        </w:rPr>
        <w:t xml:space="preserve"> </w:t>
      </w:r>
      <w:r w:rsidR="00755DE5" w:rsidRPr="00C05C6B">
        <w:rPr>
          <w:color w:val="000000" w:themeColor="text1"/>
          <w:lang w:val="fr-BE"/>
        </w:rPr>
        <w:t xml:space="preserve">aujourd’hui </w:t>
      </w:r>
      <w:r w:rsidR="00400CB4" w:rsidRPr="00C05C6B">
        <w:rPr>
          <w:color w:val="000000" w:themeColor="text1"/>
          <w:lang w:val="fr-BE"/>
        </w:rPr>
        <w:t xml:space="preserve">les </w:t>
      </w:r>
      <w:r w:rsidR="00662596" w:rsidRPr="00C05C6B">
        <w:rPr>
          <w:color w:val="000000" w:themeColor="text1"/>
          <w:lang w:val="fr-BE"/>
        </w:rPr>
        <w:t xml:space="preserve">études </w:t>
      </w:r>
      <w:r w:rsidR="00400CB4" w:rsidRPr="00C05C6B">
        <w:rPr>
          <w:color w:val="000000" w:themeColor="text1"/>
          <w:lang w:val="fr-BE"/>
        </w:rPr>
        <w:t xml:space="preserve">pour saisir le caractère endogène de la </w:t>
      </w:r>
      <w:r w:rsidR="00662596" w:rsidRPr="00C05C6B">
        <w:rPr>
          <w:color w:val="000000" w:themeColor="text1"/>
          <w:lang w:val="fr-BE"/>
        </w:rPr>
        <w:t>régulation</w:t>
      </w:r>
      <w:r w:rsidR="00400CB4" w:rsidRPr="00C05C6B">
        <w:rPr>
          <w:color w:val="000000" w:themeColor="text1"/>
          <w:lang w:val="fr-BE"/>
        </w:rPr>
        <w:t xml:space="preserve">. En d’autres termes, nous avons souhaité dénaturaliser le rapport entre travail et régulation </w:t>
      </w:r>
      <w:r w:rsidR="0065479D" w:rsidRPr="00C05C6B">
        <w:rPr>
          <w:color w:val="000000" w:themeColor="text1"/>
          <w:lang w:val="fr-BE"/>
        </w:rPr>
        <w:t>afin de</w:t>
      </w:r>
      <w:r w:rsidR="00400CB4" w:rsidRPr="00C05C6B">
        <w:rPr>
          <w:color w:val="000000" w:themeColor="text1"/>
          <w:lang w:val="fr-BE"/>
        </w:rPr>
        <w:t xml:space="preserve"> saisir la fabrication sociale des règles</w:t>
      </w:r>
      <w:r w:rsidR="00B42184" w:rsidRPr="00C05C6B">
        <w:rPr>
          <w:color w:val="000000" w:themeColor="text1"/>
          <w:lang w:val="fr-BE"/>
        </w:rPr>
        <w:t>. En l’absence de réponses règlementaires permettant de réguler les relations de travail de plateforme,</w:t>
      </w:r>
      <w:r w:rsidR="00CB6B5C" w:rsidRPr="00C05C6B">
        <w:rPr>
          <w:color w:val="000000" w:themeColor="text1"/>
          <w:lang w:val="fr-BE"/>
        </w:rPr>
        <w:t xml:space="preserve"> </w:t>
      </w:r>
      <w:r w:rsidR="00B42184" w:rsidRPr="00C05C6B">
        <w:rPr>
          <w:color w:val="000000" w:themeColor="text1"/>
          <w:lang w:val="fr-BE"/>
        </w:rPr>
        <w:t>une régulation sociale institutionnalise progressivement le travail de plateforme à partir de sources de légitimité construite par les acteurs</w:t>
      </w:r>
      <w:r w:rsidR="007E7056" w:rsidRPr="00C05C6B">
        <w:rPr>
          <w:color w:val="000000" w:themeColor="text1"/>
          <w:lang w:val="fr-BE"/>
        </w:rPr>
        <w:t xml:space="preserve">. Pour </w:t>
      </w:r>
      <w:r w:rsidR="00B42184" w:rsidRPr="00C05C6B">
        <w:rPr>
          <w:color w:val="000000" w:themeColor="text1"/>
          <w:lang w:val="fr-BE"/>
        </w:rPr>
        <w:t>comprendre ce processus d’institutionnalisation, nous</w:t>
      </w:r>
      <w:r w:rsidR="00400CB4" w:rsidRPr="00C05C6B">
        <w:rPr>
          <w:color w:val="000000" w:themeColor="text1"/>
          <w:lang w:val="fr-BE"/>
        </w:rPr>
        <w:t xml:space="preserve"> nous sommes intéressé</w:t>
      </w:r>
      <w:r w:rsidR="00755DE5">
        <w:rPr>
          <w:color w:val="000000" w:themeColor="text1"/>
          <w:lang w:val="fr-BE"/>
        </w:rPr>
        <w:t>e</w:t>
      </w:r>
      <w:r w:rsidR="00400CB4" w:rsidRPr="00C05C6B">
        <w:rPr>
          <w:color w:val="000000" w:themeColor="text1"/>
          <w:lang w:val="fr-BE"/>
        </w:rPr>
        <w:t xml:space="preserve"> au sens que d</w:t>
      </w:r>
      <w:r w:rsidR="00EC19EB" w:rsidRPr="00C05C6B">
        <w:rPr>
          <w:color w:val="000000" w:themeColor="text1"/>
          <w:lang w:val="fr-BE"/>
        </w:rPr>
        <w:t>onnent les différents acteurs au</w:t>
      </w:r>
      <w:r w:rsidR="00400CB4" w:rsidRPr="00C05C6B">
        <w:rPr>
          <w:color w:val="000000" w:themeColor="text1"/>
          <w:lang w:val="fr-BE"/>
        </w:rPr>
        <w:t xml:space="preserve"> travai</w:t>
      </w:r>
      <w:r w:rsidR="00F42CFC" w:rsidRPr="00C05C6B">
        <w:rPr>
          <w:color w:val="000000" w:themeColor="text1"/>
          <w:lang w:val="fr-BE"/>
        </w:rPr>
        <w:t xml:space="preserve">l </w:t>
      </w:r>
      <w:r w:rsidR="00EC19EB" w:rsidRPr="00C05C6B">
        <w:rPr>
          <w:color w:val="000000" w:themeColor="text1"/>
          <w:lang w:val="fr-BE"/>
        </w:rPr>
        <w:t>d</w:t>
      </w:r>
      <w:r w:rsidR="00400CB4" w:rsidRPr="00C05C6B">
        <w:rPr>
          <w:color w:val="000000" w:themeColor="text1"/>
          <w:lang w:val="fr-BE"/>
        </w:rPr>
        <w:t xml:space="preserve">e </w:t>
      </w:r>
      <w:r w:rsidR="00EC19EB" w:rsidRPr="00C05C6B">
        <w:rPr>
          <w:color w:val="000000" w:themeColor="text1"/>
          <w:lang w:val="fr-BE"/>
        </w:rPr>
        <w:t>plateforme</w:t>
      </w:r>
      <w:r w:rsidR="00400CB4" w:rsidRPr="00C05C6B">
        <w:rPr>
          <w:color w:val="000000" w:themeColor="text1"/>
          <w:lang w:val="fr-BE"/>
        </w:rPr>
        <w:t xml:space="preserve"> à travers </w:t>
      </w:r>
      <w:r w:rsidR="00EC19EB" w:rsidRPr="00C05C6B">
        <w:rPr>
          <w:color w:val="000000" w:themeColor="text1"/>
          <w:lang w:val="fr-BE"/>
        </w:rPr>
        <w:t>leurs</w:t>
      </w:r>
      <w:r w:rsidR="00CB6B5C" w:rsidRPr="00C05C6B">
        <w:rPr>
          <w:color w:val="000000" w:themeColor="text1"/>
          <w:lang w:val="fr-BE"/>
        </w:rPr>
        <w:t xml:space="preserve"> discours</w:t>
      </w:r>
      <w:r w:rsidR="00400CB4" w:rsidRPr="00C05C6B">
        <w:rPr>
          <w:color w:val="000000" w:themeColor="text1"/>
          <w:lang w:val="fr-BE"/>
        </w:rPr>
        <w:t xml:space="preserve">. Nous avons </w:t>
      </w:r>
      <w:r w:rsidR="00755DE5">
        <w:rPr>
          <w:color w:val="000000" w:themeColor="text1"/>
          <w:lang w:val="fr-BE"/>
        </w:rPr>
        <w:t xml:space="preserve">exploré </w:t>
      </w:r>
      <w:r w:rsidR="00400CB4" w:rsidRPr="00C05C6B">
        <w:rPr>
          <w:color w:val="000000" w:themeColor="text1"/>
          <w:lang w:val="fr-BE"/>
        </w:rPr>
        <w:t>le terrain à différen</w:t>
      </w:r>
      <w:r w:rsidR="007E7056" w:rsidRPr="00C05C6B">
        <w:rPr>
          <w:color w:val="000000" w:themeColor="text1"/>
          <w:lang w:val="fr-BE"/>
        </w:rPr>
        <w:t xml:space="preserve">tes échelles, </w:t>
      </w:r>
      <w:r w:rsidR="00CB6B5C" w:rsidRPr="00C05C6B">
        <w:rPr>
          <w:color w:val="000000" w:themeColor="text1"/>
          <w:lang w:val="fr-BE"/>
        </w:rPr>
        <w:t>que nous articulons en fin de parcours.</w:t>
      </w:r>
      <w:r w:rsidR="00400CB4" w:rsidRPr="00C05C6B">
        <w:rPr>
          <w:color w:val="000000" w:themeColor="text1"/>
          <w:lang w:val="fr-BE"/>
        </w:rPr>
        <w:t xml:space="preserve"> De la sorte, trois articles ont </w:t>
      </w:r>
      <w:r w:rsidR="00AB7911" w:rsidRPr="00C05C6B">
        <w:rPr>
          <w:color w:val="000000" w:themeColor="text1"/>
          <w:lang w:val="fr-BE"/>
        </w:rPr>
        <w:t xml:space="preserve">fait l’objet d’un </w:t>
      </w:r>
      <w:r w:rsidR="00F42CFC" w:rsidRPr="00C05C6B">
        <w:rPr>
          <w:color w:val="000000" w:themeColor="text1"/>
          <w:lang w:val="fr-BE"/>
        </w:rPr>
        <w:t xml:space="preserve">travail </w:t>
      </w:r>
      <w:r w:rsidR="006A265C" w:rsidRPr="00C05C6B">
        <w:rPr>
          <w:color w:val="000000" w:themeColor="text1"/>
          <w:lang w:val="fr-BE"/>
        </w:rPr>
        <w:t>exploratoire</w:t>
      </w:r>
      <w:r w:rsidR="00CB6B5C" w:rsidRPr="00C05C6B">
        <w:rPr>
          <w:color w:val="000000" w:themeColor="text1"/>
          <w:lang w:val="fr-BE"/>
        </w:rPr>
        <w:t xml:space="preserve"> et empirique, dont les contributions sont mobilisées dans la réponse à not</w:t>
      </w:r>
      <w:r w:rsidR="0054674B" w:rsidRPr="00C05C6B">
        <w:rPr>
          <w:color w:val="000000" w:themeColor="text1"/>
          <w:lang w:val="fr-BE"/>
        </w:rPr>
        <w:t>re question générale de thèse. Cette méthodologie</w:t>
      </w:r>
      <w:r w:rsidR="00A30AE7" w:rsidRPr="00C05C6B">
        <w:rPr>
          <w:color w:val="000000" w:themeColor="text1"/>
          <w:lang w:val="fr-BE"/>
        </w:rPr>
        <w:t xml:space="preserve"> en trois temps</w:t>
      </w:r>
      <w:r w:rsidR="00755DE5">
        <w:rPr>
          <w:color w:val="000000" w:themeColor="text1"/>
          <w:lang w:val="fr-BE"/>
        </w:rPr>
        <w:t>,</w:t>
      </w:r>
      <w:r w:rsidR="00A30AE7" w:rsidRPr="00C05C6B">
        <w:rPr>
          <w:color w:val="000000" w:themeColor="text1"/>
          <w:lang w:val="fr-BE"/>
        </w:rPr>
        <w:t xml:space="preserve"> à trois niveaux d’analyse</w:t>
      </w:r>
      <w:r w:rsidR="00755DE5">
        <w:rPr>
          <w:color w:val="000000" w:themeColor="text1"/>
          <w:lang w:val="fr-BE"/>
        </w:rPr>
        <w:t>,</w:t>
      </w:r>
      <w:r w:rsidR="00A30AE7" w:rsidRPr="00C05C6B">
        <w:rPr>
          <w:color w:val="000000" w:themeColor="text1"/>
          <w:lang w:val="fr-BE"/>
        </w:rPr>
        <w:t xml:space="preserve"> représente à la fois un défi dans leur articulation</w:t>
      </w:r>
      <w:r w:rsidR="00755DE5">
        <w:rPr>
          <w:color w:val="000000" w:themeColor="text1"/>
          <w:lang w:val="fr-BE"/>
        </w:rPr>
        <w:t>,</w:t>
      </w:r>
      <w:r w:rsidR="00A30AE7" w:rsidRPr="00C05C6B">
        <w:rPr>
          <w:color w:val="000000" w:themeColor="text1"/>
          <w:lang w:val="fr-BE"/>
        </w:rPr>
        <w:t xml:space="preserve"> mais également une richesse de compréhension v</w:t>
      </w:r>
      <w:r w:rsidR="0054674B" w:rsidRPr="00C05C6B">
        <w:rPr>
          <w:color w:val="000000" w:themeColor="text1"/>
          <w:lang w:val="fr-BE"/>
        </w:rPr>
        <w:t>is-à-vis de notre problématique : c</w:t>
      </w:r>
      <w:r w:rsidR="00CB6B5C" w:rsidRPr="00C05C6B">
        <w:rPr>
          <w:color w:val="000000" w:themeColor="text1"/>
          <w:lang w:val="fr-BE"/>
        </w:rPr>
        <w:t>omment le travail de plateforme s’institutionnalise-t-il en dépit des crises de régulation qu’il suscite ?</w:t>
      </w:r>
      <w:r w:rsidR="00CB6B5C" w:rsidRPr="00C05C6B">
        <w:rPr>
          <w:b/>
          <w:color w:val="000000" w:themeColor="text1"/>
          <w:lang w:val="fr-BE"/>
        </w:rPr>
        <w:t xml:space="preserve"> </w:t>
      </w:r>
    </w:p>
    <w:p w14:paraId="1BAB3C69" w14:textId="2A495AAE" w:rsidR="00790E36" w:rsidRPr="00C05C6B" w:rsidRDefault="00790E36" w:rsidP="000560E8">
      <w:pPr>
        <w:pStyle w:val="Titre3"/>
        <w:rPr>
          <w:color w:val="000000" w:themeColor="text1"/>
        </w:rPr>
      </w:pPr>
      <w:bookmarkStart w:id="418" w:name="_Toc151300090"/>
      <w:bookmarkStart w:id="419" w:name="_Toc169527976"/>
      <w:r w:rsidRPr="00C05C6B">
        <w:rPr>
          <w:color w:val="000000" w:themeColor="text1"/>
        </w:rPr>
        <w:t>Les théories institutionnelles comme architecture théorique et méthodologique</w:t>
      </w:r>
      <w:bookmarkEnd w:id="417"/>
      <w:bookmarkEnd w:id="418"/>
      <w:bookmarkEnd w:id="419"/>
      <w:r w:rsidRPr="00C05C6B">
        <w:rPr>
          <w:color w:val="000000" w:themeColor="text1"/>
        </w:rPr>
        <w:t xml:space="preserve"> </w:t>
      </w:r>
    </w:p>
    <w:p w14:paraId="5AC5481B" w14:textId="6DC0B93F" w:rsidR="009D611A" w:rsidRPr="00C05C6B" w:rsidRDefault="00755DE5" w:rsidP="00A225E1">
      <w:pPr>
        <w:spacing w:before="120" w:after="120"/>
        <w:rPr>
          <w:color w:val="000000" w:themeColor="text1"/>
          <w:lang w:val="fr-BE"/>
        </w:rPr>
      </w:pPr>
      <w:r>
        <w:rPr>
          <w:color w:val="000000" w:themeColor="text1"/>
          <w:lang w:val="fr-BE"/>
        </w:rPr>
        <w:t>Choisir l</w:t>
      </w:r>
      <w:r w:rsidR="009D611A" w:rsidRPr="00C05C6B">
        <w:rPr>
          <w:color w:val="000000" w:themeColor="text1"/>
          <w:lang w:val="fr-BE"/>
        </w:rPr>
        <w:t xml:space="preserve">es théories néoinstitutionnelles pour former l’architecture théorique et méthodologique de cette thèse était une évidence, et cela pour deux raisons. </w:t>
      </w:r>
    </w:p>
    <w:p w14:paraId="15B11470" w14:textId="158F9F80" w:rsidR="00790E36" w:rsidRPr="00C05C6B" w:rsidRDefault="00755DE5" w:rsidP="00A225E1">
      <w:pPr>
        <w:spacing w:before="120" w:after="120"/>
        <w:rPr>
          <w:color w:val="000000" w:themeColor="text1"/>
          <w:lang w:val="fr-BE"/>
        </w:rPr>
      </w:pPr>
      <w:r>
        <w:rPr>
          <w:color w:val="000000" w:themeColor="text1"/>
          <w:lang w:val="fr-BE"/>
        </w:rPr>
        <w:t>Tout d</w:t>
      </w:r>
      <w:r w:rsidR="007E7056" w:rsidRPr="00C05C6B">
        <w:rPr>
          <w:color w:val="000000" w:themeColor="text1"/>
          <w:lang w:val="fr-BE"/>
        </w:rPr>
        <w:t xml:space="preserve">’abord, ce courant théorique </w:t>
      </w:r>
      <w:r w:rsidR="00CB6B5C" w:rsidRPr="00C05C6B">
        <w:rPr>
          <w:color w:val="000000" w:themeColor="text1"/>
          <w:lang w:val="fr-BE"/>
        </w:rPr>
        <w:t>met</w:t>
      </w:r>
      <w:r w:rsidR="00790E36" w:rsidRPr="00C05C6B">
        <w:rPr>
          <w:color w:val="000000" w:themeColor="text1"/>
          <w:lang w:val="fr-BE"/>
        </w:rPr>
        <w:t xml:space="preserve"> en avant le caractère endogène de la régulation</w:t>
      </w:r>
      <w:r w:rsidR="0054674B" w:rsidRPr="00C05C6B">
        <w:rPr>
          <w:color w:val="000000" w:themeColor="text1"/>
          <w:lang w:val="fr-BE"/>
        </w:rPr>
        <w:t xml:space="preserve"> ou</w:t>
      </w:r>
      <w:r>
        <w:rPr>
          <w:color w:val="000000" w:themeColor="text1"/>
          <w:lang w:val="fr-BE"/>
        </w:rPr>
        <w:t>,</w:t>
      </w:r>
      <w:r w:rsidR="0054674B" w:rsidRPr="00C05C6B">
        <w:rPr>
          <w:color w:val="000000" w:themeColor="text1"/>
          <w:lang w:val="fr-BE"/>
        </w:rPr>
        <w:t xml:space="preserve"> autrement dit, </w:t>
      </w:r>
      <w:r w:rsidR="00790E36" w:rsidRPr="00C05C6B">
        <w:rPr>
          <w:color w:val="000000" w:themeColor="text1"/>
          <w:lang w:val="fr-BE"/>
        </w:rPr>
        <w:t>les mécanismes sous-jacents</w:t>
      </w:r>
      <w:r w:rsidR="00FD63D0" w:rsidRPr="00C05C6B">
        <w:rPr>
          <w:color w:val="000000" w:themeColor="text1"/>
          <w:lang w:val="fr-BE"/>
        </w:rPr>
        <w:t xml:space="preserve"> qu</w:t>
      </w:r>
      <w:r w:rsidR="00CB6B5C" w:rsidRPr="00C05C6B">
        <w:rPr>
          <w:color w:val="000000" w:themeColor="text1"/>
          <w:lang w:val="fr-BE"/>
        </w:rPr>
        <w:t>i régissent les institutions et</w:t>
      </w:r>
      <w:r w:rsidR="00FD63D0" w:rsidRPr="00C05C6B">
        <w:rPr>
          <w:color w:val="000000" w:themeColor="text1"/>
          <w:lang w:val="fr-BE"/>
        </w:rPr>
        <w:t xml:space="preserve"> l</w:t>
      </w:r>
      <w:r w:rsidR="00FF49D5" w:rsidRPr="00C05C6B">
        <w:rPr>
          <w:color w:val="000000" w:themeColor="text1"/>
          <w:lang w:val="fr-BE"/>
        </w:rPr>
        <w:t xml:space="preserve">es constructions de légitimité </w:t>
      </w:r>
      <w:r w:rsidR="00E2712F" w:rsidRPr="00C05C6B">
        <w:rPr>
          <w:color w:val="000000" w:themeColor="text1"/>
          <w:lang w:val="fr-BE"/>
        </w:rPr>
        <w:t>dans le cadre d’une</w:t>
      </w:r>
      <w:r w:rsidR="00FD63D0" w:rsidRPr="00C05C6B">
        <w:rPr>
          <w:color w:val="000000" w:themeColor="text1"/>
          <w:lang w:val="fr-BE"/>
        </w:rPr>
        <w:t xml:space="preserve"> crise de régulation. </w:t>
      </w:r>
      <w:r w:rsidR="00CC2233" w:rsidRPr="00C05C6B">
        <w:rPr>
          <w:color w:val="000000" w:themeColor="text1"/>
          <w:lang w:val="fr-BE"/>
        </w:rPr>
        <w:t xml:space="preserve">La régulation est dans ce cadre considérée dans son caractère processuel, impliquant la fabrique des règles à partir des normes et croyances véhiculées parmi les acteurs. </w:t>
      </w:r>
      <w:r w:rsidR="00CB6B5C" w:rsidRPr="00C05C6B">
        <w:rPr>
          <w:color w:val="000000" w:themeColor="text1"/>
          <w:lang w:val="fr-BE"/>
        </w:rPr>
        <w:t>Les apports théoriques de ce courant nou</w:t>
      </w:r>
      <w:r w:rsidR="00F42CFC" w:rsidRPr="00C05C6B">
        <w:rPr>
          <w:color w:val="000000" w:themeColor="text1"/>
          <w:lang w:val="fr-BE"/>
        </w:rPr>
        <w:t>s</w:t>
      </w:r>
      <w:r w:rsidR="00CB6B5C" w:rsidRPr="00C05C6B">
        <w:rPr>
          <w:color w:val="000000" w:themeColor="text1"/>
          <w:lang w:val="fr-BE"/>
        </w:rPr>
        <w:t xml:space="preserve"> </w:t>
      </w:r>
      <w:r w:rsidR="00F42CFC" w:rsidRPr="00C05C6B">
        <w:rPr>
          <w:color w:val="000000" w:themeColor="text1"/>
          <w:lang w:val="fr-BE"/>
        </w:rPr>
        <w:t xml:space="preserve">ont permis de construire notre cohérence </w:t>
      </w:r>
      <w:r w:rsidR="00CB6B5C" w:rsidRPr="00C05C6B">
        <w:rPr>
          <w:color w:val="000000" w:themeColor="text1"/>
          <w:lang w:val="fr-BE"/>
        </w:rPr>
        <w:t>méthodologie</w:t>
      </w:r>
      <w:r w:rsidR="00F42CFC" w:rsidRPr="00C05C6B">
        <w:rPr>
          <w:color w:val="000000" w:themeColor="text1"/>
          <w:lang w:val="fr-BE"/>
        </w:rPr>
        <w:t xml:space="preserve"> </w:t>
      </w:r>
      <w:r w:rsidR="00CB6B5C" w:rsidRPr="00C05C6B">
        <w:rPr>
          <w:color w:val="000000" w:themeColor="text1"/>
          <w:lang w:val="fr-BE"/>
        </w:rPr>
        <w:t xml:space="preserve">et épistémologique </w:t>
      </w:r>
      <w:r w:rsidR="00F42CFC" w:rsidRPr="00C05C6B">
        <w:rPr>
          <w:color w:val="000000" w:themeColor="text1"/>
          <w:lang w:val="fr-BE"/>
        </w:rPr>
        <w:t xml:space="preserve">en situant </w:t>
      </w:r>
      <w:r w:rsidR="00AF09C4" w:rsidRPr="00C05C6B">
        <w:rPr>
          <w:color w:val="000000" w:themeColor="text1"/>
          <w:lang w:val="fr-BE"/>
        </w:rPr>
        <w:t>le</w:t>
      </w:r>
      <w:r w:rsidR="00F42CFC" w:rsidRPr="00C05C6B">
        <w:rPr>
          <w:color w:val="000000" w:themeColor="text1"/>
          <w:lang w:val="fr-BE"/>
        </w:rPr>
        <w:t xml:space="preserve"> </w:t>
      </w:r>
      <w:r w:rsidR="00AF09C4" w:rsidRPr="00C05C6B">
        <w:rPr>
          <w:color w:val="000000" w:themeColor="text1"/>
          <w:lang w:val="fr-BE"/>
        </w:rPr>
        <w:t>processus</w:t>
      </w:r>
      <w:r w:rsidR="00F42CFC" w:rsidRPr="00C05C6B">
        <w:rPr>
          <w:color w:val="000000" w:themeColor="text1"/>
          <w:lang w:val="fr-BE"/>
        </w:rPr>
        <w:t xml:space="preserve"> d’institu</w:t>
      </w:r>
      <w:r w:rsidR="00AF09C4" w:rsidRPr="00C05C6B">
        <w:rPr>
          <w:color w:val="000000" w:themeColor="text1"/>
          <w:lang w:val="fr-BE"/>
        </w:rPr>
        <w:t>ti</w:t>
      </w:r>
      <w:r w:rsidR="00F42CFC" w:rsidRPr="00C05C6B">
        <w:rPr>
          <w:color w:val="000000" w:themeColor="text1"/>
          <w:lang w:val="fr-BE"/>
        </w:rPr>
        <w:t xml:space="preserve">onnalisation </w:t>
      </w:r>
      <w:r w:rsidR="00AF09C4" w:rsidRPr="00C05C6B">
        <w:rPr>
          <w:color w:val="000000" w:themeColor="text1"/>
          <w:lang w:val="fr-BE"/>
        </w:rPr>
        <w:t>comme une construction sociale</w:t>
      </w:r>
      <w:r w:rsidR="001F46F8" w:rsidRPr="00C05C6B">
        <w:rPr>
          <w:color w:val="000000" w:themeColor="text1"/>
          <w:lang w:val="fr-BE"/>
        </w:rPr>
        <w:t>, à partir duquel nous proposons un compte rendu interprétatif</w:t>
      </w:r>
      <w:r w:rsidR="00CC2233" w:rsidRPr="00C05C6B">
        <w:rPr>
          <w:color w:val="000000" w:themeColor="text1"/>
          <w:lang w:val="fr-BE"/>
        </w:rPr>
        <w:t xml:space="preserve">. </w:t>
      </w:r>
    </w:p>
    <w:p w14:paraId="4569BFB7" w14:textId="57CD30B3" w:rsidR="00790E36" w:rsidRPr="00C05C6B" w:rsidRDefault="00790E36" w:rsidP="00A225E1">
      <w:pPr>
        <w:spacing w:before="120" w:after="120"/>
        <w:rPr>
          <w:color w:val="000000" w:themeColor="text1"/>
          <w:lang w:val="fr-BE"/>
        </w:rPr>
      </w:pPr>
      <w:r w:rsidRPr="00C05C6B">
        <w:rPr>
          <w:color w:val="000000" w:themeColor="text1"/>
          <w:lang w:val="fr-BE"/>
        </w:rPr>
        <w:lastRenderedPageBreak/>
        <w:t xml:space="preserve">Ensuite, </w:t>
      </w:r>
      <w:r w:rsidR="001134D8" w:rsidRPr="00C05C6B">
        <w:rPr>
          <w:color w:val="000000" w:themeColor="text1"/>
          <w:lang w:val="fr-BE"/>
        </w:rPr>
        <w:t>il s’agit d’</w:t>
      </w:r>
      <w:r w:rsidRPr="00C05C6B">
        <w:rPr>
          <w:color w:val="000000" w:themeColor="text1"/>
          <w:lang w:val="fr-BE"/>
        </w:rPr>
        <w:t xml:space="preserve">un courant théorique qui suggère des méthodologies plurielles et </w:t>
      </w:r>
      <w:r w:rsidR="007E7056" w:rsidRPr="00C05C6B">
        <w:rPr>
          <w:color w:val="000000" w:themeColor="text1"/>
          <w:lang w:val="fr-BE"/>
        </w:rPr>
        <w:t>l’</w:t>
      </w:r>
      <w:r w:rsidRPr="00C05C6B">
        <w:rPr>
          <w:color w:val="000000" w:themeColor="text1"/>
          <w:lang w:val="fr-BE"/>
        </w:rPr>
        <w:t>articulation de différents niveaux d’analys</w:t>
      </w:r>
      <w:r w:rsidR="00FD63D0" w:rsidRPr="00C05C6B">
        <w:rPr>
          <w:color w:val="000000" w:themeColor="text1"/>
          <w:lang w:val="fr-BE"/>
        </w:rPr>
        <w:t>e q</w:t>
      </w:r>
      <w:r w:rsidR="00481198" w:rsidRPr="00C05C6B">
        <w:rPr>
          <w:color w:val="000000" w:themeColor="text1"/>
          <w:lang w:val="fr-BE"/>
        </w:rPr>
        <w:t>ui nous semblaient essentielles</w:t>
      </w:r>
      <w:r w:rsidR="00FD63D0" w:rsidRPr="00C05C6B">
        <w:rPr>
          <w:color w:val="000000" w:themeColor="text1"/>
          <w:lang w:val="fr-BE"/>
        </w:rPr>
        <w:t xml:space="preserve"> pour saisir la complexité que représente </w:t>
      </w:r>
      <w:r w:rsidR="00AF09C4" w:rsidRPr="00C05C6B">
        <w:rPr>
          <w:color w:val="000000" w:themeColor="text1"/>
          <w:lang w:val="fr-BE"/>
        </w:rPr>
        <w:t>l’institutionnalisation</w:t>
      </w:r>
      <w:r w:rsidR="00F42CFC" w:rsidRPr="00C05C6B">
        <w:rPr>
          <w:color w:val="000000" w:themeColor="text1"/>
          <w:lang w:val="fr-BE"/>
        </w:rPr>
        <w:t xml:space="preserve"> du travail de plateforme</w:t>
      </w:r>
      <w:r w:rsidR="00AF09C4" w:rsidRPr="00C05C6B">
        <w:rPr>
          <w:color w:val="000000" w:themeColor="text1"/>
          <w:lang w:val="fr-BE"/>
        </w:rPr>
        <w:t>. En effet, une série de lacunes</w:t>
      </w:r>
      <w:r w:rsidR="00F42CFC" w:rsidRPr="00C05C6B">
        <w:rPr>
          <w:color w:val="000000" w:themeColor="text1"/>
          <w:lang w:val="fr-BE"/>
        </w:rPr>
        <w:t xml:space="preserve"> empiriques </w:t>
      </w:r>
      <w:r w:rsidR="0065479D" w:rsidRPr="00C05C6B">
        <w:rPr>
          <w:color w:val="000000" w:themeColor="text1"/>
          <w:lang w:val="fr-BE"/>
        </w:rPr>
        <w:t xml:space="preserve">à propos de la fragmentation des niveaux </w:t>
      </w:r>
      <w:r w:rsidR="00F42CFC" w:rsidRPr="00C05C6B">
        <w:rPr>
          <w:color w:val="000000" w:themeColor="text1"/>
          <w:lang w:val="fr-BE"/>
        </w:rPr>
        <w:t>dans les études néo</w:t>
      </w:r>
      <w:r w:rsidR="00AF09C4" w:rsidRPr="00C05C6B">
        <w:rPr>
          <w:color w:val="000000" w:themeColor="text1"/>
          <w:lang w:val="fr-BE"/>
        </w:rPr>
        <w:t>institutionnelles</w:t>
      </w:r>
      <w:r w:rsidR="00F42CFC" w:rsidRPr="00C05C6B">
        <w:rPr>
          <w:color w:val="000000" w:themeColor="text1"/>
          <w:lang w:val="fr-BE"/>
        </w:rPr>
        <w:t xml:space="preserve"> </w:t>
      </w:r>
      <w:r w:rsidR="006E0634" w:rsidRPr="00C05C6B">
        <w:rPr>
          <w:color w:val="000000" w:themeColor="text1"/>
          <w:lang w:val="fr-BE"/>
        </w:rPr>
        <w:t xml:space="preserve">sont relevées et ont poussé </w:t>
      </w:r>
      <w:r w:rsidR="0065479D" w:rsidRPr="00C05C6B">
        <w:rPr>
          <w:color w:val="000000" w:themeColor="text1"/>
          <w:lang w:val="fr-BE"/>
        </w:rPr>
        <w:t xml:space="preserve">des auteurs à imaginer des pistes d’articulation, des concepts qui permettent de lier </w:t>
      </w:r>
      <w:r w:rsidR="003369C1" w:rsidRPr="00C05C6B">
        <w:rPr>
          <w:color w:val="000000" w:themeColor="text1"/>
          <w:lang w:val="fr-BE"/>
        </w:rPr>
        <w:t>les niveaux</w:t>
      </w:r>
      <w:r w:rsidR="0065479D" w:rsidRPr="00C05C6B">
        <w:rPr>
          <w:color w:val="000000" w:themeColor="text1"/>
          <w:lang w:val="fr-BE"/>
        </w:rPr>
        <w:t xml:space="preserve">, qui </w:t>
      </w:r>
      <w:r w:rsidR="00F42CFC" w:rsidRPr="00C05C6B">
        <w:rPr>
          <w:color w:val="000000" w:themeColor="text1"/>
          <w:lang w:val="fr-BE"/>
        </w:rPr>
        <w:t xml:space="preserve">nous ont inspirée et </w:t>
      </w:r>
      <w:r w:rsidR="008B4862">
        <w:rPr>
          <w:color w:val="000000" w:themeColor="text1"/>
          <w:lang w:val="fr-BE"/>
        </w:rPr>
        <w:t>correspondaient à</w:t>
      </w:r>
      <w:r w:rsidR="001F46F8" w:rsidRPr="00C05C6B">
        <w:rPr>
          <w:color w:val="000000" w:themeColor="text1"/>
          <w:lang w:val="fr-BE"/>
        </w:rPr>
        <w:t xml:space="preserve"> nos objectifs de recherche </w:t>
      </w:r>
      <w:r w:rsidR="001F46F8" w:rsidRPr="00C05C6B">
        <w:rPr>
          <w:color w:val="000000" w:themeColor="text1"/>
          <w:lang w:val="fr-BE"/>
        </w:rPr>
        <w:fldChar w:fldCharType="begin"/>
      </w:r>
      <w:r w:rsidR="00A04FA5">
        <w:rPr>
          <w:color w:val="000000" w:themeColor="text1"/>
          <w:lang w:val="fr-BE"/>
        </w:rPr>
        <w:instrText xml:space="preserve"> ADDIN ZOTERO_ITEM CSL_CITATION {"citationID":"cvY3Au4V","properties":{"formattedCitation":"(Cooper et al., 2008; Micelotta et al., 2017)","plainCitation":"(Cooper et al., 2008; Micelotta et al., 2017)","dontUpdate":true,"noteIndex":0},"citationItems":[{"id":1792,"uris":["http://zotero.org/users/6183971/items/ULG56UXK"],"itemData":{"id":1792,"type":"chapter","note":"DOI: 10.4135/9781849200387.n29","page":"673-701","source":"ResearchGate","title":"Examining 'Institutionalization': A Critical Theoretic Perspective*","title-short":"Examining 'Institutionalization'","author":[{"family":"Cooper","given":"David"},{"family":"Ezzamel","given":"Mahmoud"},{"family":"Willmott","given":"Hugh"}],"issued":{"date-parts":[["2008",1,1]]}}},{"id":2506,"uris":["http://zotero.org/users/6183971/items/V38GMLSB"],"itemData":{"id":2506,"type":"article-journal","abstract":"The study of institutional change is a core research area in organization theory and is of increasing relevance for scholarship in other disciplines. In this article, we review the substantial number of studies that have examined the ways by which institutions are created, modified, or transformed, highlighting the lack of integration of prior works that emphasize exogenous shocks, institutional entrepreneurship, and practice-based change. Drawing on the institutional logics perspective, we then develop a novel typology of pathways of change that more comprehensively brings together this diverse literature, accounts for the richness and heterogeneity of institutional change processes unveiled by studies to date, and provides a more synthetic framework to guide future research. Based on our analysis and theorizing, we discuss important new scholarly directions that will enhance our understanding of different kinds of institutional change processes and outcomes, as well as contribute to further development of the institutional logics perspective.","container-title":"Journal of Management","DOI":"10.1177/0149206317699522","ISSN":"0149-2063","issue":"6","language":"en","note":"publisher: SAGE Publications Inc","page":"1885-1910","source":"SAGE Journals","title":"Pathways of Institutional Change: An Integrative Review and Research Agenda","title-short":"Pathways of Institutional Change","URL":"https://doi.org/10.1177/0149206317699522","volume":"43","author":[{"family":"Micelotta","given":"Evelyn"},{"family":"Lounsbury","given":"Michael"},{"family":"Greenwood","given":"Royston"}],"accessed":{"date-parts":[["2023",10,12]]},"issued":{"date-parts":[["2017",7,1]]}}}],"schema":"https://github.com/citation-style-language/schema/raw/master/csl-citation.json"} </w:instrText>
      </w:r>
      <w:r w:rsidR="001F46F8" w:rsidRPr="00C05C6B">
        <w:rPr>
          <w:color w:val="000000" w:themeColor="text1"/>
          <w:lang w:val="fr-BE"/>
        </w:rPr>
        <w:fldChar w:fldCharType="separate"/>
      </w:r>
      <w:r w:rsidR="001F46F8" w:rsidRPr="00C05C6B">
        <w:rPr>
          <w:rFonts w:cs="Times New Roman"/>
          <w:color w:val="000000" w:themeColor="text1"/>
        </w:rPr>
        <w:t>(Cooper et al., 2008</w:t>
      </w:r>
      <w:r w:rsidR="00181208">
        <w:rPr>
          <w:rFonts w:cs="Times New Roman"/>
          <w:color w:val="000000" w:themeColor="text1"/>
        </w:rPr>
        <w:t> </w:t>
      </w:r>
      <w:r w:rsidR="001F46F8" w:rsidRPr="00C05C6B">
        <w:rPr>
          <w:rFonts w:cs="Times New Roman"/>
          <w:color w:val="000000" w:themeColor="text1"/>
        </w:rPr>
        <w:t>; Micelotta et al., 2017)</w:t>
      </w:r>
      <w:r w:rsidR="001F46F8" w:rsidRPr="00C05C6B">
        <w:rPr>
          <w:color w:val="000000" w:themeColor="text1"/>
          <w:lang w:val="fr-BE"/>
        </w:rPr>
        <w:fldChar w:fldCharType="end"/>
      </w:r>
      <w:r w:rsidR="001F46F8" w:rsidRPr="00C05C6B">
        <w:rPr>
          <w:color w:val="000000" w:themeColor="text1"/>
          <w:lang w:val="fr-BE"/>
        </w:rPr>
        <w:t>.</w:t>
      </w:r>
    </w:p>
    <w:p w14:paraId="1E9C1D5E" w14:textId="0456EDEE" w:rsidR="0099237E" w:rsidRPr="00C05C6B" w:rsidRDefault="0099237E" w:rsidP="00B610CD">
      <w:pPr>
        <w:pStyle w:val="Titre3"/>
        <w:rPr>
          <w:color w:val="000000" w:themeColor="text1"/>
        </w:rPr>
      </w:pPr>
      <w:bookmarkStart w:id="420" w:name="_Toc149396700"/>
      <w:bookmarkStart w:id="421" w:name="_Toc151300091"/>
      <w:bookmarkStart w:id="422" w:name="_Toc169527977"/>
      <w:r w:rsidRPr="00C05C6B">
        <w:rPr>
          <w:color w:val="000000" w:themeColor="text1"/>
        </w:rPr>
        <w:t xml:space="preserve">Contributions </w:t>
      </w:r>
      <w:r w:rsidR="007C4529" w:rsidRPr="00C05C6B">
        <w:rPr>
          <w:color w:val="000000" w:themeColor="text1"/>
        </w:rPr>
        <w:t xml:space="preserve">à l’étude de la régulation </w:t>
      </w:r>
      <w:r w:rsidR="005B75DF" w:rsidRPr="00C05C6B">
        <w:rPr>
          <w:color w:val="000000" w:themeColor="text1"/>
        </w:rPr>
        <w:t>du travail de plateforme</w:t>
      </w:r>
      <w:bookmarkEnd w:id="420"/>
      <w:bookmarkEnd w:id="421"/>
      <w:bookmarkEnd w:id="422"/>
    </w:p>
    <w:p w14:paraId="050690D1" w14:textId="765EF0CC" w:rsidR="0001565F" w:rsidRPr="00C05C6B" w:rsidRDefault="00FF49D5" w:rsidP="00A225E1">
      <w:pPr>
        <w:spacing w:before="120" w:after="120"/>
        <w:rPr>
          <w:color w:val="000000" w:themeColor="text1"/>
          <w:lang w:val="fr-BE"/>
        </w:rPr>
      </w:pPr>
      <w:r w:rsidRPr="00C05C6B">
        <w:rPr>
          <w:color w:val="000000" w:themeColor="text1"/>
          <w:lang w:val="fr-BE"/>
        </w:rPr>
        <w:t>Notre démarche doctorale</w:t>
      </w:r>
      <w:r w:rsidR="00DB3849" w:rsidRPr="00C05C6B">
        <w:rPr>
          <w:color w:val="000000" w:themeColor="text1"/>
          <w:lang w:val="fr-BE"/>
        </w:rPr>
        <w:t xml:space="preserve"> a débuté par la volonté de comprendre</w:t>
      </w:r>
      <w:r w:rsidR="00592C86" w:rsidRPr="00C05C6B">
        <w:rPr>
          <w:color w:val="000000" w:themeColor="text1"/>
          <w:lang w:val="fr-BE"/>
        </w:rPr>
        <w:t xml:space="preserve"> les enjeux de régulation que provoquent les mutations des relations de travail sous l’effet des avancées technologiques</w:t>
      </w:r>
      <w:r w:rsidR="006E0634" w:rsidRPr="00C05C6B">
        <w:rPr>
          <w:color w:val="000000" w:themeColor="text1"/>
          <w:lang w:val="fr-BE"/>
        </w:rPr>
        <w:t xml:space="preserve"> décrites</w:t>
      </w:r>
      <w:r w:rsidR="00592C86" w:rsidRPr="00C05C6B">
        <w:rPr>
          <w:color w:val="000000" w:themeColor="text1"/>
          <w:lang w:val="fr-BE"/>
        </w:rPr>
        <w:t xml:space="preserve"> dans la littérature.</w:t>
      </w:r>
      <w:r w:rsidR="00976D83" w:rsidRPr="00C05C6B">
        <w:rPr>
          <w:color w:val="000000" w:themeColor="text1"/>
        </w:rPr>
        <w:t xml:space="preserve"> </w:t>
      </w:r>
      <w:r w:rsidR="00592C86" w:rsidRPr="00C05C6B">
        <w:rPr>
          <w:color w:val="000000" w:themeColor="text1"/>
        </w:rPr>
        <w:t>N</w:t>
      </w:r>
      <w:r w:rsidR="0065479D" w:rsidRPr="00C05C6B">
        <w:rPr>
          <w:color w:val="000000" w:themeColor="text1"/>
        </w:rPr>
        <w:t xml:space="preserve">ous </w:t>
      </w:r>
      <w:r w:rsidR="0054674B" w:rsidRPr="00C05C6B">
        <w:rPr>
          <w:color w:val="000000" w:themeColor="text1"/>
        </w:rPr>
        <w:t>observons qu’elle met en avant trois</w:t>
      </w:r>
      <w:r w:rsidR="0065479D" w:rsidRPr="00C05C6B">
        <w:rPr>
          <w:color w:val="000000" w:themeColor="text1"/>
        </w:rPr>
        <w:t xml:space="preserve"> catégories distinctes de facteurs explicatifs, </w:t>
      </w:r>
      <w:r w:rsidR="00976D83" w:rsidRPr="00C05C6B">
        <w:rPr>
          <w:color w:val="000000" w:themeColor="text1"/>
        </w:rPr>
        <w:t>à savoir</w:t>
      </w:r>
      <w:r w:rsidR="0001565F" w:rsidRPr="00C05C6B">
        <w:rPr>
          <w:color w:val="000000" w:themeColor="text1"/>
        </w:rPr>
        <w:t xml:space="preserve"> </w:t>
      </w:r>
      <w:r w:rsidR="00976D83" w:rsidRPr="00C05C6B">
        <w:rPr>
          <w:color w:val="000000" w:themeColor="text1"/>
        </w:rPr>
        <w:t>le système capitaliste</w:t>
      </w:r>
      <w:r w:rsidR="0001565F" w:rsidRPr="00C05C6B">
        <w:rPr>
          <w:color w:val="000000" w:themeColor="text1"/>
        </w:rPr>
        <w:t xml:space="preserve">, les pratiques managériales des entreprises au moyen des </w:t>
      </w:r>
      <w:r w:rsidR="00E2712F" w:rsidRPr="00C05C6B">
        <w:rPr>
          <w:color w:val="000000" w:themeColor="text1"/>
        </w:rPr>
        <w:t>algorithm</w:t>
      </w:r>
      <w:r w:rsidR="005B75DF" w:rsidRPr="00C05C6B">
        <w:rPr>
          <w:color w:val="000000" w:themeColor="text1"/>
        </w:rPr>
        <w:t>es</w:t>
      </w:r>
      <w:r w:rsidR="00A618EF">
        <w:rPr>
          <w:color w:val="000000" w:themeColor="text1"/>
        </w:rPr>
        <w:t xml:space="preserve"> et</w:t>
      </w:r>
      <w:r w:rsidR="0001565F" w:rsidRPr="00C05C6B">
        <w:rPr>
          <w:color w:val="000000" w:themeColor="text1"/>
        </w:rPr>
        <w:t xml:space="preserve"> les comportements de </w:t>
      </w:r>
      <w:r w:rsidR="00976D83" w:rsidRPr="00C05C6B">
        <w:rPr>
          <w:color w:val="000000" w:themeColor="text1"/>
        </w:rPr>
        <w:t xml:space="preserve">conformité ou </w:t>
      </w:r>
      <w:r w:rsidR="0001565F" w:rsidRPr="00C05C6B">
        <w:rPr>
          <w:color w:val="000000" w:themeColor="text1"/>
        </w:rPr>
        <w:t>micro</w:t>
      </w:r>
      <w:r w:rsidR="005B75DF" w:rsidRPr="00C05C6B">
        <w:rPr>
          <w:color w:val="000000" w:themeColor="text1"/>
        </w:rPr>
        <w:t>résistance</w:t>
      </w:r>
      <w:r w:rsidR="00A618EF">
        <w:rPr>
          <w:color w:val="000000" w:themeColor="text1"/>
        </w:rPr>
        <w:t>s</w:t>
      </w:r>
      <w:r w:rsidR="00976D83" w:rsidRPr="00C05C6B">
        <w:rPr>
          <w:color w:val="000000" w:themeColor="text1"/>
        </w:rPr>
        <w:t xml:space="preserve"> des travailleurs. Ces explications permettent</w:t>
      </w:r>
      <w:r w:rsidR="0001565F" w:rsidRPr="00C05C6B">
        <w:rPr>
          <w:color w:val="000000" w:themeColor="text1"/>
          <w:lang w:val="fr-BE"/>
        </w:rPr>
        <w:t xml:space="preserve"> de comprendre les fonctionnements et </w:t>
      </w:r>
      <w:r w:rsidR="005B75DF" w:rsidRPr="00C05C6B">
        <w:rPr>
          <w:color w:val="000000" w:themeColor="text1"/>
          <w:lang w:val="fr-BE"/>
        </w:rPr>
        <w:t>d’expliquer pourquoi</w:t>
      </w:r>
      <w:r w:rsidR="0001565F" w:rsidRPr="00C05C6B">
        <w:rPr>
          <w:color w:val="000000" w:themeColor="text1"/>
          <w:lang w:val="fr-BE"/>
        </w:rPr>
        <w:t xml:space="preserve"> le travail de plateforme </w:t>
      </w:r>
      <w:r w:rsidR="006E0634" w:rsidRPr="00C05C6B">
        <w:rPr>
          <w:color w:val="000000" w:themeColor="text1"/>
          <w:lang w:val="fr-BE"/>
        </w:rPr>
        <w:t>indigne et requiert</w:t>
      </w:r>
      <w:r w:rsidR="0001565F" w:rsidRPr="00C05C6B">
        <w:rPr>
          <w:color w:val="000000" w:themeColor="text1"/>
          <w:lang w:val="fr-BE"/>
        </w:rPr>
        <w:t xml:space="preserve"> des </w:t>
      </w:r>
      <w:r w:rsidR="005B75DF" w:rsidRPr="00C05C6B">
        <w:rPr>
          <w:color w:val="000000" w:themeColor="text1"/>
          <w:lang w:val="fr-BE"/>
        </w:rPr>
        <w:t>interventions</w:t>
      </w:r>
      <w:r w:rsidR="0001565F" w:rsidRPr="00C05C6B">
        <w:rPr>
          <w:color w:val="000000" w:themeColor="text1"/>
          <w:lang w:val="fr-BE"/>
        </w:rPr>
        <w:t xml:space="preserve"> politiques et </w:t>
      </w:r>
      <w:r w:rsidR="006E0634" w:rsidRPr="00C05C6B">
        <w:rPr>
          <w:color w:val="000000" w:themeColor="text1"/>
          <w:lang w:val="fr-BE"/>
        </w:rPr>
        <w:t>rè</w:t>
      </w:r>
      <w:r w:rsidR="005B75DF" w:rsidRPr="00C05C6B">
        <w:rPr>
          <w:color w:val="000000" w:themeColor="text1"/>
          <w:lang w:val="fr-BE"/>
        </w:rPr>
        <w:t>glementaires</w:t>
      </w:r>
      <w:r w:rsidR="0001565F" w:rsidRPr="00C05C6B">
        <w:rPr>
          <w:color w:val="000000" w:themeColor="text1"/>
          <w:lang w:val="fr-BE"/>
        </w:rPr>
        <w:t xml:space="preserve"> afin de rééquilibrer les relations de travail.</w:t>
      </w:r>
      <w:r w:rsidR="00DB3849" w:rsidRPr="00C05C6B">
        <w:rPr>
          <w:color w:val="000000" w:themeColor="text1"/>
          <w:lang w:val="fr-BE"/>
        </w:rPr>
        <w:t xml:space="preserve"> Ces enjeux au sujet de la régulation </w:t>
      </w:r>
      <w:r w:rsidR="00B35BAA" w:rsidRPr="00C05C6B">
        <w:rPr>
          <w:color w:val="000000" w:themeColor="text1"/>
          <w:lang w:val="fr-BE"/>
        </w:rPr>
        <w:t>véhiculent</w:t>
      </w:r>
      <w:r w:rsidR="00DB3849" w:rsidRPr="00C05C6B">
        <w:rPr>
          <w:color w:val="000000" w:themeColor="text1"/>
          <w:lang w:val="fr-BE"/>
        </w:rPr>
        <w:t xml:space="preserve"> l’idée selon laquelle le travail de plateforme suscite une crise de la régulation dans la mesure où aucune décision politique ou juridique ne permet </w:t>
      </w:r>
      <w:r w:rsidR="008B4862">
        <w:rPr>
          <w:color w:val="000000" w:themeColor="text1"/>
          <w:lang w:val="fr-BE"/>
        </w:rPr>
        <w:t>d’apaiser</w:t>
      </w:r>
      <w:r w:rsidR="00DB3849" w:rsidRPr="00C05C6B">
        <w:rPr>
          <w:color w:val="000000" w:themeColor="text1"/>
          <w:lang w:val="fr-BE"/>
        </w:rPr>
        <w:t xml:space="preserve"> l’indignation que provoque le travail de plateforme. </w:t>
      </w:r>
      <w:r w:rsidR="0001565F" w:rsidRPr="00C05C6B">
        <w:rPr>
          <w:color w:val="000000" w:themeColor="text1"/>
          <w:lang w:val="fr-BE"/>
        </w:rPr>
        <w:t xml:space="preserve"> </w:t>
      </w:r>
    </w:p>
    <w:p w14:paraId="34598F6B" w14:textId="4E9A1A6C" w:rsidR="0001565F" w:rsidRPr="00C05C6B" w:rsidRDefault="00174736" w:rsidP="00A225E1">
      <w:pPr>
        <w:spacing w:before="120" w:after="120"/>
        <w:rPr>
          <w:color w:val="000000" w:themeColor="text1"/>
          <w:lang w:val="fr-BE"/>
        </w:rPr>
      </w:pPr>
      <w:r w:rsidRPr="00C05C6B">
        <w:rPr>
          <w:color w:val="000000" w:themeColor="text1"/>
          <w:lang w:val="fr-BE"/>
        </w:rPr>
        <w:t xml:space="preserve">En revanche, peu d’études permettent de comprendre le </w:t>
      </w:r>
      <w:r w:rsidR="00A70005" w:rsidRPr="00C05C6B">
        <w:rPr>
          <w:color w:val="000000" w:themeColor="text1"/>
          <w:lang w:val="fr-BE"/>
        </w:rPr>
        <w:t>processus</w:t>
      </w:r>
      <w:r w:rsidRPr="00C05C6B">
        <w:rPr>
          <w:color w:val="000000" w:themeColor="text1"/>
          <w:lang w:val="fr-BE"/>
        </w:rPr>
        <w:t xml:space="preserve"> par lequel le travail de</w:t>
      </w:r>
      <w:r w:rsidR="00BF6670" w:rsidRPr="00C05C6B">
        <w:rPr>
          <w:color w:val="000000" w:themeColor="text1"/>
          <w:lang w:val="fr-BE"/>
        </w:rPr>
        <w:t xml:space="preserve"> </w:t>
      </w:r>
      <w:r w:rsidR="00A70005" w:rsidRPr="00C05C6B">
        <w:rPr>
          <w:color w:val="000000" w:themeColor="text1"/>
          <w:lang w:val="fr-BE"/>
        </w:rPr>
        <w:t>plateforme</w:t>
      </w:r>
      <w:r w:rsidRPr="00C05C6B">
        <w:rPr>
          <w:color w:val="000000" w:themeColor="text1"/>
          <w:lang w:val="fr-BE"/>
        </w:rPr>
        <w:t xml:space="preserve"> s’</w:t>
      </w:r>
      <w:r w:rsidR="00BF6670" w:rsidRPr="00C05C6B">
        <w:rPr>
          <w:color w:val="000000" w:themeColor="text1"/>
          <w:lang w:val="fr-BE"/>
        </w:rPr>
        <w:t>institutionnalise</w:t>
      </w:r>
      <w:r w:rsidR="00DB3849" w:rsidRPr="00C05C6B">
        <w:rPr>
          <w:color w:val="000000" w:themeColor="text1"/>
          <w:lang w:val="fr-BE"/>
        </w:rPr>
        <w:t xml:space="preserve"> en dépit de cette crise</w:t>
      </w:r>
      <w:r w:rsidRPr="00C05C6B">
        <w:rPr>
          <w:color w:val="000000" w:themeColor="text1"/>
          <w:lang w:val="fr-BE"/>
        </w:rPr>
        <w:t xml:space="preserve">. </w:t>
      </w:r>
      <w:r w:rsidR="00520EDD">
        <w:rPr>
          <w:color w:val="000000" w:themeColor="text1"/>
          <w:lang w:val="fr-BE"/>
        </w:rPr>
        <w:t>Il n</w:t>
      </w:r>
      <w:r w:rsidRPr="00C05C6B">
        <w:rPr>
          <w:color w:val="000000" w:themeColor="text1"/>
          <w:lang w:val="fr-BE"/>
        </w:rPr>
        <w:t xml:space="preserve">e trouve de légitimité ni dans </w:t>
      </w:r>
      <w:r w:rsidR="00AF09C4" w:rsidRPr="00C05C6B">
        <w:rPr>
          <w:color w:val="000000" w:themeColor="text1"/>
          <w:lang w:val="fr-BE"/>
        </w:rPr>
        <w:t>l</w:t>
      </w:r>
      <w:r w:rsidRPr="00C05C6B">
        <w:rPr>
          <w:color w:val="000000" w:themeColor="text1"/>
          <w:lang w:val="fr-BE"/>
        </w:rPr>
        <w:t xml:space="preserve">a </w:t>
      </w:r>
      <w:r w:rsidR="00A70005" w:rsidRPr="00C05C6B">
        <w:rPr>
          <w:color w:val="000000" w:themeColor="text1"/>
          <w:lang w:val="fr-BE"/>
        </w:rPr>
        <w:t>sphère</w:t>
      </w:r>
      <w:r w:rsidR="00E2712F" w:rsidRPr="00C05C6B">
        <w:rPr>
          <w:color w:val="000000" w:themeColor="text1"/>
          <w:lang w:val="fr-BE"/>
        </w:rPr>
        <w:t xml:space="preserve"> publique</w:t>
      </w:r>
      <w:r w:rsidRPr="00C05C6B">
        <w:rPr>
          <w:color w:val="000000" w:themeColor="text1"/>
          <w:lang w:val="fr-BE"/>
        </w:rPr>
        <w:t xml:space="preserve">, </w:t>
      </w:r>
      <w:r w:rsidR="00520EDD">
        <w:rPr>
          <w:color w:val="000000" w:themeColor="text1"/>
          <w:lang w:val="fr-BE"/>
        </w:rPr>
        <w:t xml:space="preserve">ni dans la sphère </w:t>
      </w:r>
      <w:r w:rsidRPr="00C05C6B">
        <w:rPr>
          <w:color w:val="000000" w:themeColor="text1"/>
          <w:lang w:val="fr-BE"/>
        </w:rPr>
        <w:t>légal</w:t>
      </w:r>
      <w:r w:rsidR="00E2712F" w:rsidRPr="00C05C6B">
        <w:rPr>
          <w:color w:val="000000" w:themeColor="text1"/>
          <w:lang w:val="fr-BE"/>
        </w:rPr>
        <w:t>e</w:t>
      </w:r>
      <w:r w:rsidR="00520EDD">
        <w:rPr>
          <w:color w:val="000000" w:themeColor="text1"/>
          <w:lang w:val="fr-BE"/>
        </w:rPr>
        <w:t xml:space="preserve">, ni dans la sphère </w:t>
      </w:r>
      <w:r w:rsidRPr="00C05C6B">
        <w:rPr>
          <w:color w:val="000000" w:themeColor="text1"/>
          <w:lang w:val="fr-BE"/>
        </w:rPr>
        <w:t xml:space="preserve">scientifique, ce qui nous </w:t>
      </w:r>
      <w:r w:rsidR="00135832" w:rsidRPr="00C05C6B">
        <w:rPr>
          <w:color w:val="000000" w:themeColor="text1"/>
          <w:lang w:val="fr-BE"/>
        </w:rPr>
        <w:t>amène</w:t>
      </w:r>
      <w:r w:rsidRPr="00C05C6B">
        <w:rPr>
          <w:color w:val="000000" w:themeColor="text1"/>
          <w:lang w:val="fr-BE"/>
        </w:rPr>
        <w:t xml:space="preserve"> </w:t>
      </w:r>
      <w:r w:rsidR="00976D83" w:rsidRPr="00C05C6B">
        <w:rPr>
          <w:color w:val="000000" w:themeColor="text1"/>
          <w:lang w:val="fr-BE"/>
        </w:rPr>
        <w:t>à nous demander</w:t>
      </w:r>
      <w:r w:rsidRPr="00C05C6B">
        <w:rPr>
          <w:color w:val="000000" w:themeColor="text1"/>
          <w:lang w:val="fr-BE"/>
        </w:rPr>
        <w:t xml:space="preserve"> </w:t>
      </w:r>
      <w:r w:rsidR="00DB3849" w:rsidRPr="00C05C6B">
        <w:rPr>
          <w:color w:val="000000" w:themeColor="text1"/>
          <w:lang w:val="fr-BE"/>
        </w:rPr>
        <w:t>de quelle façon</w:t>
      </w:r>
      <w:r w:rsidRPr="00C05C6B">
        <w:rPr>
          <w:color w:val="000000" w:themeColor="text1"/>
          <w:lang w:val="fr-BE"/>
        </w:rPr>
        <w:t xml:space="preserve"> il continue </w:t>
      </w:r>
      <w:r w:rsidR="00520EDD">
        <w:rPr>
          <w:color w:val="000000" w:themeColor="text1"/>
          <w:lang w:val="fr-BE"/>
        </w:rPr>
        <w:t>malgré tout de</w:t>
      </w:r>
      <w:r w:rsidRPr="00C05C6B">
        <w:rPr>
          <w:color w:val="000000" w:themeColor="text1"/>
          <w:lang w:val="fr-BE"/>
        </w:rPr>
        <w:t xml:space="preserve"> s</w:t>
      </w:r>
      <w:r w:rsidR="00520EDD">
        <w:rPr>
          <w:color w:val="000000" w:themeColor="text1"/>
          <w:lang w:val="fr-BE"/>
        </w:rPr>
        <w:t xml:space="preserve">e répandre </w:t>
      </w:r>
      <w:r w:rsidR="00F42CFC" w:rsidRPr="00C05C6B">
        <w:rPr>
          <w:color w:val="000000" w:themeColor="text1"/>
          <w:lang w:val="fr-BE"/>
        </w:rPr>
        <w:t>dans le champ du travail</w:t>
      </w:r>
      <w:r w:rsidR="00592C86" w:rsidRPr="00C05C6B">
        <w:rPr>
          <w:color w:val="000000" w:themeColor="text1"/>
          <w:lang w:val="fr-BE"/>
        </w:rPr>
        <w:t xml:space="preserve"> et selon quel processus de légitimité il s’institutionnalise</w:t>
      </w:r>
      <w:r w:rsidR="00F42CFC" w:rsidRPr="00C05C6B">
        <w:rPr>
          <w:color w:val="000000" w:themeColor="text1"/>
          <w:lang w:val="fr-BE"/>
        </w:rPr>
        <w:t xml:space="preserve">. </w:t>
      </w:r>
    </w:p>
    <w:p w14:paraId="2BBBE1B4" w14:textId="223E4233" w:rsidR="00DB3849" w:rsidRPr="00C05C6B" w:rsidRDefault="00DB3849" w:rsidP="00A225E1">
      <w:pPr>
        <w:spacing w:before="120" w:after="120"/>
        <w:rPr>
          <w:color w:val="000000" w:themeColor="text1"/>
          <w:lang w:val="fr-BE"/>
        </w:rPr>
      </w:pPr>
      <w:r w:rsidRPr="00C05C6B">
        <w:rPr>
          <w:color w:val="000000" w:themeColor="text1"/>
          <w:lang w:val="fr-BE"/>
        </w:rPr>
        <w:t xml:space="preserve">Nos résultats nous </w:t>
      </w:r>
      <w:r w:rsidR="00520EDD">
        <w:rPr>
          <w:color w:val="000000" w:themeColor="text1"/>
          <w:lang w:val="fr-BE"/>
        </w:rPr>
        <w:t>conduis</w:t>
      </w:r>
      <w:r w:rsidRPr="00C05C6B">
        <w:rPr>
          <w:color w:val="000000" w:themeColor="text1"/>
          <w:lang w:val="fr-BE"/>
        </w:rPr>
        <w:t xml:space="preserve">ent à penser </w:t>
      </w:r>
      <w:r w:rsidR="009C48BE" w:rsidRPr="00C05C6B">
        <w:rPr>
          <w:color w:val="000000" w:themeColor="text1"/>
          <w:lang w:val="fr-BE"/>
        </w:rPr>
        <w:t>le travail de plateforme</w:t>
      </w:r>
      <w:r w:rsidRPr="00C05C6B">
        <w:rPr>
          <w:color w:val="000000" w:themeColor="text1"/>
          <w:lang w:val="fr-BE"/>
        </w:rPr>
        <w:t xml:space="preserve"> non pas comme </w:t>
      </w:r>
      <w:r w:rsidR="00520EDD">
        <w:rPr>
          <w:color w:val="000000" w:themeColor="text1"/>
          <w:lang w:val="fr-BE"/>
        </w:rPr>
        <w:t>l’</w:t>
      </w:r>
      <w:r w:rsidRPr="00C05C6B">
        <w:rPr>
          <w:color w:val="000000" w:themeColor="text1"/>
          <w:lang w:val="fr-BE"/>
        </w:rPr>
        <w:t xml:space="preserve">objet de </w:t>
      </w:r>
      <w:r w:rsidR="00520EDD">
        <w:rPr>
          <w:color w:val="000000" w:themeColor="text1"/>
          <w:lang w:val="fr-BE"/>
        </w:rPr>
        <w:t xml:space="preserve">la </w:t>
      </w:r>
      <w:r w:rsidRPr="00C05C6B">
        <w:rPr>
          <w:color w:val="000000" w:themeColor="text1"/>
          <w:lang w:val="fr-BE"/>
        </w:rPr>
        <w:t xml:space="preserve">crise </w:t>
      </w:r>
      <w:r w:rsidR="00520EDD">
        <w:rPr>
          <w:color w:val="000000" w:themeColor="text1"/>
          <w:lang w:val="fr-BE"/>
        </w:rPr>
        <w:t>à la</w:t>
      </w:r>
      <w:r w:rsidR="009C7F68" w:rsidRPr="00C05C6B">
        <w:rPr>
          <w:color w:val="000000" w:themeColor="text1"/>
          <w:lang w:val="fr-BE"/>
        </w:rPr>
        <w:t xml:space="preserve">quelle nous sommes </w:t>
      </w:r>
      <w:r w:rsidR="009C48BE" w:rsidRPr="00C05C6B">
        <w:rPr>
          <w:color w:val="000000" w:themeColor="text1"/>
          <w:lang w:val="fr-BE"/>
        </w:rPr>
        <w:t>confrontés</w:t>
      </w:r>
      <w:r w:rsidR="00520EDD">
        <w:rPr>
          <w:color w:val="000000" w:themeColor="text1"/>
          <w:lang w:val="fr-BE"/>
        </w:rPr>
        <w:t>,</w:t>
      </w:r>
      <w:r w:rsidR="009C48BE" w:rsidRPr="00C05C6B">
        <w:rPr>
          <w:color w:val="000000" w:themeColor="text1"/>
          <w:lang w:val="fr-BE"/>
        </w:rPr>
        <w:t xml:space="preserve"> </w:t>
      </w:r>
      <w:r w:rsidR="00222641" w:rsidRPr="00C05C6B">
        <w:rPr>
          <w:color w:val="000000" w:themeColor="text1"/>
          <w:lang w:val="fr-BE"/>
        </w:rPr>
        <w:t xml:space="preserve">qui </w:t>
      </w:r>
      <w:r w:rsidR="00520EDD">
        <w:rPr>
          <w:color w:val="000000" w:themeColor="text1"/>
          <w:lang w:val="fr-BE"/>
        </w:rPr>
        <w:t>serait</w:t>
      </w:r>
      <w:r w:rsidR="00222641" w:rsidRPr="00C05C6B">
        <w:rPr>
          <w:color w:val="000000" w:themeColor="text1"/>
          <w:lang w:val="fr-BE"/>
        </w:rPr>
        <w:t xml:space="preserve"> résorbable grâce à une régulation. </w:t>
      </w:r>
      <w:r w:rsidRPr="00C05C6B">
        <w:rPr>
          <w:color w:val="000000" w:themeColor="text1"/>
          <w:lang w:val="fr-BE"/>
        </w:rPr>
        <w:t xml:space="preserve">Saisir le processus d’institutionnalisation suggère plutôt que le travail de </w:t>
      </w:r>
      <w:r w:rsidR="009C7F68" w:rsidRPr="00C05C6B">
        <w:rPr>
          <w:color w:val="000000" w:themeColor="text1"/>
          <w:lang w:val="fr-BE"/>
        </w:rPr>
        <w:t>plateforme</w:t>
      </w:r>
      <w:r w:rsidRPr="00C05C6B">
        <w:rPr>
          <w:color w:val="000000" w:themeColor="text1"/>
          <w:lang w:val="fr-BE"/>
        </w:rPr>
        <w:t xml:space="preserve"> </w:t>
      </w:r>
      <w:r w:rsidR="009C48BE" w:rsidRPr="00C05C6B">
        <w:rPr>
          <w:color w:val="000000" w:themeColor="text1"/>
          <w:lang w:val="fr-BE"/>
        </w:rPr>
        <w:t>représente un changement continu dans lequel la technologie implique une multitude de réalités et de significations qui</w:t>
      </w:r>
      <w:r w:rsidR="00520EDD">
        <w:rPr>
          <w:color w:val="000000" w:themeColor="text1"/>
          <w:lang w:val="fr-BE"/>
        </w:rPr>
        <w:t>,</w:t>
      </w:r>
      <w:r w:rsidR="009C48BE" w:rsidRPr="00C05C6B">
        <w:rPr>
          <w:color w:val="000000" w:themeColor="text1"/>
          <w:lang w:val="fr-BE"/>
        </w:rPr>
        <w:t xml:space="preserve"> finalement</w:t>
      </w:r>
      <w:r w:rsidR="00520EDD">
        <w:rPr>
          <w:color w:val="000000" w:themeColor="text1"/>
          <w:lang w:val="fr-BE"/>
        </w:rPr>
        <w:t>,</w:t>
      </w:r>
      <w:r w:rsidR="009C48BE" w:rsidRPr="00C05C6B">
        <w:rPr>
          <w:color w:val="000000" w:themeColor="text1"/>
          <w:lang w:val="fr-BE"/>
        </w:rPr>
        <w:t xml:space="preserve"> </w:t>
      </w:r>
      <w:r w:rsidR="00222641" w:rsidRPr="00C05C6B">
        <w:rPr>
          <w:color w:val="000000" w:themeColor="text1"/>
          <w:lang w:val="fr-BE"/>
        </w:rPr>
        <w:t xml:space="preserve">changent indubitablement </w:t>
      </w:r>
      <w:r w:rsidR="00520EDD">
        <w:rPr>
          <w:color w:val="000000" w:themeColor="text1"/>
          <w:lang w:val="fr-BE"/>
        </w:rPr>
        <w:t>l</w:t>
      </w:r>
      <w:r w:rsidR="00222641" w:rsidRPr="00C05C6B">
        <w:rPr>
          <w:color w:val="000000" w:themeColor="text1"/>
          <w:lang w:val="fr-BE"/>
        </w:rPr>
        <w:t xml:space="preserve">es conceptions et </w:t>
      </w:r>
      <w:r w:rsidR="00520EDD">
        <w:rPr>
          <w:color w:val="000000" w:themeColor="text1"/>
          <w:lang w:val="fr-BE"/>
        </w:rPr>
        <w:t xml:space="preserve">les </w:t>
      </w:r>
      <w:r w:rsidR="00222641" w:rsidRPr="00C05C6B">
        <w:rPr>
          <w:color w:val="000000" w:themeColor="text1"/>
          <w:lang w:val="fr-BE"/>
        </w:rPr>
        <w:t xml:space="preserve">normes initiales au sujet du travail. </w:t>
      </w:r>
    </w:p>
    <w:p w14:paraId="560A11E2" w14:textId="5E54102A" w:rsidR="00BA044D" w:rsidRPr="00C05C6B" w:rsidRDefault="00C130CF" w:rsidP="0054674B">
      <w:pPr>
        <w:spacing w:before="120" w:after="120"/>
        <w:rPr>
          <w:color w:val="000000" w:themeColor="text1"/>
          <w:lang w:val="fr-BE"/>
        </w:rPr>
      </w:pPr>
      <w:r w:rsidRPr="00C05C6B">
        <w:rPr>
          <w:color w:val="000000" w:themeColor="text1"/>
          <w:lang w:val="fr-BE"/>
        </w:rPr>
        <w:lastRenderedPageBreak/>
        <w:t>L'utilisation de métho</w:t>
      </w:r>
      <w:r w:rsidR="009C7F68" w:rsidRPr="00C05C6B">
        <w:rPr>
          <w:color w:val="000000" w:themeColor="text1"/>
          <w:lang w:val="fr-BE"/>
        </w:rPr>
        <w:t>des discursives pour examiner cette</w:t>
      </w:r>
      <w:r w:rsidRPr="00C05C6B">
        <w:rPr>
          <w:color w:val="000000" w:themeColor="text1"/>
          <w:lang w:val="fr-BE"/>
        </w:rPr>
        <w:t xml:space="preserve"> dynamique institutionnelle </w:t>
      </w:r>
      <w:r w:rsidR="00ED698F" w:rsidRPr="00C05C6B">
        <w:rPr>
          <w:color w:val="000000" w:themeColor="text1"/>
          <w:lang w:val="fr-BE"/>
        </w:rPr>
        <w:t>nous a permis</w:t>
      </w:r>
      <w:r w:rsidR="009C7F68" w:rsidRPr="00C05C6B">
        <w:rPr>
          <w:color w:val="000000" w:themeColor="text1"/>
          <w:lang w:val="fr-BE"/>
        </w:rPr>
        <w:t xml:space="preserve"> d’observer</w:t>
      </w:r>
      <w:r w:rsidRPr="00C05C6B">
        <w:rPr>
          <w:color w:val="000000" w:themeColor="text1"/>
          <w:lang w:val="fr-BE"/>
        </w:rPr>
        <w:t xml:space="preserve"> </w:t>
      </w:r>
      <w:r w:rsidR="001563A5" w:rsidRPr="00C05C6B">
        <w:rPr>
          <w:color w:val="000000" w:themeColor="text1"/>
          <w:lang w:val="fr-BE"/>
        </w:rPr>
        <w:t xml:space="preserve">la multiplicité des significations qui expliquent la complexité </w:t>
      </w:r>
      <w:r w:rsidR="009C7F68" w:rsidRPr="00C05C6B">
        <w:rPr>
          <w:color w:val="000000" w:themeColor="text1"/>
          <w:lang w:val="fr-BE"/>
        </w:rPr>
        <w:t xml:space="preserve">de la régulation </w:t>
      </w:r>
      <w:r w:rsidR="001563A5" w:rsidRPr="00C05C6B">
        <w:rPr>
          <w:color w:val="000000" w:themeColor="text1"/>
          <w:lang w:val="fr-BE"/>
        </w:rPr>
        <w:t>du travail de plateforme</w:t>
      </w:r>
      <w:r w:rsidRPr="00C05C6B">
        <w:rPr>
          <w:color w:val="000000" w:themeColor="text1"/>
          <w:lang w:val="fr-BE"/>
        </w:rPr>
        <w:t xml:space="preserve">. Une telle appréciation </w:t>
      </w:r>
      <w:r w:rsidR="00976D83" w:rsidRPr="00C05C6B">
        <w:rPr>
          <w:color w:val="000000" w:themeColor="text1"/>
          <w:lang w:val="fr-BE"/>
        </w:rPr>
        <w:t>des différents niveaux</w:t>
      </w:r>
      <w:r w:rsidRPr="00C05C6B">
        <w:rPr>
          <w:color w:val="000000" w:themeColor="text1"/>
          <w:lang w:val="fr-BE"/>
        </w:rPr>
        <w:t xml:space="preserve"> </w:t>
      </w:r>
      <w:r w:rsidR="00B574AA" w:rsidRPr="00C05C6B">
        <w:rPr>
          <w:color w:val="000000" w:themeColor="text1"/>
          <w:lang w:val="fr-BE"/>
        </w:rPr>
        <w:t>est cruciale pour comprendre la</w:t>
      </w:r>
      <w:r w:rsidR="00E2712F" w:rsidRPr="00C05C6B">
        <w:rPr>
          <w:color w:val="000000" w:themeColor="text1"/>
          <w:lang w:val="fr-BE"/>
        </w:rPr>
        <w:t xml:space="preserve"> façon</w:t>
      </w:r>
      <w:r w:rsidR="00ED698F" w:rsidRPr="00C05C6B">
        <w:rPr>
          <w:color w:val="000000" w:themeColor="text1"/>
          <w:lang w:val="fr-BE"/>
        </w:rPr>
        <w:t xml:space="preserve"> </w:t>
      </w:r>
      <w:r w:rsidR="00006AAD" w:rsidRPr="00C05C6B">
        <w:rPr>
          <w:color w:val="000000" w:themeColor="text1"/>
          <w:lang w:val="fr-BE"/>
        </w:rPr>
        <w:t>dont une forme de travail</w:t>
      </w:r>
      <w:r w:rsidR="009C7F68" w:rsidRPr="00C05C6B">
        <w:rPr>
          <w:color w:val="000000" w:themeColor="text1"/>
          <w:lang w:val="fr-BE"/>
        </w:rPr>
        <w:t xml:space="preserve"> </w:t>
      </w:r>
      <w:r w:rsidR="00ED698F" w:rsidRPr="00C05C6B">
        <w:rPr>
          <w:color w:val="000000" w:themeColor="text1"/>
          <w:lang w:val="fr-BE"/>
        </w:rPr>
        <w:t xml:space="preserve">s’institutionnalise </w:t>
      </w:r>
      <w:r w:rsidR="0099237E" w:rsidRPr="00C05C6B">
        <w:rPr>
          <w:color w:val="000000" w:themeColor="text1"/>
          <w:lang w:val="fr-BE"/>
        </w:rPr>
        <w:t>hors</w:t>
      </w:r>
      <w:r w:rsidR="00ED698F" w:rsidRPr="00C05C6B">
        <w:rPr>
          <w:color w:val="000000" w:themeColor="text1"/>
          <w:lang w:val="fr-BE"/>
        </w:rPr>
        <w:t xml:space="preserve"> des cadres </w:t>
      </w:r>
      <w:r w:rsidR="00B42184" w:rsidRPr="00C05C6B">
        <w:rPr>
          <w:color w:val="000000" w:themeColor="text1"/>
          <w:lang w:val="fr-BE"/>
        </w:rPr>
        <w:t xml:space="preserve">règlementaires </w:t>
      </w:r>
      <w:r w:rsidR="00ED698F" w:rsidRPr="00C05C6B">
        <w:rPr>
          <w:color w:val="000000" w:themeColor="text1"/>
          <w:lang w:val="fr-BE"/>
        </w:rPr>
        <w:t xml:space="preserve">et </w:t>
      </w:r>
      <w:r w:rsidR="00B42184" w:rsidRPr="00C05C6B">
        <w:rPr>
          <w:color w:val="000000" w:themeColor="text1"/>
          <w:lang w:val="fr-BE"/>
        </w:rPr>
        <w:t>malgré les</w:t>
      </w:r>
      <w:r w:rsidR="002F7199" w:rsidRPr="00C05C6B">
        <w:rPr>
          <w:color w:val="000000" w:themeColor="text1"/>
          <w:lang w:val="fr-BE"/>
        </w:rPr>
        <w:t xml:space="preserve"> débats qu’il suscite.</w:t>
      </w:r>
      <w:r w:rsidR="00674ED3" w:rsidRPr="00C05C6B">
        <w:rPr>
          <w:color w:val="000000" w:themeColor="text1"/>
          <w:lang w:val="fr-BE"/>
        </w:rPr>
        <w:t xml:space="preserve"> </w:t>
      </w:r>
      <w:r w:rsidR="00B45C7A" w:rsidRPr="00C05C6B">
        <w:rPr>
          <w:color w:val="000000" w:themeColor="text1"/>
          <w:lang w:val="fr-BE"/>
        </w:rPr>
        <w:t>Un phénomène commun toutefois intéressant</w:t>
      </w:r>
      <w:r w:rsidR="009C7F68" w:rsidRPr="00C05C6B">
        <w:rPr>
          <w:color w:val="000000" w:themeColor="text1"/>
          <w:lang w:val="fr-BE"/>
        </w:rPr>
        <w:t xml:space="preserve"> concerne</w:t>
      </w:r>
      <w:r w:rsidR="00592C86" w:rsidRPr="00C05C6B">
        <w:rPr>
          <w:color w:val="000000" w:themeColor="text1"/>
          <w:lang w:val="fr-BE"/>
        </w:rPr>
        <w:t xml:space="preserve"> l’ascension progressive de la place symbolique de la technologie dans le champ du travail. </w:t>
      </w:r>
      <w:r w:rsidR="00DF5A30" w:rsidRPr="00C05C6B">
        <w:rPr>
          <w:color w:val="000000" w:themeColor="text1"/>
          <w:lang w:val="fr-BE"/>
        </w:rPr>
        <w:t xml:space="preserve">Nos résultats suggèrent la nécessité de placer l’humain et ses multiplicités au centre de ces préoccupations de régulation dans la littérature afin de saisir les enjeux symboliques et leur puissance dans l’institutionnalisation du travail de plateforme.  </w:t>
      </w:r>
    </w:p>
    <w:p w14:paraId="7A9D3207" w14:textId="220EB9E7" w:rsidR="003F6D79" w:rsidRPr="00C05C6B" w:rsidRDefault="0099237E" w:rsidP="00B610CD">
      <w:pPr>
        <w:pStyle w:val="Titre3"/>
        <w:rPr>
          <w:color w:val="000000" w:themeColor="text1"/>
        </w:rPr>
      </w:pPr>
      <w:bookmarkStart w:id="423" w:name="_Toc149396702"/>
      <w:bookmarkStart w:id="424" w:name="_Toc151300092"/>
      <w:bookmarkStart w:id="425" w:name="_Toc169527978"/>
      <w:r w:rsidRPr="00C05C6B">
        <w:rPr>
          <w:color w:val="000000" w:themeColor="text1"/>
        </w:rPr>
        <w:t xml:space="preserve">Contributions </w:t>
      </w:r>
      <w:r w:rsidR="003F6D79" w:rsidRPr="00C05C6B">
        <w:rPr>
          <w:color w:val="000000" w:themeColor="text1"/>
        </w:rPr>
        <w:t>au</w:t>
      </w:r>
      <w:r w:rsidR="001C0D3A" w:rsidRPr="00C05C6B">
        <w:rPr>
          <w:color w:val="000000" w:themeColor="text1"/>
        </w:rPr>
        <w:t>x</w:t>
      </w:r>
      <w:r w:rsidR="003F6D79" w:rsidRPr="00C05C6B">
        <w:rPr>
          <w:color w:val="000000" w:themeColor="text1"/>
        </w:rPr>
        <w:t xml:space="preserve"> théories institutionnelles </w:t>
      </w:r>
      <w:r w:rsidR="005B56D7" w:rsidRPr="00C05C6B">
        <w:rPr>
          <w:color w:val="000000" w:themeColor="text1"/>
        </w:rPr>
        <w:t>– méthodologiques et empiriques</w:t>
      </w:r>
      <w:bookmarkEnd w:id="423"/>
      <w:bookmarkEnd w:id="424"/>
      <w:bookmarkEnd w:id="425"/>
    </w:p>
    <w:p w14:paraId="7E319BA5" w14:textId="7F428699" w:rsidR="00592C86" w:rsidRPr="00C05C6B" w:rsidRDefault="004147D1" w:rsidP="00A14223">
      <w:pPr>
        <w:spacing w:before="120" w:after="120"/>
        <w:rPr>
          <w:color w:val="000000" w:themeColor="text1"/>
          <w:lang w:val="fr-BE"/>
        </w:rPr>
      </w:pPr>
      <w:r>
        <w:rPr>
          <w:color w:val="000000" w:themeColor="text1"/>
          <w:lang w:val="fr-BE"/>
        </w:rPr>
        <w:t>É</w:t>
      </w:r>
      <w:r w:rsidR="00AF09C4" w:rsidRPr="00C05C6B">
        <w:rPr>
          <w:color w:val="000000" w:themeColor="text1"/>
          <w:lang w:val="fr-BE"/>
        </w:rPr>
        <w:t>tant</w:t>
      </w:r>
      <w:r w:rsidR="001C0D3A" w:rsidRPr="00C05C6B">
        <w:rPr>
          <w:color w:val="000000" w:themeColor="text1"/>
          <w:lang w:val="fr-BE"/>
        </w:rPr>
        <w:t xml:space="preserve"> inspiré</w:t>
      </w:r>
      <w:r>
        <w:rPr>
          <w:color w:val="000000" w:themeColor="text1"/>
          <w:lang w:val="fr-BE"/>
        </w:rPr>
        <w:t>e</w:t>
      </w:r>
      <w:r w:rsidR="001C0D3A" w:rsidRPr="00C05C6B">
        <w:rPr>
          <w:color w:val="000000" w:themeColor="text1"/>
          <w:lang w:val="fr-BE"/>
        </w:rPr>
        <w:t xml:space="preserve"> par </w:t>
      </w:r>
      <w:r w:rsidR="001134D8" w:rsidRPr="00C05C6B">
        <w:rPr>
          <w:color w:val="000000" w:themeColor="text1"/>
          <w:lang w:val="fr-BE"/>
        </w:rPr>
        <w:t>l</w:t>
      </w:r>
      <w:r w:rsidR="001C0D3A" w:rsidRPr="00C05C6B">
        <w:rPr>
          <w:color w:val="000000" w:themeColor="text1"/>
          <w:lang w:val="fr-BE"/>
        </w:rPr>
        <w:t xml:space="preserve">es </w:t>
      </w:r>
      <w:r w:rsidR="00976D83" w:rsidRPr="00C05C6B">
        <w:rPr>
          <w:color w:val="000000" w:themeColor="text1"/>
          <w:lang w:val="fr-BE"/>
        </w:rPr>
        <w:t>lacunes</w:t>
      </w:r>
      <w:r w:rsidR="001C0D3A" w:rsidRPr="00C05C6B">
        <w:rPr>
          <w:color w:val="000000" w:themeColor="text1"/>
          <w:lang w:val="fr-BE"/>
        </w:rPr>
        <w:t xml:space="preserve"> empiriques </w:t>
      </w:r>
      <w:r w:rsidR="00A70005" w:rsidRPr="00C05C6B">
        <w:rPr>
          <w:color w:val="000000" w:themeColor="text1"/>
          <w:lang w:val="fr-BE"/>
        </w:rPr>
        <w:t>relevé</w:t>
      </w:r>
      <w:r w:rsidR="00DE0B26" w:rsidRPr="00C05C6B">
        <w:rPr>
          <w:color w:val="000000" w:themeColor="text1"/>
          <w:lang w:val="fr-BE"/>
        </w:rPr>
        <w:t>es</w:t>
      </w:r>
      <w:r w:rsidR="001C0D3A" w:rsidRPr="00C05C6B">
        <w:rPr>
          <w:color w:val="000000" w:themeColor="text1"/>
          <w:lang w:val="fr-BE"/>
        </w:rPr>
        <w:t xml:space="preserve"> dans </w:t>
      </w:r>
      <w:r>
        <w:rPr>
          <w:color w:val="000000" w:themeColor="text1"/>
          <w:lang w:val="fr-BE"/>
        </w:rPr>
        <w:t>l</w:t>
      </w:r>
      <w:r w:rsidR="001C0D3A" w:rsidRPr="00C05C6B">
        <w:rPr>
          <w:color w:val="000000" w:themeColor="text1"/>
          <w:lang w:val="fr-BE"/>
        </w:rPr>
        <w:t>es études néo</w:t>
      </w:r>
      <w:r w:rsidR="00DE0B26" w:rsidRPr="00C05C6B">
        <w:rPr>
          <w:color w:val="000000" w:themeColor="text1"/>
          <w:lang w:val="fr-BE"/>
        </w:rPr>
        <w:t>institutionnelles</w:t>
      </w:r>
      <w:r w:rsidR="001134D8" w:rsidRPr="00C05C6B">
        <w:rPr>
          <w:color w:val="000000" w:themeColor="text1"/>
          <w:lang w:val="fr-BE"/>
        </w:rPr>
        <w:t xml:space="preserve">, principalement par </w:t>
      </w:r>
      <w:r w:rsidR="001134D8" w:rsidRPr="00C05C6B">
        <w:rPr>
          <w:color w:val="000000" w:themeColor="text1"/>
          <w:lang w:val="fr-BE"/>
        </w:rPr>
        <w:fldChar w:fldCharType="begin"/>
      </w:r>
      <w:r w:rsidR="005C505D" w:rsidRPr="00C05C6B">
        <w:rPr>
          <w:color w:val="000000" w:themeColor="text1"/>
          <w:lang w:val="fr-BE"/>
        </w:rPr>
        <w:instrText xml:space="preserve"> ADDIN ZOTERO_ITEM CSL_CITATION {"citationID":"swwK8H9K","properties":{"formattedCitation":"(Micelotta et al., 2017)","plainCitation":"(Micelotta et al., 2017)","dontUpdate":true,"noteIndex":0},"citationItems":[{"id":2506,"uris":["http://zotero.org/users/6183971/items/V38GMLSB"],"itemData":{"id":2506,"type":"article-journal","abstract":"The study of institutional change is a core research area in organization theory and is of increasing relevance for scholarship in other disciplines. In this article, we review the substantial number of studies that have examined the ways by which institutions are created, modified, or transformed, highlighting the lack of integration of prior works that emphasize exogenous shocks, institutional entrepreneurship, and practice-based change. Drawing on the institutional logics perspective, we then develop a novel typology of pathways of change that more comprehensively brings together this diverse literature, accounts for the richness and heterogeneity of institutional change processes unveiled by studies to date, and provides a more synthetic framework to guide future research. Based on our analysis and theorizing, we discuss important new scholarly directions that will enhance our understanding of different kinds of institutional change processes and outcomes, as well as contribute to further development of the institutional logics perspective.","container-title":"Journal of Management","DOI":"10.1177/0149206317699522","ISSN":"0149-2063","issue":"6","language":"en","note":"publisher: SAGE Publications Inc","page":"1885-1910","source":"SAGE Journals","title":"Pathways of Institutional Change: An Integrative Review and Research Agenda","title-short":"Pathways of Institutional Change","URL":"https://doi.org/10.1177/0149206317699522","volume":"43","author":[{"family":"Micelotta","given":"Evelyn"},{"family":"Lounsbury","given":"Michael"},{"family":"Greenwood","given":"Royston"}],"accessed":{"date-parts":[["2023",10,12]]},"issued":{"date-parts":[["2017",7,1]]}}}],"schema":"https://github.com/citation-style-language/schema/raw/master/csl-citation.json"} </w:instrText>
      </w:r>
      <w:r w:rsidR="001134D8" w:rsidRPr="00C05C6B">
        <w:rPr>
          <w:color w:val="000000" w:themeColor="text1"/>
          <w:lang w:val="fr-BE"/>
        </w:rPr>
        <w:fldChar w:fldCharType="separate"/>
      </w:r>
      <w:r w:rsidR="001134D8" w:rsidRPr="00C05C6B">
        <w:rPr>
          <w:rFonts w:cs="Times New Roman"/>
          <w:color w:val="000000" w:themeColor="text1"/>
        </w:rPr>
        <w:t>Micelotta et al. (2017)</w:t>
      </w:r>
      <w:r w:rsidR="001134D8" w:rsidRPr="00C05C6B">
        <w:rPr>
          <w:color w:val="000000" w:themeColor="text1"/>
          <w:lang w:val="fr-BE"/>
        </w:rPr>
        <w:fldChar w:fldCharType="end"/>
      </w:r>
      <w:r w:rsidR="00636FE1" w:rsidRPr="00C05C6B">
        <w:rPr>
          <w:color w:val="000000" w:themeColor="text1"/>
          <w:lang w:val="fr-BE"/>
        </w:rPr>
        <w:t>, n</w:t>
      </w:r>
      <w:r w:rsidR="005B56D7" w:rsidRPr="00C05C6B">
        <w:rPr>
          <w:color w:val="000000" w:themeColor="text1"/>
          <w:lang w:val="fr-BE"/>
        </w:rPr>
        <w:t>ous</w:t>
      </w:r>
      <w:r w:rsidR="00636FE1" w:rsidRPr="00C05C6B">
        <w:rPr>
          <w:color w:val="000000" w:themeColor="text1"/>
          <w:lang w:val="fr-BE"/>
        </w:rPr>
        <w:t xml:space="preserve"> avon</w:t>
      </w:r>
      <w:r w:rsidR="00976D83" w:rsidRPr="00C05C6B">
        <w:rPr>
          <w:color w:val="000000" w:themeColor="text1"/>
          <w:lang w:val="fr-BE"/>
        </w:rPr>
        <w:t xml:space="preserve">s </w:t>
      </w:r>
      <w:r w:rsidR="006879EE" w:rsidRPr="00C05C6B">
        <w:rPr>
          <w:color w:val="000000" w:themeColor="text1"/>
          <w:lang w:val="fr-BE"/>
        </w:rPr>
        <w:t>réalisé</w:t>
      </w:r>
      <w:r w:rsidR="00976D83" w:rsidRPr="00C05C6B">
        <w:rPr>
          <w:color w:val="000000" w:themeColor="text1"/>
          <w:lang w:val="fr-BE"/>
        </w:rPr>
        <w:t xml:space="preserve"> une tentative </w:t>
      </w:r>
      <w:r w:rsidR="00481198" w:rsidRPr="00C05C6B">
        <w:rPr>
          <w:color w:val="000000" w:themeColor="text1"/>
          <w:lang w:val="fr-BE"/>
        </w:rPr>
        <w:t>d</w:t>
      </w:r>
      <w:r>
        <w:rPr>
          <w:color w:val="000000" w:themeColor="text1"/>
          <w:lang w:val="fr-BE"/>
        </w:rPr>
        <w:t>’</w:t>
      </w:r>
      <w:r w:rsidR="00481198" w:rsidRPr="00C05C6B">
        <w:rPr>
          <w:color w:val="000000" w:themeColor="text1"/>
          <w:lang w:val="fr-BE"/>
        </w:rPr>
        <w:t>articulation de différentes</w:t>
      </w:r>
      <w:r w:rsidR="00636FE1" w:rsidRPr="00C05C6B">
        <w:rPr>
          <w:color w:val="000000" w:themeColor="text1"/>
          <w:lang w:val="fr-BE"/>
        </w:rPr>
        <w:t xml:space="preserve"> unités d’analyses</w:t>
      </w:r>
      <w:r w:rsidR="00AF09C4" w:rsidRPr="00C05C6B">
        <w:rPr>
          <w:color w:val="000000" w:themeColor="text1"/>
          <w:lang w:val="fr-BE"/>
        </w:rPr>
        <w:t xml:space="preserve">. </w:t>
      </w:r>
      <w:r w:rsidR="00636FE1" w:rsidRPr="00C05C6B">
        <w:rPr>
          <w:color w:val="000000" w:themeColor="text1"/>
          <w:lang w:val="fr-BE"/>
        </w:rPr>
        <w:t xml:space="preserve">Nous avons </w:t>
      </w:r>
      <w:r w:rsidR="00AF09C4" w:rsidRPr="00C05C6B">
        <w:rPr>
          <w:color w:val="000000" w:themeColor="text1"/>
          <w:lang w:val="fr-BE"/>
        </w:rPr>
        <w:t>de cette façon</w:t>
      </w:r>
      <w:r w:rsidR="00636FE1" w:rsidRPr="00C05C6B">
        <w:rPr>
          <w:color w:val="000000" w:themeColor="text1"/>
          <w:lang w:val="fr-BE"/>
        </w:rPr>
        <w:t xml:space="preserve"> </w:t>
      </w:r>
      <w:r w:rsidR="00AF09C4" w:rsidRPr="00C05C6B">
        <w:rPr>
          <w:color w:val="000000" w:themeColor="text1"/>
          <w:lang w:val="fr-BE"/>
        </w:rPr>
        <w:t>montré</w:t>
      </w:r>
      <w:r w:rsidR="001C0D3A" w:rsidRPr="00C05C6B">
        <w:rPr>
          <w:color w:val="000000" w:themeColor="text1"/>
          <w:lang w:val="fr-BE"/>
        </w:rPr>
        <w:t xml:space="preserve"> la faisabilité des complémentarités méthodologiques et théoriques dans la compréhens</w:t>
      </w:r>
      <w:r w:rsidR="003969A7" w:rsidRPr="00C05C6B">
        <w:rPr>
          <w:color w:val="000000" w:themeColor="text1"/>
          <w:lang w:val="fr-BE"/>
        </w:rPr>
        <w:t xml:space="preserve">ion de notre objet de recherche et avons proposé une tentative d’articulation </w:t>
      </w:r>
      <w:r>
        <w:rPr>
          <w:color w:val="000000" w:themeColor="text1"/>
          <w:lang w:val="fr-BE"/>
        </w:rPr>
        <w:t>afin de</w:t>
      </w:r>
      <w:r w:rsidR="003969A7" w:rsidRPr="00C05C6B">
        <w:rPr>
          <w:color w:val="000000" w:themeColor="text1"/>
          <w:lang w:val="fr-BE"/>
        </w:rPr>
        <w:t xml:space="preserve"> saisir la complexité que représen</w:t>
      </w:r>
      <w:r w:rsidR="001134D8" w:rsidRPr="00C05C6B">
        <w:rPr>
          <w:color w:val="000000" w:themeColor="text1"/>
          <w:lang w:val="fr-BE"/>
        </w:rPr>
        <w:t>te un changement institutionnel. Ce</w:t>
      </w:r>
      <w:r>
        <w:rPr>
          <w:color w:val="000000" w:themeColor="text1"/>
          <w:lang w:val="fr-BE"/>
        </w:rPr>
        <w:t xml:space="preserve">la </w:t>
      </w:r>
      <w:r w:rsidR="001134D8" w:rsidRPr="00C05C6B">
        <w:rPr>
          <w:color w:val="000000" w:themeColor="text1"/>
          <w:lang w:val="fr-BE"/>
        </w:rPr>
        <w:t xml:space="preserve">nous </w:t>
      </w:r>
      <w:r>
        <w:rPr>
          <w:color w:val="000000" w:themeColor="text1"/>
          <w:lang w:val="fr-BE"/>
        </w:rPr>
        <w:t xml:space="preserve">a </w:t>
      </w:r>
      <w:r w:rsidR="001134D8" w:rsidRPr="00C05C6B">
        <w:rPr>
          <w:color w:val="000000" w:themeColor="text1"/>
          <w:lang w:val="fr-BE"/>
        </w:rPr>
        <w:t>perm</w:t>
      </w:r>
      <w:r>
        <w:rPr>
          <w:color w:val="000000" w:themeColor="text1"/>
          <w:lang w:val="fr-BE"/>
        </w:rPr>
        <w:t>is</w:t>
      </w:r>
      <w:r w:rsidR="001134D8" w:rsidRPr="00C05C6B">
        <w:rPr>
          <w:color w:val="000000" w:themeColor="text1"/>
          <w:lang w:val="fr-BE"/>
        </w:rPr>
        <w:t xml:space="preserve"> de saisir le processus de construction des institutions plutôt que le produit final lui-même (Lawrence et Suddaby</w:t>
      </w:r>
      <w:r w:rsidR="00584F96">
        <w:rPr>
          <w:color w:val="000000" w:themeColor="text1"/>
          <w:lang w:val="fr-BE"/>
        </w:rPr>
        <w:t>,</w:t>
      </w:r>
      <w:r w:rsidR="001134D8" w:rsidRPr="00C05C6B">
        <w:rPr>
          <w:color w:val="000000" w:themeColor="text1"/>
          <w:lang w:val="fr-BE"/>
        </w:rPr>
        <w:t xml:space="preserve"> 2006). </w:t>
      </w:r>
    </w:p>
    <w:p w14:paraId="7B5A2672" w14:textId="363288AE" w:rsidR="00674ED3" w:rsidRPr="00C05C6B" w:rsidRDefault="00E97AA6" w:rsidP="00A225E1">
      <w:pPr>
        <w:spacing w:before="120" w:after="120"/>
        <w:rPr>
          <w:color w:val="000000" w:themeColor="text1"/>
          <w:lang w:val="fr-BE" w:eastAsia="fr-FR"/>
        </w:rPr>
      </w:pPr>
      <w:r w:rsidRPr="00C05C6B">
        <w:rPr>
          <w:color w:val="000000" w:themeColor="text1"/>
          <w:lang w:val="fr-BE"/>
        </w:rPr>
        <w:t>L</w:t>
      </w:r>
      <w:r w:rsidR="003F6D79" w:rsidRPr="00C05C6B">
        <w:rPr>
          <w:color w:val="000000" w:themeColor="text1"/>
          <w:lang w:val="fr-BE"/>
        </w:rPr>
        <w:t xml:space="preserve">e contexte </w:t>
      </w:r>
      <w:r w:rsidR="00CF61C2" w:rsidRPr="00C05C6B">
        <w:rPr>
          <w:color w:val="000000" w:themeColor="text1"/>
          <w:lang w:val="fr-BE"/>
        </w:rPr>
        <w:t>est un premier élément significatif d</w:t>
      </w:r>
      <w:r w:rsidR="004147D1">
        <w:rPr>
          <w:color w:val="000000" w:themeColor="text1"/>
          <w:lang w:val="fr-BE"/>
        </w:rPr>
        <w:t>e</w:t>
      </w:r>
      <w:r w:rsidR="00CF61C2" w:rsidRPr="00C05C6B">
        <w:rPr>
          <w:color w:val="000000" w:themeColor="text1"/>
          <w:lang w:val="fr-BE"/>
        </w:rPr>
        <w:t xml:space="preserve"> la façon dont le travail de plateforme s’institutionnalise. En effet, il </w:t>
      </w:r>
      <w:r w:rsidR="00976D83" w:rsidRPr="00C05C6B">
        <w:rPr>
          <w:color w:val="000000" w:themeColor="text1"/>
          <w:lang w:val="fr-BE"/>
        </w:rPr>
        <w:t xml:space="preserve">fait partie </w:t>
      </w:r>
      <w:r w:rsidR="003F6D79" w:rsidRPr="00C05C6B">
        <w:rPr>
          <w:color w:val="000000" w:themeColor="text1"/>
          <w:lang w:val="fr-BE"/>
        </w:rPr>
        <w:t>des</w:t>
      </w:r>
      <w:r w:rsidR="003F6D79" w:rsidRPr="00C05C6B">
        <w:rPr>
          <w:color w:val="000000" w:themeColor="text1"/>
          <w:lang w:val="fr-BE" w:eastAsia="fr-FR"/>
        </w:rPr>
        <w:t xml:space="preserve"> systèmes d'interprétation à travers lesquels les individus élaborent des valeurs, des symboles et des significations qui existent à </w:t>
      </w:r>
      <w:r w:rsidR="00CF61C2" w:rsidRPr="00C05C6B">
        <w:rPr>
          <w:color w:val="000000" w:themeColor="text1"/>
          <w:lang w:val="fr-BE" w:eastAsia="fr-FR"/>
        </w:rPr>
        <w:t>différents niveaux</w:t>
      </w:r>
      <w:r w:rsidR="003F6D79" w:rsidRPr="00C05C6B">
        <w:rPr>
          <w:color w:val="000000" w:themeColor="text1"/>
          <w:lang w:val="fr-BE" w:eastAsia="fr-FR"/>
        </w:rPr>
        <w:t xml:space="preserve"> (Zilber, 2007). Les acteurs interrogés à chaque unité d’analyse (institutionnel</w:t>
      </w:r>
      <w:r w:rsidR="004147D1">
        <w:rPr>
          <w:color w:val="000000" w:themeColor="text1"/>
          <w:lang w:val="fr-BE" w:eastAsia="fr-FR"/>
        </w:rPr>
        <w:t>le</w:t>
      </w:r>
      <w:r w:rsidR="003F6D79" w:rsidRPr="00C05C6B">
        <w:rPr>
          <w:color w:val="000000" w:themeColor="text1"/>
          <w:lang w:val="fr-BE" w:eastAsia="fr-FR"/>
        </w:rPr>
        <w:t>, organisationnel</w:t>
      </w:r>
      <w:r w:rsidR="004147D1">
        <w:rPr>
          <w:color w:val="000000" w:themeColor="text1"/>
          <w:lang w:val="fr-BE" w:eastAsia="fr-FR"/>
        </w:rPr>
        <w:t>le</w:t>
      </w:r>
      <w:r w:rsidR="003F6D79" w:rsidRPr="00C05C6B">
        <w:rPr>
          <w:color w:val="000000" w:themeColor="text1"/>
          <w:lang w:val="fr-BE" w:eastAsia="fr-FR"/>
        </w:rPr>
        <w:t xml:space="preserve"> et individuel</w:t>
      </w:r>
      <w:r w:rsidR="004147D1">
        <w:rPr>
          <w:color w:val="000000" w:themeColor="text1"/>
          <w:lang w:val="fr-BE" w:eastAsia="fr-FR"/>
        </w:rPr>
        <w:t>le</w:t>
      </w:r>
      <w:r w:rsidR="003F6D79" w:rsidRPr="00C05C6B">
        <w:rPr>
          <w:color w:val="000000" w:themeColor="text1"/>
          <w:lang w:val="fr-BE" w:eastAsia="fr-FR"/>
        </w:rPr>
        <w:t>) s’i</w:t>
      </w:r>
      <w:r w:rsidR="006914FA" w:rsidRPr="00C05C6B">
        <w:rPr>
          <w:color w:val="000000" w:themeColor="text1"/>
          <w:lang w:val="fr-BE" w:eastAsia="fr-FR"/>
        </w:rPr>
        <w:t xml:space="preserve">nscrivent dans un champ social, ce qui </w:t>
      </w:r>
      <w:r w:rsidR="003F6D79" w:rsidRPr="00C05C6B">
        <w:rPr>
          <w:color w:val="000000" w:themeColor="text1"/>
          <w:lang w:val="fr-BE" w:eastAsia="fr-FR"/>
        </w:rPr>
        <w:t>signifie que la construction subjective de la réalité dépend de leurs perceptions et du sens donné à leu</w:t>
      </w:r>
      <w:r w:rsidR="00CF61C2" w:rsidRPr="00C05C6B">
        <w:rPr>
          <w:color w:val="000000" w:themeColor="text1"/>
          <w:lang w:val="fr-BE" w:eastAsia="fr-FR"/>
        </w:rPr>
        <w:t xml:space="preserve">r contexte. </w:t>
      </w:r>
    </w:p>
    <w:p w14:paraId="1C6E00FD" w14:textId="7407235B" w:rsidR="00CF61C2" w:rsidRPr="00C05C6B" w:rsidRDefault="00CF61C2" w:rsidP="00A225E1">
      <w:pPr>
        <w:spacing w:before="120" w:after="120"/>
        <w:rPr>
          <w:color w:val="000000" w:themeColor="text1"/>
          <w:lang w:val="fr-BE"/>
        </w:rPr>
      </w:pPr>
      <w:r w:rsidRPr="00C05C6B">
        <w:rPr>
          <w:color w:val="000000" w:themeColor="text1"/>
          <w:lang w:val="fr-BE" w:eastAsia="fr-FR"/>
        </w:rPr>
        <w:t xml:space="preserve">Le deuxième élément central est la place symbolique de la technologie </w:t>
      </w:r>
      <w:r w:rsidR="006914FA" w:rsidRPr="00C05C6B">
        <w:rPr>
          <w:color w:val="000000" w:themeColor="text1"/>
          <w:lang w:val="fr-BE" w:eastAsia="fr-FR"/>
        </w:rPr>
        <w:t>dans ce processus d’institutionnalisation</w:t>
      </w:r>
      <w:r w:rsidR="00D52178" w:rsidRPr="00C05C6B">
        <w:rPr>
          <w:color w:val="000000" w:themeColor="text1"/>
          <w:lang w:val="fr-BE" w:eastAsia="fr-FR"/>
        </w:rPr>
        <w:t xml:space="preserve">. </w:t>
      </w:r>
      <w:r w:rsidRPr="00C05C6B">
        <w:rPr>
          <w:color w:val="000000" w:themeColor="text1"/>
          <w:shd w:val="clear" w:color="auto" w:fill="FFFFFF"/>
        </w:rPr>
        <w:t xml:space="preserve">Les recherches antérieures n'ont pas exploré pleinement la manière dont les pratiques sociomatérielles au niveau micro émergent et se développent dans des contextes institutionnels complexes influencés par des normes, des croyances et des </w:t>
      </w:r>
      <w:r w:rsidR="006914FA" w:rsidRPr="00C05C6B">
        <w:rPr>
          <w:color w:val="000000" w:themeColor="text1"/>
          <w:shd w:val="clear" w:color="auto" w:fill="FFFFFF"/>
        </w:rPr>
        <w:t xml:space="preserve">logiques </w:t>
      </w:r>
      <w:r w:rsidRPr="00C05C6B">
        <w:rPr>
          <w:color w:val="000000" w:themeColor="text1"/>
          <w:shd w:val="clear" w:color="auto" w:fill="FFFFFF"/>
        </w:rPr>
        <w:t xml:space="preserve">multiples </w:t>
      </w:r>
      <w:r w:rsidR="00222641" w:rsidRPr="00C05C6B">
        <w:rPr>
          <w:color w:val="000000" w:themeColor="text1"/>
          <w:shd w:val="clear" w:color="auto" w:fill="FFFFFF"/>
        </w:rPr>
        <w:t>qui</w:t>
      </w:r>
      <w:r w:rsidR="004147D1">
        <w:rPr>
          <w:color w:val="000000" w:themeColor="text1"/>
          <w:shd w:val="clear" w:color="auto" w:fill="FFFFFF"/>
        </w:rPr>
        <w:t>,</w:t>
      </w:r>
      <w:r w:rsidR="00222641" w:rsidRPr="00C05C6B">
        <w:rPr>
          <w:color w:val="000000" w:themeColor="text1"/>
          <w:shd w:val="clear" w:color="auto" w:fill="FFFFFF"/>
        </w:rPr>
        <w:t xml:space="preserve"> </w:t>
      </w:r>
      <w:r w:rsidR="006914FA" w:rsidRPr="00C05C6B">
        <w:rPr>
          <w:color w:val="000000" w:themeColor="text1"/>
          <w:shd w:val="clear" w:color="auto" w:fill="FFFFFF"/>
        </w:rPr>
        <w:t xml:space="preserve">dans </w:t>
      </w:r>
      <w:r w:rsidR="008B4862">
        <w:rPr>
          <w:color w:val="000000" w:themeColor="text1"/>
          <w:shd w:val="clear" w:color="auto" w:fill="FFFFFF"/>
        </w:rPr>
        <w:t>le cas étudié</w:t>
      </w:r>
      <w:r w:rsidR="004147D1">
        <w:rPr>
          <w:color w:val="000000" w:themeColor="text1"/>
          <w:shd w:val="clear" w:color="auto" w:fill="FFFFFF"/>
        </w:rPr>
        <w:t>,</w:t>
      </w:r>
      <w:r w:rsidR="00222641" w:rsidRPr="00C05C6B">
        <w:rPr>
          <w:color w:val="000000" w:themeColor="text1"/>
          <w:shd w:val="clear" w:color="auto" w:fill="FFFFFF"/>
        </w:rPr>
        <w:t xml:space="preserve"> sont</w:t>
      </w:r>
      <w:r w:rsidR="006914FA" w:rsidRPr="00C05C6B">
        <w:rPr>
          <w:color w:val="000000" w:themeColor="text1"/>
          <w:shd w:val="clear" w:color="auto" w:fill="FFFFFF"/>
        </w:rPr>
        <w:t xml:space="preserve"> </w:t>
      </w:r>
      <w:r w:rsidRPr="00C05C6B">
        <w:rPr>
          <w:color w:val="000000" w:themeColor="text1"/>
          <w:shd w:val="clear" w:color="auto" w:fill="FFFFFF"/>
        </w:rPr>
        <w:t xml:space="preserve">contradictoires (Lawrence et Suddaby, 2006). </w:t>
      </w:r>
      <w:r w:rsidR="006914FA" w:rsidRPr="00C05C6B">
        <w:rPr>
          <w:color w:val="000000" w:themeColor="text1"/>
          <w:lang w:val="fr-BE"/>
        </w:rPr>
        <w:t xml:space="preserve">Nos résultats démontrent que, </w:t>
      </w:r>
      <w:r w:rsidR="00811475" w:rsidRPr="00C05C6B">
        <w:rPr>
          <w:color w:val="000000" w:themeColor="text1"/>
          <w:lang w:val="fr-BE"/>
        </w:rPr>
        <w:t>parallèlement</w:t>
      </w:r>
      <w:r w:rsidR="006914FA" w:rsidRPr="00C05C6B">
        <w:rPr>
          <w:color w:val="000000" w:themeColor="text1"/>
          <w:lang w:val="fr-BE"/>
        </w:rPr>
        <w:t xml:space="preserve"> à l’observation que c</w:t>
      </w:r>
      <w:r w:rsidRPr="00C05C6B">
        <w:rPr>
          <w:color w:val="000000" w:themeColor="text1"/>
          <w:lang w:val="fr-BE"/>
        </w:rPr>
        <w:t>es changements institutionnels s'accompagnent souvent de changem</w:t>
      </w:r>
      <w:r w:rsidR="006914FA" w:rsidRPr="00C05C6B">
        <w:rPr>
          <w:color w:val="000000" w:themeColor="text1"/>
          <w:lang w:val="fr-BE"/>
        </w:rPr>
        <w:t xml:space="preserve">ents technologiques rapides, </w:t>
      </w:r>
      <w:r w:rsidRPr="00C05C6B">
        <w:rPr>
          <w:color w:val="000000" w:themeColor="text1"/>
          <w:lang w:val="fr-BE"/>
        </w:rPr>
        <w:t>la technologie joue un rôle essentiel dans la matérialité de ces changements. Les valeurs du travail évoluent</w:t>
      </w:r>
      <w:r w:rsidR="00F41958" w:rsidRPr="00C05C6B">
        <w:rPr>
          <w:color w:val="000000" w:themeColor="text1"/>
          <w:lang w:val="fr-BE"/>
        </w:rPr>
        <w:t>,</w:t>
      </w:r>
      <w:r w:rsidRPr="00C05C6B">
        <w:rPr>
          <w:color w:val="000000" w:themeColor="text1"/>
          <w:lang w:val="fr-BE"/>
        </w:rPr>
        <w:t xml:space="preserve"> </w:t>
      </w:r>
      <w:r w:rsidR="00811475" w:rsidRPr="00C05C6B">
        <w:rPr>
          <w:color w:val="000000" w:themeColor="text1"/>
          <w:lang w:val="fr-BE"/>
        </w:rPr>
        <w:t xml:space="preserve">car </w:t>
      </w:r>
      <w:r w:rsidRPr="00C05C6B">
        <w:rPr>
          <w:color w:val="000000" w:themeColor="text1"/>
          <w:lang w:val="fr-BE"/>
        </w:rPr>
        <w:t xml:space="preserve">la </w:t>
      </w:r>
      <w:r w:rsidRPr="00C05C6B">
        <w:rPr>
          <w:color w:val="000000" w:themeColor="text1"/>
          <w:lang w:val="fr-BE"/>
        </w:rPr>
        <w:lastRenderedPageBreak/>
        <w:t xml:space="preserve">technologie introduit de nouvelles formes de liberté qui ne sont pas toujours accessibles dans les modèles traditionnels de travail. Les résultats montrent </w:t>
      </w:r>
      <w:r w:rsidR="004147D1">
        <w:rPr>
          <w:color w:val="000000" w:themeColor="text1"/>
          <w:lang w:val="fr-BE"/>
        </w:rPr>
        <w:t>que</w:t>
      </w:r>
      <w:r w:rsidR="009D7272" w:rsidRPr="00C05C6B">
        <w:rPr>
          <w:color w:val="000000" w:themeColor="text1"/>
          <w:lang w:val="fr-BE"/>
        </w:rPr>
        <w:t xml:space="preserve"> les objets</w:t>
      </w:r>
      <w:r w:rsidR="00F11D60" w:rsidRPr="00C05C6B">
        <w:rPr>
          <w:color w:val="000000" w:themeColor="text1"/>
          <w:lang w:val="fr-BE"/>
        </w:rPr>
        <w:t xml:space="preserve"> technologiques</w:t>
      </w:r>
      <w:r w:rsidR="009D7272" w:rsidRPr="00C05C6B">
        <w:rPr>
          <w:color w:val="000000" w:themeColor="text1"/>
          <w:lang w:val="fr-BE"/>
        </w:rPr>
        <w:t xml:space="preserve"> ou </w:t>
      </w:r>
      <w:r w:rsidR="002E1910" w:rsidRPr="00C05C6B">
        <w:rPr>
          <w:color w:val="000000" w:themeColor="text1"/>
          <w:lang w:val="fr-BE"/>
        </w:rPr>
        <w:t>matériel</w:t>
      </w:r>
      <w:r w:rsidR="00F11D60" w:rsidRPr="00C05C6B">
        <w:rPr>
          <w:color w:val="000000" w:themeColor="text1"/>
          <w:lang w:val="fr-BE"/>
        </w:rPr>
        <w:t>s ne sont</w:t>
      </w:r>
      <w:r w:rsidRPr="00C05C6B">
        <w:rPr>
          <w:color w:val="000000" w:themeColor="text1"/>
          <w:lang w:val="fr-BE"/>
        </w:rPr>
        <w:t xml:space="preserve"> pas simplement </w:t>
      </w:r>
      <w:r w:rsidR="002E1910" w:rsidRPr="00C05C6B">
        <w:rPr>
          <w:color w:val="000000" w:themeColor="text1"/>
          <w:lang w:val="fr-BE"/>
        </w:rPr>
        <w:t>un</w:t>
      </w:r>
      <w:r w:rsidR="00116EDF" w:rsidRPr="00C05C6B">
        <w:rPr>
          <w:color w:val="000000" w:themeColor="text1"/>
          <w:lang w:val="fr-BE"/>
        </w:rPr>
        <w:t xml:space="preserve"> outil</w:t>
      </w:r>
      <w:r w:rsidRPr="00C05C6B">
        <w:rPr>
          <w:color w:val="000000" w:themeColor="text1"/>
          <w:lang w:val="fr-BE"/>
        </w:rPr>
        <w:t xml:space="preserve"> pas</w:t>
      </w:r>
      <w:r w:rsidR="002E1910" w:rsidRPr="00C05C6B">
        <w:rPr>
          <w:color w:val="000000" w:themeColor="text1"/>
          <w:lang w:val="fr-BE"/>
        </w:rPr>
        <w:t>sif</w:t>
      </w:r>
      <w:r w:rsidR="004147D1">
        <w:rPr>
          <w:color w:val="000000" w:themeColor="text1"/>
          <w:lang w:val="fr-BE"/>
        </w:rPr>
        <w:t>,</w:t>
      </w:r>
      <w:r w:rsidR="002E1910" w:rsidRPr="00C05C6B">
        <w:rPr>
          <w:color w:val="000000" w:themeColor="text1"/>
          <w:lang w:val="fr-BE"/>
        </w:rPr>
        <w:t xml:space="preserve"> mais </w:t>
      </w:r>
      <w:r w:rsidR="00F11D60" w:rsidRPr="00C05C6B">
        <w:rPr>
          <w:color w:val="000000" w:themeColor="text1"/>
          <w:lang w:val="fr-BE"/>
        </w:rPr>
        <w:t>sont générateurs de</w:t>
      </w:r>
      <w:r w:rsidR="00116EDF" w:rsidRPr="00C05C6B">
        <w:rPr>
          <w:color w:val="000000" w:themeColor="text1"/>
          <w:lang w:val="fr-BE"/>
        </w:rPr>
        <w:t xml:space="preserve"> signification</w:t>
      </w:r>
      <w:r w:rsidRPr="00C05C6B">
        <w:rPr>
          <w:color w:val="000000" w:themeColor="text1"/>
          <w:lang w:val="fr-BE"/>
        </w:rPr>
        <w:t xml:space="preserve">s qui maintiennent, créent ou perturbent les institutions. La technologie devient ainsi un élément central dans les valeurs du travail, influençant les </w:t>
      </w:r>
      <w:r w:rsidR="005E0801" w:rsidRPr="00C05C6B">
        <w:rPr>
          <w:color w:val="000000" w:themeColor="text1"/>
          <w:lang w:val="fr-BE"/>
        </w:rPr>
        <w:t xml:space="preserve">intentions des </w:t>
      </w:r>
      <w:r w:rsidR="005522CD" w:rsidRPr="00C05C6B">
        <w:rPr>
          <w:color w:val="000000" w:themeColor="text1"/>
          <w:lang w:val="fr-BE"/>
        </w:rPr>
        <w:t xml:space="preserve">différents </w:t>
      </w:r>
      <w:r w:rsidR="005E0801" w:rsidRPr="00C05C6B">
        <w:rPr>
          <w:color w:val="000000" w:themeColor="text1"/>
          <w:lang w:val="fr-BE"/>
        </w:rPr>
        <w:t>acteurs</w:t>
      </w:r>
      <w:r w:rsidRPr="00C05C6B">
        <w:rPr>
          <w:color w:val="000000" w:themeColor="text1"/>
          <w:lang w:val="fr-BE"/>
        </w:rPr>
        <w:t xml:space="preserve"> et remodelant les régulations traditionnelles du travail.</w:t>
      </w:r>
    </w:p>
    <w:p w14:paraId="0B98C367" w14:textId="203923A8" w:rsidR="00B222D7" w:rsidRPr="00C05C6B" w:rsidRDefault="002C55D2" w:rsidP="001563A5">
      <w:pPr>
        <w:pStyle w:val="Titre3"/>
        <w:rPr>
          <w:color w:val="000000" w:themeColor="text1"/>
        </w:rPr>
      </w:pPr>
      <w:bookmarkStart w:id="426" w:name="_Toc151300093"/>
      <w:bookmarkStart w:id="427" w:name="_Toc169527979"/>
      <w:r w:rsidRPr="00C05C6B">
        <w:rPr>
          <w:color w:val="000000" w:themeColor="text1"/>
        </w:rPr>
        <w:t xml:space="preserve">Implications </w:t>
      </w:r>
      <w:r w:rsidR="00721AE0" w:rsidRPr="00C05C6B">
        <w:rPr>
          <w:color w:val="000000" w:themeColor="text1"/>
        </w:rPr>
        <w:t>managériales</w:t>
      </w:r>
      <w:bookmarkEnd w:id="426"/>
      <w:bookmarkEnd w:id="427"/>
    </w:p>
    <w:p w14:paraId="10B1922D" w14:textId="3F84EE94" w:rsidR="00AF09C4" w:rsidRDefault="00E77CE0" w:rsidP="00CF61C2">
      <w:pPr>
        <w:spacing w:before="120" w:after="120"/>
        <w:rPr>
          <w:color w:val="000000" w:themeColor="text1"/>
          <w:lang w:val="fr-BE"/>
        </w:rPr>
      </w:pPr>
      <w:r w:rsidRPr="00C05C6B">
        <w:rPr>
          <w:color w:val="000000" w:themeColor="text1"/>
        </w:rPr>
        <w:t xml:space="preserve">Nos </w:t>
      </w:r>
      <w:r w:rsidR="00AF09C4" w:rsidRPr="00C05C6B">
        <w:rPr>
          <w:color w:val="000000" w:themeColor="text1"/>
        </w:rPr>
        <w:t>résultats</w:t>
      </w:r>
      <w:r w:rsidRPr="00C05C6B">
        <w:rPr>
          <w:color w:val="000000" w:themeColor="text1"/>
        </w:rPr>
        <w:t xml:space="preserve"> montrent que </w:t>
      </w:r>
      <w:r w:rsidR="0065479D" w:rsidRPr="00C05C6B">
        <w:rPr>
          <w:color w:val="000000" w:themeColor="text1"/>
        </w:rPr>
        <w:t xml:space="preserve">le travail de plateforme contribue à </w:t>
      </w:r>
      <w:r w:rsidR="009D5847">
        <w:rPr>
          <w:color w:val="000000" w:themeColor="text1"/>
        </w:rPr>
        <w:t xml:space="preserve">la </w:t>
      </w:r>
      <w:r w:rsidR="0065479D" w:rsidRPr="00C05C6B">
        <w:rPr>
          <w:color w:val="000000" w:themeColor="text1"/>
        </w:rPr>
        <w:t>modifi</w:t>
      </w:r>
      <w:r w:rsidR="009D5847">
        <w:rPr>
          <w:color w:val="000000" w:themeColor="text1"/>
        </w:rPr>
        <w:t>cation des</w:t>
      </w:r>
      <w:r w:rsidR="0065479D" w:rsidRPr="00C05C6B">
        <w:rPr>
          <w:color w:val="000000" w:themeColor="text1"/>
        </w:rPr>
        <w:t xml:space="preserve"> </w:t>
      </w:r>
      <w:r w:rsidRPr="00C05C6B">
        <w:rPr>
          <w:color w:val="000000" w:themeColor="text1"/>
        </w:rPr>
        <w:t>conceptions</w:t>
      </w:r>
      <w:r w:rsidR="003969A7" w:rsidRPr="00C05C6B">
        <w:rPr>
          <w:color w:val="000000" w:themeColor="text1"/>
        </w:rPr>
        <w:t xml:space="preserve"> collectives</w:t>
      </w:r>
      <w:r w:rsidRPr="00C05C6B">
        <w:rPr>
          <w:color w:val="000000" w:themeColor="text1"/>
        </w:rPr>
        <w:t xml:space="preserve"> du travail et de l'emploi. Nous mettons en évidence la nécessité pour les institutions étatiques d'explorer ces opportunités de choix pour les travailleurs. Les témoignages des chauffeurs reflètent un désir profond d’obtenir plus de capacités d’émancipation, </w:t>
      </w:r>
      <w:r w:rsidR="003969A7" w:rsidRPr="00C05C6B">
        <w:rPr>
          <w:color w:val="000000" w:themeColor="text1"/>
        </w:rPr>
        <w:t>que ce soit au sein d’un statut protégé, dans la liberté d'entreprendre ou encore dans l’accès au dialogue social</w:t>
      </w:r>
      <w:r w:rsidRPr="00C05C6B">
        <w:rPr>
          <w:color w:val="000000" w:themeColor="text1"/>
        </w:rPr>
        <w:t xml:space="preserve">. </w:t>
      </w:r>
      <w:r w:rsidR="00CF61C2" w:rsidRPr="00C05C6B">
        <w:rPr>
          <w:color w:val="000000" w:themeColor="text1"/>
          <w:lang w:val="fr-BE"/>
        </w:rPr>
        <w:t>À partir de la légitimité cognitive du travail de plateforme, une légitimation de l’informalité a finalement lieu. La régulation se forme à partir des opportunités que représente la plateforme pour les travailleurs</w:t>
      </w:r>
      <w:r w:rsidR="00F41958" w:rsidRPr="00C05C6B">
        <w:rPr>
          <w:color w:val="000000" w:themeColor="text1"/>
          <w:lang w:val="fr-BE"/>
        </w:rPr>
        <w:t>,</w:t>
      </w:r>
      <w:r w:rsidR="00CF61C2" w:rsidRPr="00C05C6B">
        <w:rPr>
          <w:color w:val="000000" w:themeColor="text1"/>
          <w:lang w:val="fr-BE"/>
        </w:rPr>
        <w:t xml:space="preserve"> car les structures traditionnelles et formelles (le syndicat, les protections liées au salariat, marché du travail</w:t>
      </w:r>
      <w:r w:rsidR="00891AAB" w:rsidRPr="00C05C6B">
        <w:rPr>
          <w:color w:val="000000" w:themeColor="text1"/>
          <w:lang w:val="fr-BE"/>
        </w:rPr>
        <w:t xml:space="preserve"> dans la</w:t>
      </w:r>
      <w:r w:rsidR="00CF61C2" w:rsidRPr="00C05C6B">
        <w:rPr>
          <w:color w:val="000000" w:themeColor="text1"/>
          <w:lang w:val="fr-BE"/>
        </w:rPr>
        <w:t xml:space="preserve"> sphère formelle…) ne semblent pas répondre aux besoins d’émancipation de ces travailleurs. </w:t>
      </w:r>
      <w:r w:rsidRPr="00C05C6B">
        <w:rPr>
          <w:color w:val="000000" w:themeColor="text1"/>
        </w:rPr>
        <w:t xml:space="preserve">Cette perspective élargit la problématique à un niveau plus global, suggérant que si la technologie permet aux travailleurs de combler certaines lacunes, il est impératif de revoir et de repenser le système actuel lié à la </w:t>
      </w:r>
      <w:r w:rsidR="00462C40" w:rsidRPr="00C05C6B">
        <w:rPr>
          <w:color w:val="000000" w:themeColor="text1"/>
        </w:rPr>
        <w:t xml:space="preserve">justice du </w:t>
      </w:r>
      <w:r w:rsidR="00597819" w:rsidRPr="00C05C6B">
        <w:rPr>
          <w:color w:val="000000" w:themeColor="text1"/>
        </w:rPr>
        <w:t>travail.</w:t>
      </w:r>
      <w:r w:rsidR="00AF09C4" w:rsidRPr="00C05C6B">
        <w:rPr>
          <w:color w:val="000000" w:themeColor="text1"/>
        </w:rPr>
        <w:t xml:space="preserve"> Nos résultats suscitent par conséquent des réflexions sur la portée des structur</w:t>
      </w:r>
      <w:r w:rsidR="003969A7" w:rsidRPr="00C05C6B">
        <w:rPr>
          <w:color w:val="000000" w:themeColor="text1"/>
        </w:rPr>
        <w:t xml:space="preserve">es </w:t>
      </w:r>
      <w:r w:rsidR="00AF09C4" w:rsidRPr="00C05C6B">
        <w:rPr>
          <w:color w:val="000000" w:themeColor="text1"/>
        </w:rPr>
        <w:t xml:space="preserve">formelles du </w:t>
      </w:r>
      <w:r w:rsidR="001563A5" w:rsidRPr="00C05C6B">
        <w:rPr>
          <w:color w:val="000000" w:themeColor="text1"/>
        </w:rPr>
        <w:t>travail et</w:t>
      </w:r>
      <w:r w:rsidR="00AF09C4" w:rsidRPr="00C05C6B">
        <w:rPr>
          <w:color w:val="000000" w:themeColor="text1"/>
        </w:rPr>
        <w:t xml:space="preserve"> sur </w:t>
      </w:r>
      <w:r w:rsidR="00F11D60" w:rsidRPr="00C05C6B">
        <w:rPr>
          <w:color w:val="000000" w:themeColor="text1"/>
        </w:rPr>
        <w:t>leur pertinence face</w:t>
      </w:r>
      <w:r w:rsidR="00E902B0" w:rsidRPr="00C05C6B">
        <w:rPr>
          <w:color w:val="000000" w:themeColor="text1"/>
        </w:rPr>
        <w:t xml:space="preserve"> à la multiplicité</w:t>
      </w:r>
      <w:r w:rsidR="001563A5" w:rsidRPr="00C05C6B">
        <w:rPr>
          <w:color w:val="000000" w:themeColor="text1"/>
        </w:rPr>
        <w:t xml:space="preserve"> des réalités de travail.</w:t>
      </w:r>
      <w:r w:rsidR="00721AE0" w:rsidRPr="00C05C6B">
        <w:rPr>
          <w:color w:val="000000" w:themeColor="text1"/>
        </w:rPr>
        <w:t xml:space="preserve"> Ces réflexions s’accompagnent d’une nécessité de</w:t>
      </w:r>
      <w:r w:rsidR="00CF61C2" w:rsidRPr="00C05C6B">
        <w:rPr>
          <w:color w:val="000000" w:themeColor="text1"/>
        </w:rPr>
        <w:t xml:space="preserve"> remettre l’humain au centre des préoccupations de régulation avec toutes les nuances qu’il implique</w:t>
      </w:r>
      <w:r w:rsidR="00663BAB">
        <w:rPr>
          <w:color w:val="000000" w:themeColor="text1"/>
        </w:rPr>
        <w:t>,</w:t>
      </w:r>
      <w:r w:rsidR="00CF61C2" w:rsidRPr="00C05C6B">
        <w:rPr>
          <w:color w:val="000000" w:themeColor="text1"/>
        </w:rPr>
        <w:t xml:space="preserve"> non pas </w:t>
      </w:r>
      <w:r w:rsidR="00721AE0" w:rsidRPr="00C05C6B">
        <w:rPr>
          <w:color w:val="000000" w:themeColor="text1"/>
        </w:rPr>
        <w:t>en vue de requalifier</w:t>
      </w:r>
      <w:r w:rsidR="00CF61C2" w:rsidRPr="00C05C6B">
        <w:rPr>
          <w:color w:val="000000" w:themeColor="text1"/>
        </w:rPr>
        <w:t xml:space="preserve"> ou de formaliser des formes de travail, mais de soutenir les possibilité</w:t>
      </w:r>
      <w:r w:rsidR="00E902B0" w:rsidRPr="00C05C6B">
        <w:rPr>
          <w:color w:val="000000" w:themeColor="text1"/>
        </w:rPr>
        <w:t>s</w:t>
      </w:r>
      <w:r w:rsidR="00CF61C2" w:rsidRPr="00C05C6B">
        <w:rPr>
          <w:color w:val="000000" w:themeColor="text1"/>
        </w:rPr>
        <w:t xml:space="preserve"> d’émancipation, en considérant la puissance que </w:t>
      </w:r>
      <w:r w:rsidR="00F11D60" w:rsidRPr="00C05C6B">
        <w:rPr>
          <w:color w:val="000000" w:themeColor="text1"/>
        </w:rPr>
        <w:t xml:space="preserve">détient </w:t>
      </w:r>
      <w:r w:rsidR="00CF61C2" w:rsidRPr="00C05C6B">
        <w:rPr>
          <w:color w:val="000000" w:themeColor="text1"/>
        </w:rPr>
        <w:t xml:space="preserve">la technologie </w:t>
      </w:r>
      <w:r w:rsidR="00663BAB">
        <w:rPr>
          <w:color w:val="000000" w:themeColor="text1"/>
        </w:rPr>
        <w:t xml:space="preserve">sur </w:t>
      </w:r>
      <w:r w:rsidR="009F6ACC" w:rsidRPr="00C05C6B">
        <w:rPr>
          <w:color w:val="000000" w:themeColor="text1"/>
        </w:rPr>
        <w:t>celle</w:t>
      </w:r>
      <w:r w:rsidR="002C2C54" w:rsidRPr="00C05C6B">
        <w:rPr>
          <w:color w:val="000000" w:themeColor="text1"/>
        </w:rPr>
        <w:t>s-ci</w:t>
      </w:r>
      <w:r w:rsidR="00CF61C2" w:rsidRPr="00C05C6B">
        <w:rPr>
          <w:color w:val="000000" w:themeColor="text1"/>
        </w:rPr>
        <w:t xml:space="preserve">. </w:t>
      </w:r>
      <w:r w:rsidR="00AF09C4" w:rsidRPr="00C05C6B">
        <w:rPr>
          <w:color w:val="000000" w:themeColor="text1"/>
        </w:rPr>
        <w:t>N’</w:t>
      </w:r>
      <w:r w:rsidR="001563A5" w:rsidRPr="00C05C6B">
        <w:rPr>
          <w:color w:val="000000" w:themeColor="text1"/>
        </w:rPr>
        <w:t>est-</w:t>
      </w:r>
      <w:r w:rsidR="00F11D60" w:rsidRPr="00C05C6B">
        <w:rPr>
          <w:color w:val="000000" w:themeColor="text1"/>
        </w:rPr>
        <w:t>ce</w:t>
      </w:r>
      <w:r w:rsidR="00AF09C4" w:rsidRPr="00C05C6B">
        <w:rPr>
          <w:color w:val="000000" w:themeColor="text1"/>
        </w:rPr>
        <w:t xml:space="preserve"> pas </w:t>
      </w:r>
      <w:r w:rsidR="00663BAB">
        <w:rPr>
          <w:color w:val="000000" w:themeColor="text1"/>
        </w:rPr>
        <w:t xml:space="preserve">là </w:t>
      </w:r>
      <w:r w:rsidR="00AF09C4" w:rsidRPr="00C05C6B">
        <w:rPr>
          <w:color w:val="000000" w:themeColor="text1"/>
        </w:rPr>
        <w:t xml:space="preserve">l’occasion de penser la régulation dans un souci d’inclusion, </w:t>
      </w:r>
      <w:r w:rsidR="00F11D60" w:rsidRPr="00C05C6B">
        <w:rPr>
          <w:color w:val="000000" w:themeColor="text1"/>
        </w:rPr>
        <w:t xml:space="preserve">en </w:t>
      </w:r>
      <w:r w:rsidR="00AF09C4" w:rsidRPr="00C05C6B">
        <w:rPr>
          <w:color w:val="000000" w:themeColor="text1"/>
        </w:rPr>
        <w:t>fourni</w:t>
      </w:r>
      <w:r w:rsidR="00F11D60" w:rsidRPr="00C05C6B">
        <w:rPr>
          <w:color w:val="000000" w:themeColor="text1"/>
        </w:rPr>
        <w:t>ssant</w:t>
      </w:r>
      <w:r w:rsidR="00AF09C4" w:rsidRPr="00C05C6B">
        <w:rPr>
          <w:color w:val="000000" w:themeColor="text1"/>
        </w:rPr>
        <w:t xml:space="preserve"> des ressources capacitances au niveau institutionnel </w:t>
      </w:r>
      <w:r w:rsidR="00663BAB">
        <w:rPr>
          <w:color w:val="000000" w:themeColor="text1"/>
        </w:rPr>
        <w:t>afin d’</w:t>
      </w:r>
      <w:r w:rsidR="00AF09C4" w:rsidRPr="00C05C6B">
        <w:rPr>
          <w:color w:val="000000" w:themeColor="text1"/>
        </w:rPr>
        <w:t xml:space="preserve">éviter que </w:t>
      </w:r>
      <w:r w:rsidR="00F11D60" w:rsidRPr="00C05C6B">
        <w:rPr>
          <w:color w:val="000000" w:themeColor="text1"/>
        </w:rPr>
        <w:t>d</w:t>
      </w:r>
      <w:r w:rsidR="00AF09C4" w:rsidRPr="00C05C6B">
        <w:rPr>
          <w:color w:val="000000" w:themeColor="text1"/>
        </w:rPr>
        <w:t>es acteurs économiques</w:t>
      </w:r>
      <w:r w:rsidR="00AF09C4" w:rsidRPr="00C05C6B">
        <w:rPr>
          <w:color w:val="000000" w:themeColor="text1"/>
          <w:lang w:val="fr-BE"/>
        </w:rPr>
        <w:t xml:space="preserve"> </w:t>
      </w:r>
      <w:r w:rsidR="00F11D60" w:rsidRPr="00C05C6B">
        <w:rPr>
          <w:color w:val="000000" w:themeColor="text1"/>
          <w:lang w:val="fr-BE"/>
        </w:rPr>
        <w:t xml:space="preserve">tels qu’Uber </w:t>
      </w:r>
      <w:r w:rsidR="00663BAB">
        <w:rPr>
          <w:color w:val="000000" w:themeColor="text1"/>
          <w:lang w:val="fr-BE"/>
        </w:rPr>
        <w:t xml:space="preserve">ne </w:t>
      </w:r>
      <w:r w:rsidR="00AF09C4" w:rsidRPr="00C05C6B">
        <w:rPr>
          <w:color w:val="000000" w:themeColor="text1"/>
          <w:lang w:val="fr-BE"/>
        </w:rPr>
        <w:t xml:space="preserve">s’en chargent </w:t>
      </w:r>
      <w:r w:rsidR="002D0FE9" w:rsidRPr="00C05C6B">
        <w:rPr>
          <w:color w:val="000000" w:themeColor="text1"/>
          <w:lang w:val="fr-BE"/>
        </w:rPr>
        <w:t xml:space="preserve">et </w:t>
      </w:r>
      <w:r w:rsidR="00663BAB">
        <w:rPr>
          <w:color w:val="000000" w:themeColor="text1"/>
          <w:lang w:val="fr-BE"/>
        </w:rPr>
        <w:t xml:space="preserve">ne </w:t>
      </w:r>
      <w:r w:rsidR="002D0FE9" w:rsidRPr="00C05C6B">
        <w:rPr>
          <w:color w:val="000000" w:themeColor="text1"/>
          <w:lang w:val="fr-BE"/>
        </w:rPr>
        <w:t>développe</w:t>
      </w:r>
      <w:r w:rsidR="00721AE0" w:rsidRPr="00C05C6B">
        <w:rPr>
          <w:color w:val="000000" w:themeColor="text1"/>
          <w:lang w:val="fr-BE"/>
        </w:rPr>
        <w:t xml:space="preserve">nt </w:t>
      </w:r>
      <w:r w:rsidR="002D0FE9" w:rsidRPr="00C05C6B">
        <w:rPr>
          <w:color w:val="000000" w:themeColor="text1"/>
          <w:lang w:val="fr-BE"/>
        </w:rPr>
        <w:t>en la matière des</w:t>
      </w:r>
      <w:r w:rsidR="00AF09C4" w:rsidRPr="00C05C6B">
        <w:rPr>
          <w:color w:val="000000" w:themeColor="text1"/>
          <w:lang w:val="fr-BE"/>
        </w:rPr>
        <w:t xml:space="preserve"> comportements </w:t>
      </w:r>
      <w:r w:rsidR="003969A7" w:rsidRPr="00C05C6B">
        <w:rPr>
          <w:color w:val="000000" w:themeColor="text1"/>
          <w:lang w:val="fr-BE"/>
        </w:rPr>
        <w:t>opportunistes</w:t>
      </w:r>
      <w:r w:rsidR="00181208">
        <w:rPr>
          <w:color w:val="000000" w:themeColor="text1"/>
          <w:lang w:val="fr-BE"/>
        </w:rPr>
        <w:t> </w:t>
      </w:r>
      <w:r w:rsidR="00AF09C4" w:rsidRPr="00C05C6B">
        <w:rPr>
          <w:color w:val="000000" w:themeColor="text1"/>
          <w:lang w:val="fr-BE"/>
        </w:rPr>
        <w:t xml:space="preserve">? </w:t>
      </w:r>
      <w:r w:rsidR="00AA5823" w:rsidRPr="00C05C6B">
        <w:rPr>
          <w:color w:val="000000" w:themeColor="text1"/>
          <w:lang w:val="fr-BE"/>
        </w:rPr>
        <w:t>Nous encourageons une considération de la régulation dans une perspective de rétablissement de la justice, au moyen de nouveaux cadres d’analyse</w:t>
      </w:r>
      <w:r w:rsidR="00663BAB">
        <w:rPr>
          <w:color w:val="000000" w:themeColor="text1"/>
          <w:lang w:val="fr-BE"/>
        </w:rPr>
        <w:t xml:space="preserve"> tels</w:t>
      </w:r>
      <w:r w:rsidR="00AA5823" w:rsidRPr="00C05C6B">
        <w:rPr>
          <w:color w:val="000000" w:themeColor="text1"/>
          <w:lang w:val="fr-BE"/>
        </w:rPr>
        <w:t xml:space="preserve"> ceux relevant des </w:t>
      </w:r>
      <w:r w:rsidR="00CC5389" w:rsidRPr="00C05C6B">
        <w:rPr>
          <w:color w:val="000000" w:themeColor="text1"/>
          <w:lang w:val="fr-BE"/>
        </w:rPr>
        <w:t>capabilités</w:t>
      </w:r>
      <w:r w:rsidR="00AA5823" w:rsidRPr="00C05C6B">
        <w:rPr>
          <w:color w:val="000000" w:themeColor="text1"/>
          <w:lang w:val="fr-BE"/>
        </w:rPr>
        <w:t xml:space="preserve"> (</w:t>
      </w:r>
      <w:r w:rsidR="00CC5389" w:rsidRPr="00C05C6B">
        <w:rPr>
          <w:color w:val="000000" w:themeColor="text1"/>
          <w:lang w:val="fr-BE"/>
        </w:rPr>
        <w:t>Lamers et al., 2022)</w:t>
      </w:r>
      <w:r w:rsidR="00241C5D">
        <w:rPr>
          <w:color w:val="000000" w:themeColor="text1"/>
          <w:lang w:val="fr-BE"/>
        </w:rPr>
        <w:t xml:space="preserve">. </w:t>
      </w:r>
    </w:p>
    <w:p w14:paraId="4E71F455" w14:textId="77777777" w:rsidR="009A7EFE" w:rsidRPr="00C05C6B" w:rsidRDefault="009A7EFE" w:rsidP="00CF61C2">
      <w:pPr>
        <w:spacing w:before="120" w:after="120"/>
        <w:rPr>
          <w:color w:val="000000" w:themeColor="text1"/>
          <w:lang w:val="fr-BE"/>
        </w:rPr>
      </w:pPr>
    </w:p>
    <w:p w14:paraId="1261B07D" w14:textId="5BD1FD53" w:rsidR="00274801" w:rsidRPr="00C05C6B" w:rsidRDefault="00274801" w:rsidP="00B610CD">
      <w:pPr>
        <w:pStyle w:val="Titre3"/>
        <w:rPr>
          <w:color w:val="000000" w:themeColor="text1"/>
        </w:rPr>
      </w:pPr>
      <w:bookmarkStart w:id="428" w:name="_Toc149396704"/>
      <w:bookmarkStart w:id="429" w:name="_Toc151300094"/>
      <w:bookmarkStart w:id="430" w:name="_Toc169527980"/>
      <w:r w:rsidRPr="00C05C6B">
        <w:rPr>
          <w:color w:val="000000" w:themeColor="text1"/>
        </w:rPr>
        <w:lastRenderedPageBreak/>
        <w:t xml:space="preserve">Limites </w:t>
      </w:r>
      <w:r w:rsidR="0002507A" w:rsidRPr="00C05C6B">
        <w:rPr>
          <w:color w:val="000000" w:themeColor="text1"/>
        </w:rPr>
        <w:t>et</w:t>
      </w:r>
      <w:r w:rsidR="0099237E" w:rsidRPr="00C05C6B">
        <w:rPr>
          <w:color w:val="000000" w:themeColor="text1"/>
        </w:rPr>
        <w:t xml:space="preserve"> pistes de</w:t>
      </w:r>
      <w:r w:rsidR="00C12121" w:rsidRPr="00C05C6B">
        <w:rPr>
          <w:color w:val="000000" w:themeColor="text1"/>
        </w:rPr>
        <w:t xml:space="preserve"> recherches futures</w:t>
      </w:r>
      <w:bookmarkEnd w:id="428"/>
      <w:bookmarkEnd w:id="429"/>
      <w:bookmarkEnd w:id="430"/>
      <w:r w:rsidR="00C12121" w:rsidRPr="00C05C6B">
        <w:rPr>
          <w:color w:val="000000" w:themeColor="text1"/>
        </w:rPr>
        <w:t xml:space="preserve"> </w:t>
      </w:r>
      <w:r w:rsidRPr="00C05C6B">
        <w:rPr>
          <w:color w:val="000000" w:themeColor="text1"/>
        </w:rPr>
        <w:t xml:space="preserve"> </w:t>
      </w:r>
    </w:p>
    <w:p w14:paraId="49854081" w14:textId="2C0CF881" w:rsidR="00F323EB" w:rsidRPr="00C05C6B" w:rsidRDefault="0099237E" w:rsidP="00F323EB">
      <w:pPr>
        <w:spacing w:before="120" w:after="120"/>
        <w:rPr>
          <w:color w:val="000000" w:themeColor="text1"/>
        </w:rPr>
      </w:pPr>
      <w:r w:rsidRPr="00C05C6B">
        <w:rPr>
          <w:color w:val="000000" w:themeColor="text1"/>
          <w:lang w:val="fr-BE"/>
        </w:rPr>
        <w:t>Outre les li</w:t>
      </w:r>
      <w:r w:rsidR="00AF09FC" w:rsidRPr="00C05C6B">
        <w:rPr>
          <w:color w:val="000000" w:themeColor="text1"/>
          <w:lang w:val="fr-BE"/>
        </w:rPr>
        <w:t>mite</w:t>
      </w:r>
      <w:r w:rsidR="007F2A34" w:rsidRPr="00C05C6B">
        <w:rPr>
          <w:color w:val="000000" w:themeColor="text1"/>
          <w:lang w:val="fr-BE"/>
        </w:rPr>
        <w:t>s relevées dans chaque article au s</w:t>
      </w:r>
      <w:r w:rsidR="00D927F4" w:rsidRPr="00C05C6B">
        <w:rPr>
          <w:color w:val="000000" w:themeColor="text1"/>
          <w:lang w:val="fr-BE"/>
        </w:rPr>
        <w:t>ein</w:t>
      </w:r>
      <w:r w:rsidR="007F2A34" w:rsidRPr="00C05C6B">
        <w:rPr>
          <w:color w:val="000000" w:themeColor="text1"/>
          <w:lang w:val="fr-BE"/>
        </w:rPr>
        <w:t xml:space="preserve"> de la littérature qu’il </w:t>
      </w:r>
      <w:r w:rsidR="00AD366E" w:rsidRPr="00C05C6B">
        <w:rPr>
          <w:color w:val="000000" w:themeColor="text1"/>
          <w:lang w:val="fr-BE"/>
        </w:rPr>
        <w:t>rejoint</w:t>
      </w:r>
      <w:r w:rsidR="007F2A34" w:rsidRPr="00C05C6B">
        <w:rPr>
          <w:color w:val="000000" w:themeColor="text1"/>
          <w:lang w:val="fr-BE"/>
        </w:rPr>
        <w:t>, n</w:t>
      </w:r>
      <w:r w:rsidR="00805337" w:rsidRPr="00C05C6B">
        <w:rPr>
          <w:color w:val="000000" w:themeColor="text1"/>
          <w:lang w:val="fr-BE"/>
        </w:rPr>
        <w:t xml:space="preserve">otre </w:t>
      </w:r>
      <w:r w:rsidR="007F2A34" w:rsidRPr="00C05C6B">
        <w:rPr>
          <w:color w:val="000000" w:themeColor="text1"/>
          <w:lang w:val="fr-BE"/>
        </w:rPr>
        <w:t>recherche</w:t>
      </w:r>
      <w:r w:rsidR="00805337" w:rsidRPr="00C05C6B">
        <w:rPr>
          <w:color w:val="000000" w:themeColor="text1"/>
          <w:lang w:val="fr-BE"/>
        </w:rPr>
        <w:t xml:space="preserve"> doctoral</w:t>
      </w:r>
      <w:r w:rsidR="00AF09FC" w:rsidRPr="00C05C6B">
        <w:rPr>
          <w:color w:val="000000" w:themeColor="text1"/>
          <w:lang w:val="fr-BE"/>
        </w:rPr>
        <w:t>e</w:t>
      </w:r>
      <w:r w:rsidR="007F2A34" w:rsidRPr="00C05C6B">
        <w:rPr>
          <w:color w:val="000000" w:themeColor="text1"/>
          <w:lang w:val="fr-BE"/>
        </w:rPr>
        <w:t xml:space="preserve"> </w:t>
      </w:r>
      <w:r w:rsidR="00805337" w:rsidRPr="00C05C6B">
        <w:rPr>
          <w:color w:val="000000" w:themeColor="text1"/>
          <w:lang w:val="fr-BE"/>
        </w:rPr>
        <w:t>r</w:t>
      </w:r>
      <w:r w:rsidRPr="00C05C6B">
        <w:rPr>
          <w:color w:val="000000" w:themeColor="text1"/>
          <w:lang w:val="fr-BE"/>
        </w:rPr>
        <w:t>encontre</w:t>
      </w:r>
      <w:r w:rsidR="009D6EA1" w:rsidRPr="00C05C6B">
        <w:rPr>
          <w:color w:val="000000" w:themeColor="text1"/>
          <w:lang w:val="fr-BE"/>
        </w:rPr>
        <w:t xml:space="preserve"> elle aussi</w:t>
      </w:r>
      <w:r w:rsidRPr="00C05C6B">
        <w:rPr>
          <w:color w:val="000000" w:themeColor="text1"/>
          <w:lang w:val="fr-BE"/>
        </w:rPr>
        <w:t xml:space="preserve"> une série de limites. </w:t>
      </w:r>
      <w:r w:rsidR="008F3F41" w:rsidRPr="00C05C6B">
        <w:rPr>
          <w:color w:val="000000" w:themeColor="text1"/>
        </w:rPr>
        <w:t>Le phénomène es</w:t>
      </w:r>
      <w:r w:rsidR="009D6EA1" w:rsidRPr="00C05C6B">
        <w:rPr>
          <w:color w:val="000000" w:themeColor="text1"/>
        </w:rPr>
        <w:t xml:space="preserve">t </w:t>
      </w:r>
      <w:r w:rsidR="00AD366E" w:rsidRPr="00C05C6B">
        <w:rPr>
          <w:color w:val="000000" w:themeColor="text1"/>
        </w:rPr>
        <w:t>si vaste</w:t>
      </w:r>
      <w:r w:rsidR="009D6EA1" w:rsidRPr="00C05C6B">
        <w:rPr>
          <w:color w:val="000000" w:themeColor="text1"/>
        </w:rPr>
        <w:t xml:space="preserve"> e</w:t>
      </w:r>
      <w:r w:rsidR="008F3F41" w:rsidRPr="00C05C6B">
        <w:rPr>
          <w:color w:val="000000" w:themeColor="text1"/>
        </w:rPr>
        <w:t>t implique t</w:t>
      </w:r>
      <w:r w:rsidR="00663BAB">
        <w:rPr>
          <w:color w:val="000000" w:themeColor="text1"/>
        </w:rPr>
        <w:t>ant</w:t>
      </w:r>
      <w:r w:rsidR="008F3F41" w:rsidRPr="00C05C6B">
        <w:rPr>
          <w:color w:val="000000" w:themeColor="text1"/>
        </w:rPr>
        <w:t xml:space="preserve"> de considération</w:t>
      </w:r>
      <w:r w:rsidR="00462C40" w:rsidRPr="00C05C6B">
        <w:rPr>
          <w:color w:val="000000" w:themeColor="text1"/>
        </w:rPr>
        <w:t>s</w:t>
      </w:r>
      <w:r w:rsidR="008F3F41" w:rsidRPr="00C05C6B">
        <w:rPr>
          <w:color w:val="000000" w:themeColor="text1"/>
        </w:rPr>
        <w:t xml:space="preserve"> qu</w:t>
      </w:r>
      <w:r w:rsidR="00AF0E6A">
        <w:rPr>
          <w:color w:val="000000" w:themeColor="text1"/>
        </w:rPr>
        <w:t xml:space="preserve">e sa compréhension </w:t>
      </w:r>
      <w:r w:rsidR="008F3F41" w:rsidRPr="00C05C6B">
        <w:rPr>
          <w:color w:val="000000" w:themeColor="text1"/>
        </w:rPr>
        <w:t>est loin d'être achevé</w:t>
      </w:r>
      <w:r w:rsidR="00AF0E6A">
        <w:rPr>
          <w:color w:val="000000" w:themeColor="text1"/>
        </w:rPr>
        <w:t>e</w:t>
      </w:r>
      <w:r w:rsidR="00AD366E" w:rsidRPr="00C05C6B">
        <w:rPr>
          <w:color w:val="000000" w:themeColor="text1"/>
        </w:rPr>
        <w:t>. N</w:t>
      </w:r>
      <w:r w:rsidR="008F3F41" w:rsidRPr="00C05C6B">
        <w:rPr>
          <w:color w:val="000000" w:themeColor="text1"/>
        </w:rPr>
        <w:t>otre contribution ne représent</w:t>
      </w:r>
      <w:r w:rsidR="00AD366E" w:rsidRPr="00C05C6B">
        <w:rPr>
          <w:color w:val="000000" w:themeColor="text1"/>
        </w:rPr>
        <w:t>e</w:t>
      </w:r>
      <w:r w:rsidR="008F3F41" w:rsidRPr="00C05C6B">
        <w:rPr>
          <w:color w:val="000000" w:themeColor="text1"/>
        </w:rPr>
        <w:t xml:space="preserve"> qu’une </w:t>
      </w:r>
      <w:r w:rsidR="00462C40" w:rsidRPr="00C05C6B">
        <w:rPr>
          <w:color w:val="000000" w:themeColor="text1"/>
        </w:rPr>
        <w:t xml:space="preserve">tentative </w:t>
      </w:r>
      <w:r w:rsidR="00663BAB">
        <w:rPr>
          <w:color w:val="000000" w:themeColor="text1"/>
        </w:rPr>
        <w:t xml:space="preserve">de </w:t>
      </w:r>
      <w:r w:rsidR="008F3F41" w:rsidRPr="00C05C6B">
        <w:rPr>
          <w:color w:val="000000" w:themeColor="text1"/>
        </w:rPr>
        <w:t>compréhension</w:t>
      </w:r>
      <w:r w:rsidR="00663BAB">
        <w:rPr>
          <w:color w:val="000000" w:themeColor="text1"/>
        </w:rPr>
        <w:t xml:space="preserve"> supplémentaire</w:t>
      </w:r>
      <w:r w:rsidR="008F3F41" w:rsidRPr="00C05C6B">
        <w:rPr>
          <w:color w:val="000000" w:themeColor="text1"/>
        </w:rPr>
        <w:t xml:space="preserve">. </w:t>
      </w:r>
      <w:r w:rsidR="00F323EB" w:rsidRPr="00C05C6B">
        <w:rPr>
          <w:color w:val="000000" w:themeColor="text1"/>
        </w:rPr>
        <w:t xml:space="preserve">Réaliser une thèse, c’est aussi effectuer des choix et procéder de cette façon à certains renoncements, </w:t>
      </w:r>
      <w:r w:rsidR="00663BAB">
        <w:rPr>
          <w:color w:val="000000" w:themeColor="text1"/>
        </w:rPr>
        <w:t>du fait</w:t>
      </w:r>
      <w:r w:rsidR="00F323EB" w:rsidRPr="00C05C6B">
        <w:rPr>
          <w:color w:val="000000" w:themeColor="text1"/>
        </w:rPr>
        <w:t xml:space="preserve"> du temps imparti et des objectifs qui nous sont chers.</w:t>
      </w:r>
    </w:p>
    <w:p w14:paraId="3B23BC1D" w14:textId="08A62F54" w:rsidR="00455CE0" w:rsidRPr="00C05C6B" w:rsidRDefault="00455CE0" w:rsidP="00A225E1">
      <w:pPr>
        <w:spacing w:before="120" w:after="120"/>
        <w:rPr>
          <w:color w:val="000000" w:themeColor="text1"/>
        </w:rPr>
      </w:pPr>
      <w:r w:rsidRPr="00C05C6B">
        <w:rPr>
          <w:color w:val="000000" w:themeColor="text1"/>
        </w:rPr>
        <w:t xml:space="preserve">De premières pistes de recherche sont proposées pour prolonger les </w:t>
      </w:r>
      <w:r w:rsidR="0002507A" w:rsidRPr="00C05C6B">
        <w:rPr>
          <w:color w:val="000000" w:themeColor="text1"/>
        </w:rPr>
        <w:t>contributions</w:t>
      </w:r>
      <w:r w:rsidRPr="00C05C6B">
        <w:rPr>
          <w:color w:val="000000" w:themeColor="text1"/>
        </w:rPr>
        <w:t xml:space="preserve"> de notre travail. </w:t>
      </w:r>
    </w:p>
    <w:p w14:paraId="343D30D1" w14:textId="0C6E8FA8" w:rsidR="00455CE0" w:rsidRPr="00C05C6B" w:rsidRDefault="00663BAB" w:rsidP="00455CE0">
      <w:pPr>
        <w:spacing w:before="120" w:after="120"/>
        <w:rPr>
          <w:color w:val="000000" w:themeColor="text1"/>
          <w:lang w:val="fr-BE"/>
        </w:rPr>
      </w:pPr>
      <w:r>
        <w:rPr>
          <w:color w:val="000000" w:themeColor="text1"/>
          <w:lang w:val="fr-BE"/>
        </w:rPr>
        <w:t>Tout d</w:t>
      </w:r>
      <w:r w:rsidR="00455CE0" w:rsidRPr="00C05C6B">
        <w:rPr>
          <w:color w:val="000000" w:themeColor="text1"/>
          <w:lang w:val="fr-BE"/>
        </w:rPr>
        <w:t xml:space="preserve">’abord, nous avons évoqué à plusieurs reprises le rôle qu’ont </w:t>
      </w:r>
      <w:r>
        <w:rPr>
          <w:color w:val="000000" w:themeColor="text1"/>
          <w:lang w:val="fr-BE"/>
        </w:rPr>
        <w:t>joué</w:t>
      </w:r>
      <w:r w:rsidR="00455CE0" w:rsidRPr="00C05C6B">
        <w:rPr>
          <w:color w:val="000000" w:themeColor="text1"/>
          <w:lang w:val="fr-BE"/>
        </w:rPr>
        <w:t xml:space="preserve"> les syndicats existants ainsi que les actions collectives qui ont </w:t>
      </w:r>
      <w:r>
        <w:rPr>
          <w:color w:val="000000" w:themeColor="text1"/>
          <w:lang w:val="fr-BE"/>
        </w:rPr>
        <w:t>menées</w:t>
      </w:r>
      <w:r w:rsidR="00455CE0" w:rsidRPr="00C05C6B">
        <w:rPr>
          <w:color w:val="000000" w:themeColor="text1"/>
          <w:lang w:val="fr-BE"/>
        </w:rPr>
        <w:t xml:space="preserve"> </w:t>
      </w:r>
      <w:r>
        <w:rPr>
          <w:color w:val="000000" w:themeColor="text1"/>
          <w:lang w:val="fr-BE"/>
        </w:rPr>
        <w:t>par</w:t>
      </w:r>
      <w:r w:rsidR="00455CE0" w:rsidRPr="00C05C6B">
        <w:rPr>
          <w:color w:val="000000" w:themeColor="text1"/>
          <w:lang w:val="fr-BE"/>
        </w:rPr>
        <w:t xml:space="preserve"> les chauffeurs, mais</w:t>
      </w:r>
      <w:r>
        <w:rPr>
          <w:color w:val="000000" w:themeColor="text1"/>
          <w:lang w:val="fr-BE"/>
        </w:rPr>
        <w:t xml:space="preserve"> nous</w:t>
      </w:r>
      <w:r w:rsidR="00455CE0" w:rsidRPr="00C05C6B">
        <w:rPr>
          <w:color w:val="000000" w:themeColor="text1"/>
          <w:lang w:val="fr-BE"/>
        </w:rPr>
        <w:t xml:space="preserve"> n’avons pas approfondi</w:t>
      </w:r>
      <w:r w:rsidR="0002507A" w:rsidRPr="00C05C6B">
        <w:rPr>
          <w:color w:val="000000" w:themeColor="text1"/>
          <w:lang w:val="fr-BE"/>
        </w:rPr>
        <w:t xml:space="preserve"> de quelle</w:t>
      </w:r>
      <w:r w:rsidR="00994051" w:rsidRPr="00C05C6B">
        <w:rPr>
          <w:color w:val="000000" w:themeColor="text1"/>
          <w:lang w:val="fr-BE"/>
        </w:rPr>
        <w:t>s</w:t>
      </w:r>
      <w:r w:rsidR="0002507A" w:rsidRPr="00C05C6B">
        <w:rPr>
          <w:color w:val="000000" w:themeColor="text1"/>
          <w:lang w:val="fr-BE"/>
        </w:rPr>
        <w:t xml:space="preserve"> façon</w:t>
      </w:r>
      <w:r w:rsidR="00994051" w:rsidRPr="00C05C6B">
        <w:rPr>
          <w:color w:val="000000" w:themeColor="text1"/>
          <w:lang w:val="fr-BE"/>
        </w:rPr>
        <w:t>s</w:t>
      </w:r>
      <w:r w:rsidR="0002507A" w:rsidRPr="00C05C6B">
        <w:rPr>
          <w:color w:val="000000" w:themeColor="text1"/>
          <w:lang w:val="fr-BE"/>
        </w:rPr>
        <w:t xml:space="preserve"> </w:t>
      </w:r>
      <w:r>
        <w:rPr>
          <w:color w:val="000000" w:themeColor="text1"/>
          <w:lang w:val="fr-BE"/>
        </w:rPr>
        <w:t>ils</w:t>
      </w:r>
      <w:r w:rsidR="0002507A" w:rsidRPr="00C05C6B">
        <w:rPr>
          <w:color w:val="000000" w:themeColor="text1"/>
          <w:lang w:val="fr-BE"/>
        </w:rPr>
        <w:t xml:space="preserve"> </w:t>
      </w:r>
      <w:r w:rsidR="00455CE0" w:rsidRPr="00C05C6B">
        <w:rPr>
          <w:color w:val="000000" w:themeColor="text1"/>
          <w:lang w:val="fr-BE"/>
        </w:rPr>
        <w:t xml:space="preserve">ont participé à l’institutionnalisation du travail de plateforme. </w:t>
      </w:r>
      <w:r>
        <w:rPr>
          <w:color w:val="000000" w:themeColor="text1"/>
          <w:lang w:val="fr-BE"/>
        </w:rPr>
        <w:t>Étudier</w:t>
      </w:r>
      <w:r w:rsidR="00455CE0" w:rsidRPr="00C05C6B">
        <w:rPr>
          <w:color w:val="000000" w:themeColor="text1"/>
          <w:lang w:val="fr-BE"/>
        </w:rPr>
        <w:t xml:space="preserve"> davantage la question de l’action collective et </w:t>
      </w:r>
      <w:r w:rsidR="0002507A" w:rsidRPr="00C05C6B">
        <w:rPr>
          <w:color w:val="000000" w:themeColor="text1"/>
          <w:lang w:val="fr-BE"/>
        </w:rPr>
        <w:t xml:space="preserve">du </w:t>
      </w:r>
      <w:r w:rsidR="00455CE0" w:rsidRPr="00C05C6B">
        <w:rPr>
          <w:color w:val="000000" w:themeColor="text1"/>
          <w:lang w:val="fr-BE"/>
        </w:rPr>
        <w:t xml:space="preserve">rôle des syndicats </w:t>
      </w:r>
      <w:r w:rsidR="0002507A" w:rsidRPr="00C05C6B">
        <w:rPr>
          <w:color w:val="000000" w:themeColor="text1"/>
          <w:lang w:val="fr-BE"/>
        </w:rPr>
        <w:t>permettrait d’enrichir</w:t>
      </w:r>
      <w:r w:rsidR="00455CE0" w:rsidRPr="00C05C6B">
        <w:rPr>
          <w:color w:val="000000" w:themeColor="text1"/>
          <w:lang w:val="fr-BE"/>
        </w:rPr>
        <w:t xml:space="preserve"> les études </w:t>
      </w:r>
      <w:r w:rsidR="0002507A" w:rsidRPr="00C05C6B">
        <w:rPr>
          <w:color w:val="000000" w:themeColor="text1"/>
          <w:lang w:val="fr-BE"/>
        </w:rPr>
        <w:t>relatives aux</w:t>
      </w:r>
      <w:r w:rsidR="00455CE0" w:rsidRPr="00C05C6B">
        <w:rPr>
          <w:color w:val="000000" w:themeColor="text1"/>
          <w:lang w:val="fr-BE"/>
        </w:rPr>
        <w:t xml:space="preserve"> espaces de régulation saisis par les acteurs non</w:t>
      </w:r>
      <w:r w:rsidR="00584F96">
        <w:rPr>
          <w:color w:val="000000" w:themeColor="text1"/>
          <w:lang w:val="fr-BE"/>
        </w:rPr>
        <w:t xml:space="preserve"> </w:t>
      </w:r>
      <w:r w:rsidR="00455CE0" w:rsidRPr="00C05C6B">
        <w:rPr>
          <w:color w:val="000000" w:themeColor="text1"/>
          <w:lang w:val="fr-BE"/>
        </w:rPr>
        <w:t>étatiques (Inversi</w:t>
      </w:r>
      <w:r>
        <w:rPr>
          <w:color w:val="000000" w:themeColor="text1"/>
          <w:lang w:val="fr-BE"/>
        </w:rPr>
        <w:t>,</w:t>
      </w:r>
      <w:r w:rsidR="00455CE0" w:rsidRPr="00C05C6B">
        <w:rPr>
          <w:color w:val="000000" w:themeColor="text1"/>
          <w:lang w:val="fr-BE"/>
        </w:rPr>
        <w:t xml:space="preserve"> 2022). En </w:t>
      </w:r>
      <w:r w:rsidR="0002507A" w:rsidRPr="00C05C6B">
        <w:rPr>
          <w:color w:val="000000" w:themeColor="text1"/>
          <w:lang w:val="fr-BE"/>
        </w:rPr>
        <w:t>Belgique</w:t>
      </w:r>
      <w:r w:rsidR="00455CE0" w:rsidRPr="00C05C6B">
        <w:rPr>
          <w:color w:val="000000" w:themeColor="text1"/>
          <w:lang w:val="fr-BE"/>
        </w:rPr>
        <w:t>, les syndicats se sont positio</w:t>
      </w:r>
      <w:r w:rsidR="0002507A" w:rsidRPr="00C05C6B">
        <w:rPr>
          <w:color w:val="000000" w:themeColor="text1"/>
          <w:lang w:val="fr-BE"/>
        </w:rPr>
        <w:t>nnés</w:t>
      </w:r>
      <w:r w:rsidR="00455CE0" w:rsidRPr="00C05C6B">
        <w:rPr>
          <w:color w:val="000000" w:themeColor="text1"/>
          <w:lang w:val="fr-BE"/>
        </w:rPr>
        <w:t xml:space="preserve"> </w:t>
      </w:r>
      <w:r w:rsidR="0002507A" w:rsidRPr="00C05C6B">
        <w:rPr>
          <w:color w:val="000000" w:themeColor="text1"/>
          <w:lang w:val="fr-BE"/>
        </w:rPr>
        <w:t>en faveur de l</w:t>
      </w:r>
      <w:r w:rsidR="00455CE0" w:rsidRPr="00C05C6B">
        <w:rPr>
          <w:color w:val="000000" w:themeColor="text1"/>
          <w:lang w:val="fr-BE"/>
        </w:rPr>
        <w:t>a défense du salariat sans vouloir entendre les arguments des chauffeurs souhaitant rester indépendants. Néanmoins, CSC Transcom a ouvert Freelance United pour la défense des travailleurs non standards</w:t>
      </w:r>
      <w:r w:rsidR="00F02D0B" w:rsidRPr="00C05C6B">
        <w:rPr>
          <w:color w:val="000000" w:themeColor="text1"/>
          <w:lang w:val="fr-BE"/>
        </w:rPr>
        <w:t>. Cette initiative</w:t>
      </w:r>
      <w:r w:rsidR="00455CE0" w:rsidRPr="00C05C6B">
        <w:rPr>
          <w:color w:val="000000" w:themeColor="text1"/>
          <w:lang w:val="fr-BE"/>
        </w:rPr>
        <w:t xml:space="preserve"> </w:t>
      </w:r>
      <w:r w:rsidR="00F02D0B" w:rsidRPr="00C05C6B">
        <w:rPr>
          <w:color w:val="000000" w:themeColor="text1"/>
          <w:lang w:val="fr-BE"/>
        </w:rPr>
        <w:t xml:space="preserve">constituerait un cas </w:t>
      </w:r>
      <w:r w:rsidR="00455CE0" w:rsidRPr="00C05C6B">
        <w:rPr>
          <w:color w:val="000000" w:themeColor="text1"/>
          <w:lang w:val="fr-BE"/>
        </w:rPr>
        <w:t xml:space="preserve">d’étude </w:t>
      </w:r>
      <w:r w:rsidR="00583A33" w:rsidRPr="00C05C6B">
        <w:rPr>
          <w:color w:val="000000" w:themeColor="text1"/>
          <w:lang w:val="fr-BE"/>
        </w:rPr>
        <w:t xml:space="preserve">pertinent </w:t>
      </w:r>
      <w:r w:rsidR="008F3E39">
        <w:rPr>
          <w:color w:val="000000" w:themeColor="text1"/>
          <w:lang w:val="fr-BE"/>
        </w:rPr>
        <w:t>du</w:t>
      </w:r>
      <w:r w:rsidR="00455CE0" w:rsidRPr="00C05C6B">
        <w:rPr>
          <w:color w:val="000000" w:themeColor="text1"/>
          <w:lang w:val="fr-BE"/>
        </w:rPr>
        <w:t xml:space="preserve"> rôle </w:t>
      </w:r>
      <w:r w:rsidR="00583A33" w:rsidRPr="00C05C6B">
        <w:rPr>
          <w:color w:val="000000" w:themeColor="text1"/>
          <w:lang w:val="fr-BE"/>
        </w:rPr>
        <w:t xml:space="preserve">de l’action collective </w:t>
      </w:r>
      <w:r w:rsidR="00455CE0" w:rsidRPr="00C05C6B">
        <w:rPr>
          <w:color w:val="000000" w:themeColor="text1"/>
          <w:lang w:val="fr-BE"/>
        </w:rPr>
        <w:t xml:space="preserve">dans la régulation du travail </w:t>
      </w:r>
      <w:r w:rsidR="0002507A" w:rsidRPr="00C05C6B">
        <w:rPr>
          <w:color w:val="000000" w:themeColor="text1"/>
          <w:lang w:val="fr-BE"/>
        </w:rPr>
        <w:t>d</w:t>
      </w:r>
      <w:r w:rsidR="00455CE0" w:rsidRPr="00C05C6B">
        <w:rPr>
          <w:color w:val="000000" w:themeColor="text1"/>
          <w:lang w:val="fr-BE"/>
        </w:rPr>
        <w:t xml:space="preserve">u transport rémunéré de personnes. </w:t>
      </w:r>
    </w:p>
    <w:p w14:paraId="5DF5EAAD" w14:textId="3788F729" w:rsidR="00656D5B" w:rsidRPr="00C05C6B" w:rsidRDefault="00067CB7" w:rsidP="0002507A">
      <w:pPr>
        <w:spacing w:before="120" w:after="120"/>
        <w:rPr>
          <w:color w:val="000000" w:themeColor="text1"/>
          <w:lang w:val="fr-BE"/>
        </w:rPr>
      </w:pPr>
      <w:r w:rsidRPr="00C05C6B">
        <w:rPr>
          <w:rFonts w:cs="Times New Roman"/>
          <w:color w:val="000000" w:themeColor="text1"/>
          <w:sz w:val="22"/>
        </w:rPr>
        <w:t>P</w:t>
      </w:r>
      <w:r w:rsidRPr="00C05C6B">
        <w:rPr>
          <w:rFonts w:cs="Times New Roman"/>
          <w:color w:val="000000" w:themeColor="text1"/>
          <w:szCs w:val="24"/>
        </w:rPr>
        <w:t xml:space="preserve">lusieurs limites méthodologiques existent et </w:t>
      </w:r>
      <w:r w:rsidR="00AF0E6A">
        <w:rPr>
          <w:rFonts w:cs="Times New Roman"/>
          <w:color w:val="000000" w:themeColor="text1"/>
          <w:szCs w:val="24"/>
        </w:rPr>
        <w:t xml:space="preserve">leur dépassement pourrait faire </w:t>
      </w:r>
      <w:r w:rsidRPr="00C05C6B">
        <w:rPr>
          <w:rFonts w:cs="Times New Roman"/>
          <w:color w:val="000000" w:themeColor="text1"/>
          <w:szCs w:val="24"/>
        </w:rPr>
        <w:t>l’objet de</w:t>
      </w:r>
      <w:r w:rsidR="00AF0E6A">
        <w:rPr>
          <w:color w:val="000000" w:themeColor="text1"/>
          <w:szCs w:val="24"/>
          <w:lang w:val="fr-BE"/>
        </w:rPr>
        <w:t xml:space="preserve"> travaux intéressants.</w:t>
      </w:r>
      <w:r w:rsidRPr="00C05C6B">
        <w:rPr>
          <w:color w:val="000000" w:themeColor="text1"/>
          <w:lang w:val="fr-BE"/>
        </w:rPr>
        <w:t xml:space="preserve"> </w:t>
      </w:r>
      <w:r w:rsidR="0002507A" w:rsidRPr="00C05C6B">
        <w:rPr>
          <w:color w:val="000000" w:themeColor="text1"/>
          <w:lang w:val="fr-BE"/>
        </w:rPr>
        <w:t xml:space="preserve"> </w:t>
      </w:r>
    </w:p>
    <w:p w14:paraId="4B4F7639" w14:textId="02D068FF" w:rsidR="0002507A" w:rsidRPr="00C05C6B" w:rsidRDefault="00656D5B" w:rsidP="0002507A">
      <w:pPr>
        <w:spacing w:before="120" w:after="120"/>
        <w:rPr>
          <w:color w:val="000000" w:themeColor="text1"/>
          <w:lang w:val="fr-BE"/>
        </w:rPr>
      </w:pPr>
      <w:r w:rsidRPr="00C05C6B">
        <w:rPr>
          <w:color w:val="000000" w:themeColor="text1"/>
          <w:lang w:val="fr-BE"/>
        </w:rPr>
        <w:t xml:space="preserve">Dans un premier temps, </w:t>
      </w:r>
      <w:r w:rsidR="008F3E39">
        <w:rPr>
          <w:color w:val="000000" w:themeColor="text1"/>
          <w:lang w:val="fr-BE"/>
        </w:rPr>
        <w:t xml:space="preserve">à </w:t>
      </w:r>
      <w:r w:rsidRPr="00C05C6B">
        <w:rPr>
          <w:color w:val="000000" w:themeColor="text1"/>
          <w:lang w:val="fr-BE"/>
        </w:rPr>
        <w:t>chaque niveau</w:t>
      </w:r>
      <w:r w:rsidR="008F3E39">
        <w:rPr>
          <w:color w:val="000000" w:themeColor="text1"/>
          <w:lang w:val="fr-BE"/>
        </w:rPr>
        <w:t>,</w:t>
      </w:r>
      <w:r w:rsidRPr="00C05C6B">
        <w:rPr>
          <w:color w:val="000000" w:themeColor="text1"/>
          <w:lang w:val="fr-BE"/>
        </w:rPr>
        <w:t xml:space="preserve"> </w:t>
      </w:r>
      <w:r w:rsidR="008F3E39">
        <w:rPr>
          <w:color w:val="000000" w:themeColor="text1"/>
          <w:lang w:val="fr-BE"/>
        </w:rPr>
        <w:t>l</w:t>
      </w:r>
      <w:r w:rsidRPr="00C05C6B">
        <w:rPr>
          <w:color w:val="000000" w:themeColor="text1"/>
          <w:lang w:val="fr-BE"/>
        </w:rPr>
        <w:t>’analyse mériterait</w:t>
      </w:r>
      <w:r w:rsidR="008F3E39">
        <w:rPr>
          <w:color w:val="000000" w:themeColor="text1"/>
          <w:lang w:val="fr-BE"/>
        </w:rPr>
        <w:t xml:space="preserve"> d’être poursuivie</w:t>
      </w:r>
      <w:r w:rsidRPr="00C05C6B">
        <w:rPr>
          <w:color w:val="000000" w:themeColor="text1"/>
          <w:lang w:val="fr-BE"/>
        </w:rPr>
        <w:t xml:space="preserve">. </w:t>
      </w:r>
      <w:r w:rsidR="0002507A" w:rsidRPr="00C05C6B">
        <w:rPr>
          <w:color w:val="000000" w:themeColor="text1"/>
          <w:lang w:val="fr-BE"/>
        </w:rPr>
        <w:t xml:space="preserve">Au niveau institutionnel, une </w:t>
      </w:r>
      <w:r w:rsidR="00DC60AE" w:rsidRPr="00C05C6B">
        <w:rPr>
          <w:color w:val="000000" w:themeColor="text1"/>
          <w:lang w:val="fr-BE"/>
        </w:rPr>
        <w:t>récolte de donnée</w:t>
      </w:r>
      <w:r w:rsidR="008F3E39">
        <w:rPr>
          <w:color w:val="000000" w:themeColor="text1"/>
          <w:lang w:val="fr-BE"/>
        </w:rPr>
        <w:t>s</w:t>
      </w:r>
      <w:r w:rsidR="00DC60AE" w:rsidRPr="00C05C6B">
        <w:rPr>
          <w:color w:val="000000" w:themeColor="text1"/>
          <w:lang w:val="fr-BE"/>
        </w:rPr>
        <w:t xml:space="preserve"> supplémentaire</w:t>
      </w:r>
      <w:r w:rsidR="008F3E39">
        <w:rPr>
          <w:color w:val="000000" w:themeColor="text1"/>
          <w:lang w:val="fr-BE"/>
        </w:rPr>
        <w:t>s</w:t>
      </w:r>
      <w:r w:rsidR="0002507A" w:rsidRPr="00C05C6B">
        <w:rPr>
          <w:color w:val="000000" w:themeColor="text1"/>
          <w:lang w:val="fr-BE"/>
        </w:rPr>
        <w:t xml:space="preserve"> sur les positionnements des acteurs et de leurs relations p</w:t>
      </w:r>
      <w:r w:rsidR="009237BA" w:rsidRPr="00C05C6B">
        <w:rPr>
          <w:color w:val="000000" w:themeColor="text1"/>
          <w:lang w:val="fr-BE"/>
        </w:rPr>
        <w:t>ermettrait</w:t>
      </w:r>
      <w:r w:rsidR="0002507A" w:rsidRPr="00C05C6B">
        <w:rPr>
          <w:color w:val="000000" w:themeColor="text1"/>
          <w:lang w:val="fr-BE"/>
        </w:rPr>
        <w:t xml:space="preserve"> de comprendre l’évolution de la situation</w:t>
      </w:r>
      <w:r w:rsidR="00067CB7" w:rsidRPr="00C05C6B">
        <w:rPr>
          <w:color w:val="000000" w:themeColor="text1"/>
          <w:lang w:val="fr-BE"/>
        </w:rPr>
        <w:t xml:space="preserve"> et </w:t>
      </w:r>
      <w:r w:rsidR="008F3E39">
        <w:rPr>
          <w:color w:val="000000" w:themeColor="text1"/>
          <w:lang w:val="fr-BE"/>
        </w:rPr>
        <w:t xml:space="preserve">de </w:t>
      </w:r>
      <w:r w:rsidR="00067CB7" w:rsidRPr="00C05C6B">
        <w:rPr>
          <w:color w:val="000000" w:themeColor="text1"/>
          <w:lang w:val="fr-BE"/>
        </w:rPr>
        <w:t>valider le caractère longitudinal de notre recherche</w:t>
      </w:r>
      <w:r w:rsidR="0002507A" w:rsidRPr="00C05C6B">
        <w:rPr>
          <w:color w:val="000000" w:themeColor="text1"/>
          <w:lang w:val="fr-BE"/>
        </w:rPr>
        <w:t>. Depuis notre étude, une série de décisions on</w:t>
      </w:r>
      <w:r w:rsidR="00067CB7" w:rsidRPr="00C05C6B">
        <w:rPr>
          <w:color w:val="000000" w:themeColor="text1"/>
          <w:lang w:val="fr-BE"/>
        </w:rPr>
        <w:t>t été prises au niveau régional</w:t>
      </w:r>
      <w:r w:rsidRPr="00C05C6B">
        <w:rPr>
          <w:color w:val="000000" w:themeColor="text1"/>
          <w:lang w:val="fr-BE"/>
        </w:rPr>
        <w:t>. L</w:t>
      </w:r>
      <w:r w:rsidR="00067CB7" w:rsidRPr="00C05C6B">
        <w:rPr>
          <w:color w:val="000000" w:themeColor="text1"/>
          <w:lang w:val="fr-BE"/>
        </w:rPr>
        <w:t xml:space="preserve">eur prise en compte permettrait de voir l’évolution de la cacophonie </w:t>
      </w:r>
      <w:r w:rsidR="008F3E39">
        <w:rPr>
          <w:color w:val="000000" w:themeColor="text1"/>
          <w:lang w:val="fr-BE"/>
        </w:rPr>
        <w:t>ainsi que</w:t>
      </w:r>
      <w:r w:rsidR="00067CB7" w:rsidRPr="00C05C6B">
        <w:rPr>
          <w:color w:val="000000" w:themeColor="text1"/>
          <w:lang w:val="fr-BE"/>
        </w:rPr>
        <w:t xml:space="preserve"> la complexité institutionnelle relevée dans nos analyses.</w:t>
      </w:r>
      <w:r w:rsidR="0002507A" w:rsidRPr="00C05C6B">
        <w:rPr>
          <w:color w:val="000000" w:themeColor="text1"/>
          <w:lang w:val="fr-BE"/>
        </w:rPr>
        <w:t xml:space="preserve"> </w:t>
      </w:r>
      <w:r w:rsidR="00DC60AE" w:rsidRPr="00C05C6B">
        <w:rPr>
          <w:color w:val="000000" w:themeColor="text1"/>
          <w:lang w:val="fr-BE"/>
        </w:rPr>
        <w:t>Aussi, u</w:t>
      </w:r>
      <w:r w:rsidR="0002507A" w:rsidRPr="00C05C6B">
        <w:rPr>
          <w:color w:val="000000" w:themeColor="text1"/>
          <w:lang w:val="fr-BE"/>
        </w:rPr>
        <w:t xml:space="preserve">ne continuité de l’étude de cas de la plateforme K serait une piste pertinente </w:t>
      </w:r>
      <w:r w:rsidR="008F3E39">
        <w:rPr>
          <w:color w:val="000000" w:themeColor="text1"/>
          <w:lang w:val="fr-BE"/>
        </w:rPr>
        <w:t>pour</w:t>
      </w:r>
      <w:r w:rsidR="0002507A" w:rsidRPr="00C05C6B">
        <w:rPr>
          <w:color w:val="000000" w:themeColor="text1"/>
          <w:lang w:val="fr-BE"/>
        </w:rPr>
        <w:t xml:space="preserve"> la compréhension de l’effet isomorphique analysé dans ce projet doctoral et </w:t>
      </w:r>
      <w:r w:rsidR="008F3E39">
        <w:rPr>
          <w:color w:val="000000" w:themeColor="text1"/>
          <w:lang w:val="fr-BE"/>
        </w:rPr>
        <w:t>de</w:t>
      </w:r>
      <w:r w:rsidR="0002507A" w:rsidRPr="00C05C6B">
        <w:rPr>
          <w:color w:val="000000" w:themeColor="text1"/>
          <w:lang w:val="fr-BE"/>
        </w:rPr>
        <w:t xml:space="preserve"> </w:t>
      </w:r>
      <w:r w:rsidR="00A04FA5">
        <w:rPr>
          <w:color w:val="000000" w:themeColor="text1"/>
          <w:lang w:val="fr-BE"/>
        </w:rPr>
        <w:t>l’</w:t>
      </w:r>
      <w:r w:rsidR="0002507A" w:rsidRPr="00C05C6B">
        <w:rPr>
          <w:color w:val="000000" w:themeColor="text1"/>
          <w:lang w:val="fr-BE"/>
        </w:rPr>
        <w:t>impact sur</w:t>
      </w:r>
      <w:r w:rsidR="002A77F0" w:rsidRPr="00C05C6B">
        <w:rPr>
          <w:color w:val="000000" w:themeColor="text1"/>
          <w:lang w:val="fr-BE"/>
        </w:rPr>
        <w:t xml:space="preserve"> le </w:t>
      </w:r>
      <w:r w:rsidR="0002507A" w:rsidRPr="00C05C6B">
        <w:rPr>
          <w:color w:val="000000" w:themeColor="text1"/>
          <w:lang w:val="fr-BE"/>
        </w:rPr>
        <w:t xml:space="preserve">champ. Une vague </w:t>
      </w:r>
      <w:r w:rsidR="00DC60AE" w:rsidRPr="00C05C6B">
        <w:rPr>
          <w:color w:val="000000" w:themeColor="text1"/>
          <w:lang w:val="fr-BE"/>
        </w:rPr>
        <w:t>supplémentaire</w:t>
      </w:r>
      <w:r w:rsidR="0002507A" w:rsidRPr="00C05C6B">
        <w:rPr>
          <w:color w:val="000000" w:themeColor="text1"/>
          <w:lang w:val="fr-BE"/>
        </w:rPr>
        <w:t xml:space="preserve"> d’entretiens </w:t>
      </w:r>
      <w:r w:rsidR="00DC60AE" w:rsidRPr="00C05C6B">
        <w:rPr>
          <w:color w:val="000000" w:themeColor="text1"/>
          <w:lang w:val="fr-BE"/>
        </w:rPr>
        <w:t>approfondis</w:t>
      </w:r>
      <w:r w:rsidR="0002507A" w:rsidRPr="00C05C6B">
        <w:rPr>
          <w:color w:val="000000" w:themeColor="text1"/>
          <w:lang w:val="fr-BE"/>
        </w:rPr>
        <w:t xml:space="preserve"> ave</w:t>
      </w:r>
      <w:r w:rsidR="00DC60AE" w:rsidRPr="00C05C6B">
        <w:rPr>
          <w:color w:val="000000" w:themeColor="text1"/>
          <w:lang w:val="fr-BE"/>
        </w:rPr>
        <w:t>c</w:t>
      </w:r>
      <w:r w:rsidR="0002507A" w:rsidRPr="00C05C6B">
        <w:rPr>
          <w:color w:val="000000" w:themeColor="text1"/>
          <w:lang w:val="fr-BE"/>
        </w:rPr>
        <w:t xml:space="preserve"> des chauffeurs per</w:t>
      </w:r>
      <w:r w:rsidR="001C3B7B" w:rsidRPr="00C05C6B">
        <w:rPr>
          <w:color w:val="000000" w:themeColor="text1"/>
          <w:lang w:val="fr-BE"/>
        </w:rPr>
        <w:t>mettrait</w:t>
      </w:r>
      <w:r w:rsidR="0002507A" w:rsidRPr="00C05C6B">
        <w:rPr>
          <w:color w:val="000000" w:themeColor="text1"/>
          <w:lang w:val="fr-BE"/>
        </w:rPr>
        <w:t xml:space="preserve"> également de saisir plus fi</w:t>
      </w:r>
      <w:r w:rsidR="008F3E39">
        <w:rPr>
          <w:color w:val="000000" w:themeColor="text1"/>
          <w:lang w:val="fr-BE"/>
        </w:rPr>
        <w:t>n</w:t>
      </w:r>
      <w:r w:rsidR="0002507A" w:rsidRPr="00C05C6B">
        <w:rPr>
          <w:color w:val="000000" w:themeColor="text1"/>
          <w:lang w:val="fr-BE"/>
        </w:rPr>
        <w:t xml:space="preserve">ement les </w:t>
      </w:r>
      <w:r w:rsidR="00DC60AE" w:rsidRPr="00C05C6B">
        <w:rPr>
          <w:color w:val="000000" w:themeColor="text1"/>
          <w:lang w:val="fr-BE"/>
        </w:rPr>
        <w:t>appropriation</w:t>
      </w:r>
      <w:r w:rsidR="00067CB7" w:rsidRPr="00C05C6B">
        <w:rPr>
          <w:color w:val="000000" w:themeColor="text1"/>
          <w:lang w:val="fr-BE"/>
        </w:rPr>
        <w:t>s</w:t>
      </w:r>
      <w:r w:rsidR="0002507A" w:rsidRPr="00C05C6B">
        <w:rPr>
          <w:color w:val="000000" w:themeColor="text1"/>
          <w:lang w:val="fr-BE"/>
        </w:rPr>
        <w:t xml:space="preserve"> de la technologi</w:t>
      </w:r>
      <w:r w:rsidR="00067CB7" w:rsidRPr="00C05C6B">
        <w:rPr>
          <w:color w:val="000000" w:themeColor="text1"/>
          <w:lang w:val="fr-BE"/>
        </w:rPr>
        <w:t>e dans le temps</w:t>
      </w:r>
      <w:r w:rsidRPr="00C05C6B">
        <w:rPr>
          <w:color w:val="000000" w:themeColor="text1"/>
          <w:lang w:val="fr-BE"/>
        </w:rPr>
        <w:t xml:space="preserve">. </w:t>
      </w:r>
      <w:r w:rsidR="00067CB7" w:rsidRPr="00C05C6B">
        <w:rPr>
          <w:color w:val="000000" w:themeColor="text1"/>
          <w:lang w:val="fr-BE"/>
        </w:rPr>
        <w:t xml:space="preserve">Enfin, des informations plus précises au sujet </w:t>
      </w:r>
      <w:r w:rsidR="00067CB7" w:rsidRPr="00C05C6B">
        <w:rPr>
          <w:color w:val="000000" w:themeColor="text1"/>
          <w:lang w:val="fr-BE"/>
        </w:rPr>
        <w:lastRenderedPageBreak/>
        <w:t>de leurs profils et de leur identité seraient</w:t>
      </w:r>
      <w:r w:rsidR="0002507A" w:rsidRPr="00C05C6B">
        <w:rPr>
          <w:color w:val="000000" w:themeColor="text1"/>
          <w:lang w:val="fr-BE"/>
        </w:rPr>
        <w:t xml:space="preserve"> </w:t>
      </w:r>
      <w:r w:rsidR="00631F13" w:rsidRPr="00C05C6B">
        <w:rPr>
          <w:color w:val="000000" w:themeColor="text1"/>
          <w:lang w:val="fr-BE"/>
        </w:rPr>
        <w:t xml:space="preserve">des </w:t>
      </w:r>
      <w:r w:rsidR="0002507A" w:rsidRPr="00C05C6B">
        <w:rPr>
          <w:color w:val="000000" w:themeColor="text1"/>
          <w:lang w:val="fr-BE"/>
        </w:rPr>
        <w:t xml:space="preserve">variables </w:t>
      </w:r>
      <w:r w:rsidR="00067CB7" w:rsidRPr="00C05C6B">
        <w:rPr>
          <w:color w:val="000000" w:themeColor="text1"/>
          <w:lang w:val="fr-BE"/>
        </w:rPr>
        <w:t xml:space="preserve">intéressantes </w:t>
      </w:r>
      <w:r w:rsidR="00186820">
        <w:rPr>
          <w:color w:val="000000" w:themeColor="text1"/>
          <w:lang w:val="fr-BE"/>
        </w:rPr>
        <w:t>à prendre en considération à propos</w:t>
      </w:r>
      <w:r w:rsidR="008F3E39">
        <w:rPr>
          <w:color w:val="000000" w:themeColor="text1"/>
          <w:lang w:val="fr-BE"/>
        </w:rPr>
        <w:t xml:space="preserve"> de</w:t>
      </w:r>
      <w:r w:rsidR="00067CB7" w:rsidRPr="00C05C6B">
        <w:rPr>
          <w:color w:val="000000" w:themeColor="text1"/>
          <w:lang w:val="fr-BE"/>
        </w:rPr>
        <w:t xml:space="preserve"> la légitimité accordée au travail de plateforme. </w:t>
      </w:r>
    </w:p>
    <w:p w14:paraId="1E534DE3" w14:textId="0880A07D" w:rsidR="00656D5B" w:rsidRPr="00C05C6B" w:rsidRDefault="00656D5B" w:rsidP="00656D5B">
      <w:pPr>
        <w:spacing w:before="120" w:after="120"/>
        <w:rPr>
          <w:color w:val="000000" w:themeColor="text1"/>
        </w:rPr>
      </w:pPr>
      <w:r w:rsidRPr="00C05C6B">
        <w:rPr>
          <w:color w:val="000000" w:themeColor="text1"/>
          <w:lang w:val="fr-BE"/>
        </w:rPr>
        <w:t xml:space="preserve">Dans un second temps, notre recherche doctorale situe l’institutionnalisation du travail de plateforme </w:t>
      </w:r>
      <w:r w:rsidR="00186820">
        <w:rPr>
          <w:color w:val="000000" w:themeColor="text1"/>
          <w:lang w:val="fr-BE"/>
        </w:rPr>
        <w:t>sur</w:t>
      </w:r>
      <w:r w:rsidRPr="00C05C6B">
        <w:rPr>
          <w:color w:val="000000" w:themeColor="text1"/>
          <w:lang w:val="fr-BE"/>
        </w:rPr>
        <w:t xml:space="preserve"> un terrain précis, celui du secteur </w:t>
      </w:r>
      <w:r w:rsidR="009556F6" w:rsidRPr="00C05C6B">
        <w:rPr>
          <w:color w:val="000000" w:themeColor="text1"/>
          <w:lang w:val="fr-BE"/>
        </w:rPr>
        <w:t xml:space="preserve">taxi </w:t>
      </w:r>
      <w:r w:rsidRPr="00C05C6B">
        <w:rPr>
          <w:color w:val="000000" w:themeColor="text1"/>
          <w:lang w:val="fr-BE"/>
        </w:rPr>
        <w:t xml:space="preserve">à Bruxelles. </w:t>
      </w:r>
      <w:r w:rsidR="00186820">
        <w:rPr>
          <w:color w:val="000000" w:themeColor="text1"/>
          <w:lang w:val="fr-BE"/>
        </w:rPr>
        <w:t>Or d</w:t>
      </w:r>
      <w:r w:rsidRPr="00C05C6B">
        <w:rPr>
          <w:color w:val="000000" w:themeColor="text1"/>
          <w:lang w:val="fr-BE"/>
        </w:rPr>
        <w:t>ans d’autres secteur</w:t>
      </w:r>
      <w:r w:rsidR="00E80E27" w:rsidRPr="00C05C6B">
        <w:rPr>
          <w:color w:val="000000" w:themeColor="text1"/>
          <w:lang w:val="fr-BE"/>
        </w:rPr>
        <w:t>s</w:t>
      </w:r>
      <w:r w:rsidR="00186820">
        <w:rPr>
          <w:color w:val="000000" w:themeColor="text1"/>
          <w:lang w:val="fr-BE"/>
        </w:rPr>
        <w:t>,</w:t>
      </w:r>
      <w:r w:rsidRPr="00C05C6B">
        <w:rPr>
          <w:color w:val="000000" w:themeColor="text1"/>
          <w:lang w:val="fr-BE"/>
        </w:rPr>
        <w:t xml:space="preserve"> la technologie tend à répondre à d’autre</w:t>
      </w:r>
      <w:r w:rsidR="00E80E27" w:rsidRPr="00C05C6B">
        <w:rPr>
          <w:color w:val="000000" w:themeColor="text1"/>
          <w:lang w:val="fr-BE"/>
        </w:rPr>
        <w:t>s</w:t>
      </w:r>
      <w:r w:rsidRPr="00C05C6B">
        <w:rPr>
          <w:color w:val="000000" w:themeColor="text1"/>
          <w:lang w:val="fr-BE"/>
        </w:rPr>
        <w:t xml:space="preserve"> incertitudes. Les résultats ne ser</w:t>
      </w:r>
      <w:r w:rsidR="00186820">
        <w:rPr>
          <w:color w:val="000000" w:themeColor="text1"/>
          <w:lang w:val="fr-BE"/>
        </w:rPr>
        <w:t>aie</w:t>
      </w:r>
      <w:r w:rsidRPr="00C05C6B">
        <w:rPr>
          <w:color w:val="000000" w:themeColor="text1"/>
          <w:lang w:val="fr-BE"/>
        </w:rPr>
        <w:t xml:space="preserve">nt </w:t>
      </w:r>
      <w:r w:rsidRPr="00C05C6B">
        <w:rPr>
          <w:color w:val="000000" w:themeColor="text1"/>
          <w:szCs w:val="24"/>
          <w:lang w:val="fr-BE"/>
        </w:rPr>
        <w:t>certainement pas les mêmes pour chaque activité économique, secteur ou type de travail considéré. Malgré tout, le mécanisme sera</w:t>
      </w:r>
      <w:r w:rsidR="00186820">
        <w:rPr>
          <w:color w:val="000000" w:themeColor="text1"/>
          <w:szCs w:val="24"/>
          <w:lang w:val="fr-BE"/>
        </w:rPr>
        <w:t>it</w:t>
      </w:r>
      <w:r w:rsidRPr="00C05C6B">
        <w:rPr>
          <w:color w:val="000000" w:themeColor="text1"/>
          <w:szCs w:val="24"/>
          <w:lang w:val="fr-BE"/>
        </w:rPr>
        <w:t xml:space="preserve"> sensiblement aus</w:t>
      </w:r>
      <w:r w:rsidR="00E80E27" w:rsidRPr="00C05C6B">
        <w:rPr>
          <w:color w:val="000000" w:themeColor="text1"/>
          <w:szCs w:val="24"/>
          <w:lang w:val="fr-BE"/>
        </w:rPr>
        <w:t xml:space="preserve">si intéressant à </w:t>
      </w:r>
      <w:r w:rsidR="00186820">
        <w:rPr>
          <w:color w:val="000000" w:themeColor="text1"/>
          <w:szCs w:val="24"/>
          <w:lang w:val="fr-BE"/>
        </w:rPr>
        <w:t>étudier</w:t>
      </w:r>
      <w:r w:rsidR="00E80E27" w:rsidRPr="00C05C6B">
        <w:rPr>
          <w:color w:val="000000" w:themeColor="text1"/>
          <w:szCs w:val="24"/>
          <w:lang w:val="fr-BE"/>
        </w:rPr>
        <w:t xml:space="preserve"> : </w:t>
      </w:r>
      <w:r w:rsidR="00186820">
        <w:rPr>
          <w:color w:val="000000" w:themeColor="text1"/>
          <w:szCs w:val="24"/>
          <w:lang w:val="fr-BE"/>
        </w:rPr>
        <w:t xml:space="preserve">il s’agirait de </w:t>
      </w:r>
      <w:r w:rsidRPr="00C05C6B">
        <w:rPr>
          <w:color w:val="000000" w:themeColor="text1"/>
          <w:szCs w:val="24"/>
          <w:lang w:val="fr-BE"/>
        </w:rPr>
        <w:t xml:space="preserve">déceler les logiques de </w:t>
      </w:r>
      <w:r w:rsidRPr="00C05C6B">
        <w:rPr>
          <w:color w:val="000000" w:themeColor="text1"/>
          <w:szCs w:val="24"/>
        </w:rPr>
        <w:t xml:space="preserve">régulation à l’œuvre, les réponses organisationnelles existantes, le rapport à la technologie à chaque échelle. Ce procédé permet de voir comment une légitimité dans le champ du travail au niveau du terrain peut entrainer des changements de réglementations, des institutions du travail connues et stables depuis des années. </w:t>
      </w:r>
      <w:r w:rsidRPr="00C05C6B">
        <w:rPr>
          <w:rFonts w:cs="Times New Roman"/>
          <w:color w:val="000000" w:themeColor="text1"/>
          <w:szCs w:val="24"/>
        </w:rPr>
        <w:t xml:space="preserve">L’absence de comparabilité des cas affaiblit en conséquence nos contributions. Multiplier les études de cas dans des contextes similaires et diversifiés permettrait selon nous d’accroître et </w:t>
      </w:r>
      <w:r w:rsidR="00186820">
        <w:rPr>
          <w:rFonts w:cs="Times New Roman"/>
          <w:color w:val="000000" w:themeColor="text1"/>
          <w:szCs w:val="24"/>
        </w:rPr>
        <w:t xml:space="preserve">de </w:t>
      </w:r>
      <w:r w:rsidRPr="00C05C6B">
        <w:rPr>
          <w:rFonts w:cs="Times New Roman"/>
          <w:color w:val="000000" w:themeColor="text1"/>
          <w:szCs w:val="24"/>
        </w:rPr>
        <w:t>nuancer la compréhension de l’institutionnalisation du travail de plateforme.</w:t>
      </w:r>
      <w:r w:rsidRPr="00C05C6B">
        <w:rPr>
          <w:rFonts w:cs="Times New Roman"/>
          <w:color w:val="000000" w:themeColor="text1"/>
          <w:sz w:val="22"/>
        </w:rPr>
        <w:t xml:space="preserve"> </w:t>
      </w:r>
    </w:p>
    <w:p w14:paraId="6F4C06C2" w14:textId="30E5BB91" w:rsidR="008F3F41" w:rsidRPr="00C05C6B" w:rsidRDefault="008F3F41" w:rsidP="00A225E1">
      <w:pPr>
        <w:spacing w:before="120" w:after="120"/>
        <w:rPr>
          <w:color w:val="000000" w:themeColor="text1"/>
        </w:rPr>
      </w:pPr>
      <w:r w:rsidRPr="00C05C6B">
        <w:rPr>
          <w:color w:val="000000" w:themeColor="text1"/>
        </w:rPr>
        <w:t>D’autres angles théoriques et d’analyse peuvent renforcer note compréhension des complexité</w:t>
      </w:r>
      <w:r w:rsidR="004D52C8" w:rsidRPr="00C05C6B">
        <w:rPr>
          <w:color w:val="000000" w:themeColor="text1"/>
        </w:rPr>
        <w:t>s</w:t>
      </w:r>
      <w:r w:rsidRPr="00C05C6B">
        <w:rPr>
          <w:color w:val="000000" w:themeColor="text1"/>
        </w:rPr>
        <w:t xml:space="preserve"> lié</w:t>
      </w:r>
      <w:r w:rsidR="003969A7" w:rsidRPr="00C05C6B">
        <w:rPr>
          <w:color w:val="000000" w:themeColor="text1"/>
        </w:rPr>
        <w:t>e</w:t>
      </w:r>
      <w:r w:rsidRPr="00C05C6B">
        <w:rPr>
          <w:color w:val="000000" w:themeColor="text1"/>
        </w:rPr>
        <w:t xml:space="preserve">s au travail </w:t>
      </w:r>
      <w:r w:rsidR="009D6EA1" w:rsidRPr="00C05C6B">
        <w:rPr>
          <w:color w:val="000000" w:themeColor="text1"/>
        </w:rPr>
        <w:t xml:space="preserve">de plateforme </w:t>
      </w:r>
      <w:r w:rsidRPr="00C05C6B">
        <w:rPr>
          <w:color w:val="000000" w:themeColor="text1"/>
        </w:rPr>
        <w:t xml:space="preserve">et </w:t>
      </w:r>
      <w:r w:rsidR="009D6EA1" w:rsidRPr="00C05C6B">
        <w:rPr>
          <w:color w:val="000000" w:themeColor="text1"/>
        </w:rPr>
        <w:t>à</w:t>
      </w:r>
      <w:r w:rsidRPr="00C05C6B">
        <w:rPr>
          <w:color w:val="000000" w:themeColor="text1"/>
        </w:rPr>
        <w:t xml:space="preserve"> sa régulation. </w:t>
      </w:r>
    </w:p>
    <w:p w14:paraId="42FCD8DF" w14:textId="28611A7A" w:rsidR="000846FE" w:rsidRPr="00C05C6B" w:rsidRDefault="000846FE" w:rsidP="00A225E1">
      <w:pPr>
        <w:spacing w:before="120" w:after="120"/>
        <w:rPr>
          <w:color w:val="000000" w:themeColor="text1"/>
          <w:lang w:val="fr-BE"/>
        </w:rPr>
      </w:pPr>
      <w:r w:rsidRPr="00C05C6B">
        <w:rPr>
          <w:color w:val="000000" w:themeColor="text1"/>
          <w:lang w:val="fr-BE"/>
        </w:rPr>
        <w:t xml:space="preserve">Nous avons étudié la légitimité cognitive </w:t>
      </w:r>
      <w:r w:rsidR="00462C40" w:rsidRPr="00C05C6B">
        <w:rPr>
          <w:color w:val="000000" w:themeColor="text1"/>
          <w:lang w:val="fr-BE"/>
        </w:rPr>
        <w:t>auprès</w:t>
      </w:r>
      <w:r w:rsidRPr="00C05C6B">
        <w:rPr>
          <w:color w:val="000000" w:themeColor="text1"/>
          <w:lang w:val="fr-BE"/>
        </w:rPr>
        <w:t xml:space="preserve"> des </w:t>
      </w:r>
      <w:r w:rsidR="00F61231" w:rsidRPr="00C05C6B">
        <w:rPr>
          <w:color w:val="000000" w:themeColor="text1"/>
          <w:lang w:val="fr-BE"/>
        </w:rPr>
        <w:t>travailleurs,</w:t>
      </w:r>
      <w:r w:rsidRPr="00C05C6B">
        <w:rPr>
          <w:color w:val="000000" w:themeColor="text1"/>
          <w:lang w:val="fr-BE"/>
        </w:rPr>
        <w:t xml:space="preserve"> mais</w:t>
      </w:r>
      <w:r w:rsidR="00186820">
        <w:rPr>
          <w:color w:val="000000" w:themeColor="text1"/>
          <w:lang w:val="fr-BE"/>
        </w:rPr>
        <w:t>,</w:t>
      </w:r>
      <w:r w:rsidRPr="00C05C6B">
        <w:rPr>
          <w:color w:val="000000" w:themeColor="text1"/>
          <w:lang w:val="fr-BE"/>
        </w:rPr>
        <w:t xml:space="preserve"> </w:t>
      </w:r>
      <w:r w:rsidR="00186820">
        <w:rPr>
          <w:color w:val="000000" w:themeColor="text1"/>
          <w:lang w:val="fr-BE"/>
        </w:rPr>
        <w:t>suivant les suggestions</w:t>
      </w:r>
      <w:r w:rsidR="00186820" w:rsidRPr="00C05C6B">
        <w:rPr>
          <w:color w:val="000000" w:themeColor="text1"/>
          <w:lang w:val="fr-BE"/>
        </w:rPr>
        <w:t xml:space="preserve"> </w:t>
      </w:r>
      <w:r w:rsidR="00186820">
        <w:rPr>
          <w:color w:val="000000" w:themeColor="text1"/>
          <w:lang w:val="fr-BE"/>
        </w:rPr>
        <w:t>d’</w:t>
      </w:r>
      <w:r w:rsidR="00186820" w:rsidRPr="00C05C6B">
        <w:rPr>
          <w:color w:val="000000" w:themeColor="text1"/>
          <w:lang w:val="fr-BE"/>
        </w:rPr>
        <w:fldChar w:fldCharType="begin"/>
      </w:r>
      <w:r w:rsidR="00186820" w:rsidRPr="00C05C6B">
        <w:rPr>
          <w:color w:val="000000" w:themeColor="text1"/>
          <w:lang w:val="fr-BE"/>
        </w:rPr>
        <w:instrText xml:space="preserve"> ADDIN ZOTERO_ITEM CSL_CITATION {"citationID":"6kB4bTmZ","properties":{"formattedCitation":"(H. Aldrich &amp; Fiol, 2007)","plainCitation":"(H. Aldrich &amp; Fiol, 2007)","dontUpdate":true,"noteIndex":0},"citationItems":[{"id":2873,"uris":["http://zotero.org/users/6183971/items/2DCM3F7C"],"itemData":{"id":2873,"type":"article-journal","abstract":"Now organizations are always vulnerable to the liabilities of newness, but such pressures are especially severe when an industry is in its formative years. We focus on one set of constraints facing entrepreneurs in emerging industries-their relative lack of cognitive and sociopolitical legitimacy. We examine the strategies that founders can pursue, suggesting how their successful pursuit of legitimacy may evolve from innovative ventures to broader contexts, collectively reshaping industry and institutional environments.","container-title":"Entrepreneurship: Concepts, Theory and Perspective","DOI":"10.1007/978-3-540-48543-8_5","ISSN":"978-3-540-48542-1","journalAbbreviation":"Entrepreneurship: Concepts, Theory and Perspective","page":"105-127","source":"ResearchGate","title":"Fools Rush In? The Institutional Context of Industry Creation","title-short":"Fools Rush In?","volume":"19","author":[{"family":"Aldrich","given":"Howard"},{"family":"Fiol","given":"C."}],"issued":{"date-parts":[["2007",1,1]]}}}],"schema":"https://github.com/citation-style-language/schema/raw/master/csl-citation.json"} </w:instrText>
      </w:r>
      <w:r w:rsidR="00186820" w:rsidRPr="00C05C6B">
        <w:rPr>
          <w:color w:val="000000" w:themeColor="text1"/>
          <w:lang w:val="fr-BE"/>
        </w:rPr>
        <w:fldChar w:fldCharType="separate"/>
      </w:r>
      <w:r w:rsidR="00186820">
        <w:rPr>
          <w:rFonts w:cs="Times New Roman"/>
          <w:color w:val="000000" w:themeColor="text1"/>
        </w:rPr>
        <w:t>Aldrich et Fiol</w:t>
      </w:r>
      <w:r w:rsidR="00186820" w:rsidRPr="00C05C6B">
        <w:rPr>
          <w:rFonts w:cs="Times New Roman"/>
          <w:color w:val="000000" w:themeColor="text1"/>
        </w:rPr>
        <w:t xml:space="preserve"> (2007)</w:t>
      </w:r>
      <w:r w:rsidR="00186820" w:rsidRPr="00C05C6B">
        <w:rPr>
          <w:color w:val="000000" w:themeColor="text1"/>
          <w:lang w:val="fr-BE"/>
        </w:rPr>
        <w:fldChar w:fldCharType="end"/>
      </w:r>
      <w:r w:rsidR="00186820">
        <w:rPr>
          <w:color w:val="000000" w:themeColor="text1"/>
          <w:lang w:val="fr-BE"/>
        </w:rPr>
        <w:t xml:space="preserve">, </w:t>
      </w:r>
      <w:r w:rsidRPr="00C05C6B">
        <w:rPr>
          <w:color w:val="000000" w:themeColor="text1"/>
          <w:lang w:val="fr-BE"/>
        </w:rPr>
        <w:t xml:space="preserve">une étude </w:t>
      </w:r>
      <w:r w:rsidR="0032624A" w:rsidRPr="00C05C6B">
        <w:rPr>
          <w:color w:val="000000" w:themeColor="text1"/>
          <w:lang w:val="fr-BE"/>
        </w:rPr>
        <w:t xml:space="preserve">quantitative </w:t>
      </w:r>
      <w:r w:rsidR="00186820">
        <w:rPr>
          <w:color w:val="000000" w:themeColor="text1"/>
          <w:lang w:val="fr-BE"/>
        </w:rPr>
        <w:t>destinée à</w:t>
      </w:r>
      <w:r w:rsidR="00F61231" w:rsidRPr="00C05C6B">
        <w:rPr>
          <w:color w:val="000000" w:themeColor="text1"/>
          <w:lang w:val="fr-BE"/>
        </w:rPr>
        <w:t xml:space="preserve"> mesurer</w:t>
      </w:r>
      <w:r w:rsidRPr="00C05C6B">
        <w:rPr>
          <w:color w:val="000000" w:themeColor="text1"/>
          <w:lang w:val="fr-BE"/>
        </w:rPr>
        <w:t xml:space="preserve"> la composante </w:t>
      </w:r>
      <w:r w:rsidR="00181208">
        <w:rPr>
          <w:color w:val="000000" w:themeColor="text1"/>
          <w:lang w:val="fr-BE"/>
        </w:rPr>
        <w:t>« </w:t>
      </w:r>
      <w:r w:rsidRPr="00C05C6B">
        <w:rPr>
          <w:color w:val="000000" w:themeColor="text1"/>
          <w:lang w:val="fr-BE"/>
        </w:rPr>
        <w:t>prise pour acquis</w:t>
      </w:r>
      <w:r w:rsidR="00181208">
        <w:rPr>
          <w:color w:val="000000" w:themeColor="text1"/>
          <w:lang w:val="fr-BE"/>
        </w:rPr>
        <w:t> »</w:t>
      </w:r>
      <w:r w:rsidRPr="00C05C6B">
        <w:rPr>
          <w:color w:val="000000" w:themeColor="text1"/>
          <w:lang w:val="fr-BE"/>
        </w:rPr>
        <w:t xml:space="preserve"> de </w:t>
      </w:r>
      <w:r w:rsidR="00F5062C" w:rsidRPr="00C05C6B">
        <w:rPr>
          <w:color w:val="000000" w:themeColor="text1"/>
          <w:lang w:val="fr-BE"/>
        </w:rPr>
        <w:t>cette légitimité</w:t>
      </w:r>
      <w:r w:rsidR="000D45D2" w:rsidRPr="00C05C6B">
        <w:rPr>
          <w:color w:val="000000" w:themeColor="text1"/>
          <w:lang w:val="fr-BE"/>
        </w:rPr>
        <w:t xml:space="preserve"> serait intéressante</w:t>
      </w:r>
      <w:r w:rsidR="00F5062C" w:rsidRPr="00C05C6B">
        <w:rPr>
          <w:color w:val="000000" w:themeColor="text1"/>
          <w:lang w:val="fr-BE"/>
        </w:rPr>
        <w:t xml:space="preserve">. Ces auteurs utilisent ce terme « pris pour acquis » pour décrire le moment où un sujet n’est plus remis en question. </w:t>
      </w:r>
      <w:r w:rsidRPr="00C05C6B">
        <w:rPr>
          <w:color w:val="000000" w:themeColor="text1"/>
          <w:lang w:val="fr-BE"/>
        </w:rPr>
        <w:t xml:space="preserve">Une stratégie de mesure </w:t>
      </w:r>
      <w:r w:rsidR="0032624A" w:rsidRPr="00C05C6B">
        <w:rPr>
          <w:color w:val="000000" w:themeColor="text1"/>
          <w:lang w:val="fr-BE"/>
        </w:rPr>
        <w:t xml:space="preserve">proposée est </w:t>
      </w:r>
      <w:r w:rsidR="00F5062C" w:rsidRPr="00C05C6B">
        <w:rPr>
          <w:color w:val="000000" w:themeColor="text1"/>
          <w:lang w:val="fr-BE"/>
        </w:rPr>
        <w:t xml:space="preserve">donc </w:t>
      </w:r>
      <w:r w:rsidR="0032624A" w:rsidRPr="00C05C6B">
        <w:rPr>
          <w:color w:val="000000" w:themeColor="text1"/>
          <w:lang w:val="fr-BE"/>
        </w:rPr>
        <w:t xml:space="preserve">d’inclure et </w:t>
      </w:r>
      <w:r w:rsidR="003969A7" w:rsidRPr="00C05C6B">
        <w:rPr>
          <w:color w:val="000000" w:themeColor="text1"/>
          <w:lang w:val="fr-BE"/>
        </w:rPr>
        <w:t>d’</w:t>
      </w:r>
      <w:r w:rsidR="0032624A" w:rsidRPr="00C05C6B">
        <w:rPr>
          <w:color w:val="000000" w:themeColor="text1"/>
          <w:lang w:val="fr-BE"/>
        </w:rPr>
        <w:t>analyser</w:t>
      </w:r>
      <w:r w:rsidRPr="00C05C6B">
        <w:rPr>
          <w:color w:val="000000" w:themeColor="text1"/>
          <w:lang w:val="fr-BE"/>
        </w:rPr>
        <w:t xml:space="preserve"> </w:t>
      </w:r>
      <w:r w:rsidR="00F14E73" w:rsidRPr="00C05C6B">
        <w:rPr>
          <w:color w:val="000000" w:themeColor="text1"/>
          <w:lang w:val="fr-BE"/>
        </w:rPr>
        <w:t xml:space="preserve">le </w:t>
      </w:r>
      <w:r w:rsidRPr="00C05C6B">
        <w:rPr>
          <w:color w:val="000000" w:themeColor="text1"/>
          <w:lang w:val="fr-BE"/>
        </w:rPr>
        <w:t>nombre d'organisations ou le nombre d'articles de presse</w:t>
      </w:r>
      <w:r w:rsidR="0032624A" w:rsidRPr="00C05C6B">
        <w:rPr>
          <w:color w:val="000000" w:themeColor="text1"/>
          <w:lang w:val="fr-BE"/>
        </w:rPr>
        <w:t xml:space="preserve"> légitimant cette forme de travail</w:t>
      </w:r>
      <w:r w:rsidR="00F5062C" w:rsidRPr="00C05C6B">
        <w:rPr>
          <w:color w:val="000000" w:themeColor="text1"/>
          <w:lang w:val="fr-BE"/>
        </w:rPr>
        <w:t xml:space="preserve">, ce qui permettrait d’observer dans quelle mesure cette légitimité se répand progressivement </w:t>
      </w:r>
      <w:r w:rsidR="0032624A" w:rsidRPr="00C05C6B">
        <w:rPr>
          <w:color w:val="000000" w:themeColor="text1"/>
          <w:lang w:val="fr-BE"/>
        </w:rPr>
        <w:fldChar w:fldCharType="begin"/>
      </w:r>
      <w:r w:rsidR="0032624A" w:rsidRPr="00C05C6B">
        <w:rPr>
          <w:color w:val="000000" w:themeColor="text1"/>
          <w:lang w:val="fr-BE"/>
        </w:rPr>
        <w:instrText xml:space="preserve"> ADDIN ZOTERO_ITEM CSL_CITATION {"citationID":"7QMA7pyZ","properties":{"formattedCitation":"(Deephouse &amp; Suchman, 2008)","plainCitation":"(Deephouse &amp; Suchman, 2008)","noteIndex":0},"citationItems":[{"id":2872,"uris":["http://zotero.org/users/6183971/items/SIXEYTZ3"],"itemData":{"id":2872,"type":"chapter","container-title":"The SAGE Handbook of Organizational Institutionalism","event-place":"1 Oliver's Yard, 55 City Road, London EC1Y 1SP United Kingdom","ISBN":"978-1-4129-3123-6","language":"en","note":"DOI: 10.4135/9781849200387.n2","page":"49-77","publisher":"SAGE Publications Ltd","publisher-place":"1 Oliver's Yard, 55 City Road, London EC1Y 1SP United Kingdom","source":"DOI.org (Crossref)","title":"Legitimacy in Organizational Institutionalism","URL":"https://sk.sagepub.com/reference/hdbk_orginstitution/n2.xml","container-author":[{"family":"Greenwood","given":"Royston"},{"family":"Oliver","given":"Christine"},{"family":"Suddaby","given":"Roy"},{"family":"Sahlin","given":"Kerstin"}],"author":[{"family":"Deephouse","given":"David L."},{"family":"Suchman","given":"Mark"}],"accessed":{"date-parts":[["2023",10,31]]},"issued":{"date-parts":[["2008"]]}}}],"schema":"https://github.com/citation-style-language/schema/raw/master/csl-citation.json"} </w:instrText>
      </w:r>
      <w:r w:rsidR="0032624A" w:rsidRPr="00C05C6B">
        <w:rPr>
          <w:color w:val="000000" w:themeColor="text1"/>
          <w:lang w:val="fr-BE"/>
        </w:rPr>
        <w:fldChar w:fldCharType="separate"/>
      </w:r>
      <w:r w:rsidR="0032624A" w:rsidRPr="00C05C6B">
        <w:rPr>
          <w:rFonts w:cs="Times New Roman"/>
          <w:color w:val="000000" w:themeColor="text1"/>
        </w:rPr>
        <w:t>(Deephouse &amp; Suchman, 2008)</w:t>
      </w:r>
      <w:r w:rsidR="0032624A" w:rsidRPr="00C05C6B">
        <w:rPr>
          <w:color w:val="000000" w:themeColor="text1"/>
          <w:lang w:val="fr-BE"/>
        </w:rPr>
        <w:fldChar w:fldCharType="end"/>
      </w:r>
      <w:r w:rsidR="00B207AB" w:rsidRPr="00C05C6B">
        <w:rPr>
          <w:color w:val="000000" w:themeColor="text1"/>
          <w:lang w:val="fr-BE"/>
        </w:rPr>
        <w:t xml:space="preserve">. </w:t>
      </w:r>
      <w:r w:rsidR="00B207AB" w:rsidRPr="00C05C6B">
        <w:rPr>
          <w:color w:val="000000" w:themeColor="text1"/>
          <w:lang w:val="fr-BE"/>
        </w:rPr>
        <w:fldChar w:fldCharType="begin"/>
      </w:r>
      <w:r w:rsidR="005C505D" w:rsidRPr="00C05C6B">
        <w:rPr>
          <w:color w:val="000000" w:themeColor="text1"/>
          <w:lang w:val="fr-BE"/>
        </w:rPr>
        <w:instrText xml:space="preserve"> ADDIN ZOTERO_ITEM CSL_CITATION {"citationID":"7UjB7mR9","properties":{"formattedCitation":"(Pangrazio et al., 2023)","plainCitation":"(Pangrazio et al., 2023)","dontUpdate":true,"noteIndex":0},"citationItems":[{"id":2011,"uris":["http://zotero.org/users/6183971/items/KU8ZAEYN"],"itemData":{"id":2011,"type":"article-journal","abstract":"This article analyses the representation of the gig economy in three Australian newspapers from 2014 to 2019. ?Gig work? is defined as short term, contract or freelance employment and is seen by many social institutions as the future of work. Drawing on a corpus of 426 articles, Laclau and Mouffe?s discourse theory is used to examine the construction of the ?gig economy? in the cultural imaginary. Five key elements emerge, including: demographics of workers; working conditions; workers? rights; resistance and regulation; and change and disruption. Despite multiple competing discourses evident across the newspapers, each constructs the gig economy as an inexorable phase in the evolution of the relationship between capital and the worker. The article critically analyses the construction of the discourse, including the difficulties of regulating gig economy platforms and the narrative of inevitability used to describe changes to work and life brought about by technology.","container-title":"Work, Employment and Society","DOI":"10.1177/09500170211034663","ISSN":"0950-0170","issue":"3","note":"publisher: SAGE Publications Ltd","page":"606-624","source":"SAGE Journals","title":"Old Media, New Gigs: The Discursive Construction of the Gig Economy in Australian News Media","title-short":"Old Media, New Gigs","URL":"https://doi.org/10.1177/09500170211034663","volume":"37","author":[{"family":"Pangrazio","given":"Luci"},{"family":"Bishop","given":"Cameron"},{"family":"Lee","given":"Fiona"}],"accessed":{"date-parts":[["2023",10,2]]},"issued":{"date-parts":[["2023",6,1]]}}}],"schema":"https://github.com/citation-style-language/schema/raw/master/csl-citation.json"} </w:instrText>
      </w:r>
      <w:r w:rsidR="00B207AB" w:rsidRPr="00C05C6B">
        <w:rPr>
          <w:color w:val="000000" w:themeColor="text1"/>
          <w:lang w:val="fr-BE"/>
        </w:rPr>
        <w:fldChar w:fldCharType="separate"/>
      </w:r>
      <w:r w:rsidR="00B207AB" w:rsidRPr="00C05C6B">
        <w:rPr>
          <w:rFonts w:cs="Times New Roman"/>
          <w:color w:val="000000" w:themeColor="text1"/>
        </w:rPr>
        <w:t>Pangrazio et al. (2023)</w:t>
      </w:r>
      <w:r w:rsidR="00B207AB" w:rsidRPr="00C05C6B">
        <w:rPr>
          <w:color w:val="000000" w:themeColor="text1"/>
          <w:lang w:val="fr-BE"/>
        </w:rPr>
        <w:fldChar w:fldCharType="end"/>
      </w:r>
      <w:r w:rsidR="00656D5B" w:rsidRPr="00C05C6B">
        <w:rPr>
          <w:color w:val="000000" w:themeColor="text1"/>
          <w:lang w:val="fr-BE"/>
        </w:rPr>
        <w:t xml:space="preserve"> se sont intéressés aux discours véhiculés dans les médias à propos de la régulation du travail de plateforme en Australie et </w:t>
      </w:r>
      <w:r w:rsidR="00490769" w:rsidRPr="00C05C6B">
        <w:rPr>
          <w:color w:val="000000" w:themeColor="text1"/>
          <w:lang w:val="fr-BE"/>
        </w:rPr>
        <w:t>proposent</w:t>
      </w:r>
      <w:r w:rsidR="00F732B5" w:rsidRPr="00C05C6B">
        <w:rPr>
          <w:color w:val="000000" w:themeColor="text1"/>
          <w:lang w:val="fr-BE"/>
        </w:rPr>
        <w:t xml:space="preserve"> par conséquent</w:t>
      </w:r>
      <w:r w:rsidR="00656D5B" w:rsidRPr="00C05C6B">
        <w:rPr>
          <w:color w:val="000000" w:themeColor="text1"/>
          <w:lang w:val="fr-BE"/>
        </w:rPr>
        <w:t xml:space="preserve"> un exemple d’étude </w:t>
      </w:r>
      <w:r w:rsidR="00B207AB" w:rsidRPr="00C05C6B">
        <w:rPr>
          <w:color w:val="000000" w:themeColor="text1"/>
          <w:lang w:val="fr-BE"/>
        </w:rPr>
        <w:t xml:space="preserve">supplémentaire </w:t>
      </w:r>
      <w:r w:rsidR="00656D5B" w:rsidRPr="00C05C6B">
        <w:rPr>
          <w:color w:val="000000" w:themeColor="text1"/>
          <w:lang w:val="fr-BE"/>
        </w:rPr>
        <w:t>qui permettrait de saisir la légitimité accordée au travail de plateforme dans la sphère publiqu</w:t>
      </w:r>
      <w:r w:rsidR="00F732B5" w:rsidRPr="00C05C6B">
        <w:rPr>
          <w:color w:val="000000" w:themeColor="text1"/>
          <w:lang w:val="fr-BE"/>
        </w:rPr>
        <w:t xml:space="preserve">e. Cette approche de terrain et d’analyse </w:t>
      </w:r>
      <w:r w:rsidR="00656D5B" w:rsidRPr="00C05C6B">
        <w:rPr>
          <w:color w:val="000000" w:themeColor="text1"/>
          <w:lang w:val="fr-BE"/>
        </w:rPr>
        <w:t xml:space="preserve">alimenterait notre propos. </w:t>
      </w:r>
    </w:p>
    <w:p w14:paraId="33335A88" w14:textId="77777777" w:rsidR="009A7EFE" w:rsidRDefault="00F61231" w:rsidP="003969A7">
      <w:pPr>
        <w:rPr>
          <w:color w:val="000000" w:themeColor="text1"/>
          <w:lang w:val="en-US"/>
        </w:rPr>
        <w:sectPr w:rsidR="009A7EFE" w:rsidSect="000A6E92">
          <w:headerReference w:type="default" r:id="rId45"/>
          <w:type w:val="oddPage"/>
          <w:pgSz w:w="11906" w:h="16838"/>
          <w:pgMar w:top="1418" w:right="1418" w:bottom="1418" w:left="1418" w:header="709" w:footer="709" w:gutter="0"/>
          <w:cols w:space="708"/>
          <w:docGrid w:linePitch="360"/>
        </w:sectPr>
      </w:pPr>
      <w:r w:rsidRPr="00C05C6B">
        <w:rPr>
          <w:color w:val="000000" w:themeColor="text1"/>
          <w:lang w:val="fr-BE"/>
        </w:rPr>
        <w:t>En</w:t>
      </w:r>
      <w:r w:rsidR="00186820">
        <w:rPr>
          <w:color w:val="000000" w:themeColor="text1"/>
          <w:lang w:val="fr-BE"/>
        </w:rPr>
        <w:t>fin</w:t>
      </w:r>
      <w:r w:rsidRPr="00C05C6B">
        <w:rPr>
          <w:color w:val="000000" w:themeColor="text1"/>
          <w:lang w:val="fr-BE"/>
        </w:rPr>
        <w:t xml:space="preserve">, </w:t>
      </w:r>
      <w:r w:rsidR="00186820" w:rsidRPr="00C05C6B">
        <w:rPr>
          <w:color w:val="000000" w:themeColor="text1"/>
          <w:lang w:val="fr-BE"/>
        </w:rPr>
        <w:t xml:space="preserve">l’approfondissement du lien entre l’institutionnalisation du travail de plateforme et les différentes phases </w:t>
      </w:r>
      <w:r w:rsidR="00186820">
        <w:rPr>
          <w:color w:val="000000" w:themeColor="text1"/>
          <w:lang w:val="fr-BE"/>
        </w:rPr>
        <w:t>de régulation étudiées par la théorie de la r</w:t>
      </w:r>
      <w:r w:rsidR="00186820" w:rsidRPr="00C05C6B">
        <w:rPr>
          <w:color w:val="000000" w:themeColor="text1"/>
          <w:lang w:val="fr-BE"/>
        </w:rPr>
        <w:t>égulation (Boyer, 2003)</w:t>
      </w:r>
      <w:r w:rsidR="00186820">
        <w:rPr>
          <w:color w:val="000000" w:themeColor="text1"/>
          <w:lang w:val="fr-BE"/>
        </w:rPr>
        <w:t xml:space="preserve"> </w:t>
      </w:r>
      <w:r w:rsidR="00AF09FC" w:rsidRPr="00C05C6B">
        <w:rPr>
          <w:color w:val="000000" w:themeColor="text1"/>
          <w:lang w:val="fr-BE"/>
        </w:rPr>
        <w:t xml:space="preserve">pourrait donner lieu à un </w:t>
      </w:r>
      <w:r w:rsidR="00186820">
        <w:rPr>
          <w:color w:val="000000" w:themeColor="text1"/>
          <w:lang w:val="fr-BE"/>
        </w:rPr>
        <w:t xml:space="preserve">autre </w:t>
      </w:r>
      <w:r w:rsidR="00AF09FC" w:rsidRPr="00C05C6B">
        <w:rPr>
          <w:color w:val="000000" w:themeColor="text1"/>
          <w:lang w:val="fr-BE"/>
        </w:rPr>
        <w:t>développement</w:t>
      </w:r>
      <w:r w:rsidR="00F7067D" w:rsidRPr="00C05C6B">
        <w:rPr>
          <w:color w:val="000000" w:themeColor="text1"/>
          <w:lang w:val="fr-BE"/>
        </w:rPr>
        <w:t xml:space="preserve">. </w:t>
      </w:r>
      <w:r w:rsidR="00F7067D" w:rsidRPr="00C05C6B">
        <w:rPr>
          <w:color w:val="000000" w:themeColor="text1"/>
        </w:rPr>
        <w:t>La théorie d</w:t>
      </w:r>
      <w:r w:rsidR="001C3B7B" w:rsidRPr="00C05C6B">
        <w:rPr>
          <w:color w:val="000000" w:themeColor="text1"/>
        </w:rPr>
        <w:t>e la régulation de Boyer est un</w:t>
      </w:r>
      <w:r w:rsidR="00F7067D" w:rsidRPr="00C05C6B">
        <w:rPr>
          <w:color w:val="000000" w:themeColor="text1"/>
        </w:rPr>
        <w:t xml:space="preserve"> </w:t>
      </w:r>
      <w:r w:rsidR="003969A7" w:rsidRPr="00C05C6B">
        <w:rPr>
          <w:color w:val="000000" w:themeColor="text1"/>
        </w:rPr>
        <w:t>courant de recherche</w:t>
      </w:r>
      <w:r w:rsidR="00F7067D" w:rsidRPr="00C05C6B">
        <w:rPr>
          <w:color w:val="000000" w:themeColor="text1"/>
        </w:rPr>
        <w:t xml:space="preserve"> qui vise à expliquer les transformations structurelles à travers l'analyse des normes institutionnelles et des modèles de régulation dans les économies capitalistes. De nombreux </w:t>
      </w:r>
      <w:r w:rsidR="00F7067D" w:rsidRPr="00C05C6B">
        <w:rPr>
          <w:color w:val="000000" w:themeColor="text1"/>
        </w:rPr>
        <w:lastRenderedPageBreak/>
        <w:t xml:space="preserve">apports théoriques pourraient éclairer et </w:t>
      </w:r>
      <w:r w:rsidR="00AF0E6A" w:rsidRPr="00AF0E6A">
        <w:rPr>
          <w:color w:val="000000" w:themeColor="text1"/>
        </w:rPr>
        <w:t>compléter les prolongements à donner à nos résultats</w:t>
      </w:r>
      <w:r w:rsidR="00AF0E6A">
        <w:rPr>
          <w:color w:val="000000" w:themeColor="text1"/>
        </w:rPr>
        <w:t xml:space="preserve"> </w:t>
      </w:r>
      <w:r w:rsidR="00F7067D" w:rsidRPr="00C05C6B">
        <w:rPr>
          <w:color w:val="000000" w:themeColor="text1"/>
        </w:rPr>
        <w:t>à propos de la régulation</w:t>
      </w:r>
      <w:r w:rsidR="003969A7" w:rsidRPr="00C05C6B">
        <w:rPr>
          <w:color w:val="000000" w:themeColor="text1"/>
        </w:rPr>
        <w:t xml:space="preserve"> du travail de plateforme</w:t>
      </w:r>
      <w:r w:rsidR="002809DD" w:rsidRPr="00C05C6B">
        <w:rPr>
          <w:color w:val="000000" w:themeColor="text1"/>
        </w:rPr>
        <w:t xml:space="preserve"> </w:t>
      </w:r>
      <w:r w:rsidR="00B207AB" w:rsidRPr="00C05C6B">
        <w:rPr>
          <w:color w:val="000000" w:themeColor="text1"/>
        </w:rPr>
        <w:t xml:space="preserve">et les situer dans des considérations plus larges </w:t>
      </w:r>
      <w:r w:rsidR="00BA058E" w:rsidRPr="00C05C6B">
        <w:rPr>
          <w:color w:val="000000" w:themeColor="text1"/>
          <w:lang w:val="fr-BE"/>
        </w:rPr>
        <w:fldChar w:fldCharType="begin"/>
      </w:r>
      <w:r w:rsidR="00BA058E" w:rsidRPr="00C05C6B">
        <w:rPr>
          <w:color w:val="000000" w:themeColor="text1"/>
          <w:lang w:val="fr-BE"/>
        </w:rPr>
        <w:instrText xml:space="preserve"> ADDIN ZOTERO_ITEM CSL_CITATION {"citationID":"XgAaA5lT","properties":{"formattedCitation":"(Boyer, 2003)","plainCitation":"(Boyer, 2003)","noteIndex":0},"citationItems":[{"id":617,"uris":["http://zotero.org/users/6183971/items/A8QU59WD"],"itemData":{"id":617,"type":"article-journal","abstract":"&lt;titre&gt;R&amp;#233;sum&amp;#233;&lt;/titre&gt;Pour la th&amp;#233;orie de la r&amp;#233;gulation les formes institutionnelles correspondent &amp;#224; la codification d&amp;#8217;un ou plusieurs rapports sociaux fondamentaux. Elles conditionnent tant le processus d&amp;#8217;ajustement &amp;#233;conomique &amp;#224; court moyen terme (le mode de r&amp;#233;gulation) que le r&amp;#233;gime de croissance lui-m&amp;#234;me largement conditionn&amp;#233; par le r&amp;#233;gime d&amp;#8217;accumulation. La th&amp;#233;orie s&amp;#8217;int&amp;#233;resse principalement aux changements de longue p&amp;#233;riode du capitali</w:instrText>
      </w:r>
      <w:r w:rsidR="00BA058E" w:rsidRPr="0011699F">
        <w:rPr>
          <w:color w:val="000000" w:themeColor="text1"/>
          <w:lang w:val="en-US"/>
        </w:rPr>
        <w:instrText>sme et d&amp;#233;veloppe en cons&amp;#233;quence une s&amp;#233;rie d&amp;#8217;outils diff&amp;#233;rents selon que l&amp;#8217;on &amp;#233;tudie une croissance stabilis&amp;#233;e, les facteurs de d&amp;#233;stabilisation ou encore le r&amp;#244;le des processus sociaux et politiques dans l&amp;#8217;&amp;#233;mergence de compromis institutionnalis&amp;#233;s porteurs de nouveaux modes de r&amp;#233;gulation. Les recherches r&amp;#233;centes en termes de hi&amp;#233;rarchie et de compl&amp;#233;mentarit&amp;#233; institutionnelle s&amp;#8217;attachent &amp;#224; montrer tant la diversit&amp;#233; des formes de capitalisme que leur processus d&amp;#8217;&amp;#233;volution. Au passage l&amp;#8217;article &amp;#233;tablit des points de comparaison avec d&amp;#8217;autres recherches contemporaines, plaide en faveur d&amp;#8217;une d&amp;#233;finition pr&amp;#233;cise des notions de base d&amp;#8217;une &amp;#233;conomie institutionnelle et conclut qu&amp;#8217;une th&amp;#233;orie g&amp;#233;n&amp;#233;rale des institutions est pour l&amp;#8217;instant hors de port&amp;#233;e.","container-title":"Cahiers d'economie Politique","ISSN":"0154-8344","issue":"1","language":"fr","note":"publisher: L'Harmattan","page":"79-101","source":"www.cairn.info","title":"Les institutions dans la théorie de la régulation","URL":"https://www.cairn.info/revue-cahiers-d-economie-politique-1-2003-1-page-79.htm","volume":"n° 44","author":[{"family":"Boyer","given":"Robert"}],"accessed":{"date-parts":[["2020",12,1]]},"issued":{"date-parts":[["2003"]]}}}],"schema":"https://github.com/citation-style-language/schema/raw/master/csl-citatio</w:instrText>
      </w:r>
      <w:r w:rsidR="00BA058E" w:rsidRPr="00C05C6B">
        <w:rPr>
          <w:color w:val="000000" w:themeColor="text1"/>
          <w:lang w:val="en-US"/>
        </w:rPr>
        <w:instrText xml:space="preserve">n.json"} </w:instrText>
      </w:r>
      <w:r w:rsidR="00BA058E" w:rsidRPr="00C05C6B">
        <w:rPr>
          <w:color w:val="000000" w:themeColor="text1"/>
          <w:lang w:val="fr-BE"/>
        </w:rPr>
        <w:fldChar w:fldCharType="separate"/>
      </w:r>
      <w:r w:rsidR="00BA058E" w:rsidRPr="00C05C6B">
        <w:rPr>
          <w:color w:val="000000" w:themeColor="text1"/>
          <w:lang w:val="en-US"/>
        </w:rPr>
        <w:t>(Boyer, 2003)</w:t>
      </w:r>
      <w:r w:rsidR="00BA058E" w:rsidRPr="00C05C6B">
        <w:rPr>
          <w:color w:val="000000" w:themeColor="text1"/>
          <w:lang w:val="fr-BE"/>
        </w:rPr>
        <w:fldChar w:fldCharType="end"/>
      </w:r>
      <w:r w:rsidR="008E3F7C" w:rsidRPr="00C05C6B">
        <w:rPr>
          <w:color w:val="000000" w:themeColor="text1"/>
          <w:lang w:val="en-US"/>
        </w:rPr>
        <w:t xml:space="preserve">. </w:t>
      </w:r>
    </w:p>
    <w:p w14:paraId="5A9B6947" w14:textId="7DAC60C2" w:rsidR="003F2C68" w:rsidRPr="00C05C6B" w:rsidRDefault="003F2C68" w:rsidP="003969A7">
      <w:pPr>
        <w:rPr>
          <w:color w:val="000000" w:themeColor="text1"/>
          <w:lang w:val="en-US"/>
        </w:rPr>
      </w:pPr>
    </w:p>
    <w:p w14:paraId="24CAFA34" w14:textId="2686030F" w:rsidR="008E3F7C" w:rsidRPr="00C05C6B" w:rsidRDefault="008E3F7C" w:rsidP="003969A7">
      <w:pPr>
        <w:rPr>
          <w:color w:val="000000" w:themeColor="text1"/>
          <w:lang w:val="en-US"/>
        </w:rPr>
      </w:pPr>
    </w:p>
    <w:p w14:paraId="7E3015FC" w14:textId="1741A13E" w:rsidR="00B207AB" w:rsidRPr="00C05C6B" w:rsidRDefault="00B207AB">
      <w:pPr>
        <w:spacing w:line="259" w:lineRule="auto"/>
        <w:jc w:val="left"/>
        <w:rPr>
          <w:color w:val="000000" w:themeColor="text1"/>
          <w:lang w:val="en-US"/>
        </w:rPr>
      </w:pPr>
      <w:r w:rsidRPr="00C05C6B">
        <w:rPr>
          <w:color w:val="000000" w:themeColor="text1"/>
          <w:lang w:val="en-US"/>
        </w:rPr>
        <w:br w:type="page"/>
      </w:r>
    </w:p>
    <w:p w14:paraId="6930A08C" w14:textId="77777777" w:rsidR="00003517" w:rsidRDefault="00003517" w:rsidP="00A225E1">
      <w:pPr>
        <w:pStyle w:val="Titre1"/>
        <w:spacing w:before="120" w:after="120"/>
        <w:rPr>
          <w:color w:val="000000" w:themeColor="text1"/>
          <w:lang w:val="en-US"/>
        </w:rPr>
        <w:sectPr w:rsidR="00003517" w:rsidSect="009A7EFE">
          <w:headerReference w:type="default" r:id="rId46"/>
          <w:type w:val="continuous"/>
          <w:pgSz w:w="11906" w:h="16838"/>
          <w:pgMar w:top="1418" w:right="1418" w:bottom="1418" w:left="1418" w:header="709" w:footer="709" w:gutter="0"/>
          <w:cols w:space="708"/>
          <w:docGrid w:linePitch="360"/>
        </w:sectPr>
      </w:pPr>
      <w:bookmarkStart w:id="431" w:name="_Toc146804032"/>
      <w:bookmarkStart w:id="432" w:name="_Toc146804159"/>
      <w:bookmarkStart w:id="433" w:name="_Toc149396705"/>
      <w:bookmarkStart w:id="434" w:name="_Toc151300095"/>
      <w:bookmarkStart w:id="435" w:name="_Toc169527981"/>
    </w:p>
    <w:p w14:paraId="098C1B97" w14:textId="77777777" w:rsidR="00003517" w:rsidRDefault="00003517" w:rsidP="00A225E1">
      <w:pPr>
        <w:pStyle w:val="Titre1"/>
        <w:spacing w:before="120" w:after="120"/>
        <w:rPr>
          <w:color w:val="000000" w:themeColor="text1"/>
          <w:lang w:val="en-US"/>
        </w:rPr>
        <w:sectPr w:rsidR="00003517" w:rsidSect="00003517">
          <w:type w:val="oddPage"/>
          <w:pgSz w:w="11906" w:h="16838"/>
          <w:pgMar w:top="1418" w:right="1418" w:bottom="1418" w:left="1418" w:header="709" w:footer="709" w:gutter="0"/>
          <w:cols w:space="708"/>
          <w:docGrid w:linePitch="360"/>
        </w:sectPr>
      </w:pPr>
    </w:p>
    <w:p w14:paraId="2CCCC1B0" w14:textId="56CC3B5E" w:rsidR="00C24D34" w:rsidRPr="00C05C6B" w:rsidRDefault="00C24D34" w:rsidP="00A225E1">
      <w:pPr>
        <w:pStyle w:val="Titre1"/>
        <w:spacing w:before="120" w:after="120"/>
        <w:rPr>
          <w:color w:val="000000" w:themeColor="text1"/>
          <w:lang w:val="en-US"/>
        </w:rPr>
      </w:pPr>
      <w:r w:rsidRPr="00C05C6B">
        <w:rPr>
          <w:color w:val="000000" w:themeColor="text1"/>
          <w:lang w:val="en-US"/>
        </w:rPr>
        <w:lastRenderedPageBreak/>
        <w:t>Bibliographie</w:t>
      </w:r>
      <w:bookmarkEnd w:id="431"/>
      <w:bookmarkEnd w:id="432"/>
      <w:bookmarkEnd w:id="433"/>
      <w:bookmarkEnd w:id="434"/>
      <w:bookmarkEnd w:id="435"/>
      <w:r w:rsidRPr="00C05C6B">
        <w:rPr>
          <w:color w:val="000000" w:themeColor="text1"/>
          <w:lang w:val="en-US"/>
        </w:rPr>
        <w:t xml:space="preserve"> </w:t>
      </w:r>
    </w:p>
    <w:p w14:paraId="3535BB13" w14:textId="77777777" w:rsidR="0036017A" w:rsidRPr="0036017A" w:rsidRDefault="00BD6ED1" w:rsidP="0036017A">
      <w:pPr>
        <w:pStyle w:val="Bibliographie"/>
        <w:rPr>
          <w:lang w:val="fr-FR"/>
        </w:rPr>
      </w:pPr>
      <w:r w:rsidRPr="00C05C6B">
        <w:rPr>
          <w:b/>
          <w:color w:val="000000" w:themeColor="text1"/>
          <w:lang w:val="fr-BE"/>
        </w:rPr>
        <w:fldChar w:fldCharType="begin"/>
      </w:r>
      <w:r w:rsidRPr="00C05C6B">
        <w:rPr>
          <w:b/>
          <w:color w:val="000000" w:themeColor="text1"/>
        </w:rPr>
        <w:instrText xml:space="preserve"> ADDIN ZOTERO_BIBL {"uncited":[],"omitted":[],"custom":[]} CSL_BIBLIOGRAPHY </w:instrText>
      </w:r>
      <w:r w:rsidRPr="00C05C6B">
        <w:rPr>
          <w:b/>
          <w:color w:val="000000" w:themeColor="text1"/>
          <w:lang w:val="fr-BE"/>
        </w:rPr>
        <w:fldChar w:fldCharType="separate"/>
      </w:r>
      <w:r w:rsidR="0036017A">
        <w:t xml:space="preserve">Abdelnour, S., Hasselbladh, H., &amp; Kallinikos, J. (2017). Agency and Institutions in Organization Studies. </w:t>
      </w:r>
      <w:r w:rsidR="0036017A" w:rsidRPr="0036017A">
        <w:rPr>
          <w:i/>
          <w:iCs/>
          <w:lang w:val="fr-FR"/>
        </w:rPr>
        <w:t>Organization Studies</w:t>
      </w:r>
      <w:r w:rsidR="0036017A" w:rsidRPr="0036017A">
        <w:rPr>
          <w:lang w:val="fr-FR"/>
        </w:rPr>
        <w:t xml:space="preserve">, </w:t>
      </w:r>
      <w:r w:rsidR="0036017A" w:rsidRPr="0036017A">
        <w:rPr>
          <w:i/>
          <w:iCs/>
          <w:lang w:val="fr-FR"/>
        </w:rPr>
        <w:t>38</w:t>
      </w:r>
      <w:r w:rsidR="0036017A" w:rsidRPr="0036017A">
        <w:rPr>
          <w:lang w:val="fr-FR"/>
        </w:rPr>
        <w:t>(12), 1775‑1792. https://doi.org/10.1177/0170840617708007</w:t>
      </w:r>
    </w:p>
    <w:p w14:paraId="6956A376" w14:textId="77777777" w:rsidR="0036017A" w:rsidRPr="0036017A" w:rsidRDefault="0036017A" w:rsidP="0036017A">
      <w:pPr>
        <w:pStyle w:val="Bibliographie"/>
        <w:rPr>
          <w:lang w:val="fr-FR"/>
        </w:rPr>
      </w:pPr>
      <w:r w:rsidRPr="0036017A">
        <w:rPr>
          <w:lang w:val="fr-FR"/>
        </w:rPr>
        <w:t xml:space="preserve">Acquier, A., Carbone, V., &amp; Massé, D. (2017). À quoi pensent les institutions ? : Théorisation et institutionnalisation du champ de l’économie collaborative. </w:t>
      </w:r>
      <w:r w:rsidRPr="0036017A">
        <w:rPr>
          <w:i/>
          <w:iCs/>
          <w:lang w:val="fr-FR"/>
        </w:rPr>
        <w:t>Revue Française de Gestion</w:t>
      </w:r>
      <w:r w:rsidRPr="0036017A">
        <w:rPr>
          <w:lang w:val="fr-FR"/>
        </w:rPr>
        <w:t xml:space="preserve">, </w:t>
      </w:r>
      <w:r w:rsidRPr="0036017A">
        <w:rPr>
          <w:i/>
          <w:iCs/>
          <w:lang w:val="fr-FR"/>
        </w:rPr>
        <w:t>43</w:t>
      </w:r>
      <w:r w:rsidRPr="0036017A">
        <w:rPr>
          <w:lang w:val="fr-FR"/>
        </w:rPr>
        <w:t>(265), 25‑49. https://doi.org/10.3166/rfg.2017.00120</w:t>
      </w:r>
    </w:p>
    <w:p w14:paraId="3BC9E4B9" w14:textId="77777777" w:rsidR="0036017A" w:rsidRDefault="0036017A" w:rsidP="0036017A">
      <w:pPr>
        <w:pStyle w:val="Bibliographie"/>
      </w:pPr>
      <w:r w:rsidRPr="0036017A">
        <w:rPr>
          <w:lang w:val="fr-FR"/>
        </w:rPr>
        <w:t xml:space="preserve">Adams-Prassl, J. (2019). </w:t>
      </w:r>
      <w:r>
        <w:t xml:space="preserve">What If Your Boss Was an Algorithm? Economic Incentives, Legal Challenges, and the Rise of Artificial Intelligence at Work Automation, Artificial Intelligence, &amp; Labor Law. </w:t>
      </w:r>
      <w:r>
        <w:rPr>
          <w:i/>
          <w:iCs/>
        </w:rPr>
        <w:t>Comparative Labor Law &amp; Policy Journal</w:t>
      </w:r>
      <w:r>
        <w:t xml:space="preserve">, </w:t>
      </w:r>
      <w:r>
        <w:rPr>
          <w:i/>
          <w:iCs/>
        </w:rPr>
        <w:t>41</w:t>
      </w:r>
      <w:r>
        <w:t>(1), 123‑146. https://heinonline.org/HOL/P?h=hein.journals/cllpj41&amp;i=135</w:t>
      </w:r>
    </w:p>
    <w:p w14:paraId="4B58548A" w14:textId="77777777" w:rsidR="0036017A" w:rsidRDefault="0036017A" w:rsidP="0036017A">
      <w:pPr>
        <w:pStyle w:val="Bibliographie"/>
      </w:pPr>
      <w:r>
        <w:t xml:space="preserve">Akemu, O., &amp; Abdelnour, S. (2020). Confronting the Digital : Doing Ethnography in Modern Organizational Settings. </w:t>
      </w:r>
      <w:r>
        <w:rPr>
          <w:i/>
          <w:iCs/>
        </w:rPr>
        <w:t>Organizational Research Methods</w:t>
      </w:r>
      <w:r>
        <w:t xml:space="preserve">, </w:t>
      </w:r>
      <w:r>
        <w:rPr>
          <w:i/>
          <w:iCs/>
        </w:rPr>
        <w:t>23</w:t>
      </w:r>
      <w:r>
        <w:t>(2), 296‑321. https://doi.org/10.1177/1094428118791018</w:t>
      </w:r>
    </w:p>
    <w:p w14:paraId="16B008FA" w14:textId="77777777" w:rsidR="0036017A" w:rsidRDefault="0036017A" w:rsidP="0036017A">
      <w:pPr>
        <w:pStyle w:val="Bibliographie"/>
      </w:pPr>
      <w:r>
        <w:t xml:space="preserve">Aldrich, H., &amp; Fiol, C. (2007). Fools Rush In? The Institutional Context of Industry Creation. </w:t>
      </w:r>
      <w:r>
        <w:rPr>
          <w:i/>
          <w:iCs/>
        </w:rPr>
        <w:t>Entrepreneurship: Concepts, Theory and Perspective</w:t>
      </w:r>
      <w:r>
        <w:t xml:space="preserve">, </w:t>
      </w:r>
      <w:r>
        <w:rPr>
          <w:i/>
          <w:iCs/>
        </w:rPr>
        <w:t>19</w:t>
      </w:r>
      <w:r>
        <w:t>, 105‑127. https://doi.org/10.1007/978-3-540-48543-8_5</w:t>
      </w:r>
    </w:p>
    <w:p w14:paraId="7A55264C" w14:textId="77777777" w:rsidR="0036017A" w:rsidRDefault="0036017A" w:rsidP="0036017A">
      <w:pPr>
        <w:pStyle w:val="Bibliographie"/>
      </w:pPr>
      <w:r>
        <w:t xml:space="preserve">Alharahsheh, H., &amp; Pius, A. (2019). </w:t>
      </w:r>
      <w:r>
        <w:rPr>
          <w:i/>
          <w:iCs/>
        </w:rPr>
        <w:t>A Review of key paradigms : Positivism VS interpretivism</w:t>
      </w:r>
      <w:r>
        <w:t xml:space="preserve">. </w:t>
      </w:r>
      <w:r>
        <w:rPr>
          <w:i/>
          <w:iCs/>
        </w:rPr>
        <w:t>1</w:t>
      </w:r>
      <w:r>
        <w:t>.</w:t>
      </w:r>
    </w:p>
    <w:p w14:paraId="2FAB3CC1" w14:textId="77777777" w:rsidR="0036017A" w:rsidRDefault="0036017A" w:rsidP="0036017A">
      <w:pPr>
        <w:pStyle w:val="Bibliographie"/>
      </w:pPr>
      <w:r>
        <w:t xml:space="preserve">Alvesson, M., Lee Ashcraft, K., &amp; Thomas, R. (2008). Identity Matters : Reflections on the Construction of Identity Scholarship in Organization Studies. </w:t>
      </w:r>
      <w:r>
        <w:rPr>
          <w:i/>
          <w:iCs/>
        </w:rPr>
        <w:t>Organization</w:t>
      </w:r>
      <w:r>
        <w:t xml:space="preserve">, </w:t>
      </w:r>
      <w:r>
        <w:rPr>
          <w:i/>
          <w:iCs/>
        </w:rPr>
        <w:t>15</w:t>
      </w:r>
      <w:r>
        <w:t>(1), 5‑28. https://doi.org/10.1177/1350508407084426</w:t>
      </w:r>
    </w:p>
    <w:p w14:paraId="5746776D" w14:textId="77777777" w:rsidR="0036017A" w:rsidRDefault="0036017A" w:rsidP="0036017A">
      <w:pPr>
        <w:pStyle w:val="Bibliographie"/>
      </w:pPr>
      <w:r>
        <w:t xml:space="preserve">Alvesson, M., &amp; Spicer, A. (2019). Neo-Institutional Theory and Organization Studies : A Mid-Life Crisis? </w:t>
      </w:r>
      <w:r>
        <w:rPr>
          <w:i/>
          <w:iCs/>
        </w:rPr>
        <w:t>Organization Studies</w:t>
      </w:r>
      <w:r>
        <w:t xml:space="preserve">, </w:t>
      </w:r>
      <w:r>
        <w:rPr>
          <w:i/>
          <w:iCs/>
        </w:rPr>
        <w:t>40</w:t>
      </w:r>
      <w:r>
        <w:t>(2), 199‑218. https://doi.org/10.1177/0170840618772610</w:t>
      </w:r>
    </w:p>
    <w:p w14:paraId="45607D18" w14:textId="77777777" w:rsidR="0036017A" w:rsidRDefault="0036017A" w:rsidP="0036017A">
      <w:pPr>
        <w:pStyle w:val="Bibliographie"/>
      </w:pPr>
      <w:r>
        <w:lastRenderedPageBreak/>
        <w:t xml:space="preserve">A.M. Vermeulen, P., Zietsma, C., Greenwood, R., &amp; Langley, A. (2016). Strategic responses to institutional complexity. </w:t>
      </w:r>
      <w:r>
        <w:rPr>
          <w:i/>
          <w:iCs/>
        </w:rPr>
        <w:t>Strategic Organization</w:t>
      </w:r>
      <w:r>
        <w:t xml:space="preserve">, </w:t>
      </w:r>
      <w:r>
        <w:rPr>
          <w:i/>
          <w:iCs/>
        </w:rPr>
        <w:t>14</w:t>
      </w:r>
      <w:r>
        <w:t>(4), 277‑286. https://doi.org/10.1177/1476127016675997</w:t>
      </w:r>
    </w:p>
    <w:p w14:paraId="21ABDC29" w14:textId="77777777" w:rsidR="0036017A" w:rsidRPr="0036017A" w:rsidRDefault="0036017A" w:rsidP="0036017A">
      <w:pPr>
        <w:pStyle w:val="Bibliographie"/>
        <w:rPr>
          <w:lang w:val="fr-FR"/>
        </w:rPr>
      </w:pPr>
      <w:r>
        <w:t xml:space="preserve">Andersson, L., &amp; Hammarstedt, M. (2015). Ethnic Enclaves, Networks and Self-Employment among Middle Eastern Immigrants in Sweden. </w:t>
      </w:r>
      <w:r w:rsidRPr="0036017A">
        <w:rPr>
          <w:i/>
          <w:iCs/>
          <w:lang w:val="fr-FR"/>
        </w:rPr>
        <w:t>International Migration</w:t>
      </w:r>
      <w:r w:rsidRPr="0036017A">
        <w:rPr>
          <w:lang w:val="fr-FR"/>
        </w:rPr>
        <w:t xml:space="preserve">, </w:t>
      </w:r>
      <w:r w:rsidRPr="0036017A">
        <w:rPr>
          <w:i/>
          <w:iCs/>
          <w:lang w:val="fr-FR"/>
        </w:rPr>
        <w:t>53</w:t>
      </w:r>
      <w:r w:rsidRPr="0036017A">
        <w:rPr>
          <w:lang w:val="fr-FR"/>
        </w:rPr>
        <w:t>(6), 27‑40. https://doi.org/10.1111/j.1468-2435.2011.00714.x</w:t>
      </w:r>
    </w:p>
    <w:p w14:paraId="5929CD96" w14:textId="77777777" w:rsidR="0036017A" w:rsidRDefault="0036017A" w:rsidP="0036017A">
      <w:pPr>
        <w:pStyle w:val="Bibliographie"/>
      </w:pPr>
      <w:r w:rsidRPr="0036017A">
        <w:rPr>
          <w:lang w:val="fr-FR"/>
        </w:rPr>
        <w:t xml:space="preserve">Aroles, J., Mitev, N., &amp; de Vaujany, F.-X. (2019). </w:t>
      </w:r>
      <w:r>
        <w:t xml:space="preserve">Mapping themes in the study of new work practices. </w:t>
      </w:r>
      <w:r>
        <w:rPr>
          <w:i/>
          <w:iCs/>
        </w:rPr>
        <w:t>New Technology, Work and Employment</w:t>
      </w:r>
      <w:r>
        <w:t xml:space="preserve">, </w:t>
      </w:r>
      <w:r>
        <w:rPr>
          <w:i/>
          <w:iCs/>
        </w:rPr>
        <w:t>34</w:t>
      </w:r>
      <w:r>
        <w:t>(3), 285‑299. https://doi.org/10.1111/ntwe.12146</w:t>
      </w:r>
    </w:p>
    <w:p w14:paraId="33C0D247" w14:textId="77777777" w:rsidR="0036017A" w:rsidRDefault="0036017A" w:rsidP="0036017A">
      <w:pPr>
        <w:pStyle w:val="Bibliographie"/>
      </w:pPr>
      <w:r>
        <w:t xml:space="preserve">Aroles, J., Vaujany, F.-X. D., &amp; Dale, K. (Éds.). (2021). </w:t>
      </w:r>
      <w:r>
        <w:rPr>
          <w:i/>
          <w:iCs/>
        </w:rPr>
        <w:t>Experiencing the New World of Work</w:t>
      </w:r>
      <w:r>
        <w:t xml:space="preserve"> (1</w:t>
      </w:r>
      <w:r>
        <w:rPr>
          <w:vertAlign w:val="superscript"/>
        </w:rPr>
        <w:t>re</w:t>
      </w:r>
      <w:r>
        <w:t xml:space="preserve"> éd.). Cambridge University Press. https://doi.org/10.1017/9781108865814</w:t>
      </w:r>
    </w:p>
    <w:p w14:paraId="074FBF05" w14:textId="77777777" w:rsidR="0036017A" w:rsidRDefault="0036017A" w:rsidP="0036017A">
      <w:pPr>
        <w:pStyle w:val="Bibliographie"/>
      </w:pPr>
      <w:r>
        <w:t xml:space="preserve">Ashford, S. J., Caza, B. B., &amp; Reid, E. M. (2018). From surviving to thriving in the gig economy : A research agenda for individuals in the new world of work. </w:t>
      </w:r>
      <w:r>
        <w:rPr>
          <w:i/>
          <w:iCs/>
        </w:rPr>
        <w:t>Research in Organizational Behavior</w:t>
      </w:r>
      <w:r>
        <w:t xml:space="preserve">, </w:t>
      </w:r>
      <w:r>
        <w:rPr>
          <w:i/>
          <w:iCs/>
        </w:rPr>
        <w:t>38</w:t>
      </w:r>
      <w:r>
        <w:t>, 23‑41. https://doi.org/10.1016/j.riob.2018.11.001</w:t>
      </w:r>
    </w:p>
    <w:p w14:paraId="195FD266" w14:textId="77777777" w:rsidR="0036017A" w:rsidRDefault="0036017A" w:rsidP="0036017A">
      <w:pPr>
        <w:pStyle w:val="Bibliographie"/>
      </w:pPr>
      <w:r>
        <w:t xml:space="preserve">Battilana, J. (2016). Agency and Institutions : The Enabling Role of Individuals’ Social Position: </w:t>
      </w:r>
      <w:r>
        <w:rPr>
          <w:i/>
          <w:iCs/>
        </w:rPr>
        <w:t>Organization</w:t>
      </w:r>
      <w:r>
        <w:t>. https://doi.org/10.1177/1350508406067008</w:t>
      </w:r>
    </w:p>
    <w:p w14:paraId="0C1753A5" w14:textId="77777777" w:rsidR="0036017A" w:rsidRDefault="0036017A" w:rsidP="0036017A">
      <w:pPr>
        <w:pStyle w:val="Bibliographie"/>
      </w:pPr>
      <w:r>
        <w:t xml:space="preserve">Battilana, J., &amp; D’Aunno, T. (2009). Institutional work and the paradox of embedded agency. </w:t>
      </w:r>
      <w:r>
        <w:rPr>
          <w:i/>
          <w:iCs/>
        </w:rPr>
        <w:t>Institutional Work</w:t>
      </w:r>
      <w:r>
        <w:t>, 31‑58. https://doi.org/10.1017/cbo9780511596605.002</w:t>
      </w:r>
    </w:p>
    <w:p w14:paraId="75F0AA71" w14:textId="77777777" w:rsidR="0036017A" w:rsidRDefault="0036017A" w:rsidP="0036017A">
      <w:pPr>
        <w:pStyle w:val="Bibliographie"/>
      </w:pPr>
      <w:r>
        <w:t xml:space="preserve">Bearson, D., Kenney, M., &amp; Zysman, J. (2021). Measuring the impacts of labor in the platform economy : New work created, old work reorganized, and value creation reconfigured. </w:t>
      </w:r>
      <w:r>
        <w:rPr>
          <w:i/>
          <w:iCs/>
        </w:rPr>
        <w:t>Industrial and Corporate Change</w:t>
      </w:r>
      <w:r>
        <w:t xml:space="preserve">, </w:t>
      </w:r>
      <w:r>
        <w:rPr>
          <w:i/>
          <w:iCs/>
        </w:rPr>
        <w:t>30</w:t>
      </w:r>
      <w:r>
        <w:t>(3), 536‑563. https://doi.org/10.1093/icc/dtaa046</w:t>
      </w:r>
    </w:p>
    <w:p w14:paraId="2CC7B886" w14:textId="77777777" w:rsidR="0036017A" w:rsidRDefault="0036017A" w:rsidP="0036017A">
      <w:pPr>
        <w:pStyle w:val="Bibliographie"/>
      </w:pPr>
      <w:r>
        <w:t xml:space="preserve">Beckmann, F., &amp; Hoose, F. (2022). </w:t>
      </w:r>
      <w:r>
        <w:rPr>
          <w:i/>
          <w:iCs/>
        </w:rPr>
        <w:t>From Loopholes to Deinstitutionalization : The Platform Economy and the Undermining of Labor and Social Security Institutions</w:t>
      </w:r>
      <w:r>
        <w:t xml:space="preserve"> (1.0) [jeu de données]. University of Salento. https://doi.org/10.1285/I20356609V15I3P800</w:t>
      </w:r>
    </w:p>
    <w:p w14:paraId="04FEAFBF" w14:textId="77777777" w:rsidR="0036017A" w:rsidRDefault="0036017A" w:rsidP="0036017A">
      <w:pPr>
        <w:pStyle w:val="Bibliographie"/>
      </w:pPr>
      <w:r>
        <w:t xml:space="preserve">Belleflamme, P., &amp; Neysen, N. (2021). A Multisided Value Proposition Canvas for Online </w:t>
      </w:r>
      <w:r>
        <w:lastRenderedPageBreak/>
        <w:t xml:space="preserve">Platforms: </w:t>
      </w:r>
      <w:r>
        <w:rPr>
          <w:i/>
          <w:iCs/>
        </w:rPr>
        <w:t>Journal of Business Ecosystems</w:t>
      </w:r>
      <w:r>
        <w:t xml:space="preserve">, </w:t>
      </w:r>
      <w:r>
        <w:rPr>
          <w:i/>
          <w:iCs/>
        </w:rPr>
        <w:t>2</w:t>
      </w:r>
      <w:r>
        <w:t>(1), 1‑14. https://doi.org/10.4018/JBE.2021010101</w:t>
      </w:r>
    </w:p>
    <w:p w14:paraId="39A8D54E" w14:textId="77777777" w:rsidR="0036017A" w:rsidRDefault="0036017A" w:rsidP="0036017A">
      <w:pPr>
        <w:pStyle w:val="Bibliographie"/>
      </w:pPr>
      <w:r>
        <w:t xml:space="preserve">Benlian, A., Wiener, M., Cram, W. A., Krasnova, H., Maedche, A., Möhlmann, M., Recker, J., &amp; Remus, U. (2022). Algorithmic Management. </w:t>
      </w:r>
      <w:r>
        <w:rPr>
          <w:i/>
          <w:iCs/>
        </w:rPr>
        <w:t>Business &amp; Information Systems Engineering</w:t>
      </w:r>
      <w:r>
        <w:t xml:space="preserve">, </w:t>
      </w:r>
      <w:r>
        <w:rPr>
          <w:i/>
          <w:iCs/>
        </w:rPr>
        <w:t>64</w:t>
      </w:r>
      <w:r>
        <w:t>(6), 825‑839. https://doi.org/10.1007/s12599-022-00764-w</w:t>
      </w:r>
    </w:p>
    <w:p w14:paraId="1D0BDD8A" w14:textId="77777777" w:rsidR="0036017A" w:rsidRDefault="0036017A" w:rsidP="0036017A">
      <w:pPr>
        <w:pStyle w:val="Bibliographie"/>
      </w:pPr>
      <w:r>
        <w:t xml:space="preserve">Bennett, A., &amp; Elman, C. (2006). QUALITATIVE RESEARCH : Recent Developments in Case Study Methods. </w:t>
      </w:r>
      <w:r>
        <w:rPr>
          <w:i/>
          <w:iCs/>
        </w:rPr>
        <w:t>Annual Review of Political Science</w:t>
      </w:r>
      <w:r>
        <w:t xml:space="preserve">, </w:t>
      </w:r>
      <w:r>
        <w:rPr>
          <w:i/>
          <w:iCs/>
        </w:rPr>
        <w:t>9</w:t>
      </w:r>
      <w:r>
        <w:t>(1), 455‑476. https://doi.org/10.1146/annurev.polisci.8.082103.104918</w:t>
      </w:r>
    </w:p>
    <w:p w14:paraId="6B3EC68E" w14:textId="77777777" w:rsidR="0036017A" w:rsidRDefault="0036017A" w:rsidP="0036017A">
      <w:pPr>
        <w:pStyle w:val="Bibliographie"/>
      </w:pPr>
      <w:r>
        <w:t xml:space="preserve">Bérastégui, P. (2021). </w:t>
      </w:r>
      <w:r>
        <w:rPr>
          <w:i/>
          <w:iCs/>
        </w:rPr>
        <w:t>Exposure to Psychosocial Risk Factors in the Gig Economy : A Systematic Review</w:t>
      </w:r>
      <w:r>
        <w:t xml:space="preserve"> (SSRN Scholarly Paper 3770016). Social Science Research Network. https://doi.org/10.2139/ssrn.3770016</w:t>
      </w:r>
    </w:p>
    <w:p w14:paraId="6254241A" w14:textId="77777777" w:rsidR="0036017A" w:rsidRDefault="0036017A" w:rsidP="0036017A">
      <w:pPr>
        <w:pStyle w:val="Bibliographie"/>
      </w:pPr>
      <w:r>
        <w:t xml:space="preserve">Berg, J., Furrer, M., Harmon, E., Rani, U., &amp; Silberman, M. S. (2018). </w:t>
      </w:r>
      <w:r>
        <w:rPr>
          <w:i/>
          <w:iCs/>
        </w:rPr>
        <w:t>Digital labour platforms and the future of work : Towards decent work in the online world</w:t>
      </w:r>
      <w:r>
        <w:t>. International Labour Organization.</w:t>
      </w:r>
    </w:p>
    <w:p w14:paraId="50F9F6A6" w14:textId="77777777" w:rsidR="0036017A" w:rsidRDefault="0036017A" w:rsidP="0036017A">
      <w:pPr>
        <w:pStyle w:val="Bibliographie"/>
      </w:pPr>
      <w:r>
        <w:t xml:space="preserve">Berger, P. L., &amp; Luckmann, T. (1966). </w:t>
      </w:r>
      <w:r>
        <w:rPr>
          <w:i/>
          <w:iCs/>
        </w:rPr>
        <w:t>The Social Construction of Reality</w:t>
      </w:r>
      <w:r>
        <w:t>.</w:t>
      </w:r>
    </w:p>
    <w:p w14:paraId="20782C27" w14:textId="77777777" w:rsidR="0036017A" w:rsidRPr="0036017A" w:rsidRDefault="0036017A" w:rsidP="0036017A">
      <w:pPr>
        <w:pStyle w:val="Bibliographie"/>
        <w:rPr>
          <w:lang w:val="fr-FR"/>
        </w:rPr>
      </w:pPr>
      <w:r>
        <w:t xml:space="preserve">Berger, P. L., &amp; Luckmann, Th. </w:t>
      </w:r>
      <w:r w:rsidRPr="0036017A">
        <w:rPr>
          <w:lang w:val="fr-FR"/>
        </w:rPr>
        <w:t xml:space="preserve">(1967). Aspects sociologiques du pluralisme. </w:t>
      </w:r>
      <w:r w:rsidRPr="0036017A">
        <w:rPr>
          <w:i/>
          <w:iCs/>
          <w:lang w:val="fr-FR"/>
        </w:rPr>
        <w:t>Archives de sociologie des religions</w:t>
      </w:r>
      <w:r w:rsidRPr="0036017A">
        <w:rPr>
          <w:lang w:val="fr-FR"/>
        </w:rPr>
        <w:t xml:space="preserve">, </w:t>
      </w:r>
      <w:r w:rsidRPr="0036017A">
        <w:rPr>
          <w:i/>
          <w:iCs/>
          <w:lang w:val="fr-FR"/>
        </w:rPr>
        <w:t>12</w:t>
      </w:r>
      <w:r w:rsidRPr="0036017A">
        <w:rPr>
          <w:lang w:val="fr-FR"/>
        </w:rPr>
        <w:t>(23), 117‑127. https://www.jstor.org/stable/30117775</w:t>
      </w:r>
    </w:p>
    <w:p w14:paraId="3D429295" w14:textId="77777777" w:rsidR="0036017A" w:rsidRPr="0036017A" w:rsidRDefault="0036017A" w:rsidP="0036017A">
      <w:pPr>
        <w:pStyle w:val="Bibliographie"/>
        <w:rPr>
          <w:lang w:val="fr-FR"/>
        </w:rPr>
      </w:pPr>
      <w:r w:rsidRPr="0036017A">
        <w:rPr>
          <w:lang w:val="fr-FR"/>
        </w:rPr>
        <w:t xml:space="preserve">Bernard, S. (2020). Des salariés déguisés ? L’(in)dépendance des chauffeurs des plateformes numériques. </w:t>
      </w:r>
      <w:r w:rsidRPr="0036017A">
        <w:rPr>
          <w:i/>
          <w:iCs/>
          <w:lang w:val="fr-FR"/>
        </w:rPr>
        <w:t>Sociologie du travail</w:t>
      </w:r>
      <w:r w:rsidRPr="0036017A">
        <w:rPr>
          <w:lang w:val="fr-FR"/>
        </w:rPr>
        <w:t xml:space="preserve">, </w:t>
      </w:r>
      <w:r w:rsidRPr="0036017A">
        <w:rPr>
          <w:i/>
          <w:iCs/>
          <w:lang w:val="fr-FR"/>
        </w:rPr>
        <w:t>62</w:t>
      </w:r>
      <w:r w:rsidRPr="0036017A">
        <w:rPr>
          <w:lang w:val="fr-FR"/>
        </w:rPr>
        <w:t>(4), Article 4. https://doi.org/10.4000/sdt.35722</w:t>
      </w:r>
    </w:p>
    <w:p w14:paraId="3DFE43BB" w14:textId="77777777" w:rsidR="0036017A" w:rsidRDefault="0036017A" w:rsidP="0036017A">
      <w:pPr>
        <w:pStyle w:val="Bibliographie"/>
      </w:pPr>
      <w:r w:rsidRPr="0036017A">
        <w:rPr>
          <w:lang w:val="fr-FR"/>
        </w:rPr>
        <w:t xml:space="preserve">Blokker, P., &amp; Brighenti, A. (2011). </w:t>
      </w:r>
      <w:r>
        <w:t xml:space="preserve">An interview with Laurent Thévenot : On engagement, critique, commonality, and power. </w:t>
      </w:r>
      <w:r>
        <w:rPr>
          <w:i/>
          <w:iCs/>
        </w:rPr>
        <w:t>European Journal of Social Theory</w:t>
      </w:r>
      <w:r>
        <w:t xml:space="preserve">, </w:t>
      </w:r>
      <w:r>
        <w:rPr>
          <w:i/>
          <w:iCs/>
        </w:rPr>
        <w:t>14</w:t>
      </w:r>
      <w:r>
        <w:t>(3), 383‑400. https://doi.org/10.1177/1368431011412351</w:t>
      </w:r>
    </w:p>
    <w:p w14:paraId="5E794276" w14:textId="77777777" w:rsidR="0036017A" w:rsidRDefault="0036017A" w:rsidP="0036017A">
      <w:pPr>
        <w:pStyle w:val="Bibliographie"/>
      </w:pPr>
      <w:r>
        <w:t xml:space="preserve">Boltanski, L. (2011). </w:t>
      </w:r>
      <w:r>
        <w:rPr>
          <w:i/>
          <w:iCs/>
        </w:rPr>
        <w:t>On Critique : A Sociology of Emancipation</w:t>
      </w:r>
      <w:r>
        <w:t>. Polity.</w:t>
      </w:r>
    </w:p>
    <w:p w14:paraId="6CF7876D" w14:textId="77777777" w:rsidR="0036017A" w:rsidRPr="0036017A" w:rsidRDefault="0036017A" w:rsidP="0036017A">
      <w:pPr>
        <w:pStyle w:val="Bibliographie"/>
        <w:rPr>
          <w:lang w:val="fr-FR"/>
        </w:rPr>
      </w:pPr>
      <w:r>
        <w:t xml:space="preserve">Boltanski, L., &amp; Thévenot, L. (2006). </w:t>
      </w:r>
      <w:r>
        <w:rPr>
          <w:i/>
          <w:iCs/>
        </w:rPr>
        <w:t>On Justification : Economies of Worth</w:t>
      </w:r>
      <w:r>
        <w:t xml:space="preserve">. </w:t>
      </w:r>
      <w:r w:rsidRPr="0036017A">
        <w:rPr>
          <w:lang w:val="fr-FR"/>
        </w:rPr>
        <w:t>Princeton University Press.</w:t>
      </w:r>
    </w:p>
    <w:p w14:paraId="6F134347" w14:textId="77777777" w:rsidR="0036017A" w:rsidRPr="0036017A" w:rsidRDefault="0036017A" w:rsidP="0036017A">
      <w:pPr>
        <w:pStyle w:val="Bibliographie"/>
        <w:rPr>
          <w:lang w:val="fr-FR"/>
        </w:rPr>
      </w:pPr>
      <w:r w:rsidRPr="0036017A">
        <w:rPr>
          <w:lang w:val="fr-FR"/>
        </w:rPr>
        <w:lastRenderedPageBreak/>
        <w:t xml:space="preserve">Bourdieu, P., &amp; Wacquant, L. (1992). </w:t>
      </w:r>
      <w:r w:rsidRPr="0036017A">
        <w:rPr>
          <w:i/>
          <w:iCs/>
          <w:lang w:val="fr-FR"/>
        </w:rPr>
        <w:t>Réponses</w:t>
      </w:r>
      <w:r w:rsidRPr="0036017A">
        <w:rPr>
          <w:lang w:val="fr-FR"/>
        </w:rPr>
        <w:t xml:space="preserve"> (Vol. 4). Paris: Seuil. https://www.academia.edu/download/36105334/Bourdieu_Pierre_Wacquant_Loic_Pour_une_anthropologie_reflexive_1992.pdf</w:t>
      </w:r>
    </w:p>
    <w:p w14:paraId="5108DD2C" w14:textId="77777777" w:rsidR="0036017A" w:rsidRPr="0036017A" w:rsidRDefault="0036017A" w:rsidP="0036017A">
      <w:pPr>
        <w:pStyle w:val="Bibliographie"/>
        <w:rPr>
          <w:lang w:val="fr-FR"/>
        </w:rPr>
      </w:pPr>
      <w:r w:rsidRPr="0036017A">
        <w:rPr>
          <w:lang w:val="fr-FR"/>
        </w:rPr>
        <w:t xml:space="preserve">Boyer, R. (2003). Les institutions dans la théorie de la régulation. </w:t>
      </w:r>
      <w:r w:rsidRPr="0036017A">
        <w:rPr>
          <w:i/>
          <w:iCs/>
          <w:lang w:val="fr-FR"/>
        </w:rPr>
        <w:t>Cahiers d’economie Politique</w:t>
      </w:r>
      <w:r w:rsidRPr="0036017A">
        <w:rPr>
          <w:lang w:val="fr-FR"/>
        </w:rPr>
        <w:t xml:space="preserve">, </w:t>
      </w:r>
      <w:r w:rsidRPr="0036017A">
        <w:rPr>
          <w:i/>
          <w:iCs/>
          <w:lang w:val="fr-FR"/>
        </w:rPr>
        <w:t>n° 44</w:t>
      </w:r>
      <w:r w:rsidRPr="0036017A">
        <w:rPr>
          <w:lang w:val="fr-FR"/>
        </w:rPr>
        <w:t>(1), 79‑101. https://www.cairn.info/revue-cahiers-d-economie-politique-1-2003-1-page-79.htm</w:t>
      </w:r>
    </w:p>
    <w:p w14:paraId="5C19CDDB" w14:textId="77777777" w:rsidR="0036017A" w:rsidRDefault="0036017A" w:rsidP="0036017A">
      <w:pPr>
        <w:pStyle w:val="Bibliographie"/>
      </w:pPr>
      <w:r>
        <w:t xml:space="preserve">Bucher, E. L., Schou, P. K., &amp; Waldkirch, M. (2021). Pacifying the algorithm – Anticipatory compliance in the face of algorithmic management in the gig economy. </w:t>
      </w:r>
      <w:r>
        <w:rPr>
          <w:i/>
          <w:iCs/>
        </w:rPr>
        <w:t>Organization</w:t>
      </w:r>
      <w:r>
        <w:t xml:space="preserve">, </w:t>
      </w:r>
      <w:r>
        <w:rPr>
          <w:i/>
          <w:iCs/>
        </w:rPr>
        <w:t>28</w:t>
      </w:r>
      <w:r>
        <w:t>(1), 44‑67. https://doi.org/10.1177/1350508420961531</w:t>
      </w:r>
    </w:p>
    <w:p w14:paraId="64FB2179" w14:textId="77777777" w:rsidR="0036017A" w:rsidRDefault="0036017A" w:rsidP="0036017A">
      <w:pPr>
        <w:pStyle w:val="Bibliographie"/>
      </w:pPr>
      <w:r>
        <w:t xml:space="preserve">Bunders, D. J., Arets, M., Frenken, K., &amp; De Moor, T. (2022). The feasibility of platform cooperatives in the gig economy. </w:t>
      </w:r>
      <w:r>
        <w:rPr>
          <w:i/>
          <w:iCs/>
        </w:rPr>
        <w:t>Journal of Co-operative Organization and Management</w:t>
      </w:r>
      <w:r>
        <w:t xml:space="preserve">, </w:t>
      </w:r>
      <w:r>
        <w:rPr>
          <w:i/>
          <w:iCs/>
        </w:rPr>
        <w:t>10</w:t>
      </w:r>
      <w:r>
        <w:t>(1), 100167. https://doi.org/10.1016/j.jcom.2022.100167</w:t>
      </w:r>
    </w:p>
    <w:p w14:paraId="114013C6" w14:textId="77777777" w:rsidR="0036017A" w:rsidRDefault="0036017A" w:rsidP="0036017A">
      <w:pPr>
        <w:pStyle w:val="Bibliographie"/>
      </w:pPr>
      <w:r w:rsidRPr="0036017A">
        <w:rPr>
          <w:lang w:val="fr-FR"/>
        </w:rPr>
        <w:t xml:space="preserve">Bureau, M.-C., &amp; Corsani, A. (2018). </w:t>
      </w:r>
      <w:r>
        <w:t xml:space="preserve">Collective actions on the margins of the salariat. </w:t>
      </w:r>
      <w:r>
        <w:rPr>
          <w:i/>
          <w:iCs/>
        </w:rPr>
        <w:t>Transfer: European Review of Labour and Research</w:t>
      </w:r>
      <w:r>
        <w:t xml:space="preserve">, </w:t>
      </w:r>
      <w:r>
        <w:rPr>
          <w:i/>
          <w:iCs/>
        </w:rPr>
        <w:t>24</w:t>
      </w:r>
      <w:r>
        <w:t>(3), 279‑295. https://doi.org/10.1177/1024258918775505</w:t>
      </w:r>
    </w:p>
    <w:p w14:paraId="62434D39" w14:textId="77777777" w:rsidR="0036017A" w:rsidRPr="0036017A" w:rsidRDefault="0036017A" w:rsidP="0036017A">
      <w:pPr>
        <w:pStyle w:val="Bibliographie"/>
        <w:rPr>
          <w:lang w:val="fr-FR"/>
        </w:rPr>
      </w:pPr>
      <w:r>
        <w:t xml:space="preserve">Cameron, L. D., &amp; Rahman, H. (2022). Expanding the Locus of Resistance : Understanding the Co-constitution of Control and Resistance in the Gig Economy. </w:t>
      </w:r>
      <w:r w:rsidRPr="0036017A">
        <w:rPr>
          <w:i/>
          <w:iCs/>
          <w:lang w:val="fr-FR"/>
        </w:rPr>
        <w:t>Organization Science</w:t>
      </w:r>
      <w:r w:rsidRPr="0036017A">
        <w:rPr>
          <w:lang w:val="fr-FR"/>
        </w:rPr>
        <w:t xml:space="preserve">, </w:t>
      </w:r>
      <w:r w:rsidRPr="0036017A">
        <w:rPr>
          <w:i/>
          <w:iCs/>
          <w:lang w:val="fr-FR"/>
        </w:rPr>
        <w:t>33</w:t>
      </w:r>
      <w:r w:rsidRPr="0036017A">
        <w:rPr>
          <w:lang w:val="fr-FR"/>
        </w:rPr>
        <w:t>(1), 38‑58. https://doi.org/10.1287/orsc.2021.1557</w:t>
      </w:r>
    </w:p>
    <w:p w14:paraId="4AF669AF" w14:textId="77777777" w:rsidR="0036017A" w:rsidRPr="0036017A" w:rsidRDefault="0036017A" w:rsidP="0036017A">
      <w:pPr>
        <w:pStyle w:val="Bibliographie"/>
        <w:rPr>
          <w:lang w:val="fr-FR"/>
        </w:rPr>
      </w:pPr>
      <w:r w:rsidRPr="0036017A">
        <w:rPr>
          <w:lang w:val="fr-FR"/>
        </w:rPr>
        <w:t xml:space="preserve">Cañada, E., Izcara, C., &amp; Zapata Campos, M. J. (2023). </w:t>
      </w:r>
      <w:r>
        <w:t xml:space="preserve">Putting Fairness into the Gig Economy : Delivery Cooperatives as Alternatives to Corporate Platforms. </w:t>
      </w:r>
      <w:r w:rsidRPr="0036017A">
        <w:rPr>
          <w:i/>
          <w:iCs/>
          <w:lang w:val="fr-FR"/>
        </w:rPr>
        <w:t>Societies</w:t>
      </w:r>
      <w:r w:rsidRPr="0036017A">
        <w:rPr>
          <w:lang w:val="fr-FR"/>
        </w:rPr>
        <w:t xml:space="preserve">, </w:t>
      </w:r>
      <w:r w:rsidRPr="0036017A">
        <w:rPr>
          <w:i/>
          <w:iCs/>
          <w:lang w:val="fr-FR"/>
        </w:rPr>
        <w:t>13</w:t>
      </w:r>
      <w:r w:rsidRPr="0036017A">
        <w:rPr>
          <w:lang w:val="fr-FR"/>
        </w:rPr>
        <w:t>(3), Article 3. https://doi.org/10.3390/soc13030068</w:t>
      </w:r>
    </w:p>
    <w:p w14:paraId="6A414094" w14:textId="77777777" w:rsidR="0036017A" w:rsidRPr="0036017A" w:rsidRDefault="0036017A" w:rsidP="0036017A">
      <w:pPr>
        <w:pStyle w:val="Bibliographie"/>
        <w:rPr>
          <w:lang w:val="fr-FR"/>
        </w:rPr>
      </w:pPr>
      <w:r w:rsidRPr="0036017A">
        <w:rPr>
          <w:lang w:val="fr-FR"/>
        </w:rPr>
        <w:t xml:space="preserve">Cennamo, C., &amp; Santalo, J. (2013). </w:t>
      </w:r>
      <w:r>
        <w:t xml:space="preserve">Platform competition : Strategic trade-offs in platform markets. </w:t>
      </w:r>
      <w:r w:rsidRPr="0036017A">
        <w:rPr>
          <w:i/>
          <w:iCs/>
          <w:lang w:val="fr-FR"/>
        </w:rPr>
        <w:t>Strategic Management Journal</w:t>
      </w:r>
      <w:r w:rsidRPr="0036017A">
        <w:rPr>
          <w:lang w:val="fr-FR"/>
        </w:rPr>
        <w:t xml:space="preserve">, </w:t>
      </w:r>
      <w:r w:rsidRPr="0036017A">
        <w:rPr>
          <w:i/>
          <w:iCs/>
          <w:lang w:val="fr-FR"/>
        </w:rPr>
        <w:t>34</w:t>
      </w:r>
      <w:r w:rsidRPr="0036017A">
        <w:rPr>
          <w:lang w:val="fr-FR"/>
        </w:rPr>
        <w:t>(11), 1331‑1350. https://doi.org/10.1002/smj.2066</w:t>
      </w:r>
    </w:p>
    <w:p w14:paraId="64575E15" w14:textId="77777777" w:rsidR="0036017A" w:rsidRPr="0036017A" w:rsidRDefault="0036017A" w:rsidP="0036017A">
      <w:pPr>
        <w:pStyle w:val="Bibliographie"/>
        <w:rPr>
          <w:lang w:val="fr-FR"/>
        </w:rPr>
      </w:pPr>
      <w:r w:rsidRPr="0036017A">
        <w:rPr>
          <w:lang w:val="fr-FR"/>
        </w:rPr>
        <w:t xml:space="preserve">Chanteau, J.-P., &amp; Labrousse, A. (2013). L’institutionnalisme méthodologique d’Elinor </w:t>
      </w:r>
      <w:r w:rsidRPr="0036017A">
        <w:rPr>
          <w:lang w:val="fr-FR"/>
        </w:rPr>
        <w:lastRenderedPageBreak/>
        <w:t xml:space="preserve">Ostrom : Quelques enjeux et controverses. </w:t>
      </w:r>
      <w:r w:rsidRPr="0036017A">
        <w:rPr>
          <w:i/>
          <w:iCs/>
          <w:lang w:val="fr-FR"/>
        </w:rPr>
        <w:t>Revue de la régulation. Capitalisme, institutions, pouvoirs</w:t>
      </w:r>
      <w:r w:rsidRPr="0036017A">
        <w:rPr>
          <w:lang w:val="fr-FR"/>
        </w:rPr>
        <w:t xml:space="preserve">, </w:t>
      </w:r>
      <w:r w:rsidRPr="0036017A">
        <w:rPr>
          <w:i/>
          <w:iCs/>
          <w:lang w:val="fr-FR"/>
        </w:rPr>
        <w:t>14</w:t>
      </w:r>
      <w:r w:rsidRPr="0036017A">
        <w:rPr>
          <w:lang w:val="fr-FR"/>
        </w:rPr>
        <w:t>, Article 14. https://doi.org/10.4000/regulation.10555</w:t>
      </w:r>
    </w:p>
    <w:p w14:paraId="06C13030" w14:textId="77777777" w:rsidR="0036017A" w:rsidRDefault="0036017A" w:rsidP="0036017A">
      <w:pPr>
        <w:pStyle w:val="Bibliographie"/>
      </w:pPr>
      <w:r>
        <w:t xml:space="preserve">Chen, M. A. (2007). </w:t>
      </w:r>
      <w:r>
        <w:rPr>
          <w:i/>
          <w:iCs/>
        </w:rPr>
        <w:t>Rethinking the Informal Economy : Linkages with the Formal Economy and the Formal Regulatory Environment</w:t>
      </w:r>
      <w:r>
        <w:t xml:space="preserve"> (46; Working Papers). United Nations, Department of Economics and Social Affairs. https://ideas.repec.org/p/une/wpaper/46.html</w:t>
      </w:r>
    </w:p>
    <w:p w14:paraId="3C624BC6" w14:textId="77777777" w:rsidR="0036017A" w:rsidRDefault="0036017A" w:rsidP="0036017A">
      <w:pPr>
        <w:pStyle w:val="Bibliographie"/>
      </w:pPr>
      <w:r>
        <w:t xml:space="preserve">Chrysostome, E., &amp; Lin, X. (2010). Immigrant entrepreneurship : Scrutinizing a promising type of business venture. </w:t>
      </w:r>
      <w:r>
        <w:rPr>
          <w:i/>
          <w:iCs/>
        </w:rPr>
        <w:t>Thunderbird International Business Review</w:t>
      </w:r>
      <w:r>
        <w:t xml:space="preserve">, </w:t>
      </w:r>
      <w:r>
        <w:rPr>
          <w:i/>
          <w:iCs/>
        </w:rPr>
        <w:t>52</w:t>
      </w:r>
      <w:r>
        <w:t>, 77‑82. https://doi.org/10.1002/tie.20315</w:t>
      </w:r>
    </w:p>
    <w:p w14:paraId="2201B676" w14:textId="77777777" w:rsidR="0036017A" w:rsidRDefault="0036017A" w:rsidP="0036017A">
      <w:pPr>
        <w:pStyle w:val="Bibliographie"/>
      </w:pPr>
      <w:r>
        <w:t xml:space="preserve">Chung, H. (2019). Dualization and subjective employment insecurity : Explaining the subjective employment insecurity divide between permanent and temporary workers across 23 European countries. </w:t>
      </w:r>
      <w:r>
        <w:rPr>
          <w:i/>
          <w:iCs/>
        </w:rPr>
        <w:t>Economic and Industrial Democracy</w:t>
      </w:r>
      <w:r>
        <w:t xml:space="preserve">, </w:t>
      </w:r>
      <w:r>
        <w:rPr>
          <w:i/>
          <w:iCs/>
        </w:rPr>
        <w:t>40</w:t>
      </w:r>
      <w:r>
        <w:t>(3), 700‑729. https://doi.org/10.1177/0143831X16656411</w:t>
      </w:r>
    </w:p>
    <w:p w14:paraId="36C183F1" w14:textId="77777777" w:rsidR="0036017A" w:rsidRDefault="0036017A" w:rsidP="0036017A">
      <w:pPr>
        <w:pStyle w:val="Bibliographie"/>
      </w:pPr>
      <w:r>
        <w:t xml:space="preserve">Cioffi, J. W., Kenney, M. F., &amp; Zysman, J. (2022). Platform power and regulatory politics : Polanyi for the twenty-first century. </w:t>
      </w:r>
      <w:r>
        <w:rPr>
          <w:i/>
          <w:iCs/>
        </w:rPr>
        <w:t>New Political Economy</w:t>
      </w:r>
      <w:r>
        <w:t xml:space="preserve">, </w:t>
      </w:r>
      <w:r>
        <w:rPr>
          <w:i/>
          <w:iCs/>
        </w:rPr>
        <w:t>27</w:t>
      </w:r>
      <w:r>
        <w:t>(5), 820‑836. https://doi.org/10.1080/13563467.2022.2027355</w:t>
      </w:r>
    </w:p>
    <w:p w14:paraId="38EF7B6F" w14:textId="77777777" w:rsidR="0036017A" w:rsidRDefault="0036017A" w:rsidP="0036017A">
      <w:pPr>
        <w:pStyle w:val="Bibliographie"/>
      </w:pPr>
      <w:r>
        <w:t xml:space="preserve">Clark, K., &amp; Drinkwater, S. (2010). Recent trends in minority ethnic entrepreneurship in Britain. </w:t>
      </w:r>
      <w:r>
        <w:rPr>
          <w:i/>
          <w:iCs/>
        </w:rPr>
        <w:t>International Small Business Journal</w:t>
      </w:r>
      <w:r>
        <w:t xml:space="preserve">, </w:t>
      </w:r>
      <w:r>
        <w:rPr>
          <w:i/>
          <w:iCs/>
        </w:rPr>
        <w:t>28</w:t>
      </w:r>
      <w:r>
        <w:t>(2), 136‑146. https://doi.org/10.1177/0266242609355831</w:t>
      </w:r>
    </w:p>
    <w:p w14:paraId="565F24B8" w14:textId="77777777" w:rsidR="0036017A" w:rsidRDefault="0036017A" w:rsidP="0036017A">
      <w:pPr>
        <w:pStyle w:val="Bibliographie"/>
      </w:pPr>
      <w:r>
        <w:t xml:space="preserve">Collier, R. B., Dubal, V. B., &amp; Carter, C. (2017). Labor Platforms and Gig Work : The Failure to Regulate. </w:t>
      </w:r>
      <w:r>
        <w:rPr>
          <w:i/>
          <w:iCs/>
        </w:rPr>
        <w:t>SSRN Electronic Journal</w:t>
      </w:r>
      <w:r>
        <w:t>. https://doi.org/10.2139/ssrn.3039742</w:t>
      </w:r>
    </w:p>
    <w:p w14:paraId="1B10870E" w14:textId="77777777" w:rsidR="0036017A" w:rsidRDefault="0036017A" w:rsidP="0036017A">
      <w:pPr>
        <w:pStyle w:val="Bibliographie"/>
      </w:pPr>
      <w:r>
        <w:t xml:space="preserve">Cooper, D., Ezzamel, M., &amp; Willmott, H. (2008). </w:t>
      </w:r>
      <w:r>
        <w:rPr>
          <w:i/>
          <w:iCs/>
        </w:rPr>
        <w:t>Examining ’Institutionalization’ : A Critical Theoretic Perspective*</w:t>
      </w:r>
      <w:r>
        <w:t xml:space="preserve"> (p. 673‑701). https://doi.org/10.4135/9781849200387.n29</w:t>
      </w:r>
    </w:p>
    <w:p w14:paraId="6419E040" w14:textId="77777777" w:rsidR="0036017A" w:rsidRDefault="0036017A" w:rsidP="0036017A">
      <w:pPr>
        <w:pStyle w:val="Bibliographie"/>
      </w:pPr>
      <w:r>
        <w:t xml:space="preserve">Cozzolino, A., Verona, G., &amp; Rothaermel, F. T. (2018). Unpacking the Disruption Process : New Technology, Business Models, and Incumbent Adaptation. </w:t>
      </w:r>
      <w:r>
        <w:rPr>
          <w:i/>
          <w:iCs/>
        </w:rPr>
        <w:t xml:space="preserve">Journal of </w:t>
      </w:r>
      <w:r>
        <w:rPr>
          <w:i/>
          <w:iCs/>
        </w:rPr>
        <w:lastRenderedPageBreak/>
        <w:t>Management Studies</w:t>
      </w:r>
      <w:r>
        <w:t xml:space="preserve">, </w:t>
      </w:r>
      <w:r>
        <w:rPr>
          <w:i/>
          <w:iCs/>
        </w:rPr>
        <w:t>55</w:t>
      </w:r>
      <w:r>
        <w:t>(7), 1166‑1202. https://doi.org/10.1111/joms.12352</w:t>
      </w:r>
    </w:p>
    <w:p w14:paraId="4FBCF1FB" w14:textId="77777777" w:rsidR="0036017A" w:rsidRDefault="0036017A" w:rsidP="0036017A">
      <w:pPr>
        <w:pStyle w:val="Bibliographie"/>
      </w:pPr>
      <w:r>
        <w:t xml:space="preserve">Cram, W. A., Wiener, M., Tarafdar, M., &amp; Benlian, A. (2022). Examining the Impact of Algorithmic Control on Uber Drivers’ Technostress. </w:t>
      </w:r>
      <w:r>
        <w:rPr>
          <w:i/>
          <w:iCs/>
        </w:rPr>
        <w:t>Journal of Management Information Systems</w:t>
      </w:r>
      <w:r>
        <w:t xml:space="preserve">, </w:t>
      </w:r>
      <w:r>
        <w:rPr>
          <w:i/>
          <w:iCs/>
        </w:rPr>
        <w:t>39</w:t>
      </w:r>
      <w:r>
        <w:t>(2), 426‑453. https://doi.org/10.1080/07421222.2022.2063556</w:t>
      </w:r>
    </w:p>
    <w:p w14:paraId="1E9C1841" w14:textId="77777777" w:rsidR="0036017A" w:rsidRDefault="0036017A" w:rsidP="0036017A">
      <w:pPr>
        <w:pStyle w:val="Bibliographie"/>
      </w:pPr>
      <w:r>
        <w:t xml:space="preserve">Curchod, C., Patriotta, G., Cohen, L., &amp; Neysen, N. (2019). Working for an Algorithm : Power Asymmetries and Agency in Online Work Settings. </w:t>
      </w:r>
      <w:r>
        <w:rPr>
          <w:i/>
          <w:iCs/>
        </w:rPr>
        <w:t>Administrative Science Quarterly</w:t>
      </w:r>
      <w:r>
        <w:t>, 0001839219867024. https://doi.org/10.1177/0001839219867024</w:t>
      </w:r>
    </w:p>
    <w:p w14:paraId="655B48EE" w14:textId="77777777" w:rsidR="0036017A" w:rsidRDefault="0036017A" w:rsidP="0036017A">
      <w:pPr>
        <w:pStyle w:val="Bibliographie"/>
      </w:pPr>
      <w:r>
        <w:t xml:space="preserve">Cutolo, D., &amp; Kenney, M. (2021). Platform-Dependent Entrepreneurs : Power Asymmetries, Risks, and Strategies in the Platform Economy. </w:t>
      </w:r>
      <w:r>
        <w:rPr>
          <w:i/>
          <w:iCs/>
        </w:rPr>
        <w:t>Academy of Management Perspectives</w:t>
      </w:r>
      <w:r>
        <w:t xml:space="preserve">, </w:t>
      </w:r>
      <w:r>
        <w:rPr>
          <w:i/>
          <w:iCs/>
        </w:rPr>
        <w:t>35</w:t>
      </w:r>
      <w:r>
        <w:t>(4), 584‑605. https://doi.org/10.5465/amp.2019.0103</w:t>
      </w:r>
    </w:p>
    <w:p w14:paraId="7A09D210" w14:textId="77777777" w:rsidR="0036017A" w:rsidRDefault="0036017A" w:rsidP="0036017A">
      <w:pPr>
        <w:pStyle w:val="Bibliographie"/>
      </w:pPr>
      <w:r>
        <w:t xml:space="preserve">Czarniawska, B., &amp; Wolff, R. (1998). Constructing New Identities in Established Organization Fields : Young Universities in Old Europe. </w:t>
      </w:r>
      <w:r>
        <w:rPr>
          <w:i/>
          <w:iCs/>
        </w:rPr>
        <w:t>International Studies of Management &amp; Organization</w:t>
      </w:r>
      <w:r>
        <w:t xml:space="preserve">, </w:t>
      </w:r>
      <w:r>
        <w:rPr>
          <w:i/>
          <w:iCs/>
        </w:rPr>
        <w:t>28</w:t>
      </w:r>
      <w:r>
        <w:t>(3), 32‑56. https://doi.org/10.1080/00208825.1998.11656739</w:t>
      </w:r>
    </w:p>
    <w:p w14:paraId="65CC9676" w14:textId="77777777" w:rsidR="0036017A" w:rsidRDefault="0036017A" w:rsidP="0036017A">
      <w:pPr>
        <w:pStyle w:val="Bibliographie"/>
      </w:pPr>
      <w:r>
        <w:t xml:space="preserve">Daidj, N., Delécolle, T., &amp; Diridollou, C. (2022). Towards the transformation of technological platforms’ business models : The Uber example. </w:t>
      </w:r>
      <w:r>
        <w:rPr>
          <w:i/>
          <w:iCs/>
        </w:rPr>
        <w:t>International Journal of Entrepreneurship and Small Business</w:t>
      </w:r>
      <w:r>
        <w:t xml:space="preserve">, </w:t>
      </w:r>
      <w:r>
        <w:rPr>
          <w:i/>
          <w:iCs/>
        </w:rPr>
        <w:t>47</w:t>
      </w:r>
      <w:r>
        <w:t>(2‑3), 269‑283. https://doi.org/10.1504/IJESB.2022.126720</w:t>
      </w:r>
    </w:p>
    <w:p w14:paraId="74B5275F" w14:textId="77777777" w:rsidR="0036017A" w:rsidRDefault="0036017A" w:rsidP="0036017A">
      <w:pPr>
        <w:pStyle w:val="Bibliographie"/>
      </w:pPr>
      <w:r>
        <w:t xml:space="preserve">Dal Zotto, P., Colombero, S., Pigni, F., &amp; Haggège, M. (2018). Customers becoming creators : How firms leverage technology and consumers for new value. </w:t>
      </w:r>
      <w:r>
        <w:rPr>
          <w:i/>
          <w:iCs/>
        </w:rPr>
        <w:t>Journal of Business Strategy</w:t>
      </w:r>
      <w:r>
        <w:t xml:space="preserve">, </w:t>
      </w:r>
      <w:r>
        <w:rPr>
          <w:i/>
          <w:iCs/>
        </w:rPr>
        <w:t>39</w:t>
      </w:r>
      <w:r>
        <w:t>(4), 42‑65. https://doi.org/10.1108/JBS-06-2017-0087</w:t>
      </w:r>
    </w:p>
    <w:p w14:paraId="64B4670A" w14:textId="77777777" w:rsidR="0036017A" w:rsidRDefault="0036017A" w:rsidP="0036017A">
      <w:pPr>
        <w:pStyle w:val="Bibliographie"/>
      </w:pPr>
      <w:r>
        <w:t xml:space="preserve">Danes, S. M., Lee, J., Stafford, K., &amp; Heck, R. K. Z. (2008). The effects of ethnicity, families and culture on entrepreneurial experience : An extension of sustainable family business theory. </w:t>
      </w:r>
      <w:r>
        <w:rPr>
          <w:i/>
          <w:iCs/>
        </w:rPr>
        <w:t>Journal of Developmental Entrepreneurship</w:t>
      </w:r>
      <w:r>
        <w:t xml:space="preserve">, </w:t>
      </w:r>
      <w:r>
        <w:rPr>
          <w:i/>
          <w:iCs/>
        </w:rPr>
        <w:t>13</w:t>
      </w:r>
      <w:r>
        <w:t>(03), 229‑268. https://doi.org/10.1142/S1084946708001010</w:t>
      </w:r>
    </w:p>
    <w:p w14:paraId="77E1CA77" w14:textId="77777777" w:rsidR="0036017A" w:rsidRDefault="0036017A" w:rsidP="0036017A">
      <w:pPr>
        <w:pStyle w:val="Bibliographie"/>
      </w:pPr>
      <w:r>
        <w:t xml:space="preserve">Darmody, A., &amp; Zwick, D. (2020). Manipulate to empower : Hyper-relevance and the </w:t>
      </w:r>
      <w:r>
        <w:lastRenderedPageBreak/>
        <w:t xml:space="preserve">contradictions of marketing in the age of surveillance capitalism. </w:t>
      </w:r>
      <w:r>
        <w:rPr>
          <w:i/>
          <w:iCs/>
        </w:rPr>
        <w:t>Big Data &amp; Society</w:t>
      </w:r>
      <w:r>
        <w:t xml:space="preserve">, </w:t>
      </w:r>
      <w:r>
        <w:rPr>
          <w:i/>
          <w:iCs/>
        </w:rPr>
        <w:t>7</w:t>
      </w:r>
      <w:r>
        <w:t>(1), 2053951720904112. https://doi.org/10.1177/2053951720904112</w:t>
      </w:r>
    </w:p>
    <w:p w14:paraId="2C211D49" w14:textId="77777777" w:rsidR="0036017A" w:rsidRDefault="0036017A" w:rsidP="0036017A">
      <w:pPr>
        <w:pStyle w:val="Bibliographie"/>
      </w:pPr>
      <w:r>
        <w:t xml:space="preserve">Deephouse, D. L., &amp; Suchman, M. (2008). Legitimacy in Organizational Institutionalism. In R. Greenwood, C. Oliver, R. Suddaby, &amp; K. Sahlin, </w:t>
      </w:r>
      <w:r>
        <w:rPr>
          <w:i/>
          <w:iCs/>
        </w:rPr>
        <w:t>The SAGE Handbook of Organizational Institutionalism</w:t>
      </w:r>
      <w:r>
        <w:t xml:space="preserve"> (p. 49‑77). SAGE Publications Ltd. https://doi.org/10.4135/9781849200387.n2</w:t>
      </w:r>
    </w:p>
    <w:p w14:paraId="0D6D3C49" w14:textId="77777777" w:rsidR="0036017A" w:rsidRDefault="0036017A" w:rsidP="0036017A">
      <w:pPr>
        <w:pStyle w:val="Bibliographie"/>
      </w:pPr>
      <w:r>
        <w:t xml:space="preserve">de Leeuw, T., &amp; Gössling, T. (2016). Theorizing change revisited : An amended process model of institutional innovations and changes in institutional fields. </w:t>
      </w:r>
      <w:r>
        <w:rPr>
          <w:i/>
          <w:iCs/>
        </w:rPr>
        <w:t>Journal of Cleaner Production</w:t>
      </w:r>
      <w:r>
        <w:t xml:space="preserve">, </w:t>
      </w:r>
      <w:r>
        <w:rPr>
          <w:i/>
          <w:iCs/>
        </w:rPr>
        <w:t>135</w:t>
      </w:r>
      <w:r>
        <w:t>, 435‑448. https://doi.org/10.1016/j.jclepro.2016.06.119</w:t>
      </w:r>
    </w:p>
    <w:p w14:paraId="32AE69ED" w14:textId="77777777" w:rsidR="0036017A" w:rsidRPr="0036017A" w:rsidRDefault="0036017A" w:rsidP="0036017A">
      <w:pPr>
        <w:pStyle w:val="Bibliographie"/>
        <w:rPr>
          <w:lang w:val="fr-FR"/>
        </w:rPr>
      </w:pPr>
      <w:r>
        <w:t xml:space="preserve">de Nanteuil-Miribel, M., &amp; Zune, M. (2016). </w:t>
      </w:r>
      <w:r w:rsidRPr="0036017A">
        <w:rPr>
          <w:lang w:val="fr-FR"/>
        </w:rPr>
        <w:t xml:space="preserve">Éditorial : Économie collaborative et (in)justice sociale. </w:t>
      </w:r>
      <w:r w:rsidRPr="0036017A">
        <w:rPr>
          <w:i/>
          <w:iCs/>
          <w:lang w:val="fr-FR"/>
        </w:rPr>
        <w:t>Revue Française de Socio-Économie</w:t>
      </w:r>
      <w:r w:rsidRPr="0036017A">
        <w:rPr>
          <w:lang w:val="fr-FR"/>
        </w:rPr>
        <w:t xml:space="preserve">, </w:t>
      </w:r>
      <w:r w:rsidRPr="0036017A">
        <w:rPr>
          <w:i/>
          <w:iCs/>
          <w:lang w:val="fr-FR"/>
        </w:rPr>
        <w:t>17</w:t>
      </w:r>
      <w:r w:rsidRPr="0036017A">
        <w:rPr>
          <w:lang w:val="fr-FR"/>
        </w:rPr>
        <w:t>(2), 5‑12. https://doi.org/10.3917/rfse.017.0005</w:t>
      </w:r>
    </w:p>
    <w:p w14:paraId="682285C8" w14:textId="77777777" w:rsidR="0036017A" w:rsidRDefault="0036017A" w:rsidP="0036017A">
      <w:pPr>
        <w:pStyle w:val="Bibliographie"/>
      </w:pPr>
      <w:r w:rsidRPr="0036017A">
        <w:rPr>
          <w:lang w:val="fr-FR"/>
        </w:rPr>
        <w:t xml:space="preserve">Diaz-Bone, R. (2014). </w:t>
      </w:r>
      <w:r>
        <w:t xml:space="preserve">Methodological Positionings and Perspectives : Comparing Economics of Convention With the Institutional Logics Approach. </w:t>
      </w:r>
      <w:r>
        <w:rPr>
          <w:i/>
          <w:iCs/>
        </w:rPr>
        <w:t>Journal of Management Inquiry</w:t>
      </w:r>
      <w:r>
        <w:t xml:space="preserve">, </w:t>
      </w:r>
      <w:r>
        <w:rPr>
          <w:i/>
          <w:iCs/>
        </w:rPr>
        <w:t>23</w:t>
      </w:r>
      <w:r>
        <w:t>(3), 324‑327. https://doi.org/10.1177/1056492613517465</w:t>
      </w:r>
    </w:p>
    <w:p w14:paraId="0F733DF3" w14:textId="77777777" w:rsidR="0036017A" w:rsidRDefault="0036017A" w:rsidP="0036017A">
      <w:pPr>
        <w:pStyle w:val="Bibliographie"/>
      </w:pPr>
      <w:r>
        <w:t xml:space="preserve">DiMaggio, P. J., &amp; Powell, W. W. (1983). The Iron Cage Revisited : Institutional Isomorphism and Collective Rationality in Organizational Fields. </w:t>
      </w:r>
      <w:r>
        <w:rPr>
          <w:i/>
          <w:iCs/>
        </w:rPr>
        <w:t>American Sociological Review</w:t>
      </w:r>
      <w:r>
        <w:t xml:space="preserve">, </w:t>
      </w:r>
      <w:r>
        <w:rPr>
          <w:i/>
          <w:iCs/>
        </w:rPr>
        <w:t>48</w:t>
      </w:r>
      <w:r>
        <w:t>(2), 147‑160. https://doi.org/10.2307/2095101</w:t>
      </w:r>
    </w:p>
    <w:p w14:paraId="531C4328" w14:textId="77777777" w:rsidR="0036017A" w:rsidRPr="0036017A" w:rsidRDefault="0036017A" w:rsidP="0036017A">
      <w:pPr>
        <w:pStyle w:val="Bibliographie"/>
        <w:rPr>
          <w:lang w:val="fr-FR"/>
        </w:rPr>
      </w:pPr>
      <w:r>
        <w:t xml:space="preserve">DiMaggio, P., &amp; Mohr, J. (1985). Cultural Capital, Educational Attainment, and Marital Selection. </w:t>
      </w:r>
      <w:r w:rsidRPr="0036017A">
        <w:rPr>
          <w:i/>
          <w:iCs/>
          <w:lang w:val="fr-FR"/>
        </w:rPr>
        <w:t>American Journal of Sociology</w:t>
      </w:r>
      <w:r w:rsidRPr="0036017A">
        <w:rPr>
          <w:lang w:val="fr-FR"/>
        </w:rPr>
        <w:t xml:space="preserve">, </w:t>
      </w:r>
      <w:r w:rsidRPr="0036017A">
        <w:rPr>
          <w:i/>
          <w:iCs/>
          <w:lang w:val="fr-FR"/>
        </w:rPr>
        <w:t>90</w:t>
      </w:r>
      <w:r w:rsidRPr="0036017A">
        <w:rPr>
          <w:lang w:val="fr-FR"/>
        </w:rPr>
        <w:t>(6), 1231‑1261. https://www.jstor.org/stable/2779635</w:t>
      </w:r>
    </w:p>
    <w:p w14:paraId="7E4931FD" w14:textId="77777777" w:rsidR="0036017A" w:rsidRPr="0036017A" w:rsidRDefault="0036017A" w:rsidP="0036017A">
      <w:pPr>
        <w:pStyle w:val="Bibliographie"/>
        <w:rPr>
          <w:lang w:val="fr-FR"/>
        </w:rPr>
      </w:pPr>
      <w:r w:rsidRPr="0036017A">
        <w:rPr>
          <w:lang w:val="fr-FR"/>
        </w:rPr>
        <w:t xml:space="preserve">Diridollou, C., Delecolle, T., Loussaïef, L., &amp; Delchet-Cochet, K. (2016). Légitimité des business models disruptifs : Le cas Uber. </w:t>
      </w:r>
      <w:r w:rsidRPr="0036017A">
        <w:rPr>
          <w:i/>
          <w:iCs/>
          <w:lang w:val="fr-FR"/>
        </w:rPr>
        <w:t>La Revue des Sciences de Gestion</w:t>
      </w:r>
      <w:r w:rsidRPr="0036017A">
        <w:rPr>
          <w:lang w:val="fr-FR"/>
        </w:rPr>
        <w:t xml:space="preserve">, </w:t>
      </w:r>
      <w:r w:rsidRPr="0036017A">
        <w:rPr>
          <w:i/>
          <w:iCs/>
          <w:lang w:val="fr-FR"/>
        </w:rPr>
        <w:t>N° 281-282</w:t>
      </w:r>
      <w:r w:rsidRPr="0036017A">
        <w:rPr>
          <w:lang w:val="fr-FR"/>
        </w:rPr>
        <w:t>(5), 11‑21. https://www.cairn.info/revue-des-sciences-de-gestion-2016-5-page-11.htm?contenu=resume</w:t>
      </w:r>
    </w:p>
    <w:p w14:paraId="590FBCA8" w14:textId="77777777" w:rsidR="0036017A" w:rsidRPr="0036017A" w:rsidRDefault="0036017A" w:rsidP="0036017A">
      <w:pPr>
        <w:pStyle w:val="Bibliographie"/>
        <w:rPr>
          <w:lang w:val="fr-FR"/>
        </w:rPr>
      </w:pPr>
      <w:r w:rsidRPr="0036017A">
        <w:rPr>
          <w:lang w:val="fr-FR"/>
        </w:rPr>
        <w:lastRenderedPageBreak/>
        <w:t xml:space="preserve">Dirringer, J. (2018). Quel droit social en Europe face au capitalisme de plateforme ? </w:t>
      </w:r>
      <w:r w:rsidRPr="0036017A">
        <w:rPr>
          <w:i/>
          <w:iCs/>
          <w:lang w:val="fr-FR"/>
        </w:rPr>
        <w:t>La nouvelle revue du travail</w:t>
      </w:r>
      <w:r w:rsidRPr="0036017A">
        <w:rPr>
          <w:lang w:val="fr-FR"/>
        </w:rPr>
        <w:t xml:space="preserve">, </w:t>
      </w:r>
      <w:r w:rsidRPr="0036017A">
        <w:rPr>
          <w:i/>
          <w:iCs/>
          <w:lang w:val="fr-FR"/>
        </w:rPr>
        <w:t>13</w:t>
      </w:r>
      <w:r w:rsidRPr="0036017A">
        <w:rPr>
          <w:lang w:val="fr-FR"/>
        </w:rPr>
        <w:t>, Article 13. https://doi.org/10.4000/nrt.3965</w:t>
      </w:r>
    </w:p>
    <w:p w14:paraId="4BC55BB6" w14:textId="77777777" w:rsidR="0036017A" w:rsidRDefault="0036017A" w:rsidP="0036017A">
      <w:pPr>
        <w:pStyle w:val="Bibliographie"/>
      </w:pPr>
      <w:r w:rsidRPr="0036017A">
        <w:rPr>
          <w:lang w:val="fr-FR"/>
        </w:rPr>
        <w:t xml:space="preserve">Dou, G., Lin, X., &amp; Xu, X. (2018). </w:t>
      </w:r>
      <w:r>
        <w:t xml:space="preserve">Value-added service investment strategy of a two-sided platform with the negative intra-group network externality. </w:t>
      </w:r>
      <w:r>
        <w:rPr>
          <w:i/>
          <w:iCs/>
        </w:rPr>
        <w:t>Kybernetes</w:t>
      </w:r>
      <w:r>
        <w:t xml:space="preserve">, </w:t>
      </w:r>
      <w:r>
        <w:rPr>
          <w:i/>
          <w:iCs/>
        </w:rPr>
        <w:t>47</w:t>
      </w:r>
      <w:r>
        <w:t>. https://doi.org/10.1108/K-06-2017-0215</w:t>
      </w:r>
    </w:p>
    <w:p w14:paraId="6D5C376C" w14:textId="77777777" w:rsidR="0036017A" w:rsidRDefault="0036017A" w:rsidP="0036017A">
      <w:pPr>
        <w:pStyle w:val="Bibliographie"/>
      </w:pPr>
      <w:r>
        <w:t xml:space="preserve">Du Gay, P. (1992). </w:t>
      </w:r>
      <w:r>
        <w:rPr>
          <w:i/>
          <w:iCs/>
        </w:rPr>
        <w:t>Work-based subjectivity and identity : Assisted self-service in contemporary British retailing</w:t>
      </w:r>
      <w:r>
        <w:t xml:space="preserve"> [Phd, The Open University]. https://oro.open.ac.uk/57386/</w:t>
      </w:r>
    </w:p>
    <w:p w14:paraId="05C71011" w14:textId="77777777" w:rsidR="0036017A" w:rsidRPr="0036017A" w:rsidRDefault="0036017A" w:rsidP="0036017A">
      <w:pPr>
        <w:pStyle w:val="Bibliographie"/>
        <w:rPr>
          <w:lang w:val="fr-FR"/>
        </w:rPr>
      </w:pPr>
      <w:r w:rsidRPr="0036017A">
        <w:rPr>
          <w:lang w:val="fr-FR"/>
        </w:rPr>
        <w:t xml:space="preserve">Dufresne, A., &amp; Bauraind, B. (2022). Le nouveau « plan Taxi » à Bruxelles : Vers une ubérisation du secteur ? </w:t>
      </w:r>
      <w:r w:rsidRPr="0036017A">
        <w:rPr>
          <w:i/>
          <w:iCs/>
          <w:lang w:val="fr-FR"/>
        </w:rPr>
        <w:t>Chronique Internationale de l’IRES</w:t>
      </w:r>
      <w:r w:rsidRPr="0036017A">
        <w:rPr>
          <w:lang w:val="fr-FR"/>
        </w:rPr>
        <w:t xml:space="preserve">, </w:t>
      </w:r>
      <w:r w:rsidRPr="0036017A">
        <w:rPr>
          <w:i/>
          <w:iCs/>
          <w:lang w:val="fr-FR"/>
        </w:rPr>
        <w:t>179</w:t>
      </w:r>
      <w:r w:rsidRPr="0036017A">
        <w:rPr>
          <w:lang w:val="fr-FR"/>
        </w:rPr>
        <w:t>(3), 3‑13. https://doi.org/10.3917/chii.179.0003</w:t>
      </w:r>
    </w:p>
    <w:p w14:paraId="40C009F5" w14:textId="77777777" w:rsidR="0036017A" w:rsidRDefault="0036017A" w:rsidP="0036017A">
      <w:pPr>
        <w:pStyle w:val="Bibliographie"/>
      </w:pPr>
      <w:r w:rsidRPr="0036017A">
        <w:rPr>
          <w:lang w:val="fr-FR"/>
        </w:rPr>
        <w:t xml:space="preserve">Duggan, J., Sherman, U., Carbery, R., &amp; McDonnell, A. (2020). </w:t>
      </w:r>
      <w:r>
        <w:t xml:space="preserve">Algorithmic management and app-work in the gig economy : A research agenda for employment relations and HRM. </w:t>
      </w:r>
      <w:r>
        <w:rPr>
          <w:i/>
          <w:iCs/>
        </w:rPr>
        <w:t>Human Resource Management Journal</w:t>
      </w:r>
      <w:r>
        <w:t xml:space="preserve">, </w:t>
      </w:r>
      <w:r>
        <w:rPr>
          <w:i/>
          <w:iCs/>
        </w:rPr>
        <w:t>30</w:t>
      </w:r>
      <w:r>
        <w:t>(1), 114‑132. https://doi.org/10.1111/1748-8583.12258</w:t>
      </w:r>
    </w:p>
    <w:p w14:paraId="224AD52C" w14:textId="77777777" w:rsidR="0036017A" w:rsidRDefault="0036017A" w:rsidP="0036017A">
      <w:pPr>
        <w:pStyle w:val="Bibliographie"/>
      </w:pPr>
      <w:r>
        <w:t xml:space="preserve">Edward, W. (2020). The Uberisation of work : The challenge of regulating platform capitalism. A commentary. </w:t>
      </w:r>
      <w:r>
        <w:rPr>
          <w:i/>
          <w:iCs/>
        </w:rPr>
        <w:t>International Review of Applied Economics</w:t>
      </w:r>
      <w:r>
        <w:t xml:space="preserve">, </w:t>
      </w:r>
      <w:r>
        <w:rPr>
          <w:i/>
          <w:iCs/>
        </w:rPr>
        <w:t>34</w:t>
      </w:r>
      <w:r>
        <w:t>(4), 512‑521. https://doi.org/10.1080/02692171.2020.1773647</w:t>
      </w:r>
    </w:p>
    <w:p w14:paraId="441B699C" w14:textId="5987A3FD" w:rsidR="005A34FA" w:rsidRPr="005A34FA" w:rsidRDefault="005A34FA" w:rsidP="005A34FA">
      <w:pPr>
        <w:pStyle w:val="Bibliographie"/>
      </w:pPr>
      <w:r w:rsidRPr="005A34FA">
        <w:t>El Bourkadi, S. (2023). Uber structure's managerial algorithmic communication and drivers' health issues: sensemaking of work strategic resistance. Frontiers in Communication, 8.</w:t>
      </w:r>
    </w:p>
    <w:p w14:paraId="2BE0B24E" w14:textId="77777777" w:rsidR="0036017A" w:rsidRDefault="0036017A" w:rsidP="0036017A">
      <w:pPr>
        <w:pStyle w:val="Bibliographie"/>
      </w:pPr>
      <w:r>
        <w:t xml:space="preserve">Evans, D. S., Hagiu, A., &amp; Schmalensee, R. (2006). </w:t>
      </w:r>
      <w:r>
        <w:rPr>
          <w:i/>
          <w:iCs/>
        </w:rPr>
        <w:t>Software Platforms</w:t>
      </w:r>
      <w:r>
        <w:t>. https://doi.org/10.7551/mitpress/3740.003.0003</w:t>
      </w:r>
    </w:p>
    <w:p w14:paraId="66253273" w14:textId="77777777" w:rsidR="0036017A" w:rsidRDefault="0036017A" w:rsidP="0036017A">
      <w:pPr>
        <w:pStyle w:val="Bibliographie"/>
      </w:pPr>
      <w:r>
        <w:t xml:space="preserve">Faraj, S., &amp; Azad, B. (2012). The Materiality of Technology : An Affordance Perspective. In P. M. Leonardi, B. A. Nardi, &amp; J. Kallinikos (Éds.), </w:t>
      </w:r>
      <w:r>
        <w:rPr>
          <w:i/>
          <w:iCs/>
        </w:rPr>
        <w:t>Materiality and Organizing</w:t>
      </w:r>
      <w:r>
        <w:t xml:space="preserve"> (1</w:t>
      </w:r>
      <w:r>
        <w:rPr>
          <w:vertAlign w:val="superscript"/>
        </w:rPr>
        <w:t>re</w:t>
      </w:r>
      <w:r>
        <w:t xml:space="preserve"> éd., p. 237‑258). Oxford University PressOxford. https://doi.org/10.1093/acprof:oso/9780199664054.003.0012</w:t>
      </w:r>
    </w:p>
    <w:p w14:paraId="3C0D56FF" w14:textId="77777777" w:rsidR="0036017A" w:rsidRDefault="0036017A" w:rsidP="0036017A">
      <w:pPr>
        <w:pStyle w:val="Bibliographie"/>
      </w:pPr>
      <w:r>
        <w:lastRenderedPageBreak/>
        <w:t xml:space="preserve">Fleischer, V. (2010). Regulatory Arbitrage. </w:t>
      </w:r>
      <w:r>
        <w:rPr>
          <w:i/>
          <w:iCs/>
        </w:rPr>
        <w:t>Texas Law Review</w:t>
      </w:r>
      <w:r>
        <w:t xml:space="preserve">, </w:t>
      </w:r>
      <w:r>
        <w:rPr>
          <w:i/>
          <w:iCs/>
        </w:rPr>
        <w:t>89</w:t>
      </w:r>
      <w:r>
        <w:t>(2), 227‑290. https://heinonline.org/HOL/P?h=hein.journals/tlr89&amp;i=233</w:t>
      </w:r>
    </w:p>
    <w:p w14:paraId="66CF39B8" w14:textId="77777777" w:rsidR="0036017A" w:rsidRDefault="0036017A" w:rsidP="0036017A">
      <w:pPr>
        <w:pStyle w:val="Bibliographie"/>
      </w:pPr>
      <w:r>
        <w:t xml:space="preserve">Fligstein, N., &amp; McAdam, D. (2012). A Political–Cultural Approach to the Problem of Strategic Action. In D. Courpasson, D. Golsorkhi, &amp; J. J. Sallaz (Éds.), </w:t>
      </w:r>
      <w:r>
        <w:rPr>
          <w:i/>
          <w:iCs/>
        </w:rPr>
        <w:t>Research in the Sociology of Organizations</w:t>
      </w:r>
      <w:r>
        <w:t xml:space="preserve"> (Vol. 34, p. 287‑316). Emerald Group Publishing Limited. https://doi.org/10.1108/S0733-558X(2012)0000034013</w:t>
      </w:r>
    </w:p>
    <w:p w14:paraId="36E633D1" w14:textId="77777777" w:rsidR="0036017A" w:rsidRDefault="0036017A" w:rsidP="0036017A">
      <w:pPr>
        <w:pStyle w:val="Bibliographie"/>
      </w:pPr>
      <w:r>
        <w:t xml:space="preserve">Frenken, K., Vaskelainen, T., Fuenfschilling, L., &amp; Piscicelli, L. (2020). </w:t>
      </w:r>
      <w:r>
        <w:rPr>
          <w:i/>
          <w:iCs/>
        </w:rPr>
        <w:t>An Institutional Logics Perspective on the Gig Economy</w:t>
      </w:r>
      <w:r>
        <w:t xml:space="preserve"> (p. 83‑105). https://doi.org/10.1108/S0733-558X20200000066005</w:t>
      </w:r>
    </w:p>
    <w:p w14:paraId="385EA8F3" w14:textId="77777777" w:rsidR="0036017A" w:rsidRPr="0036017A" w:rsidRDefault="0036017A" w:rsidP="0036017A">
      <w:pPr>
        <w:pStyle w:val="Bibliographie"/>
        <w:rPr>
          <w:lang w:val="fr-FR"/>
        </w:rPr>
      </w:pPr>
      <w:r>
        <w:t xml:space="preserve">Frow, J. (1987). Accounting For Tastes : Some Problems In Bourdieu’S Sociology Of Culture. </w:t>
      </w:r>
      <w:r w:rsidRPr="0036017A">
        <w:rPr>
          <w:i/>
          <w:iCs/>
          <w:lang w:val="fr-FR"/>
        </w:rPr>
        <w:t>Cultural Studies - CULT STUD</w:t>
      </w:r>
      <w:r w:rsidRPr="0036017A">
        <w:rPr>
          <w:lang w:val="fr-FR"/>
        </w:rPr>
        <w:t xml:space="preserve">, </w:t>
      </w:r>
      <w:r w:rsidRPr="0036017A">
        <w:rPr>
          <w:i/>
          <w:iCs/>
          <w:lang w:val="fr-FR"/>
        </w:rPr>
        <w:t>1</w:t>
      </w:r>
      <w:r w:rsidRPr="0036017A">
        <w:rPr>
          <w:lang w:val="fr-FR"/>
        </w:rPr>
        <w:t>, 59‑73. https://doi.org/10.1080/09502388700490041</w:t>
      </w:r>
    </w:p>
    <w:p w14:paraId="22844BD2" w14:textId="77777777" w:rsidR="0036017A" w:rsidRPr="0036017A" w:rsidRDefault="0036017A" w:rsidP="0036017A">
      <w:pPr>
        <w:pStyle w:val="Bibliographie"/>
        <w:rPr>
          <w:lang w:val="fr-FR"/>
        </w:rPr>
      </w:pPr>
      <w:r w:rsidRPr="0036017A">
        <w:rPr>
          <w:lang w:val="fr-FR"/>
        </w:rPr>
        <w:t xml:space="preserve">Gaillard, H., Pinzon, J.-D., &amp; Bertolucci, M. (2021, octobre). La diversité comme sujet sensible : Réflexion et méthodologie d’analyse à partir de la phénoménologie de Jean-Paul Sartre. </w:t>
      </w:r>
      <w:r w:rsidRPr="0036017A">
        <w:rPr>
          <w:i/>
          <w:iCs/>
          <w:lang w:val="fr-FR"/>
        </w:rPr>
        <w:t>16èmes Rencontres Internationales de la Diversité (RID) et 38ème Université d’Eté de l’Audit Social, Aix-en-Provence,</w:t>
      </w:r>
      <w:r w:rsidRPr="0036017A">
        <w:rPr>
          <w:lang w:val="fr-FR"/>
        </w:rPr>
        <w:t>. https://hal.science/hal-03693173</w:t>
      </w:r>
    </w:p>
    <w:p w14:paraId="485D6D16" w14:textId="77777777" w:rsidR="0036017A" w:rsidRDefault="0036017A" w:rsidP="0036017A">
      <w:pPr>
        <w:pStyle w:val="Bibliographie"/>
      </w:pPr>
      <w:r>
        <w:t xml:space="preserve">Galière, S. (2020). When food-delivery platform workers consent to algorithmic management : A Foucauldian perspective. </w:t>
      </w:r>
      <w:r>
        <w:rPr>
          <w:i/>
          <w:iCs/>
        </w:rPr>
        <w:t>New Technology, Work and Employment</w:t>
      </w:r>
      <w:r>
        <w:t xml:space="preserve">, </w:t>
      </w:r>
      <w:r>
        <w:rPr>
          <w:i/>
          <w:iCs/>
        </w:rPr>
        <w:t>35</w:t>
      </w:r>
      <w:r>
        <w:t>(3), 357‑370. https://doi.org/10.1111/ntwe.12177</w:t>
      </w:r>
    </w:p>
    <w:p w14:paraId="432ECEDE" w14:textId="77777777" w:rsidR="0036017A" w:rsidRDefault="0036017A" w:rsidP="0036017A">
      <w:pPr>
        <w:pStyle w:val="Bibliographie"/>
      </w:pPr>
      <w:r>
        <w:t xml:space="preserve">Garud, R., Kumaraswamy, A., Roberts, A., &amp; Xu, L. (2022). Liminal movement by digital platform-based sharing economy ventures : The case of Uber Technologies. </w:t>
      </w:r>
      <w:r>
        <w:rPr>
          <w:i/>
          <w:iCs/>
        </w:rPr>
        <w:t>Strategic Management Journal</w:t>
      </w:r>
      <w:r>
        <w:t xml:space="preserve">, </w:t>
      </w:r>
      <w:r>
        <w:rPr>
          <w:i/>
          <w:iCs/>
        </w:rPr>
        <w:t>43</w:t>
      </w:r>
      <w:r>
        <w:t>(3), 447‑475. https://doi.org/10.1002/smj.3148</w:t>
      </w:r>
    </w:p>
    <w:p w14:paraId="75C2E75F" w14:textId="77777777" w:rsidR="0036017A" w:rsidRDefault="0036017A" w:rsidP="0036017A">
      <w:pPr>
        <w:pStyle w:val="Bibliographie"/>
      </w:pPr>
      <w:r>
        <w:t xml:space="preserve">Geyer, L., Vandaele, K., &amp; Prinz, N. (2023). Riding together? Why app-mediated food delivery couriers join trade unions in Austria. </w:t>
      </w:r>
      <w:r>
        <w:rPr>
          <w:i/>
          <w:iCs/>
        </w:rPr>
        <w:t>Economic and Industrial Democracy</w:t>
      </w:r>
      <w:r>
        <w:t>, 0143831X231195151. https://doi.org/10.1177/0143831X231195151</w:t>
      </w:r>
    </w:p>
    <w:p w14:paraId="513327B7" w14:textId="77777777" w:rsidR="0036017A" w:rsidRDefault="0036017A" w:rsidP="0036017A">
      <w:pPr>
        <w:pStyle w:val="Bibliographie"/>
      </w:pPr>
      <w:r>
        <w:t xml:space="preserve">Gill, M. J. (2014). The Possibilities of Phenomenology for Organizational Research. </w:t>
      </w:r>
      <w:r>
        <w:rPr>
          <w:i/>
          <w:iCs/>
        </w:rPr>
        <w:lastRenderedPageBreak/>
        <w:t>Organizational Research Methods</w:t>
      </w:r>
      <w:r>
        <w:t xml:space="preserve">, </w:t>
      </w:r>
      <w:r>
        <w:rPr>
          <w:i/>
          <w:iCs/>
        </w:rPr>
        <w:t>17</w:t>
      </w:r>
      <w:r>
        <w:t>(2), 118‑137. https://doi.org/10.1177/1094428113518348</w:t>
      </w:r>
    </w:p>
    <w:p w14:paraId="3287693A" w14:textId="77777777" w:rsidR="0036017A" w:rsidRDefault="0036017A" w:rsidP="0036017A">
      <w:pPr>
        <w:pStyle w:val="Bibliographie"/>
      </w:pPr>
      <w:r>
        <w:t xml:space="preserve">Glavin, P., Bierman, A., &amp; Schieman, S. (2021). Über-Alienated : Powerless and Alone in the Gig Economy. </w:t>
      </w:r>
      <w:r>
        <w:rPr>
          <w:i/>
          <w:iCs/>
        </w:rPr>
        <w:t>Work and Occupations</w:t>
      </w:r>
      <w:r>
        <w:t xml:space="preserve">, </w:t>
      </w:r>
      <w:r>
        <w:rPr>
          <w:i/>
          <w:iCs/>
        </w:rPr>
        <w:t>48</w:t>
      </w:r>
      <w:r>
        <w:t>(4), 399‑431. https://doi.org/10.1177/07308884211024711</w:t>
      </w:r>
    </w:p>
    <w:p w14:paraId="0FDCB66E" w14:textId="77777777" w:rsidR="0036017A" w:rsidRDefault="0036017A" w:rsidP="0036017A">
      <w:pPr>
        <w:pStyle w:val="Bibliographie"/>
      </w:pPr>
      <w:r>
        <w:t xml:space="preserve">Graham, M., Woodcock, J., Heeks, R., Mungai, P., Van Belle, J.-P., du Toit, D., Fredman, S., Osiki, A., van der Spuy, A., &amp; Silberman, S. M. (2020). The Fairwork Foundation : Strategies for improving platform work in a global context. </w:t>
      </w:r>
      <w:r>
        <w:rPr>
          <w:i/>
          <w:iCs/>
        </w:rPr>
        <w:t>Geoforum</w:t>
      </w:r>
      <w:r>
        <w:t xml:space="preserve">, </w:t>
      </w:r>
      <w:r>
        <w:rPr>
          <w:i/>
          <w:iCs/>
        </w:rPr>
        <w:t>112</w:t>
      </w:r>
      <w:r>
        <w:t>, 100‑103. https://doi.org/10.1016/j.geoforum.2020.01.023</w:t>
      </w:r>
    </w:p>
    <w:p w14:paraId="214F6411" w14:textId="77777777" w:rsidR="0036017A" w:rsidRDefault="0036017A" w:rsidP="0036017A">
      <w:pPr>
        <w:pStyle w:val="Bibliographie"/>
      </w:pPr>
      <w:r>
        <w:t xml:space="preserve">Greenwood, R., Raynard, M., Kodeih, F., Micelotta, E. R., &amp; Lounsbury, M. (2011). Institutional Complexity and Organizational Responses. </w:t>
      </w:r>
      <w:r>
        <w:rPr>
          <w:i/>
          <w:iCs/>
        </w:rPr>
        <w:t>Academy of Management Annals</w:t>
      </w:r>
      <w:r>
        <w:t xml:space="preserve">, </w:t>
      </w:r>
      <w:r>
        <w:rPr>
          <w:i/>
          <w:iCs/>
        </w:rPr>
        <w:t>5</w:t>
      </w:r>
      <w:r>
        <w:t>(1), 317‑371. https://doi.org/10.5465/19416520.2011.590299</w:t>
      </w:r>
    </w:p>
    <w:p w14:paraId="7DBEAC4D" w14:textId="77777777" w:rsidR="0036017A" w:rsidRDefault="0036017A" w:rsidP="0036017A">
      <w:pPr>
        <w:pStyle w:val="Bibliographie"/>
      </w:pPr>
      <w:r>
        <w:t xml:space="preserve">Greenwood, R., Suddaby, R., &amp; Hinings, C. R. (2002a). Theorizing Change : The Role of Professional Associations in the Transformation of Institutionalized Fields. </w:t>
      </w:r>
      <w:r>
        <w:rPr>
          <w:i/>
          <w:iCs/>
        </w:rPr>
        <w:t>The Academy of Management Journal</w:t>
      </w:r>
      <w:r>
        <w:t xml:space="preserve">, </w:t>
      </w:r>
      <w:r>
        <w:rPr>
          <w:i/>
          <w:iCs/>
        </w:rPr>
        <w:t>45</w:t>
      </w:r>
      <w:r>
        <w:t>(1), 58‑80. https://doi.org/10.2307/3069285</w:t>
      </w:r>
    </w:p>
    <w:p w14:paraId="16E4F4CB" w14:textId="77777777" w:rsidR="0036017A" w:rsidRDefault="0036017A" w:rsidP="0036017A">
      <w:pPr>
        <w:pStyle w:val="Bibliographie"/>
      </w:pPr>
      <w:r>
        <w:t xml:space="preserve">Greenwood, R., Suddaby, R., &amp; Hinings, C. R. (2002b). Theorizing Change : The Role of Professional Associations in the Transformation of Institutionalized Fields. </w:t>
      </w:r>
      <w:r>
        <w:rPr>
          <w:i/>
          <w:iCs/>
        </w:rPr>
        <w:t>The Academy of Management Journal</w:t>
      </w:r>
      <w:r>
        <w:t xml:space="preserve">, </w:t>
      </w:r>
      <w:r>
        <w:rPr>
          <w:i/>
          <w:iCs/>
        </w:rPr>
        <w:t>45</w:t>
      </w:r>
      <w:r>
        <w:t>(1), 58‑80. https://doi.org/10.2307/3069285</w:t>
      </w:r>
    </w:p>
    <w:p w14:paraId="688FDC19" w14:textId="77777777" w:rsidR="0036017A" w:rsidRDefault="0036017A" w:rsidP="0036017A">
      <w:pPr>
        <w:pStyle w:val="Bibliographie"/>
      </w:pPr>
      <w:r>
        <w:t xml:space="preserve">Greer, I. (2016). Welfare reform, precarity and the re-commodification of labour. </w:t>
      </w:r>
      <w:r>
        <w:rPr>
          <w:i/>
          <w:iCs/>
        </w:rPr>
        <w:t>Work, Employment &amp; Society</w:t>
      </w:r>
      <w:r>
        <w:t xml:space="preserve">, </w:t>
      </w:r>
      <w:r>
        <w:rPr>
          <w:i/>
          <w:iCs/>
        </w:rPr>
        <w:t>30</w:t>
      </w:r>
      <w:r>
        <w:t>(1), 162‑173. https://www.jstor.org/stable/26655454</w:t>
      </w:r>
    </w:p>
    <w:p w14:paraId="71FB8871" w14:textId="77777777" w:rsidR="0036017A" w:rsidRDefault="0036017A" w:rsidP="0036017A">
      <w:pPr>
        <w:pStyle w:val="Bibliographie"/>
      </w:pPr>
      <w:r>
        <w:t xml:space="preserve">Gross, T., &amp; Zilber, T. B. (2020). Power Dynamics in Field-Level Events : A Narrative Approach. </w:t>
      </w:r>
      <w:r>
        <w:rPr>
          <w:i/>
          <w:iCs/>
        </w:rPr>
        <w:t>Organization Studies</w:t>
      </w:r>
      <w:r>
        <w:t xml:space="preserve">, </w:t>
      </w:r>
      <w:r>
        <w:rPr>
          <w:i/>
          <w:iCs/>
        </w:rPr>
        <w:t>41</w:t>
      </w:r>
      <w:r>
        <w:t>(10), 1369‑1390. https://doi.org/10.1177/0170840620907197</w:t>
      </w:r>
    </w:p>
    <w:p w14:paraId="59AE3D54" w14:textId="77777777" w:rsidR="0036017A" w:rsidRDefault="0036017A" w:rsidP="0036017A">
      <w:pPr>
        <w:pStyle w:val="Bibliographie"/>
      </w:pPr>
      <w:r>
        <w:t xml:space="preserve">Haidar, J. (2021). Introduction : Work and Labour Relations in Global Platform Capitalism. In J. Haidar &amp; M. Keune, </w:t>
      </w:r>
      <w:r>
        <w:rPr>
          <w:i/>
          <w:iCs/>
        </w:rPr>
        <w:t>Work and Labour Relations in Global Platform Capitalism</w:t>
      </w:r>
      <w:r>
        <w:t xml:space="preserve"> (p. </w:t>
      </w:r>
      <w:r>
        <w:lastRenderedPageBreak/>
        <w:t>1‑27). Edward Elgar Publishing. https://doi.org/10.4337/9781802205138.00007</w:t>
      </w:r>
    </w:p>
    <w:p w14:paraId="0C73971C" w14:textId="77777777" w:rsidR="0036017A" w:rsidRDefault="0036017A" w:rsidP="0036017A">
      <w:pPr>
        <w:pStyle w:val="Bibliographie"/>
      </w:pPr>
      <w:r>
        <w:t xml:space="preserve">Haidar, J. (2022). The multidimensional configuration of platform work : A mixed-methods analysis of the Argentinian case. </w:t>
      </w:r>
      <w:r>
        <w:rPr>
          <w:i/>
          <w:iCs/>
        </w:rPr>
        <w:t>Economic and Industrial Democracy</w:t>
      </w:r>
      <w:r>
        <w:t>, 0143831X221099663. https://doi.org/10.1177/0143831X221099663</w:t>
      </w:r>
    </w:p>
    <w:p w14:paraId="4978CD9C" w14:textId="77777777" w:rsidR="0036017A" w:rsidRDefault="0036017A" w:rsidP="0036017A">
      <w:pPr>
        <w:pStyle w:val="Bibliographie"/>
      </w:pPr>
      <w:r>
        <w:t xml:space="preserve">Håkansson, K., Pulignano, V., Isidorsson, T., &amp; Doerflinger, N. (2020). Explaining job insecurity for temporary agency workers : A comparison between Sweden and Belgium. </w:t>
      </w:r>
      <w:r>
        <w:rPr>
          <w:i/>
          <w:iCs/>
        </w:rPr>
        <w:t>Economic and Industrial Democracy</w:t>
      </w:r>
      <w:r>
        <w:t xml:space="preserve">, </w:t>
      </w:r>
      <w:r>
        <w:rPr>
          <w:i/>
          <w:iCs/>
        </w:rPr>
        <w:t>41</w:t>
      </w:r>
      <w:r>
        <w:t>(2), 254‑275. https://doi.org/10.1177/0143831X17707824</w:t>
      </w:r>
    </w:p>
    <w:p w14:paraId="3A74BB9B" w14:textId="77777777" w:rsidR="0036017A" w:rsidRDefault="0036017A" w:rsidP="0036017A">
      <w:pPr>
        <w:pStyle w:val="Bibliographie"/>
      </w:pPr>
      <w:r>
        <w:t xml:space="preserve">Hardy, C., &amp; Maguire, S. (2017). Institutional Entrepreneurship and Change in Fields. In R. Greenwood, C. Oliver, T. Lawrence, &amp; R. Meyer, </w:t>
      </w:r>
      <w:r>
        <w:rPr>
          <w:i/>
          <w:iCs/>
        </w:rPr>
        <w:t>The SAGE Handbook of Organizational Institutionalism</w:t>
      </w:r>
      <w:r>
        <w:t xml:space="preserve"> (p. 261‑280). SAGE Publications Ltd. https://doi.org/10.4135/9781446280669.n11</w:t>
      </w:r>
    </w:p>
    <w:p w14:paraId="2B4DEC4C" w14:textId="77777777" w:rsidR="0036017A" w:rsidRDefault="0036017A" w:rsidP="0036017A">
      <w:pPr>
        <w:pStyle w:val="Bibliographie"/>
      </w:pPr>
      <w:r>
        <w:t xml:space="preserve">Harvey, C., &amp; Maclean, M. (2008). Capital Theory and the Dynamics of Elite Business Networks in Britain and France. </w:t>
      </w:r>
      <w:r>
        <w:rPr>
          <w:i/>
          <w:iCs/>
        </w:rPr>
        <w:t>The Sociological Review</w:t>
      </w:r>
      <w:r>
        <w:t xml:space="preserve">, </w:t>
      </w:r>
      <w:r>
        <w:rPr>
          <w:i/>
          <w:iCs/>
        </w:rPr>
        <w:t>56</w:t>
      </w:r>
      <w:r>
        <w:t>(1_suppl), 103‑120. https://doi.org/10.1111/j.1467-954X.2008.00764.x</w:t>
      </w:r>
    </w:p>
    <w:p w14:paraId="676EE1EB" w14:textId="77777777" w:rsidR="0036017A" w:rsidRDefault="0036017A" w:rsidP="0036017A">
      <w:pPr>
        <w:pStyle w:val="Bibliographie"/>
      </w:pPr>
      <w:r>
        <w:t xml:space="preserve">Haveman, H., &amp; David, R. (2008). </w:t>
      </w:r>
      <w:r>
        <w:rPr>
          <w:i/>
          <w:iCs/>
        </w:rPr>
        <w:t>Ecologists and Institutionalists : Friends or Foes?</w:t>
      </w:r>
      <w:r>
        <w:t xml:space="preserve"> (p. 571‑593).</w:t>
      </w:r>
    </w:p>
    <w:p w14:paraId="23DDEB0F" w14:textId="77777777" w:rsidR="0036017A" w:rsidRDefault="0036017A" w:rsidP="0036017A">
      <w:pPr>
        <w:pStyle w:val="Bibliographie"/>
      </w:pPr>
      <w:r>
        <w:t xml:space="preserve">Healy, J., Nicholson, D., &amp; Pekarek, A. (2017). Should we take the gig economy seriously? </w:t>
      </w:r>
      <w:r>
        <w:rPr>
          <w:i/>
          <w:iCs/>
        </w:rPr>
        <w:t>Labour &amp; Industry: A Journal of the Social and Economic Relations of Work</w:t>
      </w:r>
      <w:r>
        <w:t xml:space="preserve">, </w:t>
      </w:r>
      <w:r>
        <w:rPr>
          <w:i/>
          <w:iCs/>
        </w:rPr>
        <w:t>27</w:t>
      </w:r>
      <w:r>
        <w:t>(3), 232‑248. https://doi.org/10.1080/10301763.2017.1377048</w:t>
      </w:r>
    </w:p>
    <w:p w14:paraId="138F6D80" w14:textId="77777777" w:rsidR="0036017A" w:rsidRDefault="0036017A" w:rsidP="0036017A">
      <w:pPr>
        <w:pStyle w:val="Bibliographie"/>
      </w:pPr>
      <w:r>
        <w:t xml:space="preserve">Heeks, R., Graham, M., Mungai, P., Van Belle, J.-P., &amp; Woodcock, J. (2021). Systematic evaluation of gig work against decent work standards : The development and application of the Fairwork framework. </w:t>
      </w:r>
      <w:r>
        <w:rPr>
          <w:i/>
          <w:iCs/>
        </w:rPr>
        <w:t>The Information Society</w:t>
      </w:r>
      <w:r>
        <w:t xml:space="preserve">, </w:t>
      </w:r>
      <w:r>
        <w:rPr>
          <w:i/>
          <w:iCs/>
        </w:rPr>
        <w:t>37</w:t>
      </w:r>
      <w:r>
        <w:t>(5), 267‑286. https://doi.org/10.1080/01972243.2021.1942356</w:t>
      </w:r>
    </w:p>
    <w:p w14:paraId="0068932F" w14:textId="77777777" w:rsidR="0036017A" w:rsidRDefault="0036017A" w:rsidP="0036017A">
      <w:pPr>
        <w:pStyle w:val="Bibliographie"/>
      </w:pPr>
      <w:r>
        <w:t xml:space="preserve">Heinrich, K., Vu, M. A., &amp; Vysochyna, A. (2022). </w:t>
      </w:r>
      <w:r>
        <w:rPr>
          <w:i/>
          <w:iCs/>
        </w:rPr>
        <w:t xml:space="preserve">Algorithms as a Manager : A Critical </w:t>
      </w:r>
      <w:r>
        <w:rPr>
          <w:i/>
          <w:iCs/>
        </w:rPr>
        <w:lastRenderedPageBreak/>
        <w:t>Literature Review of Algorithm Management</w:t>
      </w:r>
      <w:r>
        <w:t>.</w:t>
      </w:r>
    </w:p>
    <w:p w14:paraId="46E310B8" w14:textId="77777777" w:rsidR="0036017A" w:rsidRDefault="0036017A" w:rsidP="0036017A">
      <w:pPr>
        <w:pStyle w:val="Bibliographie"/>
      </w:pPr>
      <w:r>
        <w:t xml:space="preserve">Helmke, G., &amp; Levitsky, S. (2004). Informal Institutions and Comparative Politics : A Research Agenda. </w:t>
      </w:r>
      <w:r>
        <w:rPr>
          <w:i/>
          <w:iCs/>
        </w:rPr>
        <w:t>Perspectives on Politics</w:t>
      </w:r>
      <w:r>
        <w:t xml:space="preserve">, </w:t>
      </w:r>
      <w:r>
        <w:rPr>
          <w:i/>
          <w:iCs/>
        </w:rPr>
        <w:t>2</w:t>
      </w:r>
      <w:r>
        <w:t>(4), 725‑740. http://www.jstor.org/stable/3688540</w:t>
      </w:r>
    </w:p>
    <w:p w14:paraId="100547DA" w14:textId="77777777" w:rsidR="0036017A" w:rsidRDefault="0036017A" w:rsidP="0036017A">
      <w:pPr>
        <w:pStyle w:val="Bibliographie"/>
      </w:pPr>
      <w:r>
        <w:t xml:space="preserve">Hirsch, F., Alizadeh, A., Wiener, M., &amp; Cram, W. (2023). </w:t>
      </w:r>
      <w:r>
        <w:rPr>
          <w:i/>
          <w:iCs/>
        </w:rPr>
        <w:t>Algorithmic Control in Platform and Traditional Work Settings : An Updated Conceptual Framework</w:t>
      </w:r>
      <w:r>
        <w:t>.</w:t>
      </w:r>
    </w:p>
    <w:p w14:paraId="35A2325D" w14:textId="77777777" w:rsidR="0036017A" w:rsidRDefault="0036017A" w:rsidP="0036017A">
      <w:pPr>
        <w:pStyle w:val="Bibliographie"/>
      </w:pPr>
      <w:r>
        <w:t xml:space="preserve">Hoang, L., Blank, G., &amp; Quan-Haase, A. (2020). The winners and the losers of the platform economy : Who participates? </w:t>
      </w:r>
      <w:r>
        <w:rPr>
          <w:i/>
          <w:iCs/>
        </w:rPr>
        <w:t>Information, Communication &amp; Society</w:t>
      </w:r>
      <w:r>
        <w:t xml:space="preserve">, </w:t>
      </w:r>
      <w:r>
        <w:rPr>
          <w:i/>
          <w:iCs/>
        </w:rPr>
        <w:t>23</w:t>
      </w:r>
      <w:r>
        <w:t>(5), 681‑700. https://doi.org/10.1080/1369118X.2020.1720771</w:t>
      </w:r>
    </w:p>
    <w:p w14:paraId="2A72EE28" w14:textId="77777777" w:rsidR="0036017A" w:rsidRDefault="0036017A" w:rsidP="0036017A">
      <w:pPr>
        <w:pStyle w:val="Bibliographie"/>
      </w:pPr>
      <w:r>
        <w:t xml:space="preserve">Howcroft, D., &amp; Bergvall-Kåreborn, B. (2019). A Typology of Crowdwork Platforms. </w:t>
      </w:r>
      <w:r>
        <w:rPr>
          <w:i/>
          <w:iCs/>
        </w:rPr>
        <w:t>Work, Employment and Society</w:t>
      </w:r>
      <w:r>
        <w:t xml:space="preserve">, </w:t>
      </w:r>
      <w:r>
        <w:rPr>
          <w:i/>
          <w:iCs/>
        </w:rPr>
        <w:t>33</w:t>
      </w:r>
      <w:r>
        <w:t>(1), 21‑38. https://doi.org/10.1177/0950017018760136</w:t>
      </w:r>
    </w:p>
    <w:p w14:paraId="16273C3E" w14:textId="77777777" w:rsidR="0036017A" w:rsidRPr="0036017A" w:rsidRDefault="0036017A" w:rsidP="0036017A">
      <w:pPr>
        <w:pStyle w:val="Bibliographie"/>
        <w:rPr>
          <w:lang w:val="fr-FR"/>
        </w:rPr>
      </w:pPr>
      <w:r>
        <w:t xml:space="preserve">Huault, I. (2009). </w:t>
      </w:r>
      <w:r>
        <w:rPr>
          <w:i/>
          <w:iCs/>
        </w:rPr>
        <w:t xml:space="preserve">Mats Alvesson. </w:t>
      </w:r>
      <w:r w:rsidRPr="0036017A">
        <w:rPr>
          <w:i/>
          <w:iCs/>
          <w:lang w:val="fr-FR"/>
        </w:rPr>
        <w:t>Dénaturalisation et émancipation comme projet scientifique en management</w:t>
      </w:r>
      <w:r w:rsidRPr="0036017A">
        <w:rPr>
          <w:lang w:val="fr-FR"/>
        </w:rPr>
        <w:t>.</w:t>
      </w:r>
    </w:p>
    <w:p w14:paraId="7A3EC37A" w14:textId="77777777" w:rsidR="0036017A" w:rsidRDefault="0036017A" w:rsidP="0036017A">
      <w:pPr>
        <w:pStyle w:val="Bibliographie"/>
      </w:pPr>
      <w:r>
        <w:t xml:space="preserve">Huault, I., Perret, V., &amp; Spicer, A. (2014). Beyond macro- and micro- emancipation : Rethinking emancipation in organization studies. </w:t>
      </w:r>
      <w:r>
        <w:rPr>
          <w:i/>
          <w:iCs/>
        </w:rPr>
        <w:t>Organization</w:t>
      </w:r>
      <w:r>
        <w:t xml:space="preserve">, </w:t>
      </w:r>
      <w:r>
        <w:rPr>
          <w:i/>
          <w:iCs/>
        </w:rPr>
        <w:t>21</w:t>
      </w:r>
      <w:r>
        <w:t>(1), 22‑49. https://doi.org/10.1177/1350508412461292</w:t>
      </w:r>
    </w:p>
    <w:p w14:paraId="54DE1EEC" w14:textId="77777777" w:rsidR="0036017A" w:rsidRDefault="0036017A" w:rsidP="0036017A">
      <w:pPr>
        <w:pStyle w:val="Bibliographie"/>
      </w:pPr>
      <w:r>
        <w:t xml:space="preserve">Humborstad, S. I. W. (2014). When industrial democracy and empowerment go hand-in-hand : A co-power approach. </w:t>
      </w:r>
      <w:r>
        <w:rPr>
          <w:i/>
          <w:iCs/>
        </w:rPr>
        <w:t>Economic and Industrial Democracy</w:t>
      </w:r>
      <w:r>
        <w:t xml:space="preserve">, </w:t>
      </w:r>
      <w:r>
        <w:rPr>
          <w:i/>
          <w:iCs/>
        </w:rPr>
        <w:t>35</w:t>
      </w:r>
      <w:r>
        <w:t>(3), 391‑411. https://doi.org/10.1177/0143831X13484605</w:t>
      </w:r>
    </w:p>
    <w:p w14:paraId="68552A75" w14:textId="77777777" w:rsidR="0036017A" w:rsidRDefault="0036017A" w:rsidP="0036017A">
      <w:pPr>
        <w:pStyle w:val="Bibliographie"/>
      </w:pPr>
      <w:r>
        <w:t xml:space="preserve">Inversi, C., Dundon, T., &amp; Buckley, L.-A. (2022). Work in the Gig-Economy : The Role of the State and Non-State Actors Ceding and Seizing Regulatory Space. </w:t>
      </w:r>
      <w:r>
        <w:rPr>
          <w:i/>
          <w:iCs/>
        </w:rPr>
        <w:t>Work, Employment and Society</w:t>
      </w:r>
      <w:r>
        <w:t>, 09500170221080387. https://doi.org/10.1177/09500170221080387</w:t>
      </w:r>
    </w:p>
    <w:p w14:paraId="264ACBD5" w14:textId="77777777" w:rsidR="0036017A" w:rsidRDefault="0036017A" w:rsidP="0036017A">
      <w:pPr>
        <w:pStyle w:val="Bibliographie"/>
      </w:pPr>
      <w:r>
        <w:t xml:space="preserve">Jarrahi, M. H., Sutherland, W., Nelson, S. B., &amp; Sawyer, S. (2020). Platformic Management, Boundary Resources for Gig Work, and Worker Autonomy. </w:t>
      </w:r>
      <w:r>
        <w:rPr>
          <w:i/>
          <w:iCs/>
        </w:rPr>
        <w:t>Computer Supported Cooperative Work (CSCW)</w:t>
      </w:r>
      <w:r>
        <w:t xml:space="preserve">, </w:t>
      </w:r>
      <w:r>
        <w:rPr>
          <w:i/>
          <w:iCs/>
        </w:rPr>
        <w:t>29</w:t>
      </w:r>
      <w:r>
        <w:t>(1‑2), 153‑189. https://doi.org/10.1007/s10606-019-09368-7</w:t>
      </w:r>
    </w:p>
    <w:p w14:paraId="1E7A717D" w14:textId="77777777" w:rsidR="0036017A" w:rsidRDefault="0036017A" w:rsidP="0036017A">
      <w:pPr>
        <w:pStyle w:val="Bibliographie"/>
      </w:pPr>
      <w:r>
        <w:lastRenderedPageBreak/>
        <w:t xml:space="preserve">Jiang, J. (2023). </w:t>
      </w:r>
      <w:r>
        <w:rPr>
          <w:i/>
          <w:iCs/>
        </w:rPr>
        <w:t>COVERT RESISTANCE AGAINST ALGORITHMIC CONTROL ON ONLINE LABOR PLATFORMS - A SYSTEMATIC LITERATURE REVIEW</w:t>
      </w:r>
      <w:r>
        <w:t>.</w:t>
      </w:r>
    </w:p>
    <w:p w14:paraId="5A608A59" w14:textId="77777777" w:rsidR="0036017A" w:rsidRDefault="0036017A" w:rsidP="0036017A">
      <w:pPr>
        <w:pStyle w:val="Bibliographie"/>
      </w:pPr>
      <w:r>
        <w:t xml:space="preserve">Johnston, H. (2020). Labour geographies of the platform economy : Understanding collective organizing strategies in the context of digitally mediated work. </w:t>
      </w:r>
      <w:r>
        <w:rPr>
          <w:i/>
          <w:iCs/>
        </w:rPr>
        <w:t>International Labour Review</w:t>
      </w:r>
      <w:r>
        <w:t xml:space="preserve">, </w:t>
      </w:r>
      <w:r>
        <w:rPr>
          <w:i/>
          <w:iCs/>
        </w:rPr>
        <w:t>159</w:t>
      </w:r>
      <w:r>
        <w:t>(1), 25‑45. https://doi.org/10.1111/ilr.12154</w:t>
      </w:r>
    </w:p>
    <w:p w14:paraId="44A84C2D" w14:textId="77777777" w:rsidR="0036017A" w:rsidRPr="0036017A" w:rsidRDefault="0036017A" w:rsidP="0036017A">
      <w:pPr>
        <w:pStyle w:val="Bibliographie"/>
        <w:rPr>
          <w:lang w:val="fr-FR"/>
        </w:rPr>
      </w:pPr>
      <w:r>
        <w:t xml:space="preserve">Kalleberg, A. L., Reskin, B. F., &amp; Hudson, K. (2000). Bad Jobs in America : Standard and Nonstandard Employment Relations and Job Quality in the United States. </w:t>
      </w:r>
      <w:r w:rsidRPr="0036017A">
        <w:rPr>
          <w:i/>
          <w:iCs/>
          <w:lang w:val="fr-FR"/>
        </w:rPr>
        <w:t>American Sociological Review</w:t>
      </w:r>
      <w:r w:rsidRPr="0036017A">
        <w:rPr>
          <w:lang w:val="fr-FR"/>
        </w:rPr>
        <w:t xml:space="preserve">, </w:t>
      </w:r>
      <w:r w:rsidRPr="0036017A">
        <w:rPr>
          <w:i/>
          <w:iCs/>
          <w:lang w:val="fr-FR"/>
        </w:rPr>
        <w:t>65</w:t>
      </w:r>
      <w:r w:rsidRPr="0036017A">
        <w:rPr>
          <w:lang w:val="fr-FR"/>
        </w:rPr>
        <w:t>(2), 256‑278. https://doi.org/10.2307/2657440</w:t>
      </w:r>
    </w:p>
    <w:p w14:paraId="077F3E02" w14:textId="77777777" w:rsidR="0036017A" w:rsidRPr="0036017A" w:rsidRDefault="0036017A" w:rsidP="0036017A">
      <w:pPr>
        <w:pStyle w:val="Bibliographie"/>
        <w:rPr>
          <w:lang w:val="fr-FR"/>
        </w:rPr>
      </w:pPr>
      <w:r w:rsidRPr="0036017A">
        <w:rPr>
          <w:lang w:val="fr-FR"/>
        </w:rPr>
        <w:t xml:space="preserve">Keller, R. (2007). </w:t>
      </w:r>
      <w:r w:rsidRPr="0036017A">
        <w:rPr>
          <w:i/>
          <w:iCs/>
          <w:lang w:val="fr-FR"/>
        </w:rPr>
        <w:t>L’analyse de discours du point de vue de la sociologie de la connaissance : Une perspective nouvelle pour les méthodes qualitatives</w:t>
      </w:r>
      <w:r w:rsidRPr="0036017A">
        <w:rPr>
          <w:lang w:val="fr-FR"/>
        </w:rPr>
        <w:t>. https://opus.bibliothek.uni-augsburg.de/opus4/frontdoor/index/index/docId/46051</w:t>
      </w:r>
    </w:p>
    <w:p w14:paraId="377A762B" w14:textId="77777777" w:rsidR="0036017A" w:rsidRDefault="0036017A" w:rsidP="0036017A">
      <w:pPr>
        <w:pStyle w:val="Bibliographie"/>
      </w:pPr>
      <w:r>
        <w:t xml:space="preserve">Kellogg, K. C., Valentine, M. A., &amp; Christin, A. (2020). Algorithms at Work : The New Contested Terrain of Control. </w:t>
      </w:r>
      <w:r>
        <w:rPr>
          <w:i/>
          <w:iCs/>
        </w:rPr>
        <w:t>Academy of Management Annals</w:t>
      </w:r>
      <w:r>
        <w:t xml:space="preserve">, </w:t>
      </w:r>
      <w:r>
        <w:rPr>
          <w:i/>
          <w:iCs/>
        </w:rPr>
        <w:t>14</w:t>
      </w:r>
      <w:r>
        <w:t>(1), 366‑410. https://doi.org/10.5465/annals.2018.0174</w:t>
      </w:r>
    </w:p>
    <w:p w14:paraId="7014263C" w14:textId="77777777" w:rsidR="0036017A" w:rsidRDefault="0036017A" w:rsidP="0036017A">
      <w:pPr>
        <w:pStyle w:val="Bibliographie"/>
      </w:pPr>
      <w:r>
        <w:t xml:space="preserve">Kenney, M., Bearson, D., &amp; Zysman, J. (2021). The platform economy matures : Measuring pervasiveness and exploring power. </w:t>
      </w:r>
      <w:r>
        <w:rPr>
          <w:i/>
          <w:iCs/>
        </w:rPr>
        <w:t>Socio-Economic Review</w:t>
      </w:r>
      <w:r>
        <w:t xml:space="preserve">, </w:t>
      </w:r>
      <w:r>
        <w:rPr>
          <w:i/>
          <w:iCs/>
        </w:rPr>
        <w:t>19</w:t>
      </w:r>
      <w:r>
        <w:t>(4), 1451‑1483. https://doi.org/10.1093/ser/mwab014</w:t>
      </w:r>
    </w:p>
    <w:p w14:paraId="500BCB19" w14:textId="77777777" w:rsidR="0036017A" w:rsidRDefault="0036017A" w:rsidP="0036017A">
      <w:pPr>
        <w:pStyle w:val="Bibliographie"/>
      </w:pPr>
      <w:r>
        <w:t xml:space="preserve">Khan, H. A. (2018). </w:t>
      </w:r>
      <w:r>
        <w:rPr>
          <w:i/>
          <w:iCs/>
        </w:rPr>
        <w:t>Workplace Autonomy in the Gig Economy : A Lonely Ride?</w:t>
      </w:r>
      <w:r>
        <w:t xml:space="preserve"> 30.</w:t>
      </w:r>
    </w:p>
    <w:p w14:paraId="6F7B6F4C" w14:textId="77777777" w:rsidR="0036017A" w:rsidRDefault="0036017A" w:rsidP="0036017A">
      <w:pPr>
        <w:pStyle w:val="Bibliographie"/>
      </w:pPr>
      <w:r>
        <w:t xml:space="preserve">Komito, L., &amp; Bates, J. (2011). Migrants’ information practices and use of social media in Ireland : Networks and community. </w:t>
      </w:r>
      <w:r>
        <w:rPr>
          <w:i/>
          <w:iCs/>
        </w:rPr>
        <w:t>Proceedings of the 2011 iConference</w:t>
      </w:r>
      <w:r>
        <w:t>, 289‑295. https://doi.org/10.1145/1940761.1940801</w:t>
      </w:r>
    </w:p>
    <w:p w14:paraId="6D69A20E" w14:textId="77777777" w:rsidR="0036017A" w:rsidRDefault="0036017A" w:rsidP="0036017A">
      <w:pPr>
        <w:pStyle w:val="Bibliographie"/>
      </w:pPr>
      <w:r>
        <w:t xml:space="preserve">Koutsimpogiorgos, N., van Slageren, J., Herrmann, A. M., &amp; Frenken, K. (2020). Conceptualizing the Gig Economy and Its Regulatory Problems. </w:t>
      </w:r>
      <w:r>
        <w:rPr>
          <w:i/>
          <w:iCs/>
        </w:rPr>
        <w:t>Policy &amp; Internet</w:t>
      </w:r>
      <w:r>
        <w:t xml:space="preserve">, </w:t>
      </w:r>
      <w:r>
        <w:rPr>
          <w:i/>
          <w:iCs/>
        </w:rPr>
        <w:t>12</w:t>
      </w:r>
      <w:r>
        <w:t>(4), 525‑545. https://doi.org/10.1002/poi3.237</w:t>
      </w:r>
    </w:p>
    <w:p w14:paraId="087ADF36" w14:textId="77777777" w:rsidR="0036017A" w:rsidRDefault="0036017A" w:rsidP="0036017A">
      <w:pPr>
        <w:pStyle w:val="Bibliographie"/>
      </w:pPr>
      <w:r>
        <w:t xml:space="preserve">Kretschmer, T., Leiponen, A., Schilling, M., &amp; Vasudeva, G. (2022). Platform ecosystems as </w:t>
      </w:r>
      <w:r>
        <w:lastRenderedPageBreak/>
        <w:t xml:space="preserve">meta-organizations : Implications for platform strategies. </w:t>
      </w:r>
      <w:r>
        <w:rPr>
          <w:i/>
          <w:iCs/>
        </w:rPr>
        <w:t>Strategic Management Journal</w:t>
      </w:r>
      <w:r>
        <w:t xml:space="preserve">, </w:t>
      </w:r>
      <w:r>
        <w:rPr>
          <w:i/>
          <w:iCs/>
        </w:rPr>
        <w:t>43</w:t>
      </w:r>
      <w:r>
        <w:t>(3), 405‑424. https://doi.org/10.1002/smj.3250</w:t>
      </w:r>
    </w:p>
    <w:p w14:paraId="6CD1D249" w14:textId="77777777" w:rsidR="0036017A" w:rsidRPr="0036017A" w:rsidRDefault="0036017A" w:rsidP="0036017A">
      <w:pPr>
        <w:pStyle w:val="Bibliographie"/>
        <w:rPr>
          <w:lang w:val="fr-FR"/>
        </w:rPr>
      </w:pPr>
      <w:r w:rsidRPr="0036017A">
        <w:rPr>
          <w:lang w:val="fr-FR"/>
        </w:rPr>
        <w:t xml:space="preserve">Labrousse, A. (2006). Éléments pour un institutionnalisme méthodologique : Autonomie, variation d’échelle, réflexivité et abduction. </w:t>
      </w:r>
      <w:r w:rsidRPr="0036017A">
        <w:rPr>
          <w:i/>
          <w:iCs/>
          <w:lang w:val="fr-FR"/>
        </w:rPr>
        <w:t>Économie et Institutions</w:t>
      </w:r>
      <w:r w:rsidRPr="0036017A">
        <w:rPr>
          <w:lang w:val="fr-FR"/>
        </w:rPr>
        <w:t>, 5‑53. https://doi.org/10.4000/ei.1107</w:t>
      </w:r>
    </w:p>
    <w:p w14:paraId="487D3926" w14:textId="77777777" w:rsidR="0036017A" w:rsidRDefault="0036017A" w:rsidP="0036017A">
      <w:pPr>
        <w:pStyle w:val="Bibliographie"/>
      </w:pPr>
      <w:r w:rsidRPr="0036017A">
        <w:rPr>
          <w:lang w:val="fr-FR"/>
        </w:rPr>
        <w:t xml:space="preserve">Lamers, L., Meijerink, J., Jansen, G., &amp; Boon, M. (2022). </w:t>
      </w:r>
      <w:r>
        <w:t xml:space="preserve">A Capability Approach to worker dignity under Algorithmic Management. </w:t>
      </w:r>
      <w:r>
        <w:rPr>
          <w:i/>
          <w:iCs/>
        </w:rPr>
        <w:t>Ethics and Information Technology</w:t>
      </w:r>
      <w:r>
        <w:t xml:space="preserve">, </w:t>
      </w:r>
      <w:r>
        <w:rPr>
          <w:i/>
          <w:iCs/>
        </w:rPr>
        <w:t>24</w:t>
      </w:r>
      <w:r>
        <w:t>(1), 10. https://doi.org/10.1007/s10676-022-09637-y</w:t>
      </w:r>
    </w:p>
    <w:p w14:paraId="07063FC0" w14:textId="77777777" w:rsidR="0036017A" w:rsidRDefault="0036017A" w:rsidP="0036017A">
      <w:pPr>
        <w:pStyle w:val="Bibliographie"/>
      </w:pPr>
      <w:r>
        <w:t xml:space="preserve">Lassalle, P., &amp; Scott, J. M. (2018). Breaking-out? A reconceptualisation of the business development process through diversification: the case of Polish new migrant entrepreneurs in Glasgow. </w:t>
      </w:r>
      <w:r>
        <w:rPr>
          <w:i/>
          <w:iCs/>
        </w:rPr>
        <w:t>Journal of Ethnic and Migration Studies</w:t>
      </w:r>
      <w:r>
        <w:t xml:space="preserve">, </w:t>
      </w:r>
      <w:r>
        <w:rPr>
          <w:i/>
          <w:iCs/>
        </w:rPr>
        <w:t>44</w:t>
      </w:r>
      <w:r>
        <w:t>(15), 2524‑2543. https://doi.org/10.1080/1369183X.2017.1391077</w:t>
      </w:r>
    </w:p>
    <w:p w14:paraId="15C84D2B" w14:textId="77777777" w:rsidR="0036017A" w:rsidRDefault="0036017A" w:rsidP="0036017A">
      <w:pPr>
        <w:pStyle w:val="Bibliographie"/>
      </w:pPr>
      <w:r>
        <w:t xml:space="preserve">Lawrence, T. B., Suddaby, R., &amp; Leca, B. (2009). </w:t>
      </w:r>
      <w:r>
        <w:rPr>
          <w:i/>
          <w:iCs/>
        </w:rPr>
        <w:t>Institutional Work : Actors and Agency in Institutional Studies of Organizations</w:t>
      </w:r>
      <w:r>
        <w:t>. Cambridge University Press.</w:t>
      </w:r>
    </w:p>
    <w:p w14:paraId="404528BD" w14:textId="77777777" w:rsidR="0036017A" w:rsidRDefault="0036017A" w:rsidP="0036017A">
      <w:pPr>
        <w:pStyle w:val="Bibliographie"/>
      </w:pPr>
      <w:r>
        <w:t xml:space="preserve">Lawrence, T., &amp; SUDDABY, R. (2006). Institutions and institutional work. In </w:t>
      </w:r>
      <w:r>
        <w:rPr>
          <w:i/>
          <w:iCs/>
        </w:rPr>
        <w:t>Handbook of Organization Studies</w:t>
      </w:r>
      <w:r>
        <w:t xml:space="preserve"> (Vol. 2, p. 215‑254). https://doi.org/10.4135/9781848608030.n7</w:t>
      </w:r>
    </w:p>
    <w:p w14:paraId="3838A464" w14:textId="77777777" w:rsidR="0036017A" w:rsidRDefault="0036017A" w:rsidP="0036017A">
      <w:pPr>
        <w:pStyle w:val="Bibliographie"/>
      </w:pPr>
      <w:r>
        <w:t xml:space="preserve">Lawrence, T., Suddaby, R., &amp; Leca, B. (2011). Institutional Work : Refocusing Institutional Studies of Organization. </w:t>
      </w:r>
      <w:r>
        <w:rPr>
          <w:i/>
          <w:iCs/>
        </w:rPr>
        <w:t>Journal of Management Inquiry</w:t>
      </w:r>
      <w:r>
        <w:t xml:space="preserve">, </w:t>
      </w:r>
      <w:r>
        <w:rPr>
          <w:i/>
          <w:iCs/>
        </w:rPr>
        <w:t>20</w:t>
      </w:r>
      <w:r>
        <w:t>(1), 52‑58. https://doi.org/10.1177/1056492610387222</w:t>
      </w:r>
    </w:p>
    <w:p w14:paraId="70075FF9" w14:textId="77777777" w:rsidR="0036017A" w:rsidRDefault="0036017A" w:rsidP="0036017A">
      <w:pPr>
        <w:pStyle w:val="Bibliographie"/>
      </w:pPr>
      <w:r>
        <w:t xml:space="preserve">Leca, B., Battilana, J., &amp; Boxenbaum, E. (2008). </w:t>
      </w:r>
      <w:r>
        <w:rPr>
          <w:i/>
          <w:iCs/>
        </w:rPr>
        <w:t>AGENCY AND INSTITUTIONS: A REVIEW OF INSTITUTIONAL ENTREPRENEURSHIP</w:t>
      </w:r>
      <w:r>
        <w:t>. 52.</w:t>
      </w:r>
    </w:p>
    <w:p w14:paraId="65F9D6E1" w14:textId="77777777" w:rsidR="0036017A" w:rsidRDefault="0036017A" w:rsidP="0036017A">
      <w:pPr>
        <w:pStyle w:val="Bibliographie"/>
      </w:pPr>
      <w:r>
        <w:t xml:space="preserve">Lee, M. K., Kusbit, D., Metsky, E., &amp; Dabbish, L. (2015). Working with Machines : The Impact of Algorithmic and Data-Driven Management on Human Workers. </w:t>
      </w:r>
      <w:r>
        <w:rPr>
          <w:i/>
          <w:iCs/>
        </w:rPr>
        <w:t>Proceedings of the 33rd Annual ACM Conference on Human Factors in Computing Systems</w:t>
      </w:r>
      <w:r>
        <w:t>, 1603‑1612. https://doi.org/10.1145/2702123.2702548</w:t>
      </w:r>
    </w:p>
    <w:p w14:paraId="3CB566A8" w14:textId="77777777" w:rsidR="0036017A" w:rsidRDefault="0036017A" w:rsidP="0036017A">
      <w:pPr>
        <w:pStyle w:val="Bibliographie"/>
      </w:pPr>
      <w:r>
        <w:lastRenderedPageBreak/>
        <w:t xml:space="preserve">Lehdonvirta, V. (2018). Flexibility in the gig economy : Managing time on three online piecework platforms. </w:t>
      </w:r>
      <w:r>
        <w:rPr>
          <w:i/>
          <w:iCs/>
        </w:rPr>
        <w:t>New Technology, Work and Employment</w:t>
      </w:r>
      <w:r>
        <w:t xml:space="preserve">, </w:t>
      </w:r>
      <w:r>
        <w:rPr>
          <w:i/>
          <w:iCs/>
        </w:rPr>
        <w:t>33</w:t>
      </w:r>
      <w:r>
        <w:t>. https://doi.org/10.1111/ntwe.12102</w:t>
      </w:r>
    </w:p>
    <w:p w14:paraId="16300A9C" w14:textId="77777777" w:rsidR="0036017A" w:rsidRPr="0036017A" w:rsidRDefault="0036017A" w:rsidP="0036017A">
      <w:pPr>
        <w:pStyle w:val="Bibliographie"/>
        <w:rPr>
          <w:lang w:val="fr-FR"/>
        </w:rPr>
      </w:pPr>
      <w:r>
        <w:t xml:space="preserve">Lejeune, G. (2019). </w:t>
      </w:r>
      <w:r w:rsidRPr="0036017A">
        <w:rPr>
          <w:lang w:val="fr-FR"/>
        </w:rPr>
        <w:t xml:space="preserve">La dimension ethnique dans le travail des chauffeurs de taxi parisiens : Sociabilité, pratiques et organisation du travail quotidien. </w:t>
      </w:r>
      <w:r w:rsidRPr="0036017A">
        <w:rPr>
          <w:i/>
          <w:iCs/>
          <w:lang w:val="fr-FR"/>
        </w:rPr>
        <w:t>Emulations - Revue de sciences sociales</w:t>
      </w:r>
      <w:r w:rsidRPr="0036017A">
        <w:rPr>
          <w:lang w:val="fr-FR"/>
        </w:rPr>
        <w:t>. https://doi.org/10.14428/emulations.varia.022</w:t>
      </w:r>
    </w:p>
    <w:p w14:paraId="4C13B267" w14:textId="77777777" w:rsidR="0036017A" w:rsidRDefault="0036017A" w:rsidP="0036017A">
      <w:pPr>
        <w:pStyle w:val="Bibliographie"/>
      </w:pPr>
      <w:r>
        <w:t xml:space="preserve">Leonardi, P. M. (2013). Theoretical foundations for the study of sociomateriality. </w:t>
      </w:r>
      <w:r>
        <w:rPr>
          <w:i/>
          <w:iCs/>
        </w:rPr>
        <w:t>Information and Organization</w:t>
      </w:r>
      <w:r>
        <w:t xml:space="preserve">, </w:t>
      </w:r>
      <w:r>
        <w:rPr>
          <w:i/>
          <w:iCs/>
        </w:rPr>
        <w:t>23</w:t>
      </w:r>
      <w:r>
        <w:t>(2), 59‑76. https://doi.org/10.1016/j.infoandorg.2013.02.002</w:t>
      </w:r>
    </w:p>
    <w:p w14:paraId="2AAFE7F2" w14:textId="77777777" w:rsidR="0036017A" w:rsidRDefault="0036017A" w:rsidP="0036017A">
      <w:pPr>
        <w:pStyle w:val="Bibliographie"/>
      </w:pPr>
      <w:r>
        <w:t xml:space="preserve">Levy, J. S. (2008). Case Studies : Types, Designs, and Logics of Inference. </w:t>
      </w:r>
      <w:r>
        <w:rPr>
          <w:i/>
          <w:iCs/>
        </w:rPr>
        <w:t>Conflict Management and Peace Science</w:t>
      </w:r>
      <w:r>
        <w:t xml:space="preserve">, </w:t>
      </w:r>
      <w:r>
        <w:rPr>
          <w:i/>
          <w:iCs/>
        </w:rPr>
        <w:t>25</w:t>
      </w:r>
      <w:r>
        <w:t>(1), 1‑18. https://doi.org/10.1080/07388940701860318</w:t>
      </w:r>
    </w:p>
    <w:p w14:paraId="3961F02D" w14:textId="77777777" w:rsidR="0036017A" w:rsidRDefault="0036017A" w:rsidP="0036017A">
      <w:pPr>
        <w:pStyle w:val="Bibliographie"/>
      </w:pPr>
      <w:r>
        <w:t xml:space="preserve">Lobel, O. (2018). </w:t>
      </w:r>
      <w:r>
        <w:rPr>
          <w:i/>
          <w:iCs/>
        </w:rPr>
        <w:t>Coase and the Platform Economy</w:t>
      </w:r>
      <w:r>
        <w:t xml:space="preserve"> (SSRN Scholarly Paper 3083764). https://doi.org/10.2139/ssrn.3083764</w:t>
      </w:r>
    </w:p>
    <w:p w14:paraId="7D47D033" w14:textId="77777777" w:rsidR="0036017A" w:rsidRDefault="0036017A" w:rsidP="0036017A">
      <w:pPr>
        <w:pStyle w:val="Bibliographie"/>
      </w:pPr>
      <w:r>
        <w:t xml:space="preserve">Lounsbury, M., Steele, C. W., Wang, M. S., &amp; Toubiana, M. (2021). New Directions in the Study of Institutional Logics : From Tools to Phenomena. </w:t>
      </w:r>
      <w:r>
        <w:rPr>
          <w:i/>
          <w:iCs/>
        </w:rPr>
        <w:t>Annual Review of Sociology</w:t>
      </w:r>
      <w:r>
        <w:t xml:space="preserve">, </w:t>
      </w:r>
      <w:r>
        <w:rPr>
          <w:i/>
          <w:iCs/>
        </w:rPr>
        <w:t>47</w:t>
      </w:r>
      <w:r>
        <w:t>, 261‑280.</w:t>
      </w:r>
    </w:p>
    <w:p w14:paraId="470B3D45" w14:textId="77777777" w:rsidR="0036017A" w:rsidRDefault="0036017A" w:rsidP="0036017A">
      <w:pPr>
        <w:pStyle w:val="Bibliographie"/>
      </w:pPr>
      <w:r>
        <w:t xml:space="preserve">MacDonald, R., &amp; Giazitzoglu, A. (2019). Youth, enterprise and precarity : Or, what is, and what is wrong with, the ‘gig economy’? </w:t>
      </w:r>
      <w:r>
        <w:rPr>
          <w:i/>
          <w:iCs/>
        </w:rPr>
        <w:t>Journal of Sociology</w:t>
      </w:r>
      <w:r>
        <w:t xml:space="preserve">, </w:t>
      </w:r>
      <w:r>
        <w:rPr>
          <w:i/>
          <w:iCs/>
        </w:rPr>
        <w:t>55</w:t>
      </w:r>
      <w:r>
        <w:t>(4), 724‑740. https://doi.org/10.1177/1440783319837604</w:t>
      </w:r>
    </w:p>
    <w:p w14:paraId="153A6CF1" w14:textId="77777777" w:rsidR="0036017A" w:rsidRDefault="0036017A" w:rsidP="0036017A">
      <w:pPr>
        <w:pStyle w:val="Bibliographie"/>
      </w:pPr>
      <w:r>
        <w:t xml:space="preserve">Mahoney, J., &amp; Thelen, K. (2010). </w:t>
      </w:r>
      <w:r>
        <w:rPr>
          <w:i/>
          <w:iCs/>
        </w:rPr>
        <w:t>Explaining Institutional Change : Ambiguity, Agency, and Power</w:t>
      </w:r>
      <w:r>
        <w:t>. Cambridge University Press.</w:t>
      </w:r>
    </w:p>
    <w:p w14:paraId="7D720A1A" w14:textId="77777777" w:rsidR="0036017A" w:rsidRDefault="0036017A" w:rsidP="0036017A">
      <w:pPr>
        <w:pStyle w:val="Bibliographie"/>
      </w:pPr>
      <w:r>
        <w:t xml:space="preserve">Mansell, R., &amp; Steinmueller, W. E. (2020). </w:t>
      </w:r>
      <w:r>
        <w:rPr>
          <w:i/>
          <w:iCs/>
        </w:rPr>
        <w:t>Advanced Introduction to Platform Economics</w:t>
      </w:r>
      <w:r>
        <w:t>. Edward Elgar Publishing.</w:t>
      </w:r>
    </w:p>
    <w:p w14:paraId="1AFA7C43" w14:textId="77777777" w:rsidR="0036017A" w:rsidRDefault="0036017A" w:rsidP="0036017A">
      <w:pPr>
        <w:pStyle w:val="Bibliographie"/>
      </w:pPr>
      <w:r>
        <w:t xml:space="preserve">Marcus, G. E. (1995). Ethnography in/of the World System : The Emergence of Multi-Sited Ethnography. </w:t>
      </w:r>
      <w:r>
        <w:rPr>
          <w:i/>
          <w:iCs/>
        </w:rPr>
        <w:t>Annual Review of Anthropology</w:t>
      </w:r>
      <w:r>
        <w:t xml:space="preserve">, </w:t>
      </w:r>
      <w:r>
        <w:rPr>
          <w:i/>
          <w:iCs/>
        </w:rPr>
        <w:t>24</w:t>
      </w:r>
      <w:r>
        <w:t xml:space="preserve">(1), 95‑117. </w:t>
      </w:r>
      <w:r>
        <w:lastRenderedPageBreak/>
        <w:t>https://doi.org/10.1146/annurev.an.24.100195.000523</w:t>
      </w:r>
    </w:p>
    <w:p w14:paraId="167DD0B6" w14:textId="77777777" w:rsidR="0036017A" w:rsidRDefault="0036017A" w:rsidP="0036017A">
      <w:pPr>
        <w:pStyle w:val="Bibliographie"/>
      </w:pPr>
      <w:r>
        <w:t xml:space="preserve">Markman, G. D., Lieberman, M., Leiblein, M., Wei, L.-Q., &amp; Wang, Y. (2021). The Distinctive Domain of the Sharing Economy : Definitions, Value Creation, and Implications for Research. </w:t>
      </w:r>
      <w:r>
        <w:rPr>
          <w:i/>
          <w:iCs/>
        </w:rPr>
        <w:t>Journal of Management Studies</w:t>
      </w:r>
      <w:r>
        <w:t xml:space="preserve">, </w:t>
      </w:r>
      <w:r>
        <w:rPr>
          <w:i/>
          <w:iCs/>
        </w:rPr>
        <w:t>58</w:t>
      </w:r>
      <w:r>
        <w:t>(4), 927‑948. https://doi.org/10.1111/joms.12707</w:t>
      </w:r>
    </w:p>
    <w:p w14:paraId="73BC9CB2" w14:textId="77777777" w:rsidR="0036017A" w:rsidRDefault="0036017A" w:rsidP="0036017A">
      <w:pPr>
        <w:pStyle w:val="Bibliographie"/>
      </w:pPr>
      <w:r>
        <w:t xml:space="preserve">Marquis, E. B., Kim, S., Alahmad, R., Pierce, C. S., &amp; Robert Jr., L. P. (2018). Impacts of Perceived Behavior Control and Emotional Labor on Gig Workers. </w:t>
      </w:r>
      <w:r>
        <w:rPr>
          <w:i/>
          <w:iCs/>
        </w:rPr>
        <w:t>Companion of the 2018 ACM Conference on Computer Supported Cooperative Work and Social Computing</w:t>
      </w:r>
      <w:r>
        <w:t>, 241‑244. https://doi.org/10.1145/3272973.3274065</w:t>
      </w:r>
    </w:p>
    <w:p w14:paraId="25D45CEA" w14:textId="77777777" w:rsidR="0036017A" w:rsidRDefault="0036017A" w:rsidP="0036017A">
      <w:pPr>
        <w:pStyle w:val="Bibliographie"/>
      </w:pPr>
      <w:r>
        <w:t xml:space="preserve">Mateescu, A. (2023). Explainer : Challenging Worker Datafication. </w:t>
      </w:r>
      <w:r>
        <w:rPr>
          <w:i/>
          <w:iCs/>
        </w:rPr>
        <w:t>SSRN Electronic Journal</w:t>
      </w:r>
      <w:r>
        <w:t>. https://doi.org/10.2139/ssrn.4584505</w:t>
      </w:r>
    </w:p>
    <w:p w14:paraId="5EFD4769" w14:textId="77777777" w:rsidR="0036017A" w:rsidRDefault="0036017A" w:rsidP="0036017A">
      <w:pPr>
        <w:pStyle w:val="Bibliographie"/>
      </w:pPr>
      <w:r>
        <w:t xml:space="preserve">McDaid, E., Andon, P., &amp; Free, C. (2023). Algorithmic management and the politics of demand : Control and resistance at Uber. </w:t>
      </w:r>
      <w:r>
        <w:rPr>
          <w:i/>
          <w:iCs/>
        </w:rPr>
        <w:t>Accounting, Organizations and Society</w:t>
      </w:r>
      <w:r>
        <w:t xml:space="preserve">, </w:t>
      </w:r>
      <w:r>
        <w:rPr>
          <w:i/>
          <w:iCs/>
        </w:rPr>
        <w:t>109</w:t>
      </w:r>
      <w:r>
        <w:t>, 101465. https://doi.org/10.1016/j.aos.2023.101465</w:t>
      </w:r>
    </w:p>
    <w:p w14:paraId="35A96F25" w14:textId="77777777" w:rsidR="0036017A" w:rsidRDefault="0036017A" w:rsidP="0036017A">
      <w:pPr>
        <w:pStyle w:val="Bibliographie"/>
      </w:pPr>
      <w:r>
        <w:t xml:space="preserve">McInerney, P.-B. (2008). Showdown at Kykuit : Field-Configuring Events as Loci for Conventionalizing Accounts. </w:t>
      </w:r>
      <w:r>
        <w:rPr>
          <w:i/>
          <w:iCs/>
        </w:rPr>
        <w:t>Journal of Management Studies</w:t>
      </w:r>
      <w:r>
        <w:t xml:space="preserve">, </w:t>
      </w:r>
      <w:r>
        <w:rPr>
          <w:i/>
          <w:iCs/>
        </w:rPr>
        <w:t>45</w:t>
      </w:r>
      <w:r>
        <w:t>(6), 1089‑1116. https://doi.org/10.1111/j.1467-6486.2008.00784.x</w:t>
      </w:r>
    </w:p>
    <w:p w14:paraId="4019BCC7" w14:textId="77777777" w:rsidR="0036017A" w:rsidRDefault="0036017A" w:rsidP="0036017A">
      <w:pPr>
        <w:pStyle w:val="Bibliographie"/>
      </w:pPr>
      <w:r>
        <w:t xml:space="preserve">Meijerink, J., Jansen, G., &amp; Daskalova, V. (2021). Platform economy puzzles : The need for a multidisciplinary perspective on gig work. In J. Meijerink, G. Jansen, &amp; V. Daskalova (Éds.), </w:t>
      </w:r>
      <w:r>
        <w:rPr>
          <w:i/>
          <w:iCs/>
        </w:rPr>
        <w:t>Platform Economy Puzzles</w:t>
      </w:r>
      <w:r>
        <w:t>. Edward Elgar Publishing. https://doi.org/10.4337/9781839100284.00009</w:t>
      </w:r>
    </w:p>
    <w:p w14:paraId="366BEC12" w14:textId="77777777" w:rsidR="0036017A" w:rsidRPr="0036017A" w:rsidRDefault="0036017A" w:rsidP="0036017A">
      <w:pPr>
        <w:pStyle w:val="Bibliographie"/>
        <w:rPr>
          <w:lang w:val="fr-FR"/>
        </w:rPr>
      </w:pPr>
      <w:r>
        <w:t xml:space="preserve">Mercure, D., &amp; Vultur, M. (2019). </w:t>
      </w:r>
      <w:r w:rsidRPr="0036017A">
        <w:rPr>
          <w:lang w:val="fr-FR"/>
        </w:rPr>
        <w:t xml:space="preserve">Dix concepts pour penser le nouveau monde du travail. </w:t>
      </w:r>
      <w:r w:rsidRPr="0036017A">
        <w:rPr>
          <w:i/>
          <w:iCs/>
          <w:lang w:val="fr-FR"/>
        </w:rPr>
        <w:t>http://journals.openedition.org/lectures</w:t>
      </w:r>
      <w:r w:rsidRPr="0036017A">
        <w:rPr>
          <w:lang w:val="fr-FR"/>
        </w:rPr>
        <w:t>. https://journals.openedition.org/lectures/37232</w:t>
      </w:r>
    </w:p>
    <w:p w14:paraId="654C36D8" w14:textId="77777777" w:rsidR="0036017A" w:rsidRDefault="0036017A" w:rsidP="0036017A">
      <w:pPr>
        <w:pStyle w:val="Bibliographie"/>
      </w:pPr>
      <w:r>
        <w:t xml:space="preserve">Micelotta, E., Lounsbury, M., &amp; Greenwood, R. (2017). Pathways of Institutional Change : An </w:t>
      </w:r>
      <w:r>
        <w:lastRenderedPageBreak/>
        <w:t xml:space="preserve">Integrative Review and Research Agenda. </w:t>
      </w:r>
      <w:r>
        <w:rPr>
          <w:i/>
          <w:iCs/>
        </w:rPr>
        <w:t>Journal of Management</w:t>
      </w:r>
      <w:r>
        <w:t xml:space="preserve">, </w:t>
      </w:r>
      <w:r>
        <w:rPr>
          <w:i/>
          <w:iCs/>
        </w:rPr>
        <w:t>43</w:t>
      </w:r>
      <w:r>
        <w:t>(6), 1885‑1910. https://doi.org/10.1177/0149206317699522</w:t>
      </w:r>
    </w:p>
    <w:p w14:paraId="37E0E12C" w14:textId="77777777" w:rsidR="0036017A" w:rsidRDefault="0036017A" w:rsidP="0036017A">
      <w:pPr>
        <w:pStyle w:val="Bibliographie"/>
      </w:pPr>
      <w:r>
        <w:t xml:space="preserve">Möhlmann, M., &amp; Zalmanson, L. (2017). </w:t>
      </w:r>
      <w:r>
        <w:rPr>
          <w:i/>
          <w:iCs/>
        </w:rPr>
        <w:t>Hands on the wheel : Navigating algorithmic management and Uber drivers’ autonomy</w:t>
      </w:r>
      <w:r>
        <w:t>.</w:t>
      </w:r>
    </w:p>
    <w:p w14:paraId="492B339E" w14:textId="77777777" w:rsidR="0036017A" w:rsidRDefault="0036017A" w:rsidP="0036017A">
      <w:pPr>
        <w:pStyle w:val="Bibliographie"/>
      </w:pPr>
      <w:r>
        <w:t xml:space="preserve">Möhlmann, M., Zalmanson, L., Henfridsson, O., &amp; Gregory, R. (2021). ALGORITHMIC MANAGEMENT OF WORK ON ONLINE LABOR PLATFORMS : WHEN MATCHING MEETS CONTROL. </w:t>
      </w:r>
      <w:r>
        <w:rPr>
          <w:i/>
          <w:iCs/>
        </w:rPr>
        <w:t>MIS Quarterly</w:t>
      </w:r>
      <w:r>
        <w:t>.</w:t>
      </w:r>
    </w:p>
    <w:p w14:paraId="19681E0D" w14:textId="77777777" w:rsidR="0036017A" w:rsidRDefault="0036017A" w:rsidP="0036017A">
      <w:pPr>
        <w:pStyle w:val="Bibliographie"/>
      </w:pPr>
      <w:r>
        <w:t xml:space="preserve">Moisander, J., Groß, C., &amp; Eräranta, K. (2018). Mechanisms of biopower and neoliberal governmentality in precarious work : Mobilizing the dependent self-employed as independent business owners. </w:t>
      </w:r>
      <w:r>
        <w:rPr>
          <w:i/>
          <w:iCs/>
        </w:rPr>
        <w:t>Human Relations</w:t>
      </w:r>
      <w:r>
        <w:t xml:space="preserve">, </w:t>
      </w:r>
      <w:r>
        <w:rPr>
          <w:i/>
          <w:iCs/>
        </w:rPr>
        <w:t>71</w:t>
      </w:r>
      <w:r>
        <w:t>(3), 375‑398. https://doi.org/10.1177/0018726717718918</w:t>
      </w:r>
    </w:p>
    <w:p w14:paraId="4A55908B" w14:textId="77777777" w:rsidR="0036017A" w:rsidRDefault="0036017A" w:rsidP="0036017A">
      <w:pPr>
        <w:pStyle w:val="Bibliographie"/>
      </w:pPr>
      <w:r>
        <w:t xml:space="preserve">Montgomery, T., &amp; Baglioni, S. (2020). Defining the gig economy : Platform capitalism and the reinvention of precarious work. </w:t>
      </w:r>
      <w:r>
        <w:rPr>
          <w:i/>
          <w:iCs/>
        </w:rPr>
        <w:t>International Journal of Sociology and Social Policy</w:t>
      </w:r>
      <w:r>
        <w:t xml:space="preserve">, </w:t>
      </w:r>
      <w:r>
        <w:rPr>
          <w:i/>
          <w:iCs/>
        </w:rPr>
        <w:t>41</w:t>
      </w:r>
      <w:r>
        <w:t>(9/10), 1012‑1025. https://doi.org/10.1108/IJSSP-08-2020-0400</w:t>
      </w:r>
    </w:p>
    <w:p w14:paraId="4F970AB3" w14:textId="77777777" w:rsidR="0036017A" w:rsidRDefault="0036017A" w:rsidP="0036017A">
      <w:pPr>
        <w:pStyle w:val="Bibliographie"/>
      </w:pPr>
      <w:r>
        <w:t xml:space="preserve">Montgomery, T., &amp; Baglioni, S. (2021). Defining the gig economy : Platform capitalism and the reinvention of precarious work. </w:t>
      </w:r>
      <w:r>
        <w:rPr>
          <w:i/>
          <w:iCs/>
        </w:rPr>
        <w:t>International Journal of Sociology and Social Policy</w:t>
      </w:r>
      <w:r>
        <w:t xml:space="preserve">, </w:t>
      </w:r>
      <w:r>
        <w:rPr>
          <w:i/>
          <w:iCs/>
        </w:rPr>
        <w:t>41</w:t>
      </w:r>
      <w:r>
        <w:t>(9/10), 1012‑1025. https://doi.org/10.1108/IJSSP-08-2020-0400</w:t>
      </w:r>
    </w:p>
    <w:p w14:paraId="70824593" w14:textId="77777777" w:rsidR="0036017A" w:rsidRDefault="0036017A" w:rsidP="0036017A">
      <w:pPr>
        <w:pStyle w:val="Bibliographie"/>
      </w:pPr>
      <w:r>
        <w:t xml:space="preserve">Moody, K. (2017). </w:t>
      </w:r>
      <w:r>
        <w:rPr>
          <w:i/>
          <w:iCs/>
        </w:rPr>
        <w:t>On New Terrain : How Capital Is Reshaping the Battleground of Class War</w:t>
      </w:r>
      <w:r>
        <w:t>. Haymarket Books.</w:t>
      </w:r>
    </w:p>
    <w:p w14:paraId="50B3FC5B" w14:textId="77777777" w:rsidR="0036017A" w:rsidRDefault="0036017A" w:rsidP="0036017A">
      <w:pPr>
        <w:pStyle w:val="Bibliographie"/>
      </w:pPr>
      <w:r>
        <w:t xml:space="preserve">Mrvos, D. (2021). Illusioned and Alienated : Can Gig Workers Organise Collectively? </w:t>
      </w:r>
      <w:r>
        <w:rPr>
          <w:i/>
          <w:iCs/>
        </w:rPr>
        <w:t>tripleC: Communication, Capitalism &amp; Critique. Open Access Journal for a Global Sustainable Information Society</w:t>
      </w:r>
      <w:r>
        <w:t xml:space="preserve">, </w:t>
      </w:r>
      <w:r>
        <w:rPr>
          <w:i/>
          <w:iCs/>
        </w:rPr>
        <w:t>19</w:t>
      </w:r>
      <w:r>
        <w:t>(1), 262‑276. https://doi.org/10.31269/triplec.v19i1.1236</w:t>
      </w:r>
    </w:p>
    <w:p w14:paraId="23E514E3" w14:textId="77777777" w:rsidR="0036017A" w:rsidRDefault="0036017A" w:rsidP="0036017A">
      <w:pPr>
        <w:pStyle w:val="Bibliographie"/>
      </w:pPr>
      <w:r>
        <w:t xml:space="preserve">Muldoon, J., &amp; Raekstad, P. (2022). Algorithmic Domination in the Gig Economy. </w:t>
      </w:r>
      <w:r>
        <w:rPr>
          <w:i/>
          <w:iCs/>
        </w:rPr>
        <w:t>European Journal of Political Theory</w:t>
      </w:r>
      <w:r>
        <w:t>, 14748851221082078. https://doi.org/10.1177/14748851221082078</w:t>
      </w:r>
    </w:p>
    <w:p w14:paraId="265F1C89" w14:textId="77777777" w:rsidR="0036017A" w:rsidRDefault="0036017A" w:rsidP="0036017A">
      <w:pPr>
        <w:pStyle w:val="Bibliographie"/>
      </w:pPr>
      <w:r>
        <w:lastRenderedPageBreak/>
        <w:t xml:space="preserve">Murgia, A., &amp; Pulignano, V. (2021). Neither precarious nor entrepreneur : The subjective experience of hybrid self-employed workers. </w:t>
      </w:r>
      <w:r>
        <w:rPr>
          <w:i/>
          <w:iCs/>
        </w:rPr>
        <w:t>Economic and Industrial Democracy</w:t>
      </w:r>
      <w:r>
        <w:t xml:space="preserve">, </w:t>
      </w:r>
      <w:r>
        <w:rPr>
          <w:i/>
          <w:iCs/>
        </w:rPr>
        <w:t>42</w:t>
      </w:r>
      <w:r>
        <w:t>(4), 1351‑1377. https://doi.org/10.1177/0143831X19873966</w:t>
      </w:r>
    </w:p>
    <w:p w14:paraId="29D685F8" w14:textId="77777777" w:rsidR="0036017A" w:rsidRDefault="0036017A" w:rsidP="0036017A">
      <w:pPr>
        <w:pStyle w:val="Bibliographie"/>
      </w:pPr>
      <w:r>
        <w:t xml:space="preserve">Newlands, G. (2022). GIG WORKERS Mechanisms and consequences. </w:t>
      </w:r>
      <w:r>
        <w:rPr>
          <w:i/>
          <w:iCs/>
        </w:rPr>
        <w:t>The Routledge Handbook of the Gig Economy</w:t>
      </w:r>
      <w:r>
        <w:t>.</w:t>
      </w:r>
    </w:p>
    <w:p w14:paraId="25DE3889" w14:textId="77777777" w:rsidR="0036017A" w:rsidRDefault="0036017A" w:rsidP="0036017A">
      <w:pPr>
        <w:pStyle w:val="Bibliographie"/>
      </w:pPr>
      <w:r>
        <w:t xml:space="preserve">Orlikowski, W. J. (2007). Sociomaterial Practices : Exploring Technology at Work. </w:t>
      </w:r>
      <w:r>
        <w:rPr>
          <w:i/>
          <w:iCs/>
        </w:rPr>
        <w:t>Organization Studies</w:t>
      </w:r>
      <w:r>
        <w:t xml:space="preserve">, </w:t>
      </w:r>
      <w:r>
        <w:rPr>
          <w:i/>
          <w:iCs/>
        </w:rPr>
        <w:t>28</w:t>
      </w:r>
      <w:r>
        <w:t>(9), 1435‑1448. https://doi.org/10.1177/0170840607081138</w:t>
      </w:r>
    </w:p>
    <w:p w14:paraId="592BB782" w14:textId="77777777" w:rsidR="0036017A" w:rsidRDefault="0036017A" w:rsidP="0036017A">
      <w:pPr>
        <w:pStyle w:val="Bibliographie"/>
      </w:pPr>
      <w:r>
        <w:t xml:space="preserve">Orlikowski, W. J., &amp; Scott, S. V. (2008). 10 Sociomateriality : Challenging the Separation of Technology, Work and Organization. </w:t>
      </w:r>
      <w:r>
        <w:rPr>
          <w:i/>
          <w:iCs/>
        </w:rPr>
        <w:t>Academy of Management Annals</w:t>
      </w:r>
      <w:r>
        <w:t xml:space="preserve">, </w:t>
      </w:r>
      <w:r>
        <w:rPr>
          <w:i/>
          <w:iCs/>
        </w:rPr>
        <w:t>2</w:t>
      </w:r>
      <w:r>
        <w:t>(1), 433‑474. https://doi.org/10.5465/19416520802211644</w:t>
      </w:r>
    </w:p>
    <w:p w14:paraId="7D2BEAF6" w14:textId="77777777" w:rsidR="0036017A" w:rsidRDefault="0036017A" w:rsidP="0036017A">
      <w:pPr>
        <w:pStyle w:val="Bibliographie"/>
      </w:pPr>
      <w:r>
        <w:t xml:space="preserve">Pangrazio, L., Bishop, C., &amp; Lee, F. (2023). Old Media, New Gigs : The Discursive Construction of the Gig Economy in Australian News Media. </w:t>
      </w:r>
      <w:r>
        <w:rPr>
          <w:i/>
          <w:iCs/>
        </w:rPr>
        <w:t>Work, Employment and Society</w:t>
      </w:r>
      <w:r>
        <w:t xml:space="preserve">, </w:t>
      </w:r>
      <w:r>
        <w:rPr>
          <w:i/>
          <w:iCs/>
        </w:rPr>
        <w:t>37</w:t>
      </w:r>
      <w:r>
        <w:t>(3), 606‑624. https://doi.org/10.1177/09500170211034663</w:t>
      </w:r>
    </w:p>
    <w:p w14:paraId="18E1DF6C" w14:textId="77777777" w:rsidR="0036017A" w:rsidRDefault="0036017A" w:rsidP="0036017A">
      <w:pPr>
        <w:pStyle w:val="Bibliographie"/>
      </w:pPr>
      <w:r>
        <w:t xml:space="preserve">Parton, N. (2008). The Social Construction of Reality : A Treatise in the Sociology of Knowledge, Peter L. Berger and Thomas Luckman, Harmondsworth, Penguin Books, 1967, pp. 249, ISBN 978-0140135480. </w:t>
      </w:r>
      <w:r>
        <w:rPr>
          <w:i/>
          <w:iCs/>
        </w:rPr>
        <w:t>The British Journal of Social Work</w:t>
      </w:r>
      <w:r>
        <w:t xml:space="preserve">, </w:t>
      </w:r>
      <w:r>
        <w:rPr>
          <w:i/>
          <w:iCs/>
        </w:rPr>
        <w:t>38</w:t>
      </w:r>
      <w:r>
        <w:t>(4), 823‑824. https://doi.org/10.1093/bjsw/bcn068</w:t>
      </w:r>
    </w:p>
    <w:p w14:paraId="2C44F60C" w14:textId="77777777" w:rsidR="0036017A" w:rsidRDefault="0036017A" w:rsidP="0036017A">
      <w:pPr>
        <w:pStyle w:val="Bibliographie"/>
      </w:pPr>
      <w:r>
        <w:t xml:space="preserve">Patriotta, G., Gond, J.-P., &amp; Schultz, F. (2011). Maintaining Legitimacy : Controversies, Orders of Worth, and Public Justifications. </w:t>
      </w:r>
      <w:r>
        <w:rPr>
          <w:i/>
          <w:iCs/>
        </w:rPr>
        <w:t>Journal of Management Studies</w:t>
      </w:r>
      <w:r>
        <w:t xml:space="preserve">, </w:t>
      </w:r>
      <w:r>
        <w:rPr>
          <w:i/>
          <w:iCs/>
        </w:rPr>
        <w:t>48</w:t>
      </w:r>
      <w:r>
        <w:t>(8), 1804‑1836. https://doi.org/10.1111/j.1467-6486.2010.00990.x</w:t>
      </w:r>
    </w:p>
    <w:p w14:paraId="6C9FEC98" w14:textId="77777777" w:rsidR="0036017A" w:rsidRDefault="0036017A" w:rsidP="0036017A">
      <w:pPr>
        <w:pStyle w:val="Bibliographie"/>
      </w:pPr>
      <w:r>
        <w:t xml:space="preserve">Pelzer, P., Frenken, K., &amp; Boon, W. (2019). Institutional entrepreneurship in the platform economy : How Uber tried (and failed) to change the Dutch taxi law. </w:t>
      </w:r>
      <w:r>
        <w:rPr>
          <w:i/>
          <w:iCs/>
        </w:rPr>
        <w:t>Environmental Innovation and Societal Transitions</w:t>
      </w:r>
      <w:r>
        <w:t xml:space="preserve">, </w:t>
      </w:r>
      <w:r>
        <w:rPr>
          <w:i/>
          <w:iCs/>
        </w:rPr>
        <w:t>33</w:t>
      </w:r>
      <w:r>
        <w:t>, 1‑12. https://doi.org/10.1016/j.eist.2019.02.003</w:t>
      </w:r>
    </w:p>
    <w:p w14:paraId="4E4472F0" w14:textId="77777777" w:rsidR="0036017A" w:rsidRDefault="0036017A" w:rsidP="0036017A">
      <w:pPr>
        <w:pStyle w:val="Bibliographie"/>
      </w:pPr>
      <w:r>
        <w:t xml:space="preserve">Pernicka, S. (2019). </w:t>
      </w:r>
      <w:r>
        <w:rPr>
          <w:i/>
          <w:iCs/>
        </w:rPr>
        <w:t xml:space="preserve">The Disruption of Taxi and Limousine Markets by Digital Platform </w:t>
      </w:r>
      <w:r>
        <w:rPr>
          <w:i/>
          <w:iCs/>
        </w:rPr>
        <w:lastRenderedPageBreak/>
        <w:t>Corporations in Western Europe and the United States : Responses of Business Associations, Labor Unions, and Other Interest Groups</w:t>
      </w:r>
      <w:r>
        <w:t>. https://escholarship.org/uc/item/5q75j2cc</w:t>
      </w:r>
    </w:p>
    <w:p w14:paraId="32FA346F" w14:textId="77777777" w:rsidR="0036017A" w:rsidRDefault="0036017A" w:rsidP="0036017A">
      <w:pPr>
        <w:pStyle w:val="Bibliographie"/>
      </w:pPr>
      <w:r>
        <w:t xml:space="preserve">Phillips, N., &amp; Hardy, C. (2002). </w:t>
      </w:r>
      <w:r>
        <w:rPr>
          <w:i/>
          <w:iCs/>
        </w:rPr>
        <w:t>Discourse Analysis : Investigating Processes of Social Construction</w:t>
      </w:r>
      <w:r>
        <w:t>. SAGE Publications.</w:t>
      </w:r>
    </w:p>
    <w:p w14:paraId="43BA5898" w14:textId="77777777" w:rsidR="0036017A" w:rsidRDefault="0036017A" w:rsidP="0036017A">
      <w:pPr>
        <w:pStyle w:val="Bibliographie"/>
      </w:pPr>
      <w:r>
        <w:t xml:space="preserve">Pignot, E. (2023). Who is pulling the strings in the platform economy? Accounting for the dark and unexpected sides of algorithmic control. </w:t>
      </w:r>
      <w:r>
        <w:rPr>
          <w:i/>
          <w:iCs/>
        </w:rPr>
        <w:t>Organization</w:t>
      </w:r>
      <w:r>
        <w:t xml:space="preserve">, </w:t>
      </w:r>
      <w:r>
        <w:rPr>
          <w:i/>
          <w:iCs/>
        </w:rPr>
        <w:t>30</w:t>
      </w:r>
      <w:r>
        <w:t>(1), 140‑167. https://doi.org/10.1177/1350508420974523</w:t>
      </w:r>
    </w:p>
    <w:p w14:paraId="5EE5A9FD" w14:textId="77777777" w:rsidR="0036017A" w:rsidRDefault="0036017A" w:rsidP="0036017A">
      <w:pPr>
        <w:pStyle w:val="Bibliographie"/>
      </w:pPr>
      <w:r>
        <w:t xml:space="preserve">Pollman, E., &amp; Barry, J. M. (2016). Regulatory Entrepreneurship. </w:t>
      </w:r>
      <w:r>
        <w:rPr>
          <w:i/>
          <w:iCs/>
        </w:rPr>
        <w:t>Southern California Law Review</w:t>
      </w:r>
      <w:r>
        <w:t xml:space="preserve">, </w:t>
      </w:r>
      <w:r>
        <w:rPr>
          <w:i/>
          <w:iCs/>
        </w:rPr>
        <w:t>90</w:t>
      </w:r>
      <w:r>
        <w:t>(3), 383‑448. https://heinonline.org/HOL/P?h=hein.journals/scal90&amp;i=427</w:t>
      </w:r>
    </w:p>
    <w:p w14:paraId="2BB748E5" w14:textId="77777777" w:rsidR="0036017A" w:rsidRDefault="0036017A" w:rsidP="0036017A">
      <w:pPr>
        <w:pStyle w:val="Bibliographie"/>
      </w:pPr>
      <w:r w:rsidRPr="0036017A">
        <w:rPr>
          <w:lang w:val="fr-FR"/>
        </w:rPr>
        <w:t xml:space="preserve">Prabhat, S., Nanavati, S., &amp; Rangaswamy, N. (2019). </w:t>
      </w:r>
      <w:r>
        <w:rPr>
          <w:i/>
          <w:iCs/>
        </w:rPr>
        <w:t>India’s « Uberwallah » : Profiling Uber drivers in the gig economy</w:t>
      </w:r>
      <w:r>
        <w:t xml:space="preserve"> (p. 5). https://doi.org/10.1145/3287098.3287139</w:t>
      </w:r>
    </w:p>
    <w:p w14:paraId="317447F1" w14:textId="77777777" w:rsidR="0036017A" w:rsidRDefault="0036017A" w:rsidP="0036017A">
      <w:pPr>
        <w:pStyle w:val="Bibliographie"/>
      </w:pPr>
      <w:r>
        <w:t xml:space="preserve">Prassl, J. (2018). </w:t>
      </w:r>
      <w:r>
        <w:rPr>
          <w:i/>
          <w:iCs/>
        </w:rPr>
        <w:t>Humans as a Service : The Promise and Perils of Work in the Gig Economy</w:t>
      </w:r>
      <w:r>
        <w:t>. Oxford University Press.</w:t>
      </w:r>
    </w:p>
    <w:p w14:paraId="54F8BEB8" w14:textId="77777777" w:rsidR="0036017A" w:rsidRDefault="0036017A" w:rsidP="0036017A">
      <w:pPr>
        <w:pStyle w:val="Bibliographie"/>
      </w:pPr>
      <w:r>
        <w:t xml:space="preserve">Pregenzer, M., Remus, U., &amp; Wiener, M. (2021). </w:t>
      </w:r>
      <w:r>
        <w:rPr>
          <w:i/>
          <w:iCs/>
        </w:rPr>
        <w:t>Algorithms in the Driver’s Seat : Explaining Workers’ Reactions to Algorithmic Control</w:t>
      </w:r>
      <w:r>
        <w:t>.</w:t>
      </w:r>
    </w:p>
    <w:p w14:paraId="65B96E56" w14:textId="77777777" w:rsidR="0036017A" w:rsidRDefault="0036017A" w:rsidP="0036017A">
      <w:pPr>
        <w:pStyle w:val="Bibliographie"/>
      </w:pPr>
      <w:r>
        <w:t xml:space="preserve">Pulignano, V., &amp; Doerflinger, N. (2017). Expanding social actor-based explanations in labour market dualisation research : A combined macro-micro and micro-macro approach. </w:t>
      </w:r>
      <w:r>
        <w:rPr>
          <w:i/>
          <w:iCs/>
        </w:rPr>
        <w:t>Employee Relations</w:t>
      </w:r>
      <w:r>
        <w:t xml:space="preserve">, </w:t>
      </w:r>
      <w:r>
        <w:rPr>
          <w:i/>
          <w:iCs/>
        </w:rPr>
        <w:t>40</w:t>
      </w:r>
      <w:r>
        <w:t>, 00‑00. https://doi.org/10.1108/ER-12-2016-0239</w:t>
      </w:r>
    </w:p>
    <w:p w14:paraId="15CABCC0" w14:textId="77777777" w:rsidR="0036017A" w:rsidRDefault="0036017A" w:rsidP="0036017A">
      <w:pPr>
        <w:pStyle w:val="Bibliographie"/>
      </w:pPr>
      <w:r>
        <w:t xml:space="preserve">Pulignano, V., Doerflinger, N., &amp; Keune, M. (2020). Re-introducing the company in the analysis of labour market dualisation : Variety of patterns and diversity of outcomes between standard and non-standard workers in multinational subsidiaries in Belgium, Germany and Britain. </w:t>
      </w:r>
      <w:r>
        <w:rPr>
          <w:i/>
          <w:iCs/>
        </w:rPr>
        <w:t>Economic and Industrial Democracy</w:t>
      </w:r>
      <w:r>
        <w:t xml:space="preserve">, </w:t>
      </w:r>
      <w:r>
        <w:rPr>
          <w:i/>
          <w:iCs/>
        </w:rPr>
        <w:t>41</w:t>
      </w:r>
      <w:r>
        <w:t>(3), 586‑609. https://doi.org/10.1177/0143831X17731610</w:t>
      </w:r>
    </w:p>
    <w:p w14:paraId="1DB7CD9F" w14:textId="77777777" w:rsidR="0036017A" w:rsidRDefault="0036017A" w:rsidP="0036017A">
      <w:pPr>
        <w:pStyle w:val="Bibliographie"/>
      </w:pPr>
      <w:r>
        <w:t xml:space="preserve">Ramirez, C. (2013). ‘We are being Pilloried for Something, We Did Not Even Know We Had </w:t>
      </w:r>
      <w:r>
        <w:lastRenderedPageBreak/>
        <w:t xml:space="preserve">Done Wrong!’ Quality Control and Orders of Worth in the British Audit Profession. </w:t>
      </w:r>
      <w:r>
        <w:rPr>
          <w:i/>
          <w:iCs/>
        </w:rPr>
        <w:t>Journal of Management Studies</w:t>
      </w:r>
      <w:r>
        <w:t xml:space="preserve">, </w:t>
      </w:r>
      <w:r>
        <w:rPr>
          <w:i/>
          <w:iCs/>
        </w:rPr>
        <w:t>50</w:t>
      </w:r>
      <w:r>
        <w:t>(5), 845‑869. https://doi.org/10.1111/joms.12011</w:t>
      </w:r>
    </w:p>
    <w:p w14:paraId="2F580542" w14:textId="77777777" w:rsidR="0036017A" w:rsidRDefault="0036017A" w:rsidP="0036017A">
      <w:pPr>
        <w:pStyle w:val="Bibliographie"/>
      </w:pPr>
      <w:r>
        <w:t xml:space="preserve">Rath, J., &amp; Swagerman, A. (2016). Promoting ethnic entrepreneurship in European cities : Sometimes ambitious, mostly absent, rarely addressing structural features. </w:t>
      </w:r>
      <w:r>
        <w:rPr>
          <w:i/>
          <w:iCs/>
        </w:rPr>
        <w:t>International Migration</w:t>
      </w:r>
      <w:r>
        <w:t xml:space="preserve">, </w:t>
      </w:r>
      <w:r>
        <w:rPr>
          <w:i/>
          <w:iCs/>
        </w:rPr>
        <w:t>54</w:t>
      </w:r>
      <w:r>
        <w:t>. https://doi.org/10.1111/imig.12215</w:t>
      </w:r>
    </w:p>
    <w:p w14:paraId="5ECE8D2A" w14:textId="77777777" w:rsidR="0036017A" w:rsidRDefault="0036017A" w:rsidP="0036017A">
      <w:pPr>
        <w:pStyle w:val="Bibliographie"/>
      </w:pPr>
      <w:r>
        <w:t xml:space="preserve">Reinecke, J., Van Bommel, K., &amp; Spicer, A. (2017). When Orders of Worth Clash : Negotiating Legitimacy in Situations of Moral Multiplexity. In C. Cloutier, J.-P. Gond, &amp; B. Leca (Éds.), </w:t>
      </w:r>
      <w:r>
        <w:rPr>
          <w:i/>
          <w:iCs/>
        </w:rPr>
        <w:t>Research in the Sociology of Organizations</w:t>
      </w:r>
      <w:r>
        <w:t xml:space="preserve"> (Vol. 52, p. 33‑72). Emerald Publishing Limited. https://doi.org/10.1108/S0733-558X20170000052002</w:t>
      </w:r>
    </w:p>
    <w:p w14:paraId="350A7C72" w14:textId="77777777" w:rsidR="0036017A" w:rsidRDefault="0036017A" w:rsidP="0036017A">
      <w:pPr>
        <w:pStyle w:val="Bibliographie"/>
      </w:pPr>
      <w:r>
        <w:t xml:space="preserve">Rosenblat, A. (2016). </w:t>
      </w:r>
      <w:r>
        <w:rPr>
          <w:i/>
          <w:iCs/>
        </w:rPr>
        <w:t>Algorithmic Labor and Information Asymmetries : A Case Study of Uber’s Drivers</w:t>
      </w:r>
      <w:r>
        <w:t>. 27.</w:t>
      </w:r>
    </w:p>
    <w:p w14:paraId="6E54E260" w14:textId="77777777" w:rsidR="0036017A" w:rsidRDefault="0036017A" w:rsidP="0036017A">
      <w:pPr>
        <w:pStyle w:val="Bibliographie"/>
      </w:pPr>
      <w:r>
        <w:t xml:space="preserve">Rothaermel, F. T. (2001). Incumbent’s advantage through exploiting complementary assets via interfirm cooperation. </w:t>
      </w:r>
      <w:r>
        <w:rPr>
          <w:i/>
          <w:iCs/>
        </w:rPr>
        <w:t>Strategic Management Journal</w:t>
      </w:r>
      <w:r>
        <w:t xml:space="preserve">, </w:t>
      </w:r>
      <w:r>
        <w:rPr>
          <w:i/>
          <w:iCs/>
        </w:rPr>
        <w:t>22</w:t>
      </w:r>
      <w:r>
        <w:t>(6‑7), 687‑699. https://doi.org/10.1002/smj.180</w:t>
      </w:r>
    </w:p>
    <w:p w14:paraId="497D6939" w14:textId="77777777" w:rsidR="0036017A" w:rsidRDefault="0036017A" w:rsidP="0036017A">
      <w:pPr>
        <w:pStyle w:val="Bibliographie"/>
      </w:pPr>
      <w:r>
        <w:t xml:space="preserve">Sannon, S., Sun, B., &amp; Cosley, D. (2022). Privacy, Surveillance, and Power in the Gig Economy. </w:t>
      </w:r>
      <w:r>
        <w:rPr>
          <w:i/>
          <w:iCs/>
        </w:rPr>
        <w:t>CHI Conference on Human Factors in Computing Systems</w:t>
      </w:r>
      <w:r>
        <w:t>, 1‑15. https://doi.org/10.1145/3491102.3502083</w:t>
      </w:r>
    </w:p>
    <w:p w14:paraId="6B3A7C5B" w14:textId="77777777" w:rsidR="0036017A" w:rsidRDefault="0036017A" w:rsidP="0036017A">
      <w:pPr>
        <w:pStyle w:val="Bibliographie"/>
      </w:pPr>
      <w:r>
        <w:t xml:space="preserve">Schneiberg, M., &amp; Clemens, E. S. (2006). The Typical Tools for the Job : Research Strategies in Institutional Analysis*. </w:t>
      </w:r>
      <w:r>
        <w:rPr>
          <w:i/>
          <w:iCs/>
        </w:rPr>
        <w:t>Sociological Theory</w:t>
      </w:r>
      <w:r>
        <w:t xml:space="preserve">, </w:t>
      </w:r>
      <w:r>
        <w:rPr>
          <w:i/>
          <w:iCs/>
        </w:rPr>
        <w:t>24</w:t>
      </w:r>
      <w:r>
        <w:t>(3), 195‑227. https://doi.org/10.1111/j.1467-9558.2006.00288.x</w:t>
      </w:r>
    </w:p>
    <w:p w14:paraId="3DC1A84B" w14:textId="77777777" w:rsidR="0036017A" w:rsidRDefault="0036017A" w:rsidP="0036017A">
      <w:pPr>
        <w:pStyle w:val="Bibliographie"/>
      </w:pPr>
      <w:r>
        <w:t xml:space="preserve">Schneider, H. (2017). </w:t>
      </w:r>
      <w:r>
        <w:rPr>
          <w:i/>
          <w:iCs/>
        </w:rPr>
        <w:t>Creative Destruction and the Sharing Economy : Uber as Disruptive Innovation</w:t>
      </w:r>
      <w:r>
        <w:t>. Edward Elgar Publishing.</w:t>
      </w:r>
    </w:p>
    <w:p w14:paraId="49621B30" w14:textId="77777777" w:rsidR="0036017A" w:rsidRDefault="0036017A" w:rsidP="0036017A">
      <w:pPr>
        <w:pStyle w:val="Bibliographie"/>
      </w:pPr>
      <w:r>
        <w:t xml:space="preserve">Schor, J. (2021). </w:t>
      </w:r>
      <w:r>
        <w:rPr>
          <w:i/>
          <w:iCs/>
        </w:rPr>
        <w:t>After the Gig : How the Sharing Economy Got Hijacked and How to Win It Back</w:t>
      </w:r>
      <w:r>
        <w:t>.</w:t>
      </w:r>
    </w:p>
    <w:p w14:paraId="53B9E763" w14:textId="77777777" w:rsidR="0036017A" w:rsidRDefault="0036017A" w:rsidP="0036017A">
      <w:pPr>
        <w:pStyle w:val="Bibliographie"/>
      </w:pPr>
      <w:r>
        <w:t xml:space="preserve">Scott, K. S. (2022). Making sense of work : Finding meaning in work narratives. </w:t>
      </w:r>
      <w:r>
        <w:rPr>
          <w:i/>
          <w:iCs/>
        </w:rPr>
        <w:t xml:space="preserve">Journal of </w:t>
      </w:r>
      <w:r>
        <w:rPr>
          <w:i/>
          <w:iCs/>
        </w:rPr>
        <w:lastRenderedPageBreak/>
        <w:t>Management &amp; Organization</w:t>
      </w:r>
      <w:r>
        <w:t xml:space="preserve">, </w:t>
      </w:r>
      <w:r>
        <w:rPr>
          <w:i/>
          <w:iCs/>
        </w:rPr>
        <w:t>28</w:t>
      </w:r>
      <w:r>
        <w:t>(5), 1057‑1077. https://doi.org/10.1017/jmo.2019.43</w:t>
      </w:r>
    </w:p>
    <w:p w14:paraId="1DEEB0D6" w14:textId="77777777" w:rsidR="0036017A" w:rsidRDefault="0036017A" w:rsidP="0036017A">
      <w:pPr>
        <w:pStyle w:val="Bibliographie"/>
      </w:pPr>
      <w:r>
        <w:t xml:space="preserve">Scott, W. R. (2008). </w:t>
      </w:r>
      <w:r>
        <w:rPr>
          <w:i/>
          <w:iCs/>
        </w:rPr>
        <w:t>Institutions and Organizations : Ideas and Interests</w:t>
      </w:r>
      <w:r>
        <w:t>. SAGE.</w:t>
      </w:r>
    </w:p>
    <w:p w14:paraId="6902BC7C" w14:textId="77777777" w:rsidR="0036017A" w:rsidRDefault="0036017A" w:rsidP="0036017A">
      <w:pPr>
        <w:pStyle w:val="Bibliographie"/>
      </w:pPr>
      <w:r>
        <w:t xml:space="preserve">Seidl, T. (2022). The politics of platform capitalism : A case study on the regulation of Uber in New York. </w:t>
      </w:r>
      <w:r>
        <w:rPr>
          <w:i/>
          <w:iCs/>
        </w:rPr>
        <w:t>Regulation &amp; Governance</w:t>
      </w:r>
      <w:r>
        <w:t xml:space="preserve">, </w:t>
      </w:r>
      <w:r>
        <w:rPr>
          <w:i/>
          <w:iCs/>
        </w:rPr>
        <w:t>16</w:t>
      </w:r>
      <w:r>
        <w:t>(2), 357‑374. https://doi.org/10.1111/rego.12353</w:t>
      </w:r>
    </w:p>
    <w:p w14:paraId="2905CA79" w14:textId="77777777" w:rsidR="0036017A" w:rsidRDefault="0036017A" w:rsidP="0036017A">
      <w:pPr>
        <w:pStyle w:val="Bibliographie"/>
      </w:pPr>
      <w:r>
        <w:t xml:space="preserve">Shapiro, A. (2020). Dynamic exploits : Calculative asymmetries in the on-demand economy. </w:t>
      </w:r>
      <w:r>
        <w:rPr>
          <w:i/>
          <w:iCs/>
        </w:rPr>
        <w:t>New Technology, Work and Employment</w:t>
      </w:r>
      <w:r>
        <w:t xml:space="preserve">, </w:t>
      </w:r>
      <w:r>
        <w:rPr>
          <w:i/>
          <w:iCs/>
        </w:rPr>
        <w:t>35</w:t>
      </w:r>
      <w:r>
        <w:t>(2), 162‑177. https://doi.org/10.1111/ntwe.12160</w:t>
      </w:r>
    </w:p>
    <w:p w14:paraId="5E354D3C" w14:textId="77777777" w:rsidR="0036017A" w:rsidRDefault="0036017A" w:rsidP="0036017A">
      <w:pPr>
        <w:pStyle w:val="Bibliographie"/>
      </w:pPr>
      <w:r>
        <w:t xml:space="preserve">Sharma, P. (2022). Digitalisation and precarious work practices in alternative economies : Work organisation and work relations in e-cab services. </w:t>
      </w:r>
      <w:r>
        <w:rPr>
          <w:i/>
          <w:iCs/>
        </w:rPr>
        <w:t>Economic and Industrial Democracy</w:t>
      </w:r>
      <w:r>
        <w:t xml:space="preserve">, </w:t>
      </w:r>
      <w:r>
        <w:rPr>
          <w:i/>
          <w:iCs/>
        </w:rPr>
        <w:t>43</w:t>
      </w:r>
      <w:r>
        <w:t>(2), 559‑584. https://doi.org/10.1177/0143831X20924461</w:t>
      </w:r>
    </w:p>
    <w:p w14:paraId="3DE0E95D" w14:textId="77777777" w:rsidR="0036017A" w:rsidRDefault="0036017A" w:rsidP="0036017A">
      <w:pPr>
        <w:pStyle w:val="Bibliographie"/>
      </w:pPr>
      <w:r>
        <w:t xml:space="preserve">Srnicek, N. (2021). Value, rent and platform capitalism. In J. Haidar &amp; M. Keune (Éds.), </w:t>
      </w:r>
      <w:r>
        <w:rPr>
          <w:i/>
          <w:iCs/>
        </w:rPr>
        <w:t>Work and Labour Relations in Global Platform Capitalism</w:t>
      </w:r>
      <w:r>
        <w:t>. Edward Elgar Publishing. https://doi.org/10.4337/9781802205138.00009</w:t>
      </w:r>
    </w:p>
    <w:p w14:paraId="78656435" w14:textId="77777777" w:rsidR="0036017A" w:rsidRDefault="0036017A" w:rsidP="0036017A">
      <w:pPr>
        <w:pStyle w:val="Bibliographie"/>
      </w:pPr>
      <w:r>
        <w:t xml:space="preserve">Steinberg, M. (2022). From Automobile Capitalism to Platform Capitalism : Toyotism as a prehistory of digital platforms. </w:t>
      </w:r>
      <w:r>
        <w:rPr>
          <w:i/>
          <w:iCs/>
        </w:rPr>
        <w:t>Organization Studies</w:t>
      </w:r>
      <w:r>
        <w:t xml:space="preserve">, </w:t>
      </w:r>
      <w:r>
        <w:rPr>
          <w:i/>
          <w:iCs/>
        </w:rPr>
        <w:t>43</w:t>
      </w:r>
      <w:r>
        <w:t>(7), 1069‑1090. https://doi.org/10.1177/01708406211030681</w:t>
      </w:r>
    </w:p>
    <w:p w14:paraId="64C233C5" w14:textId="77777777" w:rsidR="0036017A" w:rsidRDefault="0036017A" w:rsidP="0036017A">
      <w:pPr>
        <w:pStyle w:val="Bibliographie"/>
      </w:pPr>
      <w:r>
        <w:t xml:space="preserve">Suchman, M. C. (1995). Managing Legitimacy : Strategic and Institutional Approaches. </w:t>
      </w:r>
      <w:r>
        <w:rPr>
          <w:i/>
          <w:iCs/>
        </w:rPr>
        <w:t>The Academy of Management Review</w:t>
      </w:r>
      <w:r>
        <w:t xml:space="preserve">, </w:t>
      </w:r>
      <w:r>
        <w:rPr>
          <w:i/>
          <w:iCs/>
        </w:rPr>
        <w:t>20</w:t>
      </w:r>
      <w:r>
        <w:t>(3), 571‑610. https://doi.org/10.2307/258788</w:t>
      </w:r>
    </w:p>
    <w:p w14:paraId="094909C6" w14:textId="77777777" w:rsidR="0036017A" w:rsidRDefault="0036017A" w:rsidP="0036017A">
      <w:pPr>
        <w:pStyle w:val="Bibliographie"/>
      </w:pPr>
      <w:r>
        <w:t xml:space="preserve">Suddaby, R. (2010). Challenges for Institutional Theory. </w:t>
      </w:r>
      <w:r>
        <w:rPr>
          <w:i/>
          <w:iCs/>
        </w:rPr>
        <w:t>Journal of Management Inquiry</w:t>
      </w:r>
      <w:r>
        <w:t xml:space="preserve">, </w:t>
      </w:r>
      <w:r>
        <w:rPr>
          <w:i/>
          <w:iCs/>
        </w:rPr>
        <w:t>19</w:t>
      </w:r>
      <w:r>
        <w:t>(1), 14‑20. https://doi.org/10.1177/1056492609347564</w:t>
      </w:r>
    </w:p>
    <w:p w14:paraId="5208B869" w14:textId="77777777" w:rsidR="0036017A" w:rsidRDefault="0036017A" w:rsidP="0036017A">
      <w:pPr>
        <w:pStyle w:val="Bibliographie"/>
      </w:pPr>
      <w:r>
        <w:t xml:space="preserve">Sundararajan, A. (2017). </w:t>
      </w:r>
      <w:r>
        <w:rPr>
          <w:i/>
          <w:iCs/>
        </w:rPr>
        <w:t>The Sharing Economy : The End of Employment and the Rise of Crowd-Based Capitalism</w:t>
      </w:r>
      <w:r>
        <w:t>. MIT Press.</w:t>
      </w:r>
    </w:p>
    <w:p w14:paraId="339778ED" w14:textId="77777777" w:rsidR="0036017A" w:rsidRDefault="0036017A" w:rsidP="0036017A">
      <w:pPr>
        <w:pStyle w:val="Bibliographie"/>
      </w:pPr>
      <w:r>
        <w:t xml:space="preserve">Susen, S., &amp; Turner, B. S. (2014). </w:t>
      </w:r>
      <w:r>
        <w:rPr>
          <w:i/>
          <w:iCs/>
        </w:rPr>
        <w:t>The spirit of Luc Boltanski : Essays on the « Pragmatic sociology of critique »</w:t>
      </w:r>
      <w:r>
        <w:t>. Anthem Press.</w:t>
      </w:r>
    </w:p>
    <w:p w14:paraId="5506DB56" w14:textId="77777777" w:rsidR="0036017A" w:rsidRDefault="0036017A" w:rsidP="0036017A">
      <w:pPr>
        <w:pStyle w:val="Bibliographie"/>
      </w:pPr>
      <w:r>
        <w:lastRenderedPageBreak/>
        <w:t xml:space="preserve">Swidler, A. (1986). Culture in Action : Symbols and Strategies. </w:t>
      </w:r>
      <w:r>
        <w:rPr>
          <w:i/>
          <w:iCs/>
        </w:rPr>
        <w:t>American Sociological Review</w:t>
      </w:r>
      <w:r>
        <w:t xml:space="preserve">, </w:t>
      </w:r>
      <w:r>
        <w:rPr>
          <w:i/>
          <w:iCs/>
        </w:rPr>
        <w:t>51</w:t>
      </w:r>
      <w:r>
        <w:t>(2), 273‑286. https://doi.org/10.2307/2095521</w:t>
      </w:r>
    </w:p>
    <w:p w14:paraId="031957C6" w14:textId="77777777" w:rsidR="0036017A" w:rsidRDefault="0036017A" w:rsidP="0036017A">
      <w:pPr>
        <w:pStyle w:val="Bibliographie"/>
      </w:pPr>
      <w:r>
        <w:t xml:space="preserve">Tan, Z. M., Aggarwal, N., Cowls, J., Morley, J., Taddeo, M., &amp; Floridi, L. (2021). The ethical debate about the gig economy : A review and critical analysis. </w:t>
      </w:r>
      <w:r>
        <w:rPr>
          <w:i/>
          <w:iCs/>
        </w:rPr>
        <w:t>Technology in Society</w:t>
      </w:r>
      <w:r>
        <w:t xml:space="preserve">, </w:t>
      </w:r>
      <w:r>
        <w:rPr>
          <w:i/>
          <w:iCs/>
        </w:rPr>
        <w:t>65</w:t>
      </w:r>
      <w:r>
        <w:t>, 101594. https://doi.org/10.1016/j.techsoc.2021.101594</w:t>
      </w:r>
    </w:p>
    <w:p w14:paraId="7E48FF1F" w14:textId="77777777" w:rsidR="0036017A" w:rsidRDefault="0036017A" w:rsidP="0036017A">
      <w:pPr>
        <w:pStyle w:val="Bibliographie"/>
      </w:pPr>
      <w:r>
        <w:t xml:space="preserve">Tassinari, A., &amp; Maccarrone, V. (2020). Riders on the Storm : Workplace Solidarity among Gig Economy Couriers in Italy and the UK. </w:t>
      </w:r>
      <w:r>
        <w:rPr>
          <w:i/>
          <w:iCs/>
        </w:rPr>
        <w:t>Work, Employment and Society</w:t>
      </w:r>
      <w:r>
        <w:t xml:space="preserve">, </w:t>
      </w:r>
      <w:r>
        <w:rPr>
          <w:i/>
          <w:iCs/>
        </w:rPr>
        <w:t>34</w:t>
      </w:r>
      <w:r>
        <w:t>(1), 35‑54. https://doi.org/10.1177/0950017019862954</w:t>
      </w:r>
    </w:p>
    <w:p w14:paraId="5170514F" w14:textId="77777777" w:rsidR="0036017A" w:rsidRDefault="0036017A" w:rsidP="0036017A">
      <w:pPr>
        <w:pStyle w:val="Bibliographie"/>
      </w:pPr>
      <w:r>
        <w:t xml:space="preserve">Tene, O., &amp; Polonetsky, J. (2017). Taming the Golem : Challenges of Ethical Algorithmic Decision-Making. </w:t>
      </w:r>
      <w:r>
        <w:rPr>
          <w:i/>
          <w:iCs/>
        </w:rPr>
        <w:t>North Carolina Journal of Law &amp; Technology</w:t>
      </w:r>
      <w:r>
        <w:t xml:space="preserve">, </w:t>
      </w:r>
      <w:r>
        <w:rPr>
          <w:i/>
          <w:iCs/>
        </w:rPr>
        <w:t>19</w:t>
      </w:r>
      <w:r>
        <w:t>(1), i‑174. https://heinonline.org/HOL/P?h=hein.journals/ncjl19&amp;i=133</w:t>
      </w:r>
    </w:p>
    <w:p w14:paraId="5CEC16A5" w14:textId="77777777" w:rsidR="0036017A" w:rsidRDefault="0036017A" w:rsidP="0036017A">
      <w:pPr>
        <w:pStyle w:val="Bibliographie"/>
      </w:pPr>
      <w:r>
        <w:t xml:space="preserve">Thelen, K. (2018). Regulating Uber : The politics of the platform economy in Europe and the United States. </w:t>
      </w:r>
      <w:r>
        <w:rPr>
          <w:i/>
          <w:iCs/>
        </w:rPr>
        <w:t>Perspectives on Politics</w:t>
      </w:r>
      <w:r>
        <w:t xml:space="preserve">, </w:t>
      </w:r>
      <w:r>
        <w:rPr>
          <w:i/>
          <w:iCs/>
        </w:rPr>
        <w:t>16</w:t>
      </w:r>
      <w:r>
        <w:t>(4), 938‑953.</w:t>
      </w:r>
    </w:p>
    <w:p w14:paraId="682D94B3" w14:textId="77777777" w:rsidR="0036017A" w:rsidRDefault="0036017A" w:rsidP="0036017A">
      <w:pPr>
        <w:pStyle w:val="Bibliographie"/>
      </w:pPr>
      <w:r>
        <w:t xml:space="preserve">Thietart, R.-A. (2016). Strategy dynamics : Agency, path dependency, and self-organized emergence. </w:t>
      </w:r>
      <w:r>
        <w:rPr>
          <w:i/>
          <w:iCs/>
        </w:rPr>
        <w:t>Strategic Management Journal</w:t>
      </w:r>
      <w:r>
        <w:t xml:space="preserve">, </w:t>
      </w:r>
      <w:r>
        <w:rPr>
          <w:i/>
          <w:iCs/>
        </w:rPr>
        <w:t>37</w:t>
      </w:r>
      <w:r>
        <w:t>(4), 774‑792. https://doi.org/10.1002/smj.2368</w:t>
      </w:r>
    </w:p>
    <w:p w14:paraId="37AE9249" w14:textId="77777777" w:rsidR="0036017A" w:rsidRDefault="0036017A" w:rsidP="0036017A">
      <w:pPr>
        <w:pStyle w:val="Bibliographie"/>
      </w:pPr>
      <w:r>
        <w:t xml:space="preserve">Thornton, P. H., &amp; Ocasio, W. (1999). Institutional Logics and the Historical Contingency of Power in Organizations : Executive Succession in the Higher Education Publishing Industry, 1958– 1990. </w:t>
      </w:r>
      <w:r>
        <w:rPr>
          <w:i/>
          <w:iCs/>
        </w:rPr>
        <w:t>American Journal of Sociology</w:t>
      </w:r>
      <w:r>
        <w:t xml:space="preserve">, </w:t>
      </w:r>
      <w:r>
        <w:rPr>
          <w:i/>
          <w:iCs/>
        </w:rPr>
        <w:t>105</w:t>
      </w:r>
      <w:r>
        <w:t>(3), 801‑843. https://doi.org/10.1086/210361</w:t>
      </w:r>
    </w:p>
    <w:p w14:paraId="3F2ECCA4" w14:textId="77777777" w:rsidR="0036017A" w:rsidRDefault="0036017A" w:rsidP="0036017A">
      <w:pPr>
        <w:pStyle w:val="Bibliographie"/>
      </w:pPr>
      <w:r>
        <w:t xml:space="preserve">Tirapani, A. N., &amp; Willmott, H. (2023). Revisiting conflict : Neoliberalism at work in the gig economy. </w:t>
      </w:r>
      <w:r>
        <w:rPr>
          <w:i/>
          <w:iCs/>
        </w:rPr>
        <w:t>Human Relations</w:t>
      </w:r>
      <w:r>
        <w:t xml:space="preserve">, </w:t>
      </w:r>
      <w:r>
        <w:rPr>
          <w:i/>
          <w:iCs/>
        </w:rPr>
        <w:t>76</w:t>
      </w:r>
      <w:r>
        <w:t>(1), 53‑86. https://doi.org/10.1177/00187267211064596</w:t>
      </w:r>
    </w:p>
    <w:p w14:paraId="016D8C6B" w14:textId="77777777" w:rsidR="0036017A" w:rsidRDefault="0036017A" w:rsidP="0036017A">
      <w:pPr>
        <w:pStyle w:val="Bibliographie"/>
      </w:pPr>
      <w:r>
        <w:t xml:space="preserve">Tzur, A. (2019). Uber Über regulation? Regulatory change following the emergence of new technologies in the taxi market. </w:t>
      </w:r>
      <w:r>
        <w:rPr>
          <w:i/>
          <w:iCs/>
        </w:rPr>
        <w:t>Regulation &amp; Governance</w:t>
      </w:r>
      <w:r>
        <w:t xml:space="preserve">, </w:t>
      </w:r>
      <w:r>
        <w:rPr>
          <w:i/>
          <w:iCs/>
        </w:rPr>
        <w:t>13</w:t>
      </w:r>
      <w:r>
        <w:t>(3), 340‑361. https://doi.org/10.1111/rego.12170</w:t>
      </w:r>
    </w:p>
    <w:p w14:paraId="62B09A5E" w14:textId="77777777" w:rsidR="0036017A" w:rsidRDefault="0036017A" w:rsidP="0036017A">
      <w:pPr>
        <w:pStyle w:val="Bibliographie"/>
      </w:pPr>
      <w:r>
        <w:lastRenderedPageBreak/>
        <w:t xml:space="preserve">Vaara, E. (2010). </w:t>
      </w:r>
      <w:r>
        <w:rPr>
          <w:i/>
          <w:iCs/>
        </w:rPr>
        <w:t>TAKING THE LINGUISTIC TURN SERIOUSLY: STRATEGY AS A MULTIFACETED INTERDISCURSIVE PHENOMENON</w:t>
      </w:r>
      <w:r>
        <w:t>.</w:t>
      </w:r>
    </w:p>
    <w:p w14:paraId="2C1EFC84" w14:textId="77777777" w:rsidR="0036017A" w:rsidRDefault="0036017A" w:rsidP="0036017A">
      <w:pPr>
        <w:pStyle w:val="Bibliographie"/>
      </w:pPr>
      <w:r>
        <w:t xml:space="preserve">Vaclavik, M. C., Oltramari, A. P., &amp; Oliveira, S. R. D. (2022). Managing the informal economy : A theoretical debate in the light of gig economy. </w:t>
      </w:r>
      <w:r>
        <w:rPr>
          <w:i/>
          <w:iCs/>
        </w:rPr>
        <w:t>Cadernos EBAPE.BR</w:t>
      </w:r>
      <w:r>
        <w:t xml:space="preserve">, </w:t>
      </w:r>
      <w:r>
        <w:rPr>
          <w:i/>
          <w:iCs/>
        </w:rPr>
        <w:t>20</w:t>
      </w:r>
      <w:r>
        <w:t>, 247‑258. https://doi.org/10.1590/1679-395120210065x</w:t>
      </w:r>
    </w:p>
    <w:p w14:paraId="3BCA1644" w14:textId="77777777" w:rsidR="0036017A" w:rsidRDefault="0036017A" w:rsidP="0036017A">
      <w:pPr>
        <w:pStyle w:val="Bibliographie"/>
      </w:pPr>
      <w:r>
        <w:t xml:space="preserve">Valdez, J. (2023). The politics of Uber : Infrastructural power in the United States and Europe. </w:t>
      </w:r>
      <w:r>
        <w:rPr>
          <w:i/>
          <w:iCs/>
        </w:rPr>
        <w:t>Regulation &amp; Governance</w:t>
      </w:r>
      <w:r>
        <w:t xml:space="preserve">, </w:t>
      </w:r>
      <w:r>
        <w:rPr>
          <w:i/>
          <w:iCs/>
        </w:rPr>
        <w:t>17</w:t>
      </w:r>
      <w:r>
        <w:t>(1), 177‑194. https://doi.org/10.1111/rego.12456</w:t>
      </w:r>
    </w:p>
    <w:p w14:paraId="52C4FF07" w14:textId="77777777" w:rsidR="0036017A" w:rsidRDefault="0036017A" w:rsidP="0036017A">
      <w:pPr>
        <w:pStyle w:val="Bibliographie"/>
      </w:pPr>
      <w:r>
        <w:t xml:space="preserve">Valdez, Z. (2008). The Effect of Social Capital on White, Korean, Mexican and Black Business Owners’ Earnings in the US. </w:t>
      </w:r>
      <w:r>
        <w:rPr>
          <w:i/>
          <w:iCs/>
        </w:rPr>
        <w:t>Journal of Ethnic and Migration Studies</w:t>
      </w:r>
      <w:r>
        <w:t xml:space="preserve">, </w:t>
      </w:r>
      <w:r>
        <w:rPr>
          <w:i/>
          <w:iCs/>
        </w:rPr>
        <w:t>34</w:t>
      </w:r>
      <w:r>
        <w:t>(6), 955‑973. https://doi.org/10.1080/13691830802211265</w:t>
      </w:r>
    </w:p>
    <w:p w14:paraId="6A787E97" w14:textId="77777777" w:rsidR="0036017A" w:rsidRDefault="0036017A" w:rsidP="0036017A">
      <w:pPr>
        <w:pStyle w:val="Bibliographie"/>
      </w:pPr>
      <w:r>
        <w:t xml:space="preserve">Vallas, S. P., &amp; Christin, A. (2018). Work and Identity in an Era of Precarious Employment : How Workers Respond to “Personal Branding” Discourse. </w:t>
      </w:r>
      <w:r>
        <w:rPr>
          <w:i/>
          <w:iCs/>
        </w:rPr>
        <w:t>Work and Occupations</w:t>
      </w:r>
      <w:r>
        <w:t xml:space="preserve">, </w:t>
      </w:r>
      <w:r>
        <w:rPr>
          <w:i/>
          <w:iCs/>
        </w:rPr>
        <w:t>45</w:t>
      </w:r>
      <w:r>
        <w:t>(1), 3‑37. https://doi.org/10.1177/0730888417735662</w:t>
      </w:r>
    </w:p>
    <w:p w14:paraId="2B9D58E6" w14:textId="77777777" w:rsidR="0036017A" w:rsidRDefault="0036017A" w:rsidP="0036017A">
      <w:pPr>
        <w:pStyle w:val="Bibliographie"/>
      </w:pPr>
      <w:r>
        <w:t xml:space="preserve">Vallas, S., &amp; Schor, J. B. (2020a). What Do Platforms Do? Understanding the Gig Economy. </w:t>
      </w:r>
      <w:r>
        <w:rPr>
          <w:i/>
          <w:iCs/>
        </w:rPr>
        <w:t>Annual Review of Sociology</w:t>
      </w:r>
      <w:r>
        <w:t xml:space="preserve">, </w:t>
      </w:r>
      <w:r>
        <w:rPr>
          <w:i/>
          <w:iCs/>
        </w:rPr>
        <w:t>46</w:t>
      </w:r>
      <w:r>
        <w:t>(1), 273‑294. https://doi.org/10.1146/annurev-soc-121919-054857</w:t>
      </w:r>
    </w:p>
    <w:p w14:paraId="4E683490" w14:textId="77777777" w:rsidR="0036017A" w:rsidRDefault="0036017A" w:rsidP="0036017A">
      <w:pPr>
        <w:pStyle w:val="Bibliographie"/>
      </w:pPr>
      <w:r>
        <w:t xml:space="preserve">Vallas, S., &amp; Schor, J. B. (2020b). What Do Platforms Do? Understanding the Gig Economy. </w:t>
      </w:r>
      <w:r>
        <w:rPr>
          <w:i/>
          <w:iCs/>
        </w:rPr>
        <w:t>Annual Review of Sociology</w:t>
      </w:r>
      <w:r>
        <w:t xml:space="preserve">, </w:t>
      </w:r>
      <w:r>
        <w:rPr>
          <w:i/>
          <w:iCs/>
        </w:rPr>
        <w:t>46</w:t>
      </w:r>
      <w:r>
        <w:t>(1), 273‑294. https://doi.org/10.1146/annurev-soc-121919-054857</w:t>
      </w:r>
    </w:p>
    <w:p w14:paraId="0EB55D52" w14:textId="77777777" w:rsidR="0036017A" w:rsidRDefault="0036017A" w:rsidP="0036017A">
      <w:pPr>
        <w:pStyle w:val="Bibliographie"/>
      </w:pPr>
      <w:r>
        <w:t xml:space="preserve">Vandaele, K. (2020). </w:t>
      </w:r>
      <w:r>
        <w:rPr>
          <w:i/>
          <w:iCs/>
        </w:rPr>
        <w:t>Collective resistance and organizational creativity amongst Europe’s platform workers : A new power in the labour movement?</w:t>
      </w:r>
      <w:r>
        <w:t xml:space="preserve"> https://doi.org/10.13140/RG.2.2.25989.58082</w:t>
      </w:r>
    </w:p>
    <w:p w14:paraId="5EC9C092" w14:textId="77777777" w:rsidR="0036017A" w:rsidRPr="0036017A" w:rsidRDefault="0036017A" w:rsidP="0036017A">
      <w:pPr>
        <w:pStyle w:val="Bibliographie"/>
        <w:rPr>
          <w:lang w:val="fr-FR"/>
        </w:rPr>
      </w:pPr>
      <w:r>
        <w:t xml:space="preserve">van Doorn, N., &amp; Badger, A. (2020). Platform Capitalism’s Hidden Abode : Producing Data Assets in the Gig Economy. </w:t>
      </w:r>
      <w:r w:rsidRPr="0036017A">
        <w:rPr>
          <w:i/>
          <w:iCs/>
          <w:lang w:val="fr-FR"/>
        </w:rPr>
        <w:t>Antipode</w:t>
      </w:r>
      <w:r w:rsidRPr="0036017A">
        <w:rPr>
          <w:lang w:val="fr-FR"/>
        </w:rPr>
        <w:t xml:space="preserve">, </w:t>
      </w:r>
      <w:r w:rsidRPr="0036017A">
        <w:rPr>
          <w:i/>
          <w:iCs/>
          <w:lang w:val="fr-FR"/>
        </w:rPr>
        <w:t>52</w:t>
      </w:r>
      <w:r w:rsidRPr="0036017A">
        <w:rPr>
          <w:lang w:val="fr-FR"/>
        </w:rPr>
        <w:t>(5), 1475‑1495. https://doi.org/10.1111/anti.12641</w:t>
      </w:r>
    </w:p>
    <w:p w14:paraId="7CED7A33" w14:textId="77777777" w:rsidR="0036017A" w:rsidRDefault="0036017A" w:rsidP="0036017A">
      <w:pPr>
        <w:pStyle w:val="Bibliographie"/>
      </w:pPr>
      <w:r w:rsidRPr="0036017A">
        <w:rPr>
          <w:lang w:val="fr-FR"/>
        </w:rPr>
        <w:lastRenderedPageBreak/>
        <w:t xml:space="preserve">Vaujany, F.-X. D., Adrot, A., Boxenbaum, E., &amp; Leca, B. (2019). </w:t>
      </w:r>
      <w:r>
        <w:t xml:space="preserve">Introduction : How Can Materiality Inform Institutional Analysis? In </w:t>
      </w:r>
      <w:r>
        <w:rPr>
          <w:i/>
          <w:iCs/>
        </w:rPr>
        <w:t>Materiality in Institutions : Spaces, Embodiment and Technology in Management and Organization</w:t>
      </w:r>
      <w:r>
        <w:t xml:space="preserve"> (p. 1‑31). Palgrave Macmillan. https://doi.org/10.1007/978-3-319-97472-9_1</w:t>
      </w:r>
    </w:p>
    <w:p w14:paraId="3D75FC93" w14:textId="77777777" w:rsidR="0036017A" w:rsidRDefault="0036017A" w:rsidP="0036017A">
      <w:pPr>
        <w:pStyle w:val="Bibliographie"/>
      </w:pPr>
      <w:r>
        <w:t xml:space="preserve">Veen, A., Barratt, T., Goods, C., &amp; Baird, M. (2023a). Accidental flexicurity or workfare? Navigating ride-share work and Australia’s welfare system. </w:t>
      </w:r>
      <w:r>
        <w:rPr>
          <w:i/>
          <w:iCs/>
        </w:rPr>
        <w:t>Economic and Industrial Democracy</w:t>
      </w:r>
      <w:r>
        <w:t>, 0143831X231197057. https://doi.org/10.1177/0143831X231197057</w:t>
      </w:r>
    </w:p>
    <w:p w14:paraId="72676B97" w14:textId="77777777" w:rsidR="0036017A" w:rsidRDefault="0036017A" w:rsidP="0036017A">
      <w:pPr>
        <w:pStyle w:val="Bibliographie"/>
      </w:pPr>
      <w:r>
        <w:t xml:space="preserve">Veen, A., Barratt, T., Goods, C., &amp; Baird, M. (2023b). Accidental flexicurity or workfare? Navigating ride-share work and Australia’s welfare system. </w:t>
      </w:r>
      <w:r>
        <w:rPr>
          <w:i/>
          <w:iCs/>
        </w:rPr>
        <w:t>Economic and Industrial Democracy</w:t>
      </w:r>
      <w:r>
        <w:t>, 0143831X231197057. https://doi.org/10.1177/0143831X231197057</w:t>
      </w:r>
    </w:p>
    <w:p w14:paraId="0497780B" w14:textId="77777777" w:rsidR="0036017A" w:rsidRDefault="0036017A" w:rsidP="0036017A">
      <w:pPr>
        <w:pStyle w:val="Bibliographie"/>
      </w:pPr>
      <w:r>
        <w:t xml:space="preserve">Walker, M. (2005). Amartya Sen’s capability approach and education. </w:t>
      </w:r>
      <w:r>
        <w:rPr>
          <w:i/>
          <w:iCs/>
        </w:rPr>
        <w:t>Educational Action Research</w:t>
      </w:r>
      <w:r>
        <w:t xml:space="preserve">, </w:t>
      </w:r>
      <w:r>
        <w:rPr>
          <w:i/>
          <w:iCs/>
        </w:rPr>
        <w:t>13</w:t>
      </w:r>
      <w:r>
        <w:t>(1), 103‑110. https://doi.org/10.1080/09650790500200279</w:t>
      </w:r>
    </w:p>
    <w:p w14:paraId="41E4FEF6" w14:textId="77777777" w:rsidR="0036017A" w:rsidRDefault="0036017A" w:rsidP="0036017A">
      <w:pPr>
        <w:pStyle w:val="Bibliographie"/>
      </w:pPr>
      <w:r>
        <w:t xml:space="preserve">Walker, M., Fleming, P., &amp; Berti, M. (2021). ‘You can’t pick up a phone and talk to someone’ : How algorithms function as biopower in the gig economy. </w:t>
      </w:r>
      <w:r>
        <w:rPr>
          <w:i/>
          <w:iCs/>
        </w:rPr>
        <w:t>Organization</w:t>
      </w:r>
      <w:r>
        <w:t xml:space="preserve">, </w:t>
      </w:r>
      <w:r>
        <w:rPr>
          <w:i/>
          <w:iCs/>
        </w:rPr>
        <w:t>28</w:t>
      </w:r>
      <w:r>
        <w:t>(1), 26‑43. https://doi.org/10.1177/1350508420978831</w:t>
      </w:r>
    </w:p>
    <w:p w14:paraId="0915E95B" w14:textId="77777777" w:rsidR="0036017A" w:rsidRDefault="0036017A" w:rsidP="0036017A">
      <w:pPr>
        <w:pStyle w:val="Bibliographie"/>
      </w:pPr>
      <w:r>
        <w:t xml:space="preserve">Warhurst, C., &amp; Knox, A. (2022). Manifesto for a new Quality of Working Life. </w:t>
      </w:r>
      <w:r>
        <w:rPr>
          <w:i/>
          <w:iCs/>
        </w:rPr>
        <w:t>Human Relations</w:t>
      </w:r>
      <w:r>
        <w:t xml:space="preserve">, </w:t>
      </w:r>
      <w:r>
        <w:rPr>
          <w:i/>
          <w:iCs/>
        </w:rPr>
        <w:t>75</w:t>
      </w:r>
      <w:r>
        <w:t>(2), 304‑321. https://doi.org/10.1177/0018726720979348</w:t>
      </w:r>
    </w:p>
    <w:p w14:paraId="28A5EE33" w14:textId="77777777" w:rsidR="0036017A" w:rsidRDefault="0036017A" w:rsidP="0036017A">
      <w:pPr>
        <w:pStyle w:val="Bibliographie"/>
      </w:pPr>
      <w:r>
        <w:t xml:space="preserve">Wiener, M., Cram, W. A., &amp; Benlian, A. (2023). Algorithmic control and gig workers : A legitimacy perspective of Uber drivers. </w:t>
      </w:r>
      <w:r>
        <w:rPr>
          <w:i/>
          <w:iCs/>
        </w:rPr>
        <w:t>European Journal of Information Systems</w:t>
      </w:r>
      <w:r>
        <w:t xml:space="preserve">, </w:t>
      </w:r>
      <w:r>
        <w:rPr>
          <w:i/>
          <w:iCs/>
        </w:rPr>
        <w:t>32</w:t>
      </w:r>
      <w:r>
        <w:t>(3), 485‑507. https://doi.org/10.1080/0960085X.2021.1977729</w:t>
      </w:r>
    </w:p>
    <w:p w14:paraId="00AFDF77" w14:textId="77777777" w:rsidR="0036017A" w:rsidRDefault="0036017A" w:rsidP="0036017A">
      <w:pPr>
        <w:pStyle w:val="Bibliographie"/>
      </w:pPr>
      <w:r>
        <w:t xml:space="preserve">Wood, A. J., Graham, M., Lehdonvirta, V., &amp; Hjorth, I. (2019). Good Gig, Bad Gig : Autonomy and Algorithmic Control in the Global Gig Economy. </w:t>
      </w:r>
      <w:r>
        <w:rPr>
          <w:i/>
          <w:iCs/>
        </w:rPr>
        <w:t>Work, Employment and Society</w:t>
      </w:r>
      <w:r>
        <w:t xml:space="preserve">, </w:t>
      </w:r>
      <w:r>
        <w:rPr>
          <w:i/>
          <w:iCs/>
        </w:rPr>
        <w:t>33</w:t>
      </w:r>
      <w:r>
        <w:t>(1), 56‑75. https://doi.org/10.1177/0950017018785616</w:t>
      </w:r>
    </w:p>
    <w:p w14:paraId="761C8FE6" w14:textId="77777777" w:rsidR="0036017A" w:rsidRDefault="0036017A" w:rsidP="0036017A">
      <w:pPr>
        <w:pStyle w:val="Bibliographie"/>
      </w:pPr>
      <w:r>
        <w:t xml:space="preserve">Wood, A. J., Martindale, N., &amp; Lehdonvirta, V. (s. d.). Dynamics of contention in the gig economy : Rage against the platform, customer or state? </w:t>
      </w:r>
      <w:r>
        <w:rPr>
          <w:i/>
          <w:iCs/>
        </w:rPr>
        <w:t xml:space="preserve">New Technology, Work and </w:t>
      </w:r>
      <w:r>
        <w:rPr>
          <w:i/>
          <w:iCs/>
        </w:rPr>
        <w:lastRenderedPageBreak/>
        <w:t>Employment</w:t>
      </w:r>
      <w:r>
        <w:t xml:space="preserve">, </w:t>
      </w:r>
      <w:r>
        <w:rPr>
          <w:i/>
          <w:iCs/>
        </w:rPr>
        <w:t>n/a</w:t>
      </w:r>
      <w:r>
        <w:t>(n/a). https://doi.org/10.1111/ntwe.12216</w:t>
      </w:r>
    </w:p>
    <w:p w14:paraId="40C9692F" w14:textId="77777777" w:rsidR="0036017A" w:rsidRDefault="0036017A" w:rsidP="0036017A">
      <w:pPr>
        <w:pStyle w:val="Bibliographie"/>
      </w:pPr>
      <w:r>
        <w:t xml:space="preserve">Woodcock, J. (2021). </w:t>
      </w:r>
      <w:r>
        <w:rPr>
          <w:i/>
          <w:iCs/>
        </w:rPr>
        <w:t>The Fight Against Platform Capitalism : An Inquiry into the Global Struggles of the Gig Economy</w:t>
      </w:r>
      <w:r>
        <w:t>. University of Westminster Press. https://doi.org/10.2307/j.ctv1ktbdrm</w:t>
      </w:r>
    </w:p>
    <w:p w14:paraId="09D51468" w14:textId="77777777" w:rsidR="0036017A" w:rsidRDefault="0036017A" w:rsidP="0036017A">
      <w:pPr>
        <w:pStyle w:val="Bibliographie"/>
      </w:pPr>
      <w:r>
        <w:t xml:space="preserve">Wouters, M. (2019). The classification of employment relationships in Belgium. </w:t>
      </w:r>
      <w:r>
        <w:rPr>
          <w:i/>
          <w:iCs/>
        </w:rPr>
        <w:t>European Labour Law Journal</w:t>
      </w:r>
      <w:r>
        <w:t xml:space="preserve">, </w:t>
      </w:r>
      <w:r>
        <w:rPr>
          <w:i/>
          <w:iCs/>
        </w:rPr>
        <w:t>10</w:t>
      </w:r>
      <w:r>
        <w:t>(3), 198‑218. https://doi.org/10.1177/2031952519864196</w:t>
      </w:r>
    </w:p>
    <w:p w14:paraId="4E7C9593" w14:textId="77777777" w:rsidR="0036017A" w:rsidRDefault="0036017A" w:rsidP="0036017A">
      <w:pPr>
        <w:pStyle w:val="Bibliographie"/>
      </w:pPr>
      <w:r>
        <w:t xml:space="preserve">Xue, C., Tian, W., &amp; Zhao, X. (2020). The Literature Review of Platform Economy. </w:t>
      </w:r>
      <w:r>
        <w:rPr>
          <w:i/>
          <w:iCs/>
        </w:rPr>
        <w:t>Scientific Programming</w:t>
      </w:r>
      <w:r>
        <w:t xml:space="preserve">, </w:t>
      </w:r>
      <w:r>
        <w:rPr>
          <w:i/>
          <w:iCs/>
        </w:rPr>
        <w:t>2020</w:t>
      </w:r>
      <w:r>
        <w:t>, e8877128. https://doi.org/10.1155/2020/8877128</w:t>
      </w:r>
    </w:p>
    <w:p w14:paraId="1C83004C" w14:textId="77777777" w:rsidR="0036017A" w:rsidRDefault="0036017A" w:rsidP="0036017A">
      <w:pPr>
        <w:pStyle w:val="Bibliographie"/>
      </w:pPr>
      <w:r>
        <w:t xml:space="preserve">Yin, R. K. (2003). </w:t>
      </w:r>
      <w:r>
        <w:rPr>
          <w:i/>
          <w:iCs/>
        </w:rPr>
        <w:t>Case Study Research : Design and Methods</w:t>
      </w:r>
      <w:r>
        <w:t>. SAGE.</w:t>
      </w:r>
    </w:p>
    <w:p w14:paraId="68AF198E" w14:textId="77777777" w:rsidR="0036017A" w:rsidRDefault="0036017A" w:rsidP="0036017A">
      <w:pPr>
        <w:pStyle w:val="Bibliographie"/>
      </w:pPr>
      <w:r>
        <w:t xml:space="preserve">Yin, R. K. (2009). </w:t>
      </w:r>
      <w:r>
        <w:rPr>
          <w:i/>
          <w:iCs/>
        </w:rPr>
        <w:t>Case Study Research : Design and Methods</w:t>
      </w:r>
      <w:r>
        <w:t>. SAGE.</w:t>
      </w:r>
    </w:p>
    <w:p w14:paraId="20745466" w14:textId="77777777" w:rsidR="0036017A" w:rsidRDefault="0036017A" w:rsidP="0036017A">
      <w:pPr>
        <w:pStyle w:val="Bibliographie"/>
      </w:pPr>
      <w:r>
        <w:t xml:space="preserve">Zilber, T. B. (2008). The work of meanings in institutional processes. </w:t>
      </w:r>
      <w:r>
        <w:rPr>
          <w:i/>
          <w:iCs/>
        </w:rPr>
        <w:t>The SAGE handbook of organizational institutionalism</w:t>
      </w:r>
      <w:r>
        <w:t>, 151‑169.</w:t>
      </w:r>
    </w:p>
    <w:p w14:paraId="29D6918A" w14:textId="77777777" w:rsidR="0036017A" w:rsidRDefault="0036017A" w:rsidP="0036017A">
      <w:pPr>
        <w:pStyle w:val="Bibliographie"/>
      </w:pPr>
      <w:r>
        <w:t xml:space="preserve">Zilber, T. B. (2020). The Methodology/Theory Interface : Ethnography and the Microfoundations of Institutions. </w:t>
      </w:r>
      <w:r>
        <w:rPr>
          <w:i/>
          <w:iCs/>
        </w:rPr>
        <w:t>Organization Theory</w:t>
      </w:r>
      <w:r>
        <w:t xml:space="preserve">, </w:t>
      </w:r>
      <w:r>
        <w:rPr>
          <w:i/>
          <w:iCs/>
        </w:rPr>
        <w:t>1</w:t>
      </w:r>
      <w:r>
        <w:t>(2), 2631787720919439. https://doi.org/10.1177/2631787720919439</w:t>
      </w:r>
    </w:p>
    <w:p w14:paraId="279A35B9" w14:textId="77777777" w:rsidR="0036017A" w:rsidRPr="0036017A" w:rsidRDefault="0036017A" w:rsidP="0036017A">
      <w:pPr>
        <w:pStyle w:val="Bibliographie"/>
        <w:rPr>
          <w:lang w:val="fr-FR"/>
        </w:rPr>
      </w:pPr>
      <w:r>
        <w:t xml:space="preserve">Zilber, T. B., Tuval-Mashiach, R., &amp; Lieblich, A. (2008). The Embedded Narrative : Navigating Through Multiple Contexts. </w:t>
      </w:r>
      <w:r w:rsidRPr="0036017A">
        <w:rPr>
          <w:i/>
          <w:iCs/>
          <w:lang w:val="fr-FR"/>
        </w:rPr>
        <w:t>Qualitative Inquiry</w:t>
      </w:r>
      <w:r w:rsidRPr="0036017A">
        <w:rPr>
          <w:lang w:val="fr-FR"/>
        </w:rPr>
        <w:t xml:space="preserve">, </w:t>
      </w:r>
      <w:r w:rsidRPr="0036017A">
        <w:rPr>
          <w:i/>
          <w:iCs/>
          <w:lang w:val="fr-FR"/>
        </w:rPr>
        <w:t>14</w:t>
      </w:r>
      <w:r w:rsidRPr="0036017A">
        <w:rPr>
          <w:lang w:val="fr-FR"/>
        </w:rPr>
        <w:t>(6), 1047‑1069. https://doi.org/10.1177/1077800408321616</w:t>
      </w:r>
    </w:p>
    <w:p w14:paraId="620BC4D5" w14:textId="77777777" w:rsidR="0036017A" w:rsidRDefault="0036017A" w:rsidP="0036017A">
      <w:pPr>
        <w:pStyle w:val="Bibliographie"/>
      </w:pPr>
      <w:r w:rsidRPr="0036017A">
        <w:rPr>
          <w:lang w:val="fr-FR"/>
        </w:rPr>
        <w:t xml:space="preserve">Zune, M., &amp; de Nanteuil, M. (2018). Une nouvelle utopie productive ? Économie collaborative, éthique contextuelle et critique sociale. </w:t>
      </w:r>
      <w:r>
        <w:rPr>
          <w:i/>
          <w:iCs/>
        </w:rPr>
        <w:t>Les Politiques Sociales</w:t>
      </w:r>
      <w:r>
        <w:t xml:space="preserve">, </w:t>
      </w:r>
      <w:r>
        <w:rPr>
          <w:i/>
          <w:iCs/>
        </w:rPr>
        <w:t>1‑2</w:t>
      </w:r>
      <w:r>
        <w:t>(1), 65‑75. https://doi.org/10.3917/lps.181.0065</w:t>
      </w:r>
    </w:p>
    <w:p w14:paraId="788B1C48" w14:textId="77777777" w:rsidR="0036017A" w:rsidRDefault="0036017A" w:rsidP="0036017A">
      <w:pPr>
        <w:pStyle w:val="Bibliographie"/>
      </w:pPr>
      <w:r>
        <w:t xml:space="preserve">Zwick, A. (2018). Welcome to the Gig Economy : Neoliberal industrial relations and the case of Uber. </w:t>
      </w:r>
      <w:r>
        <w:rPr>
          <w:i/>
          <w:iCs/>
        </w:rPr>
        <w:t>GeoJournal</w:t>
      </w:r>
      <w:r>
        <w:t xml:space="preserve">, </w:t>
      </w:r>
      <w:r>
        <w:rPr>
          <w:i/>
          <w:iCs/>
        </w:rPr>
        <w:t>83</w:t>
      </w:r>
      <w:r>
        <w:t>(4), 679‑691. https://doi.org/10.1007/s10708-017-9793-8</w:t>
      </w:r>
    </w:p>
    <w:p w14:paraId="10D5937A" w14:textId="158F1018" w:rsidR="0045001B" w:rsidRPr="00C05C6B" w:rsidRDefault="00BD6ED1" w:rsidP="00A225E1">
      <w:pPr>
        <w:spacing w:before="120" w:after="120"/>
        <w:rPr>
          <w:color w:val="000000" w:themeColor="text1"/>
          <w:lang w:val="fr-BE"/>
        </w:rPr>
      </w:pPr>
      <w:r w:rsidRPr="00C05C6B">
        <w:rPr>
          <w:color w:val="000000" w:themeColor="text1"/>
          <w:lang w:val="fr-BE"/>
        </w:rPr>
        <w:fldChar w:fldCharType="end"/>
      </w:r>
    </w:p>
    <w:p w14:paraId="3E58FD71" w14:textId="6B8E998B" w:rsidR="006A0FB7" w:rsidRPr="00C05C6B" w:rsidRDefault="00022629" w:rsidP="00952476">
      <w:pPr>
        <w:pStyle w:val="En-ttedetabledesmatires"/>
        <w:spacing w:before="120" w:after="120"/>
        <w:jc w:val="both"/>
        <w:rPr>
          <w:color w:val="000000" w:themeColor="text1"/>
        </w:rPr>
      </w:pPr>
      <w:r w:rsidRPr="00C05C6B">
        <w:rPr>
          <w:color w:val="000000" w:themeColor="text1"/>
        </w:rPr>
        <w:br w:type="page"/>
      </w:r>
    </w:p>
    <w:p w14:paraId="5F0B2594" w14:textId="77777777" w:rsidR="00003517" w:rsidRDefault="00003517" w:rsidP="00952476">
      <w:pPr>
        <w:pStyle w:val="Titre1"/>
        <w:spacing w:before="120" w:after="120"/>
        <w:rPr>
          <w:color w:val="000000" w:themeColor="text1"/>
        </w:rPr>
        <w:sectPr w:rsidR="00003517" w:rsidSect="00003517">
          <w:type w:val="oddPage"/>
          <w:pgSz w:w="11906" w:h="16838"/>
          <w:pgMar w:top="1418" w:right="1418" w:bottom="1418" w:left="1418" w:header="709" w:footer="709" w:gutter="0"/>
          <w:cols w:space="708"/>
          <w:docGrid w:linePitch="360"/>
        </w:sectPr>
      </w:pPr>
      <w:bookmarkStart w:id="436" w:name="_Toc149389926"/>
      <w:bookmarkStart w:id="437" w:name="_Toc149396707"/>
      <w:bookmarkStart w:id="438" w:name="_Toc151300096"/>
      <w:bookmarkStart w:id="439" w:name="_Toc169527982"/>
      <w:bookmarkStart w:id="440" w:name="_Toc146804033"/>
      <w:bookmarkStart w:id="441" w:name="_Toc146804160"/>
      <w:bookmarkEnd w:id="436"/>
    </w:p>
    <w:p w14:paraId="49AD81AC" w14:textId="77777777" w:rsidR="00003517" w:rsidRDefault="00003517" w:rsidP="00952476">
      <w:pPr>
        <w:pStyle w:val="Titre1"/>
        <w:spacing w:before="120" w:after="120"/>
        <w:rPr>
          <w:color w:val="000000" w:themeColor="text1"/>
        </w:rPr>
        <w:sectPr w:rsidR="00003517" w:rsidSect="00003517">
          <w:type w:val="oddPage"/>
          <w:pgSz w:w="11906" w:h="16838"/>
          <w:pgMar w:top="1418" w:right="1418" w:bottom="1418" w:left="1418" w:header="709" w:footer="709" w:gutter="0"/>
          <w:cols w:space="708"/>
          <w:docGrid w:linePitch="360"/>
        </w:sectPr>
      </w:pPr>
    </w:p>
    <w:p w14:paraId="54ABEFCC" w14:textId="0695797E" w:rsidR="006A0FB7" w:rsidRPr="00C05C6B" w:rsidRDefault="006A0FB7" w:rsidP="00952476">
      <w:pPr>
        <w:pStyle w:val="Titre1"/>
        <w:spacing w:before="120" w:after="120"/>
        <w:rPr>
          <w:color w:val="000000" w:themeColor="text1"/>
        </w:rPr>
      </w:pPr>
      <w:r w:rsidRPr="00C05C6B">
        <w:rPr>
          <w:color w:val="000000" w:themeColor="text1"/>
        </w:rPr>
        <w:lastRenderedPageBreak/>
        <w:t>Table des illustrations</w:t>
      </w:r>
      <w:bookmarkEnd w:id="437"/>
      <w:bookmarkEnd w:id="438"/>
      <w:bookmarkEnd w:id="439"/>
      <w:r w:rsidRPr="00C05C6B">
        <w:rPr>
          <w:color w:val="000000" w:themeColor="text1"/>
        </w:rPr>
        <w:t xml:space="preserve"> </w:t>
      </w:r>
    </w:p>
    <w:p w14:paraId="2A4BBE46" w14:textId="77777777" w:rsidR="003C7EF7" w:rsidRPr="00C05C6B" w:rsidRDefault="006A0FB7" w:rsidP="00A225E1">
      <w:pPr>
        <w:spacing w:before="120" w:after="120"/>
        <w:rPr>
          <w:color w:val="000000" w:themeColor="text1"/>
        </w:rPr>
      </w:pPr>
      <w:r w:rsidRPr="00C05C6B">
        <w:rPr>
          <w:b/>
          <w:color w:val="000000" w:themeColor="text1"/>
        </w:rPr>
        <w:t xml:space="preserve">Figures </w:t>
      </w:r>
      <w:r w:rsidRPr="00C05C6B">
        <w:rPr>
          <w:b/>
          <w:color w:val="000000" w:themeColor="text1"/>
        </w:rPr>
        <w:fldChar w:fldCharType="begin"/>
      </w:r>
      <w:r w:rsidRPr="00C05C6B">
        <w:rPr>
          <w:b/>
          <w:color w:val="000000" w:themeColor="text1"/>
        </w:rPr>
        <w:instrText xml:space="preserve"> TOC \h \z \c "Figure" </w:instrText>
      </w:r>
      <w:r w:rsidRPr="00C05C6B">
        <w:rPr>
          <w:b/>
          <w:color w:val="000000" w:themeColor="text1"/>
        </w:rPr>
        <w:fldChar w:fldCharType="separate"/>
      </w:r>
    </w:p>
    <w:p w14:paraId="36CF4452" w14:textId="33128A98"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r:id="rId47" w:anchor="_Toc150687662" w:history="1">
        <w:r w:rsidR="003C7EF7" w:rsidRPr="00C05C6B">
          <w:rPr>
            <w:rStyle w:val="Lienhypertexte"/>
            <w:color w:val="000000" w:themeColor="text1"/>
          </w:rPr>
          <w:t>Figure 1: Acteurs impliqués dans le travail de plateforme, adaptée et traduite de la source : Duggan, et al., 2017 p. 119</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_Toc150687662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31</w:t>
        </w:r>
        <w:r w:rsidR="003C7EF7" w:rsidRPr="00C05C6B">
          <w:rPr>
            <w:webHidden/>
            <w:color w:val="000000" w:themeColor="text1"/>
          </w:rPr>
          <w:fldChar w:fldCharType="end"/>
        </w:r>
      </w:hyperlink>
    </w:p>
    <w:p w14:paraId="487CBCCE" w14:textId="7CEA2F90"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r:id="rId48" w:anchor="_Toc150687663" w:history="1">
        <w:r w:rsidR="003C7EF7" w:rsidRPr="00C05C6B">
          <w:rPr>
            <w:rStyle w:val="Lienhypertexte"/>
            <w:color w:val="000000" w:themeColor="text1"/>
          </w:rPr>
          <w:t>Figure 2: Problématisation et contributions visées</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_Toc150687663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55</w:t>
        </w:r>
        <w:r w:rsidR="003C7EF7" w:rsidRPr="00C05C6B">
          <w:rPr>
            <w:webHidden/>
            <w:color w:val="000000" w:themeColor="text1"/>
          </w:rPr>
          <w:fldChar w:fldCharType="end"/>
        </w:r>
      </w:hyperlink>
    </w:p>
    <w:p w14:paraId="7463FB75" w14:textId="20CD350D"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r:id="rId49" w:anchor="_Toc150687664" w:history="1">
        <w:r w:rsidR="003C7EF7" w:rsidRPr="00C05C6B">
          <w:rPr>
            <w:rStyle w:val="Lienhypertexte"/>
            <w:color w:val="000000" w:themeColor="text1"/>
          </w:rPr>
          <w:t>Figure 3 Echelle et « visée » de connaissance, adaptation de Labrousse (2006)</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_Toc150687664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57</w:t>
        </w:r>
        <w:r w:rsidR="003C7EF7" w:rsidRPr="00C05C6B">
          <w:rPr>
            <w:webHidden/>
            <w:color w:val="000000" w:themeColor="text1"/>
          </w:rPr>
          <w:fldChar w:fldCharType="end"/>
        </w:r>
      </w:hyperlink>
    </w:p>
    <w:p w14:paraId="3AB2A26D" w14:textId="6BEAD76D"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w:anchor="_Toc150687665" w:history="1">
        <w:r w:rsidR="003C7EF7" w:rsidRPr="00C05C6B">
          <w:rPr>
            <w:rStyle w:val="Lienhypertexte"/>
            <w:color w:val="000000" w:themeColor="text1"/>
            <w:lang w:val="en-US"/>
          </w:rPr>
          <w:t>Figure 4 Key actors, key events, key data</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_Toc150687665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83</w:t>
        </w:r>
        <w:r w:rsidR="003C7EF7" w:rsidRPr="00C05C6B">
          <w:rPr>
            <w:webHidden/>
            <w:color w:val="000000" w:themeColor="text1"/>
          </w:rPr>
          <w:fldChar w:fldCharType="end"/>
        </w:r>
      </w:hyperlink>
    </w:p>
    <w:p w14:paraId="720E113A" w14:textId="507EA909"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r:id="rId50" w:anchor="_Toc150687666" w:history="1">
        <w:r w:rsidR="003C7EF7" w:rsidRPr="00C05C6B">
          <w:rPr>
            <w:rStyle w:val="Lienhypertexte"/>
            <w:color w:val="000000" w:themeColor="text1"/>
            <w:lang w:val="en-US"/>
          </w:rPr>
          <w:t>Figure 5 : Drivers’ sustainability conception and strategies</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_Toc150687666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117</w:t>
        </w:r>
        <w:r w:rsidR="003C7EF7" w:rsidRPr="00C05C6B">
          <w:rPr>
            <w:webHidden/>
            <w:color w:val="000000" w:themeColor="text1"/>
          </w:rPr>
          <w:fldChar w:fldCharType="end"/>
        </w:r>
      </w:hyperlink>
    </w:p>
    <w:p w14:paraId="20B7D1E9" w14:textId="58569818"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r:id="rId51" w:anchor="_Toc150687667" w:history="1">
        <w:r w:rsidR="003C7EF7" w:rsidRPr="00C05C6B">
          <w:rPr>
            <w:rStyle w:val="Lienhypertexte"/>
            <w:color w:val="000000" w:themeColor="text1"/>
            <w:lang w:val="en-US"/>
          </w:rPr>
          <w:t>Figure 6 : Structure-agency construction of moral legitimacy</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_Toc150687667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122</w:t>
        </w:r>
        <w:r w:rsidR="003C7EF7" w:rsidRPr="00C05C6B">
          <w:rPr>
            <w:webHidden/>
            <w:color w:val="000000" w:themeColor="text1"/>
          </w:rPr>
          <w:fldChar w:fldCharType="end"/>
        </w:r>
      </w:hyperlink>
    </w:p>
    <w:p w14:paraId="46FCAA97" w14:textId="12822A08"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w:anchor="_Toc150687668" w:history="1">
        <w:r w:rsidR="003C7EF7" w:rsidRPr="00C05C6B">
          <w:rPr>
            <w:rStyle w:val="Lienhypertexte"/>
            <w:color w:val="000000" w:themeColor="text1"/>
          </w:rPr>
          <w:t xml:space="preserve">Figure </w:t>
        </w:r>
        <w:r w:rsidR="00C948C2" w:rsidRPr="00C05C6B">
          <w:rPr>
            <w:rStyle w:val="Lienhypertexte"/>
            <w:color w:val="000000" w:themeColor="text1"/>
          </w:rPr>
          <w:t>7</w:t>
        </w:r>
        <w:r w:rsidR="003C7EF7" w:rsidRPr="00C05C6B">
          <w:rPr>
            <w:rStyle w:val="Lienhypertexte"/>
            <w:color w:val="000000" w:themeColor="text1"/>
          </w:rPr>
          <w:t>: Stages of institutionnal change – Traduction et adaptation de la source : Greenwood et al. (2002a):</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_Toc150687668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171</w:t>
        </w:r>
        <w:r w:rsidR="003C7EF7" w:rsidRPr="00C05C6B">
          <w:rPr>
            <w:webHidden/>
            <w:color w:val="000000" w:themeColor="text1"/>
          </w:rPr>
          <w:fldChar w:fldCharType="end"/>
        </w:r>
      </w:hyperlink>
    </w:p>
    <w:p w14:paraId="1CAE3001" w14:textId="230A2C71" w:rsidR="006A0FB7" w:rsidRPr="00C05C6B" w:rsidRDefault="006A0FB7" w:rsidP="00A225E1">
      <w:pPr>
        <w:spacing w:before="120" w:after="120"/>
        <w:rPr>
          <w:color w:val="000000" w:themeColor="text1"/>
        </w:rPr>
      </w:pPr>
      <w:r w:rsidRPr="00C05C6B">
        <w:rPr>
          <w:color w:val="000000" w:themeColor="text1"/>
        </w:rPr>
        <w:fldChar w:fldCharType="end"/>
      </w:r>
    </w:p>
    <w:p w14:paraId="5857C065" w14:textId="1C208D60" w:rsidR="006A0FB7" w:rsidRPr="00C05C6B" w:rsidRDefault="006A0FB7" w:rsidP="00A225E1">
      <w:pPr>
        <w:spacing w:before="120" w:after="120"/>
        <w:rPr>
          <w:color w:val="000000" w:themeColor="text1"/>
        </w:rPr>
      </w:pPr>
      <w:r w:rsidRPr="00C05C6B">
        <w:rPr>
          <w:color w:val="000000" w:themeColor="text1"/>
        </w:rPr>
        <w:t>Tableaux</w:t>
      </w:r>
    </w:p>
    <w:p w14:paraId="77A1ADCB" w14:textId="7655EB36" w:rsidR="003C7EF7" w:rsidRPr="00C05C6B" w:rsidRDefault="00473DD2">
      <w:pPr>
        <w:pStyle w:val="Tabledesillustrations"/>
        <w:tabs>
          <w:tab w:val="right" w:leader="dot" w:pos="9060"/>
        </w:tabs>
        <w:rPr>
          <w:rFonts w:eastAsiaTheme="minorEastAsia" w:cstheme="minorBidi"/>
          <w:i w:val="0"/>
          <w:iCs w:val="0"/>
          <w:color w:val="000000" w:themeColor="text1"/>
          <w:sz w:val="22"/>
          <w:szCs w:val="22"/>
          <w:lang w:eastAsia="fr-FR"/>
        </w:rPr>
      </w:pPr>
      <w:r w:rsidRPr="00C05C6B">
        <w:rPr>
          <w:color w:val="000000" w:themeColor="text1"/>
        </w:rPr>
        <w:fldChar w:fldCharType="begin"/>
      </w:r>
      <w:r w:rsidRPr="00C05C6B">
        <w:rPr>
          <w:color w:val="000000" w:themeColor="text1"/>
        </w:rPr>
        <w:instrText xml:space="preserve"> TOC \h \z \c "Table" </w:instrText>
      </w:r>
      <w:r w:rsidRPr="00C05C6B">
        <w:rPr>
          <w:color w:val="000000" w:themeColor="text1"/>
        </w:rPr>
        <w:fldChar w:fldCharType="separate"/>
      </w:r>
      <w:hyperlink w:anchor="_Toc150687376" w:history="1">
        <w:r w:rsidR="003C7EF7" w:rsidRPr="00C05C6B">
          <w:rPr>
            <w:rStyle w:val="Lienhypertexte"/>
            <w:color w:val="000000" w:themeColor="text1"/>
            <w:lang w:val="fr-BE"/>
          </w:rPr>
          <w:t>Table  1  Inventaire du matériel empirique par article</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_Toc150687376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62</w:t>
        </w:r>
        <w:r w:rsidR="003C7EF7" w:rsidRPr="00C05C6B">
          <w:rPr>
            <w:webHidden/>
            <w:color w:val="000000" w:themeColor="text1"/>
          </w:rPr>
          <w:fldChar w:fldCharType="end"/>
        </w:r>
      </w:hyperlink>
    </w:p>
    <w:p w14:paraId="1095403B" w14:textId="3DE6E29F"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w:anchor="_Toc150687377" w:history="1">
        <w:r w:rsidR="003C7EF7" w:rsidRPr="00C05C6B">
          <w:rPr>
            <w:rStyle w:val="Lienhypertexte"/>
            <w:color w:val="000000" w:themeColor="text1"/>
            <w:lang w:val="fr-BE"/>
          </w:rPr>
          <w:t>Table 2 : Récapitulatif de design de recherche</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_Toc150687377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64</w:t>
        </w:r>
        <w:r w:rsidR="003C7EF7" w:rsidRPr="00C05C6B">
          <w:rPr>
            <w:webHidden/>
            <w:color w:val="000000" w:themeColor="text1"/>
          </w:rPr>
          <w:fldChar w:fldCharType="end"/>
        </w:r>
      </w:hyperlink>
    </w:p>
    <w:p w14:paraId="48CDD819" w14:textId="186B37EB"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w:anchor="_Toc150687378" w:history="1">
        <w:r w:rsidR="003C7EF7" w:rsidRPr="00C05C6B">
          <w:rPr>
            <w:rStyle w:val="Lienhypertexte"/>
            <w:color w:val="000000" w:themeColor="text1"/>
            <w:lang w:val="en-US"/>
          </w:rPr>
          <w:t>Table 3: List of interviews (Key institutionnal actors)</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_Toc150687378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75</w:t>
        </w:r>
        <w:r w:rsidR="003C7EF7" w:rsidRPr="00C05C6B">
          <w:rPr>
            <w:webHidden/>
            <w:color w:val="000000" w:themeColor="text1"/>
          </w:rPr>
          <w:fldChar w:fldCharType="end"/>
        </w:r>
      </w:hyperlink>
    </w:p>
    <w:p w14:paraId="1BE8078F" w14:textId="77CF4855"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w:anchor="_Toc150687379" w:history="1">
        <w:r w:rsidR="003C7EF7" w:rsidRPr="00C05C6B">
          <w:rPr>
            <w:rStyle w:val="Lienhypertexte"/>
            <w:color w:val="000000" w:themeColor="text1"/>
          </w:rPr>
          <w:t>Table 4: Data inventory overview</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_Toc150687379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77</w:t>
        </w:r>
        <w:r w:rsidR="003C7EF7" w:rsidRPr="00C05C6B">
          <w:rPr>
            <w:webHidden/>
            <w:color w:val="000000" w:themeColor="text1"/>
          </w:rPr>
          <w:fldChar w:fldCharType="end"/>
        </w:r>
      </w:hyperlink>
    </w:p>
    <w:p w14:paraId="2F76AF93" w14:textId="17F1C1DC"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w:anchor="_Toc150687380" w:history="1">
        <w:r w:rsidR="003C7EF7" w:rsidRPr="00C05C6B">
          <w:rPr>
            <w:rStyle w:val="Lienhypertexte"/>
            <w:color w:val="000000" w:themeColor="text1"/>
            <w:lang w:val="en-US"/>
          </w:rPr>
          <w:t>Table 5: Polarized positions about the future regulation of the passenger transportation sector in Brussels</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_Toc150687380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96</w:t>
        </w:r>
        <w:r w:rsidR="003C7EF7" w:rsidRPr="00C05C6B">
          <w:rPr>
            <w:webHidden/>
            <w:color w:val="000000" w:themeColor="text1"/>
          </w:rPr>
          <w:fldChar w:fldCharType="end"/>
        </w:r>
      </w:hyperlink>
    </w:p>
    <w:p w14:paraId="773A5DD6" w14:textId="08A7EB23"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w:anchor="_Toc150687381" w:history="1">
        <w:r w:rsidR="003C7EF7" w:rsidRPr="00C05C6B">
          <w:rPr>
            <w:rStyle w:val="Lienhypertexte"/>
            <w:color w:val="000000" w:themeColor="text1"/>
            <w:lang w:val="fr-BE"/>
          </w:rPr>
          <w:t>Table 6 : Data inventory</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_Toc150687381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106</w:t>
        </w:r>
        <w:r w:rsidR="003C7EF7" w:rsidRPr="00C05C6B">
          <w:rPr>
            <w:webHidden/>
            <w:color w:val="000000" w:themeColor="text1"/>
          </w:rPr>
          <w:fldChar w:fldCharType="end"/>
        </w:r>
      </w:hyperlink>
    </w:p>
    <w:p w14:paraId="152EC6DE" w14:textId="33B0786A"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r:id="rId52" w:anchor="_Toc150687382" w:history="1">
        <w:r w:rsidR="003C7EF7" w:rsidRPr="00C05C6B">
          <w:rPr>
            <w:rStyle w:val="Lienhypertexte"/>
            <w:color w:val="000000" w:themeColor="text1"/>
            <w:lang w:val="en-US"/>
          </w:rPr>
          <w:t>Table 7: Managerial devices according to functional equivalents to standard employment relation (Marsden, 2004)</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_Toc150687382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111</w:t>
        </w:r>
        <w:r w:rsidR="003C7EF7" w:rsidRPr="00C05C6B">
          <w:rPr>
            <w:webHidden/>
            <w:color w:val="000000" w:themeColor="text1"/>
          </w:rPr>
          <w:fldChar w:fldCharType="end"/>
        </w:r>
      </w:hyperlink>
    </w:p>
    <w:p w14:paraId="3E8FEA52" w14:textId="1C4B6685" w:rsidR="003C7EF7" w:rsidRPr="00C05C6B" w:rsidRDefault="00000000">
      <w:pPr>
        <w:pStyle w:val="Tabledesillustrations"/>
        <w:tabs>
          <w:tab w:val="right" w:leader="dot" w:pos="9060"/>
        </w:tabs>
        <w:rPr>
          <w:rFonts w:eastAsiaTheme="minorEastAsia" w:cstheme="minorBidi"/>
          <w:i w:val="0"/>
          <w:iCs w:val="0"/>
          <w:color w:val="000000" w:themeColor="text1"/>
          <w:sz w:val="22"/>
          <w:szCs w:val="22"/>
          <w:lang w:eastAsia="fr-FR"/>
        </w:rPr>
      </w:pPr>
      <w:hyperlink w:anchor="_Toc150687383" w:history="1">
        <w:r w:rsidR="003C7EF7" w:rsidRPr="00C05C6B">
          <w:rPr>
            <w:rStyle w:val="Lienhypertexte"/>
            <w:color w:val="000000" w:themeColor="text1"/>
          </w:rPr>
          <w:t>Tableau 8: Récapitulatif des contributions localisées</w:t>
        </w:r>
        <w:r w:rsidR="003C7EF7" w:rsidRPr="00C05C6B">
          <w:rPr>
            <w:webHidden/>
            <w:color w:val="000000" w:themeColor="text1"/>
          </w:rPr>
          <w:tab/>
        </w:r>
        <w:r w:rsidR="003C7EF7" w:rsidRPr="00C05C6B">
          <w:rPr>
            <w:webHidden/>
            <w:color w:val="000000" w:themeColor="text1"/>
          </w:rPr>
          <w:fldChar w:fldCharType="begin"/>
        </w:r>
        <w:r w:rsidR="003C7EF7" w:rsidRPr="00C05C6B">
          <w:rPr>
            <w:webHidden/>
            <w:color w:val="000000" w:themeColor="text1"/>
          </w:rPr>
          <w:instrText xml:space="preserve"> PAGEREF _Toc150687383 \h </w:instrText>
        </w:r>
        <w:r w:rsidR="003C7EF7" w:rsidRPr="00C05C6B">
          <w:rPr>
            <w:webHidden/>
            <w:color w:val="000000" w:themeColor="text1"/>
          </w:rPr>
        </w:r>
        <w:r w:rsidR="003C7EF7" w:rsidRPr="00C05C6B">
          <w:rPr>
            <w:webHidden/>
            <w:color w:val="000000" w:themeColor="text1"/>
          </w:rPr>
          <w:fldChar w:fldCharType="separate"/>
        </w:r>
        <w:r w:rsidR="00E41BE7">
          <w:rPr>
            <w:noProof/>
            <w:webHidden/>
            <w:color w:val="000000" w:themeColor="text1"/>
          </w:rPr>
          <w:t>160</w:t>
        </w:r>
        <w:r w:rsidR="003C7EF7" w:rsidRPr="00C05C6B">
          <w:rPr>
            <w:webHidden/>
            <w:color w:val="000000" w:themeColor="text1"/>
          </w:rPr>
          <w:fldChar w:fldCharType="end"/>
        </w:r>
      </w:hyperlink>
    </w:p>
    <w:p w14:paraId="563BB619" w14:textId="2047A56B" w:rsidR="006A0FB7" w:rsidRPr="00C05C6B" w:rsidRDefault="00473DD2" w:rsidP="00473DD2">
      <w:pPr>
        <w:pStyle w:val="Tabledesillustrations"/>
        <w:tabs>
          <w:tab w:val="right" w:leader="dot" w:pos="9060"/>
        </w:tabs>
        <w:rPr>
          <w:color w:val="000000" w:themeColor="text1"/>
        </w:rPr>
      </w:pPr>
      <w:r w:rsidRPr="00C05C6B">
        <w:rPr>
          <w:color w:val="000000" w:themeColor="text1"/>
        </w:rPr>
        <w:fldChar w:fldCharType="end"/>
      </w:r>
    </w:p>
    <w:p w14:paraId="7F69C4F4" w14:textId="6BD6504D" w:rsidR="006A0FB7" w:rsidRPr="00C05C6B" w:rsidRDefault="006A0FB7" w:rsidP="00A225E1">
      <w:pPr>
        <w:spacing w:before="120" w:after="120"/>
        <w:rPr>
          <w:color w:val="000000" w:themeColor="text1"/>
        </w:rPr>
      </w:pPr>
    </w:p>
    <w:p w14:paraId="17D39CBA" w14:textId="77777777" w:rsidR="006A0FB7" w:rsidRPr="00C05C6B" w:rsidRDefault="006A0FB7" w:rsidP="00A225E1">
      <w:pPr>
        <w:spacing w:before="120" w:after="120"/>
        <w:rPr>
          <w:color w:val="000000" w:themeColor="text1"/>
          <w:lang w:val="fr-BE"/>
        </w:rPr>
      </w:pPr>
    </w:p>
    <w:p w14:paraId="7B2B21AA" w14:textId="77777777" w:rsidR="00D77529" w:rsidRPr="00C05C6B" w:rsidRDefault="00D77529" w:rsidP="00A225E1">
      <w:pPr>
        <w:spacing w:before="120" w:after="120"/>
        <w:rPr>
          <w:rFonts w:cs="Times New Roman"/>
          <w:color w:val="000000" w:themeColor="text1"/>
          <w:sz w:val="28"/>
          <w:szCs w:val="24"/>
          <w:lang w:val="fr-BE"/>
        </w:rPr>
      </w:pPr>
      <w:r w:rsidRPr="00C05C6B">
        <w:rPr>
          <w:color w:val="000000" w:themeColor="text1"/>
        </w:rPr>
        <w:br w:type="page"/>
      </w:r>
    </w:p>
    <w:p w14:paraId="411E7A62" w14:textId="77777777" w:rsidR="00D77529" w:rsidRPr="00C05C6B" w:rsidRDefault="00D77529" w:rsidP="00A225E1">
      <w:pPr>
        <w:pStyle w:val="Titre1"/>
        <w:spacing w:before="120" w:after="120"/>
        <w:rPr>
          <w:color w:val="000000" w:themeColor="text1"/>
        </w:rPr>
        <w:sectPr w:rsidR="00D77529" w:rsidRPr="00C05C6B" w:rsidSect="00003517">
          <w:type w:val="oddPage"/>
          <w:pgSz w:w="11906" w:h="16838"/>
          <w:pgMar w:top="1418" w:right="1418" w:bottom="1418" w:left="1418" w:header="709" w:footer="709" w:gutter="0"/>
          <w:cols w:space="708"/>
          <w:docGrid w:linePitch="360"/>
        </w:sectPr>
      </w:pPr>
    </w:p>
    <w:p w14:paraId="3A2A29D6" w14:textId="77777777" w:rsidR="00926F37" w:rsidRPr="00C05C6B" w:rsidRDefault="00926F37" w:rsidP="00A225E1">
      <w:pPr>
        <w:pStyle w:val="Titre1"/>
        <w:spacing w:before="120" w:after="120"/>
        <w:rPr>
          <w:color w:val="000000" w:themeColor="text1"/>
        </w:rPr>
        <w:sectPr w:rsidR="00926F37" w:rsidRPr="00C05C6B" w:rsidSect="00966180">
          <w:pgSz w:w="11906" w:h="16838"/>
          <w:pgMar w:top="1418" w:right="1418" w:bottom="1418" w:left="1418" w:header="709" w:footer="709" w:gutter="0"/>
          <w:cols w:space="708"/>
          <w:docGrid w:linePitch="360"/>
        </w:sectPr>
      </w:pPr>
    </w:p>
    <w:p w14:paraId="6D93690D" w14:textId="2EC2981E" w:rsidR="007048A2" w:rsidRPr="00C05C6B" w:rsidRDefault="00C224A5" w:rsidP="00A225E1">
      <w:pPr>
        <w:pStyle w:val="Titre1"/>
        <w:spacing w:before="120" w:after="120"/>
        <w:rPr>
          <w:color w:val="000000" w:themeColor="text1"/>
        </w:rPr>
      </w:pPr>
      <w:bookmarkStart w:id="442" w:name="_Toc149396708"/>
      <w:bookmarkStart w:id="443" w:name="_Toc151300097"/>
      <w:bookmarkStart w:id="444" w:name="_Toc169527983"/>
      <w:r w:rsidRPr="00C05C6B">
        <w:rPr>
          <w:color w:val="000000" w:themeColor="text1"/>
        </w:rPr>
        <w:lastRenderedPageBreak/>
        <w:t>Annexes</w:t>
      </w:r>
      <w:bookmarkEnd w:id="440"/>
      <w:bookmarkEnd w:id="441"/>
      <w:bookmarkEnd w:id="442"/>
      <w:bookmarkEnd w:id="443"/>
      <w:bookmarkEnd w:id="444"/>
      <w:r w:rsidRPr="00C05C6B">
        <w:rPr>
          <w:color w:val="000000" w:themeColor="text1"/>
        </w:rPr>
        <w:t xml:space="preserve"> </w:t>
      </w:r>
    </w:p>
    <w:p w14:paraId="78096ADB" w14:textId="60FC949F" w:rsidR="00C224A5" w:rsidRPr="00C05C6B" w:rsidRDefault="00C224A5" w:rsidP="00A225E1">
      <w:pPr>
        <w:pStyle w:val="Titre3"/>
        <w:numPr>
          <w:ilvl w:val="0"/>
          <w:numId w:val="9"/>
        </w:numPr>
        <w:spacing w:before="120" w:beforeAutospacing="0" w:after="120" w:afterAutospacing="0"/>
        <w:rPr>
          <w:color w:val="000000" w:themeColor="text1"/>
        </w:rPr>
      </w:pPr>
      <w:bookmarkStart w:id="445" w:name="_Toc146804034"/>
      <w:bookmarkStart w:id="446" w:name="_Toc146804161"/>
      <w:bookmarkStart w:id="447" w:name="_Toc149396709"/>
      <w:bookmarkStart w:id="448" w:name="_Toc151300098"/>
      <w:bookmarkStart w:id="449" w:name="_Toc169527984"/>
      <w:r w:rsidRPr="00C05C6B">
        <w:rPr>
          <w:color w:val="000000" w:themeColor="text1"/>
        </w:rPr>
        <w:t xml:space="preserve">Liste </w:t>
      </w:r>
      <w:r w:rsidR="00B13295" w:rsidRPr="00C05C6B">
        <w:rPr>
          <w:color w:val="000000" w:themeColor="text1"/>
        </w:rPr>
        <w:t>complète</w:t>
      </w:r>
      <w:r w:rsidRPr="00C05C6B">
        <w:rPr>
          <w:color w:val="000000" w:themeColor="text1"/>
        </w:rPr>
        <w:t xml:space="preserve"> des </w:t>
      </w:r>
      <w:r w:rsidR="00B924EF" w:rsidRPr="00C05C6B">
        <w:rPr>
          <w:color w:val="000000" w:themeColor="text1"/>
        </w:rPr>
        <w:t>interviews</w:t>
      </w:r>
      <w:bookmarkEnd w:id="445"/>
      <w:bookmarkEnd w:id="446"/>
      <w:bookmarkEnd w:id="447"/>
      <w:bookmarkEnd w:id="448"/>
      <w:bookmarkEnd w:id="449"/>
    </w:p>
    <w:tbl>
      <w:tblPr>
        <w:tblStyle w:val="Grilledutableau"/>
        <w:tblpPr w:leftFromText="180" w:rightFromText="180" w:vertAnchor="page" w:horzAnchor="margin" w:tblpXSpec="center" w:tblpY="311"/>
        <w:tblW w:w="5316" w:type="pct"/>
        <w:tblBorders>
          <w:top w:val="none" w:sz="0" w:space="0" w:color="auto"/>
          <w:left w:val="none" w:sz="0" w:space="0" w:color="auto"/>
          <w:bottom w:val="none" w:sz="0" w:space="0" w:color="auto"/>
          <w:right w:val="none" w:sz="0" w:space="0" w:color="auto"/>
          <w:insideH w:val="none" w:sz="0" w:space="0" w:color="auto"/>
          <w:insideV w:val="single" w:sz="4" w:space="0" w:color="000000" w:themeColor="text1"/>
        </w:tblBorders>
        <w:tblCellMar>
          <w:top w:w="28" w:type="dxa"/>
          <w:bottom w:w="28" w:type="dxa"/>
        </w:tblCellMar>
        <w:tblLook w:val="04A0" w:firstRow="1" w:lastRow="0" w:firstColumn="1" w:lastColumn="0" w:noHBand="0" w:noVBand="1"/>
      </w:tblPr>
      <w:tblGrid>
        <w:gridCol w:w="1433"/>
        <w:gridCol w:w="2156"/>
        <w:gridCol w:w="4890"/>
        <w:gridCol w:w="1770"/>
        <w:gridCol w:w="1496"/>
        <w:gridCol w:w="1770"/>
        <w:gridCol w:w="1372"/>
      </w:tblGrid>
      <w:tr w:rsidR="003F39FC" w:rsidRPr="00C05C6B" w14:paraId="3F35FA33" w14:textId="77777777" w:rsidTr="00043801">
        <w:trPr>
          <w:cantSplit/>
          <w:trHeight w:val="227"/>
        </w:trPr>
        <w:tc>
          <w:tcPr>
            <w:tcW w:w="489" w:type="pct"/>
            <w:vMerge w:val="restart"/>
            <w:vAlign w:val="center"/>
          </w:tcPr>
          <w:p w14:paraId="620A3AE9" w14:textId="77777777" w:rsidR="003F39FC" w:rsidRPr="00C05C6B" w:rsidRDefault="003F39FC" w:rsidP="00043801">
            <w:pPr>
              <w:spacing w:line="276" w:lineRule="auto"/>
              <w:jc w:val="center"/>
              <w:rPr>
                <w:b/>
                <w:smallCaps/>
                <w:sz w:val="20"/>
                <w:szCs w:val="20"/>
              </w:rPr>
            </w:pPr>
            <w:r w:rsidRPr="00C05C6B">
              <w:rPr>
                <w:b/>
                <w:smallCaps/>
                <w:sz w:val="20"/>
                <w:szCs w:val="20"/>
              </w:rPr>
              <w:lastRenderedPageBreak/>
              <w:t>Nom anonyme</w:t>
            </w:r>
          </w:p>
          <w:p w14:paraId="3D82D669" w14:textId="77777777" w:rsidR="003F39FC" w:rsidRPr="00C05C6B" w:rsidRDefault="003F39FC" w:rsidP="00043801">
            <w:pPr>
              <w:spacing w:line="276" w:lineRule="auto"/>
              <w:jc w:val="center"/>
              <w:rPr>
                <w:b/>
                <w:sz w:val="20"/>
                <w:szCs w:val="20"/>
              </w:rPr>
            </w:pPr>
          </w:p>
        </w:tc>
        <w:tc>
          <w:tcPr>
            <w:tcW w:w="2382" w:type="pct"/>
            <w:gridSpan w:val="2"/>
            <w:vAlign w:val="center"/>
          </w:tcPr>
          <w:p w14:paraId="5F6844D9" w14:textId="77777777" w:rsidR="003F39FC" w:rsidRPr="00C05C6B" w:rsidRDefault="003F39FC" w:rsidP="00043801">
            <w:pPr>
              <w:spacing w:line="276" w:lineRule="auto"/>
              <w:jc w:val="center"/>
              <w:rPr>
                <w:b/>
                <w:smallCaps/>
                <w:sz w:val="20"/>
                <w:szCs w:val="20"/>
              </w:rPr>
            </w:pPr>
            <w:r w:rsidRPr="00C05C6B">
              <w:rPr>
                <w:b/>
                <w:smallCaps/>
                <w:sz w:val="20"/>
                <w:szCs w:val="20"/>
              </w:rPr>
              <w:t>Profil</w:t>
            </w:r>
          </w:p>
        </w:tc>
        <w:tc>
          <w:tcPr>
            <w:tcW w:w="1714" w:type="pct"/>
            <w:gridSpan w:val="3"/>
            <w:vAlign w:val="center"/>
          </w:tcPr>
          <w:p w14:paraId="3E261658" w14:textId="77777777" w:rsidR="003F39FC" w:rsidRPr="00C05C6B" w:rsidRDefault="003F39FC" w:rsidP="00043801">
            <w:pPr>
              <w:spacing w:line="276" w:lineRule="auto"/>
              <w:jc w:val="center"/>
              <w:rPr>
                <w:b/>
                <w:sz w:val="20"/>
                <w:szCs w:val="20"/>
              </w:rPr>
            </w:pPr>
          </w:p>
          <w:p w14:paraId="5633FBD1" w14:textId="77777777" w:rsidR="003F39FC" w:rsidRPr="00C05C6B" w:rsidRDefault="003F39FC" w:rsidP="00043801">
            <w:pPr>
              <w:spacing w:line="276" w:lineRule="auto"/>
              <w:jc w:val="center"/>
              <w:rPr>
                <w:b/>
                <w:smallCaps/>
                <w:sz w:val="20"/>
                <w:szCs w:val="20"/>
              </w:rPr>
            </w:pPr>
            <w:r w:rsidRPr="00C05C6B">
              <w:rPr>
                <w:b/>
                <w:smallCaps/>
                <w:sz w:val="20"/>
                <w:szCs w:val="20"/>
              </w:rPr>
              <w:t>Interviews</w:t>
            </w:r>
          </w:p>
          <w:p w14:paraId="23507691" w14:textId="77777777" w:rsidR="003F39FC" w:rsidRPr="00C05C6B" w:rsidRDefault="003F39FC" w:rsidP="00043801">
            <w:pPr>
              <w:spacing w:line="276" w:lineRule="auto"/>
              <w:jc w:val="center"/>
              <w:rPr>
                <w:b/>
                <w:sz w:val="20"/>
                <w:szCs w:val="20"/>
              </w:rPr>
            </w:pPr>
          </w:p>
        </w:tc>
        <w:tc>
          <w:tcPr>
            <w:tcW w:w="415" w:type="pct"/>
            <w:vMerge w:val="restart"/>
            <w:vAlign w:val="center"/>
          </w:tcPr>
          <w:p w14:paraId="60E152E5" w14:textId="77777777" w:rsidR="003F39FC" w:rsidRPr="00C05C6B" w:rsidRDefault="003F39FC" w:rsidP="00043801">
            <w:pPr>
              <w:spacing w:line="276" w:lineRule="auto"/>
              <w:jc w:val="center"/>
              <w:rPr>
                <w:b/>
                <w:smallCaps/>
                <w:sz w:val="20"/>
                <w:szCs w:val="20"/>
              </w:rPr>
            </w:pPr>
            <w:r w:rsidRPr="00C05C6B">
              <w:rPr>
                <w:b/>
                <w:smallCaps/>
                <w:sz w:val="20"/>
                <w:szCs w:val="20"/>
              </w:rPr>
              <w:t>Comité consultatif</w:t>
            </w:r>
          </w:p>
        </w:tc>
      </w:tr>
      <w:tr w:rsidR="003F39FC" w:rsidRPr="00C05C6B" w14:paraId="7877B626" w14:textId="77777777" w:rsidTr="00043801">
        <w:trPr>
          <w:cantSplit/>
          <w:trHeight w:val="227"/>
        </w:trPr>
        <w:tc>
          <w:tcPr>
            <w:tcW w:w="489" w:type="pct"/>
            <w:vMerge/>
            <w:vAlign w:val="center"/>
          </w:tcPr>
          <w:p w14:paraId="14CC5CA8" w14:textId="77777777" w:rsidR="003F39FC" w:rsidRPr="00C05C6B" w:rsidRDefault="003F39FC" w:rsidP="00043801">
            <w:pPr>
              <w:spacing w:line="276" w:lineRule="auto"/>
              <w:jc w:val="center"/>
              <w:rPr>
                <w:sz w:val="20"/>
                <w:szCs w:val="20"/>
              </w:rPr>
            </w:pPr>
          </w:p>
        </w:tc>
        <w:tc>
          <w:tcPr>
            <w:tcW w:w="732" w:type="pct"/>
            <w:vAlign w:val="center"/>
          </w:tcPr>
          <w:p w14:paraId="7F0B629B" w14:textId="77777777" w:rsidR="003F39FC" w:rsidRPr="00C05C6B" w:rsidRDefault="003F39FC" w:rsidP="00043801">
            <w:pPr>
              <w:spacing w:line="276" w:lineRule="auto"/>
              <w:jc w:val="center"/>
              <w:rPr>
                <w:b/>
                <w:sz w:val="20"/>
                <w:szCs w:val="20"/>
              </w:rPr>
            </w:pPr>
            <w:r w:rsidRPr="00C05C6B">
              <w:rPr>
                <w:b/>
                <w:sz w:val="20"/>
                <w:szCs w:val="20"/>
              </w:rPr>
              <w:t>Fonction</w:t>
            </w:r>
          </w:p>
        </w:tc>
        <w:tc>
          <w:tcPr>
            <w:tcW w:w="1650" w:type="pct"/>
            <w:vAlign w:val="center"/>
          </w:tcPr>
          <w:p w14:paraId="72D2E2BF" w14:textId="77777777" w:rsidR="003F39FC" w:rsidRPr="00C05C6B" w:rsidRDefault="003F39FC" w:rsidP="00043801">
            <w:pPr>
              <w:spacing w:line="276" w:lineRule="auto"/>
              <w:jc w:val="center"/>
              <w:rPr>
                <w:b/>
                <w:sz w:val="20"/>
                <w:szCs w:val="20"/>
              </w:rPr>
            </w:pPr>
            <w:r w:rsidRPr="00C05C6B">
              <w:rPr>
                <w:b/>
                <w:sz w:val="20"/>
                <w:szCs w:val="20"/>
              </w:rPr>
              <w:t>Type d’institution</w:t>
            </w:r>
          </w:p>
        </w:tc>
        <w:tc>
          <w:tcPr>
            <w:tcW w:w="602" w:type="pct"/>
            <w:vAlign w:val="center"/>
          </w:tcPr>
          <w:p w14:paraId="1F519EC4" w14:textId="77777777" w:rsidR="003F39FC" w:rsidRPr="00C05C6B" w:rsidRDefault="003F39FC" w:rsidP="00043801">
            <w:pPr>
              <w:spacing w:line="276" w:lineRule="auto"/>
              <w:jc w:val="center"/>
              <w:rPr>
                <w:b/>
                <w:sz w:val="20"/>
                <w:szCs w:val="20"/>
              </w:rPr>
            </w:pPr>
            <w:r w:rsidRPr="00C05C6B">
              <w:rPr>
                <w:b/>
                <w:sz w:val="20"/>
                <w:szCs w:val="20"/>
              </w:rPr>
              <w:t>Date</w:t>
            </w:r>
          </w:p>
        </w:tc>
        <w:tc>
          <w:tcPr>
            <w:tcW w:w="510" w:type="pct"/>
            <w:vAlign w:val="center"/>
          </w:tcPr>
          <w:p w14:paraId="194495E7" w14:textId="77777777" w:rsidR="003F39FC" w:rsidRPr="00C05C6B" w:rsidRDefault="003F39FC" w:rsidP="00043801">
            <w:pPr>
              <w:spacing w:line="276" w:lineRule="auto"/>
              <w:jc w:val="center"/>
              <w:rPr>
                <w:b/>
                <w:sz w:val="20"/>
                <w:szCs w:val="20"/>
              </w:rPr>
            </w:pPr>
            <w:r w:rsidRPr="00C05C6B">
              <w:rPr>
                <w:b/>
                <w:sz w:val="20"/>
                <w:szCs w:val="20"/>
              </w:rPr>
              <w:t>Durée</w:t>
            </w:r>
          </w:p>
        </w:tc>
        <w:tc>
          <w:tcPr>
            <w:tcW w:w="602" w:type="pct"/>
            <w:vAlign w:val="center"/>
          </w:tcPr>
          <w:p w14:paraId="77378A71" w14:textId="77777777" w:rsidR="003F39FC" w:rsidRPr="00C05C6B" w:rsidRDefault="003F39FC" w:rsidP="00043801">
            <w:pPr>
              <w:spacing w:line="276" w:lineRule="auto"/>
              <w:jc w:val="center"/>
              <w:rPr>
                <w:b/>
                <w:sz w:val="20"/>
                <w:szCs w:val="20"/>
              </w:rPr>
            </w:pPr>
            <w:r w:rsidRPr="00C05C6B">
              <w:rPr>
                <w:b/>
                <w:sz w:val="20"/>
                <w:szCs w:val="20"/>
              </w:rPr>
              <w:t>Support</w:t>
            </w:r>
          </w:p>
        </w:tc>
        <w:tc>
          <w:tcPr>
            <w:tcW w:w="415" w:type="pct"/>
            <w:vMerge/>
            <w:vAlign w:val="center"/>
          </w:tcPr>
          <w:p w14:paraId="28C714DA" w14:textId="77777777" w:rsidR="003F39FC" w:rsidRPr="00C05C6B" w:rsidRDefault="003F39FC" w:rsidP="00043801">
            <w:pPr>
              <w:spacing w:line="276" w:lineRule="auto"/>
              <w:jc w:val="center"/>
              <w:rPr>
                <w:sz w:val="20"/>
                <w:szCs w:val="20"/>
              </w:rPr>
            </w:pPr>
          </w:p>
        </w:tc>
      </w:tr>
      <w:tr w:rsidR="003F39FC" w:rsidRPr="00C05C6B" w14:paraId="22A698DD" w14:textId="77777777" w:rsidTr="00043801">
        <w:trPr>
          <w:cantSplit/>
          <w:trHeight w:val="227"/>
        </w:trPr>
        <w:tc>
          <w:tcPr>
            <w:tcW w:w="489" w:type="pct"/>
            <w:vAlign w:val="center"/>
          </w:tcPr>
          <w:p w14:paraId="2393D089" w14:textId="77777777" w:rsidR="003F39FC" w:rsidRPr="00C05C6B" w:rsidRDefault="003F39FC" w:rsidP="00043801">
            <w:pPr>
              <w:spacing w:line="276" w:lineRule="auto"/>
              <w:jc w:val="center"/>
              <w:rPr>
                <w:sz w:val="20"/>
                <w:szCs w:val="20"/>
              </w:rPr>
            </w:pPr>
            <w:r w:rsidRPr="00C05C6B">
              <w:rPr>
                <w:sz w:val="20"/>
                <w:szCs w:val="20"/>
              </w:rPr>
              <w:t>Anonyme 1</w:t>
            </w:r>
          </w:p>
        </w:tc>
        <w:tc>
          <w:tcPr>
            <w:tcW w:w="732" w:type="pct"/>
            <w:vAlign w:val="center"/>
          </w:tcPr>
          <w:p w14:paraId="78B3CDA4" w14:textId="77777777" w:rsidR="003F39FC" w:rsidRPr="00C05C6B" w:rsidRDefault="003F39FC" w:rsidP="00043801">
            <w:pPr>
              <w:spacing w:line="276" w:lineRule="auto"/>
              <w:jc w:val="center"/>
              <w:rPr>
                <w:sz w:val="20"/>
                <w:szCs w:val="20"/>
              </w:rPr>
            </w:pPr>
            <w:r w:rsidRPr="00C05C6B">
              <w:rPr>
                <w:sz w:val="20"/>
                <w:szCs w:val="20"/>
              </w:rPr>
              <w:t>Permanent  syndicale</w:t>
            </w:r>
          </w:p>
        </w:tc>
        <w:tc>
          <w:tcPr>
            <w:tcW w:w="1650" w:type="pct"/>
            <w:vAlign w:val="center"/>
          </w:tcPr>
          <w:p w14:paraId="24E4FD6C" w14:textId="77777777" w:rsidR="003F39FC" w:rsidRPr="00C05C6B" w:rsidRDefault="003F39FC" w:rsidP="00043801">
            <w:pPr>
              <w:spacing w:line="276" w:lineRule="auto"/>
              <w:jc w:val="center"/>
              <w:rPr>
                <w:sz w:val="20"/>
                <w:szCs w:val="20"/>
              </w:rPr>
            </w:pPr>
            <w:r w:rsidRPr="00C05C6B">
              <w:rPr>
                <w:sz w:val="20"/>
                <w:szCs w:val="20"/>
              </w:rPr>
              <w:t>Syndicat</w:t>
            </w:r>
          </w:p>
        </w:tc>
        <w:tc>
          <w:tcPr>
            <w:tcW w:w="602" w:type="pct"/>
            <w:vAlign w:val="center"/>
          </w:tcPr>
          <w:p w14:paraId="7FDAE0FC" w14:textId="77777777" w:rsidR="003F39FC" w:rsidRPr="00C05C6B" w:rsidRDefault="003F39FC" w:rsidP="00043801">
            <w:pPr>
              <w:spacing w:line="276" w:lineRule="auto"/>
              <w:jc w:val="center"/>
              <w:rPr>
                <w:sz w:val="20"/>
                <w:szCs w:val="20"/>
              </w:rPr>
            </w:pPr>
            <w:r w:rsidRPr="00C05C6B">
              <w:rPr>
                <w:sz w:val="20"/>
                <w:szCs w:val="20"/>
              </w:rPr>
              <w:t>3/4/2020</w:t>
            </w:r>
          </w:p>
        </w:tc>
        <w:tc>
          <w:tcPr>
            <w:tcW w:w="510" w:type="pct"/>
            <w:vAlign w:val="center"/>
          </w:tcPr>
          <w:p w14:paraId="0AF63210" w14:textId="77777777" w:rsidR="003F39FC" w:rsidRPr="00C05C6B" w:rsidRDefault="003F39FC" w:rsidP="00043801">
            <w:pPr>
              <w:spacing w:line="276" w:lineRule="auto"/>
              <w:jc w:val="center"/>
              <w:rPr>
                <w:sz w:val="20"/>
                <w:szCs w:val="20"/>
              </w:rPr>
            </w:pPr>
            <w:r w:rsidRPr="00C05C6B">
              <w:rPr>
                <w:sz w:val="20"/>
                <w:szCs w:val="20"/>
              </w:rPr>
              <w:t>2h00</w:t>
            </w:r>
          </w:p>
        </w:tc>
        <w:tc>
          <w:tcPr>
            <w:tcW w:w="602" w:type="pct"/>
            <w:vAlign w:val="center"/>
          </w:tcPr>
          <w:p w14:paraId="21EB55DF" w14:textId="77777777" w:rsidR="003F39FC" w:rsidRPr="00C05C6B" w:rsidRDefault="003F39FC" w:rsidP="00043801">
            <w:pPr>
              <w:spacing w:line="276" w:lineRule="auto"/>
              <w:jc w:val="center"/>
              <w:rPr>
                <w:sz w:val="20"/>
                <w:szCs w:val="20"/>
              </w:rPr>
            </w:pPr>
            <w:r w:rsidRPr="00C05C6B">
              <w:rPr>
                <w:sz w:val="20"/>
                <w:szCs w:val="20"/>
              </w:rPr>
              <w:t>Vidéo</w:t>
            </w:r>
          </w:p>
        </w:tc>
        <w:tc>
          <w:tcPr>
            <w:tcW w:w="415" w:type="pct"/>
            <w:shd w:val="clear" w:color="auto" w:fill="FFFFFF" w:themeFill="background1"/>
            <w:vAlign w:val="center"/>
          </w:tcPr>
          <w:p w14:paraId="5C4A1F7B" w14:textId="77777777" w:rsidR="003F39FC" w:rsidRPr="00C05C6B" w:rsidRDefault="003F39FC" w:rsidP="00043801">
            <w:pPr>
              <w:pStyle w:val="Paragraphedeliste"/>
              <w:numPr>
                <w:ilvl w:val="0"/>
                <w:numId w:val="36"/>
              </w:numPr>
              <w:spacing w:line="276" w:lineRule="auto"/>
              <w:jc w:val="center"/>
              <w:rPr>
                <w:sz w:val="20"/>
                <w:szCs w:val="20"/>
              </w:rPr>
            </w:pPr>
          </w:p>
        </w:tc>
      </w:tr>
      <w:tr w:rsidR="003F39FC" w:rsidRPr="00C05C6B" w14:paraId="33159E9E" w14:textId="77777777" w:rsidTr="00043801">
        <w:trPr>
          <w:cantSplit/>
          <w:trHeight w:val="227"/>
        </w:trPr>
        <w:tc>
          <w:tcPr>
            <w:tcW w:w="489" w:type="pct"/>
            <w:vAlign w:val="center"/>
          </w:tcPr>
          <w:p w14:paraId="6C430E54" w14:textId="77777777" w:rsidR="003F39FC" w:rsidRPr="00C05C6B" w:rsidRDefault="003F39FC" w:rsidP="00043801">
            <w:pPr>
              <w:spacing w:line="276" w:lineRule="auto"/>
              <w:jc w:val="center"/>
              <w:rPr>
                <w:sz w:val="20"/>
                <w:szCs w:val="20"/>
              </w:rPr>
            </w:pPr>
            <w:r w:rsidRPr="00C05C6B">
              <w:rPr>
                <w:sz w:val="20"/>
                <w:szCs w:val="20"/>
              </w:rPr>
              <w:t>Anonyme 2</w:t>
            </w:r>
          </w:p>
        </w:tc>
        <w:tc>
          <w:tcPr>
            <w:tcW w:w="732" w:type="pct"/>
            <w:vAlign w:val="center"/>
          </w:tcPr>
          <w:p w14:paraId="6389A79F" w14:textId="77777777" w:rsidR="003F39FC" w:rsidRPr="00C05C6B" w:rsidRDefault="003F39FC" w:rsidP="00043801">
            <w:pPr>
              <w:spacing w:line="276" w:lineRule="auto"/>
              <w:jc w:val="center"/>
              <w:rPr>
                <w:sz w:val="20"/>
                <w:szCs w:val="20"/>
              </w:rPr>
            </w:pPr>
            <w:r w:rsidRPr="00C05C6B">
              <w:rPr>
                <w:sz w:val="20"/>
                <w:szCs w:val="20"/>
              </w:rPr>
              <w:t>Président</w:t>
            </w:r>
          </w:p>
        </w:tc>
        <w:tc>
          <w:tcPr>
            <w:tcW w:w="1650" w:type="pct"/>
            <w:vAlign w:val="center"/>
          </w:tcPr>
          <w:p w14:paraId="32F06963" w14:textId="77777777" w:rsidR="003F39FC" w:rsidRPr="00C05C6B" w:rsidRDefault="003F39FC" w:rsidP="00043801">
            <w:pPr>
              <w:spacing w:line="276" w:lineRule="auto"/>
              <w:jc w:val="center"/>
              <w:rPr>
                <w:sz w:val="20"/>
                <w:szCs w:val="20"/>
              </w:rPr>
            </w:pPr>
            <w:r w:rsidRPr="00C05C6B">
              <w:rPr>
                <w:sz w:val="20"/>
                <w:szCs w:val="20"/>
              </w:rPr>
              <w:t>Association</w:t>
            </w:r>
          </w:p>
        </w:tc>
        <w:tc>
          <w:tcPr>
            <w:tcW w:w="602" w:type="pct"/>
            <w:vAlign w:val="center"/>
          </w:tcPr>
          <w:p w14:paraId="4C07C0A6" w14:textId="77777777" w:rsidR="003F39FC" w:rsidRPr="00C05C6B" w:rsidRDefault="003F39FC" w:rsidP="00043801">
            <w:pPr>
              <w:spacing w:line="276" w:lineRule="auto"/>
              <w:jc w:val="center"/>
              <w:rPr>
                <w:sz w:val="20"/>
                <w:szCs w:val="20"/>
              </w:rPr>
            </w:pPr>
            <w:r w:rsidRPr="00C05C6B">
              <w:rPr>
                <w:sz w:val="20"/>
                <w:szCs w:val="20"/>
              </w:rPr>
              <w:t>8/4/2020</w:t>
            </w:r>
          </w:p>
        </w:tc>
        <w:tc>
          <w:tcPr>
            <w:tcW w:w="510" w:type="pct"/>
            <w:vAlign w:val="center"/>
          </w:tcPr>
          <w:p w14:paraId="6076774B" w14:textId="77777777" w:rsidR="003F39FC" w:rsidRPr="00C05C6B" w:rsidRDefault="003F39FC" w:rsidP="00043801">
            <w:pPr>
              <w:spacing w:line="276" w:lineRule="auto"/>
              <w:jc w:val="center"/>
              <w:rPr>
                <w:sz w:val="20"/>
                <w:szCs w:val="20"/>
              </w:rPr>
            </w:pPr>
            <w:r w:rsidRPr="00C05C6B">
              <w:rPr>
                <w:sz w:val="20"/>
                <w:szCs w:val="20"/>
              </w:rPr>
              <w:t>2h30</w:t>
            </w:r>
          </w:p>
        </w:tc>
        <w:tc>
          <w:tcPr>
            <w:tcW w:w="602" w:type="pct"/>
            <w:vAlign w:val="center"/>
          </w:tcPr>
          <w:p w14:paraId="3BCB7407"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072F0D15" w14:textId="77777777" w:rsidR="003F39FC" w:rsidRPr="00C05C6B" w:rsidRDefault="003F39FC" w:rsidP="00043801">
            <w:pPr>
              <w:spacing w:line="276" w:lineRule="auto"/>
              <w:jc w:val="center"/>
              <w:rPr>
                <w:sz w:val="20"/>
                <w:szCs w:val="20"/>
              </w:rPr>
            </w:pPr>
          </w:p>
        </w:tc>
      </w:tr>
      <w:tr w:rsidR="003F39FC" w:rsidRPr="00C05C6B" w14:paraId="36DF57A5" w14:textId="77777777" w:rsidTr="00043801">
        <w:trPr>
          <w:cantSplit/>
          <w:trHeight w:val="227"/>
        </w:trPr>
        <w:tc>
          <w:tcPr>
            <w:tcW w:w="489" w:type="pct"/>
            <w:vAlign w:val="center"/>
          </w:tcPr>
          <w:p w14:paraId="5F72F1E2" w14:textId="77777777" w:rsidR="003F39FC" w:rsidRPr="00C05C6B" w:rsidRDefault="003F39FC" w:rsidP="00043801">
            <w:pPr>
              <w:spacing w:line="276" w:lineRule="auto"/>
              <w:jc w:val="center"/>
              <w:rPr>
                <w:sz w:val="20"/>
                <w:szCs w:val="20"/>
              </w:rPr>
            </w:pPr>
            <w:r w:rsidRPr="00C05C6B">
              <w:rPr>
                <w:sz w:val="20"/>
                <w:szCs w:val="20"/>
              </w:rPr>
              <w:t>Anonyme 3</w:t>
            </w:r>
          </w:p>
        </w:tc>
        <w:tc>
          <w:tcPr>
            <w:tcW w:w="732" w:type="pct"/>
            <w:vAlign w:val="center"/>
          </w:tcPr>
          <w:p w14:paraId="57B646D0" w14:textId="77777777" w:rsidR="003F39FC" w:rsidRPr="00C05C6B" w:rsidRDefault="003F39FC" w:rsidP="00043801">
            <w:pPr>
              <w:spacing w:line="276" w:lineRule="auto"/>
              <w:jc w:val="center"/>
              <w:rPr>
                <w:sz w:val="20"/>
                <w:szCs w:val="20"/>
              </w:rPr>
            </w:pPr>
            <w:r w:rsidRPr="00C05C6B">
              <w:rPr>
                <w:sz w:val="20"/>
                <w:szCs w:val="20"/>
              </w:rPr>
              <w:t>Directeur</w:t>
            </w:r>
          </w:p>
        </w:tc>
        <w:tc>
          <w:tcPr>
            <w:tcW w:w="1650" w:type="pct"/>
            <w:vAlign w:val="center"/>
          </w:tcPr>
          <w:p w14:paraId="06C77FFE" w14:textId="77777777" w:rsidR="003F39FC" w:rsidRPr="00C05C6B" w:rsidRDefault="003F39FC" w:rsidP="00043801">
            <w:pPr>
              <w:spacing w:line="276" w:lineRule="auto"/>
              <w:jc w:val="center"/>
              <w:rPr>
                <w:sz w:val="20"/>
                <w:szCs w:val="20"/>
              </w:rPr>
            </w:pPr>
            <w:r w:rsidRPr="00C05C6B">
              <w:rPr>
                <w:sz w:val="20"/>
                <w:szCs w:val="20"/>
              </w:rPr>
              <w:t>Service public de transport</w:t>
            </w:r>
          </w:p>
        </w:tc>
        <w:tc>
          <w:tcPr>
            <w:tcW w:w="602" w:type="pct"/>
            <w:vAlign w:val="center"/>
          </w:tcPr>
          <w:p w14:paraId="2E85F25D" w14:textId="77777777" w:rsidR="003F39FC" w:rsidRPr="00C05C6B" w:rsidRDefault="003F39FC" w:rsidP="00043801">
            <w:pPr>
              <w:spacing w:line="276" w:lineRule="auto"/>
              <w:jc w:val="center"/>
              <w:rPr>
                <w:sz w:val="20"/>
                <w:szCs w:val="20"/>
              </w:rPr>
            </w:pPr>
            <w:r w:rsidRPr="00C05C6B">
              <w:rPr>
                <w:sz w:val="20"/>
                <w:szCs w:val="20"/>
              </w:rPr>
              <w:t>9/4/2020</w:t>
            </w:r>
          </w:p>
        </w:tc>
        <w:tc>
          <w:tcPr>
            <w:tcW w:w="510" w:type="pct"/>
            <w:vAlign w:val="center"/>
          </w:tcPr>
          <w:p w14:paraId="63AFB160" w14:textId="77777777" w:rsidR="003F39FC" w:rsidRPr="00C05C6B" w:rsidRDefault="003F39FC" w:rsidP="00043801">
            <w:pPr>
              <w:spacing w:line="276" w:lineRule="auto"/>
              <w:jc w:val="center"/>
              <w:rPr>
                <w:sz w:val="20"/>
                <w:szCs w:val="20"/>
              </w:rPr>
            </w:pPr>
            <w:r w:rsidRPr="00C05C6B">
              <w:rPr>
                <w:sz w:val="20"/>
                <w:szCs w:val="20"/>
              </w:rPr>
              <w:t>1h20</w:t>
            </w:r>
          </w:p>
        </w:tc>
        <w:tc>
          <w:tcPr>
            <w:tcW w:w="602" w:type="pct"/>
            <w:vAlign w:val="center"/>
          </w:tcPr>
          <w:p w14:paraId="663496AD" w14:textId="77777777" w:rsidR="003F39FC" w:rsidRPr="00C05C6B" w:rsidRDefault="003F39FC" w:rsidP="00043801">
            <w:pPr>
              <w:spacing w:line="276" w:lineRule="auto"/>
              <w:jc w:val="center"/>
              <w:rPr>
                <w:sz w:val="20"/>
                <w:szCs w:val="20"/>
              </w:rPr>
            </w:pPr>
            <w:r w:rsidRPr="00C05C6B">
              <w:rPr>
                <w:sz w:val="20"/>
                <w:szCs w:val="20"/>
              </w:rPr>
              <w:t>Vidéo</w:t>
            </w:r>
          </w:p>
        </w:tc>
        <w:tc>
          <w:tcPr>
            <w:tcW w:w="415" w:type="pct"/>
            <w:shd w:val="clear" w:color="auto" w:fill="FFFFFF" w:themeFill="background1"/>
            <w:vAlign w:val="center"/>
          </w:tcPr>
          <w:p w14:paraId="0A854CC8" w14:textId="77777777" w:rsidR="003F39FC" w:rsidRPr="00C05C6B" w:rsidRDefault="003F39FC" w:rsidP="00043801">
            <w:pPr>
              <w:spacing w:line="276" w:lineRule="auto"/>
              <w:jc w:val="center"/>
              <w:rPr>
                <w:sz w:val="20"/>
                <w:szCs w:val="20"/>
              </w:rPr>
            </w:pPr>
          </w:p>
        </w:tc>
      </w:tr>
      <w:tr w:rsidR="003F39FC" w:rsidRPr="00C05C6B" w14:paraId="3A43A1F5" w14:textId="77777777" w:rsidTr="00043801">
        <w:trPr>
          <w:cantSplit/>
          <w:trHeight w:val="227"/>
        </w:trPr>
        <w:tc>
          <w:tcPr>
            <w:tcW w:w="489" w:type="pct"/>
            <w:vAlign w:val="center"/>
          </w:tcPr>
          <w:p w14:paraId="31321741" w14:textId="77777777" w:rsidR="003F39FC" w:rsidRPr="00C05C6B" w:rsidRDefault="003F39FC" w:rsidP="00043801">
            <w:pPr>
              <w:spacing w:line="276" w:lineRule="auto"/>
              <w:jc w:val="center"/>
              <w:rPr>
                <w:sz w:val="20"/>
                <w:szCs w:val="20"/>
              </w:rPr>
            </w:pPr>
            <w:r w:rsidRPr="00C05C6B">
              <w:rPr>
                <w:sz w:val="20"/>
                <w:szCs w:val="20"/>
              </w:rPr>
              <w:t>Anonyme 4</w:t>
            </w:r>
          </w:p>
        </w:tc>
        <w:tc>
          <w:tcPr>
            <w:tcW w:w="732" w:type="pct"/>
            <w:vAlign w:val="center"/>
          </w:tcPr>
          <w:p w14:paraId="69B2E8EF" w14:textId="77777777" w:rsidR="003F39FC" w:rsidRPr="00C05C6B" w:rsidRDefault="003F39FC" w:rsidP="00043801">
            <w:pPr>
              <w:spacing w:line="276" w:lineRule="auto"/>
              <w:jc w:val="center"/>
              <w:rPr>
                <w:sz w:val="20"/>
                <w:szCs w:val="20"/>
              </w:rPr>
            </w:pPr>
            <w:r w:rsidRPr="00C05C6B">
              <w:rPr>
                <w:sz w:val="20"/>
                <w:szCs w:val="20"/>
              </w:rPr>
              <w:t>Responsable mobilité</w:t>
            </w:r>
          </w:p>
        </w:tc>
        <w:tc>
          <w:tcPr>
            <w:tcW w:w="1650" w:type="pct"/>
            <w:vAlign w:val="center"/>
          </w:tcPr>
          <w:p w14:paraId="0F9F0E3D" w14:textId="77777777" w:rsidR="003F39FC" w:rsidRPr="00C05C6B" w:rsidRDefault="003F39FC" w:rsidP="00043801">
            <w:pPr>
              <w:spacing w:line="276" w:lineRule="auto"/>
              <w:jc w:val="center"/>
              <w:rPr>
                <w:sz w:val="20"/>
                <w:szCs w:val="20"/>
              </w:rPr>
            </w:pPr>
            <w:r w:rsidRPr="00C05C6B">
              <w:rPr>
                <w:sz w:val="20"/>
                <w:szCs w:val="20"/>
              </w:rPr>
              <w:t>Entreprise privée</w:t>
            </w:r>
          </w:p>
        </w:tc>
        <w:tc>
          <w:tcPr>
            <w:tcW w:w="602" w:type="pct"/>
            <w:vAlign w:val="center"/>
          </w:tcPr>
          <w:p w14:paraId="63F205D6" w14:textId="77777777" w:rsidR="003F39FC" w:rsidRPr="00C05C6B" w:rsidRDefault="003F39FC" w:rsidP="00043801">
            <w:pPr>
              <w:spacing w:line="276" w:lineRule="auto"/>
              <w:jc w:val="center"/>
              <w:rPr>
                <w:sz w:val="20"/>
                <w:szCs w:val="20"/>
              </w:rPr>
            </w:pPr>
            <w:r w:rsidRPr="00C05C6B">
              <w:rPr>
                <w:sz w:val="20"/>
                <w:szCs w:val="20"/>
              </w:rPr>
              <w:t>14/4/2020</w:t>
            </w:r>
          </w:p>
        </w:tc>
        <w:tc>
          <w:tcPr>
            <w:tcW w:w="510" w:type="pct"/>
            <w:vAlign w:val="center"/>
          </w:tcPr>
          <w:p w14:paraId="56D6CE1D" w14:textId="77777777" w:rsidR="003F39FC" w:rsidRPr="00C05C6B" w:rsidRDefault="003F39FC" w:rsidP="00043801">
            <w:pPr>
              <w:spacing w:line="276" w:lineRule="auto"/>
              <w:jc w:val="center"/>
              <w:rPr>
                <w:sz w:val="20"/>
                <w:szCs w:val="20"/>
              </w:rPr>
            </w:pPr>
            <w:r w:rsidRPr="00C05C6B">
              <w:rPr>
                <w:sz w:val="20"/>
                <w:szCs w:val="20"/>
              </w:rPr>
              <w:t>1h00</w:t>
            </w:r>
          </w:p>
        </w:tc>
        <w:tc>
          <w:tcPr>
            <w:tcW w:w="602" w:type="pct"/>
            <w:vAlign w:val="center"/>
          </w:tcPr>
          <w:p w14:paraId="09AE138B" w14:textId="77777777" w:rsidR="003F39FC" w:rsidRPr="00C05C6B" w:rsidRDefault="003F39FC" w:rsidP="00043801">
            <w:pPr>
              <w:spacing w:line="276" w:lineRule="auto"/>
              <w:jc w:val="center"/>
              <w:rPr>
                <w:sz w:val="20"/>
                <w:szCs w:val="20"/>
              </w:rPr>
            </w:pPr>
            <w:r w:rsidRPr="00C05C6B">
              <w:rPr>
                <w:sz w:val="20"/>
                <w:szCs w:val="20"/>
              </w:rPr>
              <w:t>Vidéo</w:t>
            </w:r>
          </w:p>
        </w:tc>
        <w:tc>
          <w:tcPr>
            <w:tcW w:w="415" w:type="pct"/>
            <w:shd w:val="clear" w:color="auto" w:fill="FFFFFF" w:themeFill="background1"/>
            <w:vAlign w:val="center"/>
          </w:tcPr>
          <w:p w14:paraId="76306946" w14:textId="77777777" w:rsidR="003F39FC" w:rsidRPr="00C05C6B" w:rsidRDefault="003F39FC" w:rsidP="00043801">
            <w:pPr>
              <w:spacing w:line="276" w:lineRule="auto"/>
              <w:jc w:val="center"/>
              <w:rPr>
                <w:sz w:val="20"/>
                <w:szCs w:val="20"/>
              </w:rPr>
            </w:pPr>
          </w:p>
        </w:tc>
      </w:tr>
      <w:tr w:rsidR="003F39FC" w:rsidRPr="00C05C6B" w14:paraId="06FA01FA" w14:textId="77777777" w:rsidTr="00043801">
        <w:trPr>
          <w:cantSplit/>
          <w:trHeight w:val="227"/>
        </w:trPr>
        <w:tc>
          <w:tcPr>
            <w:tcW w:w="489" w:type="pct"/>
            <w:vAlign w:val="center"/>
          </w:tcPr>
          <w:p w14:paraId="4FA913D6" w14:textId="77777777" w:rsidR="003F39FC" w:rsidRPr="00C05C6B" w:rsidRDefault="003F39FC" w:rsidP="00043801">
            <w:pPr>
              <w:spacing w:line="276" w:lineRule="auto"/>
              <w:jc w:val="center"/>
              <w:rPr>
                <w:sz w:val="20"/>
                <w:szCs w:val="20"/>
              </w:rPr>
            </w:pPr>
            <w:r w:rsidRPr="00C05C6B">
              <w:rPr>
                <w:sz w:val="20"/>
                <w:szCs w:val="20"/>
              </w:rPr>
              <w:t>Anonyme 5</w:t>
            </w:r>
          </w:p>
        </w:tc>
        <w:tc>
          <w:tcPr>
            <w:tcW w:w="732" w:type="pct"/>
            <w:vAlign w:val="center"/>
          </w:tcPr>
          <w:p w14:paraId="246ADECC" w14:textId="77777777" w:rsidR="003F39FC" w:rsidRPr="00C05C6B" w:rsidRDefault="003F39FC" w:rsidP="00043801">
            <w:pPr>
              <w:spacing w:line="276" w:lineRule="auto"/>
              <w:jc w:val="center"/>
              <w:rPr>
                <w:sz w:val="20"/>
                <w:szCs w:val="20"/>
              </w:rPr>
            </w:pPr>
            <w:r w:rsidRPr="00C05C6B">
              <w:rPr>
                <w:sz w:val="20"/>
                <w:szCs w:val="20"/>
              </w:rPr>
              <w:t>Economiste</w:t>
            </w:r>
          </w:p>
        </w:tc>
        <w:tc>
          <w:tcPr>
            <w:tcW w:w="1650" w:type="pct"/>
            <w:vAlign w:val="center"/>
          </w:tcPr>
          <w:p w14:paraId="32F1FAB9" w14:textId="77777777" w:rsidR="003F39FC" w:rsidRPr="00C05C6B" w:rsidRDefault="003F39FC" w:rsidP="00043801">
            <w:pPr>
              <w:spacing w:line="276" w:lineRule="auto"/>
              <w:jc w:val="center"/>
              <w:rPr>
                <w:sz w:val="20"/>
                <w:szCs w:val="20"/>
              </w:rPr>
            </w:pPr>
            <w:r w:rsidRPr="00C05C6B">
              <w:rPr>
                <w:sz w:val="20"/>
                <w:szCs w:val="20"/>
              </w:rPr>
              <w:t>Conseil central de l’économie</w:t>
            </w:r>
          </w:p>
        </w:tc>
        <w:tc>
          <w:tcPr>
            <w:tcW w:w="602" w:type="pct"/>
            <w:vAlign w:val="center"/>
          </w:tcPr>
          <w:p w14:paraId="082C510B" w14:textId="77777777" w:rsidR="003F39FC" w:rsidRPr="00C05C6B" w:rsidRDefault="003F39FC" w:rsidP="00043801">
            <w:pPr>
              <w:spacing w:line="276" w:lineRule="auto"/>
              <w:jc w:val="center"/>
              <w:rPr>
                <w:sz w:val="20"/>
                <w:szCs w:val="20"/>
              </w:rPr>
            </w:pPr>
            <w:r w:rsidRPr="00C05C6B">
              <w:rPr>
                <w:sz w:val="20"/>
                <w:szCs w:val="20"/>
              </w:rPr>
              <w:t>16/04/2020</w:t>
            </w:r>
          </w:p>
        </w:tc>
        <w:tc>
          <w:tcPr>
            <w:tcW w:w="510" w:type="pct"/>
            <w:vAlign w:val="center"/>
          </w:tcPr>
          <w:p w14:paraId="272DD190" w14:textId="77777777" w:rsidR="003F39FC" w:rsidRPr="00C05C6B" w:rsidRDefault="003F39FC" w:rsidP="00043801">
            <w:pPr>
              <w:spacing w:line="276" w:lineRule="auto"/>
              <w:jc w:val="center"/>
              <w:rPr>
                <w:sz w:val="20"/>
                <w:szCs w:val="20"/>
              </w:rPr>
            </w:pPr>
            <w:r w:rsidRPr="00C05C6B">
              <w:rPr>
                <w:sz w:val="20"/>
                <w:szCs w:val="20"/>
              </w:rPr>
              <w:t>1h30</w:t>
            </w:r>
          </w:p>
        </w:tc>
        <w:tc>
          <w:tcPr>
            <w:tcW w:w="602" w:type="pct"/>
            <w:vAlign w:val="center"/>
          </w:tcPr>
          <w:p w14:paraId="23CD4E7E"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1648EEB3" w14:textId="77777777" w:rsidR="003F39FC" w:rsidRPr="00C05C6B" w:rsidRDefault="003F39FC" w:rsidP="00043801">
            <w:pPr>
              <w:spacing w:line="276" w:lineRule="auto"/>
              <w:jc w:val="center"/>
              <w:rPr>
                <w:sz w:val="20"/>
                <w:szCs w:val="20"/>
              </w:rPr>
            </w:pPr>
          </w:p>
        </w:tc>
      </w:tr>
      <w:tr w:rsidR="003F39FC" w:rsidRPr="00C05C6B" w14:paraId="18ABB08A" w14:textId="77777777" w:rsidTr="00043801">
        <w:trPr>
          <w:cantSplit/>
          <w:trHeight w:val="227"/>
        </w:trPr>
        <w:tc>
          <w:tcPr>
            <w:tcW w:w="489" w:type="pct"/>
            <w:vAlign w:val="center"/>
          </w:tcPr>
          <w:p w14:paraId="402A8918" w14:textId="77777777" w:rsidR="003F39FC" w:rsidRPr="00C05C6B" w:rsidRDefault="003F39FC" w:rsidP="00043801">
            <w:pPr>
              <w:spacing w:line="276" w:lineRule="auto"/>
              <w:jc w:val="center"/>
              <w:rPr>
                <w:sz w:val="20"/>
                <w:szCs w:val="20"/>
              </w:rPr>
            </w:pPr>
            <w:r w:rsidRPr="00C05C6B">
              <w:rPr>
                <w:sz w:val="20"/>
                <w:szCs w:val="20"/>
              </w:rPr>
              <w:t>Anonyme 6</w:t>
            </w:r>
          </w:p>
        </w:tc>
        <w:tc>
          <w:tcPr>
            <w:tcW w:w="732" w:type="pct"/>
            <w:vAlign w:val="center"/>
          </w:tcPr>
          <w:p w14:paraId="3ADA3D2E" w14:textId="77777777" w:rsidR="003F39FC" w:rsidRPr="00C05C6B" w:rsidRDefault="003F39FC" w:rsidP="00043801">
            <w:pPr>
              <w:spacing w:line="276" w:lineRule="auto"/>
              <w:jc w:val="center"/>
              <w:rPr>
                <w:sz w:val="20"/>
                <w:szCs w:val="20"/>
              </w:rPr>
            </w:pPr>
            <w:r w:rsidRPr="00C05C6B">
              <w:rPr>
                <w:sz w:val="20"/>
                <w:szCs w:val="20"/>
              </w:rPr>
              <w:t>Administrateur</w:t>
            </w:r>
          </w:p>
        </w:tc>
        <w:tc>
          <w:tcPr>
            <w:tcW w:w="1650" w:type="pct"/>
            <w:vAlign w:val="center"/>
          </w:tcPr>
          <w:p w14:paraId="6169D0EB" w14:textId="77777777" w:rsidR="003F39FC" w:rsidRPr="00C05C6B" w:rsidRDefault="003F39FC" w:rsidP="00043801">
            <w:pPr>
              <w:spacing w:line="276" w:lineRule="auto"/>
              <w:jc w:val="center"/>
              <w:rPr>
                <w:sz w:val="20"/>
                <w:szCs w:val="20"/>
              </w:rPr>
            </w:pPr>
            <w:r w:rsidRPr="00C05C6B">
              <w:rPr>
                <w:sz w:val="20"/>
                <w:szCs w:val="20"/>
              </w:rPr>
              <w:t>Organisation professionnelle</w:t>
            </w:r>
          </w:p>
        </w:tc>
        <w:tc>
          <w:tcPr>
            <w:tcW w:w="602" w:type="pct"/>
            <w:vAlign w:val="center"/>
          </w:tcPr>
          <w:p w14:paraId="3380C4F4" w14:textId="77777777" w:rsidR="003F39FC" w:rsidRPr="00C05C6B" w:rsidRDefault="003F39FC" w:rsidP="00043801">
            <w:pPr>
              <w:spacing w:line="276" w:lineRule="auto"/>
              <w:jc w:val="center"/>
              <w:rPr>
                <w:sz w:val="20"/>
                <w:szCs w:val="20"/>
              </w:rPr>
            </w:pPr>
            <w:r w:rsidRPr="00C05C6B">
              <w:rPr>
                <w:sz w:val="20"/>
                <w:szCs w:val="20"/>
              </w:rPr>
              <w:t>17/04/2020</w:t>
            </w:r>
          </w:p>
        </w:tc>
        <w:tc>
          <w:tcPr>
            <w:tcW w:w="510" w:type="pct"/>
            <w:vAlign w:val="center"/>
          </w:tcPr>
          <w:p w14:paraId="6E108899" w14:textId="77777777" w:rsidR="003F39FC" w:rsidRPr="00C05C6B" w:rsidRDefault="003F39FC" w:rsidP="00043801">
            <w:pPr>
              <w:spacing w:line="276" w:lineRule="auto"/>
              <w:jc w:val="center"/>
              <w:rPr>
                <w:sz w:val="20"/>
                <w:szCs w:val="20"/>
              </w:rPr>
            </w:pPr>
            <w:r w:rsidRPr="00C05C6B">
              <w:rPr>
                <w:sz w:val="20"/>
                <w:szCs w:val="20"/>
              </w:rPr>
              <w:t>1h30</w:t>
            </w:r>
          </w:p>
        </w:tc>
        <w:tc>
          <w:tcPr>
            <w:tcW w:w="602" w:type="pct"/>
            <w:vAlign w:val="center"/>
          </w:tcPr>
          <w:p w14:paraId="0B554C1F"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62560286" w14:textId="77777777" w:rsidR="003F39FC" w:rsidRPr="00C05C6B" w:rsidRDefault="003F39FC" w:rsidP="00043801">
            <w:pPr>
              <w:pStyle w:val="Paragraphedeliste"/>
              <w:numPr>
                <w:ilvl w:val="0"/>
                <w:numId w:val="36"/>
              </w:numPr>
              <w:spacing w:line="276" w:lineRule="auto"/>
              <w:jc w:val="left"/>
              <w:rPr>
                <w:sz w:val="20"/>
                <w:szCs w:val="20"/>
              </w:rPr>
            </w:pPr>
          </w:p>
        </w:tc>
      </w:tr>
      <w:tr w:rsidR="003F39FC" w:rsidRPr="00C05C6B" w14:paraId="2ED9A4D8" w14:textId="77777777" w:rsidTr="00043801">
        <w:trPr>
          <w:cantSplit/>
          <w:trHeight w:val="586"/>
        </w:trPr>
        <w:tc>
          <w:tcPr>
            <w:tcW w:w="489" w:type="pct"/>
            <w:vAlign w:val="center"/>
          </w:tcPr>
          <w:p w14:paraId="0DA05A27" w14:textId="77777777" w:rsidR="003F39FC" w:rsidRPr="00C05C6B" w:rsidRDefault="003F39FC" w:rsidP="00043801">
            <w:pPr>
              <w:spacing w:line="276" w:lineRule="auto"/>
              <w:jc w:val="center"/>
              <w:rPr>
                <w:sz w:val="20"/>
                <w:szCs w:val="20"/>
              </w:rPr>
            </w:pPr>
            <w:r w:rsidRPr="00C05C6B">
              <w:rPr>
                <w:sz w:val="20"/>
                <w:szCs w:val="20"/>
              </w:rPr>
              <w:t>Anonyme 7</w:t>
            </w:r>
          </w:p>
        </w:tc>
        <w:tc>
          <w:tcPr>
            <w:tcW w:w="732" w:type="pct"/>
            <w:vAlign w:val="center"/>
          </w:tcPr>
          <w:p w14:paraId="5BAF5099" w14:textId="77777777" w:rsidR="003F39FC" w:rsidRPr="00C05C6B" w:rsidRDefault="003F39FC" w:rsidP="00043801">
            <w:pPr>
              <w:spacing w:line="276" w:lineRule="auto"/>
              <w:jc w:val="center"/>
              <w:rPr>
                <w:sz w:val="20"/>
                <w:szCs w:val="20"/>
              </w:rPr>
            </w:pPr>
            <w:r w:rsidRPr="00C05C6B">
              <w:rPr>
                <w:sz w:val="20"/>
                <w:szCs w:val="20"/>
              </w:rPr>
              <w:t>Directeur</w:t>
            </w:r>
          </w:p>
        </w:tc>
        <w:tc>
          <w:tcPr>
            <w:tcW w:w="1650" w:type="pct"/>
            <w:vAlign w:val="center"/>
          </w:tcPr>
          <w:p w14:paraId="6FB3F3E4" w14:textId="77777777" w:rsidR="003F39FC" w:rsidRPr="00C05C6B" w:rsidRDefault="003F39FC" w:rsidP="00043801">
            <w:pPr>
              <w:spacing w:line="276" w:lineRule="auto"/>
              <w:jc w:val="center"/>
              <w:rPr>
                <w:sz w:val="20"/>
                <w:szCs w:val="20"/>
              </w:rPr>
            </w:pPr>
            <w:r w:rsidRPr="00C05C6B">
              <w:rPr>
                <w:sz w:val="20"/>
                <w:szCs w:val="20"/>
              </w:rPr>
              <w:t>Service public de transport</w:t>
            </w:r>
          </w:p>
        </w:tc>
        <w:tc>
          <w:tcPr>
            <w:tcW w:w="602" w:type="pct"/>
            <w:vAlign w:val="center"/>
          </w:tcPr>
          <w:p w14:paraId="65A06AC3" w14:textId="77777777" w:rsidR="003F39FC" w:rsidRPr="00C05C6B" w:rsidRDefault="003F39FC" w:rsidP="00043801">
            <w:pPr>
              <w:spacing w:line="276" w:lineRule="auto"/>
              <w:jc w:val="center"/>
              <w:rPr>
                <w:sz w:val="20"/>
                <w:szCs w:val="20"/>
              </w:rPr>
            </w:pPr>
            <w:r w:rsidRPr="00C05C6B">
              <w:rPr>
                <w:sz w:val="20"/>
                <w:szCs w:val="20"/>
              </w:rPr>
              <w:t>20/04/2020</w:t>
            </w:r>
          </w:p>
        </w:tc>
        <w:tc>
          <w:tcPr>
            <w:tcW w:w="510" w:type="pct"/>
            <w:vAlign w:val="center"/>
          </w:tcPr>
          <w:p w14:paraId="562C9B46" w14:textId="77777777" w:rsidR="003F39FC" w:rsidRPr="00C05C6B" w:rsidRDefault="003F39FC" w:rsidP="00043801">
            <w:pPr>
              <w:spacing w:line="276" w:lineRule="auto"/>
              <w:jc w:val="center"/>
              <w:rPr>
                <w:sz w:val="20"/>
                <w:szCs w:val="20"/>
              </w:rPr>
            </w:pPr>
            <w:r w:rsidRPr="00C05C6B">
              <w:rPr>
                <w:sz w:val="20"/>
                <w:szCs w:val="20"/>
              </w:rPr>
              <w:t>1h00</w:t>
            </w:r>
          </w:p>
        </w:tc>
        <w:tc>
          <w:tcPr>
            <w:tcW w:w="602" w:type="pct"/>
            <w:vAlign w:val="center"/>
          </w:tcPr>
          <w:p w14:paraId="084D9D81" w14:textId="77777777" w:rsidR="003F39FC" w:rsidRPr="00C05C6B" w:rsidRDefault="003F39FC" w:rsidP="00043801">
            <w:pPr>
              <w:spacing w:line="276" w:lineRule="auto"/>
              <w:jc w:val="center"/>
              <w:rPr>
                <w:sz w:val="20"/>
                <w:szCs w:val="20"/>
              </w:rPr>
            </w:pPr>
            <w:r w:rsidRPr="00C05C6B">
              <w:rPr>
                <w:sz w:val="20"/>
                <w:szCs w:val="20"/>
              </w:rPr>
              <w:t>Vidéo</w:t>
            </w:r>
          </w:p>
        </w:tc>
        <w:tc>
          <w:tcPr>
            <w:tcW w:w="415" w:type="pct"/>
            <w:shd w:val="clear" w:color="auto" w:fill="FFFFFF" w:themeFill="background1"/>
            <w:vAlign w:val="center"/>
          </w:tcPr>
          <w:p w14:paraId="24A025DF" w14:textId="77777777" w:rsidR="003F39FC" w:rsidRPr="00C05C6B" w:rsidRDefault="003F39FC" w:rsidP="00043801">
            <w:pPr>
              <w:spacing w:line="276" w:lineRule="auto"/>
              <w:jc w:val="center"/>
              <w:rPr>
                <w:sz w:val="20"/>
                <w:szCs w:val="20"/>
              </w:rPr>
            </w:pPr>
          </w:p>
        </w:tc>
      </w:tr>
      <w:tr w:rsidR="003F39FC" w:rsidRPr="00C05C6B" w14:paraId="68FB828D" w14:textId="77777777" w:rsidTr="00043801">
        <w:trPr>
          <w:cantSplit/>
          <w:trHeight w:val="227"/>
        </w:trPr>
        <w:tc>
          <w:tcPr>
            <w:tcW w:w="489" w:type="pct"/>
            <w:vAlign w:val="center"/>
          </w:tcPr>
          <w:p w14:paraId="6E95BB39" w14:textId="77777777" w:rsidR="003F39FC" w:rsidRPr="00C05C6B" w:rsidRDefault="003F39FC" w:rsidP="00043801">
            <w:pPr>
              <w:spacing w:line="276" w:lineRule="auto"/>
              <w:jc w:val="center"/>
              <w:rPr>
                <w:sz w:val="20"/>
                <w:szCs w:val="20"/>
              </w:rPr>
            </w:pPr>
            <w:r w:rsidRPr="00C05C6B">
              <w:rPr>
                <w:sz w:val="20"/>
                <w:szCs w:val="20"/>
              </w:rPr>
              <w:t>Anonyme 8</w:t>
            </w:r>
          </w:p>
        </w:tc>
        <w:tc>
          <w:tcPr>
            <w:tcW w:w="732" w:type="pct"/>
            <w:vAlign w:val="center"/>
          </w:tcPr>
          <w:p w14:paraId="013C61DD" w14:textId="77777777" w:rsidR="003F39FC" w:rsidRPr="00C05C6B" w:rsidRDefault="003F39FC" w:rsidP="00043801">
            <w:pPr>
              <w:spacing w:line="276" w:lineRule="auto"/>
              <w:jc w:val="center"/>
              <w:rPr>
                <w:sz w:val="20"/>
                <w:szCs w:val="20"/>
              </w:rPr>
            </w:pPr>
            <w:r w:rsidRPr="00C05C6B">
              <w:rPr>
                <w:sz w:val="20"/>
                <w:szCs w:val="20"/>
              </w:rPr>
              <w:t>Administrateur</w:t>
            </w:r>
          </w:p>
        </w:tc>
        <w:tc>
          <w:tcPr>
            <w:tcW w:w="1650" w:type="pct"/>
            <w:vAlign w:val="center"/>
          </w:tcPr>
          <w:p w14:paraId="0482FAFC" w14:textId="77777777" w:rsidR="003F39FC" w:rsidRPr="00C05C6B" w:rsidRDefault="003F39FC" w:rsidP="00043801">
            <w:pPr>
              <w:spacing w:line="276" w:lineRule="auto"/>
              <w:jc w:val="center"/>
              <w:rPr>
                <w:sz w:val="20"/>
                <w:szCs w:val="20"/>
              </w:rPr>
            </w:pPr>
            <w:r w:rsidRPr="00C05C6B">
              <w:rPr>
                <w:sz w:val="20"/>
                <w:szCs w:val="20"/>
              </w:rPr>
              <w:t>Organisation professionnelle</w:t>
            </w:r>
          </w:p>
        </w:tc>
        <w:tc>
          <w:tcPr>
            <w:tcW w:w="602" w:type="pct"/>
            <w:vAlign w:val="center"/>
          </w:tcPr>
          <w:p w14:paraId="2FE342A8" w14:textId="77777777" w:rsidR="003F39FC" w:rsidRPr="00C05C6B" w:rsidRDefault="003F39FC" w:rsidP="00043801">
            <w:pPr>
              <w:spacing w:line="276" w:lineRule="auto"/>
              <w:jc w:val="center"/>
              <w:rPr>
                <w:sz w:val="20"/>
                <w:szCs w:val="20"/>
              </w:rPr>
            </w:pPr>
            <w:r w:rsidRPr="00C05C6B">
              <w:rPr>
                <w:sz w:val="20"/>
                <w:szCs w:val="20"/>
              </w:rPr>
              <w:t>22/4/2020</w:t>
            </w:r>
          </w:p>
        </w:tc>
        <w:tc>
          <w:tcPr>
            <w:tcW w:w="510" w:type="pct"/>
            <w:vAlign w:val="center"/>
          </w:tcPr>
          <w:p w14:paraId="3C80F357" w14:textId="77777777" w:rsidR="003F39FC" w:rsidRPr="00C05C6B" w:rsidRDefault="003F39FC" w:rsidP="00043801">
            <w:pPr>
              <w:spacing w:line="276" w:lineRule="auto"/>
              <w:jc w:val="center"/>
              <w:rPr>
                <w:sz w:val="20"/>
                <w:szCs w:val="20"/>
              </w:rPr>
            </w:pPr>
            <w:r w:rsidRPr="00C05C6B">
              <w:rPr>
                <w:sz w:val="20"/>
                <w:szCs w:val="20"/>
              </w:rPr>
              <w:t>1h50</w:t>
            </w:r>
          </w:p>
        </w:tc>
        <w:tc>
          <w:tcPr>
            <w:tcW w:w="602" w:type="pct"/>
            <w:vAlign w:val="center"/>
          </w:tcPr>
          <w:p w14:paraId="3A043606"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4E994511" w14:textId="77777777" w:rsidR="003F39FC" w:rsidRPr="00C05C6B" w:rsidRDefault="003F39FC" w:rsidP="00043801">
            <w:pPr>
              <w:pStyle w:val="Paragraphedeliste"/>
              <w:numPr>
                <w:ilvl w:val="0"/>
                <w:numId w:val="34"/>
              </w:numPr>
              <w:spacing w:line="276" w:lineRule="auto"/>
              <w:jc w:val="center"/>
              <w:rPr>
                <w:sz w:val="20"/>
                <w:szCs w:val="20"/>
              </w:rPr>
            </w:pPr>
          </w:p>
        </w:tc>
      </w:tr>
      <w:tr w:rsidR="003F39FC" w:rsidRPr="00C05C6B" w14:paraId="24E23ACF" w14:textId="77777777" w:rsidTr="00043801">
        <w:trPr>
          <w:cantSplit/>
          <w:trHeight w:val="227"/>
        </w:trPr>
        <w:tc>
          <w:tcPr>
            <w:tcW w:w="489" w:type="pct"/>
            <w:vAlign w:val="center"/>
          </w:tcPr>
          <w:p w14:paraId="13CC5236" w14:textId="77777777" w:rsidR="003F39FC" w:rsidRPr="00C05C6B" w:rsidRDefault="003F39FC" w:rsidP="00043801">
            <w:pPr>
              <w:spacing w:line="276" w:lineRule="auto"/>
              <w:jc w:val="center"/>
              <w:rPr>
                <w:sz w:val="20"/>
                <w:szCs w:val="20"/>
              </w:rPr>
            </w:pPr>
            <w:r w:rsidRPr="00C05C6B">
              <w:rPr>
                <w:sz w:val="20"/>
                <w:szCs w:val="20"/>
              </w:rPr>
              <w:t>Anonyme 9</w:t>
            </w:r>
          </w:p>
        </w:tc>
        <w:tc>
          <w:tcPr>
            <w:tcW w:w="732" w:type="pct"/>
            <w:vAlign w:val="center"/>
          </w:tcPr>
          <w:p w14:paraId="207AA62E" w14:textId="12E6543C" w:rsidR="003F39FC" w:rsidRPr="00C05C6B" w:rsidRDefault="009C3BB5" w:rsidP="00043801">
            <w:pPr>
              <w:spacing w:line="276" w:lineRule="auto"/>
              <w:jc w:val="center"/>
              <w:rPr>
                <w:sz w:val="20"/>
                <w:szCs w:val="20"/>
              </w:rPr>
            </w:pPr>
            <w:r>
              <w:rPr>
                <w:sz w:val="20"/>
                <w:szCs w:val="20"/>
              </w:rPr>
              <w:t>Permanent</w:t>
            </w:r>
          </w:p>
        </w:tc>
        <w:tc>
          <w:tcPr>
            <w:tcW w:w="1650" w:type="pct"/>
            <w:vAlign w:val="center"/>
          </w:tcPr>
          <w:p w14:paraId="1C45EDE8" w14:textId="77777777" w:rsidR="003F39FC" w:rsidRPr="00C05C6B" w:rsidRDefault="003F39FC" w:rsidP="00043801">
            <w:pPr>
              <w:spacing w:line="276" w:lineRule="auto"/>
              <w:jc w:val="center"/>
              <w:rPr>
                <w:sz w:val="20"/>
                <w:szCs w:val="20"/>
              </w:rPr>
            </w:pPr>
            <w:r w:rsidRPr="00C05C6B">
              <w:rPr>
                <w:sz w:val="20"/>
                <w:szCs w:val="20"/>
              </w:rPr>
              <w:t>Syndicat</w:t>
            </w:r>
          </w:p>
        </w:tc>
        <w:tc>
          <w:tcPr>
            <w:tcW w:w="602" w:type="pct"/>
            <w:vAlign w:val="center"/>
          </w:tcPr>
          <w:p w14:paraId="41C4A3CA" w14:textId="77777777" w:rsidR="003F39FC" w:rsidRPr="00C05C6B" w:rsidRDefault="003F39FC" w:rsidP="00043801">
            <w:pPr>
              <w:spacing w:line="276" w:lineRule="auto"/>
              <w:jc w:val="center"/>
              <w:rPr>
                <w:sz w:val="20"/>
                <w:szCs w:val="20"/>
              </w:rPr>
            </w:pPr>
            <w:r w:rsidRPr="00C05C6B">
              <w:rPr>
                <w:sz w:val="20"/>
                <w:szCs w:val="20"/>
              </w:rPr>
              <w:t>22/4/2020</w:t>
            </w:r>
          </w:p>
        </w:tc>
        <w:tc>
          <w:tcPr>
            <w:tcW w:w="510" w:type="pct"/>
            <w:vAlign w:val="center"/>
          </w:tcPr>
          <w:p w14:paraId="2FCC534D" w14:textId="77777777" w:rsidR="003F39FC" w:rsidRPr="00C05C6B" w:rsidRDefault="003F39FC" w:rsidP="00043801">
            <w:pPr>
              <w:spacing w:line="276" w:lineRule="auto"/>
              <w:jc w:val="center"/>
              <w:rPr>
                <w:sz w:val="20"/>
                <w:szCs w:val="20"/>
              </w:rPr>
            </w:pPr>
            <w:r w:rsidRPr="00C05C6B">
              <w:rPr>
                <w:sz w:val="20"/>
                <w:szCs w:val="20"/>
              </w:rPr>
              <w:t>1h30</w:t>
            </w:r>
          </w:p>
        </w:tc>
        <w:tc>
          <w:tcPr>
            <w:tcW w:w="602" w:type="pct"/>
            <w:vAlign w:val="center"/>
          </w:tcPr>
          <w:p w14:paraId="4CA47F6C"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5DB932E4" w14:textId="77777777" w:rsidR="003F39FC" w:rsidRPr="00C05C6B" w:rsidRDefault="003F39FC" w:rsidP="00043801">
            <w:pPr>
              <w:spacing w:line="276" w:lineRule="auto"/>
              <w:jc w:val="center"/>
              <w:rPr>
                <w:sz w:val="20"/>
                <w:szCs w:val="20"/>
              </w:rPr>
            </w:pPr>
          </w:p>
        </w:tc>
      </w:tr>
      <w:tr w:rsidR="003F39FC" w:rsidRPr="00C05C6B" w14:paraId="50E6D15D" w14:textId="77777777" w:rsidTr="00043801">
        <w:trPr>
          <w:cantSplit/>
          <w:trHeight w:val="227"/>
        </w:trPr>
        <w:tc>
          <w:tcPr>
            <w:tcW w:w="489" w:type="pct"/>
            <w:vAlign w:val="center"/>
          </w:tcPr>
          <w:p w14:paraId="15F6D2D8" w14:textId="77777777" w:rsidR="003F39FC" w:rsidRPr="00C05C6B" w:rsidRDefault="003F39FC" w:rsidP="00043801">
            <w:pPr>
              <w:spacing w:line="276" w:lineRule="auto"/>
              <w:jc w:val="center"/>
              <w:rPr>
                <w:sz w:val="20"/>
                <w:szCs w:val="20"/>
              </w:rPr>
            </w:pPr>
            <w:r w:rsidRPr="00C05C6B">
              <w:rPr>
                <w:sz w:val="20"/>
                <w:szCs w:val="20"/>
              </w:rPr>
              <w:t>Anonyme 10</w:t>
            </w:r>
          </w:p>
        </w:tc>
        <w:tc>
          <w:tcPr>
            <w:tcW w:w="732" w:type="pct"/>
            <w:vAlign w:val="center"/>
          </w:tcPr>
          <w:p w14:paraId="3903726C" w14:textId="77777777" w:rsidR="003F39FC" w:rsidRPr="00C05C6B" w:rsidRDefault="003F39FC" w:rsidP="00043801">
            <w:pPr>
              <w:spacing w:line="276" w:lineRule="auto"/>
              <w:jc w:val="center"/>
              <w:rPr>
                <w:sz w:val="20"/>
                <w:szCs w:val="20"/>
              </w:rPr>
            </w:pPr>
            <w:r w:rsidRPr="00C05C6B">
              <w:rPr>
                <w:sz w:val="20"/>
                <w:szCs w:val="20"/>
              </w:rPr>
              <w:t xml:space="preserve">Coordinateur </w:t>
            </w:r>
          </w:p>
        </w:tc>
        <w:tc>
          <w:tcPr>
            <w:tcW w:w="1650" w:type="pct"/>
            <w:vAlign w:val="center"/>
          </w:tcPr>
          <w:p w14:paraId="54497DCA" w14:textId="77777777" w:rsidR="003F39FC" w:rsidRPr="00C05C6B" w:rsidRDefault="003F39FC" w:rsidP="00043801">
            <w:pPr>
              <w:spacing w:line="276" w:lineRule="auto"/>
              <w:jc w:val="center"/>
              <w:rPr>
                <w:sz w:val="20"/>
                <w:szCs w:val="20"/>
              </w:rPr>
            </w:pPr>
            <w:r w:rsidRPr="00C05C6B">
              <w:rPr>
                <w:sz w:val="20"/>
                <w:szCs w:val="20"/>
              </w:rPr>
              <w:t>Syndicat</w:t>
            </w:r>
          </w:p>
        </w:tc>
        <w:tc>
          <w:tcPr>
            <w:tcW w:w="602" w:type="pct"/>
            <w:vAlign w:val="center"/>
          </w:tcPr>
          <w:p w14:paraId="226B7F15" w14:textId="77777777" w:rsidR="003F39FC" w:rsidRPr="00C05C6B" w:rsidRDefault="003F39FC" w:rsidP="00043801">
            <w:pPr>
              <w:spacing w:line="276" w:lineRule="auto"/>
              <w:jc w:val="center"/>
              <w:rPr>
                <w:sz w:val="20"/>
                <w:szCs w:val="20"/>
              </w:rPr>
            </w:pPr>
            <w:r w:rsidRPr="00C05C6B">
              <w:rPr>
                <w:sz w:val="20"/>
                <w:szCs w:val="20"/>
              </w:rPr>
              <w:t>23/4/2020</w:t>
            </w:r>
          </w:p>
        </w:tc>
        <w:tc>
          <w:tcPr>
            <w:tcW w:w="510" w:type="pct"/>
            <w:vAlign w:val="center"/>
          </w:tcPr>
          <w:p w14:paraId="10F71429" w14:textId="77777777" w:rsidR="003F39FC" w:rsidRPr="00C05C6B" w:rsidRDefault="003F39FC" w:rsidP="00043801">
            <w:pPr>
              <w:spacing w:line="276" w:lineRule="auto"/>
              <w:jc w:val="center"/>
              <w:rPr>
                <w:sz w:val="20"/>
                <w:szCs w:val="20"/>
              </w:rPr>
            </w:pPr>
            <w:r w:rsidRPr="00C05C6B">
              <w:rPr>
                <w:sz w:val="20"/>
                <w:szCs w:val="20"/>
              </w:rPr>
              <w:t>1h30</w:t>
            </w:r>
          </w:p>
        </w:tc>
        <w:tc>
          <w:tcPr>
            <w:tcW w:w="602" w:type="pct"/>
            <w:vAlign w:val="center"/>
          </w:tcPr>
          <w:p w14:paraId="71CD1FF7"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655033F9" w14:textId="77777777" w:rsidR="003F39FC" w:rsidRPr="00C05C6B" w:rsidRDefault="003F39FC" w:rsidP="00043801">
            <w:pPr>
              <w:pStyle w:val="Paragraphedeliste"/>
              <w:numPr>
                <w:ilvl w:val="0"/>
                <w:numId w:val="35"/>
              </w:numPr>
              <w:spacing w:line="276" w:lineRule="auto"/>
              <w:jc w:val="center"/>
              <w:rPr>
                <w:sz w:val="20"/>
                <w:szCs w:val="20"/>
              </w:rPr>
            </w:pPr>
          </w:p>
        </w:tc>
      </w:tr>
      <w:tr w:rsidR="003F39FC" w:rsidRPr="00C05C6B" w14:paraId="0AE6B30E" w14:textId="77777777" w:rsidTr="00043801">
        <w:trPr>
          <w:cantSplit/>
          <w:trHeight w:val="227"/>
        </w:trPr>
        <w:tc>
          <w:tcPr>
            <w:tcW w:w="489" w:type="pct"/>
            <w:vAlign w:val="center"/>
          </w:tcPr>
          <w:p w14:paraId="41FACAEE" w14:textId="77777777" w:rsidR="003F39FC" w:rsidRPr="00C05C6B" w:rsidRDefault="003F39FC" w:rsidP="00043801">
            <w:pPr>
              <w:spacing w:line="276" w:lineRule="auto"/>
              <w:jc w:val="center"/>
              <w:rPr>
                <w:sz w:val="20"/>
                <w:szCs w:val="20"/>
              </w:rPr>
            </w:pPr>
            <w:r w:rsidRPr="00C05C6B">
              <w:rPr>
                <w:sz w:val="20"/>
                <w:szCs w:val="20"/>
              </w:rPr>
              <w:t>Anonyme 11</w:t>
            </w:r>
          </w:p>
        </w:tc>
        <w:tc>
          <w:tcPr>
            <w:tcW w:w="732" w:type="pct"/>
            <w:vAlign w:val="center"/>
          </w:tcPr>
          <w:p w14:paraId="4D47E6C0" w14:textId="77777777" w:rsidR="003F39FC" w:rsidRPr="00C05C6B" w:rsidRDefault="003F39FC" w:rsidP="00043801">
            <w:pPr>
              <w:spacing w:line="276" w:lineRule="auto"/>
              <w:jc w:val="center"/>
              <w:rPr>
                <w:sz w:val="20"/>
                <w:szCs w:val="20"/>
              </w:rPr>
            </w:pPr>
            <w:r w:rsidRPr="00C05C6B">
              <w:rPr>
                <w:sz w:val="20"/>
                <w:szCs w:val="20"/>
              </w:rPr>
              <w:t>Directeur</w:t>
            </w:r>
          </w:p>
        </w:tc>
        <w:tc>
          <w:tcPr>
            <w:tcW w:w="1650" w:type="pct"/>
            <w:vAlign w:val="center"/>
          </w:tcPr>
          <w:p w14:paraId="5A6C28DE" w14:textId="77777777" w:rsidR="003F39FC" w:rsidRPr="00C05C6B" w:rsidRDefault="003F39FC" w:rsidP="00043801">
            <w:pPr>
              <w:spacing w:line="276" w:lineRule="auto"/>
              <w:jc w:val="center"/>
              <w:rPr>
                <w:sz w:val="20"/>
                <w:szCs w:val="20"/>
              </w:rPr>
            </w:pPr>
            <w:r w:rsidRPr="00C05C6B">
              <w:rPr>
                <w:sz w:val="20"/>
                <w:szCs w:val="20"/>
              </w:rPr>
              <w:t>Centrale</w:t>
            </w:r>
          </w:p>
        </w:tc>
        <w:tc>
          <w:tcPr>
            <w:tcW w:w="602" w:type="pct"/>
            <w:vAlign w:val="center"/>
          </w:tcPr>
          <w:p w14:paraId="0268B3AE" w14:textId="77777777" w:rsidR="003F39FC" w:rsidRPr="00C05C6B" w:rsidRDefault="003F39FC" w:rsidP="00043801">
            <w:pPr>
              <w:spacing w:line="276" w:lineRule="auto"/>
              <w:jc w:val="center"/>
              <w:rPr>
                <w:sz w:val="20"/>
                <w:szCs w:val="20"/>
              </w:rPr>
            </w:pPr>
            <w:r w:rsidRPr="00C05C6B">
              <w:rPr>
                <w:sz w:val="20"/>
                <w:szCs w:val="20"/>
              </w:rPr>
              <w:t>10/6/2020</w:t>
            </w:r>
          </w:p>
        </w:tc>
        <w:tc>
          <w:tcPr>
            <w:tcW w:w="510" w:type="pct"/>
            <w:vAlign w:val="center"/>
          </w:tcPr>
          <w:p w14:paraId="05C1C453" w14:textId="77777777" w:rsidR="003F39FC" w:rsidRPr="00C05C6B" w:rsidRDefault="003F39FC" w:rsidP="00043801">
            <w:pPr>
              <w:spacing w:line="276" w:lineRule="auto"/>
              <w:jc w:val="center"/>
              <w:rPr>
                <w:sz w:val="20"/>
                <w:szCs w:val="20"/>
              </w:rPr>
            </w:pPr>
            <w:r w:rsidRPr="00C05C6B">
              <w:rPr>
                <w:sz w:val="20"/>
                <w:szCs w:val="20"/>
              </w:rPr>
              <w:t>3h20</w:t>
            </w:r>
          </w:p>
        </w:tc>
        <w:tc>
          <w:tcPr>
            <w:tcW w:w="602" w:type="pct"/>
            <w:vAlign w:val="center"/>
          </w:tcPr>
          <w:p w14:paraId="75955AC6"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7DC85EB8" w14:textId="77777777" w:rsidR="003F39FC" w:rsidRPr="00C05C6B" w:rsidRDefault="003F39FC" w:rsidP="00043801">
            <w:pPr>
              <w:pStyle w:val="Paragraphedeliste"/>
              <w:numPr>
                <w:ilvl w:val="0"/>
                <w:numId w:val="35"/>
              </w:numPr>
              <w:spacing w:line="276" w:lineRule="auto"/>
              <w:jc w:val="center"/>
              <w:rPr>
                <w:sz w:val="20"/>
                <w:szCs w:val="20"/>
              </w:rPr>
            </w:pPr>
          </w:p>
        </w:tc>
      </w:tr>
      <w:tr w:rsidR="003F39FC" w:rsidRPr="00C05C6B" w14:paraId="2DDB90D2" w14:textId="77777777" w:rsidTr="00043801">
        <w:trPr>
          <w:cantSplit/>
          <w:trHeight w:val="227"/>
        </w:trPr>
        <w:tc>
          <w:tcPr>
            <w:tcW w:w="489" w:type="pct"/>
            <w:vAlign w:val="center"/>
          </w:tcPr>
          <w:p w14:paraId="4F6FDD74" w14:textId="77777777" w:rsidR="003F39FC" w:rsidRPr="00C05C6B" w:rsidRDefault="003F39FC" w:rsidP="00043801">
            <w:pPr>
              <w:spacing w:line="276" w:lineRule="auto"/>
              <w:jc w:val="center"/>
              <w:rPr>
                <w:sz w:val="20"/>
                <w:szCs w:val="20"/>
              </w:rPr>
            </w:pPr>
            <w:r w:rsidRPr="00C05C6B">
              <w:rPr>
                <w:sz w:val="20"/>
                <w:szCs w:val="20"/>
              </w:rPr>
              <w:t>Anonyme 12</w:t>
            </w:r>
          </w:p>
        </w:tc>
        <w:tc>
          <w:tcPr>
            <w:tcW w:w="732" w:type="pct"/>
            <w:vAlign w:val="center"/>
          </w:tcPr>
          <w:p w14:paraId="118F7BEB" w14:textId="77777777" w:rsidR="003F39FC" w:rsidRPr="00C05C6B" w:rsidRDefault="003F39FC" w:rsidP="00043801">
            <w:pPr>
              <w:spacing w:line="276" w:lineRule="auto"/>
              <w:jc w:val="center"/>
              <w:rPr>
                <w:sz w:val="20"/>
                <w:szCs w:val="20"/>
              </w:rPr>
            </w:pPr>
            <w:r w:rsidRPr="00C05C6B">
              <w:rPr>
                <w:sz w:val="20"/>
                <w:szCs w:val="20"/>
              </w:rPr>
              <w:t>Directrice</w:t>
            </w:r>
          </w:p>
        </w:tc>
        <w:tc>
          <w:tcPr>
            <w:tcW w:w="1650" w:type="pct"/>
            <w:vAlign w:val="center"/>
          </w:tcPr>
          <w:p w14:paraId="48919281" w14:textId="77777777" w:rsidR="003F39FC" w:rsidRPr="00C05C6B" w:rsidRDefault="003F39FC" w:rsidP="00043801">
            <w:pPr>
              <w:spacing w:line="276" w:lineRule="auto"/>
              <w:jc w:val="center"/>
              <w:rPr>
                <w:sz w:val="20"/>
                <w:szCs w:val="20"/>
              </w:rPr>
            </w:pPr>
            <w:r w:rsidRPr="00C05C6B">
              <w:rPr>
                <w:sz w:val="20"/>
                <w:szCs w:val="20"/>
              </w:rPr>
              <w:t>Bruxelles mobilité</w:t>
            </w:r>
          </w:p>
        </w:tc>
        <w:tc>
          <w:tcPr>
            <w:tcW w:w="602" w:type="pct"/>
            <w:vAlign w:val="center"/>
          </w:tcPr>
          <w:p w14:paraId="13AE382E" w14:textId="77777777" w:rsidR="003F39FC" w:rsidRPr="00C05C6B" w:rsidRDefault="003F39FC" w:rsidP="00043801">
            <w:pPr>
              <w:spacing w:line="276" w:lineRule="auto"/>
              <w:jc w:val="center"/>
              <w:rPr>
                <w:sz w:val="20"/>
                <w:szCs w:val="20"/>
              </w:rPr>
            </w:pPr>
            <w:r w:rsidRPr="00C05C6B">
              <w:rPr>
                <w:sz w:val="20"/>
                <w:szCs w:val="20"/>
              </w:rPr>
              <w:t>12/06/2020</w:t>
            </w:r>
          </w:p>
        </w:tc>
        <w:tc>
          <w:tcPr>
            <w:tcW w:w="510" w:type="pct"/>
            <w:vAlign w:val="center"/>
          </w:tcPr>
          <w:p w14:paraId="1DAE03F8" w14:textId="77777777" w:rsidR="003F39FC" w:rsidRPr="00C05C6B" w:rsidRDefault="003F39FC" w:rsidP="00043801">
            <w:pPr>
              <w:spacing w:line="276" w:lineRule="auto"/>
              <w:jc w:val="center"/>
              <w:rPr>
                <w:sz w:val="20"/>
                <w:szCs w:val="20"/>
              </w:rPr>
            </w:pPr>
          </w:p>
          <w:p w14:paraId="37DB10F8" w14:textId="77777777" w:rsidR="003F39FC" w:rsidRPr="00C05C6B" w:rsidRDefault="003F39FC" w:rsidP="00043801">
            <w:pPr>
              <w:spacing w:line="276" w:lineRule="auto"/>
              <w:jc w:val="center"/>
              <w:rPr>
                <w:sz w:val="20"/>
                <w:szCs w:val="20"/>
              </w:rPr>
            </w:pPr>
            <w:r w:rsidRPr="00C05C6B">
              <w:rPr>
                <w:sz w:val="20"/>
                <w:szCs w:val="20"/>
              </w:rPr>
              <w:t>1h30</w:t>
            </w:r>
          </w:p>
          <w:p w14:paraId="6A26C5B2" w14:textId="77777777" w:rsidR="003F39FC" w:rsidRPr="00C05C6B" w:rsidRDefault="003F39FC" w:rsidP="00043801">
            <w:pPr>
              <w:spacing w:line="276" w:lineRule="auto"/>
              <w:jc w:val="center"/>
              <w:rPr>
                <w:sz w:val="20"/>
                <w:szCs w:val="20"/>
              </w:rPr>
            </w:pPr>
          </w:p>
        </w:tc>
        <w:tc>
          <w:tcPr>
            <w:tcW w:w="602" w:type="pct"/>
            <w:vAlign w:val="center"/>
          </w:tcPr>
          <w:p w14:paraId="6C7B2211" w14:textId="77777777" w:rsidR="003F39FC" w:rsidRPr="00C05C6B" w:rsidRDefault="003F39FC" w:rsidP="00043801">
            <w:pPr>
              <w:spacing w:line="276" w:lineRule="auto"/>
              <w:jc w:val="center"/>
              <w:rPr>
                <w:sz w:val="20"/>
                <w:szCs w:val="20"/>
              </w:rPr>
            </w:pPr>
            <w:r w:rsidRPr="00C05C6B">
              <w:rPr>
                <w:sz w:val="20"/>
                <w:szCs w:val="20"/>
              </w:rPr>
              <w:t>Vidéo</w:t>
            </w:r>
          </w:p>
        </w:tc>
        <w:tc>
          <w:tcPr>
            <w:tcW w:w="415" w:type="pct"/>
            <w:shd w:val="clear" w:color="auto" w:fill="FFFFFF" w:themeFill="background1"/>
            <w:vAlign w:val="center"/>
          </w:tcPr>
          <w:p w14:paraId="4AD6CF4D" w14:textId="77777777" w:rsidR="003F39FC" w:rsidRPr="00C05C6B" w:rsidRDefault="003F39FC" w:rsidP="00043801">
            <w:pPr>
              <w:pStyle w:val="Paragraphedeliste"/>
              <w:numPr>
                <w:ilvl w:val="0"/>
                <w:numId w:val="35"/>
              </w:numPr>
              <w:spacing w:line="276" w:lineRule="auto"/>
              <w:jc w:val="center"/>
              <w:rPr>
                <w:sz w:val="20"/>
                <w:szCs w:val="20"/>
              </w:rPr>
            </w:pPr>
          </w:p>
        </w:tc>
      </w:tr>
      <w:tr w:rsidR="003F39FC" w:rsidRPr="00C05C6B" w14:paraId="0DAC4D6A" w14:textId="77777777" w:rsidTr="00043801">
        <w:trPr>
          <w:cantSplit/>
          <w:trHeight w:val="227"/>
        </w:trPr>
        <w:tc>
          <w:tcPr>
            <w:tcW w:w="489" w:type="pct"/>
            <w:vAlign w:val="center"/>
          </w:tcPr>
          <w:p w14:paraId="5B4F8594" w14:textId="77777777" w:rsidR="003F39FC" w:rsidRPr="00C05C6B" w:rsidRDefault="003F39FC" w:rsidP="00043801">
            <w:pPr>
              <w:spacing w:line="276" w:lineRule="auto"/>
              <w:jc w:val="center"/>
              <w:rPr>
                <w:sz w:val="20"/>
                <w:szCs w:val="20"/>
              </w:rPr>
            </w:pPr>
            <w:r w:rsidRPr="00C05C6B">
              <w:rPr>
                <w:sz w:val="20"/>
                <w:szCs w:val="20"/>
              </w:rPr>
              <w:t>Anonyme 13</w:t>
            </w:r>
          </w:p>
        </w:tc>
        <w:tc>
          <w:tcPr>
            <w:tcW w:w="732" w:type="pct"/>
            <w:vAlign w:val="center"/>
          </w:tcPr>
          <w:p w14:paraId="14C46EF0" w14:textId="77777777" w:rsidR="003F39FC" w:rsidRPr="00C05C6B" w:rsidRDefault="003F39FC" w:rsidP="00043801">
            <w:pPr>
              <w:spacing w:line="276" w:lineRule="auto"/>
              <w:jc w:val="center"/>
              <w:rPr>
                <w:sz w:val="20"/>
                <w:szCs w:val="20"/>
              </w:rPr>
            </w:pPr>
            <w:r w:rsidRPr="00C05C6B">
              <w:rPr>
                <w:sz w:val="20"/>
                <w:szCs w:val="20"/>
              </w:rPr>
              <w:t>Directeur</w:t>
            </w:r>
          </w:p>
        </w:tc>
        <w:tc>
          <w:tcPr>
            <w:tcW w:w="1650" w:type="pct"/>
            <w:vAlign w:val="center"/>
          </w:tcPr>
          <w:p w14:paraId="4EE09D71" w14:textId="77777777" w:rsidR="003F39FC" w:rsidRPr="00C05C6B" w:rsidRDefault="003F39FC" w:rsidP="00043801">
            <w:pPr>
              <w:spacing w:line="276" w:lineRule="auto"/>
              <w:jc w:val="center"/>
              <w:rPr>
                <w:sz w:val="20"/>
                <w:szCs w:val="20"/>
              </w:rPr>
            </w:pPr>
            <w:r w:rsidRPr="00C05C6B">
              <w:rPr>
                <w:sz w:val="20"/>
                <w:szCs w:val="20"/>
              </w:rPr>
              <w:t>Plateforme</w:t>
            </w:r>
          </w:p>
        </w:tc>
        <w:tc>
          <w:tcPr>
            <w:tcW w:w="602" w:type="pct"/>
            <w:vAlign w:val="center"/>
          </w:tcPr>
          <w:p w14:paraId="1A04D0FE" w14:textId="77777777" w:rsidR="003F39FC" w:rsidRPr="00C05C6B" w:rsidRDefault="003F39FC" w:rsidP="00043801">
            <w:pPr>
              <w:spacing w:line="276" w:lineRule="auto"/>
              <w:jc w:val="center"/>
              <w:rPr>
                <w:sz w:val="20"/>
                <w:szCs w:val="20"/>
              </w:rPr>
            </w:pPr>
            <w:r w:rsidRPr="00C05C6B">
              <w:rPr>
                <w:sz w:val="20"/>
                <w:szCs w:val="20"/>
              </w:rPr>
              <w:t>22/6/2020</w:t>
            </w:r>
          </w:p>
        </w:tc>
        <w:tc>
          <w:tcPr>
            <w:tcW w:w="510" w:type="pct"/>
            <w:vAlign w:val="center"/>
          </w:tcPr>
          <w:p w14:paraId="45D26B0D" w14:textId="77777777" w:rsidR="003F39FC" w:rsidRPr="00C05C6B" w:rsidRDefault="003F39FC" w:rsidP="00043801">
            <w:pPr>
              <w:spacing w:line="276" w:lineRule="auto"/>
              <w:jc w:val="center"/>
              <w:rPr>
                <w:sz w:val="20"/>
                <w:szCs w:val="20"/>
              </w:rPr>
            </w:pPr>
            <w:r w:rsidRPr="00C05C6B">
              <w:rPr>
                <w:sz w:val="20"/>
                <w:szCs w:val="20"/>
              </w:rPr>
              <w:t>1h25</w:t>
            </w:r>
          </w:p>
        </w:tc>
        <w:tc>
          <w:tcPr>
            <w:tcW w:w="602" w:type="pct"/>
            <w:vAlign w:val="center"/>
          </w:tcPr>
          <w:p w14:paraId="3461B634"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2397B29F" w14:textId="77777777" w:rsidR="003F39FC" w:rsidRPr="00C05C6B" w:rsidRDefault="003F39FC" w:rsidP="00043801">
            <w:pPr>
              <w:spacing w:line="276" w:lineRule="auto"/>
              <w:jc w:val="center"/>
              <w:rPr>
                <w:sz w:val="20"/>
                <w:szCs w:val="20"/>
              </w:rPr>
            </w:pPr>
          </w:p>
        </w:tc>
      </w:tr>
      <w:tr w:rsidR="003F39FC" w:rsidRPr="00C05C6B" w14:paraId="63A1EA37" w14:textId="77777777" w:rsidTr="00043801">
        <w:trPr>
          <w:cantSplit/>
          <w:trHeight w:val="227"/>
        </w:trPr>
        <w:tc>
          <w:tcPr>
            <w:tcW w:w="489" w:type="pct"/>
            <w:vAlign w:val="center"/>
          </w:tcPr>
          <w:p w14:paraId="26229235" w14:textId="77777777" w:rsidR="003F39FC" w:rsidRPr="00C05C6B" w:rsidRDefault="003F39FC" w:rsidP="00043801">
            <w:pPr>
              <w:spacing w:line="276" w:lineRule="auto"/>
              <w:jc w:val="center"/>
              <w:rPr>
                <w:sz w:val="20"/>
                <w:szCs w:val="20"/>
              </w:rPr>
            </w:pPr>
            <w:r w:rsidRPr="00C05C6B">
              <w:rPr>
                <w:sz w:val="20"/>
                <w:szCs w:val="20"/>
              </w:rPr>
              <w:t>Anonyme 14</w:t>
            </w:r>
          </w:p>
        </w:tc>
        <w:tc>
          <w:tcPr>
            <w:tcW w:w="732" w:type="pct"/>
            <w:vAlign w:val="center"/>
          </w:tcPr>
          <w:p w14:paraId="174FC5A9" w14:textId="77777777" w:rsidR="003F39FC" w:rsidRPr="00C05C6B" w:rsidRDefault="003F39FC" w:rsidP="00043801">
            <w:pPr>
              <w:spacing w:line="276" w:lineRule="auto"/>
              <w:jc w:val="center"/>
              <w:rPr>
                <w:sz w:val="20"/>
                <w:szCs w:val="20"/>
              </w:rPr>
            </w:pPr>
            <w:r w:rsidRPr="00C05C6B">
              <w:rPr>
                <w:sz w:val="20"/>
                <w:szCs w:val="20"/>
              </w:rPr>
              <w:t>Conseiller de ministre</w:t>
            </w:r>
          </w:p>
        </w:tc>
        <w:tc>
          <w:tcPr>
            <w:tcW w:w="1650" w:type="pct"/>
            <w:vAlign w:val="center"/>
          </w:tcPr>
          <w:p w14:paraId="6A5EA608" w14:textId="77777777" w:rsidR="003F39FC" w:rsidRPr="00C05C6B" w:rsidRDefault="003F39FC" w:rsidP="00043801">
            <w:pPr>
              <w:spacing w:line="276" w:lineRule="auto"/>
              <w:jc w:val="center"/>
              <w:rPr>
                <w:sz w:val="20"/>
                <w:szCs w:val="20"/>
              </w:rPr>
            </w:pPr>
            <w:r w:rsidRPr="00C05C6B">
              <w:rPr>
                <w:sz w:val="20"/>
                <w:szCs w:val="20"/>
              </w:rPr>
              <w:t>Cabinet ministériel</w:t>
            </w:r>
          </w:p>
        </w:tc>
        <w:tc>
          <w:tcPr>
            <w:tcW w:w="602" w:type="pct"/>
            <w:vAlign w:val="center"/>
          </w:tcPr>
          <w:p w14:paraId="4C145F3E" w14:textId="77777777" w:rsidR="003F39FC" w:rsidRPr="00C05C6B" w:rsidRDefault="003F39FC" w:rsidP="00043801">
            <w:pPr>
              <w:spacing w:line="276" w:lineRule="auto"/>
              <w:jc w:val="center"/>
              <w:rPr>
                <w:sz w:val="20"/>
                <w:szCs w:val="20"/>
              </w:rPr>
            </w:pPr>
            <w:r w:rsidRPr="00C05C6B">
              <w:rPr>
                <w:sz w:val="20"/>
                <w:szCs w:val="20"/>
              </w:rPr>
              <w:t>22/6/2020</w:t>
            </w:r>
          </w:p>
        </w:tc>
        <w:tc>
          <w:tcPr>
            <w:tcW w:w="510" w:type="pct"/>
            <w:vAlign w:val="center"/>
          </w:tcPr>
          <w:p w14:paraId="44969B4D" w14:textId="77777777" w:rsidR="003F39FC" w:rsidRPr="00C05C6B" w:rsidRDefault="003F39FC" w:rsidP="00043801">
            <w:pPr>
              <w:spacing w:line="276" w:lineRule="auto"/>
              <w:jc w:val="center"/>
              <w:rPr>
                <w:sz w:val="20"/>
                <w:szCs w:val="20"/>
              </w:rPr>
            </w:pPr>
            <w:r w:rsidRPr="00C05C6B">
              <w:rPr>
                <w:sz w:val="20"/>
                <w:szCs w:val="20"/>
              </w:rPr>
              <w:t>35’</w:t>
            </w:r>
          </w:p>
        </w:tc>
        <w:tc>
          <w:tcPr>
            <w:tcW w:w="602" w:type="pct"/>
            <w:vAlign w:val="center"/>
          </w:tcPr>
          <w:p w14:paraId="60D0A147"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3EC8057F" w14:textId="77777777" w:rsidR="003F39FC" w:rsidRPr="00C05C6B" w:rsidRDefault="003F39FC" w:rsidP="00043801">
            <w:pPr>
              <w:pStyle w:val="Paragraphedeliste"/>
              <w:numPr>
                <w:ilvl w:val="0"/>
                <w:numId w:val="35"/>
              </w:numPr>
              <w:spacing w:line="276" w:lineRule="auto"/>
              <w:jc w:val="center"/>
              <w:rPr>
                <w:sz w:val="20"/>
                <w:szCs w:val="20"/>
              </w:rPr>
            </w:pPr>
          </w:p>
          <w:p w14:paraId="1A87B7C6" w14:textId="77777777" w:rsidR="003F39FC" w:rsidRPr="00C05C6B" w:rsidRDefault="003F39FC" w:rsidP="00043801">
            <w:pPr>
              <w:spacing w:line="276" w:lineRule="auto"/>
              <w:rPr>
                <w:i/>
                <w:sz w:val="20"/>
                <w:szCs w:val="20"/>
              </w:rPr>
            </w:pPr>
          </w:p>
        </w:tc>
      </w:tr>
      <w:tr w:rsidR="003F39FC" w:rsidRPr="00C05C6B" w14:paraId="4879FE69" w14:textId="77777777" w:rsidTr="00043801">
        <w:trPr>
          <w:cantSplit/>
          <w:trHeight w:val="227"/>
        </w:trPr>
        <w:tc>
          <w:tcPr>
            <w:tcW w:w="489" w:type="pct"/>
            <w:vAlign w:val="center"/>
          </w:tcPr>
          <w:p w14:paraId="55A31E2A" w14:textId="77777777" w:rsidR="003F39FC" w:rsidRPr="00C05C6B" w:rsidRDefault="003F39FC" w:rsidP="00043801">
            <w:pPr>
              <w:spacing w:line="276" w:lineRule="auto"/>
              <w:jc w:val="center"/>
              <w:rPr>
                <w:sz w:val="20"/>
                <w:szCs w:val="20"/>
              </w:rPr>
            </w:pPr>
            <w:r w:rsidRPr="00C05C6B">
              <w:rPr>
                <w:sz w:val="20"/>
                <w:szCs w:val="20"/>
              </w:rPr>
              <w:t>Anonyme 15</w:t>
            </w:r>
          </w:p>
        </w:tc>
        <w:tc>
          <w:tcPr>
            <w:tcW w:w="732" w:type="pct"/>
            <w:vAlign w:val="center"/>
          </w:tcPr>
          <w:p w14:paraId="6DC91775" w14:textId="77777777" w:rsidR="003F39FC" w:rsidRPr="00C05C6B" w:rsidRDefault="003F39FC" w:rsidP="00043801">
            <w:pPr>
              <w:spacing w:line="276" w:lineRule="auto"/>
              <w:jc w:val="center"/>
              <w:rPr>
                <w:sz w:val="20"/>
                <w:szCs w:val="20"/>
              </w:rPr>
            </w:pPr>
            <w:r w:rsidRPr="00C05C6B">
              <w:rPr>
                <w:sz w:val="20"/>
                <w:szCs w:val="20"/>
              </w:rPr>
              <w:t>Permanent</w:t>
            </w:r>
          </w:p>
        </w:tc>
        <w:tc>
          <w:tcPr>
            <w:tcW w:w="1650" w:type="pct"/>
            <w:vAlign w:val="center"/>
          </w:tcPr>
          <w:p w14:paraId="5695DA6A" w14:textId="77777777" w:rsidR="003F39FC" w:rsidRPr="00C05C6B" w:rsidRDefault="003F39FC" w:rsidP="00043801">
            <w:pPr>
              <w:spacing w:line="276" w:lineRule="auto"/>
              <w:jc w:val="center"/>
              <w:rPr>
                <w:sz w:val="20"/>
                <w:szCs w:val="20"/>
              </w:rPr>
            </w:pPr>
            <w:r w:rsidRPr="00C05C6B">
              <w:rPr>
                <w:sz w:val="20"/>
                <w:szCs w:val="20"/>
              </w:rPr>
              <w:t>Syndicat</w:t>
            </w:r>
          </w:p>
        </w:tc>
        <w:tc>
          <w:tcPr>
            <w:tcW w:w="602" w:type="pct"/>
            <w:vAlign w:val="center"/>
          </w:tcPr>
          <w:p w14:paraId="4DE8F889" w14:textId="77777777" w:rsidR="003F39FC" w:rsidRPr="00C05C6B" w:rsidRDefault="003F39FC" w:rsidP="00043801">
            <w:pPr>
              <w:spacing w:line="276" w:lineRule="auto"/>
              <w:jc w:val="center"/>
              <w:rPr>
                <w:sz w:val="20"/>
                <w:szCs w:val="20"/>
              </w:rPr>
            </w:pPr>
            <w:r w:rsidRPr="00C05C6B">
              <w:rPr>
                <w:sz w:val="20"/>
                <w:szCs w:val="20"/>
              </w:rPr>
              <w:t>23/6/2020</w:t>
            </w:r>
          </w:p>
        </w:tc>
        <w:tc>
          <w:tcPr>
            <w:tcW w:w="510" w:type="pct"/>
            <w:vAlign w:val="center"/>
          </w:tcPr>
          <w:p w14:paraId="7D938C6A" w14:textId="77777777" w:rsidR="003F39FC" w:rsidRPr="00C05C6B" w:rsidRDefault="003F39FC" w:rsidP="00043801">
            <w:pPr>
              <w:spacing w:line="276" w:lineRule="auto"/>
              <w:jc w:val="center"/>
              <w:rPr>
                <w:sz w:val="20"/>
                <w:szCs w:val="20"/>
              </w:rPr>
            </w:pPr>
            <w:r w:rsidRPr="00C05C6B">
              <w:rPr>
                <w:sz w:val="20"/>
                <w:szCs w:val="20"/>
              </w:rPr>
              <w:t>1h20</w:t>
            </w:r>
          </w:p>
        </w:tc>
        <w:tc>
          <w:tcPr>
            <w:tcW w:w="602" w:type="pct"/>
            <w:vAlign w:val="center"/>
          </w:tcPr>
          <w:p w14:paraId="207EA6E3"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35D506FE" w14:textId="77777777" w:rsidR="003F39FC" w:rsidRPr="00C05C6B" w:rsidRDefault="003F39FC" w:rsidP="00043801">
            <w:pPr>
              <w:spacing w:line="276" w:lineRule="auto"/>
              <w:jc w:val="center"/>
              <w:rPr>
                <w:sz w:val="20"/>
                <w:szCs w:val="20"/>
              </w:rPr>
            </w:pPr>
          </w:p>
        </w:tc>
      </w:tr>
      <w:tr w:rsidR="003F39FC" w:rsidRPr="00C05C6B" w14:paraId="47C98202" w14:textId="77777777" w:rsidTr="00043801">
        <w:trPr>
          <w:cantSplit/>
          <w:trHeight w:val="227"/>
        </w:trPr>
        <w:tc>
          <w:tcPr>
            <w:tcW w:w="489" w:type="pct"/>
            <w:vAlign w:val="center"/>
          </w:tcPr>
          <w:p w14:paraId="0B21EE92" w14:textId="77777777" w:rsidR="003F39FC" w:rsidRPr="00C05C6B" w:rsidRDefault="003F39FC" w:rsidP="00043801">
            <w:pPr>
              <w:spacing w:line="276" w:lineRule="auto"/>
              <w:jc w:val="center"/>
              <w:rPr>
                <w:sz w:val="20"/>
                <w:szCs w:val="20"/>
              </w:rPr>
            </w:pPr>
            <w:r w:rsidRPr="00C05C6B">
              <w:rPr>
                <w:sz w:val="20"/>
                <w:szCs w:val="20"/>
              </w:rPr>
              <w:t>Anonyme 16</w:t>
            </w:r>
          </w:p>
        </w:tc>
        <w:tc>
          <w:tcPr>
            <w:tcW w:w="732" w:type="pct"/>
            <w:vAlign w:val="center"/>
          </w:tcPr>
          <w:p w14:paraId="2FCA0426" w14:textId="77777777" w:rsidR="003F39FC" w:rsidRPr="00C05C6B" w:rsidRDefault="003F39FC" w:rsidP="00043801">
            <w:pPr>
              <w:spacing w:line="276" w:lineRule="auto"/>
              <w:jc w:val="center"/>
              <w:rPr>
                <w:sz w:val="20"/>
                <w:szCs w:val="20"/>
              </w:rPr>
            </w:pPr>
            <w:r w:rsidRPr="00C05C6B">
              <w:rPr>
                <w:sz w:val="20"/>
                <w:szCs w:val="20"/>
              </w:rPr>
              <w:t>Ancien exploitant</w:t>
            </w:r>
          </w:p>
        </w:tc>
        <w:tc>
          <w:tcPr>
            <w:tcW w:w="1650" w:type="pct"/>
            <w:vAlign w:val="center"/>
          </w:tcPr>
          <w:p w14:paraId="740DE69D" w14:textId="77777777" w:rsidR="003F39FC" w:rsidRPr="00C05C6B" w:rsidRDefault="003F39FC" w:rsidP="00043801">
            <w:pPr>
              <w:spacing w:line="276" w:lineRule="auto"/>
              <w:jc w:val="center"/>
              <w:rPr>
                <w:sz w:val="20"/>
                <w:szCs w:val="20"/>
              </w:rPr>
            </w:pPr>
            <w:r w:rsidRPr="00C05C6B">
              <w:rPr>
                <w:sz w:val="20"/>
                <w:szCs w:val="20"/>
              </w:rPr>
              <w:t>Conseil de discipline</w:t>
            </w:r>
          </w:p>
        </w:tc>
        <w:tc>
          <w:tcPr>
            <w:tcW w:w="602" w:type="pct"/>
            <w:vAlign w:val="center"/>
          </w:tcPr>
          <w:p w14:paraId="545519CF" w14:textId="77777777" w:rsidR="003F39FC" w:rsidRPr="00C05C6B" w:rsidRDefault="003F39FC" w:rsidP="00043801">
            <w:pPr>
              <w:spacing w:line="276" w:lineRule="auto"/>
              <w:jc w:val="center"/>
              <w:rPr>
                <w:sz w:val="20"/>
                <w:szCs w:val="20"/>
              </w:rPr>
            </w:pPr>
            <w:r w:rsidRPr="00C05C6B">
              <w:rPr>
                <w:sz w:val="20"/>
                <w:szCs w:val="20"/>
              </w:rPr>
              <w:t>23/6/2020</w:t>
            </w:r>
          </w:p>
        </w:tc>
        <w:tc>
          <w:tcPr>
            <w:tcW w:w="510" w:type="pct"/>
            <w:vAlign w:val="center"/>
          </w:tcPr>
          <w:p w14:paraId="5FCBEEF1" w14:textId="77777777" w:rsidR="003F39FC" w:rsidRPr="00C05C6B" w:rsidRDefault="003F39FC" w:rsidP="00043801">
            <w:pPr>
              <w:spacing w:line="276" w:lineRule="auto"/>
              <w:jc w:val="center"/>
              <w:rPr>
                <w:sz w:val="20"/>
                <w:szCs w:val="20"/>
              </w:rPr>
            </w:pPr>
            <w:r w:rsidRPr="00C05C6B">
              <w:rPr>
                <w:sz w:val="20"/>
                <w:szCs w:val="20"/>
              </w:rPr>
              <w:t>45’</w:t>
            </w:r>
          </w:p>
        </w:tc>
        <w:tc>
          <w:tcPr>
            <w:tcW w:w="602" w:type="pct"/>
            <w:vAlign w:val="center"/>
          </w:tcPr>
          <w:p w14:paraId="2D9A7E1A"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1AE46A2A" w14:textId="77777777" w:rsidR="003F39FC" w:rsidRPr="00C05C6B" w:rsidRDefault="003F39FC" w:rsidP="00043801">
            <w:pPr>
              <w:pStyle w:val="Paragraphedeliste"/>
              <w:numPr>
                <w:ilvl w:val="0"/>
                <w:numId w:val="35"/>
              </w:numPr>
              <w:spacing w:line="276" w:lineRule="auto"/>
              <w:jc w:val="center"/>
              <w:rPr>
                <w:sz w:val="20"/>
                <w:szCs w:val="20"/>
              </w:rPr>
            </w:pPr>
          </w:p>
        </w:tc>
      </w:tr>
      <w:tr w:rsidR="003F39FC" w:rsidRPr="00C05C6B" w14:paraId="306ECB79" w14:textId="77777777" w:rsidTr="00043801">
        <w:trPr>
          <w:cantSplit/>
          <w:trHeight w:val="227"/>
        </w:trPr>
        <w:tc>
          <w:tcPr>
            <w:tcW w:w="489" w:type="pct"/>
            <w:vAlign w:val="center"/>
          </w:tcPr>
          <w:p w14:paraId="188D5BC6" w14:textId="77777777" w:rsidR="003F39FC" w:rsidRPr="00C05C6B" w:rsidRDefault="003F39FC" w:rsidP="00043801">
            <w:pPr>
              <w:spacing w:line="276" w:lineRule="auto"/>
              <w:jc w:val="center"/>
              <w:rPr>
                <w:sz w:val="20"/>
                <w:szCs w:val="20"/>
              </w:rPr>
            </w:pPr>
            <w:r w:rsidRPr="00C05C6B">
              <w:rPr>
                <w:sz w:val="20"/>
                <w:szCs w:val="20"/>
              </w:rPr>
              <w:t>Anonyme 17</w:t>
            </w:r>
          </w:p>
        </w:tc>
        <w:tc>
          <w:tcPr>
            <w:tcW w:w="732" w:type="pct"/>
            <w:vAlign w:val="center"/>
          </w:tcPr>
          <w:p w14:paraId="020674A1" w14:textId="77777777" w:rsidR="003F39FC" w:rsidRPr="00C05C6B" w:rsidRDefault="003F39FC" w:rsidP="00043801">
            <w:pPr>
              <w:spacing w:line="276" w:lineRule="auto"/>
              <w:jc w:val="center"/>
              <w:rPr>
                <w:sz w:val="20"/>
                <w:szCs w:val="20"/>
              </w:rPr>
            </w:pPr>
            <w:r w:rsidRPr="00C05C6B">
              <w:rPr>
                <w:sz w:val="20"/>
                <w:szCs w:val="20"/>
              </w:rPr>
              <w:t>Economiste</w:t>
            </w:r>
          </w:p>
        </w:tc>
        <w:tc>
          <w:tcPr>
            <w:tcW w:w="1650" w:type="pct"/>
            <w:vAlign w:val="center"/>
          </w:tcPr>
          <w:p w14:paraId="4CB4F2B8" w14:textId="77777777" w:rsidR="003F39FC" w:rsidRPr="00C05C6B" w:rsidRDefault="003F39FC" w:rsidP="00043801">
            <w:pPr>
              <w:spacing w:line="276" w:lineRule="auto"/>
              <w:jc w:val="center"/>
              <w:rPr>
                <w:sz w:val="20"/>
                <w:szCs w:val="20"/>
              </w:rPr>
            </w:pPr>
            <w:r w:rsidRPr="00C05C6B">
              <w:rPr>
                <w:sz w:val="20"/>
                <w:szCs w:val="20"/>
              </w:rPr>
              <w:t xml:space="preserve">Université </w:t>
            </w:r>
          </w:p>
        </w:tc>
        <w:tc>
          <w:tcPr>
            <w:tcW w:w="602" w:type="pct"/>
            <w:vAlign w:val="center"/>
          </w:tcPr>
          <w:p w14:paraId="54D05975" w14:textId="77777777" w:rsidR="003F39FC" w:rsidRPr="00C05C6B" w:rsidRDefault="003F39FC" w:rsidP="00043801">
            <w:pPr>
              <w:spacing w:line="276" w:lineRule="auto"/>
              <w:jc w:val="center"/>
              <w:rPr>
                <w:sz w:val="20"/>
                <w:szCs w:val="20"/>
              </w:rPr>
            </w:pPr>
            <w:r w:rsidRPr="00C05C6B">
              <w:rPr>
                <w:sz w:val="20"/>
                <w:szCs w:val="20"/>
              </w:rPr>
              <w:t>16/6/2020</w:t>
            </w:r>
          </w:p>
        </w:tc>
        <w:tc>
          <w:tcPr>
            <w:tcW w:w="510" w:type="pct"/>
            <w:vAlign w:val="center"/>
          </w:tcPr>
          <w:p w14:paraId="5804BB76" w14:textId="77777777" w:rsidR="003F39FC" w:rsidRPr="00C05C6B" w:rsidRDefault="003F39FC" w:rsidP="00043801">
            <w:pPr>
              <w:spacing w:line="276" w:lineRule="auto"/>
              <w:jc w:val="center"/>
              <w:rPr>
                <w:sz w:val="20"/>
                <w:szCs w:val="20"/>
              </w:rPr>
            </w:pPr>
            <w:r w:rsidRPr="00C05C6B">
              <w:rPr>
                <w:sz w:val="20"/>
                <w:szCs w:val="20"/>
              </w:rPr>
              <w:t>1h00</w:t>
            </w:r>
          </w:p>
        </w:tc>
        <w:tc>
          <w:tcPr>
            <w:tcW w:w="602" w:type="pct"/>
            <w:vAlign w:val="center"/>
          </w:tcPr>
          <w:p w14:paraId="48989587" w14:textId="77777777" w:rsidR="003F39FC" w:rsidRPr="00C05C6B" w:rsidRDefault="003F39FC" w:rsidP="00043801">
            <w:pPr>
              <w:spacing w:line="276" w:lineRule="auto"/>
              <w:jc w:val="center"/>
              <w:rPr>
                <w:sz w:val="20"/>
                <w:szCs w:val="20"/>
              </w:rPr>
            </w:pPr>
            <w:r w:rsidRPr="00C05C6B">
              <w:rPr>
                <w:sz w:val="20"/>
                <w:szCs w:val="20"/>
              </w:rPr>
              <w:t>Vidéo</w:t>
            </w:r>
          </w:p>
        </w:tc>
        <w:tc>
          <w:tcPr>
            <w:tcW w:w="415" w:type="pct"/>
            <w:shd w:val="clear" w:color="auto" w:fill="FFFFFF" w:themeFill="background1"/>
            <w:vAlign w:val="center"/>
          </w:tcPr>
          <w:p w14:paraId="20AD38F5" w14:textId="77777777" w:rsidR="003F39FC" w:rsidRPr="00C05C6B" w:rsidRDefault="003F39FC" w:rsidP="00043801">
            <w:pPr>
              <w:spacing w:line="276" w:lineRule="auto"/>
              <w:jc w:val="center"/>
              <w:rPr>
                <w:sz w:val="20"/>
                <w:szCs w:val="20"/>
              </w:rPr>
            </w:pPr>
          </w:p>
        </w:tc>
      </w:tr>
      <w:tr w:rsidR="003F39FC" w:rsidRPr="00C05C6B" w14:paraId="36AC4D9D" w14:textId="77777777" w:rsidTr="00043801">
        <w:trPr>
          <w:cantSplit/>
          <w:trHeight w:val="227"/>
        </w:trPr>
        <w:tc>
          <w:tcPr>
            <w:tcW w:w="489" w:type="pct"/>
            <w:vAlign w:val="center"/>
          </w:tcPr>
          <w:p w14:paraId="2580AAD7" w14:textId="77777777" w:rsidR="003F39FC" w:rsidRPr="00C05C6B" w:rsidRDefault="003F39FC" w:rsidP="00043801">
            <w:pPr>
              <w:spacing w:line="276" w:lineRule="auto"/>
              <w:jc w:val="center"/>
              <w:rPr>
                <w:sz w:val="20"/>
                <w:szCs w:val="20"/>
              </w:rPr>
            </w:pPr>
            <w:r w:rsidRPr="00C05C6B">
              <w:rPr>
                <w:sz w:val="20"/>
                <w:szCs w:val="20"/>
              </w:rPr>
              <w:t>Anonyme 18</w:t>
            </w:r>
          </w:p>
        </w:tc>
        <w:tc>
          <w:tcPr>
            <w:tcW w:w="732" w:type="pct"/>
            <w:vAlign w:val="center"/>
          </w:tcPr>
          <w:p w14:paraId="5426B154" w14:textId="77777777" w:rsidR="003F39FC" w:rsidRPr="00C05C6B" w:rsidRDefault="003F39FC" w:rsidP="00043801">
            <w:pPr>
              <w:spacing w:line="276" w:lineRule="auto"/>
              <w:jc w:val="center"/>
              <w:rPr>
                <w:sz w:val="20"/>
                <w:szCs w:val="20"/>
              </w:rPr>
            </w:pPr>
            <w:r w:rsidRPr="00C05C6B">
              <w:rPr>
                <w:sz w:val="20"/>
                <w:szCs w:val="20"/>
              </w:rPr>
              <w:t>Directeur</w:t>
            </w:r>
          </w:p>
        </w:tc>
        <w:tc>
          <w:tcPr>
            <w:tcW w:w="1650" w:type="pct"/>
            <w:vAlign w:val="center"/>
          </w:tcPr>
          <w:p w14:paraId="6B6DB855" w14:textId="77777777" w:rsidR="003F39FC" w:rsidRPr="00C05C6B" w:rsidRDefault="003F39FC" w:rsidP="00043801">
            <w:pPr>
              <w:spacing w:line="276" w:lineRule="auto"/>
              <w:jc w:val="center"/>
              <w:rPr>
                <w:sz w:val="20"/>
                <w:szCs w:val="20"/>
              </w:rPr>
            </w:pPr>
            <w:r w:rsidRPr="00C05C6B">
              <w:rPr>
                <w:sz w:val="20"/>
                <w:szCs w:val="20"/>
              </w:rPr>
              <w:t>Plateforme</w:t>
            </w:r>
          </w:p>
        </w:tc>
        <w:tc>
          <w:tcPr>
            <w:tcW w:w="602" w:type="pct"/>
            <w:vAlign w:val="center"/>
          </w:tcPr>
          <w:p w14:paraId="6B458665" w14:textId="77777777" w:rsidR="003F39FC" w:rsidRPr="00C05C6B" w:rsidRDefault="003F39FC" w:rsidP="00043801">
            <w:pPr>
              <w:spacing w:line="276" w:lineRule="auto"/>
              <w:jc w:val="center"/>
              <w:rPr>
                <w:sz w:val="20"/>
                <w:szCs w:val="20"/>
              </w:rPr>
            </w:pPr>
            <w:r w:rsidRPr="00C05C6B">
              <w:rPr>
                <w:sz w:val="20"/>
                <w:szCs w:val="20"/>
              </w:rPr>
              <w:t>02/07/2020</w:t>
            </w:r>
          </w:p>
        </w:tc>
        <w:tc>
          <w:tcPr>
            <w:tcW w:w="510" w:type="pct"/>
            <w:vAlign w:val="center"/>
          </w:tcPr>
          <w:p w14:paraId="6541B1B9" w14:textId="77777777" w:rsidR="003F39FC" w:rsidRPr="00C05C6B" w:rsidRDefault="003F39FC" w:rsidP="00043801">
            <w:pPr>
              <w:spacing w:line="276" w:lineRule="auto"/>
              <w:jc w:val="center"/>
              <w:rPr>
                <w:sz w:val="20"/>
                <w:szCs w:val="20"/>
              </w:rPr>
            </w:pPr>
            <w:r w:rsidRPr="00C05C6B">
              <w:rPr>
                <w:sz w:val="20"/>
                <w:szCs w:val="20"/>
              </w:rPr>
              <w:t>1h00</w:t>
            </w:r>
          </w:p>
        </w:tc>
        <w:tc>
          <w:tcPr>
            <w:tcW w:w="602" w:type="pct"/>
            <w:vAlign w:val="center"/>
          </w:tcPr>
          <w:p w14:paraId="244BE8BD"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0F2C6F08" w14:textId="77777777" w:rsidR="003F39FC" w:rsidRPr="00C05C6B" w:rsidRDefault="003F39FC" w:rsidP="00043801">
            <w:pPr>
              <w:spacing w:line="276" w:lineRule="auto"/>
              <w:jc w:val="center"/>
              <w:rPr>
                <w:sz w:val="20"/>
                <w:szCs w:val="20"/>
              </w:rPr>
            </w:pPr>
          </w:p>
        </w:tc>
      </w:tr>
      <w:tr w:rsidR="003F39FC" w:rsidRPr="00C05C6B" w14:paraId="31139736" w14:textId="77777777" w:rsidTr="00043801">
        <w:trPr>
          <w:cantSplit/>
          <w:trHeight w:val="227"/>
        </w:trPr>
        <w:tc>
          <w:tcPr>
            <w:tcW w:w="489" w:type="pct"/>
            <w:vAlign w:val="center"/>
          </w:tcPr>
          <w:p w14:paraId="0B2A535C" w14:textId="77777777" w:rsidR="003F39FC" w:rsidRPr="00C05C6B" w:rsidRDefault="003F39FC" w:rsidP="00043801">
            <w:pPr>
              <w:spacing w:line="276" w:lineRule="auto"/>
              <w:jc w:val="center"/>
              <w:rPr>
                <w:sz w:val="20"/>
                <w:szCs w:val="20"/>
              </w:rPr>
            </w:pPr>
            <w:r w:rsidRPr="00C05C6B">
              <w:rPr>
                <w:sz w:val="20"/>
                <w:szCs w:val="20"/>
              </w:rPr>
              <w:t>Anonyme 19</w:t>
            </w:r>
          </w:p>
        </w:tc>
        <w:tc>
          <w:tcPr>
            <w:tcW w:w="732" w:type="pct"/>
            <w:vAlign w:val="center"/>
          </w:tcPr>
          <w:p w14:paraId="71CCA34C" w14:textId="77777777" w:rsidR="003F39FC" w:rsidRPr="00C05C6B" w:rsidRDefault="003F39FC" w:rsidP="00043801">
            <w:pPr>
              <w:spacing w:line="276" w:lineRule="auto"/>
              <w:jc w:val="center"/>
              <w:rPr>
                <w:sz w:val="20"/>
                <w:szCs w:val="20"/>
              </w:rPr>
            </w:pPr>
            <w:r w:rsidRPr="00C05C6B">
              <w:rPr>
                <w:sz w:val="20"/>
                <w:szCs w:val="20"/>
              </w:rPr>
              <w:t>Directeur</w:t>
            </w:r>
          </w:p>
        </w:tc>
        <w:tc>
          <w:tcPr>
            <w:tcW w:w="1650" w:type="pct"/>
            <w:vAlign w:val="center"/>
          </w:tcPr>
          <w:p w14:paraId="52A18143" w14:textId="77777777" w:rsidR="003F39FC" w:rsidRPr="00C05C6B" w:rsidRDefault="003F39FC" w:rsidP="00043801">
            <w:pPr>
              <w:spacing w:line="276" w:lineRule="auto"/>
              <w:jc w:val="center"/>
              <w:rPr>
                <w:sz w:val="20"/>
                <w:szCs w:val="20"/>
              </w:rPr>
            </w:pPr>
            <w:r w:rsidRPr="00C05C6B">
              <w:rPr>
                <w:sz w:val="20"/>
                <w:szCs w:val="20"/>
              </w:rPr>
              <w:t>Centrale</w:t>
            </w:r>
          </w:p>
        </w:tc>
        <w:tc>
          <w:tcPr>
            <w:tcW w:w="602" w:type="pct"/>
            <w:vAlign w:val="center"/>
          </w:tcPr>
          <w:p w14:paraId="18E8BB7D" w14:textId="77777777" w:rsidR="003F39FC" w:rsidRPr="00C05C6B" w:rsidRDefault="003F39FC" w:rsidP="00043801">
            <w:pPr>
              <w:spacing w:line="276" w:lineRule="auto"/>
              <w:jc w:val="center"/>
              <w:rPr>
                <w:sz w:val="20"/>
                <w:szCs w:val="20"/>
              </w:rPr>
            </w:pPr>
            <w:r w:rsidRPr="00C05C6B">
              <w:rPr>
                <w:sz w:val="20"/>
                <w:szCs w:val="20"/>
              </w:rPr>
              <w:t>3/7/2020</w:t>
            </w:r>
          </w:p>
        </w:tc>
        <w:tc>
          <w:tcPr>
            <w:tcW w:w="510" w:type="pct"/>
            <w:vAlign w:val="center"/>
          </w:tcPr>
          <w:p w14:paraId="336D5D36" w14:textId="77777777" w:rsidR="003F39FC" w:rsidRPr="00C05C6B" w:rsidRDefault="003F39FC" w:rsidP="00043801">
            <w:pPr>
              <w:spacing w:line="276" w:lineRule="auto"/>
              <w:jc w:val="center"/>
              <w:rPr>
                <w:sz w:val="20"/>
                <w:szCs w:val="20"/>
              </w:rPr>
            </w:pPr>
            <w:r w:rsidRPr="00C05C6B">
              <w:rPr>
                <w:sz w:val="20"/>
                <w:szCs w:val="20"/>
              </w:rPr>
              <w:t>35’</w:t>
            </w:r>
          </w:p>
        </w:tc>
        <w:tc>
          <w:tcPr>
            <w:tcW w:w="602" w:type="pct"/>
            <w:vAlign w:val="center"/>
          </w:tcPr>
          <w:p w14:paraId="059DC04E"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0FE72217" w14:textId="77777777" w:rsidR="003F39FC" w:rsidRPr="00C05C6B" w:rsidRDefault="003F39FC" w:rsidP="00043801">
            <w:pPr>
              <w:pStyle w:val="Paragraphedeliste"/>
              <w:numPr>
                <w:ilvl w:val="0"/>
                <w:numId w:val="35"/>
              </w:numPr>
              <w:spacing w:line="276" w:lineRule="auto"/>
              <w:jc w:val="center"/>
              <w:rPr>
                <w:sz w:val="20"/>
                <w:szCs w:val="20"/>
              </w:rPr>
            </w:pPr>
          </w:p>
        </w:tc>
      </w:tr>
      <w:tr w:rsidR="003F39FC" w:rsidRPr="00C05C6B" w14:paraId="08FBC63D" w14:textId="77777777" w:rsidTr="00043801">
        <w:trPr>
          <w:cantSplit/>
          <w:trHeight w:val="227"/>
        </w:trPr>
        <w:tc>
          <w:tcPr>
            <w:tcW w:w="489" w:type="pct"/>
            <w:vAlign w:val="center"/>
          </w:tcPr>
          <w:p w14:paraId="579CB7B3" w14:textId="77777777" w:rsidR="003F39FC" w:rsidRPr="00C05C6B" w:rsidRDefault="003F39FC" w:rsidP="00043801">
            <w:pPr>
              <w:spacing w:line="276" w:lineRule="auto"/>
              <w:jc w:val="center"/>
              <w:rPr>
                <w:sz w:val="20"/>
                <w:szCs w:val="20"/>
              </w:rPr>
            </w:pPr>
            <w:r w:rsidRPr="00C05C6B">
              <w:rPr>
                <w:sz w:val="20"/>
                <w:szCs w:val="20"/>
              </w:rPr>
              <w:t>Anonyme 20</w:t>
            </w:r>
          </w:p>
        </w:tc>
        <w:tc>
          <w:tcPr>
            <w:tcW w:w="732" w:type="pct"/>
            <w:vAlign w:val="center"/>
          </w:tcPr>
          <w:p w14:paraId="32403A00" w14:textId="77777777" w:rsidR="003F39FC" w:rsidRPr="00C05C6B" w:rsidRDefault="003F39FC" w:rsidP="00043801">
            <w:pPr>
              <w:spacing w:line="276" w:lineRule="auto"/>
              <w:jc w:val="center"/>
              <w:rPr>
                <w:sz w:val="20"/>
                <w:szCs w:val="20"/>
              </w:rPr>
            </w:pPr>
            <w:r w:rsidRPr="00C05C6B">
              <w:rPr>
                <w:sz w:val="20"/>
                <w:szCs w:val="20"/>
              </w:rPr>
              <w:t>Directeur</w:t>
            </w:r>
          </w:p>
        </w:tc>
        <w:tc>
          <w:tcPr>
            <w:tcW w:w="1650" w:type="pct"/>
            <w:vAlign w:val="center"/>
          </w:tcPr>
          <w:p w14:paraId="64FDE206" w14:textId="77777777" w:rsidR="003F39FC" w:rsidRPr="00C05C6B" w:rsidRDefault="003F39FC" w:rsidP="00043801">
            <w:pPr>
              <w:spacing w:line="276" w:lineRule="auto"/>
              <w:jc w:val="center"/>
              <w:rPr>
                <w:sz w:val="20"/>
                <w:szCs w:val="20"/>
              </w:rPr>
            </w:pPr>
            <w:r w:rsidRPr="00C05C6B">
              <w:rPr>
                <w:sz w:val="20"/>
                <w:szCs w:val="20"/>
              </w:rPr>
              <w:t>Bruxelles mobilité</w:t>
            </w:r>
          </w:p>
        </w:tc>
        <w:tc>
          <w:tcPr>
            <w:tcW w:w="602" w:type="pct"/>
            <w:vAlign w:val="center"/>
          </w:tcPr>
          <w:p w14:paraId="7AD4D9B7" w14:textId="77777777" w:rsidR="003F39FC" w:rsidRPr="00C05C6B" w:rsidRDefault="003F39FC" w:rsidP="00043801">
            <w:pPr>
              <w:spacing w:line="276" w:lineRule="auto"/>
              <w:jc w:val="center"/>
              <w:rPr>
                <w:sz w:val="20"/>
                <w:szCs w:val="20"/>
              </w:rPr>
            </w:pPr>
            <w:r w:rsidRPr="00C05C6B">
              <w:rPr>
                <w:sz w:val="20"/>
                <w:szCs w:val="20"/>
              </w:rPr>
              <w:t>27/7/2020</w:t>
            </w:r>
          </w:p>
        </w:tc>
        <w:tc>
          <w:tcPr>
            <w:tcW w:w="510" w:type="pct"/>
            <w:vAlign w:val="center"/>
          </w:tcPr>
          <w:p w14:paraId="52B14401" w14:textId="77777777" w:rsidR="003F39FC" w:rsidRPr="00C05C6B" w:rsidRDefault="003F39FC" w:rsidP="00043801">
            <w:pPr>
              <w:spacing w:line="276" w:lineRule="auto"/>
              <w:jc w:val="center"/>
              <w:rPr>
                <w:sz w:val="20"/>
                <w:szCs w:val="20"/>
              </w:rPr>
            </w:pPr>
            <w:r w:rsidRPr="00C05C6B">
              <w:rPr>
                <w:sz w:val="20"/>
                <w:szCs w:val="20"/>
              </w:rPr>
              <w:t>1h30</w:t>
            </w:r>
          </w:p>
        </w:tc>
        <w:tc>
          <w:tcPr>
            <w:tcW w:w="602" w:type="pct"/>
            <w:vAlign w:val="center"/>
          </w:tcPr>
          <w:p w14:paraId="758AC462" w14:textId="77777777" w:rsidR="003F39FC" w:rsidRPr="00C05C6B" w:rsidRDefault="003F39FC" w:rsidP="00043801">
            <w:pPr>
              <w:spacing w:line="276" w:lineRule="auto"/>
              <w:jc w:val="center"/>
              <w:rPr>
                <w:sz w:val="20"/>
                <w:szCs w:val="20"/>
              </w:rPr>
            </w:pPr>
            <w:r w:rsidRPr="00C05C6B">
              <w:rPr>
                <w:sz w:val="20"/>
                <w:szCs w:val="20"/>
              </w:rPr>
              <w:t>Vidéo</w:t>
            </w:r>
          </w:p>
        </w:tc>
        <w:tc>
          <w:tcPr>
            <w:tcW w:w="415" w:type="pct"/>
            <w:shd w:val="clear" w:color="auto" w:fill="FFFFFF" w:themeFill="background1"/>
            <w:vAlign w:val="center"/>
          </w:tcPr>
          <w:p w14:paraId="679CE4A0" w14:textId="77777777" w:rsidR="003F39FC" w:rsidRPr="00C05C6B" w:rsidRDefault="003F39FC" w:rsidP="00043801">
            <w:pPr>
              <w:spacing w:line="276" w:lineRule="auto"/>
              <w:jc w:val="center"/>
              <w:rPr>
                <w:sz w:val="20"/>
                <w:szCs w:val="20"/>
              </w:rPr>
            </w:pPr>
          </w:p>
        </w:tc>
      </w:tr>
      <w:tr w:rsidR="003F39FC" w:rsidRPr="00C05C6B" w14:paraId="2A817517" w14:textId="77777777" w:rsidTr="00043801">
        <w:trPr>
          <w:cantSplit/>
          <w:trHeight w:val="227"/>
        </w:trPr>
        <w:tc>
          <w:tcPr>
            <w:tcW w:w="489" w:type="pct"/>
            <w:vAlign w:val="center"/>
          </w:tcPr>
          <w:p w14:paraId="3DF0CC28" w14:textId="77777777" w:rsidR="003F39FC" w:rsidRPr="00C05C6B" w:rsidRDefault="003F39FC" w:rsidP="00043801">
            <w:pPr>
              <w:spacing w:line="276" w:lineRule="auto"/>
              <w:jc w:val="center"/>
              <w:rPr>
                <w:sz w:val="20"/>
                <w:szCs w:val="20"/>
              </w:rPr>
            </w:pPr>
            <w:r w:rsidRPr="00C05C6B">
              <w:rPr>
                <w:sz w:val="20"/>
                <w:szCs w:val="20"/>
              </w:rPr>
              <w:t>Anonyme 21</w:t>
            </w:r>
          </w:p>
        </w:tc>
        <w:tc>
          <w:tcPr>
            <w:tcW w:w="732" w:type="pct"/>
            <w:vAlign w:val="center"/>
          </w:tcPr>
          <w:p w14:paraId="59D4E4A2" w14:textId="77777777" w:rsidR="003F39FC" w:rsidRPr="00C05C6B" w:rsidRDefault="003F39FC" w:rsidP="00043801">
            <w:pPr>
              <w:spacing w:line="276" w:lineRule="auto"/>
              <w:jc w:val="center"/>
              <w:rPr>
                <w:sz w:val="20"/>
                <w:szCs w:val="20"/>
              </w:rPr>
            </w:pPr>
          </w:p>
        </w:tc>
        <w:tc>
          <w:tcPr>
            <w:tcW w:w="1650" w:type="pct"/>
            <w:vAlign w:val="center"/>
          </w:tcPr>
          <w:p w14:paraId="57540D57" w14:textId="77777777" w:rsidR="003F39FC" w:rsidRPr="00C05C6B" w:rsidRDefault="003F39FC" w:rsidP="00043801">
            <w:pPr>
              <w:spacing w:line="276" w:lineRule="auto"/>
              <w:jc w:val="center"/>
              <w:rPr>
                <w:sz w:val="20"/>
                <w:szCs w:val="20"/>
              </w:rPr>
            </w:pPr>
            <w:r w:rsidRPr="00C05C6B">
              <w:rPr>
                <w:sz w:val="20"/>
                <w:szCs w:val="20"/>
              </w:rPr>
              <w:t>Syndicat</w:t>
            </w:r>
          </w:p>
        </w:tc>
        <w:tc>
          <w:tcPr>
            <w:tcW w:w="602" w:type="pct"/>
            <w:vAlign w:val="center"/>
          </w:tcPr>
          <w:p w14:paraId="4E90B16D" w14:textId="77777777" w:rsidR="003F39FC" w:rsidRPr="00C05C6B" w:rsidRDefault="003F39FC" w:rsidP="00043801">
            <w:pPr>
              <w:spacing w:line="276" w:lineRule="auto"/>
              <w:jc w:val="center"/>
              <w:rPr>
                <w:sz w:val="20"/>
                <w:szCs w:val="20"/>
              </w:rPr>
            </w:pPr>
            <w:r w:rsidRPr="00C05C6B">
              <w:rPr>
                <w:sz w:val="20"/>
                <w:szCs w:val="20"/>
              </w:rPr>
              <w:t>28/7/2020</w:t>
            </w:r>
          </w:p>
        </w:tc>
        <w:tc>
          <w:tcPr>
            <w:tcW w:w="510" w:type="pct"/>
            <w:vAlign w:val="center"/>
          </w:tcPr>
          <w:p w14:paraId="1FF36EE0" w14:textId="77777777" w:rsidR="003F39FC" w:rsidRPr="00C05C6B" w:rsidRDefault="003F39FC" w:rsidP="00043801">
            <w:pPr>
              <w:spacing w:line="276" w:lineRule="auto"/>
              <w:jc w:val="center"/>
              <w:rPr>
                <w:sz w:val="20"/>
                <w:szCs w:val="20"/>
              </w:rPr>
            </w:pPr>
            <w:r w:rsidRPr="00C05C6B">
              <w:rPr>
                <w:sz w:val="20"/>
                <w:szCs w:val="20"/>
              </w:rPr>
              <w:t>1h00</w:t>
            </w:r>
          </w:p>
        </w:tc>
        <w:tc>
          <w:tcPr>
            <w:tcW w:w="602" w:type="pct"/>
            <w:vAlign w:val="center"/>
          </w:tcPr>
          <w:p w14:paraId="58F15DC4"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3EA7129A" w14:textId="77777777" w:rsidR="003F39FC" w:rsidRPr="00C05C6B" w:rsidRDefault="003F39FC" w:rsidP="00043801">
            <w:pPr>
              <w:pStyle w:val="Paragraphedeliste"/>
              <w:numPr>
                <w:ilvl w:val="0"/>
                <w:numId w:val="35"/>
              </w:numPr>
              <w:spacing w:line="276" w:lineRule="auto"/>
              <w:jc w:val="center"/>
              <w:rPr>
                <w:sz w:val="20"/>
                <w:szCs w:val="20"/>
              </w:rPr>
            </w:pPr>
          </w:p>
        </w:tc>
      </w:tr>
      <w:tr w:rsidR="003F39FC" w:rsidRPr="00C05C6B" w14:paraId="2A28CC1F" w14:textId="77777777" w:rsidTr="00043801">
        <w:trPr>
          <w:cantSplit/>
          <w:trHeight w:val="227"/>
        </w:trPr>
        <w:tc>
          <w:tcPr>
            <w:tcW w:w="489" w:type="pct"/>
            <w:vAlign w:val="center"/>
          </w:tcPr>
          <w:p w14:paraId="4375B059" w14:textId="77777777" w:rsidR="003F39FC" w:rsidRPr="00C05C6B" w:rsidRDefault="003F39FC" w:rsidP="00043801">
            <w:pPr>
              <w:spacing w:line="276" w:lineRule="auto"/>
              <w:jc w:val="center"/>
              <w:rPr>
                <w:sz w:val="20"/>
                <w:szCs w:val="20"/>
              </w:rPr>
            </w:pPr>
            <w:r w:rsidRPr="00C05C6B">
              <w:rPr>
                <w:sz w:val="20"/>
                <w:szCs w:val="20"/>
              </w:rPr>
              <w:lastRenderedPageBreak/>
              <w:t>Anonyme 22</w:t>
            </w:r>
          </w:p>
        </w:tc>
        <w:tc>
          <w:tcPr>
            <w:tcW w:w="732" w:type="pct"/>
            <w:vAlign w:val="center"/>
          </w:tcPr>
          <w:p w14:paraId="14FB1AA1" w14:textId="77777777" w:rsidR="003F39FC" w:rsidRPr="00C05C6B" w:rsidRDefault="003F39FC" w:rsidP="00043801">
            <w:pPr>
              <w:spacing w:line="276" w:lineRule="auto"/>
              <w:jc w:val="center"/>
              <w:rPr>
                <w:sz w:val="20"/>
                <w:szCs w:val="20"/>
              </w:rPr>
            </w:pPr>
            <w:r w:rsidRPr="00C05C6B">
              <w:rPr>
                <w:sz w:val="20"/>
                <w:szCs w:val="20"/>
              </w:rPr>
              <w:t>Président</w:t>
            </w:r>
          </w:p>
        </w:tc>
        <w:tc>
          <w:tcPr>
            <w:tcW w:w="1650" w:type="pct"/>
            <w:vAlign w:val="center"/>
          </w:tcPr>
          <w:p w14:paraId="0039533B" w14:textId="77777777" w:rsidR="003F39FC" w:rsidRPr="00C05C6B" w:rsidRDefault="003F39FC" w:rsidP="00043801">
            <w:pPr>
              <w:spacing w:line="276" w:lineRule="auto"/>
              <w:jc w:val="center"/>
              <w:rPr>
                <w:sz w:val="20"/>
                <w:szCs w:val="20"/>
              </w:rPr>
            </w:pPr>
            <w:r w:rsidRPr="00C05C6B">
              <w:rPr>
                <w:sz w:val="20"/>
                <w:szCs w:val="20"/>
              </w:rPr>
              <w:t>Association</w:t>
            </w:r>
          </w:p>
        </w:tc>
        <w:tc>
          <w:tcPr>
            <w:tcW w:w="602" w:type="pct"/>
            <w:vAlign w:val="center"/>
          </w:tcPr>
          <w:p w14:paraId="323AAF83" w14:textId="77777777" w:rsidR="003F39FC" w:rsidRPr="00C05C6B" w:rsidRDefault="003F39FC" w:rsidP="00043801">
            <w:pPr>
              <w:spacing w:line="276" w:lineRule="auto"/>
              <w:jc w:val="center"/>
              <w:rPr>
                <w:sz w:val="20"/>
                <w:szCs w:val="20"/>
              </w:rPr>
            </w:pPr>
            <w:r w:rsidRPr="00C05C6B">
              <w:rPr>
                <w:sz w:val="20"/>
                <w:szCs w:val="20"/>
              </w:rPr>
              <w:t>29/7/2020</w:t>
            </w:r>
          </w:p>
        </w:tc>
        <w:tc>
          <w:tcPr>
            <w:tcW w:w="510" w:type="pct"/>
            <w:vAlign w:val="center"/>
          </w:tcPr>
          <w:p w14:paraId="106C0D76" w14:textId="77777777" w:rsidR="003F39FC" w:rsidRPr="00C05C6B" w:rsidRDefault="003F39FC" w:rsidP="00043801">
            <w:pPr>
              <w:spacing w:line="276" w:lineRule="auto"/>
              <w:jc w:val="center"/>
              <w:rPr>
                <w:sz w:val="20"/>
                <w:szCs w:val="20"/>
              </w:rPr>
            </w:pPr>
            <w:r w:rsidRPr="00C05C6B">
              <w:rPr>
                <w:sz w:val="20"/>
                <w:szCs w:val="20"/>
              </w:rPr>
              <w:t>1h00</w:t>
            </w:r>
          </w:p>
        </w:tc>
        <w:tc>
          <w:tcPr>
            <w:tcW w:w="602" w:type="pct"/>
            <w:vAlign w:val="center"/>
          </w:tcPr>
          <w:p w14:paraId="1C4D13B4" w14:textId="77777777" w:rsidR="003F39FC" w:rsidRPr="00C05C6B" w:rsidRDefault="003F39FC" w:rsidP="00043801">
            <w:pPr>
              <w:spacing w:line="276" w:lineRule="auto"/>
              <w:jc w:val="center"/>
              <w:rPr>
                <w:sz w:val="20"/>
                <w:szCs w:val="20"/>
              </w:rPr>
            </w:pPr>
            <w:r w:rsidRPr="00C05C6B">
              <w:rPr>
                <w:sz w:val="20"/>
                <w:szCs w:val="20"/>
              </w:rPr>
              <w:t>Vidéo</w:t>
            </w:r>
          </w:p>
        </w:tc>
        <w:tc>
          <w:tcPr>
            <w:tcW w:w="415" w:type="pct"/>
            <w:shd w:val="clear" w:color="auto" w:fill="FFFFFF" w:themeFill="background1"/>
            <w:vAlign w:val="center"/>
          </w:tcPr>
          <w:p w14:paraId="53F99DD5" w14:textId="77777777" w:rsidR="003F39FC" w:rsidRPr="00C05C6B" w:rsidRDefault="003F39FC" w:rsidP="00043801">
            <w:pPr>
              <w:spacing w:line="276" w:lineRule="auto"/>
              <w:jc w:val="center"/>
              <w:rPr>
                <w:sz w:val="20"/>
                <w:szCs w:val="20"/>
              </w:rPr>
            </w:pPr>
          </w:p>
        </w:tc>
      </w:tr>
      <w:tr w:rsidR="003F39FC" w:rsidRPr="00C05C6B" w14:paraId="7E09AD93" w14:textId="77777777" w:rsidTr="00043801">
        <w:trPr>
          <w:cantSplit/>
          <w:trHeight w:val="227"/>
        </w:trPr>
        <w:tc>
          <w:tcPr>
            <w:tcW w:w="489" w:type="pct"/>
            <w:vAlign w:val="center"/>
          </w:tcPr>
          <w:p w14:paraId="7A2B8FA2" w14:textId="77777777" w:rsidR="003F39FC" w:rsidRPr="00C05C6B" w:rsidRDefault="003F39FC" w:rsidP="00043801">
            <w:pPr>
              <w:spacing w:line="276" w:lineRule="auto"/>
              <w:jc w:val="center"/>
              <w:rPr>
                <w:sz w:val="20"/>
                <w:szCs w:val="20"/>
              </w:rPr>
            </w:pPr>
            <w:r w:rsidRPr="00C05C6B">
              <w:rPr>
                <w:sz w:val="20"/>
                <w:szCs w:val="20"/>
              </w:rPr>
              <w:t>Anonyme 23</w:t>
            </w:r>
          </w:p>
        </w:tc>
        <w:tc>
          <w:tcPr>
            <w:tcW w:w="732" w:type="pct"/>
            <w:vAlign w:val="center"/>
          </w:tcPr>
          <w:p w14:paraId="743239E7" w14:textId="77777777" w:rsidR="003F39FC" w:rsidRPr="00C05C6B" w:rsidRDefault="003F39FC" w:rsidP="00043801">
            <w:pPr>
              <w:spacing w:line="276" w:lineRule="auto"/>
              <w:jc w:val="center"/>
              <w:rPr>
                <w:sz w:val="20"/>
                <w:szCs w:val="20"/>
              </w:rPr>
            </w:pPr>
            <w:r w:rsidRPr="00C05C6B">
              <w:rPr>
                <w:sz w:val="20"/>
                <w:szCs w:val="20"/>
              </w:rPr>
              <w:t>Directeur</w:t>
            </w:r>
          </w:p>
        </w:tc>
        <w:tc>
          <w:tcPr>
            <w:tcW w:w="1650" w:type="pct"/>
            <w:vAlign w:val="center"/>
          </w:tcPr>
          <w:p w14:paraId="45E43D17" w14:textId="77777777" w:rsidR="003F39FC" w:rsidRPr="00C05C6B" w:rsidRDefault="003F39FC" w:rsidP="00043801">
            <w:pPr>
              <w:spacing w:line="276" w:lineRule="auto"/>
              <w:jc w:val="center"/>
              <w:rPr>
                <w:sz w:val="20"/>
                <w:szCs w:val="20"/>
              </w:rPr>
            </w:pPr>
            <w:r w:rsidRPr="00C05C6B">
              <w:rPr>
                <w:sz w:val="20"/>
                <w:szCs w:val="20"/>
              </w:rPr>
              <w:t>Plateforme</w:t>
            </w:r>
          </w:p>
        </w:tc>
        <w:tc>
          <w:tcPr>
            <w:tcW w:w="602" w:type="pct"/>
            <w:vAlign w:val="center"/>
          </w:tcPr>
          <w:p w14:paraId="60088407" w14:textId="77777777" w:rsidR="003F39FC" w:rsidRPr="00C05C6B" w:rsidRDefault="003F39FC" w:rsidP="00043801">
            <w:pPr>
              <w:spacing w:line="276" w:lineRule="auto"/>
              <w:jc w:val="center"/>
              <w:rPr>
                <w:sz w:val="20"/>
                <w:szCs w:val="20"/>
              </w:rPr>
            </w:pPr>
            <w:r w:rsidRPr="00C05C6B">
              <w:rPr>
                <w:sz w:val="20"/>
                <w:szCs w:val="20"/>
              </w:rPr>
              <w:t>07/8/2020</w:t>
            </w:r>
          </w:p>
        </w:tc>
        <w:tc>
          <w:tcPr>
            <w:tcW w:w="510" w:type="pct"/>
            <w:vAlign w:val="center"/>
          </w:tcPr>
          <w:p w14:paraId="41BDF73B" w14:textId="77777777" w:rsidR="003F39FC" w:rsidRPr="00C05C6B" w:rsidRDefault="003F39FC" w:rsidP="00043801">
            <w:pPr>
              <w:spacing w:line="276" w:lineRule="auto"/>
              <w:jc w:val="center"/>
              <w:rPr>
                <w:sz w:val="20"/>
                <w:szCs w:val="20"/>
              </w:rPr>
            </w:pPr>
            <w:r w:rsidRPr="00C05C6B">
              <w:rPr>
                <w:sz w:val="20"/>
                <w:szCs w:val="20"/>
              </w:rPr>
              <w:t>40’</w:t>
            </w:r>
          </w:p>
        </w:tc>
        <w:tc>
          <w:tcPr>
            <w:tcW w:w="602" w:type="pct"/>
            <w:vAlign w:val="center"/>
          </w:tcPr>
          <w:p w14:paraId="2FC2617C" w14:textId="77777777" w:rsidR="003F39FC" w:rsidRPr="00C05C6B" w:rsidRDefault="003F39FC" w:rsidP="00043801">
            <w:pPr>
              <w:spacing w:line="276" w:lineRule="auto"/>
              <w:jc w:val="center"/>
              <w:rPr>
                <w:sz w:val="20"/>
                <w:szCs w:val="20"/>
              </w:rPr>
            </w:pPr>
            <w:r w:rsidRPr="00C05C6B">
              <w:rPr>
                <w:sz w:val="20"/>
                <w:szCs w:val="20"/>
              </w:rPr>
              <w:t>Téléphone</w:t>
            </w:r>
          </w:p>
        </w:tc>
        <w:tc>
          <w:tcPr>
            <w:tcW w:w="415" w:type="pct"/>
            <w:shd w:val="clear" w:color="auto" w:fill="FFFFFF" w:themeFill="background1"/>
            <w:vAlign w:val="center"/>
          </w:tcPr>
          <w:p w14:paraId="4F229DB9" w14:textId="77777777" w:rsidR="003F39FC" w:rsidRPr="00C05C6B" w:rsidRDefault="003F39FC" w:rsidP="00043801">
            <w:pPr>
              <w:spacing w:line="276" w:lineRule="auto"/>
              <w:jc w:val="center"/>
              <w:rPr>
                <w:sz w:val="20"/>
                <w:szCs w:val="20"/>
              </w:rPr>
            </w:pPr>
          </w:p>
        </w:tc>
      </w:tr>
      <w:tr w:rsidR="003F39FC" w:rsidRPr="00C05C6B" w14:paraId="4A2264F1" w14:textId="77777777" w:rsidTr="00043801">
        <w:trPr>
          <w:cantSplit/>
          <w:trHeight w:val="227"/>
        </w:trPr>
        <w:tc>
          <w:tcPr>
            <w:tcW w:w="489" w:type="pct"/>
            <w:vAlign w:val="center"/>
          </w:tcPr>
          <w:p w14:paraId="5454EBC5" w14:textId="77777777" w:rsidR="003F39FC" w:rsidRPr="00C05C6B" w:rsidRDefault="003F39FC" w:rsidP="00043801">
            <w:pPr>
              <w:spacing w:line="276" w:lineRule="auto"/>
              <w:jc w:val="center"/>
              <w:rPr>
                <w:sz w:val="20"/>
                <w:szCs w:val="20"/>
              </w:rPr>
            </w:pPr>
            <w:r w:rsidRPr="00C05C6B">
              <w:rPr>
                <w:sz w:val="20"/>
                <w:szCs w:val="20"/>
              </w:rPr>
              <w:t>Anonyme 24</w:t>
            </w:r>
          </w:p>
        </w:tc>
        <w:tc>
          <w:tcPr>
            <w:tcW w:w="732" w:type="pct"/>
            <w:vAlign w:val="center"/>
          </w:tcPr>
          <w:p w14:paraId="58E5B8B6" w14:textId="77777777" w:rsidR="003F39FC" w:rsidRPr="00C05C6B" w:rsidRDefault="003F39FC" w:rsidP="00043801">
            <w:pPr>
              <w:spacing w:line="276" w:lineRule="auto"/>
              <w:jc w:val="center"/>
              <w:rPr>
                <w:sz w:val="20"/>
                <w:szCs w:val="20"/>
              </w:rPr>
            </w:pPr>
            <w:r w:rsidRPr="00C05C6B">
              <w:rPr>
                <w:sz w:val="20"/>
                <w:szCs w:val="20"/>
              </w:rPr>
              <w:t>Conseiller du ministre</w:t>
            </w:r>
          </w:p>
        </w:tc>
        <w:tc>
          <w:tcPr>
            <w:tcW w:w="1650" w:type="pct"/>
            <w:vAlign w:val="center"/>
          </w:tcPr>
          <w:p w14:paraId="7FEBF747" w14:textId="77777777" w:rsidR="003F39FC" w:rsidRPr="00C05C6B" w:rsidRDefault="003F39FC" w:rsidP="00043801">
            <w:pPr>
              <w:spacing w:line="276" w:lineRule="auto"/>
              <w:jc w:val="center"/>
              <w:rPr>
                <w:sz w:val="20"/>
                <w:szCs w:val="20"/>
              </w:rPr>
            </w:pPr>
            <w:r w:rsidRPr="00C05C6B">
              <w:rPr>
                <w:sz w:val="20"/>
                <w:szCs w:val="20"/>
              </w:rPr>
              <w:t>Cabinet ministériel</w:t>
            </w:r>
          </w:p>
        </w:tc>
        <w:tc>
          <w:tcPr>
            <w:tcW w:w="602" w:type="pct"/>
            <w:vAlign w:val="center"/>
          </w:tcPr>
          <w:p w14:paraId="1A7A64D8" w14:textId="77777777" w:rsidR="003F39FC" w:rsidRPr="00C05C6B" w:rsidRDefault="003F39FC" w:rsidP="00043801">
            <w:pPr>
              <w:spacing w:line="276" w:lineRule="auto"/>
              <w:jc w:val="center"/>
              <w:rPr>
                <w:sz w:val="20"/>
                <w:szCs w:val="20"/>
              </w:rPr>
            </w:pPr>
            <w:r w:rsidRPr="00C05C6B">
              <w:rPr>
                <w:sz w:val="20"/>
                <w:szCs w:val="20"/>
              </w:rPr>
              <w:t>21/8/2020</w:t>
            </w:r>
          </w:p>
        </w:tc>
        <w:tc>
          <w:tcPr>
            <w:tcW w:w="510" w:type="pct"/>
            <w:vAlign w:val="center"/>
          </w:tcPr>
          <w:p w14:paraId="647B644B" w14:textId="77777777" w:rsidR="003F39FC" w:rsidRPr="00C05C6B" w:rsidRDefault="003F39FC" w:rsidP="00043801">
            <w:pPr>
              <w:spacing w:line="276" w:lineRule="auto"/>
              <w:jc w:val="center"/>
              <w:rPr>
                <w:sz w:val="20"/>
                <w:szCs w:val="20"/>
              </w:rPr>
            </w:pPr>
            <w:r w:rsidRPr="00C05C6B">
              <w:rPr>
                <w:sz w:val="20"/>
                <w:szCs w:val="20"/>
              </w:rPr>
              <w:t>3h30</w:t>
            </w:r>
          </w:p>
        </w:tc>
        <w:tc>
          <w:tcPr>
            <w:tcW w:w="602" w:type="pct"/>
            <w:vAlign w:val="center"/>
          </w:tcPr>
          <w:p w14:paraId="6CC3896E" w14:textId="77777777" w:rsidR="003F39FC" w:rsidRPr="00C05C6B" w:rsidRDefault="003F39FC" w:rsidP="00043801">
            <w:pPr>
              <w:spacing w:line="276" w:lineRule="auto"/>
              <w:jc w:val="center"/>
              <w:rPr>
                <w:sz w:val="20"/>
                <w:szCs w:val="20"/>
              </w:rPr>
            </w:pPr>
            <w:r w:rsidRPr="00C05C6B">
              <w:rPr>
                <w:sz w:val="20"/>
                <w:szCs w:val="20"/>
              </w:rPr>
              <w:t>Face à face</w:t>
            </w:r>
          </w:p>
        </w:tc>
        <w:tc>
          <w:tcPr>
            <w:tcW w:w="415" w:type="pct"/>
            <w:shd w:val="clear" w:color="auto" w:fill="FFFFFF" w:themeFill="background1"/>
            <w:vAlign w:val="center"/>
          </w:tcPr>
          <w:p w14:paraId="247C284A" w14:textId="77777777" w:rsidR="003F39FC" w:rsidRPr="00C05C6B" w:rsidRDefault="003F39FC" w:rsidP="00043801">
            <w:pPr>
              <w:pStyle w:val="Paragraphedeliste"/>
              <w:numPr>
                <w:ilvl w:val="0"/>
                <w:numId w:val="35"/>
              </w:numPr>
              <w:spacing w:line="276" w:lineRule="auto"/>
              <w:jc w:val="center"/>
              <w:rPr>
                <w:sz w:val="20"/>
                <w:szCs w:val="20"/>
              </w:rPr>
            </w:pPr>
          </w:p>
        </w:tc>
      </w:tr>
      <w:tr w:rsidR="003F39FC" w:rsidRPr="00C05C6B" w14:paraId="54AB883D" w14:textId="77777777" w:rsidTr="00043801">
        <w:trPr>
          <w:cantSplit/>
          <w:trHeight w:val="227"/>
        </w:trPr>
        <w:tc>
          <w:tcPr>
            <w:tcW w:w="489" w:type="pct"/>
            <w:vAlign w:val="center"/>
          </w:tcPr>
          <w:p w14:paraId="24874506" w14:textId="77777777" w:rsidR="003F39FC" w:rsidRPr="00C05C6B" w:rsidRDefault="003F39FC" w:rsidP="00043801">
            <w:pPr>
              <w:spacing w:line="276" w:lineRule="auto"/>
              <w:jc w:val="center"/>
              <w:rPr>
                <w:sz w:val="20"/>
                <w:szCs w:val="20"/>
              </w:rPr>
            </w:pPr>
            <w:r w:rsidRPr="00C05C6B">
              <w:rPr>
                <w:sz w:val="20"/>
                <w:szCs w:val="20"/>
              </w:rPr>
              <w:t>Anonyme 25</w:t>
            </w:r>
          </w:p>
        </w:tc>
        <w:tc>
          <w:tcPr>
            <w:tcW w:w="732" w:type="pct"/>
            <w:vAlign w:val="center"/>
          </w:tcPr>
          <w:p w14:paraId="746FB7FD" w14:textId="77777777" w:rsidR="003F39FC" w:rsidRPr="00C05C6B" w:rsidRDefault="003F39FC" w:rsidP="00043801">
            <w:pPr>
              <w:spacing w:line="276" w:lineRule="auto"/>
              <w:jc w:val="center"/>
              <w:rPr>
                <w:sz w:val="20"/>
                <w:szCs w:val="20"/>
              </w:rPr>
            </w:pPr>
            <w:r w:rsidRPr="00C05C6B">
              <w:rPr>
                <w:sz w:val="20"/>
                <w:szCs w:val="20"/>
              </w:rPr>
              <w:t>Président</w:t>
            </w:r>
          </w:p>
        </w:tc>
        <w:tc>
          <w:tcPr>
            <w:tcW w:w="1650" w:type="pct"/>
            <w:vAlign w:val="center"/>
          </w:tcPr>
          <w:p w14:paraId="7CF269AE" w14:textId="77777777" w:rsidR="003F39FC" w:rsidRPr="00C05C6B" w:rsidRDefault="003F39FC" w:rsidP="00043801">
            <w:pPr>
              <w:spacing w:line="276" w:lineRule="auto"/>
              <w:jc w:val="center"/>
              <w:rPr>
                <w:sz w:val="20"/>
                <w:szCs w:val="20"/>
              </w:rPr>
            </w:pPr>
            <w:r w:rsidRPr="00C05C6B">
              <w:rPr>
                <w:sz w:val="20"/>
                <w:szCs w:val="20"/>
              </w:rPr>
              <w:t>Association professionnelle</w:t>
            </w:r>
          </w:p>
        </w:tc>
        <w:tc>
          <w:tcPr>
            <w:tcW w:w="602" w:type="pct"/>
            <w:vAlign w:val="center"/>
          </w:tcPr>
          <w:p w14:paraId="7ACD3351" w14:textId="77777777" w:rsidR="003F39FC" w:rsidRPr="00C05C6B" w:rsidRDefault="003F39FC" w:rsidP="00043801">
            <w:pPr>
              <w:spacing w:line="276" w:lineRule="auto"/>
              <w:jc w:val="center"/>
              <w:rPr>
                <w:sz w:val="20"/>
                <w:szCs w:val="20"/>
              </w:rPr>
            </w:pPr>
            <w:r w:rsidRPr="00C05C6B">
              <w:rPr>
                <w:sz w:val="20"/>
                <w:szCs w:val="20"/>
              </w:rPr>
              <w:t>13/09/2020</w:t>
            </w:r>
          </w:p>
        </w:tc>
        <w:tc>
          <w:tcPr>
            <w:tcW w:w="510" w:type="pct"/>
            <w:vAlign w:val="center"/>
          </w:tcPr>
          <w:p w14:paraId="2D36950D" w14:textId="77777777" w:rsidR="003F39FC" w:rsidRPr="00C05C6B" w:rsidRDefault="003F39FC" w:rsidP="00043801">
            <w:pPr>
              <w:spacing w:line="276" w:lineRule="auto"/>
              <w:jc w:val="center"/>
              <w:rPr>
                <w:sz w:val="20"/>
                <w:szCs w:val="20"/>
              </w:rPr>
            </w:pPr>
            <w:r w:rsidRPr="00C05C6B">
              <w:rPr>
                <w:sz w:val="20"/>
                <w:szCs w:val="20"/>
              </w:rPr>
              <w:t>1h20</w:t>
            </w:r>
          </w:p>
        </w:tc>
        <w:tc>
          <w:tcPr>
            <w:tcW w:w="602" w:type="pct"/>
            <w:vAlign w:val="center"/>
          </w:tcPr>
          <w:p w14:paraId="2200D97C" w14:textId="77777777" w:rsidR="003F39FC" w:rsidRPr="00C05C6B" w:rsidRDefault="003F39FC" w:rsidP="00043801">
            <w:pPr>
              <w:spacing w:line="276" w:lineRule="auto"/>
              <w:jc w:val="center"/>
              <w:rPr>
                <w:sz w:val="20"/>
                <w:szCs w:val="20"/>
              </w:rPr>
            </w:pPr>
            <w:r w:rsidRPr="00C05C6B">
              <w:rPr>
                <w:sz w:val="20"/>
                <w:szCs w:val="20"/>
              </w:rPr>
              <w:t>Vidéo</w:t>
            </w:r>
          </w:p>
        </w:tc>
        <w:tc>
          <w:tcPr>
            <w:tcW w:w="415" w:type="pct"/>
            <w:shd w:val="clear" w:color="auto" w:fill="FFFFFF" w:themeFill="background1"/>
            <w:vAlign w:val="center"/>
          </w:tcPr>
          <w:p w14:paraId="15A421A6" w14:textId="77777777" w:rsidR="003F39FC" w:rsidRPr="00C05C6B" w:rsidRDefault="003F39FC" w:rsidP="00043801">
            <w:pPr>
              <w:pStyle w:val="Paragraphedeliste"/>
              <w:numPr>
                <w:ilvl w:val="0"/>
                <w:numId w:val="35"/>
              </w:numPr>
              <w:spacing w:line="276" w:lineRule="auto"/>
              <w:jc w:val="center"/>
              <w:rPr>
                <w:sz w:val="20"/>
                <w:szCs w:val="20"/>
              </w:rPr>
            </w:pPr>
          </w:p>
        </w:tc>
      </w:tr>
    </w:tbl>
    <w:p w14:paraId="7E9B30E1" w14:textId="64F1B0E6" w:rsidR="00A12DF9" w:rsidRPr="00C05C6B" w:rsidRDefault="00A12DF9" w:rsidP="00A225E1">
      <w:pPr>
        <w:pStyle w:val="Paragraphedeliste"/>
        <w:spacing w:before="120" w:after="120"/>
        <w:contextualSpacing w:val="0"/>
        <w:rPr>
          <w:color w:val="000000" w:themeColor="text1"/>
          <w:lang w:val="fr-BE"/>
        </w:rPr>
      </w:pPr>
    </w:p>
    <w:tbl>
      <w:tblPr>
        <w:tblStyle w:val="Grilledutableau"/>
        <w:tblW w:w="13320" w:type="dxa"/>
        <w:tblLook w:val="04A0" w:firstRow="1" w:lastRow="0" w:firstColumn="1" w:lastColumn="0" w:noHBand="0" w:noVBand="1"/>
      </w:tblPr>
      <w:tblGrid>
        <w:gridCol w:w="592"/>
        <w:gridCol w:w="4459"/>
        <w:gridCol w:w="8269"/>
      </w:tblGrid>
      <w:tr w:rsidR="005721C3" w:rsidRPr="00C05C6B" w14:paraId="3AB1C02C" w14:textId="77777777" w:rsidTr="05A5E8C4">
        <w:tc>
          <w:tcPr>
            <w:tcW w:w="592" w:type="dxa"/>
          </w:tcPr>
          <w:p w14:paraId="1157E512" w14:textId="58EEF561" w:rsidR="008C122A" w:rsidRPr="00C05C6B" w:rsidRDefault="008C122A" w:rsidP="00A225E1">
            <w:pPr>
              <w:spacing w:before="120" w:after="120"/>
              <w:rPr>
                <w:color w:val="000000" w:themeColor="text1"/>
                <w:lang w:val="fr-BE"/>
              </w:rPr>
            </w:pPr>
            <w:r w:rsidRPr="00C05C6B">
              <w:rPr>
                <w:color w:val="000000" w:themeColor="text1"/>
                <w:lang w:val="fr-BE"/>
              </w:rPr>
              <w:t>N°</w:t>
            </w:r>
          </w:p>
        </w:tc>
        <w:tc>
          <w:tcPr>
            <w:tcW w:w="4459" w:type="dxa"/>
          </w:tcPr>
          <w:p w14:paraId="73FBAC54" w14:textId="2F26E6E5" w:rsidR="008C122A" w:rsidRPr="00C05C6B" w:rsidRDefault="004D2F89" w:rsidP="004D2F89">
            <w:pPr>
              <w:tabs>
                <w:tab w:val="center" w:pos="2121"/>
              </w:tabs>
              <w:spacing w:before="120" w:after="120"/>
              <w:rPr>
                <w:color w:val="000000" w:themeColor="text1"/>
                <w:lang w:val="fr-BE"/>
              </w:rPr>
            </w:pPr>
            <w:r w:rsidRPr="00C05C6B">
              <w:rPr>
                <w:color w:val="000000" w:themeColor="text1"/>
                <w:lang w:val="fr-BE"/>
              </w:rPr>
              <w:t>Fonction</w:t>
            </w:r>
          </w:p>
        </w:tc>
        <w:tc>
          <w:tcPr>
            <w:tcW w:w="8269" w:type="dxa"/>
          </w:tcPr>
          <w:p w14:paraId="7218C105" w14:textId="10FCFC9A" w:rsidR="008C122A" w:rsidRPr="00C05C6B" w:rsidRDefault="008C122A" w:rsidP="00A225E1">
            <w:pPr>
              <w:spacing w:before="120" w:after="120"/>
              <w:rPr>
                <w:color w:val="000000" w:themeColor="text1"/>
                <w:lang w:val="fr-BE"/>
              </w:rPr>
            </w:pPr>
            <w:r w:rsidRPr="00C05C6B">
              <w:rPr>
                <w:color w:val="000000" w:themeColor="text1"/>
                <w:lang w:val="fr-BE"/>
              </w:rPr>
              <w:t>Période/durée</w:t>
            </w:r>
          </w:p>
        </w:tc>
      </w:tr>
      <w:tr w:rsidR="005721C3" w:rsidRPr="00C05C6B" w14:paraId="5D06B407" w14:textId="77777777" w:rsidTr="05A5E8C4">
        <w:tc>
          <w:tcPr>
            <w:tcW w:w="13320" w:type="dxa"/>
            <w:gridSpan w:val="3"/>
          </w:tcPr>
          <w:p w14:paraId="1A9DE329" w14:textId="77777777" w:rsidR="008C122A" w:rsidRPr="00C05C6B" w:rsidRDefault="008C122A" w:rsidP="00A225E1">
            <w:pPr>
              <w:spacing w:before="120" w:after="120"/>
              <w:rPr>
                <w:color w:val="000000" w:themeColor="text1"/>
                <w:lang w:val="fr-BE"/>
              </w:rPr>
            </w:pPr>
          </w:p>
          <w:p w14:paraId="602A9799" w14:textId="026A2C25" w:rsidR="008C122A" w:rsidRPr="00C05C6B" w:rsidRDefault="008C122A" w:rsidP="00A225E1">
            <w:pPr>
              <w:spacing w:before="120" w:after="120"/>
              <w:rPr>
                <w:color w:val="000000" w:themeColor="text1"/>
                <w:lang w:val="fr-BE"/>
              </w:rPr>
            </w:pPr>
            <w:r w:rsidRPr="00C05C6B">
              <w:rPr>
                <w:color w:val="000000" w:themeColor="text1"/>
                <w:lang w:val="fr-BE"/>
              </w:rPr>
              <w:t>Article 1</w:t>
            </w:r>
          </w:p>
        </w:tc>
      </w:tr>
      <w:tr w:rsidR="005721C3" w:rsidRPr="00C05C6B" w14:paraId="39DFEAC2" w14:textId="30FB130D" w:rsidTr="05A5E8C4">
        <w:tc>
          <w:tcPr>
            <w:tcW w:w="592" w:type="dxa"/>
            <w:vAlign w:val="center"/>
          </w:tcPr>
          <w:p w14:paraId="534B6261" w14:textId="5C4F95A9" w:rsidR="004D2F89" w:rsidRPr="00C05C6B" w:rsidRDefault="004D2F89" w:rsidP="00A225E1">
            <w:pPr>
              <w:spacing w:before="120" w:after="120"/>
              <w:rPr>
                <w:color w:val="000000" w:themeColor="text1"/>
                <w:lang w:val="fr-BE"/>
              </w:rPr>
            </w:pPr>
            <w:r w:rsidRPr="00C05C6B">
              <w:rPr>
                <w:color w:val="000000" w:themeColor="text1"/>
                <w:lang w:val="fr-BE"/>
              </w:rPr>
              <w:t>1</w:t>
            </w:r>
          </w:p>
        </w:tc>
        <w:tc>
          <w:tcPr>
            <w:tcW w:w="4459" w:type="dxa"/>
            <w:vAlign w:val="center"/>
          </w:tcPr>
          <w:p w14:paraId="0E0A0E17" w14:textId="45BB3B90" w:rsidR="004D2F89" w:rsidRPr="00C05C6B" w:rsidRDefault="004D2F89" w:rsidP="00A225E1">
            <w:pPr>
              <w:spacing w:before="120" w:after="120"/>
              <w:rPr>
                <w:b/>
                <w:color w:val="000000" w:themeColor="text1"/>
                <w:lang w:val="en-US"/>
              </w:rPr>
            </w:pPr>
            <w:r w:rsidRPr="00C05C6B">
              <w:rPr>
                <w:color w:val="000000" w:themeColor="text1"/>
                <w:lang w:val="en-US"/>
              </w:rPr>
              <w:t>Representative in a Trade Union</w:t>
            </w:r>
          </w:p>
        </w:tc>
        <w:tc>
          <w:tcPr>
            <w:tcW w:w="8269" w:type="dxa"/>
            <w:vMerge w:val="restart"/>
          </w:tcPr>
          <w:p w14:paraId="6ADD4A35" w14:textId="77777777" w:rsidR="004D2F89" w:rsidRPr="00C05C6B" w:rsidRDefault="004D2F89" w:rsidP="004D2F89">
            <w:pPr>
              <w:spacing w:before="120" w:after="120"/>
              <w:rPr>
                <w:color w:val="000000" w:themeColor="text1"/>
                <w:lang w:val="en-US"/>
              </w:rPr>
            </w:pPr>
          </w:p>
          <w:p w14:paraId="51C4E29A" w14:textId="77777777" w:rsidR="004D2F89" w:rsidRPr="00C05C6B" w:rsidRDefault="004D2F89" w:rsidP="004D2F89">
            <w:pPr>
              <w:spacing w:before="120" w:after="120"/>
              <w:rPr>
                <w:color w:val="000000" w:themeColor="text1"/>
                <w:lang w:val="en-US"/>
              </w:rPr>
            </w:pPr>
          </w:p>
          <w:p w14:paraId="093614D3" w14:textId="77777777" w:rsidR="004D2F89" w:rsidRPr="00C05C6B" w:rsidRDefault="004D2F89" w:rsidP="004D2F89">
            <w:pPr>
              <w:spacing w:before="120" w:after="120"/>
              <w:rPr>
                <w:color w:val="000000" w:themeColor="text1"/>
                <w:lang w:val="en-US"/>
              </w:rPr>
            </w:pPr>
          </w:p>
          <w:p w14:paraId="7AC9A52F" w14:textId="77777777" w:rsidR="004D2F89" w:rsidRPr="00C05C6B" w:rsidRDefault="004D2F89" w:rsidP="004D2F89">
            <w:pPr>
              <w:spacing w:before="120" w:after="120"/>
              <w:rPr>
                <w:color w:val="000000" w:themeColor="text1"/>
                <w:lang w:val="en-US"/>
              </w:rPr>
            </w:pPr>
          </w:p>
          <w:p w14:paraId="2B16AE18" w14:textId="17C00F6A" w:rsidR="004D2F89" w:rsidRPr="00C05C6B" w:rsidRDefault="007C11F0" w:rsidP="00A225E1">
            <w:pPr>
              <w:spacing w:before="120" w:after="120"/>
              <w:rPr>
                <w:color w:val="000000" w:themeColor="text1"/>
              </w:rPr>
            </w:pPr>
            <w:r w:rsidRPr="00C05C6B">
              <w:rPr>
                <w:color w:val="000000" w:themeColor="text1"/>
              </w:rPr>
              <w:t>Janvier</w:t>
            </w:r>
            <w:r w:rsidR="004D2F89" w:rsidRPr="00C05C6B">
              <w:rPr>
                <w:color w:val="000000" w:themeColor="text1"/>
              </w:rPr>
              <w:t xml:space="preserve"> 2020 – Av</w:t>
            </w:r>
            <w:r w:rsidRPr="00C05C6B">
              <w:rPr>
                <w:color w:val="000000" w:themeColor="text1"/>
              </w:rPr>
              <w:t>ril</w:t>
            </w:r>
            <w:r w:rsidR="004D2F89" w:rsidRPr="00C05C6B">
              <w:rPr>
                <w:color w:val="000000" w:themeColor="text1"/>
              </w:rPr>
              <w:t xml:space="preserve"> 2020 – Entre 1h et 3h</w:t>
            </w:r>
          </w:p>
        </w:tc>
      </w:tr>
      <w:tr w:rsidR="005721C3" w:rsidRPr="00C05C6B" w14:paraId="37376243" w14:textId="38D45E9D" w:rsidTr="05A5E8C4">
        <w:tc>
          <w:tcPr>
            <w:tcW w:w="592" w:type="dxa"/>
            <w:vAlign w:val="center"/>
          </w:tcPr>
          <w:p w14:paraId="5E3DEB04" w14:textId="6844847D" w:rsidR="004D2F89" w:rsidRPr="00C05C6B" w:rsidRDefault="004D2F89" w:rsidP="00A225E1">
            <w:pPr>
              <w:spacing w:before="120" w:after="120"/>
              <w:rPr>
                <w:color w:val="000000" w:themeColor="text1"/>
                <w:lang w:val="fr-BE"/>
              </w:rPr>
            </w:pPr>
            <w:r w:rsidRPr="00C05C6B">
              <w:rPr>
                <w:color w:val="000000" w:themeColor="text1"/>
                <w:lang w:val="fr-BE"/>
              </w:rPr>
              <w:t>2</w:t>
            </w:r>
          </w:p>
        </w:tc>
        <w:tc>
          <w:tcPr>
            <w:tcW w:w="4459" w:type="dxa"/>
            <w:vAlign w:val="center"/>
          </w:tcPr>
          <w:p w14:paraId="086DF0CB" w14:textId="0ACBC117" w:rsidR="004D2F89" w:rsidRPr="00C05C6B" w:rsidRDefault="004D2F89" w:rsidP="00A225E1">
            <w:pPr>
              <w:spacing w:before="120" w:after="120"/>
              <w:rPr>
                <w:b/>
                <w:color w:val="000000" w:themeColor="text1"/>
                <w:lang w:val="fr-BE"/>
              </w:rPr>
            </w:pPr>
            <w:r w:rsidRPr="00C05C6B">
              <w:rPr>
                <w:color w:val="000000" w:themeColor="text1"/>
                <w:lang w:val="fr-BE"/>
              </w:rPr>
              <w:t>President of professional group</w:t>
            </w:r>
          </w:p>
        </w:tc>
        <w:tc>
          <w:tcPr>
            <w:tcW w:w="8269" w:type="dxa"/>
            <w:vMerge/>
          </w:tcPr>
          <w:p w14:paraId="463E6D53" w14:textId="2596D7FC" w:rsidR="004D2F89" w:rsidRPr="00C05C6B" w:rsidRDefault="004D2F89" w:rsidP="00A225E1">
            <w:pPr>
              <w:spacing w:before="120" w:after="120"/>
              <w:rPr>
                <w:color w:val="000000" w:themeColor="text1"/>
                <w:lang w:val="fr-BE"/>
              </w:rPr>
            </w:pPr>
          </w:p>
        </w:tc>
      </w:tr>
      <w:tr w:rsidR="005721C3" w:rsidRPr="0031713E" w14:paraId="6C5E006E" w14:textId="54BE08D5" w:rsidTr="05A5E8C4">
        <w:tc>
          <w:tcPr>
            <w:tcW w:w="592" w:type="dxa"/>
            <w:vAlign w:val="center"/>
          </w:tcPr>
          <w:p w14:paraId="62C17197" w14:textId="041D9DD0" w:rsidR="004D2F89" w:rsidRPr="00C05C6B" w:rsidRDefault="004D2F89" w:rsidP="00A225E1">
            <w:pPr>
              <w:spacing w:before="120" w:after="120"/>
              <w:rPr>
                <w:color w:val="000000" w:themeColor="text1"/>
                <w:lang w:val="fr-BE"/>
              </w:rPr>
            </w:pPr>
            <w:r w:rsidRPr="00C05C6B">
              <w:rPr>
                <w:color w:val="000000" w:themeColor="text1"/>
                <w:lang w:val="fr-BE"/>
              </w:rPr>
              <w:t>3</w:t>
            </w:r>
          </w:p>
        </w:tc>
        <w:tc>
          <w:tcPr>
            <w:tcW w:w="4459" w:type="dxa"/>
            <w:vAlign w:val="center"/>
          </w:tcPr>
          <w:p w14:paraId="322F921C" w14:textId="10AAFD80" w:rsidR="004D2F89" w:rsidRPr="00C05C6B" w:rsidRDefault="004D2F89" w:rsidP="00A225E1">
            <w:pPr>
              <w:spacing w:before="120" w:after="120"/>
              <w:rPr>
                <w:b/>
                <w:color w:val="000000" w:themeColor="text1"/>
                <w:lang w:val="en-US"/>
              </w:rPr>
            </w:pPr>
            <w:r w:rsidRPr="00C05C6B">
              <w:rPr>
                <w:color w:val="000000" w:themeColor="text1"/>
                <w:lang w:val="en-US"/>
              </w:rPr>
              <w:t>Director  of Public service of transport</w:t>
            </w:r>
          </w:p>
        </w:tc>
        <w:tc>
          <w:tcPr>
            <w:tcW w:w="8269" w:type="dxa"/>
            <w:vMerge/>
          </w:tcPr>
          <w:p w14:paraId="1965AABF" w14:textId="351F04EF" w:rsidR="004D2F89" w:rsidRPr="00C05C6B" w:rsidRDefault="004D2F89" w:rsidP="00A225E1">
            <w:pPr>
              <w:spacing w:before="120" w:after="120"/>
              <w:rPr>
                <w:color w:val="000000" w:themeColor="text1"/>
                <w:lang w:val="en-US"/>
              </w:rPr>
            </w:pPr>
          </w:p>
        </w:tc>
      </w:tr>
      <w:tr w:rsidR="005721C3" w:rsidRPr="0031713E" w14:paraId="4ABF87DC" w14:textId="3CCF0701" w:rsidTr="05A5E8C4">
        <w:tc>
          <w:tcPr>
            <w:tcW w:w="592" w:type="dxa"/>
            <w:vAlign w:val="center"/>
          </w:tcPr>
          <w:p w14:paraId="6D437E42" w14:textId="3C9F2BEB" w:rsidR="004D2F89" w:rsidRPr="00C05C6B" w:rsidRDefault="004D2F89" w:rsidP="00A225E1">
            <w:pPr>
              <w:spacing w:before="120" w:after="120"/>
              <w:rPr>
                <w:color w:val="000000" w:themeColor="text1"/>
                <w:lang w:val="fr-BE"/>
              </w:rPr>
            </w:pPr>
            <w:r w:rsidRPr="00C05C6B">
              <w:rPr>
                <w:color w:val="000000" w:themeColor="text1"/>
                <w:lang w:val="fr-BE"/>
              </w:rPr>
              <w:t>4</w:t>
            </w:r>
          </w:p>
        </w:tc>
        <w:tc>
          <w:tcPr>
            <w:tcW w:w="4459" w:type="dxa"/>
            <w:vAlign w:val="center"/>
          </w:tcPr>
          <w:p w14:paraId="514FA562" w14:textId="74AFA071" w:rsidR="004D2F89" w:rsidRPr="00C05C6B" w:rsidRDefault="004D2F89" w:rsidP="00A225E1">
            <w:pPr>
              <w:spacing w:before="120" w:after="120"/>
              <w:rPr>
                <w:b/>
                <w:color w:val="000000" w:themeColor="text1"/>
                <w:lang w:val="en-US"/>
              </w:rPr>
            </w:pPr>
            <w:r w:rsidRPr="00C05C6B">
              <w:rPr>
                <w:color w:val="000000" w:themeColor="text1"/>
                <w:lang w:val="en-US"/>
              </w:rPr>
              <w:t>Mobility manager in a company</w:t>
            </w:r>
          </w:p>
        </w:tc>
        <w:tc>
          <w:tcPr>
            <w:tcW w:w="8269" w:type="dxa"/>
            <w:vMerge/>
          </w:tcPr>
          <w:p w14:paraId="6D4C7E50" w14:textId="1EF22BFE" w:rsidR="004D2F89" w:rsidRPr="00C05C6B" w:rsidRDefault="004D2F89" w:rsidP="00A225E1">
            <w:pPr>
              <w:spacing w:before="120" w:after="120"/>
              <w:rPr>
                <w:color w:val="000000" w:themeColor="text1"/>
                <w:lang w:val="en-US"/>
              </w:rPr>
            </w:pPr>
          </w:p>
        </w:tc>
      </w:tr>
      <w:tr w:rsidR="005721C3" w:rsidRPr="0031713E" w14:paraId="7294E029" w14:textId="3A08707B" w:rsidTr="05A5E8C4">
        <w:tc>
          <w:tcPr>
            <w:tcW w:w="592" w:type="dxa"/>
            <w:vAlign w:val="center"/>
          </w:tcPr>
          <w:p w14:paraId="30CBDB90" w14:textId="4F869025" w:rsidR="004D2F89" w:rsidRPr="00C05C6B" w:rsidRDefault="004D2F89" w:rsidP="00A225E1">
            <w:pPr>
              <w:spacing w:before="120" w:after="120"/>
              <w:rPr>
                <w:color w:val="000000" w:themeColor="text1"/>
                <w:lang w:val="fr-BE"/>
              </w:rPr>
            </w:pPr>
            <w:r w:rsidRPr="00C05C6B">
              <w:rPr>
                <w:color w:val="000000" w:themeColor="text1"/>
                <w:lang w:val="fr-BE"/>
              </w:rPr>
              <w:t>5</w:t>
            </w:r>
          </w:p>
        </w:tc>
        <w:tc>
          <w:tcPr>
            <w:tcW w:w="4459" w:type="dxa"/>
            <w:vAlign w:val="center"/>
          </w:tcPr>
          <w:p w14:paraId="17B2F895" w14:textId="087E69DB" w:rsidR="004D2F89" w:rsidRPr="00C05C6B" w:rsidRDefault="004D2F89" w:rsidP="00A225E1">
            <w:pPr>
              <w:spacing w:before="120" w:after="120"/>
              <w:rPr>
                <w:b/>
                <w:color w:val="000000" w:themeColor="text1"/>
                <w:lang w:val="en-US"/>
              </w:rPr>
            </w:pPr>
            <w:r w:rsidRPr="00C05C6B">
              <w:rPr>
                <w:color w:val="000000" w:themeColor="text1"/>
                <w:lang w:val="en-US"/>
              </w:rPr>
              <w:t>Economist at the central economic council</w:t>
            </w:r>
          </w:p>
        </w:tc>
        <w:tc>
          <w:tcPr>
            <w:tcW w:w="8269" w:type="dxa"/>
            <w:vMerge/>
          </w:tcPr>
          <w:p w14:paraId="70D0009D" w14:textId="2D77A60A" w:rsidR="004D2F89" w:rsidRPr="00C05C6B" w:rsidRDefault="004D2F89" w:rsidP="00A225E1">
            <w:pPr>
              <w:spacing w:before="120" w:after="120"/>
              <w:rPr>
                <w:color w:val="000000" w:themeColor="text1"/>
                <w:lang w:val="en-US"/>
              </w:rPr>
            </w:pPr>
          </w:p>
        </w:tc>
      </w:tr>
      <w:tr w:rsidR="005721C3" w:rsidRPr="0031713E" w14:paraId="1D951186" w14:textId="070F5BF0" w:rsidTr="05A5E8C4">
        <w:tc>
          <w:tcPr>
            <w:tcW w:w="592" w:type="dxa"/>
            <w:vAlign w:val="center"/>
          </w:tcPr>
          <w:p w14:paraId="546888FE" w14:textId="2382AFC4" w:rsidR="004D2F89" w:rsidRPr="00C05C6B" w:rsidRDefault="004D2F89" w:rsidP="00A225E1">
            <w:pPr>
              <w:spacing w:before="120" w:after="120"/>
              <w:rPr>
                <w:color w:val="000000" w:themeColor="text1"/>
                <w:lang w:val="fr-BE"/>
              </w:rPr>
            </w:pPr>
            <w:r w:rsidRPr="00C05C6B">
              <w:rPr>
                <w:color w:val="000000" w:themeColor="text1"/>
                <w:lang w:val="fr-BE"/>
              </w:rPr>
              <w:t>6</w:t>
            </w:r>
          </w:p>
        </w:tc>
        <w:tc>
          <w:tcPr>
            <w:tcW w:w="4459" w:type="dxa"/>
            <w:vAlign w:val="center"/>
          </w:tcPr>
          <w:p w14:paraId="495C5B1B" w14:textId="36878823" w:rsidR="004D2F89" w:rsidRPr="00C05C6B" w:rsidRDefault="004D2F89" w:rsidP="00A225E1">
            <w:pPr>
              <w:spacing w:before="120" w:after="120"/>
              <w:rPr>
                <w:b/>
                <w:color w:val="000000" w:themeColor="text1"/>
                <w:lang w:val="en-US"/>
              </w:rPr>
            </w:pPr>
            <w:r w:rsidRPr="00C05C6B">
              <w:rPr>
                <w:color w:val="000000" w:themeColor="text1"/>
                <w:lang w:val="en-US"/>
              </w:rPr>
              <w:t>Administrator  of a Professional association</w:t>
            </w:r>
          </w:p>
        </w:tc>
        <w:tc>
          <w:tcPr>
            <w:tcW w:w="8269" w:type="dxa"/>
            <w:vMerge/>
          </w:tcPr>
          <w:p w14:paraId="7346AD99" w14:textId="4FC69709" w:rsidR="004D2F89" w:rsidRPr="00C05C6B" w:rsidRDefault="004D2F89" w:rsidP="00A225E1">
            <w:pPr>
              <w:spacing w:before="120" w:after="120"/>
              <w:rPr>
                <w:color w:val="000000" w:themeColor="text1"/>
                <w:lang w:val="en-US"/>
              </w:rPr>
            </w:pPr>
          </w:p>
        </w:tc>
      </w:tr>
      <w:tr w:rsidR="005721C3" w:rsidRPr="0031713E" w14:paraId="52A5FFD0" w14:textId="74681656" w:rsidTr="05A5E8C4">
        <w:tc>
          <w:tcPr>
            <w:tcW w:w="592" w:type="dxa"/>
            <w:vAlign w:val="center"/>
          </w:tcPr>
          <w:p w14:paraId="7ACE1692" w14:textId="47B57E40" w:rsidR="004D2F89" w:rsidRPr="00C05C6B" w:rsidRDefault="004D2F89" w:rsidP="00A225E1">
            <w:pPr>
              <w:spacing w:before="120" w:after="120"/>
              <w:rPr>
                <w:color w:val="000000" w:themeColor="text1"/>
                <w:lang w:val="fr-BE"/>
              </w:rPr>
            </w:pPr>
            <w:r w:rsidRPr="00C05C6B">
              <w:rPr>
                <w:color w:val="000000" w:themeColor="text1"/>
                <w:lang w:val="fr-BE"/>
              </w:rPr>
              <w:t>7</w:t>
            </w:r>
          </w:p>
        </w:tc>
        <w:tc>
          <w:tcPr>
            <w:tcW w:w="4459" w:type="dxa"/>
            <w:vAlign w:val="center"/>
          </w:tcPr>
          <w:p w14:paraId="4F44D786" w14:textId="63E3D5A2" w:rsidR="004D2F89" w:rsidRPr="00C05C6B" w:rsidRDefault="004D2F89" w:rsidP="00A225E1">
            <w:pPr>
              <w:spacing w:before="120" w:after="120"/>
              <w:rPr>
                <w:b/>
                <w:color w:val="000000" w:themeColor="text1"/>
                <w:lang w:val="en-US"/>
              </w:rPr>
            </w:pPr>
            <w:r w:rsidRPr="00C05C6B">
              <w:rPr>
                <w:color w:val="000000" w:themeColor="text1"/>
                <w:lang w:val="en-US"/>
              </w:rPr>
              <w:t>Director  at a public transportation service</w:t>
            </w:r>
          </w:p>
        </w:tc>
        <w:tc>
          <w:tcPr>
            <w:tcW w:w="8269" w:type="dxa"/>
            <w:vMerge/>
          </w:tcPr>
          <w:p w14:paraId="582DC63F" w14:textId="7B33B7FF" w:rsidR="004D2F89" w:rsidRPr="00C05C6B" w:rsidRDefault="004D2F89" w:rsidP="00A225E1">
            <w:pPr>
              <w:spacing w:before="120" w:after="120"/>
              <w:rPr>
                <w:color w:val="000000" w:themeColor="text1"/>
                <w:lang w:val="en-US"/>
              </w:rPr>
            </w:pPr>
          </w:p>
        </w:tc>
      </w:tr>
      <w:tr w:rsidR="005721C3" w:rsidRPr="0031713E" w14:paraId="3CCBE564" w14:textId="62F3F95F" w:rsidTr="05A5E8C4">
        <w:tc>
          <w:tcPr>
            <w:tcW w:w="592" w:type="dxa"/>
            <w:vAlign w:val="center"/>
          </w:tcPr>
          <w:p w14:paraId="4553C2ED" w14:textId="3F71EC49" w:rsidR="004D2F89" w:rsidRPr="00C05C6B" w:rsidRDefault="004D2F89" w:rsidP="00A225E1">
            <w:pPr>
              <w:spacing w:before="120" w:after="120"/>
              <w:rPr>
                <w:color w:val="000000" w:themeColor="text1"/>
                <w:lang w:val="fr-BE"/>
              </w:rPr>
            </w:pPr>
            <w:r w:rsidRPr="00C05C6B">
              <w:rPr>
                <w:color w:val="000000" w:themeColor="text1"/>
                <w:lang w:val="fr-BE"/>
              </w:rPr>
              <w:lastRenderedPageBreak/>
              <w:t>8</w:t>
            </w:r>
          </w:p>
        </w:tc>
        <w:tc>
          <w:tcPr>
            <w:tcW w:w="4459" w:type="dxa"/>
            <w:vAlign w:val="center"/>
          </w:tcPr>
          <w:p w14:paraId="3969DB4F" w14:textId="347ABE50" w:rsidR="004D2F89" w:rsidRPr="00C05C6B" w:rsidRDefault="004D2F89" w:rsidP="00A225E1">
            <w:pPr>
              <w:spacing w:before="120" w:after="120"/>
              <w:rPr>
                <w:color w:val="000000" w:themeColor="text1"/>
                <w:lang w:val="en-US"/>
              </w:rPr>
            </w:pPr>
            <w:r w:rsidRPr="00C05C6B">
              <w:rPr>
                <w:color w:val="000000" w:themeColor="text1"/>
                <w:lang w:val="en-US"/>
              </w:rPr>
              <w:t>Administrator of a Professional association</w:t>
            </w:r>
          </w:p>
        </w:tc>
        <w:tc>
          <w:tcPr>
            <w:tcW w:w="8269" w:type="dxa"/>
            <w:vMerge/>
          </w:tcPr>
          <w:p w14:paraId="44B29791" w14:textId="74D7FEBC" w:rsidR="004D2F89" w:rsidRPr="00C05C6B" w:rsidRDefault="004D2F89" w:rsidP="00A225E1">
            <w:pPr>
              <w:spacing w:before="120" w:after="120"/>
              <w:rPr>
                <w:color w:val="000000" w:themeColor="text1"/>
                <w:lang w:val="en-US"/>
              </w:rPr>
            </w:pPr>
          </w:p>
        </w:tc>
      </w:tr>
      <w:tr w:rsidR="005721C3" w:rsidRPr="0031713E" w14:paraId="58F1E5A2" w14:textId="3F629EAE" w:rsidTr="05A5E8C4">
        <w:tc>
          <w:tcPr>
            <w:tcW w:w="592" w:type="dxa"/>
            <w:vAlign w:val="center"/>
          </w:tcPr>
          <w:p w14:paraId="752C0C69" w14:textId="3160B60B" w:rsidR="004D2F89" w:rsidRPr="00C05C6B" w:rsidRDefault="004D2F89" w:rsidP="00A225E1">
            <w:pPr>
              <w:spacing w:before="120" w:after="120"/>
              <w:rPr>
                <w:color w:val="000000" w:themeColor="text1"/>
                <w:lang w:val="fr-BE"/>
              </w:rPr>
            </w:pPr>
            <w:r w:rsidRPr="00C05C6B">
              <w:rPr>
                <w:color w:val="000000" w:themeColor="text1"/>
                <w:lang w:val="fr-BE"/>
              </w:rPr>
              <w:t>9</w:t>
            </w:r>
          </w:p>
        </w:tc>
        <w:tc>
          <w:tcPr>
            <w:tcW w:w="4459" w:type="dxa"/>
            <w:vAlign w:val="center"/>
          </w:tcPr>
          <w:p w14:paraId="35E5053E" w14:textId="63B86800" w:rsidR="004D2F89" w:rsidRPr="00C05C6B" w:rsidRDefault="004D2F89" w:rsidP="00A225E1">
            <w:pPr>
              <w:spacing w:before="120" w:after="120"/>
              <w:rPr>
                <w:color w:val="000000" w:themeColor="text1"/>
                <w:lang w:val="en-US"/>
              </w:rPr>
            </w:pPr>
            <w:r w:rsidRPr="00C05C6B">
              <w:rPr>
                <w:color w:val="000000" w:themeColor="text1"/>
                <w:lang w:val="en-US"/>
              </w:rPr>
              <w:t>Representative in a Trade union</w:t>
            </w:r>
          </w:p>
        </w:tc>
        <w:tc>
          <w:tcPr>
            <w:tcW w:w="8269" w:type="dxa"/>
            <w:vMerge/>
          </w:tcPr>
          <w:p w14:paraId="456E5958" w14:textId="0D8A26D0" w:rsidR="004D2F89" w:rsidRPr="00C05C6B" w:rsidRDefault="004D2F89" w:rsidP="00A225E1">
            <w:pPr>
              <w:spacing w:before="120" w:after="120"/>
              <w:rPr>
                <w:color w:val="000000" w:themeColor="text1"/>
                <w:lang w:val="en-US"/>
              </w:rPr>
            </w:pPr>
          </w:p>
        </w:tc>
      </w:tr>
      <w:tr w:rsidR="005721C3" w:rsidRPr="0031713E" w14:paraId="0B8C518E" w14:textId="06F853E4" w:rsidTr="05A5E8C4">
        <w:tc>
          <w:tcPr>
            <w:tcW w:w="592" w:type="dxa"/>
            <w:vAlign w:val="center"/>
          </w:tcPr>
          <w:p w14:paraId="530359A2" w14:textId="0BDDE9AE" w:rsidR="004D2F89" w:rsidRPr="00C05C6B" w:rsidRDefault="004D2F89" w:rsidP="00A225E1">
            <w:pPr>
              <w:spacing w:before="120" w:after="120"/>
              <w:rPr>
                <w:color w:val="000000" w:themeColor="text1"/>
                <w:lang w:val="fr-BE"/>
              </w:rPr>
            </w:pPr>
            <w:r w:rsidRPr="00C05C6B">
              <w:rPr>
                <w:color w:val="000000" w:themeColor="text1"/>
                <w:lang w:val="fr-BE"/>
              </w:rPr>
              <w:t>10</w:t>
            </w:r>
          </w:p>
        </w:tc>
        <w:tc>
          <w:tcPr>
            <w:tcW w:w="4459" w:type="dxa"/>
            <w:vAlign w:val="center"/>
          </w:tcPr>
          <w:p w14:paraId="42927744" w14:textId="0E0EAABA" w:rsidR="004D2F89" w:rsidRPr="00C05C6B" w:rsidRDefault="004D2F89" w:rsidP="00A225E1">
            <w:pPr>
              <w:spacing w:before="120" w:after="120"/>
              <w:rPr>
                <w:color w:val="000000" w:themeColor="text1"/>
                <w:lang w:val="en-US"/>
              </w:rPr>
            </w:pPr>
            <w:r w:rsidRPr="00C05C6B">
              <w:rPr>
                <w:color w:val="000000" w:themeColor="text1"/>
                <w:lang w:val="en-US"/>
              </w:rPr>
              <w:t>Coordinator in a Trade union</w:t>
            </w:r>
          </w:p>
        </w:tc>
        <w:tc>
          <w:tcPr>
            <w:tcW w:w="8269" w:type="dxa"/>
            <w:vMerge/>
          </w:tcPr>
          <w:p w14:paraId="7FB7024E" w14:textId="60D96D94" w:rsidR="004D2F89" w:rsidRPr="00C05C6B" w:rsidRDefault="004D2F89" w:rsidP="00A225E1">
            <w:pPr>
              <w:spacing w:before="120" w:after="120"/>
              <w:rPr>
                <w:color w:val="000000" w:themeColor="text1"/>
                <w:lang w:val="en-US"/>
              </w:rPr>
            </w:pPr>
          </w:p>
        </w:tc>
      </w:tr>
      <w:tr w:rsidR="005721C3" w:rsidRPr="0031713E" w14:paraId="756919C5" w14:textId="54487DC1" w:rsidTr="05A5E8C4">
        <w:tc>
          <w:tcPr>
            <w:tcW w:w="592" w:type="dxa"/>
            <w:vAlign w:val="center"/>
          </w:tcPr>
          <w:p w14:paraId="21216451" w14:textId="1EC3669B" w:rsidR="004D2F89" w:rsidRPr="00C05C6B" w:rsidRDefault="004D2F89" w:rsidP="00A225E1">
            <w:pPr>
              <w:spacing w:before="120" w:after="120"/>
              <w:rPr>
                <w:color w:val="000000" w:themeColor="text1"/>
                <w:lang w:val="fr-BE"/>
              </w:rPr>
            </w:pPr>
            <w:r w:rsidRPr="00C05C6B">
              <w:rPr>
                <w:color w:val="000000" w:themeColor="text1"/>
                <w:lang w:val="fr-BE"/>
              </w:rPr>
              <w:t>11</w:t>
            </w:r>
          </w:p>
        </w:tc>
        <w:tc>
          <w:tcPr>
            <w:tcW w:w="4459" w:type="dxa"/>
            <w:vAlign w:val="center"/>
          </w:tcPr>
          <w:p w14:paraId="191245F4" w14:textId="3800B438" w:rsidR="004D2F89" w:rsidRPr="00C05C6B" w:rsidRDefault="004D2F89" w:rsidP="00A225E1">
            <w:pPr>
              <w:spacing w:before="120" w:after="120"/>
              <w:rPr>
                <w:color w:val="000000" w:themeColor="text1"/>
                <w:lang w:val="en-US"/>
              </w:rPr>
            </w:pPr>
            <w:r w:rsidRPr="00C05C6B">
              <w:rPr>
                <w:color w:val="000000" w:themeColor="text1"/>
                <w:lang w:val="en-US"/>
              </w:rPr>
              <w:t>CEO at a Central station</w:t>
            </w:r>
          </w:p>
        </w:tc>
        <w:tc>
          <w:tcPr>
            <w:tcW w:w="8269" w:type="dxa"/>
            <w:vMerge/>
          </w:tcPr>
          <w:p w14:paraId="7C0D328C" w14:textId="0690E625" w:rsidR="004D2F89" w:rsidRPr="00C05C6B" w:rsidRDefault="004D2F89" w:rsidP="00A225E1">
            <w:pPr>
              <w:spacing w:before="120" w:after="120"/>
              <w:rPr>
                <w:color w:val="000000" w:themeColor="text1"/>
                <w:lang w:val="en-US"/>
              </w:rPr>
            </w:pPr>
          </w:p>
        </w:tc>
      </w:tr>
      <w:tr w:rsidR="005721C3" w:rsidRPr="0031713E" w14:paraId="4499EADC" w14:textId="508E8FD7" w:rsidTr="05A5E8C4">
        <w:tc>
          <w:tcPr>
            <w:tcW w:w="592" w:type="dxa"/>
            <w:vAlign w:val="center"/>
          </w:tcPr>
          <w:p w14:paraId="5C0EA376" w14:textId="43F33D93" w:rsidR="004D2F89" w:rsidRPr="00C05C6B" w:rsidRDefault="004D2F89" w:rsidP="00A225E1">
            <w:pPr>
              <w:spacing w:before="120" w:after="120"/>
              <w:rPr>
                <w:color w:val="000000" w:themeColor="text1"/>
                <w:lang w:val="fr-BE"/>
              </w:rPr>
            </w:pPr>
            <w:r w:rsidRPr="00C05C6B">
              <w:rPr>
                <w:color w:val="000000" w:themeColor="text1"/>
                <w:lang w:val="fr-BE"/>
              </w:rPr>
              <w:t>12</w:t>
            </w:r>
          </w:p>
        </w:tc>
        <w:tc>
          <w:tcPr>
            <w:tcW w:w="4459" w:type="dxa"/>
            <w:vAlign w:val="center"/>
          </w:tcPr>
          <w:p w14:paraId="38A1BA50" w14:textId="3CAF9C01" w:rsidR="004D2F89" w:rsidRPr="00C05C6B" w:rsidRDefault="004D2F89" w:rsidP="00A225E1">
            <w:pPr>
              <w:spacing w:before="120" w:after="120"/>
              <w:rPr>
                <w:color w:val="000000" w:themeColor="text1"/>
                <w:lang w:val="en-US"/>
              </w:rPr>
            </w:pPr>
            <w:r w:rsidRPr="00C05C6B">
              <w:rPr>
                <w:color w:val="000000" w:themeColor="text1"/>
                <w:lang w:val="en-US"/>
              </w:rPr>
              <w:t>Director at the Administration of  Bruxelles mobility</w:t>
            </w:r>
          </w:p>
        </w:tc>
        <w:tc>
          <w:tcPr>
            <w:tcW w:w="8269" w:type="dxa"/>
            <w:vMerge/>
          </w:tcPr>
          <w:p w14:paraId="0831058C" w14:textId="12D50F40" w:rsidR="004D2F89" w:rsidRPr="00C05C6B" w:rsidRDefault="004D2F89" w:rsidP="00A225E1">
            <w:pPr>
              <w:spacing w:before="120" w:after="120"/>
              <w:rPr>
                <w:color w:val="000000" w:themeColor="text1"/>
                <w:lang w:val="en-US"/>
              </w:rPr>
            </w:pPr>
          </w:p>
        </w:tc>
      </w:tr>
      <w:tr w:rsidR="005721C3" w:rsidRPr="0031713E" w14:paraId="5694C5CD" w14:textId="50D7E5F3" w:rsidTr="05A5E8C4">
        <w:tc>
          <w:tcPr>
            <w:tcW w:w="592" w:type="dxa"/>
            <w:vAlign w:val="center"/>
          </w:tcPr>
          <w:p w14:paraId="5FD3D389" w14:textId="455022DE" w:rsidR="004D2F89" w:rsidRPr="00C05C6B" w:rsidRDefault="004D2F89" w:rsidP="00A225E1">
            <w:pPr>
              <w:spacing w:before="120" w:after="120"/>
              <w:rPr>
                <w:color w:val="000000" w:themeColor="text1"/>
                <w:lang w:val="fr-BE"/>
              </w:rPr>
            </w:pPr>
            <w:r w:rsidRPr="00C05C6B">
              <w:rPr>
                <w:color w:val="000000" w:themeColor="text1"/>
                <w:lang w:val="fr-BE"/>
              </w:rPr>
              <w:t>13</w:t>
            </w:r>
          </w:p>
        </w:tc>
        <w:tc>
          <w:tcPr>
            <w:tcW w:w="4459" w:type="dxa"/>
            <w:vAlign w:val="center"/>
          </w:tcPr>
          <w:p w14:paraId="5C6711E6" w14:textId="22AF5DD6" w:rsidR="004D2F89" w:rsidRPr="00C05C6B" w:rsidRDefault="004D2F89" w:rsidP="00A225E1">
            <w:pPr>
              <w:spacing w:before="120" w:after="120"/>
              <w:rPr>
                <w:color w:val="000000" w:themeColor="text1"/>
                <w:lang w:val="en-US"/>
              </w:rPr>
            </w:pPr>
            <w:r w:rsidRPr="00C05C6B">
              <w:rPr>
                <w:color w:val="000000" w:themeColor="text1"/>
                <w:lang w:val="en-US"/>
              </w:rPr>
              <w:t>CEO  of a taxi Company</w:t>
            </w:r>
          </w:p>
        </w:tc>
        <w:tc>
          <w:tcPr>
            <w:tcW w:w="8269" w:type="dxa"/>
            <w:vMerge/>
          </w:tcPr>
          <w:p w14:paraId="059D7139" w14:textId="649302FF" w:rsidR="004D2F89" w:rsidRPr="00C05C6B" w:rsidRDefault="004D2F89" w:rsidP="00A225E1">
            <w:pPr>
              <w:spacing w:before="120" w:after="120"/>
              <w:rPr>
                <w:color w:val="000000" w:themeColor="text1"/>
                <w:lang w:val="en-US"/>
              </w:rPr>
            </w:pPr>
          </w:p>
        </w:tc>
      </w:tr>
      <w:tr w:rsidR="005721C3" w:rsidRPr="0031713E" w14:paraId="6644A009" w14:textId="39F9AAA5" w:rsidTr="05A5E8C4">
        <w:trPr>
          <w:trHeight w:val="196"/>
        </w:trPr>
        <w:tc>
          <w:tcPr>
            <w:tcW w:w="592" w:type="dxa"/>
            <w:vAlign w:val="center"/>
          </w:tcPr>
          <w:p w14:paraId="24751FDE" w14:textId="5D5CE622" w:rsidR="004D2F89" w:rsidRPr="00C05C6B" w:rsidRDefault="004D2F89" w:rsidP="00A225E1">
            <w:pPr>
              <w:spacing w:before="120" w:after="120"/>
              <w:rPr>
                <w:color w:val="000000" w:themeColor="text1"/>
                <w:lang w:val="fr-BE"/>
              </w:rPr>
            </w:pPr>
            <w:r w:rsidRPr="00C05C6B">
              <w:rPr>
                <w:color w:val="000000" w:themeColor="text1"/>
                <w:lang w:val="fr-BE"/>
              </w:rPr>
              <w:t>14</w:t>
            </w:r>
          </w:p>
        </w:tc>
        <w:tc>
          <w:tcPr>
            <w:tcW w:w="4459" w:type="dxa"/>
            <w:vAlign w:val="center"/>
          </w:tcPr>
          <w:p w14:paraId="3C544BAF" w14:textId="6F6577BC" w:rsidR="004D2F89" w:rsidRPr="00C05C6B" w:rsidRDefault="004D2F89" w:rsidP="00A225E1">
            <w:pPr>
              <w:spacing w:before="120" w:after="120"/>
              <w:rPr>
                <w:color w:val="000000" w:themeColor="text1"/>
                <w:lang w:val="en-US"/>
              </w:rPr>
            </w:pPr>
            <w:r w:rsidRPr="00C05C6B">
              <w:rPr>
                <w:color w:val="000000" w:themeColor="text1"/>
                <w:lang w:val="en-US"/>
              </w:rPr>
              <w:t>Minister's advisor at a Ministerial Cabinet</w:t>
            </w:r>
          </w:p>
        </w:tc>
        <w:tc>
          <w:tcPr>
            <w:tcW w:w="8269" w:type="dxa"/>
            <w:vMerge/>
          </w:tcPr>
          <w:p w14:paraId="3A143F01" w14:textId="5FE4410B" w:rsidR="004D2F89" w:rsidRPr="00C05C6B" w:rsidRDefault="004D2F89" w:rsidP="00A225E1">
            <w:pPr>
              <w:spacing w:before="120" w:after="120"/>
              <w:rPr>
                <w:color w:val="000000" w:themeColor="text1"/>
                <w:lang w:val="en-US"/>
              </w:rPr>
            </w:pPr>
          </w:p>
        </w:tc>
      </w:tr>
      <w:tr w:rsidR="005721C3" w:rsidRPr="0031713E" w14:paraId="47A30EE8" w14:textId="04CFEADF" w:rsidTr="05A5E8C4">
        <w:tc>
          <w:tcPr>
            <w:tcW w:w="592" w:type="dxa"/>
            <w:vAlign w:val="center"/>
          </w:tcPr>
          <w:p w14:paraId="71BC605E" w14:textId="123152DC" w:rsidR="004D2F89" w:rsidRPr="00C05C6B" w:rsidRDefault="004D2F89" w:rsidP="00A225E1">
            <w:pPr>
              <w:spacing w:before="120" w:after="120"/>
              <w:rPr>
                <w:color w:val="000000" w:themeColor="text1"/>
                <w:lang w:val="fr-BE"/>
              </w:rPr>
            </w:pPr>
            <w:r w:rsidRPr="00C05C6B">
              <w:rPr>
                <w:color w:val="000000" w:themeColor="text1"/>
                <w:lang w:val="fr-BE"/>
              </w:rPr>
              <w:t>15</w:t>
            </w:r>
          </w:p>
        </w:tc>
        <w:tc>
          <w:tcPr>
            <w:tcW w:w="4459" w:type="dxa"/>
            <w:vAlign w:val="center"/>
          </w:tcPr>
          <w:p w14:paraId="62C9F3F4" w14:textId="52FDD872" w:rsidR="004D2F89" w:rsidRPr="00C05C6B" w:rsidRDefault="004D2F89" w:rsidP="00A225E1">
            <w:pPr>
              <w:spacing w:before="120" w:after="120"/>
              <w:rPr>
                <w:color w:val="000000" w:themeColor="text1"/>
                <w:lang w:val="en-US"/>
              </w:rPr>
            </w:pPr>
            <w:r w:rsidRPr="00C05C6B">
              <w:rPr>
                <w:color w:val="000000" w:themeColor="text1"/>
                <w:lang w:val="en-US"/>
              </w:rPr>
              <w:t>Permanent in a Trade union</w:t>
            </w:r>
          </w:p>
        </w:tc>
        <w:tc>
          <w:tcPr>
            <w:tcW w:w="8269" w:type="dxa"/>
            <w:vMerge/>
          </w:tcPr>
          <w:p w14:paraId="37720ECE" w14:textId="4619F1CA" w:rsidR="004D2F89" w:rsidRPr="00C05C6B" w:rsidRDefault="004D2F89" w:rsidP="00A225E1">
            <w:pPr>
              <w:spacing w:before="120" w:after="120"/>
              <w:rPr>
                <w:color w:val="000000" w:themeColor="text1"/>
                <w:lang w:val="en-US"/>
              </w:rPr>
            </w:pPr>
          </w:p>
        </w:tc>
      </w:tr>
      <w:tr w:rsidR="005721C3" w:rsidRPr="0031713E" w14:paraId="0ADE1568" w14:textId="2D769631" w:rsidTr="05A5E8C4">
        <w:tc>
          <w:tcPr>
            <w:tcW w:w="592" w:type="dxa"/>
            <w:vAlign w:val="center"/>
          </w:tcPr>
          <w:p w14:paraId="557FBEE9" w14:textId="3C7FEBFE" w:rsidR="004D2F89" w:rsidRPr="00C05C6B" w:rsidRDefault="004D2F89" w:rsidP="00A225E1">
            <w:pPr>
              <w:spacing w:before="120" w:after="120"/>
              <w:rPr>
                <w:color w:val="000000" w:themeColor="text1"/>
                <w:lang w:val="fr-BE"/>
              </w:rPr>
            </w:pPr>
            <w:r w:rsidRPr="00C05C6B">
              <w:rPr>
                <w:color w:val="000000" w:themeColor="text1"/>
                <w:lang w:val="fr-BE"/>
              </w:rPr>
              <w:t>16</w:t>
            </w:r>
          </w:p>
        </w:tc>
        <w:tc>
          <w:tcPr>
            <w:tcW w:w="4459" w:type="dxa"/>
            <w:vAlign w:val="center"/>
          </w:tcPr>
          <w:p w14:paraId="20CBC850" w14:textId="4D911C77" w:rsidR="004D2F89" w:rsidRPr="00C05C6B" w:rsidRDefault="7109E1C7" w:rsidP="00A225E1">
            <w:pPr>
              <w:spacing w:before="120" w:after="120"/>
              <w:rPr>
                <w:color w:val="000000" w:themeColor="text1"/>
                <w:lang w:val="en-US"/>
              </w:rPr>
            </w:pPr>
            <w:r w:rsidRPr="00C05C6B">
              <w:rPr>
                <w:color w:val="000000" w:themeColor="text1"/>
                <w:lang w:val="en-US"/>
              </w:rPr>
              <w:t>Member of the Disciplinary board</w:t>
            </w:r>
            <w:r w:rsidR="004D2F89" w:rsidRPr="00C05C6B">
              <w:rPr>
                <w:rStyle w:val="Appelnotedebasdep"/>
                <w:color w:val="000000" w:themeColor="text1"/>
              </w:rPr>
              <w:footnoteReference w:id="28"/>
            </w:r>
          </w:p>
        </w:tc>
        <w:tc>
          <w:tcPr>
            <w:tcW w:w="8269" w:type="dxa"/>
            <w:vMerge/>
          </w:tcPr>
          <w:p w14:paraId="396C94AB" w14:textId="11D10B3F" w:rsidR="004D2F89" w:rsidRPr="00C05C6B" w:rsidRDefault="004D2F89" w:rsidP="00A225E1">
            <w:pPr>
              <w:spacing w:before="120" w:after="120"/>
              <w:rPr>
                <w:color w:val="000000" w:themeColor="text1"/>
                <w:lang w:val="en-US"/>
              </w:rPr>
            </w:pPr>
          </w:p>
        </w:tc>
      </w:tr>
      <w:tr w:rsidR="005721C3" w:rsidRPr="00C05C6B" w14:paraId="0550C9E1" w14:textId="2F6000CF" w:rsidTr="05A5E8C4">
        <w:trPr>
          <w:trHeight w:val="355"/>
        </w:trPr>
        <w:tc>
          <w:tcPr>
            <w:tcW w:w="592" w:type="dxa"/>
            <w:vAlign w:val="center"/>
          </w:tcPr>
          <w:p w14:paraId="04E7FA25" w14:textId="3F1B5BD5" w:rsidR="004D2F89" w:rsidRPr="00C05C6B" w:rsidRDefault="004D2F89" w:rsidP="00A225E1">
            <w:pPr>
              <w:spacing w:before="120" w:after="120"/>
              <w:rPr>
                <w:color w:val="000000" w:themeColor="text1"/>
                <w:lang w:val="fr-BE"/>
              </w:rPr>
            </w:pPr>
            <w:r w:rsidRPr="00C05C6B">
              <w:rPr>
                <w:color w:val="000000" w:themeColor="text1"/>
                <w:lang w:val="fr-BE"/>
              </w:rPr>
              <w:t>17</w:t>
            </w:r>
          </w:p>
        </w:tc>
        <w:tc>
          <w:tcPr>
            <w:tcW w:w="4459" w:type="dxa"/>
            <w:vAlign w:val="center"/>
          </w:tcPr>
          <w:p w14:paraId="52741C3B" w14:textId="1ED78835" w:rsidR="004D2F89" w:rsidRPr="00C05C6B" w:rsidRDefault="004D2F89" w:rsidP="00A225E1">
            <w:pPr>
              <w:spacing w:before="120" w:after="120"/>
              <w:rPr>
                <w:color w:val="000000" w:themeColor="text1"/>
                <w:lang w:val="fr-BE"/>
              </w:rPr>
            </w:pPr>
            <w:r w:rsidRPr="00C05C6B">
              <w:rPr>
                <w:color w:val="000000" w:themeColor="text1"/>
                <w:lang w:val="fr-BE"/>
              </w:rPr>
              <w:t xml:space="preserve">Economist expert </w:t>
            </w:r>
          </w:p>
        </w:tc>
        <w:tc>
          <w:tcPr>
            <w:tcW w:w="8269" w:type="dxa"/>
            <w:vMerge/>
          </w:tcPr>
          <w:p w14:paraId="110BD2C1" w14:textId="46EF421D" w:rsidR="004D2F89" w:rsidRPr="00C05C6B" w:rsidRDefault="004D2F89" w:rsidP="00A225E1">
            <w:pPr>
              <w:spacing w:before="120" w:after="120"/>
              <w:rPr>
                <w:color w:val="000000" w:themeColor="text1"/>
                <w:lang w:val="fr-BE"/>
              </w:rPr>
            </w:pPr>
          </w:p>
        </w:tc>
      </w:tr>
      <w:tr w:rsidR="005721C3" w:rsidRPr="00C05C6B" w14:paraId="2E3BF685" w14:textId="2203058B" w:rsidTr="05A5E8C4">
        <w:tc>
          <w:tcPr>
            <w:tcW w:w="592" w:type="dxa"/>
            <w:vAlign w:val="center"/>
          </w:tcPr>
          <w:p w14:paraId="075D76D0" w14:textId="48F42C53" w:rsidR="004D2F89" w:rsidRPr="00C05C6B" w:rsidRDefault="004D2F89" w:rsidP="00A225E1">
            <w:pPr>
              <w:spacing w:before="120" w:after="120"/>
              <w:rPr>
                <w:color w:val="000000" w:themeColor="text1"/>
                <w:lang w:val="fr-BE"/>
              </w:rPr>
            </w:pPr>
            <w:r w:rsidRPr="00C05C6B">
              <w:rPr>
                <w:color w:val="000000" w:themeColor="text1"/>
                <w:lang w:val="fr-BE"/>
              </w:rPr>
              <w:t>18</w:t>
            </w:r>
          </w:p>
        </w:tc>
        <w:tc>
          <w:tcPr>
            <w:tcW w:w="4459" w:type="dxa"/>
            <w:vAlign w:val="center"/>
          </w:tcPr>
          <w:p w14:paraId="27A3B446" w14:textId="517F61CB" w:rsidR="004D2F89" w:rsidRPr="00C05C6B" w:rsidRDefault="004D2F89" w:rsidP="00A225E1">
            <w:pPr>
              <w:spacing w:before="120" w:after="120"/>
              <w:rPr>
                <w:color w:val="000000" w:themeColor="text1"/>
                <w:lang w:val="fr-BE"/>
              </w:rPr>
            </w:pPr>
            <w:r w:rsidRPr="00C05C6B">
              <w:rPr>
                <w:color w:val="000000" w:themeColor="text1"/>
                <w:lang w:val="fr-BE"/>
              </w:rPr>
              <w:t>CEO of a Plateform</w:t>
            </w:r>
          </w:p>
        </w:tc>
        <w:tc>
          <w:tcPr>
            <w:tcW w:w="8269" w:type="dxa"/>
            <w:vMerge/>
          </w:tcPr>
          <w:p w14:paraId="68F87358" w14:textId="70F4436B" w:rsidR="004D2F89" w:rsidRPr="00C05C6B" w:rsidRDefault="004D2F89" w:rsidP="00A225E1">
            <w:pPr>
              <w:spacing w:before="120" w:after="120"/>
              <w:rPr>
                <w:color w:val="000000" w:themeColor="text1"/>
                <w:lang w:val="fr-BE"/>
              </w:rPr>
            </w:pPr>
          </w:p>
        </w:tc>
      </w:tr>
      <w:tr w:rsidR="005721C3" w:rsidRPr="0031713E" w14:paraId="021ECC3B" w14:textId="72B2C7D6" w:rsidTr="05A5E8C4">
        <w:tc>
          <w:tcPr>
            <w:tcW w:w="592" w:type="dxa"/>
            <w:vAlign w:val="center"/>
          </w:tcPr>
          <w:p w14:paraId="4D6D1512" w14:textId="7D5B4D6B" w:rsidR="004D2F89" w:rsidRPr="00C05C6B" w:rsidRDefault="004D2F89" w:rsidP="00A225E1">
            <w:pPr>
              <w:spacing w:before="120" w:after="120"/>
              <w:rPr>
                <w:color w:val="000000" w:themeColor="text1"/>
                <w:lang w:val="fr-BE"/>
              </w:rPr>
            </w:pPr>
            <w:r w:rsidRPr="00C05C6B">
              <w:rPr>
                <w:color w:val="000000" w:themeColor="text1"/>
                <w:lang w:val="fr-BE"/>
              </w:rPr>
              <w:lastRenderedPageBreak/>
              <w:t>19</w:t>
            </w:r>
          </w:p>
        </w:tc>
        <w:tc>
          <w:tcPr>
            <w:tcW w:w="4459" w:type="dxa"/>
            <w:vAlign w:val="center"/>
          </w:tcPr>
          <w:p w14:paraId="6CCE3BB0" w14:textId="5A92EC48" w:rsidR="004D2F89" w:rsidRPr="00C05C6B" w:rsidRDefault="004D2F89" w:rsidP="00A225E1">
            <w:pPr>
              <w:spacing w:before="120" w:after="120"/>
              <w:rPr>
                <w:color w:val="000000" w:themeColor="text1"/>
                <w:lang w:val="en-US"/>
              </w:rPr>
            </w:pPr>
            <w:r w:rsidRPr="00C05C6B">
              <w:rPr>
                <w:color w:val="000000" w:themeColor="text1"/>
                <w:lang w:val="en-US"/>
              </w:rPr>
              <w:t>CEO at a Central station</w:t>
            </w:r>
          </w:p>
        </w:tc>
        <w:tc>
          <w:tcPr>
            <w:tcW w:w="8269" w:type="dxa"/>
            <w:vMerge/>
          </w:tcPr>
          <w:p w14:paraId="4FA942DE" w14:textId="620BE9C7" w:rsidR="004D2F89" w:rsidRPr="00C05C6B" w:rsidRDefault="004D2F89" w:rsidP="00A225E1">
            <w:pPr>
              <w:spacing w:before="120" w:after="120"/>
              <w:rPr>
                <w:color w:val="000000" w:themeColor="text1"/>
                <w:lang w:val="en-US"/>
              </w:rPr>
            </w:pPr>
          </w:p>
        </w:tc>
      </w:tr>
      <w:tr w:rsidR="005721C3" w:rsidRPr="00C05C6B" w14:paraId="0EC7F3E4" w14:textId="1B187FA8" w:rsidTr="05A5E8C4">
        <w:tc>
          <w:tcPr>
            <w:tcW w:w="592" w:type="dxa"/>
            <w:vAlign w:val="center"/>
          </w:tcPr>
          <w:p w14:paraId="728D9D17" w14:textId="4E18E744" w:rsidR="004D2F89" w:rsidRPr="00C05C6B" w:rsidRDefault="004D2F89" w:rsidP="00A225E1">
            <w:pPr>
              <w:spacing w:before="120" w:after="120"/>
              <w:rPr>
                <w:color w:val="000000" w:themeColor="text1"/>
                <w:lang w:val="fr-BE"/>
              </w:rPr>
            </w:pPr>
            <w:r w:rsidRPr="00C05C6B">
              <w:rPr>
                <w:color w:val="000000" w:themeColor="text1"/>
                <w:lang w:val="fr-BE"/>
              </w:rPr>
              <w:t>20</w:t>
            </w:r>
          </w:p>
        </w:tc>
        <w:tc>
          <w:tcPr>
            <w:tcW w:w="4459" w:type="dxa"/>
            <w:vAlign w:val="center"/>
          </w:tcPr>
          <w:p w14:paraId="3DD07B43" w14:textId="26565F4E" w:rsidR="004D2F89" w:rsidRPr="00C05C6B" w:rsidRDefault="004D2F89" w:rsidP="00A225E1">
            <w:pPr>
              <w:spacing w:before="120" w:after="120"/>
              <w:rPr>
                <w:color w:val="000000" w:themeColor="text1"/>
                <w:lang w:val="fr-BE"/>
              </w:rPr>
            </w:pPr>
            <w:r w:rsidRPr="00C05C6B">
              <w:rPr>
                <w:color w:val="000000" w:themeColor="text1"/>
                <w:lang w:val="fr-BE"/>
              </w:rPr>
              <w:t>Director of Bruxelles mobility</w:t>
            </w:r>
          </w:p>
        </w:tc>
        <w:tc>
          <w:tcPr>
            <w:tcW w:w="8269" w:type="dxa"/>
            <w:vMerge/>
          </w:tcPr>
          <w:p w14:paraId="15E61A10" w14:textId="17B5FF0E" w:rsidR="004D2F89" w:rsidRPr="00C05C6B" w:rsidRDefault="004D2F89" w:rsidP="00A225E1">
            <w:pPr>
              <w:spacing w:before="120" w:after="120"/>
              <w:rPr>
                <w:color w:val="000000" w:themeColor="text1"/>
                <w:lang w:val="fr-BE"/>
              </w:rPr>
            </w:pPr>
          </w:p>
        </w:tc>
      </w:tr>
      <w:tr w:rsidR="005721C3" w:rsidRPr="0031713E" w14:paraId="639E814D" w14:textId="53492A2C" w:rsidTr="05A5E8C4">
        <w:tc>
          <w:tcPr>
            <w:tcW w:w="592" w:type="dxa"/>
            <w:vAlign w:val="center"/>
          </w:tcPr>
          <w:p w14:paraId="27E41905" w14:textId="3F3A07A8" w:rsidR="004D2F89" w:rsidRPr="00C05C6B" w:rsidRDefault="004D2F89" w:rsidP="00A225E1">
            <w:pPr>
              <w:spacing w:before="120" w:after="120"/>
              <w:rPr>
                <w:color w:val="000000" w:themeColor="text1"/>
                <w:lang w:val="fr-BE"/>
              </w:rPr>
            </w:pPr>
            <w:r w:rsidRPr="00C05C6B">
              <w:rPr>
                <w:color w:val="000000" w:themeColor="text1"/>
                <w:lang w:val="fr-BE"/>
              </w:rPr>
              <w:t>21</w:t>
            </w:r>
          </w:p>
        </w:tc>
        <w:tc>
          <w:tcPr>
            <w:tcW w:w="4459" w:type="dxa"/>
            <w:vAlign w:val="center"/>
          </w:tcPr>
          <w:p w14:paraId="74A09F38" w14:textId="541AE1D4" w:rsidR="004D2F89" w:rsidRPr="00C05C6B" w:rsidRDefault="004D2F89" w:rsidP="00A225E1">
            <w:pPr>
              <w:spacing w:before="120" w:after="120"/>
              <w:rPr>
                <w:color w:val="000000" w:themeColor="text1"/>
                <w:lang w:val="en-US"/>
              </w:rPr>
            </w:pPr>
            <w:r w:rsidRPr="00C05C6B">
              <w:rPr>
                <w:color w:val="000000" w:themeColor="text1"/>
                <w:lang w:val="en-US"/>
              </w:rPr>
              <w:t>Permanent in a Trade union</w:t>
            </w:r>
          </w:p>
        </w:tc>
        <w:tc>
          <w:tcPr>
            <w:tcW w:w="8269" w:type="dxa"/>
            <w:vMerge/>
          </w:tcPr>
          <w:p w14:paraId="38E3B3E6" w14:textId="736FDA80" w:rsidR="004D2F89" w:rsidRPr="00C05C6B" w:rsidRDefault="004D2F89" w:rsidP="00A225E1">
            <w:pPr>
              <w:spacing w:before="120" w:after="120"/>
              <w:rPr>
                <w:color w:val="000000" w:themeColor="text1"/>
                <w:lang w:val="en-US"/>
              </w:rPr>
            </w:pPr>
          </w:p>
        </w:tc>
      </w:tr>
      <w:tr w:rsidR="005721C3" w:rsidRPr="00C05C6B" w14:paraId="3001F6D6" w14:textId="7551E6EC" w:rsidTr="05A5E8C4">
        <w:tc>
          <w:tcPr>
            <w:tcW w:w="592" w:type="dxa"/>
            <w:vAlign w:val="center"/>
          </w:tcPr>
          <w:p w14:paraId="52D35B1C" w14:textId="4109FFCA" w:rsidR="004D2F89" w:rsidRPr="00C05C6B" w:rsidRDefault="004D2F89" w:rsidP="00A225E1">
            <w:pPr>
              <w:spacing w:before="120" w:after="120"/>
              <w:rPr>
                <w:color w:val="000000" w:themeColor="text1"/>
                <w:lang w:val="fr-BE"/>
              </w:rPr>
            </w:pPr>
            <w:r w:rsidRPr="00C05C6B">
              <w:rPr>
                <w:color w:val="000000" w:themeColor="text1"/>
                <w:lang w:val="fr-BE"/>
              </w:rPr>
              <w:t>22</w:t>
            </w:r>
          </w:p>
        </w:tc>
        <w:tc>
          <w:tcPr>
            <w:tcW w:w="4459" w:type="dxa"/>
            <w:vAlign w:val="center"/>
          </w:tcPr>
          <w:p w14:paraId="115B2FD8" w14:textId="6AEAFDE3" w:rsidR="004D2F89" w:rsidRPr="00C05C6B" w:rsidRDefault="004D2F89" w:rsidP="00A225E1">
            <w:pPr>
              <w:spacing w:before="120" w:after="120"/>
              <w:rPr>
                <w:color w:val="000000" w:themeColor="text1"/>
                <w:lang w:val="fr-BE"/>
              </w:rPr>
            </w:pPr>
            <w:r w:rsidRPr="00C05C6B">
              <w:rPr>
                <w:color w:val="000000" w:themeColor="text1"/>
                <w:lang w:val="fr-BE"/>
              </w:rPr>
              <w:t>Président of a Professionnalt Association</w:t>
            </w:r>
          </w:p>
        </w:tc>
        <w:tc>
          <w:tcPr>
            <w:tcW w:w="8269" w:type="dxa"/>
            <w:vMerge/>
          </w:tcPr>
          <w:p w14:paraId="6214DA54" w14:textId="4BB5AA8F" w:rsidR="004D2F89" w:rsidRPr="00C05C6B" w:rsidRDefault="004D2F89" w:rsidP="00A225E1">
            <w:pPr>
              <w:spacing w:before="120" w:after="120"/>
              <w:rPr>
                <w:color w:val="000000" w:themeColor="text1"/>
                <w:lang w:val="fr-BE"/>
              </w:rPr>
            </w:pPr>
          </w:p>
        </w:tc>
      </w:tr>
      <w:tr w:rsidR="005721C3" w:rsidRPr="00C05C6B" w14:paraId="7C0F16AD" w14:textId="48ABB7A3" w:rsidTr="05A5E8C4">
        <w:tc>
          <w:tcPr>
            <w:tcW w:w="592" w:type="dxa"/>
            <w:vAlign w:val="center"/>
          </w:tcPr>
          <w:p w14:paraId="5667331A" w14:textId="2480F22A" w:rsidR="004D2F89" w:rsidRPr="00C05C6B" w:rsidRDefault="004D2F89" w:rsidP="00A225E1">
            <w:pPr>
              <w:spacing w:before="120" w:after="120"/>
              <w:rPr>
                <w:color w:val="000000" w:themeColor="text1"/>
                <w:lang w:val="fr-BE"/>
              </w:rPr>
            </w:pPr>
            <w:r w:rsidRPr="00C05C6B">
              <w:rPr>
                <w:color w:val="000000" w:themeColor="text1"/>
                <w:lang w:val="fr-BE"/>
              </w:rPr>
              <w:t>23</w:t>
            </w:r>
          </w:p>
        </w:tc>
        <w:tc>
          <w:tcPr>
            <w:tcW w:w="4459" w:type="dxa"/>
            <w:vAlign w:val="center"/>
          </w:tcPr>
          <w:p w14:paraId="50205199" w14:textId="601D9BB3" w:rsidR="004D2F89" w:rsidRPr="00C05C6B" w:rsidRDefault="004D2F89" w:rsidP="00A225E1">
            <w:pPr>
              <w:spacing w:before="120" w:after="120"/>
              <w:rPr>
                <w:color w:val="000000" w:themeColor="text1"/>
                <w:lang w:val="fr-BE"/>
              </w:rPr>
            </w:pPr>
            <w:r w:rsidRPr="00C05C6B">
              <w:rPr>
                <w:color w:val="000000" w:themeColor="text1"/>
                <w:lang w:val="fr-BE"/>
              </w:rPr>
              <w:t>Director of a Plateform</w:t>
            </w:r>
          </w:p>
        </w:tc>
        <w:tc>
          <w:tcPr>
            <w:tcW w:w="8269" w:type="dxa"/>
            <w:vMerge/>
          </w:tcPr>
          <w:p w14:paraId="7EB0C9EB" w14:textId="347BA3D9" w:rsidR="004D2F89" w:rsidRPr="00C05C6B" w:rsidRDefault="004D2F89" w:rsidP="00A225E1">
            <w:pPr>
              <w:spacing w:before="120" w:after="120"/>
              <w:rPr>
                <w:color w:val="000000" w:themeColor="text1"/>
                <w:lang w:val="fr-BE"/>
              </w:rPr>
            </w:pPr>
          </w:p>
        </w:tc>
      </w:tr>
      <w:tr w:rsidR="005721C3" w:rsidRPr="0031713E" w14:paraId="3FB08922" w14:textId="5B15BB09" w:rsidTr="05A5E8C4">
        <w:tc>
          <w:tcPr>
            <w:tcW w:w="592" w:type="dxa"/>
            <w:vAlign w:val="center"/>
          </w:tcPr>
          <w:p w14:paraId="69E5F1A5" w14:textId="3D4C0EAD" w:rsidR="004D2F89" w:rsidRPr="00C05C6B" w:rsidRDefault="004D2F89" w:rsidP="00A225E1">
            <w:pPr>
              <w:spacing w:before="120" w:after="120"/>
              <w:rPr>
                <w:color w:val="000000" w:themeColor="text1"/>
                <w:lang w:val="fr-BE"/>
              </w:rPr>
            </w:pPr>
            <w:r w:rsidRPr="00C05C6B">
              <w:rPr>
                <w:color w:val="000000" w:themeColor="text1"/>
                <w:lang w:val="fr-BE"/>
              </w:rPr>
              <w:t>24</w:t>
            </w:r>
          </w:p>
        </w:tc>
        <w:tc>
          <w:tcPr>
            <w:tcW w:w="4459" w:type="dxa"/>
            <w:vAlign w:val="center"/>
          </w:tcPr>
          <w:p w14:paraId="35742F05" w14:textId="2C3DF646" w:rsidR="004D2F89" w:rsidRPr="00C05C6B" w:rsidRDefault="004D2F89" w:rsidP="00A225E1">
            <w:pPr>
              <w:spacing w:before="120" w:after="120"/>
              <w:rPr>
                <w:color w:val="000000" w:themeColor="text1"/>
                <w:lang w:val="en-US"/>
              </w:rPr>
            </w:pPr>
            <w:r w:rsidRPr="00C05C6B">
              <w:rPr>
                <w:color w:val="000000" w:themeColor="text1"/>
                <w:lang w:val="en-US"/>
              </w:rPr>
              <w:t>Minister's advisor at a Ministerial Cabinet</w:t>
            </w:r>
          </w:p>
        </w:tc>
        <w:tc>
          <w:tcPr>
            <w:tcW w:w="8269" w:type="dxa"/>
            <w:vMerge/>
          </w:tcPr>
          <w:p w14:paraId="6BB51DC3" w14:textId="0A2AF7DA" w:rsidR="004D2F89" w:rsidRPr="00C05C6B" w:rsidRDefault="004D2F89" w:rsidP="00A225E1">
            <w:pPr>
              <w:spacing w:before="120" w:after="120"/>
              <w:rPr>
                <w:color w:val="000000" w:themeColor="text1"/>
                <w:lang w:val="en-US"/>
              </w:rPr>
            </w:pPr>
          </w:p>
        </w:tc>
      </w:tr>
      <w:tr w:rsidR="005721C3" w:rsidRPr="00C05C6B" w14:paraId="001E3900" w14:textId="21269A64" w:rsidTr="05A5E8C4">
        <w:tc>
          <w:tcPr>
            <w:tcW w:w="592" w:type="dxa"/>
            <w:vAlign w:val="center"/>
          </w:tcPr>
          <w:p w14:paraId="7289A607" w14:textId="35753729" w:rsidR="004D2F89" w:rsidRPr="00C05C6B" w:rsidRDefault="004D2F89" w:rsidP="00A225E1">
            <w:pPr>
              <w:spacing w:before="120" w:after="120"/>
              <w:rPr>
                <w:color w:val="000000" w:themeColor="text1"/>
                <w:lang w:val="fr-BE"/>
              </w:rPr>
            </w:pPr>
            <w:r w:rsidRPr="00C05C6B">
              <w:rPr>
                <w:color w:val="000000" w:themeColor="text1"/>
                <w:lang w:val="fr-BE"/>
              </w:rPr>
              <w:t>25</w:t>
            </w:r>
          </w:p>
        </w:tc>
        <w:tc>
          <w:tcPr>
            <w:tcW w:w="4459" w:type="dxa"/>
            <w:vAlign w:val="center"/>
          </w:tcPr>
          <w:p w14:paraId="25B36217" w14:textId="16A3FD6D" w:rsidR="004D2F89" w:rsidRPr="00C05C6B" w:rsidRDefault="004D2F89" w:rsidP="00A225E1">
            <w:pPr>
              <w:spacing w:before="120" w:after="120"/>
              <w:rPr>
                <w:color w:val="000000" w:themeColor="text1"/>
                <w:lang w:val="fr-BE"/>
              </w:rPr>
            </w:pPr>
            <w:r w:rsidRPr="00C05C6B">
              <w:rPr>
                <w:color w:val="000000" w:themeColor="text1"/>
                <w:lang w:val="fr-BE"/>
              </w:rPr>
              <w:t xml:space="preserve">Administrator of a Professionnal Association </w:t>
            </w:r>
          </w:p>
        </w:tc>
        <w:tc>
          <w:tcPr>
            <w:tcW w:w="8269" w:type="dxa"/>
            <w:vMerge/>
          </w:tcPr>
          <w:p w14:paraId="60FDA027" w14:textId="433F709C" w:rsidR="004D2F89" w:rsidRPr="00C05C6B" w:rsidRDefault="004D2F89" w:rsidP="00A225E1">
            <w:pPr>
              <w:spacing w:before="120" w:after="120"/>
              <w:rPr>
                <w:color w:val="000000" w:themeColor="text1"/>
                <w:lang w:val="fr-BE"/>
              </w:rPr>
            </w:pPr>
          </w:p>
        </w:tc>
      </w:tr>
      <w:tr w:rsidR="005721C3" w:rsidRPr="00C05C6B" w14:paraId="06D72D1C" w14:textId="1DC5703D" w:rsidTr="05A5E8C4">
        <w:tc>
          <w:tcPr>
            <w:tcW w:w="592" w:type="dxa"/>
            <w:vAlign w:val="center"/>
          </w:tcPr>
          <w:p w14:paraId="6F644736" w14:textId="440CBB11" w:rsidR="00F400D6" w:rsidRPr="00C05C6B" w:rsidRDefault="00F400D6" w:rsidP="00A225E1">
            <w:pPr>
              <w:spacing w:before="120" w:after="120"/>
              <w:rPr>
                <w:color w:val="000000" w:themeColor="text1"/>
                <w:lang w:val="fr-BE"/>
              </w:rPr>
            </w:pPr>
            <w:r w:rsidRPr="00C05C6B">
              <w:rPr>
                <w:color w:val="000000" w:themeColor="text1"/>
                <w:lang w:val="fr-BE"/>
              </w:rPr>
              <w:t>26</w:t>
            </w:r>
          </w:p>
        </w:tc>
        <w:tc>
          <w:tcPr>
            <w:tcW w:w="4459" w:type="dxa"/>
            <w:vAlign w:val="center"/>
          </w:tcPr>
          <w:p w14:paraId="750CCB10" w14:textId="2EA31260" w:rsidR="00F400D6" w:rsidRPr="00C05C6B" w:rsidRDefault="00F400D6" w:rsidP="00A225E1">
            <w:pPr>
              <w:spacing w:before="120" w:after="120"/>
              <w:rPr>
                <w:color w:val="000000" w:themeColor="text1"/>
                <w:lang w:val="fr-BE"/>
              </w:rPr>
            </w:pPr>
            <w:r w:rsidRPr="00C05C6B">
              <w:rPr>
                <w:color w:val="000000" w:themeColor="text1"/>
                <w:lang w:val="fr-BE"/>
              </w:rPr>
              <w:t>Reprsentatives of drivers collectives</w:t>
            </w:r>
          </w:p>
        </w:tc>
        <w:tc>
          <w:tcPr>
            <w:tcW w:w="8269" w:type="dxa"/>
            <w:vMerge w:val="restart"/>
          </w:tcPr>
          <w:p w14:paraId="13F913E9" w14:textId="77777777" w:rsidR="00F400D6" w:rsidRPr="00C05C6B" w:rsidRDefault="00F400D6" w:rsidP="00A225E1">
            <w:pPr>
              <w:spacing w:before="120" w:after="120"/>
              <w:rPr>
                <w:color w:val="000000" w:themeColor="text1"/>
                <w:lang w:val="fr-BE"/>
              </w:rPr>
            </w:pPr>
          </w:p>
          <w:p w14:paraId="684AC74F" w14:textId="77777777" w:rsidR="00F400D6" w:rsidRPr="00C05C6B" w:rsidRDefault="00F400D6" w:rsidP="00A225E1">
            <w:pPr>
              <w:spacing w:before="120" w:after="120"/>
              <w:rPr>
                <w:color w:val="000000" w:themeColor="text1"/>
                <w:lang w:val="fr-BE"/>
              </w:rPr>
            </w:pPr>
          </w:p>
          <w:p w14:paraId="3A6FA7A2" w14:textId="178D7418" w:rsidR="00F400D6" w:rsidRPr="00C05C6B" w:rsidRDefault="00F400D6" w:rsidP="00A225E1">
            <w:pPr>
              <w:spacing w:before="120" w:after="120"/>
              <w:rPr>
                <w:color w:val="000000" w:themeColor="text1"/>
                <w:lang w:val="fr-BE"/>
              </w:rPr>
            </w:pPr>
            <w:r w:rsidRPr="00C05C6B">
              <w:rPr>
                <w:color w:val="000000" w:themeColor="text1"/>
                <w:lang w:val="fr-BE"/>
              </w:rPr>
              <w:t>Fin 2021 – Début 2022</w:t>
            </w:r>
          </w:p>
        </w:tc>
      </w:tr>
      <w:tr w:rsidR="005721C3" w:rsidRPr="00C05C6B" w14:paraId="1D490A6F" w14:textId="4A65FCCC" w:rsidTr="05A5E8C4">
        <w:tc>
          <w:tcPr>
            <w:tcW w:w="592" w:type="dxa"/>
            <w:vAlign w:val="center"/>
          </w:tcPr>
          <w:p w14:paraId="028FC7A3" w14:textId="484FBF51" w:rsidR="00F400D6" w:rsidRPr="00C05C6B" w:rsidRDefault="00F400D6" w:rsidP="00A225E1">
            <w:pPr>
              <w:spacing w:before="120" w:after="120"/>
              <w:rPr>
                <w:color w:val="000000" w:themeColor="text1"/>
                <w:lang w:val="fr-BE"/>
              </w:rPr>
            </w:pPr>
            <w:r w:rsidRPr="00C05C6B">
              <w:rPr>
                <w:color w:val="000000" w:themeColor="text1"/>
                <w:lang w:val="fr-BE"/>
              </w:rPr>
              <w:t>27</w:t>
            </w:r>
          </w:p>
        </w:tc>
        <w:tc>
          <w:tcPr>
            <w:tcW w:w="4459" w:type="dxa"/>
            <w:vAlign w:val="center"/>
          </w:tcPr>
          <w:p w14:paraId="60EA72F5" w14:textId="105A93D0" w:rsidR="00F400D6" w:rsidRPr="00C05C6B" w:rsidRDefault="00F400D6" w:rsidP="00A225E1">
            <w:pPr>
              <w:spacing w:before="120" w:after="120"/>
              <w:rPr>
                <w:color w:val="000000" w:themeColor="text1"/>
                <w:lang w:val="fr-BE"/>
              </w:rPr>
            </w:pPr>
            <w:r w:rsidRPr="00C05C6B">
              <w:rPr>
                <w:color w:val="000000" w:themeColor="text1"/>
                <w:lang w:val="fr-BE"/>
              </w:rPr>
              <w:t>Reprsentatives of drivers collectives</w:t>
            </w:r>
          </w:p>
        </w:tc>
        <w:tc>
          <w:tcPr>
            <w:tcW w:w="8269" w:type="dxa"/>
            <w:vMerge/>
          </w:tcPr>
          <w:p w14:paraId="45A00895" w14:textId="60E6377B" w:rsidR="00F400D6" w:rsidRPr="00C05C6B" w:rsidRDefault="00F400D6" w:rsidP="00A225E1">
            <w:pPr>
              <w:spacing w:before="120" w:after="120"/>
              <w:rPr>
                <w:color w:val="000000" w:themeColor="text1"/>
                <w:lang w:val="fr-BE"/>
              </w:rPr>
            </w:pPr>
          </w:p>
        </w:tc>
      </w:tr>
      <w:tr w:rsidR="005721C3" w:rsidRPr="00C05C6B" w14:paraId="7485C40C" w14:textId="4979785C" w:rsidTr="05A5E8C4">
        <w:tc>
          <w:tcPr>
            <w:tcW w:w="592" w:type="dxa"/>
            <w:vAlign w:val="center"/>
          </w:tcPr>
          <w:p w14:paraId="686C0BE5" w14:textId="7BF1747A" w:rsidR="00F400D6" w:rsidRPr="00C05C6B" w:rsidRDefault="00F400D6" w:rsidP="00A225E1">
            <w:pPr>
              <w:spacing w:before="120" w:after="120"/>
              <w:rPr>
                <w:color w:val="000000" w:themeColor="text1"/>
                <w:lang w:val="fr-BE"/>
              </w:rPr>
            </w:pPr>
            <w:r w:rsidRPr="00C05C6B">
              <w:rPr>
                <w:color w:val="000000" w:themeColor="text1"/>
                <w:lang w:val="fr-BE"/>
              </w:rPr>
              <w:t>28</w:t>
            </w:r>
          </w:p>
        </w:tc>
        <w:tc>
          <w:tcPr>
            <w:tcW w:w="4459" w:type="dxa"/>
            <w:vAlign w:val="center"/>
          </w:tcPr>
          <w:p w14:paraId="14113E0A" w14:textId="07ED2EB1" w:rsidR="00F400D6" w:rsidRPr="00C05C6B" w:rsidRDefault="00F400D6" w:rsidP="00A225E1">
            <w:pPr>
              <w:spacing w:before="120" w:after="120"/>
              <w:rPr>
                <w:color w:val="000000" w:themeColor="text1"/>
                <w:lang w:val="fr-BE"/>
              </w:rPr>
            </w:pPr>
            <w:r w:rsidRPr="00C05C6B">
              <w:rPr>
                <w:color w:val="000000" w:themeColor="text1"/>
                <w:lang w:val="fr-BE"/>
              </w:rPr>
              <w:t>Reprsentatives of drivers collectives</w:t>
            </w:r>
          </w:p>
        </w:tc>
        <w:tc>
          <w:tcPr>
            <w:tcW w:w="8269" w:type="dxa"/>
            <w:vMerge/>
          </w:tcPr>
          <w:p w14:paraId="540B4527" w14:textId="532430A6" w:rsidR="00F400D6" w:rsidRPr="00C05C6B" w:rsidRDefault="00F400D6" w:rsidP="00A225E1">
            <w:pPr>
              <w:spacing w:before="120" w:after="120"/>
              <w:rPr>
                <w:color w:val="000000" w:themeColor="text1"/>
                <w:lang w:val="fr-BE"/>
              </w:rPr>
            </w:pPr>
          </w:p>
        </w:tc>
      </w:tr>
      <w:tr w:rsidR="005721C3" w:rsidRPr="00C05C6B" w14:paraId="73254976" w14:textId="704416AC" w:rsidTr="05A5E8C4">
        <w:tc>
          <w:tcPr>
            <w:tcW w:w="592" w:type="dxa"/>
            <w:vAlign w:val="center"/>
          </w:tcPr>
          <w:p w14:paraId="1321ED7A" w14:textId="79B21ED0" w:rsidR="00F400D6" w:rsidRPr="00C05C6B" w:rsidRDefault="00F400D6" w:rsidP="00A225E1">
            <w:pPr>
              <w:spacing w:before="120" w:after="120"/>
              <w:rPr>
                <w:color w:val="000000" w:themeColor="text1"/>
                <w:lang w:val="fr-BE"/>
              </w:rPr>
            </w:pPr>
            <w:r w:rsidRPr="00C05C6B">
              <w:rPr>
                <w:color w:val="000000" w:themeColor="text1"/>
                <w:lang w:val="fr-BE"/>
              </w:rPr>
              <w:t>29</w:t>
            </w:r>
          </w:p>
        </w:tc>
        <w:tc>
          <w:tcPr>
            <w:tcW w:w="4459" w:type="dxa"/>
            <w:vAlign w:val="center"/>
          </w:tcPr>
          <w:p w14:paraId="17A013D3" w14:textId="6580539B" w:rsidR="00F400D6" w:rsidRPr="00C05C6B" w:rsidRDefault="00F400D6" w:rsidP="00A225E1">
            <w:pPr>
              <w:spacing w:before="120" w:after="120"/>
              <w:rPr>
                <w:color w:val="000000" w:themeColor="text1"/>
                <w:lang w:val="fr-BE"/>
              </w:rPr>
            </w:pPr>
            <w:r w:rsidRPr="00C05C6B">
              <w:rPr>
                <w:color w:val="000000" w:themeColor="text1"/>
                <w:lang w:val="fr-BE"/>
              </w:rPr>
              <w:t>Reprsentatives of drivers collectives</w:t>
            </w:r>
          </w:p>
        </w:tc>
        <w:tc>
          <w:tcPr>
            <w:tcW w:w="8269" w:type="dxa"/>
            <w:vMerge/>
          </w:tcPr>
          <w:p w14:paraId="7F26B21A" w14:textId="71C9407D" w:rsidR="00F400D6" w:rsidRPr="00C05C6B" w:rsidRDefault="00F400D6" w:rsidP="00A225E1">
            <w:pPr>
              <w:spacing w:before="120" w:after="120"/>
              <w:rPr>
                <w:color w:val="000000" w:themeColor="text1"/>
                <w:lang w:val="fr-BE"/>
              </w:rPr>
            </w:pPr>
          </w:p>
        </w:tc>
      </w:tr>
      <w:tr w:rsidR="005721C3" w:rsidRPr="00C05C6B" w14:paraId="0BFA7E46" w14:textId="77777777" w:rsidTr="05A5E8C4">
        <w:tc>
          <w:tcPr>
            <w:tcW w:w="592" w:type="dxa"/>
            <w:vAlign w:val="center"/>
          </w:tcPr>
          <w:p w14:paraId="1ED0BE04" w14:textId="6E91187A" w:rsidR="00F400D6" w:rsidRPr="00C05C6B" w:rsidRDefault="00F400D6" w:rsidP="00A225E1">
            <w:pPr>
              <w:spacing w:before="120" w:after="120"/>
              <w:rPr>
                <w:color w:val="000000" w:themeColor="text1"/>
                <w:lang w:val="fr-BE"/>
              </w:rPr>
            </w:pPr>
            <w:r w:rsidRPr="00C05C6B">
              <w:rPr>
                <w:color w:val="000000" w:themeColor="text1"/>
                <w:lang w:val="fr-BE"/>
              </w:rPr>
              <w:t>30</w:t>
            </w:r>
          </w:p>
        </w:tc>
        <w:tc>
          <w:tcPr>
            <w:tcW w:w="4459" w:type="dxa"/>
            <w:vAlign w:val="center"/>
          </w:tcPr>
          <w:p w14:paraId="491671F3" w14:textId="2AD7C6E4" w:rsidR="00F400D6" w:rsidRPr="00C05C6B" w:rsidRDefault="00F400D6" w:rsidP="00A225E1">
            <w:pPr>
              <w:spacing w:before="120" w:after="120"/>
              <w:rPr>
                <w:color w:val="000000" w:themeColor="text1"/>
                <w:lang w:val="fr-BE"/>
              </w:rPr>
            </w:pPr>
            <w:r w:rsidRPr="00C05C6B">
              <w:rPr>
                <w:color w:val="000000" w:themeColor="text1"/>
                <w:lang w:val="fr-BE"/>
              </w:rPr>
              <w:t>Reprsentatives of drivers collectives</w:t>
            </w:r>
          </w:p>
        </w:tc>
        <w:tc>
          <w:tcPr>
            <w:tcW w:w="8269" w:type="dxa"/>
            <w:vMerge/>
          </w:tcPr>
          <w:p w14:paraId="0F069E7B" w14:textId="77777777" w:rsidR="00F400D6" w:rsidRPr="00C05C6B" w:rsidRDefault="00F400D6" w:rsidP="00A225E1">
            <w:pPr>
              <w:spacing w:before="120" w:after="120"/>
              <w:rPr>
                <w:color w:val="000000" w:themeColor="text1"/>
                <w:lang w:val="fr-BE"/>
              </w:rPr>
            </w:pPr>
          </w:p>
        </w:tc>
      </w:tr>
      <w:tr w:rsidR="005721C3" w:rsidRPr="00C05C6B" w14:paraId="33F0C1B1" w14:textId="77777777" w:rsidTr="05A5E8C4">
        <w:tc>
          <w:tcPr>
            <w:tcW w:w="13320" w:type="dxa"/>
            <w:gridSpan w:val="3"/>
            <w:vAlign w:val="center"/>
          </w:tcPr>
          <w:p w14:paraId="2644D0A3" w14:textId="77777777" w:rsidR="004D2F89" w:rsidRPr="00C05C6B" w:rsidRDefault="004D2F89" w:rsidP="00A225E1">
            <w:pPr>
              <w:spacing w:before="120" w:after="120"/>
              <w:rPr>
                <w:color w:val="000000" w:themeColor="text1"/>
                <w:lang w:val="fr-BE"/>
              </w:rPr>
            </w:pPr>
          </w:p>
          <w:p w14:paraId="74F69CF8" w14:textId="572B03C8" w:rsidR="004D2F89" w:rsidRPr="00C05C6B" w:rsidRDefault="004D2F89" w:rsidP="00A225E1">
            <w:pPr>
              <w:spacing w:before="120" w:after="120"/>
              <w:rPr>
                <w:color w:val="000000" w:themeColor="text1"/>
                <w:lang w:val="fr-BE"/>
              </w:rPr>
            </w:pPr>
            <w:r w:rsidRPr="00C05C6B">
              <w:rPr>
                <w:color w:val="000000" w:themeColor="text1"/>
                <w:lang w:val="fr-BE"/>
              </w:rPr>
              <w:lastRenderedPageBreak/>
              <w:t>Article 2</w:t>
            </w:r>
          </w:p>
        </w:tc>
      </w:tr>
      <w:tr w:rsidR="005721C3" w:rsidRPr="00C05C6B" w14:paraId="4D4C436C" w14:textId="35042A84" w:rsidTr="05A5E8C4">
        <w:tc>
          <w:tcPr>
            <w:tcW w:w="592" w:type="dxa"/>
            <w:vAlign w:val="center"/>
          </w:tcPr>
          <w:p w14:paraId="6606EE60" w14:textId="54BFF094" w:rsidR="004D2F89" w:rsidRPr="00C05C6B" w:rsidRDefault="004D2F89" w:rsidP="00A225E1">
            <w:pPr>
              <w:spacing w:before="120" w:after="120"/>
              <w:rPr>
                <w:color w:val="000000" w:themeColor="text1"/>
                <w:lang w:val="fr-BE"/>
              </w:rPr>
            </w:pPr>
            <w:r w:rsidRPr="00C05C6B">
              <w:rPr>
                <w:color w:val="000000" w:themeColor="text1"/>
                <w:lang w:val="fr-BE"/>
              </w:rPr>
              <w:lastRenderedPageBreak/>
              <w:t>1</w:t>
            </w:r>
          </w:p>
        </w:tc>
        <w:tc>
          <w:tcPr>
            <w:tcW w:w="4459" w:type="dxa"/>
          </w:tcPr>
          <w:p w14:paraId="32F3C7FF" w14:textId="534859AE" w:rsidR="004D2F89" w:rsidRPr="00C05C6B" w:rsidRDefault="004D2F89" w:rsidP="00A225E1">
            <w:pPr>
              <w:spacing w:before="120" w:after="120"/>
              <w:rPr>
                <w:color w:val="000000" w:themeColor="text1"/>
                <w:lang w:val="fr-BE"/>
              </w:rPr>
            </w:pPr>
            <w:r w:rsidRPr="00C05C6B">
              <w:rPr>
                <w:color w:val="000000" w:themeColor="text1"/>
                <w:lang w:val="fr-BE"/>
              </w:rPr>
              <w:t>Operations manager</w:t>
            </w:r>
          </w:p>
        </w:tc>
        <w:tc>
          <w:tcPr>
            <w:tcW w:w="8269" w:type="dxa"/>
            <w:vMerge w:val="restart"/>
          </w:tcPr>
          <w:p w14:paraId="7BDFC8F7" w14:textId="04A2F9EA" w:rsidR="004D2F89" w:rsidRPr="00C05C6B" w:rsidRDefault="00F72FF4" w:rsidP="00A225E1">
            <w:pPr>
              <w:spacing w:before="120" w:after="120"/>
              <w:rPr>
                <w:color w:val="000000" w:themeColor="text1"/>
                <w:lang w:val="fr-BE"/>
              </w:rPr>
            </w:pPr>
            <w:r w:rsidRPr="00C05C6B">
              <w:rPr>
                <w:color w:val="000000" w:themeColor="text1"/>
                <w:lang w:val="fr-BE"/>
              </w:rPr>
              <w:t xml:space="preserve">Octobre et </w:t>
            </w:r>
            <w:r w:rsidR="00EB640C" w:rsidRPr="00C05C6B">
              <w:rPr>
                <w:color w:val="000000" w:themeColor="text1"/>
                <w:lang w:val="fr-BE"/>
              </w:rPr>
              <w:t>novembre</w:t>
            </w:r>
            <w:r w:rsidRPr="00C05C6B">
              <w:rPr>
                <w:color w:val="000000" w:themeColor="text1"/>
                <w:lang w:val="fr-BE"/>
              </w:rPr>
              <w:t xml:space="preserve"> 2021 (entre 1h et 3h d’interviews) </w:t>
            </w:r>
          </w:p>
        </w:tc>
      </w:tr>
      <w:tr w:rsidR="005721C3" w:rsidRPr="00C05C6B" w14:paraId="3EA1709F" w14:textId="77777777" w:rsidTr="05A5E8C4">
        <w:tc>
          <w:tcPr>
            <w:tcW w:w="592" w:type="dxa"/>
            <w:vAlign w:val="center"/>
          </w:tcPr>
          <w:p w14:paraId="3B32D17A" w14:textId="619EE95C" w:rsidR="004D2F89" w:rsidRPr="00C05C6B" w:rsidRDefault="004D2F89" w:rsidP="00A225E1">
            <w:pPr>
              <w:spacing w:before="120" w:after="120"/>
              <w:rPr>
                <w:color w:val="000000" w:themeColor="text1"/>
                <w:lang w:val="fr-BE"/>
              </w:rPr>
            </w:pPr>
            <w:r w:rsidRPr="00C05C6B">
              <w:rPr>
                <w:color w:val="000000" w:themeColor="text1"/>
                <w:lang w:val="fr-BE"/>
              </w:rPr>
              <w:t>2</w:t>
            </w:r>
          </w:p>
        </w:tc>
        <w:tc>
          <w:tcPr>
            <w:tcW w:w="4459" w:type="dxa"/>
          </w:tcPr>
          <w:p w14:paraId="279B0F9C" w14:textId="19A55263" w:rsidR="004D2F89" w:rsidRPr="00C05C6B" w:rsidRDefault="004D2F89" w:rsidP="00A225E1">
            <w:pPr>
              <w:spacing w:before="120" w:after="120"/>
              <w:rPr>
                <w:color w:val="000000" w:themeColor="text1"/>
                <w:lang w:val="fr-BE"/>
              </w:rPr>
            </w:pPr>
            <w:r w:rsidRPr="00C05C6B">
              <w:rPr>
                <w:color w:val="000000" w:themeColor="text1"/>
                <w:lang w:val="fr-BE"/>
              </w:rPr>
              <w:t xml:space="preserve">Operations officer/Community manager </w:t>
            </w:r>
          </w:p>
        </w:tc>
        <w:tc>
          <w:tcPr>
            <w:tcW w:w="8269" w:type="dxa"/>
            <w:vMerge/>
          </w:tcPr>
          <w:p w14:paraId="1B023469" w14:textId="1839E8A8" w:rsidR="004D2F89" w:rsidRPr="00C05C6B" w:rsidRDefault="004D2F89" w:rsidP="00A225E1">
            <w:pPr>
              <w:spacing w:before="120" w:after="120"/>
              <w:rPr>
                <w:color w:val="000000" w:themeColor="text1"/>
                <w:lang w:val="fr-BE"/>
              </w:rPr>
            </w:pPr>
          </w:p>
        </w:tc>
      </w:tr>
      <w:tr w:rsidR="005721C3" w:rsidRPr="0031713E" w14:paraId="7F8FEBC6" w14:textId="77777777" w:rsidTr="05A5E8C4">
        <w:tc>
          <w:tcPr>
            <w:tcW w:w="592" w:type="dxa"/>
            <w:vAlign w:val="center"/>
          </w:tcPr>
          <w:p w14:paraId="32B2200E" w14:textId="2EFAA3D5" w:rsidR="004D2F89" w:rsidRPr="00C05C6B" w:rsidRDefault="004D2F89" w:rsidP="00A225E1">
            <w:pPr>
              <w:spacing w:before="120" w:after="120"/>
              <w:rPr>
                <w:color w:val="000000" w:themeColor="text1"/>
                <w:lang w:val="fr-BE"/>
              </w:rPr>
            </w:pPr>
            <w:r w:rsidRPr="00C05C6B">
              <w:rPr>
                <w:color w:val="000000" w:themeColor="text1"/>
                <w:lang w:val="fr-BE"/>
              </w:rPr>
              <w:t>3</w:t>
            </w:r>
          </w:p>
        </w:tc>
        <w:tc>
          <w:tcPr>
            <w:tcW w:w="4459" w:type="dxa"/>
          </w:tcPr>
          <w:p w14:paraId="768484C3" w14:textId="76566233" w:rsidR="004D2F89" w:rsidRPr="00C05C6B" w:rsidRDefault="004D2F89" w:rsidP="00A225E1">
            <w:pPr>
              <w:spacing w:before="120" w:after="120"/>
              <w:rPr>
                <w:color w:val="000000" w:themeColor="text1"/>
                <w:lang w:val="en-US"/>
              </w:rPr>
            </w:pPr>
            <w:r w:rsidRPr="00C05C6B">
              <w:rPr>
                <w:color w:val="000000" w:themeColor="text1"/>
                <w:lang w:val="en-US"/>
              </w:rPr>
              <w:t>Operations officer/Administrative and Employee Welfare Officer</w:t>
            </w:r>
          </w:p>
        </w:tc>
        <w:tc>
          <w:tcPr>
            <w:tcW w:w="8269" w:type="dxa"/>
            <w:vMerge/>
          </w:tcPr>
          <w:p w14:paraId="1A3BB4B3" w14:textId="6D8E5737" w:rsidR="004D2F89" w:rsidRPr="00C05C6B" w:rsidRDefault="004D2F89" w:rsidP="00A225E1">
            <w:pPr>
              <w:spacing w:before="120" w:after="120"/>
              <w:rPr>
                <w:color w:val="000000" w:themeColor="text1"/>
                <w:lang w:val="en-US"/>
              </w:rPr>
            </w:pPr>
          </w:p>
        </w:tc>
      </w:tr>
      <w:tr w:rsidR="005721C3" w:rsidRPr="00C05C6B" w14:paraId="5521DE66" w14:textId="77777777" w:rsidTr="05A5E8C4">
        <w:tc>
          <w:tcPr>
            <w:tcW w:w="592" w:type="dxa"/>
            <w:vAlign w:val="center"/>
          </w:tcPr>
          <w:p w14:paraId="3F170878" w14:textId="75C16A40" w:rsidR="004D2F89" w:rsidRPr="00C05C6B" w:rsidRDefault="004D2F89" w:rsidP="00A225E1">
            <w:pPr>
              <w:spacing w:before="120" w:after="120"/>
              <w:rPr>
                <w:color w:val="000000" w:themeColor="text1"/>
                <w:lang w:val="fr-BE"/>
              </w:rPr>
            </w:pPr>
            <w:r w:rsidRPr="00C05C6B">
              <w:rPr>
                <w:color w:val="000000" w:themeColor="text1"/>
                <w:lang w:val="fr-BE"/>
              </w:rPr>
              <w:t>4</w:t>
            </w:r>
          </w:p>
        </w:tc>
        <w:tc>
          <w:tcPr>
            <w:tcW w:w="4459" w:type="dxa"/>
          </w:tcPr>
          <w:p w14:paraId="71ACBA6F" w14:textId="6B022E3E" w:rsidR="004D2F89" w:rsidRPr="00C05C6B" w:rsidRDefault="004D2F89" w:rsidP="00A225E1">
            <w:pPr>
              <w:spacing w:before="120" w:after="120"/>
              <w:rPr>
                <w:color w:val="000000" w:themeColor="text1"/>
                <w:lang w:val="fr-BE"/>
              </w:rPr>
            </w:pPr>
            <w:r w:rsidRPr="00C05C6B">
              <w:rPr>
                <w:color w:val="000000" w:themeColor="text1"/>
                <w:lang w:val="fr-BE"/>
              </w:rPr>
              <w:t>Operations officer/ Project manager</w:t>
            </w:r>
          </w:p>
        </w:tc>
        <w:tc>
          <w:tcPr>
            <w:tcW w:w="8269" w:type="dxa"/>
            <w:vMerge/>
          </w:tcPr>
          <w:p w14:paraId="6420B08C" w14:textId="72F6AF05" w:rsidR="004D2F89" w:rsidRPr="00C05C6B" w:rsidRDefault="004D2F89" w:rsidP="00A225E1">
            <w:pPr>
              <w:spacing w:before="120" w:after="120"/>
              <w:rPr>
                <w:color w:val="000000" w:themeColor="text1"/>
                <w:lang w:val="fr-BE"/>
              </w:rPr>
            </w:pPr>
          </w:p>
        </w:tc>
      </w:tr>
      <w:tr w:rsidR="005721C3" w:rsidRPr="00C05C6B" w14:paraId="3CA946CB" w14:textId="77777777" w:rsidTr="05A5E8C4">
        <w:tc>
          <w:tcPr>
            <w:tcW w:w="592" w:type="dxa"/>
            <w:vAlign w:val="center"/>
          </w:tcPr>
          <w:p w14:paraId="2A1DF707" w14:textId="01E61D44" w:rsidR="004D2F89" w:rsidRPr="00C05C6B" w:rsidRDefault="004D2F89" w:rsidP="00A225E1">
            <w:pPr>
              <w:spacing w:before="120" w:after="120"/>
              <w:rPr>
                <w:color w:val="000000" w:themeColor="text1"/>
                <w:lang w:val="fr-BE"/>
              </w:rPr>
            </w:pPr>
            <w:r w:rsidRPr="00C05C6B">
              <w:rPr>
                <w:color w:val="000000" w:themeColor="text1"/>
                <w:lang w:val="fr-BE"/>
              </w:rPr>
              <w:t>5</w:t>
            </w:r>
          </w:p>
        </w:tc>
        <w:tc>
          <w:tcPr>
            <w:tcW w:w="4459" w:type="dxa"/>
          </w:tcPr>
          <w:p w14:paraId="5A9A9132" w14:textId="4DB4FA22" w:rsidR="004D2F89" w:rsidRPr="00C05C6B" w:rsidRDefault="004D2F89" w:rsidP="00A225E1">
            <w:pPr>
              <w:spacing w:before="120" w:after="120"/>
              <w:rPr>
                <w:color w:val="000000" w:themeColor="text1"/>
                <w:lang w:val="fr-BE"/>
              </w:rPr>
            </w:pPr>
            <w:r w:rsidRPr="00C05C6B">
              <w:rPr>
                <w:color w:val="000000" w:themeColor="text1"/>
                <w:lang w:val="fr-BE"/>
              </w:rPr>
              <w:t xml:space="preserve">Operations officer (student)  </w:t>
            </w:r>
          </w:p>
        </w:tc>
        <w:tc>
          <w:tcPr>
            <w:tcW w:w="8269" w:type="dxa"/>
            <w:vMerge/>
          </w:tcPr>
          <w:p w14:paraId="6917446F" w14:textId="6BDCF5B1" w:rsidR="004D2F89" w:rsidRPr="00C05C6B" w:rsidRDefault="004D2F89" w:rsidP="00A225E1">
            <w:pPr>
              <w:spacing w:before="120" w:after="120"/>
              <w:rPr>
                <w:color w:val="000000" w:themeColor="text1"/>
                <w:lang w:val="fr-BE"/>
              </w:rPr>
            </w:pPr>
          </w:p>
        </w:tc>
      </w:tr>
      <w:tr w:rsidR="005721C3" w:rsidRPr="00C05C6B" w14:paraId="4C387F7B" w14:textId="77777777" w:rsidTr="05A5E8C4">
        <w:tc>
          <w:tcPr>
            <w:tcW w:w="592" w:type="dxa"/>
            <w:vAlign w:val="center"/>
          </w:tcPr>
          <w:p w14:paraId="62E124D6" w14:textId="50982D98" w:rsidR="004D2F89" w:rsidRPr="00C05C6B" w:rsidRDefault="004D2F89" w:rsidP="00A225E1">
            <w:pPr>
              <w:spacing w:before="120" w:after="120"/>
              <w:rPr>
                <w:color w:val="000000" w:themeColor="text1"/>
                <w:lang w:val="fr-BE"/>
              </w:rPr>
            </w:pPr>
            <w:r w:rsidRPr="00C05C6B">
              <w:rPr>
                <w:color w:val="000000" w:themeColor="text1"/>
                <w:lang w:val="fr-BE"/>
              </w:rPr>
              <w:t>6</w:t>
            </w:r>
          </w:p>
        </w:tc>
        <w:tc>
          <w:tcPr>
            <w:tcW w:w="4459" w:type="dxa"/>
          </w:tcPr>
          <w:p w14:paraId="724EFED4" w14:textId="32ECBCB3" w:rsidR="004D2F89" w:rsidRPr="00C05C6B" w:rsidRDefault="004D2F89" w:rsidP="00A225E1">
            <w:pPr>
              <w:spacing w:before="120" w:after="120"/>
              <w:rPr>
                <w:color w:val="000000" w:themeColor="text1"/>
                <w:lang w:val="fr-BE"/>
              </w:rPr>
            </w:pPr>
            <w:r w:rsidRPr="00C05C6B">
              <w:rPr>
                <w:color w:val="000000" w:themeColor="text1"/>
                <w:lang w:val="fr-BE"/>
              </w:rPr>
              <w:t>Country manager</w:t>
            </w:r>
          </w:p>
        </w:tc>
        <w:tc>
          <w:tcPr>
            <w:tcW w:w="8269" w:type="dxa"/>
            <w:vMerge/>
          </w:tcPr>
          <w:p w14:paraId="32F716F5" w14:textId="0935BC2A" w:rsidR="004D2F89" w:rsidRPr="00C05C6B" w:rsidRDefault="004D2F89" w:rsidP="00A225E1">
            <w:pPr>
              <w:spacing w:before="120" w:after="120"/>
              <w:rPr>
                <w:color w:val="000000" w:themeColor="text1"/>
                <w:lang w:val="fr-BE"/>
              </w:rPr>
            </w:pPr>
          </w:p>
        </w:tc>
      </w:tr>
      <w:tr w:rsidR="005721C3" w:rsidRPr="00C05C6B" w14:paraId="4246759F" w14:textId="77777777" w:rsidTr="05A5E8C4">
        <w:tc>
          <w:tcPr>
            <w:tcW w:w="592" w:type="dxa"/>
            <w:vAlign w:val="center"/>
          </w:tcPr>
          <w:p w14:paraId="73ECBDD0" w14:textId="4AED68E2" w:rsidR="004D2F89" w:rsidRPr="00C05C6B" w:rsidRDefault="004D2F89" w:rsidP="00A225E1">
            <w:pPr>
              <w:spacing w:before="120" w:after="120"/>
              <w:rPr>
                <w:color w:val="000000" w:themeColor="text1"/>
                <w:lang w:val="fr-BE"/>
              </w:rPr>
            </w:pPr>
            <w:r w:rsidRPr="00C05C6B">
              <w:rPr>
                <w:color w:val="000000" w:themeColor="text1"/>
                <w:lang w:val="fr-BE"/>
              </w:rPr>
              <w:t>7</w:t>
            </w:r>
          </w:p>
        </w:tc>
        <w:tc>
          <w:tcPr>
            <w:tcW w:w="4459" w:type="dxa"/>
          </w:tcPr>
          <w:p w14:paraId="5C3AC9C0" w14:textId="3F0FEA68" w:rsidR="004D2F89" w:rsidRPr="00C05C6B" w:rsidRDefault="004D2F89" w:rsidP="00A225E1">
            <w:pPr>
              <w:spacing w:before="120" w:after="120"/>
              <w:rPr>
                <w:color w:val="000000" w:themeColor="text1"/>
                <w:lang w:val="fr-BE"/>
              </w:rPr>
            </w:pPr>
            <w:r w:rsidRPr="00C05C6B">
              <w:rPr>
                <w:color w:val="000000" w:themeColor="text1"/>
                <w:lang w:val="fr-BE"/>
              </w:rPr>
              <w:t>Gross manager</w:t>
            </w:r>
          </w:p>
        </w:tc>
        <w:tc>
          <w:tcPr>
            <w:tcW w:w="8269" w:type="dxa"/>
            <w:vMerge/>
          </w:tcPr>
          <w:p w14:paraId="6EE780D6" w14:textId="6C32FA72" w:rsidR="004D2F89" w:rsidRPr="00C05C6B" w:rsidRDefault="004D2F89" w:rsidP="00A225E1">
            <w:pPr>
              <w:spacing w:before="120" w:after="120"/>
              <w:rPr>
                <w:color w:val="000000" w:themeColor="text1"/>
                <w:lang w:val="fr-BE"/>
              </w:rPr>
            </w:pPr>
          </w:p>
        </w:tc>
      </w:tr>
      <w:tr w:rsidR="005721C3" w:rsidRPr="00C05C6B" w14:paraId="1B091413" w14:textId="77777777" w:rsidTr="05A5E8C4">
        <w:tc>
          <w:tcPr>
            <w:tcW w:w="592" w:type="dxa"/>
            <w:vAlign w:val="center"/>
          </w:tcPr>
          <w:p w14:paraId="050E7F3E" w14:textId="3BB00413" w:rsidR="00EB640C" w:rsidRPr="00C05C6B" w:rsidRDefault="00EB640C" w:rsidP="00A225E1">
            <w:pPr>
              <w:spacing w:before="120" w:after="120"/>
              <w:rPr>
                <w:color w:val="000000" w:themeColor="text1"/>
                <w:lang w:val="fr-BE"/>
              </w:rPr>
            </w:pPr>
            <w:r w:rsidRPr="00C05C6B">
              <w:rPr>
                <w:color w:val="000000" w:themeColor="text1"/>
                <w:lang w:val="fr-BE"/>
              </w:rPr>
              <w:t>8</w:t>
            </w:r>
          </w:p>
        </w:tc>
        <w:tc>
          <w:tcPr>
            <w:tcW w:w="4459" w:type="dxa"/>
          </w:tcPr>
          <w:p w14:paraId="183432AF" w14:textId="678523B8" w:rsidR="00EB640C" w:rsidRPr="00C05C6B" w:rsidRDefault="00EB640C" w:rsidP="00A225E1">
            <w:pPr>
              <w:spacing w:before="120" w:after="120"/>
              <w:rPr>
                <w:color w:val="000000" w:themeColor="text1"/>
                <w:lang w:val="fr-BE"/>
              </w:rPr>
            </w:pPr>
            <w:r w:rsidRPr="00C05C6B">
              <w:rPr>
                <w:color w:val="000000" w:themeColor="text1"/>
                <w:lang w:val="fr-BE"/>
              </w:rPr>
              <w:t>Marketing manager</w:t>
            </w:r>
          </w:p>
        </w:tc>
        <w:tc>
          <w:tcPr>
            <w:tcW w:w="8269" w:type="dxa"/>
          </w:tcPr>
          <w:p w14:paraId="25893027" w14:textId="77777777" w:rsidR="00EB640C" w:rsidRPr="00C05C6B" w:rsidRDefault="00EB640C" w:rsidP="00A225E1">
            <w:pPr>
              <w:spacing w:before="120" w:after="120"/>
              <w:rPr>
                <w:color w:val="000000" w:themeColor="text1"/>
                <w:lang w:val="fr-BE"/>
              </w:rPr>
            </w:pPr>
          </w:p>
        </w:tc>
      </w:tr>
      <w:tr w:rsidR="005721C3" w:rsidRPr="00C05C6B" w14:paraId="523A29E6" w14:textId="77777777" w:rsidTr="05A5E8C4">
        <w:tc>
          <w:tcPr>
            <w:tcW w:w="592" w:type="dxa"/>
            <w:vAlign w:val="center"/>
          </w:tcPr>
          <w:p w14:paraId="40FD5C8D" w14:textId="49D1C73E" w:rsidR="008C122A" w:rsidRPr="00C05C6B" w:rsidRDefault="008C122A" w:rsidP="008C122A">
            <w:pPr>
              <w:spacing w:before="120" w:after="120"/>
              <w:rPr>
                <w:color w:val="000000" w:themeColor="text1"/>
                <w:lang w:val="fr-BE"/>
              </w:rPr>
            </w:pPr>
          </w:p>
        </w:tc>
        <w:tc>
          <w:tcPr>
            <w:tcW w:w="4459" w:type="dxa"/>
            <w:vAlign w:val="center"/>
          </w:tcPr>
          <w:p w14:paraId="52D476F2" w14:textId="34915951" w:rsidR="008C122A" w:rsidRPr="00C05C6B" w:rsidRDefault="008C122A" w:rsidP="00A225E1">
            <w:pPr>
              <w:spacing w:before="120" w:after="120"/>
              <w:rPr>
                <w:color w:val="000000" w:themeColor="text1"/>
                <w:lang w:val="fr-BE"/>
              </w:rPr>
            </w:pPr>
            <w:r w:rsidRPr="00C05C6B">
              <w:rPr>
                <w:color w:val="000000" w:themeColor="text1"/>
                <w:lang w:val="fr-BE"/>
              </w:rPr>
              <w:t>Drivers</w:t>
            </w:r>
            <w:r w:rsidR="00F72FF4" w:rsidRPr="00C05C6B">
              <w:rPr>
                <w:color w:val="000000" w:themeColor="text1"/>
                <w:lang w:val="fr-BE"/>
              </w:rPr>
              <w:t xml:space="preserve"> (25)</w:t>
            </w:r>
          </w:p>
        </w:tc>
        <w:tc>
          <w:tcPr>
            <w:tcW w:w="8269" w:type="dxa"/>
          </w:tcPr>
          <w:p w14:paraId="35EFF942" w14:textId="478AD48E" w:rsidR="008C122A" w:rsidRPr="00C05C6B" w:rsidRDefault="00C948C2" w:rsidP="00A225E1">
            <w:pPr>
              <w:spacing w:before="120" w:after="120"/>
              <w:rPr>
                <w:color w:val="000000" w:themeColor="text1"/>
                <w:lang w:val="fr-BE"/>
              </w:rPr>
            </w:pPr>
            <w:r w:rsidRPr="00C05C6B">
              <w:rPr>
                <w:color w:val="000000" w:themeColor="text1"/>
                <w:lang w:val="fr-BE"/>
              </w:rPr>
              <w:t xml:space="preserve">Octobre </w:t>
            </w:r>
            <w:r w:rsidR="00F72FF4" w:rsidRPr="00C05C6B">
              <w:rPr>
                <w:color w:val="000000" w:themeColor="text1"/>
                <w:lang w:val="fr-BE"/>
              </w:rPr>
              <w:t>2021</w:t>
            </w:r>
            <w:r w:rsidR="00EB640C" w:rsidRPr="00C05C6B">
              <w:rPr>
                <w:color w:val="000000" w:themeColor="text1"/>
                <w:lang w:val="fr-BE"/>
              </w:rPr>
              <w:t xml:space="preserve"> (30 – 50minutes) </w:t>
            </w:r>
          </w:p>
        </w:tc>
      </w:tr>
      <w:tr w:rsidR="005721C3" w:rsidRPr="00C05C6B" w14:paraId="3D5FD22D" w14:textId="77777777" w:rsidTr="05A5E8C4">
        <w:tc>
          <w:tcPr>
            <w:tcW w:w="13320" w:type="dxa"/>
            <w:gridSpan w:val="3"/>
            <w:vAlign w:val="center"/>
          </w:tcPr>
          <w:p w14:paraId="1527C8D9" w14:textId="4A9248A8" w:rsidR="004D2F89" w:rsidRPr="00C05C6B" w:rsidRDefault="004D2F89" w:rsidP="008C122A">
            <w:pPr>
              <w:spacing w:before="120" w:after="120"/>
              <w:rPr>
                <w:color w:val="000000" w:themeColor="text1"/>
                <w:lang w:val="fr-BE"/>
              </w:rPr>
            </w:pPr>
            <w:r w:rsidRPr="00C05C6B">
              <w:rPr>
                <w:color w:val="000000" w:themeColor="text1"/>
                <w:lang w:val="fr-BE"/>
              </w:rPr>
              <w:t>Article 3</w:t>
            </w:r>
          </w:p>
          <w:p w14:paraId="5A4FAAFF" w14:textId="5FFA01E6" w:rsidR="004D2F89" w:rsidRPr="00C05C6B" w:rsidRDefault="004D2F89" w:rsidP="00A225E1">
            <w:pPr>
              <w:spacing w:before="120" w:after="120"/>
              <w:rPr>
                <w:color w:val="000000" w:themeColor="text1"/>
                <w:lang w:val="fr-BE"/>
              </w:rPr>
            </w:pPr>
          </w:p>
        </w:tc>
      </w:tr>
      <w:tr w:rsidR="005721C3" w:rsidRPr="00C05C6B" w14:paraId="76B9BDFF" w14:textId="77777777" w:rsidTr="05A5E8C4">
        <w:tc>
          <w:tcPr>
            <w:tcW w:w="592" w:type="dxa"/>
            <w:vAlign w:val="center"/>
          </w:tcPr>
          <w:p w14:paraId="237A9493" w14:textId="77777777" w:rsidR="008C122A" w:rsidRPr="00C05C6B" w:rsidRDefault="008C122A" w:rsidP="00A225E1">
            <w:pPr>
              <w:spacing w:before="120" w:after="120"/>
              <w:rPr>
                <w:color w:val="000000" w:themeColor="text1"/>
                <w:lang w:val="fr-BE"/>
              </w:rPr>
            </w:pPr>
          </w:p>
        </w:tc>
        <w:tc>
          <w:tcPr>
            <w:tcW w:w="4459" w:type="dxa"/>
          </w:tcPr>
          <w:p w14:paraId="30A29559" w14:textId="3F3382C4" w:rsidR="008C122A" w:rsidRPr="00C05C6B" w:rsidRDefault="008C122A" w:rsidP="00A225E1">
            <w:pPr>
              <w:spacing w:before="120" w:after="120"/>
              <w:rPr>
                <w:color w:val="000000" w:themeColor="text1"/>
                <w:lang w:val="fr-BE"/>
              </w:rPr>
            </w:pPr>
            <w:r w:rsidRPr="00C05C6B">
              <w:rPr>
                <w:color w:val="000000" w:themeColor="text1"/>
                <w:lang w:val="fr-BE"/>
              </w:rPr>
              <w:t>Type d’activité</w:t>
            </w:r>
          </w:p>
        </w:tc>
        <w:tc>
          <w:tcPr>
            <w:tcW w:w="8269" w:type="dxa"/>
          </w:tcPr>
          <w:p w14:paraId="38B0EE7B" w14:textId="77777777" w:rsidR="008C122A" w:rsidRPr="00C05C6B" w:rsidRDefault="008C122A" w:rsidP="00A225E1">
            <w:pPr>
              <w:spacing w:before="120" w:after="120"/>
              <w:rPr>
                <w:color w:val="000000" w:themeColor="text1"/>
                <w:lang w:val="fr-BE"/>
              </w:rPr>
            </w:pPr>
          </w:p>
        </w:tc>
      </w:tr>
      <w:tr w:rsidR="005721C3" w:rsidRPr="00C05C6B" w14:paraId="6890B024" w14:textId="77777777" w:rsidTr="05A5E8C4">
        <w:tc>
          <w:tcPr>
            <w:tcW w:w="592" w:type="dxa"/>
            <w:vAlign w:val="center"/>
          </w:tcPr>
          <w:p w14:paraId="03D1051E" w14:textId="0ED7F39C" w:rsidR="004D2F89" w:rsidRPr="00C05C6B" w:rsidRDefault="004D2F89" w:rsidP="00A225E1">
            <w:pPr>
              <w:spacing w:before="120" w:after="120"/>
              <w:rPr>
                <w:color w:val="000000" w:themeColor="text1"/>
                <w:lang w:val="fr-BE"/>
              </w:rPr>
            </w:pPr>
            <w:r w:rsidRPr="00C05C6B">
              <w:rPr>
                <w:color w:val="000000" w:themeColor="text1"/>
                <w:lang w:val="fr-BE"/>
              </w:rPr>
              <w:lastRenderedPageBreak/>
              <w:t>1</w:t>
            </w:r>
          </w:p>
        </w:tc>
        <w:tc>
          <w:tcPr>
            <w:tcW w:w="4459" w:type="dxa"/>
          </w:tcPr>
          <w:p w14:paraId="04BE0AA5" w14:textId="362C6867" w:rsidR="004D2F89" w:rsidRPr="00C05C6B" w:rsidRDefault="004D2F89" w:rsidP="00A225E1">
            <w:pPr>
              <w:spacing w:before="120" w:after="120"/>
              <w:rPr>
                <w:color w:val="000000" w:themeColor="text1"/>
                <w:lang w:val="fr-BE"/>
              </w:rPr>
            </w:pPr>
            <w:r w:rsidRPr="00C05C6B">
              <w:rPr>
                <w:color w:val="000000" w:themeColor="text1"/>
                <w:lang w:val="fr-BE"/>
              </w:rPr>
              <w:t>Salarié</w:t>
            </w:r>
          </w:p>
        </w:tc>
        <w:tc>
          <w:tcPr>
            <w:tcW w:w="8269" w:type="dxa"/>
            <w:vMerge w:val="restart"/>
          </w:tcPr>
          <w:p w14:paraId="04D132A6" w14:textId="6AE4B11E" w:rsidR="004D2F89" w:rsidRPr="00C05C6B" w:rsidRDefault="002D7B26" w:rsidP="00A225E1">
            <w:pPr>
              <w:spacing w:before="120" w:after="120"/>
              <w:rPr>
                <w:color w:val="000000" w:themeColor="text1"/>
                <w:lang w:val="fr-BE"/>
              </w:rPr>
            </w:pPr>
            <w:r w:rsidRPr="00C05C6B">
              <w:rPr>
                <w:color w:val="000000" w:themeColor="text1"/>
                <w:lang w:val="fr-BE"/>
              </w:rPr>
              <w:t xml:space="preserve">Octobre 2021 et </w:t>
            </w:r>
            <w:r w:rsidR="00C948C2" w:rsidRPr="00C05C6B">
              <w:rPr>
                <w:color w:val="000000" w:themeColor="text1"/>
                <w:lang w:val="fr-BE"/>
              </w:rPr>
              <w:t xml:space="preserve">Septembre </w:t>
            </w:r>
            <w:r w:rsidR="00EB640C" w:rsidRPr="00C05C6B">
              <w:rPr>
                <w:color w:val="000000" w:themeColor="text1"/>
                <w:lang w:val="fr-BE"/>
              </w:rPr>
              <w:t xml:space="preserve"> 2022 (30 à 50 minutes) </w:t>
            </w:r>
          </w:p>
        </w:tc>
      </w:tr>
      <w:tr w:rsidR="005721C3" w:rsidRPr="00C05C6B" w14:paraId="76A9D773" w14:textId="77777777" w:rsidTr="05A5E8C4">
        <w:tc>
          <w:tcPr>
            <w:tcW w:w="592" w:type="dxa"/>
          </w:tcPr>
          <w:p w14:paraId="08D6058D" w14:textId="55768D9E" w:rsidR="004D2F89" w:rsidRPr="00C05C6B" w:rsidRDefault="004D2F89" w:rsidP="00A225E1">
            <w:pPr>
              <w:spacing w:before="120" w:after="120"/>
              <w:rPr>
                <w:color w:val="000000" w:themeColor="text1"/>
                <w:lang w:val="fr-BE"/>
              </w:rPr>
            </w:pPr>
            <w:r w:rsidRPr="00C05C6B">
              <w:rPr>
                <w:color w:val="000000" w:themeColor="text1"/>
                <w:lang w:val="fr-BE"/>
              </w:rPr>
              <w:t>2</w:t>
            </w:r>
          </w:p>
        </w:tc>
        <w:tc>
          <w:tcPr>
            <w:tcW w:w="4459" w:type="dxa"/>
          </w:tcPr>
          <w:p w14:paraId="159FBA28" w14:textId="60AE1108" w:rsidR="004D2F89" w:rsidRPr="00C05C6B" w:rsidRDefault="004D2F89" w:rsidP="00A225E1">
            <w:pPr>
              <w:spacing w:before="120" w:after="120"/>
              <w:rPr>
                <w:color w:val="000000" w:themeColor="text1"/>
                <w:lang w:val="fr-BE"/>
              </w:rPr>
            </w:pPr>
            <w:r w:rsidRPr="00C05C6B">
              <w:rPr>
                <w:color w:val="000000" w:themeColor="text1"/>
                <w:lang w:val="fr-BE"/>
              </w:rPr>
              <w:t>Indépendant</w:t>
            </w:r>
          </w:p>
        </w:tc>
        <w:tc>
          <w:tcPr>
            <w:tcW w:w="8269" w:type="dxa"/>
            <w:vMerge/>
          </w:tcPr>
          <w:p w14:paraId="6626B991" w14:textId="685CF38A" w:rsidR="004D2F89" w:rsidRPr="00C05C6B" w:rsidRDefault="004D2F89" w:rsidP="00A225E1">
            <w:pPr>
              <w:spacing w:before="120" w:after="120"/>
              <w:rPr>
                <w:color w:val="000000" w:themeColor="text1"/>
                <w:lang w:val="fr-BE"/>
              </w:rPr>
            </w:pPr>
          </w:p>
        </w:tc>
      </w:tr>
      <w:tr w:rsidR="005721C3" w:rsidRPr="00C05C6B" w14:paraId="7F5B5027" w14:textId="77777777" w:rsidTr="05A5E8C4">
        <w:tc>
          <w:tcPr>
            <w:tcW w:w="592" w:type="dxa"/>
          </w:tcPr>
          <w:p w14:paraId="6E32FAAE" w14:textId="7E3DAECB" w:rsidR="004D2F89" w:rsidRPr="00C05C6B" w:rsidRDefault="004D2F89" w:rsidP="00A225E1">
            <w:pPr>
              <w:spacing w:before="120" w:after="120"/>
              <w:rPr>
                <w:color w:val="000000" w:themeColor="text1"/>
                <w:lang w:val="fr-BE"/>
              </w:rPr>
            </w:pPr>
            <w:r w:rsidRPr="00C05C6B">
              <w:rPr>
                <w:color w:val="000000" w:themeColor="text1"/>
                <w:lang w:val="fr-BE"/>
              </w:rPr>
              <w:t>3</w:t>
            </w:r>
          </w:p>
        </w:tc>
        <w:tc>
          <w:tcPr>
            <w:tcW w:w="4459" w:type="dxa"/>
          </w:tcPr>
          <w:p w14:paraId="34C7E544" w14:textId="03C579DC" w:rsidR="004D2F89" w:rsidRPr="00C05C6B" w:rsidRDefault="002D7B26" w:rsidP="00A225E1">
            <w:pPr>
              <w:spacing w:before="120" w:after="120"/>
              <w:rPr>
                <w:color w:val="000000" w:themeColor="text1"/>
                <w:lang w:val="fr-BE"/>
              </w:rPr>
            </w:pPr>
            <w:r w:rsidRPr="00C05C6B">
              <w:rPr>
                <w:color w:val="000000" w:themeColor="text1"/>
                <w:lang w:val="fr-BE"/>
              </w:rPr>
              <w:t>Militant</w:t>
            </w:r>
          </w:p>
        </w:tc>
        <w:tc>
          <w:tcPr>
            <w:tcW w:w="8269" w:type="dxa"/>
            <w:vMerge/>
          </w:tcPr>
          <w:p w14:paraId="3AB2FB31" w14:textId="0B6E4041" w:rsidR="004D2F89" w:rsidRPr="00C05C6B" w:rsidRDefault="004D2F89" w:rsidP="00A225E1">
            <w:pPr>
              <w:spacing w:before="120" w:after="120"/>
              <w:rPr>
                <w:color w:val="000000" w:themeColor="text1"/>
                <w:lang w:val="fr-BE"/>
              </w:rPr>
            </w:pPr>
          </w:p>
        </w:tc>
      </w:tr>
      <w:tr w:rsidR="005721C3" w:rsidRPr="00C05C6B" w14:paraId="681D0491" w14:textId="77777777" w:rsidTr="05A5E8C4">
        <w:tc>
          <w:tcPr>
            <w:tcW w:w="592" w:type="dxa"/>
          </w:tcPr>
          <w:p w14:paraId="2DF239E7" w14:textId="39C7175A" w:rsidR="004D2F89" w:rsidRPr="00C05C6B" w:rsidRDefault="004D2F89" w:rsidP="00A225E1">
            <w:pPr>
              <w:spacing w:before="120" w:after="120"/>
              <w:rPr>
                <w:color w:val="000000" w:themeColor="text1"/>
                <w:lang w:val="fr-BE"/>
              </w:rPr>
            </w:pPr>
            <w:r w:rsidRPr="00C05C6B">
              <w:rPr>
                <w:color w:val="000000" w:themeColor="text1"/>
                <w:lang w:val="fr-BE"/>
              </w:rPr>
              <w:t>4</w:t>
            </w:r>
          </w:p>
        </w:tc>
        <w:tc>
          <w:tcPr>
            <w:tcW w:w="4459" w:type="dxa"/>
          </w:tcPr>
          <w:p w14:paraId="40A42A36" w14:textId="20A89606" w:rsidR="004D2F89" w:rsidRPr="00C05C6B" w:rsidRDefault="004D2F89" w:rsidP="00A225E1">
            <w:pPr>
              <w:spacing w:before="120" w:after="120"/>
              <w:rPr>
                <w:color w:val="000000" w:themeColor="text1"/>
                <w:lang w:val="fr-BE"/>
              </w:rPr>
            </w:pPr>
            <w:r w:rsidRPr="00C05C6B">
              <w:rPr>
                <w:color w:val="000000" w:themeColor="text1"/>
                <w:lang w:val="fr-BE"/>
              </w:rPr>
              <w:t>Militant</w:t>
            </w:r>
          </w:p>
        </w:tc>
        <w:tc>
          <w:tcPr>
            <w:tcW w:w="8269" w:type="dxa"/>
            <w:vMerge/>
          </w:tcPr>
          <w:p w14:paraId="552ADAE9" w14:textId="5BB2EC44" w:rsidR="004D2F89" w:rsidRPr="00C05C6B" w:rsidRDefault="004D2F89" w:rsidP="00A225E1">
            <w:pPr>
              <w:spacing w:before="120" w:after="120"/>
              <w:rPr>
                <w:color w:val="000000" w:themeColor="text1"/>
                <w:lang w:val="fr-BE"/>
              </w:rPr>
            </w:pPr>
          </w:p>
        </w:tc>
      </w:tr>
      <w:tr w:rsidR="005721C3" w:rsidRPr="00C05C6B" w14:paraId="514E7E24" w14:textId="77777777" w:rsidTr="05A5E8C4">
        <w:tc>
          <w:tcPr>
            <w:tcW w:w="592" w:type="dxa"/>
          </w:tcPr>
          <w:p w14:paraId="6982C7C7" w14:textId="06E2EE2B" w:rsidR="004D2F89" w:rsidRPr="00C05C6B" w:rsidRDefault="004D2F89" w:rsidP="00A225E1">
            <w:pPr>
              <w:spacing w:before="120" w:after="120"/>
              <w:rPr>
                <w:color w:val="000000" w:themeColor="text1"/>
                <w:lang w:val="fr-BE"/>
              </w:rPr>
            </w:pPr>
            <w:r w:rsidRPr="00C05C6B">
              <w:rPr>
                <w:color w:val="000000" w:themeColor="text1"/>
                <w:lang w:val="fr-BE"/>
              </w:rPr>
              <w:t>5</w:t>
            </w:r>
          </w:p>
        </w:tc>
        <w:tc>
          <w:tcPr>
            <w:tcW w:w="4459" w:type="dxa"/>
          </w:tcPr>
          <w:p w14:paraId="59371447" w14:textId="7E903147" w:rsidR="004D2F89" w:rsidRPr="00C05C6B" w:rsidRDefault="004D2F89" w:rsidP="00A225E1">
            <w:pPr>
              <w:spacing w:before="120" w:after="120"/>
              <w:rPr>
                <w:color w:val="000000" w:themeColor="text1"/>
                <w:lang w:val="fr-BE"/>
              </w:rPr>
            </w:pPr>
            <w:r w:rsidRPr="00C05C6B">
              <w:rPr>
                <w:color w:val="000000" w:themeColor="text1"/>
                <w:lang w:val="fr-BE"/>
              </w:rPr>
              <w:t>Indépendant</w:t>
            </w:r>
          </w:p>
        </w:tc>
        <w:tc>
          <w:tcPr>
            <w:tcW w:w="8269" w:type="dxa"/>
            <w:vMerge/>
          </w:tcPr>
          <w:p w14:paraId="13CD980A" w14:textId="225D05FB" w:rsidR="004D2F89" w:rsidRPr="00C05C6B" w:rsidRDefault="004D2F89" w:rsidP="00A225E1">
            <w:pPr>
              <w:spacing w:before="120" w:after="120"/>
              <w:rPr>
                <w:color w:val="000000" w:themeColor="text1"/>
                <w:lang w:val="fr-BE"/>
              </w:rPr>
            </w:pPr>
          </w:p>
        </w:tc>
      </w:tr>
      <w:tr w:rsidR="005721C3" w:rsidRPr="00C05C6B" w14:paraId="1DDD54F5" w14:textId="77777777" w:rsidTr="05A5E8C4">
        <w:tc>
          <w:tcPr>
            <w:tcW w:w="592" w:type="dxa"/>
          </w:tcPr>
          <w:p w14:paraId="78BDE4AB" w14:textId="76E09000" w:rsidR="004D2F89" w:rsidRPr="00C05C6B" w:rsidRDefault="004D2F89" w:rsidP="00A225E1">
            <w:pPr>
              <w:spacing w:before="120" w:after="120"/>
              <w:rPr>
                <w:color w:val="000000" w:themeColor="text1"/>
                <w:lang w:val="fr-BE"/>
              </w:rPr>
            </w:pPr>
            <w:r w:rsidRPr="00C05C6B">
              <w:rPr>
                <w:color w:val="000000" w:themeColor="text1"/>
                <w:lang w:val="fr-BE"/>
              </w:rPr>
              <w:t>6</w:t>
            </w:r>
          </w:p>
        </w:tc>
        <w:tc>
          <w:tcPr>
            <w:tcW w:w="4459" w:type="dxa"/>
          </w:tcPr>
          <w:p w14:paraId="27FA7AEB" w14:textId="7CBF6D78" w:rsidR="004D2F89" w:rsidRPr="00C05C6B" w:rsidRDefault="004D2F89" w:rsidP="00A225E1">
            <w:pPr>
              <w:spacing w:before="120" w:after="120"/>
              <w:rPr>
                <w:color w:val="000000" w:themeColor="text1"/>
                <w:lang w:val="fr-BE"/>
              </w:rPr>
            </w:pPr>
            <w:r w:rsidRPr="00C05C6B">
              <w:rPr>
                <w:color w:val="000000" w:themeColor="text1"/>
                <w:lang w:val="fr-BE"/>
              </w:rPr>
              <w:t>Indépendant</w:t>
            </w:r>
          </w:p>
        </w:tc>
        <w:tc>
          <w:tcPr>
            <w:tcW w:w="8269" w:type="dxa"/>
            <w:vMerge/>
          </w:tcPr>
          <w:p w14:paraId="727F6F4A" w14:textId="64D5BC02" w:rsidR="004D2F89" w:rsidRPr="00C05C6B" w:rsidRDefault="004D2F89" w:rsidP="00A225E1">
            <w:pPr>
              <w:spacing w:before="120" w:after="120"/>
              <w:rPr>
                <w:color w:val="000000" w:themeColor="text1"/>
                <w:lang w:val="fr-BE"/>
              </w:rPr>
            </w:pPr>
          </w:p>
        </w:tc>
      </w:tr>
      <w:tr w:rsidR="005721C3" w:rsidRPr="00C05C6B" w14:paraId="0919B3B7" w14:textId="77777777" w:rsidTr="05A5E8C4">
        <w:tc>
          <w:tcPr>
            <w:tcW w:w="592" w:type="dxa"/>
          </w:tcPr>
          <w:p w14:paraId="0DC84BE5" w14:textId="05EBE4E5" w:rsidR="004D2F89" w:rsidRPr="00C05C6B" w:rsidRDefault="004D2F89" w:rsidP="00A225E1">
            <w:pPr>
              <w:spacing w:before="120" w:after="120"/>
              <w:rPr>
                <w:color w:val="000000" w:themeColor="text1"/>
                <w:lang w:val="fr-BE"/>
              </w:rPr>
            </w:pPr>
            <w:r w:rsidRPr="00C05C6B">
              <w:rPr>
                <w:color w:val="000000" w:themeColor="text1"/>
                <w:lang w:val="fr-BE"/>
              </w:rPr>
              <w:t>7</w:t>
            </w:r>
          </w:p>
        </w:tc>
        <w:tc>
          <w:tcPr>
            <w:tcW w:w="4459" w:type="dxa"/>
          </w:tcPr>
          <w:p w14:paraId="581442D7" w14:textId="56D79E63" w:rsidR="004D2F89" w:rsidRPr="00C05C6B" w:rsidRDefault="004D2F89" w:rsidP="00A225E1">
            <w:pPr>
              <w:spacing w:before="120" w:after="120"/>
              <w:rPr>
                <w:color w:val="000000" w:themeColor="text1"/>
                <w:lang w:val="fr-BE"/>
              </w:rPr>
            </w:pPr>
            <w:r w:rsidRPr="00C05C6B">
              <w:rPr>
                <w:color w:val="000000" w:themeColor="text1"/>
                <w:lang w:val="fr-BE"/>
              </w:rPr>
              <w:t>Militant</w:t>
            </w:r>
          </w:p>
        </w:tc>
        <w:tc>
          <w:tcPr>
            <w:tcW w:w="8269" w:type="dxa"/>
            <w:vMerge/>
          </w:tcPr>
          <w:p w14:paraId="0A416058" w14:textId="4C2DF065" w:rsidR="004D2F89" w:rsidRPr="00C05C6B" w:rsidRDefault="004D2F89" w:rsidP="00A225E1">
            <w:pPr>
              <w:spacing w:before="120" w:after="120"/>
              <w:rPr>
                <w:color w:val="000000" w:themeColor="text1"/>
                <w:lang w:val="fr-BE"/>
              </w:rPr>
            </w:pPr>
          </w:p>
        </w:tc>
      </w:tr>
      <w:tr w:rsidR="005721C3" w:rsidRPr="00C05C6B" w14:paraId="6E4D872C" w14:textId="77777777" w:rsidTr="05A5E8C4">
        <w:tc>
          <w:tcPr>
            <w:tcW w:w="592" w:type="dxa"/>
          </w:tcPr>
          <w:p w14:paraId="69581DF1" w14:textId="173F43F4" w:rsidR="004D2F89" w:rsidRPr="00C05C6B" w:rsidRDefault="004D2F89" w:rsidP="00A225E1">
            <w:pPr>
              <w:spacing w:before="120" w:after="120"/>
              <w:rPr>
                <w:color w:val="000000" w:themeColor="text1"/>
                <w:lang w:val="fr-BE"/>
              </w:rPr>
            </w:pPr>
            <w:r w:rsidRPr="00C05C6B">
              <w:rPr>
                <w:color w:val="000000" w:themeColor="text1"/>
                <w:lang w:val="fr-BE"/>
              </w:rPr>
              <w:t>8</w:t>
            </w:r>
          </w:p>
        </w:tc>
        <w:tc>
          <w:tcPr>
            <w:tcW w:w="4459" w:type="dxa"/>
          </w:tcPr>
          <w:p w14:paraId="748189E7" w14:textId="28E4174E" w:rsidR="004D2F89" w:rsidRPr="00C05C6B" w:rsidRDefault="004D2F89" w:rsidP="00A225E1">
            <w:pPr>
              <w:spacing w:before="120" w:after="120"/>
              <w:rPr>
                <w:color w:val="000000" w:themeColor="text1"/>
                <w:lang w:val="fr-BE"/>
              </w:rPr>
            </w:pPr>
            <w:r w:rsidRPr="00C05C6B">
              <w:rPr>
                <w:color w:val="000000" w:themeColor="text1"/>
                <w:lang w:val="fr-BE"/>
              </w:rPr>
              <w:t>Militant</w:t>
            </w:r>
          </w:p>
        </w:tc>
        <w:tc>
          <w:tcPr>
            <w:tcW w:w="8269" w:type="dxa"/>
            <w:vMerge/>
          </w:tcPr>
          <w:p w14:paraId="5ED6B794" w14:textId="13E40A45" w:rsidR="004D2F89" w:rsidRPr="00C05C6B" w:rsidRDefault="004D2F89" w:rsidP="00A225E1">
            <w:pPr>
              <w:spacing w:before="120" w:after="120"/>
              <w:rPr>
                <w:color w:val="000000" w:themeColor="text1"/>
                <w:lang w:val="fr-BE"/>
              </w:rPr>
            </w:pPr>
          </w:p>
        </w:tc>
      </w:tr>
      <w:tr w:rsidR="005721C3" w:rsidRPr="00C05C6B" w14:paraId="76081895" w14:textId="77777777" w:rsidTr="05A5E8C4">
        <w:tc>
          <w:tcPr>
            <w:tcW w:w="592" w:type="dxa"/>
          </w:tcPr>
          <w:p w14:paraId="249C5A2D" w14:textId="45018FE5" w:rsidR="004D2F89" w:rsidRPr="00C05C6B" w:rsidRDefault="004D2F89" w:rsidP="00A225E1">
            <w:pPr>
              <w:spacing w:before="120" w:after="120"/>
              <w:rPr>
                <w:color w:val="000000" w:themeColor="text1"/>
                <w:lang w:val="fr-BE"/>
              </w:rPr>
            </w:pPr>
            <w:r w:rsidRPr="00C05C6B">
              <w:rPr>
                <w:color w:val="000000" w:themeColor="text1"/>
                <w:lang w:val="fr-BE"/>
              </w:rPr>
              <w:t>9</w:t>
            </w:r>
          </w:p>
        </w:tc>
        <w:tc>
          <w:tcPr>
            <w:tcW w:w="4459" w:type="dxa"/>
          </w:tcPr>
          <w:p w14:paraId="1D3C3057" w14:textId="515ECEEC" w:rsidR="004D2F89" w:rsidRPr="00C05C6B" w:rsidRDefault="004D2F89" w:rsidP="00A225E1">
            <w:pPr>
              <w:spacing w:before="120" w:after="120"/>
              <w:rPr>
                <w:color w:val="000000" w:themeColor="text1"/>
                <w:lang w:val="fr-BE"/>
              </w:rPr>
            </w:pPr>
            <w:r w:rsidRPr="00C05C6B">
              <w:rPr>
                <w:color w:val="000000" w:themeColor="text1"/>
                <w:lang w:val="fr-BE"/>
              </w:rPr>
              <w:t>Salarié</w:t>
            </w:r>
          </w:p>
        </w:tc>
        <w:tc>
          <w:tcPr>
            <w:tcW w:w="8269" w:type="dxa"/>
            <w:vMerge/>
          </w:tcPr>
          <w:p w14:paraId="79DB8848" w14:textId="5E92520C" w:rsidR="004D2F89" w:rsidRPr="00C05C6B" w:rsidRDefault="004D2F89" w:rsidP="00A225E1">
            <w:pPr>
              <w:spacing w:before="120" w:after="120"/>
              <w:rPr>
                <w:color w:val="000000" w:themeColor="text1"/>
                <w:lang w:val="fr-BE"/>
              </w:rPr>
            </w:pPr>
          </w:p>
        </w:tc>
      </w:tr>
      <w:tr w:rsidR="005721C3" w:rsidRPr="00C05C6B" w14:paraId="4AF2AEEF" w14:textId="77777777" w:rsidTr="05A5E8C4">
        <w:tc>
          <w:tcPr>
            <w:tcW w:w="592" w:type="dxa"/>
          </w:tcPr>
          <w:p w14:paraId="407B985F" w14:textId="1C8BDAA4" w:rsidR="004D2F89" w:rsidRPr="00C05C6B" w:rsidRDefault="004D2F89" w:rsidP="00A225E1">
            <w:pPr>
              <w:spacing w:before="120" w:after="120"/>
              <w:rPr>
                <w:color w:val="000000" w:themeColor="text1"/>
                <w:lang w:val="fr-BE"/>
              </w:rPr>
            </w:pPr>
            <w:r w:rsidRPr="00C05C6B">
              <w:rPr>
                <w:color w:val="000000" w:themeColor="text1"/>
                <w:lang w:val="fr-BE"/>
              </w:rPr>
              <w:t>10</w:t>
            </w:r>
          </w:p>
        </w:tc>
        <w:tc>
          <w:tcPr>
            <w:tcW w:w="4459" w:type="dxa"/>
          </w:tcPr>
          <w:p w14:paraId="6091588A" w14:textId="3D35076E" w:rsidR="004D2F89" w:rsidRPr="00C05C6B" w:rsidRDefault="004D2F89" w:rsidP="00A225E1">
            <w:pPr>
              <w:spacing w:before="120" w:after="120"/>
              <w:rPr>
                <w:color w:val="000000" w:themeColor="text1"/>
                <w:lang w:val="fr-BE"/>
              </w:rPr>
            </w:pPr>
            <w:r w:rsidRPr="00C05C6B">
              <w:rPr>
                <w:color w:val="000000" w:themeColor="text1"/>
                <w:lang w:val="fr-BE"/>
              </w:rPr>
              <w:t>Salarié</w:t>
            </w:r>
          </w:p>
        </w:tc>
        <w:tc>
          <w:tcPr>
            <w:tcW w:w="8269" w:type="dxa"/>
            <w:vMerge/>
          </w:tcPr>
          <w:p w14:paraId="3B51C4AB" w14:textId="2634C426" w:rsidR="004D2F89" w:rsidRPr="00C05C6B" w:rsidRDefault="004D2F89" w:rsidP="00A225E1">
            <w:pPr>
              <w:spacing w:before="120" w:after="120"/>
              <w:rPr>
                <w:color w:val="000000" w:themeColor="text1"/>
                <w:lang w:val="fr-BE"/>
              </w:rPr>
            </w:pPr>
          </w:p>
        </w:tc>
      </w:tr>
      <w:tr w:rsidR="005721C3" w:rsidRPr="00C05C6B" w14:paraId="16F8ABD1" w14:textId="77777777" w:rsidTr="05A5E8C4">
        <w:tc>
          <w:tcPr>
            <w:tcW w:w="592" w:type="dxa"/>
          </w:tcPr>
          <w:p w14:paraId="53B9A747" w14:textId="02B4A634" w:rsidR="004D2F89" w:rsidRPr="00C05C6B" w:rsidRDefault="004D2F89" w:rsidP="00A225E1">
            <w:pPr>
              <w:spacing w:before="120" w:after="120"/>
              <w:rPr>
                <w:color w:val="000000" w:themeColor="text1"/>
                <w:lang w:val="fr-BE"/>
              </w:rPr>
            </w:pPr>
            <w:r w:rsidRPr="00C05C6B">
              <w:rPr>
                <w:color w:val="000000" w:themeColor="text1"/>
                <w:lang w:val="fr-BE"/>
              </w:rPr>
              <w:t>11</w:t>
            </w:r>
          </w:p>
        </w:tc>
        <w:tc>
          <w:tcPr>
            <w:tcW w:w="4459" w:type="dxa"/>
          </w:tcPr>
          <w:p w14:paraId="14532497" w14:textId="366ADCAE" w:rsidR="004D2F89" w:rsidRPr="00C05C6B" w:rsidRDefault="004D2F89" w:rsidP="00A225E1">
            <w:pPr>
              <w:spacing w:before="120" w:after="120"/>
              <w:rPr>
                <w:color w:val="000000" w:themeColor="text1"/>
                <w:lang w:val="fr-BE"/>
              </w:rPr>
            </w:pPr>
            <w:r w:rsidRPr="00C05C6B">
              <w:rPr>
                <w:color w:val="000000" w:themeColor="text1"/>
                <w:lang w:val="fr-BE"/>
              </w:rPr>
              <w:t>Salarié</w:t>
            </w:r>
          </w:p>
        </w:tc>
        <w:tc>
          <w:tcPr>
            <w:tcW w:w="8269" w:type="dxa"/>
            <w:vMerge/>
          </w:tcPr>
          <w:p w14:paraId="6822B7F9" w14:textId="6143E61F" w:rsidR="004D2F89" w:rsidRPr="00C05C6B" w:rsidRDefault="004D2F89" w:rsidP="00A225E1">
            <w:pPr>
              <w:spacing w:before="120" w:after="120"/>
              <w:rPr>
                <w:color w:val="000000" w:themeColor="text1"/>
                <w:lang w:val="fr-BE"/>
              </w:rPr>
            </w:pPr>
          </w:p>
        </w:tc>
      </w:tr>
      <w:tr w:rsidR="005721C3" w:rsidRPr="00C05C6B" w14:paraId="307EA0C3" w14:textId="77777777" w:rsidTr="05A5E8C4">
        <w:tc>
          <w:tcPr>
            <w:tcW w:w="592" w:type="dxa"/>
          </w:tcPr>
          <w:p w14:paraId="34F7F9D9" w14:textId="6C622AD4" w:rsidR="004D2F89" w:rsidRPr="00C05C6B" w:rsidRDefault="004D2F89" w:rsidP="00A225E1">
            <w:pPr>
              <w:spacing w:before="120" w:after="120"/>
              <w:rPr>
                <w:color w:val="000000" w:themeColor="text1"/>
                <w:lang w:val="fr-BE"/>
              </w:rPr>
            </w:pPr>
            <w:r w:rsidRPr="00C05C6B">
              <w:rPr>
                <w:color w:val="000000" w:themeColor="text1"/>
                <w:lang w:val="fr-BE"/>
              </w:rPr>
              <w:t>12</w:t>
            </w:r>
          </w:p>
        </w:tc>
        <w:tc>
          <w:tcPr>
            <w:tcW w:w="4459" w:type="dxa"/>
          </w:tcPr>
          <w:p w14:paraId="2838C8E2" w14:textId="3CA0D142" w:rsidR="004D2F89" w:rsidRPr="00C05C6B" w:rsidRDefault="004D2F89" w:rsidP="00A225E1">
            <w:pPr>
              <w:spacing w:before="120" w:after="120"/>
              <w:rPr>
                <w:color w:val="000000" w:themeColor="text1"/>
                <w:lang w:val="fr-BE"/>
              </w:rPr>
            </w:pPr>
            <w:r w:rsidRPr="00C05C6B">
              <w:rPr>
                <w:color w:val="000000" w:themeColor="text1"/>
                <w:lang w:val="fr-BE"/>
              </w:rPr>
              <w:t>Indépendant</w:t>
            </w:r>
          </w:p>
        </w:tc>
        <w:tc>
          <w:tcPr>
            <w:tcW w:w="8269" w:type="dxa"/>
            <w:vMerge/>
          </w:tcPr>
          <w:p w14:paraId="20712AAB" w14:textId="3FCBCA66" w:rsidR="004D2F89" w:rsidRPr="00C05C6B" w:rsidRDefault="004D2F89" w:rsidP="00A225E1">
            <w:pPr>
              <w:spacing w:before="120" w:after="120"/>
              <w:rPr>
                <w:color w:val="000000" w:themeColor="text1"/>
                <w:lang w:val="fr-BE"/>
              </w:rPr>
            </w:pPr>
          </w:p>
        </w:tc>
      </w:tr>
      <w:tr w:rsidR="005721C3" w:rsidRPr="00C05C6B" w14:paraId="6B49AF94" w14:textId="77777777" w:rsidTr="05A5E8C4">
        <w:tc>
          <w:tcPr>
            <w:tcW w:w="592" w:type="dxa"/>
          </w:tcPr>
          <w:p w14:paraId="094CCB34" w14:textId="22C8B2CC" w:rsidR="004D2F89" w:rsidRPr="00C05C6B" w:rsidRDefault="004D2F89" w:rsidP="00A225E1">
            <w:pPr>
              <w:spacing w:before="120" w:after="120"/>
              <w:rPr>
                <w:color w:val="000000" w:themeColor="text1"/>
                <w:lang w:val="fr-BE"/>
              </w:rPr>
            </w:pPr>
            <w:r w:rsidRPr="00C05C6B">
              <w:rPr>
                <w:color w:val="000000" w:themeColor="text1"/>
                <w:lang w:val="fr-BE"/>
              </w:rPr>
              <w:t>13</w:t>
            </w:r>
          </w:p>
        </w:tc>
        <w:tc>
          <w:tcPr>
            <w:tcW w:w="4459" w:type="dxa"/>
          </w:tcPr>
          <w:p w14:paraId="621C4F7F" w14:textId="0088A6D9" w:rsidR="004D2F89" w:rsidRPr="00C05C6B" w:rsidRDefault="004D2F89" w:rsidP="00A225E1">
            <w:pPr>
              <w:spacing w:before="120" w:after="120"/>
              <w:rPr>
                <w:color w:val="000000" w:themeColor="text1"/>
                <w:lang w:val="fr-BE"/>
              </w:rPr>
            </w:pPr>
            <w:r w:rsidRPr="00C05C6B">
              <w:rPr>
                <w:color w:val="000000" w:themeColor="text1"/>
                <w:lang w:val="fr-BE"/>
              </w:rPr>
              <w:t>Indépendant</w:t>
            </w:r>
          </w:p>
        </w:tc>
        <w:tc>
          <w:tcPr>
            <w:tcW w:w="8269" w:type="dxa"/>
            <w:vMerge/>
          </w:tcPr>
          <w:p w14:paraId="15013B39" w14:textId="60FE15F5" w:rsidR="004D2F89" w:rsidRPr="00C05C6B" w:rsidRDefault="004D2F89" w:rsidP="00A225E1">
            <w:pPr>
              <w:spacing w:before="120" w:after="120"/>
              <w:rPr>
                <w:color w:val="000000" w:themeColor="text1"/>
                <w:lang w:val="fr-BE"/>
              </w:rPr>
            </w:pPr>
          </w:p>
        </w:tc>
      </w:tr>
      <w:tr w:rsidR="005721C3" w:rsidRPr="00C05C6B" w14:paraId="514EBBDA" w14:textId="77777777" w:rsidTr="05A5E8C4">
        <w:tc>
          <w:tcPr>
            <w:tcW w:w="592" w:type="dxa"/>
          </w:tcPr>
          <w:p w14:paraId="5FFFD584" w14:textId="7A003DAA" w:rsidR="004D2F89" w:rsidRPr="00C05C6B" w:rsidRDefault="004D2F89" w:rsidP="00A225E1">
            <w:pPr>
              <w:spacing w:before="120" w:after="120"/>
              <w:rPr>
                <w:color w:val="000000" w:themeColor="text1"/>
                <w:lang w:val="fr-BE"/>
              </w:rPr>
            </w:pPr>
            <w:r w:rsidRPr="00C05C6B">
              <w:rPr>
                <w:color w:val="000000" w:themeColor="text1"/>
                <w:lang w:val="fr-BE"/>
              </w:rPr>
              <w:lastRenderedPageBreak/>
              <w:t>14</w:t>
            </w:r>
          </w:p>
        </w:tc>
        <w:tc>
          <w:tcPr>
            <w:tcW w:w="4459" w:type="dxa"/>
          </w:tcPr>
          <w:p w14:paraId="74AF069C" w14:textId="15758C74" w:rsidR="004D2F89" w:rsidRPr="00C05C6B" w:rsidRDefault="004D2F89" w:rsidP="00A225E1">
            <w:pPr>
              <w:spacing w:before="120" w:after="120"/>
              <w:rPr>
                <w:color w:val="000000" w:themeColor="text1"/>
                <w:lang w:val="fr-BE"/>
              </w:rPr>
            </w:pPr>
            <w:r w:rsidRPr="00C05C6B">
              <w:rPr>
                <w:color w:val="000000" w:themeColor="text1"/>
                <w:lang w:val="fr-BE"/>
              </w:rPr>
              <w:t>Salarié</w:t>
            </w:r>
          </w:p>
        </w:tc>
        <w:tc>
          <w:tcPr>
            <w:tcW w:w="8269" w:type="dxa"/>
            <w:vMerge/>
          </w:tcPr>
          <w:p w14:paraId="2CC9B5C3" w14:textId="0114DC8D" w:rsidR="004D2F89" w:rsidRPr="00C05C6B" w:rsidRDefault="004D2F89" w:rsidP="00A225E1">
            <w:pPr>
              <w:spacing w:before="120" w:after="120"/>
              <w:rPr>
                <w:color w:val="000000" w:themeColor="text1"/>
                <w:lang w:val="fr-BE"/>
              </w:rPr>
            </w:pPr>
          </w:p>
        </w:tc>
      </w:tr>
      <w:tr w:rsidR="005721C3" w:rsidRPr="00C05C6B" w14:paraId="686DB740" w14:textId="77777777" w:rsidTr="05A5E8C4">
        <w:tc>
          <w:tcPr>
            <w:tcW w:w="592" w:type="dxa"/>
          </w:tcPr>
          <w:p w14:paraId="6622631E" w14:textId="79CD7F6D" w:rsidR="004D2F89" w:rsidRPr="00C05C6B" w:rsidRDefault="004D2F89" w:rsidP="00A225E1">
            <w:pPr>
              <w:spacing w:before="120" w:after="120"/>
              <w:rPr>
                <w:color w:val="000000" w:themeColor="text1"/>
                <w:lang w:val="fr-BE"/>
              </w:rPr>
            </w:pPr>
            <w:r w:rsidRPr="00C05C6B">
              <w:rPr>
                <w:color w:val="000000" w:themeColor="text1"/>
                <w:lang w:val="fr-BE"/>
              </w:rPr>
              <w:t>15</w:t>
            </w:r>
          </w:p>
        </w:tc>
        <w:tc>
          <w:tcPr>
            <w:tcW w:w="4459" w:type="dxa"/>
          </w:tcPr>
          <w:p w14:paraId="50416F22" w14:textId="599A0BC4" w:rsidR="004D2F89" w:rsidRPr="00C05C6B" w:rsidRDefault="004D2F89" w:rsidP="00A225E1">
            <w:pPr>
              <w:spacing w:before="120" w:after="120"/>
              <w:rPr>
                <w:color w:val="000000" w:themeColor="text1"/>
                <w:lang w:val="fr-BE"/>
              </w:rPr>
            </w:pPr>
            <w:r w:rsidRPr="00C05C6B">
              <w:rPr>
                <w:color w:val="000000" w:themeColor="text1"/>
                <w:lang w:val="fr-BE"/>
              </w:rPr>
              <w:t>Indépendant</w:t>
            </w:r>
          </w:p>
        </w:tc>
        <w:tc>
          <w:tcPr>
            <w:tcW w:w="8269" w:type="dxa"/>
            <w:vMerge/>
          </w:tcPr>
          <w:p w14:paraId="3D3D0175" w14:textId="26EBDD8A" w:rsidR="004D2F89" w:rsidRPr="00C05C6B" w:rsidRDefault="004D2F89" w:rsidP="00A225E1">
            <w:pPr>
              <w:spacing w:before="120" w:after="120"/>
              <w:rPr>
                <w:color w:val="000000" w:themeColor="text1"/>
                <w:lang w:val="fr-BE"/>
              </w:rPr>
            </w:pPr>
          </w:p>
        </w:tc>
      </w:tr>
      <w:tr w:rsidR="005721C3" w:rsidRPr="00C05C6B" w14:paraId="5C2A1178" w14:textId="77777777" w:rsidTr="05A5E8C4">
        <w:tc>
          <w:tcPr>
            <w:tcW w:w="592" w:type="dxa"/>
          </w:tcPr>
          <w:p w14:paraId="25F92729" w14:textId="014699DC" w:rsidR="004D2F89" w:rsidRPr="00C05C6B" w:rsidRDefault="004D2F89" w:rsidP="00A225E1">
            <w:pPr>
              <w:spacing w:before="120" w:after="120"/>
              <w:rPr>
                <w:color w:val="000000" w:themeColor="text1"/>
                <w:lang w:val="fr-BE"/>
              </w:rPr>
            </w:pPr>
            <w:r w:rsidRPr="00C05C6B">
              <w:rPr>
                <w:color w:val="000000" w:themeColor="text1"/>
                <w:lang w:val="fr-BE"/>
              </w:rPr>
              <w:t>16</w:t>
            </w:r>
          </w:p>
        </w:tc>
        <w:tc>
          <w:tcPr>
            <w:tcW w:w="4459" w:type="dxa"/>
          </w:tcPr>
          <w:p w14:paraId="62601401" w14:textId="05C24A71" w:rsidR="004D2F89" w:rsidRPr="00C05C6B" w:rsidRDefault="004D2F89" w:rsidP="00A225E1">
            <w:pPr>
              <w:spacing w:before="120" w:after="120"/>
              <w:rPr>
                <w:color w:val="000000" w:themeColor="text1"/>
                <w:lang w:val="fr-BE"/>
              </w:rPr>
            </w:pPr>
            <w:r w:rsidRPr="00C05C6B">
              <w:rPr>
                <w:color w:val="000000" w:themeColor="text1"/>
                <w:lang w:val="fr-BE"/>
              </w:rPr>
              <w:t>Salarié</w:t>
            </w:r>
          </w:p>
        </w:tc>
        <w:tc>
          <w:tcPr>
            <w:tcW w:w="8269" w:type="dxa"/>
            <w:vMerge/>
          </w:tcPr>
          <w:p w14:paraId="75A52930" w14:textId="72D1C10D" w:rsidR="004D2F89" w:rsidRPr="00C05C6B" w:rsidRDefault="004D2F89" w:rsidP="00A225E1">
            <w:pPr>
              <w:spacing w:before="120" w:after="120"/>
              <w:rPr>
                <w:color w:val="000000" w:themeColor="text1"/>
                <w:lang w:val="fr-BE"/>
              </w:rPr>
            </w:pPr>
          </w:p>
        </w:tc>
      </w:tr>
      <w:tr w:rsidR="005721C3" w:rsidRPr="00C05C6B" w14:paraId="01A4DBA2" w14:textId="77777777" w:rsidTr="05A5E8C4">
        <w:tc>
          <w:tcPr>
            <w:tcW w:w="592" w:type="dxa"/>
          </w:tcPr>
          <w:p w14:paraId="35BD396B" w14:textId="560B5183" w:rsidR="004D2F89" w:rsidRPr="00C05C6B" w:rsidRDefault="004D2F89" w:rsidP="00A225E1">
            <w:pPr>
              <w:spacing w:before="120" w:after="120"/>
              <w:rPr>
                <w:color w:val="000000" w:themeColor="text1"/>
                <w:lang w:val="fr-BE"/>
              </w:rPr>
            </w:pPr>
            <w:r w:rsidRPr="00C05C6B">
              <w:rPr>
                <w:color w:val="000000" w:themeColor="text1"/>
                <w:lang w:val="fr-BE"/>
              </w:rPr>
              <w:t>17</w:t>
            </w:r>
          </w:p>
        </w:tc>
        <w:tc>
          <w:tcPr>
            <w:tcW w:w="4459" w:type="dxa"/>
          </w:tcPr>
          <w:p w14:paraId="37508979" w14:textId="09AE7FF6" w:rsidR="004D2F89" w:rsidRPr="00C05C6B" w:rsidRDefault="004D2F89" w:rsidP="00A225E1">
            <w:pPr>
              <w:spacing w:before="120" w:after="120"/>
              <w:rPr>
                <w:color w:val="000000" w:themeColor="text1"/>
                <w:lang w:val="fr-BE"/>
              </w:rPr>
            </w:pPr>
            <w:r w:rsidRPr="00C05C6B">
              <w:rPr>
                <w:color w:val="000000" w:themeColor="text1"/>
                <w:lang w:val="fr-BE"/>
              </w:rPr>
              <w:t>Indépendant</w:t>
            </w:r>
          </w:p>
        </w:tc>
        <w:tc>
          <w:tcPr>
            <w:tcW w:w="8269" w:type="dxa"/>
            <w:vMerge/>
          </w:tcPr>
          <w:p w14:paraId="2AA4718C" w14:textId="34824E6F" w:rsidR="004D2F89" w:rsidRPr="00C05C6B" w:rsidRDefault="004D2F89" w:rsidP="00A225E1">
            <w:pPr>
              <w:spacing w:before="120" w:after="120"/>
              <w:rPr>
                <w:color w:val="000000" w:themeColor="text1"/>
                <w:lang w:val="fr-BE"/>
              </w:rPr>
            </w:pPr>
          </w:p>
        </w:tc>
      </w:tr>
      <w:tr w:rsidR="005721C3" w:rsidRPr="00C05C6B" w14:paraId="1AFA2C9C" w14:textId="77777777" w:rsidTr="05A5E8C4">
        <w:tc>
          <w:tcPr>
            <w:tcW w:w="592" w:type="dxa"/>
          </w:tcPr>
          <w:p w14:paraId="32220249" w14:textId="1420254D" w:rsidR="004D2F89" w:rsidRPr="00C05C6B" w:rsidRDefault="004D2F89" w:rsidP="00A225E1">
            <w:pPr>
              <w:spacing w:before="120" w:after="120"/>
              <w:rPr>
                <w:color w:val="000000" w:themeColor="text1"/>
                <w:lang w:val="fr-BE"/>
              </w:rPr>
            </w:pPr>
            <w:r w:rsidRPr="00C05C6B">
              <w:rPr>
                <w:color w:val="000000" w:themeColor="text1"/>
                <w:lang w:val="fr-BE"/>
              </w:rPr>
              <w:t>18</w:t>
            </w:r>
          </w:p>
        </w:tc>
        <w:tc>
          <w:tcPr>
            <w:tcW w:w="4459" w:type="dxa"/>
          </w:tcPr>
          <w:p w14:paraId="5DBE828F" w14:textId="066FA89C" w:rsidR="004D2F89" w:rsidRPr="00C05C6B" w:rsidRDefault="004D2F89" w:rsidP="00A225E1">
            <w:pPr>
              <w:spacing w:before="120" w:after="120"/>
              <w:rPr>
                <w:color w:val="000000" w:themeColor="text1"/>
                <w:lang w:val="fr-BE"/>
              </w:rPr>
            </w:pPr>
            <w:r w:rsidRPr="00C05C6B">
              <w:rPr>
                <w:color w:val="000000" w:themeColor="text1"/>
                <w:lang w:val="fr-BE"/>
              </w:rPr>
              <w:t>Indépendant</w:t>
            </w:r>
          </w:p>
        </w:tc>
        <w:tc>
          <w:tcPr>
            <w:tcW w:w="8269" w:type="dxa"/>
            <w:vMerge/>
          </w:tcPr>
          <w:p w14:paraId="4E2C77BB" w14:textId="0188B14C" w:rsidR="004D2F89" w:rsidRPr="00C05C6B" w:rsidRDefault="004D2F89" w:rsidP="00A225E1">
            <w:pPr>
              <w:spacing w:before="120" w:after="120"/>
              <w:rPr>
                <w:color w:val="000000" w:themeColor="text1"/>
                <w:lang w:val="fr-BE"/>
              </w:rPr>
            </w:pPr>
          </w:p>
        </w:tc>
      </w:tr>
      <w:tr w:rsidR="005721C3" w:rsidRPr="00C05C6B" w14:paraId="35EEF783" w14:textId="77777777" w:rsidTr="05A5E8C4">
        <w:tc>
          <w:tcPr>
            <w:tcW w:w="592" w:type="dxa"/>
          </w:tcPr>
          <w:p w14:paraId="22292A58" w14:textId="4A0A19D7" w:rsidR="004D2F89" w:rsidRPr="00C05C6B" w:rsidRDefault="004D2F89" w:rsidP="00A225E1">
            <w:pPr>
              <w:spacing w:before="120" w:after="120"/>
              <w:rPr>
                <w:color w:val="000000" w:themeColor="text1"/>
                <w:lang w:val="fr-BE"/>
              </w:rPr>
            </w:pPr>
            <w:r w:rsidRPr="00C05C6B">
              <w:rPr>
                <w:color w:val="000000" w:themeColor="text1"/>
                <w:lang w:val="fr-BE"/>
              </w:rPr>
              <w:t>19</w:t>
            </w:r>
          </w:p>
        </w:tc>
        <w:tc>
          <w:tcPr>
            <w:tcW w:w="4459" w:type="dxa"/>
          </w:tcPr>
          <w:p w14:paraId="204A3D59" w14:textId="04A40A8B" w:rsidR="004D2F89" w:rsidRPr="00C05C6B" w:rsidRDefault="004D2F89" w:rsidP="00A225E1">
            <w:pPr>
              <w:spacing w:before="120" w:after="120"/>
              <w:rPr>
                <w:color w:val="000000" w:themeColor="text1"/>
                <w:lang w:val="fr-BE"/>
              </w:rPr>
            </w:pPr>
            <w:r w:rsidRPr="00C05C6B">
              <w:rPr>
                <w:color w:val="000000" w:themeColor="text1"/>
                <w:lang w:val="fr-BE"/>
              </w:rPr>
              <w:t>Indépendant</w:t>
            </w:r>
          </w:p>
        </w:tc>
        <w:tc>
          <w:tcPr>
            <w:tcW w:w="8269" w:type="dxa"/>
            <w:vMerge/>
          </w:tcPr>
          <w:p w14:paraId="017D1082" w14:textId="3F9551B5" w:rsidR="004D2F89" w:rsidRPr="00C05C6B" w:rsidRDefault="004D2F89" w:rsidP="00A225E1">
            <w:pPr>
              <w:spacing w:before="120" w:after="120"/>
              <w:rPr>
                <w:color w:val="000000" w:themeColor="text1"/>
                <w:lang w:val="fr-BE"/>
              </w:rPr>
            </w:pPr>
          </w:p>
        </w:tc>
      </w:tr>
      <w:tr w:rsidR="004D2F89" w:rsidRPr="00C05C6B" w14:paraId="212B358D" w14:textId="77777777" w:rsidTr="05A5E8C4">
        <w:tc>
          <w:tcPr>
            <w:tcW w:w="592" w:type="dxa"/>
          </w:tcPr>
          <w:p w14:paraId="30F8D074" w14:textId="374F7BF1" w:rsidR="004D2F89" w:rsidRPr="00C05C6B" w:rsidRDefault="004D2F89" w:rsidP="00A225E1">
            <w:pPr>
              <w:spacing w:before="120" w:after="120"/>
              <w:rPr>
                <w:color w:val="000000" w:themeColor="text1"/>
                <w:lang w:val="fr-BE"/>
              </w:rPr>
            </w:pPr>
            <w:r w:rsidRPr="00C05C6B">
              <w:rPr>
                <w:color w:val="000000" w:themeColor="text1"/>
                <w:lang w:val="fr-BE"/>
              </w:rPr>
              <w:t>20</w:t>
            </w:r>
          </w:p>
        </w:tc>
        <w:tc>
          <w:tcPr>
            <w:tcW w:w="4459" w:type="dxa"/>
          </w:tcPr>
          <w:p w14:paraId="5461C263" w14:textId="24352DDF" w:rsidR="004D2F89" w:rsidRPr="00C05C6B" w:rsidRDefault="004D2F89" w:rsidP="00A225E1">
            <w:pPr>
              <w:spacing w:before="120" w:after="120"/>
              <w:rPr>
                <w:color w:val="000000" w:themeColor="text1"/>
                <w:lang w:val="fr-BE"/>
              </w:rPr>
            </w:pPr>
            <w:r w:rsidRPr="00C05C6B">
              <w:rPr>
                <w:color w:val="000000" w:themeColor="text1"/>
                <w:lang w:val="fr-BE"/>
              </w:rPr>
              <w:t>Militant</w:t>
            </w:r>
          </w:p>
        </w:tc>
        <w:tc>
          <w:tcPr>
            <w:tcW w:w="8269" w:type="dxa"/>
            <w:vMerge/>
          </w:tcPr>
          <w:p w14:paraId="3E4611F2" w14:textId="6F6B5364" w:rsidR="004D2F89" w:rsidRPr="00C05C6B" w:rsidRDefault="004D2F89" w:rsidP="00A225E1">
            <w:pPr>
              <w:spacing w:before="120" w:after="120"/>
              <w:rPr>
                <w:color w:val="000000" w:themeColor="text1"/>
                <w:lang w:val="fr-BE"/>
              </w:rPr>
            </w:pPr>
          </w:p>
        </w:tc>
      </w:tr>
    </w:tbl>
    <w:p w14:paraId="271C4D62" w14:textId="0E80E1A5" w:rsidR="000E2129" w:rsidRPr="00C05C6B" w:rsidRDefault="000E2129" w:rsidP="00A225E1">
      <w:pPr>
        <w:pStyle w:val="Paragraphedeliste"/>
        <w:spacing w:before="120" w:after="120"/>
        <w:contextualSpacing w:val="0"/>
        <w:rPr>
          <w:color w:val="000000" w:themeColor="text1"/>
          <w:lang w:val="fr-BE"/>
        </w:rPr>
      </w:pPr>
    </w:p>
    <w:p w14:paraId="015D3F40" w14:textId="77777777" w:rsidR="00D77529" w:rsidRPr="00C05C6B" w:rsidRDefault="00D77529" w:rsidP="00A225E1">
      <w:pPr>
        <w:pStyle w:val="Paragraphedeliste"/>
        <w:spacing w:before="120" w:after="120"/>
        <w:contextualSpacing w:val="0"/>
        <w:rPr>
          <w:color w:val="000000" w:themeColor="text1"/>
          <w:lang w:val="fr-BE"/>
        </w:rPr>
      </w:pPr>
    </w:p>
    <w:p w14:paraId="128AF8BB" w14:textId="48BF7F16" w:rsidR="00750DC7" w:rsidRPr="00C05C6B" w:rsidRDefault="00750DC7" w:rsidP="00A225E1">
      <w:pPr>
        <w:pStyle w:val="Titre3"/>
        <w:numPr>
          <w:ilvl w:val="0"/>
          <w:numId w:val="9"/>
        </w:numPr>
        <w:spacing w:before="120" w:beforeAutospacing="0" w:after="120" w:afterAutospacing="0"/>
        <w:rPr>
          <w:color w:val="000000" w:themeColor="text1"/>
        </w:rPr>
      </w:pPr>
      <w:bookmarkStart w:id="450" w:name="_Toc146804035"/>
      <w:bookmarkStart w:id="451" w:name="_Toc146804162"/>
      <w:bookmarkStart w:id="452" w:name="_Toc149396710"/>
      <w:bookmarkStart w:id="453" w:name="_Toc151300099"/>
      <w:bookmarkStart w:id="454" w:name="_Toc169527985"/>
      <w:r w:rsidRPr="00C05C6B">
        <w:rPr>
          <w:color w:val="000000" w:themeColor="text1"/>
        </w:rPr>
        <w:t>Guides d</w:t>
      </w:r>
      <w:bookmarkEnd w:id="450"/>
      <w:bookmarkEnd w:id="451"/>
      <w:r w:rsidR="00B13295" w:rsidRPr="00C05C6B">
        <w:rPr>
          <w:color w:val="000000" w:themeColor="text1"/>
        </w:rPr>
        <w:t>’entretiens par article</w:t>
      </w:r>
      <w:bookmarkEnd w:id="452"/>
      <w:bookmarkEnd w:id="453"/>
      <w:bookmarkEnd w:id="454"/>
    </w:p>
    <w:p w14:paraId="6D293455" w14:textId="1DC843D1" w:rsidR="00750DC7" w:rsidRPr="00C05C6B" w:rsidRDefault="00994FC7" w:rsidP="00A225E1">
      <w:pPr>
        <w:spacing w:before="120" w:after="120"/>
        <w:rPr>
          <w:b/>
          <w:color w:val="000000" w:themeColor="text1"/>
          <w:lang w:val="fr-BE"/>
        </w:rPr>
      </w:pPr>
      <w:r w:rsidRPr="00C05C6B">
        <w:rPr>
          <w:b/>
          <w:color w:val="000000" w:themeColor="text1"/>
          <w:lang w:val="fr-BE"/>
        </w:rPr>
        <w:t>Article 1</w:t>
      </w:r>
    </w:p>
    <w:p w14:paraId="5A06D00B" w14:textId="5A93F759" w:rsidR="00537CD4" w:rsidRPr="00C05C6B" w:rsidRDefault="00C62F5D"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t xml:space="preserve">Quel est votre regard sur la situation de l’industrie du taxi aujourd’hui ? </w:t>
      </w:r>
    </w:p>
    <w:p w14:paraId="6310F889" w14:textId="19EE75D5" w:rsidR="00537CD4" w:rsidRPr="00C05C6B" w:rsidRDefault="00C62F5D"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t>Quelles sont les grandes évolutions qui ont marqué le secteur ces dernières années ? Quels sont les incidents critiques, les moments marquants ?</w:t>
      </w:r>
    </w:p>
    <w:p w14:paraId="616CA7D9" w14:textId="496F140E" w:rsidR="00537CD4" w:rsidRPr="00C05C6B" w:rsidRDefault="00C62F5D"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t xml:space="preserve">Quels sont les points de tensions, les conflits du secteur ? </w:t>
      </w:r>
    </w:p>
    <w:p w14:paraId="3AFB4B8B" w14:textId="10891DAC" w:rsidR="00537CD4" w:rsidRPr="00C05C6B" w:rsidRDefault="00C62F5D"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t>Quel est le rôle de la technologie dans ces évolutions ou tensions ?</w:t>
      </w:r>
    </w:p>
    <w:p w14:paraId="70FC2E59" w14:textId="77777777" w:rsidR="00C62F5D" w:rsidRPr="00C05C6B" w:rsidRDefault="00C62F5D"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lastRenderedPageBreak/>
        <w:t xml:space="preserve">Que pensez-vous du rôle et des responsabilités qu’on que devrait avoir les politiques publiques, le gouvernement, les syndicats,  …. ? </w:t>
      </w:r>
    </w:p>
    <w:p w14:paraId="4D8C78A9" w14:textId="080469F4" w:rsidR="00750DC7" w:rsidRPr="00C05C6B" w:rsidRDefault="00994FC7" w:rsidP="00A225E1">
      <w:pPr>
        <w:spacing w:before="120" w:after="120"/>
        <w:rPr>
          <w:b/>
          <w:color w:val="000000" w:themeColor="text1"/>
          <w:lang w:val="fr-BE"/>
        </w:rPr>
      </w:pPr>
      <w:r w:rsidRPr="00C05C6B">
        <w:rPr>
          <w:b/>
          <w:color w:val="000000" w:themeColor="text1"/>
          <w:lang w:val="fr-BE"/>
        </w:rPr>
        <w:t>Article 2</w:t>
      </w:r>
    </w:p>
    <w:p w14:paraId="2C617CF9" w14:textId="2D9DEC53" w:rsidR="00537CD4" w:rsidRPr="00C05C6B" w:rsidRDefault="00F9024F" w:rsidP="00A225E1">
      <w:pPr>
        <w:spacing w:before="120" w:after="120"/>
        <w:rPr>
          <w:color w:val="000000" w:themeColor="text1"/>
          <w:lang w:val="fr-BE"/>
        </w:rPr>
      </w:pPr>
      <w:r w:rsidRPr="00C05C6B">
        <w:rPr>
          <w:color w:val="000000" w:themeColor="text1"/>
          <w:lang w:val="fr-BE"/>
        </w:rPr>
        <w:t xml:space="preserve">Equipe interne </w:t>
      </w:r>
      <w:r w:rsidR="000F777A" w:rsidRPr="00C05C6B">
        <w:rPr>
          <w:color w:val="000000" w:themeColor="text1"/>
          <w:lang w:val="fr-BE"/>
        </w:rPr>
        <w:t xml:space="preserve">plateforme K </w:t>
      </w:r>
    </w:p>
    <w:p w14:paraId="0C51A5C8" w14:textId="7BAA93F1" w:rsidR="00F9024F" w:rsidRPr="00C05C6B" w:rsidRDefault="00F9024F"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t>Informations du context professionnel du répondant (parcours, fonction, rôle, intégration)</w:t>
      </w:r>
    </w:p>
    <w:p w14:paraId="0D48A37A" w14:textId="2290E8B0" w:rsidR="00F9024F" w:rsidRPr="00C05C6B" w:rsidRDefault="00F9024F"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t>Qualification d’organisation (historique, objectifs</w:t>
      </w:r>
      <w:r w:rsidR="000F777A" w:rsidRPr="00C05C6B">
        <w:rPr>
          <w:color w:val="000000" w:themeColor="text1"/>
          <w:lang w:val="fr-BE"/>
        </w:rPr>
        <w:t xml:space="preserve"> court moyen et long terme</w:t>
      </w:r>
      <w:r w:rsidRPr="00C05C6B">
        <w:rPr>
          <w:color w:val="000000" w:themeColor="text1"/>
          <w:lang w:val="fr-BE"/>
        </w:rPr>
        <w:t>, missions, dispositifs managériaux)</w:t>
      </w:r>
    </w:p>
    <w:p w14:paraId="14E16437" w14:textId="3C9EBD21" w:rsidR="00F9024F" w:rsidRPr="00C05C6B" w:rsidRDefault="00F9024F"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t>Marché : Segment, stratégie, défis concurrentiels</w:t>
      </w:r>
    </w:p>
    <w:p w14:paraId="30CA7D85" w14:textId="4761C7AA" w:rsidR="00F9024F" w:rsidRPr="00C05C6B" w:rsidRDefault="00F9024F"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t>Ressources humaines : Composition, rôles, représentations des valeurs</w:t>
      </w:r>
    </w:p>
    <w:p w14:paraId="0D359ADB" w14:textId="63F60A03" w:rsidR="00F9024F" w:rsidRPr="00C05C6B" w:rsidRDefault="00F9024F"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t>Relation chauffeurs : types et fréquences des contacts, enjeux/difficultés, avantages, perceptions des leurs défis et réalités</w:t>
      </w:r>
    </w:p>
    <w:p w14:paraId="70EB016F" w14:textId="36934DFC" w:rsidR="00F9024F" w:rsidRPr="00C05C6B" w:rsidRDefault="00F9024F"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t>Technologie : descriptions des artefacts, place donnée</w:t>
      </w:r>
      <w:r w:rsidR="00D85023" w:rsidRPr="00C05C6B">
        <w:rPr>
          <w:color w:val="000000" w:themeColor="text1"/>
          <w:lang w:val="fr-BE"/>
        </w:rPr>
        <w:t xml:space="preserve"> à l’humain/technologie</w:t>
      </w:r>
      <w:r w:rsidRPr="00C05C6B">
        <w:rPr>
          <w:color w:val="000000" w:themeColor="text1"/>
          <w:lang w:val="fr-BE"/>
        </w:rPr>
        <w:t xml:space="preserve">, défis digitaux </w:t>
      </w:r>
    </w:p>
    <w:p w14:paraId="09AF0E5D" w14:textId="181B4511" w:rsidR="00F9024F" w:rsidRPr="00C05C6B" w:rsidRDefault="000F777A" w:rsidP="00A225E1">
      <w:pPr>
        <w:pStyle w:val="Paragraphedeliste"/>
        <w:numPr>
          <w:ilvl w:val="0"/>
          <w:numId w:val="7"/>
        </w:numPr>
        <w:spacing w:before="120" w:after="120"/>
        <w:contextualSpacing w:val="0"/>
        <w:rPr>
          <w:color w:val="000000" w:themeColor="text1"/>
          <w:lang w:val="fr-BE"/>
        </w:rPr>
      </w:pPr>
      <w:r w:rsidRPr="00C05C6B">
        <w:rPr>
          <w:color w:val="000000" w:themeColor="text1"/>
          <w:lang w:val="fr-BE"/>
        </w:rPr>
        <w:t xml:space="preserve">Relations externes : interlocuteurs, nature des relations, collaborations/ententes (autres plateformes, pouvoirs publics, syndicats, associations collectives)  </w:t>
      </w:r>
    </w:p>
    <w:p w14:paraId="7FEA23FD" w14:textId="227D2A6E" w:rsidR="00537CD4" w:rsidRPr="00C05C6B" w:rsidRDefault="00537CD4" w:rsidP="00A225E1">
      <w:pPr>
        <w:spacing w:before="120" w:after="120"/>
        <w:rPr>
          <w:color w:val="000000" w:themeColor="text1"/>
          <w:lang w:val="fr-BE"/>
        </w:rPr>
      </w:pPr>
      <w:r w:rsidRPr="00C05C6B">
        <w:rPr>
          <w:color w:val="000000" w:themeColor="text1"/>
          <w:lang w:val="fr-BE"/>
        </w:rPr>
        <w:t xml:space="preserve">Chauffeurs </w:t>
      </w:r>
    </w:p>
    <w:p w14:paraId="40D4483F" w14:textId="77777777" w:rsidR="000F777A" w:rsidRPr="00C05C6B" w:rsidRDefault="00537CD4" w:rsidP="00A225E1">
      <w:pPr>
        <w:pStyle w:val="Paragraphedeliste"/>
        <w:numPr>
          <w:ilvl w:val="0"/>
          <w:numId w:val="2"/>
        </w:numPr>
        <w:spacing w:before="120" w:after="120"/>
        <w:contextualSpacing w:val="0"/>
        <w:rPr>
          <w:color w:val="000000" w:themeColor="text1"/>
          <w:lang w:val="fr-BE" w:eastAsia="en-GB"/>
        </w:rPr>
      </w:pPr>
      <w:r w:rsidRPr="00C05C6B">
        <w:rPr>
          <w:color w:val="000000" w:themeColor="text1"/>
          <w:lang w:val="fr-BE" w:eastAsia="en-GB"/>
        </w:rPr>
        <w:t xml:space="preserve">Description des artefacts de la plateforme et de leurs </w:t>
      </w:r>
      <w:r w:rsidR="000F777A" w:rsidRPr="00C05C6B">
        <w:rPr>
          <w:color w:val="000000" w:themeColor="text1"/>
          <w:lang w:val="fr-BE" w:eastAsia="en-GB"/>
        </w:rPr>
        <w:t>évolutions</w:t>
      </w:r>
    </w:p>
    <w:p w14:paraId="7C10EE86" w14:textId="77777777" w:rsidR="000F777A" w:rsidRPr="00C05C6B" w:rsidRDefault="000F777A" w:rsidP="00A225E1">
      <w:pPr>
        <w:pStyle w:val="Paragraphedeliste"/>
        <w:numPr>
          <w:ilvl w:val="0"/>
          <w:numId w:val="2"/>
        </w:numPr>
        <w:spacing w:before="120" w:after="120"/>
        <w:contextualSpacing w:val="0"/>
        <w:rPr>
          <w:color w:val="000000" w:themeColor="text1"/>
          <w:lang w:val="fr-BE" w:eastAsia="en-GB"/>
        </w:rPr>
      </w:pPr>
      <w:r w:rsidRPr="00C05C6B">
        <w:rPr>
          <w:color w:val="000000" w:themeColor="text1"/>
          <w:lang w:val="fr-BE" w:eastAsia="en-GB"/>
        </w:rPr>
        <w:t>Fréquence de travail et organisation des courses</w:t>
      </w:r>
    </w:p>
    <w:p w14:paraId="67C67C1E" w14:textId="77777777" w:rsidR="000F777A" w:rsidRPr="00C05C6B" w:rsidRDefault="000F777A" w:rsidP="00A225E1">
      <w:pPr>
        <w:pStyle w:val="Paragraphedeliste"/>
        <w:numPr>
          <w:ilvl w:val="0"/>
          <w:numId w:val="2"/>
        </w:numPr>
        <w:spacing w:before="120" w:after="120"/>
        <w:contextualSpacing w:val="0"/>
        <w:rPr>
          <w:color w:val="000000" w:themeColor="text1"/>
          <w:lang w:val="fr-BE" w:eastAsia="en-GB"/>
        </w:rPr>
      </w:pPr>
      <w:r w:rsidRPr="00C05C6B">
        <w:rPr>
          <w:color w:val="000000" w:themeColor="text1"/>
          <w:lang w:val="fr-BE" w:eastAsia="en-GB"/>
        </w:rPr>
        <w:t>Journée ou semaine type</w:t>
      </w:r>
    </w:p>
    <w:p w14:paraId="74DEFC4E" w14:textId="77777777" w:rsidR="000F777A" w:rsidRPr="00C05C6B" w:rsidRDefault="000F777A" w:rsidP="00A225E1">
      <w:pPr>
        <w:pStyle w:val="Paragraphedeliste"/>
        <w:numPr>
          <w:ilvl w:val="0"/>
          <w:numId w:val="2"/>
        </w:numPr>
        <w:spacing w:before="120" w:after="120"/>
        <w:contextualSpacing w:val="0"/>
        <w:rPr>
          <w:color w:val="000000" w:themeColor="text1"/>
          <w:lang w:val="fr-BE" w:eastAsia="en-GB"/>
        </w:rPr>
      </w:pPr>
      <w:r w:rsidRPr="00C05C6B">
        <w:rPr>
          <w:color w:val="000000" w:themeColor="text1"/>
          <w:lang w:val="fr-BE" w:eastAsia="en-GB"/>
        </w:rPr>
        <w:t>Anecdote sur une meilleure et pire expérience de travail</w:t>
      </w:r>
    </w:p>
    <w:p w14:paraId="21809BE6" w14:textId="77777777" w:rsidR="000F777A" w:rsidRPr="00C05C6B" w:rsidRDefault="000F777A" w:rsidP="00A225E1">
      <w:pPr>
        <w:pStyle w:val="Paragraphedeliste"/>
        <w:numPr>
          <w:ilvl w:val="0"/>
          <w:numId w:val="2"/>
        </w:numPr>
        <w:spacing w:before="120" w:after="120"/>
        <w:contextualSpacing w:val="0"/>
        <w:rPr>
          <w:color w:val="000000" w:themeColor="text1"/>
          <w:lang w:val="fr-BE" w:eastAsia="en-GB"/>
        </w:rPr>
      </w:pPr>
      <w:r w:rsidRPr="00C05C6B">
        <w:rPr>
          <w:color w:val="000000" w:themeColor="text1"/>
          <w:lang w:val="fr-BE" w:eastAsia="en-GB"/>
        </w:rPr>
        <w:t>Contacts avec l’équipe managériale de la plateforme</w:t>
      </w:r>
    </w:p>
    <w:p w14:paraId="640A8175" w14:textId="77777777" w:rsidR="000F777A" w:rsidRPr="00C05C6B" w:rsidRDefault="000F777A" w:rsidP="00A225E1">
      <w:pPr>
        <w:pStyle w:val="Paragraphedeliste"/>
        <w:numPr>
          <w:ilvl w:val="0"/>
          <w:numId w:val="2"/>
        </w:numPr>
        <w:spacing w:before="120" w:after="120"/>
        <w:contextualSpacing w:val="0"/>
        <w:rPr>
          <w:color w:val="000000" w:themeColor="text1"/>
          <w:lang w:val="fr-BE" w:eastAsia="en-GB"/>
        </w:rPr>
      </w:pPr>
      <w:r w:rsidRPr="00C05C6B">
        <w:rPr>
          <w:color w:val="000000" w:themeColor="text1"/>
          <w:lang w:val="fr-BE" w:eastAsia="en-GB"/>
        </w:rPr>
        <w:lastRenderedPageBreak/>
        <w:t>Contacts avec d’autres travailleurs de la plateforme</w:t>
      </w:r>
    </w:p>
    <w:p w14:paraId="0323CD7B" w14:textId="6FEF6D85" w:rsidR="000F777A" w:rsidRPr="00C05C6B" w:rsidRDefault="000F777A" w:rsidP="00A225E1">
      <w:pPr>
        <w:pStyle w:val="Paragraphedeliste"/>
        <w:numPr>
          <w:ilvl w:val="0"/>
          <w:numId w:val="2"/>
        </w:numPr>
        <w:spacing w:before="120" w:after="120"/>
        <w:contextualSpacing w:val="0"/>
        <w:rPr>
          <w:color w:val="000000" w:themeColor="text1"/>
          <w:lang w:val="fr-BE" w:eastAsia="en-GB"/>
        </w:rPr>
      </w:pPr>
      <w:r w:rsidRPr="00C05C6B">
        <w:rPr>
          <w:color w:val="000000" w:themeColor="text1"/>
          <w:lang w:val="fr-BE" w:eastAsia="en-GB"/>
        </w:rPr>
        <w:t>Satisfaction globale et souhaits d’amélioration de la plateforme</w:t>
      </w:r>
    </w:p>
    <w:p w14:paraId="47E4BA2D" w14:textId="000DD284" w:rsidR="00750DC7" w:rsidRPr="00C05C6B" w:rsidRDefault="00994FC7" w:rsidP="00A225E1">
      <w:pPr>
        <w:spacing w:before="120" w:after="120"/>
        <w:rPr>
          <w:b/>
          <w:color w:val="000000" w:themeColor="text1"/>
          <w:lang w:val="fr-BE"/>
        </w:rPr>
      </w:pPr>
      <w:r w:rsidRPr="00C05C6B">
        <w:rPr>
          <w:b/>
          <w:color w:val="000000" w:themeColor="text1"/>
          <w:lang w:val="fr-BE"/>
        </w:rPr>
        <w:t xml:space="preserve">Article 3 </w:t>
      </w:r>
    </w:p>
    <w:p w14:paraId="015ED132" w14:textId="20BE10E7" w:rsidR="00825761" w:rsidRPr="00C05C6B" w:rsidRDefault="00933484" w:rsidP="00A225E1">
      <w:pPr>
        <w:pStyle w:val="Paragraphedeliste"/>
        <w:numPr>
          <w:ilvl w:val="0"/>
          <w:numId w:val="8"/>
        </w:numPr>
        <w:spacing w:before="120" w:after="120"/>
        <w:contextualSpacing w:val="0"/>
        <w:rPr>
          <w:color w:val="000000" w:themeColor="text1"/>
          <w:lang w:val="fr-BE"/>
        </w:rPr>
      </w:pPr>
      <w:r w:rsidRPr="00C05C6B">
        <w:rPr>
          <w:color w:val="000000" w:themeColor="text1"/>
          <w:lang w:val="fr-BE"/>
        </w:rPr>
        <w:t>Parcours personnel</w:t>
      </w:r>
    </w:p>
    <w:p w14:paraId="2D8C192A" w14:textId="096C506A" w:rsidR="00825761" w:rsidRPr="00C05C6B" w:rsidRDefault="00825761" w:rsidP="00A225E1">
      <w:pPr>
        <w:pStyle w:val="Paragraphedeliste"/>
        <w:numPr>
          <w:ilvl w:val="0"/>
          <w:numId w:val="8"/>
        </w:numPr>
        <w:spacing w:before="120" w:after="120"/>
        <w:contextualSpacing w:val="0"/>
        <w:rPr>
          <w:color w:val="000000" w:themeColor="text1"/>
          <w:lang w:val="fr-BE"/>
        </w:rPr>
      </w:pPr>
      <w:r w:rsidRPr="00C05C6B">
        <w:rPr>
          <w:color w:val="000000" w:themeColor="text1"/>
          <w:lang w:val="fr-BE"/>
        </w:rPr>
        <w:t>Emplois et activités antérieures</w:t>
      </w:r>
    </w:p>
    <w:p w14:paraId="72AE18B5" w14:textId="3AA6A086" w:rsidR="00825761" w:rsidRPr="00C05C6B" w:rsidRDefault="00825761" w:rsidP="00A225E1">
      <w:pPr>
        <w:pStyle w:val="Paragraphedeliste"/>
        <w:numPr>
          <w:ilvl w:val="0"/>
          <w:numId w:val="8"/>
        </w:numPr>
        <w:spacing w:before="120" w:after="120"/>
        <w:contextualSpacing w:val="0"/>
        <w:rPr>
          <w:color w:val="000000" w:themeColor="text1"/>
          <w:lang w:val="fr-BE"/>
        </w:rPr>
      </w:pPr>
      <w:r w:rsidRPr="00C05C6B">
        <w:rPr>
          <w:color w:val="000000" w:themeColor="text1"/>
          <w:lang w:val="fr-BE"/>
        </w:rPr>
        <w:t>Raisons du choix de la plateforme</w:t>
      </w:r>
    </w:p>
    <w:p w14:paraId="1BF6BBE6" w14:textId="6C678388" w:rsidR="00825761" w:rsidRPr="00C05C6B" w:rsidRDefault="00825761" w:rsidP="00A225E1">
      <w:pPr>
        <w:pStyle w:val="Paragraphedeliste"/>
        <w:numPr>
          <w:ilvl w:val="0"/>
          <w:numId w:val="8"/>
        </w:numPr>
        <w:spacing w:before="120" w:after="120"/>
        <w:contextualSpacing w:val="0"/>
        <w:rPr>
          <w:color w:val="000000" w:themeColor="text1"/>
          <w:lang w:val="fr-BE"/>
        </w:rPr>
      </w:pPr>
      <w:r w:rsidRPr="00C05C6B">
        <w:rPr>
          <w:color w:val="000000" w:themeColor="text1"/>
          <w:lang w:val="fr-BE"/>
        </w:rPr>
        <w:t xml:space="preserve">Éventuels </w:t>
      </w:r>
      <w:r w:rsidR="00D85023" w:rsidRPr="00C05C6B">
        <w:rPr>
          <w:color w:val="000000" w:themeColor="text1"/>
          <w:lang w:val="fr-BE"/>
        </w:rPr>
        <w:t xml:space="preserve">autres </w:t>
      </w:r>
      <w:r w:rsidRPr="00C05C6B">
        <w:rPr>
          <w:color w:val="000000" w:themeColor="text1"/>
          <w:lang w:val="fr-BE"/>
        </w:rPr>
        <w:t xml:space="preserve">emplois ou activités </w:t>
      </w:r>
    </w:p>
    <w:p w14:paraId="2D51D192" w14:textId="0C072740" w:rsidR="00825761" w:rsidRPr="00C05C6B" w:rsidRDefault="00DD57F9" w:rsidP="00A225E1">
      <w:pPr>
        <w:pStyle w:val="Paragraphedeliste"/>
        <w:numPr>
          <w:ilvl w:val="0"/>
          <w:numId w:val="8"/>
        </w:numPr>
        <w:spacing w:before="120" w:after="120"/>
        <w:contextualSpacing w:val="0"/>
        <w:rPr>
          <w:color w:val="000000" w:themeColor="text1"/>
          <w:lang w:val="fr-BE"/>
        </w:rPr>
      </w:pPr>
      <w:r w:rsidRPr="00C05C6B">
        <w:rPr>
          <w:color w:val="000000" w:themeColor="text1"/>
          <w:lang w:val="fr-BE"/>
        </w:rPr>
        <w:t>P</w:t>
      </w:r>
      <w:r w:rsidR="00825761" w:rsidRPr="00C05C6B">
        <w:rPr>
          <w:color w:val="000000" w:themeColor="text1"/>
          <w:lang w:val="fr-BE"/>
        </w:rPr>
        <w:t>erception</w:t>
      </w:r>
      <w:r w:rsidR="008A475A" w:rsidRPr="00C05C6B">
        <w:rPr>
          <w:color w:val="000000" w:themeColor="text1"/>
          <w:lang w:val="fr-BE"/>
        </w:rPr>
        <w:t>/ambitions sur</w:t>
      </w:r>
      <w:r w:rsidR="00825761" w:rsidRPr="00C05C6B">
        <w:rPr>
          <w:color w:val="000000" w:themeColor="text1"/>
          <w:lang w:val="fr-BE"/>
        </w:rPr>
        <w:t xml:space="preserve"> l’avenir professionnel </w:t>
      </w:r>
    </w:p>
    <w:p w14:paraId="09797A13" w14:textId="233174E1" w:rsidR="00B13295" w:rsidRPr="00C05C6B" w:rsidRDefault="00B13295" w:rsidP="00A225E1">
      <w:pPr>
        <w:pStyle w:val="Paragraphedeliste"/>
        <w:spacing w:before="120" w:after="120"/>
        <w:contextualSpacing w:val="0"/>
        <w:rPr>
          <w:color w:val="000000" w:themeColor="text1"/>
          <w:lang w:val="fr-BE"/>
        </w:rPr>
      </w:pPr>
    </w:p>
    <w:p w14:paraId="572B37F3" w14:textId="1249F029" w:rsidR="00C224A5" w:rsidRPr="00C05C6B" w:rsidRDefault="00C224A5" w:rsidP="00A225E1">
      <w:pPr>
        <w:pStyle w:val="Titre3"/>
        <w:numPr>
          <w:ilvl w:val="0"/>
          <w:numId w:val="9"/>
        </w:numPr>
        <w:spacing w:before="120" w:beforeAutospacing="0" w:after="120" w:afterAutospacing="0"/>
        <w:rPr>
          <w:color w:val="000000" w:themeColor="text1"/>
        </w:rPr>
      </w:pPr>
      <w:bookmarkStart w:id="455" w:name="_Toc146804036"/>
      <w:bookmarkStart w:id="456" w:name="_Toc146804163"/>
      <w:bookmarkStart w:id="457" w:name="_Toc149396711"/>
      <w:bookmarkStart w:id="458" w:name="_Toc151300100"/>
      <w:bookmarkStart w:id="459" w:name="_Toc169527986"/>
      <w:r w:rsidRPr="00C05C6B">
        <w:rPr>
          <w:color w:val="000000" w:themeColor="text1"/>
        </w:rPr>
        <w:t>Matériel suplémentaire à l’article 1</w:t>
      </w:r>
      <w:bookmarkEnd w:id="455"/>
      <w:bookmarkEnd w:id="456"/>
      <w:bookmarkEnd w:id="457"/>
      <w:bookmarkEnd w:id="458"/>
      <w:bookmarkEnd w:id="459"/>
    </w:p>
    <w:p w14:paraId="45968367" w14:textId="1B68EC1C" w:rsidR="00340D46" w:rsidRPr="00C05C6B" w:rsidRDefault="00B13295" w:rsidP="00A225E1">
      <w:pPr>
        <w:spacing w:before="120" w:after="120"/>
        <w:rPr>
          <w:color w:val="000000" w:themeColor="text1"/>
          <w:lang w:val="en-US"/>
        </w:rPr>
      </w:pPr>
      <w:r w:rsidRPr="00C05C6B">
        <w:rPr>
          <w:color w:val="000000" w:themeColor="text1"/>
          <w:lang w:val="en-US"/>
        </w:rPr>
        <w:t>A</w:t>
      </w:r>
      <w:r w:rsidR="00340D46" w:rsidRPr="00C05C6B">
        <w:rPr>
          <w:color w:val="000000" w:themeColor="text1"/>
          <w:lang w:val="en-US"/>
        </w:rPr>
        <w:t>1 : Type of material used in analysis</w:t>
      </w:r>
    </w:p>
    <w:tbl>
      <w:tblPr>
        <w:tblStyle w:val="Grilledutableau"/>
        <w:tblW w:w="14312" w:type="dxa"/>
        <w:tblLook w:val="04A0" w:firstRow="1" w:lastRow="0" w:firstColumn="1" w:lastColumn="0" w:noHBand="0" w:noVBand="1"/>
      </w:tblPr>
      <w:tblGrid>
        <w:gridCol w:w="1577"/>
        <w:gridCol w:w="6498"/>
        <w:gridCol w:w="6237"/>
      </w:tblGrid>
      <w:tr w:rsidR="005721C3" w:rsidRPr="00C05C6B" w14:paraId="4FED4EEB" w14:textId="77777777" w:rsidTr="00D834A5">
        <w:trPr>
          <w:trHeight w:val="372"/>
        </w:trPr>
        <w:tc>
          <w:tcPr>
            <w:tcW w:w="1577" w:type="dxa"/>
          </w:tcPr>
          <w:p w14:paraId="3A3BE102" w14:textId="77777777" w:rsidR="00340D46" w:rsidRPr="00C05C6B" w:rsidRDefault="00340D46" w:rsidP="00A225E1">
            <w:pPr>
              <w:spacing w:before="120" w:after="120"/>
              <w:rPr>
                <w:color w:val="000000" w:themeColor="text1"/>
                <w:lang w:val="en-US"/>
              </w:rPr>
            </w:pPr>
          </w:p>
        </w:tc>
        <w:tc>
          <w:tcPr>
            <w:tcW w:w="6498" w:type="dxa"/>
          </w:tcPr>
          <w:p w14:paraId="2633D45B" w14:textId="77777777" w:rsidR="00340D46" w:rsidRPr="00C05C6B" w:rsidRDefault="00340D46" w:rsidP="00A225E1">
            <w:pPr>
              <w:spacing w:before="120" w:after="120"/>
              <w:rPr>
                <w:color w:val="000000" w:themeColor="text1"/>
                <w:lang w:val="fr-BE"/>
              </w:rPr>
            </w:pPr>
            <w:r w:rsidRPr="00C05C6B">
              <w:rPr>
                <w:color w:val="000000" w:themeColor="text1"/>
                <w:lang w:val="fr-BE"/>
              </w:rPr>
              <w:t>Type of material</w:t>
            </w:r>
          </w:p>
        </w:tc>
        <w:tc>
          <w:tcPr>
            <w:tcW w:w="6237" w:type="dxa"/>
          </w:tcPr>
          <w:p w14:paraId="2D667D9A" w14:textId="77777777" w:rsidR="00340D46" w:rsidRPr="00C05C6B" w:rsidRDefault="00340D46" w:rsidP="00A225E1">
            <w:pPr>
              <w:spacing w:before="120" w:after="120"/>
              <w:rPr>
                <w:color w:val="000000" w:themeColor="text1"/>
                <w:lang w:val="fr-BE"/>
              </w:rPr>
            </w:pPr>
            <w:r w:rsidRPr="00C05C6B">
              <w:rPr>
                <w:color w:val="000000" w:themeColor="text1"/>
                <w:lang w:val="fr-BE"/>
              </w:rPr>
              <w:t>Use in analysis</w:t>
            </w:r>
          </w:p>
        </w:tc>
      </w:tr>
      <w:tr w:rsidR="005721C3" w:rsidRPr="0031713E" w14:paraId="2F1C2E02" w14:textId="77777777" w:rsidTr="00D77529">
        <w:trPr>
          <w:trHeight w:val="96"/>
        </w:trPr>
        <w:tc>
          <w:tcPr>
            <w:tcW w:w="1577" w:type="dxa"/>
            <w:vAlign w:val="center"/>
          </w:tcPr>
          <w:p w14:paraId="5DF95C45" w14:textId="77777777" w:rsidR="00340D46" w:rsidRPr="00C05C6B" w:rsidRDefault="00340D46" w:rsidP="00A225E1">
            <w:pPr>
              <w:spacing w:before="120" w:after="120"/>
              <w:rPr>
                <w:color w:val="000000" w:themeColor="text1"/>
                <w:lang w:val="fr-BE"/>
              </w:rPr>
            </w:pPr>
            <w:r w:rsidRPr="00C05C6B">
              <w:rPr>
                <w:color w:val="000000" w:themeColor="text1"/>
                <w:lang w:val="fr-BE"/>
              </w:rPr>
              <w:t>Documents</w:t>
            </w:r>
          </w:p>
        </w:tc>
        <w:tc>
          <w:tcPr>
            <w:tcW w:w="6498" w:type="dxa"/>
          </w:tcPr>
          <w:p w14:paraId="4255A72C" w14:textId="77777777" w:rsidR="00340D46" w:rsidRPr="00C05C6B" w:rsidRDefault="00340D46" w:rsidP="00A225E1">
            <w:pPr>
              <w:pStyle w:val="Paragraphedeliste"/>
              <w:numPr>
                <w:ilvl w:val="0"/>
                <w:numId w:val="6"/>
              </w:numPr>
              <w:spacing w:before="120" w:after="120"/>
              <w:contextualSpacing w:val="0"/>
              <w:rPr>
                <w:color w:val="000000" w:themeColor="text1"/>
                <w:lang w:val="en-US"/>
              </w:rPr>
            </w:pPr>
            <w:r w:rsidRPr="00C05C6B">
              <w:rPr>
                <w:color w:val="000000" w:themeColor="text1"/>
                <w:lang w:val="en-US"/>
              </w:rPr>
              <w:t>Law database: Legislation regulating the sector/Reports of judgments</w:t>
            </w:r>
          </w:p>
          <w:p w14:paraId="6AFB103C" w14:textId="77777777" w:rsidR="00340D46" w:rsidRPr="00C05C6B" w:rsidRDefault="00340D46" w:rsidP="00A225E1">
            <w:pPr>
              <w:pStyle w:val="Paragraphedeliste"/>
              <w:numPr>
                <w:ilvl w:val="0"/>
                <w:numId w:val="6"/>
              </w:numPr>
              <w:spacing w:before="120" w:after="120"/>
              <w:contextualSpacing w:val="0"/>
              <w:rPr>
                <w:color w:val="000000" w:themeColor="text1"/>
                <w:lang w:val="fr-BE"/>
              </w:rPr>
            </w:pPr>
            <w:r w:rsidRPr="00C05C6B">
              <w:rPr>
                <w:color w:val="000000" w:themeColor="text1"/>
                <w:lang w:val="fr-BE"/>
              </w:rPr>
              <w:t>Reports/consultancy studies</w:t>
            </w:r>
          </w:p>
          <w:p w14:paraId="3CAAB20D" w14:textId="5A94EFB9" w:rsidR="00340D46" w:rsidRPr="00C05C6B" w:rsidRDefault="00340D46" w:rsidP="00A225E1">
            <w:pPr>
              <w:pStyle w:val="Paragraphedeliste"/>
              <w:numPr>
                <w:ilvl w:val="0"/>
                <w:numId w:val="6"/>
              </w:numPr>
              <w:spacing w:before="120" w:after="120"/>
              <w:contextualSpacing w:val="0"/>
              <w:rPr>
                <w:b/>
                <w:color w:val="000000" w:themeColor="text1"/>
                <w:lang w:val="en-US"/>
              </w:rPr>
            </w:pPr>
            <w:r w:rsidRPr="00C05C6B">
              <w:rPr>
                <w:color w:val="000000" w:themeColor="text1"/>
                <w:lang w:val="en-US"/>
              </w:rPr>
              <w:t>National and regional newspaper articles</w:t>
            </w:r>
          </w:p>
          <w:p w14:paraId="7B7D780F" w14:textId="77777777" w:rsidR="00340D46" w:rsidRPr="00C05C6B" w:rsidRDefault="00340D46" w:rsidP="00A225E1">
            <w:pPr>
              <w:pStyle w:val="Paragraphedeliste"/>
              <w:numPr>
                <w:ilvl w:val="0"/>
                <w:numId w:val="6"/>
              </w:numPr>
              <w:spacing w:before="120" w:after="120"/>
              <w:contextualSpacing w:val="0"/>
              <w:rPr>
                <w:color w:val="000000" w:themeColor="text1"/>
                <w:lang w:val="en-US"/>
              </w:rPr>
            </w:pPr>
            <w:r w:rsidRPr="00C05C6B">
              <w:rPr>
                <w:color w:val="000000" w:themeColor="text1"/>
                <w:lang w:val="en-US"/>
              </w:rPr>
              <w:lastRenderedPageBreak/>
              <w:t>Network</w:t>
            </w:r>
            <w:r w:rsidRPr="00C05C6B">
              <w:rPr>
                <w:b/>
                <w:color w:val="000000" w:themeColor="text1"/>
                <w:lang w:val="en-US"/>
              </w:rPr>
              <w:t xml:space="preserve">s: </w:t>
            </w:r>
            <w:r w:rsidRPr="00C05C6B">
              <w:rPr>
                <w:color w:val="000000" w:themeColor="text1"/>
                <w:lang w:val="en-US"/>
              </w:rPr>
              <w:t>Facebook groups of drivers/Official groups of unions’ publications</w:t>
            </w:r>
          </w:p>
        </w:tc>
        <w:tc>
          <w:tcPr>
            <w:tcW w:w="6237" w:type="dxa"/>
          </w:tcPr>
          <w:p w14:paraId="1773C167" w14:textId="77777777" w:rsidR="00340D46" w:rsidRPr="00C05C6B" w:rsidRDefault="00340D46" w:rsidP="00A225E1">
            <w:pPr>
              <w:pStyle w:val="Paragraphedeliste"/>
              <w:numPr>
                <w:ilvl w:val="0"/>
                <w:numId w:val="3"/>
              </w:numPr>
              <w:spacing w:before="120" w:after="120"/>
              <w:contextualSpacing w:val="0"/>
              <w:rPr>
                <w:color w:val="000000" w:themeColor="text1"/>
                <w:lang w:val="en-US"/>
              </w:rPr>
            </w:pPr>
            <w:r w:rsidRPr="00C05C6B">
              <w:rPr>
                <w:color w:val="000000" w:themeColor="text1"/>
                <w:lang w:val="en-US"/>
              </w:rPr>
              <w:lastRenderedPageBreak/>
              <w:t>Reconstruction of the timeline of key events</w:t>
            </w:r>
          </w:p>
          <w:p w14:paraId="4ECF39E6" w14:textId="77777777" w:rsidR="00340D46" w:rsidRPr="00C05C6B" w:rsidRDefault="00340D46" w:rsidP="00A225E1">
            <w:pPr>
              <w:pStyle w:val="Paragraphedeliste"/>
              <w:numPr>
                <w:ilvl w:val="0"/>
                <w:numId w:val="3"/>
              </w:numPr>
              <w:spacing w:before="120" w:after="120"/>
              <w:contextualSpacing w:val="0"/>
              <w:rPr>
                <w:color w:val="000000" w:themeColor="text1"/>
                <w:lang w:val="en-US"/>
              </w:rPr>
            </w:pPr>
            <w:r w:rsidRPr="00C05C6B">
              <w:rPr>
                <w:color w:val="000000" w:themeColor="text1"/>
                <w:lang w:val="en-US"/>
              </w:rPr>
              <w:t>Insights of the regulatory issues discussed by the actors</w:t>
            </w:r>
          </w:p>
          <w:p w14:paraId="7EED1035" w14:textId="77777777" w:rsidR="00340D46" w:rsidRPr="00C05C6B" w:rsidRDefault="00340D46" w:rsidP="00A225E1">
            <w:pPr>
              <w:pStyle w:val="Paragraphedeliste"/>
              <w:numPr>
                <w:ilvl w:val="0"/>
                <w:numId w:val="3"/>
              </w:numPr>
              <w:spacing w:before="120" w:after="120"/>
              <w:contextualSpacing w:val="0"/>
              <w:rPr>
                <w:color w:val="000000" w:themeColor="text1"/>
                <w:lang w:val="en-US"/>
              </w:rPr>
            </w:pPr>
            <w:r w:rsidRPr="00C05C6B">
              <w:rPr>
                <w:color w:val="000000" w:themeColor="text1"/>
                <w:lang w:val="en-US"/>
              </w:rPr>
              <w:t>Analysis of actions carried out by stakeholders</w:t>
            </w:r>
          </w:p>
          <w:p w14:paraId="6793B16B" w14:textId="77777777" w:rsidR="00340D46" w:rsidRPr="00C05C6B" w:rsidRDefault="00340D46" w:rsidP="00A225E1">
            <w:pPr>
              <w:pStyle w:val="Paragraphedeliste"/>
              <w:numPr>
                <w:ilvl w:val="0"/>
                <w:numId w:val="3"/>
              </w:numPr>
              <w:spacing w:before="120" w:after="120"/>
              <w:contextualSpacing w:val="0"/>
              <w:rPr>
                <w:b/>
                <w:color w:val="000000" w:themeColor="text1"/>
                <w:lang w:val="en-US"/>
              </w:rPr>
            </w:pPr>
            <w:r w:rsidRPr="00C05C6B">
              <w:rPr>
                <w:color w:val="000000" w:themeColor="text1"/>
                <w:lang w:val="en-US"/>
              </w:rPr>
              <w:lastRenderedPageBreak/>
              <w:t>Analysis of tensions and political dynamics as they played out in various arenas</w:t>
            </w:r>
          </w:p>
          <w:p w14:paraId="280A52EE" w14:textId="77777777" w:rsidR="00340D46" w:rsidRPr="00C05C6B" w:rsidRDefault="00340D46" w:rsidP="00A225E1">
            <w:pPr>
              <w:pStyle w:val="Paragraphedeliste"/>
              <w:numPr>
                <w:ilvl w:val="0"/>
                <w:numId w:val="3"/>
              </w:numPr>
              <w:spacing w:before="120" w:after="120"/>
              <w:contextualSpacing w:val="0"/>
              <w:rPr>
                <w:color w:val="000000" w:themeColor="text1"/>
                <w:lang w:val="en-US"/>
              </w:rPr>
            </w:pPr>
            <w:r w:rsidRPr="00C05C6B">
              <w:rPr>
                <w:color w:val="000000" w:themeColor="text1"/>
                <w:lang w:val="en-US"/>
              </w:rPr>
              <w:t>Analyses of representations and meanings given by actors in the media, reports and official documents</w:t>
            </w:r>
          </w:p>
        </w:tc>
      </w:tr>
      <w:tr w:rsidR="005721C3" w:rsidRPr="0031713E" w14:paraId="011DD4D5" w14:textId="77777777" w:rsidTr="00D77529">
        <w:trPr>
          <w:trHeight w:val="96"/>
        </w:trPr>
        <w:tc>
          <w:tcPr>
            <w:tcW w:w="1577" w:type="dxa"/>
            <w:vAlign w:val="center"/>
          </w:tcPr>
          <w:p w14:paraId="671DC962" w14:textId="77777777" w:rsidR="00340D46" w:rsidRPr="00C05C6B" w:rsidRDefault="00340D46" w:rsidP="00A225E1">
            <w:pPr>
              <w:spacing w:before="120" w:after="120"/>
              <w:rPr>
                <w:color w:val="000000" w:themeColor="text1"/>
                <w:lang w:val="fr-BE"/>
              </w:rPr>
            </w:pPr>
            <w:r w:rsidRPr="00C05C6B">
              <w:rPr>
                <w:color w:val="000000" w:themeColor="text1"/>
                <w:lang w:val="fr-BE"/>
              </w:rPr>
              <w:lastRenderedPageBreak/>
              <w:t>Interviews</w:t>
            </w:r>
          </w:p>
        </w:tc>
        <w:tc>
          <w:tcPr>
            <w:tcW w:w="6498" w:type="dxa"/>
          </w:tcPr>
          <w:p w14:paraId="7CC39974" w14:textId="77777777" w:rsidR="00340D46" w:rsidRPr="00C05C6B" w:rsidRDefault="00340D46" w:rsidP="00A225E1">
            <w:pPr>
              <w:pStyle w:val="Paragraphedeliste"/>
              <w:numPr>
                <w:ilvl w:val="0"/>
                <w:numId w:val="5"/>
              </w:numPr>
              <w:spacing w:before="120" w:after="120"/>
              <w:contextualSpacing w:val="0"/>
              <w:rPr>
                <w:color w:val="000000" w:themeColor="text1"/>
                <w:lang w:val="en-US"/>
              </w:rPr>
            </w:pPr>
            <w:r w:rsidRPr="00C05C6B">
              <w:rPr>
                <w:color w:val="000000" w:themeColor="text1"/>
                <w:lang w:val="en-US"/>
              </w:rPr>
              <w:t>Key stakeholders of the taxi sector</w:t>
            </w:r>
          </w:p>
          <w:p w14:paraId="79469E99" w14:textId="7D37DA62" w:rsidR="00340D46" w:rsidRPr="00C05C6B" w:rsidRDefault="00340D46" w:rsidP="00A225E1">
            <w:pPr>
              <w:pStyle w:val="Paragraphedeliste"/>
              <w:numPr>
                <w:ilvl w:val="0"/>
                <w:numId w:val="5"/>
              </w:numPr>
              <w:spacing w:before="120" w:after="120"/>
              <w:contextualSpacing w:val="0"/>
              <w:rPr>
                <w:color w:val="000000" w:themeColor="text1"/>
                <w:lang w:val="fr-BE"/>
              </w:rPr>
            </w:pPr>
            <w:r w:rsidRPr="00C05C6B">
              <w:rPr>
                <w:color w:val="000000" w:themeColor="text1"/>
                <w:lang w:val="fr-BE"/>
              </w:rPr>
              <w:t>Representatives of drivers' organisations</w:t>
            </w:r>
          </w:p>
        </w:tc>
        <w:tc>
          <w:tcPr>
            <w:tcW w:w="6237" w:type="dxa"/>
          </w:tcPr>
          <w:p w14:paraId="253F3990" w14:textId="77777777" w:rsidR="00340D46" w:rsidRPr="00C05C6B" w:rsidRDefault="00340D46" w:rsidP="00A225E1">
            <w:pPr>
              <w:pStyle w:val="Paragraphedeliste"/>
              <w:numPr>
                <w:ilvl w:val="0"/>
                <w:numId w:val="3"/>
              </w:numPr>
              <w:spacing w:before="120" w:after="120"/>
              <w:contextualSpacing w:val="0"/>
              <w:rPr>
                <w:color w:val="000000" w:themeColor="text1"/>
                <w:lang w:val="en-US"/>
              </w:rPr>
            </w:pPr>
            <w:r w:rsidRPr="00C05C6B">
              <w:rPr>
                <w:color w:val="000000" w:themeColor="text1"/>
                <w:lang w:val="en-US"/>
              </w:rPr>
              <w:t>Analysis by coding discursive registers, principles  and justification process by means of Order of worth (Boltanki &amp; Thévenot, 2005)</w:t>
            </w:r>
          </w:p>
          <w:p w14:paraId="05900509" w14:textId="1EBD6C31" w:rsidR="00340D46" w:rsidRPr="00C05C6B" w:rsidRDefault="00340D46" w:rsidP="00A225E1">
            <w:pPr>
              <w:pStyle w:val="Paragraphedeliste"/>
              <w:numPr>
                <w:ilvl w:val="0"/>
                <w:numId w:val="3"/>
              </w:numPr>
              <w:spacing w:before="120" w:after="120"/>
              <w:contextualSpacing w:val="0"/>
              <w:rPr>
                <w:color w:val="000000" w:themeColor="text1"/>
                <w:lang w:val="en-US"/>
              </w:rPr>
            </w:pPr>
            <w:r w:rsidRPr="00C05C6B">
              <w:rPr>
                <w:color w:val="000000" w:themeColor="text1"/>
                <w:lang w:val="en-US"/>
              </w:rPr>
              <w:t xml:space="preserve">Analysis of the justification process used for </w:t>
            </w:r>
            <w:r w:rsidRPr="00C05C6B">
              <w:rPr>
                <w:color w:val="000000" w:themeColor="text1"/>
                <w:lang w:val="en-US" w:eastAsia="fr-FR"/>
              </w:rPr>
              <w:t>strategic and political purposes (Fligstein and MacAdam; 2005).</w:t>
            </w:r>
          </w:p>
        </w:tc>
      </w:tr>
      <w:tr w:rsidR="00340D46" w:rsidRPr="0031713E" w14:paraId="3966CCD2" w14:textId="77777777" w:rsidTr="00D77529">
        <w:trPr>
          <w:trHeight w:val="1583"/>
        </w:trPr>
        <w:tc>
          <w:tcPr>
            <w:tcW w:w="1577" w:type="dxa"/>
            <w:vAlign w:val="center"/>
          </w:tcPr>
          <w:p w14:paraId="707AA972" w14:textId="77777777" w:rsidR="00340D46" w:rsidRPr="00C05C6B" w:rsidRDefault="00340D46" w:rsidP="00A225E1">
            <w:pPr>
              <w:spacing w:before="120" w:after="120"/>
              <w:rPr>
                <w:color w:val="000000" w:themeColor="text1"/>
                <w:lang w:val="fr-BE"/>
              </w:rPr>
            </w:pPr>
            <w:r w:rsidRPr="00C05C6B">
              <w:rPr>
                <w:color w:val="000000" w:themeColor="text1"/>
                <w:lang w:val="fr-BE"/>
              </w:rPr>
              <w:t>Observations</w:t>
            </w:r>
          </w:p>
        </w:tc>
        <w:tc>
          <w:tcPr>
            <w:tcW w:w="6498" w:type="dxa"/>
          </w:tcPr>
          <w:p w14:paraId="2CC371DA" w14:textId="77777777" w:rsidR="00340D46" w:rsidRPr="00C05C6B" w:rsidRDefault="00340D46" w:rsidP="00A225E1">
            <w:pPr>
              <w:pStyle w:val="Paragraphedeliste"/>
              <w:numPr>
                <w:ilvl w:val="0"/>
                <w:numId w:val="3"/>
              </w:numPr>
              <w:spacing w:before="120" w:after="120"/>
              <w:contextualSpacing w:val="0"/>
              <w:rPr>
                <w:color w:val="000000" w:themeColor="text1"/>
                <w:lang w:val="fr-BE"/>
              </w:rPr>
            </w:pPr>
            <w:r w:rsidRPr="00C05C6B">
              <w:rPr>
                <w:color w:val="000000" w:themeColor="text1"/>
                <w:lang w:val="fr-BE"/>
              </w:rPr>
              <w:t>Uber lawsuits</w:t>
            </w:r>
          </w:p>
          <w:p w14:paraId="60F38BBD" w14:textId="77777777" w:rsidR="00340D46" w:rsidRPr="00C05C6B" w:rsidRDefault="00340D46" w:rsidP="00A225E1">
            <w:pPr>
              <w:pStyle w:val="Paragraphedeliste"/>
              <w:numPr>
                <w:ilvl w:val="0"/>
                <w:numId w:val="3"/>
              </w:numPr>
              <w:spacing w:before="120" w:after="120"/>
              <w:contextualSpacing w:val="0"/>
              <w:rPr>
                <w:color w:val="000000" w:themeColor="text1"/>
                <w:lang w:val="en-US"/>
              </w:rPr>
            </w:pPr>
            <w:r w:rsidRPr="00C05C6B">
              <w:rPr>
                <w:color w:val="000000" w:themeColor="text1"/>
                <w:lang w:val="en-US"/>
              </w:rPr>
              <w:t>Protest events from platform drivers (after the ban of Uber to operate)</w:t>
            </w:r>
          </w:p>
        </w:tc>
        <w:tc>
          <w:tcPr>
            <w:tcW w:w="6237" w:type="dxa"/>
          </w:tcPr>
          <w:p w14:paraId="7A44BFCD" w14:textId="77777777" w:rsidR="00340D46" w:rsidRPr="00C05C6B" w:rsidRDefault="00340D46" w:rsidP="00A225E1">
            <w:pPr>
              <w:pStyle w:val="Paragraphedeliste"/>
              <w:numPr>
                <w:ilvl w:val="0"/>
                <w:numId w:val="3"/>
              </w:numPr>
              <w:spacing w:before="120" w:after="120"/>
              <w:contextualSpacing w:val="0"/>
              <w:rPr>
                <w:color w:val="000000" w:themeColor="text1"/>
                <w:lang w:val="en-US"/>
              </w:rPr>
            </w:pPr>
            <w:r w:rsidRPr="00C05C6B">
              <w:rPr>
                <w:color w:val="000000" w:themeColor="text1"/>
                <w:lang w:val="en-US"/>
              </w:rPr>
              <w:t>Getting insights into the stakeholders involved and their role in the debates</w:t>
            </w:r>
          </w:p>
          <w:p w14:paraId="3A7F1C20" w14:textId="77777777" w:rsidR="00340D46" w:rsidRPr="00C05C6B" w:rsidRDefault="00340D46" w:rsidP="00A225E1">
            <w:pPr>
              <w:pStyle w:val="Paragraphedeliste"/>
              <w:numPr>
                <w:ilvl w:val="0"/>
                <w:numId w:val="3"/>
              </w:numPr>
              <w:spacing w:before="120" w:after="120"/>
              <w:contextualSpacing w:val="0"/>
              <w:rPr>
                <w:color w:val="000000" w:themeColor="text1"/>
                <w:lang w:val="en-US"/>
              </w:rPr>
            </w:pPr>
            <w:r w:rsidRPr="00C05C6B">
              <w:rPr>
                <w:color w:val="000000" w:themeColor="text1"/>
                <w:lang w:val="en-US"/>
              </w:rPr>
              <w:t>Analysis of the power dynamics and political actions</w:t>
            </w:r>
          </w:p>
        </w:tc>
      </w:tr>
    </w:tbl>
    <w:p w14:paraId="107D0FFA" w14:textId="437254A3" w:rsidR="00340D46" w:rsidRPr="00C05C6B" w:rsidRDefault="00340D46" w:rsidP="00A225E1">
      <w:pPr>
        <w:spacing w:before="120" w:after="120"/>
        <w:rPr>
          <w:color w:val="000000" w:themeColor="text1"/>
          <w:lang w:val="en-US"/>
        </w:rPr>
      </w:pPr>
    </w:p>
    <w:p w14:paraId="28DAA34B" w14:textId="77777777" w:rsidR="00340D46" w:rsidRPr="00C05C6B" w:rsidRDefault="00340D46" w:rsidP="00A225E1">
      <w:pPr>
        <w:spacing w:before="120" w:after="120"/>
        <w:rPr>
          <w:rFonts w:eastAsia="Times New Roman"/>
          <w:color w:val="000000" w:themeColor="text1"/>
          <w:lang w:val="en-US" w:eastAsia="fr-FR"/>
        </w:rPr>
      </w:pPr>
      <w:r w:rsidRPr="00C05C6B">
        <w:rPr>
          <w:b/>
          <w:color w:val="000000" w:themeColor="text1"/>
          <w:lang w:val="en-US"/>
        </w:rPr>
        <w:t>A2: Access way to become professional driver</w:t>
      </w:r>
      <w:r w:rsidRPr="00C05C6B">
        <w:rPr>
          <w:color w:val="000000" w:themeColor="text1"/>
          <w:lang w:val="en-US"/>
        </w:rPr>
        <w:t xml:space="preserve"> (taxi or car rental service): </w:t>
      </w:r>
      <w:r w:rsidRPr="00C05C6B">
        <w:rPr>
          <w:rFonts w:eastAsia="Times New Roman"/>
          <w:color w:val="000000" w:themeColor="text1"/>
          <w:lang w:val="en-US" w:eastAsia="fr-FR"/>
        </w:rPr>
        <w:t xml:space="preserve">To become a cab driver, a series of standardized steps must be met. </w:t>
      </w:r>
    </w:p>
    <w:p w14:paraId="66B733EF" w14:textId="77777777" w:rsidR="00340D46" w:rsidRPr="00C05C6B" w:rsidRDefault="00340D46" w:rsidP="00A225E1">
      <w:pPr>
        <w:spacing w:before="120" w:after="120"/>
        <w:rPr>
          <w:color w:val="000000" w:themeColor="text1"/>
          <w:lang w:val="en-US"/>
        </w:rPr>
      </w:pPr>
    </w:p>
    <w:p w14:paraId="1D5040CD" w14:textId="77777777" w:rsidR="00340D46" w:rsidRPr="00C05C6B" w:rsidRDefault="00340D46" w:rsidP="00A225E1">
      <w:pPr>
        <w:spacing w:before="120" w:after="120"/>
        <w:rPr>
          <w:color w:val="000000" w:themeColor="text1"/>
          <w:lang w:val="en-US"/>
        </w:rPr>
      </w:pPr>
      <w:r w:rsidRPr="00C05C6B">
        <w:rPr>
          <w:noProof/>
          <w:color w:val="000000" w:themeColor="text1"/>
          <w:lang w:eastAsia="fr-FR"/>
        </w:rPr>
        <w:lastRenderedPageBreak/>
        <w:drawing>
          <wp:anchor distT="0" distB="0" distL="114300" distR="114300" simplePos="0" relativeHeight="251658242" behindDoc="0" locked="0" layoutInCell="1" allowOverlap="1" wp14:anchorId="2B743FF4" wp14:editId="6E964AA7">
            <wp:simplePos x="0" y="0"/>
            <wp:positionH relativeFrom="column">
              <wp:posOffset>172720</wp:posOffset>
            </wp:positionH>
            <wp:positionV relativeFrom="paragraph">
              <wp:posOffset>259218</wp:posOffset>
            </wp:positionV>
            <wp:extent cx="8401685" cy="1814830"/>
            <wp:effectExtent l="0" t="0" r="0" b="13970"/>
            <wp:wrapTopAndBottom/>
            <wp:docPr id="9" name="Diagramme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3" r:lo="rId54" r:qs="rId55" r:cs="rId56"/>
              </a:graphicData>
            </a:graphic>
            <wp14:sizeRelH relativeFrom="margin">
              <wp14:pctWidth>0</wp14:pctWidth>
            </wp14:sizeRelH>
            <wp14:sizeRelV relativeFrom="margin">
              <wp14:pctHeight>0</wp14:pctHeight>
            </wp14:sizeRelV>
          </wp:anchor>
        </w:drawing>
      </w:r>
    </w:p>
    <w:p w14:paraId="2AD2BE4F" w14:textId="77777777" w:rsidR="00340D46" w:rsidRPr="00C05C6B" w:rsidRDefault="00340D46" w:rsidP="00A225E1">
      <w:pPr>
        <w:spacing w:before="120" w:after="120"/>
        <w:rPr>
          <w:color w:val="000000" w:themeColor="text1"/>
          <w:lang w:val="en-US"/>
        </w:rPr>
      </w:pPr>
    </w:p>
    <w:p w14:paraId="71DB9B43" w14:textId="77777777" w:rsidR="00340D46" w:rsidRPr="00C05C6B" w:rsidRDefault="00340D46" w:rsidP="00A225E1">
      <w:pPr>
        <w:spacing w:before="120" w:after="120"/>
        <w:rPr>
          <w:color w:val="000000" w:themeColor="text1"/>
          <w:lang w:val="en-US"/>
        </w:rPr>
      </w:pPr>
    </w:p>
    <w:p w14:paraId="10E04CE2" w14:textId="77777777" w:rsidR="00340D46" w:rsidRPr="00C05C6B" w:rsidRDefault="00340D46" w:rsidP="00A225E1">
      <w:pPr>
        <w:spacing w:before="120" w:after="120"/>
        <w:rPr>
          <w:rFonts w:eastAsia="Times New Roman"/>
          <w:color w:val="000000" w:themeColor="text1"/>
          <w:lang w:val="en-US" w:eastAsia="fr-FR"/>
        </w:rPr>
      </w:pPr>
      <w:r w:rsidRPr="00C05C6B">
        <w:rPr>
          <w:color w:val="000000" w:themeColor="text1"/>
          <w:lang w:val="en-US"/>
        </w:rPr>
        <w:t xml:space="preserve">To obtain the certificate of capacity, the candidate have to pass several tests. </w:t>
      </w:r>
      <w:r w:rsidRPr="00C05C6B">
        <w:rPr>
          <w:rFonts w:eastAsia="Times New Roman"/>
          <w:color w:val="000000" w:themeColor="text1"/>
          <w:lang w:val="en-US" w:eastAsia="fr-FR"/>
        </w:rPr>
        <w:t xml:space="preserve">The diagram below describes the process. </w:t>
      </w:r>
    </w:p>
    <w:p w14:paraId="07F2312D" w14:textId="77777777" w:rsidR="00340D46" w:rsidRPr="00C05C6B" w:rsidRDefault="00340D46" w:rsidP="00A225E1">
      <w:pPr>
        <w:spacing w:before="120" w:after="120"/>
        <w:rPr>
          <w:color w:val="000000" w:themeColor="text1"/>
          <w:lang w:val="en-US" w:eastAsia="fr-FR"/>
        </w:rPr>
      </w:pPr>
    </w:p>
    <w:p w14:paraId="7155523A" w14:textId="77777777" w:rsidR="00340D46" w:rsidRPr="00C05C6B" w:rsidRDefault="00340D46" w:rsidP="00A225E1">
      <w:pPr>
        <w:spacing w:before="120" w:after="120"/>
        <w:rPr>
          <w:color w:val="000000" w:themeColor="text1"/>
          <w:lang w:val="en-US" w:eastAsia="fr-FR"/>
        </w:rPr>
      </w:pPr>
      <w:r w:rsidRPr="00C05C6B">
        <w:rPr>
          <w:noProof/>
          <w:color w:val="000000" w:themeColor="text1"/>
          <w:lang w:eastAsia="fr-FR"/>
        </w:rPr>
        <w:lastRenderedPageBreak/>
        <w:drawing>
          <wp:anchor distT="0" distB="0" distL="114300" distR="114300" simplePos="0" relativeHeight="251658246" behindDoc="0" locked="0" layoutInCell="1" allowOverlap="1" wp14:anchorId="4312FF4E" wp14:editId="16BADA7D">
            <wp:simplePos x="0" y="0"/>
            <wp:positionH relativeFrom="column">
              <wp:posOffset>623570</wp:posOffset>
            </wp:positionH>
            <wp:positionV relativeFrom="paragraph">
              <wp:posOffset>15240</wp:posOffset>
            </wp:positionV>
            <wp:extent cx="7089775" cy="2592070"/>
            <wp:effectExtent l="0" t="0" r="0" b="0"/>
            <wp:wrapSquare wrapText="bothSides"/>
            <wp:docPr id="10" name="Imag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8">
                      <a:extLst>
                        <a:ext uri="{28A0092B-C50C-407E-A947-70E740481C1C}">
                          <a14:useLocalDpi xmlns:a14="http://schemas.microsoft.com/office/drawing/2010/main" val="0"/>
                        </a:ext>
                      </a:extLst>
                    </a:blip>
                    <a:stretch>
                      <a:fillRect/>
                    </a:stretch>
                  </pic:blipFill>
                  <pic:spPr>
                    <a:xfrm>
                      <a:off x="0" y="0"/>
                      <a:ext cx="7089775" cy="2592070"/>
                    </a:xfrm>
                    <a:prstGeom prst="rect">
                      <a:avLst/>
                    </a:prstGeom>
                  </pic:spPr>
                </pic:pic>
              </a:graphicData>
            </a:graphic>
            <wp14:sizeRelH relativeFrom="page">
              <wp14:pctWidth>0</wp14:pctWidth>
            </wp14:sizeRelH>
            <wp14:sizeRelV relativeFrom="page">
              <wp14:pctHeight>0</wp14:pctHeight>
            </wp14:sizeRelV>
          </wp:anchor>
        </w:drawing>
      </w:r>
    </w:p>
    <w:p w14:paraId="714074D3" w14:textId="77777777" w:rsidR="00340D46" w:rsidRPr="00C05C6B" w:rsidRDefault="00340D46" w:rsidP="00A225E1">
      <w:pPr>
        <w:spacing w:before="120" w:after="120"/>
        <w:rPr>
          <w:color w:val="000000" w:themeColor="text1"/>
          <w:lang w:val="en-US" w:eastAsia="fr-FR"/>
        </w:rPr>
      </w:pPr>
    </w:p>
    <w:p w14:paraId="50CEC94C" w14:textId="77777777" w:rsidR="00340D46" w:rsidRPr="00C05C6B" w:rsidRDefault="00340D46" w:rsidP="00A225E1">
      <w:pPr>
        <w:spacing w:before="120" w:after="120"/>
        <w:rPr>
          <w:color w:val="000000" w:themeColor="text1"/>
          <w:lang w:val="en-US" w:eastAsia="fr-FR"/>
        </w:rPr>
      </w:pPr>
    </w:p>
    <w:p w14:paraId="280D522F" w14:textId="77777777" w:rsidR="00340D46" w:rsidRPr="00C05C6B" w:rsidRDefault="00340D46" w:rsidP="00A225E1">
      <w:pPr>
        <w:spacing w:before="120" w:after="120"/>
        <w:rPr>
          <w:color w:val="000000" w:themeColor="text1"/>
          <w:lang w:val="en-US"/>
        </w:rPr>
      </w:pPr>
    </w:p>
    <w:p w14:paraId="2216AC4B" w14:textId="77777777" w:rsidR="00340D46" w:rsidRPr="00C05C6B" w:rsidRDefault="00340D46" w:rsidP="00A225E1">
      <w:pPr>
        <w:spacing w:before="120" w:after="120"/>
        <w:rPr>
          <w:color w:val="000000" w:themeColor="text1"/>
          <w:lang w:val="en-US"/>
        </w:rPr>
      </w:pPr>
    </w:p>
    <w:p w14:paraId="5ADC7D34" w14:textId="77777777" w:rsidR="00340D46" w:rsidRPr="00C05C6B" w:rsidRDefault="00340D46" w:rsidP="00A225E1">
      <w:pPr>
        <w:spacing w:before="120" w:after="120"/>
        <w:rPr>
          <w:color w:val="000000" w:themeColor="text1"/>
          <w:lang w:val="en-US"/>
        </w:rPr>
      </w:pPr>
    </w:p>
    <w:p w14:paraId="57BC2A6D" w14:textId="77777777" w:rsidR="00340D46" w:rsidRPr="00C05C6B" w:rsidRDefault="00340D46" w:rsidP="00A225E1">
      <w:pPr>
        <w:spacing w:before="120" w:after="120"/>
        <w:rPr>
          <w:color w:val="000000" w:themeColor="text1"/>
          <w:lang w:val="en-US"/>
        </w:rPr>
      </w:pPr>
    </w:p>
    <w:p w14:paraId="68B47F12" w14:textId="77777777" w:rsidR="00340D46" w:rsidRPr="00C05C6B" w:rsidRDefault="00340D46" w:rsidP="00A225E1">
      <w:pPr>
        <w:spacing w:before="120" w:after="120"/>
        <w:rPr>
          <w:color w:val="000000" w:themeColor="text1"/>
          <w:lang w:val="en-US"/>
        </w:rPr>
      </w:pPr>
    </w:p>
    <w:p w14:paraId="6F7BCFD2" w14:textId="77777777" w:rsidR="00340D46" w:rsidRPr="00C05C6B" w:rsidRDefault="00340D46" w:rsidP="00A225E1">
      <w:pPr>
        <w:spacing w:before="120" w:after="120"/>
        <w:rPr>
          <w:color w:val="000000" w:themeColor="text1"/>
          <w:lang w:val="en-US"/>
        </w:rPr>
      </w:pPr>
    </w:p>
    <w:p w14:paraId="7BE095E9" w14:textId="77777777" w:rsidR="00340D46" w:rsidRPr="00C05C6B" w:rsidRDefault="00340D46" w:rsidP="00A225E1">
      <w:pPr>
        <w:spacing w:before="120" w:after="120"/>
        <w:rPr>
          <w:color w:val="000000" w:themeColor="text1"/>
          <w:lang w:val="en-US"/>
        </w:rPr>
      </w:pPr>
    </w:p>
    <w:p w14:paraId="71E3F7C3" w14:textId="77777777" w:rsidR="00340D46" w:rsidRPr="00C05C6B" w:rsidRDefault="00340D46" w:rsidP="00A225E1">
      <w:pPr>
        <w:spacing w:before="120" w:after="120"/>
        <w:rPr>
          <w:color w:val="000000" w:themeColor="text1"/>
          <w:lang w:val="en-US"/>
        </w:rPr>
      </w:pPr>
    </w:p>
    <w:p w14:paraId="51A4F83D" w14:textId="77777777" w:rsidR="00340D46" w:rsidRPr="00C05C6B" w:rsidRDefault="00340D46" w:rsidP="00A225E1">
      <w:pPr>
        <w:spacing w:before="120" w:after="120"/>
        <w:rPr>
          <w:color w:val="000000" w:themeColor="text1"/>
          <w:lang w:val="en-US"/>
        </w:rPr>
      </w:pPr>
    </w:p>
    <w:p w14:paraId="40D41480" w14:textId="77777777" w:rsidR="00340D46" w:rsidRPr="00C05C6B" w:rsidRDefault="00340D46" w:rsidP="00A225E1">
      <w:pPr>
        <w:spacing w:before="120" w:after="120"/>
        <w:rPr>
          <w:color w:val="000000" w:themeColor="text1"/>
          <w:lang w:val="en-US" w:eastAsia="fr-FR"/>
        </w:rPr>
      </w:pPr>
      <w:r w:rsidRPr="00C05C6B">
        <w:rPr>
          <w:b/>
          <w:color w:val="000000" w:themeColor="text1"/>
          <w:lang w:val="en-US"/>
        </w:rPr>
        <w:t>A3: Market segmentation:</w:t>
      </w:r>
      <w:r w:rsidRPr="00C05C6B">
        <w:rPr>
          <w:color w:val="000000" w:themeColor="text1"/>
          <w:lang w:val="en-US" w:eastAsia="fr-FR"/>
        </w:rPr>
        <w:t xml:space="preserve"> The summary table here shows us the criteria for each transport service</w:t>
      </w:r>
    </w:p>
    <w:p w14:paraId="23235243" w14:textId="77777777" w:rsidR="00340D46" w:rsidRPr="00C05C6B" w:rsidRDefault="00340D46" w:rsidP="00A225E1">
      <w:pPr>
        <w:spacing w:before="120" w:after="120"/>
        <w:rPr>
          <w:color w:val="000000" w:themeColor="text1"/>
          <w:lang w:val="en-US"/>
        </w:rPr>
      </w:pPr>
    </w:p>
    <w:tbl>
      <w:tblPr>
        <w:tblW w:w="13041" w:type="dxa"/>
        <w:tblInd w:w="55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6423"/>
        <w:gridCol w:w="6618"/>
      </w:tblGrid>
      <w:tr w:rsidR="005721C3" w:rsidRPr="00C05C6B" w14:paraId="1DC37152" w14:textId="77777777" w:rsidTr="00D834A5">
        <w:tc>
          <w:tcPr>
            <w:tcW w:w="6423" w:type="dxa"/>
            <w:tcBorders>
              <w:top w:val="single" w:sz="6" w:space="0" w:color="auto"/>
              <w:left w:val="single" w:sz="6" w:space="0" w:color="auto"/>
              <w:bottom w:val="single" w:sz="6" w:space="0" w:color="auto"/>
              <w:right w:val="single" w:sz="6" w:space="0" w:color="auto"/>
            </w:tcBorders>
            <w:shd w:val="clear" w:color="auto" w:fill="auto"/>
            <w:hideMark/>
          </w:tcPr>
          <w:p w14:paraId="1D178D10" w14:textId="77777777" w:rsidR="00340D46" w:rsidRPr="00C05C6B" w:rsidRDefault="00340D46" w:rsidP="00A225E1">
            <w:pPr>
              <w:spacing w:before="120" w:after="120"/>
              <w:rPr>
                <w:color w:val="000000" w:themeColor="text1"/>
                <w:lang w:val="fr-BE" w:eastAsia="fr-FR"/>
              </w:rPr>
            </w:pPr>
            <w:r w:rsidRPr="00C05C6B">
              <w:rPr>
                <w:color w:val="000000" w:themeColor="text1"/>
                <w:lang w:val="en-US" w:eastAsia="fr-FR"/>
              </w:rPr>
              <w:br w:type="page"/>
            </w:r>
            <w:r w:rsidRPr="00C05C6B">
              <w:rPr>
                <w:color w:val="000000" w:themeColor="text1"/>
                <w:lang w:val="fr-BE" w:eastAsia="fr-FR"/>
              </w:rPr>
              <w:t>Taxi</w:t>
            </w:r>
          </w:p>
        </w:tc>
        <w:tc>
          <w:tcPr>
            <w:tcW w:w="6618" w:type="dxa"/>
            <w:tcBorders>
              <w:top w:val="single" w:sz="6" w:space="0" w:color="auto"/>
              <w:left w:val="single" w:sz="6" w:space="0" w:color="auto"/>
              <w:bottom w:val="single" w:sz="6" w:space="0" w:color="auto"/>
              <w:right w:val="single" w:sz="6" w:space="0" w:color="auto"/>
            </w:tcBorders>
            <w:shd w:val="clear" w:color="auto" w:fill="auto"/>
            <w:hideMark/>
          </w:tcPr>
          <w:p w14:paraId="2B8B658C" w14:textId="77777777" w:rsidR="00340D46" w:rsidRPr="00C05C6B" w:rsidRDefault="00340D46" w:rsidP="00A225E1">
            <w:pPr>
              <w:spacing w:before="120" w:after="120"/>
              <w:rPr>
                <w:color w:val="000000" w:themeColor="text1"/>
                <w:lang w:val="fr-BE" w:eastAsia="fr-FR"/>
              </w:rPr>
            </w:pPr>
            <w:r w:rsidRPr="00C05C6B">
              <w:rPr>
                <w:color w:val="000000" w:themeColor="text1"/>
                <w:lang w:val="fr-BE" w:eastAsia="fr-FR"/>
              </w:rPr>
              <w:t>Car rental service</w:t>
            </w:r>
          </w:p>
        </w:tc>
      </w:tr>
      <w:tr w:rsidR="00340D46" w:rsidRPr="0031713E" w14:paraId="7F7DA0C4" w14:textId="77777777" w:rsidTr="00D834A5">
        <w:tc>
          <w:tcPr>
            <w:tcW w:w="6423" w:type="dxa"/>
            <w:tcBorders>
              <w:top w:val="single" w:sz="6" w:space="0" w:color="auto"/>
              <w:left w:val="single" w:sz="6" w:space="0" w:color="auto"/>
              <w:bottom w:val="single" w:sz="6" w:space="0" w:color="auto"/>
              <w:right w:val="single" w:sz="6" w:space="0" w:color="auto"/>
            </w:tcBorders>
            <w:shd w:val="clear" w:color="auto" w:fill="auto"/>
            <w:hideMark/>
          </w:tcPr>
          <w:p w14:paraId="6DDF18E0"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-The number of licenses provided by the government is limited;</w:t>
            </w:r>
          </w:p>
          <w:p w14:paraId="40E67905"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lastRenderedPageBreak/>
              <w:t>-The service is available to any customer on the public highway: taxis can be hailed;</w:t>
            </w:r>
          </w:p>
          <w:p w14:paraId="55D7830F"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-The car must display distinctive elements (Spoutnik, yellow logos);</w:t>
            </w:r>
          </w:p>
          <w:p w14:paraId="6BB57E5F"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 The price is calculated with a taximeter.</w:t>
            </w:r>
          </w:p>
        </w:tc>
        <w:tc>
          <w:tcPr>
            <w:tcW w:w="6618" w:type="dxa"/>
            <w:tcBorders>
              <w:top w:val="single" w:sz="6" w:space="0" w:color="auto"/>
              <w:left w:val="single" w:sz="6" w:space="0" w:color="auto"/>
              <w:bottom w:val="single" w:sz="6" w:space="0" w:color="auto"/>
              <w:right w:val="single" w:sz="6" w:space="0" w:color="auto"/>
            </w:tcBorders>
            <w:shd w:val="clear" w:color="auto" w:fill="auto"/>
            <w:hideMark/>
          </w:tcPr>
          <w:p w14:paraId="2CBDFBE6"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lastRenderedPageBreak/>
              <w:t>-The number of licenses provided by the government is unlimited;</w:t>
            </w:r>
          </w:p>
          <w:p w14:paraId="25872582"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lastRenderedPageBreak/>
              <w:t>-The drivers are not allowed to park and circulate on the public highway without previous booking ;</w:t>
            </w:r>
          </w:p>
          <w:p w14:paraId="19BF9886"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-The driver must own a luxury vehicle and provide passengers with the comfort and interior facilities expected by customers.</w:t>
            </w:r>
          </w:p>
          <w:p w14:paraId="6948AE0F"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-The ride is booked in advance and is covered by a written contract</w:t>
            </w:r>
          </w:p>
          <w:p w14:paraId="556E31E9"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The price is given to the customer as soon as the booking is taken.</w:t>
            </w:r>
          </w:p>
        </w:tc>
      </w:tr>
    </w:tbl>
    <w:p w14:paraId="118D7957" w14:textId="77777777" w:rsidR="00340D46" w:rsidRPr="00C05C6B" w:rsidRDefault="00340D46" w:rsidP="00A225E1">
      <w:pPr>
        <w:spacing w:before="120" w:after="120"/>
        <w:rPr>
          <w:color w:val="000000" w:themeColor="text1"/>
          <w:lang w:val="en-US" w:eastAsia="fr-FR"/>
        </w:rPr>
      </w:pPr>
    </w:p>
    <w:p w14:paraId="7B74B513" w14:textId="77777777" w:rsidR="00340D46" w:rsidRPr="00C05C6B" w:rsidRDefault="00340D46" w:rsidP="00A225E1">
      <w:pPr>
        <w:spacing w:before="120" w:after="120"/>
        <w:rPr>
          <w:color w:val="000000" w:themeColor="text1"/>
          <w:lang w:val="fr-BE" w:eastAsia="fr-FR"/>
        </w:rPr>
      </w:pPr>
      <w:r w:rsidRPr="00C05C6B">
        <w:rPr>
          <w:b/>
          <w:color w:val="000000" w:themeColor="text1"/>
          <w:lang w:val="en-US"/>
        </w:rPr>
        <w:t xml:space="preserve">A4: Cost of rides:  </w:t>
      </w:r>
      <w:r w:rsidRPr="00C05C6B">
        <w:rPr>
          <w:color w:val="000000" w:themeColor="text1"/>
          <w:lang w:val="en-US" w:eastAsia="fr-FR"/>
        </w:rPr>
        <w:t xml:space="preserve">The table below shows the differences between the average prices of trips with a traditional car rental driver and via platforms. </w:t>
      </w:r>
      <w:r w:rsidRPr="00C05C6B">
        <w:rPr>
          <w:color w:val="000000" w:themeColor="text1"/>
          <w:lang w:val="fr-BE" w:eastAsia="fr-FR"/>
        </w:rPr>
        <w:t xml:space="preserve">(Deloitte, 2020) </w:t>
      </w:r>
    </w:p>
    <w:p w14:paraId="47539C21" w14:textId="77777777" w:rsidR="00340D46" w:rsidRPr="00C05C6B" w:rsidRDefault="00340D46" w:rsidP="00A225E1">
      <w:pPr>
        <w:spacing w:before="120" w:after="120"/>
        <w:rPr>
          <w:color w:val="000000" w:themeColor="text1"/>
          <w:lang w:val="fr-BE" w:eastAsia="fr-FR"/>
        </w:rPr>
      </w:pPr>
    </w:p>
    <w:tbl>
      <w:tblPr>
        <w:tblStyle w:val="Grilledutableau"/>
        <w:tblW w:w="14034" w:type="dxa"/>
        <w:tblInd w:w="-5" w:type="dxa"/>
        <w:tblLook w:val="04A0" w:firstRow="1" w:lastRow="0" w:firstColumn="1" w:lastColumn="0" w:noHBand="0" w:noVBand="1"/>
      </w:tblPr>
      <w:tblGrid>
        <w:gridCol w:w="1563"/>
        <w:gridCol w:w="2406"/>
        <w:gridCol w:w="2696"/>
        <w:gridCol w:w="2407"/>
        <w:gridCol w:w="2411"/>
        <w:gridCol w:w="2551"/>
      </w:tblGrid>
      <w:tr w:rsidR="005721C3" w:rsidRPr="00C05C6B" w14:paraId="61C5AA8B" w14:textId="77777777" w:rsidTr="00D834A5">
        <w:tc>
          <w:tcPr>
            <w:tcW w:w="1563" w:type="dxa"/>
            <w:vAlign w:val="center"/>
          </w:tcPr>
          <w:p w14:paraId="6D996C23" w14:textId="77777777" w:rsidR="00340D46" w:rsidRPr="00C05C6B" w:rsidRDefault="00340D46" w:rsidP="00A225E1">
            <w:pPr>
              <w:spacing w:before="120" w:after="120"/>
              <w:rPr>
                <w:color w:val="000000" w:themeColor="text1"/>
                <w:lang w:val="fr-BE"/>
              </w:rPr>
            </w:pPr>
            <w:r w:rsidRPr="00C05C6B">
              <w:rPr>
                <w:color w:val="000000" w:themeColor="text1"/>
                <w:lang w:val="fr-BE"/>
              </w:rPr>
              <w:t>Itinerary/Ride type</w:t>
            </w:r>
          </w:p>
        </w:tc>
        <w:tc>
          <w:tcPr>
            <w:tcW w:w="2406" w:type="dxa"/>
            <w:vAlign w:val="center"/>
          </w:tcPr>
          <w:p w14:paraId="31D665DD" w14:textId="77777777" w:rsidR="00340D46" w:rsidRPr="00C05C6B" w:rsidRDefault="00340D46" w:rsidP="00A225E1">
            <w:pPr>
              <w:spacing w:before="120" w:after="120"/>
              <w:rPr>
                <w:color w:val="000000" w:themeColor="text1"/>
                <w:lang w:val="fr-BE"/>
              </w:rPr>
            </w:pPr>
            <w:r w:rsidRPr="00C05C6B">
              <w:rPr>
                <w:color w:val="000000" w:themeColor="text1"/>
                <w:lang w:val="fr-BE"/>
              </w:rPr>
              <w:t>Trip 1: car category: Luxe</w:t>
            </w:r>
          </w:p>
          <w:p w14:paraId="090E9F89" w14:textId="77777777" w:rsidR="00340D46" w:rsidRPr="00C05C6B" w:rsidRDefault="00340D46" w:rsidP="00A225E1">
            <w:pPr>
              <w:spacing w:before="120" w:after="120"/>
              <w:rPr>
                <w:color w:val="000000" w:themeColor="text1"/>
                <w:lang w:val="fr-BE"/>
              </w:rPr>
            </w:pPr>
            <w:r w:rsidRPr="00C05C6B">
              <w:rPr>
                <w:color w:val="000000" w:themeColor="text1"/>
                <w:lang w:val="fr-BE"/>
              </w:rPr>
              <w:t>Avenue Paul Hymans – Zaventem (airport)</w:t>
            </w:r>
          </w:p>
          <w:p w14:paraId="110B12DB" w14:textId="77777777" w:rsidR="00340D46" w:rsidRPr="00C05C6B" w:rsidRDefault="00340D46" w:rsidP="00A225E1">
            <w:pPr>
              <w:spacing w:before="120" w:after="120"/>
              <w:rPr>
                <w:color w:val="000000" w:themeColor="text1"/>
                <w:lang w:val="fr-BE"/>
              </w:rPr>
            </w:pPr>
          </w:p>
        </w:tc>
        <w:tc>
          <w:tcPr>
            <w:tcW w:w="2696" w:type="dxa"/>
            <w:vAlign w:val="center"/>
          </w:tcPr>
          <w:p w14:paraId="70DF04FE" w14:textId="77777777" w:rsidR="00340D46" w:rsidRPr="00C05C6B" w:rsidRDefault="00340D46" w:rsidP="00A225E1">
            <w:pPr>
              <w:spacing w:before="120" w:after="120"/>
              <w:rPr>
                <w:color w:val="000000" w:themeColor="text1"/>
                <w:lang w:val="fr-BE"/>
              </w:rPr>
            </w:pPr>
            <w:r w:rsidRPr="00C05C6B">
              <w:rPr>
                <w:color w:val="000000" w:themeColor="text1"/>
                <w:lang w:val="fr-BE"/>
              </w:rPr>
              <w:t>Trip 2: car category: Minibus</w:t>
            </w:r>
          </w:p>
          <w:p w14:paraId="36CF6F46" w14:textId="77777777" w:rsidR="00340D46" w:rsidRPr="00C05C6B" w:rsidRDefault="00340D46" w:rsidP="00A225E1">
            <w:pPr>
              <w:spacing w:before="120" w:after="120"/>
              <w:rPr>
                <w:color w:val="000000" w:themeColor="text1"/>
                <w:lang w:val="fr-BE"/>
              </w:rPr>
            </w:pPr>
            <w:r w:rsidRPr="00C05C6B">
              <w:rPr>
                <w:color w:val="000000" w:themeColor="text1"/>
                <w:lang w:val="fr-BE"/>
              </w:rPr>
              <w:t>Chaussée de Boondoel- Place de Bouckère</w:t>
            </w:r>
          </w:p>
          <w:p w14:paraId="4EEC9297" w14:textId="77777777" w:rsidR="00340D46" w:rsidRPr="00C05C6B" w:rsidRDefault="00340D46" w:rsidP="00A225E1">
            <w:pPr>
              <w:spacing w:before="120" w:after="120"/>
              <w:rPr>
                <w:color w:val="000000" w:themeColor="text1"/>
                <w:lang w:val="fr-BE"/>
              </w:rPr>
            </w:pPr>
          </w:p>
        </w:tc>
        <w:tc>
          <w:tcPr>
            <w:tcW w:w="2407" w:type="dxa"/>
            <w:vAlign w:val="center"/>
          </w:tcPr>
          <w:p w14:paraId="64C0939A" w14:textId="77777777" w:rsidR="00340D46" w:rsidRPr="00C05C6B" w:rsidRDefault="00340D46" w:rsidP="00A225E1">
            <w:pPr>
              <w:spacing w:before="120" w:after="120"/>
              <w:rPr>
                <w:color w:val="000000" w:themeColor="text1"/>
                <w:lang w:val="fr-BE"/>
              </w:rPr>
            </w:pPr>
            <w:r w:rsidRPr="00C05C6B">
              <w:rPr>
                <w:color w:val="000000" w:themeColor="text1"/>
                <w:lang w:val="fr-BE"/>
              </w:rPr>
              <w:t>Trip 3: car category: Minibus</w:t>
            </w:r>
          </w:p>
          <w:p w14:paraId="4AEB789A" w14:textId="77777777" w:rsidR="00340D46" w:rsidRPr="00C05C6B" w:rsidRDefault="00340D46" w:rsidP="00A225E1">
            <w:pPr>
              <w:spacing w:before="120" w:after="120"/>
              <w:rPr>
                <w:color w:val="000000" w:themeColor="text1"/>
                <w:lang w:val="fr-BE"/>
              </w:rPr>
            </w:pPr>
            <w:r w:rsidRPr="00C05C6B">
              <w:rPr>
                <w:color w:val="000000" w:themeColor="text1"/>
                <w:lang w:val="fr-BE"/>
              </w:rPr>
              <w:t>Avenue des cerisiers – Avenue des Courses</w:t>
            </w:r>
          </w:p>
          <w:p w14:paraId="467E76E0" w14:textId="77777777" w:rsidR="00340D46" w:rsidRPr="00C05C6B" w:rsidRDefault="00340D46" w:rsidP="00A225E1">
            <w:pPr>
              <w:spacing w:before="120" w:after="120"/>
              <w:rPr>
                <w:color w:val="000000" w:themeColor="text1"/>
                <w:lang w:val="fr-BE"/>
              </w:rPr>
            </w:pPr>
          </w:p>
        </w:tc>
        <w:tc>
          <w:tcPr>
            <w:tcW w:w="2411" w:type="dxa"/>
            <w:vAlign w:val="center"/>
          </w:tcPr>
          <w:p w14:paraId="7CA33B6D" w14:textId="77777777" w:rsidR="00340D46" w:rsidRPr="00C05C6B" w:rsidRDefault="00340D46" w:rsidP="00A225E1">
            <w:pPr>
              <w:spacing w:before="120" w:after="120"/>
              <w:rPr>
                <w:color w:val="000000" w:themeColor="text1"/>
                <w:lang w:val="fr-BE"/>
              </w:rPr>
            </w:pPr>
            <w:r w:rsidRPr="00C05C6B">
              <w:rPr>
                <w:color w:val="000000" w:themeColor="text1"/>
                <w:lang w:val="fr-BE"/>
              </w:rPr>
              <w:t>Trip 4: car category: Luxe</w:t>
            </w:r>
          </w:p>
          <w:p w14:paraId="1D2BAC73" w14:textId="77777777" w:rsidR="00340D46" w:rsidRPr="00C05C6B" w:rsidRDefault="00340D46" w:rsidP="00A225E1">
            <w:pPr>
              <w:spacing w:before="120" w:after="120"/>
              <w:rPr>
                <w:color w:val="000000" w:themeColor="text1"/>
                <w:lang w:val="fr-BE"/>
              </w:rPr>
            </w:pPr>
            <w:r w:rsidRPr="00C05C6B">
              <w:rPr>
                <w:color w:val="000000" w:themeColor="text1"/>
                <w:lang w:val="fr-BE"/>
              </w:rPr>
              <w:t>Avenue des cerisiers – Avenue des Courses</w:t>
            </w:r>
          </w:p>
        </w:tc>
        <w:tc>
          <w:tcPr>
            <w:tcW w:w="2551" w:type="dxa"/>
            <w:vAlign w:val="center"/>
          </w:tcPr>
          <w:p w14:paraId="2F838854" w14:textId="77777777" w:rsidR="00340D46" w:rsidRPr="00C05C6B" w:rsidRDefault="00340D46" w:rsidP="00A225E1">
            <w:pPr>
              <w:spacing w:before="120" w:after="120"/>
              <w:rPr>
                <w:color w:val="000000" w:themeColor="text1"/>
                <w:lang w:val="fr-BE"/>
              </w:rPr>
            </w:pPr>
            <w:r w:rsidRPr="00C05C6B">
              <w:rPr>
                <w:color w:val="000000" w:themeColor="text1"/>
                <w:lang w:val="fr-BE"/>
              </w:rPr>
              <w:t>Trip 5: car category: Minibus</w:t>
            </w:r>
          </w:p>
          <w:p w14:paraId="6411BC1B" w14:textId="77777777" w:rsidR="00340D46" w:rsidRPr="00C05C6B" w:rsidRDefault="00340D46" w:rsidP="00A225E1">
            <w:pPr>
              <w:spacing w:before="120" w:after="120"/>
              <w:rPr>
                <w:color w:val="000000" w:themeColor="text1"/>
                <w:lang w:val="fr-BE"/>
              </w:rPr>
            </w:pPr>
            <w:r w:rsidRPr="00C05C6B">
              <w:rPr>
                <w:color w:val="000000" w:themeColor="text1"/>
                <w:lang w:val="fr-BE"/>
              </w:rPr>
              <w:t>Rue des Flandre – Rue Dupré</w:t>
            </w:r>
          </w:p>
          <w:p w14:paraId="176A3D7D" w14:textId="77777777" w:rsidR="00340D46" w:rsidRPr="00C05C6B" w:rsidRDefault="00340D46" w:rsidP="00A225E1">
            <w:pPr>
              <w:spacing w:before="120" w:after="120"/>
              <w:rPr>
                <w:color w:val="000000" w:themeColor="text1"/>
                <w:lang w:val="fr-BE"/>
              </w:rPr>
            </w:pPr>
          </w:p>
        </w:tc>
      </w:tr>
      <w:tr w:rsidR="005721C3" w:rsidRPr="00C05C6B" w14:paraId="3851E0D2" w14:textId="77777777" w:rsidTr="00D834A5">
        <w:tc>
          <w:tcPr>
            <w:tcW w:w="1563" w:type="dxa"/>
            <w:vAlign w:val="center"/>
          </w:tcPr>
          <w:p w14:paraId="772C70EE" w14:textId="77777777" w:rsidR="00340D46" w:rsidRPr="00C05C6B" w:rsidRDefault="00340D46" w:rsidP="00A225E1">
            <w:pPr>
              <w:spacing w:before="120" w:after="120"/>
              <w:rPr>
                <w:color w:val="000000" w:themeColor="text1"/>
                <w:lang w:val="fr-BE"/>
              </w:rPr>
            </w:pPr>
            <w:r w:rsidRPr="00C05C6B">
              <w:rPr>
                <w:color w:val="000000" w:themeColor="text1"/>
                <w:lang w:val="fr-BE"/>
              </w:rPr>
              <w:t>Traditional car rental</w:t>
            </w:r>
          </w:p>
        </w:tc>
        <w:tc>
          <w:tcPr>
            <w:tcW w:w="2406" w:type="dxa"/>
            <w:vAlign w:val="center"/>
          </w:tcPr>
          <w:p w14:paraId="7EF563E0" w14:textId="77777777" w:rsidR="00340D46" w:rsidRPr="00C05C6B" w:rsidRDefault="00340D46" w:rsidP="00A225E1">
            <w:pPr>
              <w:spacing w:before="120" w:after="120"/>
              <w:rPr>
                <w:color w:val="000000" w:themeColor="text1"/>
                <w:lang w:val="fr-BE"/>
              </w:rPr>
            </w:pPr>
            <w:r w:rsidRPr="00C05C6B">
              <w:rPr>
                <w:color w:val="000000" w:themeColor="text1"/>
                <w:lang w:val="fr-BE"/>
              </w:rPr>
              <w:t>86€</w:t>
            </w:r>
          </w:p>
        </w:tc>
        <w:tc>
          <w:tcPr>
            <w:tcW w:w="2696" w:type="dxa"/>
            <w:vAlign w:val="center"/>
          </w:tcPr>
          <w:p w14:paraId="27058DAD" w14:textId="77777777" w:rsidR="00340D46" w:rsidRPr="00C05C6B" w:rsidRDefault="00340D46" w:rsidP="00A225E1">
            <w:pPr>
              <w:spacing w:before="120" w:after="120"/>
              <w:rPr>
                <w:color w:val="000000" w:themeColor="text1"/>
                <w:lang w:val="fr-BE"/>
              </w:rPr>
            </w:pPr>
            <w:r w:rsidRPr="00C05C6B">
              <w:rPr>
                <w:color w:val="000000" w:themeColor="text1"/>
                <w:lang w:val="fr-BE"/>
              </w:rPr>
              <w:t>72€</w:t>
            </w:r>
          </w:p>
        </w:tc>
        <w:tc>
          <w:tcPr>
            <w:tcW w:w="2407" w:type="dxa"/>
            <w:vAlign w:val="center"/>
          </w:tcPr>
          <w:p w14:paraId="1B18DEB9" w14:textId="77777777" w:rsidR="00340D46" w:rsidRPr="00C05C6B" w:rsidRDefault="00340D46" w:rsidP="00A225E1">
            <w:pPr>
              <w:spacing w:before="120" w:after="120"/>
              <w:rPr>
                <w:color w:val="000000" w:themeColor="text1"/>
                <w:lang w:val="fr-BE"/>
              </w:rPr>
            </w:pPr>
            <w:r w:rsidRPr="00C05C6B">
              <w:rPr>
                <w:color w:val="000000" w:themeColor="text1"/>
                <w:lang w:val="fr-BE"/>
              </w:rPr>
              <w:t>84€</w:t>
            </w:r>
          </w:p>
        </w:tc>
        <w:tc>
          <w:tcPr>
            <w:tcW w:w="2411" w:type="dxa"/>
            <w:vAlign w:val="center"/>
          </w:tcPr>
          <w:p w14:paraId="24250D84" w14:textId="77777777" w:rsidR="00340D46" w:rsidRPr="00C05C6B" w:rsidRDefault="00340D46" w:rsidP="00A225E1">
            <w:pPr>
              <w:spacing w:before="120" w:after="120"/>
              <w:rPr>
                <w:color w:val="000000" w:themeColor="text1"/>
                <w:lang w:val="fr-BE"/>
              </w:rPr>
            </w:pPr>
            <w:r w:rsidRPr="00C05C6B">
              <w:rPr>
                <w:color w:val="000000" w:themeColor="text1"/>
                <w:lang w:val="fr-BE"/>
              </w:rPr>
              <w:t>70€</w:t>
            </w:r>
          </w:p>
        </w:tc>
        <w:tc>
          <w:tcPr>
            <w:tcW w:w="2551" w:type="dxa"/>
            <w:vAlign w:val="center"/>
          </w:tcPr>
          <w:p w14:paraId="3C843E2C" w14:textId="77777777" w:rsidR="00340D46" w:rsidRPr="00C05C6B" w:rsidRDefault="00340D46" w:rsidP="00A225E1">
            <w:pPr>
              <w:spacing w:before="120" w:after="120"/>
              <w:rPr>
                <w:color w:val="000000" w:themeColor="text1"/>
                <w:lang w:val="fr-BE"/>
              </w:rPr>
            </w:pPr>
            <w:r w:rsidRPr="00C05C6B">
              <w:rPr>
                <w:color w:val="000000" w:themeColor="text1"/>
                <w:lang w:val="fr-BE"/>
              </w:rPr>
              <w:t>72€</w:t>
            </w:r>
          </w:p>
        </w:tc>
      </w:tr>
      <w:tr w:rsidR="005721C3" w:rsidRPr="00C05C6B" w14:paraId="74D73F52" w14:textId="77777777" w:rsidTr="00D834A5">
        <w:tc>
          <w:tcPr>
            <w:tcW w:w="1563" w:type="dxa"/>
            <w:vAlign w:val="center"/>
          </w:tcPr>
          <w:p w14:paraId="382AB307" w14:textId="77777777" w:rsidR="00340D46" w:rsidRPr="00C05C6B" w:rsidRDefault="00340D46" w:rsidP="00A225E1">
            <w:pPr>
              <w:spacing w:before="120" w:after="120"/>
              <w:rPr>
                <w:color w:val="000000" w:themeColor="text1"/>
                <w:lang w:val="fr-BE"/>
              </w:rPr>
            </w:pPr>
            <w:r w:rsidRPr="00C05C6B">
              <w:rPr>
                <w:color w:val="000000" w:themeColor="text1"/>
                <w:lang w:val="fr-BE"/>
              </w:rPr>
              <w:lastRenderedPageBreak/>
              <w:t>Platforms (Uber)</w:t>
            </w:r>
          </w:p>
        </w:tc>
        <w:tc>
          <w:tcPr>
            <w:tcW w:w="2406" w:type="dxa"/>
            <w:vAlign w:val="center"/>
          </w:tcPr>
          <w:p w14:paraId="5922EC1B" w14:textId="77777777" w:rsidR="00340D46" w:rsidRPr="00C05C6B" w:rsidRDefault="00340D46" w:rsidP="00A225E1">
            <w:pPr>
              <w:spacing w:before="120" w:after="120"/>
              <w:rPr>
                <w:color w:val="000000" w:themeColor="text1"/>
                <w:lang w:val="fr-BE"/>
              </w:rPr>
            </w:pPr>
            <w:r w:rsidRPr="00C05C6B">
              <w:rPr>
                <w:color w:val="000000" w:themeColor="text1"/>
                <w:lang w:val="fr-BE"/>
              </w:rPr>
              <w:t>22-27€</w:t>
            </w:r>
          </w:p>
        </w:tc>
        <w:tc>
          <w:tcPr>
            <w:tcW w:w="2696" w:type="dxa"/>
            <w:vAlign w:val="center"/>
          </w:tcPr>
          <w:p w14:paraId="2BC8BC79" w14:textId="77777777" w:rsidR="00340D46" w:rsidRPr="00C05C6B" w:rsidRDefault="00340D46" w:rsidP="00A225E1">
            <w:pPr>
              <w:spacing w:before="120" w:after="120"/>
              <w:rPr>
                <w:color w:val="000000" w:themeColor="text1"/>
                <w:lang w:val="fr-BE"/>
              </w:rPr>
            </w:pPr>
            <w:r w:rsidRPr="00C05C6B">
              <w:rPr>
                <w:color w:val="000000" w:themeColor="text1"/>
                <w:lang w:val="fr-BE"/>
              </w:rPr>
              <w:t>19-27€</w:t>
            </w:r>
          </w:p>
        </w:tc>
        <w:tc>
          <w:tcPr>
            <w:tcW w:w="2407" w:type="dxa"/>
            <w:vAlign w:val="center"/>
          </w:tcPr>
          <w:p w14:paraId="4EF340AD" w14:textId="77777777" w:rsidR="00340D46" w:rsidRPr="00C05C6B" w:rsidRDefault="00340D46" w:rsidP="00A225E1">
            <w:pPr>
              <w:spacing w:before="120" w:after="120"/>
              <w:rPr>
                <w:color w:val="000000" w:themeColor="text1"/>
                <w:lang w:val="fr-BE"/>
              </w:rPr>
            </w:pPr>
            <w:r w:rsidRPr="00C05C6B">
              <w:rPr>
                <w:color w:val="000000" w:themeColor="text1"/>
                <w:lang w:val="fr-BE"/>
              </w:rPr>
              <w:t>20-27€</w:t>
            </w:r>
          </w:p>
        </w:tc>
        <w:tc>
          <w:tcPr>
            <w:tcW w:w="2411" w:type="dxa"/>
            <w:vAlign w:val="center"/>
          </w:tcPr>
          <w:p w14:paraId="65051B11" w14:textId="77777777" w:rsidR="00340D46" w:rsidRPr="00C05C6B" w:rsidRDefault="00340D46" w:rsidP="00A225E1">
            <w:pPr>
              <w:spacing w:before="120" w:after="120"/>
              <w:rPr>
                <w:color w:val="000000" w:themeColor="text1"/>
                <w:lang w:val="fr-BE"/>
              </w:rPr>
            </w:pPr>
            <w:r w:rsidRPr="00C05C6B">
              <w:rPr>
                <w:color w:val="000000" w:themeColor="text1"/>
                <w:lang w:val="fr-BE"/>
              </w:rPr>
              <w:t>10-14€</w:t>
            </w:r>
          </w:p>
        </w:tc>
        <w:tc>
          <w:tcPr>
            <w:tcW w:w="2551" w:type="dxa"/>
            <w:vAlign w:val="center"/>
          </w:tcPr>
          <w:p w14:paraId="0FEC3C70" w14:textId="77777777" w:rsidR="00340D46" w:rsidRPr="00C05C6B" w:rsidRDefault="00340D46" w:rsidP="00A225E1">
            <w:pPr>
              <w:spacing w:before="120" w:after="120"/>
              <w:rPr>
                <w:color w:val="000000" w:themeColor="text1"/>
                <w:lang w:val="fr-BE"/>
              </w:rPr>
            </w:pPr>
            <w:r w:rsidRPr="00C05C6B">
              <w:rPr>
                <w:color w:val="000000" w:themeColor="text1"/>
                <w:lang w:val="fr-BE"/>
              </w:rPr>
              <w:t>10-14€</w:t>
            </w:r>
          </w:p>
        </w:tc>
      </w:tr>
    </w:tbl>
    <w:p w14:paraId="7AC99123" w14:textId="77777777" w:rsidR="00340D46" w:rsidRPr="00C05C6B" w:rsidRDefault="00340D46" w:rsidP="00A225E1">
      <w:pPr>
        <w:spacing w:before="120" w:after="120"/>
        <w:rPr>
          <w:color w:val="000000" w:themeColor="text1"/>
          <w:lang w:val="fr-BE"/>
        </w:rPr>
      </w:pPr>
    </w:p>
    <w:p w14:paraId="21D1EB65" w14:textId="77777777" w:rsidR="00340D46" w:rsidRPr="00C05C6B" w:rsidRDefault="00340D46" w:rsidP="00A225E1">
      <w:pPr>
        <w:spacing w:before="120" w:after="120"/>
        <w:rPr>
          <w:color w:val="000000" w:themeColor="text1"/>
          <w:lang w:val="en-US"/>
        </w:rPr>
      </w:pPr>
      <w:r w:rsidRPr="00C05C6B">
        <w:rPr>
          <w:b/>
          <w:color w:val="000000" w:themeColor="text1"/>
          <w:lang w:val="en-US"/>
        </w:rPr>
        <w:t>A5: Evolution of the car with driver market form 2015 to 2019</w:t>
      </w:r>
      <w:r w:rsidRPr="00C05C6B">
        <w:rPr>
          <w:color w:val="000000" w:themeColor="text1"/>
          <w:lang w:val="en-US"/>
        </w:rPr>
        <w:t xml:space="preserve"> (Deloitte, 2020)</w:t>
      </w:r>
    </w:p>
    <w:p w14:paraId="0D4048F4" w14:textId="77777777" w:rsidR="00340D46" w:rsidRPr="00C05C6B" w:rsidRDefault="00340D46" w:rsidP="00A225E1">
      <w:pPr>
        <w:spacing w:before="120" w:after="120"/>
        <w:rPr>
          <w:color w:val="000000" w:themeColor="text1"/>
          <w:lang w:val="en-US"/>
        </w:rPr>
      </w:pPr>
    </w:p>
    <w:p w14:paraId="7B7BC2E2" w14:textId="42161880" w:rsidR="00340D46" w:rsidRPr="00C05C6B" w:rsidRDefault="00340D46" w:rsidP="00A225E1">
      <w:pPr>
        <w:spacing w:before="120" w:after="120"/>
        <w:rPr>
          <w:rFonts w:eastAsia="Times New Roman"/>
          <w:color w:val="000000" w:themeColor="text1"/>
          <w:lang w:val="en-US" w:eastAsia="fr-FR"/>
        </w:rPr>
      </w:pPr>
      <w:r w:rsidRPr="00C05C6B">
        <w:rPr>
          <w:noProof/>
          <w:color w:val="000000" w:themeColor="text1"/>
          <w:lang w:eastAsia="fr-FR"/>
        </w:rPr>
        <w:drawing>
          <wp:anchor distT="0" distB="0" distL="114300" distR="114300" simplePos="0" relativeHeight="251658244" behindDoc="0" locked="0" layoutInCell="1" allowOverlap="1" wp14:anchorId="083F6DAE" wp14:editId="195C9D97">
            <wp:simplePos x="0" y="0"/>
            <wp:positionH relativeFrom="column">
              <wp:posOffset>372331</wp:posOffset>
            </wp:positionH>
            <wp:positionV relativeFrom="paragraph">
              <wp:posOffset>111539</wp:posOffset>
            </wp:positionV>
            <wp:extent cx="7991061" cy="2252593"/>
            <wp:effectExtent l="0" t="0" r="10160" b="14605"/>
            <wp:wrapTopAndBottom/>
            <wp:docPr id="11" name="Graphique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anchor>
        </w:drawing>
      </w:r>
    </w:p>
    <w:p w14:paraId="757E73A3" w14:textId="77777777" w:rsidR="00D77529" w:rsidRPr="00C05C6B" w:rsidRDefault="00D77529" w:rsidP="00A225E1">
      <w:pPr>
        <w:spacing w:before="120" w:after="120"/>
        <w:rPr>
          <w:color w:val="000000" w:themeColor="text1"/>
          <w:lang w:val="en-US"/>
        </w:rPr>
      </w:pPr>
    </w:p>
    <w:p w14:paraId="5FB7CE41" w14:textId="77777777" w:rsidR="00D77529" w:rsidRPr="00C05C6B" w:rsidRDefault="00D77529" w:rsidP="00A225E1">
      <w:pPr>
        <w:spacing w:before="120" w:after="120"/>
        <w:rPr>
          <w:color w:val="000000" w:themeColor="text1"/>
          <w:lang w:val="en-US"/>
        </w:rPr>
      </w:pPr>
    </w:p>
    <w:p w14:paraId="0547E73B" w14:textId="77777777" w:rsidR="00D77529" w:rsidRPr="00C05C6B" w:rsidRDefault="00D77529" w:rsidP="00A225E1">
      <w:pPr>
        <w:spacing w:before="120" w:after="120"/>
        <w:rPr>
          <w:color w:val="000000" w:themeColor="text1"/>
          <w:lang w:val="en-US"/>
        </w:rPr>
      </w:pPr>
    </w:p>
    <w:p w14:paraId="6108AC26" w14:textId="77777777" w:rsidR="00D77529" w:rsidRPr="00C05C6B" w:rsidRDefault="00D77529" w:rsidP="00A225E1">
      <w:pPr>
        <w:spacing w:before="120" w:after="120"/>
        <w:rPr>
          <w:color w:val="000000" w:themeColor="text1"/>
          <w:lang w:val="en-US"/>
        </w:rPr>
      </w:pPr>
    </w:p>
    <w:p w14:paraId="012D9204" w14:textId="582365E3" w:rsidR="00340D46" w:rsidRPr="00C05C6B" w:rsidRDefault="00340D46" w:rsidP="00A225E1">
      <w:pPr>
        <w:spacing w:before="120" w:after="120"/>
        <w:rPr>
          <w:b/>
          <w:color w:val="000000" w:themeColor="text1"/>
          <w:lang w:val="en-US"/>
        </w:rPr>
      </w:pPr>
      <w:r w:rsidRPr="00C05C6B">
        <w:rPr>
          <w:b/>
          <w:color w:val="000000" w:themeColor="text1"/>
          <w:lang w:val="en-US"/>
        </w:rPr>
        <w:lastRenderedPageBreak/>
        <w:t>A5 : Build-up of justification process combining register and principles. Examples of empirical data</w:t>
      </w:r>
    </w:p>
    <w:tbl>
      <w:tblPr>
        <w:tblStyle w:val="Grilledutableau"/>
        <w:tblW w:w="14454" w:type="dxa"/>
        <w:tblLook w:val="04A0" w:firstRow="1" w:lastRow="0" w:firstColumn="1" w:lastColumn="0" w:noHBand="0" w:noVBand="1"/>
      </w:tblPr>
      <w:tblGrid>
        <w:gridCol w:w="1603"/>
        <w:gridCol w:w="3495"/>
        <w:gridCol w:w="7860"/>
        <w:gridCol w:w="1496"/>
      </w:tblGrid>
      <w:tr w:rsidR="005721C3" w:rsidRPr="00C05C6B" w14:paraId="20DEEF46" w14:textId="77777777" w:rsidTr="00D834A5">
        <w:trPr>
          <w:trHeight w:val="672"/>
        </w:trPr>
        <w:tc>
          <w:tcPr>
            <w:tcW w:w="5098" w:type="dxa"/>
            <w:gridSpan w:val="2"/>
            <w:vAlign w:val="center"/>
          </w:tcPr>
          <w:p w14:paraId="4C4746F8" w14:textId="77777777" w:rsidR="00340D46" w:rsidRPr="00C05C6B" w:rsidRDefault="00340D46" w:rsidP="00A225E1">
            <w:pPr>
              <w:spacing w:before="120" w:after="120"/>
              <w:rPr>
                <w:color w:val="000000" w:themeColor="text1"/>
                <w:lang w:val="fr-BE"/>
              </w:rPr>
            </w:pPr>
            <w:r w:rsidRPr="00C05C6B">
              <w:rPr>
                <w:color w:val="000000" w:themeColor="text1"/>
                <w:lang w:val="fr-BE"/>
              </w:rPr>
              <w:t>Justification process</w:t>
            </w:r>
          </w:p>
        </w:tc>
        <w:tc>
          <w:tcPr>
            <w:tcW w:w="7860" w:type="dxa"/>
            <w:vAlign w:val="center"/>
          </w:tcPr>
          <w:p w14:paraId="657A75AE" w14:textId="77777777" w:rsidR="00340D46" w:rsidRPr="00C05C6B" w:rsidRDefault="00340D46" w:rsidP="00A225E1">
            <w:pPr>
              <w:spacing w:before="120" w:after="120"/>
              <w:rPr>
                <w:color w:val="000000" w:themeColor="text1"/>
                <w:lang w:val="fr-BE"/>
              </w:rPr>
            </w:pPr>
            <w:r w:rsidRPr="00C05C6B">
              <w:rPr>
                <w:color w:val="000000" w:themeColor="text1"/>
                <w:lang w:val="fr-BE"/>
              </w:rPr>
              <w:t>Examples of empirical data</w:t>
            </w:r>
          </w:p>
        </w:tc>
        <w:tc>
          <w:tcPr>
            <w:tcW w:w="1496" w:type="dxa"/>
            <w:vAlign w:val="center"/>
          </w:tcPr>
          <w:p w14:paraId="2601747F" w14:textId="77777777" w:rsidR="00340D46" w:rsidRPr="00C05C6B" w:rsidRDefault="00340D46" w:rsidP="00A225E1">
            <w:pPr>
              <w:spacing w:before="120" w:after="120"/>
              <w:rPr>
                <w:color w:val="000000" w:themeColor="text1"/>
                <w:lang w:val="fr-BE"/>
              </w:rPr>
            </w:pPr>
            <w:r w:rsidRPr="00C05C6B">
              <w:rPr>
                <w:color w:val="000000" w:themeColor="text1"/>
                <w:lang w:val="fr-BE"/>
              </w:rPr>
              <w:t>Orders of worth</w:t>
            </w:r>
          </w:p>
        </w:tc>
      </w:tr>
      <w:tr w:rsidR="005721C3" w:rsidRPr="00C05C6B" w14:paraId="2970E4BC" w14:textId="77777777" w:rsidTr="00D834A5">
        <w:trPr>
          <w:trHeight w:val="1146"/>
        </w:trPr>
        <w:tc>
          <w:tcPr>
            <w:tcW w:w="1603" w:type="dxa"/>
            <w:vMerge w:val="restart"/>
            <w:vAlign w:val="center"/>
          </w:tcPr>
          <w:p w14:paraId="238E20AE" w14:textId="77777777" w:rsidR="00340D46" w:rsidRPr="00C05C6B" w:rsidRDefault="00340D46" w:rsidP="00A225E1">
            <w:pPr>
              <w:spacing w:before="120" w:after="120"/>
              <w:rPr>
                <w:color w:val="000000" w:themeColor="text1"/>
                <w:lang w:val="fr-BE"/>
              </w:rPr>
            </w:pPr>
            <w:r w:rsidRPr="00C05C6B">
              <w:rPr>
                <w:color w:val="000000" w:themeColor="text1"/>
                <w:lang w:val="fr-BE"/>
              </w:rPr>
              <w:t>On behalf of formalization</w:t>
            </w:r>
          </w:p>
        </w:tc>
        <w:tc>
          <w:tcPr>
            <w:tcW w:w="3495" w:type="dxa"/>
            <w:vAlign w:val="center"/>
          </w:tcPr>
          <w:p w14:paraId="1E887B4B" w14:textId="77777777" w:rsidR="00340D46" w:rsidRPr="00C05C6B" w:rsidRDefault="00340D46" w:rsidP="00A225E1">
            <w:pPr>
              <w:spacing w:before="120" w:after="120"/>
              <w:rPr>
                <w:color w:val="000000" w:themeColor="text1"/>
                <w:lang w:val="en-US"/>
              </w:rPr>
            </w:pPr>
          </w:p>
          <w:p w14:paraId="74EEBC0B" w14:textId="77777777" w:rsidR="00340D46" w:rsidRPr="00C05C6B" w:rsidRDefault="00340D46" w:rsidP="00A225E1">
            <w:pPr>
              <w:spacing w:before="120" w:after="120"/>
              <w:rPr>
                <w:color w:val="000000" w:themeColor="text1"/>
                <w:lang w:val="en-US"/>
              </w:rPr>
            </w:pPr>
            <w:r w:rsidRPr="00C05C6B">
              <w:rPr>
                <w:color w:val="000000" w:themeColor="text1"/>
                <w:lang w:val="en-US"/>
              </w:rPr>
              <w:t>Starting justification process:</w:t>
            </w:r>
          </w:p>
          <w:p w14:paraId="05B0DCFF" w14:textId="77777777" w:rsidR="00340D46" w:rsidRPr="00C05C6B" w:rsidRDefault="00340D46" w:rsidP="00A225E1">
            <w:pPr>
              <w:spacing w:before="120" w:after="120"/>
              <w:rPr>
                <w:color w:val="000000" w:themeColor="text1"/>
                <w:lang w:val="en-US"/>
              </w:rPr>
            </w:pPr>
          </w:p>
          <w:p w14:paraId="6D1AE4CC" w14:textId="77777777" w:rsidR="00340D46" w:rsidRPr="00C05C6B" w:rsidRDefault="00340D46" w:rsidP="00A225E1">
            <w:pPr>
              <w:spacing w:before="120" w:after="120"/>
              <w:rPr>
                <w:color w:val="000000" w:themeColor="text1"/>
                <w:lang w:val="en-US"/>
              </w:rPr>
            </w:pPr>
            <w:r w:rsidRPr="00C05C6B">
              <w:rPr>
                <w:color w:val="000000" w:themeColor="text1"/>
                <w:lang w:val="en-US"/>
              </w:rPr>
              <w:t xml:space="preserve">Initial informal dynamics in the sector has been reinforced by Uber, seeing the arrival of Uber as an opportunity to </w:t>
            </w:r>
            <w:r w:rsidRPr="00C05C6B">
              <w:rPr>
                <w:b/>
                <w:color w:val="000000" w:themeColor="text1"/>
                <w:lang w:val="en-US"/>
              </w:rPr>
              <w:t>better regulate employment relations</w:t>
            </w:r>
          </w:p>
        </w:tc>
        <w:tc>
          <w:tcPr>
            <w:tcW w:w="7860" w:type="dxa"/>
            <w:vAlign w:val="center"/>
          </w:tcPr>
          <w:p w14:paraId="0E86255E" w14:textId="5372A632" w:rsidR="00340D46" w:rsidRPr="00C05C6B" w:rsidRDefault="00340D46" w:rsidP="00A225E1">
            <w:pPr>
              <w:spacing w:before="120" w:after="120"/>
              <w:rPr>
                <w:color w:val="000000" w:themeColor="text1"/>
                <w:lang w:val="en-US"/>
              </w:rPr>
            </w:pPr>
            <w:r w:rsidRPr="00C05C6B">
              <w:rPr>
                <w:color w:val="000000" w:themeColor="text1"/>
                <w:lang w:val="en-US"/>
              </w:rPr>
              <w:t>The monopoly of the centrals hindered the protection of workers in the sector</w:t>
            </w:r>
          </w:p>
          <w:p w14:paraId="4B5439A6" w14:textId="77777777" w:rsidR="00340D46" w:rsidRPr="00C05C6B" w:rsidRDefault="00340D46" w:rsidP="00A225E1">
            <w:pPr>
              <w:spacing w:before="120" w:after="120"/>
              <w:rPr>
                <w:color w:val="000000" w:themeColor="text1"/>
                <w:lang w:val="fr-BE"/>
              </w:rPr>
            </w:pPr>
            <w:r w:rsidRPr="00C05C6B">
              <w:rPr>
                <w:color w:val="000000" w:themeColor="text1"/>
                <w:lang w:val="en-US"/>
              </w:rPr>
              <w:t xml:space="preserve">“There's a hierarchy in the sector, and there are obstacles to regulating the monopolies. This is the first time in the history of green taxis that they have had to sit down around a table to negotiate with us unions. So I think this is a very important point, and it means that we're going to continue to build together, because the aim is to structure the sector, because it's time for the self-employed to have a structure, and for employees in this sector too, a reliable structure on which they can rely but which also listens to them”. </w:t>
            </w:r>
            <w:r w:rsidRPr="00C05C6B">
              <w:rPr>
                <w:color w:val="000000" w:themeColor="text1"/>
                <w:lang w:val="fr-BE"/>
              </w:rPr>
              <w:t>(Trade union representative)</w:t>
            </w:r>
          </w:p>
        </w:tc>
        <w:tc>
          <w:tcPr>
            <w:tcW w:w="1496" w:type="dxa"/>
            <w:vMerge w:val="restart"/>
            <w:vAlign w:val="center"/>
          </w:tcPr>
          <w:p w14:paraId="79347F7A" w14:textId="77777777" w:rsidR="00340D46" w:rsidRPr="00C05C6B" w:rsidRDefault="00340D46" w:rsidP="00A225E1">
            <w:pPr>
              <w:spacing w:before="120" w:after="120"/>
              <w:rPr>
                <w:color w:val="000000" w:themeColor="text1"/>
                <w:lang w:val="fr-BE" w:eastAsia="fr-FR"/>
              </w:rPr>
            </w:pPr>
          </w:p>
          <w:p w14:paraId="6E0B53EB" w14:textId="77777777" w:rsidR="00340D46" w:rsidRPr="00C05C6B" w:rsidRDefault="00340D46" w:rsidP="00A225E1">
            <w:pPr>
              <w:spacing w:before="120" w:after="120"/>
              <w:rPr>
                <w:color w:val="000000" w:themeColor="text1"/>
                <w:lang w:val="fr-BE" w:eastAsia="fr-FR"/>
              </w:rPr>
            </w:pPr>
          </w:p>
          <w:p w14:paraId="439F4E17" w14:textId="77777777" w:rsidR="00340D46" w:rsidRPr="00C05C6B" w:rsidRDefault="00340D46" w:rsidP="00A225E1">
            <w:pPr>
              <w:spacing w:before="120" w:after="120"/>
              <w:rPr>
                <w:color w:val="000000" w:themeColor="text1"/>
                <w:lang w:val="fr-BE" w:eastAsia="fr-FR"/>
              </w:rPr>
            </w:pPr>
          </w:p>
          <w:p w14:paraId="51839B9A" w14:textId="77777777" w:rsidR="00340D46" w:rsidRPr="00C05C6B" w:rsidRDefault="00340D46" w:rsidP="00A225E1">
            <w:pPr>
              <w:spacing w:before="120" w:after="120"/>
              <w:rPr>
                <w:color w:val="000000" w:themeColor="text1"/>
                <w:lang w:val="fr-BE" w:eastAsia="fr-FR"/>
              </w:rPr>
            </w:pPr>
          </w:p>
          <w:p w14:paraId="40F53538" w14:textId="77777777" w:rsidR="00340D46" w:rsidRPr="00C05C6B" w:rsidRDefault="00340D46" w:rsidP="00A225E1">
            <w:pPr>
              <w:spacing w:before="120" w:after="120"/>
              <w:rPr>
                <w:color w:val="000000" w:themeColor="text1"/>
                <w:lang w:val="fr-BE" w:eastAsia="fr-FR"/>
              </w:rPr>
            </w:pPr>
          </w:p>
          <w:p w14:paraId="1A0769C2" w14:textId="77777777" w:rsidR="00340D46" w:rsidRPr="00C05C6B" w:rsidRDefault="00340D46" w:rsidP="00A225E1">
            <w:pPr>
              <w:spacing w:before="120" w:after="120"/>
              <w:rPr>
                <w:color w:val="000000" w:themeColor="text1"/>
                <w:lang w:val="fr-BE"/>
              </w:rPr>
            </w:pPr>
            <w:r w:rsidRPr="00C05C6B">
              <w:rPr>
                <w:color w:val="000000" w:themeColor="text1"/>
                <w:lang w:val="fr-BE" w:eastAsia="fr-FR"/>
              </w:rPr>
              <w:t>civic order of worth</w:t>
            </w:r>
          </w:p>
        </w:tc>
      </w:tr>
      <w:tr w:rsidR="005721C3" w:rsidRPr="00C05C6B" w14:paraId="727072DE" w14:textId="77777777" w:rsidTr="00D834A5">
        <w:trPr>
          <w:trHeight w:val="1146"/>
        </w:trPr>
        <w:tc>
          <w:tcPr>
            <w:tcW w:w="1603" w:type="dxa"/>
            <w:vMerge/>
            <w:vAlign w:val="center"/>
          </w:tcPr>
          <w:p w14:paraId="6B03CF0B" w14:textId="77777777" w:rsidR="00340D46" w:rsidRPr="00C05C6B" w:rsidRDefault="00340D46" w:rsidP="00A225E1">
            <w:pPr>
              <w:spacing w:before="120" w:after="120"/>
              <w:rPr>
                <w:color w:val="000000" w:themeColor="text1"/>
                <w:lang w:val="fr-BE"/>
              </w:rPr>
            </w:pPr>
          </w:p>
        </w:tc>
        <w:tc>
          <w:tcPr>
            <w:tcW w:w="3495" w:type="dxa"/>
            <w:vAlign w:val="center"/>
          </w:tcPr>
          <w:p w14:paraId="0C2AD588" w14:textId="77777777" w:rsidR="00340D46" w:rsidRPr="00C05C6B" w:rsidRDefault="00340D46" w:rsidP="00A225E1">
            <w:pPr>
              <w:spacing w:before="120" w:after="120"/>
              <w:rPr>
                <w:color w:val="000000" w:themeColor="text1"/>
                <w:lang w:val="en-US"/>
              </w:rPr>
            </w:pPr>
            <w:r w:rsidRPr="00C05C6B">
              <w:rPr>
                <w:color w:val="000000" w:themeColor="text1"/>
                <w:lang w:val="en-US"/>
              </w:rPr>
              <w:t>Prevailing position of justification :</w:t>
            </w:r>
          </w:p>
          <w:p w14:paraId="624E71AF" w14:textId="77777777" w:rsidR="00340D46" w:rsidRPr="00C05C6B" w:rsidRDefault="00340D46" w:rsidP="00A225E1">
            <w:pPr>
              <w:spacing w:before="120" w:after="120"/>
              <w:rPr>
                <w:color w:val="000000" w:themeColor="text1"/>
                <w:lang w:val="en-US"/>
              </w:rPr>
            </w:pPr>
            <w:r w:rsidRPr="00C05C6B">
              <w:rPr>
                <w:color w:val="000000" w:themeColor="text1"/>
                <w:lang w:val="en-US" w:eastAsia="fr-FR"/>
              </w:rPr>
              <w:t>Protection and safety at work</w:t>
            </w:r>
          </w:p>
          <w:p w14:paraId="766C3803" w14:textId="77777777" w:rsidR="00340D46" w:rsidRPr="00C05C6B" w:rsidRDefault="00340D46" w:rsidP="00A225E1">
            <w:pPr>
              <w:spacing w:before="120" w:after="120"/>
              <w:rPr>
                <w:color w:val="000000" w:themeColor="text1"/>
                <w:lang w:val="en-US"/>
              </w:rPr>
            </w:pPr>
          </w:p>
        </w:tc>
        <w:tc>
          <w:tcPr>
            <w:tcW w:w="7860" w:type="dxa"/>
            <w:vAlign w:val="center"/>
          </w:tcPr>
          <w:p w14:paraId="16628DBD" w14:textId="51A2ECD6"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More institutional intervention to ensu</w:t>
            </w:r>
            <w:r w:rsidR="00D77529" w:rsidRPr="00C05C6B">
              <w:rPr>
                <w:color w:val="000000" w:themeColor="text1"/>
                <w:lang w:val="en-US" w:eastAsia="fr-FR"/>
              </w:rPr>
              <w:t>re worker protection and safety</w:t>
            </w:r>
          </w:p>
          <w:p w14:paraId="5DE43D69" w14:textId="77777777" w:rsidR="00340D46" w:rsidRPr="00C05C6B" w:rsidRDefault="00340D46" w:rsidP="00A225E1">
            <w:pPr>
              <w:spacing w:before="120" w:after="120"/>
              <w:rPr>
                <w:color w:val="000000" w:themeColor="text1"/>
                <w:lang w:val="fr-BE"/>
              </w:rPr>
            </w:pPr>
            <w:r w:rsidRPr="00C05C6B">
              <w:rPr>
                <w:color w:val="000000" w:themeColor="text1"/>
                <w:lang w:val="en-US" w:eastAsia="fr-FR"/>
              </w:rPr>
              <w:t xml:space="preserve">“It's not a question of status, it's a question of power over the worker. a We're thinking in terms of a joint commission, because this has been a problem for a long time. Because those who work for the platforms and other drivers are always in a subordinate relationship and they are always people who are paid according to the work they do, without being protected. Whether it's one type of driver or another, we need to take action.” </w:t>
            </w:r>
            <w:r w:rsidRPr="00C05C6B">
              <w:rPr>
                <w:color w:val="000000" w:themeColor="text1"/>
                <w:lang w:val="fr-BE" w:eastAsia="fr-FR"/>
              </w:rPr>
              <w:t>(Trade union)</w:t>
            </w:r>
          </w:p>
        </w:tc>
        <w:tc>
          <w:tcPr>
            <w:tcW w:w="1496" w:type="dxa"/>
            <w:vMerge/>
            <w:vAlign w:val="center"/>
          </w:tcPr>
          <w:p w14:paraId="1814D65D" w14:textId="77777777" w:rsidR="00340D46" w:rsidRPr="00C05C6B" w:rsidRDefault="00340D46" w:rsidP="00A225E1">
            <w:pPr>
              <w:spacing w:before="120" w:after="120"/>
              <w:rPr>
                <w:color w:val="000000" w:themeColor="text1"/>
                <w:lang w:val="fr-BE"/>
              </w:rPr>
            </w:pPr>
          </w:p>
        </w:tc>
      </w:tr>
      <w:tr w:rsidR="005721C3" w:rsidRPr="00C05C6B" w14:paraId="6F8748DE" w14:textId="77777777" w:rsidTr="00D834A5">
        <w:trPr>
          <w:trHeight w:val="1146"/>
        </w:trPr>
        <w:tc>
          <w:tcPr>
            <w:tcW w:w="1603" w:type="dxa"/>
            <w:vMerge/>
            <w:vAlign w:val="center"/>
          </w:tcPr>
          <w:p w14:paraId="5EF39A9E" w14:textId="77777777" w:rsidR="00340D46" w:rsidRPr="00C05C6B" w:rsidRDefault="00340D46" w:rsidP="00A225E1">
            <w:pPr>
              <w:spacing w:before="120" w:after="120"/>
              <w:rPr>
                <w:color w:val="000000" w:themeColor="text1"/>
                <w:lang w:val="fr-BE"/>
              </w:rPr>
            </w:pPr>
          </w:p>
        </w:tc>
        <w:tc>
          <w:tcPr>
            <w:tcW w:w="3495" w:type="dxa"/>
            <w:vAlign w:val="center"/>
          </w:tcPr>
          <w:p w14:paraId="427F95DC" w14:textId="77777777" w:rsidR="00340D46" w:rsidRPr="00C05C6B" w:rsidRDefault="00340D46" w:rsidP="00A225E1">
            <w:pPr>
              <w:spacing w:before="120" w:after="120"/>
              <w:rPr>
                <w:color w:val="000000" w:themeColor="text1"/>
                <w:lang w:val="en-US"/>
              </w:rPr>
            </w:pPr>
            <w:r w:rsidRPr="00C05C6B">
              <w:rPr>
                <w:color w:val="000000" w:themeColor="text1"/>
                <w:lang w:val="en-US"/>
              </w:rPr>
              <w:t>Principles from other registers supporting the prevailing position:</w:t>
            </w:r>
          </w:p>
          <w:p w14:paraId="33A4F96E" w14:textId="77777777" w:rsidR="00340D46" w:rsidRPr="00C05C6B" w:rsidRDefault="00340D46" w:rsidP="00A225E1">
            <w:pPr>
              <w:spacing w:before="120" w:after="120"/>
              <w:rPr>
                <w:color w:val="000000" w:themeColor="text1"/>
                <w:lang w:val="en-US"/>
              </w:rPr>
            </w:pPr>
          </w:p>
          <w:p w14:paraId="5B01C900"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Economic viability of the operators</w:t>
            </w:r>
          </w:p>
          <w:p w14:paraId="6E88EF3F" w14:textId="77777777" w:rsidR="00340D46" w:rsidRPr="00C05C6B" w:rsidRDefault="00340D46" w:rsidP="00A225E1">
            <w:pPr>
              <w:spacing w:before="120" w:after="120"/>
              <w:rPr>
                <w:color w:val="000000" w:themeColor="text1"/>
                <w:lang w:val="en-US"/>
              </w:rPr>
            </w:pPr>
          </w:p>
          <w:p w14:paraId="164F3375"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Urban space development through political arbitration</w:t>
            </w:r>
          </w:p>
          <w:p w14:paraId="7775D4CF" w14:textId="77777777" w:rsidR="00340D46" w:rsidRPr="00C05C6B" w:rsidRDefault="00340D46" w:rsidP="00A225E1">
            <w:pPr>
              <w:spacing w:before="120" w:after="120"/>
              <w:rPr>
                <w:color w:val="000000" w:themeColor="text1"/>
                <w:lang w:val="en-US"/>
              </w:rPr>
            </w:pPr>
          </w:p>
        </w:tc>
        <w:tc>
          <w:tcPr>
            <w:tcW w:w="7860" w:type="dxa"/>
            <w:vAlign w:val="center"/>
          </w:tcPr>
          <w:p w14:paraId="77F964EC" w14:textId="385B6134" w:rsidR="00340D46" w:rsidRPr="00C05C6B" w:rsidRDefault="00340D46" w:rsidP="00A225E1">
            <w:pPr>
              <w:spacing w:before="120" w:after="120"/>
              <w:rPr>
                <w:color w:val="000000" w:themeColor="text1"/>
                <w:lang w:val="en-US"/>
              </w:rPr>
            </w:pPr>
            <w:r w:rsidRPr="00C05C6B">
              <w:rPr>
                <w:color w:val="000000" w:themeColor="text1"/>
                <w:lang w:val="en-US" w:eastAsia="fr-FR"/>
              </w:rPr>
              <w:t>Strengthen market regulation in order to harness market forces and a holistic vision of mobility, which promotes pre-determined division of mobility segmentation.</w:t>
            </w:r>
          </w:p>
          <w:p w14:paraId="35A1B2D6" w14:textId="77777777" w:rsidR="00340D46" w:rsidRPr="00C05C6B" w:rsidRDefault="00340D46" w:rsidP="00A225E1">
            <w:pPr>
              <w:spacing w:before="120" w:after="120"/>
              <w:rPr>
                <w:color w:val="000000" w:themeColor="text1"/>
                <w:lang w:val="fr-BE"/>
              </w:rPr>
            </w:pPr>
            <w:r w:rsidRPr="00C05C6B">
              <w:rPr>
                <w:color w:val="000000" w:themeColor="text1"/>
                <w:lang w:val="en-US"/>
              </w:rPr>
              <w:t xml:space="preserve">“Believe me, it's going to be the mess. We're really going to lose control of the taxi service without regulation. The fact that there is a numerus clausus is because, since the market is regulated and taxi drivers benefit from social protection and a guaranteed minimum wage, the number of taxis in the numerus clausus has been calculated by several studies to enable the taxi sector to generate a minimum turnover to cover and meet these obligations. If today we deviate, and some people want to liberalise the market, how do you expect that by liberalising the market, we won't increase the number of customers, we'll just increase the number of service providers, which means that the share of the cake will remain unchanged and the number of shares will increase, which means that there will be no one left who can really make a go of it in the taxi business.” </w:t>
            </w:r>
            <w:r w:rsidRPr="00C05C6B">
              <w:rPr>
                <w:color w:val="000000" w:themeColor="text1"/>
                <w:lang w:val="fr-BE"/>
              </w:rPr>
              <w:t>(Professionnal association representative)</w:t>
            </w:r>
          </w:p>
        </w:tc>
        <w:tc>
          <w:tcPr>
            <w:tcW w:w="1496" w:type="dxa"/>
            <w:vMerge/>
            <w:vAlign w:val="center"/>
          </w:tcPr>
          <w:p w14:paraId="17569463" w14:textId="77777777" w:rsidR="00340D46" w:rsidRPr="00C05C6B" w:rsidRDefault="00340D46" w:rsidP="00A225E1">
            <w:pPr>
              <w:spacing w:before="120" w:after="120"/>
              <w:rPr>
                <w:color w:val="000000" w:themeColor="text1"/>
                <w:lang w:val="fr-BE"/>
              </w:rPr>
            </w:pPr>
          </w:p>
        </w:tc>
      </w:tr>
      <w:tr w:rsidR="005721C3" w:rsidRPr="0031713E" w14:paraId="1753636D" w14:textId="77777777" w:rsidTr="00D834A5">
        <w:trPr>
          <w:trHeight w:val="1146"/>
        </w:trPr>
        <w:tc>
          <w:tcPr>
            <w:tcW w:w="1603" w:type="dxa"/>
            <w:vMerge w:val="restart"/>
            <w:vAlign w:val="center"/>
          </w:tcPr>
          <w:p w14:paraId="3403619D" w14:textId="77777777" w:rsidR="00340D46" w:rsidRPr="00C05C6B" w:rsidRDefault="00340D46" w:rsidP="00A225E1">
            <w:pPr>
              <w:spacing w:before="120" w:after="120"/>
              <w:rPr>
                <w:color w:val="000000" w:themeColor="text1"/>
                <w:lang w:val="fr-BE"/>
              </w:rPr>
            </w:pPr>
            <w:r w:rsidRPr="00C05C6B">
              <w:rPr>
                <w:color w:val="000000" w:themeColor="text1"/>
                <w:lang w:val="fr-BE"/>
              </w:rPr>
              <w:t>Long live free market</w:t>
            </w:r>
          </w:p>
        </w:tc>
        <w:tc>
          <w:tcPr>
            <w:tcW w:w="3495" w:type="dxa"/>
            <w:vAlign w:val="center"/>
          </w:tcPr>
          <w:p w14:paraId="00C48C58" w14:textId="77777777" w:rsidR="00340D46" w:rsidRPr="00C05C6B" w:rsidRDefault="00340D46" w:rsidP="00A225E1">
            <w:pPr>
              <w:spacing w:before="120" w:after="120"/>
              <w:rPr>
                <w:color w:val="000000" w:themeColor="text1"/>
                <w:lang w:val="en-US"/>
              </w:rPr>
            </w:pPr>
            <w:r w:rsidRPr="00C05C6B">
              <w:rPr>
                <w:color w:val="000000" w:themeColor="text1"/>
                <w:lang w:val="en-US"/>
              </w:rPr>
              <w:t xml:space="preserve">Starting justification process: No consideration of pre-existing informal practices and illegal practices on the part of Uber, </w:t>
            </w:r>
            <w:r w:rsidRPr="00C05C6B">
              <w:rPr>
                <w:color w:val="000000" w:themeColor="text1"/>
                <w:lang w:val="en-US"/>
              </w:rPr>
              <w:lastRenderedPageBreak/>
              <w:t xml:space="preserve">promoting the </w:t>
            </w:r>
            <w:r w:rsidRPr="00C05C6B">
              <w:rPr>
                <w:b/>
                <w:color w:val="000000" w:themeColor="text1"/>
                <w:lang w:val="en-US"/>
              </w:rPr>
              <w:t>Uber model as an ideal of regulation</w:t>
            </w:r>
          </w:p>
        </w:tc>
        <w:tc>
          <w:tcPr>
            <w:tcW w:w="7860" w:type="dxa"/>
            <w:vAlign w:val="center"/>
          </w:tcPr>
          <w:p w14:paraId="76861755" w14:textId="3B0A42A7" w:rsidR="00340D46" w:rsidRPr="00C05C6B" w:rsidRDefault="00340D46" w:rsidP="00A225E1">
            <w:pPr>
              <w:spacing w:before="120" w:after="120"/>
              <w:rPr>
                <w:color w:val="000000" w:themeColor="text1"/>
                <w:lang w:val="en-US"/>
              </w:rPr>
            </w:pPr>
            <w:r w:rsidRPr="00C05C6B">
              <w:rPr>
                <w:color w:val="000000" w:themeColor="text1"/>
                <w:lang w:val="en-US"/>
              </w:rPr>
              <w:lastRenderedPageBreak/>
              <w:t>Uber model considerably impro</w:t>
            </w:r>
            <w:r w:rsidR="00D77529" w:rsidRPr="00C05C6B">
              <w:rPr>
                <w:color w:val="000000" w:themeColor="text1"/>
                <w:lang w:val="en-US"/>
              </w:rPr>
              <w:t>ves the transport service offer</w:t>
            </w:r>
          </w:p>
          <w:p w14:paraId="113A0D08" w14:textId="77777777" w:rsidR="00340D46" w:rsidRPr="00C05C6B" w:rsidRDefault="00340D46" w:rsidP="00A225E1">
            <w:pPr>
              <w:spacing w:before="120" w:after="120"/>
              <w:rPr>
                <w:color w:val="000000" w:themeColor="text1"/>
                <w:lang w:val="fr-BE"/>
              </w:rPr>
            </w:pPr>
            <w:r w:rsidRPr="00C05C6B">
              <w:rPr>
                <w:color w:val="000000" w:themeColor="text1"/>
                <w:lang w:val="en-US"/>
              </w:rPr>
              <w:t xml:space="preserve">“The digital players have brought a breath of fresh air to a sector that has changed very little in 30 or 40 years. When our grandparents got into a taxi, we have more or less the same experience today. But then, as we've seen, taxis - and I suppose you'll be interviewing them too - have also made progress and added </w:t>
            </w:r>
            <w:r w:rsidRPr="00C05C6B">
              <w:rPr>
                <w:color w:val="000000" w:themeColor="text1"/>
                <w:lang w:val="en-US"/>
              </w:rPr>
              <w:lastRenderedPageBreak/>
              <w:t xml:space="preserve">new things to their offer. There are now Apps for booking taxis, and at the time you couldn't pay by card, but now you can. Things are changing, and I can understand the basic reaction, I'd say it's a bit emotional, but in reality it's still within the legal framework and improving services.” </w:t>
            </w:r>
            <w:r w:rsidRPr="00C05C6B">
              <w:rPr>
                <w:color w:val="000000" w:themeColor="text1"/>
                <w:lang w:val="fr-BE"/>
              </w:rPr>
              <w:t>(Platform CEO)</w:t>
            </w:r>
          </w:p>
        </w:tc>
        <w:tc>
          <w:tcPr>
            <w:tcW w:w="1496" w:type="dxa"/>
            <w:vMerge w:val="restart"/>
            <w:vAlign w:val="center"/>
          </w:tcPr>
          <w:p w14:paraId="7B12B269" w14:textId="77777777" w:rsidR="00340D46" w:rsidRPr="00C05C6B" w:rsidRDefault="00340D46" w:rsidP="00A225E1">
            <w:pPr>
              <w:spacing w:before="120" w:after="120"/>
              <w:rPr>
                <w:color w:val="000000" w:themeColor="text1"/>
                <w:lang w:val="en-US"/>
              </w:rPr>
            </w:pPr>
            <w:r w:rsidRPr="00C05C6B">
              <w:rPr>
                <w:color w:val="000000" w:themeColor="text1"/>
                <w:lang w:val="en-US"/>
              </w:rPr>
              <w:lastRenderedPageBreak/>
              <w:t xml:space="preserve">Free competition and connectionist </w:t>
            </w:r>
            <w:r w:rsidRPr="00C05C6B">
              <w:rPr>
                <w:color w:val="000000" w:themeColor="text1"/>
                <w:lang w:val="en-US"/>
              </w:rPr>
              <w:lastRenderedPageBreak/>
              <w:t>order of worth</w:t>
            </w:r>
          </w:p>
        </w:tc>
      </w:tr>
      <w:tr w:rsidR="005721C3" w:rsidRPr="00C05C6B" w14:paraId="29F010C3" w14:textId="77777777" w:rsidTr="00D834A5">
        <w:trPr>
          <w:trHeight w:val="1063"/>
        </w:trPr>
        <w:tc>
          <w:tcPr>
            <w:tcW w:w="1603" w:type="dxa"/>
            <w:vMerge/>
            <w:vAlign w:val="center"/>
          </w:tcPr>
          <w:p w14:paraId="751A1B0B" w14:textId="77777777" w:rsidR="00340D46" w:rsidRPr="00C05C6B" w:rsidRDefault="00340D46" w:rsidP="00A225E1">
            <w:pPr>
              <w:spacing w:before="120" w:after="120"/>
              <w:rPr>
                <w:color w:val="000000" w:themeColor="text1"/>
                <w:lang w:val="en-US"/>
              </w:rPr>
            </w:pPr>
          </w:p>
        </w:tc>
        <w:tc>
          <w:tcPr>
            <w:tcW w:w="3495" w:type="dxa"/>
            <w:vAlign w:val="center"/>
          </w:tcPr>
          <w:p w14:paraId="058C7C05" w14:textId="77777777" w:rsidR="00340D46" w:rsidRPr="00C05C6B" w:rsidRDefault="00340D46" w:rsidP="00A225E1">
            <w:pPr>
              <w:spacing w:before="120" w:after="120"/>
              <w:rPr>
                <w:color w:val="000000" w:themeColor="text1"/>
                <w:lang w:val="en-US"/>
              </w:rPr>
            </w:pPr>
            <w:r w:rsidRPr="00C05C6B">
              <w:rPr>
                <w:color w:val="000000" w:themeColor="text1"/>
                <w:lang w:val="en-US"/>
              </w:rPr>
              <w:t>Prevailing position of justification :</w:t>
            </w:r>
          </w:p>
          <w:p w14:paraId="797E8B94" w14:textId="77777777" w:rsidR="00340D46" w:rsidRPr="00C05C6B" w:rsidRDefault="00340D46" w:rsidP="00A225E1">
            <w:pPr>
              <w:spacing w:before="120" w:after="120"/>
              <w:rPr>
                <w:color w:val="000000" w:themeColor="text1"/>
                <w:lang w:val="en-US"/>
              </w:rPr>
            </w:pPr>
          </w:p>
          <w:p w14:paraId="06BD9CB6"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Enlarged access to mobility through digitalization</w:t>
            </w:r>
          </w:p>
          <w:p w14:paraId="3331B3FB" w14:textId="77777777" w:rsidR="00340D46" w:rsidRPr="00C05C6B" w:rsidRDefault="00340D46" w:rsidP="00A225E1">
            <w:pPr>
              <w:spacing w:before="120" w:after="120"/>
              <w:rPr>
                <w:color w:val="000000" w:themeColor="text1"/>
                <w:lang w:val="en-US"/>
              </w:rPr>
            </w:pPr>
            <w:r w:rsidRPr="00C05C6B">
              <w:rPr>
                <w:color w:val="000000" w:themeColor="text1"/>
                <w:lang w:val="en-US"/>
              </w:rPr>
              <w:t>Making the mobility more accessible</w:t>
            </w:r>
          </w:p>
        </w:tc>
        <w:tc>
          <w:tcPr>
            <w:tcW w:w="7860" w:type="dxa"/>
            <w:vAlign w:val="center"/>
          </w:tcPr>
          <w:p w14:paraId="68483439" w14:textId="1CCB473A" w:rsidR="00340D46" w:rsidRPr="00C05C6B" w:rsidRDefault="00340D46" w:rsidP="00A225E1">
            <w:pPr>
              <w:spacing w:before="120" w:after="120"/>
              <w:rPr>
                <w:color w:val="000000" w:themeColor="text1"/>
                <w:lang w:val="en-US"/>
              </w:rPr>
            </w:pPr>
            <w:r w:rsidRPr="00C05C6B">
              <w:rPr>
                <w:color w:val="000000" w:themeColor="text1"/>
                <w:lang w:val="en-US"/>
              </w:rPr>
              <w:t>Maki</w:t>
            </w:r>
            <w:r w:rsidR="00D77529" w:rsidRPr="00C05C6B">
              <w:rPr>
                <w:color w:val="000000" w:themeColor="text1"/>
                <w:lang w:val="en-US"/>
              </w:rPr>
              <w:t>ng the mobility more accessible</w:t>
            </w:r>
          </w:p>
          <w:p w14:paraId="35085E80" w14:textId="77777777" w:rsidR="00340D46" w:rsidRPr="00C05C6B" w:rsidRDefault="00340D46" w:rsidP="00A225E1">
            <w:pPr>
              <w:spacing w:before="120" w:after="120"/>
              <w:rPr>
                <w:color w:val="000000" w:themeColor="text1"/>
                <w:lang w:val="fr-BE"/>
              </w:rPr>
            </w:pPr>
            <w:r w:rsidRPr="00C05C6B">
              <w:rPr>
                <w:color w:val="000000" w:themeColor="text1"/>
                <w:lang w:val="en-US"/>
              </w:rPr>
              <w:t xml:space="preserve">“It brings an additional option to the people of Brussels, an option that is safe, digital, easy, that also came with a price that was a little lower than taxis, higher than public transport, but so if we take the notion of market segmentation, we entered a market segment that was not quite covered, more digital. It also offers an experience for certain types of user. Tourists are a good example.  I imagine that you travel from time to time, as do I. What's the most stressful trip you've ever had? What's the most stressful trip? I land in a country where I don't know the culture, I don't know the language, I have to show up at my hotel. Here, we offer a solution where you don't need to know how to communicate, the price is fixed in advance and you know who's coming to pick you up. That's something that Uber has been able to offer, compared with other players.” </w:t>
            </w:r>
            <w:r w:rsidRPr="00C05C6B">
              <w:rPr>
                <w:color w:val="000000" w:themeColor="text1"/>
                <w:lang w:val="fr-BE"/>
              </w:rPr>
              <w:t>(Economist expert)</w:t>
            </w:r>
          </w:p>
        </w:tc>
        <w:tc>
          <w:tcPr>
            <w:tcW w:w="1496" w:type="dxa"/>
            <w:vMerge/>
            <w:vAlign w:val="center"/>
          </w:tcPr>
          <w:p w14:paraId="1D1E2EA4" w14:textId="77777777" w:rsidR="00340D46" w:rsidRPr="00C05C6B" w:rsidRDefault="00340D46" w:rsidP="00A225E1">
            <w:pPr>
              <w:spacing w:before="120" w:after="120"/>
              <w:rPr>
                <w:color w:val="000000" w:themeColor="text1"/>
                <w:lang w:val="fr-BE"/>
              </w:rPr>
            </w:pPr>
          </w:p>
        </w:tc>
      </w:tr>
      <w:tr w:rsidR="005721C3" w:rsidRPr="0031713E" w14:paraId="4E80BAB0" w14:textId="77777777" w:rsidTr="00D77529">
        <w:trPr>
          <w:trHeight w:val="1063"/>
        </w:trPr>
        <w:tc>
          <w:tcPr>
            <w:tcW w:w="1603" w:type="dxa"/>
            <w:vMerge/>
            <w:vAlign w:val="center"/>
          </w:tcPr>
          <w:p w14:paraId="79BFD1BE" w14:textId="77777777" w:rsidR="00340D46" w:rsidRPr="00C05C6B" w:rsidRDefault="00340D46" w:rsidP="00A225E1">
            <w:pPr>
              <w:spacing w:before="120" w:after="120"/>
              <w:rPr>
                <w:color w:val="000000" w:themeColor="text1"/>
                <w:lang w:val="fr-BE"/>
              </w:rPr>
            </w:pPr>
          </w:p>
        </w:tc>
        <w:tc>
          <w:tcPr>
            <w:tcW w:w="3495" w:type="dxa"/>
            <w:vAlign w:val="center"/>
          </w:tcPr>
          <w:p w14:paraId="4EDE5C1C" w14:textId="77777777" w:rsidR="00340D46" w:rsidRPr="00C05C6B" w:rsidRDefault="00340D46" w:rsidP="00A225E1">
            <w:pPr>
              <w:spacing w:before="120" w:after="120"/>
              <w:rPr>
                <w:color w:val="000000" w:themeColor="text1"/>
                <w:lang w:val="en-US"/>
              </w:rPr>
            </w:pPr>
            <w:r w:rsidRPr="00C05C6B">
              <w:rPr>
                <w:color w:val="000000" w:themeColor="text1"/>
                <w:lang w:val="en-US"/>
              </w:rPr>
              <w:t>Principles from other registers supporting the prevailing position :</w:t>
            </w:r>
          </w:p>
          <w:p w14:paraId="43808234" w14:textId="77777777" w:rsidR="00340D46" w:rsidRPr="00C05C6B" w:rsidRDefault="00340D46" w:rsidP="00A225E1">
            <w:pPr>
              <w:spacing w:before="120" w:after="120"/>
              <w:rPr>
                <w:color w:val="000000" w:themeColor="text1"/>
                <w:lang w:val="en-US"/>
              </w:rPr>
            </w:pPr>
          </w:p>
          <w:p w14:paraId="340FCB2D"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Competition as a vector of service quality</w:t>
            </w:r>
          </w:p>
          <w:p w14:paraId="5CF23F5C" w14:textId="77777777" w:rsidR="00340D46" w:rsidRPr="00C05C6B" w:rsidRDefault="00340D46" w:rsidP="00A225E1">
            <w:pPr>
              <w:spacing w:before="120" w:after="120"/>
              <w:rPr>
                <w:color w:val="000000" w:themeColor="text1"/>
                <w:lang w:val="en-US"/>
              </w:rPr>
            </w:pPr>
          </w:p>
          <w:p w14:paraId="5475873C" w14:textId="77777777" w:rsidR="00340D46" w:rsidRPr="00C05C6B" w:rsidRDefault="00340D46" w:rsidP="00A225E1">
            <w:pPr>
              <w:spacing w:before="120" w:after="120"/>
              <w:rPr>
                <w:color w:val="000000" w:themeColor="text1"/>
                <w:lang w:val="fr-BE"/>
              </w:rPr>
            </w:pPr>
            <w:r w:rsidRPr="00C05C6B">
              <w:rPr>
                <w:color w:val="000000" w:themeColor="text1"/>
                <w:lang w:val="fr-BE" w:eastAsia="fr-FR"/>
              </w:rPr>
              <w:t>Flexibility and freedom</w:t>
            </w:r>
          </w:p>
        </w:tc>
        <w:tc>
          <w:tcPr>
            <w:tcW w:w="7860" w:type="dxa"/>
          </w:tcPr>
          <w:p w14:paraId="7ECACF0E" w14:textId="4441928E" w:rsidR="00340D46" w:rsidRPr="00C05C6B" w:rsidRDefault="00340D46" w:rsidP="00A225E1">
            <w:pPr>
              <w:spacing w:before="120" w:after="120"/>
              <w:rPr>
                <w:color w:val="000000" w:themeColor="text1"/>
                <w:lang w:val="en-US" w:eastAsia="fr-FR"/>
              </w:rPr>
            </w:pPr>
            <w:r w:rsidRPr="00C05C6B">
              <w:rPr>
                <w:color w:val="000000" w:themeColor="text1"/>
                <w:lang w:val="en-US" w:eastAsia="fr-FR"/>
              </w:rPr>
              <w:lastRenderedPageBreak/>
              <w:t>Drivers are embracing this new way of working</w:t>
            </w:r>
          </w:p>
          <w:p w14:paraId="4576458B" w14:textId="77777777" w:rsidR="00340D46" w:rsidRPr="00C05C6B" w:rsidRDefault="00340D46" w:rsidP="00A225E1">
            <w:pPr>
              <w:spacing w:before="120" w:after="120"/>
              <w:rPr>
                <w:b/>
                <w:color w:val="000000" w:themeColor="text1"/>
                <w:lang w:val="en-US" w:eastAsia="fr-FR"/>
              </w:rPr>
            </w:pPr>
            <w:r w:rsidRPr="00C05C6B">
              <w:rPr>
                <w:color w:val="000000" w:themeColor="text1"/>
                <w:lang w:val="en-US" w:eastAsia="fr-FR"/>
              </w:rPr>
              <w:t xml:space="preserve">“I can also share with you a study carried out by ISPSOS on why drivers use or are active on the Uber application and one of the two main reasons is freedom </w:t>
            </w:r>
            <w:r w:rsidRPr="00C05C6B">
              <w:rPr>
                <w:color w:val="000000" w:themeColor="text1"/>
                <w:lang w:val="en-US" w:eastAsia="fr-FR"/>
              </w:rPr>
              <w:lastRenderedPageBreak/>
              <w:t>and flexibility. And that's really where for Uber drivers and other applications, which I don't know, it's the benefits that it actually brings. It means I don't have to work 8 to 5 for a boss, and that's the way it is. I log on when I feel like it.” (Porfessionnal association representative)</w:t>
            </w:r>
          </w:p>
        </w:tc>
        <w:tc>
          <w:tcPr>
            <w:tcW w:w="1496" w:type="dxa"/>
            <w:vMerge/>
            <w:vAlign w:val="center"/>
          </w:tcPr>
          <w:p w14:paraId="6556D044" w14:textId="77777777" w:rsidR="00340D46" w:rsidRPr="00C05C6B" w:rsidRDefault="00340D46" w:rsidP="00A225E1">
            <w:pPr>
              <w:spacing w:before="120" w:after="120"/>
              <w:rPr>
                <w:color w:val="000000" w:themeColor="text1"/>
                <w:lang w:val="en-US"/>
              </w:rPr>
            </w:pPr>
          </w:p>
        </w:tc>
      </w:tr>
      <w:tr w:rsidR="005721C3" w:rsidRPr="0031713E" w14:paraId="4BF287D2" w14:textId="77777777" w:rsidTr="00D834A5">
        <w:trPr>
          <w:trHeight w:val="2395"/>
        </w:trPr>
        <w:tc>
          <w:tcPr>
            <w:tcW w:w="1603" w:type="dxa"/>
            <w:vMerge w:val="restart"/>
            <w:vAlign w:val="center"/>
          </w:tcPr>
          <w:p w14:paraId="3B86C0B0" w14:textId="77777777" w:rsidR="00340D46" w:rsidRPr="00C05C6B" w:rsidRDefault="00340D46" w:rsidP="00A225E1">
            <w:pPr>
              <w:spacing w:before="120" w:after="120"/>
              <w:rPr>
                <w:color w:val="000000" w:themeColor="text1"/>
                <w:lang w:val="fr-BE"/>
              </w:rPr>
            </w:pPr>
            <w:r w:rsidRPr="00C05C6B">
              <w:rPr>
                <w:color w:val="000000" w:themeColor="text1"/>
                <w:lang w:val="fr-BE"/>
              </w:rPr>
              <w:t>Towards an industrial development</w:t>
            </w:r>
          </w:p>
        </w:tc>
        <w:tc>
          <w:tcPr>
            <w:tcW w:w="3495" w:type="dxa"/>
            <w:vAlign w:val="center"/>
          </w:tcPr>
          <w:p w14:paraId="3B9AF61B" w14:textId="77777777" w:rsidR="00340D46" w:rsidRPr="00C05C6B" w:rsidRDefault="00340D46" w:rsidP="00A225E1">
            <w:pPr>
              <w:spacing w:before="120" w:after="120"/>
              <w:rPr>
                <w:color w:val="000000" w:themeColor="text1"/>
                <w:lang w:val="en-US"/>
              </w:rPr>
            </w:pPr>
            <w:r w:rsidRPr="00C05C6B">
              <w:rPr>
                <w:color w:val="000000" w:themeColor="text1"/>
                <w:lang w:val="en-US"/>
              </w:rPr>
              <w:t xml:space="preserve">Starting justification process : </w:t>
            </w:r>
            <w:r w:rsidRPr="00C05C6B">
              <w:rPr>
                <w:color w:val="000000" w:themeColor="text1"/>
                <w:lang w:val="en-US" w:eastAsia="fr-FR"/>
              </w:rPr>
              <w:t xml:space="preserve">Emphasis of the disruptive practices of Uber toward a stable system sector asking for </w:t>
            </w:r>
            <w:r w:rsidRPr="00C05C6B">
              <w:rPr>
                <w:b/>
                <w:color w:val="000000" w:themeColor="text1"/>
                <w:lang w:val="en-US" w:eastAsia="fr-FR"/>
              </w:rPr>
              <w:t>regulation in line with the existing framework</w:t>
            </w:r>
          </w:p>
        </w:tc>
        <w:tc>
          <w:tcPr>
            <w:tcW w:w="7860" w:type="dxa"/>
            <w:vAlign w:val="center"/>
          </w:tcPr>
          <w:p w14:paraId="2FE9507B" w14:textId="5790483E"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Taxi sector is a public service which must be guaranteed, preserved and respected</w:t>
            </w:r>
          </w:p>
          <w:p w14:paraId="24C13A8E" w14:textId="77777777" w:rsidR="00340D46" w:rsidRPr="00C05C6B" w:rsidRDefault="00340D46" w:rsidP="00A225E1">
            <w:pPr>
              <w:spacing w:before="120" w:after="120"/>
              <w:rPr>
                <w:color w:val="000000" w:themeColor="text1"/>
                <w:lang w:val="fr-BE" w:eastAsia="fr-FR"/>
              </w:rPr>
            </w:pPr>
            <w:r w:rsidRPr="00C05C6B">
              <w:rPr>
                <w:color w:val="000000" w:themeColor="text1"/>
                <w:lang w:val="en-US" w:eastAsia="fr-FR"/>
              </w:rPr>
              <w:t xml:space="preserve">“Taxis are a public service, not a commercial service. In other words, we service providers, the operators, have obligations, and we have to meet those obligations. Since taxis are a public service, they are supposed to be protected by the authorities in their dealings with users. If we liberalise it, believe me, it's going to be the Wild West. We're really going to lose control of the taxi service. The fact that there is a numerus clausus is because, since the market is regulated and taxi drivers benefit from social protection and a guaranteed minimum wage, the number of taxis in the numerus clausus has been calculated by several studies to enable the taxi sector to generate a minimum turnover to cover and meet these obligations. If today we deviate, and some people want to liberalise the market, how do you expect that by liberalising the market, we won't increase the number of customers, we'll just increase the number of service providers, which means that the share of the cake will remain the same and the number of shares will </w:t>
            </w:r>
            <w:r w:rsidRPr="00C05C6B">
              <w:rPr>
                <w:color w:val="000000" w:themeColor="text1"/>
                <w:lang w:val="en-US" w:eastAsia="fr-FR"/>
              </w:rPr>
              <w:lastRenderedPageBreak/>
              <w:t xml:space="preserve">increase, which means that there will be no one left who can really make a go of it in the taxi business.” </w:t>
            </w:r>
            <w:r w:rsidRPr="00C05C6B">
              <w:rPr>
                <w:color w:val="000000" w:themeColor="text1"/>
                <w:lang w:val="fr-BE" w:eastAsia="fr-FR"/>
              </w:rPr>
              <w:t>(Central station)</w:t>
            </w:r>
          </w:p>
        </w:tc>
        <w:tc>
          <w:tcPr>
            <w:tcW w:w="1496" w:type="dxa"/>
            <w:vMerge w:val="restart"/>
            <w:vAlign w:val="center"/>
          </w:tcPr>
          <w:p w14:paraId="23F01215" w14:textId="77777777" w:rsidR="00340D46" w:rsidRPr="00C05C6B" w:rsidRDefault="00340D46" w:rsidP="00A225E1">
            <w:pPr>
              <w:spacing w:before="120" w:after="120"/>
              <w:rPr>
                <w:color w:val="000000" w:themeColor="text1"/>
                <w:lang w:val="en-US"/>
              </w:rPr>
            </w:pPr>
            <w:r w:rsidRPr="00C05C6B">
              <w:rPr>
                <w:color w:val="000000" w:themeColor="text1"/>
                <w:lang w:val="en-US" w:eastAsia="fr-FR"/>
              </w:rPr>
              <w:lastRenderedPageBreak/>
              <w:t>Industrial order of worth intertwined with market order of worth</w:t>
            </w:r>
          </w:p>
        </w:tc>
      </w:tr>
      <w:tr w:rsidR="005721C3" w:rsidRPr="0031713E" w14:paraId="5FC14E32" w14:textId="77777777" w:rsidTr="00D834A5">
        <w:trPr>
          <w:trHeight w:val="1063"/>
        </w:trPr>
        <w:tc>
          <w:tcPr>
            <w:tcW w:w="1603" w:type="dxa"/>
            <w:vMerge/>
            <w:vAlign w:val="center"/>
          </w:tcPr>
          <w:p w14:paraId="3251551D" w14:textId="77777777" w:rsidR="00340D46" w:rsidRPr="00C05C6B" w:rsidRDefault="00340D46" w:rsidP="00A225E1">
            <w:pPr>
              <w:spacing w:before="120" w:after="120"/>
              <w:rPr>
                <w:color w:val="000000" w:themeColor="text1"/>
                <w:lang w:val="en-US"/>
              </w:rPr>
            </w:pPr>
          </w:p>
        </w:tc>
        <w:tc>
          <w:tcPr>
            <w:tcW w:w="3495" w:type="dxa"/>
            <w:vAlign w:val="center"/>
          </w:tcPr>
          <w:p w14:paraId="753AFA7F" w14:textId="77777777" w:rsidR="00340D46" w:rsidRPr="00C05C6B" w:rsidRDefault="00340D46" w:rsidP="00A225E1">
            <w:pPr>
              <w:spacing w:before="120" w:after="120"/>
              <w:rPr>
                <w:color w:val="000000" w:themeColor="text1"/>
                <w:lang w:val="en-US"/>
              </w:rPr>
            </w:pPr>
          </w:p>
          <w:p w14:paraId="72A8C67B" w14:textId="77777777" w:rsidR="00340D46" w:rsidRPr="00C05C6B" w:rsidRDefault="00340D46" w:rsidP="00A225E1">
            <w:pPr>
              <w:spacing w:before="120" w:after="120"/>
              <w:rPr>
                <w:color w:val="000000" w:themeColor="text1"/>
                <w:lang w:val="en-US"/>
              </w:rPr>
            </w:pPr>
            <w:r w:rsidRPr="00C05C6B">
              <w:rPr>
                <w:color w:val="000000" w:themeColor="text1"/>
                <w:lang w:val="en-US"/>
              </w:rPr>
              <w:t>Prevailing position of justification :</w:t>
            </w:r>
          </w:p>
          <w:p w14:paraId="4FD34FB3" w14:textId="77777777" w:rsidR="00340D46" w:rsidRPr="00C05C6B" w:rsidRDefault="00340D46" w:rsidP="00A225E1">
            <w:pPr>
              <w:spacing w:before="120" w:after="120"/>
              <w:rPr>
                <w:color w:val="000000" w:themeColor="text1"/>
                <w:lang w:val="en-US"/>
              </w:rPr>
            </w:pPr>
          </w:p>
          <w:p w14:paraId="78A558F8"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Economic viability of the operators</w:t>
            </w:r>
          </w:p>
          <w:p w14:paraId="7A532537" w14:textId="77777777" w:rsidR="00340D46" w:rsidRPr="00C05C6B" w:rsidRDefault="00340D46" w:rsidP="00A225E1">
            <w:pPr>
              <w:spacing w:before="120" w:after="120"/>
              <w:rPr>
                <w:color w:val="000000" w:themeColor="text1"/>
                <w:lang w:val="en-US"/>
              </w:rPr>
            </w:pPr>
          </w:p>
        </w:tc>
        <w:tc>
          <w:tcPr>
            <w:tcW w:w="7860" w:type="dxa"/>
            <w:vAlign w:val="center"/>
          </w:tcPr>
          <w:p w14:paraId="20E0781A"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Licences investment must be protected</w:t>
            </w:r>
          </w:p>
          <w:p w14:paraId="77DFBC6E" w14:textId="57C5C853"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“I'm afraid this will be one of the biggest bankruptcies the world has ever seen. They are destroying markets and imposing an operating system that does not correspond to the system we are in. It's the opposite of social security, it's a free and uncontrolled market that's going to lead hundreds of drivers into huge investment losses”.(Trade union</w:t>
            </w:r>
            <w:r w:rsidR="00D77529" w:rsidRPr="00C05C6B">
              <w:rPr>
                <w:color w:val="000000" w:themeColor="text1"/>
                <w:lang w:val="en-US" w:eastAsia="fr-FR"/>
              </w:rPr>
              <w:t>)</w:t>
            </w:r>
          </w:p>
          <w:p w14:paraId="5D4CB5A8"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Promoting regulatory framework</w:t>
            </w:r>
          </w:p>
          <w:p w14:paraId="559CD2D8" w14:textId="35B967F1" w:rsidR="00340D46" w:rsidRPr="00C05C6B" w:rsidRDefault="00340D46" w:rsidP="00A225E1">
            <w:pPr>
              <w:spacing w:before="120" w:after="120"/>
              <w:rPr>
                <w:color w:val="000000" w:themeColor="text1"/>
                <w:lang w:val="en-US"/>
              </w:rPr>
            </w:pPr>
            <w:r w:rsidRPr="00C05C6B">
              <w:rPr>
                <w:color w:val="000000" w:themeColor="text1"/>
                <w:lang w:val="en-US"/>
              </w:rPr>
              <w:t>The authorities have adapted by letting Uber and deliveroo set up shop. And so by taking one problem, they've created a bigger one because it deregulates a series of things. So for me, it's the politicians who have to get all the players in the world of work on the right track... companies have to make a profit, because otherwise they'll close down, but they have to set limits so that profit isn't the only objective being pursued. We're really at a time when we can see the aberrati</w:t>
            </w:r>
            <w:r w:rsidR="00D77529" w:rsidRPr="00C05C6B">
              <w:rPr>
                <w:color w:val="000000" w:themeColor="text1"/>
                <w:lang w:val="en-US"/>
              </w:rPr>
              <w:t>ons of the system.(Trade union)</w:t>
            </w:r>
          </w:p>
        </w:tc>
        <w:tc>
          <w:tcPr>
            <w:tcW w:w="1496" w:type="dxa"/>
            <w:vMerge/>
            <w:vAlign w:val="center"/>
          </w:tcPr>
          <w:p w14:paraId="7C518DFE" w14:textId="77777777" w:rsidR="00340D46" w:rsidRPr="00C05C6B" w:rsidRDefault="00340D46" w:rsidP="00A225E1">
            <w:pPr>
              <w:spacing w:before="120" w:after="120"/>
              <w:rPr>
                <w:color w:val="000000" w:themeColor="text1"/>
                <w:lang w:val="en-US"/>
              </w:rPr>
            </w:pPr>
          </w:p>
        </w:tc>
      </w:tr>
      <w:tr w:rsidR="00340D46" w:rsidRPr="00C05C6B" w14:paraId="14F78E23" w14:textId="77777777" w:rsidTr="00D834A5">
        <w:trPr>
          <w:trHeight w:val="1063"/>
        </w:trPr>
        <w:tc>
          <w:tcPr>
            <w:tcW w:w="1603" w:type="dxa"/>
            <w:vMerge/>
            <w:vAlign w:val="center"/>
          </w:tcPr>
          <w:p w14:paraId="15E1B6FF" w14:textId="77777777" w:rsidR="00340D46" w:rsidRPr="00C05C6B" w:rsidRDefault="00340D46" w:rsidP="00A225E1">
            <w:pPr>
              <w:spacing w:before="120" w:after="120"/>
              <w:rPr>
                <w:color w:val="000000" w:themeColor="text1"/>
                <w:lang w:val="en-US"/>
              </w:rPr>
            </w:pPr>
          </w:p>
        </w:tc>
        <w:tc>
          <w:tcPr>
            <w:tcW w:w="3495" w:type="dxa"/>
            <w:vAlign w:val="center"/>
          </w:tcPr>
          <w:p w14:paraId="0F361E85" w14:textId="77777777" w:rsidR="00340D46" w:rsidRPr="00C05C6B" w:rsidRDefault="00340D46" w:rsidP="00A225E1">
            <w:pPr>
              <w:spacing w:before="120" w:after="120"/>
              <w:rPr>
                <w:color w:val="000000" w:themeColor="text1"/>
                <w:lang w:val="en-US"/>
              </w:rPr>
            </w:pPr>
            <w:r w:rsidRPr="00C05C6B">
              <w:rPr>
                <w:color w:val="000000" w:themeColor="text1"/>
                <w:lang w:val="en-US"/>
              </w:rPr>
              <w:t>Principles from other registers supporting the prevailing position:</w:t>
            </w:r>
          </w:p>
          <w:p w14:paraId="2A3D8B8A" w14:textId="77777777" w:rsidR="00340D46" w:rsidRPr="00C05C6B" w:rsidRDefault="00340D46" w:rsidP="00A225E1">
            <w:pPr>
              <w:spacing w:before="120" w:after="120"/>
              <w:rPr>
                <w:color w:val="000000" w:themeColor="text1"/>
                <w:lang w:val="en-US"/>
              </w:rPr>
            </w:pPr>
          </w:p>
          <w:p w14:paraId="161F01F4"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Urban space development through political arbitration</w:t>
            </w:r>
          </w:p>
          <w:p w14:paraId="3E9AB8CB" w14:textId="77777777" w:rsidR="00340D46" w:rsidRPr="00C05C6B" w:rsidRDefault="00340D46" w:rsidP="00A225E1">
            <w:pPr>
              <w:spacing w:before="120" w:after="120"/>
              <w:rPr>
                <w:color w:val="000000" w:themeColor="text1"/>
                <w:lang w:val="en-US" w:eastAsia="fr-FR"/>
              </w:rPr>
            </w:pPr>
          </w:p>
          <w:p w14:paraId="50B024B4"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Competition as a vector of service quality</w:t>
            </w:r>
          </w:p>
          <w:p w14:paraId="107CE8E2" w14:textId="77777777" w:rsidR="00340D46" w:rsidRPr="00C05C6B" w:rsidRDefault="00340D46" w:rsidP="00A225E1">
            <w:pPr>
              <w:spacing w:before="120" w:after="120"/>
              <w:rPr>
                <w:color w:val="000000" w:themeColor="text1"/>
                <w:lang w:val="en-US" w:eastAsia="fr-FR"/>
              </w:rPr>
            </w:pPr>
          </w:p>
          <w:p w14:paraId="22FED143" w14:textId="77777777" w:rsidR="00340D46" w:rsidRPr="00C05C6B" w:rsidRDefault="00340D46" w:rsidP="00A225E1">
            <w:pPr>
              <w:spacing w:before="120" w:after="120"/>
              <w:rPr>
                <w:color w:val="000000" w:themeColor="text1"/>
                <w:lang w:val="en-US"/>
              </w:rPr>
            </w:pPr>
          </w:p>
        </w:tc>
        <w:tc>
          <w:tcPr>
            <w:tcW w:w="7860" w:type="dxa"/>
            <w:vAlign w:val="center"/>
          </w:tcPr>
          <w:p w14:paraId="760854FB" w14:textId="58A2DA45"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Circumscription of the sector with libera</w:t>
            </w:r>
            <w:r w:rsidR="00D77529" w:rsidRPr="00C05C6B">
              <w:rPr>
                <w:color w:val="000000" w:themeColor="text1"/>
                <w:lang w:val="en-US" w:eastAsia="fr-FR"/>
              </w:rPr>
              <w:t>l logics to make it competitive</w:t>
            </w:r>
          </w:p>
          <w:p w14:paraId="38B11A91"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“We're going to give everyone a bit to eat as long as they earn a minimum and as long as we maintain a certain degree of social peace or perhaps relieve traffic congestion - that's what it comes down to, but at the expense of whom, of what? of a sector that is structured, an old, deregulated sector that is being distorted today under the wrong pretexts. But if we really want to develop the taxi market, we can do so. Today, mobility is a major concern. So let's think about what we can do about it. Let's perhaps give the taxi sector other responsibilities, extend its territory, perhaps try to give it more missions, etc. etc. Let's develop the sector rather than make it a monopoly. Let's develop the sector rather than bringing in more cars and ultimately unravelling what little there is”.</w:t>
            </w:r>
          </w:p>
          <w:p w14:paraId="4363368E" w14:textId="4F007F4F"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(Profesionnal association)</w:t>
            </w:r>
          </w:p>
          <w:p w14:paraId="5030B83B"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Preservation of a corporatist dynamic</w:t>
            </w:r>
          </w:p>
          <w:p w14:paraId="62599CF3" w14:textId="77777777" w:rsidR="00340D46" w:rsidRPr="00C05C6B" w:rsidRDefault="00340D46" w:rsidP="00A225E1">
            <w:pPr>
              <w:spacing w:before="120" w:after="120"/>
              <w:rPr>
                <w:color w:val="000000" w:themeColor="text1"/>
                <w:lang w:val="en-US"/>
              </w:rPr>
            </w:pPr>
            <w:r w:rsidRPr="00C05C6B">
              <w:rPr>
                <w:color w:val="000000" w:themeColor="text1"/>
                <w:lang w:val="en-US"/>
              </w:rPr>
              <w:t>“If you allow the market to be liberalised, you will end up with the paid passenger transport service sector being abandoned, and the taxi trade will become a sideline rather than a profession in its own right.” (Professionnal association representative)</w:t>
            </w:r>
          </w:p>
        </w:tc>
        <w:tc>
          <w:tcPr>
            <w:tcW w:w="1496" w:type="dxa"/>
            <w:vMerge/>
            <w:vAlign w:val="center"/>
          </w:tcPr>
          <w:p w14:paraId="22E70D57" w14:textId="77777777" w:rsidR="00340D46" w:rsidRPr="00C05C6B" w:rsidRDefault="00340D46" w:rsidP="00A225E1">
            <w:pPr>
              <w:spacing w:before="120" w:after="120"/>
              <w:rPr>
                <w:color w:val="000000" w:themeColor="text1"/>
                <w:lang w:val="en-US"/>
              </w:rPr>
            </w:pPr>
          </w:p>
        </w:tc>
      </w:tr>
    </w:tbl>
    <w:p w14:paraId="47438B44" w14:textId="77777777" w:rsidR="00340D46" w:rsidRPr="00C05C6B" w:rsidRDefault="00340D46" w:rsidP="00A225E1">
      <w:pPr>
        <w:spacing w:before="120" w:after="120"/>
        <w:rPr>
          <w:color w:val="000000" w:themeColor="text1"/>
          <w:lang w:val="en-US"/>
        </w:rPr>
      </w:pPr>
    </w:p>
    <w:p w14:paraId="05428341" w14:textId="77777777" w:rsidR="00340D46" w:rsidRPr="00C05C6B" w:rsidRDefault="00340D46" w:rsidP="00A225E1">
      <w:pPr>
        <w:spacing w:before="120" w:after="120"/>
        <w:rPr>
          <w:color w:val="000000" w:themeColor="text1"/>
          <w:lang w:val="fr-BE"/>
        </w:rPr>
      </w:pPr>
      <w:r w:rsidRPr="00C05C6B">
        <w:rPr>
          <w:color w:val="000000" w:themeColor="text1"/>
          <w:lang w:val="en-US" w:eastAsia="fr-FR"/>
        </w:rPr>
        <w:t xml:space="preserve">A6: Build-up of discursive registers based on opposite principles. </w:t>
      </w:r>
      <w:r w:rsidRPr="00C05C6B">
        <w:rPr>
          <w:color w:val="000000" w:themeColor="text1"/>
          <w:lang w:val="fr-BE"/>
        </w:rPr>
        <w:t>Examples of empirical data</w:t>
      </w:r>
    </w:p>
    <w:p w14:paraId="3D386B32" w14:textId="77777777" w:rsidR="00340D46" w:rsidRPr="00C05C6B" w:rsidRDefault="00340D46" w:rsidP="00A225E1">
      <w:pPr>
        <w:spacing w:before="120" w:after="120"/>
        <w:rPr>
          <w:color w:val="000000" w:themeColor="text1"/>
          <w:lang w:val="fr-BE" w:eastAsia="fr-FR"/>
        </w:rPr>
      </w:pPr>
    </w:p>
    <w:tbl>
      <w:tblPr>
        <w:tblStyle w:val="Grilledutableau"/>
        <w:tblW w:w="0" w:type="auto"/>
        <w:tblLook w:val="04A0" w:firstRow="1" w:lastRow="0" w:firstColumn="1" w:lastColumn="0" w:noHBand="0" w:noVBand="1"/>
      </w:tblPr>
      <w:tblGrid>
        <w:gridCol w:w="1628"/>
        <w:gridCol w:w="2336"/>
        <w:gridCol w:w="9923"/>
      </w:tblGrid>
      <w:tr w:rsidR="005721C3" w:rsidRPr="00C05C6B" w14:paraId="157B59DA" w14:textId="77777777" w:rsidTr="00D834A5">
        <w:trPr>
          <w:trHeight w:val="411"/>
        </w:trPr>
        <w:tc>
          <w:tcPr>
            <w:tcW w:w="1628" w:type="dxa"/>
            <w:vAlign w:val="center"/>
          </w:tcPr>
          <w:p w14:paraId="38753249" w14:textId="77777777" w:rsidR="00340D46" w:rsidRPr="00C05C6B" w:rsidRDefault="00340D46" w:rsidP="00346FAA">
            <w:pPr>
              <w:spacing w:before="120" w:after="120"/>
              <w:jc w:val="center"/>
              <w:rPr>
                <w:b/>
                <w:color w:val="000000" w:themeColor="text1"/>
                <w:lang w:val="fr-BE"/>
              </w:rPr>
            </w:pPr>
            <w:r w:rsidRPr="00C05C6B">
              <w:rPr>
                <w:b/>
                <w:color w:val="000000" w:themeColor="text1"/>
                <w:lang w:val="fr-BE"/>
              </w:rPr>
              <w:t>Discursive registers</w:t>
            </w:r>
          </w:p>
        </w:tc>
        <w:tc>
          <w:tcPr>
            <w:tcW w:w="2336" w:type="dxa"/>
            <w:vAlign w:val="center"/>
          </w:tcPr>
          <w:p w14:paraId="0316DB30" w14:textId="77777777" w:rsidR="00340D46" w:rsidRPr="00C05C6B" w:rsidRDefault="00340D46" w:rsidP="00346FAA">
            <w:pPr>
              <w:spacing w:before="120" w:after="120"/>
              <w:jc w:val="center"/>
              <w:rPr>
                <w:b/>
                <w:color w:val="000000" w:themeColor="text1"/>
                <w:lang w:val="en-US"/>
              </w:rPr>
            </w:pPr>
            <w:r w:rsidRPr="00C05C6B">
              <w:rPr>
                <w:b/>
                <w:color w:val="000000" w:themeColor="text1"/>
                <w:lang w:val="en-US"/>
              </w:rPr>
              <w:t>Principles of autonomy and heteronomy</w:t>
            </w:r>
          </w:p>
        </w:tc>
        <w:tc>
          <w:tcPr>
            <w:tcW w:w="9923" w:type="dxa"/>
            <w:vAlign w:val="center"/>
          </w:tcPr>
          <w:p w14:paraId="1EE36A8D" w14:textId="77777777" w:rsidR="00340D46" w:rsidRPr="00C05C6B" w:rsidRDefault="00340D46" w:rsidP="00346FAA">
            <w:pPr>
              <w:spacing w:before="120" w:after="120"/>
              <w:jc w:val="center"/>
              <w:rPr>
                <w:b/>
                <w:color w:val="000000" w:themeColor="text1"/>
                <w:lang w:val="fr-BE"/>
              </w:rPr>
            </w:pPr>
            <w:r w:rsidRPr="00C05C6B">
              <w:rPr>
                <w:b/>
                <w:color w:val="000000" w:themeColor="text1"/>
                <w:lang w:val="fr-BE"/>
              </w:rPr>
              <w:t>Example of empirical data</w:t>
            </w:r>
          </w:p>
        </w:tc>
      </w:tr>
      <w:tr w:rsidR="005721C3" w:rsidRPr="00C05C6B" w14:paraId="1B3A11FB" w14:textId="77777777" w:rsidTr="00D834A5">
        <w:trPr>
          <w:trHeight w:val="1118"/>
        </w:trPr>
        <w:tc>
          <w:tcPr>
            <w:tcW w:w="1628" w:type="dxa"/>
            <w:vMerge w:val="restart"/>
            <w:vAlign w:val="center"/>
          </w:tcPr>
          <w:p w14:paraId="3832B445" w14:textId="77777777" w:rsidR="00340D46" w:rsidRPr="00C05C6B" w:rsidRDefault="00340D46" w:rsidP="00A225E1">
            <w:pPr>
              <w:spacing w:before="120" w:after="120"/>
              <w:rPr>
                <w:color w:val="000000" w:themeColor="text1"/>
                <w:lang w:val="fr-BE"/>
              </w:rPr>
            </w:pPr>
          </w:p>
          <w:p w14:paraId="0C3A9E20" w14:textId="77777777" w:rsidR="00340D46" w:rsidRPr="00C05C6B" w:rsidRDefault="00340D46" w:rsidP="00A225E1">
            <w:pPr>
              <w:spacing w:before="120" w:after="120"/>
              <w:rPr>
                <w:color w:val="000000" w:themeColor="text1"/>
                <w:lang w:val="fr-BE"/>
              </w:rPr>
            </w:pPr>
          </w:p>
          <w:p w14:paraId="3FD0EA0C" w14:textId="77777777" w:rsidR="00340D46" w:rsidRPr="00C05C6B" w:rsidRDefault="00340D46" w:rsidP="00A225E1">
            <w:pPr>
              <w:spacing w:before="120" w:after="120"/>
              <w:rPr>
                <w:color w:val="000000" w:themeColor="text1"/>
                <w:lang w:val="fr-BE"/>
              </w:rPr>
            </w:pPr>
            <w:r w:rsidRPr="00C05C6B">
              <w:rPr>
                <w:color w:val="000000" w:themeColor="text1"/>
                <w:lang w:val="fr-BE"/>
              </w:rPr>
              <w:t>Market dynamics</w:t>
            </w:r>
          </w:p>
        </w:tc>
        <w:tc>
          <w:tcPr>
            <w:tcW w:w="2336" w:type="dxa"/>
            <w:vAlign w:val="center"/>
          </w:tcPr>
          <w:p w14:paraId="4CAF9F95"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Competition as a vector of service quality</w:t>
            </w:r>
          </w:p>
        </w:tc>
        <w:tc>
          <w:tcPr>
            <w:tcW w:w="9923" w:type="dxa"/>
            <w:vAlign w:val="center"/>
          </w:tcPr>
          <w:p w14:paraId="0889ED13"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Defending the free pricing in order to democratize access to passenger transport services with drivers and to increase demand; a removal of the numerus clausus and consequently an opening of the market to facilitate commercial initiatives ; the unification of transport services ousting the obligation to refer permanently to a constraining regulatory framework.</w:t>
            </w:r>
          </w:p>
          <w:p w14:paraId="560865E6" w14:textId="7F86693F" w:rsidR="00340D46" w:rsidRPr="00C05C6B" w:rsidRDefault="00340D46" w:rsidP="00A225E1">
            <w:pPr>
              <w:spacing w:before="120" w:after="120"/>
              <w:rPr>
                <w:color w:val="000000" w:themeColor="text1"/>
                <w:lang w:val="fr-BE" w:eastAsia="fr-FR"/>
              </w:rPr>
            </w:pPr>
            <w:r w:rsidRPr="00C05C6B">
              <w:rPr>
                <w:color w:val="000000" w:themeColor="text1"/>
                <w:lang w:val="en-US" w:eastAsia="fr-FR"/>
              </w:rPr>
              <w:t xml:space="preserve">" There was a situation before where there were too many drivers for not enough demands, now the services are diversifying and that's positive. Competition is essential to guarantee a quality service. Competition is not a problem, quite the contrary. We are aware that the market is diversifying, for example we provide B2B services, we know that the price of the trip is higher and that Uber offers lower prices, it is advantageous to be able to propose several offers, it increases the demand and the offers correspond better to different customers.” </w:t>
            </w:r>
            <w:r w:rsidR="00D77529" w:rsidRPr="00C05C6B">
              <w:rPr>
                <w:color w:val="000000" w:themeColor="text1"/>
                <w:lang w:val="fr-BE" w:eastAsia="fr-FR"/>
              </w:rPr>
              <w:t>(Platform representative) </w:t>
            </w:r>
          </w:p>
        </w:tc>
      </w:tr>
      <w:tr w:rsidR="005721C3" w:rsidRPr="00C05C6B" w14:paraId="708A9AE0" w14:textId="77777777" w:rsidTr="00D834A5">
        <w:trPr>
          <w:trHeight w:val="1118"/>
        </w:trPr>
        <w:tc>
          <w:tcPr>
            <w:tcW w:w="1628" w:type="dxa"/>
            <w:vMerge/>
            <w:vAlign w:val="center"/>
          </w:tcPr>
          <w:p w14:paraId="1DD09377" w14:textId="77777777" w:rsidR="00340D46" w:rsidRPr="00C05C6B" w:rsidRDefault="00340D46" w:rsidP="00A225E1">
            <w:pPr>
              <w:spacing w:before="120" w:after="120"/>
              <w:rPr>
                <w:color w:val="000000" w:themeColor="text1"/>
                <w:lang w:val="fr-BE"/>
              </w:rPr>
            </w:pPr>
          </w:p>
        </w:tc>
        <w:tc>
          <w:tcPr>
            <w:tcW w:w="2336" w:type="dxa"/>
            <w:vAlign w:val="center"/>
          </w:tcPr>
          <w:p w14:paraId="65B6086E" w14:textId="77777777" w:rsidR="00340D46" w:rsidRPr="00C05C6B" w:rsidRDefault="00340D46" w:rsidP="00A225E1">
            <w:pPr>
              <w:spacing w:before="120" w:after="120"/>
              <w:rPr>
                <w:color w:val="000000" w:themeColor="text1"/>
                <w:lang w:val="en-US"/>
              </w:rPr>
            </w:pPr>
            <w:r w:rsidRPr="00C05C6B">
              <w:rPr>
                <w:color w:val="000000" w:themeColor="text1"/>
                <w:lang w:val="en-US" w:eastAsia="fr-FR"/>
              </w:rPr>
              <w:t>Economic viability of the operators</w:t>
            </w:r>
          </w:p>
        </w:tc>
        <w:tc>
          <w:tcPr>
            <w:tcW w:w="9923" w:type="dxa"/>
            <w:vAlign w:val="center"/>
          </w:tcPr>
          <w:p w14:paraId="136E59C0"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The need of implement a regulated pricing system, which, according to a cost-benefit calculation, would ensure the profitability of the activity , the maintenance of the numerus clausus to prevent  the risk of losses and bankruptcies ; clear boundaries between the different passenger transport services to support a fair segmentation of market shares and the economic viability of the sector.  </w:t>
            </w:r>
          </w:p>
          <w:p w14:paraId="448EB50C"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lastRenderedPageBreak/>
              <w:t>"Given that taxis are public services, they are supposed to be protected by the administration vis-à-vis users. If it is liberalized, believe me, it will be the Far West. We are really going to lose control of the taxi service. The number of taxis in the numerus clausus has been calculated by several studies to allow the taxi sector to generate a minimum turnover likely to cover and satisfy these obligations. "(Central station representative)  </w:t>
            </w:r>
          </w:p>
          <w:p w14:paraId="5B2333E4" w14:textId="38E1F61C" w:rsidR="00340D46" w:rsidRPr="00C05C6B" w:rsidRDefault="00340D46" w:rsidP="00A225E1">
            <w:pPr>
              <w:spacing w:before="120" w:after="120"/>
              <w:rPr>
                <w:color w:val="000000" w:themeColor="text1"/>
                <w:lang w:val="fr-BE" w:eastAsia="fr-FR"/>
              </w:rPr>
            </w:pPr>
            <w:r w:rsidRPr="00C05C6B">
              <w:rPr>
                <w:color w:val="000000" w:themeColor="text1"/>
                <w:lang w:val="en-US" w:eastAsia="fr-FR"/>
              </w:rPr>
              <w:t xml:space="preserve">"If we don't regulate, it will change the balance of power between the current providers on the market and will lead to more concentration. That's why taxis are reacting, because the capacity of the companies that own these platforms has captured the added value, which is higher than before. Today, you have strong competition between those having the capacity to enter and the others, because it requires a lot of investment. So you are in the process of radically modifying the remuneration between the different operators: some of them will be able to continue their business and some others will not. </w:t>
            </w:r>
            <w:r w:rsidRPr="00C05C6B">
              <w:rPr>
                <w:color w:val="000000" w:themeColor="text1"/>
                <w:lang w:val="fr-BE" w:eastAsia="fr-FR"/>
              </w:rPr>
              <w:t>"(Central station representative) </w:t>
            </w:r>
          </w:p>
        </w:tc>
      </w:tr>
      <w:tr w:rsidR="005721C3" w:rsidRPr="00C05C6B" w14:paraId="2B36DC15" w14:textId="77777777" w:rsidTr="00D834A5">
        <w:trPr>
          <w:trHeight w:val="1118"/>
        </w:trPr>
        <w:tc>
          <w:tcPr>
            <w:tcW w:w="1628" w:type="dxa"/>
            <w:vMerge w:val="restart"/>
            <w:vAlign w:val="center"/>
          </w:tcPr>
          <w:p w14:paraId="1064768B" w14:textId="77777777" w:rsidR="00340D46" w:rsidRPr="00C05C6B" w:rsidRDefault="00340D46" w:rsidP="00A225E1">
            <w:pPr>
              <w:spacing w:before="120" w:after="120"/>
              <w:rPr>
                <w:color w:val="000000" w:themeColor="text1"/>
                <w:lang w:val="fr-BE"/>
              </w:rPr>
            </w:pPr>
          </w:p>
          <w:p w14:paraId="79246D03" w14:textId="77777777" w:rsidR="00340D46" w:rsidRPr="00C05C6B" w:rsidRDefault="00340D46" w:rsidP="00A225E1">
            <w:pPr>
              <w:spacing w:before="120" w:after="120"/>
              <w:rPr>
                <w:color w:val="000000" w:themeColor="text1"/>
                <w:lang w:val="fr-BE"/>
              </w:rPr>
            </w:pPr>
            <w:r w:rsidRPr="00C05C6B">
              <w:rPr>
                <w:color w:val="000000" w:themeColor="text1"/>
                <w:lang w:val="fr-BE"/>
              </w:rPr>
              <w:t>Flexible work arrangements</w:t>
            </w:r>
          </w:p>
        </w:tc>
        <w:tc>
          <w:tcPr>
            <w:tcW w:w="2336" w:type="dxa"/>
            <w:vAlign w:val="center"/>
          </w:tcPr>
          <w:p w14:paraId="057706FA" w14:textId="77777777" w:rsidR="00340D46" w:rsidRPr="00C05C6B" w:rsidRDefault="00340D46" w:rsidP="00A225E1">
            <w:pPr>
              <w:spacing w:before="120" w:after="120"/>
              <w:rPr>
                <w:color w:val="000000" w:themeColor="text1"/>
                <w:lang w:val="fr-BE"/>
              </w:rPr>
            </w:pPr>
            <w:r w:rsidRPr="00C05C6B">
              <w:rPr>
                <w:color w:val="000000" w:themeColor="text1"/>
                <w:lang w:val="fr-BE" w:eastAsia="fr-FR"/>
              </w:rPr>
              <w:t>Flexibility and freedom</w:t>
            </w:r>
          </w:p>
        </w:tc>
        <w:tc>
          <w:tcPr>
            <w:tcW w:w="9923" w:type="dxa"/>
            <w:vAlign w:val="center"/>
          </w:tcPr>
          <w:p w14:paraId="4253541A"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Strong willingness to focus on the entrepreneurial ambitions of individuals.</w:t>
            </w:r>
          </w:p>
          <w:p w14:paraId="2EC1D2AC" w14:textId="77777777" w:rsidR="00340D46" w:rsidRPr="00C05C6B" w:rsidRDefault="00340D46" w:rsidP="00A225E1">
            <w:pPr>
              <w:spacing w:before="120" w:after="120"/>
              <w:rPr>
                <w:color w:val="000000" w:themeColor="text1"/>
                <w:lang w:val="fr-BE" w:eastAsia="fr-FR"/>
              </w:rPr>
            </w:pPr>
            <w:r w:rsidRPr="00C05C6B">
              <w:rPr>
                <w:color w:val="000000" w:themeColor="text1"/>
                <w:lang w:val="en-US" w:eastAsia="fr-FR"/>
              </w:rPr>
              <w:t xml:space="preserve">“An employer might say it’s 8pm-5pm sitting there. This is absolutely not the model we want to promote and if we did, we would lose a lot of drivers, because they value flexibility, working when they want, where they want. And if financially they couldn’t find their way, we wouldn’t exist. This is clear. The model that we are trying to implement, which is the wave of digital and technology, is that in one hour you can make more rides. So it’s positive for everybody, the driver drives more, waits less, has a fuller box because he or she does more volume at a lower price, which attracts more </w:t>
            </w:r>
            <w:r w:rsidRPr="00C05C6B">
              <w:rPr>
                <w:color w:val="000000" w:themeColor="text1"/>
                <w:lang w:val="en-US" w:eastAsia="fr-FR"/>
              </w:rPr>
              <w:lastRenderedPageBreak/>
              <w:t xml:space="preserve">passengers because the price is lower, so that’s the positive economic story of our platform”. </w:t>
            </w:r>
            <w:r w:rsidRPr="00C05C6B">
              <w:rPr>
                <w:color w:val="000000" w:themeColor="text1"/>
                <w:lang w:val="fr-BE" w:eastAsia="fr-FR"/>
              </w:rPr>
              <w:t>(Platform representative)</w:t>
            </w:r>
          </w:p>
          <w:p w14:paraId="5CBBC9BA" w14:textId="77777777" w:rsidR="00340D46" w:rsidRPr="00C05C6B" w:rsidRDefault="00340D46" w:rsidP="00A225E1">
            <w:pPr>
              <w:spacing w:before="120" w:after="120"/>
              <w:rPr>
                <w:color w:val="000000" w:themeColor="text1"/>
                <w:lang w:val="fr-BE"/>
              </w:rPr>
            </w:pPr>
          </w:p>
        </w:tc>
      </w:tr>
      <w:tr w:rsidR="005721C3" w:rsidRPr="00C05C6B" w14:paraId="3CE3D4D3" w14:textId="77777777" w:rsidTr="00D834A5">
        <w:trPr>
          <w:trHeight w:val="1037"/>
        </w:trPr>
        <w:tc>
          <w:tcPr>
            <w:tcW w:w="1628" w:type="dxa"/>
            <w:vMerge/>
            <w:vAlign w:val="center"/>
          </w:tcPr>
          <w:p w14:paraId="72A5E09A" w14:textId="77777777" w:rsidR="00340D46" w:rsidRPr="00C05C6B" w:rsidRDefault="00340D46" w:rsidP="00A225E1">
            <w:pPr>
              <w:spacing w:before="120" w:after="120"/>
              <w:rPr>
                <w:color w:val="000000" w:themeColor="text1"/>
                <w:lang w:val="fr-BE"/>
              </w:rPr>
            </w:pPr>
          </w:p>
        </w:tc>
        <w:tc>
          <w:tcPr>
            <w:tcW w:w="2336" w:type="dxa"/>
            <w:vAlign w:val="center"/>
          </w:tcPr>
          <w:p w14:paraId="60A65F04" w14:textId="77777777" w:rsidR="00340D46" w:rsidRPr="00C05C6B" w:rsidRDefault="00340D46" w:rsidP="00A225E1">
            <w:pPr>
              <w:spacing w:before="120" w:after="120"/>
              <w:rPr>
                <w:color w:val="000000" w:themeColor="text1"/>
                <w:lang w:val="fr-BE"/>
              </w:rPr>
            </w:pPr>
            <w:r w:rsidRPr="00C05C6B">
              <w:rPr>
                <w:color w:val="000000" w:themeColor="text1"/>
                <w:lang w:val="fr-BE" w:eastAsia="fr-FR"/>
              </w:rPr>
              <w:t>Protection and safety at work</w:t>
            </w:r>
          </w:p>
          <w:p w14:paraId="69980C05" w14:textId="77777777" w:rsidR="00340D46" w:rsidRPr="00C05C6B" w:rsidRDefault="00340D46" w:rsidP="00A225E1">
            <w:pPr>
              <w:spacing w:before="120" w:after="120"/>
              <w:rPr>
                <w:color w:val="000000" w:themeColor="text1"/>
                <w:lang w:val="fr-BE"/>
              </w:rPr>
            </w:pPr>
          </w:p>
          <w:p w14:paraId="0912076B" w14:textId="77777777" w:rsidR="00340D46" w:rsidRPr="00C05C6B" w:rsidRDefault="00340D46" w:rsidP="00A225E1">
            <w:pPr>
              <w:spacing w:before="120" w:after="120"/>
              <w:rPr>
                <w:color w:val="000000" w:themeColor="text1"/>
                <w:lang w:val="fr-BE"/>
              </w:rPr>
            </w:pPr>
          </w:p>
        </w:tc>
        <w:tc>
          <w:tcPr>
            <w:tcW w:w="9923" w:type="dxa"/>
            <w:vAlign w:val="center"/>
          </w:tcPr>
          <w:p w14:paraId="13B3410E"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A strong intervention of third-party authorities would prevent hard working conditions and deviant behavior from companies and drivers. </w:t>
            </w:r>
          </w:p>
          <w:p w14:paraId="5ED37DDE" w14:textId="77777777" w:rsidR="00340D46" w:rsidRPr="00C05C6B" w:rsidRDefault="00340D46" w:rsidP="00A225E1">
            <w:pPr>
              <w:pStyle w:val="Paragraphedeliste"/>
              <w:spacing w:before="120" w:after="120"/>
              <w:contextualSpacing w:val="0"/>
              <w:rPr>
                <w:color w:val="000000" w:themeColor="text1"/>
                <w:lang w:val="en-US" w:eastAsia="fr-FR"/>
              </w:rPr>
            </w:pPr>
          </w:p>
          <w:p w14:paraId="729087EF"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“You can imagine that you have someone who maybe did 10 or 15 years in prison... You can’t take just anybody, sometimes you drive people of different ages, children in school even at the time. Before, people used to put their child in a taxi, but now we don’t know who is a taxi or what a taxi is. Today even Uber is called a taxi”. (Professional association representative) </w:t>
            </w:r>
          </w:p>
          <w:p w14:paraId="2DBBD74F" w14:textId="77777777" w:rsidR="00340D46" w:rsidRPr="00C05C6B" w:rsidRDefault="00340D46" w:rsidP="00A225E1">
            <w:pPr>
              <w:spacing w:before="120" w:after="120"/>
              <w:rPr>
                <w:color w:val="000000" w:themeColor="text1"/>
                <w:lang w:val="en-US" w:eastAsia="fr-FR"/>
              </w:rPr>
            </w:pPr>
          </w:p>
          <w:p w14:paraId="1A3FB25D"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Argument for collective responsibility for activities based on strict rules in terms of rights and duties of each actor on the labour market. </w:t>
            </w:r>
          </w:p>
          <w:p w14:paraId="18AA6A43" w14:textId="77777777" w:rsidR="00340D46" w:rsidRPr="00C05C6B" w:rsidRDefault="00340D46" w:rsidP="00A225E1">
            <w:pPr>
              <w:pStyle w:val="Paragraphedeliste"/>
              <w:spacing w:before="120" w:after="120"/>
              <w:contextualSpacing w:val="0"/>
              <w:rPr>
                <w:color w:val="000000" w:themeColor="text1"/>
                <w:lang w:val="en-US" w:eastAsia="fr-FR"/>
              </w:rPr>
            </w:pPr>
          </w:p>
          <w:p w14:paraId="5CBB42F6" w14:textId="77777777" w:rsidR="00340D46" w:rsidRPr="00C05C6B" w:rsidRDefault="00340D46" w:rsidP="00A225E1">
            <w:pPr>
              <w:spacing w:before="120" w:after="120"/>
              <w:rPr>
                <w:color w:val="000000" w:themeColor="text1"/>
                <w:lang w:val="fr-BE" w:eastAsia="fr-FR"/>
              </w:rPr>
            </w:pPr>
            <w:r w:rsidRPr="00C05C6B">
              <w:rPr>
                <w:color w:val="000000" w:themeColor="text1"/>
                <w:lang w:val="en-US" w:eastAsia="fr-FR"/>
              </w:rPr>
              <w:t xml:space="preserve">“These are areas of discussion that exist today at the European level. By changing the hierarchy in the world of work, i.e. anyone who enters the world of work, regardless of whether they are self-employed, salaried or otherwise, we are setting up a regulation of the world of work, a regulation that everyone </w:t>
            </w:r>
            <w:r w:rsidRPr="00C05C6B">
              <w:rPr>
                <w:color w:val="000000" w:themeColor="text1"/>
                <w:lang w:val="en-US" w:eastAsia="fr-FR"/>
              </w:rPr>
              <w:lastRenderedPageBreak/>
              <w:t xml:space="preserve">must respect, and really in the end, the contractual relationship, whether it is independent, salaried or otherwise, will determine the parties’ obligations”. </w:t>
            </w:r>
            <w:r w:rsidRPr="00C05C6B">
              <w:rPr>
                <w:color w:val="000000" w:themeColor="text1"/>
                <w:lang w:val="fr-BE" w:eastAsia="fr-FR"/>
              </w:rPr>
              <w:t>(Trade union member)</w:t>
            </w:r>
          </w:p>
          <w:p w14:paraId="5F78EB32" w14:textId="3459DA74" w:rsidR="00340D46" w:rsidRPr="00C05C6B" w:rsidRDefault="00340D46" w:rsidP="00A225E1">
            <w:pPr>
              <w:spacing w:before="120" w:after="120"/>
              <w:rPr>
                <w:color w:val="000000" w:themeColor="text1"/>
                <w:lang w:val="fr-BE" w:eastAsia="fr-FR"/>
              </w:rPr>
            </w:pPr>
            <w:r w:rsidRPr="00C05C6B">
              <w:rPr>
                <w:color w:val="000000" w:themeColor="text1"/>
                <w:lang w:val="fr-BE" w:eastAsia="fr-FR"/>
              </w:rPr>
              <w:t> </w:t>
            </w:r>
          </w:p>
        </w:tc>
      </w:tr>
      <w:tr w:rsidR="005721C3" w:rsidRPr="00C05C6B" w14:paraId="1691F0AD" w14:textId="77777777" w:rsidTr="00D834A5">
        <w:trPr>
          <w:trHeight w:val="1037"/>
        </w:trPr>
        <w:tc>
          <w:tcPr>
            <w:tcW w:w="1628" w:type="dxa"/>
            <w:vMerge w:val="restart"/>
            <w:vAlign w:val="center"/>
          </w:tcPr>
          <w:p w14:paraId="0B687F91" w14:textId="77777777" w:rsidR="00340D46" w:rsidRPr="00C05C6B" w:rsidRDefault="00340D46" w:rsidP="00A225E1">
            <w:pPr>
              <w:spacing w:before="120" w:after="120"/>
              <w:rPr>
                <w:color w:val="000000" w:themeColor="text1"/>
                <w:lang w:val="fr-BE"/>
              </w:rPr>
            </w:pPr>
            <w:r w:rsidRPr="00C05C6B">
              <w:rPr>
                <w:color w:val="000000" w:themeColor="text1"/>
                <w:lang w:val="fr-BE"/>
              </w:rPr>
              <w:lastRenderedPageBreak/>
              <w:t>Mobility in urban space</w:t>
            </w:r>
          </w:p>
          <w:p w14:paraId="42F29A25" w14:textId="77777777" w:rsidR="00340D46" w:rsidRPr="00C05C6B" w:rsidRDefault="00340D46" w:rsidP="00A225E1">
            <w:pPr>
              <w:spacing w:before="120" w:after="120"/>
              <w:rPr>
                <w:color w:val="000000" w:themeColor="text1"/>
                <w:lang w:val="fr-BE"/>
              </w:rPr>
            </w:pPr>
          </w:p>
          <w:p w14:paraId="70104751" w14:textId="77777777" w:rsidR="00340D46" w:rsidRPr="00C05C6B" w:rsidRDefault="00340D46" w:rsidP="00A225E1">
            <w:pPr>
              <w:spacing w:before="120" w:after="120"/>
              <w:rPr>
                <w:color w:val="000000" w:themeColor="text1"/>
                <w:lang w:val="fr-BE"/>
              </w:rPr>
            </w:pPr>
          </w:p>
        </w:tc>
        <w:tc>
          <w:tcPr>
            <w:tcW w:w="2336" w:type="dxa"/>
            <w:vAlign w:val="center"/>
          </w:tcPr>
          <w:p w14:paraId="3B8CF260"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Enlarged access to mobility through digitalization</w:t>
            </w:r>
          </w:p>
          <w:p w14:paraId="293B21C5" w14:textId="77777777" w:rsidR="00340D46" w:rsidRPr="00C05C6B" w:rsidRDefault="00340D46" w:rsidP="00A225E1">
            <w:pPr>
              <w:spacing w:before="120" w:after="120"/>
              <w:rPr>
                <w:color w:val="000000" w:themeColor="text1"/>
                <w:lang w:val="en-US"/>
              </w:rPr>
            </w:pPr>
          </w:p>
        </w:tc>
        <w:tc>
          <w:tcPr>
            <w:tcW w:w="9923" w:type="dxa"/>
            <w:vAlign w:val="center"/>
          </w:tcPr>
          <w:p w14:paraId="5C8B54B0"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Emphasis of the necessity to build the future of the sector on technology-based expertise.</w:t>
            </w:r>
          </w:p>
          <w:p w14:paraId="683CC0C6" w14:textId="77777777" w:rsidR="00340D46" w:rsidRPr="00C05C6B" w:rsidRDefault="00340D46" w:rsidP="00A225E1">
            <w:pPr>
              <w:pStyle w:val="Paragraphedeliste"/>
              <w:spacing w:before="120" w:after="120"/>
              <w:contextualSpacing w:val="0"/>
              <w:rPr>
                <w:color w:val="000000" w:themeColor="text1"/>
                <w:lang w:val="en-US" w:eastAsia="fr-FR"/>
              </w:rPr>
            </w:pPr>
          </w:p>
          <w:p w14:paraId="7DBC47CA" w14:textId="77777777" w:rsidR="00340D46" w:rsidRPr="00C05C6B" w:rsidRDefault="00340D46" w:rsidP="00A225E1">
            <w:pPr>
              <w:spacing w:before="120" w:after="120"/>
              <w:rPr>
                <w:color w:val="000000" w:themeColor="text1"/>
                <w:lang w:val="fr-BE" w:eastAsia="fr-FR"/>
              </w:rPr>
            </w:pPr>
            <w:r w:rsidRPr="00C05C6B">
              <w:rPr>
                <w:color w:val="000000" w:themeColor="text1"/>
                <w:lang w:val="en-US" w:eastAsia="fr-FR"/>
              </w:rPr>
              <w:t xml:space="preserve">“We have brought an extra option to the people of Brussels. This option is safe, digital, easy, and was also inserted with a price a little lower than taxis, higher than public transport, but so if we take the notion of market segmentation, we entered a market segment that was not completely covered, in a more digital way. </w:t>
            </w:r>
            <w:r w:rsidRPr="00C05C6B">
              <w:rPr>
                <w:color w:val="000000" w:themeColor="text1"/>
                <w:lang w:val="fr-BE" w:eastAsia="fr-FR"/>
              </w:rPr>
              <w:t>“(Platform representative) </w:t>
            </w:r>
          </w:p>
          <w:p w14:paraId="3B1B04BF" w14:textId="77777777" w:rsidR="00340D46" w:rsidRPr="00C05C6B" w:rsidRDefault="00340D46" w:rsidP="00A225E1">
            <w:pPr>
              <w:spacing w:before="120" w:after="120"/>
              <w:rPr>
                <w:color w:val="000000" w:themeColor="text1"/>
                <w:lang w:val="fr-BE"/>
              </w:rPr>
            </w:pPr>
          </w:p>
        </w:tc>
      </w:tr>
      <w:tr w:rsidR="00340D46" w:rsidRPr="00C05C6B" w14:paraId="4EDACD20" w14:textId="77777777" w:rsidTr="00D834A5">
        <w:trPr>
          <w:trHeight w:val="2493"/>
        </w:trPr>
        <w:tc>
          <w:tcPr>
            <w:tcW w:w="1628" w:type="dxa"/>
            <w:vMerge/>
          </w:tcPr>
          <w:p w14:paraId="77CAD5CA" w14:textId="77777777" w:rsidR="00340D46" w:rsidRPr="00C05C6B" w:rsidRDefault="00340D46" w:rsidP="00A225E1">
            <w:pPr>
              <w:spacing w:before="120" w:after="120"/>
              <w:rPr>
                <w:color w:val="000000" w:themeColor="text1"/>
                <w:lang w:val="fr-BE"/>
              </w:rPr>
            </w:pPr>
          </w:p>
        </w:tc>
        <w:tc>
          <w:tcPr>
            <w:tcW w:w="2336" w:type="dxa"/>
          </w:tcPr>
          <w:p w14:paraId="3B78A862" w14:textId="77777777" w:rsidR="00340D46" w:rsidRPr="00C05C6B" w:rsidRDefault="00340D46" w:rsidP="00A225E1">
            <w:pPr>
              <w:spacing w:before="120" w:after="120"/>
              <w:rPr>
                <w:color w:val="000000" w:themeColor="text1"/>
                <w:lang w:val="en-US" w:eastAsia="fr-FR"/>
              </w:rPr>
            </w:pPr>
          </w:p>
          <w:p w14:paraId="1EE09723" w14:textId="77777777" w:rsidR="00340D46" w:rsidRPr="00C05C6B" w:rsidRDefault="00340D46" w:rsidP="00A225E1">
            <w:pPr>
              <w:spacing w:before="120" w:after="120"/>
              <w:rPr>
                <w:color w:val="000000" w:themeColor="text1"/>
                <w:lang w:val="en-US" w:eastAsia="fr-FR"/>
              </w:rPr>
            </w:pPr>
          </w:p>
          <w:p w14:paraId="2912E3E5"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Urban space development through political arbitration</w:t>
            </w:r>
          </w:p>
          <w:p w14:paraId="54BD9B49" w14:textId="77777777" w:rsidR="00340D46" w:rsidRPr="00C05C6B" w:rsidRDefault="00340D46" w:rsidP="00A225E1">
            <w:pPr>
              <w:spacing w:before="120" w:after="120"/>
              <w:rPr>
                <w:color w:val="000000" w:themeColor="text1"/>
                <w:lang w:val="en-US"/>
              </w:rPr>
            </w:pPr>
          </w:p>
          <w:p w14:paraId="08FB2A39" w14:textId="77777777" w:rsidR="00340D46" w:rsidRPr="00C05C6B" w:rsidRDefault="00340D46" w:rsidP="00A225E1">
            <w:pPr>
              <w:spacing w:before="120" w:after="120"/>
              <w:rPr>
                <w:color w:val="000000" w:themeColor="text1"/>
                <w:lang w:val="en-US"/>
              </w:rPr>
            </w:pPr>
          </w:p>
        </w:tc>
        <w:tc>
          <w:tcPr>
            <w:tcW w:w="9923" w:type="dxa"/>
          </w:tcPr>
          <w:p w14:paraId="268F72FF" w14:textId="77777777" w:rsidR="00340D46" w:rsidRPr="00C05C6B" w:rsidRDefault="00340D46" w:rsidP="00A225E1">
            <w:pPr>
              <w:spacing w:before="120" w:after="120"/>
              <w:rPr>
                <w:color w:val="000000" w:themeColor="text1"/>
                <w:lang w:val="en-US" w:eastAsia="fr-FR"/>
              </w:rPr>
            </w:pPr>
            <w:r w:rsidRPr="00C05C6B">
              <w:rPr>
                <w:color w:val="000000" w:themeColor="text1"/>
                <w:lang w:val="en-US" w:eastAsia="fr-FR"/>
              </w:rPr>
              <w:t>Requirement of a stronger institutional to support the development of taxi services, with more parking places and “passes” in the city main roads which could lead to a global restructuring of the urban space. </w:t>
            </w:r>
          </w:p>
          <w:p w14:paraId="683B7381" w14:textId="77777777" w:rsidR="00340D46" w:rsidRPr="00C05C6B" w:rsidRDefault="00340D46" w:rsidP="00A225E1">
            <w:pPr>
              <w:pStyle w:val="Paragraphedeliste"/>
              <w:spacing w:before="120" w:after="120"/>
              <w:contextualSpacing w:val="0"/>
              <w:rPr>
                <w:color w:val="000000" w:themeColor="text1"/>
                <w:lang w:val="en-US" w:eastAsia="fr-FR"/>
              </w:rPr>
            </w:pPr>
          </w:p>
          <w:p w14:paraId="496550D5" w14:textId="01FA72C0" w:rsidR="00340D46" w:rsidRPr="00C05C6B" w:rsidRDefault="00340D46" w:rsidP="00A225E1">
            <w:pPr>
              <w:spacing w:before="120" w:after="120"/>
              <w:rPr>
                <w:color w:val="000000" w:themeColor="text1"/>
                <w:lang w:val="fr-BE" w:eastAsia="fr-FR"/>
              </w:rPr>
            </w:pPr>
            <w:r w:rsidRPr="00C05C6B">
              <w:rPr>
                <w:color w:val="000000" w:themeColor="text1"/>
                <w:lang w:val="en-US" w:eastAsia="fr-FR"/>
              </w:rPr>
              <w:t xml:space="preserve">“We need to think about how it will be organized and the distribution of the added value, so the question arises of how this added value will be distributed among the different operators. This is an essential element to decide. There must be a capacity for articulation with other modes of transport, that’s multi-modality. </w:t>
            </w:r>
            <w:r w:rsidRPr="00C05C6B">
              <w:rPr>
                <w:color w:val="000000" w:themeColor="text1"/>
                <w:lang w:val="fr-BE" w:eastAsia="fr-FR"/>
              </w:rPr>
              <w:t>It can be anticipated and regulated” (Economist expert). </w:t>
            </w:r>
          </w:p>
        </w:tc>
      </w:tr>
    </w:tbl>
    <w:p w14:paraId="582921A8" w14:textId="6B4059A7" w:rsidR="008A516A" w:rsidRPr="00C05C6B" w:rsidRDefault="008A516A" w:rsidP="00A225E1">
      <w:pPr>
        <w:spacing w:before="120" w:after="120"/>
        <w:rPr>
          <w:color w:val="000000" w:themeColor="text1"/>
          <w:lang w:val="fr-BE"/>
        </w:rPr>
        <w:sectPr w:rsidR="008A516A" w:rsidRPr="00C05C6B" w:rsidSect="00966180">
          <w:pgSz w:w="16838" w:h="11906" w:orient="landscape"/>
          <w:pgMar w:top="1418" w:right="1418" w:bottom="1418" w:left="1418" w:header="709" w:footer="709" w:gutter="0"/>
          <w:cols w:space="708"/>
          <w:docGrid w:linePitch="360"/>
        </w:sectPr>
      </w:pPr>
    </w:p>
    <w:p w14:paraId="49F5161D" w14:textId="41ACEA69" w:rsidR="00C224A5" w:rsidRPr="00C05C6B" w:rsidRDefault="00C224A5" w:rsidP="00A225E1">
      <w:pPr>
        <w:pStyle w:val="Titre3"/>
        <w:numPr>
          <w:ilvl w:val="0"/>
          <w:numId w:val="9"/>
        </w:numPr>
        <w:spacing w:before="120" w:beforeAutospacing="0" w:after="120" w:afterAutospacing="0"/>
        <w:rPr>
          <w:color w:val="000000" w:themeColor="text1"/>
        </w:rPr>
      </w:pPr>
      <w:bookmarkStart w:id="460" w:name="_Toc146804037"/>
      <w:bookmarkStart w:id="461" w:name="_Toc146804164"/>
      <w:bookmarkStart w:id="462" w:name="_Toc149396712"/>
      <w:bookmarkStart w:id="463" w:name="_Toc151300101"/>
      <w:bookmarkStart w:id="464" w:name="_Toc169527987"/>
      <w:r w:rsidRPr="00C05C6B">
        <w:rPr>
          <w:color w:val="000000" w:themeColor="text1"/>
        </w:rPr>
        <w:lastRenderedPageBreak/>
        <w:t>Matériel supplémentaire à l’article 2</w:t>
      </w:r>
      <w:bookmarkEnd w:id="460"/>
      <w:bookmarkEnd w:id="461"/>
      <w:bookmarkEnd w:id="462"/>
      <w:bookmarkEnd w:id="463"/>
      <w:bookmarkEnd w:id="464"/>
    </w:p>
    <w:p w14:paraId="2172DC05" w14:textId="77777777" w:rsidR="00346FAA" w:rsidRPr="00C05C6B" w:rsidRDefault="00346FAA" w:rsidP="00346FAA">
      <w:pPr>
        <w:spacing w:before="120" w:after="120"/>
        <w:rPr>
          <w:b/>
          <w:color w:val="000000" w:themeColor="text1"/>
          <w:lang w:val="fr-BE"/>
        </w:rPr>
      </w:pPr>
    </w:p>
    <w:p w14:paraId="0CBBD6F9" w14:textId="1E3CB50D" w:rsidR="00C224A5" w:rsidRPr="00C05C6B" w:rsidRDefault="007B3EDA" w:rsidP="00346FAA">
      <w:pPr>
        <w:spacing w:before="120" w:after="120"/>
        <w:rPr>
          <w:b/>
          <w:color w:val="000000" w:themeColor="text1"/>
          <w:lang w:val="fr-BE"/>
        </w:rPr>
      </w:pPr>
      <w:r w:rsidRPr="00C05C6B">
        <w:rPr>
          <w:b/>
          <w:color w:val="000000" w:themeColor="text1"/>
          <w:lang w:val="fr-BE"/>
        </w:rPr>
        <w:t xml:space="preserve">A1 : Retours d’enquêtes auprès des chauffeurs </w:t>
      </w:r>
      <w:r w:rsidR="00397FA7" w:rsidRPr="00C05C6B">
        <w:rPr>
          <w:b/>
          <w:color w:val="000000" w:themeColor="text1"/>
          <w:lang w:val="fr-BE"/>
        </w:rPr>
        <w:t xml:space="preserve">réalisée par </w:t>
      </w:r>
      <w:r w:rsidRPr="00C05C6B">
        <w:rPr>
          <w:b/>
          <w:color w:val="000000" w:themeColor="text1"/>
          <w:lang w:val="fr-BE"/>
        </w:rPr>
        <w:t xml:space="preserve"> la plateforme K </w:t>
      </w:r>
    </w:p>
    <w:p w14:paraId="677A6457" w14:textId="067BDF88" w:rsidR="007B3EDA" w:rsidRPr="00C05C6B" w:rsidRDefault="000A3EBA" w:rsidP="00A225E1">
      <w:pPr>
        <w:pStyle w:val="Paragraphedeliste"/>
        <w:spacing w:before="120" w:after="120"/>
        <w:contextualSpacing w:val="0"/>
        <w:rPr>
          <w:color w:val="000000" w:themeColor="text1"/>
          <w:lang w:val="fr-BE"/>
        </w:rPr>
      </w:pPr>
      <w:r w:rsidRPr="00C05C6B">
        <w:rPr>
          <w:color w:val="000000" w:themeColor="text1"/>
          <w:lang w:val="fr-BE"/>
        </w:rPr>
        <w:t>« </w:t>
      </w:r>
      <w:r w:rsidR="007B3EDA" w:rsidRPr="00C05C6B">
        <w:rPr>
          <w:color w:val="000000" w:themeColor="text1"/>
          <w:lang w:val="fr-BE"/>
        </w:rPr>
        <w:t>Etes-vous satsifaits de la formule « prix » ?</w:t>
      </w:r>
      <w:r w:rsidRPr="00C05C6B">
        <w:rPr>
          <w:color w:val="000000" w:themeColor="text1"/>
          <w:lang w:val="fr-BE"/>
        </w:rPr>
        <w:t> »</w:t>
      </w:r>
    </w:p>
    <w:p w14:paraId="62EF6228" w14:textId="7233DAE0" w:rsidR="007B3EDA" w:rsidRPr="00C05C6B" w:rsidRDefault="008A516A" w:rsidP="00A225E1">
      <w:pPr>
        <w:pStyle w:val="Paragraphedeliste"/>
        <w:spacing w:before="120" w:after="120"/>
        <w:contextualSpacing w:val="0"/>
        <w:rPr>
          <w:color w:val="000000" w:themeColor="text1"/>
          <w:lang w:val="fr-BE"/>
        </w:rPr>
      </w:pPr>
      <w:r w:rsidRPr="00C05C6B">
        <w:rPr>
          <w:noProof/>
          <w:color w:val="000000" w:themeColor="text1"/>
          <w:lang w:eastAsia="fr-FR"/>
        </w:rPr>
        <w:drawing>
          <wp:anchor distT="0" distB="0" distL="0" distR="0" simplePos="0" relativeHeight="251658251" behindDoc="0" locked="0" layoutInCell="1" allowOverlap="1" wp14:anchorId="1FF66825" wp14:editId="3A4477B1">
            <wp:simplePos x="0" y="0"/>
            <wp:positionH relativeFrom="page">
              <wp:posOffset>1026622</wp:posOffset>
            </wp:positionH>
            <wp:positionV relativeFrom="paragraph">
              <wp:posOffset>153200</wp:posOffset>
            </wp:positionV>
            <wp:extent cx="5275590" cy="2472499"/>
            <wp:effectExtent l="0" t="0" r="1270" b="4445"/>
            <wp:wrapTopAndBottom/>
            <wp:docPr id="6" name="image2.jpe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2.jpeg"/>
                    <pic:cNvPicPr/>
                  </pic:nvPicPr>
                  <pic:blipFill>
                    <a:blip r:embed="rId60" cstate="print">
                      <a:extLst>
                        <a:ext uri="{BEBA8EAE-BF5A-486C-A8C5-ECC9F3942E4B}">
                          <a14:imgProps xmlns:a14="http://schemas.microsoft.com/office/drawing/2010/main">
                            <a14:imgLayer r:embed="rId61">
                              <a14:imgEffect>
                                <a14:saturation sat="0"/>
                              </a14:imgEffect>
                            </a14:imgLayer>
                          </a14:imgProps>
                        </a:ext>
                      </a:extLst>
                    </a:blip>
                    <a:stretch>
                      <a:fillRect/>
                    </a:stretch>
                  </pic:blipFill>
                  <pic:spPr>
                    <a:xfrm>
                      <a:off x="0" y="0"/>
                      <a:ext cx="5275590" cy="2472499"/>
                    </a:xfrm>
                    <a:prstGeom prst="rect">
                      <a:avLst/>
                    </a:prstGeom>
                  </pic:spPr>
                </pic:pic>
              </a:graphicData>
            </a:graphic>
            <wp14:sizeRelH relativeFrom="margin">
              <wp14:pctWidth>0</wp14:pctWidth>
            </wp14:sizeRelH>
            <wp14:sizeRelV relativeFrom="margin">
              <wp14:pctHeight>0</wp14:pctHeight>
            </wp14:sizeRelV>
          </wp:anchor>
        </w:drawing>
      </w:r>
    </w:p>
    <w:p w14:paraId="621194ED" w14:textId="4B376676" w:rsidR="007B3EDA" w:rsidRPr="00C05C6B" w:rsidRDefault="008A516A" w:rsidP="00346FAA">
      <w:pPr>
        <w:rPr>
          <w:color w:val="000000" w:themeColor="text1"/>
        </w:rPr>
      </w:pPr>
      <w:bookmarkStart w:id="465" w:name="_Toc149396713"/>
      <w:bookmarkStart w:id="466" w:name="_Toc146804038"/>
      <w:bookmarkStart w:id="467" w:name="_Toc146804165"/>
      <w:r w:rsidRPr="00C05C6B">
        <w:rPr>
          <w:noProof/>
          <w:color w:val="000000" w:themeColor="text1"/>
          <w:lang w:eastAsia="fr-FR"/>
        </w:rPr>
        <w:lastRenderedPageBreak/>
        <w:drawing>
          <wp:anchor distT="0" distB="0" distL="0" distR="0" simplePos="0" relativeHeight="251658252" behindDoc="1" locked="0" layoutInCell="1" allowOverlap="1" wp14:anchorId="7F36D528" wp14:editId="6FB0852F">
            <wp:simplePos x="0" y="0"/>
            <wp:positionH relativeFrom="page">
              <wp:posOffset>1213279</wp:posOffset>
            </wp:positionH>
            <wp:positionV relativeFrom="paragraph">
              <wp:posOffset>628105</wp:posOffset>
            </wp:positionV>
            <wp:extent cx="4737752" cy="3148685"/>
            <wp:effectExtent l="0" t="0" r="5715" b="0"/>
            <wp:wrapTopAndBottom/>
            <wp:docPr id="46" name="image4.jpe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age4.jpeg"/>
                    <pic:cNvPicPr/>
                  </pic:nvPicPr>
                  <pic:blipFill>
                    <a:blip r:embed="rId62" cstate="print">
                      <a:extLst>
                        <a:ext uri="{BEBA8EAE-BF5A-486C-A8C5-ECC9F3942E4B}">
                          <a14:imgProps xmlns:a14="http://schemas.microsoft.com/office/drawing/2010/main">
                            <a14:imgLayer r:embed="rId63">
                              <a14:imgEffect>
                                <a14:saturation sat="0"/>
                              </a14:imgEffect>
                            </a14:imgLayer>
                          </a14:imgProps>
                        </a:ext>
                      </a:extLst>
                    </a:blip>
                    <a:stretch>
                      <a:fillRect/>
                    </a:stretch>
                  </pic:blipFill>
                  <pic:spPr>
                    <a:xfrm>
                      <a:off x="0" y="0"/>
                      <a:ext cx="4737752" cy="3148685"/>
                    </a:xfrm>
                    <a:prstGeom prst="rect">
                      <a:avLst/>
                    </a:prstGeom>
                  </pic:spPr>
                </pic:pic>
              </a:graphicData>
            </a:graphic>
            <wp14:sizeRelH relativeFrom="margin">
              <wp14:pctWidth>0</wp14:pctWidth>
            </wp14:sizeRelH>
            <wp14:sizeRelV relativeFrom="margin">
              <wp14:pctHeight>0</wp14:pctHeight>
            </wp14:sizeRelV>
          </wp:anchor>
        </w:drawing>
      </w:r>
      <w:r w:rsidR="000A3EBA" w:rsidRPr="00C05C6B">
        <w:rPr>
          <w:color w:val="000000" w:themeColor="text1"/>
        </w:rPr>
        <w:t>« </w:t>
      </w:r>
      <w:r w:rsidR="007B3EDA" w:rsidRPr="00C05C6B">
        <w:rPr>
          <w:color w:val="000000" w:themeColor="text1"/>
        </w:rPr>
        <w:t>Q</w:t>
      </w:r>
      <w:r w:rsidR="00E45FD1" w:rsidRPr="00C05C6B">
        <w:rPr>
          <w:color w:val="000000" w:themeColor="text1"/>
        </w:rPr>
        <w:t>uels sont les p</w:t>
      </w:r>
      <w:r w:rsidRPr="00C05C6B">
        <w:rPr>
          <w:color w:val="000000" w:themeColor="text1"/>
        </w:rPr>
        <w:t>o</w:t>
      </w:r>
      <w:r w:rsidR="00E45FD1" w:rsidRPr="00C05C6B">
        <w:rPr>
          <w:color w:val="000000" w:themeColor="text1"/>
        </w:rPr>
        <w:t>ints faibles</w:t>
      </w:r>
      <w:r w:rsidR="007B3EDA" w:rsidRPr="00C05C6B">
        <w:rPr>
          <w:color w:val="000000" w:themeColor="text1"/>
        </w:rPr>
        <w:t xml:space="preserve"> de K ?</w:t>
      </w:r>
      <w:r w:rsidR="000A3EBA" w:rsidRPr="00C05C6B">
        <w:rPr>
          <w:color w:val="000000" w:themeColor="text1"/>
        </w:rPr>
        <w:t> »</w:t>
      </w:r>
      <w:bookmarkEnd w:id="465"/>
    </w:p>
    <w:p w14:paraId="506A58DE" w14:textId="20C84DC1" w:rsidR="00E45FD1" w:rsidRPr="00C05C6B" w:rsidRDefault="00E45FD1" w:rsidP="00A225E1">
      <w:pPr>
        <w:pStyle w:val="Titre3"/>
        <w:spacing w:before="120" w:beforeAutospacing="0" w:after="120" w:afterAutospacing="0"/>
        <w:rPr>
          <w:color w:val="000000" w:themeColor="text1"/>
        </w:rPr>
      </w:pPr>
    </w:p>
    <w:p w14:paraId="2111F313" w14:textId="77777777" w:rsidR="009D6EA1" w:rsidRPr="00C05C6B" w:rsidRDefault="009D6EA1" w:rsidP="00A225E1">
      <w:pPr>
        <w:pStyle w:val="Titre3"/>
        <w:spacing w:before="120" w:beforeAutospacing="0" w:after="120" w:afterAutospacing="0"/>
        <w:rPr>
          <w:color w:val="000000" w:themeColor="text1"/>
        </w:rPr>
      </w:pPr>
      <w:bookmarkStart w:id="468" w:name="_Toc149396714"/>
    </w:p>
    <w:p w14:paraId="34547E9D" w14:textId="77777777" w:rsidR="009D6EA1" w:rsidRPr="00C05C6B" w:rsidRDefault="009D6EA1" w:rsidP="00A225E1">
      <w:pPr>
        <w:pStyle w:val="Titre3"/>
        <w:spacing w:before="120" w:beforeAutospacing="0" w:after="120" w:afterAutospacing="0"/>
        <w:rPr>
          <w:color w:val="000000" w:themeColor="text1"/>
        </w:rPr>
      </w:pPr>
    </w:p>
    <w:p w14:paraId="4DC4A83F" w14:textId="2DBFDB80" w:rsidR="00E45FD1" w:rsidRPr="00C05C6B" w:rsidRDefault="008A516A" w:rsidP="009D6EA1">
      <w:pPr>
        <w:rPr>
          <w:color w:val="000000" w:themeColor="text1"/>
        </w:rPr>
      </w:pPr>
      <w:r w:rsidRPr="00C05C6B">
        <w:rPr>
          <w:noProof/>
          <w:color w:val="000000" w:themeColor="text1"/>
          <w:lang w:eastAsia="fr-FR"/>
        </w:rPr>
        <w:lastRenderedPageBreak/>
        <w:drawing>
          <wp:anchor distT="0" distB="0" distL="0" distR="0" simplePos="0" relativeHeight="251658253" behindDoc="0" locked="0" layoutInCell="1" allowOverlap="1" wp14:anchorId="5AAF9725" wp14:editId="61F24BA4">
            <wp:simplePos x="0" y="0"/>
            <wp:positionH relativeFrom="page">
              <wp:posOffset>1171303</wp:posOffset>
            </wp:positionH>
            <wp:positionV relativeFrom="paragraph">
              <wp:posOffset>500298</wp:posOffset>
            </wp:positionV>
            <wp:extent cx="5213740" cy="3599402"/>
            <wp:effectExtent l="0" t="0" r="6350" b="1270"/>
            <wp:wrapTopAndBottom/>
            <wp:docPr id="47" name="image5.jpe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image5.jpeg"/>
                    <pic:cNvPicPr/>
                  </pic:nvPicPr>
                  <pic:blipFill>
                    <a:blip r:embed="rId64" cstate="print">
                      <a:extLst>
                        <a:ext uri="{BEBA8EAE-BF5A-486C-A8C5-ECC9F3942E4B}">
                          <a14:imgProps xmlns:a14="http://schemas.microsoft.com/office/drawing/2010/main">
                            <a14:imgLayer r:embed="rId65">
                              <a14:imgEffect>
                                <a14:saturation sat="0"/>
                              </a14:imgEffect>
                            </a14:imgLayer>
                          </a14:imgProps>
                        </a:ext>
                      </a:extLst>
                    </a:blip>
                    <a:stretch>
                      <a:fillRect/>
                    </a:stretch>
                  </pic:blipFill>
                  <pic:spPr>
                    <a:xfrm>
                      <a:off x="0" y="0"/>
                      <a:ext cx="5213740" cy="3599402"/>
                    </a:xfrm>
                    <a:prstGeom prst="rect">
                      <a:avLst/>
                    </a:prstGeom>
                  </pic:spPr>
                </pic:pic>
              </a:graphicData>
            </a:graphic>
          </wp:anchor>
        </w:drawing>
      </w:r>
      <w:r w:rsidR="000A3EBA" w:rsidRPr="00C05C6B">
        <w:rPr>
          <w:color w:val="000000" w:themeColor="text1"/>
        </w:rPr>
        <w:t>« </w:t>
      </w:r>
      <w:r w:rsidR="00E45FD1" w:rsidRPr="00C05C6B">
        <w:rPr>
          <w:color w:val="000000" w:themeColor="text1"/>
        </w:rPr>
        <w:t>Quels sont les points forts de K ?</w:t>
      </w:r>
      <w:r w:rsidR="000A3EBA" w:rsidRPr="00C05C6B">
        <w:rPr>
          <w:color w:val="000000" w:themeColor="text1"/>
        </w:rPr>
        <w:t> »</w:t>
      </w:r>
      <w:bookmarkEnd w:id="468"/>
    </w:p>
    <w:p w14:paraId="35C2EAB3" w14:textId="0ADDBC79" w:rsidR="00E45FD1" w:rsidRPr="00C05C6B" w:rsidRDefault="00E45FD1" w:rsidP="00A225E1">
      <w:pPr>
        <w:pStyle w:val="Titre3"/>
        <w:spacing w:before="120" w:beforeAutospacing="0" w:after="120" w:afterAutospacing="0"/>
        <w:rPr>
          <w:color w:val="000000" w:themeColor="text1"/>
        </w:rPr>
      </w:pPr>
    </w:p>
    <w:p w14:paraId="1212DE54" w14:textId="790B19BF" w:rsidR="007B3EDA" w:rsidRPr="00C05C6B" w:rsidRDefault="00E45FD1" w:rsidP="009D6EA1">
      <w:pPr>
        <w:rPr>
          <w:color w:val="000000" w:themeColor="text1"/>
        </w:rPr>
      </w:pPr>
      <w:bookmarkStart w:id="469" w:name="_Toc149396715"/>
      <w:r w:rsidRPr="00C05C6B">
        <w:rPr>
          <w:color w:val="000000" w:themeColor="text1"/>
        </w:rPr>
        <w:t>Annonce officielle des changements et améliorations à venir :</w:t>
      </w:r>
      <w:bookmarkEnd w:id="469"/>
    </w:p>
    <w:p w14:paraId="0D6142C0" w14:textId="21F39974" w:rsidR="00E45FD1" w:rsidRPr="00C05C6B" w:rsidRDefault="00E45FD1" w:rsidP="000560E8">
      <w:pPr>
        <w:rPr>
          <w:color w:val="000000" w:themeColor="text1"/>
        </w:rPr>
      </w:pPr>
      <w:bookmarkStart w:id="470" w:name="_Toc149396716"/>
      <w:r w:rsidRPr="00C05C6B">
        <w:rPr>
          <w:noProof/>
          <w:color w:val="000000" w:themeColor="text1"/>
          <w:lang w:eastAsia="fr-FR"/>
        </w:rPr>
        <w:lastRenderedPageBreak/>
        <w:drawing>
          <wp:inline distT="0" distB="0" distL="0" distR="0" wp14:anchorId="0686E56A" wp14:editId="0579A88D">
            <wp:extent cx="5492832" cy="3021058"/>
            <wp:effectExtent l="0" t="0" r="0" b="8255"/>
            <wp:docPr id="48" name="Imag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6">
                      <a:grayscl/>
                    </a:blip>
                    <a:stretch>
                      <a:fillRect/>
                    </a:stretch>
                  </pic:blipFill>
                  <pic:spPr>
                    <a:xfrm>
                      <a:off x="0" y="0"/>
                      <a:ext cx="5508001" cy="3029401"/>
                    </a:xfrm>
                    <a:prstGeom prst="rect">
                      <a:avLst/>
                    </a:prstGeom>
                  </pic:spPr>
                </pic:pic>
              </a:graphicData>
            </a:graphic>
          </wp:inline>
        </w:drawing>
      </w:r>
      <w:bookmarkEnd w:id="470"/>
    </w:p>
    <w:bookmarkEnd w:id="466"/>
    <w:bookmarkEnd w:id="467"/>
    <w:p w14:paraId="090E698B" w14:textId="77777777" w:rsidR="001510B1" w:rsidRPr="00C05C6B" w:rsidRDefault="001510B1" w:rsidP="00A225E1">
      <w:pPr>
        <w:pStyle w:val="Titre3"/>
        <w:spacing w:before="120" w:beforeAutospacing="0" w:after="120" w:afterAutospacing="0"/>
        <w:rPr>
          <w:color w:val="000000" w:themeColor="text1"/>
        </w:rPr>
        <w:sectPr w:rsidR="001510B1" w:rsidRPr="00C05C6B" w:rsidSect="00966180">
          <w:pgSz w:w="16838" w:h="11906" w:orient="landscape"/>
          <w:pgMar w:top="1418" w:right="1418" w:bottom="1418" w:left="1418" w:header="709" w:footer="709" w:gutter="0"/>
          <w:cols w:space="708"/>
          <w:docGrid w:linePitch="360"/>
        </w:sectPr>
      </w:pPr>
    </w:p>
    <w:p w14:paraId="46FE305C" w14:textId="0A4CDB88" w:rsidR="001510B1" w:rsidRPr="00C05C6B" w:rsidRDefault="00157165" w:rsidP="00A225E1">
      <w:pPr>
        <w:pStyle w:val="Titre3"/>
        <w:numPr>
          <w:ilvl w:val="0"/>
          <w:numId w:val="9"/>
        </w:numPr>
        <w:spacing w:before="120" w:beforeAutospacing="0" w:after="120" w:afterAutospacing="0"/>
        <w:rPr>
          <w:color w:val="000000" w:themeColor="text1"/>
        </w:rPr>
      </w:pPr>
      <w:bookmarkStart w:id="471" w:name="_Toc151300102"/>
      <w:bookmarkStart w:id="472" w:name="_Toc169527988"/>
      <w:r w:rsidRPr="00C05C6B">
        <w:rPr>
          <w:color w:val="000000" w:themeColor="text1"/>
        </w:rPr>
        <w:lastRenderedPageBreak/>
        <w:t>Matériel supplémentaire à la discussion transversale</w:t>
      </w:r>
      <w:bookmarkEnd w:id="471"/>
      <w:bookmarkEnd w:id="472"/>
      <w:r w:rsidRPr="00C05C6B">
        <w:rPr>
          <w:color w:val="000000" w:themeColor="text1"/>
        </w:rPr>
        <w:t xml:space="preserve"> </w:t>
      </w:r>
    </w:p>
    <w:p w14:paraId="6727EE09" w14:textId="1CD8BCDC" w:rsidR="001510B1" w:rsidRPr="00C05C6B" w:rsidRDefault="009D6EA1" w:rsidP="009D6EA1">
      <w:pPr>
        <w:rPr>
          <w:b/>
          <w:color w:val="000000" w:themeColor="text1"/>
        </w:rPr>
      </w:pPr>
      <w:bookmarkStart w:id="473" w:name="_Toc149396719"/>
      <w:r w:rsidRPr="00C05C6B">
        <w:rPr>
          <w:b/>
          <w:color w:val="000000" w:themeColor="text1"/>
        </w:rPr>
        <w:t xml:space="preserve">A1 : </w:t>
      </w:r>
      <w:r w:rsidR="001510B1" w:rsidRPr="00C05C6B">
        <w:rPr>
          <w:b/>
          <w:color w:val="000000" w:themeColor="text1"/>
        </w:rPr>
        <w:t>Incompatibilité des processus de justifications</w:t>
      </w:r>
      <w:bookmarkEnd w:id="473"/>
      <w:r w:rsidR="001510B1" w:rsidRPr="00C05C6B">
        <w:rPr>
          <w:b/>
          <w:color w:val="000000" w:themeColor="text1"/>
        </w:rPr>
        <w:t xml:space="preserve"> </w:t>
      </w:r>
    </w:p>
    <w:tbl>
      <w:tblPr>
        <w:tblStyle w:val="Grilledutableau"/>
        <w:tblW w:w="0" w:type="auto"/>
        <w:tblLayout w:type="fixed"/>
        <w:tblLook w:val="04A0" w:firstRow="1" w:lastRow="0" w:firstColumn="1" w:lastColumn="0" w:noHBand="0" w:noVBand="1"/>
      </w:tblPr>
      <w:tblGrid>
        <w:gridCol w:w="1603"/>
        <w:gridCol w:w="2361"/>
        <w:gridCol w:w="2977"/>
        <w:gridCol w:w="2977"/>
        <w:gridCol w:w="2835"/>
        <w:gridCol w:w="1806"/>
      </w:tblGrid>
      <w:tr w:rsidR="005721C3" w:rsidRPr="00C05C6B" w14:paraId="323EA3A0" w14:textId="77777777" w:rsidTr="001510B1">
        <w:trPr>
          <w:trHeight w:val="859"/>
        </w:trPr>
        <w:tc>
          <w:tcPr>
            <w:tcW w:w="1603" w:type="dxa"/>
            <w:vAlign w:val="center"/>
          </w:tcPr>
          <w:p w14:paraId="01E3BE78" w14:textId="77777777" w:rsidR="001510B1" w:rsidRPr="00C05C6B" w:rsidRDefault="001510B1" w:rsidP="00A225E1">
            <w:pPr>
              <w:spacing w:before="120" w:after="120"/>
              <w:rPr>
                <w:color w:val="000000" w:themeColor="text1"/>
                <w:lang w:val="fr-BE"/>
              </w:rPr>
            </w:pPr>
          </w:p>
        </w:tc>
        <w:tc>
          <w:tcPr>
            <w:tcW w:w="2361" w:type="dxa"/>
          </w:tcPr>
          <w:p w14:paraId="61B5E2B3" w14:textId="77777777" w:rsidR="001510B1" w:rsidRPr="00C05C6B" w:rsidRDefault="001510B1" w:rsidP="00A225E1">
            <w:pPr>
              <w:spacing w:before="120" w:after="120"/>
              <w:rPr>
                <w:color w:val="000000" w:themeColor="text1"/>
                <w:lang w:val="fr-BE"/>
              </w:rPr>
            </w:pPr>
            <w:r w:rsidRPr="00C05C6B">
              <w:rPr>
                <w:color w:val="000000" w:themeColor="text1"/>
                <w:lang w:val="fr-BE"/>
              </w:rPr>
              <w:t>Context meaning</w:t>
            </w:r>
          </w:p>
        </w:tc>
        <w:tc>
          <w:tcPr>
            <w:tcW w:w="2977" w:type="dxa"/>
          </w:tcPr>
          <w:p w14:paraId="19C6C9F1" w14:textId="77777777" w:rsidR="001510B1" w:rsidRPr="00C05C6B" w:rsidRDefault="001510B1" w:rsidP="00A225E1">
            <w:pPr>
              <w:spacing w:before="120" w:after="120"/>
              <w:rPr>
                <w:b/>
                <w:color w:val="000000" w:themeColor="text1"/>
                <w:lang w:val="fr-BE"/>
              </w:rPr>
            </w:pPr>
            <w:r w:rsidRPr="00C05C6B">
              <w:rPr>
                <w:color w:val="000000" w:themeColor="text1"/>
                <w:lang w:val="fr-BE"/>
              </w:rPr>
              <w:t>Starting justification process</w:t>
            </w:r>
          </w:p>
        </w:tc>
        <w:tc>
          <w:tcPr>
            <w:tcW w:w="2977" w:type="dxa"/>
          </w:tcPr>
          <w:p w14:paraId="7A3DDF04" w14:textId="77777777" w:rsidR="001510B1" w:rsidRPr="00C05C6B" w:rsidRDefault="001510B1" w:rsidP="00A225E1">
            <w:pPr>
              <w:spacing w:before="120" w:after="120"/>
              <w:rPr>
                <w:b/>
                <w:color w:val="000000" w:themeColor="text1"/>
                <w:lang w:val="fr-BE"/>
              </w:rPr>
            </w:pPr>
            <w:r w:rsidRPr="00C05C6B">
              <w:rPr>
                <w:color w:val="000000" w:themeColor="text1"/>
                <w:lang w:val="fr-BE"/>
              </w:rPr>
              <w:t>Prevailing position of justification</w:t>
            </w:r>
          </w:p>
        </w:tc>
        <w:tc>
          <w:tcPr>
            <w:tcW w:w="2835" w:type="dxa"/>
          </w:tcPr>
          <w:p w14:paraId="7A9F6665" w14:textId="77777777" w:rsidR="001510B1" w:rsidRPr="00C05C6B" w:rsidRDefault="001510B1" w:rsidP="00A225E1">
            <w:pPr>
              <w:spacing w:before="120" w:after="120"/>
              <w:rPr>
                <w:b/>
                <w:color w:val="000000" w:themeColor="text1"/>
                <w:lang w:val="en-US"/>
              </w:rPr>
            </w:pPr>
            <w:r w:rsidRPr="00C05C6B">
              <w:rPr>
                <w:color w:val="000000" w:themeColor="text1"/>
                <w:lang w:val="en-US"/>
              </w:rPr>
              <w:t>Principles from other registers supporting the prevailing position</w:t>
            </w:r>
          </w:p>
        </w:tc>
        <w:tc>
          <w:tcPr>
            <w:tcW w:w="1806" w:type="dxa"/>
          </w:tcPr>
          <w:p w14:paraId="502839CF" w14:textId="77777777" w:rsidR="001510B1" w:rsidRPr="00C05C6B" w:rsidRDefault="001510B1" w:rsidP="00A225E1">
            <w:pPr>
              <w:spacing w:before="120" w:after="120"/>
              <w:rPr>
                <w:color w:val="000000" w:themeColor="text1"/>
                <w:lang w:val="fr-BE"/>
              </w:rPr>
            </w:pPr>
            <w:r w:rsidRPr="00C05C6B">
              <w:rPr>
                <w:color w:val="000000" w:themeColor="text1"/>
                <w:lang w:val="fr-BE"/>
              </w:rPr>
              <w:t>Orders of worth</w:t>
            </w:r>
          </w:p>
        </w:tc>
      </w:tr>
      <w:tr w:rsidR="005721C3" w:rsidRPr="00C05C6B" w14:paraId="57ED2C7F" w14:textId="77777777" w:rsidTr="001510B1">
        <w:trPr>
          <w:trHeight w:val="3523"/>
        </w:trPr>
        <w:tc>
          <w:tcPr>
            <w:tcW w:w="1603" w:type="dxa"/>
            <w:vMerge w:val="restart"/>
            <w:vAlign w:val="center"/>
          </w:tcPr>
          <w:p w14:paraId="2817FA68" w14:textId="77777777" w:rsidR="001510B1" w:rsidRPr="00C05C6B" w:rsidRDefault="001510B1" w:rsidP="00A225E1">
            <w:pPr>
              <w:spacing w:before="120" w:after="120"/>
              <w:rPr>
                <w:color w:val="000000" w:themeColor="text1"/>
                <w:lang w:val="fr-BE"/>
              </w:rPr>
            </w:pPr>
            <w:r w:rsidRPr="00C05C6B">
              <w:rPr>
                <w:color w:val="000000" w:themeColor="text1"/>
                <w:lang w:val="fr-BE"/>
              </w:rPr>
              <w:t>On behalf of formalization</w:t>
            </w:r>
          </w:p>
        </w:tc>
        <w:tc>
          <w:tcPr>
            <w:tcW w:w="2361" w:type="dxa"/>
          </w:tcPr>
          <w:p w14:paraId="5F4D19F8" w14:textId="77777777" w:rsidR="001510B1" w:rsidRPr="00C05C6B" w:rsidRDefault="001510B1" w:rsidP="00A225E1">
            <w:pPr>
              <w:spacing w:before="120" w:after="120"/>
              <w:rPr>
                <w:color w:val="000000" w:themeColor="text1"/>
                <w:lang w:val="en-US"/>
              </w:rPr>
            </w:pPr>
            <w:r w:rsidRPr="00C05C6B">
              <w:rPr>
                <w:color w:val="000000" w:themeColor="text1"/>
                <w:lang w:val="en-US"/>
              </w:rPr>
              <w:t>The monopoly of the centrals hindered the protection of workers in the sector</w:t>
            </w:r>
          </w:p>
        </w:tc>
        <w:tc>
          <w:tcPr>
            <w:tcW w:w="2977" w:type="dxa"/>
          </w:tcPr>
          <w:p w14:paraId="51E4B6CD" w14:textId="77777777" w:rsidR="001510B1" w:rsidRPr="00C05C6B" w:rsidRDefault="001510B1" w:rsidP="00A225E1">
            <w:pPr>
              <w:spacing w:before="120" w:after="120"/>
              <w:rPr>
                <w:color w:val="000000" w:themeColor="text1"/>
                <w:lang w:val="en-US"/>
              </w:rPr>
            </w:pPr>
            <w:r w:rsidRPr="00C05C6B">
              <w:rPr>
                <w:color w:val="000000" w:themeColor="text1"/>
                <w:lang w:val="en-US"/>
              </w:rPr>
              <w:t xml:space="preserve">Initial informal dynamics in the sector has been reinforced by Uber, seeing the arrival of Uber as an opportunity to </w:t>
            </w:r>
            <w:r w:rsidRPr="00C05C6B">
              <w:rPr>
                <w:b/>
                <w:color w:val="000000" w:themeColor="text1"/>
                <w:lang w:val="en-US"/>
              </w:rPr>
              <w:t>better regulate employment relations</w:t>
            </w:r>
          </w:p>
        </w:tc>
        <w:tc>
          <w:tcPr>
            <w:tcW w:w="2977" w:type="dxa"/>
          </w:tcPr>
          <w:p w14:paraId="647DE83B" w14:textId="77777777"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Protection and safety at work :</w:t>
            </w:r>
          </w:p>
          <w:p w14:paraId="4D4304A9" w14:textId="77777777"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More institutional intervention to ensure worker protection and safety</w:t>
            </w:r>
          </w:p>
          <w:p w14:paraId="1F16B072" w14:textId="77777777" w:rsidR="001510B1" w:rsidRPr="00C05C6B" w:rsidRDefault="001510B1" w:rsidP="00A225E1">
            <w:pPr>
              <w:spacing w:before="120" w:after="120"/>
              <w:rPr>
                <w:color w:val="000000" w:themeColor="text1"/>
                <w:lang w:val="en-US"/>
              </w:rPr>
            </w:pPr>
          </w:p>
          <w:p w14:paraId="447BD237" w14:textId="77777777" w:rsidR="001510B1" w:rsidRPr="00C05C6B" w:rsidRDefault="001510B1" w:rsidP="00A225E1">
            <w:pPr>
              <w:spacing w:before="120" w:after="120"/>
              <w:rPr>
                <w:color w:val="000000" w:themeColor="text1"/>
                <w:lang w:val="en-US"/>
              </w:rPr>
            </w:pPr>
          </w:p>
        </w:tc>
        <w:tc>
          <w:tcPr>
            <w:tcW w:w="2835" w:type="dxa"/>
          </w:tcPr>
          <w:p w14:paraId="43B7DC97" w14:textId="7D6284A3"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Economic viability of the operators</w:t>
            </w:r>
          </w:p>
          <w:p w14:paraId="45AFA633" w14:textId="0125DF4A"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Urban space development through political arbitration</w:t>
            </w:r>
          </w:p>
          <w:p w14:paraId="5B945626" w14:textId="1308ED2C"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Strengthen market regulation in order to harness market forces and a holistic vision of mobility, which promotes pre-determined division of mobility segmentation.</w:t>
            </w:r>
          </w:p>
        </w:tc>
        <w:tc>
          <w:tcPr>
            <w:tcW w:w="1806" w:type="dxa"/>
            <w:vMerge w:val="restart"/>
          </w:tcPr>
          <w:p w14:paraId="64B9DAA7" w14:textId="77777777" w:rsidR="001510B1" w:rsidRPr="00C05C6B" w:rsidRDefault="001510B1" w:rsidP="00A225E1">
            <w:pPr>
              <w:spacing w:before="120" w:after="120"/>
              <w:rPr>
                <w:color w:val="000000" w:themeColor="text1"/>
                <w:lang w:val="en-US" w:eastAsia="fr-FR"/>
              </w:rPr>
            </w:pPr>
          </w:p>
          <w:p w14:paraId="49061342" w14:textId="77777777" w:rsidR="001510B1" w:rsidRPr="00C05C6B" w:rsidRDefault="001510B1" w:rsidP="00A225E1">
            <w:pPr>
              <w:spacing w:before="120" w:after="120"/>
              <w:rPr>
                <w:color w:val="000000" w:themeColor="text1"/>
                <w:lang w:val="en-US" w:eastAsia="fr-FR"/>
              </w:rPr>
            </w:pPr>
          </w:p>
          <w:p w14:paraId="091D959C" w14:textId="77777777" w:rsidR="001510B1" w:rsidRPr="00C05C6B" w:rsidRDefault="001510B1" w:rsidP="00A225E1">
            <w:pPr>
              <w:spacing w:before="120" w:after="120"/>
              <w:rPr>
                <w:color w:val="000000" w:themeColor="text1"/>
                <w:lang w:val="en-US" w:eastAsia="fr-FR"/>
              </w:rPr>
            </w:pPr>
          </w:p>
          <w:p w14:paraId="4F0131DA" w14:textId="77777777" w:rsidR="001510B1" w:rsidRPr="00C05C6B" w:rsidRDefault="001510B1" w:rsidP="00A225E1">
            <w:pPr>
              <w:spacing w:before="120" w:after="120"/>
              <w:rPr>
                <w:color w:val="000000" w:themeColor="text1"/>
                <w:lang w:val="en-US" w:eastAsia="fr-FR"/>
              </w:rPr>
            </w:pPr>
          </w:p>
          <w:p w14:paraId="7BE24A2A" w14:textId="77777777" w:rsidR="001510B1" w:rsidRPr="00C05C6B" w:rsidRDefault="001510B1" w:rsidP="00A225E1">
            <w:pPr>
              <w:spacing w:before="120" w:after="120"/>
              <w:rPr>
                <w:color w:val="000000" w:themeColor="text1"/>
                <w:lang w:val="en-US" w:eastAsia="fr-FR"/>
              </w:rPr>
            </w:pPr>
          </w:p>
          <w:p w14:paraId="33442286" w14:textId="77777777" w:rsidR="001510B1" w:rsidRPr="00C05C6B" w:rsidRDefault="001510B1" w:rsidP="00A225E1">
            <w:pPr>
              <w:spacing w:before="120" w:after="120"/>
              <w:rPr>
                <w:color w:val="000000" w:themeColor="text1"/>
                <w:lang w:val="fr-BE"/>
              </w:rPr>
            </w:pPr>
            <w:r w:rsidRPr="00C05C6B">
              <w:rPr>
                <w:color w:val="000000" w:themeColor="text1"/>
                <w:lang w:val="fr-BE" w:eastAsia="fr-FR"/>
              </w:rPr>
              <w:t>civic order of worth</w:t>
            </w:r>
          </w:p>
        </w:tc>
      </w:tr>
      <w:tr w:rsidR="005721C3" w:rsidRPr="00C05C6B" w14:paraId="7D5F6246" w14:textId="77777777" w:rsidTr="002015A3">
        <w:trPr>
          <w:trHeight w:val="415"/>
        </w:trPr>
        <w:tc>
          <w:tcPr>
            <w:tcW w:w="1603" w:type="dxa"/>
            <w:vMerge/>
            <w:vAlign w:val="center"/>
          </w:tcPr>
          <w:p w14:paraId="40D0D85B" w14:textId="77777777" w:rsidR="001510B1" w:rsidRPr="00C05C6B" w:rsidRDefault="001510B1" w:rsidP="00A225E1">
            <w:pPr>
              <w:spacing w:before="120" w:after="120"/>
              <w:rPr>
                <w:color w:val="000000" w:themeColor="text1"/>
                <w:lang w:val="fr-BE"/>
              </w:rPr>
            </w:pPr>
          </w:p>
        </w:tc>
        <w:tc>
          <w:tcPr>
            <w:tcW w:w="11150" w:type="dxa"/>
            <w:gridSpan w:val="4"/>
            <w:vAlign w:val="center"/>
          </w:tcPr>
          <w:p w14:paraId="2708FB32" w14:textId="77777777" w:rsidR="001510B1" w:rsidRPr="00C05C6B" w:rsidRDefault="001510B1" w:rsidP="00A225E1">
            <w:pPr>
              <w:spacing w:before="120" w:after="120"/>
              <w:rPr>
                <w:color w:val="000000" w:themeColor="text1"/>
                <w:lang w:val="fr-BE"/>
              </w:rPr>
            </w:pPr>
            <w:r w:rsidRPr="00C05C6B">
              <w:rPr>
                <w:color w:val="000000" w:themeColor="text1"/>
                <w:lang w:val="fr-BE"/>
              </w:rPr>
              <w:t>Autonomy of regulation</w:t>
            </w:r>
          </w:p>
        </w:tc>
        <w:tc>
          <w:tcPr>
            <w:tcW w:w="1806" w:type="dxa"/>
            <w:vMerge/>
            <w:vAlign w:val="center"/>
          </w:tcPr>
          <w:p w14:paraId="1E99625E" w14:textId="77777777" w:rsidR="001510B1" w:rsidRPr="00C05C6B" w:rsidRDefault="001510B1" w:rsidP="00A225E1">
            <w:pPr>
              <w:spacing w:before="120" w:after="120"/>
              <w:rPr>
                <w:color w:val="000000" w:themeColor="text1"/>
                <w:lang w:val="fr-BE"/>
              </w:rPr>
            </w:pPr>
          </w:p>
        </w:tc>
      </w:tr>
      <w:tr w:rsidR="005721C3" w:rsidRPr="0031713E" w14:paraId="72B2AD21" w14:textId="77777777" w:rsidTr="002015A3">
        <w:trPr>
          <w:trHeight w:val="1978"/>
        </w:trPr>
        <w:tc>
          <w:tcPr>
            <w:tcW w:w="1603" w:type="dxa"/>
            <w:vMerge w:val="restart"/>
            <w:vAlign w:val="center"/>
          </w:tcPr>
          <w:p w14:paraId="4F4A0520" w14:textId="77777777" w:rsidR="001510B1" w:rsidRPr="00C05C6B" w:rsidRDefault="001510B1" w:rsidP="00A225E1">
            <w:pPr>
              <w:spacing w:before="120" w:after="120"/>
              <w:rPr>
                <w:color w:val="000000" w:themeColor="text1"/>
                <w:lang w:val="fr-BE"/>
              </w:rPr>
            </w:pPr>
            <w:r w:rsidRPr="00C05C6B">
              <w:rPr>
                <w:color w:val="000000" w:themeColor="text1"/>
                <w:lang w:val="fr-BE"/>
              </w:rPr>
              <w:lastRenderedPageBreak/>
              <w:t>Long live free market</w:t>
            </w:r>
          </w:p>
        </w:tc>
        <w:tc>
          <w:tcPr>
            <w:tcW w:w="2361" w:type="dxa"/>
            <w:vAlign w:val="center"/>
          </w:tcPr>
          <w:p w14:paraId="30618A14" w14:textId="77777777" w:rsidR="001510B1" w:rsidRPr="00C05C6B" w:rsidRDefault="001510B1" w:rsidP="00A225E1">
            <w:pPr>
              <w:spacing w:before="120" w:after="120"/>
              <w:rPr>
                <w:color w:val="000000" w:themeColor="text1"/>
                <w:lang w:val="en-US"/>
              </w:rPr>
            </w:pPr>
            <w:r w:rsidRPr="00C05C6B">
              <w:rPr>
                <w:color w:val="000000" w:themeColor="text1"/>
                <w:lang w:val="en-US"/>
              </w:rPr>
              <w:t>Uber model considerably improves the transport service offer</w:t>
            </w:r>
          </w:p>
          <w:p w14:paraId="28FADFAF" w14:textId="77777777" w:rsidR="001510B1" w:rsidRPr="00C05C6B" w:rsidRDefault="001510B1" w:rsidP="00A225E1">
            <w:pPr>
              <w:spacing w:before="120" w:after="120"/>
              <w:rPr>
                <w:color w:val="000000" w:themeColor="text1"/>
                <w:lang w:val="en-US"/>
              </w:rPr>
            </w:pPr>
          </w:p>
        </w:tc>
        <w:tc>
          <w:tcPr>
            <w:tcW w:w="2977" w:type="dxa"/>
            <w:vAlign w:val="center"/>
          </w:tcPr>
          <w:p w14:paraId="3B63FBD0" w14:textId="77777777" w:rsidR="001510B1" w:rsidRPr="00C05C6B" w:rsidRDefault="001510B1" w:rsidP="00A225E1">
            <w:pPr>
              <w:spacing w:before="120" w:after="120"/>
              <w:rPr>
                <w:color w:val="000000" w:themeColor="text1"/>
                <w:lang w:val="en-US"/>
              </w:rPr>
            </w:pPr>
            <w:r w:rsidRPr="00C05C6B">
              <w:rPr>
                <w:color w:val="000000" w:themeColor="text1"/>
                <w:lang w:val="en-US"/>
              </w:rPr>
              <w:t xml:space="preserve">Starting justification process: No consideration of pre-existing informal practices and illegal practices on the part of Uber, promoting the </w:t>
            </w:r>
            <w:r w:rsidRPr="00C05C6B">
              <w:rPr>
                <w:b/>
                <w:color w:val="000000" w:themeColor="text1"/>
                <w:lang w:val="en-US"/>
              </w:rPr>
              <w:t>Uber model as an ideal of regulation</w:t>
            </w:r>
          </w:p>
        </w:tc>
        <w:tc>
          <w:tcPr>
            <w:tcW w:w="2977" w:type="dxa"/>
            <w:vAlign w:val="center"/>
          </w:tcPr>
          <w:p w14:paraId="05C04018" w14:textId="77777777"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Enlarged access to mobility through digitalization</w:t>
            </w:r>
          </w:p>
          <w:p w14:paraId="3B6790EA" w14:textId="77777777" w:rsidR="001510B1" w:rsidRPr="00C05C6B" w:rsidRDefault="001510B1" w:rsidP="00A225E1">
            <w:pPr>
              <w:spacing w:before="120" w:after="120"/>
              <w:rPr>
                <w:color w:val="000000" w:themeColor="text1"/>
                <w:lang w:val="en-US"/>
              </w:rPr>
            </w:pPr>
            <w:r w:rsidRPr="00C05C6B">
              <w:rPr>
                <w:color w:val="000000" w:themeColor="text1"/>
                <w:lang w:val="en-US"/>
              </w:rPr>
              <w:t>Making the mobility more accessible</w:t>
            </w:r>
          </w:p>
        </w:tc>
        <w:tc>
          <w:tcPr>
            <w:tcW w:w="2835" w:type="dxa"/>
            <w:vAlign w:val="center"/>
          </w:tcPr>
          <w:p w14:paraId="0F2F43B1" w14:textId="77777777"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Competition as a vector of service quality</w:t>
            </w:r>
          </w:p>
          <w:p w14:paraId="2344993F" w14:textId="77777777" w:rsidR="001510B1" w:rsidRPr="00C05C6B" w:rsidRDefault="001510B1" w:rsidP="00A225E1">
            <w:pPr>
              <w:spacing w:before="120" w:after="120"/>
              <w:rPr>
                <w:color w:val="000000" w:themeColor="text1"/>
                <w:lang w:val="en-US"/>
              </w:rPr>
            </w:pPr>
          </w:p>
          <w:p w14:paraId="19B7C55B" w14:textId="77777777"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Flexibility and freedom</w:t>
            </w:r>
          </w:p>
          <w:p w14:paraId="3A1AE1C4" w14:textId="77777777" w:rsidR="001510B1" w:rsidRPr="00C05C6B" w:rsidRDefault="001510B1" w:rsidP="00A225E1">
            <w:pPr>
              <w:spacing w:before="120" w:after="120"/>
              <w:rPr>
                <w:color w:val="000000" w:themeColor="text1"/>
                <w:lang w:val="en-US" w:eastAsia="fr-FR"/>
              </w:rPr>
            </w:pPr>
          </w:p>
          <w:p w14:paraId="3453EE67" w14:textId="77777777"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Drivers are embracing this new way of working</w:t>
            </w:r>
          </w:p>
          <w:p w14:paraId="12EDA2DD" w14:textId="77777777" w:rsidR="001510B1" w:rsidRPr="00C05C6B" w:rsidRDefault="001510B1" w:rsidP="00A225E1">
            <w:pPr>
              <w:spacing w:before="120" w:after="120"/>
              <w:rPr>
                <w:color w:val="000000" w:themeColor="text1"/>
                <w:lang w:val="en-US"/>
              </w:rPr>
            </w:pPr>
          </w:p>
        </w:tc>
        <w:tc>
          <w:tcPr>
            <w:tcW w:w="1806" w:type="dxa"/>
            <w:vMerge w:val="restart"/>
            <w:vAlign w:val="center"/>
          </w:tcPr>
          <w:p w14:paraId="418DA9AA" w14:textId="77777777" w:rsidR="001510B1" w:rsidRPr="00C05C6B" w:rsidRDefault="001510B1" w:rsidP="00A225E1">
            <w:pPr>
              <w:spacing w:before="120" w:after="120"/>
              <w:rPr>
                <w:color w:val="000000" w:themeColor="text1"/>
                <w:lang w:val="en-US"/>
              </w:rPr>
            </w:pPr>
            <w:r w:rsidRPr="00C05C6B">
              <w:rPr>
                <w:color w:val="000000" w:themeColor="text1"/>
                <w:lang w:val="en-US"/>
              </w:rPr>
              <w:t>Free competition and connectionist order of worth</w:t>
            </w:r>
          </w:p>
        </w:tc>
      </w:tr>
      <w:tr w:rsidR="005721C3" w:rsidRPr="00C05C6B" w14:paraId="5FFA5EEC" w14:textId="77777777" w:rsidTr="002015A3">
        <w:trPr>
          <w:trHeight w:val="292"/>
        </w:trPr>
        <w:tc>
          <w:tcPr>
            <w:tcW w:w="1603" w:type="dxa"/>
            <w:vMerge/>
            <w:vAlign w:val="center"/>
          </w:tcPr>
          <w:p w14:paraId="4BA8CB0A" w14:textId="77777777" w:rsidR="001510B1" w:rsidRPr="00C05C6B" w:rsidRDefault="001510B1" w:rsidP="00A225E1">
            <w:pPr>
              <w:spacing w:before="120" w:after="120"/>
              <w:rPr>
                <w:color w:val="000000" w:themeColor="text1"/>
                <w:lang w:val="en-US"/>
              </w:rPr>
            </w:pPr>
          </w:p>
        </w:tc>
        <w:tc>
          <w:tcPr>
            <w:tcW w:w="11150" w:type="dxa"/>
            <w:gridSpan w:val="4"/>
            <w:vAlign w:val="center"/>
          </w:tcPr>
          <w:p w14:paraId="5C48450A" w14:textId="5A793B41" w:rsidR="001510B1" w:rsidRPr="00C05C6B" w:rsidRDefault="001510B1" w:rsidP="00A225E1">
            <w:pPr>
              <w:spacing w:before="120" w:after="120"/>
              <w:rPr>
                <w:color w:val="000000" w:themeColor="text1"/>
                <w:lang w:val="fr-BE"/>
              </w:rPr>
            </w:pPr>
            <w:r w:rsidRPr="00C05C6B">
              <w:rPr>
                <w:color w:val="000000" w:themeColor="text1"/>
                <w:lang w:val="fr-BE"/>
              </w:rPr>
              <w:t>:Heteronomy of regulation</w:t>
            </w:r>
          </w:p>
        </w:tc>
        <w:tc>
          <w:tcPr>
            <w:tcW w:w="1806" w:type="dxa"/>
            <w:vMerge/>
            <w:vAlign w:val="center"/>
          </w:tcPr>
          <w:p w14:paraId="5B8D8A2A" w14:textId="77777777" w:rsidR="001510B1" w:rsidRPr="00C05C6B" w:rsidRDefault="001510B1" w:rsidP="00A225E1">
            <w:pPr>
              <w:spacing w:before="120" w:after="120"/>
              <w:rPr>
                <w:color w:val="000000" w:themeColor="text1"/>
                <w:lang w:val="fr-BE"/>
              </w:rPr>
            </w:pPr>
          </w:p>
        </w:tc>
      </w:tr>
      <w:tr w:rsidR="005721C3" w:rsidRPr="0031713E" w14:paraId="341E775B" w14:textId="77777777" w:rsidTr="001510B1">
        <w:trPr>
          <w:trHeight w:val="136"/>
        </w:trPr>
        <w:tc>
          <w:tcPr>
            <w:tcW w:w="1603" w:type="dxa"/>
            <w:vMerge w:val="restart"/>
            <w:vAlign w:val="center"/>
          </w:tcPr>
          <w:p w14:paraId="231872A1" w14:textId="77777777" w:rsidR="001510B1" w:rsidRPr="00C05C6B" w:rsidRDefault="001510B1" w:rsidP="00A225E1">
            <w:pPr>
              <w:spacing w:before="120" w:after="120"/>
              <w:rPr>
                <w:color w:val="000000" w:themeColor="text1"/>
                <w:lang w:val="fr-BE"/>
              </w:rPr>
            </w:pPr>
            <w:r w:rsidRPr="00C05C6B">
              <w:rPr>
                <w:color w:val="000000" w:themeColor="text1"/>
                <w:lang w:val="fr-BE"/>
              </w:rPr>
              <w:t>Towards an industrial development</w:t>
            </w:r>
          </w:p>
        </w:tc>
        <w:tc>
          <w:tcPr>
            <w:tcW w:w="2361" w:type="dxa"/>
            <w:vAlign w:val="center"/>
          </w:tcPr>
          <w:p w14:paraId="7BF25DBB" w14:textId="77777777"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Taxi sector is a public service which must be guaranteed, preserved and respected –</w:t>
            </w:r>
          </w:p>
          <w:p w14:paraId="1C02C792" w14:textId="77777777"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Current circumscription of the sector with liberal logics allow to make it competitive</w:t>
            </w:r>
          </w:p>
          <w:p w14:paraId="0158CE97" w14:textId="77777777" w:rsidR="001510B1" w:rsidRPr="00C05C6B" w:rsidRDefault="001510B1" w:rsidP="00A225E1">
            <w:pPr>
              <w:spacing w:before="120" w:after="120"/>
              <w:rPr>
                <w:color w:val="000000" w:themeColor="text1"/>
                <w:lang w:val="en-US"/>
              </w:rPr>
            </w:pPr>
          </w:p>
        </w:tc>
        <w:tc>
          <w:tcPr>
            <w:tcW w:w="2977" w:type="dxa"/>
          </w:tcPr>
          <w:p w14:paraId="46FA2769" w14:textId="77777777" w:rsidR="001510B1" w:rsidRPr="00C05C6B" w:rsidRDefault="001510B1" w:rsidP="00A225E1">
            <w:pPr>
              <w:spacing w:before="120" w:after="120"/>
              <w:rPr>
                <w:color w:val="000000" w:themeColor="text1"/>
                <w:lang w:val="en-US"/>
              </w:rPr>
            </w:pPr>
            <w:r w:rsidRPr="00C05C6B">
              <w:rPr>
                <w:color w:val="000000" w:themeColor="text1"/>
                <w:lang w:val="en-US"/>
              </w:rPr>
              <w:lastRenderedPageBreak/>
              <w:t xml:space="preserve">Starting justification process : </w:t>
            </w:r>
            <w:r w:rsidRPr="00C05C6B">
              <w:rPr>
                <w:color w:val="000000" w:themeColor="text1"/>
                <w:lang w:val="en-US" w:eastAsia="fr-FR"/>
              </w:rPr>
              <w:t xml:space="preserve">Emphasis of the disruptive practices of Uber toward a stable system sector asking for </w:t>
            </w:r>
            <w:r w:rsidRPr="00C05C6B">
              <w:rPr>
                <w:b/>
                <w:color w:val="000000" w:themeColor="text1"/>
                <w:lang w:val="en-US" w:eastAsia="fr-FR"/>
              </w:rPr>
              <w:t>regulation in line with the existing framework</w:t>
            </w:r>
          </w:p>
        </w:tc>
        <w:tc>
          <w:tcPr>
            <w:tcW w:w="2977" w:type="dxa"/>
          </w:tcPr>
          <w:p w14:paraId="05C6B599" w14:textId="77777777" w:rsidR="001510B1" w:rsidRPr="00C05C6B" w:rsidRDefault="001510B1" w:rsidP="00A225E1">
            <w:pPr>
              <w:spacing w:before="120" w:after="120"/>
              <w:rPr>
                <w:color w:val="000000" w:themeColor="text1"/>
                <w:lang w:val="en-US"/>
              </w:rPr>
            </w:pPr>
            <w:r w:rsidRPr="00C05C6B">
              <w:rPr>
                <w:color w:val="000000" w:themeColor="text1"/>
                <w:lang w:val="en-US"/>
              </w:rPr>
              <w:t>Prevailing position of justification :</w:t>
            </w:r>
          </w:p>
          <w:p w14:paraId="33317457" w14:textId="77777777" w:rsidR="001510B1" w:rsidRPr="00C05C6B" w:rsidRDefault="001510B1" w:rsidP="00A225E1">
            <w:pPr>
              <w:spacing w:before="120" w:after="120"/>
              <w:rPr>
                <w:color w:val="000000" w:themeColor="text1"/>
                <w:lang w:val="en-US"/>
              </w:rPr>
            </w:pPr>
          </w:p>
          <w:p w14:paraId="0B490B92" w14:textId="77777777"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Economic viability of the operators</w:t>
            </w:r>
          </w:p>
          <w:p w14:paraId="0C4D8AFA" w14:textId="77777777" w:rsidR="001510B1" w:rsidRPr="00C05C6B" w:rsidRDefault="001510B1" w:rsidP="00A225E1">
            <w:pPr>
              <w:spacing w:before="120" w:after="120"/>
              <w:rPr>
                <w:color w:val="000000" w:themeColor="text1"/>
                <w:lang w:val="en-US" w:eastAsia="fr-FR"/>
              </w:rPr>
            </w:pPr>
          </w:p>
        </w:tc>
        <w:tc>
          <w:tcPr>
            <w:tcW w:w="2835" w:type="dxa"/>
          </w:tcPr>
          <w:p w14:paraId="4CC6ABFA" w14:textId="77777777"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Urban space development through political arbitration</w:t>
            </w:r>
          </w:p>
          <w:p w14:paraId="7CC0860F" w14:textId="77777777" w:rsidR="001510B1" w:rsidRPr="00C05C6B" w:rsidRDefault="001510B1" w:rsidP="00A225E1">
            <w:pPr>
              <w:spacing w:before="120" w:after="120"/>
              <w:rPr>
                <w:color w:val="000000" w:themeColor="text1"/>
                <w:lang w:val="en-US" w:eastAsia="fr-FR"/>
              </w:rPr>
            </w:pPr>
          </w:p>
          <w:p w14:paraId="43B0AAF3" w14:textId="5AFD128E" w:rsidR="001510B1" w:rsidRPr="00C05C6B" w:rsidRDefault="001510B1" w:rsidP="00A225E1">
            <w:pPr>
              <w:spacing w:before="120" w:after="120"/>
              <w:rPr>
                <w:color w:val="000000" w:themeColor="text1"/>
                <w:lang w:val="en-US" w:eastAsia="fr-FR"/>
              </w:rPr>
            </w:pPr>
            <w:r w:rsidRPr="00C05C6B">
              <w:rPr>
                <w:color w:val="000000" w:themeColor="text1"/>
                <w:lang w:val="en-US" w:eastAsia="fr-FR"/>
              </w:rPr>
              <w:t>Competition as a vector of service quality</w:t>
            </w:r>
          </w:p>
        </w:tc>
        <w:tc>
          <w:tcPr>
            <w:tcW w:w="1806" w:type="dxa"/>
            <w:vMerge w:val="restart"/>
          </w:tcPr>
          <w:p w14:paraId="6B9AFE66" w14:textId="77777777" w:rsidR="001510B1" w:rsidRPr="00C05C6B" w:rsidRDefault="001510B1" w:rsidP="00A225E1">
            <w:pPr>
              <w:spacing w:before="120" w:after="120"/>
              <w:rPr>
                <w:color w:val="000000" w:themeColor="text1"/>
                <w:lang w:val="en-US"/>
              </w:rPr>
            </w:pPr>
            <w:r w:rsidRPr="00C05C6B">
              <w:rPr>
                <w:color w:val="000000" w:themeColor="text1"/>
                <w:lang w:val="en-US" w:eastAsia="fr-FR"/>
              </w:rPr>
              <w:t>Industrial order of worth intertwined with market order of worth</w:t>
            </w:r>
          </w:p>
        </w:tc>
      </w:tr>
      <w:tr w:rsidR="001510B1" w:rsidRPr="0031713E" w14:paraId="7849ADF3" w14:textId="77777777" w:rsidTr="002015A3">
        <w:trPr>
          <w:trHeight w:val="859"/>
        </w:trPr>
        <w:tc>
          <w:tcPr>
            <w:tcW w:w="1603" w:type="dxa"/>
            <w:vMerge/>
            <w:vAlign w:val="center"/>
          </w:tcPr>
          <w:p w14:paraId="0FD5B1E8" w14:textId="77777777" w:rsidR="001510B1" w:rsidRPr="00C05C6B" w:rsidRDefault="001510B1" w:rsidP="00A225E1">
            <w:pPr>
              <w:spacing w:before="120" w:after="120"/>
              <w:rPr>
                <w:color w:val="000000" w:themeColor="text1"/>
                <w:lang w:val="en-US"/>
              </w:rPr>
            </w:pPr>
          </w:p>
        </w:tc>
        <w:tc>
          <w:tcPr>
            <w:tcW w:w="11150" w:type="dxa"/>
            <w:gridSpan w:val="4"/>
            <w:vAlign w:val="center"/>
          </w:tcPr>
          <w:p w14:paraId="49FFA735" w14:textId="77777777" w:rsidR="001510B1" w:rsidRPr="00C05C6B" w:rsidRDefault="001510B1" w:rsidP="00A225E1">
            <w:pPr>
              <w:spacing w:before="120" w:after="120"/>
              <w:rPr>
                <w:color w:val="000000" w:themeColor="text1"/>
                <w:lang w:val="en-US"/>
              </w:rPr>
            </w:pPr>
            <w:r w:rsidRPr="00C05C6B">
              <w:rPr>
                <w:color w:val="000000" w:themeColor="text1"/>
                <w:lang w:val="en-US"/>
              </w:rPr>
              <w:t>Hybrid vision of regulation (autonomy and heteronomy)</w:t>
            </w:r>
          </w:p>
        </w:tc>
        <w:tc>
          <w:tcPr>
            <w:tcW w:w="1806" w:type="dxa"/>
            <w:vMerge/>
            <w:vAlign w:val="center"/>
          </w:tcPr>
          <w:p w14:paraId="6FBE72DE" w14:textId="77777777" w:rsidR="001510B1" w:rsidRPr="00C05C6B" w:rsidRDefault="001510B1" w:rsidP="00A225E1">
            <w:pPr>
              <w:spacing w:before="120" w:after="120"/>
              <w:rPr>
                <w:color w:val="000000" w:themeColor="text1"/>
                <w:lang w:val="en-US"/>
              </w:rPr>
            </w:pPr>
          </w:p>
        </w:tc>
      </w:tr>
    </w:tbl>
    <w:p w14:paraId="5C8DA84E" w14:textId="4AD84DA7" w:rsidR="001510B1" w:rsidRPr="00C05C6B" w:rsidRDefault="001510B1" w:rsidP="00A225E1">
      <w:pPr>
        <w:pStyle w:val="Titre3"/>
        <w:spacing w:before="120" w:beforeAutospacing="0" w:after="120" w:afterAutospacing="0"/>
        <w:rPr>
          <w:color w:val="000000" w:themeColor="text1"/>
          <w:lang w:val="en-US"/>
        </w:rPr>
      </w:pPr>
    </w:p>
    <w:p w14:paraId="22125765" w14:textId="3F3B4482" w:rsidR="009310ED" w:rsidRPr="00C05C6B" w:rsidRDefault="009310ED" w:rsidP="009310ED">
      <w:pPr>
        <w:spacing w:before="120" w:after="120"/>
        <w:rPr>
          <w:b/>
          <w:color w:val="000000" w:themeColor="text1"/>
        </w:rPr>
      </w:pPr>
      <w:r w:rsidRPr="00C05C6B">
        <w:rPr>
          <w:b/>
          <w:color w:val="000000" w:themeColor="text1"/>
        </w:rPr>
        <w:t xml:space="preserve">A2 : Loi 2023 sur la régulation du statut du travail de </w:t>
      </w:r>
      <w:r w:rsidR="00952476" w:rsidRPr="00C05C6B">
        <w:rPr>
          <w:b/>
          <w:color w:val="000000" w:themeColor="text1"/>
        </w:rPr>
        <w:t>plateforme</w:t>
      </w:r>
    </w:p>
    <w:p w14:paraId="78DCC5F9" w14:textId="553EA24E" w:rsidR="009310ED" w:rsidRPr="00C05C6B" w:rsidRDefault="009310ED" w:rsidP="009310ED">
      <w:pPr>
        <w:spacing w:before="120" w:after="120"/>
        <w:rPr>
          <w:color w:val="000000" w:themeColor="text1"/>
          <w:lang w:val="fr-BE"/>
        </w:rPr>
      </w:pPr>
      <w:r w:rsidRPr="00C05C6B">
        <w:rPr>
          <w:color w:val="000000" w:themeColor="text1"/>
        </w:rPr>
        <w:t xml:space="preserve"> </w:t>
      </w:r>
      <w:r w:rsidRPr="00C05C6B">
        <w:rPr>
          <w:color w:val="000000" w:themeColor="text1"/>
          <w:lang w:val="fr-BE"/>
        </w:rPr>
        <w:t xml:space="preserve">En vigueur à partir du 1er janvier 2023, la  loi introduit la présomption légale que les travailleurs de plateforme doivent être considérés comme des employés s'ils répondent à une série de critères (trois nouveaux critères ont été ajoutés aux cinq proposés par la Commission européenne). </w:t>
      </w:r>
    </w:p>
    <w:p w14:paraId="48A3CF87" w14:textId="77777777" w:rsidR="009310ED" w:rsidRPr="00C05C6B" w:rsidRDefault="009310ED" w:rsidP="009310ED">
      <w:pPr>
        <w:spacing w:before="120" w:after="120"/>
        <w:rPr>
          <w:color w:val="000000" w:themeColor="text1"/>
          <w:lang w:val="fr-BE"/>
        </w:rPr>
      </w:pPr>
      <w:r w:rsidRPr="00C05C6B">
        <w:rPr>
          <w:color w:val="000000" w:themeColor="text1"/>
          <w:lang w:val="fr-BE"/>
        </w:rPr>
        <w:t xml:space="preserve"> "Les relations de travail sont présumées, jusqu'à preuve du contraire, être exécutées dans le cadre d'un contrat de travail, lorsqu'il apparaît (...) qu'au moins trois des huit critères suivants ou deux des cinq derniers critères sont remplis : </w:t>
      </w:r>
    </w:p>
    <w:p w14:paraId="751CF21E" w14:textId="3123BD8E" w:rsidR="008F4698" w:rsidRPr="00C05C6B" w:rsidRDefault="009310ED" w:rsidP="008F4698">
      <w:pPr>
        <w:pStyle w:val="Paragraphedeliste"/>
        <w:numPr>
          <w:ilvl w:val="0"/>
          <w:numId w:val="22"/>
        </w:numPr>
        <w:spacing w:before="120" w:after="120"/>
        <w:rPr>
          <w:color w:val="000000" w:themeColor="text1"/>
          <w:lang w:val="fr-BE"/>
        </w:rPr>
      </w:pPr>
      <w:r w:rsidRPr="00C05C6B">
        <w:rPr>
          <w:color w:val="000000" w:themeColor="text1"/>
          <w:lang w:val="fr-BE"/>
        </w:rPr>
        <w:t>l'opérateur de plateforme peut exiger l'exclusivité par rapport à son domaine d'activité ;</w:t>
      </w:r>
    </w:p>
    <w:p w14:paraId="01EDBE27" w14:textId="3E3D98E5" w:rsidR="008F4698" w:rsidRPr="00C05C6B" w:rsidRDefault="008F4698" w:rsidP="008F4698">
      <w:pPr>
        <w:pStyle w:val="Paragraphedeliste"/>
        <w:numPr>
          <w:ilvl w:val="0"/>
          <w:numId w:val="22"/>
        </w:numPr>
        <w:spacing w:before="120" w:after="120"/>
        <w:rPr>
          <w:color w:val="000000" w:themeColor="text1"/>
          <w:lang w:val="fr-BE"/>
        </w:rPr>
      </w:pPr>
      <w:r w:rsidRPr="00C05C6B">
        <w:rPr>
          <w:color w:val="000000" w:themeColor="text1"/>
          <w:lang w:val="fr-BE"/>
        </w:rPr>
        <w:t xml:space="preserve"> </w:t>
      </w:r>
      <w:r w:rsidR="009310ED" w:rsidRPr="00C05C6B">
        <w:rPr>
          <w:color w:val="000000" w:themeColor="text1"/>
          <w:lang w:val="fr-BE"/>
        </w:rPr>
        <w:t xml:space="preserve">l'opérateur de plateforme peut utiliser la géolocalisation à des fins autres que le bon fonctionnement de ses services de base ; </w:t>
      </w:r>
    </w:p>
    <w:p w14:paraId="69E18955" w14:textId="77777777" w:rsidR="008F4698" w:rsidRPr="00C05C6B" w:rsidRDefault="009310ED" w:rsidP="008F4698">
      <w:pPr>
        <w:pStyle w:val="Paragraphedeliste"/>
        <w:numPr>
          <w:ilvl w:val="0"/>
          <w:numId w:val="22"/>
        </w:numPr>
        <w:spacing w:before="120" w:after="120"/>
        <w:rPr>
          <w:color w:val="000000" w:themeColor="text1"/>
          <w:lang w:val="fr-BE"/>
        </w:rPr>
      </w:pPr>
      <w:r w:rsidRPr="00C05C6B">
        <w:rPr>
          <w:color w:val="000000" w:themeColor="text1"/>
          <w:lang w:val="fr-BE"/>
        </w:rPr>
        <w:t xml:space="preserve"> l'opérateur de plateforme peut restreindre la liberté du travailleur de plateforme dans la manière do</w:t>
      </w:r>
      <w:r w:rsidR="008F4698" w:rsidRPr="00C05C6B">
        <w:rPr>
          <w:color w:val="000000" w:themeColor="text1"/>
          <w:lang w:val="fr-BE"/>
        </w:rPr>
        <w:t xml:space="preserve">nt le travail est effectué ; </w:t>
      </w:r>
    </w:p>
    <w:p w14:paraId="7B9EAEFF" w14:textId="77777777" w:rsidR="008F4698" w:rsidRPr="00C05C6B" w:rsidRDefault="009310ED" w:rsidP="008F4698">
      <w:pPr>
        <w:pStyle w:val="Paragraphedeliste"/>
        <w:numPr>
          <w:ilvl w:val="0"/>
          <w:numId w:val="22"/>
        </w:numPr>
        <w:spacing w:before="120" w:after="120"/>
        <w:rPr>
          <w:color w:val="000000" w:themeColor="text1"/>
          <w:lang w:val="fr-BE"/>
        </w:rPr>
      </w:pPr>
      <w:r w:rsidRPr="00C05C6B">
        <w:rPr>
          <w:color w:val="000000" w:themeColor="text1"/>
          <w:lang w:val="fr-BE"/>
        </w:rPr>
        <w:t>l'opérateur de plateforme peut limiter les niveaux de revenus d'un travailleur de plateforme, notamment en payant des taux horaires et/ou en limitant le droit d'un individu de refuser des offres de travail sur la base du taux offert et/ou en ne permettant pas à l'individu de fixer le prix de la prestation. Les conventions collectives de travail so</w:t>
      </w:r>
      <w:r w:rsidR="008F4698" w:rsidRPr="00C05C6B">
        <w:rPr>
          <w:color w:val="000000" w:themeColor="text1"/>
          <w:lang w:val="fr-BE"/>
        </w:rPr>
        <w:t xml:space="preserve">nt exclues de cette clause ; </w:t>
      </w:r>
    </w:p>
    <w:p w14:paraId="5A5851BC" w14:textId="77777777" w:rsidR="008F4698" w:rsidRPr="00C05C6B" w:rsidRDefault="009310ED" w:rsidP="008F4698">
      <w:pPr>
        <w:pStyle w:val="Paragraphedeliste"/>
        <w:numPr>
          <w:ilvl w:val="0"/>
          <w:numId w:val="22"/>
        </w:numPr>
        <w:spacing w:before="120" w:after="120"/>
        <w:rPr>
          <w:color w:val="000000" w:themeColor="text1"/>
          <w:lang w:val="fr-BE"/>
        </w:rPr>
      </w:pPr>
      <w:r w:rsidRPr="00C05C6B">
        <w:rPr>
          <w:color w:val="000000" w:themeColor="text1"/>
          <w:lang w:val="fr-BE"/>
        </w:rPr>
        <w:t>à l'exception des dispositions légales, notamment en matière de santé et de sécurité, applicables aux utilisateurs, aux clients ou aux travailleurs, l'opérateur de plateforme peut exiger d'un travailleur de plateforme qu'il respecte des règles contraignantes en matière de présentation, de comportement à l'égard du destinataire du service</w:t>
      </w:r>
      <w:r w:rsidR="008F4698" w:rsidRPr="00C05C6B">
        <w:rPr>
          <w:color w:val="000000" w:themeColor="text1"/>
          <w:lang w:val="fr-BE"/>
        </w:rPr>
        <w:t xml:space="preserve"> ou d'exécution du travail ; </w:t>
      </w:r>
    </w:p>
    <w:p w14:paraId="25E1C8B8" w14:textId="77777777" w:rsidR="008F4698" w:rsidRPr="00C05C6B" w:rsidRDefault="009310ED" w:rsidP="008F4698">
      <w:pPr>
        <w:pStyle w:val="Paragraphedeliste"/>
        <w:numPr>
          <w:ilvl w:val="0"/>
          <w:numId w:val="22"/>
        </w:numPr>
        <w:spacing w:before="120" w:after="120"/>
        <w:rPr>
          <w:color w:val="000000" w:themeColor="text1"/>
          <w:lang w:val="fr-BE"/>
        </w:rPr>
      </w:pPr>
      <w:r w:rsidRPr="00C05C6B">
        <w:rPr>
          <w:color w:val="000000" w:themeColor="text1"/>
          <w:lang w:val="fr-BE"/>
        </w:rPr>
        <w:lastRenderedPageBreak/>
        <w:t>l'opérateur de plateforme peut déterminer l'attribution de la priorité pour les offres de travail futures et/ou le montant offert pour une tâche et/ou la détermination des classements en utilisant les informations recueillies et en contrôlant l'exécution du service par les travailleurs de plateforme, à l'exclusion du résultat de cette exécution, notamment pa</w:t>
      </w:r>
      <w:r w:rsidR="008F4698" w:rsidRPr="00C05C6B">
        <w:rPr>
          <w:color w:val="000000" w:themeColor="text1"/>
          <w:lang w:val="fr-BE"/>
        </w:rPr>
        <w:t xml:space="preserve">r des moyens électroniques ; </w:t>
      </w:r>
    </w:p>
    <w:p w14:paraId="5E48AC86" w14:textId="77777777" w:rsidR="008F4698" w:rsidRPr="00C05C6B" w:rsidRDefault="009310ED" w:rsidP="008F4698">
      <w:pPr>
        <w:pStyle w:val="Paragraphedeliste"/>
        <w:numPr>
          <w:ilvl w:val="0"/>
          <w:numId w:val="22"/>
        </w:numPr>
        <w:spacing w:before="120" w:after="120"/>
        <w:rPr>
          <w:color w:val="000000" w:themeColor="text1"/>
          <w:lang w:val="fr-BE"/>
        </w:rPr>
      </w:pPr>
      <w:r w:rsidRPr="00C05C6B">
        <w:rPr>
          <w:color w:val="000000" w:themeColor="text1"/>
          <w:lang w:val="fr-BE"/>
        </w:rPr>
        <w:t>l'opérateur de plateforme peut restreindre, y compris par des sanctions, la liberté d'organiser le travail, notamment la liberté de choisir les horaires de travail ou les périodes d'absence, d'accepter ou de refuser des tâches ou de recourir à des sous-traitants ou à des remplaçants, sauf, dans ce dernier cas, lorsque la loi restreint expressément la possibilité de recourir à des sous-trai</w:t>
      </w:r>
      <w:r w:rsidR="008F4698" w:rsidRPr="00C05C6B">
        <w:rPr>
          <w:color w:val="000000" w:themeColor="text1"/>
          <w:lang w:val="fr-BE"/>
        </w:rPr>
        <w:t xml:space="preserve">tants ; </w:t>
      </w:r>
    </w:p>
    <w:p w14:paraId="4F5D4170" w14:textId="11254805" w:rsidR="009310ED" w:rsidRPr="00C05C6B" w:rsidRDefault="009310ED" w:rsidP="008F4698">
      <w:pPr>
        <w:pStyle w:val="Paragraphedeliste"/>
        <w:numPr>
          <w:ilvl w:val="0"/>
          <w:numId w:val="22"/>
        </w:numPr>
        <w:spacing w:before="120" w:after="120"/>
        <w:rPr>
          <w:color w:val="000000" w:themeColor="text1"/>
          <w:lang w:val="fr-BE"/>
        </w:rPr>
      </w:pPr>
      <w:r w:rsidRPr="00C05C6B">
        <w:rPr>
          <w:color w:val="000000" w:themeColor="text1"/>
          <w:lang w:val="fr-BE"/>
        </w:rPr>
        <w:t>l'opérateur de la plateforme peut restreindre la possibilité pour le travailleur de la plateforme de se constituer une clientèle ou d'effectuer des travaux pour un tiers en dehors de la plateforme".</w:t>
      </w:r>
    </w:p>
    <w:p w14:paraId="33C7562A" w14:textId="4BA05DF6" w:rsidR="00C224A5" w:rsidRPr="007C25DC" w:rsidRDefault="00C224A5" w:rsidP="00A225E1">
      <w:pPr>
        <w:spacing w:before="120" w:after="120"/>
        <w:rPr>
          <w:color w:val="000000" w:themeColor="text1"/>
        </w:rPr>
      </w:pPr>
    </w:p>
    <w:sectPr w:rsidR="00C224A5" w:rsidRPr="007C25DC" w:rsidSect="00966180">
      <w:pgSz w:w="16838" w:h="11906" w:orient="landscape"/>
      <w:pgMar w:top="1418" w:right="1418" w:bottom="1418"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5A93D27C" w14:textId="77777777" w:rsidR="007F641A" w:rsidRDefault="007F641A" w:rsidP="00F022EC">
      <w:r>
        <w:separator/>
      </w:r>
    </w:p>
  </w:endnote>
  <w:endnote w:type="continuationSeparator" w:id="0">
    <w:p w14:paraId="1151E83F" w14:textId="77777777" w:rsidR="007F641A" w:rsidRDefault="007F641A" w:rsidP="00F022EC">
      <w:r>
        <w:continuationSeparator/>
      </w:r>
    </w:p>
  </w:endnote>
  <w:endnote w:type="continuationNotice" w:id="1">
    <w:p w14:paraId="680BDB50" w14:textId="77777777" w:rsidR="007F641A" w:rsidRDefault="007F641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TimesNewRomanPSMT">
    <w:altName w:val="Times New Roman"/>
    <w:panose1 w:val="00000000000000000000"/>
    <w:charset w:val="00"/>
    <w:family w:val="auto"/>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Corps CS)">
    <w:charset w:val="00"/>
    <w:family w:val="roman"/>
    <w:pitch w:val="default"/>
  </w:font>
  <w:font w:name="SimSun-ExtB">
    <w:panose1 w:val="02010609060101010101"/>
    <w:charset w:val="86"/>
    <w:family w:val="modern"/>
    <w:pitch w:val="fixed"/>
    <w:sig w:usb0="00000003" w:usb1="0A0E0000" w:usb2="00000010"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703146792"/>
      <w:docPartObj>
        <w:docPartGallery w:val="Page Numbers (Bottom of Page)"/>
        <w:docPartUnique/>
      </w:docPartObj>
    </w:sdtPr>
    <w:sdtContent>
      <w:p w14:paraId="7BCC6C2C" w14:textId="395BE1DF" w:rsidR="008F1AE2" w:rsidRDefault="008F1AE2">
        <w:pPr>
          <w:pStyle w:val="Pieddepage"/>
          <w:jc w:val="center"/>
        </w:pPr>
        <w:r>
          <w:fldChar w:fldCharType="begin"/>
        </w:r>
        <w:r>
          <w:instrText>PAGE   \* MERGEFORMAT</w:instrText>
        </w:r>
        <w:r>
          <w:fldChar w:fldCharType="separate"/>
        </w:r>
        <w:r>
          <w:t>2</w:t>
        </w:r>
        <w:r>
          <w:fldChar w:fldCharType="end"/>
        </w:r>
      </w:p>
    </w:sdtContent>
  </w:sdt>
  <w:p w14:paraId="36BE4039" w14:textId="77777777" w:rsidR="0031713E" w:rsidRDefault="0031713E" w:rsidP="00F022EC">
    <w:pPr>
      <w:pStyle w:val="Pieddepag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937104326"/>
      <w:docPartObj>
        <w:docPartGallery w:val="Page Numbers (Bottom of Page)"/>
        <w:docPartUnique/>
      </w:docPartObj>
    </w:sdtPr>
    <w:sdtContent>
      <w:p w14:paraId="4827C252" w14:textId="4F2A117D" w:rsidR="00014A9B" w:rsidRDefault="00014A9B">
        <w:pPr>
          <w:pStyle w:val="Pieddepage"/>
          <w:jc w:val="center"/>
        </w:pPr>
        <w:r>
          <w:fldChar w:fldCharType="begin"/>
        </w:r>
        <w:r>
          <w:instrText>PAGE   \* MERGEFORMAT</w:instrText>
        </w:r>
        <w:r>
          <w:fldChar w:fldCharType="separate"/>
        </w:r>
        <w:r>
          <w:t>2</w:t>
        </w:r>
        <w:r>
          <w:fldChar w:fldCharType="end"/>
        </w:r>
      </w:p>
    </w:sdtContent>
  </w:sdt>
  <w:p w14:paraId="328B5AFB" w14:textId="77777777" w:rsidR="0031713E" w:rsidRDefault="0031713E" w:rsidP="00F022EC">
    <w:pPr>
      <w:pStyle w:val="Pieddepag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633289646"/>
      <w:docPartObj>
        <w:docPartGallery w:val="Page Numbers (Bottom of Page)"/>
        <w:docPartUnique/>
      </w:docPartObj>
    </w:sdtPr>
    <w:sdtContent>
      <w:p w14:paraId="71C952F9" w14:textId="554529B4" w:rsidR="0031713E" w:rsidRDefault="0031713E">
        <w:pPr>
          <w:pStyle w:val="Pieddepage"/>
          <w:jc w:val="right"/>
        </w:pPr>
        <w:r>
          <w:fldChar w:fldCharType="begin"/>
        </w:r>
        <w:r>
          <w:instrText>PAGE   \* MERGEFORMAT</w:instrText>
        </w:r>
        <w:r>
          <w:fldChar w:fldCharType="separate"/>
        </w:r>
        <w:r w:rsidR="0002027E">
          <w:rPr>
            <w:noProof/>
          </w:rPr>
          <w:t>201</w:t>
        </w:r>
        <w:r>
          <w:fldChar w:fldCharType="end"/>
        </w:r>
      </w:p>
    </w:sdtContent>
  </w:sdt>
  <w:p w14:paraId="28D2A980" w14:textId="77777777" w:rsidR="0031713E" w:rsidRDefault="0031713E" w:rsidP="00F022EC">
    <w:pPr>
      <w:pStyle w:val="Pieddepag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75B99318" w14:textId="77777777" w:rsidR="007F641A" w:rsidRDefault="007F641A" w:rsidP="00F022EC">
      <w:r>
        <w:separator/>
      </w:r>
    </w:p>
  </w:footnote>
  <w:footnote w:type="continuationSeparator" w:id="0">
    <w:p w14:paraId="0156B144" w14:textId="77777777" w:rsidR="007F641A" w:rsidRDefault="007F641A" w:rsidP="00F022EC">
      <w:r>
        <w:continuationSeparator/>
      </w:r>
    </w:p>
  </w:footnote>
  <w:footnote w:type="continuationNotice" w:id="1">
    <w:p w14:paraId="737954B6" w14:textId="77777777" w:rsidR="007F641A" w:rsidRDefault="007F641A">
      <w:pPr>
        <w:spacing w:after="0" w:line="240" w:lineRule="auto"/>
      </w:pPr>
    </w:p>
  </w:footnote>
  <w:footnote w:id="2">
    <w:p w14:paraId="17682B3A" w14:textId="075FE9EA" w:rsidR="0031713E" w:rsidRPr="00877FF3" w:rsidRDefault="0031713E">
      <w:pPr>
        <w:pStyle w:val="Notedebasdepage"/>
        <w:rPr>
          <w:lang w:val="fr-BE"/>
        </w:rPr>
      </w:pPr>
      <w:r w:rsidRPr="00A47EF6">
        <w:rPr>
          <w:rStyle w:val="Appelnotedebasdep"/>
        </w:rPr>
        <w:footnoteRef/>
      </w:r>
      <w:r w:rsidRPr="00A47EF6">
        <w:t xml:space="preserve"> </w:t>
      </w:r>
      <w:r w:rsidRPr="00A47EF6">
        <w:rPr>
          <w:lang w:val="fr-BE"/>
        </w:rPr>
        <w:t>En 2022, le secteur taxi a été fusionné à celui des LVC (Location de voiture avec chauffeurs) dans le cadre d’une réforme de Bruxelles Mobilité. Ensemble,</w:t>
      </w:r>
      <w:r>
        <w:rPr>
          <w:lang w:val="fr-BE"/>
        </w:rPr>
        <w:t xml:space="preserve"> le secteur de transport rémunéré de personnes a été unifié sous le nom « secteur taxi ».</w:t>
      </w:r>
    </w:p>
  </w:footnote>
  <w:footnote w:id="3">
    <w:p w14:paraId="28CFF48B" w14:textId="3A9AED9A" w:rsidR="0031713E" w:rsidRPr="003811C0" w:rsidRDefault="0031713E">
      <w:pPr>
        <w:pStyle w:val="Notedebasdepage"/>
        <w:rPr>
          <w:lang w:val="fr-BE"/>
        </w:rPr>
      </w:pPr>
    </w:p>
  </w:footnote>
  <w:footnote w:id="4">
    <w:p w14:paraId="4EBE12A0" w14:textId="69DE6CF5" w:rsidR="0031713E" w:rsidRPr="00070E57" w:rsidRDefault="0031713E">
      <w:pPr>
        <w:pStyle w:val="Notedebasdepage"/>
        <w:rPr>
          <w:lang w:val="fr-BE"/>
        </w:rPr>
      </w:pPr>
      <w:r w:rsidRPr="000018F7">
        <w:rPr>
          <w:rStyle w:val="Appelnotedebasdep"/>
        </w:rPr>
        <w:footnoteRef/>
      </w:r>
      <w:r w:rsidRPr="000018F7">
        <w:t xml:space="preserve"> </w:t>
      </w:r>
      <w:r w:rsidRPr="000018F7">
        <w:rPr>
          <w:lang w:val="fr-BE"/>
        </w:rPr>
        <w:t>Ces éléments sont</w:t>
      </w:r>
      <w:r>
        <w:rPr>
          <w:lang w:val="fr-BE"/>
        </w:rPr>
        <w:t xml:space="preserve"> par ailleurs</w:t>
      </w:r>
      <w:r w:rsidRPr="000018F7">
        <w:rPr>
          <w:lang w:val="fr-BE"/>
        </w:rPr>
        <w:t xml:space="preserve"> mobilisés, détaillés et exploités dans notre premier article ‘The power shield ;</w:t>
      </w:r>
      <w:r>
        <w:rPr>
          <w:lang w:val="fr-BE"/>
        </w:rPr>
        <w:t xml:space="preserve"> </w:t>
      </w:r>
      <w:r w:rsidRPr="000018F7">
        <w:rPr>
          <w:lang w:val="fr-BE"/>
        </w:rPr>
        <w:t xml:space="preserve">a case of taxi regulation </w:t>
      </w:r>
      <w:r>
        <w:rPr>
          <w:lang w:val="fr-BE"/>
        </w:rPr>
        <w:t>in</w:t>
      </w:r>
      <w:r w:rsidRPr="000018F7">
        <w:rPr>
          <w:lang w:val="fr-BE"/>
        </w:rPr>
        <w:t xml:space="preserve"> Brussels » p.54 ... »</w:t>
      </w:r>
    </w:p>
  </w:footnote>
  <w:footnote w:id="5">
    <w:p w14:paraId="47919A9D" w14:textId="151622EB" w:rsidR="0031713E" w:rsidRPr="0067022E" w:rsidRDefault="0031713E">
      <w:pPr>
        <w:pStyle w:val="Notedebasdepage"/>
        <w:rPr>
          <w:lang w:val="fr-BE"/>
        </w:rPr>
      </w:pPr>
      <w:r>
        <w:rPr>
          <w:rStyle w:val="Appelnotedebasdep"/>
        </w:rPr>
        <w:footnoteRef/>
      </w:r>
      <w:r>
        <w:t xml:space="preserve"> </w:t>
      </w:r>
      <w:r>
        <w:rPr>
          <w:lang w:val="fr-BE"/>
        </w:rPr>
        <w:t>Appellation du secteur taxi et LVC avant l’arrivée d’Uber</w:t>
      </w:r>
    </w:p>
  </w:footnote>
  <w:footnote w:id="6">
    <w:p w14:paraId="10449E31" w14:textId="77777777" w:rsidR="0031713E" w:rsidRPr="00CC0844" w:rsidRDefault="0031713E" w:rsidP="00C375F9">
      <w:pPr>
        <w:pStyle w:val="Notedebasdepage"/>
        <w:rPr>
          <w:lang w:val="fr-BE"/>
        </w:rPr>
      </w:pPr>
      <w:r>
        <w:rPr>
          <w:rStyle w:val="Appelnotedebasdep"/>
        </w:rPr>
        <w:footnoteRef/>
      </w:r>
      <w:r>
        <w:t xml:space="preserve"> Il s’agit de l’a</w:t>
      </w:r>
      <w:r>
        <w:rPr>
          <w:lang w:val="fr-BE"/>
        </w:rPr>
        <w:t xml:space="preserve">ncienne appellation du secteur permettant de regrouper le secteur taxis et secteur LVC (Location de Voiture avec Chauffeurs). </w:t>
      </w:r>
    </w:p>
  </w:footnote>
  <w:footnote w:id="7">
    <w:p w14:paraId="0D4AE0C0" w14:textId="3D08CD8A" w:rsidR="0031713E" w:rsidRDefault="0031713E">
      <w:pPr>
        <w:pStyle w:val="Notedebasdepage"/>
      </w:pPr>
      <w:r>
        <w:rPr>
          <w:rStyle w:val="Appelnotedebasdep"/>
        </w:rPr>
        <w:footnoteRef/>
      </w:r>
      <w:r>
        <w:t xml:space="preserve"> Circulaire de la réforme taxi 2022, publié en décembre 2022. </w:t>
      </w:r>
    </w:p>
  </w:footnote>
  <w:footnote w:id="8">
    <w:p w14:paraId="3DD9C6FC" w14:textId="2E2B7CC8" w:rsidR="0031713E" w:rsidRDefault="0031713E">
      <w:pPr>
        <w:pStyle w:val="Notedebasdepage"/>
      </w:pPr>
      <w:r>
        <w:rPr>
          <w:rStyle w:val="Appelnotedebasdep"/>
        </w:rPr>
        <w:footnoteRef/>
      </w:r>
      <w:r>
        <w:t xml:space="preserve"> </w:t>
      </w:r>
      <w:r>
        <w:rPr>
          <w:color w:val="000000" w:themeColor="text1"/>
          <w:lang w:val="fr-BE"/>
        </w:rPr>
        <w:t>Terminologie mobilisée dans ce document de thèse</w:t>
      </w:r>
      <w:r w:rsidR="000A548B">
        <w:rPr>
          <w:color w:val="000000" w:themeColor="text1"/>
          <w:lang w:val="fr-BE"/>
        </w:rPr>
        <w:t>.</w:t>
      </w:r>
    </w:p>
  </w:footnote>
  <w:footnote w:id="9">
    <w:p w14:paraId="304C3DCE" w14:textId="77777777" w:rsidR="0031713E" w:rsidRDefault="0031713E" w:rsidP="005243D7">
      <w:pPr>
        <w:pStyle w:val="Notedebasdepage"/>
      </w:pPr>
      <w:r w:rsidRPr="5494DE51">
        <w:rPr>
          <w:rStyle w:val="Appelnotedebasdep"/>
        </w:rPr>
        <w:footnoteRef/>
      </w:r>
      <w:r>
        <w:t xml:space="preserve"> Par exemple : « Vivre à l’ère d’Uber et d’Atlas, entre progrès et régression », écrit par Yoann Jungling, et publié par la FGTB Wallonne. </w:t>
      </w:r>
    </w:p>
  </w:footnote>
  <w:footnote w:id="10">
    <w:p w14:paraId="48A163DF" w14:textId="77777777" w:rsidR="0031713E" w:rsidRDefault="0031713E" w:rsidP="005243D7">
      <w:pPr>
        <w:pStyle w:val="Notedebasdepage"/>
      </w:pPr>
      <w:r w:rsidRPr="5494DE51">
        <w:rPr>
          <w:rStyle w:val="Appelnotedebasdep"/>
        </w:rPr>
        <w:footnoteRef/>
      </w:r>
      <w:r>
        <w:t xml:space="preserve"> Un article co-écrit par Sophia Galière et moi-même proposant une analyse de cette série a été présenté au colloque « Management et série ». Cet article constitue un chapitre d’ouvrage en soumission et à paraitre dans la collection « Nouvelles pédagogies », édition EMS. </w:t>
      </w:r>
    </w:p>
  </w:footnote>
  <w:footnote w:id="11">
    <w:p w14:paraId="3D3DD0F2" w14:textId="1DB57DAE" w:rsidR="0031713E" w:rsidRPr="002E255C" w:rsidRDefault="0031713E" w:rsidP="00F022EC">
      <w:pPr>
        <w:pStyle w:val="Notedebasdepage"/>
      </w:pPr>
      <w:r w:rsidRPr="00381F39">
        <w:rPr>
          <w:rStyle w:val="Appelnotedebasdep"/>
        </w:rPr>
        <w:footnoteRef/>
      </w:r>
      <w:r w:rsidRPr="002E255C">
        <w:t xml:space="preserve"> Voir annexes – Guides d’entretiens de chaque étude </w:t>
      </w:r>
    </w:p>
  </w:footnote>
  <w:footnote w:id="12">
    <w:p w14:paraId="7DD2008F" w14:textId="77777777" w:rsidR="0031713E" w:rsidRPr="00BA3209" w:rsidRDefault="0031713E" w:rsidP="00A15C58">
      <w:pPr>
        <w:rPr>
          <w:lang w:val="en-US"/>
        </w:rPr>
      </w:pPr>
      <w:r>
        <w:rPr>
          <w:rStyle w:val="Appelnotedebasdep"/>
        </w:rPr>
        <w:footnoteRef/>
      </w:r>
      <w:r w:rsidRPr="00A15C58">
        <w:rPr>
          <w:lang w:val="en-US"/>
        </w:rPr>
        <w:t xml:space="preserve"> </w:t>
      </w:r>
      <w:r w:rsidRPr="00BA3209">
        <w:rPr>
          <w:lang w:val="en-US"/>
        </w:rPr>
        <w:t>The law database is based on the Belgian Monitor website (www.openjustice.be) and includes the Order of 27 April 1995 on taxi services and car rental.</w:t>
      </w:r>
    </w:p>
    <w:p w14:paraId="5422F1C8" w14:textId="00D44A31" w:rsidR="0031713E" w:rsidRPr="00A15C58" w:rsidRDefault="0031713E">
      <w:pPr>
        <w:pStyle w:val="Notedebasdepage"/>
        <w:rPr>
          <w:lang w:val="en-US"/>
        </w:rPr>
      </w:pPr>
    </w:p>
  </w:footnote>
  <w:footnote w:id="13">
    <w:p w14:paraId="381A33DA" w14:textId="546140C1" w:rsidR="0031713E" w:rsidRPr="00BA3209" w:rsidRDefault="0031713E" w:rsidP="00A15C58">
      <w:pPr>
        <w:rPr>
          <w:lang w:val="en-US"/>
        </w:rPr>
      </w:pPr>
      <w:r w:rsidRPr="000B0503">
        <w:rPr>
          <w:rStyle w:val="Appelnotedebasdep"/>
          <w:sz w:val="20"/>
          <w:szCs w:val="18"/>
        </w:rPr>
        <w:footnoteRef/>
      </w:r>
      <w:r w:rsidRPr="00BA3209">
        <w:rPr>
          <w:lang w:val="en-US"/>
        </w:rPr>
        <w:t xml:space="preserve">Appendix 1 provides an overview of our use of data in analysis. </w:t>
      </w:r>
    </w:p>
    <w:p w14:paraId="237238B4" w14:textId="4FF9BE38" w:rsidR="0031713E" w:rsidRPr="00A15C58" w:rsidRDefault="0031713E">
      <w:pPr>
        <w:pStyle w:val="Notedebasdepage"/>
        <w:rPr>
          <w:lang w:val="en-US"/>
        </w:rPr>
      </w:pPr>
    </w:p>
  </w:footnote>
  <w:footnote w:id="14">
    <w:p w14:paraId="31CC95BA" w14:textId="045954A9" w:rsidR="0031713E" w:rsidRPr="00D2187B" w:rsidRDefault="0031713E">
      <w:pPr>
        <w:pStyle w:val="Notedebasdepage"/>
        <w:rPr>
          <w:lang w:val="en-US"/>
        </w:rPr>
      </w:pPr>
      <w:r>
        <w:rPr>
          <w:rStyle w:val="Appelnotedebasdep"/>
        </w:rPr>
        <w:footnoteRef/>
      </w:r>
      <w:r w:rsidRPr="00D2187B">
        <w:rPr>
          <w:lang w:val="en-US"/>
        </w:rPr>
        <w:t xml:space="preserve"> </w:t>
      </w:r>
      <w:r w:rsidRPr="00BA3209">
        <w:rPr>
          <w:lang w:val="en-US"/>
        </w:rPr>
        <w:t>Appendix 2 summarises this standardised access.</w:t>
      </w:r>
    </w:p>
  </w:footnote>
  <w:footnote w:id="15">
    <w:p w14:paraId="4BFA70E8" w14:textId="2C70B85D" w:rsidR="0031713E" w:rsidRPr="00D2187B" w:rsidRDefault="0031713E" w:rsidP="00D2187B">
      <w:pPr>
        <w:pStyle w:val="Notedebasdepage"/>
        <w:rPr>
          <w:lang w:val="en-US"/>
        </w:rPr>
      </w:pPr>
      <w:r>
        <w:rPr>
          <w:rStyle w:val="Appelnotedebasdep"/>
        </w:rPr>
        <w:footnoteRef/>
      </w:r>
      <w:r w:rsidRPr="00D2187B">
        <w:rPr>
          <w:lang w:val="en-US"/>
        </w:rPr>
        <w:t xml:space="preserve"> </w:t>
      </w:r>
      <w:r>
        <w:rPr>
          <w:lang w:val="en-US"/>
        </w:rPr>
        <w:t>Appendix 3 differentiates</w:t>
      </w:r>
      <w:r w:rsidRPr="00BA3209">
        <w:rPr>
          <w:lang w:val="en-US"/>
        </w:rPr>
        <w:t xml:space="preserve"> the two licences.</w:t>
      </w:r>
    </w:p>
    <w:p w14:paraId="10ED2B05" w14:textId="34107768" w:rsidR="0031713E" w:rsidRPr="00D2187B" w:rsidRDefault="0031713E" w:rsidP="00D2187B">
      <w:pPr>
        <w:pStyle w:val="Notedebasdepage"/>
        <w:rPr>
          <w:lang w:val="en-US"/>
        </w:rPr>
      </w:pPr>
    </w:p>
  </w:footnote>
  <w:footnote w:id="16">
    <w:p w14:paraId="22385E20" w14:textId="316DFCA7" w:rsidR="0031713E" w:rsidRPr="006140DA" w:rsidRDefault="0031713E" w:rsidP="004A4550">
      <w:pPr>
        <w:rPr>
          <w:lang w:val="en-US"/>
        </w:rPr>
      </w:pPr>
      <w:r>
        <w:rPr>
          <w:rStyle w:val="Appelnotedebasdep"/>
        </w:rPr>
        <w:footnoteRef/>
      </w:r>
      <w:r w:rsidRPr="006140DA">
        <w:rPr>
          <w:lang w:val="en-US"/>
        </w:rPr>
        <w:t xml:space="preserve"> </w:t>
      </w:r>
      <w:r w:rsidRPr="006140DA">
        <w:rPr>
          <w:sz w:val="20"/>
          <w:lang w:val="en-US"/>
        </w:rPr>
        <w:t xml:space="preserve">Appendix 5 provides statistics from 2015 to 2019.  </w:t>
      </w:r>
    </w:p>
  </w:footnote>
  <w:footnote w:id="17">
    <w:p w14:paraId="586F5D31" w14:textId="7DC7D6F9" w:rsidR="0031713E" w:rsidRPr="006140DA" w:rsidRDefault="0031713E">
      <w:pPr>
        <w:pStyle w:val="Notedebasdepage"/>
        <w:rPr>
          <w:lang w:val="en-US"/>
        </w:rPr>
      </w:pPr>
      <w:r>
        <w:rPr>
          <w:rStyle w:val="Appelnotedebasdep"/>
        </w:rPr>
        <w:footnoteRef/>
      </w:r>
      <w:r w:rsidRPr="006140DA">
        <w:rPr>
          <w:lang w:val="en-US"/>
        </w:rPr>
        <w:t xml:space="preserve"> </w:t>
      </w:r>
      <w:r w:rsidRPr="00BA3209">
        <w:rPr>
          <w:lang w:val="en-US"/>
        </w:rPr>
        <w:t>Appendix 4 provides prices comparison.</w:t>
      </w:r>
    </w:p>
  </w:footnote>
  <w:footnote w:id="18">
    <w:p w14:paraId="390EE276" w14:textId="765E0DD0" w:rsidR="0031713E" w:rsidRPr="006140DA" w:rsidRDefault="0031713E">
      <w:pPr>
        <w:pStyle w:val="Notedebasdepage"/>
        <w:rPr>
          <w:lang w:val="en-US"/>
        </w:rPr>
      </w:pPr>
      <w:r>
        <w:rPr>
          <w:rStyle w:val="Appelnotedebasdep"/>
        </w:rPr>
        <w:footnoteRef/>
      </w:r>
      <w:r w:rsidRPr="006140DA">
        <w:rPr>
          <w:lang w:val="en-US"/>
        </w:rPr>
        <w:t xml:space="preserve"> </w:t>
      </w:r>
      <w:r w:rsidRPr="00BA3209">
        <w:rPr>
          <w:lang w:val="en-US"/>
        </w:rPr>
        <w:t>Judgment of the lawsuit Brussels Radio Cabs vs Uber, Commercial Court of Brussels, 31 March 2014</w:t>
      </w:r>
    </w:p>
  </w:footnote>
  <w:footnote w:id="19">
    <w:p w14:paraId="05C364E2" w14:textId="5F157494" w:rsidR="0031713E" w:rsidRPr="006140DA" w:rsidRDefault="0031713E">
      <w:pPr>
        <w:pStyle w:val="Notedebasdepage"/>
        <w:rPr>
          <w:lang w:val="en-US"/>
        </w:rPr>
      </w:pPr>
      <w:r>
        <w:rPr>
          <w:rStyle w:val="Appelnotedebasdep"/>
        </w:rPr>
        <w:footnoteRef/>
      </w:r>
      <w:r w:rsidRPr="006140DA">
        <w:rPr>
          <w:lang w:val="en-US"/>
        </w:rPr>
        <w:t xml:space="preserve"> </w:t>
      </w:r>
      <w:r w:rsidRPr="00BA3209">
        <w:rPr>
          <w:lang w:val="en-US"/>
        </w:rPr>
        <w:t>Judgement of the lawsuit Brussels Radio Cabs vs Uber, Dutch-speaking Commercial Court of Brussels, 23 September 2015.</w:t>
      </w:r>
    </w:p>
  </w:footnote>
  <w:footnote w:id="20">
    <w:p w14:paraId="0D86ECDB" w14:textId="5D836AF2" w:rsidR="0031713E" w:rsidRPr="006140DA" w:rsidRDefault="0031713E">
      <w:pPr>
        <w:pStyle w:val="Notedebasdepage"/>
        <w:rPr>
          <w:lang w:val="en-US"/>
        </w:rPr>
      </w:pPr>
      <w:r>
        <w:rPr>
          <w:rStyle w:val="Appelnotedebasdep"/>
        </w:rPr>
        <w:footnoteRef/>
      </w:r>
      <w:r w:rsidRPr="006140DA">
        <w:rPr>
          <w:lang w:val="en-US"/>
        </w:rPr>
        <w:t xml:space="preserve"> </w:t>
      </w:r>
      <w:r w:rsidRPr="00BA3209">
        <w:rPr>
          <w:lang w:val="en-US"/>
        </w:rPr>
        <w:t>Decree introducing a transitional derogation from the Ordinance of 27 April 1995, Official document of the Brussels Region, 10 December 2021.</w:t>
      </w:r>
    </w:p>
  </w:footnote>
  <w:footnote w:id="21">
    <w:p w14:paraId="3DBDDFE0" w14:textId="6BD394BA" w:rsidR="0031713E" w:rsidRPr="00EE0806" w:rsidRDefault="0031713E">
      <w:pPr>
        <w:pStyle w:val="Notedebasdepage"/>
        <w:rPr>
          <w:lang w:val="en-US"/>
        </w:rPr>
      </w:pPr>
      <w:r>
        <w:rPr>
          <w:rStyle w:val="Appelnotedebasdep"/>
        </w:rPr>
        <w:footnoteRef/>
      </w:r>
      <w:r w:rsidRPr="00EE0806">
        <w:rPr>
          <w:lang w:val="en-US"/>
        </w:rPr>
        <w:t xml:space="preserve"> </w:t>
      </w:r>
      <w:r w:rsidRPr="00BA3209">
        <w:rPr>
          <w:lang w:val="en-US"/>
        </w:rPr>
        <w:t>Appendix 5 provides an overview of these justifications process.</w:t>
      </w:r>
    </w:p>
  </w:footnote>
  <w:footnote w:id="22">
    <w:p w14:paraId="7711EE2E" w14:textId="4FF792DC" w:rsidR="0031713E" w:rsidRPr="00BA1D8E" w:rsidRDefault="0031713E">
      <w:pPr>
        <w:pStyle w:val="Notedebasdepage"/>
        <w:rPr>
          <w:lang w:val="en-US"/>
        </w:rPr>
      </w:pPr>
      <w:r>
        <w:rPr>
          <w:rStyle w:val="Appelnotedebasdep"/>
        </w:rPr>
        <w:footnoteRef/>
      </w:r>
      <w:r w:rsidRPr="00BA1D8E">
        <w:rPr>
          <w:lang w:val="en-US"/>
        </w:rPr>
        <w:t xml:space="preserve"> </w:t>
      </w:r>
      <w:r w:rsidRPr="00BA3209">
        <w:rPr>
          <w:lang w:val="en-US"/>
        </w:rPr>
        <w:t>A new regulatory framework has been developed in Flanders since 2020. One single license is applied for sector, the numerus clausus has been abolished, fees are free, the access to the market is open to any driver with an annual certificate of capacity.</w:t>
      </w:r>
    </w:p>
  </w:footnote>
  <w:footnote w:id="23">
    <w:p w14:paraId="1F232104" w14:textId="77777777" w:rsidR="0031713E" w:rsidRPr="00280907" w:rsidRDefault="0031713E" w:rsidP="00F022EC">
      <w:pPr>
        <w:pStyle w:val="Notedebasdepage"/>
        <w:rPr>
          <w:lang w:val="en-US"/>
        </w:rPr>
      </w:pPr>
      <w:r w:rsidRPr="00381F39">
        <w:rPr>
          <w:rStyle w:val="Appelnotedebasdep"/>
        </w:rPr>
        <w:footnoteRef/>
      </w:r>
      <w:r w:rsidRPr="00280907">
        <w:rPr>
          <w:lang w:val="en-US"/>
        </w:rPr>
        <w:t xml:space="preserve"> Following a</w:t>
      </w:r>
      <w:r w:rsidRPr="00280907">
        <w:rPr>
          <w:spacing w:val="-5"/>
          <w:lang w:val="en-US"/>
        </w:rPr>
        <w:t xml:space="preserve"> </w:t>
      </w:r>
      <w:r w:rsidRPr="00280907">
        <w:rPr>
          <w:lang w:val="en-US"/>
        </w:rPr>
        <w:t>court</w:t>
      </w:r>
      <w:r w:rsidRPr="00280907">
        <w:rPr>
          <w:spacing w:val="-4"/>
          <w:lang w:val="en-US"/>
        </w:rPr>
        <w:t xml:space="preserve"> </w:t>
      </w:r>
      <w:r w:rsidRPr="00280907">
        <w:rPr>
          <w:lang w:val="en-US"/>
        </w:rPr>
        <w:t>decision</w:t>
      </w:r>
      <w:r w:rsidRPr="00280907">
        <w:rPr>
          <w:spacing w:val="-5"/>
          <w:lang w:val="en-US"/>
        </w:rPr>
        <w:t xml:space="preserve"> </w:t>
      </w:r>
      <w:r w:rsidRPr="00280907">
        <w:rPr>
          <w:lang w:val="en-US"/>
        </w:rPr>
        <w:t>banning</w:t>
      </w:r>
      <w:r w:rsidRPr="00280907">
        <w:rPr>
          <w:spacing w:val="-4"/>
          <w:lang w:val="en-US"/>
        </w:rPr>
        <w:t xml:space="preserve"> </w:t>
      </w:r>
      <w:r w:rsidRPr="00280907">
        <w:rPr>
          <w:lang w:val="en-US"/>
        </w:rPr>
        <w:t>the</w:t>
      </w:r>
      <w:r w:rsidRPr="00280907">
        <w:rPr>
          <w:spacing w:val="-4"/>
          <w:lang w:val="en-US"/>
        </w:rPr>
        <w:t xml:space="preserve"> </w:t>
      </w:r>
      <w:r w:rsidRPr="00280907">
        <w:rPr>
          <w:lang w:val="en-US"/>
        </w:rPr>
        <w:t>use</w:t>
      </w:r>
      <w:r w:rsidRPr="00280907">
        <w:rPr>
          <w:spacing w:val="-6"/>
          <w:lang w:val="en-US"/>
        </w:rPr>
        <w:t xml:space="preserve"> </w:t>
      </w:r>
      <w:r w:rsidRPr="00280907">
        <w:rPr>
          <w:lang w:val="en-US"/>
        </w:rPr>
        <w:t>of</w:t>
      </w:r>
      <w:r w:rsidRPr="00280907">
        <w:rPr>
          <w:spacing w:val="-7"/>
          <w:lang w:val="en-US"/>
        </w:rPr>
        <w:t xml:space="preserve"> </w:t>
      </w:r>
      <w:r w:rsidRPr="00280907">
        <w:rPr>
          <w:lang w:val="en-US"/>
        </w:rPr>
        <w:t>Uber</w:t>
      </w:r>
      <w:r w:rsidRPr="00280907">
        <w:rPr>
          <w:spacing w:val="-5"/>
          <w:lang w:val="en-US"/>
        </w:rPr>
        <w:t xml:space="preserve"> </w:t>
      </w:r>
      <w:r w:rsidRPr="00280907">
        <w:rPr>
          <w:lang w:val="en-US"/>
        </w:rPr>
        <w:t>application, several protests</w:t>
      </w:r>
      <w:r w:rsidRPr="00280907">
        <w:rPr>
          <w:spacing w:val="-8"/>
          <w:lang w:val="en-US"/>
        </w:rPr>
        <w:t xml:space="preserve"> </w:t>
      </w:r>
      <w:r w:rsidRPr="00280907">
        <w:rPr>
          <w:lang w:val="en-US"/>
        </w:rPr>
        <w:t>took</w:t>
      </w:r>
      <w:r w:rsidRPr="00280907">
        <w:rPr>
          <w:spacing w:val="-7"/>
          <w:lang w:val="en-US"/>
        </w:rPr>
        <w:t xml:space="preserve"> </w:t>
      </w:r>
      <w:r w:rsidRPr="00280907">
        <w:rPr>
          <w:lang w:val="en-US"/>
        </w:rPr>
        <w:t>place</w:t>
      </w:r>
      <w:r w:rsidRPr="00280907">
        <w:rPr>
          <w:spacing w:val="-10"/>
          <w:lang w:val="en-US"/>
        </w:rPr>
        <w:t xml:space="preserve"> </w:t>
      </w:r>
      <w:r w:rsidRPr="00280907">
        <w:rPr>
          <w:lang w:val="en-US"/>
        </w:rPr>
        <w:t>in</w:t>
      </w:r>
      <w:r w:rsidRPr="00280907">
        <w:rPr>
          <w:spacing w:val="-7"/>
          <w:lang w:val="en-US"/>
        </w:rPr>
        <w:t xml:space="preserve"> </w:t>
      </w:r>
      <w:r w:rsidRPr="00280907">
        <w:rPr>
          <w:lang w:val="en-US"/>
        </w:rPr>
        <w:t>the</w:t>
      </w:r>
      <w:r w:rsidRPr="00280907">
        <w:rPr>
          <w:spacing w:val="-9"/>
          <w:lang w:val="en-US"/>
        </w:rPr>
        <w:t xml:space="preserve"> </w:t>
      </w:r>
      <w:r w:rsidRPr="00280907">
        <w:rPr>
          <w:lang w:val="en-US"/>
        </w:rPr>
        <w:t>streets</w:t>
      </w:r>
      <w:r w:rsidRPr="00280907">
        <w:rPr>
          <w:spacing w:val="-7"/>
          <w:lang w:val="en-US"/>
        </w:rPr>
        <w:t xml:space="preserve"> </w:t>
      </w:r>
      <w:r w:rsidRPr="00280907">
        <w:rPr>
          <w:lang w:val="en-US"/>
        </w:rPr>
        <w:t>of</w:t>
      </w:r>
      <w:r w:rsidRPr="00280907">
        <w:rPr>
          <w:spacing w:val="-6"/>
          <w:lang w:val="en-US"/>
        </w:rPr>
        <w:t xml:space="preserve"> </w:t>
      </w:r>
      <w:r w:rsidRPr="00280907">
        <w:rPr>
          <w:lang w:val="en-US"/>
        </w:rPr>
        <w:t xml:space="preserve">Brussels at the end of 2021. </w:t>
      </w:r>
    </w:p>
  </w:footnote>
  <w:footnote w:id="24">
    <w:p w14:paraId="086B34E9" w14:textId="77777777" w:rsidR="0031713E" w:rsidRDefault="0031713E" w:rsidP="00F022EC">
      <w:pPr>
        <w:pStyle w:val="Notedebasdepage"/>
      </w:pPr>
      <w:r w:rsidRPr="00381F39">
        <w:rPr>
          <w:rStyle w:val="Appelnotedebasdep"/>
        </w:rPr>
        <w:footnoteRef/>
      </w:r>
      <w:r>
        <w:t xml:space="preserve"> Tous les chauffeurs sont multiplateformes</w:t>
      </w:r>
    </w:p>
  </w:footnote>
  <w:footnote w:id="25">
    <w:p w14:paraId="458BB78D" w14:textId="77777777" w:rsidR="0031713E" w:rsidRDefault="0031713E" w:rsidP="00BC06BE">
      <w:pPr>
        <w:pStyle w:val="Notedebasdepage"/>
      </w:pPr>
      <w:r w:rsidRPr="00381F39">
        <w:rPr>
          <w:rStyle w:val="Appelnotedebasdep"/>
        </w:rPr>
        <w:footnoteRef/>
      </w:r>
      <w:r>
        <w:t xml:space="preserve"> Bref rappel du contexte politique </w:t>
      </w:r>
    </w:p>
  </w:footnote>
  <w:footnote w:id="26">
    <w:p w14:paraId="1C0D67C1" w14:textId="77777777" w:rsidR="0031713E" w:rsidRDefault="0031713E" w:rsidP="00BC06BE">
      <w:pPr>
        <w:pStyle w:val="Notedebasdepage"/>
      </w:pPr>
      <w:r w:rsidRPr="00381F39">
        <w:rPr>
          <w:rStyle w:val="Appelnotedebasdep"/>
        </w:rPr>
        <w:footnoteRef/>
      </w:r>
      <w:r>
        <w:t xml:space="preserve"> Explication brève du contexte antérieur du secteur </w:t>
      </w:r>
    </w:p>
  </w:footnote>
  <w:footnote w:id="27">
    <w:p w14:paraId="531384C0" w14:textId="10CC2712" w:rsidR="0031713E" w:rsidRPr="009310ED" w:rsidRDefault="0031713E" w:rsidP="005C49B1">
      <w:pPr>
        <w:pStyle w:val="Notedebasdepage"/>
      </w:pPr>
      <w:r w:rsidRPr="00381F39">
        <w:rPr>
          <w:rStyle w:val="Appelnotedebasdep"/>
        </w:rPr>
        <w:footnoteRef/>
      </w:r>
      <w:r w:rsidRPr="009310ED">
        <w:t xml:space="preserve"> Service Public Fédéral, </w:t>
      </w:r>
      <w:r w:rsidRPr="009310ED">
        <w:rPr>
          <w:i/>
        </w:rPr>
        <w:t>Emploi, travail et concertation sociale</w:t>
      </w:r>
      <w:r w:rsidRPr="009310ED">
        <w:t xml:space="preserve">, </w:t>
      </w:r>
      <w:r>
        <w:t xml:space="preserve">« Entrées en vigueur des mesures en 2023 », </w:t>
      </w:r>
      <w:r w:rsidRPr="00427783">
        <w:t xml:space="preserve">https://emploi.belgique.be/fr/actualites/entree-en-vigueur-de-plusieurs-mesures-le-1er-janvier-2023 - </w:t>
      </w:r>
      <w:r>
        <w:br/>
        <w:t>Voir Annexes « Discussion A2 »</w:t>
      </w:r>
    </w:p>
  </w:footnote>
  <w:footnote w:id="28">
    <w:p w14:paraId="227D5718" w14:textId="77777777" w:rsidR="0031713E" w:rsidRPr="00FA6ACE" w:rsidRDefault="0031713E" w:rsidP="00F022EC">
      <w:pPr>
        <w:pStyle w:val="Notedebasdepage"/>
        <w:rPr>
          <w:lang w:val="en-GB"/>
        </w:rPr>
      </w:pPr>
      <w:r w:rsidRPr="00381F39">
        <w:rPr>
          <w:rStyle w:val="Appelnotedebasdep"/>
        </w:rPr>
        <w:footnoteRef/>
      </w:r>
      <w:r>
        <w:rPr>
          <w:rStyle w:val="Appelnotedebasdep"/>
        </w:rPr>
        <w:footnoteRef/>
      </w:r>
      <w:r w:rsidRPr="00B924EF">
        <w:rPr>
          <w:lang w:val="en-US"/>
        </w:rPr>
        <w:t xml:space="preserve"> The Disciplinary Board examines cases referred to it by the Administration following an inspection or a complaint lodged by a client or a third party concerning facts that are likely to lead to the suspension or withdrawal of a cab driver's certificate of qualification.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8EAAE7A" w14:textId="6A2DA200" w:rsidR="0031713E" w:rsidRPr="00E75E2E" w:rsidRDefault="0031713E" w:rsidP="001B18D2">
    <w:pPr>
      <w:pStyle w:val="En-tte"/>
      <w:jc w:val="right"/>
      <w:rPr>
        <w:lang w:val="fr-BE"/>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599FC73" w14:textId="77777777" w:rsidR="00EF4DD0" w:rsidRPr="00E75E2E" w:rsidRDefault="00EF4DD0" w:rsidP="001B18D2">
    <w:pPr>
      <w:pStyle w:val="En-tte"/>
      <w:jc w:val="right"/>
      <w:rPr>
        <w:lang w:val="fr-BE"/>
      </w:rPr>
    </w:pPr>
    <w:r>
      <w:rPr>
        <w:sz w:val="20"/>
        <w:lang w:val="fr-BE"/>
      </w:rPr>
      <w:t xml:space="preserve">Introduction générale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985961A" w14:textId="4BC06630" w:rsidR="0031713E" w:rsidRPr="0081581F" w:rsidRDefault="0031713E" w:rsidP="00A225E1">
    <w:pPr>
      <w:pStyle w:val="En-tte"/>
      <w:jc w:val="right"/>
      <w:rPr>
        <w:sz w:val="20"/>
      </w:rPr>
    </w:pPr>
    <w:r>
      <w:rPr>
        <w:sz w:val="20"/>
      </w:rPr>
      <w:t>Chapitre 1</w:t>
    </w:r>
    <w:r w:rsidRPr="0081581F">
      <w:rPr>
        <w:sz w:val="20"/>
      </w:rPr>
      <w:t xml:space="preserve"> : </w:t>
    </w:r>
    <w:r>
      <w:rPr>
        <w:sz w:val="20"/>
      </w:rPr>
      <w:t>Le travail de plateforme, un appel à la régulation</w:t>
    </w:r>
  </w:p>
  <w:p w14:paraId="18BD3216" w14:textId="535C5074" w:rsidR="0031713E" w:rsidRDefault="0031713E" w:rsidP="00043801">
    <w:pPr>
      <w:pStyle w:val="En-tte"/>
      <w:tabs>
        <w:tab w:val="clear" w:pos="4536"/>
        <w:tab w:val="clear" w:pos="9072"/>
        <w:tab w:val="left" w:pos="6580"/>
      </w:tabs>
    </w:pPr>
    <w: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4D84E38" w14:textId="5D565EA9" w:rsidR="004C54C2" w:rsidRDefault="004C54C2" w:rsidP="00043801">
    <w:pPr>
      <w:pStyle w:val="En-tte"/>
      <w:tabs>
        <w:tab w:val="clear" w:pos="4536"/>
        <w:tab w:val="clear" w:pos="9072"/>
        <w:tab w:val="left" w:pos="6580"/>
      </w:tabs>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9896779" w14:textId="417902C8" w:rsidR="0031713E" w:rsidRPr="0081581F" w:rsidRDefault="0031713E" w:rsidP="00A225E1">
    <w:pPr>
      <w:pStyle w:val="En-tte"/>
      <w:jc w:val="right"/>
      <w:rPr>
        <w:sz w:val="20"/>
      </w:rPr>
    </w:pPr>
    <w:r>
      <w:rPr>
        <w:sz w:val="20"/>
      </w:rPr>
      <w:t>Chapitre 2 </w:t>
    </w:r>
    <w:r w:rsidRPr="0081581F">
      <w:rPr>
        <w:sz w:val="20"/>
      </w:rPr>
      <w:t xml:space="preserve">: </w:t>
    </w:r>
    <w:r>
      <w:rPr>
        <w:sz w:val="20"/>
      </w:rPr>
      <w:t>Orientations théoriques et méthodologiques</w:t>
    </w:r>
  </w:p>
  <w:p w14:paraId="07536082" w14:textId="77777777" w:rsidR="0031713E" w:rsidRDefault="0031713E" w:rsidP="00043801">
    <w:pPr>
      <w:pStyle w:val="En-tte"/>
      <w:tabs>
        <w:tab w:val="clear" w:pos="4536"/>
        <w:tab w:val="clear" w:pos="9072"/>
        <w:tab w:val="left" w:pos="6580"/>
      </w:tabs>
    </w:pPr>
    <w:r>
      <w:tab/>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17ACCA5" w14:textId="77777777" w:rsidR="0031713E" w:rsidRPr="0081581F" w:rsidRDefault="0031713E" w:rsidP="009511BA">
    <w:pPr>
      <w:pStyle w:val="En-tte"/>
      <w:jc w:val="right"/>
      <w:rPr>
        <w:sz w:val="20"/>
      </w:rPr>
    </w:pPr>
    <w:r w:rsidRPr="0081581F">
      <w:rPr>
        <w:sz w:val="20"/>
      </w:rPr>
      <w:t>Chapitre 2 : Orientations théoriques et méthodologiques</w:t>
    </w:r>
  </w:p>
  <w:p w14:paraId="031C9A42" w14:textId="573AAFE5" w:rsidR="0031713E" w:rsidRPr="009511BA" w:rsidRDefault="0031713E" w:rsidP="009511BA">
    <w:pPr>
      <w:pStyle w:val="En-tte"/>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644D24C" w14:textId="687F76F7" w:rsidR="0031713E" w:rsidRPr="0081581F" w:rsidRDefault="0031713E" w:rsidP="009D13D7">
    <w:pPr>
      <w:pStyle w:val="En-tte"/>
      <w:jc w:val="right"/>
      <w:rPr>
        <w:color w:val="3B3838" w:themeColor="background2" w:themeShade="40"/>
        <w:sz w:val="20"/>
        <w:lang w:val="en-US"/>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0782FB0" w14:textId="77777777" w:rsidR="004C54C2" w:rsidRPr="0081581F" w:rsidRDefault="004C54C2" w:rsidP="009D13D7">
    <w:pPr>
      <w:pStyle w:val="En-tte"/>
      <w:jc w:val="right"/>
      <w:rPr>
        <w:color w:val="3B3838" w:themeColor="background2" w:themeShade="40"/>
        <w:sz w:val="20"/>
        <w:lang w:val="en-US"/>
      </w:rPr>
    </w:pPr>
    <w:r w:rsidRPr="0081581F">
      <w:rPr>
        <w:color w:val="3B3838" w:themeColor="background2" w:themeShade="40"/>
        <w:sz w:val="20"/>
        <w:lang w:val="en-US"/>
      </w:rPr>
      <w:t>Article 1 – The power shield: a case of taxi regulation in Brussels</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88BC688" w14:textId="1C3F378B" w:rsidR="00EA0CE0" w:rsidRPr="0081581F" w:rsidRDefault="00EA0CE0" w:rsidP="00EA0CE0">
    <w:pPr>
      <w:pStyle w:val="En-tte"/>
      <w:jc w:val="right"/>
      <w:rPr>
        <w:color w:val="3B3838" w:themeColor="background2" w:themeShade="40"/>
        <w:sz w:val="20"/>
        <w:lang w:val="en-US"/>
      </w:rPr>
    </w:pPr>
    <w:r w:rsidRPr="0081581F">
      <w:rPr>
        <w:color w:val="3B3838" w:themeColor="background2" w:themeShade="40"/>
        <w:sz w:val="20"/>
        <w:lang w:val="en-US"/>
      </w:rPr>
      <w:t>Article</w:t>
    </w:r>
    <w:r w:rsidR="005F0BB4">
      <w:rPr>
        <w:color w:val="3B3838" w:themeColor="background2" w:themeShade="40"/>
        <w:sz w:val="20"/>
        <w:lang w:val="en-US"/>
      </w:rPr>
      <w:t xml:space="preserve"> 1</w:t>
    </w:r>
    <w:r w:rsidRPr="0081581F">
      <w:rPr>
        <w:color w:val="3B3838" w:themeColor="background2" w:themeShade="40"/>
        <w:sz w:val="20"/>
        <w:lang w:val="en-US"/>
      </w:rPr>
      <w:t xml:space="preserve">  – The power shield: a case of taxi regulation in Brussels</w:t>
    </w:r>
  </w:p>
  <w:p w14:paraId="22AF8941" w14:textId="310B4611" w:rsidR="0031713E" w:rsidRPr="00EA0CE0" w:rsidRDefault="0031713E" w:rsidP="00EA0CE0">
    <w:pPr>
      <w:pStyle w:val="En-tte"/>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A15E1BC" w14:textId="237EEB18" w:rsidR="005F0BB4" w:rsidRPr="00EA0CE0" w:rsidRDefault="005F0BB4" w:rsidP="005F0BB4">
    <w:pPr>
      <w:pStyle w:val="En-tte"/>
      <w:jc w:val="right"/>
    </w:pPr>
    <w:r w:rsidRPr="0081581F">
      <w:rPr>
        <w:color w:val="3B3838" w:themeColor="background2" w:themeShade="40"/>
        <w:sz w:val="20"/>
        <w:lang w:val="en-US"/>
      </w:rPr>
      <w:t xml:space="preserve">Article </w:t>
    </w:r>
    <w:r>
      <w:rPr>
        <w:color w:val="3B3838" w:themeColor="background2" w:themeShade="40"/>
        <w:sz w:val="20"/>
        <w:lang w:val="en-US"/>
      </w:rPr>
      <w:t xml:space="preserve">2 </w:t>
    </w:r>
    <w:r w:rsidRPr="0081581F">
      <w:rPr>
        <w:color w:val="3B3838" w:themeColor="background2" w:themeShade="40"/>
        <w:sz w:val="20"/>
        <w:lang w:val="en-US"/>
      </w:rPr>
      <w:t xml:space="preserve"> – </w:t>
    </w:r>
    <w:r>
      <w:rPr>
        <w:color w:val="3B3838" w:themeColor="background2" w:themeShade="40"/>
        <w:sz w:val="20"/>
        <w:lang w:val="en-US"/>
      </w:rPr>
      <w:t>A critical assessment of an atypical platform</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4230421" w14:textId="4D7307A1" w:rsidR="0031713E" w:rsidRPr="00D571A7" w:rsidRDefault="0031713E" w:rsidP="00D571A7">
    <w:pPr>
      <w:pStyle w:val="En-tte"/>
      <w:jc w:val="right"/>
      <w:rPr>
        <w:color w:val="767171" w:themeColor="background2" w:themeShade="80"/>
        <w:sz w:val="20"/>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D9DCFE8" w14:textId="77777777" w:rsidR="004C54C2" w:rsidRPr="00D571A7" w:rsidRDefault="004C54C2" w:rsidP="00D571A7">
    <w:pPr>
      <w:pStyle w:val="En-tte"/>
      <w:jc w:val="right"/>
      <w:rPr>
        <w:color w:val="767171" w:themeColor="background2" w:themeShade="80"/>
        <w:sz w:val="20"/>
      </w:rPr>
    </w:pPr>
    <w:r w:rsidRPr="004C54C2">
      <w:rPr>
        <w:color w:val="767171" w:themeColor="background2" w:themeShade="80"/>
        <w:sz w:val="20"/>
        <w:shd w:val="clear" w:color="auto" w:fill="FDFCFB"/>
      </w:rPr>
      <w:t>Article 3 – Récits et rationalités des chauffeurs à Bruxelles</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D061B7A" w14:textId="325DBB81" w:rsidR="0031713E" w:rsidRPr="009A7EFE" w:rsidRDefault="0031713E" w:rsidP="000E0E7E">
    <w:pPr>
      <w:pStyle w:val="En-tte"/>
      <w:jc w:val="right"/>
      <w:rPr>
        <w:color w:val="767171" w:themeColor="background2" w:themeShade="80"/>
        <w:lang w:val="fr-BE"/>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86DB281" w14:textId="77777777" w:rsidR="004C54C2" w:rsidRPr="009A7EFE" w:rsidRDefault="004C54C2" w:rsidP="000E0E7E">
    <w:pPr>
      <w:pStyle w:val="En-tte"/>
      <w:jc w:val="right"/>
      <w:rPr>
        <w:color w:val="767171" w:themeColor="background2" w:themeShade="80"/>
        <w:lang w:val="fr-BE"/>
      </w:rPr>
    </w:pPr>
    <w:r w:rsidRPr="009A7EFE">
      <w:rPr>
        <w:color w:val="767171" w:themeColor="background2" w:themeShade="80"/>
        <w:lang w:val="fr-BE"/>
      </w:rPr>
      <w:t>Chapitre 6 : Discussion transversale</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6FC76E1" w14:textId="028F962A" w:rsidR="009A7EFE" w:rsidRPr="009A7EFE" w:rsidRDefault="009A7EFE" w:rsidP="000E0E7E">
    <w:pPr>
      <w:pStyle w:val="En-tte"/>
      <w:jc w:val="right"/>
      <w:rPr>
        <w:color w:val="767171" w:themeColor="background2" w:themeShade="80"/>
        <w:lang w:val="fr-BE"/>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30ABA7E" w14:textId="77777777" w:rsidR="004C54C2" w:rsidRPr="009A7EFE" w:rsidRDefault="004C54C2" w:rsidP="000E0E7E">
    <w:pPr>
      <w:pStyle w:val="En-tte"/>
      <w:jc w:val="right"/>
      <w:rPr>
        <w:color w:val="767171" w:themeColor="background2" w:themeShade="80"/>
        <w:lang w:val="fr-BE"/>
      </w:rPr>
    </w:pPr>
    <w:r>
      <w:rPr>
        <w:color w:val="767171" w:themeColor="background2" w:themeShade="80"/>
        <w:lang w:val="fr-BE"/>
      </w:rPr>
      <w:t xml:space="preserve">Conclusion générale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BEE5729" w14:textId="658734C3" w:rsidR="00814AC9" w:rsidRPr="009A7EFE" w:rsidRDefault="00814AC9" w:rsidP="000E0E7E">
    <w:pPr>
      <w:pStyle w:val="En-tte"/>
      <w:jc w:val="right"/>
      <w:rPr>
        <w:color w:val="767171" w:themeColor="background2" w:themeShade="80"/>
        <w:lang w:val="fr-BE"/>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1FF4607"/>
    <w:multiLevelType w:val="hybridMultilevel"/>
    <w:tmpl w:val="6150CC14"/>
    <w:lvl w:ilvl="0" w:tplc="3A204246">
      <w:numFmt w:val="bullet"/>
      <w:lvlText w:val="-"/>
      <w:lvlJc w:val="left"/>
      <w:pPr>
        <w:ind w:left="720" w:hanging="360"/>
      </w:pPr>
      <w:rPr>
        <w:rFonts w:ascii="Times New Roman" w:eastAsia="Times New Roman"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 w15:restartNumberingAfterBreak="0">
    <w:nsid w:val="06B211CE"/>
    <w:multiLevelType w:val="hybridMultilevel"/>
    <w:tmpl w:val="B8540478"/>
    <w:lvl w:ilvl="0" w:tplc="8256BAC6">
      <w:numFmt w:val="bullet"/>
      <w:lvlText w:val=""/>
      <w:lvlJc w:val="left"/>
      <w:pPr>
        <w:ind w:left="720" w:hanging="360"/>
      </w:pPr>
      <w:rPr>
        <w:rFonts w:ascii="Wingdings" w:eastAsiaTheme="minorHAnsi" w:hAnsi="Wingdings"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 w15:restartNumberingAfterBreak="0">
    <w:nsid w:val="0CD211A1"/>
    <w:multiLevelType w:val="hybridMultilevel"/>
    <w:tmpl w:val="2E643CD2"/>
    <w:lvl w:ilvl="0" w:tplc="25E2BCC4">
      <w:numFmt w:val="bullet"/>
      <w:lvlText w:val=""/>
      <w:lvlJc w:val="left"/>
      <w:pPr>
        <w:ind w:left="720" w:hanging="360"/>
      </w:pPr>
      <w:rPr>
        <w:rFonts w:ascii="Wingdings" w:eastAsiaTheme="minorHAnsi" w:hAnsi="Wingdings"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 w15:restartNumberingAfterBreak="0">
    <w:nsid w:val="11C574CA"/>
    <w:multiLevelType w:val="hybridMultilevel"/>
    <w:tmpl w:val="8C10BB74"/>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4" w15:restartNumberingAfterBreak="0">
    <w:nsid w:val="19421FC9"/>
    <w:multiLevelType w:val="hybridMultilevel"/>
    <w:tmpl w:val="E9B0ABB8"/>
    <w:lvl w:ilvl="0" w:tplc="97340D48">
      <w:start w:val="5"/>
      <w:numFmt w:val="bullet"/>
      <w:lvlText w:val="-"/>
      <w:lvlJc w:val="left"/>
      <w:pPr>
        <w:ind w:left="6597" w:hanging="360"/>
      </w:pPr>
      <w:rPr>
        <w:rFonts w:ascii="Times New Roman" w:eastAsiaTheme="minorHAnsi" w:hAnsi="Times New Roman" w:cs="Times New Roman" w:hint="default"/>
      </w:rPr>
    </w:lvl>
    <w:lvl w:ilvl="1" w:tplc="040C0003" w:tentative="1">
      <w:start w:val="1"/>
      <w:numFmt w:val="bullet"/>
      <w:lvlText w:val="o"/>
      <w:lvlJc w:val="left"/>
      <w:pPr>
        <w:ind w:left="7317" w:hanging="360"/>
      </w:pPr>
      <w:rPr>
        <w:rFonts w:ascii="Courier New" w:hAnsi="Courier New" w:cs="Courier New" w:hint="default"/>
      </w:rPr>
    </w:lvl>
    <w:lvl w:ilvl="2" w:tplc="040C0005" w:tentative="1">
      <w:start w:val="1"/>
      <w:numFmt w:val="bullet"/>
      <w:lvlText w:val=""/>
      <w:lvlJc w:val="left"/>
      <w:pPr>
        <w:ind w:left="8037" w:hanging="360"/>
      </w:pPr>
      <w:rPr>
        <w:rFonts w:ascii="Wingdings" w:hAnsi="Wingdings" w:hint="default"/>
      </w:rPr>
    </w:lvl>
    <w:lvl w:ilvl="3" w:tplc="040C0001" w:tentative="1">
      <w:start w:val="1"/>
      <w:numFmt w:val="bullet"/>
      <w:lvlText w:val=""/>
      <w:lvlJc w:val="left"/>
      <w:pPr>
        <w:ind w:left="8757" w:hanging="360"/>
      </w:pPr>
      <w:rPr>
        <w:rFonts w:ascii="Symbol" w:hAnsi="Symbol" w:hint="default"/>
      </w:rPr>
    </w:lvl>
    <w:lvl w:ilvl="4" w:tplc="040C0003" w:tentative="1">
      <w:start w:val="1"/>
      <w:numFmt w:val="bullet"/>
      <w:lvlText w:val="o"/>
      <w:lvlJc w:val="left"/>
      <w:pPr>
        <w:ind w:left="9477" w:hanging="360"/>
      </w:pPr>
      <w:rPr>
        <w:rFonts w:ascii="Courier New" w:hAnsi="Courier New" w:cs="Courier New" w:hint="default"/>
      </w:rPr>
    </w:lvl>
    <w:lvl w:ilvl="5" w:tplc="040C0005" w:tentative="1">
      <w:start w:val="1"/>
      <w:numFmt w:val="bullet"/>
      <w:lvlText w:val=""/>
      <w:lvlJc w:val="left"/>
      <w:pPr>
        <w:ind w:left="10197" w:hanging="360"/>
      </w:pPr>
      <w:rPr>
        <w:rFonts w:ascii="Wingdings" w:hAnsi="Wingdings" w:hint="default"/>
      </w:rPr>
    </w:lvl>
    <w:lvl w:ilvl="6" w:tplc="040C0001" w:tentative="1">
      <w:start w:val="1"/>
      <w:numFmt w:val="bullet"/>
      <w:lvlText w:val=""/>
      <w:lvlJc w:val="left"/>
      <w:pPr>
        <w:ind w:left="10917" w:hanging="360"/>
      </w:pPr>
      <w:rPr>
        <w:rFonts w:ascii="Symbol" w:hAnsi="Symbol" w:hint="default"/>
      </w:rPr>
    </w:lvl>
    <w:lvl w:ilvl="7" w:tplc="040C0003" w:tentative="1">
      <w:start w:val="1"/>
      <w:numFmt w:val="bullet"/>
      <w:lvlText w:val="o"/>
      <w:lvlJc w:val="left"/>
      <w:pPr>
        <w:ind w:left="11637" w:hanging="360"/>
      </w:pPr>
      <w:rPr>
        <w:rFonts w:ascii="Courier New" w:hAnsi="Courier New" w:cs="Courier New" w:hint="default"/>
      </w:rPr>
    </w:lvl>
    <w:lvl w:ilvl="8" w:tplc="040C0005" w:tentative="1">
      <w:start w:val="1"/>
      <w:numFmt w:val="bullet"/>
      <w:lvlText w:val=""/>
      <w:lvlJc w:val="left"/>
      <w:pPr>
        <w:ind w:left="12357" w:hanging="360"/>
      </w:pPr>
      <w:rPr>
        <w:rFonts w:ascii="Wingdings" w:hAnsi="Wingdings" w:hint="default"/>
      </w:rPr>
    </w:lvl>
  </w:abstractNum>
  <w:abstractNum w:abstractNumId="5" w15:restartNumberingAfterBreak="0">
    <w:nsid w:val="1AD05BCD"/>
    <w:multiLevelType w:val="hybridMultilevel"/>
    <w:tmpl w:val="4FBA0608"/>
    <w:lvl w:ilvl="0" w:tplc="2ED40348">
      <w:numFmt w:val="bullet"/>
      <w:lvlText w:val="-"/>
      <w:lvlJc w:val="left"/>
      <w:pPr>
        <w:ind w:left="720" w:hanging="360"/>
      </w:pPr>
      <w:rPr>
        <w:rFonts w:ascii="Times New Roman" w:eastAsia="Times New Roman"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6" w15:restartNumberingAfterBreak="0">
    <w:nsid w:val="1AE04506"/>
    <w:multiLevelType w:val="hybridMultilevel"/>
    <w:tmpl w:val="5E880F5C"/>
    <w:lvl w:ilvl="0" w:tplc="C5CA6482">
      <w:start w:val="2"/>
      <w:numFmt w:val="bullet"/>
      <w:lvlText w:val="-"/>
      <w:lvlJc w:val="left"/>
      <w:pPr>
        <w:ind w:left="720" w:hanging="360"/>
      </w:pPr>
      <w:rPr>
        <w:rFonts w:ascii="Times New Roman" w:eastAsiaTheme="minorHAnsi"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DAB55C7"/>
    <w:multiLevelType w:val="hybridMultilevel"/>
    <w:tmpl w:val="F6EEA022"/>
    <w:lvl w:ilvl="0" w:tplc="040C0001">
      <w:start w:val="1"/>
      <w:numFmt w:val="bullet"/>
      <w:lvlText w:val=""/>
      <w:lvlJc w:val="left"/>
      <w:pPr>
        <w:ind w:left="1150" w:hanging="360"/>
      </w:pPr>
      <w:rPr>
        <w:rFonts w:ascii="Symbol" w:hAnsi="Symbol" w:hint="default"/>
      </w:rPr>
    </w:lvl>
    <w:lvl w:ilvl="1" w:tplc="040C0003" w:tentative="1">
      <w:start w:val="1"/>
      <w:numFmt w:val="bullet"/>
      <w:lvlText w:val="o"/>
      <w:lvlJc w:val="left"/>
      <w:pPr>
        <w:ind w:left="1870" w:hanging="360"/>
      </w:pPr>
      <w:rPr>
        <w:rFonts w:ascii="Courier New" w:hAnsi="Courier New" w:cs="Courier New" w:hint="default"/>
      </w:rPr>
    </w:lvl>
    <w:lvl w:ilvl="2" w:tplc="040C0005" w:tentative="1">
      <w:start w:val="1"/>
      <w:numFmt w:val="bullet"/>
      <w:lvlText w:val=""/>
      <w:lvlJc w:val="left"/>
      <w:pPr>
        <w:ind w:left="2590" w:hanging="360"/>
      </w:pPr>
      <w:rPr>
        <w:rFonts w:ascii="Wingdings" w:hAnsi="Wingdings" w:hint="default"/>
      </w:rPr>
    </w:lvl>
    <w:lvl w:ilvl="3" w:tplc="040C0001" w:tentative="1">
      <w:start w:val="1"/>
      <w:numFmt w:val="bullet"/>
      <w:lvlText w:val=""/>
      <w:lvlJc w:val="left"/>
      <w:pPr>
        <w:ind w:left="3310" w:hanging="360"/>
      </w:pPr>
      <w:rPr>
        <w:rFonts w:ascii="Symbol" w:hAnsi="Symbol" w:hint="default"/>
      </w:rPr>
    </w:lvl>
    <w:lvl w:ilvl="4" w:tplc="040C0003" w:tentative="1">
      <w:start w:val="1"/>
      <w:numFmt w:val="bullet"/>
      <w:lvlText w:val="o"/>
      <w:lvlJc w:val="left"/>
      <w:pPr>
        <w:ind w:left="4030" w:hanging="360"/>
      </w:pPr>
      <w:rPr>
        <w:rFonts w:ascii="Courier New" w:hAnsi="Courier New" w:cs="Courier New" w:hint="default"/>
      </w:rPr>
    </w:lvl>
    <w:lvl w:ilvl="5" w:tplc="040C0005" w:tentative="1">
      <w:start w:val="1"/>
      <w:numFmt w:val="bullet"/>
      <w:lvlText w:val=""/>
      <w:lvlJc w:val="left"/>
      <w:pPr>
        <w:ind w:left="4750" w:hanging="360"/>
      </w:pPr>
      <w:rPr>
        <w:rFonts w:ascii="Wingdings" w:hAnsi="Wingdings" w:hint="default"/>
      </w:rPr>
    </w:lvl>
    <w:lvl w:ilvl="6" w:tplc="040C0001" w:tentative="1">
      <w:start w:val="1"/>
      <w:numFmt w:val="bullet"/>
      <w:lvlText w:val=""/>
      <w:lvlJc w:val="left"/>
      <w:pPr>
        <w:ind w:left="5470" w:hanging="360"/>
      </w:pPr>
      <w:rPr>
        <w:rFonts w:ascii="Symbol" w:hAnsi="Symbol" w:hint="default"/>
      </w:rPr>
    </w:lvl>
    <w:lvl w:ilvl="7" w:tplc="040C0003" w:tentative="1">
      <w:start w:val="1"/>
      <w:numFmt w:val="bullet"/>
      <w:lvlText w:val="o"/>
      <w:lvlJc w:val="left"/>
      <w:pPr>
        <w:ind w:left="6190" w:hanging="360"/>
      </w:pPr>
      <w:rPr>
        <w:rFonts w:ascii="Courier New" w:hAnsi="Courier New" w:cs="Courier New" w:hint="default"/>
      </w:rPr>
    </w:lvl>
    <w:lvl w:ilvl="8" w:tplc="040C0005" w:tentative="1">
      <w:start w:val="1"/>
      <w:numFmt w:val="bullet"/>
      <w:lvlText w:val=""/>
      <w:lvlJc w:val="left"/>
      <w:pPr>
        <w:ind w:left="6910" w:hanging="360"/>
      </w:pPr>
      <w:rPr>
        <w:rFonts w:ascii="Wingdings" w:hAnsi="Wingdings" w:hint="default"/>
      </w:rPr>
    </w:lvl>
  </w:abstractNum>
  <w:abstractNum w:abstractNumId="8" w15:restartNumberingAfterBreak="0">
    <w:nsid w:val="1F316456"/>
    <w:multiLevelType w:val="hybridMultilevel"/>
    <w:tmpl w:val="55669188"/>
    <w:lvl w:ilvl="0" w:tplc="B9881030">
      <w:start w:val="3"/>
      <w:numFmt w:val="bullet"/>
      <w:lvlText w:val=""/>
      <w:lvlJc w:val="left"/>
      <w:pPr>
        <w:ind w:left="720" w:hanging="360"/>
      </w:pPr>
      <w:rPr>
        <w:rFonts w:ascii="Wingdings" w:eastAsiaTheme="minorHAnsi" w:hAnsi="Wingdings"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9" w15:restartNumberingAfterBreak="0">
    <w:nsid w:val="28F03BC6"/>
    <w:multiLevelType w:val="hybridMultilevel"/>
    <w:tmpl w:val="A2341C08"/>
    <w:lvl w:ilvl="0" w:tplc="8256BAC6">
      <w:numFmt w:val="bullet"/>
      <w:lvlText w:val=""/>
      <w:lvlJc w:val="left"/>
      <w:pPr>
        <w:ind w:left="644" w:hanging="360"/>
      </w:pPr>
      <w:rPr>
        <w:rFonts w:ascii="Wingdings" w:eastAsiaTheme="minorHAnsi" w:hAnsi="Wingdings"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0" w15:restartNumberingAfterBreak="0">
    <w:nsid w:val="2ABB767F"/>
    <w:multiLevelType w:val="hybridMultilevel"/>
    <w:tmpl w:val="95845C34"/>
    <w:lvl w:ilvl="0" w:tplc="0409000D">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D875D20"/>
    <w:multiLevelType w:val="hybridMultilevel"/>
    <w:tmpl w:val="BEDA6A88"/>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2" w15:restartNumberingAfterBreak="0">
    <w:nsid w:val="30BC64D6"/>
    <w:multiLevelType w:val="hybridMultilevel"/>
    <w:tmpl w:val="D60C46BA"/>
    <w:lvl w:ilvl="0" w:tplc="AE80EBE8">
      <w:numFmt w:val="bullet"/>
      <w:lvlText w:val="-"/>
      <w:lvlJc w:val="left"/>
      <w:pPr>
        <w:ind w:left="720" w:hanging="360"/>
      </w:pPr>
      <w:rPr>
        <w:rFonts w:ascii="Times New Roman" w:eastAsiaTheme="minorHAnsi"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3" w15:restartNumberingAfterBreak="0">
    <w:nsid w:val="315F4270"/>
    <w:multiLevelType w:val="hybridMultilevel"/>
    <w:tmpl w:val="C8CA7F6E"/>
    <w:lvl w:ilvl="0" w:tplc="E86C25A0">
      <w:numFmt w:val="bullet"/>
      <w:lvlText w:val="-"/>
      <w:lvlJc w:val="left"/>
      <w:pPr>
        <w:ind w:left="720" w:hanging="360"/>
      </w:pPr>
      <w:rPr>
        <w:rFonts w:ascii="Times New Roman" w:eastAsiaTheme="minorHAnsi"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4" w15:restartNumberingAfterBreak="0">
    <w:nsid w:val="39232315"/>
    <w:multiLevelType w:val="hybridMultilevel"/>
    <w:tmpl w:val="60DC4962"/>
    <w:lvl w:ilvl="0" w:tplc="21C83846">
      <w:start w:val="3"/>
      <w:numFmt w:val="bullet"/>
      <w:lvlText w:val=""/>
      <w:lvlJc w:val="left"/>
      <w:pPr>
        <w:ind w:left="720" w:hanging="360"/>
      </w:pPr>
      <w:rPr>
        <w:rFonts w:ascii="Wingdings" w:eastAsiaTheme="minorHAnsi" w:hAnsi="Wingdings" w:cstheme="minorBidi" w:hint="default"/>
        <w:b w:val="0"/>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5" w15:restartNumberingAfterBreak="0">
    <w:nsid w:val="39D44B87"/>
    <w:multiLevelType w:val="multilevel"/>
    <w:tmpl w:val="E618A2C8"/>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16" w15:restartNumberingAfterBreak="0">
    <w:nsid w:val="3BD8033E"/>
    <w:multiLevelType w:val="hybridMultilevel"/>
    <w:tmpl w:val="FBB62982"/>
    <w:lvl w:ilvl="0" w:tplc="0409000D">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C704801"/>
    <w:multiLevelType w:val="hybridMultilevel"/>
    <w:tmpl w:val="D83C1178"/>
    <w:lvl w:ilvl="0" w:tplc="040C0001">
      <w:start w:val="1"/>
      <w:numFmt w:val="bullet"/>
      <w:lvlText w:val=""/>
      <w:lvlJc w:val="left"/>
      <w:pPr>
        <w:ind w:left="360" w:hanging="360"/>
      </w:pPr>
      <w:rPr>
        <w:rFonts w:ascii="Symbol" w:hAnsi="Symbol" w:hint="default"/>
      </w:rPr>
    </w:lvl>
    <w:lvl w:ilvl="1" w:tplc="040C0003" w:tentative="1">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18" w15:restartNumberingAfterBreak="0">
    <w:nsid w:val="3EAE6126"/>
    <w:multiLevelType w:val="hybridMultilevel"/>
    <w:tmpl w:val="5CC43A7E"/>
    <w:lvl w:ilvl="0" w:tplc="4FD873D6">
      <w:numFmt w:val="bullet"/>
      <w:lvlText w:val=""/>
      <w:lvlJc w:val="left"/>
      <w:pPr>
        <w:ind w:left="720" w:hanging="360"/>
      </w:pPr>
      <w:rPr>
        <w:rFonts w:ascii="Wingdings" w:eastAsiaTheme="minorHAnsi" w:hAnsi="Wingdings"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9" w15:restartNumberingAfterBreak="0">
    <w:nsid w:val="3F445502"/>
    <w:multiLevelType w:val="hybridMultilevel"/>
    <w:tmpl w:val="3984ED82"/>
    <w:lvl w:ilvl="0" w:tplc="8256BAC6">
      <w:numFmt w:val="bullet"/>
      <w:lvlText w:val=""/>
      <w:lvlJc w:val="left"/>
      <w:pPr>
        <w:ind w:left="720" w:hanging="360"/>
      </w:pPr>
      <w:rPr>
        <w:rFonts w:ascii="Wingdings" w:eastAsiaTheme="minorHAnsi" w:hAnsi="Wingdings"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0" w15:restartNumberingAfterBreak="0">
    <w:nsid w:val="3FA6105B"/>
    <w:multiLevelType w:val="hybridMultilevel"/>
    <w:tmpl w:val="E83CFF62"/>
    <w:lvl w:ilvl="0" w:tplc="30302D52">
      <w:start w:val="2"/>
      <w:numFmt w:val="bullet"/>
      <w:lvlText w:val="-"/>
      <w:lvlJc w:val="left"/>
      <w:pPr>
        <w:ind w:left="720" w:hanging="360"/>
      </w:pPr>
      <w:rPr>
        <w:rFonts w:ascii="Times New Roman" w:eastAsia="Times New Roman"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1" w15:restartNumberingAfterBreak="0">
    <w:nsid w:val="432B02D6"/>
    <w:multiLevelType w:val="hybridMultilevel"/>
    <w:tmpl w:val="F68A9FBE"/>
    <w:lvl w:ilvl="0" w:tplc="6150B90E">
      <w:start w:val="1"/>
      <w:numFmt w:val="decimal"/>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2" w15:restartNumberingAfterBreak="0">
    <w:nsid w:val="43611D09"/>
    <w:multiLevelType w:val="hybridMultilevel"/>
    <w:tmpl w:val="4D261A9A"/>
    <w:lvl w:ilvl="0" w:tplc="3D80B0E2">
      <w:start w:val="1"/>
      <w:numFmt w:val="bullet"/>
      <w:lvlText w:val="-"/>
      <w:lvlJc w:val="left"/>
      <w:pPr>
        <w:ind w:left="420" w:hanging="360"/>
      </w:pPr>
      <w:rPr>
        <w:rFonts w:ascii="Times New Roman" w:eastAsiaTheme="minorHAnsi" w:hAnsi="Times New Roman" w:cs="Times New Roman" w:hint="default"/>
      </w:rPr>
    </w:lvl>
    <w:lvl w:ilvl="1" w:tplc="04090003" w:tentative="1">
      <w:start w:val="1"/>
      <w:numFmt w:val="bullet"/>
      <w:lvlText w:val="o"/>
      <w:lvlJc w:val="left"/>
      <w:pPr>
        <w:ind w:left="1140" w:hanging="360"/>
      </w:pPr>
      <w:rPr>
        <w:rFonts w:ascii="Courier New" w:hAnsi="Courier New" w:cs="Courier New" w:hint="default"/>
      </w:rPr>
    </w:lvl>
    <w:lvl w:ilvl="2" w:tplc="04090005" w:tentative="1">
      <w:start w:val="1"/>
      <w:numFmt w:val="bullet"/>
      <w:lvlText w:val=""/>
      <w:lvlJc w:val="left"/>
      <w:pPr>
        <w:ind w:left="1860" w:hanging="360"/>
      </w:pPr>
      <w:rPr>
        <w:rFonts w:ascii="Wingdings" w:hAnsi="Wingdings" w:hint="default"/>
      </w:rPr>
    </w:lvl>
    <w:lvl w:ilvl="3" w:tplc="04090001" w:tentative="1">
      <w:start w:val="1"/>
      <w:numFmt w:val="bullet"/>
      <w:lvlText w:val=""/>
      <w:lvlJc w:val="left"/>
      <w:pPr>
        <w:ind w:left="2580" w:hanging="360"/>
      </w:pPr>
      <w:rPr>
        <w:rFonts w:ascii="Symbol" w:hAnsi="Symbol" w:hint="default"/>
      </w:rPr>
    </w:lvl>
    <w:lvl w:ilvl="4" w:tplc="04090003" w:tentative="1">
      <w:start w:val="1"/>
      <w:numFmt w:val="bullet"/>
      <w:lvlText w:val="o"/>
      <w:lvlJc w:val="left"/>
      <w:pPr>
        <w:ind w:left="3300" w:hanging="360"/>
      </w:pPr>
      <w:rPr>
        <w:rFonts w:ascii="Courier New" w:hAnsi="Courier New" w:cs="Courier New" w:hint="default"/>
      </w:rPr>
    </w:lvl>
    <w:lvl w:ilvl="5" w:tplc="04090005" w:tentative="1">
      <w:start w:val="1"/>
      <w:numFmt w:val="bullet"/>
      <w:lvlText w:val=""/>
      <w:lvlJc w:val="left"/>
      <w:pPr>
        <w:ind w:left="4020" w:hanging="360"/>
      </w:pPr>
      <w:rPr>
        <w:rFonts w:ascii="Wingdings" w:hAnsi="Wingdings" w:hint="default"/>
      </w:rPr>
    </w:lvl>
    <w:lvl w:ilvl="6" w:tplc="04090001" w:tentative="1">
      <w:start w:val="1"/>
      <w:numFmt w:val="bullet"/>
      <w:lvlText w:val=""/>
      <w:lvlJc w:val="left"/>
      <w:pPr>
        <w:ind w:left="4740" w:hanging="360"/>
      </w:pPr>
      <w:rPr>
        <w:rFonts w:ascii="Symbol" w:hAnsi="Symbol" w:hint="default"/>
      </w:rPr>
    </w:lvl>
    <w:lvl w:ilvl="7" w:tplc="04090003" w:tentative="1">
      <w:start w:val="1"/>
      <w:numFmt w:val="bullet"/>
      <w:lvlText w:val="o"/>
      <w:lvlJc w:val="left"/>
      <w:pPr>
        <w:ind w:left="5460" w:hanging="360"/>
      </w:pPr>
      <w:rPr>
        <w:rFonts w:ascii="Courier New" w:hAnsi="Courier New" w:cs="Courier New" w:hint="default"/>
      </w:rPr>
    </w:lvl>
    <w:lvl w:ilvl="8" w:tplc="04090005" w:tentative="1">
      <w:start w:val="1"/>
      <w:numFmt w:val="bullet"/>
      <w:lvlText w:val=""/>
      <w:lvlJc w:val="left"/>
      <w:pPr>
        <w:ind w:left="6180" w:hanging="360"/>
      </w:pPr>
      <w:rPr>
        <w:rFonts w:ascii="Wingdings" w:hAnsi="Wingdings" w:hint="default"/>
      </w:rPr>
    </w:lvl>
  </w:abstractNum>
  <w:abstractNum w:abstractNumId="23" w15:restartNumberingAfterBreak="0">
    <w:nsid w:val="48DA0668"/>
    <w:multiLevelType w:val="hybridMultilevel"/>
    <w:tmpl w:val="729891A6"/>
    <w:lvl w:ilvl="0" w:tplc="0409000D">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511311F1"/>
    <w:multiLevelType w:val="hybridMultilevel"/>
    <w:tmpl w:val="28909E4E"/>
    <w:lvl w:ilvl="0" w:tplc="AC8ADDDE">
      <w:start w:val="3"/>
      <w:numFmt w:val="bullet"/>
      <w:lvlText w:val=""/>
      <w:lvlJc w:val="left"/>
      <w:pPr>
        <w:ind w:left="720" w:hanging="360"/>
      </w:pPr>
      <w:rPr>
        <w:rFonts w:ascii="Wingdings" w:eastAsiaTheme="minorHAnsi" w:hAnsi="Wingdings"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5" w15:restartNumberingAfterBreak="0">
    <w:nsid w:val="56471E4E"/>
    <w:multiLevelType w:val="hybridMultilevel"/>
    <w:tmpl w:val="7CD8C8E0"/>
    <w:lvl w:ilvl="0" w:tplc="3A204246">
      <w:numFmt w:val="bullet"/>
      <w:lvlText w:val="-"/>
      <w:lvlJc w:val="left"/>
      <w:pPr>
        <w:ind w:left="720" w:hanging="360"/>
      </w:pPr>
      <w:rPr>
        <w:rFonts w:ascii="Times New Roman" w:eastAsia="Times New Roman"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6" w15:restartNumberingAfterBreak="0">
    <w:nsid w:val="5D4869F8"/>
    <w:multiLevelType w:val="hybridMultilevel"/>
    <w:tmpl w:val="97A62562"/>
    <w:lvl w:ilvl="0" w:tplc="040C000F">
      <w:start w:val="1"/>
      <w:numFmt w:val="decimal"/>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7" w15:restartNumberingAfterBreak="0">
    <w:nsid w:val="5F3E0A24"/>
    <w:multiLevelType w:val="hybridMultilevel"/>
    <w:tmpl w:val="117C1838"/>
    <w:lvl w:ilvl="0" w:tplc="E4CE462A">
      <w:numFmt w:val="bullet"/>
      <w:lvlText w:val="-"/>
      <w:lvlJc w:val="left"/>
      <w:pPr>
        <w:ind w:left="720" w:hanging="360"/>
      </w:pPr>
      <w:rPr>
        <w:rFonts w:ascii="Times New Roman" w:eastAsiaTheme="minorHAnsi"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8" w15:restartNumberingAfterBreak="0">
    <w:nsid w:val="65CB6705"/>
    <w:multiLevelType w:val="hybridMultilevel"/>
    <w:tmpl w:val="5B122EEE"/>
    <w:lvl w:ilvl="0" w:tplc="0813000F">
      <w:start w:val="1"/>
      <w:numFmt w:val="decimal"/>
      <w:lvlText w:val="%1."/>
      <w:lvlJc w:val="left"/>
      <w:pPr>
        <w:ind w:left="720" w:hanging="360"/>
      </w:pPr>
      <w:rPr>
        <w:rFonts w:hint="default"/>
      </w:r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29" w15:restartNumberingAfterBreak="0">
    <w:nsid w:val="66AF0579"/>
    <w:multiLevelType w:val="hybridMultilevel"/>
    <w:tmpl w:val="2384F066"/>
    <w:lvl w:ilvl="0" w:tplc="26F6FC7E">
      <w:start w:val="1"/>
      <w:numFmt w:val="upperRoman"/>
      <w:lvlText w:val="%1."/>
      <w:lvlJc w:val="left"/>
      <w:pPr>
        <w:ind w:left="1080" w:hanging="72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0" w15:restartNumberingAfterBreak="0">
    <w:nsid w:val="71C1528D"/>
    <w:multiLevelType w:val="multilevel"/>
    <w:tmpl w:val="BCE2DDFC"/>
    <w:lvl w:ilvl="0">
      <w:start w:val="1"/>
      <w:numFmt w:val="decimal"/>
      <w:lvlText w:val="%1."/>
      <w:lvlJc w:val="left"/>
      <w:pPr>
        <w:ind w:left="720" w:hanging="360"/>
      </w:pPr>
      <w:rPr>
        <w:rFonts w:hint="default"/>
      </w:rPr>
    </w:lvl>
    <w:lvl w:ilvl="1">
      <w:start w:val="2"/>
      <w:numFmt w:val="decimal"/>
      <w:isLgl/>
      <w:lvlText w:val="%1.%2"/>
      <w:lvlJc w:val="left"/>
      <w:pPr>
        <w:ind w:left="1080" w:hanging="360"/>
      </w:pPr>
      <w:rPr>
        <w:rFonts w:hint="default"/>
      </w:rPr>
    </w:lvl>
    <w:lvl w:ilvl="2">
      <w:start w:val="1"/>
      <w:numFmt w:val="decimal"/>
      <w:isLgl/>
      <w:lvlText w:val="%1.%2.%3"/>
      <w:lvlJc w:val="left"/>
      <w:pPr>
        <w:ind w:left="1800" w:hanging="720"/>
      </w:pPr>
      <w:rPr>
        <w:rFonts w:hint="default"/>
      </w:rPr>
    </w:lvl>
    <w:lvl w:ilvl="3">
      <w:start w:val="1"/>
      <w:numFmt w:val="decimal"/>
      <w:isLgl/>
      <w:lvlText w:val="%1.%2.%3.%4"/>
      <w:lvlJc w:val="left"/>
      <w:pPr>
        <w:ind w:left="2160" w:hanging="720"/>
      </w:pPr>
      <w:rPr>
        <w:rFonts w:hint="default"/>
      </w:rPr>
    </w:lvl>
    <w:lvl w:ilvl="4">
      <w:start w:val="1"/>
      <w:numFmt w:val="decimal"/>
      <w:isLgl/>
      <w:lvlText w:val="%1.%2.%3.%4.%5"/>
      <w:lvlJc w:val="left"/>
      <w:pPr>
        <w:ind w:left="2880" w:hanging="1080"/>
      </w:pPr>
      <w:rPr>
        <w:rFonts w:hint="default"/>
      </w:rPr>
    </w:lvl>
    <w:lvl w:ilvl="5">
      <w:start w:val="1"/>
      <w:numFmt w:val="decimal"/>
      <w:isLgl/>
      <w:lvlText w:val="%1.%2.%3.%4.%5.%6"/>
      <w:lvlJc w:val="left"/>
      <w:pPr>
        <w:ind w:left="3240" w:hanging="1080"/>
      </w:pPr>
      <w:rPr>
        <w:rFonts w:hint="default"/>
      </w:rPr>
    </w:lvl>
    <w:lvl w:ilvl="6">
      <w:start w:val="1"/>
      <w:numFmt w:val="decimal"/>
      <w:isLgl/>
      <w:lvlText w:val="%1.%2.%3.%4.%5.%6.%7"/>
      <w:lvlJc w:val="left"/>
      <w:pPr>
        <w:ind w:left="396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4680" w:hanging="1440"/>
      </w:pPr>
      <w:rPr>
        <w:rFonts w:hint="default"/>
      </w:rPr>
    </w:lvl>
  </w:abstractNum>
  <w:abstractNum w:abstractNumId="31" w15:restartNumberingAfterBreak="0">
    <w:nsid w:val="722958B8"/>
    <w:multiLevelType w:val="hybridMultilevel"/>
    <w:tmpl w:val="396E962E"/>
    <w:lvl w:ilvl="0" w:tplc="3A204246">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3A00769"/>
    <w:multiLevelType w:val="hybridMultilevel"/>
    <w:tmpl w:val="D1F2C64A"/>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3" w15:restartNumberingAfterBreak="0">
    <w:nsid w:val="759939A2"/>
    <w:multiLevelType w:val="hybridMultilevel"/>
    <w:tmpl w:val="FE9C5BB8"/>
    <w:lvl w:ilvl="0" w:tplc="7E9C9830">
      <w:start w:val="1"/>
      <w:numFmt w:val="bullet"/>
      <w:lvlText w:val="-"/>
      <w:lvlJc w:val="left"/>
      <w:pPr>
        <w:ind w:left="720" w:hanging="360"/>
      </w:pPr>
      <w:rPr>
        <w:rFonts w:ascii="Times New Roman" w:eastAsiaTheme="minorHAnsi" w:hAnsi="Times New Roman" w:cs="Times New Roman"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34" w15:restartNumberingAfterBreak="0">
    <w:nsid w:val="75D0783A"/>
    <w:multiLevelType w:val="hybridMultilevel"/>
    <w:tmpl w:val="91760048"/>
    <w:lvl w:ilvl="0" w:tplc="BD68B65C">
      <w:numFmt w:val="bullet"/>
      <w:lvlText w:val=""/>
      <w:lvlJc w:val="left"/>
      <w:pPr>
        <w:ind w:left="720" w:hanging="360"/>
      </w:pPr>
      <w:rPr>
        <w:rFonts w:ascii="Wingdings" w:eastAsiaTheme="minorHAnsi" w:hAnsi="Wingdings" w:cstheme="minorBidi"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35" w15:restartNumberingAfterBreak="0">
    <w:nsid w:val="7D057D40"/>
    <w:multiLevelType w:val="hybridMultilevel"/>
    <w:tmpl w:val="8EEED1DE"/>
    <w:lvl w:ilvl="0" w:tplc="F58CAD4A">
      <w:numFmt w:val="bullet"/>
      <w:lvlText w:val=""/>
      <w:lvlJc w:val="left"/>
      <w:pPr>
        <w:ind w:left="720" w:hanging="360"/>
      </w:pPr>
      <w:rPr>
        <w:rFonts w:ascii="Wingdings" w:eastAsiaTheme="minorHAnsi" w:hAnsi="Wingdings" w:cstheme="minorBidi"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num w:numId="1" w16cid:durableId="624581868">
    <w:abstractNumId w:val="4"/>
  </w:num>
  <w:num w:numId="2" w16cid:durableId="1622684318">
    <w:abstractNumId w:val="31"/>
  </w:num>
  <w:num w:numId="3" w16cid:durableId="256642815">
    <w:abstractNumId w:val="17"/>
  </w:num>
  <w:num w:numId="4" w16cid:durableId="176778665">
    <w:abstractNumId w:val="14"/>
  </w:num>
  <w:num w:numId="5" w16cid:durableId="1175342167">
    <w:abstractNumId w:val="11"/>
  </w:num>
  <w:num w:numId="6" w16cid:durableId="75707559">
    <w:abstractNumId w:val="32"/>
  </w:num>
  <w:num w:numId="7" w16cid:durableId="2107073260">
    <w:abstractNumId w:val="22"/>
  </w:num>
  <w:num w:numId="8" w16cid:durableId="703944438">
    <w:abstractNumId w:val="25"/>
  </w:num>
  <w:num w:numId="9" w16cid:durableId="1130392137">
    <w:abstractNumId w:val="29"/>
  </w:num>
  <w:num w:numId="10" w16cid:durableId="1883593901">
    <w:abstractNumId w:val="27"/>
  </w:num>
  <w:num w:numId="11" w16cid:durableId="1382169005">
    <w:abstractNumId w:val="20"/>
  </w:num>
  <w:num w:numId="12" w16cid:durableId="50006463">
    <w:abstractNumId w:val="35"/>
  </w:num>
  <w:num w:numId="13" w16cid:durableId="1849559095">
    <w:abstractNumId w:val="24"/>
  </w:num>
  <w:num w:numId="14" w16cid:durableId="481192410">
    <w:abstractNumId w:val="18"/>
  </w:num>
  <w:num w:numId="15" w16cid:durableId="1618608513">
    <w:abstractNumId w:val="1"/>
  </w:num>
  <w:num w:numId="16" w16cid:durableId="1795908708">
    <w:abstractNumId w:val="19"/>
  </w:num>
  <w:num w:numId="17" w16cid:durableId="145050929">
    <w:abstractNumId w:val="9"/>
  </w:num>
  <w:num w:numId="18" w16cid:durableId="16278843">
    <w:abstractNumId w:val="13"/>
  </w:num>
  <w:num w:numId="19" w16cid:durableId="663360187">
    <w:abstractNumId w:val="0"/>
  </w:num>
  <w:num w:numId="20" w16cid:durableId="1179201256">
    <w:abstractNumId w:val="7"/>
  </w:num>
  <w:num w:numId="21" w16cid:durableId="980888350">
    <w:abstractNumId w:val="3"/>
  </w:num>
  <w:num w:numId="22" w16cid:durableId="243731370">
    <w:abstractNumId w:val="21"/>
  </w:num>
  <w:num w:numId="23" w16cid:durableId="1390181108">
    <w:abstractNumId w:val="12"/>
  </w:num>
  <w:num w:numId="24" w16cid:durableId="144321562">
    <w:abstractNumId w:val="26"/>
  </w:num>
  <w:num w:numId="25" w16cid:durableId="281151433">
    <w:abstractNumId w:val="2"/>
  </w:num>
  <w:num w:numId="26" w16cid:durableId="1826966781">
    <w:abstractNumId w:val="8"/>
  </w:num>
  <w:num w:numId="27" w16cid:durableId="1927884376">
    <w:abstractNumId w:val="15"/>
  </w:num>
  <w:num w:numId="28" w16cid:durableId="2112773757">
    <w:abstractNumId w:val="30"/>
  </w:num>
  <w:num w:numId="29" w16cid:durableId="1806774919">
    <w:abstractNumId w:val="15"/>
    <w:lvlOverride w:ilvl="0">
      <w:startOverride w:val="4"/>
    </w:lvlOverride>
  </w:num>
  <w:num w:numId="30" w16cid:durableId="1522010474">
    <w:abstractNumId w:val="6"/>
  </w:num>
  <w:num w:numId="31" w16cid:durableId="7948700">
    <w:abstractNumId w:val="30"/>
    <w:lvlOverride w:ilvl="0">
      <w:startOverride w:val="3"/>
    </w:lvlOverride>
    <w:lvlOverride w:ilvl="1">
      <w:startOverride w:val="3"/>
    </w:lvlOverride>
  </w:num>
  <w:num w:numId="32" w16cid:durableId="415982217">
    <w:abstractNumId w:val="34"/>
  </w:num>
  <w:num w:numId="33" w16cid:durableId="283661204">
    <w:abstractNumId w:val="33"/>
  </w:num>
  <w:num w:numId="34" w16cid:durableId="948971424">
    <w:abstractNumId w:val="16"/>
  </w:num>
  <w:num w:numId="35" w16cid:durableId="1579368904">
    <w:abstractNumId w:val="23"/>
  </w:num>
  <w:num w:numId="36" w16cid:durableId="1944527957">
    <w:abstractNumId w:val="10"/>
  </w:num>
  <w:num w:numId="37" w16cid:durableId="1343511898">
    <w:abstractNumId w:val="28"/>
  </w:num>
  <w:num w:numId="38" w16cid:durableId="344406592">
    <w:abstractNumId w:val="5"/>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70"/>
  <w:activeWritingStyle w:appName="MSWord" w:lang="fr-BE" w:vendorID="64" w:dllVersion="0" w:nlCheck="1" w:checkStyle="0"/>
  <w:activeWritingStyle w:appName="MSWord" w:lang="fr-FR" w:vendorID="64" w:dllVersion="0" w:nlCheck="1" w:checkStyle="0"/>
  <w:activeWritingStyle w:appName="MSWord" w:lang="en-US" w:vendorID="64" w:dllVersion="0" w:nlCheck="1" w:checkStyle="0"/>
  <w:activeWritingStyle w:appName="MSWord" w:lang="en-GB" w:vendorID="64" w:dllVersion="0" w:nlCheck="1" w:checkStyle="0"/>
  <w:activeWritingStyle w:appName="MSWord" w:lang="nl-NL" w:vendorID="64" w:dllVersion="0" w:nlCheck="1" w:checkStyle="0"/>
  <w:activeWritingStyle w:appName="MSWord" w:lang="nl-BE" w:vendorID="64" w:dllVersion="0" w:nlCheck="1" w:checkStyle="0"/>
  <w:activeWritingStyle w:appName="MSWord" w:lang="fr-FR" w:vendorID="64" w:dllVersion="6" w:nlCheck="1" w:checkStyle="0"/>
  <w:activeWritingStyle w:appName="MSWord" w:lang="fr-BE" w:vendorID="64" w:dllVersion="6" w:nlCheck="1" w:checkStyle="0"/>
  <w:activeWritingStyle w:appName="MSWord" w:lang="en-US" w:vendorID="64" w:dllVersion="6" w:nlCheck="1" w:checkStyle="1"/>
  <w:activeWritingStyle w:appName="MSWord" w:lang="en-GB" w:vendorID="64" w:dllVersion="6" w:nlCheck="1" w:checkStyle="1"/>
  <w:activeWritingStyle w:appName="MSWord" w:lang="nl-NL" w:vendorID="64" w:dllVersion="6" w:nlCheck="1" w:checkStyle="0"/>
  <w:activeWritingStyle w:appName="MSWord" w:lang="fr-FR" w:vendorID="64" w:dllVersion="4096" w:nlCheck="1" w:checkStyle="0"/>
  <w:activeWritingStyle w:appName="MSWord" w:lang="en-US" w:vendorID="64" w:dllVersion="4096" w:nlCheck="1" w:checkStyle="0"/>
  <w:activeWritingStyle w:appName="MSWord" w:lang="en-GB" w:vendorID="64" w:dllVersion="4096" w:nlCheck="1" w:checkStyle="0"/>
  <w:activeWritingStyle w:appName="MSWord" w:lang="nl-NL" w:vendorID="64" w:dllVersion="4096" w:nlCheck="1" w:checkStyle="0"/>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46577"/>
    <w:rsid w:val="000001BC"/>
    <w:rsid w:val="00000419"/>
    <w:rsid w:val="000008A7"/>
    <w:rsid w:val="00000B00"/>
    <w:rsid w:val="0000121B"/>
    <w:rsid w:val="00001348"/>
    <w:rsid w:val="0000184E"/>
    <w:rsid w:val="0000185F"/>
    <w:rsid w:val="000018F7"/>
    <w:rsid w:val="00001C75"/>
    <w:rsid w:val="000020A0"/>
    <w:rsid w:val="000025FC"/>
    <w:rsid w:val="00002D4F"/>
    <w:rsid w:val="00002FE1"/>
    <w:rsid w:val="000033F1"/>
    <w:rsid w:val="00003517"/>
    <w:rsid w:val="00003C60"/>
    <w:rsid w:val="00003E78"/>
    <w:rsid w:val="0000416E"/>
    <w:rsid w:val="00004315"/>
    <w:rsid w:val="00004361"/>
    <w:rsid w:val="00004543"/>
    <w:rsid w:val="00004E01"/>
    <w:rsid w:val="00004E41"/>
    <w:rsid w:val="00004EE2"/>
    <w:rsid w:val="00004FCE"/>
    <w:rsid w:val="00004FFF"/>
    <w:rsid w:val="00005ACB"/>
    <w:rsid w:val="00005C74"/>
    <w:rsid w:val="0000609C"/>
    <w:rsid w:val="00006333"/>
    <w:rsid w:val="0000638D"/>
    <w:rsid w:val="00006443"/>
    <w:rsid w:val="00006844"/>
    <w:rsid w:val="00006AAD"/>
    <w:rsid w:val="00006CEC"/>
    <w:rsid w:val="00006D2A"/>
    <w:rsid w:val="00007087"/>
    <w:rsid w:val="0000730A"/>
    <w:rsid w:val="00007460"/>
    <w:rsid w:val="000077C9"/>
    <w:rsid w:val="0000789F"/>
    <w:rsid w:val="0001063D"/>
    <w:rsid w:val="0001065A"/>
    <w:rsid w:val="00010786"/>
    <w:rsid w:val="00010C5B"/>
    <w:rsid w:val="00011407"/>
    <w:rsid w:val="00011A79"/>
    <w:rsid w:val="00011A9A"/>
    <w:rsid w:val="0001218A"/>
    <w:rsid w:val="000125C5"/>
    <w:rsid w:val="00012FBF"/>
    <w:rsid w:val="00013298"/>
    <w:rsid w:val="00013581"/>
    <w:rsid w:val="00013740"/>
    <w:rsid w:val="000137C6"/>
    <w:rsid w:val="00013AFC"/>
    <w:rsid w:val="00013DDF"/>
    <w:rsid w:val="000142DD"/>
    <w:rsid w:val="000147FB"/>
    <w:rsid w:val="00014A9B"/>
    <w:rsid w:val="00014B8D"/>
    <w:rsid w:val="00014C7A"/>
    <w:rsid w:val="00014D09"/>
    <w:rsid w:val="00014FAD"/>
    <w:rsid w:val="000150F6"/>
    <w:rsid w:val="00015555"/>
    <w:rsid w:val="0001565F"/>
    <w:rsid w:val="000156D3"/>
    <w:rsid w:val="0001579F"/>
    <w:rsid w:val="00015845"/>
    <w:rsid w:val="00015DFB"/>
    <w:rsid w:val="00016171"/>
    <w:rsid w:val="00016BA2"/>
    <w:rsid w:val="00016C43"/>
    <w:rsid w:val="00017557"/>
    <w:rsid w:val="00017B68"/>
    <w:rsid w:val="000201A0"/>
    <w:rsid w:val="0002027E"/>
    <w:rsid w:val="0002043E"/>
    <w:rsid w:val="0002051E"/>
    <w:rsid w:val="0002064E"/>
    <w:rsid w:val="000208E0"/>
    <w:rsid w:val="0002097C"/>
    <w:rsid w:val="00020B0C"/>
    <w:rsid w:val="00020D39"/>
    <w:rsid w:val="00020EC5"/>
    <w:rsid w:val="00020F45"/>
    <w:rsid w:val="000218BE"/>
    <w:rsid w:val="00021F37"/>
    <w:rsid w:val="00022235"/>
    <w:rsid w:val="000225F4"/>
    <w:rsid w:val="00022629"/>
    <w:rsid w:val="0002268C"/>
    <w:rsid w:val="00022830"/>
    <w:rsid w:val="000235D4"/>
    <w:rsid w:val="0002382E"/>
    <w:rsid w:val="00023CA1"/>
    <w:rsid w:val="000241EE"/>
    <w:rsid w:val="0002432F"/>
    <w:rsid w:val="0002446D"/>
    <w:rsid w:val="00024798"/>
    <w:rsid w:val="00024B4C"/>
    <w:rsid w:val="00024D84"/>
    <w:rsid w:val="0002507A"/>
    <w:rsid w:val="000253E8"/>
    <w:rsid w:val="000258F6"/>
    <w:rsid w:val="00025B14"/>
    <w:rsid w:val="00025CDF"/>
    <w:rsid w:val="00025E10"/>
    <w:rsid w:val="00025F44"/>
    <w:rsid w:val="000260DF"/>
    <w:rsid w:val="00026513"/>
    <w:rsid w:val="0002684D"/>
    <w:rsid w:val="00026F05"/>
    <w:rsid w:val="00026F68"/>
    <w:rsid w:val="00026FC2"/>
    <w:rsid w:val="0002701E"/>
    <w:rsid w:val="000274DF"/>
    <w:rsid w:val="0002792D"/>
    <w:rsid w:val="00027977"/>
    <w:rsid w:val="00027ADC"/>
    <w:rsid w:val="000306A0"/>
    <w:rsid w:val="000306DC"/>
    <w:rsid w:val="00030794"/>
    <w:rsid w:val="00030BC2"/>
    <w:rsid w:val="00030DE7"/>
    <w:rsid w:val="00030ECE"/>
    <w:rsid w:val="00031301"/>
    <w:rsid w:val="00031867"/>
    <w:rsid w:val="00031CF0"/>
    <w:rsid w:val="00032AC2"/>
    <w:rsid w:val="00032CA3"/>
    <w:rsid w:val="00033491"/>
    <w:rsid w:val="000339B4"/>
    <w:rsid w:val="00033A98"/>
    <w:rsid w:val="00034618"/>
    <w:rsid w:val="0003473C"/>
    <w:rsid w:val="000347C4"/>
    <w:rsid w:val="00034C0A"/>
    <w:rsid w:val="00035096"/>
    <w:rsid w:val="00036677"/>
    <w:rsid w:val="00036B23"/>
    <w:rsid w:val="00036C14"/>
    <w:rsid w:val="000376DE"/>
    <w:rsid w:val="000378AD"/>
    <w:rsid w:val="00037DE7"/>
    <w:rsid w:val="00037F60"/>
    <w:rsid w:val="000408CA"/>
    <w:rsid w:val="00040A4B"/>
    <w:rsid w:val="00040E23"/>
    <w:rsid w:val="00041685"/>
    <w:rsid w:val="0004188C"/>
    <w:rsid w:val="00041C37"/>
    <w:rsid w:val="000424A7"/>
    <w:rsid w:val="000424F7"/>
    <w:rsid w:val="000425AA"/>
    <w:rsid w:val="00042947"/>
    <w:rsid w:val="0004295C"/>
    <w:rsid w:val="00042C6E"/>
    <w:rsid w:val="000437BB"/>
    <w:rsid w:val="00043801"/>
    <w:rsid w:val="000438A4"/>
    <w:rsid w:val="000438C6"/>
    <w:rsid w:val="00043964"/>
    <w:rsid w:val="00043E28"/>
    <w:rsid w:val="000440AC"/>
    <w:rsid w:val="000441B9"/>
    <w:rsid w:val="0004424E"/>
    <w:rsid w:val="00044394"/>
    <w:rsid w:val="00044418"/>
    <w:rsid w:val="00044486"/>
    <w:rsid w:val="000448F2"/>
    <w:rsid w:val="00044B4D"/>
    <w:rsid w:val="00044D4C"/>
    <w:rsid w:val="000454AD"/>
    <w:rsid w:val="000454BF"/>
    <w:rsid w:val="000455C5"/>
    <w:rsid w:val="00045B12"/>
    <w:rsid w:val="00045DA3"/>
    <w:rsid w:val="0004617F"/>
    <w:rsid w:val="00046354"/>
    <w:rsid w:val="000469D7"/>
    <w:rsid w:val="00046C07"/>
    <w:rsid w:val="00046E35"/>
    <w:rsid w:val="00047190"/>
    <w:rsid w:val="00047B8D"/>
    <w:rsid w:val="00047DD8"/>
    <w:rsid w:val="00047F47"/>
    <w:rsid w:val="0005043A"/>
    <w:rsid w:val="00050558"/>
    <w:rsid w:val="00050708"/>
    <w:rsid w:val="00051422"/>
    <w:rsid w:val="00051ECE"/>
    <w:rsid w:val="000521C0"/>
    <w:rsid w:val="00052307"/>
    <w:rsid w:val="000525BB"/>
    <w:rsid w:val="00052B25"/>
    <w:rsid w:val="00052DE7"/>
    <w:rsid w:val="00053039"/>
    <w:rsid w:val="0005336F"/>
    <w:rsid w:val="0005371E"/>
    <w:rsid w:val="00053A2F"/>
    <w:rsid w:val="00053FF6"/>
    <w:rsid w:val="000544D5"/>
    <w:rsid w:val="00054538"/>
    <w:rsid w:val="000547C1"/>
    <w:rsid w:val="00054F49"/>
    <w:rsid w:val="00054F9D"/>
    <w:rsid w:val="00055DBF"/>
    <w:rsid w:val="00055E3C"/>
    <w:rsid w:val="000560E8"/>
    <w:rsid w:val="000562CD"/>
    <w:rsid w:val="000566A1"/>
    <w:rsid w:val="000568D0"/>
    <w:rsid w:val="000568FA"/>
    <w:rsid w:val="00056E48"/>
    <w:rsid w:val="000574C5"/>
    <w:rsid w:val="0005758F"/>
    <w:rsid w:val="00057BA8"/>
    <w:rsid w:val="00057D34"/>
    <w:rsid w:val="00057E9F"/>
    <w:rsid w:val="00060445"/>
    <w:rsid w:val="000608AB"/>
    <w:rsid w:val="00060EFB"/>
    <w:rsid w:val="00061044"/>
    <w:rsid w:val="0006109F"/>
    <w:rsid w:val="0006147C"/>
    <w:rsid w:val="00061644"/>
    <w:rsid w:val="00061BAB"/>
    <w:rsid w:val="00061CB0"/>
    <w:rsid w:val="000621B6"/>
    <w:rsid w:val="00062859"/>
    <w:rsid w:val="00062A29"/>
    <w:rsid w:val="00062C83"/>
    <w:rsid w:val="00062C9B"/>
    <w:rsid w:val="00062E16"/>
    <w:rsid w:val="00062F86"/>
    <w:rsid w:val="00063200"/>
    <w:rsid w:val="000639FB"/>
    <w:rsid w:val="00063C67"/>
    <w:rsid w:val="00064A20"/>
    <w:rsid w:val="00064CF6"/>
    <w:rsid w:val="00065403"/>
    <w:rsid w:val="00065A5F"/>
    <w:rsid w:val="00065C20"/>
    <w:rsid w:val="00065F0E"/>
    <w:rsid w:val="00065F70"/>
    <w:rsid w:val="000661F3"/>
    <w:rsid w:val="000664F5"/>
    <w:rsid w:val="0006671B"/>
    <w:rsid w:val="000668C2"/>
    <w:rsid w:val="000669EF"/>
    <w:rsid w:val="00066C3F"/>
    <w:rsid w:val="000672FA"/>
    <w:rsid w:val="000673D3"/>
    <w:rsid w:val="00067CB7"/>
    <w:rsid w:val="00067DD8"/>
    <w:rsid w:val="00067E83"/>
    <w:rsid w:val="0007000E"/>
    <w:rsid w:val="00070298"/>
    <w:rsid w:val="00070453"/>
    <w:rsid w:val="000705F9"/>
    <w:rsid w:val="00070AFB"/>
    <w:rsid w:val="00070E57"/>
    <w:rsid w:val="00071047"/>
    <w:rsid w:val="000710A2"/>
    <w:rsid w:val="0007113B"/>
    <w:rsid w:val="0007208C"/>
    <w:rsid w:val="0007240D"/>
    <w:rsid w:val="00072A80"/>
    <w:rsid w:val="000730A0"/>
    <w:rsid w:val="000735A4"/>
    <w:rsid w:val="0007361F"/>
    <w:rsid w:val="00073861"/>
    <w:rsid w:val="00073BFE"/>
    <w:rsid w:val="00073D42"/>
    <w:rsid w:val="00073E11"/>
    <w:rsid w:val="00073FA3"/>
    <w:rsid w:val="000740B1"/>
    <w:rsid w:val="00074314"/>
    <w:rsid w:val="00074B34"/>
    <w:rsid w:val="00075479"/>
    <w:rsid w:val="0007589F"/>
    <w:rsid w:val="000758FC"/>
    <w:rsid w:val="00075980"/>
    <w:rsid w:val="000760C9"/>
    <w:rsid w:val="000762C2"/>
    <w:rsid w:val="000762C7"/>
    <w:rsid w:val="00076340"/>
    <w:rsid w:val="000763E5"/>
    <w:rsid w:val="0007692A"/>
    <w:rsid w:val="00076BC8"/>
    <w:rsid w:val="00077316"/>
    <w:rsid w:val="00077376"/>
    <w:rsid w:val="00077F10"/>
    <w:rsid w:val="000802D5"/>
    <w:rsid w:val="0008033D"/>
    <w:rsid w:val="00080E08"/>
    <w:rsid w:val="00081021"/>
    <w:rsid w:val="000815B9"/>
    <w:rsid w:val="00081C39"/>
    <w:rsid w:val="00081F99"/>
    <w:rsid w:val="0008248D"/>
    <w:rsid w:val="00083788"/>
    <w:rsid w:val="00083949"/>
    <w:rsid w:val="00083EEF"/>
    <w:rsid w:val="00084108"/>
    <w:rsid w:val="000846FE"/>
    <w:rsid w:val="00084974"/>
    <w:rsid w:val="00084DEE"/>
    <w:rsid w:val="000853FF"/>
    <w:rsid w:val="00085469"/>
    <w:rsid w:val="00085631"/>
    <w:rsid w:val="00085778"/>
    <w:rsid w:val="000857CC"/>
    <w:rsid w:val="0008598B"/>
    <w:rsid w:val="0008639A"/>
    <w:rsid w:val="0008679F"/>
    <w:rsid w:val="00086889"/>
    <w:rsid w:val="00086B20"/>
    <w:rsid w:val="00086C91"/>
    <w:rsid w:val="00086EE8"/>
    <w:rsid w:val="00086F0A"/>
    <w:rsid w:val="00087274"/>
    <w:rsid w:val="00090604"/>
    <w:rsid w:val="00090913"/>
    <w:rsid w:val="000909CC"/>
    <w:rsid w:val="00090C3D"/>
    <w:rsid w:val="00090CF1"/>
    <w:rsid w:val="00090E50"/>
    <w:rsid w:val="00091227"/>
    <w:rsid w:val="00091368"/>
    <w:rsid w:val="0009148C"/>
    <w:rsid w:val="00091B19"/>
    <w:rsid w:val="00092090"/>
    <w:rsid w:val="00092BC2"/>
    <w:rsid w:val="00092C90"/>
    <w:rsid w:val="00092E20"/>
    <w:rsid w:val="00093161"/>
    <w:rsid w:val="000933BE"/>
    <w:rsid w:val="00093637"/>
    <w:rsid w:val="000937EA"/>
    <w:rsid w:val="00093BB6"/>
    <w:rsid w:val="00094328"/>
    <w:rsid w:val="00094536"/>
    <w:rsid w:val="00094995"/>
    <w:rsid w:val="00094F11"/>
    <w:rsid w:val="000951EE"/>
    <w:rsid w:val="000955BE"/>
    <w:rsid w:val="00095738"/>
    <w:rsid w:val="00095992"/>
    <w:rsid w:val="0009620B"/>
    <w:rsid w:val="00096256"/>
    <w:rsid w:val="000966F6"/>
    <w:rsid w:val="0009670E"/>
    <w:rsid w:val="00096979"/>
    <w:rsid w:val="00096D01"/>
    <w:rsid w:val="00096D21"/>
    <w:rsid w:val="00096E6D"/>
    <w:rsid w:val="00097171"/>
    <w:rsid w:val="000972B8"/>
    <w:rsid w:val="00097B25"/>
    <w:rsid w:val="00097FFE"/>
    <w:rsid w:val="000A0633"/>
    <w:rsid w:val="000A074C"/>
    <w:rsid w:val="000A0849"/>
    <w:rsid w:val="000A0DEA"/>
    <w:rsid w:val="000A1B6A"/>
    <w:rsid w:val="000A1E37"/>
    <w:rsid w:val="000A1F74"/>
    <w:rsid w:val="000A2006"/>
    <w:rsid w:val="000A211B"/>
    <w:rsid w:val="000A272B"/>
    <w:rsid w:val="000A2D94"/>
    <w:rsid w:val="000A3012"/>
    <w:rsid w:val="000A304F"/>
    <w:rsid w:val="000A3129"/>
    <w:rsid w:val="000A324E"/>
    <w:rsid w:val="000A3363"/>
    <w:rsid w:val="000A35E6"/>
    <w:rsid w:val="000A35FB"/>
    <w:rsid w:val="000A364E"/>
    <w:rsid w:val="000A37C9"/>
    <w:rsid w:val="000A396D"/>
    <w:rsid w:val="000A3EBA"/>
    <w:rsid w:val="000A45C1"/>
    <w:rsid w:val="000A49F2"/>
    <w:rsid w:val="000A4A07"/>
    <w:rsid w:val="000A4CD9"/>
    <w:rsid w:val="000A4F3A"/>
    <w:rsid w:val="000A501E"/>
    <w:rsid w:val="000A51D4"/>
    <w:rsid w:val="000A5260"/>
    <w:rsid w:val="000A548B"/>
    <w:rsid w:val="000A54B9"/>
    <w:rsid w:val="000A56AE"/>
    <w:rsid w:val="000A5D7C"/>
    <w:rsid w:val="000A6128"/>
    <w:rsid w:val="000A66E0"/>
    <w:rsid w:val="000A6B2F"/>
    <w:rsid w:val="000A6C16"/>
    <w:rsid w:val="000A6E92"/>
    <w:rsid w:val="000A6F85"/>
    <w:rsid w:val="000A7169"/>
    <w:rsid w:val="000A79D9"/>
    <w:rsid w:val="000A7A36"/>
    <w:rsid w:val="000A7F86"/>
    <w:rsid w:val="000B0503"/>
    <w:rsid w:val="000B051A"/>
    <w:rsid w:val="000B05BF"/>
    <w:rsid w:val="000B0AAC"/>
    <w:rsid w:val="000B0CC1"/>
    <w:rsid w:val="000B171B"/>
    <w:rsid w:val="000B187F"/>
    <w:rsid w:val="000B18B1"/>
    <w:rsid w:val="000B1B51"/>
    <w:rsid w:val="000B1B58"/>
    <w:rsid w:val="000B1D69"/>
    <w:rsid w:val="000B1F83"/>
    <w:rsid w:val="000B24ED"/>
    <w:rsid w:val="000B2C3B"/>
    <w:rsid w:val="000B2D0A"/>
    <w:rsid w:val="000B3CDD"/>
    <w:rsid w:val="000B3DA2"/>
    <w:rsid w:val="000B41FD"/>
    <w:rsid w:val="000B4260"/>
    <w:rsid w:val="000B4CA0"/>
    <w:rsid w:val="000B4E97"/>
    <w:rsid w:val="000B4F04"/>
    <w:rsid w:val="000B50BB"/>
    <w:rsid w:val="000B5337"/>
    <w:rsid w:val="000B5797"/>
    <w:rsid w:val="000B5E1B"/>
    <w:rsid w:val="000B5EDB"/>
    <w:rsid w:val="000B6024"/>
    <w:rsid w:val="000B62A3"/>
    <w:rsid w:val="000B66D4"/>
    <w:rsid w:val="000B67B9"/>
    <w:rsid w:val="000B737A"/>
    <w:rsid w:val="000B7DDF"/>
    <w:rsid w:val="000C03CE"/>
    <w:rsid w:val="000C054B"/>
    <w:rsid w:val="000C0747"/>
    <w:rsid w:val="000C0A36"/>
    <w:rsid w:val="000C0EDA"/>
    <w:rsid w:val="000C1425"/>
    <w:rsid w:val="000C1527"/>
    <w:rsid w:val="000C1674"/>
    <w:rsid w:val="000C1930"/>
    <w:rsid w:val="000C1B7D"/>
    <w:rsid w:val="000C1C48"/>
    <w:rsid w:val="000C1F12"/>
    <w:rsid w:val="000C2041"/>
    <w:rsid w:val="000C273D"/>
    <w:rsid w:val="000C297A"/>
    <w:rsid w:val="000C29C9"/>
    <w:rsid w:val="000C2AA7"/>
    <w:rsid w:val="000C2B30"/>
    <w:rsid w:val="000C2C40"/>
    <w:rsid w:val="000C2E37"/>
    <w:rsid w:val="000C3847"/>
    <w:rsid w:val="000C3C99"/>
    <w:rsid w:val="000C3D56"/>
    <w:rsid w:val="000C41FA"/>
    <w:rsid w:val="000C457D"/>
    <w:rsid w:val="000C4690"/>
    <w:rsid w:val="000C46E9"/>
    <w:rsid w:val="000C487C"/>
    <w:rsid w:val="000C49C3"/>
    <w:rsid w:val="000C542C"/>
    <w:rsid w:val="000C5953"/>
    <w:rsid w:val="000C7F99"/>
    <w:rsid w:val="000D0342"/>
    <w:rsid w:val="000D0432"/>
    <w:rsid w:val="000D071F"/>
    <w:rsid w:val="000D0A17"/>
    <w:rsid w:val="000D0E60"/>
    <w:rsid w:val="000D109C"/>
    <w:rsid w:val="000D11A2"/>
    <w:rsid w:val="000D14D3"/>
    <w:rsid w:val="000D1D80"/>
    <w:rsid w:val="000D1F43"/>
    <w:rsid w:val="000D1FBC"/>
    <w:rsid w:val="000D27B9"/>
    <w:rsid w:val="000D2860"/>
    <w:rsid w:val="000D28AB"/>
    <w:rsid w:val="000D3F76"/>
    <w:rsid w:val="000D45D2"/>
    <w:rsid w:val="000D4D17"/>
    <w:rsid w:val="000D4F02"/>
    <w:rsid w:val="000D50FD"/>
    <w:rsid w:val="000D5A50"/>
    <w:rsid w:val="000D5D0F"/>
    <w:rsid w:val="000D68F0"/>
    <w:rsid w:val="000D727B"/>
    <w:rsid w:val="000D73A8"/>
    <w:rsid w:val="000D7522"/>
    <w:rsid w:val="000E064E"/>
    <w:rsid w:val="000E0AA8"/>
    <w:rsid w:val="000E0E7E"/>
    <w:rsid w:val="000E1492"/>
    <w:rsid w:val="000E19CE"/>
    <w:rsid w:val="000E19D5"/>
    <w:rsid w:val="000E1A00"/>
    <w:rsid w:val="000E1B5C"/>
    <w:rsid w:val="000E2129"/>
    <w:rsid w:val="000E23C8"/>
    <w:rsid w:val="000E244B"/>
    <w:rsid w:val="000E2466"/>
    <w:rsid w:val="000E2657"/>
    <w:rsid w:val="000E269F"/>
    <w:rsid w:val="000E26ED"/>
    <w:rsid w:val="000E2A0F"/>
    <w:rsid w:val="000E2FF9"/>
    <w:rsid w:val="000E32B2"/>
    <w:rsid w:val="000E33B5"/>
    <w:rsid w:val="000E3455"/>
    <w:rsid w:val="000E3B8D"/>
    <w:rsid w:val="000E3C3C"/>
    <w:rsid w:val="000E3D6B"/>
    <w:rsid w:val="000E4218"/>
    <w:rsid w:val="000E453E"/>
    <w:rsid w:val="000E4636"/>
    <w:rsid w:val="000E468E"/>
    <w:rsid w:val="000E4A2D"/>
    <w:rsid w:val="000E4FED"/>
    <w:rsid w:val="000E50BD"/>
    <w:rsid w:val="000E5155"/>
    <w:rsid w:val="000E53B2"/>
    <w:rsid w:val="000E5F36"/>
    <w:rsid w:val="000E6321"/>
    <w:rsid w:val="000E77C4"/>
    <w:rsid w:val="000E77F8"/>
    <w:rsid w:val="000E7C88"/>
    <w:rsid w:val="000E7CC3"/>
    <w:rsid w:val="000F022D"/>
    <w:rsid w:val="000F0373"/>
    <w:rsid w:val="000F09F6"/>
    <w:rsid w:val="000F0EAF"/>
    <w:rsid w:val="000F0FE8"/>
    <w:rsid w:val="000F1038"/>
    <w:rsid w:val="000F12BD"/>
    <w:rsid w:val="000F1411"/>
    <w:rsid w:val="000F2264"/>
    <w:rsid w:val="000F270F"/>
    <w:rsid w:val="000F2A48"/>
    <w:rsid w:val="000F30B7"/>
    <w:rsid w:val="000F36AB"/>
    <w:rsid w:val="000F36FD"/>
    <w:rsid w:val="000F3772"/>
    <w:rsid w:val="000F37A6"/>
    <w:rsid w:val="000F395B"/>
    <w:rsid w:val="000F3EB7"/>
    <w:rsid w:val="000F4282"/>
    <w:rsid w:val="000F4284"/>
    <w:rsid w:val="000F436B"/>
    <w:rsid w:val="000F462F"/>
    <w:rsid w:val="000F49D9"/>
    <w:rsid w:val="000F4CA5"/>
    <w:rsid w:val="000F4CC2"/>
    <w:rsid w:val="000F549A"/>
    <w:rsid w:val="000F577B"/>
    <w:rsid w:val="000F5B64"/>
    <w:rsid w:val="000F5DAE"/>
    <w:rsid w:val="000F5ECA"/>
    <w:rsid w:val="000F5ED2"/>
    <w:rsid w:val="000F5F0F"/>
    <w:rsid w:val="000F613B"/>
    <w:rsid w:val="000F62C3"/>
    <w:rsid w:val="000F6B7E"/>
    <w:rsid w:val="000F6C62"/>
    <w:rsid w:val="000F72C2"/>
    <w:rsid w:val="000F7421"/>
    <w:rsid w:val="000F7508"/>
    <w:rsid w:val="000F770C"/>
    <w:rsid w:val="000F777A"/>
    <w:rsid w:val="000F783B"/>
    <w:rsid w:val="00100169"/>
    <w:rsid w:val="0010022A"/>
    <w:rsid w:val="00100548"/>
    <w:rsid w:val="0010075D"/>
    <w:rsid w:val="00100B61"/>
    <w:rsid w:val="00100FAD"/>
    <w:rsid w:val="001015DD"/>
    <w:rsid w:val="00101670"/>
    <w:rsid w:val="00101DCE"/>
    <w:rsid w:val="00101F42"/>
    <w:rsid w:val="00102BB5"/>
    <w:rsid w:val="0010302F"/>
    <w:rsid w:val="001032A6"/>
    <w:rsid w:val="00103E09"/>
    <w:rsid w:val="00104588"/>
    <w:rsid w:val="0010526C"/>
    <w:rsid w:val="001054DC"/>
    <w:rsid w:val="00105876"/>
    <w:rsid w:val="00105DD1"/>
    <w:rsid w:val="00106022"/>
    <w:rsid w:val="0010621C"/>
    <w:rsid w:val="00106268"/>
    <w:rsid w:val="00106576"/>
    <w:rsid w:val="0010674F"/>
    <w:rsid w:val="00106BB3"/>
    <w:rsid w:val="00106CD3"/>
    <w:rsid w:val="00106E8A"/>
    <w:rsid w:val="001071FC"/>
    <w:rsid w:val="00107455"/>
    <w:rsid w:val="00107D20"/>
    <w:rsid w:val="00107D60"/>
    <w:rsid w:val="0011027D"/>
    <w:rsid w:val="001102DD"/>
    <w:rsid w:val="0011043E"/>
    <w:rsid w:val="00110BD9"/>
    <w:rsid w:val="00110C48"/>
    <w:rsid w:val="001110FD"/>
    <w:rsid w:val="001112CE"/>
    <w:rsid w:val="001114AD"/>
    <w:rsid w:val="001117F3"/>
    <w:rsid w:val="0011188C"/>
    <w:rsid w:val="00111F28"/>
    <w:rsid w:val="0011211C"/>
    <w:rsid w:val="0011230F"/>
    <w:rsid w:val="00112644"/>
    <w:rsid w:val="001134D8"/>
    <w:rsid w:val="00113795"/>
    <w:rsid w:val="00113E67"/>
    <w:rsid w:val="001150C4"/>
    <w:rsid w:val="0011534A"/>
    <w:rsid w:val="00115507"/>
    <w:rsid w:val="0011552F"/>
    <w:rsid w:val="00115B7A"/>
    <w:rsid w:val="00115D6E"/>
    <w:rsid w:val="00116150"/>
    <w:rsid w:val="0011640D"/>
    <w:rsid w:val="00116500"/>
    <w:rsid w:val="0011699F"/>
    <w:rsid w:val="00116EDF"/>
    <w:rsid w:val="00117279"/>
    <w:rsid w:val="00117540"/>
    <w:rsid w:val="00117BA3"/>
    <w:rsid w:val="00120487"/>
    <w:rsid w:val="00120499"/>
    <w:rsid w:val="00120640"/>
    <w:rsid w:val="00120EA6"/>
    <w:rsid w:val="00121460"/>
    <w:rsid w:val="001214BF"/>
    <w:rsid w:val="0012164C"/>
    <w:rsid w:val="00121736"/>
    <w:rsid w:val="001217C8"/>
    <w:rsid w:val="001218BD"/>
    <w:rsid w:val="00121BCE"/>
    <w:rsid w:val="00121D12"/>
    <w:rsid w:val="00122133"/>
    <w:rsid w:val="00122533"/>
    <w:rsid w:val="00122929"/>
    <w:rsid w:val="001229BD"/>
    <w:rsid w:val="00122B0A"/>
    <w:rsid w:val="00122D18"/>
    <w:rsid w:val="00122D96"/>
    <w:rsid w:val="0012309E"/>
    <w:rsid w:val="0012317E"/>
    <w:rsid w:val="0012368B"/>
    <w:rsid w:val="00123743"/>
    <w:rsid w:val="00124552"/>
    <w:rsid w:val="0012476D"/>
    <w:rsid w:val="00124F16"/>
    <w:rsid w:val="00125921"/>
    <w:rsid w:val="0012598A"/>
    <w:rsid w:val="00125BC6"/>
    <w:rsid w:val="00125E88"/>
    <w:rsid w:val="00126010"/>
    <w:rsid w:val="00126122"/>
    <w:rsid w:val="001263B4"/>
    <w:rsid w:val="0012652F"/>
    <w:rsid w:val="00126786"/>
    <w:rsid w:val="001268E2"/>
    <w:rsid w:val="00126BC5"/>
    <w:rsid w:val="00126BDA"/>
    <w:rsid w:val="00127001"/>
    <w:rsid w:val="00127170"/>
    <w:rsid w:val="00127460"/>
    <w:rsid w:val="0012753A"/>
    <w:rsid w:val="00127874"/>
    <w:rsid w:val="00127900"/>
    <w:rsid w:val="00127D06"/>
    <w:rsid w:val="001300E1"/>
    <w:rsid w:val="00130128"/>
    <w:rsid w:val="00130260"/>
    <w:rsid w:val="00130315"/>
    <w:rsid w:val="0013042E"/>
    <w:rsid w:val="001304F3"/>
    <w:rsid w:val="001307CD"/>
    <w:rsid w:val="001308CC"/>
    <w:rsid w:val="00130C15"/>
    <w:rsid w:val="00130E5B"/>
    <w:rsid w:val="00130EDE"/>
    <w:rsid w:val="00131666"/>
    <w:rsid w:val="00131DA3"/>
    <w:rsid w:val="00131DDC"/>
    <w:rsid w:val="001322D5"/>
    <w:rsid w:val="00132C5B"/>
    <w:rsid w:val="00132DC8"/>
    <w:rsid w:val="00133627"/>
    <w:rsid w:val="001339E8"/>
    <w:rsid w:val="00133B0F"/>
    <w:rsid w:val="00133BC4"/>
    <w:rsid w:val="0013473E"/>
    <w:rsid w:val="001349E2"/>
    <w:rsid w:val="00134B6D"/>
    <w:rsid w:val="00135157"/>
    <w:rsid w:val="00135299"/>
    <w:rsid w:val="00135385"/>
    <w:rsid w:val="00135832"/>
    <w:rsid w:val="00135967"/>
    <w:rsid w:val="00135BA5"/>
    <w:rsid w:val="00135D09"/>
    <w:rsid w:val="00135FD1"/>
    <w:rsid w:val="001362E0"/>
    <w:rsid w:val="00136451"/>
    <w:rsid w:val="001364E9"/>
    <w:rsid w:val="00136699"/>
    <w:rsid w:val="001367C5"/>
    <w:rsid w:val="00137804"/>
    <w:rsid w:val="00137B5A"/>
    <w:rsid w:val="00137ECE"/>
    <w:rsid w:val="001400DC"/>
    <w:rsid w:val="00140296"/>
    <w:rsid w:val="00140535"/>
    <w:rsid w:val="00140821"/>
    <w:rsid w:val="00140EEF"/>
    <w:rsid w:val="001413BA"/>
    <w:rsid w:val="00141741"/>
    <w:rsid w:val="00141994"/>
    <w:rsid w:val="001419AB"/>
    <w:rsid w:val="00141CA8"/>
    <w:rsid w:val="00141E27"/>
    <w:rsid w:val="00141EC0"/>
    <w:rsid w:val="0014249C"/>
    <w:rsid w:val="00142AFE"/>
    <w:rsid w:val="00142CEB"/>
    <w:rsid w:val="00143110"/>
    <w:rsid w:val="0014315A"/>
    <w:rsid w:val="001431FB"/>
    <w:rsid w:val="001432DE"/>
    <w:rsid w:val="00143B4C"/>
    <w:rsid w:val="00143BF3"/>
    <w:rsid w:val="00143C31"/>
    <w:rsid w:val="00144104"/>
    <w:rsid w:val="001448C1"/>
    <w:rsid w:val="00144E40"/>
    <w:rsid w:val="001450A7"/>
    <w:rsid w:val="00145567"/>
    <w:rsid w:val="00145A35"/>
    <w:rsid w:val="00146368"/>
    <w:rsid w:val="00146CF4"/>
    <w:rsid w:val="001478D3"/>
    <w:rsid w:val="00147A7B"/>
    <w:rsid w:val="0015020F"/>
    <w:rsid w:val="0015041E"/>
    <w:rsid w:val="001506F5"/>
    <w:rsid w:val="001508A3"/>
    <w:rsid w:val="001509AC"/>
    <w:rsid w:val="00150BB1"/>
    <w:rsid w:val="001510B1"/>
    <w:rsid w:val="001511E2"/>
    <w:rsid w:val="00151281"/>
    <w:rsid w:val="001512B6"/>
    <w:rsid w:val="0015173A"/>
    <w:rsid w:val="00151763"/>
    <w:rsid w:val="001518D6"/>
    <w:rsid w:val="00151B39"/>
    <w:rsid w:val="00151CCB"/>
    <w:rsid w:val="00151E21"/>
    <w:rsid w:val="0015213A"/>
    <w:rsid w:val="00152863"/>
    <w:rsid w:val="00152DA1"/>
    <w:rsid w:val="0015305E"/>
    <w:rsid w:val="0015317D"/>
    <w:rsid w:val="00153414"/>
    <w:rsid w:val="00153678"/>
    <w:rsid w:val="00153CCB"/>
    <w:rsid w:val="0015422C"/>
    <w:rsid w:val="00154401"/>
    <w:rsid w:val="0015472F"/>
    <w:rsid w:val="00154ACA"/>
    <w:rsid w:val="00154C4E"/>
    <w:rsid w:val="00154F4D"/>
    <w:rsid w:val="001555CB"/>
    <w:rsid w:val="0015560E"/>
    <w:rsid w:val="00155B9E"/>
    <w:rsid w:val="00155E9B"/>
    <w:rsid w:val="001563A5"/>
    <w:rsid w:val="00156A8D"/>
    <w:rsid w:val="00156FA0"/>
    <w:rsid w:val="00157044"/>
    <w:rsid w:val="001570E0"/>
    <w:rsid w:val="00157165"/>
    <w:rsid w:val="001602E4"/>
    <w:rsid w:val="001604CB"/>
    <w:rsid w:val="001604F9"/>
    <w:rsid w:val="0016071E"/>
    <w:rsid w:val="00160734"/>
    <w:rsid w:val="001609C6"/>
    <w:rsid w:val="00160B34"/>
    <w:rsid w:val="001611F5"/>
    <w:rsid w:val="00161FE0"/>
    <w:rsid w:val="001621DE"/>
    <w:rsid w:val="0016327D"/>
    <w:rsid w:val="001632AA"/>
    <w:rsid w:val="00163433"/>
    <w:rsid w:val="001636E6"/>
    <w:rsid w:val="001636EF"/>
    <w:rsid w:val="00164736"/>
    <w:rsid w:val="001647A1"/>
    <w:rsid w:val="001647D7"/>
    <w:rsid w:val="00164B8F"/>
    <w:rsid w:val="001652F6"/>
    <w:rsid w:val="00165F40"/>
    <w:rsid w:val="00165F6E"/>
    <w:rsid w:val="001665A9"/>
    <w:rsid w:val="0016680A"/>
    <w:rsid w:val="00167349"/>
    <w:rsid w:val="00167359"/>
    <w:rsid w:val="0016781C"/>
    <w:rsid w:val="00167A55"/>
    <w:rsid w:val="00167D37"/>
    <w:rsid w:val="00167DB0"/>
    <w:rsid w:val="00170020"/>
    <w:rsid w:val="001701DC"/>
    <w:rsid w:val="0017049B"/>
    <w:rsid w:val="00170577"/>
    <w:rsid w:val="00170B23"/>
    <w:rsid w:val="00170EC2"/>
    <w:rsid w:val="00171082"/>
    <w:rsid w:val="00171458"/>
    <w:rsid w:val="0017149C"/>
    <w:rsid w:val="001717A7"/>
    <w:rsid w:val="00171A7A"/>
    <w:rsid w:val="00171C02"/>
    <w:rsid w:val="00171E50"/>
    <w:rsid w:val="00171F08"/>
    <w:rsid w:val="00172192"/>
    <w:rsid w:val="00172219"/>
    <w:rsid w:val="0017235C"/>
    <w:rsid w:val="0017237B"/>
    <w:rsid w:val="00172582"/>
    <w:rsid w:val="0017264B"/>
    <w:rsid w:val="001729C0"/>
    <w:rsid w:val="00172B38"/>
    <w:rsid w:val="00172C04"/>
    <w:rsid w:val="00172C1F"/>
    <w:rsid w:val="00172E4D"/>
    <w:rsid w:val="001735D0"/>
    <w:rsid w:val="001736F2"/>
    <w:rsid w:val="00173880"/>
    <w:rsid w:val="00173A91"/>
    <w:rsid w:val="00173B80"/>
    <w:rsid w:val="00173FCE"/>
    <w:rsid w:val="00174736"/>
    <w:rsid w:val="001749BA"/>
    <w:rsid w:val="001756AA"/>
    <w:rsid w:val="00175722"/>
    <w:rsid w:val="001759B8"/>
    <w:rsid w:val="00175F5E"/>
    <w:rsid w:val="001761A9"/>
    <w:rsid w:val="0017626B"/>
    <w:rsid w:val="001762AD"/>
    <w:rsid w:val="00176607"/>
    <w:rsid w:val="00176B24"/>
    <w:rsid w:val="00176F2D"/>
    <w:rsid w:val="00176FF1"/>
    <w:rsid w:val="0017753F"/>
    <w:rsid w:val="00177576"/>
    <w:rsid w:val="001778F7"/>
    <w:rsid w:val="00177B40"/>
    <w:rsid w:val="00177C5F"/>
    <w:rsid w:val="00177C69"/>
    <w:rsid w:val="001806A9"/>
    <w:rsid w:val="00180AD1"/>
    <w:rsid w:val="00180B2C"/>
    <w:rsid w:val="0018112D"/>
    <w:rsid w:val="00181208"/>
    <w:rsid w:val="001812ED"/>
    <w:rsid w:val="00181913"/>
    <w:rsid w:val="00181B05"/>
    <w:rsid w:val="00181DCA"/>
    <w:rsid w:val="001827E4"/>
    <w:rsid w:val="00182A61"/>
    <w:rsid w:val="00182B4D"/>
    <w:rsid w:val="00182CBC"/>
    <w:rsid w:val="00183140"/>
    <w:rsid w:val="0018360C"/>
    <w:rsid w:val="00183BA2"/>
    <w:rsid w:val="00183D44"/>
    <w:rsid w:val="00183EF0"/>
    <w:rsid w:val="00184009"/>
    <w:rsid w:val="0018417C"/>
    <w:rsid w:val="001841D2"/>
    <w:rsid w:val="001842B1"/>
    <w:rsid w:val="001842E1"/>
    <w:rsid w:val="001843BE"/>
    <w:rsid w:val="00184576"/>
    <w:rsid w:val="001846AE"/>
    <w:rsid w:val="00185054"/>
    <w:rsid w:val="001852CA"/>
    <w:rsid w:val="00185419"/>
    <w:rsid w:val="00185602"/>
    <w:rsid w:val="001859CA"/>
    <w:rsid w:val="00185C9D"/>
    <w:rsid w:val="0018626A"/>
    <w:rsid w:val="00186593"/>
    <w:rsid w:val="00186820"/>
    <w:rsid w:val="001868B6"/>
    <w:rsid w:val="0018696E"/>
    <w:rsid w:val="00186A92"/>
    <w:rsid w:val="00186AC7"/>
    <w:rsid w:val="00186B37"/>
    <w:rsid w:val="0018704C"/>
    <w:rsid w:val="001873D5"/>
    <w:rsid w:val="00187A6D"/>
    <w:rsid w:val="00190A04"/>
    <w:rsid w:val="00190BC3"/>
    <w:rsid w:val="00190EBE"/>
    <w:rsid w:val="00191327"/>
    <w:rsid w:val="00191ECA"/>
    <w:rsid w:val="001920B0"/>
    <w:rsid w:val="0019210C"/>
    <w:rsid w:val="001922EF"/>
    <w:rsid w:val="00192849"/>
    <w:rsid w:val="001929FE"/>
    <w:rsid w:val="00192A29"/>
    <w:rsid w:val="00192AE5"/>
    <w:rsid w:val="00192D3F"/>
    <w:rsid w:val="0019311D"/>
    <w:rsid w:val="0019322A"/>
    <w:rsid w:val="001933BA"/>
    <w:rsid w:val="001944BD"/>
    <w:rsid w:val="001944CB"/>
    <w:rsid w:val="00194525"/>
    <w:rsid w:val="00194785"/>
    <w:rsid w:val="00194828"/>
    <w:rsid w:val="00194C3C"/>
    <w:rsid w:val="00194E63"/>
    <w:rsid w:val="0019524C"/>
    <w:rsid w:val="001955A2"/>
    <w:rsid w:val="0019580F"/>
    <w:rsid w:val="0019593A"/>
    <w:rsid w:val="00195AD2"/>
    <w:rsid w:val="00195AEE"/>
    <w:rsid w:val="00195C3E"/>
    <w:rsid w:val="001962E3"/>
    <w:rsid w:val="00196787"/>
    <w:rsid w:val="001967E8"/>
    <w:rsid w:val="00196894"/>
    <w:rsid w:val="00196BFE"/>
    <w:rsid w:val="00196C35"/>
    <w:rsid w:val="00196D00"/>
    <w:rsid w:val="00196E51"/>
    <w:rsid w:val="0019701E"/>
    <w:rsid w:val="00197742"/>
    <w:rsid w:val="00197EA2"/>
    <w:rsid w:val="001A04A1"/>
    <w:rsid w:val="001A0B66"/>
    <w:rsid w:val="001A1352"/>
    <w:rsid w:val="001A1B1C"/>
    <w:rsid w:val="001A1BC7"/>
    <w:rsid w:val="001A1EAF"/>
    <w:rsid w:val="001A2334"/>
    <w:rsid w:val="001A2597"/>
    <w:rsid w:val="001A2657"/>
    <w:rsid w:val="001A2701"/>
    <w:rsid w:val="001A2973"/>
    <w:rsid w:val="001A360D"/>
    <w:rsid w:val="001A3983"/>
    <w:rsid w:val="001A3BE0"/>
    <w:rsid w:val="001A3BF9"/>
    <w:rsid w:val="001A3D79"/>
    <w:rsid w:val="001A4153"/>
    <w:rsid w:val="001A511E"/>
    <w:rsid w:val="001A5BA5"/>
    <w:rsid w:val="001A5D9B"/>
    <w:rsid w:val="001A5F1A"/>
    <w:rsid w:val="001A608B"/>
    <w:rsid w:val="001A61D5"/>
    <w:rsid w:val="001A6492"/>
    <w:rsid w:val="001A6592"/>
    <w:rsid w:val="001A67B4"/>
    <w:rsid w:val="001A6C20"/>
    <w:rsid w:val="001A6C54"/>
    <w:rsid w:val="001A6F22"/>
    <w:rsid w:val="001A7526"/>
    <w:rsid w:val="001A75E4"/>
    <w:rsid w:val="001A7CB3"/>
    <w:rsid w:val="001A7EC2"/>
    <w:rsid w:val="001B00FB"/>
    <w:rsid w:val="001B02DA"/>
    <w:rsid w:val="001B0411"/>
    <w:rsid w:val="001B0981"/>
    <w:rsid w:val="001B125D"/>
    <w:rsid w:val="001B15E2"/>
    <w:rsid w:val="001B18D2"/>
    <w:rsid w:val="001B1CDE"/>
    <w:rsid w:val="001B1F2E"/>
    <w:rsid w:val="001B2104"/>
    <w:rsid w:val="001B2232"/>
    <w:rsid w:val="001B22CE"/>
    <w:rsid w:val="001B2D4F"/>
    <w:rsid w:val="001B3189"/>
    <w:rsid w:val="001B39B0"/>
    <w:rsid w:val="001B39E8"/>
    <w:rsid w:val="001B3AF8"/>
    <w:rsid w:val="001B3C91"/>
    <w:rsid w:val="001B3C98"/>
    <w:rsid w:val="001B3F3B"/>
    <w:rsid w:val="001B3F65"/>
    <w:rsid w:val="001B49FA"/>
    <w:rsid w:val="001B4A7F"/>
    <w:rsid w:val="001B5041"/>
    <w:rsid w:val="001B509F"/>
    <w:rsid w:val="001B55EC"/>
    <w:rsid w:val="001B57A4"/>
    <w:rsid w:val="001B5964"/>
    <w:rsid w:val="001B5FE3"/>
    <w:rsid w:val="001B6128"/>
    <w:rsid w:val="001B640F"/>
    <w:rsid w:val="001B679D"/>
    <w:rsid w:val="001B69DA"/>
    <w:rsid w:val="001B6BDE"/>
    <w:rsid w:val="001B6C32"/>
    <w:rsid w:val="001B736E"/>
    <w:rsid w:val="001B7625"/>
    <w:rsid w:val="001B7BA2"/>
    <w:rsid w:val="001B7EFF"/>
    <w:rsid w:val="001C0031"/>
    <w:rsid w:val="001C03E8"/>
    <w:rsid w:val="001C04E2"/>
    <w:rsid w:val="001C077D"/>
    <w:rsid w:val="001C0D3A"/>
    <w:rsid w:val="001C103F"/>
    <w:rsid w:val="001C11DB"/>
    <w:rsid w:val="001C122E"/>
    <w:rsid w:val="001C14CB"/>
    <w:rsid w:val="001C18C5"/>
    <w:rsid w:val="001C19A0"/>
    <w:rsid w:val="001C1B09"/>
    <w:rsid w:val="001C1C51"/>
    <w:rsid w:val="001C1E46"/>
    <w:rsid w:val="001C1F01"/>
    <w:rsid w:val="001C21A3"/>
    <w:rsid w:val="001C34AA"/>
    <w:rsid w:val="001C356B"/>
    <w:rsid w:val="001C3B7B"/>
    <w:rsid w:val="001C3CFE"/>
    <w:rsid w:val="001C46B4"/>
    <w:rsid w:val="001C4973"/>
    <w:rsid w:val="001C5016"/>
    <w:rsid w:val="001C5539"/>
    <w:rsid w:val="001C555F"/>
    <w:rsid w:val="001C57CB"/>
    <w:rsid w:val="001C5C25"/>
    <w:rsid w:val="001C6468"/>
    <w:rsid w:val="001C6744"/>
    <w:rsid w:val="001C67A9"/>
    <w:rsid w:val="001C6B11"/>
    <w:rsid w:val="001C6DEB"/>
    <w:rsid w:val="001C7156"/>
    <w:rsid w:val="001C728F"/>
    <w:rsid w:val="001C743C"/>
    <w:rsid w:val="001C77EF"/>
    <w:rsid w:val="001C7926"/>
    <w:rsid w:val="001D0095"/>
    <w:rsid w:val="001D02A0"/>
    <w:rsid w:val="001D0389"/>
    <w:rsid w:val="001D0467"/>
    <w:rsid w:val="001D0580"/>
    <w:rsid w:val="001D0802"/>
    <w:rsid w:val="001D097C"/>
    <w:rsid w:val="001D0D31"/>
    <w:rsid w:val="001D0F68"/>
    <w:rsid w:val="001D1206"/>
    <w:rsid w:val="001D1829"/>
    <w:rsid w:val="001D191F"/>
    <w:rsid w:val="001D1E1D"/>
    <w:rsid w:val="001D264B"/>
    <w:rsid w:val="001D277B"/>
    <w:rsid w:val="001D3706"/>
    <w:rsid w:val="001D398B"/>
    <w:rsid w:val="001D4252"/>
    <w:rsid w:val="001D4311"/>
    <w:rsid w:val="001D44F4"/>
    <w:rsid w:val="001D4894"/>
    <w:rsid w:val="001D4B3B"/>
    <w:rsid w:val="001D4F46"/>
    <w:rsid w:val="001D5067"/>
    <w:rsid w:val="001D5EE8"/>
    <w:rsid w:val="001D636C"/>
    <w:rsid w:val="001D66D9"/>
    <w:rsid w:val="001D6ED6"/>
    <w:rsid w:val="001D740C"/>
    <w:rsid w:val="001D7449"/>
    <w:rsid w:val="001D76C8"/>
    <w:rsid w:val="001D793D"/>
    <w:rsid w:val="001D7CA8"/>
    <w:rsid w:val="001D7CFC"/>
    <w:rsid w:val="001E04C7"/>
    <w:rsid w:val="001E063F"/>
    <w:rsid w:val="001E0667"/>
    <w:rsid w:val="001E0C3C"/>
    <w:rsid w:val="001E1014"/>
    <w:rsid w:val="001E1685"/>
    <w:rsid w:val="001E192D"/>
    <w:rsid w:val="001E1B28"/>
    <w:rsid w:val="001E253E"/>
    <w:rsid w:val="001E2669"/>
    <w:rsid w:val="001E2A44"/>
    <w:rsid w:val="001E2A78"/>
    <w:rsid w:val="001E2D57"/>
    <w:rsid w:val="001E2F34"/>
    <w:rsid w:val="001E310F"/>
    <w:rsid w:val="001E3B5F"/>
    <w:rsid w:val="001E3C7F"/>
    <w:rsid w:val="001E3EA3"/>
    <w:rsid w:val="001E429B"/>
    <w:rsid w:val="001E43AC"/>
    <w:rsid w:val="001E47B8"/>
    <w:rsid w:val="001E4854"/>
    <w:rsid w:val="001E49C9"/>
    <w:rsid w:val="001E4AED"/>
    <w:rsid w:val="001E4F0C"/>
    <w:rsid w:val="001E4FDA"/>
    <w:rsid w:val="001E529D"/>
    <w:rsid w:val="001E5583"/>
    <w:rsid w:val="001E5604"/>
    <w:rsid w:val="001E5679"/>
    <w:rsid w:val="001E5958"/>
    <w:rsid w:val="001E5C92"/>
    <w:rsid w:val="001E5FF2"/>
    <w:rsid w:val="001E61AA"/>
    <w:rsid w:val="001E630A"/>
    <w:rsid w:val="001E6A3E"/>
    <w:rsid w:val="001E7092"/>
    <w:rsid w:val="001E70FF"/>
    <w:rsid w:val="001E72A9"/>
    <w:rsid w:val="001E75DF"/>
    <w:rsid w:val="001E78D8"/>
    <w:rsid w:val="001F012D"/>
    <w:rsid w:val="001F0708"/>
    <w:rsid w:val="001F0725"/>
    <w:rsid w:val="001F0A88"/>
    <w:rsid w:val="001F165E"/>
    <w:rsid w:val="001F1A7A"/>
    <w:rsid w:val="001F1BA4"/>
    <w:rsid w:val="001F1CD8"/>
    <w:rsid w:val="001F1CDD"/>
    <w:rsid w:val="001F1E74"/>
    <w:rsid w:val="001F2374"/>
    <w:rsid w:val="001F28C6"/>
    <w:rsid w:val="001F35C5"/>
    <w:rsid w:val="001F3720"/>
    <w:rsid w:val="001F3760"/>
    <w:rsid w:val="001F37CB"/>
    <w:rsid w:val="001F38CC"/>
    <w:rsid w:val="001F39B1"/>
    <w:rsid w:val="001F3EA8"/>
    <w:rsid w:val="001F441B"/>
    <w:rsid w:val="001F4511"/>
    <w:rsid w:val="001F46F8"/>
    <w:rsid w:val="001F4820"/>
    <w:rsid w:val="001F4B46"/>
    <w:rsid w:val="001F51D4"/>
    <w:rsid w:val="001F523D"/>
    <w:rsid w:val="001F5B65"/>
    <w:rsid w:val="001F5C2C"/>
    <w:rsid w:val="001F5E2C"/>
    <w:rsid w:val="001F61D6"/>
    <w:rsid w:val="001F6754"/>
    <w:rsid w:val="001F68E3"/>
    <w:rsid w:val="001F6958"/>
    <w:rsid w:val="001F6ADA"/>
    <w:rsid w:val="001F6AF1"/>
    <w:rsid w:val="001F7ABE"/>
    <w:rsid w:val="0020019C"/>
    <w:rsid w:val="00200201"/>
    <w:rsid w:val="002004B3"/>
    <w:rsid w:val="00200698"/>
    <w:rsid w:val="002009FD"/>
    <w:rsid w:val="00200A38"/>
    <w:rsid w:val="002010AE"/>
    <w:rsid w:val="002015A3"/>
    <w:rsid w:val="002017A9"/>
    <w:rsid w:val="002019FE"/>
    <w:rsid w:val="00201A05"/>
    <w:rsid w:val="00201B69"/>
    <w:rsid w:val="00201DD4"/>
    <w:rsid w:val="00202078"/>
    <w:rsid w:val="002020F9"/>
    <w:rsid w:val="0020298D"/>
    <w:rsid w:val="00202B05"/>
    <w:rsid w:val="00203215"/>
    <w:rsid w:val="00203A73"/>
    <w:rsid w:val="00203E05"/>
    <w:rsid w:val="00204458"/>
    <w:rsid w:val="0020473E"/>
    <w:rsid w:val="00204808"/>
    <w:rsid w:val="00204CFA"/>
    <w:rsid w:val="00205BBF"/>
    <w:rsid w:val="00205CC2"/>
    <w:rsid w:val="00205F24"/>
    <w:rsid w:val="00205F73"/>
    <w:rsid w:val="00205F9C"/>
    <w:rsid w:val="0020602C"/>
    <w:rsid w:val="002060C3"/>
    <w:rsid w:val="00206595"/>
    <w:rsid w:val="00206BF5"/>
    <w:rsid w:val="00207C06"/>
    <w:rsid w:val="00210746"/>
    <w:rsid w:val="002109C7"/>
    <w:rsid w:val="00211255"/>
    <w:rsid w:val="00211409"/>
    <w:rsid w:val="002115C8"/>
    <w:rsid w:val="00211A61"/>
    <w:rsid w:val="00212063"/>
    <w:rsid w:val="0021206B"/>
    <w:rsid w:val="00212160"/>
    <w:rsid w:val="0021230F"/>
    <w:rsid w:val="0021379E"/>
    <w:rsid w:val="00213BF0"/>
    <w:rsid w:val="00214296"/>
    <w:rsid w:val="0021448A"/>
    <w:rsid w:val="002147E5"/>
    <w:rsid w:val="00214892"/>
    <w:rsid w:val="00215662"/>
    <w:rsid w:val="00216180"/>
    <w:rsid w:val="00216F08"/>
    <w:rsid w:val="00217B05"/>
    <w:rsid w:val="00217EDB"/>
    <w:rsid w:val="002201F6"/>
    <w:rsid w:val="00220327"/>
    <w:rsid w:val="0022079F"/>
    <w:rsid w:val="00220E66"/>
    <w:rsid w:val="00221688"/>
    <w:rsid w:val="0022186D"/>
    <w:rsid w:val="002219DC"/>
    <w:rsid w:val="00221A0A"/>
    <w:rsid w:val="00221ADF"/>
    <w:rsid w:val="0022206B"/>
    <w:rsid w:val="00222641"/>
    <w:rsid w:val="00223274"/>
    <w:rsid w:val="00223947"/>
    <w:rsid w:val="002239C1"/>
    <w:rsid w:val="00223D07"/>
    <w:rsid w:val="0022436F"/>
    <w:rsid w:val="002247B4"/>
    <w:rsid w:val="00224CFA"/>
    <w:rsid w:val="00224DC6"/>
    <w:rsid w:val="002250AF"/>
    <w:rsid w:val="002259A5"/>
    <w:rsid w:val="00225AB1"/>
    <w:rsid w:val="00225BB9"/>
    <w:rsid w:val="00225C5A"/>
    <w:rsid w:val="00225F4D"/>
    <w:rsid w:val="002260B5"/>
    <w:rsid w:val="0022634B"/>
    <w:rsid w:val="002267C0"/>
    <w:rsid w:val="00226887"/>
    <w:rsid w:val="00226CD1"/>
    <w:rsid w:val="002270DC"/>
    <w:rsid w:val="0022783F"/>
    <w:rsid w:val="00227865"/>
    <w:rsid w:val="00227BD9"/>
    <w:rsid w:val="002300EC"/>
    <w:rsid w:val="00230232"/>
    <w:rsid w:val="00230265"/>
    <w:rsid w:val="00230BCF"/>
    <w:rsid w:val="00230FB3"/>
    <w:rsid w:val="0023113E"/>
    <w:rsid w:val="00231466"/>
    <w:rsid w:val="0023155B"/>
    <w:rsid w:val="00231F57"/>
    <w:rsid w:val="0023208B"/>
    <w:rsid w:val="00232AA0"/>
    <w:rsid w:val="00232E35"/>
    <w:rsid w:val="00233127"/>
    <w:rsid w:val="002331AC"/>
    <w:rsid w:val="002333E3"/>
    <w:rsid w:val="002334B1"/>
    <w:rsid w:val="002337A4"/>
    <w:rsid w:val="002337A8"/>
    <w:rsid w:val="00233962"/>
    <w:rsid w:val="00233A4F"/>
    <w:rsid w:val="00233ECE"/>
    <w:rsid w:val="00234A27"/>
    <w:rsid w:val="00234DA8"/>
    <w:rsid w:val="00234DEF"/>
    <w:rsid w:val="0023520E"/>
    <w:rsid w:val="00235704"/>
    <w:rsid w:val="00235EB7"/>
    <w:rsid w:val="00236349"/>
    <w:rsid w:val="00236627"/>
    <w:rsid w:val="00236E77"/>
    <w:rsid w:val="0023704A"/>
    <w:rsid w:val="00237639"/>
    <w:rsid w:val="002377FF"/>
    <w:rsid w:val="00237AC4"/>
    <w:rsid w:val="00240016"/>
    <w:rsid w:val="002401A3"/>
    <w:rsid w:val="002402C6"/>
    <w:rsid w:val="00240348"/>
    <w:rsid w:val="00240593"/>
    <w:rsid w:val="00240940"/>
    <w:rsid w:val="00240BC5"/>
    <w:rsid w:val="00240C05"/>
    <w:rsid w:val="00241161"/>
    <w:rsid w:val="0024168B"/>
    <w:rsid w:val="00241C5D"/>
    <w:rsid w:val="00241D34"/>
    <w:rsid w:val="00241DE8"/>
    <w:rsid w:val="00242069"/>
    <w:rsid w:val="002423F8"/>
    <w:rsid w:val="002428B1"/>
    <w:rsid w:val="00242D0B"/>
    <w:rsid w:val="002431BA"/>
    <w:rsid w:val="002431EC"/>
    <w:rsid w:val="00243789"/>
    <w:rsid w:val="00243B78"/>
    <w:rsid w:val="00244288"/>
    <w:rsid w:val="00244619"/>
    <w:rsid w:val="00244BAA"/>
    <w:rsid w:val="00244D76"/>
    <w:rsid w:val="002452FB"/>
    <w:rsid w:val="002456C4"/>
    <w:rsid w:val="00245AB3"/>
    <w:rsid w:val="00245C00"/>
    <w:rsid w:val="00245ED4"/>
    <w:rsid w:val="00245FE5"/>
    <w:rsid w:val="0024604F"/>
    <w:rsid w:val="0024633C"/>
    <w:rsid w:val="00246375"/>
    <w:rsid w:val="00246524"/>
    <w:rsid w:val="00246852"/>
    <w:rsid w:val="00246CFA"/>
    <w:rsid w:val="00247079"/>
    <w:rsid w:val="00247116"/>
    <w:rsid w:val="002473C4"/>
    <w:rsid w:val="0024779F"/>
    <w:rsid w:val="002477B5"/>
    <w:rsid w:val="002478C4"/>
    <w:rsid w:val="00247BBE"/>
    <w:rsid w:val="002505DC"/>
    <w:rsid w:val="002505DE"/>
    <w:rsid w:val="0025092D"/>
    <w:rsid w:val="00250D56"/>
    <w:rsid w:val="00251392"/>
    <w:rsid w:val="002513AD"/>
    <w:rsid w:val="00251671"/>
    <w:rsid w:val="00251895"/>
    <w:rsid w:val="00251A64"/>
    <w:rsid w:val="00251C16"/>
    <w:rsid w:val="002526A7"/>
    <w:rsid w:val="00253491"/>
    <w:rsid w:val="0025380B"/>
    <w:rsid w:val="00253849"/>
    <w:rsid w:val="00253D8E"/>
    <w:rsid w:val="00253DAC"/>
    <w:rsid w:val="00253DAE"/>
    <w:rsid w:val="0025411A"/>
    <w:rsid w:val="00254640"/>
    <w:rsid w:val="00254A58"/>
    <w:rsid w:val="00254C83"/>
    <w:rsid w:val="0025560D"/>
    <w:rsid w:val="00255930"/>
    <w:rsid w:val="00255AB7"/>
    <w:rsid w:val="00256396"/>
    <w:rsid w:val="002567EE"/>
    <w:rsid w:val="00256FA4"/>
    <w:rsid w:val="00260036"/>
    <w:rsid w:val="00260776"/>
    <w:rsid w:val="00260FF4"/>
    <w:rsid w:val="00261297"/>
    <w:rsid w:val="002612A6"/>
    <w:rsid w:val="00261C75"/>
    <w:rsid w:val="00262085"/>
    <w:rsid w:val="00262675"/>
    <w:rsid w:val="00262720"/>
    <w:rsid w:val="002631D8"/>
    <w:rsid w:val="00263D90"/>
    <w:rsid w:val="00263E89"/>
    <w:rsid w:val="00263F68"/>
    <w:rsid w:val="0026410C"/>
    <w:rsid w:val="0026449C"/>
    <w:rsid w:val="00264546"/>
    <w:rsid w:val="002645C5"/>
    <w:rsid w:val="00264B26"/>
    <w:rsid w:val="0026573E"/>
    <w:rsid w:val="0026574C"/>
    <w:rsid w:val="0026596E"/>
    <w:rsid w:val="00265CB9"/>
    <w:rsid w:val="00265E8F"/>
    <w:rsid w:val="002666F6"/>
    <w:rsid w:val="002667B9"/>
    <w:rsid w:val="00266B98"/>
    <w:rsid w:val="00266CE5"/>
    <w:rsid w:val="00266F15"/>
    <w:rsid w:val="00267342"/>
    <w:rsid w:val="00267AE6"/>
    <w:rsid w:val="002703B3"/>
    <w:rsid w:val="00270753"/>
    <w:rsid w:val="002708FB"/>
    <w:rsid w:val="00271344"/>
    <w:rsid w:val="002714DB"/>
    <w:rsid w:val="002719ED"/>
    <w:rsid w:val="00271AB6"/>
    <w:rsid w:val="00271BCD"/>
    <w:rsid w:val="002725A8"/>
    <w:rsid w:val="002725BB"/>
    <w:rsid w:val="00272ACD"/>
    <w:rsid w:val="00272F7D"/>
    <w:rsid w:val="00273176"/>
    <w:rsid w:val="00273264"/>
    <w:rsid w:val="002733A9"/>
    <w:rsid w:val="00273C62"/>
    <w:rsid w:val="00273D3D"/>
    <w:rsid w:val="00273FB0"/>
    <w:rsid w:val="002740EF"/>
    <w:rsid w:val="002743D1"/>
    <w:rsid w:val="00274801"/>
    <w:rsid w:val="00275133"/>
    <w:rsid w:val="002758B5"/>
    <w:rsid w:val="0027590D"/>
    <w:rsid w:val="002759A1"/>
    <w:rsid w:val="00275C7D"/>
    <w:rsid w:val="00275C91"/>
    <w:rsid w:val="00275DCF"/>
    <w:rsid w:val="0027607D"/>
    <w:rsid w:val="00276DB2"/>
    <w:rsid w:val="002775D4"/>
    <w:rsid w:val="00280145"/>
    <w:rsid w:val="002801E1"/>
    <w:rsid w:val="00280204"/>
    <w:rsid w:val="0028035A"/>
    <w:rsid w:val="00280667"/>
    <w:rsid w:val="00280840"/>
    <w:rsid w:val="00280907"/>
    <w:rsid w:val="002809BC"/>
    <w:rsid w:val="002809DD"/>
    <w:rsid w:val="00280A0B"/>
    <w:rsid w:val="00281746"/>
    <w:rsid w:val="002817E8"/>
    <w:rsid w:val="00281C0F"/>
    <w:rsid w:val="00282151"/>
    <w:rsid w:val="002826EF"/>
    <w:rsid w:val="00282701"/>
    <w:rsid w:val="0028270C"/>
    <w:rsid w:val="00282747"/>
    <w:rsid w:val="00282C65"/>
    <w:rsid w:val="0028380B"/>
    <w:rsid w:val="00283E76"/>
    <w:rsid w:val="002842DC"/>
    <w:rsid w:val="0028432B"/>
    <w:rsid w:val="0028432D"/>
    <w:rsid w:val="00284715"/>
    <w:rsid w:val="002856B9"/>
    <w:rsid w:val="00285D07"/>
    <w:rsid w:val="00285F1F"/>
    <w:rsid w:val="0028648A"/>
    <w:rsid w:val="00286727"/>
    <w:rsid w:val="002876BB"/>
    <w:rsid w:val="00290194"/>
    <w:rsid w:val="002905B6"/>
    <w:rsid w:val="002905E6"/>
    <w:rsid w:val="002906CD"/>
    <w:rsid w:val="00290A13"/>
    <w:rsid w:val="00290ABA"/>
    <w:rsid w:val="00290CE6"/>
    <w:rsid w:val="00290DD4"/>
    <w:rsid w:val="00290EF3"/>
    <w:rsid w:val="0029169E"/>
    <w:rsid w:val="002916ED"/>
    <w:rsid w:val="0029191B"/>
    <w:rsid w:val="00291AA8"/>
    <w:rsid w:val="00291F21"/>
    <w:rsid w:val="00291F5A"/>
    <w:rsid w:val="002925C9"/>
    <w:rsid w:val="002925D3"/>
    <w:rsid w:val="00292B1C"/>
    <w:rsid w:val="00292C23"/>
    <w:rsid w:val="0029310C"/>
    <w:rsid w:val="0029351F"/>
    <w:rsid w:val="002936F8"/>
    <w:rsid w:val="0029390F"/>
    <w:rsid w:val="00293A9C"/>
    <w:rsid w:val="00293D96"/>
    <w:rsid w:val="00294071"/>
    <w:rsid w:val="002943DA"/>
    <w:rsid w:val="00294412"/>
    <w:rsid w:val="002949CD"/>
    <w:rsid w:val="002951B6"/>
    <w:rsid w:val="002951D7"/>
    <w:rsid w:val="002954A0"/>
    <w:rsid w:val="00295746"/>
    <w:rsid w:val="00295ADD"/>
    <w:rsid w:val="00296700"/>
    <w:rsid w:val="002969A3"/>
    <w:rsid w:val="00296DD3"/>
    <w:rsid w:val="00296E47"/>
    <w:rsid w:val="002971FE"/>
    <w:rsid w:val="0029742F"/>
    <w:rsid w:val="00297E24"/>
    <w:rsid w:val="002A0824"/>
    <w:rsid w:val="002A0EF0"/>
    <w:rsid w:val="002A11C7"/>
    <w:rsid w:val="002A1B25"/>
    <w:rsid w:val="002A1D47"/>
    <w:rsid w:val="002A1E11"/>
    <w:rsid w:val="002A221A"/>
    <w:rsid w:val="002A2238"/>
    <w:rsid w:val="002A3002"/>
    <w:rsid w:val="002A3068"/>
    <w:rsid w:val="002A30C0"/>
    <w:rsid w:val="002A3346"/>
    <w:rsid w:val="002A36A8"/>
    <w:rsid w:val="002A38B1"/>
    <w:rsid w:val="002A3A1A"/>
    <w:rsid w:val="002A438A"/>
    <w:rsid w:val="002A43BE"/>
    <w:rsid w:val="002A49B4"/>
    <w:rsid w:val="002A49BE"/>
    <w:rsid w:val="002A4E26"/>
    <w:rsid w:val="002A5167"/>
    <w:rsid w:val="002A53B7"/>
    <w:rsid w:val="002A555E"/>
    <w:rsid w:val="002A5A82"/>
    <w:rsid w:val="002A6B2F"/>
    <w:rsid w:val="002A6C8B"/>
    <w:rsid w:val="002A71C7"/>
    <w:rsid w:val="002A7766"/>
    <w:rsid w:val="002A7779"/>
    <w:rsid w:val="002A77F0"/>
    <w:rsid w:val="002B07A1"/>
    <w:rsid w:val="002B0A7F"/>
    <w:rsid w:val="002B0DFF"/>
    <w:rsid w:val="002B11D5"/>
    <w:rsid w:val="002B142D"/>
    <w:rsid w:val="002B150A"/>
    <w:rsid w:val="002B1903"/>
    <w:rsid w:val="002B1AA5"/>
    <w:rsid w:val="002B1C0B"/>
    <w:rsid w:val="002B1EFA"/>
    <w:rsid w:val="002B27DF"/>
    <w:rsid w:val="002B3073"/>
    <w:rsid w:val="002B30E7"/>
    <w:rsid w:val="002B32E3"/>
    <w:rsid w:val="002B3446"/>
    <w:rsid w:val="002B3927"/>
    <w:rsid w:val="002B3C9F"/>
    <w:rsid w:val="002B3E1B"/>
    <w:rsid w:val="002B4322"/>
    <w:rsid w:val="002B45B5"/>
    <w:rsid w:val="002B473D"/>
    <w:rsid w:val="002B4842"/>
    <w:rsid w:val="002B4F64"/>
    <w:rsid w:val="002B53AA"/>
    <w:rsid w:val="002B544B"/>
    <w:rsid w:val="002B5665"/>
    <w:rsid w:val="002B5EB6"/>
    <w:rsid w:val="002B6307"/>
    <w:rsid w:val="002B6478"/>
    <w:rsid w:val="002B6687"/>
    <w:rsid w:val="002B6BF1"/>
    <w:rsid w:val="002B71A5"/>
    <w:rsid w:val="002B73AF"/>
    <w:rsid w:val="002B7741"/>
    <w:rsid w:val="002B77A6"/>
    <w:rsid w:val="002B782F"/>
    <w:rsid w:val="002B7DA6"/>
    <w:rsid w:val="002B7F93"/>
    <w:rsid w:val="002B7FA9"/>
    <w:rsid w:val="002C0094"/>
    <w:rsid w:val="002C08D8"/>
    <w:rsid w:val="002C0A25"/>
    <w:rsid w:val="002C0A9B"/>
    <w:rsid w:val="002C0E5F"/>
    <w:rsid w:val="002C1AB9"/>
    <w:rsid w:val="002C21F0"/>
    <w:rsid w:val="002C2239"/>
    <w:rsid w:val="002C22CB"/>
    <w:rsid w:val="002C2C54"/>
    <w:rsid w:val="002C33EB"/>
    <w:rsid w:val="002C3A6A"/>
    <w:rsid w:val="002C3AAA"/>
    <w:rsid w:val="002C3CF8"/>
    <w:rsid w:val="002C3EE1"/>
    <w:rsid w:val="002C4040"/>
    <w:rsid w:val="002C47D1"/>
    <w:rsid w:val="002C4A16"/>
    <w:rsid w:val="002C5255"/>
    <w:rsid w:val="002C54AE"/>
    <w:rsid w:val="002C55D2"/>
    <w:rsid w:val="002C576A"/>
    <w:rsid w:val="002C5BD7"/>
    <w:rsid w:val="002C5CB1"/>
    <w:rsid w:val="002C5D51"/>
    <w:rsid w:val="002C60AD"/>
    <w:rsid w:val="002C6642"/>
    <w:rsid w:val="002C6A9D"/>
    <w:rsid w:val="002C6C77"/>
    <w:rsid w:val="002C6E2A"/>
    <w:rsid w:val="002C6F94"/>
    <w:rsid w:val="002C70C9"/>
    <w:rsid w:val="002C719C"/>
    <w:rsid w:val="002C7255"/>
    <w:rsid w:val="002C72DE"/>
    <w:rsid w:val="002C776D"/>
    <w:rsid w:val="002D0388"/>
    <w:rsid w:val="002D0406"/>
    <w:rsid w:val="002D0535"/>
    <w:rsid w:val="002D0768"/>
    <w:rsid w:val="002D0A6E"/>
    <w:rsid w:val="002D0B03"/>
    <w:rsid w:val="002D0DBA"/>
    <w:rsid w:val="002D0FE9"/>
    <w:rsid w:val="002D1276"/>
    <w:rsid w:val="002D17AB"/>
    <w:rsid w:val="002D1CC3"/>
    <w:rsid w:val="002D2400"/>
    <w:rsid w:val="002D24D1"/>
    <w:rsid w:val="002D2841"/>
    <w:rsid w:val="002D28FC"/>
    <w:rsid w:val="002D2A0A"/>
    <w:rsid w:val="002D2B7A"/>
    <w:rsid w:val="002D3020"/>
    <w:rsid w:val="002D3216"/>
    <w:rsid w:val="002D334B"/>
    <w:rsid w:val="002D383C"/>
    <w:rsid w:val="002D3AC8"/>
    <w:rsid w:val="002D3B0D"/>
    <w:rsid w:val="002D4416"/>
    <w:rsid w:val="002D4933"/>
    <w:rsid w:val="002D4E09"/>
    <w:rsid w:val="002D4F48"/>
    <w:rsid w:val="002D4FB8"/>
    <w:rsid w:val="002D530C"/>
    <w:rsid w:val="002D5442"/>
    <w:rsid w:val="002D55C5"/>
    <w:rsid w:val="002D6380"/>
    <w:rsid w:val="002D64DB"/>
    <w:rsid w:val="002D65C7"/>
    <w:rsid w:val="002D688A"/>
    <w:rsid w:val="002D6A66"/>
    <w:rsid w:val="002D6DD1"/>
    <w:rsid w:val="002D704F"/>
    <w:rsid w:val="002D725E"/>
    <w:rsid w:val="002D74ED"/>
    <w:rsid w:val="002D75CE"/>
    <w:rsid w:val="002D7811"/>
    <w:rsid w:val="002D7851"/>
    <w:rsid w:val="002D7894"/>
    <w:rsid w:val="002D7B26"/>
    <w:rsid w:val="002D7E4D"/>
    <w:rsid w:val="002D7F67"/>
    <w:rsid w:val="002E06CC"/>
    <w:rsid w:val="002E0D2C"/>
    <w:rsid w:val="002E0E9E"/>
    <w:rsid w:val="002E1459"/>
    <w:rsid w:val="002E15D1"/>
    <w:rsid w:val="002E1910"/>
    <w:rsid w:val="002E1BA1"/>
    <w:rsid w:val="002E1DA4"/>
    <w:rsid w:val="002E1E10"/>
    <w:rsid w:val="002E20BA"/>
    <w:rsid w:val="002E21CF"/>
    <w:rsid w:val="002E2245"/>
    <w:rsid w:val="002E255C"/>
    <w:rsid w:val="002E2997"/>
    <w:rsid w:val="002E2D54"/>
    <w:rsid w:val="002E2D60"/>
    <w:rsid w:val="002E2E0F"/>
    <w:rsid w:val="002E2E88"/>
    <w:rsid w:val="002E2FDA"/>
    <w:rsid w:val="002E3126"/>
    <w:rsid w:val="002E3441"/>
    <w:rsid w:val="002E356A"/>
    <w:rsid w:val="002E393B"/>
    <w:rsid w:val="002E3C0A"/>
    <w:rsid w:val="002E40B4"/>
    <w:rsid w:val="002E4976"/>
    <w:rsid w:val="002E4C6A"/>
    <w:rsid w:val="002E4F56"/>
    <w:rsid w:val="002E572A"/>
    <w:rsid w:val="002E5CD2"/>
    <w:rsid w:val="002E5EA7"/>
    <w:rsid w:val="002E608C"/>
    <w:rsid w:val="002E6302"/>
    <w:rsid w:val="002E6BCA"/>
    <w:rsid w:val="002E6C73"/>
    <w:rsid w:val="002E716C"/>
    <w:rsid w:val="002E74D4"/>
    <w:rsid w:val="002E7D43"/>
    <w:rsid w:val="002E7E3D"/>
    <w:rsid w:val="002E7EAB"/>
    <w:rsid w:val="002F02CD"/>
    <w:rsid w:val="002F05F8"/>
    <w:rsid w:val="002F063E"/>
    <w:rsid w:val="002F064E"/>
    <w:rsid w:val="002F0A29"/>
    <w:rsid w:val="002F0B8C"/>
    <w:rsid w:val="002F0BFB"/>
    <w:rsid w:val="002F0C2F"/>
    <w:rsid w:val="002F0CD4"/>
    <w:rsid w:val="002F1110"/>
    <w:rsid w:val="002F14A9"/>
    <w:rsid w:val="002F1521"/>
    <w:rsid w:val="002F199F"/>
    <w:rsid w:val="002F1B01"/>
    <w:rsid w:val="002F1DA4"/>
    <w:rsid w:val="002F218B"/>
    <w:rsid w:val="002F24E9"/>
    <w:rsid w:val="002F2B2A"/>
    <w:rsid w:val="002F2B40"/>
    <w:rsid w:val="002F3482"/>
    <w:rsid w:val="002F37E8"/>
    <w:rsid w:val="002F3975"/>
    <w:rsid w:val="002F4BA6"/>
    <w:rsid w:val="002F4D03"/>
    <w:rsid w:val="002F4D0C"/>
    <w:rsid w:val="002F5039"/>
    <w:rsid w:val="002F5069"/>
    <w:rsid w:val="002F51D6"/>
    <w:rsid w:val="002F5960"/>
    <w:rsid w:val="002F5D72"/>
    <w:rsid w:val="002F60BC"/>
    <w:rsid w:val="002F6281"/>
    <w:rsid w:val="002F6411"/>
    <w:rsid w:val="002F6435"/>
    <w:rsid w:val="002F689B"/>
    <w:rsid w:val="002F6FE0"/>
    <w:rsid w:val="002F7199"/>
    <w:rsid w:val="002F7CBC"/>
    <w:rsid w:val="002F7E1E"/>
    <w:rsid w:val="002F7F3D"/>
    <w:rsid w:val="00300594"/>
    <w:rsid w:val="003007E7"/>
    <w:rsid w:val="00300A9C"/>
    <w:rsid w:val="00300BBF"/>
    <w:rsid w:val="00300C23"/>
    <w:rsid w:val="00300EDB"/>
    <w:rsid w:val="00301049"/>
    <w:rsid w:val="003014C7"/>
    <w:rsid w:val="00301897"/>
    <w:rsid w:val="003018F3"/>
    <w:rsid w:val="00301B40"/>
    <w:rsid w:val="003021B0"/>
    <w:rsid w:val="00302242"/>
    <w:rsid w:val="0030227E"/>
    <w:rsid w:val="0030255E"/>
    <w:rsid w:val="00302A41"/>
    <w:rsid w:val="00302C6F"/>
    <w:rsid w:val="00303136"/>
    <w:rsid w:val="0030324D"/>
    <w:rsid w:val="003037B4"/>
    <w:rsid w:val="003039DE"/>
    <w:rsid w:val="00303B8B"/>
    <w:rsid w:val="003043B7"/>
    <w:rsid w:val="003043E7"/>
    <w:rsid w:val="00304994"/>
    <w:rsid w:val="00304F5A"/>
    <w:rsid w:val="00305015"/>
    <w:rsid w:val="003050CC"/>
    <w:rsid w:val="003053E5"/>
    <w:rsid w:val="003058F9"/>
    <w:rsid w:val="00305A59"/>
    <w:rsid w:val="00306FE6"/>
    <w:rsid w:val="00307273"/>
    <w:rsid w:val="0030760D"/>
    <w:rsid w:val="00307D00"/>
    <w:rsid w:val="00307D26"/>
    <w:rsid w:val="0031002F"/>
    <w:rsid w:val="003101C9"/>
    <w:rsid w:val="00310333"/>
    <w:rsid w:val="0031062C"/>
    <w:rsid w:val="0031067C"/>
    <w:rsid w:val="003106CD"/>
    <w:rsid w:val="00311690"/>
    <w:rsid w:val="0031179C"/>
    <w:rsid w:val="00311A95"/>
    <w:rsid w:val="00311C30"/>
    <w:rsid w:val="00311DAA"/>
    <w:rsid w:val="00311FCC"/>
    <w:rsid w:val="0031214D"/>
    <w:rsid w:val="003121C1"/>
    <w:rsid w:val="0031242F"/>
    <w:rsid w:val="00312ED7"/>
    <w:rsid w:val="00313585"/>
    <w:rsid w:val="00313638"/>
    <w:rsid w:val="00313785"/>
    <w:rsid w:val="00313AB9"/>
    <w:rsid w:val="0031459C"/>
    <w:rsid w:val="003145E3"/>
    <w:rsid w:val="00314ABF"/>
    <w:rsid w:val="00315737"/>
    <w:rsid w:val="00315A36"/>
    <w:rsid w:val="00315AFB"/>
    <w:rsid w:val="00315FB7"/>
    <w:rsid w:val="00316153"/>
    <w:rsid w:val="0031630C"/>
    <w:rsid w:val="00316831"/>
    <w:rsid w:val="00316A68"/>
    <w:rsid w:val="0031713E"/>
    <w:rsid w:val="003171C9"/>
    <w:rsid w:val="003173CF"/>
    <w:rsid w:val="00317C03"/>
    <w:rsid w:val="00317F78"/>
    <w:rsid w:val="003205C7"/>
    <w:rsid w:val="00320EC9"/>
    <w:rsid w:val="003210E8"/>
    <w:rsid w:val="003214E2"/>
    <w:rsid w:val="0032184D"/>
    <w:rsid w:val="00321AAD"/>
    <w:rsid w:val="00321AF6"/>
    <w:rsid w:val="00321B0C"/>
    <w:rsid w:val="00321F84"/>
    <w:rsid w:val="00322028"/>
    <w:rsid w:val="0032243E"/>
    <w:rsid w:val="00322C38"/>
    <w:rsid w:val="00323090"/>
    <w:rsid w:val="00323105"/>
    <w:rsid w:val="0032344E"/>
    <w:rsid w:val="003236E7"/>
    <w:rsid w:val="00323E8F"/>
    <w:rsid w:val="0032419D"/>
    <w:rsid w:val="00324489"/>
    <w:rsid w:val="003244FC"/>
    <w:rsid w:val="00324CB7"/>
    <w:rsid w:val="00324D36"/>
    <w:rsid w:val="00324D99"/>
    <w:rsid w:val="00324FD6"/>
    <w:rsid w:val="00325363"/>
    <w:rsid w:val="0032570E"/>
    <w:rsid w:val="00325A24"/>
    <w:rsid w:val="0032624A"/>
    <w:rsid w:val="003265B5"/>
    <w:rsid w:val="003266F4"/>
    <w:rsid w:val="00326856"/>
    <w:rsid w:val="003269B9"/>
    <w:rsid w:val="00326C22"/>
    <w:rsid w:val="00326C6B"/>
    <w:rsid w:val="00326D90"/>
    <w:rsid w:val="003277EA"/>
    <w:rsid w:val="00327C5F"/>
    <w:rsid w:val="00327D08"/>
    <w:rsid w:val="00327D57"/>
    <w:rsid w:val="00327DA8"/>
    <w:rsid w:val="00330644"/>
    <w:rsid w:val="00330771"/>
    <w:rsid w:val="00330983"/>
    <w:rsid w:val="00330984"/>
    <w:rsid w:val="00330C3A"/>
    <w:rsid w:val="00330E49"/>
    <w:rsid w:val="00330EAE"/>
    <w:rsid w:val="00330F97"/>
    <w:rsid w:val="00331072"/>
    <w:rsid w:val="00331078"/>
    <w:rsid w:val="003311A4"/>
    <w:rsid w:val="003315C3"/>
    <w:rsid w:val="0033199F"/>
    <w:rsid w:val="00331B1C"/>
    <w:rsid w:val="00332089"/>
    <w:rsid w:val="003321A3"/>
    <w:rsid w:val="003322D8"/>
    <w:rsid w:val="003329DC"/>
    <w:rsid w:val="00332AEB"/>
    <w:rsid w:val="00332C36"/>
    <w:rsid w:val="00332C63"/>
    <w:rsid w:val="00332F00"/>
    <w:rsid w:val="00333A3C"/>
    <w:rsid w:val="00333A8B"/>
    <w:rsid w:val="00333C96"/>
    <w:rsid w:val="0033404A"/>
    <w:rsid w:val="003341CF"/>
    <w:rsid w:val="003342BB"/>
    <w:rsid w:val="003343ED"/>
    <w:rsid w:val="003344FC"/>
    <w:rsid w:val="003346D4"/>
    <w:rsid w:val="003349F3"/>
    <w:rsid w:val="00334B18"/>
    <w:rsid w:val="00334CEB"/>
    <w:rsid w:val="003350B5"/>
    <w:rsid w:val="003357E3"/>
    <w:rsid w:val="00336506"/>
    <w:rsid w:val="0033664E"/>
    <w:rsid w:val="003369C1"/>
    <w:rsid w:val="00336B0A"/>
    <w:rsid w:val="00336E23"/>
    <w:rsid w:val="00336EE2"/>
    <w:rsid w:val="00337147"/>
    <w:rsid w:val="00337189"/>
    <w:rsid w:val="0033730C"/>
    <w:rsid w:val="003375B8"/>
    <w:rsid w:val="00337F8B"/>
    <w:rsid w:val="003409B6"/>
    <w:rsid w:val="00340D46"/>
    <w:rsid w:val="00341212"/>
    <w:rsid w:val="003412E2"/>
    <w:rsid w:val="0034222F"/>
    <w:rsid w:val="003423D5"/>
    <w:rsid w:val="00342853"/>
    <w:rsid w:val="00342A3F"/>
    <w:rsid w:val="00342A53"/>
    <w:rsid w:val="00342B3D"/>
    <w:rsid w:val="00342FCC"/>
    <w:rsid w:val="00343014"/>
    <w:rsid w:val="00343252"/>
    <w:rsid w:val="00343482"/>
    <w:rsid w:val="00343671"/>
    <w:rsid w:val="003436A1"/>
    <w:rsid w:val="00343835"/>
    <w:rsid w:val="003438F9"/>
    <w:rsid w:val="0034434E"/>
    <w:rsid w:val="003443F6"/>
    <w:rsid w:val="003446A9"/>
    <w:rsid w:val="00344940"/>
    <w:rsid w:val="00344F9F"/>
    <w:rsid w:val="003452DD"/>
    <w:rsid w:val="00346104"/>
    <w:rsid w:val="0034697E"/>
    <w:rsid w:val="00346DE6"/>
    <w:rsid w:val="00346FAA"/>
    <w:rsid w:val="00347228"/>
    <w:rsid w:val="003475C2"/>
    <w:rsid w:val="00347747"/>
    <w:rsid w:val="00347C43"/>
    <w:rsid w:val="00347C9E"/>
    <w:rsid w:val="00347CEC"/>
    <w:rsid w:val="00347DE3"/>
    <w:rsid w:val="00347F60"/>
    <w:rsid w:val="0035058B"/>
    <w:rsid w:val="0035086B"/>
    <w:rsid w:val="00350C2A"/>
    <w:rsid w:val="00350E93"/>
    <w:rsid w:val="00350EE4"/>
    <w:rsid w:val="00351230"/>
    <w:rsid w:val="0035160A"/>
    <w:rsid w:val="00351888"/>
    <w:rsid w:val="00351AC5"/>
    <w:rsid w:val="00351C87"/>
    <w:rsid w:val="00351DAE"/>
    <w:rsid w:val="00351E68"/>
    <w:rsid w:val="00351EEE"/>
    <w:rsid w:val="003521D8"/>
    <w:rsid w:val="00352638"/>
    <w:rsid w:val="0035278B"/>
    <w:rsid w:val="00352BB3"/>
    <w:rsid w:val="003531CC"/>
    <w:rsid w:val="0035344B"/>
    <w:rsid w:val="0035356B"/>
    <w:rsid w:val="003539F0"/>
    <w:rsid w:val="00353C4B"/>
    <w:rsid w:val="00354006"/>
    <w:rsid w:val="003541A1"/>
    <w:rsid w:val="00354D83"/>
    <w:rsid w:val="003552A0"/>
    <w:rsid w:val="0035541C"/>
    <w:rsid w:val="00355A91"/>
    <w:rsid w:val="00355D1E"/>
    <w:rsid w:val="00355E6D"/>
    <w:rsid w:val="00355F34"/>
    <w:rsid w:val="0035620D"/>
    <w:rsid w:val="00356A0B"/>
    <w:rsid w:val="00356C8D"/>
    <w:rsid w:val="0035709D"/>
    <w:rsid w:val="0035741E"/>
    <w:rsid w:val="00357787"/>
    <w:rsid w:val="0035BD2A"/>
    <w:rsid w:val="0036017A"/>
    <w:rsid w:val="00360633"/>
    <w:rsid w:val="00360698"/>
    <w:rsid w:val="00360957"/>
    <w:rsid w:val="003609C4"/>
    <w:rsid w:val="00360A21"/>
    <w:rsid w:val="00360F6D"/>
    <w:rsid w:val="00361ABB"/>
    <w:rsid w:val="00361D0A"/>
    <w:rsid w:val="00361FE4"/>
    <w:rsid w:val="00362107"/>
    <w:rsid w:val="003625C7"/>
    <w:rsid w:val="0036261A"/>
    <w:rsid w:val="00362EB0"/>
    <w:rsid w:val="0036327E"/>
    <w:rsid w:val="003632A3"/>
    <w:rsid w:val="00363345"/>
    <w:rsid w:val="00363F04"/>
    <w:rsid w:val="00364B01"/>
    <w:rsid w:val="00364B0E"/>
    <w:rsid w:val="00364CB6"/>
    <w:rsid w:val="00364CEF"/>
    <w:rsid w:val="00364EB8"/>
    <w:rsid w:val="00365116"/>
    <w:rsid w:val="00365197"/>
    <w:rsid w:val="003652F5"/>
    <w:rsid w:val="003653D1"/>
    <w:rsid w:val="003658D5"/>
    <w:rsid w:val="00366002"/>
    <w:rsid w:val="003663B7"/>
    <w:rsid w:val="00366595"/>
    <w:rsid w:val="003667E3"/>
    <w:rsid w:val="003670CA"/>
    <w:rsid w:val="003672B8"/>
    <w:rsid w:val="003677A1"/>
    <w:rsid w:val="003679E2"/>
    <w:rsid w:val="00367DC8"/>
    <w:rsid w:val="003708D1"/>
    <w:rsid w:val="00370E9E"/>
    <w:rsid w:val="003710DD"/>
    <w:rsid w:val="003712AB"/>
    <w:rsid w:val="0037167C"/>
    <w:rsid w:val="00371B38"/>
    <w:rsid w:val="00371C72"/>
    <w:rsid w:val="0037222B"/>
    <w:rsid w:val="00372D48"/>
    <w:rsid w:val="00372D9C"/>
    <w:rsid w:val="003730D3"/>
    <w:rsid w:val="0037320B"/>
    <w:rsid w:val="0037321A"/>
    <w:rsid w:val="00373338"/>
    <w:rsid w:val="00373389"/>
    <w:rsid w:val="00373482"/>
    <w:rsid w:val="0037385B"/>
    <w:rsid w:val="003742AB"/>
    <w:rsid w:val="003745E4"/>
    <w:rsid w:val="00374C9F"/>
    <w:rsid w:val="00374E5B"/>
    <w:rsid w:val="00375750"/>
    <w:rsid w:val="003759D8"/>
    <w:rsid w:val="00376D53"/>
    <w:rsid w:val="00376E89"/>
    <w:rsid w:val="0037716A"/>
    <w:rsid w:val="00377181"/>
    <w:rsid w:val="003775DA"/>
    <w:rsid w:val="00377659"/>
    <w:rsid w:val="00377985"/>
    <w:rsid w:val="00377AEC"/>
    <w:rsid w:val="00377C27"/>
    <w:rsid w:val="00377FA5"/>
    <w:rsid w:val="00380118"/>
    <w:rsid w:val="003803E8"/>
    <w:rsid w:val="003807D6"/>
    <w:rsid w:val="003807F8"/>
    <w:rsid w:val="003808DF"/>
    <w:rsid w:val="00380AB4"/>
    <w:rsid w:val="00380D30"/>
    <w:rsid w:val="00380FA8"/>
    <w:rsid w:val="003811C0"/>
    <w:rsid w:val="00381504"/>
    <w:rsid w:val="00381758"/>
    <w:rsid w:val="00381D35"/>
    <w:rsid w:val="00381F39"/>
    <w:rsid w:val="003820F1"/>
    <w:rsid w:val="00382187"/>
    <w:rsid w:val="00382452"/>
    <w:rsid w:val="00383D59"/>
    <w:rsid w:val="00383FAD"/>
    <w:rsid w:val="0038403D"/>
    <w:rsid w:val="00384092"/>
    <w:rsid w:val="003840B5"/>
    <w:rsid w:val="00384366"/>
    <w:rsid w:val="003845E8"/>
    <w:rsid w:val="0038466D"/>
    <w:rsid w:val="00384692"/>
    <w:rsid w:val="00384A27"/>
    <w:rsid w:val="00384BDB"/>
    <w:rsid w:val="00384C6F"/>
    <w:rsid w:val="00384DF8"/>
    <w:rsid w:val="00385273"/>
    <w:rsid w:val="00385CF6"/>
    <w:rsid w:val="00385D1A"/>
    <w:rsid w:val="00385D57"/>
    <w:rsid w:val="00385E34"/>
    <w:rsid w:val="003862A9"/>
    <w:rsid w:val="0038648F"/>
    <w:rsid w:val="00386A87"/>
    <w:rsid w:val="00386E40"/>
    <w:rsid w:val="0038703F"/>
    <w:rsid w:val="00387116"/>
    <w:rsid w:val="003873DD"/>
    <w:rsid w:val="00387970"/>
    <w:rsid w:val="00387E86"/>
    <w:rsid w:val="00387F17"/>
    <w:rsid w:val="00390250"/>
    <w:rsid w:val="00390515"/>
    <w:rsid w:val="00390623"/>
    <w:rsid w:val="003916CF"/>
    <w:rsid w:val="0039189D"/>
    <w:rsid w:val="00391977"/>
    <w:rsid w:val="00391BB7"/>
    <w:rsid w:val="00391C58"/>
    <w:rsid w:val="00391C89"/>
    <w:rsid w:val="00392011"/>
    <w:rsid w:val="00392200"/>
    <w:rsid w:val="00392998"/>
    <w:rsid w:val="00392F46"/>
    <w:rsid w:val="003930A2"/>
    <w:rsid w:val="003933CA"/>
    <w:rsid w:val="00393503"/>
    <w:rsid w:val="00393794"/>
    <w:rsid w:val="003939AF"/>
    <w:rsid w:val="00393AA9"/>
    <w:rsid w:val="00393F2A"/>
    <w:rsid w:val="00394333"/>
    <w:rsid w:val="00394337"/>
    <w:rsid w:val="00394B35"/>
    <w:rsid w:val="00394BA7"/>
    <w:rsid w:val="00394D21"/>
    <w:rsid w:val="003950EF"/>
    <w:rsid w:val="00395654"/>
    <w:rsid w:val="00395701"/>
    <w:rsid w:val="003959A6"/>
    <w:rsid w:val="003959B6"/>
    <w:rsid w:val="00395D50"/>
    <w:rsid w:val="00395D51"/>
    <w:rsid w:val="003961B3"/>
    <w:rsid w:val="003966DF"/>
    <w:rsid w:val="00396721"/>
    <w:rsid w:val="003969A7"/>
    <w:rsid w:val="00396D6F"/>
    <w:rsid w:val="00396FCF"/>
    <w:rsid w:val="00396FFE"/>
    <w:rsid w:val="00397585"/>
    <w:rsid w:val="00397FA7"/>
    <w:rsid w:val="003A03CD"/>
    <w:rsid w:val="003A043F"/>
    <w:rsid w:val="003A056C"/>
    <w:rsid w:val="003A0607"/>
    <w:rsid w:val="003A06AD"/>
    <w:rsid w:val="003A06B5"/>
    <w:rsid w:val="003A0A2D"/>
    <w:rsid w:val="003A0AA9"/>
    <w:rsid w:val="003A0D90"/>
    <w:rsid w:val="003A0FC4"/>
    <w:rsid w:val="003A13CE"/>
    <w:rsid w:val="003A1E97"/>
    <w:rsid w:val="003A2147"/>
    <w:rsid w:val="003A2443"/>
    <w:rsid w:val="003A249C"/>
    <w:rsid w:val="003A2FC8"/>
    <w:rsid w:val="003A30EC"/>
    <w:rsid w:val="003A31B5"/>
    <w:rsid w:val="003A3524"/>
    <w:rsid w:val="003A365B"/>
    <w:rsid w:val="003A37F9"/>
    <w:rsid w:val="003A3B6D"/>
    <w:rsid w:val="003A4BDE"/>
    <w:rsid w:val="003A4F3C"/>
    <w:rsid w:val="003A5081"/>
    <w:rsid w:val="003A5447"/>
    <w:rsid w:val="003A5AC9"/>
    <w:rsid w:val="003A5B6B"/>
    <w:rsid w:val="003A5C0E"/>
    <w:rsid w:val="003A5C9A"/>
    <w:rsid w:val="003A6294"/>
    <w:rsid w:val="003A6538"/>
    <w:rsid w:val="003A67F6"/>
    <w:rsid w:val="003A6A4A"/>
    <w:rsid w:val="003A6EB0"/>
    <w:rsid w:val="003A771F"/>
    <w:rsid w:val="003A778A"/>
    <w:rsid w:val="003A783B"/>
    <w:rsid w:val="003A7A45"/>
    <w:rsid w:val="003A7C03"/>
    <w:rsid w:val="003A7C0E"/>
    <w:rsid w:val="003A7CE9"/>
    <w:rsid w:val="003A7E9D"/>
    <w:rsid w:val="003A7EB0"/>
    <w:rsid w:val="003B0CD7"/>
    <w:rsid w:val="003B11D0"/>
    <w:rsid w:val="003B13B1"/>
    <w:rsid w:val="003B176B"/>
    <w:rsid w:val="003B178D"/>
    <w:rsid w:val="003B1ABB"/>
    <w:rsid w:val="003B2616"/>
    <w:rsid w:val="003B2883"/>
    <w:rsid w:val="003B2AF8"/>
    <w:rsid w:val="003B2E9B"/>
    <w:rsid w:val="003B309D"/>
    <w:rsid w:val="003B30A8"/>
    <w:rsid w:val="003B32B8"/>
    <w:rsid w:val="003B35A6"/>
    <w:rsid w:val="003B3BC2"/>
    <w:rsid w:val="003B3E69"/>
    <w:rsid w:val="003B4082"/>
    <w:rsid w:val="003B4259"/>
    <w:rsid w:val="003B468B"/>
    <w:rsid w:val="003B549F"/>
    <w:rsid w:val="003B566F"/>
    <w:rsid w:val="003B573A"/>
    <w:rsid w:val="003B5F14"/>
    <w:rsid w:val="003B5F34"/>
    <w:rsid w:val="003B611E"/>
    <w:rsid w:val="003B6211"/>
    <w:rsid w:val="003B63D8"/>
    <w:rsid w:val="003B66A0"/>
    <w:rsid w:val="003B697D"/>
    <w:rsid w:val="003B6A7F"/>
    <w:rsid w:val="003B6B4E"/>
    <w:rsid w:val="003B6C5D"/>
    <w:rsid w:val="003B74AA"/>
    <w:rsid w:val="003B755A"/>
    <w:rsid w:val="003B7DEB"/>
    <w:rsid w:val="003B7F21"/>
    <w:rsid w:val="003C0513"/>
    <w:rsid w:val="003C0973"/>
    <w:rsid w:val="003C09D4"/>
    <w:rsid w:val="003C1220"/>
    <w:rsid w:val="003C19AE"/>
    <w:rsid w:val="003C1A18"/>
    <w:rsid w:val="003C1F95"/>
    <w:rsid w:val="003C26A7"/>
    <w:rsid w:val="003C2732"/>
    <w:rsid w:val="003C2B44"/>
    <w:rsid w:val="003C314B"/>
    <w:rsid w:val="003C38C5"/>
    <w:rsid w:val="003C38FE"/>
    <w:rsid w:val="003C3AD6"/>
    <w:rsid w:val="003C3AEA"/>
    <w:rsid w:val="003C3CFD"/>
    <w:rsid w:val="003C5882"/>
    <w:rsid w:val="003C6095"/>
    <w:rsid w:val="003C6305"/>
    <w:rsid w:val="003C6373"/>
    <w:rsid w:val="003C671B"/>
    <w:rsid w:val="003C6FA2"/>
    <w:rsid w:val="003C6FD5"/>
    <w:rsid w:val="003C703E"/>
    <w:rsid w:val="003C7499"/>
    <w:rsid w:val="003C78CC"/>
    <w:rsid w:val="003C79F2"/>
    <w:rsid w:val="003C7BDB"/>
    <w:rsid w:val="003C7EF7"/>
    <w:rsid w:val="003D0331"/>
    <w:rsid w:val="003D04C9"/>
    <w:rsid w:val="003D0849"/>
    <w:rsid w:val="003D08FC"/>
    <w:rsid w:val="003D0AE2"/>
    <w:rsid w:val="003D1048"/>
    <w:rsid w:val="003D13E8"/>
    <w:rsid w:val="003D1B6F"/>
    <w:rsid w:val="003D1FFB"/>
    <w:rsid w:val="003D25DE"/>
    <w:rsid w:val="003D26AD"/>
    <w:rsid w:val="003D29F9"/>
    <w:rsid w:val="003D2DD1"/>
    <w:rsid w:val="003D30DB"/>
    <w:rsid w:val="003D3176"/>
    <w:rsid w:val="003D3325"/>
    <w:rsid w:val="003D3429"/>
    <w:rsid w:val="003D344F"/>
    <w:rsid w:val="003D345E"/>
    <w:rsid w:val="003D387B"/>
    <w:rsid w:val="003D3B85"/>
    <w:rsid w:val="003D3D2D"/>
    <w:rsid w:val="003D3E2B"/>
    <w:rsid w:val="003D3EE4"/>
    <w:rsid w:val="003D3F21"/>
    <w:rsid w:val="003D3F5A"/>
    <w:rsid w:val="003D40D4"/>
    <w:rsid w:val="003D4A35"/>
    <w:rsid w:val="003D4DC6"/>
    <w:rsid w:val="003D538A"/>
    <w:rsid w:val="003D59A2"/>
    <w:rsid w:val="003D5A93"/>
    <w:rsid w:val="003D78D0"/>
    <w:rsid w:val="003E00FC"/>
    <w:rsid w:val="003E0A1A"/>
    <w:rsid w:val="003E1C35"/>
    <w:rsid w:val="003E1C51"/>
    <w:rsid w:val="003E1CD9"/>
    <w:rsid w:val="003E27BB"/>
    <w:rsid w:val="003E28E5"/>
    <w:rsid w:val="003E2A99"/>
    <w:rsid w:val="003E2BDF"/>
    <w:rsid w:val="003E325D"/>
    <w:rsid w:val="003E32AD"/>
    <w:rsid w:val="003E3376"/>
    <w:rsid w:val="003E353E"/>
    <w:rsid w:val="003E3730"/>
    <w:rsid w:val="003E37F0"/>
    <w:rsid w:val="003E3C16"/>
    <w:rsid w:val="003E3C98"/>
    <w:rsid w:val="003E3F8A"/>
    <w:rsid w:val="003E4320"/>
    <w:rsid w:val="003E45B2"/>
    <w:rsid w:val="003E4E5D"/>
    <w:rsid w:val="003E4E79"/>
    <w:rsid w:val="003E5019"/>
    <w:rsid w:val="003E6073"/>
    <w:rsid w:val="003E60C4"/>
    <w:rsid w:val="003E62A3"/>
    <w:rsid w:val="003E659F"/>
    <w:rsid w:val="003E68AD"/>
    <w:rsid w:val="003E7275"/>
    <w:rsid w:val="003E74E2"/>
    <w:rsid w:val="003E7885"/>
    <w:rsid w:val="003E7E8A"/>
    <w:rsid w:val="003F0037"/>
    <w:rsid w:val="003F010E"/>
    <w:rsid w:val="003F0BC7"/>
    <w:rsid w:val="003F0D61"/>
    <w:rsid w:val="003F0E9F"/>
    <w:rsid w:val="003F1736"/>
    <w:rsid w:val="003F1785"/>
    <w:rsid w:val="003F1E35"/>
    <w:rsid w:val="003F1EA5"/>
    <w:rsid w:val="003F2035"/>
    <w:rsid w:val="003F2347"/>
    <w:rsid w:val="003F2504"/>
    <w:rsid w:val="003F2964"/>
    <w:rsid w:val="003F2C68"/>
    <w:rsid w:val="003F2D31"/>
    <w:rsid w:val="003F30AE"/>
    <w:rsid w:val="003F31C0"/>
    <w:rsid w:val="003F35A2"/>
    <w:rsid w:val="003F39FC"/>
    <w:rsid w:val="003F3BED"/>
    <w:rsid w:val="003F3C7C"/>
    <w:rsid w:val="003F3CEE"/>
    <w:rsid w:val="003F3D99"/>
    <w:rsid w:val="003F3EF9"/>
    <w:rsid w:val="003F4393"/>
    <w:rsid w:val="003F473E"/>
    <w:rsid w:val="003F4963"/>
    <w:rsid w:val="003F4E55"/>
    <w:rsid w:val="003F5F54"/>
    <w:rsid w:val="003F63F7"/>
    <w:rsid w:val="003F64AE"/>
    <w:rsid w:val="003F65C6"/>
    <w:rsid w:val="003F699E"/>
    <w:rsid w:val="003F6D79"/>
    <w:rsid w:val="003F6D94"/>
    <w:rsid w:val="003F6E8B"/>
    <w:rsid w:val="003F7168"/>
    <w:rsid w:val="003F71D0"/>
    <w:rsid w:val="003F773D"/>
    <w:rsid w:val="004000C2"/>
    <w:rsid w:val="00400333"/>
    <w:rsid w:val="004007C9"/>
    <w:rsid w:val="004009B5"/>
    <w:rsid w:val="00400A6F"/>
    <w:rsid w:val="00400AEB"/>
    <w:rsid w:val="00400C24"/>
    <w:rsid w:val="00400CB4"/>
    <w:rsid w:val="00400EC4"/>
    <w:rsid w:val="00401680"/>
    <w:rsid w:val="00401A41"/>
    <w:rsid w:val="00402693"/>
    <w:rsid w:val="004026B5"/>
    <w:rsid w:val="00402975"/>
    <w:rsid w:val="00402D75"/>
    <w:rsid w:val="00402F9D"/>
    <w:rsid w:val="004039A5"/>
    <w:rsid w:val="00403AAE"/>
    <w:rsid w:val="00403D2E"/>
    <w:rsid w:val="00403D5F"/>
    <w:rsid w:val="00403E02"/>
    <w:rsid w:val="00403FA4"/>
    <w:rsid w:val="00404341"/>
    <w:rsid w:val="00404410"/>
    <w:rsid w:val="00404697"/>
    <w:rsid w:val="00404BE8"/>
    <w:rsid w:val="00404EE4"/>
    <w:rsid w:val="00405051"/>
    <w:rsid w:val="00405610"/>
    <w:rsid w:val="004058D2"/>
    <w:rsid w:val="00405E2D"/>
    <w:rsid w:val="004065A5"/>
    <w:rsid w:val="00406857"/>
    <w:rsid w:val="00406CFD"/>
    <w:rsid w:val="00407106"/>
    <w:rsid w:val="00407144"/>
    <w:rsid w:val="00407880"/>
    <w:rsid w:val="0040788A"/>
    <w:rsid w:val="00410412"/>
    <w:rsid w:val="00410B60"/>
    <w:rsid w:val="004113FF"/>
    <w:rsid w:val="00411933"/>
    <w:rsid w:val="004125B2"/>
    <w:rsid w:val="00412619"/>
    <w:rsid w:val="00412706"/>
    <w:rsid w:val="00412857"/>
    <w:rsid w:val="004129C0"/>
    <w:rsid w:val="00414029"/>
    <w:rsid w:val="00414167"/>
    <w:rsid w:val="004144F3"/>
    <w:rsid w:val="004147D1"/>
    <w:rsid w:val="00414B41"/>
    <w:rsid w:val="00414DDD"/>
    <w:rsid w:val="00414E0A"/>
    <w:rsid w:val="00414FDC"/>
    <w:rsid w:val="0041519A"/>
    <w:rsid w:val="004156C6"/>
    <w:rsid w:val="004158F2"/>
    <w:rsid w:val="0041633E"/>
    <w:rsid w:val="00416435"/>
    <w:rsid w:val="0041656A"/>
    <w:rsid w:val="004167BA"/>
    <w:rsid w:val="004167FB"/>
    <w:rsid w:val="00416CA1"/>
    <w:rsid w:val="00416D4C"/>
    <w:rsid w:val="00417102"/>
    <w:rsid w:val="0041715A"/>
    <w:rsid w:val="00417202"/>
    <w:rsid w:val="004173EE"/>
    <w:rsid w:val="0041763F"/>
    <w:rsid w:val="00417A9A"/>
    <w:rsid w:val="00417BCD"/>
    <w:rsid w:val="00417D57"/>
    <w:rsid w:val="00417FEF"/>
    <w:rsid w:val="0042025B"/>
    <w:rsid w:val="00420341"/>
    <w:rsid w:val="0042173F"/>
    <w:rsid w:val="004217EE"/>
    <w:rsid w:val="004222B4"/>
    <w:rsid w:val="004223E5"/>
    <w:rsid w:val="004232E6"/>
    <w:rsid w:val="0042382A"/>
    <w:rsid w:val="00423944"/>
    <w:rsid w:val="00423BB5"/>
    <w:rsid w:val="00423FB1"/>
    <w:rsid w:val="0042429C"/>
    <w:rsid w:val="00424347"/>
    <w:rsid w:val="00424855"/>
    <w:rsid w:val="00425558"/>
    <w:rsid w:val="004255F7"/>
    <w:rsid w:val="00425865"/>
    <w:rsid w:val="00425D97"/>
    <w:rsid w:val="00425E4A"/>
    <w:rsid w:val="004261DE"/>
    <w:rsid w:val="00426386"/>
    <w:rsid w:val="00426A3D"/>
    <w:rsid w:val="00426D07"/>
    <w:rsid w:val="00426D7B"/>
    <w:rsid w:val="00426FDC"/>
    <w:rsid w:val="004274FE"/>
    <w:rsid w:val="0042750A"/>
    <w:rsid w:val="00427783"/>
    <w:rsid w:val="00427796"/>
    <w:rsid w:val="00427D20"/>
    <w:rsid w:val="004304F2"/>
    <w:rsid w:val="004307F5"/>
    <w:rsid w:val="00430F5D"/>
    <w:rsid w:val="00431684"/>
    <w:rsid w:val="0043181F"/>
    <w:rsid w:val="00431853"/>
    <w:rsid w:val="0043240C"/>
    <w:rsid w:val="004326E4"/>
    <w:rsid w:val="004329EE"/>
    <w:rsid w:val="00432D6C"/>
    <w:rsid w:val="00433245"/>
    <w:rsid w:val="00433396"/>
    <w:rsid w:val="00433564"/>
    <w:rsid w:val="00433FC8"/>
    <w:rsid w:val="004341B8"/>
    <w:rsid w:val="0043428A"/>
    <w:rsid w:val="004342DF"/>
    <w:rsid w:val="004343DF"/>
    <w:rsid w:val="00434935"/>
    <w:rsid w:val="00434A6A"/>
    <w:rsid w:val="00435160"/>
    <w:rsid w:val="00435477"/>
    <w:rsid w:val="00435912"/>
    <w:rsid w:val="004368AD"/>
    <w:rsid w:val="004370BC"/>
    <w:rsid w:val="00437A3B"/>
    <w:rsid w:val="004403C2"/>
    <w:rsid w:val="004404DF"/>
    <w:rsid w:val="00440A73"/>
    <w:rsid w:val="00440C15"/>
    <w:rsid w:val="00441013"/>
    <w:rsid w:val="004410F5"/>
    <w:rsid w:val="00441172"/>
    <w:rsid w:val="004412AD"/>
    <w:rsid w:val="0044159A"/>
    <w:rsid w:val="004415DF"/>
    <w:rsid w:val="0044216E"/>
    <w:rsid w:val="00442401"/>
    <w:rsid w:val="0044246A"/>
    <w:rsid w:val="004427B4"/>
    <w:rsid w:val="00442C55"/>
    <w:rsid w:val="00443614"/>
    <w:rsid w:val="004436A1"/>
    <w:rsid w:val="00443831"/>
    <w:rsid w:val="00443A51"/>
    <w:rsid w:val="00443BE6"/>
    <w:rsid w:val="00443C81"/>
    <w:rsid w:val="00443F86"/>
    <w:rsid w:val="004448B9"/>
    <w:rsid w:val="00444944"/>
    <w:rsid w:val="00444A91"/>
    <w:rsid w:val="00444C66"/>
    <w:rsid w:val="00445156"/>
    <w:rsid w:val="00445277"/>
    <w:rsid w:val="00445602"/>
    <w:rsid w:val="004458FF"/>
    <w:rsid w:val="004461E2"/>
    <w:rsid w:val="00446358"/>
    <w:rsid w:val="00446412"/>
    <w:rsid w:val="0044647A"/>
    <w:rsid w:val="0044702D"/>
    <w:rsid w:val="004471D7"/>
    <w:rsid w:val="00447DA7"/>
    <w:rsid w:val="00447E98"/>
    <w:rsid w:val="00447F1B"/>
    <w:rsid w:val="0045001B"/>
    <w:rsid w:val="00450061"/>
    <w:rsid w:val="004504C6"/>
    <w:rsid w:val="00450BF9"/>
    <w:rsid w:val="00450C57"/>
    <w:rsid w:val="00451933"/>
    <w:rsid w:val="00451986"/>
    <w:rsid w:val="00451F3C"/>
    <w:rsid w:val="00452116"/>
    <w:rsid w:val="00452FBF"/>
    <w:rsid w:val="00453607"/>
    <w:rsid w:val="00453A34"/>
    <w:rsid w:val="00453CE8"/>
    <w:rsid w:val="0045401B"/>
    <w:rsid w:val="004546C0"/>
    <w:rsid w:val="00454CBB"/>
    <w:rsid w:val="004550A4"/>
    <w:rsid w:val="0045515E"/>
    <w:rsid w:val="0045567E"/>
    <w:rsid w:val="00455CE0"/>
    <w:rsid w:val="00455F14"/>
    <w:rsid w:val="004563B2"/>
    <w:rsid w:val="004568D9"/>
    <w:rsid w:val="00456904"/>
    <w:rsid w:val="00456DFC"/>
    <w:rsid w:val="004578BE"/>
    <w:rsid w:val="0046060E"/>
    <w:rsid w:val="00460630"/>
    <w:rsid w:val="00460651"/>
    <w:rsid w:val="00460B22"/>
    <w:rsid w:val="00460E8D"/>
    <w:rsid w:val="0046158C"/>
    <w:rsid w:val="0046180E"/>
    <w:rsid w:val="00461D2F"/>
    <w:rsid w:val="00461D34"/>
    <w:rsid w:val="004624ED"/>
    <w:rsid w:val="004627EC"/>
    <w:rsid w:val="0046284D"/>
    <w:rsid w:val="0046289A"/>
    <w:rsid w:val="00462C40"/>
    <w:rsid w:val="00462EA4"/>
    <w:rsid w:val="00463166"/>
    <w:rsid w:val="004631C9"/>
    <w:rsid w:val="004632AC"/>
    <w:rsid w:val="004636E0"/>
    <w:rsid w:val="0046395C"/>
    <w:rsid w:val="00463B27"/>
    <w:rsid w:val="0046440D"/>
    <w:rsid w:val="004645DB"/>
    <w:rsid w:val="00464BCE"/>
    <w:rsid w:val="00465060"/>
    <w:rsid w:val="00465AC5"/>
    <w:rsid w:val="00465C73"/>
    <w:rsid w:val="00465D24"/>
    <w:rsid w:val="00466031"/>
    <w:rsid w:val="00466248"/>
    <w:rsid w:val="004662D1"/>
    <w:rsid w:val="004669E1"/>
    <w:rsid w:val="004671BD"/>
    <w:rsid w:val="004675F2"/>
    <w:rsid w:val="004678EB"/>
    <w:rsid w:val="00470175"/>
    <w:rsid w:val="00470936"/>
    <w:rsid w:val="00470B6A"/>
    <w:rsid w:val="00471216"/>
    <w:rsid w:val="00471C6E"/>
    <w:rsid w:val="00471F3A"/>
    <w:rsid w:val="0047246A"/>
    <w:rsid w:val="00472D5F"/>
    <w:rsid w:val="00472EB6"/>
    <w:rsid w:val="00473581"/>
    <w:rsid w:val="0047386E"/>
    <w:rsid w:val="00473DD2"/>
    <w:rsid w:val="004748D8"/>
    <w:rsid w:val="00474E5B"/>
    <w:rsid w:val="00474E8B"/>
    <w:rsid w:val="004759EB"/>
    <w:rsid w:val="00475EEC"/>
    <w:rsid w:val="00476404"/>
    <w:rsid w:val="00476566"/>
    <w:rsid w:val="0047688A"/>
    <w:rsid w:val="00477197"/>
    <w:rsid w:val="0047739D"/>
    <w:rsid w:val="00477725"/>
    <w:rsid w:val="00477AC5"/>
    <w:rsid w:val="00477BA2"/>
    <w:rsid w:val="004801AC"/>
    <w:rsid w:val="00480E89"/>
    <w:rsid w:val="00480F0C"/>
    <w:rsid w:val="00481170"/>
    <w:rsid w:val="00481198"/>
    <w:rsid w:val="004816D1"/>
    <w:rsid w:val="00481755"/>
    <w:rsid w:val="00481D80"/>
    <w:rsid w:val="004821F6"/>
    <w:rsid w:val="00482344"/>
    <w:rsid w:val="004826FE"/>
    <w:rsid w:val="0048279B"/>
    <w:rsid w:val="00482C99"/>
    <w:rsid w:val="00482E75"/>
    <w:rsid w:val="00482F58"/>
    <w:rsid w:val="004833EF"/>
    <w:rsid w:val="00483623"/>
    <w:rsid w:val="00483A19"/>
    <w:rsid w:val="00483B3D"/>
    <w:rsid w:val="00483D42"/>
    <w:rsid w:val="00483DBB"/>
    <w:rsid w:val="00483E43"/>
    <w:rsid w:val="00483FE0"/>
    <w:rsid w:val="004840E7"/>
    <w:rsid w:val="00484106"/>
    <w:rsid w:val="004858E7"/>
    <w:rsid w:val="0048599E"/>
    <w:rsid w:val="00485C70"/>
    <w:rsid w:val="00486086"/>
    <w:rsid w:val="00486396"/>
    <w:rsid w:val="004865F5"/>
    <w:rsid w:val="00486E47"/>
    <w:rsid w:val="004870A1"/>
    <w:rsid w:val="0048710C"/>
    <w:rsid w:val="00487359"/>
    <w:rsid w:val="004875EA"/>
    <w:rsid w:val="00487D9F"/>
    <w:rsid w:val="00487EB6"/>
    <w:rsid w:val="00490234"/>
    <w:rsid w:val="00490254"/>
    <w:rsid w:val="00490769"/>
    <w:rsid w:val="0049098C"/>
    <w:rsid w:val="00490A59"/>
    <w:rsid w:val="00490C0F"/>
    <w:rsid w:val="00490FEB"/>
    <w:rsid w:val="00491059"/>
    <w:rsid w:val="00491125"/>
    <w:rsid w:val="00491733"/>
    <w:rsid w:val="00491AEB"/>
    <w:rsid w:val="00491CC1"/>
    <w:rsid w:val="00491F9D"/>
    <w:rsid w:val="0049202F"/>
    <w:rsid w:val="004925F3"/>
    <w:rsid w:val="00492C8A"/>
    <w:rsid w:val="00492FA4"/>
    <w:rsid w:val="00493039"/>
    <w:rsid w:val="004934CB"/>
    <w:rsid w:val="004937C3"/>
    <w:rsid w:val="00493A0D"/>
    <w:rsid w:val="004942D1"/>
    <w:rsid w:val="00494891"/>
    <w:rsid w:val="004949C5"/>
    <w:rsid w:val="00494CCE"/>
    <w:rsid w:val="00495261"/>
    <w:rsid w:val="00495311"/>
    <w:rsid w:val="00495482"/>
    <w:rsid w:val="00495538"/>
    <w:rsid w:val="004955F0"/>
    <w:rsid w:val="00495B37"/>
    <w:rsid w:val="00495E50"/>
    <w:rsid w:val="004961B0"/>
    <w:rsid w:val="00496A44"/>
    <w:rsid w:val="00496CCC"/>
    <w:rsid w:val="00496E39"/>
    <w:rsid w:val="00496E7A"/>
    <w:rsid w:val="0049701C"/>
    <w:rsid w:val="00497073"/>
    <w:rsid w:val="0049760E"/>
    <w:rsid w:val="004976BE"/>
    <w:rsid w:val="00497CB1"/>
    <w:rsid w:val="004A0127"/>
    <w:rsid w:val="004A0290"/>
    <w:rsid w:val="004A0498"/>
    <w:rsid w:val="004A0677"/>
    <w:rsid w:val="004A09B2"/>
    <w:rsid w:val="004A0D6C"/>
    <w:rsid w:val="004A13C7"/>
    <w:rsid w:val="004A14BB"/>
    <w:rsid w:val="004A173C"/>
    <w:rsid w:val="004A1760"/>
    <w:rsid w:val="004A1DD9"/>
    <w:rsid w:val="004A268F"/>
    <w:rsid w:val="004A26A9"/>
    <w:rsid w:val="004A2FF4"/>
    <w:rsid w:val="004A301A"/>
    <w:rsid w:val="004A30BE"/>
    <w:rsid w:val="004A31B4"/>
    <w:rsid w:val="004A3456"/>
    <w:rsid w:val="004A3A78"/>
    <w:rsid w:val="004A427D"/>
    <w:rsid w:val="004A4550"/>
    <w:rsid w:val="004A4CDC"/>
    <w:rsid w:val="004A50F5"/>
    <w:rsid w:val="004A511F"/>
    <w:rsid w:val="004A5658"/>
    <w:rsid w:val="004A5B7F"/>
    <w:rsid w:val="004A5D88"/>
    <w:rsid w:val="004A5E7A"/>
    <w:rsid w:val="004A5ED1"/>
    <w:rsid w:val="004A62E2"/>
    <w:rsid w:val="004A6900"/>
    <w:rsid w:val="004A6CCA"/>
    <w:rsid w:val="004A710E"/>
    <w:rsid w:val="004B018E"/>
    <w:rsid w:val="004B11C0"/>
    <w:rsid w:val="004B1705"/>
    <w:rsid w:val="004B21AA"/>
    <w:rsid w:val="004B2346"/>
    <w:rsid w:val="004B2DE9"/>
    <w:rsid w:val="004B30BD"/>
    <w:rsid w:val="004B3530"/>
    <w:rsid w:val="004B3562"/>
    <w:rsid w:val="004B3FA7"/>
    <w:rsid w:val="004B400C"/>
    <w:rsid w:val="004B40AB"/>
    <w:rsid w:val="004B416F"/>
    <w:rsid w:val="004B4948"/>
    <w:rsid w:val="004B4C9C"/>
    <w:rsid w:val="004B51FB"/>
    <w:rsid w:val="004B52FA"/>
    <w:rsid w:val="004B5508"/>
    <w:rsid w:val="004B558D"/>
    <w:rsid w:val="004B599A"/>
    <w:rsid w:val="004B5AC5"/>
    <w:rsid w:val="004B5BF5"/>
    <w:rsid w:val="004B666E"/>
    <w:rsid w:val="004B6D5B"/>
    <w:rsid w:val="004B6E7D"/>
    <w:rsid w:val="004B6EC1"/>
    <w:rsid w:val="004B6F02"/>
    <w:rsid w:val="004B6F0D"/>
    <w:rsid w:val="004B73B6"/>
    <w:rsid w:val="004B73E4"/>
    <w:rsid w:val="004B75C8"/>
    <w:rsid w:val="004B7632"/>
    <w:rsid w:val="004B7860"/>
    <w:rsid w:val="004B7D52"/>
    <w:rsid w:val="004B7DD3"/>
    <w:rsid w:val="004C045E"/>
    <w:rsid w:val="004C050F"/>
    <w:rsid w:val="004C05D8"/>
    <w:rsid w:val="004C05F3"/>
    <w:rsid w:val="004C0BE6"/>
    <w:rsid w:val="004C0D9A"/>
    <w:rsid w:val="004C15AA"/>
    <w:rsid w:val="004C1947"/>
    <w:rsid w:val="004C2079"/>
    <w:rsid w:val="004C2230"/>
    <w:rsid w:val="004C253E"/>
    <w:rsid w:val="004C2D4A"/>
    <w:rsid w:val="004C3250"/>
    <w:rsid w:val="004C3F55"/>
    <w:rsid w:val="004C4006"/>
    <w:rsid w:val="004C44A0"/>
    <w:rsid w:val="004C457D"/>
    <w:rsid w:val="004C48BA"/>
    <w:rsid w:val="004C49E8"/>
    <w:rsid w:val="004C4C03"/>
    <w:rsid w:val="004C4E4C"/>
    <w:rsid w:val="004C52EF"/>
    <w:rsid w:val="004C54C2"/>
    <w:rsid w:val="004C55F7"/>
    <w:rsid w:val="004C5964"/>
    <w:rsid w:val="004C5C8B"/>
    <w:rsid w:val="004C60DE"/>
    <w:rsid w:val="004C6134"/>
    <w:rsid w:val="004C62F2"/>
    <w:rsid w:val="004C6332"/>
    <w:rsid w:val="004C66A6"/>
    <w:rsid w:val="004C7573"/>
    <w:rsid w:val="004C7FF6"/>
    <w:rsid w:val="004D021E"/>
    <w:rsid w:val="004D0447"/>
    <w:rsid w:val="004D0681"/>
    <w:rsid w:val="004D0C31"/>
    <w:rsid w:val="004D1234"/>
    <w:rsid w:val="004D1F27"/>
    <w:rsid w:val="004D2506"/>
    <w:rsid w:val="004D265C"/>
    <w:rsid w:val="004D2664"/>
    <w:rsid w:val="004D27DD"/>
    <w:rsid w:val="004D2A23"/>
    <w:rsid w:val="004D2A97"/>
    <w:rsid w:val="004D2F89"/>
    <w:rsid w:val="004D32CC"/>
    <w:rsid w:val="004D355E"/>
    <w:rsid w:val="004D38B9"/>
    <w:rsid w:val="004D39E7"/>
    <w:rsid w:val="004D401D"/>
    <w:rsid w:val="004D43BF"/>
    <w:rsid w:val="004D4483"/>
    <w:rsid w:val="004D44B0"/>
    <w:rsid w:val="004D47B7"/>
    <w:rsid w:val="004D5253"/>
    <w:rsid w:val="004D52C8"/>
    <w:rsid w:val="004D54EA"/>
    <w:rsid w:val="004D57BC"/>
    <w:rsid w:val="004D57FF"/>
    <w:rsid w:val="004D5C0F"/>
    <w:rsid w:val="004D5E8E"/>
    <w:rsid w:val="004D6533"/>
    <w:rsid w:val="004D6ED5"/>
    <w:rsid w:val="004D70E4"/>
    <w:rsid w:val="004D725F"/>
    <w:rsid w:val="004D7D7C"/>
    <w:rsid w:val="004E0437"/>
    <w:rsid w:val="004E0663"/>
    <w:rsid w:val="004E06BB"/>
    <w:rsid w:val="004E0D48"/>
    <w:rsid w:val="004E102E"/>
    <w:rsid w:val="004E1C29"/>
    <w:rsid w:val="004E1E71"/>
    <w:rsid w:val="004E2109"/>
    <w:rsid w:val="004E222B"/>
    <w:rsid w:val="004E222E"/>
    <w:rsid w:val="004E26DF"/>
    <w:rsid w:val="004E2FBE"/>
    <w:rsid w:val="004E31E7"/>
    <w:rsid w:val="004E35C9"/>
    <w:rsid w:val="004E3629"/>
    <w:rsid w:val="004E3AA4"/>
    <w:rsid w:val="004E3B0C"/>
    <w:rsid w:val="004E4046"/>
    <w:rsid w:val="004E428D"/>
    <w:rsid w:val="004E4C6D"/>
    <w:rsid w:val="004E579B"/>
    <w:rsid w:val="004E5E94"/>
    <w:rsid w:val="004E640D"/>
    <w:rsid w:val="004E65AF"/>
    <w:rsid w:val="004E699D"/>
    <w:rsid w:val="004E6CBF"/>
    <w:rsid w:val="004E7029"/>
    <w:rsid w:val="004E736E"/>
    <w:rsid w:val="004E7384"/>
    <w:rsid w:val="004E7511"/>
    <w:rsid w:val="004E77FF"/>
    <w:rsid w:val="004E7939"/>
    <w:rsid w:val="004E7D5B"/>
    <w:rsid w:val="004E7FB2"/>
    <w:rsid w:val="004F0054"/>
    <w:rsid w:val="004F037C"/>
    <w:rsid w:val="004F068E"/>
    <w:rsid w:val="004F08DD"/>
    <w:rsid w:val="004F0ABA"/>
    <w:rsid w:val="004F114C"/>
    <w:rsid w:val="004F1389"/>
    <w:rsid w:val="004F13B7"/>
    <w:rsid w:val="004F160F"/>
    <w:rsid w:val="004F1884"/>
    <w:rsid w:val="004F1F9E"/>
    <w:rsid w:val="004F241F"/>
    <w:rsid w:val="004F2684"/>
    <w:rsid w:val="004F3496"/>
    <w:rsid w:val="004F3754"/>
    <w:rsid w:val="004F4461"/>
    <w:rsid w:val="004F4AC7"/>
    <w:rsid w:val="004F57E8"/>
    <w:rsid w:val="004F5B7C"/>
    <w:rsid w:val="004F5D0D"/>
    <w:rsid w:val="004F5D8B"/>
    <w:rsid w:val="004F5ECB"/>
    <w:rsid w:val="004F60F5"/>
    <w:rsid w:val="004F61C6"/>
    <w:rsid w:val="004F6604"/>
    <w:rsid w:val="004F69DC"/>
    <w:rsid w:val="004F6D17"/>
    <w:rsid w:val="004F7623"/>
    <w:rsid w:val="004F7738"/>
    <w:rsid w:val="004F7741"/>
    <w:rsid w:val="004F77ED"/>
    <w:rsid w:val="004F7B4B"/>
    <w:rsid w:val="004F7BE1"/>
    <w:rsid w:val="005002A7"/>
    <w:rsid w:val="00500433"/>
    <w:rsid w:val="0050070B"/>
    <w:rsid w:val="00500F3B"/>
    <w:rsid w:val="00500FE8"/>
    <w:rsid w:val="005010DC"/>
    <w:rsid w:val="00501128"/>
    <w:rsid w:val="00501416"/>
    <w:rsid w:val="00501651"/>
    <w:rsid w:val="00501DEF"/>
    <w:rsid w:val="00501F01"/>
    <w:rsid w:val="00501FFD"/>
    <w:rsid w:val="005020D3"/>
    <w:rsid w:val="00502C49"/>
    <w:rsid w:val="00503DB5"/>
    <w:rsid w:val="00503FEA"/>
    <w:rsid w:val="00504D6D"/>
    <w:rsid w:val="00504EB7"/>
    <w:rsid w:val="00504F66"/>
    <w:rsid w:val="00505B10"/>
    <w:rsid w:val="00505D4D"/>
    <w:rsid w:val="00506381"/>
    <w:rsid w:val="00506A4E"/>
    <w:rsid w:val="00506B90"/>
    <w:rsid w:val="005070F1"/>
    <w:rsid w:val="00510AE4"/>
    <w:rsid w:val="00510B79"/>
    <w:rsid w:val="00510F20"/>
    <w:rsid w:val="00510F92"/>
    <w:rsid w:val="00511228"/>
    <w:rsid w:val="005112ED"/>
    <w:rsid w:val="00511E8B"/>
    <w:rsid w:val="00511FCB"/>
    <w:rsid w:val="005121B0"/>
    <w:rsid w:val="00512203"/>
    <w:rsid w:val="00512453"/>
    <w:rsid w:val="00512794"/>
    <w:rsid w:val="00512CCE"/>
    <w:rsid w:val="00513706"/>
    <w:rsid w:val="005137A7"/>
    <w:rsid w:val="005141EB"/>
    <w:rsid w:val="0051448A"/>
    <w:rsid w:val="005149CB"/>
    <w:rsid w:val="00514E52"/>
    <w:rsid w:val="00514FB2"/>
    <w:rsid w:val="00515383"/>
    <w:rsid w:val="005153CD"/>
    <w:rsid w:val="005155AC"/>
    <w:rsid w:val="0051596E"/>
    <w:rsid w:val="00515C3A"/>
    <w:rsid w:val="00515FC8"/>
    <w:rsid w:val="0051618A"/>
    <w:rsid w:val="005164C8"/>
    <w:rsid w:val="005166BE"/>
    <w:rsid w:val="00516B20"/>
    <w:rsid w:val="00516B46"/>
    <w:rsid w:val="00516B7D"/>
    <w:rsid w:val="00516C29"/>
    <w:rsid w:val="00516C36"/>
    <w:rsid w:val="00516DC7"/>
    <w:rsid w:val="005171E3"/>
    <w:rsid w:val="00517230"/>
    <w:rsid w:val="005176C4"/>
    <w:rsid w:val="00517A84"/>
    <w:rsid w:val="00517E40"/>
    <w:rsid w:val="00520881"/>
    <w:rsid w:val="00520BD2"/>
    <w:rsid w:val="00520EDD"/>
    <w:rsid w:val="00520F8C"/>
    <w:rsid w:val="00521152"/>
    <w:rsid w:val="005215D6"/>
    <w:rsid w:val="00521C66"/>
    <w:rsid w:val="00521E82"/>
    <w:rsid w:val="00522373"/>
    <w:rsid w:val="00522757"/>
    <w:rsid w:val="00522B9E"/>
    <w:rsid w:val="00523423"/>
    <w:rsid w:val="005234A2"/>
    <w:rsid w:val="005235AC"/>
    <w:rsid w:val="00523954"/>
    <w:rsid w:val="00523DC9"/>
    <w:rsid w:val="00523FF9"/>
    <w:rsid w:val="005243D7"/>
    <w:rsid w:val="0052489F"/>
    <w:rsid w:val="005249B5"/>
    <w:rsid w:val="00524D6F"/>
    <w:rsid w:val="00525008"/>
    <w:rsid w:val="005251B7"/>
    <w:rsid w:val="0052532B"/>
    <w:rsid w:val="0052536D"/>
    <w:rsid w:val="00525563"/>
    <w:rsid w:val="005256CF"/>
    <w:rsid w:val="005256DC"/>
    <w:rsid w:val="00525CC9"/>
    <w:rsid w:val="00525F3F"/>
    <w:rsid w:val="00526042"/>
    <w:rsid w:val="0052697C"/>
    <w:rsid w:val="00527A77"/>
    <w:rsid w:val="00527CEC"/>
    <w:rsid w:val="00527EA8"/>
    <w:rsid w:val="00530235"/>
    <w:rsid w:val="005306E8"/>
    <w:rsid w:val="0053072C"/>
    <w:rsid w:val="00530C04"/>
    <w:rsid w:val="00530D08"/>
    <w:rsid w:val="0053100B"/>
    <w:rsid w:val="005316AC"/>
    <w:rsid w:val="00531CFC"/>
    <w:rsid w:val="00532058"/>
    <w:rsid w:val="005320DE"/>
    <w:rsid w:val="00532108"/>
    <w:rsid w:val="005323DF"/>
    <w:rsid w:val="00532727"/>
    <w:rsid w:val="005328D7"/>
    <w:rsid w:val="00532923"/>
    <w:rsid w:val="00532AC4"/>
    <w:rsid w:val="00532BA8"/>
    <w:rsid w:val="00532F40"/>
    <w:rsid w:val="00533466"/>
    <w:rsid w:val="0053380B"/>
    <w:rsid w:val="005340C1"/>
    <w:rsid w:val="00534101"/>
    <w:rsid w:val="005342D1"/>
    <w:rsid w:val="005342FF"/>
    <w:rsid w:val="00534469"/>
    <w:rsid w:val="0053452C"/>
    <w:rsid w:val="00534718"/>
    <w:rsid w:val="00534753"/>
    <w:rsid w:val="00534B6C"/>
    <w:rsid w:val="005359FF"/>
    <w:rsid w:val="00536303"/>
    <w:rsid w:val="005365F0"/>
    <w:rsid w:val="0053661D"/>
    <w:rsid w:val="00536F68"/>
    <w:rsid w:val="0053718A"/>
    <w:rsid w:val="00537214"/>
    <w:rsid w:val="0053745F"/>
    <w:rsid w:val="0053769E"/>
    <w:rsid w:val="005377BD"/>
    <w:rsid w:val="00537950"/>
    <w:rsid w:val="00537C23"/>
    <w:rsid w:val="00537CD4"/>
    <w:rsid w:val="00537DBD"/>
    <w:rsid w:val="00537F1A"/>
    <w:rsid w:val="0054008B"/>
    <w:rsid w:val="005401A8"/>
    <w:rsid w:val="005401FC"/>
    <w:rsid w:val="00540633"/>
    <w:rsid w:val="00540D97"/>
    <w:rsid w:val="00540DD6"/>
    <w:rsid w:val="00540F14"/>
    <w:rsid w:val="0054137D"/>
    <w:rsid w:val="0054162C"/>
    <w:rsid w:val="00541810"/>
    <w:rsid w:val="00541DEA"/>
    <w:rsid w:val="00541EAD"/>
    <w:rsid w:val="0054219F"/>
    <w:rsid w:val="0054291D"/>
    <w:rsid w:val="00542C0D"/>
    <w:rsid w:val="00542E9F"/>
    <w:rsid w:val="00542F5F"/>
    <w:rsid w:val="00543BBC"/>
    <w:rsid w:val="005443FB"/>
    <w:rsid w:val="00544587"/>
    <w:rsid w:val="0054481C"/>
    <w:rsid w:val="00544CC7"/>
    <w:rsid w:val="005457C0"/>
    <w:rsid w:val="00545BB4"/>
    <w:rsid w:val="00545F80"/>
    <w:rsid w:val="0054674B"/>
    <w:rsid w:val="00546847"/>
    <w:rsid w:val="005468F2"/>
    <w:rsid w:val="00546952"/>
    <w:rsid w:val="00546DEB"/>
    <w:rsid w:val="005472DD"/>
    <w:rsid w:val="00547A11"/>
    <w:rsid w:val="00547C4A"/>
    <w:rsid w:val="00547F6D"/>
    <w:rsid w:val="005505BC"/>
    <w:rsid w:val="0055087F"/>
    <w:rsid w:val="005508A8"/>
    <w:rsid w:val="005510F3"/>
    <w:rsid w:val="005512DC"/>
    <w:rsid w:val="00551530"/>
    <w:rsid w:val="005516E1"/>
    <w:rsid w:val="00551756"/>
    <w:rsid w:val="00551DCB"/>
    <w:rsid w:val="00551F55"/>
    <w:rsid w:val="00552246"/>
    <w:rsid w:val="005522CD"/>
    <w:rsid w:val="00552615"/>
    <w:rsid w:val="0055262A"/>
    <w:rsid w:val="005529FD"/>
    <w:rsid w:val="00552DCD"/>
    <w:rsid w:val="00552FEA"/>
    <w:rsid w:val="0055320D"/>
    <w:rsid w:val="00553230"/>
    <w:rsid w:val="0055359A"/>
    <w:rsid w:val="0055391B"/>
    <w:rsid w:val="00553AB3"/>
    <w:rsid w:val="00553C0D"/>
    <w:rsid w:val="00554475"/>
    <w:rsid w:val="005544F6"/>
    <w:rsid w:val="00554909"/>
    <w:rsid w:val="00554A4A"/>
    <w:rsid w:val="0055525F"/>
    <w:rsid w:val="005552F6"/>
    <w:rsid w:val="0055530D"/>
    <w:rsid w:val="0055557B"/>
    <w:rsid w:val="00555A68"/>
    <w:rsid w:val="00555AB1"/>
    <w:rsid w:val="00556B50"/>
    <w:rsid w:val="00556FD9"/>
    <w:rsid w:val="0055759E"/>
    <w:rsid w:val="005575DF"/>
    <w:rsid w:val="00557C65"/>
    <w:rsid w:val="00560285"/>
    <w:rsid w:val="005605CE"/>
    <w:rsid w:val="005608E8"/>
    <w:rsid w:val="00560A00"/>
    <w:rsid w:val="00560DE9"/>
    <w:rsid w:val="00561102"/>
    <w:rsid w:val="00561267"/>
    <w:rsid w:val="00561477"/>
    <w:rsid w:val="005618B3"/>
    <w:rsid w:val="00562022"/>
    <w:rsid w:val="00562102"/>
    <w:rsid w:val="005623F2"/>
    <w:rsid w:val="00562849"/>
    <w:rsid w:val="00562980"/>
    <w:rsid w:val="00562A01"/>
    <w:rsid w:val="0056312A"/>
    <w:rsid w:val="005634FC"/>
    <w:rsid w:val="00563BEE"/>
    <w:rsid w:val="0056430D"/>
    <w:rsid w:val="005644D5"/>
    <w:rsid w:val="005645B4"/>
    <w:rsid w:val="00564BE6"/>
    <w:rsid w:val="00564D86"/>
    <w:rsid w:val="0056514C"/>
    <w:rsid w:val="005655A5"/>
    <w:rsid w:val="00565644"/>
    <w:rsid w:val="005656E4"/>
    <w:rsid w:val="005659E2"/>
    <w:rsid w:val="0056618F"/>
    <w:rsid w:val="00566821"/>
    <w:rsid w:val="00566822"/>
    <w:rsid w:val="00566C19"/>
    <w:rsid w:val="00567006"/>
    <w:rsid w:val="00567572"/>
    <w:rsid w:val="00567671"/>
    <w:rsid w:val="0057003D"/>
    <w:rsid w:val="00570AF3"/>
    <w:rsid w:val="00570B89"/>
    <w:rsid w:val="00570C3E"/>
    <w:rsid w:val="0057160E"/>
    <w:rsid w:val="00571B93"/>
    <w:rsid w:val="00571BDB"/>
    <w:rsid w:val="00571DC3"/>
    <w:rsid w:val="00571ED1"/>
    <w:rsid w:val="005721C3"/>
    <w:rsid w:val="005722EA"/>
    <w:rsid w:val="005725C7"/>
    <w:rsid w:val="00572B5A"/>
    <w:rsid w:val="00572C95"/>
    <w:rsid w:val="005735EF"/>
    <w:rsid w:val="00573641"/>
    <w:rsid w:val="0057375B"/>
    <w:rsid w:val="00574742"/>
    <w:rsid w:val="00574A10"/>
    <w:rsid w:val="00574CA2"/>
    <w:rsid w:val="00574CB4"/>
    <w:rsid w:val="005751F1"/>
    <w:rsid w:val="00575745"/>
    <w:rsid w:val="00575A83"/>
    <w:rsid w:val="00575B9E"/>
    <w:rsid w:val="005761AB"/>
    <w:rsid w:val="005764BD"/>
    <w:rsid w:val="0057668C"/>
    <w:rsid w:val="00576D26"/>
    <w:rsid w:val="00576E20"/>
    <w:rsid w:val="00576F46"/>
    <w:rsid w:val="0057710B"/>
    <w:rsid w:val="00577196"/>
    <w:rsid w:val="005772CD"/>
    <w:rsid w:val="00577716"/>
    <w:rsid w:val="0057779A"/>
    <w:rsid w:val="00577DFE"/>
    <w:rsid w:val="00577FA9"/>
    <w:rsid w:val="00580292"/>
    <w:rsid w:val="00580467"/>
    <w:rsid w:val="0058072A"/>
    <w:rsid w:val="0058072D"/>
    <w:rsid w:val="00580734"/>
    <w:rsid w:val="0058085C"/>
    <w:rsid w:val="00580CA2"/>
    <w:rsid w:val="00581325"/>
    <w:rsid w:val="0058171B"/>
    <w:rsid w:val="005819EB"/>
    <w:rsid w:val="00581B80"/>
    <w:rsid w:val="00582DC4"/>
    <w:rsid w:val="00582F5E"/>
    <w:rsid w:val="00582FE4"/>
    <w:rsid w:val="00583842"/>
    <w:rsid w:val="00583A33"/>
    <w:rsid w:val="00583E89"/>
    <w:rsid w:val="00583F25"/>
    <w:rsid w:val="005840C4"/>
    <w:rsid w:val="005843A1"/>
    <w:rsid w:val="00584811"/>
    <w:rsid w:val="00584A30"/>
    <w:rsid w:val="00584A43"/>
    <w:rsid w:val="00584D90"/>
    <w:rsid w:val="00584EF8"/>
    <w:rsid w:val="00584F96"/>
    <w:rsid w:val="005850C2"/>
    <w:rsid w:val="00585AB3"/>
    <w:rsid w:val="00585AED"/>
    <w:rsid w:val="0058624E"/>
    <w:rsid w:val="005862F4"/>
    <w:rsid w:val="005865FA"/>
    <w:rsid w:val="005866B1"/>
    <w:rsid w:val="0058679B"/>
    <w:rsid w:val="005867C2"/>
    <w:rsid w:val="005871FD"/>
    <w:rsid w:val="00587E27"/>
    <w:rsid w:val="00587F2D"/>
    <w:rsid w:val="00590236"/>
    <w:rsid w:val="00590409"/>
    <w:rsid w:val="00590964"/>
    <w:rsid w:val="00590DB5"/>
    <w:rsid w:val="00591147"/>
    <w:rsid w:val="00591862"/>
    <w:rsid w:val="005921D2"/>
    <w:rsid w:val="005926E1"/>
    <w:rsid w:val="00592AE3"/>
    <w:rsid w:val="00592B6C"/>
    <w:rsid w:val="00592C86"/>
    <w:rsid w:val="00593069"/>
    <w:rsid w:val="00593099"/>
    <w:rsid w:val="005930AC"/>
    <w:rsid w:val="0059322D"/>
    <w:rsid w:val="00593B64"/>
    <w:rsid w:val="0059460E"/>
    <w:rsid w:val="00594C27"/>
    <w:rsid w:val="0059514E"/>
    <w:rsid w:val="005955E2"/>
    <w:rsid w:val="005957A2"/>
    <w:rsid w:val="00595905"/>
    <w:rsid w:val="00595BE5"/>
    <w:rsid w:val="00596407"/>
    <w:rsid w:val="00596B27"/>
    <w:rsid w:val="00596C25"/>
    <w:rsid w:val="00596C90"/>
    <w:rsid w:val="00596D8B"/>
    <w:rsid w:val="00597083"/>
    <w:rsid w:val="005970E8"/>
    <w:rsid w:val="00597819"/>
    <w:rsid w:val="005979C4"/>
    <w:rsid w:val="005A0459"/>
    <w:rsid w:val="005A0894"/>
    <w:rsid w:val="005A0DE5"/>
    <w:rsid w:val="005A0FFC"/>
    <w:rsid w:val="005A10BC"/>
    <w:rsid w:val="005A11A1"/>
    <w:rsid w:val="005A14C8"/>
    <w:rsid w:val="005A17C8"/>
    <w:rsid w:val="005A187E"/>
    <w:rsid w:val="005A24D8"/>
    <w:rsid w:val="005A2518"/>
    <w:rsid w:val="005A2774"/>
    <w:rsid w:val="005A2C19"/>
    <w:rsid w:val="005A2E15"/>
    <w:rsid w:val="005A305D"/>
    <w:rsid w:val="005A34FA"/>
    <w:rsid w:val="005A3E84"/>
    <w:rsid w:val="005A3F66"/>
    <w:rsid w:val="005A3F9E"/>
    <w:rsid w:val="005A4539"/>
    <w:rsid w:val="005A47C0"/>
    <w:rsid w:val="005A4A13"/>
    <w:rsid w:val="005A5544"/>
    <w:rsid w:val="005A5A63"/>
    <w:rsid w:val="005A5B8A"/>
    <w:rsid w:val="005A6426"/>
    <w:rsid w:val="005A658E"/>
    <w:rsid w:val="005A6AF3"/>
    <w:rsid w:val="005A6DFB"/>
    <w:rsid w:val="005A6F3E"/>
    <w:rsid w:val="005A7849"/>
    <w:rsid w:val="005A7D92"/>
    <w:rsid w:val="005B0862"/>
    <w:rsid w:val="005B0DFF"/>
    <w:rsid w:val="005B0EBB"/>
    <w:rsid w:val="005B0FFD"/>
    <w:rsid w:val="005B10C0"/>
    <w:rsid w:val="005B184D"/>
    <w:rsid w:val="005B1CDB"/>
    <w:rsid w:val="005B1D20"/>
    <w:rsid w:val="005B1E91"/>
    <w:rsid w:val="005B2831"/>
    <w:rsid w:val="005B2E8F"/>
    <w:rsid w:val="005B323F"/>
    <w:rsid w:val="005B35FB"/>
    <w:rsid w:val="005B36B6"/>
    <w:rsid w:val="005B3C2D"/>
    <w:rsid w:val="005B3CFF"/>
    <w:rsid w:val="005B3E1D"/>
    <w:rsid w:val="005B4B82"/>
    <w:rsid w:val="005B56D7"/>
    <w:rsid w:val="005B5A2F"/>
    <w:rsid w:val="005B5BCC"/>
    <w:rsid w:val="005B5E80"/>
    <w:rsid w:val="005B6386"/>
    <w:rsid w:val="005B65C8"/>
    <w:rsid w:val="005B67A7"/>
    <w:rsid w:val="005B67D9"/>
    <w:rsid w:val="005B6905"/>
    <w:rsid w:val="005B69E2"/>
    <w:rsid w:val="005B6D40"/>
    <w:rsid w:val="005B738E"/>
    <w:rsid w:val="005B743D"/>
    <w:rsid w:val="005B75DF"/>
    <w:rsid w:val="005B7616"/>
    <w:rsid w:val="005B7F49"/>
    <w:rsid w:val="005C00D0"/>
    <w:rsid w:val="005C018E"/>
    <w:rsid w:val="005C0C43"/>
    <w:rsid w:val="005C0CE4"/>
    <w:rsid w:val="005C1022"/>
    <w:rsid w:val="005C1B90"/>
    <w:rsid w:val="005C1E3F"/>
    <w:rsid w:val="005C1EF4"/>
    <w:rsid w:val="005C245E"/>
    <w:rsid w:val="005C252A"/>
    <w:rsid w:val="005C287E"/>
    <w:rsid w:val="005C2ABB"/>
    <w:rsid w:val="005C2C01"/>
    <w:rsid w:val="005C303F"/>
    <w:rsid w:val="005C327B"/>
    <w:rsid w:val="005C3428"/>
    <w:rsid w:val="005C37CB"/>
    <w:rsid w:val="005C3F54"/>
    <w:rsid w:val="005C401E"/>
    <w:rsid w:val="005C4352"/>
    <w:rsid w:val="005C49AF"/>
    <w:rsid w:val="005C49B1"/>
    <w:rsid w:val="005C4B88"/>
    <w:rsid w:val="005C4CFD"/>
    <w:rsid w:val="005C505D"/>
    <w:rsid w:val="005C5477"/>
    <w:rsid w:val="005C5684"/>
    <w:rsid w:val="005C5951"/>
    <w:rsid w:val="005C6445"/>
    <w:rsid w:val="005C688D"/>
    <w:rsid w:val="005C692F"/>
    <w:rsid w:val="005C693D"/>
    <w:rsid w:val="005C6DC3"/>
    <w:rsid w:val="005C73BD"/>
    <w:rsid w:val="005C7547"/>
    <w:rsid w:val="005C7777"/>
    <w:rsid w:val="005C77CA"/>
    <w:rsid w:val="005C7851"/>
    <w:rsid w:val="005C7CEA"/>
    <w:rsid w:val="005C7D05"/>
    <w:rsid w:val="005C7D8E"/>
    <w:rsid w:val="005C7EED"/>
    <w:rsid w:val="005D00AF"/>
    <w:rsid w:val="005D0463"/>
    <w:rsid w:val="005D04CB"/>
    <w:rsid w:val="005D08AD"/>
    <w:rsid w:val="005D0BE1"/>
    <w:rsid w:val="005D0E80"/>
    <w:rsid w:val="005D11FB"/>
    <w:rsid w:val="005D1203"/>
    <w:rsid w:val="005D129C"/>
    <w:rsid w:val="005D12A8"/>
    <w:rsid w:val="005D164B"/>
    <w:rsid w:val="005D1B32"/>
    <w:rsid w:val="005D220C"/>
    <w:rsid w:val="005D2A8F"/>
    <w:rsid w:val="005D2C9D"/>
    <w:rsid w:val="005D2DA6"/>
    <w:rsid w:val="005D3127"/>
    <w:rsid w:val="005D3E0C"/>
    <w:rsid w:val="005D4256"/>
    <w:rsid w:val="005D43EC"/>
    <w:rsid w:val="005D494A"/>
    <w:rsid w:val="005D4EEC"/>
    <w:rsid w:val="005D5044"/>
    <w:rsid w:val="005D5450"/>
    <w:rsid w:val="005D59D8"/>
    <w:rsid w:val="005D5EFC"/>
    <w:rsid w:val="005D6454"/>
    <w:rsid w:val="005D6F7F"/>
    <w:rsid w:val="005D7814"/>
    <w:rsid w:val="005D7833"/>
    <w:rsid w:val="005D7B08"/>
    <w:rsid w:val="005D7D60"/>
    <w:rsid w:val="005E03AA"/>
    <w:rsid w:val="005E052B"/>
    <w:rsid w:val="005E0801"/>
    <w:rsid w:val="005E1018"/>
    <w:rsid w:val="005E1A73"/>
    <w:rsid w:val="005E1D75"/>
    <w:rsid w:val="005E211B"/>
    <w:rsid w:val="005E2A0C"/>
    <w:rsid w:val="005E2C72"/>
    <w:rsid w:val="005E2E4A"/>
    <w:rsid w:val="005E34F1"/>
    <w:rsid w:val="005E3E48"/>
    <w:rsid w:val="005E3EB1"/>
    <w:rsid w:val="005E4107"/>
    <w:rsid w:val="005E4737"/>
    <w:rsid w:val="005E47B3"/>
    <w:rsid w:val="005E495C"/>
    <w:rsid w:val="005E498F"/>
    <w:rsid w:val="005E4FB8"/>
    <w:rsid w:val="005E5C97"/>
    <w:rsid w:val="005E610B"/>
    <w:rsid w:val="005E70E3"/>
    <w:rsid w:val="005E7742"/>
    <w:rsid w:val="005E7BE8"/>
    <w:rsid w:val="005E7EB2"/>
    <w:rsid w:val="005E7EBA"/>
    <w:rsid w:val="005F01B1"/>
    <w:rsid w:val="005F0793"/>
    <w:rsid w:val="005F08A6"/>
    <w:rsid w:val="005F0A34"/>
    <w:rsid w:val="005F0BB4"/>
    <w:rsid w:val="005F0EBB"/>
    <w:rsid w:val="005F0F18"/>
    <w:rsid w:val="005F0FFA"/>
    <w:rsid w:val="005F0FFD"/>
    <w:rsid w:val="005F1BCC"/>
    <w:rsid w:val="005F2515"/>
    <w:rsid w:val="005F28C7"/>
    <w:rsid w:val="005F2F30"/>
    <w:rsid w:val="005F3BD3"/>
    <w:rsid w:val="005F3E34"/>
    <w:rsid w:val="005F45A8"/>
    <w:rsid w:val="005F46DE"/>
    <w:rsid w:val="005F4B17"/>
    <w:rsid w:val="005F4C64"/>
    <w:rsid w:val="005F4CD8"/>
    <w:rsid w:val="005F5B0C"/>
    <w:rsid w:val="005F5E09"/>
    <w:rsid w:val="005F6388"/>
    <w:rsid w:val="005F65A9"/>
    <w:rsid w:val="005F684A"/>
    <w:rsid w:val="005F6A32"/>
    <w:rsid w:val="005F6B66"/>
    <w:rsid w:val="005F70CC"/>
    <w:rsid w:val="005F7316"/>
    <w:rsid w:val="005F7479"/>
    <w:rsid w:val="005F75DC"/>
    <w:rsid w:val="005F7645"/>
    <w:rsid w:val="005F7CAC"/>
    <w:rsid w:val="00600062"/>
    <w:rsid w:val="006002C3"/>
    <w:rsid w:val="00600543"/>
    <w:rsid w:val="00600A95"/>
    <w:rsid w:val="0060106D"/>
    <w:rsid w:val="00601454"/>
    <w:rsid w:val="0060190C"/>
    <w:rsid w:val="00601F80"/>
    <w:rsid w:val="00601FB2"/>
    <w:rsid w:val="006021AE"/>
    <w:rsid w:val="006021BB"/>
    <w:rsid w:val="006023BC"/>
    <w:rsid w:val="0060261D"/>
    <w:rsid w:val="0060265E"/>
    <w:rsid w:val="00602DEC"/>
    <w:rsid w:val="00603563"/>
    <w:rsid w:val="006036F5"/>
    <w:rsid w:val="0060370F"/>
    <w:rsid w:val="00603976"/>
    <w:rsid w:val="00603A99"/>
    <w:rsid w:val="00603E32"/>
    <w:rsid w:val="00604052"/>
    <w:rsid w:val="00604A2A"/>
    <w:rsid w:val="00604A55"/>
    <w:rsid w:val="00604B6A"/>
    <w:rsid w:val="00604B79"/>
    <w:rsid w:val="00604BE5"/>
    <w:rsid w:val="00604EDA"/>
    <w:rsid w:val="006054D7"/>
    <w:rsid w:val="00605A64"/>
    <w:rsid w:val="00605C76"/>
    <w:rsid w:val="00605DAC"/>
    <w:rsid w:val="00605DF0"/>
    <w:rsid w:val="00606A4D"/>
    <w:rsid w:val="00607158"/>
    <w:rsid w:val="00607252"/>
    <w:rsid w:val="0061043B"/>
    <w:rsid w:val="00610445"/>
    <w:rsid w:val="00610590"/>
    <w:rsid w:val="00610992"/>
    <w:rsid w:val="00610E41"/>
    <w:rsid w:val="0061123D"/>
    <w:rsid w:val="00611634"/>
    <w:rsid w:val="0061186F"/>
    <w:rsid w:val="00611FCF"/>
    <w:rsid w:val="006121CF"/>
    <w:rsid w:val="006128BD"/>
    <w:rsid w:val="00612DFE"/>
    <w:rsid w:val="006135FB"/>
    <w:rsid w:val="00613A92"/>
    <w:rsid w:val="00613BF0"/>
    <w:rsid w:val="00613FC8"/>
    <w:rsid w:val="006140DA"/>
    <w:rsid w:val="00614239"/>
    <w:rsid w:val="006143DE"/>
    <w:rsid w:val="0061470D"/>
    <w:rsid w:val="006148AC"/>
    <w:rsid w:val="00615446"/>
    <w:rsid w:val="006154D6"/>
    <w:rsid w:val="00615B7F"/>
    <w:rsid w:val="006166DD"/>
    <w:rsid w:val="00616D35"/>
    <w:rsid w:val="0061718C"/>
    <w:rsid w:val="006173F4"/>
    <w:rsid w:val="006179FB"/>
    <w:rsid w:val="006200B3"/>
    <w:rsid w:val="006201E9"/>
    <w:rsid w:val="00620273"/>
    <w:rsid w:val="00620B9C"/>
    <w:rsid w:val="0062108B"/>
    <w:rsid w:val="0062143A"/>
    <w:rsid w:val="006215EE"/>
    <w:rsid w:val="00621D5B"/>
    <w:rsid w:val="00622182"/>
    <w:rsid w:val="00622B01"/>
    <w:rsid w:val="00622E01"/>
    <w:rsid w:val="00622EB5"/>
    <w:rsid w:val="0062320E"/>
    <w:rsid w:val="00623329"/>
    <w:rsid w:val="0062336C"/>
    <w:rsid w:val="00623471"/>
    <w:rsid w:val="006236C3"/>
    <w:rsid w:val="0062390E"/>
    <w:rsid w:val="006239FB"/>
    <w:rsid w:val="006242DA"/>
    <w:rsid w:val="006243D7"/>
    <w:rsid w:val="0062486E"/>
    <w:rsid w:val="0062512C"/>
    <w:rsid w:val="006251BB"/>
    <w:rsid w:val="00625325"/>
    <w:rsid w:val="00625802"/>
    <w:rsid w:val="00625C89"/>
    <w:rsid w:val="00626B15"/>
    <w:rsid w:val="00626B93"/>
    <w:rsid w:val="00626BBF"/>
    <w:rsid w:val="00626E5C"/>
    <w:rsid w:val="00626E70"/>
    <w:rsid w:val="00626E8E"/>
    <w:rsid w:val="00627267"/>
    <w:rsid w:val="0062750D"/>
    <w:rsid w:val="00627D82"/>
    <w:rsid w:val="00627DDF"/>
    <w:rsid w:val="00627F1D"/>
    <w:rsid w:val="00630651"/>
    <w:rsid w:val="0063068D"/>
    <w:rsid w:val="006306C9"/>
    <w:rsid w:val="00630D05"/>
    <w:rsid w:val="00630F7D"/>
    <w:rsid w:val="006313A9"/>
    <w:rsid w:val="006313EF"/>
    <w:rsid w:val="00631A78"/>
    <w:rsid w:val="00631BCD"/>
    <w:rsid w:val="00631F13"/>
    <w:rsid w:val="00632026"/>
    <w:rsid w:val="006321D0"/>
    <w:rsid w:val="00632458"/>
    <w:rsid w:val="00632621"/>
    <w:rsid w:val="00632A2E"/>
    <w:rsid w:val="006340AA"/>
    <w:rsid w:val="00634680"/>
    <w:rsid w:val="00634CBA"/>
    <w:rsid w:val="00634CF8"/>
    <w:rsid w:val="00634DE2"/>
    <w:rsid w:val="00634E0F"/>
    <w:rsid w:val="006355ED"/>
    <w:rsid w:val="00635A58"/>
    <w:rsid w:val="00635DD0"/>
    <w:rsid w:val="00635E3B"/>
    <w:rsid w:val="00635E6A"/>
    <w:rsid w:val="00636239"/>
    <w:rsid w:val="00636447"/>
    <w:rsid w:val="0063647C"/>
    <w:rsid w:val="00636855"/>
    <w:rsid w:val="00636B3A"/>
    <w:rsid w:val="00636C37"/>
    <w:rsid w:val="00636E1C"/>
    <w:rsid w:val="00636F0C"/>
    <w:rsid w:val="00636FE1"/>
    <w:rsid w:val="00637024"/>
    <w:rsid w:val="00637160"/>
    <w:rsid w:val="006371BA"/>
    <w:rsid w:val="00637578"/>
    <w:rsid w:val="006377BB"/>
    <w:rsid w:val="00637B08"/>
    <w:rsid w:val="0064029F"/>
    <w:rsid w:val="0064054B"/>
    <w:rsid w:val="00640B13"/>
    <w:rsid w:val="00640DD0"/>
    <w:rsid w:val="006413C5"/>
    <w:rsid w:val="0064154C"/>
    <w:rsid w:val="0064198B"/>
    <w:rsid w:val="00641B39"/>
    <w:rsid w:val="00641D53"/>
    <w:rsid w:val="00642070"/>
    <w:rsid w:val="00642098"/>
    <w:rsid w:val="006423C6"/>
    <w:rsid w:val="00642510"/>
    <w:rsid w:val="006426D3"/>
    <w:rsid w:val="00642AE3"/>
    <w:rsid w:val="00642B81"/>
    <w:rsid w:val="0064361A"/>
    <w:rsid w:val="0064364B"/>
    <w:rsid w:val="00643ACB"/>
    <w:rsid w:val="00643AF8"/>
    <w:rsid w:val="00643B12"/>
    <w:rsid w:val="00643D4A"/>
    <w:rsid w:val="00643F21"/>
    <w:rsid w:val="00643FA5"/>
    <w:rsid w:val="00644652"/>
    <w:rsid w:val="0064485E"/>
    <w:rsid w:val="00644886"/>
    <w:rsid w:val="006448AE"/>
    <w:rsid w:val="00644B49"/>
    <w:rsid w:val="00644C87"/>
    <w:rsid w:val="006451DF"/>
    <w:rsid w:val="00645256"/>
    <w:rsid w:val="006453BD"/>
    <w:rsid w:val="006453F4"/>
    <w:rsid w:val="006454CB"/>
    <w:rsid w:val="00645746"/>
    <w:rsid w:val="00645C9F"/>
    <w:rsid w:val="006462AF"/>
    <w:rsid w:val="006466D1"/>
    <w:rsid w:val="00646781"/>
    <w:rsid w:val="0064682E"/>
    <w:rsid w:val="0064697C"/>
    <w:rsid w:val="00646C5C"/>
    <w:rsid w:val="00647288"/>
    <w:rsid w:val="0064771E"/>
    <w:rsid w:val="0064D63C"/>
    <w:rsid w:val="00650289"/>
    <w:rsid w:val="00650AF3"/>
    <w:rsid w:val="00650AFF"/>
    <w:rsid w:val="00651C51"/>
    <w:rsid w:val="00651FFD"/>
    <w:rsid w:val="0065232D"/>
    <w:rsid w:val="0065237D"/>
    <w:rsid w:val="006523FE"/>
    <w:rsid w:val="00652E28"/>
    <w:rsid w:val="00652FCF"/>
    <w:rsid w:val="006530DB"/>
    <w:rsid w:val="006534BD"/>
    <w:rsid w:val="00653EE0"/>
    <w:rsid w:val="0065479D"/>
    <w:rsid w:val="00654ABF"/>
    <w:rsid w:val="00654B61"/>
    <w:rsid w:val="00654D88"/>
    <w:rsid w:val="00654E5B"/>
    <w:rsid w:val="00654F4D"/>
    <w:rsid w:val="006554D2"/>
    <w:rsid w:val="006556D2"/>
    <w:rsid w:val="00655D9A"/>
    <w:rsid w:val="0065658B"/>
    <w:rsid w:val="00656AF5"/>
    <w:rsid w:val="00656D5B"/>
    <w:rsid w:val="00656F58"/>
    <w:rsid w:val="00657825"/>
    <w:rsid w:val="00657916"/>
    <w:rsid w:val="00657C77"/>
    <w:rsid w:val="0066004B"/>
    <w:rsid w:val="00660583"/>
    <w:rsid w:val="00660802"/>
    <w:rsid w:val="00661505"/>
    <w:rsid w:val="006616B6"/>
    <w:rsid w:val="00661746"/>
    <w:rsid w:val="00661AD0"/>
    <w:rsid w:val="00661B13"/>
    <w:rsid w:val="00661D1D"/>
    <w:rsid w:val="006622C8"/>
    <w:rsid w:val="00662596"/>
    <w:rsid w:val="006626FE"/>
    <w:rsid w:val="00662CC3"/>
    <w:rsid w:val="00662EF1"/>
    <w:rsid w:val="00662F50"/>
    <w:rsid w:val="00663171"/>
    <w:rsid w:val="0066333C"/>
    <w:rsid w:val="00663BAB"/>
    <w:rsid w:val="00663F75"/>
    <w:rsid w:val="0066410E"/>
    <w:rsid w:val="00664312"/>
    <w:rsid w:val="0066566B"/>
    <w:rsid w:val="00665AEE"/>
    <w:rsid w:val="00665F57"/>
    <w:rsid w:val="006661B7"/>
    <w:rsid w:val="006662F9"/>
    <w:rsid w:val="0066638E"/>
    <w:rsid w:val="00666811"/>
    <w:rsid w:val="00666860"/>
    <w:rsid w:val="00667367"/>
    <w:rsid w:val="0066776F"/>
    <w:rsid w:val="006679D0"/>
    <w:rsid w:val="00667DD7"/>
    <w:rsid w:val="00667E31"/>
    <w:rsid w:val="00667E5E"/>
    <w:rsid w:val="00667E98"/>
    <w:rsid w:val="00670099"/>
    <w:rsid w:val="006700CC"/>
    <w:rsid w:val="00670100"/>
    <w:rsid w:val="0067022E"/>
    <w:rsid w:val="0067095D"/>
    <w:rsid w:val="00670B50"/>
    <w:rsid w:val="00670DE5"/>
    <w:rsid w:val="00671758"/>
    <w:rsid w:val="0067176A"/>
    <w:rsid w:val="00671787"/>
    <w:rsid w:val="00671AE3"/>
    <w:rsid w:val="00671BE5"/>
    <w:rsid w:val="00671D2D"/>
    <w:rsid w:val="00671D67"/>
    <w:rsid w:val="006725B5"/>
    <w:rsid w:val="006728FB"/>
    <w:rsid w:val="00672ED8"/>
    <w:rsid w:val="00672F46"/>
    <w:rsid w:val="00673239"/>
    <w:rsid w:val="00673458"/>
    <w:rsid w:val="0067368D"/>
    <w:rsid w:val="0067369F"/>
    <w:rsid w:val="00673861"/>
    <w:rsid w:val="006738F7"/>
    <w:rsid w:val="00673CB3"/>
    <w:rsid w:val="00674D95"/>
    <w:rsid w:val="00674DDA"/>
    <w:rsid w:val="00674EC8"/>
    <w:rsid w:val="00674ED3"/>
    <w:rsid w:val="0067549A"/>
    <w:rsid w:val="006754A6"/>
    <w:rsid w:val="00675ACA"/>
    <w:rsid w:val="00675B0F"/>
    <w:rsid w:val="00675B33"/>
    <w:rsid w:val="0067696A"/>
    <w:rsid w:val="00676BCD"/>
    <w:rsid w:val="00676C89"/>
    <w:rsid w:val="00676D17"/>
    <w:rsid w:val="00676E19"/>
    <w:rsid w:val="00676F1F"/>
    <w:rsid w:val="00677232"/>
    <w:rsid w:val="00677559"/>
    <w:rsid w:val="006775E0"/>
    <w:rsid w:val="00677985"/>
    <w:rsid w:val="00677ABE"/>
    <w:rsid w:val="00677E67"/>
    <w:rsid w:val="00680798"/>
    <w:rsid w:val="006809A0"/>
    <w:rsid w:val="00680D7B"/>
    <w:rsid w:val="006812AA"/>
    <w:rsid w:val="00681300"/>
    <w:rsid w:val="0068155A"/>
    <w:rsid w:val="00681C36"/>
    <w:rsid w:val="006821E3"/>
    <w:rsid w:val="00682530"/>
    <w:rsid w:val="00682897"/>
    <w:rsid w:val="00682D1A"/>
    <w:rsid w:val="00682E55"/>
    <w:rsid w:val="00682EE9"/>
    <w:rsid w:val="00682FA4"/>
    <w:rsid w:val="00682FAC"/>
    <w:rsid w:val="006830C6"/>
    <w:rsid w:val="0068320E"/>
    <w:rsid w:val="006841A8"/>
    <w:rsid w:val="006844BC"/>
    <w:rsid w:val="0068455A"/>
    <w:rsid w:val="0068458D"/>
    <w:rsid w:val="00684A08"/>
    <w:rsid w:val="00684E84"/>
    <w:rsid w:val="00684FC7"/>
    <w:rsid w:val="00685AEF"/>
    <w:rsid w:val="00685B55"/>
    <w:rsid w:val="00685DD0"/>
    <w:rsid w:val="00685F8E"/>
    <w:rsid w:val="00686AE9"/>
    <w:rsid w:val="00686DE4"/>
    <w:rsid w:val="00687230"/>
    <w:rsid w:val="00687467"/>
    <w:rsid w:val="00687723"/>
    <w:rsid w:val="006879EE"/>
    <w:rsid w:val="00687A21"/>
    <w:rsid w:val="00687CAD"/>
    <w:rsid w:val="00687DC9"/>
    <w:rsid w:val="00687E7D"/>
    <w:rsid w:val="00687F1A"/>
    <w:rsid w:val="00690497"/>
    <w:rsid w:val="006904B3"/>
    <w:rsid w:val="00690565"/>
    <w:rsid w:val="0069091D"/>
    <w:rsid w:val="00690A83"/>
    <w:rsid w:val="00690E04"/>
    <w:rsid w:val="006910F6"/>
    <w:rsid w:val="006914FA"/>
    <w:rsid w:val="00691CE7"/>
    <w:rsid w:val="00691D7A"/>
    <w:rsid w:val="00691E27"/>
    <w:rsid w:val="00691F1F"/>
    <w:rsid w:val="00692618"/>
    <w:rsid w:val="006929CA"/>
    <w:rsid w:val="00692A4F"/>
    <w:rsid w:val="00693104"/>
    <w:rsid w:val="00693178"/>
    <w:rsid w:val="0069328B"/>
    <w:rsid w:val="00693A92"/>
    <w:rsid w:val="00693C67"/>
    <w:rsid w:val="00693D0B"/>
    <w:rsid w:val="00693DDD"/>
    <w:rsid w:val="00693EE0"/>
    <w:rsid w:val="00694033"/>
    <w:rsid w:val="0069404E"/>
    <w:rsid w:val="00694218"/>
    <w:rsid w:val="006944F8"/>
    <w:rsid w:val="00694AE0"/>
    <w:rsid w:val="00694AF1"/>
    <w:rsid w:val="00694B8D"/>
    <w:rsid w:val="00694C69"/>
    <w:rsid w:val="00694CFC"/>
    <w:rsid w:val="00694FFF"/>
    <w:rsid w:val="0069552D"/>
    <w:rsid w:val="00695B81"/>
    <w:rsid w:val="00695BF2"/>
    <w:rsid w:val="006967D6"/>
    <w:rsid w:val="00696D62"/>
    <w:rsid w:val="00697352"/>
    <w:rsid w:val="006978C7"/>
    <w:rsid w:val="0069791D"/>
    <w:rsid w:val="006979CE"/>
    <w:rsid w:val="00697D7C"/>
    <w:rsid w:val="00697ED9"/>
    <w:rsid w:val="006A0036"/>
    <w:rsid w:val="006A07BE"/>
    <w:rsid w:val="006A0977"/>
    <w:rsid w:val="006A0E18"/>
    <w:rsid w:val="006A0FB7"/>
    <w:rsid w:val="006A10C9"/>
    <w:rsid w:val="006A11F7"/>
    <w:rsid w:val="006A1577"/>
    <w:rsid w:val="006A16FE"/>
    <w:rsid w:val="006A17EB"/>
    <w:rsid w:val="006A198C"/>
    <w:rsid w:val="006A1F31"/>
    <w:rsid w:val="006A1F88"/>
    <w:rsid w:val="006A265C"/>
    <w:rsid w:val="006A2728"/>
    <w:rsid w:val="006A284D"/>
    <w:rsid w:val="006A29FA"/>
    <w:rsid w:val="006A2F70"/>
    <w:rsid w:val="006A324B"/>
    <w:rsid w:val="006A32C7"/>
    <w:rsid w:val="006A33A0"/>
    <w:rsid w:val="006A35AF"/>
    <w:rsid w:val="006A38E0"/>
    <w:rsid w:val="006A3BEC"/>
    <w:rsid w:val="006A4298"/>
    <w:rsid w:val="006A432E"/>
    <w:rsid w:val="006A486A"/>
    <w:rsid w:val="006A4ABA"/>
    <w:rsid w:val="006A4D54"/>
    <w:rsid w:val="006A4EE1"/>
    <w:rsid w:val="006A5979"/>
    <w:rsid w:val="006A5A5C"/>
    <w:rsid w:val="006A5E34"/>
    <w:rsid w:val="006A5EBF"/>
    <w:rsid w:val="006A615A"/>
    <w:rsid w:val="006A6BD3"/>
    <w:rsid w:val="006A77AD"/>
    <w:rsid w:val="006A7E3F"/>
    <w:rsid w:val="006B022F"/>
    <w:rsid w:val="006B11D5"/>
    <w:rsid w:val="006B1465"/>
    <w:rsid w:val="006B186B"/>
    <w:rsid w:val="006B19BC"/>
    <w:rsid w:val="006B1B8B"/>
    <w:rsid w:val="006B1D0D"/>
    <w:rsid w:val="006B20B3"/>
    <w:rsid w:val="006B2113"/>
    <w:rsid w:val="006B2B31"/>
    <w:rsid w:val="006B2B50"/>
    <w:rsid w:val="006B2FE5"/>
    <w:rsid w:val="006B39FF"/>
    <w:rsid w:val="006B3F83"/>
    <w:rsid w:val="006B4929"/>
    <w:rsid w:val="006B4B00"/>
    <w:rsid w:val="006B4B3B"/>
    <w:rsid w:val="006B5175"/>
    <w:rsid w:val="006B51D3"/>
    <w:rsid w:val="006B52BB"/>
    <w:rsid w:val="006B5EB2"/>
    <w:rsid w:val="006B5F34"/>
    <w:rsid w:val="006B6184"/>
    <w:rsid w:val="006B61A8"/>
    <w:rsid w:val="006B62A7"/>
    <w:rsid w:val="006B63DE"/>
    <w:rsid w:val="006B6A35"/>
    <w:rsid w:val="006B6BD0"/>
    <w:rsid w:val="006B6D76"/>
    <w:rsid w:val="006B6FA7"/>
    <w:rsid w:val="006B7432"/>
    <w:rsid w:val="006B7793"/>
    <w:rsid w:val="006B78DB"/>
    <w:rsid w:val="006B79D9"/>
    <w:rsid w:val="006B79E9"/>
    <w:rsid w:val="006B7B58"/>
    <w:rsid w:val="006C041F"/>
    <w:rsid w:val="006C04F4"/>
    <w:rsid w:val="006C05EC"/>
    <w:rsid w:val="006C061C"/>
    <w:rsid w:val="006C0CAA"/>
    <w:rsid w:val="006C0DAA"/>
    <w:rsid w:val="006C1645"/>
    <w:rsid w:val="006C1699"/>
    <w:rsid w:val="006C18E7"/>
    <w:rsid w:val="006C1E24"/>
    <w:rsid w:val="006C2113"/>
    <w:rsid w:val="006C2363"/>
    <w:rsid w:val="006C27E2"/>
    <w:rsid w:val="006C2DF3"/>
    <w:rsid w:val="006C353B"/>
    <w:rsid w:val="006C3870"/>
    <w:rsid w:val="006C3C30"/>
    <w:rsid w:val="006C3F59"/>
    <w:rsid w:val="006C4414"/>
    <w:rsid w:val="006C47C9"/>
    <w:rsid w:val="006C495A"/>
    <w:rsid w:val="006C4B8A"/>
    <w:rsid w:val="006C4E51"/>
    <w:rsid w:val="006C4EE5"/>
    <w:rsid w:val="006C56BD"/>
    <w:rsid w:val="006C5C82"/>
    <w:rsid w:val="006C5CB4"/>
    <w:rsid w:val="006C5DCE"/>
    <w:rsid w:val="006C5E4F"/>
    <w:rsid w:val="006C600F"/>
    <w:rsid w:val="006C62A6"/>
    <w:rsid w:val="006C643F"/>
    <w:rsid w:val="006C674F"/>
    <w:rsid w:val="006C701E"/>
    <w:rsid w:val="006C71B5"/>
    <w:rsid w:val="006C782C"/>
    <w:rsid w:val="006C7834"/>
    <w:rsid w:val="006C7F54"/>
    <w:rsid w:val="006D0027"/>
    <w:rsid w:val="006D0095"/>
    <w:rsid w:val="006D06F5"/>
    <w:rsid w:val="006D0972"/>
    <w:rsid w:val="006D0FD8"/>
    <w:rsid w:val="006D1043"/>
    <w:rsid w:val="006D12D7"/>
    <w:rsid w:val="006D1302"/>
    <w:rsid w:val="006D1CB7"/>
    <w:rsid w:val="006D1E1E"/>
    <w:rsid w:val="006D1E48"/>
    <w:rsid w:val="006D229A"/>
    <w:rsid w:val="006D2726"/>
    <w:rsid w:val="006D2BC7"/>
    <w:rsid w:val="006D2C3C"/>
    <w:rsid w:val="006D31A9"/>
    <w:rsid w:val="006D3366"/>
    <w:rsid w:val="006D36A4"/>
    <w:rsid w:val="006D409F"/>
    <w:rsid w:val="006D4480"/>
    <w:rsid w:val="006D454A"/>
    <w:rsid w:val="006D46E2"/>
    <w:rsid w:val="006D508C"/>
    <w:rsid w:val="006D55A3"/>
    <w:rsid w:val="006D561A"/>
    <w:rsid w:val="006D5804"/>
    <w:rsid w:val="006D5883"/>
    <w:rsid w:val="006D6097"/>
    <w:rsid w:val="006D6561"/>
    <w:rsid w:val="006D65F6"/>
    <w:rsid w:val="006D6E27"/>
    <w:rsid w:val="006D71C4"/>
    <w:rsid w:val="006D7998"/>
    <w:rsid w:val="006D7A04"/>
    <w:rsid w:val="006D7CA6"/>
    <w:rsid w:val="006D7F1F"/>
    <w:rsid w:val="006D7F6D"/>
    <w:rsid w:val="006E03D7"/>
    <w:rsid w:val="006E0634"/>
    <w:rsid w:val="006E07ED"/>
    <w:rsid w:val="006E0A93"/>
    <w:rsid w:val="006E0B86"/>
    <w:rsid w:val="006E0B98"/>
    <w:rsid w:val="006E0C0D"/>
    <w:rsid w:val="006E0EF3"/>
    <w:rsid w:val="006E10F8"/>
    <w:rsid w:val="006E133E"/>
    <w:rsid w:val="006E15C8"/>
    <w:rsid w:val="006E1CC6"/>
    <w:rsid w:val="006E2C04"/>
    <w:rsid w:val="006E2F21"/>
    <w:rsid w:val="006E3378"/>
    <w:rsid w:val="006E35F1"/>
    <w:rsid w:val="006E37C0"/>
    <w:rsid w:val="006E3B56"/>
    <w:rsid w:val="006E493B"/>
    <w:rsid w:val="006E49A6"/>
    <w:rsid w:val="006E4B27"/>
    <w:rsid w:val="006E4ED6"/>
    <w:rsid w:val="006E4F3F"/>
    <w:rsid w:val="006E4F90"/>
    <w:rsid w:val="006E5078"/>
    <w:rsid w:val="006E5121"/>
    <w:rsid w:val="006E5262"/>
    <w:rsid w:val="006E56F1"/>
    <w:rsid w:val="006E57F7"/>
    <w:rsid w:val="006E5BB6"/>
    <w:rsid w:val="006E5F04"/>
    <w:rsid w:val="006E680B"/>
    <w:rsid w:val="006E6C09"/>
    <w:rsid w:val="006E6E8E"/>
    <w:rsid w:val="006E7267"/>
    <w:rsid w:val="006E7485"/>
    <w:rsid w:val="006E7A2E"/>
    <w:rsid w:val="006E7D49"/>
    <w:rsid w:val="006F0C9D"/>
    <w:rsid w:val="006F0F7D"/>
    <w:rsid w:val="006F103D"/>
    <w:rsid w:val="006F133C"/>
    <w:rsid w:val="006F15EB"/>
    <w:rsid w:val="006F189D"/>
    <w:rsid w:val="006F2263"/>
    <w:rsid w:val="006F23BF"/>
    <w:rsid w:val="006F2477"/>
    <w:rsid w:val="006F276F"/>
    <w:rsid w:val="006F2D21"/>
    <w:rsid w:val="006F2ED8"/>
    <w:rsid w:val="006F3712"/>
    <w:rsid w:val="006F38AE"/>
    <w:rsid w:val="006F3922"/>
    <w:rsid w:val="006F3D62"/>
    <w:rsid w:val="006F3F64"/>
    <w:rsid w:val="006F478F"/>
    <w:rsid w:val="006F4920"/>
    <w:rsid w:val="006F4F80"/>
    <w:rsid w:val="006F5278"/>
    <w:rsid w:val="006F54EA"/>
    <w:rsid w:val="006F57B2"/>
    <w:rsid w:val="006F5F05"/>
    <w:rsid w:val="006F6193"/>
    <w:rsid w:val="006F61E8"/>
    <w:rsid w:val="006F61EF"/>
    <w:rsid w:val="006F6768"/>
    <w:rsid w:val="006F6B39"/>
    <w:rsid w:val="006F6E84"/>
    <w:rsid w:val="006F73C6"/>
    <w:rsid w:val="006F7677"/>
    <w:rsid w:val="006F7861"/>
    <w:rsid w:val="006F7901"/>
    <w:rsid w:val="006F7B22"/>
    <w:rsid w:val="007006AF"/>
    <w:rsid w:val="007008EC"/>
    <w:rsid w:val="007009F6"/>
    <w:rsid w:val="00700B45"/>
    <w:rsid w:val="00700B58"/>
    <w:rsid w:val="007011E7"/>
    <w:rsid w:val="007014AB"/>
    <w:rsid w:val="0070157B"/>
    <w:rsid w:val="007015A4"/>
    <w:rsid w:val="00701972"/>
    <w:rsid w:val="00701FFC"/>
    <w:rsid w:val="00702086"/>
    <w:rsid w:val="00702BC3"/>
    <w:rsid w:val="00702C39"/>
    <w:rsid w:val="00702CA7"/>
    <w:rsid w:val="00702EF4"/>
    <w:rsid w:val="007030CB"/>
    <w:rsid w:val="00703481"/>
    <w:rsid w:val="007038BB"/>
    <w:rsid w:val="00703A7E"/>
    <w:rsid w:val="00703DBA"/>
    <w:rsid w:val="00703DD1"/>
    <w:rsid w:val="007040A0"/>
    <w:rsid w:val="0070426C"/>
    <w:rsid w:val="007042BF"/>
    <w:rsid w:val="00704314"/>
    <w:rsid w:val="00704677"/>
    <w:rsid w:val="007048A2"/>
    <w:rsid w:val="00704C4A"/>
    <w:rsid w:val="00705289"/>
    <w:rsid w:val="007054A7"/>
    <w:rsid w:val="007056AC"/>
    <w:rsid w:val="007056C3"/>
    <w:rsid w:val="007061B4"/>
    <w:rsid w:val="0070626E"/>
    <w:rsid w:val="00706D00"/>
    <w:rsid w:val="007072F3"/>
    <w:rsid w:val="00707464"/>
    <w:rsid w:val="007077ED"/>
    <w:rsid w:val="0070794D"/>
    <w:rsid w:val="00710079"/>
    <w:rsid w:val="007100A5"/>
    <w:rsid w:val="007102B3"/>
    <w:rsid w:val="00710381"/>
    <w:rsid w:val="007104E1"/>
    <w:rsid w:val="00710CC2"/>
    <w:rsid w:val="007111D9"/>
    <w:rsid w:val="00711E86"/>
    <w:rsid w:val="00711FF9"/>
    <w:rsid w:val="00712273"/>
    <w:rsid w:val="00712755"/>
    <w:rsid w:val="00712B9A"/>
    <w:rsid w:val="00712D1B"/>
    <w:rsid w:val="00714619"/>
    <w:rsid w:val="00714811"/>
    <w:rsid w:val="00714CD5"/>
    <w:rsid w:val="00715267"/>
    <w:rsid w:val="00715AB9"/>
    <w:rsid w:val="007160CD"/>
    <w:rsid w:val="00716157"/>
    <w:rsid w:val="007166B0"/>
    <w:rsid w:val="00716E3C"/>
    <w:rsid w:val="007170D3"/>
    <w:rsid w:val="0071722A"/>
    <w:rsid w:val="007172AE"/>
    <w:rsid w:val="00717946"/>
    <w:rsid w:val="007179AC"/>
    <w:rsid w:val="00717A08"/>
    <w:rsid w:val="00717C7E"/>
    <w:rsid w:val="00720022"/>
    <w:rsid w:val="00720634"/>
    <w:rsid w:val="007208AF"/>
    <w:rsid w:val="00720C7B"/>
    <w:rsid w:val="007214BD"/>
    <w:rsid w:val="00721617"/>
    <w:rsid w:val="0072161A"/>
    <w:rsid w:val="007219D0"/>
    <w:rsid w:val="00721AE0"/>
    <w:rsid w:val="00721CD6"/>
    <w:rsid w:val="007225AC"/>
    <w:rsid w:val="00722689"/>
    <w:rsid w:val="00722A63"/>
    <w:rsid w:val="00722ADD"/>
    <w:rsid w:val="00722E67"/>
    <w:rsid w:val="0072320F"/>
    <w:rsid w:val="0072331A"/>
    <w:rsid w:val="00723345"/>
    <w:rsid w:val="007239CF"/>
    <w:rsid w:val="00723B48"/>
    <w:rsid w:val="00723C23"/>
    <w:rsid w:val="00724366"/>
    <w:rsid w:val="00724F00"/>
    <w:rsid w:val="00725B77"/>
    <w:rsid w:val="00725D5D"/>
    <w:rsid w:val="00725D9D"/>
    <w:rsid w:val="0072622B"/>
    <w:rsid w:val="007265AA"/>
    <w:rsid w:val="0072665F"/>
    <w:rsid w:val="00726693"/>
    <w:rsid w:val="00726AD3"/>
    <w:rsid w:val="00726C4A"/>
    <w:rsid w:val="00726F71"/>
    <w:rsid w:val="007276DE"/>
    <w:rsid w:val="00727DB8"/>
    <w:rsid w:val="00727FF7"/>
    <w:rsid w:val="00730004"/>
    <w:rsid w:val="00730047"/>
    <w:rsid w:val="00730225"/>
    <w:rsid w:val="0073086B"/>
    <w:rsid w:val="007309EF"/>
    <w:rsid w:val="00730F03"/>
    <w:rsid w:val="00731016"/>
    <w:rsid w:val="007311C5"/>
    <w:rsid w:val="00731415"/>
    <w:rsid w:val="00731419"/>
    <w:rsid w:val="0073179C"/>
    <w:rsid w:val="00731CDD"/>
    <w:rsid w:val="007320BD"/>
    <w:rsid w:val="00732271"/>
    <w:rsid w:val="007325DC"/>
    <w:rsid w:val="00732EE5"/>
    <w:rsid w:val="00733063"/>
    <w:rsid w:val="0073399C"/>
    <w:rsid w:val="007339AF"/>
    <w:rsid w:val="00733E63"/>
    <w:rsid w:val="0073428A"/>
    <w:rsid w:val="007349E4"/>
    <w:rsid w:val="00734DF5"/>
    <w:rsid w:val="007350CF"/>
    <w:rsid w:val="007353A7"/>
    <w:rsid w:val="00735543"/>
    <w:rsid w:val="00735A1D"/>
    <w:rsid w:val="00735DE6"/>
    <w:rsid w:val="00735F71"/>
    <w:rsid w:val="007361A6"/>
    <w:rsid w:val="007370C0"/>
    <w:rsid w:val="007374E3"/>
    <w:rsid w:val="00737C06"/>
    <w:rsid w:val="00737FF9"/>
    <w:rsid w:val="007401BC"/>
    <w:rsid w:val="007405F7"/>
    <w:rsid w:val="00740786"/>
    <w:rsid w:val="00740802"/>
    <w:rsid w:val="00740925"/>
    <w:rsid w:val="00740A18"/>
    <w:rsid w:val="00740A51"/>
    <w:rsid w:val="00740D97"/>
    <w:rsid w:val="00740F1A"/>
    <w:rsid w:val="0074149A"/>
    <w:rsid w:val="007420B0"/>
    <w:rsid w:val="00742987"/>
    <w:rsid w:val="00742CBC"/>
    <w:rsid w:val="007432E7"/>
    <w:rsid w:val="00743497"/>
    <w:rsid w:val="0074368B"/>
    <w:rsid w:val="0074371A"/>
    <w:rsid w:val="00743761"/>
    <w:rsid w:val="00743962"/>
    <w:rsid w:val="00743DAA"/>
    <w:rsid w:val="00743E18"/>
    <w:rsid w:val="00743F7C"/>
    <w:rsid w:val="00744208"/>
    <w:rsid w:val="00744308"/>
    <w:rsid w:val="007446D2"/>
    <w:rsid w:val="00744A54"/>
    <w:rsid w:val="00744ED2"/>
    <w:rsid w:val="00744EF2"/>
    <w:rsid w:val="00744F10"/>
    <w:rsid w:val="00745745"/>
    <w:rsid w:val="00745C85"/>
    <w:rsid w:val="00745DB1"/>
    <w:rsid w:val="007465B0"/>
    <w:rsid w:val="007465D1"/>
    <w:rsid w:val="00746690"/>
    <w:rsid w:val="00746DD6"/>
    <w:rsid w:val="00747010"/>
    <w:rsid w:val="0074718C"/>
    <w:rsid w:val="0074737F"/>
    <w:rsid w:val="0074767A"/>
    <w:rsid w:val="00747B49"/>
    <w:rsid w:val="00747CB2"/>
    <w:rsid w:val="007500B1"/>
    <w:rsid w:val="00750AC7"/>
    <w:rsid w:val="00750DC7"/>
    <w:rsid w:val="00750FB1"/>
    <w:rsid w:val="00751110"/>
    <w:rsid w:val="00751169"/>
    <w:rsid w:val="00751322"/>
    <w:rsid w:val="00751883"/>
    <w:rsid w:val="0075191E"/>
    <w:rsid w:val="00751E10"/>
    <w:rsid w:val="00751EA4"/>
    <w:rsid w:val="00752462"/>
    <w:rsid w:val="00753391"/>
    <w:rsid w:val="00753DEB"/>
    <w:rsid w:val="0075430E"/>
    <w:rsid w:val="00754369"/>
    <w:rsid w:val="00754395"/>
    <w:rsid w:val="00754478"/>
    <w:rsid w:val="0075462A"/>
    <w:rsid w:val="00754E46"/>
    <w:rsid w:val="0075563D"/>
    <w:rsid w:val="00755BC8"/>
    <w:rsid w:val="00755DE5"/>
    <w:rsid w:val="0075611B"/>
    <w:rsid w:val="007564DE"/>
    <w:rsid w:val="00756A62"/>
    <w:rsid w:val="00756C74"/>
    <w:rsid w:val="00757AEE"/>
    <w:rsid w:val="00757BD5"/>
    <w:rsid w:val="00760C89"/>
    <w:rsid w:val="0076151A"/>
    <w:rsid w:val="00762329"/>
    <w:rsid w:val="00762397"/>
    <w:rsid w:val="0076248F"/>
    <w:rsid w:val="007627CD"/>
    <w:rsid w:val="00762B82"/>
    <w:rsid w:val="00762D03"/>
    <w:rsid w:val="00762FBC"/>
    <w:rsid w:val="007630E1"/>
    <w:rsid w:val="00763175"/>
    <w:rsid w:val="00763369"/>
    <w:rsid w:val="007634FC"/>
    <w:rsid w:val="0076358D"/>
    <w:rsid w:val="007635F3"/>
    <w:rsid w:val="00763BF8"/>
    <w:rsid w:val="00763F7E"/>
    <w:rsid w:val="00764153"/>
    <w:rsid w:val="007642BF"/>
    <w:rsid w:val="00764880"/>
    <w:rsid w:val="0076495C"/>
    <w:rsid w:val="00764C8E"/>
    <w:rsid w:val="00764DDD"/>
    <w:rsid w:val="00764EE6"/>
    <w:rsid w:val="00764FF3"/>
    <w:rsid w:val="00765898"/>
    <w:rsid w:val="007660C4"/>
    <w:rsid w:val="00766147"/>
    <w:rsid w:val="00766872"/>
    <w:rsid w:val="00766A12"/>
    <w:rsid w:val="00766AD5"/>
    <w:rsid w:val="00766BF5"/>
    <w:rsid w:val="00766FD5"/>
    <w:rsid w:val="00767166"/>
    <w:rsid w:val="007672C6"/>
    <w:rsid w:val="00767A15"/>
    <w:rsid w:val="00767A2B"/>
    <w:rsid w:val="00770321"/>
    <w:rsid w:val="0077049A"/>
    <w:rsid w:val="0077059F"/>
    <w:rsid w:val="00770691"/>
    <w:rsid w:val="00770BC5"/>
    <w:rsid w:val="0077108A"/>
    <w:rsid w:val="00771AAB"/>
    <w:rsid w:val="007721F8"/>
    <w:rsid w:val="00772A58"/>
    <w:rsid w:val="00772A97"/>
    <w:rsid w:val="007731BE"/>
    <w:rsid w:val="00773289"/>
    <w:rsid w:val="00773741"/>
    <w:rsid w:val="00773757"/>
    <w:rsid w:val="00773B14"/>
    <w:rsid w:val="00773B31"/>
    <w:rsid w:val="007741AC"/>
    <w:rsid w:val="00774276"/>
    <w:rsid w:val="00774342"/>
    <w:rsid w:val="00774436"/>
    <w:rsid w:val="007744EF"/>
    <w:rsid w:val="00774880"/>
    <w:rsid w:val="00774DB8"/>
    <w:rsid w:val="00774E60"/>
    <w:rsid w:val="00774FF4"/>
    <w:rsid w:val="007750B3"/>
    <w:rsid w:val="0077528D"/>
    <w:rsid w:val="00775947"/>
    <w:rsid w:val="00775D88"/>
    <w:rsid w:val="00775EB8"/>
    <w:rsid w:val="00775F56"/>
    <w:rsid w:val="00775F63"/>
    <w:rsid w:val="007760AC"/>
    <w:rsid w:val="00776474"/>
    <w:rsid w:val="007767F5"/>
    <w:rsid w:val="00776D86"/>
    <w:rsid w:val="0077751D"/>
    <w:rsid w:val="00777587"/>
    <w:rsid w:val="00777AB7"/>
    <w:rsid w:val="00777B5C"/>
    <w:rsid w:val="007803B2"/>
    <w:rsid w:val="00780678"/>
    <w:rsid w:val="007807E5"/>
    <w:rsid w:val="00780B7F"/>
    <w:rsid w:val="007812E9"/>
    <w:rsid w:val="00781E6F"/>
    <w:rsid w:val="007820F8"/>
    <w:rsid w:val="0078281F"/>
    <w:rsid w:val="00782B4C"/>
    <w:rsid w:val="00782E1B"/>
    <w:rsid w:val="00782E44"/>
    <w:rsid w:val="007833D5"/>
    <w:rsid w:val="00783B4F"/>
    <w:rsid w:val="0078486F"/>
    <w:rsid w:val="00785114"/>
    <w:rsid w:val="0078534D"/>
    <w:rsid w:val="007853B1"/>
    <w:rsid w:val="00785431"/>
    <w:rsid w:val="00785B10"/>
    <w:rsid w:val="00785E93"/>
    <w:rsid w:val="0078601D"/>
    <w:rsid w:val="00786120"/>
    <w:rsid w:val="00786B13"/>
    <w:rsid w:val="00786ED4"/>
    <w:rsid w:val="007876E0"/>
    <w:rsid w:val="00787AF5"/>
    <w:rsid w:val="00787D98"/>
    <w:rsid w:val="00787DCD"/>
    <w:rsid w:val="007906C7"/>
    <w:rsid w:val="00790AD0"/>
    <w:rsid w:val="00790C3F"/>
    <w:rsid w:val="00790E36"/>
    <w:rsid w:val="00790EDC"/>
    <w:rsid w:val="00792C2C"/>
    <w:rsid w:val="00792FB6"/>
    <w:rsid w:val="0079303B"/>
    <w:rsid w:val="00793208"/>
    <w:rsid w:val="007932C9"/>
    <w:rsid w:val="0079376D"/>
    <w:rsid w:val="00793BB3"/>
    <w:rsid w:val="00793E32"/>
    <w:rsid w:val="007940BA"/>
    <w:rsid w:val="00794369"/>
    <w:rsid w:val="007947AF"/>
    <w:rsid w:val="007948CF"/>
    <w:rsid w:val="00794AA5"/>
    <w:rsid w:val="00794ED4"/>
    <w:rsid w:val="00794FB9"/>
    <w:rsid w:val="0079566D"/>
    <w:rsid w:val="007956D1"/>
    <w:rsid w:val="00795BFA"/>
    <w:rsid w:val="00796216"/>
    <w:rsid w:val="00796CCD"/>
    <w:rsid w:val="00796D66"/>
    <w:rsid w:val="0079749E"/>
    <w:rsid w:val="00797EED"/>
    <w:rsid w:val="007A0165"/>
    <w:rsid w:val="007A04C9"/>
    <w:rsid w:val="007A0747"/>
    <w:rsid w:val="007A07FD"/>
    <w:rsid w:val="007A0BAF"/>
    <w:rsid w:val="007A0C24"/>
    <w:rsid w:val="007A0D8D"/>
    <w:rsid w:val="007A1068"/>
    <w:rsid w:val="007A1561"/>
    <w:rsid w:val="007A159F"/>
    <w:rsid w:val="007A253D"/>
    <w:rsid w:val="007A2665"/>
    <w:rsid w:val="007A2838"/>
    <w:rsid w:val="007A2E9D"/>
    <w:rsid w:val="007A30CA"/>
    <w:rsid w:val="007A3136"/>
    <w:rsid w:val="007A3250"/>
    <w:rsid w:val="007A37AA"/>
    <w:rsid w:val="007A3808"/>
    <w:rsid w:val="007A3BCC"/>
    <w:rsid w:val="007A3C78"/>
    <w:rsid w:val="007A3DD9"/>
    <w:rsid w:val="007A4273"/>
    <w:rsid w:val="007A4295"/>
    <w:rsid w:val="007A48C5"/>
    <w:rsid w:val="007A4F08"/>
    <w:rsid w:val="007A51B7"/>
    <w:rsid w:val="007A5212"/>
    <w:rsid w:val="007A5B3E"/>
    <w:rsid w:val="007A65C3"/>
    <w:rsid w:val="007A66B7"/>
    <w:rsid w:val="007A7054"/>
    <w:rsid w:val="007A712E"/>
    <w:rsid w:val="007A72B9"/>
    <w:rsid w:val="007A7384"/>
    <w:rsid w:val="007A744B"/>
    <w:rsid w:val="007A74F4"/>
    <w:rsid w:val="007A75DF"/>
    <w:rsid w:val="007A766D"/>
    <w:rsid w:val="007A769D"/>
    <w:rsid w:val="007A7871"/>
    <w:rsid w:val="007A7A96"/>
    <w:rsid w:val="007A7B01"/>
    <w:rsid w:val="007A7B6D"/>
    <w:rsid w:val="007A7C56"/>
    <w:rsid w:val="007A7CCA"/>
    <w:rsid w:val="007A7DE2"/>
    <w:rsid w:val="007A7F45"/>
    <w:rsid w:val="007A7FE2"/>
    <w:rsid w:val="007B037A"/>
    <w:rsid w:val="007B0705"/>
    <w:rsid w:val="007B08E2"/>
    <w:rsid w:val="007B0988"/>
    <w:rsid w:val="007B09B9"/>
    <w:rsid w:val="007B0E0A"/>
    <w:rsid w:val="007B1088"/>
    <w:rsid w:val="007B12F7"/>
    <w:rsid w:val="007B16B2"/>
    <w:rsid w:val="007B1A5E"/>
    <w:rsid w:val="007B1D22"/>
    <w:rsid w:val="007B2004"/>
    <w:rsid w:val="007B233F"/>
    <w:rsid w:val="007B2397"/>
    <w:rsid w:val="007B26A3"/>
    <w:rsid w:val="007B2D70"/>
    <w:rsid w:val="007B31F9"/>
    <w:rsid w:val="007B36D5"/>
    <w:rsid w:val="007B36FF"/>
    <w:rsid w:val="007B3EDA"/>
    <w:rsid w:val="007B4490"/>
    <w:rsid w:val="007B463C"/>
    <w:rsid w:val="007B4780"/>
    <w:rsid w:val="007B48B7"/>
    <w:rsid w:val="007B4C2D"/>
    <w:rsid w:val="007B4C96"/>
    <w:rsid w:val="007B4CE4"/>
    <w:rsid w:val="007B50FE"/>
    <w:rsid w:val="007B5456"/>
    <w:rsid w:val="007B571C"/>
    <w:rsid w:val="007B57EC"/>
    <w:rsid w:val="007B5B08"/>
    <w:rsid w:val="007B5C15"/>
    <w:rsid w:val="007B66FD"/>
    <w:rsid w:val="007B67E8"/>
    <w:rsid w:val="007B6987"/>
    <w:rsid w:val="007B6A02"/>
    <w:rsid w:val="007B6C67"/>
    <w:rsid w:val="007B6E7B"/>
    <w:rsid w:val="007B72BE"/>
    <w:rsid w:val="007B7E88"/>
    <w:rsid w:val="007C0199"/>
    <w:rsid w:val="007C03DA"/>
    <w:rsid w:val="007C0481"/>
    <w:rsid w:val="007C11F0"/>
    <w:rsid w:val="007C1262"/>
    <w:rsid w:val="007C14D0"/>
    <w:rsid w:val="007C1738"/>
    <w:rsid w:val="007C1844"/>
    <w:rsid w:val="007C1CED"/>
    <w:rsid w:val="007C1DF3"/>
    <w:rsid w:val="007C1FE6"/>
    <w:rsid w:val="007C2136"/>
    <w:rsid w:val="007C234A"/>
    <w:rsid w:val="007C25DC"/>
    <w:rsid w:val="007C2751"/>
    <w:rsid w:val="007C296E"/>
    <w:rsid w:val="007C3235"/>
    <w:rsid w:val="007C3326"/>
    <w:rsid w:val="007C354C"/>
    <w:rsid w:val="007C3678"/>
    <w:rsid w:val="007C3689"/>
    <w:rsid w:val="007C3736"/>
    <w:rsid w:val="007C37DE"/>
    <w:rsid w:val="007C38DD"/>
    <w:rsid w:val="007C3D57"/>
    <w:rsid w:val="007C4529"/>
    <w:rsid w:val="007C4DC0"/>
    <w:rsid w:val="007C5C50"/>
    <w:rsid w:val="007C6195"/>
    <w:rsid w:val="007C64BE"/>
    <w:rsid w:val="007C6B86"/>
    <w:rsid w:val="007C6F3A"/>
    <w:rsid w:val="007C71D0"/>
    <w:rsid w:val="007C725E"/>
    <w:rsid w:val="007C73BD"/>
    <w:rsid w:val="007C797F"/>
    <w:rsid w:val="007C7D42"/>
    <w:rsid w:val="007D019E"/>
    <w:rsid w:val="007D0BC5"/>
    <w:rsid w:val="007D0CC1"/>
    <w:rsid w:val="007D0D56"/>
    <w:rsid w:val="007D0EF7"/>
    <w:rsid w:val="007D0FEF"/>
    <w:rsid w:val="007D10EB"/>
    <w:rsid w:val="007D17CD"/>
    <w:rsid w:val="007D1909"/>
    <w:rsid w:val="007D1A37"/>
    <w:rsid w:val="007D1A8D"/>
    <w:rsid w:val="007D1B5E"/>
    <w:rsid w:val="007D1D02"/>
    <w:rsid w:val="007D1FA6"/>
    <w:rsid w:val="007D29CD"/>
    <w:rsid w:val="007D2ACA"/>
    <w:rsid w:val="007D2BE5"/>
    <w:rsid w:val="007D30DF"/>
    <w:rsid w:val="007D32ED"/>
    <w:rsid w:val="007D39AD"/>
    <w:rsid w:val="007D39E4"/>
    <w:rsid w:val="007D3C0D"/>
    <w:rsid w:val="007D3FE3"/>
    <w:rsid w:val="007D444A"/>
    <w:rsid w:val="007D4C13"/>
    <w:rsid w:val="007D4D7C"/>
    <w:rsid w:val="007D5171"/>
    <w:rsid w:val="007D5455"/>
    <w:rsid w:val="007D55E0"/>
    <w:rsid w:val="007D59DE"/>
    <w:rsid w:val="007D6468"/>
    <w:rsid w:val="007D65D7"/>
    <w:rsid w:val="007D6891"/>
    <w:rsid w:val="007D70B7"/>
    <w:rsid w:val="007D70F2"/>
    <w:rsid w:val="007D7458"/>
    <w:rsid w:val="007D7464"/>
    <w:rsid w:val="007D79A4"/>
    <w:rsid w:val="007D7B4D"/>
    <w:rsid w:val="007D7D81"/>
    <w:rsid w:val="007D7F2B"/>
    <w:rsid w:val="007E00CD"/>
    <w:rsid w:val="007E0791"/>
    <w:rsid w:val="007E0B90"/>
    <w:rsid w:val="007E0BF7"/>
    <w:rsid w:val="007E0FCE"/>
    <w:rsid w:val="007E1D46"/>
    <w:rsid w:val="007E29B4"/>
    <w:rsid w:val="007E2A08"/>
    <w:rsid w:val="007E3305"/>
    <w:rsid w:val="007E3485"/>
    <w:rsid w:val="007E3690"/>
    <w:rsid w:val="007E3BE4"/>
    <w:rsid w:val="007E3C18"/>
    <w:rsid w:val="007E420C"/>
    <w:rsid w:val="007E4716"/>
    <w:rsid w:val="007E497B"/>
    <w:rsid w:val="007E4AFD"/>
    <w:rsid w:val="007E4D18"/>
    <w:rsid w:val="007E4EC2"/>
    <w:rsid w:val="007E5066"/>
    <w:rsid w:val="007E508C"/>
    <w:rsid w:val="007E5136"/>
    <w:rsid w:val="007E57E1"/>
    <w:rsid w:val="007E5D69"/>
    <w:rsid w:val="007E6566"/>
    <w:rsid w:val="007E684C"/>
    <w:rsid w:val="007E7056"/>
    <w:rsid w:val="007E75C1"/>
    <w:rsid w:val="007E7927"/>
    <w:rsid w:val="007E7B72"/>
    <w:rsid w:val="007E7F1B"/>
    <w:rsid w:val="007F0274"/>
    <w:rsid w:val="007F036B"/>
    <w:rsid w:val="007F0531"/>
    <w:rsid w:val="007F0867"/>
    <w:rsid w:val="007F0B62"/>
    <w:rsid w:val="007F0FFE"/>
    <w:rsid w:val="007F1724"/>
    <w:rsid w:val="007F1C4F"/>
    <w:rsid w:val="007F2197"/>
    <w:rsid w:val="007F22B9"/>
    <w:rsid w:val="007F24C6"/>
    <w:rsid w:val="007F268C"/>
    <w:rsid w:val="007F2A34"/>
    <w:rsid w:val="007F2F43"/>
    <w:rsid w:val="007F3375"/>
    <w:rsid w:val="007F3561"/>
    <w:rsid w:val="007F42E4"/>
    <w:rsid w:val="007F4314"/>
    <w:rsid w:val="007F4411"/>
    <w:rsid w:val="007F4598"/>
    <w:rsid w:val="007F46A7"/>
    <w:rsid w:val="007F46DE"/>
    <w:rsid w:val="007F5059"/>
    <w:rsid w:val="007F5141"/>
    <w:rsid w:val="007F5153"/>
    <w:rsid w:val="007F5668"/>
    <w:rsid w:val="007F5732"/>
    <w:rsid w:val="007F5A4F"/>
    <w:rsid w:val="007F5FBF"/>
    <w:rsid w:val="007F5FCD"/>
    <w:rsid w:val="007F641A"/>
    <w:rsid w:val="007F6969"/>
    <w:rsid w:val="007F6A31"/>
    <w:rsid w:val="007F6A36"/>
    <w:rsid w:val="007F6CB3"/>
    <w:rsid w:val="007F6D17"/>
    <w:rsid w:val="007F6EDA"/>
    <w:rsid w:val="007F6FEC"/>
    <w:rsid w:val="007F7071"/>
    <w:rsid w:val="007F720C"/>
    <w:rsid w:val="007F7BCE"/>
    <w:rsid w:val="008002D4"/>
    <w:rsid w:val="008014AE"/>
    <w:rsid w:val="00801676"/>
    <w:rsid w:val="0080190B"/>
    <w:rsid w:val="00801B7B"/>
    <w:rsid w:val="008020DE"/>
    <w:rsid w:val="008023C3"/>
    <w:rsid w:val="008024B0"/>
    <w:rsid w:val="00802A50"/>
    <w:rsid w:val="00802E10"/>
    <w:rsid w:val="00803457"/>
    <w:rsid w:val="008034A0"/>
    <w:rsid w:val="0080350C"/>
    <w:rsid w:val="008040B5"/>
    <w:rsid w:val="00804506"/>
    <w:rsid w:val="00804BA1"/>
    <w:rsid w:val="00804DFA"/>
    <w:rsid w:val="00805337"/>
    <w:rsid w:val="00805A54"/>
    <w:rsid w:val="00805A75"/>
    <w:rsid w:val="00805AAC"/>
    <w:rsid w:val="008061A7"/>
    <w:rsid w:val="00806A34"/>
    <w:rsid w:val="008077A5"/>
    <w:rsid w:val="00807F70"/>
    <w:rsid w:val="008102AD"/>
    <w:rsid w:val="008105DC"/>
    <w:rsid w:val="00810869"/>
    <w:rsid w:val="00810EF5"/>
    <w:rsid w:val="0081105A"/>
    <w:rsid w:val="00811379"/>
    <w:rsid w:val="00811475"/>
    <w:rsid w:val="0081154D"/>
    <w:rsid w:val="0081165A"/>
    <w:rsid w:val="0081198C"/>
    <w:rsid w:val="00811A5A"/>
    <w:rsid w:val="00811CE1"/>
    <w:rsid w:val="008124B9"/>
    <w:rsid w:val="00812572"/>
    <w:rsid w:val="008126B7"/>
    <w:rsid w:val="00812C3B"/>
    <w:rsid w:val="00812E99"/>
    <w:rsid w:val="008131C3"/>
    <w:rsid w:val="00813264"/>
    <w:rsid w:val="0081338A"/>
    <w:rsid w:val="00813806"/>
    <w:rsid w:val="0081391C"/>
    <w:rsid w:val="008139F8"/>
    <w:rsid w:val="00813F21"/>
    <w:rsid w:val="00813FCC"/>
    <w:rsid w:val="008141CA"/>
    <w:rsid w:val="00814473"/>
    <w:rsid w:val="008144FE"/>
    <w:rsid w:val="00814AC9"/>
    <w:rsid w:val="00814B17"/>
    <w:rsid w:val="00815309"/>
    <w:rsid w:val="0081581F"/>
    <w:rsid w:val="008158B5"/>
    <w:rsid w:val="00815BA3"/>
    <w:rsid w:val="00815C0A"/>
    <w:rsid w:val="00815D1F"/>
    <w:rsid w:val="00815E71"/>
    <w:rsid w:val="00816137"/>
    <w:rsid w:val="0081614E"/>
    <w:rsid w:val="0081638B"/>
    <w:rsid w:val="00816760"/>
    <w:rsid w:val="00816891"/>
    <w:rsid w:val="00816F64"/>
    <w:rsid w:val="0081758D"/>
    <w:rsid w:val="008175D1"/>
    <w:rsid w:val="008176E2"/>
    <w:rsid w:val="00817C0B"/>
    <w:rsid w:val="00817D37"/>
    <w:rsid w:val="00817F28"/>
    <w:rsid w:val="00817F82"/>
    <w:rsid w:val="008201C8"/>
    <w:rsid w:val="0082054D"/>
    <w:rsid w:val="00820720"/>
    <w:rsid w:val="00820C2C"/>
    <w:rsid w:val="00820CE4"/>
    <w:rsid w:val="00820D31"/>
    <w:rsid w:val="00820D60"/>
    <w:rsid w:val="00820E8F"/>
    <w:rsid w:val="008211E8"/>
    <w:rsid w:val="0082163D"/>
    <w:rsid w:val="00821827"/>
    <w:rsid w:val="00821C7C"/>
    <w:rsid w:val="00821F4D"/>
    <w:rsid w:val="008222B9"/>
    <w:rsid w:val="00822545"/>
    <w:rsid w:val="00822688"/>
    <w:rsid w:val="008226F6"/>
    <w:rsid w:val="00822905"/>
    <w:rsid w:val="00822AFD"/>
    <w:rsid w:val="00822D26"/>
    <w:rsid w:val="00822E55"/>
    <w:rsid w:val="00823073"/>
    <w:rsid w:val="008231AB"/>
    <w:rsid w:val="00823778"/>
    <w:rsid w:val="00823F17"/>
    <w:rsid w:val="00824448"/>
    <w:rsid w:val="008249E6"/>
    <w:rsid w:val="00824ABC"/>
    <w:rsid w:val="00824D9D"/>
    <w:rsid w:val="00824D9E"/>
    <w:rsid w:val="00824F71"/>
    <w:rsid w:val="0082550D"/>
    <w:rsid w:val="00825761"/>
    <w:rsid w:val="0082593E"/>
    <w:rsid w:val="00825A53"/>
    <w:rsid w:val="00825FDC"/>
    <w:rsid w:val="008268D8"/>
    <w:rsid w:val="00826A6F"/>
    <w:rsid w:val="00826D3A"/>
    <w:rsid w:val="00826E32"/>
    <w:rsid w:val="00827164"/>
    <w:rsid w:val="0082753B"/>
    <w:rsid w:val="00827584"/>
    <w:rsid w:val="0082776E"/>
    <w:rsid w:val="00827AD5"/>
    <w:rsid w:val="00827B99"/>
    <w:rsid w:val="008304F4"/>
    <w:rsid w:val="0083081D"/>
    <w:rsid w:val="00830A3A"/>
    <w:rsid w:val="0083146A"/>
    <w:rsid w:val="00831565"/>
    <w:rsid w:val="008315C9"/>
    <w:rsid w:val="008321AF"/>
    <w:rsid w:val="008322F9"/>
    <w:rsid w:val="00832764"/>
    <w:rsid w:val="00832BE6"/>
    <w:rsid w:val="00832E05"/>
    <w:rsid w:val="0083336B"/>
    <w:rsid w:val="008333C9"/>
    <w:rsid w:val="00833B20"/>
    <w:rsid w:val="00833FFE"/>
    <w:rsid w:val="00834980"/>
    <w:rsid w:val="00835019"/>
    <w:rsid w:val="0083507D"/>
    <w:rsid w:val="008351FE"/>
    <w:rsid w:val="00836ADA"/>
    <w:rsid w:val="00836DF2"/>
    <w:rsid w:val="00836E36"/>
    <w:rsid w:val="0083705E"/>
    <w:rsid w:val="00837112"/>
    <w:rsid w:val="00837145"/>
    <w:rsid w:val="008371EE"/>
    <w:rsid w:val="00837948"/>
    <w:rsid w:val="00837ACA"/>
    <w:rsid w:val="00837C9F"/>
    <w:rsid w:val="00837F47"/>
    <w:rsid w:val="00837FE9"/>
    <w:rsid w:val="00840105"/>
    <w:rsid w:val="0084049F"/>
    <w:rsid w:val="00840A8D"/>
    <w:rsid w:val="00841061"/>
    <w:rsid w:val="00841D56"/>
    <w:rsid w:val="00841E94"/>
    <w:rsid w:val="00842023"/>
    <w:rsid w:val="008427E6"/>
    <w:rsid w:val="00842AF2"/>
    <w:rsid w:val="00842C29"/>
    <w:rsid w:val="0084313C"/>
    <w:rsid w:val="00843353"/>
    <w:rsid w:val="00843836"/>
    <w:rsid w:val="008438B8"/>
    <w:rsid w:val="00843FDC"/>
    <w:rsid w:val="008447D5"/>
    <w:rsid w:val="00845F2B"/>
    <w:rsid w:val="00846054"/>
    <w:rsid w:val="00846161"/>
    <w:rsid w:val="00846193"/>
    <w:rsid w:val="0084631C"/>
    <w:rsid w:val="00846461"/>
    <w:rsid w:val="008467D1"/>
    <w:rsid w:val="00846B83"/>
    <w:rsid w:val="00846C45"/>
    <w:rsid w:val="00846C5C"/>
    <w:rsid w:val="0084719A"/>
    <w:rsid w:val="008471D2"/>
    <w:rsid w:val="00847342"/>
    <w:rsid w:val="00847DDB"/>
    <w:rsid w:val="00847E18"/>
    <w:rsid w:val="008503F9"/>
    <w:rsid w:val="008505D9"/>
    <w:rsid w:val="00850666"/>
    <w:rsid w:val="00850ED9"/>
    <w:rsid w:val="00851385"/>
    <w:rsid w:val="008513E4"/>
    <w:rsid w:val="00851476"/>
    <w:rsid w:val="0085151D"/>
    <w:rsid w:val="008515DD"/>
    <w:rsid w:val="00851739"/>
    <w:rsid w:val="0085183E"/>
    <w:rsid w:val="00851B04"/>
    <w:rsid w:val="00851BFC"/>
    <w:rsid w:val="00851EB8"/>
    <w:rsid w:val="00852054"/>
    <w:rsid w:val="0085282D"/>
    <w:rsid w:val="00852D63"/>
    <w:rsid w:val="00852E43"/>
    <w:rsid w:val="00853016"/>
    <w:rsid w:val="0085304C"/>
    <w:rsid w:val="008531A3"/>
    <w:rsid w:val="008533EC"/>
    <w:rsid w:val="00853B49"/>
    <w:rsid w:val="0085409A"/>
    <w:rsid w:val="008543E5"/>
    <w:rsid w:val="008548B8"/>
    <w:rsid w:val="00854CA3"/>
    <w:rsid w:val="00854D83"/>
    <w:rsid w:val="00854E14"/>
    <w:rsid w:val="00854EF8"/>
    <w:rsid w:val="008550ED"/>
    <w:rsid w:val="00855A44"/>
    <w:rsid w:val="00855AB6"/>
    <w:rsid w:val="00855F2F"/>
    <w:rsid w:val="00856954"/>
    <w:rsid w:val="00856B93"/>
    <w:rsid w:val="00856F27"/>
    <w:rsid w:val="0085743F"/>
    <w:rsid w:val="008574E8"/>
    <w:rsid w:val="0085764E"/>
    <w:rsid w:val="008579C4"/>
    <w:rsid w:val="00857F66"/>
    <w:rsid w:val="00860002"/>
    <w:rsid w:val="00860CAA"/>
    <w:rsid w:val="008612CD"/>
    <w:rsid w:val="00861781"/>
    <w:rsid w:val="00861D39"/>
    <w:rsid w:val="00862348"/>
    <w:rsid w:val="008625F7"/>
    <w:rsid w:val="00862C48"/>
    <w:rsid w:val="00862CA2"/>
    <w:rsid w:val="00862F9B"/>
    <w:rsid w:val="00862FCB"/>
    <w:rsid w:val="0086306E"/>
    <w:rsid w:val="00863199"/>
    <w:rsid w:val="008631F6"/>
    <w:rsid w:val="00863255"/>
    <w:rsid w:val="0086338D"/>
    <w:rsid w:val="00863519"/>
    <w:rsid w:val="0086352D"/>
    <w:rsid w:val="00863C54"/>
    <w:rsid w:val="008644F1"/>
    <w:rsid w:val="00864C4E"/>
    <w:rsid w:val="00865023"/>
    <w:rsid w:val="008654A3"/>
    <w:rsid w:val="008656A9"/>
    <w:rsid w:val="0086585F"/>
    <w:rsid w:val="00865968"/>
    <w:rsid w:val="008665F4"/>
    <w:rsid w:val="00866863"/>
    <w:rsid w:val="00866B1A"/>
    <w:rsid w:val="00866D8D"/>
    <w:rsid w:val="008673B1"/>
    <w:rsid w:val="008679BB"/>
    <w:rsid w:val="00870174"/>
    <w:rsid w:val="0087017B"/>
    <w:rsid w:val="008703FD"/>
    <w:rsid w:val="00870F65"/>
    <w:rsid w:val="008714CB"/>
    <w:rsid w:val="0087150D"/>
    <w:rsid w:val="0087173C"/>
    <w:rsid w:val="008718DE"/>
    <w:rsid w:val="00871AE8"/>
    <w:rsid w:val="00871B04"/>
    <w:rsid w:val="0087214D"/>
    <w:rsid w:val="00872578"/>
    <w:rsid w:val="008725AE"/>
    <w:rsid w:val="00872DA6"/>
    <w:rsid w:val="00873410"/>
    <w:rsid w:val="008738D9"/>
    <w:rsid w:val="00873CFD"/>
    <w:rsid w:val="00874A33"/>
    <w:rsid w:val="00874CD3"/>
    <w:rsid w:val="00874E1B"/>
    <w:rsid w:val="00874F97"/>
    <w:rsid w:val="008759B8"/>
    <w:rsid w:val="00875BC2"/>
    <w:rsid w:val="008761C7"/>
    <w:rsid w:val="00876577"/>
    <w:rsid w:val="008768C0"/>
    <w:rsid w:val="00876DE2"/>
    <w:rsid w:val="00876E8F"/>
    <w:rsid w:val="00876F1B"/>
    <w:rsid w:val="00876FDA"/>
    <w:rsid w:val="008773A5"/>
    <w:rsid w:val="008775F0"/>
    <w:rsid w:val="00877ACA"/>
    <w:rsid w:val="00877FF3"/>
    <w:rsid w:val="00880F76"/>
    <w:rsid w:val="0088126D"/>
    <w:rsid w:val="008815BD"/>
    <w:rsid w:val="00881606"/>
    <w:rsid w:val="00881750"/>
    <w:rsid w:val="008817D7"/>
    <w:rsid w:val="00881A83"/>
    <w:rsid w:val="00881BDE"/>
    <w:rsid w:val="00882D05"/>
    <w:rsid w:val="008830C6"/>
    <w:rsid w:val="0088336F"/>
    <w:rsid w:val="0088345B"/>
    <w:rsid w:val="00883CC0"/>
    <w:rsid w:val="00883E5E"/>
    <w:rsid w:val="0088404B"/>
    <w:rsid w:val="008845AC"/>
    <w:rsid w:val="008847FC"/>
    <w:rsid w:val="00884F5C"/>
    <w:rsid w:val="00884FBE"/>
    <w:rsid w:val="00885131"/>
    <w:rsid w:val="0088524A"/>
    <w:rsid w:val="00885407"/>
    <w:rsid w:val="00885777"/>
    <w:rsid w:val="0088587F"/>
    <w:rsid w:val="008859BF"/>
    <w:rsid w:val="00885D54"/>
    <w:rsid w:val="00885E26"/>
    <w:rsid w:val="00886252"/>
    <w:rsid w:val="00886945"/>
    <w:rsid w:val="0088698D"/>
    <w:rsid w:val="00886BFB"/>
    <w:rsid w:val="00887623"/>
    <w:rsid w:val="00887DD3"/>
    <w:rsid w:val="0089040C"/>
    <w:rsid w:val="00890B22"/>
    <w:rsid w:val="00891211"/>
    <w:rsid w:val="00891AAB"/>
    <w:rsid w:val="0089230F"/>
    <w:rsid w:val="008923F7"/>
    <w:rsid w:val="0089278F"/>
    <w:rsid w:val="00892C27"/>
    <w:rsid w:val="00892C48"/>
    <w:rsid w:val="008932A0"/>
    <w:rsid w:val="00893379"/>
    <w:rsid w:val="008935E2"/>
    <w:rsid w:val="008938DB"/>
    <w:rsid w:val="008945D5"/>
    <w:rsid w:val="0089485C"/>
    <w:rsid w:val="00894CB9"/>
    <w:rsid w:val="00895126"/>
    <w:rsid w:val="0089538E"/>
    <w:rsid w:val="008953EE"/>
    <w:rsid w:val="0089563E"/>
    <w:rsid w:val="00896664"/>
    <w:rsid w:val="008969F7"/>
    <w:rsid w:val="00896B04"/>
    <w:rsid w:val="00896CCE"/>
    <w:rsid w:val="00897053"/>
    <w:rsid w:val="008970A8"/>
    <w:rsid w:val="008974FC"/>
    <w:rsid w:val="0089795D"/>
    <w:rsid w:val="00897992"/>
    <w:rsid w:val="00897FD1"/>
    <w:rsid w:val="008A040A"/>
    <w:rsid w:val="008A07B7"/>
    <w:rsid w:val="008A0A4A"/>
    <w:rsid w:val="008A0E5F"/>
    <w:rsid w:val="008A16DA"/>
    <w:rsid w:val="008A1AA1"/>
    <w:rsid w:val="008A1AA8"/>
    <w:rsid w:val="008A1B74"/>
    <w:rsid w:val="008A1C80"/>
    <w:rsid w:val="008A1D3B"/>
    <w:rsid w:val="008A1D4B"/>
    <w:rsid w:val="008A1EE1"/>
    <w:rsid w:val="008A216D"/>
    <w:rsid w:val="008A22E6"/>
    <w:rsid w:val="008A2418"/>
    <w:rsid w:val="008A271B"/>
    <w:rsid w:val="008A2AE9"/>
    <w:rsid w:val="008A2B70"/>
    <w:rsid w:val="008A318E"/>
    <w:rsid w:val="008A38ED"/>
    <w:rsid w:val="008A3BB6"/>
    <w:rsid w:val="008A3FAD"/>
    <w:rsid w:val="008A4092"/>
    <w:rsid w:val="008A425A"/>
    <w:rsid w:val="008A43F4"/>
    <w:rsid w:val="008A4446"/>
    <w:rsid w:val="008A475A"/>
    <w:rsid w:val="008A4DF7"/>
    <w:rsid w:val="008A516A"/>
    <w:rsid w:val="008A58AE"/>
    <w:rsid w:val="008A60A1"/>
    <w:rsid w:val="008A625F"/>
    <w:rsid w:val="008A63C4"/>
    <w:rsid w:val="008A66C8"/>
    <w:rsid w:val="008A68BF"/>
    <w:rsid w:val="008A6906"/>
    <w:rsid w:val="008A752E"/>
    <w:rsid w:val="008A7937"/>
    <w:rsid w:val="008A7B7F"/>
    <w:rsid w:val="008A7C2A"/>
    <w:rsid w:val="008B090A"/>
    <w:rsid w:val="008B0E8A"/>
    <w:rsid w:val="008B1472"/>
    <w:rsid w:val="008B1BA8"/>
    <w:rsid w:val="008B1D76"/>
    <w:rsid w:val="008B2629"/>
    <w:rsid w:val="008B271D"/>
    <w:rsid w:val="008B2747"/>
    <w:rsid w:val="008B290C"/>
    <w:rsid w:val="008B2A7F"/>
    <w:rsid w:val="008B2FF6"/>
    <w:rsid w:val="008B30E8"/>
    <w:rsid w:val="008B31B3"/>
    <w:rsid w:val="008B31D1"/>
    <w:rsid w:val="008B31F8"/>
    <w:rsid w:val="008B370A"/>
    <w:rsid w:val="008B38D4"/>
    <w:rsid w:val="008B39C7"/>
    <w:rsid w:val="008B4061"/>
    <w:rsid w:val="008B4565"/>
    <w:rsid w:val="008B4862"/>
    <w:rsid w:val="008B497B"/>
    <w:rsid w:val="008B4CDF"/>
    <w:rsid w:val="008B4DE0"/>
    <w:rsid w:val="008B508E"/>
    <w:rsid w:val="008B50DA"/>
    <w:rsid w:val="008B515F"/>
    <w:rsid w:val="008B5408"/>
    <w:rsid w:val="008B54CE"/>
    <w:rsid w:val="008B579D"/>
    <w:rsid w:val="008B5BF0"/>
    <w:rsid w:val="008B5D57"/>
    <w:rsid w:val="008B5D59"/>
    <w:rsid w:val="008B6475"/>
    <w:rsid w:val="008B6739"/>
    <w:rsid w:val="008B6A6A"/>
    <w:rsid w:val="008B6FD5"/>
    <w:rsid w:val="008B70AF"/>
    <w:rsid w:val="008B70F0"/>
    <w:rsid w:val="008B719E"/>
    <w:rsid w:val="008B76B6"/>
    <w:rsid w:val="008B7FAB"/>
    <w:rsid w:val="008C0136"/>
    <w:rsid w:val="008C055E"/>
    <w:rsid w:val="008C06D0"/>
    <w:rsid w:val="008C09F7"/>
    <w:rsid w:val="008C0FD4"/>
    <w:rsid w:val="008C122A"/>
    <w:rsid w:val="008C1404"/>
    <w:rsid w:val="008C15FD"/>
    <w:rsid w:val="008C1BA1"/>
    <w:rsid w:val="008C1E65"/>
    <w:rsid w:val="008C1E99"/>
    <w:rsid w:val="008C1FF3"/>
    <w:rsid w:val="008C207C"/>
    <w:rsid w:val="008C24CF"/>
    <w:rsid w:val="008C265B"/>
    <w:rsid w:val="008C2D78"/>
    <w:rsid w:val="008C2FE6"/>
    <w:rsid w:val="008C3120"/>
    <w:rsid w:val="008C31BC"/>
    <w:rsid w:val="008C3207"/>
    <w:rsid w:val="008C332B"/>
    <w:rsid w:val="008C33B1"/>
    <w:rsid w:val="008C3434"/>
    <w:rsid w:val="008C382A"/>
    <w:rsid w:val="008C3A50"/>
    <w:rsid w:val="008C3C2B"/>
    <w:rsid w:val="008C4137"/>
    <w:rsid w:val="008C5034"/>
    <w:rsid w:val="008C5187"/>
    <w:rsid w:val="008C5EDC"/>
    <w:rsid w:val="008C6043"/>
    <w:rsid w:val="008C66FD"/>
    <w:rsid w:val="008C672F"/>
    <w:rsid w:val="008C6B8E"/>
    <w:rsid w:val="008C7760"/>
    <w:rsid w:val="008C7891"/>
    <w:rsid w:val="008C7BB4"/>
    <w:rsid w:val="008C7BFB"/>
    <w:rsid w:val="008D02D1"/>
    <w:rsid w:val="008D0565"/>
    <w:rsid w:val="008D1084"/>
    <w:rsid w:val="008D1480"/>
    <w:rsid w:val="008D1687"/>
    <w:rsid w:val="008D1B01"/>
    <w:rsid w:val="008D1DCB"/>
    <w:rsid w:val="008D1F21"/>
    <w:rsid w:val="008D2141"/>
    <w:rsid w:val="008D2A1C"/>
    <w:rsid w:val="008D2A48"/>
    <w:rsid w:val="008D2A5D"/>
    <w:rsid w:val="008D2E36"/>
    <w:rsid w:val="008D3095"/>
    <w:rsid w:val="008D3100"/>
    <w:rsid w:val="008D32E0"/>
    <w:rsid w:val="008D344E"/>
    <w:rsid w:val="008D3980"/>
    <w:rsid w:val="008D3DB4"/>
    <w:rsid w:val="008D3E39"/>
    <w:rsid w:val="008D3EC6"/>
    <w:rsid w:val="008D4587"/>
    <w:rsid w:val="008D5029"/>
    <w:rsid w:val="008D5E52"/>
    <w:rsid w:val="008D5F63"/>
    <w:rsid w:val="008D5F99"/>
    <w:rsid w:val="008D62CE"/>
    <w:rsid w:val="008D6976"/>
    <w:rsid w:val="008D6E61"/>
    <w:rsid w:val="008D6F41"/>
    <w:rsid w:val="008D70E9"/>
    <w:rsid w:val="008D70F0"/>
    <w:rsid w:val="008D738E"/>
    <w:rsid w:val="008D742D"/>
    <w:rsid w:val="008D744C"/>
    <w:rsid w:val="008E0116"/>
    <w:rsid w:val="008E0134"/>
    <w:rsid w:val="008E0419"/>
    <w:rsid w:val="008E05CC"/>
    <w:rsid w:val="008E0686"/>
    <w:rsid w:val="008E0A5C"/>
    <w:rsid w:val="008E0A69"/>
    <w:rsid w:val="008E17CD"/>
    <w:rsid w:val="008E1849"/>
    <w:rsid w:val="008E185E"/>
    <w:rsid w:val="008E208A"/>
    <w:rsid w:val="008E242E"/>
    <w:rsid w:val="008E2587"/>
    <w:rsid w:val="008E263C"/>
    <w:rsid w:val="008E3848"/>
    <w:rsid w:val="008E38AE"/>
    <w:rsid w:val="008E39B0"/>
    <w:rsid w:val="008E3F7C"/>
    <w:rsid w:val="008E4890"/>
    <w:rsid w:val="008E4C10"/>
    <w:rsid w:val="008E4ED8"/>
    <w:rsid w:val="008E52F5"/>
    <w:rsid w:val="008E5D8D"/>
    <w:rsid w:val="008E6AAF"/>
    <w:rsid w:val="008E6F15"/>
    <w:rsid w:val="008E713C"/>
    <w:rsid w:val="008E715E"/>
    <w:rsid w:val="008E7397"/>
    <w:rsid w:val="008E75C6"/>
    <w:rsid w:val="008E770A"/>
    <w:rsid w:val="008F0216"/>
    <w:rsid w:val="008F04FC"/>
    <w:rsid w:val="008F0798"/>
    <w:rsid w:val="008F0889"/>
    <w:rsid w:val="008F08ED"/>
    <w:rsid w:val="008F0C42"/>
    <w:rsid w:val="008F0D3E"/>
    <w:rsid w:val="008F0DCE"/>
    <w:rsid w:val="008F134E"/>
    <w:rsid w:val="008F1417"/>
    <w:rsid w:val="008F157C"/>
    <w:rsid w:val="008F173D"/>
    <w:rsid w:val="008F1A9A"/>
    <w:rsid w:val="008F1AE2"/>
    <w:rsid w:val="008F1EA5"/>
    <w:rsid w:val="008F288E"/>
    <w:rsid w:val="008F296E"/>
    <w:rsid w:val="008F314C"/>
    <w:rsid w:val="008F3408"/>
    <w:rsid w:val="008F3D57"/>
    <w:rsid w:val="008F3DE2"/>
    <w:rsid w:val="008F3E39"/>
    <w:rsid w:val="008F3F41"/>
    <w:rsid w:val="008F3FE3"/>
    <w:rsid w:val="008F4698"/>
    <w:rsid w:val="008F47A5"/>
    <w:rsid w:val="008F4EA9"/>
    <w:rsid w:val="008F4EF1"/>
    <w:rsid w:val="008F4FD0"/>
    <w:rsid w:val="008F51F9"/>
    <w:rsid w:val="008F5383"/>
    <w:rsid w:val="008F5403"/>
    <w:rsid w:val="008F5663"/>
    <w:rsid w:val="008F605B"/>
    <w:rsid w:val="008F653F"/>
    <w:rsid w:val="008F7016"/>
    <w:rsid w:val="00901068"/>
    <w:rsid w:val="00901097"/>
    <w:rsid w:val="0090115C"/>
    <w:rsid w:val="0090156B"/>
    <w:rsid w:val="0090195A"/>
    <w:rsid w:val="00901AED"/>
    <w:rsid w:val="00901CBD"/>
    <w:rsid w:val="00902493"/>
    <w:rsid w:val="00902505"/>
    <w:rsid w:val="009027DE"/>
    <w:rsid w:val="009028F1"/>
    <w:rsid w:val="00902CCD"/>
    <w:rsid w:val="00902D96"/>
    <w:rsid w:val="00902E58"/>
    <w:rsid w:val="0090335D"/>
    <w:rsid w:val="0090341A"/>
    <w:rsid w:val="0090389F"/>
    <w:rsid w:val="009039DF"/>
    <w:rsid w:val="00903F04"/>
    <w:rsid w:val="0090433F"/>
    <w:rsid w:val="009043A3"/>
    <w:rsid w:val="0090463C"/>
    <w:rsid w:val="00904A41"/>
    <w:rsid w:val="00904AFB"/>
    <w:rsid w:val="0090513E"/>
    <w:rsid w:val="009059C2"/>
    <w:rsid w:val="00906BFA"/>
    <w:rsid w:val="00906C68"/>
    <w:rsid w:val="0090736D"/>
    <w:rsid w:val="00907877"/>
    <w:rsid w:val="00910151"/>
    <w:rsid w:val="009104D6"/>
    <w:rsid w:val="00910893"/>
    <w:rsid w:val="009110A5"/>
    <w:rsid w:val="009110C1"/>
    <w:rsid w:val="009110F5"/>
    <w:rsid w:val="00911379"/>
    <w:rsid w:val="009113D8"/>
    <w:rsid w:val="00911418"/>
    <w:rsid w:val="00911447"/>
    <w:rsid w:val="00911A6E"/>
    <w:rsid w:val="00911EDD"/>
    <w:rsid w:val="00911FDC"/>
    <w:rsid w:val="0091237A"/>
    <w:rsid w:val="00912D27"/>
    <w:rsid w:val="00913007"/>
    <w:rsid w:val="00913367"/>
    <w:rsid w:val="00913423"/>
    <w:rsid w:val="00913BA6"/>
    <w:rsid w:val="00913E19"/>
    <w:rsid w:val="00913FA6"/>
    <w:rsid w:val="00914117"/>
    <w:rsid w:val="00914439"/>
    <w:rsid w:val="00914522"/>
    <w:rsid w:val="0091459D"/>
    <w:rsid w:val="00914C37"/>
    <w:rsid w:val="00914DBB"/>
    <w:rsid w:val="009153CE"/>
    <w:rsid w:val="009161FF"/>
    <w:rsid w:val="009169F1"/>
    <w:rsid w:val="00916F8C"/>
    <w:rsid w:val="0091737D"/>
    <w:rsid w:val="00917435"/>
    <w:rsid w:val="009179DA"/>
    <w:rsid w:val="009205D9"/>
    <w:rsid w:val="009208F6"/>
    <w:rsid w:val="00920EFA"/>
    <w:rsid w:val="00921069"/>
    <w:rsid w:val="00921B3D"/>
    <w:rsid w:val="00921D96"/>
    <w:rsid w:val="00921ECB"/>
    <w:rsid w:val="00922106"/>
    <w:rsid w:val="009229FE"/>
    <w:rsid w:val="00922B50"/>
    <w:rsid w:val="00923046"/>
    <w:rsid w:val="00923373"/>
    <w:rsid w:val="009237BA"/>
    <w:rsid w:val="00923945"/>
    <w:rsid w:val="0092425A"/>
    <w:rsid w:val="009244C2"/>
    <w:rsid w:val="00925405"/>
    <w:rsid w:val="009254E4"/>
    <w:rsid w:val="00925AF3"/>
    <w:rsid w:val="00925E89"/>
    <w:rsid w:val="009260A0"/>
    <w:rsid w:val="009267FC"/>
    <w:rsid w:val="00926900"/>
    <w:rsid w:val="0092694C"/>
    <w:rsid w:val="00926ECB"/>
    <w:rsid w:val="00926F37"/>
    <w:rsid w:val="009270DD"/>
    <w:rsid w:val="009273EF"/>
    <w:rsid w:val="00927815"/>
    <w:rsid w:val="00927AF2"/>
    <w:rsid w:val="00927FBB"/>
    <w:rsid w:val="0093084B"/>
    <w:rsid w:val="00930E59"/>
    <w:rsid w:val="009310ED"/>
    <w:rsid w:val="00931191"/>
    <w:rsid w:val="009312AE"/>
    <w:rsid w:val="009319DA"/>
    <w:rsid w:val="00931B98"/>
    <w:rsid w:val="00931C21"/>
    <w:rsid w:val="00931CAC"/>
    <w:rsid w:val="00931E23"/>
    <w:rsid w:val="00931E6B"/>
    <w:rsid w:val="009321A4"/>
    <w:rsid w:val="00932640"/>
    <w:rsid w:val="00932E87"/>
    <w:rsid w:val="00932FA4"/>
    <w:rsid w:val="00933010"/>
    <w:rsid w:val="00933484"/>
    <w:rsid w:val="009341C6"/>
    <w:rsid w:val="00934DD8"/>
    <w:rsid w:val="00935143"/>
    <w:rsid w:val="0093522C"/>
    <w:rsid w:val="009355DD"/>
    <w:rsid w:val="00935607"/>
    <w:rsid w:val="00935667"/>
    <w:rsid w:val="00935821"/>
    <w:rsid w:val="00935C88"/>
    <w:rsid w:val="00935F97"/>
    <w:rsid w:val="00936014"/>
    <w:rsid w:val="009364E7"/>
    <w:rsid w:val="00936989"/>
    <w:rsid w:val="00936B0C"/>
    <w:rsid w:val="00937704"/>
    <w:rsid w:val="00937C23"/>
    <w:rsid w:val="00937C96"/>
    <w:rsid w:val="00940876"/>
    <w:rsid w:val="0094096F"/>
    <w:rsid w:val="00940ADA"/>
    <w:rsid w:val="00940BDB"/>
    <w:rsid w:val="009413DA"/>
    <w:rsid w:val="009414AA"/>
    <w:rsid w:val="00941C21"/>
    <w:rsid w:val="00941E05"/>
    <w:rsid w:val="00941FCF"/>
    <w:rsid w:val="00942287"/>
    <w:rsid w:val="0094249D"/>
    <w:rsid w:val="00942693"/>
    <w:rsid w:val="00942E59"/>
    <w:rsid w:val="00942EA4"/>
    <w:rsid w:val="00942FE4"/>
    <w:rsid w:val="0094330E"/>
    <w:rsid w:val="00943369"/>
    <w:rsid w:val="0094358A"/>
    <w:rsid w:val="009436C7"/>
    <w:rsid w:val="00943949"/>
    <w:rsid w:val="00943B81"/>
    <w:rsid w:val="00944010"/>
    <w:rsid w:val="00944642"/>
    <w:rsid w:val="00944C4B"/>
    <w:rsid w:val="0094675D"/>
    <w:rsid w:val="00950079"/>
    <w:rsid w:val="009509DC"/>
    <w:rsid w:val="00950BBF"/>
    <w:rsid w:val="00950F34"/>
    <w:rsid w:val="00950FCC"/>
    <w:rsid w:val="009511BA"/>
    <w:rsid w:val="009513CC"/>
    <w:rsid w:val="00951A07"/>
    <w:rsid w:val="00952416"/>
    <w:rsid w:val="00952429"/>
    <w:rsid w:val="00952476"/>
    <w:rsid w:val="0095252F"/>
    <w:rsid w:val="00953010"/>
    <w:rsid w:val="009531B3"/>
    <w:rsid w:val="00953307"/>
    <w:rsid w:val="009536C5"/>
    <w:rsid w:val="009536CD"/>
    <w:rsid w:val="0095398D"/>
    <w:rsid w:val="00953ACC"/>
    <w:rsid w:val="00953E4E"/>
    <w:rsid w:val="00954285"/>
    <w:rsid w:val="0095497C"/>
    <w:rsid w:val="00955442"/>
    <w:rsid w:val="0095559F"/>
    <w:rsid w:val="009556F6"/>
    <w:rsid w:val="00955A7E"/>
    <w:rsid w:val="00955AD2"/>
    <w:rsid w:val="00955BD4"/>
    <w:rsid w:val="00955D7F"/>
    <w:rsid w:val="009560BC"/>
    <w:rsid w:val="009560BF"/>
    <w:rsid w:val="00956157"/>
    <w:rsid w:val="00956196"/>
    <w:rsid w:val="009565D6"/>
    <w:rsid w:val="009567D2"/>
    <w:rsid w:val="00957127"/>
    <w:rsid w:val="00957186"/>
    <w:rsid w:val="00957870"/>
    <w:rsid w:val="009578F3"/>
    <w:rsid w:val="00957926"/>
    <w:rsid w:val="00957A18"/>
    <w:rsid w:val="00957D75"/>
    <w:rsid w:val="00957FD6"/>
    <w:rsid w:val="009602A8"/>
    <w:rsid w:val="0096035D"/>
    <w:rsid w:val="0096038C"/>
    <w:rsid w:val="00960541"/>
    <w:rsid w:val="00960F29"/>
    <w:rsid w:val="009610FF"/>
    <w:rsid w:val="00961164"/>
    <w:rsid w:val="00961334"/>
    <w:rsid w:val="00962E70"/>
    <w:rsid w:val="009632E9"/>
    <w:rsid w:val="009638DE"/>
    <w:rsid w:val="00963BE0"/>
    <w:rsid w:val="00963C7E"/>
    <w:rsid w:val="00963E32"/>
    <w:rsid w:val="00964AC9"/>
    <w:rsid w:val="00964BBB"/>
    <w:rsid w:val="00964D17"/>
    <w:rsid w:val="00964DAC"/>
    <w:rsid w:val="00964E01"/>
    <w:rsid w:val="00964EB1"/>
    <w:rsid w:val="00966110"/>
    <w:rsid w:val="00966180"/>
    <w:rsid w:val="009665B0"/>
    <w:rsid w:val="00966CCF"/>
    <w:rsid w:val="0096727C"/>
    <w:rsid w:val="0096779F"/>
    <w:rsid w:val="00967853"/>
    <w:rsid w:val="00967984"/>
    <w:rsid w:val="00967DA7"/>
    <w:rsid w:val="00970D58"/>
    <w:rsid w:val="009719B8"/>
    <w:rsid w:val="00971A33"/>
    <w:rsid w:val="00971B12"/>
    <w:rsid w:val="00971C67"/>
    <w:rsid w:val="009723E9"/>
    <w:rsid w:val="0097264D"/>
    <w:rsid w:val="0097295C"/>
    <w:rsid w:val="00972B4D"/>
    <w:rsid w:val="00972C59"/>
    <w:rsid w:val="0097301F"/>
    <w:rsid w:val="00974031"/>
    <w:rsid w:val="00974052"/>
    <w:rsid w:val="0097428F"/>
    <w:rsid w:val="0097458F"/>
    <w:rsid w:val="00974973"/>
    <w:rsid w:val="00974E59"/>
    <w:rsid w:val="00974FFE"/>
    <w:rsid w:val="00975518"/>
    <w:rsid w:val="009755AD"/>
    <w:rsid w:val="00976255"/>
    <w:rsid w:val="0097659A"/>
    <w:rsid w:val="00976D83"/>
    <w:rsid w:val="00976FFF"/>
    <w:rsid w:val="009774E9"/>
    <w:rsid w:val="009805AD"/>
    <w:rsid w:val="00980785"/>
    <w:rsid w:val="0098152A"/>
    <w:rsid w:val="0098155E"/>
    <w:rsid w:val="009818C4"/>
    <w:rsid w:val="00981FA8"/>
    <w:rsid w:val="0098326E"/>
    <w:rsid w:val="00983301"/>
    <w:rsid w:val="0098357A"/>
    <w:rsid w:val="0098376A"/>
    <w:rsid w:val="00983C8B"/>
    <w:rsid w:val="00983DC0"/>
    <w:rsid w:val="009846D6"/>
    <w:rsid w:val="00984A11"/>
    <w:rsid w:val="00984C95"/>
    <w:rsid w:val="0098530B"/>
    <w:rsid w:val="00985574"/>
    <w:rsid w:val="00985708"/>
    <w:rsid w:val="0098619D"/>
    <w:rsid w:val="009864B0"/>
    <w:rsid w:val="00986579"/>
    <w:rsid w:val="00986665"/>
    <w:rsid w:val="0098690D"/>
    <w:rsid w:val="00986F60"/>
    <w:rsid w:val="009873F7"/>
    <w:rsid w:val="00987BDC"/>
    <w:rsid w:val="009904C2"/>
    <w:rsid w:val="009905BE"/>
    <w:rsid w:val="0099095A"/>
    <w:rsid w:val="00990A81"/>
    <w:rsid w:val="009911EC"/>
    <w:rsid w:val="00991464"/>
    <w:rsid w:val="00991630"/>
    <w:rsid w:val="0099164F"/>
    <w:rsid w:val="00991753"/>
    <w:rsid w:val="009917FE"/>
    <w:rsid w:val="00991CBE"/>
    <w:rsid w:val="0099237E"/>
    <w:rsid w:val="009923BF"/>
    <w:rsid w:val="0099240B"/>
    <w:rsid w:val="0099253C"/>
    <w:rsid w:val="00992759"/>
    <w:rsid w:val="00992B8B"/>
    <w:rsid w:val="00992DFF"/>
    <w:rsid w:val="00992E95"/>
    <w:rsid w:val="00992F8C"/>
    <w:rsid w:val="0099320E"/>
    <w:rsid w:val="00993390"/>
    <w:rsid w:val="00993760"/>
    <w:rsid w:val="00993D1E"/>
    <w:rsid w:val="00994051"/>
    <w:rsid w:val="00994133"/>
    <w:rsid w:val="00994210"/>
    <w:rsid w:val="0099427C"/>
    <w:rsid w:val="00994584"/>
    <w:rsid w:val="009945D1"/>
    <w:rsid w:val="009948A5"/>
    <w:rsid w:val="00994FC7"/>
    <w:rsid w:val="00995232"/>
    <w:rsid w:val="0099591D"/>
    <w:rsid w:val="00995CC5"/>
    <w:rsid w:val="0099606F"/>
    <w:rsid w:val="00996D2E"/>
    <w:rsid w:val="00996EB2"/>
    <w:rsid w:val="00997023"/>
    <w:rsid w:val="00997AA2"/>
    <w:rsid w:val="00997BBC"/>
    <w:rsid w:val="00997F53"/>
    <w:rsid w:val="009A0E0D"/>
    <w:rsid w:val="009A0F1C"/>
    <w:rsid w:val="009A12E8"/>
    <w:rsid w:val="009A14AD"/>
    <w:rsid w:val="009A1509"/>
    <w:rsid w:val="009A16EA"/>
    <w:rsid w:val="009A17CB"/>
    <w:rsid w:val="009A2133"/>
    <w:rsid w:val="009A284A"/>
    <w:rsid w:val="009A2970"/>
    <w:rsid w:val="009A310A"/>
    <w:rsid w:val="009A3764"/>
    <w:rsid w:val="009A3A0E"/>
    <w:rsid w:val="009A452F"/>
    <w:rsid w:val="009A488F"/>
    <w:rsid w:val="009A492A"/>
    <w:rsid w:val="009A4999"/>
    <w:rsid w:val="009A4B0A"/>
    <w:rsid w:val="009A50B5"/>
    <w:rsid w:val="009A5566"/>
    <w:rsid w:val="009A597B"/>
    <w:rsid w:val="009A5EC6"/>
    <w:rsid w:val="009A5EE9"/>
    <w:rsid w:val="009A610D"/>
    <w:rsid w:val="009A639B"/>
    <w:rsid w:val="009A701B"/>
    <w:rsid w:val="009A7A85"/>
    <w:rsid w:val="009A7EFE"/>
    <w:rsid w:val="009B00D3"/>
    <w:rsid w:val="009B028A"/>
    <w:rsid w:val="009B0293"/>
    <w:rsid w:val="009B114E"/>
    <w:rsid w:val="009B1278"/>
    <w:rsid w:val="009B128D"/>
    <w:rsid w:val="009B1368"/>
    <w:rsid w:val="009B1453"/>
    <w:rsid w:val="009B1C9C"/>
    <w:rsid w:val="009B2006"/>
    <w:rsid w:val="009B2304"/>
    <w:rsid w:val="009B233F"/>
    <w:rsid w:val="009B26CF"/>
    <w:rsid w:val="009B2A42"/>
    <w:rsid w:val="009B36F5"/>
    <w:rsid w:val="009B38BF"/>
    <w:rsid w:val="009B3A21"/>
    <w:rsid w:val="009B425B"/>
    <w:rsid w:val="009B4F55"/>
    <w:rsid w:val="009B507B"/>
    <w:rsid w:val="009B5288"/>
    <w:rsid w:val="009B590F"/>
    <w:rsid w:val="009B5CB4"/>
    <w:rsid w:val="009B5EFD"/>
    <w:rsid w:val="009B5F66"/>
    <w:rsid w:val="009B6058"/>
    <w:rsid w:val="009B63EB"/>
    <w:rsid w:val="009B640B"/>
    <w:rsid w:val="009B75AC"/>
    <w:rsid w:val="009B76EF"/>
    <w:rsid w:val="009B78C3"/>
    <w:rsid w:val="009B794D"/>
    <w:rsid w:val="009B7BF3"/>
    <w:rsid w:val="009C0233"/>
    <w:rsid w:val="009C0520"/>
    <w:rsid w:val="009C065A"/>
    <w:rsid w:val="009C078B"/>
    <w:rsid w:val="009C15FE"/>
    <w:rsid w:val="009C1606"/>
    <w:rsid w:val="009C16E9"/>
    <w:rsid w:val="009C1AE2"/>
    <w:rsid w:val="009C1FDC"/>
    <w:rsid w:val="009C24A0"/>
    <w:rsid w:val="009C2B0D"/>
    <w:rsid w:val="009C2FCA"/>
    <w:rsid w:val="009C386D"/>
    <w:rsid w:val="009C38F1"/>
    <w:rsid w:val="009C3A98"/>
    <w:rsid w:val="009C3BB5"/>
    <w:rsid w:val="009C3CE8"/>
    <w:rsid w:val="009C3D50"/>
    <w:rsid w:val="009C3D98"/>
    <w:rsid w:val="009C4269"/>
    <w:rsid w:val="009C4736"/>
    <w:rsid w:val="009C485A"/>
    <w:rsid w:val="009C48BE"/>
    <w:rsid w:val="009C4B6D"/>
    <w:rsid w:val="009C528F"/>
    <w:rsid w:val="009C5320"/>
    <w:rsid w:val="009C5BC6"/>
    <w:rsid w:val="009C5BD2"/>
    <w:rsid w:val="009C5F6B"/>
    <w:rsid w:val="009C641F"/>
    <w:rsid w:val="009C6A34"/>
    <w:rsid w:val="009C6BAE"/>
    <w:rsid w:val="009C6DF1"/>
    <w:rsid w:val="009C714B"/>
    <w:rsid w:val="009C73FC"/>
    <w:rsid w:val="009C75C1"/>
    <w:rsid w:val="009C7753"/>
    <w:rsid w:val="009C7F68"/>
    <w:rsid w:val="009D0643"/>
    <w:rsid w:val="009D0921"/>
    <w:rsid w:val="009D0A20"/>
    <w:rsid w:val="009D0E13"/>
    <w:rsid w:val="009D132F"/>
    <w:rsid w:val="009D13D7"/>
    <w:rsid w:val="009D18C6"/>
    <w:rsid w:val="009D1A53"/>
    <w:rsid w:val="009D2085"/>
    <w:rsid w:val="009D228B"/>
    <w:rsid w:val="009D2BB9"/>
    <w:rsid w:val="009D2C02"/>
    <w:rsid w:val="009D2F8B"/>
    <w:rsid w:val="009D3260"/>
    <w:rsid w:val="009D379B"/>
    <w:rsid w:val="009D4002"/>
    <w:rsid w:val="009D4B7E"/>
    <w:rsid w:val="009D4D5D"/>
    <w:rsid w:val="009D4D75"/>
    <w:rsid w:val="009D4ED7"/>
    <w:rsid w:val="009D51D6"/>
    <w:rsid w:val="009D5367"/>
    <w:rsid w:val="009D5847"/>
    <w:rsid w:val="009D611A"/>
    <w:rsid w:val="009D680B"/>
    <w:rsid w:val="009D6CB7"/>
    <w:rsid w:val="009D6EA1"/>
    <w:rsid w:val="009D7272"/>
    <w:rsid w:val="009D7D2D"/>
    <w:rsid w:val="009E01B2"/>
    <w:rsid w:val="009E0C03"/>
    <w:rsid w:val="009E0C70"/>
    <w:rsid w:val="009E0E9A"/>
    <w:rsid w:val="009E1621"/>
    <w:rsid w:val="009E1786"/>
    <w:rsid w:val="009E1A53"/>
    <w:rsid w:val="009E1F8A"/>
    <w:rsid w:val="009E221B"/>
    <w:rsid w:val="009E2519"/>
    <w:rsid w:val="009E255F"/>
    <w:rsid w:val="009E25C7"/>
    <w:rsid w:val="009E30E2"/>
    <w:rsid w:val="009E319B"/>
    <w:rsid w:val="009E379C"/>
    <w:rsid w:val="009E410C"/>
    <w:rsid w:val="009E4189"/>
    <w:rsid w:val="009E49E3"/>
    <w:rsid w:val="009E513E"/>
    <w:rsid w:val="009E5298"/>
    <w:rsid w:val="009E541B"/>
    <w:rsid w:val="009E55D0"/>
    <w:rsid w:val="009E5982"/>
    <w:rsid w:val="009E5A0F"/>
    <w:rsid w:val="009E61BF"/>
    <w:rsid w:val="009E61D8"/>
    <w:rsid w:val="009E6207"/>
    <w:rsid w:val="009E64ED"/>
    <w:rsid w:val="009E6787"/>
    <w:rsid w:val="009E7227"/>
    <w:rsid w:val="009E7360"/>
    <w:rsid w:val="009E7582"/>
    <w:rsid w:val="009E75D1"/>
    <w:rsid w:val="009E7610"/>
    <w:rsid w:val="009E7C35"/>
    <w:rsid w:val="009E7D2A"/>
    <w:rsid w:val="009E7FB6"/>
    <w:rsid w:val="009F0080"/>
    <w:rsid w:val="009F0417"/>
    <w:rsid w:val="009F0424"/>
    <w:rsid w:val="009F078D"/>
    <w:rsid w:val="009F0D2E"/>
    <w:rsid w:val="009F0E57"/>
    <w:rsid w:val="009F1AE9"/>
    <w:rsid w:val="009F1DB7"/>
    <w:rsid w:val="009F1E66"/>
    <w:rsid w:val="009F1ED9"/>
    <w:rsid w:val="009F2362"/>
    <w:rsid w:val="009F25F5"/>
    <w:rsid w:val="009F265E"/>
    <w:rsid w:val="009F2F79"/>
    <w:rsid w:val="009F3134"/>
    <w:rsid w:val="009F3186"/>
    <w:rsid w:val="009F3287"/>
    <w:rsid w:val="009F32F2"/>
    <w:rsid w:val="009F34DB"/>
    <w:rsid w:val="009F3ACA"/>
    <w:rsid w:val="009F436A"/>
    <w:rsid w:val="009F452D"/>
    <w:rsid w:val="009F487E"/>
    <w:rsid w:val="009F4D60"/>
    <w:rsid w:val="009F4ED2"/>
    <w:rsid w:val="009F5A82"/>
    <w:rsid w:val="009F5DDF"/>
    <w:rsid w:val="009F5EF0"/>
    <w:rsid w:val="009F5FF1"/>
    <w:rsid w:val="009F64D7"/>
    <w:rsid w:val="009F6A85"/>
    <w:rsid w:val="009F6ACC"/>
    <w:rsid w:val="009F6AF1"/>
    <w:rsid w:val="009F6BAB"/>
    <w:rsid w:val="009F6BC6"/>
    <w:rsid w:val="009F6C40"/>
    <w:rsid w:val="009F6ED7"/>
    <w:rsid w:val="009F748D"/>
    <w:rsid w:val="009F7614"/>
    <w:rsid w:val="009F7C1D"/>
    <w:rsid w:val="00A0017B"/>
    <w:rsid w:val="00A00B66"/>
    <w:rsid w:val="00A00CDE"/>
    <w:rsid w:val="00A010C4"/>
    <w:rsid w:val="00A01BCB"/>
    <w:rsid w:val="00A01E66"/>
    <w:rsid w:val="00A020B3"/>
    <w:rsid w:val="00A0229C"/>
    <w:rsid w:val="00A022AC"/>
    <w:rsid w:val="00A02355"/>
    <w:rsid w:val="00A02877"/>
    <w:rsid w:val="00A029DE"/>
    <w:rsid w:val="00A02BAE"/>
    <w:rsid w:val="00A038AE"/>
    <w:rsid w:val="00A03C3D"/>
    <w:rsid w:val="00A043D5"/>
    <w:rsid w:val="00A04442"/>
    <w:rsid w:val="00A0457A"/>
    <w:rsid w:val="00A04AA1"/>
    <w:rsid w:val="00A04E1C"/>
    <w:rsid w:val="00A04FA5"/>
    <w:rsid w:val="00A05400"/>
    <w:rsid w:val="00A05B2C"/>
    <w:rsid w:val="00A05EB2"/>
    <w:rsid w:val="00A06384"/>
    <w:rsid w:val="00A063F2"/>
    <w:rsid w:val="00A06567"/>
    <w:rsid w:val="00A06568"/>
    <w:rsid w:val="00A06580"/>
    <w:rsid w:val="00A065EB"/>
    <w:rsid w:val="00A06CA8"/>
    <w:rsid w:val="00A06D25"/>
    <w:rsid w:val="00A06E79"/>
    <w:rsid w:val="00A0701D"/>
    <w:rsid w:val="00A07A35"/>
    <w:rsid w:val="00A07FDC"/>
    <w:rsid w:val="00A104DF"/>
    <w:rsid w:val="00A10A03"/>
    <w:rsid w:val="00A10A33"/>
    <w:rsid w:val="00A1138D"/>
    <w:rsid w:val="00A114A9"/>
    <w:rsid w:val="00A117BB"/>
    <w:rsid w:val="00A11AFA"/>
    <w:rsid w:val="00A11CED"/>
    <w:rsid w:val="00A124BB"/>
    <w:rsid w:val="00A125C0"/>
    <w:rsid w:val="00A12C53"/>
    <w:rsid w:val="00A12D21"/>
    <w:rsid w:val="00A12DF9"/>
    <w:rsid w:val="00A1311B"/>
    <w:rsid w:val="00A1376A"/>
    <w:rsid w:val="00A13879"/>
    <w:rsid w:val="00A13AC7"/>
    <w:rsid w:val="00A1410F"/>
    <w:rsid w:val="00A14178"/>
    <w:rsid w:val="00A1419B"/>
    <w:rsid w:val="00A141B8"/>
    <w:rsid w:val="00A14223"/>
    <w:rsid w:val="00A14ED9"/>
    <w:rsid w:val="00A15056"/>
    <w:rsid w:val="00A156EF"/>
    <w:rsid w:val="00A15C58"/>
    <w:rsid w:val="00A15EFE"/>
    <w:rsid w:val="00A16A01"/>
    <w:rsid w:val="00A16D12"/>
    <w:rsid w:val="00A16E1B"/>
    <w:rsid w:val="00A16E31"/>
    <w:rsid w:val="00A172B9"/>
    <w:rsid w:val="00A17489"/>
    <w:rsid w:val="00A17677"/>
    <w:rsid w:val="00A177A6"/>
    <w:rsid w:val="00A177C4"/>
    <w:rsid w:val="00A17964"/>
    <w:rsid w:val="00A17A28"/>
    <w:rsid w:val="00A20079"/>
    <w:rsid w:val="00A205AA"/>
    <w:rsid w:val="00A2063B"/>
    <w:rsid w:val="00A20C12"/>
    <w:rsid w:val="00A21D64"/>
    <w:rsid w:val="00A21ED6"/>
    <w:rsid w:val="00A2259A"/>
    <w:rsid w:val="00A225E1"/>
    <w:rsid w:val="00A22680"/>
    <w:rsid w:val="00A22A64"/>
    <w:rsid w:val="00A22B7D"/>
    <w:rsid w:val="00A22C33"/>
    <w:rsid w:val="00A22C52"/>
    <w:rsid w:val="00A237B3"/>
    <w:rsid w:val="00A23B50"/>
    <w:rsid w:val="00A2428A"/>
    <w:rsid w:val="00A2435B"/>
    <w:rsid w:val="00A244B5"/>
    <w:rsid w:val="00A244B8"/>
    <w:rsid w:val="00A24F94"/>
    <w:rsid w:val="00A2576D"/>
    <w:rsid w:val="00A257DC"/>
    <w:rsid w:val="00A257DF"/>
    <w:rsid w:val="00A25E97"/>
    <w:rsid w:val="00A265F8"/>
    <w:rsid w:val="00A266F2"/>
    <w:rsid w:val="00A26985"/>
    <w:rsid w:val="00A26A39"/>
    <w:rsid w:val="00A26F1D"/>
    <w:rsid w:val="00A27316"/>
    <w:rsid w:val="00A273C4"/>
    <w:rsid w:val="00A27671"/>
    <w:rsid w:val="00A27B53"/>
    <w:rsid w:val="00A27BAB"/>
    <w:rsid w:val="00A27D3C"/>
    <w:rsid w:val="00A300B4"/>
    <w:rsid w:val="00A300F0"/>
    <w:rsid w:val="00A3038C"/>
    <w:rsid w:val="00A30740"/>
    <w:rsid w:val="00A309A1"/>
    <w:rsid w:val="00A30AE7"/>
    <w:rsid w:val="00A30E55"/>
    <w:rsid w:val="00A30F58"/>
    <w:rsid w:val="00A319FF"/>
    <w:rsid w:val="00A31B09"/>
    <w:rsid w:val="00A321FE"/>
    <w:rsid w:val="00A32916"/>
    <w:rsid w:val="00A32E44"/>
    <w:rsid w:val="00A32FF1"/>
    <w:rsid w:val="00A33437"/>
    <w:rsid w:val="00A34290"/>
    <w:rsid w:val="00A34A2C"/>
    <w:rsid w:val="00A34A9E"/>
    <w:rsid w:val="00A34F24"/>
    <w:rsid w:val="00A3505D"/>
    <w:rsid w:val="00A35149"/>
    <w:rsid w:val="00A354F1"/>
    <w:rsid w:val="00A355BA"/>
    <w:rsid w:val="00A358FA"/>
    <w:rsid w:val="00A3596F"/>
    <w:rsid w:val="00A35E4D"/>
    <w:rsid w:val="00A362EE"/>
    <w:rsid w:val="00A368B6"/>
    <w:rsid w:val="00A36BCE"/>
    <w:rsid w:val="00A36DE0"/>
    <w:rsid w:val="00A377E1"/>
    <w:rsid w:val="00A37C69"/>
    <w:rsid w:val="00A4005E"/>
    <w:rsid w:val="00A403FE"/>
    <w:rsid w:val="00A40610"/>
    <w:rsid w:val="00A4090B"/>
    <w:rsid w:val="00A40BC6"/>
    <w:rsid w:val="00A40FBF"/>
    <w:rsid w:val="00A41620"/>
    <w:rsid w:val="00A419F9"/>
    <w:rsid w:val="00A41B30"/>
    <w:rsid w:val="00A42045"/>
    <w:rsid w:val="00A422B0"/>
    <w:rsid w:val="00A4230D"/>
    <w:rsid w:val="00A4259B"/>
    <w:rsid w:val="00A42970"/>
    <w:rsid w:val="00A42A5E"/>
    <w:rsid w:val="00A42DF3"/>
    <w:rsid w:val="00A4404C"/>
    <w:rsid w:val="00A44442"/>
    <w:rsid w:val="00A44C06"/>
    <w:rsid w:val="00A44C73"/>
    <w:rsid w:val="00A44E10"/>
    <w:rsid w:val="00A45319"/>
    <w:rsid w:val="00A45429"/>
    <w:rsid w:val="00A457BF"/>
    <w:rsid w:val="00A45E20"/>
    <w:rsid w:val="00A45F7C"/>
    <w:rsid w:val="00A4603A"/>
    <w:rsid w:val="00A46496"/>
    <w:rsid w:val="00A468C5"/>
    <w:rsid w:val="00A46AF6"/>
    <w:rsid w:val="00A46BBA"/>
    <w:rsid w:val="00A46CE2"/>
    <w:rsid w:val="00A46D95"/>
    <w:rsid w:val="00A46F77"/>
    <w:rsid w:val="00A4737B"/>
    <w:rsid w:val="00A475B3"/>
    <w:rsid w:val="00A477C2"/>
    <w:rsid w:val="00A47A1A"/>
    <w:rsid w:val="00A47EB3"/>
    <w:rsid w:val="00A47EF6"/>
    <w:rsid w:val="00A507FE"/>
    <w:rsid w:val="00A50D24"/>
    <w:rsid w:val="00A514FB"/>
    <w:rsid w:val="00A518F2"/>
    <w:rsid w:val="00A51EA7"/>
    <w:rsid w:val="00A52587"/>
    <w:rsid w:val="00A53F50"/>
    <w:rsid w:val="00A540E6"/>
    <w:rsid w:val="00A54172"/>
    <w:rsid w:val="00A54207"/>
    <w:rsid w:val="00A544B6"/>
    <w:rsid w:val="00A54A60"/>
    <w:rsid w:val="00A54A9F"/>
    <w:rsid w:val="00A5508E"/>
    <w:rsid w:val="00A5519C"/>
    <w:rsid w:val="00A552E2"/>
    <w:rsid w:val="00A55833"/>
    <w:rsid w:val="00A55856"/>
    <w:rsid w:val="00A55BA6"/>
    <w:rsid w:val="00A55D59"/>
    <w:rsid w:val="00A561D1"/>
    <w:rsid w:val="00A56448"/>
    <w:rsid w:val="00A56679"/>
    <w:rsid w:val="00A568C1"/>
    <w:rsid w:val="00A56F90"/>
    <w:rsid w:val="00A57066"/>
    <w:rsid w:val="00A5710E"/>
    <w:rsid w:val="00A57BCE"/>
    <w:rsid w:val="00A57D6C"/>
    <w:rsid w:val="00A57F88"/>
    <w:rsid w:val="00A601E8"/>
    <w:rsid w:val="00A604D1"/>
    <w:rsid w:val="00A60C89"/>
    <w:rsid w:val="00A60F4B"/>
    <w:rsid w:val="00A61276"/>
    <w:rsid w:val="00A61281"/>
    <w:rsid w:val="00A618EF"/>
    <w:rsid w:val="00A6196E"/>
    <w:rsid w:val="00A61B09"/>
    <w:rsid w:val="00A6229E"/>
    <w:rsid w:val="00A629CC"/>
    <w:rsid w:val="00A62DAE"/>
    <w:rsid w:val="00A631D9"/>
    <w:rsid w:val="00A63536"/>
    <w:rsid w:val="00A63639"/>
    <w:rsid w:val="00A6378A"/>
    <w:rsid w:val="00A6378B"/>
    <w:rsid w:val="00A63C2D"/>
    <w:rsid w:val="00A63FEC"/>
    <w:rsid w:val="00A64016"/>
    <w:rsid w:val="00A6431D"/>
    <w:rsid w:val="00A6474E"/>
    <w:rsid w:val="00A64CD0"/>
    <w:rsid w:val="00A64F39"/>
    <w:rsid w:val="00A654ED"/>
    <w:rsid w:val="00A6605A"/>
    <w:rsid w:val="00A662BF"/>
    <w:rsid w:val="00A66863"/>
    <w:rsid w:val="00A66D5C"/>
    <w:rsid w:val="00A670E4"/>
    <w:rsid w:val="00A673FB"/>
    <w:rsid w:val="00A67553"/>
    <w:rsid w:val="00A676B5"/>
    <w:rsid w:val="00A67D3C"/>
    <w:rsid w:val="00A67D5C"/>
    <w:rsid w:val="00A70005"/>
    <w:rsid w:val="00A7006F"/>
    <w:rsid w:val="00A7020C"/>
    <w:rsid w:val="00A70467"/>
    <w:rsid w:val="00A706B8"/>
    <w:rsid w:val="00A70EAF"/>
    <w:rsid w:val="00A71113"/>
    <w:rsid w:val="00A71BE0"/>
    <w:rsid w:val="00A71CB4"/>
    <w:rsid w:val="00A71CD0"/>
    <w:rsid w:val="00A720B4"/>
    <w:rsid w:val="00A72203"/>
    <w:rsid w:val="00A72703"/>
    <w:rsid w:val="00A728CE"/>
    <w:rsid w:val="00A72A95"/>
    <w:rsid w:val="00A72ACD"/>
    <w:rsid w:val="00A7339E"/>
    <w:rsid w:val="00A73F08"/>
    <w:rsid w:val="00A740C2"/>
    <w:rsid w:val="00A74263"/>
    <w:rsid w:val="00A74AE6"/>
    <w:rsid w:val="00A74BFC"/>
    <w:rsid w:val="00A74F04"/>
    <w:rsid w:val="00A75209"/>
    <w:rsid w:val="00A7535E"/>
    <w:rsid w:val="00A75537"/>
    <w:rsid w:val="00A75ADD"/>
    <w:rsid w:val="00A75BCF"/>
    <w:rsid w:val="00A75E49"/>
    <w:rsid w:val="00A76267"/>
    <w:rsid w:val="00A765A1"/>
    <w:rsid w:val="00A76798"/>
    <w:rsid w:val="00A76845"/>
    <w:rsid w:val="00A768CA"/>
    <w:rsid w:val="00A76BE5"/>
    <w:rsid w:val="00A76EAA"/>
    <w:rsid w:val="00A76FC5"/>
    <w:rsid w:val="00A771DF"/>
    <w:rsid w:val="00A779B8"/>
    <w:rsid w:val="00A77B47"/>
    <w:rsid w:val="00A80137"/>
    <w:rsid w:val="00A80287"/>
    <w:rsid w:val="00A80DEF"/>
    <w:rsid w:val="00A812EB"/>
    <w:rsid w:val="00A81528"/>
    <w:rsid w:val="00A81C3A"/>
    <w:rsid w:val="00A81C5A"/>
    <w:rsid w:val="00A81ED1"/>
    <w:rsid w:val="00A8201E"/>
    <w:rsid w:val="00A8202E"/>
    <w:rsid w:val="00A82114"/>
    <w:rsid w:val="00A822AB"/>
    <w:rsid w:val="00A823E9"/>
    <w:rsid w:val="00A82581"/>
    <w:rsid w:val="00A825E0"/>
    <w:rsid w:val="00A8280D"/>
    <w:rsid w:val="00A82B1B"/>
    <w:rsid w:val="00A82CAA"/>
    <w:rsid w:val="00A82DA4"/>
    <w:rsid w:val="00A82FDB"/>
    <w:rsid w:val="00A837C9"/>
    <w:rsid w:val="00A83A7C"/>
    <w:rsid w:val="00A83D67"/>
    <w:rsid w:val="00A843CE"/>
    <w:rsid w:val="00A84602"/>
    <w:rsid w:val="00A8469F"/>
    <w:rsid w:val="00A846CE"/>
    <w:rsid w:val="00A84AD9"/>
    <w:rsid w:val="00A84D0B"/>
    <w:rsid w:val="00A85E60"/>
    <w:rsid w:val="00A85EBF"/>
    <w:rsid w:val="00A85F18"/>
    <w:rsid w:val="00A86023"/>
    <w:rsid w:val="00A8667D"/>
    <w:rsid w:val="00A86765"/>
    <w:rsid w:val="00A86851"/>
    <w:rsid w:val="00A86995"/>
    <w:rsid w:val="00A86C42"/>
    <w:rsid w:val="00A86DED"/>
    <w:rsid w:val="00A86DFE"/>
    <w:rsid w:val="00A86FED"/>
    <w:rsid w:val="00A8785C"/>
    <w:rsid w:val="00A9070E"/>
    <w:rsid w:val="00A909FF"/>
    <w:rsid w:val="00A912D6"/>
    <w:rsid w:val="00A917F1"/>
    <w:rsid w:val="00A91A65"/>
    <w:rsid w:val="00A91A7A"/>
    <w:rsid w:val="00A91E11"/>
    <w:rsid w:val="00A91F6B"/>
    <w:rsid w:val="00A9303D"/>
    <w:rsid w:val="00A936C8"/>
    <w:rsid w:val="00A937B5"/>
    <w:rsid w:val="00A94DB2"/>
    <w:rsid w:val="00A94FBF"/>
    <w:rsid w:val="00A95FB5"/>
    <w:rsid w:val="00A96226"/>
    <w:rsid w:val="00A9670E"/>
    <w:rsid w:val="00A96890"/>
    <w:rsid w:val="00A96AFF"/>
    <w:rsid w:val="00A96C7C"/>
    <w:rsid w:val="00A973B2"/>
    <w:rsid w:val="00A97899"/>
    <w:rsid w:val="00A97D92"/>
    <w:rsid w:val="00AA0174"/>
    <w:rsid w:val="00AA029A"/>
    <w:rsid w:val="00AA05C6"/>
    <w:rsid w:val="00AA0648"/>
    <w:rsid w:val="00AA0971"/>
    <w:rsid w:val="00AA097A"/>
    <w:rsid w:val="00AA09CD"/>
    <w:rsid w:val="00AA0C61"/>
    <w:rsid w:val="00AA0D73"/>
    <w:rsid w:val="00AA0E1B"/>
    <w:rsid w:val="00AA12B2"/>
    <w:rsid w:val="00AA13F4"/>
    <w:rsid w:val="00AA15BA"/>
    <w:rsid w:val="00AA15BF"/>
    <w:rsid w:val="00AA1DAB"/>
    <w:rsid w:val="00AA20A7"/>
    <w:rsid w:val="00AA21AE"/>
    <w:rsid w:val="00AA2508"/>
    <w:rsid w:val="00AA25D5"/>
    <w:rsid w:val="00AA2AD9"/>
    <w:rsid w:val="00AA2D2D"/>
    <w:rsid w:val="00AA3121"/>
    <w:rsid w:val="00AA3E13"/>
    <w:rsid w:val="00AA4067"/>
    <w:rsid w:val="00AA4117"/>
    <w:rsid w:val="00AA42A2"/>
    <w:rsid w:val="00AA442E"/>
    <w:rsid w:val="00AA48C3"/>
    <w:rsid w:val="00AA48EA"/>
    <w:rsid w:val="00AA4DBC"/>
    <w:rsid w:val="00AA545E"/>
    <w:rsid w:val="00AA54B4"/>
    <w:rsid w:val="00AA5823"/>
    <w:rsid w:val="00AA6092"/>
    <w:rsid w:val="00AA617F"/>
    <w:rsid w:val="00AA63A9"/>
    <w:rsid w:val="00AA697E"/>
    <w:rsid w:val="00AA732A"/>
    <w:rsid w:val="00AA765C"/>
    <w:rsid w:val="00AA795E"/>
    <w:rsid w:val="00AA7AD3"/>
    <w:rsid w:val="00AA7AE0"/>
    <w:rsid w:val="00AA7E3D"/>
    <w:rsid w:val="00AB003A"/>
    <w:rsid w:val="00AB01FF"/>
    <w:rsid w:val="00AB0421"/>
    <w:rsid w:val="00AB0472"/>
    <w:rsid w:val="00AB0C69"/>
    <w:rsid w:val="00AB1213"/>
    <w:rsid w:val="00AB1333"/>
    <w:rsid w:val="00AB1413"/>
    <w:rsid w:val="00AB1AF8"/>
    <w:rsid w:val="00AB2357"/>
    <w:rsid w:val="00AB2964"/>
    <w:rsid w:val="00AB30A0"/>
    <w:rsid w:val="00AB3247"/>
    <w:rsid w:val="00AB3672"/>
    <w:rsid w:val="00AB3BC3"/>
    <w:rsid w:val="00AB40DD"/>
    <w:rsid w:val="00AB4820"/>
    <w:rsid w:val="00AB48B2"/>
    <w:rsid w:val="00AB4BBB"/>
    <w:rsid w:val="00AB5065"/>
    <w:rsid w:val="00AB5311"/>
    <w:rsid w:val="00AB5381"/>
    <w:rsid w:val="00AB57D5"/>
    <w:rsid w:val="00AB58F9"/>
    <w:rsid w:val="00AB5A88"/>
    <w:rsid w:val="00AB5ADC"/>
    <w:rsid w:val="00AB5BBE"/>
    <w:rsid w:val="00AB6044"/>
    <w:rsid w:val="00AB60AA"/>
    <w:rsid w:val="00AB67B2"/>
    <w:rsid w:val="00AB6934"/>
    <w:rsid w:val="00AB7091"/>
    <w:rsid w:val="00AB717C"/>
    <w:rsid w:val="00AB7501"/>
    <w:rsid w:val="00AB7911"/>
    <w:rsid w:val="00AB79A2"/>
    <w:rsid w:val="00AB7DE7"/>
    <w:rsid w:val="00AC01DA"/>
    <w:rsid w:val="00AC0208"/>
    <w:rsid w:val="00AC0D05"/>
    <w:rsid w:val="00AC0EF6"/>
    <w:rsid w:val="00AC10C7"/>
    <w:rsid w:val="00AC11B9"/>
    <w:rsid w:val="00AC125B"/>
    <w:rsid w:val="00AC143F"/>
    <w:rsid w:val="00AC1C01"/>
    <w:rsid w:val="00AC24DD"/>
    <w:rsid w:val="00AC25E6"/>
    <w:rsid w:val="00AC2AC8"/>
    <w:rsid w:val="00AC2B74"/>
    <w:rsid w:val="00AC2D17"/>
    <w:rsid w:val="00AC2FA1"/>
    <w:rsid w:val="00AC32D7"/>
    <w:rsid w:val="00AC3464"/>
    <w:rsid w:val="00AC378C"/>
    <w:rsid w:val="00AC395E"/>
    <w:rsid w:val="00AC3C39"/>
    <w:rsid w:val="00AC4201"/>
    <w:rsid w:val="00AC43F9"/>
    <w:rsid w:val="00AC448D"/>
    <w:rsid w:val="00AC4967"/>
    <w:rsid w:val="00AC4EE2"/>
    <w:rsid w:val="00AC50DA"/>
    <w:rsid w:val="00AC56B4"/>
    <w:rsid w:val="00AC59F9"/>
    <w:rsid w:val="00AC5FDE"/>
    <w:rsid w:val="00AC6221"/>
    <w:rsid w:val="00AC65EF"/>
    <w:rsid w:val="00AC66F6"/>
    <w:rsid w:val="00AC7438"/>
    <w:rsid w:val="00AC7482"/>
    <w:rsid w:val="00AC74A6"/>
    <w:rsid w:val="00AC7754"/>
    <w:rsid w:val="00AC7D73"/>
    <w:rsid w:val="00AC7F35"/>
    <w:rsid w:val="00AD07E9"/>
    <w:rsid w:val="00AD0858"/>
    <w:rsid w:val="00AD0F5F"/>
    <w:rsid w:val="00AD1243"/>
    <w:rsid w:val="00AD1670"/>
    <w:rsid w:val="00AD1A5A"/>
    <w:rsid w:val="00AD1BB9"/>
    <w:rsid w:val="00AD1C5C"/>
    <w:rsid w:val="00AD1EB6"/>
    <w:rsid w:val="00AD2065"/>
    <w:rsid w:val="00AD2E4A"/>
    <w:rsid w:val="00AD33C6"/>
    <w:rsid w:val="00AD3564"/>
    <w:rsid w:val="00AD364B"/>
    <w:rsid w:val="00AD366E"/>
    <w:rsid w:val="00AD36B7"/>
    <w:rsid w:val="00AD3907"/>
    <w:rsid w:val="00AD460C"/>
    <w:rsid w:val="00AD4702"/>
    <w:rsid w:val="00AD487D"/>
    <w:rsid w:val="00AD4CAE"/>
    <w:rsid w:val="00AD4EB8"/>
    <w:rsid w:val="00AD5082"/>
    <w:rsid w:val="00AD514F"/>
    <w:rsid w:val="00AD5303"/>
    <w:rsid w:val="00AD53E7"/>
    <w:rsid w:val="00AD56E1"/>
    <w:rsid w:val="00AD596B"/>
    <w:rsid w:val="00AD5C85"/>
    <w:rsid w:val="00AD5CAC"/>
    <w:rsid w:val="00AD5DED"/>
    <w:rsid w:val="00AD5E1E"/>
    <w:rsid w:val="00AD6032"/>
    <w:rsid w:val="00AD60BF"/>
    <w:rsid w:val="00AD61A7"/>
    <w:rsid w:val="00AD630A"/>
    <w:rsid w:val="00AD634E"/>
    <w:rsid w:val="00AD6931"/>
    <w:rsid w:val="00AD6AD8"/>
    <w:rsid w:val="00AD760F"/>
    <w:rsid w:val="00AD76D9"/>
    <w:rsid w:val="00AD791E"/>
    <w:rsid w:val="00AD7AEE"/>
    <w:rsid w:val="00AE046D"/>
    <w:rsid w:val="00AE0915"/>
    <w:rsid w:val="00AE0A10"/>
    <w:rsid w:val="00AE0A9C"/>
    <w:rsid w:val="00AE10BB"/>
    <w:rsid w:val="00AE14EE"/>
    <w:rsid w:val="00AE1B3B"/>
    <w:rsid w:val="00AE1C46"/>
    <w:rsid w:val="00AE23FC"/>
    <w:rsid w:val="00AE24C7"/>
    <w:rsid w:val="00AE28C9"/>
    <w:rsid w:val="00AE3144"/>
    <w:rsid w:val="00AE32D6"/>
    <w:rsid w:val="00AE32F7"/>
    <w:rsid w:val="00AE3440"/>
    <w:rsid w:val="00AE3751"/>
    <w:rsid w:val="00AE39AC"/>
    <w:rsid w:val="00AE3A7F"/>
    <w:rsid w:val="00AE3CAA"/>
    <w:rsid w:val="00AE437E"/>
    <w:rsid w:val="00AE444E"/>
    <w:rsid w:val="00AE487A"/>
    <w:rsid w:val="00AE4B91"/>
    <w:rsid w:val="00AE4BAE"/>
    <w:rsid w:val="00AE5410"/>
    <w:rsid w:val="00AE55EA"/>
    <w:rsid w:val="00AE55FB"/>
    <w:rsid w:val="00AE5D76"/>
    <w:rsid w:val="00AE61CA"/>
    <w:rsid w:val="00AE6384"/>
    <w:rsid w:val="00AE650B"/>
    <w:rsid w:val="00AE73D8"/>
    <w:rsid w:val="00AE7802"/>
    <w:rsid w:val="00AE7815"/>
    <w:rsid w:val="00AE784B"/>
    <w:rsid w:val="00AE7D7D"/>
    <w:rsid w:val="00AE7E3C"/>
    <w:rsid w:val="00AE7E6E"/>
    <w:rsid w:val="00AF0160"/>
    <w:rsid w:val="00AF0415"/>
    <w:rsid w:val="00AF09C4"/>
    <w:rsid w:val="00AF09FC"/>
    <w:rsid w:val="00AF0BC8"/>
    <w:rsid w:val="00AF0E6A"/>
    <w:rsid w:val="00AF1180"/>
    <w:rsid w:val="00AF13CA"/>
    <w:rsid w:val="00AF2139"/>
    <w:rsid w:val="00AF241C"/>
    <w:rsid w:val="00AF243B"/>
    <w:rsid w:val="00AF2474"/>
    <w:rsid w:val="00AF2A69"/>
    <w:rsid w:val="00AF2DE5"/>
    <w:rsid w:val="00AF3461"/>
    <w:rsid w:val="00AF3BE7"/>
    <w:rsid w:val="00AF3C53"/>
    <w:rsid w:val="00AF3C83"/>
    <w:rsid w:val="00AF474C"/>
    <w:rsid w:val="00AF4B9B"/>
    <w:rsid w:val="00AF4C37"/>
    <w:rsid w:val="00AF4F81"/>
    <w:rsid w:val="00AF5306"/>
    <w:rsid w:val="00AF5368"/>
    <w:rsid w:val="00AF561F"/>
    <w:rsid w:val="00AF5D92"/>
    <w:rsid w:val="00AF5EBA"/>
    <w:rsid w:val="00AF5EEB"/>
    <w:rsid w:val="00AF611B"/>
    <w:rsid w:val="00AF6296"/>
    <w:rsid w:val="00AF69E4"/>
    <w:rsid w:val="00AF707F"/>
    <w:rsid w:val="00B00270"/>
    <w:rsid w:val="00B00782"/>
    <w:rsid w:val="00B00953"/>
    <w:rsid w:val="00B009F7"/>
    <w:rsid w:val="00B00D40"/>
    <w:rsid w:val="00B00DFA"/>
    <w:rsid w:val="00B0120B"/>
    <w:rsid w:val="00B02615"/>
    <w:rsid w:val="00B02D83"/>
    <w:rsid w:val="00B02DAB"/>
    <w:rsid w:val="00B02E4D"/>
    <w:rsid w:val="00B03F77"/>
    <w:rsid w:val="00B04091"/>
    <w:rsid w:val="00B041CA"/>
    <w:rsid w:val="00B04263"/>
    <w:rsid w:val="00B042F2"/>
    <w:rsid w:val="00B049FB"/>
    <w:rsid w:val="00B050B4"/>
    <w:rsid w:val="00B05483"/>
    <w:rsid w:val="00B059F7"/>
    <w:rsid w:val="00B05B82"/>
    <w:rsid w:val="00B05F87"/>
    <w:rsid w:val="00B0603C"/>
    <w:rsid w:val="00B0674F"/>
    <w:rsid w:val="00B0685F"/>
    <w:rsid w:val="00B0698D"/>
    <w:rsid w:val="00B06F55"/>
    <w:rsid w:val="00B071B8"/>
    <w:rsid w:val="00B071E3"/>
    <w:rsid w:val="00B071EF"/>
    <w:rsid w:val="00B07564"/>
    <w:rsid w:val="00B07667"/>
    <w:rsid w:val="00B07FAE"/>
    <w:rsid w:val="00B10892"/>
    <w:rsid w:val="00B10D33"/>
    <w:rsid w:val="00B10E49"/>
    <w:rsid w:val="00B11216"/>
    <w:rsid w:val="00B1146B"/>
    <w:rsid w:val="00B122DC"/>
    <w:rsid w:val="00B12795"/>
    <w:rsid w:val="00B12827"/>
    <w:rsid w:val="00B13295"/>
    <w:rsid w:val="00B132AD"/>
    <w:rsid w:val="00B135C4"/>
    <w:rsid w:val="00B1429D"/>
    <w:rsid w:val="00B14763"/>
    <w:rsid w:val="00B14AE5"/>
    <w:rsid w:val="00B15005"/>
    <w:rsid w:val="00B150DE"/>
    <w:rsid w:val="00B15422"/>
    <w:rsid w:val="00B15DB2"/>
    <w:rsid w:val="00B169D1"/>
    <w:rsid w:val="00B16A52"/>
    <w:rsid w:val="00B16AB9"/>
    <w:rsid w:val="00B16BEE"/>
    <w:rsid w:val="00B17B62"/>
    <w:rsid w:val="00B17B9D"/>
    <w:rsid w:val="00B205A6"/>
    <w:rsid w:val="00B206DA"/>
    <w:rsid w:val="00B207AB"/>
    <w:rsid w:val="00B20EC7"/>
    <w:rsid w:val="00B222D7"/>
    <w:rsid w:val="00B224B4"/>
    <w:rsid w:val="00B2288E"/>
    <w:rsid w:val="00B22CFF"/>
    <w:rsid w:val="00B23200"/>
    <w:rsid w:val="00B23A59"/>
    <w:rsid w:val="00B23CB7"/>
    <w:rsid w:val="00B241DC"/>
    <w:rsid w:val="00B25048"/>
    <w:rsid w:val="00B25637"/>
    <w:rsid w:val="00B256EB"/>
    <w:rsid w:val="00B25739"/>
    <w:rsid w:val="00B25B09"/>
    <w:rsid w:val="00B25DDD"/>
    <w:rsid w:val="00B25EE1"/>
    <w:rsid w:val="00B265D6"/>
    <w:rsid w:val="00B26681"/>
    <w:rsid w:val="00B26751"/>
    <w:rsid w:val="00B26F56"/>
    <w:rsid w:val="00B27549"/>
    <w:rsid w:val="00B27634"/>
    <w:rsid w:val="00B27C84"/>
    <w:rsid w:val="00B3003E"/>
    <w:rsid w:val="00B303BA"/>
    <w:rsid w:val="00B30A82"/>
    <w:rsid w:val="00B30C84"/>
    <w:rsid w:val="00B3113F"/>
    <w:rsid w:val="00B3128E"/>
    <w:rsid w:val="00B312A3"/>
    <w:rsid w:val="00B3148D"/>
    <w:rsid w:val="00B3167F"/>
    <w:rsid w:val="00B322A4"/>
    <w:rsid w:val="00B3250B"/>
    <w:rsid w:val="00B325DB"/>
    <w:rsid w:val="00B3271D"/>
    <w:rsid w:val="00B3298C"/>
    <w:rsid w:val="00B32CA8"/>
    <w:rsid w:val="00B32D6A"/>
    <w:rsid w:val="00B32EB6"/>
    <w:rsid w:val="00B3340D"/>
    <w:rsid w:val="00B337E9"/>
    <w:rsid w:val="00B33FFA"/>
    <w:rsid w:val="00B34182"/>
    <w:rsid w:val="00B348EA"/>
    <w:rsid w:val="00B34FA8"/>
    <w:rsid w:val="00B35019"/>
    <w:rsid w:val="00B353E1"/>
    <w:rsid w:val="00B35752"/>
    <w:rsid w:val="00B3583D"/>
    <w:rsid w:val="00B358C3"/>
    <w:rsid w:val="00B35BAA"/>
    <w:rsid w:val="00B35E25"/>
    <w:rsid w:val="00B3619C"/>
    <w:rsid w:val="00B3629A"/>
    <w:rsid w:val="00B3656E"/>
    <w:rsid w:val="00B36666"/>
    <w:rsid w:val="00B3763D"/>
    <w:rsid w:val="00B37B4C"/>
    <w:rsid w:val="00B37B71"/>
    <w:rsid w:val="00B37DE1"/>
    <w:rsid w:val="00B409AC"/>
    <w:rsid w:val="00B40D2E"/>
    <w:rsid w:val="00B40E86"/>
    <w:rsid w:val="00B40F1F"/>
    <w:rsid w:val="00B412CB"/>
    <w:rsid w:val="00B417B8"/>
    <w:rsid w:val="00B41988"/>
    <w:rsid w:val="00B41C5C"/>
    <w:rsid w:val="00B41DA4"/>
    <w:rsid w:val="00B42184"/>
    <w:rsid w:val="00B42192"/>
    <w:rsid w:val="00B4222A"/>
    <w:rsid w:val="00B422F2"/>
    <w:rsid w:val="00B4269C"/>
    <w:rsid w:val="00B429F2"/>
    <w:rsid w:val="00B42ACA"/>
    <w:rsid w:val="00B42C82"/>
    <w:rsid w:val="00B42D92"/>
    <w:rsid w:val="00B430DE"/>
    <w:rsid w:val="00B432CA"/>
    <w:rsid w:val="00B439EE"/>
    <w:rsid w:val="00B43CAF"/>
    <w:rsid w:val="00B43EAF"/>
    <w:rsid w:val="00B44A28"/>
    <w:rsid w:val="00B44C38"/>
    <w:rsid w:val="00B44F90"/>
    <w:rsid w:val="00B450A1"/>
    <w:rsid w:val="00B45318"/>
    <w:rsid w:val="00B4535C"/>
    <w:rsid w:val="00B4564D"/>
    <w:rsid w:val="00B45716"/>
    <w:rsid w:val="00B45729"/>
    <w:rsid w:val="00B458F0"/>
    <w:rsid w:val="00B45C7A"/>
    <w:rsid w:val="00B46192"/>
    <w:rsid w:val="00B46247"/>
    <w:rsid w:val="00B4675B"/>
    <w:rsid w:val="00B46887"/>
    <w:rsid w:val="00B469E5"/>
    <w:rsid w:val="00B46CE6"/>
    <w:rsid w:val="00B46CF7"/>
    <w:rsid w:val="00B46EF0"/>
    <w:rsid w:val="00B470C7"/>
    <w:rsid w:val="00B47182"/>
    <w:rsid w:val="00B47187"/>
    <w:rsid w:val="00B47223"/>
    <w:rsid w:val="00B478B5"/>
    <w:rsid w:val="00B47B9B"/>
    <w:rsid w:val="00B47FB2"/>
    <w:rsid w:val="00B50284"/>
    <w:rsid w:val="00B51091"/>
    <w:rsid w:val="00B51B76"/>
    <w:rsid w:val="00B51B84"/>
    <w:rsid w:val="00B51C3F"/>
    <w:rsid w:val="00B51CD5"/>
    <w:rsid w:val="00B51DA0"/>
    <w:rsid w:val="00B5236F"/>
    <w:rsid w:val="00B525C1"/>
    <w:rsid w:val="00B52C4A"/>
    <w:rsid w:val="00B52F6B"/>
    <w:rsid w:val="00B530A8"/>
    <w:rsid w:val="00B53181"/>
    <w:rsid w:val="00B5375B"/>
    <w:rsid w:val="00B53B97"/>
    <w:rsid w:val="00B544B8"/>
    <w:rsid w:val="00B54B52"/>
    <w:rsid w:val="00B54B8F"/>
    <w:rsid w:val="00B5513D"/>
    <w:rsid w:val="00B55514"/>
    <w:rsid w:val="00B55545"/>
    <w:rsid w:val="00B55969"/>
    <w:rsid w:val="00B55A94"/>
    <w:rsid w:val="00B55F59"/>
    <w:rsid w:val="00B5602A"/>
    <w:rsid w:val="00B56200"/>
    <w:rsid w:val="00B56431"/>
    <w:rsid w:val="00B56687"/>
    <w:rsid w:val="00B56BA3"/>
    <w:rsid w:val="00B56F3D"/>
    <w:rsid w:val="00B56FAB"/>
    <w:rsid w:val="00B574AA"/>
    <w:rsid w:val="00B575AC"/>
    <w:rsid w:val="00B576DA"/>
    <w:rsid w:val="00B57945"/>
    <w:rsid w:val="00B602F8"/>
    <w:rsid w:val="00B6082D"/>
    <w:rsid w:val="00B60E46"/>
    <w:rsid w:val="00B610CD"/>
    <w:rsid w:val="00B61680"/>
    <w:rsid w:val="00B618BC"/>
    <w:rsid w:val="00B619B0"/>
    <w:rsid w:val="00B61A3C"/>
    <w:rsid w:val="00B62868"/>
    <w:rsid w:val="00B62AA9"/>
    <w:rsid w:val="00B62AE8"/>
    <w:rsid w:val="00B62CE5"/>
    <w:rsid w:val="00B62F73"/>
    <w:rsid w:val="00B63C12"/>
    <w:rsid w:val="00B63E6A"/>
    <w:rsid w:val="00B63EE0"/>
    <w:rsid w:val="00B64072"/>
    <w:rsid w:val="00B64468"/>
    <w:rsid w:val="00B6476B"/>
    <w:rsid w:val="00B6489B"/>
    <w:rsid w:val="00B64F7C"/>
    <w:rsid w:val="00B6537D"/>
    <w:rsid w:val="00B65528"/>
    <w:rsid w:val="00B6566E"/>
    <w:rsid w:val="00B657CB"/>
    <w:rsid w:val="00B659AD"/>
    <w:rsid w:val="00B65C76"/>
    <w:rsid w:val="00B65D1E"/>
    <w:rsid w:val="00B65D47"/>
    <w:rsid w:val="00B65F99"/>
    <w:rsid w:val="00B65FA8"/>
    <w:rsid w:val="00B66419"/>
    <w:rsid w:val="00B66C91"/>
    <w:rsid w:val="00B66FF1"/>
    <w:rsid w:val="00B677B2"/>
    <w:rsid w:val="00B67C92"/>
    <w:rsid w:val="00B67CE0"/>
    <w:rsid w:val="00B7016D"/>
    <w:rsid w:val="00B712E5"/>
    <w:rsid w:val="00B714DA"/>
    <w:rsid w:val="00B715A6"/>
    <w:rsid w:val="00B71698"/>
    <w:rsid w:val="00B71EDA"/>
    <w:rsid w:val="00B71F24"/>
    <w:rsid w:val="00B720A6"/>
    <w:rsid w:val="00B72F72"/>
    <w:rsid w:val="00B72F8E"/>
    <w:rsid w:val="00B731E0"/>
    <w:rsid w:val="00B732A6"/>
    <w:rsid w:val="00B73E9C"/>
    <w:rsid w:val="00B74055"/>
    <w:rsid w:val="00B744C0"/>
    <w:rsid w:val="00B744C9"/>
    <w:rsid w:val="00B744F1"/>
    <w:rsid w:val="00B746F8"/>
    <w:rsid w:val="00B749DF"/>
    <w:rsid w:val="00B754BB"/>
    <w:rsid w:val="00B7595A"/>
    <w:rsid w:val="00B759FE"/>
    <w:rsid w:val="00B75C87"/>
    <w:rsid w:val="00B760E3"/>
    <w:rsid w:val="00B765E1"/>
    <w:rsid w:val="00B7699E"/>
    <w:rsid w:val="00B76A61"/>
    <w:rsid w:val="00B80259"/>
    <w:rsid w:val="00B80866"/>
    <w:rsid w:val="00B8088A"/>
    <w:rsid w:val="00B80FF8"/>
    <w:rsid w:val="00B81130"/>
    <w:rsid w:val="00B811C5"/>
    <w:rsid w:val="00B811CD"/>
    <w:rsid w:val="00B81220"/>
    <w:rsid w:val="00B813CD"/>
    <w:rsid w:val="00B81824"/>
    <w:rsid w:val="00B818A6"/>
    <w:rsid w:val="00B82551"/>
    <w:rsid w:val="00B82631"/>
    <w:rsid w:val="00B82B14"/>
    <w:rsid w:val="00B82F39"/>
    <w:rsid w:val="00B8379F"/>
    <w:rsid w:val="00B83BA1"/>
    <w:rsid w:val="00B83EEC"/>
    <w:rsid w:val="00B84400"/>
    <w:rsid w:val="00B84A81"/>
    <w:rsid w:val="00B84B2A"/>
    <w:rsid w:val="00B84CE3"/>
    <w:rsid w:val="00B85275"/>
    <w:rsid w:val="00B859F3"/>
    <w:rsid w:val="00B859F5"/>
    <w:rsid w:val="00B85EF3"/>
    <w:rsid w:val="00B86103"/>
    <w:rsid w:val="00B86A8E"/>
    <w:rsid w:val="00B8711F"/>
    <w:rsid w:val="00B87154"/>
    <w:rsid w:val="00B87205"/>
    <w:rsid w:val="00B87393"/>
    <w:rsid w:val="00B87473"/>
    <w:rsid w:val="00B876AD"/>
    <w:rsid w:val="00B878D8"/>
    <w:rsid w:val="00B87A01"/>
    <w:rsid w:val="00B87B84"/>
    <w:rsid w:val="00B87F68"/>
    <w:rsid w:val="00B90030"/>
    <w:rsid w:val="00B901F8"/>
    <w:rsid w:val="00B9034D"/>
    <w:rsid w:val="00B908F2"/>
    <w:rsid w:val="00B90AD4"/>
    <w:rsid w:val="00B90B33"/>
    <w:rsid w:val="00B91A34"/>
    <w:rsid w:val="00B91AE5"/>
    <w:rsid w:val="00B924EF"/>
    <w:rsid w:val="00B925EE"/>
    <w:rsid w:val="00B92647"/>
    <w:rsid w:val="00B92711"/>
    <w:rsid w:val="00B92D24"/>
    <w:rsid w:val="00B93194"/>
    <w:rsid w:val="00B93273"/>
    <w:rsid w:val="00B93417"/>
    <w:rsid w:val="00B9353F"/>
    <w:rsid w:val="00B94431"/>
    <w:rsid w:val="00B95001"/>
    <w:rsid w:val="00B9551D"/>
    <w:rsid w:val="00B95832"/>
    <w:rsid w:val="00B95896"/>
    <w:rsid w:val="00B958DB"/>
    <w:rsid w:val="00B958DC"/>
    <w:rsid w:val="00B95F09"/>
    <w:rsid w:val="00B95F49"/>
    <w:rsid w:val="00B960CB"/>
    <w:rsid w:val="00B96370"/>
    <w:rsid w:val="00B96A8D"/>
    <w:rsid w:val="00B96DFE"/>
    <w:rsid w:val="00B97366"/>
    <w:rsid w:val="00B9760E"/>
    <w:rsid w:val="00B97709"/>
    <w:rsid w:val="00B97A36"/>
    <w:rsid w:val="00B97CD4"/>
    <w:rsid w:val="00BA044D"/>
    <w:rsid w:val="00BA058E"/>
    <w:rsid w:val="00BA093E"/>
    <w:rsid w:val="00BA09E8"/>
    <w:rsid w:val="00BA0D02"/>
    <w:rsid w:val="00BA1234"/>
    <w:rsid w:val="00BA14D8"/>
    <w:rsid w:val="00BA16A1"/>
    <w:rsid w:val="00BA16A8"/>
    <w:rsid w:val="00BA17DB"/>
    <w:rsid w:val="00BA1837"/>
    <w:rsid w:val="00BA1BCD"/>
    <w:rsid w:val="00BA1D8E"/>
    <w:rsid w:val="00BA236D"/>
    <w:rsid w:val="00BA2DD4"/>
    <w:rsid w:val="00BA32C0"/>
    <w:rsid w:val="00BA338B"/>
    <w:rsid w:val="00BA34B5"/>
    <w:rsid w:val="00BA360A"/>
    <w:rsid w:val="00BA3749"/>
    <w:rsid w:val="00BA3945"/>
    <w:rsid w:val="00BA3BD1"/>
    <w:rsid w:val="00BA3C78"/>
    <w:rsid w:val="00BA46B7"/>
    <w:rsid w:val="00BA4EE7"/>
    <w:rsid w:val="00BA50BD"/>
    <w:rsid w:val="00BA55A6"/>
    <w:rsid w:val="00BA5BCE"/>
    <w:rsid w:val="00BA5D0B"/>
    <w:rsid w:val="00BA5D7E"/>
    <w:rsid w:val="00BA6A43"/>
    <w:rsid w:val="00BA73EC"/>
    <w:rsid w:val="00BA7D88"/>
    <w:rsid w:val="00BA7DDD"/>
    <w:rsid w:val="00BB038F"/>
    <w:rsid w:val="00BB051D"/>
    <w:rsid w:val="00BB07EB"/>
    <w:rsid w:val="00BB08F6"/>
    <w:rsid w:val="00BB097A"/>
    <w:rsid w:val="00BB0E94"/>
    <w:rsid w:val="00BB10B2"/>
    <w:rsid w:val="00BB13CF"/>
    <w:rsid w:val="00BB13FC"/>
    <w:rsid w:val="00BB236F"/>
    <w:rsid w:val="00BB27B4"/>
    <w:rsid w:val="00BB30BF"/>
    <w:rsid w:val="00BB313C"/>
    <w:rsid w:val="00BB3433"/>
    <w:rsid w:val="00BB3515"/>
    <w:rsid w:val="00BB3817"/>
    <w:rsid w:val="00BB3C64"/>
    <w:rsid w:val="00BB3D03"/>
    <w:rsid w:val="00BB3D1D"/>
    <w:rsid w:val="00BB49CF"/>
    <w:rsid w:val="00BB4BE4"/>
    <w:rsid w:val="00BB4F64"/>
    <w:rsid w:val="00BB524D"/>
    <w:rsid w:val="00BB57A2"/>
    <w:rsid w:val="00BB5825"/>
    <w:rsid w:val="00BB5CB4"/>
    <w:rsid w:val="00BB5F19"/>
    <w:rsid w:val="00BB5FE4"/>
    <w:rsid w:val="00BB6756"/>
    <w:rsid w:val="00BB6D3D"/>
    <w:rsid w:val="00BB6E76"/>
    <w:rsid w:val="00BB70A4"/>
    <w:rsid w:val="00BB70BF"/>
    <w:rsid w:val="00BB74EE"/>
    <w:rsid w:val="00BB75E8"/>
    <w:rsid w:val="00BB7BF1"/>
    <w:rsid w:val="00BB7D09"/>
    <w:rsid w:val="00BC05ED"/>
    <w:rsid w:val="00BC06BE"/>
    <w:rsid w:val="00BC116E"/>
    <w:rsid w:val="00BC142B"/>
    <w:rsid w:val="00BC155F"/>
    <w:rsid w:val="00BC18B9"/>
    <w:rsid w:val="00BC1D9E"/>
    <w:rsid w:val="00BC1DC8"/>
    <w:rsid w:val="00BC1E8C"/>
    <w:rsid w:val="00BC1F41"/>
    <w:rsid w:val="00BC2005"/>
    <w:rsid w:val="00BC25DA"/>
    <w:rsid w:val="00BC2BBE"/>
    <w:rsid w:val="00BC2BDF"/>
    <w:rsid w:val="00BC2FF9"/>
    <w:rsid w:val="00BC38C2"/>
    <w:rsid w:val="00BC3A9E"/>
    <w:rsid w:val="00BC3FAA"/>
    <w:rsid w:val="00BC41B5"/>
    <w:rsid w:val="00BC427F"/>
    <w:rsid w:val="00BC435B"/>
    <w:rsid w:val="00BC52A9"/>
    <w:rsid w:val="00BC57FF"/>
    <w:rsid w:val="00BC5B94"/>
    <w:rsid w:val="00BC5DA8"/>
    <w:rsid w:val="00BC637A"/>
    <w:rsid w:val="00BC6A4E"/>
    <w:rsid w:val="00BC7606"/>
    <w:rsid w:val="00BC7EF4"/>
    <w:rsid w:val="00BD06D6"/>
    <w:rsid w:val="00BD0CA2"/>
    <w:rsid w:val="00BD0E51"/>
    <w:rsid w:val="00BD122E"/>
    <w:rsid w:val="00BD1922"/>
    <w:rsid w:val="00BD19CA"/>
    <w:rsid w:val="00BD1D3A"/>
    <w:rsid w:val="00BD230E"/>
    <w:rsid w:val="00BD234E"/>
    <w:rsid w:val="00BD2437"/>
    <w:rsid w:val="00BD265F"/>
    <w:rsid w:val="00BD26B8"/>
    <w:rsid w:val="00BD275C"/>
    <w:rsid w:val="00BD2847"/>
    <w:rsid w:val="00BD2C50"/>
    <w:rsid w:val="00BD35B0"/>
    <w:rsid w:val="00BD3783"/>
    <w:rsid w:val="00BD3802"/>
    <w:rsid w:val="00BD39AB"/>
    <w:rsid w:val="00BD39BD"/>
    <w:rsid w:val="00BD40FA"/>
    <w:rsid w:val="00BD430B"/>
    <w:rsid w:val="00BD4756"/>
    <w:rsid w:val="00BD47FF"/>
    <w:rsid w:val="00BD4BFC"/>
    <w:rsid w:val="00BD548D"/>
    <w:rsid w:val="00BD55DC"/>
    <w:rsid w:val="00BD596C"/>
    <w:rsid w:val="00BD5BAD"/>
    <w:rsid w:val="00BD5CA4"/>
    <w:rsid w:val="00BD5D83"/>
    <w:rsid w:val="00BD62C8"/>
    <w:rsid w:val="00BD66C5"/>
    <w:rsid w:val="00BD67E7"/>
    <w:rsid w:val="00BD6CA2"/>
    <w:rsid w:val="00BD6D70"/>
    <w:rsid w:val="00BD6E39"/>
    <w:rsid w:val="00BD6ED1"/>
    <w:rsid w:val="00BD6FBA"/>
    <w:rsid w:val="00BD702A"/>
    <w:rsid w:val="00BD72A1"/>
    <w:rsid w:val="00BD7429"/>
    <w:rsid w:val="00BD77C8"/>
    <w:rsid w:val="00BD7C0A"/>
    <w:rsid w:val="00BD7EA7"/>
    <w:rsid w:val="00BE0238"/>
    <w:rsid w:val="00BE0616"/>
    <w:rsid w:val="00BE1504"/>
    <w:rsid w:val="00BE1509"/>
    <w:rsid w:val="00BE1622"/>
    <w:rsid w:val="00BE1E89"/>
    <w:rsid w:val="00BE2DF1"/>
    <w:rsid w:val="00BE2FD5"/>
    <w:rsid w:val="00BE386D"/>
    <w:rsid w:val="00BE39F2"/>
    <w:rsid w:val="00BE3BE6"/>
    <w:rsid w:val="00BE3DC3"/>
    <w:rsid w:val="00BE4197"/>
    <w:rsid w:val="00BE41CD"/>
    <w:rsid w:val="00BE4367"/>
    <w:rsid w:val="00BE561D"/>
    <w:rsid w:val="00BE5693"/>
    <w:rsid w:val="00BE5E5A"/>
    <w:rsid w:val="00BE63E5"/>
    <w:rsid w:val="00BE66D3"/>
    <w:rsid w:val="00BE70CC"/>
    <w:rsid w:val="00BE7570"/>
    <w:rsid w:val="00BE76AE"/>
    <w:rsid w:val="00BE7A4D"/>
    <w:rsid w:val="00BF04E3"/>
    <w:rsid w:val="00BF0A1C"/>
    <w:rsid w:val="00BF0D64"/>
    <w:rsid w:val="00BF1024"/>
    <w:rsid w:val="00BF10FC"/>
    <w:rsid w:val="00BF118F"/>
    <w:rsid w:val="00BF1357"/>
    <w:rsid w:val="00BF13DD"/>
    <w:rsid w:val="00BF1664"/>
    <w:rsid w:val="00BF2020"/>
    <w:rsid w:val="00BF2224"/>
    <w:rsid w:val="00BF234C"/>
    <w:rsid w:val="00BF23C2"/>
    <w:rsid w:val="00BF25E4"/>
    <w:rsid w:val="00BF2601"/>
    <w:rsid w:val="00BF2A1F"/>
    <w:rsid w:val="00BF33E6"/>
    <w:rsid w:val="00BF347F"/>
    <w:rsid w:val="00BF366F"/>
    <w:rsid w:val="00BF3F6C"/>
    <w:rsid w:val="00BF41F3"/>
    <w:rsid w:val="00BF42BA"/>
    <w:rsid w:val="00BF4629"/>
    <w:rsid w:val="00BF49AC"/>
    <w:rsid w:val="00BF505A"/>
    <w:rsid w:val="00BF55DA"/>
    <w:rsid w:val="00BF568F"/>
    <w:rsid w:val="00BF57CF"/>
    <w:rsid w:val="00BF5807"/>
    <w:rsid w:val="00BF5833"/>
    <w:rsid w:val="00BF601E"/>
    <w:rsid w:val="00BF647F"/>
    <w:rsid w:val="00BF6670"/>
    <w:rsid w:val="00BF6BE5"/>
    <w:rsid w:val="00BF6C92"/>
    <w:rsid w:val="00BF6D56"/>
    <w:rsid w:val="00BF6DF2"/>
    <w:rsid w:val="00BF7622"/>
    <w:rsid w:val="00BF7E58"/>
    <w:rsid w:val="00C00002"/>
    <w:rsid w:val="00C001AC"/>
    <w:rsid w:val="00C0027A"/>
    <w:rsid w:val="00C00325"/>
    <w:rsid w:val="00C00358"/>
    <w:rsid w:val="00C007B3"/>
    <w:rsid w:val="00C007B6"/>
    <w:rsid w:val="00C007D9"/>
    <w:rsid w:val="00C008E2"/>
    <w:rsid w:val="00C01022"/>
    <w:rsid w:val="00C01773"/>
    <w:rsid w:val="00C01EC9"/>
    <w:rsid w:val="00C02489"/>
    <w:rsid w:val="00C0287B"/>
    <w:rsid w:val="00C03208"/>
    <w:rsid w:val="00C039B2"/>
    <w:rsid w:val="00C03A53"/>
    <w:rsid w:val="00C03E23"/>
    <w:rsid w:val="00C03E80"/>
    <w:rsid w:val="00C041B1"/>
    <w:rsid w:val="00C0428C"/>
    <w:rsid w:val="00C0439A"/>
    <w:rsid w:val="00C047BE"/>
    <w:rsid w:val="00C048C6"/>
    <w:rsid w:val="00C048EC"/>
    <w:rsid w:val="00C04A77"/>
    <w:rsid w:val="00C04D87"/>
    <w:rsid w:val="00C04DB7"/>
    <w:rsid w:val="00C04EC6"/>
    <w:rsid w:val="00C04ECA"/>
    <w:rsid w:val="00C04F8D"/>
    <w:rsid w:val="00C057B0"/>
    <w:rsid w:val="00C05A15"/>
    <w:rsid w:val="00C05C6B"/>
    <w:rsid w:val="00C061E3"/>
    <w:rsid w:val="00C06354"/>
    <w:rsid w:val="00C06398"/>
    <w:rsid w:val="00C0653D"/>
    <w:rsid w:val="00C066D3"/>
    <w:rsid w:val="00C06846"/>
    <w:rsid w:val="00C06964"/>
    <w:rsid w:val="00C06AF0"/>
    <w:rsid w:val="00C06E15"/>
    <w:rsid w:val="00C07C75"/>
    <w:rsid w:val="00C1007F"/>
    <w:rsid w:val="00C100C7"/>
    <w:rsid w:val="00C10197"/>
    <w:rsid w:val="00C10569"/>
    <w:rsid w:val="00C1081F"/>
    <w:rsid w:val="00C10F4C"/>
    <w:rsid w:val="00C11108"/>
    <w:rsid w:val="00C112F8"/>
    <w:rsid w:val="00C113AA"/>
    <w:rsid w:val="00C113C6"/>
    <w:rsid w:val="00C11449"/>
    <w:rsid w:val="00C11650"/>
    <w:rsid w:val="00C11850"/>
    <w:rsid w:val="00C1185B"/>
    <w:rsid w:val="00C118A3"/>
    <w:rsid w:val="00C11944"/>
    <w:rsid w:val="00C11AFC"/>
    <w:rsid w:val="00C11CDF"/>
    <w:rsid w:val="00C12121"/>
    <w:rsid w:val="00C12136"/>
    <w:rsid w:val="00C1241D"/>
    <w:rsid w:val="00C124D1"/>
    <w:rsid w:val="00C12892"/>
    <w:rsid w:val="00C130CF"/>
    <w:rsid w:val="00C13C8D"/>
    <w:rsid w:val="00C13F52"/>
    <w:rsid w:val="00C14185"/>
    <w:rsid w:val="00C141C5"/>
    <w:rsid w:val="00C14368"/>
    <w:rsid w:val="00C1455C"/>
    <w:rsid w:val="00C146C8"/>
    <w:rsid w:val="00C14F66"/>
    <w:rsid w:val="00C15040"/>
    <w:rsid w:val="00C15542"/>
    <w:rsid w:val="00C1562D"/>
    <w:rsid w:val="00C15DD9"/>
    <w:rsid w:val="00C165AF"/>
    <w:rsid w:val="00C165B2"/>
    <w:rsid w:val="00C16611"/>
    <w:rsid w:val="00C168B6"/>
    <w:rsid w:val="00C16A05"/>
    <w:rsid w:val="00C16B76"/>
    <w:rsid w:val="00C16E0F"/>
    <w:rsid w:val="00C16F27"/>
    <w:rsid w:val="00C16F67"/>
    <w:rsid w:val="00C17413"/>
    <w:rsid w:val="00C1756A"/>
    <w:rsid w:val="00C17762"/>
    <w:rsid w:val="00C179E5"/>
    <w:rsid w:val="00C20A67"/>
    <w:rsid w:val="00C20C6A"/>
    <w:rsid w:val="00C20DFE"/>
    <w:rsid w:val="00C21215"/>
    <w:rsid w:val="00C213C0"/>
    <w:rsid w:val="00C21A0E"/>
    <w:rsid w:val="00C21D33"/>
    <w:rsid w:val="00C2214A"/>
    <w:rsid w:val="00C22360"/>
    <w:rsid w:val="00C22396"/>
    <w:rsid w:val="00C224A5"/>
    <w:rsid w:val="00C23068"/>
    <w:rsid w:val="00C233E2"/>
    <w:rsid w:val="00C238D7"/>
    <w:rsid w:val="00C23E25"/>
    <w:rsid w:val="00C246B2"/>
    <w:rsid w:val="00C249C0"/>
    <w:rsid w:val="00C24D34"/>
    <w:rsid w:val="00C2501F"/>
    <w:rsid w:val="00C25449"/>
    <w:rsid w:val="00C257BF"/>
    <w:rsid w:val="00C25FC3"/>
    <w:rsid w:val="00C26461"/>
    <w:rsid w:val="00C26748"/>
    <w:rsid w:val="00C268B1"/>
    <w:rsid w:val="00C26BEB"/>
    <w:rsid w:val="00C26D38"/>
    <w:rsid w:val="00C26DD7"/>
    <w:rsid w:val="00C2723F"/>
    <w:rsid w:val="00C276A5"/>
    <w:rsid w:val="00C27929"/>
    <w:rsid w:val="00C27A8B"/>
    <w:rsid w:val="00C27F3D"/>
    <w:rsid w:val="00C3001A"/>
    <w:rsid w:val="00C30181"/>
    <w:rsid w:val="00C30481"/>
    <w:rsid w:val="00C304F7"/>
    <w:rsid w:val="00C30DA7"/>
    <w:rsid w:val="00C30FE1"/>
    <w:rsid w:val="00C3107A"/>
    <w:rsid w:val="00C3144F"/>
    <w:rsid w:val="00C318B8"/>
    <w:rsid w:val="00C31901"/>
    <w:rsid w:val="00C319B9"/>
    <w:rsid w:val="00C31E09"/>
    <w:rsid w:val="00C32D86"/>
    <w:rsid w:val="00C32FAF"/>
    <w:rsid w:val="00C33289"/>
    <w:rsid w:val="00C334E3"/>
    <w:rsid w:val="00C33A14"/>
    <w:rsid w:val="00C33E40"/>
    <w:rsid w:val="00C33E7F"/>
    <w:rsid w:val="00C3410D"/>
    <w:rsid w:val="00C34286"/>
    <w:rsid w:val="00C34450"/>
    <w:rsid w:val="00C34728"/>
    <w:rsid w:val="00C34951"/>
    <w:rsid w:val="00C34996"/>
    <w:rsid w:val="00C34CDE"/>
    <w:rsid w:val="00C34CE6"/>
    <w:rsid w:val="00C3514B"/>
    <w:rsid w:val="00C353B9"/>
    <w:rsid w:val="00C35537"/>
    <w:rsid w:val="00C3562C"/>
    <w:rsid w:val="00C35686"/>
    <w:rsid w:val="00C3589D"/>
    <w:rsid w:val="00C364E2"/>
    <w:rsid w:val="00C3665C"/>
    <w:rsid w:val="00C36928"/>
    <w:rsid w:val="00C36BD0"/>
    <w:rsid w:val="00C36C98"/>
    <w:rsid w:val="00C36FA7"/>
    <w:rsid w:val="00C374F7"/>
    <w:rsid w:val="00C37500"/>
    <w:rsid w:val="00C375F9"/>
    <w:rsid w:val="00C377B3"/>
    <w:rsid w:val="00C37C11"/>
    <w:rsid w:val="00C401E7"/>
    <w:rsid w:val="00C402D1"/>
    <w:rsid w:val="00C4040D"/>
    <w:rsid w:val="00C40AFA"/>
    <w:rsid w:val="00C4151A"/>
    <w:rsid w:val="00C41A90"/>
    <w:rsid w:val="00C42092"/>
    <w:rsid w:val="00C422DA"/>
    <w:rsid w:val="00C4234E"/>
    <w:rsid w:val="00C42410"/>
    <w:rsid w:val="00C4265B"/>
    <w:rsid w:val="00C42E7C"/>
    <w:rsid w:val="00C433B4"/>
    <w:rsid w:val="00C4368A"/>
    <w:rsid w:val="00C43C8D"/>
    <w:rsid w:val="00C44394"/>
    <w:rsid w:val="00C44976"/>
    <w:rsid w:val="00C4506B"/>
    <w:rsid w:val="00C4507B"/>
    <w:rsid w:val="00C45DED"/>
    <w:rsid w:val="00C464B6"/>
    <w:rsid w:val="00C46548"/>
    <w:rsid w:val="00C465AD"/>
    <w:rsid w:val="00C46BF3"/>
    <w:rsid w:val="00C46D58"/>
    <w:rsid w:val="00C4702A"/>
    <w:rsid w:val="00C47A03"/>
    <w:rsid w:val="00C47BF1"/>
    <w:rsid w:val="00C47EBE"/>
    <w:rsid w:val="00C50123"/>
    <w:rsid w:val="00C50695"/>
    <w:rsid w:val="00C5073B"/>
    <w:rsid w:val="00C50FA3"/>
    <w:rsid w:val="00C515A5"/>
    <w:rsid w:val="00C52056"/>
    <w:rsid w:val="00C5220E"/>
    <w:rsid w:val="00C52548"/>
    <w:rsid w:val="00C526EB"/>
    <w:rsid w:val="00C5292D"/>
    <w:rsid w:val="00C52B1E"/>
    <w:rsid w:val="00C52C31"/>
    <w:rsid w:val="00C52C63"/>
    <w:rsid w:val="00C52D32"/>
    <w:rsid w:val="00C53075"/>
    <w:rsid w:val="00C532B3"/>
    <w:rsid w:val="00C53A49"/>
    <w:rsid w:val="00C53EB7"/>
    <w:rsid w:val="00C53F8E"/>
    <w:rsid w:val="00C5461D"/>
    <w:rsid w:val="00C554EB"/>
    <w:rsid w:val="00C55868"/>
    <w:rsid w:val="00C55A45"/>
    <w:rsid w:val="00C55DC1"/>
    <w:rsid w:val="00C56089"/>
    <w:rsid w:val="00C565D0"/>
    <w:rsid w:val="00C5686A"/>
    <w:rsid w:val="00C56AAD"/>
    <w:rsid w:val="00C56D9A"/>
    <w:rsid w:val="00C56F8E"/>
    <w:rsid w:val="00C57181"/>
    <w:rsid w:val="00C575ED"/>
    <w:rsid w:val="00C57E21"/>
    <w:rsid w:val="00C611C9"/>
    <w:rsid w:val="00C61CA3"/>
    <w:rsid w:val="00C61D22"/>
    <w:rsid w:val="00C620C0"/>
    <w:rsid w:val="00C622D2"/>
    <w:rsid w:val="00C6278F"/>
    <w:rsid w:val="00C62C17"/>
    <w:rsid w:val="00C62F5D"/>
    <w:rsid w:val="00C63059"/>
    <w:rsid w:val="00C63147"/>
    <w:rsid w:val="00C6319B"/>
    <w:rsid w:val="00C63390"/>
    <w:rsid w:val="00C63A9C"/>
    <w:rsid w:val="00C64333"/>
    <w:rsid w:val="00C644F4"/>
    <w:rsid w:val="00C65103"/>
    <w:rsid w:val="00C652E8"/>
    <w:rsid w:val="00C65670"/>
    <w:rsid w:val="00C6578E"/>
    <w:rsid w:val="00C65794"/>
    <w:rsid w:val="00C65A78"/>
    <w:rsid w:val="00C65D79"/>
    <w:rsid w:val="00C66069"/>
    <w:rsid w:val="00C66382"/>
    <w:rsid w:val="00C66384"/>
    <w:rsid w:val="00C670FE"/>
    <w:rsid w:val="00C67289"/>
    <w:rsid w:val="00C67AA0"/>
    <w:rsid w:val="00C67F7E"/>
    <w:rsid w:val="00C70791"/>
    <w:rsid w:val="00C70B9D"/>
    <w:rsid w:val="00C70E17"/>
    <w:rsid w:val="00C710D8"/>
    <w:rsid w:val="00C7127C"/>
    <w:rsid w:val="00C712FE"/>
    <w:rsid w:val="00C716B5"/>
    <w:rsid w:val="00C717E0"/>
    <w:rsid w:val="00C71F5C"/>
    <w:rsid w:val="00C71F6C"/>
    <w:rsid w:val="00C72074"/>
    <w:rsid w:val="00C72153"/>
    <w:rsid w:val="00C7237A"/>
    <w:rsid w:val="00C730D7"/>
    <w:rsid w:val="00C74470"/>
    <w:rsid w:val="00C746FA"/>
    <w:rsid w:val="00C74B9F"/>
    <w:rsid w:val="00C7517F"/>
    <w:rsid w:val="00C75194"/>
    <w:rsid w:val="00C758E9"/>
    <w:rsid w:val="00C75D6C"/>
    <w:rsid w:val="00C75FEE"/>
    <w:rsid w:val="00C76256"/>
    <w:rsid w:val="00C762FA"/>
    <w:rsid w:val="00C76313"/>
    <w:rsid w:val="00C76654"/>
    <w:rsid w:val="00C76677"/>
    <w:rsid w:val="00C76FB0"/>
    <w:rsid w:val="00C778BD"/>
    <w:rsid w:val="00C800EF"/>
    <w:rsid w:val="00C80630"/>
    <w:rsid w:val="00C806EF"/>
    <w:rsid w:val="00C80B1D"/>
    <w:rsid w:val="00C80F07"/>
    <w:rsid w:val="00C810D7"/>
    <w:rsid w:val="00C81E72"/>
    <w:rsid w:val="00C81F5C"/>
    <w:rsid w:val="00C820A6"/>
    <w:rsid w:val="00C8223C"/>
    <w:rsid w:val="00C825BC"/>
    <w:rsid w:val="00C82A76"/>
    <w:rsid w:val="00C82B06"/>
    <w:rsid w:val="00C82C50"/>
    <w:rsid w:val="00C8305D"/>
    <w:rsid w:val="00C838BD"/>
    <w:rsid w:val="00C83BE9"/>
    <w:rsid w:val="00C83C0A"/>
    <w:rsid w:val="00C83C41"/>
    <w:rsid w:val="00C843A7"/>
    <w:rsid w:val="00C84614"/>
    <w:rsid w:val="00C84B9B"/>
    <w:rsid w:val="00C84C3B"/>
    <w:rsid w:val="00C84E33"/>
    <w:rsid w:val="00C85014"/>
    <w:rsid w:val="00C85409"/>
    <w:rsid w:val="00C85454"/>
    <w:rsid w:val="00C855E4"/>
    <w:rsid w:val="00C858CC"/>
    <w:rsid w:val="00C85BA3"/>
    <w:rsid w:val="00C85FA2"/>
    <w:rsid w:val="00C863CF"/>
    <w:rsid w:val="00C865A7"/>
    <w:rsid w:val="00C8666D"/>
    <w:rsid w:val="00C866A2"/>
    <w:rsid w:val="00C86E29"/>
    <w:rsid w:val="00C86EDD"/>
    <w:rsid w:val="00C86FE2"/>
    <w:rsid w:val="00C871FB"/>
    <w:rsid w:val="00C87831"/>
    <w:rsid w:val="00C878C5"/>
    <w:rsid w:val="00C87B87"/>
    <w:rsid w:val="00C87EA9"/>
    <w:rsid w:val="00C87F28"/>
    <w:rsid w:val="00C9081B"/>
    <w:rsid w:val="00C910FD"/>
    <w:rsid w:val="00C913AD"/>
    <w:rsid w:val="00C91BE8"/>
    <w:rsid w:val="00C92267"/>
    <w:rsid w:val="00C9230A"/>
    <w:rsid w:val="00C9267B"/>
    <w:rsid w:val="00C92992"/>
    <w:rsid w:val="00C92B10"/>
    <w:rsid w:val="00C92C2E"/>
    <w:rsid w:val="00C92D8D"/>
    <w:rsid w:val="00C93126"/>
    <w:rsid w:val="00C932DF"/>
    <w:rsid w:val="00C93779"/>
    <w:rsid w:val="00C93B73"/>
    <w:rsid w:val="00C93F2D"/>
    <w:rsid w:val="00C94119"/>
    <w:rsid w:val="00C948C2"/>
    <w:rsid w:val="00C94D04"/>
    <w:rsid w:val="00C94F93"/>
    <w:rsid w:val="00C9538E"/>
    <w:rsid w:val="00C95438"/>
    <w:rsid w:val="00C9544A"/>
    <w:rsid w:val="00C958DD"/>
    <w:rsid w:val="00C95968"/>
    <w:rsid w:val="00C9599A"/>
    <w:rsid w:val="00C95CE3"/>
    <w:rsid w:val="00C95F4C"/>
    <w:rsid w:val="00C95F64"/>
    <w:rsid w:val="00C95F9C"/>
    <w:rsid w:val="00C967FF"/>
    <w:rsid w:val="00C96AB4"/>
    <w:rsid w:val="00C96B04"/>
    <w:rsid w:val="00C97C6A"/>
    <w:rsid w:val="00CA0007"/>
    <w:rsid w:val="00CA013A"/>
    <w:rsid w:val="00CA01AA"/>
    <w:rsid w:val="00CA08BE"/>
    <w:rsid w:val="00CA0D4C"/>
    <w:rsid w:val="00CA0E09"/>
    <w:rsid w:val="00CA1127"/>
    <w:rsid w:val="00CA16E0"/>
    <w:rsid w:val="00CA1F23"/>
    <w:rsid w:val="00CA203F"/>
    <w:rsid w:val="00CA209F"/>
    <w:rsid w:val="00CA2163"/>
    <w:rsid w:val="00CA229F"/>
    <w:rsid w:val="00CA26D9"/>
    <w:rsid w:val="00CA2A86"/>
    <w:rsid w:val="00CA2B5D"/>
    <w:rsid w:val="00CA2BC8"/>
    <w:rsid w:val="00CA2C75"/>
    <w:rsid w:val="00CA3179"/>
    <w:rsid w:val="00CA31FC"/>
    <w:rsid w:val="00CA362A"/>
    <w:rsid w:val="00CA3B6C"/>
    <w:rsid w:val="00CA3BCE"/>
    <w:rsid w:val="00CA3C82"/>
    <w:rsid w:val="00CA3CE5"/>
    <w:rsid w:val="00CA3D3D"/>
    <w:rsid w:val="00CA3D8D"/>
    <w:rsid w:val="00CA4000"/>
    <w:rsid w:val="00CA5386"/>
    <w:rsid w:val="00CA5641"/>
    <w:rsid w:val="00CA5D60"/>
    <w:rsid w:val="00CA60AF"/>
    <w:rsid w:val="00CA616A"/>
    <w:rsid w:val="00CA694A"/>
    <w:rsid w:val="00CA6C88"/>
    <w:rsid w:val="00CA6F34"/>
    <w:rsid w:val="00CA6FFC"/>
    <w:rsid w:val="00CA7220"/>
    <w:rsid w:val="00CA74A6"/>
    <w:rsid w:val="00CA7670"/>
    <w:rsid w:val="00CA7EB6"/>
    <w:rsid w:val="00CA7FF0"/>
    <w:rsid w:val="00CB056C"/>
    <w:rsid w:val="00CB05B8"/>
    <w:rsid w:val="00CB05F0"/>
    <w:rsid w:val="00CB06D1"/>
    <w:rsid w:val="00CB11A1"/>
    <w:rsid w:val="00CB1474"/>
    <w:rsid w:val="00CB16E2"/>
    <w:rsid w:val="00CB17ED"/>
    <w:rsid w:val="00CB1D56"/>
    <w:rsid w:val="00CB27CC"/>
    <w:rsid w:val="00CB2B31"/>
    <w:rsid w:val="00CB2BEA"/>
    <w:rsid w:val="00CB35A3"/>
    <w:rsid w:val="00CB3B55"/>
    <w:rsid w:val="00CB42BD"/>
    <w:rsid w:val="00CB43FB"/>
    <w:rsid w:val="00CB4908"/>
    <w:rsid w:val="00CB49F9"/>
    <w:rsid w:val="00CB4AB0"/>
    <w:rsid w:val="00CB500B"/>
    <w:rsid w:val="00CB5509"/>
    <w:rsid w:val="00CB62FA"/>
    <w:rsid w:val="00CB6B5C"/>
    <w:rsid w:val="00CB6C93"/>
    <w:rsid w:val="00CB6DEB"/>
    <w:rsid w:val="00CB6F21"/>
    <w:rsid w:val="00CB7050"/>
    <w:rsid w:val="00CB71FC"/>
    <w:rsid w:val="00CB7932"/>
    <w:rsid w:val="00CB7F85"/>
    <w:rsid w:val="00CC0356"/>
    <w:rsid w:val="00CC04FD"/>
    <w:rsid w:val="00CC0844"/>
    <w:rsid w:val="00CC0963"/>
    <w:rsid w:val="00CC0C98"/>
    <w:rsid w:val="00CC1174"/>
    <w:rsid w:val="00CC1299"/>
    <w:rsid w:val="00CC158C"/>
    <w:rsid w:val="00CC1673"/>
    <w:rsid w:val="00CC17AA"/>
    <w:rsid w:val="00CC18DA"/>
    <w:rsid w:val="00CC2233"/>
    <w:rsid w:val="00CC246B"/>
    <w:rsid w:val="00CC25CB"/>
    <w:rsid w:val="00CC27ED"/>
    <w:rsid w:val="00CC2D0F"/>
    <w:rsid w:val="00CC3400"/>
    <w:rsid w:val="00CC34AD"/>
    <w:rsid w:val="00CC3933"/>
    <w:rsid w:val="00CC3BE4"/>
    <w:rsid w:val="00CC3CF6"/>
    <w:rsid w:val="00CC3EDB"/>
    <w:rsid w:val="00CC3FF2"/>
    <w:rsid w:val="00CC417C"/>
    <w:rsid w:val="00CC424A"/>
    <w:rsid w:val="00CC4702"/>
    <w:rsid w:val="00CC5389"/>
    <w:rsid w:val="00CC546E"/>
    <w:rsid w:val="00CC582E"/>
    <w:rsid w:val="00CC5D86"/>
    <w:rsid w:val="00CC647A"/>
    <w:rsid w:val="00CC65A3"/>
    <w:rsid w:val="00CC6D68"/>
    <w:rsid w:val="00CC71B0"/>
    <w:rsid w:val="00CC7405"/>
    <w:rsid w:val="00CC75D1"/>
    <w:rsid w:val="00CC79CF"/>
    <w:rsid w:val="00CC7EDD"/>
    <w:rsid w:val="00CD0097"/>
    <w:rsid w:val="00CD06FD"/>
    <w:rsid w:val="00CD07EA"/>
    <w:rsid w:val="00CD0ADC"/>
    <w:rsid w:val="00CD0C1C"/>
    <w:rsid w:val="00CD13E9"/>
    <w:rsid w:val="00CD13F3"/>
    <w:rsid w:val="00CD159C"/>
    <w:rsid w:val="00CD15EA"/>
    <w:rsid w:val="00CD1826"/>
    <w:rsid w:val="00CD1A92"/>
    <w:rsid w:val="00CD207B"/>
    <w:rsid w:val="00CD2371"/>
    <w:rsid w:val="00CD270F"/>
    <w:rsid w:val="00CD2AAC"/>
    <w:rsid w:val="00CD355F"/>
    <w:rsid w:val="00CD35D7"/>
    <w:rsid w:val="00CD3754"/>
    <w:rsid w:val="00CD3B77"/>
    <w:rsid w:val="00CD3F61"/>
    <w:rsid w:val="00CD4414"/>
    <w:rsid w:val="00CD4577"/>
    <w:rsid w:val="00CD478B"/>
    <w:rsid w:val="00CD481D"/>
    <w:rsid w:val="00CD488E"/>
    <w:rsid w:val="00CD48FB"/>
    <w:rsid w:val="00CD4F58"/>
    <w:rsid w:val="00CD52B9"/>
    <w:rsid w:val="00CD53F0"/>
    <w:rsid w:val="00CD557D"/>
    <w:rsid w:val="00CD6229"/>
    <w:rsid w:val="00CD67FC"/>
    <w:rsid w:val="00CD6973"/>
    <w:rsid w:val="00CD6C0C"/>
    <w:rsid w:val="00CD78EA"/>
    <w:rsid w:val="00CD7DB0"/>
    <w:rsid w:val="00CE0034"/>
    <w:rsid w:val="00CE01D4"/>
    <w:rsid w:val="00CE0370"/>
    <w:rsid w:val="00CE0523"/>
    <w:rsid w:val="00CE0700"/>
    <w:rsid w:val="00CE0AA5"/>
    <w:rsid w:val="00CE14C9"/>
    <w:rsid w:val="00CE152E"/>
    <w:rsid w:val="00CE1ECA"/>
    <w:rsid w:val="00CE2427"/>
    <w:rsid w:val="00CE2622"/>
    <w:rsid w:val="00CE29CC"/>
    <w:rsid w:val="00CE2EF9"/>
    <w:rsid w:val="00CE33C4"/>
    <w:rsid w:val="00CE3741"/>
    <w:rsid w:val="00CE3991"/>
    <w:rsid w:val="00CE3A31"/>
    <w:rsid w:val="00CE3C2E"/>
    <w:rsid w:val="00CE3FA8"/>
    <w:rsid w:val="00CE42E5"/>
    <w:rsid w:val="00CE4411"/>
    <w:rsid w:val="00CE445E"/>
    <w:rsid w:val="00CE45C9"/>
    <w:rsid w:val="00CE491B"/>
    <w:rsid w:val="00CE5399"/>
    <w:rsid w:val="00CE53D4"/>
    <w:rsid w:val="00CE5596"/>
    <w:rsid w:val="00CE55E4"/>
    <w:rsid w:val="00CE5745"/>
    <w:rsid w:val="00CE5BD5"/>
    <w:rsid w:val="00CE5F1F"/>
    <w:rsid w:val="00CE60A7"/>
    <w:rsid w:val="00CE60AE"/>
    <w:rsid w:val="00CE60DE"/>
    <w:rsid w:val="00CE6123"/>
    <w:rsid w:val="00CE6517"/>
    <w:rsid w:val="00CE6AA9"/>
    <w:rsid w:val="00CE6CB1"/>
    <w:rsid w:val="00CE6EF5"/>
    <w:rsid w:val="00CE7581"/>
    <w:rsid w:val="00CF01B2"/>
    <w:rsid w:val="00CF026F"/>
    <w:rsid w:val="00CF0A74"/>
    <w:rsid w:val="00CF0BD7"/>
    <w:rsid w:val="00CF0BE8"/>
    <w:rsid w:val="00CF0E38"/>
    <w:rsid w:val="00CF114B"/>
    <w:rsid w:val="00CF11BB"/>
    <w:rsid w:val="00CF1494"/>
    <w:rsid w:val="00CF154F"/>
    <w:rsid w:val="00CF1BCC"/>
    <w:rsid w:val="00CF25AD"/>
    <w:rsid w:val="00CF2FF8"/>
    <w:rsid w:val="00CF3AC8"/>
    <w:rsid w:val="00CF4727"/>
    <w:rsid w:val="00CF47EE"/>
    <w:rsid w:val="00CF5A0C"/>
    <w:rsid w:val="00CF5A8F"/>
    <w:rsid w:val="00CF5B82"/>
    <w:rsid w:val="00CF5E89"/>
    <w:rsid w:val="00CF5EF1"/>
    <w:rsid w:val="00CF61C2"/>
    <w:rsid w:val="00CF6234"/>
    <w:rsid w:val="00CF62D1"/>
    <w:rsid w:val="00CF6510"/>
    <w:rsid w:val="00CF6565"/>
    <w:rsid w:val="00CF68C2"/>
    <w:rsid w:val="00CF7787"/>
    <w:rsid w:val="00CF7AFC"/>
    <w:rsid w:val="00CF7E38"/>
    <w:rsid w:val="00D003CF"/>
    <w:rsid w:val="00D007C9"/>
    <w:rsid w:val="00D0093C"/>
    <w:rsid w:val="00D00A4B"/>
    <w:rsid w:val="00D00E5E"/>
    <w:rsid w:val="00D0103F"/>
    <w:rsid w:val="00D0179D"/>
    <w:rsid w:val="00D017E3"/>
    <w:rsid w:val="00D01A06"/>
    <w:rsid w:val="00D01A79"/>
    <w:rsid w:val="00D01C69"/>
    <w:rsid w:val="00D01CBB"/>
    <w:rsid w:val="00D02802"/>
    <w:rsid w:val="00D02BC2"/>
    <w:rsid w:val="00D037AD"/>
    <w:rsid w:val="00D03809"/>
    <w:rsid w:val="00D038DE"/>
    <w:rsid w:val="00D039CE"/>
    <w:rsid w:val="00D03BBD"/>
    <w:rsid w:val="00D03EE9"/>
    <w:rsid w:val="00D042DF"/>
    <w:rsid w:val="00D042FE"/>
    <w:rsid w:val="00D04413"/>
    <w:rsid w:val="00D0459C"/>
    <w:rsid w:val="00D04EF0"/>
    <w:rsid w:val="00D051D2"/>
    <w:rsid w:val="00D051E3"/>
    <w:rsid w:val="00D052D0"/>
    <w:rsid w:val="00D05FE5"/>
    <w:rsid w:val="00D061F3"/>
    <w:rsid w:val="00D066EE"/>
    <w:rsid w:val="00D06977"/>
    <w:rsid w:val="00D06A6D"/>
    <w:rsid w:val="00D07168"/>
    <w:rsid w:val="00D072F5"/>
    <w:rsid w:val="00D0757E"/>
    <w:rsid w:val="00D07847"/>
    <w:rsid w:val="00D07E88"/>
    <w:rsid w:val="00D1001F"/>
    <w:rsid w:val="00D103AC"/>
    <w:rsid w:val="00D1045C"/>
    <w:rsid w:val="00D105D5"/>
    <w:rsid w:val="00D1073C"/>
    <w:rsid w:val="00D10E7E"/>
    <w:rsid w:val="00D1120E"/>
    <w:rsid w:val="00D11372"/>
    <w:rsid w:val="00D11664"/>
    <w:rsid w:val="00D1177D"/>
    <w:rsid w:val="00D11B7B"/>
    <w:rsid w:val="00D12004"/>
    <w:rsid w:val="00D123B9"/>
    <w:rsid w:val="00D12497"/>
    <w:rsid w:val="00D124C1"/>
    <w:rsid w:val="00D12702"/>
    <w:rsid w:val="00D13648"/>
    <w:rsid w:val="00D13736"/>
    <w:rsid w:val="00D13741"/>
    <w:rsid w:val="00D13759"/>
    <w:rsid w:val="00D137F1"/>
    <w:rsid w:val="00D13811"/>
    <w:rsid w:val="00D13CEE"/>
    <w:rsid w:val="00D141AD"/>
    <w:rsid w:val="00D1446C"/>
    <w:rsid w:val="00D1499D"/>
    <w:rsid w:val="00D14AD8"/>
    <w:rsid w:val="00D14EE1"/>
    <w:rsid w:val="00D1534D"/>
    <w:rsid w:val="00D15498"/>
    <w:rsid w:val="00D15615"/>
    <w:rsid w:val="00D157A4"/>
    <w:rsid w:val="00D15E6F"/>
    <w:rsid w:val="00D1618A"/>
    <w:rsid w:val="00D168B9"/>
    <w:rsid w:val="00D16B0A"/>
    <w:rsid w:val="00D16B2F"/>
    <w:rsid w:val="00D16B30"/>
    <w:rsid w:val="00D16C74"/>
    <w:rsid w:val="00D16CDF"/>
    <w:rsid w:val="00D17BD3"/>
    <w:rsid w:val="00D20177"/>
    <w:rsid w:val="00D20492"/>
    <w:rsid w:val="00D20867"/>
    <w:rsid w:val="00D20885"/>
    <w:rsid w:val="00D20893"/>
    <w:rsid w:val="00D20BED"/>
    <w:rsid w:val="00D20CC4"/>
    <w:rsid w:val="00D20D20"/>
    <w:rsid w:val="00D20EA7"/>
    <w:rsid w:val="00D20FCB"/>
    <w:rsid w:val="00D2187B"/>
    <w:rsid w:val="00D21B75"/>
    <w:rsid w:val="00D22411"/>
    <w:rsid w:val="00D226B8"/>
    <w:rsid w:val="00D2299C"/>
    <w:rsid w:val="00D22DB0"/>
    <w:rsid w:val="00D22ED7"/>
    <w:rsid w:val="00D22FFB"/>
    <w:rsid w:val="00D2305D"/>
    <w:rsid w:val="00D2353C"/>
    <w:rsid w:val="00D239CD"/>
    <w:rsid w:val="00D23A2B"/>
    <w:rsid w:val="00D23C12"/>
    <w:rsid w:val="00D23D7E"/>
    <w:rsid w:val="00D2423B"/>
    <w:rsid w:val="00D246F0"/>
    <w:rsid w:val="00D247AB"/>
    <w:rsid w:val="00D24AF1"/>
    <w:rsid w:val="00D24EDB"/>
    <w:rsid w:val="00D250DA"/>
    <w:rsid w:val="00D2513A"/>
    <w:rsid w:val="00D25E6A"/>
    <w:rsid w:val="00D26590"/>
    <w:rsid w:val="00D26ABF"/>
    <w:rsid w:val="00D26C07"/>
    <w:rsid w:val="00D2724F"/>
    <w:rsid w:val="00D27515"/>
    <w:rsid w:val="00D27EA0"/>
    <w:rsid w:val="00D306FA"/>
    <w:rsid w:val="00D30709"/>
    <w:rsid w:val="00D3073A"/>
    <w:rsid w:val="00D308D4"/>
    <w:rsid w:val="00D30D9B"/>
    <w:rsid w:val="00D30DF1"/>
    <w:rsid w:val="00D318B0"/>
    <w:rsid w:val="00D31D3B"/>
    <w:rsid w:val="00D330D8"/>
    <w:rsid w:val="00D3346D"/>
    <w:rsid w:val="00D3423B"/>
    <w:rsid w:val="00D347A2"/>
    <w:rsid w:val="00D34C61"/>
    <w:rsid w:val="00D34CDB"/>
    <w:rsid w:val="00D34D75"/>
    <w:rsid w:val="00D354FF"/>
    <w:rsid w:val="00D35769"/>
    <w:rsid w:val="00D35AF5"/>
    <w:rsid w:val="00D35D10"/>
    <w:rsid w:val="00D35DF3"/>
    <w:rsid w:val="00D361A1"/>
    <w:rsid w:val="00D36370"/>
    <w:rsid w:val="00D363C7"/>
    <w:rsid w:val="00D36931"/>
    <w:rsid w:val="00D36ACA"/>
    <w:rsid w:val="00D37011"/>
    <w:rsid w:val="00D3705F"/>
    <w:rsid w:val="00D3784E"/>
    <w:rsid w:val="00D379F7"/>
    <w:rsid w:val="00D37BAD"/>
    <w:rsid w:val="00D37C4D"/>
    <w:rsid w:val="00D40D1E"/>
    <w:rsid w:val="00D40F23"/>
    <w:rsid w:val="00D41102"/>
    <w:rsid w:val="00D41487"/>
    <w:rsid w:val="00D41CF5"/>
    <w:rsid w:val="00D41E36"/>
    <w:rsid w:val="00D42081"/>
    <w:rsid w:val="00D42267"/>
    <w:rsid w:val="00D42B71"/>
    <w:rsid w:val="00D431F4"/>
    <w:rsid w:val="00D435B8"/>
    <w:rsid w:val="00D437E8"/>
    <w:rsid w:val="00D43F6B"/>
    <w:rsid w:val="00D44141"/>
    <w:rsid w:val="00D4453B"/>
    <w:rsid w:val="00D4467F"/>
    <w:rsid w:val="00D44836"/>
    <w:rsid w:val="00D44EB5"/>
    <w:rsid w:val="00D45110"/>
    <w:rsid w:val="00D4540F"/>
    <w:rsid w:val="00D457A6"/>
    <w:rsid w:val="00D45AA7"/>
    <w:rsid w:val="00D46B96"/>
    <w:rsid w:val="00D46D55"/>
    <w:rsid w:val="00D46F63"/>
    <w:rsid w:val="00D46F89"/>
    <w:rsid w:val="00D47C28"/>
    <w:rsid w:val="00D47EE8"/>
    <w:rsid w:val="00D47FA5"/>
    <w:rsid w:val="00D50391"/>
    <w:rsid w:val="00D505D0"/>
    <w:rsid w:val="00D508E5"/>
    <w:rsid w:val="00D509BD"/>
    <w:rsid w:val="00D50C49"/>
    <w:rsid w:val="00D51001"/>
    <w:rsid w:val="00D5119F"/>
    <w:rsid w:val="00D51A3F"/>
    <w:rsid w:val="00D51BF5"/>
    <w:rsid w:val="00D51C16"/>
    <w:rsid w:val="00D5208B"/>
    <w:rsid w:val="00D52178"/>
    <w:rsid w:val="00D52572"/>
    <w:rsid w:val="00D52D39"/>
    <w:rsid w:val="00D52D45"/>
    <w:rsid w:val="00D52E4C"/>
    <w:rsid w:val="00D530EA"/>
    <w:rsid w:val="00D53149"/>
    <w:rsid w:val="00D531C5"/>
    <w:rsid w:val="00D5375C"/>
    <w:rsid w:val="00D53A93"/>
    <w:rsid w:val="00D53C5E"/>
    <w:rsid w:val="00D549F8"/>
    <w:rsid w:val="00D55175"/>
    <w:rsid w:val="00D5540C"/>
    <w:rsid w:val="00D5575B"/>
    <w:rsid w:val="00D55BCC"/>
    <w:rsid w:val="00D5682E"/>
    <w:rsid w:val="00D56A5E"/>
    <w:rsid w:val="00D56CB3"/>
    <w:rsid w:val="00D56CFE"/>
    <w:rsid w:val="00D56D9B"/>
    <w:rsid w:val="00D56E0E"/>
    <w:rsid w:val="00D571A7"/>
    <w:rsid w:val="00D57481"/>
    <w:rsid w:val="00D574A7"/>
    <w:rsid w:val="00D574BB"/>
    <w:rsid w:val="00D5770D"/>
    <w:rsid w:val="00D57A96"/>
    <w:rsid w:val="00D57D5E"/>
    <w:rsid w:val="00D601E5"/>
    <w:rsid w:val="00D60A13"/>
    <w:rsid w:val="00D60A6A"/>
    <w:rsid w:val="00D60C24"/>
    <w:rsid w:val="00D612CF"/>
    <w:rsid w:val="00D61AAD"/>
    <w:rsid w:val="00D62188"/>
    <w:rsid w:val="00D624D3"/>
    <w:rsid w:val="00D626C8"/>
    <w:rsid w:val="00D627B1"/>
    <w:rsid w:val="00D62B23"/>
    <w:rsid w:val="00D63155"/>
    <w:rsid w:val="00D6358A"/>
    <w:rsid w:val="00D6382D"/>
    <w:rsid w:val="00D6399B"/>
    <w:rsid w:val="00D63A8D"/>
    <w:rsid w:val="00D641DE"/>
    <w:rsid w:val="00D64857"/>
    <w:rsid w:val="00D64BDA"/>
    <w:rsid w:val="00D64C4A"/>
    <w:rsid w:val="00D65B96"/>
    <w:rsid w:val="00D65BEB"/>
    <w:rsid w:val="00D65FE9"/>
    <w:rsid w:val="00D661F4"/>
    <w:rsid w:val="00D663C2"/>
    <w:rsid w:val="00D66A10"/>
    <w:rsid w:val="00D66AF1"/>
    <w:rsid w:val="00D6712A"/>
    <w:rsid w:val="00D6725D"/>
    <w:rsid w:val="00D6727B"/>
    <w:rsid w:val="00D67B82"/>
    <w:rsid w:val="00D67E24"/>
    <w:rsid w:val="00D67FE0"/>
    <w:rsid w:val="00D70140"/>
    <w:rsid w:val="00D7074F"/>
    <w:rsid w:val="00D709A2"/>
    <w:rsid w:val="00D70D6C"/>
    <w:rsid w:val="00D70EFF"/>
    <w:rsid w:val="00D711D3"/>
    <w:rsid w:val="00D71F07"/>
    <w:rsid w:val="00D731EA"/>
    <w:rsid w:val="00D73ACE"/>
    <w:rsid w:val="00D73B49"/>
    <w:rsid w:val="00D73F46"/>
    <w:rsid w:val="00D744DD"/>
    <w:rsid w:val="00D74E99"/>
    <w:rsid w:val="00D7512E"/>
    <w:rsid w:val="00D751E5"/>
    <w:rsid w:val="00D75523"/>
    <w:rsid w:val="00D757F6"/>
    <w:rsid w:val="00D7599A"/>
    <w:rsid w:val="00D761FC"/>
    <w:rsid w:val="00D76482"/>
    <w:rsid w:val="00D76631"/>
    <w:rsid w:val="00D76724"/>
    <w:rsid w:val="00D76B4F"/>
    <w:rsid w:val="00D76F16"/>
    <w:rsid w:val="00D77316"/>
    <w:rsid w:val="00D77529"/>
    <w:rsid w:val="00D77652"/>
    <w:rsid w:val="00D776AC"/>
    <w:rsid w:val="00D77911"/>
    <w:rsid w:val="00D779C2"/>
    <w:rsid w:val="00D77D51"/>
    <w:rsid w:val="00D77D6B"/>
    <w:rsid w:val="00D77EA4"/>
    <w:rsid w:val="00D80510"/>
    <w:rsid w:val="00D80550"/>
    <w:rsid w:val="00D80811"/>
    <w:rsid w:val="00D809C4"/>
    <w:rsid w:val="00D80B5A"/>
    <w:rsid w:val="00D80BFB"/>
    <w:rsid w:val="00D80C85"/>
    <w:rsid w:val="00D80DE8"/>
    <w:rsid w:val="00D80E49"/>
    <w:rsid w:val="00D80FA7"/>
    <w:rsid w:val="00D811B9"/>
    <w:rsid w:val="00D8128D"/>
    <w:rsid w:val="00D817AC"/>
    <w:rsid w:val="00D817DF"/>
    <w:rsid w:val="00D81BB9"/>
    <w:rsid w:val="00D81D2C"/>
    <w:rsid w:val="00D82077"/>
    <w:rsid w:val="00D822D1"/>
    <w:rsid w:val="00D82371"/>
    <w:rsid w:val="00D824BE"/>
    <w:rsid w:val="00D82782"/>
    <w:rsid w:val="00D82A47"/>
    <w:rsid w:val="00D831A6"/>
    <w:rsid w:val="00D834A5"/>
    <w:rsid w:val="00D84044"/>
    <w:rsid w:val="00D84471"/>
    <w:rsid w:val="00D844E2"/>
    <w:rsid w:val="00D84590"/>
    <w:rsid w:val="00D84686"/>
    <w:rsid w:val="00D84AB9"/>
    <w:rsid w:val="00D84BB7"/>
    <w:rsid w:val="00D84BE9"/>
    <w:rsid w:val="00D8501C"/>
    <w:rsid w:val="00D85023"/>
    <w:rsid w:val="00D85153"/>
    <w:rsid w:val="00D85880"/>
    <w:rsid w:val="00D85EA4"/>
    <w:rsid w:val="00D861CA"/>
    <w:rsid w:val="00D8623D"/>
    <w:rsid w:val="00D8687E"/>
    <w:rsid w:val="00D86B11"/>
    <w:rsid w:val="00D86C0A"/>
    <w:rsid w:val="00D87324"/>
    <w:rsid w:val="00D8792B"/>
    <w:rsid w:val="00D90067"/>
    <w:rsid w:val="00D902FF"/>
    <w:rsid w:val="00D9093B"/>
    <w:rsid w:val="00D90A20"/>
    <w:rsid w:val="00D90E45"/>
    <w:rsid w:val="00D90E63"/>
    <w:rsid w:val="00D90EFA"/>
    <w:rsid w:val="00D90F76"/>
    <w:rsid w:val="00D910DE"/>
    <w:rsid w:val="00D9118C"/>
    <w:rsid w:val="00D914B6"/>
    <w:rsid w:val="00D9159B"/>
    <w:rsid w:val="00D91890"/>
    <w:rsid w:val="00D9230F"/>
    <w:rsid w:val="00D92425"/>
    <w:rsid w:val="00D92639"/>
    <w:rsid w:val="00D926E9"/>
    <w:rsid w:val="00D92733"/>
    <w:rsid w:val="00D927F4"/>
    <w:rsid w:val="00D928D3"/>
    <w:rsid w:val="00D92AAE"/>
    <w:rsid w:val="00D93207"/>
    <w:rsid w:val="00D9320F"/>
    <w:rsid w:val="00D934AE"/>
    <w:rsid w:val="00D93706"/>
    <w:rsid w:val="00D93945"/>
    <w:rsid w:val="00D93CD9"/>
    <w:rsid w:val="00D93E33"/>
    <w:rsid w:val="00D93FB7"/>
    <w:rsid w:val="00D940AD"/>
    <w:rsid w:val="00D94A73"/>
    <w:rsid w:val="00D94BB9"/>
    <w:rsid w:val="00D958A8"/>
    <w:rsid w:val="00D95BD8"/>
    <w:rsid w:val="00D962C4"/>
    <w:rsid w:val="00D964B0"/>
    <w:rsid w:val="00D96EEF"/>
    <w:rsid w:val="00D97338"/>
    <w:rsid w:val="00D978CB"/>
    <w:rsid w:val="00D97AB2"/>
    <w:rsid w:val="00D97AD4"/>
    <w:rsid w:val="00D97D15"/>
    <w:rsid w:val="00D97F77"/>
    <w:rsid w:val="00DA0C60"/>
    <w:rsid w:val="00DA0CF1"/>
    <w:rsid w:val="00DA1169"/>
    <w:rsid w:val="00DA11A8"/>
    <w:rsid w:val="00DA1522"/>
    <w:rsid w:val="00DA174A"/>
    <w:rsid w:val="00DA1A84"/>
    <w:rsid w:val="00DA23C2"/>
    <w:rsid w:val="00DA244B"/>
    <w:rsid w:val="00DA2577"/>
    <w:rsid w:val="00DA2E9E"/>
    <w:rsid w:val="00DA308F"/>
    <w:rsid w:val="00DA32D3"/>
    <w:rsid w:val="00DA3904"/>
    <w:rsid w:val="00DA4019"/>
    <w:rsid w:val="00DA4561"/>
    <w:rsid w:val="00DA4852"/>
    <w:rsid w:val="00DA4A28"/>
    <w:rsid w:val="00DA4B90"/>
    <w:rsid w:val="00DA4CC0"/>
    <w:rsid w:val="00DA4E64"/>
    <w:rsid w:val="00DA5041"/>
    <w:rsid w:val="00DA5340"/>
    <w:rsid w:val="00DA55FF"/>
    <w:rsid w:val="00DA5A77"/>
    <w:rsid w:val="00DA5BD2"/>
    <w:rsid w:val="00DA5D6C"/>
    <w:rsid w:val="00DA5DC6"/>
    <w:rsid w:val="00DA5E8B"/>
    <w:rsid w:val="00DA5E97"/>
    <w:rsid w:val="00DA6246"/>
    <w:rsid w:val="00DA6324"/>
    <w:rsid w:val="00DA6329"/>
    <w:rsid w:val="00DA64D7"/>
    <w:rsid w:val="00DA7A93"/>
    <w:rsid w:val="00DB0A7E"/>
    <w:rsid w:val="00DB0FC7"/>
    <w:rsid w:val="00DB105F"/>
    <w:rsid w:val="00DB17AB"/>
    <w:rsid w:val="00DB17FD"/>
    <w:rsid w:val="00DB1E71"/>
    <w:rsid w:val="00DB245E"/>
    <w:rsid w:val="00DB30B7"/>
    <w:rsid w:val="00DB3849"/>
    <w:rsid w:val="00DB3AB9"/>
    <w:rsid w:val="00DB4648"/>
    <w:rsid w:val="00DB4818"/>
    <w:rsid w:val="00DB4AED"/>
    <w:rsid w:val="00DB4CC5"/>
    <w:rsid w:val="00DB4D82"/>
    <w:rsid w:val="00DB4E1B"/>
    <w:rsid w:val="00DB4F77"/>
    <w:rsid w:val="00DB5033"/>
    <w:rsid w:val="00DB5858"/>
    <w:rsid w:val="00DB5ADA"/>
    <w:rsid w:val="00DB5B06"/>
    <w:rsid w:val="00DB5B08"/>
    <w:rsid w:val="00DB5B3B"/>
    <w:rsid w:val="00DB5BC0"/>
    <w:rsid w:val="00DB62E0"/>
    <w:rsid w:val="00DB6701"/>
    <w:rsid w:val="00DB6833"/>
    <w:rsid w:val="00DB684C"/>
    <w:rsid w:val="00DB6921"/>
    <w:rsid w:val="00DB6A50"/>
    <w:rsid w:val="00DB6B9F"/>
    <w:rsid w:val="00DB7664"/>
    <w:rsid w:val="00DB7981"/>
    <w:rsid w:val="00DB7AB4"/>
    <w:rsid w:val="00DC08C2"/>
    <w:rsid w:val="00DC0B2F"/>
    <w:rsid w:val="00DC0C07"/>
    <w:rsid w:val="00DC11C9"/>
    <w:rsid w:val="00DC2119"/>
    <w:rsid w:val="00DC2219"/>
    <w:rsid w:val="00DC2CFD"/>
    <w:rsid w:val="00DC2F8F"/>
    <w:rsid w:val="00DC3CC4"/>
    <w:rsid w:val="00DC3D8D"/>
    <w:rsid w:val="00DC3F77"/>
    <w:rsid w:val="00DC4174"/>
    <w:rsid w:val="00DC41EE"/>
    <w:rsid w:val="00DC442E"/>
    <w:rsid w:val="00DC4CA1"/>
    <w:rsid w:val="00DC4CF4"/>
    <w:rsid w:val="00DC5056"/>
    <w:rsid w:val="00DC510D"/>
    <w:rsid w:val="00DC52E7"/>
    <w:rsid w:val="00DC551B"/>
    <w:rsid w:val="00DC55E7"/>
    <w:rsid w:val="00DC57A1"/>
    <w:rsid w:val="00DC5C4B"/>
    <w:rsid w:val="00DC5E74"/>
    <w:rsid w:val="00DC604B"/>
    <w:rsid w:val="00DC60AE"/>
    <w:rsid w:val="00DC6173"/>
    <w:rsid w:val="00DC634A"/>
    <w:rsid w:val="00DC682C"/>
    <w:rsid w:val="00DC6920"/>
    <w:rsid w:val="00DC698B"/>
    <w:rsid w:val="00DC6CE0"/>
    <w:rsid w:val="00DC6D1B"/>
    <w:rsid w:val="00DC767E"/>
    <w:rsid w:val="00DC7BD7"/>
    <w:rsid w:val="00DC7F14"/>
    <w:rsid w:val="00DD00DE"/>
    <w:rsid w:val="00DD020D"/>
    <w:rsid w:val="00DD030A"/>
    <w:rsid w:val="00DD03B2"/>
    <w:rsid w:val="00DD0419"/>
    <w:rsid w:val="00DD068B"/>
    <w:rsid w:val="00DD06BB"/>
    <w:rsid w:val="00DD0782"/>
    <w:rsid w:val="00DD0AE9"/>
    <w:rsid w:val="00DD0B4F"/>
    <w:rsid w:val="00DD0C61"/>
    <w:rsid w:val="00DD2097"/>
    <w:rsid w:val="00DD3288"/>
    <w:rsid w:val="00DD33F8"/>
    <w:rsid w:val="00DD3513"/>
    <w:rsid w:val="00DD3D05"/>
    <w:rsid w:val="00DD3D12"/>
    <w:rsid w:val="00DD3EAE"/>
    <w:rsid w:val="00DD467D"/>
    <w:rsid w:val="00DD4FA1"/>
    <w:rsid w:val="00DD4FA8"/>
    <w:rsid w:val="00DD526D"/>
    <w:rsid w:val="00DD52C5"/>
    <w:rsid w:val="00DD5312"/>
    <w:rsid w:val="00DD57F9"/>
    <w:rsid w:val="00DD5996"/>
    <w:rsid w:val="00DD5D96"/>
    <w:rsid w:val="00DD5DFB"/>
    <w:rsid w:val="00DD638E"/>
    <w:rsid w:val="00DD67FC"/>
    <w:rsid w:val="00DE0100"/>
    <w:rsid w:val="00DE013F"/>
    <w:rsid w:val="00DE0B26"/>
    <w:rsid w:val="00DE0FF9"/>
    <w:rsid w:val="00DE1361"/>
    <w:rsid w:val="00DE14E0"/>
    <w:rsid w:val="00DE1596"/>
    <w:rsid w:val="00DE15DE"/>
    <w:rsid w:val="00DE1BF4"/>
    <w:rsid w:val="00DE2377"/>
    <w:rsid w:val="00DE242F"/>
    <w:rsid w:val="00DE2555"/>
    <w:rsid w:val="00DE2E6E"/>
    <w:rsid w:val="00DE3478"/>
    <w:rsid w:val="00DE3B27"/>
    <w:rsid w:val="00DE3C4A"/>
    <w:rsid w:val="00DE3CCF"/>
    <w:rsid w:val="00DE45A4"/>
    <w:rsid w:val="00DE466A"/>
    <w:rsid w:val="00DE4CEB"/>
    <w:rsid w:val="00DE5258"/>
    <w:rsid w:val="00DE5C60"/>
    <w:rsid w:val="00DE5CB9"/>
    <w:rsid w:val="00DE60DC"/>
    <w:rsid w:val="00DE6582"/>
    <w:rsid w:val="00DE6962"/>
    <w:rsid w:val="00DE7102"/>
    <w:rsid w:val="00DE7186"/>
    <w:rsid w:val="00DE73B5"/>
    <w:rsid w:val="00DE78C0"/>
    <w:rsid w:val="00DE7950"/>
    <w:rsid w:val="00DF1F40"/>
    <w:rsid w:val="00DF2BD8"/>
    <w:rsid w:val="00DF2CE8"/>
    <w:rsid w:val="00DF2DC3"/>
    <w:rsid w:val="00DF2F54"/>
    <w:rsid w:val="00DF3AC9"/>
    <w:rsid w:val="00DF3E6F"/>
    <w:rsid w:val="00DF3FD9"/>
    <w:rsid w:val="00DF400A"/>
    <w:rsid w:val="00DF4A07"/>
    <w:rsid w:val="00DF51D7"/>
    <w:rsid w:val="00DF52F6"/>
    <w:rsid w:val="00DF5A30"/>
    <w:rsid w:val="00DF5BDD"/>
    <w:rsid w:val="00DF64A1"/>
    <w:rsid w:val="00DF66FD"/>
    <w:rsid w:val="00DF6D04"/>
    <w:rsid w:val="00DF6DF3"/>
    <w:rsid w:val="00DF7016"/>
    <w:rsid w:val="00DF7237"/>
    <w:rsid w:val="00DF75AD"/>
    <w:rsid w:val="00DF766F"/>
    <w:rsid w:val="00DF7896"/>
    <w:rsid w:val="00DF7FF6"/>
    <w:rsid w:val="00E0015A"/>
    <w:rsid w:val="00E00236"/>
    <w:rsid w:val="00E00283"/>
    <w:rsid w:val="00E002A8"/>
    <w:rsid w:val="00E00594"/>
    <w:rsid w:val="00E006A1"/>
    <w:rsid w:val="00E0071E"/>
    <w:rsid w:val="00E00A62"/>
    <w:rsid w:val="00E00B13"/>
    <w:rsid w:val="00E00E35"/>
    <w:rsid w:val="00E00FE2"/>
    <w:rsid w:val="00E0137E"/>
    <w:rsid w:val="00E013A2"/>
    <w:rsid w:val="00E01418"/>
    <w:rsid w:val="00E017F0"/>
    <w:rsid w:val="00E01FAA"/>
    <w:rsid w:val="00E023AA"/>
    <w:rsid w:val="00E02A1E"/>
    <w:rsid w:val="00E031C3"/>
    <w:rsid w:val="00E034DF"/>
    <w:rsid w:val="00E035D7"/>
    <w:rsid w:val="00E037C7"/>
    <w:rsid w:val="00E038A0"/>
    <w:rsid w:val="00E03C41"/>
    <w:rsid w:val="00E03F01"/>
    <w:rsid w:val="00E04106"/>
    <w:rsid w:val="00E04202"/>
    <w:rsid w:val="00E0461E"/>
    <w:rsid w:val="00E04864"/>
    <w:rsid w:val="00E04A3B"/>
    <w:rsid w:val="00E04C7F"/>
    <w:rsid w:val="00E050F1"/>
    <w:rsid w:val="00E05403"/>
    <w:rsid w:val="00E05456"/>
    <w:rsid w:val="00E058FB"/>
    <w:rsid w:val="00E05DC6"/>
    <w:rsid w:val="00E05E03"/>
    <w:rsid w:val="00E05EBF"/>
    <w:rsid w:val="00E05FF4"/>
    <w:rsid w:val="00E0614A"/>
    <w:rsid w:val="00E06158"/>
    <w:rsid w:val="00E06B9D"/>
    <w:rsid w:val="00E06CB3"/>
    <w:rsid w:val="00E076C1"/>
    <w:rsid w:val="00E0771A"/>
    <w:rsid w:val="00E07854"/>
    <w:rsid w:val="00E07922"/>
    <w:rsid w:val="00E07966"/>
    <w:rsid w:val="00E0799B"/>
    <w:rsid w:val="00E07AFA"/>
    <w:rsid w:val="00E07C9D"/>
    <w:rsid w:val="00E07FEA"/>
    <w:rsid w:val="00E10668"/>
    <w:rsid w:val="00E108C4"/>
    <w:rsid w:val="00E10912"/>
    <w:rsid w:val="00E10BB0"/>
    <w:rsid w:val="00E10C55"/>
    <w:rsid w:val="00E113B7"/>
    <w:rsid w:val="00E1175A"/>
    <w:rsid w:val="00E11A1C"/>
    <w:rsid w:val="00E11EFD"/>
    <w:rsid w:val="00E11F2D"/>
    <w:rsid w:val="00E1277F"/>
    <w:rsid w:val="00E12788"/>
    <w:rsid w:val="00E12AEF"/>
    <w:rsid w:val="00E12CF1"/>
    <w:rsid w:val="00E12D5A"/>
    <w:rsid w:val="00E12ED7"/>
    <w:rsid w:val="00E13BCB"/>
    <w:rsid w:val="00E1400E"/>
    <w:rsid w:val="00E14019"/>
    <w:rsid w:val="00E14579"/>
    <w:rsid w:val="00E14684"/>
    <w:rsid w:val="00E146EC"/>
    <w:rsid w:val="00E147AD"/>
    <w:rsid w:val="00E149CA"/>
    <w:rsid w:val="00E14A52"/>
    <w:rsid w:val="00E14C8F"/>
    <w:rsid w:val="00E14E4F"/>
    <w:rsid w:val="00E14F55"/>
    <w:rsid w:val="00E1508A"/>
    <w:rsid w:val="00E15263"/>
    <w:rsid w:val="00E15ABC"/>
    <w:rsid w:val="00E1647E"/>
    <w:rsid w:val="00E1673B"/>
    <w:rsid w:val="00E16885"/>
    <w:rsid w:val="00E16DA6"/>
    <w:rsid w:val="00E16EBD"/>
    <w:rsid w:val="00E1753A"/>
    <w:rsid w:val="00E17DFE"/>
    <w:rsid w:val="00E200B1"/>
    <w:rsid w:val="00E2049F"/>
    <w:rsid w:val="00E20775"/>
    <w:rsid w:val="00E20B88"/>
    <w:rsid w:val="00E2123F"/>
    <w:rsid w:val="00E21467"/>
    <w:rsid w:val="00E214D3"/>
    <w:rsid w:val="00E216D0"/>
    <w:rsid w:val="00E21963"/>
    <w:rsid w:val="00E21A21"/>
    <w:rsid w:val="00E21B87"/>
    <w:rsid w:val="00E21BE8"/>
    <w:rsid w:val="00E22104"/>
    <w:rsid w:val="00E22720"/>
    <w:rsid w:val="00E2273D"/>
    <w:rsid w:val="00E22816"/>
    <w:rsid w:val="00E22DDE"/>
    <w:rsid w:val="00E22DF0"/>
    <w:rsid w:val="00E22FC0"/>
    <w:rsid w:val="00E232FE"/>
    <w:rsid w:val="00E23735"/>
    <w:rsid w:val="00E23740"/>
    <w:rsid w:val="00E24B30"/>
    <w:rsid w:val="00E252C4"/>
    <w:rsid w:val="00E25563"/>
    <w:rsid w:val="00E25E6A"/>
    <w:rsid w:val="00E267BA"/>
    <w:rsid w:val="00E26AFD"/>
    <w:rsid w:val="00E2712F"/>
    <w:rsid w:val="00E277C3"/>
    <w:rsid w:val="00E306D2"/>
    <w:rsid w:val="00E30700"/>
    <w:rsid w:val="00E30CFE"/>
    <w:rsid w:val="00E30FD2"/>
    <w:rsid w:val="00E313FA"/>
    <w:rsid w:val="00E31FD5"/>
    <w:rsid w:val="00E32040"/>
    <w:rsid w:val="00E33092"/>
    <w:rsid w:val="00E33095"/>
    <w:rsid w:val="00E33E36"/>
    <w:rsid w:val="00E33F57"/>
    <w:rsid w:val="00E34265"/>
    <w:rsid w:val="00E3448B"/>
    <w:rsid w:val="00E3483D"/>
    <w:rsid w:val="00E34C2D"/>
    <w:rsid w:val="00E34C5A"/>
    <w:rsid w:val="00E34FC9"/>
    <w:rsid w:val="00E35049"/>
    <w:rsid w:val="00E350E9"/>
    <w:rsid w:val="00E3514E"/>
    <w:rsid w:val="00E35329"/>
    <w:rsid w:val="00E35594"/>
    <w:rsid w:val="00E3560E"/>
    <w:rsid w:val="00E35E31"/>
    <w:rsid w:val="00E36451"/>
    <w:rsid w:val="00E36CBD"/>
    <w:rsid w:val="00E36D17"/>
    <w:rsid w:val="00E36EC0"/>
    <w:rsid w:val="00E37071"/>
    <w:rsid w:val="00E37296"/>
    <w:rsid w:val="00E375A0"/>
    <w:rsid w:val="00E37BEB"/>
    <w:rsid w:val="00E37C4E"/>
    <w:rsid w:val="00E400BA"/>
    <w:rsid w:val="00E405A4"/>
    <w:rsid w:val="00E40647"/>
    <w:rsid w:val="00E40751"/>
    <w:rsid w:val="00E410C6"/>
    <w:rsid w:val="00E41164"/>
    <w:rsid w:val="00E41497"/>
    <w:rsid w:val="00E416CC"/>
    <w:rsid w:val="00E417CE"/>
    <w:rsid w:val="00E41BE7"/>
    <w:rsid w:val="00E42083"/>
    <w:rsid w:val="00E421F3"/>
    <w:rsid w:val="00E42423"/>
    <w:rsid w:val="00E43106"/>
    <w:rsid w:val="00E4369D"/>
    <w:rsid w:val="00E436BF"/>
    <w:rsid w:val="00E43734"/>
    <w:rsid w:val="00E437E6"/>
    <w:rsid w:val="00E43A06"/>
    <w:rsid w:val="00E43A6C"/>
    <w:rsid w:val="00E4420C"/>
    <w:rsid w:val="00E44319"/>
    <w:rsid w:val="00E44459"/>
    <w:rsid w:val="00E44593"/>
    <w:rsid w:val="00E4459B"/>
    <w:rsid w:val="00E447BB"/>
    <w:rsid w:val="00E44968"/>
    <w:rsid w:val="00E44CE9"/>
    <w:rsid w:val="00E44DEA"/>
    <w:rsid w:val="00E459CC"/>
    <w:rsid w:val="00E45A3C"/>
    <w:rsid w:val="00E45C01"/>
    <w:rsid w:val="00E45EA9"/>
    <w:rsid w:val="00E45ED9"/>
    <w:rsid w:val="00E45F68"/>
    <w:rsid w:val="00E45FD1"/>
    <w:rsid w:val="00E45FDF"/>
    <w:rsid w:val="00E46169"/>
    <w:rsid w:val="00E46577"/>
    <w:rsid w:val="00E4683D"/>
    <w:rsid w:val="00E46E34"/>
    <w:rsid w:val="00E47706"/>
    <w:rsid w:val="00E477DA"/>
    <w:rsid w:val="00E47A41"/>
    <w:rsid w:val="00E47A93"/>
    <w:rsid w:val="00E47ADC"/>
    <w:rsid w:val="00E47C98"/>
    <w:rsid w:val="00E5020D"/>
    <w:rsid w:val="00E50E0B"/>
    <w:rsid w:val="00E50E11"/>
    <w:rsid w:val="00E511AE"/>
    <w:rsid w:val="00E51690"/>
    <w:rsid w:val="00E517FD"/>
    <w:rsid w:val="00E51B78"/>
    <w:rsid w:val="00E51C3E"/>
    <w:rsid w:val="00E51D05"/>
    <w:rsid w:val="00E5239E"/>
    <w:rsid w:val="00E52896"/>
    <w:rsid w:val="00E52910"/>
    <w:rsid w:val="00E52BCB"/>
    <w:rsid w:val="00E52CB0"/>
    <w:rsid w:val="00E533E2"/>
    <w:rsid w:val="00E534CE"/>
    <w:rsid w:val="00E53DF7"/>
    <w:rsid w:val="00E5401B"/>
    <w:rsid w:val="00E54261"/>
    <w:rsid w:val="00E54CB4"/>
    <w:rsid w:val="00E54DC7"/>
    <w:rsid w:val="00E54F3E"/>
    <w:rsid w:val="00E55179"/>
    <w:rsid w:val="00E5539D"/>
    <w:rsid w:val="00E5592F"/>
    <w:rsid w:val="00E559ED"/>
    <w:rsid w:val="00E566CC"/>
    <w:rsid w:val="00E56FA3"/>
    <w:rsid w:val="00E5736C"/>
    <w:rsid w:val="00E57718"/>
    <w:rsid w:val="00E57949"/>
    <w:rsid w:val="00E57C19"/>
    <w:rsid w:val="00E57C43"/>
    <w:rsid w:val="00E57F35"/>
    <w:rsid w:val="00E6056A"/>
    <w:rsid w:val="00E607DA"/>
    <w:rsid w:val="00E61087"/>
    <w:rsid w:val="00E611A9"/>
    <w:rsid w:val="00E61BA5"/>
    <w:rsid w:val="00E6248E"/>
    <w:rsid w:val="00E6279C"/>
    <w:rsid w:val="00E628D0"/>
    <w:rsid w:val="00E62AA8"/>
    <w:rsid w:val="00E62D47"/>
    <w:rsid w:val="00E62DB2"/>
    <w:rsid w:val="00E62E5B"/>
    <w:rsid w:val="00E63915"/>
    <w:rsid w:val="00E63E3F"/>
    <w:rsid w:val="00E6430B"/>
    <w:rsid w:val="00E643B7"/>
    <w:rsid w:val="00E64502"/>
    <w:rsid w:val="00E645DF"/>
    <w:rsid w:val="00E6479C"/>
    <w:rsid w:val="00E64A32"/>
    <w:rsid w:val="00E64A40"/>
    <w:rsid w:val="00E65216"/>
    <w:rsid w:val="00E654A9"/>
    <w:rsid w:val="00E658B1"/>
    <w:rsid w:val="00E659C7"/>
    <w:rsid w:val="00E65B5B"/>
    <w:rsid w:val="00E660E8"/>
    <w:rsid w:val="00E66BDD"/>
    <w:rsid w:val="00E66FBD"/>
    <w:rsid w:val="00E66FD6"/>
    <w:rsid w:val="00E67546"/>
    <w:rsid w:val="00E67AC4"/>
    <w:rsid w:val="00E67BEF"/>
    <w:rsid w:val="00E7007A"/>
    <w:rsid w:val="00E70240"/>
    <w:rsid w:val="00E7035A"/>
    <w:rsid w:val="00E7079F"/>
    <w:rsid w:val="00E70A2E"/>
    <w:rsid w:val="00E713F6"/>
    <w:rsid w:val="00E71622"/>
    <w:rsid w:val="00E71933"/>
    <w:rsid w:val="00E7194C"/>
    <w:rsid w:val="00E71A0A"/>
    <w:rsid w:val="00E71BF4"/>
    <w:rsid w:val="00E71FD2"/>
    <w:rsid w:val="00E72243"/>
    <w:rsid w:val="00E72A71"/>
    <w:rsid w:val="00E7374E"/>
    <w:rsid w:val="00E73954"/>
    <w:rsid w:val="00E739DA"/>
    <w:rsid w:val="00E7435F"/>
    <w:rsid w:val="00E74881"/>
    <w:rsid w:val="00E74C93"/>
    <w:rsid w:val="00E75160"/>
    <w:rsid w:val="00E7527F"/>
    <w:rsid w:val="00E75CCC"/>
    <w:rsid w:val="00E75E2E"/>
    <w:rsid w:val="00E7654A"/>
    <w:rsid w:val="00E76D1D"/>
    <w:rsid w:val="00E771B7"/>
    <w:rsid w:val="00E77700"/>
    <w:rsid w:val="00E778F3"/>
    <w:rsid w:val="00E7790E"/>
    <w:rsid w:val="00E77CE0"/>
    <w:rsid w:val="00E77CE1"/>
    <w:rsid w:val="00E77D3B"/>
    <w:rsid w:val="00E77EB8"/>
    <w:rsid w:val="00E77FDB"/>
    <w:rsid w:val="00E800BA"/>
    <w:rsid w:val="00E804C1"/>
    <w:rsid w:val="00E808C1"/>
    <w:rsid w:val="00E80E27"/>
    <w:rsid w:val="00E817C7"/>
    <w:rsid w:val="00E8183E"/>
    <w:rsid w:val="00E81DE3"/>
    <w:rsid w:val="00E82446"/>
    <w:rsid w:val="00E82794"/>
    <w:rsid w:val="00E82837"/>
    <w:rsid w:val="00E82847"/>
    <w:rsid w:val="00E82888"/>
    <w:rsid w:val="00E828E8"/>
    <w:rsid w:val="00E82B29"/>
    <w:rsid w:val="00E82B47"/>
    <w:rsid w:val="00E82C7C"/>
    <w:rsid w:val="00E83BF3"/>
    <w:rsid w:val="00E84289"/>
    <w:rsid w:val="00E842D4"/>
    <w:rsid w:val="00E84370"/>
    <w:rsid w:val="00E84775"/>
    <w:rsid w:val="00E84AB2"/>
    <w:rsid w:val="00E8526D"/>
    <w:rsid w:val="00E853F0"/>
    <w:rsid w:val="00E8586D"/>
    <w:rsid w:val="00E85C10"/>
    <w:rsid w:val="00E85CA8"/>
    <w:rsid w:val="00E85D66"/>
    <w:rsid w:val="00E86779"/>
    <w:rsid w:val="00E87A28"/>
    <w:rsid w:val="00E87F83"/>
    <w:rsid w:val="00E9015A"/>
    <w:rsid w:val="00E902B0"/>
    <w:rsid w:val="00E902F3"/>
    <w:rsid w:val="00E9090F"/>
    <w:rsid w:val="00E90AA1"/>
    <w:rsid w:val="00E90C49"/>
    <w:rsid w:val="00E90F3A"/>
    <w:rsid w:val="00E91272"/>
    <w:rsid w:val="00E91820"/>
    <w:rsid w:val="00E91B6A"/>
    <w:rsid w:val="00E91BFB"/>
    <w:rsid w:val="00E91CA4"/>
    <w:rsid w:val="00E91D8D"/>
    <w:rsid w:val="00E92234"/>
    <w:rsid w:val="00E92352"/>
    <w:rsid w:val="00E92562"/>
    <w:rsid w:val="00E925D8"/>
    <w:rsid w:val="00E9265A"/>
    <w:rsid w:val="00E9268D"/>
    <w:rsid w:val="00E926CB"/>
    <w:rsid w:val="00E9271E"/>
    <w:rsid w:val="00E92762"/>
    <w:rsid w:val="00E92AFD"/>
    <w:rsid w:val="00E937D1"/>
    <w:rsid w:val="00E93A27"/>
    <w:rsid w:val="00E93D89"/>
    <w:rsid w:val="00E9418B"/>
    <w:rsid w:val="00E944C2"/>
    <w:rsid w:val="00E94646"/>
    <w:rsid w:val="00E946A6"/>
    <w:rsid w:val="00E94782"/>
    <w:rsid w:val="00E948EF"/>
    <w:rsid w:val="00E95172"/>
    <w:rsid w:val="00E95502"/>
    <w:rsid w:val="00E958CE"/>
    <w:rsid w:val="00E95CE9"/>
    <w:rsid w:val="00E964BC"/>
    <w:rsid w:val="00E96B22"/>
    <w:rsid w:val="00E96BB8"/>
    <w:rsid w:val="00E96F83"/>
    <w:rsid w:val="00E97849"/>
    <w:rsid w:val="00E97898"/>
    <w:rsid w:val="00E9792D"/>
    <w:rsid w:val="00E97AA6"/>
    <w:rsid w:val="00E97E74"/>
    <w:rsid w:val="00E97FCC"/>
    <w:rsid w:val="00EA0636"/>
    <w:rsid w:val="00EA0CE0"/>
    <w:rsid w:val="00EA0D03"/>
    <w:rsid w:val="00EA116F"/>
    <w:rsid w:val="00EA133A"/>
    <w:rsid w:val="00EA159E"/>
    <w:rsid w:val="00EA16BA"/>
    <w:rsid w:val="00EA1BFE"/>
    <w:rsid w:val="00EA1E16"/>
    <w:rsid w:val="00EA1F22"/>
    <w:rsid w:val="00EA2019"/>
    <w:rsid w:val="00EA24B2"/>
    <w:rsid w:val="00EA27A6"/>
    <w:rsid w:val="00EA27D4"/>
    <w:rsid w:val="00EA37E6"/>
    <w:rsid w:val="00EA3B95"/>
    <w:rsid w:val="00EA3EC0"/>
    <w:rsid w:val="00EA3F78"/>
    <w:rsid w:val="00EA43BF"/>
    <w:rsid w:val="00EA4925"/>
    <w:rsid w:val="00EA4C3C"/>
    <w:rsid w:val="00EA5534"/>
    <w:rsid w:val="00EA55F9"/>
    <w:rsid w:val="00EA5FF9"/>
    <w:rsid w:val="00EA600D"/>
    <w:rsid w:val="00EA6084"/>
    <w:rsid w:val="00EA640C"/>
    <w:rsid w:val="00EA7128"/>
    <w:rsid w:val="00EA761E"/>
    <w:rsid w:val="00EA7A92"/>
    <w:rsid w:val="00EA7D23"/>
    <w:rsid w:val="00EB0106"/>
    <w:rsid w:val="00EB0532"/>
    <w:rsid w:val="00EB1621"/>
    <w:rsid w:val="00EB1756"/>
    <w:rsid w:val="00EB1ACB"/>
    <w:rsid w:val="00EB20DD"/>
    <w:rsid w:val="00EB32E0"/>
    <w:rsid w:val="00EB3C9F"/>
    <w:rsid w:val="00EB3E2E"/>
    <w:rsid w:val="00EB3E50"/>
    <w:rsid w:val="00EB406E"/>
    <w:rsid w:val="00EB452A"/>
    <w:rsid w:val="00EB4605"/>
    <w:rsid w:val="00EB4C59"/>
    <w:rsid w:val="00EB4E23"/>
    <w:rsid w:val="00EB5072"/>
    <w:rsid w:val="00EB5455"/>
    <w:rsid w:val="00EB549C"/>
    <w:rsid w:val="00EB54D1"/>
    <w:rsid w:val="00EB564C"/>
    <w:rsid w:val="00EB575A"/>
    <w:rsid w:val="00EB5A54"/>
    <w:rsid w:val="00EB5AD8"/>
    <w:rsid w:val="00EB63FA"/>
    <w:rsid w:val="00EB640C"/>
    <w:rsid w:val="00EB6455"/>
    <w:rsid w:val="00EB66CC"/>
    <w:rsid w:val="00EB67BA"/>
    <w:rsid w:val="00EB6A01"/>
    <w:rsid w:val="00EB6A85"/>
    <w:rsid w:val="00EB6AB6"/>
    <w:rsid w:val="00EB6B14"/>
    <w:rsid w:val="00EB717F"/>
    <w:rsid w:val="00EB7296"/>
    <w:rsid w:val="00EB74F9"/>
    <w:rsid w:val="00EB7514"/>
    <w:rsid w:val="00EB7615"/>
    <w:rsid w:val="00EB796A"/>
    <w:rsid w:val="00EB796E"/>
    <w:rsid w:val="00EB7EC2"/>
    <w:rsid w:val="00EC0124"/>
    <w:rsid w:val="00EC0458"/>
    <w:rsid w:val="00EC0913"/>
    <w:rsid w:val="00EC0A47"/>
    <w:rsid w:val="00EC11A0"/>
    <w:rsid w:val="00EC14D4"/>
    <w:rsid w:val="00EC16C3"/>
    <w:rsid w:val="00EC17A7"/>
    <w:rsid w:val="00EC19EB"/>
    <w:rsid w:val="00EC1E9C"/>
    <w:rsid w:val="00EC20EA"/>
    <w:rsid w:val="00EC20FA"/>
    <w:rsid w:val="00EC27C9"/>
    <w:rsid w:val="00EC293C"/>
    <w:rsid w:val="00EC29B0"/>
    <w:rsid w:val="00EC3210"/>
    <w:rsid w:val="00EC36B9"/>
    <w:rsid w:val="00EC378A"/>
    <w:rsid w:val="00EC3DC2"/>
    <w:rsid w:val="00EC421F"/>
    <w:rsid w:val="00EC44A6"/>
    <w:rsid w:val="00EC4821"/>
    <w:rsid w:val="00EC482D"/>
    <w:rsid w:val="00EC4914"/>
    <w:rsid w:val="00EC4AE6"/>
    <w:rsid w:val="00EC4B6E"/>
    <w:rsid w:val="00EC4CEC"/>
    <w:rsid w:val="00EC4D06"/>
    <w:rsid w:val="00EC4DAA"/>
    <w:rsid w:val="00EC536B"/>
    <w:rsid w:val="00EC53D0"/>
    <w:rsid w:val="00EC5868"/>
    <w:rsid w:val="00EC5D0A"/>
    <w:rsid w:val="00EC5ED7"/>
    <w:rsid w:val="00EC607F"/>
    <w:rsid w:val="00EC61FF"/>
    <w:rsid w:val="00EC6B86"/>
    <w:rsid w:val="00EC6BBD"/>
    <w:rsid w:val="00EC6F22"/>
    <w:rsid w:val="00EC702D"/>
    <w:rsid w:val="00EC7549"/>
    <w:rsid w:val="00EC75DF"/>
    <w:rsid w:val="00EC7ACB"/>
    <w:rsid w:val="00EC7BE7"/>
    <w:rsid w:val="00EC7FC8"/>
    <w:rsid w:val="00EC7FD5"/>
    <w:rsid w:val="00ED00AB"/>
    <w:rsid w:val="00ED0433"/>
    <w:rsid w:val="00ED04B3"/>
    <w:rsid w:val="00ED054A"/>
    <w:rsid w:val="00ED05AE"/>
    <w:rsid w:val="00ED0E85"/>
    <w:rsid w:val="00ED1323"/>
    <w:rsid w:val="00ED1391"/>
    <w:rsid w:val="00ED1549"/>
    <w:rsid w:val="00ED1A4B"/>
    <w:rsid w:val="00ED1F7E"/>
    <w:rsid w:val="00ED2ACE"/>
    <w:rsid w:val="00ED2B84"/>
    <w:rsid w:val="00ED2C13"/>
    <w:rsid w:val="00ED2E88"/>
    <w:rsid w:val="00ED3150"/>
    <w:rsid w:val="00ED3705"/>
    <w:rsid w:val="00ED3724"/>
    <w:rsid w:val="00ED373C"/>
    <w:rsid w:val="00ED396A"/>
    <w:rsid w:val="00ED3C48"/>
    <w:rsid w:val="00ED40EF"/>
    <w:rsid w:val="00ED50CF"/>
    <w:rsid w:val="00ED554B"/>
    <w:rsid w:val="00ED5568"/>
    <w:rsid w:val="00ED5804"/>
    <w:rsid w:val="00ED5C58"/>
    <w:rsid w:val="00ED698F"/>
    <w:rsid w:val="00ED6B3E"/>
    <w:rsid w:val="00ED773B"/>
    <w:rsid w:val="00EE0216"/>
    <w:rsid w:val="00EE03C1"/>
    <w:rsid w:val="00EE0806"/>
    <w:rsid w:val="00EE0FE0"/>
    <w:rsid w:val="00EE10D4"/>
    <w:rsid w:val="00EE13AD"/>
    <w:rsid w:val="00EE1955"/>
    <w:rsid w:val="00EE1FF5"/>
    <w:rsid w:val="00EE25E3"/>
    <w:rsid w:val="00EE2D30"/>
    <w:rsid w:val="00EE3035"/>
    <w:rsid w:val="00EE457C"/>
    <w:rsid w:val="00EE4731"/>
    <w:rsid w:val="00EE4AE9"/>
    <w:rsid w:val="00EE4CC4"/>
    <w:rsid w:val="00EE50A9"/>
    <w:rsid w:val="00EE51A0"/>
    <w:rsid w:val="00EE52A6"/>
    <w:rsid w:val="00EE5475"/>
    <w:rsid w:val="00EE5607"/>
    <w:rsid w:val="00EE5706"/>
    <w:rsid w:val="00EE570E"/>
    <w:rsid w:val="00EE5DC7"/>
    <w:rsid w:val="00EE6040"/>
    <w:rsid w:val="00EE688C"/>
    <w:rsid w:val="00EE6D64"/>
    <w:rsid w:val="00EE6DF6"/>
    <w:rsid w:val="00EE7514"/>
    <w:rsid w:val="00EE7CB1"/>
    <w:rsid w:val="00EF0366"/>
    <w:rsid w:val="00EF0756"/>
    <w:rsid w:val="00EF07D7"/>
    <w:rsid w:val="00EF0D89"/>
    <w:rsid w:val="00EF0E54"/>
    <w:rsid w:val="00EF133A"/>
    <w:rsid w:val="00EF146E"/>
    <w:rsid w:val="00EF15B8"/>
    <w:rsid w:val="00EF1913"/>
    <w:rsid w:val="00EF1915"/>
    <w:rsid w:val="00EF1C32"/>
    <w:rsid w:val="00EF2F33"/>
    <w:rsid w:val="00EF31BA"/>
    <w:rsid w:val="00EF3479"/>
    <w:rsid w:val="00EF36B1"/>
    <w:rsid w:val="00EF3758"/>
    <w:rsid w:val="00EF416B"/>
    <w:rsid w:val="00EF4225"/>
    <w:rsid w:val="00EF427A"/>
    <w:rsid w:val="00EF44D7"/>
    <w:rsid w:val="00EF45CC"/>
    <w:rsid w:val="00EF4D61"/>
    <w:rsid w:val="00EF4DD0"/>
    <w:rsid w:val="00EF52F9"/>
    <w:rsid w:val="00EF54D9"/>
    <w:rsid w:val="00EF56E2"/>
    <w:rsid w:val="00EF5962"/>
    <w:rsid w:val="00EF5D64"/>
    <w:rsid w:val="00EF5E1A"/>
    <w:rsid w:val="00EF5E8D"/>
    <w:rsid w:val="00EF66B4"/>
    <w:rsid w:val="00EF6804"/>
    <w:rsid w:val="00EF6FBA"/>
    <w:rsid w:val="00EF717A"/>
    <w:rsid w:val="00EF71E9"/>
    <w:rsid w:val="00EF76DC"/>
    <w:rsid w:val="00EF777E"/>
    <w:rsid w:val="00EF783B"/>
    <w:rsid w:val="00EF7D10"/>
    <w:rsid w:val="00EF7D19"/>
    <w:rsid w:val="00EF7DE9"/>
    <w:rsid w:val="00F00009"/>
    <w:rsid w:val="00F000A3"/>
    <w:rsid w:val="00F0011F"/>
    <w:rsid w:val="00F0035D"/>
    <w:rsid w:val="00F00751"/>
    <w:rsid w:val="00F00877"/>
    <w:rsid w:val="00F009AC"/>
    <w:rsid w:val="00F00AA0"/>
    <w:rsid w:val="00F00D48"/>
    <w:rsid w:val="00F00E65"/>
    <w:rsid w:val="00F014CE"/>
    <w:rsid w:val="00F01DB7"/>
    <w:rsid w:val="00F01FAA"/>
    <w:rsid w:val="00F022E7"/>
    <w:rsid w:val="00F022EC"/>
    <w:rsid w:val="00F02538"/>
    <w:rsid w:val="00F0266B"/>
    <w:rsid w:val="00F02673"/>
    <w:rsid w:val="00F02D0B"/>
    <w:rsid w:val="00F03AF2"/>
    <w:rsid w:val="00F04132"/>
    <w:rsid w:val="00F04370"/>
    <w:rsid w:val="00F043C4"/>
    <w:rsid w:val="00F04507"/>
    <w:rsid w:val="00F0455D"/>
    <w:rsid w:val="00F04830"/>
    <w:rsid w:val="00F04BCC"/>
    <w:rsid w:val="00F04C24"/>
    <w:rsid w:val="00F04C3A"/>
    <w:rsid w:val="00F04C84"/>
    <w:rsid w:val="00F04EA8"/>
    <w:rsid w:val="00F05243"/>
    <w:rsid w:val="00F05618"/>
    <w:rsid w:val="00F0562C"/>
    <w:rsid w:val="00F056DF"/>
    <w:rsid w:val="00F056FC"/>
    <w:rsid w:val="00F05A25"/>
    <w:rsid w:val="00F05E4F"/>
    <w:rsid w:val="00F05F39"/>
    <w:rsid w:val="00F05FB8"/>
    <w:rsid w:val="00F06189"/>
    <w:rsid w:val="00F06550"/>
    <w:rsid w:val="00F068E5"/>
    <w:rsid w:val="00F06E03"/>
    <w:rsid w:val="00F06E04"/>
    <w:rsid w:val="00F07456"/>
    <w:rsid w:val="00F0772C"/>
    <w:rsid w:val="00F0780D"/>
    <w:rsid w:val="00F0783D"/>
    <w:rsid w:val="00F07931"/>
    <w:rsid w:val="00F07F01"/>
    <w:rsid w:val="00F07F2D"/>
    <w:rsid w:val="00F10056"/>
    <w:rsid w:val="00F101B8"/>
    <w:rsid w:val="00F10515"/>
    <w:rsid w:val="00F10879"/>
    <w:rsid w:val="00F10EE1"/>
    <w:rsid w:val="00F1113A"/>
    <w:rsid w:val="00F11152"/>
    <w:rsid w:val="00F114CE"/>
    <w:rsid w:val="00F11D60"/>
    <w:rsid w:val="00F1259E"/>
    <w:rsid w:val="00F12BDC"/>
    <w:rsid w:val="00F13652"/>
    <w:rsid w:val="00F13703"/>
    <w:rsid w:val="00F1383D"/>
    <w:rsid w:val="00F1393A"/>
    <w:rsid w:val="00F13B31"/>
    <w:rsid w:val="00F141A5"/>
    <w:rsid w:val="00F146E8"/>
    <w:rsid w:val="00F147E8"/>
    <w:rsid w:val="00F1488B"/>
    <w:rsid w:val="00F14E73"/>
    <w:rsid w:val="00F1501D"/>
    <w:rsid w:val="00F15179"/>
    <w:rsid w:val="00F15532"/>
    <w:rsid w:val="00F159C8"/>
    <w:rsid w:val="00F15DAC"/>
    <w:rsid w:val="00F15E84"/>
    <w:rsid w:val="00F162FB"/>
    <w:rsid w:val="00F16425"/>
    <w:rsid w:val="00F16436"/>
    <w:rsid w:val="00F16467"/>
    <w:rsid w:val="00F166B2"/>
    <w:rsid w:val="00F16A52"/>
    <w:rsid w:val="00F16D1D"/>
    <w:rsid w:val="00F1732F"/>
    <w:rsid w:val="00F1737E"/>
    <w:rsid w:val="00F1755E"/>
    <w:rsid w:val="00F17DB4"/>
    <w:rsid w:val="00F17E11"/>
    <w:rsid w:val="00F17FBD"/>
    <w:rsid w:val="00F20250"/>
    <w:rsid w:val="00F202EA"/>
    <w:rsid w:val="00F203C1"/>
    <w:rsid w:val="00F20949"/>
    <w:rsid w:val="00F209F0"/>
    <w:rsid w:val="00F213F4"/>
    <w:rsid w:val="00F215D4"/>
    <w:rsid w:val="00F21741"/>
    <w:rsid w:val="00F219D2"/>
    <w:rsid w:val="00F21A8A"/>
    <w:rsid w:val="00F22561"/>
    <w:rsid w:val="00F22F1C"/>
    <w:rsid w:val="00F23ACD"/>
    <w:rsid w:val="00F23BE0"/>
    <w:rsid w:val="00F2404C"/>
    <w:rsid w:val="00F24747"/>
    <w:rsid w:val="00F248AB"/>
    <w:rsid w:val="00F24A11"/>
    <w:rsid w:val="00F24AC8"/>
    <w:rsid w:val="00F24C87"/>
    <w:rsid w:val="00F24EEE"/>
    <w:rsid w:val="00F25556"/>
    <w:rsid w:val="00F25D74"/>
    <w:rsid w:val="00F25EE1"/>
    <w:rsid w:val="00F26642"/>
    <w:rsid w:val="00F26BAF"/>
    <w:rsid w:val="00F26CD2"/>
    <w:rsid w:val="00F26E60"/>
    <w:rsid w:val="00F27107"/>
    <w:rsid w:val="00F27677"/>
    <w:rsid w:val="00F2783A"/>
    <w:rsid w:val="00F279E4"/>
    <w:rsid w:val="00F27BFC"/>
    <w:rsid w:val="00F27F3F"/>
    <w:rsid w:val="00F304F7"/>
    <w:rsid w:val="00F3077A"/>
    <w:rsid w:val="00F30DD3"/>
    <w:rsid w:val="00F31E75"/>
    <w:rsid w:val="00F31F5C"/>
    <w:rsid w:val="00F31F60"/>
    <w:rsid w:val="00F31F70"/>
    <w:rsid w:val="00F31F7E"/>
    <w:rsid w:val="00F32032"/>
    <w:rsid w:val="00F320BF"/>
    <w:rsid w:val="00F321AA"/>
    <w:rsid w:val="00F32324"/>
    <w:rsid w:val="00F32357"/>
    <w:rsid w:val="00F3239A"/>
    <w:rsid w:val="00F323EB"/>
    <w:rsid w:val="00F32AD9"/>
    <w:rsid w:val="00F32B4C"/>
    <w:rsid w:val="00F32D42"/>
    <w:rsid w:val="00F32EE8"/>
    <w:rsid w:val="00F32F1C"/>
    <w:rsid w:val="00F32F5C"/>
    <w:rsid w:val="00F32FC2"/>
    <w:rsid w:val="00F3300F"/>
    <w:rsid w:val="00F33296"/>
    <w:rsid w:val="00F333C1"/>
    <w:rsid w:val="00F334B2"/>
    <w:rsid w:val="00F33A01"/>
    <w:rsid w:val="00F34259"/>
    <w:rsid w:val="00F3439F"/>
    <w:rsid w:val="00F344EB"/>
    <w:rsid w:val="00F34655"/>
    <w:rsid w:val="00F34C91"/>
    <w:rsid w:val="00F350B3"/>
    <w:rsid w:val="00F357E1"/>
    <w:rsid w:val="00F3628E"/>
    <w:rsid w:val="00F362B7"/>
    <w:rsid w:val="00F3653F"/>
    <w:rsid w:val="00F36765"/>
    <w:rsid w:val="00F36875"/>
    <w:rsid w:val="00F36B7C"/>
    <w:rsid w:val="00F36FC6"/>
    <w:rsid w:val="00F37326"/>
    <w:rsid w:val="00F377A6"/>
    <w:rsid w:val="00F37A16"/>
    <w:rsid w:val="00F37EF2"/>
    <w:rsid w:val="00F40017"/>
    <w:rsid w:val="00F400D6"/>
    <w:rsid w:val="00F403FB"/>
    <w:rsid w:val="00F405D8"/>
    <w:rsid w:val="00F40A49"/>
    <w:rsid w:val="00F40EDC"/>
    <w:rsid w:val="00F41714"/>
    <w:rsid w:val="00F41958"/>
    <w:rsid w:val="00F420AF"/>
    <w:rsid w:val="00F422DD"/>
    <w:rsid w:val="00F42854"/>
    <w:rsid w:val="00F42B0C"/>
    <w:rsid w:val="00F42C02"/>
    <w:rsid w:val="00F42CFC"/>
    <w:rsid w:val="00F42D7B"/>
    <w:rsid w:val="00F4320D"/>
    <w:rsid w:val="00F43E1E"/>
    <w:rsid w:val="00F43F04"/>
    <w:rsid w:val="00F440D0"/>
    <w:rsid w:val="00F44203"/>
    <w:rsid w:val="00F44509"/>
    <w:rsid w:val="00F44883"/>
    <w:rsid w:val="00F44896"/>
    <w:rsid w:val="00F44A75"/>
    <w:rsid w:val="00F44B94"/>
    <w:rsid w:val="00F44C8E"/>
    <w:rsid w:val="00F450C0"/>
    <w:rsid w:val="00F452A9"/>
    <w:rsid w:val="00F4535B"/>
    <w:rsid w:val="00F45A03"/>
    <w:rsid w:val="00F47376"/>
    <w:rsid w:val="00F47675"/>
    <w:rsid w:val="00F47710"/>
    <w:rsid w:val="00F47C7E"/>
    <w:rsid w:val="00F47EE5"/>
    <w:rsid w:val="00F5062C"/>
    <w:rsid w:val="00F508FE"/>
    <w:rsid w:val="00F50ADF"/>
    <w:rsid w:val="00F50CD7"/>
    <w:rsid w:val="00F50DCD"/>
    <w:rsid w:val="00F50EFF"/>
    <w:rsid w:val="00F52617"/>
    <w:rsid w:val="00F52902"/>
    <w:rsid w:val="00F52C43"/>
    <w:rsid w:val="00F52C62"/>
    <w:rsid w:val="00F530B3"/>
    <w:rsid w:val="00F530ED"/>
    <w:rsid w:val="00F53195"/>
    <w:rsid w:val="00F53259"/>
    <w:rsid w:val="00F53374"/>
    <w:rsid w:val="00F536DC"/>
    <w:rsid w:val="00F537EF"/>
    <w:rsid w:val="00F53FDA"/>
    <w:rsid w:val="00F542D6"/>
    <w:rsid w:val="00F546E7"/>
    <w:rsid w:val="00F5485E"/>
    <w:rsid w:val="00F54B0F"/>
    <w:rsid w:val="00F55387"/>
    <w:rsid w:val="00F55772"/>
    <w:rsid w:val="00F55C17"/>
    <w:rsid w:val="00F560A9"/>
    <w:rsid w:val="00F5623F"/>
    <w:rsid w:val="00F56241"/>
    <w:rsid w:val="00F56442"/>
    <w:rsid w:val="00F56677"/>
    <w:rsid w:val="00F5701F"/>
    <w:rsid w:val="00F572C0"/>
    <w:rsid w:val="00F57F96"/>
    <w:rsid w:val="00F57FB8"/>
    <w:rsid w:val="00F601AF"/>
    <w:rsid w:val="00F60319"/>
    <w:rsid w:val="00F6034D"/>
    <w:rsid w:val="00F60B15"/>
    <w:rsid w:val="00F6112F"/>
    <w:rsid w:val="00F61231"/>
    <w:rsid w:val="00F61258"/>
    <w:rsid w:val="00F6125B"/>
    <w:rsid w:val="00F61700"/>
    <w:rsid w:val="00F6175C"/>
    <w:rsid w:val="00F61B7D"/>
    <w:rsid w:val="00F61CF1"/>
    <w:rsid w:val="00F6207E"/>
    <w:rsid w:val="00F620A4"/>
    <w:rsid w:val="00F62250"/>
    <w:rsid w:val="00F625C9"/>
    <w:rsid w:val="00F628C3"/>
    <w:rsid w:val="00F62FEE"/>
    <w:rsid w:val="00F63196"/>
    <w:rsid w:val="00F63313"/>
    <w:rsid w:val="00F63611"/>
    <w:rsid w:val="00F63B35"/>
    <w:rsid w:val="00F63D93"/>
    <w:rsid w:val="00F646A7"/>
    <w:rsid w:val="00F6496C"/>
    <w:rsid w:val="00F6508C"/>
    <w:rsid w:val="00F65096"/>
    <w:rsid w:val="00F6509C"/>
    <w:rsid w:val="00F65325"/>
    <w:rsid w:val="00F65A39"/>
    <w:rsid w:val="00F65C06"/>
    <w:rsid w:val="00F65F20"/>
    <w:rsid w:val="00F66262"/>
    <w:rsid w:val="00F6676D"/>
    <w:rsid w:val="00F6702E"/>
    <w:rsid w:val="00F674EE"/>
    <w:rsid w:val="00F6771C"/>
    <w:rsid w:val="00F67888"/>
    <w:rsid w:val="00F67B9D"/>
    <w:rsid w:val="00F67CF5"/>
    <w:rsid w:val="00F702D1"/>
    <w:rsid w:val="00F7067D"/>
    <w:rsid w:val="00F70C4D"/>
    <w:rsid w:val="00F70E54"/>
    <w:rsid w:val="00F710D2"/>
    <w:rsid w:val="00F71401"/>
    <w:rsid w:val="00F718F5"/>
    <w:rsid w:val="00F71B49"/>
    <w:rsid w:val="00F721C3"/>
    <w:rsid w:val="00F723A1"/>
    <w:rsid w:val="00F72474"/>
    <w:rsid w:val="00F729FC"/>
    <w:rsid w:val="00F72F9D"/>
    <w:rsid w:val="00F72FF4"/>
    <w:rsid w:val="00F732B5"/>
    <w:rsid w:val="00F733B5"/>
    <w:rsid w:val="00F73407"/>
    <w:rsid w:val="00F7348F"/>
    <w:rsid w:val="00F738CA"/>
    <w:rsid w:val="00F739DC"/>
    <w:rsid w:val="00F7466F"/>
    <w:rsid w:val="00F74848"/>
    <w:rsid w:val="00F74C7F"/>
    <w:rsid w:val="00F74CA1"/>
    <w:rsid w:val="00F74D28"/>
    <w:rsid w:val="00F74F4D"/>
    <w:rsid w:val="00F75484"/>
    <w:rsid w:val="00F758F8"/>
    <w:rsid w:val="00F75CC4"/>
    <w:rsid w:val="00F75E16"/>
    <w:rsid w:val="00F761F3"/>
    <w:rsid w:val="00F7639D"/>
    <w:rsid w:val="00F763AF"/>
    <w:rsid w:val="00F76423"/>
    <w:rsid w:val="00F7677C"/>
    <w:rsid w:val="00F76F8D"/>
    <w:rsid w:val="00F76FBA"/>
    <w:rsid w:val="00F775E2"/>
    <w:rsid w:val="00F77F59"/>
    <w:rsid w:val="00F8011B"/>
    <w:rsid w:val="00F80528"/>
    <w:rsid w:val="00F80880"/>
    <w:rsid w:val="00F80A29"/>
    <w:rsid w:val="00F80A84"/>
    <w:rsid w:val="00F80C27"/>
    <w:rsid w:val="00F8115D"/>
    <w:rsid w:val="00F8131F"/>
    <w:rsid w:val="00F818C8"/>
    <w:rsid w:val="00F8191C"/>
    <w:rsid w:val="00F81DD0"/>
    <w:rsid w:val="00F8213F"/>
    <w:rsid w:val="00F823CC"/>
    <w:rsid w:val="00F829FB"/>
    <w:rsid w:val="00F8321A"/>
    <w:rsid w:val="00F835D0"/>
    <w:rsid w:val="00F845A9"/>
    <w:rsid w:val="00F84680"/>
    <w:rsid w:val="00F84DFB"/>
    <w:rsid w:val="00F85123"/>
    <w:rsid w:val="00F85170"/>
    <w:rsid w:val="00F85423"/>
    <w:rsid w:val="00F857E2"/>
    <w:rsid w:val="00F85A44"/>
    <w:rsid w:val="00F85D4F"/>
    <w:rsid w:val="00F85DD8"/>
    <w:rsid w:val="00F8614A"/>
    <w:rsid w:val="00F86813"/>
    <w:rsid w:val="00F869DE"/>
    <w:rsid w:val="00F86F73"/>
    <w:rsid w:val="00F90155"/>
    <w:rsid w:val="00F9024F"/>
    <w:rsid w:val="00F9045E"/>
    <w:rsid w:val="00F9062D"/>
    <w:rsid w:val="00F90983"/>
    <w:rsid w:val="00F90C50"/>
    <w:rsid w:val="00F90D21"/>
    <w:rsid w:val="00F9108E"/>
    <w:rsid w:val="00F91733"/>
    <w:rsid w:val="00F9179B"/>
    <w:rsid w:val="00F91FAB"/>
    <w:rsid w:val="00F92114"/>
    <w:rsid w:val="00F92548"/>
    <w:rsid w:val="00F927B1"/>
    <w:rsid w:val="00F92B4C"/>
    <w:rsid w:val="00F92DFB"/>
    <w:rsid w:val="00F9308D"/>
    <w:rsid w:val="00F933A2"/>
    <w:rsid w:val="00F93401"/>
    <w:rsid w:val="00F93633"/>
    <w:rsid w:val="00F93737"/>
    <w:rsid w:val="00F93BA5"/>
    <w:rsid w:val="00F93C0F"/>
    <w:rsid w:val="00F93C2A"/>
    <w:rsid w:val="00F9404B"/>
    <w:rsid w:val="00F94050"/>
    <w:rsid w:val="00F94718"/>
    <w:rsid w:val="00F94A7A"/>
    <w:rsid w:val="00F95224"/>
    <w:rsid w:val="00F954AD"/>
    <w:rsid w:val="00F9551A"/>
    <w:rsid w:val="00F956A2"/>
    <w:rsid w:val="00F95C99"/>
    <w:rsid w:val="00F95CAE"/>
    <w:rsid w:val="00F963C9"/>
    <w:rsid w:val="00F96678"/>
    <w:rsid w:val="00F968F5"/>
    <w:rsid w:val="00F96941"/>
    <w:rsid w:val="00F96D19"/>
    <w:rsid w:val="00F97302"/>
    <w:rsid w:val="00F973DE"/>
    <w:rsid w:val="00F9778B"/>
    <w:rsid w:val="00F9792B"/>
    <w:rsid w:val="00F97A9F"/>
    <w:rsid w:val="00F97B46"/>
    <w:rsid w:val="00F97C0F"/>
    <w:rsid w:val="00F97C9E"/>
    <w:rsid w:val="00FA0CB0"/>
    <w:rsid w:val="00FA0E75"/>
    <w:rsid w:val="00FA0F29"/>
    <w:rsid w:val="00FA1025"/>
    <w:rsid w:val="00FA1548"/>
    <w:rsid w:val="00FA164D"/>
    <w:rsid w:val="00FA1B5E"/>
    <w:rsid w:val="00FA1CA1"/>
    <w:rsid w:val="00FA1DD5"/>
    <w:rsid w:val="00FA21CE"/>
    <w:rsid w:val="00FA2E56"/>
    <w:rsid w:val="00FA36B8"/>
    <w:rsid w:val="00FA3792"/>
    <w:rsid w:val="00FA3CAA"/>
    <w:rsid w:val="00FA3DDA"/>
    <w:rsid w:val="00FA44DC"/>
    <w:rsid w:val="00FA4D53"/>
    <w:rsid w:val="00FA51CA"/>
    <w:rsid w:val="00FA57FE"/>
    <w:rsid w:val="00FA5D7D"/>
    <w:rsid w:val="00FA5F38"/>
    <w:rsid w:val="00FA602A"/>
    <w:rsid w:val="00FA657F"/>
    <w:rsid w:val="00FA6A74"/>
    <w:rsid w:val="00FA6F1C"/>
    <w:rsid w:val="00FA7458"/>
    <w:rsid w:val="00FA783E"/>
    <w:rsid w:val="00FA7A59"/>
    <w:rsid w:val="00FA7D69"/>
    <w:rsid w:val="00FA7F70"/>
    <w:rsid w:val="00FB0164"/>
    <w:rsid w:val="00FB0200"/>
    <w:rsid w:val="00FB03BA"/>
    <w:rsid w:val="00FB0483"/>
    <w:rsid w:val="00FB0B1A"/>
    <w:rsid w:val="00FB11B7"/>
    <w:rsid w:val="00FB1550"/>
    <w:rsid w:val="00FB155B"/>
    <w:rsid w:val="00FB18AA"/>
    <w:rsid w:val="00FB1C93"/>
    <w:rsid w:val="00FB1E3D"/>
    <w:rsid w:val="00FB1EE5"/>
    <w:rsid w:val="00FB1FB7"/>
    <w:rsid w:val="00FB23A8"/>
    <w:rsid w:val="00FB2DF7"/>
    <w:rsid w:val="00FB3077"/>
    <w:rsid w:val="00FB33C1"/>
    <w:rsid w:val="00FB376A"/>
    <w:rsid w:val="00FB3B99"/>
    <w:rsid w:val="00FB3BE5"/>
    <w:rsid w:val="00FB3D65"/>
    <w:rsid w:val="00FB3ECB"/>
    <w:rsid w:val="00FB43C1"/>
    <w:rsid w:val="00FB4407"/>
    <w:rsid w:val="00FB445E"/>
    <w:rsid w:val="00FB49E5"/>
    <w:rsid w:val="00FB4B63"/>
    <w:rsid w:val="00FB4E2B"/>
    <w:rsid w:val="00FB4F83"/>
    <w:rsid w:val="00FB56B4"/>
    <w:rsid w:val="00FB5FBD"/>
    <w:rsid w:val="00FB677E"/>
    <w:rsid w:val="00FB6B5A"/>
    <w:rsid w:val="00FB6EE2"/>
    <w:rsid w:val="00FB7188"/>
    <w:rsid w:val="00FB71B3"/>
    <w:rsid w:val="00FB729B"/>
    <w:rsid w:val="00FB7523"/>
    <w:rsid w:val="00FB76B2"/>
    <w:rsid w:val="00FB76B6"/>
    <w:rsid w:val="00FB779B"/>
    <w:rsid w:val="00FB77AB"/>
    <w:rsid w:val="00FB7DC1"/>
    <w:rsid w:val="00FC05CB"/>
    <w:rsid w:val="00FC0606"/>
    <w:rsid w:val="00FC0A3F"/>
    <w:rsid w:val="00FC1055"/>
    <w:rsid w:val="00FC105F"/>
    <w:rsid w:val="00FC19AD"/>
    <w:rsid w:val="00FC1FC7"/>
    <w:rsid w:val="00FC2A85"/>
    <w:rsid w:val="00FC2C2A"/>
    <w:rsid w:val="00FC2E88"/>
    <w:rsid w:val="00FC303C"/>
    <w:rsid w:val="00FC3195"/>
    <w:rsid w:val="00FC31AA"/>
    <w:rsid w:val="00FC37EF"/>
    <w:rsid w:val="00FC3A22"/>
    <w:rsid w:val="00FC3AEE"/>
    <w:rsid w:val="00FC3BCF"/>
    <w:rsid w:val="00FC3C26"/>
    <w:rsid w:val="00FC3EB3"/>
    <w:rsid w:val="00FC404F"/>
    <w:rsid w:val="00FC416E"/>
    <w:rsid w:val="00FC4538"/>
    <w:rsid w:val="00FC4996"/>
    <w:rsid w:val="00FC4A2B"/>
    <w:rsid w:val="00FC544B"/>
    <w:rsid w:val="00FC551C"/>
    <w:rsid w:val="00FC5951"/>
    <w:rsid w:val="00FC5EC0"/>
    <w:rsid w:val="00FC602F"/>
    <w:rsid w:val="00FC6168"/>
    <w:rsid w:val="00FC67DB"/>
    <w:rsid w:val="00FC6A04"/>
    <w:rsid w:val="00FC7185"/>
    <w:rsid w:val="00FC71F5"/>
    <w:rsid w:val="00FC7260"/>
    <w:rsid w:val="00FC7549"/>
    <w:rsid w:val="00FC75C4"/>
    <w:rsid w:val="00FC75D2"/>
    <w:rsid w:val="00FC7830"/>
    <w:rsid w:val="00FC791C"/>
    <w:rsid w:val="00FC7F01"/>
    <w:rsid w:val="00FD0ABF"/>
    <w:rsid w:val="00FD0BC9"/>
    <w:rsid w:val="00FD10AE"/>
    <w:rsid w:val="00FD1654"/>
    <w:rsid w:val="00FD1829"/>
    <w:rsid w:val="00FD1BF4"/>
    <w:rsid w:val="00FD1D71"/>
    <w:rsid w:val="00FD1F3C"/>
    <w:rsid w:val="00FD2D0B"/>
    <w:rsid w:val="00FD32CB"/>
    <w:rsid w:val="00FD3750"/>
    <w:rsid w:val="00FD3878"/>
    <w:rsid w:val="00FD3C4D"/>
    <w:rsid w:val="00FD3D43"/>
    <w:rsid w:val="00FD439B"/>
    <w:rsid w:val="00FD43B3"/>
    <w:rsid w:val="00FD4697"/>
    <w:rsid w:val="00FD47D5"/>
    <w:rsid w:val="00FD4841"/>
    <w:rsid w:val="00FD4F7E"/>
    <w:rsid w:val="00FD505D"/>
    <w:rsid w:val="00FD5118"/>
    <w:rsid w:val="00FD56AE"/>
    <w:rsid w:val="00FD58C7"/>
    <w:rsid w:val="00FD5AFF"/>
    <w:rsid w:val="00FD6141"/>
    <w:rsid w:val="00FD63D0"/>
    <w:rsid w:val="00FD6CA6"/>
    <w:rsid w:val="00FD6EBE"/>
    <w:rsid w:val="00FD6EE5"/>
    <w:rsid w:val="00FD73E4"/>
    <w:rsid w:val="00FD75A6"/>
    <w:rsid w:val="00FD78B0"/>
    <w:rsid w:val="00FD7B5A"/>
    <w:rsid w:val="00FD7BCB"/>
    <w:rsid w:val="00FD7C55"/>
    <w:rsid w:val="00FE0136"/>
    <w:rsid w:val="00FE02B2"/>
    <w:rsid w:val="00FE04EE"/>
    <w:rsid w:val="00FE0657"/>
    <w:rsid w:val="00FE0808"/>
    <w:rsid w:val="00FE096A"/>
    <w:rsid w:val="00FE0BE7"/>
    <w:rsid w:val="00FE0D42"/>
    <w:rsid w:val="00FE1525"/>
    <w:rsid w:val="00FE17A1"/>
    <w:rsid w:val="00FE1A90"/>
    <w:rsid w:val="00FE1CA0"/>
    <w:rsid w:val="00FE20CC"/>
    <w:rsid w:val="00FE21D2"/>
    <w:rsid w:val="00FE2323"/>
    <w:rsid w:val="00FE233C"/>
    <w:rsid w:val="00FE24A5"/>
    <w:rsid w:val="00FE2659"/>
    <w:rsid w:val="00FE2769"/>
    <w:rsid w:val="00FE29C9"/>
    <w:rsid w:val="00FE2AF2"/>
    <w:rsid w:val="00FE2C94"/>
    <w:rsid w:val="00FE3224"/>
    <w:rsid w:val="00FE38A9"/>
    <w:rsid w:val="00FE3A72"/>
    <w:rsid w:val="00FE3DB9"/>
    <w:rsid w:val="00FE3DBF"/>
    <w:rsid w:val="00FE3F2B"/>
    <w:rsid w:val="00FE4168"/>
    <w:rsid w:val="00FE438D"/>
    <w:rsid w:val="00FE44B1"/>
    <w:rsid w:val="00FE49BD"/>
    <w:rsid w:val="00FE4A4F"/>
    <w:rsid w:val="00FE4F7D"/>
    <w:rsid w:val="00FE502B"/>
    <w:rsid w:val="00FE5213"/>
    <w:rsid w:val="00FE59DB"/>
    <w:rsid w:val="00FE5FD7"/>
    <w:rsid w:val="00FE6510"/>
    <w:rsid w:val="00FE65F3"/>
    <w:rsid w:val="00FE6C7B"/>
    <w:rsid w:val="00FE770B"/>
    <w:rsid w:val="00FE778C"/>
    <w:rsid w:val="00FE78AE"/>
    <w:rsid w:val="00FF04C7"/>
    <w:rsid w:val="00FF0503"/>
    <w:rsid w:val="00FF0959"/>
    <w:rsid w:val="00FF09E0"/>
    <w:rsid w:val="00FF09ED"/>
    <w:rsid w:val="00FF0F39"/>
    <w:rsid w:val="00FF11B0"/>
    <w:rsid w:val="00FF2A6B"/>
    <w:rsid w:val="00FF2ABA"/>
    <w:rsid w:val="00FF330B"/>
    <w:rsid w:val="00FF3876"/>
    <w:rsid w:val="00FF3B2F"/>
    <w:rsid w:val="00FF3CA3"/>
    <w:rsid w:val="00FF3CE0"/>
    <w:rsid w:val="00FF3FF5"/>
    <w:rsid w:val="00FF40BD"/>
    <w:rsid w:val="00FF49D5"/>
    <w:rsid w:val="00FF4DDC"/>
    <w:rsid w:val="00FF5616"/>
    <w:rsid w:val="00FF5ECF"/>
    <w:rsid w:val="00FF5F8B"/>
    <w:rsid w:val="00FF629E"/>
    <w:rsid w:val="00FF6F16"/>
    <w:rsid w:val="00FF70F5"/>
    <w:rsid w:val="00FF7202"/>
    <w:rsid w:val="00FF7350"/>
    <w:rsid w:val="00FF7A37"/>
    <w:rsid w:val="00FF7F11"/>
    <w:rsid w:val="01D153E9"/>
    <w:rsid w:val="027A0011"/>
    <w:rsid w:val="02B5E3D7"/>
    <w:rsid w:val="02E8B6B8"/>
    <w:rsid w:val="031563E9"/>
    <w:rsid w:val="0321DD6B"/>
    <w:rsid w:val="035551F5"/>
    <w:rsid w:val="039E7EBB"/>
    <w:rsid w:val="054AAAAE"/>
    <w:rsid w:val="055F7AB7"/>
    <w:rsid w:val="057083B8"/>
    <w:rsid w:val="05A5E8C4"/>
    <w:rsid w:val="06365F0E"/>
    <w:rsid w:val="0789C951"/>
    <w:rsid w:val="07C32E72"/>
    <w:rsid w:val="082C52AC"/>
    <w:rsid w:val="08394FEE"/>
    <w:rsid w:val="08AAFA00"/>
    <w:rsid w:val="091D9F18"/>
    <w:rsid w:val="093D6F5F"/>
    <w:rsid w:val="097691C4"/>
    <w:rsid w:val="0A3DC849"/>
    <w:rsid w:val="0A967AFA"/>
    <w:rsid w:val="0B244976"/>
    <w:rsid w:val="0DFC155D"/>
    <w:rsid w:val="0E96E836"/>
    <w:rsid w:val="0E9FEE81"/>
    <w:rsid w:val="0F1A3B84"/>
    <w:rsid w:val="0F6B36DD"/>
    <w:rsid w:val="1015FCE3"/>
    <w:rsid w:val="11632DC1"/>
    <w:rsid w:val="1163664E"/>
    <w:rsid w:val="116ED882"/>
    <w:rsid w:val="1293BAD2"/>
    <w:rsid w:val="12950083"/>
    <w:rsid w:val="14007F8E"/>
    <w:rsid w:val="14250E1F"/>
    <w:rsid w:val="148875DF"/>
    <w:rsid w:val="14C5F413"/>
    <w:rsid w:val="15F227A6"/>
    <w:rsid w:val="16B294F0"/>
    <w:rsid w:val="16E0FCBD"/>
    <w:rsid w:val="175B9B69"/>
    <w:rsid w:val="178DF807"/>
    <w:rsid w:val="183194FE"/>
    <w:rsid w:val="183D3D51"/>
    <w:rsid w:val="1892C863"/>
    <w:rsid w:val="18C00938"/>
    <w:rsid w:val="1A4CBE7C"/>
    <w:rsid w:val="1A6516F1"/>
    <w:rsid w:val="1AB0F77C"/>
    <w:rsid w:val="1AC1B210"/>
    <w:rsid w:val="1AF6130F"/>
    <w:rsid w:val="1BAE7993"/>
    <w:rsid w:val="1D3EF671"/>
    <w:rsid w:val="1D5B28E7"/>
    <w:rsid w:val="1D7CAE09"/>
    <w:rsid w:val="1DDBA789"/>
    <w:rsid w:val="1E8003E6"/>
    <w:rsid w:val="1EE02608"/>
    <w:rsid w:val="1F56B898"/>
    <w:rsid w:val="1F7FE18F"/>
    <w:rsid w:val="1FDE646F"/>
    <w:rsid w:val="204EE02A"/>
    <w:rsid w:val="2189553F"/>
    <w:rsid w:val="21D36753"/>
    <w:rsid w:val="21FE9E6D"/>
    <w:rsid w:val="220834BA"/>
    <w:rsid w:val="222AC3D6"/>
    <w:rsid w:val="227EE150"/>
    <w:rsid w:val="2290B63F"/>
    <w:rsid w:val="22B97B44"/>
    <w:rsid w:val="22ECBA88"/>
    <w:rsid w:val="2307B4EC"/>
    <w:rsid w:val="24DE394E"/>
    <w:rsid w:val="25034DA6"/>
    <w:rsid w:val="2556EB41"/>
    <w:rsid w:val="25F6E81A"/>
    <w:rsid w:val="2620DB5A"/>
    <w:rsid w:val="269B68B3"/>
    <w:rsid w:val="26C580B3"/>
    <w:rsid w:val="271CA0BD"/>
    <w:rsid w:val="271CF699"/>
    <w:rsid w:val="273B3D58"/>
    <w:rsid w:val="2779E6F5"/>
    <w:rsid w:val="27969CF5"/>
    <w:rsid w:val="27AB0CDC"/>
    <w:rsid w:val="27F27CE8"/>
    <w:rsid w:val="28A646E6"/>
    <w:rsid w:val="28CADC2E"/>
    <w:rsid w:val="2941E802"/>
    <w:rsid w:val="2ADEE330"/>
    <w:rsid w:val="2CEBA2B4"/>
    <w:rsid w:val="2E22FF39"/>
    <w:rsid w:val="2EC72BD9"/>
    <w:rsid w:val="2FD84EDF"/>
    <w:rsid w:val="31ADFB00"/>
    <w:rsid w:val="324196A6"/>
    <w:rsid w:val="32D62A3F"/>
    <w:rsid w:val="32FF9651"/>
    <w:rsid w:val="330E7977"/>
    <w:rsid w:val="336671A5"/>
    <w:rsid w:val="3488616F"/>
    <w:rsid w:val="34F37A3F"/>
    <w:rsid w:val="35A7DA62"/>
    <w:rsid w:val="362962A6"/>
    <w:rsid w:val="369E1267"/>
    <w:rsid w:val="36CB688C"/>
    <w:rsid w:val="3712EC6A"/>
    <w:rsid w:val="37B617D5"/>
    <w:rsid w:val="37C6C9FF"/>
    <w:rsid w:val="3823BDC8"/>
    <w:rsid w:val="38389732"/>
    <w:rsid w:val="38D8A230"/>
    <w:rsid w:val="392930B7"/>
    <w:rsid w:val="3972FD1E"/>
    <w:rsid w:val="3B86D8C9"/>
    <w:rsid w:val="3B92C615"/>
    <w:rsid w:val="3BF37199"/>
    <w:rsid w:val="3DBDD5F5"/>
    <w:rsid w:val="3E06D85A"/>
    <w:rsid w:val="3E4CFA06"/>
    <w:rsid w:val="3E9619AA"/>
    <w:rsid w:val="3ED9E6D9"/>
    <w:rsid w:val="3EF9BB18"/>
    <w:rsid w:val="407F3A95"/>
    <w:rsid w:val="4094AE09"/>
    <w:rsid w:val="43B57B8B"/>
    <w:rsid w:val="43D0A011"/>
    <w:rsid w:val="4447C4D1"/>
    <w:rsid w:val="44F977C4"/>
    <w:rsid w:val="45F42527"/>
    <w:rsid w:val="466A1FD6"/>
    <w:rsid w:val="468B574F"/>
    <w:rsid w:val="46954825"/>
    <w:rsid w:val="4764989D"/>
    <w:rsid w:val="488E01AE"/>
    <w:rsid w:val="4928FB82"/>
    <w:rsid w:val="49B07D38"/>
    <w:rsid w:val="4A78B9E6"/>
    <w:rsid w:val="4A97C258"/>
    <w:rsid w:val="4B03EE6F"/>
    <w:rsid w:val="4C537A23"/>
    <w:rsid w:val="4C97EBA8"/>
    <w:rsid w:val="4D134395"/>
    <w:rsid w:val="4D8A6CB8"/>
    <w:rsid w:val="4E0FBD42"/>
    <w:rsid w:val="4E1D8BCC"/>
    <w:rsid w:val="4EC3E460"/>
    <w:rsid w:val="4F57EE19"/>
    <w:rsid w:val="50B350CB"/>
    <w:rsid w:val="510ADD8C"/>
    <w:rsid w:val="5170829C"/>
    <w:rsid w:val="522F98EB"/>
    <w:rsid w:val="523E09DB"/>
    <w:rsid w:val="52B9EB70"/>
    <w:rsid w:val="531B6CD7"/>
    <w:rsid w:val="5370712E"/>
    <w:rsid w:val="53975583"/>
    <w:rsid w:val="53B20AEB"/>
    <w:rsid w:val="5494DE51"/>
    <w:rsid w:val="549983D0"/>
    <w:rsid w:val="55A9FE73"/>
    <w:rsid w:val="565B32A9"/>
    <w:rsid w:val="565EB9BC"/>
    <w:rsid w:val="56684088"/>
    <w:rsid w:val="5983415B"/>
    <w:rsid w:val="5992D36B"/>
    <w:rsid w:val="5A031EB2"/>
    <w:rsid w:val="5AF916B4"/>
    <w:rsid w:val="5AFA59FA"/>
    <w:rsid w:val="5B08C554"/>
    <w:rsid w:val="5C94E715"/>
    <w:rsid w:val="5D581FFC"/>
    <w:rsid w:val="5EE15C64"/>
    <w:rsid w:val="5FB7CB00"/>
    <w:rsid w:val="5FEC888A"/>
    <w:rsid w:val="6011931C"/>
    <w:rsid w:val="6230EF5F"/>
    <w:rsid w:val="6308D5A6"/>
    <w:rsid w:val="6375C2FB"/>
    <w:rsid w:val="63F7EB8C"/>
    <w:rsid w:val="640E24F6"/>
    <w:rsid w:val="64EBB4E4"/>
    <w:rsid w:val="6539A443"/>
    <w:rsid w:val="66582E16"/>
    <w:rsid w:val="66F1475B"/>
    <w:rsid w:val="677347B3"/>
    <w:rsid w:val="6779459E"/>
    <w:rsid w:val="67AEFD36"/>
    <w:rsid w:val="67D163BB"/>
    <w:rsid w:val="6811E7FE"/>
    <w:rsid w:val="6886EB2A"/>
    <w:rsid w:val="69EBEC0C"/>
    <w:rsid w:val="6A4E04B3"/>
    <w:rsid w:val="6BBCC3FC"/>
    <w:rsid w:val="6BDA60EB"/>
    <w:rsid w:val="6BE9D514"/>
    <w:rsid w:val="6C1F622C"/>
    <w:rsid w:val="6D85A575"/>
    <w:rsid w:val="6E276582"/>
    <w:rsid w:val="6E6BEC7D"/>
    <w:rsid w:val="6EB6F443"/>
    <w:rsid w:val="6EED5C77"/>
    <w:rsid w:val="6F060225"/>
    <w:rsid w:val="6F3E5AD7"/>
    <w:rsid w:val="6F7CD900"/>
    <w:rsid w:val="6F8A3447"/>
    <w:rsid w:val="6FFEDA53"/>
    <w:rsid w:val="7109E1C7"/>
    <w:rsid w:val="7155D685"/>
    <w:rsid w:val="720B32CC"/>
    <w:rsid w:val="72582557"/>
    <w:rsid w:val="737B106C"/>
    <w:rsid w:val="73A74D8C"/>
    <w:rsid w:val="73CA2147"/>
    <w:rsid w:val="74C8F0A4"/>
    <w:rsid w:val="755547ED"/>
    <w:rsid w:val="77680920"/>
    <w:rsid w:val="77AA65C1"/>
    <w:rsid w:val="799A3CB2"/>
    <w:rsid w:val="7A174E7C"/>
    <w:rsid w:val="7A1E6ED4"/>
    <w:rsid w:val="7AFD5C40"/>
    <w:rsid w:val="7AFDD3C6"/>
    <w:rsid w:val="7B06454F"/>
    <w:rsid w:val="7B0AB6AA"/>
    <w:rsid w:val="7B132752"/>
    <w:rsid w:val="7B33BAED"/>
    <w:rsid w:val="7B7D0B5C"/>
    <w:rsid w:val="7C17A1FA"/>
    <w:rsid w:val="7CA12173"/>
    <w:rsid w:val="7E5E7BDF"/>
    <w:rsid w:val="7F14D296"/>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9B9F1EA"/>
  <w15:chartTrackingRefBased/>
  <w15:docId w15:val="{30CE73C7-28F4-41D6-8C78-A03CEBC32A0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fr-FR"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qFormat="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C29C9"/>
    <w:pPr>
      <w:spacing w:line="360" w:lineRule="auto"/>
      <w:jc w:val="both"/>
    </w:pPr>
    <w:rPr>
      <w:rFonts w:ascii="Times New Roman" w:hAnsi="Times New Roman"/>
      <w:sz w:val="24"/>
    </w:rPr>
  </w:style>
  <w:style w:type="paragraph" w:styleId="Titre1">
    <w:name w:val="heading 1"/>
    <w:basedOn w:val="Style1"/>
    <w:next w:val="Normal"/>
    <w:link w:val="Titre1Car"/>
    <w:uiPriority w:val="9"/>
    <w:qFormat/>
    <w:rsid w:val="004568D9"/>
    <w:pPr>
      <w:spacing w:before="240"/>
      <w:outlineLvl w:val="0"/>
    </w:pPr>
    <w:rPr>
      <w:smallCaps/>
      <w:sz w:val="28"/>
    </w:rPr>
  </w:style>
  <w:style w:type="paragraph" w:styleId="Titre2">
    <w:name w:val="heading 2"/>
    <w:basedOn w:val="Normal"/>
    <w:next w:val="Normal"/>
    <w:link w:val="Titre2Car"/>
    <w:uiPriority w:val="9"/>
    <w:unhideWhenUsed/>
    <w:qFormat/>
    <w:rsid w:val="001D0389"/>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Titre3">
    <w:name w:val="heading 3"/>
    <w:basedOn w:val="Normal"/>
    <w:link w:val="Titre3Car"/>
    <w:uiPriority w:val="9"/>
    <w:qFormat/>
    <w:rsid w:val="00A225E1"/>
    <w:pPr>
      <w:spacing w:before="100" w:beforeAutospacing="1" w:after="100" w:afterAutospacing="1"/>
      <w:outlineLvl w:val="2"/>
    </w:pPr>
    <w:rPr>
      <w:rFonts w:eastAsia="Times New Roman" w:cs="Times New Roman"/>
      <w:b/>
      <w:bCs/>
      <w:sz w:val="27"/>
      <w:szCs w:val="27"/>
      <w:lang w:val="fr-BE" w:eastAsia="fr-FR"/>
    </w:rPr>
  </w:style>
  <w:style w:type="paragraph" w:styleId="Titre4">
    <w:name w:val="heading 4"/>
    <w:basedOn w:val="Normal"/>
    <w:next w:val="Normal"/>
    <w:link w:val="Titre4Car"/>
    <w:uiPriority w:val="9"/>
    <w:unhideWhenUsed/>
    <w:qFormat/>
    <w:rsid w:val="00B63E6A"/>
    <w:pPr>
      <w:keepNext/>
      <w:keepLines/>
      <w:spacing w:before="40" w:after="0"/>
      <w:outlineLvl w:val="3"/>
    </w:pPr>
    <w:rPr>
      <w:rFonts w:eastAsiaTheme="majorEastAsia" w:cstheme="majorBidi"/>
      <w:b/>
      <w:i/>
      <w:iCs/>
      <w:color w:val="0D0D0D" w:themeColor="text1" w:themeTint="F2"/>
    </w:rPr>
  </w:style>
  <w:style w:type="paragraph" w:styleId="Titre5">
    <w:name w:val="heading 5"/>
    <w:basedOn w:val="Normal"/>
    <w:next w:val="Normal"/>
    <w:link w:val="Titre5Car"/>
    <w:uiPriority w:val="9"/>
    <w:unhideWhenUsed/>
    <w:qFormat/>
    <w:rsid w:val="00C75D6C"/>
    <w:pPr>
      <w:spacing w:after="0"/>
      <w:textAlignment w:val="baseline"/>
      <w:outlineLvl w:val="4"/>
    </w:pPr>
    <w:rPr>
      <w:rFonts w:cs="Times New Roman"/>
      <w:i/>
      <w:szCs w:val="24"/>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Marquedecommentaire">
    <w:name w:val="annotation reference"/>
    <w:basedOn w:val="Policepardfaut"/>
    <w:uiPriority w:val="99"/>
    <w:semiHidden/>
    <w:unhideWhenUsed/>
    <w:qFormat/>
    <w:rsid w:val="00E46577"/>
    <w:rPr>
      <w:sz w:val="16"/>
      <w:szCs w:val="16"/>
    </w:rPr>
  </w:style>
  <w:style w:type="paragraph" w:styleId="Commentaire">
    <w:name w:val="annotation text"/>
    <w:basedOn w:val="Normal"/>
    <w:link w:val="CommentaireCar"/>
    <w:uiPriority w:val="99"/>
    <w:unhideWhenUsed/>
    <w:qFormat/>
    <w:rsid w:val="00E46577"/>
    <w:pPr>
      <w:spacing w:line="240" w:lineRule="auto"/>
    </w:pPr>
    <w:rPr>
      <w:sz w:val="20"/>
      <w:szCs w:val="20"/>
    </w:rPr>
  </w:style>
  <w:style w:type="character" w:customStyle="1" w:styleId="CommentaireCar">
    <w:name w:val="Commentaire Car"/>
    <w:basedOn w:val="Policepardfaut"/>
    <w:link w:val="Commentaire"/>
    <w:uiPriority w:val="99"/>
    <w:qFormat/>
    <w:rsid w:val="00E46577"/>
    <w:rPr>
      <w:sz w:val="20"/>
      <w:szCs w:val="20"/>
    </w:rPr>
  </w:style>
  <w:style w:type="paragraph" w:styleId="Textedebulles">
    <w:name w:val="Balloon Text"/>
    <w:basedOn w:val="Normal"/>
    <w:link w:val="TextedebullesCar"/>
    <w:uiPriority w:val="99"/>
    <w:semiHidden/>
    <w:unhideWhenUsed/>
    <w:rsid w:val="00E46577"/>
    <w:pPr>
      <w:spacing w:after="0" w:line="240" w:lineRule="auto"/>
    </w:pPr>
    <w:rPr>
      <w:rFonts w:ascii="Segoe UI" w:hAnsi="Segoe UI" w:cs="Segoe UI"/>
      <w:sz w:val="18"/>
      <w:szCs w:val="18"/>
    </w:rPr>
  </w:style>
  <w:style w:type="character" w:customStyle="1" w:styleId="TextedebullesCar">
    <w:name w:val="Texte de bulles Car"/>
    <w:basedOn w:val="Policepardfaut"/>
    <w:link w:val="Textedebulles"/>
    <w:uiPriority w:val="99"/>
    <w:semiHidden/>
    <w:rsid w:val="00E46577"/>
    <w:rPr>
      <w:rFonts w:ascii="Segoe UI" w:hAnsi="Segoe UI" w:cs="Segoe UI"/>
      <w:sz w:val="18"/>
      <w:szCs w:val="18"/>
    </w:rPr>
  </w:style>
  <w:style w:type="character" w:customStyle="1" w:styleId="fontstyle01">
    <w:name w:val="fontstyle01"/>
    <w:basedOn w:val="Policepardfaut"/>
    <w:rsid w:val="00063C67"/>
    <w:rPr>
      <w:rFonts w:ascii="TimesNewRomanPSMT" w:hAnsi="TimesNewRomanPSMT" w:hint="default"/>
      <w:b w:val="0"/>
      <w:bCs w:val="0"/>
      <w:i w:val="0"/>
      <w:iCs w:val="0"/>
      <w:color w:val="000000"/>
      <w:sz w:val="22"/>
      <w:szCs w:val="22"/>
    </w:rPr>
  </w:style>
  <w:style w:type="table" w:styleId="Grilledutableau">
    <w:name w:val="Table Grid"/>
    <w:basedOn w:val="TableauNormal"/>
    <w:uiPriority w:val="39"/>
    <w:rsid w:val="00063C6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Paragraphedeliste">
    <w:name w:val="List Paragraph"/>
    <w:basedOn w:val="Normal"/>
    <w:uiPriority w:val="34"/>
    <w:qFormat/>
    <w:rsid w:val="007A0747"/>
    <w:pPr>
      <w:ind w:left="720"/>
      <w:contextualSpacing/>
    </w:pPr>
  </w:style>
  <w:style w:type="paragraph" w:customStyle="1" w:styleId="texte">
    <w:name w:val="texte"/>
    <w:basedOn w:val="Normal"/>
    <w:rsid w:val="00495E50"/>
    <w:pPr>
      <w:spacing w:before="100" w:beforeAutospacing="1" w:after="100" w:afterAutospacing="1" w:line="240" w:lineRule="auto"/>
    </w:pPr>
    <w:rPr>
      <w:rFonts w:eastAsia="Times New Roman" w:cs="Times New Roman"/>
      <w:szCs w:val="24"/>
      <w:lang w:eastAsia="fr-FR"/>
    </w:rPr>
  </w:style>
  <w:style w:type="character" w:styleId="Accentuation">
    <w:name w:val="Emphasis"/>
    <w:basedOn w:val="Policepardfaut"/>
    <w:uiPriority w:val="20"/>
    <w:qFormat/>
    <w:rsid w:val="004F08DD"/>
    <w:rPr>
      <w:i/>
      <w:iCs/>
    </w:rPr>
  </w:style>
  <w:style w:type="paragraph" w:styleId="En-tte">
    <w:name w:val="header"/>
    <w:basedOn w:val="Normal"/>
    <w:link w:val="En-tteCar"/>
    <w:uiPriority w:val="99"/>
    <w:unhideWhenUsed/>
    <w:rsid w:val="00EA37E6"/>
    <w:pPr>
      <w:tabs>
        <w:tab w:val="center" w:pos="4536"/>
        <w:tab w:val="right" w:pos="9072"/>
      </w:tabs>
      <w:spacing w:after="0" w:line="240" w:lineRule="auto"/>
    </w:pPr>
  </w:style>
  <w:style w:type="character" w:customStyle="1" w:styleId="En-tteCar">
    <w:name w:val="En-tête Car"/>
    <w:basedOn w:val="Policepardfaut"/>
    <w:link w:val="En-tte"/>
    <w:uiPriority w:val="99"/>
    <w:rsid w:val="00EA37E6"/>
  </w:style>
  <w:style w:type="paragraph" w:styleId="Pieddepage">
    <w:name w:val="footer"/>
    <w:basedOn w:val="Normal"/>
    <w:link w:val="PieddepageCar"/>
    <w:uiPriority w:val="99"/>
    <w:unhideWhenUsed/>
    <w:rsid w:val="00EA37E6"/>
    <w:pPr>
      <w:tabs>
        <w:tab w:val="center" w:pos="4536"/>
        <w:tab w:val="right" w:pos="9072"/>
      </w:tabs>
      <w:spacing w:after="0" w:line="240" w:lineRule="auto"/>
    </w:pPr>
  </w:style>
  <w:style w:type="character" w:customStyle="1" w:styleId="PieddepageCar">
    <w:name w:val="Pied de page Car"/>
    <w:basedOn w:val="Policepardfaut"/>
    <w:link w:val="Pieddepage"/>
    <w:uiPriority w:val="99"/>
    <w:rsid w:val="00EA37E6"/>
  </w:style>
  <w:style w:type="character" w:styleId="Lienhypertexte">
    <w:name w:val="Hyperlink"/>
    <w:basedOn w:val="Policepardfaut"/>
    <w:uiPriority w:val="99"/>
    <w:unhideWhenUsed/>
    <w:rsid w:val="007E2A08"/>
    <w:rPr>
      <w:color w:val="0000FF"/>
      <w:u w:val="single"/>
    </w:rPr>
  </w:style>
  <w:style w:type="paragraph" w:styleId="Objetducommentaire">
    <w:name w:val="annotation subject"/>
    <w:basedOn w:val="Commentaire"/>
    <w:next w:val="Commentaire"/>
    <w:link w:val="ObjetducommentaireCar"/>
    <w:uiPriority w:val="99"/>
    <w:semiHidden/>
    <w:unhideWhenUsed/>
    <w:rsid w:val="00561267"/>
    <w:rPr>
      <w:b/>
      <w:bCs/>
    </w:rPr>
  </w:style>
  <w:style w:type="character" w:customStyle="1" w:styleId="ObjetducommentaireCar">
    <w:name w:val="Objet du commentaire Car"/>
    <w:basedOn w:val="CommentaireCar"/>
    <w:link w:val="Objetducommentaire"/>
    <w:uiPriority w:val="99"/>
    <w:semiHidden/>
    <w:rsid w:val="00561267"/>
    <w:rPr>
      <w:b/>
      <w:bCs/>
      <w:sz w:val="20"/>
      <w:szCs w:val="20"/>
    </w:rPr>
  </w:style>
  <w:style w:type="character" w:customStyle="1" w:styleId="Titre3Car">
    <w:name w:val="Titre 3 Car"/>
    <w:basedOn w:val="Policepardfaut"/>
    <w:link w:val="Titre3"/>
    <w:uiPriority w:val="9"/>
    <w:rsid w:val="00A225E1"/>
    <w:rPr>
      <w:rFonts w:ascii="Times New Roman" w:eastAsia="Times New Roman" w:hAnsi="Times New Roman" w:cs="Times New Roman"/>
      <w:b/>
      <w:bCs/>
      <w:sz w:val="27"/>
      <w:szCs w:val="27"/>
      <w:lang w:val="fr-BE" w:eastAsia="fr-FR"/>
    </w:rPr>
  </w:style>
  <w:style w:type="character" w:customStyle="1" w:styleId="gsct1">
    <w:name w:val="gs_ct1"/>
    <w:basedOn w:val="Policepardfaut"/>
    <w:rsid w:val="00AF3461"/>
  </w:style>
  <w:style w:type="paragraph" w:customStyle="1" w:styleId="citation">
    <w:name w:val="citation"/>
    <w:basedOn w:val="Normal"/>
    <w:rsid w:val="00364EB8"/>
    <w:pPr>
      <w:spacing w:before="100" w:beforeAutospacing="1" w:after="100" w:afterAutospacing="1" w:line="240" w:lineRule="auto"/>
    </w:pPr>
    <w:rPr>
      <w:rFonts w:eastAsia="Times New Roman" w:cs="Times New Roman"/>
      <w:szCs w:val="24"/>
      <w:lang w:eastAsia="fr-FR"/>
    </w:rPr>
  </w:style>
  <w:style w:type="character" w:customStyle="1" w:styleId="num">
    <w:name w:val="num"/>
    <w:basedOn w:val="Policepardfaut"/>
    <w:rsid w:val="00C758E9"/>
  </w:style>
  <w:style w:type="character" w:customStyle="1" w:styleId="paranumber">
    <w:name w:val="paranumber"/>
    <w:basedOn w:val="Policepardfaut"/>
    <w:rsid w:val="00C758E9"/>
  </w:style>
  <w:style w:type="character" w:customStyle="1" w:styleId="Titre1Car">
    <w:name w:val="Titre 1 Car"/>
    <w:basedOn w:val="Policepardfaut"/>
    <w:link w:val="Titre1"/>
    <w:uiPriority w:val="1"/>
    <w:rsid w:val="004568D9"/>
    <w:rPr>
      <w:rFonts w:ascii="Times New Roman" w:hAnsi="Times New Roman" w:cs="Times New Roman"/>
      <w:b/>
      <w:smallCaps/>
      <w:sz w:val="28"/>
      <w:szCs w:val="24"/>
      <w:lang w:val="fr-BE"/>
    </w:rPr>
  </w:style>
  <w:style w:type="paragraph" w:styleId="En-ttedetabledesmatires">
    <w:name w:val="TOC Heading"/>
    <w:basedOn w:val="Titre1"/>
    <w:next w:val="Normal"/>
    <w:uiPriority w:val="39"/>
    <w:unhideWhenUsed/>
    <w:qFormat/>
    <w:rsid w:val="008B31F8"/>
    <w:pPr>
      <w:outlineLvl w:val="9"/>
    </w:pPr>
    <w:rPr>
      <w:lang w:eastAsia="fr-FR"/>
    </w:rPr>
  </w:style>
  <w:style w:type="paragraph" w:customStyle="1" w:styleId="Style1">
    <w:name w:val="Style1"/>
    <w:basedOn w:val="Normal"/>
    <w:link w:val="Style1Car"/>
    <w:qFormat/>
    <w:rsid w:val="008B31F8"/>
    <w:pPr>
      <w:jc w:val="center"/>
    </w:pPr>
    <w:rPr>
      <w:rFonts w:cs="Times New Roman"/>
      <w:b/>
      <w:szCs w:val="24"/>
      <w:lang w:val="fr-BE"/>
    </w:rPr>
  </w:style>
  <w:style w:type="paragraph" w:styleId="TM3">
    <w:name w:val="toc 3"/>
    <w:basedOn w:val="Normal"/>
    <w:next w:val="Normal"/>
    <w:autoRedefine/>
    <w:uiPriority w:val="39"/>
    <w:unhideWhenUsed/>
    <w:rsid w:val="005B184D"/>
    <w:pPr>
      <w:spacing w:after="0"/>
      <w:ind w:left="480"/>
      <w:jc w:val="left"/>
    </w:pPr>
    <w:rPr>
      <w:rFonts w:cstheme="minorHAnsi"/>
      <w:szCs w:val="20"/>
    </w:rPr>
  </w:style>
  <w:style w:type="character" w:customStyle="1" w:styleId="Style1Car">
    <w:name w:val="Style1 Car"/>
    <w:basedOn w:val="Policepardfaut"/>
    <w:link w:val="Style1"/>
    <w:rsid w:val="008B31F8"/>
    <w:rPr>
      <w:rFonts w:ascii="Times New Roman" w:hAnsi="Times New Roman" w:cs="Times New Roman"/>
      <w:b/>
      <w:sz w:val="24"/>
      <w:szCs w:val="24"/>
      <w:lang w:val="fr-BE"/>
    </w:rPr>
  </w:style>
  <w:style w:type="paragraph" w:styleId="TM1">
    <w:name w:val="toc 1"/>
    <w:basedOn w:val="Normal"/>
    <w:next w:val="Normal"/>
    <w:autoRedefine/>
    <w:uiPriority w:val="39"/>
    <w:unhideWhenUsed/>
    <w:rsid w:val="005B184D"/>
    <w:pPr>
      <w:spacing w:before="240" w:after="120"/>
      <w:jc w:val="left"/>
    </w:pPr>
    <w:rPr>
      <w:rFonts w:cstheme="minorHAnsi"/>
      <w:b/>
      <w:bCs/>
      <w:szCs w:val="20"/>
    </w:rPr>
  </w:style>
  <w:style w:type="character" w:customStyle="1" w:styleId="Titre4Car">
    <w:name w:val="Titre 4 Car"/>
    <w:basedOn w:val="Policepardfaut"/>
    <w:link w:val="Titre4"/>
    <w:uiPriority w:val="9"/>
    <w:rsid w:val="00B63E6A"/>
    <w:rPr>
      <w:rFonts w:ascii="Times New Roman" w:eastAsiaTheme="majorEastAsia" w:hAnsi="Times New Roman" w:cstheme="majorBidi"/>
      <w:b/>
      <w:i/>
      <w:iCs/>
      <w:color w:val="0D0D0D" w:themeColor="text1" w:themeTint="F2"/>
      <w:sz w:val="24"/>
    </w:rPr>
  </w:style>
  <w:style w:type="paragraph" w:styleId="TM2">
    <w:name w:val="toc 2"/>
    <w:basedOn w:val="Normal"/>
    <w:next w:val="Normal"/>
    <w:autoRedefine/>
    <w:uiPriority w:val="39"/>
    <w:unhideWhenUsed/>
    <w:rsid w:val="005B184D"/>
    <w:pPr>
      <w:spacing w:before="120" w:after="0"/>
      <w:ind w:left="240"/>
      <w:jc w:val="left"/>
    </w:pPr>
    <w:rPr>
      <w:rFonts w:cstheme="minorHAnsi"/>
      <w:iCs/>
      <w:szCs w:val="20"/>
    </w:rPr>
  </w:style>
  <w:style w:type="paragraph" w:styleId="TM4">
    <w:name w:val="toc 4"/>
    <w:basedOn w:val="Normal"/>
    <w:next w:val="Normal"/>
    <w:autoRedefine/>
    <w:uiPriority w:val="39"/>
    <w:unhideWhenUsed/>
    <w:rsid w:val="003A6294"/>
    <w:pPr>
      <w:spacing w:after="0"/>
      <w:ind w:left="720"/>
      <w:jc w:val="left"/>
    </w:pPr>
    <w:rPr>
      <w:rFonts w:cstheme="minorHAnsi"/>
      <w:sz w:val="20"/>
      <w:szCs w:val="20"/>
    </w:rPr>
  </w:style>
  <w:style w:type="paragraph" w:styleId="TM5">
    <w:name w:val="toc 5"/>
    <w:basedOn w:val="Normal"/>
    <w:next w:val="Normal"/>
    <w:autoRedefine/>
    <w:uiPriority w:val="39"/>
    <w:unhideWhenUsed/>
    <w:rsid w:val="003A6294"/>
    <w:pPr>
      <w:spacing w:after="0"/>
      <w:ind w:left="960"/>
      <w:jc w:val="left"/>
    </w:pPr>
    <w:rPr>
      <w:rFonts w:cstheme="minorHAnsi"/>
      <w:sz w:val="20"/>
      <w:szCs w:val="20"/>
    </w:rPr>
  </w:style>
  <w:style w:type="paragraph" w:styleId="TM6">
    <w:name w:val="toc 6"/>
    <w:basedOn w:val="Normal"/>
    <w:next w:val="Normal"/>
    <w:autoRedefine/>
    <w:uiPriority w:val="39"/>
    <w:unhideWhenUsed/>
    <w:rsid w:val="003A6294"/>
    <w:pPr>
      <w:spacing w:after="0"/>
      <w:ind w:left="1200"/>
      <w:jc w:val="left"/>
    </w:pPr>
    <w:rPr>
      <w:rFonts w:cstheme="minorHAnsi"/>
      <w:sz w:val="20"/>
      <w:szCs w:val="20"/>
    </w:rPr>
  </w:style>
  <w:style w:type="paragraph" w:styleId="TM7">
    <w:name w:val="toc 7"/>
    <w:basedOn w:val="Normal"/>
    <w:next w:val="Normal"/>
    <w:autoRedefine/>
    <w:uiPriority w:val="39"/>
    <w:unhideWhenUsed/>
    <w:rsid w:val="00294071"/>
    <w:pPr>
      <w:spacing w:after="0"/>
      <w:ind w:left="1440"/>
      <w:jc w:val="left"/>
    </w:pPr>
    <w:rPr>
      <w:rFonts w:asciiTheme="minorHAnsi" w:hAnsiTheme="minorHAnsi" w:cstheme="minorHAnsi"/>
      <w:sz w:val="20"/>
      <w:szCs w:val="20"/>
    </w:rPr>
  </w:style>
  <w:style w:type="paragraph" w:styleId="TM8">
    <w:name w:val="toc 8"/>
    <w:basedOn w:val="Normal"/>
    <w:next w:val="Normal"/>
    <w:autoRedefine/>
    <w:uiPriority w:val="39"/>
    <w:unhideWhenUsed/>
    <w:rsid w:val="00294071"/>
    <w:pPr>
      <w:spacing w:after="0"/>
      <w:ind w:left="1680"/>
      <w:jc w:val="left"/>
    </w:pPr>
    <w:rPr>
      <w:rFonts w:asciiTheme="minorHAnsi" w:hAnsiTheme="minorHAnsi" w:cstheme="minorHAnsi"/>
      <w:sz w:val="20"/>
      <w:szCs w:val="20"/>
    </w:rPr>
  </w:style>
  <w:style w:type="paragraph" w:styleId="TM9">
    <w:name w:val="toc 9"/>
    <w:basedOn w:val="Normal"/>
    <w:next w:val="Normal"/>
    <w:autoRedefine/>
    <w:uiPriority w:val="39"/>
    <w:unhideWhenUsed/>
    <w:rsid w:val="00294071"/>
    <w:pPr>
      <w:spacing w:after="0"/>
      <w:ind w:left="1920"/>
      <w:jc w:val="left"/>
    </w:pPr>
    <w:rPr>
      <w:rFonts w:asciiTheme="minorHAnsi" w:hAnsiTheme="minorHAnsi" w:cstheme="minorHAnsi"/>
      <w:sz w:val="20"/>
      <w:szCs w:val="20"/>
    </w:rPr>
  </w:style>
  <w:style w:type="paragraph" w:styleId="Notedebasdepage">
    <w:name w:val="footnote text"/>
    <w:basedOn w:val="Normal"/>
    <w:link w:val="NotedebasdepageCar"/>
    <w:uiPriority w:val="99"/>
    <w:unhideWhenUsed/>
    <w:rsid w:val="009A639B"/>
    <w:pPr>
      <w:spacing w:after="0" w:line="240" w:lineRule="auto"/>
    </w:pPr>
    <w:rPr>
      <w:sz w:val="20"/>
      <w:szCs w:val="20"/>
    </w:rPr>
  </w:style>
  <w:style w:type="character" w:customStyle="1" w:styleId="NotedebasdepageCar">
    <w:name w:val="Note de bas de page Car"/>
    <w:basedOn w:val="Policepardfaut"/>
    <w:link w:val="Notedebasdepage"/>
    <w:uiPriority w:val="99"/>
    <w:rsid w:val="009A639B"/>
    <w:rPr>
      <w:sz w:val="20"/>
      <w:szCs w:val="20"/>
    </w:rPr>
  </w:style>
  <w:style w:type="character" w:styleId="Appelnotedebasdep">
    <w:name w:val="footnote reference"/>
    <w:basedOn w:val="Policepardfaut"/>
    <w:uiPriority w:val="99"/>
    <w:semiHidden/>
    <w:unhideWhenUsed/>
    <w:rsid w:val="009A639B"/>
    <w:rPr>
      <w:vertAlign w:val="superscript"/>
    </w:rPr>
  </w:style>
  <w:style w:type="paragraph" w:customStyle="1" w:styleId="msonormal0">
    <w:name w:val="msonormal"/>
    <w:basedOn w:val="Normal"/>
    <w:rsid w:val="00FC4538"/>
    <w:pPr>
      <w:spacing w:before="100" w:beforeAutospacing="1" w:after="100" w:afterAutospacing="1" w:line="240" w:lineRule="auto"/>
    </w:pPr>
    <w:rPr>
      <w:rFonts w:eastAsia="Times New Roman" w:cs="Times New Roman"/>
      <w:szCs w:val="24"/>
      <w:lang w:eastAsia="fr-FR"/>
    </w:rPr>
  </w:style>
  <w:style w:type="paragraph" w:customStyle="1" w:styleId="paragraph">
    <w:name w:val="paragraph"/>
    <w:basedOn w:val="Normal"/>
    <w:rsid w:val="00FC4538"/>
    <w:pPr>
      <w:spacing w:before="100" w:beforeAutospacing="1" w:after="100" w:afterAutospacing="1" w:line="240" w:lineRule="auto"/>
    </w:pPr>
    <w:rPr>
      <w:rFonts w:eastAsia="Times New Roman" w:cs="Times New Roman"/>
      <w:szCs w:val="24"/>
      <w:lang w:eastAsia="fr-FR"/>
    </w:rPr>
  </w:style>
  <w:style w:type="character" w:customStyle="1" w:styleId="textrun">
    <w:name w:val="textrun"/>
    <w:basedOn w:val="Policepardfaut"/>
    <w:rsid w:val="00FC4538"/>
  </w:style>
  <w:style w:type="character" w:customStyle="1" w:styleId="normaltextrun">
    <w:name w:val="normaltextrun"/>
    <w:basedOn w:val="Policepardfaut"/>
    <w:uiPriority w:val="99"/>
    <w:rsid w:val="00FC4538"/>
  </w:style>
  <w:style w:type="character" w:customStyle="1" w:styleId="eop">
    <w:name w:val="eop"/>
    <w:basedOn w:val="Policepardfaut"/>
    <w:rsid w:val="00FC4538"/>
  </w:style>
  <w:style w:type="character" w:customStyle="1" w:styleId="spellingerror">
    <w:name w:val="spellingerror"/>
    <w:basedOn w:val="Policepardfaut"/>
    <w:uiPriority w:val="99"/>
    <w:rsid w:val="00FC4538"/>
  </w:style>
  <w:style w:type="character" w:customStyle="1" w:styleId="contextualspellingandgrammarerror">
    <w:name w:val="contextualspellingandgrammarerror"/>
    <w:basedOn w:val="Policepardfaut"/>
    <w:rsid w:val="00FC4538"/>
  </w:style>
  <w:style w:type="character" w:customStyle="1" w:styleId="superscript">
    <w:name w:val="superscript"/>
    <w:basedOn w:val="Policepardfaut"/>
    <w:rsid w:val="00FC4538"/>
  </w:style>
  <w:style w:type="character" w:customStyle="1" w:styleId="wacimagecontainer">
    <w:name w:val="wacimagecontainer"/>
    <w:basedOn w:val="Policepardfaut"/>
    <w:rsid w:val="00FC4538"/>
  </w:style>
  <w:style w:type="character" w:customStyle="1" w:styleId="wacimageborder">
    <w:name w:val="wacimageborder"/>
    <w:basedOn w:val="Policepardfaut"/>
    <w:rsid w:val="00FC4538"/>
  </w:style>
  <w:style w:type="character" w:customStyle="1" w:styleId="tabrun">
    <w:name w:val="tabrun"/>
    <w:basedOn w:val="Policepardfaut"/>
    <w:rsid w:val="00FC4538"/>
  </w:style>
  <w:style w:type="character" w:customStyle="1" w:styleId="tabchar">
    <w:name w:val="tabchar"/>
    <w:basedOn w:val="Policepardfaut"/>
    <w:rsid w:val="00FC4538"/>
  </w:style>
  <w:style w:type="character" w:customStyle="1" w:styleId="tableaderchars">
    <w:name w:val="tableaderchars"/>
    <w:basedOn w:val="Policepardfaut"/>
    <w:rsid w:val="00FC4538"/>
  </w:style>
  <w:style w:type="character" w:customStyle="1" w:styleId="linebreakblob">
    <w:name w:val="linebreakblob"/>
    <w:basedOn w:val="Policepardfaut"/>
    <w:rsid w:val="00FC4538"/>
  </w:style>
  <w:style w:type="character" w:customStyle="1" w:styleId="scxw190473213">
    <w:name w:val="scxw190473213"/>
    <w:basedOn w:val="Policepardfaut"/>
    <w:rsid w:val="00FC4538"/>
  </w:style>
  <w:style w:type="paragraph" w:styleId="Rvision">
    <w:name w:val="Revision"/>
    <w:hidden/>
    <w:uiPriority w:val="99"/>
    <w:semiHidden/>
    <w:rsid w:val="00FC4538"/>
    <w:pPr>
      <w:spacing w:after="0" w:line="240" w:lineRule="auto"/>
    </w:pPr>
  </w:style>
  <w:style w:type="paragraph" w:styleId="Lgende">
    <w:name w:val="caption"/>
    <w:basedOn w:val="Normal"/>
    <w:next w:val="Normal"/>
    <w:uiPriority w:val="35"/>
    <w:unhideWhenUsed/>
    <w:qFormat/>
    <w:rsid w:val="00FC4538"/>
    <w:pPr>
      <w:spacing w:after="200" w:line="240" w:lineRule="auto"/>
    </w:pPr>
    <w:rPr>
      <w:i/>
      <w:iCs/>
      <w:color w:val="44546A" w:themeColor="text2"/>
      <w:sz w:val="18"/>
      <w:szCs w:val="18"/>
    </w:rPr>
  </w:style>
  <w:style w:type="character" w:customStyle="1" w:styleId="Mentionnonrsolue1">
    <w:name w:val="Mention non résolue1"/>
    <w:basedOn w:val="Policepardfaut"/>
    <w:uiPriority w:val="99"/>
    <w:semiHidden/>
    <w:unhideWhenUsed/>
    <w:rsid w:val="00FC4538"/>
    <w:rPr>
      <w:color w:val="605E5C"/>
      <w:shd w:val="clear" w:color="auto" w:fill="E1DFDD"/>
    </w:rPr>
  </w:style>
  <w:style w:type="character" w:styleId="Lienhypertextesuivivisit">
    <w:name w:val="FollowedHyperlink"/>
    <w:basedOn w:val="Policepardfaut"/>
    <w:uiPriority w:val="99"/>
    <w:semiHidden/>
    <w:unhideWhenUsed/>
    <w:rsid w:val="00FC4538"/>
    <w:rPr>
      <w:color w:val="954F72" w:themeColor="followedHyperlink"/>
      <w:u w:val="single"/>
    </w:rPr>
  </w:style>
  <w:style w:type="paragraph" w:styleId="Bibliographie">
    <w:name w:val="Bibliography"/>
    <w:basedOn w:val="Normal"/>
    <w:next w:val="Normal"/>
    <w:uiPriority w:val="37"/>
    <w:unhideWhenUsed/>
    <w:rsid w:val="00FC4538"/>
    <w:pPr>
      <w:widowControl w:val="0"/>
      <w:autoSpaceDE w:val="0"/>
      <w:autoSpaceDN w:val="0"/>
      <w:adjustRightInd w:val="0"/>
      <w:spacing w:after="0" w:line="480" w:lineRule="auto"/>
      <w:ind w:left="720" w:hanging="720"/>
    </w:pPr>
    <w:rPr>
      <w:rFonts w:eastAsia="MS Mincho" w:cs="Times New Roman"/>
      <w:szCs w:val="24"/>
      <w:lang w:val="en-US" w:eastAsia="ja-JP"/>
    </w:rPr>
  </w:style>
  <w:style w:type="paragraph" w:styleId="Titre">
    <w:name w:val="Title"/>
    <w:aliases w:val="Titre PARTIE"/>
    <w:basedOn w:val="Normal"/>
    <w:next w:val="Normal"/>
    <w:link w:val="TitreCar"/>
    <w:uiPriority w:val="10"/>
    <w:qFormat/>
    <w:rsid w:val="00C75D6C"/>
    <w:pPr>
      <w:spacing w:after="0" w:line="240" w:lineRule="auto"/>
      <w:contextualSpacing/>
      <w:jc w:val="center"/>
    </w:pPr>
    <w:rPr>
      <w:rFonts w:eastAsiaTheme="majorEastAsia" w:cstheme="majorBidi"/>
      <w:b/>
      <w:smallCaps/>
      <w:spacing w:val="-10"/>
      <w:kern w:val="28"/>
      <w:sz w:val="32"/>
      <w:szCs w:val="56"/>
    </w:rPr>
  </w:style>
  <w:style w:type="character" w:customStyle="1" w:styleId="TitreCar">
    <w:name w:val="Titre Car"/>
    <w:aliases w:val="Titre PARTIE Car"/>
    <w:basedOn w:val="Policepardfaut"/>
    <w:link w:val="Titre"/>
    <w:uiPriority w:val="10"/>
    <w:rsid w:val="00C75D6C"/>
    <w:rPr>
      <w:rFonts w:ascii="Times New Roman" w:eastAsiaTheme="majorEastAsia" w:hAnsi="Times New Roman" w:cstheme="majorBidi"/>
      <w:b/>
      <w:smallCaps/>
      <w:spacing w:val="-10"/>
      <w:kern w:val="28"/>
      <w:sz w:val="32"/>
      <w:szCs w:val="56"/>
    </w:rPr>
  </w:style>
  <w:style w:type="table" w:customStyle="1" w:styleId="Grilledutableau1">
    <w:name w:val="Grille du tableau1"/>
    <w:basedOn w:val="TableauNormal"/>
    <w:next w:val="Grilledutableau"/>
    <w:uiPriority w:val="39"/>
    <w:rsid w:val="00FC4538"/>
    <w:pPr>
      <w:suppressAutoHyphens/>
      <w:spacing w:after="0" w:line="240" w:lineRule="auto"/>
    </w:pPr>
    <w:rPr>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tedefin">
    <w:name w:val="endnote text"/>
    <w:basedOn w:val="Normal"/>
    <w:link w:val="NotedefinCar"/>
    <w:uiPriority w:val="99"/>
    <w:unhideWhenUsed/>
    <w:rsid w:val="00FC4538"/>
    <w:pPr>
      <w:spacing w:after="0" w:line="240" w:lineRule="auto"/>
    </w:pPr>
    <w:rPr>
      <w:sz w:val="20"/>
      <w:szCs w:val="20"/>
    </w:rPr>
  </w:style>
  <w:style w:type="character" w:customStyle="1" w:styleId="NotedefinCar">
    <w:name w:val="Note de fin Car"/>
    <w:basedOn w:val="Policepardfaut"/>
    <w:link w:val="Notedefin"/>
    <w:uiPriority w:val="99"/>
    <w:rsid w:val="00FC4538"/>
    <w:rPr>
      <w:sz w:val="20"/>
      <w:szCs w:val="20"/>
    </w:rPr>
  </w:style>
  <w:style w:type="character" w:styleId="Appeldenotedefin">
    <w:name w:val="endnote reference"/>
    <w:basedOn w:val="Policepardfaut"/>
    <w:uiPriority w:val="99"/>
    <w:semiHidden/>
    <w:unhideWhenUsed/>
    <w:rsid w:val="00FC4538"/>
    <w:rPr>
      <w:vertAlign w:val="superscript"/>
    </w:rPr>
  </w:style>
  <w:style w:type="paragraph" w:styleId="Corpsdetexte">
    <w:name w:val="Body Text"/>
    <w:basedOn w:val="Normal"/>
    <w:link w:val="CorpsdetexteCar"/>
    <w:uiPriority w:val="1"/>
    <w:qFormat/>
    <w:rsid w:val="00196894"/>
    <w:pPr>
      <w:widowControl w:val="0"/>
      <w:autoSpaceDE w:val="0"/>
      <w:autoSpaceDN w:val="0"/>
      <w:spacing w:after="0" w:line="240" w:lineRule="auto"/>
      <w:ind w:left="116"/>
    </w:pPr>
    <w:rPr>
      <w:rFonts w:eastAsia="Times New Roman" w:cs="Times New Roman"/>
      <w:szCs w:val="24"/>
      <w:lang w:val="en-US" w:eastAsia="fr-FR"/>
    </w:rPr>
  </w:style>
  <w:style w:type="character" w:customStyle="1" w:styleId="CorpsdetexteCar">
    <w:name w:val="Corps de texte Car"/>
    <w:basedOn w:val="Policepardfaut"/>
    <w:link w:val="Corpsdetexte"/>
    <w:uiPriority w:val="1"/>
    <w:rsid w:val="00196894"/>
    <w:rPr>
      <w:rFonts w:ascii="Times New Roman" w:eastAsia="Times New Roman" w:hAnsi="Times New Roman" w:cs="Times New Roman"/>
      <w:sz w:val="24"/>
      <w:szCs w:val="24"/>
      <w:lang w:val="en-US" w:eastAsia="fr-FR"/>
    </w:rPr>
  </w:style>
  <w:style w:type="character" w:customStyle="1" w:styleId="title-text">
    <w:name w:val="title-text"/>
    <w:basedOn w:val="Policepardfaut"/>
    <w:rsid w:val="00196894"/>
  </w:style>
  <w:style w:type="character" w:customStyle="1" w:styleId="sr-only">
    <w:name w:val="sr-only"/>
    <w:basedOn w:val="Policepardfaut"/>
    <w:rsid w:val="00196894"/>
  </w:style>
  <w:style w:type="character" w:customStyle="1" w:styleId="react-xocs-alternative-link">
    <w:name w:val="react-xocs-alternative-link"/>
    <w:basedOn w:val="Policepardfaut"/>
    <w:rsid w:val="00196894"/>
  </w:style>
  <w:style w:type="character" w:customStyle="1" w:styleId="given-name">
    <w:name w:val="given-name"/>
    <w:basedOn w:val="Policepardfaut"/>
    <w:rsid w:val="00196894"/>
  </w:style>
  <w:style w:type="character" w:customStyle="1" w:styleId="text">
    <w:name w:val="text"/>
    <w:basedOn w:val="Policepardfaut"/>
    <w:rsid w:val="00196894"/>
  </w:style>
  <w:style w:type="paragraph" w:customStyle="1" w:styleId="commentcontentpara">
    <w:name w:val="commentcontentpara"/>
    <w:basedOn w:val="Normal"/>
    <w:rsid w:val="00196894"/>
    <w:pPr>
      <w:spacing w:before="100" w:beforeAutospacing="1" w:after="100" w:afterAutospacing="1" w:line="240" w:lineRule="auto"/>
    </w:pPr>
    <w:rPr>
      <w:rFonts w:eastAsia="Times New Roman" w:cs="Times New Roman"/>
      <w:szCs w:val="24"/>
      <w:lang w:eastAsia="fr-FR"/>
    </w:rPr>
  </w:style>
  <w:style w:type="character" w:customStyle="1" w:styleId="Titre2Car">
    <w:name w:val="Titre 2 Car"/>
    <w:basedOn w:val="Policepardfaut"/>
    <w:link w:val="Titre2"/>
    <w:uiPriority w:val="9"/>
    <w:rsid w:val="001D0389"/>
    <w:rPr>
      <w:rFonts w:asciiTheme="majorHAnsi" w:eastAsiaTheme="majorEastAsia" w:hAnsiTheme="majorHAnsi" w:cstheme="majorBidi"/>
      <w:color w:val="2E74B5" w:themeColor="accent1" w:themeShade="BF"/>
      <w:sz w:val="26"/>
      <w:szCs w:val="26"/>
    </w:rPr>
  </w:style>
  <w:style w:type="character" w:customStyle="1" w:styleId="Titre5Car">
    <w:name w:val="Titre 5 Car"/>
    <w:basedOn w:val="Policepardfaut"/>
    <w:link w:val="Titre5"/>
    <w:uiPriority w:val="9"/>
    <w:rsid w:val="00C75D6C"/>
    <w:rPr>
      <w:rFonts w:ascii="Times New Roman" w:hAnsi="Times New Roman" w:cs="Times New Roman"/>
      <w:i/>
      <w:sz w:val="24"/>
      <w:szCs w:val="24"/>
    </w:rPr>
  </w:style>
  <w:style w:type="table" w:customStyle="1" w:styleId="Calendrier3">
    <w:name w:val="Calendrier 3"/>
    <w:basedOn w:val="TableauNormal"/>
    <w:uiPriority w:val="99"/>
    <w:qFormat/>
    <w:rsid w:val="000137C6"/>
    <w:pPr>
      <w:spacing w:after="0" w:line="240" w:lineRule="auto"/>
      <w:jc w:val="right"/>
    </w:pPr>
    <w:rPr>
      <w:rFonts w:asciiTheme="majorHAnsi" w:eastAsiaTheme="majorEastAsia" w:hAnsiTheme="majorHAnsi" w:cstheme="majorBidi"/>
      <w:color w:val="000000" w:themeColor="text1"/>
      <w:lang w:eastAsia="fr-FR"/>
    </w:rPr>
    <w:tblPr/>
    <w:tblStylePr w:type="firstRow">
      <w:pPr>
        <w:wordWrap/>
        <w:jc w:val="right"/>
      </w:pPr>
      <w:rPr>
        <w:color w:val="5B9BD5" w:themeColor="accent1"/>
        <w:sz w:val="44"/>
      </w:rPr>
    </w:tblStylePr>
    <w:tblStylePr w:type="firstCol">
      <w:rPr>
        <w:color w:val="5B9BD5" w:themeColor="accent1"/>
      </w:rPr>
    </w:tblStylePr>
    <w:tblStylePr w:type="lastCol">
      <w:rPr>
        <w:color w:val="5B9BD5" w:themeColor="accent1"/>
      </w:rPr>
    </w:tblStylePr>
  </w:style>
  <w:style w:type="paragraph" w:styleId="Sansinterligne">
    <w:name w:val="No Spacing"/>
    <w:aliases w:val="T2"/>
    <w:basedOn w:val="Titre2"/>
    <w:next w:val="Normal"/>
    <w:link w:val="SansinterligneCar"/>
    <w:uiPriority w:val="1"/>
    <w:qFormat/>
    <w:rsid w:val="0045515E"/>
    <w:pPr>
      <w:spacing w:line="240" w:lineRule="auto"/>
      <w:jc w:val="center"/>
    </w:pPr>
    <w:rPr>
      <w:rFonts w:ascii="Times New Roman" w:eastAsiaTheme="minorEastAsia" w:hAnsi="Times New Roman" w:cs="Times New Roman"/>
      <w:caps/>
      <w:color w:val="000000" w:themeColor="text1"/>
      <w:sz w:val="24"/>
      <w:lang w:eastAsia="fr-FR"/>
    </w:rPr>
  </w:style>
  <w:style w:type="character" w:customStyle="1" w:styleId="SansinterligneCar">
    <w:name w:val="Sans interligne Car"/>
    <w:aliases w:val="T2 Car"/>
    <w:basedOn w:val="Policepardfaut"/>
    <w:link w:val="Sansinterligne"/>
    <w:uiPriority w:val="1"/>
    <w:rsid w:val="0045515E"/>
    <w:rPr>
      <w:rFonts w:ascii="Times New Roman" w:eastAsiaTheme="minorEastAsia" w:hAnsi="Times New Roman" w:cs="Times New Roman"/>
      <w:caps/>
      <w:color w:val="000000" w:themeColor="text1"/>
      <w:sz w:val="24"/>
      <w:szCs w:val="26"/>
      <w:lang w:eastAsia="fr-FR"/>
    </w:rPr>
  </w:style>
  <w:style w:type="character" w:customStyle="1" w:styleId="uppercase">
    <w:name w:val="uppercase"/>
    <w:basedOn w:val="Policepardfaut"/>
    <w:rsid w:val="00D824BE"/>
  </w:style>
  <w:style w:type="paragraph" w:customStyle="1" w:styleId="Default">
    <w:name w:val="Default"/>
    <w:rsid w:val="00F9024F"/>
    <w:pPr>
      <w:autoSpaceDE w:val="0"/>
      <w:autoSpaceDN w:val="0"/>
      <w:adjustRightInd w:val="0"/>
      <w:spacing w:after="0" w:line="240" w:lineRule="auto"/>
    </w:pPr>
    <w:rPr>
      <w:rFonts w:ascii="Times New Roman" w:hAnsi="Times New Roman" w:cs="Times New Roman"/>
      <w:color w:val="000000"/>
      <w:sz w:val="24"/>
      <w:szCs w:val="24"/>
      <w:lang w:val="en-US"/>
    </w:rPr>
  </w:style>
  <w:style w:type="character" w:customStyle="1" w:styleId="fontstyle21">
    <w:name w:val="fontstyle21"/>
    <w:basedOn w:val="Policepardfaut"/>
    <w:rsid w:val="00F9024F"/>
    <w:rPr>
      <w:rFonts w:ascii="Symbol" w:hAnsi="Symbol" w:hint="default"/>
      <w:b w:val="0"/>
      <w:bCs w:val="0"/>
      <w:i w:val="0"/>
      <w:iCs w:val="0"/>
      <w:color w:val="000000"/>
      <w:sz w:val="20"/>
      <w:szCs w:val="20"/>
    </w:rPr>
  </w:style>
  <w:style w:type="character" w:customStyle="1" w:styleId="apple-converted-space">
    <w:name w:val="apple-converted-space"/>
    <w:basedOn w:val="Policepardfaut"/>
    <w:rsid w:val="00BD6ED1"/>
  </w:style>
  <w:style w:type="paragraph" w:styleId="NormalWeb">
    <w:name w:val="Normal (Web)"/>
    <w:basedOn w:val="Normal"/>
    <w:uiPriority w:val="99"/>
    <w:unhideWhenUsed/>
    <w:rsid w:val="00BD6ED1"/>
    <w:pPr>
      <w:spacing w:before="100" w:beforeAutospacing="1" w:after="100" w:afterAutospacing="1" w:line="240" w:lineRule="auto"/>
    </w:pPr>
    <w:rPr>
      <w:rFonts w:eastAsia="Times New Roman" w:cs="Times New Roman"/>
      <w:szCs w:val="24"/>
      <w:lang w:eastAsia="fr-FR"/>
    </w:rPr>
  </w:style>
  <w:style w:type="paragraph" w:customStyle="1" w:styleId="Normal0">
    <w:name w:val="[Normal]"/>
    <w:uiPriority w:val="99"/>
    <w:rsid w:val="00BD6ED1"/>
    <w:pPr>
      <w:widowControl w:val="0"/>
      <w:autoSpaceDE w:val="0"/>
      <w:autoSpaceDN w:val="0"/>
      <w:adjustRightInd w:val="0"/>
      <w:spacing w:after="0" w:line="240" w:lineRule="auto"/>
    </w:pPr>
    <w:rPr>
      <w:rFonts w:ascii="Arial" w:hAnsi="Arial" w:cs="Arial"/>
      <w:sz w:val="24"/>
      <w:szCs w:val="24"/>
    </w:rPr>
  </w:style>
  <w:style w:type="character" w:customStyle="1" w:styleId="object">
    <w:name w:val="object"/>
    <w:basedOn w:val="Policepardfaut"/>
    <w:rsid w:val="00BD6ED1"/>
  </w:style>
  <w:style w:type="paragraph" w:customStyle="1" w:styleId="spthe-author">
    <w:name w:val="sp__the-author"/>
    <w:basedOn w:val="Normal"/>
    <w:rsid w:val="008D02D1"/>
    <w:pPr>
      <w:spacing w:before="100" w:beforeAutospacing="1" w:after="100" w:afterAutospacing="1" w:line="240" w:lineRule="auto"/>
    </w:pPr>
    <w:rPr>
      <w:rFonts w:eastAsia="Times New Roman" w:cs="Times New Roman"/>
      <w:szCs w:val="24"/>
      <w:lang w:eastAsia="fr-FR"/>
    </w:rPr>
  </w:style>
  <w:style w:type="character" w:styleId="Textedelespacerserv">
    <w:name w:val="Placeholder Text"/>
    <w:basedOn w:val="Policepardfaut"/>
    <w:uiPriority w:val="99"/>
    <w:semiHidden/>
    <w:rsid w:val="002E74D4"/>
    <w:rPr>
      <w:color w:val="808080"/>
    </w:rPr>
  </w:style>
  <w:style w:type="paragraph" w:styleId="Tabledesillustrations">
    <w:name w:val="table of figures"/>
    <w:basedOn w:val="Normal"/>
    <w:next w:val="Normal"/>
    <w:uiPriority w:val="99"/>
    <w:unhideWhenUsed/>
    <w:rsid w:val="006A0FB7"/>
    <w:pPr>
      <w:spacing w:after="0"/>
    </w:pPr>
    <w:rPr>
      <w:rFonts w:asciiTheme="minorHAnsi" w:hAnsiTheme="minorHAnsi" w:cstheme="minorHAnsi"/>
      <w:i/>
      <w:iCs/>
      <w:sz w:val="20"/>
      <w:szCs w:val="20"/>
    </w:rPr>
  </w:style>
  <w:style w:type="character" w:styleId="Numrodeligne">
    <w:name w:val="line number"/>
    <w:basedOn w:val="Policepardfaut"/>
    <w:uiPriority w:val="99"/>
    <w:semiHidden/>
    <w:unhideWhenUsed/>
    <w:rsid w:val="001B39E8"/>
  </w:style>
  <w:style w:type="paragraph" w:customStyle="1" w:styleId="para">
    <w:name w:val="para"/>
    <w:basedOn w:val="Normal"/>
    <w:rsid w:val="00426A3D"/>
    <w:pPr>
      <w:spacing w:before="100" w:beforeAutospacing="1" w:after="100" w:afterAutospacing="1" w:line="240" w:lineRule="auto"/>
      <w:jc w:val="left"/>
    </w:pPr>
    <w:rPr>
      <w:rFonts w:eastAsia="Times New Roman" w:cs="Times New Roman"/>
      <w:szCs w:val="24"/>
      <w:lang w:eastAsia="fr-FR"/>
    </w:rPr>
  </w:style>
  <w:style w:type="character" w:customStyle="1" w:styleId="Mentionnonrsolue2">
    <w:name w:val="Mention non résolue2"/>
    <w:basedOn w:val="Policepardfaut"/>
    <w:uiPriority w:val="99"/>
    <w:semiHidden/>
    <w:unhideWhenUsed/>
    <w:rsid w:val="005B184D"/>
    <w:rPr>
      <w:color w:val="605E5C"/>
      <w:shd w:val="clear" w:color="auto" w:fill="E1DFDD"/>
    </w:rPr>
  </w:style>
  <w:style w:type="character" w:customStyle="1" w:styleId="Mentionnonrsolue3">
    <w:name w:val="Mention non résolue3"/>
    <w:basedOn w:val="Policepardfaut"/>
    <w:uiPriority w:val="99"/>
    <w:semiHidden/>
    <w:unhideWhenUsed/>
    <w:rsid w:val="00200A38"/>
    <w:rPr>
      <w:color w:val="605E5C"/>
      <w:shd w:val="clear" w:color="auto" w:fill="E1DFDD"/>
    </w:rPr>
  </w:style>
  <w:style w:type="character" w:customStyle="1" w:styleId="line-clamp-1">
    <w:name w:val="line-clamp-1"/>
    <w:basedOn w:val="Policepardfaut"/>
    <w:rsid w:val="00B64072"/>
  </w:style>
  <w:style w:type="character" w:customStyle="1" w:styleId="Mentionnonrsolue4">
    <w:name w:val="Mention non résolue4"/>
    <w:basedOn w:val="Policepardfaut"/>
    <w:uiPriority w:val="99"/>
    <w:semiHidden/>
    <w:unhideWhenUsed/>
    <w:rsid w:val="005516E1"/>
    <w:rPr>
      <w:color w:val="605E5C"/>
      <w:shd w:val="clear" w:color="auto" w:fill="E1DFDD"/>
    </w:rPr>
  </w:style>
  <w:style w:type="character" w:customStyle="1" w:styleId="cf01">
    <w:name w:val="cf01"/>
    <w:basedOn w:val="Policepardfaut"/>
    <w:rsid w:val="00A66D5C"/>
    <w:rPr>
      <w:rFonts w:ascii="Segoe UI" w:hAnsi="Segoe UI" w:cs="Segoe UI" w:hint="default"/>
      <w:sz w:val="18"/>
      <w:szCs w:val="18"/>
    </w:rPr>
  </w:style>
  <w:style w:type="character" w:styleId="Mentionnonrsolue">
    <w:name w:val="Unresolved Mention"/>
    <w:basedOn w:val="Policepardfaut"/>
    <w:uiPriority w:val="99"/>
    <w:semiHidden/>
    <w:unhideWhenUsed/>
    <w:rsid w:val="00691E2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51007097">
      <w:bodyDiv w:val="1"/>
      <w:marLeft w:val="0"/>
      <w:marRight w:val="0"/>
      <w:marTop w:val="0"/>
      <w:marBottom w:val="0"/>
      <w:divBdr>
        <w:top w:val="none" w:sz="0" w:space="0" w:color="auto"/>
        <w:left w:val="none" w:sz="0" w:space="0" w:color="auto"/>
        <w:bottom w:val="none" w:sz="0" w:space="0" w:color="auto"/>
        <w:right w:val="none" w:sz="0" w:space="0" w:color="auto"/>
      </w:divBdr>
      <w:divsChild>
        <w:div w:id="40598949">
          <w:marLeft w:val="0"/>
          <w:marRight w:val="0"/>
          <w:marTop w:val="0"/>
          <w:marBottom w:val="0"/>
          <w:divBdr>
            <w:top w:val="single" w:sz="2" w:space="0" w:color="E3E3E3"/>
            <w:left w:val="single" w:sz="2" w:space="0" w:color="E3E3E3"/>
            <w:bottom w:val="single" w:sz="2" w:space="0" w:color="E3E3E3"/>
            <w:right w:val="single" w:sz="2" w:space="0" w:color="E3E3E3"/>
          </w:divBdr>
          <w:divsChild>
            <w:div w:id="477304223">
              <w:marLeft w:val="0"/>
              <w:marRight w:val="0"/>
              <w:marTop w:val="0"/>
              <w:marBottom w:val="0"/>
              <w:divBdr>
                <w:top w:val="single" w:sz="2" w:space="0" w:color="E3E3E3"/>
                <w:left w:val="single" w:sz="2" w:space="0" w:color="E3E3E3"/>
                <w:bottom w:val="single" w:sz="2" w:space="0" w:color="E3E3E3"/>
                <w:right w:val="single" w:sz="2" w:space="0" w:color="E3E3E3"/>
              </w:divBdr>
              <w:divsChild>
                <w:div w:id="1167135349">
                  <w:marLeft w:val="0"/>
                  <w:marRight w:val="0"/>
                  <w:marTop w:val="0"/>
                  <w:marBottom w:val="0"/>
                  <w:divBdr>
                    <w:top w:val="single" w:sz="2" w:space="0" w:color="E3E3E3"/>
                    <w:left w:val="single" w:sz="2" w:space="0" w:color="E3E3E3"/>
                    <w:bottom w:val="single" w:sz="2" w:space="0" w:color="E3E3E3"/>
                    <w:right w:val="single" w:sz="2" w:space="0" w:color="E3E3E3"/>
                  </w:divBdr>
                  <w:divsChild>
                    <w:div w:id="1941908835">
                      <w:marLeft w:val="0"/>
                      <w:marRight w:val="0"/>
                      <w:marTop w:val="0"/>
                      <w:marBottom w:val="0"/>
                      <w:divBdr>
                        <w:top w:val="single" w:sz="2" w:space="0" w:color="E3E3E3"/>
                        <w:left w:val="single" w:sz="2" w:space="0" w:color="E3E3E3"/>
                        <w:bottom w:val="single" w:sz="2" w:space="0" w:color="E3E3E3"/>
                        <w:right w:val="single" w:sz="2" w:space="0" w:color="E3E3E3"/>
                      </w:divBdr>
                      <w:divsChild>
                        <w:div w:id="1409840336">
                          <w:marLeft w:val="0"/>
                          <w:marRight w:val="0"/>
                          <w:marTop w:val="0"/>
                          <w:marBottom w:val="0"/>
                          <w:divBdr>
                            <w:top w:val="single" w:sz="2" w:space="0" w:color="E3E3E3"/>
                            <w:left w:val="single" w:sz="2" w:space="0" w:color="E3E3E3"/>
                            <w:bottom w:val="single" w:sz="2" w:space="0" w:color="E3E3E3"/>
                            <w:right w:val="single" w:sz="2" w:space="0" w:color="E3E3E3"/>
                          </w:divBdr>
                          <w:divsChild>
                            <w:div w:id="1003388145">
                              <w:marLeft w:val="0"/>
                              <w:marRight w:val="0"/>
                              <w:marTop w:val="100"/>
                              <w:marBottom w:val="100"/>
                              <w:divBdr>
                                <w:top w:val="single" w:sz="2" w:space="0" w:color="E3E3E3"/>
                                <w:left w:val="single" w:sz="2" w:space="0" w:color="E3E3E3"/>
                                <w:bottom w:val="single" w:sz="2" w:space="0" w:color="E3E3E3"/>
                                <w:right w:val="single" w:sz="2" w:space="0" w:color="E3E3E3"/>
                              </w:divBdr>
                              <w:divsChild>
                                <w:div w:id="1067612000">
                                  <w:marLeft w:val="0"/>
                                  <w:marRight w:val="0"/>
                                  <w:marTop w:val="0"/>
                                  <w:marBottom w:val="0"/>
                                  <w:divBdr>
                                    <w:top w:val="single" w:sz="2" w:space="0" w:color="E3E3E3"/>
                                    <w:left w:val="single" w:sz="2" w:space="0" w:color="E3E3E3"/>
                                    <w:bottom w:val="single" w:sz="2" w:space="0" w:color="E3E3E3"/>
                                    <w:right w:val="single" w:sz="2" w:space="0" w:color="E3E3E3"/>
                                  </w:divBdr>
                                  <w:divsChild>
                                    <w:div w:id="1938829737">
                                      <w:marLeft w:val="0"/>
                                      <w:marRight w:val="0"/>
                                      <w:marTop w:val="0"/>
                                      <w:marBottom w:val="0"/>
                                      <w:divBdr>
                                        <w:top w:val="single" w:sz="2" w:space="0" w:color="E3E3E3"/>
                                        <w:left w:val="single" w:sz="2" w:space="0" w:color="E3E3E3"/>
                                        <w:bottom w:val="single" w:sz="2" w:space="0" w:color="E3E3E3"/>
                                        <w:right w:val="single" w:sz="2" w:space="0" w:color="E3E3E3"/>
                                      </w:divBdr>
                                      <w:divsChild>
                                        <w:div w:id="280723121">
                                          <w:marLeft w:val="0"/>
                                          <w:marRight w:val="0"/>
                                          <w:marTop w:val="0"/>
                                          <w:marBottom w:val="0"/>
                                          <w:divBdr>
                                            <w:top w:val="single" w:sz="2" w:space="0" w:color="E3E3E3"/>
                                            <w:left w:val="single" w:sz="2" w:space="0" w:color="E3E3E3"/>
                                            <w:bottom w:val="single" w:sz="2" w:space="0" w:color="E3E3E3"/>
                                            <w:right w:val="single" w:sz="2" w:space="0" w:color="E3E3E3"/>
                                          </w:divBdr>
                                          <w:divsChild>
                                            <w:div w:id="997613265">
                                              <w:marLeft w:val="0"/>
                                              <w:marRight w:val="0"/>
                                              <w:marTop w:val="0"/>
                                              <w:marBottom w:val="0"/>
                                              <w:divBdr>
                                                <w:top w:val="single" w:sz="2" w:space="0" w:color="E3E3E3"/>
                                                <w:left w:val="single" w:sz="2" w:space="0" w:color="E3E3E3"/>
                                                <w:bottom w:val="single" w:sz="2" w:space="0" w:color="E3E3E3"/>
                                                <w:right w:val="single" w:sz="2" w:space="0" w:color="E3E3E3"/>
                                              </w:divBdr>
                                              <w:divsChild>
                                                <w:div w:id="231819471">
                                                  <w:marLeft w:val="0"/>
                                                  <w:marRight w:val="0"/>
                                                  <w:marTop w:val="0"/>
                                                  <w:marBottom w:val="0"/>
                                                  <w:divBdr>
                                                    <w:top w:val="single" w:sz="2" w:space="0" w:color="E3E3E3"/>
                                                    <w:left w:val="single" w:sz="2" w:space="0" w:color="E3E3E3"/>
                                                    <w:bottom w:val="single" w:sz="2" w:space="0" w:color="E3E3E3"/>
                                                    <w:right w:val="single" w:sz="2" w:space="0" w:color="E3E3E3"/>
                                                  </w:divBdr>
                                                  <w:divsChild>
                                                    <w:div w:id="1555846384">
                                                      <w:marLeft w:val="0"/>
                                                      <w:marRight w:val="0"/>
                                                      <w:marTop w:val="0"/>
                                                      <w:marBottom w:val="0"/>
                                                      <w:divBdr>
                                                        <w:top w:val="single" w:sz="2" w:space="0" w:color="E3E3E3"/>
                                                        <w:left w:val="single" w:sz="2" w:space="0" w:color="E3E3E3"/>
                                                        <w:bottom w:val="single" w:sz="2" w:space="0" w:color="E3E3E3"/>
                                                        <w:right w:val="single" w:sz="2" w:space="0" w:color="E3E3E3"/>
                                                      </w:divBdr>
                                                    </w:div>
                                                  </w:divsChild>
                                                </w:div>
                                              </w:divsChild>
                                            </w:div>
                                          </w:divsChild>
                                        </w:div>
                                      </w:divsChild>
                                    </w:div>
                                  </w:divsChild>
                                </w:div>
                              </w:divsChild>
                            </w:div>
                          </w:divsChild>
                        </w:div>
                      </w:divsChild>
                    </w:div>
                  </w:divsChild>
                </w:div>
              </w:divsChild>
            </w:div>
          </w:divsChild>
        </w:div>
        <w:div w:id="525680875">
          <w:marLeft w:val="0"/>
          <w:marRight w:val="0"/>
          <w:marTop w:val="0"/>
          <w:marBottom w:val="0"/>
          <w:divBdr>
            <w:top w:val="none" w:sz="0" w:space="0" w:color="auto"/>
            <w:left w:val="none" w:sz="0" w:space="0" w:color="auto"/>
            <w:bottom w:val="none" w:sz="0" w:space="0" w:color="auto"/>
            <w:right w:val="none" w:sz="0" w:space="0" w:color="auto"/>
          </w:divBdr>
        </w:div>
      </w:divsChild>
    </w:div>
    <w:div w:id="81149792">
      <w:bodyDiv w:val="1"/>
      <w:marLeft w:val="0"/>
      <w:marRight w:val="0"/>
      <w:marTop w:val="0"/>
      <w:marBottom w:val="0"/>
      <w:divBdr>
        <w:top w:val="none" w:sz="0" w:space="0" w:color="auto"/>
        <w:left w:val="none" w:sz="0" w:space="0" w:color="auto"/>
        <w:bottom w:val="none" w:sz="0" w:space="0" w:color="auto"/>
        <w:right w:val="none" w:sz="0" w:space="0" w:color="auto"/>
      </w:divBdr>
    </w:div>
    <w:div w:id="132410292">
      <w:bodyDiv w:val="1"/>
      <w:marLeft w:val="0"/>
      <w:marRight w:val="0"/>
      <w:marTop w:val="0"/>
      <w:marBottom w:val="0"/>
      <w:divBdr>
        <w:top w:val="none" w:sz="0" w:space="0" w:color="auto"/>
        <w:left w:val="none" w:sz="0" w:space="0" w:color="auto"/>
        <w:bottom w:val="none" w:sz="0" w:space="0" w:color="auto"/>
        <w:right w:val="none" w:sz="0" w:space="0" w:color="auto"/>
      </w:divBdr>
      <w:divsChild>
        <w:div w:id="1270627526">
          <w:marLeft w:val="0"/>
          <w:marRight w:val="0"/>
          <w:marTop w:val="0"/>
          <w:marBottom w:val="0"/>
          <w:divBdr>
            <w:top w:val="none" w:sz="0" w:space="0" w:color="auto"/>
            <w:left w:val="none" w:sz="0" w:space="0" w:color="auto"/>
            <w:bottom w:val="none" w:sz="0" w:space="0" w:color="auto"/>
            <w:right w:val="none" w:sz="0" w:space="0" w:color="auto"/>
          </w:divBdr>
        </w:div>
      </w:divsChild>
    </w:div>
    <w:div w:id="151217635">
      <w:bodyDiv w:val="1"/>
      <w:marLeft w:val="0"/>
      <w:marRight w:val="0"/>
      <w:marTop w:val="0"/>
      <w:marBottom w:val="0"/>
      <w:divBdr>
        <w:top w:val="none" w:sz="0" w:space="0" w:color="auto"/>
        <w:left w:val="none" w:sz="0" w:space="0" w:color="auto"/>
        <w:bottom w:val="none" w:sz="0" w:space="0" w:color="auto"/>
        <w:right w:val="none" w:sz="0" w:space="0" w:color="auto"/>
      </w:divBdr>
    </w:div>
    <w:div w:id="153420912">
      <w:bodyDiv w:val="1"/>
      <w:marLeft w:val="0"/>
      <w:marRight w:val="0"/>
      <w:marTop w:val="0"/>
      <w:marBottom w:val="0"/>
      <w:divBdr>
        <w:top w:val="none" w:sz="0" w:space="0" w:color="auto"/>
        <w:left w:val="none" w:sz="0" w:space="0" w:color="auto"/>
        <w:bottom w:val="none" w:sz="0" w:space="0" w:color="auto"/>
        <w:right w:val="none" w:sz="0" w:space="0" w:color="auto"/>
      </w:divBdr>
    </w:div>
    <w:div w:id="186450166">
      <w:bodyDiv w:val="1"/>
      <w:marLeft w:val="0"/>
      <w:marRight w:val="0"/>
      <w:marTop w:val="0"/>
      <w:marBottom w:val="0"/>
      <w:divBdr>
        <w:top w:val="none" w:sz="0" w:space="0" w:color="auto"/>
        <w:left w:val="none" w:sz="0" w:space="0" w:color="auto"/>
        <w:bottom w:val="none" w:sz="0" w:space="0" w:color="auto"/>
        <w:right w:val="none" w:sz="0" w:space="0" w:color="auto"/>
      </w:divBdr>
    </w:div>
    <w:div w:id="198592749">
      <w:bodyDiv w:val="1"/>
      <w:marLeft w:val="0"/>
      <w:marRight w:val="0"/>
      <w:marTop w:val="0"/>
      <w:marBottom w:val="0"/>
      <w:divBdr>
        <w:top w:val="none" w:sz="0" w:space="0" w:color="auto"/>
        <w:left w:val="none" w:sz="0" w:space="0" w:color="auto"/>
        <w:bottom w:val="none" w:sz="0" w:space="0" w:color="auto"/>
        <w:right w:val="none" w:sz="0" w:space="0" w:color="auto"/>
      </w:divBdr>
    </w:div>
    <w:div w:id="205988783">
      <w:bodyDiv w:val="1"/>
      <w:marLeft w:val="0"/>
      <w:marRight w:val="0"/>
      <w:marTop w:val="0"/>
      <w:marBottom w:val="0"/>
      <w:divBdr>
        <w:top w:val="none" w:sz="0" w:space="0" w:color="auto"/>
        <w:left w:val="none" w:sz="0" w:space="0" w:color="auto"/>
        <w:bottom w:val="none" w:sz="0" w:space="0" w:color="auto"/>
        <w:right w:val="none" w:sz="0" w:space="0" w:color="auto"/>
      </w:divBdr>
    </w:div>
    <w:div w:id="207768876">
      <w:bodyDiv w:val="1"/>
      <w:marLeft w:val="0"/>
      <w:marRight w:val="0"/>
      <w:marTop w:val="0"/>
      <w:marBottom w:val="0"/>
      <w:divBdr>
        <w:top w:val="none" w:sz="0" w:space="0" w:color="auto"/>
        <w:left w:val="none" w:sz="0" w:space="0" w:color="auto"/>
        <w:bottom w:val="none" w:sz="0" w:space="0" w:color="auto"/>
        <w:right w:val="none" w:sz="0" w:space="0" w:color="auto"/>
      </w:divBdr>
      <w:divsChild>
        <w:div w:id="940334764">
          <w:marLeft w:val="0"/>
          <w:marRight w:val="0"/>
          <w:marTop w:val="0"/>
          <w:marBottom w:val="0"/>
          <w:divBdr>
            <w:top w:val="none" w:sz="0" w:space="0" w:color="auto"/>
            <w:left w:val="none" w:sz="0" w:space="0" w:color="auto"/>
            <w:bottom w:val="none" w:sz="0" w:space="0" w:color="auto"/>
            <w:right w:val="none" w:sz="0" w:space="0" w:color="auto"/>
          </w:divBdr>
          <w:divsChild>
            <w:div w:id="44839541">
              <w:marLeft w:val="0"/>
              <w:marRight w:val="0"/>
              <w:marTop w:val="0"/>
              <w:marBottom w:val="0"/>
              <w:divBdr>
                <w:top w:val="none" w:sz="0" w:space="0" w:color="auto"/>
                <w:left w:val="none" w:sz="0" w:space="0" w:color="auto"/>
                <w:bottom w:val="none" w:sz="0" w:space="0" w:color="auto"/>
                <w:right w:val="none" w:sz="0" w:space="0" w:color="auto"/>
              </w:divBdr>
              <w:divsChild>
                <w:div w:id="1546407408">
                  <w:marLeft w:val="0"/>
                  <w:marRight w:val="0"/>
                  <w:marTop w:val="0"/>
                  <w:marBottom w:val="0"/>
                  <w:divBdr>
                    <w:top w:val="none" w:sz="0" w:space="0" w:color="auto"/>
                    <w:left w:val="none" w:sz="0" w:space="0" w:color="auto"/>
                    <w:bottom w:val="none" w:sz="0" w:space="0" w:color="auto"/>
                    <w:right w:val="none" w:sz="0" w:space="0" w:color="auto"/>
                  </w:divBdr>
                  <w:divsChild>
                    <w:div w:id="405999809">
                      <w:marLeft w:val="0"/>
                      <w:marRight w:val="0"/>
                      <w:marTop w:val="0"/>
                      <w:marBottom w:val="0"/>
                      <w:divBdr>
                        <w:top w:val="none" w:sz="0" w:space="0" w:color="auto"/>
                        <w:left w:val="none" w:sz="0" w:space="0" w:color="auto"/>
                        <w:bottom w:val="none" w:sz="0" w:space="0" w:color="auto"/>
                        <w:right w:val="none" w:sz="0" w:space="0" w:color="auto"/>
                      </w:divBdr>
                      <w:divsChild>
                        <w:div w:id="1403214361">
                          <w:marLeft w:val="0"/>
                          <w:marRight w:val="0"/>
                          <w:marTop w:val="0"/>
                          <w:marBottom w:val="0"/>
                          <w:divBdr>
                            <w:top w:val="none" w:sz="0" w:space="0" w:color="auto"/>
                            <w:left w:val="none" w:sz="0" w:space="0" w:color="auto"/>
                            <w:bottom w:val="none" w:sz="0" w:space="0" w:color="auto"/>
                            <w:right w:val="none" w:sz="0" w:space="0" w:color="auto"/>
                          </w:divBdr>
                          <w:divsChild>
                            <w:div w:id="18559195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20557323">
      <w:bodyDiv w:val="1"/>
      <w:marLeft w:val="0"/>
      <w:marRight w:val="0"/>
      <w:marTop w:val="0"/>
      <w:marBottom w:val="0"/>
      <w:divBdr>
        <w:top w:val="none" w:sz="0" w:space="0" w:color="auto"/>
        <w:left w:val="none" w:sz="0" w:space="0" w:color="auto"/>
        <w:bottom w:val="none" w:sz="0" w:space="0" w:color="auto"/>
        <w:right w:val="none" w:sz="0" w:space="0" w:color="auto"/>
      </w:divBdr>
    </w:div>
    <w:div w:id="221184904">
      <w:bodyDiv w:val="1"/>
      <w:marLeft w:val="0"/>
      <w:marRight w:val="0"/>
      <w:marTop w:val="0"/>
      <w:marBottom w:val="0"/>
      <w:divBdr>
        <w:top w:val="none" w:sz="0" w:space="0" w:color="auto"/>
        <w:left w:val="none" w:sz="0" w:space="0" w:color="auto"/>
        <w:bottom w:val="none" w:sz="0" w:space="0" w:color="auto"/>
        <w:right w:val="none" w:sz="0" w:space="0" w:color="auto"/>
      </w:divBdr>
    </w:div>
    <w:div w:id="235629385">
      <w:bodyDiv w:val="1"/>
      <w:marLeft w:val="0"/>
      <w:marRight w:val="0"/>
      <w:marTop w:val="0"/>
      <w:marBottom w:val="0"/>
      <w:divBdr>
        <w:top w:val="none" w:sz="0" w:space="0" w:color="auto"/>
        <w:left w:val="none" w:sz="0" w:space="0" w:color="auto"/>
        <w:bottom w:val="none" w:sz="0" w:space="0" w:color="auto"/>
        <w:right w:val="none" w:sz="0" w:space="0" w:color="auto"/>
      </w:divBdr>
    </w:div>
    <w:div w:id="238950435">
      <w:bodyDiv w:val="1"/>
      <w:marLeft w:val="0"/>
      <w:marRight w:val="0"/>
      <w:marTop w:val="0"/>
      <w:marBottom w:val="0"/>
      <w:divBdr>
        <w:top w:val="none" w:sz="0" w:space="0" w:color="auto"/>
        <w:left w:val="none" w:sz="0" w:space="0" w:color="auto"/>
        <w:bottom w:val="none" w:sz="0" w:space="0" w:color="auto"/>
        <w:right w:val="none" w:sz="0" w:space="0" w:color="auto"/>
      </w:divBdr>
    </w:div>
    <w:div w:id="246885238">
      <w:bodyDiv w:val="1"/>
      <w:marLeft w:val="0"/>
      <w:marRight w:val="0"/>
      <w:marTop w:val="0"/>
      <w:marBottom w:val="0"/>
      <w:divBdr>
        <w:top w:val="none" w:sz="0" w:space="0" w:color="auto"/>
        <w:left w:val="none" w:sz="0" w:space="0" w:color="auto"/>
        <w:bottom w:val="none" w:sz="0" w:space="0" w:color="auto"/>
        <w:right w:val="none" w:sz="0" w:space="0" w:color="auto"/>
      </w:divBdr>
    </w:div>
    <w:div w:id="260333376">
      <w:bodyDiv w:val="1"/>
      <w:marLeft w:val="0"/>
      <w:marRight w:val="0"/>
      <w:marTop w:val="0"/>
      <w:marBottom w:val="0"/>
      <w:divBdr>
        <w:top w:val="none" w:sz="0" w:space="0" w:color="auto"/>
        <w:left w:val="none" w:sz="0" w:space="0" w:color="auto"/>
        <w:bottom w:val="none" w:sz="0" w:space="0" w:color="auto"/>
        <w:right w:val="none" w:sz="0" w:space="0" w:color="auto"/>
      </w:divBdr>
      <w:divsChild>
        <w:div w:id="2043165973">
          <w:marLeft w:val="0"/>
          <w:marRight w:val="0"/>
          <w:marTop w:val="0"/>
          <w:marBottom w:val="0"/>
          <w:divBdr>
            <w:top w:val="none" w:sz="0" w:space="0" w:color="auto"/>
            <w:left w:val="none" w:sz="0" w:space="0" w:color="auto"/>
            <w:bottom w:val="none" w:sz="0" w:space="0" w:color="auto"/>
            <w:right w:val="none" w:sz="0" w:space="0" w:color="auto"/>
          </w:divBdr>
        </w:div>
      </w:divsChild>
    </w:div>
    <w:div w:id="284702666">
      <w:bodyDiv w:val="1"/>
      <w:marLeft w:val="0"/>
      <w:marRight w:val="0"/>
      <w:marTop w:val="0"/>
      <w:marBottom w:val="0"/>
      <w:divBdr>
        <w:top w:val="none" w:sz="0" w:space="0" w:color="auto"/>
        <w:left w:val="none" w:sz="0" w:space="0" w:color="auto"/>
        <w:bottom w:val="none" w:sz="0" w:space="0" w:color="auto"/>
        <w:right w:val="none" w:sz="0" w:space="0" w:color="auto"/>
      </w:divBdr>
      <w:divsChild>
        <w:div w:id="94062757">
          <w:blockQuote w:val="1"/>
          <w:marLeft w:val="0"/>
          <w:marRight w:val="0"/>
          <w:marTop w:val="0"/>
          <w:marBottom w:val="0"/>
          <w:divBdr>
            <w:top w:val="none" w:sz="0" w:space="0" w:color="auto"/>
            <w:left w:val="none" w:sz="0" w:space="0" w:color="auto"/>
            <w:bottom w:val="none" w:sz="0" w:space="0" w:color="auto"/>
            <w:right w:val="none" w:sz="0" w:space="0" w:color="auto"/>
          </w:divBdr>
        </w:div>
      </w:divsChild>
    </w:div>
    <w:div w:id="304166664">
      <w:bodyDiv w:val="1"/>
      <w:marLeft w:val="0"/>
      <w:marRight w:val="0"/>
      <w:marTop w:val="0"/>
      <w:marBottom w:val="0"/>
      <w:divBdr>
        <w:top w:val="none" w:sz="0" w:space="0" w:color="auto"/>
        <w:left w:val="none" w:sz="0" w:space="0" w:color="auto"/>
        <w:bottom w:val="none" w:sz="0" w:space="0" w:color="auto"/>
        <w:right w:val="none" w:sz="0" w:space="0" w:color="auto"/>
      </w:divBdr>
      <w:divsChild>
        <w:div w:id="1125074739">
          <w:marLeft w:val="0"/>
          <w:marRight w:val="0"/>
          <w:marTop w:val="0"/>
          <w:marBottom w:val="0"/>
          <w:divBdr>
            <w:top w:val="single" w:sz="2" w:space="0" w:color="auto"/>
            <w:left w:val="single" w:sz="2" w:space="0" w:color="auto"/>
            <w:bottom w:val="single" w:sz="6" w:space="0" w:color="auto"/>
            <w:right w:val="single" w:sz="2" w:space="0" w:color="auto"/>
          </w:divBdr>
          <w:divsChild>
            <w:div w:id="1167131073">
              <w:marLeft w:val="0"/>
              <w:marRight w:val="0"/>
              <w:marTop w:val="100"/>
              <w:marBottom w:val="100"/>
              <w:divBdr>
                <w:top w:val="single" w:sz="2" w:space="0" w:color="D9D9E3"/>
                <w:left w:val="single" w:sz="2" w:space="0" w:color="D9D9E3"/>
                <w:bottom w:val="single" w:sz="2" w:space="0" w:color="D9D9E3"/>
                <w:right w:val="single" w:sz="2" w:space="0" w:color="D9D9E3"/>
              </w:divBdr>
              <w:divsChild>
                <w:div w:id="2100709036">
                  <w:marLeft w:val="0"/>
                  <w:marRight w:val="0"/>
                  <w:marTop w:val="0"/>
                  <w:marBottom w:val="0"/>
                  <w:divBdr>
                    <w:top w:val="single" w:sz="2" w:space="0" w:color="D9D9E3"/>
                    <w:left w:val="single" w:sz="2" w:space="0" w:color="D9D9E3"/>
                    <w:bottom w:val="single" w:sz="2" w:space="0" w:color="D9D9E3"/>
                    <w:right w:val="single" w:sz="2" w:space="0" w:color="D9D9E3"/>
                  </w:divBdr>
                  <w:divsChild>
                    <w:div w:id="1080060375">
                      <w:marLeft w:val="0"/>
                      <w:marRight w:val="0"/>
                      <w:marTop w:val="0"/>
                      <w:marBottom w:val="0"/>
                      <w:divBdr>
                        <w:top w:val="single" w:sz="2" w:space="0" w:color="D9D9E3"/>
                        <w:left w:val="single" w:sz="2" w:space="0" w:color="D9D9E3"/>
                        <w:bottom w:val="single" w:sz="2" w:space="0" w:color="D9D9E3"/>
                        <w:right w:val="single" w:sz="2" w:space="0" w:color="D9D9E3"/>
                      </w:divBdr>
                      <w:divsChild>
                        <w:div w:id="1414471203">
                          <w:marLeft w:val="0"/>
                          <w:marRight w:val="0"/>
                          <w:marTop w:val="0"/>
                          <w:marBottom w:val="0"/>
                          <w:divBdr>
                            <w:top w:val="single" w:sz="2" w:space="0" w:color="D9D9E3"/>
                            <w:left w:val="single" w:sz="2" w:space="0" w:color="D9D9E3"/>
                            <w:bottom w:val="single" w:sz="2" w:space="0" w:color="D9D9E3"/>
                            <w:right w:val="single" w:sz="2" w:space="0" w:color="D9D9E3"/>
                          </w:divBdr>
                          <w:divsChild>
                            <w:div w:id="1940021063">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 w:id="408963943">
      <w:bodyDiv w:val="1"/>
      <w:marLeft w:val="0"/>
      <w:marRight w:val="0"/>
      <w:marTop w:val="0"/>
      <w:marBottom w:val="0"/>
      <w:divBdr>
        <w:top w:val="none" w:sz="0" w:space="0" w:color="auto"/>
        <w:left w:val="none" w:sz="0" w:space="0" w:color="auto"/>
        <w:bottom w:val="none" w:sz="0" w:space="0" w:color="auto"/>
        <w:right w:val="none" w:sz="0" w:space="0" w:color="auto"/>
      </w:divBdr>
    </w:div>
    <w:div w:id="430707799">
      <w:bodyDiv w:val="1"/>
      <w:marLeft w:val="0"/>
      <w:marRight w:val="0"/>
      <w:marTop w:val="0"/>
      <w:marBottom w:val="0"/>
      <w:divBdr>
        <w:top w:val="none" w:sz="0" w:space="0" w:color="auto"/>
        <w:left w:val="none" w:sz="0" w:space="0" w:color="auto"/>
        <w:bottom w:val="none" w:sz="0" w:space="0" w:color="auto"/>
        <w:right w:val="none" w:sz="0" w:space="0" w:color="auto"/>
      </w:divBdr>
    </w:div>
    <w:div w:id="448938262">
      <w:bodyDiv w:val="1"/>
      <w:marLeft w:val="0"/>
      <w:marRight w:val="0"/>
      <w:marTop w:val="0"/>
      <w:marBottom w:val="0"/>
      <w:divBdr>
        <w:top w:val="none" w:sz="0" w:space="0" w:color="auto"/>
        <w:left w:val="none" w:sz="0" w:space="0" w:color="auto"/>
        <w:bottom w:val="none" w:sz="0" w:space="0" w:color="auto"/>
        <w:right w:val="none" w:sz="0" w:space="0" w:color="auto"/>
      </w:divBdr>
    </w:div>
    <w:div w:id="547883374">
      <w:bodyDiv w:val="1"/>
      <w:marLeft w:val="0"/>
      <w:marRight w:val="0"/>
      <w:marTop w:val="0"/>
      <w:marBottom w:val="0"/>
      <w:divBdr>
        <w:top w:val="none" w:sz="0" w:space="0" w:color="auto"/>
        <w:left w:val="none" w:sz="0" w:space="0" w:color="auto"/>
        <w:bottom w:val="none" w:sz="0" w:space="0" w:color="auto"/>
        <w:right w:val="none" w:sz="0" w:space="0" w:color="auto"/>
      </w:divBdr>
    </w:div>
    <w:div w:id="569853568">
      <w:bodyDiv w:val="1"/>
      <w:marLeft w:val="0"/>
      <w:marRight w:val="0"/>
      <w:marTop w:val="0"/>
      <w:marBottom w:val="0"/>
      <w:divBdr>
        <w:top w:val="none" w:sz="0" w:space="0" w:color="auto"/>
        <w:left w:val="none" w:sz="0" w:space="0" w:color="auto"/>
        <w:bottom w:val="none" w:sz="0" w:space="0" w:color="auto"/>
        <w:right w:val="none" w:sz="0" w:space="0" w:color="auto"/>
      </w:divBdr>
    </w:div>
    <w:div w:id="573782982">
      <w:bodyDiv w:val="1"/>
      <w:marLeft w:val="0"/>
      <w:marRight w:val="0"/>
      <w:marTop w:val="0"/>
      <w:marBottom w:val="0"/>
      <w:divBdr>
        <w:top w:val="none" w:sz="0" w:space="0" w:color="auto"/>
        <w:left w:val="none" w:sz="0" w:space="0" w:color="auto"/>
        <w:bottom w:val="none" w:sz="0" w:space="0" w:color="auto"/>
        <w:right w:val="none" w:sz="0" w:space="0" w:color="auto"/>
      </w:divBdr>
    </w:div>
    <w:div w:id="603805460">
      <w:bodyDiv w:val="1"/>
      <w:marLeft w:val="0"/>
      <w:marRight w:val="0"/>
      <w:marTop w:val="0"/>
      <w:marBottom w:val="0"/>
      <w:divBdr>
        <w:top w:val="none" w:sz="0" w:space="0" w:color="auto"/>
        <w:left w:val="none" w:sz="0" w:space="0" w:color="auto"/>
        <w:bottom w:val="none" w:sz="0" w:space="0" w:color="auto"/>
        <w:right w:val="none" w:sz="0" w:space="0" w:color="auto"/>
      </w:divBdr>
      <w:divsChild>
        <w:div w:id="88431474">
          <w:blockQuote w:val="1"/>
          <w:marLeft w:val="0"/>
          <w:marRight w:val="0"/>
          <w:marTop w:val="0"/>
          <w:marBottom w:val="0"/>
          <w:divBdr>
            <w:top w:val="none" w:sz="0" w:space="0" w:color="auto"/>
            <w:left w:val="none" w:sz="0" w:space="0" w:color="auto"/>
            <w:bottom w:val="none" w:sz="0" w:space="0" w:color="auto"/>
            <w:right w:val="none" w:sz="0" w:space="0" w:color="auto"/>
          </w:divBdr>
          <w:divsChild>
            <w:div w:id="14115811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04120834">
      <w:bodyDiv w:val="1"/>
      <w:marLeft w:val="0"/>
      <w:marRight w:val="0"/>
      <w:marTop w:val="0"/>
      <w:marBottom w:val="0"/>
      <w:divBdr>
        <w:top w:val="none" w:sz="0" w:space="0" w:color="auto"/>
        <w:left w:val="none" w:sz="0" w:space="0" w:color="auto"/>
        <w:bottom w:val="none" w:sz="0" w:space="0" w:color="auto"/>
        <w:right w:val="none" w:sz="0" w:space="0" w:color="auto"/>
      </w:divBdr>
    </w:div>
    <w:div w:id="723025014">
      <w:bodyDiv w:val="1"/>
      <w:marLeft w:val="0"/>
      <w:marRight w:val="0"/>
      <w:marTop w:val="0"/>
      <w:marBottom w:val="0"/>
      <w:divBdr>
        <w:top w:val="none" w:sz="0" w:space="0" w:color="auto"/>
        <w:left w:val="none" w:sz="0" w:space="0" w:color="auto"/>
        <w:bottom w:val="none" w:sz="0" w:space="0" w:color="auto"/>
        <w:right w:val="none" w:sz="0" w:space="0" w:color="auto"/>
      </w:divBdr>
      <w:divsChild>
        <w:div w:id="59518858">
          <w:marLeft w:val="0"/>
          <w:marRight w:val="0"/>
          <w:marTop w:val="0"/>
          <w:marBottom w:val="0"/>
          <w:divBdr>
            <w:top w:val="none" w:sz="0" w:space="0" w:color="auto"/>
            <w:left w:val="none" w:sz="0" w:space="0" w:color="auto"/>
            <w:bottom w:val="none" w:sz="0" w:space="0" w:color="auto"/>
            <w:right w:val="none" w:sz="0" w:space="0" w:color="auto"/>
          </w:divBdr>
        </w:div>
      </w:divsChild>
    </w:div>
    <w:div w:id="809134341">
      <w:bodyDiv w:val="1"/>
      <w:marLeft w:val="0"/>
      <w:marRight w:val="0"/>
      <w:marTop w:val="0"/>
      <w:marBottom w:val="0"/>
      <w:divBdr>
        <w:top w:val="none" w:sz="0" w:space="0" w:color="auto"/>
        <w:left w:val="none" w:sz="0" w:space="0" w:color="auto"/>
        <w:bottom w:val="none" w:sz="0" w:space="0" w:color="auto"/>
        <w:right w:val="none" w:sz="0" w:space="0" w:color="auto"/>
      </w:divBdr>
    </w:div>
    <w:div w:id="866142239">
      <w:bodyDiv w:val="1"/>
      <w:marLeft w:val="0"/>
      <w:marRight w:val="0"/>
      <w:marTop w:val="0"/>
      <w:marBottom w:val="0"/>
      <w:divBdr>
        <w:top w:val="none" w:sz="0" w:space="0" w:color="auto"/>
        <w:left w:val="none" w:sz="0" w:space="0" w:color="auto"/>
        <w:bottom w:val="none" w:sz="0" w:space="0" w:color="auto"/>
        <w:right w:val="none" w:sz="0" w:space="0" w:color="auto"/>
      </w:divBdr>
    </w:div>
    <w:div w:id="870459819">
      <w:bodyDiv w:val="1"/>
      <w:marLeft w:val="0"/>
      <w:marRight w:val="0"/>
      <w:marTop w:val="0"/>
      <w:marBottom w:val="0"/>
      <w:divBdr>
        <w:top w:val="none" w:sz="0" w:space="0" w:color="auto"/>
        <w:left w:val="none" w:sz="0" w:space="0" w:color="auto"/>
        <w:bottom w:val="none" w:sz="0" w:space="0" w:color="auto"/>
        <w:right w:val="none" w:sz="0" w:space="0" w:color="auto"/>
      </w:divBdr>
      <w:divsChild>
        <w:div w:id="14041710">
          <w:marLeft w:val="0"/>
          <w:marRight w:val="0"/>
          <w:marTop w:val="0"/>
          <w:marBottom w:val="0"/>
          <w:divBdr>
            <w:top w:val="none" w:sz="0" w:space="0" w:color="auto"/>
            <w:left w:val="none" w:sz="0" w:space="0" w:color="auto"/>
            <w:bottom w:val="none" w:sz="0" w:space="0" w:color="auto"/>
            <w:right w:val="none" w:sz="0" w:space="0" w:color="auto"/>
          </w:divBdr>
        </w:div>
      </w:divsChild>
    </w:div>
    <w:div w:id="885064998">
      <w:bodyDiv w:val="1"/>
      <w:marLeft w:val="0"/>
      <w:marRight w:val="0"/>
      <w:marTop w:val="0"/>
      <w:marBottom w:val="0"/>
      <w:divBdr>
        <w:top w:val="none" w:sz="0" w:space="0" w:color="auto"/>
        <w:left w:val="none" w:sz="0" w:space="0" w:color="auto"/>
        <w:bottom w:val="none" w:sz="0" w:space="0" w:color="auto"/>
        <w:right w:val="none" w:sz="0" w:space="0" w:color="auto"/>
      </w:divBdr>
      <w:divsChild>
        <w:div w:id="858589019">
          <w:marLeft w:val="0"/>
          <w:marRight w:val="0"/>
          <w:marTop w:val="0"/>
          <w:marBottom w:val="0"/>
          <w:divBdr>
            <w:top w:val="none" w:sz="0" w:space="0" w:color="auto"/>
            <w:left w:val="none" w:sz="0" w:space="0" w:color="auto"/>
            <w:bottom w:val="none" w:sz="0" w:space="0" w:color="auto"/>
            <w:right w:val="none" w:sz="0" w:space="0" w:color="auto"/>
          </w:divBdr>
        </w:div>
        <w:div w:id="1186863303">
          <w:marLeft w:val="0"/>
          <w:marRight w:val="0"/>
          <w:marTop w:val="0"/>
          <w:marBottom w:val="0"/>
          <w:divBdr>
            <w:top w:val="single" w:sz="2" w:space="0" w:color="D9D9E3"/>
            <w:left w:val="single" w:sz="2" w:space="0" w:color="D9D9E3"/>
            <w:bottom w:val="single" w:sz="2" w:space="0" w:color="D9D9E3"/>
            <w:right w:val="single" w:sz="2" w:space="0" w:color="D9D9E3"/>
          </w:divBdr>
          <w:divsChild>
            <w:div w:id="831682667">
              <w:marLeft w:val="0"/>
              <w:marRight w:val="0"/>
              <w:marTop w:val="0"/>
              <w:marBottom w:val="0"/>
              <w:divBdr>
                <w:top w:val="single" w:sz="2" w:space="0" w:color="D9D9E3"/>
                <w:left w:val="single" w:sz="2" w:space="0" w:color="D9D9E3"/>
                <w:bottom w:val="single" w:sz="2" w:space="0" w:color="D9D9E3"/>
                <w:right w:val="single" w:sz="2" w:space="0" w:color="D9D9E3"/>
              </w:divBdr>
              <w:divsChild>
                <w:div w:id="1866215692">
                  <w:marLeft w:val="0"/>
                  <w:marRight w:val="0"/>
                  <w:marTop w:val="0"/>
                  <w:marBottom w:val="0"/>
                  <w:divBdr>
                    <w:top w:val="single" w:sz="2" w:space="0" w:color="D9D9E3"/>
                    <w:left w:val="single" w:sz="2" w:space="0" w:color="D9D9E3"/>
                    <w:bottom w:val="single" w:sz="2" w:space="0" w:color="D9D9E3"/>
                    <w:right w:val="single" w:sz="2" w:space="0" w:color="D9D9E3"/>
                  </w:divBdr>
                  <w:divsChild>
                    <w:div w:id="61374299">
                      <w:marLeft w:val="0"/>
                      <w:marRight w:val="0"/>
                      <w:marTop w:val="0"/>
                      <w:marBottom w:val="0"/>
                      <w:divBdr>
                        <w:top w:val="single" w:sz="2" w:space="0" w:color="D9D9E3"/>
                        <w:left w:val="single" w:sz="2" w:space="0" w:color="D9D9E3"/>
                        <w:bottom w:val="single" w:sz="2" w:space="0" w:color="D9D9E3"/>
                        <w:right w:val="single" w:sz="2" w:space="0" w:color="D9D9E3"/>
                      </w:divBdr>
                      <w:divsChild>
                        <w:div w:id="2099213230">
                          <w:marLeft w:val="0"/>
                          <w:marRight w:val="0"/>
                          <w:marTop w:val="0"/>
                          <w:marBottom w:val="0"/>
                          <w:divBdr>
                            <w:top w:val="single" w:sz="2" w:space="0" w:color="auto"/>
                            <w:left w:val="single" w:sz="2" w:space="0" w:color="auto"/>
                            <w:bottom w:val="single" w:sz="6" w:space="0" w:color="auto"/>
                            <w:right w:val="single" w:sz="2" w:space="0" w:color="auto"/>
                          </w:divBdr>
                          <w:divsChild>
                            <w:div w:id="1375538003">
                              <w:marLeft w:val="0"/>
                              <w:marRight w:val="0"/>
                              <w:marTop w:val="100"/>
                              <w:marBottom w:val="100"/>
                              <w:divBdr>
                                <w:top w:val="single" w:sz="2" w:space="0" w:color="D9D9E3"/>
                                <w:left w:val="single" w:sz="2" w:space="0" w:color="D9D9E3"/>
                                <w:bottom w:val="single" w:sz="2" w:space="0" w:color="D9D9E3"/>
                                <w:right w:val="single" w:sz="2" w:space="0" w:color="D9D9E3"/>
                              </w:divBdr>
                              <w:divsChild>
                                <w:div w:id="1912810634">
                                  <w:marLeft w:val="0"/>
                                  <w:marRight w:val="0"/>
                                  <w:marTop w:val="0"/>
                                  <w:marBottom w:val="0"/>
                                  <w:divBdr>
                                    <w:top w:val="single" w:sz="2" w:space="0" w:color="D9D9E3"/>
                                    <w:left w:val="single" w:sz="2" w:space="0" w:color="D9D9E3"/>
                                    <w:bottom w:val="single" w:sz="2" w:space="0" w:color="D9D9E3"/>
                                    <w:right w:val="single" w:sz="2" w:space="0" w:color="D9D9E3"/>
                                  </w:divBdr>
                                  <w:divsChild>
                                    <w:div w:id="1857185622">
                                      <w:marLeft w:val="0"/>
                                      <w:marRight w:val="0"/>
                                      <w:marTop w:val="0"/>
                                      <w:marBottom w:val="0"/>
                                      <w:divBdr>
                                        <w:top w:val="single" w:sz="2" w:space="0" w:color="D9D9E3"/>
                                        <w:left w:val="single" w:sz="2" w:space="0" w:color="D9D9E3"/>
                                        <w:bottom w:val="single" w:sz="2" w:space="0" w:color="D9D9E3"/>
                                        <w:right w:val="single" w:sz="2" w:space="0" w:color="D9D9E3"/>
                                      </w:divBdr>
                                      <w:divsChild>
                                        <w:div w:id="1982533255">
                                          <w:marLeft w:val="0"/>
                                          <w:marRight w:val="0"/>
                                          <w:marTop w:val="0"/>
                                          <w:marBottom w:val="0"/>
                                          <w:divBdr>
                                            <w:top w:val="single" w:sz="2" w:space="0" w:color="D9D9E3"/>
                                            <w:left w:val="single" w:sz="2" w:space="0" w:color="D9D9E3"/>
                                            <w:bottom w:val="single" w:sz="2" w:space="0" w:color="D9D9E3"/>
                                            <w:right w:val="single" w:sz="2" w:space="0" w:color="D9D9E3"/>
                                          </w:divBdr>
                                          <w:divsChild>
                                            <w:div w:id="314799602">
                                              <w:marLeft w:val="0"/>
                                              <w:marRight w:val="0"/>
                                              <w:marTop w:val="0"/>
                                              <w:marBottom w:val="0"/>
                                              <w:divBdr>
                                                <w:top w:val="single" w:sz="2" w:space="0" w:color="D9D9E3"/>
                                                <w:left w:val="single" w:sz="2" w:space="0" w:color="D9D9E3"/>
                                                <w:bottom w:val="single" w:sz="2" w:space="0" w:color="D9D9E3"/>
                                                <w:right w:val="single" w:sz="2" w:space="0" w:color="D9D9E3"/>
                                              </w:divBdr>
                                              <w:divsChild>
                                                <w:div w:id="1161459470">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sChild>
                    </w:div>
                  </w:divsChild>
                </w:div>
              </w:divsChild>
            </w:div>
          </w:divsChild>
        </w:div>
      </w:divsChild>
    </w:div>
    <w:div w:id="886645424">
      <w:bodyDiv w:val="1"/>
      <w:marLeft w:val="0"/>
      <w:marRight w:val="0"/>
      <w:marTop w:val="0"/>
      <w:marBottom w:val="0"/>
      <w:divBdr>
        <w:top w:val="none" w:sz="0" w:space="0" w:color="auto"/>
        <w:left w:val="none" w:sz="0" w:space="0" w:color="auto"/>
        <w:bottom w:val="none" w:sz="0" w:space="0" w:color="auto"/>
        <w:right w:val="none" w:sz="0" w:space="0" w:color="auto"/>
      </w:divBdr>
      <w:divsChild>
        <w:div w:id="1340237005">
          <w:marLeft w:val="0"/>
          <w:marRight w:val="0"/>
          <w:marTop w:val="0"/>
          <w:marBottom w:val="0"/>
          <w:divBdr>
            <w:top w:val="none" w:sz="0" w:space="0" w:color="auto"/>
            <w:left w:val="none" w:sz="0" w:space="0" w:color="auto"/>
            <w:bottom w:val="none" w:sz="0" w:space="0" w:color="auto"/>
            <w:right w:val="none" w:sz="0" w:space="0" w:color="auto"/>
          </w:divBdr>
        </w:div>
      </w:divsChild>
    </w:div>
    <w:div w:id="897479488">
      <w:bodyDiv w:val="1"/>
      <w:marLeft w:val="0"/>
      <w:marRight w:val="0"/>
      <w:marTop w:val="0"/>
      <w:marBottom w:val="0"/>
      <w:divBdr>
        <w:top w:val="none" w:sz="0" w:space="0" w:color="auto"/>
        <w:left w:val="none" w:sz="0" w:space="0" w:color="auto"/>
        <w:bottom w:val="none" w:sz="0" w:space="0" w:color="auto"/>
        <w:right w:val="none" w:sz="0" w:space="0" w:color="auto"/>
      </w:divBdr>
      <w:divsChild>
        <w:div w:id="1421103046">
          <w:marLeft w:val="0"/>
          <w:marRight w:val="0"/>
          <w:marTop w:val="0"/>
          <w:marBottom w:val="0"/>
          <w:divBdr>
            <w:top w:val="none" w:sz="0" w:space="0" w:color="auto"/>
            <w:left w:val="none" w:sz="0" w:space="0" w:color="auto"/>
            <w:bottom w:val="none" w:sz="0" w:space="0" w:color="auto"/>
            <w:right w:val="none" w:sz="0" w:space="0" w:color="auto"/>
          </w:divBdr>
        </w:div>
      </w:divsChild>
    </w:div>
    <w:div w:id="903952560">
      <w:bodyDiv w:val="1"/>
      <w:marLeft w:val="0"/>
      <w:marRight w:val="0"/>
      <w:marTop w:val="0"/>
      <w:marBottom w:val="0"/>
      <w:divBdr>
        <w:top w:val="none" w:sz="0" w:space="0" w:color="auto"/>
        <w:left w:val="none" w:sz="0" w:space="0" w:color="auto"/>
        <w:bottom w:val="none" w:sz="0" w:space="0" w:color="auto"/>
        <w:right w:val="none" w:sz="0" w:space="0" w:color="auto"/>
      </w:divBdr>
    </w:div>
    <w:div w:id="954024597">
      <w:bodyDiv w:val="1"/>
      <w:marLeft w:val="0"/>
      <w:marRight w:val="0"/>
      <w:marTop w:val="0"/>
      <w:marBottom w:val="0"/>
      <w:divBdr>
        <w:top w:val="none" w:sz="0" w:space="0" w:color="auto"/>
        <w:left w:val="none" w:sz="0" w:space="0" w:color="auto"/>
        <w:bottom w:val="none" w:sz="0" w:space="0" w:color="auto"/>
        <w:right w:val="none" w:sz="0" w:space="0" w:color="auto"/>
      </w:divBdr>
      <w:divsChild>
        <w:div w:id="315569304">
          <w:marLeft w:val="0"/>
          <w:marRight w:val="0"/>
          <w:marTop w:val="0"/>
          <w:marBottom w:val="0"/>
          <w:divBdr>
            <w:top w:val="none" w:sz="0" w:space="0" w:color="auto"/>
            <w:left w:val="none" w:sz="0" w:space="0" w:color="auto"/>
            <w:bottom w:val="none" w:sz="0" w:space="0" w:color="auto"/>
            <w:right w:val="none" w:sz="0" w:space="0" w:color="auto"/>
          </w:divBdr>
        </w:div>
      </w:divsChild>
    </w:div>
    <w:div w:id="971250466">
      <w:bodyDiv w:val="1"/>
      <w:marLeft w:val="0"/>
      <w:marRight w:val="0"/>
      <w:marTop w:val="0"/>
      <w:marBottom w:val="0"/>
      <w:divBdr>
        <w:top w:val="none" w:sz="0" w:space="0" w:color="auto"/>
        <w:left w:val="none" w:sz="0" w:space="0" w:color="auto"/>
        <w:bottom w:val="none" w:sz="0" w:space="0" w:color="auto"/>
        <w:right w:val="none" w:sz="0" w:space="0" w:color="auto"/>
      </w:divBdr>
      <w:divsChild>
        <w:div w:id="1279095483">
          <w:marLeft w:val="0"/>
          <w:marRight w:val="0"/>
          <w:marTop w:val="0"/>
          <w:marBottom w:val="0"/>
          <w:divBdr>
            <w:top w:val="none" w:sz="0" w:space="0" w:color="auto"/>
            <w:left w:val="none" w:sz="0" w:space="0" w:color="auto"/>
            <w:bottom w:val="none" w:sz="0" w:space="0" w:color="auto"/>
            <w:right w:val="none" w:sz="0" w:space="0" w:color="auto"/>
          </w:divBdr>
        </w:div>
      </w:divsChild>
    </w:div>
    <w:div w:id="996035622">
      <w:bodyDiv w:val="1"/>
      <w:marLeft w:val="0"/>
      <w:marRight w:val="0"/>
      <w:marTop w:val="0"/>
      <w:marBottom w:val="0"/>
      <w:divBdr>
        <w:top w:val="none" w:sz="0" w:space="0" w:color="auto"/>
        <w:left w:val="none" w:sz="0" w:space="0" w:color="auto"/>
        <w:bottom w:val="none" w:sz="0" w:space="0" w:color="auto"/>
        <w:right w:val="none" w:sz="0" w:space="0" w:color="auto"/>
      </w:divBdr>
      <w:divsChild>
        <w:div w:id="180516954">
          <w:marLeft w:val="0"/>
          <w:marRight w:val="0"/>
          <w:marTop w:val="0"/>
          <w:marBottom w:val="0"/>
          <w:divBdr>
            <w:top w:val="none" w:sz="0" w:space="0" w:color="auto"/>
            <w:left w:val="none" w:sz="0" w:space="0" w:color="auto"/>
            <w:bottom w:val="none" w:sz="0" w:space="0" w:color="auto"/>
            <w:right w:val="none" w:sz="0" w:space="0" w:color="auto"/>
          </w:divBdr>
        </w:div>
      </w:divsChild>
    </w:div>
    <w:div w:id="1020623619">
      <w:bodyDiv w:val="1"/>
      <w:marLeft w:val="0"/>
      <w:marRight w:val="0"/>
      <w:marTop w:val="0"/>
      <w:marBottom w:val="0"/>
      <w:divBdr>
        <w:top w:val="none" w:sz="0" w:space="0" w:color="auto"/>
        <w:left w:val="none" w:sz="0" w:space="0" w:color="auto"/>
        <w:bottom w:val="none" w:sz="0" w:space="0" w:color="auto"/>
        <w:right w:val="none" w:sz="0" w:space="0" w:color="auto"/>
      </w:divBdr>
    </w:div>
    <w:div w:id="1041050123">
      <w:bodyDiv w:val="1"/>
      <w:marLeft w:val="0"/>
      <w:marRight w:val="0"/>
      <w:marTop w:val="0"/>
      <w:marBottom w:val="0"/>
      <w:divBdr>
        <w:top w:val="none" w:sz="0" w:space="0" w:color="auto"/>
        <w:left w:val="none" w:sz="0" w:space="0" w:color="auto"/>
        <w:bottom w:val="none" w:sz="0" w:space="0" w:color="auto"/>
        <w:right w:val="none" w:sz="0" w:space="0" w:color="auto"/>
      </w:divBdr>
    </w:div>
    <w:div w:id="1110857701">
      <w:bodyDiv w:val="1"/>
      <w:marLeft w:val="0"/>
      <w:marRight w:val="0"/>
      <w:marTop w:val="0"/>
      <w:marBottom w:val="0"/>
      <w:divBdr>
        <w:top w:val="none" w:sz="0" w:space="0" w:color="auto"/>
        <w:left w:val="none" w:sz="0" w:space="0" w:color="auto"/>
        <w:bottom w:val="none" w:sz="0" w:space="0" w:color="auto"/>
        <w:right w:val="none" w:sz="0" w:space="0" w:color="auto"/>
      </w:divBdr>
    </w:div>
    <w:div w:id="1120806591">
      <w:bodyDiv w:val="1"/>
      <w:marLeft w:val="0"/>
      <w:marRight w:val="0"/>
      <w:marTop w:val="0"/>
      <w:marBottom w:val="0"/>
      <w:divBdr>
        <w:top w:val="none" w:sz="0" w:space="0" w:color="auto"/>
        <w:left w:val="none" w:sz="0" w:space="0" w:color="auto"/>
        <w:bottom w:val="none" w:sz="0" w:space="0" w:color="auto"/>
        <w:right w:val="none" w:sz="0" w:space="0" w:color="auto"/>
      </w:divBdr>
    </w:div>
    <w:div w:id="1140152043">
      <w:bodyDiv w:val="1"/>
      <w:marLeft w:val="0"/>
      <w:marRight w:val="0"/>
      <w:marTop w:val="0"/>
      <w:marBottom w:val="0"/>
      <w:divBdr>
        <w:top w:val="none" w:sz="0" w:space="0" w:color="auto"/>
        <w:left w:val="none" w:sz="0" w:space="0" w:color="auto"/>
        <w:bottom w:val="none" w:sz="0" w:space="0" w:color="auto"/>
        <w:right w:val="none" w:sz="0" w:space="0" w:color="auto"/>
      </w:divBdr>
    </w:div>
    <w:div w:id="1151602911">
      <w:bodyDiv w:val="1"/>
      <w:marLeft w:val="0"/>
      <w:marRight w:val="0"/>
      <w:marTop w:val="0"/>
      <w:marBottom w:val="0"/>
      <w:divBdr>
        <w:top w:val="none" w:sz="0" w:space="0" w:color="auto"/>
        <w:left w:val="none" w:sz="0" w:space="0" w:color="auto"/>
        <w:bottom w:val="none" w:sz="0" w:space="0" w:color="auto"/>
        <w:right w:val="none" w:sz="0" w:space="0" w:color="auto"/>
      </w:divBdr>
      <w:divsChild>
        <w:div w:id="2046171301">
          <w:marLeft w:val="0"/>
          <w:marRight w:val="0"/>
          <w:marTop w:val="0"/>
          <w:marBottom w:val="0"/>
          <w:divBdr>
            <w:top w:val="none" w:sz="0" w:space="0" w:color="auto"/>
            <w:left w:val="none" w:sz="0" w:space="0" w:color="auto"/>
            <w:bottom w:val="none" w:sz="0" w:space="0" w:color="auto"/>
            <w:right w:val="none" w:sz="0" w:space="0" w:color="auto"/>
          </w:divBdr>
        </w:div>
      </w:divsChild>
    </w:div>
    <w:div w:id="1161888459">
      <w:bodyDiv w:val="1"/>
      <w:marLeft w:val="0"/>
      <w:marRight w:val="0"/>
      <w:marTop w:val="0"/>
      <w:marBottom w:val="0"/>
      <w:divBdr>
        <w:top w:val="none" w:sz="0" w:space="0" w:color="auto"/>
        <w:left w:val="none" w:sz="0" w:space="0" w:color="auto"/>
        <w:bottom w:val="none" w:sz="0" w:space="0" w:color="auto"/>
        <w:right w:val="none" w:sz="0" w:space="0" w:color="auto"/>
      </w:divBdr>
      <w:divsChild>
        <w:div w:id="2001617976">
          <w:marLeft w:val="0"/>
          <w:marRight w:val="0"/>
          <w:marTop w:val="0"/>
          <w:marBottom w:val="0"/>
          <w:divBdr>
            <w:top w:val="none" w:sz="0" w:space="0" w:color="auto"/>
            <w:left w:val="none" w:sz="0" w:space="0" w:color="auto"/>
            <w:bottom w:val="none" w:sz="0" w:space="0" w:color="auto"/>
            <w:right w:val="none" w:sz="0" w:space="0" w:color="auto"/>
          </w:divBdr>
        </w:div>
      </w:divsChild>
    </w:div>
    <w:div w:id="1193306785">
      <w:bodyDiv w:val="1"/>
      <w:marLeft w:val="0"/>
      <w:marRight w:val="0"/>
      <w:marTop w:val="0"/>
      <w:marBottom w:val="0"/>
      <w:divBdr>
        <w:top w:val="none" w:sz="0" w:space="0" w:color="auto"/>
        <w:left w:val="none" w:sz="0" w:space="0" w:color="auto"/>
        <w:bottom w:val="none" w:sz="0" w:space="0" w:color="auto"/>
        <w:right w:val="none" w:sz="0" w:space="0" w:color="auto"/>
      </w:divBdr>
    </w:div>
    <w:div w:id="1231816393">
      <w:bodyDiv w:val="1"/>
      <w:marLeft w:val="0"/>
      <w:marRight w:val="0"/>
      <w:marTop w:val="0"/>
      <w:marBottom w:val="0"/>
      <w:divBdr>
        <w:top w:val="none" w:sz="0" w:space="0" w:color="auto"/>
        <w:left w:val="none" w:sz="0" w:space="0" w:color="auto"/>
        <w:bottom w:val="none" w:sz="0" w:space="0" w:color="auto"/>
        <w:right w:val="none" w:sz="0" w:space="0" w:color="auto"/>
      </w:divBdr>
    </w:div>
    <w:div w:id="1249121519">
      <w:bodyDiv w:val="1"/>
      <w:marLeft w:val="0"/>
      <w:marRight w:val="0"/>
      <w:marTop w:val="0"/>
      <w:marBottom w:val="0"/>
      <w:divBdr>
        <w:top w:val="none" w:sz="0" w:space="0" w:color="auto"/>
        <w:left w:val="none" w:sz="0" w:space="0" w:color="auto"/>
        <w:bottom w:val="none" w:sz="0" w:space="0" w:color="auto"/>
        <w:right w:val="none" w:sz="0" w:space="0" w:color="auto"/>
      </w:divBdr>
      <w:divsChild>
        <w:div w:id="1426000982">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634717673">
              <w:marLeft w:val="0"/>
              <w:marRight w:val="0"/>
              <w:marTop w:val="0"/>
              <w:marBottom w:val="0"/>
              <w:divBdr>
                <w:top w:val="none" w:sz="0" w:space="0" w:color="auto"/>
                <w:left w:val="none" w:sz="0" w:space="0" w:color="auto"/>
                <w:bottom w:val="none" w:sz="0" w:space="0" w:color="auto"/>
                <w:right w:val="none" w:sz="0" w:space="0" w:color="auto"/>
              </w:divBdr>
              <w:divsChild>
                <w:div w:id="1767650902">
                  <w:marLeft w:val="0"/>
                  <w:marRight w:val="0"/>
                  <w:marTop w:val="0"/>
                  <w:marBottom w:val="0"/>
                  <w:divBdr>
                    <w:top w:val="none" w:sz="0" w:space="0" w:color="auto"/>
                    <w:left w:val="none" w:sz="0" w:space="0" w:color="auto"/>
                    <w:bottom w:val="none" w:sz="0" w:space="0" w:color="auto"/>
                    <w:right w:val="none" w:sz="0" w:space="0" w:color="auto"/>
                  </w:divBdr>
                  <w:divsChild>
                    <w:div w:id="565842708">
                      <w:marLeft w:val="0"/>
                      <w:marRight w:val="0"/>
                      <w:marTop w:val="0"/>
                      <w:marBottom w:val="0"/>
                      <w:divBdr>
                        <w:top w:val="none" w:sz="0" w:space="0" w:color="auto"/>
                        <w:left w:val="none" w:sz="0" w:space="0" w:color="auto"/>
                        <w:bottom w:val="none" w:sz="0" w:space="0" w:color="auto"/>
                        <w:right w:val="none" w:sz="0" w:space="0" w:color="auto"/>
                      </w:divBdr>
                      <w:divsChild>
                        <w:div w:id="1510755324">
                          <w:marLeft w:val="0"/>
                          <w:marRight w:val="0"/>
                          <w:marTop w:val="0"/>
                          <w:marBottom w:val="0"/>
                          <w:divBdr>
                            <w:top w:val="none" w:sz="0" w:space="0" w:color="auto"/>
                            <w:left w:val="none" w:sz="0" w:space="0" w:color="auto"/>
                            <w:bottom w:val="none" w:sz="0" w:space="0" w:color="auto"/>
                            <w:right w:val="none" w:sz="0" w:space="0" w:color="auto"/>
                          </w:divBdr>
                          <w:divsChild>
                            <w:div w:id="13210797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290279091">
      <w:bodyDiv w:val="1"/>
      <w:marLeft w:val="0"/>
      <w:marRight w:val="0"/>
      <w:marTop w:val="0"/>
      <w:marBottom w:val="0"/>
      <w:divBdr>
        <w:top w:val="none" w:sz="0" w:space="0" w:color="auto"/>
        <w:left w:val="none" w:sz="0" w:space="0" w:color="auto"/>
        <w:bottom w:val="none" w:sz="0" w:space="0" w:color="auto"/>
        <w:right w:val="none" w:sz="0" w:space="0" w:color="auto"/>
      </w:divBdr>
    </w:div>
    <w:div w:id="1343505375">
      <w:bodyDiv w:val="1"/>
      <w:marLeft w:val="0"/>
      <w:marRight w:val="0"/>
      <w:marTop w:val="0"/>
      <w:marBottom w:val="0"/>
      <w:divBdr>
        <w:top w:val="none" w:sz="0" w:space="0" w:color="auto"/>
        <w:left w:val="none" w:sz="0" w:space="0" w:color="auto"/>
        <w:bottom w:val="none" w:sz="0" w:space="0" w:color="auto"/>
        <w:right w:val="none" w:sz="0" w:space="0" w:color="auto"/>
      </w:divBdr>
    </w:div>
    <w:div w:id="1366716285">
      <w:bodyDiv w:val="1"/>
      <w:marLeft w:val="0"/>
      <w:marRight w:val="0"/>
      <w:marTop w:val="0"/>
      <w:marBottom w:val="0"/>
      <w:divBdr>
        <w:top w:val="none" w:sz="0" w:space="0" w:color="auto"/>
        <w:left w:val="none" w:sz="0" w:space="0" w:color="auto"/>
        <w:bottom w:val="none" w:sz="0" w:space="0" w:color="auto"/>
        <w:right w:val="none" w:sz="0" w:space="0" w:color="auto"/>
      </w:divBdr>
      <w:divsChild>
        <w:div w:id="494692425">
          <w:marLeft w:val="0"/>
          <w:marRight w:val="0"/>
          <w:marTop w:val="0"/>
          <w:marBottom w:val="0"/>
          <w:divBdr>
            <w:top w:val="none" w:sz="0" w:space="0" w:color="auto"/>
            <w:left w:val="none" w:sz="0" w:space="0" w:color="auto"/>
            <w:bottom w:val="none" w:sz="0" w:space="0" w:color="auto"/>
            <w:right w:val="none" w:sz="0" w:space="0" w:color="auto"/>
          </w:divBdr>
        </w:div>
      </w:divsChild>
    </w:div>
    <w:div w:id="1375810845">
      <w:bodyDiv w:val="1"/>
      <w:marLeft w:val="0"/>
      <w:marRight w:val="0"/>
      <w:marTop w:val="0"/>
      <w:marBottom w:val="0"/>
      <w:divBdr>
        <w:top w:val="none" w:sz="0" w:space="0" w:color="auto"/>
        <w:left w:val="none" w:sz="0" w:space="0" w:color="auto"/>
        <w:bottom w:val="none" w:sz="0" w:space="0" w:color="auto"/>
        <w:right w:val="none" w:sz="0" w:space="0" w:color="auto"/>
      </w:divBdr>
    </w:div>
    <w:div w:id="1425877782">
      <w:bodyDiv w:val="1"/>
      <w:marLeft w:val="0"/>
      <w:marRight w:val="0"/>
      <w:marTop w:val="0"/>
      <w:marBottom w:val="0"/>
      <w:divBdr>
        <w:top w:val="none" w:sz="0" w:space="0" w:color="auto"/>
        <w:left w:val="none" w:sz="0" w:space="0" w:color="auto"/>
        <w:bottom w:val="none" w:sz="0" w:space="0" w:color="auto"/>
        <w:right w:val="none" w:sz="0" w:space="0" w:color="auto"/>
      </w:divBdr>
    </w:div>
    <w:div w:id="1461874426">
      <w:bodyDiv w:val="1"/>
      <w:marLeft w:val="0"/>
      <w:marRight w:val="0"/>
      <w:marTop w:val="0"/>
      <w:marBottom w:val="0"/>
      <w:divBdr>
        <w:top w:val="none" w:sz="0" w:space="0" w:color="auto"/>
        <w:left w:val="none" w:sz="0" w:space="0" w:color="auto"/>
        <w:bottom w:val="none" w:sz="0" w:space="0" w:color="auto"/>
        <w:right w:val="none" w:sz="0" w:space="0" w:color="auto"/>
      </w:divBdr>
    </w:div>
    <w:div w:id="1515727060">
      <w:bodyDiv w:val="1"/>
      <w:marLeft w:val="0"/>
      <w:marRight w:val="0"/>
      <w:marTop w:val="0"/>
      <w:marBottom w:val="0"/>
      <w:divBdr>
        <w:top w:val="none" w:sz="0" w:space="0" w:color="auto"/>
        <w:left w:val="none" w:sz="0" w:space="0" w:color="auto"/>
        <w:bottom w:val="none" w:sz="0" w:space="0" w:color="auto"/>
        <w:right w:val="none" w:sz="0" w:space="0" w:color="auto"/>
      </w:divBdr>
    </w:div>
    <w:div w:id="1520661607">
      <w:bodyDiv w:val="1"/>
      <w:marLeft w:val="0"/>
      <w:marRight w:val="0"/>
      <w:marTop w:val="0"/>
      <w:marBottom w:val="0"/>
      <w:divBdr>
        <w:top w:val="none" w:sz="0" w:space="0" w:color="auto"/>
        <w:left w:val="none" w:sz="0" w:space="0" w:color="auto"/>
        <w:bottom w:val="none" w:sz="0" w:space="0" w:color="auto"/>
        <w:right w:val="none" w:sz="0" w:space="0" w:color="auto"/>
      </w:divBdr>
      <w:divsChild>
        <w:div w:id="1135879340">
          <w:blockQuote w:val="1"/>
          <w:marLeft w:val="0"/>
          <w:marRight w:val="0"/>
          <w:marTop w:val="0"/>
          <w:marBottom w:val="0"/>
          <w:divBdr>
            <w:top w:val="none" w:sz="0" w:space="0" w:color="auto"/>
            <w:left w:val="none" w:sz="0" w:space="0" w:color="auto"/>
            <w:bottom w:val="none" w:sz="0" w:space="0" w:color="auto"/>
            <w:right w:val="none" w:sz="0" w:space="0" w:color="auto"/>
          </w:divBdr>
        </w:div>
      </w:divsChild>
    </w:div>
    <w:div w:id="1522164224">
      <w:bodyDiv w:val="1"/>
      <w:marLeft w:val="0"/>
      <w:marRight w:val="0"/>
      <w:marTop w:val="0"/>
      <w:marBottom w:val="0"/>
      <w:divBdr>
        <w:top w:val="none" w:sz="0" w:space="0" w:color="auto"/>
        <w:left w:val="none" w:sz="0" w:space="0" w:color="auto"/>
        <w:bottom w:val="none" w:sz="0" w:space="0" w:color="auto"/>
        <w:right w:val="none" w:sz="0" w:space="0" w:color="auto"/>
      </w:divBdr>
    </w:div>
    <w:div w:id="1545024811">
      <w:bodyDiv w:val="1"/>
      <w:marLeft w:val="0"/>
      <w:marRight w:val="0"/>
      <w:marTop w:val="0"/>
      <w:marBottom w:val="0"/>
      <w:divBdr>
        <w:top w:val="none" w:sz="0" w:space="0" w:color="auto"/>
        <w:left w:val="none" w:sz="0" w:space="0" w:color="auto"/>
        <w:bottom w:val="none" w:sz="0" w:space="0" w:color="auto"/>
        <w:right w:val="none" w:sz="0" w:space="0" w:color="auto"/>
      </w:divBdr>
    </w:div>
    <w:div w:id="1558862002">
      <w:bodyDiv w:val="1"/>
      <w:marLeft w:val="0"/>
      <w:marRight w:val="0"/>
      <w:marTop w:val="0"/>
      <w:marBottom w:val="0"/>
      <w:divBdr>
        <w:top w:val="none" w:sz="0" w:space="0" w:color="auto"/>
        <w:left w:val="none" w:sz="0" w:space="0" w:color="auto"/>
        <w:bottom w:val="none" w:sz="0" w:space="0" w:color="auto"/>
        <w:right w:val="none" w:sz="0" w:space="0" w:color="auto"/>
      </w:divBdr>
    </w:div>
    <w:div w:id="1572809613">
      <w:bodyDiv w:val="1"/>
      <w:marLeft w:val="0"/>
      <w:marRight w:val="0"/>
      <w:marTop w:val="0"/>
      <w:marBottom w:val="0"/>
      <w:divBdr>
        <w:top w:val="none" w:sz="0" w:space="0" w:color="auto"/>
        <w:left w:val="none" w:sz="0" w:space="0" w:color="auto"/>
        <w:bottom w:val="none" w:sz="0" w:space="0" w:color="auto"/>
        <w:right w:val="none" w:sz="0" w:space="0" w:color="auto"/>
      </w:divBdr>
    </w:div>
    <w:div w:id="1615212985">
      <w:bodyDiv w:val="1"/>
      <w:marLeft w:val="0"/>
      <w:marRight w:val="0"/>
      <w:marTop w:val="0"/>
      <w:marBottom w:val="0"/>
      <w:divBdr>
        <w:top w:val="none" w:sz="0" w:space="0" w:color="auto"/>
        <w:left w:val="none" w:sz="0" w:space="0" w:color="auto"/>
        <w:bottom w:val="none" w:sz="0" w:space="0" w:color="auto"/>
        <w:right w:val="none" w:sz="0" w:space="0" w:color="auto"/>
      </w:divBdr>
    </w:div>
    <w:div w:id="1667198914">
      <w:bodyDiv w:val="1"/>
      <w:marLeft w:val="0"/>
      <w:marRight w:val="0"/>
      <w:marTop w:val="0"/>
      <w:marBottom w:val="0"/>
      <w:divBdr>
        <w:top w:val="none" w:sz="0" w:space="0" w:color="auto"/>
        <w:left w:val="none" w:sz="0" w:space="0" w:color="auto"/>
        <w:bottom w:val="none" w:sz="0" w:space="0" w:color="auto"/>
        <w:right w:val="none" w:sz="0" w:space="0" w:color="auto"/>
      </w:divBdr>
    </w:div>
    <w:div w:id="1686977218">
      <w:bodyDiv w:val="1"/>
      <w:marLeft w:val="0"/>
      <w:marRight w:val="0"/>
      <w:marTop w:val="0"/>
      <w:marBottom w:val="0"/>
      <w:divBdr>
        <w:top w:val="none" w:sz="0" w:space="0" w:color="auto"/>
        <w:left w:val="none" w:sz="0" w:space="0" w:color="auto"/>
        <w:bottom w:val="none" w:sz="0" w:space="0" w:color="auto"/>
        <w:right w:val="none" w:sz="0" w:space="0" w:color="auto"/>
      </w:divBdr>
      <w:divsChild>
        <w:div w:id="2116709985">
          <w:marLeft w:val="0"/>
          <w:marRight w:val="0"/>
          <w:marTop w:val="0"/>
          <w:marBottom w:val="0"/>
          <w:divBdr>
            <w:top w:val="none" w:sz="0" w:space="0" w:color="auto"/>
            <w:left w:val="none" w:sz="0" w:space="0" w:color="auto"/>
            <w:bottom w:val="none" w:sz="0" w:space="0" w:color="auto"/>
            <w:right w:val="none" w:sz="0" w:space="0" w:color="auto"/>
          </w:divBdr>
        </w:div>
      </w:divsChild>
    </w:div>
    <w:div w:id="1736078108">
      <w:bodyDiv w:val="1"/>
      <w:marLeft w:val="0"/>
      <w:marRight w:val="0"/>
      <w:marTop w:val="0"/>
      <w:marBottom w:val="0"/>
      <w:divBdr>
        <w:top w:val="none" w:sz="0" w:space="0" w:color="auto"/>
        <w:left w:val="none" w:sz="0" w:space="0" w:color="auto"/>
        <w:bottom w:val="none" w:sz="0" w:space="0" w:color="auto"/>
        <w:right w:val="none" w:sz="0" w:space="0" w:color="auto"/>
      </w:divBdr>
    </w:div>
    <w:div w:id="1759599092">
      <w:bodyDiv w:val="1"/>
      <w:marLeft w:val="0"/>
      <w:marRight w:val="0"/>
      <w:marTop w:val="0"/>
      <w:marBottom w:val="0"/>
      <w:divBdr>
        <w:top w:val="none" w:sz="0" w:space="0" w:color="auto"/>
        <w:left w:val="none" w:sz="0" w:space="0" w:color="auto"/>
        <w:bottom w:val="none" w:sz="0" w:space="0" w:color="auto"/>
        <w:right w:val="none" w:sz="0" w:space="0" w:color="auto"/>
      </w:divBdr>
    </w:div>
    <w:div w:id="1794713007">
      <w:bodyDiv w:val="1"/>
      <w:marLeft w:val="0"/>
      <w:marRight w:val="0"/>
      <w:marTop w:val="0"/>
      <w:marBottom w:val="0"/>
      <w:divBdr>
        <w:top w:val="none" w:sz="0" w:space="0" w:color="auto"/>
        <w:left w:val="none" w:sz="0" w:space="0" w:color="auto"/>
        <w:bottom w:val="none" w:sz="0" w:space="0" w:color="auto"/>
        <w:right w:val="none" w:sz="0" w:space="0" w:color="auto"/>
      </w:divBdr>
    </w:div>
    <w:div w:id="1802845325">
      <w:bodyDiv w:val="1"/>
      <w:marLeft w:val="0"/>
      <w:marRight w:val="0"/>
      <w:marTop w:val="0"/>
      <w:marBottom w:val="0"/>
      <w:divBdr>
        <w:top w:val="none" w:sz="0" w:space="0" w:color="auto"/>
        <w:left w:val="none" w:sz="0" w:space="0" w:color="auto"/>
        <w:bottom w:val="none" w:sz="0" w:space="0" w:color="auto"/>
        <w:right w:val="none" w:sz="0" w:space="0" w:color="auto"/>
      </w:divBdr>
      <w:divsChild>
        <w:div w:id="1736053040">
          <w:marLeft w:val="0"/>
          <w:marRight w:val="0"/>
          <w:marTop w:val="0"/>
          <w:marBottom w:val="0"/>
          <w:divBdr>
            <w:top w:val="none" w:sz="0" w:space="0" w:color="auto"/>
            <w:left w:val="none" w:sz="0" w:space="0" w:color="auto"/>
            <w:bottom w:val="none" w:sz="0" w:space="0" w:color="auto"/>
            <w:right w:val="none" w:sz="0" w:space="0" w:color="auto"/>
          </w:divBdr>
        </w:div>
      </w:divsChild>
    </w:div>
    <w:div w:id="1809669173">
      <w:bodyDiv w:val="1"/>
      <w:marLeft w:val="0"/>
      <w:marRight w:val="0"/>
      <w:marTop w:val="0"/>
      <w:marBottom w:val="0"/>
      <w:divBdr>
        <w:top w:val="none" w:sz="0" w:space="0" w:color="auto"/>
        <w:left w:val="none" w:sz="0" w:space="0" w:color="auto"/>
        <w:bottom w:val="none" w:sz="0" w:space="0" w:color="auto"/>
        <w:right w:val="none" w:sz="0" w:space="0" w:color="auto"/>
      </w:divBdr>
      <w:divsChild>
        <w:div w:id="917596249">
          <w:marLeft w:val="0"/>
          <w:marRight w:val="0"/>
          <w:marTop w:val="0"/>
          <w:marBottom w:val="0"/>
          <w:divBdr>
            <w:top w:val="none" w:sz="0" w:space="0" w:color="auto"/>
            <w:left w:val="none" w:sz="0" w:space="0" w:color="auto"/>
            <w:bottom w:val="none" w:sz="0" w:space="0" w:color="auto"/>
            <w:right w:val="none" w:sz="0" w:space="0" w:color="auto"/>
          </w:divBdr>
        </w:div>
      </w:divsChild>
    </w:div>
    <w:div w:id="1847356783">
      <w:bodyDiv w:val="1"/>
      <w:marLeft w:val="0"/>
      <w:marRight w:val="0"/>
      <w:marTop w:val="0"/>
      <w:marBottom w:val="0"/>
      <w:divBdr>
        <w:top w:val="none" w:sz="0" w:space="0" w:color="auto"/>
        <w:left w:val="none" w:sz="0" w:space="0" w:color="auto"/>
        <w:bottom w:val="none" w:sz="0" w:space="0" w:color="auto"/>
        <w:right w:val="none" w:sz="0" w:space="0" w:color="auto"/>
      </w:divBdr>
    </w:div>
    <w:div w:id="1897469239">
      <w:bodyDiv w:val="1"/>
      <w:marLeft w:val="0"/>
      <w:marRight w:val="0"/>
      <w:marTop w:val="0"/>
      <w:marBottom w:val="0"/>
      <w:divBdr>
        <w:top w:val="none" w:sz="0" w:space="0" w:color="auto"/>
        <w:left w:val="none" w:sz="0" w:space="0" w:color="auto"/>
        <w:bottom w:val="none" w:sz="0" w:space="0" w:color="auto"/>
        <w:right w:val="none" w:sz="0" w:space="0" w:color="auto"/>
      </w:divBdr>
    </w:div>
    <w:div w:id="1900549342">
      <w:bodyDiv w:val="1"/>
      <w:marLeft w:val="0"/>
      <w:marRight w:val="0"/>
      <w:marTop w:val="0"/>
      <w:marBottom w:val="0"/>
      <w:divBdr>
        <w:top w:val="none" w:sz="0" w:space="0" w:color="auto"/>
        <w:left w:val="none" w:sz="0" w:space="0" w:color="auto"/>
        <w:bottom w:val="none" w:sz="0" w:space="0" w:color="auto"/>
        <w:right w:val="none" w:sz="0" w:space="0" w:color="auto"/>
      </w:divBdr>
    </w:div>
    <w:div w:id="1915820992">
      <w:bodyDiv w:val="1"/>
      <w:marLeft w:val="0"/>
      <w:marRight w:val="0"/>
      <w:marTop w:val="0"/>
      <w:marBottom w:val="0"/>
      <w:divBdr>
        <w:top w:val="none" w:sz="0" w:space="0" w:color="auto"/>
        <w:left w:val="none" w:sz="0" w:space="0" w:color="auto"/>
        <w:bottom w:val="none" w:sz="0" w:space="0" w:color="auto"/>
        <w:right w:val="none" w:sz="0" w:space="0" w:color="auto"/>
      </w:divBdr>
    </w:div>
    <w:div w:id="2012750989">
      <w:bodyDiv w:val="1"/>
      <w:marLeft w:val="0"/>
      <w:marRight w:val="0"/>
      <w:marTop w:val="0"/>
      <w:marBottom w:val="0"/>
      <w:divBdr>
        <w:top w:val="none" w:sz="0" w:space="0" w:color="auto"/>
        <w:left w:val="none" w:sz="0" w:space="0" w:color="auto"/>
        <w:bottom w:val="none" w:sz="0" w:space="0" w:color="auto"/>
        <w:right w:val="none" w:sz="0" w:space="0" w:color="auto"/>
      </w:divBdr>
    </w:div>
    <w:div w:id="2023622319">
      <w:bodyDiv w:val="1"/>
      <w:marLeft w:val="0"/>
      <w:marRight w:val="0"/>
      <w:marTop w:val="0"/>
      <w:marBottom w:val="0"/>
      <w:divBdr>
        <w:top w:val="none" w:sz="0" w:space="0" w:color="auto"/>
        <w:left w:val="none" w:sz="0" w:space="0" w:color="auto"/>
        <w:bottom w:val="none" w:sz="0" w:space="0" w:color="auto"/>
        <w:right w:val="none" w:sz="0" w:space="0" w:color="auto"/>
      </w:divBdr>
      <w:divsChild>
        <w:div w:id="494224679">
          <w:marLeft w:val="0"/>
          <w:marRight w:val="0"/>
          <w:marTop w:val="0"/>
          <w:marBottom w:val="0"/>
          <w:divBdr>
            <w:top w:val="none" w:sz="0" w:space="0" w:color="auto"/>
            <w:left w:val="none" w:sz="0" w:space="0" w:color="auto"/>
            <w:bottom w:val="none" w:sz="0" w:space="0" w:color="auto"/>
            <w:right w:val="none" w:sz="0" w:space="0" w:color="auto"/>
          </w:divBdr>
          <w:divsChild>
            <w:div w:id="1717586469">
              <w:marLeft w:val="0"/>
              <w:marRight w:val="0"/>
              <w:marTop w:val="0"/>
              <w:marBottom w:val="0"/>
              <w:divBdr>
                <w:top w:val="none" w:sz="0" w:space="0" w:color="auto"/>
                <w:left w:val="none" w:sz="0" w:space="0" w:color="auto"/>
                <w:bottom w:val="none" w:sz="0" w:space="0" w:color="auto"/>
                <w:right w:val="none" w:sz="0" w:space="0" w:color="auto"/>
              </w:divBdr>
              <w:divsChild>
                <w:div w:id="1345664316">
                  <w:marLeft w:val="0"/>
                  <w:marRight w:val="0"/>
                  <w:marTop w:val="0"/>
                  <w:marBottom w:val="0"/>
                  <w:divBdr>
                    <w:top w:val="none" w:sz="0" w:space="0" w:color="auto"/>
                    <w:left w:val="none" w:sz="0" w:space="0" w:color="auto"/>
                    <w:bottom w:val="none" w:sz="0" w:space="0" w:color="auto"/>
                    <w:right w:val="none" w:sz="0" w:space="0" w:color="auto"/>
                  </w:divBdr>
                  <w:divsChild>
                    <w:div w:id="8196125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25753710">
          <w:marLeft w:val="0"/>
          <w:marRight w:val="0"/>
          <w:marTop w:val="0"/>
          <w:marBottom w:val="0"/>
          <w:divBdr>
            <w:top w:val="none" w:sz="0" w:space="0" w:color="auto"/>
            <w:left w:val="none" w:sz="0" w:space="0" w:color="auto"/>
            <w:bottom w:val="none" w:sz="0" w:space="0" w:color="auto"/>
            <w:right w:val="none" w:sz="0" w:space="0" w:color="auto"/>
          </w:divBdr>
          <w:divsChild>
            <w:div w:id="1168331256">
              <w:marLeft w:val="0"/>
              <w:marRight w:val="0"/>
              <w:marTop w:val="0"/>
              <w:marBottom w:val="0"/>
              <w:divBdr>
                <w:top w:val="none" w:sz="0" w:space="0" w:color="auto"/>
                <w:left w:val="none" w:sz="0" w:space="0" w:color="auto"/>
                <w:bottom w:val="none" w:sz="0" w:space="0" w:color="auto"/>
                <w:right w:val="none" w:sz="0" w:space="0" w:color="auto"/>
              </w:divBdr>
              <w:divsChild>
                <w:div w:id="255094293">
                  <w:marLeft w:val="0"/>
                  <w:marRight w:val="0"/>
                  <w:marTop w:val="0"/>
                  <w:marBottom w:val="0"/>
                  <w:divBdr>
                    <w:top w:val="none" w:sz="0" w:space="0" w:color="auto"/>
                    <w:left w:val="none" w:sz="0" w:space="0" w:color="auto"/>
                    <w:bottom w:val="none" w:sz="0" w:space="0" w:color="auto"/>
                    <w:right w:val="none" w:sz="0" w:space="0" w:color="auto"/>
                  </w:divBdr>
                  <w:divsChild>
                    <w:div w:id="21147862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30179409">
      <w:bodyDiv w:val="1"/>
      <w:marLeft w:val="0"/>
      <w:marRight w:val="0"/>
      <w:marTop w:val="0"/>
      <w:marBottom w:val="0"/>
      <w:divBdr>
        <w:top w:val="none" w:sz="0" w:space="0" w:color="auto"/>
        <w:left w:val="none" w:sz="0" w:space="0" w:color="auto"/>
        <w:bottom w:val="none" w:sz="0" w:space="0" w:color="auto"/>
        <w:right w:val="none" w:sz="0" w:space="0" w:color="auto"/>
      </w:divBdr>
    </w:div>
    <w:div w:id="2068798722">
      <w:bodyDiv w:val="1"/>
      <w:marLeft w:val="0"/>
      <w:marRight w:val="0"/>
      <w:marTop w:val="0"/>
      <w:marBottom w:val="0"/>
      <w:divBdr>
        <w:top w:val="none" w:sz="0" w:space="0" w:color="auto"/>
        <w:left w:val="none" w:sz="0" w:space="0" w:color="auto"/>
        <w:bottom w:val="none" w:sz="0" w:space="0" w:color="auto"/>
        <w:right w:val="none" w:sz="0" w:space="0" w:color="auto"/>
      </w:divBdr>
      <w:divsChild>
        <w:div w:id="1642423381">
          <w:marLeft w:val="0"/>
          <w:marRight w:val="0"/>
          <w:marTop w:val="0"/>
          <w:marBottom w:val="0"/>
          <w:divBdr>
            <w:top w:val="none" w:sz="0" w:space="0" w:color="auto"/>
            <w:left w:val="none" w:sz="0" w:space="0" w:color="auto"/>
            <w:bottom w:val="none" w:sz="0" w:space="0" w:color="auto"/>
            <w:right w:val="none" w:sz="0" w:space="0" w:color="auto"/>
          </w:divBdr>
        </w:div>
      </w:divsChild>
    </w:div>
    <w:div w:id="2098091564">
      <w:bodyDiv w:val="1"/>
      <w:marLeft w:val="0"/>
      <w:marRight w:val="0"/>
      <w:marTop w:val="0"/>
      <w:marBottom w:val="0"/>
      <w:divBdr>
        <w:top w:val="none" w:sz="0" w:space="0" w:color="auto"/>
        <w:left w:val="none" w:sz="0" w:space="0" w:color="auto"/>
        <w:bottom w:val="none" w:sz="0" w:space="0" w:color="auto"/>
        <w:right w:val="none" w:sz="0" w:space="0" w:color="auto"/>
      </w:divBdr>
    </w:div>
    <w:div w:id="2099059274">
      <w:bodyDiv w:val="1"/>
      <w:marLeft w:val="0"/>
      <w:marRight w:val="0"/>
      <w:marTop w:val="0"/>
      <w:marBottom w:val="0"/>
      <w:divBdr>
        <w:top w:val="none" w:sz="0" w:space="0" w:color="auto"/>
        <w:left w:val="none" w:sz="0" w:space="0" w:color="auto"/>
        <w:bottom w:val="none" w:sz="0" w:space="0" w:color="auto"/>
        <w:right w:val="none" w:sz="0" w:space="0" w:color="auto"/>
      </w:divBdr>
    </w:div>
    <w:div w:id="2134707016">
      <w:bodyDiv w:val="1"/>
      <w:marLeft w:val="0"/>
      <w:marRight w:val="0"/>
      <w:marTop w:val="0"/>
      <w:marBottom w:val="0"/>
      <w:divBdr>
        <w:top w:val="none" w:sz="0" w:space="0" w:color="auto"/>
        <w:left w:val="none" w:sz="0" w:space="0" w:color="auto"/>
        <w:bottom w:val="none" w:sz="0" w:space="0" w:color="auto"/>
        <w:right w:val="none" w:sz="0" w:space="0" w:color="auto"/>
      </w:divBdr>
      <w:divsChild>
        <w:div w:id="1284849290">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8.xml"/><Relationship Id="rId21" Type="http://schemas.openxmlformats.org/officeDocument/2006/relationships/header" Target="header5.xml"/><Relationship Id="rId34" Type="http://schemas.openxmlformats.org/officeDocument/2006/relationships/header" Target="header10.xml"/><Relationship Id="rId42" Type="http://schemas.microsoft.com/office/2007/relationships/diagramDrawing" Target="diagrams/drawing2.xml"/><Relationship Id="rId47" Type="http://schemas.openxmlformats.org/officeDocument/2006/relationships/hyperlink" Target="file:///D:\1.%20Brassart%20Chlo&#233;_d&#233;fense_priv&#233;e_12_11.docx" TargetMode="External"/><Relationship Id="rId50" Type="http://schemas.openxmlformats.org/officeDocument/2006/relationships/hyperlink" Target="file:///D:\1.%20Brassart%20Chlo&#233;_d&#233;fense_priv&#233;e_12_11.docx" TargetMode="External"/><Relationship Id="rId55" Type="http://schemas.openxmlformats.org/officeDocument/2006/relationships/diagramQuickStyle" Target="diagrams/quickStyle3.xml"/><Relationship Id="rId63" Type="http://schemas.microsoft.com/office/2007/relationships/hdphoto" Target="media/hdphoto2.wdp"/><Relationship Id="rId68"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2.xml"/><Relationship Id="rId29" Type="http://schemas.openxmlformats.org/officeDocument/2006/relationships/diagramData" Target="diagrams/data1.xml"/><Relationship Id="rId11" Type="http://schemas.openxmlformats.org/officeDocument/2006/relationships/endnotes" Target="endnotes.xml"/><Relationship Id="rId24" Type="http://schemas.openxmlformats.org/officeDocument/2006/relationships/footer" Target="footer3.xml"/><Relationship Id="rId32" Type="http://schemas.openxmlformats.org/officeDocument/2006/relationships/diagramColors" Target="diagrams/colors1.xml"/><Relationship Id="rId37" Type="http://schemas.openxmlformats.org/officeDocument/2006/relationships/header" Target="header13.xml"/><Relationship Id="rId40" Type="http://schemas.openxmlformats.org/officeDocument/2006/relationships/diagramQuickStyle" Target="diagrams/quickStyle2.xml"/><Relationship Id="rId45" Type="http://schemas.openxmlformats.org/officeDocument/2006/relationships/header" Target="header16.xml"/><Relationship Id="rId53" Type="http://schemas.openxmlformats.org/officeDocument/2006/relationships/diagramData" Target="diagrams/data3.xml"/><Relationship Id="rId58" Type="http://schemas.openxmlformats.org/officeDocument/2006/relationships/image" Target="media/image6.png"/><Relationship Id="rId66" Type="http://schemas.openxmlformats.org/officeDocument/2006/relationships/image" Target="media/image10.png"/><Relationship Id="rId5" Type="http://schemas.openxmlformats.org/officeDocument/2006/relationships/customXml" Target="../customXml/item5.xml"/><Relationship Id="rId61" Type="http://schemas.microsoft.com/office/2007/relationships/hdphoto" Target="media/hdphoto1.wdp"/><Relationship Id="rId19" Type="http://schemas.openxmlformats.org/officeDocument/2006/relationships/header" Target="header4.xml"/><Relationship Id="rId14" Type="http://schemas.openxmlformats.org/officeDocument/2006/relationships/footer" Target="footer1.xml"/><Relationship Id="rId22" Type="http://schemas.openxmlformats.org/officeDocument/2006/relationships/image" Target="media/image4.png"/><Relationship Id="rId27" Type="http://schemas.openxmlformats.org/officeDocument/2006/relationships/image" Target="media/image5.png"/><Relationship Id="rId30" Type="http://schemas.openxmlformats.org/officeDocument/2006/relationships/diagramLayout" Target="diagrams/layout1.xml"/><Relationship Id="rId35" Type="http://schemas.openxmlformats.org/officeDocument/2006/relationships/header" Target="header11.xml"/><Relationship Id="rId43" Type="http://schemas.openxmlformats.org/officeDocument/2006/relationships/header" Target="header14.xml"/><Relationship Id="rId48" Type="http://schemas.openxmlformats.org/officeDocument/2006/relationships/hyperlink" Target="file:///D:\1.%20Brassart%20Chlo&#233;_d&#233;fense_priv&#233;e_12_11.docx" TargetMode="External"/><Relationship Id="rId56" Type="http://schemas.openxmlformats.org/officeDocument/2006/relationships/diagramColors" Target="diagrams/colors3.xml"/><Relationship Id="rId64" Type="http://schemas.openxmlformats.org/officeDocument/2006/relationships/image" Target="media/image9.png"/><Relationship Id="rId8" Type="http://schemas.openxmlformats.org/officeDocument/2006/relationships/settings" Target="settings.xml"/><Relationship Id="rId51" Type="http://schemas.openxmlformats.org/officeDocument/2006/relationships/hyperlink" Target="file:///D:\1.%20Brassart%20Chlo&#233;_d&#233;fense_priv&#233;e_12_11.docx" TargetMode="External"/><Relationship Id="rId3" Type="http://schemas.openxmlformats.org/officeDocument/2006/relationships/customXml" Target="../customXml/item3.xml"/><Relationship Id="rId12" Type="http://schemas.openxmlformats.org/officeDocument/2006/relationships/image" Target="media/image1.jpg"/><Relationship Id="rId17" Type="http://schemas.openxmlformats.org/officeDocument/2006/relationships/header" Target="header2.xml"/><Relationship Id="rId25" Type="http://schemas.openxmlformats.org/officeDocument/2006/relationships/header" Target="header7.xml"/><Relationship Id="rId33" Type="http://schemas.microsoft.com/office/2007/relationships/diagramDrawing" Target="diagrams/drawing1.xml"/><Relationship Id="rId38" Type="http://schemas.openxmlformats.org/officeDocument/2006/relationships/diagramData" Target="diagrams/data2.xml"/><Relationship Id="rId46" Type="http://schemas.openxmlformats.org/officeDocument/2006/relationships/header" Target="header17.xml"/><Relationship Id="rId59" Type="http://schemas.openxmlformats.org/officeDocument/2006/relationships/chart" Target="charts/chart1.xml"/><Relationship Id="rId67" Type="http://schemas.openxmlformats.org/officeDocument/2006/relationships/fontTable" Target="fontTable.xml"/><Relationship Id="rId20" Type="http://schemas.openxmlformats.org/officeDocument/2006/relationships/image" Target="media/image3.png"/><Relationship Id="rId41" Type="http://schemas.openxmlformats.org/officeDocument/2006/relationships/diagramColors" Target="diagrams/colors2.xml"/><Relationship Id="rId54" Type="http://schemas.openxmlformats.org/officeDocument/2006/relationships/diagramLayout" Target="diagrams/layout3.xml"/><Relationship Id="rId62" Type="http://schemas.openxmlformats.org/officeDocument/2006/relationships/image" Target="media/image8.png"/><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eader" Target="header1.xml"/><Relationship Id="rId23" Type="http://schemas.openxmlformats.org/officeDocument/2006/relationships/header" Target="header6.xml"/><Relationship Id="rId28" Type="http://schemas.openxmlformats.org/officeDocument/2006/relationships/header" Target="header9.xml"/><Relationship Id="rId36" Type="http://schemas.openxmlformats.org/officeDocument/2006/relationships/header" Target="header12.xml"/><Relationship Id="rId49" Type="http://schemas.openxmlformats.org/officeDocument/2006/relationships/hyperlink" Target="file:///D:\1.%20Brassart%20Chlo&#233;_d&#233;fense_priv&#233;e_12_11.docx" TargetMode="External"/><Relationship Id="rId57" Type="http://schemas.microsoft.com/office/2007/relationships/diagramDrawing" Target="diagrams/drawing3.xml"/><Relationship Id="rId10" Type="http://schemas.openxmlformats.org/officeDocument/2006/relationships/footnotes" Target="footnotes.xml"/><Relationship Id="rId31" Type="http://schemas.openxmlformats.org/officeDocument/2006/relationships/diagramQuickStyle" Target="diagrams/quickStyle1.xml"/><Relationship Id="rId44" Type="http://schemas.openxmlformats.org/officeDocument/2006/relationships/header" Target="header15.xml"/><Relationship Id="rId52" Type="http://schemas.openxmlformats.org/officeDocument/2006/relationships/hyperlink" Target="file:///D:\1.%20Brassart%20Chlo&#233;_d&#233;fense_priv&#233;e_12_11.docx" TargetMode="External"/><Relationship Id="rId60" Type="http://schemas.openxmlformats.org/officeDocument/2006/relationships/image" Target="media/image7.png"/><Relationship Id="rId65" Type="http://schemas.microsoft.com/office/2007/relationships/hdphoto" Target="media/hdphoto3.wdp"/><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jpeg"/><Relationship Id="rId18" Type="http://schemas.openxmlformats.org/officeDocument/2006/relationships/header" Target="header3.xml"/><Relationship Id="rId39" Type="http://schemas.openxmlformats.org/officeDocument/2006/relationships/diagramLayout" Target="diagrams/layout2.xml"/></Relationships>
</file>

<file path=word/charts/_rels/chart1.xml.rels><?xml version="1.0" encoding="UTF-8" standalone="yes"?>
<Relationships xmlns="http://schemas.openxmlformats.org/package/2006/relationships"><Relationship Id="rId3" Type="http://schemas.openxmlformats.org/officeDocument/2006/relationships/oleObject" Target="file:///C:\Users\chloe\Documents\Chlo&#233;\RegulatingWork,%20dossier%20personnel\PAPER%201\Contenu\Collab.%20Shoaib\car%20rental%20evolution.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5"/>
    </mc:Choice>
    <mc:Fallback>
      <c:style val="5"/>
    </mc:Fallback>
  </mc:AlternateContent>
  <c:chart>
    <c:autoTitleDeleted val="1"/>
    <c:plotArea>
      <c:layout/>
      <c:barChart>
        <c:barDir val="col"/>
        <c:grouping val="clustered"/>
        <c:varyColors val="0"/>
        <c:ser>
          <c:idx val="0"/>
          <c:order val="0"/>
          <c:tx>
            <c:strRef>
              <c:f>Feuil1!$C$2</c:f>
              <c:strCache>
                <c:ptCount val="1"/>
                <c:pt idx="0">
                  <c:v>Number of owners</c:v>
                </c:pt>
              </c:strCache>
            </c:strRef>
          </c:tx>
          <c:spPr>
            <a:gradFill rotWithShape="1">
              <a:gsLst>
                <a:gs pos="0">
                  <a:schemeClr val="accent3">
                    <a:tint val="65000"/>
                    <a:satMod val="103000"/>
                    <a:lumMod val="102000"/>
                    <a:tint val="94000"/>
                  </a:schemeClr>
                </a:gs>
                <a:gs pos="50000">
                  <a:schemeClr val="accent3">
                    <a:tint val="65000"/>
                    <a:satMod val="110000"/>
                    <a:lumMod val="100000"/>
                    <a:shade val="100000"/>
                  </a:schemeClr>
                </a:gs>
                <a:gs pos="100000">
                  <a:schemeClr val="accent3">
                    <a:tint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Feuil1!$B$3:$B$7</c:f>
              <c:numCache>
                <c:formatCode>General</c:formatCode>
                <c:ptCount val="5"/>
                <c:pt idx="0">
                  <c:v>2015</c:v>
                </c:pt>
                <c:pt idx="1">
                  <c:v>2016</c:v>
                </c:pt>
                <c:pt idx="2">
                  <c:v>2017</c:v>
                </c:pt>
                <c:pt idx="3">
                  <c:v>2018</c:v>
                </c:pt>
                <c:pt idx="4">
                  <c:v>2019</c:v>
                </c:pt>
              </c:numCache>
            </c:numRef>
          </c:cat>
          <c:val>
            <c:numRef>
              <c:f>Feuil1!$C$3:$C$7</c:f>
              <c:numCache>
                <c:formatCode>General</c:formatCode>
                <c:ptCount val="5"/>
                <c:pt idx="0">
                  <c:v>66</c:v>
                </c:pt>
                <c:pt idx="1">
                  <c:v>83</c:v>
                </c:pt>
                <c:pt idx="2">
                  <c:v>245</c:v>
                </c:pt>
                <c:pt idx="3">
                  <c:v>447</c:v>
                </c:pt>
                <c:pt idx="4">
                  <c:v>789</c:v>
                </c:pt>
              </c:numCache>
            </c:numRef>
          </c:val>
          <c:extLst>
            <c:ext xmlns:c16="http://schemas.microsoft.com/office/drawing/2014/chart" uri="{C3380CC4-5D6E-409C-BE32-E72D297353CC}">
              <c16:uniqueId val="{00000000-ABB4-4DDA-B019-529ADBD14C4C}"/>
            </c:ext>
          </c:extLst>
        </c:ser>
        <c:ser>
          <c:idx val="1"/>
          <c:order val="1"/>
          <c:tx>
            <c:strRef>
              <c:f>Feuil1!$D$2</c:f>
              <c:strCache>
                <c:ptCount val="1"/>
                <c:pt idx="0">
                  <c:v>Number of cars</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trendline>
            <c:spPr>
              <a:ln w="19050" cap="rnd">
                <a:solidFill>
                  <a:schemeClr val="accent3"/>
                </a:solidFill>
              </a:ln>
              <a:effectLst/>
            </c:spPr>
            <c:trendlineType val="exp"/>
            <c:dispRSqr val="0"/>
            <c:dispEq val="0"/>
          </c:trendline>
          <c:cat>
            <c:numRef>
              <c:f>Feuil1!$B$3:$B$7</c:f>
              <c:numCache>
                <c:formatCode>General</c:formatCode>
                <c:ptCount val="5"/>
                <c:pt idx="0">
                  <c:v>2015</c:v>
                </c:pt>
                <c:pt idx="1">
                  <c:v>2016</c:v>
                </c:pt>
                <c:pt idx="2">
                  <c:v>2017</c:v>
                </c:pt>
                <c:pt idx="3">
                  <c:v>2018</c:v>
                </c:pt>
                <c:pt idx="4">
                  <c:v>2019</c:v>
                </c:pt>
              </c:numCache>
            </c:numRef>
          </c:cat>
          <c:val>
            <c:numRef>
              <c:f>Feuil1!$D$3:$D$7</c:f>
              <c:numCache>
                <c:formatCode>General</c:formatCode>
                <c:ptCount val="5"/>
                <c:pt idx="0">
                  <c:v>66</c:v>
                </c:pt>
                <c:pt idx="1">
                  <c:v>83</c:v>
                </c:pt>
                <c:pt idx="2">
                  <c:v>245</c:v>
                </c:pt>
                <c:pt idx="3">
                  <c:v>447</c:v>
                </c:pt>
                <c:pt idx="4">
                  <c:v>789</c:v>
                </c:pt>
              </c:numCache>
            </c:numRef>
          </c:val>
          <c:extLst>
            <c:ext xmlns:c16="http://schemas.microsoft.com/office/drawing/2014/chart" uri="{C3380CC4-5D6E-409C-BE32-E72D297353CC}">
              <c16:uniqueId val="{00000001-ABB4-4DDA-B019-529ADBD14C4C}"/>
            </c:ext>
          </c:extLst>
        </c:ser>
        <c:ser>
          <c:idx val="2"/>
          <c:order val="2"/>
          <c:tx>
            <c:strRef>
              <c:f>Feuil1!$E$2</c:f>
              <c:strCache>
                <c:ptCount val="1"/>
                <c:pt idx="0">
                  <c:v>Number of licences</c:v>
                </c:pt>
              </c:strCache>
            </c:strRef>
          </c:tx>
          <c:spPr>
            <a:gradFill rotWithShape="1">
              <a:gsLst>
                <a:gs pos="0">
                  <a:schemeClr val="accent3">
                    <a:shade val="65000"/>
                    <a:satMod val="103000"/>
                    <a:lumMod val="102000"/>
                    <a:tint val="94000"/>
                  </a:schemeClr>
                </a:gs>
                <a:gs pos="50000">
                  <a:schemeClr val="accent3">
                    <a:shade val="65000"/>
                    <a:satMod val="110000"/>
                    <a:lumMod val="100000"/>
                    <a:shade val="100000"/>
                  </a:schemeClr>
                </a:gs>
                <a:gs pos="100000">
                  <a:schemeClr val="accent3">
                    <a:shade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fr-F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Feuil1!$B$3:$B$7</c:f>
              <c:numCache>
                <c:formatCode>General</c:formatCode>
                <c:ptCount val="5"/>
                <c:pt idx="0">
                  <c:v>2015</c:v>
                </c:pt>
                <c:pt idx="1">
                  <c:v>2016</c:v>
                </c:pt>
                <c:pt idx="2">
                  <c:v>2017</c:v>
                </c:pt>
                <c:pt idx="3">
                  <c:v>2018</c:v>
                </c:pt>
                <c:pt idx="4">
                  <c:v>2019</c:v>
                </c:pt>
              </c:numCache>
            </c:numRef>
          </c:cat>
          <c:val>
            <c:numRef>
              <c:f>Feuil1!$E$3:$E$7</c:f>
              <c:numCache>
                <c:formatCode>General</c:formatCode>
                <c:ptCount val="5"/>
                <c:pt idx="0">
                  <c:v>217</c:v>
                </c:pt>
                <c:pt idx="1">
                  <c:v>223</c:v>
                </c:pt>
                <c:pt idx="2">
                  <c:v>355</c:v>
                </c:pt>
                <c:pt idx="3">
                  <c:v>587</c:v>
                </c:pt>
                <c:pt idx="4">
                  <c:v>984</c:v>
                </c:pt>
              </c:numCache>
            </c:numRef>
          </c:val>
          <c:extLst>
            <c:ext xmlns:c16="http://schemas.microsoft.com/office/drawing/2014/chart" uri="{C3380CC4-5D6E-409C-BE32-E72D297353CC}">
              <c16:uniqueId val="{00000002-ABB4-4DDA-B019-529ADBD14C4C}"/>
            </c:ext>
          </c:extLst>
        </c:ser>
        <c:dLbls>
          <c:showLegendKey val="0"/>
          <c:showVal val="1"/>
          <c:showCatName val="0"/>
          <c:showSerName val="0"/>
          <c:showPercent val="0"/>
          <c:showBubbleSize val="0"/>
        </c:dLbls>
        <c:gapWidth val="100"/>
        <c:overlap val="-24"/>
        <c:axId val="1746051839"/>
        <c:axId val="1746049343"/>
      </c:barChart>
      <c:catAx>
        <c:axId val="1746051839"/>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1746049343"/>
        <c:crosses val="autoZero"/>
        <c:auto val="1"/>
        <c:lblAlgn val="ctr"/>
        <c:lblOffset val="100"/>
        <c:noMultiLvlLbl val="0"/>
      </c:catAx>
      <c:valAx>
        <c:axId val="174604934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crossAx val="17460518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fr-F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fr-FR"/>
    </a:p>
  </c:txPr>
  <c:externalData r:id="rId3">
    <c:autoUpdate val="0"/>
  </c:externalData>
</c:chartSpace>
</file>

<file path=word/charts/colors1.xml><?xml version="1.0" encoding="utf-8"?>
<cs:colorStyle xmlns:cs="http://schemas.microsoft.com/office/drawing/2012/chartStyle" xmlns:a="http://schemas.openxmlformats.org/drawingml/2006/main" meth="withinLinearReversed" id="23">
  <a:schemeClr val="accent3"/>
</cs:colorStyle>
</file>

<file path=word/charts/style1.xml><?xml version="1.0" encoding="utf-8"?>
<cs:chartStyle xmlns:cs="http://schemas.microsoft.com/office/drawing/2012/chartStyle" xmlns:a="http://schemas.openxmlformats.org/drawingml/2006/main" id="340">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939C9B9-0337-4984-B4DE-F8495357C229}" type="doc">
      <dgm:prSet loTypeId="urn:microsoft.com/office/officeart/2005/8/layout/hList1" loCatId="list" qsTypeId="urn:microsoft.com/office/officeart/2005/8/quickstyle/simple1" qsCatId="simple" csTypeId="urn:microsoft.com/office/officeart/2005/8/colors/accent0_1" csCatId="mainScheme" phldr="1"/>
      <dgm:spPr/>
      <dgm:t>
        <a:bodyPr/>
        <a:lstStyle/>
        <a:p>
          <a:endParaRPr lang="fr-FR"/>
        </a:p>
      </dgm:t>
    </dgm:pt>
    <dgm:pt modelId="{5735ACF1-41AE-4D2C-820F-66FD51A5F3C8}">
      <dgm:prSet phldrT="[Texte]" custT="1"/>
      <dgm:spPr/>
      <dgm:t>
        <a:bodyPr/>
        <a:lstStyle/>
        <a:p>
          <a:r>
            <a:rPr lang="fr-FR" sz="1200" b="1">
              <a:latin typeface="Times New Roman" panose="02020603050405020304" pitchFamily="18" charset="0"/>
              <a:cs typeface="Times New Roman" panose="02020603050405020304" pitchFamily="18" charset="0"/>
            </a:rPr>
            <a:t>Economic FE's</a:t>
          </a:r>
        </a:p>
      </dgm:t>
    </dgm:pt>
    <dgm:pt modelId="{8C0619EC-A0B4-4B02-8A55-E004FDA41A3D}" type="parTrans" cxnId="{6FA5B8CB-75E1-42CE-B6D4-1C4C70D64239}">
      <dgm:prSet/>
      <dgm:spPr/>
      <dgm:t>
        <a:bodyPr/>
        <a:lstStyle/>
        <a:p>
          <a:endParaRPr lang="fr-FR" sz="1200">
            <a:latin typeface="Times New Roman" panose="02020603050405020304" pitchFamily="18" charset="0"/>
            <a:cs typeface="Times New Roman" panose="02020603050405020304" pitchFamily="18" charset="0"/>
          </a:endParaRPr>
        </a:p>
      </dgm:t>
    </dgm:pt>
    <dgm:pt modelId="{39EB9B36-A0C8-4A11-8E30-25B16A6491E1}" type="sibTrans" cxnId="{6FA5B8CB-75E1-42CE-B6D4-1C4C70D64239}">
      <dgm:prSet/>
      <dgm:spPr/>
      <dgm:t>
        <a:bodyPr/>
        <a:lstStyle/>
        <a:p>
          <a:endParaRPr lang="fr-FR" sz="1200">
            <a:latin typeface="Times New Roman" panose="02020603050405020304" pitchFamily="18" charset="0"/>
            <a:cs typeface="Times New Roman" panose="02020603050405020304" pitchFamily="18" charset="0"/>
          </a:endParaRPr>
        </a:p>
      </dgm:t>
    </dgm:pt>
    <dgm:pt modelId="{43163AB5-DD14-4135-8EE1-EDC3A532E023}">
      <dgm:prSet phldrT="[Texte]" custT="1"/>
      <dgm:spPr/>
      <dgm:t>
        <a:bodyPr/>
        <a:lstStyle/>
        <a:p>
          <a:r>
            <a:rPr lang="fr-FR" sz="1200">
              <a:latin typeface="Times New Roman" panose="02020603050405020304" pitchFamily="18" charset="0"/>
              <a:cs typeface="Times New Roman" panose="02020603050405020304" pitchFamily="18" charset="0"/>
            </a:rPr>
            <a:t>A compensation system in case of cancellation by the customer
A reward systems (e.g. gifts)
Lowest commission on races
Project: partnership with an accounting office and a car dealer 
Cash transactions allowed</a:t>
          </a:r>
        </a:p>
      </dgm:t>
    </dgm:pt>
    <dgm:pt modelId="{CED571C9-208E-40B6-8B76-944E65A280E0}" type="parTrans" cxnId="{240F6C01-2393-4915-A040-D02A7A64D557}">
      <dgm:prSet/>
      <dgm:spPr/>
      <dgm:t>
        <a:bodyPr/>
        <a:lstStyle/>
        <a:p>
          <a:endParaRPr lang="fr-FR" sz="1200">
            <a:latin typeface="Times New Roman" panose="02020603050405020304" pitchFamily="18" charset="0"/>
            <a:cs typeface="Times New Roman" panose="02020603050405020304" pitchFamily="18" charset="0"/>
          </a:endParaRPr>
        </a:p>
      </dgm:t>
    </dgm:pt>
    <dgm:pt modelId="{F21264E4-AD05-4045-887C-FA855E71E0B4}" type="sibTrans" cxnId="{240F6C01-2393-4915-A040-D02A7A64D557}">
      <dgm:prSet/>
      <dgm:spPr/>
      <dgm:t>
        <a:bodyPr/>
        <a:lstStyle/>
        <a:p>
          <a:endParaRPr lang="fr-FR" sz="1200">
            <a:latin typeface="Times New Roman" panose="02020603050405020304" pitchFamily="18" charset="0"/>
            <a:cs typeface="Times New Roman" panose="02020603050405020304" pitchFamily="18" charset="0"/>
          </a:endParaRPr>
        </a:p>
      </dgm:t>
    </dgm:pt>
    <dgm:pt modelId="{8EEF3A37-D1C7-4283-B955-2E8515B25245}">
      <dgm:prSet phldrT="[Texte]" custT="1"/>
      <dgm:spPr/>
      <dgm:t>
        <a:bodyPr/>
        <a:lstStyle/>
        <a:p>
          <a:r>
            <a:rPr lang="fr-FR" sz="1200" b="1">
              <a:latin typeface="Times New Roman" panose="02020603050405020304" pitchFamily="18" charset="0"/>
              <a:cs typeface="Times New Roman" panose="02020603050405020304" pitchFamily="18" charset="0"/>
            </a:rPr>
            <a:t>Social FE's</a:t>
          </a:r>
        </a:p>
      </dgm:t>
    </dgm:pt>
    <dgm:pt modelId="{0B94C381-E35B-439D-9208-6D29953BB996}" type="parTrans" cxnId="{C2B73AC2-0A87-4150-A41D-CAFF86CD008C}">
      <dgm:prSet/>
      <dgm:spPr/>
      <dgm:t>
        <a:bodyPr/>
        <a:lstStyle/>
        <a:p>
          <a:endParaRPr lang="fr-FR" sz="1200">
            <a:latin typeface="Times New Roman" panose="02020603050405020304" pitchFamily="18" charset="0"/>
            <a:cs typeface="Times New Roman" panose="02020603050405020304" pitchFamily="18" charset="0"/>
          </a:endParaRPr>
        </a:p>
      </dgm:t>
    </dgm:pt>
    <dgm:pt modelId="{E96800CF-D84A-4F26-BC34-DAA3590B6B3F}" type="sibTrans" cxnId="{C2B73AC2-0A87-4150-A41D-CAFF86CD008C}">
      <dgm:prSet/>
      <dgm:spPr/>
      <dgm:t>
        <a:bodyPr/>
        <a:lstStyle/>
        <a:p>
          <a:endParaRPr lang="fr-FR" sz="1200">
            <a:latin typeface="Times New Roman" panose="02020603050405020304" pitchFamily="18" charset="0"/>
            <a:cs typeface="Times New Roman" panose="02020603050405020304" pitchFamily="18" charset="0"/>
          </a:endParaRPr>
        </a:p>
      </dgm:t>
    </dgm:pt>
    <dgm:pt modelId="{66DF4A29-C788-466E-ADD7-6554DFBF748A}">
      <dgm:prSet phldrT="[Texte]" custT="1"/>
      <dgm:spPr/>
      <dgm:t>
        <a:bodyPr/>
        <a:lstStyle/>
        <a:p>
          <a:r>
            <a:rPr lang="fr-FR" sz="1200">
              <a:latin typeface="Times New Roman" panose="02020603050405020304" pitchFamily="18" charset="0"/>
              <a:cs typeface="Times New Roman" panose="02020603050405020304" pitchFamily="18" charset="0"/>
            </a:rPr>
            <a:t>Daily support via a frontline service on the company's premises (by call and one-to-one)
Promotion of community spirit/sense of belonging via company events
Involvement in the strategic decisions (e.g. survey/questionnaire/...) 
Transparency regarding the economic health of the company (e.g. the weekly, monthly, newsletter)</a:t>
          </a:r>
        </a:p>
      </dgm:t>
    </dgm:pt>
    <dgm:pt modelId="{A2B7A563-3112-478A-9832-866468338623}" type="parTrans" cxnId="{FCC4B39B-088C-4893-A0E7-3116B412C304}">
      <dgm:prSet/>
      <dgm:spPr/>
      <dgm:t>
        <a:bodyPr/>
        <a:lstStyle/>
        <a:p>
          <a:endParaRPr lang="fr-FR" sz="1200">
            <a:latin typeface="Times New Roman" panose="02020603050405020304" pitchFamily="18" charset="0"/>
            <a:cs typeface="Times New Roman" panose="02020603050405020304" pitchFamily="18" charset="0"/>
          </a:endParaRPr>
        </a:p>
      </dgm:t>
    </dgm:pt>
    <dgm:pt modelId="{57414490-CA6F-458F-9820-1F3E5AB3162A}" type="sibTrans" cxnId="{FCC4B39B-088C-4893-A0E7-3116B412C304}">
      <dgm:prSet/>
      <dgm:spPr/>
      <dgm:t>
        <a:bodyPr/>
        <a:lstStyle/>
        <a:p>
          <a:endParaRPr lang="fr-FR" sz="1200">
            <a:latin typeface="Times New Roman" panose="02020603050405020304" pitchFamily="18" charset="0"/>
            <a:cs typeface="Times New Roman" panose="02020603050405020304" pitchFamily="18" charset="0"/>
          </a:endParaRPr>
        </a:p>
      </dgm:t>
    </dgm:pt>
    <dgm:pt modelId="{D646CE2C-A4FE-4A37-9FE6-8911FB4F739A}">
      <dgm:prSet phldrT="[Texte]" custT="1"/>
      <dgm:spPr/>
      <dgm:t>
        <a:bodyPr/>
        <a:lstStyle/>
        <a:p>
          <a:r>
            <a:rPr lang="fr-FR" sz="1200" b="1">
              <a:latin typeface="Times New Roman" panose="02020603050405020304" pitchFamily="18" charset="0"/>
              <a:cs typeface="Times New Roman" panose="02020603050405020304" pitchFamily="18" charset="0"/>
            </a:rPr>
            <a:t>Legal DE's</a:t>
          </a:r>
        </a:p>
      </dgm:t>
    </dgm:pt>
    <dgm:pt modelId="{879E008E-37E6-4A26-80C5-B527E44FC8AE}" type="parTrans" cxnId="{B4B4110A-1B01-4EDD-9179-DCF99096BBDF}">
      <dgm:prSet/>
      <dgm:spPr/>
      <dgm:t>
        <a:bodyPr/>
        <a:lstStyle/>
        <a:p>
          <a:endParaRPr lang="fr-FR" sz="1200">
            <a:latin typeface="Times New Roman" panose="02020603050405020304" pitchFamily="18" charset="0"/>
            <a:cs typeface="Times New Roman" panose="02020603050405020304" pitchFamily="18" charset="0"/>
          </a:endParaRPr>
        </a:p>
      </dgm:t>
    </dgm:pt>
    <dgm:pt modelId="{A7448C67-47E9-4C8A-A760-22BB0358A85C}" type="sibTrans" cxnId="{B4B4110A-1B01-4EDD-9179-DCF99096BBDF}">
      <dgm:prSet/>
      <dgm:spPr/>
      <dgm:t>
        <a:bodyPr/>
        <a:lstStyle/>
        <a:p>
          <a:endParaRPr lang="fr-FR" sz="1200">
            <a:latin typeface="Times New Roman" panose="02020603050405020304" pitchFamily="18" charset="0"/>
            <a:cs typeface="Times New Roman" panose="02020603050405020304" pitchFamily="18" charset="0"/>
          </a:endParaRPr>
        </a:p>
      </dgm:t>
    </dgm:pt>
    <dgm:pt modelId="{73776A22-5FEB-4445-BF4A-B245D97F6B0D}">
      <dgm:prSet phldrT="[Texte]" custT="1"/>
      <dgm:spPr/>
      <dgm:t>
        <a:bodyPr/>
        <a:lstStyle/>
        <a:p>
          <a:r>
            <a:rPr lang="fr-FR" sz="1200">
              <a:latin typeface="Times New Roman" panose="02020603050405020304" pitchFamily="18" charset="0"/>
              <a:cs typeface="Times New Roman" panose="02020603050405020304" pitchFamily="18" charset="0"/>
            </a:rPr>
            <a:t>Strong involvement in the emergence and growth of quasi unions 
Administrative/fiscal support through the frontline service and call service
A newsletter with the latest important information (e.g. speed limits, announcements of roadworks, changes in regulations, etc.)</a:t>
          </a:r>
        </a:p>
      </dgm:t>
    </dgm:pt>
    <dgm:pt modelId="{18F7D63D-C285-4179-A3F7-EB28781778D2}" type="parTrans" cxnId="{9924FED3-A4C5-4207-BAE4-65292ED3CF7A}">
      <dgm:prSet/>
      <dgm:spPr/>
      <dgm:t>
        <a:bodyPr/>
        <a:lstStyle/>
        <a:p>
          <a:endParaRPr lang="fr-FR" sz="1200">
            <a:latin typeface="Times New Roman" panose="02020603050405020304" pitchFamily="18" charset="0"/>
            <a:cs typeface="Times New Roman" panose="02020603050405020304" pitchFamily="18" charset="0"/>
          </a:endParaRPr>
        </a:p>
      </dgm:t>
    </dgm:pt>
    <dgm:pt modelId="{DE91547C-D5AB-4160-B252-06DCC7DCD01C}" type="sibTrans" cxnId="{9924FED3-A4C5-4207-BAE4-65292ED3CF7A}">
      <dgm:prSet/>
      <dgm:spPr/>
      <dgm:t>
        <a:bodyPr/>
        <a:lstStyle/>
        <a:p>
          <a:endParaRPr lang="fr-FR" sz="1200">
            <a:latin typeface="Times New Roman" panose="02020603050405020304" pitchFamily="18" charset="0"/>
            <a:cs typeface="Times New Roman" panose="02020603050405020304" pitchFamily="18" charset="0"/>
          </a:endParaRPr>
        </a:p>
      </dgm:t>
    </dgm:pt>
    <dgm:pt modelId="{D358F87A-1203-4AC4-AFD5-50446609FDA2}" type="pres">
      <dgm:prSet presAssocID="{9939C9B9-0337-4984-B4DE-F8495357C229}" presName="Name0" presStyleCnt="0">
        <dgm:presLayoutVars>
          <dgm:dir/>
          <dgm:animLvl val="lvl"/>
          <dgm:resizeHandles val="exact"/>
        </dgm:presLayoutVars>
      </dgm:prSet>
      <dgm:spPr/>
    </dgm:pt>
    <dgm:pt modelId="{6EA3F352-B154-4593-B2F6-6D6C45D69A8A}" type="pres">
      <dgm:prSet presAssocID="{5735ACF1-41AE-4D2C-820F-66FD51A5F3C8}" presName="composite" presStyleCnt="0"/>
      <dgm:spPr/>
    </dgm:pt>
    <dgm:pt modelId="{AD0303BC-FB1A-4A88-BEC4-69A289A3209C}" type="pres">
      <dgm:prSet presAssocID="{5735ACF1-41AE-4D2C-820F-66FD51A5F3C8}" presName="parTx" presStyleLbl="alignNode1" presStyleIdx="0" presStyleCnt="3">
        <dgm:presLayoutVars>
          <dgm:chMax val="0"/>
          <dgm:chPref val="0"/>
          <dgm:bulletEnabled val="1"/>
        </dgm:presLayoutVars>
      </dgm:prSet>
      <dgm:spPr/>
    </dgm:pt>
    <dgm:pt modelId="{2BF98029-8DDC-42DC-BC52-8765025E14E2}" type="pres">
      <dgm:prSet presAssocID="{5735ACF1-41AE-4D2C-820F-66FD51A5F3C8}" presName="desTx" presStyleLbl="alignAccFollowNode1" presStyleIdx="0" presStyleCnt="3">
        <dgm:presLayoutVars>
          <dgm:bulletEnabled val="1"/>
        </dgm:presLayoutVars>
      </dgm:prSet>
      <dgm:spPr/>
    </dgm:pt>
    <dgm:pt modelId="{8C4F610F-5DE0-4076-A00A-9EC161942094}" type="pres">
      <dgm:prSet presAssocID="{39EB9B36-A0C8-4A11-8E30-25B16A6491E1}" presName="space" presStyleCnt="0"/>
      <dgm:spPr/>
    </dgm:pt>
    <dgm:pt modelId="{AF9EDEDA-BAEC-47DD-9476-FAC19FB73C1B}" type="pres">
      <dgm:prSet presAssocID="{8EEF3A37-D1C7-4283-B955-2E8515B25245}" presName="composite" presStyleCnt="0"/>
      <dgm:spPr/>
    </dgm:pt>
    <dgm:pt modelId="{7B6C57C0-D8B4-4CE5-853C-E7A25C2C05D6}" type="pres">
      <dgm:prSet presAssocID="{8EEF3A37-D1C7-4283-B955-2E8515B25245}" presName="parTx" presStyleLbl="alignNode1" presStyleIdx="1" presStyleCnt="3">
        <dgm:presLayoutVars>
          <dgm:chMax val="0"/>
          <dgm:chPref val="0"/>
          <dgm:bulletEnabled val="1"/>
        </dgm:presLayoutVars>
      </dgm:prSet>
      <dgm:spPr/>
    </dgm:pt>
    <dgm:pt modelId="{167EB56F-DBF1-469E-808B-A618624D025F}" type="pres">
      <dgm:prSet presAssocID="{8EEF3A37-D1C7-4283-B955-2E8515B25245}" presName="desTx" presStyleLbl="alignAccFollowNode1" presStyleIdx="1" presStyleCnt="3" custScaleY="100000">
        <dgm:presLayoutVars>
          <dgm:bulletEnabled val="1"/>
        </dgm:presLayoutVars>
      </dgm:prSet>
      <dgm:spPr/>
    </dgm:pt>
    <dgm:pt modelId="{ED76F36D-4CEB-496A-A224-E8B46F5FE8F2}" type="pres">
      <dgm:prSet presAssocID="{E96800CF-D84A-4F26-BC34-DAA3590B6B3F}" presName="space" presStyleCnt="0"/>
      <dgm:spPr/>
    </dgm:pt>
    <dgm:pt modelId="{728D7B0A-49BD-464A-9FBB-98198A2131C5}" type="pres">
      <dgm:prSet presAssocID="{D646CE2C-A4FE-4A37-9FE6-8911FB4F739A}" presName="composite" presStyleCnt="0"/>
      <dgm:spPr/>
    </dgm:pt>
    <dgm:pt modelId="{5C355E74-4BBA-468B-935F-6A8879823CB1}" type="pres">
      <dgm:prSet presAssocID="{D646CE2C-A4FE-4A37-9FE6-8911FB4F739A}" presName="parTx" presStyleLbl="alignNode1" presStyleIdx="2" presStyleCnt="3">
        <dgm:presLayoutVars>
          <dgm:chMax val="0"/>
          <dgm:chPref val="0"/>
          <dgm:bulletEnabled val="1"/>
        </dgm:presLayoutVars>
      </dgm:prSet>
      <dgm:spPr/>
    </dgm:pt>
    <dgm:pt modelId="{544635AE-5F94-45AB-8103-FECDF6332A20}" type="pres">
      <dgm:prSet presAssocID="{D646CE2C-A4FE-4A37-9FE6-8911FB4F739A}" presName="desTx" presStyleLbl="alignAccFollowNode1" presStyleIdx="2" presStyleCnt="3">
        <dgm:presLayoutVars>
          <dgm:bulletEnabled val="1"/>
        </dgm:presLayoutVars>
      </dgm:prSet>
      <dgm:spPr/>
    </dgm:pt>
  </dgm:ptLst>
  <dgm:cxnLst>
    <dgm:cxn modelId="{240F6C01-2393-4915-A040-D02A7A64D557}" srcId="{5735ACF1-41AE-4D2C-820F-66FD51A5F3C8}" destId="{43163AB5-DD14-4135-8EE1-EDC3A532E023}" srcOrd="0" destOrd="0" parTransId="{CED571C9-208E-40B6-8B76-944E65A280E0}" sibTransId="{F21264E4-AD05-4045-887C-FA855E71E0B4}"/>
    <dgm:cxn modelId="{B4B4110A-1B01-4EDD-9179-DCF99096BBDF}" srcId="{9939C9B9-0337-4984-B4DE-F8495357C229}" destId="{D646CE2C-A4FE-4A37-9FE6-8911FB4F739A}" srcOrd="2" destOrd="0" parTransId="{879E008E-37E6-4A26-80C5-B527E44FC8AE}" sibTransId="{A7448C67-47E9-4C8A-A760-22BB0358A85C}"/>
    <dgm:cxn modelId="{6C6E2B18-D99C-4B22-9B6C-CB37CE500452}" type="presOf" srcId="{8EEF3A37-D1C7-4283-B955-2E8515B25245}" destId="{7B6C57C0-D8B4-4CE5-853C-E7A25C2C05D6}" srcOrd="0" destOrd="0" presId="urn:microsoft.com/office/officeart/2005/8/layout/hList1"/>
    <dgm:cxn modelId="{8E642E65-33C5-403C-8226-E8675CCFDA60}" type="presOf" srcId="{9939C9B9-0337-4984-B4DE-F8495357C229}" destId="{D358F87A-1203-4AC4-AFD5-50446609FDA2}" srcOrd="0" destOrd="0" presId="urn:microsoft.com/office/officeart/2005/8/layout/hList1"/>
    <dgm:cxn modelId="{CBEC7D98-E520-4074-A466-04E54AD39469}" type="presOf" srcId="{66DF4A29-C788-466E-ADD7-6554DFBF748A}" destId="{167EB56F-DBF1-469E-808B-A618624D025F}" srcOrd="0" destOrd="0" presId="urn:microsoft.com/office/officeart/2005/8/layout/hList1"/>
    <dgm:cxn modelId="{FCC4B39B-088C-4893-A0E7-3116B412C304}" srcId="{8EEF3A37-D1C7-4283-B955-2E8515B25245}" destId="{66DF4A29-C788-466E-ADD7-6554DFBF748A}" srcOrd="0" destOrd="0" parTransId="{A2B7A563-3112-478A-9832-866468338623}" sibTransId="{57414490-CA6F-458F-9820-1F3E5AB3162A}"/>
    <dgm:cxn modelId="{8334DBAF-72D4-43D5-A53C-D43CF31C661D}" type="presOf" srcId="{5735ACF1-41AE-4D2C-820F-66FD51A5F3C8}" destId="{AD0303BC-FB1A-4A88-BEC4-69A289A3209C}" srcOrd="0" destOrd="0" presId="urn:microsoft.com/office/officeart/2005/8/layout/hList1"/>
    <dgm:cxn modelId="{C2B73AC2-0A87-4150-A41D-CAFF86CD008C}" srcId="{9939C9B9-0337-4984-B4DE-F8495357C229}" destId="{8EEF3A37-D1C7-4283-B955-2E8515B25245}" srcOrd="1" destOrd="0" parTransId="{0B94C381-E35B-439D-9208-6D29953BB996}" sibTransId="{E96800CF-D84A-4F26-BC34-DAA3590B6B3F}"/>
    <dgm:cxn modelId="{821025C6-A8F5-4586-B3B6-2CAA01D64057}" type="presOf" srcId="{73776A22-5FEB-4445-BF4A-B245D97F6B0D}" destId="{544635AE-5F94-45AB-8103-FECDF6332A20}" srcOrd="0" destOrd="0" presId="urn:microsoft.com/office/officeart/2005/8/layout/hList1"/>
    <dgm:cxn modelId="{6FA5B8CB-75E1-42CE-B6D4-1C4C70D64239}" srcId="{9939C9B9-0337-4984-B4DE-F8495357C229}" destId="{5735ACF1-41AE-4D2C-820F-66FD51A5F3C8}" srcOrd="0" destOrd="0" parTransId="{8C0619EC-A0B4-4B02-8A55-E004FDA41A3D}" sibTransId="{39EB9B36-A0C8-4A11-8E30-25B16A6491E1}"/>
    <dgm:cxn modelId="{99F5F5CF-CEFA-4C07-863D-3B75320C3894}" type="presOf" srcId="{D646CE2C-A4FE-4A37-9FE6-8911FB4F739A}" destId="{5C355E74-4BBA-468B-935F-6A8879823CB1}" srcOrd="0" destOrd="0" presId="urn:microsoft.com/office/officeart/2005/8/layout/hList1"/>
    <dgm:cxn modelId="{9924FED3-A4C5-4207-BAE4-65292ED3CF7A}" srcId="{D646CE2C-A4FE-4A37-9FE6-8911FB4F739A}" destId="{73776A22-5FEB-4445-BF4A-B245D97F6B0D}" srcOrd="0" destOrd="0" parTransId="{18F7D63D-C285-4179-A3F7-EB28781778D2}" sibTransId="{DE91547C-D5AB-4160-B252-06DCC7DCD01C}"/>
    <dgm:cxn modelId="{52B624F7-E36E-420B-860F-7110D18B81AE}" type="presOf" srcId="{43163AB5-DD14-4135-8EE1-EDC3A532E023}" destId="{2BF98029-8DDC-42DC-BC52-8765025E14E2}" srcOrd="0" destOrd="0" presId="urn:microsoft.com/office/officeart/2005/8/layout/hList1"/>
    <dgm:cxn modelId="{9A575A44-67DB-48AE-92BF-759392C179EF}" type="presParOf" srcId="{D358F87A-1203-4AC4-AFD5-50446609FDA2}" destId="{6EA3F352-B154-4593-B2F6-6D6C45D69A8A}" srcOrd="0" destOrd="0" presId="urn:microsoft.com/office/officeart/2005/8/layout/hList1"/>
    <dgm:cxn modelId="{1E49AEE4-0699-4844-BF1E-6DE99594859A}" type="presParOf" srcId="{6EA3F352-B154-4593-B2F6-6D6C45D69A8A}" destId="{AD0303BC-FB1A-4A88-BEC4-69A289A3209C}" srcOrd="0" destOrd="0" presId="urn:microsoft.com/office/officeart/2005/8/layout/hList1"/>
    <dgm:cxn modelId="{E5F47255-0D67-441F-866C-D8CB7B5422D5}" type="presParOf" srcId="{6EA3F352-B154-4593-B2F6-6D6C45D69A8A}" destId="{2BF98029-8DDC-42DC-BC52-8765025E14E2}" srcOrd="1" destOrd="0" presId="urn:microsoft.com/office/officeart/2005/8/layout/hList1"/>
    <dgm:cxn modelId="{9C127510-3E3D-48E8-95D9-275A1864527E}" type="presParOf" srcId="{D358F87A-1203-4AC4-AFD5-50446609FDA2}" destId="{8C4F610F-5DE0-4076-A00A-9EC161942094}" srcOrd="1" destOrd="0" presId="urn:microsoft.com/office/officeart/2005/8/layout/hList1"/>
    <dgm:cxn modelId="{B2C03E19-6646-433C-AB50-B04DA842FAC8}" type="presParOf" srcId="{D358F87A-1203-4AC4-AFD5-50446609FDA2}" destId="{AF9EDEDA-BAEC-47DD-9476-FAC19FB73C1B}" srcOrd="2" destOrd="0" presId="urn:microsoft.com/office/officeart/2005/8/layout/hList1"/>
    <dgm:cxn modelId="{DF34BF8A-82EC-4AA2-B364-F4FA8B5FB621}" type="presParOf" srcId="{AF9EDEDA-BAEC-47DD-9476-FAC19FB73C1B}" destId="{7B6C57C0-D8B4-4CE5-853C-E7A25C2C05D6}" srcOrd="0" destOrd="0" presId="urn:microsoft.com/office/officeart/2005/8/layout/hList1"/>
    <dgm:cxn modelId="{CD13B394-6702-45D1-9F56-8B1911EB3E02}" type="presParOf" srcId="{AF9EDEDA-BAEC-47DD-9476-FAC19FB73C1B}" destId="{167EB56F-DBF1-469E-808B-A618624D025F}" srcOrd="1" destOrd="0" presId="urn:microsoft.com/office/officeart/2005/8/layout/hList1"/>
    <dgm:cxn modelId="{4FABE617-3A92-4860-AD76-8FCEF9FC2F22}" type="presParOf" srcId="{D358F87A-1203-4AC4-AFD5-50446609FDA2}" destId="{ED76F36D-4CEB-496A-A224-E8B46F5FE8F2}" srcOrd="3" destOrd="0" presId="urn:microsoft.com/office/officeart/2005/8/layout/hList1"/>
    <dgm:cxn modelId="{C1511290-117F-4D68-AE60-8F6A8A2ADB66}" type="presParOf" srcId="{D358F87A-1203-4AC4-AFD5-50446609FDA2}" destId="{728D7B0A-49BD-464A-9FBB-98198A2131C5}" srcOrd="4" destOrd="0" presId="urn:microsoft.com/office/officeart/2005/8/layout/hList1"/>
    <dgm:cxn modelId="{A73C4B70-5680-4653-919B-4CC6F57CC41D}" type="presParOf" srcId="{728D7B0A-49BD-464A-9FBB-98198A2131C5}" destId="{5C355E74-4BBA-468B-935F-6A8879823CB1}" srcOrd="0" destOrd="0" presId="urn:microsoft.com/office/officeart/2005/8/layout/hList1"/>
    <dgm:cxn modelId="{79880161-9D85-4E4B-BAC2-C7E91DD4960C}" type="presParOf" srcId="{728D7B0A-49BD-464A-9FBB-98198A2131C5}" destId="{544635AE-5F94-45AB-8103-FECDF6332A20}" srcOrd="1" destOrd="0" presId="urn:microsoft.com/office/officeart/2005/8/layout/hList1"/>
  </dgm:cxnLst>
  <dgm:bg/>
  <dgm:whole/>
  <dgm:extLst>
    <a:ext uri="http://schemas.microsoft.com/office/drawing/2008/diagram">
      <dsp:dataModelExt xmlns:dsp="http://schemas.microsoft.com/office/drawing/2008/diagram" relId="rId33"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7905428E-5413-4484-B188-84DA1B8E65F2}" type="doc">
      <dgm:prSet loTypeId="urn:microsoft.com/office/officeart/2005/8/layout/process5" loCatId="process" qsTypeId="urn:microsoft.com/office/officeart/2005/8/quickstyle/simple1" qsCatId="simple" csTypeId="urn:microsoft.com/office/officeart/2005/8/colors/accent0_1" csCatId="mainScheme" phldr="1"/>
      <dgm:spPr/>
      <dgm:t>
        <a:bodyPr/>
        <a:lstStyle/>
        <a:p>
          <a:endParaRPr lang="fr-FR"/>
        </a:p>
      </dgm:t>
    </dgm:pt>
    <dgm:pt modelId="{796A2825-0D63-4AA3-A544-26CCFCF9C69B}">
      <dgm:prSet phldrT="[Texte]" custT="1"/>
      <dgm:spPr>
        <a:ln>
          <a:solidFill>
            <a:schemeClr val="bg1">
              <a:lumMod val="75000"/>
            </a:schemeClr>
          </a:solidFill>
        </a:ln>
      </dgm:spPr>
      <dgm:t>
        <a:bodyPr/>
        <a:lstStyle/>
        <a:p>
          <a:r>
            <a:rPr lang="fr-FR" sz="1050" b="1">
              <a:latin typeface="Times New Roman" panose="02020603050405020304" pitchFamily="18" charset="0"/>
              <a:cs typeface="Times New Roman" panose="02020603050405020304" pitchFamily="18" charset="0"/>
            </a:rPr>
            <a:t>Choc/événement perturbateur </a:t>
          </a:r>
        </a:p>
        <a:p>
          <a:r>
            <a:rPr lang="fr-FR" sz="1050">
              <a:latin typeface="Times New Roman" panose="02020603050405020304" pitchFamily="18" charset="0"/>
              <a:cs typeface="Times New Roman" panose="02020603050405020304" pitchFamily="18" charset="0"/>
            </a:rPr>
            <a:t>- Social</a:t>
          </a:r>
        </a:p>
        <a:p>
          <a:r>
            <a:rPr lang="fr-FR" sz="1050">
              <a:latin typeface="Times New Roman" panose="02020603050405020304" pitchFamily="18" charset="0"/>
              <a:cs typeface="Times New Roman" panose="02020603050405020304" pitchFamily="18" charset="0"/>
            </a:rPr>
            <a:t>- Technologique</a:t>
          </a:r>
        </a:p>
        <a:p>
          <a:r>
            <a:rPr lang="fr-FR" sz="1050">
              <a:latin typeface="Times New Roman" panose="02020603050405020304" pitchFamily="18" charset="0"/>
              <a:cs typeface="Times New Roman" panose="02020603050405020304" pitchFamily="18" charset="0"/>
            </a:rPr>
            <a:t>- Règlementaire </a:t>
          </a:r>
        </a:p>
      </dgm:t>
    </dgm:pt>
    <dgm:pt modelId="{69C5AFCC-E10D-46B6-9F89-25D22EF3D08B}" type="parTrans" cxnId="{81F54160-ABC9-4367-A4C8-26CEFB58CF72}">
      <dgm:prSet/>
      <dgm:spPr/>
      <dgm:t>
        <a:bodyPr/>
        <a:lstStyle/>
        <a:p>
          <a:endParaRPr lang="fr-FR" sz="1400"/>
        </a:p>
      </dgm:t>
    </dgm:pt>
    <dgm:pt modelId="{F41EADBB-C0C9-4A92-BC62-41F15F0A218D}" type="sibTrans" cxnId="{81F54160-ABC9-4367-A4C8-26CEFB58CF72}">
      <dgm:prSet custT="1"/>
      <dgm:spPr/>
      <dgm:t>
        <a:bodyPr/>
        <a:lstStyle/>
        <a:p>
          <a:endParaRPr lang="fr-FR" sz="1050">
            <a:latin typeface="Times New Roman" panose="02020603050405020304" pitchFamily="18" charset="0"/>
            <a:cs typeface="Times New Roman" panose="02020603050405020304" pitchFamily="18" charset="0"/>
          </a:endParaRPr>
        </a:p>
      </dgm:t>
    </dgm:pt>
    <dgm:pt modelId="{79EA8305-5256-4E67-8721-9DBF98F1FFDC}">
      <dgm:prSet phldrT="[Texte]" custT="1"/>
      <dgm:spPr>
        <a:ln>
          <a:solidFill>
            <a:schemeClr val="bg2">
              <a:lumMod val="75000"/>
            </a:schemeClr>
          </a:solidFill>
        </a:ln>
      </dgm:spPr>
      <dgm:t>
        <a:bodyPr/>
        <a:lstStyle/>
        <a:p>
          <a:r>
            <a:rPr lang="fr-FR" sz="1050" b="1">
              <a:latin typeface="Times New Roman" panose="02020603050405020304" pitchFamily="18" charset="0"/>
              <a:cs typeface="Times New Roman" panose="02020603050405020304" pitchFamily="18" charset="0"/>
            </a:rPr>
            <a:t>Désinstitutionnalisation </a:t>
          </a:r>
        </a:p>
        <a:p>
          <a:r>
            <a:rPr lang="fr-FR" sz="1050">
              <a:latin typeface="Times New Roman" panose="02020603050405020304" pitchFamily="18" charset="0"/>
              <a:cs typeface="Times New Roman" panose="02020603050405020304" pitchFamily="18" charset="0"/>
            </a:rPr>
            <a:t>- Arrivée de nouveaux entrants</a:t>
          </a:r>
        </a:p>
        <a:p>
          <a:r>
            <a:rPr lang="fr-FR" sz="1050">
              <a:latin typeface="Times New Roman" panose="02020603050405020304" pitchFamily="18" charset="0"/>
              <a:cs typeface="Times New Roman" panose="02020603050405020304" pitchFamily="18" charset="0"/>
            </a:rPr>
            <a:t>- Ascension de certains acteurs </a:t>
          </a:r>
        </a:p>
        <a:p>
          <a:r>
            <a:rPr lang="fr-FR" sz="1050">
              <a:latin typeface="Times New Roman" panose="02020603050405020304" pitchFamily="18" charset="0"/>
              <a:cs typeface="Times New Roman" panose="02020603050405020304" pitchFamily="18" charset="0"/>
            </a:rPr>
            <a:t>- Entrepreneur institutionnel</a:t>
          </a:r>
        </a:p>
      </dgm:t>
    </dgm:pt>
    <dgm:pt modelId="{1FCFB553-AB50-431E-8A4C-85524A141240}" type="parTrans" cxnId="{6F7D358C-42D8-428D-A061-78AEE48B844E}">
      <dgm:prSet/>
      <dgm:spPr/>
      <dgm:t>
        <a:bodyPr/>
        <a:lstStyle/>
        <a:p>
          <a:endParaRPr lang="fr-FR" sz="1400"/>
        </a:p>
      </dgm:t>
    </dgm:pt>
    <dgm:pt modelId="{DC68048B-2B68-49CF-9DC5-6CA12B466CAC}" type="sibTrans" cxnId="{6F7D358C-42D8-428D-A061-78AEE48B844E}">
      <dgm:prSet custT="1"/>
      <dgm:spPr/>
      <dgm:t>
        <a:bodyPr/>
        <a:lstStyle/>
        <a:p>
          <a:endParaRPr lang="fr-FR" sz="1050">
            <a:latin typeface="Times New Roman" panose="02020603050405020304" pitchFamily="18" charset="0"/>
            <a:cs typeface="Times New Roman" panose="02020603050405020304" pitchFamily="18" charset="0"/>
          </a:endParaRPr>
        </a:p>
      </dgm:t>
    </dgm:pt>
    <dgm:pt modelId="{8B007765-FD13-4CA8-B4ED-A31432A3B882}">
      <dgm:prSet phldrT="[Texte]" custT="1"/>
      <dgm:spPr>
        <a:ln>
          <a:solidFill>
            <a:schemeClr val="bg2">
              <a:lumMod val="75000"/>
            </a:schemeClr>
          </a:solidFill>
        </a:ln>
      </dgm:spPr>
      <dgm:t>
        <a:bodyPr/>
        <a:lstStyle/>
        <a:p>
          <a:r>
            <a:rPr lang="fr-FR" sz="1050" b="1">
              <a:latin typeface="Times New Roman" panose="02020603050405020304" pitchFamily="18" charset="0"/>
              <a:cs typeface="Times New Roman" panose="02020603050405020304" pitchFamily="18" charset="0"/>
            </a:rPr>
            <a:t>Préinstituionnalisation</a:t>
          </a:r>
          <a:r>
            <a:rPr lang="fr-FR" sz="1050">
              <a:latin typeface="Times New Roman" panose="02020603050405020304" pitchFamily="18" charset="0"/>
              <a:cs typeface="Times New Roman" panose="02020603050405020304" pitchFamily="18" charset="0"/>
            </a:rPr>
            <a:t> </a:t>
          </a:r>
        </a:p>
        <a:p>
          <a:r>
            <a:rPr lang="fr-FR" sz="1050">
              <a:latin typeface="Times New Roman" panose="02020603050405020304" pitchFamily="18" charset="0"/>
              <a:cs typeface="Times New Roman" panose="02020603050405020304" pitchFamily="18" charset="0"/>
            </a:rPr>
            <a:t>- Viabilité technique </a:t>
          </a:r>
        </a:p>
        <a:p>
          <a:r>
            <a:rPr lang="fr-FR" sz="1050">
              <a:latin typeface="Times New Roman" panose="02020603050405020304" pitchFamily="18" charset="0"/>
              <a:cs typeface="Times New Roman" panose="02020603050405020304" pitchFamily="18" charset="0"/>
            </a:rPr>
            <a:t>- Innovation originale</a:t>
          </a:r>
        </a:p>
      </dgm:t>
    </dgm:pt>
    <dgm:pt modelId="{143E79E0-58E3-48C8-8456-0E62105F1A4C}" type="parTrans" cxnId="{E8C0AB72-7065-4AF0-BDF8-98524457683D}">
      <dgm:prSet/>
      <dgm:spPr/>
      <dgm:t>
        <a:bodyPr/>
        <a:lstStyle/>
        <a:p>
          <a:endParaRPr lang="fr-FR" sz="1400"/>
        </a:p>
      </dgm:t>
    </dgm:pt>
    <dgm:pt modelId="{E9A1FFD7-0E7F-4B31-9E48-F25FE555BBF3}" type="sibTrans" cxnId="{E8C0AB72-7065-4AF0-BDF8-98524457683D}">
      <dgm:prSet custT="1"/>
      <dgm:spPr>
        <a:solidFill>
          <a:schemeClr val="tx1"/>
        </a:solidFill>
      </dgm:spPr>
      <dgm:t>
        <a:bodyPr/>
        <a:lstStyle/>
        <a:p>
          <a:endParaRPr lang="fr-FR" sz="1050">
            <a:latin typeface="Times New Roman" panose="02020603050405020304" pitchFamily="18" charset="0"/>
            <a:cs typeface="Times New Roman" panose="02020603050405020304" pitchFamily="18" charset="0"/>
          </a:endParaRPr>
        </a:p>
      </dgm:t>
    </dgm:pt>
    <dgm:pt modelId="{80A84533-D569-41F9-B9EA-6BB8D94F420C}">
      <dgm:prSet phldrT="[Texte]" custT="1"/>
      <dgm:spPr/>
      <dgm:t>
        <a:bodyPr/>
        <a:lstStyle/>
        <a:p>
          <a:r>
            <a:rPr lang="fr-FR" sz="1050" b="1">
              <a:latin typeface="Times New Roman" panose="02020603050405020304" pitchFamily="18" charset="0"/>
              <a:cs typeface="Times New Roman" panose="02020603050405020304" pitchFamily="18" charset="0"/>
            </a:rPr>
            <a:t>Théorisation</a:t>
          </a:r>
        </a:p>
        <a:p>
          <a:r>
            <a:rPr lang="fr-FR" sz="1050">
              <a:latin typeface="Times New Roman" panose="02020603050405020304" pitchFamily="18" charset="0"/>
              <a:cs typeface="Times New Roman" panose="02020603050405020304" pitchFamily="18" charset="0"/>
            </a:rPr>
            <a:t>- Description de la défaillance générale de l'organisation </a:t>
          </a:r>
        </a:p>
        <a:p>
          <a:r>
            <a:rPr lang="fr-FR" sz="1050">
              <a:latin typeface="Times New Roman" panose="02020603050405020304" pitchFamily="18" charset="0"/>
              <a:cs typeface="Times New Roman" panose="02020603050405020304" pitchFamily="18" charset="0"/>
            </a:rPr>
            <a:t>- Justification de solutions possibles</a:t>
          </a:r>
        </a:p>
        <a:p>
          <a:r>
            <a:rPr lang="fr-FR" sz="1050">
              <a:latin typeface="Times New Roman" panose="02020603050405020304" pitchFamily="18" charset="0"/>
              <a:cs typeface="Times New Roman" panose="02020603050405020304" pitchFamily="18" charset="0"/>
            </a:rPr>
            <a:t>-Légitimation pragmatique et/ou morale</a:t>
          </a:r>
        </a:p>
      </dgm:t>
    </dgm:pt>
    <dgm:pt modelId="{6277CBE1-694E-4CDC-85A7-6EAA08DA8D5F}" type="parTrans" cxnId="{60488274-F16F-43C4-998B-7D61ABCF348E}">
      <dgm:prSet/>
      <dgm:spPr/>
      <dgm:t>
        <a:bodyPr/>
        <a:lstStyle/>
        <a:p>
          <a:endParaRPr lang="fr-FR" sz="1400"/>
        </a:p>
      </dgm:t>
    </dgm:pt>
    <dgm:pt modelId="{A65ACF51-A510-4238-803B-6BAD32333FEE}" type="sibTrans" cxnId="{60488274-F16F-43C4-998B-7D61ABCF348E}">
      <dgm:prSet custT="1"/>
      <dgm:spPr>
        <a:solidFill>
          <a:schemeClr val="tx1"/>
        </a:solidFill>
      </dgm:spPr>
      <dgm:t>
        <a:bodyPr/>
        <a:lstStyle/>
        <a:p>
          <a:endParaRPr lang="fr-FR" sz="1050">
            <a:latin typeface="Times New Roman" panose="02020603050405020304" pitchFamily="18" charset="0"/>
            <a:cs typeface="Times New Roman" panose="02020603050405020304" pitchFamily="18" charset="0"/>
          </a:endParaRPr>
        </a:p>
      </dgm:t>
    </dgm:pt>
    <dgm:pt modelId="{AF3EFDCC-BDF7-4F26-82C0-7D19C28A6CC8}">
      <dgm:prSet phldrT="[Texte]" custT="1"/>
      <dgm:spPr/>
      <dgm:t>
        <a:bodyPr/>
        <a:lstStyle/>
        <a:p>
          <a:r>
            <a:rPr lang="fr-FR" sz="1050" b="1">
              <a:latin typeface="Times New Roman" panose="02020603050405020304" pitchFamily="18" charset="0"/>
              <a:cs typeface="Times New Roman" panose="02020603050405020304" pitchFamily="18" charset="0"/>
            </a:rPr>
            <a:t>Diffusion</a:t>
          </a:r>
          <a:r>
            <a:rPr lang="fr-FR" sz="1050">
              <a:latin typeface="Times New Roman" panose="02020603050405020304" pitchFamily="18" charset="0"/>
              <a:cs typeface="Times New Roman" panose="02020603050405020304" pitchFamily="18" charset="0"/>
            </a:rPr>
            <a:t> </a:t>
          </a:r>
        </a:p>
        <a:p>
          <a:r>
            <a:rPr lang="fr-FR" sz="1050">
              <a:latin typeface="Times New Roman" panose="02020603050405020304" pitchFamily="18" charset="0"/>
              <a:cs typeface="Times New Roman" panose="02020603050405020304" pitchFamily="18" charset="0"/>
            </a:rPr>
            <a:t>- Augmentation de l'objectivation </a:t>
          </a:r>
        </a:p>
        <a:p>
          <a:r>
            <a:rPr lang="fr-FR" sz="1050">
              <a:latin typeface="Times New Roman" panose="02020603050405020304" pitchFamily="18" charset="0"/>
              <a:cs typeface="Times New Roman" panose="02020603050405020304" pitchFamily="18" charset="0"/>
            </a:rPr>
            <a:t>- Légitimité pragmatique </a:t>
          </a:r>
        </a:p>
      </dgm:t>
    </dgm:pt>
    <dgm:pt modelId="{CCAE52FA-3BA8-4D80-939E-155D1E1EB605}" type="parTrans" cxnId="{A2181BA3-312E-44F5-87BA-4647B6D5209E}">
      <dgm:prSet/>
      <dgm:spPr/>
      <dgm:t>
        <a:bodyPr/>
        <a:lstStyle/>
        <a:p>
          <a:endParaRPr lang="fr-FR" sz="1400"/>
        </a:p>
      </dgm:t>
    </dgm:pt>
    <dgm:pt modelId="{3964239E-13D3-4C3C-890F-E8DEA9F95620}" type="sibTrans" cxnId="{A2181BA3-312E-44F5-87BA-4647B6D5209E}">
      <dgm:prSet custT="1"/>
      <dgm:spPr>
        <a:solidFill>
          <a:schemeClr val="tx1"/>
        </a:solidFill>
      </dgm:spPr>
      <dgm:t>
        <a:bodyPr/>
        <a:lstStyle/>
        <a:p>
          <a:endParaRPr lang="fr-FR" sz="1050">
            <a:latin typeface="Times New Roman" panose="02020603050405020304" pitchFamily="18" charset="0"/>
            <a:cs typeface="Times New Roman" panose="02020603050405020304" pitchFamily="18" charset="0"/>
          </a:endParaRPr>
        </a:p>
      </dgm:t>
    </dgm:pt>
    <dgm:pt modelId="{9B968F25-5E94-4784-8BF5-46C26EB09D39}">
      <dgm:prSet custT="1"/>
      <dgm:spPr/>
      <dgm:t>
        <a:bodyPr/>
        <a:lstStyle/>
        <a:p>
          <a:r>
            <a:rPr lang="fr-FR" sz="1050" b="1">
              <a:latin typeface="Times New Roman" panose="02020603050405020304" pitchFamily="18" charset="0"/>
              <a:cs typeface="Times New Roman" panose="02020603050405020304" pitchFamily="18" charset="0"/>
            </a:rPr>
            <a:t>Réinstituionnalisation</a:t>
          </a:r>
          <a:r>
            <a:rPr lang="fr-FR" sz="1050">
              <a:latin typeface="Times New Roman" panose="02020603050405020304" pitchFamily="18" charset="0"/>
              <a:cs typeface="Times New Roman" panose="02020603050405020304" pitchFamily="18" charset="0"/>
            </a:rPr>
            <a:t> </a:t>
          </a:r>
        </a:p>
        <a:p>
          <a:r>
            <a:rPr lang="fr-FR" sz="1050">
              <a:latin typeface="Times New Roman" panose="02020603050405020304" pitchFamily="18" charset="0"/>
              <a:cs typeface="Times New Roman" panose="02020603050405020304" pitchFamily="18" charset="0"/>
            </a:rPr>
            <a:t> - Légitimité cognitive </a:t>
          </a:r>
        </a:p>
      </dgm:t>
    </dgm:pt>
    <dgm:pt modelId="{CB19B98A-A40F-434C-972F-AE5B51C96489}" type="parTrans" cxnId="{EDAEA942-E6EC-4915-B1FA-EB837D4A1E98}">
      <dgm:prSet/>
      <dgm:spPr/>
      <dgm:t>
        <a:bodyPr/>
        <a:lstStyle/>
        <a:p>
          <a:endParaRPr lang="fr-FR" sz="1400"/>
        </a:p>
      </dgm:t>
    </dgm:pt>
    <dgm:pt modelId="{170DCC42-8255-4B52-8DD6-373CACCC65AE}" type="sibTrans" cxnId="{EDAEA942-E6EC-4915-B1FA-EB837D4A1E98}">
      <dgm:prSet/>
      <dgm:spPr/>
      <dgm:t>
        <a:bodyPr/>
        <a:lstStyle/>
        <a:p>
          <a:endParaRPr lang="fr-FR" sz="1400"/>
        </a:p>
      </dgm:t>
    </dgm:pt>
    <dgm:pt modelId="{50D4B378-A0E0-4247-AB5D-B26781121097}" type="pres">
      <dgm:prSet presAssocID="{7905428E-5413-4484-B188-84DA1B8E65F2}" presName="diagram" presStyleCnt="0">
        <dgm:presLayoutVars>
          <dgm:dir/>
          <dgm:resizeHandles val="exact"/>
        </dgm:presLayoutVars>
      </dgm:prSet>
      <dgm:spPr/>
    </dgm:pt>
    <dgm:pt modelId="{B45D49D0-233A-4753-998D-21693C0C1768}" type="pres">
      <dgm:prSet presAssocID="{796A2825-0D63-4AA3-A544-26CCFCF9C69B}" presName="node" presStyleLbl="node1" presStyleIdx="0" presStyleCnt="6" custScaleY="158414" custLinFactNeighborX="-22382" custLinFactNeighborY="1554">
        <dgm:presLayoutVars>
          <dgm:bulletEnabled val="1"/>
        </dgm:presLayoutVars>
      </dgm:prSet>
      <dgm:spPr/>
    </dgm:pt>
    <dgm:pt modelId="{629217A4-EC99-428B-9290-9B43F3999910}" type="pres">
      <dgm:prSet presAssocID="{F41EADBB-C0C9-4A92-BC62-41F15F0A218D}" presName="sibTrans" presStyleLbl="sibTrans2D1" presStyleIdx="0" presStyleCnt="5"/>
      <dgm:spPr/>
    </dgm:pt>
    <dgm:pt modelId="{DDD58354-7C96-4699-BA4A-2927D3E89BDD}" type="pres">
      <dgm:prSet presAssocID="{F41EADBB-C0C9-4A92-BC62-41F15F0A218D}" presName="connectorText" presStyleLbl="sibTrans2D1" presStyleIdx="0" presStyleCnt="5"/>
      <dgm:spPr/>
    </dgm:pt>
    <dgm:pt modelId="{06AED856-AEE1-4C59-A923-4B37B8A4B9EC}" type="pres">
      <dgm:prSet presAssocID="{79EA8305-5256-4E67-8721-9DBF98F1FFDC}" presName="node" presStyleLbl="node1" presStyleIdx="1" presStyleCnt="6" custScaleX="111901" custScaleY="171354">
        <dgm:presLayoutVars>
          <dgm:bulletEnabled val="1"/>
        </dgm:presLayoutVars>
      </dgm:prSet>
      <dgm:spPr/>
    </dgm:pt>
    <dgm:pt modelId="{28DDD230-79BF-4C0C-B38A-E446870DA868}" type="pres">
      <dgm:prSet presAssocID="{DC68048B-2B68-49CF-9DC5-6CA12B466CAC}" presName="sibTrans" presStyleLbl="sibTrans2D1" presStyleIdx="1" presStyleCnt="5"/>
      <dgm:spPr/>
    </dgm:pt>
    <dgm:pt modelId="{6F4A4778-4033-475A-AEEC-BB02BB8E987D}" type="pres">
      <dgm:prSet presAssocID="{DC68048B-2B68-49CF-9DC5-6CA12B466CAC}" presName="connectorText" presStyleLbl="sibTrans2D1" presStyleIdx="1" presStyleCnt="5"/>
      <dgm:spPr/>
    </dgm:pt>
    <dgm:pt modelId="{B1ABCCA8-6096-44BD-B570-5FE35194BB55}" type="pres">
      <dgm:prSet presAssocID="{8B007765-FD13-4CA8-B4ED-A31432A3B882}" presName="node" presStyleLbl="node1" presStyleIdx="2" presStyleCnt="6" custScaleY="142094">
        <dgm:presLayoutVars>
          <dgm:bulletEnabled val="1"/>
        </dgm:presLayoutVars>
      </dgm:prSet>
      <dgm:spPr/>
    </dgm:pt>
    <dgm:pt modelId="{EB5A5F7F-B27F-45D4-ADF6-1F16BE972548}" type="pres">
      <dgm:prSet presAssocID="{E9A1FFD7-0E7F-4B31-9E48-F25FE555BBF3}" presName="sibTrans" presStyleLbl="sibTrans2D1" presStyleIdx="2" presStyleCnt="5"/>
      <dgm:spPr/>
    </dgm:pt>
    <dgm:pt modelId="{56A81728-84E8-49A2-A18E-14FEE88E6D38}" type="pres">
      <dgm:prSet presAssocID="{E9A1FFD7-0E7F-4B31-9E48-F25FE555BBF3}" presName="connectorText" presStyleLbl="sibTrans2D1" presStyleIdx="2" presStyleCnt="5"/>
      <dgm:spPr/>
    </dgm:pt>
    <dgm:pt modelId="{E732F94C-2C50-4DFF-AB3B-00416C3BC099}" type="pres">
      <dgm:prSet presAssocID="{80A84533-D569-41F9-B9EA-6BB8D94F420C}" presName="node" presStyleLbl="node1" presStyleIdx="3" presStyleCnt="6" custScaleY="217502">
        <dgm:presLayoutVars>
          <dgm:bulletEnabled val="1"/>
        </dgm:presLayoutVars>
      </dgm:prSet>
      <dgm:spPr/>
    </dgm:pt>
    <dgm:pt modelId="{FB129A01-354D-41FF-A89F-6898F2B1350B}" type="pres">
      <dgm:prSet presAssocID="{A65ACF51-A510-4238-803B-6BAD32333FEE}" presName="sibTrans" presStyleLbl="sibTrans2D1" presStyleIdx="3" presStyleCnt="5"/>
      <dgm:spPr/>
    </dgm:pt>
    <dgm:pt modelId="{31CDBD20-35DF-4277-9448-0FBB8859EA73}" type="pres">
      <dgm:prSet presAssocID="{A65ACF51-A510-4238-803B-6BAD32333FEE}" presName="connectorText" presStyleLbl="sibTrans2D1" presStyleIdx="3" presStyleCnt="5"/>
      <dgm:spPr/>
    </dgm:pt>
    <dgm:pt modelId="{206E0202-704F-49D8-A9EC-D82790F070B9}" type="pres">
      <dgm:prSet presAssocID="{AF3EFDCC-BDF7-4F26-82C0-7D19C28A6CC8}" presName="node" presStyleLbl="node1" presStyleIdx="4" presStyleCnt="6" custScaleY="139731">
        <dgm:presLayoutVars>
          <dgm:bulletEnabled val="1"/>
        </dgm:presLayoutVars>
      </dgm:prSet>
      <dgm:spPr/>
    </dgm:pt>
    <dgm:pt modelId="{8D7B228C-3832-4D60-A924-98B93B5A28C1}" type="pres">
      <dgm:prSet presAssocID="{3964239E-13D3-4C3C-890F-E8DEA9F95620}" presName="sibTrans" presStyleLbl="sibTrans2D1" presStyleIdx="4" presStyleCnt="5"/>
      <dgm:spPr/>
    </dgm:pt>
    <dgm:pt modelId="{812C577C-8208-4D14-9942-D6A09EBB5799}" type="pres">
      <dgm:prSet presAssocID="{3964239E-13D3-4C3C-890F-E8DEA9F95620}" presName="connectorText" presStyleLbl="sibTrans2D1" presStyleIdx="4" presStyleCnt="5"/>
      <dgm:spPr/>
    </dgm:pt>
    <dgm:pt modelId="{5D275A12-D9D4-40E7-8A73-F149A7D2D482}" type="pres">
      <dgm:prSet presAssocID="{9B968F25-5E94-4784-8BF5-46C26EB09D39}" presName="node" presStyleLbl="node1" presStyleIdx="5" presStyleCnt="6" custScaleX="147616">
        <dgm:presLayoutVars>
          <dgm:bulletEnabled val="1"/>
        </dgm:presLayoutVars>
      </dgm:prSet>
      <dgm:spPr/>
    </dgm:pt>
  </dgm:ptLst>
  <dgm:cxnLst>
    <dgm:cxn modelId="{07522C1B-D80A-4D9F-BB6D-C0DCBF802D1B}" type="presOf" srcId="{8B007765-FD13-4CA8-B4ED-A31432A3B882}" destId="{B1ABCCA8-6096-44BD-B570-5FE35194BB55}" srcOrd="0" destOrd="0" presId="urn:microsoft.com/office/officeart/2005/8/layout/process5"/>
    <dgm:cxn modelId="{32DD4B25-4EBF-4872-BE42-29E03229C5A8}" type="presOf" srcId="{F41EADBB-C0C9-4A92-BC62-41F15F0A218D}" destId="{629217A4-EC99-428B-9290-9B43F3999910}" srcOrd="0" destOrd="0" presId="urn:microsoft.com/office/officeart/2005/8/layout/process5"/>
    <dgm:cxn modelId="{867F0D28-DF2B-404C-83A4-CF4CDF9FB40B}" type="presOf" srcId="{AF3EFDCC-BDF7-4F26-82C0-7D19C28A6CC8}" destId="{206E0202-704F-49D8-A9EC-D82790F070B9}" srcOrd="0" destOrd="0" presId="urn:microsoft.com/office/officeart/2005/8/layout/process5"/>
    <dgm:cxn modelId="{81F54160-ABC9-4367-A4C8-26CEFB58CF72}" srcId="{7905428E-5413-4484-B188-84DA1B8E65F2}" destId="{796A2825-0D63-4AA3-A544-26CCFCF9C69B}" srcOrd="0" destOrd="0" parTransId="{69C5AFCC-E10D-46B6-9F89-25D22EF3D08B}" sibTransId="{F41EADBB-C0C9-4A92-BC62-41F15F0A218D}"/>
    <dgm:cxn modelId="{B635E261-2DDA-484B-8A57-B223939036D4}" type="presOf" srcId="{3964239E-13D3-4C3C-890F-E8DEA9F95620}" destId="{8D7B228C-3832-4D60-A924-98B93B5A28C1}" srcOrd="0" destOrd="0" presId="urn:microsoft.com/office/officeart/2005/8/layout/process5"/>
    <dgm:cxn modelId="{EDAEA942-E6EC-4915-B1FA-EB837D4A1E98}" srcId="{7905428E-5413-4484-B188-84DA1B8E65F2}" destId="{9B968F25-5E94-4784-8BF5-46C26EB09D39}" srcOrd="5" destOrd="0" parTransId="{CB19B98A-A40F-434C-972F-AE5B51C96489}" sibTransId="{170DCC42-8255-4B52-8DD6-373CACCC65AE}"/>
    <dgm:cxn modelId="{A8C4F963-48AF-43EB-823D-31D9A141406A}" type="presOf" srcId="{DC68048B-2B68-49CF-9DC5-6CA12B466CAC}" destId="{6F4A4778-4033-475A-AEEC-BB02BB8E987D}" srcOrd="1" destOrd="0" presId="urn:microsoft.com/office/officeart/2005/8/layout/process5"/>
    <dgm:cxn modelId="{6738FD49-4D50-4300-AD4D-50A9F03B2581}" type="presOf" srcId="{3964239E-13D3-4C3C-890F-E8DEA9F95620}" destId="{812C577C-8208-4D14-9942-D6A09EBB5799}" srcOrd="1" destOrd="0" presId="urn:microsoft.com/office/officeart/2005/8/layout/process5"/>
    <dgm:cxn modelId="{E8C0AB72-7065-4AF0-BDF8-98524457683D}" srcId="{7905428E-5413-4484-B188-84DA1B8E65F2}" destId="{8B007765-FD13-4CA8-B4ED-A31432A3B882}" srcOrd="2" destOrd="0" parTransId="{143E79E0-58E3-48C8-8456-0E62105F1A4C}" sibTransId="{E9A1FFD7-0E7F-4B31-9E48-F25FE555BBF3}"/>
    <dgm:cxn modelId="{60488274-F16F-43C4-998B-7D61ABCF348E}" srcId="{7905428E-5413-4484-B188-84DA1B8E65F2}" destId="{80A84533-D569-41F9-B9EA-6BB8D94F420C}" srcOrd="3" destOrd="0" parTransId="{6277CBE1-694E-4CDC-85A7-6EAA08DA8D5F}" sibTransId="{A65ACF51-A510-4238-803B-6BAD32333FEE}"/>
    <dgm:cxn modelId="{82315880-D231-459F-9C54-AB4D7438174C}" type="presOf" srcId="{80A84533-D569-41F9-B9EA-6BB8D94F420C}" destId="{E732F94C-2C50-4DFF-AB3B-00416C3BC099}" srcOrd="0" destOrd="0" presId="urn:microsoft.com/office/officeart/2005/8/layout/process5"/>
    <dgm:cxn modelId="{619E6F82-53DB-4744-9423-36552C617B37}" type="presOf" srcId="{796A2825-0D63-4AA3-A544-26CCFCF9C69B}" destId="{B45D49D0-233A-4753-998D-21693C0C1768}" srcOrd="0" destOrd="0" presId="urn:microsoft.com/office/officeart/2005/8/layout/process5"/>
    <dgm:cxn modelId="{6F7D358C-42D8-428D-A061-78AEE48B844E}" srcId="{7905428E-5413-4484-B188-84DA1B8E65F2}" destId="{79EA8305-5256-4E67-8721-9DBF98F1FFDC}" srcOrd="1" destOrd="0" parTransId="{1FCFB553-AB50-431E-8A4C-85524A141240}" sibTransId="{DC68048B-2B68-49CF-9DC5-6CA12B466CAC}"/>
    <dgm:cxn modelId="{1CBEA38D-87E2-46C9-984B-391223F409CB}" type="presOf" srcId="{A65ACF51-A510-4238-803B-6BAD32333FEE}" destId="{31CDBD20-35DF-4277-9448-0FBB8859EA73}" srcOrd="1" destOrd="0" presId="urn:microsoft.com/office/officeart/2005/8/layout/process5"/>
    <dgm:cxn modelId="{A2181BA3-312E-44F5-87BA-4647B6D5209E}" srcId="{7905428E-5413-4484-B188-84DA1B8E65F2}" destId="{AF3EFDCC-BDF7-4F26-82C0-7D19C28A6CC8}" srcOrd="4" destOrd="0" parTransId="{CCAE52FA-3BA8-4D80-939E-155D1E1EB605}" sibTransId="{3964239E-13D3-4C3C-890F-E8DEA9F95620}"/>
    <dgm:cxn modelId="{F62961A6-F537-4B44-BEF7-A82BC60F74AB}" type="presOf" srcId="{79EA8305-5256-4E67-8721-9DBF98F1FFDC}" destId="{06AED856-AEE1-4C59-A923-4B37B8A4B9EC}" srcOrd="0" destOrd="0" presId="urn:microsoft.com/office/officeart/2005/8/layout/process5"/>
    <dgm:cxn modelId="{242D4BAD-DBCC-4E3A-8092-D5FAC5FADE39}" type="presOf" srcId="{A65ACF51-A510-4238-803B-6BAD32333FEE}" destId="{FB129A01-354D-41FF-A89F-6898F2B1350B}" srcOrd="0" destOrd="0" presId="urn:microsoft.com/office/officeart/2005/8/layout/process5"/>
    <dgm:cxn modelId="{2042D2B8-4B9E-4D6A-B0AF-BC5A4D817FC6}" type="presOf" srcId="{E9A1FFD7-0E7F-4B31-9E48-F25FE555BBF3}" destId="{56A81728-84E8-49A2-A18E-14FEE88E6D38}" srcOrd="1" destOrd="0" presId="urn:microsoft.com/office/officeart/2005/8/layout/process5"/>
    <dgm:cxn modelId="{BED198C0-A4EB-4FDE-B05C-701CBCA88871}" type="presOf" srcId="{F41EADBB-C0C9-4A92-BC62-41F15F0A218D}" destId="{DDD58354-7C96-4699-BA4A-2927D3E89BDD}" srcOrd="1" destOrd="0" presId="urn:microsoft.com/office/officeart/2005/8/layout/process5"/>
    <dgm:cxn modelId="{61E8EBC4-523F-48B3-8CC4-BF859E20A6E4}" type="presOf" srcId="{9B968F25-5E94-4784-8BF5-46C26EB09D39}" destId="{5D275A12-D9D4-40E7-8A73-F149A7D2D482}" srcOrd="0" destOrd="0" presId="urn:microsoft.com/office/officeart/2005/8/layout/process5"/>
    <dgm:cxn modelId="{3D6E32D3-460D-413F-B398-8B5E47BED0C0}" type="presOf" srcId="{7905428E-5413-4484-B188-84DA1B8E65F2}" destId="{50D4B378-A0E0-4247-AB5D-B26781121097}" srcOrd="0" destOrd="0" presId="urn:microsoft.com/office/officeart/2005/8/layout/process5"/>
    <dgm:cxn modelId="{D2CA01E1-DB89-49F9-9965-F718ADFE1EDB}" type="presOf" srcId="{DC68048B-2B68-49CF-9DC5-6CA12B466CAC}" destId="{28DDD230-79BF-4C0C-B38A-E446870DA868}" srcOrd="0" destOrd="0" presId="urn:microsoft.com/office/officeart/2005/8/layout/process5"/>
    <dgm:cxn modelId="{5C2D68FA-0AC1-44EB-A475-15C4AB118631}" type="presOf" srcId="{E9A1FFD7-0E7F-4B31-9E48-F25FE555BBF3}" destId="{EB5A5F7F-B27F-45D4-ADF6-1F16BE972548}" srcOrd="0" destOrd="0" presId="urn:microsoft.com/office/officeart/2005/8/layout/process5"/>
    <dgm:cxn modelId="{995F9993-1B45-4BD8-AE83-811E118B2512}" type="presParOf" srcId="{50D4B378-A0E0-4247-AB5D-B26781121097}" destId="{B45D49D0-233A-4753-998D-21693C0C1768}" srcOrd="0" destOrd="0" presId="urn:microsoft.com/office/officeart/2005/8/layout/process5"/>
    <dgm:cxn modelId="{023D2D06-D64D-4033-B809-0F8528469E23}" type="presParOf" srcId="{50D4B378-A0E0-4247-AB5D-B26781121097}" destId="{629217A4-EC99-428B-9290-9B43F3999910}" srcOrd="1" destOrd="0" presId="urn:microsoft.com/office/officeart/2005/8/layout/process5"/>
    <dgm:cxn modelId="{15785381-FFD6-4DBB-9571-967C326FE578}" type="presParOf" srcId="{629217A4-EC99-428B-9290-9B43F3999910}" destId="{DDD58354-7C96-4699-BA4A-2927D3E89BDD}" srcOrd="0" destOrd="0" presId="urn:microsoft.com/office/officeart/2005/8/layout/process5"/>
    <dgm:cxn modelId="{50089372-920F-4578-8502-185181CFB24B}" type="presParOf" srcId="{50D4B378-A0E0-4247-AB5D-B26781121097}" destId="{06AED856-AEE1-4C59-A923-4B37B8A4B9EC}" srcOrd="2" destOrd="0" presId="urn:microsoft.com/office/officeart/2005/8/layout/process5"/>
    <dgm:cxn modelId="{70F2952D-6EB6-4196-8568-F64AAED7843F}" type="presParOf" srcId="{50D4B378-A0E0-4247-AB5D-B26781121097}" destId="{28DDD230-79BF-4C0C-B38A-E446870DA868}" srcOrd="3" destOrd="0" presId="urn:microsoft.com/office/officeart/2005/8/layout/process5"/>
    <dgm:cxn modelId="{D837D1F2-0395-4B56-99EF-0BAFBDD15B8D}" type="presParOf" srcId="{28DDD230-79BF-4C0C-B38A-E446870DA868}" destId="{6F4A4778-4033-475A-AEEC-BB02BB8E987D}" srcOrd="0" destOrd="0" presId="urn:microsoft.com/office/officeart/2005/8/layout/process5"/>
    <dgm:cxn modelId="{8A36FE6E-2EC1-43A7-A679-BA230FC1804F}" type="presParOf" srcId="{50D4B378-A0E0-4247-AB5D-B26781121097}" destId="{B1ABCCA8-6096-44BD-B570-5FE35194BB55}" srcOrd="4" destOrd="0" presId="urn:microsoft.com/office/officeart/2005/8/layout/process5"/>
    <dgm:cxn modelId="{1661EBDE-FC5C-41AB-9616-7FE28E0B3CF7}" type="presParOf" srcId="{50D4B378-A0E0-4247-AB5D-B26781121097}" destId="{EB5A5F7F-B27F-45D4-ADF6-1F16BE972548}" srcOrd="5" destOrd="0" presId="urn:microsoft.com/office/officeart/2005/8/layout/process5"/>
    <dgm:cxn modelId="{81950705-CBE9-413B-A4DA-FE94FA141DA9}" type="presParOf" srcId="{EB5A5F7F-B27F-45D4-ADF6-1F16BE972548}" destId="{56A81728-84E8-49A2-A18E-14FEE88E6D38}" srcOrd="0" destOrd="0" presId="urn:microsoft.com/office/officeart/2005/8/layout/process5"/>
    <dgm:cxn modelId="{15B55E35-A55B-43DC-8C64-13A6D3687AD6}" type="presParOf" srcId="{50D4B378-A0E0-4247-AB5D-B26781121097}" destId="{E732F94C-2C50-4DFF-AB3B-00416C3BC099}" srcOrd="6" destOrd="0" presId="urn:microsoft.com/office/officeart/2005/8/layout/process5"/>
    <dgm:cxn modelId="{71C9C6A1-EDAC-4DFC-9288-E788ACF21906}" type="presParOf" srcId="{50D4B378-A0E0-4247-AB5D-B26781121097}" destId="{FB129A01-354D-41FF-A89F-6898F2B1350B}" srcOrd="7" destOrd="0" presId="urn:microsoft.com/office/officeart/2005/8/layout/process5"/>
    <dgm:cxn modelId="{2D8F2C56-1081-4C51-941D-C8B8B08C5223}" type="presParOf" srcId="{FB129A01-354D-41FF-A89F-6898F2B1350B}" destId="{31CDBD20-35DF-4277-9448-0FBB8859EA73}" srcOrd="0" destOrd="0" presId="urn:microsoft.com/office/officeart/2005/8/layout/process5"/>
    <dgm:cxn modelId="{0725AC1D-2F42-4CB5-883C-3605D589E521}" type="presParOf" srcId="{50D4B378-A0E0-4247-AB5D-B26781121097}" destId="{206E0202-704F-49D8-A9EC-D82790F070B9}" srcOrd="8" destOrd="0" presId="urn:microsoft.com/office/officeart/2005/8/layout/process5"/>
    <dgm:cxn modelId="{73973030-749E-44C5-B4FF-AE4ED179C047}" type="presParOf" srcId="{50D4B378-A0E0-4247-AB5D-B26781121097}" destId="{8D7B228C-3832-4D60-A924-98B93B5A28C1}" srcOrd="9" destOrd="0" presId="urn:microsoft.com/office/officeart/2005/8/layout/process5"/>
    <dgm:cxn modelId="{3BF2A30A-40DD-4610-B1BA-9FF5BF4AFEF3}" type="presParOf" srcId="{8D7B228C-3832-4D60-A924-98B93B5A28C1}" destId="{812C577C-8208-4D14-9942-D6A09EBB5799}" srcOrd="0" destOrd="0" presId="urn:microsoft.com/office/officeart/2005/8/layout/process5"/>
    <dgm:cxn modelId="{769622B0-D8BA-412C-BCE7-6B0483D30E6D}" type="presParOf" srcId="{50D4B378-A0E0-4247-AB5D-B26781121097}" destId="{5D275A12-D9D4-40E7-8A73-F149A7D2D482}" srcOrd="10" destOrd="0" presId="urn:microsoft.com/office/officeart/2005/8/layout/process5"/>
  </dgm:cxnLst>
  <dgm:bg/>
  <dgm:whole/>
  <dgm:extLst>
    <a:ext uri="http://schemas.microsoft.com/office/drawing/2008/diagram">
      <dsp:dataModelExt xmlns:dsp="http://schemas.microsoft.com/office/drawing/2008/diagram" relId="rId42"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A688BC38-DEC8-4C26-AEAF-3FD628AF842A}" type="doc">
      <dgm:prSet loTypeId="urn:microsoft.com/office/officeart/2005/8/layout/hList9" loCatId="list" qsTypeId="urn:microsoft.com/office/officeart/2005/8/quickstyle/simple1" qsCatId="simple" csTypeId="urn:microsoft.com/office/officeart/2005/8/colors/accent0_2" csCatId="mainScheme" phldr="1"/>
      <dgm:spPr/>
      <dgm:t>
        <a:bodyPr/>
        <a:lstStyle/>
        <a:p>
          <a:endParaRPr lang="fr-FR"/>
        </a:p>
      </dgm:t>
    </dgm:pt>
    <dgm:pt modelId="{EE186D68-1C03-4860-994B-22267D5F5762}">
      <dgm:prSet phldrT="[Texte]" custT="1"/>
      <dgm:spPr/>
      <dgm:t>
        <a:bodyPr/>
        <a:lstStyle/>
        <a:p>
          <a:r>
            <a:rPr lang="fr-FR" sz="1200" b="1">
              <a:solidFill>
                <a:schemeClr val="tx1"/>
              </a:solidFill>
              <a:latin typeface="Times New Roman" panose="02020603050405020304" pitchFamily="18" charset="0"/>
              <a:cs typeface="Times New Roman" panose="02020603050405020304" pitchFamily="18" charset="0"/>
            </a:rPr>
            <a:t>Salaried driver</a:t>
          </a:r>
        </a:p>
      </dgm:t>
    </dgm:pt>
    <dgm:pt modelId="{EB551D2B-4E53-4653-B2FC-896203EC0CEA}" type="parTrans" cxnId="{1DF556B0-4DEE-4A84-B65C-09907B4BC3D5}">
      <dgm:prSet/>
      <dgm:spPr/>
      <dgm:t>
        <a:bodyPr/>
        <a:lstStyle/>
        <a:p>
          <a:endParaRPr lang="fr-FR"/>
        </a:p>
      </dgm:t>
    </dgm:pt>
    <dgm:pt modelId="{792323D6-3EDD-4C15-996A-35C091D017B2}" type="sibTrans" cxnId="{1DF556B0-4DEE-4A84-B65C-09907B4BC3D5}">
      <dgm:prSet/>
      <dgm:spPr/>
      <dgm:t>
        <a:bodyPr/>
        <a:lstStyle/>
        <a:p>
          <a:endParaRPr lang="fr-FR"/>
        </a:p>
      </dgm:t>
    </dgm:pt>
    <dgm:pt modelId="{01975D52-3A1B-489C-96FB-676E0D761B0B}">
      <dgm:prSet phldrT="[Texte]" custT="1"/>
      <dgm:spPr/>
      <dgm:t>
        <a:bodyPr/>
        <a:lstStyle/>
        <a:p>
          <a:r>
            <a:rPr lang="fr-FR" sz="1200">
              <a:solidFill>
                <a:schemeClr val="tx1"/>
              </a:solidFill>
              <a:latin typeface="Times New Roman" panose="02020603050405020304" pitchFamily="18" charset="0"/>
              <a:cs typeface="Times New Roman" panose="02020603050405020304" pitchFamily="18" charset="0"/>
            </a:rPr>
            <a:t>No licence needed</a:t>
          </a:r>
          <a:endParaRPr lang="fr-FR" sz="1200">
            <a:solidFill>
              <a:schemeClr val="tx1"/>
            </a:solidFill>
          </a:endParaRPr>
        </a:p>
      </dgm:t>
    </dgm:pt>
    <dgm:pt modelId="{B6CEDA53-44F3-4280-B298-9BEFA5952B41}" type="parTrans" cxnId="{B7779986-27F2-4CB8-86E6-2EF0D277F8C6}">
      <dgm:prSet/>
      <dgm:spPr/>
      <dgm:t>
        <a:bodyPr/>
        <a:lstStyle/>
        <a:p>
          <a:endParaRPr lang="fr-FR"/>
        </a:p>
      </dgm:t>
    </dgm:pt>
    <dgm:pt modelId="{9B8BFC72-FCEC-43AA-A02A-B005DDF9F329}" type="sibTrans" cxnId="{B7779986-27F2-4CB8-86E6-2EF0D277F8C6}">
      <dgm:prSet/>
      <dgm:spPr/>
      <dgm:t>
        <a:bodyPr/>
        <a:lstStyle/>
        <a:p>
          <a:endParaRPr lang="fr-FR"/>
        </a:p>
      </dgm:t>
    </dgm:pt>
    <dgm:pt modelId="{0B206934-BC19-48C4-88A7-524EA88FC5D7}">
      <dgm:prSet phldrT="[Texte]" custT="1"/>
      <dgm:spPr/>
      <dgm:t>
        <a:bodyPr/>
        <a:lstStyle/>
        <a:p>
          <a:r>
            <a:rPr lang="fr-FR" sz="1200">
              <a:solidFill>
                <a:schemeClr val="tx1"/>
              </a:solidFill>
              <a:latin typeface="Times New Roman" panose="02020603050405020304" pitchFamily="18" charset="0"/>
              <a:cs typeface="Times New Roman" panose="02020603050405020304" pitchFamily="18" charset="0"/>
            </a:rPr>
            <a:t>Required document: </a:t>
          </a:r>
          <a:r>
            <a:rPr lang="en-US" sz="1200" b="1">
              <a:solidFill>
                <a:schemeClr val="tx1"/>
              </a:solidFill>
              <a:latin typeface="Times New Roman" panose="02020603050405020304" pitchFamily="18" charset="0"/>
              <a:cs typeface="Times New Roman" panose="02020603050405020304" pitchFamily="18" charset="0"/>
            </a:rPr>
            <a:t>certificate of professionnal capacity </a:t>
          </a:r>
          <a:endParaRPr lang="fr-FR" sz="1200">
            <a:solidFill>
              <a:schemeClr val="tx1"/>
            </a:solidFill>
          </a:endParaRPr>
        </a:p>
      </dgm:t>
    </dgm:pt>
    <dgm:pt modelId="{5DC54D6C-C4EA-41A1-849F-39EF84B25F39}" type="parTrans" cxnId="{9AEA44A2-8D86-45C1-8DCF-FC5BF0587B39}">
      <dgm:prSet/>
      <dgm:spPr/>
      <dgm:t>
        <a:bodyPr/>
        <a:lstStyle/>
        <a:p>
          <a:endParaRPr lang="fr-FR"/>
        </a:p>
      </dgm:t>
    </dgm:pt>
    <dgm:pt modelId="{684EEAF8-C087-4AFC-9D41-FD5CD320EB87}" type="sibTrans" cxnId="{9AEA44A2-8D86-45C1-8DCF-FC5BF0587B39}">
      <dgm:prSet/>
      <dgm:spPr/>
      <dgm:t>
        <a:bodyPr/>
        <a:lstStyle/>
        <a:p>
          <a:endParaRPr lang="fr-FR"/>
        </a:p>
      </dgm:t>
    </dgm:pt>
    <dgm:pt modelId="{3C1CAFAB-5D48-4169-963C-6626A8BCBB48}">
      <dgm:prSet phldrT="[Texte]" custT="1"/>
      <dgm:spPr/>
      <dgm:t>
        <a:bodyPr/>
        <a:lstStyle/>
        <a:p>
          <a:r>
            <a:rPr lang="fr-FR" sz="1200" b="1">
              <a:solidFill>
                <a:schemeClr val="tx1"/>
              </a:solidFill>
              <a:latin typeface="Times New Roman" panose="02020603050405020304" pitchFamily="18" charset="0"/>
              <a:cs typeface="Times New Roman" panose="02020603050405020304" pitchFamily="18" charset="0"/>
            </a:rPr>
            <a:t>Self-employed driver </a:t>
          </a:r>
        </a:p>
      </dgm:t>
    </dgm:pt>
    <dgm:pt modelId="{D35977FA-1E93-4F43-91FE-C936DE521887}" type="parTrans" cxnId="{35B4EE88-4393-4C42-8731-9EE16427DED1}">
      <dgm:prSet/>
      <dgm:spPr/>
      <dgm:t>
        <a:bodyPr/>
        <a:lstStyle/>
        <a:p>
          <a:endParaRPr lang="fr-FR"/>
        </a:p>
      </dgm:t>
    </dgm:pt>
    <dgm:pt modelId="{2CA3788C-11C9-48A3-BD76-9DC0D614CA84}" type="sibTrans" cxnId="{35B4EE88-4393-4C42-8731-9EE16427DED1}">
      <dgm:prSet/>
      <dgm:spPr/>
      <dgm:t>
        <a:bodyPr/>
        <a:lstStyle/>
        <a:p>
          <a:endParaRPr lang="fr-FR"/>
        </a:p>
      </dgm:t>
    </dgm:pt>
    <dgm:pt modelId="{6ACDCBDF-BDA0-4133-8C98-14AD914DD6D0}">
      <dgm:prSet phldrT="[Texte]" custT="1"/>
      <dgm:spPr/>
      <dgm:t>
        <a:bodyPr/>
        <a:lstStyle/>
        <a:p>
          <a:pPr algn="l"/>
          <a:endParaRPr lang="fr-FR" sz="1200">
            <a:solidFill>
              <a:schemeClr val="tx1"/>
            </a:solidFill>
            <a:latin typeface="Times New Roman" panose="02020603050405020304" pitchFamily="18" charset="0"/>
            <a:cs typeface="Times New Roman" panose="02020603050405020304" pitchFamily="18" charset="0"/>
          </a:endParaRPr>
        </a:p>
        <a:p>
          <a:pPr algn="just"/>
          <a:r>
            <a:rPr lang="fr-FR" sz="1200">
              <a:solidFill>
                <a:schemeClr val="tx1"/>
              </a:solidFill>
              <a:latin typeface="Times New Roman" panose="02020603050405020304" pitchFamily="18" charset="0"/>
              <a:cs typeface="Times New Roman" panose="02020603050405020304" pitchFamily="18" charset="0"/>
            </a:rPr>
            <a:t>Licence needed with this following conditions: </a:t>
          </a:r>
          <a:r>
            <a:rPr lang="en-US" sz="1200">
              <a:solidFill>
                <a:schemeClr val="tx1"/>
              </a:solidFill>
              <a:latin typeface="Times New Roman" panose="02020603050405020304" pitchFamily="18" charset="0"/>
              <a:cs typeface="Times New Roman" panose="02020603050405020304" pitchFamily="18" charset="0"/>
            </a:rPr>
            <a:t>possessing a B license for 3 years, the first aid diploma; a parking permit; having the absolute majority (over 21 years of age); presenting a medical selection certificate.</a:t>
          </a:r>
        </a:p>
        <a:p>
          <a:pPr algn="l"/>
          <a:endParaRPr lang="fr-FR" sz="1200">
            <a:solidFill>
              <a:schemeClr val="tx1"/>
            </a:solidFill>
          </a:endParaRPr>
        </a:p>
      </dgm:t>
    </dgm:pt>
    <dgm:pt modelId="{717B4C06-A7CE-4DF6-95FE-1F0537C4997D}" type="parTrans" cxnId="{B5536EDB-F1C0-4613-9A15-CC9ADC5428F7}">
      <dgm:prSet/>
      <dgm:spPr/>
      <dgm:t>
        <a:bodyPr/>
        <a:lstStyle/>
        <a:p>
          <a:endParaRPr lang="fr-FR"/>
        </a:p>
      </dgm:t>
    </dgm:pt>
    <dgm:pt modelId="{753FB3B3-0F2F-4715-B0DF-EB186DA6D3AD}" type="sibTrans" cxnId="{B5536EDB-F1C0-4613-9A15-CC9ADC5428F7}">
      <dgm:prSet/>
      <dgm:spPr/>
      <dgm:t>
        <a:bodyPr/>
        <a:lstStyle/>
        <a:p>
          <a:endParaRPr lang="fr-FR"/>
        </a:p>
      </dgm:t>
    </dgm:pt>
    <dgm:pt modelId="{DD02254D-DB9D-4BCC-BE1B-3EAAAEBE85BB}">
      <dgm:prSet phldrT="[Texte]" custT="1"/>
      <dgm:spPr/>
      <dgm:t>
        <a:bodyPr/>
        <a:lstStyle/>
        <a:p>
          <a:r>
            <a:rPr lang="fr-FR" sz="1200">
              <a:solidFill>
                <a:schemeClr val="tx1"/>
              </a:solidFill>
              <a:latin typeface="Times New Roman" panose="02020603050405020304" pitchFamily="18" charset="0"/>
              <a:cs typeface="Times New Roman" panose="02020603050405020304" pitchFamily="18" charset="0"/>
            </a:rPr>
            <a:t>Required document: </a:t>
          </a:r>
          <a:r>
            <a:rPr lang="en-US" sz="1200" b="1">
              <a:solidFill>
                <a:schemeClr val="tx1"/>
              </a:solidFill>
              <a:latin typeface="Times New Roman" panose="02020603050405020304" pitchFamily="18" charset="0"/>
              <a:cs typeface="Times New Roman" panose="02020603050405020304" pitchFamily="18" charset="0"/>
            </a:rPr>
            <a:t>certificate of professionnal capacity </a:t>
          </a:r>
          <a:endParaRPr lang="fr-FR" sz="1200">
            <a:solidFill>
              <a:schemeClr val="tx1"/>
            </a:solidFill>
          </a:endParaRPr>
        </a:p>
      </dgm:t>
    </dgm:pt>
    <dgm:pt modelId="{10B87B90-D595-48D6-9979-3264158E9517}" type="parTrans" cxnId="{25952919-658F-4AE0-9B57-DF0A1841538F}">
      <dgm:prSet/>
      <dgm:spPr/>
      <dgm:t>
        <a:bodyPr/>
        <a:lstStyle/>
        <a:p>
          <a:endParaRPr lang="fr-FR"/>
        </a:p>
      </dgm:t>
    </dgm:pt>
    <dgm:pt modelId="{02D012B3-0E37-4DD5-A551-97F2AE7250A8}" type="sibTrans" cxnId="{25952919-658F-4AE0-9B57-DF0A1841538F}">
      <dgm:prSet/>
      <dgm:spPr/>
      <dgm:t>
        <a:bodyPr/>
        <a:lstStyle/>
        <a:p>
          <a:endParaRPr lang="fr-FR"/>
        </a:p>
      </dgm:t>
    </dgm:pt>
    <dgm:pt modelId="{F062D7D6-3807-48E1-8E10-4A821ECECD12}" type="pres">
      <dgm:prSet presAssocID="{A688BC38-DEC8-4C26-AEAF-3FD628AF842A}" presName="list" presStyleCnt="0">
        <dgm:presLayoutVars>
          <dgm:dir/>
          <dgm:animLvl val="lvl"/>
        </dgm:presLayoutVars>
      </dgm:prSet>
      <dgm:spPr/>
    </dgm:pt>
    <dgm:pt modelId="{CAD01C1C-F6C1-4C54-A6C1-6F334B50E9E5}" type="pres">
      <dgm:prSet presAssocID="{EE186D68-1C03-4860-994B-22267D5F5762}" presName="posSpace" presStyleCnt="0"/>
      <dgm:spPr/>
    </dgm:pt>
    <dgm:pt modelId="{C326E134-8536-4A11-8657-49C0ECBD9B5A}" type="pres">
      <dgm:prSet presAssocID="{EE186D68-1C03-4860-994B-22267D5F5762}" presName="vertFlow" presStyleCnt="0"/>
      <dgm:spPr/>
    </dgm:pt>
    <dgm:pt modelId="{18CC41B4-DD73-4C23-8326-FAA578AA2A8C}" type="pres">
      <dgm:prSet presAssocID="{EE186D68-1C03-4860-994B-22267D5F5762}" presName="topSpace" presStyleCnt="0"/>
      <dgm:spPr/>
    </dgm:pt>
    <dgm:pt modelId="{4C802183-8C7D-4E7C-8DBE-C581262FF343}" type="pres">
      <dgm:prSet presAssocID="{EE186D68-1C03-4860-994B-22267D5F5762}" presName="firstComp" presStyleCnt="0"/>
      <dgm:spPr/>
    </dgm:pt>
    <dgm:pt modelId="{51427663-DB1D-4530-990A-013C1B153F6F}" type="pres">
      <dgm:prSet presAssocID="{EE186D68-1C03-4860-994B-22267D5F5762}" presName="firstChild" presStyleLbl="bgAccFollowNode1" presStyleIdx="0" presStyleCnt="4" custScaleX="135265" custLinFactNeighborX="43931" custLinFactNeighborY="15663"/>
      <dgm:spPr/>
    </dgm:pt>
    <dgm:pt modelId="{A388867B-0F29-4153-ADA2-8FB20D2CD2F5}" type="pres">
      <dgm:prSet presAssocID="{EE186D68-1C03-4860-994B-22267D5F5762}" presName="firstChildTx" presStyleLbl="bgAccFollowNode1" presStyleIdx="0" presStyleCnt="4">
        <dgm:presLayoutVars>
          <dgm:bulletEnabled val="1"/>
        </dgm:presLayoutVars>
      </dgm:prSet>
      <dgm:spPr/>
    </dgm:pt>
    <dgm:pt modelId="{F5D5520F-ADA3-4799-946C-838E3128A86F}" type="pres">
      <dgm:prSet presAssocID="{0B206934-BC19-48C4-88A7-524EA88FC5D7}" presName="comp" presStyleCnt="0"/>
      <dgm:spPr/>
    </dgm:pt>
    <dgm:pt modelId="{00FFFCEC-A06C-4183-A2E6-06EB4B98D4D5}" type="pres">
      <dgm:prSet presAssocID="{0B206934-BC19-48C4-88A7-524EA88FC5D7}" presName="child" presStyleLbl="bgAccFollowNode1" presStyleIdx="1" presStyleCnt="4" custScaleX="135263" custLinFactNeighborX="43930" custLinFactNeighborY="15394"/>
      <dgm:spPr/>
    </dgm:pt>
    <dgm:pt modelId="{73F7640C-2F56-48D1-BA22-219D2357B775}" type="pres">
      <dgm:prSet presAssocID="{0B206934-BC19-48C4-88A7-524EA88FC5D7}" presName="childTx" presStyleLbl="bgAccFollowNode1" presStyleIdx="1" presStyleCnt="4">
        <dgm:presLayoutVars>
          <dgm:bulletEnabled val="1"/>
        </dgm:presLayoutVars>
      </dgm:prSet>
      <dgm:spPr/>
    </dgm:pt>
    <dgm:pt modelId="{8B70013F-F3A4-4AD9-BD2B-BEF7E9A73BB8}" type="pres">
      <dgm:prSet presAssocID="{EE186D68-1C03-4860-994B-22267D5F5762}" presName="negSpace" presStyleCnt="0"/>
      <dgm:spPr/>
    </dgm:pt>
    <dgm:pt modelId="{5D67B9B1-615F-476B-BC41-44AB07E8399A}" type="pres">
      <dgm:prSet presAssocID="{EE186D68-1C03-4860-994B-22267D5F5762}" presName="circle" presStyleLbl="node1" presStyleIdx="0" presStyleCnt="2" custScaleX="169223" custScaleY="93576" custLinFactNeighborX="-17358" custLinFactNeighborY="-3612"/>
      <dgm:spPr/>
    </dgm:pt>
    <dgm:pt modelId="{A3E8F1A4-9210-433D-91B1-D0D0D40E33C0}" type="pres">
      <dgm:prSet presAssocID="{792323D6-3EDD-4C15-996A-35C091D017B2}" presName="transSpace" presStyleCnt="0"/>
      <dgm:spPr/>
    </dgm:pt>
    <dgm:pt modelId="{922A16C6-86C0-4FF6-9F93-62297F2664A1}" type="pres">
      <dgm:prSet presAssocID="{3C1CAFAB-5D48-4169-963C-6626A8BCBB48}" presName="posSpace" presStyleCnt="0"/>
      <dgm:spPr/>
    </dgm:pt>
    <dgm:pt modelId="{65CC9ACC-57E4-41C7-B270-C52FBBCA2953}" type="pres">
      <dgm:prSet presAssocID="{3C1CAFAB-5D48-4169-963C-6626A8BCBB48}" presName="vertFlow" presStyleCnt="0"/>
      <dgm:spPr/>
    </dgm:pt>
    <dgm:pt modelId="{42515459-C65D-4951-87B8-849EE792D28B}" type="pres">
      <dgm:prSet presAssocID="{3C1CAFAB-5D48-4169-963C-6626A8BCBB48}" presName="topSpace" presStyleCnt="0"/>
      <dgm:spPr/>
    </dgm:pt>
    <dgm:pt modelId="{7D3FD1E8-6898-4AE8-83DE-44CBAA59112C}" type="pres">
      <dgm:prSet presAssocID="{3C1CAFAB-5D48-4169-963C-6626A8BCBB48}" presName="firstComp" presStyleCnt="0"/>
      <dgm:spPr/>
    </dgm:pt>
    <dgm:pt modelId="{92A69692-8F16-4946-8A80-92451A733140}" type="pres">
      <dgm:prSet presAssocID="{3C1CAFAB-5D48-4169-963C-6626A8BCBB48}" presName="firstChild" presStyleLbl="bgAccFollowNode1" presStyleIdx="2" presStyleCnt="4" custScaleX="198668" custScaleY="160942"/>
      <dgm:spPr/>
    </dgm:pt>
    <dgm:pt modelId="{A1E9767E-DE15-4563-A89A-DC5CFCC177A6}" type="pres">
      <dgm:prSet presAssocID="{3C1CAFAB-5D48-4169-963C-6626A8BCBB48}" presName="firstChildTx" presStyleLbl="bgAccFollowNode1" presStyleIdx="2" presStyleCnt="4">
        <dgm:presLayoutVars>
          <dgm:bulletEnabled val="1"/>
        </dgm:presLayoutVars>
      </dgm:prSet>
      <dgm:spPr/>
    </dgm:pt>
    <dgm:pt modelId="{3E93B17A-7F88-417E-B1F6-38B911963054}" type="pres">
      <dgm:prSet presAssocID="{DD02254D-DB9D-4BCC-BE1B-3EAAAEBE85BB}" presName="comp" presStyleCnt="0"/>
      <dgm:spPr/>
    </dgm:pt>
    <dgm:pt modelId="{211E6058-D8FB-430E-AF6A-A9B6A68CE08F}" type="pres">
      <dgm:prSet presAssocID="{DD02254D-DB9D-4BCC-BE1B-3EAAAEBE85BB}" presName="child" presStyleLbl="bgAccFollowNode1" presStyleIdx="3" presStyleCnt="4" custScaleX="198326" custLinFactNeighborY="2048"/>
      <dgm:spPr/>
    </dgm:pt>
    <dgm:pt modelId="{13B056F8-C3CA-47CD-B631-CC8F01B3FBD6}" type="pres">
      <dgm:prSet presAssocID="{DD02254D-DB9D-4BCC-BE1B-3EAAAEBE85BB}" presName="childTx" presStyleLbl="bgAccFollowNode1" presStyleIdx="3" presStyleCnt="4">
        <dgm:presLayoutVars>
          <dgm:bulletEnabled val="1"/>
        </dgm:presLayoutVars>
      </dgm:prSet>
      <dgm:spPr/>
    </dgm:pt>
    <dgm:pt modelId="{2CF66058-A937-4B91-A1A6-D566C0734CE3}" type="pres">
      <dgm:prSet presAssocID="{3C1CAFAB-5D48-4169-963C-6626A8BCBB48}" presName="negSpace" presStyleCnt="0"/>
      <dgm:spPr/>
    </dgm:pt>
    <dgm:pt modelId="{2B63066C-902C-43A4-B447-33AFFCEA49E8}" type="pres">
      <dgm:prSet presAssocID="{3C1CAFAB-5D48-4169-963C-6626A8BCBB48}" presName="circle" presStyleLbl="node1" presStyleIdx="1" presStyleCnt="2" custScaleX="175888" custScaleY="93576" custLinFactX="-100000" custLinFactNeighborX="-146443" custLinFactNeighborY="-12314"/>
      <dgm:spPr/>
    </dgm:pt>
  </dgm:ptLst>
  <dgm:cxnLst>
    <dgm:cxn modelId="{6A90BB12-0A17-4317-AA4D-4F15C2684F04}" type="presOf" srcId="{01975D52-3A1B-489C-96FB-676E0D761B0B}" destId="{A388867B-0F29-4153-ADA2-8FB20D2CD2F5}" srcOrd="1" destOrd="0" presId="urn:microsoft.com/office/officeart/2005/8/layout/hList9"/>
    <dgm:cxn modelId="{96D76C14-7FAB-4749-B0D9-557AE26D2427}" type="presOf" srcId="{6ACDCBDF-BDA0-4133-8C98-14AD914DD6D0}" destId="{A1E9767E-DE15-4563-A89A-DC5CFCC177A6}" srcOrd="1" destOrd="0" presId="urn:microsoft.com/office/officeart/2005/8/layout/hList9"/>
    <dgm:cxn modelId="{25952919-658F-4AE0-9B57-DF0A1841538F}" srcId="{3C1CAFAB-5D48-4169-963C-6626A8BCBB48}" destId="{DD02254D-DB9D-4BCC-BE1B-3EAAAEBE85BB}" srcOrd="1" destOrd="0" parTransId="{10B87B90-D595-48D6-9979-3264158E9517}" sibTransId="{02D012B3-0E37-4DD5-A551-97F2AE7250A8}"/>
    <dgm:cxn modelId="{9FBAFB19-4E4A-4FD9-82C2-8F22971AD4FE}" type="presOf" srcId="{3C1CAFAB-5D48-4169-963C-6626A8BCBB48}" destId="{2B63066C-902C-43A4-B447-33AFFCEA49E8}" srcOrd="0" destOrd="0" presId="urn:microsoft.com/office/officeart/2005/8/layout/hList9"/>
    <dgm:cxn modelId="{7EB26526-B9A3-4582-94C5-69176EF745AE}" type="presOf" srcId="{0B206934-BC19-48C4-88A7-524EA88FC5D7}" destId="{73F7640C-2F56-48D1-BA22-219D2357B775}" srcOrd="1" destOrd="0" presId="urn:microsoft.com/office/officeart/2005/8/layout/hList9"/>
    <dgm:cxn modelId="{712E372D-FE32-4337-BF33-9499EA6B3EE2}" type="presOf" srcId="{A688BC38-DEC8-4C26-AEAF-3FD628AF842A}" destId="{F062D7D6-3807-48E1-8E10-4A821ECECD12}" srcOrd="0" destOrd="0" presId="urn:microsoft.com/office/officeart/2005/8/layout/hList9"/>
    <dgm:cxn modelId="{425A9436-E0CF-4C65-92DA-6310F96889E1}" type="presOf" srcId="{01975D52-3A1B-489C-96FB-676E0D761B0B}" destId="{51427663-DB1D-4530-990A-013C1B153F6F}" srcOrd="0" destOrd="0" presId="urn:microsoft.com/office/officeart/2005/8/layout/hList9"/>
    <dgm:cxn modelId="{1FDFEC4A-1801-4A5D-B601-E23F6D3880F8}" type="presOf" srcId="{EE186D68-1C03-4860-994B-22267D5F5762}" destId="{5D67B9B1-615F-476B-BC41-44AB07E8399A}" srcOrd="0" destOrd="0" presId="urn:microsoft.com/office/officeart/2005/8/layout/hList9"/>
    <dgm:cxn modelId="{71D8AE59-62D7-4C33-977B-E5FB203CD8E4}" type="presOf" srcId="{DD02254D-DB9D-4BCC-BE1B-3EAAAEBE85BB}" destId="{13B056F8-C3CA-47CD-B631-CC8F01B3FBD6}" srcOrd="1" destOrd="0" presId="urn:microsoft.com/office/officeart/2005/8/layout/hList9"/>
    <dgm:cxn modelId="{B7779986-27F2-4CB8-86E6-2EF0D277F8C6}" srcId="{EE186D68-1C03-4860-994B-22267D5F5762}" destId="{01975D52-3A1B-489C-96FB-676E0D761B0B}" srcOrd="0" destOrd="0" parTransId="{B6CEDA53-44F3-4280-B298-9BEFA5952B41}" sibTransId="{9B8BFC72-FCEC-43AA-A02A-B005DDF9F329}"/>
    <dgm:cxn modelId="{35B4EE88-4393-4C42-8731-9EE16427DED1}" srcId="{A688BC38-DEC8-4C26-AEAF-3FD628AF842A}" destId="{3C1CAFAB-5D48-4169-963C-6626A8BCBB48}" srcOrd="1" destOrd="0" parTransId="{D35977FA-1E93-4F43-91FE-C936DE521887}" sibTransId="{2CA3788C-11C9-48A3-BD76-9DC0D614CA84}"/>
    <dgm:cxn modelId="{9AEA44A2-8D86-45C1-8DCF-FC5BF0587B39}" srcId="{EE186D68-1C03-4860-994B-22267D5F5762}" destId="{0B206934-BC19-48C4-88A7-524EA88FC5D7}" srcOrd="1" destOrd="0" parTransId="{5DC54D6C-C4EA-41A1-849F-39EF84B25F39}" sibTransId="{684EEAF8-C087-4AFC-9D41-FD5CD320EB87}"/>
    <dgm:cxn modelId="{392695A9-C1C0-40A8-86C2-279E5C99CF97}" type="presOf" srcId="{0B206934-BC19-48C4-88A7-524EA88FC5D7}" destId="{00FFFCEC-A06C-4183-A2E6-06EB4B98D4D5}" srcOrd="0" destOrd="0" presId="urn:microsoft.com/office/officeart/2005/8/layout/hList9"/>
    <dgm:cxn modelId="{1DF556B0-4DEE-4A84-B65C-09907B4BC3D5}" srcId="{A688BC38-DEC8-4C26-AEAF-3FD628AF842A}" destId="{EE186D68-1C03-4860-994B-22267D5F5762}" srcOrd="0" destOrd="0" parTransId="{EB551D2B-4E53-4653-B2FC-896203EC0CEA}" sibTransId="{792323D6-3EDD-4C15-996A-35C091D017B2}"/>
    <dgm:cxn modelId="{B5536EDB-F1C0-4613-9A15-CC9ADC5428F7}" srcId="{3C1CAFAB-5D48-4169-963C-6626A8BCBB48}" destId="{6ACDCBDF-BDA0-4133-8C98-14AD914DD6D0}" srcOrd="0" destOrd="0" parTransId="{717B4C06-A7CE-4DF6-95FE-1F0537C4997D}" sibTransId="{753FB3B3-0F2F-4715-B0DF-EB186DA6D3AD}"/>
    <dgm:cxn modelId="{B0D928DD-26A0-4C23-91E9-2ED097CDFEA6}" type="presOf" srcId="{DD02254D-DB9D-4BCC-BE1B-3EAAAEBE85BB}" destId="{211E6058-D8FB-430E-AF6A-A9B6A68CE08F}" srcOrd="0" destOrd="0" presId="urn:microsoft.com/office/officeart/2005/8/layout/hList9"/>
    <dgm:cxn modelId="{00E812E7-0A3C-425A-ABD5-87E49DA1C70F}" type="presOf" srcId="{6ACDCBDF-BDA0-4133-8C98-14AD914DD6D0}" destId="{92A69692-8F16-4946-8A80-92451A733140}" srcOrd="0" destOrd="0" presId="urn:microsoft.com/office/officeart/2005/8/layout/hList9"/>
    <dgm:cxn modelId="{0E989C4A-CF48-419C-B7F3-49E5146E51A4}" type="presParOf" srcId="{F062D7D6-3807-48E1-8E10-4A821ECECD12}" destId="{CAD01C1C-F6C1-4C54-A6C1-6F334B50E9E5}" srcOrd="0" destOrd="0" presId="urn:microsoft.com/office/officeart/2005/8/layout/hList9"/>
    <dgm:cxn modelId="{A4B5275D-D755-4E05-BB6A-9DB465D2336C}" type="presParOf" srcId="{F062D7D6-3807-48E1-8E10-4A821ECECD12}" destId="{C326E134-8536-4A11-8657-49C0ECBD9B5A}" srcOrd="1" destOrd="0" presId="urn:microsoft.com/office/officeart/2005/8/layout/hList9"/>
    <dgm:cxn modelId="{CA9E887E-4541-4793-9A25-AAEB30222E35}" type="presParOf" srcId="{C326E134-8536-4A11-8657-49C0ECBD9B5A}" destId="{18CC41B4-DD73-4C23-8326-FAA578AA2A8C}" srcOrd="0" destOrd="0" presId="urn:microsoft.com/office/officeart/2005/8/layout/hList9"/>
    <dgm:cxn modelId="{5A11F312-9CDF-429B-8628-D62D37715EFA}" type="presParOf" srcId="{C326E134-8536-4A11-8657-49C0ECBD9B5A}" destId="{4C802183-8C7D-4E7C-8DBE-C581262FF343}" srcOrd="1" destOrd="0" presId="urn:microsoft.com/office/officeart/2005/8/layout/hList9"/>
    <dgm:cxn modelId="{AA7B9921-D2C7-44B0-A19E-7AEB64B5AC3A}" type="presParOf" srcId="{4C802183-8C7D-4E7C-8DBE-C581262FF343}" destId="{51427663-DB1D-4530-990A-013C1B153F6F}" srcOrd="0" destOrd="0" presId="urn:microsoft.com/office/officeart/2005/8/layout/hList9"/>
    <dgm:cxn modelId="{9EF7E12C-A09B-428B-94A6-80A7D7852FA6}" type="presParOf" srcId="{4C802183-8C7D-4E7C-8DBE-C581262FF343}" destId="{A388867B-0F29-4153-ADA2-8FB20D2CD2F5}" srcOrd="1" destOrd="0" presId="urn:microsoft.com/office/officeart/2005/8/layout/hList9"/>
    <dgm:cxn modelId="{BC527F5A-1791-4E10-A4E7-D5005FF6C6A3}" type="presParOf" srcId="{C326E134-8536-4A11-8657-49C0ECBD9B5A}" destId="{F5D5520F-ADA3-4799-946C-838E3128A86F}" srcOrd="2" destOrd="0" presId="urn:microsoft.com/office/officeart/2005/8/layout/hList9"/>
    <dgm:cxn modelId="{A18B356F-2D27-467F-B95C-B50D6E03B514}" type="presParOf" srcId="{F5D5520F-ADA3-4799-946C-838E3128A86F}" destId="{00FFFCEC-A06C-4183-A2E6-06EB4B98D4D5}" srcOrd="0" destOrd="0" presId="urn:microsoft.com/office/officeart/2005/8/layout/hList9"/>
    <dgm:cxn modelId="{B1C96EAE-AD69-476A-8639-9B59F7E6DCFD}" type="presParOf" srcId="{F5D5520F-ADA3-4799-946C-838E3128A86F}" destId="{73F7640C-2F56-48D1-BA22-219D2357B775}" srcOrd="1" destOrd="0" presId="urn:microsoft.com/office/officeart/2005/8/layout/hList9"/>
    <dgm:cxn modelId="{4D43CDC5-74B2-4DF8-8962-AD64F5DA9923}" type="presParOf" srcId="{F062D7D6-3807-48E1-8E10-4A821ECECD12}" destId="{8B70013F-F3A4-4AD9-BD2B-BEF7E9A73BB8}" srcOrd="2" destOrd="0" presId="urn:microsoft.com/office/officeart/2005/8/layout/hList9"/>
    <dgm:cxn modelId="{7E2CB45F-2D83-4095-95CE-73E090130C32}" type="presParOf" srcId="{F062D7D6-3807-48E1-8E10-4A821ECECD12}" destId="{5D67B9B1-615F-476B-BC41-44AB07E8399A}" srcOrd="3" destOrd="0" presId="urn:microsoft.com/office/officeart/2005/8/layout/hList9"/>
    <dgm:cxn modelId="{89C7DDD3-4B92-4968-A6E8-D1EE43DB63B5}" type="presParOf" srcId="{F062D7D6-3807-48E1-8E10-4A821ECECD12}" destId="{A3E8F1A4-9210-433D-91B1-D0D0D40E33C0}" srcOrd="4" destOrd="0" presId="urn:microsoft.com/office/officeart/2005/8/layout/hList9"/>
    <dgm:cxn modelId="{03006575-EC2E-4258-B912-3795FF434B75}" type="presParOf" srcId="{F062D7D6-3807-48E1-8E10-4A821ECECD12}" destId="{922A16C6-86C0-4FF6-9F93-62297F2664A1}" srcOrd="5" destOrd="0" presId="urn:microsoft.com/office/officeart/2005/8/layout/hList9"/>
    <dgm:cxn modelId="{B7B7C786-CD5B-4C8F-90C7-3ECD5579B84A}" type="presParOf" srcId="{F062D7D6-3807-48E1-8E10-4A821ECECD12}" destId="{65CC9ACC-57E4-41C7-B270-C52FBBCA2953}" srcOrd="6" destOrd="0" presId="urn:microsoft.com/office/officeart/2005/8/layout/hList9"/>
    <dgm:cxn modelId="{C9B03578-993A-4BC7-82A1-90D483C23162}" type="presParOf" srcId="{65CC9ACC-57E4-41C7-B270-C52FBBCA2953}" destId="{42515459-C65D-4951-87B8-849EE792D28B}" srcOrd="0" destOrd="0" presId="urn:microsoft.com/office/officeart/2005/8/layout/hList9"/>
    <dgm:cxn modelId="{D29B6BE3-E6CE-4C4C-B38E-5EE510F59845}" type="presParOf" srcId="{65CC9ACC-57E4-41C7-B270-C52FBBCA2953}" destId="{7D3FD1E8-6898-4AE8-83DE-44CBAA59112C}" srcOrd="1" destOrd="0" presId="urn:microsoft.com/office/officeart/2005/8/layout/hList9"/>
    <dgm:cxn modelId="{D5BFFBEC-A7A3-4757-955A-45F1EA12E037}" type="presParOf" srcId="{7D3FD1E8-6898-4AE8-83DE-44CBAA59112C}" destId="{92A69692-8F16-4946-8A80-92451A733140}" srcOrd="0" destOrd="0" presId="urn:microsoft.com/office/officeart/2005/8/layout/hList9"/>
    <dgm:cxn modelId="{FE1D6813-7EA5-4B4D-82D2-D3232EEDF1A5}" type="presParOf" srcId="{7D3FD1E8-6898-4AE8-83DE-44CBAA59112C}" destId="{A1E9767E-DE15-4563-A89A-DC5CFCC177A6}" srcOrd="1" destOrd="0" presId="urn:microsoft.com/office/officeart/2005/8/layout/hList9"/>
    <dgm:cxn modelId="{38AACC07-FE48-46CC-8D55-17B5FB989C00}" type="presParOf" srcId="{65CC9ACC-57E4-41C7-B270-C52FBBCA2953}" destId="{3E93B17A-7F88-417E-B1F6-38B911963054}" srcOrd="2" destOrd="0" presId="urn:microsoft.com/office/officeart/2005/8/layout/hList9"/>
    <dgm:cxn modelId="{D8442EDB-C0D6-44F6-A826-ACF701FD30BD}" type="presParOf" srcId="{3E93B17A-7F88-417E-B1F6-38B911963054}" destId="{211E6058-D8FB-430E-AF6A-A9B6A68CE08F}" srcOrd="0" destOrd="0" presId="urn:microsoft.com/office/officeart/2005/8/layout/hList9"/>
    <dgm:cxn modelId="{521963F2-26B6-4C6A-9CBA-81F3B53674A8}" type="presParOf" srcId="{3E93B17A-7F88-417E-B1F6-38B911963054}" destId="{13B056F8-C3CA-47CD-B631-CC8F01B3FBD6}" srcOrd="1" destOrd="0" presId="urn:microsoft.com/office/officeart/2005/8/layout/hList9"/>
    <dgm:cxn modelId="{2DC9372F-218B-4884-9C67-2968642E1FE1}" type="presParOf" srcId="{F062D7D6-3807-48E1-8E10-4A821ECECD12}" destId="{2CF66058-A937-4B91-A1A6-D566C0734CE3}" srcOrd="7" destOrd="0" presId="urn:microsoft.com/office/officeart/2005/8/layout/hList9"/>
    <dgm:cxn modelId="{62CB358E-2F36-4BDE-A7A0-F13B4AA8AA2C}" type="presParOf" srcId="{F062D7D6-3807-48E1-8E10-4A821ECECD12}" destId="{2B63066C-902C-43A4-B447-33AFFCEA49E8}" srcOrd="8" destOrd="0" presId="urn:microsoft.com/office/officeart/2005/8/layout/hList9"/>
  </dgm:cxnLst>
  <dgm:bg/>
  <dgm:whole/>
  <dgm:extLst>
    <a:ext uri="http://schemas.microsoft.com/office/drawing/2008/diagram">
      <dsp:dataModelExt xmlns:dsp="http://schemas.microsoft.com/office/drawing/2008/diagram" relId="rId5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0303BC-FB1A-4A88-BEC4-69A289A3209C}">
      <dsp:nvSpPr>
        <dsp:cNvPr id="0" name=""/>
        <dsp:cNvSpPr/>
      </dsp:nvSpPr>
      <dsp:spPr>
        <a:xfrm>
          <a:off x="2020" y="431189"/>
          <a:ext cx="1970364" cy="78814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fr-FR" sz="1200" b="1" kern="1200">
              <a:latin typeface="Times New Roman" panose="02020603050405020304" pitchFamily="18" charset="0"/>
              <a:cs typeface="Times New Roman" panose="02020603050405020304" pitchFamily="18" charset="0"/>
            </a:rPr>
            <a:t>Economic FE's</a:t>
          </a:r>
        </a:p>
      </dsp:txBody>
      <dsp:txXfrm>
        <a:off x="2020" y="431189"/>
        <a:ext cx="1970364" cy="788145"/>
      </dsp:txXfrm>
    </dsp:sp>
    <dsp:sp modelId="{2BF98029-8DDC-42DC-BC52-8765025E14E2}">
      <dsp:nvSpPr>
        <dsp:cNvPr id="0" name=""/>
        <dsp:cNvSpPr/>
      </dsp:nvSpPr>
      <dsp:spPr>
        <a:xfrm>
          <a:off x="2020" y="1219335"/>
          <a:ext cx="1970364" cy="2854800"/>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r>
            <a:rPr lang="fr-FR" sz="1200" kern="1200">
              <a:latin typeface="Times New Roman" panose="02020603050405020304" pitchFamily="18" charset="0"/>
              <a:cs typeface="Times New Roman" panose="02020603050405020304" pitchFamily="18" charset="0"/>
            </a:rPr>
            <a:t>A compensation system in case of cancellation by the customer
A reward systems (e.g. gifts)
Lowest commission on races
Project: partnership with an accounting office and a car dealer 
Cash transactions allowed</a:t>
          </a:r>
        </a:p>
      </dsp:txBody>
      <dsp:txXfrm>
        <a:off x="2020" y="1219335"/>
        <a:ext cx="1970364" cy="2854800"/>
      </dsp:txXfrm>
    </dsp:sp>
    <dsp:sp modelId="{7B6C57C0-D8B4-4CE5-853C-E7A25C2C05D6}">
      <dsp:nvSpPr>
        <dsp:cNvPr id="0" name=""/>
        <dsp:cNvSpPr/>
      </dsp:nvSpPr>
      <dsp:spPr>
        <a:xfrm>
          <a:off x="2248236" y="431189"/>
          <a:ext cx="1970364" cy="78814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fr-FR" sz="1200" b="1" kern="1200">
              <a:latin typeface="Times New Roman" panose="02020603050405020304" pitchFamily="18" charset="0"/>
              <a:cs typeface="Times New Roman" panose="02020603050405020304" pitchFamily="18" charset="0"/>
            </a:rPr>
            <a:t>Social FE's</a:t>
          </a:r>
        </a:p>
      </dsp:txBody>
      <dsp:txXfrm>
        <a:off x="2248236" y="431189"/>
        <a:ext cx="1970364" cy="788145"/>
      </dsp:txXfrm>
    </dsp:sp>
    <dsp:sp modelId="{167EB56F-DBF1-469E-808B-A618624D025F}">
      <dsp:nvSpPr>
        <dsp:cNvPr id="0" name=""/>
        <dsp:cNvSpPr/>
      </dsp:nvSpPr>
      <dsp:spPr>
        <a:xfrm>
          <a:off x="2248236" y="1219335"/>
          <a:ext cx="1970364" cy="2854800"/>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r>
            <a:rPr lang="fr-FR" sz="1200" kern="1200">
              <a:latin typeface="Times New Roman" panose="02020603050405020304" pitchFamily="18" charset="0"/>
              <a:cs typeface="Times New Roman" panose="02020603050405020304" pitchFamily="18" charset="0"/>
            </a:rPr>
            <a:t>Daily support via a frontline service on the company's premises (by call and one-to-one)
Promotion of community spirit/sense of belonging via company events
Involvement in the strategic decisions (e.g. survey/questionnaire/...) 
Transparency regarding the economic health of the company (e.g. the weekly, monthly, newsletter)</a:t>
          </a:r>
        </a:p>
      </dsp:txBody>
      <dsp:txXfrm>
        <a:off x="2248236" y="1219335"/>
        <a:ext cx="1970364" cy="2854800"/>
      </dsp:txXfrm>
    </dsp:sp>
    <dsp:sp modelId="{5C355E74-4BBA-468B-935F-6A8879823CB1}">
      <dsp:nvSpPr>
        <dsp:cNvPr id="0" name=""/>
        <dsp:cNvSpPr/>
      </dsp:nvSpPr>
      <dsp:spPr>
        <a:xfrm>
          <a:off x="4494452" y="431189"/>
          <a:ext cx="1970364" cy="78814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fr-FR" sz="1200" b="1" kern="1200">
              <a:latin typeface="Times New Roman" panose="02020603050405020304" pitchFamily="18" charset="0"/>
              <a:cs typeface="Times New Roman" panose="02020603050405020304" pitchFamily="18" charset="0"/>
            </a:rPr>
            <a:t>Legal DE's</a:t>
          </a:r>
        </a:p>
      </dsp:txBody>
      <dsp:txXfrm>
        <a:off x="4494452" y="431189"/>
        <a:ext cx="1970364" cy="788145"/>
      </dsp:txXfrm>
    </dsp:sp>
    <dsp:sp modelId="{544635AE-5F94-45AB-8103-FECDF6332A20}">
      <dsp:nvSpPr>
        <dsp:cNvPr id="0" name=""/>
        <dsp:cNvSpPr/>
      </dsp:nvSpPr>
      <dsp:spPr>
        <a:xfrm>
          <a:off x="4494452" y="1219335"/>
          <a:ext cx="1970364" cy="2854800"/>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r>
            <a:rPr lang="fr-FR" sz="1200" kern="1200">
              <a:latin typeface="Times New Roman" panose="02020603050405020304" pitchFamily="18" charset="0"/>
              <a:cs typeface="Times New Roman" panose="02020603050405020304" pitchFamily="18" charset="0"/>
            </a:rPr>
            <a:t>Strong involvement in the emergence and growth of quasi unions 
Administrative/fiscal support through the frontline service and call service
A newsletter with the latest important information (e.g. speed limits, announcements of roadworks, changes in regulations, etc.)</a:t>
          </a:r>
        </a:p>
      </dsp:txBody>
      <dsp:txXfrm>
        <a:off x="4494452" y="1219335"/>
        <a:ext cx="1970364" cy="2854800"/>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D49D0-233A-4753-998D-21693C0C1768}">
      <dsp:nvSpPr>
        <dsp:cNvPr id="0" name=""/>
        <dsp:cNvSpPr/>
      </dsp:nvSpPr>
      <dsp:spPr>
        <a:xfrm>
          <a:off x="197962" y="242248"/>
          <a:ext cx="1463452" cy="1390988"/>
        </a:xfrm>
        <a:prstGeom prst="roundRect">
          <a:avLst>
            <a:gd name="adj" fmla="val 10000"/>
          </a:avLst>
        </a:prstGeom>
        <a:solidFill>
          <a:schemeClr val="lt1">
            <a:hueOff val="0"/>
            <a:satOff val="0"/>
            <a:lumOff val="0"/>
            <a:alphaOff val="0"/>
          </a:schemeClr>
        </a:solidFill>
        <a:ln w="12700" cap="flat" cmpd="sng" algn="ctr">
          <a:solidFill>
            <a:schemeClr val="bg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fr-FR" sz="1050" b="1" kern="1200">
              <a:latin typeface="Times New Roman" panose="02020603050405020304" pitchFamily="18" charset="0"/>
              <a:cs typeface="Times New Roman" panose="02020603050405020304" pitchFamily="18" charset="0"/>
            </a:rPr>
            <a:t>Choc/événement perturbateur </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Social</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Technologique</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Règlementaire </a:t>
          </a:r>
        </a:p>
      </dsp:txBody>
      <dsp:txXfrm>
        <a:off x="238703" y="282989"/>
        <a:ext cx="1381970" cy="1309506"/>
      </dsp:txXfrm>
    </dsp:sp>
    <dsp:sp modelId="{629217A4-EC99-428B-9290-9B43F3999910}">
      <dsp:nvSpPr>
        <dsp:cNvPr id="0" name=""/>
        <dsp:cNvSpPr/>
      </dsp:nvSpPr>
      <dsp:spPr>
        <a:xfrm rot="21580958">
          <a:off x="1862256" y="749769"/>
          <a:ext cx="483860" cy="362936"/>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fr-FR" sz="1050" kern="1200">
            <a:latin typeface="Times New Roman" panose="02020603050405020304" pitchFamily="18" charset="0"/>
            <a:cs typeface="Times New Roman" panose="02020603050405020304" pitchFamily="18" charset="0"/>
          </a:endParaRPr>
        </a:p>
      </dsp:txBody>
      <dsp:txXfrm>
        <a:off x="1862257" y="822658"/>
        <a:ext cx="374979" cy="217762"/>
      </dsp:txXfrm>
    </dsp:sp>
    <dsp:sp modelId="{06AED856-AEE1-4C59-A923-4B37B8A4B9EC}">
      <dsp:nvSpPr>
        <dsp:cNvPr id="0" name=""/>
        <dsp:cNvSpPr/>
      </dsp:nvSpPr>
      <dsp:spPr>
        <a:xfrm>
          <a:off x="2574346" y="171791"/>
          <a:ext cx="1637618" cy="1504611"/>
        </a:xfrm>
        <a:prstGeom prst="roundRect">
          <a:avLst>
            <a:gd name="adj" fmla="val 10000"/>
          </a:avLst>
        </a:prstGeom>
        <a:solidFill>
          <a:schemeClr val="lt1">
            <a:hueOff val="0"/>
            <a:satOff val="0"/>
            <a:lumOff val="0"/>
            <a:alphaOff val="0"/>
          </a:schemeClr>
        </a:solidFill>
        <a:ln w="12700" cap="flat" cmpd="sng" algn="ctr">
          <a:solidFill>
            <a:schemeClr val="bg2">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fr-FR" sz="1050" b="1" kern="1200">
              <a:latin typeface="Times New Roman" panose="02020603050405020304" pitchFamily="18" charset="0"/>
              <a:cs typeface="Times New Roman" panose="02020603050405020304" pitchFamily="18" charset="0"/>
            </a:rPr>
            <a:t>Désinstitutionnalisation </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Arrivée de nouveaux entrants</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Ascension de certains acteurs </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Entrepreneur institutionnel</a:t>
          </a:r>
        </a:p>
      </dsp:txBody>
      <dsp:txXfrm>
        <a:off x="2618415" y="215860"/>
        <a:ext cx="1549480" cy="1416473"/>
      </dsp:txXfrm>
    </dsp:sp>
    <dsp:sp modelId="{28DDD230-79BF-4C0C-B38A-E446870DA868}">
      <dsp:nvSpPr>
        <dsp:cNvPr id="0" name=""/>
        <dsp:cNvSpPr/>
      </dsp:nvSpPr>
      <dsp:spPr>
        <a:xfrm>
          <a:off x="4340749" y="742629"/>
          <a:ext cx="310252" cy="362936"/>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fr-FR" sz="1050" kern="1200">
            <a:latin typeface="Times New Roman" panose="02020603050405020304" pitchFamily="18" charset="0"/>
            <a:cs typeface="Times New Roman" panose="02020603050405020304" pitchFamily="18" charset="0"/>
          </a:endParaRPr>
        </a:p>
      </dsp:txBody>
      <dsp:txXfrm>
        <a:off x="4340749" y="815216"/>
        <a:ext cx="217176" cy="217762"/>
      </dsp:txXfrm>
    </dsp:sp>
    <dsp:sp modelId="{B1ABCCA8-6096-44BD-B570-5FE35194BB55}">
      <dsp:nvSpPr>
        <dsp:cNvPr id="0" name=""/>
        <dsp:cNvSpPr/>
      </dsp:nvSpPr>
      <dsp:spPr>
        <a:xfrm>
          <a:off x="4797346" y="300253"/>
          <a:ext cx="1463452" cy="1247687"/>
        </a:xfrm>
        <a:prstGeom prst="roundRect">
          <a:avLst>
            <a:gd name="adj" fmla="val 10000"/>
          </a:avLst>
        </a:prstGeom>
        <a:solidFill>
          <a:schemeClr val="lt1">
            <a:hueOff val="0"/>
            <a:satOff val="0"/>
            <a:lumOff val="0"/>
            <a:alphaOff val="0"/>
          </a:schemeClr>
        </a:solidFill>
        <a:ln w="12700" cap="flat" cmpd="sng" algn="ctr">
          <a:solidFill>
            <a:schemeClr val="bg2">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fr-FR" sz="1050" b="1" kern="1200">
              <a:latin typeface="Times New Roman" panose="02020603050405020304" pitchFamily="18" charset="0"/>
              <a:cs typeface="Times New Roman" panose="02020603050405020304" pitchFamily="18" charset="0"/>
            </a:rPr>
            <a:t>Préinstituionnalisation</a:t>
          </a:r>
          <a:r>
            <a:rPr lang="fr-FR" sz="1050" kern="1200">
              <a:latin typeface="Times New Roman" panose="02020603050405020304" pitchFamily="18" charset="0"/>
              <a:cs typeface="Times New Roman" panose="02020603050405020304" pitchFamily="18" charset="0"/>
            </a:rPr>
            <a:t> </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Viabilité technique </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Innovation originale</a:t>
          </a:r>
        </a:p>
      </dsp:txBody>
      <dsp:txXfrm>
        <a:off x="4833890" y="336797"/>
        <a:ext cx="1390364" cy="1174599"/>
      </dsp:txXfrm>
    </dsp:sp>
    <dsp:sp modelId="{EB5A5F7F-B27F-45D4-ADF6-1F16BE972548}">
      <dsp:nvSpPr>
        <dsp:cNvPr id="0" name=""/>
        <dsp:cNvSpPr/>
      </dsp:nvSpPr>
      <dsp:spPr>
        <a:xfrm rot="5400000">
          <a:off x="5339904" y="1712686"/>
          <a:ext cx="378336" cy="362936"/>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fr-FR" sz="1050" kern="1200">
            <a:latin typeface="Times New Roman" panose="02020603050405020304" pitchFamily="18" charset="0"/>
            <a:cs typeface="Times New Roman" panose="02020603050405020304" pitchFamily="18" charset="0"/>
          </a:endParaRPr>
        </a:p>
      </dsp:txBody>
      <dsp:txXfrm rot="-5400000">
        <a:off x="5420191" y="1704987"/>
        <a:ext cx="217762" cy="269455"/>
      </dsp:txXfrm>
    </dsp:sp>
    <dsp:sp modelId="{E732F94C-2C50-4DFF-AB3B-00416C3BC099}">
      <dsp:nvSpPr>
        <dsp:cNvPr id="0" name=""/>
        <dsp:cNvSpPr/>
      </dsp:nvSpPr>
      <dsp:spPr>
        <a:xfrm>
          <a:off x="4797346" y="2261784"/>
          <a:ext cx="1463452" cy="1909823"/>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fr-FR" sz="1050" b="1" kern="1200">
              <a:latin typeface="Times New Roman" panose="02020603050405020304" pitchFamily="18" charset="0"/>
              <a:cs typeface="Times New Roman" panose="02020603050405020304" pitchFamily="18" charset="0"/>
            </a:rPr>
            <a:t>Théorisation</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Description de la défaillance générale de l'organisation </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Justification de solutions possibles</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-Légitimation pragmatique et/ou morale</a:t>
          </a:r>
        </a:p>
      </dsp:txBody>
      <dsp:txXfrm>
        <a:off x="4840209" y="2304647"/>
        <a:ext cx="1377726" cy="1824097"/>
      </dsp:txXfrm>
    </dsp:sp>
    <dsp:sp modelId="{FB129A01-354D-41FF-A89F-6898F2B1350B}">
      <dsp:nvSpPr>
        <dsp:cNvPr id="0" name=""/>
        <dsp:cNvSpPr/>
      </dsp:nvSpPr>
      <dsp:spPr>
        <a:xfrm rot="10800000">
          <a:off x="4358310" y="3035228"/>
          <a:ext cx="310252" cy="362936"/>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fr-FR" sz="1050" kern="1200">
            <a:latin typeface="Times New Roman" panose="02020603050405020304" pitchFamily="18" charset="0"/>
            <a:cs typeface="Times New Roman" panose="02020603050405020304" pitchFamily="18" charset="0"/>
          </a:endParaRPr>
        </a:p>
      </dsp:txBody>
      <dsp:txXfrm rot="10800000">
        <a:off x="4451386" y="3107815"/>
        <a:ext cx="217176" cy="217762"/>
      </dsp:txXfrm>
    </dsp:sp>
    <dsp:sp modelId="{206E0202-704F-49D8-A9EC-D82790F070B9}">
      <dsp:nvSpPr>
        <dsp:cNvPr id="0" name=""/>
        <dsp:cNvSpPr/>
      </dsp:nvSpPr>
      <dsp:spPr>
        <a:xfrm>
          <a:off x="2748512" y="2603226"/>
          <a:ext cx="1463452" cy="1226938"/>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fr-FR" sz="1050" b="1" kern="1200">
              <a:latin typeface="Times New Roman" panose="02020603050405020304" pitchFamily="18" charset="0"/>
              <a:cs typeface="Times New Roman" panose="02020603050405020304" pitchFamily="18" charset="0"/>
            </a:rPr>
            <a:t>Diffusion</a:t>
          </a:r>
          <a:r>
            <a:rPr lang="fr-FR" sz="1050" kern="1200">
              <a:latin typeface="Times New Roman" panose="02020603050405020304" pitchFamily="18" charset="0"/>
              <a:cs typeface="Times New Roman" panose="02020603050405020304" pitchFamily="18" charset="0"/>
            </a:rPr>
            <a:t> </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Augmentation de l'objectivation </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Légitimité pragmatique </a:t>
          </a:r>
        </a:p>
      </dsp:txBody>
      <dsp:txXfrm>
        <a:off x="2784448" y="2639162"/>
        <a:ext cx="1391580" cy="1155066"/>
      </dsp:txXfrm>
    </dsp:sp>
    <dsp:sp modelId="{8D7B228C-3832-4D60-A924-98B93B5A28C1}">
      <dsp:nvSpPr>
        <dsp:cNvPr id="0" name=""/>
        <dsp:cNvSpPr/>
      </dsp:nvSpPr>
      <dsp:spPr>
        <a:xfrm rot="10800000">
          <a:off x="2309476" y="3035228"/>
          <a:ext cx="310252" cy="362936"/>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fr-FR" sz="1050" kern="1200">
            <a:latin typeface="Times New Roman" panose="02020603050405020304" pitchFamily="18" charset="0"/>
            <a:cs typeface="Times New Roman" panose="02020603050405020304" pitchFamily="18" charset="0"/>
          </a:endParaRPr>
        </a:p>
      </dsp:txBody>
      <dsp:txXfrm rot="10800000">
        <a:off x="2402552" y="3107815"/>
        <a:ext cx="217176" cy="217762"/>
      </dsp:txXfrm>
    </dsp:sp>
    <dsp:sp modelId="{5D275A12-D9D4-40E7-8A73-F149A7D2D482}">
      <dsp:nvSpPr>
        <dsp:cNvPr id="0" name=""/>
        <dsp:cNvSpPr/>
      </dsp:nvSpPr>
      <dsp:spPr>
        <a:xfrm>
          <a:off x="2840" y="2777660"/>
          <a:ext cx="2160290" cy="878071"/>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fr-FR" sz="1050" b="1" kern="1200">
              <a:latin typeface="Times New Roman" panose="02020603050405020304" pitchFamily="18" charset="0"/>
              <a:cs typeface="Times New Roman" panose="02020603050405020304" pitchFamily="18" charset="0"/>
            </a:rPr>
            <a:t>Réinstituionnalisation</a:t>
          </a:r>
          <a:r>
            <a:rPr lang="fr-FR" sz="1050" kern="1200">
              <a:latin typeface="Times New Roman" panose="02020603050405020304" pitchFamily="18" charset="0"/>
              <a:cs typeface="Times New Roman" panose="02020603050405020304" pitchFamily="18" charset="0"/>
            </a:rPr>
            <a:t> </a:t>
          </a:r>
        </a:p>
        <a:p>
          <a:pPr marL="0" lvl="0" indent="0" algn="ctr" defTabSz="466725">
            <a:lnSpc>
              <a:spcPct val="90000"/>
            </a:lnSpc>
            <a:spcBef>
              <a:spcPct val="0"/>
            </a:spcBef>
            <a:spcAft>
              <a:spcPct val="35000"/>
            </a:spcAft>
            <a:buNone/>
          </a:pPr>
          <a:r>
            <a:rPr lang="fr-FR" sz="1050" kern="1200">
              <a:latin typeface="Times New Roman" panose="02020603050405020304" pitchFamily="18" charset="0"/>
              <a:cs typeface="Times New Roman" panose="02020603050405020304" pitchFamily="18" charset="0"/>
            </a:rPr>
            <a:t> - Légitimité cognitive </a:t>
          </a:r>
        </a:p>
      </dsp:txBody>
      <dsp:txXfrm>
        <a:off x="28558" y="2803378"/>
        <a:ext cx="2108854" cy="826635"/>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27663-DB1D-4530-990A-013C1B153F6F}">
      <dsp:nvSpPr>
        <dsp:cNvPr id="0" name=""/>
        <dsp:cNvSpPr/>
      </dsp:nvSpPr>
      <dsp:spPr>
        <a:xfrm>
          <a:off x="1860659" y="336301"/>
          <a:ext cx="1652253" cy="602326"/>
        </a:xfrm>
        <a:prstGeom prst="rect">
          <a:avLst/>
        </a:prstGeom>
        <a:solidFill>
          <a:schemeClr val="lt1">
            <a:alpha val="90000"/>
            <a:tint val="40000"/>
            <a:hueOff val="0"/>
            <a:satOff val="0"/>
            <a:lumOff val="0"/>
            <a:alphaOff val="0"/>
          </a:schemeClr>
        </a:solidFill>
        <a:ln w="12700" cap="flat" cmpd="sng" algn="ctr">
          <a:solidFill>
            <a:schemeClr val="dk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85344" rIns="85344" bIns="85344" numCol="1" spcCol="1270" anchor="ctr" anchorCtr="0">
          <a:noAutofit/>
        </a:bodyPr>
        <a:lstStyle/>
        <a:p>
          <a:pPr marL="0" lvl="0" indent="0" algn="l" defTabSz="533400">
            <a:lnSpc>
              <a:spcPct val="90000"/>
            </a:lnSpc>
            <a:spcBef>
              <a:spcPct val="0"/>
            </a:spcBef>
            <a:spcAft>
              <a:spcPct val="35000"/>
            </a:spcAft>
            <a:buNone/>
          </a:pPr>
          <a:r>
            <a:rPr lang="fr-FR" sz="1200" kern="1200">
              <a:solidFill>
                <a:schemeClr val="tx1"/>
              </a:solidFill>
              <a:latin typeface="Times New Roman" panose="02020603050405020304" pitchFamily="18" charset="0"/>
              <a:cs typeface="Times New Roman" panose="02020603050405020304" pitchFamily="18" charset="0"/>
            </a:rPr>
            <a:t>No licence needed</a:t>
          </a:r>
          <a:endParaRPr lang="fr-FR" sz="1200" kern="1200">
            <a:solidFill>
              <a:schemeClr val="tx1"/>
            </a:solidFill>
          </a:endParaRPr>
        </a:p>
      </dsp:txBody>
      <dsp:txXfrm>
        <a:off x="2125020" y="336301"/>
        <a:ext cx="1387892" cy="602326"/>
      </dsp:txXfrm>
    </dsp:sp>
    <dsp:sp modelId="{00FFFCEC-A06C-4183-A2E6-06EB4B98D4D5}">
      <dsp:nvSpPr>
        <dsp:cNvPr id="0" name=""/>
        <dsp:cNvSpPr/>
      </dsp:nvSpPr>
      <dsp:spPr>
        <a:xfrm>
          <a:off x="1860659" y="937007"/>
          <a:ext cx="1652229" cy="602326"/>
        </a:xfrm>
        <a:prstGeom prst="rect">
          <a:avLst/>
        </a:prstGeom>
        <a:solidFill>
          <a:schemeClr val="lt1">
            <a:alpha val="90000"/>
            <a:tint val="40000"/>
            <a:hueOff val="0"/>
            <a:satOff val="0"/>
            <a:lumOff val="0"/>
            <a:alphaOff val="0"/>
          </a:schemeClr>
        </a:solidFill>
        <a:ln w="12700" cap="flat" cmpd="sng" algn="ctr">
          <a:solidFill>
            <a:schemeClr val="dk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85344" rIns="85344" bIns="85344" numCol="1" spcCol="1270" anchor="ctr" anchorCtr="0">
          <a:noAutofit/>
        </a:bodyPr>
        <a:lstStyle/>
        <a:p>
          <a:pPr marL="0" lvl="0" indent="0" algn="l" defTabSz="533400">
            <a:lnSpc>
              <a:spcPct val="90000"/>
            </a:lnSpc>
            <a:spcBef>
              <a:spcPct val="0"/>
            </a:spcBef>
            <a:spcAft>
              <a:spcPct val="35000"/>
            </a:spcAft>
            <a:buNone/>
          </a:pPr>
          <a:r>
            <a:rPr lang="fr-FR" sz="1200" kern="1200">
              <a:solidFill>
                <a:schemeClr val="tx1"/>
              </a:solidFill>
              <a:latin typeface="Times New Roman" panose="02020603050405020304" pitchFamily="18" charset="0"/>
              <a:cs typeface="Times New Roman" panose="02020603050405020304" pitchFamily="18" charset="0"/>
            </a:rPr>
            <a:t>Required document: </a:t>
          </a:r>
          <a:r>
            <a:rPr lang="en-US" sz="1200" b="1" kern="1200">
              <a:solidFill>
                <a:schemeClr val="tx1"/>
              </a:solidFill>
              <a:latin typeface="Times New Roman" panose="02020603050405020304" pitchFamily="18" charset="0"/>
              <a:cs typeface="Times New Roman" panose="02020603050405020304" pitchFamily="18" charset="0"/>
            </a:rPr>
            <a:t>certificate of professionnal capacity </a:t>
          </a:r>
          <a:endParaRPr lang="fr-FR" sz="1200" kern="1200">
            <a:solidFill>
              <a:schemeClr val="tx1"/>
            </a:solidFill>
          </a:endParaRPr>
        </a:p>
      </dsp:txBody>
      <dsp:txXfrm>
        <a:off x="2125016" y="937007"/>
        <a:ext cx="1387872" cy="602326"/>
      </dsp:txXfrm>
    </dsp:sp>
    <dsp:sp modelId="{5D67B9B1-615F-476B-BC41-44AB07E8399A}">
      <dsp:nvSpPr>
        <dsp:cNvPr id="0" name=""/>
        <dsp:cNvSpPr/>
      </dsp:nvSpPr>
      <dsp:spPr>
        <a:xfrm>
          <a:off x="1434891" y="0"/>
          <a:ext cx="1018764" cy="563350"/>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fr-FR" sz="1200" b="1" kern="1200">
              <a:solidFill>
                <a:schemeClr val="tx1"/>
              </a:solidFill>
              <a:latin typeface="Times New Roman" panose="02020603050405020304" pitchFamily="18" charset="0"/>
              <a:cs typeface="Times New Roman" panose="02020603050405020304" pitchFamily="18" charset="0"/>
            </a:rPr>
            <a:t>Salaried driver</a:t>
          </a:r>
        </a:p>
      </dsp:txBody>
      <dsp:txXfrm>
        <a:off x="1584086" y="82501"/>
        <a:ext cx="720374" cy="398348"/>
      </dsp:txXfrm>
    </dsp:sp>
    <dsp:sp modelId="{92A69692-8F16-4946-8A80-92451A733140}">
      <dsp:nvSpPr>
        <dsp:cNvPr id="0" name=""/>
        <dsp:cNvSpPr/>
      </dsp:nvSpPr>
      <dsp:spPr>
        <a:xfrm>
          <a:off x="3995063" y="241959"/>
          <a:ext cx="3564196" cy="969395"/>
        </a:xfrm>
        <a:prstGeom prst="rect">
          <a:avLst/>
        </a:prstGeom>
        <a:solidFill>
          <a:schemeClr val="lt1">
            <a:alpha val="90000"/>
            <a:tint val="40000"/>
            <a:hueOff val="0"/>
            <a:satOff val="0"/>
            <a:lumOff val="0"/>
            <a:alphaOff val="0"/>
          </a:schemeClr>
        </a:solidFill>
        <a:ln w="12700" cap="flat" cmpd="sng" algn="ctr">
          <a:solidFill>
            <a:schemeClr val="dk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85344" rIns="85344" bIns="85344" numCol="1" spcCol="1270" anchor="ctr" anchorCtr="0">
          <a:noAutofit/>
        </a:bodyPr>
        <a:lstStyle/>
        <a:p>
          <a:pPr marL="0" lvl="0" indent="0" algn="l" defTabSz="533400">
            <a:lnSpc>
              <a:spcPct val="90000"/>
            </a:lnSpc>
            <a:spcBef>
              <a:spcPct val="0"/>
            </a:spcBef>
            <a:spcAft>
              <a:spcPct val="35000"/>
            </a:spcAft>
            <a:buNone/>
          </a:pPr>
          <a:endParaRPr lang="fr-FR" sz="1200" kern="1200">
            <a:solidFill>
              <a:schemeClr val="tx1"/>
            </a:solidFill>
            <a:latin typeface="Times New Roman" panose="02020603050405020304" pitchFamily="18" charset="0"/>
            <a:cs typeface="Times New Roman" panose="02020603050405020304" pitchFamily="18" charset="0"/>
          </a:endParaRPr>
        </a:p>
        <a:p>
          <a:pPr marL="0" lvl="0" indent="0" algn="just" defTabSz="533400">
            <a:lnSpc>
              <a:spcPct val="90000"/>
            </a:lnSpc>
            <a:spcBef>
              <a:spcPct val="0"/>
            </a:spcBef>
            <a:spcAft>
              <a:spcPct val="35000"/>
            </a:spcAft>
            <a:buNone/>
          </a:pPr>
          <a:r>
            <a:rPr lang="fr-FR" sz="1200" kern="1200">
              <a:solidFill>
                <a:schemeClr val="tx1"/>
              </a:solidFill>
              <a:latin typeface="Times New Roman" panose="02020603050405020304" pitchFamily="18" charset="0"/>
              <a:cs typeface="Times New Roman" panose="02020603050405020304" pitchFamily="18" charset="0"/>
            </a:rPr>
            <a:t>Licence needed with this following conditions: </a:t>
          </a:r>
          <a:r>
            <a:rPr lang="en-US" sz="1200" kern="1200">
              <a:solidFill>
                <a:schemeClr val="tx1"/>
              </a:solidFill>
              <a:latin typeface="Times New Roman" panose="02020603050405020304" pitchFamily="18" charset="0"/>
              <a:cs typeface="Times New Roman" panose="02020603050405020304" pitchFamily="18" charset="0"/>
            </a:rPr>
            <a:t>possessing a B license for 3 years, the first aid diploma; a parking permit; having the absolute majority (over 21 years of age); presenting a medical selection certificate.</a:t>
          </a:r>
        </a:p>
        <a:p>
          <a:pPr marL="0" lvl="0" indent="0" algn="l" defTabSz="533400">
            <a:lnSpc>
              <a:spcPct val="90000"/>
            </a:lnSpc>
            <a:spcBef>
              <a:spcPct val="0"/>
            </a:spcBef>
            <a:spcAft>
              <a:spcPct val="35000"/>
            </a:spcAft>
            <a:buNone/>
          </a:pPr>
          <a:endParaRPr lang="fr-FR" sz="1200" kern="1200">
            <a:solidFill>
              <a:schemeClr val="tx1"/>
            </a:solidFill>
          </a:endParaRPr>
        </a:p>
      </dsp:txBody>
      <dsp:txXfrm>
        <a:off x="4565334" y="241959"/>
        <a:ext cx="2993925" cy="969395"/>
      </dsp:txXfrm>
    </dsp:sp>
    <dsp:sp modelId="{211E6058-D8FB-430E-AF6A-A9B6A68CE08F}">
      <dsp:nvSpPr>
        <dsp:cNvPr id="0" name=""/>
        <dsp:cNvSpPr/>
      </dsp:nvSpPr>
      <dsp:spPr>
        <a:xfrm>
          <a:off x="3998131" y="1212503"/>
          <a:ext cx="3558060" cy="602326"/>
        </a:xfrm>
        <a:prstGeom prst="rect">
          <a:avLst/>
        </a:prstGeom>
        <a:solidFill>
          <a:schemeClr val="lt1">
            <a:alpha val="90000"/>
            <a:tint val="40000"/>
            <a:hueOff val="0"/>
            <a:satOff val="0"/>
            <a:lumOff val="0"/>
            <a:alphaOff val="0"/>
          </a:schemeClr>
        </a:solidFill>
        <a:ln w="12700" cap="flat" cmpd="sng" algn="ctr">
          <a:solidFill>
            <a:schemeClr val="dk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85344" rIns="85344" bIns="85344" numCol="1" spcCol="1270" anchor="ctr" anchorCtr="0">
          <a:noAutofit/>
        </a:bodyPr>
        <a:lstStyle/>
        <a:p>
          <a:pPr marL="0" lvl="0" indent="0" algn="l" defTabSz="533400">
            <a:lnSpc>
              <a:spcPct val="90000"/>
            </a:lnSpc>
            <a:spcBef>
              <a:spcPct val="0"/>
            </a:spcBef>
            <a:spcAft>
              <a:spcPct val="35000"/>
            </a:spcAft>
            <a:buNone/>
          </a:pPr>
          <a:r>
            <a:rPr lang="fr-FR" sz="1200" kern="1200">
              <a:solidFill>
                <a:schemeClr val="tx1"/>
              </a:solidFill>
              <a:latin typeface="Times New Roman" panose="02020603050405020304" pitchFamily="18" charset="0"/>
              <a:cs typeface="Times New Roman" panose="02020603050405020304" pitchFamily="18" charset="0"/>
            </a:rPr>
            <a:t>Required document: </a:t>
          </a:r>
          <a:r>
            <a:rPr lang="en-US" sz="1200" b="1" kern="1200">
              <a:solidFill>
                <a:schemeClr val="tx1"/>
              </a:solidFill>
              <a:latin typeface="Times New Roman" panose="02020603050405020304" pitchFamily="18" charset="0"/>
              <a:cs typeface="Times New Roman" panose="02020603050405020304" pitchFamily="18" charset="0"/>
            </a:rPr>
            <a:t>certificate of professionnal capacity </a:t>
          </a:r>
          <a:endParaRPr lang="fr-FR" sz="1200" kern="1200">
            <a:solidFill>
              <a:schemeClr val="tx1"/>
            </a:solidFill>
          </a:endParaRPr>
        </a:p>
      </dsp:txBody>
      <dsp:txXfrm>
        <a:off x="4567420" y="1212503"/>
        <a:ext cx="2988771" cy="602326"/>
      </dsp:txXfrm>
    </dsp:sp>
    <dsp:sp modelId="{2B63066C-902C-43A4-B447-33AFFCEA49E8}">
      <dsp:nvSpPr>
        <dsp:cNvPr id="0" name=""/>
        <dsp:cNvSpPr/>
      </dsp:nvSpPr>
      <dsp:spPr>
        <a:xfrm>
          <a:off x="3544843" y="0"/>
          <a:ext cx="1058889" cy="563350"/>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fr-FR" sz="1200" b="1" kern="1200">
              <a:solidFill>
                <a:schemeClr val="tx1"/>
              </a:solidFill>
              <a:latin typeface="Times New Roman" panose="02020603050405020304" pitchFamily="18" charset="0"/>
              <a:cs typeface="Times New Roman" panose="02020603050405020304" pitchFamily="18" charset="0"/>
            </a:rPr>
            <a:t>Self-employed driver </a:t>
          </a:r>
        </a:p>
      </dsp:txBody>
      <dsp:txXfrm>
        <a:off x="3699914" y="82501"/>
        <a:ext cx="748747" cy="398348"/>
      </dsp:txXfrm>
    </dsp:sp>
  </dsp:spTree>
</dsp:drawing>
</file>

<file path=word/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2023-09-11T00:00:00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_activity xmlns="2e9a8dbc-85ef-4ea6-a2f0-14cd67d6a5f0"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FA080D9E6FBF1C4691D33682B259A0A0" ma:contentTypeVersion="16" ma:contentTypeDescription="Een nieuw document maken." ma:contentTypeScope="" ma:versionID="1330930920e73b95b4c91639a80451ad">
  <xsd:schema xmlns:xsd="http://www.w3.org/2001/XMLSchema" xmlns:xs="http://www.w3.org/2001/XMLSchema" xmlns:p="http://schemas.microsoft.com/office/2006/metadata/properties" xmlns:ns3="2e9a8dbc-85ef-4ea6-a2f0-14cd67d6a5f0" xmlns:ns4="4fdc9c5d-4af9-436f-9b75-fc9fad02b79a" targetNamespace="http://schemas.microsoft.com/office/2006/metadata/properties" ma:root="true" ma:fieldsID="2cfdf1cbe86575cba6a0bcae13acc7f5" ns3:_="" ns4:_="">
    <xsd:import namespace="2e9a8dbc-85ef-4ea6-a2f0-14cd67d6a5f0"/>
    <xsd:import namespace="4fdc9c5d-4af9-436f-9b75-fc9fad02b79a"/>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DateTaken" minOccurs="0"/>
                <xsd:element ref="ns3:MediaServiceAutoTags" minOccurs="0"/>
                <xsd:element ref="ns3:MediaLengthInSeconds" minOccurs="0"/>
                <xsd:element ref="ns3:MediaServiceObjectDetectorVersions" minOccurs="0"/>
                <xsd:element ref="ns3:MediaServiceOCR" minOccurs="0"/>
                <xsd:element ref="ns3:MediaServiceGenerationTime" minOccurs="0"/>
                <xsd:element ref="ns3:MediaServiceEventHashCode" minOccurs="0"/>
                <xsd:element ref="ns3:MediaServiceSystemTags" minOccurs="0"/>
                <xsd:element ref="ns3:MediaServiceLocation"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9a8dbc-85ef-4ea6-a2f0-14cd67d6a5f0"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fdc9c5d-4af9-436f-9b75-fc9fad02b79a" elementFormDefault="qualified">
    <xsd:import namespace="http://schemas.microsoft.com/office/2006/documentManagement/types"/>
    <xsd:import namespace="http://schemas.microsoft.com/office/infopath/2007/PartnerControls"/>
    <xsd:element name="SharedWithUsers" ma:index="9"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Gedeeld met details" ma:internalName="SharedWithDetails" ma:readOnly="true">
      <xsd:simpleType>
        <xsd:restriction base="dms:Note">
          <xsd:maxLength value="255"/>
        </xsd:restriction>
      </xsd:simpleType>
    </xsd:element>
    <xsd:element name="SharingHintHash" ma:index="11" nillable="true" ma:displayName="Hint-hash delen"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FB0A887-8890-4B80-B461-E9FBB96B9DC4}">
  <ds:schemaRefs>
    <ds:schemaRef ds:uri="http://schemas.openxmlformats.org/officeDocument/2006/bibliography"/>
  </ds:schemaRefs>
</ds:datastoreItem>
</file>

<file path=customXml/itemProps3.xml><?xml version="1.0" encoding="utf-8"?>
<ds:datastoreItem xmlns:ds="http://schemas.openxmlformats.org/officeDocument/2006/customXml" ds:itemID="{E3BB2081-B6FB-44B6-975C-91EBF96AE865}">
  <ds:schemaRefs>
    <ds:schemaRef ds:uri="http://schemas.microsoft.com/office/2006/metadata/properties"/>
    <ds:schemaRef ds:uri="http://schemas.microsoft.com/office/infopath/2007/PartnerControls"/>
    <ds:schemaRef ds:uri="2e9a8dbc-85ef-4ea6-a2f0-14cd67d6a5f0"/>
  </ds:schemaRefs>
</ds:datastoreItem>
</file>

<file path=customXml/itemProps4.xml><?xml version="1.0" encoding="utf-8"?>
<ds:datastoreItem xmlns:ds="http://schemas.openxmlformats.org/officeDocument/2006/customXml" ds:itemID="{1A949103-1466-438F-B94B-8D738E47D9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9a8dbc-85ef-4ea6-a2f0-14cd67d6a5f0"/>
    <ds:schemaRef ds:uri="4fdc9c5d-4af9-436f-9b75-fc9fad02b7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21D32D15-C86F-40E3-BF01-C4C9C90C7DA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1401</TotalTime>
  <Pages>258</Pages>
  <Words>152809</Words>
  <Characters>872545</Characters>
  <Application>Microsoft Office Word</Application>
  <DocSecurity>0</DocSecurity>
  <Lines>15307</Lines>
  <Paragraphs>5026</Paragraphs>
  <ScaleCrop>false</ScaleCrop>
  <HeadingPairs>
    <vt:vector size="2" baseType="variant">
      <vt:variant>
        <vt:lpstr>Titre</vt:lpstr>
      </vt:variant>
      <vt:variant>
        <vt:i4>1</vt:i4>
      </vt:variant>
    </vt:vector>
  </HeadingPairs>
  <TitlesOfParts>
    <vt:vector size="1" baseType="lpstr">
      <vt:lpstr/>
    </vt:vector>
  </TitlesOfParts>
  <Company>Comité de thèse</Company>
  <LinksUpToDate>false</LinksUpToDate>
  <CharactersWithSpaces>1020328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Ebauche de manuscrit</dc:subject>
  <dc:creator>Chloé Brassart</dc:creator>
  <cp:keywords/>
  <dc:description/>
  <cp:lastModifiedBy>Chloé Brassart</cp:lastModifiedBy>
  <cp:revision>23</cp:revision>
  <cp:lastPrinted>2024-08-29T08:36:00Z</cp:lastPrinted>
  <dcterms:created xsi:type="dcterms:W3CDTF">2024-06-30T08:51:00Z</dcterms:created>
  <dcterms:modified xsi:type="dcterms:W3CDTF">2024-09-10T13:24:00Z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0x010100FA080D9E6FBF1C4691D33682B259A0A0</vt:lpwstr>
  </property>
  <property fmtid="{D5CDD505-2E9C-101B-9397-08002B2CF9AE}" pid="3" name="ZOTERO_PREF_1">
    <vt:lpwstr>&lt;data data-version="3" zotero-version="6.0.36"&gt;&lt;session id="ZOClo9J5"/&gt;&lt;style id="http://www.zotero.org/styles/apa" locale="fr-FR" hasBibliography="1" bibliographyStyleHasBeenSet="1"/&gt;&lt;prefs&gt;&lt;pref name="fieldType" value="Field"/&gt;&lt;/prefs&gt;&lt;/data&gt;</vt:lpwstr>
  </property>
  <property fmtid="{D5CDD505-2E9C-101B-9397-08002B2CF9AE}" pid="4" name="GrammarlyDocumentId">
    <vt:lpwstr>5adbcdd28256aea880ca83d46fed6a0805d26669a40c4a80e67dda60f82f24ae</vt:lpwstr>
  </property>
</Properties>
</file>