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B0_ADDA6BF2.xml" ContentType="application/vnd.ms-powerpoint.comments+xml"/>
  <Override PartName="/ppt/comments/modernComment_1B1_823C4B60.xml" ContentType="application/vnd.ms-powerpoint.comment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325" r:id="rId2"/>
    <p:sldId id="406" r:id="rId3"/>
    <p:sldId id="404" r:id="rId4"/>
    <p:sldId id="364" r:id="rId5"/>
    <p:sldId id="430" r:id="rId6"/>
    <p:sldId id="405" r:id="rId7"/>
    <p:sldId id="357" r:id="rId8"/>
    <p:sldId id="425" r:id="rId9"/>
    <p:sldId id="421" r:id="rId10"/>
    <p:sldId id="416" r:id="rId11"/>
    <p:sldId id="312" r:id="rId12"/>
    <p:sldId id="417" r:id="rId13"/>
    <p:sldId id="418" r:id="rId14"/>
    <p:sldId id="439" r:id="rId15"/>
    <p:sldId id="419" r:id="rId16"/>
    <p:sldId id="411" r:id="rId17"/>
    <p:sldId id="273" r:id="rId18"/>
    <p:sldId id="412" r:id="rId19"/>
    <p:sldId id="422" r:id="rId20"/>
    <p:sldId id="367" r:id="rId21"/>
    <p:sldId id="423" r:id="rId22"/>
    <p:sldId id="440" r:id="rId23"/>
    <p:sldId id="424" r:id="rId24"/>
    <p:sldId id="368" r:id="rId25"/>
    <p:sldId id="338" r:id="rId26"/>
    <p:sldId id="370" r:id="rId27"/>
    <p:sldId id="339" r:id="rId28"/>
    <p:sldId id="375" r:id="rId29"/>
    <p:sldId id="376" r:id="rId30"/>
    <p:sldId id="369" r:id="rId31"/>
    <p:sldId id="307" r:id="rId32"/>
    <p:sldId id="371" r:id="rId33"/>
    <p:sldId id="354" r:id="rId34"/>
    <p:sldId id="441" r:id="rId35"/>
    <p:sldId id="356" r:id="rId36"/>
    <p:sldId id="290" r:id="rId37"/>
    <p:sldId id="377" r:id="rId38"/>
    <p:sldId id="379" r:id="rId39"/>
    <p:sldId id="380" r:id="rId40"/>
    <p:sldId id="381" r:id="rId41"/>
    <p:sldId id="382" r:id="rId42"/>
    <p:sldId id="383" r:id="rId43"/>
    <p:sldId id="384" r:id="rId44"/>
    <p:sldId id="385" r:id="rId45"/>
    <p:sldId id="386" r:id="rId46"/>
    <p:sldId id="387" r:id="rId47"/>
    <p:sldId id="388" r:id="rId48"/>
    <p:sldId id="389" r:id="rId49"/>
    <p:sldId id="390" r:id="rId50"/>
    <p:sldId id="391" r:id="rId51"/>
    <p:sldId id="392" r:id="rId52"/>
    <p:sldId id="393" r:id="rId53"/>
    <p:sldId id="431" r:id="rId54"/>
    <p:sldId id="395" r:id="rId55"/>
    <p:sldId id="432" r:id="rId56"/>
    <p:sldId id="433" r:id="rId57"/>
    <p:sldId id="398" r:id="rId58"/>
    <p:sldId id="399" r:id="rId59"/>
    <p:sldId id="400" r:id="rId60"/>
    <p:sldId id="401" r:id="rId61"/>
    <p:sldId id="402" r:id="rId62"/>
    <p:sldId id="403" r:id="rId63"/>
    <p:sldId id="442" r:id="rId64"/>
    <p:sldId id="429" r:id="rId65"/>
    <p:sldId id="434" r:id="rId66"/>
    <p:sldId id="436" r:id="rId67"/>
    <p:sldId id="435" r:id="rId68"/>
    <p:sldId id="437" r:id="rId69"/>
    <p:sldId id="438" r:id="rId7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746579-8882-4340-C92E-942E6D6E70E7}" name="Fonteneau Raphaël" initials="RF" userId="S::Raphael.Fonteneau@uliege.be::fe392b24-bb3d-4083-a8a0-c5a7f1a395ad" providerId="AD"/>
  <p188:author id="{032DBE89-B9F0-2AB0-95C0-440CB219BF30}" name="Damien Ernst" initials="DE" userId="aaa096e45af43957" providerId="Windows Live"/>
  <p188:author id="{5EF95FDA-F71C-545E-28C5-5B7DB635989B}" name="Thibaut Techy" initials="TT" userId="711b2cbd23ba362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9E13"/>
    <a:srgbClr val="0066CC"/>
    <a:srgbClr val="FF8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CD2339-4772-44B5-B62A-35AA47DE9B84}" v="1097" dt="2024-09-05T12:50:41.925"/>
    <p1510:client id="{625D587A-00F7-4EE7-B1BC-86CD46A3D6BB}" v="63" dt="2024-09-04T20:13:40"/>
    <p1510:client id="{8BC25204-5462-482A-B2CF-1655AAF54735}" v="8" dt="2024-09-05T14:03:36.39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612"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comments/modernComment_1B0_ADDA6BF2.xml><?xml version="1.0" encoding="utf-8"?>
<p188:cmLst xmlns:a="http://schemas.openxmlformats.org/drawingml/2006/main" xmlns:r="http://schemas.openxmlformats.org/officeDocument/2006/relationships" xmlns:p188="http://schemas.microsoft.com/office/powerpoint/2018/8/main">
  <p188:cm id="{843B32A7-ED49-4ECB-B43C-A88D415E930A}" authorId="{A8746579-8882-4340-C92E-942E6D6E70E7}" created="2024-09-02T19:26:28.974">
    <pc:sldMkLst xmlns:pc="http://schemas.microsoft.com/office/powerpoint/2013/main/command">
      <pc:docMk/>
      <pc:sldMk cId="1211417750" sldId="396"/>
    </pc:sldMkLst>
    <p188:txBody>
      <a:bodyPr/>
      <a:lstStyle/>
      <a:p>
        <a:r>
          <a:rPr lang="fr-BE"/>
          <a:t>I have the feeling that this slide does not fall well in the sequence of slides.</a:t>
        </a:r>
      </a:p>
    </p188:txBody>
  </p188:cm>
</p188:cmLst>
</file>

<file path=ppt/comments/modernComment_1B1_823C4B60.xml><?xml version="1.0" encoding="utf-8"?>
<p188:cmLst xmlns:a="http://schemas.openxmlformats.org/drawingml/2006/main" xmlns:r="http://schemas.openxmlformats.org/officeDocument/2006/relationships" xmlns:p188="http://schemas.microsoft.com/office/powerpoint/2018/8/main">
  <p188:cm id="{B1CAA87C-1E1F-4F34-B096-56392159E5A0}" authorId="{A8746579-8882-4340-C92E-942E6D6E70E7}" created="2024-09-02T19:37:26.151">
    <ac:txMkLst xmlns:ac="http://schemas.microsoft.com/office/drawing/2013/main/command">
      <pc:docMk xmlns:pc="http://schemas.microsoft.com/office/powerpoint/2013/main/command"/>
      <pc:sldMk xmlns:pc="http://schemas.microsoft.com/office/powerpoint/2013/main/command" cId="2184989536" sldId="433"/>
      <ac:spMk id="9" creationId="{C899569A-22B8-A2C5-D0A5-E79CC324472A}"/>
      <ac:txMk cp="410" len="9">
        <ac:context len="537" hash="1029245953"/>
      </ac:txMk>
    </ac:txMkLst>
    <p188:pos x="6570660" y="3862170"/>
    <p188:txBody>
      <a:bodyPr/>
      <a:lstStyle/>
      <a:p>
        <a:r>
          <a:rPr lang="fr-BE"/>
          <a:t>Are you sure that this is the right definition of «regret» ? 
«Regret can be measured as the value of difference between a made decision and the optimal decision.» (Wikipedia definition).
Here, in this example, 8 GW is not optimal. So, there is an associated cost (except for scenario B). So, I guess there is some regret...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DA732F-457C-4CFC-A4BA-7BA4B38F41C7}" type="datetimeFigureOut">
              <a:rPr lang="en-GB" smtClean="0"/>
              <a:t>06/09/2024</a:t>
            </a:fld>
            <a:endParaRPr lang="en-GB"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57BFD8-6D98-4EA3-843C-82C7BAAA4E79}" type="slidenum">
              <a:rPr lang="en-GB" smtClean="0"/>
              <a:t>‹N°›</a:t>
            </a:fld>
            <a:endParaRPr lang="en-GB" dirty="0"/>
          </a:p>
        </p:txBody>
      </p:sp>
    </p:spTree>
    <p:extLst>
      <p:ext uri="{BB962C8B-B14F-4D97-AF65-F5344CB8AC3E}">
        <p14:creationId xmlns:p14="http://schemas.microsoft.com/office/powerpoint/2010/main" val="906411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3757BFD8-6D98-4EA3-843C-82C7BAAA4E79}" type="slidenum">
              <a:rPr lang="en-GB" smtClean="0"/>
              <a:t>1</a:t>
            </a:fld>
            <a:endParaRPr lang="en-GB" dirty="0"/>
          </a:p>
        </p:txBody>
      </p:sp>
    </p:spTree>
    <p:extLst>
      <p:ext uri="{BB962C8B-B14F-4D97-AF65-F5344CB8AC3E}">
        <p14:creationId xmlns:p14="http://schemas.microsoft.com/office/powerpoint/2010/main" val="3518419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3757BFD8-6D98-4EA3-843C-82C7BAAA4E79}" type="slidenum">
              <a:rPr lang="en-GB" smtClean="0"/>
              <a:t>4</a:t>
            </a:fld>
            <a:endParaRPr lang="en-GB" dirty="0"/>
          </a:p>
        </p:txBody>
      </p:sp>
    </p:spTree>
    <p:extLst>
      <p:ext uri="{BB962C8B-B14F-4D97-AF65-F5344CB8AC3E}">
        <p14:creationId xmlns:p14="http://schemas.microsoft.com/office/powerpoint/2010/main" val="177078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662EDEA-6141-402B-AE4C-78B45704E259}" type="slidenum">
              <a:rPr lang="en-BE" smtClean="0"/>
              <a:t>14</a:t>
            </a:fld>
            <a:endParaRPr lang="en-BE"/>
          </a:p>
        </p:txBody>
      </p:sp>
    </p:spTree>
    <p:extLst>
      <p:ext uri="{BB962C8B-B14F-4D97-AF65-F5344CB8AC3E}">
        <p14:creationId xmlns:p14="http://schemas.microsoft.com/office/powerpoint/2010/main" val="270509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757BFD8-6D98-4EA3-843C-82C7BAAA4E79}" type="slidenum">
              <a:rPr lang="en-GB" smtClean="0"/>
              <a:t>22</a:t>
            </a:fld>
            <a:endParaRPr lang="en-GB" dirty="0"/>
          </a:p>
        </p:txBody>
      </p:sp>
    </p:spTree>
    <p:extLst>
      <p:ext uri="{BB962C8B-B14F-4D97-AF65-F5344CB8AC3E}">
        <p14:creationId xmlns:p14="http://schemas.microsoft.com/office/powerpoint/2010/main" val="2690705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CD693F5-41F9-DC40-8474-38950F9597CB}" type="slidenum">
              <a:rPr lang="fr-FR" smtClean="0"/>
              <a:t>26</a:t>
            </a:fld>
            <a:endParaRPr lang="fr-FR" dirty="0"/>
          </a:p>
        </p:txBody>
      </p:sp>
    </p:spTree>
    <p:extLst>
      <p:ext uri="{BB962C8B-B14F-4D97-AF65-F5344CB8AC3E}">
        <p14:creationId xmlns:p14="http://schemas.microsoft.com/office/powerpoint/2010/main" val="245732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3662EDEA-6141-402B-AE4C-78B45704E259}" type="slidenum">
              <a:rPr lang="en-BE" smtClean="0"/>
              <a:t>37</a:t>
            </a:fld>
            <a:endParaRPr lang="en-BE"/>
          </a:p>
        </p:txBody>
      </p:sp>
    </p:spTree>
    <p:extLst>
      <p:ext uri="{BB962C8B-B14F-4D97-AF65-F5344CB8AC3E}">
        <p14:creationId xmlns:p14="http://schemas.microsoft.com/office/powerpoint/2010/main" val="2079045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3757BFD8-6D98-4EA3-843C-82C7BAAA4E79}" type="slidenum">
              <a:rPr lang="en-GB" smtClean="0"/>
              <a:t>50</a:t>
            </a:fld>
            <a:endParaRPr lang="en-GB" dirty="0"/>
          </a:p>
        </p:txBody>
      </p:sp>
    </p:spTree>
    <p:extLst>
      <p:ext uri="{BB962C8B-B14F-4D97-AF65-F5344CB8AC3E}">
        <p14:creationId xmlns:p14="http://schemas.microsoft.com/office/powerpoint/2010/main" val="2587112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3662EDEA-6141-402B-AE4C-78B45704E259}" type="slidenum">
              <a:rPr lang="en-BE" smtClean="0"/>
              <a:t>57</a:t>
            </a:fld>
            <a:endParaRPr lang="en-BE"/>
          </a:p>
        </p:txBody>
      </p:sp>
    </p:spTree>
    <p:extLst>
      <p:ext uri="{BB962C8B-B14F-4D97-AF65-F5344CB8AC3E}">
        <p14:creationId xmlns:p14="http://schemas.microsoft.com/office/powerpoint/2010/main" val="523262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BCE09D-4E85-BB95-780F-466C84E3A83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E8456A62-24E9-C33D-FEAA-188480FE4E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A05A8180-4A01-9224-2CED-098BCD9BAF57}"/>
              </a:ext>
            </a:extLst>
          </p:cNvPr>
          <p:cNvSpPr>
            <a:spLocks noGrp="1"/>
          </p:cNvSpPr>
          <p:nvPr>
            <p:ph type="dt" sz="half" idx="10"/>
          </p:nvPr>
        </p:nvSpPr>
        <p:spPr/>
        <p:txBody>
          <a:bodyPr/>
          <a:lstStyle/>
          <a:p>
            <a:fld id="{C435B8D7-6602-4A84-A49B-B3C62D43222D}" type="datetimeFigureOut">
              <a:rPr lang="en-GB" smtClean="0"/>
              <a:t>06/09/2024</a:t>
            </a:fld>
            <a:endParaRPr lang="en-GB" dirty="0"/>
          </a:p>
        </p:txBody>
      </p:sp>
      <p:sp>
        <p:nvSpPr>
          <p:cNvPr id="5" name="Espace réservé du pied de page 4">
            <a:extLst>
              <a:ext uri="{FF2B5EF4-FFF2-40B4-BE49-F238E27FC236}">
                <a16:creationId xmlns:a16="http://schemas.microsoft.com/office/drawing/2014/main" id="{60437C96-1A12-7F46-2D01-D6A0FE01F2BE}"/>
              </a:ext>
            </a:extLst>
          </p:cNvPr>
          <p:cNvSpPr>
            <a:spLocks noGrp="1"/>
          </p:cNvSpPr>
          <p:nvPr>
            <p:ph type="ftr" sz="quarter" idx="11"/>
          </p:nvPr>
        </p:nvSpPr>
        <p:spPr/>
        <p:txBody>
          <a:bodyPr/>
          <a:lstStyle/>
          <a:p>
            <a:endParaRPr lang="en-GB" dirty="0"/>
          </a:p>
        </p:txBody>
      </p:sp>
      <p:sp>
        <p:nvSpPr>
          <p:cNvPr id="6" name="Espace réservé du numéro de diapositive 5">
            <a:extLst>
              <a:ext uri="{FF2B5EF4-FFF2-40B4-BE49-F238E27FC236}">
                <a16:creationId xmlns:a16="http://schemas.microsoft.com/office/drawing/2014/main" id="{A420C38F-A4AF-81E7-628C-C9DEC7BAB93F}"/>
              </a:ext>
            </a:extLst>
          </p:cNvPr>
          <p:cNvSpPr>
            <a:spLocks noGrp="1"/>
          </p:cNvSpPr>
          <p:nvPr>
            <p:ph type="sldNum" sz="quarter" idx="12"/>
          </p:nvPr>
        </p:nvSpPr>
        <p:spPr/>
        <p:txBody>
          <a:bodyPr/>
          <a:lstStyle/>
          <a:p>
            <a:fld id="{053320F3-B171-477F-838B-ADC39F3DD28D}" type="slidenum">
              <a:rPr lang="en-GB" smtClean="0"/>
              <a:t>‹N°›</a:t>
            </a:fld>
            <a:endParaRPr lang="en-GB" dirty="0"/>
          </a:p>
        </p:txBody>
      </p:sp>
    </p:spTree>
    <p:extLst>
      <p:ext uri="{BB962C8B-B14F-4D97-AF65-F5344CB8AC3E}">
        <p14:creationId xmlns:p14="http://schemas.microsoft.com/office/powerpoint/2010/main" val="15815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CF9888-3DF4-B3E3-CDBC-BA71A4625228}"/>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4C613426-BE08-00A6-5654-ECB93AA14CD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4EB98EC3-32B4-C61D-688B-FAD54A4D7346}"/>
              </a:ext>
            </a:extLst>
          </p:cNvPr>
          <p:cNvSpPr>
            <a:spLocks noGrp="1"/>
          </p:cNvSpPr>
          <p:nvPr>
            <p:ph type="dt" sz="half" idx="10"/>
          </p:nvPr>
        </p:nvSpPr>
        <p:spPr/>
        <p:txBody>
          <a:bodyPr/>
          <a:lstStyle/>
          <a:p>
            <a:fld id="{C435B8D7-6602-4A84-A49B-B3C62D43222D}" type="datetimeFigureOut">
              <a:rPr lang="en-GB" smtClean="0"/>
              <a:t>06/09/2024</a:t>
            </a:fld>
            <a:endParaRPr lang="en-GB" dirty="0"/>
          </a:p>
        </p:txBody>
      </p:sp>
      <p:sp>
        <p:nvSpPr>
          <p:cNvPr id="5" name="Espace réservé du pied de page 4">
            <a:extLst>
              <a:ext uri="{FF2B5EF4-FFF2-40B4-BE49-F238E27FC236}">
                <a16:creationId xmlns:a16="http://schemas.microsoft.com/office/drawing/2014/main" id="{EA6B5442-1F8F-005B-5051-36B7426A2D57}"/>
              </a:ext>
            </a:extLst>
          </p:cNvPr>
          <p:cNvSpPr>
            <a:spLocks noGrp="1"/>
          </p:cNvSpPr>
          <p:nvPr>
            <p:ph type="ftr" sz="quarter" idx="11"/>
          </p:nvPr>
        </p:nvSpPr>
        <p:spPr/>
        <p:txBody>
          <a:bodyPr/>
          <a:lstStyle/>
          <a:p>
            <a:endParaRPr lang="en-GB" dirty="0"/>
          </a:p>
        </p:txBody>
      </p:sp>
      <p:sp>
        <p:nvSpPr>
          <p:cNvPr id="6" name="Espace réservé du numéro de diapositive 5">
            <a:extLst>
              <a:ext uri="{FF2B5EF4-FFF2-40B4-BE49-F238E27FC236}">
                <a16:creationId xmlns:a16="http://schemas.microsoft.com/office/drawing/2014/main" id="{F2D52E5E-7C4C-93A8-92E3-E7A98228B6EE}"/>
              </a:ext>
            </a:extLst>
          </p:cNvPr>
          <p:cNvSpPr>
            <a:spLocks noGrp="1"/>
          </p:cNvSpPr>
          <p:nvPr>
            <p:ph type="sldNum" sz="quarter" idx="12"/>
          </p:nvPr>
        </p:nvSpPr>
        <p:spPr/>
        <p:txBody>
          <a:bodyPr/>
          <a:lstStyle/>
          <a:p>
            <a:fld id="{053320F3-B171-477F-838B-ADC39F3DD28D}" type="slidenum">
              <a:rPr lang="en-GB" smtClean="0"/>
              <a:t>‹N°›</a:t>
            </a:fld>
            <a:endParaRPr lang="en-GB" dirty="0"/>
          </a:p>
        </p:txBody>
      </p:sp>
    </p:spTree>
    <p:extLst>
      <p:ext uri="{BB962C8B-B14F-4D97-AF65-F5344CB8AC3E}">
        <p14:creationId xmlns:p14="http://schemas.microsoft.com/office/powerpoint/2010/main" val="1195715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D76352A-E5FD-B638-9C3F-5CFB22ADFE43}"/>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C1A6ED50-C79F-E9F2-231D-5A951367459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F8D36D81-06A7-01AE-4CBF-FF4BB9622613}"/>
              </a:ext>
            </a:extLst>
          </p:cNvPr>
          <p:cNvSpPr>
            <a:spLocks noGrp="1"/>
          </p:cNvSpPr>
          <p:nvPr>
            <p:ph type="dt" sz="half" idx="10"/>
          </p:nvPr>
        </p:nvSpPr>
        <p:spPr/>
        <p:txBody>
          <a:bodyPr/>
          <a:lstStyle/>
          <a:p>
            <a:fld id="{C435B8D7-6602-4A84-A49B-B3C62D43222D}" type="datetimeFigureOut">
              <a:rPr lang="en-GB" smtClean="0"/>
              <a:t>06/09/2024</a:t>
            </a:fld>
            <a:endParaRPr lang="en-GB" dirty="0"/>
          </a:p>
        </p:txBody>
      </p:sp>
      <p:sp>
        <p:nvSpPr>
          <p:cNvPr id="5" name="Espace réservé du pied de page 4">
            <a:extLst>
              <a:ext uri="{FF2B5EF4-FFF2-40B4-BE49-F238E27FC236}">
                <a16:creationId xmlns:a16="http://schemas.microsoft.com/office/drawing/2014/main" id="{ED934B0D-FD41-BA9F-423A-43575337B413}"/>
              </a:ext>
            </a:extLst>
          </p:cNvPr>
          <p:cNvSpPr>
            <a:spLocks noGrp="1"/>
          </p:cNvSpPr>
          <p:nvPr>
            <p:ph type="ftr" sz="quarter" idx="11"/>
          </p:nvPr>
        </p:nvSpPr>
        <p:spPr/>
        <p:txBody>
          <a:bodyPr/>
          <a:lstStyle/>
          <a:p>
            <a:endParaRPr lang="en-GB" dirty="0"/>
          </a:p>
        </p:txBody>
      </p:sp>
      <p:sp>
        <p:nvSpPr>
          <p:cNvPr id="6" name="Espace réservé du numéro de diapositive 5">
            <a:extLst>
              <a:ext uri="{FF2B5EF4-FFF2-40B4-BE49-F238E27FC236}">
                <a16:creationId xmlns:a16="http://schemas.microsoft.com/office/drawing/2014/main" id="{83E6E6CC-4B5B-B8A7-E08A-458482856577}"/>
              </a:ext>
            </a:extLst>
          </p:cNvPr>
          <p:cNvSpPr>
            <a:spLocks noGrp="1"/>
          </p:cNvSpPr>
          <p:nvPr>
            <p:ph type="sldNum" sz="quarter" idx="12"/>
          </p:nvPr>
        </p:nvSpPr>
        <p:spPr/>
        <p:txBody>
          <a:bodyPr/>
          <a:lstStyle/>
          <a:p>
            <a:fld id="{053320F3-B171-477F-838B-ADC39F3DD28D}" type="slidenum">
              <a:rPr lang="en-GB" smtClean="0"/>
              <a:t>‹N°›</a:t>
            </a:fld>
            <a:endParaRPr lang="en-GB" dirty="0"/>
          </a:p>
        </p:txBody>
      </p:sp>
    </p:spTree>
    <p:extLst>
      <p:ext uri="{BB962C8B-B14F-4D97-AF65-F5344CB8AC3E}">
        <p14:creationId xmlns:p14="http://schemas.microsoft.com/office/powerpoint/2010/main" val="1887666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DF8D89-9236-B400-C212-F135C55B5525}"/>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4E06DD13-1BE3-F51E-896A-CEB76B7290F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743413BA-819F-C6C4-855A-B3EC786A2DCC}"/>
              </a:ext>
            </a:extLst>
          </p:cNvPr>
          <p:cNvSpPr>
            <a:spLocks noGrp="1"/>
          </p:cNvSpPr>
          <p:nvPr>
            <p:ph type="dt" sz="half" idx="10"/>
          </p:nvPr>
        </p:nvSpPr>
        <p:spPr/>
        <p:txBody>
          <a:bodyPr/>
          <a:lstStyle/>
          <a:p>
            <a:fld id="{C435B8D7-6602-4A84-A49B-B3C62D43222D}" type="datetimeFigureOut">
              <a:rPr lang="en-GB" smtClean="0"/>
              <a:t>06/09/2024</a:t>
            </a:fld>
            <a:endParaRPr lang="en-GB" dirty="0"/>
          </a:p>
        </p:txBody>
      </p:sp>
      <p:sp>
        <p:nvSpPr>
          <p:cNvPr id="5" name="Espace réservé du pied de page 4">
            <a:extLst>
              <a:ext uri="{FF2B5EF4-FFF2-40B4-BE49-F238E27FC236}">
                <a16:creationId xmlns:a16="http://schemas.microsoft.com/office/drawing/2014/main" id="{93587341-3FA6-3104-B43F-49CF62067FF5}"/>
              </a:ext>
            </a:extLst>
          </p:cNvPr>
          <p:cNvSpPr>
            <a:spLocks noGrp="1"/>
          </p:cNvSpPr>
          <p:nvPr>
            <p:ph type="ftr" sz="quarter" idx="11"/>
          </p:nvPr>
        </p:nvSpPr>
        <p:spPr/>
        <p:txBody>
          <a:bodyPr/>
          <a:lstStyle/>
          <a:p>
            <a:endParaRPr lang="en-GB" dirty="0"/>
          </a:p>
        </p:txBody>
      </p:sp>
      <p:sp>
        <p:nvSpPr>
          <p:cNvPr id="6" name="Espace réservé du numéro de diapositive 5">
            <a:extLst>
              <a:ext uri="{FF2B5EF4-FFF2-40B4-BE49-F238E27FC236}">
                <a16:creationId xmlns:a16="http://schemas.microsoft.com/office/drawing/2014/main" id="{C663B452-D157-082E-DB7B-9A321A93C34D}"/>
              </a:ext>
            </a:extLst>
          </p:cNvPr>
          <p:cNvSpPr>
            <a:spLocks noGrp="1"/>
          </p:cNvSpPr>
          <p:nvPr>
            <p:ph type="sldNum" sz="quarter" idx="12"/>
          </p:nvPr>
        </p:nvSpPr>
        <p:spPr/>
        <p:txBody>
          <a:bodyPr/>
          <a:lstStyle/>
          <a:p>
            <a:fld id="{053320F3-B171-477F-838B-ADC39F3DD28D}" type="slidenum">
              <a:rPr lang="en-GB" smtClean="0"/>
              <a:t>‹N°›</a:t>
            </a:fld>
            <a:endParaRPr lang="en-GB" dirty="0"/>
          </a:p>
        </p:txBody>
      </p:sp>
    </p:spTree>
    <p:extLst>
      <p:ext uri="{BB962C8B-B14F-4D97-AF65-F5344CB8AC3E}">
        <p14:creationId xmlns:p14="http://schemas.microsoft.com/office/powerpoint/2010/main" val="1968463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04CEF1-F95D-2B07-82E2-13E629978E6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BAD0F17A-AFB2-E10F-D3A9-E1B7FE67A8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8E5220C-593C-21E3-B4C8-A91FBBD307A7}"/>
              </a:ext>
            </a:extLst>
          </p:cNvPr>
          <p:cNvSpPr>
            <a:spLocks noGrp="1"/>
          </p:cNvSpPr>
          <p:nvPr>
            <p:ph type="dt" sz="half" idx="10"/>
          </p:nvPr>
        </p:nvSpPr>
        <p:spPr/>
        <p:txBody>
          <a:bodyPr/>
          <a:lstStyle/>
          <a:p>
            <a:fld id="{C435B8D7-6602-4A84-A49B-B3C62D43222D}" type="datetimeFigureOut">
              <a:rPr lang="en-GB" smtClean="0"/>
              <a:t>06/09/2024</a:t>
            </a:fld>
            <a:endParaRPr lang="en-GB" dirty="0"/>
          </a:p>
        </p:txBody>
      </p:sp>
      <p:sp>
        <p:nvSpPr>
          <p:cNvPr id="5" name="Espace réservé du pied de page 4">
            <a:extLst>
              <a:ext uri="{FF2B5EF4-FFF2-40B4-BE49-F238E27FC236}">
                <a16:creationId xmlns:a16="http://schemas.microsoft.com/office/drawing/2014/main" id="{6CDAF585-7CD2-93A4-C6E0-FB51E64CE951}"/>
              </a:ext>
            </a:extLst>
          </p:cNvPr>
          <p:cNvSpPr>
            <a:spLocks noGrp="1"/>
          </p:cNvSpPr>
          <p:nvPr>
            <p:ph type="ftr" sz="quarter" idx="11"/>
          </p:nvPr>
        </p:nvSpPr>
        <p:spPr/>
        <p:txBody>
          <a:bodyPr/>
          <a:lstStyle/>
          <a:p>
            <a:endParaRPr lang="en-GB" dirty="0"/>
          </a:p>
        </p:txBody>
      </p:sp>
      <p:sp>
        <p:nvSpPr>
          <p:cNvPr id="6" name="Espace réservé du numéro de diapositive 5">
            <a:extLst>
              <a:ext uri="{FF2B5EF4-FFF2-40B4-BE49-F238E27FC236}">
                <a16:creationId xmlns:a16="http://schemas.microsoft.com/office/drawing/2014/main" id="{C91C153C-A75E-C58E-0044-F1FA1F81AE64}"/>
              </a:ext>
            </a:extLst>
          </p:cNvPr>
          <p:cNvSpPr>
            <a:spLocks noGrp="1"/>
          </p:cNvSpPr>
          <p:nvPr>
            <p:ph type="sldNum" sz="quarter" idx="12"/>
          </p:nvPr>
        </p:nvSpPr>
        <p:spPr/>
        <p:txBody>
          <a:bodyPr/>
          <a:lstStyle/>
          <a:p>
            <a:fld id="{053320F3-B171-477F-838B-ADC39F3DD28D}" type="slidenum">
              <a:rPr lang="en-GB" smtClean="0"/>
              <a:t>‹N°›</a:t>
            </a:fld>
            <a:endParaRPr lang="en-GB" dirty="0"/>
          </a:p>
        </p:txBody>
      </p:sp>
    </p:spTree>
    <p:extLst>
      <p:ext uri="{BB962C8B-B14F-4D97-AF65-F5344CB8AC3E}">
        <p14:creationId xmlns:p14="http://schemas.microsoft.com/office/powerpoint/2010/main" val="249537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F745DF-49FF-57B1-BD24-3B71E8ACBEF8}"/>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1CD23C7C-11CB-1583-E2B6-4D7E80C5001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736DAD3D-5885-5A66-7157-631DFC0AB1B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BF7C5EF5-EC1E-6B9D-C347-2F7142A6209E}"/>
              </a:ext>
            </a:extLst>
          </p:cNvPr>
          <p:cNvSpPr>
            <a:spLocks noGrp="1"/>
          </p:cNvSpPr>
          <p:nvPr>
            <p:ph type="dt" sz="half" idx="10"/>
          </p:nvPr>
        </p:nvSpPr>
        <p:spPr/>
        <p:txBody>
          <a:bodyPr/>
          <a:lstStyle/>
          <a:p>
            <a:fld id="{C435B8D7-6602-4A84-A49B-B3C62D43222D}" type="datetimeFigureOut">
              <a:rPr lang="en-GB" smtClean="0"/>
              <a:t>06/09/2024</a:t>
            </a:fld>
            <a:endParaRPr lang="en-GB" dirty="0"/>
          </a:p>
        </p:txBody>
      </p:sp>
      <p:sp>
        <p:nvSpPr>
          <p:cNvPr id="6" name="Espace réservé du pied de page 5">
            <a:extLst>
              <a:ext uri="{FF2B5EF4-FFF2-40B4-BE49-F238E27FC236}">
                <a16:creationId xmlns:a16="http://schemas.microsoft.com/office/drawing/2014/main" id="{DE7CA0E1-A3DB-CAB4-61BD-3680DB03F570}"/>
              </a:ext>
            </a:extLst>
          </p:cNvPr>
          <p:cNvSpPr>
            <a:spLocks noGrp="1"/>
          </p:cNvSpPr>
          <p:nvPr>
            <p:ph type="ftr" sz="quarter" idx="11"/>
          </p:nvPr>
        </p:nvSpPr>
        <p:spPr/>
        <p:txBody>
          <a:bodyPr/>
          <a:lstStyle/>
          <a:p>
            <a:endParaRPr lang="en-GB" dirty="0"/>
          </a:p>
        </p:txBody>
      </p:sp>
      <p:sp>
        <p:nvSpPr>
          <p:cNvPr id="7" name="Espace réservé du numéro de diapositive 6">
            <a:extLst>
              <a:ext uri="{FF2B5EF4-FFF2-40B4-BE49-F238E27FC236}">
                <a16:creationId xmlns:a16="http://schemas.microsoft.com/office/drawing/2014/main" id="{1B3A691B-167E-CCBC-6F63-5B856A34405A}"/>
              </a:ext>
            </a:extLst>
          </p:cNvPr>
          <p:cNvSpPr>
            <a:spLocks noGrp="1"/>
          </p:cNvSpPr>
          <p:nvPr>
            <p:ph type="sldNum" sz="quarter" idx="12"/>
          </p:nvPr>
        </p:nvSpPr>
        <p:spPr/>
        <p:txBody>
          <a:bodyPr/>
          <a:lstStyle/>
          <a:p>
            <a:fld id="{053320F3-B171-477F-838B-ADC39F3DD28D}" type="slidenum">
              <a:rPr lang="en-GB" smtClean="0"/>
              <a:t>‹N°›</a:t>
            </a:fld>
            <a:endParaRPr lang="en-GB" dirty="0"/>
          </a:p>
        </p:txBody>
      </p:sp>
    </p:spTree>
    <p:extLst>
      <p:ext uri="{BB962C8B-B14F-4D97-AF65-F5344CB8AC3E}">
        <p14:creationId xmlns:p14="http://schemas.microsoft.com/office/powerpoint/2010/main" val="359583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14E27-3612-B60C-B1B5-D77C28F2D628}"/>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AAF232D5-19B5-02DA-443D-A49CC23A0B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F5E0914-DDED-A589-3152-BBDCB1541A3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30AEF4D8-B442-F6E9-085D-D764B55C90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EEB5D72-EA79-2F13-4AE8-E1021510D04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58E7AC98-5963-2312-CE69-47EB4B7B63CA}"/>
              </a:ext>
            </a:extLst>
          </p:cNvPr>
          <p:cNvSpPr>
            <a:spLocks noGrp="1"/>
          </p:cNvSpPr>
          <p:nvPr>
            <p:ph type="dt" sz="half" idx="10"/>
          </p:nvPr>
        </p:nvSpPr>
        <p:spPr/>
        <p:txBody>
          <a:bodyPr/>
          <a:lstStyle/>
          <a:p>
            <a:fld id="{C435B8D7-6602-4A84-A49B-B3C62D43222D}" type="datetimeFigureOut">
              <a:rPr lang="en-GB" smtClean="0"/>
              <a:t>06/09/2024</a:t>
            </a:fld>
            <a:endParaRPr lang="en-GB" dirty="0"/>
          </a:p>
        </p:txBody>
      </p:sp>
      <p:sp>
        <p:nvSpPr>
          <p:cNvPr id="8" name="Espace réservé du pied de page 7">
            <a:extLst>
              <a:ext uri="{FF2B5EF4-FFF2-40B4-BE49-F238E27FC236}">
                <a16:creationId xmlns:a16="http://schemas.microsoft.com/office/drawing/2014/main" id="{B5D772DE-BD3B-EAA1-906C-281C49A4C0F6}"/>
              </a:ext>
            </a:extLst>
          </p:cNvPr>
          <p:cNvSpPr>
            <a:spLocks noGrp="1"/>
          </p:cNvSpPr>
          <p:nvPr>
            <p:ph type="ftr" sz="quarter" idx="11"/>
          </p:nvPr>
        </p:nvSpPr>
        <p:spPr/>
        <p:txBody>
          <a:bodyPr/>
          <a:lstStyle/>
          <a:p>
            <a:endParaRPr lang="en-GB" dirty="0"/>
          </a:p>
        </p:txBody>
      </p:sp>
      <p:sp>
        <p:nvSpPr>
          <p:cNvPr id="9" name="Espace réservé du numéro de diapositive 8">
            <a:extLst>
              <a:ext uri="{FF2B5EF4-FFF2-40B4-BE49-F238E27FC236}">
                <a16:creationId xmlns:a16="http://schemas.microsoft.com/office/drawing/2014/main" id="{3CA2E3ED-449D-CE9A-E55D-1565558647CA}"/>
              </a:ext>
            </a:extLst>
          </p:cNvPr>
          <p:cNvSpPr>
            <a:spLocks noGrp="1"/>
          </p:cNvSpPr>
          <p:nvPr>
            <p:ph type="sldNum" sz="quarter" idx="12"/>
          </p:nvPr>
        </p:nvSpPr>
        <p:spPr/>
        <p:txBody>
          <a:bodyPr/>
          <a:lstStyle/>
          <a:p>
            <a:fld id="{053320F3-B171-477F-838B-ADC39F3DD28D}" type="slidenum">
              <a:rPr lang="en-GB" smtClean="0"/>
              <a:t>‹N°›</a:t>
            </a:fld>
            <a:endParaRPr lang="en-GB" dirty="0"/>
          </a:p>
        </p:txBody>
      </p:sp>
    </p:spTree>
    <p:extLst>
      <p:ext uri="{BB962C8B-B14F-4D97-AF65-F5344CB8AC3E}">
        <p14:creationId xmlns:p14="http://schemas.microsoft.com/office/powerpoint/2010/main" val="2787226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C0D0BE-1595-8A52-DC27-39E331E9E4FC}"/>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1319CD5B-0E44-705F-8988-C7DC0B2072D1}"/>
              </a:ext>
            </a:extLst>
          </p:cNvPr>
          <p:cNvSpPr>
            <a:spLocks noGrp="1"/>
          </p:cNvSpPr>
          <p:nvPr>
            <p:ph type="dt" sz="half" idx="10"/>
          </p:nvPr>
        </p:nvSpPr>
        <p:spPr/>
        <p:txBody>
          <a:bodyPr/>
          <a:lstStyle/>
          <a:p>
            <a:fld id="{C435B8D7-6602-4A84-A49B-B3C62D43222D}" type="datetimeFigureOut">
              <a:rPr lang="en-GB" smtClean="0"/>
              <a:t>06/09/2024</a:t>
            </a:fld>
            <a:endParaRPr lang="en-GB" dirty="0"/>
          </a:p>
        </p:txBody>
      </p:sp>
      <p:sp>
        <p:nvSpPr>
          <p:cNvPr id="4" name="Espace réservé du pied de page 3">
            <a:extLst>
              <a:ext uri="{FF2B5EF4-FFF2-40B4-BE49-F238E27FC236}">
                <a16:creationId xmlns:a16="http://schemas.microsoft.com/office/drawing/2014/main" id="{1D057706-DA59-CC64-33DE-166BEB07C76A}"/>
              </a:ext>
            </a:extLst>
          </p:cNvPr>
          <p:cNvSpPr>
            <a:spLocks noGrp="1"/>
          </p:cNvSpPr>
          <p:nvPr>
            <p:ph type="ftr" sz="quarter" idx="11"/>
          </p:nvPr>
        </p:nvSpPr>
        <p:spPr/>
        <p:txBody>
          <a:bodyPr/>
          <a:lstStyle/>
          <a:p>
            <a:endParaRPr lang="en-GB" dirty="0"/>
          </a:p>
        </p:txBody>
      </p:sp>
      <p:sp>
        <p:nvSpPr>
          <p:cNvPr id="5" name="Espace réservé du numéro de diapositive 4">
            <a:extLst>
              <a:ext uri="{FF2B5EF4-FFF2-40B4-BE49-F238E27FC236}">
                <a16:creationId xmlns:a16="http://schemas.microsoft.com/office/drawing/2014/main" id="{BC164248-3199-2F12-EE53-1213B4783395}"/>
              </a:ext>
            </a:extLst>
          </p:cNvPr>
          <p:cNvSpPr>
            <a:spLocks noGrp="1"/>
          </p:cNvSpPr>
          <p:nvPr>
            <p:ph type="sldNum" sz="quarter" idx="12"/>
          </p:nvPr>
        </p:nvSpPr>
        <p:spPr/>
        <p:txBody>
          <a:bodyPr/>
          <a:lstStyle/>
          <a:p>
            <a:fld id="{053320F3-B171-477F-838B-ADC39F3DD28D}" type="slidenum">
              <a:rPr lang="en-GB" smtClean="0"/>
              <a:t>‹N°›</a:t>
            </a:fld>
            <a:endParaRPr lang="en-GB" dirty="0"/>
          </a:p>
        </p:txBody>
      </p:sp>
    </p:spTree>
    <p:extLst>
      <p:ext uri="{BB962C8B-B14F-4D97-AF65-F5344CB8AC3E}">
        <p14:creationId xmlns:p14="http://schemas.microsoft.com/office/powerpoint/2010/main" val="2670226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C161CF8-D36B-A3AD-B842-67AF35EEAC5C}"/>
              </a:ext>
            </a:extLst>
          </p:cNvPr>
          <p:cNvSpPr>
            <a:spLocks noGrp="1"/>
          </p:cNvSpPr>
          <p:nvPr>
            <p:ph type="dt" sz="half" idx="10"/>
          </p:nvPr>
        </p:nvSpPr>
        <p:spPr/>
        <p:txBody>
          <a:bodyPr/>
          <a:lstStyle/>
          <a:p>
            <a:fld id="{C435B8D7-6602-4A84-A49B-B3C62D43222D}" type="datetimeFigureOut">
              <a:rPr lang="en-GB" smtClean="0"/>
              <a:t>06/09/2024</a:t>
            </a:fld>
            <a:endParaRPr lang="en-GB" dirty="0"/>
          </a:p>
        </p:txBody>
      </p:sp>
      <p:sp>
        <p:nvSpPr>
          <p:cNvPr id="3" name="Espace réservé du pied de page 2">
            <a:extLst>
              <a:ext uri="{FF2B5EF4-FFF2-40B4-BE49-F238E27FC236}">
                <a16:creationId xmlns:a16="http://schemas.microsoft.com/office/drawing/2014/main" id="{B12CADBA-9CEF-46A4-733F-CA204925DC92}"/>
              </a:ext>
            </a:extLst>
          </p:cNvPr>
          <p:cNvSpPr>
            <a:spLocks noGrp="1"/>
          </p:cNvSpPr>
          <p:nvPr>
            <p:ph type="ftr" sz="quarter" idx="1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035C8CEB-E590-DAB4-772C-7D75A72D7AEC}"/>
              </a:ext>
            </a:extLst>
          </p:cNvPr>
          <p:cNvSpPr>
            <a:spLocks noGrp="1"/>
          </p:cNvSpPr>
          <p:nvPr>
            <p:ph type="sldNum" sz="quarter" idx="12"/>
          </p:nvPr>
        </p:nvSpPr>
        <p:spPr/>
        <p:txBody>
          <a:bodyPr/>
          <a:lstStyle/>
          <a:p>
            <a:fld id="{053320F3-B171-477F-838B-ADC39F3DD28D}" type="slidenum">
              <a:rPr lang="en-GB" smtClean="0"/>
              <a:t>‹N°›</a:t>
            </a:fld>
            <a:endParaRPr lang="en-GB" dirty="0"/>
          </a:p>
        </p:txBody>
      </p:sp>
    </p:spTree>
    <p:extLst>
      <p:ext uri="{BB962C8B-B14F-4D97-AF65-F5344CB8AC3E}">
        <p14:creationId xmlns:p14="http://schemas.microsoft.com/office/powerpoint/2010/main" val="1441165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F15D78-09AF-7453-10CE-B0F83E4DEF7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AA489C67-80A1-00C4-4161-C3B699C258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7EFC5834-DE03-AA4A-9C57-2BD8EEBB3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A3480D7-B5C0-AA92-82EE-54CDD98702C4}"/>
              </a:ext>
            </a:extLst>
          </p:cNvPr>
          <p:cNvSpPr>
            <a:spLocks noGrp="1"/>
          </p:cNvSpPr>
          <p:nvPr>
            <p:ph type="dt" sz="half" idx="10"/>
          </p:nvPr>
        </p:nvSpPr>
        <p:spPr/>
        <p:txBody>
          <a:bodyPr/>
          <a:lstStyle/>
          <a:p>
            <a:fld id="{C435B8D7-6602-4A84-A49B-B3C62D43222D}" type="datetimeFigureOut">
              <a:rPr lang="en-GB" smtClean="0"/>
              <a:t>06/09/2024</a:t>
            </a:fld>
            <a:endParaRPr lang="en-GB" dirty="0"/>
          </a:p>
        </p:txBody>
      </p:sp>
      <p:sp>
        <p:nvSpPr>
          <p:cNvPr id="6" name="Espace réservé du pied de page 5">
            <a:extLst>
              <a:ext uri="{FF2B5EF4-FFF2-40B4-BE49-F238E27FC236}">
                <a16:creationId xmlns:a16="http://schemas.microsoft.com/office/drawing/2014/main" id="{413FD7FB-1A17-F8F9-8FAC-64AD7B12BFBD}"/>
              </a:ext>
            </a:extLst>
          </p:cNvPr>
          <p:cNvSpPr>
            <a:spLocks noGrp="1"/>
          </p:cNvSpPr>
          <p:nvPr>
            <p:ph type="ftr" sz="quarter" idx="11"/>
          </p:nvPr>
        </p:nvSpPr>
        <p:spPr/>
        <p:txBody>
          <a:bodyPr/>
          <a:lstStyle/>
          <a:p>
            <a:endParaRPr lang="en-GB" dirty="0"/>
          </a:p>
        </p:txBody>
      </p:sp>
      <p:sp>
        <p:nvSpPr>
          <p:cNvPr id="7" name="Espace réservé du numéro de diapositive 6">
            <a:extLst>
              <a:ext uri="{FF2B5EF4-FFF2-40B4-BE49-F238E27FC236}">
                <a16:creationId xmlns:a16="http://schemas.microsoft.com/office/drawing/2014/main" id="{A3909850-77FF-562C-3F80-DAF6DA94ED2D}"/>
              </a:ext>
            </a:extLst>
          </p:cNvPr>
          <p:cNvSpPr>
            <a:spLocks noGrp="1"/>
          </p:cNvSpPr>
          <p:nvPr>
            <p:ph type="sldNum" sz="quarter" idx="12"/>
          </p:nvPr>
        </p:nvSpPr>
        <p:spPr/>
        <p:txBody>
          <a:bodyPr/>
          <a:lstStyle/>
          <a:p>
            <a:fld id="{053320F3-B171-477F-838B-ADC39F3DD28D}" type="slidenum">
              <a:rPr lang="en-GB" smtClean="0"/>
              <a:t>‹N°›</a:t>
            </a:fld>
            <a:endParaRPr lang="en-GB" dirty="0"/>
          </a:p>
        </p:txBody>
      </p:sp>
    </p:spTree>
    <p:extLst>
      <p:ext uri="{BB962C8B-B14F-4D97-AF65-F5344CB8AC3E}">
        <p14:creationId xmlns:p14="http://schemas.microsoft.com/office/powerpoint/2010/main" val="467155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4DDE84-A592-A1AC-7B91-4984D0D60A9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DACD4B3B-5505-7018-8286-85175EF0FA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Espace réservé du texte 3">
            <a:extLst>
              <a:ext uri="{FF2B5EF4-FFF2-40B4-BE49-F238E27FC236}">
                <a16:creationId xmlns:a16="http://schemas.microsoft.com/office/drawing/2014/main" id="{6DA675A1-39FE-B35D-8CE8-449194F00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E156938-2869-3EDF-475C-78767470C994}"/>
              </a:ext>
            </a:extLst>
          </p:cNvPr>
          <p:cNvSpPr>
            <a:spLocks noGrp="1"/>
          </p:cNvSpPr>
          <p:nvPr>
            <p:ph type="dt" sz="half" idx="10"/>
          </p:nvPr>
        </p:nvSpPr>
        <p:spPr/>
        <p:txBody>
          <a:bodyPr/>
          <a:lstStyle/>
          <a:p>
            <a:fld id="{C435B8D7-6602-4A84-A49B-B3C62D43222D}" type="datetimeFigureOut">
              <a:rPr lang="en-GB" smtClean="0"/>
              <a:t>06/09/2024</a:t>
            </a:fld>
            <a:endParaRPr lang="en-GB" dirty="0"/>
          </a:p>
        </p:txBody>
      </p:sp>
      <p:sp>
        <p:nvSpPr>
          <p:cNvPr id="6" name="Espace réservé du pied de page 5">
            <a:extLst>
              <a:ext uri="{FF2B5EF4-FFF2-40B4-BE49-F238E27FC236}">
                <a16:creationId xmlns:a16="http://schemas.microsoft.com/office/drawing/2014/main" id="{81C7D3AA-DAE8-C6CB-62B1-B2F3C3083B00}"/>
              </a:ext>
            </a:extLst>
          </p:cNvPr>
          <p:cNvSpPr>
            <a:spLocks noGrp="1"/>
          </p:cNvSpPr>
          <p:nvPr>
            <p:ph type="ftr" sz="quarter" idx="11"/>
          </p:nvPr>
        </p:nvSpPr>
        <p:spPr/>
        <p:txBody>
          <a:bodyPr/>
          <a:lstStyle/>
          <a:p>
            <a:endParaRPr lang="en-GB" dirty="0"/>
          </a:p>
        </p:txBody>
      </p:sp>
      <p:sp>
        <p:nvSpPr>
          <p:cNvPr id="7" name="Espace réservé du numéro de diapositive 6">
            <a:extLst>
              <a:ext uri="{FF2B5EF4-FFF2-40B4-BE49-F238E27FC236}">
                <a16:creationId xmlns:a16="http://schemas.microsoft.com/office/drawing/2014/main" id="{2E585510-CD55-41E8-3DB8-DD85ED128EFA}"/>
              </a:ext>
            </a:extLst>
          </p:cNvPr>
          <p:cNvSpPr>
            <a:spLocks noGrp="1"/>
          </p:cNvSpPr>
          <p:nvPr>
            <p:ph type="sldNum" sz="quarter" idx="12"/>
          </p:nvPr>
        </p:nvSpPr>
        <p:spPr/>
        <p:txBody>
          <a:bodyPr/>
          <a:lstStyle/>
          <a:p>
            <a:fld id="{053320F3-B171-477F-838B-ADC39F3DD28D}" type="slidenum">
              <a:rPr lang="en-GB" smtClean="0"/>
              <a:t>‹N°›</a:t>
            </a:fld>
            <a:endParaRPr lang="en-GB" dirty="0"/>
          </a:p>
        </p:txBody>
      </p:sp>
    </p:spTree>
    <p:extLst>
      <p:ext uri="{BB962C8B-B14F-4D97-AF65-F5344CB8AC3E}">
        <p14:creationId xmlns:p14="http://schemas.microsoft.com/office/powerpoint/2010/main" val="2977917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131EA35-392A-C59B-C771-10D7ECC2AA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C872BC1C-E435-3213-22FF-7CE1792A7D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C06DED67-BCE4-9B38-BA8E-E3F7C875EB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35B8D7-6602-4A84-A49B-B3C62D43222D}" type="datetimeFigureOut">
              <a:rPr lang="en-GB" smtClean="0"/>
              <a:t>06/09/2024</a:t>
            </a:fld>
            <a:endParaRPr lang="en-GB" dirty="0"/>
          </a:p>
        </p:txBody>
      </p:sp>
      <p:sp>
        <p:nvSpPr>
          <p:cNvPr id="5" name="Espace réservé du pied de page 4">
            <a:extLst>
              <a:ext uri="{FF2B5EF4-FFF2-40B4-BE49-F238E27FC236}">
                <a16:creationId xmlns:a16="http://schemas.microsoft.com/office/drawing/2014/main" id="{2064646E-16D2-0BAC-64E4-AD6B68332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Espace réservé du numéro de diapositive 5">
            <a:extLst>
              <a:ext uri="{FF2B5EF4-FFF2-40B4-BE49-F238E27FC236}">
                <a16:creationId xmlns:a16="http://schemas.microsoft.com/office/drawing/2014/main" id="{C2EFC4C3-3FF9-09C0-1A6A-7724AE773C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53320F3-B171-477F-838B-ADC39F3DD28D}" type="slidenum">
              <a:rPr lang="en-GB" smtClean="0"/>
              <a:t>‹N°›</a:t>
            </a:fld>
            <a:endParaRPr lang="en-GB" dirty="0"/>
          </a:p>
        </p:txBody>
      </p:sp>
    </p:spTree>
    <p:extLst>
      <p:ext uri="{BB962C8B-B14F-4D97-AF65-F5344CB8AC3E}">
        <p14:creationId xmlns:p14="http://schemas.microsoft.com/office/powerpoint/2010/main" val="708184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hyperlink" Target="https://hdl.handle.net/2268/247965" TargetMode="External"/><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4.xml"/><Relationship Id="rId16"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0.png"/><Relationship Id="rId4" Type="http://schemas.openxmlformats.org/officeDocument/2006/relationships/hyperlink" Target="https://youtu.be/D8kGH94kavY"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hdl.handle.net/2268/251827"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hdl.handle.net/2268/235110"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microsoft.com/office/2018/10/relationships/comments" Target="../comments/modernComment_1B0_ADDA6BF2.xm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microsoft.com/office/2018/10/relationships/comments" Target="../comments/modernComment_1B1_823C4B6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hdl.handle.net/2268/263897"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 Id="rId9" Type="http://schemas.openxmlformats.org/officeDocument/2006/relationships/image" Target="../media/image103.jpeg"/></Relationships>
</file>

<file path=ppt/slides/_rels/slide65.xml.rels><?xml version="1.0" encoding="UTF-8" standalone="yes"?>
<Relationships xmlns="http://schemas.openxmlformats.org/package/2006/relationships"><Relationship Id="rId3" Type="http://schemas.openxmlformats.org/officeDocument/2006/relationships/hyperlink" Target="https://hdl.handle.net/2268/296721" TargetMode="External"/><Relationship Id="rId2" Type="http://schemas.openxmlformats.org/officeDocument/2006/relationships/hyperlink" Target="https://hdl.handle.net/2268/264828" TargetMode="External"/><Relationship Id="rId1" Type="http://schemas.openxmlformats.org/officeDocument/2006/relationships/slideLayout" Target="../slideLayouts/slideLayout2.xml"/><Relationship Id="rId6" Type="http://schemas.openxmlformats.org/officeDocument/2006/relationships/hyperlink" Target="https://hdl.handle.net/2268/195799" TargetMode="External"/><Relationship Id="rId5" Type="http://schemas.openxmlformats.org/officeDocument/2006/relationships/hyperlink" Target="https://hdl.handle.net/2268/203831" TargetMode="External"/><Relationship Id="rId4" Type="http://schemas.openxmlformats.org/officeDocument/2006/relationships/hyperlink" Target="https://hdl.handle.net/2268/247965"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hdl.handle.net/2268/304363" TargetMode="External"/><Relationship Id="rId7" Type="http://schemas.openxmlformats.org/officeDocument/2006/relationships/hyperlink" Target="https://hdl.handle.net/2268/173942" TargetMode="External"/><Relationship Id="rId2" Type="http://schemas.openxmlformats.org/officeDocument/2006/relationships/hyperlink" Target="https://hdl.handle.net/2268/311815" TargetMode="External"/><Relationship Id="rId1" Type="http://schemas.openxmlformats.org/officeDocument/2006/relationships/slideLayout" Target="../slideLayouts/slideLayout2.xml"/><Relationship Id="rId6" Type="http://schemas.openxmlformats.org/officeDocument/2006/relationships/hyperlink" Target="https://hdl.handle.net/2268/247385" TargetMode="External"/><Relationship Id="rId5" Type="http://schemas.openxmlformats.org/officeDocument/2006/relationships/hyperlink" Target="https://hdl.handle.net/2268/257972" TargetMode="External"/><Relationship Id="rId4" Type="http://schemas.openxmlformats.org/officeDocument/2006/relationships/hyperlink" Target="https://hdl.handle.net/2268/262549"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hdl.handle.net/2268/319512" TargetMode="External"/><Relationship Id="rId2" Type="http://schemas.openxmlformats.org/officeDocument/2006/relationships/hyperlink" Target="https://hdl.handle.net/2268/315490" TargetMode="External"/><Relationship Id="rId1" Type="http://schemas.openxmlformats.org/officeDocument/2006/relationships/slideLayout" Target="../slideLayouts/slideLayout2.xml"/><Relationship Id="rId6" Type="http://schemas.openxmlformats.org/officeDocument/2006/relationships/hyperlink" Target="https://hdl.handle.net/2268/246570" TargetMode="External"/><Relationship Id="rId5" Type="http://schemas.openxmlformats.org/officeDocument/2006/relationships/hyperlink" Target="https://hdl.handle.net/2268/263320" TargetMode="External"/><Relationship Id="rId4" Type="http://schemas.openxmlformats.org/officeDocument/2006/relationships/hyperlink" Target="https://hdl.handle.net/2268/251079"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hdl.handle.net/2268/230016" TargetMode="External"/><Relationship Id="rId2" Type="http://schemas.openxmlformats.org/officeDocument/2006/relationships/hyperlink" Target="https://hdl.handle.net/2268/263897" TargetMode="External"/><Relationship Id="rId1" Type="http://schemas.openxmlformats.org/officeDocument/2006/relationships/slideLayout" Target="../slideLayouts/slideLayout2.xml"/><Relationship Id="rId6" Type="http://schemas.openxmlformats.org/officeDocument/2006/relationships/hyperlink" Target="https://hdl.handle.net/2268/134354" TargetMode="External"/><Relationship Id="rId5" Type="http://schemas.openxmlformats.org/officeDocument/2006/relationships/hyperlink" Target="https://hdl.handle.net/2268/144423" TargetMode="External"/><Relationship Id="rId4" Type="http://schemas.openxmlformats.org/officeDocument/2006/relationships/hyperlink" Target="https://hdl.handle.net/2268/239969"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hdl.handle.net/2268/318392" TargetMode="External"/><Relationship Id="rId2" Type="http://schemas.openxmlformats.org/officeDocument/2006/relationships/hyperlink" Target="https://hdl.handle.net/2268/314586" TargetMode="External"/><Relationship Id="rId1" Type="http://schemas.openxmlformats.org/officeDocument/2006/relationships/slideLayout" Target="../slideLayouts/slideLayout2.xml"/><Relationship Id="rId6" Type="http://schemas.openxmlformats.org/officeDocument/2006/relationships/hyperlink" Target="https://hdl.handle.net/2268/235110" TargetMode="External"/><Relationship Id="rId5" Type="http://schemas.openxmlformats.org/officeDocument/2006/relationships/hyperlink" Target="https://hdl.handle.net/2268/296930" TargetMode="External"/><Relationship Id="rId4" Type="http://schemas.openxmlformats.org/officeDocument/2006/relationships/hyperlink" Target="https://hdl.handle.net/2268/30967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dessin, carte&#10;&#10;Description générée automatiquement">
            <a:extLst>
              <a:ext uri="{FF2B5EF4-FFF2-40B4-BE49-F238E27FC236}">
                <a16:creationId xmlns:a16="http://schemas.microsoft.com/office/drawing/2014/main" id="{329CA9D4-1F85-970C-207D-EE5A4FB4C2D2}"/>
              </a:ext>
            </a:extLst>
          </p:cNvPr>
          <p:cNvPicPr>
            <a:picLocks noChangeAspect="1"/>
          </p:cNvPicPr>
          <p:nvPr/>
        </p:nvPicPr>
        <p:blipFill>
          <a:blip r:embed="rId3">
            <a:alphaModFix amt="41000"/>
            <a:extLst>
              <a:ext uri="{28A0092B-C50C-407E-A947-70E740481C1C}">
                <a14:useLocalDpi xmlns:a14="http://schemas.microsoft.com/office/drawing/2010/main" val="0"/>
              </a:ext>
            </a:extLst>
          </a:blip>
          <a:srcRect l="4817" t="1" r="6434" b="26798"/>
          <a:stretch/>
        </p:blipFill>
        <p:spPr>
          <a:xfrm>
            <a:off x="164252" y="132181"/>
            <a:ext cx="11863496" cy="6588606"/>
          </a:xfrm>
          <a:prstGeom prst="rect">
            <a:avLst/>
          </a:prstGeom>
        </p:spPr>
      </p:pic>
      <p:sp>
        <p:nvSpPr>
          <p:cNvPr id="8" name="Rectangle 7">
            <a:extLst>
              <a:ext uri="{FF2B5EF4-FFF2-40B4-BE49-F238E27FC236}">
                <a16:creationId xmlns:a16="http://schemas.microsoft.com/office/drawing/2014/main" id="{276C2FBF-58F9-6F01-6AAF-1E7CD6E6819C}"/>
              </a:ext>
            </a:extLst>
          </p:cNvPr>
          <p:cNvSpPr/>
          <p:nvPr/>
        </p:nvSpPr>
        <p:spPr>
          <a:xfrm>
            <a:off x="2794573" y="5842649"/>
            <a:ext cx="6602844" cy="752721"/>
          </a:xfrm>
          <a:prstGeom prst="rect">
            <a:avLst/>
          </a:prstGeom>
          <a:solidFill>
            <a:schemeClr val="bg1">
              <a:alpha val="5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9568FBA5-1F52-5F6C-F777-F7B4D6958E08}"/>
              </a:ext>
            </a:extLst>
          </p:cNvPr>
          <p:cNvSpPr/>
          <p:nvPr/>
        </p:nvSpPr>
        <p:spPr>
          <a:xfrm>
            <a:off x="3840475" y="2995498"/>
            <a:ext cx="4511040" cy="1485061"/>
          </a:xfrm>
          <a:prstGeom prst="rect">
            <a:avLst/>
          </a:prstGeom>
          <a:solidFill>
            <a:schemeClr val="bg1">
              <a:alpha val="5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D0532ABF-CB77-87E2-306A-B326F57FCD81}"/>
              </a:ext>
            </a:extLst>
          </p:cNvPr>
          <p:cNvSpPr/>
          <p:nvPr/>
        </p:nvSpPr>
        <p:spPr>
          <a:xfrm>
            <a:off x="2032355" y="617220"/>
            <a:ext cx="8127283" cy="1402867"/>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Sous-titre 2">
            <a:extLst>
              <a:ext uri="{FF2B5EF4-FFF2-40B4-BE49-F238E27FC236}">
                <a16:creationId xmlns:a16="http://schemas.microsoft.com/office/drawing/2014/main" id="{AE5B0006-9316-3CA2-5AD9-5B6FF21AA1B6}"/>
              </a:ext>
            </a:extLst>
          </p:cNvPr>
          <p:cNvSpPr txBox="1">
            <a:spLocks/>
          </p:cNvSpPr>
          <p:nvPr/>
        </p:nvSpPr>
        <p:spPr>
          <a:xfrm>
            <a:off x="1770953" y="3908222"/>
            <a:ext cx="8269704" cy="32866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4400" dirty="0"/>
          </a:p>
          <a:p>
            <a:endParaRPr lang="en-GB" sz="4400" dirty="0"/>
          </a:p>
        </p:txBody>
      </p:sp>
      <p:sp>
        <p:nvSpPr>
          <p:cNvPr id="9" name="ZoneTexte 8">
            <a:extLst>
              <a:ext uri="{FF2B5EF4-FFF2-40B4-BE49-F238E27FC236}">
                <a16:creationId xmlns:a16="http://schemas.microsoft.com/office/drawing/2014/main" id="{390F4E6E-2DEB-26AE-0FE0-5A5DFBE95F1D}"/>
              </a:ext>
            </a:extLst>
          </p:cNvPr>
          <p:cNvSpPr txBox="1"/>
          <p:nvPr/>
        </p:nvSpPr>
        <p:spPr>
          <a:xfrm>
            <a:off x="2287398" y="841599"/>
            <a:ext cx="7617192" cy="954107"/>
          </a:xfrm>
          <a:prstGeom prst="rect">
            <a:avLst/>
          </a:prstGeom>
          <a:noFill/>
        </p:spPr>
        <p:txBody>
          <a:bodyPr wrap="square">
            <a:spAutoFit/>
          </a:bodyPr>
          <a:lstStyle/>
          <a:p>
            <a:pPr algn="ctr"/>
            <a:r>
              <a:rPr lang="en-GB" sz="2800" dirty="0">
                <a:latin typeface="Arial" panose="020B0604020202020204" pitchFamily="34" charset="0"/>
                <a:cs typeface="Arial" panose="020B0604020202020204" pitchFamily="34" charset="0"/>
              </a:rPr>
              <a:t>The four-layer decision-making problem for power system operation: How can AI help?</a:t>
            </a:r>
          </a:p>
        </p:txBody>
      </p:sp>
      <p:sp>
        <p:nvSpPr>
          <p:cNvPr id="12" name="ZoneTexte 11">
            <a:extLst>
              <a:ext uri="{FF2B5EF4-FFF2-40B4-BE49-F238E27FC236}">
                <a16:creationId xmlns:a16="http://schemas.microsoft.com/office/drawing/2014/main" id="{5DB28264-6115-4F37-55EC-423B4334057E}"/>
              </a:ext>
            </a:extLst>
          </p:cNvPr>
          <p:cNvSpPr txBox="1"/>
          <p:nvPr/>
        </p:nvSpPr>
        <p:spPr>
          <a:xfrm>
            <a:off x="3852050" y="3118693"/>
            <a:ext cx="4511040" cy="584775"/>
          </a:xfrm>
          <a:prstGeom prst="rect">
            <a:avLst/>
          </a:prstGeom>
          <a:noFill/>
        </p:spPr>
        <p:txBody>
          <a:bodyPr wrap="square">
            <a:spAutoFit/>
          </a:bodyPr>
          <a:lstStyle/>
          <a:p>
            <a:pPr algn="ctr"/>
            <a:r>
              <a:rPr lang="en-GB" sz="3200" b="1" dirty="0">
                <a:latin typeface="Arial" panose="020B0604020202020204" pitchFamily="34" charset="0"/>
                <a:cs typeface="Arial" panose="020B0604020202020204" pitchFamily="34" charset="0"/>
              </a:rPr>
              <a:t>Prof. Damien ERNST</a:t>
            </a:r>
          </a:p>
        </p:txBody>
      </p:sp>
      <p:sp>
        <p:nvSpPr>
          <p:cNvPr id="16" name="ZoneTexte 15">
            <a:extLst>
              <a:ext uri="{FF2B5EF4-FFF2-40B4-BE49-F238E27FC236}">
                <a16:creationId xmlns:a16="http://schemas.microsoft.com/office/drawing/2014/main" id="{5514688B-8A7D-ACB4-E7CB-FEEA37147750}"/>
              </a:ext>
            </a:extLst>
          </p:cNvPr>
          <p:cNvSpPr txBox="1"/>
          <p:nvPr/>
        </p:nvSpPr>
        <p:spPr>
          <a:xfrm>
            <a:off x="2712796" y="5865066"/>
            <a:ext cx="6766397" cy="707886"/>
          </a:xfrm>
          <a:prstGeom prst="rect">
            <a:avLst/>
          </a:prstGeom>
          <a:noFill/>
        </p:spPr>
        <p:txBody>
          <a:bodyPr wrap="square">
            <a:spAutoFit/>
          </a:bodyPr>
          <a:lstStyle/>
          <a:p>
            <a:pPr algn="ctr"/>
            <a:r>
              <a:rPr lang="fr-FR" sz="2000" dirty="0">
                <a:latin typeface="Arial" panose="020B0604020202020204" pitchFamily="34" charset="0"/>
                <a:cs typeface="Arial" panose="020B0604020202020204" pitchFamily="34" charset="0"/>
              </a:rPr>
              <a:t>ECML-PKDD 2024 Workshop on </a:t>
            </a:r>
            <a:r>
              <a:rPr lang="en-US" sz="2000" b="0" i="0" dirty="0">
                <a:solidFill>
                  <a:srgbClr val="000000"/>
                </a:solidFill>
                <a:effectLst/>
                <a:latin typeface="Arial" panose="020B0604020202020204" pitchFamily="34" charset="0"/>
                <a:cs typeface="Arial" panose="020B0604020202020204" pitchFamily="34" charset="0"/>
              </a:rPr>
              <a:t>Machine Learning for Sustainable Power Systems (ML4SPS)</a:t>
            </a:r>
            <a:endParaRPr lang="fr-FR" sz="2000" dirty="0">
              <a:latin typeface="Arial" panose="020B0604020202020204" pitchFamily="34" charset="0"/>
              <a:cs typeface="Arial" panose="020B0604020202020204" pitchFamily="34" charset="0"/>
            </a:endParaRPr>
          </a:p>
        </p:txBody>
      </p:sp>
      <p:pic>
        <p:nvPicPr>
          <p:cNvPr id="1026" name="Picture 2" descr="Logo Uliege — Liège">
            <a:extLst>
              <a:ext uri="{FF2B5EF4-FFF2-40B4-BE49-F238E27FC236}">
                <a16:creationId xmlns:a16="http://schemas.microsoft.com/office/drawing/2014/main" id="{7D4A21EA-2773-BD42-B0F0-570618DFA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1453" y="3768526"/>
            <a:ext cx="1433645" cy="6451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ulogy Jobs">
            <a:extLst>
              <a:ext uri="{FF2B5EF4-FFF2-40B4-BE49-F238E27FC236}">
                <a16:creationId xmlns:a16="http://schemas.microsoft.com/office/drawing/2014/main" id="{0A5F11CA-5984-D987-FA90-671F8BF462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161" t="11802" r="8895" b="9128"/>
          <a:stretch/>
        </p:blipFill>
        <p:spPr bwMode="auto">
          <a:xfrm>
            <a:off x="3952863" y="3822191"/>
            <a:ext cx="2129586" cy="537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0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ZoneTexte 62">
            <a:extLst>
              <a:ext uri="{FF2B5EF4-FFF2-40B4-BE49-F238E27FC236}">
                <a16:creationId xmlns:a16="http://schemas.microsoft.com/office/drawing/2014/main" id="{D6FA676A-3BDC-6386-F6B3-BC320E3FB781}"/>
              </a:ext>
            </a:extLst>
          </p:cNvPr>
          <p:cNvSpPr txBox="1"/>
          <p:nvPr/>
        </p:nvSpPr>
        <p:spPr>
          <a:xfrm>
            <a:off x="413047" y="403979"/>
            <a:ext cx="11474153" cy="523220"/>
          </a:xfrm>
          <a:prstGeom prst="rect">
            <a:avLst/>
          </a:prstGeom>
          <a:noFill/>
        </p:spPr>
        <p:txBody>
          <a:bodyPr wrap="square">
            <a:spAutoFit/>
          </a:bodyPr>
          <a:lstStyle/>
          <a:p>
            <a:r>
              <a:rPr lang="fr-BE" sz="2800" b="1" dirty="0">
                <a:latin typeface="Arial" panose="020B0604020202020204" pitchFamily="34" charset="0"/>
                <a:cs typeface="Arial" panose="020B0604020202020204" pitchFamily="34" charset="0"/>
              </a:rPr>
              <a:t>Case 2 – Load and weather to be forecasted </a:t>
            </a:r>
            <a:endParaRPr lang="en-GB" sz="2800" b="1"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1E9F784D-59CA-41AA-39E9-B25412EDA101}"/>
              </a:ext>
            </a:extLst>
          </p:cNvPr>
          <p:cNvSpPr txBox="1"/>
          <p:nvPr/>
        </p:nvSpPr>
        <p:spPr>
          <a:xfrm>
            <a:off x="413047" y="1199019"/>
            <a:ext cx="11217079" cy="769441"/>
          </a:xfrm>
          <a:prstGeom prst="rect">
            <a:avLst/>
          </a:prstGeom>
          <a:noFill/>
        </p:spPr>
        <p:txBody>
          <a:bodyPr wrap="square" lIns="91440" tIns="45720" rIns="91440" bIns="45720" anchor="t">
            <a:spAutoFit/>
          </a:bodyPr>
          <a:lstStyle/>
          <a:p>
            <a:pPr algn="just"/>
            <a:r>
              <a:rPr lang="en-US" sz="2200" u="sng" dirty="0">
                <a:latin typeface="Arial"/>
                <a:cs typeface="Arial"/>
              </a:rPr>
              <a:t>Context:</a:t>
            </a:r>
            <a:r>
              <a:rPr lang="en-US" sz="2200" dirty="0">
                <a:latin typeface="Arial"/>
                <a:cs typeface="Arial"/>
              </a:rPr>
              <a:t> The computation of a (near) optimal microgrid control policy for a battery power setting </a:t>
            </a:r>
            <a:r>
              <a:rPr lang="en-US" sz="2200" dirty="0">
                <a:solidFill>
                  <a:srgbClr val="000000"/>
                </a:solidFill>
                <a:latin typeface="Arial"/>
                <a:cs typeface="Arial"/>
              </a:rPr>
              <a:t>with time-series of both feed-in and purchase tariffs as input data.</a:t>
            </a:r>
            <a:endParaRPr lang="en-US" sz="2200" dirty="0">
              <a:latin typeface="Arial"/>
              <a:cs typeface="Arial"/>
            </a:endParaRPr>
          </a:p>
        </p:txBody>
      </p:sp>
      <p:sp>
        <p:nvSpPr>
          <p:cNvPr id="2" name="Espace réservé du numéro de diapositive 1">
            <a:extLst>
              <a:ext uri="{FF2B5EF4-FFF2-40B4-BE49-F238E27FC236}">
                <a16:creationId xmlns:a16="http://schemas.microsoft.com/office/drawing/2014/main" id="{770096B6-25BC-10BB-C5EC-8E2F0B33B268}"/>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10</a:t>
            </a:fld>
            <a:endParaRPr lang="en-GB" dirty="0">
              <a:solidFill>
                <a:schemeClr val="tx1"/>
              </a:solidFill>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F9F35ED2-A055-F374-70F4-986B1D9B0277}"/>
              </a:ext>
            </a:extLst>
          </p:cNvPr>
          <p:cNvPicPr>
            <a:picLocks noChangeAspect="1"/>
          </p:cNvPicPr>
          <p:nvPr/>
        </p:nvPicPr>
        <p:blipFill>
          <a:blip r:embed="rId2"/>
          <a:stretch>
            <a:fillRect/>
          </a:stretch>
        </p:blipFill>
        <p:spPr>
          <a:xfrm>
            <a:off x="2602019" y="2384346"/>
            <a:ext cx="6987962" cy="3934810"/>
          </a:xfrm>
          <a:prstGeom prst="rect">
            <a:avLst/>
          </a:prstGeom>
        </p:spPr>
      </p:pic>
    </p:spTree>
    <p:extLst>
      <p:ext uri="{BB962C8B-B14F-4D97-AF65-F5344CB8AC3E}">
        <p14:creationId xmlns:p14="http://schemas.microsoft.com/office/powerpoint/2010/main" val="3519413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1D8A5A3-CC03-FB27-2127-52AEE9CAEDAD}"/>
              </a:ext>
            </a:extLst>
          </p:cNvPr>
          <p:cNvSpPr txBox="1"/>
          <p:nvPr/>
        </p:nvSpPr>
        <p:spPr>
          <a:xfrm>
            <a:off x="413047" y="403979"/>
            <a:ext cx="1147415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This second case adds two challenges</a:t>
            </a:r>
            <a:endParaRPr lang="en-GB" sz="28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EEDE53C3-E7D6-E90E-907C-75F8E08C975E}"/>
                  </a:ext>
                </a:extLst>
              </p:cNvPr>
              <p:cNvSpPr txBox="1"/>
              <p:nvPr/>
            </p:nvSpPr>
            <p:spPr>
              <a:xfrm>
                <a:off x="413046" y="1151657"/>
                <a:ext cx="11105854" cy="1457835"/>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Policies take values in the same action space </a:t>
                </a:r>
                <a14:m>
                  <m:oMath xmlns:m="http://schemas.openxmlformats.org/officeDocument/2006/math">
                    <m:r>
                      <a:rPr lang="fr-BE" sz="2200" b="0" i="1">
                        <a:latin typeface="Cambria Math" panose="02040503050406030204" pitchFamily="18" charset="0"/>
                      </a:rPr>
                      <m:t>𝒰</m:t>
                    </m:r>
                  </m:oMath>
                </a14:m>
                <a:r>
                  <a:rPr lang="en-US" sz="2200" dirty="0">
                    <a:latin typeface="Arial" panose="020B0604020202020204" pitchFamily="34" charset="0"/>
                    <a:cs typeface="Arial" panose="020B0604020202020204" pitchFamily="34" charset="0"/>
                  </a:rPr>
                  <a:t> as in the first case. However, the key difference from Case 1 is the set </a:t>
                </a:r>
                <a14:m>
                  <m:oMath xmlns:m="http://schemas.openxmlformats.org/officeDocument/2006/math">
                    <m:r>
                      <a:rPr lang="fr-BE" sz="2200" b="0" i="1">
                        <a:latin typeface="Cambria Math" panose="02040503050406030204" pitchFamily="18" charset="0"/>
                      </a:rPr>
                      <m:t>ℐ</m:t>
                    </m:r>
                  </m:oMath>
                </a14:m>
                <a:r>
                  <a:rPr lang="en-US" sz="2200" dirty="0">
                    <a:latin typeface="Arial" panose="020B0604020202020204" pitchFamily="34" charset="0"/>
                    <a:cs typeface="Arial" panose="020B0604020202020204" pitchFamily="34" charset="0"/>
                  </a:rPr>
                  <a:t> of available information used to compute optimal actions, as the weather and load time-series data are no longer available, resulting in local production and demand being unknown.</a:t>
                </a:r>
                <a:endParaRPr lang="en-GB" sz="2200" dirty="0">
                  <a:solidFill>
                    <a:schemeClr val="bg1"/>
                  </a:solidFill>
                  <a:latin typeface="Arial" panose="020B0604020202020204" pitchFamily="34" charset="0"/>
                  <a:cs typeface="Arial" panose="020B0604020202020204" pitchFamily="34" charset="0"/>
                </a:endParaRPr>
              </a:p>
            </p:txBody>
          </p:sp>
        </mc:Choice>
        <mc:Fallback xmlns="">
          <p:sp>
            <p:nvSpPr>
              <p:cNvPr id="13" name="ZoneTexte 12">
                <a:extLst>
                  <a:ext uri="{FF2B5EF4-FFF2-40B4-BE49-F238E27FC236}">
                    <a16:creationId xmlns:a16="http://schemas.microsoft.com/office/drawing/2014/main" id="{EEDE53C3-E7D6-E90E-907C-75F8E08C975E}"/>
                  </a:ext>
                </a:extLst>
              </p:cNvPr>
              <p:cNvSpPr txBox="1">
                <a:spLocks noRot="1" noChangeAspect="1" noMove="1" noResize="1" noEditPoints="1" noAdjustHandles="1" noChangeArrowheads="1" noChangeShapeType="1" noTextEdit="1"/>
              </p:cNvSpPr>
              <p:nvPr/>
            </p:nvSpPr>
            <p:spPr>
              <a:xfrm>
                <a:off x="413046" y="1151657"/>
                <a:ext cx="11105854" cy="1457835"/>
              </a:xfrm>
              <a:prstGeom prst="rect">
                <a:avLst/>
              </a:prstGeom>
              <a:blipFill>
                <a:blip r:embed="rId2"/>
                <a:stretch>
                  <a:fillRect l="-714" t="-2510" r="-714" b="-7113"/>
                </a:stretch>
              </a:blipFill>
            </p:spPr>
            <p:txBody>
              <a:bodyPr/>
              <a:lstStyle/>
              <a:p>
                <a:r>
                  <a:rPr lang="en-GB">
                    <a:noFill/>
                  </a:rPr>
                  <a:t> </a:t>
                </a:r>
              </a:p>
            </p:txBody>
          </p:sp>
        </mc:Fallback>
      </mc:AlternateContent>
      <p:sp>
        <p:nvSpPr>
          <p:cNvPr id="25" name="ZoneTexte 24">
            <a:extLst>
              <a:ext uri="{FF2B5EF4-FFF2-40B4-BE49-F238E27FC236}">
                <a16:creationId xmlns:a16="http://schemas.microsoft.com/office/drawing/2014/main" id="{86875EA7-1267-D7C9-1C16-5E54B84ED9D3}"/>
              </a:ext>
            </a:extLst>
          </p:cNvPr>
          <p:cNvSpPr txBox="1"/>
          <p:nvPr/>
        </p:nvSpPr>
        <p:spPr>
          <a:xfrm>
            <a:off x="413047" y="2822665"/>
            <a:ext cx="6686253" cy="3662541"/>
          </a:xfrm>
          <a:prstGeom prst="rect">
            <a:avLst/>
          </a:prstGeom>
          <a:noFill/>
        </p:spPr>
        <p:txBody>
          <a:bodyPr wrap="square">
            <a:spAutoFit/>
          </a:bodyPr>
          <a:lstStyle/>
          <a:p>
            <a:pPr algn="just"/>
            <a:r>
              <a:rPr lang="en-GB" sz="2200" dirty="0">
                <a:latin typeface="Arial" panose="020B0604020202020204" pitchFamily="34" charset="0"/>
                <a:cs typeface="Arial" panose="020B0604020202020204" pitchFamily="34" charset="0"/>
              </a:rPr>
              <a:t>This leads to the two following challenges:</a:t>
            </a:r>
          </a:p>
          <a:p>
            <a:pPr algn="just"/>
            <a:endParaRPr lang="en-GB" sz="600" dirty="0">
              <a:latin typeface="Arial" panose="020B0604020202020204" pitchFamily="34" charset="0"/>
              <a:cs typeface="Arial" panose="020B0604020202020204" pitchFamily="34" charset="0"/>
            </a:endParaRPr>
          </a:p>
          <a:p>
            <a:pPr algn="just"/>
            <a:r>
              <a:rPr lang="en-GB" sz="2200" b="1" dirty="0">
                <a:latin typeface="Arial" panose="020B0604020202020204" pitchFamily="34" charset="0"/>
                <a:cs typeface="Arial" panose="020B0604020202020204" pitchFamily="34" charset="0"/>
              </a:rPr>
              <a:t>1. </a:t>
            </a:r>
            <a:r>
              <a:rPr lang="en-GB" sz="2200" dirty="0">
                <a:latin typeface="Arial" panose="020B0604020202020204" pitchFamily="34" charset="0"/>
                <a:cs typeface="Arial" panose="020B0604020202020204" pitchFamily="34" charset="0"/>
              </a:rPr>
              <a:t>Forecasting weather and load time-series at a very local level;</a:t>
            </a:r>
          </a:p>
          <a:p>
            <a:pPr algn="just"/>
            <a:endParaRPr lang="en-GB" sz="600" dirty="0">
              <a:latin typeface="Arial" panose="020B0604020202020204" pitchFamily="34" charset="0"/>
              <a:cs typeface="Arial" panose="020B0604020202020204" pitchFamily="34" charset="0"/>
            </a:endParaRPr>
          </a:p>
          <a:p>
            <a:pPr algn="just"/>
            <a:r>
              <a:rPr lang="en-GB" sz="2200" b="1" dirty="0">
                <a:latin typeface="Arial" panose="020B0604020202020204" pitchFamily="34" charset="0"/>
                <a:cs typeface="Arial" panose="020B0604020202020204" pitchFamily="34" charset="0"/>
              </a:rPr>
              <a:t>2. </a:t>
            </a:r>
            <a:r>
              <a:rPr lang="en-US" sz="2200" dirty="0">
                <a:latin typeface="Arial" panose="020B0604020202020204" pitchFamily="34" charset="0"/>
                <a:cs typeface="Arial" panose="020B0604020202020204" pitchFamily="34" charset="0"/>
              </a:rPr>
              <a:t>Even with accurate probabilistic models for generating forecasts, optimal control requires solving a sequential and stochastic problem across numerous time steps. We believe that </a:t>
            </a:r>
            <a:r>
              <a:rPr lang="en-US" sz="2200" b="1" dirty="0">
                <a:latin typeface="Arial" panose="020B0604020202020204" pitchFamily="34" charset="0"/>
                <a:cs typeface="Arial" panose="020B0604020202020204" pitchFamily="34" charset="0"/>
              </a:rPr>
              <a:t>policy gradient techniques in RL (direct policy search methods) could be effective for addressing this challenge</a:t>
            </a:r>
            <a:r>
              <a:rPr lang="en-US" sz="2200" dirty="0">
                <a:latin typeface="Arial" panose="020B0604020202020204" pitchFamily="34" charset="0"/>
                <a:cs typeface="Arial" panose="020B0604020202020204" pitchFamily="34" charset="0"/>
              </a:rPr>
              <a:t>.</a:t>
            </a:r>
            <a:endParaRPr lang="en-GB" sz="2200" dirty="0">
              <a:latin typeface="Arial" panose="020B0604020202020204" pitchFamily="34" charset="0"/>
              <a:cs typeface="Arial" panose="020B0604020202020204" pitchFamily="34" charset="0"/>
            </a:endParaRPr>
          </a:p>
        </p:txBody>
      </p:sp>
      <p:grpSp>
        <p:nvGrpSpPr>
          <p:cNvPr id="31" name="Groupe 30">
            <a:extLst>
              <a:ext uri="{FF2B5EF4-FFF2-40B4-BE49-F238E27FC236}">
                <a16:creationId xmlns:a16="http://schemas.microsoft.com/office/drawing/2014/main" id="{3280398D-B1E4-CEF5-B971-958000188A45}"/>
              </a:ext>
            </a:extLst>
          </p:cNvPr>
          <p:cNvGrpSpPr/>
          <p:nvPr/>
        </p:nvGrpSpPr>
        <p:grpSpPr>
          <a:xfrm>
            <a:off x="7529583" y="3159036"/>
            <a:ext cx="4041330" cy="2927725"/>
            <a:chOff x="7593386" y="3429000"/>
            <a:chExt cx="4041330" cy="2927725"/>
          </a:xfrm>
        </p:grpSpPr>
        <p:pic>
          <p:nvPicPr>
            <p:cNvPr id="6" name="Image 5">
              <a:extLst>
                <a:ext uri="{FF2B5EF4-FFF2-40B4-BE49-F238E27FC236}">
                  <a16:creationId xmlns:a16="http://schemas.microsoft.com/office/drawing/2014/main" id="{CF38A3C2-8CD1-ABBC-7DEF-6E96B5171FDE}"/>
                </a:ext>
              </a:extLst>
            </p:cNvPr>
            <p:cNvPicPr>
              <a:picLocks noChangeAspect="1"/>
            </p:cNvPicPr>
            <p:nvPr/>
          </p:nvPicPr>
          <p:blipFill rotWithShape="1">
            <a:blip r:embed="rId3"/>
            <a:srcRect t="4639"/>
            <a:stretch/>
          </p:blipFill>
          <p:spPr>
            <a:xfrm>
              <a:off x="7849009" y="4047361"/>
              <a:ext cx="3530083" cy="2201234"/>
            </a:xfrm>
            <a:prstGeom prst="rect">
              <a:avLst/>
            </a:prstGeom>
          </p:spPr>
        </p:pic>
        <p:sp>
          <p:nvSpPr>
            <p:cNvPr id="29" name="ZoneTexte 28">
              <a:extLst>
                <a:ext uri="{FF2B5EF4-FFF2-40B4-BE49-F238E27FC236}">
                  <a16:creationId xmlns:a16="http://schemas.microsoft.com/office/drawing/2014/main" id="{54332897-0486-6FA5-A574-DE69F1D90A23}"/>
                </a:ext>
              </a:extLst>
            </p:cNvPr>
            <p:cNvSpPr txBox="1"/>
            <p:nvPr/>
          </p:nvSpPr>
          <p:spPr>
            <a:xfrm>
              <a:off x="7785250" y="3517317"/>
              <a:ext cx="3657600" cy="523220"/>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PV power production curves                                   for different weather conditions</a:t>
              </a:r>
              <a:r>
                <a:rPr lang="en-GB" sz="1600" dirty="0">
                  <a:latin typeface="Arial" panose="020B0604020202020204" pitchFamily="34" charset="0"/>
                  <a:cs typeface="Arial" panose="020B0604020202020204" pitchFamily="34" charset="0"/>
                </a:rPr>
                <a:t>.</a:t>
              </a:r>
            </a:p>
          </p:txBody>
        </p:sp>
        <p:sp>
          <p:nvSpPr>
            <p:cNvPr id="30" name="Rectangle 29">
              <a:extLst>
                <a:ext uri="{FF2B5EF4-FFF2-40B4-BE49-F238E27FC236}">
                  <a16:creationId xmlns:a16="http://schemas.microsoft.com/office/drawing/2014/main" id="{4A06A2DB-7E6C-E3DD-B04F-23D8800D1DFA}"/>
                </a:ext>
              </a:extLst>
            </p:cNvPr>
            <p:cNvSpPr/>
            <p:nvPr/>
          </p:nvSpPr>
          <p:spPr>
            <a:xfrm>
              <a:off x="7593386" y="3429000"/>
              <a:ext cx="4041330" cy="292772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p:sp>
        <p:nvSpPr>
          <p:cNvPr id="2" name="Espace réservé du numéro de diapositive 1">
            <a:extLst>
              <a:ext uri="{FF2B5EF4-FFF2-40B4-BE49-F238E27FC236}">
                <a16:creationId xmlns:a16="http://schemas.microsoft.com/office/drawing/2014/main" id="{94CE7B1E-B098-014D-B1C8-864C026CECB2}"/>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11</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068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extBox 2">
                <a:extLst>
                  <a:ext uri="{FF2B5EF4-FFF2-40B4-BE49-F238E27FC236}">
                    <a16:creationId xmlns:a16="http://schemas.microsoft.com/office/drawing/2014/main" id="{674DFE9F-91B6-CC7E-AE27-60BC74D059AF}"/>
                  </a:ext>
                </a:extLst>
              </p:cNvPr>
              <p:cNvSpPr txBox="1"/>
              <p:nvPr/>
            </p:nvSpPr>
            <p:spPr>
              <a:xfrm>
                <a:off x="413047" y="1048797"/>
                <a:ext cx="11329373" cy="2200602"/>
              </a:xfrm>
              <a:prstGeom prst="rect">
                <a:avLst/>
              </a:prstGeom>
              <a:noFill/>
            </p:spPr>
            <p:txBody>
              <a:bodyPr wrap="square" rtlCol="0">
                <a:spAutoFit/>
              </a:bodyPr>
              <a:lstStyle/>
              <a:p>
                <a:pPr marL="342900" indent="-342900" algn="just">
                  <a:buFont typeface="Arial" panose="020B0604020202020204" pitchFamily="34" charset="0"/>
                  <a:buChar char="•"/>
                </a:pPr>
                <a:r>
                  <a:rPr lang="en-US" sz="2100" dirty="0">
                    <a:latin typeface="Arial" panose="020B0604020202020204" pitchFamily="34" charset="0"/>
                    <a:cs typeface="Arial" panose="020B0604020202020204" pitchFamily="34" charset="0"/>
                  </a:rPr>
                  <a:t>A (near) optimal control problem of a non-linear system that can be formalised as an </a:t>
                </a:r>
                <a:r>
                  <a:rPr lang="en-US" sz="2100" b="1" dirty="0">
                    <a:latin typeface="Arial" panose="020B0604020202020204" pitchFamily="34" charset="0"/>
                    <a:cs typeface="Arial" panose="020B0604020202020204" pitchFamily="34" charset="0"/>
                  </a:rPr>
                  <a:t>MDP(</a:t>
                </a:r>
                <a14:m>
                  <m:oMath xmlns:m="http://schemas.openxmlformats.org/officeDocument/2006/math">
                    <m:r>
                      <a:rPr lang="en-US" sz="2100" b="1" i="1" dirty="0" smtClean="0">
                        <a:latin typeface="Cambria Math" panose="02040503050406030204" pitchFamily="18" charset="0"/>
                        <a:cs typeface="Arial" panose="020B0604020202020204" pitchFamily="34" charset="0"/>
                      </a:rPr>
                      <m:t>𝜺</m:t>
                    </m:r>
                  </m:oMath>
                </a14:m>
                <a:r>
                  <a:rPr lang="en-US" sz="2100" b="1" dirty="0">
                    <a:latin typeface="Arial" panose="020B0604020202020204" pitchFamily="34" charset="0"/>
                    <a:cs typeface="Arial" panose="020B0604020202020204" pitchFamily="34" charset="0"/>
                  </a:rPr>
                  <a:t>)</a:t>
                </a:r>
                <a:r>
                  <a:rPr lang="en-US" sz="2100" dirty="0">
                    <a:latin typeface="Arial" panose="020B0604020202020204" pitchFamily="34" charset="0"/>
                    <a:cs typeface="Arial" panose="020B0604020202020204" pitchFamily="34" charset="0"/>
                  </a:rPr>
                  <a:t>,</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which</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refers to a Markov Decision Process that includes </a:t>
                </a:r>
                <a:r>
                  <a:rPr lang="en-US" sz="2100" b="1" dirty="0">
                    <a:latin typeface="Arial" panose="020B0604020202020204" pitchFamily="34" charset="0"/>
                    <a:cs typeface="Arial" panose="020B0604020202020204" pitchFamily="34" charset="0"/>
                  </a:rPr>
                  <a:t>a time-series variable </a:t>
                </a:r>
                <a14:m>
                  <m:oMath xmlns:m="http://schemas.openxmlformats.org/officeDocument/2006/math">
                    <m:r>
                      <a:rPr lang="en-US" sz="2100" b="1" i="1" dirty="0">
                        <a:latin typeface="Cambria Math" panose="02040503050406030204" pitchFamily="18" charset="0"/>
                        <a:cs typeface="Arial" panose="020B0604020202020204" pitchFamily="34" charset="0"/>
                      </a:rPr>
                      <m:t>𝜺</m:t>
                    </m:r>
                  </m:oMath>
                </a14:m>
                <a:r>
                  <a:rPr lang="en-US" sz="2100" dirty="0">
                    <a:latin typeface="Arial" panose="020B0604020202020204" pitchFamily="34" charset="0"/>
                    <a:cs typeface="Arial" panose="020B0604020202020204" pitchFamily="34" charset="0"/>
                  </a:rPr>
                  <a:t>.</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A long time horizon needs to be considered. Very little work has been done </a:t>
                </a:r>
                <a:r>
                  <a:rPr lang="en-US" sz="2100" dirty="0" smtClean="0">
                    <a:latin typeface="Arial" panose="020B0604020202020204" pitchFamily="34" charset="0"/>
                    <a:cs typeface="Arial" panose="020B0604020202020204" pitchFamily="34" charset="0"/>
                  </a:rPr>
                  <a:t>so far </a:t>
                </a:r>
                <a:r>
                  <a:rPr lang="en-US" sz="2100" dirty="0">
                    <a:latin typeface="Arial" panose="020B0604020202020204" pitchFamily="34" charset="0"/>
                    <a:cs typeface="Arial" panose="020B0604020202020204" pitchFamily="34" charset="0"/>
                  </a:rPr>
                  <a:t>in the fields of </a:t>
                </a:r>
                <a:r>
                  <a:rPr lang="en-US" sz="2100" dirty="0" smtClean="0">
                    <a:latin typeface="Arial" panose="020B0604020202020204" pitchFamily="34" charset="0"/>
                    <a:cs typeface="Arial" panose="020B0604020202020204" pitchFamily="34" charset="0"/>
                  </a:rPr>
                  <a:t>MDP</a:t>
                </a:r>
                <a:r>
                  <a:rPr lang="en-US" sz="2100" dirty="0">
                    <a:latin typeface="Arial" panose="020B0604020202020204" pitchFamily="34" charset="0"/>
                    <a:cs typeface="Arial" panose="020B0604020202020204" pitchFamily="34" charset="0"/>
                  </a:rPr>
                  <a:t>(</a:t>
                </a:r>
                <a14:m>
                  <m:oMath xmlns:m="http://schemas.openxmlformats.org/officeDocument/2006/math">
                    <m:r>
                      <a:rPr lang="en-US" sz="2100" b="0" i="1" dirty="0">
                        <a:latin typeface="Cambria Math" panose="02040503050406030204" pitchFamily="18" charset="0"/>
                        <a:cs typeface="Arial" panose="020B0604020202020204" pitchFamily="34" charset="0"/>
                      </a:rPr>
                      <m:t>𝜀</m:t>
                    </m:r>
                  </m:oMath>
                </a14:m>
                <a:r>
                  <a:rPr lang="en-US" sz="2100" dirty="0">
                    <a:latin typeface="Arial" panose="020B0604020202020204" pitchFamily="34" charset="0"/>
                    <a:cs typeface="Arial" panose="020B0604020202020204" pitchFamily="34" charset="0"/>
                  </a:rPr>
                  <a:t>) with a long time horizon. </a:t>
                </a:r>
                <a:r>
                  <a:rPr lang="en-US" sz="2100" dirty="0">
                    <a:solidFill>
                      <a:srgbClr val="FF0000"/>
                    </a:solidFill>
                    <a:latin typeface="Arial" panose="020B0604020202020204" pitchFamily="34" charset="0"/>
                    <a:cs typeface="Arial" panose="020B0604020202020204" pitchFamily="34" charset="0"/>
                  </a:rPr>
                  <a:t>[Cases 1 and 2]</a:t>
                </a:r>
              </a:p>
              <a:p>
                <a:pPr marL="342900" indent="-342900" algn="just">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100" dirty="0">
                    <a:latin typeface="Arial" panose="020B0604020202020204" pitchFamily="34" charset="0"/>
                    <a:cs typeface="Arial" panose="020B0604020202020204" pitchFamily="34" charset="0"/>
                  </a:rPr>
                  <a:t>The forecasting of very local weather and load time-series requires one to rely on probabilistic forecasts. This problem remains largely unsolved to date. </a:t>
                </a:r>
                <a:r>
                  <a:rPr lang="en-US" sz="2100" dirty="0">
                    <a:solidFill>
                      <a:srgbClr val="FF0000"/>
                    </a:solidFill>
                    <a:latin typeface="Arial" panose="020B0604020202020204" pitchFamily="34" charset="0"/>
                    <a:cs typeface="Arial" panose="020B0604020202020204" pitchFamily="34" charset="0"/>
                  </a:rPr>
                  <a:t>[Case 2]</a:t>
                </a:r>
                <a:endParaRPr lang="en-GB" sz="2100" dirty="0">
                  <a:latin typeface="Arial" panose="020B0604020202020204" pitchFamily="34" charset="0"/>
                  <a:cs typeface="Arial" panose="020B0604020202020204" pitchFamily="34" charset="0"/>
                </a:endParaRPr>
              </a:p>
            </p:txBody>
          </p:sp>
        </mc:Choice>
        <mc:Fallback xmlns="">
          <p:sp>
            <p:nvSpPr>
              <p:cNvPr id="17" name="TextBox 2">
                <a:extLst>
                  <a:ext uri="{FF2B5EF4-FFF2-40B4-BE49-F238E27FC236}">
                    <a16:creationId xmlns:a16="http://schemas.microsoft.com/office/drawing/2014/main" id="{674DFE9F-91B6-CC7E-AE27-60BC74D059AF}"/>
                  </a:ext>
                </a:extLst>
              </p:cNvPr>
              <p:cNvSpPr txBox="1">
                <a:spLocks noRot="1" noChangeAspect="1" noMove="1" noResize="1" noEditPoints="1" noAdjustHandles="1" noChangeArrowheads="1" noChangeShapeType="1" noTextEdit="1"/>
              </p:cNvSpPr>
              <p:nvPr/>
            </p:nvSpPr>
            <p:spPr>
              <a:xfrm>
                <a:off x="413047" y="1048797"/>
                <a:ext cx="11329373" cy="2200602"/>
              </a:xfrm>
              <a:prstGeom prst="rect">
                <a:avLst/>
              </a:prstGeom>
              <a:blipFill>
                <a:blip r:embed="rId2"/>
                <a:stretch>
                  <a:fillRect l="-538" t="-1662" r="-646" b="-4709"/>
                </a:stretch>
              </a:blipFill>
            </p:spPr>
            <p:txBody>
              <a:bodyPr/>
              <a:lstStyle/>
              <a:p>
                <a:r>
                  <a:rPr lang="en-US">
                    <a:noFill/>
                  </a:rPr>
                  <a:t> </a:t>
                </a:r>
              </a:p>
            </p:txBody>
          </p:sp>
        </mc:Fallback>
      </mc:AlternateContent>
      <p:sp>
        <p:nvSpPr>
          <p:cNvPr id="18" name="ZoneTexte 17">
            <a:extLst>
              <a:ext uri="{FF2B5EF4-FFF2-40B4-BE49-F238E27FC236}">
                <a16:creationId xmlns:a16="http://schemas.microsoft.com/office/drawing/2014/main" id="{D7DA1C02-79FF-7ACA-8FA6-A716D90CDAF4}"/>
              </a:ext>
            </a:extLst>
          </p:cNvPr>
          <p:cNvSpPr txBox="1"/>
          <p:nvPr/>
        </p:nvSpPr>
        <p:spPr>
          <a:xfrm>
            <a:off x="413047" y="403979"/>
            <a:ext cx="1147415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Why should you be excited as ML researchers</a:t>
            </a:r>
            <a:endParaRPr lang="en-GB" sz="2800" b="1" dirty="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137B0CAD-9C1B-13E8-01F1-5332CE5CD4F3}"/>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12</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4979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ZoneTexte 62">
            <a:extLst>
              <a:ext uri="{FF2B5EF4-FFF2-40B4-BE49-F238E27FC236}">
                <a16:creationId xmlns:a16="http://schemas.microsoft.com/office/drawing/2014/main" id="{D6FA676A-3BDC-6386-F6B3-BC320E3FB781}"/>
              </a:ext>
            </a:extLst>
          </p:cNvPr>
          <p:cNvSpPr txBox="1"/>
          <p:nvPr/>
        </p:nvSpPr>
        <p:spPr>
          <a:xfrm>
            <a:off x="413047" y="403979"/>
            <a:ext cx="11474153" cy="523220"/>
          </a:xfrm>
          <a:prstGeom prst="rect">
            <a:avLst/>
          </a:prstGeom>
          <a:noFill/>
        </p:spPr>
        <p:txBody>
          <a:bodyPr wrap="square">
            <a:spAutoFit/>
          </a:bodyPr>
          <a:lstStyle/>
          <a:p>
            <a:r>
              <a:rPr lang="fr-BE" sz="2800" b="1" dirty="0">
                <a:latin typeface="Arial" panose="020B0604020202020204" pitchFamily="34" charset="0"/>
                <a:cs typeface="Arial" panose="020B0604020202020204" pitchFamily="34" charset="0"/>
              </a:rPr>
              <a:t>Case 3 – Market enters the game </a:t>
            </a:r>
            <a:endParaRPr lang="en-GB" sz="2800" b="1"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1E9F784D-59CA-41AA-39E9-B25412EDA101}"/>
              </a:ext>
            </a:extLst>
          </p:cNvPr>
          <p:cNvSpPr txBox="1"/>
          <p:nvPr/>
        </p:nvSpPr>
        <p:spPr>
          <a:xfrm>
            <a:off x="413047" y="1117405"/>
            <a:ext cx="11344499" cy="1446550"/>
          </a:xfrm>
          <a:prstGeom prst="rect">
            <a:avLst/>
          </a:prstGeom>
          <a:noFill/>
        </p:spPr>
        <p:txBody>
          <a:bodyPr wrap="square" lIns="91440" tIns="45720" rIns="91440" bIns="45720" anchor="t">
            <a:spAutoFit/>
          </a:bodyPr>
          <a:lstStyle/>
          <a:p>
            <a:pPr algn="just"/>
            <a:r>
              <a:rPr lang="en-US" sz="2200" u="sng" dirty="0">
                <a:latin typeface="Arial"/>
                <a:cs typeface="Arial"/>
              </a:rPr>
              <a:t>Context:</a:t>
            </a:r>
            <a:r>
              <a:rPr lang="en-US" sz="2200" dirty="0">
                <a:latin typeface="Arial"/>
                <a:cs typeface="Arial"/>
              </a:rPr>
              <a:t> The computation of a (near) optimal microgrid control policy for </a:t>
            </a:r>
            <a:r>
              <a:rPr lang="en-US" sz="2200" dirty="0" smtClean="0">
                <a:latin typeface="Arial"/>
                <a:cs typeface="Arial"/>
              </a:rPr>
              <a:t>the </a:t>
            </a:r>
            <a:r>
              <a:rPr lang="en-US" sz="2200" dirty="0">
                <a:latin typeface="Arial"/>
                <a:cs typeface="Arial"/>
              </a:rPr>
              <a:t>battery power setting without </a:t>
            </a:r>
            <a:r>
              <a:rPr lang="en-US" sz="2200" dirty="0">
                <a:solidFill>
                  <a:srgbClr val="000000"/>
                </a:solidFill>
                <a:latin typeface="Arial"/>
                <a:cs typeface="Arial"/>
              </a:rPr>
              <a:t>any time-series as input data </a:t>
            </a:r>
            <a:r>
              <a:rPr lang="en-US" sz="2200" dirty="0">
                <a:latin typeface="Arial"/>
                <a:cs typeface="Arial"/>
              </a:rPr>
              <a:t>(e.g., weather, load, feed-in and purchase tariffs)</a:t>
            </a:r>
            <a:r>
              <a:rPr lang="en-US" sz="2200" dirty="0">
                <a:solidFill>
                  <a:srgbClr val="000000"/>
                </a:solidFill>
                <a:latin typeface="Arial"/>
                <a:cs typeface="Arial"/>
              </a:rPr>
              <a:t> as input</a:t>
            </a:r>
            <a:r>
              <a:rPr lang="en-US" sz="2200" dirty="0">
                <a:latin typeface="Arial"/>
                <a:cs typeface="Arial"/>
              </a:rPr>
              <a:t>, while also enabling bidding on the day-ahead market and accounting for the imbalance tariff imposed by the Transmission System Operator (TSO).</a:t>
            </a:r>
          </a:p>
        </p:txBody>
      </p:sp>
      <p:sp>
        <p:nvSpPr>
          <p:cNvPr id="2" name="Espace réservé du numéro de diapositive 1">
            <a:extLst>
              <a:ext uri="{FF2B5EF4-FFF2-40B4-BE49-F238E27FC236}">
                <a16:creationId xmlns:a16="http://schemas.microsoft.com/office/drawing/2014/main" id="{73C1509B-D990-3800-4882-2D69C9F72EFD}"/>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13</a:t>
            </a:fld>
            <a:endParaRPr lang="en-GB" dirty="0">
              <a:solidFill>
                <a:schemeClr val="tx1"/>
              </a:solidFill>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5B8A838F-1047-93A0-6770-FE52EDD765BB}"/>
              </a:ext>
            </a:extLst>
          </p:cNvPr>
          <p:cNvPicPr>
            <a:picLocks noChangeAspect="1"/>
          </p:cNvPicPr>
          <p:nvPr/>
        </p:nvPicPr>
        <p:blipFill>
          <a:blip r:embed="rId2"/>
          <a:stretch>
            <a:fillRect/>
          </a:stretch>
        </p:blipFill>
        <p:spPr>
          <a:xfrm>
            <a:off x="2782895" y="2734979"/>
            <a:ext cx="6626209" cy="3755621"/>
          </a:xfrm>
          <a:prstGeom prst="rect">
            <a:avLst/>
          </a:prstGeom>
        </p:spPr>
      </p:pic>
    </p:spTree>
    <p:extLst>
      <p:ext uri="{BB962C8B-B14F-4D97-AF65-F5344CB8AC3E}">
        <p14:creationId xmlns:p14="http://schemas.microsoft.com/office/powerpoint/2010/main" val="2334131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573FF40-8E56-71FA-73AE-8DF549E8B6AE}"/>
              </a:ext>
            </a:extLst>
          </p:cNvPr>
          <p:cNvSpPr txBox="1"/>
          <p:nvPr/>
        </p:nvSpPr>
        <p:spPr>
          <a:xfrm>
            <a:off x="413047" y="403979"/>
            <a:ext cx="11474153" cy="523220"/>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Complexity of day-ahead market interactions for the policy (1/2)</a:t>
            </a:r>
          </a:p>
        </p:txBody>
      </p:sp>
      <p:sp>
        <p:nvSpPr>
          <p:cNvPr id="3" name="Espace réservé du numéro de diapositive 1">
            <a:extLst>
              <a:ext uri="{FF2B5EF4-FFF2-40B4-BE49-F238E27FC236}">
                <a16:creationId xmlns:a16="http://schemas.microsoft.com/office/drawing/2014/main" id="{D4F7F204-C492-7D1F-08DF-4E1892FD0F67}"/>
              </a:ext>
            </a:extLst>
          </p:cNvPr>
          <p:cNvSpPr>
            <a:spLocks noGrp="1"/>
          </p:cNvSpPr>
          <p:nvPr>
            <p:ph type="sldNum" sz="quarter" idx="12"/>
          </p:nvPr>
        </p:nvSpPr>
        <p:spPr>
          <a:xfrm>
            <a:off x="11335396" y="9830836"/>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14</a:t>
            </a:fld>
            <a:endParaRPr lang="en-GB" dirty="0">
              <a:solidFill>
                <a:schemeClr val="tx1"/>
              </a:solidFill>
              <a:latin typeface="Arial" panose="020B0604020202020204" pitchFamily="34" charset="0"/>
              <a:cs typeface="Arial" panose="020B0604020202020204" pitchFamily="34" charset="0"/>
            </a:endParaRPr>
          </a:p>
        </p:txBody>
      </p:sp>
      <p:sp>
        <p:nvSpPr>
          <p:cNvPr id="66" name="ZoneTexte 65">
            <a:extLst>
              <a:ext uri="{FF2B5EF4-FFF2-40B4-BE49-F238E27FC236}">
                <a16:creationId xmlns:a16="http://schemas.microsoft.com/office/drawing/2014/main" id="{07FF3363-BCC4-88BF-5CAF-F6EA9BAEFE85}"/>
              </a:ext>
            </a:extLst>
          </p:cNvPr>
          <p:cNvSpPr txBox="1"/>
          <p:nvPr/>
        </p:nvSpPr>
        <p:spPr>
          <a:xfrm>
            <a:off x="39258" y="6451689"/>
            <a:ext cx="10761268" cy="276999"/>
          </a:xfrm>
          <a:prstGeom prst="rect">
            <a:avLst/>
          </a:prstGeom>
          <a:noFill/>
        </p:spPr>
        <p:txBody>
          <a:bodyPr wrap="square">
            <a:spAutoFit/>
          </a:bodyPr>
          <a:lstStyle/>
          <a:p>
            <a:r>
              <a:rPr lang="en-US" sz="1200" b="0" i="0" dirty="0">
                <a:solidFill>
                  <a:srgbClr val="1D1C1D"/>
                </a:solidFill>
                <a:effectLst/>
                <a:latin typeface="Arial" panose="020B0604020202020204" pitchFamily="34" charset="0"/>
                <a:cs typeface="Arial" panose="020B0604020202020204" pitchFamily="34" charset="0"/>
              </a:rPr>
              <a:t>*Bidding closes at noon</a:t>
            </a:r>
            <a:r>
              <a:rPr lang="en-US" sz="1200" b="0" i="0" dirty="0" smtClean="0">
                <a:solidFill>
                  <a:srgbClr val="1D1C1D"/>
                </a:solidFill>
                <a:effectLst/>
                <a:latin typeface="Arial" panose="020B0604020202020204" pitchFamily="34" charset="0"/>
                <a:cs typeface="Arial" panose="020B0604020202020204" pitchFamily="34" charset="0"/>
              </a:rPr>
              <a:t>.</a:t>
            </a:r>
            <a:endParaRPr lang="en-US" sz="1200" b="0" i="0" dirty="0">
              <a:solidFill>
                <a:srgbClr val="1D1C1D"/>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A7B0D06-A7A1-0B6A-693B-65773A3602B9}"/>
              </a:ext>
            </a:extLst>
          </p:cNvPr>
          <p:cNvSpPr/>
          <p:nvPr/>
        </p:nvSpPr>
        <p:spPr>
          <a:xfrm>
            <a:off x="561340" y="3942738"/>
            <a:ext cx="11069320" cy="220061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cxnSp>
        <p:nvCxnSpPr>
          <p:cNvPr id="15" name="Connecteur droit avec flèche 14">
            <a:extLst>
              <a:ext uri="{FF2B5EF4-FFF2-40B4-BE49-F238E27FC236}">
                <a16:creationId xmlns:a16="http://schemas.microsoft.com/office/drawing/2014/main" id="{83C21456-862A-FA1B-4B77-0FE5E8B608B1}"/>
              </a:ext>
            </a:extLst>
          </p:cNvPr>
          <p:cNvCxnSpPr>
            <a:cxnSpLocks/>
          </p:cNvCxnSpPr>
          <p:nvPr/>
        </p:nvCxnSpPr>
        <p:spPr>
          <a:xfrm>
            <a:off x="9512758" y="5019866"/>
            <a:ext cx="1716173" cy="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06030D0C-1545-227E-6B67-95C1951DA49C}"/>
              </a:ext>
            </a:extLst>
          </p:cNvPr>
          <p:cNvCxnSpPr>
            <a:cxnSpLocks/>
          </p:cNvCxnSpPr>
          <p:nvPr/>
        </p:nvCxnSpPr>
        <p:spPr>
          <a:xfrm>
            <a:off x="2267490" y="4901000"/>
            <a:ext cx="0" cy="27432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9092A2B0-315E-8754-B6FC-2C97652B3A04}"/>
              </a:ext>
            </a:extLst>
          </p:cNvPr>
          <p:cNvCxnSpPr>
            <a:cxnSpLocks/>
          </p:cNvCxnSpPr>
          <p:nvPr/>
        </p:nvCxnSpPr>
        <p:spPr>
          <a:xfrm>
            <a:off x="2953290" y="4901000"/>
            <a:ext cx="0" cy="27432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Connecteur droit avec flèche 21">
            <a:extLst>
              <a:ext uri="{FF2B5EF4-FFF2-40B4-BE49-F238E27FC236}">
                <a16:creationId xmlns:a16="http://schemas.microsoft.com/office/drawing/2014/main" id="{8BEAD6E2-4392-7B2F-E1B4-C318097E1897}"/>
              </a:ext>
            </a:extLst>
          </p:cNvPr>
          <p:cNvCxnSpPr>
            <a:cxnSpLocks/>
          </p:cNvCxnSpPr>
          <p:nvPr/>
        </p:nvCxnSpPr>
        <p:spPr>
          <a:xfrm>
            <a:off x="3293610" y="5038160"/>
            <a:ext cx="597342" cy="0"/>
          </a:xfrm>
          <a:prstGeom prst="straightConnector1">
            <a:avLst/>
          </a:prstGeom>
          <a:ln w="127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Connecteur droit 25">
            <a:extLst>
              <a:ext uri="{FF2B5EF4-FFF2-40B4-BE49-F238E27FC236}">
                <a16:creationId xmlns:a16="http://schemas.microsoft.com/office/drawing/2014/main" id="{6227DEBF-8D96-75C1-45FA-AEA9DD72AF33}"/>
              </a:ext>
            </a:extLst>
          </p:cNvPr>
          <p:cNvCxnSpPr>
            <a:cxnSpLocks/>
          </p:cNvCxnSpPr>
          <p:nvPr/>
        </p:nvCxnSpPr>
        <p:spPr>
          <a:xfrm>
            <a:off x="1594911" y="5038160"/>
            <a:ext cx="164725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ABA47487-6672-B40C-D12F-F09D5AA0549D}"/>
              </a:ext>
            </a:extLst>
          </p:cNvPr>
          <p:cNvCxnSpPr>
            <a:cxnSpLocks/>
          </p:cNvCxnSpPr>
          <p:nvPr/>
        </p:nvCxnSpPr>
        <p:spPr>
          <a:xfrm>
            <a:off x="5599044" y="4890458"/>
            <a:ext cx="0" cy="27432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Connecteur droit 33">
            <a:extLst>
              <a:ext uri="{FF2B5EF4-FFF2-40B4-BE49-F238E27FC236}">
                <a16:creationId xmlns:a16="http://schemas.microsoft.com/office/drawing/2014/main" id="{32801EF6-A638-489E-F744-CB4B998F009B}"/>
              </a:ext>
            </a:extLst>
          </p:cNvPr>
          <p:cNvCxnSpPr>
            <a:cxnSpLocks/>
          </p:cNvCxnSpPr>
          <p:nvPr/>
        </p:nvCxnSpPr>
        <p:spPr>
          <a:xfrm>
            <a:off x="6032939" y="5038471"/>
            <a:ext cx="1016838"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Connecteur droit 37">
            <a:extLst>
              <a:ext uri="{FF2B5EF4-FFF2-40B4-BE49-F238E27FC236}">
                <a16:creationId xmlns:a16="http://schemas.microsoft.com/office/drawing/2014/main" id="{9B07A010-EC2E-52CC-4FDA-499F43A775E6}"/>
              </a:ext>
            </a:extLst>
          </p:cNvPr>
          <p:cNvCxnSpPr>
            <a:cxnSpLocks/>
          </p:cNvCxnSpPr>
          <p:nvPr/>
        </p:nvCxnSpPr>
        <p:spPr>
          <a:xfrm>
            <a:off x="10652285" y="4882706"/>
            <a:ext cx="0" cy="27432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4" name="ZoneTexte 43">
            <a:extLst>
              <a:ext uri="{FF2B5EF4-FFF2-40B4-BE49-F238E27FC236}">
                <a16:creationId xmlns:a16="http://schemas.microsoft.com/office/drawing/2014/main" id="{8B7F6606-C605-B074-9145-5D14F634B116}"/>
              </a:ext>
            </a:extLst>
          </p:cNvPr>
          <p:cNvSpPr txBox="1"/>
          <p:nvPr/>
        </p:nvSpPr>
        <p:spPr>
          <a:xfrm>
            <a:off x="1407190" y="5276166"/>
            <a:ext cx="348011"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0</a:t>
            </a:r>
          </a:p>
        </p:txBody>
      </p:sp>
      <p:sp>
        <p:nvSpPr>
          <p:cNvPr id="46" name="ZoneTexte 45">
            <a:extLst>
              <a:ext uri="{FF2B5EF4-FFF2-40B4-BE49-F238E27FC236}">
                <a16:creationId xmlns:a16="http://schemas.microsoft.com/office/drawing/2014/main" id="{564EF988-5FB0-2036-9648-90FEFC5BE7A1}"/>
              </a:ext>
            </a:extLst>
          </p:cNvPr>
          <p:cNvSpPr txBox="1"/>
          <p:nvPr/>
        </p:nvSpPr>
        <p:spPr>
          <a:xfrm>
            <a:off x="844794" y="4125522"/>
            <a:ext cx="1500233" cy="523220"/>
          </a:xfrm>
          <a:prstGeom prst="rect">
            <a:avLst/>
          </a:prstGeom>
          <a:noFill/>
        </p:spPr>
        <p:txBody>
          <a:bodyPr wrap="square">
            <a:spAutoFit/>
          </a:bodyPr>
          <a:lstStyle/>
          <a:p>
            <a:pPr algn="ctr"/>
            <a:r>
              <a:rPr lang="en-GB" sz="1400" dirty="0">
                <a:latin typeface="Arial" panose="020B0604020202020204" pitchFamily="34" charset="0"/>
                <a:cs typeface="Arial" panose="020B0604020202020204" pitchFamily="34" charset="0"/>
              </a:rPr>
              <a:t>Beginning of the</a:t>
            </a:r>
          </a:p>
          <a:p>
            <a:pPr algn="ctr"/>
            <a:r>
              <a:rPr lang="en-GB" sz="1400" dirty="0">
                <a:latin typeface="Arial" panose="020B0604020202020204" pitchFamily="34" charset="0"/>
                <a:cs typeface="Arial" panose="020B0604020202020204" pitchFamily="34" charset="0"/>
              </a:rPr>
              <a:t>first market day</a:t>
            </a:r>
          </a:p>
        </p:txBody>
      </p:sp>
      <p:sp>
        <p:nvSpPr>
          <p:cNvPr id="48" name="ZoneTexte 47">
            <a:extLst>
              <a:ext uri="{FF2B5EF4-FFF2-40B4-BE49-F238E27FC236}">
                <a16:creationId xmlns:a16="http://schemas.microsoft.com/office/drawing/2014/main" id="{B2E293F2-80D7-C928-763D-583961C861E6}"/>
              </a:ext>
            </a:extLst>
          </p:cNvPr>
          <p:cNvSpPr txBox="1"/>
          <p:nvPr/>
        </p:nvSpPr>
        <p:spPr>
          <a:xfrm>
            <a:off x="2092989" y="5281524"/>
            <a:ext cx="348011"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1</a:t>
            </a:r>
          </a:p>
        </p:txBody>
      </p:sp>
      <p:sp>
        <p:nvSpPr>
          <p:cNvPr id="51" name="ZoneTexte 50">
            <a:extLst>
              <a:ext uri="{FF2B5EF4-FFF2-40B4-BE49-F238E27FC236}">
                <a16:creationId xmlns:a16="http://schemas.microsoft.com/office/drawing/2014/main" id="{967E1359-DC18-6DCE-5CD6-D5E166DB7435}"/>
              </a:ext>
            </a:extLst>
          </p:cNvPr>
          <p:cNvSpPr txBox="1"/>
          <p:nvPr/>
        </p:nvSpPr>
        <p:spPr>
          <a:xfrm>
            <a:off x="3470636" y="5366870"/>
            <a:ext cx="2267637"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47</a:t>
            </a:r>
          </a:p>
          <a:p>
            <a:pPr algn="ctr"/>
            <a:r>
              <a:rPr lang="en-GB" dirty="0">
                <a:latin typeface="Arial" panose="020B0604020202020204" pitchFamily="34" charset="0"/>
                <a:cs typeface="Arial" panose="020B0604020202020204" pitchFamily="34" charset="0"/>
              </a:rPr>
              <a:t>(12 x 4 - 1)*</a:t>
            </a:r>
          </a:p>
        </p:txBody>
      </p:sp>
      <mc:AlternateContent xmlns:mc="http://schemas.openxmlformats.org/markup-compatibility/2006" xmlns:a14="http://schemas.microsoft.com/office/drawing/2010/main">
        <mc:Choice Requires="a14">
          <p:sp>
            <p:nvSpPr>
              <p:cNvPr id="53" name="ZoneTexte 52">
                <a:extLst>
                  <a:ext uri="{FF2B5EF4-FFF2-40B4-BE49-F238E27FC236}">
                    <a16:creationId xmlns:a16="http://schemas.microsoft.com/office/drawing/2014/main" id="{C59E530F-D0DD-47F4-BD86-3D060F78AB1D}"/>
                  </a:ext>
                </a:extLst>
              </p:cNvPr>
              <p:cNvSpPr txBox="1"/>
              <p:nvPr/>
            </p:nvSpPr>
            <p:spPr>
              <a:xfrm>
                <a:off x="6988687" y="5374489"/>
                <a:ext cx="2267637"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47 + </a:t>
                </a:r>
                <a14:m>
                  <m:oMath xmlns:m="http://schemas.openxmlformats.org/officeDocument/2006/math">
                    <m:r>
                      <a:rPr lang="fr-BE" b="0" i="1" smtClean="0">
                        <a:latin typeface="Cambria Math" panose="02040503050406030204" pitchFamily="18" charset="0"/>
                        <a:cs typeface="Arial" panose="020B0604020202020204" pitchFamily="34" charset="0"/>
                      </a:rPr>
                      <m:t>𝑘</m:t>
                    </m:r>
                  </m:oMath>
                </a14:m>
                <a:r>
                  <a:rPr lang="en-GB" dirty="0">
                    <a:latin typeface="Arial" panose="020B0604020202020204" pitchFamily="34" charset="0"/>
                    <a:cs typeface="Arial" panose="020B0604020202020204" pitchFamily="34" charset="0"/>
                  </a:rPr>
                  <a:t> x 96,</a:t>
                </a:r>
              </a:p>
              <a:p>
                <a:pPr algn="ctr"/>
                <a14:m>
                  <m:oMathPara xmlns:m="http://schemas.openxmlformats.org/officeDocument/2006/math">
                    <m:oMathParaPr>
                      <m:jc m:val="centerGroup"/>
                    </m:oMathParaPr>
                    <m:oMath xmlns:m="http://schemas.openxmlformats.org/officeDocument/2006/math">
                      <m:r>
                        <a:rPr lang="fr-BE" i="1">
                          <a:latin typeface="Cambria Math" panose="02040503050406030204" pitchFamily="18" charset="0"/>
                          <a:cs typeface="Arial" panose="020B0604020202020204" pitchFamily="34" charset="0"/>
                        </a:rPr>
                        <m:t>𝑘</m:t>
                      </m:r>
                      <m:r>
                        <m:rPr>
                          <m:nor/>
                        </m:rPr>
                        <a:rPr lang="fr-BE" b="0" i="0" smtClean="0">
                          <a:latin typeface="Arial" panose="020B0604020202020204" pitchFamily="34" charset="0"/>
                          <a:ea typeface="Cambria Math" panose="02040503050406030204" pitchFamily="18" charset="0"/>
                          <a:cs typeface="Arial" panose="020B0604020202020204" pitchFamily="34" charset="0"/>
                        </a:rPr>
                        <m:t>∈ </m:t>
                      </m:r>
                      <m:r>
                        <m:rPr>
                          <m:nor/>
                        </m:rPr>
                        <a:rPr lang="fr-BE" b="0" i="0" smtClean="0">
                          <a:latin typeface="Arial" panose="020B0604020202020204" pitchFamily="34" charset="0"/>
                          <a:ea typeface="Cambria Math" panose="02040503050406030204" pitchFamily="18" charset="0"/>
                          <a:cs typeface="Arial" panose="020B0604020202020204" pitchFamily="34" charset="0"/>
                        </a:rPr>
                        <m:t>{</m:t>
                      </m:r>
                      <m:r>
                        <m:rPr>
                          <m:nor/>
                        </m:rPr>
                        <a:rPr lang="fr-BE" b="0" i="0" smtClean="0">
                          <a:latin typeface="Arial" panose="020B0604020202020204" pitchFamily="34" charset="0"/>
                          <a:ea typeface="Cambria Math" panose="02040503050406030204" pitchFamily="18" charset="0"/>
                          <a:cs typeface="Arial" panose="020B0604020202020204" pitchFamily="34" charset="0"/>
                        </a:rPr>
                        <m:t>1</m:t>
                      </m:r>
                      <m:r>
                        <m:rPr>
                          <m:nor/>
                        </m:rPr>
                        <a:rPr lang="fr-BE" b="0" i="0" smtClean="0">
                          <a:latin typeface="Arial" panose="020B0604020202020204" pitchFamily="34" charset="0"/>
                          <a:ea typeface="Cambria Math" panose="02040503050406030204" pitchFamily="18" charset="0"/>
                          <a:cs typeface="Arial" panose="020B0604020202020204" pitchFamily="34" charset="0"/>
                        </a:rPr>
                        <m:t>, </m:t>
                      </m:r>
                      <m:r>
                        <m:rPr>
                          <m:nor/>
                        </m:rPr>
                        <a:rPr lang="fr-BE" b="0" i="0" smtClean="0">
                          <a:latin typeface="Arial" panose="020B0604020202020204" pitchFamily="34" charset="0"/>
                          <a:ea typeface="Cambria Math" panose="02040503050406030204" pitchFamily="18" charset="0"/>
                          <a:cs typeface="Arial" panose="020B0604020202020204" pitchFamily="34" charset="0"/>
                        </a:rPr>
                        <m:t>2</m:t>
                      </m:r>
                      <m:r>
                        <m:rPr>
                          <m:nor/>
                        </m:rPr>
                        <a:rPr lang="fr-BE" b="0" i="0" smtClean="0">
                          <a:latin typeface="Arial" panose="020B0604020202020204" pitchFamily="34" charset="0"/>
                          <a:ea typeface="Cambria Math" panose="02040503050406030204" pitchFamily="18" charset="0"/>
                          <a:cs typeface="Arial" panose="020B0604020202020204" pitchFamily="34" charset="0"/>
                        </a:rPr>
                        <m:t>, ...}</m:t>
                      </m:r>
                    </m:oMath>
                  </m:oMathPara>
                </a14:m>
                <a:endParaRPr lang="en-GB" dirty="0">
                  <a:latin typeface="Arial" panose="020B0604020202020204" pitchFamily="34" charset="0"/>
                  <a:cs typeface="Arial" panose="020B0604020202020204" pitchFamily="34" charset="0"/>
                </a:endParaRPr>
              </a:p>
            </p:txBody>
          </p:sp>
        </mc:Choice>
        <mc:Fallback xmlns="">
          <p:sp>
            <p:nvSpPr>
              <p:cNvPr id="53" name="ZoneTexte 52">
                <a:extLst>
                  <a:ext uri="{FF2B5EF4-FFF2-40B4-BE49-F238E27FC236}">
                    <a16:creationId xmlns:a16="http://schemas.microsoft.com/office/drawing/2014/main" id="{C59E530F-D0DD-47F4-BD86-3D060F78AB1D}"/>
                  </a:ext>
                </a:extLst>
              </p:cNvPr>
              <p:cNvSpPr txBox="1">
                <a:spLocks noRot="1" noChangeAspect="1" noMove="1" noResize="1" noEditPoints="1" noAdjustHandles="1" noChangeArrowheads="1" noChangeShapeType="1" noTextEdit="1"/>
              </p:cNvSpPr>
              <p:nvPr/>
            </p:nvSpPr>
            <p:spPr>
              <a:xfrm>
                <a:off x="6988687" y="5374489"/>
                <a:ext cx="2267637" cy="646331"/>
              </a:xfrm>
              <a:prstGeom prst="rect">
                <a:avLst/>
              </a:prstGeom>
              <a:blipFill>
                <a:blip r:embed="rId3"/>
                <a:stretch>
                  <a:fillRect t="-5660" b="-7547"/>
                </a:stretch>
              </a:blipFill>
            </p:spPr>
            <p:txBody>
              <a:bodyPr/>
              <a:lstStyle/>
              <a:p>
                <a:r>
                  <a:rPr lang="en-US">
                    <a:noFill/>
                  </a:rPr>
                  <a:t> </a:t>
                </a:r>
              </a:p>
            </p:txBody>
          </p:sp>
        </mc:Fallback>
      </mc:AlternateContent>
      <p:sp>
        <p:nvSpPr>
          <p:cNvPr id="57" name="ZoneTexte 56">
            <a:extLst>
              <a:ext uri="{FF2B5EF4-FFF2-40B4-BE49-F238E27FC236}">
                <a16:creationId xmlns:a16="http://schemas.microsoft.com/office/drawing/2014/main" id="{60FC24CB-2464-F814-DCA1-51C310D02D80}"/>
              </a:ext>
            </a:extLst>
          </p:cNvPr>
          <p:cNvSpPr txBox="1"/>
          <p:nvPr/>
        </p:nvSpPr>
        <p:spPr>
          <a:xfrm>
            <a:off x="3653152" y="4121522"/>
            <a:ext cx="1902607" cy="523220"/>
          </a:xfrm>
          <a:prstGeom prst="rect">
            <a:avLst/>
          </a:prstGeom>
          <a:noFill/>
        </p:spPr>
        <p:txBody>
          <a:bodyPr wrap="square">
            <a:spAutoFit/>
          </a:bodyPr>
          <a:lstStyle/>
          <a:p>
            <a:pPr algn="ctr"/>
            <a:r>
              <a:rPr lang="en-GB" sz="1400" dirty="0">
                <a:latin typeface="Arial" panose="020B0604020202020204" pitchFamily="34" charset="0"/>
                <a:cs typeface="Arial" panose="020B0604020202020204" pitchFamily="34" charset="0"/>
              </a:rPr>
              <a:t>Closing of the</a:t>
            </a:r>
          </a:p>
          <a:p>
            <a:pPr algn="ctr"/>
            <a:r>
              <a:rPr lang="en-GB" sz="1400" dirty="0">
                <a:latin typeface="Arial" panose="020B0604020202020204" pitchFamily="34" charset="0"/>
                <a:cs typeface="Arial" panose="020B0604020202020204" pitchFamily="34" charset="0"/>
              </a:rPr>
              <a:t>day-ahead market</a:t>
            </a:r>
          </a:p>
        </p:txBody>
      </p:sp>
      <p:sp>
        <p:nvSpPr>
          <p:cNvPr id="60" name="ZoneTexte 59">
            <a:extLst>
              <a:ext uri="{FF2B5EF4-FFF2-40B4-BE49-F238E27FC236}">
                <a16:creationId xmlns:a16="http://schemas.microsoft.com/office/drawing/2014/main" id="{58F620A7-C2E0-8AFE-AE17-2A4CD55A1868}"/>
              </a:ext>
            </a:extLst>
          </p:cNvPr>
          <p:cNvSpPr txBox="1"/>
          <p:nvPr/>
        </p:nvSpPr>
        <p:spPr>
          <a:xfrm>
            <a:off x="5419892" y="4117326"/>
            <a:ext cx="1803384" cy="523220"/>
          </a:xfrm>
          <a:prstGeom prst="rect">
            <a:avLst/>
          </a:prstGeom>
          <a:noFill/>
        </p:spPr>
        <p:txBody>
          <a:bodyPr wrap="square">
            <a:spAutoFit/>
          </a:bodyPr>
          <a:lstStyle/>
          <a:p>
            <a:pPr algn="ctr"/>
            <a:r>
              <a:rPr lang="en-GB" sz="1400" dirty="0">
                <a:latin typeface="Arial" panose="020B0604020202020204" pitchFamily="34" charset="0"/>
                <a:cs typeface="Arial" panose="020B0604020202020204" pitchFamily="34" charset="0"/>
              </a:rPr>
              <a:t>New</a:t>
            </a:r>
          </a:p>
          <a:p>
            <a:pPr algn="ctr"/>
            <a:r>
              <a:rPr lang="en-GB" sz="1400" dirty="0">
                <a:latin typeface="Arial" panose="020B0604020202020204" pitchFamily="34" charset="0"/>
                <a:cs typeface="Arial" panose="020B0604020202020204" pitchFamily="34" charset="0"/>
              </a:rPr>
              <a:t>market day</a:t>
            </a:r>
          </a:p>
        </p:txBody>
      </p:sp>
      <p:sp>
        <p:nvSpPr>
          <p:cNvPr id="69" name="ZoneTexte 68">
            <a:extLst>
              <a:ext uri="{FF2B5EF4-FFF2-40B4-BE49-F238E27FC236}">
                <a16:creationId xmlns:a16="http://schemas.microsoft.com/office/drawing/2014/main" id="{7CF01436-5386-884B-929B-28A1CA59EB5C}"/>
              </a:ext>
            </a:extLst>
          </p:cNvPr>
          <p:cNvSpPr txBox="1"/>
          <p:nvPr/>
        </p:nvSpPr>
        <p:spPr>
          <a:xfrm>
            <a:off x="5296180" y="5387035"/>
            <a:ext cx="2050807" cy="369332"/>
          </a:xfrm>
          <a:prstGeom prst="rect">
            <a:avLst/>
          </a:prstGeom>
          <a:noFill/>
        </p:spPr>
        <p:txBody>
          <a:bodyPr wrap="square" rtlCol="0">
            <a:spAutoFit/>
          </a:bodyPr>
          <a:lstStyle/>
          <a:p>
            <a:pPr algn="ctr"/>
            <a:r>
              <a:rPr lang="en-GB" dirty="0" smtClean="0">
                <a:latin typeface="Arial" panose="020B0604020202020204" pitchFamily="34" charset="0"/>
                <a:cs typeface="Arial" panose="020B0604020202020204" pitchFamily="34" charset="0"/>
              </a:rPr>
              <a:t>95</a:t>
            </a:r>
            <a:endParaRPr lang="en-GB" dirty="0">
              <a:latin typeface="Arial" panose="020B0604020202020204" pitchFamily="34" charset="0"/>
              <a:cs typeface="Arial" panose="020B0604020202020204" pitchFamily="34" charset="0"/>
            </a:endParaRPr>
          </a:p>
        </p:txBody>
      </p:sp>
      <p:cxnSp>
        <p:nvCxnSpPr>
          <p:cNvPr id="73" name="Connecteur droit avec flèche 72">
            <a:extLst>
              <a:ext uri="{FF2B5EF4-FFF2-40B4-BE49-F238E27FC236}">
                <a16:creationId xmlns:a16="http://schemas.microsoft.com/office/drawing/2014/main" id="{E52C1E1B-D2E3-C74F-F480-F37A52E0C7B0}"/>
              </a:ext>
            </a:extLst>
          </p:cNvPr>
          <p:cNvCxnSpPr>
            <a:cxnSpLocks/>
          </p:cNvCxnSpPr>
          <p:nvPr/>
        </p:nvCxnSpPr>
        <p:spPr>
          <a:xfrm>
            <a:off x="8868563" y="5025614"/>
            <a:ext cx="597342" cy="0"/>
          </a:xfrm>
          <a:prstGeom prst="straightConnector1">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8" name="Accolade fermante 77">
            <a:extLst>
              <a:ext uri="{FF2B5EF4-FFF2-40B4-BE49-F238E27FC236}">
                <a16:creationId xmlns:a16="http://schemas.microsoft.com/office/drawing/2014/main" id="{E9BEA2A7-40E8-09EF-8E47-2D08E36B9C85}"/>
              </a:ext>
            </a:extLst>
          </p:cNvPr>
          <p:cNvSpPr/>
          <p:nvPr/>
        </p:nvSpPr>
        <p:spPr>
          <a:xfrm rot="16200000">
            <a:off x="7989363" y="3080890"/>
            <a:ext cx="254382" cy="3453529"/>
          </a:xfrm>
          <a:prstGeom prst="rightBrace">
            <a:avLst>
              <a:gd name="adj1" fmla="val 83697"/>
              <a:gd name="adj2" fmla="val 49779"/>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84" name="ZoneTexte 83">
            <a:extLst>
              <a:ext uri="{FF2B5EF4-FFF2-40B4-BE49-F238E27FC236}">
                <a16:creationId xmlns:a16="http://schemas.microsoft.com/office/drawing/2014/main" id="{B1FFF814-C11E-ACCE-DB5F-E54BC26554E0}"/>
              </a:ext>
            </a:extLst>
          </p:cNvPr>
          <p:cNvSpPr txBox="1"/>
          <p:nvPr/>
        </p:nvSpPr>
        <p:spPr>
          <a:xfrm>
            <a:off x="7051002" y="4105431"/>
            <a:ext cx="2131103" cy="523220"/>
          </a:xfrm>
          <a:prstGeom prst="rect">
            <a:avLst/>
          </a:prstGeom>
          <a:noFill/>
        </p:spPr>
        <p:txBody>
          <a:bodyPr wrap="square">
            <a:spAutoFit/>
          </a:bodyPr>
          <a:lstStyle/>
          <a:p>
            <a:pPr algn="ctr"/>
            <a:r>
              <a:rPr lang="en-GB" sz="1400" dirty="0">
                <a:latin typeface="Arial" panose="020B0604020202020204" pitchFamily="34" charset="0"/>
                <a:cs typeface="Arial" panose="020B0604020202020204" pitchFamily="34" charset="0"/>
              </a:rPr>
              <a:t>Quantities </a:t>
            </a:r>
            <a:r>
              <a:rPr lang="en-GB" sz="1400" dirty="0" smtClean="0">
                <a:latin typeface="Arial" panose="020B0604020202020204" pitchFamily="34" charset="0"/>
                <a:cs typeface="Arial" panose="020B0604020202020204" pitchFamily="34" charset="0"/>
              </a:rPr>
              <a:t> traded on the day-ahead market</a:t>
            </a:r>
            <a:endParaRPr lang="en-GB" sz="1400" dirty="0">
              <a:latin typeface="Arial" panose="020B0604020202020204" pitchFamily="34" charset="0"/>
              <a:cs typeface="Arial" panose="020B0604020202020204" pitchFamily="34" charset="0"/>
            </a:endParaRPr>
          </a:p>
        </p:txBody>
      </p:sp>
      <p:cxnSp>
        <p:nvCxnSpPr>
          <p:cNvPr id="92" name="Connecteur droit 91">
            <a:extLst>
              <a:ext uri="{FF2B5EF4-FFF2-40B4-BE49-F238E27FC236}">
                <a16:creationId xmlns:a16="http://schemas.microsoft.com/office/drawing/2014/main" id="{33F6E48C-F764-30CA-F0C9-DF976A9D5651}"/>
              </a:ext>
            </a:extLst>
          </p:cNvPr>
          <p:cNvCxnSpPr>
            <a:cxnSpLocks/>
          </p:cNvCxnSpPr>
          <p:nvPr/>
        </p:nvCxnSpPr>
        <p:spPr>
          <a:xfrm>
            <a:off x="4604456" y="4901000"/>
            <a:ext cx="0" cy="27432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Connecteur droit 92">
            <a:extLst>
              <a:ext uri="{FF2B5EF4-FFF2-40B4-BE49-F238E27FC236}">
                <a16:creationId xmlns:a16="http://schemas.microsoft.com/office/drawing/2014/main" id="{75A4CAE7-37C2-0FB0-2DCE-81D1EAE81425}"/>
              </a:ext>
            </a:extLst>
          </p:cNvPr>
          <p:cNvCxnSpPr>
            <a:cxnSpLocks/>
          </p:cNvCxnSpPr>
          <p:nvPr/>
        </p:nvCxnSpPr>
        <p:spPr>
          <a:xfrm>
            <a:off x="4966406" y="4884710"/>
            <a:ext cx="0" cy="27432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Connecteur droit avec flèche 93">
            <a:extLst>
              <a:ext uri="{FF2B5EF4-FFF2-40B4-BE49-F238E27FC236}">
                <a16:creationId xmlns:a16="http://schemas.microsoft.com/office/drawing/2014/main" id="{ECE2688E-93E5-4B30-E0C8-D41DD3D28F01}"/>
              </a:ext>
            </a:extLst>
          </p:cNvPr>
          <p:cNvCxnSpPr>
            <a:cxnSpLocks/>
          </p:cNvCxnSpPr>
          <p:nvPr/>
        </p:nvCxnSpPr>
        <p:spPr>
          <a:xfrm>
            <a:off x="5630576" y="5038160"/>
            <a:ext cx="597342" cy="0"/>
          </a:xfrm>
          <a:prstGeom prst="straightConnector1">
            <a:avLst/>
          </a:prstGeom>
          <a:ln w="127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5" name="Connecteur droit 94">
            <a:extLst>
              <a:ext uri="{FF2B5EF4-FFF2-40B4-BE49-F238E27FC236}">
                <a16:creationId xmlns:a16="http://schemas.microsoft.com/office/drawing/2014/main" id="{6DC3C6A1-2D4F-4FFF-CF4E-9D77BA4F830B}"/>
              </a:ext>
            </a:extLst>
          </p:cNvPr>
          <p:cNvCxnSpPr>
            <a:cxnSpLocks/>
          </p:cNvCxnSpPr>
          <p:nvPr/>
        </p:nvCxnSpPr>
        <p:spPr>
          <a:xfrm>
            <a:off x="3911036" y="5038160"/>
            <a:ext cx="168321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Connecteur droit avec flèche 101">
            <a:extLst>
              <a:ext uri="{FF2B5EF4-FFF2-40B4-BE49-F238E27FC236}">
                <a16:creationId xmlns:a16="http://schemas.microsoft.com/office/drawing/2014/main" id="{645CED91-7A1A-6FC2-37AC-61B0D784F739}"/>
              </a:ext>
            </a:extLst>
          </p:cNvPr>
          <p:cNvCxnSpPr>
            <a:cxnSpLocks/>
          </p:cNvCxnSpPr>
          <p:nvPr/>
        </p:nvCxnSpPr>
        <p:spPr>
          <a:xfrm>
            <a:off x="7123015" y="5038160"/>
            <a:ext cx="597342" cy="0"/>
          </a:xfrm>
          <a:prstGeom prst="straightConnector1">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4" name="Connecteur droit 103">
            <a:extLst>
              <a:ext uri="{FF2B5EF4-FFF2-40B4-BE49-F238E27FC236}">
                <a16:creationId xmlns:a16="http://schemas.microsoft.com/office/drawing/2014/main" id="{0906817D-07D5-F0FC-FEC9-35C28038B845}"/>
              </a:ext>
            </a:extLst>
          </p:cNvPr>
          <p:cNvCxnSpPr>
            <a:cxnSpLocks/>
          </p:cNvCxnSpPr>
          <p:nvPr/>
        </p:nvCxnSpPr>
        <p:spPr>
          <a:xfrm>
            <a:off x="7737765" y="5038160"/>
            <a:ext cx="1016838"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Connecteur droit 90">
            <a:extLst>
              <a:ext uri="{FF2B5EF4-FFF2-40B4-BE49-F238E27FC236}">
                <a16:creationId xmlns:a16="http://schemas.microsoft.com/office/drawing/2014/main" id="{AA2F557B-6B58-AC9F-1135-9EA2207DA8C1}"/>
              </a:ext>
            </a:extLst>
          </p:cNvPr>
          <p:cNvCxnSpPr>
            <a:cxnSpLocks/>
          </p:cNvCxnSpPr>
          <p:nvPr/>
        </p:nvCxnSpPr>
        <p:spPr>
          <a:xfrm>
            <a:off x="4604456" y="4677729"/>
            <a:ext cx="0" cy="591841"/>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E7409851-D69F-D7A3-EE38-465573AD1242}"/>
              </a:ext>
            </a:extLst>
          </p:cNvPr>
          <p:cNvCxnSpPr>
            <a:cxnSpLocks/>
          </p:cNvCxnSpPr>
          <p:nvPr/>
        </p:nvCxnSpPr>
        <p:spPr>
          <a:xfrm>
            <a:off x="9911523" y="4674558"/>
            <a:ext cx="0" cy="591841"/>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0753F212-F8DC-7AB8-F036-42E4E76C4010}"/>
                  </a:ext>
                </a:extLst>
              </p:cNvPr>
              <p:cNvSpPr txBox="1"/>
              <p:nvPr/>
            </p:nvSpPr>
            <p:spPr>
              <a:xfrm>
                <a:off x="413047" y="1051405"/>
                <a:ext cx="11217613" cy="2554545"/>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In Case 3, no longer are there feed-in and purchase tariffs; the microgrid interacts directly with the day-ahead market. </a:t>
                </a:r>
                <a:r>
                  <a:rPr lang="en-US" sz="2200" dirty="0">
                    <a:solidFill>
                      <a:srgbClr val="000000"/>
                    </a:solidFill>
                    <a:latin typeface="Arial" panose="020B0604020202020204" pitchFamily="34" charset="0"/>
                    <a:cs typeface="Arial" panose="020B0604020202020204" pitchFamily="34" charset="0"/>
                  </a:rPr>
                  <a:t>This requires submitting at each </a:t>
                </a:r>
                <a14:m>
                  <m:oMath xmlns:m="http://schemas.openxmlformats.org/officeDocument/2006/math">
                    <m:r>
                      <a:rPr lang="fr-BE" sz="2200" b="0" i="1" smtClean="0">
                        <a:latin typeface="Cambria Math" panose="02040503050406030204" pitchFamily="18" charset="0"/>
                      </a:rPr>
                      <m:t>𝑡</m:t>
                    </m:r>
                    <m:r>
                      <a:rPr lang="fr-BE" sz="2200" b="0" i="1" smtClean="0">
                        <a:latin typeface="Cambria Math" panose="02040503050406030204" pitchFamily="18" charset="0"/>
                      </a:rPr>
                      <m:t>=</m:t>
                    </m:r>
                    <m:r>
                      <m:rPr>
                        <m:nor/>
                      </m:rPr>
                      <a:rPr lang="fr-BE" sz="2200" b="0" i="0" smtClean="0">
                        <a:latin typeface="Arial" panose="020B0604020202020204" pitchFamily="34" charset="0"/>
                        <a:cs typeface="Arial" panose="020B0604020202020204" pitchFamily="34" charset="0"/>
                      </a:rPr>
                      <m:t>47</m:t>
                    </m:r>
                    <m:r>
                      <a:rPr lang="fr-BE" sz="2200" b="0" i="1" smtClean="0">
                        <a:latin typeface="Cambria Math" panose="02040503050406030204" pitchFamily="18" charset="0"/>
                      </a:rPr>
                      <m:t>+</m:t>
                    </m:r>
                    <m:r>
                      <a:rPr lang="fr-BE" sz="2200" b="0" i="1" smtClean="0">
                        <a:latin typeface="Cambria Math" panose="02040503050406030204" pitchFamily="18" charset="0"/>
                      </a:rPr>
                      <m:t>𝑘</m:t>
                    </m:r>
                    <m:r>
                      <a:rPr lang="fr-BE" sz="2200" b="0" i="1" smtClean="0">
                        <a:latin typeface="Cambria Math" panose="02040503050406030204" pitchFamily="18" charset="0"/>
                        <a:ea typeface="Cambria Math" panose="02040503050406030204" pitchFamily="18" charset="0"/>
                      </a:rPr>
                      <m:t>×</m:t>
                    </m:r>
                    <m:r>
                      <m:rPr>
                        <m:nor/>
                      </m:rPr>
                      <a:rPr lang="fr-BE" sz="2200" b="0" i="0" smtClean="0">
                        <a:latin typeface="Arial" panose="020B0604020202020204" pitchFamily="34" charset="0"/>
                        <a:ea typeface="Cambria Math" panose="02040503050406030204" pitchFamily="18" charset="0"/>
                        <a:cs typeface="Arial" panose="020B0604020202020204" pitchFamily="34" charset="0"/>
                      </a:rPr>
                      <m:t>96</m:t>
                    </m:r>
                    <m:r>
                      <a:rPr lang="fr-BE" sz="2200" b="0" i="1" smtClean="0">
                        <a:latin typeface="Cambria Math" panose="02040503050406030204" pitchFamily="18" charset="0"/>
                        <a:ea typeface="Cambria Math" panose="02040503050406030204" pitchFamily="18" charset="0"/>
                      </a:rPr>
                      <m:t>, </m:t>
                    </m:r>
                    <m:r>
                      <a:rPr lang="fr-BE" sz="2200" b="0" i="1" smtClean="0">
                        <a:latin typeface="Cambria Math" panose="02040503050406030204" pitchFamily="18" charset="0"/>
                        <a:ea typeface="Cambria Math" panose="02040503050406030204" pitchFamily="18" charset="0"/>
                      </a:rPr>
                      <m:t>𝑘</m:t>
                    </m:r>
                    <m:r>
                      <a:rPr lang="fr-BE" sz="2200" b="0" i="1" smtClean="0">
                        <a:latin typeface="Cambria Math" panose="02040503050406030204" pitchFamily="18" charset="0"/>
                        <a:ea typeface="Cambria Math" panose="02040503050406030204" pitchFamily="18" charset="0"/>
                      </a:rPr>
                      <m:t>∈{</m:t>
                    </m:r>
                    <m:r>
                      <m:rPr>
                        <m:nor/>
                      </m:rPr>
                      <a:rPr lang="fr-BE" sz="2200" b="0" i="0" smtClean="0">
                        <a:latin typeface="Arial" panose="020B0604020202020204" pitchFamily="34" charset="0"/>
                        <a:ea typeface="Cambria Math" panose="02040503050406030204" pitchFamily="18" charset="0"/>
                        <a:cs typeface="Arial" panose="020B0604020202020204" pitchFamily="34" charset="0"/>
                      </a:rPr>
                      <m:t>0,1,2</m:t>
                    </m:r>
                    <m:r>
                      <m:rPr>
                        <m:nor/>
                      </m:rPr>
                      <a:rPr lang="fr-BE" sz="2200" b="0" i="0" smtClean="0">
                        <a:latin typeface="Arial" panose="020B0604020202020204" pitchFamily="34" charset="0"/>
                        <a:ea typeface="Cambria Math" panose="02040503050406030204" pitchFamily="18" charset="0"/>
                        <a:cs typeface="Arial" panose="020B0604020202020204" pitchFamily="34" charset="0"/>
                      </a:rPr>
                      <m:t>,</m:t>
                    </m:r>
                    <m:r>
                      <a:rPr lang="fr-BE" sz="2200" b="0" i="1" smtClean="0">
                        <a:latin typeface="Cambria Math" panose="02040503050406030204" pitchFamily="18" charset="0"/>
                        <a:ea typeface="Cambria Math" panose="02040503050406030204" pitchFamily="18" charset="0"/>
                      </a:rPr>
                      <m:t>…}</m:t>
                    </m:r>
                  </m:oMath>
                </a14:m>
                <a:r>
                  <a:rPr lang="en-US" sz="2200" dirty="0">
                    <a:solidFill>
                      <a:srgbClr val="000000"/>
                    </a:solidFill>
                    <a:latin typeface="Arial" panose="020B0604020202020204" pitchFamily="34" charset="0"/>
                    <a:cs typeface="Arial" panose="020B0604020202020204" pitchFamily="34" charset="0"/>
                  </a:rPr>
                  <a:t> a vector </a:t>
                </a:r>
                <a14:m>
                  <m:oMath xmlns:m="http://schemas.openxmlformats.org/officeDocument/2006/math">
                    <m:sSub>
                      <m:sSubPr>
                        <m:ctrlPr>
                          <a:rPr lang="en-US" sz="2200" i="1" smtClean="0">
                            <a:solidFill>
                              <a:srgbClr val="000000"/>
                            </a:solidFill>
                            <a:latin typeface="Cambria Math" panose="02040503050406030204" pitchFamily="18" charset="0"/>
                          </a:rPr>
                        </m:ctrlPr>
                      </m:sSubPr>
                      <m:e>
                        <m:r>
                          <a:rPr lang="fr-BE" sz="2200" b="0" i="1" smtClean="0">
                            <a:solidFill>
                              <a:srgbClr val="000000"/>
                            </a:solidFill>
                            <a:latin typeface="Cambria Math" panose="02040503050406030204" pitchFamily="18" charset="0"/>
                          </a:rPr>
                          <m:t>𝑣</m:t>
                        </m:r>
                      </m:e>
                      <m:sub>
                        <m:r>
                          <a:rPr lang="fr-BE" sz="2200" b="0" i="1" smtClean="0">
                            <a:solidFill>
                              <a:srgbClr val="000000"/>
                            </a:solidFill>
                            <a:latin typeface="Cambria Math" panose="02040503050406030204" pitchFamily="18" charset="0"/>
                          </a:rPr>
                          <m:t>𝑡</m:t>
                        </m:r>
                      </m:sub>
                    </m:sSub>
                    <m:r>
                      <a:rPr lang="en-US" sz="2200" i="1" smtClean="0">
                        <a:solidFill>
                          <a:srgbClr val="000000"/>
                        </a:solidFill>
                        <a:latin typeface="Cambria Math" panose="02040503050406030204" pitchFamily="18" charset="0"/>
                        <a:ea typeface="Cambria Math" panose="02040503050406030204" pitchFamily="18" charset="0"/>
                      </a:rPr>
                      <m:t>∈</m:t>
                    </m:r>
                    <m:r>
                      <a:rPr lang="fr-BE" sz="2200" i="1">
                        <a:latin typeface="Cambria Math" panose="02040503050406030204" pitchFamily="18" charset="0"/>
                      </a:rPr>
                      <m:t>𝒱</m:t>
                    </m:r>
                    <m:r>
                      <m:rPr>
                        <m:nor/>
                      </m:rPr>
                      <a:rPr lang="fr-BE" sz="2200" b="0" i="0" smtClean="0">
                        <a:latin typeface="Arial" panose="020B0604020202020204" pitchFamily="34" charset="0"/>
                        <a:cs typeface="Arial" panose="020B0604020202020204" pitchFamily="34" charset="0"/>
                      </a:rPr>
                      <m:t> </m:t>
                    </m:r>
                    <m:r>
                      <m:rPr>
                        <m:nor/>
                      </m:rPr>
                      <a:rPr lang="fr-BE" sz="2200">
                        <a:latin typeface="Arial" panose="020B0604020202020204" pitchFamily="34" charset="0"/>
                        <a:cs typeface="Arial" panose="020B0604020202020204" pitchFamily="34" charset="0"/>
                      </a:rPr>
                      <m:t>⊂</m:t>
                    </m:r>
                    <m:r>
                      <m:rPr>
                        <m:nor/>
                      </m:rPr>
                      <a:rPr lang="fr-BE" sz="2200" b="0" i="0" smtClean="0">
                        <a:latin typeface="Arial" panose="020B0604020202020204" pitchFamily="34" charset="0"/>
                        <a:cs typeface="Arial" panose="020B0604020202020204" pitchFamily="34" charset="0"/>
                      </a:rPr>
                      <m:t> </m:t>
                    </m:r>
                    <m:sSup>
                      <m:sSupPr>
                        <m:ctrlPr>
                          <a:rPr lang="fr-BE" sz="2200" b="0" i="1" smtClean="0">
                            <a:latin typeface="Cambria Math" panose="02040503050406030204" pitchFamily="18" charset="0"/>
                          </a:rPr>
                        </m:ctrlPr>
                      </m:sSupPr>
                      <m:e>
                        <m:r>
                          <m:rPr>
                            <m:nor/>
                          </m:rPr>
                          <a:rPr lang="fr-BE" sz="2200" smtClean="0">
                            <a:latin typeface="Arial" panose="020B0604020202020204" pitchFamily="34" charset="0"/>
                            <a:cs typeface="Arial" panose="020B0604020202020204" pitchFamily="34" charset="0"/>
                          </a:rPr>
                          <m:t>ℝ</m:t>
                        </m:r>
                        <m:r>
                          <m:rPr>
                            <m:nor/>
                          </m:rPr>
                          <a:rPr lang="fr-BE" sz="2200" smtClean="0">
                            <a:latin typeface="Arial" panose="020B0604020202020204" pitchFamily="34" charset="0"/>
                            <a:cs typeface="Arial" panose="020B0604020202020204" pitchFamily="34" charset="0"/>
                          </a:rPr>
                          <m:t> </m:t>
                        </m:r>
                      </m:e>
                      <m:sup>
                        <m:r>
                          <a:rPr lang="fr-BE" sz="2200" b="0" i="1" smtClean="0">
                            <a:latin typeface="Cambria Math" panose="02040503050406030204" pitchFamily="18" charset="0"/>
                          </a:rPr>
                          <m:t>24</m:t>
                        </m:r>
                      </m:sup>
                    </m:sSup>
                  </m:oMath>
                </a14:m>
                <a:r>
                  <a:rPr lang="fr-BE" sz="2200" dirty="0">
                    <a:latin typeface="Arial" panose="020B0604020202020204" pitchFamily="34" charset="0"/>
                    <a:cs typeface="Arial" panose="020B0604020202020204" pitchFamily="34" charset="0"/>
                  </a:rPr>
                  <a:t> of energy quantities to be traded on the day-ahead market.</a:t>
                </a:r>
              </a:p>
              <a:p>
                <a:pPr algn="just"/>
                <a:endParaRPr lang="fr-BE" sz="600" dirty="0">
                  <a:latin typeface="Arial" panose="020B0604020202020204" pitchFamily="34" charset="0"/>
                  <a:cs typeface="Arial" panose="020B0604020202020204" pitchFamily="34" charset="0"/>
                </a:endParaRPr>
              </a:p>
              <a:p>
                <a:pPr algn="just"/>
                <a:r>
                  <a:rPr lang="fr-BE" sz="2200" dirty="0">
                    <a:latin typeface="Arial" panose="020B0604020202020204" pitchFamily="34" charset="0"/>
                    <a:cs typeface="Arial" panose="020B0604020202020204" pitchFamily="34" charset="0"/>
                  </a:rPr>
                  <a:t>The energy quantity </a:t>
                </a:r>
                <a14:m>
                  <m:oMath xmlns:m="http://schemas.openxmlformats.org/officeDocument/2006/math">
                    <m:sSub>
                      <m:sSubPr>
                        <m:ctrlPr>
                          <a:rPr lang="en-US" sz="2200" i="1">
                            <a:solidFill>
                              <a:srgbClr val="000000"/>
                            </a:solidFill>
                            <a:latin typeface="Cambria Math" panose="02040503050406030204" pitchFamily="18" charset="0"/>
                          </a:rPr>
                        </m:ctrlPr>
                      </m:sSubPr>
                      <m:e>
                        <m:r>
                          <a:rPr lang="fr-BE" sz="2200" i="1">
                            <a:solidFill>
                              <a:srgbClr val="000000"/>
                            </a:solidFill>
                            <a:latin typeface="Cambria Math" panose="02040503050406030204" pitchFamily="18" charset="0"/>
                          </a:rPr>
                          <m:t>𝑣</m:t>
                        </m:r>
                      </m:e>
                      <m:sub>
                        <m:r>
                          <a:rPr lang="fr-BE" sz="2200" b="0" i="1" smtClean="0">
                            <a:solidFill>
                              <a:srgbClr val="000000"/>
                            </a:solidFill>
                            <a:latin typeface="Cambria Math" panose="02040503050406030204" pitchFamily="18" charset="0"/>
                          </a:rPr>
                          <m:t>47</m:t>
                        </m:r>
                        <m:r>
                          <a:rPr lang="fr-BE" sz="2200" b="0" i="1" smtClean="0">
                            <a:solidFill>
                              <a:srgbClr val="000000"/>
                            </a:solidFill>
                            <a:latin typeface="Cambria Math" panose="02040503050406030204" pitchFamily="18" charset="0"/>
                          </a:rPr>
                          <m:t>+</m:t>
                        </m:r>
                        <m:r>
                          <a:rPr lang="fr-BE" sz="2200" b="0" i="1" smtClean="0">
                            <a:solidFill>
                              <a:srgbClr val="000000"/>
                            </a:solidFill>
                            <a:latin typeface="Cambria Math" panose="02040503050406030204" pitchFamily="18" charset="0"/>
                          </a:rPr>
                          <m:t>𝑘</m:t>
                        </m:r>
                        <m:r>
                          <a:rPr lang="fr-BE" sz="2200" i="1">
                            <a:latin typeface="Cambria Math" panose="02040503050406030204" pitchFamily="18" charset="0"/>
                            <a:ea typeface="Cambria Math" panose="02040503050406030204" pitchFamily="18" charset="0"/>
                          </a:rPr>
                          <m:t>×</m:t>
                        </m:r>
                        <m:r>
                          <a:rPr lang="fr-BE" sz="2200" i="1" smtClean="0">
                            <a:latin typeface="Cambria Math" panose="02040503050406030204" pitchFamily="18" charset="0"/>
                            <a:ea typeface="Cambria Math" panose="02040503050406030204" pitchFamily="18" charset="0"/>
                          </a:rPr>
                          <m:t>96</m:t>
                        </m:r>
                      </m:sub>
                    </m:sSub>
                    <m:r>
                      <a:rPr lang="fr-BE" sz="2200" b="0" i="1" smtClean="0">
                        <a:solidFill>
                          <a:srgbClr val="000000"/>
                        </a:solidFill>
                        <a:latin typeface="Cambria Math" panose="02040503050406030204" pitchFamily="18" charset="0"/>
                      </a:rPr>
                      <m:t>[</m:t>
                    </m:r>
                    <m:r>
                      <a:rPr lang="fr-BE" sz="2200" b="0" i="1" smtClean="0">
                        <a:solidFill>
                          <a:srgbClr val="000000"/>
                        </a:solidFill>
                        <a:latin typeface="Cambria Math" panose="02040503050406030204" pitchFamily="18" charset="0"/>
                      </a:rPr>
                      <m:t>𝑖</m:t>
                    </m:r>
                    <m:r>
                      <a:rPr lang="fr-BE" sz="2200" b="0" i="1" smtClean="0">
                        <a:solidFill>
                          <a:srgbClr val="000000"/>
                        </a:solidFill>
                        <a:latin typeface="Cambria Math" panose="02040503050406030204" pitchFamily="18" charset="0"/>
                      </a:rPr>
                      <m:t>]</m:t>
                    </m:r>
                  </m:oMath>
                </a14:m>
                <a:r>
                  <a:rPr lang="fr-BE" sz="2200" dirty="0">
                    <a:latin typeface="Arial" panose="020B0604020202020204" pitchFamily="34" charset="0"/>
                    <a:cs typeface="Arial" panose="020B0604020202020204" pitchFamily="34" charset="0"/>
                  </a:rPr>
                  <a:t> where </a:t>
                </a:r>
                <a14:m>
                  <m:oMath xmlns:m="http://schemas.openxmlformats.org/officeDocument/2006/math">
                    <m:r>
                      <a:rPr lang="fr-BE" sz="2200" b="0" i="1" smtClean="0">
                        <a:latin typeface="Cambria Math" panose="02040503050406030204" pitchFamily="18" charset="0"/>
                      </a:rPr>
                      <m:t>𝑖</m:t>
                    </m:r>
                    <m:r>
                      <a:rPr lang="fr-BE" sz="2200" i="1">
                        <a:latin typeface="Cambria Math" panose="02040503050406030204" pitchFamily="18" charset="0"/>
                        <a:ea typeface="Cambria Math" panose="02040503050406030204" pitchFamily="18" charset="0"/>
                      </a:rPr>
                      <m:t>∈</m:t>
                    </m:r>
                    <m:r>
                      <m:rPr>
                        <m:nor/>
                      </m:rPr>
                      <a:rPr lang="fr-BE" sz="2200" b="0" i="0" smtClean="0">
                        <a:latin typeface="Arial" panose="020B0604020202020204" pitchFamily="34" charset="0"/>
                        <a:ea typeface="Cambria Math" panose="02040503050406030204" pitchFamily="18" charset="0"/>
                        <a:cs typeface="Arial" panose="020B0604020202020204" pitchFamily="34" charset="0"/>
                      </a:rPr>
                      <m:t>1,2</m:t>
                    </m:r>
                    <m:r>
                      <m:rPr>
                        <m:nor/>
                      </m:rPr>
                      <a:rPr lang="fr-BE" sz="2200" b="0" i="0" smtClean="0">
                        <a:latin typeface="Arial" panose="020B0604020202020204" pitchFamily="34" charset="0"/>
                        <a:ea typeface="Cambria Math" panose="02040503050406030204" pitchFamily="18" charset="0"/>
                        <a:cs typeface="Arial" panose="020B0604020202020204" pitchFamily="34" charset="0"/>
                      </a:rPr>
                      <m:t>,</m:t>
                    </m:r>
                    <m:r>
                      <m:rPr>
                        <m:nor/>
                      </m:rPr>
                      <a:rPr lang="fr-BE" sz="2200" b="0" i="0" smtClean="0">
                        <a:latin typeface="Arial" panose="020B0604020202020204" pitchFamily="34" charset="0"/>
                        <a:ea typeface="Cambria Math" panose="02040503050406030204" pitchFamily="18" charset="0"/>
                        <a:cs typeface="Arial" panose="020B0604020202020204" pitchFamily="34" charset="0"/>
                      </a:rPr>
                      <m:t>…</m:t>
                    </m:r>
                    <m:r>
                      <m:rPr>
                        <m:nor/>
                      </m:rPr>
                      <a:rPr lang="fr-BE" sz="2200" b="0" i="0" smtClean="0">
                        <a:latin typeface="Arial" panose="020B0604020202020204" pitchFamily="34" charset="0"/>
                        <a:ea typeface="Cambria Math" panose="02040503050406030204" pitchFamily="18" charset="0"/>
                        <a:cs typeface="Arial" panose="020B0604020202020204" pitchFamily="34" charset="0"/>
                      </a:rPr>
                      <m:t>,</m:t>
                    </m:r>
                    <m:r>
                      <m:rPr>
                        <m:nor/>
                      </m:rPr>
                      <a:rPr lang="fr-BE" sz="2200" b="0" i="0" smtClean="0">
                        <a:latin typeface="Arial" panose="020B0604020202020204" pitchFamily="34" charset="0"/>
                        <a:ea typeface="Cambria Math" panose="02040503050406030204" pitchFamily="18" charset="0"/>
                        <a:cs typeface="Arial" panose="020B0604020202020204" pitchFamily="34" charset="0"/>
                      </a:rPr>
                      <m:t>24</m:t>
                    </m:r>
                  </m:oMath>
                </a14:m>
                <a:r>
                  <a:rPr lang="fr-BE" sz="2200" dirty="0">
                    <a:latin typeface="Arial" panose="020B0604020202020204" pitchFamily="34" charset="0"/>
                    <a:cs typeface="Arial" panose="020B0604020202020204" pitchFamily="34" charset="0"/>
                  </a:rPr>
                  <a:t> represents four times the quantity of energy that is bought for every quarter of an hour </a:t>
                </a:r>
                <a14:m>
                  <m:oMath xmlns:m="http://schemas.openxmlformats.org/officeDocument/2006/math">
                    <m:r>
                      <a:rPr lang="fr-BE" sz="2200" i="1">
                        <a:latin typeface="Cambria Math" panose="02040503050406030204" pitchFamily="18" charset="0"/>
                      </a:rPr>
                      <m:t>𝑖</m:t>
                    </m:r>
                  </m:oMath>
                </a14:m>
                <a:r>
                  <a:rPr lang="fr-BE" sz="2200" dirty="0">
                    <a:latin typeface="Arial" panose="020B0604020202020204" pitchFamily="34" charset="0"/>
                    <a:cs typeface="Arial" panose="020B0604020202020204" pitchFamily="34" charset="0"/>
                  </a:rPr>
                  <a:t> of the next day </a:t>
                </a:r>
                <a14:m>
                  <m:oMath xmlns:m="http://schemas.openxmlformats.org/officeDocument/2006/math">
                    <m:r>
                      <a:rPr lang="fr-BE" sz="2200" i="1">
                        <a:latin typeface="Cambria Math" panose="02040503050406030204" pitchFamily="18" charset="0"/>
                      </a:rPr>
                      <m:t>𝑘</m:t>
                    </m:r>
                    <m:r>
                      <a:rPr lang="fr-BE" sz="2200" b="0" i="0" smtClean="0">
                        <a:latin typeface="Cambria Math" panose="02040503050406030204" pitchFamily="18" charset="0"/>
                      </a:rPr>
                      <m:t>+</m:t>
                    </m:r>
                  </m:oMath>
                </a14:m>
                <a:r>
                  <a:rPr lang="fr-BE" sz="2200" dirty="0">
                    <a:latin typeface="Arial" panose="020B0604020202020204" pitchFamily="34" charset="0"/>
                    <a:cs typeface="Arial" panose="020B0604020202020204" pitchFamily="34" charset="0"/>
                  </a:rPr>
                  <a:t> 1. </a:t>
                </a:r>
                <a:r>
                  <a:rPr lang="en-US" sz="2200" dirty="0">
                    <a:solidFill>
                      <a:srgbClr val="000000"/>
                    </a:solidFill>
                    <a:latin typeface="Arial" panose="020B0604020202020204" pitchFamily="34" charset="0"/>
                    <a:cs typeface="Arial" panose="020B0604020202020204" pitchFamily="34" charset="0"/>
                  </a:rPr>
                  <a:t>We therefore have to compute at every </a:t>
                </a:r>
                <a14:m>
                  <m:oMath xmlns:m="http://schemas.openxmlformats.org/officeDocument/2006/math">
                    <m:r>
                      <a:rPr lang="fr-BE" sz="2200" i="1">
                        <a:latin typeface="Cambria Math" panose="02040503050406030204" pitchFamily="18" charset="0"/>
                      </a:rPr>
                      <m:t>𝑡</m:t>
                    </m:r>
                    <m:r>
                      <a:rPr lang="fr-BE" sz="2200" i="1">
                        <a:latin typeface="Cambria Math" panose="02040503050406030204" pitchFamily="18" charset="0"/>
                      </a:rPr>
                      <m:t>=</m:t>
                    </m:r>
                    <m:r>
                      <m:rPr>
                        <m:nor/>
                      </m:rPr>
                      <a:rPr lang="fr-BE" sz="2200">
                        <a:latin typeface="Arial" panose="020B0604020202020204" pitchFamily="34" charset="0"/>
                        <a:cs typeface="Arial" panose="020B0604020202020204" pitchFamily="34" charset="0"/>
                      </a:rPr>
                      <m:t>47</m:t>
                    </m:r>
                    <m:r>
                      <a:rPr lang="fr-BE" sz="2200" i="1">
                        <a:latin typeface="Cambria Math" panose="02040503050406030204" pitchFamily="18" charset="0"/>
                      </a:rPr>
                      <m:t>+</m:t>
                    </m:r>
                    <m:r>
                      <a:rPr lang="fr-BE" sz="2200" i="1">
                        <a:latin typeface="Cambria Math" panose="02040503050406030204" pitchFamily="18" charset="0"/>
                      </a:rPr>
                      <m:t>𝑘</m:t>
                    </m:r>
                    <m:r>
                      <a:rPr lang="fr-BE" sz="2200" i="1">
                        <a:latin typeface="Cambria Math" panose="02040503050406030204" pitchFamily="18" charset="0"/>
                        <a:ea typeface="Cambria Math" panose="02040503050406030204" pitchFamily="18" charset="0"/>
                      </a:rPr>
                      <m:t>×</m:t>
                    </m:r>
                    <m:r>
                      <m:rPr>
                        <m:nor/>
                      </m:rPr>
                      <a:rPr lang="fr-BE" sz="2200">
                        <a:latin typeface="Arial" panose="020B0604020202020204" pitchFamily="34" charset="0"/>
                        <a:ea typeface="Cambria Math" panose="02040503050406030204" pitchFamily="18" charset="0"/>
                        <a:cs typeface="Arial" panose="020B0604020202020204" pitchFamily="34" charset="0"/>
                      </a:rPr>
                      <m:t>96</m:t>
                    </m:r>
                    <m:r>
                      <a:rPr lang="fr-BE" sz="2200" i="1">
                        <a:latin typeface="Cambria Math" panose="02040503050406030204" pitchFamily="18" charset="0"/>
                        <a:ea typeface="Cambria Math" panose="02040503050406030204" pitchFamily="18" charset="0"/>
                      </a:rPr>
                      <m:t>, </m:t>
                    </m:r>
                    <m:r>
                      <a:rPr lang="fr-BE" sz="2200" i="1">
                        <a:latin typeface="Cambria Math" panose="02040503050406030204" pitchFamily="18" charset="0"/>
                        <a:ea typeface="Cambria Math" panose="02040503050406030204" pitchFamily="18" charset="0"/>
                      </a:rPr>
                      <m:t>𝑘</m:t>
                    </m:r>
                    <m:r>
                      <a:rPr lang="fr-BE" sz="2200" i="1">
                        <a:latin typeface="Cambria Math" panose="02040503050406030204" pitchFamily="18" charset="0"/>
                        <a:ea typeface="Cambria Math" panose="02040503050406030204" pitchFamily="18" charset="0"/>
                      </a:rPr>
                      <m:t>∈{</m:t>
                    </m:r>
                    <m:r>
                      <m:rPr>
                        <m:nor/>
                      </m:rPr>
                      <a:rPr lang="fr-BE" sz="2200">
                        <a:latin typeface="Arial" panose="020B0604020202020204" pitchFamily="34" charset="0"/>
                        <a:ea typeface="Cambria Math" panose="02040503050406030204" pitchFamily="18" charset="0"/>
                        <a:cs typeface="Arial" panose="020B0604020202020204" pitchFamily="34" charset="0"/>
                      </a:rPr>
                      <m:t>0,1,2</m:t>
                    </m:r>
                    <m:r>
                      <m:rPr>
                        <m:nor/>
                      </m:rPr>
                      <a:rPr lang="fr-BE" sz="2200">
                        <a:latin typeface="Arial" panose="020B0604020202020204" pitchFamily="34" charset="0"/>
                        <a:ea typeface="Cambria Math" panose="02040503050406030204" pitchFamily="18" charset="0"/>
                        <a:cs typeface="Arial" panose="020B0604020202020204" pitchFamily="34" charset="0"/>
                      </a:rPr>
                      <m:t>,</m:t>
                    </m:r>
                    <m:r>
                      <a:rPr lang="fr-BE" sz="2200" i="1">
                        <a:latin typeface="Cambria Math" panose="02040503050406030204" pitchFamily="18" charset="0"/>
                        <a:ea typeface="Cambria Math" panose="02040503050406030204" pitchFamily="18" charset="0"/>
                      </a:rPr>
                      <m:t>…}</m:t>
                    </m:r>
                  </m:oMath>
                </a14:m>
                <a:r>
                  <a:rPr lang="en-US" sz="2200" dirty="0">
                    <a:solidFill>
                      <a:srgbClr val="000000"/>
                    </a:solidFill>
                    <a:latin typeface="Arial" panose="020B0604020202020204" pitchFamily="34" charset="0"/>
                    <a:cs typeface="Arial" panose="020B0604020202020204" pitchFamily="34" charset="0"/>
                  </a:rPr>
                  <a:t> an additional action </a:t>
                </a:r>
                <a14:m>
                  <m:oMath xmlns:m="http://schemas.openxmlformats.org/officeDocument/2006/math">
                    <m:sSub>
                      <m:sSubPr>
                        <m:ctrlPr>
                          <a:rPr lang="en-US" sz="2200" i="1">
                            <a:solidFill>
                              <a:srgbClr val="000000"/>
                            </a:solidFill>
                            <a:latin typeface="Cambria Math" panose="02040503050406030204" pitchFamily="18" charset="0"/>
                          </a:rPr>
                        </m:ctrlPr>
                      </m:sSubPr>
                      <m:e>
                        <m:r>
                          <a:rPr lang="fr-BE" sz="2200" i="1">
                            <a:solidFill>
                              <a:srgbClr val="000000"/>
                            </a:solidFill>
                            <a:latin typeface="Cambria Math" panose="02040503050406030204" pitchFamily="18" charset="0"/>
                          </a:rPr>
                          <m:t>𝑣</m:t>
                        </m:r>
                      </m:e>
                      <m:sub>
                        <m:r>
                          <a:rPr lang="fr-BE" sz="2200" i="1">
                            <a:solidFill>
                              <a:srgbClr val="000000"/>
                            </a:solidFill>
                            <a:latin typeface="Cambria Math" panose="02040503050406030204" pitchFamily="18" charset="0"/>
                          </a:rPr>
                          <m:t>𝑡</m:t>
                        </m:r>
                      </m:sub>
                    </m:sSub>
                    <m:r>
                      <a:rPr lang="en-US" sz="2200" i="1">
                        <a:solidFill>
                          <a:srgbClr val="000000"/>
                        </a:solidFill>
                        <a:latin typeface="Cambria Math" panose="02040503050406030204" pitchFamily="18" charset="0"/>
                        <a:ea typeface="Cambria Math" panose="02040503050406030204" pitchFamily="18" charset="0"/>
                      </a:rPr>
                      <m:t>∈</m:t>
                    </m:r>
                    <m:r>
                      <a:rPr lang="fr-BE" sz="2200" i="1">
                        <a:latin typeface="Cambria Math" panose="02040503050406030204" pitchFamily="18" charset="0"/>
                      </a:rPr>
                      <m:t>𝒱</m:t>
                    </m:r>
                  </m:oMath>
                </a14:m>
                <a:r>
                  <a:rPr lang="en-US" sz="2200" dirty="0">
                    <a:solidFill>
                      <a:prstClr val="black"/>
                    </a:solidFill>
                    <a:latin typeface="Arial" panose="020B0604020202020204" pitchFamily="34" charset="0"/>
                    <a:cs typeface="Arial" panose="020B0604020202020204" pitchFamily="34" charset="0"/>
                  </a:rPr>
                  <a:t>.</a:t>
                </a:r>
              </a:p>
            </p:txBody>
          </p:sp>
        </mc:Choice>
        <mc:Fallback xmlns="">
          <p:sp>
            <p:nvSpPr>
              <p:cNvPr id="2" name="ZoneTexte 1">
                <a:extLst>
                  <a:ext uri="{FF2B5EF4-FFF2-40B4-BE49-F238E27FC236}">
                    <a16:creationId xmlns:a16="http://schemas.microsoft.com/office/drawing/2014/main" id="{0753F212-F8DC-7AB8-F036-42E4E76C4010}"/>
                  </a:ext>
                </a:extLst>
              </p:cNvPr>
              <p:cNvSpPr txBox="1">
                <a:spLocks noRot="1" noChangeAspect="1" noMove="1" noResize="1" noEditPoints="1" noAdjustHandles="1" noChangeArrowheads="1" noChangeShapeType="1" noTextEdit="1"/>
              </p:cNvSpPr>
              <p:nvPr/>
            </p:nvSpPr>
            <p:spPr>
              <a:xfrm>
                <a:off x="413047" y="1051405"/>
                <a:ext cx="11217613" cy="2554545"/>
              </a:xfrm>
              <a:prstGeom prst="rect">
                <a:avLst/>
              </a:prstGeom>
              <a:blipFill>
                <a:blip r:embed="rId4"/>
                <a:stretch>
                  <a:fillRect l="-707" t="-1190" r="-1359" b="-4048"/>
                </a:stretch>
              </a:blipFill>
            </p:spPr>
            <p:txBody>
              <a:bodyPr/>
              <a:lstStyle/>
              <a:p>
                <a:r>
                  <a:rPr lang="en-GB">
                    <a:noFill/>
                  </a:rPr>
                  <a:t> </a:t>
                </a:r>
              </a:p>
            </p:txBody>
          </p:sp>
        </mc:Fallback>
      </mc:AlternateContent>
      <p:cxnSp>
        <p:nvCxnSpPr>
          <p:cNvPr id="54" name="Connecteur droit 53">
            <a:extLst>
              <a:ext uri="{FF2B5EF4-FFF2-40B4-BE49-F238E27FC236}">
                <a16:creationId xmlns:a16="http://schemas.microsoft.com/office/drawing/2014/main" id="{CBA942E9-29AA-A18A-5C98-0C365A8BAA59}"/>
              </a:ext>
            </a:extLst>
          </p:cNvPr>
          <p:cNvCxnSpPr>
            <a:cxnSpLocks/>
          </p:cNvCxnSpPr>
          <p:nvPr/>
        </p:nvCxnSpPr>
        <p:spPr>
          <a:xfrm>
            <a:off x="1589266" y="4674557"/>
            <a:ext cx="0" cy="591841"/>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5" name="Connecteur droit 54">
            <a:extLst>
              <a:ext uri="{FF2B5EF4-FFF2-40B4-BE49-F238E27FC236}">
                <a16:creationId xmlns:a16="http://schemas.microsoft.com/office/drawing/2014/main" id="{77911611-B7D9-CA1E-C2E1-32761D4ADC30}"/>
              </a:ext>
            </a:extLst>
          </p:cNvPr>
          <p:cNvCxnSpPr>
            <a:cxnSpLocks/>
          </p:cNvCxnSpPr>
          <p:nvPr/>
        </p:nvCxnSpPr>
        <p:spPr>
          <a:xfrm>
            <a:off x="6323560" y="4674556"/>
            <a:ext cx="0" cy="591841"/>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AA2F557B-6B58-AC9F-1135-9EA2207DA8C1}"/>
              </a:ext>
            </a:extLst>
          </p:cNvPr>
          <p:cNvCxnSpPr>
            <a:cxnSpLocks/>
          </p:cNvCxnSpPr>
          <p:nvPr/>
        </p:nvCxnSpPr>
        <p:spPr>
          <a:xfrm>
            <a:off x="8101932" y="4737529"/>
            <a:ext cx="0" cy="591841"/>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4292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2">
                <a:extLst>
                  <a:ext uri="{FF2B5EF4-FFF2-40B4-BE49-F238E27FC236}">
                    <a16:creationId xmlns:a16="http://schemas.microsoft.com/office/drawing/2014/main" id="{A9BE2D95-7979-A51D-27F5-3BE3BF858C84}"/>
                  </a:ext>
                </a:extLst>
              </p:cNvPr>
              <p:cNvSpPr txBox="1"/>
              <p:nvPr/>
            </p:nvSpPr>
            <p:spPr>
              <a:xfrm>
                <a:off x="413047" y="1048797"/>
                <a:ext cx="11329373" cy="3016210"/>
              </a:xfrm>
              <a:prstGeom prst="rect">
                <a:avLst/>
              </a:prstGeom>
              <a:noFill/>
            </p:spPr>
            <p:txBody>
              <a:bodyPr wrap="square" rtlCol="0">
                <a:spAutoFit/>
              </a:bodyPr>
              <a:lstStyle/>
              <a:p>
                <a:pPr marL="342900" indent="-342900" algn="just">
                  <a:buFont typeface="Arial" panose="020B0604020202020204" pitchFamily="34" charset="0"/>
                  <a:buChar char="•"/>
                </a:pPr>
                <a:r>
                  <a:rPr lang="en-US" sz="2100" dirty="0">
                    <a:latin typeface="Arial" panose="020B0604020202020204" pitchFamily="34" charset="0"/>
                    <a:cs typeface="Arial" panose="020B0604020202020204" pitchFamily="34" charset="0"/>
                  </a:rPr>
                  <a:t>A (near) optimal control problem of a non-linear system that can be formalized as an </a:t>
                </a:r>
                <a:r>
                  <a:rPr lang="en-US" sz="2100" b="1" dirty="0">
                    <a:latin typeface="Arial" panose="020B0604020202020204" pitchFamily="34" charset="0"/>
                    <a:cs typeface="Arial" panose="020B0604020202020204" pitchFamily="34" charset="0"/>
                  </a:rPr>
                  <a:t>MDP(</a:t>
                </a:r>
                <a14:m>
                  <m:oMath xmlns:m="http://schemas.openxmlformats.org/officeDocument/2006/math">
                    <m:r>
                      <a:rPr lang="en-US" sz="2100" b="1" i="1" dirty="0" smtClean="0">
                        <a:latin typeface="Cambria Math" panose="02040503050406030204" pitchFamily="18" charset="0"/>
                        <a:cs typeface="Arial" panose="020B0604020202020204" pitchFamily="34" charset="0"/>
                      </a:rPr>
                      <m:t>𝜺</m:t>
                    </m:r>
                  </m:oMath>
                </a14:m>
                <a:r>
                  <a:rPr lang="en-US" sz="2100" b="1" dirty="0">
                    <a:latin typeface="Arial" panose="020B0604020202020204" pitchFamily="34" charset="0"/>
                    <a:cs typeface="Arial" panose="020B0604020202020204" pitchFamily="34" charset="0"/>
                  </a:rPr>
                  <a:t>)</a:t>
                </a:r>
                <a:r>
                  <a:rPr lang="en-US" sz="2100" dirty="0">
                    <a:latin typeface="Arial" panose="020B0604020202020204" pitchFamily="34" charset="0"/>
                    <a:cs typeface="Arial" panose="020B0604020202020204" pitchFamily="34" charset="0"/>
                  </a:rPr>
                  <a:t>,</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which</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refers to a Markov Decision Process that includes </a:t>
                </a:r>
                <a:r>
                  <a:rPr lang="en-US" sz="2100" b="1" dirty="0">
                    <a:latin typeface="Arial" panose="020B0604020202020204" pitchFamily="34" charset="0"/>
                    <a:cs typeface="Arial" panose="020B0604020202020204" pitchFamily="34" charset="0"/>
                  </a:rPr>
                  <a:t>a time-series variable </a:t>
                </a:r>
                <a14:m>
                  <m:oMath xmlns:m="http://schemas.openxmlformats.org/officeDocument/2006/math">
                    <m:r>
                      <a:rPr lang="en-US" sz="2100" b="1" i="1" dirty="0">
                        <a:latin typeface="Cambria Math" panose="02040503050406030204" pitchFamily="18" charset="0"/>
                        <a:cs typeface="Arial" panose="020B0604020202020204" pitchFamily="34" charset="0"/>
                      </a:rPr>
                      <m:t>𝜺</m:t>
                    </m:r>
                  </m:oMath>
                </a14:m>
                <a:r>
                  <a:rPr lang="en-US" sz="2100" dirty="0">
                    <a:latin typeface="Arial" panose="020B0604020202020204" pitchFamily="34" charset="0"/>
                    <a:cs typeface="Arial" panose="020B0604020202020204" pitchFamily="34" charset="0"/>
                  </a:rPr>
                  <a:t>.</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A long time horizon needs to be considered. Very little work has been done </a:t>
                </a:r>
                <a:r>
                  <a:rPr lang="en-US" sz="2100" dirty="0" smtClean="0">
                    <a:latin typeface="Arial" panose="020B0604020202020204" pitchFamily="34" charset="0"/>
                    <a:cs typeface="Arial" panose="020B0604020202020204" pitchFamily="34" charset="0"/>
                  </a:rPr>
                  <a:t>so far </a:t>
                </a:r>
                <a:r>
                  <a:rPr lang="en-US" sz="2100" dirty="0">
                    <a:latin typeface="Arial" panose="020B0604020202020204" pitchFamily="34" charset="0"/>
                    <a:cs typeface="Arial" panose="020B0604020202020204" pitchFamily="34" charset="0"/>
                  </a:rPr>
                  <a:t>in the fields of the MDP(</a:t>
                </a:r>
                <a14:m>
                  <m:oMath xmlns:m="http://schemas.openxmlformats.org/officeDocument/2006/math">
                    <m:r>
                      <a:rPr lang="en-US" sz="2100" b="0" i="1" dirty="0">
                        <a:latin typeface="Cambria Math" panose="02040503050406030204" pitchFamily="18" charset="0"/>
                        <a:cs typeface="Arial" panose="020B0604020202020204" pitchFamily="34" charset="0"/>
                      </a:rPr>
                      <m:t>𝜀</m:t>
                    </m:r>
                  </m:oMath>
                </a14:m>
                <a:r>
                  <a:rPr lang="en-US" sz="2100" dirty="0">
                    <a:latin typeface="Arial" panose="020B0604020202020204" pitchFamily="34" charset="0"/>
                    <a:cs typeface="Arial" panose="020B0604020202020204" pitchFamily="34" charset="0"/>
                  </a:rPr>
                  <a:t>) with long time horizon. </a:t>
                </a:r>
                <a:r>
                  <a:rPr lang="en-US" sz="2100" dirty="0">
                    <a:solidFill>
                      <a:srgbClr val="FF0000"/>
                    </a:solidFill>
                    <a:latin typeface="Arial" panose="020B0604020202020204" pitchFamily="34" charset="0"/>
                    <a:cs typeface="Arial" panose="020B0604020202020204" pitchFamily="34" charset="0"/>
                  </a:rPr>
                  <a:t>[Cases 1 to 3]</a:t>
                </a:r>
              </a:p>
              <a:p>
                <a:pPr marL="342900" indent="-342900" algn="just">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100" dirty="0">
                    <a:latin typeface="Arial" panose="020B0604020202020204" pitchFamily="34" charset="0"/>
                    <a:cs typeface="Arial" panose="020B0604020202020204" pitchFamily="34" charset="0"/>
                  </a:rPr>
                  <a:t>The forecasting of very local weather and load time-series requires one to rely on probabilistic forecasts. This problem remains largely unsolved to date. </a:t>
                </a:r>
                <a:r>
                  <a:rPr lang="en-US" sz="2100" dirty="0">
                    <a:solidFill>
                      <a:srgbClr val="FF0000"/>
                    </a:solidFill>
                    <a:latin typeface="Arial" panose="020B0604020202020204" pitchFamily="34" charset="0"/>
                    <a:cs typeface="Arial" panose="020B0604020202020204" pitchFamily="34" charset="0"/>
                  </a:rPr>
                  <a:t>[Cases 2 and 3]</a:t>
                </a:r>
                <a:endParaRPr lang="en-GB" sz="21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100" dirty="0">
                    <a:latin typeface="Arial" panose="020B0604020202020204" pitchFamily="34" charset="0"/>
                    <a:cs typeface="Arial" panose="020B0604020202020204" pitchFamily="34" charset="0"/>
                  </a:rPr>
                  <a:t>Dealing with very large action spaces, where some actions can only be taken at specific time steps (day-ahead market). </a:t>
                </a:r>
                <a:r>
                  <a:rPr lang="en-US" sz="2100" dirty="0">
                    <a:solidFill>
                      <a:srgbClr val="FF0000"/>
                    </a:solidFill>
                    <a:latin typeface="Arial" panose="020B0604020202020204" pitchFamily="34" charset="0"/>
                    <a:cs typeface="Arial" panose="020B0604020202020204" pitchFamily="34" charset="0"/>
                  </a:rPr>
                  <a:t>[Case 3]</a:t>
                </a:r>
                <a:endParaRPr lang="en-US" sz="2100" dirty="0">
                  <a:latin typeface="Arial" panose="020B0604020202020204" pitchFamily="34" charset="0"/>
                  <a:cs typeface="Arial" panose="020B0604020202020204" pitchFamily="34" charset="0"/>
                </a:endParaRPr>
              </a:p>
            </p:txBody>
          </p:sp>
        </mc:Choice>
        <mc:Fallback xmlns="">
          <p:sp>
            <p:nvSpPr>
              <p:cNvPr id="9" name="TextBox 2">
                <a:extLst>
                  <a:ext uri="{FF2B5EF4-FFF2-40B4-BE49-F238E27FC236}">
                    <a16:creationId xmlns:a16="http://schemas.microsoft.com/office/drawing/2014/main" id="{A9BE2D95-7979-A51D-27F5-3BE3BF858C84}"/>
                  </a:ext>
                </a:extLst>
              </p:cNvPr>
              <p:cNvSpPr txBox="1">
                <a:spLocks noRot="1" noChangeAspect="1" noMove="1" noResize="1" noEditPoints="1" noAdjustHandles="1" noChangeArrowheads="1" noChangeShapeType="1" noTextEdit="1"/>
              </p:cNvSpPr>
              <p:nvPr/>
            </p:nvSpPr>
            <p:spPr>
              <a:xfrm>
                <a:off x="413047" y="1048797"/>
                <a:ext cx="11329373" cy="3016210"/>
              </a:xfrm>
              <a:prstGeom prst="rect">
                <a:avLst/>
              </a:prstGeom>
              <a:blipFill>
                <a:blip r:embed="rId2"/>
                <a:stretch>
                  <a:fillRect l="-538" t="-1212" r="-646" b="-3030"/>
                </a:stretch>
              </a:blipFill>
            </p:spPr>
            <p:txBody>
              <a:bodyPr/>
              <a:lstStyle/>
              <a:p>
                <a:r>
                  <a:rPr lang="en-US">
                    <a:noFill/>
                  </a:rPr>
                  <a:t> </a:t>
                </a:r>
              </a:p>
            </p:txBody>
          </p:sp>
        </mc:Fallback>
      </mc:AlternateContent>
      <p:sp>
        <p:nvSpPr>
          <p:cNvPr id="11" name="ZoneTexte 10">
            <a:extLst>
              <a:ext uri="{FF2B5EF4-FFF2-40B4-BE49-F238E27FC236}">
                <a16:creationId xmlns:a16="http://schemas.microsoft.com/office/drawing/2014/main" id="{4AE34993-6DAB-3D66-C441-F55E48642D52}"/>
              </a:ext>
            </a:extLst>
          </p:cNvPr>
          <p:cNvSpPr txBox="1"/>
          <p:nvPr/>
        </p:nvSpPr>
        <p:spPr>
          <a:xfrm>
            <a:off x="413047" y="403979"/>
            <a:ext cx="1147415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Why should you be excited as ML </a:t>
            </a:r>
            <a:r>
              <a:rPr lang="en-US" sz="2800" b="1" dirty="0" smtClean="0">
                <a:latin typeface="Arial" panose="020B0604020202020204" pitchFamily="34" charset="0"/>
                <a:cs typeface="Arial" panose="020B0604020202020204" pitchFamily="34" charset="0"/>
              </a:rPr>
              <a:t>researchers?</a:t>
            </a:r>
            <a:endParaRPr lang="en-GB" sz="2800" b="1" dirty="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677CD60D-AC83-9872-9EB8-1331BFF55D9D}"/>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15</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983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E54157B-BB82-19FB-8C6C-E3A7EDD59BE1}"/>
              </a:ext>
            </a:extLst>
          </p:cNvPr>
          <p:cNvSpPr txBox="1"/>
          <p:nvPr/>
        </p:nvSpPr>
        <p:spPr>
          <a:xfrm>
            <a:off x="413047" y="403979"/>
            <a:ext cx="11474153" cy="523220"/>
          </a:xfrm>
          <a:prstGeom prst="rect">
            <a:avLst/>
          </a:prstGeom>
          <a:noFill/>
        </p:spPr>
        <p:txBody>
          <a:bodyPr wrap="square">
            <a:spAutoFit/>
          </a:bodyPr>
          <a:lstStyle/>
          <a:p>
            <a:r>
              <a:rPr lang="fr-BE" sz="2800" b="1" dirty="0">
                <a:latin typeface="Arial" panose="020B0604020202020204" pitchFamily="34" charset="0"/>
                <a:cs typeface="Arial" panose="020B0604020202020204" pitchFamily="34" charset="0"/>
              </a:rPr>
              <a:t>Case 4 – forecasting with all relevant markets </a:t>
            </a:r>
            <a:endParaRPr lang="en-GB" sz="2800" b="1"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1F631428-D6BA-C7A5-C399-06F3170FA38C}"/>
              </a:ext>
            </a:extLst>
          </p:cNvPr>
          <p:cNvSpPr txBox="1"/>
          <p:nvPr/>
        </p:nvSpPr>
        <p:spPr>
          <a:xfrm>
            <a:off x="413047" y="1122926"/>
            <a:ext cx="11344499" cy="1107996"/>
          </a:xfrm>
          <a:prstGeom prst="rect">
            <a:avLst/>
          </a:prstGeom>
          <a:noFill/>
        </p:spPr>
        <p:txBody>
          <a:bodyPr wrap="square">
            <a:spAutoFit/>
          </a:bodyPr>
          <a:lstStyle/>
          <a:p>
            <a:pPr algn="just"/>
            <a:r>
              <a:rPr lang="en-US" sz="2200" u="sng" dirty="0">
                <a:latin typeface="Arial" panose="020B0604020202020204" pitchFamily="34" charset="0"/>
                <a:cs typeface="Arial" panose="020B0604020202020204" pitchFamily="34" charset="0"/>
              </a:rPr>
              <a:t>Context:</a:t>
            </a:r>
            <a:r>
              <a:rPr lang="en-US" sz="2200" dirty="0">
                <a:latin typeface="Arial" panose="020B0604020202020204" pitchFamily="34" charset="0"/>
                <a:cs typeface="Arial" panose="020B0604020202020204" pitchFamily="34" charset="0"/>
              </a:rPr>
              <a:t> Computation of a (near) optimal microgrid control policy for </a:t>
            </a:r>
            <a:r>
              <a:rPr lang="en-US" sz="2200" dirty="0" smtClean="0">
                <a:latin typeface="Arial" panose="020B0604020202020204" pitchFamily="34" charset="0"/>
                <a:cs typeface="Arial" panose="020B0604020202020204" pitchFamily="34" charset="0"/>
              </a:rPr>
              <a:t>the battery </a:t>
            </a:r>
            <a:r>
              <a:rPr lang="en-US" sz="2200" dirty="0">
                <a:latin typeface="Arial" panose="020B0604020202020204" pitchFamily="34" charset="0"/>
                <a:cs typeface="Arial" panose="020B0604020202020204" pitchFamily="34" charset="0"/>
              </a:rPr>
              <a:t>power setting without any time-series data as input, while also considering as additional market the intraday market.</a:t>
            </a:r>
          </a:p>
        </p:txBody>
      </p:sp>
      <p:sp>
        <p:nvSpPr>
          <p:cNvPr id="3" name="Espace réservé du numéro de diapositive 1">
            <a:extLst>
              <a:ext uri="{FF2B5EF4-FFF2-40B4-BE49-F238E27FC236}">
                <a16:creationId xmlns:a16="http://schemas.microsoft.com/office/drawing/2014/main" id="{DFE234CD-08D7-9790-3D58-12673A8D13B8}"/>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16</a:t>
            </a:fld>
            <a:endParaRPr lang="en-GB" dirty="0">
              <a:solidFill>
                <a:schemeClr val="tx1"/>
              </a:solidFill>
              <a:latin typeface="Arial" panose="020B0604020202020204" pitchFamily="34" charset="0"/>
              <a:cs typeface="Arial" panose="020B0604020202020204" pitchFamily="34" charset="0"/>
            </a:endParaRPr>
          </a:p>
        </p:txBody>
      </p:sp>
      <p:pic>
        <p:nvPicPr>
          <p:cNvPr id="14" name="Image 13">
            <a:extLst>
              <a:ext uri="{FF2B5EF4-FFF2-40B4-BE49-F238E27FC236}">
                <a16:creationId xmlns:a16="http://schemas.microsoft.com/office/drawing/2014/main" id="{C429D672-C47C-6603-49F2-ED266D6B7838}"/>
              </a:ext>
            </a:extLst>
          </p:cNvPr>
          <p:cNvPicPr>
            <a:picLocks noChangeAspect="1"/>
          </p:cNvPicPr>
          <p:nvPr/>
        </p:nvPicPr>
        <p:blipFill>
          <a:blip r:embed="rId2"/>
          <a:stretch>
            <a:fillRect/>
          </a:stretch>
        </p:blipFill>
        <p:spPr>
          <a:xfrm>
            <a:off x="2429067" y="2206344"/>
            <a:ext cx="7333866" cy="4194456"/>
          </a:xfrm>
          <a:prstGeom prst="rect">
            <a:avLst/>
          </a:prstGeom>
        </p:spPr>
      </p:pic>
    </p:spTree>
    <p:extLst>
      <p:ext uri="{BB962C8B-B14F-4D97-AF65-F5344CB8AC3E}">
        <p14:creationId xmlns:p14="http://schemas.microsoft.com/office/powerpoint/2010/main" val="3643387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9A8DCD4-447C-7908-1D81-6D5AA3942895}"/>
              </a:ext>
            </a:extLst>
          </p:cNvPr>
          <p:cNvSpPr txBox="1"/>
          <p:nvPr/>
        </p:nvSpPr>
        <p:spPr>
          <a:xfrm>
            <a:off x="413047" y="403979"/>
            <a:ext cx="1147415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Action space and bid acceptance for intraday market decisions</a:t>
            </a:r>
            <a:endParaRPr lang="en-GB" sz="28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299E7BEF-DD75-9AFE-2A5C-1C5F6EB3307E}"/>
                  </a:ext>
                </a:extLst>
              </p:cNvPr>
              <p:cNvSpPr txBox="1"/>
              <p:nvPr/>
            </p:nvSpPr>
            <p:spPr>
              <a:xfrm>
                <a:off x="390225" y="1214170"/>
                <a:ext cx="11235717" cy="1477328"/>
              </a:xfrm>
              <a:prstGeom prst="rect">
                <a:avLst/>
              </a:prstGeom>
              <a:noFill/>
            </p:spPr>
            <p:txBody>
              <a:bodyPr wrap="square">
                <a:spAutoFit/>
              </a:bodyPr>
              <a:lstStyle/>
              <a:p>
                <a:pPr algn="just"/>
                <a:r>
                  <a:rPr lang="en-US" sz="2200" dirty="0" smtClean="0">
                    <a:latin typeface="Arial" panose="020B0604020202020204" pitchFamily="34" charset="0"/>
                    <a:cs typeface="Arial" panose="020B0604020202020204" pitchFamily="34" charset="0"/>
                  </a:rPr>
                  <a:t>In Case 4, a specific action space </a:t>
                </a:r>
                <a14:m>
                  <m:oMath xmlns:m="http://schemas.openxmlformats.org/officeDocument/2006/math">
                    <m:r>
                      <a:rPr lang="fr-BE" sz="2200" i="1">
                        <a:latin typeface="Cambria Math" panose="02040503050406030204" pitchFamily="18" charset="0"/>
                      </a:rPr>
                      <m:t>𝒲</m:t>
                    </m:r>
                  </m:oMath>
                </a14:m>
                <a:r>
                  <a:rPr lang="en-US" sz="2200" dirty="0">
                    <a:latin typeface="Arial" panose="020B0604020202020204" pitchFamily="34" charset="0"/>
                    <a:cs typeface="Arial" panose="020B0604020202020204" pitchFamily="34" charset="0"/>
                  </a:rPr>
                  <a:t> related to the intraday market must be considered in addition to the previous action spaces </a:t>
                </a:r>
                <a14:m>
                  <m:oMath xmlns:m="http://schemas.openxmlformats.org/officeDocument/2006/math">
                    <m:r>
                      <a:rPr lang="fr-BE" sz="2200" b="0" i="1">
                        <a:latin typeface="Cambria Math" panose="02040503050406030204" pitchFamily="18" charset="0"/>
                      </a:rPr>
                      <m:t>𝒰</m:t>
                    </m:r>
                  </m:oMath>
                </a14:m>
                <a:r>
                  <a:rPr lang="en-US" sz="2200" dirty="0">
                    <a:latin typeface="Arial" panose="020B0604020202020204" pitchFamily="34" charset="0"/>
                    <a:cs typeface="Arial" panose="020B0604020202020204" pitchFamily="34" charset="0"/>
                  </a:rPr>
                  <a:t> and </a:t>
                </a:r>
                <a14:m>
                  <m:oMath xmlns:m="http://schemas.openxmlformats.org/officeDocument/2006/math">
                    <m:r>
                      <a:rPr lang="fr-BE" sz="2200" i="1">
                        <a:latin typeface="Cambria Math" panose="02040503050406030204" pitchFamily="18" charset="0"/>
                      </a:rPr>
                      <m:t>𝒱</m:t>
                    </m:r>
                  </m:oMath>
                </a14:m>
                <a:r>
                  <a:rPr lang="en-US" sz="2200" dirty="0">
                    <a:latin typeface="Arial" panose="020B0604020202020204" pitchFamily="34" charset="0"/>
                    <a:cs typeface="Arial" panose="020B0604020202020204" pitchFamily="34" charset="0"/>
                  </a:rPr>
                  <a:t>. We assume that at the beginning of each market period </a:t>
                </a:r>
                <a14:m>
                  <m:oMath xmlns:m="http://schemas.openxmlformats.org/officeDocument/2006/math">
                    <m:r>
                      <a:rPr lang="en-US" sz="2200" i="1" dirty="0" smtClean="0">
                        <a:latin typeface="Cambria Math" panose="02040503050406030204" pitchFamily="18" charset="0"/>
                        <a:cs typeface="Arial" panose="020B0604020202020204" pitchFamily="34" charset="0"/>
                      </a:rPr>
                      <m:t>𝑡</m:t>
                    </m:r>
                  </m:oMath>
                </a14:m>
                <a:r>
                  <a:rPr lang="en-US" sz="2200" dirty="0">
                    <a:latin typeface="Arial" panose="020B0604020202020204" pitchFamily="34" charset="0"/>
                    <a:cs typeface="Arial" panose="020B0604020202020204" pitchFamily="34" charset="0"/>
                  </a:rPr>
                  <a:t>, a Boolean </a:t>
                </a:r>
                <a:r>
                  <a:rPr lang="en-US" sz="2200" dirty="0" smtClean="0">
                    <a:latin typeface="Arial" panose="020B0604020202020204" pitchFamily="34" charset="0"/>
                    <a:cs typeface="Arial" panose="020B0604020202020204" pitchFamily="34" charset="0"/>
                  </a:rPr>
                  <a:t>vector </a:t>
                </a:r>
                <a14:m>
                  <m:oMath xmlns:m="http://schemas.openxmlformats.org/officeDocument/2006/math">
                    <m:sSub>
                      <m:sSubPr>
                        <m:ctrlPr>
                          <a:rPr lang="fr-BE" sz="2200" b="0" i="1" smtClean="0">
                            <a:latin typeface="Cambria Math" panose="02040503050406030204" pitchFamily="18" charset="0"/>
                            <a:cs typeface="Arial" panose="020B0604020202020204" pitchFamily="34" charset="0"/>
                          </a:rPr>
                        </m:ctrlPr>
                      </m:sSubPr>
                      <m:e>
                        <m:r>
                          <a:rPr lang="fr-BE" sz="2200" b="0" i="1" smtClean="0">
                            <a:latin typeface="Cambria Math" panose="02040503050406030204" pitchFamily="18" charset="0"/>
                            <a:cs typeface="Arial" panose="020B0604020202020204" pitchFamily="34" charset="0"/>
                          </a:rPr>
                          <m:t>𝑤</m:t>
                        </m:r>
                      </m:e>
                      <m:sub>
                        <m:r>
                          <a:rPr lang="fr-BE" sz="2200" b="0" i="1" smtClean="0">
                            <a:latin typeface="Cambria Math" panose="02040503050406030204" pitchFamily="18" charset="0"/>
                            <a:cs typeface="Arial" panose="020B0604020202020204" pitchFamily="34" charset="0"/>
                          </a:rPr>
                          <m:t>𝑡</m:t>
                        </m:r>
                      </m:sub>
                    </m:sSub>
                    <m:r>
                      <a:rPr lang="fr-BE" sz="2200" b="0" i="0" smtClean="0">
                        <a:latin typeface="Cambria Math" panose="02040503050406030204" pitchFamily="18" charset="0"/>
                        <a:cs typeface="Arial" panose="020B0604020202020204" pitchFamily="34" charset="0"/>
                      </a:rPr>
                      <m:t> </m:t>
                    </m:r>
                  </m:oMath>
                </a14:m>
                <a:r>
                  <a:rPr lang="en-US" sz="2200" dirty="0" smtClean="0">
                    <a:latin typeface="Arial" panose="020B0604020202020204" pitchFamily="34" charset="0"/>
                    <a:cs typeface="Arial" panose="020B0604020202020204" pitchFamily="34" charset="0"/>
                  </a:rPr>
                  <a:t>must </a:t>
                </a:r>
                <a:r>
                  <a:rPr lang="en-US" sz="2200" dirty="0">
                    <a:latin typeface="Arial" panose="020B0604020202020204" pitchFamily="34" charset="0"/>
                    <a:cs typeface="Arial" panose="020B0604020202020204" pitchFamily="34" charset="0"/>
                  </a:rPr>
                  <a:t>be computed </a:t>
                </a:r>
                <a:r>
                  <a:rPr lang="en-GB" sz="2200" dirty="0">
                    <a:latin typeface="Arial" panose="020B0604020202020204" pitchFamily="34" charset="0"/>
                    <a:cs typeface="Arial" panose="020B0604020202020204" pitchFamily="34" charset="0"/>
                  </a:rPr>
                  <a:t>to decide whether to accept or reject each available bid in the order book of the intraday market</a:t>
                </a:r>
                <a:r>
                  <a:rPr lang="en-US" sz="2200" dirty="0">
                    <a:latin typeface="Arial" panose="020B0604020202020204" pitchFamily="34" charset="0"/>
                    <a:cs typeface="Arial" panose="020B0604020202020204" pitchFamily="34" charset="0"/>
                  </a:rPr>
                  <a:t>.*</a:t>
                </a:r>
                <a:endParaRPr lang="en-US" sz="2200" dirty="0">
                  <a:solidFill>
                    <a:schemeClr val="bg1"/>
                  </a:solidFill>
                  <a:latin typeface="Arial" panose="020B0604020202020204" pitchFamily="34" charset="0"/>
                  <a:cs typeface="Arial" panose="020B0604020202020204" pitchFamily="34" charset="0"/>
                </a:endParaRPr>
              </a:p>
            </p:txBody>
          </p:sp>
        </mc:Choice>
        <mc:Fallback xmlns="">
          <p:sp>
            <p:nvSpPr>
              <p:cNvPr id="9" name="ZoneTexte 8">
                <a:extLst>
                  <a:ext uri="{FF2B5EF4-FFF2-40B4-BE49-F238E27FC236}">
                    <a16:creationId xmlns:a16="http://schemas.microsoft.com/office/drawing/2014/main" id="{299E7BEF-DD75-9AFE-2A5C-1C5F6EB3307E}"/>
                  </a:ext>
                </a:extLst>
              </p:cNvPr>
              <p:cNvSpPr txBox="1">
                <a:spLocks noRot="1" noChangeAspect="1" noMove="1" noResize="1" noEditPoints="1" noAdjustHandles="1" noChangeArrowheads="1" noChangeShapeType="1" noTextEdit="1"/>
              </p:cNvSpPr>
              <p:nvPr/>
            </p:nvSpPr>
            <p:spPr>
              <a:xfrm>
                <a:off x="390225" y="1214170"/>
                <a:ext cx="11235717" cy="1477328"/>
              </a:xfrm>
              <a:prstGeom prst="rect">
                <a:avLst/>
              </a:prstGeom>
              <a:blipFill>
                <a:blip r:embed="rId2"/>
                <a:stretch>
                  <a:fillRect l="-705" t="-2469" r="-705" b="-57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3ED54FDB-F147-B491-4C5E-0DCC3E66B43C}"/>
                  </a:ext>
                </a:extLst>
              </p:cNvPr>
              <p:cNvSpPr txBox="1"/>
              <p:nvPr/>
            </p:nvSpPr>
            <p:spPr>
              <a:xfrm>
                <a:off x="413047" y="5328318"/>
                <a:ext cx="5682953" cy="769441"/>
              </a:xfrm>
              <a:prstGeom prst="rect">
                <a:avLst/>
              </a:prstGeom>
              <a:noFill/>
            </p:spPr>
            <p:txBody>
              <a:bodyPr wrap="square">
                <a:spAutoFit/>
              </a:bodyPr>
              <a:lstStyle/>
              <a:p>
                <a:pPr algn="just"/>
                <a:r>
                  <a:rPr lang="en-GB" sz="2200" dirty="0">
                    <a:latin typeface="Arial" panose="020B0604020202020204" pitchFamily="34" charset="0"/>
                    <a:cs typeface="Arial" panose="020B0604020202020204" pitchFamily="34" charset="0"/>
                  </a:rPr>
                  <a:t>Note that there may be thousands and thousands of bids (</a:t>
                </a:r>
                <a14:m>
                  <m:oMath xmlns:m="http://schemas.openxmlformats.org/officeDocument/2006/math">
                    <m:sSub>
                      <m:sSubPr>
                        <m:ctrlPr>
                          <a:rPr lang="en-US" sz="2200" i="1" smtClean="0">
                            <a:latin typeface="Cambria Math" panose="02040503050406030204" pitchFamily="18" charset="0"/>
                            <a:cs typeface="Arial" panose="020B0604020202020204" pitchFamily="34" charset="0"/>
                          </a:rPr>
                        </m:ctrlPr>
                      </m:sSubPr>
                      <m:e>
                        <m:r>
                          <a:rPr lang="fr-BE" sz="2200" b="0" i="1" smtClean="0">
                            <a:latin typeface="Cambria Math" panose="02040503050406030204" pitchFamily="18" charset="0"/>
                            <a:cs typeface="Arial" panose="020B0604020202020204" pitchFamily="34" charset="0"/>
                          </a:rPr>
                          <m:t>𝑛</m:t>
                        </m:r>
                      </m:e>
                      <m:sub>
                        <m:r>
                          <a:rPr lang="fr-BE" sz="2200" b="0" i="1" smtClean="0">
                            <a:latin typeface="Cambria Math" panose="02040503050406030204" pitchFamily="18" charset="0"/>
                            <a:cs typeface="Arial" panose="020B0604020202020204" pitchFamily="34" charset="0"/>
                          </a:rPr>
                          <m:t>𝑡</m:t>
                        </m:r>
                      </m:sub>
                    </m:sSub>
                  </m:oMath>
                </a14:m>
                <a:r>
                  <a:rPr lang="en-GB" sz="2200" dirty="0">
                    <a:latin typeface="Arial" panose="020B0604020202020204" pitchFamily="34" charset="0"/>
                    <a:cs typeface="Arial" panose="020B0604020202020204" pitchFamily="34" charset="0"/>
                  </a:rPr>
                  <a:t> </a:t>
                </a:r>
                <a14:m>
                  <m:oMath xmlns:m="http://schemas.openxmlformats.org/officeDocument/2006/math">
                    <m:r>
                      <a:rPr lang="en-GB" sz="2200" i="1" dirty="0" smtClean="0">
                        <a:latin typeface="Cambria Math" panose="02040503050406030204" pitchFamily="18" charset="0"/>
                        <a:cs typeface="Arial" panose="020B0604020202020204" pitchFamily="34" charset="0"/>
                      </a:rPr>
                      <m:t>&gt;&gt;</m:t>
                    </m:r>
                  </m:oMath>
                </a14:m>
                <a:r>
                  <a:rPr lang="en-GB" sz="2200" dirty="0">
                    <a:latin typeface="Arial" panose="020B0604020202020204" pitchFamily="34" charset="0"/>
                    <a:cs typeface="Arial" panose="020B0604020202020204" pitchFamily="34" charset="0"/>
                  </a:rPr>
                  <a:t> 1)!</a:t>
                </a:r>
              </a:p>
            </p:txBody>
          </p:sp>
        </mc:Choice>
        <mc:Fallback xmlns="">
          <p:sp>
            <p:nvSpPr>
              <p:cNvPr id="21" name="ZoneTexte 20">
                <a:extLst>
                  <a:ext uri="{FF2B5EF4-FFF2-40B4-BE49-F238E27FC236}">
                    <a16:creationId xmlns:a16="http://schemas.microsoft.com/office/drawing/2014/main" id="{3ED54FDB-F147-B491-4C5E-0DCC3E66B43C}"/>
                  </a:ext>
                </a:extLst>
              </p:cNvPr>
              <p:cNvSpPr txBox="1">
                <a:spLocks noRot="1" noChangeAspect="1" noMove="1" noResize="1" noEditPoints="1" noAdjustHandles="1" noChangeArrowheads="1" noChangeShapeType="1" noTextEdit="1"/>
              </p:cNvSpPr>
              <p:nvPr/>
            </p:nvSpPr>
            <p:spPr>
              <a:xfrm>
                <a:off x="413047" y="5328318"/>
                <a:ext cx="5682953" cy="769441"/>
              </a:xfrm>
              <a:prstGeom prst="rect">
                <a:avLst/>
              </a:prstGeom>
              <a:blipFill>
                <a:blip r:embed="rId3"/>
                <a:stretch>
                  <a:fillRect l="-1395" t="-4762" r="-1395" b="-16667"/>
                </a:stretch>
              </a:blipFill>
            </p:spPr>
            <p:txBody>
              <a:bodyPr/>
              <a:lstStyle/>
              <a:p>
                <a:r>
                  <a:rPr lang="en-GB">
                    <a:noFill/>
                  </a:rPr>
                  <a:t> </a:t>
                </a:r>
              </a:p>
            </p:txBody>
          </p:sp>
        </mc:Fallback>
      </mc:AlternateContent>
      <p:grpSp>
        <p:nvGrpSpPr>
          <p:cNvPr id="26" name="Groupe 25">
            <a:extLst>
              <a:ext uri="{FF2B5EF4-FFF2-40B4-BE49-F238E27FC236}">
                <a16:creationId xmlns:a16="http://schemas.microsoft.com/office/drawing/2014/main" id="{DBB6BF8C-E4EC-5D27-61FA-F1146A33ADE6}"/>
              </a:ext>
            </a:extLst>
          </p:cNvPr>
          <p:cNvGrpSpPr/>
          <p:nvPr/>
        </p:nvGrpSpPr>
        <p:grpSpPr>
          <a:xfrm>
            <a:off x="6797553" y="2993320"/>
            <a:ext cx="4628090" cy="2955927"/>
            <a:chOff x="6684744" y="2505710"/>
            <a:chExt cx="4937082" cy="3153278"/>
          </a:xfrm>
        </p:grpSpPr>
        <p:pic>
          <p:nvPicPr>
            <p:cNvPr id="13" name="Picture 2">
              <a:extLst>
                <a:ext uri="{FF2B5EF4-FFF2-40B4-BE49-F238E27FC236}">
                  <a16:creationId xmlns:a16="http://schemas.microsoft.com/office/drawing/2014/main" id="{AD75ACDA-DA6F-872E-817D-E55285281E18}"/>
                </a:ext>
              </a:extLst>
            </p:cNvPr>
            <p:cNvPicPr>
              <a:picLocks noChangeAspect="1"/>
            </p:cNvPicPr>
            <p:nvPr/>
          </p:nvPicPr>
          <p:blipFill rotWithShape="1">
            <a:blip r:embed="rId4"/>
            <a:srcRect l="4724" r="1414" b="7556"/>
            <a:stretch/>
          </p:blipFill>
          <p:spPr>
            <a:xfrm>
              <a:off x="6920141" y="3167341"/>
              <a:ext cx="4470936" cy="2380401"/>
            </a:xfrm>
            <a:prstGeom prst="rect">
              <a:avLst/>
            </a:prstGeom>
          </p:spPr>
        </p:pic>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92D1FEDD-231B-D32D-FB20-38C4D7ED9000}"/>
                    </a:ext>
                  </a:extLst>
                </p:cNvPr>
                <p:cNvSpPr txBox="1"/>
                <p:nvPr/>
              </p:nvSpPr>
              <p:spPr>
                <a:xfrm>
                  <a:off x="7105309" y="2597604"/>
                  <a:ext cx="4095949" cy="461665"/>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Trading (continuous and discrete) and delivery timelines for products </a:t>
                  </a:r>
                  <a14:m>
                    <m:oMath xmlns:m="http://schemas.openxmlformats.org/officeDocument/2006/math">
                      <m:sSub>
                        <m:sSubPr>
                          <m:ctrlPr>
                            <a:rPr lang="en-GB" sz="1200" i="1" smtClean="0">
                              <a:latin typeface="Cambria Math" panose="02040503050406030204" pitchFamily="18" charset="0"/>
                            </a:rPr>
                          </m:ctrlPr>
                        </m:sSubPr>
                        <m:e>
                          <m:r>
                            <a:rPr lang="fr-BE" sz="1200" b="0" i="1" smtClean="0">
                              <a:latin typeface="Cambria Math" panose="02040503050406030204" pitchFamily="18" charset="0"/>
                            </a:rPr>
                            <m:t>𝑄</m:t>
                          </m:r>
                        </m:e>
                        <m:sub>
                          <m:r>
                            <a:rPr lang="fr-BE" sz="1200" b="0" i="1" smtClean="0">
                              <a:latin typeface="Cambria Math" panose="02040503050406030204" pitchFamily="18" charset="0"/>
                            </a:rPr>
                            <m:t>1</m:t>
                          </m:r>
                        </m:sub>
                      </m:sSub>
                    </m:oMath>
                  </a14:m>
                  <a:r>
                    <a:rPr lang="en-GB" sz="1200" dirty="0">
                      <a:latin typeface="Arial" panose="020B0604020202020204" pitchFamily="34" charset="0"/>
                      <a:cs typeface="Arial" panose="020B0604020202020204" pitchFamily="34" charset="0"/>
                    </a:rPr>
                    <a:t>to </a:t>
                  </a:r>
                  <a14:m>
                    <m:oMath xmlns:m="http://schemas.openxmlformats.org/officeDocument/2006/math">
                      <m:sSub>
                        <m:sSubPr>
                          <m:ctrlPr>
                            <a:rPr lang="en-GB" sz="1200" i="1">
                              <a:latin typeface="Cambria Math" panose="02040503050406030204" pitchFamily="18" charset="0"/>
                            </a:rPr>
                          </m:ctrlPr>
                        </m:sSubPr>
                        <m:e>
                          <m:r>
                            <a:rPr lang="fr-BE" sz="1200" i="1">
                              <a:latin typeface="Cambria Math" panose="02040503050406030204" pitchFamily="18" charset="0"/>
                            </a:rPr>
                            <m:t>𝑄</m:t>
                          </m:r>
                        </m:e>
                        <m:sub>
                          <m:r>
                            <a:rPr lang="fr-BE" sz="1200" b="0" i="1" smtClean="0">
                              <a:latin typeface="Cambria Math" panose="02040503050406030204" pitchFamily="18" charset="0"/>
                            </a:rPr>
                            <m:t>4</m:t>
                          </m:r>
                        </m:sub>
                      </m:sSub>
                    </m:oMath>
                  </a14:m>
                  <a:r>
                    <a:rPr lang="en-GB" sz="1200" dirty="0">
                      <a:latin typeface="Arial" panose="020B0604020202020204" pitchFamily="34" charset="0"/>
                      <a:cs typeface="Arial" panose="020B0604020202020204" pitchFamily="34" charset="0"/>
                    </a:rPr>
                    <a:t>.</a:t>
                  </a:r>
                </a:p>
              </p:txBody>
            </p:sp>
          </mc:Choice>
          <mc:Fallback xmlns="">
            <p:sp>
              <p:nvSpPr>
                <p:cNvPr id="24" name="ZoneTexte 23">
                  <a:extLst>
                    <a:ext uri="{FF2B5EF4-FFF2-40B4-BE49-F238E27FC236}">
                      <a16:creationId xmlns:a16="http://schemas.microsoft.com/office/drawing/2014/main" id="{92D1FEDD-231B-D32D-FB20-38C4D7ED9000}"/>
                    </a:ext>
                  </a:extLst>
                </p:cNvPr>
                <p:cNvSpPr txBox="1">
                  <a:spLocks noRot="1" noChangeAspect="1" noMove="1" noResize="1" noEditPoints="1" noAdjustHandles="1" noChangeArrowheads="1" noChangeShapeType="1" noTextEdit="1"/>
                </p:cNvSpPr>
                <p:nvPr/>
              </p:nvSpPr>
              <p:spPr>
                <a:xfrm>
                  <a:off x="7105309" y="2597604"/>
                  <a:ext cx="4095949" cy="461665"/>
                </a:xfrm>
                <a:prstGeom prst="rect">
                  <a:avLst/>
                </a:prstGeom>
                <a:blipFill>
                  <a:blip r:embed="rId5"/>
                  <a:stretch>
                    <a:fillRect t="-1408" b="-15493"/>
                  </a:stretch>
                </a:blipFill>
              </p:spPr>
              <p:txBody>
                <a:bodyPr/>
                <a:lstStyle/>
                <a:p>
                  <a:r>
                    <a:rPr lang="en-GB">
                      <a:noFill/>
                    </a:rPr>
                    <a:t> </a:t>
                  </a:r>
                </a:p>
              </p:txBody>
            </p:sp>
          </mc:Fallback>
        </mc:AlternateContent>
        <p:sp>
          <p:nvSpPr>
            <p:cNvPr id="25" name="Rectangle 24">
              <a:extLst>
                <a:ext uri="{FF2B5EF4-FFF2-40B4-BE49-F238E27FC236}">
                  <a16:creationId xmlns:a16="http://schemas.microsoft.com/office/drawing/2014/main" id="{99F6802C-EB34-C966-01C7-315865B6DBAE}"/>
                </a:ext>
              </a:extLst>
            </p:cNvPr>
            <p:cNvSpPr/>
            <p:nvPr/>
          </p:nvSpPr>
          <p:spPr>
            <a:xfrm>
              <a:off x="6684744" y="2505710"/>
              <a:ext cx="4937082" cy="3153278"/>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6B5D5731-7848-579B-1699-C58FCC4CDD6E}"/>
                  </a:ext>
                </a:extLst>
              </p:cNvPr>
              <p:cNvSpPr txBox="1"/>
              <p:nvPr/>
            </p:nvSpPr>
            <p:spPr>
              <a:xfrm>
                <a:off x="413047" y="2854050"/>
                <a:ext cx="5759898" cy="769441"/>
              </a:xfrm>
              <a:prstGeom prst="rect">
                <a:avLst/>
              </a:prstGeom>
              <a:noFill/>
            </p:spPr>
            <p:txBody>
              <a:bodyPr wrap="square">
                <a:spAutoFit/>
              </a:bodyPr>
              <a:lstStyle/>
              <a:p>
                <a:pPr algn="just"/>
                <a:r>
                  <a:rPr lang="en-US" sz="2200" dirty="0" smtClean="0">
                    <a:latin typeface="Arial" panose="020B0604020202020204" pitchFamily="34" charset="0"/>
                    <a:cs typeface="Arial" panose="020B0604020202020204" pitchFamily="34" charset="0"/>
                  </a:rPr>
                  <a:t>If there are </a:t>
                </a:r>
                <a14:m>
                  <m:oMath xmlns:m="http://schemas.openxmlformats.org/officeDocument/2006/math">
                    <m:sSub>
                      <m:sSubPr>
                        <m:ctrlPr>
                          <a:rPr lang="en-US" sz="2200" i="1" smtClean="0">
                            <a:latin typeface="Cambria Math" panose="02040503050406030204" pitchFamily="18" charset="0"/>
                            <a:cs typeface="Arial" panose="020B0604020202020204" pitchFamily="34" charset="0"/>
                          </a:rPr>
                        </m:ctrlPr>
                      </m:sSubPr>
                      <m:e>
                        <m:r>
                          <a:rPr lang="fr-BE" sz="2200" b="0" i="1" smtClean="0">
                            <a:latin typeface="Cambria Math" panose="02040503050406030204" pitchFamily="18" charset="0"/>
                            <a:cs typeface="Arial" panose="020B0604020202020204" pitchFamily="34" charset="0"/>
                          </a:rPr>
                          <m:t>𝑛</m:t>
                        </m:r>
                      </m:e>
                      <m:sub>
                        <m:r>
                          <a:rPr lang="fr-BE" sz="2200" b="0" i="1" smtClean="0">
                            <a:latin typeface="Cambria Math" panose="02040503050406030204" pitchFamily="18" charset="0"/>
                            <a:cs typeface="Arial" panose="020B0604020202020204" pitchFamily="34" charset="0"/>
                          </a:rPr>
                          <m:t>𝑡</m:t>
                        </m:r>
                      </m:sub>
                    </m:sSub>
                  </m:oMath>
                </a14:m>
                <a:r>
                  <a:rPr lang="en-US" sz="22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available bids, then the action </a:t>
                </a:r>
                <a:r>
                  <a:rPr lang="en-US" sz="2200" dirty="0" smtClean="0">
                    <a:latin typeface="Arial" panose="020B0604020202020204" pitchFamily="34" charset="0"/>
                    <a:cs typeface="Arial" panose="020B0604020202020204" pitchFamily="34" charset="0"/>
                  </a:rPr>
                  <a:t>space  </a:t>
                </a:r>
                <a14:m>
                  <m:oMath xmlns:m="http://schemas.openxmlformats.org/officeDocument/2006/math">
                    <m:r>
                      <a:rPr lang="fr-BE" sz="2200" i="1">
                        <a:latin typeface="Cambria Math" panose="02040503050406030204" pitchFamily="18" charset="0"/>
                      </a:rPr>
                      <m:t>𝒲</m:t>
                    </m:r>
                    <m:r>
                      <a:rPr lang="fr-BE" sz="2200" i="1">
                        <a:latin typeface="Cambria Math" panose="02040503050406030204" pitchFamily="18" charset="0"/>
                      </a:rPr>
                      <m:t> </m:t>
                    </m:r>
                  </m:oMath>
                </a14:m>
                <a:r>
                  <a:rPr lang="en-US" sz="2200" dirty="0" smtClean="0">
                    <a:latin typeface="Arial" panose="020B0604020202020204" pitchFamily="34" charset="0"/>
                    <a:cs typeface="Arial" panose="020B0604020202020204" pitchFamily="34" charset="0"/>
                  </a:rPr>
                  <a:t>at </a:t>
                </a:r>
                <a14:m>
                  <m:oMath xmlns:m="http://schemas.openxmlformats.org/officeDocument/2006/math">
                    <m:r>
                      <a:rPr lang="en-US" sz="2200" i="1" dirty="0" smtClean="0">
                        <a:latin typeface="Cambria Math" panose="02040503050406030204" pitchFamily="18" charset="0"/>
                        <a:cs typeface="Arial" panose="020B0604020202020204" pitchFamily="34" charset="0"/>
                      </a:rPr>
                      <m:t>𝑡</m:t>
                    </m:r>
                  </m:oMath>
                </a14:m>
                <a:r>
                  <a:rPr lang="en-US" sz="2200" dirty="0">
                    <a:latin typeface="Arial" panose="020B0604020202020204" pitchFamily="34" charset="0"/>
                    <a:cs typeface="Arial" panose="020B0604020202020204" pitchFamily="34" charset="0"/>
                  </a:rPr>
                  <a:t> is</a:t>
                </a: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mc:Choice>
        <mc:Fallback xmlns="">
          <p:sp>
            <p:nvSpPr>
              <p:cNvPr id="4" name="ZoneTexte 3">
                <a:extLst>
                  <a:ext uri="{FF2B5EF4-FFF2-40B4-BE49-F238E27FC236}">
                    <a16:creationId xmlns:a16="http://schemas.microsoft.com/office/drawing/2014/main" id="{6B5D5731-7848-579B-1699-C58FCC4CDD6E}"/>
                  </a:ext>
                </a:extLst>
              </p:cNvPr>
              <p:cNvSpPr txBox="1">
                <a:spLocks noRot="1" noChangeAspect="1" noMove="1" noResize="1" noEditPoints="1" noAdjustHandles="1" noChangeArrowheads="1" noChangeShapeType="1" noTextEdit="1"/>
              </p:cNvSpPr>
              <p:nvPr/>
            </p:nvSpPr>
            <p:spPr>
              <a:xfrm>
                <a:off x="413047" y="2854050"/>
                <a:ext cx="5759898" cy="769441"/>
              </a:xfrm>
              <a:prstGeom prst="rect">
                <a:avLst/>
              </a:prstGeom>
              <a:blipFill>
                <a:blip r:embed="rId6"/>
                <a:stretch>
                  <a:fillRect l="-1376" t="-4762" r="-1376" b="-16667"/>
                </a:stretch>
              </a:blipFill>
            </p:spPr>
            <p:txBody>
              <a:bodyPr/>
              <a:lstStyle/>
              <a:p>
                <a:r>
                  <a:rPr lang="en-US">
                    <a:noFill/>
                  </a:rPr>
                  <a:t> </a:t>
                </a:r>
              </a:p>
            </p:txBody>
          </p:sp>
        </mc:Fallback>
      </mc:AlternateContent>
      <p:sp>
        <p:nvSpPr>
          <p:cNvPr id="5" name="ZoneTexte 4">
            <a:extLst>
              <a:ext uri="{FF2B5EF4-FFF2-40B4-BE49-F238E27FC236}">
                <a16:creationId xmlns:a16="http://schemas.microsoft.com/office/drawing/2014/main" id="{9384AFE2-A7AD-9B19-2BBB-ACFC4215108B}"/>
              </a:ext>
            </a:extLst>
          </p:cNvPr>
          <p:cNvSpPr txBox="1"/>
          <p:nvPr/>
        </p:nvSpPr>
        <p:spPr>
          <a:xfrm>
            <a:off x="108056" y="6401042"/>
            <a:ext cx="11420161" cy="30777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*The microgrid could also generate its own bids for the intraday market and access existing bids during a market period.</a:t>
            </a:r>
          </a:p>
        </p:txBody>
      </p:sp>
      <p:grpSp>
        <p:nvGrpSpPr>
          <p:cNvPr id="12" name="Groupe 11">
            <a:extLst>
              <a:ext uri="{FF2B5EF4-FFF2-40B4-BE49-F238E27FC236}">
                <a16:creationId xmlns:a16="http://schemas.microsoft.com/office/drawing/2014/main" id="{E0989FC3-5355-DC3D-79E9-0E0164D91B76}"/>
              </a:ext>
            </a:extLst>
          </p:cNvPr>
          <p:cNvGrpSpPr/>
          <p:nvPr/>
        </p:nvGrpSpPr>
        <p:grpSpPr>
          <a:xfrm>
            <a:off x="703985" y="3801769"/>
            <a:ext cx="5194663" cy="1290961"/>
            <a:chOff x="474617" y="4358058"/>
            <a:chExt cx="5194663" cy="1290961"/>
          </a:xfrm>
        </p:grpSpPr>
        <p:sp>
          <p:nvSpPr>
            <p:cNvPr id="22" name="Rectangle 21">
              <a:extLst>
                <a:ext uri="{FF2B5EF4-FFF2-40B4-BE49-F238E27FC236}">
                  <a16:creationId xmlns:a16="http://schemas.microsoft.com/office/drawing/2014/main" id="{589BFB99-D243-E35A-618E-3A5DC64F7014}"/>
                </a:ext>
              </a:extLst>
            </p:cNvPr>
            <p:cNvSpPr/>
            <p:nvPr/>
          </p:nvSpPr>
          <p:spPr>
            <a:xfrm>
              <a:off x="474617" y="4358058"/>
              <a:ext cx="5194663" cy="129096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Image 7">
              <a:extLst>
                <a:ext uri="{FF2B5EF4-FFF2-40B4-BE49-F238E27FC236}">
                  <a16:creationId xmlns:a16="http://schemas.microsoft.com/office/drawing/2014/main" id="{7A496691-151D-4110-854D-40C08DA1E4AD}"/>
                </a:ext>
              </a:extLst>
            </p:cNvPr>
            <p:cNvPicPr>
              <a:picLocks noChangeAspect="1"/>
            </p:cNvPicPr>
            <p:nvPr/>
          </p:nvPicPr>
          <p:blipFill>
            <a:blip r:embed="rId7"/>
            <a:srcRect l="3540" r="2887"/>
            <a:stretch/>
          </p:blipFill>
          <p:spPr>
            <a:xfrm>
              <a:off x="890450" y="4424860"/>
              <a:ext cx="4362995" cy="1157356"/>
            </a:xfrm>
            <a:prstGeom prst="rect">
              <a:avLst/>
            </a:prstGeom>
          </p:spPr>
        </p:pic>
      </p:grpSp>
      <p:pic>
        <p:nvPicPr>
          <p:cNvPr id="11" name="Image 10">
            <a:extLst>
              <a:ext uri="{FF2B5EF4-FFF2-40B4-BE49-F238E27FC236}">
                <a16:creationId xmlns:a16="http://schemas.microsoft.com/office/drawing/2014/main" id="{D5514C4F-5AA6-53B2-FCF5-396B7D615798}"/>
              </a:ext>
            </a:extLst>
          </p:cNvPr>
          <p:cNvPicPr>
            <a:picLocks noChangeAspect="1"/>
          </p:cNvPicPr>
          <p:nvPr/>
        </p:nvPicPr>
        <p:blipFill>
          <a:blip r:embed="rId8"/>
          <a:srcRect l="17091" t="13132" r="-1"/>
          <a:stretch/>
        </p:blipFill>
        <p:spPr>
          <a:xfrm>
            <a:off x="6238214" y="3801769"/>
            <a:ext cx="394912" cy="306187"/>
          </a:xfrm>
          <a:prstGeom prst="rect">
            <a:avLst/>
          </a:prstGeom>
        </p:spPr>
      </p:pic>
      <p:sp>
        <p:nvSpPr>
          <p:cNvPr id="2" name="Espace réservé du numéro de diapositive 1">
            <a:extLst>
              <a:ext uri="{FF2B5EF4-FFF2-40B4-BE49-F238E27FC236}">
                <a16:creationId xmlns:a16="http://schemas.microsoft.com/office/drawing/2014/main" id="{FCBEFB65-EA62-1D7E-31EA-0C4D1594873C}"/>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17</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0920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2">
                <a:extLst>
                  <a:ext uri="{FF2B5EF4-FFF2-40B4-BE49-F238E27FC236}">
                    <a16:creationId xmlns:a16="http://schemas.microsoft.com/office/drawing/2014/main" id="{CDD90A6C-02D0-F7EA-D0E4-E77D5766D581}"/>
                  </a:ext>
                </a:extLst>
              </p:cNvPr>
              <p:cNvSpPr txBox="1"/>
              <p:nvPr/>
            </p:nvSpPr>
            <p:spPr>
              <a:xfrm>
                <a:off x="413047" y="1048797"/>
                <a:ext cx="11329373" cy="4647426"/>
              </a:xfrm>
              <a:prstGeom prst="rect">
                <a:avLst/>
              </a:prstGeom>
              <a:noFill/>
            </p:spPr>
            <p:txBody>
              <a:bodyPr wrap="square" rtlCol="0">
                <a:spAutoFit/>
              </a:bodyPr>
              <a:lstStyle/>
              <a:p>
                <a:pPr marL="342900" indent="-342900" algn="just">
                  <a:buFont typeface="Arial" panose="020B0604020202020204" pitchFamily="34" charset="0"/>
                  <a:buChar char="•"/>
                </a:pPr>
                <a:r>
                  <a:rPr lang="en-US" sz="2100" dirty="0">
                    <a:latin typeface="Arial" panose="020B0604020202020204" pitchFamily="34" charset="0"/>
                    <a:cs typeface="Arial" panose="020B0604020202020204" pitchFamily="34" charset="0"/>
                  </a:rPr>
                  <a:t>A (near) optimal control problem of a non-linear system that can be formalized as an </a:t>
                </a:r>
                <a:r>
                  <a:rPr lang="en-US" sz="2100" b="1" dirty="0">
                    <a:latin typeface="Arial" panose="020B0604020202020204" pitchFamily="34" charset="0"/>
                    <a:cs typeface="Arial" panose="020B0604020202020204" pitchFamily="34" charset="0"/>
                  </a:rPr>
                  <a:t>MDP(</a:t>
                </a:r>
                <a14:m>
                  <m:oMath xmlns:m="http://schemas.openxmlformats.org/officeDocument/2006/math">
                    <m:r>
                      <a:rPr lang="en-US" sz="2100" b="1" i="1" dirty="0">
                        <a:latin typeface="Cambria Math" panose="02040503050406030204" pitchFamily="18" charset="0"/>
                        <a:cs typeface="Arial" panose="020B0604020202020204" pitchFamily="34" charset="0"/>
                      </a:rPr>
                      <m:t>𝜺</m:t>
                    </m:r>
                  </m:oMath>
                </a14:m>
                <a:r>
                  <a:rPr lang="en-US" sz="2100" b="1" dirty="0">
                    <a:latin typeface="Arial" panose="020B0604020202020204" pitchFamily="34" charset="0"/>
                    <a:cs typeface="Arial" panose="020B0604020202020204" pitchFamily="34" charset="0"/>
                  </a:rPr>
                  <a:t>)</a:t>
                </a:r>
                <a:r>
                  <a:rPr lang="en-US" sz="2100" dirty="0">
                    <a:latin typeface="Arial" panose="020B0604020202020204" pitchFamily="34" charset="0"/>
                    <a:cs typeface="Arial" panose="020B0604020202020204" pitchFamily="34" charset="0"/>
                  </a:rPr>
                  <a:t>,</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which</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refers to a Markov Decision Process that includes </a:t>
                </a:r>
                <a:r>
                  <a:rPr lang="en-US" sz="2100" b="1" dirty="0">
                    <a:latin typeface="Arial" panose="020B0604020202020204" pitchFamily="34" charset="0"/>
                    <a:cs typeface="Arial" panose="020B0604020202020204" pitchFamily="34" charset="0"/>
                  </a:rPr>
                  <a:t>a time-series variable </a:t>
                </a:r>
                <a14:m>
                  <m:oMath xmlns:m="http://schemas.openxmlformats.org/officeDocument/2006/math">
                    <m:r>
                      <a:rPr lang="en-US" sz="2100" b="1" i="1" dirty="0">
                        <a:latin typeface="Cambria Math" panose="02040503050406030204" pitchFamily="18" charset="0"/>
                        <a:cs typeface="Arial" panose="020B0604020202020204" pitchFamily="34" charset="0"/>
                      </a:rPr>
                      <m:t>𝜺</m:t>
                    </m:r>
                  </m:oMath>
                </a14:m>
                <a:r>
                  <a:rPr lang="en-US" sz="2100" dirty="0">
                    <a:latin typeface="Arial" panose="020B0604020202020204" pitchFamily="34" charset="0"/>
                    <a:cs typeface="Arial" panose="020B0604020202020204" pitchFamily="34" charset="0"/>
                  </a:rPr>
                  <a:t>.</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A long time horizon needs to be considered. Very little work has been done </a:t>
                </a:r>
                <a:r>
                  <a:rPr lang="en-US" sz="2100" dirty="0" smtClean="0">
                    <a:latin typeface="Arial" panose="020B0604020202020204" pitchFamily="34" charset="0"/>
                    <a:cs typeface="Arial" panose="020B0604020202020204" pitchFamily="34" charset="0"/>
                  </a:rPr>
                  <a:t>so far </a:t>
                </a:r>
                <a:r>
                  <a:rPr lang="en-US" sz="2100" dirty="0">
                    <a:latin typeface="Arial" panose="020B0604020202020204" pitchFamily="34" charset="0"/>
                    <a:cs typeface="Arial" panose="020B0604020202020204" pitchFamily="34" charset="0"/>
                  </a:rPr>
                  <a:t>in the fields </a:t>
                </a:r>
                <a:r>
                  <a:rPr lang="en-US" sz="2100" dirty="0" smtClean="0">
                    <a:latin typeface="Arial" panose="020B0604020202020204" pitchFamily="34" charset="0"/>
                    <a:cs typeface="Arial" panose="020B0604020202020204" pitchFamily="34" charset="0"/>
                  </a:rPr>
                  <a:t>of MDP</a:t>
                </a:r>
                <a:r>
                  <a:rPr lang="en-US" sz="2100" dirty="0">
                    <a:latin typeface="Arial" panose="020B0604020202020204" pitchFamily="34" charset="0"/>
                    <a:cs typeface="Arial" panose="020B0604020202020204" pitchFamily="34" charset="0"/>
                  </a:rPr>
                  <a:t>(</a:t>
                </a:r>
                <a14:m>
                  <m:oMath xmlns:m="http://schemas.openxmlformats.org/officeDocument/2006/math">
                    <m:r>
                      <a:rPr lang="en-US" sz="2100" i="1" dirty="0">
                        <a:latin typeface="Cambria Math" panose="02040503050406030204" pitchFamily="18" charset="0"/>
                        <a:cs typeface="Arial" panose="020B0604020202020204" pitchFamily="34" charset="0"/>
                      </a:rPr>
                      <m:t>𝜀</m:t>
                    </m:r>
                  </m:oMath>
                </a14:m>
                <a:r>
                  <a:rPr lang="en-US" sz="2100" dirty="0">
                    <a:latin typeface="Arial" panose="020B0604020202020204" pitchFamily="34" charset="0"/>
                    <a:cs typeface="Arial" panose="020B0604020202020204" pitchFamily="34" charset="0"/>
                  </a:rPr>
                  <a:t>) with long time horizon. </a:t>
                </a:r>
                <a:r>
                  <a:rPr lang="en-US" sz="2100" dirty="0">
                    <a:solidFill>
                      <a:srgbClr val="FF0000"/>
                    </a:solidFill>
                    <a:latin typeface="Arial" panose="020B0604020202020204" pitchFamily="34" charset="0"/>
                    <a:cs typeface="Arial" panose="020B0604020202020204" pitchFamily="34" charset="0"/>
                  </a:rPr>
                  <a:t>[Cases 1 to 4]</a:t>
                </a:r>
              </a:p>
              <a:p>
                <a:pPr marL="342900" indent="-342900" algn="just">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100" dirty="0">
                    <a:latin typeface="Arial" panose="020B0604020202020204" pitchFamily="34" charset="0"/>
                    <a:cs typeface="Arial" panose="020B0604020202020204" pitchFamily="34" charset="0"/>
                  </a:rPr>
                  <a:t>The forecasting of very local weather and load time-series requires one to rely on probabilistic forecasts. This problem remains largely unsolved to date. </a:t>
                </a:r>
                <a:r>
                  <a:rPr lang="en-US" sz="2100" dirty="0">
                    <a:solidFill>
                      <a:srgbClr val="FF0000"/>
                    </a:solidFill>
                    <a:latin typeface="Arial" panose="020B0604020202020204" pitchFamily="34" charset="0"/>
                    <a:cs typeface="Arial" panose="020B0604020202020204" pitchFamily="34" charset="0"/>
                  </a:rPr>
                  <a:t>[Cases 2 to 4]</a:t>
                </a:r>
                <a:endParaRPr lang="en-GB" sz="21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100" dirty="0">
                    <a:latin typeface="Arial" panose="020B0604020202020204" pitchFamily="34" charset="0"/>
                    <a:cs typeface="Arial" panose="020B0604020202020204" pitchFamily="34" charset="0"/>
                  </a:rPr>
                  <a:t>Dealing with very large action spaces, where some actions can only be taken at specific time steps (day-ahead market). </a:t>
                </a:r>
                <a:r>
                  <a:rPr lang="en-US" sz="2100" dirty="0">
                    <a:solidFill>
                      <a:srgbClr val="FF0000"/>
                    </a:solidFill>
                    <a:latin typeface="Arial" panose="020B0604020202020204" pitchFamily="34" charset="0"/>
                    <a:cs typeface="Arial" panose="020B0604020202020204" pitchFamily="34" charset="0"/>
                  </a:rPr>
                  <a:t>[Cases 3 and 4]</a:t>
                </a:r>
                <a:endParaRPr lang="en-US" sz="21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intraday market integration adds additional forecasting challenges that depend on multitude of factors (e.g., weather, geopolitical, behaviour of traders, etc). The resulting </a:t>
                </a:r>
                <a:r>
                  <a:rPr lang="en-US" sz="2100" dirty="0">
                    <a:latin typeface="Arial" panose="020B0604020202020204" pitchFamily="34" charset="0"/>
                    <a:cs typeface="Arial" panose="020B0604020202020204" pitchFamily="34" charset="0"/>
                  </a:rPr>
                  <a:t>MDP(</a:t>
                </a:r>
                <a14:m>
                  <m:oMath xmlns:m="http://schemas.openxmlformats.org/officeDocument/2006/math">
                    <m:r>
                      <a:rPr lang="en-US" sz="2100" i="1" dirty="0">
                        <a:latin typeface="Cambria Math" panose="02040503050406030204" pitchFamily="18" charset="0"/>
                        <a:cs typeface="Arial" panose="020B0604020202020204" pitchFamily="34" charset="0"/>
                      </a:rPr>
                      <m:t>𝜀</m:t>
                    </m:r>
                  </m:oMath>
                </a14:m>
                <a:r>
                  <a:rPr lang="en-US" sz="2100" dirty="0">
                    <a:latin typeface="Arial" panose="020B0604020202020204" pitchFamily="34" charset="0"/>
                    <a:cs typeface="Arial" panose="020B0604020202020204" pitchFamily="34" charset="0"/>
                  </a:rPr>
                  <a:t>)</a:t>
                </a:r>
                <a:r>
                  <a:rPr kumimoji="0" lang="en-US" sz="21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shows immensely large action spaces, with various action types that can be taken.   </a:t>
                </a:r>
                <a:r>
                  <a:rPr lang="en-US" sz="2100" dirty="0">
                    <a:solidFill>
                      <a:srgbClr val="FF0000"/>
                    </a:solidFill>
                    <a:latin typeface="Arial" panose="020B0604020202020204" pitchFamily="34" charset="0"/>
                    <a:cs typeface="Arial" panose="020B0604020202020204" pitchFamily="34" charset="0"/>
                  </a:rPr>
                  <a:t>[Case 4]</a:t>
                </a: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1100" dirty="0">
                  <a:solidFill>
                    <a:prstClr val="black"/>
                  </a:solidFill>
                  <a:latin typeface="Arial" panose="020B0604020202020204" pitchFamily="34" charset="0"/>
                  <a:cs typeface="Arial" panose="020B0604020202020204" pitchFamily="34" charset="0"/>
                </a:endParaRPr>
              </a:p>
            </p:txBody>
          </p:sp>
        </mc:Choice>
        <mc:Fallback xmlns="">
          <p:sp>
            <p:nvSpPr>
              <p:cNvPr id="12" name="TextBox 2">
                <a:extLst>
                  <a:ext uri="{FF2B5EF4-FFF2-40B4-BE49-F238E27FC236}">
                    <a16:creationId xmlns:a16="http://schemas.microsoft.com/office/drawing/2014/main" id="{CDD90A6C-02D0-F7EA-D0E4-E77D5766D581}"/>
                  </a:ext>
                </a:extLst>
              </p:cNvPr>
              <p:cNvSpPr txBox="1">
                <a:spLocks noRot="1" noChangeAspect="1" noMove="1" noResize="1" noEditPoints="1" noAdjustHandles="1" noChangeArrowheads="1" noChangeShapeType="1" noTextEdit="1"/>
              </p:cNvSpPr>
              <p:nvPr/>
            </p:nvSpPr>
            <p:spPr>
              <a:xfrm>
                <a:off x="413047" y="1048797"/>
                <a:ext cx="11329373" cy="4647426"/>
              </a:xfrm>
              <a:prstGeom prst="rect">
                <a:avLst/>
              </a:prstGeom>
              <a:blipFill>
                <a:blip r:embed="rId2"/>
                <a:stretch>
                  <a:fillRect l="-538" t="-787" r="-646"/>
                </a:stretch>
              </a:blipFill>
            </p:spPr>
            <p:txBody>
              <a:bodyPr/>
              <a:lstStyle/>
              <a:p>
                <a:r>
                  <a:rPr lang="en-US">
                    <a:noFill/>
                  </a:rPr>
                  <a:t> </a:t>
                </a:r>
              </a:p>
            </p:txBody>
          </p:sp>
        </mc:Fallback>
      </mc:AlternateContent>
      <p:sp>
        <p:nvSpPr>
          <p:cNvPr id="23" name="ZoneTexte 22">
            <a:extLst>
              <a:ext uri="{FF2B5EF4-FFF2-40B4-BE49-F238E27FC236}">
                <a16:creationId xmlns:a16="http://schemas.microsoft.com/office/drawing/2014/main" id="{FD99CD32-FBFE-8C44-E2E1-F1E9B77BBE98}"/>
              </a:ext>
            </a:extLst>
          </p:cNvPr>
          <p:cNvSpPr txBox="1"/>
          <p:nvPr/>
        </p:nvSpPr>
        <p:spPr>
          <a:xfrm>
            <a:off x="413047" y="403979"/>
            <a:ext cx="1147415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Why should you be excited as ML researchers</a:t>
            </a:r>
            <a:endParaRPr lang="en-GB" sz="2800" b="1" dirty="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6CEE96C0-2BAA-8382-72DC-9346E2B79121}"/>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18</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24229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E54157B-BB82-19FB-8C6C-E3A7EDD59BE1}"/>
              </a:ext>
            </a:extLst>
          </p:cNvPr>
          <p:cNvSpPr txBox="1"/>
          <p:nvPr/>
        </p:nvSpPr>
        <p:spPr>
          <a:xfrm>
            <a:off x="413047" y="403979"/>
            <a:ext cx="11474153" cy="523220"/>
          </a:xfrm>
          <a:prstGeom prst="rect">
            <a:avLst/>
          </a:prstGeom>
          <a:noFill/>
        </p:spPr>
        <p:txBody>
          <a:bodyPr wrap="square">
            <a:spAutoFit/>
          </a:bodyPr>
          <a:lstStyle/>
          <a:p>
            <a:r>
              <a:rPr lang="fr-BE" sz="2800" b="1" dirty="0">
                <a:latin typeface="Arial" panose="020B0604020202020204" pitchFamily="34" charset="0"/>
                <a:cs typeface="Arial" panose="020B0604020202020204" pitchFamily="34" charset="0"/>
              </a:rPr>
              <a:t>Case 5 – Operation and sizing</a:t>
            </a:r>
            <a:endParaRPr lang="en-GB" sz="2800" b="1"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1F631428-D6BA-C7A5-C399-06F3170FA38C}"/>
              </a:ext>
            </a:extLst>
          </p:cNvPr>
          <p:cNvSpPr txBox="1"/>
          <p:nvPr/>
        </p:nvSpPr>
        <p:spPr>
          <a:xfrm>
            <a:off x="413047" y="1072240"/>
            <a:ext cx="11344499" cy="1107996"/>
          </a:xfrm>
          <a:prstGeom prst="rect">
            <a:avLst/>
          </a:prstGeom>
          <a:noFill/>
        </p:spPr>
        <p:txBody>
          <a:bodyPr wrap="square">
            <a:spAutoFit/>
          </a:bodyPr>
          <a:lstStyle/>
          <a:p>
            <a:pPr algn="just"/>
            <a:r>
              <a:rPr lang="en-US" sz="2200" u="sng" dirty="0">
                <a:latin typeface="Arial" panose="020B0604020202020204" pitchFamily="34" charset="0"/>
                <a:cs typeface="Arial" panose="020B0604020202020204" pitchFamily="34" charset="0"/>
              </a:rPr>
              <a:t>Context:</a:t>
            </a:r>
            <a:r>
              <a:rPr lang="en-US" sz="2200" dirty="0">
                <a:latin typeface="Arial" panose="020B0604020202020204" pitchFamily="34" charset="0"/>
                <a:cs typeface="Arial" panose="020B0604020202020204" pitchFamily="34" charset="0"/>
              </a:rPr>
              <a:t> Computation of a (near) optimal microgrid control policy for </a:t>
            </a:r>
            <a:r>
              <a:rPr lang="en-US" sz="2200" dirty="0" smtClean="0">
                <a:latin typeface="Arial" panose="020B0604020202020204" pitchFamily="34" charset="0"/>
                <a:cs typeface="Arial" panose="020B0604020202020204" pitchFamily="34" charset="0"/>
              </a:rPr>
              <a:t>the battery </a:t>
            </a:r>
            <a:r>
              <a:rPr lang="en-US" sz="2200" dirty="0">
                <a:latin typeface="Arial" panose="020B0604020202020204" pitchFamily="34" charset="0"/>
                <a:cs typeface="Arial" panose="020B0604020202020204" pitchFamily="34" charset="0"/>
              </a:rPr>
              <a:t>power setting while addressing all the previously mentioned challenges, and a (near) optimal sizing of both the PV installation capacity and the battery storage capacity.</a:t>
            </a:r>
          </a:p>
        </p:txBody>
      </p:sp>
      <p:sp>
        <p:nvSpPr>
          <p:cNvPr id="4" name="Espace réservé du numéro de diapositive 1">
            <a:extLst>
              <a:ext uri="{FF2B5EF4-FFF2-40B4-BE49-F238E27FC236}">
                <a16:creationId xmlns:a16="http://schemas.microsoft.com/office/drawing/2014/main" id="{19BDBB9A-659B-1FAF-F9CA-CDBF59E080B2}"/>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19</a:t>
            </a:fld>
            <a:endParaRPr lang="en-GB" dirty="0">
              <a:solidFill>
                <a:schemeClr val="tx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E5F6FDB0-C71B-BFDA-CF80-1F4166CFDD04}"/>
              </a:ext>
            </a:extLst>
          </p:cNvPr>
          <p:cNvPicPr>
            <a:picLocks noChangeAspect="1"/>
          </p:cNvPicPr>
          <p:nvPr/>
        </p:nvPicPr>
        <p:blipFill>
          <a:blip r:embed="rId2"/>
          <a:stretch>
            <a:fillRect/>
          </a:stretch>
        </p:blipFill>
        <p:spPr>
          <a:xfrm>
            <a:off x="2553456" y="2389752"/>
            <a:ext cx="7085087" cy="4011048"/>
          </a:xfrm>
          <a:prstGeom prst="rect">
            <a:avLst/>
          </a:prstGeom>
        </p:spPr>
      </p:pic>
    </p:spTree>
    <p:extLst>
      <p:ext uri="{BB962C8B-B14F-4D97-AF65-F5344CB8AC3E}">
        <p14:creationId xmlns:p14="http://schemas.microsoft.com/office/powerpoint/2010/main" val="3526778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CA744A58-698E-1555-303C-81FC8A606714}"/>
              </a:ext>
            </a:extLst>
          </p:cNvPr>
          <p:cNvGrpSpPr/>
          <p:nvPr/>
        </p:nvGrpSpPr>
        <p:grpSpPr>
          <a:xfrm>
            <a:off x="925975" y="1572577"/>
            <a:ext cx="10197296" cy="3712845"/>
            <a:chOff x="1028700" y="1783079"/>
            <a:chExt cx="9531457" cy="3712845"/>
          </a:xfrm>
        </p:grpSpPr>
        <p:sp>
          <p:nvSpPr>
            <p:cNvPr id="5" name="ZoneTexte 4">
              <a:extLst>
                <a:ext uri="{FF2B5EF4-FFF2-40B4-BE49-F238E27FC236}">
                  <a16:creationId xmlns:a16="http://schemas.microsoft.com/office/drawing/2014/main" id="{AE17CB1A-9810-DAD7-08B3-1275F16FD002}"/>
                </a:ext>
              </a:extLst>
            </p:cNvPr>
            <p:cNvSpPr txBox="1"/>
            <p:nvPr/>
          </p:nvSpPr>
          <p:spPr>
            <a:xfrm>
              <a:off x="1393879" y="2089607"/>
              <a:ext cx="8801100" cy="3406317"/>
            </a:xfrm>
            <a:prstGeom prst="rect">
              <a:avLst/>
            </a:prstGeom>
            <a:noFill/>
          </p:spPr>
          <p:txBody>
            <a:bodyPr wrap="square">
              <a:spAutoFit/>
            </a:bodyPr>
            <a:lstStyle/>
            <a:p>
              <a:pPr algn="ctr">
                <a:lnSpc>
                  <a:spcPct val="106000"/>
                </a:lnSpc>
                <a:spcAft>
                  <a:spcPts val="800"/>
                </a:spcAft>
              </a:pPr>
              <a:r>
                <a:rPr lang="en-US" sz="2200" b="1" dirty="0">
                  <a:effectLst/>
                  <a:latin typeface="Arial" panose="020B0604020202020204" pitchFamily="34" charset="0"/>
                  <a:ea typeface="Aptos" panose="020B0004020202020204" pitchFamily="34" charset="0"/>
                  <a:cs typeface="Arial" panose="020B0604020202020204" pitchFamily="34" charset="0"/>
                </a:rPr>
                <a:t>Power systems are one of the most complex engineering structures ever built by mankind.</a:t>
              </a:r>
              <a:endParaRPr lang="en-US" sz="2200" b="1" dirty="0">
                <a:latin typeface="Arial" panose="020B0604020202020204" pitchFamily="34" charset="0"/>
                <a:ea typeface="Aptos" panose="020B0004020202020204" pitchFamily="34" charset="0"/>
                <a:cs typeface="Arial" panose="020B0604020202020204" pitchFamily="34" charset="0"/>
              </a:endParaRPr>
            </a:p>
            <a:p>
              <a:pPr algn="ctr">
                <a:lnSpc>
                  <a:spcPct val="106000"/>
                </a:lnSpc>
                <a:spcAft>
                  <a:spcPts val="800"/>
                </a:spcAft>
              </a:pPr>
              <a:endParaRPr lang="en-US" sz="100" b="1" dirty="0">
                <a:effectLst/>
                <a:latin typeface="Arial" panose="020B0604020202020204" pitchFamily="34" charset="0"/>
                <a:ea typeface="Aptos" panose="020B0004020202020204" pitchFamily="34" charset="0"/>
                <a:cs typeface="Arial" panose="020B0604020202020204" pitchFamily="34" charset="0"/>
              </a:endParaRPr>
            </a:p>
            <a:p>
              <a:pPr algn="ctr">
                <a:lnSpc>
                  <a:spcPct val="106000"/>
                </a:lnSpc>
                <a:spcAft>
                  <a:spcPts val="800"/>
                </a:spcAft>
              </a:pPr>
              <a:r>
                <a:rPr lang="en-US" sz="2200" dirty="0">
                  <a:effectLst/>
                  <a:latin typeface="Arial" panose="020B0604020202020204" pitchFamily="34" charset="0"/>
                  <a:ea typeface="Aptos" panose="020B0004020202020204" pitchFamily="34" charset="0"/>
                  <a:cs typeface="Arial" panose="020B0604020202020204" pitchFamily="34" charset="0"/>
                </a:rPr>
                <a:t>This talk takes you on a journey through the different layers </a:t>
              </a:r>
              <a:r>
                <a:rPr lang="en-GB" sz="2200" dirty="0">
                  <a:solidFill>
                    <a:srgbClr val="000000"/>
                  </a:solidFill>
                  <a:effectLst/>
                  <a:latin typeface="Arial" panose="020B0604020202020204" pitchFamily="34" charset="0"/>
                  <a:ea typeface="Arial" panose="020B0604020202020204" pitchFamily="34" charset="0"/>
                </a:rPr>
                <a:t>of </a:t>
              </a:r>
              <a:r>
                <a:rPr lang="en-US" sz="2200" dirty="0">
                  <a:effectLst/>
                  <a:latin typeface="Arial" panose="020B0604020202020204" pitchFamily="34" charset="0"/>
                  <a:ea typeface="Aptos" panose="020B0004020202020204" pitchFamily="34" charset="0"/>
                  <a:cs typeface="Arial" panose="020B0604020202020204" pitchFamily="34" charset="0"/>
                </a:rPr>
                <a:t>power systems, with the aim of showing to machine </a:t>
              </a:r>
              <a:r>
                <a:rPr lang="en-US" sz="2200" dirty="0" smtClean="0">
                  <a:effectLst/>
                  <a:latin typeface="Arial" panose="020B0604020202020204" pitchFamily="34" charset="0"/>
                  <a:ea typeface="Aptos" panose="020B0004020202020204" pitchFamily="34" charset="0"/>
                  <a:cs typeface="Arial" panose="020B0604020202020204" pitchFamily="34" charset="0"/>
                </a:rPr>
                <a:t>learning (ML) </a:t>
              </a:r>
              <a:r>
                <a:rPr lang="en-US" sz="2200" dirty="0">
                  <a:effectLst/>
                  <a:latin typeface="Arial" panose="020B0604020202020204" pitchFamily="34" charset="0"/>
                  <a:ea typeface="Aptos" panose="020B0004020202020204" pitchFamily="34" charset="0"/>
                  <a:cs typeface="Arial" panose="020B0604020202020204" pitchFamily="34" charset="0"/>
                </a:rPr>
                <a:t>researchers the </a:t>
              </a:r>
              <a:r>
                <a:rPr lang="en-US" sz="2200" dirty="0">
                  <a:latin typeface="Arial" panose="020B0604020202020204" pitchFamily="34" charset="0"/>
                  <a:ea typeface="Aptos" panose="020B0004020202020204" pitchFamily="34" charset="0"/>
                  <a:cs typeface="Arial" panose="020B0604020202020204" pitchFamily="34" charset="0"/>
                </a:rPr>
                <a:t>numerous </a:t>
              </a:r>
              <a:r>
                <a:rPr lang="en-US" sz="2200" dirty="0">
                  <a:effectLst/>
                  <a:latin typeface="Arial" panose="020B0604020202020204" pitchFamily="34" charset="0"/>
                  <a:ea typeface="Aptos" panose="020B0004020202020204" pitchFamily="34" charset="0"/>
                  <a:cs typeface="Arial" panose="020B0604020202020204" pitchFamily="34" charset="0"/>
                </a:rPr>
                <a:t>decision-making problems each layer presents</a:t>
              </a:r>
              <a:r>
                <a:rPr lang="en-US" sz="2200" dirty="0">
                  <a:latin typeface="Arial" panose="020B0604020202020204" pitchFamily="34" charset="0"/>
                  <a:ea typeface="Aptos" panose="020B0004020202020204" pitchFamily="34" charset="0"/>
                  <a:cs typeface="Arial" panose="020B0604020202020204" pitchFamily="34" charset="0"/>
                </a:rPr>
                <a:t>.</a:t>
              </a:r>
            </a:p>
            <a:p>
              <a:pPr algn="ctr">
                <a:lnSpc>
                  <a:spcPct val="106000"/>
                </a:lnSpc>
                <a:spcAft>
                  <a:spcPts val="800"/>
                </a:spcAft>
              </a:pPr>
              <a:endParaRPr lang="en-US" sz="100" dirty="0">
                <a:latin typeface="Arial" panose="020B0604020202020204" pitchFamily="34" charset="0"/>
                <a:ea typeface="Aptos" panose="020B0004020202020204" pitchFamily="34" charset="0"/>
                <a:cs typeface="Arial" panose="020B0604020202020204" pitchFamily="34" charset="0"/>
              </a:endParaRPr>
            </a:p>
            <a:p>
              <a:pPr algn="ctr">
                <a:lnSpc>
                  <a:spcPct val="106000"/>
                </a:lnSpc>
                <a:spcAft>
                  <a:spcPts val="800"/>
                </a:spcAft>
              </a:pPr>
              <a:r>
                <a:rPr lang="en-US" sz="2200" dirty="0">
                  <a:latin typeface="Arial" panose="020B0604020202020204" pitchFamily="34" charset="0"/>
                  <a:ea typeface="Aptos" panose="020B0004020202020204" pitchFamily="34" charset="0"/>
                  <a:cs typeface="Arial" panose="020B0604020202020204" pitchFamily="34" charset="0"/>
                </a:rPr>
                <a:t>The solutions to these problems</a:t>
              </a:r>
              <a:r>
                <a:rPr lang="en-US" sz="2200" dirty="0">
                  <a:effectLst/>
                  <a:latin typeface="Arial" panose="020B0604020202020204" pitchFamily="34" charset="0"/>
                  <a:ea typeface="Aptos" panose="020B0004020202020204" pitchFamily="34" charset="0"/>
                  <a:cs typeface="Arial" panose="020B0604020202020204" pitchFamily="34" charset="0"/>
                </a:rPr>
                <a:t> will help considerably to accelerate the decarbonization of our societies.</a:t>
              </a:r>
              <a:endParaRPr lang="fr-BE" sz="2200" dirty="0">
                <a:effectLst/>
                <a:latin typeface="Arial" panose="020B0604020202020204" pitchFamily="34" charset="0"/>
                <a:ea typeface="Aptos" panose="020B00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A6F6C52-27A4-3AB8-6E96-5974EE537765}"/>
                </a:ext>
              </a:extLst>
            </p:cNvPr>
            <p:cNvSpPr/>
            <p:nvPr/>
          </p:nvSpPr>
          <p:spPr>
            <a:xfrm>
              <a:off x="1028700" y="1783079"/>
              <a:ext cx="9531457" cy="37128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Espace réservé du numéro de diapositive 1">
            <a:extLst>
              <a:ext uri="{FF2B5EF4-FFF2-40B4-BE49-F238E27FC236}">
                <a16:creationId xmlns:a16="http://schemas.microsoft.com/office/drawing/2014/main" id="{80B9DA2B-F75B-0404-09F9-BE6AF5B4C8D4}"/>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2</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1911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630B5207-7AE2-10DB-212C-7CADBAFA5F3B}"/>
              </a:ext>
            </a:extLst>
          </p:cNvPr>
          <p:cNvSpPr txBox="1"/>
          <p:nvPr/>
        </p:nvSpPr>
        <p:spPr>
          <a:xfrm>
            <a:off x="413047" y="403979"/>
            <a:ext cx="9482067" cy="523220"/>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Sizing problem: an additional one-time decision</a:t>
            </a:r>
          </a:p>
        </p:txBody>
      </p:sp>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0B0BFECB-A9D5-0520-4863-80E4C246AAE4}"/>
                  </a:ext>
                </a:extLst>
              </p:cNvPr>
              <p:cNvSpPr txBox="1"/>
              <p:nvPr/>
            </p:nvSpPr>
            <p:spPr>
              <a:xfrm>
                <a:off x="413047" y="1708390"/>
                <a:ext cx="11202010" cy="1923604"/>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The parameters related to the sizing of the capacities belong to a new action space </a:t>
                </a:r>
                <a14:m>
                  <m:oMath xmlns:m="http://schemas.openxmlformats.org/officeDocument/2006/math">
                    <m:r>
                      <a:rPr lang="fr-BE" sz="2200" i="1" kern="100" smtClean="0">
                        <a:effectLst/>
                        <a:latin typeface="Cambria Math" panose="02040503050406030204" pitchFamily="18" charset="0"/>
                        <a:ea typeface="Times New Roman" panose="02020603050405020304" pitchFamily="18" charset="0"/>
                        <a:cs typeface="Times New Roman" panose="02020603050405020304" pitchFamily="18" charset="0"/>
                      </a:rPr>
                      <m:t>𝒵</m:t>
                    </m:r>
                  </m:oMath>
                </a14:m>
                <a:r>
                  <a:rPr lang="fr-BE" kern="100" dirty="0">
                    <a:latin typeface="Aptos" panose="020B0004020202020204" pitchFamily="34" charset="0"/>
                    <a:cs typeface="Times New Roman" panose="02020603050405020304" pitchFamily="18" charset="0"/>
                  </a:rPr>
                  <a:t> </a:t>
                </a:r>
                <a:r>
                  <a:rPr lang="en-US" sz="2200" dirty="0">
                    <a:latin typeface="Arial" panose="020B0604020202020204" pitchFamily="34" charset="0"/>
                    <a:cs typeface="Arial" panose="020B0604020202020204" pitchFamily="34" charset="0"/>
                  </a:rPr>
                  <a:t>and need to be optimized. </a:t>
                </a:r>
              </a:p>
              <a:p>
                <a:pPr algn="just"/>
                <a:endParaRPr lang="en-US" sz="9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More specifically, we assume that an additional one-time decision must be made </a:t>
                </a:r>
                <a:r>
                  <a:rPr lang="en-GB" sz="2200" dirty="0">
                    <a:latin typeface="Arial" panose="020B0604020202020204" pitchFamily="34" charset="0"/>
                    <a:cs typeface="Arial" panose="020B0604020202020204" pitchFamily="34" charset="0"/>
                  </a:rPr>
                  <a:t>at time -1, corresponding to the choice of the size of the PV installation capacity and the battery storage capacity:</a:t>
                </a:r>
              </a:p>
            </p:txBody>
          </p:sp>
        </mc:Choice>
        <mc:Fallback xmlns="">
          <p:sp>
            <p:nvSpPr>
              <p:cNvPr id="16" name="ZoneTexte 15">
                <a:extLst>
                  <a:ext uri="{FF2B5EF4-FFF2-40B4-BE49-F238E27FC236}">
                    <a16:creationId xmlns:a16="http://schemas.microsoft.com/office/drawing/2014/main" id="{0B0BFECB-A9D5-0520-4863-80E4C246AAE4}"/>
                  </a:ext>
                </a:extLst>
              </p:cNvPr>
              <p:cNvSpPr txBox="1">
                <a:spLocks noRot="1" noChangeAspect="1" noMove="1" noResize="1" noEditPoints="1" noAdjustHandles="1" noChangeArrowheads="1" noChangeShapeType="1" noTextEdit="1"/>
              </p:cNvSpPr>
              <p:nvPr/>
            </p:nvSpPr>
            <p:spPr>
              <a:xfrm>
                <a:off x="413047" y="1708390"/>
                <a:ext cx="11202010" cy="1923604"/>
              </a:xfrm>
              <a:prstGeom prst="rect">
                <a:avLst/>
              </a:prstGeom>
              <a:blipFill>
                <a:blip r:embed="rId2"/>
                <a:stretch>
                  <a:fillRect l="-708" t="-1899" r="-762" b="-5696"/>
                </a:stretch>
              </a:blipFill>
            </p:spPr>
            <p:txBody>
              <a:bodyPr/>
              <a:lstStyle/>
              <a:p>
                <a:r>
                  <a:rPr lang="en-GB">
                    <a:noFill/>
                  </a:rPr>
                  <a:t> </a:t>
                </a:r>
              </a:p>
            </p:txBody>
          </p:sp>
        </mc:Fallback>
      </mc:AlternateContent>
      <p:grpSp>
        <p:nvGrpSpPr>
          <p:cNvPr id="4" name="Groupe 3">
            <a:extLst>
              <a:ext uri="{FF2B5EF4-FFF2-40B4-BE49-F238E27FC236}">
                <a16:creationId xmlns:a16="http://schemas.microsoft.com/office/drawing/2014/main" id="{47511CC4-367C-07EE-D262-F2B379963421}"/>
              </a:ext>
            </a:extLst>
          </p:cNvPr>
          <p:cNvGrpSpPr/>
          <p:nvPr/>
        </p:nvGrpSpPr>
        <p:grpSpPr>
          <a:xfrm>
            <a:off x="3533755" y="4413071"/>
            <a:ext cx="5124490" cy="853440"/>
            <a:chOff x="3533755" y="3915234"/>
            <a:chExt cx="5124490" cy="853440"/>
          </a:xfrm>
        </p:grpSpPr>
        <p:sp>
          <p:nvSpPr>
            <p:cNvPr id="2" name="Rectangle 1">
              <a:extLst>
                <a:ext uri="{FF2B5EF4-FFF2-40B4-BE49-F238E27FC236}">
                  <a16:creationId xmlns:a16="http://schemas.microsoft.com/office/drawing/2014/main" id="{C59A9189-A7C3-7296-CAE6-52322394C81F}"/>
                </a:ext>
              </a:extLst>
            </p:cNvPr>
            <p:cNvSpPr/>
            <p:nvPr/>
          </p:nvSpPr>
          <p:spPr>
            <a:xfrm>
              <a:off x="3533755" y="3915234"/>
              <a:ext cx="5124490" cy="85344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Image 2">
              <a:extLst>
                <a:ext uri="{FF2B5EF4-FFF2-40B4-BE49-F238E27FC236}">
                  <a16:creationId xmlns:a16="http://schemas.microsoft.com/office/drawing/2014/main" id="{551D9AA9-549E-7D3E-6E01-8E9E359F9600}"/>
                </a:ext>
              </a:extLst>
            </p:cNvPr>
            <p:cNvPicPr>
              <a:picLocks noChangeAspect="1"/>
            </p:cNvPicPr>
            <p:nvPr/>
          </p:nvPicPr>
          <p:blipFill>
            <a:blip r:embed="rId3"/>
            <a:stretch>
              <a:fillRect/>
            </a:stretch>
          </p:blipFill>
          <p:spPr>
            <a:xfrm>
              <a:off x="3742326" y="4124280"/>
              <a:ext cx="4609855" cy="406419"/>
            </a:xfrm>
            <a:prstGeom prst="rect">
              <a:avLst/>
            </a:prstGeom>
          </p:spPr>
        </p:pic>
      </p:grpSp>
      <p:sp>
        <p:nvSpPr>
          <p:cNvPr id="5" name="Espace réservé du numéro de diapositive 1">
            <a:extLst>
              <a:ext uri="{FF2B5EF4-FFF2-40B4-BE49-F238E27FC236}">
                <a16:creationId xmlns:a16="http://schemas.microsoft.com/office/drawing/2014/main" id="{EBFDD46B-9DF5-2CF7-7E73-9EE50FA2251B}"/>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20</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744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75F42D7E-F140-7911-6767-850C39E16D77}"/>
                  </a:ext>
                </a:extLst>
              </p:cNvPr>
              <p:cNvSpPr txBox="1"/>
              <p:nvPr/>
            </p:nvSpPr>
            <p:spPr>
              <a:xfrm>
                <a:off x="413047" y="1124043"/>
                <a:ext cx="11474153" cy="1107996"/>
              </a:xfrm>
              <a:prstGeom prst="rect">
                <a:avLst/>
              </a:prstGeom>
              <a:noFill/>
            </p:spPr>
            <p:txBody>
              <a:bodyPr wrap="square">
                <a:spAutoFit/>
              </a:bodyPr>
              <a:lstStyle/>
              <a:p>
                <a:pPr algn="just"/>
                <a:r>
                  <a:rPr lang="en-GB" sz="2200" dirty="0">
                    <a:latin typeface="Arial" panose="020B0604020202020204" pitchFamily="34" charset="0"/>
                    <a:cs typeface="Arial" panose="020B0604020202020204" pitchFamily="34" charset="0"/>
                  </a:rPr>
                  <a:t>The problem of sizing and operation can be seen from RL researchers as a problem of optimizing both a policy and an environment. Here, the environment is parameterised by</a:t>
                </a:r>
                <a:r>
                  <a:rPr lang="en-GB" sz="1400" dirty="0">
                    <a:latin typeface="Arial" panose="020B0604020202020204" pitchFamily="34" charset="0"/>
                    <a:cs typeface="Arial" panose="020B0604020202020204" pitchFamily="34" charset="0"/>
                  </a:rPr>
                  <a:t> </a:t>
                </a:r>
                <a14:m>
                  <m:oMath xmlns:m="http://schemas.openxmlformats.org/officeDocument/2006/math">
                    <m:sSub>
                      <m:sSubPr>
                        <m:ctrlPr>
                          <a:rPr lang="en-GB" sz="1600" i="1" dirty="0" smtClean="0">
                            <a:latin typeface="Cambria Math" panose="02040503050406030204" pitchFamily="18" charset="0"/>
                            <a:cs typeface="Arial" panose="020B0604020202020204" pitchFamily="34" charset="0"/>
                          </a:rPr>
                        </m:ctrlPr>
                      </m:sSubPr>
                      <m:e>
                        <m:r>
                          <m:rPr>
                            <m:nor/>
                          </m:rPr>
                          <a:rPr lang="en-GB" sz="1600" dirty="0">
                            <a:latin typeface="jsMath-cmsy10" panose="02000603000000000000" pitchFamily="2" charset="0"/>
                            <a:cs typeface="Arial" panose="020B0604020202020204" pitchFamily="34" charset="0"/>
                          </a:rPr>
                          <m:t>Z</m:t>
                        </m:r>
                      </m:e>
                      <m:sub>
                        <m:r>
                          <a:rPr lang="fr-BE" sz="1600" b="0" i="1" dirty="0" smtClean="0">
                            <a:latin typeface="Cambria Math" panose="02040503050406030204" pitchFamily="18" charset="0"/>
                            <a:cs typeface="Arial" panose="020B0604020202020204" pitchFamily="34" charset="0"/>
                          </a:rPr>
                          <m:t>−</m:t>
                        </m:r>
                        <m:r>
                          <a:rPr lang="fr-BE" sz="1600" b="0" i="1" dirty="0" smtClean="0">
                            <a:latin typeface="Cambria Math" panose="02040503050406030204" pitchFamily="18" charset="0"/>
                            <a:cs typeface="Arial" panose="020B0604020202020204" pitchFamily="34" charset="0"/>
                          </a:rPr>
                          <m:t>1</m:t>
                        </m:r>
                      </m:sub>
                    </m:sSub>
                  </m:oMath>
                </a14:m>
                <a:r>
                  <a:rPr lang="en-GB" sz="1600" i="1" baseline="-25000" dirty="0">
                    <a:latin typeface="Arial" panose="020B0604020202020204" pitchFamily="34" charset="0"/>
                    <a:cs typeface="Arial" panose="020B0604020202020204" pitchFamily="34" charset="0"/>
                  </a:rPr>
                  <a:t> </a:t>
                </a:r>
                <a:r>
                  <a:rPr lang="en-GB" sz="2200" dirty="0">
                    <a:latin typeface="Arial" panose="020B0604020202020204" pitchFamily="34" charset="0"/>
                    <a:cs typeface="Arial" panose="020B0604020202020204" pitchFamily="34" charset="0"/>
                  </a:rPr>
                  <a:t>(which includes PV installation capacity and </a:t>
                </a:r>
                <a:r>
                  <a:rPr lang="en-GB" sz="2200" dirty="0" smtClean="0">
                    <a:latin typeface="Arial" panose="020B0604020202020204" pitchFamily="34" charset="0"/>
                    <a:cs typeface="Arial" panose="020B0604020202020204" pitchFamily="34" charset="0"/>
                  </a:rPr>
                  <a:t>battery </a:t>
                </a:r>
                <a:r>
                  <a:rPr lang="en-GB" sz="2200" dirty="0">
                    <a:latin typeface="Arial" panose="020B0604020202020204" pitchFamily="34" charset="0"/>
                    <a:cs typeface="Arial" panose="020B0604020202020204" pitchFamily="34" charset="0"/>
                  </a:rPr>
                  <a:t>storage </a:t>
                </a:r>
                <a:r>
                  <a:rPr lang="en-GB" sz="2200" dirty="0" smtClean="0">
                    <a:latin typeface="Arial" panose="020B0604020202020204" pitchFamily="34" charset="0"/>
                    <a:cs typeface="Arial" panose="020B0604020202020204" pitchFamily="34" charset="0"/>
                  </a:rPr>
                  <a:t>capacity) </a:t>
                </a:r>
                <a:r>
                  <a:rPr lang="en-GB" sz="2200" dirty="0">
                    <a:latin typeface="Arial" panose="020B0604020202020204" pitchFamily="34" charset="0"/>
                    <a:cs typeface="Arial" panose="020B0604020202020204" pitchFamily="34" charset="0"/>
                  </a:rPr>
                  <a:t>and </a:t>
                </a:r>
                <a:r>
                  <a:rPr lang="en-GB" sz="2200" dirty="0" smtClean="0">
                    <a:latin typeface="Arial" panose="020B0604020202020204" pitchFamily="34" charset="0"/>
                    <a:cs typeface="Arial" panose="020B0604020202020204" pitchFamily="34" charset="0"/>
                  </a:rPr>
                  <a:t>the policy by </a:t>
                </a:r>
                <a14:m>
                  <m:oMath xmlns:m="http://schemas.openxmlformats.org/officeDocument/2006/math">
                    <m:r>
                      <a:rPr lang="el-GR" sz="2200" b="0" i="1" dirty="0" smtClean="0">
                        <a:latin typeface="Cambria Math" panose="02040503050406030204" pitchFamily="18" charset="0"/>
                        <a:cs typeface="Arial" panose="020B0604020202020204" pitchFamily="34" charset="0"/>
                      </a:rPr>
                      <m:t>𝜃</m:t>
                    </m:r>
                  </m:oMath>
                </a14:m>
                <a:r>
                  <a:rPr lang="fr-BE" sz="2200" dirty="0">
                    <a:latin typeface="Arial" panose="020B0604020202020204" pitchFamily="34" charset="0"/>
                    <a:cs typeface="Arial" panose="020B0604020202020204" pitchFamily="34" charset="0"/>
                  </a:rPr>
                  <a:t>.</a:t>
                </a:r>
                <a:endParaRPr lang="en-GB" sz="2200" dirty="0">
                  <a:latin typeface="Arial" panose="020B0604020202020204" pitchFamily="34" charset="0"/>
                  <a:cs typeface="Arial" panose="020B0604020202020204" pitchFamily="34" charset="0"/>
                </a:endParaRPr>
              </a:p>
            </p:txBody>
          </p:sp>
        </mc:Choice>
        <mc:Fallback xmlns="">
          <p:sp>
            <p:nvSpPr>
              <p:cNvPr id="5" name="ZoneTexte 4">
                <a:extLst>
                  <a:ext uri="{FF2B5EF4-FFF2-40B4-BE49-F238E27FC236}">
                    <a16:creationId xmlns:a16="http://schemas.microsoft.com/office/drawing/2014/main" id="{75F42D7E-F140-7911-6767-850C39E16D77}"/>
                  </a:ext>
                </a:extLst>
              </p:cNvPr>
              <p:cNvSpPr txBox="1">
                <a:spLocks noRot="1" noChangeAspect="1" noMove="1" noResize="1" noEditPoints="1" noAdjustHandles="1" noChangeArrowheads="1" noChangeShapeType="1" noTextEdit="1"/>
              </p:cNvSpPr>
              <p:nvPr/>
            </p:nvSpPr>
            <p:spPr>
              <a:xfrm>
                <a:off x="413047" y="1124043"/>
                <a:ext cx="11474153" cy="1107996"/>
              </a:xfrm>
              <a:prstGeom prst="rect">
                <a:avLst/>
              </a:prstGeom>
              <a:blipFill>
                <a:blip r:embed="rId2"/>
                <a:stretch>
                  <a:fillRect l="-691" t="-2747" r="-691" b="-10989"/>
                </a:stretch>
              </a:blipFill>
            </p:spPr>
            <p:txBody>
              <a:bodyPr/>
              <a:lstStyle/>
              <a:p>
                <a:r>
                  <a:rPr lang="en-US">
                    <a:noFill/>
                  </a:rPr>
                  <a:t> </a:t>
                </a:r>
              </a:p>
            </p:txBody>
          </p:sp>
        </mc:Fallback>
      </mc:AlternateContent>
      <p:sp>
        <p:nvSpPr>
          <p:cNvPr id="10" name="ZoneTexte 9">
            <a:extLst>
              <a:ext uri="{FF2B5EF4-FFF2-40B4-BE49-F238E27FC236}">
                <a16:creationId xmlns:a16="http://schemas.microsoft.com/office/drawing/2014/main" id="{9EB66D78-9521-A304-1202-1AE57E72BF1E}"/>
              </a:ext>
            </a:extLst>
          </p:cNvPr>
          <p:cNvSpPr txBox="1"/>
          <p:nvPr/>
        </p:nvSpPr>
        <p:spPr>
          <a:xfrm>
            <a:off x="413047" y="403979"/>
            <a:ext cx="11474153" cy="523220"/>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 A reinforcement learning point of view on the problem</a:t>
            </a:r>
          </a:p>
        </p:txBody>
      </p:sp>
      <p:sp>
        <p:nvSpPr>
          <p:cNvPr id="3" name="Espace réservé du numéro de diapositive 1">
            <a:extLst>
              <a:ext uri="{FF2B5EF4-FFF2-40B4-BE49-F238E27FC236}">
                <a16:creationId xmlns:a16="http://schemas.microsoft.com/office/drawing/2014/main" id="{AB92B20D-14AB-FB01-BEF7-A883EAC0D91B}"/>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21</a:t>
            </a:fld>
            <a:endParaRPr lang="en-GB" dirty="0">
              <a:solidFill>
                <a:schemeClr val="tx1"/>
              </a:solidFill>
              <a:latin typeface="Arial" panose="020B0604020202020204" pitchFamily="34" charset="0"/>
              <a:cs typeface="Arial" panose="020B0604020202020204" pitchFamily="34" charset="0"/>
            </a:endParaRPr>
          </a:p>
        </p:txBody>
      </p:sp>
      <p:grpSp>
        <p:nvGrpSpPr>
          <p:cNvPr id="17" name="Groupe 16">
            <a:extLst>
              <a:ext uri="{FF2B5EF4-FFF2-40B4-BE49-F238E27FC236}">
                <a16:creationId xmlns:a16="http://schemas.microsoft.com/office/drawing/2014/main" id="{C9F10A4B-8F64-D351-92DC-40A0750A66A5}"/>
              </a:ext>
            </a:extLst>
          </p:cNvPr>
          <p:cNvGrpSpPr/>
          <p:nvPr/>
        </p:nvGrpSpPr>
        <p:grpSpPr>
          <a:xfrm>
            <a:off x="571695" y="2685723"/>
            <a:ext cx="11048609" cy="3489960"/>
            <a:chOff x="571695" y="2778323"/>
            <a:chExt cx="11048609" cy="3489960"/>
          </a:xfrm>
        </p:grpSpPr>
        <p:grpSp>
          <p:nvGrpSpPr>
            <p:cNvPr id="16" name="Groupe 15">
              <a:extLst>
                <a:ext uri="{FF2B5EF4-FFF2-40B4-BE49-F238E27FC236}">
                  <a16:creationId xmlns:a16="http://schemas.microsoft.com/office/drawing/2014/main" id="{E4215B69-DB3A-9D4F-39CB-7B83FCBE3241}"/>
                </a:ext>
              </a:extLst>
            </p:cNvPr>
            <p:cNvGrpSpPr/>
            <p:nvPr/>
          </p:nvGrpSpPr>
          <p:grpSpPr>
            <a:xfrm>
              <a:off x="571695" y="2778323"/>
              <a:ext cx="11048609" cy="3489960"/>
              <a:chOff x="503755" y="2834640"/>
              <a:chExt cx="11010065" cy="3489960"/>
            </a:xfrm>
          </p:grpSpPr>
          <p:pic>
            <p:nvPicPr>
              <p:cNvPr id="2" name="Image 1">
                <a:extLst>
                  <a:ext uri="{FF2B5EF4-FFF2-40B4-BE49-F238E27FC236}">
                    <a16:creationId xmlns:a16="http://schemas.microsoft.com/office/drawing/2014/main" id="{0D616B62-CF1E-07C8-2FA4-8F844352AD28}"/>
                  </a:ext>
                </a:extLst>
              </p:cNvPr>
              <p:cNvPicPr>
                <a:picLocks noChangeAspect="1"/>
              </p:cNvPicPr>
              <p:nvPr/>
            </p:nvPicPr>
            <p:blipFill rotWithShape="1">
              <a:blip r:embed="rId3"/>
              <a:srcRect b="47931"/>
              <a:stretch/>
            </p:blipFill>
            <p:spPr>
              <a:xfrm>
                <a:off x="840070" y="3074574"/>
                <a:ext cx="6397573" cy="354426"/>
              </a:xfrm>
              <a:prstGeom prst="rect">
                <a:avLst/>
              </a:prstGeom>
            </p:spPr>
          </p:pic>
          <p:pic>
            <p:nvPicPr>
              <p:cNvPr id="4" name="Image 3">
                <a:extLst>
                  <a:ext uri="{FF2B5EF4-FFF2-40B4-BE49-F238E27FC236}">
                    <a16:creationId xmlns:a16="http://schemas.microsoft.com/office/drawing/2014/main" id="{0F20E585-4B97-45D8-0F24-DDF6AAF846E4}"/>
                  </a:ext>
                </a:extLst>
              </p:cNvPr>
              <p:cNvPicPr>
                <a:picLocks noChangeAspect="1"/>
              </p:cNvPicPr>
              <p:nvPr/>
            </p:nvPicPr>
            <p:blipFill>
              <a:blip r:embed="rId4"/>
              <a:stretch>
                <a:fillRect/>
              </a:stretch>
            </p:blipFill>
            <p:spPr>
              <a:xfrm>
                <a:off x="821958" y="3599957"/>
                <a:ext cx="3456863" cy="354426"/>
              </a:xfrm>
              <a:prstGeom prst="rect">
                <a:avLst/>
              </a:prstGeom>
            </p:spPr>
          </p:pic>
          <p:pic>
            <p:nvPicPr>
              <p:cNvPr id="7" name="Image 6">
                <a:extLst>
                  <a:ext uri="{FF2B5EF4-FFF2-40B4-BE49-F238E27FC236}">
                    <a16:creationId xmlns:a16="http://schemas.microsoft.com/office/drawing/2014/main" id="{F53BC49C-26D5-6054-8497-03D6B6107335}"/>
                  </a:ext>
                </a:extLst>
              </p:cNvPr>
              <p:cNvPicPr>
                <a:picLocks noChangeAspect="1"/>
              </p:cNvPicPr>
              <p:nvPr/>
            </p:nvPicPr>
            <p:blipFill>
              <a:blip r:embed="rId5"/>
              <a:stretch>
                <a:fillRect/>
              </a:stretch>
            </p:blipFill>
            <p:spPr>
              <a:xfrm>
                <a:off x="821958" y="4128921"/>
                <a:ext cx="3156617" cy="522146"/>
              </a:xfrm>
              <a:prstGeom prst="rect">
                <a:avLst/>
              </a:prstGeom>
            </p:spPr>
          </p:pic>
          <p:pic>
            <p:nvPicPr>
              <p:cNvPr id="9" name="Image 8">
                <a:extLst>
                  <a:ext uri="{FF2B5EF4-FFF2-40B4-BE49-F238E27FC236}">
                    <a16:creationId xmlns:a16="http://schemas.microsoft.com/office/drawing/2014/main" id="{780AC660-AA63-F424-09B3-6C192E29DF48}"/>
                  </a:ext>
                </a:extLst>
              </p:cNvPr>
              <p:cNvPicPr>
                <a:picLocks noChangeAspect="1"/>
              </p:cNvPicPr>
              <p:nvPr/>
            </p:nvPicPr>
            <p:blipFill>
              <a:blip r:embed="rId6"/>
              <a:stretch>
                <a:fillRect/>
              </a:stretch>
            </p:blipFill>
            <p:spPr>
              <a:xfrm>
                <a:off x="4717562" y="5376002"/>
                <a:ext cx="3998185" cy="645305"/>
              </a:xfrm>
              <a:prstGeom prst="rect">
                <a:avLst/>
              </a:prstGeom>
            </p:spPr>
          </p:pic>
          <p:pic>
            <p:nvPicPr>
              <p:cNvPr id="12" name="Image 11">
                <a:extLst>
                  <a:ext uri="{FF2B5EF4-FFF2-40B4-BE49-F238E27FC236}">
                    <a16:creationId xmlns:a16="http://schemas.microsoft.com/office/drawing/2014/main" id="{A3A798B9-B4BE-C9D4-BBC5-02092604BA5F}"/>
                  </a:ext>
                </a:extLst>
              </p:cNvPr>
              <p:cNvPicPr>
                <a:picLocks noChangeAspect="1"/>
              </p:cNvPicPr>
              <p:nvPr/>
            </p:nvPicPr>
            <p:blipFill>
              <a:blip r:embed="rId7"/>
              <a:stretch>
                <a:fillRect/>
              </a:stretch>
            </p:blipFill>
            <p:spPr>
              <a:xfrm>
                <a:off x="7198958" y="3097434"/>
                <a:ext cx="3956722" cy="295342"/>
              </a:xfrm>
              <a:prstGeom prst="rect">
                <a:avLst/>
              </a:prstGeom>
            </p:spPr>
          </p:pic>
          <p:pic>
            <p:nvPicPr>
              <p:cNvPr id="13" name="Image 12">
                <a:extLst>
                  <a:ext uri="{FF2B5EF4-FFF2-40B4-BE49-F238E27FC236}">
                    <a16:creationId xmlns:a16="http://schemas.microsoft.com/office/drawing/2014/main" id="{460F178F-1F21-B147-072B-2E006DC236EB}"/>
                  </a:ext>
                </a:extLst>
              </p:cNvPr>
              <p:cNvPicPr>
                <a:picLocks noChangeAspect="1"/>
              </p:cNvPicPr>
              <p:nvPr/>
            </p:nvPicPr>
            <p:blipFill>
              <a:blip r:embed="rId8"/>
              <a:stretch>
                <a:fillRect/>
              </a:stretch>
            </p:blipFill>
            <p:spPr>
              <a:xfrm>
                <a:off x="4016942" y="4094860"/>
                <a:ext cx="4294301" cy="1254565"/>
              </a:xfrm>
              <a:prstGeom prst="rect">
                <a:avLst/>
              </a:prstGeom>
            </p:spPr>
          </p:pic>
          <p:sp>
            <p:nvSpPr>
              <p:cNvPr id="14" name="Rectangle 13">
                <a:extLst>
                  <a:ext uri="{FF2B5EF4-FFF2-40B4-BE49-F238E27FC236}">
                    <a16:creationId xmlns:a16="http://schemas.microsoft.com/office/drawing/2014/main" id="{72A60E72-7885-E4D3-B522-8F9962DFE8C2}"/>
                  </a:ext>
                </a:extLst>
              </p:cNvPr>
              <p:cNvSpPr/>
              <p:nvPr/>
            </p:nvSpPr>
            <p:spPr>
              <a:xfrm>
                <a:off x="503755" y="2834640"/>
                <a:ext cx="11010065" cy="348996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p:pic>
          <p:nvPicPr>
            <p:cNvPr id="8" name="Image 7">
              <a:extLst>
                <a:ext uri="{FF2B5EF4-FFF2-40B4-BE49-F238E27FC236}">
                  <a16:creationId xmlns:a16="http://schemas.microsoft.com/office/drawing/2014/main" id="{90E9BDA4-DFC9-697D-88FE-290E0CC3ED41}"/>
                </a:ext>
              </a:extLst>
            </p:cNvPr>
            <p:cNvPicPr>
              <a:picLocks noChangeAspect="1"/>
            </p:cNvPicPr>
            <p:nvPr/>
          </p:nvPicPr>
          <p:blipFill>
            <a:blip r:embed="rId9"/>
            <a:stretch>
              <a:fillRect/>
            </a:stretch>
          </p:blipFill>
          <p:spPr>
            <a:xfrm>
              <a:off x="3700444" y="3632421"/>
              <a:ext cx="89655" cy="195913"/>
            </a:xfrm>
            <a:prstGeom prst="rect">
              <a:avLst/>
            </a:prstGeom>
          </p:spPr>
        </p:pic>
        <p:pic>
          <p:nvPicPr>
            <p:cNvPr id="15" name="Image 14">
              <a:extLst>
                <a:ext uri="{FF2B5EF4-FFF2-40B4-BE49-F238E27FC236}">
                  <a16:creationId xmlns:a16="http://schemas.microsoft.com/office/drawing/2014/main" id="{B9C1A851-8951-FA14-3373-E27744A63E1A}"/>
                </a:ext>
              </a:extLst>
            </p:cNvPr>
            <p:cNvPicPr>
              <a:picLocks noChangeAspect="1"/>
            </p:cNvPicPr>
            <p:nvPr/>
          </p:nvPicPr>
          <p:blipFill>
            <a:blip r:embed="rId10"/>
            <a:stretch>
              <a:fillRect/>
            </a:stretch>
          </p:blipFill>
          <p:spPr>
            <a:xfrm>
              <a:off x="5622131" y="3177414"/>
              <a:ext cx="80962" cy="85737"/>
            </a:xfrm>
            <a:prstGeom prst="rect">
              <a:avLst/>
            </a:prstGeom>
          </p:spPr>
        </p:pic>
      </p:grpSp>
      <p:sp>
        <p:nvSpPr>
          <p:cNvPr id="6" name="Rectangle 5"/>
          <p:cNvSpPr/>
          <p:nvPr/>
        </p:nvSpPr>
        <p:spPr>
          <a:xfrm>
            <a:off x="523363" y="6347144"/>
            <a:ext cx="11096941" cy="461665"/>
          </a:xfrm>
          <a:prstGeom prst="rect">
            <a:avLst/>
          </a:prstGeom>
        </p:spPr>
        <p:txBody>
          <a:bodyPr wrap="square">
            <a:spAutoFit/>
          </a:bodyPr>
          <a:lstStyle/>
          <a:p>
            <a:pPr algn="just"/>
            <a:r>
              <a:rPr lang="en-US" sz="1200" dirty="0" smtClean="0">
                <a:latin typeface="Arial" panose="020B0604020202020204" pitchFamily="34" charset="0"/>
                <a:cs typeface="Arial" panose="020B0604020202020204" pitchFamily="34" charset="0"/>
              </a:rPr>
              <a:t>More information in: </a:t>
            </a:r>
            <a:r>
              <a:rPr lang="en-US" sz="1200" dirty="0" err="1" smtClean="0">
                <a:latin typeface="Arial" panose="020B0604020202020204" pitchFamily="34" charset="0"/>
                <a:cs typeface="Arial" panose="020B0604020202020204" pitchFamily="34" charset="0"/>
              </a:rPr>
              <a:t>Bolland</a:t>
            </a:r>
            <a:r>
              <a:rPr lang="en-US" sz="1200" dirty="0">
                <a:latin typeface="Arial" panose="020B0604020202020204" pitchFamily="34" charset="0"/>
                <a:cs typeface="Arial" panose="020B0604020202020204" pitchFamily="34" charset="0"/>
              </a:rPr>
              <a:t>, A., </a:t>
            </a:r>
            <a:r>
              <a:rPr lang="en-US" sz="1200" dirty="0" err="1">
                <a:latin typeface="Arial" panose="020B0604020202020204" pitchFamily="34" charset="0"/>
                <a:cs typeface="Arial" panose="020B0604020202020204" pitchFamily="34" charset="0"/>
              </a:rPr>
              <a:t>Boukas</a:t>
            </a:r>
            <a:r>
              <a:rPr lang="en-US" sz="1200" dirty="0">
                <a:latin typeface="Arial" panose="020B0604020202020204" pitchFamily="34" charset="0"/>
                <a:cs typeface="Arial" panose="020B0604020202020204" pitchFamily="34" charset="0"/>
              </a:rPr>
              <a:t>, I., Berger, M., &amp; Ernst, D. (January 2022). </a:t>
            </a:r>
            <a:r>
              <a:rPr lang="en-US" sz="1200" b="1" dirty="0">
                <a:latin typeface="Arial" panose="020B0604020202020204" pitchFamily="34" charset="0"/>
                <a:cs typeface="Arial" panose="020B0604020202020204" pitchFamily="34" charset="0"/>
              </a:rPr>
              <a:t>Jointly learning environments and control policies with projected stochastic gradient ascent</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Journal of Artificial Intelligence Research</a:t>
            </a:r>
            <a:r>
              <a:rPr lang="en-US" sz="1200" dirty="0">
                <a:latin typeface="Arial" panose="020B0604020202020204" pitchFamily="34" charset="0"/>
                <a:cs typeface="Arial" panose="020B0604020202020204" pitchFamily="34" charset="0"/>
              </a:rPr>
              <a:t>, 73, 117-171. </a:t>
            </a:r>
            <a:r>
              <a:rPr lang="en-US" sz="1200" dirty="0">
                <a:latin typeface="Arial" panose="020B0604020202020204" pitchFamily="34" charset="0"/>
                <a:cs typeface="Arial" panose="020B0604020202020204" pitchFamily="34" charset="0"/>
                <a:hlinkClick r:id="rId11"/>
              </a:rPr>
              <a:t>https://hdl.handle.net/2268/247965</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8952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E404CF4-5E06-F51C-3F70-7C5E64EBEA53}"/>
              </a:ext>
            </a:extLst>
          </p:cNvPr>
          <p:cNvSpPr txBox="1"/>
          <p:nvPr/>
        </p:nvSpPr>
        <p:spPr>
          <a:xfrm>
            <a:off x="413047" y="403979"/>
            <a:ext cx="1147415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Timeline of actions across the different action spaces</a:t>
            </a:r>
            <a:endParaRPr lang="en-GB" sz="2800" b="1" dirty="0">
              <a:latin typeface="Arial" panose="020B0604020202020204" pitchFamily="34" charset="0"/>
              <a:cs typeface="Arial" panose="020B0604020202020204" pitchFamily="34" charset="0"/>
            </a:endParaRPr>
          </a:p>
        </p:txBody>
      </p:sp>
      <p:sp>
        <p:nvSpPr>
          <p:cNvPr id="15" name="Espace réservé du numéro de diapositive 1">
            <a:extLst>
              <a:ext uri="{FF2B5EF4-FFF2-40B4-BE49-F238E27FC236}">
                <a16:creationId xmlns:a16="http://schemas.microsoft.com/office/drawing/2014/main" id="{8DE58BCA-B273-D179-D5FA-C90787B8B31F}"/>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22</a:t>
            </a:fld>
            <a:endParaRPr lang="en-GB" dirty="0">
              <a:solidFill>
                <a:schemeClr val="tx1"/>
              </a:solidFill>
              <a:latin typeface="Arial" panose="020B0604020202020204" pitchFamily="34" charset="0"/>
              <a:cs typeface="Arial" panose="020B0604020202020204" pitchFamily="34" charset="0"/>
            </a:endParaRPr>
          </a:p>
        </p:txBody>
      </p:sp>
      <p:grpSp>
        <p:nvGrpSpPr>
          <p:cNvPr id="4" name="Groupe 3">
            <a:extLst>
              <a:ext uri="{FF2B5EF4-FFF2-40B4-BE49-F238E27FC236}">
                <a16:creationId xmlns:a16="http://schemas.microsoft.com/office/drawing/2014/main" id="{5EEBF375-C533-C294-3A87-2E5657F57625}"/>
              </a:ext>
            </a:extLst>
          </p:cNvPr>
          <p:cNvGrpSpPr/>
          <p:nvPr/>
        </p:nvGrpSpPr>
        <p:grpSpPr>
          <a:xfrm>
            <a:off x="1059180" y="1470285"/>
            <a:ext cx="10073640" cy="4387429"/>
            <a:chOff x="1059180" y="1266611"/>
            <a:chExt cx="10073640" cy="4387429"/>
          </a:xfrm>
        </p:grpSpPr>
        <p:sp>
          <p:nvSpPr>
            <p:cNvPr id="23" name="Rectangle 22">
              <a:extLst>
                <a:ext uri="{FF2B5EF4-FFF2-40B4-BE49-F238E27FC236}">
                  <a16:creationId xmlns:a16="http://schemas.microsoft.com/office/drawing/2014/main" id="{4E5F52B3-E3F1-75E5-0CBB-64EBDE4F0CEA}"/>
                </a:ext>
              </a:extLst>
            </p:cNvPr>
            <p:cNvSpPr/>
            <p:nvPr/>
          </p:nvSpPr>
          <p:spPr>
            <a:xfrm>
              <a:off x="1059180" y="1266611"/>
              <a:ext cx="10073640" cy="438742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p:nvGrpSpPr>
            <p:cNvPr id="2" name="Groupe 1">
              <a:extLst>
                <a:ext uri="{FF2B5EF4-FFF2-40B4-BE49-F238E27FC236}">
                  <a16:creationId xmlns:a16="http://schemas.microsoft.com/office/drawing/2014/main" id="{E16233D2-1864-E53C-438A-D2AA7CB79F3C}"/>
                </a:ext>
              </a:extLst>
            </p:cNvPr>
            <p:cNvGrpSpPr/>
            <p:nvPr/>
          </p:nvGrpSpPr>
          <p:grpSpPr>
            <a:xfrm>
              <a:off x="1399214" y="2063614"/>
              <a:ext cx="9180212" cy="3037892"/>
              <a:chOff x="60254" y="2146208"/>
              <a:chExt cx="11987039" cy="3966721"/>
            </a:xfrm>
          </p:grpSpPr>
          <p:cxnSp>
            <p:nvCxnSpPr>
              <p:cNvPr id="5" name="Connecteur droit 4">
                <a:extLst>
                  <a:ext uri="{FF2B5EF4-FFF2-40B4-BE49-F238E27FC236}">
                    <a16:creationId xmlns:a16="http://schemas.microsoft.com/office/drawing/2014/main" id="{45AE28C1-DCAB-504B-E7B6-BCBDC753CF5F}"/>
                  </a:ext>
                </a:extLst>
              </p:cNvPr>
              <p:cNvCxnSpPr>
                <a:cxnSpLocks/>
              </p:cNvCxnSpPr>
              <p:nvPr/>
            </p:nvCxnSpPr>
            <p:spPr>
              <a:xfrm>
                <a:off x="8552395" y="2325512"/>
                <a:ext cx="3494898" cy="0"/>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Connecteur droit 6">
                <a:extLst>
                  <a:ext uri="{FF2B5EF4-FFF2-40B4-BE49-F238E27FC236}">
                    <a16:creationId xmlns:a16="http://schemas.microsoft.com/office/drawing/2014/main" id="{78455F30-98BE-423C-371D-D3E2F3842DCF}"/>
                  </a:ext>
                </a:extLst>
              </p:cNvPr>
              <p:cNvCxnSpPr/>
              <p:nvPr/>
            </p:nvCxnSpPr>
            <p:spPr>
              <a:xfrm>
                <a:off x="1026321" y="2157069"/>
                <a:ext cx="0" cy="3368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Connecteur droit 9">
                <a:extLst>
                  <a:ext uri="{FF2B5EF4-FFF2-40B4-BE49-F238E27FC236}">
                    <a16:creationId xmlns:a16="http://schemas.microsoft.com/office/drawing/2014/main" id="{E5AC4C54-5AD7-8AFC-253F-E44614778EF9}"/>
                  </a:ext>
                </a:extLst>
              </p:cNvPr>
              <p:cNvCxnSpPr>
                <a:cxnSpLocks/>
              </p:cNvCxnSpPr>
              <p:nvPr/>
            </p:nvCxnSpPr>
            <p:spPr>
              <a:xfrm>
                <a:off x="413047" y="2325512"/>
                <a:ext cx="2865681" cy="0"/>
              </a:xfrm>
              <a:prstGeom prst="line">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11" name="Connecteur droit 10">
                <a:extLst>
                  <a:ext uri="{FF2B5EF4-FFF2-40B4-BE49-F238E27FC236}">
                    <a16:creationId xmlns:a16="http://schemas.microsoft.com/office/drawing/2014/main" id="{DECC7D6C-6C39-F383-351D-618607D9D812}"/>
                  </a:ext>
                </a:extLst>
              </p:cNvPr>
              <p:cNvCxnSpPr>
                <a:cxnSpLocks/>
              </p:cNvCxnSpPr>
              <p:nvPr/>
            </p:nvCxnSpPr>
            <p:spPr>
              <a:xfrm>
                <a:off x="3278728" y="2325512"/>
                <a:ext cx="759418" cy="0"/>
              </a:xfrm>
              <a:prstGeom prst="line">
                <a:avLst/>
              </a:prstGeom>
              <a:ln>
                <a:solidFill>
                  <a:schemeClr val="tx1"/>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13" name="Connecteur droit 12">
                <a:extLst>
                  <a:ext uri="{FF2B5EF4-FFF2-40B4-BE49-F238E27FC236}">
                    <a16:creationId xmlns:a16="http://schemas.microsoft.com/office/drawing/2014/main" id="{C4B95664-6684-E5D4-2B91-281A74E9C61B}"/>
                  </a:ext>
                </a:extLst>
              </p:cNvPr>
              <p:cNvCxnSpPr>
                <a:cxnSpLocks/>
              </p:cNvCxnSpPr>
              <p:nvPr/>
            </p:nvCxnSpPr>
            <p:spPr>
              <a:xfrm>
                <a:off x="4004750" y="2325512"/>
                <a:ext cx="2445952" cy="0"/>
              </a:xfrm>
              <a:prstGeom prst="line">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id="{0DF3FC02-727B-C701-6031-440030D1AFD6}"/>
                  </a:ext>
                </a:extLst>
              </p:cNvPr>
              <p:cNvCxnSpPr>
                <a:cxnSpLocks/>
              </p:cNvCxnSpPr>
              <p:nvPr/>
            </p:nvCxnSpPr>
            <p:spPr>
              <a:xfrm>
                <a:off x="6443559" y="2326226"/>
                <a:ext cx="759418" cy="0"/>
              </a:xfrm>
              <a:prstGeom prst="line">
                <a:avLst/>
              </a:prstGeom>
              <a:ln>
                <a:solidFill>
                  <a:schemeClr val="tx1"/>
                </a:solidFill>
                <a:prstDash val="dash"/>
                <a:tailEnd type="none"/>
              </a:ln>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9B9F0F8D-619E-DD43-3664-A99A7A1AA57B}"/>
                  </a:ext>
                </a:extLst>
              </p:cNvPr>
              <p:cNvPicPr>
                <a:picLocks noChangeAspect="1"/>
              </p:cNvPicPr>
              <p:nvPr/>
            </p:nvPicPr>
            <p:blipFill>
              <a:blip r:embed="rId3"/>
              <a:srcRect l="71960" t="-1" b="-1"/>
              <a:stretch/>
            </p:blipFill>
            <p:spPr>
              <a:xfrm>
                <a:off x="925692" y="2756826"/>
                <a:ext cx="216193" cy="244364"/>
              </a:xfrm>
              <a:prstGeom prst="rect">
                <a:avLst/>
              </a:prstGeom>
            </p:spPr>
          </p:pic>
          <p:cxnSp>
            <p:nvCxnSpPr>
              <p:cNvPr id="18" name="Connecteur droit 17">
                <a:extLst>
                  <a:ext uri="{FF2B5EF4-FFF2-40B4-BE49-F238E27FC236}">
                    <a16:creationId xmlns:a16="http://schemas.microsoft.com/office/drawing/2014/main" id="{1E3895B6-734C-0B32-3396-C66B645AB339}"/>
                  </a:ext>
                </a:extLst>
              </p:cNvPr>
              <p:cNvCxnSpPr/>
              <p:nvPr/>
            </p:nvCxnSpPr>
            <p:spPr>
              <a:xfrm>
                <a:off x="2027162" y="2157069"/>
                <a:ext cx="0" cy="3368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2" name="Image 21">
                <a:extLst>
                  <a:ext uri="{FF2B5EF4-FFF2-40B4-BE49-F238E27FC236}">
                    <a16:creationId xmlns:a16="http://schemas.microsoft.com/office/drawing/2014/main" id="{CE4344EC-8665-52F9-2E53-EFA6F6487930}"/>
                  </a:ext>
                </a:extLst>
              </p:cNvPr>
              <p:cNvPicPr>
                <a:picLocks noChangeAspect="1"/>
              </p:cNvPicPr>
              <p:nvPr/>
            </p:nvPicPr>
            <p:blipFill>
              <a:blip r:embed="rId4"/>
              <a:stretch>
                <a:fillRect/>
              </a:stretch>
            </p:blipFill>
            <p:spPr>
              <a:xfrm>
                <a:off x="1957887" y="2749574"/>
                <a:ext cx="139035" cy="244364"/>
              </a:xfrm>
              <a:prstGeom prst="rect">
                <a:avLst/>
              </a:prstGeom>
            </p:spPr>
          </p:pic>
          <p:cxnSp>
            <p:nvCxnSpPr>
              <p:cNvPr id="26" name="Connecteur droit 25">
                <a:extLst>
                  <a:ext uri="{FF2B5EF4-FFF2-40B4-BE49-F238E27FC236}">
                    <a16:creationId xmlns:a16="http://schemas.microsoft.com/office/drawing/2014/main" id="{DD83E46B-18CE-6204-511B-6E9475A3D754}"/>
                  </a:ext>
                </a:extLst>
              </p:cNvPr>
              <p:cNvCxnSpPr/>
              <p:nvPr/>
            </p:nvCxnSpPr>
            <p:spPr>
              <a:xfrm>
                <a:off x="3026585" y="2146208"/>
                <a:ext cx="0" cy="3368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Connecteur droit 26">
                <a:extLst>
                  <a:ext uri="{FF2B5EF4-FFF2-40B4-BE49-F238E27FC236}">
                    <a16:creationId xmlns:a16="http://schemas.microsoft.com/office/drawing/2014/main" id="{B6223B0F-4AAE-F2CA-8CF7-958BCC4A2F8A}"/>
                  </a:ext>
                </a:extLst>
              </p:cNvPr>
              <p:cNvCxnSpPr/>
              <p:nvPr/>
            </p:nvCxnSpPr>
            <p:spPr>
              <a:xfrm>
                <a:off x="4325451" y="2157069"/>
                <a:ext cx="0" cy="3368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E72654ED-830A-A68C-D81A-7F59B535B8ED}"/>
                  </a:ext>
                </a:extLst>
              </p:cNvPr>
              <p:cNvCxnSpPr>
                <a:cxnSpLocks/>
              </p:cNvCxnSpPr>
              <p:nvPr/>
            </p:nvCxnSpPr>
            <p:spPr>
              <a:xfrm>
                <a:off x="5324874" y="2146208"/>
                <a:ext cx="0" cy="21868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Connecteur droit 32">
                <a:extLst>
                  <a:ext uri="{FF2B5EF4-FFF2-40B4-BE49-F238E27FC236}">
                    <a16:creationId xmlns:a16="http://schemas.microsoft.com/office/drawing/2014/main" id="{C75CF1EA-F559-D202-5591-8B6677AF6D32}"/>
                  </a:ext>
                </a:extLst>
              </p:cNvPr>
              <p:cNvCxnSpPr>
                <a:cxnSpLocks/>
              </p:cNvCxnSpPr>
              <p:nvPr/>
            </p:nvCxnSpPr>
            <p:spPr>
              <a:xfrm>
                <a:off x="7176358" y="2324751"/>
                <a:ext cx="2255274" cy="0"/>
              </a:xfrm>
              <a:prstGeom prst="line">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35" name="Connecteur droit 34">
                <a:extLst>
                  <a:ext uri="{FF2B5EF4-FFF2-40B4-BE49-F238E27FC236}">
                    <a16:creationId xmlns:a16="http://schemas.microsoft.com/office/drawing/2014/main" id="{C9B016F1-63BE-27E1-2BCB-0DA14B754ABD}"/>
                  </a:ext>
                </a:extLst>
              </p:cNvPr>
              <p:cNvCxnSpPr/>
              <p:nvPr/>
            </p:nvCxnSpPr>
            <p:spPr>
              <a:xfrm>
                <a:off x="10607149" y="2153567"/>
                <a:ext cx="0" cy="3368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118AEDE0-4174-03A7-95AB-C329A5D8DE05}"/>
                  </a:ext>
                </a:extLst>
              </p:cNvPr>
              <p:cNvCxnSpPr>
                <a:cxnSpLocks/>
              </p:cNvCxnSpPr>
              <p:nvPr/>
            </p:nvCxnSpPr>
            <p:spPr>
              <a:xfrm>
                <a:off x="6286080" y="2176296"/>
                <a:ext cx="0" cy="2984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Connecteur droit 45">
                <a:extLst>
                  <a:ext uri="{FF2B5EF4-FFF2-40B4-BE49-F238E27FC236}">
                    <a16:creationId xmlns:a16="http://schemas.microsoft.com/office/drawing/2014/main" id="{3E380A8E-DBCE-3636-380C-FE871110B5DC}"/>
                  </a:ext>
                </a:extLst>
              </p:cNvPr>
              <p:cNvCxnSpPr/>
              <p:nvPr/>
            </p:nvCxnSpPr>
            <p:spPr>
              <a:xfrm>
                <a:off x="8809598" y="2173555"/>
                <a:ext cx="0" cy="3368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5" name="Image 24">
                <a:extLst>
                  <a:ext uri="{FF2B5EF4-FFF2-40B4-BE49-F238E27FC236}">
                    <a16:creationId xmlns:a16="http://schemas.microsoft.com/office/drawing/2014/main" id="{6E51C5CE-B0A8-9BB2-73D9-FB1C4DF78646}"/>
                  </a:ext>
                </a:extLst>
              </p:cNvPr>
              <p:cNvPicPr>
                <a:picLocks noChangeAspect="1"/>
              </p:cNvPicPr>
              <p:nvPr/>
            </p:nvPicPr>
            <p:blipFill>
              <a:blip r:embed="rId5"/>
              <a:stretch>
                <a:fillRect/>
              </a:stretch>
            </p:blipFill>
            <p:spPr>
              <a:xfrm>
                <a:off x="1850301" y="4521488"/>
                <a:ext cx="348530" cy="1579752"/>
              </a:xfrm>
              <a:prstGeom prst="rect">
                <a:avLst/>
              </a:prstGeom>
            </p:spPr>
          </p:pic>
          <p:cxnSp>
            <p:nvCxnSpPr>
              <p:cNvPr id="43" name="Connecteur droit 42">
                <a:extLst>
                  <a:ext uri="{FF2B5EF4-FFF2-40B4-BE49-F238E27FC236}">
                    <a16:creationId xmlns:a16="http://schemas.microsoft.com/office/drawing/2014/main" id="{88B29FB2-352A-7990-EFD8-8A9F17AA5641}"/>
                  </a:ext>
                </a:extLst>
              </p:cNvPr>
              <p:cNvCxnSpPr>
                <a:cxnSpLocks/>
              </p:cNvCxnSpPr>
              <p:nvPr/>
            </p:nvCxnSpPr>
            <p:spPr>
              <a:xfrm>
                <a:off x="2328411" y="5339994"/>
                <a:ext cx="1430460" cy="0"/>
              </a:xfrm>
              <a:prstGeom prst="line">
                <a:avLst/>
              </a:prstGeom>
              <a:ln>
                <a:solidFill>
                  <a:schemeClr val="tx1"/>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44" name="Connecteur droit 43">
                <a:extLst>
                  <a:ext uri="{FF2B5EF4-FFF2-40B4-BE49-F238E27FC236}">
                    <a16:creationId xmlns:a16="http://schemas.microsoft.com/office/drawing/2014/main" id="{839A4C20-02E3-CF99-8409-760DC17AFBF7}"/>
                  </a:ext>
                </a:extLst>
              </p:cNvPr>
              <p:cNvCxnSpPr>
                <a:cxnSpLocks/>
              </p:cNvCxnSpPr>
              <p:nvPr/>
            </p:nvCxnSpPr>
            <p:spPr>
              <a:xfrm>
                <a:off x="6885584" y="5339994"/>
                <a:ext cx="459311" cy="0"/>
              </a:xfrm>
              <a:prstGeom prst="line">
                <a:avLst/>
              </a:prstGeom>
              <a:ln>
                <a:solidFill>
                  <a:schemeClr val="tx1"/>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52" name="Connecteur droit 51">
                <a:extLst>
                  <a:ext uri="{FF2B5EF4-FFF2-40B4-BE49-F238E27FC236}">
                    <a16:creationId xmlns:a16="http://schemas.microsoft.com/office/drawing/2014/main" id="{63AE7649-2DC4-8D57-4F0B-E5191BB4E7CD}"/>
                  </a:ext>
                </a:extLst>
              </p:cNvPr>
              <p:cNvCxnSpPr>
                <a:cxnSpLocks/>
              </p:cNvCxnSpPr>
              <p:nvPr/>
            </p:nvCxnSpPr>
            <p:spPr>
              <a:xfrm>
                <a:off x="9705856" y="2176296"/>
                <a:ext cx="0" cy="21868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6" name="Image 5">
                <a:extLst>
                  <a:ext uri="{FF2B5EF4-FFF2-40B4-BE49-F238E27FC236}">
                    <a16:creationId xmlns:a16="http://schemas.microsoft.com/office/drawing/2014/main" id="{5F340B69-7B57-A449-0DD4-E7B0BC04C3C4}"/>
                  </a:ext>
                </a:extLst>
              </p:cNvPr>
              <p:cNvPicPr>
                <a:picLocks noChangeAspect="1"/>
              </p:cNvPicPr>
              <p:nvPr/>
            </p:nvPicPr>
            <p:blipFill>
              <a:blip r:embed="rId6"/>
              <a:stretch>
                <a:fillRect/>
              </a:stretch>
            </p:blipFill>
            <p:spPr>
              <a:xfrm>
                <a:off x="60254" y="4518354"/>
                <a:ext cx="438819" cy="1579750"/>
              </a:xfrm>
              <a:prstGeom prst="rect">
                <a:avLst/>
              </a:prstGeom>
            </p:spPr>
          </p:pic>
          <p:pic>
            <p:nvPicPr>
              <p:cNvPr id="9" name="Image 8">
                <a:extLst>
                  <a:ext uri="{FF2B5EF4-FFF2-40B4-BE49-F238E27FC236}">
                    <a16:creationId xmlns:a16="http://schemas.microsoft.com/office/drawing/2014/main" id="{4B658D46-C371-4E38-6EAC-0DDA66715D28}"/>
                  </a:ext>
                </a:extLst>
              </p:cNvPr>
              <p:cNvPicPr>
                <a:picLocks noChangeAspect="1"/>
              </p:cNvPicPr>
              <p:nvPr/>
            </p:nvPicPr>
            <p:blipFill>
              <a:blip r:embed="rId7"/>
              <a:stretch>
                <a:fillRect/>
              </a:stretch>
            </p:blipFill>
            <p:spPr>
              <a:xfrm>
                <a:off x="959531" y="4533181"/>
                <a:ext cx="348529" cy="1579748"/>
              </a:xfrm>
              <a:prstGeom prst="rect">
                <a:avLst/>
              </a:prstGeom>
            </p:spPr>
          </p:pic>
          <p:cxnSp>
            <p:nvCxnSpPr>
              <p:cNvPr id="20" name="Connecteur droit 19">
                <a:extLst>
                  <a:ext uri="{FF2B5EF4-FFF2-40B4-BE49-F238E27FC236}">
                    <a16:creationId xmlns:a16="http://schemas.microsoft.com/office/drawing/2014/main" id="{65B39290-A790-8762-7C1F-2550B12D0E18}"/>
                  </a:ext>
                </a:extLst>
              </p:cNvPr>
              <p:cNvCxnSpPr>
                <a:cxnSpLocks/>
              </p:cNvCxnSpPr>
              <p:nvPr/>
            </p:nvCxnSpPr>
            <p:spPr>
              <a:xfrm>
                <a:off x="413047" y="2146208"/>
                <a:ext cx="0" cy="21868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19" name="Image 18">
              <a:extLst>
                <a:ext uri="{FF2B5EF4-FFF2-40B4-BE49-F238E27FC236}">
                  <a16:creationId xmlns:a16="http://schemas.microsoft.com/office/drawing/2014/main" id="{1782D7E5-C9E9-F3BD-A712-F250AB6702E6}"/>
                </a:ext>
              </a:extLst>
            </p:cNvPr>
            <p:cNvPicPr>
              <a:picLocks noChangeAspect="1"/>
            </p:cNvPicPr>
            <p:nvPr/>
          </p:nvPicPr>
          <p:blipFill>
            <a:blip r:embed="rId8"/>
            <a:stretch>
              <a:fillRect/>
            </a:stretch>
          </p:blipFill>
          <p:spPr>
            <a:xfrm>
              <a:off x="4458825" y="3851522"/>
              <a:ext cx="420536" cy="1283973"/>
            </a:xfrm>
            <a:prstGeom prst="rect">
              <a:avLst/>
            </a:prstGeom>
          </p:spPr>
        </p:pic>
        <p:pic>
          <p:nvPicPr>
            <p:cNvPr id="24" name="Image 23">
              <a:extLst>
                <a:ext uri="{FF2B5EF4-FFF2-40B4-BE49-F238E27FC236}">
                  <a16:creationId xmlns:a16="http://schemas.microsoft.com/office/drawing/2014/main" id="{506EFDBD-BEC6-CB4D-377A-6FFB3F6009B3}"/>
                </a:ext>
              </a:extLst>
            </p:cNvPr>
            <p:cNvPicPr>
              <a:picLocks noChangeAspect="1"/>
            </p:cNvPicPr>
            <p:nvPr/>
          </p:nvPicPr>
          <p:blipFill>
            <a:blip r:embed="rId9"/>
            <a:stretch>
              <a:fillRect/>
            </a:stretch>
          </p:blipFill>
          <p:spPr>
            <a:xfrm>
              <a:off x="5213228" y="3900044"/>
              <a:ext cx="384061" cy="1222815"/>
            </a:xfrm>
            <a:prstGeom prst="rect">
              <a:avLst/>
            </a:prstGeom>
          </p:spPr>
        </p:pic>
        <p:pic>
          <p:nvPicPr>
            <p:cNvPr id="31" name="Image 30">
              <a:extLst>
                <a:ext uri="{FF2B5EF4-FFF2-40B4-BE49-F238E27FC236}">
                  <a16:creationId xmlns:a16="http://schemas.microsoft.com/office/drawing/2014/main" id="{3C6E50D1-C2D1-A14A-044D-8847B9B0D640}"/>
                </a:ext>
              </a:extLst>
            </p:cNvPr>
            <p:cNvPicPr>
              <a:picLocks noChangeAspect="1"/>
            </p:cNvPicPr>
            <p:nvPr/>
          </p:nvPicPr>
          <p:blipFill>
            <a:blip r:embed="rId10"/>
            <a:stretch>
              <a:fillRect/>
            </a:stretch>
          </p:blipFill>
          <p:spPr>
            <a:xfrm>
              <a:off x="5931156" y="3896547"/>
              <a:ext cx="426524" cy="1227346"/>
            </a:xfrm>
            <a:prstGeom prst="rect">
              <a:avLst/>
            </a:prstGeom>
          </p:spPr>
        </p:pic>
        <p:pic>
          <p:nvPicPr>
            <p:cNvPr id="36" name="Image 35">
              <a:extLst>
                <a:ext uri="{FF2B5EF4-FFF2-40B4-BE49-F238E27FC236}">
                  <a16:creationId xmlns:a16="http://schemas.microsoft.com/office/drawing/2014/main" id="{C3161945-F53D-567A-FD01-A0C5DD3CDA0B}"/>
                </a:ext>
              </a:extLst>
            </p:cNvPr>
            <p:cNvPicPr>
              <a:picLocks noChangeAspect="1"/>
            </p:cNvPicPr>
            <p:nvPr/>
          </p:nvPicPr>
          <p:blipFill>
            <a:blip r:embed="rId11"/>
            <a:stretch>
              <a:fillRect/>
            </a:stretch>
          </p:blipFill>
          <p:spPr>
            <a:xfrm>
              <a:off x="7077573" y="3908149"/>
              <a:ext cx="1177485" cy="1227346"/>
            </a:xfrm>
            <a:prstGeom prst="rect">
              <a:avLst/>
            </a:prstGeom>
          </p:spPr>
        </p:pic>
        <p:pic>
          <p:nvPicPr>
            <p:cNvPr id="41" name="Image 40">
              <a:extLst>
                <a:ext uri="{FF2B5EF4-FFF2-40B4-BE49-F238E27FC236}">
                  <a16:creationId xmlns:a16="http://schemas.microsoft.com/office/drawing/2014/main" id="{7CE5D05C-5DDE-BB52-EB0F-899F991CB7FA}"/>
                </a:ext>
              </a:extLst>
            </p:cNvPr>
            <p:cNvPicPr>
              <a:picLocks noChangeAspect="1"/>
            </p:cNvPicPr>
            <p:nvPr/>
          </p:nvPicPr>
          <p:blipFill>
            <a:blip r:embed="rId12"/>
            <a:stretch>
              <a:fillRect/>
            </a:stretch>
          </p:blipFill>
          <p:spPr>
            <a:xfrm>
              <a:off x="8365012" y="3902327"/>
              <a:ext cx="947357" cy="1227346"/>
            </a:xfrm>
            <a:prstGeom prst="rect">
              <a:avLst/>
            </a:prstGeom>
          </p:spPr>
        </p:pic>
        <p:pic>
          <p:nvPicPr>
            <p:cNvPr id="48" name="Image 47">
              <a:extLst>
                <a:ext uri="{FF2B5EF4-FFF2-40B4-BE49-F238E27FC236}">
                  <a16:creationId xmlns:a16="http://schemas.microsoft.com/office/drawing/2014/main" id="{CCFD1CB8-E3F8-DCEF-4083-AEE489F691DB}"/>
                </a:ext>
              </a:extLst>
            </p:cNvPr>
            <p:cNvPicPr>
              <a:picLocks noChangeAspect="1"/>
            </p:cNvPicPr>
            <p:nvPr/>
          </p:nvPicPr>
          <p:blipFill>
            <a:blip r:embed="rId13"/>
            <a:stretch>
              <a:fillRect/>
            </a:stretch>
          </p:blipFill>
          <p:spPr>
            <a:xfrm>
              <a:off x="9415630" y="3908149"/>
              <a:ext cx="1171227" cy="1222814"/>
            </a:xfrm>
            <a:prstGeom prst="rect">
              <a:avLst/>
            </a:prstGeom>
          </p:spPr>
        </p:pic>
        <p:pic>
          <p:nvPicPr>
            <p:cNvPr id="50" name="Image 49">
              <a:extLst>
                <a:ext uri="{FF2B5EF4-FFF2-40B4-BE49-F238E27FC236}">
                  <a16:creationId xmlns:a16="http://schemas.microsoft.com/office/drawing/2014/main" id="{99D3014F-A566-DBE3-7ACB-45577DA403EA}"/>
                </a:ext>
              </a:extLst>
            </p:cNvPr>
            <p:cNvPicPr>
              <a:picLocks noChangeAspect="1"/>
            </p:cNvPicPr>
            <p:nvPr/>
          </p:nvPicPr>
          <p:blipFill>
            <a:blip r:embed="rId14"/>
            <a:stretch>
              <a:fillRect/>
            </a:stretch>
          </p:blipFill>
          <p:spPr>
            <a:xfrm>
              <a:off x="4536439" y="2518831"/>
              <a:ext cx="252204" cy="187145"/>
            </a:xfrm>
            <a:prstGeom prst="rect">
              <a:avLst/>
            </a:prstGeom>
          </p:spPr>
        </p:pic>
        <p:pic>
          <p:nvPicPr>
            <p:cNvPr id="53" name="Image 52">
              <a:extLst>
                <a:ext uri="{FF2B5EF4-FFF2-40B4-BE49-F238E27FC236}">
                  <a16:creationId xmlns:a16="http://schemas.microsoft.com/office/drawing/2014/main" id="{B85B5248-8711-E138-8C72-13766401D36B}"/>
                </a:ext>
              </a:extLst>
            </p:cNvPr>
            <p:cNvPicPr>
              <a:picLocks noChangeAspect="1"/>
            </p:cNvPicPr>
            <p:nvPr/>
          </p:nvPicPr>
          <p:blipFill>
            <a:blip r:embed="rId15"/>
            <a:stretch>
              <a:fillRect/>
            </a:stretch>
          </p:blipFill>
          <p:spPr>
            <a:xfrm>
              <a:off x="5273821" y="1681784"/>
              <a:ext cx="314549" cy="232962"/>
            </a:xfrm>
            <a:prstGeom prst="rect">
              <a:avLst/>
            </a:prstGeom>
          </p:spPr>
        </p:pic>
        <p:pic>
          <p:nvPicPr>
            <p:cNvPr id="56" name="Image 55">
              <a:extLst>
                <a:ext uri="{FF2B5EF4-FFF2-40B4-BE49-F238E27FC236}">
                  <a16:creationId xmlns:a16="http://schemas.microsoft.com/office/drawing/2014/main" id="{2021CBE5-8621-B253-A1D0-B8D44EB3F29E}"/>
                </a:ext>
              </a:extLst>
            </p:cNvPr>
            <p:cNvPicPr>
              <a:picLocks noChangeAspect="1"/>
            </p:cNvPicPr>
            <p:nvPr/>
          </p:nvPicPr>
          <p:blipFill>
            <a:blip r:embed="rId16"/>
            <a:stretch>
              <a:fillRect/>
            </a:stretch>
          </p:blipFill>
          <p:spPr>
            <a:xfrm>
              <a:off x="6039056" y="2508533"/>
              <a:ext cx="250136" cy="182639"/>
            </a:xfrm>
            <a:prstGeom prst="rect">
              <a:avLst/>
            </a:prstGeom>
          </p:spPr>
        </p:pic>
        <p:pic>
          <p:nvPicPr>
            <p:cNvPr id="59" name="Image 58">
              <a:extLst>
                <a:ext uri="{FF2B5EF4-FFF2-40B4-BE49-F238E27FC236}">
                  <a16:creationId xmlns:a16="http://schemas.microsoft.com/office/drawing/2014/main" id="{9B4A6466-1D1B-20B7-0666-BFCAAFF07B1F}"/>
                </a:ext>
              </a:extLst>
            </p:cNvPr>
            <p:cNvPicPr>
              <a:picLocks noChangeAspect="1"/>
            </p:cNvPicPr>
            <p:nvPr/>
          </p:nvPicPr>
          <p:blipFill>
            <a:blip r:embed="rId17"/>
            <a:stretch>
              <a:fillRect/>
            </a:stretch>
          </p:blipFill>
          <p:spPr>
            <a:xfrm>
              <a:off x="7352843" y="2512054"/>
              <a:ext cx="1328400" cy="189100"/>
            </a:xfrm>
            <a:prstGeom prst="rect">
              <a:avLst/>
            </a:prstGeom>
          </p:spPr>
        </p:pic>
        <p:pic>
          <p:nvPicPr>
            <p:cNvPr id="63" name="Image 62">
              <a:extLst>
                <a:ext uri="{FF2B5EF4-FFF2-40B4-BE49-F238E27FC236}">
                  <a16:creationId xmlns:a16="http://schemas.microsoft.com/office/drawing/2014/main" id="{BF9B4B18-0BA7-DE1D-2416-D73E0B26EDA9}"/>
                </a:ext>
              </a:extLst>
            </p:cNvPr>
            <p:cNvPicPr>
              <a:picLocks noChangeAspect="1"/>
            </p:cNvPicPr>
            <p:nvPr/>
          </p:nvPicPr>
          <p:blipFill>
            <a:blip r:embed="rId18"/>
            <a:stretch>
              <a:fillRect/>
            </a:stretch>
          </p:blipFill>
          <p:spPr>
            <a:xfrm>
              <a:off x="8128445" y="1622285"/>
              <a:ext cx="1315608" cy="238653"/>
            </a:xfrm>
            <a:prstGeom prst="rect">
              <a:avLst/>
            </a:prstGeom>
          </p:spPr>
        </p:pic>
        <p:pic>
          <p:nvPicPr>
            <p:cNvPr id="65" name="Image 64">
              <a:extLst>
                <a:ext uri="{FF2B5EF4-FFF2-40B4-BE49-F238E27FC236}">
                  <a16:creationId xmlns:a16="http://schemas.microsoft.com/office/drawing/2014/main" id="{D820667F-6E83-65F9-77D1-BC7939CC635F}"/>
                </a:ext>
              </a:extLst>
            </p:cNvPr>
            <p:cNvPicPr>
              <a:picLocks noChangeAspect="1"/>
            </p:cNvPicPr>
            <p:nvPr/>
          </p:nvPicPr>
          <p:blipFill>
            <a:blip r:embed="rId19"/>
            <a:stretch>
              <a:fillRect/>
            </a:stretch>
          </p:blipFill>
          <p:spPr>
            <a:xfrm>
              <a:off x="9122072" y="2529983"/>
              <a:ext cx="1375501" cy="216864"/>
            </a:xfrm>
            <a:prstGeom prst="rect">
              <a:avLst/>
            </a:prstGeom>
          </p:spPr>
        </p:pic>
      </p:grpSp>
    </p:spTree>
    <p:extLst>
      <p:ext uri="{BB962C8B-B14F-4D97-AF65-F5344CB8AC3E}">
        <p14:creationId xmlns:p14="http://schemas.microsoft.com/office/powerpoint/2010/main" val="37818599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2">
                <a:extLst>
                  <a:ext uri="{FF2B5EF4-FFF2-40B4-BE49-F238E27FC236}">
                    <a16:creationId xmlns:a16="http://schemas.microsoft.com/office/drawing/2014/main" id="{CDD90A6C-02D0-F7EA-D0E4-E77D5766D581}"/>
                  </a:ext>
                </a:extLst>
              </p:cNvPr>
              <p:cNvSpPr txBox="1"/>
              <p:nvPr/>
            </p:nvSpPr>
            <p:spPr>
              <a:xfrm>
                <a:off x="413047" y="1048797"/>
                <a:ext cx="11329373" cy="5616922"/>
              </a:xfrm>
              <a:prstGeom prst="rect">
                <a:avLst/>
              </a:prstGeom>
              <a:noFill/>
            </p:spPr>
            <p:txBody>
              <a:bodyPr wrap="square" rtlCol="0">
                <a:spAutoFit/>
              </a:bodyPr>
              <a:lstStyle/>
              <a:p>
                <a:pPr marL="342900" indent="-342900" algn="just">
                  <a:buFont typeface="Arial" panose="020B0604020202020204" pitchFamily="34" charset="0"/>
                  <a:buChar char="•"/>
                </a:pPr>
                <a:r>
                  <a:rPr lang="en-US" sz="2100" dirty="0">
                    <a:latin typeface="Arial" panose="020B0604020202020204" pitchFamily="34" charset="0"/>
                    <a:cs typeface="Arial" panose="020B0604020202020204" pitchFamily="34" charset="0"/>
                  </a:rPr>
                  <a:t>A (near) optimal control problem of a non-linear system that can be formalized as an </a:t>
                </a:r>
                <a:r>
                  <a:rPr lang="en-US" sz="2100" b="1" dirty="0">
                    <a:latin typeface="Arial" panose="020B0604020202020204" pitchFamily="34" charset="0"/>
                    <a:cs typeface="Arial" panose="020B0604020202020204" pitchFamily="34" charset="0"/>
                  </a:rPr>
                  <a:t>MDP(</a:t>
                </a:r>
                <a14:m>
                  <m:oMath xmlns:m="http://schemas.openxmlformats.org/officeDocument/2006/math">
                    <m:r>
                      <a:rPr lang="en-US" sz="2100" b="1" i="1" dirty="0">
                        <a:latin typeface="Cambria Math" panose="02040503050406030204" pitchFamily="18" charset="0"/>
                        <a:cs typeface="Arial" panose="020B0604020202020204" pitchFamily="34" charset="0"/>
                      </a:rPr>
                      <m:t>𝜺</m:t>
                    </m:r>
                  </m:oMath>
                </a14:m>
                <a:r>
                  <a:rPr lang="en-US" sz="2100" b="1" dirty="0">
                    <a:latin typeface="Arial" panose="020B0604020202020204" pitchFamily="34" charset="0"/>
                    <a:cs typeface="Arial" panose="020B0604020202020204" pitchFamily="34" charset="0"/>
                  </a:rPr>
                  <a:t>)</a:t>
                </a:r>
                <a:r>
                  <a:rPr lang="en-US" sz="2100" dirty="0">
                    <a:latin typeface="Arial" panose="020B0604020202020204" pitchFamily="34" charset="0"/>
                    <a:cs typeface="Arial" panose="020B0604020202020204" pitchFamily="34" charset="0"/>
                  </a:rPr>
                  <a:t>,</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which</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refers to a Markov Decision Process that includes </a:t>
                </a:r>
                <a:r>
                  <a:rPr lang="en-US" sz="2100" b="1" dirty="0">
                    <a:latin typeface="Arial" panose="020B0604020202020204" pitchFamily="34" charset="0"/>
                    <a:cs typeface="Arial" panose="020B0604020202020204" pitchFamily="34" charset="0"/>
                  </a:rPr>
                  <a:t>a time-series variable </a:t>
                </a:r>
                <a14:m>
                  <m:oMath xmlns:m="http://schemas.openxmlformats.org/officeDocument/2006/math">
                    <m:r>
                      <a:rPr lang="en-US" sz="2100" b="1" i="1" dirty="0">
                        <a:latin typeface="Cambria Math" panose="02040503050406030204" pitchFamily="18" charset="0"/>
                        <a:cs typeface="Arial" panose="020B0604020202020204" pitchFamily="34" charset="0"/>
                      </a:rPr>
                      <m:t>𝜺</m:t>
                    </m:r>
                  </m:oMath>
                </a14:m>
                <a:r>
                  <a:rPr lang="en-US" sz="2100" dirty="0">
                    <a:latin typeface="Arial" panose="020B0604020202020204" pitchFamily="34" charset="0"/>
                    <a:cs typeface="Arial" panose="020B0604020202020204" pitchFamily="34" charset="0"/>
                  </a:rPr>
                  <a:t>.</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A long time horizon needs to be considered. Very little work has been done </a:t>
                </a:r>
                <a:r>
                  <a:rPr lang="en-US" sz="2100" dirty="0" smtClean="0">
                    <a:latin typeface="Arial" panose="020B0604020202020204" pitchFamily="34" charset="0"/>
                    <a:cs typeface="Arial" panose="020B0604020202020204" pitchFamily="34" charset="0"/>
                  </a:rPr>
                  <a:t>so far </a:t>
                </a:r>
                <a:r>
                  <a:rPr lang="en-US" sz="2100" dirty="0">
                    <a:latin typeface="Arial" panose="020B0604020202020204" pitchFamily="34" charset="0"/>
                    <a:cs typeface="Arial" panose="020B0604020202020204" pitchFamily="34" charset="0"/>
                  </a:rPr>
                  <a:t>in the fields </a:t>
                </a:r>
                <a:r>
                  <a:rPr lang="en-US" sz="2100" dirty="0" smtClean="0">
                    <a:latin typeface="Arial" panose="020B0604020202020204" pitchFamily="34" charset="0"/>
                    <a:cs typeface="Arial" panose="020B0604020202020204" pitchFamily="34" charset="0"/>
                  </a:rPr>
                  <a:t>of MDP</a:t>
                </a:r>
                <a:r>
                  <a:rPr lang="en-US" sz="2100" dirty="0">
                    <a:latin typeface="Arial" panose="020B0604020202020204" pitchFamily="34" charset="0"/>
                    <a:cs typeface="Arial" panose="020B0604020202020204" pitchFamily="34" charset="0"/>
                  </a:rPr>
                  <a:t>(</a:t>
                </a:r>
                <a14:m>
                  <m:oMath xmlns:m="http://schemas.openxmlformats.org/officeDocument/2006/math">
                    <m:r>
                      <a:rPr lang="en-US" sz="2100" i="1" dirty="0">
                        <a:latin typeface="Cambria Math" panose="02040503050406030204" pitchFamily="18" charset="0"/>
                        <a:cs typeface="Arial" panose="020B0604020202020204" pitchFamily="34" charset="0"/>
                      </a:rPr>
                      <m:t>𝜀</m:t>
                    </m:r>
                  </m:oMath>
                </a14:m>
                <a:r>
                  <a:rPr lang="en-US" sz="2100" dirty="0">
                    <a:latin typeface="Arial" panose="020B0604020202020204" pitchFamily="34" charset="0"/>
                    <a:cs typeface="Arial" panose="020B0604020202020204" pitchFamily="34" charset="0"/>
                  </a:rPr>
                  <a:t>) with long time horizon. </a:t>
                </a:r>
                <a:r>
                  <a:rPr lang="en-US" sz="2100" dirty="0">
                    <a:solidFill>
                      <a:srgbClr val="FF0000"/>
                    </a:solidFill>
                    <a:latin typeface="Arial" panose="020B0604020202020204" pitchFamily="34" charset="0"/>
                    <a:cs typeface="Arial" panose="020B0604020202020204" pitchFamily="34" charset="0"/>
                  </a:rPr>
                  <a:t>[Cases 1 to 5]</a:t>
                </a:r>
              </a:p>
              <a:p>
                <a:pPr marL="342900" indent="-342900" algn="just">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100" dirty="0">
                    <a:latin typeface="Arial" panose="020B0604020202020204" pitchFamily="34" charset="0"/>
                    <a:cs typeface="Arial" panose="020B0604020202020204" pitchFamily="34" charset="0"/>
                  </a:rPr>
                  <a:t>The forecasting of very local weather and load time-series requires one to rely on probabilistic forecasts. This problem remains largely unsolved to date. </a:t>
                </a:r>
                <a:r>
                  <a:rPr lang="en-US" sz="2100" dirty="0">
                    <a:solidFill>
                      <a:srgbClr val="FF0000"/>
                    </a:solidFill>
                    <a:latin typeface="Arial" panose="020B0604020202020204" pitchFamily="34" charset="0"/>
                    <a:cs typeface="Arial" panose="020B0604020202020204" pitchFamily="34" charset="0"/>
                  </a:rPr>
                  <a:t>[Cases 2 to 5]</a:t>
                </a:r>
                <a:endParaRPr lang="en-GB" sz="21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100" dirty="0">
                    <a:latin typeface="Arial" panose="020B0604020202020204" pitchFamily="34" charset="0"/>
                    <a:cs typeface="Arial" panose="020B0604020202020204" pitchFamily="34" charset="0"/>
                  </a:rPr>
                  <a:t>Dealing with very large action spaces, where some actions can only be taken at specific time steps (day-ahead market). </a:t>
                </a:r>
                <a:r>
                  <a:rPr lang="en-US" sz="2100" dirty="0">
                    <a:solidFill>
                      <a:srgbClr val="FF0000"/>
                    </a:solidFill>
                    <a:latin typeface="Arial" panose="020B0604020202020204" pitchFamily="34" charset="0"/>
                    <a:cs typeface="Arial" panose="020B0604020202020204" pitchFamily="34" charset="0"/>
                  </a:rPr>
                  <a:t>[Cases 3 to 5]</a:t>
                </a:r>
                <a:endParaRPr lang="en-US" sz="21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sz="2100" dirty="0">
                    <a:solidFill>
                      <a:prstClr val="black"/>
                    </a:solidFill>
                    <a:latin typeface="Arial" panose="020B0604020202020204" pitchFamily="34" charset="0"/>
                    <a:cs typeface="Arial" panose="020B0604020202020204" pitchFamily="34" charset="0"/>
                  </a:rPr>
                  <a:t>The intraday market integration adds additional forecasting challenges that depend on multitude of factors (e.g., weather, geopolitical, behaviour of traders, etc). The resulting </a:t>
                </a:r>
                <a:r>
                  <a:rPr lang="en-US" sz="2100" dirty="0">
                    <a:latin typeface="Arial" panose="020B0604020202020204" pitchFamily="34" charset="0"/>
                    <a:cs typeface="Arial" panose="020B0604020202020204" pitchFamily="34" charset="0"/>
                  </a:rPr>
                  <a:t>MDP(</a:t>
                </a:r>
                <a14:m>
                  <m:oMath xmlns:m="http://schemas.openxmlformats.org/officeDocument/2006/math">
                    <m:r>
                      <a:rPr lang="en-US" sz="2100" i="1" dirty="0">
                        <a:latin typeface="Cambria Math" panose="02040503050406030204" pitchFamily="18" charset="0"/>
                        <a:cs typeface="Arial" panose="020B0604020202020204" pitchFamily="34" charset="0"/>
                      </a:rPr>
                      <m:t>𝜀</m:t>
                    </m:r>
                  </m:oMath>
                </a14:m>
                <a:r>
                  <a:rPr lang="en-US" sz="2100" dirty="0">
                    <a:latin typeface="Arial" panose="020B0604020202020204" pitchFamily="34" charset="0"/>
                    <a:cs typeface="Arial" panose="020B0604020202020204" pitchFamily="34" charset="0"/>
                  </a:rPr>
                  <a:t>)</a:t>
                </a:r>
                <a:r>
                  <a:rPr lang="en-US" sz="2100" dirty="0" smtClean="0">
                    <a:solidFill>
                      <a:prstClr val="black"/>
                    </a:solidFill>
                    <a:latin typeface="Arial" panose="020B0604020202020204" pitchFamily="34" charset="0"/>
                    <a:cs typeface="Arial" panose="020B0604020202020204" pitchFamily="34" charset="0"/>
                  </a:rPr>
                  <a:t> </a:t>
                </a:r>
                <a:r>
                  <a:rPr lang="en-US" sz="2100" dirty="0">
                    <a:solidFill>
                      <a:prstClr val="black"/>
                    </a:solidFill>
                    <a:latin typeface="Arial" panose="020B0604020202020204" pitchFamily="34" charset="0"/>
                    <a:cs typeface="Arial" panose="020B0604020202020204" pitchFamily="34" charset="0"/>
                  </a:rPr>
                  <a:t>shows immensely large action spaces, with various action types that can be taken.   </a:t>
                </a:r>
                <a:r>
                  <a:rPr lang="en-US" sz="2100" dirty="0">
                    <a:solidFill>
                      <a:srgbClr val="FF0000"/>
                    </a:solidFill>
                    <a:latin typeface="Arial" panose="020B0604020202020204" pitchFamily="34" charset="0"/>
                    <a:cs typeface="Arial" panose="020B0604020202020204" pitchFamily="34" charset="0"/>
                  </a:rPr>
                  <a:t>[Cases 4 and 5]</a:t>
                </a:r>
                <a:endParaRPr lang="en-US" sz="2100" dirty="0">
                  <a:solidFill>
                    <a:prstClr val="black"/>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1100" dirty="0">
                  <a:solidFill>
                    <a:prstClr val="black"/>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GB" sz="2100" dirty="0">
                    <a:latin typeface="Arial" panose="020B0604020202020204" pitchFamily="34" charset="0"/>
                    <a:cs typeface="Arial" panose="020B0604020202020204" pitchFamily="34" charset="0"/>
                  </a:rPr>
                  <a:t>Determining the optimal sizing of the microgrid to minimize overall costs, including both investment and operational expenses. This can be formalised as a joint optimization of the control policy and the environment. </a:t>
                </a:r>
                <a:r>
                  <a:rPr lang="en-US" sz="2100" dirty="0">
                    <a:solidFill>
                      <a:srgbClr val="FF0000"/>
                    </a:solidFill>
                    <a:latin typeface="Arial" panose="020B0604020202020204" pitchFamily="34" charset="0"/>
                    <a:cs typeface="Arial" panose="020B0604020202020204" pitchFamily="34" charset="0"/>
                  </a:rPr>
                  <a:t>[Case 5]</a:t>
                </a:r>
                <a:endParaRPr lang="en-US" sz="2100" dirty="0">
                  <a:latin typeface="Arial" panose="020B0604020202020204" pitchFamily="34" charset="0"/>
                  <a:cs typeface="Arial" panose="020B0604020202020204" pitchFamily="34" charset="0"/>
                </a:endParaRPr>
              </a:p>
            </p:txBody>
          </p:sp>
        </mc:Choice>
        <mc:Fallback xmlns="">
          <p:sp>
            <p:nvSpPr>
              <p:cNvPr id="12" name="TextBox 2">
                <a:extLst>
                  <a:ext uri="{FF2B5EF4-FFF2-40B4-BE49-F238E27FC236}">
                    <a16:creationId xmlns:a16="http://schemas.microsoft.com/office/drawing/2014/main" id="{CDD90A6C-02D0-F7EA-D0E4-E77D5766D581}"/>
                  </a:ext>
                </a:extLst>
              </p:cNvPr>
              <p:cNvSpPr txBox="1">
                <a:spLocks noRot="1" noChangeAspect="1" noMove="1" noResize="1" noEditPoints="1" noAdjustHandles="1" noChangeArrowheads="1" noChangeShapeType="1" noTextEdit="1"/>
              </p:cNvSpPr>
              <p:nvPr/>
            </p:nvSpPr>
            <p:spPr>
              <a:xfrm>
                <a:off x="413047" y="1048797"/>
                <a:ext cx="11329373" cy="5616922"/>
              </a:xfrm>
              <a:prstGeom prst="rect">
                <a:avLst/>
              </a:prstGeom>
              <a:blipFill>
                <a:blip r:embed="rId2"/>
                <a:stretch>
                  <a:fillRect l="-538" t="-651" r="-646" b="-1303"/>
                </a:stretch>
              </a:blipFill>
            </p:spPr>
            <p:txBody>
              <a:bodyPr/>
              <a:lstStyle/>
              <a:p>
                <a:r>
                  <a:rPr lang="en-US">
                    <a:noFill/>
                  </a:rPr>
                  <a:t> </a:t>
                </a:r>
              </a:p>
            </p:txBody>
          </p:sp>
        </mc:Fallback>
      </mc:AlternateContent>
      <p:sp>
        <p:nvSpPr>
          <p:cNvPr id="23" name="ZoneTexte 22">
            <a:extLst>
              <a:ext uri="{FF2B5EF4-FFF2-40B4-BE49-F238E27FC236}">
                <a16:creationId xmlns:a16="http://schemas.microsoft.com/office/drawing/2014/main" id="{FD99CD32-FBFE-8C44-E2E1-F1E9B77BBE98}"/>
              </a:ext>
            </a:extLst>
          </p:cNvPr>
          <p:cNvSpPr txBox="1"/>
          <p:nvPr/>
        </p:nvSpPr>
        <p:spPr>
          <a:xfrm>
            <a:off x="413047" y="403979"/>
            <a:ext cx="1147415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Why should you be excited as ML researchers</a:t>
            </a:r>
            <a:endParaRPr lang="en-GB" sz="2800" b="1" dirty="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E442A1F7-505B-A342-2B9B-3E8F78B77A05}"/>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23</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55883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E2E17230-9B17-6E09-6D75-21D815F10288}"/>
              </a:ext>
            </a:extLst>
          </p:cNvPr>
          <p:cNvSpPr txBox="1">
            <a:spLocks/>
          </p:cNvSpPr>
          <p:nvPr/>
        </p:nvSpPr>
        <p:spPr>
          <a:xfrm>
            <a:off x="2028173" y="114604"/>
            <a:ext cx="8125216" cy="1127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latin typeface="Arial"/>
                <a:cs typeface="Arial"/>
              </a:rPr>
              <a:t>The second layer: Distribution networks</a:t>
            </a:r>
          </a:p>
        </p:txBody>
      </p:sp>
      <p:pic>
        <p:nvPicPr>
          <p:cNvPr id="4" name="Image 3">
            <a:extLst>
              <a:ext uri="{FF2B5EF4-FFF2-40B4-BE49-F238E27FC236}">
                <a16:creationId xmlns:a16="http://schemas.microsoft.com/office/drawing/2014/main" id="{25B0F483-4CA1-5E8C-939E-F37587DAB509}"/>
              </a:ext>
            </a:extLst>
          </p:cNvPr>
          <p:cNvPicPr>
            <a:picLocks noChangeAspect="1"/>
          </p:cNvPicPr>
          <p:nvPr/>
        </p:nvPicPr>
        <p:blipFill>
          <a:blip r:embed="rId2"/>
          <a:stretch>
            <a:fillRect/>
          </a:stretch>
        </p:blipFill>
        <p:spPr>
          <a:xfrm>
            <a:off x="3218120" y="1130300"/>
            <a:ext cx="5516721" cy="5245100"/>
          </a:xfrm>
          <a:prstGeom prst="rect">
            <a:avLst/>
          </a:prstGeom>
        </p:spPr>
      </p:pic>
      <p:sp>
        <p:nvSpPr>
          <p:cNvPr id="2" name="Espace réservé du numéro de diapositive 1">
            <a:extLst>
              <a:ext uri="{FF2B5EF4-FFF2-40B4-BE49-F238E27FC236}">
                <a16:creationId xmlns:a16="http://schemas.microsoft.com/office/drawing/2014/main" id="{3A46A927-3A57-B680-C992-5A4C83EDCE0E}"/>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24</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254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82E75155-5578-72DB-7144-FCED499494BA}"/>
              </a:ext>
            </a:extLst>
          </p:cNvPr>
          <p:cNvSpPr txBox="1"/>
          <p:nvPr/>
        </p:nvSpPr>
        <p:spPr>
          <a:xfrm>
            <a:off x="413047" y="1480091"/>
            <a:ext cx="11315404" cy="5109091"/>
          </a:xfrm>
          <a:prstGeom prst="rect">
            <a:avLst/>
          </a:prstGeom>
          <a:noFill/>
        </p:spPr>
        <p:txBody>
          <a:bodyPr wrap="square" lIns="91440" tIns="45720" rIns="91440" bIns="45720" anchor="t">
            <a:spAutoFit/>
          </a:bodyPr>
          <a:lstStyle/>
          <a:p>
            <a:pPr algn="just"/>
            <a:r>
              <a:rPr lang="en-GB" sz="2200" dirty="0">
                <a:latin typeface="Arial" panose="020B0604020202020204" pitchFamily="34" charset="0"/>
                <a:cs typeface="Arial" panose="020B0604020202020204" pitchFamily="34" charset="0"/>
              </a:rPr>
              <a:t>Ten years ago, issues in distribution networks were almost non-existent. These networks operated under the “fit and forget” doctrine, meaning they were built robustly enough </a:t>
            </a:r>
            <a:r>
              <a:rPr lang="en-US" sz="2200" dirty="0">
                <a:solidFill>
                  <a:srgbClr val="000000"/>
                </a:solidFill>
                <a:latin typeface="Arial" panose="020B0604020202020204" pitchFamily="34" charset="0"/>
                <a:cs typeface="Arial" panose="020B0604020202020204" pitchFamily="34" charset="0"/>
              </a:rPr>
              <a:t>so that any grid user could be connected without facing power quality issues (e.g., interruption of supply, overvoltages). </a:t>
            </a:r>
            <a:r>
              <a:rPr lang="en-GB" sz="2200" dirty="0">
                <a:latin typeface="Arial" panose="020B0604020202020204" pitchFamily="34" charset="0"/>
                <a:cs typeface="Arial" panose="020B0604020202020204" pitchFamily="34" charset="0"/>
              </a:rPr>
              <a:t>Investment decisions were based on established “good practice” rules.</a:t>
            </a:r>
          </a:p>
          <a:p>
            <a:pPr algn="just"/>
            <a:endParaRPr lang="en-GB" sz="6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Today, the situation has changed drastically. </a:t>
            </a:r>
            <a:r>
              <a:rPr lang="en-US" sz="2200" b="1" dirty="0">
                <a:latin typeface="Arial" panose="020B0604020202020204" pitchFamily="34" charset="0"/>
                <a:cs typeface="Arial" panose="020B0604020202020204" pitchFamily="34" charset="0"/>
              </a:rPr>
              <a:t>The rise of Distributed Energy Resources (DERs)</a:t>
            </a:r>
            <a:r>
              <a:rPr lang="en-US" sz="2200" dirty="0">
                <a:latin typeface="Arial" panose="020B0604020202020204" pitchFamily="34" charset="0"/>
                <a:cs typeface="Arial" panose="020B0604020202020204" pitchFamily="34" charset="0"/>
              </a:rPr>
              <a:t> like PV installations and of new loads like heat pumps and Electric Vehicles (EVs), is</a:t>
            </a:r>
            <a:r>
              <a:rPr lang="en-US" sz="2200" dirty="0">
                <a:solidFill>
                  <a:srgbClr val="000000"/>
                </a:solidFill>
                <a:latin typeface="Arial" panose="020B0604020202020204" pitchFamily="34" charset="0"/>
                <a:cs typeface="Arial" panose="020B0604020202020204" pitchFamily="34" charset="0"/>
              </a:rPr>
              <a:t> creating serious power quality issues</a:t>
            </a:r>
            <a:r>
              <a:rPr lang="en-US" sz="2200" dirty="0">
                <a:latin typeface="Arial" panose="020B0604020202020204" pitchFamily="34" charset="0"/>
                <a:cs typeface="Arial" panose="020B0604020202020204" pitchFamily="34" charset="0"/>
              </a:rPr>
              <a:t>. These include </a:t>
            </a:r>
            <a:r>
              <a:rPr lang="en-US" sz="2200" b="1" dirty="0">
                <a:latin typeface="Arial" panose="020B0604020202020204" pitchFamily="34" charset="0"/>
                <a:cs typeface="Arial" panose="020B0604020202020204" pitchFamily="34" charset="0"/>
              </a:rPr>
              <a:t>congestions, </a:t>
            </a:r>
            <a:r>
              <a:rPr lang="en-US" sz="2200" dirty="0">
                <a:latin typeface="Arial" panose="020B0604020202020204" pitchFamily="34" charset="0"/>
                <a:cs typeface="Arial" panose="020B0604020202020204" pitchFamily="34" charset="0"/>
              </a:rPr>
              <a:t>which refer to situations where excessive current flows through the network elements, leading to overloads, as well as </a:t>
            </a:r>
            <a:r>
              <a:rPr lang="en-US" sz="2200" b="1" dirty="0">
                <a:latin typeface="Arial" panose="020B0604020202020204" pitchFamily="34" charset="0"/>
                <a:cs typeface="Arial" panose="020B0604020202020204" pitchFamily="34" charset="0"/>
              </a:rPr>
              <a:t>voltage issues </a:t>
            </a:r>
            <a:r>
              <a:rPr lang="en-US" sz="2200" dirty="0">
                <a:latin typeface="Arial" panose="020B0604020202020204" pitchFamily="34" charset="0"/>
                <a:cs typeface="Arial" panose="020B0604020202020204" pitchFamily="34" charset="0"/>
              </a:rPr>
              <a:t>characterised by </a:t>
            </a:r>
            <a:r>
              <a:rPr lang="en-US" sz="2200" dirty="0">
                <a:solidFill>
                  <a:srgbClr val="000000"/>
                </a:solidFill>
                <a:latin typeface="Arial" panose="020B0604020202020204" pitchFamily="34" charset="0"/>
                <a:cs typeface="Arial" panose="020B0604020202020204" pitchFamily="34" charset="0"/>
              </a:rPr>
              <a:t>voltages often going above or below admissible values.</a:t>
            </a:r>
          </a:p>
          <a:p>
            <a:pPr algn="just"/>
            <a:endParaRPr lang="en-US" sz="600" dirty="0">
              <a:latin typeface="Arial" panose="020B0604020202020204" pitchFamily="34" charset="0"/>
              <a:cs typeface="Arial" panose="020B0604020202020204" pitchFamily="34" charset="0"/>
            </a:endParaRPr>
          </a:p>
          <a:p>
            <a:pPr algn="just"/>
            <a:r>
              <a:rPr lang="en-US" sz="2200" b="1" dirty="0">
                <a:latin typeface="Arial"/>
                <a:cs typeface="Arial"/>
              </a:rPr>
              <a:t>The pace at which DERs </a:t>
            </a:r>
            <a:r>
              <a:rPr lang="en-US" sz="2200" dirty="0">
                <a:latin typeface="Arial"/>
                <a:cs typeface="Arial"/>
              </a:rPr>
              <a:t>and new loads </a:t>
            </a:r>
            <a:r>
              <a:rPr lang="en-US" sz="2200" b="1" dirty="0">
                <a:latin typeface="Arial"/>
                <a:cs typeface="Arial"/>
              </a:rPr>
              <a:t>are being integrated into the network is exceeding the financial capabilities of Distribution System Operators (DSOs)</a:t>
            </a:r>
            <a:r>
              <a:rPr lang="en-US" sz="2200" dirty="0">
                <a:solidFill>
                  <a:srgbClr val="000000"/>
                </a:solidFill>
                <a:latin typeface="Arial"/>
                <a:cs typeface="Arial"/>
              </a:rPr>
              <a:t> to implement their "good practice" investment rules to maintain the fit and forget doctrine.</a:t>
            </a:r>
            <a:endParaRPr lang="en-GB" sz="2200" dirty="0">
              <a:latin typeface="Arial"/>
              <a:cs typeface="Arial"/>
            </a:endParaRPr>
          </a:p>
        </p:txBody>
      </p:sp>
      <p:sp>
        <p:nvSpPr>
          <p:cNvPr id="8" name="ZoneTexte 7">
            <a:extLst>
              <a:ext uri="{FF2B5EF4-FFF2-40B4-BE49-F238E27FC236}">
                <a16:creationId xmlns:a16="http://schemas.microsoft.com/office/drawing/2014/main" id="{A28B0AA8-BC01-C5E5-422D-76A4347073E7}"/>
              </a:ext>
            </a:extLst>
          </p:cNvPr>
          <p:cNvSpPr txBox="1"/>
          <p:nvPr/>
        </p:nvSpPr>
        <p:spPr>
          <a:xfrm>
            <a:off x="413047" y="403979"/>
            <a:ext cx="11169353" cy="954107"/>
          </a:xfrm>
          <a:prstGeom prst="rect">
            <a:avLst/>
          </a:prstGeom>
          <a:noFill/>
        </p:spPr>
        <p:txBody>
          <a:bodyPr wrap="square">
            <a:spAutoFit/>
          </a:bodyPr>
          <a:lstStyle/>
          <a:p>
            <a:r>
              <a:rPr lang="en-GB" sz="2800" b="1" dirty="0">
                <a:latin typeface="Arial"/>
                <a:cs typeface="Arial"/>
              </a:rPr>
              <a:t>The “fit and forget” doctrine for managing distribution networks has reached its limitations</a:t>
            </a:r>
            <a:endParaRPr lang="en-GB" sz="2800" b="1" dirty="0"/>
          </a:p>
        </p:txBody>
      </p:sp>
      <p:sp>
        <p:nvSpPr>
          <p:cNvPr id="2" name="Espace réservé du numéro de diapositive 1">
            <a:extLst>
              <a:ext uri="{FF2B5EF4-FFF2-40B4-BE49-F238E27FC236}">
                <a16:creationId xmlns:a16="http://schemas.microsoft.com/office/drawing/2014/main" id="{7349D181-F4D2-F9C6-AC5E-07612C06A1B3}"/>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25</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5724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CC91CD3-1332-93EF-FAF8-C8E6169610C9}"/>
              </a:ext>
            </a:extLst>
          </p:cNvPr>
          <p:cNvSpPr txBox="1"/>
          <p:nvPr/>
        </p:nvSpPr>
        <p:spPr>
          <a:xfrm>
            <a:off x="363793" y="414254"/>
            <a:ext cx="11484077"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An example of a DER causing a distribution network issue: disconnection of domestic PV installations.</a:t>
            </a:r>
            <a:endParaRPr lang="en-GB" sz="2800" b="1" dirty="0">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F52CCD6D-6514-3326-1C72-DB173F29AF5E}"/>
              </a:ext>
            </a:extLst>
          </p:cNvPr>
          <p:cNvSpPr txBox="1"/>
          <p:nvPr/>
        </p:nvSpPr>
        <p:spPr>
          <a:xfrm>
            <a:off x="363793" y="1508076"/>
            <a:ext cx="11247182" cy="1785104"/>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Domestic PV installations tend to turn consumers into producers during sunny hours as these consumers are unable to fully consume the electricity generated, causing voltage to rise as excess electricity is pushed into the low-voltage distribution network. When the voltage reaches a certain level (e.g., nominal voltage of 230V + 10%), the PV panels are disconnected.</a:t>
            </a:r>
          </a:p>
        </p:txBody>
      </p:sp>
      <p:pic>
        <p:nvPicPr>
          <p:cNvPr id="1026" name="Picture 2" descr="Preview image for a collapsed post.">
            <a:extLst>
              <a:ext uri="{FF2B5EF4-FFF2-40B4-BE49-F238E27FC236}">
                <a16:creationId xmlns:a16="http://schemas.microsoft.com/office/drawing/2014/main" id="{57EC20A0-4051-42D2-7B80-13E0A40E5D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44" b="8221"/>
          <a:stretch/>
        </p:blipFill>
        <p:spPr bwMode="auto">
          <a:xfrm>
            <a:off x="6464403" y="3860800"/>
            <a:ext cx="4893595" cy="250598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FA5DF5EB-7F68-C755-C7C9-1FD17F569347}"/>
              </a:ext>
            </a:extLst>
          </p:cNvPr>
          <p:cNvSpPr txBox="1"/>
          <p:nvPr/>
        </p:nvSpPr>
        <p:spPr>
          <a:xfrm>
            <a:off x="6513563" y="3398830"/>
            <a:ext cx="4795273" cy="307777"/>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Production of a PV installation affected by voltage issues.</a:t>
            </a:r>
            <a:endParaRPr lang="en-GB" sz="1400" dirty="0"/>
          </a:p>
        </p:txBody>
      </p:sp>
      <p:sp>
        <p:nvSpPr>
          <p:cNvPr id="5" name="ZoneTexte 4">
            <a:extLst>
              <a:ext uri="{FF2B5EF4-FFF2-40B4-BE49-F238E27FC236}">
                <a16:creationId xmlns:a16="http://schemas.microsoft.com/office/drawing/2014/main" id="{AD372FD5-1E42-77FC-AA00-81D1DA34F376}"/>
              </a:ext>
            </a:extLst>
          </p:cNvPr>
          <p:cNvSpPr txBox="1"/>
          <p:nvPr/>
        </p:nvSpPr>
        <p:spPr>
          <a:xfrm>
            <a:off x="6421326" y="3748689"/>
            <a:ext cx="2887785" cy="200055"/>
          </a:xfrm>
          <a:prstGeom prst="rect">
            <a:avLst/>
          </a:prstGeom>
          <a:noFill/>
        </p:spPr>
        <p:txBody>
          <a:bodyPr wrap="square">
            <a:spAutoFit/>
          </a:bodyPr>
          <a:lstStyle/>
          <a:p>
            <a:pPr algn="just"/>
            <a:r>
              <a:rPr lang="en-US" sz="700" b="1" dirty="0">
                <a:solidFill>
                  <a:srgbClr val="949494"/>
                </a:solidFill>
                <a:latin typeface="Arial" panose="020B0604020202020204" pitchFamily="34" charset="0"/>
                <a:cs typeface="Arial" panose="020B0604020202020204" pitchFamily="34" charset="0"/>
              </a:rPr>
              <a:t>Watts (W)</a:t>
            </a:r>
            <a:endParaRPr lang="en-GB" sz="700" b="1" dirty="0">
              <a:solidFill>
                <a:srgbClr val="949494"/>
              </a:solidFill>
            </a:endParaRPr>
          </a:p>
        </p:txBody>
      </p:sp>
      <p:sp>
        <p:nvSpPr>
          <p:cNvPr id="6" name="ZoneTexte 5">
            <a:extLst>
              <a:ext uri="{FF2B5EF4-FFF2-40B4-BE49-F238E27FC236}">
                <a16:creationId xmlns:a16="http://schemas.microsoft.com/office/drawing/2014/main" id="{5CA7AB32-0D14-564F-3449-188227EDA323}"/>
              </a:ext>
            </a:extLst>
          </p:cNvPr>
          <p:cNvSpPr txBox="1"/>
          <p:nvPr/>
        </p:nvSpPr>
        <p:spPr>
          <a:xfrm>
            <a:off x="363793" y="3577418"/>
            <a:ext cx="5478207" cy="1446550"/>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To mitigate such issues, it is essential for DSOs to </a:t>
            </a:r>
            <a:r>
              <a:rPr lang="en-US" sz="2200" b="1" dirty="0">
                <a:latin typeface="Arial" panose="020B0604020202020204" pitchFamily="34" charset="0"/>
                <a:cs typeface="Arial" panose="020B0604020202020204" pitchFamily="34" charset="0"/>
              </a:rPr>
              <a:t>establish (near) optimal investment policies taking into account their limited investment capabilities.</a:t>
            </a:r>
            <a:endParaRPr lang="en-GB" sz="22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7B78802-A038-58A0-0BE5-E31503728E42}"/>
              </a:ext>
            </a:extLst>
          </p:cNvPr>
          <p:cNvSpPr/>
          <p:nvPr/>
        </p:nvSpPr>
        <p:spPr>
          <a:xfrm>
            <a:off x="6341602" y="3252835"/>
            <a:ext cx="5139198" cy="3190911"/>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Espace réservé du numéro de diapositive 1">
            <a:extLst>
              <a:ext uri="{FF2B5EF4-FFF2-40B4-BE49-F238E27FC236}">
                <a16:creationId xmlns:a16="http://schemas.microsoft.com/office/drawing/2014/main" id="{B1BA42F2-6BB0-C9C3-D02B-6C559C525C86}"/>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26</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88031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E7E1F8F-10EA-15A3-9EAC-0ACD44BA7D50}"/>
              </a:ext>
            </a:extLst>
          </p:cNvPr>
          <p:cNvSpPr txBox="1"/>
          <p:nvPr/>
        </p:nvSpPr>
        <p:spPr>
          <a:xfrm>
            <a:off x="2577778" y="1573748"/>
            <a:ext cx="7036444" cy="1615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latin typeface="Arial"/>
                <a:cs typeface="Arial"/>
              </a:rPr>
              <a:t>Each year, the DSO has a specific investment budget to maintain and/or expand its network.</a:t>
            </a:r>
          </a:p>
          <a:p>
            <a:pPr algn="ctr"/>
            <a:endParaRPr lang="en-US" sz="700" dirty="0">
              <a:latin typeface="Arial"/>
              <a:cs typeface="Arial"/>
            </a:endParaRPr>
          </a:p>
          <a:p>
            <a:pPr algn="ctr"/>
            <a:r>
              <a:rPr lang="en-US" sz="2200" dirty="0">
                <a:latin typeface="Arial"/>
                <a:cs typeface="Arial"/>
              </a:rPr>
              <a:t>The challenge is to </a:t>
            </a:r>
            <a:r>
              <a:rPr lang="en-US" sz="2200" b="1" dirty="0">
                <a:latin typeface="Arial"/>
                <a:cs typeface="Arial"/>
              </a:rPr>
              <a:t>allocate this investment budget in a way that minimises network issues over time</a:t>
            </a:r>
            <a:r>
              <a:rPr lang="en-US" sz="2200" dirty="0">
                <a:latin typeface="Arial"/>
                <a:cs typeface="Arial"/>
              </a:rPr>
              <a:t>.</a:t>
            </a:r>
          </a:p>
        </p:txBody>
      </p:sp>
      <p:sp>
        <p:nvSpPr>
          <p:cNvPr id="11" name="ZoneTexte 10">
            <a:extLst>
              <a:ext uri="{FF2B5EF4-FFF2-40B4-BE49-F238E27FC236}">
                <a16:creationId xmlns:a16="http://schemas.microsoft.com/office/drawing/2014/main" id="{CDFE2E97-87DC-17BC-7309-4422BCF02238}"/>
              </a:ext>
            </a:extLst>
          </p:cNvPr>
          <p:cNvSpPr txBox="1"/>
          <p:nvPr/>
        </p:nvSpPr>
        <p:spPr>
          <a:xfrm>
            <a:off x="413047" y="3782469"/>
            <a:ext cx="86766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latin typeface="Arial" panose="020B0604020202020204" pitchFamily="34" charset="0"/>
                <a:cs typeface="Arial" panose="020B0604020202020204" pitchFamily="34" charset="0"/>
              </a:rPr>
              <a:t>This is an extremely difficult optimisation problem. Why?</a:t>
            </a:r>
          </a:p>
        </p:txBody>
      </p:sp>
      <p:sp>
        <p:nvSpPr>
          <p:cNvPr id="3" name="ZoneTexte 2">
            <a:extLst>
              <a:ext uri="{FF2B5EF4-FFF2-40B4-BE49-F238E27FC236}">
                <a16:creationId xmlns:a16="http://schemas.microsoft.com/office/drawing/2014/main" id="{3FA2A999-81E8-8A5A-282D-FF19B55FDACF}"/>
              </a:ext>
            </a:extLst>
          </p:cNvPr>
          <p:cNvSpPr txBox="1"/>
          <p:nvPr/>
        </p:nvSpPr>
        <p:spPr>
          <a:xfrm>
            <a:off x="413047" y="4619213"/>
            <a:ext cx="11169353" cy="1615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200" u="sng" dirty="0">
                <a:latin typeface="Arial"/>
                <a:cs typeface="Arial"/>
              </a:rPr>
              <a:t>Difficulty 1: </a:t>
            </a:r>
          </a:p>
          <a:p>
            <a:pPr algn="just"/>
            <a:endParaRPr lang="en-US" sz="800" dirty="0">
              <a:latin typeface="Arial"/>
              <a:cs typeface="Arial"/>
            </a:endParaRPr>
          </a:p>
          <a:p>
            <a:pPr algn="just"/>
            <a:r>
              <a:rPr lang="en-US" sz="2200" dirty="0">
                <a:latin typeface="Arial"/>
                <a:cs typeface="Arial"/>
              </a:rPr>
              <a:t>This challenge has an </a:t>
            </a:r>
            <a:r>
              <a:rPr lang="en-US" sz="2200" b="1" dirty="0">
                <a:latin typeface="Arial"/>
                <a:cs typeface="Arial"/>
              </a:rPr>
              <a:t>inherently sequential nature</a:t>
            </a:r>
            <a:r>
              <a:rPr lang="en-US" sz="2200" dirty="0">
                <a:latin typeface="Arial"/>
                <a:cs typeface="Arial"/>
              </a:rPr>
              <a:t>. Investment budget decisions made each year affect a sequence of interdependent decisions, requiring consideration of both immediate impacts and long-term consequences.</a:t>
            </a:r>
          </a:p>
        </p:txBody>
      </p:sp>
      <p:sp>
        <p:nvSpPr>
          <p:cNvPr id="4" name="Rectangle 3">
            <a:extLst>
              <a:ext uri="{FF2B5EF4-FFF2-40B4-BE49-F238E27FC236}">
                <a16:creationId xmlns:a16="http://schemas.microsoft.com/office/drawing/2014/main" id="{DEE54CE7-4CC4-3224-3864-EF9FB3C571B2}"/>
              </a:ext>
            </a:extLst>
          </p:cNvPr>
          <p:cNvSpPr/>
          <p:nvPr/>
        </p:nvSpPr>
        <p:spPr>
          <a:xfrm>
            <a:off x="1894285" y="1348611"/>
            <a:ext cx="8403430" cy="206610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ZoneTexte 1">
            <a:extLst>
              <a:ext uri="{FF2B5EF4-FFF2-40B4-BE49-F238E27FC236}">
                <a16:creationId xmlns:a16="http://schemas.microsoft.com/office/drawing/2014/main" id="{99F8B14F-766B-0CC2-8B6C-59FD179C285A}"/>
              </a:ext>
            </a:extLst>
          </p:cNvPr>
          <p:cNvSpPr txBox="1"/>
          <p:nvPr/>
        </p:nvSpPr>
        <p:spPr>
          <a:xfrm>
            <a:off x="413047" y="403979"/>
            <a:ext cx="11474153" cy="523220"/>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Computing optimal investment decision-making strategies (1/3) </a:t>
            </a:r>
            <a:endParaRPr lang="en-GB" sz="2800" b="1" dirty="0"/>
          </a:p>
        </p:txBody>
      </p:sp>
      <p:sp>
        <p:nvSpPr>
          <p:cNvPr id="5" name="Espace réservé du numéro de diapositive 1">
            <a:extLst>
              <a:ext uri="{FF2B5EF4-FFF2-40B4-BE49-F238E27FC236}">
                <a16:creationId xmlns:a16="http://schemas.microsoft.com/office/drawing/2014/main" id="{A5EB0AD4-3C92-2818-7E5A-DA16634CD99C}"/>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27</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4884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1ECD4C19-9493-265B-7074-B2C5923055CE}"/>
                  </a:ext>
                </a:extLst>
              </p:cNvPr>
              <p:cNvSpPr txBox="1"/>
              <p:nvPr/>
            </p:nvSpPr>
            <p:spPr>
              <a:xfrm>
                <a:off x="413045" y="1120052"/>
                <a:ext cx="11222695" cy="2462213"/>
              </a:xfrm>
              <a:prstGeom prst="rect">
                <a:avLst/>
              </a:prstGeom>
              <a:noFill/>
            </p:spPr>
            <p:txBody>
              <a:bodyPr wrap="square">
                <a:spAutoFit/>
              </a:bodyPr>
              <a:lstStyle/>
              <a:p>
                <a:pPr algn="just"/>
                <a:r>
                  <a:rPr lang="en-US" sz="2200" u="sng" dirty="0">
                    <a:latin typeface="Arial" panose="020B0604020202020204" pitchFamily="34" charset="0"/>
                    <a:cs typeface="Arial" panose="020B0604020202020204" pitchFamily="34" charset="0"/>
                  </a:rPr>
                  <a:t>Difficulty 2:</a:t>
                </a:r>
              </a:p>
              <a:p>
                <a:pPr algn="just"/>
                <a:endParaRPr lang="en-US" sz="800" u="sng"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The decision-making process is also challenging due to the </a:t>
                </a:r>
                <a:r>
                  <a:rPr lang="en-US" sz="2200" b="1" dirty="0">
                    <a:latin typeface="Arial" panose="020B0604020202020204" pitchFamily="34" charset="0"/>
                    <a:cs typeface="Arial" panose="020B0604020202020204" pitchFamily="34" charset="0"/>
                  </a:rPr>
                  <a:t>vast number of potential investment options</a:t>
                </a:r>
                <a:r>
                  <a:rPr lang="en-US" sz="2200" dirty="0">
                    <a:latin typeface="Arial" panose="020B0604020202020204" pitchFamily="34" charset="0"/>
                    <a:cs typeface="Arial" panose="020B0604020202020204" pitchFamily="34" charset="0"/>
                  </a:rPr>
                  <a:t>. Even with perfect foresight – turning it into a deterministic problem – the complexity remains significant.</a:t>
                </a:r>
                <a:endParaRPr lang="en-GB" sz="2200" dirty="0">
                  <a:latin typeface="Arial" panose="020B0604020202020204" pitchFamily="34" charset="0"/>
                  <a:cs typeface="Arial" panose="020B0604020202020204" pitchFamily="34" charset="0"/>
                </a:endParaRPr>
              </a:p>
              <a:p>
                <a:pPr algn="just"/>
                <a:endParaRPr lang="en-GB" sz="1400" dirty="0">
                  <a:latin typeface="Arial" panose="020B0604020202020204" pitchFamily="34" charset="0"/>
                  <a:cs typeface="Arial" panose="020B0604020202020204" pitchFamily="34" charset="0"/>
                </a:endParaRPr>
              </a:p>
              <a:p>
                <a:pPr algn="just"/>
                <a:r>
                  <a:rPr lang="en-GB" sz="2200" dirty="0">
                    <a:latin typeface="Arial" panose="020B0604020202020204" pitchFamily="34" charset="0"/>
                    <a:cs typeface="Arial" panose="020B0604020202020204" pitchFamily="34" charset="0"/>
                  </a:rPr>
                  <a:t>For a given network, each year, a set of </a:t>
                </a:r>
                <a:r>
                  <a:rPr lang="en-GB" sz="2200" b="1" dirty="0">
                    <a:latin typeface="Arial" panose="020B0604020202020204" pitchFamily="34" charset="0"/>
                    <a:cs typeface="Arial" panose="020B0604020202020204" pitchFamily="34" charset="0"/>
                  </a:rPr>
                  <a:t>components</a:t>
                </a:r>
                <a:r>
                  <a:rPr lang="en-US" sz="2200" b="1" dirty="0">
                    <a:latin typeface="jsMath-cmsy10" panose="02000603000000000000" pitchFamily="2" charset="0"/>
                    <a:cs typeface="Arial" panose="020B0604020202020204" pitchFamily="34" charset="0"/>
                  </a:rPr>
                  <a:t> </a:t>
                </a:r>
                <a14:m>
                  <m:oMath xmlns:m="http://schemas.openxmlformats.org/officeDocument/2006/math">
                    <m:r>
                      <a:rPr lang="fr-BE" sz="2200" b="1" i="1" kern="100" smtClean="0">
                        <a:effectLst/>
                        <a:latin typeface="Cambria Math" panose="02040503050406030204" pitchFamily="18" charset="0"/>
                        <a:ea typeface="Times New Roman" panose="02020603050405020304" pitchFamily="18" charset="0"/>
                        <a:cs typeface="Times New Roman" panose="02020603050405020304" pitchFamily="18" charset="0"/>
                      </a:rPr>
                      <m:t>𝓒</m:t>
                    </m:r>
                  </m:oMath>
                </a14:m>
                <a:r>
                  <a:rPr lang="en-GB" sz="2200" dirty="0">
                    <a:latin typeface="Arial" panose="020B0604020202020204" pitchFamily="34" charset="0"/>
                    <a:cs typeface="Arial" panose="020B0604020202020204" pitchFamily="34" charset="0"/>
                  </a:rPr>
                  <a:t> can either be upgraded or not. In the simplest case, the </a:t>
                </a:r>
                <a:r>
                  <a:rPr lang="en-GB" sz="2200" b="1" dirty="0">
                    <a:latin typeface="Arial" panose="020B0604020202020204" pitchFamily="34" charset="0"/>
                    <a:cs typeface="Arial" panose="020B0604020202020204" pitchFamily="34" charset="0"/>
                  </a:rPr>
                  <a:t>action space </a:t>
                </a:r>
                <a14:m>
                  <m:oMath xmlns:m="http://schemas.openxmlformats.org/officeDocument/2006/math">
                    <m:r>
                      <a:rPr lang="fr-BE" sz="2200" b="1" i="1">
                        <a:latin typeface="Cambria Math" panose="02040503050406030204" pitchFamily="18" charset="0"/>
                      </a:rPr>
                      <m:t>𝓤</m:t>
                    </m:r>
                    <m:r>
                      <a:rPr lang="fr-BE" sz="2200" b="1" i="1">
                        <a:latin typeface="Cambria Math" panose="02040503050406030204" pitchFamily="18" charset="0"/>
                      </a:rPr>
                      <m:t> </m:t>
                    </m:r>
                  </m:oMath>
                </a14:m>
                <a:r>
                  <a:rPr lang="en-GB" sz="2200" dirty="0">
                    <a:latin typeface="Arial" panose="020B0604020202020204" pitchFamily="34" charset="0"/>
                    <a:cs typeface="Arial" panose="020B0604020202020204" pitchFamily="34" charset="0"/>
                  </a:rPr>
                  <a:t>is defined as:​</a:t>
                </a:r>
              </a:p>
            </p:txBody>
          </p:sp>
        </mc:Choice>
        <mc:Fallback xmlns="">
          <p:sp>
            <p:nvSpPr>
              <p:cNvPr id="3" name="ZoneTexte 2">
                <a:extLst>
                  <a:ext uri="{FF2B5EF4-FFF2-40B4-BE49-F238E27FC236}">
                    <a16:creationId xmlns:a16="http://schemas.microsoft.com/office/drawing/2014/main" id="{1ECD4C19-9493-265B-7074-B2C5923055CE}"/>
                  </a:ext>
                </a:extLst>
              </p:cNvPr>
              <p:cNvSpPr txBox="1">
                <a:spLocks noRot="1" noChangeAspect="1" noMove="1" noResize="1" noEditPoints="1" noAdjustHandles="1" noChangeArrowheads="1" noChangeShapeType="1" noTextEdit="1"/>
              </p:cNvSpPr>
              <p:nvPr/>
            </p:nvSpPr>
            <p:spPr>
              <a:xfrm>
                <a:off x="413045" y="1120052"/>
                <a:ext cx="11222695" cy="2462213"/>
              </a:xfrm>
              <a:prstGeom prst="rect">
                <a:avLst/>
              </a:prstGeom>
              <a:blipFill>
                <a:blip r:embed="rId2"/>
                <a:stretch>
                  <a:fillRect l="-706" t="-1485" r="-706" b="-4208"/>
                </a:stretch>
              </a:blipFill>
            </p:spPr>
            <p:txBody>
              <a:bodyPr/>
              <a:lstStyle/>
              <a:p>
                <a:r>
                  <a:rPr lang="en-GB">
                    <a:noFill/>
                  </a:rPr>
                  <a:t> </a:t>
                </a:r>
              </a:p>
            </p:txBody>
          </p:sp>
        </mc:Fallback>
      </mc:AlternateContent>
      <p:sp>
        <p:nvSpPr>
          <p:cNvPr id="6" name="ZoneTexte 5">
            <a:extLst>
              <a:ext uri="{FF2B5EF4-FFF2-40B4-BE49-F238E27FC236}">
                <a16:creationId xmlns:a16="http://schemas.microsoft.com/office/drawing/2014/main" id="{90C5A4D4-8ED0-FFD8-307F-68563DE878F6}"/>
              </a:ext>
            </a:extLst>
          </p:cNvPr>
          <p:cNvSpPr txBox="1"/>
          <p:nvPr/>
        </p:nvSpPr>
        <p:spPr>
          <a:xfrm>
            <a:off x="413045" y="4600393"/>
            <a:ext cx="11169353" cy="430887"/>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where 1 represents an upgrade and 0 represents no upgrade.</a:t>
            </a:r>
          </a:p>
        </p:txBody>
      </p:sp>
      <p:sp>
        <p:nvSpPr>
          <p:cNvPr id="9" name="ZoneTexte 8">
            <a:extLst>
              <a:ext uri="{FF2B5EF4-FFF2-40B4-BE49-F238E27FC236}">
                <a16:creationId xmlns:a16="http://schemas.microsoft.com/office/drawing/2014/main" id="{68322694-240E-DBC3-6EFD-2EB3CCBD0152}"/>
              </a:ext>
            </a:extLst>
          </p:cNvPr>
          <p:cNvSpPr txBox="1"/>
          <p:nvPr/>
        </p:nvSpPr>
        <p:spPr>
          <a:xfrm>
            <a:off x="413045" y="5328978"/>
            <a:ext cx="11222695" cy="1107996"/>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A more realistic (and complex) approach to the problem would involve determining the type of upgrade (e.g., capacity increase or technology enhancements) and the addition of new components (e.g., transformers).</a:t>
            </a: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1A720E46-AF64-38CB-3A39-4E1A975656F4}"/>
                  </a:ext>
                </a:extLst>
              </p:cNvPr>
              <p:cNvSpPr txBox="1"/>
              <p:nvPr/>
            </p:nvSpPr>
            <p:spPr>
              <a:xfrm>
                <a:off x="3905250" y="3841328"/>
                <a:ext cx="4381500" cy="443583"/>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fr-BE" sz="2200" b="1" i="1">
                          <a:latin typeface="Cambria Math" panose="02040503050406030204" pitchFamily="18" charset="0"/>
                        </a:rPr>
                        <m:t>𝓤</m:t>
                      </m:r>
                      <m:r>
                        <a:rPr lang="fr-BE" sz="2200" b="1" i="0" dirty="0" smtClean="0">
                          <a:latin typeface="Cambria Math" panose="02040503050406030204" pitchFamily="18" charset="0"/>
                          <a:ea typeface="Cambria Math" panose="02040503050406030204" pitchFamily="18" charset="0"/>
                          <a:cs typeface="Arial" panose="020B0604020202020204" pitchFamily="34" charset="0"/>
                        </a:rPr>
                        <m:t>=</m:t>
                      </m:r>
                      <m:sSup>
                        <m:sSupPr>
                          <m:ctrlPr>
                            <a:rPr lang="fr-BE" sz="2200" b="1" i="1" dirty="0">
                              <a:latin typeface="Cambria Math" panose="02040503050406030204" pitchFamily="18" charset="0"/>
                              <a:ea typeface="Cambria Math" panose="02040503050406030204" pitchFamily="18" charset="0"/>
                              <a:cs typeface="Arial" panose="020B0604020202020204" pitchFamily="34" charset="0"/>
                            </a:rPr>
                          </m:ctrlPr>
                        </m:sSupPr>
                        <m:e>
                          <m:r>
                            <m:rPr>
                              <m:nor/>
                            </m:rPr>
                            <a:rPr lang="en-GB" sz="2200" b="1" dirty="0">
                              <a:latin typeface="Arial" panose="020B0604020202020204" pitchFamily="34" charset="0"/>
                              <a:cs typeface="Arial" panose="020B0604020202020204" pitchFamily="34" charset="0"/>
                            </a:rPr>
                            <m:t>{0,1}</m:t>
                          </m:r>
                        </m:e>
                        <m:sup>
                          <m:r>
                            <a:rPr lang="fr-BE" sz="2200" b="1" i="1" dirty="0" smtClean="0">
                              <a:latin typeface="Cambria Math" panose="02040503050406030204" pitchFamily="18" charset="0"/>
                              <a:cs typeface="Arial" panose="020B0604020202020204" pitchFamily="34" charset="0"/>
                            </a:rPr>
                            <m:t>|</m:t>
                          </m:r>
                          <m:r>
                            <a:rPr lang="fr-BE" b="1" i="1">
                              <a:latin typeface="Cambria Math" panose="02040503050406030204" pitchFamily="18" charset="0"/>
                            </a:rPr>
                            <m:t>𝓒</m:t>
                          </m:r>
                          <m:r>
                            <a:rPr lang="fr-BE" sz="2200" b="1" i="1" dirty="0" smtClean="0">
                              <a:latin typeface="Cambria Math" panose="02040503050406030204" pitchFamily="18" charset="0"/>
                              <a:ea typeface="Cambria Math" panose="02040503050406030204" pitchFamily="18" charset="0"/>
                              <a:cs typeface="Arial" panose="020B0604020202020204" pitchFamily="34" charset="0"/>
                            </a:rPr>
                            <m:t>|</m:t>
                          </m:r>
                        </m:sup>
                      </m:sSup>
                    </m:oMath>
                  </m:oMathPara>
                </a14:m>
                <a:endParaRPr lang="en-GB" sz="2200" b="1" baseline="30000" dirty="0">
                  <a:latin typeface="Arial" panose="020B0604020202020204" pitchFamily="34" charset="0"/>
                  <a:cs typeface="Arial" panose="020B0604020202020204" pitchFamily="34" charset="0"/>
                </a:endParaRPr>
              </a:p>
            </p:txBody>
          </p:sp>
        </mc:Choice>
        <mc:Fallback xmlns="">
          <p:sp>
            <p:nvSpPr>
              <p:cNvPr id="5" name="ZoneTexte 4">
                <a:extLst>
                  <a:ext uri="{FF2B5EF4-FFF2-40B4-BE49-F238E27FC236}">
                    <a16:creationId xmlns:a16="http://schemas.microsoft.com/office/drawing/2014/main" id="{1A720E46-AF64-38CB-3A39-4E1A975656F4}"/>
                  </a:ext>
                </a:extLst>
              </p:cNvPr>
              <p:cNvSpPr txBox="1">
                <a:spLocks noRot="1" noChangeAspect="1" noMove="1" noResize="1" noEditPoints="1" noAdjustHandles="1" noChangeArrowheads="1" noChangeShapeType="1" noTextEdit="1"/>
              </p:cNvSpPr>
              <p:nvPr/>
            </p:nvSpPr>
            <p:spPr>
              <a:xfrm>
                <a:off x="3905250" y="3841328"/>
                <a:ext cx="4381500" cy="443583"/>
              </a:xfrm>
              <a:prstGeom prst="rect">
                <a:avLst/>
              </a:prstGeom>
              <a:blipFill>
                <a:blip r:embed="rId3"/>
                <a:stretch>
                  <a:fillRect b="-16438"/>
                </a:stretch>
              </a:blipFill>
            </p:spPr>
            <p:txBody>
              <a:bodyPr/>
              <a:lstStyle/>
              <a:p>
                <a:r>
                  <a:rPr lang="en-GB">
                    <a:noFill/>
                  </a:rPr>
                  <a:t> </a:t>
                </a:r>
              </a:p>
            </p:txBody>
          </p:sp>
        </mc:Fallback>
      </mc:AlternateContent>
      <p:sp>
        <p:nvSpPr>
          <p:cNvPr id="7" name="Rectangle 6">
            <a:extLst>
              <a:ext uri="{FF2B5EF4-FFF2-40B4-BE49-F238E27FC236}">
                <a16:creationId xmlns:a16="http://schemas.microsoft.com/office/drawing/2014/main" id="{6C61C243-2A7A-944B-080D-52BE9A2E282F}"/>
              </a:ext>
            </a:extLst>
          </p:cNvPr>
          <p:cNvSpPr/>
          <p:nvPr/>
        </p:nvSpPr>
        <p:spPr>
          <a:xfrm>
            <a:off x="3905250" y="3704291"/>
            <a:ext cx="4381500" cy="704963"/>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ZoneTexte 3">
            <a:extLst>
              <a:ext uri="{FF2B5EF4-FFF2-40B4-BE49-F238E27FC236}">
                <a16:creationId xmlns:a16="http://schemas.microsoft.com/office/drawing/2014/main" id="{42D37839-8724-4008-113F-E4BF6B610307}"/>
              </a:ext>
            </a:extLst>
          </p:cNvPr>
          <p:cNvSpPr txBox="1"/>
          <p:nvPr/>
        </p:nvSpPr>
        <p:spPr>
          <a:xfrm>
            <a:off x="413047" y="403979"/>
            <a:ext cx="11474153" cy="523220"/>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Computing optimal investment decision-making strategies (2/3) </a:t>
            </a:r>
            <a:endParaRPr lang="en-GB" sz="2800" b="1" dirty="0"/>
          </a:p>
        </p:txBody>
      </p:sp>
      <p:sp>
        <p:nvSpPr>
          <p:cNvPr id="2" name="Espace réservé du numéro de diapositive 1">
            <a:extLst>
              <a:ext uri="{FF2B5EF4-FFF2-40B4-BE49-F238E27FC236}">
                <a16:creationId xmlns:a16="http://schemas.microsoft.com/office/drawing/2014/main" id="{EA75913C-A86D-87EF-2086-235F86CD03A0}"/>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28</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81191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E7C1C10-DA41-4E30-8285-4127396A44C4}"/>
              </a:ext>
            </a:extLst>
          </p:cNvPr>
          <p:cNvPicPr>
            <a:picLocks noChangeAspect="1"/>
          </p:cNvPicPr>
          <p:nvPr/>
        </p:nvPicPr>
        <p:blipFill rotWithShape="1">
          <a:blip r:embed="rId2"/>
          <a:srcRect t="3817"/>
          <a:stretch/>
        </p:blipFill>
        <p:spPr>
          <a:xfrm>
            <a:off x="498424" y="1640521"/>
            <a:ext cx="11089689" cy="4826129"/>
          </a:xfrm>
          <a:prstGeom prst="rect">
            <a:avLst/>
          </a:prstGeom>
        </p:spPr>
      </p:pic>
      <p:sp>
        <p:nvSpPr>
          <p:cNvPr id="36" name="ZoneTexte 35">
            <a:extLst>
              <a:ext uri="{FF2B5EF4-FFF2-40B4-BE49-F238E27FC236}">
                <a16:creationId xmlns:a16="http://schemas.microsoft.com/office/drawing/2014/main" id="{28D64AC6-E9CD-6CC0-0087-00C1386332E5}"/>
              </a:ext>
            </a:extLst>
          </p:cNvPr>
          <p:cNvSpPr txBox="1"/>
          <p:nvPr/>
        </p:nvSpPr>
        <p:spPr>
          <a:xfrm>
            <a:off x="413047" y="403979"/>
            <a:ext cx="11611805" cy="523220"/>
          </a:xfrm>
          <a:prstGeom prst="rect">
            <a:avLst/>
          </a:prstGeom>
          <a:noFill/>
        </p:spPr>
        <p:txBody>
          <a:bodyPr wrap="square" lIns="91440" tIns="45720" rIns="91440" bIns="45720" anchor="t">
            <a:spAutoFit/>
          </a:bodyPr>
          <a:lstStyle/>
          <a:p>
            <a:r>
              <a:rPr lang="en-GB" sz="2800" b="1" dirty="0">
                <a:latin typeface="Arial"/>
                <a:cs typeface="Arial"/>
              </a:rPr>
              <a:t>An illustration of an investment </a:t>
            </a:r>
            <a:r>
              <a:rPr lang="en-GB" sz="2800" b="1" dirty="0">
                <a:latin typeface="Arial" panose="020B0604020202020204" pitchFamily="34" charset="0"/>
                <a:cs typeface="Arial" panose="020B0604020202020204" pitchFamily="34" charset="0"/>
              </a:rPr>
              <a:t>decision-making process</a:t>
            </a:r>
            <a:endParaRPr lang="en-GB" sz="2800" b="1" dirty="0">
              <a:latin typeface="Arial"/>
              <a:cs typeface="Arial"/>
            </a:endParaRPr>
          </a:p>
        </p:txBody>
      </p:sp>
      <p:sp>
        <p:nvSpPr>
          <p:cNvPr id="59" name="ZoneTexte 58">
            <a:extLst>
              <a:ext uri="{FF2B5EF4-FFF2-40B4-BE49-F238E27FC236}">
                <a16:creationId xmlns:a16="http://schemas.microsoft.com/office/drawing/2014/main" id="{BAED4AD5-1C4A-7696-CE90-3BB112C7AA68}"/>
              </a:ext>
            </a:extLst>
          </p:cNvPr>
          <p:cNvSpPr txBox="1"/>
          <p:nvPr/>
        </p:nvSpPr>
        <p:spPr>
          <a:xfrm>
            <a:off x="1219200" y="1132541"/>
            <a:ext cx="4091941" cy="584775"/>
          </a:xfrm>
          <a:prstGeom prst="rect">
            <a:avLst/>
          </a:prstGeom>
          <a:noFill/>
        </p:spPr>
        <p:txBody>
          <a:bodyPr wrap="square" lIns="91440" tIns="45720" rIns="91440" bIns="45720" anchor="t">
            <a:spAutoFit/>
          </a:bodyPr>
          <a:lstStyle/>
          <a:p>
            <a:pPr algn="ctr"/>
            <a:r>
              <a:rPr lang="en-US" sz="1600" b="1" dirty="0">
                <a:solidFill>
                  <a:srgbClr val="FF2A2A"/>
                </a:solidFill>
                <a:latin typeface="Arial"/>
                <a:cs typeface="Arial"/>
              </a:rPr>
              <a:t>Example of a set 𝓒 </a:t>
            </a:r>
            <a:r>
              <a:rPr lang="en-US" sz="1600" b="1" dirty="0" smtClean="0">
                <a:solidFill>
                  <a:srgbClr val="FF2A2A"/>
                </a:solidFill>
                <a:latin typeface="Arial"/>
                <a:cs typeface="Arial"/>
              </a:rPr>
              <a:t> and </a:t>
            </a:r>
            <a:r>
              <a:rPr lang="en-US" sz="1600" b="1" dirty="0">
                <a:solidFill>
                  <a:srgbClr val="FF2A2A"/>
                </a:solidFill>
                <a:latin typeface="Arial"/>
                <a:cs typeface="Arial"/>
              </a:rPr>
              <a:t>the corresponding action </a:t>
            </a:r>
            <a:r>
              <a:rPr lang="en-US" sz="1600" b="1" dirty="0" smtClean="0">
                <a:solidFill>
                  <a:srgbClr val="FF2A2A"/>
                </a:solidFill>
                <a:latin typeface="Arial"/>
                <a:cs typeface="Arial"/>
              </a:rPr>
              <a:t>space</a:t>
            </a:r>
            <a:r>
              <a:rPr lang="en-US" sz="1600" b="1" dirty="0">
                <a:solidFill>
                  <a:srgbClr val="FF2A2A"/>
                </a:solidFill>
                <a:latin typeface="Arial"/>
                <a:cs typeface="Arial"/>
              </a:rPr>
              <a:t> 𝓤</a:t>
            </a:r>
            <a:r>
              <a:rPr lang="en-US" sz="1600" b="1" dirty="0" smtClean="0">
                <a:latin typeface="jsMath-cmsy10"/>
                <a:cs typeface="Arial"/>
              </a:rPr>
              <a:t> </a:t>
            </a:r>
            <a:r>
              <a:rPr lang="en-US" sz="1600" b="1" dirty="0" smtClean="0">
                <a:latin typeface="Arial"/>
                <a:cs typeface="Arial"/>
              </a:rPr>
              <a:t> </a:t>
            </a:r>
            <a:r>
              <a:rPr lang="en-US" sz="1600" b="1" dirty="0">
                <a:solidFill>
                  <a:schemeClr val="bg1"/>
                </a:solidFill>
                <a:latin typeface="jsMath-cmsy10"/>
                <a:cs typeface="Arial"/>
              </a:rPr>
              <a:t>C</a:t>
            </a:r>
            <a:endParaRPr lang="en-GB" sz="1600" b="1" dirty="0">
              <a:solidFill>
                <a:schemeClr val="bg1"/>
              </a:solidFill>
              <a:latin typeface="jsMath-cmsy10"/>
              <a:cs typeface="Arial"/>
            </a:endParaRPr>
          </a:p>
        </p:txBody>
      </p:sp>
      <p:sp>
        <p:nvSpPr>
          <p:cNvPr id="63" name="ZoneTexte 62">
            <a:extLst>
              <a:ext uri="{FF2B5EF4-FFF2-40B4-BE49-F238E27FC236}">
                <a16:creationId xmlns:a16="http://schemas.microsoft.com/office/drawing/2014/main" id="{C0B18A96-2467-49D5-B331-77AEE2BE46FE}"/>
              </a:ext>
            </a:extLst>
          </p:cNvPr>
          <p:cNvSpPr txBox="1"/>
          <p:nvPr/>
        </p:nvSpPr>
        <p:spPr>
          <a:xfrm>
            <a:off x="7299960" y="1255652"/>
            <a:ext cx="4219575" cy="338554"/>
          </a:xfrm>
          <a:prstGeom prst="rect">
            <a:avLst/>
          </a:prstGeom>
          <a:noFill/>
        </p:spPr>
        <p:txBody>
          <a:bodyPr wrap="square">
            <a:spAutoFit/>
          </a:bodyPr>
          <a:lstStyle/>
          <a:p>
            <a:pPr algn="ctr"/>
            <a:r>
              <a:rPr lang="en-US" sz="1600" b="1" dirty="0">
                <a:solidFill>
                  <a:srgbClr val="FF2A2A"/>
                </a:solidFill>
                <a:latin typeface="Arial" panose="020B0604020202020204" pitchFamily="34" charset="0"/>
                <a:cs typeface="Arial" panose="020B0604020202020204" pitchFamily="34" charset="0"/>
              </a:rPr>
              <a:t>Investment actions taken during that year</a:t>
            </a:r>
            <a:endParaRPr lang="en-GB" sz="1600" b="1" dirty="0">
              <a:solidFill>
                <a:srgbClr val="FF2A2A"/>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C1CA9CBF-F549-8F22-BA08-FAC3D22E8898}"/>
              </a:ext>
            </a:extLst>
          </p:cNvPr>
          <p:cNvSpPr txBox="1"/>
          <p:nvPr/>
        </p:nvSpPr>
        <p:spPr>
          <a:xfrm>
            <a:off x="5527948" y="3357593"/>
            <a:ext cx="1382001" cy="584775"/>
          </a:xfrm>
          <a:prstGeom prst="rect">
            <a:avLst/>
          </a:prstGeom>
          <a:noFill/>
        </p:spPr>
        <p:txBody>
          <a:bodyPr wrap="square">
            <a:spAutoFit/>
          </a:bodyPr>
          <a:lstStyle/>
          <a:p>
            <a:pPr algn="ctr"/>
            <a:r>
              <a:rPr lang="en-US" sz="1600" b="1" dirty="0">
                <a:solidFill>
                  <a:srgbClr val="FF0000"/>
                </a:solidFill>
                <a:latin typeface="Arial" panose="020B0604020202020204" pitchFamily="34" charset="0"/>
                <a:cs typeface="Arial" panose="020B0604020202020204" pitchFamily="34" charset="0"/>
              </a:rPr>
              <a:t>Investment policy</a:t>
            </a:r>
          </a:p>
        </p:txBody>
      </p:sp>
      <p:sp>
        <p:nvSpPr>
          <p:cNvPr id="9" name="Flèche : droite 8">
            <a:extLst>
              <a:ext uri="{FF2B5EF4-FFF2-40B4-BE49-F238E27FC236}">
                <a16:creationId xmlns:a16="http://schemas.microsoft.com/office/drawing/2014/main" id="{6BB1A851-DA4E-1130-E6DC-401CE4B10D3D}"/>
              </a:ext>
            </a:extLst>
          </p:cNvPr>
          <p:cNvSpPr/>
          <p:nvPr/>
        </p:nvSpPr>
        <p:spPr>
          <a:xfrm>
            <a:off x="5457825" y="3880812"/>
            <a:ext cx="1600200" cy="412856"/>
          </a:xfrm>
          <a:prstGeom prst="rightArrow">
            <a:avLst>
              <a:gd name="adj1" fmla="val 50000"/>
              <a:gd name="adj2" fmla="val 77685"/>
            </a:avLst>
          </a:prstGeom>
          <a:solidFill>
            <a:schemeClr val="bg1"/>
          </a:solidFill>
          <a:ln w="28575">
            <a:solidFill>
              <a:srgbClr val="FF2A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Espace réservé du numéro de diapositive 1">
            <a:extLst>
              <a:ext uri="{FF2B5EF4-FFF2-40B4-BE49-F238E27FC236}">
                <a16:creationId xmlns:a16="http://schemas.microsoft.com/office/drawing/2014/main" id="{2FEAF72B-5C99-27C4-241D-A11DF1939567}"/>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29</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1685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0CBC5383-3F24-050F-F3BB-B9866A72AFBB}"/>
              </a:ext>
            </a:extLst>
          </p:cNvPr>
          <p:cNvPicPr>
            <a:picLocks noChangeAspect="1"/>
          </p:cNvPicPr>
          <p:nvPr/>
        </p:nvPicPr>
        <p:blipFill>
          <a:blip r:embed="rId2"/>
          <a:stretch>
            <a:fillRect/>
          </a:stretch>
        </p:blipFill>
        <p:spPr>
          <a:xfrm>
            <a:off x="4713075" y="1870830"/>
            <a:ext cx="3713999" cy="3105441"/>
          </a:xfrm>
          <a:prstGeom prst="rect">
            <a:avLst/>
          </a:prstGeom>
        </p:spPr>
      </p:pic>
      <p:sp>
        <p:nvSpPr>
          <p:cNvPr id="6" name="Titre 1">
            <a:extLst>
              <a:ext uri="{FF2B5EF4-FFF2-40B4-BE49-F238E27FC236}">
                <a16:creationId xmlns:a16="http://schemas.microsoft.com/office/drawing/2014/main" id="{945961F9-DE75-68C0-BBB4-A9A63B4C7993}"/>
              </a:ext>
            </a:extLst>
          </p:cNvPr>
          <p:cNvSpPr txBox="1">
            <a:spLocks/>
          </p:cNvSpPr>
          <p:nvPr/>
        </p:nvSpPr>
        <p:spPr>
          <a:xfrm>
            <a:off x="2028173" y="114604"/>
            <a:ext cx="8125216" cy="1127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latin typeface="Arial"/>
                <a:cs typeface="Arial"/>
              </a:rPr>
              <a:t>The first layer: </a:t>
            </a:r>
            <a:r>
              <a:rPr lang="fr-FR" sz="3200" b="1" dirty="0" err="1" smtClean="0">
                <a:latin typeface="Arial"/>
                <a:cs typeface="Arial"/>
              </a:rPr>
              <a:t>Microgrids</a:t>
            </a:r>
            <a:endParaRPr lang="fr-FR" sz="3200" b="1" dirty="0">
              <a:latin typeface="Arial"/>
              <a:cs typeface="Arial"/>
            </a:endParaRPr>
          </a:p>
        </p:txBody>
      </p:sp>
      <p:sp>
        <p:nvSpPr>
          <p:cNvPr id="8" name="ZoneTexte 7">
            <a:extLst>
              <a:ext uri="{FF2B5EF4-FFF2-40B4-BE49-F238E27FC236}">
                <a16:creationId xmlns:a16="http://schemas.microsoft.com/office/drawing/2014/main" id="{AB914418-43CE-F254-20C4-8722CE51BD4F}"/>
              </a:ext>
            </a:extLst>
          </p:cNvPr>
          <p:cNvSpPr txBox="1"/>
          <p:nvPr/>
        </p:nvSpPr>
        <p:spPr>
          <a:xfrm>
            <a:off x="6134521" y="4692130"/>
            <a:ext cx="1065239" cy="369332"/>
          </a:xfrm>
          <a:prstGeom prst="rect">
            <a:avLst/>
          </a:prstGeom>
          <a:noFill/>
        </p:spPr>
        <p:txBody>
          <a:bodyPr wrap="square" rtlCol="0">
            <a:spAutoFit/>
          </a:bodyPr>
          <a:lstStyle/>
          <a:p>
            <a:pPr algn="ctr"/>
            <a:r>
              <a:rPr lang="en-GB" dirty="0">
                <a:solidFill>
                  <a:srgbClr val="FF0000"/>
                </a:solidFill>
                <a:latin typeface="Helvetica" panose="020B0604020202020204" pitchFamily="34" charset="0"/>
                <a:cs typeface="Helvetica" panose="020B0604020202020204" pitchFamily="34" charset="0"/>
              </a:rPr>
              <a:t>Battery</a:t>
            </a:r>
          </a:p>
        </p:txBody>
      </p:sp>
      <p:sp>
        <p:nvSpPr>
          <p:cNvPr id="9" name="ZoneTexte 8">
            <a:extLst>
              <a:ext uri="{FF2B5EF4-FFF2-40B4-BE49-F238E27FC236}">
                <a16:creationId xmlns:a16="http://schemas.microsoft.com/office/drawing/2014/main" id="{6E07E33D-8973-B8E7-6D37-197DD8F95ABC}"/>
              </a:ext>
            </a:extLst>
          </p:cNvPr>
          <p:cNvSpPr txBox="1"/>
          <p:nvPr/>
        </p:nvSpPr>
        <p:spPr>
          <a:xfrm>
            <a:off x="6509557" y="1577957"/>
            <a:ext cx="1991566" cy="646331"/>
          </a:xfrm>
          <a:prstGeom prst="rect">
            <a:avLst/>
          </a:prstGeom>
          <a:noFill/>
        </p:spPr>
        <p:txBody>
          <a:bodyPr wrap="square" rtlCol="0">
            <a:spAutoFit/>
          </a:bodyPr>
          <a:lstStyle/>
          <a:p>
            <a:pPr algn="ctr"/>
            <a:r>
              <a:rPr lang="en-GB" dirty="0">
                <a:solidFill>
                  <a:srgbClr val="FF0000"/>
                </a:solidFill>
                <a:latin typeface="Helvetica" panose="020B0604020202020204" pitchFamily="34" charset="0"/>
                <a:cs typeface="Helvetica" panose="020B0604020202020204" pitchFamily="34" charset="0"/>
              </a:rPr>
              <a:t>Photovoltaic panels</a:t>
            </a:r>
          </a:p>
        </p:txBody>
      </p:sp>
      <p:sp>
        <p:nvSpPr>
          <p:cNvPr id="4" name="ZoneTexte 3">
            <a:extLst>
              <a:ext uri="{FF2B5EF4-FFF2-40B4-BE49-F238E27FC236}">
                <a16:creationId xmlns:a16="http://schemas.microsoft.com/office/drawing/2014/main" id="{6A735ABD-266C-8510-A461-0EECCD20E420}"/>
              </a:ext>
            </a:extLst>
          </p:cNvPr>
          <p:cNvSpPr txBox="1"/>
          <p:nvPr/>
        </p:nvSpPr>
        <p:spPr>
          <a:xfrm>
            <a:off x="1459359" y="5605262"/>
            <a:ext cx="9262843" cy="646331"/>
          </a:xfrm>
          <a:prstGeom prst="rect">
            <a:avLst/>
          </a:prstGeom>
          <a:noFill/>
        </p:spPr>
        <p:txBody>
          <a:bodyPr wrap="square">
            <a:spAutoFit/>
          </a:bodyPr>
          <a:lstStyle/>
          <a:p>
            <a:pPr algn="ctr"/>
            <a:r>
              <a:rPr lang="en-US" sz="1800" dirty="0">
                <a:solidFill>
                  <a:srgbClr val="000000"/>
                </a:solidFill>
                <a:latin typeface="Arial" panose="020B0604020202020204" pitchFamily="34" charset="0"/>
                <a:cs typeface="Arial" panose="020B0604020202020204" pitchFamily="34" charset="0"/>
              </a:rPr>
              <a:t>The illustration depicts a simple</a:t>
            </a:r>
            <a:r>
              <a:rPr lang="en-US" dirty="0">
                <a:latin typeface="Arial" panose="020B0604020202020204" pitchFamily="34" charset="0"/>
                <a:cs typeface="Arial" panose="020B0604020202020204" pitchFamily="34" charset="0"/>
              </a:rPr>
              <a:t> and standard version of a microgrid, featuring a single </a:t>
            </a:r>
            <a:r>
              <a:rPr lang="en-US" sz="1800" dirty="0">
                <a:latin typeface="Arial" panose="020B0604020202020204" pitchFamily="34" charset="0"/>
                <a:cs typeface="Arial" panose="020B0604020202020204" pitchFamily="34" charset="0"/>
              </a:rPr>
              <a:t>load and two distributed energy resources (a photovoltaic (PV) installation and a battery).</a:t>
            </a:r>
            <a:endParaRPr lang="en-GB" dirty="0">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8A164B1D-D342-8011-3AF1-E784A7387245}"/>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3</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8525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80DE8757-9325-EE44-C748-69E54432FEAF}"/>
              </a:ext>
            </a:extLst>
          </p:cNvPr>
          <p:cNvSpPr txBox="1"/>
          <p:nvPr/>
        </p:nvSpPr>
        <p:spPr>
          <a:xfrm>
            <a:off x="413047" y="1313573"/>
            <a:ext cx="11245553" cy="3231654"/>
          </a:xfrm>
          <a:prstGeom prst="rect">
            <a:avLst/>
          </a:prstGeom>
          <a:noFill/>
        </p:spPr>
        <p:txBody>
          <a:bodyPr wrap="square" lIns="91440" tIns="45720" rIns="91440" bIns="45720" anchor="t">
            <a:spAutoFit/>
          </a:bodyPr>
          <a:lstStyle/>
          <a:p>
            <a:pPr algn="just"/>
            <a:r>
              <a:rPr lang="en-US" sz="2200" u="sng" kern="100" dirty="0">
                <a:effectLst/>
                <a:latin typeface="Arial"/>
                <a:ea typeface="Calibri"/>
                <a:cs typeface="Arial"/>
              </a:rPr>
              <a:t>Difficulty 3:</a:t>
            </a:r>
          </a:p>
          <a:p>
            <a:pPr algn="just"/>
            <a:endParaRPr lang="en-US" sz="800" kern="100" dirty="0">
              <a:effectLst/>
              <a:latin typeface="Arial"/>
              <a:ea typeface="Calibri"/>
              <a:cs typeface="Arial"/>
            </a:endParaRPr>
          </a:p>
          <a:p>
            <a:pPr algn="just"/>
            <a:r>
              <a:rPr lang="en-US" sz="2200" kern="100" dirty="0">
                <a:effectLst/>
                <a:latin typeface="Arial"/>
                <a:ea typeface="Calibri"/>
                <a:cs typeface="Arial"/>
              </a:rPr>
              <a:t>The problem is </a:t>
            </a:r>
            <a:r>
              <a:rPr lang="en-US" sz="2200" b="1" kern="100" dirty="0">
                <a:effectLst/>
                <a:latin typeface="Arial"/>
                <a:ea typeface="Calibri"/>
                <a:cs typeface="Arial"/>
              </a:rPr>
              <a:t>highly stochastic</a:t>
            </a:r>
            <a:r>
              <a:rPr lang="en-US" sz="2200" kern="100" dirty="0">
                <a:effectLst/>
                <a:latin typeface="Arial"/>
                <a:ea typeface="Calibri"/>
                <a:cs typeface="Arial"/>
              </a:rPr>
              <a:t> and uncertain</a:t>
            </a:r>
            <a:r>
              <a:rPr lang="en-US" sz="2200" kern="100" dirty="0">
                <a:latin typeface="Arial"/>
                <a:ea typeface="Calibri"/>
                <a:cs typeface="Arial"/>
              </a:rPr>
              <a:t>, involving weather forecasts</a:t>
            </a:r>
            <a:r>
              <a:rPr lang="en-US" sz="2200" kern="100" dirty="0">
                <a:effectLst/>
                <a:latin typeface="Arial"/>
                <a:ea typeface="Calibri"/>
                <a:cs typeface="Arial"/>
              </a:rPr>
              <a:t>, customer behaviour and technology prices</a:t>
            </a:r>
            <a:r>
              <a:rPr lang="en-US" sz="2200" kern="100" dirty="0">
                <a:latin typeface="Arial"/>
                <a:ea typeface="Calibri"/>
                <a:cs typeface="Arial"/>
              </a:rPr>
              <a:t>. </a:t>
            </a:r>
            <a:r>
              <a:rPr lang="en-US" sz="2200" dirty="0">
                <a:latin typeface="Arial"/>
                <a:cs typeface="Arial"/>
              </a:rPr>
              <a:t>These uncertainties can be represented as probability distributions, which can be used to generate future scenarios.</a:t>
            </a:r>
            <a:endParaRPr lang="en-GB" sz="2200" dirty="0">
              <a:latin typeface="Arial"/>
              <a:cs typeface="Arial"/>
            </a:endParaRPr>
          </a:p>
          <a:p>
            <a:pPr algn="just"/>
            <a:endParaRPr lang="en-GB" sz="2200" dirty="0">
              <a:latin typeface="Arial" panose="020B0604020202020204" pitchFamily="34" charset="0"/>
              <a:cs typeface="Arial" panose="020B0604020202020204" pitchFamily="34" charset="0"/>
            </a:endParaRPr>
          </a:p>
          <a:p>
            <a:pPr algn="just"/>
            <a:r>
              <a:rPr lang="en-US" sz="2200" dirty="0">
                <a:latin typeface="Arial"/>
                <a:cs typeface="Arial"/>
              </a:rPr>
              <a:t>AI has shown promising results for weather forecasting, with numerous works demonstrating its potential.</a:t>
            </a:r>
            <a:r>
              <a:rPr lang="en-GB" sz="2200" dirty="0">
                <a:latin typeface="Arial"/>
                <a:cs typeface="Arial"/>
              </a:rPr>
              <a:t> However, </a:t>
            </a:r>
            <a:r>
              <a:rPr lang="en-US" sz="2200" dirty="0">
                <a:latin typeface="Arial"/>
                <a:cs typeface="Arial"/>
              </a:rPr>
              <a:t>predicting the evolution of customer behaviours, technological advancements, and their associated costs remains a significant challenge, and to date, </a:t>
            </a:r>
            <a:r>
              <a:rPr lang="en-US" sz="2200" b="1" dirty="0">
                <a:latin typeface="Arial"/>
                <a:cs typeface="Arial"/>
              </a:rPr>
              <a:t>AI has not provided reliable solutions</a:t>
            </a:r>
            <a:r>
              <a:rPr lang="en-US" sz="2200" dirty="0">
                <a:latin typeface="Arial"/>
                <a:cs typeface="Arial"/>
              </a:rPr>
              <a:t>.</a:t>
            </a:r>
          </a:p>
        </p:txBody>
      </p:sp>
      <p:sp>
        <p:nvSpPr>
          <p:cNvPr id="3" name="ZoneTexte 2">
            <a:extLst>
              <a:ext uri="{FF2B5EF4-FFF2-40B4-BE49-F238E27FC236}">
                <a16:creationId xmlns:a16="http://schemas.microsoft.com/office/drawing/2014/main" id="{74609792-CE29-BCE8-AA61-AF4B89D5C066}"/>
              </a:ext>
            </a:extLst>
          </p:cNvPr>
          <p:cNvSpPr txBox="1"/>
          <p:nvPr/>
        </p:nvSpPr>
        <p:spPr>
          <a:xfrm>
            <a:off x="413047" y="403979"/>
            <a:ext cx="11474153" cy="523220"/>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Computing optimal investment decision-making strategies (3/3) </a:t>
            </a:r>
            <a:endParaRPr lang="en-GB" sz="2800" b="1" dirty="0"/>
          </a:p>
        </p:txBody>
      </p:sp>
      <p:sp>
        <p:nvSpPr>
          <p:cNvPr id="5" name="ZoneTexte 4">
            <a:extLst>
              <a:ext uri="{FF2B5EF4-FFF2-40B4-BE49-F238E27FC236}">
                <a16:creationId xmlns:a16="http://schemas.microsoft.com/office/drawing/2014/main" id="{5C75145A-F37D-37EF-2A91-6A9FDF24EC27}"/>
              </a:ext>
            </a:extLst>
          </p:cNvPr>
          <p:cNvSpPr txBox="1"/>
          <p:nvPr/>
        </p:nvSpPr>
        <p:spPr>
          <a:xfrm>
            <a:off x="2314575" y="5129958"/>
            <a:ext cx="7562850" cy="769441"/>
          </a:xfrm>
          <a:prstGeom prst="rect">
            <a:avLst/>
          </a:prstGeom>
          <a:noFill/>
        </p:spPr>
        <p:txBody>
          <a:bodyPr wrap="square" lIns="91440" tIns="45720" rIns="91440" bIns="45720" anchor="t">
            <a:spAutoFit/>
          </a:bodyPr>
          <a:lstStyle/>
          <a:p>
            <a:pPr algn="ctr"/>
            <a:r>
              <a:rPr lang="en-US" sz="2200" dirty="0">
                <a:latin typeface="Arial"/>
                <a:cs typeface="Arial"/>
              </a:rPr>
              <a:t>Developing ML techniques to address these prediction problems would be a great challenge for AI researchers! </a:t>
            </a:r>
          </a:p>
        </p:txBody>
      </p:sp>
      <p:sp>
        <p:nvSpPr>
          <p:cNvPr id="6" name="Rectangle 5">
            <a:extLst>
              <a:ext uri="{FF2B5EF4-FFF2-40B4-BE49-F238E27FC236}">
                <a16:creationId xmlns:a16="http://schemas.microsoft.com/office/drawing/2014/main" id="{0FE047F9-84A1-48EF-66C8-987726BD42EB}"/>
              </a:ext>
            </a:extLst>
          </p:cNvPr>
          <p:cNvSpPr/>
          <p:nvPr/>
        </p:nvSpPr>
        <p:spPr>
          <a:xfrm>
            <a:off x="1733550" y="4953360"/>
            <a:ext cx="8564165" cy="117978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Espace réservé du numéro de diapositive 1">
            <a:extLst>
              <a:ext uri="{FF2B5EF4-FFF2-40B4-BE49-F238E27FC236}">
                <a16:creationId xmlns:a16="http://schemas.microsoft.com/office/drawing/2014/main" id="{67979ACD-C22D-9CFA-C7B6-4165C88AEA86}"/>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30</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8112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50EB85BE-06FF-94F2-F5C9-F36D68EC14C3}"/>
              </a:ext>
            </a:extLst>
          </p:cNvPr>
          <p:cNvSpPr txBox="1"/>
          <p:nvPr/>
        </p:nvSpPr>
        <p:spPr>
          <a:xfrm>
            <a:off x="413047" y="403979"/>
            <a:ext cx="11670798" cy="954107"/>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A smart investment policy alone will not be enough:</a:t>
            </a:r>
          </a:p>
          <a:p>
            <a:r>
              <a:rPr lang="en-GB" sz="2800" b="1" dirty="0">
                <a:latin typeface="Arial" panose="020B0604020202020204" pitchFamily="34" charset="0"/>
                <a:cs typeface="Arial" panose="020B0604020202020204" pitchFamily="34" charset="0"/>
              </a:rPr>
              <a:t>Active Network Management (ANM) is also necessary</a:t>
            </a:r>
          </a:p>
        </p:txBody>
      </p:sp>
      <p:sp>
        <p:nvSpPr>
          <p:cNvPr id="12" name="ZoneTexte 11">
            <a:extLst>
              <a:ext uri="{FF2B5EF4-FFF2-40B4-BE49-F238E27FC236}">
                <a16:creationId xmlns:a16="http://schemas.microsoft.com/office/drawing/2014/main" id="{C69CD10A-3D0F-978E-6855-FEF1DFF42883}"/>
              </a:ext>
            </a:extLst>
          </p:cNvPr>
          <p:cNvSpPr txBox="1"/>
          <p:nvPr/>
        </p:nvSpPr>
        <p:spPr>
          <a:xfrm>
            <a:off x="413045" y="1827847"/>
            <a:ext cx="11178880" cy="4339650"/>
          </a:xfrm>
          <a:prstGeom prst="rect">
            <a:avLst/>
          </a:prstGeom>
          <a:noFill/>
        </p:spPr>
        <p:txBody>
          <a:bodyPr wrap="square">
            <a:spAutoFit/>
          </a:bodyPr>
          <a:lstStyle/>
          <a:p>
            <a:pPr marL="0" indent="0" algn="just">
              <a:buNone/>
            </a:pPr>
            <a:r>
              <a:rPr lang="en-GB" sz="2200" dirty="0">
                <a:latin typeface="Arial" panose="020B0604020202020204" pitchFamily="34" charset="0"/>
                <a:cs typeface="Arial" panose="020B0604020202020204" pitchFamily="34" charset="0"/>
              </a:rPr>
              <a:t>ANM schemes use</a:t>
            </a:r>
            <a:r>
              <a:rPr lang="en-GB" sz="2200" b="1" dirty="0">
                <a:latin typeface="Arial" panose="020B0604020202020204" pitchFamily="34" charset="0"/>
                <a:cs typeface="Arial" panose="020B0604020202020204" pitchFamily="34" charset="0"/>
              </a:rPr>
              <a:t> </a:t>
            </a:r>
            <a:r>
              <a:rPr lang="en-GB" sz="2200" dirty="0">
                <a:latin typeface="Arial" panose="020B0604020202020204" pitchFamily="34" charset="0"/>
                <a:cs typeface="Arial" panose="020B0604020202020204" pitchFamily="34" charset="0"/>
              </a:rPr>
              <a:t>a policy </a:t>
            </a:r>
            <a:r>
              <a:rPr lang="en-GB" sz="2200" b="1" dirty="0">
                <a:latin typeface="Arial" panose="020B0604020202020204" pitchFamily="34" charset="0"/>
                <a:cs typeface="Arial" panose="020B0604020202020204" pitchFamily="34" charset="0"/>
              </a:rPr>
              <a:t>to modulate power generation sources, loads and batteries </a:t>
            </a:r>
            <a:r>
              <a:rPr lang="en-US" sz="2200" dirty="0">
                <a:latin typeface="Arial" panose="020B0604020202020204" pitchFamily="34" charset="0"/>
                <a:cs typeface="Arial" panose="020B0604020202020204" pitchFamily="34" charset="0"/>
              </a:rPr>
              <a:t>to avoid congestions and voltage issues on the distribution networks.</a:t>
            </a:r>
          </a:p>
          <a:p>
            <a:pPr marL="0" indent="0" algn="just">
              <a:buNone/>
            </a:pPr>
            <a:endParaRPr lang="en-GB" sz="1200" dirty="0">
              <a:latin typeface="Arial" panose="020B0604020202020204" pitchFamily="34" charset="0"/>
              <a:cs typeface="Arial" panose="020B0604020202020204" pitchFamily="34" charset="0"/>
            </a:endParaRPr>
          </a:p>
          <a:p>
            <a:pPr marL="0" indent="0" algn="just">
              <a:buNone/>
            </a:pPr>
            <a:endParaRPr lang="en-GB" sz="2200" dirty="0">
              <a:latin typeface="Arial" panose="020B0604020202020204" pitchFamily="34" charset="0"/>
              <a:cs typeface="Arial" panose="020B0604020202020204" pitchFamily="34" charset="0"/>
            </a:endParaRPr>
          </a:p>
          <a:p>
            <a:pPr marL="0" indent="0" algn="just">
              <a:buNone/>
            </a:pPr>
            <a:endParaRPr lang="en-GB" sz="2200" dirty="0">
              <a:latin typeface="Arial" panose="020B0604020202020204" pitchFamily="34" charset="0"/>
              <a:cs typeface="Arial" panose="020B0604020202020204" pitchFamily="34" charset="0"/>
            </a:endParaRPr>
          </a:p>
          <a:p>
            <a:pPr marL="0" indent="0" algn="just">
              <a:buNone/>
            </a:pPr>
            <a:endParaRPr lang="en-GB" sz="2200" dirty="0">
              <a:latin typeface="Arial" panose="020B0604020202020204" pitchFamily="34" charset="0"/>
              <a:cs typeface="Arial" panose="020B0604020202020204" pitchFamily="34" charset="0"/>
            </a:endParaRPr>
          </a:p>
          <a:p>
            <a:pPr marL="0" indent="0" algn="just">
              <a:buNone/>
            </a:pPr>
            <a:endParaRPr lang="en-GB" sz="2200" dirty="0">
              <a:latin typeface="Arial" panose="020B0604020202020204" pitchFamily="34" charset="0"/>
              <a:cs typeface="Arial" panose="020B0604020202020204" pitchFamily="34" charset="0"/>
            </a:endParaRPr>
          </a:p>
          <a:p>
            <a:pPr marL="0" indent="0" algn="just">
              <a:buNone/>
            </a:pPr>
            <a:endParaRPr lang="en-GB" sz="2200" dirty="0">
              <a:latin typeface="Arial" panose="020B0604020202020204" pitchFamily="34" charset="0"/>
              <a:cs typeface="Arial" panose="020B0604020202020204" pitchFamily="34" charset="0"/>
            </a:endParaRPr>
          </a:p>
          <a:p>
            <a:pPr marL="0" indent="0" algn="just">
              <a:buNone/>
            </a:pPr>
            <a:endParaRPr lang="en-GB" sz="2200" dirty="0">
              <a:latin typeface="Arial" panose="020B0604020202020204" pitchFamily="34" charset="0"/>
              <a:cs typeface="Arial" panose="020B0604020202020204" pitchFamily="34" charset="0"/>
            </a:endParaRPr>
          </a:p>
          <a:p>
            <a:pPr marL="0" indent="0" algn="just">
              <a:buNone/>
            </a:pPr>
            <a:r>
              <a:rPr lang="en-GB" sz="2200" dirty="0">
                <a:latin typeface="Arial" panose="020B0604020202020204" pitchFamily="34" charset="0"/>
                <a:cs typeface="Arial" panose="020B0604020202020204" pitchFamily="34" charset="0"/>
              </a:rPr>
              <a:t>The problem of computing ANM policies can be modelled as a stochastic sequential optimal control problem. T</a:t>
            </a:r>
            <a:r>
              <a:rPr lang="en-US" sz="2200" dirty="0">
                <a:latin typeface="Arial" panose="020B0604020202020204" pitchFamily="34" charset="0"/>
                <a:cs typeface="Arial" panose="020B0604020202020204" pitchFamily="34" charset="0"/>
              </a:rPr>
              <a:t>he sequential nature is amplified due to time-dependent constraints introduced by batteries. </a:t>
            </a:r>
            <a:r>
              <a:rPr lang="en-US" sz="2200" b="1" dirty="0">
                <a:latin typeface="Arial" panose="020B0604020202020204" pitchFamily="34" charset="0"/>
                <a:cs typeface="Arial" panose="020B0604020202020204" pitchFamily="34" charset="0"/>
              </a:rPr>
              <a:t>This makes it a fascinating challenge for RL researchers to explore and develop effective solutions.</a:t>
            </a:r>
            <a:endParaRPr lang="en-GB" sz="2200" b="1"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1EBAF994-C03C-841A-9DF7-BABE12887181}"/>
              </a:ext>
            </a:extLst>
          </p:cNvPr>
          <p:cNvSpPr txBox="1"/>
          <p:nvPr/>
        </p:nvSpPr>
        <p:spPr>
          <a:xfrm>
            <a:off x="2763371" y="3459792"/>
            <a:ext cx="6429375" cy="430887"/>
          </a:xfrm>
          <a:prstGeom prst="rect">
            <a:avLst/>
          </a:prstGeom>
          <a:noFill/>
        </p:spPr>
        <p:txBody>
          <a:bodyPr wrap="square">
            <a:spAutoFit/>
          </a:bodyPr>
          <a:lstStyle/>
          <a:p>
            <a:pPr marL="0" indent="0" algn="ctr">
              <a:buNone/>
            </a:pPr>
            <a:r>
              <a:rPr lang="en-GB" sz="2200" dirty="0">
                <a:latin typeface="Arial" panose="020B0604020202020204" pitchFamily="34" charset="0"/>
                <a:cs typeface="Arial" panose="020B0604020202020204" pitchFamily="34" charset="0"/>
              </a:rPr>
              <a:t>ANM policies can help reduce investment costs! </a:t>
            </a:r>
          </a:p>
        </p:txBody>
      </p:sp>
      <p:sp>
        <p:nvSpPr>
          <p:cNvPr id="4" name="Rectangle 3">
            <a:extLst>
              <a:ext uri="{FF2B5EF4-FFF2-40B4-BE49-F238E27FC236}">
                <a16:creationId xmlns:a16="http://schemas.microsoft.com/office/drawing/2014/main" id="{87892432-CD63-F37F-D3C0-063B34BFC037}"/>
              </a:ext>
            </a:extLst>
          </p:cNvPr>
          <p:cNvSpPr/>
          <p:nvPr/>
        </p:nvSpPr>
        <p:spPr>
          <a:xfrm>
            <a:off x="2096542" y="3228975"/>
            <a:ext cx="7998916" cy="892522"/>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Espace réservé du numéro de diapositive 1">
            <a:extLst>
              <a:ext uri="{FF2B5EF4-FFF2-40B4-BE49-F238E27FC236}">
                <a16:creationId xmlns:a16="http://schemas.microsoft.com/office/drawing/2014/main" id="{A8DDAF9D-8839-CF79-C612-3ECC9016A3CD}"/>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31</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36955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Police, Page web&#10;&#10;Description générée automatiquement">
            <a:extLst>
              <a:ext uri="{FF2B5EF4-FFF2-40B4-BE49-F238E27FC236}">
                <a16:creationId xmlns:a16="http://schemas.microsoft.com/office/drawing/2014/main" id="{ADEE582A-69A5-1E62-A9A3-20FB5A10CEA5}"/>
              </a:ext>
            </a:extLst>
          </p:cNvPr>
          <p:cNvPicPr>
            <a:picLocks noChangeAspect="1"/>
          </p:cNvPicPr>
          <p:nvPr/>
        </p:nvPicPr>
        <p:blipFill>
          <a:blip r:embed="rId2"/>
          <a:stretch>
            <a:fillRect/>
          </a:stretch>
        </p:blipFill>
        <p:spPr>
          <a:xfrm>
            <a:off x="7478802" y="2142371"/>
            <a:ext cx="4063121" cy="3028161"/>
          </a:xfrm>
          <a:prstGeom prst="rect">
            <a:avLst/>
          </a:prstGeom>
        </p:spPr>
      </p:pic>
      <p:sp>
        <p:nvSpPr>
          <p:cNvPr id="2" name="ZoneTexte 1">
            <a:extLst>
              <a:ext uri="{FF2B5EF4-FFF2-40B4-BE49-F238E27FC236}">
                <a16:creationId xmlns:a16="http://schemas.microsoft.com/office/drawing/2014/main" id="{B884F31B-274C-B8F6-789B-86711530324B}"/>
              </a:ext>
            </a:extLst>
          </p:cNvPr>
          <p:cNvSpPr txBox="1"/>
          <p:nvPr/>
        </p:nvSpPr>
        <p:spPr>
          <a:xfrm>
            <a:off x="413048" y="1463542"/>
            <a:ext cx="6473528" cy="4893647"/>
          </a:xfrm>
          <a:prstGeom prst="rect">
            <a:avLst/>
          </a:prstGeom>
          <a:noFill/>
        </p:spPr>
        <p:txBody>
          <a:bodyPr wrap="square">
            <a:spAutoFit/>
          </a:bodyPr>
          <a:lstStyle/>
          <a:p>
            <a:pPr marL="0" indent="0" algn="just">
              <a:buNone/>
            </a:pPr>
            <a:r>
              <a:rPr lang="en-GB" sz="2200" kern="100" dirty="0">
                <a:effectLst/>
                <a:latin typeface="Arial" panose="020B0604020202020204" pitchFamily="34" charset="0"/>
                <a:ea typeface="Calibri" panose="020F0502020204030204" pitchFamily="34" charset="0"/>
                <a:cs typeface="Arial" panose="020B0604020202020204" pitchFamily="34" charset="0"/>
              </a:rPr>
              <a:t>Are you </a:t>
            </a:r>
            <a:r>
              <a:rPr lang="en-GB" sz="2200" kern="100" dirty="0">
                <a:latin typeface="Arial" panose="020B0604020202020204" pitchFamily="34" charset="0"/>
                <a:ea typeface="Calibri" panose="020F0502020204030204" pitchFamily="34" charset="0"/>
                <a:cs typeface="Arial" panose="020B0604020202020204" pitchFamily="34" charset="0"/>
              </a:rPr>
              <a:t>an RL researcher looking to develop an RL algorithm for solving ANM problems without having to know too much about distribution networks?</a:t>
            </a:r>
          </a:p>
          <a:p>
            <a:pPr marL="0" indent="0" algn="just">
              <a:buNone/>
            </a:pPr>
            <a:endParaRPr lang="en-GB" sz="1200" dirty="0">
              <a:latin typeface="Arial" panose="020B0604020202020204" pitchFamily="34" charset="0"/>
              <a:cs typeface="Arial" panose="020B0604020202020204" pitchFamily="34" charset="0"/>
            </a:endParaRPr>
          </a:p>
          <a:p>
            <a:pPr marL="0" indent="0" algn="just">
              <a:buNone/>
            </a:pPr>
            <a:r>
              <a:rPr lang="en-GB" sz="2200" kern="100" dirty="0">
                <a:latin typeface="Arial" panose="020B0604020202020204" pitchFamily="34" charset="0"/>
                <a:ea typeface="Calibri" panose="020F0502020204030204" pitchFamily="34" charset="0"/>
                <a:cs typeface="Arial" panose="020B0604020202020204" pitchFamily="34" charset="0"/>
              </a:rPr>
              <a:t>The </a:t>
            </a:r>
            <a:r>
              <a:rPr lang="en-GB" sz="2200" b="1" kern="100" dirty="0">
                <a:latin typeface="Arial" panose="020B0604020202020204" pitchFamily="34" charset="0"/>
                <a:ea typeface="Calibri" panose="020F0502020204030204" pitchFamily="34" charset="0"/>
                <a:cs typeface="Arial" panose="020B0604020202020204" pitchFamily="34" charset="0"/>
              </a:rPr>
              <a:t>GYM-ANM </a:t>
            </a:r>
            <a:r>
              <a:rPr lang="en-GB" sz="2200" kern="100" dirty="0">
                <a:latin typeface="Arial" panose="020B0604020202020204" pitchFamily="34" charset="0"/>
                <a:ea typeface="Calibri" panose="020F0502020204030204" pitchFamily="34" charset="0"/>
                <a:cs typeface="Arial" panose="020B0604020202020204" pitchFamily="34" charset="0"/>
              </a:rPr>
              <a:t>environment is for you!  </a:t>
            </a:r>
            <a:endParaRPr lang="en-GB" sz="2200" dirty="0">
              <a:latin typeface="Arial" panose="020B0604020202020204" pitchFamily="34" charset="0"/>
              <a:cs typeface="Arial" panose="020B0604020202020204" pitchFamily="34" charset="0"/>
            </a:endParaRPr>
          </a:p>
          <a:p>
            <a:pPr marL="0" indent="0" algn="just">
              <a:buNone/>
            </a:pPr>
            <a:endParaRPr lang="en-GB" sz="2200" dirty="0">
              <a:latin typeface="Arial" panose="020B0604020202020204" pitchFamily="34" charset="0"/>
              <a:cs typeface="Arial" panose="020B0604020202020204" pitchFamily="34" charset="0"/>
            </a:endParaRPr>
          </a:p>
          <a:p>
            <a:pPr marL="0" indent="0" algn="just">
              <a:buNone/>
            </a:pPr>
            <a:endParaRPr lang="en-GB" sz="1200" dirty="0">
              <a:latin typeface="Arial" panose="020B0604020202020204" pitchFamily="34" charset="0"/>
              <a:cs typeface="Arial" panose="020B0604020202020204" pitchFamily="34" charset="0"/>
            </a:endParaRPr>
          </a:p>
          <a:p>
            <a:pPr marL="0" indent="0" algn="just">
              <a:buNone/>
            </a:pPr>
            <a:r>
              <a:rPr lang="en-GB" sz="2200" kern="100" dirty="0">
                <a:latin typeface="Arial" panose="020B0604020202020204" pitchFamily="34" charset="0"/>
                <a:ea typeface="Calibri" panose="020F0502020204030204" pitchFamily="34" charset="0"/>
                <a:cs typeface="Arial" panose="020B0604020202020204" pitchFamily="34" charset="0"/>
              </a:rPr>
              <a:t>GYM-ANM is </a:t>
            </a:r>
            <a:r>
              <a:rPr lang="en-US" sz="2200" dirty="0">
                <a:latin typeface="Arial" panose="020B0604020202020204" pitchFamily="34" charset="0"/>
                <a:cs typeface="Arial" panose="020B0604020202020204" pitchFamily="34" charset="0"/>
              </a:rPr>
              <a:t>a framework for designing RL environments that model ANM tasks in distribution networks. These environments provide new playgrounds for RL research in the management of electricity networks that do not require an extensive knowledge of the underlying dynamics of such systems</a:t>
            </a:r>
            <a:r>
              <a:rPr lang="en-US" sz="2400" dirty="0">
                <a:latin typeface="Arial" panose="020B0604020202020204" pitchFamily="34" charset="0"/>
                <a:cs typeface="Arial" panose="020B0604020202020204" pitchFamily="34" charset="0"/>
              </a:rPr>
              <a:t>. </a:t>
            </a:r>
            <a:endParaRPr lang="en-BE" sz="220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3A572F6E-F227-FA44-F720-42A002CF19A7}"/>
              </a:ext>
            </a:extLst>
          </p:cNvPr>
          <p:cNvSpPr txBox="1"/>
          <p:nvPr/>
        </p:nvSpPr>
        <p:spPr>
          <a:xfrm>
            <a:off x="413047" y="403979"/>
            <a:ext cx="1177895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GYM-ANM: </a:t>
            </a:r>
            <a:r>
              <a:rPr lang="en-US" sz="2800" b="1" dirty="0" smtClean="0">
                <a:latin typeface="Arial" panose="020B0604020202020204" pitchFamily="34" charset="0"/>
                <a:cs typeface="Arial" panose="020B0604020202020204" pitchFamily="34" charset="0"/>
              </a:rPr>
              <a:t>A </a:t>
            </a:r>
            <a:r>
              <a:rPr lang="en-US" sz="2800" b="1" dirty="0">
                <a:latin typeface="Arial" panose="020B0604020202020204" pitchFamily="34" charset="0"/>
                <a:cs typeface="Arial" panose="020B0604020202020204" pitchFamily="34" charset="0"/>
              </a:rPr>
              <a:t>user-friendly RL framework for network management</a:t>
            </a:r>
            <a:endParaRPr lang="en-GB" sz="2800" b="1"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3C6F187-BE41-C207-A996-10454540873A}"/>
              </a:ext>
            </a:extLst>
          </p:cNvPr>
          <p:cNvSpPr/>
          <p:nvPr/>
        </p:nvSpPr>
        <p:spPr>
          <a:xfrm>
            <a:off x="7401848" y="2015219"/>
            <a:ext cx="4217031" cy="327002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Espace réservé du numéro de diapositive 1">
            <a:extLst>
              <a:ext uri="{FF2B5EF4-FFF2-40B4-BE49-F238E27FC236}">
                <a16:creationId xmlns:a16="http://schemas.microsoft.com/office/drawing/2014/main" id="{36966C2F-1106-BD42-ACDA-BB0F15C5CE7F}"/>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32</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3127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889C658-80E3-C7DE-E5A5-AB43F7A8D29B}"/>
              </a:ext>
            </a:extLst>
          </p:cNvPr>
          <p:cNvSpPr txBox="1"/>
          <p:nvPr/>
        </p:nvSpPr>
        <p:spPr>
          <a:xfrm>
            <a:off x="413047" y="403979"/>
            <a:ext cx="11611805"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A graphical example of an ANM policy modulating a six-bus distribution network</a:t>
            </a:r>
            <a:endParaRPr lang="en-GB" sz="2800" b="1" dirty="0">
              <a:latin typeface="Arial" panose="020B0604020202020204" pitchFamily="34" charset="0"/>
              <a:cs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A4342256-3C97-5D61-512A-357E3B12A5F3}"/>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33</a:t>
            </a:fld>
            <a:endParaRPr lang="en-GB" dirty="0">
              <a:solidFill>
                <a:schemeClr val="tx1"/>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857926E4-1D52-D594-0005-8D14729C5FBC}"/>
              </a:ext>
            </a:extLst>
          </p:cNvPr>
          <p:cNvSpPr txBox="1"/>
          <p:nvPr/>
        </p:nvSpPr>
        <p:spPr>
          <a:xfrm>
            <a:off x="3048000" y="5741127"/>
            <a:ext cx="6096000" cy="307777"/>
          </a:xfrm>
          <a:prstGeom prst="rect">
            <a:avLst/>
          </a:prstGeom>
          <a:noFill/>
        </p:spPr>
        <p:txBody>
          <a:bodyPr wrap="square">
            <a:spAutoFit/>
          </a:bodyPr>
          <a:lstStyle/>
          <a:p>
            <a:pPr algn="ctr"/>
            <a:r>
              <a:rPr lang="fr-BE" sz="1400" b="1" i="0" u="sng" dirty="0">
                <a:effectLst/>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rPr>
              <a:t>https://youtu.be/D8kGH94kavY</a:t>
            </a:r>
            <a:endParaRPr lang="en-GB" sz="1400" dirty="0">
              <a:latin typeface="Arial" panose="020B0604020202020204" pitchFamily="34" charset="0"/>
              <a:cs typeface="Arial" panose="020B0604020202020204" pitchFamily="34" charset="0"/>
            </a:endParaRPr>
          </a:p>
        </p:txBody>
      </p:sp>
      <p:pic>
        <p:nvPicPr>
          <p:cNvPr id="15" name="gym-anm-video.mov" descr="gym-anm-video.mov">
            <a:hlinkClick r:id="" action="ppaction://media"/>
            <a:extLst>
              <a:ext uri="{FF2B5EF4-FFF2-40B4-BE49-F238E27FC236}">
                <a16:creationId xmlns:a16="http://schemas.microsoft.com/office/drawing/2014/main" id="{363B33CF-67AF-12EE-69B9-2EC27306F35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943814" y="1946168"/>
            <a:ext cx="6304372" cy="3613714"/>
          </a:xfrm>
        </p:spPr>
      </p:pic>
      <p:sp>
        <p:nvSpPr>
          <p:cNvPr id="16" name="Rectangle 15">
            <a:extLst>
              <a:ext uri="{FF2B5EF4-FFF2-40B4-BE49-F238E27FC236}">
                <a16:creationId xmlns:a16="http://schemas.microsoft.com/office/drawing/2014/main" id="{7F932085-436C-D25A-E7CE-DB066B3EBF7C}"/>
              </a:ext>
            </a:extLst>
          </p:cNvPr>
          <p:cNvSpPr/>
          <p:nvPr/>
        </p:nvSpPr>
        <p:spPr>
          <a:xfrm>
            <a:off x="2943815" y="1946168"/>
            <a:ext cx="6304371" cy="36137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2964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0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702ED31-7B1B-8B7C-0ED3-D6014E73F417}"/>
              </a:ext>
            </a:extLst>
          </p:cNvPr>
          <p:cNvSpPr txBox="1"/>
          <p:nvPr/>
        </p:nvSpPr>
        <p:spPr>
          <a:xfrm>
            <a:off x="413047" y="403979"/>
            <a:ext cx="5515805" cy="523220"/>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What you observe in the video</a:t>
            </a:r>
            <a:endParaRPr lang="en-GB" sz="2800" b="1" dirty="0"/>
          </a:p>
        </p:txBody>
      </p:sp>
      <p:sp>
        <p:nvSpPr>
          <p:cNvPr id="11" name="ZoneTexte 10">
            <a:extLst>
              <a:ext uri="{FF2B5EF4-FFF2-40B4-BE49-F238E27FC236}">
                <a16:creationId xmlns:a16="http://schemas.microsoft.com/office/drawing/2014/main" id="{3862E7B3-8BC5-EE16-B1DC-6F14006919EF}"/>
              </a:ext>
            </a:extLst>
          </p:cNvPr>
          <p:cNvSpPr txBox="1"/>
          <p:nvPr/>
        </p:nvSpPr>
        <p:spPr>
          <a:xfrm>
            <a:off x="393997" y="1226072"/>
            <a:ext cx="11207453" cy="5047536"/>
          </a:xfrm>
          <a:prstGeom prst="rect">
            <a:avLst/>
          </a:prstGeom>
          <a:noFill/>
        </p:spPr>
        <p:txBody>
          <a:bodyPr wrap="square" lIns="91440" tIns="45720" rIns="91440" bIns="45720" anchor="t">
            <a:spAutoFit/>
          </a:bodyPr>
          <a:lstStyle/>
          <a:p>
            <a:pPr algn="just"/>
            <a:r>
              <a:rPr lang="en-US" sz="2200" dirty="0">
                <a:latin typeface="Arial" panose="020B0604020202020204" pitchFamily="34" charset="0"/>
                <a:cs typeface="Arial" panose="020B0604020202020204" pitchFamily="34" charset="0"/>
              </a:rPr>
              <a:t>The distribution network consists of six buses, one high to medium-voltage transformer, three aggregated passive loads, two renewable energy generators, one battery, and one fossil fuel generator.</a:t>
            </a:r>
          </a:p>
          <a:p>
            <a:pPr algn="just"/>
            <a:endParaRPr lang="en-US" sz="1200" dirty="0">
              <a:latin typeface="Arial" panose="020B0604020202020204" pitchFamily="34" charset="0"/>
              <a:cs typeface="Arial" panose="020B0604020202020204" pitchFamily="34" charset="0"/>
            </a:endParaRPr>
          </a:p>
          <a:p>
            <a:pPr algn="just"/>
            <a:r>
              <a:rPr lang="en-US" sz="2200" dirty="0">
                <a:latin typeface="Arial"/>
                <a:cs typeface="Arial"/>
              </a:rPr>
              <a:t>This video showcases two situations: </a:t>
            </a:r>
          </a:p>
          <a:p>
            <a:pPr algn="just"/>
            <a:endParaRPr lang="en-US" sz="1200" dirty="0">
              <a:latin typeface="Arial" panose="020B0604020202020204" pitchFamily="34" charset="0"/>
              <a:cs typeface="Arial" panose="020B0604020202020204" pitchFamily="34" charset="0"/>
            </a:endParaRPr>
          </a:p>
          <a:p>
            <a:pPr algn="just"/>
            <a:r>
              <a:rPr lang="en-US" sz="2200" b="1" dirty="0">
                <a:latin typeface="Arial" panose="020B0604020202020204" pitchFamily="34" charset="0"/>
                <a:cs typeface="Arial" panose="020B0604020202020204" pitchFamily="34" charset="0"/>
              </a:rPr>
              <a:t>1. A windy night with low consumption</a:t>
            </a:r>
            <a:r>
              <a:rPr lang="en-US" sz="2200" dirty="0">
                <a:latin typeface="Arial" panose="020B0604020202020204" pitchFamily="34" charset="0"/>
                <a:cs typeface="Arial" panose="020B0604020202020204" pitchFamily="34" charset="0"/>
              </a:rPr>
              <a:t>: During this period, PV production is zero and wind production is nearly at its maximum. Due to the low demand, the ANM policy curtails wind production to prevent overheating of the transmission lines </a:t>
            </a:r>
            <a:r>
              <a:rPr lang="en-US" sz="2200" dirty="0">
                <a:solidFill>
                  <a:srgbClr val="0066CC"/>
                </a:solidFill>
                <a:latin typeface="Arial" panose="020B0604020202020204" pitchFamily="34" charset="0"/>
                <a:cs typeface="Arial" panose="020B0604020202020204" pitchFamily="34" charset="0"/>
              </a:rPr>
              <a:t>[2:30]</a:t>
            </a:r>
            <a:r>
              <a:rPr lang="en-US" sz="2200" dirty="0">
                <a:latin typeface="Arial" panose="020B0604020202020204" pitchFamily="34" charset="0"/>
                <a:cs typeface="Arial" panose="020B0604020202020204" pitchFamily="34" charset="0"/>
              </a:rPr>
              <a:t>. Towards the end of the night, the policy sets the batteries to charge </a:t>
            </a:r>
            <a:r>
              <a:rPr lang="en-US" sz="2200" dirty="0">
                <a:solidFill>
                  <a:srgbClr val="0066CC"/>
                </a:solidFill>
                <a:latin typeface="Arial" panose="020B0604020202020204" pitchFamily="34" charset="0"/>
                <a:cs typeface="Arial" panose="020B0604020202020204" pitchFamily="34" charset="0"/>
              </a:rPr>
              <a:t>[4:45]</a:t>
            </a:r>
            <a:r>
              <a:rPr lang="en-US" sz="2200" dirty="0">
                <a:latin typeface="Arial" panose="020B0604020202020204" pitchFamily="34" charset="0"/>
                <a:cs typeface="Arial" panose="020B0604020202020204" pitchFamily="34" charset="0"/>
              </a:rPr>
              <a:t> in preparation for the morning peak of EVs </a:t>
            </a:r>
            <a:r>
              <a:rPr lang="en-US" sz="2200" dirty="0">
                <a:solidFill>
                  <a:srgbClr val="0066CC"/>
                </a:solidFill>
                <a:latin typeface="Arial" panose="020B0604020202020204" pitchFamily="34" charset="0"/>
                <a:cs typeface="Arial" panose="020B0604020202020204" pitchFamily="34" charset="0"/>
              </a:rPr>
              <a:t>[08:00]</a:t>
            </a:r>
            <a:r>
              <a:rPr lang="en-US" sz="2200" dirty="0">
                <a:latin typeface="Arial" panose="020B0604020202020204" pitchFamily="34" charset="0"/>
                <a:cs typeface="Arial" panose="020B0604020202020204" pitchFamily="34" charset="0"/>
              </a:rPr>
              <a:t>.</a:t>
            </a:r>
          </a:p>
          <a:p>
            <a:pPr algn="just"/>
            <a:endParaRPr lang="en-US" sz="1200" b="1" dirty="0">
              <a:latin typeface="Arial" panose="020B0604020202020204" pitchFamily="34" charset="0"/>
              <a:cs typeface="Arial" panose="020B0604020202020204" pitchFamily="34" charset="0"/>
            </a:endParaRPr>
          </a:p>
          <a:p>
            <a:pPr algn="just"/>
            <a:r>
              <a:rPr lang="en-US" sz="2200" b="1" dirty="0">
                <a:latin typeface="Arial" panose="020B0604020202020204" pitchFamily="34" charset="0"/>
                <a:cs typeface="Arial" panose="020B0604020202020204" pitchFamily="34" charset="0"/>
              </a:rPr>
              <a:t>2.</a:t>
            </a:r>
            <a:r>
              <a:rPr lang="en-US" sz="1050" b="1"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A sunny, windy weekday</a:t>
            </a:r>
            <a:r>
              <a:rPr lang="en-US" sz="2200" dirty="0">
                <a:latin typeface="Arial" panose="020B0604020202020204" pitchFamily="34" charset="0"/>
                <a:cs typeface="Arial" panose="020B0604020202020204" pitchFamily="34" charset="0"/>
              </a:rPr>
              <a:t>: During the day, residential PV and wind production exceed the demand </a:t>
            </a:r>
            <a:r>
              <a:rPr lang="en-US" sz="2200" dirty="0">
                <a:solidFill>
                  <a:srgbClr val="0066CC"/>
                </a:solidFill>
                <a:latin typeface="Arial" panose="020B0604020202020204" pitchFamily="34" charset="0"/>
                <a:cs typeface="Arial" panose="020B0604020202020204" pitchFamily="34" charset="0"/>
              </a:rPr>
              <a:t>[11:30]</a:t>
            </a:r>
            <a:r>
              <a:rPr lang="en-US" sz="2200" dirty="0">
                <a:latin typeface="Arial" panose="020B0604020202020204" pitchFamily="34" charset="0"/>
                <a:cs typeface="Arial" panose="020B0604020202020204" pitchFamily="34" charset="0"/>
              </a:rPr>
              <a:t>. The ANM policy curtails both sources </a:t>
            </a:r>
            <a:r>
              <a:rPr lang="en-US" sz="2200" dirty="0">
                <a:solidFill>
                  <a:srgbClr val="0066CC"/>
                </a:solidFill>
                <a:latin typeface="Arial" panose="020B0604020202020204" pitchFamily="34" charset="0"/>
                <a:cs typeface="Arial" panose="020B0604020202020204" pitchFamily="34" charset="0"/>
              </a:rPr>
              <a:t>[12:00 for PV, 13:00 for Wind]</a:t>
            </a:r>
            <a:r>
              <a:rPr lang="en-US" sz="2200" dirty="0">
                <a:latin typeface="Arial" panose="020B0604020202020204" pitchFamily="34" charset="0"/>
                <a:cs typeface="Arial" panose="020B0604020202020204" pitchFamily="34" charset="0"/>
              </a:rPr>
              <a:t> of energy while charging the batteries </a:t>
            </a:r>
            <a:r>
              <a:rPr lang="en-US" sz="2200" dirty="0">
                <a:solidFill>
                  <a:srgbClr val="0066CC"/>
                </a:solidFill>
                <a:latin typeface="Arial" panose="020B0604020202020204" pitchFamily="34" charset="0"/>
                <a:cs typeface="Arial" panose="020B0604020202020204" pitchFamily="34" charset="0"/>
              </a:rPr>
              <a:t>[14:00]</a:t>
            </a:r>
            <a:r>
              <a:rPr lang="en-US" sz="2200" dirty="0">
                <a:latin typeface="Arial" panose="020B0604020202020204" pitchFamily="34" charset="0"/>
                <a:cs typeface="Arial" panose="020B0604020202020204" pitchFamily="34" charset="0"/>
              </a:rPr>
              <a:t> to store extra energy to prepare for the late afternoon EV charging period </a:t>
            </a:r>
            <a:r>
              <a:rPr lang="en-US" sz="2200" dirty="0">
                <a:solidFill>
                  <a:srgbClr val="0066CC"/>
                </a:solidFill>
                <a:latin typeface="Arial" panose="020B0604020202020204" pitchFamily="34" charset="0"/>
                <a:cs typeface="Arial" panose="020B0604020202020204" pitchFamily="34" charset="0"/>
              </a:rPr>
              <a:t>[16:15]</a:t>
            </a:r>
            <a:r>
              <a:rPr lang="en-US" sz="2200" dirty="0">
                <a:latin typeface="Arial" panose="020B0604020202020204" pitchFamily="34" charset="0"/>
                <a:cs typeface="Arial" panose="020B0604020202020204" pitchFamily="34" charset="0"/>
              </a:rPr>
              <a:t>.</a:t>
            </a:r>
          </a:p>
        </p:txBody>
      </p:sp>
      <p:sp>
        <p:nvSpPr>
          <p:cNvPr id="2" name="Espace réservé du numéro de diapositive 1">
            <a:extLst>
              <a:ext uri="{FF2B5EF4-FFF2-40B4-BE49-F238E27FC236}">
                <a16:creationId xmlns:a16="http://schemas.microsoft.com/office/drawing/2014/main" id="{C260B756-4444-82DB-B3CC-F475AC341D7B}"/>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34</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00742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cercle, diagramme&#10;&#10;Description générée automatiquement">
            <a:extLst>
              <a:ext uri="{FF2B5EF4-FFF2-40B4-BE49-F238E27FC236}">
                <a16:creationId xmlns:a16="http://schemas.microsoft.com/office/drawing/2014/main" id="{DFD71DAB-7F76-CA1C-1467-A1F339DB8900}"/>
              </a:ext>
            </a:extLst>
          </p:cNvPr>
          <p:cNvPicPr>
            <a:picLocks noChangeAspect="1"/>
          </p:cNvPicPr>
          <p:nvPr/>
        </p:nvPicPr>
        <p:blipFill>
          <a:blip r:embed="rId2"/>
          <a:stretch>
            <a:fillRect/>
          </a:stretch>
        </p:blipFill>
        <p:spPr>
          <a:xfrm>
            <a:off x="1866209" y="3108827"/>
            <a:ext cx="8497779" cy="2065498"/>
          </a:xfrm>
          <a:prstGeom prst="rect">
            <a:avLst/>
          </a:prstGeom>
        </p:spPr>
      </p:pic>
      <p:sp>
        <p:nvSpPr>
          <p:cNvPr id="4" name="ZoneTexte 3">
            <a:extLst>
              <a:ext uri="{FF2B5EF4-FFF2-40B4-BE49-F238E27FC236}">
                <a16:creationId xmlns:a16="http://schemas.microsoft.com/office/drawing/2014/main" id="{54615FB1-C09E-5C46-A36B-7B839304004A}"/>
              </a:ext>
            </a:extLst>
          </p:cNvPr>
          <p:cNvSpPr txBox="1"/>
          <p:nvPr/>
        </p:nvSpPr>
        <p:spPr>
          <a:xfrm>
            <a:off x="413047" y="403979"/>
            <a:ext cx="11611805"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Coupling investment policies with the computation of ANM policies</a:t>
            </a:r>
            <a:endParaRPr lang="en-GB" sz="2800" b="1"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3E42260F-B0FC-FBAC-FA3C-B3E5EEF86321}"/>
              </a:ext>
            </a:extLst>
          </p:cNvPr>
          <p:cNvSpPr txBox="1"/>
          <p:nvPr/>
        </p:nvSpPr>
        <p:spPr>
          <a:xfrm>
            <a:off x="413047" y="1218581"/>
            <a:ext cx="11178878" cy="769441"/>
          </a:xfrm>
          <a:prstGeom prst="rect">
            <a:avLst/>
          </a:prstGeom>
          <a:noFill/>
        </p:spPr>
        <p:txBody>
          <a:bodyPr wrap="square" lIns="91440" tIns="45720" rIns="91440" bIns="45720" anchor="t">
            <a:spAutoFit/>
          </a:bodyPr>
          <a:lstStyle/>
          <a:p>
            <a:pPr algn="just"/>
            <a:r>
              <a:rPr lang="en-GB" sz="2200" dirty="0">
                <a:latin typeface="Arial" panose="020B0604020202020204" pitchFamily="34" charset="0"/>
                <a:cs typeface="Arial" panose="020B0604020202020204" pitchFamily="34" charset="0"/>
              </a:rPr>
              <a:t>To achieve optimality, we need to identify the </a:t>
            </a:r>
            <a:r>
              <a:rPr lang="en-GB" sz="2200" b="1" dirty="0">
                <a:latin typeface="Arial" panose="020B0604020202020204" pitchFamily="34" charset="0"/>
                <a:cs typeface="Arial" panose="020B0604020202020204" pitchFamily="34" charset="0"/>
              </a:rPr>
              <a:t>best pair (investment policy, ANM policy)</a:t>
            </a:r>
            <a:r>
              <a:rPr lang="en-GB" sz="2200" dirty="0">
                <a:latin typeface="Arial" panose="020B0604020202020204" pitchFamily="34" charset="0"/>
                <a:cs typeface="Arial" panose="020B0604020202020204" pitchFamily="34" charset="0"/>
              </a:rPr>
              <a:t>.</a:t>
            </a:r>
          </a:p>
        </p:txBody>
      </p:sp>
      <p:sp>
        <p:nvSpPr>
          <p:cNvPr id="6" name="ZoneTexte 5">
            <a:extLst>
              <a:ext uri="{FF2B5EF4-FFF2-40B4-BE49-F238E27FC236}">
                <a16:creationId xmlns:a16="http://schemas.microsoft.com/office/drawing/2014/main" id="{120D4A3E-4815-A165-0772-8EC0C8BD85BA}"/>
              </a:ext>
            </a:extLst>
          </p:cNvPr>
          <p:cNvSpPr txBox="1"/>
          <p:nvPr/>
        </p:nvSpPr>
        <p:spPr>
          <a:xfrm>
            <a:off x="2234663" y="2491879"/>
            <a:ext cx="236000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dirty="0">
                <a:latin typeface="Arial"/>
                <a:cs typeface="Arial"/>
              </a:rPr>
              <a:t>Set of </a:t>
            </a:r>
          </a:p>
          <a:p>
            <a:pPr algn="ctr"/>
            <a:r>
              <a:rPr lang="fr-FR" sz="1600" dirty="0">
                <a:latin typeface="Arial"/>
                <a:cs typeface="Arial"/>
              </a:rPr>
              <a:t>investment policies</a:t>
            </a:r>
          </a:p>
        </p:txBody>
      </p:sp>
      <p:sp>
        <p:nvSpPr>
          <p:cNvPr id="7" name="ZoneTexte 6">
            <a:extLst>
              <a:ext uri="{FF2B5EF4-FFF2-40B4-BE49-F238E27FC236}">
                <a16:creationId xmlns:a16="http://schemas.microsoft.com/office/drawing/2014/main" id="{547B601F-77A3-C7CC-B391-ECBF539C6EEC}"/>
              </a:ext>
            </a:extLst>
          </p:cNvPr>
          <p:cNvSpPr txBox="1"/>
          <p:nvPr/>
        </p:nvSpPr>
        <p:spPr>
          <a:xfrm>
            <a:off x="7704006" y="2486091"/>
            <a:ext cx="236000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dirty="0">
                <a:latin typeface="Arial"/>
                <a:cs typeface="Arial"/>
              </a:rPr>
              <a:t>Set of</a:t>
            </a:r>
          </a:p>
          <a:p>
            <a:pPr algn="ctr"/>
            <a:r>
              <a:rPr lang="fr-FR" sz="1600" dirty="0">
                <a:latin typeface="Arial"/>
                <a:cs typeface="Arial"/>
              </a:rPr>
              <a:t>ANM policies</a:t>
            </a:r>
          </a:p>
        </p:txBody>
      </p:sp>
      <p:sp>
        <p:nvSpPr>
          <p:cNvPr id="8" name="ZoneTexte 7">
            <a:extLst>
              <a:ext uri="{FF2B5EF4-FFF2-40B4-BE49-F238E27FC236}">
                <a16:creationId xmlns:a16="http://schemas.microsoft.com/office/drawing/2014/main" id="{02105838-3716-90EC-2EDB-7FFE4B976723}"/>
              </a:ext>
            </a:extLst>
          </p:cNvPr>
          <p:cNvSpPr txBox="1"/>
          <p:nvPr/>
        </p:nvSpPr>
        <p:spPr>
          <a:xfrm>
            <a:off x="4624121" y="2486091"/>
            <a:ext cx="305043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dirty="0">
                <a:solidFill>
                  <a:srgbClr val="66CC00"/>
                </a:solidFill>
                <a:latin typeface="Arial"/>
                <a:cs typeface="Arial"/>
              </a:rPr>
              <a:t>Optimal pair (investment policy, ANM policy)</a:t>
            </a:r>
          </a:p>
        </p:txBody>
      </p:sp>
      <p:sp>
        <p:nvSpPr>
          <p:cNvPr id="9" name="ZoneTexte 8">
            <a:extLst>
              <a:ext uri="{FF2B5EF4-FFF2-40B4-BE49-F238E27FC236}">
                <a16:creationId xmlns:a16="http://schemas.microsoft.com/office/drawing/2014/main" id="{C5A14952-E8D5-49E8-D317-159B9E047B67}"/>
              </a:ext>
            </a:extLst>
          </p:cNvPr>
          <p:cNvSpPr txBox="1"/>
          <p:nvPr/>
        </p:nvSpPr>
        <p:spPr>
          <a:xfrm>
            <a:off x="4736771" y="4777655"/>
            <a:ext cx="282513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dirty="0">
                <a:solidFill>
                  <a:srgbClr val="CC0000"/>
                </a:solidFill>
                <a:latin typeface="Arial"/>
                <a:cs typeface="Arial"/>
              </a:rPr>
              <a:t>Optimal investment policy given an ANM policy</a:t>
            </a:r>
          </a:p>
        </p:txBody>
      </p:sp>
      <p:sp>
        <p:nvSpPr>
          <p:cNvPr id="12" name="Bulle narrative : rectangle à coins arrondis 11">
            <a:extLst>
              <a:ext uri="{FF2B5EF4-FFF2-40B4-BE49-F238E27FC236}">
                <a16:creationId xmlns:a16="http://schemas.microsoft.com/office/drawing/2014/main" id="{D627C57D-A4AB-F4A8-A863-B2A21341B1A1}"/>
              </a:ext>
            </a:extLst>
          </p:cNvPr>
          <p:cNvSpPr/>
          <p:nvPr/>
        </p:nvSpPr>
        <p:spPr>
          <a:xfrm rot="10800000">
            <a:off x="968498" y="4909993"/>
            <a:ext cx="2360007" cy="999119"/>
          </a:xfrm>
          <a:prstGeom prst="wedgeRoundRectCallout">
            <a:avLst>
              <a:gd name="adj1" fmla="val -19622"/>
              <a:gd name="adj2" fmla="val 74893"/>
              <a:gd name="adj3" fmla="val 16667"/>
            </a:avLst>
          </a:prstGeom>
          <a:solidFill>
            <a:schemeClr val="bg1"/>
          </a:solidFill>
          <a:ln w="28575">
            <a:solidFill>
              <a:srgbClr val="66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0ECD9983-E793-4429-CFCA-B55C0953CC5F}"/>
              </a:ext>
            </a:extLst>
          </p:cNvPr>
          <p:cNvSpPr txBox="1"/>
          <p:nvPr/>
        </p:nvSpPr>
        <p:spPr>
          <a:xfrm>
            <a:off x="968497" y="4994053"/>
            <a:ext cx="23600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dirty="0">
                <a:latin typeface="Arial"/>
                <a:cs typeface="Arial"/>
              </a:rPr>
              <a:t>Optimal investment policy without an ANM policy</a:t>
            </a:r>
          </a:p>
        </p:txBody>
      </p:sp>
      <p:sp>
        <p:nvSpPr>
          <p:cNvPr id="5" name="Bulle narrative : rectangle à coins arrondis 4">
            <a:extLst>
              <a:ext uri="{FF2B5EF4-FFF2-40B4-BE49-F238E27FC236}">
                <a16:creationId xmlns:a16="http://schemas.microsoft.com/office/drawing/2014/main" id="{088B350C-B14D-2B42-20C4-4707C9413A8A}"/>
              </a:ext>
            </a:extLst>
          </p:cNvPr>
          <p:cNvSpPr/>
          <p:nvPr/>
        </p:nvSpPr>
        <p:spPr>
          <a:xfrm rot="10800000" flipH="1">
            <a:off x="8729467" y="5083316"/>
            <a:ext cx="2360008" cy="999119"/>
          </a:xfrm>
          <a:prstGeom prst="wedgeRoundRectCallout">
            <a:avLst>
              <a:gd name="adj1" fmla="val -19622"/>
              <a:gd name="adj2" fmla="val 74893"/>
              <a:gd name="adj3" fmla="val 16667"/>
            </a:avLst>
          </a:prstGeom>
          <a:solidFill>
            <a:schemeClr val="bg1"/>
          </a:solidFill>
          <a:ln w="28575">
            <a:solidFill>
              <a:srgbClr val="66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258C3840-87CE-9BC3-30EF-F64598257BB4}"/>
              </a:ext>
            </a:extLst>
          </p:cNvPr>
          <p:cNvSpPr txBox="1"/>
          <p:nvPr/>
        </p:nvSpPr>
        <p:spPr>
          <a:xfrm>
            <a:off x="8677276" y="5174325"/>
            <a:ext cx="246439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Arial"/>
                <a:cs typeface="Arial"/>
              </a:rPr>
              <a:t>Optimal ANM policy without an investment policy </a:t>
            </a:r>
            <a:endParaRPr lang="en-US" sz="1600" dirty="0"/>
          </a:p>
        </p:txBody>
      </p:sp>
      <p:sp>
        <p:nvSpPr>
          <p:cNvPr id="2" name="Espace réservé du numéro de diapositive 1">
            <a:extLst>
              <a:ext uri="{FF2B5EF4-FFF2-40B4-BE49-F238E27FC236}">
                <a16:creationId xmlns:a16="http://schemas.microsoft.com/office/drawing/2014/main" id="{A9788406-4EA7-3429-899C-8174D0C6F327}"/>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35</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8437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extLst>
              <a:ext uri="{FF2B5EF4-FFF2-40B4-BE49-F238E27FC236}">
                <a16:creationId xmlns:a16="http://schemas.microsoft.com/office/drawing/2014/main" id="{219ADEEC-F8D7-AA76-CF78-957FA14B232E}"/>
              </a:ext>
            </a:extLst>
          </p:cNvPr>
          <p:cNvSpPr>
            <a:spLocks noGrp="1"/>
          </p:cNvSpPr>
          <p:nvPr>
            <p:ph type="title"/>
          </p:nvPr>
        </p:nvSpPr>
        <p:spPr>
          <a:xfrm>
            <a:off x="2049049" y="114604"/>
            <a:ext cx="8083463" cy="1127235"/>
          </a:xfrm>
        </p:spPr>
        <p:txBody>
          <a:bodyPr>
            <a:normAutofit/>
          </a:bodyPr>
          <a:lstStyle/>
          <a:p>
            <a:pPr algn="ctr"/>
            <a:r>
              <a:rPr lang="fr-FR" sz="3200" b="1" dirty="0">
                <a:latin typeface="Arial"/>
                <a:cs typeface="Arial"/>
              </a:rPr>
              <a:t>The third layer: Transmission networks</a:t>
            </a:r>
          </a:p>
        </p:txBody>
      </p:sp>
      <p:pic>
        <p:nvPicPr>
          <p:cNvPr id="6" name="Image 5">
            <a:extLst>
              <a:ext uri="{FF2B5EF4-FFF2-40B4-BE49-F238E27FC236}">
                <a16:creationId xmlns:a16="http://schemas.microsoft.com/office/drawing/2014/main" id="{9DF304DF-F319-D0FB-EF5E-F46904E3A8B6}"/>
              </a:ext>
            </a:extLst>
          </p:cNvPr>
          <p:cNvPicPr>
            <a:picLocks noChangeAspect="1"/>
          </p:cNvPicPr>
          <p:nvPr/>
        </p:nvPicPr>
        <p:blipFill>
          <a:blip r:embed="rId2"/>
          <a:stretch>
            <a:fillRect/>
          </a:stretch>
        </p:blipFill>
        <p:spPr>
          <a:xfrm>
            <a:off x="518795" y="1241839"/>
            <a:ext cx="11017250" cy="4968793"/>
          </a:xfrm>
          <a:prstGeom prst="rect">
            <a:avLst/>
          </a:prstGeom>
        </p:spPr>
      </p:pic>
      <p:sp>
        <p:nvSpPr>
          <p:cNvPr id="2" name="Espace réservé du numéro de diapositive 1">
            <a:extLst>
              <a:ext uri="{FF2B5EF4-FFF2-40B4-BE49-F238E27FC236}">
                <a16:creationId xmlns:a16="http://schemas.microsoft.com/office/drawing/2014/main" id="{3F51AAD5-E1B9-86C5-CD1C-FB847210D15E}"/>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36</a:t>
            </a:fld>
            <a:endParaRPr lang="en-GB" dirty="0">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78F3789-B08B-9529-FE1E-2D708CB7AC2B}"/>
              </a:ext>
            </a:extLst>
          </p:cNvPr>
          <p:cNvSpPr/>
          <p:nvPr/>
        </p:nvSpPr>
        <p:spPr>
          <a:xfrm>
            <a:off x="2165033" y="2262188"/>
            <a:ext cx="93345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ZoneTexte 3">
            <a:extLst>
              <a:ext uri="{FF2B5EF4-FFF2-40B4-BE49-F238E27FC236}">
                <a16:creationId xmlns:a16="http://schemas.microsoft.com/office/drawing/2014/main" id="{13D9EF8A-65AD-DB6F-9C9B-DFCB4F5D048C}"/>
              </a:ext>
            </a:extLst>
          </p:cNvPr>
          <p:cNvSpPr txBox="1"/>
          <p:nvPr/>
        </p:nvSpPr>
        <p:spPr>
          <a:xfrm>
            <a:off x="2137251" y="2212345"/>
            <a:ext cx="989014" cy="261610"/>
          </a:xfrm>
          <a:prstGeom prst="rect">
            <a:avLst/>
          </a:prstGeom>
          <a:noFill/>
        </p:spPr>
        <p:txBody>
          <a:bodyPr wrap="square" rtlCol="0">
            <a:spAutoFit/>
          </a:bodyPr>
          <a:lstStyle/>
          <a:p>
            <a:pPr algn="ctr"/>
            <a:r>
              <a:rPr lang="en-GB" sz="1100" b="1" dirty="0">
                <a:latin typeface="Arial" panose="020B0604020202020204" pitchFamily="34" charset="0"/>
                <a:cs typeface="Arial" panose="020B0604020202020204" pitchFamily="34" charset="0"/>
              </a:rPr>
              <a:t>Power plant</a:t>
            </a:r>
          </a:p>
        </p:txBody>
      </p:sp>
    </p:spTree>
    <p:extLst>
      <p:ext uri="{BB962C8B-B14F-4D97-AF65-F5344CB8AC3E}">
        <p14:creationId xmlns:p14="http://schemas.microsoft.com/office/powerpoint/2010/main" val="36682314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3A8BC15-8209-8390-E549-A926CF63E42B}"/>
              </a:ext>
            </a:extLst>
          </p:cNvPr>
          <p:cNvSpPr txBox="1"/>
          <p:nvPr/>
        </p:nvSpPr>
        <p:spPr>
          <a:xfrm>
            <a:off x="413047" y="403979"/>
            <a:ext cx="11611805" cy="523220"/>
          </a:xfrm>
          <a:prstGeom prst="rect">
            <a:avLst/>
          </a:prstGeom>
          <a:noFill/>
        </p:spPr>
        <p:txBody>
          <a:bodyPr wrap="square">
            <a:spAutoFit/>
          </a:bodyPr>
          <a:lstStyle/>
          <a:p>
            <a:r>
              <a:rPr lang="fr-FR" sz="2800" b="1" dirty="0">
                <a:latin typeface="Arial" panose="020B0604020202020204" pitchFamily="34" charset="0"/>
                <a:cs typeface="Arial" panose="020B0604020202020204" pitchFamily="34" charset="0"/>
              </a:rPr>
              <a:t>Decision-making strategies in transmission networks </a:t>
            </a:r>
            <a:endParaRPr lang="en-GB" sz="2800" b="1"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67089B34-7F54-B470-F57B-0686DF12A2DA}"/>
              </a:ext>
            </a:extLst>
          </p:cNvPr>
          <p:cNvSpPr txBox="1"/>
          <p:nvPr/>
        </p:nvSpPr>
        <p:spPr>
          <a:xfrm>
            <a:off x="413046" y="2556689"/>
            <a:ext cx="5888694" cy="3508653"/>
          </a:xfrm>
          <a:prstGeom prst="rect">
            <a:avLst/>
          </a:prstGeom>
          <a:noFill/>
        </p:spPr>
        <p:txBody>
          <a:bodyPr wrap="square">
            <a:spAutoFit/>
          </a:bodyPr>
          <a:lstStyle/>
          <a:p>
            <a:pPr marL="0" indent="0" algn="just">
              <a:buNone/>
            </a:pPr>
            <a:r>
              <a:rPr lang="en-US" sz="2200" dirty="0">
                <a:latin typeface="Arial" panose="020B0604020202020204" pitchFamily="34" charset="0"/>
                <a:cs typeface="Arial" panose="020B0604020202020204" pitchFamily="34" charset="0"/>
              </a:rPr>
              <a:t>Power system control centres are where critical decisions to </a:t>
            </a:r>
            <a:r>
              <a:rPr lang="en-US" sz="2200" b="1" dirty="0">
                <a:latin typeface="Arial" panose="020B0604020202020204" pitchFamily="34" charset="0"/>
                <a:cs typeface="Arial" panose="020B0604020202020204" pitchFamily="34" charset="0"/>
              </a:rPr>
              <a:t>ensure the safe operation of the power system</a:t>
            </a:r>
            <a:r>
              <a:rPr lang="en-US" sz="2200" dirty="0">
                <a:latin typeface="Arial" panose="020B0604020202020204" pitchFamily="34" charset="0"/>
                <a:cs typeface="Arial" panose="020B0604020202020204" pitchFamily="34" charset="0"/>
              </a:rPr>
              <a:t> are made. Operators in these centres play a crucial role, especially in high-pressure situations.</a:t>
            </a:r>
          </a:p>
          <a:p>
            <a:pPr marL="0" indent="0" algn="just">
              <a:buNone/>
            </a:pPr>
            <a:endParaRPr lang="en-US" sz="2200" dirty="0">
              <a:latin typeface="Arial" panose="020B0604020202020204" pitchFamily="34" charset="0"/>
              <a:cs typeface="Arial" panose="020B0604020202020204" pitchFamily="34" charset="0"/>
            </a:endParaRPr>
          </a:p>
          <a:p>
            <a:pPr marL="0" indent="0" algn="just">
              <a:buNone/>
            </a:pPr>
            <a:r>
              <a:rPr lang="en-US" sz="2200" dirty="0">
                <a:latin typeface="Arial" panose="020B0604020202020204" pitchFamily="34" charset="0"/>
                <a:cs typeface="Arial" panose="020B0604020202020204" pitchFamily="34" charset="0"/>
              </a:rPr>
              <a:t>Poor decisions in control centres can be fatal, potentially leading to blackouts. Such failures may result in significant economic losses and can endanger lives!</a:t>
            </a:r>
            <a:endParaRPr lang="fr-FR" sz="220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BC8BD910-C20C-020A-301C-F46BCDAB88EF}"/>
              </a:ext>
            </a:extLst>
          </p:cNvPr>
          <p:cNvSpPr txBox="1"/>
          <p:nvPr/>
        </p:nvSpPr>
        <p:spPr>
          <a:xfrm>
            <a:off x="413046" y="1229560"/>
            <a:ext cx="11245553" cy="1107996"/>
          </a:xfrm>
          <a:prstGeom prst="rect">
            <a:avLst/>
          </a:prstGeom>
          <a:noFill/>
        </p:spPr>
        <p:txBody>
          <a:bodyPr wrap="square">
            <a:spAutoFit/>
          </a:bodyPr>
          <a:lstStyle/>
          <a:p>
            <a:pPr marL="0" indent="0" algn="just">
              <a:buNone/>
            </a:pPr>
            <a:r>
              <a:rPr lang="en-US" sz="2200" dirty="0">
                <a:latin typeface="Arial" panose="020B0604020202020204" pitchFamily="34" charset="0"/>
                <a:cs typeface="Arial" panose="020B0604020202020204" pitchFamily="34" charset="0"/>
              </a:rPr>
              <a:t>The transmission network covers various decision-making strategies occurring at different time scales, ranging from a few decades (investment policies) to a few milliseconds (e.g., protecting devices against short circuits).</a:t>
            </a:r>
          </a:p>
        </p:txBody>
      </p:sp>
      <p:pic>
        <p:nvPicPr>
          <p:cNvPr id="4" name="Picture 2" descr="No photo description available.">
            <a:extLst>
              <a:ext uri="{FF2B5EF4-FFF2-40B4-BE49-F238E27FC236}">
                <a16:creationId xmlns:a16="http://schemas.microsoft.com/office/drawing/2014/main" id="{830CC03A-D43B-F470-B0C2-C3B6FEEA36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00"/>
          <a:stretch/>
        </p:blipFill>
        <p:spPr bwMode="auto">
          <a:xfrm>
            <a:off x="6782698" y="2746766"/>
            <a:ext cx="4380602" cy="29405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EFF698A6-9ECF-9462-3B85-4585C668B388}"/>
              </a:ext>
            </a:extLst>
          </p:cNvPr>
          <p:cNvSpPr txBox="1"/>
          <p:nvPr/>
        </p:nvSpPr>
        <p:spPr>
          <a:xfrm>
            <a:off x="6586287" y="5781228"/>
            <a:ext cx="4773424" cy="584775"/>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A picture of the national control centre of RTE,</a:t>
            </a:r>
          </a:p>
          <a:p>
            <a:pPr algn="ctr"/>
            <a:r>
              <a:rPr lang="en-US" sz="1600" dirty="0">
                <a:latin typeface="Arial" panose="020B0604020202020204" pitchFamily="34" charset="0"/>
                <a:cs typeface="Arial" panose="020B0604020202020204" pitchFamily="34" charset="0"/>
              </a:rPr>
              <a:t>the French Transmission System Operator (TSO).</a:t>
            </a:r>
            <a:endParaRPr lang="en-BE" sz="1600" dirty="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F638AA41-073A-D8A5-0435-E6036EA78D46}"/>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37</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89956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181BFAE-3959-DA67-964A-421F7C4D83F9}"/>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latin typeface="Arial" panose="020B0604020202020204" pitchFamily="34" charset="0"/>
                <a:cs typeface="Arial" panose="020B0604020202020204" pitchFamily="34" charset="0"/>
              </a:rPr>
              <a:t>Machine learning in power system control centres</a:t>
            </a:r>
          </a:p>
        </p:txBody>
      </p:sp>
      <p:sp>
        <p:nvSpPr>
          <p:cNvPr id="5" name="ZoneTexte 4">
            <a:extLst>
              <a:ext uri="{FF2B5EF4-FFF2-40B4-BE49-F238E27FC236}">
                <a16:creationId xmlns:a16="http://schemas.microsoft.com/office/drawing/2014/main" id="{7ABAE171-4396-D522-83E0-EFB21FBF9CBC}"/>
              </a:ext>
            </a:extLst>
          </p:cNvPr>
          <p:cNvSpPr txBox="1"/>
          <p:nvPr/>
        </p:nvSpPr>
        <p:spPr>
          <a:xfrm>
            <a:off x="395748" y="1900496"/>
            <a:ext cx="11217132" cy="3477875"/>
          </a:xfrm>
          <a:prstGeom prst="rect">
            <a:avLst/>
          </a:prstGeom>
          <a:noFill/>
        </p:spPr>
        <p:txBody>
          <a:bodyPr wrap="square">
            <a:spAutoFit/>
          </a:bodyPr>
          <a:lstStyle/>
          <a:p>
            <a:pPr algn="just"/>
            <a:r>
              <a:rPr lang="en-GB" sz="2200" dirty="0">
                <a:latin typeface="Arial" panose="020B0604020202020204" pitchFamily="34" charset="0"/>
                <a:cs typeface="Arial" panose="020B0604020202020204" pitchFamily="34" charset="0"/>
              </a:rPr>
              <a:t>Resolution schemes for many decision-making strategies in control centres could involve ML techniques. A recurring issue with existing decision-making tools that rely on optimisation techniques is that </a:t>
            </a:r>
            <a:r>
              <a:rPr lang="en-GB" sz="2200" b="1" dirty="0">
                <a:latin typeface="Arial" panose="020B0604020202020204" pitchFamily="34" charset="0"/>
                <a:cs typeface="Arial" panose="020B0604020202020204" pitchFamily="34" charset="0"/>
              </a:rPr>
              <a:t>their computational complexity is often too high to generate </a:t>
            </a:r>
            <a:r>
              <a:rPr lang="fr-FR" sz="2200" b="1" dirty="0">
                <a:latin typeface="Arial" panose="020B0604020202020204" pitchFamily="34" charset="0"/>
                <a:cs typeface="Arial" panose="020B0604020202020204" pitchFamily="34" charset="0"/>
              </a:rPr>
              <a:t>the right decisions</a:t>
            </a:r>
            <a:r>
              <a:rPr lang="en-GB" sz="2200" dirty="0">
                <a:latin typeface="Arial" panose="020B0604020202020204" pitchFamily="34" charset="0"/>
                <a:cs typeface="Arial" panose="020B0604020202020204" pitchFamily="34" charset="0"/>
              </a:rPr>
              <a:t> </a:t>
            </a:r>
            <a:r>
              <a:rPr lang="fr-FR" sz="2200" b="1" dirty="0">
                <a:latin typeface="Arial" panose="020B0604020202020204" pitchFamily="34" charset="0"/>
                <a:cs typeface="Arial" panose="020B0604020202020204" pitchFamily="34" charset="0"/>
              </a:rPr>
              <a:t>fast enough </a:t>
            </a:r>
            <a:r>
              <a:rPr lang="en-GB" sz="2200" dirty="0">
                <a:latin typeface="Arial" panose="020B0604020202020204" pitchFamily="34" charset="0"/>
                <a:cs typeface="Arial" panose="020B0604020202020204" pitchFamily="34" charset="0"/>
              </a:rPr>
              <a:t>to handle critical situations (e.g., the trip of transmission lines, the disconnection of a large-scale wind farm).</a:t>
            </a:r>
          </a:p>
          <a:p>
            <a:pPr algn="just"/>
            <a:endParaRPr lang="en-GB" sz="2200" dirty="0">
              <a:latin typeface="Arial" panose="020B0604020202020204" pitchFamily="34" charset="0"/>
              <a:cs typeface="Arial" panose="020B0604020202020204" pitchFamily="34" charset="0"/>
            </a:endParaRPr>
          </a:p>
          <a:p>
            <a:pPr algn="just"/>
            <a:endParaRPr lang="en-GB" sz="2200" dirty="0">
              <a:latin typeface="Arial" panose="020B0604020202020204" pitchFamily="34" charset="0"/>
              <a:cs typeface="Arial" panose="020B0604020202020204" pitchFamily="34" charset="0"/>
            </a:endParaRPr>
          </a:p>
          <a:p>
            <a:pPr algn="just"/>
            <a:r>
              <a:rPr lang="en-GB" sz="2200" dirty="0">
                <a:latin typeface="Arial" panose="020B0604020202020204" pitchFamily="34" charset="0"/>
                <a:cs typeface="Arial" panose="020B0604020202020204" pitchFamily="34" charset="0"/>
              </a:rPr>
              <a:t>Researchers are exploring the use of </a:t>
            </a:r>
            <a:r>
              <a:rPr lang="en-GB" sz="2200" b="1" dirty="0">
                <a:latin typeface="Arial" panose="020B0604020202020204" pitchFamily="34" charset="0"/>
                <a:cs typeface="Arial" panose="020B0604020202020204" pitchFamily="34" charset="0"/>
              </a:rPr>
              <a:t>Deep Neural Networks (DNNs) </a:t>
            </a:r>
            <a:r>
              <a:rPr lang="en-GB" sz="2200" dirty="0">
                <a:latin typeface="Arial" panose="020B0604020202020204" pitchFamily="34" charset="0"/>
                <a:cs typeface="Arial" panose="020B0604020202020204" pitchFamily="34" charset="0"/>
              </a:rPr>
              <a:t>as alternatives to these optimisation programmes, aiming for quicker decision-making based on current conditions.</a:t>
            </a:r>
          </a:p>
        </p:txBody>
      </p:sp>
      <p:sp>
        <p:nvSpPr>
          <p:cNvPr id="2" name="Espace réservé du numéro de diapositive 1">
            <a:extLst>
              <a:ext uri="{FF2B5EF4-FFF2-40B4-BE49-F238E27FC236}">
                <a16:creationId xmlns:a16="http://schemas.microsoft.com/office/drawing/2014/main" id="{C9D54C0B-4A00-AB82-781F-3329B116E03C}"/>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38</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97946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731CDED5-1414-1873-70C7-389538488C95}"/>
              </a:ext>
            </a:extLst>
          </p:cNvPr>
          <p:cNvSpPr txBox="1"/>
          <p:nvPr/>
        </p:nvSpPr>
        <p:spPr>
          <a:xfrm>
            <a:off x="395748" y="1354706"/>
            <a:ext cx="11180302" cy="4847481"/>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In transmission networks, the static voltage control problem seeks to minimise voltage constraint violations by determining optimal controls (e.g., generator voltage setpoints, transformer ratios, shunt/self activations, line openings) for a given power network context.</a:t>
            </a:r>
          </a:p>
          <a:p>
            <a:pPr algn="just"/>
            <a:endParaRPr lang="en-US" sz="22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The main approach involves:</a:t>
            </a:r>
          </a:p>
          <a:p>
            <a:pPr algn="just"/>
            <a:endParaRPr lang="en-US" sz="800" dirty="0">
              <a:latin typeface="Arial" panose="020B0604020202020204" pitchFamily="34" charset="0"/>
              <a:cs typeface="Arial" panose="020B0604020202020204" pitchFamily="34" charset="0"/>
            </a:endParaRPr>
          </a:p>
          <a:p>
            <a:pPr marL="514350" indent="-514350" algn="just">
              <a:buAutoNum type="romanLcParenBoth"/>
            </a:pPr>
            <a:r>
              <a:rPr lang="en-US" sz="2200" dirty="0">
                <a:latin typeface="Arial" panose="020B0604020202020204" pitchFamily="34" charset="0"/>
                <a:cs typeface="Arial" panose="020B0604020202020204" pitchFamily="34" charset="0"/>
              </a:rPr>
              <a:t>Using a DNN to process the power network context as input and generate the control variables as output;</a:t>
            </a:r>
          </a:p>
          <a:p>
            <a:pPr marL="514350" indent="-514350" algn="just">
              <a:buAutoNum type="romanLcParenBoth"/>
            </a:pPr>
            <a:endParaRPr lang="en-US" sz="600" dirty="0">
              <a:latin typeface="Arial" panose="020B0604020202020204" pitchFamily="34" charset="0"/>
              <a:cs typeface="Arial" panose="020B0604020202020204" pitchFamily="34" charset="0"/>
            </a:endParaRPr>
          </a:p>
          <a:p>
            <a:pPr marL="514350" indent="-514350" algn="just">
              <a:buAutoNum type="romanLcParenBoth"/>
            </a:pPr>
            <a:r>
              <a:rPr lang="en-US" sz="2200" dirty="0">
                <a:latin typeface="Arial" panose="020B0604020202020204" pitchFamily="34" charset="0"/>
                <a:cs typeface="Arial" panose="020B0604020202020204" pitchFamily="34" charset="0"/>
              </a:rPr>
              <a:t>Training the DNN with the (RL) REINFORCE algorithm to avoid the need to solve   numerous optimisation problems, which would be required in a supervised learning   setting;</a:t>
            </a:r>
          </a:p>
          <a:p>
            <a:pPr marL="514350" indent="-514350" algn="just">
              <a:buAutoNum type="romanLcParenBoth"/>
            </a:pPr>
            <a:endParaRPr lang="en-US" sz="600" dirty="0">
              <a:latin typeface="Arial" panose="020B0604020202020204" pitchFamily="34" charset="0"/>
              <a:cs typeface="Arial" panose="020B0604020202020204" pitchFamily="34" charset="0"/>
            </a:endParaRPr>
          </a:p>
          <a:p>
            <a:pPr marL="514350" indent="-514350" algn="just">
              <a:buAutoNum type="romanLcParenBoth"/>
            </a:pPr>
            <a:r>
              <a:rPr lang="en-US" sz="2200" dirty="0">
                <a:latin typeface="Arial" panose="020B0604020202020204" pitchFamily="34" charset="0"/>
                <a:cs typeface="Arial" panose="020B0604020202020204" pitchFamily="34" charset="0"/>
              </a:rPr>
              <a:t>Implementing a Graph Neural Network (GNN) to effectively exploit the topology of the power network.</a:t>
            </a:r>
          </a:p>
        </p:txBody>
      </p:sp>
      <p:sp>
        <p:nvSpPr>
          <p:cNvPr id="9" name="Titre 1">
            <a:extLst>
              <a:ext uri="{FF2B5EF4-FFF2-40B4-BE49-F238E27FC236}">
                <a16:creationId xmlns:a16="http://schemas.microsoft.com/office/drawing/2014/main" id="{0D885DC2-EAF4-3FD4-8343-2B0CE43C88EA}"/>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latin typeface="Arial" panose="020B0604020202020204" pitchFamily="34" charset="0"/>
                <a:cs typeface="Arial" panose="020B0604020202020204" pitchFamily="34" charset="0"/>
              </a:rPr>
              <a:t>Deep Neural Networks for voltage control</a:t>
            </a:r>
          </a:p>
        </p:txBody>
      </p:sp>
      <p:sp>
        <p:nvSpPr>
          <p:cNvPr id="3" name="Espace réservé du numéro de diapositive 1">
            <a:extLst>
              <a:ext uri="{FF2B5EF4-FFF2-40B4-BE49-F238E27FC236}">
                <a16:creationId xmlns:a16="http://schemas.microsoft.com/office/drawing/2014/main" id="{D032724D-8F67-712E-2F21-E1DB52DEEC5E}"/>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39</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4225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B6B391E-43EF-1D31-EE7F-FF1E622C081D}"/>
              </a:ext>
            </a:extLst>
          </p:cNvPr>
          <p:cNvSpPr txBox="1"/>
          <p:nvPr/>
        </p:nvSpPr>
        <p:spPr>
          <a:xfrm>
            <a:off x="413047" y="403979"/>
            <a:ext cx="11474153" cy="523220"/>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(Near) optimal control policies for microgrids</a:t>
            </a:r>
          </a:p>
        </p:txBody>
      </p:sp>
      <p:sp>
        <p:nvSpPr>
          <p:cNvPr id="10" name="ZoneTexte 9">
            <a:extLst>
              <a:ext uri="{FF2B5EF4-FFF2-40B4-BE49-F238E27FC236}">
                <a16:creationId xmlns:a16="http://schemas.microsoft.com/office/drawing/2014/main" id="{D0149FC8-8AAD-D706-9942-E723BC5A9C37}"/>
              </a:ext>
            </a:extLst>
          </p:cNvPr>
          <p:cNvSpPr txBox="1"/>
          <p:nvPr/>
        </p:nvSpPr>
        <p:spPr>
          <a:xfrm>
            <a:off x="413047" y="1278337"/>
            <a:ext cx="10944077" cy="1107996"/>
          </a:xfrm>
          <a:prstGeom prst="rect">
            <a:avLst/>
          </a:prstGeom>
          <a:noFill/>
        </p:spPr>
        <p:txBody>
          <a:bodyPr wrap="square">
            <a:spAutoFit/>
          </a:bodyPr>
          <a:lstStyle/>
          <a:p>
            <a:pPr marL="0" indent="0" algn="just">
              <a:buNone/>
            </a:pPr>
            <a:r>
              <a:rPr lang="en-US" sz="2200" dirty="0">
                <a:latin typeface="Arial" panose="020B0604020202020204" pitchFamily="34" charset="0"/>
                <a:cs typeface="Arial" panose="020B0604020202020204" pitchFamily="34" charset="0"/>
              </a:rPr>
              <a:t>A microgrid is a system that includes one or more loads and one or more distributed energy resources (DERs</a:t>
            </a:r>
            <a:r>
              <a:rPr lang="en-US" sz="2200" dirty="0" smtClean="0">
                <a:latin typeface="Arial" panose="020B0604020202020204" pitchFamily="34" charset="0"/>
                <a:cs typeface="Arial" panose="020B0604020202020204" pitchFamily="34" charset="0"/>
              </a:rPr>
              <a:t>), which </a:t>
            </a:r>
            <a:r>
              <a:rPr lang="en-US" sz="2200" dirty="0">
                <a:latin typeface="Arial" panose="020B0604020202020204" pitchFamily="34" charset="0"/>
                <a:cs typeface="Arial" panose="020B0604020202020204" pitchFamily="34" charset="0"/>
              </a:rPr>
              <a:t>can operate in parallel with the broader electric network.</a:t>
            </a:r>
          </a:p>
        </p:txBody>
      </p:sp>
      <p:sp>
        <p:nvSpPr>
          <p:cNvPr id="2" name="Espace réservé du numéro de diapositive 1">
            <a:extLst>
              <a:ext uri="{FF2B5EF4-FFF2-40B4-BE49-F238E27FC236}">
                <a16:creationId xmlns:a16="http://schemas.microsoft.com/office/drawing/2014/main" id="{716CFB5F-7356-3DC6-ABD1-91EFC32E1BE5}"/>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4</a:t>
            </a:fld>
            <a:endParaRPr lang="en-GB" dirty="0">
              <a:solidFill>
                <a:schemeClr val="tx1"/>
              </a:solidFill>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C8E7BCE7-DF49-AF7D-9660-7E7DCA36CAB2}"/>
              </a:ext>
            </a:extLst>
          </p:cNvPr>
          <p:cNvSpPr txBox="1"/>
          <p:nvPr/>
        </p:nvSpPr>
        <p:spPr>
          <a:xfrm>
            <a:off x="1049569" y="3273002"/>
            <a:ext cx="4530246" cy="1785104"/>
          </a:xfrm>
          <a:prstGeom prst="rect">
            <a:avLst/>
          </a:prstGeom>
          <a:noFill/>
        </p:spPr>
        <p:txBody>
          <a:bodyPr wrap="square">
            <a:spAutoFit/>
          </a:bodyPr>
          <a:lstStyle/>
          <a:p>
            <a:pPr marL="0" indent="0" algn="ctr">
              <a:buNone/>
            </a:pPr>
            <a:r>
              <a:rPr lang="en-US" sz="2200" dirty="0">
                <a:latin typeface="Arial" panose="020B0604020202020204" pitchFamily="34" charset="0"/>
                <a:cs typeface="Arial" panose="020B0604020202020204" pitchFamily="34" charset="0"/>
              </a:rPr>
              <a:t>Let us consider the challenges related to the computation of (near) optimal policies</a:t>
            </a:r>
            <a:r>
              <a:rPr lang="en-US" sz="2200" b="1" dirty="0">
                <a:latin typeface="Arial" panose="020B0604020202020204" pitchFamily="34" charset="0"/>
                <a:cs typeface="Arial" panose="020B0604020202020204" pitchFamily="34" charset="0"/>
              </a:rPr>
              <a:t> for controlling microgrids* to minimise energy costs</a:t>
            </a:r>
            <a:r>
              <a:rPr lang="en-US" sz="2200" dirty="0">
                <a:latin typeface="Arial" panose="020B0604020202020204" pitchFamily="34" charset="0"/>
                <a:cs typeface="Arial" panose="020B0604020202020204" pitchFamily="34" charset="0"/>
              </a:rPr>
              <a:t>.</a:t>
            </a:r>
          </a:p>
        </p:txBody>
      </p:sp>
      <p:sp>
        <p:nvSpPr>
          <p:cNvPr id="13" name="Rectangle 12">
            <a:extLst>
              <a:ext uri="{FF2B5EF4-FFF2-40B4-BE49-F238E27FC236}">
                <a16:creationId xmlns:a16="http://schemas.microsoft.com/office/drawing/2014/main" id="{9F4CDA28-2ED4-BA21-5C9E-1EEC28DDFF40}"/>
              </a:ext>
            </a:extLst>
          </p:cNvPr>
          <p:cNvSpPr/>
          <p:nvPr/>
        </p:nvSpPr>
        <p:spPr>
          <a:xfrm>
            <a:off x="1049569" y="3044497"/>
            <a:ext cx="4530245" cy="227478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ZoneTexte 51">
            <a:extLst>
              <a:ext uri="{FF2B5EF4-FFF2-40B4-BE49-F238E27FC236}">
                <a16:creationId xmlns:a16="http://schemas.microsoft.com/office/drawing/2014/main" id="{A99E00D2-5F69-ACA9-22EF-1136C53F0ECF}"/>
              </a:ext>
            </a:extLst>
          </p:cNvPr>
          <p:cNvSpPr txBox="1"/>
          <p:nvPr/>
        </p:nvSpPr>
        <p:spPr>
          <a:xfrm>
            <a:off x="111421" y="6472248"/>
            <a:ext cx="8638987" cy="276999"/>
          </a:xfrm>
          <a:prstGeom prst="rect">
            <a:avLst/>
          </a:prstGeom>
          <a:noFill/>
        </p:spPr>
        <p:txBody>
          <a:bodyPr wrap="square">
            <a:spAutoFit/>
          </a:bodyPr>
          <a:lstStyle/>
          <a:p>
            <a:pPr algn="just"/>
            <a:r>
              <a:rPr lang="en-US" sz="1200" dirty="0">
                <a:latin typeface="Arial" panose="020B0604020202020204" pitchFamily="34" charset="0"/>
                <a:cs typeface="Arial" panose="020B0604020202020204" pitchFamily="34" charset="0"/>
              </a:rPr>
              <a:t>*We </a:t>
            </a:r>
            <a:r>
              <a:rPr lang="en-US" sz="1200" dirty="0" smtClean="0">
                <a:latin typeface="Arial" panose="020B0604020202020204" pitchFamily="34" charset="0"/>
                <a:cs typeface="Arial" panose="020B0604020202020204" pitchFamily="34" charset="0"/>
              </a:rPr>
              <a:t>focus in the following on </a:t>
            </a:r>
            <a:r>
              <a:rPr lang="en-US" sz="1200" dirty="0" err="1" smtClean="0">
                <a:latin typeface="Arial" panose="020B0604020202020204" pitchFamily="34" charset="0"/>
                <a:cs typeface="Arial" panose="020B0604020202020204" pitchFamily="34" charset="0"/>
              </a:rPr>
              <a:t>microgrids</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which are located in the European Union with its specific electricity market rules.</a:t>
            </a:r>
            <a:endParaRPr lang="en-GB" sz="1200" dirty="0"/>
          </a:p>
        </p:txBody>
      </p:sp>
      <p:pic>
        <p:nvPicPr>
          <p:cNvPr id="54" name="Image 53">
            <a:extLst>
              <a:ext uri="{FF2B5EF4-FFF2-40B4-BE49-F238E27FC236}">
                <a16:creationId xmlns:a16="http://schemas.microsoft.com/office/drawing/2014/main" id="{8D4E34FC-A021-DFF5-B8C3-50AE0E625868}"/>
              </a:ext>
            </a:extLst>
          </p:cNvPr>
          <p:cNvPicPr>
            <a:picLocks noChangeAspect="1"/>
          </p:cNvPicPr>
          <p:nvPr/>
        </p:nvPicPr>
        <p:blipFill>
          <a:blip r:embed="rId3"/>
          <a:stretch>
            <a:fillRect/>
          </a:stretch>
        </p:blipFill>
        <p:spPr>
          <a:xfrm>
            <a:off x="6472719" y="2472485"/>
            <a:ext cx="4368757" cy="3341599"/>
          </a:xfrm>
          <a:prstGeom prst="rect">
            <a:avLst/>
          </a:prstGeom>
        </p:spPr>
      </p:pic>
      <mc:AlternateContent xmlns:mc="http://schemas.openxmlformats.org/markup-compatibility/2006" xmlns:a14="http://schemas.microsoft.com/office/drawing/2010/main">
        <mc:Choice Requires="a14">
          <p:sp>
            <p:nvSpPr>
              <p:cNvPr id="55" name="ZoneTexte 54">
                <a:extLst>
                  <a:ext uri="{FF2B5EF4-FFF2-40B4-BE49-F238E27FC236}">
                    <a16:creationId xmlns:a16="http://schemas.microsoft.com/office/drawing/2014/main" id="{353F183C-2CB4-1B29-2C55-EF185C05D71D}"/>
                  </a:ext>
                </a:extLst>
              </p:cNvPr>
              <p:cNvSpPr txBox="1"/>
              <p:nvPr/>
            </p:nvSpPr>
            <p:spPr>
              <a:xfrm>
                <a:off x="8750408" y="4603214"/>
                <a:ext cx="1563768" cy="715581"/>
              </a:xfrm>
              <a:prstGeom prst="rect">
                <a:avLst/>
              </a:prstGeom>
              <a:solidFill>
                <a:schemeClr val="bg1"/>
              </a:solidFill>
            </p:spPr>
            <p:txBody>
              <a:bodyPr wrap="square">
                <a:spAutoFit/>
              </a:bodyPr>
              <a:lstStyle/>
              <a:p>
                <a:pPr algn="ctr"/>
                <a:r>
                  <a:rPr lang="en-GB" sz="1000" dirty="0">
                    <a:latin typeface="Arial" panose="020B0604020202020204" pitchFamily="34" charset="0"/>
                    <a:cs typeface="Arial" panose="020B0604020202020204" pitchFamily="34" charset="0"/>
                  </a:rPr>
                  <a:t>The policy</a:t>
                </a:r>
                <a:r>
                  <a:rPr lang="en-GB" sz="1000" dirty="0">
                    <a:solidFill>
                      <a:schemeClr val="tx1"/>
                    </a:solidFill>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can change the power setting of the battery </a:t>
                </a:r>
                <a:r>
                  <a:rPr lang="en-US" sz="1000" dirty="0">
                    <a:solidFill>
                      <a:srgbClr val="000000"/>
                    </a:solidFill>
                    <a:latin typeface="Arial" panose="020B0604020202020204" pitchFamily="34" charset="0"/>
                    <a:cs typeface="Arial" panose="020B0604020202020204" pitchFamily="34" charset="0"/>
                  </a:rPr>
                  <a:t>at the beginning of each market period </a:t>
                </a:r>
                <a14:m>
                  <m:oMath xmlns:m="http://schemas.openxmlformats.org/officeDocument/2006/math">
                    <m:r>
                      <a:rPr lang="en-US" sz="1000" i="1" dirty="0" smtClean="0">
                        <a:solidFill>
                          <a:srgbClr val="000000"/>
                        </a:solidFill>
                        <a:latin typeface="Cambria Math" panose="02040503050406030204" pitchFamily="18" charset="0"/>
                        <a:cs typeface="Arial" panose="020B0604020202020204" pitchFamily="34" charset="0"/>
                      </a:rPr>
                      <m:t>𝑡</m:t>
                    </m:r>
                  </m:oMath>
                </a14:m>
                <a:r>
                  <a:rPr lang="en-US" sz="1050" dirty="0">
                    <a:solidFill>
                      <a:srgbClr val="000000"/>
                    </a:solidFill>
                    <a:latin typeface="Arial" panose="020B0604020202020204" pitchFamily="34" charset="0"/>
                    <a:cs typeface="Arial" panose="020B0604020202020204" pitchFamily="34" charset="0"/>
                  </a:rPr>
                  <a:t>.</a:t>
                </a:r>
              </a:p>
            </p:txBody>
          </p:sp>
        </mc:Choice>
        <mc:Fallback xmlns="">
          <p:sp>
            <p:nvSpPr>
              <p:cNvPr id="55" name="ZoneTexte 54">
                <a:extLst>
                  <a:ext uri="{FF2B5EF4-FFF2-40B4-BE49-F238E27FC236}">
                    <a16:creationId xmlns:a16="http://schemas.microsoft.com/office/drawing/2014/main" id="{353F183C-2CB4-1B29-2C55-EF185C05D71D}"/>
                  </a:ext>
                </a:extLst>
              </p:cNvPr>
              <p:cNvSpPr txBox="1">
                <a:spLocks noRot="1" noChangeAspect="1" noMove="1" noResize="1" noEditPoints="1" noAdjustHandles="1" noChangeArrowheads="1" noChangeShapeType="1" noTextEdit="1"/>
              </p:cNvSpPr>
              <p:nvPr/>
            </p:nvSpPr>
            <p:spPr>
              <a:xfrm>
                <a:off x="8750408" y="4603214"/>
                <a:ext cx="1563768" cy="715581"/>
              </a:xfrm>
              <a:prstGeom prst="rect">
                <a:avLst/>
              </a:prstGeom>
              <a:blipFill>
                <a:blip r:embed="rId4"/>
                <a:stretch>
                  <a:fillRect b="-3390"/>
                </a:stretch>
              </a:blipFill>
            </p:spPr>
            <p:txBody>
              <a:bodyPr/>
              <a:lstStyle/>
              <a:p>
                <a:r>
                  <a:rPr lang="en-GB">
                    <a:noFill/>
                  </a:rPr>
                  <a:t> </a:t>
                </a:r>
              </a:p>
            </p:txBody>
          </p:sp>
        </mc:Fallback>
      </mc:AlternateContent>
    </p:spTree>
    <p:extLst>
      <p:ext uri="{BB962C8B-B14F-4D97-AF65-F5344CB8AC3E}">
        <p14:creationId xmlns:p14="http://schemas.microsoft.com/office/powerpoint/2010/main" val="1603541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F37238-DC7E-14F1-BC98-C350B35F5B62}"/>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latin typeface="Arial" panose="020B0604020202020204" pitchFamily="34" charset="0"/>
                <a:cs typeface="Arial" panose="020B0604020202020204" pitchFamily="34" charset="0"/>
              </a:rPr>
              <a:t>A little bit of mathematics behind the approach (1/2)​</a:t>
            </a: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B06A203F-C809-9E0A-D4E4-9D637CB8D658}"/>
                  </a:ext>
                </a:extLst>
              </p:cNvPr>
              <p:cNvSpPr txBox="1"/>
              <p:nvPr/>
            </p:nvSpPr>
            <p:spPr>
              <a:xfrm>
                <a:off x="5044501" y="2366810"/>
                <a:ext cx="2102997" cy="712439"/>
              </a:xfrm>
              <a:prstGeom prst="rect">
                <a:avLst/>
              </a:prstGeom>
              <a:noFill/>
            </p:spPr>
            <p:txBody>
              <a:bodyPr wrap="square">
                <a:spAutoFit/>
              </a:bodyPr>
              <a:lstStyle/>
              <a:p>
                <a:pPr marL="0" indent="0" algn="ctr">
                  <a:buNone/>
                </a:pPr>
                <a14:m>
                  <m:oMathPara xmlns:m="http://schemas.openxmlformats.org/officeDocument/2006/math">
                    <m:oMathParaPr>
                      <m:jc m:val="centerGroup"/>
                    </m:oMathParaPr>
                    <m:oMath xmlns:m="http://schemas.openxmlformats.org/officeDocument/2006/math">
                      <m:func>
                        <m:funcPr>
                          <m:ctrlPr>
                            <a:rPr lang="nl-BE" sz="2200" i="1" smtClean="0">
                              <a:latin typeface="Cambria Math" panose="02040503050406030204" pitchFamily="18" charset="0"/>
                            </a:rPr>
                          </m:ctrlPr>
                        </m:funcPr>
                        <m:fName>
                          <m:eqArr>
                            <m:eqArrPr>
                              <m:ctrlPr>
                                <a:rPr lang="nl-BE" sz="2200" i="1" smtClean="0">
                                  <a:latin typeface="Cambria Math" panose="02040503050406030204" pitchFamily="18" charset="0"/>
                                </a:rPr>
                              </m:ctrlPr>
                            </m:eqArrPr>
                            <m:e>
                              <m:r>
                                <m:rPr>
                                  <m:sty m:val="p"/>
                                </m:rPr>
                                <a:rPr lang="nl-BE" sz="2200" b="0" i="0" smtClean="0">
                                  <a:latin typeface="Cambria Math" panose="02040503050406030204" pitchFamily="18" charset="0"/>
                                </a:rPr>
                                <m:t>min</m:t>
                              </m:r>
                            </m:e>
                            <m:e>
                              <m:r>
                                <a:rPr lang="nl-BE" sz="2200" b="0" i="1" smtClean="0">
                                  <a:latin typeface="Cambria Math" panose="02040503050406030204" pitchFamily="18" charset="0"/>
                                </a:rPr>
                                <m:t>𝑦</m:t>
                              </m:r>
                              <m:r>
                                <a:rPr lang="nl-BE" sz="2200" b="0" i="1" smtClean="0">
                                  <a:latin typeface="Cambria Math" panose="02040503050406030204" pitchFamily="18" charset="0"/>
                                </a:rPr>
                                <m:t>∈</m:t>
                              </m:r>
                              <m:r>
                                <a:rPr lang="nl-BE" sz="2200" b="0" i="1" smtClean="0">
                                  <a:latin typeface="Cambria Math" panose="02040503050406030204" pitchFamily="18" charset="0"/>
                                  <a:ea typeface="Cambria Math" panose="02040503050406030204" pitchFamily="18" charset="0"/>
                                </a:rPr>
                                <m:t>𝒴</m:t>
                              </m:r>
                              <m:r>
                                <a:rPr lang="nl-BE" sz="2200" b="0" i="1" smtClean="0">
                                  <a:latin typeface="Cambria Math" panose="02040503050406030204" pitchFamily="18" charset="0"/>
                                  <a:ea typeface="Cambria Math" panose="02040503050406030204" pitchFamily="18" charset="0"/>
                                </a:rPr>
                                <m:t>(</m:t>
                              </m:r>
                              <m:r>
                                <a:rPr lang="nl-BE" sz="2200" b="0" i="1" smtClean="0">
                                  <a:latin typeface="Cambria Math" panose="02040503050406030204" pitchFamily="18" charset="0"/>
                                  <a:ea typeface="Cambria Math" panose="02040503050406030204" pitchFamily="18" charset="0"/>
                                </a:rPr>
                                <m:t>𝑥</m:t>
                              </m:r>
                              <m:r>
                                <a:rPr lang="nl-BE" sz="2200" b="0" i="1" smtClean="0">
                                  <a:latin typeface="Cambria Math" panose="02040503050406030204" pitchFamily="18" charset="0"/>
                                  <a:ea typeface="Cambria Math" panose="02040503050406030204" pitchFamily="18" charset="0"/>
                                </a:rPr>
                                <m:t>)</m:t>
                              </m:r>
                            </m:e>
                          </m:eqArr>
                          <m:r>
                            <a:rPr lang="nl-BE" sz="2200" b="0" i="1" smtClean="0">
                              <a:latin typeface="Cambria Math" panose="02040503050406030204" pitchFamily="18" charset="0"/>
                            </a:rPr>
                            <m:t> </m:t>
                          </m:r>
                        </m:fName>
                        <m:e>
                          <m:r>
                            <a:rPr lang="nl-BE" sz="2200" b="0" i="1" smtClean="0">
                              <a:latin typeface="Cambria Math" panose="02040503050406030204" pitchFamily="18" charset="0"/>
                            </a:rPr>
                            <m:t>𝑓</m:t>
                          </m:r>
                          <m:r>
                            <a:rPr lang="nl-BE" sz="2200" b="0" i="1" smtClean="0">
                              <a:latin typeface="Cambria Math" panose="02040503050406030204" pitchFamily="18" charset="0"/>
                            </a:rPr>
                            <m:t>(</m:t>
                          </m:r>
                          <m:r>
                            <a:rPr lang="nl-BE" sz="2200" b="0" i="1" smtClean="0">
                              <a:latin typeface="Cambria Math" panose="02040503050406030204" pitchFamily="18" charset="0"/>
                            </a:rPr>
                            <m:t>𝑦</m:t>
                          </m:r>
                          <m:r>
                            <a:rPr lang="fr-BE" sz="2200" b="0" i="1" smtClean="0">
                              <a:latin typeface="Cambria Math" panose="02040503050406030204" pitchFamily="18" charset="0"/>
                            </a:rPr>
                            <m:t>,</m:t>
                          </m:r>
                          <m:r>
                            <a:rPr lang="nl-BE" sz="2200" b="0" i="1" smtClean="0">
                              <a:latin typeface="Cambria Math" panose="02040503050406030204" pitchFamily="18" charset="0"/>
                            </a:rPr>
                            <m:t>𝑥</m:t>
                          </m:r>
                          <m:r>
                            <a:rPr lang="nl-BE" sz="2200" b="0" i="1" smtClean="0">
                              <a:latin typeface="Cambria Math" panose="02040503050406030204" pitchFamily="18" charset="0"/>
                            </a:rPr>
                            <m:t>)</m:t>
                          </m:r>
                        </m:e>
                      </m:func>
                    </m:oMath>
                  </m:oMathPara>
                </a14:m>
                <a:endParaRPr lang="fr-FR" sz="2200" dirty="0">
                  <a:latin typeface="Arial" panose="020B0604020202020204" pitchFamily="34" charset="0"/>
                  <a:cs typeface="Arial" panose="020B0604020202020204" pitchFamily="34" charset="0"/>
                </a:endParaRPr>
              </a:p>
            </p:txBody>
          </p:sp>
        </mc:Choice>
        <mc:Fallback xmlns="">
          <p:sp>
            <p:nvSpPr>
              <p:cNvPr id="9" name="ZoneTexte 8">
                <a:extLst>
                  <a:ext uri="{FF2B5EF4-FFF2-40B4-BE49-F238E27FC236}">
                    <a16:creationId xmlns:a16="http://schemas.microsoft.com/office/drawing/2014/main" id="{B06A203F-C809-9E0A-D4E4-9D637CB8D658}"/>
                  </a:ext>
                </a:extLst>
              </p:cNvPr>
              <p:cNvSpPr txBox="1">
                <a:spLocks noRot="1" noChangeAspect="1" noMove="1" noResize="1" noEditPoints="1" noAdjustHandles="1" noChangeArrowheads="1" noChangeShapeType="1" noTextEdit="1"/>
              </p:cNvSpPr>
              <p:nvPr/>
            </p:nvSpPr>
            <p:spPr>
              <a:xfrm>
                <a:off x="5044501" y="2366810"/>
                <a:ext cx="2102997" cy="712439"/>
              </a:xfrm>
              <a:prstGeom prst="rect">
                <a:avLst/>
              </a:prstGeom>
              <a:blipFill>
                <a:blip r:embed="rId2"/>
                <a:stretch>
                  <a:fillRect/>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B9311716-7120-ABDA-6689-B504D77AEC9B}"/>
              </a:ext>
            </a:extLst>
          </p:cNvPr>
          <p:cNvSpPr/>
          <p:nvPr/>
        </p:nvSpPr>
        <p:spPr>
          <a:xfrm>
            <a:off x="4386324" y="2194308"/>
            <a:ext cx="3419352" cy="10574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6F0B5550-3DCE-BF12-E59E-8F8AE46FC8D1}"/>
                  </a:ext>
                </a:extLst>
              </p:cNvPr>
              <p:cNvSpPr txBox="1"/>
              <p:nvPr/>
            </p:nvSpPr>
            <p:spPr>
              <a:xfrm>
                <a:off x="395747" y="3516588"/>
                <a:ext cx="9418812" cy="430887"/>
              </a:xfrm>
              <a:prstGeom prst="rect">
                <a:avLst/>
              </a:prstGeom>
              <a:noFill/>
            </p:spPr>
            <p:txBody>
              <a:bodyPr wrap="square">
                <a:spAutoFit/>
              </a:bodyPr>
              <a:lstStyle/>
              <a:p>
                <a:pPr algn="just"/>
                <a:r>
                  <a:rPr lang="nl-BE" sz="2200" dirty="0">
                    <a:latin typeface="Arial" panose="020B0604020202020204" pitchFamily="34" charset="0"/>
                    <a:cs typeface="Arial" panose="020B0604020202020204" pitchFamily="34" charset="0"/>
                  </a:rPr>
                  <a:t>where </a:t>
                </a:r>
                <a:r>
                  <a:rPr lang="fr-FR" sz="2200" dirty="0">
                    <a:latin typeface="Arial" panose="020B0604020202020204" pitchFamily="34" charset="0"/>
                    <a:cs typeface="Arial" panose="020B0604020202020204" pitchFamily="34" charset="0"/>
                  </a:rPr>
                  <a:t>the context </a:t>
                </a:r>
                <a14:m>
                  <m:oMath xmlns:m="http://schemas.openxmlformats.org/officeDocument/2006/math">
                    <m:r>
                      <a:rPr lang="nl-BE" sz="2200" i="1">
                        <a:latin typeface="Cambria Math" panose="02040503050406030204" pitchFamily="18" charset="0"/>
                      </a:rPr>
                      <m:t>𝑥</m:t>
                    </m:r>
                    <m:r>
                      <a:rPr lang="nl-BE" sz="2200" i="1">
                        <a:latin typeface="Cambria Math" panose="02040503050406030204" pitchFamily="18" charset="0"/>
                      </a:rPr>
                      <m:t> </m:t>
                    </m:r>
                  </m:oMath>
                </a14:m>
                <a:r>
                  <a:rPr lang="fr-FR" sz="2200" dirty="0">
                    <a:latin typeface="Arial" panose="020B0604020202020204" pitchFamily="34" charset="0"/>
                    <a:cs typeface="Arial" panose="020B0604020202020204" pitchFamily="34" charset="0"/>
                  </a:rPr>
                  <a:t>and the controls </a:t>
                </a:r>
                <a14:m>
                  <m:oMath xmlns:m="http://schemas.openxmlformats.org/officeDocument/2006/math">
                    <m:r>
                      <a:rPr lang="nl-BE" sz="2200" i="1">
                        <a:latin typeface="Cambria Math" panose="02040503050406030204" pitchFamily="18" charset="0"/>
                      </a:rPr>
                      <m:t>𝑦</m:t>
                    </m:r>
                    <m:r>
                      <a:rPr lang="nl-BE" sz="2200" i="1">
                        <a:latin typeface="Cambria Math" panose="02040503050406030204" pitchFamily="18" charset="0"/>
                      </a:rPr>
                      <m:t> </m:t>
                    </m:r>
                  </m:oMath>
                </a14:m>
                <a:r>
                  <a:rPr lang="fr-FR" sz="2200" dirty="0">
                    <a:latin typeface="Arial" panose="020B0604020202020204" pitchFamily="34" charset="0"/>
                    <a:cs typeface="Arial" panose="020B0604020202020204" pitchFamily="34" charset="0"/>
                  </a:rPr>
                  <a:t>are structured as a graph.</a:t>
                </a:r>
              </a:p>
            </p:txBody>
          </p:sp>
        </mc:Choice>
        <mc:Fallback xmlns="">
          <p:sp>
            <p:nvSpPr>
              <p:cNvPr id="13" name="ZoneTexte 12">
                <a:extLst>
                  <a:ext uri="{FF2B5EF4-FFF2-40B4-BE49-F238E27FC236}">
                    <a16:creationId xmlns:a16="http://schemas.microsoft.com/office/drawing/2014/main" id="{6F0B5550-3DCE-BF12-E59E-8F8AE46FC8D1}"/>
                  </a:ext>
                </a:extLst>
              </p:cNvPr>
              <p:cNvSpPr txBox="1">
                <a:spLocks noRot="1" noChangeAspect="1" noMove="1" noResize="1" noEditPoints="1" noAdjustHandles="1" noChangeArrowheads="1" noChangeShapeType="1" noTextEdit="1"/>
              </p:cNvSpPr>
              <p:nvPr/>
            </p:nvSpPr>
            <p:spPr>
              <a:xfrm>
                <a:off x="395747" y="3516588"/>
                <a:ext cx="9418812" cy="430887"/>
              </a:xfrm>
              <a:prstGeom prst="rect">
                <a:avLst/>
              </a:prstGeom>
              <a:blipFill>
                <a:blip r:embed="rId3"/>
                <a:stretch>
                  <a:fillRect l="-841" t="-8451" b="-2816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AAACA234-7E2A-684C-3652-B7D4ABDB5C6F}"/>
                  </a:ext>
                </a:extLst>
              </p:cNvPr>
              <p:cNvSpPr txBox="1"/>
              <p:nvPr/>
            </p:nvSpPr>
            <p:spPr>
              <a:xfrm>
                <a:off x="395748" y="4212311"/>
                <a:ext cx="11186652" cy="2192908"/>
              </a:xfrm>
              <a:prstGeom prst="rect">
                <a:avLst/>
              </a:prstGeom>
              <a:noFill/>
            </p:spPr>
            <p:txBody>
              <a:bodyPr wrap="square">
                <a:spAutoFit/>
              </a:bodyPr>
              <a:lstStyle/>
              <a:p>
                <a:pPr marL="228600" marR="0" lvl="0" indent="-22860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fr-FR" sz="1050" dirty="0">
                  <a:latin typeface="Arial" panose="020B0604020202020204" pitchFamily="34" charset="0"/>
                  <a:cs typeface="Arial" panose="020B0604020202020204" pitchFamily="34" charset="0"/>
                </a:endParaRPr>
              </a:p>
              <a:p>
                <a:pPr algn="just"/>
                <a:r>
                  <a:rPr lang="nl-BE" sz="2200" b="0" dirty="0">
                    <a:latin typeface="Arial" panose="020B0604020202020204" pitchFamily="34" charset="0"/>
                    <a:cs typeface="Arial" panose="020B0604020202020204" pitchFamily="34" charset="0"/>
                  </a:rPr>
                  <a:t>The function </a:t>
                </a:r>
                <a14:m>
                  <m:oMath xmlns:m="http://schemas.openxmlformats.org/officeDocument/2006/math">
                    <m:r>
                      <a:rPr lang="nl-BE" sz="2200" b="0" i="1" smtClean="0">
                        <a:latin typeface="Cambria Math" panose="02040503050406030204" pitchFamily="18" charset="0"/>
                      </a:rPr>
                      <m:t>𝑓</m:t>
                    </m:r>
                  </m:oMath>
                </a14:m>
                <a:r>
                  <a:rPr lang="fr-FR" sz="2200" dirty="0">
                    <a:latin typeface="Arial" panose="020B0604020202020204" pitchFamily="34" charset="0"/>
                    <a:cs typeface="Arial" panose="020B0604020202020204" pitchFamily="34" charset="0"/>
                  </a:rPr>
                  <a:t> </a:t>
                </a:r>
                <a:r>
                  <a:rPr lang="en-GB" sz="2200" dirty="0">
                    <a:latin typeface="Arial" panose="020B0604020202020204" pitchFamily="34" charset="0"/>
                    <a:ea typeface="+mn-lt"/>
                    <a:cs typeface="Arial" panose="020B0604020202020204" pitchFamily="34" charset="0"/>
                  </a:rPr>
                  <a:t>is considered as a </a:t>
                </a:r>
                <a:r>
                  <a:rPr lang="en-GB" sz="2200" b="1" dirty="0">
                    <a:latin typeface="Arial" panose="020B0604020202020204" pitchFamily="34" charset="0"/>
                    <a:ea typeface="+mn-lt"/>
                    <a:cs typeface="Arial" panose="020B0604020202020204" pitchFamily="34" charset="0"/>
                  </a:rPr>
                  <a:t>black-box function </a:t>
                </a:r>
                <a:r>
                  <a:rPr lang="en-GB" sz="2200" dirty="0">
                    <a:latin typeface="Arial" panose="020B0604020202020204" pitchFamily="34" charset="0"/>
                    <a:ea typeface="+mn-lt"/>
                    <a:cs typeface="Arial" panose="020B0604020202020204" pitchFamily="34" charset="0"/>
                  </a:rPr>
                  <a:t>and may </a:t>
                </a:r>
                <a:r>
                  <a:rPr lang="en-GB" sz="2200" b="1" dirty="0">
                    <a:latin typeface="Arial" panose="020B0604020202020204" pitchFamily="34" charset="0"/>
                    <a:ea typeface="+mn-lt"/>
                    <a:cs typeface="Arial" panose="020B0604020202020204" pitchFamily="34" charset="0"/>
                  </a:rPr>
                  <a:t>not</a:t>
                </a:r>
                <a:r>
                  <a:rPr lang="en-GB" sz="2200" dirty="0">
                    <a:latin typeface="Arial" panose="020B0604020202020204" pitchFamily="34" charset="0"/>
                    <a:ea typeface="+mn-lt"/>
                    <a:cs typeface="Arial" panose="020B0604020202020204" pitchFamily="34" charset="0"/>
                  </a:rPr>
                  <a:t> be </a:t>
                </a:r>
                <a:r>
                  <a:rPr lang="en-GB" sz="2200" b="1" dirty="0">
                    <a:latin typeface="Arial" panose="020B0604020202020204" pitchFamily="34" charset="0"/>
                    <a:ea typeface="+mn-lt"/>
                    <a:cs typeface="Arial" panose="020B0604020202020204" pitchFamily="34" charset="0"/>
                  </a:rPr>
                  <a:t>differentiable</a:t>
                </a:r>
                <a:r>
                  <a:rPr lang="en-GB" sz="2200" dirty="0">
                    <a:latin typeface="Arial" panose="020B0604020202020204" pitchFamily="34" charset="0"/>
                    <a:ea typeface="+mn-lt"/>
                    <a:cs typeface="Arial" panose="020B0604020202020204" pitchFamily="34" charset="0"/>
                  </a:rPr>
                  <a:t> due to discontinuities in the underlying power network simulator. It also encodes or penalises the constraints.</a:t>
                </a:r>
              </a:p>
              <a:p>
                <a:pPr algn="just"/>
                <a:endParaRPr lang="en-GB" sz="1200" dirty="0">
                  <a:latin typeface="Arial" panose="020B0604020202020204" pitchFamily="34" charset="0"/>
                  <a:ea typeface="+mn-lt"/>
                  <a:cs typeface="Arial" panose="020B0604020202020204" pitchFamily="34" charset="0"/>
                </a:endParaRPr>
              </a:p>
              <a:p>
                <a:pPr algn="just"/>
                <a:r>
                  <a:rPr lang="en-GB" sz="2200" dirty="0">
                    <a:latin typeface="Arial" panose="020B0604020202020204" pitchFamily="34" charset="0"/>
                    <a:ea typeface="+mn-lt"/>
                    <a:cs typeface="Arial" panose="020B0604020202020204" pitchFamily="34" charset="0"/>
                  </a:rPr>
                  <a:t>The actions </a:t>
                </a:r>
                <a14:m>
                  <m:oMath xmlns:m="http://schemas.openxmlformats.org/officeDocument/2006/math">
                    <m:r>
                      <a:rPr lang="nl-BE" sz="2200" b="0" i="1" smtClean="0">
                        <a:latin typeface="Cambria Math" panose="02040503050406030204" pitchFamily="18" charset="0"/>
                      </a:rPr>
                      <m:t>𝑦</m:t>
                    </m:r>
                  </m:oMath>
                </a14:m>
                <a:r>
                  <a:rPr lang="fr-FR" sz="2200" dirty="0">
                    <a:latin typeface="Arial" panose="020B0604020202020204" pitchFamily="34" charset="0"/>
                    <a:cs typeface="Arial" panose="020B0604020202020204" pitchFamily="34" charset="0"/>
                  </a:rPr>
                  <a:t> can be </a:t>
                </a:r>
                <a:r>
                  <a:rPr lang="fr-FR" sz="2200" b="1" dirty="0">
                    <a:latin typeface="Arial" panose="020B0604020202020204" pitchFamily="34" charset="0"/>
                    <a:cs typeface="Arial" panose="020B0604020202020204" pitchFamily="34" charset="0"/>
                  </a:rPr>
                  <a:t>high-dimensional</a:t>
                </a:r>
                <a:r>
                  <a:rPr lang="fr-FR" sz="2200" dirty="0">
                    <a:latin typeface="Arial" panose="020B0604020202020204" pitchFamily="34" charset="0"/>
                    <a:cs typeface="Arial" panose="020B0604020202020204" pitchFamily="34" charset="0"/>
                  </a:rPr>
                  <a:t>,</a:t>
                </a:r>
                <a:r>
                  <a:rPr lang="fr-FR" sz="2200" b="1" dirty="0">
                    <a:latin typeface="Arial" panose="020B0604020202020204" pitchFamily="34" charset="0"/>
                    <a:cs typeface="Arial" panose="020B0604020202020204" pitchFamily="34" charset="0"/>
                  </a:rPr>
                  <a:t> </a:t>
                </a:r>
                <a:r>
                  <a:rPr lang="fr-FR" sz="2200" dirty="0">
                    <a:latin typeface="Arial" panose="020B0604020202020204" pitchFamily="34" charset="0"/>
                    <a:cs typeface="Arial" panose="020B0604020202020204" pitchFamily="34" charset="0"/>
                  </a:rPr>
                  <a:t>and the</a:t>
                </a:r>
                <a:r>
                  <a:rPr lang="nl-BE" sz="2200" dirty="0">
                    <a:latin typeface="Arial" panose="020B0604020202020204" pitchFamily="34" charset="0"/>
                    <a:cs typeface="Arial" panose="020B0604020202020204" pitchFamily="34" charset="0"/>
                  </a:rPr>
                  <a:t> available controls </a:t>
                </a:r>
                <a14:m>
                  <m:oMath xmlns:m="http://schemas.openxmlformats.org/officeDocument/2006/math">
                    <m:r>
                      <a:rPr lang="nl-BE" sz="2200" b="0" i="1" smtClean="0">
                        <a:latin typeface="Cambria Math" panose="02040503050406030204" pitchFamily="18" charset="0"/>
                        <a:ea typeface="Cambria Math" panose="02040503050406030204" pitchFamily="18" charset="0"/>
                      </a:rPr>
                      <m:t>𝒴</m:t>
                    </m:r>
                  </m:oMath>
                </a14:m>
                <a:r>
                  <a:rPr lang="nl-BE" sz="2200" dirty="0">
                    <a:latin typeface="Arial" panose="020B0604020202020204" pitchFamily="34" charset="0"/>
                    <a:cs typeface="Arial" panose="020B0604020202020204" pitchFamily="34" charset="0"/>
                  </a:rPr>
                  <a:t> depend on the context </a:t>
                </a:r>
                <a14:m>
                  <m:oMath xmlns:m="http://schemas.openxmlformats.org/officeDocument/2006/math">
                    <m:r>
                      <a:rPr lang="nl-BE" sz="2200" b="0" i="1" smtClean="0">
                        <a:latin typeface="Cambria Math" panose="02040503050406030204" pitchFamily="18" charset="0"/>
                      </a:rPr>
                      <m:t>𝑥</m:t>
                    </m:r>
                  </m:oMath>
                </a14:m>
                <a:r>
                  <a:rPr lang="fr-FR" sz="2200" dirty="0">
                    <a:latin typeface="Arial" panose="020B0604020202020204" pitchFamily="34" charset="0"/>
                    <a:cs typeface="Arial" panose="020B0604020202020204" pitchFamily="34" charset="0"/>
                  </a:rPr>
                  <a:t>.</a:t>
                </a:r>
              </a:p>
            </p:txBody>
          </p:sp>
        </mc:Choice>
        <mc:Fallback xmlns="">
          <p:sp>
            <p:nvSpPr>
              <p:cNvPr id="14" name="ZoneTexte 13">
                <a:extLst>
                  <a:ext uri="{FF2B5EF4-FFF2-40B4-BE49-F238E27FC236}">
                    <a16:creationId xmlns:a16="http://schemas.microsoft.com/office/drawing/2014/main" id="{AAACA234-7E2A-684C-3652-B7D4ABDB5C6F}"/>
                  </a:ext>
                </a:extLst>
              </p:cNvPr>
              <p:cNvSpPr txBox="1">
                <a:spLocks noRot="1" noChangeAspect="1" noMove="1" noResize="1" noEditPoints="1" noAdjustHandles="1" noChangeArrowheads="1" noChangeShapeType="1" noTextEdit="1"/>
              </p:cNvSpPr>
              <p:nvPr/>
            </p:nvSpPr>
            <p:spPr>
              <a:xfrm>
                <a:off x="395748" y="4212311"/>
                <a:ext cx="11186652" cy="2192908"/>
              </a:xfrm>
              <a:prstGeom prst="rect">
                <a:avLst/>
              </a:prstGeom>
              <a:blipFill>
                <a:blip r:embed="rId4"/>
                <a:stretch>
                  <a:fillRect l="-708" r="-708" b="-1944"/>
                </a:stretch>
              </a:blipFill>
            </p:spPr>
            <p:txBody>
              <a:bodyPr/>
              <a:lstStyle/>
              <a:p>
                <a:r>
                  <a:rPr lang="en-GB">
                    <a:noFill/>
                  </a:rPr>
                  <a:t> </a:t>
                </a:r>
              </a:p>
            </p:txBody>
          </p:sp>
        </mc:Fallback>
      </mc:AlternateContent>
      <p:sp>
        <p:nvSpPr>
          <p:cNvPr id="3" name="Espace réservé du numéro de diapositive 1">
            <a:extLst>
              <a:ext uri="{FF2B5EF4-FFF2-40B4-BE49-F238E27FC236}">
                <a16:creationId xmlns:a16="http://schemas.microsoft.com/office/drawing/2014/main" id="{CB84955E-2D22-E78B-2C99-EEB3060507C5}"/>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40</a:t>
            </a:fld>
            <a:endParaRPr lang="en-GB" dirty="0">
              <a:solidFill>
                <a:schemeClr val="tx1"/>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67222EB0-B2D0-ACAE-6A09-6CBB562BA30E}"/>
              </a:ext>
            </a:extLst>
          </p:cNvPr>
          <p:cNvSpPr txBox="1"/>
          <p:nvPr/>
        </p:nvSpPr>
        <p:spPr>
          <a:xfrm>
            <a:off x="395747" y="1155639"/>
            <a:ext cx="11186651" cy="769441"/>
          </a:xfrm>
          <a:prstGeom prst="rect">
            <a:avLst/>
          </a:prstGeom>
          <a:noFill/>
        </p:spPr>
        <p:txBody>
          <a:bodyPr wrap="square" rtlCol="0">
            <a:spAutoFit/>
          </a:bodyPr>
          <a:lstStyle/>
          <a:p>
            <a:pPr algn="just"/>
            <a:r>
              <a:rPr lang="en-GB" sz="2200" dirty="0">
                <a:latin typeface="Arial" panose="020B0604020202020204" pitchFamily="34" charset="0"/>
                <a:cs typeface="Arial" panose="020B0604020202020204" pitchFamily="34" charset="0"/>
              </a:rPr>
              <a:t>The static voltage control problem in transmission networks can be expressed as the following parametric optimisation problem: </a:t>
            </a:r>
          </a:p>
        </p:txBody>
      </p:sp>
    </p:spTree>
    <p:extLst>
      <p:ext uri="{BB962C8B-B14F-4D97-AF65-F5344CB8AC3E}">
        <p14:creationId xmlns:p14="http://schemas.microsoft.com/office/powerpoint/2010/main" val="35505914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CE1E4B33-CEEF-7B63-3575-8B2AD4B192D5}"/>
                  </a:ext>
                </a:extLst>
              </p:cNvPr>
              <p:cNvSpPr txBox="1"/>
              <p:nvPr/>
            </p:nvSpPr>
            <p:spPr>
              <a:xfrm>
                <a:off x="395748" y="1392357"/>
                <a:ext cx="6366898" cy="4832092"/>
              </a:xfrm>
              <a:prstGeom prst="rect">
                <a:avLst/>
              </a:prstGeom>
              <a:noFill/>
            </p:spPr>
            <p:txBody>
              <a:bodyPr wrap="square">
                <a:spAutoFit/>
              </a:bodyPr>
              <a:lstStyle/>
              <a:p>
                <a:pPr marL="0" indent="0" algn="just">
                  <a:buNone/>
                </a:pPr>
                <a:r>
                  <a:rPr lang="en-US" sz="2200" dirty="0" smtClean="0">
                    <a:latin typeface="Arial" panose="020B0604020202020204" pitchFamily="34" charset="0"/>
                    <a:cs typeface="Arial" panose="020B0604020202020204" pitchFamily="34" charset="0"/>
                  </a:rPr>
                  <a:t>The approach learns a neural network that maps the context of a power network to control variables</a:t>
                </a:r>
                <a14:m>
                  <m:oMath xmlns:m="http://schemas.openxmlformats.org/officeDocument/2006/math">
                    <m:sSub>
                      <m:sSubPr>
                        <m:ctrlPr>
                          <a:rPr lang="nl-BE" sz="2200" b="1" i="1" smtClean="0">
                            <a:effectLst/>
                            <a:latin typeface="Cambria Math" panose="02040503050406030204" pitchFamily="18" charset="0"/>
                          </a:rPr>
                        </m:ctrlPr>
                      </m:sSubPr>
                      <m:e>
                        <m:r>
                          <a:rPr lang="nl-BE" sz="2200" b="1" i="1" smtClean="0">
                            <a:effectLst/>
                            <a:latin typeface="Cambria Math" panose="02040503050406030204" pitchFamily="18" charset="0"/>
                          </a:rPr>
                          <m:t> </m:t>
                        </m:r>
                        <m:r>
                          <a:rPr lang="nl-BE" sz="2200" b="1" i="1" smtClean="0">
                            <a:effectLst/>
                            <a:latin typeface="Cambria Math" panose="02040503050406030204" pitchFamily="18" charset="0"/>
                          </a:rPr>
                          <m:t>𝒚</m:t>
                        </m:r>
                      </m:e>
                      <m:sub>
                        <m:r>
                          <a:rPr lang="nl-BE" sz="2200" b="1" i="1" smtClean="0">
                            <a:effectLst/>
                            <a:latin typeface="Cambria Math" panose="02040503050406030204" pitchFamily="18" charset="0"/>
                          </a:rPr>
                          <m:t>𝜽</m:t>
                        </m:r>
                      </m:sub>
                    </m:sSub>
                    <m:r>
                      <a:rPr lang="nl-BE" sz="2200" b="1" i="1" smtClean="0">
                        <a:effectLst/>
                        <a:latin typeface="Cambria Math" panose="02040503050406030204" pitchFamily="18" charset="0"/>
                      </a:rPr>
                      <m:t>: </m:t>
                    </m:r>
                    <m:r>
                      <a:rPr lang="nl-BE" sz="2200" b="1" i="1" smtClean="0">
                        <a:effectLst/>
                        <a:latin typeface="Cambria Math" panose="02040503050406030204" pitchFamily="18" charset="0"/>
                      </a:rPr>
                      <m:t>𝒙</m:t>
                    </m:r>
                    <m:r>
                      <a:rPr lang="nl-BE" sz="2200" b="1" i="1" smtClean="0">
                        <a:effectLst/>
                        <a:latin typeface="Cambria Math" panose="02040503050406030204" pitchFamily="18" charset="0"/>
                      </a:rPr>
                      <m:t> → </m:t>
                    </m:r>
                    <m:r>
                      <a:rPr lang="nl-BE" sz="2200" b="1" i="1" smtClean="0">
                        <a:effectLst/>
                        <a:latin typeface="Cambria Math" panose="02040503050406030204" pitchFamily="18" charset="0"/>
                      </a:rPr>
                      <m:t>𝒚</m:t>
                    </m:r>
                  </m:oMath>
                </a14:m>
                <a:r>
                  <a:rPr lang="fr-BE" sz="2200" dirty="0">
                    <a:effectLst/>
                    <a:latin typeface="Arial" panose="020B0604020202020204" pitchFamily="34" charset="0"/>
                    <a:cs typeface="Arial" panose="020B0604020202020204" pitchFamily="34" charset="0"/>
                  </a:rPr>
                  <a:t>.</a:t>
                </a:r>
              </a:p>
              <a:p>
                <a:pPr marL="0" indent="0" algn="just">
                  <a:buNone/>
                </a:pPr>
                <a:endParaRPr lang="fr-BE" sz="2200" dirty="0">
                  <a:effectLst/>
                  <a:latin typeface="Arial" panose="020B0604020202020204" pitchFamily="34" charset="0"/>
                  <a:cs typeface="Arial" panose="020B0604020202020204" pitchFamily="34" charset="0"/>
                </a:endParaRPr>
              </a:p>
              <a:p>
                <a:pPr marL="514350" indent="-514350" algn="just">
                  <a:buAutoNum type="romanLcParenBoth"/>
                </a:pPr>
                <a:r>
                  <a:rPr lang="fr-BE" sz="2200" dirty="0">
                    <a:latin typeface="Arial" panose="020B0604020202020204" pitchFamily="34" charset="0"/>
                    <a:cs typeface="Arial" panose="020B0604020202020204" pitchFamily="34" charset="0"/>
                  </a:rPr>
                  <a:t>It relies on the computation of </a:t>
                </a:r>
                <a14:m>
                  <m:oMath xmlns:m="http://schemas.openxmlformats.org/officeDocument/2006/math">
                    <m:sSub>
                      <m:sSubPr>
                        <m:ctrlPr>
                          <a:rPr lang="nl-BE" sz="2200" i="1" smtClean="0">
                            <a:latin typeface="Cambria Math" panose="02040503050406030204" pitchFamily="18" charset="0"/>
                          </a:rPr>
                        </m:ctrlPr>
                      </m:sSubPr>
                      <m:e>
                        <m:r>
                          <a:rPr lang="nl-BE" sz="2200" b="0" i="0" smtClean="0">
                            <a:latin typeface="Cambria Math" panose="02040503050406030204" pitchFamily="18" charset="0"/>
                          </a:rPr>
                          <m:t>𝛻</m:t>
                        </m:r>
                      </m:e>
                      <m:sub>
                        <m:r>
                          <a:rPr lang="nl-BE" sz="2200" b="0" i="1" smtClean="0">
                            <a:latin typeface="Cambria Math" panose="02040503050406030204" pitchFamily="18" charset="0"/>
                          </a:rPr>
                          <m:t>𝜃</m:t>
                        </m:r>
                      </m:sub>
                    </m:sSub>
                    <m:r>
                      <a:rPr lang="nl-BE" sz="2200" b="0" i="1" smtClean="0">
                        <a:latin typeface="Cambria Math" panose="02040503050406030204" pitchFamily="18" charset="0"/>
                      </a:rPr>
                      <m:t>𝑓</m:t>
                    </m:r>
                    <m:r>
                      <a:rPr lang="nl-BE" sz="2200" b="0" i="1" smtClean="0">
                        <a:latin typeface="Cambria Math" panose="02040503050406030204" pitchFamily="18" charset="0"/>
                      </a:rPr>
                      <m:t>(</m:t>
                    </m:r>
                    <m:sSub>
                      <m:sSubPr>
                        <m:ctrlPr>
                          <a:rPr lang="nl-BE" sz="2200" i="1" smtClean="0">
                            <a:effectLst/>
                            <a:latin typeface="Cambria Math" panose="02040503050406030204" pitchFamily="18" charset="0"/>
                          </a:rPr>
                        </m:ctrlPr>
                      </m:sSubPr>
                      <m:e>
                        <m:r>
                          <a:rPr lang="nl-BE" sz="2200" b="0" i="1" smtClean="0">
                            <a:effectLst/>
                            <a:latin typeface="Cambria Math" panose="02040503050406030204" pitchFamily="18" charset="0"/>
                          </a:rPr>
                          <m:t> </m:t>
                        </m:r>
                        <m:r>
                          <a:rPr lang="nl-BE" sz="2200" b="0" i="1" smtClean="0">
                            <a:effectLst/>
                            <a:latin typeface="Cambria Math" panose="02040503050406030204" pitchFamily="18" charset="0"/>
                          </a:rPr>
                          <m:t>𝑦</m:t>
                        </m:r>
                      </m:e>
                      <m:sub>
                        <m:r>
                          <a:rPr lang="nl-BE" sz="2200" b="0" i="1" smtClean="0">
                            <a:effectLst/>
                            <a:latin typeface="Cambria Math" panose="02040503050406030204" pitchFamily="18" charset="0"/>
                          </a:rPr>
                          <m:t>𝜃</m:t>
                        </m:r>
                      </m:sub>
                    </m:sSub>
                    <m:d>
                      <m:dPr>
                        <m:ctrlPr>
                          <a:rPr lang="nl-BE" sz="2200" i="1" smtClean="0">
                            <a:effectLst/>
                            <a:latin typeface="Cambria Math" panose="02040503050406030204" pitchFamily="18" charset="0"/>
                          </a:rPr>
                        </m:ctrlPr>
                      </m:dPr>
                      <m:e>
                        <m:r>
                          <a:rPr lang="nl-BE" sz="2200" b="0" i="1" smtClean="0">
                            <a:effectLst/>
                            <a:latin typeface="Cambria Math" panose="02040503050406030204" pitchFamily="18" charset="0"/>
                          </a:rPr>
                          <m:t>𝑥</m:t>
                        </m:r>
                      </m:e>
                    </m:d>
                    <m:r>
                      <a:rPr lang="fr-BE" sz="2200" b="0" i="0" smtClean="0">
                        <a:effectLst/>
                        <a:latin typeface="Cambria Math" panose="02040503050406030204" pitchFamily="18" charset="0"/>
                      </a:rPr>
                      <m:t>,</m:t>
                    </m:r>
                    <m:r>
                      <a:rPr lang="nl-BE" sz="2200" b="0" i="1">
                        <a:latin typeface="Cambria Math" panose="02040503050406030204" pitchFamily="18" charset="0"/>
                      </a:rPr>
                      <m:t>𝑥</m:t>
                    </m:r>
                    <m:r>
                      <a:rPr lang="nl-BE" sz="2200" b="0" i="1" smtClean="0">
                        <a:latin typeface="Cambria Math" panose="02040503050406030204" pitchFamily="18" charset="0"/>
                      </a:rPr>
                      <m:t>)</m:t>
                    </m:r>
                  </m:oMath>
                </a14:m>
                <a:r>
                  <a:rPr lang="fr-BE" sz="2200" dirty="0">
                    <a:latin typeface="Arial" panose="020B0604020202020204" pitchFamily="34" charset="0"/>
                    <a:cs typeface="Arial" panose="020B0604020202020204" pitchFamily="34" charset="0"/>
                  </a:rPr>
                  <a:t> using the REINFORCE gradient estimation with a Gaussian policy </a:t>
                </a:r>
                <a14:m>
                  <m:oMath xmlns:m="http://schemas.openxmlformats.org/officeDocument/2006/math">
                    <m:sSub>
                      <m:sSubPr>
                        <m:ctrlPr>
                          <a:rPr lang="nl-BE" sz="2200" b="0" i="1" smtClean="0">
                            <a:latin typeface="Cambria Math" panose="02040503050406030204" pitchFamily="18" charset="0"/>
                          </a:rPr>
                        </m:ctrlPr>
                      </m:sSubPr>
                      <m:e>
                        <m:r>
                          <m:rPr>
                            <m:sty m:val="p"/>
                          </m:rPr>
                          <a:rPr lang="nl-BE" sz="2200" b="0" i="0" smtClean="0">
                            <a:latin typeface="Cambria Math" panose="02040503050406030204" pitchFamily="18" charset="0"/>
                          </a:rPr>
                          <m:t>Π</m:t>
                        </m:r>
                      </m:e>
                      <m:sub>
                        <m:r>
                          <a:rPr lang="nl-BE" sz="2200" b="0" i="1" smtClean="0">
                            <a:latin typeface="Cambria Math" panose="02040503050406030204" pitchFamily="18" charset="0"/>
                          </a:rPr>
                          <m:t>𝜃</m:t>
                        </m:r>
                      </m:sub>
                    </m:sSub>
                    <m:r>
                      <a:rPr lang="nl-BE" sz="2200" b="0" i="1" smtClean="0">
                        <a:latin typeface="Cambria Math" panose="02040503050406030204" pitchFamily="18" charset="0"/>
                      </a:rPr>
                      <m:t>: </m:t>
                    </m:r>
                    <m:r>
                      <a:rPr lang="nl-BE" sz="2200" b="0" i="1" smtClean="0">
                        <a:latin typeface="Cambria Math" panose="02040503050406030204" pitchFamily="18" charset="0"/>
                        <a:ea typeface="Cambria Math" panose="02040503050406030204" pitchFamily="18" charset="0"/>
                      </a:rPr>
                      <m:t>𝒩</m:t>
                    </m:r>
                    <m:r>
                      <a:rPr lang="nl-BE" sz="2200" b="0" i="1" smtClean="0">
                        <a:latin typeface="Cambria Math" panose="02040503050406030204" pitchFamily="18" charset="0"/>
                        <a:ea typeface="Cambria Math" panose="02040503050406030204" pitchFamily="18" charset="0"/>
                      </a:rPr>
                      <m:t>(</m:t>
                    </m:r>
                    <m:sSub>
                      <m:sSubPr>
                        <m:ctrlPr>
                          <a:rPr lang="nl-BE" sz="2200" b="0" i="1" smtClean="0">
                            <a:latin typeface="Cambria Math" panose="02040503050406030204" pitchFamily="18" charset="0"/>
                            <a:ea typeface="Cambria Math" panose="02040503050406030204" pitchFamily="18" charset="0"/>
                          </a:rPr>
                        </m:ctrlPr>
                      </m:sSubPr>
                      <m:e>
                        <m:r>
                          <a:rPr lang="nl-BE" sz="2200" b="0" i="1" smtClean="0">
                            <a:latin typeface="Cambria Math" panose="02040503050406030204" pitchFamily="18" charset="0"/>
                            <a:ea typeface="Cambria Math" panose="02040503050406030204" pitchFamily="18" charset="0"/>
                          </a:rPr>
                          <m:t>𝑦</m:t>
                        </m:r>
                      </m:e>
                      <m:sub>
                        <m:r>
                          <a:rPr lang="nl-BE" sz="2200" b="0" i="1" smtClean="0">
                            <a:latin typeface="Cambria Math" panose="02040503050406030204" pitchFamily="18" charset="0"/>
                            <a:ea typeface="Cambria Math" panose="02040503050406030204" pitchFamily="18" charset="0"/>
                          </a:rPr>
                          <m:t>𝜃</m:t>
                        </m:r>
                      </m:sub>
                    </m:sSub>
                    <m:d>
                      <m:dPr>
                        <m:ctrlPr>
                          <a:rPr lang="nl-BE" sz="2200" b="0" i="1" smtClean="0">
                            <a:latin typeface="Cambria Math" panose="02040503050406030204" pitchFamily="18" charset="0"/>
                            <a:ea typeface="Cambria Math" panose="02040503050406030204" pitchFamily="18" charset="0"/>
                          </a:rPr>
                        </m:ctrlPr>
                      </m:dPr>
                      <m:e>
                        <m:r>
                          <a:rPr lang="nl-BE" sz="2200" b="0" i="1" smtClean="0">
                            <a:latin typeface="Cambria Math" panose="02040503050406030204" pitchFamily="18" charset="0"/>
                            <a:ea typeface="Cambria Math" panose="02040503050406030204" pitchFamily="18" charset="0"/>
                          </a:rPr>
                          <m:t>𝑥</m:t>
                        </m:r>
                      </m:e>
                    </m:d>
                    <m:r>
                      <a:rPr lang="fr-BE" sz="2200" b="0" i="1" smtClean="0">
                        <a:latin typeface="Cambria Math" panose="02040503050406030204" pitchFamily="18" charset="0"/>
                        <a:ea typeface="Cambria Math" panose="02040503050406030204" pitchFamily="18" charset="0"/>
                      </a:rPr>
                      <m:t>,</m:t>
                    </m:r>
                    <m:r>
                      <a:rPr lang="nl-BE" sz="2200" b="0" i="1" smtClean="0">
                        <a:latin typeface="Cambria Math" panose="02040503050406030204" pitchFamily="18" charset="0"/>
                        <a:ea typeface="Cambria Math" panose="02040503050406030204" pitchFamily="18" charset="0"/>
                      </a:rPr>
                      <m:t>𝜎</m:t>
                    </m:r>
                    <m:r>
                      <a:rPr lang="nl-BE" sz="2200" b="0" i="1" smtClean="0">
                        <a:latin typeface="Cambria Math" panose="02040503050406030204" pitchFamily="18" charset="0"/>
                        <a:ea typeface="Cambria Math" panose="02040503050406030204" pitchFamily="18" charset="0"/>
                      </a:rPr>
                      <m:t>1</m:t>
                    </m:r>
                    <m:r>
                      <a:rPr lang="nl-BE" sz="2200" b="0" i="1" smtClean="0">
                        <a:latin typeface="Cambria Math" panose="02040503050406030204" pitchFamily="18" charset="0"/>
                        <a:ea typeface="Cambria Math" panose="02040503050406030204" pitchFamily="18" charset="0"/>
                      </a:rPr>
                      <m:t>)</m:t>
                    </m:r>
                  </m:oMath>
                </a14:m>
                <a:r>
                  <a:rPr lang="fr-BE" sz="2200" dirty="0">
                    <a:latin typeface="Arial" panose="020B0604020202020204" pitchFamily="34" charset="0"/>
                    <a:cs typeface="Arial" panose="020B0604020202020204" pitchFamily="34" charset="0"/>
                  </a:rPr>
                  <a:t>.</a:t>
                </a:r>
              </a:p>
              <a:p>
                <a:pPr marL="514350" indent="-514350" algn="just">
                  <a:buAutoNum type="romanLcParenBoth"/>
                </a:pPr>
                <a:endParaRPr lang="fr-BE" sz="2200" dirty="0">
                  <a:latin typeface="Arial" panose="020B0604020202020204" pitchFamily="34" charset="0"/>
                  <a:cs typeface="Arial" panose="020B0604020202020204" pitchFamily="34" charset="0"/>
                </a:endParaRPr>
              </a:p>
              <a:p>
                <a:pPr marL="514350" indent="-514350" algn="just">
                  <a:buFontTx/>
                  <a:buAutoNum type="romanLcParenBoth"/>
                </a:pPr>
                <a:r>
                  <a:rPr lang="fr-BE" sz="2200" dirty="0">
                    <a:latin typeface="Arial" panose="020B0604020202020204" pitchFamily="34" charset="0"/>
                    <a:cs typeface="Arial" panose="020B0604020202020204" pitchFamily="34" charset="0"/>
                  </a:rPr>
                  <a:t>It requires a neural network that can adapt to varying topologies and the number of controls in power networks. This is accomplished using a general GNN architecture that can accommodate for </a:t>
                </a:r>
                <a:r>
                  <a:rPr lang="fr-BE" sz="2200" b="1" dirty="0">
                    <a:latin typeface="Arial" panose="020B0604020202020204" pitchFamily="34" charset="0"/>
                    <a:cs typeface="Arial" panose="020B0604020202020204" pitchFamily="34" charset="0"/>
                  </a:rPr>
                  <a:t>hyper, heterogenous and multi graphs (H2MG)</a:t>
                </a:r>
                <a:r>
                  <a:rPr lang="fr-BE" sz="2200" dirty="0">
                    <a:latin typeface="Arial" panose="020B0604020202020204" pitchFamily="34" charset="0"/>
                    <a:cs typeface="Arial" panose="020B0604020202020204" pitchFamily="34" charset="0"/>
                  </a:rPr>
                  <a:t>.</a:t>
                </a:r>
              </a:p>
            </p:txBody>
          </p:sp>
        </mc:Choice>
        <mc:Fallback xmlns="">
          <p:sp>
            <p:nvSpPr>
              <p:cNvPr id="9" name="ZoneTexte 8">
                <a:extLst>
                  <a:ext uri="{FF2B5EF4-FFF2-40B4-BE49-F238E27FC236}">
                    <a16:creationId xmlns:a16="http://schemas.microsoft.com/office/drawing/2014/main" id="{CE1E4B33-CEEF-7B63-3575-8B2AD4B192D5}"/>
                  </a:ext>
                </a:extLst>
              </p:cNvPr>
              <p:cNvSpPr txBox="1">
                <a:spLocks noRot="1" noChangeAspect="1" noMove="1" noResize="1" noEditPoints="1" noAdjustHandles="1" noChangeArrowheads="1" noChangeShapeType="1" noTextEdit="1"/>
              </p:cNvSpPr>
              <p:nvPr/>
            </p:nvSpPr>
            <p:spPr>
              <a:xfrm>
                <a:off x="395748" y="1392357"/>
                <a:ext cx="6366898" cy="4832092"/>
              </a:xfrm>
              <a:prstGeom prst="rect">
                <a:avLst/>
              </a:prstGeom>
              <a:blipFill>
                <a:blip r:embed="rId2"/>
                <a:stretch>
                  <a:fillRect l="-1245" t="-631" r="-1245" b="-176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823E917-40E9-24DC-B517-2E3D197773D4}"/>
              </a:ext>
            </a:extLst>
          </p:cNvPr>
          <p:cNvPicPr>
            <a:picLocks noChangeAspect="1"/>
          </p:cNvPicPr>
          <p:nvPr/>
        </p:nvPicPr>
        <p:blipFill rotWithShape="1">
          <a:blip r:embed="rId3"/>
          <a:srcRect l="62553" t="64041" r="13004"/>
          <a:stretch/>
        </p:blipFill>
        <p:spPr>
          <a:xfrm>
            <a:off x="9725917" y="4376043"/>
            <a:ext cx="1413398" cy="643878"/>
          </a:xfrm>
          <a:prstGeom prst="rect">
            <a:avLst/>
          </a:prstGeom>
        </p:spPr>
      </p:pic>
      <p:sp>
        <p:nvSpPr>
          <p:cNvPr id="10" name="Titre 1">
            <a:extLst>
              <a:ext uri="{FF2B5EF4-FFF2-40B4-BE49-F238E27FC236}">
                <a16:creationId xmlns:a16="http://schemas.microsoft.com/office/drawing/2014/main" id="{B6B87A4F-7E3D-AFB9-ED38-3517844919D0}"/>
              </a:ext>
            </a:extLst>
          </p:cNvPr>
          <p:cNvSpPr txBox="1">
            <a:spLocks/>
          </p:cNvSpPr>
          <p:nvPr/>
        </p:nvSpPr>
        <p:spPr>
          <a:xfrm>
            <a:off x="395748" y="334296"/>
            <a:ext cx="11796252"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latin typeface="Arial" panose="020B0604020202020204" pitchFamily="34" charset="0"/>
                <a:cs typeface="Arial" panose="020B0604020202020204" pitchFamily="34" charset="0"/>
              </a:rPr>
              <a:t>A little bit of mathematics behind the approach (2/2)​</a:t>
            </a:r>
          </a:p>
        </p:txBody>
      </p:sp>
      <p:sp>
        <p:nvSpPr>
          <p:cNvPr id="17" name="Rectangle 16">
            <a:extLst>
              <a:ext uri="{FF2B5EF4-FFF2-40B4-BE49-F238E27FC236}">
                <a16:creationId xmlns:a16="http://schemas.microsoft.com/office/drawing/2014/main" id="{ABB333D7-149F-531D-D7B4-4B52F661EA0F}"/>
              </a:ext>
            </a:extLst>
          </p:cNvPr>
          <p:cNvSpPr/>
          <p:nvPr/>
        </p:nvSpPr>
        <p:spPr>
          <a:xfrm>
            <a:off x="7283450" y="1814025"/>
            <a:ext cx="4203700" cy="393272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6">
            <a:extLst>
              <a:ext uri="{FF2B5EF4-FFF2-40B4-BE49-F238E27FC236}">
                <a16:creationId xmlns:a16="http://schemas.microsoft.com/office/drawing/2014/main" id="{56365BE4-A0E5-DF29-CAC8-CC052B05DEAC}"/>
              </a:ext>
            </a:extLst>
          </p:cNvPr>
          <p:cNvPicPr>
            <a:picLocks noChangeAspect="1"/>
          </p:cNvPicPr>
          <p:nvPr/>
        </p:nvPicPr>
        <p:blipFill rotWithShape="1">
          <a:blip r:embed="rId3"/>
          <a:srcRect l="3994" t="13270" r="70126" b="39772"/>
          <a:stretch/>
        </p:blipFill>
        <p:spPr>
          <a:xfrm>
            <a:off x="7537811" y="2515439"/>
            <a:ext cx="1933745" cy="1086475"/>
          </a:xfrm>
          <a:prstGeom prst="rect">
            <a:avLst/>
          </a:prstGeom>
        </p:spPr>
      </p:pic>
      <p:pic>
        <p:nvPicPr>
          <p:cNvPr id="3" name="Picture 6">
            <a:extLst>
              <a:ext uri="{FF2B5EF4-FFF2-40B4-BE49-F238E27FC236}">
                <a16:creationId xmlns:a16="http://schemas.microsoft.com/office/drawing/2014/main" id="{876C9A6B-CC61-D516-624C-422A3D675775}"/>
              </a:ext>
            </a:extLst>
          </p:cNvPr>
          <p:cNvPicPr>
            <a:picLocks noChangeAspect="1"/>
          </p:cNvPicPr>
          <p:nvPr/>
        </p:nvPicPr>
        <p:blipFill rotWithShape="1">
          <a:blip r:embed="rId3"/>
          <a:srcRect l="3660" t="61388" r="70126"/>
          <a:stretch/>
        </p:blipFill>
        <p:spPr>
          <a:xfrm>
            <a:off x="9677378" y="2648232"/>
            <a:ext cx="1491963" cy="680487"/>
          </a:xfrm>
          <a:prstGeom prst="rect">
            <a:avLst/>
          </a:prstGeom>
        </p:spPr>
      </p:pic>
      <p:pic>
        <p:nvPicPr>
          <p:cNvPr id="4" name="Picture 6">
            <a:extLst>
              <a:ext uri="{FF2B5EF4-FFF2-40B4-BE49-F238E27FC236}">
                <a16:creationId xmlns:a16="http://schemas.microsoft.com/office/drawing/2014/main" id="{97CFC037-B89C-8307-EE53-586B41293D0F}"/>
              </a:ext>
            </a:extLst>
          </p:cNvPr>
          <p:cNvPicPr>
            <a:picLocks noChangeAspect="1"/>
          </p:cNvPicPr>
          <p:nvPr/>
        </p:nvPicPr>
        <p:blipFill rotWithShape="1">
          <a:blip r:embed="rId3"/>
          <a:srcRect l="68760" t="13871" r="2946" b="38174"/>
          <a:stretch/>
        </p:blipFill>
        <p:spPr>
          <a:xfrm>
            <a:off x="7484647" y="4362163"/>
            <a:ext cx="2070100" cy="1086475"/>
          </a:xfrm>
          <a:prstGeom prst="rect">
            <a:avLst/>
          </a:prstGeom>
        </p:spPr>
      </p:pic>
      <p:pic>
        <p:nvPicPr>
          <p:cNvPr id="5" name="Picture 6">
            <a:extLst>
              <a:ext uri="{FF2B5EF4-FFF2-40B4-BE49-F238E27FC236}">
                <a16:creationId xmlns:a16="http://schemas.microsoft.com/office/drawing/2014/main" id="{E44AEE3A-60D1-EA7F-E074-C53CDC4101B7}"/>
              </a:ext>
            </a:extLst>
          </p:cNvPr>
          <p:cNvPicPr>
            <a:picLocks noChangeAspect="1"/>
          </p:cNvPicPr>
          <p:nvPr/>
        </p:nvPicPr>
        <p:blipFill rotWithShape="1">
          <a:blip r:embed="rId3"/>
          <a:srcRect l="88140" t="75639" b="10885"/>
          <a:stretch/>
        </p:blipFill>
        <p:spPr>
          <a:xfrm>
            <a:off x="9781344" y="5154526"/>
            <a:ext cx="685801" cy="241301"/>
          </a:xfrm>
          <a:prstGeom prst="rect">
            <a:avLst/>
          </a:prstGeom>
        </p:spPr>
      </p:pic>
      <p:sp>
        <p:nvSpPr>
          <p:cNvPr id="6" name="ZoneTexte 5">
            <a:extLst>
              <a:ext uri="{FF2B5EF4-FFF2-40B4-BE49-F238E27FC236}">
                <a16:creationId xmlns:a16="http://schemas.microsoft.com/office/drawing/2014/main" id="{F1D6CF44-15F2-5D12-CEFB-6199ED2250FC}"/>
              </a:ext>
            </a:extLst>
          </p:cNvPr>
          <p:cNvSpPr txBox="1"/>
          <p:nvPr/>
        </p:nvSpPr>
        <p:spPr>
          <a:xfrm>
            <a:off x="8139676" y="1992416"/>
            <a:ext cx="2491248" cy="338554"/>
          </a:xfrm>
          <a:prstGeom prst="rect">
            <a:avLst/>
          </a:prstGeom>
          <a:noFill/>
        </p:spPr>
        <p:txBody>
          <a:bodyPr wrap="square" rtlCol="0">
            <a:spAutoFit/>
          </a:bodyPr>
          <a:lstStyle/>
          <a:p>
            <a:pPr algn="ctr"/>
            <a:r>
              <a:rPr lang="en-GB" sz="1600" dirty="0" smtClean="0">
                <a:latin typeface="Arial" panose="020B0604020202020204" pitchFamily="34" charset="0"/>
                <a:cs typeface="Arial" panose="020B0604020202020204" pitchFamily="34" charset="0"/>
              </a:rPr>
              <a:t>Single-line </a:t>
            </a:r>
            <a:r>
              <a:rPr lang="en-GB" sz="1600" dirty="0">
                <a:latin typeface="Arial" panose="020B0604020202020204" pitchFamily="34" charset="0"/>
                <a:cs typeface="Arial" panose="020B0604020202020204" pitchFamily="34" charset="0"/>
              </a:rPr>
              <a:t>d</a:t>
            </a:r>
            <a:r>
              <a:rPr lang="en-GB" sz="1600" dirty="0" smtClean="0">
                <a:latin typeface="Arial" panose="020B0604020202020204" pitchFamily="34" charset="0"/>
                <a:cs typeface="Arial" panose="020B0604020202020204" pitchFamily="34" charset="0"/>
              </a:rPr>
              <a:t>iagram</a:t>
            </a:r>
            <a:r>
              <a:rPr lang="en-GB" sz="1600" dirty="0">
                <a:latin typeface="Arial" panose="020B0604020202020204" pitchFamily="34" charset="0"/>
                <a:cs typeface="Arial" panose="020B0604020202020204" pitchFamily="34" charset="0"/>
              </a:rPr>
              <a:t>:</a:t>
            </a:r>
          </a:p>
        </p:txBody>
      </p:sp>
      <p:sp>
        <p:nvSpPr>
          <p:cNvPr id="8" name="ZoneTexte 7">
            <a:extLst>
              <a:ext uri="{FF2B5EF4-FFF2-40B4-BE49-F238E27FC236}">
                <a16:creationId xmlns:a16="http://schemas.microsoft.com/office/drawing/2014/main" id="{9B9FD064-A178-0CC1-0283-E7BB1D628C01}"/>
              </a:ext>
            </a:extLst>
          </p:cNvPr>
          <p:cNvSpPr txBox="1"/>
          <p:nvPr/>
        </p:nvSpPr>
        <p:spPr>
          <a:xfrm>
            <a:off x="8139654" y="3873472"/>
            <a:ext cx="2491248" cy="33855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H2MG:</a:t>
            </a:r>
          </a:p>
        </p:txBody>
      </p:sp>
      <p:sp>
        <p:nvSpPr>
          <p:cNvPr id="11" name="Espace réservé du numéro de diapositive 1">
            <a:extLst>
              <a:ext uri="{FF2B5EF4-FFF2-40B4-BE49-F238E27FC236}">
                <a16:creationId xmlns:a16="http://schemas.microsoft.com/office/drawing/2014/main" id="{6D8D2180-56D1-AD20-E6D2-9DBEFCF13B06}"/>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41</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09723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9D4B8-7FD2-4E60-8B19-A29B50A804FC}"/>
              </a:ext>
            </a:extLst>
          </p:cNvPr>
          <p:cNvPicPr>
            <a:picLocks noChangeAspect="1"/>
          </p:cNvPicPr>
          <p:nvPr/>
        </p:nvPicPr>
        <p:blipFill rotWithShape="1">
          <a:blip r:embed="rId2"/>
          <a:srcRect b="9048"/>
          <a:stretch/>
        </p:blipFill>
        <p:spPr>
          <a:xfrm>
            <a:off x="6232717" y="1669468"/>
            <a:ext cx="4994084" cy="2489342"/>
          </a:xfrm>
          <a:prstGeom prst="rect">
            <a:avLst/>
          </a:prstGeom>
        </p:spPr>
      </p:pic>
      <p:sp>
        <p:nvSpPr>
          <p:cNvPr id="4" name="Titre 1">
            <a:extLst>
              <a:ext uri="{FF2B5EF4-FFF2-40B4-BE49-F238E27FC236}">
                <a16:creationId xmlns:a16="http://schemas.microsoft.com/office/drawing/2014/main" id="{CE1A2167-22CC-8019-95F8-3E2A26049933}"/>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Power system operators can make mistakes</a:t>
            </a:r>
            <a:endParaRPr lang="fr-FR" sz="2800" b="1"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3AD0D865-CF05-5344-411A-7200501CD869}"/>
              </a:ext>
            </a:extLst>
          </p:cNvPr>
          <p:cNvSpPr txBox="1"/>
          <p:nvPr/>
        </p:nvSpPr>
        <p:spPr>
          <a:xfrm>
            <a:off x="395748" y="1495163"/>
            <a:ext cx="5097002" cy="2800767"/>
          </a:xfrm>
          <a:prstGeom prst="rect">
            <a:avLst/>
          </a:prstGeom>
          <a:noFill/>
        </p:spPr>
        <p:txBody>
          <a:bodyPr wrap="square">
            <a:spAutoFit/>
          </a:bodyPr>
          <a:lstStyle/>
          <a:p>
            <a:pPr algn="just"/>
            <a:r>
              <a:rPr lang="en-GB" sz="2200" dirty="0">
                <a:latin typeface="Arial" panose="020B0604020202020204" pitchFamily="34" charset="0"/>
                <a:cs typeface="Arial" panose="020B0604020202020204" pitchFamily="34" charset="0"/>
              </a:rPr>
              <a:t>On November 4, 2006, a major blackout occurred in Europe, leaving more than 15 million customers without electricity for several hours.</a:t>
            </a:r>
          </a:p>
          <a:p>
            <a:pPr algn="just"/>
            <a:endParaRPr lang="en-GB" sz="2200" dirty="0">
              <a:latin typeface="Arial" panose="020B0604020202020204" pitchFamily="34" charset="0"/>
              <a:cs typeface="Arial" panose="020B0604020202020204" pitchFamily="34" charset="0"/>
            </a:endParaRPr>
          </a:p>
          <a:p>
            <a:pPr algn="just"/>
            <a:r>
              <a:rPr lang="en-GB" sz="2200" dirty="0">
                <a:latin typeface="Arial" panose="020B0604020202020204" pitchFamily="34" charset="0"/>
                <a:cs typeface="Arial" panose="020B0604020202020204" pitchFamily="34" charset="0"/>
              </a:rPr>
              <a:t>The blackout was caused by human error, specifically the failure to adhere to the N-1 security doctrine.</a:t>
            </a:r>
          </a:p>
        </p:txBody>
      </p:sp>
      <p:sp>
        <p:nvSpPr>
          <p:cNvPr id="10" name="ZoneTexte 9">
            <a:extLst>
              <a:ext uri="{FF2B5EF4-FFF2-40B4-BE49-F238E27FC236}">
                <a16:creationId xmlns:a16="http://schemas.microsoft.com/office/drawing/2014/main" id="{C684DF61-5FDE-2A20-C7F2-5AF28B2C13E9}"/>
              </a:ext>
            </a:extLst>
          </p:cNvPr>
          <p:cNvSpPr txBox="1"/>
          <p:nvPr/>
        </p:nvSpPr>
        <p:spPr>
          <a:xfrm>
            <a:off x="2486024" y="5127386"/>
            <a:ext cx="7219950" cy="769441"/>
          </a:xfrm>
          <a:prstGeom prst="rect">
            <a:avLst/>
          </a:prstGeom>
          <a:noFill/>
        </p:spPr>
        <p:txBody>
          <a:bodyPr wrap="square">
            <a:spAutoFit/>
          </a:bodyPr>
          <a:lstStyle/>
          <a:p>
            <a:pPr algn="ctr"/>
            <a:r>
              <a:rPr lang="en-GB" sz="2200" dirty="0">
                <a:latin typeface="Arial" panose="020B0604020202020204" pitchFamily="34" charset="0"/>
                <a:cs typeface="Arial" panose="020B0604020202020204" pitchFamily="34" charset="0"/>
              </a:rPr>
              <a:t>Could AI replace control centre operators to ensure better security and efficiency in power systems?</a:t>
            </a:r>
          </a:p>
        </p:txBody>
      </p:sp>
      <p:sp>
        <p:nvSpPr>
          <p:cNvPr id="11" name="Rectangle 10">
            <a:extLst>
              <a:ext uri="{FF2B5EF4-FFF2-40B4-BE49-F238E27FC236}">
                <a16:creationId xmlns:a16="http://schemas.microsoft.com/office/drawing/2014/main" id="{8F90A8AD-A24D-E1AA-EBC5-C4EDBA94D23E}"/>
              </a:ext>
            </a:extLst>
          </p:cNvPr>
          <p:cNvSpPr/>
          <p:nvPr/>
        </p:nvSpPr>
        <p:spPr>
          <a:xfrm>
            <a:off x="6096000" y="1510861"/>
            <a:ext cx="5276850" cy="280076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111A217E-A808-8D4C-78DB-EE1097F68239}"/>
              </a:ext>
            </a:extLst>
          </p:cNvPr>
          <p:cNvSpPr/>
          <p:nvPr/>
        </p:nvSpPr>
        <p:spPr>
          <a:xfrm>
            <a:off x="2213799" y="4888117"/>
            <a:ext cx="7764401" cy="124798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Espace réservé du numéro de diapositive 1">
            <a:extLst>
              <a:ext uri="{FF2B5EF4-FFF2-40B4-BE49-F238E27FC236}">
                <a16:creationId xmlns:a16="http://schemas.microsoft.com/office/drawing/2014/main" id="{3DF0E8F1-BC38-F984-D04D-138303C0A221}"/>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42</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27031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E840D0D3-68E6-3C15-D0CB-9F1C25008FE8}"/>
              </a:ext>
            </a:extLst>
          </p:cNvPr>
          <p:cNvSpPr txBox="1"/>
          <p:nvPr/>
        </p:nvSpPr>
        <p:spPr>
          <a:xfrm>
            <a:off x="395748" y="1965340"/>
            <a:ext cx="11205702" cy="1446550"/>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RTE has developed a GYM environment for training your power system operator agent.</a:t>
            </a:r>
          </a:p>
          <a:p>
            <a:pPr algn="just"/>
            <a:endParaRPr lang="en-US" sz="22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One of the proposed objectives is to control the power system at minimal cost to avoid congestions. There are two types of actions:</a:t>
            </a:r>
          </a:p>
        </p:txBody>
      </p:sp>
      <p:sp>
        <p:nvSpPr>
          <p:cNvPr id="11" name="ZoneTexte 10">
            <a:extLst>
              <a:ext uri="{FF2B5EF4-FFF2-40B4-BE49-F238E27FC236}">
                <a16:creationId xmlns:a16="http://schemas.microsoft.com/office/drawing/2014/main" id="{B43765AD-66C1-3ED9-05E1-E4944D18746A}"/>
              </a:ext>
            </a:extLst>
          </p:cNvPr>
          <p:cNvSpPr txBox="1"/>
          <p:nvPr/>
        </p:nvSpPr>
        <p:spPr>
          <a:xfrm>
            <a:off x="395748" y="3878987"/>
            <a:ext cx="5579602" cy="2031325"/>
          </a:xfrm>
          <a:prstGeom prst="rect">
            <a:avLst/>
          </a:prstGeom>
          <a:noFill/>
        </p:spPr>
        <p:txBody>
          <a:bodyPr wrap="square">
            <a:spAutoFit/>
          </a:bodyPr>
          <a:lstStyle/>
          <a:p>
            <a:pPr algn="just"/>
            <a:r>
              <a:rPr lang="en-US" sz="2200" b="1" dirty="0">
                <a:latin typeface="Arial" panose="020B0604020202020204" pitchFamily="34" charset="0"/>
                <a:cs typeface="Arial" panose="020B0604020202020204" pitchFamily="34" charset="0"/>
              </a:rPr>
              <a:t>Costly actions:</a:t>
            </a:r>
            <a:r>
              <a:rPr lang="en-US" sz="2200" dirty="0">
                <a:latin typeface="Arial" panose="020B0604020202020204" pitchFamily="34" charset="0"/>
                <a:cs typeface="Arial" panose="020B0604020202020204" pitchFamily="34" charset="0"/>
              </a:rPr>
              <a:t> Modifying generation or flexible loads (including batteries).</a:t>
            </a:r>
          </a:p>
          <a:p>
            <a:pPr algn="just"/>
            <a:endParaRPr lang="en-US" sz="1200" dirty="0">
              <a:latin typeface="Arial" panose="020B0604020202020204" pitchFamily="34" charset="0"/>
              <a:cs typeface="Arial" panose="020B0604020202020204" pitchFamily="34" charset="0"/>
            </a:endParaRPr>
          </a:p>
          <a:p>
            <a:pPr algn="just"/>
            <a:r>
              <a:rPr lang="en-US" sz="2200" b="1" dirty="0">
                <a:latin typeface="Arial" panose="020B0604020202020204" pitchFamily="34" charset="0"/>
                <a:cs typeface="Arial" panose="020B0604020202020204" pitchFamily="34" charset="0"/>
              </a:rPr>
              <a:t>Non-costly actions:</a:t>
            </a:r>
            <a:r>
              <a:rPr lang="en-US" sz="2200" dirty="0">
                <a:latin typeface="Arial" panose="020B0604020202020204" pitchFamily="34" charset="0"/>
                <a:cs typeface="Arial" panose="020B0604020202020204" pitchFamily="34" charset="0"/>
              </a:rPr>
              <a:t> Actions related to elements owned by the TSO (e.g., network topology changes, control of tap changers).</a:t>
            </a:r>
          </a:p>
        </p:txBody>
      </p:sp>
      <p:grpSp>
        <p:nvGrpSpPr>
          <p:cNvPr id="19" name="Groupe 18">
            <a:extLst>
              <a:ext uri="{FF2B5EF4-FFF2-40B4-BE49-F238E27FC236}">
                <a16:creationId xmlns:a16="http://schemas.microsoft.com/office/drawing/2014/main" id="{9DACAA01-778F-F038-1BBC-F62DD868BCA9}"/>
              </a:ext>
            </a:extLst>
          </p:cNvPr>
          <p:cNvGrpSpPr/>
          <p:nvPr/>
        </p:nvGrpSpPr>
        <p:grpSpPr>
          <a:xfrm>
            <a:off x="6705600" y="3866287"/>
            <a:ext cx="4516898" cy="1914665"/>
            <a:chOff x="6686550" y="3878987"/>
            <a:chExt cx="4516898" cy="1914665"/>
          </a:xfrm>
        </p:grpSpPr>
        <p:pic>
          <p:nvPicPr>
            <p:cNvPr id="15" name="Image 14">
              <a:extLst>
                <a:ext uri="{FF2B5EF4-FFF2-40B4-BE49-F238E27FC236}">
                  <a16:creationId xmlns:a16="http://schemas.microsoft.com/office/drawing/2014/main" id="{AB0BC80E-93C4-8171-19EA-F6F04418F45C}"/>
                </a:ext>
              </a:extLst>
            </p:cNvPr>
            <p:cNvPicPr>
              <a:picLocks noChangeAspect="1"/>
            </p:cNvPicPr>
            <p:nvPr/>
          </p:nvPicPr>
          <p:blipFill>
            <a:blip r:embed="rId2"/>
            <a:stretch>
              <a:fillRect/>
            </a:stretch>
          </p:blipFill>
          <p:spPr>
            <a:xfrm>
              <a:off x="6686550" y="3878987"/>
              <a:ext cx="4516898" cy="1914665"/>
            </a:xfrm>
            <a:prstGeom prst="rect">
              <a:avLst/>
            </a:prstGeom>
          </p:spPr>
        </p:pic>
        <p:pic>
          <p:nvPicPr>
            <p:cNvPr id="17" name="Image 16">
              <a:extLst>
                <a:ext uri="{FF2B5EF4-FFF2-40B4-BE49-F238E27FC236}">
                  <a16:creationId xmlns:a16="http://schemas.microsoft.com/office/drawing/2014/main" id="{B0C02FDF-5273-9315-805D-C053BD53A5D3}"/>
                </a:ext>
              </a:extLst>
            </p:cNvPr>
            <p:cNvPicPr>
              <a:picLocks noChangeAspect="1"/>
            </p:cNvPicPr>
            <p:nvPr/>
          </p:nvPicPr>
          <p:blipFill rotWithShape="1">
            <a:blip r:embed="rId2"/>
            <a:srcRect l="41191" t="93570"/>
            <a:stretch/>
          </p:blipFill>
          <p:spPr>
            <a:xfrm>
              <a:off x="7981950" y="5666149"/>
              <a:ext cx="2656348" cy="123102"/>
            </a:xfrm>
            <a:prstGeom prst="rect">
              <a:avLst/>
            </a:prstGeom>
          </p:spPr>
        </p:pic>
        <p:sp>
          <p:nvSpPr>
            <p:cNvPr id="18" name="Rectangle 17">
              <a:extLst>
                <a:ext uri="{FF2B5EF4-FFF2-40B4-BE49-F238E27FC236}">
                  <a16:creationId xmlns:a16="http://schemas.microsoft.com/office/drawing/2014/main" id="{8AC4A2C7-66C5-E47D-D857-8F2CA7E4F218}"/>
                </a:ext>
              </a:extLst>
            </p:cNvPr>
            <p:cNvSpPr/>
            <p:nvPr/>
          </p:nvSpPr>
          <p:spPr>
            <a:xfrm>
              <a:off x="6686550" y="3878987"/>
              <a:ext cx="4516898" cy="191026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ZoneTexte 20">
            <a:extLst>
              <a:ext uri="{FF2B5EF4-FFF2-40B4-BE49-F238E27FC236}">
                <a16:creationId xmlns:a16="http://schemas.microsoft.com/office/drawing/2014/main" id="{1AA7D985-41A6-84ED-A505-5DDC8F3A77A8}"/>
              </a:ext>
            </a:extLst>
          </p:cNvPr>
          <p:cNvSpPr txBox="1"/>
          <p:nvPr/>
        </p:nvSpPr>
        <p:spPr>
          <a:xfrm>
            <a:off x="413047" y="403979"/>
            <a:ext cx="10244301" cy="954107"/>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The Grid2Op environment for training your power system operator in the </a:t>
            </a:r>
            <a:r>
              <a:rPr lang="en-US" sz="2800" b="1" dirty="0" smtClean="0">
                <a:latin typeface="Arial" panose="020B0604020202020204" pitchFamily="34" charset="0"/>
                <a:cs typeface="Arial" panose="020B0604020202020204" pitchFamily="34" charset="0"/>
              </a:rPr>
              <a:t>GYM </a:t>
            </a:r>
            <a:r>
              <a:rPr lang="en-US" sz="2800" b="1" dirty="0">
                <a:latin typeface="Arial" panose="020B0604020202020204" pitchFamily="34" charset="0"/>
                <a:cs typeface="Arial" panose="020B0604020202020204" pitchFamily="34" charset="0"/>
              </a:rPr>
              <a:t>framework</a:t>
            </a:r>
          </a:p>
        </p:txBody>
      </p:sp>
      <p:sp>
        <p:nvSpPr>
          <p:cNvPr id="2" name="Espace réservé du numéro de diapositive 1">
            <a:extLst>
              <a:ext uri="{FF2B5EF4-FFF2-40B4-BE49-F238E27FC236}">
                <a16:creationId xmlns:a16="http://schemas.microsoft.com/office/drawing/2014/main" id="{1A28F01E-8AEB-D2CA-241C-5ADC10DE8B7E}"/>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43</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07913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2948BC8-1761-8B43-8C06-3E9FE66D967D}"/>
              </a:ext>
            </a:extLst>
          </p:cNvPr>
          <p:cNvSpPr txBox="1"/>
          <p:nvPr/>
        </p:nvSpPr>
        <p:spPr>
          <a:xfrm>
            <a:off x="395748" y="1418652"/>
            <a:ext cx="11250152" cy="1107996"/>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The winning approach of the 2022 L2RPN challenge utilised Monte Carlo Tree Search (MCTS) techniques. Heuristics were employed to reduce the action space, which is immense.</a:t>
            </a:r>
          </a:p>
        </p:txBody>
      </p:sp>
      <p:sp>
        <p:nvSpPr>
          <p:cNvPr id="13" name="Titre 1">
            <a:extLst>
              <a:ext uri="{FF2B5EF4-FFF2-40B4-BE49-F238E27FC236}">
                <a16:creationId xmlns:a16="http://schemas.microsoft.com/office/drawing/2014/main" id="{3E018246-CD76-9992-A8EA-54ABA8ACF3EA}"/>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Does RL work on voltage control?</a:t>
            </a:r>
            <a:endParaRPr lang="fr-FR" sz="2800" b="1" dirty="0">
              <a:latin typeface="Arial" panose="020B0604020202020204" pitchFamily="34" charset="0"/>
              <a:cs typeface="Arial" panose="020B0604020202020204" pitchFamily="34" charset="0"/>
            </a:endParaRPr>
          </a:p>
        </p:txBody>
      </p:sp>
      <p:grpSp>
        <p:nvGrpSpPr>
          <p:cNvPr id="17" name="Groupe 16">
            <a:extLst>
              <a:ext uri="{FF2B5EF4-FFF2-40B4-BE49-F238E27FC236}">
                <a16:creationId xmlns:a16="http://schemas.microsoft.com/office/drawing/2014/main" id="{F43CED3F-53F8-FDC6-ECD9-F78BFCD64A38}"/>
              </a:ext>
            </a:extLst>
          </p:cNvPr>
          <p:cNvGrpSpPr/>
          <p:nvPr/>
        </p:nvGrpSpPr>
        <p:grpSpPr>
          <a:xfrm>
            <a:off x="6040177" y="3061252"/>
            <a:ext cx="5438140" cy="2775656"/>
            <a:chOff x="6305384" y="2886325"/>
            <a:chExt cx="4976965" cy="2536465"/>
          </a:xfrm>
        </p:grpSpPr>
        <p:pic>
          <p:nvPicPr>
            <p:cNvPr id="5" name="Picture 4">
              <a:extLst>
                <a:ext uri="{FF2B5EF4-FFF2-40B4-BE49-F238E27FC236}">
                  <a16:creationId xmlns:a16="http://schemas.microsoft.com/office/drawing/2014/main" id="{7821DCF4-7943-2970-3833-D56983BBC817}"/>
                </a:ext>
              </a:extLst>
            </p:cNvPr>
            <p:cNvPicPr>
              <a:picLocks noChangeAspect="1"/>
            </p:cNvPicPr>
            <p:nvPr/>
          </p:nvPicPr>
          <p:blipFill>
            <a:blip r:embed="rId2"/>
            <a:stretch>
              <a:fillRect/>
            </a:stretch>
          </p:blipFill>
          <p:spPr>
            <a:xfrm>
              <a:off x="6414460" y="3005121"/>
              <a:ext cx="4758811" cy="2298872"/>
            </a:xfrm>
            <a:prstGeom prst="rect">
              <a:avLst/>
            </a:prstGeom>
          </p:spPr>
        </p:pic>
        <p:sp>
          <p:nvSpPr>
            <p:cNvPr id="14" name="Rectangle 13">
              <a:extLst>
                <a:ext uri="{FF2B5EF4-FFF2-40B4-BE49-F238E27FC236}">
                  <a16:creationId xmlns:a16="http://schemas.microsoft.com/office/drawing/2014/main" id="{D79D9FAB-D5A4-3E71-60FF-CCE7FE1BD82D}"/>
                </a:ext>
              </a:extLst>
            </p:cNvPr>
            <p:cNvSpPr/>
            <p:nvPr/>
          </p:nvSpPr>
          <p:spPr>
            <a:xfrm>
              <a:off x="6305384" y="2886325"/>
              <a:ext cx="4976965" cy="253646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 name="ZoneTexte 15">
            <a:extLst>
              <a:ext uri="{FF2B5EF4-FFF2-40B4-BE49-F238E27FC236}">
                <a16:creationId xmlns:a16="http://schemas.microsoft.com/office/drawing/2014/main" id="{2D87DAFE-B29B-B1FD-0206-68492443D532}"/>
              </a:ext>
            </a:extLst>
          </p:cNvPr>
          <p:cNvSpPr txBox="1"/>
          <p:nvPr/>
        </p:nvSpPr>
        <p:spPr>
          <a:xfrm>
            <a:off x="395748" y="2780758"/>
            <a:ext cx="5090652" cy="3323987"/>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RL algorithms based on function approximators seem to struggle with changes in system topologies. It is as if they can only successfully generalise around a </a:t>
            </a:r>
            <a:r>
              <a:rPr lang="en-US" sz="2200" b="1" dirty="0">
                <a:latin typeface="Arial" panose="020B0604020202020204" pitchFamily="34" charset="0"/>
                <a:cs typeface="Arial" panose="020B0604020202020204" pitchFamily="34" charset="0"/>
              </a:rPr>
              <a:t>reference topology</a:t>
            </a:r>
            <a:r>
              <a:rPr lang="en-US" sz="2200" dirty="0">
                <a:latin typeface="Arial" panose="020B0604020202020204" pitchFamily="34" charset="0"/>
                <a:cs typeface="Arial" panose="020B0604020202020204" pitchFamily="34" charset="0"/>
              </a:rPr>
              <a:t>.</a:t>
            </a:r>
          </a:p>
          <a:p>
            <a:pPr algn="just"/>
            <a:endParaRPr lang="en-US" sz="12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Indeed, so far, </a:t>
            </a:r>
            <a:r>
              <a:rPr lang="en-US" sz="2200" dirty="0" smtClean="0">
                <a:latin typeface="Arial" panose="020B0604020202020204" pitchFamily="34" charset="0"/>
                <a:cs typeface="Arial" panose="020B0604020202020204" pitchFamily="34" charset="0"/>
              </a:rPr>
              <a:t>they seem </a:t>
            </a:r>
            <a:r>
              <a:rPr lang="en-US" sz="2200" dirty="0">
                <a:latin typeface="Arial" panose="020B0604020202020204" pitchFamily="34" charset="0"/>
                <a:cs typeface="Arial" panose="020B0604020202020204" pitchFamily="34" charset="0"/>
              </a:rPr>
              <a:t>to offer good results </a:t>
            </a:r>
            <a:r>
              <a:rPr lang="en-US" sz="2200" dirty="0" smtClean="0">
                <a:latin typeface="Arial" panose="020B0604020202020204" pitchFamily="34" charset="0"/>
                <a:cs typeface="Arial" panose="020B0604020202020204" pitchFamily="34" charset="0"/>
              </a:rPr>
              <a:t>only when </a:t>
            </a:r>
            <a:r>
              <a:rPr lang="en-US" sz="2200" dirty="0">
                <a:latin typeface="Arial" panose="020B0604020202020204" pitchFamily="34" charset="0"/>
                <a:cs typeface="Arial" panose="020B0604020202020204" pitchFamily="34" charset="0"/>
              </a:rPr>
              <a:t>combined with a heuristic that keeps them within the vicinity of the reference topology.</a:t>
            </a:r>
          </a:p>
        </p:txBody>
      </p:sp>
      <p:sp>
        <p:nvSpPr>
          <p:cNvPr id="2" name="Espace réservé du numéro de diapositive 1">
            <a:extLst>
              <a:ext uri="{FF2B5EF4-FFF2-40B4-BE49-F238E27FC236}">
                <a16:creationId xmlns:a16="http://schemas.microsoft.com/office/drawing/2014/main" id="{12F76402-B819-9BFA-3B14-3EE055F28210}"/>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44</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39290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E51DB5-2DF8-E338-0019-7477389D72FB}"/>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Fundamental RL research driven by Grid2Op</a:t>
            </a:r>
            <a:endParaRPr lang="fr-FR" sz="2800" b="1"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E2BADFAC-61F9-78B4-C9E4-7B2FFF6C398A}"/>
              </a:ext>
            </a:extLst>
          </p:cNvPr>
          <p:cNvSpPr txBox="1"/>
          <p:nvPr/>
        </p:nvSpPr>
        <p:spPr>
          <a:xfrm>
            <a:off x="395748" y="1401115"/>
            <a:ext cx="11316088" cy="2646878"/>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This problem is linked to very fundamental RL research questions, such as:</a:t>
            </a:r>
          </a:p>
          <a:p>
            <a:pPr algn="just"/>
            <a:endParaRPr lang="en-US" sz="2200" dirty="0">
              <a:latin typeface="Arial" panose="020B0604020202020204" pitchFamily="34" charset="0"/>
              <a:cs typeface="Arial" panose="020B0604020202020204" pitchFamily="34" charset="0"/>
            </a:endParaRPr>
          </a:p>
          <a:p>
            <a:pPr marL="514350" indent="-514350" algn="just">
              <a:buAutoNum type="romanLcParenBoth"/>
            </a:pPr>
            <a:r>
              <a:rPr lang="en-US" sz="2200" dirty="0">
                <a:latin typeface="Arial" panose="020B0604020202020204" pitchFamily="34" charset="0"/>
                <a:cs typeface="Arial" panose="020B0604020202020204" pitchFamily="34" charset="0"/>
              </a:rPr>
              <a:t>Defining metrics related to the difficulty of generalisation in RL. The size of the state space is not the only thing that matters;</a:t>
            </a:r>
          </a:p>
          <a:p>
            <a:pPr marL="514350" indent="-514350" algn="just">
              <a:buAutoNum type="romanLcParenBoth"/>
            </a:pPr>
            <a:endParaRPr lang="en-US" sz="1200" dirty="0">
              <a:latin typeface="Arial" panose="020B0604020202020204" pitchFamily="34" charset="0"/>
              <a:cs typeface="Arial" panose="020B0604020202020204" pitchFamily="34" charset="0"/>
            </a:endParaRPr>
          </a:p>
          <a:p>
            <a:pPr marL="514350" indent="-514350" algn="just">
              <a:buAutoNum type="romanLcParenBoth"/>
            </a:pPr>
            <a:r>
              <a:rPr lang="en-US" sz="2200" dirty="0">
                <a:latin typeface="Arial" panose="020B0604020202020204" pitchFamily="34" charset="0"/>
                <a:cs typeface="Arial" panose="020B0604020202020204" pitchFamily="34" charset="0"/>
              </a:rPr>
              <a:t>Developing specific techniques for generalisation in RL when parts of the state space can be represented by a graph, with a structure that can be determined by a history of </a:t>
            </a:r>
            <a:r>
              <a:rPr lang="en-US" sz="2200" dirty="0" smtClean="0">
                <a:latin typeface="Arial" panose="020B0604020202020204" pitchFamily="34" charset="0"/>
                <a:cs typeface="Arial" panose="020B0604020202020204" pitchFamily="34" charset="0"/>
              </a:rPr>
              <a:t>actions </a:t>
            </a:r>
            <a:r>
              <a:rPr lang="en-US" sz="2200" dirty="0">
                <a:latin typeface="Arial" panose="020B0604020202020204" pitchFamily="34" charset="0"/>
                <a:cs typeface="Arial" panose="020B0604020202020204" pitchFamily="34" charset="0"/>
              </a:rPr>
              <a:t>(e.g., opening/closing lines, topological changes in substations, etc.).</a:t>
            </a:r>
          </a:p>
        </p:txBody>
      </p:sp>
      <p:sp>
        <p:nvSpPr>
          <p:cNvPr id="8" name="ZoneTexte 7">
            <a:extLst>
              <a:ext uri="{FF2B5EF4-FFF2-40B4-BE49-F238E27FC236}">
                <a16:creationId xmlns:a16="http://schemas.microsoft.com/office/drawing/2014/main" id="{5E9CFF1E-D2D4-47C4-0C53-C7D3DBBD4545}"/>
              </a:ext>
            </a:extLst>
          </p:cNvPr>
          <p:cNvSpPr txBox="1"/>
          <p:nvPr/>
        </p:nvSpPr>
        <p:spPr>
          <a:xfrm>
            <a:off x="2016442" y="5062517"/>
            <a:ext cx="8159115" cy="769441"/>
          </a:xfrm>
          <a:prstGeom prst="rect">
            <a:avLst/>
          </a:prstGeom>
          <a:noFill/>
        </p:spPr>
        <p:txBody>
          <a:bodyPr wrap="square">
            <a:spAutoFit/>
          </a:bodyPr>
          <a:lstStyle/>
          <a:p>
            <a:pPr algn="ctr"/>
            <a:r>
              <a:rPr lang="en-US" sz="2200" dirty="0">
                <a:latin typeface="Arial" panose="020B0604020202020204" pitchFamily="34" charset="0"/>
                <a:cs typeface="Arial" panose="020B0604020202020204" pitchFamily="34" charset="0"/>
              </a:rPr>
              <a:t>It is likely that if more RL researchers seriously engaged with this environment, we would see significant advances in RL.</a:t>
            </a:r>
            <a:endParaRPr lang="en-GB" sz="2200" dirty="0"/>
          </a:p>
        </p:txBody>
      </p:sp>
      <p:sp>
        <p:nvSpPr>
          <p:cNvPr id="11" name="Rectangle 10">
            <a:extLst>
              <a:ext uri="{FF2B5EF4-FFF2-40B4-BE49-F238E27FC236}">
                <a16:creationId xmlns:a16="http://schemas.microsoft.com/office/drawing/2014/main" id="{B966C009-4FE1-A3DB-5F8B-2FB6A95BDF35}"/>
              </a:ext>
            </a:extLst>
          </p:cNvPr>
          <p:cNvSpPr/>
          <p:nvPr/>
        </p:nvSpPr>
        <p:spPr>
          <a:xfrm>
            <a:off x="1814566" y="4798516"/>
            <a:ext cx="8562868" cy="12974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Espace réservé du numéro de diapositive 1">
            <a:extLst>
              <a:ext uri="{FF2B5EF4-FFF2-40B4-BE49-F238E27FC236}">
                <a16:creationId xmlns:a16="http://schemas.microsoft.com/office/drawing/2014/main" id="{250F242E-A697-D0F2-7EF0-3479BF81441F}"/>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45</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9280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B0EE35A-9405-8CE1-55FD-D19621D7FB5E}"/>
              </a:ext>
            </a:extLst>
          </p:cNvPr>
          <p:cNvSpPr txBox="1">
            <a:spLocks/>
          </p:cNvSpPr>
          <p:nvPr/>
        </p:nvSpPr>
        <p:spPr>
          <a:xfrm>
            <a:off x="1110249" y="67065"/>
            <a:ext cx="9961062" cy="11272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latin typeface="Arial"/>
                <a:cs typeface="Arial"/>
              </a:rPr>
              <a:t>The fourth layer: the supergrid and the global grid</a:t>
            </a:r>
          </a:p>
        </p:txBody>
      </p:sp>
      <p:pic>
        <p:nvPicPr>
          <p:cNvPr id="7" name="Image 6">
            <a:extLst>
              <a:ext uri="{FF2B5EF4-FFF2-40B4-BE49-F238E27FC236}">
                <a16:creationId xmlns:a16="http://schemas.microsoft.com/office/drawing/2014/main" id="{A2F64613-9DBB-F3D5-F3B2-06CEE015A8E1}"/>
              </a:ext>
            </a:extLst>
          </p:cNvPr>
          <p:cNvPicPr>
            <a:picLocks noChangeAspect="1"/>
          </p:cNvPicPr>
          <p:nvPr/>
        </p:nvPicPr>
        <p:blipFill>
          <a:blip r:embed="rId2"/>
          <a:stretch>
            <a:fillRect/>
          </a:stretch>
        </p:blipFill>
        <p:spPr>
          <a:xfrm>
            <a:off x="502780" y="1095617"/>
            <a:ext cx="11176000" cy="5133019"/>
          </a:xfrm>
          <a:prstGeom prst="rect">
            <a:avLst/>
          </a:prstGeom>
        </p:spPr>
      </p:pic>
      <p:sp>
        <p:nvSpPr>
          <p:cNvPr id="11" name="ZoneTexte 10">
            <a:extLst>
              <a:ext uri="{FF2B5EF4-FFF2-40B4-BE49-F238E27FC236}">
                <a16:creationId xmlns:a16="http://schemas.microsoft.com/office/drawing/2014/main" id="{51DFF029-3205-81CC-B549-D0B863F71AAB}"/>
              </a:ext>
            </a:extLst>
          </p:cNvPr>
          <p:cNvSpPr txBox="1"/>
          <p:nvPr/>
        </p:nvSpPr>
        <p:spPr>
          <a:xfrm>
            <a:off x="5915628" y="1533763"/>
            <a:ext cx="4514236" cy="692497"/>
          </a:xfrm>
          <a:prstGeom prst="rect">
            <a:avLst/>
          </a:prstGeom>
          <a:noFill/>
        </p:spPr>
        <p:txBody>
          <a:bodyPr wrap="square">
            <a:spAutoFit/>
          </a:bodyPr>
          <a:lstStyle/>
          <a:p>
            <a:pPr algn="just"/>
            <a:r>
              <a:rPr lang="en-GB" sz="1300" dirty="0">
                <a:latin typeface="Arial" panose="020B0604020202020204" pitchFamily="34" charset="0"/>
                <a:cs typeface="Arial" panose="020B0604020202020204" pitchFamily="34" charset="0"/>
              </a:rPr>
              <a:t>The Katabata Project, led by ULiège (2020), aimed to gather data on katabatic winds in southern Greenland to assess the benefit of installing wind farms in this area.</a:t>
            </a:r>
          </a:p>
        </p:txBody>
      </p:sp>
      <p:sp>
        <p:nvSpPr>
          <p:cNvPr id="12" name="Rectangle 11">
            <a:extLst>
              <a:ext uri="{FF2B5EF4-FFF2-40B4-BE49-F238E27FC236}">
                <a16:creationId xmlns:a16="http://schemas.microsoft.com/office/drawing/2014/main" id="{5D3052A6-96F1-C484-2D61-1915A9D17D8B}"/>
              </a:ext>
            </a:extLst>
          </p:cNvPr>
          <p:cNvSpPr/>
          <p:nvPr/>
        </p:nvSpPr>
        <p:spPr>
          <a:xfrm>
            <a:off x="5819732" y="1442720"/>
            <a:ext cx="4706028" cy="920751"/>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ZoneTexte 14">
            <a:extLst>
              <a:ext uri="{FF2B5EF4-FFF2-40B4-BE49-F238E27FC236}">
                <a16:creationId xmlns:a16="http://schemas.microsoft.com/office/drawing/2014/main" id="{F3A83A60-FB6A-FF04-DDCB-F10FADB97419}"/>
              </a:ext>
            </a:extLst>
          </p:cNvPr>
          <p:cNvSpPr txBox="1"/>
          <p:nvPr/>
        </p:nvSpPr>
        <p:spPr>
          <a:xfrm>
            <a:off x="49039" y="6362195"/>
            <a:ext cx="11178404" cy="646331"/>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More about Katabata project in: </a:t>
            </a:r>
            <a:r>
              <a:rPr lang="en-GB" sz="1200" dirty="0">
                <a:latin typeface="Arial" panose="020B0604020202020204" pitchFamily="34" charset="0"/>
                <a:cs typeface="Arial" panose="020B0604020202020204" pitchFamily="34" charset="0"/>
              </a:rPr>
              <a:t>Ernst, D., Fettweis, X., Fonder, M., &amp; Louis, J. (2020). </a:t>
            </a:r>
            <a:r>
              <a:rPr lang="en-GB" sz="1200" b="1" dirty="0">
                <a:latin typeface="Arial" panose="020B0604020202020204" pitchFamily="34" charset="0"/>
                <a:cs typeface="Arial" panose="020B0604020202020204" pitchFamily="34" charset="0"/>
              </a:rPr>
              <a:t>Extreme engineering for fighting climate change and the Katabata project</a:t>
            </a:r>
            <a:r>
              <a:rPr lang="en-GB" sz="120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hlinkClick r:id="rId3"/>
              </a:rPr>
              <a:t>https://hdl.handle.net/2268/251827 </a:t>
            </a:r>
            <a:endParaRPr lang="en-GB" sz="12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BE" sz="1200" dirty="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986B9BE7-D181-11E9-E24D-E56796768979}"/>
              </a:ext>
            </a:extLst>
          </p:cNvPr>
          <p:cNvSpPr txBox="1"/>
          <p:nvPr/>
        </p:nvSpPr>
        <p:spPr>
          <a:xfrm>
            <a:off x="3738880" y="1533763"/>
            <a:ext cx="1700918" cy="292388"/>
          </a:xfrm>
          <a:prstGeom prst="rect">
            <a:avLst/>
          </a:prstGeom>
          <a:noFill/>
        </p:spPr>
        <p:txBody>
          <a:bodyPr wrap="square" rtlCol="0">
            <a:spAutoFit/>
          </a:bodyPr>
          <a:lstStyle/>
          <a:p>
            <a:pPr algn="ctr"/>
            <a:r>
              <a:rPr lang="en-GB" sz="1300" dirty="0">
                <a:latin typeface="Arial" panose="020B0604020202020204" pitchFamily="34" charset="0"/>
                <a:cs typeface="Arial" panose="020B0604020202020204" pitchFamily="34" charset="0"/>
              </a:rPr>
              <a:t>Greenland</a:t>
            </a:r>
          </a:p>
        </p:txBody>
      </p:sp>
      <p:sp>
        <p:nvSpPr>
          <p:cNvPr id="4" name="Espace réservé du numéro de diapositive 1">
            <a:extLst>
              <a:ext uri="{FF2B5EF4-FFF2-40B4-BE49-F238E27FC236}">
                <a16:creationId xmlns:a16="http://schemas.microsoft.com/office/drawing/2014/main" id="{9E2121F3-8CD2-3613-3327-3FA05B1B6B5B}"/>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46</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6046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7D71693-E580-2BF9-5004-D8CD5685CC88}"/>
              </a:ext>
            </a:extLst>
          </p:cNvPr>
          <p:cNvSpPr txBox="1"/>
          <p:nvPr/>
        </p:nvSpPr>
        <p:spPr>
          <a:xfrm>
            <a:off x="395748" y="1456920"/>
            <a:ext cx="11139760" cy="4493538"/>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The supergrid is a Direct Current (DC) network that overlays existing </a:t>
            </a:r>
            <a:r>
              <a:rPr lang="en-US" sz="2200" dirty="0" smtClean="0">
                <a:latin typeface="Arial" panose="020B0604020202020204" pitchFamily="34" charset="0"/>
                <a:cs typeface="Arial" panose="020B0604020202020204" pitchFamily="34" charset="0"/>
              </a:rPr>
              <a:t>Alternating </a:t>
            </a:r>
            <a:r>
              <a:rPr lang="en-US" sz="2200" dirty="0">
                <a:latin typeface="Arial" panose="020B0604020202020204" pitchFamily="34" charset="0"/>
                <a:cs typeface="Arial" panose="020B0604020202020204" pitchFamily="34" charset="0"/>
              </a:rPr>
              <a:t>Current (AC) networks. It is still in its early stages. Currently, TSOs often regard them simply as (negative) loads in their standard decision-making tools. This approach works adequately with a few point-to-point DC links.</a:t>
            </a:r>
          </a:p>
          <a:p>
            <a:pPr algn="just"/>
            <a:endParaRPr lang="en-US" sz="22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However, this will change as renewable energy resources become more prevalent, creating strong business cases for extensive DC links. These long links can help smooth out the fluctuations of renewable energy production and enable the harvesting of renewable resources in remote areas with abundant sun and wind.</a:t>
            </a:r>
          </a:p>
          <a:p>
            <a:pPr algn="just"/>
            <a:endParaRPr lang="en-US" sz="22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As a result, decision-making challenges will emerge, which are crucial for the energy transition. This is especially true if the world comes together to pursue the ambitious goal of building a </a:t>
            </a:r>
            <a:r>
              <a:rPr lang="en-US" sz="2200" b="1" dirty="0">
                <a:latin typeface="Arial" panose="020B0604020202020204" pitchFamily="34" charset="0"/>
                <a:cs typeface="Arial" panose="020B0604020202020204" pitchFamily="34" charset="0"/>
              </a:rPr>
              <a:t>global grid</a:t>
            </a:r>
            <a:r>
              <a:rPr lang="en-US" sz="2200" dirty="0">
                <a:latin typeface="Arial" panose="020B0604020202020204" pitchFamily="34" charset="0"/>
                <a:cs typeface="Arial" panose="020B0604020202020204" pitchFamily="34" charset="0"/>
              </a:rPr>
              <a:t>, the ultimate step towards decarbonising our societies.</a:t>
            </a:r>
          </a:p>
        </p:txBody>
      </p:sp>
      <p:sp>
        <p:nvSpPr>
          <p:cNvPr id="8" name="Titre 1">
            <a:extLst>
              <a:ext uri="{FF2B5EF4-FFF2-40B4-BE49-F238E27FC236}">
                <a16:creationId xmlns:a16="http://schemas.microsoft.com/office/drawing/2014/main" id="{4A427F15-7B51-304C-C489-96B399F0459F}"/>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Decision-making strategies and supergrid</a:t>
            </a:r>
            <a:endParaRPr lang="fr-FR" sz="2800" b="1" dirty="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8BC9CF38-F5AA-26B5-4F5B-AA92FEB8104A}"/>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47</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31161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76CA0FF8-7120-C694-4A45-F9542BB078C6}"/>
              </a:ext>
            </a:extLst>
          </p:cNvPr>
          <p:cNvGrpSpPr/>
          <p:nvPr/>
        </p:nvGrpSpPr>
        <p:grpSpPr>
          <a:xfrm>
            <a:off x="851903" y="2941981"/>
            <a:ext cx="6904511" cy="3414746"/>
            <a:chOff x="764440" y="2941981"/>
            <a:chExt cx="6904511" cy="3414746"/>
          </a:xfrm>
        </p:grpSpPr>
        <p:pic>
          <p:nvPicPr>
            <p:cNvPr id="17" name="Picture 2">
              <a:extLst>
                <a:ext uri="{FF2B5EF4-FFF2-40B4-BE49-F238E27FC236}">
                  <a16:creationId xmlns:a16="http://schemas.microsoft.com/office/drawing/2014/main" id="{43495EBE-DE11-1C76-156A-BF734B163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89"/>
            <a:stretch/>
          </p:blipFill>
          <p:spPr bwMode="auto">
            <a:xfrm>
              <a:off x="764441" y="2941982"/>
              <a:ext cx="6904510" cy="34147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BBF2197-7D3D-2C6B-B773-CE33FBB61487}"/>
                </a:ext>
              </a:extLst>
            </p:cNvPr>
            <p:cNvSpPr/>
            <p:nvPr/>
          </p:nvSpPr>
          <p:spPr>
            <a:xfrm>
              <a:off x="764440" y="2941981"/>
              <a:ext cx="6904509" cy="341474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p:sp>
        <p:nvSpPr>
          <p:cNvPr id="10" name="Titre 1">
            <a:extLst>
              <a:ext uri="{FF2B5EF4-FFF2-40B4-BE49-F238E27FC236}">
                <a16:creationId xmlns:a16="http://schemas.microsoft.com/office/drawing/2014/main" id="{2E21FB79-7FA5-D084-7161-FD2AEF265F12}"/>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The definition of the global grid</a:t>
            </a:r>
            <a:endParaRPr lang="fr-BE" sz="2800" b="1"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90399D5D-7FB4-1DF9-DE0D-F373A2717A47}"/>
              </a:ext>
            </a:extLst>
          </p:cNvPr>
          <p:cNvSpPr txBox="1"/>
          <p:nvPr/>
        </p:nvSpPr>
        <p:spPr>
          <a:xfrm>
            <a:off x="395748" y="1157010"/>
            <a:ext cx="11189302" cy="1446550"/>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A global grid is an electrical network that spans the entire planet, connecting the world's electricity consumers and producers. Its backbone would be composed of very long High Voltage Direct Current (HVDC) links. </a:t>
            </a:r>
            <a:r>
              <a:rPr lang="en-US" sz="2200" b="1" dirty="0">
                <a:latin typeface="Arial" panose="020B0604020202020204" pitchFamily="34" charset="0"/>
                <a:cs typeface="Arial" panose="020B0604020202020204" pitchFamily="34" charset="0"/>
              </a:rPr>
              <a:t>This extensive network could drive </a:t>
            </a:r>
            <a:r>
              <a:rPr lang="en-GB" sz="2200" b="1" dirty="0">
                <a:solidFill>
                  <a:srgbClr val="000000"/>
                </a:solidFill>
                <a:latin typeface="Arial" panose="020B0604020202020204" pitchFamily="34" charset="0"/>
                <a:cs typeface="Arial" panose="020B0604020202020204" pitchFamily="34" charset="0"/>
              </a:rPr>
              <a:t>renewable electricity</a:t>
            </a:r>
            <a:r>
              <a:rPr lang="en-GB" sz="2200" dirty="0">
                <a:solidFill>
                  <a:srgbClr val="000000"/>
                </a:solidFill>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costs significantly down, potentially putting fossil fuels out of business.</a:t>
            </a:r>
            <a:endParaRPr lang="en-GB" sz="2200" b="1" dirty="0">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C261568A-CBB8-08E8-EAA4-DE418EC21878}"/>
              </a:ext>
            </a:extLst>
          </p:cNvPr>
          <p:cNvSpPr txBox="1"/>
          <p:nvPr/>
        </p:nvSpPr>
        <p:spPr>
          <a:xfrm>
            <a:off x="7950193" y="4187688"/>
            <a:ext cx="3259838" cy="923330"/>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A mapped prototype of the Global Energy Interconnection Backbone Grid.</a:t>
            </a:r>
            <a:endParaRPr lang="en-GB" dirty="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96BFF608-79FF-9912-8C9F-E6E1090BC6D6}"/>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48</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49539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DD24CBC-C11F-C392-9E53-4FAC482E28D0}"/>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The planification problem behind the global grid</a:t>
            </a:r>
            <a:endParaRPr lang="fr-BE" sz="2800" b="1"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32098949-B6F6-5C54-298E-27F075D73658}"/>
              </a:ext>
            </a:extLst>
          </p:cNvPr>
          <p:cNvSpPr txBox="1"/>
          <p:nvPr/>
        </p:nvSpPr>
        <p:spPr>
          <a:xfrm>
            <a:off x="395748" y="1210355"/>
            <a:ext cx="11139760" cy="3170099"/>
          </a:xfrm>
          <a:prstGeom prst="rect">
            <a:avLst/>
          </a:prstGeom>
          <a:noFill/>
        </p:spPr>
        <p:txBody>
          <a:bodyPr wrap="square">
            <a:spAutoFit/>
          </a:bodyPr>
          <a:lstStyle/>
          <a:p>
            <a:pPr algn="just"/>
            <a:r>
              <a:rPr lang="en-US" sz="2200" dirty="0">
                <a:solidFill>
                  <a:srgbClr val="000000"/>
                </a:solidFill>
                <a:latin typeface="Arial" panose="020B0604020202020204" pitchFamily="34" charset="0"/>
                <a:cs typeface="Arial" panose="020B0604020202020204" pitchFamily="34" charset="0"/>
              </a:rPr>
              <a:t>The primary reason why the different countries of the world have not yet come together for building the global grid </a:t>
            </a:r>
            <a:r>
              <a:rPr lang="en-GB" sz="2200" dirty="0">
                <a:latin typeface="Arial" panose="020B0604020202020204" pitchFamily="34" charset="0"/>
                <a:cs typeface="Arial" panose="020B0604020202020204" pitchFamily="34" charset="0"/>
              </a:rPr>
              <a:t>is the lack of an acceptable solution to the </a:t>
            </a:r>
            <a:r>
              <a:rPr lang="en-GB" sz="2200" b="1" dirty="0">
                <a:latin typeface="Arial" panose="020B0604020202020204" pitchFamily="34" charset="0"/>
                <a:cs typeface="Arial" panose="020B0604020202020204" pitchFamily="34" charset="0"/>
              </a:rPr>
              <a:t>“right planning problem” </a:t>
            </a:r>
            <a:r>
              <a:rPr lang="en-GB" sz="2200" dirty="0">
                <a:latin typeface="Arial" panose="020B0604020202020204" pitchFamily="34" charset="0"/>
                <a:cs typeface="Arial" panose="020B0604020202020204" pitchFamily="34" charset="0"/>
              </a:rPr>
              <a:t>for its construction.</a:t>
            </a:r>
          </a:p>
          <a:p>
            <a:pPr algn="just"/>
            <a:endParaRPr lang="en-GB" sz="1200" dirty="0">
              <a:latin typeface="Arial" panose="020B0604020202020204" pitchFamily="34" charset="0"/>
              <a:cs typeface="Arial" panose="020B0604020202020204" pitchFamily="34" charset="0"/>
            </a:endParaRPr>
          </a:p>
          <a:p>
            <a:pPr algn="just"/>
            <a:r>
              <a:rPr lang="en-GB" sz="2200" dirty="0">
                <a:latin typeface="Arial" panose="020B0604020202020204" pitchFamily="34" charset="0"/>
                <a:cs typeface="Arial" panose="020B0604020202020204" pitchFamily="34" charset="0"/>
              </a:rPr>
              <a:t>As a preliminary outline of the main features of this problem, the solution space is a set of </a:t>
            </a:r>
            <a:r>
              <a:rPr lang="en-GB" sz="2200" b="1" dirty="0">
                <a:latin typeface="Arial" panose="020B0604020202020204" pitchFamily="34" charset="0"/>
                <a:cs typeface="Arial" panose="020B0604020202020204" pitchFamily="34" charset="0"/>
              </a:rPr>
              <a:t>sequences of investments in transmission lines </a:t>
            </a:r>
            <a:r>
              <a:rPr lang="en-GB" sz="2200" dirty="0">
                <a:latin typeface="Arial" panose="020B0604020202020204" pitchFamily="34" charset="0"/>
                <a:cs typeface="Arial" panose="020B0604020202020204" pitchFamily="34" charset="0"/>
              </a:rPr>
              <a:t>such that:</a:t>
            </a:r>
            <a:endParaRPr lang="en-GB" sz="2200" b="1" dirty="0">
              <a:latin typeface="Arial" panose="020B0604020202020204" pitchFamily="34" charset="0"/>
              <a:cs typeface="Arial" panose="020B0604020202020204" pitchFamily="34" charset="0"/>
            </a:endParaRPr>
          </a:p>
          <a:p>
            <a:pPr algn="just"/>
            <a:endParaRPr lang="en-GB" sz="1200" b="1" dirty="0">
              <a:latin typeface="Arial" panose="020B0604020202020204" pitchFamily="34" charset="0"/>
              <a:cs typeface="Arial" panose="020B0604020202020204" pitchFamily="34" charset="0"/>
            </a:endParaRPr>
          </a:p>
          <a:p>
            <a:pPr marL="514350" indent="-514350" algn="just">
              <a:buAutoNum type="romanLcParenBoth"/>
            </a:pPr>
            <a:r>
              <a:rPr lang="en-GB" sz="2200" dirty="0">
                <a:latin typeface="Arial" panose="020B0604020202020204" pitchFamily="34" charset="0"/>
                <a:cs typeface="Arial" panose="020B0604020202020204" pitchFamily="34" charset="0"/>
              </a:rPr>
              <a:t>each new investment should ensure that all directly involved parties benefit from it;</a:t>
            </a:r>
          </a:p>
          <a:p>
            <a:pPr marL="514350" indent="-514350" algn="just">
              <a:buAutoNum type="romanLcParenBoth"/>
            </a:pPr>
            <a:r>
              <a:rPr lang="en-GB" sz="2200" dirty="0">
                <a:latin typeface="Arial" panose="020B0604020202020204" pitchFamily="34" charset="0"/>
                <a:cs typeface="Arial" panose="020B0604020202020204" pitchFamily="34" charset="0"/>
              </a:rPr>
              <a:t>no party should have the incentive to unilaterally exploit the global grid infrastructure for its own gain </a:t>
            </a:r>
            <a:r>
              <a:rPr lang="en-US" sz="2200" dirty="0">
                <a:solidFill>
                  <a:srgbClr val="000000"/>
                </a:solidFill>
                <a:latin typeface="Arial" panose="020B0604020202020204" pitchFamily="34" charset="0"/>
                <a:cs typeface="Arial" panose="020B0604020202020204" pitchFamily="34" charset="0"/>
              </a:rPr>
              <a:t>at the expenses of others</a:t>
            </a:r>
            <a:r>
              <a:rPr lang="en-GB" sz="2200" dirty="0">
                <a:latin typeface="Arial" panose="020B0604020202020204" pitchFamily="34" charset="0"/>
                <a:cs typeface="Arial" panose="020B0604020202020204" pitchFamily="34" charset="0"/>
              </a:rPr>
              <a:t>.</a:t>
            </a:r>
          </a:p>
        </p:txBody>
      </p:sp>
      <p:sp>
        <p:nvSpPr>
          <p:cNvPr id="10" name="ZoneTexte 9">
            <a:extLst>
              <a:ext uri="{FF2B5EF4-FFF2-40B4-BE49-F238E27FC236}">
                <a16:creationId xmlns:a16="http://schemas.microsoft.com/office/drawing/2014/main" id="{4592D189-34B8-BCAE-AA5D-2A93364B99D4}"/>
              </a:ext>
            </a:extLst>
          </p:cNvPr>
          <p:cNvSpPr txBox="1"/>
          <p:nvPr/>
        </p:nvSpPr>
        <p:spPr>
          <a:xfrm>
            <a:off x="2403613" y="4925910"/>
            <a:ext cx="7384774" cy="769441"/>
          </a:xfrm>
          <a:prstGeom prst="rect">
            <a:avLst/>
          </a:prstGeom>
          <a:noFill/>
        </p:spPr>
        <p:txBody>
          <a:bodyPr wrap="square">
            <a:spAutoFit/>
          </a:bodyPr>
          <a:lstStyle/>
          <a:p>
            <a:pPr algn="ctr"/>
            <a:r>
              <a:rPr lang="en-GB" sz="2200" dirty="0">
                <a:latin typeface="Arial" panose="020B0604020202020204" pitchFamily="34" charset="0"/>
                <a:cs typeface="Arial" panose="020B0604020202020204" pitchFamily="34" charset="0"/>
              </a:rPr>
              <a:t>Addressing this problem and finding its solution present fascinating challenges for machine learning researchers!</a:t>
            </a:r>
          </a:p>
        </p:txBody>
      </p:sp>
      <p:sp>
        <p:nvSpPr>
          <p:cNvPr id="11" name="Rectangle 10">
            <a:extLst>
              <a:ext uri="{FF2B5EF4-FFF2-40B4-BE49-F238E27FC236}">
                <a16:creationId xmlns:a16="http://schemas.microsoft.com/office/drawing/2014/main" id="{85E23EA5-5E6B-725B-8DEB-6CBA0699AF4C}"/>
              </a:ext>
            </a:extLst>
          </p:cNvPr>
          <p:cNvSpPr/>
          <p:nvPr/>
        </p:nvSpPr>
        <p:spPr>
          <a:xfrm>
            <a:off x="1814566" y="4661909"/>
            <a:ext cx="8562868" cy="12974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Espace réservé du numéro de diapositive 1">
            <a:extLst>
              <a:ext uri="{FF2B5EF4-FFF2-40B4-BE49-F238E27FC236}">
                <a16:creationId xmlns:a16="http://schemas.microsoft.com/office/drawing/2014/main" id="{E99374FB-2572-8F97-130D-12D6299F98A4}"/>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49</a:t>
            </a:fld>
            <a:endParaRPr lang="en-GB" dirty="0">
              <a:solidFill>
                <a:schemeClr val="tx1"/>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E310781D-9297-84AE-6C34-4948E938B2A8}"/>
              </a:ext>
            </a:extLst>
          </p:cNvPr>
          <p:cNvSpPr txBox="1"/>
          <p:nvPr/>
        </p:nvSpPr>
        <p:spPr>
          <a:xfrm>
            <a:off x="50090" y="6304260"/>
            <a:ext cx="9304926" cy="461665"/>
          </a:xfrm>
          <a:prstGeom prst="rect">
            <a:avLst/>
          </a:prstGeom>
          <a:noFill/>
        </p:spPr>
        <p:txBody>
          <a:bodyPr wrap="square">
            <a:spAutoFit/>
          </a:bodyPr>
          <a:lstStyle/>
          <a:p>
            <a:r>
              <a:rPr lang="en-GB" sz="1200" dirty="0">
                <a:effectLst/>
                <a:highlight>
                  <a:srgbClr val="FFFFFF"/>
                </a:highlight>
                <a:latin typeface="Arial" panose="020B0604020202020204" pitchFamily="34" charset="0"/>
                <a:cs typeface="Arial" panose="020B0604020202020204" pitchFamily="34" charset="0"/>
              </a:rPr>
              <a:t>More information in: Muñoz, J. C., Sauma, E., Muñoz, F. D., &amp; Moreno, R. (2023). </a:t>
            </a:r>
            <a:r>
              <a:rPr lang="en-GB" sz="1200" b="1" dirty="0">
                <a:effectLst/>
                <a:highlight>
                  <a:srgbClr val="FFFFFF"/>
                </a:highlight>
                <a:latin typeface="Arial" panose="020B0604020202020204" pitchFamily="34" charset="0"/>
                <a:cs typeface="Arial" panose="020B0604020202020204" pitchFamily="34" charset="0"/>
              </a:rPr>
              <a:t>Analysis of generation investments under price controls in cross-border trade of electricity</a:t>
            </a:r>
            <a:r>
              <a:rPr lang="en-GB" sz="1200" dirty="0">
                <a:effectLst/>
                <a:highlight>
                  <a:srgbClr val="FFFFFF"/>
                </a:highlight>
                <a:latin typeface="Arial" panose="020B0604020202020204" pitchFamily="34" charset="0"/>
                <a:cs typeface="Arial" panose="020B0604020202020204" pitchFamily="34" charset="0"/>
              </a:rPr>
              <a:t>. </a:t>
            </a:r>
            <a:r>
              <a:rPr lang="en-GB" sz="1200" i="1" dirty="0">
                <a:effectLst/>
                <a:highlight>
                  <a:srgbClr val="FFFFFF"/>
                </a:highlight>
                <a:latin typeface="Arial" panose="020B0604020202020204" pitchFamily="34" charset="0"/>
                <a:cs typeface="Arial" panose="020B0604020202020204" pitchFamily="34" charset="0"/>
              </a:rPr>
              <a:t>Energy Economics</a:t>
            </a:r>
            <a:r>
              <a:rPr lang="en-GB" sz="1200" dirty="0">
                <a:effectLst/>
                <a:highlight>
                  <a:srgbClr val="FFFFFF"/>
                </a:highlight>
                <a:latin typeface="Arial" panose="020B0604020202020204" pitchFamily="34" charset="0"/>
                <a:cs typeface="Arial" panose="020B0604020202020204" pitchFamily="34" charset="0"/>
              </a:rPr>
              <a:t>, 123, 106722. https://doi.org/10.1016/j.eneco.2023.106722</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104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AE92EF9-E29C-7005-678F-B64D96B1B2D5}"/>
              </a:ext>
            </a:extLst>
          </p:cNvPr>
          <p:cNvSpPr txBox="1"/>
          <p:nvPr/>
        </p:nvSpPr>
        <p:spPr>
          <a:xfrm>
            <a:off x="413047" y="1436280"/>
            <a:ext cx="11150303" cy="4493538"/>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Before proceeding further, it is important to understand how electricity is traded in the European Union. </a:t>
            </a:r>
          </a:p>
          <a:p>
            <a:pPr algn="just"/>
            <a:endParaRPr lang="en-US" sz="2200" dirty="0">
              <a:latin typeface="Arial" panose="020B0604020202020204" pitchFamily="34" charset="0"/>
              <a:cs typeface="Arial" panose="020B0604020202020204" pitchFamily="34" charset="0"/>
            </a:endParaRPr>
          </a:p>
          <a:p>
            <a:pPr marL="514350" indent="-514350" algn="just">
              <a:buAutoNum type="romanLcParenBoth"/>
            </a:pPr>
            <a:r>
              <a:rPr lang="en-US" sz="2200" dirty="0">
                <a:latin typeface="Arial" panose="020B0604020202020204" pitchFamily="34" charset="0"/>
                <a:cs typeface="Arial" panose="020B0604020202020204" pitchFamily="34" charset="0"/>
              </a:rPr>
              <a:t>Electricity </a:t>
            </a:r>
            <a:r>
              <a:rPr lang="en-US" sz="2200" b="1" dirty="0">
                <a:latin typeface="Arial" panose="020B0604020202020204" pitchFamily="34" charset="0"/>
                <a:cs typeface="Arial" panose="020B0604020202020204" pitchFamily="34" charset="0"/>
              </a:rPr>
              <a:t>is</a:t>
            </a:r>
            <a:r>
              <a:rPr lang="en-US" sz="22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treated as a commodity, bought and sold on a quarter-hourly basis</a:t>
            </a:r>
            <a:r>
              <a:rPr lang="en-US" sz="2200" dirty="0">
                <a:latin typeface="Arial" panose="020B0604020202020204" pitchFamily="34" charset="0"/>
                <a:cs typeface="Arial" panose="020B0604020202020204" pitchFamily="34" charset="0"/>
              </a:rPr>
              <a:t>. This means that the electricity commodity traded always refers to quantities of electrical energy associated with market periods </a:t>
            </a:r>
            <a:r>
              <a:rPr lang="en-US" sz="2200" dirty="0">
                <a:solidFill>
                  <a:srgbClr val="000000"/>
                </a:solidFill>
                <a:latin typeface="Arial" panose="020B0604020202020204" pitchFamily="34" charset="0"/>
                <a:cs typeface="Arial" panose="020B0604020202020204" pitchFamily="34" charset="0"/>
              </a:rPr>
              <a:t>of 15 minutes;</a:t>
            </a:r>
          </a:p>
          <a:p>
            <a:pPr marL="514350" indent="-514350" algn="just">
              <a:buAutoNum type="romanLcParenBoth"/>
            </a:pPr>
            <a:endParaRPr lang="en-US" sz="2200" dirty="0">
              <a:solidFill>
                <a:srgbClr val="000000"/>
              </a:solidFill>
              <a:latin typeface="Arial" panose="020B0604020202020204" pitchFamily="34" charset="0"/>
              <a:cs typeface="Arial" panose="020B0604020202020204" pitchFamily="34" charset="0"/>
            </a:endParaRPr>
          </a:p>
          <a:p>
            <a:pPr marL="514350" indent="-514350" algn="just">
              <a:buAutoNum type="romanLcParenBoth"/>
            </a:pPr>
            <a:r>
              <a:rPr lang="en-US" sz="2200" dirty="0">
                <a:latin typeface="Arial" panose="020B0604020202020204" pitchFamily="34" charset="0"/>
                <a:cs typeface="Arial" panose="020B0604020202020204" pitchFamily="34" charset="0"/>
              </a:rPr>
              <a:t>Electricity</a:t>
            </a:r>
            <a:r>
              <a:rPr lang="en-US" sz="2200" b="1" dirty="0">
                <a:latin typeface="Arial" panose="020B0604020202020204" pitchFamily="34" charset="0"/>
                <a:cs typeface="Arial" panose="020B0604020202020204" pitchFamily="34" charset="0"/>
              </a:rPr>
              <a:t> can be bought and sold in various markets</a:t>
            </a:r>
            <a:r>
              <a:rPr lang="en-US" sz="2200" dirty="0">
                <a:latin typeface="Arial" panose="020B0604020202020204" pitchFamily="34" charset="0"/>
                <a:cs typeface="Arial" panose="020B0604020202020204" pitchFamily="34" charset="0"/>
              </a:rPr>
              <a:t>, such as the day-ahead market or the intraday market;</a:t>
            </a:r>
          </a:p>
          <a:p>
            <a:pPr marL="514350" indent="-514350" algn="just">
              <a:buAutoNum type="romanLcParenBoth"/>
            </a:pPr>
            <a:endParaRPr lang="en-US" sz="2200" dirty="0">
              <a:solidFill>
                <a:srgbClr val="000000"/>
              </a:solidFill>
              <a:latin typeface="Arial" panose="020B0604020202020204" pitchFamily="34" charset="0"/>
              <a:cs typeface="Arial" panose="020B0604020202020204" pitchFamily="34" charset="0"/>
            </a:endParaRPr>
          </a:p>
          <a:p>
            <a:pPr marL="514350" indent="-514350" algn="just">
              <a:buAutoNum type="romanLcParenBoth"/>
            </a:pPr>
            <a:r>
              <a:rPr lang="en-US" sz="2200" dirty="0">
                <a:latin typeface="Arial" panose="020B0604020202020204" pitchFamily="34" charset="0"/>
                <a:cs typeface="Arial" panose="020B0604020202020204" pitchFamily="34" charset="0"/>
              </a:rPr>
              <a:t>The retailer </a:t>
            </a:r>
            <a:r>
              <a:rPr lang="en-US" sz="2200" b="1" dirty="0">
                <a:latin typeface="Arial" panose="020B0604020202020204" pitchFamily="34" charset="0"/>
                <a:cs typeface="Arial" panose="020B0604020202020204" pitchFamily="34" charset="0"/>
              </a:rPr>
              <a:t>can act as an interface between markets and consumers</a:t>
            </a:r>
            <a:r>
              <a:rPr lang="en-US" sz="2200" dirty="0">
                <a:latin typeface="Arial" panose="020B0604020202020204" pitchFamily="34" charset="0"/>
                <a:cs typeface="Arial" panose="020B0604020202020204" pitchFamily="34" charset="0"/>
              </a:rPr>
              <a:t>.</a:t>
            </a:r>
            <a:r>
              <a:rPr lang="en-US" sz="2200" dirty="0">
                <a:solidFill>
                  <a:srgbClr val="000000"/>
                </a:solidFill>
                <a:latin typeface="Arial" panose="020B0604020202020204" pitchFamily="34" charset="0"/>
                <a:cs typeface="Arial" panose="020B0604020202020204" pitchFamily="34" charset="0"/>
              </a:rPr>
              <a:t> The retail products are defined by, for example, </a:t>
            </a:r>
            <a:r>
              <a:rPr lang="en-US" sz="2200" dirty="0">
                <a:latin typeface="Arial" panose="020B0604020202020204" pitchFamily="34" charset="0"/>
                <a:cs typeface="Arial" panose="020B0604020202020204" pitchFamily="34" charset="0"/>
              </a:rPr>
              <a:t>a feed-in tariff for electricity injection (selling) and a purchase tariff for electricity consumption (buying).</a:t>
            </a:r>
          </a:p>
        </p:txBody>
      </p:sp>
      <p:sp>
        <p:nvSpPr>
          <p:cNvPr id="5" name="Espace réservé du numéro de diapositive 1">
            <a:extLst>
              <a:ext uri="{FF2B5EF4-FFF2-40B4-BE49-F238E27FC236}">
                <a16:creationId xmlns:a16="http://schemas.microsoft.com/office/drawing/2014/main" id="{64FC77A2-5973-83B5-6A74-74029D920F14}"/>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5</a:t>
            </a:fld>
            <a:endParaRPr lang="en-GB" dirty="0">
              <a:solidFill>
                <a:schemeClr val="tx1"/>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3892825B-BF4B-0EAF-C2CB-A46A3B5C3955}"/>
              </a:ext>
            </a:extLst>
          </p:cNvPr>
          <p:cNvSpPr txBox="1"/>
          <p:nvPr/>
        </p:nvSpPr>
        <p:spPr>
          <a:xfrm>
            <a:off x="413047" y="403979"/>
            <a:ext cx="1147415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Understanding electricity trading in the European Union</a:t>
            </a:r>
            <a:endParaRPr lang="en-GB"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087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D4963C08-5A7B-CFC1-8C87-200352425F26}"/>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3907"/>
          <a:stretch/>
        </p:blipFill>
        <p:spPr bwMode="auto">
          <a:xfrm>
            <a:off x="603749" y="2879939"/>
            <a:ext cx="11053080" cy="1599552"/>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a:extLst>
              <a:ext uri="{FF2B5EF4-FFF2-40B4-BE49-F238E27FC236}">
                <a16:creationId xmlns:a16="http://schemas.microsoft.com/office/drawing/2014/main" id="{D5E092D3-A72D-C73A-8197-5971CC8B15DE}"/>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Coordination between the four layers</a:t>
            </a:r>
            <a:endParaRPr lang="fr-BE" sz="2800" b="1" dirty="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C2D5FA17-B5A8-FB5A-9DC9-FC7CCB48CC38}"/>
              </a:ext>
            </a:extLst>
          </p:cNvPr>
          <p:cNvSpPr txBox="1"/>
          <p:nvPr/>
        </p:nvSpPr>
        <p:spPr>
          <a:xfrm>
            <a:off x="395748" y="1256942"/>
            <a:ext cx="11261081" cy="1107996"/>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The physical coupling between different layers of the network system is becoming very </a:t>
            </a:r>
            <a:r>
              <a:rPr lang="en-US" sz="2200" dirty="0" smtClean="0">
                <a:latin typeface="Arial" panose="020B0604020202020204" pitchFamily="34" charset="0"/>
                <a:cs typeface="Arial" panose="020B0604020202020204" pitchFamily="34" charset="0"/>
              </a:rPr>
              <a:t>significant. </a:t>
            </a:r>
            <a:r>
              <a:rPr lang="en-US" sz="2200" dirty="0">
                <a:latin typeface="Arial" panose="020B0604020202020204" pitchFamily="34" charset="0"/>
                <a:cs typeface="Arial" panose="020B0604020202020204" pitchFamily="34" charset="0"/>
              </a:rPr>
              <a:t>There is </a:t>
            </a:r>
            <a:r>
              <a:rPr lang="en-US" sz="2200" b="1" dirty="0">
                <a:latin typeface="Arial" panose="020B0604020202020204" pitchFamily="34" charset="0"/>
                <a:cs typeface="Arial" panose="020B0604020202020204" pitchFamily="34" charset="0"/>
              </a:rPr>
              <a:t>a need for decision-making strategies that operate in a coordinated manner</a:t>
            </a:r>
            <a:r>
              <a:rPr lang="en-US" sz="2200" dirty="0">
                <a:latin typeface="Arial" panose="020B0604020202020204" pitchFamily="34" charset="0"/>
                <a:cs typeface="Arial" panose="020B0604020202020204" pitchFamily="34" charset="0"/>
              </a:rPr>
              <a:t>.</a:t>
            </a:r>
          </a:p>
        </p:txBody>
      </p:sp>
      <p:pic>
        <p:nvPicPr>
          <p:cNvPr id="37" name="Image 36" descr="Une image contenant noir, obscurité&#10;&#10;Description générée automatiquement">
            <a:extLst>
              <a:ext uri="{FF2B5EF4-FFF2-40B4-BE49-F238E27FC236}">
                <a16:creationId xmlns:a16="http://schemas.microsoft.com/office/drawing/2014/main" id="{C1FC193F-491C-6B4E-DB91-F54A35D4EF5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6920"/>
          <a:stretch/>
        </p:blipFill>
        <p:spPr>
          <a:xfrm>
            <a:off x="10610774" y="2499723"/>
            <a:ext cx="809304" cy="672373"/>
          </a:xfrm>
          <a:prstGeom prst="rect">
            <a:avLst/>
          </a:prstGeom>
        </p:spPr>
      </p:pic>
      <p:sp>
        <p:nvSpPr>
          <p:cNvPr id="2" name="ZoneTexte 1">
            <a:extLst>
              <a:ext uri="{FF2B5EF4-FFF2-40B4-BE49-F238E27FC236}">
                <a16:creationId xmlns:a16="http://schemas.microsoft.com/office/drawing/2014/main" id="{FC2CA7DA-665B-B2A8-77E1-A2B038D83416}"/>
              </a:ext>
            </a:extLst>
          </p:cNvPr>
          <p:cNvSpPr txBox="1"/>
          <p:nvPr/>
        </p:nvSpPr>
        <p:spPr>
          <a:xfrm>
            <a:off x="5322324" y="3056829"/>
            <a:ext cx="1235117" cy="307777"/>
          </a:xfrm>
          <a:prstGeom prst="rect">
            <a:avLst/>
          </a:prstGeom>
          <a:noFill/>
        </p:spPr>
        <p:txBody>
          <a:bodyPr wrap="square" rtlCol="0">
            <a:spAutoFit/>
          </a:bodyPr>
          <a:lstStyle/>
          <a:p>
            <a:pPr algn="ctr"/>
            <a:r>
              <a:rPr lang="en-GB" sz="1400" b="1" dirty="0">
                <a:solidFill>
                  <a:srgbClr val="FF0000"/>
                </a:solidFill>
                <a:latin typeface="Arial" panose="020B0604020202020204" pitchFamily="34" charset="0"/>
                <a:cs typeface="Arial" panose="020B0604020202020204" pitchFamily="34" charset="0"/>
              </a:rPr>
              <a:t>Overvoltage</a:t>
            </a:r>
          </a:p>
        </p:txBody>
      </p:sp>
      <p:sp>
        <p:nvSpPr>
          <p:cNvPr id="9" name="ZoneTexte 8">
            <a:extLst>
              <a:ext uri="{FF2B5EF4-FFF2-40B4-BE49-F238E27FC236}">
                <a16:creationId xmlns:a16="http://schemas.microsoft.com/office/drawing/2014/main" id="{381934F4-D382-A5FF-F9FC-490196D4D8BD}"/>
              </a:ext>
            </a:extLst>
          </p:cNvPr>
          <p:cNvSpPr txBox="1"/>
          <p:nvPr/>
        </p:nvSpPr>
        <p:spPr>
          <a:xfrm>
            <a:off x="8371201" y="3047303"/>
            <a:ext cx="1235117" cy="307777"/>
          </a:xfrm>
          <a:prstGeom prst="rect">
            <a:avLst/>
          </a:prstGeom>
          <a:noFill/>
        </p:spPr>
        <p:txBody>
          <a:bodyPr wrap="square" rtlCol="0">
            <a:spAutoFit/>
          </a:bodyPr>
          <a:lstStyle/>
          <a:p>
            <a:pPr algn="ctr"/>
            <a:r>
              <a:rPr lang="en-GB" sz="1400" b="1" dirty="0">
                <a:solidFill>
                  <a:srgbClr val="FF0000"/>
                </a:solidFill>
                <a:latin typeface="Arial" panose="020B0604020202020204" pitchFamily="34" charset="0"/>
                <a:cs typeface="Arial" panose="020B0604020202020204" pitchFamily="34" charset="0"/>
              </a:rPr>
              <a:t>Overvoltage</a:t>
            </a:r>
          </a:p>
        </p:txBody>
      </p:sp>
      <p:cxnSp>
        <p:nvCxnSpPr>
          <p:cNvPr id="11" name="Connecteur droit 10">
            <a:extLst>
              <a:ext uri="{FF2B5EF4-FFF2-40B4-BE49-F238E27FC236}">
                <a16:creationId xmlns:a16="http://schemas.microsoft.com/office/drawing/2014/main" id="{90B077D4-6085-70B2-A9D3-7520492FE9F8}"/>
              </a:ext>
            </a:extLst>
          </p:cNvPr>
          <p:cNvCxnSpPr>
            <a:cxnSpLocks/>
          </p:cNvCxnSpPr>
          <p:nvPr/>
        </p:nvCxnSpPr>
        <p:spPr>
          <a:xfrm flipH="1">
            <a:off x="10720388" y="3149509"/>
            <a:ext cx="184464" cy="457767"/>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46D8E0C6-A33E-7537-074A-915EA904DC27}"/>
              </a:ext>
            </a:extLst>
          </p:cNvPr>
          <p:cNvCxnSpPr>
            <a:cxnSpLocks/>
          </p:cNvCxnSpPr>
          <p:nvPr/>
        </p:nvCxnSpPr>
        <p:spPr>
          <a:xfrm>
            <a:off x="11013045" y="3105670"/>
            <a:ext cx="0" cy="501606"/>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9E3D7DD5-FD1D-E102-8961-2196FA2D05E8}"/>
              </a:ext>
            </a:extLst>
          </p:cNvPr>
          <p:cNvCxnSpPr>
            <a:cxnSpLocks/>
          </p:cNvCxnSpPr>
          <p:nvPr/>
        </p:nvCxnSpPr>
        <p:spPr>
          <a:xfrm>
            <a:off x="11123018" y="3147294"/>
            <a:ext cx="184105" cy="482436"/>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53" name="ZoneTexte 52">
            <a:extLst>
              <a:ext uri="{FF2B5EF4-FFF2-40B4-BE49-F238E27FC236}">
                <a16:creationId xmlns:a16="http://schemas.microsoft.com/office/drawing/2014/main" id="{301B77DD-5243-386C-0A3C-B387DBF68C30}"/>
              </a:ext>
            </a:extLst>
          </p:cNvPr>
          <p:cNvSpPr txBox="1"/>
          <p:nvPr/>
        </p:nvSpPr>
        <p:spPr>
          <a:xfrm>
            <a:off x="4059561" y="4186181"/>
            <a:ext cx="1146806" cy="461665"/>
          </a:xfrm>
          <a:prstGeom prst="rect">
            <a:avLst/>
          </a:prstGeom>
          <a:noFill/>
        </p:spPr>
        <p:txBody>
          <a:bodyPr wrap="square" rtlCol="0">
            <a:spAutoFit/>
          </a:bodyPr>
          <a:lstStyle/>
          <a:p>
            <a:pPr algn="ctr"/>
            <a:r>
              <a:rPr lang="en-GB" sz="1200" b="1" dirty="0">
                <a:solidFill>
                  <a:srgbClr val="FF0000"/>
                </a:solidFill>
                <a:latin typeface="Arial" panose="020B0604020202020204" pitchFamily="34" charset="0"/>
                <a:cs typeface="Arial" panose="020B0604020202020204" pitchFamily="34" charset="0"/>
              </a:rPr>
              <a:t>Reverse power flow</a:t>
            </a:r>
          </a:p>
        </p:txBody>
      </p:sp>
      <p:sp>
        <p:nvSpPr>
          <p:cNvPr id="54" name="ZoneTexte 53">
            <a:extLst>
              <a:ext uri="{FF2B5EF4-FFF2-40B4-BE49-F238E27FC236}">
                <a16:creationId xmlns:a16="http://schemas.microsoft.com/office/drawing/2014/main" id="{CC0C6702-2C67-DBF9-7078-9C9C34527BBB}"/>
              </a:ext>
            </a:extLst>
          </p:cNvPr>
          <p:cNvSpPr txBox="1"/>
          <p:nvPr/>
        </p:nvSpPr>
        <p:spPr>
          <a:xfrm>
            <a:off x="6301741" y="4186181"/>
            <a:ext cx="1043940" cy="430887"/>
          </a:xfrm>
          <a:prstGeom prst="rect">
            <a:avLst/>
          </a:prstGeom>
          <a:noFill/>
        </p:spPr>
        <p:txBody>
          <a:bodyPr wrap="square" rtlCol="0">
            <a:spAutoFit/>
          </a:bodyPr>
          <a:lstStyle/>
          <a:p>
            <a:pPr algn="ctr"/>
            <a:r>
              <a:rPr lang="en-GB" sz="1050" b="1" dirty="0">
                <a:solidFill>
                  <a:srgbClr val="FF0000"/>
                </a:solidFill>
                <a:latin typeface="Arial" panose="020B0604020202020204" pitchFamily="34" charset="0"/>
                <a:cs typeface="Arial" panose="020B0604020202020204" pitchFamily="34" charset="0"/>
              </a:rPr>
              <a:t>Reverse power flow</a:t>
            </a:r>
          </a:p>
        </p:txBody>
      </p:sp>
      <p:sp>
        <p:nvSpPr>
          <p:cNvPr id="55" name="ZoneTexte 54">
            <a:extLst>
              <a:ext uri="{FF2B5EF4-FFF2-40B4-BE49-F238E27FC236}">
                <a16:creationId xmlns:a16="http://schemas.microsoft.com/office/drawing/2014/main" id="{44B67B95-C876-216B-98E4-C437ECD0AFFA}"/>
              </a:ext>
            </a:extLst>
          </p:cNvPr>
          <p:cNvSpPr txBox="1"/>
          <p:nvPr/>
        </p:nvSpPr>
        <p:spPr>
          <a:xfrm>
            <a:off x="7698025" y="4163889"/>
            <a:ext cx="1043940" cy="400110"/>
          </a:xfrm>
          <a:prstGeom prst="rect">
            <a:avLst/>
          </a:prstGeom>
          <a:noFill/>
        </p:spPr>
        <p:txBody>
          <a:bodyPr wrap="square" rtlCol="0">
            <a:spAutoFit/>
          </a:bodyPr>
          <a:lstStyle/>
          <a:p>
            <a:pPr algn="ctr"/>
            <a:r>
              <a:rPr lang="en-GB" sz="1000" b="1" dirty="0">
                <a:solidFill>
                  <a:srgbClr val="FF0000"/>
                </a:solidFill>
                <a:latin typeface="Arial" panose="020B0604020202020204" pitchFamily="34" charset="0"/>
                <a:cs typeface="Arial" panose="020B0604020202020204" pitchFamily="34" charset="0"/>
              </a:rPr>
              <a:t>Reverse power flow</a:t>
            </a:r>
          </a:p>
        </p:txBody>
      </p:sp>
      <p:sp>
        <p:nvSpPr>
          <p:cNvPr id="56" name="ZoneTexte 55">
            <a:extLst>
              <a:ext uri="{FF2B5EF4-FFF2-40B4-BE49-F238E27FC236}">
                <a16:creationId xmlns:a16="http://schemas.microsoft.com/office/drawing/2014/main" id="{BEC68562-B816-395A-2B9A-C0CF8B56F2C8}"/>
              </a:ext>
            </a:extLst>
          </p:cNvPr>
          <p:cNvSpPr txBox="1"/>
          <p:nvPr/>
        </p:nvSpPr>
        <p:spPr>
          <a:xfrm>
            <a:off x="9164019" y="4071407"/>
            <a:ext cx="774286" cy="307777"/>
          </a:xfrm>
          <a:prstGeom prst="rect">
            <a:avLst/>
          </a:prstGeom>
          <a:noFill/>
        </p:spPr>
        <p:txBody>
          <a:bodyPr wrap="square" rtlCol="0">
            <a:spAutoFit/>
          </a:bodyPr>
          <a:lstStyle/>
          <a:p>
            <a:pPr algn="ctr"/>
            <a:r>
              <a:rPr lang="en-GB" sz="700" b="1" dirty="0">
                <a:solidFill>
                  <a:srgbClr val="FF0000"/>
                </a:solidFill>
                <a:latin typeface="Arial" panose="020B0604020202020204" pitchFamily="34" charset="0"/>
                <a:cs typeface="Arial" panose="020B0604020202020204" pitchFamily="34" charset="0"/>
              </a:rPr>
              <a:t>Reverse power flow</a:t>
            </a:r>
          </a:p>
        </p:txBody>
      </p:sp>
      <p:sp>
        <p:nvSpPr>
          <p:cNvPr id="57" name="ZoneTexte 56">
            <a:extLst>
              <a:ext uri="{FF2B5EF4-FFF2-40B4-BE49-F238E27FC236}">
                <a16:creationId xmlns:a16="http://schemas.microsoft.com/office/drawing/2014/main" id="{D08FECBD-A868-1610-F940-29ACF4EAADF8}"/>
              </a:ext>
            </a:extLst>
          </p:cNvPr>
          <p:cNvSpPr txBox="1"/>
          <p:nvPr/>
        </p:nvSpPr>
        <p:spPr>
          <a:xfrm>
            <a:off x="1382587" y="4179129"/>
            <a:ext cx="1259207" cy="553998"/>
          </a:xfrm>
          <a:prstGeom prst="rect">
            <a:avLst/>
          </a:prstGeom>
          <a:noFill/>
        </p:spPr>
        <p:txBody>
          <a:bodyPr wrap="square" rtlCol="0">
            <a:spAutoFit/>
          </a:bodyPr>
          <a:lstStyle/>
          <a:p>
            <a:pPr algn="ctr"/>
            <a:r>
              <a:rPr lang="en-GB" sz="1500" b="1" dirty="0">
                <a:solidFill>
                  <a:srgbClr val="FF0000"/>
                </a:solidFill>
                <a:latin typeface="Arial" panose="020B0604020202020204" pitchFamily="34" charset="0"/>
                <a:cs typeface="Arial" panose="020B0604020202020204" pitchFamily="34" charset="0"/>
              </a:rPr>
              <a:t>Reverse power flow</a:t>
            </a:r>
          </a:p>
        </p:txBody>
      </p:sp>
      <p:sp>
        <p:nvSpPr>
          <p:cNvPr id="58" name="ZoneTexte 57">
            <a:extLst>
              <a:ext uri="{FF2B5EF4-FFF2-40B4-BE49-F238E27FC236}">
                <a16:creationId xmlns:a16="http://schemas.microsoft.com/office/drawing/2014/main" id="{3908E7B6-E502-33C3-D748-FDC9FF57B2C3}"/>
              </a:ext>
            </a:extLst>
          </p:cNvPr>
          <p:cNvSpPr txBox="1"/>
          <p:nvPr/>
        </p:nvSpPr>
        <p:spPr>
          <a:xfrm>
            <a:off x="5749474" y="3402843"/>
            <a:ext cx="380815" cy="323165"/>
          </a:xfrm>
          <a:prstGeom prst="rect">
            <a:avLst/>
          </a:prstGeom>
          <a:noFill/>
        </p:spPr>
        <p:txBody>
          <a:bodyPr wrap="square" rtlCol="0">
            <a:spAutoFit/>
          </a:bodyPr>
          <a:lstStyle/>
          <a:p>
            <a:pPr algn="ctr"/>
            <a:r>
              <a:rPr lang="en-GB" sz="1500" b="1" dirty="0">
                <a:solidFill>
                  <a:srgbClr val="FF0000"/>
                </a:solidFill>
                <a:latin typeface="Arial" panose="020B0604020202020204" pitchFamily="34" charset="0"/>
                <a:cs typeface="Arial" panose="020B0604020202020204" pitchFamily="34" charset="0"/>
              </a:rPr>
              <a:t>!</a:t>
            </a:r>
          </a:p>
        </p:txBody>
      </p:sp>
      <p:sp>
        <p:nvSpPr>
          <p:cNvPr id="59" name="ZoneTexte 58">
            <a:extLst>
              <a:ext uri="{FF2B5EF4-FFF2-40B4-BE49-F238E27FC236}">
                <a16:creationId xmlns:a16="http://schemas.microsoft.com/office/drawing/2014/main" id="{93B3EDB2-C3EC-B552-1166-1FD9E97710D2}"/>
              </a:ext>
            </a:extLst>
          </p:cNvPr>
          <p:cNvSpPr txBox="1"/>
          <p:nvPr/>
        </p:nvSpPr>
        <p:spPr>
          <a:xfrm>
            <a:off x="8800732" y="3387516"/>
            <a:ext cx="380815" cy="323165"/>
          </a:xfrm>
          <a:prstGeom prst="rect">
            <a:avLst/>
          </a:prstGeom>
          <a:noFill/>
        </p:spPr>
        <p:txBody>
          <a:bodyPr wrap="square" rtlCol="0">
            <a:spAutoFit/>
          </a:bodyPr>
          <a:lstStyle/>
          <a:p>
            <a:pPr algn="ctr"/>
            <a:r>
              <a:rPr lang="en-GB" sz="1500" b="1" dirty="0">
                <a:solidFill>
                  <a:srgbClr val="FF0000"/>
                </a:solidFill>
                <a:latin typeface="Arial" panose="020B0604020202020204" pitchFamily="34" charset="0"/>
                <a:cs typeface="Arial" panose="020B0604020202020204" pitchFamily="34" charset="0"/>
              </a:rPr>
              <a:t>!</a:t>
            </a:r>
          </a:p>
        </p:txBody>
      </p:sp>
      <p:sp>
        <p:nvSpPr>
          <p:cNvPr id="61" name="ZoneTexte 60">
            <a:extLst>
              <a:ext uri="{FF2B5EF4-FFF2-40B4-BE49-F238E27FC236}">
                <a16:creationId xmlns:a16="http://schemas.microsoft.com/office/drawing/2014/main" id="{60B3ADFB-DBAB-28A5-8EE0-31DFC8CC1354}"/>
              </a:ext>
            </a:extLst>
          </p:cNvPr>
          <p:cNvSpPr txBox="1"/>
          <p:nvPr/>
        </p:nvSpPr>
        <p:spPr>
          <a:xfrm>
            <a:off x="395748" y="5231558"/>
            <a:ext cx="11261081" cy="1446550"/>
          </a:xfrm>
          <a:prstGeom prst="rect">
            <a:avLst/>
          </a:prstGeom>
          <a:noFill/>
        </p:spPr>
        <p:txBody>
          <a:bodyPr wrap="square">
            <a:spAutoFit/>
          </a:bodyPr>
          <a:lstStyle/>
          <a:p>
            <a:pPr algn="just"/>
            <a:r>
              <a:rPr lang="en-GB" sz="2200" u="sng" dirty="0">
                <a:latin typeface="Arial" panose="020B0604020202020204" pitchFamily="34" charset="0"/>
                <a:cs typeface="Arial" panose="020B0604020202020204" pitchFamily="34" charset="0"/>
              </a:rPr>
              <a:t>Example:</a:t>
            </a:r>
            <a:r>
              <a:rPr lang="en-GB" sz="2200" dirty="0">
                <a:latin typeface="Arial" panose="020B0604020202020204" pitchFamily="34" charset="0"/>
                <a:cs typeface="Arial" panose="020B0604020202020204" pitchFamily="34" charset="0"/>
              </a:rPr>
              <a:t> When there is abundant solar energy, the surplus solar energy is fed into the electrical grid, potentially causing reverse power flow </a:t>
            </a:r>
            <a:r>
              <a:rPr lang="en-GB" sz="2200" dirty="0" smtClean="0">
                <a:latin typeface="Arial" panose="020B0604020202020204" pitchFamily="34" charset="0"/>
                <a:cs typeface="Arial" panose="020B0604020202020204" pitchFamily="34" charset="0"/>
              </a:rPr>
              <a:t>across several or even </a:t>
            </a:r>
            <a:r>
              <a:rPr lang="en-GB" sz="2200" dirty="0">
                <a:latin typeface="Arial" panose="020B0604020202020204" pitchFamily="34" charset="0"/>
                <a:cs typeface="Arial" panose="020B0604020202020204" pitchFamily="34" charset="0"/>
              </a:rPr>
              <a:t>all layers of the network. This can lead to </a:t>
            </a:r>
            <a:r>
              <a:rPr lang="en-US" sz="2200" dirty="0">
                <a:solidFill>
                  <a:srgbClr val="000000"/>
                </a:solidFill>
                <a:latin typeface="Arial" panose="020B0604020202020204" pitchFamily="34" charset="0"/>
                <a:cs typeface="Arial" panose="020B0604020202020204" pitchFamily="34" charset="0"/>
              </a:rPr>
              <a:t>voltage control problems in </a:t>
            </a:r>
            <a:r>
              <a:rPr lang="en-US" sz="2200" dirty="0" smtClean="0">
                <a:solidFill>
                  <a:srgbClr val="000000"/>
                </a:solidFill>
                <a:latin typeface="Arial" panose="020B0604020202020204" pitchFamily="34" charset="0"/>
                <a:cs typeface="Arial" panose="020B0604020202020204" pitchFamily="34" charset="0"/>
              </a:rPr>
              <a:t>several </a:t>
            </a:r>
            <a:r>
              <a:rPr lang="en-US" sz="2200" dirty="0">
                <a:solidFill>
                  <a:srgbClr val="000000"/>
                </a:solidFill>
                <a:latin typeface="Arial" panose="020B0604020202020204" pitchFamily="34" charset="0"/>
                <a:cs typeface="Arial" panose="020B0604020202020204" pitchFamily="34" charset="0"/>
              </a:rPr>
              <a:t>layers of the power system.</a:t>
            </a:r>
            <a:endParaRPr lang="en-GB" sz="2200" dirty="0">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86F2514E-64E0-9BA5-D277-3DEA8F151E4D}"/>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50</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30915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BC7F3A-4C6F-1D00-22F2-03DF9465396C}"/>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Are power systems really limited to four physical layers?</a:t>
            </a:r>
            <a:endParaRPr lang="fr-BE" sz="2800" b="1"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346E5FC8-A523-8FA7-9574-269E873C9D55}"/>
              </a:ext>
            </a:extLst>
          </p:cNvPr>
          <p:cNvSpPr txBox="1"/>
          <p:nvPr/>
        </p:nvSpPr>
        <p:spPr>
          <a:xfrm>
            <a:off x="395748" y="1973260"/>
            <a:ext cx="11205205" cy="3477875"/>
          </a:xfrm>
          <a:prstGeom prst="rect">
            <a:avLst/>
          </a:prstGeom>
          <a:noFill/>
        </p:spPr>
        <p:txBody>
          <a:bodyPr wrap="square">
            <a:spAutoFit/>
          </a:bodyPr>
          <a:lstStyle/>
          <a:p>
            <a:pPr algn="just"/>
            <a:r>
              <a:rPr lang="en-GB" sz="2200" b="1" u="sng" dirty="0">
                <a:latin typeface="Arial" panose="020B0604020202020204" pitchFamily="34" charset="0"/>
                <a:cs typeface="Arial" panose="020B0604020202020204" pitchFamily="34" charset="0"/>
              </a:rPr>
              <a:t>Yes</a:t>
            </a:r>
            <a:r>
              <a:rPr lang="en-GB" sz="2200" dirty="0">
                <a:latin typeface="Arial" panose="020B0604020202020204" pitchFamily="34" charset="0"/>
                <a:cs typeface="Arial" panose="020B0604020202020204" pitchFamily="34" charset="0"/>
              </a:rPr>
              <a:t>, if you limit your power system to the physical network through which electrical energy is transmitted.</a:t>
            </a:r>
          </a:p>
          <a:p>
            <a:pPr algn="just"/>
            <a:endParaRPr lang="en-GB" sz="2200" dirty="0">
              <a:latin typeface="Arial" panose="020B0604020202020204" pitchFamily="34" charset="0"/>
              <a:cs typeface="Arial" panose="020B0604020202020204" pitchFamily="34" charset="0"/>
            </a:endParaRPr>
          </a:p>
          <a:p>
            <a:pPr algn="just"/>
            <a:endParaRPr lang="en-GB" sz="2200" dirty="0">
              <a:latin typeface="Arial" panose="020B0604020202020204" pitchFamily="34" charset="0"/>
              <a:cs typeface="Arial" panose="020B0604020202020204" pitchFamily="34" charset="0"/>
            </a:endParaRPr>
          </a:p>
          <a:p>
            <a:pPr algn="just"/>
            <a:r>
              <a:rPr lang="en-GB" sz="2200" b="1" u="sng" dirty="0">
                <a:latin typeface="Arial" panose="020B0604020202020204" pitchFamily="34" charset="0"/>
                <a:cs typeface="Arial" panose="020B0604020202020204" pitchFamily="34" charset="0"/>
              </a:rPr>
              <a:t>No</a:t>
            </a:r>
            <a:r>
              <a:rPr lang="en-GB" sz="2200" dirty="0">
                <a:latin typeface="Arial" panose="020B0604020202020204" pitchFamily="34" charset="0"/>
                <a:cs typeface="Arial" panose="020B0604020202020204" pitchFamily="34" charset="0"/>
              </a:rPr>
              <a:t>, if you take a broader perspective that includes other physical layers transmitting energy in the form of chemical energy as part of the power system.</a:t>
            </a:r>
          </a:p>
          <a:p>
            <a:pPr algn="just"/>
            <a:endParaRPr lang="en-GB" sz="2200" dirty="0">
              <a:latin typeface="Arial" panose="020B0604020202020204" pitchFamily="34" charset="0"/>
              <a:cs typeface="Arial" panose="020B0604020202020204" pitchFamily="34" charset="0"/>
            </a:endParaRPr>
          </a:p>
          <a:p>
            <a:pPr algn="just"/>
            <a:r>
              <a:rPr lang="en-GB" sz="2200" dirty="0">
                <a:latin typeface="Arial" panose="020B0604020202020204" pitchFamily="34" charset="0"/>
                <a:cs typeface="Arial" panose="020B0604020202020204" pitchFamily="34" charset="0"/>
              </a:rPr>
              <a:t>In this broader view, known as </a:t>
            </a:r>
            <a:r>
              <a:rPr lang="en-GB" sz="2200" b="1" dirty="0">
                <a:latin typeface="Arial" panose="020B0604020202020204" pitchFamily="34" charset="0"/>
                <a:cs typeface="Arial" panose="020B0604020202020204" pitchFamily="34" charset="0"/>
              </a:rPr>
              <a:t>sector coupling</a:t>
            </a:r>
            <a:r>
              <a:rPr lang="en-GB" sz="2200" dirty="0">
                <a:latin typeface="Arial" panose="020B0604020202020204" pitchFamily="34" charset="0"/>
                <a:cs typeface="Arial" panose="020B0604020202020204" pitchFamily="34" charset="0"/>
              </a:rPr>
              <a:t>, energy-rich molecules (e.g., CH</a:t>
            </a:r>
            <a:r>
              <a:rPr lang="en-GB" sz="2200" baseline="-25000" dirty="0">
                <a:latin typeface="Arial" panose="020B0604020202020204" pitchFamily="34" charset="0"/>
                <a:cs typeface="Arial" panose="020B0604020202020204" pitchFamily="34" charset="0"/>
              </a:rPr>
              <a:t>4</a:t>
            </a:r>
            <a:r>
              <a:rPr lang="en-GB" sz="2200" dirty="0">
                <a:latin typeface="Arial" panose="020B0604020202020204" pitchFamily="34" charset="0"/>
                <a:cs typeface="Arial" panose="020B0604020202020204" pitchFamily="34" charset="0"/>
              </a:rPr>
              <a:t>, H</a:t>
            </a:r>
            <a:r>
              <a:rPr lang="en-GB" sz="2200" baseline="-25000" dirty="0">
                <a:latin typeface="Arial" panose="020B0604020202020204" pitchFamily="34" charset="0"/>
                <a:cs typeface="Arial" panose="020B0604020202020204" pitchFamily="34" charset="0"/>
              </a:rPr>
              <a:t>2</a:t>
            </a:r>
            <a:r>
              <a:rPr lang="en-GB" sz="2200" dirty="0">
                <a:latin typeface="Arial" panose="020B0604020202020204" pitchFamily="34" charset="0"/>
                <a:cs typeface="Arial" panose="020B0604020202020204" pitchFamily="34" charset="0"/>
              </a:rPr>
              <a:t>, etc.) are increasingly produced from decarbonised electricity. This approach is gaining in popularity as it integrates different energy forms into a cohesive system.</a:t>
            </a:r>
          </a:p>
        </p:txBody>
      </p:sp>
      <p:sp>
        <p:nvSpPr>
          <p:cNvPr id="3" name="Espace réservé du numéro de diapositive 1">
            <a:extLst>
              <a:ext uri="{FF2B5EF4-FFF2-40B4-BE49-F238E27FC236}">
                <a16:creationId xmlns:a16="http://schemas.microsoft.com/office/drawing/2014/main" id="{41F5B613-8833-F9EF-8610-1132BBB1A9F4}"/>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51</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54800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F19E9579-EAE5-3305-61E9-E469C823CFEF}"/>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An example of sector coupling</a:t>
            </a:r>
            <a:endParaRPr lang="fr-BE" sz="2800" b="1"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5A85E1E8-577F-1122-9928-C343437781F9}"/>
              </a:ext>
            </a:extLst>
          </p:cNvPr>
          <p:cNvSpPr txBox="1"/>
          <p:nvPr/>
        </p:nvSpPr>
        <p:spPr>
          <a:xfrm>
            <a:off x="106188" y="6284047"/>
            <a:ext cx="10767060" cy="461665"/>
          </a:xfrm>
          <a:prstGeom prst="rect">
            <a:avLst/>
          </a:prstGeom>
          <a:noFill/>
        </p:spPr>
        <p:txBody>
          <a:bodyPr wrap="square">
            <a:spAutoFit/>
          </a:bodyPr>
          <a:lstStyle/>
          <a:p>
            <a:r>
              <a:rPr lang="en-US" sz="1200" b="0" i="0" dirty="0">
                <a:effectLst/>
                <a:latin typeface="Arial" panose="020B0604020202020204" pitchFamily="34" charset="0"/>
                <a:cs typeface="Arial" panose="020B0604020202020204" pitchFamily="34" charset="0"/>
              </a:rPr>
              <a:t>Picture taken from: Berger, M., Radu, D.-C., Fonteneau, R., Deschuyteneer, T., Detienne, G., &amp; Ernst, D. (2020). </a:t>
            </a:r>
            <a:r>
              <a:rPr lang="en-US" sz="1200" b="1" i="0" dirty="0">
                <a:effectLst/>
                <a:latin typeface="Arial" panose="020B0604020202020204" pitchFamily="34" charset="0"/>
                <a:cs typeface="Arial" panose="020B0604020202020204" pitchFamily="34" charset="0"/>
              </a:rPr>
              <a:t>The </a:t>
            </a:r>
            <a:r>
              <a:rPr lang="en-US" sz="1200" b="1" i="0" dirty="0" smtClean="0">
                <a:effectLst/>
                <a:latin typeface="Arial" panose="020B0604020202020204" pitchFamily="34" charset="0"/>
                <a:cs typeface="Arial" panose="020B0604020202020204" pitchFamily="34" charset="0"/>
              </a:rPr>
              <a:t>role </a:t>
            </a:r>
            <a:r>
              <a:rPr lang="en-US" sz="1200" b="1" i="0" dirty="0">
                <a:effectLst/>
                <a:latin typeface="Arial" panose="020B0604020202020204" pitchFamily="34" charset="0"/>
                <a:cs typeface="Arial" panose="020B0604020202020204" pitchFamily="34" charset="0"/>
              </a:rPr>
              <a:t>of </a:t>
            </a:r>
            <a:r>
              <a:rPr lang="en-US" sz="1200" b="1" i="0" dirty="0" smtClean="0">
                <a:effectLst/>
                <a:latin typeface="Arial" panose="020B0604020202020204" pitchFamily="34" charset="0"/>
                <a:cs typeface="Arial" panose="020B0604020202020204" pitchFamily="34" charset="0"/>
              </a:rPr>
              <a:t>power-to-gas </a:t>
            </a:r>
            <a:r>
              <a:rPr lang="en-US" sz="1200" b="1" i="0" dirty="0">
                <a:effectLst/>
                <a:latin typeface="Arial" panose="020B0604020202020204" pitchFamily="34" charset="0"/>
                <a:cs typeface="Arial" panose="020B0604020202020204" pitchFamily="34" charset="0"/>
              </a:rPr>
              <a:t>and </a:t>
            </a:r>
            <a:r>
              <a:rPr lang="en-US" sz="1200" b="1" i="0" dirty="0" smtClean="0">
                <a:effectLst/>
                <a:latin typeface="Arial" panose="020B0604020202020204" pitchFamily="34" charset="0"/>
                <a:cs typeface="Arial" panose="020B0604020202020204" pitchFamily="34" charset="0"/>
              </a:rPr>
              <a:t>carbon </a:t>
            </a:r>
            <a:r>
              <a:rPr lang="en-US" sz="1200" b="1" dirty="0">
                <a:latin typeface="Arial" panose="020B0604020202020204" pitchFamily="34" charset="0"/>
                <a:cs typeface="Arial" panose="020B0604020202020204" pitchFamily="34" charset="0"/>
              </a:rPr>
              <a:t>c</a:t>
            </a:r>
            <a:r>
              <a:rPr lang="en-US" sz="1200" b="1" i="0" dirty="0" smtClean="0">
                <a:effectLst/>
                <a:latin typeface="Arial" panose="020B0604020202020204" pitchFamily="34" charset="0"/>
                <a:cs typeface="Arial" panose="020B0604020202020204" pitchFamily="34" charset="0"/>
              </a:rPr>
              <a:t>apture </a:t>
            </a:r>
            <a:r>
              <a:rPr lang="en-US" sz="1200" b="1" dirty="0">
                <a:latin typeface="Arial" panose="020B0604020202020204" pitchFamily="34" charset="0"/>
                <a:cs typeface="Arial" panose="020B0604020202020204" pitchFamily="34" charset="0"/>
              </a:rPr>
              <a:t>t</a:t>
            </a:r>
            <a:r>
              <a:rPr lang="en-US" sz="1200" b="1" i="0" dirty="0" smtClean="0">
                <a:effectLst/>
                <a:latin typeface="Arial" panose="020B0604020202020204" pitchFamily="34" charset="0"/>
                <a:cs typeface="Arial" panose="020B0604020202020204" pitchFamily="34" charset="0"/>
              </a:rPr>
              <a:t>echnologies </a:t>
            </a:r>
            <a:r>
              <a:rPr lang="en-US" sz="1200" b="1" i="0" dirty="0">
                <a:effectLst/>
                <a:latin typeface="Arial" panose="020B0604020202020204" pitchFamily="34" charset="0"/>
                <a:cs typeface="Arial" panose="020B0604020202020204" pitchFamily="34" charset="0"/>
              </a:rPr>
              <a:t>in </a:t>
            </a:r>
            <a:r>
              <a:rPr lang="en-US" sz="1200" b="1" i="0" dirty="0" smtClean="0">
                <a:effectLst/>
                <a:latin typeface="Arial" panose="020B0604020202020204" pitchFamily="34" charset="0"/>
                <a:cs typeface="Arial" panose="020B0604020202020204" pitchFamily="34" charset="0"/>
              </a:rPr>
              <a:t>cross-sector </a:t>
            </a:r>
            <a:r>
              <a:rPr lang="en-US" sz="1200" b="1" dirty="0" err="1">
                <a:latin typeface="Arial" panose="020B0604020202020204" pitchFamily="34" charset="0"/>
                <a:cs typeface="Arial" panose="020B0604020202020204" pitchFamily="34" charset="0"/>
              </a:rPr>
              <a:t>d</a:t>
            </a:r>
            <a:r>
              <a:rPr lang="en-US" sz="1200" b="1" i="0" dirty="0" err="1" smtClean="0">
                <a:effectLst/>
                <a:latin typeface="Arial" panose="020B0604020202020204" pitchFamily="34" charset="0"/>
                <a:cs typeface="Arial" panose="020B0604020202020204" pitchFamily="34" charset="0"/>
              </a:rPr>
              <a:t>ecarbonisation</a:t>
            </a:r>
            <a:r>
              <a:rPr lang="en-US" sz="1200" b="1" i="0" dirty="0" smtClean="0">
                <a:effectLst/>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s</a:t>
            </a:r>
            <a:r>
              <a:rPr lang="en-US" sz="1200" b="1" i="0" dirty="0" smtClean="0">
                <a:effectLst/>
                <a:latin typeface="Arial" panose="020B0604020202020204" pitchFamily="34" charset="0"/>
                <a:cs typeface="Arial" panose="020B0604020202020204" pitchFamily="34" charset="0"/>
              </a:rPr>
              <a:t>trategies</a:t>
            </a:r>
            <a:r>
              <a:rPr lang="en-US" sz="1200" b="0" i="0" dirty="0">
                <a:effectLst/>
                <a:latin typeface="Arial" panose="020B0604020202020204" pitchFamily="34" charset="0"/>
                <a:cs typeface="Arial" panose="020B0604020202020204" pitchFamily="34" charset="0"/>
              </a:rPr>
              <a:t>. </a:t>
            </a:r>
            <a:r>
              <a:rPr lang="en-US" sz="1200" b="0" i="1" dirty="0">
                <a:effectLst/>
                <a:latin typeface="Arial" panose="020B0604020202020204" pitchFamily="34" charset="0"/>
                <a:cs typeface="Arial" panose="020B0604020202020204" pitchFamily="34" charset="0"/>
              </a:rPr>
              <a:t>Electric Power Systems Research, 180</a:t>
            </a:r>
            <a:r>
              <a:rPr lang="en-US" sz="1200" b="0" i="0" dirty="0">
                <a:effectLst/>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hlinkClick r:id="rId2"/>
              </a:rPr>
              <a:t>https</a:t>
            </a:r>
            <a:r>
              <a:rPr lang="en-US" sz="1200" dirty="0">
                <a:latin typeface="Arial" panose="020B0604020202020204" pitchFamily="34" charset="0"/>
                <a:cs typeface="Arial" panose="020B0604020202020204" pitchFamily="34" charset="0"/>
                <a:hlinkClick r:id="rId2"/>
              </a:rPr>
              <a:t>://hdl.handle.net/2268/235110</a:t>
            </a:r>
            <a:endParaRPr lang="en-BE" sz="1200" dirty="0">
              <a:latin typeface="Arial" panose="020B0604020202020204" pitchFamily="34" charset="0"/>
              <a:cs typeface="Arial" panose="020B0604020202020204" pitchFamily="34" charset="0"/>
            </a:endParaRPr>
          </a:p>
        </p:txBody>
      </p:sp>
      <p:grpSp>
        <p:nvGrpSpPr>
          <p:cNvPr id="12" name="Groupe 11">
            <a:extLst>
              <a:ext uri="{FF2B5EF4-FFF2-40B4-BE49-F238E27FC236}">
                <a16:creationId xmlns:a16="http://schemas.microsoft.com/office/drawing/2014/main" id="{3EFFA0D8-9313-5209-710F-1DE0BFBD4348}"/>
              </a:ext>
            </a:extLst>
          </p:cNvPr>
          <p:cNvGrpSpPr/>
          <p:nvPr/>
        </p:nvGrpSpPr>
        <p:grpSpPr>
          <a:xfrm>
            <a:off x="2270097" y="1160891"/>
            <a:ext cx="7651805" cy="4842344"/>
            <a:chOff x="2146851" y="1248355"/>
            <a:chExt cx="7651805" cy="4842344"/>
          </a:xfrm>
        </p:grpSpPr>
        <p:pic>
          <p:nvPicPr>
            <p:cNvPr id="5" name="Picture 4">
              <a:extLst>
                <a:ext uri="{FF2B5EF4-FFF2-40B4-BE49-F238E27FC236}">
                  <a16:creationId xmlns:a16="http://schemas.microsoft.com/office/drawing/2014/main" id="{5F2AD78F-2FBC-4F19-B2C6-9A45EBA46F8A}"/>
                </a:ext>
              </a:extLst>
            </p:cNvPr>
            <p:cNvPicPr>
              <a:picLocks noChangeAspect="1"/>
            </p:cNvPicPr>
            <p:nvPr/>
          </p:nvPicPr>
          <p:blipFill rotWithShape="1">
            <a:blip r:embed="rId3"/>
            <a:srcRect l="6458" r="7799"/>
            <a:stretch/>
          </p:blipFill>
          <p:spPr>
            <a:xfrm>
              <a:off x="2452975" y="1426510"/>
              <a:ext cx="7039555" cy="4486033"/>
            </a:xfrm>
            <a:prstGeom prst="rect">
              <a:avLst/>
            </a:prstGeom>
          </p:spPr>
        </p:pic>
        <p:sp>
          <p:nvSpPr>
            <p:cNvPr id="11" name="Rectangle 10">
              <a:extLst>
                <a:ext uri="{FF2B5EF4-FFF2-40B4-BE49-F238E27FC236}">
                  <a16:creationId xmlns:a16="http://schemas.microsoft.com/office/drawing/2014/main" id="{57131B6E-F7B5-6314-9FC6-052C59E2CE81}"/>
                </a:ext>
              </a:extLst>
            </p:cNvPr>
            <p:cNvSpPr/>
            <p:nvPr/>
          </p:nvSpPr>
          <p:spPr>
            <a:xfrm>
              <a:off x="2146851" y="1248355"/>
              <a:ext cx="7651805" cy="484234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p:sp>
        <p:nvSpPr>
          <p:cNvPr id="2" name="Espace réservé du numéro de diapositive 1">
            <a:extLst>
              <a:ext uri="{FF2B5EF4-FFF2-40B4-BE49-F238E27FC236}">
                <a16:creationId xmlns:a16="http://schemas.microsoft.com/office/drawing/2014/main" id="{5CEDF7AE-D359-6EC3-97FC-230F8BA53282}"/>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52</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3633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114975C-9094-4B60-7BAB-88E287FADEB1}"/>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Two relevant challenges for ML in sector coupling (1/2)</a:t>
            </a:r>
            <a:endParaRPr lang="fr-BE" sz="2800" b="1"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9BDBE2B4-7931-3968-2193-0AE2B95179FE}"/>
              </a:ext>
            </a:extLst>
          </p:cNvPr>
          <p:cNvSpPr txBox="1"/>
          <p:nvPr/>
        </p:nvSpPr>
        <p:spPr>
          <a:xfrm>
            <a:off x="395748" y="1826448"/>
            <a:ext cx="5957344" cy="3447098"/>
          </a:xfrm>
          <a:prstGeom prst="rect">
            <a:avLst/>
          </a:prstGeom>
          <a:noFill/>
        </p:spPr>
        <p:txBody>
          <a:bodyPr wrap="square">
            <a:spAutoFit/>
          </a:bodyPr>
          <a:lstStyle/>
          <a:p>
            <a:pPr algn="just"/>
            <a:r>
              <a:rPr lang="en-GB" sz="2200" u="sng" dirty="0">
                <a:latin typeface="Arial" panose="020B0604020202020204" pitchFamily="34" charset="0"/>
                <a:cs typeface="Arial" panose="020B0604020202020204" pitchFamily="34" charset="0"/>
              </a:rPr>
              <a:t>Challenge 1:</a:t>
            </a:r>
          </a:p>
          <a:p>
            <a:pPr algn="just"/>
            <a:endParaRPr lang="en-GB" sz="800" dirty="0">
              <a:latin typeface="Arial" panose="020B0604020202020204" pitchFamily="34" charset="0"/>
              <a:cs typeface="Arial" panose="020B0604020202020204" pitchFamily="34" charset="0"/>
            </a:endParaRPr>
          </a:p>
          <a:p>
            <a:pPr algn="just"/>
            <a:r>
              <a:rPr lang="en-GB" sz="2200" dirty="0">
                <a:latin typeface="Arial" panose="020B0604020202020204" pitchFamily="34" charset="0"/>
                <a:cs typeface="Arial" panose="020B0604020202020204" pitchFamily="34" charset="0"/>
              </a:rPr>
              <a:t>The emergence of new devices for generating and storing molecules (e.g., CO</a:t>
            </a:r>
            <a:r>
              <a:rPr lang="en-GB" sz="2200" baseline="-25000" dirty="0">
                <a:latin typeface="Arial" panose="020B0604020202020204" pitchFamily="34" charset="0"/>
                <a:cs typeface="Arial" panose="020B0604020202020204" pitchFamily="34" charset="0"/>
              </a:rPr>
              <a:t>2</a:t>
            </a:r>
            <a:r>
              <a:rPr lang="en-GB" sz="2200" dirty="0">
                <a:latin typeface="Arial" panose="020B0604020202020204" pitchFamily="34" charset="0"/>
                <a:cs typeface="Arial" panose="020B0604020202020204" pitchFamily="34" charset="0"/>
              </a:rPr>
              <a:t>, CH</a:t>
            </a:r>
            <a:r>
              <a:rPr lang="en-GB" sz="2200" baseline="-25000" dirty="0">
                <a:latin typeface="Arial" panose="020B0604020202020204" pitchFamily="34" charset="0"/>
                <a:cs typeface="Arial" panose="020B0604020202020204" pitchFamily="34" charset="0"/>
              </a:rPr>
              <a:t>4</a:t>
            </a:r>
            <a:r>
              <a:rPr lang="en-GB" sz="2200" dirty="0">
                <a:latin typeface="Arial" panose="020B0604020202020204" pitchFamily="34" charset="0"/>
                <a:cs typeface="Arial" panose="020B0604020202020204" pitchFamily="34" charset="0"/>
              </a:rPr>
              <a:t>, H</a:t>
            </a:r>
            <a:r>
              <a:rPr lang="en-GB" sz="2200" baseline="-25000" dirty="0">
                <a:latin typeface="Arial" panose="020B0604020202020204" pitchFamily="34" charset="0"/>
                <a:cs typeface="Arial" panose="020B0604020202020204" pitchFamily="34" charset="0"/>
              </a:rPr>
              <a:t>2</a:t>
            </a:r>
            <a:r>
              <a:rPr lang="en-GB" sz="2200" dirty="0">
                <a:latin typeface="Arial" panose="020B0604020202020204" pitchFamily="34" charset="0"/>
                <a:cs typeface="Arial" panose="020B0604020202020204" pitchFamily="34" charset="0"/>
              </a:rPr>
              <a:t>, etc.) with sector coupling will lead to complex sequential decision-making strategies with </a:t>
            </a:r>
            <a:r>
              <a:rPr lang="en-GB" sz="2200" b="1" dirty="0">
                <a:latin typeface="Arial" panose="020B0604020202020204" pitchFamily="34" charset="0"/>
                <a:cs typeface="Arial" panose="020B0604020202020204" pitchFamily="34" charset="0"/>
              </a:rPr>
              <a:t>long-time horizons</a:t>
            </a:r>
            <a:r>
              <a:rPr lang="en-GB" sz="2200" dirty="0">
                <a:latin typeface="Arial" panose="020B0604020202020204" pitchFamily="34" charset="0"/>
                <a:cs typeface="Arial" panose="020B0604020202020204" pitchFamily="34" charset="0"/>
              </a:rPr>
              <a:t>.</a:t>
            </a:r>
          </a:p>
          <a:p>
            <a:pPr algn="just"/>
            <a:endParaRPr lang="en-GB" sz="12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Additionally, </a:t>
            </a:r>
            <a:r>
              <a:rPr lang="en-GB" sz="2200" dirty="0">
                <a:latin typeface="Arial" panose="020B0604020202020204" pitchFamily="34" charset="0"/>
                <a:cs typeface="Arial" panose="020B0604020202020204" pitchFamily="34" charset="0"/>
              </a:rPr>
              <a:t>some of these molecules are used to smooth out intraseasonal fluctuations in renewable energy.</a:t>
            </a:r>
          </a:p>
        </p:txBody>
      </p:sp>
      <p:grpSp>
        <p:nvGrpSpPr>
          <p:cNvPr id="13" name="Groupe 12">
            <a:extLst>
              <a:ext uri="{FF2B5EF4-FFF2-40B4-BE49-F238E27FC236}">
                <a16:creationId xmlns:a16="http://schemas.microsoft.com/office/drawing/2014/main" id="{EB361031-85EB-FCC8-403B-B30109AD5424}"/>
              </a:ext>
            </a:extLst>
          </p:cNvPr>
          <p:cNvGrpSpPr/>
          <p:nvPr/>
        </p:nvGrpSpPr>
        <p:grpSpPr>
          <a:xfrm>
            <a:off x="6830170" y="2176925"/>
            <a:ext cx="4635611" cy="3283886"/>
            <a:chOff x="6742706" y="2027590"/>
            <a:chExt cx="4635611" cy="3283886"/>
          </a:xfrm>
        </p:grpSpPr>
        <p:sp>
          <p:nvSpPr>
            <p:cNvPr id="9" name="Rectangle 8">
              <a:extLst>
                <a:ext uri="{FF2B5EF4-FFF2-40B4-BE49-F238E27FC236}">
                  <a16:creationId xmlns:a16="http://schemas.microsoft.com/office/drawing/2014/main" id="{2FC52571-7762-B880-EFAD-2DDD074A8D99}"/>
                </a:ext>
              </a:extLst>
            </p:cNvPr>
            <p:cNvSpPr/>
            <p:nvPr/>
          </p:nvSpPr>
          <p:spPr>
            <a:xfrm>
              <a:off x="6742706" y="2027590"/>
              <a:ext cx="4635611" cy="328388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p:nvGrpSpPr>
            <p:cNvPr id="12" name="Groupe 11">
              <a:extLst>
                <a:ext uri="{FF2B5EF4-FFF2-40B4-BE49-F238E27FC236}">
                  <a16:creationId xmlns:a16="http://schemas.microsoft.com/office/drawing/2014/main" id="{D9BF1FAD-785F-63CA-F264-641E7250C7B2}"/>
                </a:ext>
              </a:extLst>
            </p:cNvPr>
            <p:cNvGrpSpPr/>
            <p:nvPr/>
          </p:nvGrpSpPr>
          <p:grpSpPr>
            <a:xfrm>
              <a:off x="6847213" y="2170815"/>
              <a:ext cx="4316593" cy="2961647"/>
              <a:chOff x="6898567" y="2427988"/>
              <a:chExt cx="4316593" cy="2961647"/>
            </a:xfrm>
          </p:grpSpPr>
          <p:pic>
            <p:nvPicPr>
              <p:cNvPr id="3074" name="Picture 2" descr="The Seasonal Variation in Solar Energy">
                <a:extLst>
                  <a:ext uri="{FF2B5EF4-FFF2-40B4-BE49-F238E27FC236}">
                    <a16:creationId xmlns:a16="http://schemas.microsoft.com/office/drawing/2014/main" id="{C45DEEF8-E7A4-E42C-78A2-3BA785390F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98" b="9560"/>
              <a:stretch/>
            </p:blipFill>
            <p:spPr bwMode="auto">
              <a:xfrm>
                <a:off x="6905862" y="2604273"/>
                <a:ext cx="4309298" cy="27853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e Seasonal Variation in Solar Energy">
                <a:extLst>
                  <a:ext uri="{FF2B5EF4-FFF2-40B4-BE49-F238E27FC236}">
                    <a16:creationId xmlns:a16="http://schemas.microsoft.com/office/drawing/2014/main" id="{2B497F88-3661-A758-339E-2D8EC01974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05" b="90225"/>
              <a:stretch/>
            </p:blipFill>
            <p:spPr bwMode="auto">
              <a:xfrm>
                <a:off x="6898567" y="2427988"/>
                <a:ext cx="4309298" cy="23238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Espace réservé du numéro de diapositive 1">
            <a:extLst>
              <a:ext uri="{FF2B5EF4-FFF2-40B4-BE49-F238E27FC236}">
                <a16:creationId xmlns:a16="http://schemas.microsoft.com/office/drawing/2014/main" id="{A13262B0-C67C-C282-2B39-92F977AD9320}"/>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53</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59266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DA72D562-D0F9-1101-FB65-B662E5CD3AC0}"/>
                  </a:ext>
                </a:extLst>
              </p:cNvPr>
              <p:cNvSpPr txBox="1"/>
              <p:nvPr/>
            </p:nvSpPr>
            <p:spPr>
              <a:xfrm>
                <a:off x="395748" y="1142298"/>
                <a:ext cx="11157497" cy="5493812"/>
              </a:xfrm>
              <a:prstGeom prst="rect">
                <a:avLst/>
              </a:prstGeom>
              <a:noFill/>
            </p:spPr>
            <p:txBody>
              <a:bodyPr wrap="square">
                <a:spAutoFit/>
              </a:bodyPr>
              <a:lstStyle/>
              <a:p>
                <a:pPr algn="just"/>
                <a:r>
                  <a:rPr lang="en-US" sz="2200" u="sng" dirty="0">
                    <a:latin typeface="Arial" panose="020B0604020202020204" pitchFamily="34" charset="0"/>
                    <a:cs typeface="Arial" panose="020B0604020202020204" pitchFamily="34" charset="0"/>
                  </a:rPr>
                  <a:t>Challenge 2:</a:t>
                </a:r>
              </a:p>
              <a:p>
                <a:pPr algn="just"/>
                <a:endParaRPr lang="en-US" sz="800" u="sng"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Significant investments in infrastructure, such as CO₂ and H₂ transport networks, are required to benefit from sector coupling. Current investment planning techniques often solve large optimisation problems under the assumption of perfect foresight. However, this approach falls short for policy makers for two main reasons:</a:t>
                </a:r>
              </a:p>
              <a:p>
                <a:pPr algn="just"/>
                <a:endParaRPr lang="en-US" sz="600" dirty="0">
                  <a:latin typeface="Arial" panose="020B0604020202020204" pitchFamily="34" charset="0"/>
                  <a:cs typeface="Arial" panose="020B0604020202020204" pitchFamily="34" charset="0"/>
                </a:endParaRPr>
              </a:p>
              <a:p>
                <a:pPr marL="514350" indent="-514350" algn="just">
                  <a:buAutoNum type="romanLcParenBoth"/>
                </a:pPr>
                <a:r>
                  <a:rPr lang="en-US" sz="2200" dirty="0">
                    <a:latin typeface="Arial" panose="020B0604020202020204" pitchFamily="34" charset="0"/>
                    <a:cs typeface="Arial" panose="020B0604020202020204" pitchFamily="34" charset="0"/>
                  </a:rPr>
                  <a:t>There are too many uncertainties in the energy sector, making the assumption of perfect foresight unrealistic.</a:t>
                </a:r>
              </a:p>
              <a:p>
                <a:pPr marL="514350" indent="-514350" algn="just">
                  <a:buAutoNum type="romanLcParenBoth"/>
                </a:pPr>
                <a:endParaRPr lang="en-US" sz="600" dirty="0">
                  <a:latin typeface="Arial" panose="020B0604020202020204" pitchFamily="34" charset="0"/>
                  <a:cs typeface="Arial" panose="020B0604020202020204" pitchFamily="34" charset="0"/>
                </a:endParaRPr>
              </a:p>
              <a:p>
                <a:pPr marL="514350" indent="-514350" algn="just">
                  <a:buAutoNum type="romanLcParenBoth"/>
                </a:pPr>
                <a:r>
                  <a:rPr lang="en-US" sz="2200" dirty="0">
                    <a:latin typeface="Arial" panose="020B0604020202020204" pitchFamily="34" charset="0"/>
                    <a:cs typeface="Arial" panose="020B0604020202020204" pitchFamily="34" charset="0"/>
                  </a:rPr>
                  <a:t>Implementing solutions is often complicated by issues such as Not In My BackYard (NIMBY) concerns and geopolitical factors. Policy makers need flexibility in these proposed solutions.</a:t>
                </a:r>
              </a:p>
              <a:p>
                <a:pPr marL="514350" indent="-514350" algn="just">
                  <a:buAutoNum type="romanLcParenBoth"/>
                </a:pPr>
                <a:endParaRPr lang="en-US" sz="12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Addressing these challenges requires moving beyond “classical” deterministic or stochastic optimisation problems. Two research avenues for ML researchers include developing decision-making techniques related to </a:t>
                </a:r>
                <a:r>
                  <a:rPr lang="en-US" sz="2200" b="1" dirty="0">
                    <a:latin typeface="Arial" panose="020B0604020202020204" pitchFamily="34" charset="0"/>
                    <a:cs typeface="Arial" panose="020B0604020202020204" pitchFamily="34" charset="0"/>
                  </a:rPr>
                  <a:t>no-regret decisions </a:t>
                </a:r>
                <a:r>
                  <a:rPr lang="en-US" sz="2200" dirty="0">
                    <a:latin typeface="Arial" panose="020B0604020202020204" pitchFamily="34" charset="0"/>
                    <a:cs typeface="Arial" panose="020B0604020202020204" pitchFamily="34" charset="0"/>
                  </a:rPr>
                  <a:t>and identifying necessary conditions for</a:t>
                </a:r>
                <a:r>
                  <a:rPr lang="en-US" sz="2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400" b="1" i="1" smtClean="0">
                        <a:solidFill>
                          <a:schemeClr val="tx1"/>
                        </a:solidFill>
                        <a:latin typeface="Cambria Math" panose="02040503050406030204" pitchFamily="18" charset="0"/>
                        <a:cs typeface="Arial" panose="020B0604020202020204" pitchFamily="34" charset="0"/>
                      </a:rPr>
                      <m:t>𝝐</m:t>
                    </m:r>
                  </m:oMath>
                </a14:m>
                <a:r>
                  <a:rPr lang="en-US" sz="2200" b="1" dirty="0">
                    <a:solidFill>
                      <a:schemeClr val="tx1"/>
                    </a:solidFill>
                    <a:latin typeface="Arial" panose="020B0604020202020204" pitchFamily="34" charset="0"/>
                    <a:cs typeface="Arial" panose="020B0604020202020204" pitchFamily="34" charset="0"/>
                  </a:rPr>
                  <a:t>-optimality</a:t>
                </a:r>
                <a:r>
                  <a:rPr lang="en-US" sz="2200" dirty="0">
                    <a:latin typeface="Arial" panose="020B0604020202020204" pitchFamily="34" charset="0"/>
                    <a:cs typeface="Arial" panose="020B0604020202020204" pitchFamily="34" charset="0"/>
                  </a:rPr>
                  <a:t>.</a:t>
                </a:r>
              </a:p>
            </p:txBody>
          </p:sp>
        </mc:Choice>
        <mc:Fallback xmlns="">
          <p:sp>
            <p:nvSpPr>
              <p:cNvPr id="3" name="ZoneTexte 2">
                <a:extLst>
                  <a:ext uri="{FF2B5EF4-FFF2-40B4-BE49-F238E27FC236}">
                    <a16:creationId xmlns:a16="http://schemas.microsoft.com/office/drawing/2014/main" id="{DA72D562-D0F9-1101-FB65-B662E5CD3AC0}"/>
                  </a:ext>
                </a:extLst>
              </p:cNvPr>
              <p:cNvSpPr txBox="1">
                <a:spLocks noRot="1" noChangeAspect="1" noMove="1" noResize="1" noEditPoints="1" noAdjustHandles="1" noChangeArrowheads="1" noChangeShapeType="1" noTextEdit="1"/>
              </p:cNvSpPr>
              <p:nvPr/>
            </p:nvSpPr>
            <p:spPr>
              <a:xfrm>
                <a:off x="395748" y="1142298"/>
                <a:ext cx="11157497" cy="5493812"/>
              </a:xfrm>
              <a:prstGeom prst="rect">
                <a:avLst/>
              </a:prstGeom>
              <a:blipFill>
                <a:blip r:embed="rId2"/>
                <a:stretch>
                  <a:fillRect l="-710" t="-554" r="-1366"/>
                </a:stretch>
              </a:blipFill>
            </p:spPr>
            <p:txBody>
              <a:bodyPr/>
              <a:lstStyle/>
              <a:p>
                <a:r>
                  <a:rPr lang="en-GB">
                    <a:noFill/>
                  </a:rPr>
                  <a:t> </a:t>
                </a:r>
              </a:p>
            </p:txBody>
          </p:sp>
        </mc:Fallback>
      </mc:AlternateContent>
      <p:sp>
        <p:nvSpPr>
          <p:cNvPr id="5" name="Titre 1">
            <a:extLst>
              <a:ext uri="{FF2B5EF4-FFF2-40B4-BE49-F238E27FC236}">
                <a16:creationId xmlns:a16="http://schemas.microsoft.com/office/drawing/2014/main" id="{D84DCABF-84A7-DD31-010B-F6AEBC456ED7}"/>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Two relevant challenges for ML in sector coupling (2/2)</a:t>
            </a:r>
            <a:endParaRPr lang="fr-BE" sz="2800" b="1" dirty="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038B5DA5-BD96-4A0A-3CFB-5CBDF60CCFCD}"/>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54</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84426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0DFFF69-D18C-001F-250B-03CBEE2BAE64}"/>
              </a:ext>
            </a:extLst>
          </p:cNvPr>
          <p:cNvPicPr>
            <a:picLocks noGrp="1" noChangeAspect="1"/>
          </p:cNvPicPr>
          <p:nvPr>
            <p:ph idx="1"/>
          </p:nvPr>
        </p:nvPicPr>
        <p:blipFill>
          <a:blip r:embed="rId2"/>
          <a:stretch>
            <a:fillRect/>
          </a:stretch>
        </p:blipFill>
        <p:spPr>
          <a:xfrm>
            <a:off x="5087683" y="1224505"/>
            <a:ext cx="5650920" cy="5051412"/>
          </a:xfrm>
        </p:spPr>
      </p:pic>
      <p:sp>
        <p:nvSpPr>
          <p:cNvPr id="10" name="Rectangle 9">
            <a:extLst>
              <a:ext uri="{FF2B5EF4-FFF2-40B4-BE49-F238E27FC236}">
                <a16:creationId xmlns:a16="http://schemas.microsoft.com/office/drawing/2014/main" id="{F644F4CD-A859-4AB6-C38F-9A7439DBD40E}"/>
              </a:ext>
            </a:extLst>
          </p:cNvPr>
          <p:cNvSpPr/>
          <p:nvPr/>
        </p:nvSpPr>
        <p:spPr>
          <a:xfrm>
            <a:off x="4924424" y="1224502"/>
            <a:ext cx="5814179" cy="5051413"/>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sp>
        <p:nvSpPr>
          <p:cNvPr id="3" name="Titre 1">
            <a:extLst>
              <a:ext uri="{FF2B5EF4-FFF2-40B4-BE49-F238E27FC236}">
                <a16:creationId xmlns:a16="http://schemas.microsoft.com/office/drawing/2014/main" id="{D7A54C19-ACD0-8A86-E25B-7B26F1C3ACD8}"/>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The emerging European hydrogen backbone</a:t>
            </a:r>
            <a:endParaRPr lang="fr-BE" sz="2800" b="1"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4511FC2F-FBE8-0495-0004-07F7646652EA}"/>
              </a:ext>
            </a:extLst>
          </p:cNvPr>
          <p:cNvSpPr txBox="1"/>
          <p:nvPr/>
        </p:nvSpPr>
        <p:spPr>
          <a:xfrm>
            <a:off x="395748" y="2890961"/>
            <a:ext cx="4171949" cy="1446550"/>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Can you imagine the ML challenges related to the computation of the optimal European hydrogen backbone?</a:t>
            </a:r>
            <a:endParaRPr lang="en-GB" sz="2200" dirty="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0DC36B90-E0E7-2377-447D-EB2F91C1B34E}"/>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55</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6772850"/>
      </p:ext>
    </p:extLst>
  </p:cSld>
  <p:clrMapOvr>
    <a:masterClrMapping/>
  </p:clrMapOvr>
  <p:timing>
    <p:tnLst>
      <p:par>
        <p:cTn id="1" dur="indefinite" restart="never" nodeType="tmRoot"/>
      </p:par>
    </p:tnLst>
  </p:timing>
  <p:extLst>
    <p:ext uri="{6950BFC3-D8DA-4A85-94F7-54DA5524770B}">
      <p188:commentRel xmlns=""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788F9E9-AAC7-1972-1813-BFD801A7FBED}"/>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No-regret decision</a:t>
            </a:r>
            <a:endParaRPr lang="fr-BE" sz="2800" b="1"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C899569A-22B8-A2C5-D0A5-E79CC324472A}"/>
              </a:ext>
            </a:extLst>
          </p:cNvPr>
          <p:cNvSpPr txBox="1"/>
          <p:nvPr/>
        </p:nvSpPr>
        <p:spPr>
          <a:xfrm>
            <a:off x="395748" y="1558242"/>
            <a:ext cx="11085935" cy="4401205"/>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A no-regret decision is one that </a:t>
            </a:r>
            <a:r>
              <a:rPr lang="en-US" sz="2200" b="1" dirty="0">
                <a:latin typeface="Arial" panose="020B0604020202020204" pitchFamily="34" charset="0"/>
                <a:cs typeface="Arial" panose="020B0604020202020204" pitchFamily="34" charset="0"/>
              </a:rPr>
              <a:t>will not lead to regrets in the future.</a:t>
            </a:r>
            <a:endParaRPr lang="en-US" sz="2200" dirty="0">
              <a:latin typeface="Arial" panose="020B0604020202020204" pitchFamily="34" charset="0"/>
              <a:cs typeface="Arial" panose="020B0604020202020204" pitchFamily="34" charset="0"/>
            </a:endParaRPr>
          </a:p>
          <a:p>
            <a:pPr algn="just"/>
            <a:endParaRPr lang="en-US" sz="2200" dirty="0">
              <a:latin typeface="Arial" panose="020B0604020202020204" pitchFamily="34" charset="0"/>
              <a:cs typeface="Arial" panose="020B0604020202020204" pitchFamily="34" charset="0"/>
            </a:endParaRPr>
          </a:p>
          <a:p>
            <a:pPr algn="just"/>
            <a:r>
              <a:rPr lang="en-US" sz="2200" u="sng" dirty="0">
                <a:latin typeface="Arial" panose="020B0604020202020204" pitchFamily="34" charset="0"/>
                <a:cs typeface="Arial" panose="020B0604020202020204" pitchFamily="34" charset="0"/>
              </a:rPr>
              <a:t>Example:</a:t>
            </a:r>
          </a:p>
          <a:p>
            <a:pPr algn="just"/>
            <a:endParaRPr lang="en-US" sz="800" u="sng"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Consider you have three n</a:t>
            </a:r>
            <a:r>
              <a:rPr lang="fr-BE" sz="2200" dirty="0">
                <a:latin typeface="Arial" panose="020B0604020202020204" pitchFamily="34" charset="0"/>
                <a:cs typeface="Arial" panose="020B0604020202020204" pitchFamily="34" charset="0"/>
              </a:rPr>
              <a:t>on-zero probability </a:t>
            </a:r>
            <a:r>
              <a:rPr lang="en-US" sz="2200" dirty="0">
                <a:latin typeface="Arial" panose="020B0604020202020204" pitchFamily="34" charset="0"/>
                <a:cs typeface="Arial" panose="020B0604020202020204" pitchFamily="34" charset="0"/>
              </a:rPr>
              <a:t>scenarios (A, B, and C) representing the uncertainty in parameters influencing the planning of your energy system.</a:t>
            </a:r>
          </a:p>
          <a:p>
            <a:pPr algn="just"/>
            <a:endParaRPr lang="en-US" sz="12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Required installed capacities of electrolysers for each scenario:</a:t>
            </a:r>
          </a:p>
          <a:p>
            <a:pPr algn="just"/>
            <a:endParaRPr lang="en-US" sz="6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Scenario A: 10 GW,</a:t>
            </a:r>
          </a:p>
          <a:p>
            <a:pPr algn="just"/>
            <a:r>
              <a:rPr lang="en-US" sz="2200" dirty="0">
                <a:latin typeface="Arial" panose="020B0604020202020204" pitchFamily="34" charset="0"/>
                <a:cs typeface="Arial" panose="020B0604020202020204" pitchFamily="34" charset="0"/>
              </a:rPr>
              <a:t>Scenario B: 8 GW,</a:t>
            </a:r>
          </a:p>
          <a:p>
            <a:pPr algn="just"/>
            <a:r>
              <a:rPr lang="en-US" sz="2200" dirty="0">
                <a:latin typeface="Arial" panose="020B0604020202020204" pitchFamily="34" charset="0"/>
                <a:cs typeface="Arial" panose="020B0604020202020204" pitchFamily="34" charset="0"/>
              </a:rPr>
              <a:t>Scenario C: 12 GW.</a:t>
            </a:r>
          </a:p>
          <a:p>
            <a:pPr algn="just"/>
            <a:endParaRPr lang="en-US" sz="12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If you choose to install 8 GW, this is a no-regret decision because it is optimal for Scenario B and is also below the optimal </a:t>
            </a:r>
            <a:r>
              <a:rPr lang="en-US" sz="2200" dirty="0" smtClean="0">
                <a:latin typeface="Arial" panose="020B0604020202020204" pitchFamily="34" charset="0"/>
                <a:cs typeface="Arial" panose="020B0604020202020204" pitchFamily="34" charset="0"/>
              </a:rPr>
              <a:t>capacities computed </a:t>
            </a:r>
            <a:r>
              <a:rPr lang="en-US" sz="2200" dirty="0">
                <a:latin typeface="Arial" panose="020B0604020202020204" pitchFamily="34" charset="0"/>
                <a:cs typeface="Arial" panose="020B0604020202020204" pitchFamily="34" charset="0"/>
              </a:rPr>
              <a:t>for Scenarios A and C.</a:t>
            </a:r>
            <a:endParaRPr lang="en-GB" sz="2200" dirty="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A59549FB-8E11-EECB-DA10-94F795087915}"/>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56</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4989536"/>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2"/>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BC91CE-8DBC-7CD8-34B1-544FB401F6AB}"/>
              </a:ext>
            </a:extLst>
          </p:cNvPr>
          <p:cNvSpPr txBox="1"/>
          <p:nvPr/>
        </p:nvSpPr>
        <p:spPr>
          <a:xfrm>
            <a:off x="63501" y="6304430"/>
            <a:ext cx="11372286" cy="461495"/>
          </a:xfrm>
          <a:prstGeom prst="rect">
            <a:avLst/>
          </a:prstGeom>
          <a:noFill/>
        </p:spPr>
        <p:txBody>
          <a:bodyPr wrap="square" rtlCol="0">
            <a:spAutoFit/>
          </a:bodyPr>
          <a:lstStyle/>
          <a:p>
            <a:pPr algn="just"/>
            <a:r>
              <a:rPr lang="en-US" sz="1200" dirty="0">
                <a:latin typeface="Arial" panose="020B0604020202020204" pitchFamily="34" charset="0"/>
                <a:cs typeface="Arial" panose="020B0604020202020204" pitchFamily="34" charset="0"/>
              </a:rPr>
              <a:t>Picture taken from: Dubois, A., &amp; Ernst, D. (2022). </a:t>
            </a:r>
            <a:r>
              <a:rPr lang="en-US" sz="1200" b="1" dirty="0">
                <a:latin typeface="Arial" panose="020B0604020202020204" pitchFamily="34" charset="0"/>
                <a:cs typeface="Arial" panose="020B0604020202020204" pitchFamily="34" charset="0"/>
              </a:rPr>
              <a:t>Computing </a:t>
            </a:r>
            <a:r>
              <a:rPr lang="en-US" sz="1200" b="1" dirty="0" smtClean="0">
                <a:latin typeface="Arial" panose="020B0604020202020204" pitchFamily="34" charset="0"/>
                <a:cs typeface="Arial" panose="020B0604020202020204" pitchFamily="34" charset="0"/>
              </a:rPr>
              <a:t>necessary </a:t>
            </a:r>
            <a:r>
              <a:rPr lang="en-US" sz="1200" b="1" dirty="0">
                <a:latin typeface="Arial" panose="020B0604020202020204" pitchFamily="34" charset="0"/>
                <a:cs typeface="Arial" panose="020B0604020202020204" pitchFamily="34" charset="0"/>
              </a:rPr>
              <a:t>c</a:t>
            </a:r>
            <a:r>
              <a:rPr lang="en-US" sz="1200" b="1" dirty="0" smtClean="0">
                <a:latin typeface="Arial" panose="020B0604020202020204" pitchFamily="34" charset="0"/>
                <a:cs typeface="Arial" panose="020B0604020202020204" pitchFamily="34" charset="0"/>
              </a:rPr>
              <a:t>onditions </a:t>
            </a:r>
            <a:r>
              <a:rPr lang="en-US" sz="1200" b="1" dirty="0">
                <a:latin typeface="Arial" panose="020B0604020202020204" pitchFamily="34" charset="0"/>
                <a:cs typeface="Arial" panose="020B0604020202020204" pitchFamily="34" charset="0"/>
              </a:rPr>
              <a:t>for </a:t>
            </a:r>
            <a:r>
              <a:rPr lang="en-US" sz="1200" b="1" dirty="0" smtClean="0">
                <a:latin typeface="Arial" panose="020B0604020202020204" pitchFamily="34" charset="0"/>
                <a:cs typeface="Arial" panose="020B0604020202020204" pitchFamily="34" charset="0"/>
              </a:rPr>
              <a:t>near-optimality </a:t>
            </a:r>
            <a:r>
              <a:rPr lang="en-US" sz="1200" b="1" dirty="0">
                <a:latin typeface="Arial" panose="020B0604020202020204" pitchFamily="34" charset="0"/>
                <a:cs typeface="Arial" panose="020B0604020202020204" pitchFamily="34" charset="0"/>
              </a:rPr>
              <a:t>in </a:t>
            </a:r>
            <a:r>
              <a:rPr lang="en-US" sz="1200" b="1" dirty="0" smtClean="0">
                <a:latin typeface="Arial" panose="020B0604020202020204" pitchFamily="34" charset="0"/>
                <a:cs typeface="Arial" panose="020B0604020202020204" pitchFamily="34" charset="0"/>
              </a:rPr>
              <a:t>capacity </a:t>
            </a:r>
            <a:r>
              <a:rPr lang="en-US" sz="1200" b="1" dirty="0">
                <a:latin typeface="Arial" panose="020B0604020202020204" pitchFamily="34" charset="0"/>
                <a:cs typeface="Arial" panose="020B0604020202020204" pitchFamily="34" charset="0"/>
              </a:rPr>
              <a:t>e</a:t>
            </a:r>
            <a:r>
              <a:rPr lang="en-US" sz="1200" b="1" dirty="0" smtClean="0">
                <a:latin typeface="Arial" panose="020B0604020202020204" pitchFamily="34" charset="0"/>
                <a:cs typeface="Arial" panose="020B0604020202020204" pitchFamily="34" charset="0"/>
              </a:rPr>
              <a:t>xpansion </a:t>
            </a:r>
            <a:r>
              <a:rPr lang="en-US" sz="1200" b="1" dirty="0">
                <a:latin typeface="Arial" panose="020B0604020202020204" pitchFamily="34" charset="0"/>
                <a:cs typeface="Arial" panose="020B0604020202020204" pitchFamily="34" charset="0"/>
              </a:rPr>
              <a:t>p</a:t>
            </a:r>
            <a:r>
              <a:rPr lang="en-US" sz="1200" b="1" dirty="0" smtClean="0">
                <a:latin typeface="Arial" panose="020B0604020202020204" pitchFamily="34" charset="0"/>
                <a:cs typeface="Arial" panose="020B0604020202020204" pitchFamily="34" charset="0"/>
              </a:rPr>
              <a:t>lanning </a:t>
            </a:r>
            <a:r>
              <a:rPr lang="en-US" sz="1200" b="1" dirty="0">
                <a:latin typeface="Arial" panose="020B0604020202020204" pitchFamily="34" charset="0"/>
                <a:cs typeface="Arial" panose="020B0604020202020204" pitchFamily="34" charset="0"/>
              </a:rPr>
              <a:t>p</a:t>
            </a:r>
            <a:r>
              <a:rPr lang="en-US" sz="1200" b="1" dirty="0" smtClean="0">
                <a:latin typeface="Arial" panose="020B0604020202020204" pitchFamily="34" charset="0"/>
                <a:cs typeface="Arial" panose="020B0604020202020204" pitchFamily="34" charset="0"/>
              </a:rPr>
              <a:t>roblems</a:t>
            </a:r>
            <a:r>
              <a:rPr lang="en-US" sz="1200" dirty="0">
                <a:latin typeface="Arial" panose="020B0604020202020204" pitchFamily="34" charset="0"/>
                <a:cs typeface="Arial" panose="020B0604020202020204" pitchFamily="34" charset="0"/>
              </a:rPr>
              <a:t>. </a:t>
            </a:r>
            <a:r>
              <a:rPr lang="en-US" sz="1200" i="1" dirty="0" smtClean="0">
                <a:latin typeface="Arial" panose="020B0604020202020204" pitchFamily="34" charset="0"/>
                <a:cs typeface="Arial" panose="020B0604020202020204" pitchFamily="34" charset="0"/>
              </a:rPr>
              <a:t>Electric </a:t>
            </a:r>
            <a:r>
              <a:rPr lang="en-US" sz="1200" i="1" dirty="0">
                <a:latin typeface="Arial" panose="020B0604020202020204" pitchFamily="34" charset="0"/>
                <a:cs typeface="Arial" panose="020B0604020202020204" pitchFamily="34" charset="0"/>
              </a:rPr>
              <a:t>Power Systems </a:t>
            </a:r>
            <a:r>
              <a:rPr lang="en-US" sz="1200" i="1" dirty="0" smtClean="0">
                <a:latin typeface="Arial" panose="020B0604020202020204" pitchFamily="34" charset="0"/>
                <a:cs typeface="Arial" panose="020B0604020202020204" pitchFamily="34" charset="0"/>
              </a:rPr>
              <a:t>Research</a:t>
            </a:r>
            <a:r>
              <a:rPr lang="en-US" sz="1200" dirty="0">
                <a:latin typeface="Arial" panose="020B0604020202020204" pitchFamily="34" charset="0"/>
                <a:cs typeface="Arial" panose="020B0604020202020204" pitchFamily="34" charset="0"/>
              </a:rPr>
              <a:t>,</a:t>
            </a:r>
            <a:r>
              <a:rPr lang="en-US" sz="1200" dirty="0" smtClean="0">
                <a:latin typeface="Arial" panose="020B0604020202020204" pitchFamily="34" charset="0"/>
                <a:cs typeface="Arial" panose="020B0604020202020204" pitchFamily="34" charset="0"/>
              </a:rPr>
              <a:t> Volume 211. </a:t>
            </a:r>
            <a:r>
              <a:rPr lang="en-US" sz="1200" dirty="0">
                <a:latin typeface="Arial" panose="020B0604020202020204" pitchFamily="34" charset="0"/>
                <a:cs typeface="Arial" panose="020B0604020202020204" pitchFamily="34" charset="0"/>
                <a:hlinkClick r:id="rId3"/>
              </a:rPr>
              <a:t>https://hdl.handle.net/2268/263897</a:t>
            </a:r>
            <a:endParaRPr lang="en-BE" sz="12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itre 1">
                <a:extLst>
                  <a:ext uri="{FF2B5EF4-FFF2-40B4-BE49-F238E27FC236}">
                    <a16:creationId xmlns:a16="http://schemas.microsoft.com/office/drawing/2014/main" id="{5B0BF45C-4FD8-927C-03F0-DFB687D1F9D5}"/>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Necessary conditions for </a:t>
                </a:r>
                <a14:m>
                  <m:oMath xmlns:m="http://schemas.openxmlformats.org/officeDocument/2006/math">
                    <m:r>
                      <a:rPr lang="en-US" sz="2800" b="1" i="1" smtClean="0">
                        <a:latin typeface="Cambria Math" panose="02040503050406030204" pitchFamily="18" charset="0"/>
                        <a:cs typeface="Arial" panose="020B0604020202020204" pitchFamily="34" charset="0"/>
                      </a:rPr>
                      <m:t>𝝐</m:t>
                    </m:r>
                  </m:oMath>
                </a14:m>
                <a:r>
                  <a:rPr lang="en-US" sz="2800" b="1" dirty="0">
                    <a:latin typeface="Arial" panose="020B0604020202020204" pitchFamily="34" charset="0"/>
                    <a:cs typeface="Arial" panose="020B0604020202020204" pitchFamily="34" charset="0"/>
                  </a:rPr>
                  <a:t>-suboptimality</a:t>
                </a:r>
                <a:endParaRPr lang="en-BE" sz="2800" b="1">
                  <a:latin typeface="Arial" panose="020B0604020202020204" pitchFamily="34" charset="0"/>
                  <a:cs typeface="Arial" panose="020B0604020202020204" pitchFamily="34" charset="0"/>
                </a:endParaRPr>
              </a:p>
            </p:txBody>
          </p:sp>
        </mc:Choice>
        <mc:Fallback xmlns="">
          <p:sp>
            <p:nvSpPr>
              <p:cNvPr id="6" name="Titre 1">
                <a:extLst>
                  <a:ext uri="{FF2B5EF4-FFF2-40B4-BE49-F238E27FC236}">
                    <a16:creationId xmlns:a16="http://schemas.microsoft.com/office/drawing/2014/main" id="{5B0BF45C-4FD8-927C-03F0-DFB687D1F9D5}"/>
                  </a:ext>
                </a:extLst>
              </p:cNvPr>
              <p:cNvSpPr txBox="1">
                <a:spLocks noRot="1" noChangeAspect="1" noMove="1" noResize="1" noEditPoints="1" noAdjustHandles="1" noChangeArrowheads="1" noChangeShapeType="1" noTextEdit="1"/>
              </p:cNvSpPr>
              <p:nvPr/>
            </p:nvSpPr>
            <p:spPr>
              <a:xfrm>
                <a:off x="395748" y="334296"/>
                <a:ext cx="10515600" cy="707923"/>
              </a:xfrm>
              <a:prstGeom prst="rect">
                <a:avLst/>
              </a:prstGeom>
              <a:blipFill>
                <a:blip r:embed="rId4"/>
                <a:stretch>
                  <a:fillRect l="-1217" b="-7759"/>
                </a:stretch>
              </a:blipFill>
            </p:spPr>
            <p:txBody>
              <a:bodyPr/>
              <a:lstStyle/>
              <a:p>
                <a:r>
                  <a:rPr lang="en-GB">
                    <a:noFill/>
                  </a:rPr>
                  <a:t> </a:t>
                </a:r>
              </a:p>
            </p:txBody>
          </p:sp>
        </mc:Fallback>
      </mc:AlternateContent>
      <p:sp>
        <p:nvSpPr>
          <p:cNvPr id="10" name="ZoneTexte 9">
            <a:extLst>
              <a:ext uri="{FF2B5EF4-FFF2-40B4-BE49-F238E27FC236}">
                <a16:creationId xmlns:a16="http://schemas.microsoft.com/office/drawing/2014/main" id="{25737746-E7B3-DAB2-808A-CE0CEBAF2BDF}"/>
              </a:ext>
            </a:extLst>
          </p:cNvPr>
          <p:cNvSpPr txBox="1"/>
          <p:nvPr/>
        </p:nvSpPr>
        <p:spPr>
          <a:xfrm>
            <a:off x="395747" y="1950618"/>
            <a:ext cx="6595603" cy="4093428"/>
          </a:xfrm>
          <a:prstGeom prst="rect">
            <a:avLst/>
          </a:prstGeom>
          <a:noFill/>
        </p:spPr>
        <p:txBody>
          <a:bodyPr wrap="square">
            <a:spAutoFit/>
          </a:bodyPr>
          <a:lstStyle/>
          <a:p>
            <a:pPr algn="just"/>
            <a:r>
              <a:rPr lang="en-US" sz="2200" u="sng" dirty="0">
                <a:latin typeface="Arial" panose="020B0604020202020204" pitchFamily="34" charset="0"/>
                <a:cs typeface="Arial" panose="020B0604020202020204" pitchFamily="34" charset="0"/>
              </a:rPr>
              <a:t>Example:</a:t>
            </a:r>
          </a:p>
          <a:p>
            <a:pPr algn="just"/>
            <a:endParaRPr lang="en-US" sz="600" u="sng" dirty="0">
              <a:latin typeface="Arial" panose="020B0604020202020204" pitchFamily="34" charset="0"/>
              <a:cs typeface="Arial" panose="020B0604020202020204" pitchFamily="34" charset="0"/>
            </a:endParaRPr>
          </a:p>
          <a:p>
            <a:pPr algn="just"/>
            <a:endParaRPr lang="en-US" sz="600" dirty="0">
              <a:latin typeface="Arial" panose="020B0604020202020204" pitchFamily="34" charset="0"/>
              <a:cs typeface="Arial" panose="020B0604020202020204" pitchFamily="34" charset="0"/>
            </a:endParaRPr>
          </a:p>
          <a:p>
            <a:pPr marL="514350" indent="-514350" algn="just">
              <a:buAutoNum type="romanLcParenBoth"/>
            </a:pPr>
            <a:r>
              <a:rPr lang="en-US" sz="2200" dirty="0">
                <a:latin typeface="Arial" panose="020B0604020202020204" pitchFamily="34" charset="0"/>
                <a:cs typeface="Arial" panose="020B0604020202020204" pitchFamily="34" charset="0"/>
              </a:rPr>
              <a:t>Suppose your optimisation problem aims to compute the optimal installed capacity of electrolysers (in GW) and H</a:t>
            </a:r>
            <a:r>
              <a:rPr lang="en-US" sz="2200"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storage capacity (in GWh).</a:t>
            </a:r>
          </a:p>
          <a:p>
            <a:pPr marL="514350" indent="-514350" algn="just">
              <a:buAutoNum type="romanLcParenBoth"/>
            </a:pPr>
            <a:r>
              <a:rPr lang="en-US" sz="2200" dirty="0">
                <a:latin typeface="Arial" panose="020B0604020202020204" pitchFamily="34" charset="0"/>
                <a:cs typeface="Arial" panose="020B0604020202020204" pitchFamily="34" charset="0"/>
              </a:rPr>
              <a:t>Assume that your </a:t>
            </a:r>
            <a:r>
              <a:rPr lang="en-US" sz="2200" dirty="0" smtClean="0">
                <a:latin typeface="Arial" panose="020B0604020202020204" pitchFamily="34" charset="0"/>
                <a:cs typeface="Arial" panose="020B0604020202020204" pitchFamily="34" charset="0"/>
              </a:rPr>
              <a:t>0.05-optimal </a:t>
            </a:r>
            <a:r>
              <a:rPr lang="en-US" sz="2200" dirty="0">
                <a:latin typeface="Arial" panose="020B0604020202020204" pitchFamily="34" charset="0"/>
                <a:cs typeface="Arial" panose="020B0604020202020204" pitchFamily="34" charset="0"/>
              </a:rPr>
              <a:t>space includes three elements: (10 GW, 1200 GWh), (8 GW, 600 GWh), and (12 GW, 2400 GWh).</a:t>
            </a:r>
          </a:p>
          <a:p>
            <a:pPr algn="just"/>
            <a:endParaRPr lang="en-US" sz="6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Therefore, installing more than 8 GW of electrolysers or more than 600 GWh of H</a:t>
            </a:r>
            <a:r>
              <a:rPr lang="en-US" sz="2200"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storage are two necessary conditions for 0.05-optimality.</a:t>
            </a:r>
          </a:p>
        </p:txBody>
      </p:sp>
      <p:sp>
        <p:nvSpPr>
          <p:cNvPr id="12" name="ZoneTexte 11">
            <a:extLst>
              <a:ext uri="{FF2B5EF4-FFF2-40B4-BE49-F238E27FC236}">
                <a16:creationId xmlns:a16="http://schemas.microsoft.com/office/drawing/2014/main" id="{F50C4734-A0CB-FEBE-7631-0223F1820AC7}"/>
              </a:ext>
            </a:extLst>
          </p:cNvPr>
          <p:cNvSpPr txBox="1"/>
          <p:nvPr/>
        </p:nvSpPr>
        <p:spPr>
          <a:xfrm>
            <a:off x="395747" y="1071164"/>
            <a:ext cx="11197255" cy="769441"/>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Necessary conditions for 𝜖-optimality are conditions that any 𝜖-optimal solution must satisfy. These can be valuable for guiding (near) optimal investment decisions.</a:t>
            </a:r>
          </a:p>
        </p:txBody>
      </p:sp>
      <p:grpSp>
        <p:nvGrpSpPr>
          <p:cNvPr id="15" name="Groupe 14">
            <a:extLst>
              <a:ext uri="{FF2B5EF4-FFF2-40B4-BE49-F238E27FC236}">
                <a16:creationId xmlns:a16="http://schemas.microsoft.com/office/drawing/2014/main" id="{920E2BFA-EC3B-4DF1-7629-C893D5C3209B}"/>
              </a:ext>
            </a:extLst>
          </p:cNvPr>
          <p:cNvGrpSpPr/>
          <p:nvPr/>
        </p:nvGrpSpPr>
        <p:grpSpPr>
          <a:xfrm>
            <a:off x="7582509" y="2711451"/>
            <a:ext cx="3768918" cy="3046810"/>
            <a:chOff x="7442421" y="2381802"/>
            <a:chExt cx="4150581" cy="3355349"/>
          </a:xfrm>
        </p:grpSpPr>
        <p:pic>
          <p:nvPicPr>
            <p:cNvPr id="13" name="Picture 12">
              <a:extLst>
                <a:ext uri="{FF2B5EF4-FFF2-40B4-BE49-F238E27FC236}">
                  <a16:creationId xmlns:a16="http://schemas.microsoft.com/office/drawing/2014/main" id="{35FF91A7-257C-8FC7-4010-6A223EB464FF}"/>
                </a:ext>
              </a:extLst>
            </p:cNvPr>
            <p:cNvPicPr>
              <a:picLocks noChangeAspect="1"/>
            </p:cNvPicPr>
            <p:nvPr/>
          </p:nvPicPr>
          <p:blipFill>
            <a:blip r:embed="rId5"/>
            <a:stretch>
              <a:fillRect/>
            </a:stretch>
          </p:blipFill>
          <p:spPr>
            <a:xfrm>
              <a:off x="7638584" y="3063177"/>
              <a:ext cx="3758252" cy="2562445"/>
            </a:xfrm>
            <a:prstGeom prst="rect">
              <a:avLst/>
            </a:prstGeom>
          </p:spPr>
        </p:pic>
        <p:sp>
          <p:nvSpPr>
            <p:cNvPr id="14" name="Rectangle 13">
              <a:extLst>
                <a:ext uri="{FF2B5EF4-FFF2-40B4-BE49-F238E27FC236}">
                  <a16:creationId xmlns:a16="http://schemas.microsoft.com/office/drawing/2014/main" id="{F65C3B41-21B3-6DA6-FF02-19D8A0CFDCDB}"/>
                </a:ext>
              </a:extLst>
            </p:cNvPr>
            <p:cNvSpPr/>
            <p:nvPr/>
          </p:nvSpPr>
          <p:spPr>
            <a:xfrm>
              <a:off x="7442421" y="2381802"/>
              <a:ext cx="4150581" cy="3355349"/>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p:sp>
        <p:nvSpPr>
          <p:cNvPr id="4" name="ZoneTexte 3">
            <a:extLst>
              <a:ext uri="{FF2B5EF4-FFF2-40B4-BE49-F238E27FC236}">
                <a16:creationId xmlns:a16="http://schemas.microsoft.com/office/drawing/2014/main" id="{526ABB0B-A140-A495-53A2-2BECF59E1614}"/>
              </a:ext>
            </a:extLst>
          </p:cNvPr>
          <p:cNvSpPr txBox="1"/>
          <p:nvPr/>
        </p:nvSpPr>
        <p:spPr>
          <a:xfrm>
            <a:off x="8006328" y="2803051"/>
            <a:ext cx="2921276" cy="523220"/>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Three-dimensional representation of an 𝜖- optimal space.</a:t>
            </a:r>
            <a:endParaRPr lang="en-GB" sz="1400" dirty="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6CA72986-B6B3-5401-DA18-6E35C0F95262}"/>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57</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441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71CEE-0D43-173E-AC6F-9F5FB20E3FA5}"/>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What a typical ML researcher may say at the end of this talk</a:t>
            </a:r>
            <a:endParaRPr lang="en-BE" sz="2800" b="1">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1EC4B9E2-1A84-539C-81CE-B606B18D7B3B}"/>
              </a:ext>
            </a:extLst>
          </p:cNvPr>
          <p:cNvGrpSpPr/>
          <p:nvPr/>
        </p:nvGrpSpPr>
        <p:grpSpPr>
          <a:xfrm>
            <a:off x="2378765" y="2412318"/>
            <a:ext cx="7434470" cy="2255100"/>
            <a:chOff x="2019631" y="2762173"/>
            <a:chExt cx="7434470" cy="2255100"/>
          </a:xfrm>
        </p:grpSpPr>
        <p:sp>
          <p:nvSpPr>
            <p:cNvPr id="7" name="ZoneTexte 6">
              <a:extLst>
                <a:ext uri="{FF2B5EF4-FFF2-40B4-BE49-F238E27FC236}">
                  <a16:creationId xmlns:a16="http://schemas.microsoft.com/office/drawing/2014/main" id="{CE331124-6DD3-3158-3DA5-DDCF4AFC5BCA}"/>
                </a:ext>
              </a:extLst>
            </p:cNvPr>
            <p:cNvSpPr txBox="1"/>
            <p:nvPr/>
          </p:nvSpPr>
          <p:spPr>
            <a:xfrm>
              <a:off x="2689529" y="3166448"/>
              <a:ext cx="6094674" cy="1446550"/>
            </a:xfrm>
            <a:prstGeom prst="rect">
              <a:avLst/>
            </a:prstGeom>
            <a:noFill/>
          </p:spPr>
          <p:txBody>
            <a:bodyPr wrap="square">
              <a:spAutoFit/>
            </a:bodyPr>
            <a:lstStyle/>
            <a:p>
              <a:pPr algn="just"/>
              <a:r>
                <a:rPr lang="en-GB" sz="2200" dirty="0">
                  <a:latin typeface="Arial" panose="020B0604020202020204" pitchFamily="34" charset="0"/>
                  <a:cs typeface="Arial" panose="020B0604020202020204" pitchFamily="34" charset="0"/>
                </a:rPr>
                <a:t>All these problems are fascinating, but I am an ML scientist working on drones. Are there any challenges in power systems where I could apply my skills more directly?</a:t>
              </a:r>
            </a:p>
          </p:txBody>
        </p:sp>
        <p:sp>
          <p:nvSpPr>
            <p:cNvPr id="8" name="Bulle narrative : rectangle à coins arrondis 7">
              <a:extLst>
                <a:ext uri="{FF2B5EF4-FFF2-40B4-BE49-F238E27FC236}">
                  <a16:creationId xmlns:a16="http://schemas.microsoft.com/office/drawing/2014/main" id="{3ABEF98C-763C-5C0B-2634-0CAC89A6F9B5}"/>
                </a:ext>
              </a:extLst>
            </p:cNvPr>
            <p:cNvSpPr/>
            <p:nvPr/>
          </p:nvSpPr>
          <p:spPr>
            <a:xfrm>
              <a:off x="2019631" y="2762173"/>
              <a:ext cx="7434470" cy="2255100"/>
            </a:xfrm>
            <a:prstGeom prst="wedgeRoundRectCallout">
              <a:avLst>
                <a:gd name="adj1" fmla="val -33225"/>
                <a:gd name="adj2" fmla="val 79006"/>
                <a:gd name="adj3" fmla="val 16667"/>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Espace réservé du numéro de diapositive 1">
            <a:extLst>
              <a:ext uri="{FF2B5EF4-FFF2-40B4-BE49-F238E27FC236}">
                <a16:creationId xmlns:a16="http://schemas.microsoft.com/office/drawing/2014/main" id="{DB1B93F8-A8BD-670C-4C3A-DD07365AC8FC}"/>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58</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60316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A6507143-36C9-8886-E00D-D519A0E05961}"/>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Of course! Let me tell you a story…</a:t>
            </a:r>
            <a:endParaRPr lang="en-BE" sz="2800" b="1">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7E32C7F4-DA59-E71F-D73D-000926A4BAAF}"/>
              </a:ext>
            </a:extLst>
          </p:cNvPr>
          <p:cNvSpPr txBox="1"/>
          <p:nvPr/>
        </p:nvSpPr>
        <p:spPr>
          <a:xfrm>
            <a:off x="395747" y="1058121"/>
            <a:ext cx="11276767" cy="1446550"/>
          </a:xfrm>
          <a:prstGeom prst="rect">
            <a:avLst/>
          </a:prstGeom>
          <a:noFill/>
        </p:spPr>
        <p:txBody>
          <a:bodyPr wrap="square">
            <a:spAutoFit/>
          </a:bodyPr>
          <a:lstStyle/>
          <a:p>
            <a:pPr algn="just"/>
            <a:r>
              <a:rPr lang="en-GB" sz="2200" dirty="0">
                <a:latin typeface="Arial" panose="020B0604020202020204" pitchFamily="34" charset="0"/>
                <a:cs typeface="Arial" panose="020B0604020202020204" pitchFamily="34" charset="0"/>
              </a:rPr>
              <a:t>In August 2003, a major blackout occurred in North America, initially leaving 50 million people without electricity. The event resulted in 61,800 MW of load being cut in the USA and Canada, with an estimated cost in the USA ranging from $4 to $10 billion. The restoration time varied from a few hours to up to 4 days.</a:t>
            </a:r>
          </a:p>
        </p:txBody>
      </p:sp>
      <p:grpSp>
        <p:nvGrpSpPr>
          <p:cNvPr id="15" name="Groupe 14">
            <a:extLst>
              <a:ext uri="{FF2B5EF4-FFF2-40B4-BE49-F238E27FC236}">
                <a16:creationId xmlns:a16="http://schemas.microsoft.com/office/drawing/2014/main" id="{360118A6-60C0-F3E3-4D15-951027BA5545}"/>
              </a:ext>
            </a:extLst>
          </p:cNvPr>
          <p:cNvGrpSpPr/>
          <p:nvPr/>
        </p:nvGrpSpPr>
        <p:grpSpPr>
          <a:xfrm>
            <a:off x="1677725" y="2846567"/>
            <a:ext cx="8833900" cy="3474720"/>
            <a:chOff x="1545203" y="2806812"/>
            <a:chExt cx="8833900" cy="3474720"/>
          </a:xfrm>
        </p:grpSpPr>
        <p:grpSp>
          <p:nvGrpSpPr>
            <p:cNvPr id="13" name="Groupe 12">
              <a:extLst>
                <a:ext uri="{FF2B5EF4-FFF2-40B4-BE49-F238E27FC236}">
                  <a16:creationId xmlns:a16="http://schemas.microsoft.com/office/drawing/2014/main" id="{8F12EAA5-6EF9-05D0-155F-6F715EE86B77}"/>
                </a:ext>
              </a:extLst>
            </p:cNvPr>
            <p:cNvGrpSpPr/>
            <p:nvPr/>
          </p:nvGrpSpPr>
          <p:grpSpPr>
            <a:xfrm>
              <a:off x="1617655" y="2889759"/>
              <a:ext cx="8691646" cy="3311378"/>
              <a:chOff x="1609353" y="2838956"/>
              <a:chExt cx="8691646" cy="3311378"/>
            </a:xfrm>
          </p:grpSpPr>
          <p:pic>
            <p:nvPicPr>
              <p:cNvPr id="4" name="Image 3">
                <a:extLst>
                  <a:ext uri="{FF2B5EF4-FFF2-40B4-BE49-F238E27FC236}">
                    <a16:creationId xmlns:a16="http://schemas.microsoft.com/office/drawing/2014/main" id="{8B851D0E-F30F-7ECB-DB66-C8E1B63256A7}"/>
                  </a:ext>
                </a:extLst>
              </p:cNvPr>
              <p:cNvPicPr>
                <a:picLocks noChangeAspect="1"/>
              </p:cNvPicPr>
              <p:nvPr/>
            </p:nvPicPr>
            <p:blipFill rotWithShape="1">
              <a:blip r:embed="rId2"/>
              <a:srcRect r="2418"/>
              <a:stretch/>
            </p:blipFill>
            <p:spPr>
              <a:xfrm>
                <a:off x="1609353" y="2838957"/>
                <a:ext cx="4266869" cy="3311377"/>
              </a:xfrm>
              <a:prstGeom prst="rect">
                <a:avLst/>
              </a:prstGeom>
              <a:effectLst/>
            </p:spPr>
          </p:pic>
          <p:pic>
            <p:nvPicPr>
              <p:cNvPr id="5" name="Image 4">
                <a:extLst>
                  <a:ext uri="{FF2B5EF4-FFF2-40B4-BE49-F238E27FC236}">
                    <a16:creationId xmlns:a16="http://schemas.microsoft.com/office/drawing/2014/main" id="{52AC966F-0303-1606-5969-197442BBFF6B}"/>
                  </a:ext>
                </a:extLst>
              </p:cNvPr>
              <p:cNvPicPr>
                <a:picLocks noChangeAspect="1"/>
              </p:cNvPicPr>
              <p:nvPr/>
            </p:nvPicPr>
            <p:blipFill rotWithShape="1">
              <a:blip r:embed="rId3"/>
              <a:srcRect l="1813" r="1579"/>
              <a:stretch/>
            </p:blipFill>
            <p:spPr>
              <a:xfrm>
                <a:off x="6034130" y="2838956"/>
                <a:ext cx="4266869" cy="3311377"/>
              </a:xfrm>
              <a:prstGeom prst="rect">
                <a:avLst/>
              </a:prstGeom>
            </p:spPr>
          </p:pic>
        </p:grpSp>
        <p:sp>
          <p:nvSpPr>
            <p:cNvPr id="14" name="Rectangle 13">
              <a:extLst>
                <a:ext uri="{FF2B5EF4-FFF2-40B4-BE49-F238E27FC236}">
                  <a16:creationId xmlns:a16="http://schemas.microsoft.com/office/drawing/2014/main" id="{E419F94F-6B00-CA21-24BA-BF4C60591EF7}"/>
                </a:ext>
              </a:extLst>
            </p:cNvPr>
            <p:cNvSpPr/>
            <p:nvPr/>
          </p:nvSpPr>
          <p:spPr>
            <a:xfrm>
              <a:off x="1545203" y="2806812"/>
              <a:ext cx="8833900" cy="347472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p:sp>
        <p:nvSpPr>
          <p:cNvPr id="2" name="Espace réservé du numéro de diapositive 1">
            <a:extLst>
              <a:ext uri="{FF2B5EF4-FFF2-40B4-BE49-F238E27FC236}">
                <a16:creationId xmlns:a16="http://schemas.microsoft.com/office/drawing/2014/main" id="{05C4F2BF-1106-73E9-A18A-EEDF7E628CEA}"/>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59</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14807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ZoneTexte 62">
            <a:extLst>
              <a:ext uri="{FF2B5EF4-FFF2-40B4-BE49-F238E27FC236}">
                <a16:creationId xmlns:a16="http://schemas.microsoft.com/office/drawing/2014/main" id="{D6FA676A-3BDC-6386-F6B3-BC320E3FB781}"/>
              </a:ext>
            </a:extLst>
          </p:cNvPr>
          <p:cNvSpPr txBox="1"/>
          <p:nvPr/>
        </p:nvSpPr>
        <p:spPr>
          <a:xfrm>
            <a:off x="413047" y="403979"/>
            <a:ext cx="11474153" cy="523220"/>
          </a:xfrm>
          <a:prstGeom prst="rect">
            <a:avLst/>
          </a:prstGeom>
          <a:noFill/>
        </p:spPr>
        <p:txBody>
          <a:bodyPr wrap="square">
            <a:spAutoFit/>
          </a:bodyPr>
          <a:lstStyle/>
          <a:p>
            <a:r>
              <a:rPr lang="fr-BE" sz="2800" b="1" dirty="0">
                <a:latin typeface="Arial" panose="020B0604020202020204" pitchFamily="34" charset="0"/>
                <a:cs typeface="Arial" panose="020B0604020202020204" pitchFamily="34" charset="0"/>
              </a:rPr>
              <a:t>Case 1 – Perfect forecast</a:t>
            </a:r>
            <a:endParaRPr lang="en-GB" sz="28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1E9F784D-59CA-41AA-39E9-B25412EDA101}"/>
                  </a:ext>
                </a:extLst>
              </p:cNvPr>
              <p:cNvSpPr txBox="1"/>
              <p:nvPr/>
            </p:nvSpPr>
            <p:spPr>
              <a:xfrm>
                <a:off x="413047" y="1050543"/>
                <a:ext cx="11146493" cy="1446550"/>
              </a:xfrm>
              <a:prstGeom prst="rect">
                <a:avLst/>
              </a:prstGeom>
              <a:noFill/>
            </p:spPr>
            <p:txBody>
              <a:bodyPr wrap="square">
                <a:spAutoFit/>
              </a:bodyPr>
              <a:lstStyle/>
              <a:p>
                <a:pPr algn="just"/>
                <a:r>
                  <a:rPr lang="en-US" sz="2200" u="sng" dirty="0">
                    <a:latin typeface="Arial" panose="020B0604020202020204" pitchFamily="34" charset="0"/>
                    <a:cs typeface="Arial" panose="020B0604020202020204" pitchFamily="34" charset="0"/>
                  </a:rPr>
                  <a:t>Context:</a:t>
                </a:r>
                <a:r>
                  <a:rPr lang="en-US" sz="2200" dirty="0">
                    <a:latin typeface="Arial" panose="020B0604020202020204" pitchFamily="34" charset="0"/>
                    <a:cs typeface="Arial" panose="020B0604020202020204" pitchFamily="34" charset="0"/>
                  </a:rPr>
                  <a:t> The computation of a (near) optimal microgrid control policy used to dictate to what level the battery is charged and discharged (</a:t>
                </a:r>
                <a:r>
                  <a:rPr lang="en-US" sz="2200" b="1" dirty="0">
                    <a:latin typeface="Arial" panose="020B0604020202020204" pitchFamily="34" charset="0"/>
                    <a:cs typeface="Arial" panose="020B0604020202020204" pitchFamily="34" charset="0"/>
                  </a:rPr>
                  <a:t>power setting</a:t>
                </a:r>
                <a:r>
                  <a:rPr lang="en-US" sz="2200" dirty="0">
                    <a:latin typeface="Arial" panose="020B0604020202020204" pitchFamily="34" charset="0"/>
                    <a:cs typeface="Arial" panose="020B0604020202020204" pitchFamily="34" charset="0"/>
                  </a:rPr>
                  <a:t>) for every market period </a:t>
                </a:r>
                <a14:m>
                  <m:oMath xmlns:m="http://schemas.openxmlformats.org/officeDocument/2006/math">
                    <m:r>
                      <a:rPr lang="en-US" sz="2200" b="0" i="1" dirty="0" smtClean="0">
                        <a:latin typeface="Cambria Math" panose="02040503050406030204" pitchFamily="18" charset="0"/>
                        <a:cs typeface="Arial" panose="020B0604020202020204" pitchFamily="34" charset="0"/>
                      </a:rPr>
                      <m:t>𝑡</m:t>
                    </m:r>
                  </m:oMath>
                </a14:m>
                <a:r>
                  <a:rPr lang="en-US" sz="2200" dirty="0">
                    <a:latin typeface="Arial" panose="020B0604020202020204" pitchFamily="34" charset="0"/>
                    <a:cs typeface="Arial" panose="020B0604020202020204" pitchFamily="34" charset="0"/>
                  </a:rPr>
                  <a:t> with knowledge of all relevant time-series data (e.g., weather, load, feed-in and purchase tariffs).  </a:t>
                </a:r>
              </a:p>
            </p:txBody>
          </p:sp>
        </mc:Choice>
        <mc:Fallback xmlns="">
          <p:sp>
            <p:nvSpPr>
              <p:cNvPr id="3" name="ZoneTexte 2">
                <a:extLst>
                  <a:ext uri="{FF2B5EF4-FFF2-40B4-BE49-F238E27FC236}">
                    <a16:creationId xmlns:a16="http://schemas.microsoft.com/office/drawing/2014/main" id="{1E9F784D-59CA-41AA-39E9-B25412EDA101}"/>
                  </a:ext>
                </a:extLst>
              </p:cNvPr>
              <p:cNvSpPr txBox="1">
                <a:spLocks noRot="1" noChangeAspect="1" noMove="1" noResize="1" noEditPoints="1" noAdjustHandles="1" noChangeArrowheads="1" noChangeShapeType="1" noTextEdit="1"/>
              </p:cNvSpPr>
              <p:nvPr/>
            </p:nvSpPr>
            <p:spPr>
              <a:xfrm>
                <a:off x="413047" y="1050543"/>
                <a:ext cx="11146493" cy="1446550"/>
              </a:xfrm>
              <a:prstGeom prst="rect">
                <a:avLst/>
              </a:prstGeom>
              <a:blipFill>
                <a:blip r:embed="rId2"/>
                <a:stretch>
                  <a:fillRect l="-711" t="-2101" r="-711" b="-7983"/>
                </a:stretch>
              </a:blipFill>
            </p:spPr>
            <p:txBody>
              <a:bodyPr/>
              <a:lstStyle/>
              <a:p>
                <a:r>
                  <a:rPr lang="en-GB">
                    <a:noFill/>
                  </a:rPr>
                  <a:t> </a:t>
                </a:r>
              </a:p>
            </p:txBody>
          </p:sp>
        </mc:Fallback>
      </mc:AlternateContent>
      <p:sp>
        <p:nvSpPr>
          <p:cNvPr id="2" name="Espace réservé du numéro de diapositive 1">
            <a:extLst>
              <a:ext uri="{FF2B5EF4-FFF2-40B4-BE49-F238E27FC236}">
                <a16:creationId xmlns:a16="http://schemas.microsoft.com/office/drawing/2014/main" id="{E1834AA1-0B90-E694-C119-73BE7474EBA5}"/>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6</a:t>
            </a:fld>
            <a:endParaRPr lang="en-GB" dirty="0">
              <a:solidFill>
                <a:schemeClr val="tx1"/>
              </a:solidFill>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08BD6DF7-109B-1D13-7F08-CC41D70270E6}"/>
              </a:ext>
            </a:extLst>
          </p:cNvPr>
          <p:cNvPicPr>
            <a:picLocks noChangeAspect="1"/>
          </p:cNvPicPr>
          <p:nvPr/>
        </p:nvPicPr>
        <p:blipFill>
          <a:blip r:embed="rId3"/>
          <a:stretch>
            <a:fillRect/>
          </a:stretch>
        </p:blipFill>
        <p:spPr>
          <a:xfrm>
            <a:off x="2798326" y="2677931"/>
            <a:ext cx="6595347" cy="3715249"/>
          </a:xfrm>
          <a:prstGeom prst="rect">
            <a:avLst/>
          </a:prstGeom>
        </p:spPr>
      </p:pic>
    </p:spTree>
    <p:extLst>
      <p:ext uri="{BB962C8B-B14F-4D97-AF65-F5344CB8AC3E}">
        <p14:creationId xmlns:p14="http://schemas.microsoft.com/office/powerpoint/2010/main" val="4060503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2DD57A8-6476-D2AB-5CC2-3C8A51D963E1}"/>
              </a:ext>
            </a:extLst>
          </p:cNvPr>
          <p:cNvSpPr txBox="1"/>
          <p:nvPr/>
        </p:nvSpPr>
        <p:spPr>
          <a:xfrm>
            <a:off x="395747" y="1967753"/>
            <a:ext cx="11324475" cy="3477875"/>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The official report on the blackout indicates that a generating plant in Eastlake, Ohio, a suburb northeast of Cleveland, went offline due to high demand. This put a strain on high-voltage power lines in Walton Hills, Ohio, a southeast suburb of Cleveland, which later went out of service after coming into contact with </a:t>
            </a:r>
            <a:r>
              <a:rPr lang="en-US" sz="2200" b="1" dirty="0">
                <a:latin typeface="Arial" panose="020B0604020202020204" pitchFamily="34" charset="0"/>
                <a:cs typeface="Arial" panose="020B0604020202020204" pitchFamily="34" charset="0"/>
              </a:rPr>
              <a:t>“overgrown trees”</a:t>
            </a:r>
            <a:r>
              <a:rPr lang="en-US" sz="2200" dirty="0">
                <a:latin typeface="Arial" panose="020B0604020202020204" pitchFamily="34" charset="0"/>
                <a:cs typeface="Arial" panose="020B0604020202020204" pitchFamily="34" charset="0"/>
              </a:rPr>
              <a:t>.</a:t>
            </a:r>
          </a:p>
          <a:p>
            <a:pPr algn="just"/>
            <a:endParaRPr lang="en-US" sz="2200" dirty="0">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This trip caused the load to shift to other transmission lines, which couldn’t handle the increased demand, leading to their breakers tripping. As multiple trips occurred, many generators suddenly lost parts of their loads, causing them to accelerate out of phase with the grid at different rates. To prevent damage, the generators tripped offline. This cascading effect ultimately forced the shutdown of more than 100 power plants.</a:t>
            </a:r>
          </a:p>
        </p:txBody>
      </p:sp>
      <p:sp>
        <p:nvSpPr>
          <p:cNvPr id="6" name="Titre 1">
            <a:extLst>
              <a:ext uri="{FF2B5EF4-FFF2-40B4-BE49-F238E27FC236}">
                <a16:creationId xmlns:a16="http://schemas.microsoft.com/office/drawing/2014/main" id="{5EA8B430-1785-EFBF-19F5-72E9DE76F5AE}"/>
              </a:ext>
            </a:extLst>
          </p:cNvPr>
          <p:cNvSpPr txBox="1">
            <a:spLocks/>
          </p:cNvSpPr>
          <p:nvPr/>
        </p:nvSpPr>
        <p:spPr>
          <a:xfrm>
            <a:off x="395748" y="334296"/>
            <a:ext cx="10515600" cy="7079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Causes of the 2003 North America blackout</a:t>
            </a:r>
            <a:endParaRPr lang="en-BE" sz="2800" b="1">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0A2C4C61-7027-F8A3-B5B4-C29835B2ECF7}"/>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60</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63649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C149BDB1-30B8-C1BA-688B-9112ED71E81C}"/>
              </a:ext>
            </a:extLst>
          </p:cNvPr>
          <p:cNvSpPr txBox="1"/>
          <p:nvPr/>
        </p:nvSpPr>
        <p:spPr>
          <a:xfrm>
            <a:off x="395748" y="406445"/>
            <a:ext cx="11237010" cy="523220"/>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Building autonomous drones for the monitoring of tree growth</a:t>
            </a:r>
          </a:p>
        </p:txBody>
      </p:sp>
      <p:sp>
        <p:nvSpPr>
          <p:cNvPr id="14" name="ZoneTexte 13">
            <a:extLst>
              <a:ext uri="{FF2B5EF4-FFF2-40B4-BE49-F238E27FC236}">
                <a16:creationId xmlns:a16="http://schemas.microsoft.com/office/drawing/2014/main" id="{4B89380C-6534-59B8-5D42-BAE4D466CBE9}"/>
              </a:ext>
            </a:extLst>
          </p:cNvPr>
          <p:cNvSpPr txBox="1"/>
          <p:nvPr/>
        </p:nvSpPr>
        <p:spPr>
          <a:xfrm>
            <a:off x="404031" y="1721683"/>
            <a:ext cx="11292669" cy="1107996"/>
          </a:xfrm>
          <a:prstGeom prst="rect">
            <a:avLst/>
          </a:prstGeom>
          <a:noFill/>
        </p:spPr>
        <p:txBody>
          <a:bodyPr wrap="square">
            <a:spAutoFit/>
          </a:bodyPr>
          <a:lstStyle/>
          <a:p>
            <a:pPr algn="just"/>
            <a:r>
              <a:rPr lang="en-US" sz="2200" b="1" dirty="0">
                <a:latin typeface="Arial" panose="020B0604020202020204" pitchFamily="34" charset="0"/>
                <a:cs typeface="Arial" panose="020B0604020202020204" pitchFamily="34" charset="0"/>
              </a:rPr>
              <a:t>Overgrown trees </a:t>
            </a:r>
            <a:r>
              <a:rPr lang="en-US" sz="2200" dirty="0">
                <a:latin typeface="Arial" panose="020B0604020202020204" pitchFamily="34" charset="0"/>
                <a:cs typeface="Arial" panose="020B0604020202020204" pitchFamily="34" charset="0"/>
              </a:rPr>
              <a:t>pose a significant threat to power system security. You could focus on designing autonomous drones to identify areas where vegetation management is needed. Even better, you could develop drones that autonomously trim the problematic trees.</a:t>
            </a:r>
          </a:p>
        </p:txBody>
      </p:sp>
      <p:grpSp>
        <p:nvGrpSpPr>
          <p:cNvPr id="16" name="Groupe 15">
            <a:extLst>
              <a:ext uri="{FF2B5EF4-FFF2-40B4-BE49-F238E27FC236}">
                <a16:creationId xmlns:a16="http://schemas.microsoft.com/office/drawing/2014/main" id="{2115E160-8236-C683-F07E-CA09007A0041}"/>
              </a:ext>
            </a:extLst>
          </p:cNvPr>
          <p:cNvGrpSpPr/>
          <p:nvPr/>
        </p:nvGrpSpPr>
        <p:grpSpPr>
          <a:xfrm>
            <a:off x="3224672" y="3229174"/>
            <a:ext cx="5742655" cy="3014893"/>
            <a:chOff x="2932852" y="3012285"/>
            <a:chExt cx="6326295" cy="3321304"/>
          </a:xfrm>
        </p:grpSpPr>
        <p:pic>
          <p:nvPicPr>
            <p:cNvPr id="5" name="Picture 4">
              <a:extLst>
                <a:ext uri="{FF2B5EF4-FFF2-40B4-BE49-F238E27FC236}">
                  <a16:creationId xmlns:a16="http://schemas.microsoft.com/office/drawing/2014/main" id="{124812C4-CB70-86ED-612E-62B9FF8CF802}"/>
                </a:ext>
              </a:extLst>
            </p:cNvPr>
            <p:cNvPicPr>
              <a:picLocks noChangeAspect="1"/>
            </p:cNvPicPr>
            <p:nvPr/>
          </p:nvPicPr>
          <p:blipFill>
            <a:blip r:embed="rId2"/>
            <a:stretch>
              <a:fillRect/>
            </a:stretch>
          </p:blipFill>
          <p:spPr>
            <a:xfrm>
              <a:off x="2932852" y="3012285"/>
              <a:ext cx="6326295" cy="3321304"/>
            </a:xfrm>
            <a:prstGeom prst="rect">
              <a:avLst/>
            </a:prstGeom>
          </p:spPr>
        </p:pic>
        <p:sp>
          <p:nvSpPr>
            <p:cNvPr id="15" name="Rectangle 14">
              <a:extLst>
                <a:ext uri="{FF2B5EF4-FFF2-40B4-BE49-F238E27FC236}">
                  <a16:creationId xmlns:a16="http://schemas.microsoft.com/office/drawing/2014/main" id="{C1F6A5E7-F912-439F-964A-E09A59981A66}"/>
                </a:ext>
              </a:extLst>
            </p:cNvPr>
            <p:cNvSpPr/>
            <p:nvPr/>
          </p:nvSpPr>
          <p:spPr>
            <a:xfrm>
              <a:off x="2932852" y="3012285"/>
              <a:ext cx="6326295" cy="3321304"/>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p:sp>
        <p:nvSpPr>
          <p:cNvPr id="2" name="Espace réservé du numéro de diapositive 1">
            <a:extLst>
              <a:ext uri="{FF2B5EF4-FFF2-40B4-BE49-F238E27FC236}">
                <a16:creationId xmlns:a16="http://schemas.microsoft.com/office/drawing/2014/main" id="{BCF2D5F0-5623-6CA3-E042-2753AD8B6FD0}"/>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61</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89372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DE93468-63F4-6D61-C703-7A6C7348B100}"/>
              </a:ext>
            </a:extLst>
          </p:cNvPr>
          <p:cNvSpPr txBox="1"/>
          <p:nvPr/>
        </p:nvSpPr>
        <p:spPr>
          <a:xfrm>
            <a:off x="395748" y="406445"/>
            <a:ext cx="11237010" cy="523220"/>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Take home messages</a:t>
            </a:r>
          </a:p>
        </p:txBody>
      </p:sp>
      <p:sp>
        <p:nvSpPr>
          <p:cNvPr id="10" name="ZoneTexte 9">
            <a:extLst>
              <a:ext uri="{FF2B5EF4-FFF2-40B4-BE49-F238E27FC236}">
                <a16:creationId xmlns:a16="http://schemas.microsoft.com/office/drawing/2014/main" id="{5105E6A8-F6D7-8132-3C85-072BE6ABCEA7}"/>
              </a:ext>
            </a:extLst>
          </p:cNvPr>
          <p:cNvSpPr txBox="1"/>
          <p:nvPr/>
        </p:nvSpPr>
        <p:spPr>
          <a:xfrm>
            <a:off x="395748" y="1412716"/>
            <a:ext cx="11237010" cy="5170646"/>
          </a:xfrm>
          <a:prstGeom prst="rect">
            <a:avLst/>
          </a:prstGeom>
          <a:noFill/>
        </p:spPr>
        <p:txBody>
          <a:bodyPr wrap="square">
            <a:spAutoFit/>
          </a:bodyPr>
          <a:lstStyle/>
          <a:p>
            <a:pPr algn="just"/>
            <a:r>
              <a:rPr lang="en-GB" sz="2200" dirty="0">
                <a:latin typeface="Arial" panose="020B0604020202020204" pitchFamily="34" charset="0"/>
                <a:cs typeface="Arial" panose="020B0604020202020204" pitchFamily="34" charset="0"/>
              </a:rPr>
              <a:t>Power systems present numerous complex ML challenges</a:t>
            </a:r>
            <a:r>
              <a:rPr lang="en-GB" sz="2200" dirty="0" smtClean="0">
                <a:latin typeface="Arial" panose="020B0604020202020204" pitchFamily="34" charset="0"/>
                <a:cs typeface="Arial" panose="020B0604020202020204" pitchFamily="34" charset="0"/>
              </a:rPr>
              <a:t>.</a:t>
            </a:r>
          </a:p>
          <a:p>
            <a:pPr algn="just"/>
            <a:endParaRPr lang="en-GB" sz="2200" dirty="0">
              <a:latin typeface="Arial" panose="020B0604020202020204" pitchFamily="34" charset="0"/>
              <a:cs typeface="Arial" panose="020B0604020202020204" pitchFamily="34" charset="0"/>
            </a:endParaRPr>
          </a:p>
          <a:p>
            <a:pPr algn="just"/>
            <a:endParaRPr lang="en-GB" sz="2200" dirty="0">
              <a:latin typeface="Arial" panose="020B0604020202020204" pitchFamily="34" charset="0"/>
              <a:cs typeface="Arial" panose="020B0604020202020204" pitchFamily="34" charset="0"/>
            </a:endParaRPr>
          </a:p>
          <a:p>
            <a:pPr algn="just"/>
            <a:r>
              <a:rPr lang="en-GB" sz="2200" dirty="0">
                <a:latin typeface="Arial" panose="020B0604020202020204" pitchFamily="34" charset="0"/>
                <a:cs typeface="Arial" panose="020B0604020202020204" pitchFamily="34" charset="0"/>
              </a:rPr>
              <a:t>With the increasing use of batteries and other energy storage devices, the temporal coupling of decisions in power system operations is becoming more significant. This makes power systems an excellent playground for RL researchers!</a:t>
            </a:r>
          </a:p>
          <a:p>
            <a:pPr algn="just"/>
            <a:endParaRPr lang="en-GB" sz="2200" dirty="0">
              <a:latin typeface="Arial" panose="020B0604020202020204" pitchFamily="34" charset="0"/>
              <a:cs typeface="Arial" panose="020B0604020202020204" pitchFamily="34" charset="0"/>
            </a:endParaRPr>
          </a:p>
          <a:p>
            <a:pPr algn="just"/>
            <a:endParaRPr lang="en-GB" sz="2200" b="0" i="0" u="none" strike="noStrike" dirty="0" smtClean="0">
              <a:solidFill>
                <a:srgbClr val="000000"/>
              </a:solidFill>
              <a:effectLst/>
              <a:latin typeface="Arial" panose="020B0604020202020204" pitchFamily="34" charset="0"/>
              <a:cs typeface="Arial" panose="020B0604020202020204" pitchFamily="34" charset="0"/>
            </a:endParaRPr>
          </a:p>
          <a:p>
            <a:pPr algn="just"/>
            <a:r>
              <a:rPr lang="en-US" sz="2200" dirty="0">
                <a:latin typeface="Arial" panose="020B0604020202020204" pitchFamily="34" charset="0"/>
                <a:cs typeface="Arial" panose="020B0604020202020204" pitchFamily="34" charset="0"/>
              </a:rPr>
              <a:t>There is a wide range of decision-making problems, some of which are specific to local aspects of the power system. Because the machine learning community often focuses on more mainstream problems, such as autonomous driving, researchers in this field may find themselves more isolated and receive fewer citations. However, addressing decision-making problems for power systems plays a vital role in accelerating the decarbonization of our societies, and is thus a </a:t>
            </a:r>
            <a:r>
              <a:rPr lang="en-US" sz="2200" b="1" dirty="0">
                <a:solidFill>
                  <a:srgbClr val="FF0000"/>
                </a:solidFill>
                <a:latin typeface="Arial" panose="020B0604020202020204" pitchFamily="34" charset="0"/>
                <a:cs typeface="Arial" panose="020B0604020202020204" pitchFamily="34" charset="0"/>
              </a:rPr>
              <a:t>good opportunity to contribute to a more sustainable environment for current and future generations</a:t>
            </a:r>
            <a:r>
              <a:rPr lang="en-US" sz="2200" dirty="0" smtClean="0">
                <a:latin typeface="Arial" panose="020B0604020202020204" pitchFamily="34" charset="0"/>
                <a:cs typeface="Arial" panose="020B0604020202020204" pitchFamily="34" charset="0"/>
              </a:rPr>
              <a:t>.</a:t>
            </a:r>
            <a:endParaRPr lang="en-GB" sz="2200" b="1" dirty="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26D5E91F-CA05-13BB-D215-26BFC9705305}"/>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62</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80732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dessin, carte&#10;&#10;Description générée automatiquement">
            <a:extLst>
              <a:ext uri="{FF2B5EF4-FFF2-40B4-BE49-F238E27FC236}">
                <a16:creationId xmlns:a16="http://schemas.microsoft.com/office/drawing/2014/main" id="{81078EAB-D4BC-A427-846B-D6A8957134BB}"/>
              </a:ext>
            </a:extLst>
          </p:cNvPr>
          <p:cNvPicPr>
            <a:picLocks noChangeAspect="1"/>
          </p:cNvPicPr>
          <p:nvPr/>
        </p:nvPicPr>
        <p:blipFill>
          <a:blip r:embed="rId2" cstate="hqprint">
            <a:extLst>
              <a:ext uri="{28A0092B-C50C-407E-A947-70E740481C1C}">
                <a14:useLocalDpi xmlns:a14="http://schemas.microsoft.com/office/drawing/2010/main" val="0"/>
              </a:ext>
            </a:extLst>
          </a:blip>
          <a:srcRect l="4813" r="3988" b="9667"/>
          <a:stretch/>
        </p:blipFill>
        <p:spPr>
          <a:xfrm>
            <a:off x="1871490" y="472440"/>
            <a:ext cx="8449019" cy="5634990"/>
          </a:xfrm>
          <a:prstGeom prst="rect">
            <a:avLst/>
          </a:prstGeom>
        </p:spPr>
      </p:pic>
      <p:sp>
        <p:nvSpPr>
          <p:cNvPr id="8" name="Rectangle 7">
            <a:extLst>
              <a:ext uri="{FF2B5EF4-FFF2-40B4-BE49-F238E27FC236}">
                <a16:creationId xmlns:a16="http://schemas.microsoft.com/office/drawing/2014/main" id="{68638726-960D-F1FC-9ED7-AA575BA0D148}"/>
              </a:ext>
            </a:extLst>
          </p:cNvPr>
          <p:cNvSpPr/>
          <p:nvPr/>
        </p:nvSpPr>
        <p:spPr>
          <a:xfrm>
            <a:off x="1871489" y="472440"/>
            <a:ext cx="8449019" cy="563499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ZoneTexte 8">
            <a:extLst>
              <a:ext uri="{FF2B5EF4-FFF2-40B4-BE49-F238E27FC236}">
                <a16:creationId xmlns:a16="http://schemas.microsoft.com/office/drawing/2014/main" id="{DE33C6EE-4439-37CF-9393-CF712191AEA5}"/>
              </a:ext>
            </a:extLst>
          </p:cNvPr>
          <p:cNvSpPr txBox="1"/>
          <p:nvPr/>
        </p:nvSpPr>
        <p:spPr>
          <a:xfrm>
            <a:off x="4666308" y="6192520"/>
            <a:ext cx="3360420" cy="307777"/>
          </a:xfrm>
          <a:prstGeom prst="rect">
            <a:avLst/>
          </a:prstGeom>
          <a:noFill/>
        </p:spPr>
        <p:txBody>
          <a:bodyPr wrap="square" rtlCol="0">
            <a:spAutoFit/>
          </a:bodyPr>
          <a:lstStyle/>
          <a:p>
            <a:pPr algn="ctr"/>
            <a:r>
              <a:rPr lang="en-GB" sz="1400" dirty="0">
                <a:latin typeface="Times New Roman" panose="02020603050405020304" pitchFamily="18" charset="0"/>
                <a:cs typeface="Times New Roman" panose="02020603050405020304" pitchFamily="18" charset="0"/>
              </a:rPr>
              <a:t>Illustration by Roberto Perry.</a:t>
            </a:r>
          </a:p>
        </p:txBody>
      </p:sp>
      <p:sp>
        <p:nvSpPr>
          <p:cNvPr id="10" name="Espace réservé du numéro de diapositive 1">
            <a:extLst>
              <a:ext uri="{FF2B5EF4-FFF2-40B4-BE49-F238E27FC236}">
                <a16:creationId xmlns:a16="http://schemas.microsoft.com/office/drawing/2014/main" id="{DA32BFEB-C743-3C47-D71C-588EBB3E18C8}"/>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63</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33737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Visage humain, personne, portrait, habits&#10;&#10;Description générée automatiquement">
            <a:extLst>
              <a:ext uri="{FF2B5EF4-FFF2-40B4-BE49-F238E27FC236}">
                <a16:creationId xmlns:a16="http://schemas.microsoft.com/office/drawing/2014/main" id="{DB8FC4E9-95C3-3B65-E3CD-6A16C8D1FE76}"/>
              </a:ext>
            </a:extLst>
          </p:cNvPr>
          <p:cNvPicPr>
            <a:picLocks noChangeAspect="1"/>
          </p:cNvPicPr>
          <p:nvPr/>
        </p:nvPicPr>
        <p:blipFill>
          <a:blip r:embed="rId2">
            <a:extLst>
              <a:ext uri="{28A0092B-C50C-407E-A947-70E740481C1C}">
                <a14:useLocalDpi xmlns:a14="http://schemas.microsoft.com/office/drawing/2010/main" val="0"/>
              </a:ext>
            </a:extLst>
          </a:blip>
          <a:srcRect l="6351" t="10945" r="7490" b="37697"/>
          <a:stretch/>
        </p:blipFill>
        <p:spPr>
          <a:xfrm>
            <a:off x="6436449" y="1197263"/>
            <a:ext cx="1763808" cy="1870998"/>
          </a:xfrm>
          <a:prstGeom prst="rect">
            <a:avLst/>
          </a:prstGeom>
        </p:spPr>
      </p:pic>
      <p:pic>
        <p:nvPicPr>
          <p:cNvPr id="13" name="Image 12" descr="Une image contenant Visage humain, Barbe humaine, personne, lunettes&#10;&#10;Description générée automatiquement">
            <a:extLst>
              <a:ext uri="{FF2B5EF4-FFF2-40B4-BE49-F238E27FC236}">
                <a16:creationId xmlns:a16="http://schemas.microsoft.com/office/drawing/2014/main" id="{19A9927E-5F26-AF8D-9383-6EA2D5960F0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28928" y="1159243"/>
            <a:ext cx="1440167" cy="1871120"/>
          </a:xfrm>
          <a:prstGeom prst="rect">
            <a:avLst/>
          </a:prstGeom>
        </p:spPr>
      </p:pic>
      <p:sp>
        <p:nvSpPr>
          <p:cNvPr id="4" name="ZoneTexte 3">
            <a:extLst>
              <a:ext uri="{FF2B5EF4-FFF2-40B4-BE49-F238E27FC236}">
                <a16:creationId xmlns:a16="http://schemas.microsoft.com/office/drawing/2014/main" id="{BB85189A-59E9-5D22-5555-5F8DDF0438D7}"/>
              </a:ext>
            </a:extLst>
          </p:cNvPr>
          <p:cNvSpPr txBox="1"/>
          <p:nvPr/>
        </p:nvSpPr>
        <p:spPr>
          <a:xfrm>
            <a:off x="395748" y="406445"/>
            <a:ext cx="3344189" cy="523220"/>
          </a:xfrm>
          <a:prstGeom prst="rect">
            <a:avLst/>
          </a:prstGeom>
          <a:noFill/>
        </p:spPr>
        <p:txBody>
          <a:bodyPr wrap="square">
            <a:spAutoFit/>
          </a:bodyPr>
          <a:lstStyle/>
          <a:p>
            <a:r>
              <a:rPr lang="fr-BE" sz="2800" b="1" dirty="0">
                <a:latin typeface="Arial" panose="020B0604020202020204" pitchFamily="34" charset="0"/>
                <a:cs typeface="Arial" panose="020B0604020202020204" pitchFamily="34" charset="0"/>
              </a:rPr>
              <a:t>Acknowledgments</a:t>
            </a:r>
            <a:endParaRPr lang="en-GB" sz="2800" b="1" dirty="0">
              <a:highlight>
                <a:srgbClr val="FFFF00"/>
              </a:highlight>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62C8F010-6809-D899-445D-770ADB91433C}"/>
              </a:ext>
            </a:extLst>
          </p:cNvPr>
          <p:cNvSpPr txBox="1"/>
          <p:nvPr/>
        </p:nvSpPr>
        <p:spPr>
          <a:xfrm>
            <a:off x="8784188" y="3068261"/>
            <a:ext cx="2109767" cy="61555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200" b="1" i="0" u="none" strike="noStrike" cap="none" normalizeH="0" baseline="0" dirty="0">
                <a:ln>
                  <a:noFill/>
                </a:ln>
                <a:solidFill>
                  <a:srgbClr val="111111"/>
                </a:solidFill>
                <a:effectLst/>
                <a:latin typeface="Arial" panose="020B0604020202020204" pitchFamily="34" charset="0"/>
                <a:ea typeface="Aptos" panose="020B0004020202020204" pitchFamily="34" charset="0"/>
                <a:cs typeface="Arial" panose="020B0604020202020204" pitchFamily="34" charset="0"/>
              </a:rPr>
              <a:t>Benjamin Donnot</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RTE</a:t>
            </a:r>
            <a:endParaRPr lang="fr-BE" altLang="fr-FR" sz="1100" dirty="0">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fr-BE" sz="1100" dirty="0">
                <a:latin typeface="Arial" panose="020B0604020202020204" pitchFamily="34" charset="0"/>
                <a:cs typeface="Arial" panose="020B0604020202020204" pitchFamily="34" charset="0"/>
              </a:rPr>
              <a:t>Project/Research Officer</a:t>
            </a:r>
            <a:endParaRPr kumimoji="0" lang="fr-BE" altLang="fr-F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7F3E2E2D-38B5-A787-8BCE-72021E5B47E5}"/>
              </a:ext>
            </a:extLst>
          </p:cNvPr>
          <p:cNvSpPr txBox="1"/>
          <p:nvPr/>
        </p:nvSpPr>
        <p:spPr>
          <a:xfrm>
            <a:off x="1325598" y="3079945"/>
            <a:ext cx="2038350" cy="78483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200" b="1" i="0" u="none" strike="noStrike" cap="none" normalizeH="0" baseline="0" dirty="0">
                <a:ln>
                  <a:noFill/>
                </a:ln>
                <a:solidFill>
                  <a:srgbClr val="111111"/>
                </a:solidFill>
                <a:effectLst/>
                <a:latin typeface="Arial" panose="020B0604020202020204" pitchFamily="34" charset="0"/>
                <a:ea typeface="Aptos" panose="020B0004020202020204" pitchFamily="34" charset="0"/>
                <a:cs typeface="Arial" panose="020B0604020202020204" pitchFamily="34" charset="0"/>
              </a:rPr>
              <a:t>Alireza Bahmanyar</a:t>
            </a:r>
          </a:p>
          <a:p>
            <a:pPr marL="0" marR="0" lvl="0" indent="0" algn="ctr" defTabSz="914400" rtl="0" eaLnBrk="0" fontAlgn="base" latinLnBrk="0" hangingPunct="0">
              <a:lnSpc>
                <a:spcPct val="100000"/>
              </a:lnSpc>
              <a:spcBef>
                <a:spcPct val="0"/>
              </a:spcBef>
              <a:spcAft>
                <a:spcPct val="0"/>
              </a:spcAft>
              <a:buClrTx/>
              <a:buSzTx/>
              <a:buFontTx/>
              <a:buNone/>
              <a:tabLst/>
            </a:pPr>
            <a:r>
              <a:rPr lang="fr-BE" altLang="fr-FR" sz="1100" dirty="0">
                <a:solidFill>
                  <a:srgbClr val="111111"/>
                </a:solidFill>
                <a:latin typeface="Arial" panose="020B0604020202020204" pitchFamily="34" charset="0"/>
                <a:cs typeface="Arial" panose="020B0604020202020204" pitchFamily="34" charset="0"/>
              </a:rPr>
              <a:t>Haulogy</a:t>
            </a:r>
          </a:p>
          <a:p>
            <a:pPr marL="0" marR="0" lvl="0" indent="0" algn="ctr" defTabSz="914400" rtl="0" eaLnBrk="0" fontAlgn="base" latinLnBrk="0" hangingPunct="0">
              <a:lnSpc>
                <a:spcPct val="100000"/>
              </a:lnSpc>
              <a:spcBef>
                <a:spcPct val="0"/>
              </a:spcBef>
              <a:spcAft>
                <a:spcPct val="0"/>
              </a:spcAft>
              <a:buClrTx/>
              <a:buSzTx/>
              <a:buFontTx/>
              <a:buNone/>
              <a:tabLst/>
            </a:pPr>
            <a:r>
              <a:rPr lang="en-US" sz="1100" b="0" i="0" dirty="0">
                <a:effectLst/>
                <a:latin typeface="Arial" panose="020B0604020202020204" pitchFamily="34" charset="0"/>
                <a:cs typeface="Arial" panose="020B0604020202020204" pitchFamily="34" charset="0"/>
              </a:rPr>
              <a:t>Senior Electric Power Systems Expert</a:t>
            </a:r>
            <a:endParaRPr kumimoji="0" lang="fr-BE" altLang="fr-F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FDEF12A0-B660-EAAF-F013-4CC1DC32270E}"/>
              </a:ext>
            </a:extLst>
          </p:cNvPr>
          <p:cNvSpPr txBox="1"/>
          <p:nvPr/>
        </p:nvSpPr>
        <p:spPr>
          <a:xfrm>
            <a:off x="3814370" y="3089884"/>
            <a:ext cx="2038350" cy="61555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200" b="1" i="0" u="none" strike="noStrike" cap="none" normalizeH="0" baseline="0" dirty="0">
                <a:ln>
                  <a:noFill/>
                </a:ln>
                <a:solidFill>
                  <a:srgbClr val="111111"/>
                </a:solidFill>
                <a:effectLst/>
                <a:latin typeface="Arial" panose="020B0604020202020204" pitchFamily="34" charset="0"/>
                <a:ea typeface="Aptos" panose="020B0004020202020204" pitchFamily="34" charset="0"/>
                <a:cs typeface="Arial" panose="020B0604020202020204" pitchFamily="34" charset="0"/>
              </a:rPr>
              <a:t>Amina Benzerga</a:t>
            </a:r>
          </a:p>
          <a:p>
            <a:pPr marL="0" marR="0" lvl="0" indent="0" algn="ctr" defTabSz="914400" rtl="0" eaLnBrk="0" fontAlgn="base" latinLnBrk="0" hangingPunct="0">
              <a:lnSpc>
                <a:spcPct val="100000"/>
              </a:lnSpc>
              <a:spcBef>
                <a:spcPct val="0"/>
              </a:spcBef>
              <a:spcAft>
                <a:spcPct val="0"/>
              </a:spcAft>
              <a:buClrTx/>
              <a:buSzTx/>
              <a:buFontTx/>
              <a:buNone/>
              <a:tabLst/>
            </a:pPr>
            <a:r>
              <a:rPr lang="fr-BE" altLang="fr-FR" sz="1100" dirty="0">
                <a:solidFill>
                  <a:srgbClr val="111111"/>
                </a:solidFill>
                <a:latin typeface="Arial" panose="020B0604020202020204" pitchFamily="34" charset="0"/>
                <a:cs typeface="Arial" panose="020B0604020202020204" pitchFamily="34" charset="0"/>
              </a:rPr>
              <a:t>ULiège</a:t>
            </a:r>
          </a:p>
          <a:p>
            <a:pPr marL="0" marR="0" lvl="0" indent="0" algn="ctr" defTabSz="914400" rtl="0" eaLnBrk="0" fontAlgn="base" latinLnBrk="0" hangingPunct="0">
              <a:lnSpc>
                <a:spcPct val="100000"/>
              </a:lnSpc>
              <a:spcBef>
                <a:spcPct val="0"/>
              </a:spcBef>
              <a:spcAft>
                <a:spcPct val="0"/>
              </a:spcAft>
              <a:buClrTx/>
              <a:buSzTx/>
              <a:buFontTx/>
              <a:buNone/>
              <a:tabLst/>
            </a:pPr>
            <a:r>
              <a:rPr lang="en-US" sz="1100" i="0" dirty="0">
                <a:effectLst/>
                <a:latin typeface="Arial" panose="020B0604020202020204" pitchFamily="34" charset="0"/>
                <a:cs typeface="Arial" panose="020B0604020202020204" pitchFamily="34" charset="0"/>
              </a:rPr>
              <a:t>PhD</a:t>
            </a:r>
            <a:r>
              <a:rPr lang="fr-BE" sz="1100" i="0" dirty="0">
                <a:effectLst/>
                <a:latin typeface="Arial" panose="020B0604020202020204" pitchFamily="34" charset="0"/>
                <a:cs typeface="Arial" panose="020B0604020202020204" pitchFamily="34" charset="0"/>
              </a:rPr>
              <a:t> Student</a:t>
            </a:r>
            <a:endParaRPr kumimoji="0" lang="fr-BE" altLang="fr-FR" sz="11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4" name="ZoneTexte 23">
            <a:extLst>
              <a:ext uri="{FF2B5EF4-FFF2-40B4-BE49-F238E27FC236}">
                <a16:creationId xmlns:a16="http://schemas.microsoft.com/office/drawing/2014/main" id="{25E4148E-6504-ADD9-F0D5-3560AF423803}"/>
              </a:ext>
            </a:extLst>
          </p:cNvPr>
          <p:cNvSpPr txBox="1"/>
          <p:nvPr/>
        </p:nvSpPr>
        <p:spPr>
          <a:xfrm>
            <a:off x="6246798" y="3099823"/>
            <a:ext cx="2038350" cy="61555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200" b="1" i="0" u="none" strike="noStrike" cap="none" normalizeH="0" baseline="0" dirty="0">
                <a:ln>
                  <a:noFill/>
                </a:ln>
                <a:solidFill>
                  <a:srgbClr val="111111"/>
                </a:solidFill>
                <a:effectLst/>
                <a:latin typeface="Arial" panose="020B0604020202020204" pitchFamily="34" charset="0"/>
                <a:ea typeface="Aptos" panose="020B0004020202020204" pitchFamily="34" charset="0"/>
                <a:cs typeface="Arial" panose="020B0604020202020204" pitchFamily="34" charset="0"/>
              </a:rPr>
              <a:t>François Cubelier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ULiège</a:t>
            </a:r>
          </a:p>
          <a:p>
            <a:pPr marL="0" marR="0" lvl="0" indent="0" algn="ctr" defTabSz="914400" rtl="0" eaLnBrk="0" fontAlgn="base" latinLnBrk="0" hangingPunct="0">
              <a:lnSpc>
                <a:spcPct val="100000"/>
              </a:lnSpc>
              <a:spcBef>
                <a:spcPct val="0"/>
              </a:spcBef>
              <a:spcAft>
                <a:spcPct val="0"/>
              </a:spcAft>
              <a:buClrTx/>
              <a:buSzTx/>
              <a:buFontTx/>
              <a:buNone/>
              <a:tabLst/>
            </a:pPr>
            <a:r>
              <a:rPr lang="fr-BE" altLang="fr-FR" sz="1100" dirty="0">
                <a:latin typeface="Arial" panose="020B0604020202020204" pitchFamily="34" charset="0"/>
                <a:cs typeface="Arial" panose="020B0604020202020204" pitchFamily="34" charset="0"/>
              </a:rPr>
              <a:t>PhD Student</a:t>
            </a:r>
          </a:p>
        </p:txBody>
      </p:sp>
      <p:grpSp>
        <p:nvGrpSpPr>
          <p:cNvPr id="35" name="Groupe 34">
            <a:extLst>
              <a:ext uri="{FF2B5EF4-FFF2-40B4-BE49-F238E27FC236}">
                <a16:creationId xmlns:a16="http://schemas.microsoft.com/office/drawing/2014/main" id="{7F6E4CED-EE4A-698A-90B3-16C8486BF8C6}"/>
              </a:ext>
            </a:extLst>
          </p:cNvPr>
          <p:cNvGrpSpPr/>
          <p:nvPr/>
        </p:nvGrpSpPr>
        <p:grpSpPr>
          <a:xfrm>
            <a:off x="1467563" y="1159244"/>
            <a:ext cx="1754421" cy="1871120"/>
            <a:chOff x="1393130" y="1172559"/>
            <a:chExt cx="1754421" cy="1871120"/>
          </a:xfrm>
        </p:grpSpPr>
        <p:pic>
          <p:nvPicPr>
            <p:cNvPr id="9" name="Image 8" descr="Une image contenant Visage humain, personne, plein air, bâtiment&#10;&#10;Description générée automatiquement">
              <a:extLst>
                <a:ext uri="{FF2B5EF4-FFF2-40B4-BE49-F238E27FC236}">
                  <a16:creationId xmlns:a16="http://schemas.microsoft.com/office/drawing/2014/main" id="{FB033000-8C03-3DA7-BA13-5F538B5E4BED}"/>
                </a:ext>
              </a:extLst>
            </p:cNvPr>
            <p:cNvPicPr>
              <a:picLocks noChangeAspect="1"/>
            </p:cNvPicPr>
            <p:nvPr/>
          </p:nvPicPr>
          <p:blipFill>
            <a:blip r:embed="rId4">
              <a:extLst>
                <a:ext uri="{28A0092B-C50C-407E-A947-70E740481C1C}">
                  <a14:useLocalDpi xmlns:a14="http://schemas.microsoft.com/office/drawing/2010/main" val="0"/>
                </a:ext>
              </a:extLst>
            </a:blip>
            <a:srcRect r="6237"/>
            <a:stretch/>
          </p:blipFill>
          <p:spPr>
            <a:xfrm>
              <a:off x="1393130" y="1172559"/>
              <a:ext cx="1754421" cy="1871119"/>
            </a:xfrm>
            <a:prstGeom prst="rect">
              <a:avLst/>
            </a:prstGeom>
          </p:spPr>
        </p:pic>
        <p:sp>
          <p:nvSpPr>
            <p:cNvPr id="28" name="Rectangle 27">
              <a:extLst>
                <a:ext uri="{FF2B5EF4-FFF2-40B4-BE49-F238E27FC236}">
                  <a16:creationId xmlns:a16="http://schemas.microsoft.com/office/drawing/2014/main" id="{C3788779-4493-DED2-0AE0-CEE35FA43FD5}"/>
                </a:ext>
              </a:extLst>
            </p:cNvPr>
            <p:cNvSpPr/>
            <p:nvPr/>
          </p:nvSpPr>
          <p:spPr>
            <a:xfrm>
              <a:off x="1393130" y="1172681"/>
              <a:ext cx="1754421" cy="1870998"/>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p:grpSp>
        <p:nvGrpSpPr>
          <p:cNvPr id="47" name="Groupe 46">
            <a:extLst>
              <a:ext uri="{FF2B5EF4-FFF2-40B4-BE49-F238E27FC236}">
                <a16:creationId xmlns:a16="http://schemas.microsoft.com/office/drawing/2014/main" id="{E031221F-A445-0D25-3821-DFA4B4DE4830}"/>
              </a:ext>
            </a:extLst>
          </p:cNvPr>
          <p:cNvGrpSpPr/>
          <p:nvPr/>
        </p:nvGrpSpPr>
        <p:grpSpPr>
          <a:xfrm>
            <a:off x="3956335" y="1177908"/>
            <a:ext cx="1754849" cy="1877302"/>
            <a:chOff x="3881902" y="1172680"/>
            <a:chExt cx="1754849" cy="1877302"/>
          </a:xfrm>
        </p:grpSpPr>
        <p:pic>
          <p:nvPicPr>
            <p:cNvPr id="46" name="Image 45">
              <a:extLst>
                <a:ext uri="{FF2B5EF4-FFF2-40B4-BE49-F238E27FC236}">
                  <a16:creationId xmlns:a16="http://schemas.microsoft.com/office/drawing/2014/main" id="{2539C9D9-E064-BBC0-5AE2-42AAD30A242D}"/>
                </a:ext>
              </a:extLst>
            </p:cNvPr>
            <p:cNvPicPr>
              <a:picLocks noChangeAspect="1"/>
            </p:cNvPicPr>
            <p:nvPr/>
          </p:nvPicPr>
          <p:blipFill>
            <a:blip r:embed="rId5"/>
            <a:srcRect l="16073" t="4218" r="16073" b="24561"/>
            <a:stretch/>
          </p:blipFill>
          <p:spPr>
            <a:xfrm>
              <a:off x="3881902" y="1178861"/>
              <a:ext cx="1754421" cy="1871121"/>
            </a:xfrm>
            <a:prstGeom prst="rect">
              <a:avLst/>
            </a:prstGeom>
          </p:spPr>
        </p:pic>
        <p:sp>
          <p:nvSpPr>
            <p:cNvPr id="29" name="Rectangle 28">
              <a:extLst>
                <a:ext uri="{FF2B5EF4-FFF2-40B4-BE49-F238E27FC236}">
                  <a16:creationId xmlns:a16="http://schemas.microsoft.com/office/drawing/2014/main" id="{BCAB44E9-47EC-A040-DE18-97AC36962056}"/>
                </a:ext>
              </a:extLst>
            </p:cNvPr>
            <p:cNvSpPr/>
            <p:nvPr/>
          </p:nvSpPr>
          <p:spPr>
            <a:xfrm>
              <a:off x="3882330" y="1172680"/>
              <a:ext cx="1754421" cy="1870998"/>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p:sp>
        <p:nvSpPr>
          <p:cNvPr id="30" name="Rectangle 29">
            <a:extLst>
              <a:ext uri="{FF2B5EF4-FFF2-40B4-BE49-F238E27FC236}">
                <a16:creationId xmlns:a16="http://schemas.microsoft.com/office/drawing/2014/main" id="{284A8473-E266-AC94-16B3-75873F09E1E4}"/>
              </a:ext>
            </a:extLst>
          </p:cNvPr>
          <p:cNvSpPr/>
          <p:nvPr/>
        </p:nvSpPr>
        <p:spPr>
          <a:xfrm>
            <a:off x="6449435" y="1188405"/>
            <a:ext cx="1745763" cy="1870998"/>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sp>
        <p:nvSpPr>
          <p:cNvPr id="31" name="Rectangle 30">
            <a:extLst>
              <a:ext uri="{FF2B5EF4-FFF2-40B4-BE49-F238E27FC236}">
                <a16:creationId xmlns:a16="http://schemas.microsoft.com/office/drawing/2014/main" id="{2F244585-7A72-9A71-5740-E44CC2EACE8D}"/>
              </a:ext>
            </a:extLst>
          </p:cNvPr>
          <p:cNvSpPr/>
          <p:nvPr/>
        </p:nvSpPr>
        <p:spPr>
          <a:xfrm>
            <a:off x="9110883" y="1159365"/>
            <a:ext cx="1440167" cy="1870998"/>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sp>
        <p:nvSpPr>
          <p:cNvPr id="25" name="ZoneTexte 24">
            <a:extLst>
              <a:ext uri="{FF2B5EF4-FFF2-40B4-BE49-F238E27FC236}">
                <a16:creationId xmlns:a16="http://schemas.microsoft.com/office/drawing/2014/main" id="{31469349-A5E0-2DA6-9352-42F4794C8531}"/>
              </a:ext>
            </a:extLst>
          </p:cNvPr>
          <p:cNvSpPr txBox="1"/>
          <p:nvPr/>
        </p:nvSpPr>
        <p:spPr>
          <a:xfrm>
            <a:off x="3729108" y="5996056"/>
            <a:ext cx="2208873" cy="61555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200" b="1" i="0" u="none" strike="noStrike" cap="none" normalizeH="0" baseline="0" dirty="0">
                <a:ln>
                  <a:noFill/>
                </a:ln>
                <a:solidFill>
                  <a:srgbClr val="111111"/>
                </a:solidFill>
                <a:effectLst/>
                <a:latin typeface="Arial" panose="020B0604020202020204" pitchFamily="34" charset="0"/>
                <a:ea typeface="Aptos" panose="020B0004020202020204" pitchFamily="34" charset="0"/>
                <a:cs typeface="Arial" panose="020B0604020202020204" pitchFamily="34" charset="0"/>
              </a:rPr>
              <a:t>Laurine Duchesne</a:t>
            </a:r>
          </a:p>
          <a:p>
            <a:pPr marL="0" marR="0" lvl="0" indent="0" algn="ctr" defTabSz="914400" rtl="0" eaLnBrk="0" fontAlgn="base" latinLnBrk="0" hangingPunct="0">
              <a:lnSpc>
                <a:spcPct val="100000"/>
              </a:lnSpc>
              <a:spcBef>
                <a:spcPct val="0"/>
              </a:spcBef>
              <a:spcAft>
                <a:spcPct val="0"/>
              </a:spcAft>
              <a:buClrTx/>
              <a:buSzTx/>
              <a:buFontTx/>
              <a:buNone/>
              <a:tabLst/>
            </a:pPr>
            <a:r>
              <a:rPr lang="fr-BE" altLang="fr-FR" sz="1100" dirty="0">
                <a:latin typeface="Arial" panose="020B0604020202020204" pitchFamily="34" charset="0"/>
                <a:cs typeface="Arial" panose="020B0604020202020204" pitchFamily="34" charset="0"/>
              </a:rPr>
              <a:t>Haulogy</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Head of </a:t>
            </a:r>
            <a:r>
              <a:rPr lang="fr-BE" altLang="fr-FR" sz="1100" dirty="0">
                <a:latin typeface="Arial" panose="020B0604020202020204" pitchFamily="34" charset="0"/>
                <a:cs typeface="Arial" panose="020B0604020202020204" pitchFamily="34" charset="0"/>
              </a:rPr>
              <a:t>C</a:t>
            </a:r>
            <a:r>
              <a:rPr kumimoji="0" lang="fr-BE" altLang="fr-F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onsultancy Services</a:t>
            </a:r>
          </a:p>
        </p:txBody>
      </p:sp>
      <p:sp>
        <p:nvSpPr>
          <p:cNvPr id="26" name="ZoneTexte 25">
            <a:extLst>
              <a:ext uri="{FF2B5EF4-FFF2-40B4-BE49-F238E27FC236}">
                <a16:creationId xmlns:a16="http://schemas.microsoft.com/office/drawing/2014/main" id="{FF53CE9F-34F2-AD3D-F360-7B6B052A67E0}"/>
              </a:ext>
            </a:extLst>
          </p:cNvPr>
          <p:cNvSpPr txBox="1"/>
          <p:nvPr/>
        </p:nvSpPr>
        <p:spPr>
          <a:xfrm>
            <a:off x="6303142" y="5985064"/>
            <a:ext cx="2038350" cy="61555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200" b="1" i="0" u="none" strike="noStrike" cap="none" normalizeH="0" baseline="0" dirty="0">
                <a:ln>
                  <a:noFill/>
                </a:ln>
                <a:solidFill>
                  <a:srgbClr val="111111"/>
                </a:solidFill>
                <a:effectLst/>
                <a:latin typeface="Arial" panose="020B0604020202020204" pitchFamily="34" charset="0"/>
                <a:ea typeface="Aptos" panose="020B0004020202020204" pitchFamily="34" charset="0"/>
                <a:cs typeface="Arial" panose="020B0604020202020204" pitchFamily="34" charset="0"/>
              </a:rPr>
              <a:t>Raphaël Fonteneau</a:t>
            </a:r>
          </a:p>
          <a:p>
            <a:pPr marL="0" marR="0" lvl="0" indent="0" algn="ctr" defTabSz="914400" rtl="0" eaLnBrk="0" fontAlgn="base" latinLnBrk="0" hangingPunct="0">
              <a:lnSpc>
                <a:spcPct val="100000"/>
              </a:lnSpc>
              <a:spcBef>
                <a:spcPct val="0"/>
              </a:spcBef>
              <a:spcAft>
                <a:spcPct val="0"/>
              </a:spcAft>
              <a:buClrTx/>
              <a:buSzTx/>
              <a:buFontTx/>
              <a:buNone/>
              <a:tabLst/>
            </a:pPr>
            <a:r>
              <a:rPr lang="fr-BE" altLang="fr-FR" sz="1100" dirty="0">
                <a:solidFill>
                  <a:srgbClr val="111111"/>
                </a:solidFill>
                <a:latin typeface="Arial" panose="020B0604020202020204" pitchFamily="34" charset="0"/>
                <a:cs typeface="Arial" panose="020B0604020202020204" pitchFamily="34" charset="0"/>
              </a:rPr>
              <a:t>ULiège</a:t>
            </a:r>
          </a:p>
          <a:p>
            <a:pPr marL="0" marR="0" lvl="0" indent="0" algn="ctr" defTabSz="914400" rtl="0" eaLnBrk="0" fontAlgn="base" latinLnBrk="0" hangingPunct="0">
              <a:lnSpc>
                <a:spcPct val="100000"/>
              </a:lnSpc>
              <a:spcBef>
                <a:spcPct val="0"/>
              </a:spcBef>
              <a:spcAft>
                <a:spcPct val="0"/>
              </a:spcAft>
              <a:buClrTx/>
              <a:buSzTx/>
              <a:buFontTx/>
              <a:buNone/>
              <a:tabLst/>
            </a:pPr>
            <a:r>
              <a:rPr lang="fr-BE" altLang="fr-FR" sz="1100" dirty="0">
                <a:solidFill>
                  <a:srgbClr val="111111"/>
                </a:solidFill>
                <a:latin typeface="Arial" panose="020B0604020202020204" pitchFamily="34" charset="0"/>
                <a:cs typeface="Arial" panose="020B0604020202020204" pitchFamily="34" charset="0"/>
              </a:rPr>
              <a:t>Senior</a:t>
            </a:r>
            <a:r>
              <a:rPr kumimoji="0" lang="fr-BE" altLang="fr-FR" sz="1100" i="0" u="none" strike="noStrike" cap="none" normalizeH="0" baseline="0" dirty="0">
                <a:ln>
                  <a:noFill/>
                </a:ln>
                <a:solidFill>
                  <a:srgbClr val="111111"/>
                </a:solidFill>
                <a:effectLst/>
                <a:latin typeface="Arial" panose="020B0604020202020204" pitchFamily="34" charset="0"/>
                <a:cs typeface="Arial" panose="020B0604020202020204" pitchFamily="34" charset="0"/>
              </a:rPr>
              <a:t> Researcher</a:t>
            </a:r>
            <a:endParaRPr kumimoji="0" lang="fr-BE" altLang="fr-FR" sz="11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7" name="ZoneTexte 26">
            <a:extLst>
              <a:ext uri="{FF2B5EF4-FFF2-40B4-BE49-F238E27FC236}">
                <a16:creationId xmlns:a16="http://schemas.microsoft.com/office/drawing/2014/main" id="{FA181EC0-4612-EDE7-5993-796168BA016E}"/>
              </a:ext>
            </a:extLst>
          </p:cNvPr>
          <p:cNvSpPr txBox="1"/>
          <p:nvPr/>
        </p:nvSpPr>
        <p:spPr>
          <a:xfrm>
            <a:off x="8791913" y="5985063"/>
            <a:ext cx="2038350" cy="61555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200" b="1" i="0" u="none" strike="noStrike" cap="none" normalizeH="0" baseline="0" dirty="0">
                <a:ln>
                  <a:noFill/>
                </a:ln>
                <a:solidFill>
                  <a:srgbClr val="111111"/>
                </a:solidFill>
                <a:effectLst/>
                <a:latin typeface="Arial" panose="020B0604020202020204" pitchFamily="34" charset="0"/>
                <a:ea typeface="Aptos" panose="020B0004020202020204" pitchFamily="34" charset="0"/>
                <a:cs typeface="Arial" panose="020B0604020202020204" pitchFamily="34" charset="0"/>
              </a:rPr>
              <a:t>Thibaut Techy</a:t>
            </a:r>
          </a:p>
          <a:p>
            <a:pPr marL="0" marR="0" lvl="0" indent="0" algn="ctr" defTabSz="914400" rtl="0" eaLnBrk="0" fontAlgn="base" latinLnBrk="0" hangingPunct="0">
              <a:lnSpc>
                <a:spcPct val="100000"/>
              </a:lnSpc>
              <a:spcBef>
                <a:spcPct val="0"/>
              </a:spcBef>
              <a:spcAft>
                <a:spcPct val="0"/>
              </a:spcAft>
              <a:buClrTx/>
              <a:buSzTx/>
              <a:buFontTx/>
              <a:buNone/>
              <a:tabLst/>
            </a:pPr>
            <a:r>
              <a:rPr lang="fr-BE" altLang="fr-FR" sz="1100" dirty="0">
                <a:solidFill>
                  <a:srgbClr val="111111"/>
                </a:solidFill>
                <a:latin typeface="Arial" panose="020B0604020202020204" pitchFamily="34" charset="0"/>
                <a:cs typeface="Arial" panose="020B0604020202020204" pitchFamily="34" charset="0"/>
              </a:rPr>
              <a:t>ULiège</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BE" altLang="fr-FR" sz="1100" u="none" strike="noStrike" cap="none" normalizeH="0" baseline="0" dirty="0">
                <a:ln>
                  <a:noFill/>
                </a:ln>
                <a:solidFill>
                  <a:srgbClr val="4D5156"/>
                </a:solidFill>
                <a:latin typeface="Arial" panose="020B0604020202020204" pitchFamily="34" charset="0"/>
                <a:cs typeface="Arial" panose="020B0604020202020204" pitchFamily="34" charset="0"/>
              </a:rPr>
              <a:t>Energy Expert</a:t>
            </a:r>
            <a:endParaRPr kumimoji="0" lang="fr-BE" altLang="fr-FR" sz="11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nvGrpSpPr>
          <p:cNvPr id="38" name="Groupe 37">
            <a:extLst>
              <a:ext uri="{FF2B5EF4-FFF2-40B4-BE49-F238E27FC236}">
                <a16:creationId xmlns:a16="http://schemas.microsoft.com/office/drawing/2014/main" id="{659B8113-B6DD-68A1-5C33-DD2777D91760}"/>
              </a:ext>
            </a:extLst>
          </p:cNvPr>
          <p:cNvGrpSpPr/>
          <p:nvPr/>
        </p:nvGrpSpPr>
        <p:grpSpPr>
          <a:xfrm>
            <a:off x="3951112" y="4083585"/>
            <a:ext cx="1754422" cy="1871120"/>
            <a:chOff x="1860550" y="4015514"/>
            <a:chExt cx="1754422" cy="1871120"/>
          </a:xfrm>
        </p:grpSpPr>
        <p:pic>
          <p:nvPicPr>
            <p:cNvPr id="1026" name="FF7D9804-FEFC-430E-BC00-F6080F17CA5C">
              <a:extLst>
                <a:ext uri="{FF2B5EF4-FFF2-40B4-BE49-F238E27FC236}">
                  <a16:creationId xmlns:a16="http://schemas.microsoft.com/office/drawing/2014/main" id="{7A9178ED-3CA5-EED6-DB2D-F47E4D4562FF}"/>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2949" b="1"/>
            <a:stretch/>
          </p:blipFill>
          <p:spPr bwMode="auto">
            <a:xfrm>
              <a:off x="1860550" y="4015514"/>
              <a:ext cx="1754422" cy="187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id="{8333A268-3F9F-C801-56C7-63AA019F7DE4}"/>
                </a:ext>
              </a:extLst>
            </p:cNvPr>
            <p:cNvSpPr/>
            <p:nvPr/>
          </p:nvSpPr>
          <p:spPr>
            <a:xfrm>
              <a:off x="1860551" y="4015514"/>
              <a:ext cx="1754421" cy="1870998"/>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p:sp>
        <p:nvSpPr>
          <p:cNvPr id="33" name="Rectangle 32">
            <a:extLst>
              <a:ext uri="{FF2B5EF4-FFF2-40B4-BE49-F238E27FC236}">
                <a16:creationId xmlns:a16="http://schemas.microsoft.com/office/drawing/2014/main" id="{585E828E-DADD-42D8-A9B1-782A123A01AF}"/>
              </a:ext>
            </a:extLst>
          </p:cNvPr>
          <p:cNvSpPr/>
          <p:nvPr/>
        </p:nvSpPr>
        <p:spPr>
          <a:xfrm>
            <a:off x="6469053" y="4082681"/>
            <a:ext cx="1754421" cy="1870998"/>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p:nvGrpSpPr>
          <p:cNvPr id="40" name="Groupe 39">
            <a:extLst>
              <a:ext uri="{FF2B5EF4-FFF2-40B4-BE49-F238E27FC236}">
                <a16:creationId xmlns:a16="http://schemas.microsoft.com/office/drawing/2014/main" id="{EF66D59C-5815-A9A3-9127-0794FE672B4A}"/>
              </a:ext>
            </a:extLst>
          </p:cNvPr>
          <p:cNvGrpSpPr/>
          <p:nvPr/>
        </p:nvGrpSpPr>
        <p:grpSpPr>
          <a:xfrm>
            <a:off x="8837847" y="4122979"/>
            <a:ext cx="1754422" cy="1872024"/>
            <a:chOff x="8125523" y="4015514"/>
            <a:chExt cx="1754422" cy="1872024"/>
          </a:xfrm>
        </p:grpSpPr>
        <p:pic>
          <p:nvPicPr>
            <p:cNvPr id="19" name="Image 18" descr="Une image contenant Visage humain, personne, sourire, habits&#10;&#10;Description générée automatiquement">
              <a:extLst>
                <a:ext uri="{FF2B5EF4-FFF2-40B4-BE49-F238E27FC236}">
                  <a16:creationId xmlns:a16="http://schemas.microsoft.com/office/drawing/2014/main" id="{B3FD1070-35B3-5586-E23C-6A273F36AAD8}"/>
                </a:ext>
              </a:extLst>
            </p:cNvPr>
            <p:cNvPicPr>
              <a:picLocks noChangeAspect="1"/>
            </p:cNvPicPr>
            <p:nvPr/>
          </p:nvPicPr>
          <p:blipFill>
            <a:blip r:embed="rId7" cstate="hqprint">
              <a:extLst>
                <a:ext uri="{28A0092B-C50C-407E-A947-70E740481C1C}">
                  <a14:useLocalDpi xmlns:a14="http://schemas.microsoft.com/office/drawing/2010/main" val="0"/>
                </a:ext>
              </a:extLst>
            </a:blip>
            <a:srcRect l="3118" r="3118"/>
            <a:stretch/>
          </p:blipFill>
          <p:spPr>
            <a:xfrm>
              <a:off x="8125524" y="4015514"/>
              <a:ext cx="1754421" cy="1871120"/>
            </a:xfrm>
            <a:prstGeom prst="rect">
              <a:avLst/>
            </a:prstGeom>
          </p:spPr>
        </p:pic>
        <p:sp>
          <p:nvSpPr>
            <p:cNvPr id="34" name="Rectangle 33">
              <a:extLst>
                <a:ext uri="{FF2B5EF4-FFF2-40B4-BE49-F238E27FC236}">
                  <a16:creationId xmlns:a16="http://schemas.microsoft.com/office/drawing/2014/main" id="{A616B871-7411-2DA3-AB54-7DE302B59229}"/>
                </a:ext>
              </a:extLst>
            </p:cNvPr>
            <p:cNvSpPr/>
            <p:nvPr/>
          </p:nvSpPr>
          <p:spPr>
            <a:xfrm>
              <a:off x="8125523" y="4016540"/>
              <a:ext cx="1754421" cy="1870998"/>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p:sp>
        <p:nvSpPr>
          <p:cNvPr id="50" name="Espace réservé du numéro de diapositive 1">
            <a:extLst>
              <a:ext uri="{FF2B5EF4-FFF2-40B4-BE49-F238E27FC236}">
                <a16:creationId xmlns:a16="http://schemas.microsoft.com/office/drawing/2014/main" id="{E06D0DE5-5085-9497-B86E-7DCD8660B006}"/>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64</a:t>
            </a:fld>
            <a:endParaRPr lang="en-GB" dirty="0">
              <a:solidFill>
                <a:schemeClr val="tx1"/>
              </a:solidFill>
              <a:latin typeface="Arial" panose="020B0604020202020204" pitchFamily="34" charset="0"/>
              <a:cs typeface="Arial" panose="020B0604020202020204" pitchFamily="34" charset="0"/>
            </a:endParaRPr>
          </a:p>
        </p:txBody>
      </p:sp>
      <p:sp>
        <p:nvSpPr>
          <p:cNvPr id="51" name="ZoneTexte 50">
            <a:extLst>
              <a:ext uri="{FF2B5EF4-FFF2-40B4-BE49-F238E27FC236}">
                <a16:creationId xmlns:a16="http://schemas.microsoft.com/office/drawing/2014/main" id="{86E0F674-4183-37EE-5D76-A9F8401156CA}"/>
              </a:ext>
            </a:extLst>
          </p:cNvPr>
          <p:cNvSpPr txBox="1"/>
          <p:nvPr/>
        </p:nvSpPr>
        <p:spPr>
          <a:xfrm>
            <a:off x="1288102" y="5995003"/>
            <a:ext cx="2109767" cy="615553"/>
          </a:xfrm>
          <a:prstGeom prst="rect">
            <a:avLst/>
          </a:prstGeom>
          <a:noFill/>
        </p:spPr>
        <p:txBody>
          <a:bodyPr wrap="square">
            <a:spAutoFit/>
          </a:bodyPr>
          <a:lstStyle/>
          <a:p>
            <a:pPr algn="ctr"/>
            <a:r>
              <a:rPr lang="fr-BE"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Balthazar Donon</a:t>
            </a:r>
          </a:p>
          <a:p>
            <a:pPr algn="ctr"/>
            <a:r>
              <a:rPr lang="fr-BE" sz="1100" i="0" dirty="0">
                <a:effectLst/>
                <a:latin typeface="Arial" panose="020B0604020202020204" pitchFamily="34" charset="0"/>
                <a:cs typeface="Arial" panose="020B0604020202020204" pitchFamily="34" charset="0"/>
              </a:rPr>
              <a:t>ULiège &amp; RTE</a:t>
            </a:r>
          </a:p>
          <a:p>
            <a:pPr algn="ctr"/>
            <a:r>
              <a:rPr lang="en-US" sz="1100" b="0" i="0" dirty="0">
                <a:effectLst/>
                <a:latin typeface="Arial" panose="020B0604020202020204" pitchFamily="34" charset="0"/>
                <a:cs typeface="Arial" panose="020B0604020202020204" pitchFamily="34" charset="0"/>
              </a:rPr>
              <a:t>Postdoctoral Researcher</a:t>
            </a:r>
            <a:endParaRPr lang="fr-BE" sz="1100" i="0" dirty="0">
              <a:effectLst/>
              <a:latin typeface="Arial" panose="020B0604020202020204" pitchFamily="34" charset="0"/>
              <a:cs typeface="Arial" panose="020B0604020202020204" pitchFamily="34" charset="0"/>
            </a:endParaRPr>
          </a:p>
        </p:txBody>
      </p:sp>
      <p:grpSp>
        <p:nvGrpSpPr>
          <p:cNvPr id="52" name="Groupe 51">
            <a:extLst>
              <a:ext uri="{FF2B5EF4-FFF2-40B4-BE49-F238E27FC236}">
                <a16:creationId xmlns:a16="http://schemas.microsoft.com/office/drawing/2014/main" id="{C1B7F557-4167-DF13-F88F-2616ABA5BCF6}"/>
              </a:ext>
            </a:extLst>
          </p:cNvPr>
          <p:cNvGrpSpPr/>
          <p:nvPr/>
        </p:nvGrpSpPr>
        <p:grpSpPr>
          <a:xfrm>
            <a:off x="1465776" y="4083585"/>
            <a:ext cx="1754421" cy="1871120"/>
            <a:chOff x="9063230" y="1172558"/>
            <a:chExt cx="1754421" cy="1871120"/>
          </a:xfrm>
        </p:grpSpPr>
        <p:pic>
          <p:nvPicPr>
            <p:cNvPr id="53" name="Image 52" descr="Une image contenant Visage humain, personne, habits, portrait&#10;&#10;Description générée automatiquement">
              <a:extLst>
                <a:ext uri="{FF2B5EF4-FFF2-40B4-BE49-F238E27FC236}">
                  <a16:creationId xmlns:a16="http://schemas.microsoft.com/office/drawing/2014/main" id="{C7CDF187-12A3-92F3-C91C-12E6B8E7AA4B}"/>
                </a:ext>
              </a:extLst>
            </p:cNvPr>
            <p:cNvPicPr>
              <a:picLocks noChangeAspect="1"/>
            </p:cNvPicPr>
            <p:nvPr/>
          </p:nvPicPr>
          <p:blipFill>
            <a:blip r:embed="rId8" cstate="hqprint">
              <a:extLst>
                <a:ext uri="{28A0092B-C50C-407E-A947-70E740481C1C}">
                  <a14:useLocalDpi xmlns:a14="http://schemas.microsoft.com/office/drawing/2010/main" val="0"/>
                </a:ext>
              </a:extLst>
            </a:blip>
            <a:srcRect l="8525" t="2395"/>
            <a:stretch/>
          </p:blipFill>
          <p:spPr>
            <a:xfrm>
              <a:off x="9063230" y="1172558"/>
              <a:ext cx="1754421" cy="1871120"/>
            </a:xfrm>
            <a:prstGeom prst="rect">
              <a:avLst/>
            </a:prstGeom>
          </p:spPr>
        </p:pic>
        <p:sp>
          <p:nvSpPr>
            <p:cNvPr id="54" name="Rectangle 53">
              <a:extLst>
                <a:ext uri="{FF2B5EF4-FFF2-40B4-BE49-F238E27FC236}">
                  <a16:creationId xmlns:a16="http://schemas.microsoft.com/office/drawing/2014/main" id="{BE94A666-F4D0-907D-AACB-B891FD0AD6FE}"/>
                </a:ext>
              </a:extLst>
            </p:cNvPr>
            <p:cNvSpPr/>
            <p:nvPr/>
          </p:nvSpPr>
          <p:spPr>
            <a:xfrm>
              <a:off x="9063230" y="1172680"/>
              <a:ext cx="1754421" cy="1870998"/>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p:grpSp>
      <p:pic>
        <p:nvPicPr>
          <p:cNvPr id="2" name="Image 1"/>
          <p:cNvPicPr>
            <a:picLocks noChangeAspect="1"/>
          </p:cNvPicPr>
          <p:nvPr/>
        </p:nvPicPr>
        <p:blipFill rotWithShape="1">
          <a:blip r:embed="rId9" cstate="hqprint">
            <a:extLst>
              <a:ext uri="{28A0092B-C50C-407E-A947-70E740481C1C}">
                <a14:useLocalDpi xmlns:a14="http://schemas.microsoft.com/office/drawing/2010/main" val="0"/>
              </a:ext>
            </a:extLst>
          </a:blip>
          <a:srcRect l="-397" t="14092" r="395" b="7365"/>
          <a:stretch/>
        </p:blipFill>
        <p:spPr>
          <a:xfrm>
            <a:off x="6474487" y="4089823"/>
            <a:ext cx="1748987" cy="1863856"/>
          </a:xfrm>
          <a:prstGeom prst="rect">
            <a:avLst/>
          </a:prstGeom>
        </p:spPr>
      </p:pic>
    </p:spTree>
    <p:extLst>
      <p:ext uri="{BB962C8B-B14F-4D97-AF65-F5344CB8AC3E}">
        <p14:creationId xmlns:p14="http://schemas.microsoft.com/office/powerpoint/2010/main" val="28320272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03F88F8-8B87-66D3-AC28-54C03CBBF67E}"/>
              </a:ext>
            </a:extLst>
          </p:cNvPr>
          <p:cNvSpPr txBox="1"/>
          <p:nvPr/>
        </p:nvSpPr>
        <p:spPr>
          <a:xfrm>
            <a:off x="395748" y="406445"/>
            <a:ext cx="11237010" cy="523220"/>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Research in the lab – the first layer</a:t>
            </a:r>
            <a:endParaRPr lang="en-GB" sz="2800" b="1" dirty="0">
              <a:highlight>
                <a:srgbClr val="FFFF00"/>
              </a:highlight>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B33A4DEA-DC20-2094-26D2-22EF4A0E1098}"/>
              </a:ext>
            </a:extLst>
          </p:cNvPr>
          <p:cNvSpPr txBox="1"/>
          <p:nvPr/>
        </p:nvSpPr>
        <p:spPr>
          <a:xfrm>
            <a:off x="395748" y="1628408"/>
            <a:ext cx="11237010" cy="4585871"/>
          </a:xfrm>
          <a:prstGeom prst="rect">
            <a:avLst/>
          </a:prstGeom>
          <a:noFill/>
        </p:spPr>
        <p:txBody>
          <a:bodyPr wrap="square" rtlCol="0">
            <a:spAutoFit/>
          </a:bodyPr>
          <a:lstStyle/>
          <a:p>
            <a:pPr algn="just"/>
            <a:r>
              <a:rPr lang="fr-BE" sz="1600" b="0" i="0" dirty="0">
                <a:solidFill>
                  <a:srgbClr val="212529"/>
                </a:solidFill>
                <a:effectLst/>
                <a:latin typeface="Arial" panose="020B0604020202020204" pitchFamily="34" charset="0"/>
                <a:cs typeface="Arial" panose="020B0604020202020204" pitchFamily="34" charset="0"/>
              </a:rPr>
              <a:t>Aittahar, S., Manuel de Villena Millan, M., Derval, G., Castronovo, M., Boukas, I., Gemine, Q., &amp; Ernst, D. (2023). </a:t>
            </a:r>
            <a:r>
              <a:rPr lang="fr-BE" sz="1600" b="1" i="0" dirty="0">
                <a:solidFill>
                  <a:srgbClr val="212529"/>
                </a:solidFill>
                <a:effectLst/>
                <a:latin typeface="Arial" panose="020B0604020202020204" pitchFamily="34" charset="0"/>
                <a:cs typeface="Arial" panose="020B0604020202020204" pitchFamily="34" charset="0"/>
              </a:rPr>
              <a:t>Optimal control of renewable </a:t>
            </a:r>
            <a:r>
              <a:rPr lang="fr-BE" sz="1600" b="1" dirty="0">
                <a:solidFill>
                  <a:srgbClr val="212529"/>
                </a:solidFill>
                <a:latin typeface="Arial" panose="020B0604020202020204" pitchFamily="34" charset="0"/>
                <a:cs typeface="Arial" panose="020B0604020202020204" pitchFamily="34" charset="0"/>
              </a:rPr>
              <a:t>e</a:t>
            </a:r>
            <a:r>
              <a:rPr lang="fr-BE" sz="1600" b="1" i="0" dirty="0">
                <a:solidFill>
                  <a:srgbClr val="212529"/>
                </a:solidFill>
                <a:effectLst/>
                <a:latin typeface="Arial" panose="020B0604020202020204" pitchFamily="34" charset="0"/>
                <a:cs typeface="Arial" panose="020B0604020202020204" pitchFamily="34" charset="0"/>
              </a:rPr>
              <a:t>nergy </a:t>
            </a:r>
            <a:r>
              <a:rPr lang="fr-BE" sz="1600" b="1" dirty="0">
                <a:solidFill>
                  <a:srgbClr val="212529"/>
                </a:solidFill>
                <a:latin typeface="Arial" panose="020B0604020202020204" pitchFamily="34" charset="0"/>
                <a:cs typeface="Arial" panose="020B0604020202020204" pitchFamily="34" charset="0"/>
              </a:rPr>
              <a:t>c</a:t>
            </a:r>
            <a:r>
              <a:rPr lang="fr-BE" sz="1600" b="1" i="0" dirty="0">
                <a:solidFill>
                  <a:srgbClr val="212529"/>
                </a:solidFill>
                <a:effectLst/>
                <a:latin typeface="Arial" panose="020B0604020202020204" pitchFamily="34" charset="0"/>
                <a:cs typeface="Arial" panose="020B0604020202020204" pitchFamily="34" charset="0"/>
              </a:rPr>
              <a:t>ommunities with </a:t>
            </a:r>
            <a:r>
              <a:rPr lang="fr-BE" sz="1600" b="1" dirty="0">
                <a:solidFill>
                  <a:srgbClr val="212529"/>
                </a:solidFill>
                <a:latin typeface="Arial" panose="020B0604020202020204" pitchFamily="34" charset="0"/>
                <a:cs typeface="Arial" panose="020B0604020202020204" pitchFamily="34" charset="0"/>
              </a:rPr>
              <a:t>c</a:t>
            </a:r>
            <a:r>
              <a:rPr lang="fr-BE" sz="1600" b="1" i="0" dirty="0">
                <a:solidFill>
                  <a:srgbClr val="212529"/>
                </a:solidFill>
                <a:effectLst/>
                <a:latin typeface="Arial" panose="020B0604020202020204" pitchFamily="34" charset="0"/>
                <a:cs typeface="Arial" panose="020B0604020202020204" pitchFamily="34" charset="0"/>
              </a:rPr>
              <a:t>ontrollable Assets</a:t>
            </a:r>
            <a:r>
              <a:rPr lang="fr-BE" sz="1600" b="0" i="0" dirty="0">
                <a:solidFill>
                  <a:srgbClr val="212529"/>
                </a:solidFill>
                <a:effectLst/>
                <a:latin typeface="Arial" panose="020B0604020202020204" pitchFamily="34" charset="0"/>
                <a:cs typeface="Arial" panose="020B0604020202020204" pitchFamily="34" charset="0"/>
              </a:rPr>
              <a:t>. </a:t>
            </a:r>
            <a:r>
              <a:rPr lang="fr-BE" sz="1600" b="0" i="1" dirty="0">
                <a:solidFill>
                  <a:srgbClr val="212529"/>
                </a:solidFill>
                <a:effectLst/>
                <a:latin typeface="Arial" panose="020B0604020202020204" pitchFamily="34" charset="0"/>
                <a:cs typeface="Arial" panose="020B0604020202020204" pitchFamily="34" charset="0"/>
              </a:rPr>
              <a:t>Frontiers in Energy Research</a:t>
            </a:r>
            <a:r>
              <a:rPr lang="fr-BE" sz="1600" b="0" i="0" dirty="0">
                <a:solidFill>
                  <a:srgbClr val="212529"/>
                </a:solidFill>
                <a:effectLst/>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2"/>
              </a:rPr>
              <a:t>https://hdl.handle.net/2268/264828</a:t>
            </a:r>
            <a:endParaRPr lang="en-US" sz="1600" dirty="0">
              <a:latin typeface="Arial" panose="020B0604020202020204" pitchFamily="34" charset="0"/>
              <a:cs typeface="Arial" panose="020B0604020202020204" pitchFamily="34" charset="0"/>
            </a:endParaRPr>
          </a:p>
          <a:p>
            <a:pPr algn="just"/>
            <a:endParaRPr lang="fr-BE" sz="1200" b="0" i="0" dirty="0">
              <a:solidFill>
                <a:srgbClr val="212529"/>
              </a:solidFill>
              <a:effectLst/>
              <a:latin typeface="Arial" panose="020B0604020202020204" pitchFamily="34" charset="0"/>
              <a:cs typeface="Arial" panose="020B0604020202020204" pitchFamily="34" charset="0"/>
            </a:endParaRPr>
          </a:p>
          <a:p>
            <a:pPr algn="just"/>
            <a:r>
              <a:rPr lang="fr-BE" sz="1600" b="0" i="0" dirty="0">
                <a:solidFill>
                  <a:srgbClr val="212529"/>
                </a:solidFill>
                <a:effectLst/>
                <a:latin typeface="Arial" panose="020B0604020202020204" pitchFamily="34" charset="0"/>
                <a:cs typeface="Arial" panose="020B0604020202020204" pitchFamily="34" charset="0"/>
              </a:rPr>
              <a:t>Manuel De Villena, M., Aittahar, S., Mathieu, S., Boukas, I., Vermeulen, E., &amp; Ernst, D. (2022). </a:t>
            </a:r>
            <a:r>
              <a:rPr lang="fr-BE" sz="1600" b="1" i="0" dirty="0">
                <a:solidFill>
                  <a:srgbClr val="212529"/>
                </a:solidFill>
                <a:effectLst/>
                <a:latin typeface="Arial" panose="020B0604020202020204" pitchFamily="34" charset="0"/>
                <a:cs typeface="Arial" panose="020B0604020202020204" pitchFamily="34" charset="0"/>
              </a:rPr>
              <a:t>Financial </a:t>
            </a:r>
            <a:r>
              <a:rPr lang="fr-BE" sz="1600" b="1" dirty="0">
                <a:solidFill>
                  <a:srgbClr val="212529"/>
                </a:solidFill>
                <a:latin typeface="Arial" panose="020B0604020202020204" pitchFamily="34" charset="0"/>
                <a:cs typeface="Arial" panose="020B0604020202020204" pitchFamily="34" charset="0"/>
              </a:rPr>
              <a:t>o</a:t>
            </a:r>
            <a:r>
              <a:rPr lang="fr-BE" sz="1600" b="1" i="0" dirty="0">
                <a:solidFill>
                  <a:srgbClr val="212529"/>
                </a:solidFill>
                <a:effectLst/>
                <a:latin typeface="Arial" panose="020B0604020202020204" pitchFamily="34" charset="0"/>
                <a:cs typeface="Arial" panose="020B0604020202020204" pitchFamily="34" charset="0"/>
              </a:rPr>
              <a:t>ptimization of </a:t>
            </a:r>
            <a:r>
              <a:rPr lang="fr-BE" sz="1600" b="1" dirty="0">
                <a:solidFill>
                  <a:srgbClr val="212529"/>
                </a:solidFill>
                <a:latin typeface="Arial" panose="020B0604020202020204" pitchFamily="34" charset="0"/>
                <a:cs typeface="Arial" panose="020B0604020202020204" pitchFamily="34" charset="0"/>
              </a:rPr>
              <a:t>r</a:t>
            </a:r>
            <a:r>
              <a:rPr lang="fr-BE" sz="1600" b="1" i="0" dirty="0">
                <a:solidFill>
                  <a:srgbClr val="212529"/>
                </a:solidFill>
                <a:effectLst/>
                <a:latin typeface="Arial" panose="020B0604020202020204" pitchFamily="34" charset="0"/>
                <a:cs typeface="Arial" panose="020B0604020202020204" pitchFamily="34" charset="0"/>
              </a:rPr>
              <a:t>enewable </a:t>
            </a:r>
            <a:r>
              <a:rPr lang="fr-BE" sz="1600" b="1" dirty="0">
                <a:solidFill>
                  <a:srgbClr val="212529"/>
                </a:solidFill>
                <a:latin typeface="Arial" panose="020B0604020202020204" pitchFamily="34" charset="0"/>
                <a:cs typeface="Arial" panose="020B0604020202020204" pitchFamily="34" charset="0"/>
              </a:rPr>
              <a:t>e</a:t>
            </a:r>
            <a:r>
              <a:rPr lang="fr-BE" sz="1600" b="1" i="0" dirty="0">
                <a:solidFill>
                  <a:srgbClr val="212529"/>
                </a:solidFill>
                <a:effectLst/>
                <a:latin typeface="Arial" panose="020B0604020202020204" pitchFamily="34" charset="0"/>
                <a:cs typeface="Arial" panose="020B0604020202020204" pitchFamily="34" charset="0"/>
              </a:rPr>
              <a:t>nergy </a:t>
            </a:r>
            <a:r>
              <a:rPr lang="fr-BE" sz="1600" b="1" dirty="0">
                <a:solidFill>
                  <a:srgbClr val="212529"/>
                </a:solidFill>
                <a:latin typeface="Arial" panose="020B0604020202020204" pitchFamily="34" charset="0"/>
                <a:cs typeface="Arial" panose="020B0604020202020204" pitchFamily="34" charset="0"/>
              </a:rPr>
              <a:t>c</a:t>
            </a:r>
            <a:r>
              <a:rPr lang="fr-BE" sz="1600" b="1" i="0" dirty="0">
                <a:solidFill>
                  <a:srgbClr val="212529"/>
                </a:solidFill>
                <a:effectLst/>
                <a:latin typeface="Arial" panose="020B0604020202020204" pitchFamily="34" charset="0"/>
                <a:cs typeface="Arial" panose="020B0604020202020204" pitchFamily="34" charset="0"/>
              </a:rPr>
              <a:t>ommunities </a:t>
            </a:r>
            <a:r>
              <a:rPr lang="fr-BE" sz="1600" b="1" dirty="0">
                <a:solidFill>
                  <a:srgbClr val="212529"/>
                </a:solidFill>
                <a:latin typeface="Arial" panose="020B0604020202020204" pitchFamily="34" charset="0"/>
                <a:cs typeface="Arial" panose="020B0604020202020204" pitchFamily="34" charset="0"/>
              </a:rPr>
              <a:t>t</a:t>
            </a:r>
            <a:r>
              <a:rPr lang="fr-BE" sz="1600" b="1" i="0" dirty="0">
                <a:solidFill>
                  <a:srgbClr val="212529"/>
                </a:solidFill>
                <a:effectLst/>
                <a:latin typeface="Arial" panose="020B0604020202020204" pitchFamily="34" charset="0"/>
                <a:cs typeface="Arial" panose="020B0604020202020204" pitchFamily="34" charset="0"/>
              </a:rPr>
              <a:t>hrough </a:t>
            </a:r>
            <a:r>
              <a:rPr lang="fr-BE" sz="1600" b="1" dirty="0">
                <a:solidFill>
                  <a:srgbClr val="212529"/>
                </a:solidFill>
                <a:latin typeface="Arial" panose="020B0604020202020204" pitchFamily="34" charset="0"/>
                <a:cs typeface="Arial" panose="020B0604020202020204" pitchFamily="34" charset="0"/>
              </a:rPr>
              <a:t>o</a:t>
            </a:r>
            <a:r>
              <a:rPr lang="fr-BE" sz="1600" b="1" i="0" dirty="0">
                <a:solidFill>
                  <a:srgbClr val="212529"/>
                </a:solidFill>
                <a:effectLst/>
                <a:latin typeface="Arial" panose="020B0604020202020204" pitchFamily="34" charset="0"/>
                <a:cs typeface="Arial" panose="020B0604020202020204" pitchFamily="34" charset="0"/>
              </a:rPr>
              <a:t>ptimal </a:t>
            </a:r>
            <a:r>
              <a:rPr lang="fr-BE" sz="1600" b="1" dirty="0">
                <a:solidFill>
                  <a:srgbClr val="212529"/>
                </a:solidFill>
                <a:latin typeface="Arial" panose="020B0604020202020204" pitchFamily="34" charset="0"/>
                <a:cs typeface="Arial" panose="020B0604020202020204" pitchFamily="34" charset="0"/>
              </a:rPr>
              <a:t>a</a:t>
            </a:r>
            <a:r>
              <a:rPr lang="fr-BE" sz="1600" b="1" i="0" dirty="0">
                <a:solidFill>
                  <a:srgbClr val="212529"/>
                </a:solidFill>
                <a:effectLst/>
                <a:latin typeface="Arial" panose="020B0604020202020204" pitchFamily="34" charset="0"/>
                <a:cs typeface="Arial" panose="020B0604020202020204" pitchFamily="34" charset="0"/>
              </a:rPr>
              <a:t>llocation of </a:t>
            </a:r>
            <a:r>
              <a:rPr lang="fr-BE" sz="1600" b="1" dirty="0">
                <a:solidFill>
                  <a:srgbClr val="212529"/>
                </a:solidFill>
                <a:latin typeface="Arial" panose="020B0604020202020204" pitchFamily="34" charset="0"/>
                <a:cs typeface="Arial" panose="020B0604020202020204" pitchFamily="34" charset="0"/>
              </a:rPr>
              <a:t>l</a:t>
            </a:r>
            <a:r>
              <a:rPr lang="fr-BE" sz="1600" b="1" i="0" dirty="0">
                <a:solidFill>
                  <a:srgbClr val="212529"/>
                </a:solidFill>
                <a:effectLst/>
                <a:latin typeface="Arial" panose="020B0604020202020204" pitchFamily="34" charset="0"/>
                <a:cs typeface="Arial" panose="020B0604020202020204" pitchFamily="34" charset="0"/>
              </a:rPr>
              <a:t>ocally </a:t>
            </a:r>
            <a:r>
              <a:rPr lang="fr-BE" sz="1600" b="1" dirty="0">
                <a:solidFill>
                  <a:srgbClr val="212529"/>
                </a:solidFill>
                <a:latin typeface="Arial" panose="020B0604020202020204" pitchFamily="34" charset="0"/>
                <a:cs typeface="Arial" panose="020B0604020202020204" pitchFamily="34" charset="0"/>
              </a:rPr>
              <a:t>g</a:t>
            </a:r>
            <a:r>
              <a:rPr lang="fr-BE" sz="1600" b="1" i="0" dirty="0">
                <a:solidFill>
                  <a:srgbClr val="212529"/>
                </a:solidFill>
                <a:effectLst/>
                <a:latin typeface="Arial" panose="020B0604020202020204" pitchFamily="34" charset="0"/>
                <a:cs typeface="Arial" panose="020B0604020202020204" pitchFamily="34" charset="0"/>
              </a:rPr>
              <a:t>enerated </a:t>
            </a:r>
            <a:r>
              <a:rPr lang="fr-BE" sz="1600" b="1" dirty="0">
                <a:solidFill>
                  <a:srgbClr val="212529"/>
                </a:solidFill>
                <a:latin typeface="Arial" panose="020B0604020202020204" pitchFamily="34" charset="0"/>
                <a:cs typeface="Arial" panose="020B0604020202020204" pitchFamily="34" charset="0"/>
              </a:rPr>
              <a:t>e</a:t>
            </a:r>
            <a:r>
              <a:rPr lang="fr-BE" sz="1600" b="1" i="0" dirty="0">
                <a:solidFill>
                  <a:srgbClr val="212529"/>
                </a:solidFill>
                <a:effectLst/>
                <a:latin typeface="Arial" panose="020B0604020202020204" pitchFamily="34" charset="0"/>
                <a:cs typeface="Arial" panose="020B0604020202020204" pitchFamily="34" charset="0"/>
              </a:rPr>
              <a:t>lectricity</a:t>
            </a:r>
            <a:r>
              <a:rPr lang="fr-BE" sz="1600" b="0" i="0" dirty="0">
                <a:solidFill>
                  <a:srgbClr val="212529"/>
                </a:solidFill>
                <a:effectLst/>
                <a:latin typeface="Arial" panose="020B0604020202020204" pitchFamily="34" charset="0"/>
                <a:cs typeface="Arial" panose="020B0604020202020204" pitchFamily="34" charset="0"/>
              </a:rPr>
              <a:t>. </a:t>
            </a:r>
            <a:r>
              <a:rPr lang="fr-BE" sz="1600" b="0" i="1" dirty="0">
                <a:solidFill>
                  <a:srgbClr val="212529"/>
                </a:solidFill>
                <a:effectLst/>
                <a:latin typeface="Arial" panose="020B0604020202020204" pitchFamily="34" charset="0"/>
                <a:cs typeface="Arial" panose="020B0604020202020204" pitchFamily="34" charset="0"/>
              </a:rPr>
              <a:t>IEEE Access, 10</a:t>
            </a:r>
            <a:r>
              <a:rPr lang="fr-BE" sz="1600" b="0" i="0" dirty="0">
                <a:solidFill>
                  <a:srgbClr val="212529"/>
                </a:solidFill>
                <a:effectLst/>
                <a:latin typeface="Arial" panose="020B0604020202020204" pitchFamily="34" charset="0"/>
                <a:cs typeface="Arial" panose="020B0604020202020204" pitchFamily="34" charset="0"/>
              </a:rPr>
              <a:t>, 77571 - 77586. </a:t>
            </a:r>
            <a:r>
              <a:rPr lang="en-US" sz="1600" b="0" i="0" dirty="0">
                <a:solidFill>
                  <a:srgbClr val="212529"/>
                </a:solidFill>
                <a:effectLst/>
                <a:latin typeface="Arial" panose="020B0604020202020204" pitchFamily="34" charset="0"/>
                <a:cs typeface="Arial" panose="020B0604020202020204" pitchFamily="34" charset="0"/>
                <a:hlinkClick r:id="rId3"/>
              </a:rPr>
              <a:t>https://hdl.handle.net/2268/296721</a:t>
            </a:r>
            <a:endParaRPr lang="en-GB" sz="1600" i="1" dirty="0">
              <a:latin typeface="Arial" panose="020B0604020202020204" pitchFamily="34" charset="0"/>
              <a:cs typeface="Arial" panose="020B0604020202020204" pitchFamily="34" charset="0"/>
            </a:endParaRPr>
          </a:p>
          <a:p>
            <a:pPr algn="just"/>
            <a:endParaRPr lang="fr-FR" sz="1200" dirty="0" smtClean="0">
              <a:latin typeface="Arial" panose="020B0604020202020204" pitchFamily="34" charset="0"/>
              <a:cs typeface="Arial" panose="020B0604020202020204" pitchFamily="34" charset="0"/>
            </a:endParaRPr>
          </a:p>
          <a:p>
            <a:pPr algn="just"/>
            <a:r>
              <a:rPr lang="en-US" sz="1600" dirty="0" err="1">
                <a:latin typeface="Arial" panose="020B0604020202020204" pitchFamily="34" charset="0"/>
                <a:cs typeface="Arial" panose="020B0604020202020204" pitchFamily="34" charset="0"/>
              </a:rPr>
              <a:t>Bolland</a:t>
            </a:r>
            <a:r>
              <a:rPr lang="en-US" sz="1600" dirty="0">
                <a:latin typeface="Arial" panose="020B0604020202020204" pitchFamily="34" charset="0"/>
                <a:cs typeface="Arial" panose="020B0604020202020204" pitchFamily="34" charset="0"/>
              </a:rPr>
              <a:t>, A., </a:t>
            </a:r>
            <a:r>
              <a:rPr lang="en-US" sz="1600" dirty="0" err="1">
                <a:latin typeface="Arial" panose="020B0604020202020204" pitchFamily="34" charset="0"/>
                <a:cs typeface="Arial" panose="020B0604020202020204" pitchFamily="34" charset="0"/>
              </a:rPr>
              <a:t>Boukas</a:t>
            </a:r>
            <a:r>
              <a:rPr lang="en-US" sz="1600" dirty="0">
                <a:latin typeface="Arial" panose="020B0604020202020204" pitchFamily="34" charset="0"/>
                <a:cs typeface="Arial" panose="020B0604020202020204" pitchFamily="34" charset="0"/>
              </a:rPr>
              <a:t>, I., Berger, M., &amp; Ernst, D. (January 2022). </a:t>
            </a:r>
            <a:r>
              <a:rPr lang="en-US" sz="1600" b="1" dirty="0">
                <a:latin typeface="Arial" panose="020B0604020202020204" pitchFamily="34" charset="0"/>
                <a:cs typeface="Arial" panose="020B0604020202020204" pitchFamily="34" charset="0"/>
              </a:rPr>
              <a:t>Jointly </a:t>
            </a:r>
            <a:r>
              <a:rPr lang="en-US" sz="1600" b="1" dirty="0" smtClean="0">
                <a:latin typeface="Arial" panose="020B0604020202020204" pitchFamily="34" charset="0"/>
                <a:cs typeface="Arial" panose="020B0604020202020204" pitchFamily="34" charset="0"/>
              </a:rPr>
              <a:t>learning environments </a:t>
            </a:r>
            <a:r>
              <a:rPr lang="en-US" sz="1600" b="1" dirty="0">
                <a:latin typeface="Arial" panose="020B0604020202020204" pitchFamily="34" charset="0"/>
                <a:cs typeface="Arial" panose="020B0604020202020204" pitchFamily="34" charset="0"/>
              </a:rPr>
              <a:t>and </a:t>
            </a:r>
            <a:r>
              <a:rPr lang="en-US" sz="1600" b="1" dirty="0" smtClean="0">
                <a:latin typeface="Arial" panose="020B0604020202020204" pitchFamily="34" charset="0"/>
                <a:cs typeface="Arial" panose="020B0604020202020204" pitchFamily="34" charset="0"/>
              </a:rPr>
              <a:t>control policies </a:t>
            </a:r>
            <a:r>
              <a:rPr lang="en-US" sz="1600" b="1" dirty="0">
                <a:latin typeface="Arial" panose="020B0604020202020204" pitchFamily="34" charset="0"/>
                <a:cs typeface="Arial" panose="020B0604020202020204" pitchFamily="34" charset="0"/>
              </a:rPr>
              <a:t>with </a:t>
            </a:r>
            <a:r>
              <a:rPr lang="en-US" sz="1600" b="1" dirty="0" smtClean="0">
                <a:latin typeface="Arial" panose="020B0604020202020204" pitchFamily="34" charset="0"/>
                <a:cs typeface="Arial" panose="020B0604020202020204" pitchFamily="34" charset="0"/>
              </a:rPr>
              <a:t>projected stochastic gradient ascent</a:t>
            </a:r>
            <a:r>
              <a:rPr lang="en-US" sz="1600" dirty="0" smtClean="0">
                <a:latin typeface="Arial" panose="020B0604020202020204" pitchFamily="34" charset="0"/>
                <a:cs typeface="Arial" panose="020B0604020202020204" pitchFamily="34" charset="0"/>
              </a:rPr>
              <a:t>. </a:t>
            </a:r>
            <a:r>
              <a:rPr lang="en-US" sz="1600" i="1" dirty="0" smtClean="0">
                <a:latin typeface="Arial" panose="020B0604020202020204" pitchFamily="34" charset="0"/>
                <a:cs typeface="Arial" panose="020B0604020202020204" pitchFamily="34" charset="0"/>
              </a:rPr>
              <a:t>Journal </a:t>
            </a:r>
            <a:r>
              <a:rPr lang="en-US" sz="1600" i="1" dirty="0">
                <a:latin typeface="Arial" panose="020B0604020202020204" pitchFamily="34" charset="0"/>
                <a:cs typeface="Arial" panose="020B0604020202020204" pitchFamily="34" charset="0"/>
              </a:rPr>
              <a:t>of Artificial Intelligence Research</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73, </a:t>
            </a:r>
            <a:r>
              <a:rPr lang="en-US" sz="1600" dirty="0">
                <a:latin typeface="Arial" panose="020B0604020202020204" pitchFamily="34" charset="0"/>
                <a:cs typeface="Arial" panose="020B0604020202020204" pitchFamily="34" charset="0"/>
              </a:rPr>
              <a:t>117-171. </a:t>
            </a:r>
            <a:r>
              <a:rPr lang="en-US" sz="1600" dirty="0">
                <a:latin typeface="Arial" panose="020B0604020202020204" pitchFamily="34" charset="0"/>
                <a:cs typeface="Arial" panose="020B0604020202020204" pitchFamily="34" charset="0"/>
                <a:hlinkClick r:id="rId4"/>
              </a:rPr>
              <a:t>https://hdl.handle.net/2268/247965</a:t>
            </a:r>
            <a:endParaRPr lang="en-US" sz="1600" dirty="0" smtClean="0">
              <a:latin typeface="Arial" panose="020B0604020202020204" pitchFamily="34" charset="0"/>
              <a:cs typeface="Arial" panose="020B0604020202020204" pitchFamily="34" charset="0"/>
            </a:endParaRPr>
          </a:p>
          <a:p>
            <a:pPr algn="just"/>
            <a:endParaRPr lang="en-US" sz="1600" dirty="0">
              <a:latin typeface="Arial" panose="020B0604020202020204" pitchFamily="34" charset="0"/>
              <a:cs typeface="Arial" panose="020B0604020202020204" pitchFamily="34" charset="0"/>
            </a:endParaRPr>
          </a:p>
          <a:p>
            <a:pPr algn="just"/>
            <a:r>
              <a:rPr lang="fr-FR" sz="1600" dirty="0" smtClean="0">
                <a:latin typeface="Arial" panose="020B0604020202020204" pitchFamily="34" charset="0"/>
                <a:cs typeface="Arial" panose="020B0604020202020204" pitchFamily="34" charset="0"/>
              </a:rPr>
              <a:t>François-</a:t>
            </a:r>
            <a:r>
              <a:rPr lang="fr-FR" sz="1600" dirty="0" err="1" smtClean="0">
                <a:latin typeface="Arial" panose="020B0604020202020204" pitchFamily="34" charset="0"/>
                <a:cs typeface="Arial" panose="020B0604020202020204" pitchFamily="34" charset="0"/>
              </a:rPr>
              <a:t>Lavet</a:t>
            </a:r>
            <a:r>
              <a:rPr lang="fr-FR" sz="1600" dirty="0">
                <a:latin typeface="Arial" panose="020B0604020202020204" pitchFamily="34" charset="0"/>
                <a:cs typeface="Arial" panose="020B0604020202020204" pitchFamily="34" charset="0"/>
              </a:rPr>
              <a:t>, V., Taralla, D., Ernst, D. &amp; Fonteneau, R. (2016). </a:t>
            </a:r>
            <a:r>
              <a:rPr lang="en-US" sz="1600" b="1" dirty="0">
                <a:latin typeface="Arial" panose="020B0604020202020204" pitchFamily="34" charset="0"/>
                <a:cs typeface="Arial" panose="020B0604020202020204" pitchFamily="34" charset="0"/>
              </a:rPr>
              <a:t>Deep reinforcement learning solutions for energy microgrids management</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European Workshop on Reinforcement Learning (EWRL 2016)</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5"/>
              </a:rPr>
              <a:t>https://hdl.handle.net/2268/203831</a:t>
            </a:r>
            <a:endParaRPr lang="en-US" sz="1600" dirty="0">
              <a:latin typeface="Arial" panose="020B0604020202020204" pitchFamily="34" charset="0"/>
              <a:cs typeface="Arial" panose="020B0604020202020204" pitchFamily="34" charset="0"/>
            </a:endParaRPr>
          </a:p>
          <a:p>
            <a:pPr algn="just"/>
            <a:endParaRPr lang="en-GB" sz="1200" dirty="0">
              <a:latin typeface="Arial" panose="020B0604020202020204" pitchFamily="34" charset="0"/>
              <a:cs typeface="Arial" panose="020B0604020202020204" pitchFamily="34" charset="0"/>
            </a:endParaRPr>
          </a:p>
          <a:p>
            <a:pPr algn="just"/>
            <a:r>
              <a:rPr lang="en-GB" sz="1600" dirty="0">
                <a:latin typeface="Arial" panose="020B0604020202020204" pitchFamily="34" charset="0"/>
                <a:cs typeface="Arial" panose="020B0604020202020204" pitchFamily="34" charset="0"/>
              </a:rPr>
              <a:t>François-Lavet, V., Gemine, Q., Ernst, D., &amp; Fonteneau, R. (2016). </a:t>
            </a:r>
            <a:r>
              <a:rPr lang="en-GB" sz="1600" b="1" dirty="0">
                <a:latin typeface="Arial" panose="020B0604020202020204" pitchFamily="34" charset="0"/>
                <a:cs typeface="Arial" panose="020B0604020202020204" pitchFamily="34" charset="0"/>
              </a:rPr>
              <a:t>Towards the minimization of the levelized energy costs of microgrids using both long-term and short-term storage devices</a:t>
            </a:r>
            <a:r>
              <a:rPr lang="en-GB" sz="1600" dirty="0">
                <a:latin typeface="Arial" panose="020B0604020202020204" pitchFamily="34" charset="0"/>
                <a:cs typeface="Arial" panose="020B0604020202020204" pitchFamily="34" charset="0"/>
              </a:rPr>
              <a:t>. </a:t>
            </a:r>
            <a:r>
              <a:rPr lang="en-GB" sz="1600" i="1" dirty="0">
                <a:latin typeface="Arial" panose="020B0604020202020204" pitchFamily="34" charset="0"/>
                <a:cs typeface="Arial" panose="020B0604020202020204" pitchFamily="34" charset="0"/>
              </a:rPr>
              <a:t>Smart Grid: Networking, Data Management, and Business Models </a:t>
            </a:r>
            <a:r>
              <a:rPr lang="en-GB" sz="1600" dirty="0">
                <a:latin typeface="Arial" panose="020B0604020202020204" pitchFamily="34" charset="0"/>
                <a:cs typeface="Arial" panose="020B0604020202020204" pitchFamily="34" charset="0"/>
              </a:rPr>
              <a:t>(pp. 295-319). CRC Press. </a:t>
            </a:r>
            <a:r>
              <a:rPr lang="en-GB" sz="1600" dirty="0">
                <a:latin typeface="Arial" panose="020B0604020202020204" pitchFamily="34" charset="0"/>
                <a:cs typeface="Arial" panose="020B0604020202020204" pitchFamily="34" charset="0"/>
                <a:hlinkClick r:id="rId6"/>
              </a:rPr>
              <a:t>https://hdl.handle.net/2268/195799</a:t>
            </a:r>
            <a:endParaRPr lang="en-GB" sz="1600" dirty="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29703C8F-5A87-C2F8-9117-2B181EC8772E}"/>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65</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2676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4713DED-37D6-44A6-D7FE-D7FE082A4618}"/>
              </a:ext>
            </a:extLst>
          </p:cNvPr>
          <p:cNvSpPr txBox="1"/>
          <p:nvPr/>
        </p:nvSpPr>
        <p:spPr>
          <a:xfrm>
            <a:off x="395748" y="1199376"/>
            <a:ext cx="11237010" cy="5262979"/>
          </a:xfrm>
          <a:prstGeom prst="rect">
            <a:avLst/>
          </a:prstGeom>
          <a:noFill/>
        </p:spPr>
        <p:txBody>
          <a:bodyPr wrap="square">
            <a:spAutoFit/>
          </a:bodyPr>
          <a:lstStyle/>
          <a:p>
            <a:pPr algn="just"/>
            <a:r>
              <a:rPr lang="en-US" sz="1600" dirty="0">
                <a:latin typeface="Arial" panose="020B0604020202020204" pitchFamily="34" charset="0"/>
                <a:cs typeface="Arial" panose="020B0604020202020204" pitchFamily="34" charset="0"/>
              </a:rPr>
              <a:t>Vassallo, M, Bahmanyar, A., Duchesne, L., Leerschool, A., Gerard, S., Wehenkel, T. &amp; Ernst D. (2024). </a:t>
            </a:r>
            <a:r>
              <a:rPr lang="en-US" sz="1600" b="1" dirty="0">
                <a:latin typeface="Arial" panose="020B0604020202020204" pitchFamily="34" charset="0"/>
                <a:cs typeface="Arial" panose="020B0604020202020204" pitchFamily="34" charset="0"/>
              </a:rPr>
              <a:t>A systematic procedure for topological path identification with raw data transformation in electrical distribution networks</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7th International Conference on Energy, Electrical and Power Engineering (CEEPE 2024)</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2"/>
              </a:rPr>
              <a:t>https://hdl.handle.net/2268/311815</a:t>
            </a:r>
            <a:endParaRPr lang="en-US" sz="1600" dirty="0">
              <a:latin typeface="Arial" panose="020B0604020202020204" pitchFamily="34" charset="0"/>
              <a:cs typeface="Arial" panose="020B0604020202020204" pitchFamily="34" charset="0"/>
            </a:endParaRPr>
          </a:p>
          <a:p>
            <a:pPr algn="just"/>
            <a:endParaRPr lang="en-US" sz="12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Benzerga, A., Bahmanyar, A., Mathieu, S. &amp; Ernst D. (2023). </a:t>
            </a:r>
            <a:r>
              <a:rPr lang="en-US" sz="1600" b="1" dirty="0">
                <a:latin typeface="Arial" panose="020B0604020202020204" pitchFamily="34" charset="0"/>
                <a:cs typeface="Arial" panose="020B0604020202020204" pitchFamily="34" charset="0"/>
              </a:rPr>
              <a:t>Smart meter data analytics case study: Identification of LV distribution network topology to design optimal planning solutions</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Applications of Big Data and Artificial Intelligence in Smart Energy Systems,</a:t>
            </a:r>
            <a:r>
              <a:rPr lang="en-US" sz="1600" dirty="0">
                <a:latin typeface="Arial" panose="020B0604020202020204" pitchFamily="34" charset="0"/>
                <a:cs typeface="Arial" panose="020B0604020202020204" pitchFamily="34" charset="0"/>
              </a:rPr>
              <a:t> p. 161-192, River Publishers. </a:t>
            </a:r>
            <a:r>
              <a:rPr lang="en-US" sz="1600" dirty="0">
                <a:latin typeface="Arial" panose="020B0604020202020204" pitchFamily="34" charset="0"/>
                <a:cs typeface="Arial" panose="020B0604020202020204" pitchFamily="34" charset="0"/>
                <a:hlinkClick r:id="rId3"/>
              </a:rPr>
              <a:t>https://hdl.handle.net/2268/304363</a:t>
            </a:r>
            <a:endParaRPr lang="en-US" sz="1600" dirty="0">
              <a:latin typeface="Arial" panose="020B0604020202020204" pitchFamily="34" charset="0"/>
              <a:cs typeface="Arial" panose="020B0604020202020204" pitchFamily="34" charset="0"/>
            </a:endParaRPr>
          </a:p>
          <a:p>
            <a:pPr algn="just"/>
            <a:endParaRPr lang="en-US" sz="12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Benzerga, A., Mathieu, S., Bahmanyar, A. &amp; Ernst D (2021). </a:t>
            </a:r>
            <a:r>
              <a:rPr lang="en-US" sz="1600" b="1" dirty="0">
                <a:latin typeface="Arial" panose="020B0604020202020204" pitchFamily="34" charset="0"/>
                <a:cs typeface="Arial" panose="020B0604020202020204" pitchFamily="34" charset="0"/>
              </a:rPr>
              <a:t>Probabilistic capacity assessment for three-phase low-voltage distribution networks</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2021 IEEE 15th International Conference on Compatibility, Power Electronics and Power Engineering (CPE-POWERENG). </a:t>
            </a:r>
            <a:r>
              <a:rPr lang="en-US" sz="1600" dirty="0">
                <a:latin typeface="Arial" panose="020B0604020202020204" pitchFamily="34" charset="0"/>
                <a:cs typeface="Arial" panose="020B0604020202020204" pitchFamily="34" charset="0"/>
                <a:hlinkClick r:id="rId4"/>
              </a:rPr>
              <a:t>https://hdl.handle.net/2268/262549</a:t>
            </a:r>
            <a:endParaRPr lang="en-US" sz="1600" dirty="0">
              <a:latin typeface="Arial" panose="020B0604020202020204" pitchFamily="34" charset="0"/>
              <a:cs typeface="Arial" panose="020B0604020202020204" pitchFamily="34" charset="0"/>
            </a:endParaRPr>
          </a:p>
          <a:p>
            <a:pPr algn="just"/>
            <a:endParaRPr lang="en-US" sz="12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Henry, R., &amp; Ernst, D. (2021). </a:t>
            </a:r>
            <a:r>
              <a:rPr lang="en-US" sz="1600" b="1" dirty="0">
                <a:latin typeface="Arial" panose="020B0604020202020204" pitchFamily="34" charset="0"/>
                <a:cs typeface="Arial" panose="020B0604020202020204" pitchFamily="34" charset="0"/>
              </a:rPr>
              <a:t>GYM-ANM: Reinforcement learning environments for active network management tasks in electricity distribution systems</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Energy and AI, 5</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5"/>
              </a:rPr>
              <a:t>https://hdl.handle.net/2268/257972</a:t>
            </a:r>
            <a:endParaRPr lang="en-US" sz="1600" dirty="0">
              <a:latin typeface="Arial" panose="020B0604020202020204" pitchFamily="34" charset="0"/>
              <a:cs typeface="Arial" panose="020B0604020202020204" pitchFamily="34" charset="0"/>
            </a:endParaRP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Mathieu, S., Ernst, D., &amp; Gemine, Q. (2020). </a:t>
            </a:r>
            <a:r>
              <a:rPr lang="en-US" sz="1600" b="1" dirty="0">
                <a:latin typeface="Arial" panose="020B0604020202020204" pitchFamily="34" charset="0"/>
                <a:cs typeface="Arial" panose="020B0604020202020204" pitchFamily="34" charset="0"/>
              </a:rPr>
              <a:t>Short-term active distribution network operation under uncertainty</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Proceedings of the16th International Conference on Probabilistic Methods Applied to Power Systems (PMAPS 2020). </a:t>
            </a:r>
            <a:r>
              <a:rPr lang="en-US" sz="1600" dirty="0">
                <a:latin typeface="Arial" panose="020B0604020202020204" pitchFamily="34" charset="0"/>
                <a:cs typeface="Arial" panose="020B0604020202020204" pitchFamily="34" charset="0"/>
                <a:hlinkClick r:id="rId6"/>
              </a:rPr>
              <a:t>https://hdl.handle.net/2268/247385</a:t>
            </a:r>
            <a:endParaRPr lang="en-US" sz="1600" dirty="0">
              <a:latin typeface="Arial" panose="020B0604020202020204" pitchFamily="34" charset="0"/>
              <a:cs typeface="Arial" panose="020B0604020202020204" pitchFamily="34" charset="0"/>
            </a:endParaRPr>
          </a:p>
          <a:p>
            <a:pPr algn="just"/>
            <a:endParaRPr lang="en-US" sz="12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Gemine, Q., Ernst, D., &amp; Cornélusse, B. (2016). </a:t>
            </a:r>
            <a:r>
              <a:rPr lang="en-US" sz="1600" b="1" dirty="0">
                <a:latin typeface="Arial" panose="020B0604020202020204" pitchFamily="34" charset="0"/>
                <a:cs typeface="Arial" panose="020B0604020202020204" pitchFamily="34" charset="0"/>
              </a:rPr>
              <a:t>Active network management for electrical distribution systems: Problem formulation, benchmark, and approximate solution</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Optimization and Engineering, 18 </a:t>
            </a:r>
            <a:r>
              <a:rPr lang="en-US" sz="1600" dirty="0">
                <a:latin typeface="Arial" panose="020B0604020202020204" pitchFamily="34" charset="0"/>
                <a:cs typeface="Arial" panose="020B0604020202020204" pitchFamily="34" charset="0"/>
              </a:rPr>
              <a:t>(3), 587-629. </a:t>
            </a:r>
            <a:r>
              <a:rPr lang="en-US" sz="1600" dirty="0">
                <a:latin typeface="Arial" panose="020B0604020202020204" pitchFamily="34" charset="0"/>
                <a:cs typeface="Arial" panose="020B0604020202020204" pitchFamily="34" charset="0"/>
                <a:hlinkClick r:id="rId7"/>
              </a:rPr>
              <a:t>https://hdl.handle.net/2268/173942</a:t>
            </a:r>
            <a:endParaRPr lang="en-US" sz="160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7A6F987D-C6F2-A12C-F295-071CF51FCBC0}"/>
              </a:ext>
            </a:extLst>
          </p:cNvPr>
          <p:cNvSpPr txBox="1"/>
          <p:nvPr/>
        </p:nvSpPr>
        <p:spPr>
          <a:xfrm>
            <a:off x="395748" y="406445"/>
            <a:ext cx="11237010" cy="523220"/>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Research in the lab – the second layer</a:t>
            </a:r>
            <a:endParaRPr lang="en-GB" sz="2800" b="1" dirty="0">
              <a:highlight>
                <a:srgbClr val="FFFF00"/>
              </a:highlight>
              <a:latin typeface="Arial" panose="020B0604020202020204" pitchFamily="34" charset="0"/>
              <a:cs typeface="Arial" panose="020B0604020202020204" pitchFamily="34" charset="0"/>
            </a:endParaRPr>
          </a:p>
        </p:txBody>
      </p:sp>
      <p:sp>
        <p:nvSpPr>
          <p:cNvPr id="7" name="Espace réservé du numéro de diapositive 1">
            <a:extLst>
              <a:ext uri="{FF2B5EF4-FFF2-40B4-BE49-F238E27FC236}">
                <a16:creationId xmlns:a16="http://schemas.microsoft.com/office/drawing/2014/main" id="{A2F5B854-A1EE-C424-02A3-8510B7C11DE8}"/>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66</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4601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8CEDE66-51AA-8A99-CE1A-57084F59B0DA}"/>
              </a:ext>
            </a:extLst>
          </p:cNvPr>
          <p:cNvSpPr txBox="1"/>
          <p:nvPr/>
        </p:nvSpPr>
        <p:spPr>
          <a:xfrm>
            <a:off x="395748" y="1417810"/>
            <a:ext cx="11237010" cy="4093428"/>
          </a:xfrm>
          <a:prstGeom prst="rect">
            <a:avLst/>
          </a:prstGeom>
          <a:noFill/>
        </p:spPr>
        <p:txBody>
          <a:bodyPr wrap="square">
            <a:spAutoFit/>
          </a:bodyPr>
          <a:lstStyle/>
          <a:p>
            <a:pPr algn="just"/>
            <a:r>
              <a:rPr lang="en-GB" sz="1600" dirty="0">
                <a:latin typeface="Arial" panose="020B0604020202020204" pitchFamily="34" charset="0"/>
                <a:cs typeface="Arial" panose="020B0604020202020204" pitchFamily="34" charset="0"/>
              </a:rPr>
              <a:t>Donon, B., Cubelier, F., Karangelos, E., Wehenkel, L., Crochepierre, L., Pache, C., Saludjian, L., &amp; Panciatici, P. (2024). </a:t>
            </a:r>
            <a:r>
              <a:rPr lang="en-GB" sz="1600" b="1" dirty="0">
                <a:latin typeface="Arial" panose="020B0604020202020204" pitchFamily="34" charset="0"/>
                <a:cs typeface="Arial" panose="020B0604020202020204" pitchFamily="34" charset="0"/>
              </a:rPr>
              <a:t>Topology-aware reinforcement learning for tertiary voltage control</a:t>
            </a:r>
            <a:r>
              <a:rPr lang="en-GB" sz="1600" dirty="0">
                <a:latin typeface="Arial" panose="020B0604020202020204" pitchFamily="34" charset="0"/>
                <a:cs typeface="Arial" panose="020B0604020202020204" pitchFamily="34" charset="0"/>
              </a:rPr>
              <a:t>. </a:t>
            </a:r>
            <a:r>
              <a:rPr lang="en-GB" sz="1600" i="1" dirty="0">
                <a:latin typeface="Arial" panose="020B0604020202020204" pitchFamily="34" charset="0"/>
                <a:cs typeface="Arial" panose="020B0604020202020204" pitchFamily="34" charset="0"/>
              </a:rPr>
              <a:t>Proceedings of the XXIII Power Systems Computation Conference</a:t>
            </a:r>
            <a:r>
              <a:rPr lang="en-GB" sz="1600" dirty="0">
                <a:latin typeface="Arial" panose="020B0604020202020204" pitchFamily="34" charset="0"/>
                <a:cs typeface="Arial" panose="020B0604020202020204" pitchFamily="34" charset="0"/>
              </a:rPr>
              <a:t>, Paris, France. </a:t>
            </a:r>
            <a:r>
              <a:rPr lang="en-GB" sz="1600" dirty="0">
                <a:latin typeface="Arial" panose="020B0604020202020204" pitchFamily="34" charset="0"/>
                <a:cs typeface="Arial" panose="020B0604020202020204" pitchFamily="34" charset="0"/>
                <a:hlinkClick r:id="rId2"/>
              </a:rPr>
              <a:t>https://hdl.handle.net/2268/315490</a:t>
            </a:r>
            <a:endParaRPr lang="en-GB" sz="1600" dirty="0">
              <a:latin typeface="Arial" panose="020B0604020202020204" pitchFamily="34" charset="0"/>
              <a:cs typeface="Arial" panose="020B0604020202020204" pitchFamily="34" charset="0"/>
            </a:endParaRPr>
          </a:p>
          <a:p>
            <a:pPr algn="just"/>
            <a:endParaRPr lang="en-GB" sz="1200" dirty="0">
              <a:latin typeface="Arial" panose="020B0604020202020204" pitchFamily="34" charset="0"/>
              <a:cs typeface="Arial" panose="020B0604020202020204" pitchFamily="34" charset="0"/>
            </a:endParaRPr>
          </a:p>
          <a:p>
            <a:pPr algn="just"/>
            <a:r>
              <a:rPr lang="en-GB" sz="1600" dirty="0">
                <a:latin typeface="Arial" panose="020B0604020202020204" pitchFamily="34" charset="0"/>
                <a:cs typeface="Arial" panose="020B0604020202020204" pitchFamily="34" charset="0"/>
              </a:rPr>
              <a:t>Bahmanyar, A., Duchesne, L., Dekeyne, G., Goubet, C., Gemine, Q., Panciatici, P., &amp; Ernst, D. (2024). </a:t>
            </a:r>
            <a:r>
              <a:rPr lang="en-GB" sz="1600" b="1" dirty="0">
                <a:latin typeface="Arial" panose="020B0604020202020204" pitchFamily="34" charset="0"/>
                <a:cs typeface="Arial" panose="020B0604020202020204" pitchFamily="34" charset="0"/>
              </a:rPr>
              <a:t>Identification of the critical cluster of generators by during fault angle trajectory estimation for transient stability analysis</a:t>
            </a:r>
            <a:r>
              <a:rPr lang="en-GB" sz="1600" dirty="0">
                <a:latin typeface="Arial" panose="020B0604020202020204" pitchFamily="34" charset="0"/>
                <a:cs typeface="Arial" panose="020B0604020202020204" pitchFamily="34" charset="0"/>
              </a:rPr>
              <a:t>. </a:t>
            </a:r>
            <a:r>
              <a:rPr lang="en-GB" sz="1600" i="1" dirty="0">
                <a:latin typeface="Arial" panose="020B0604020202020204" pitchFamily="34" charset="0"/>
                <a:cs typeface="Arial" panose="020B0604020202020204" pitchFamily="34" charset="0"/>
              </a:rPr>
              <a:t>Electric Power Systems Research, 234</a:t>
            </a:r>
            <a:r>
              <a:rPr lang="en-GB" sz="1600"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hlinkClick r:id="rId3"/>
              </a:rPr>
              <a:t>https://hdl.handle.net/2268/319512</a:t>
            </a:r>
            <a:endParaRPr lang="en-GB" sz="1600" dirty="0">
              <a:latin typeface="Arial" panose="020B0604020202020204" pitchFamily="34" charset="0"/>
              <a:cs typeface="Arial" panose="020B0604020202020204" pitchFamily="34" charset="0"/>
            </a:endParaRPr>
          </a:p>
          <a:p>
            <a:pPr algn="just"/>
            <a:endParaRPr lang="en-GB" sz="1200" dirty="0">
              <a:latin typeface="Arial" panose="020B0604020202020204" pitchFamily="34" charset="0"/>
              <a:cs typeface="Arial" panose="020B0604020202020204" pitchFamily="34" charset="0"/>
            </a:endParaRPr>
          </a:p>
          <a:p>
            <a:pPr algn="just"/>
            <a:r>
              <a:rPr lang="en-GB" sz="1600" dirty="0">
                <a:latin typeface="Arial" panose="020B0604020202020204" pitchFamily="34" charset="0"/>
                <a:cs typeface="Arial" panose="020B0604020202020204" pitchFamily="34" charset="0"/>
              </a:rPr>
              <a:t>Radu, D., Berger, M., Dubois, A., Fonteneau, R., Pandžić, H., Dvorkin, Y., Louveaux, Q. &amp; Ernst, D. (2022). </a:t>
            </a:r>
            <a:r>
              <a:rPr lang="en-US" sz="1600" b="1" dirty="0">
                <a:latin typeface="Arial" panose="020B0604020202020204" pitchFamily="34" charset="0"/>
                <a:cs typeface="Arial" panose="020B0604020202020204" pitchFamily="34" charset="0"/>
              </a:rPr>
              <a:t>Assessing the impact of offshore wind siting strategies on the design of the European power system</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Applied energy</a:t>
            </a:r>
            <a:r>
              <a:rPr lang="en-US" sz="1600" dirty="0">
                <a:latin typeface="Arial" panose="020B0604020202020204" pitchFamily="34" charset="0"/>
                <a:cs typeface="Arial" panose="020B0604020202020204" pitchFamily="34" charset="0"/>
              </a:rPr>
              <a:t>, Volume 305, Elsevier. </a:t>
            </a:r>
            <a:r>
              <a:rPr lang="en-US" sz="1600" dirty="0">
                <a:latin typeface="Arial" panose="020B0604020202020204" pitchFamily="34" charset="0"/>
                <a:cs typeface="Arial" panose="020B0604020202020204" pitchFamily="34" charset="0"/>
                <a:hlinkClick r:id="rId4"/>
              </a:rPr>
              <a:t>https://hdl.handle.net/2268/251079</a:t>
            </a:r>
            <a:endParaRPr lang="en-US" sz="1600" dirty="0">
              <a:latin typeface="Arial" panose="020B0604020202020204" pitchFamily="34" charset="0"/>
              <a:cs typeface="Arial" panose="020B0604020202020204" pitchFamily="34" charset="0"/>
            </a:endParaRPr>
          </a:p>
          <a:p>
            <a:pPr algn="just"/>
            <a:endParaRPr lang="en-US" sz="1200" dirty="0">
              <a:latin typeface="Arial" panose="020B0604020202020204" pitchFamily="34" charset="0"/>
              <a:cs typeface="Arial" panose="020B0604020202020204" pitchFamily="34" charset="0"/>
            </a:endParaRPr>
          </a:p>
          <a:p>
            <a:pPr algn="just"/>
            <a:r>
              <a:rPr lang="en-GB" sz="1600" dirty="0">
                <a:latin typeface="Arial" panose="020B0604020202020204" pitchFamily="34" charset="0"/>
                <a:cs typeface="Arial" panose="020B0604020202020204" pitchFamily="34" charset="0"/>
              </a:rPr>
              <a:t>Bahmanyar, A., Ernst, D., Vanaubel, Y., Gemine, Q., Pache, C., &amp; Panciatici, P. (2021). </a:t>
            </a:r>
            <a:r>
              <a:rPr lang="en-GB" sz="1600" b="1" dirty="0">
                <a:latin typeface="Arial" panose="020B0604020202020204" pitchFamily="34" charset="0"/>
                <a:cs typeface="Arial" panose="020B0604020202020204" pitchFamily="34" charset="0"/>
              </a:rPr>
              <a:t>Extended equal area criterion revisited: A direct method for fast transient stability analysis</a:t>
            </a:r>
            <a:r>
              <a:rPr lang="en-GB" sz="1600" dirty="0">
                <a:latin typeface="Arial" panose="020B0604020202020204" pitchFamily="34" charset="0"/>
                <a:cs typeface="Arial" panose="020B0604020202020204" pitchFamily="34" charset="0"/>
              </a:rPr>
              <a:t>. </a:t>
            </a:r>
            <a:r>
              <a:rPr lang="en-GB" sz="1600" i="1" dirty="0">
                <a:latin typeface="Arial" panose="020B0604020202020204" pitchFamily="34" charset="0"/>
                <a:cs typeface="Arial" panose="020B0604020202020204" pitchFamily="34" charset="0"/>
              </a:rPr>
              <a:t>Energies, 14 </a:t>
            </a:r>
            <a:r>
              <a:rPr lang="en-GB" sz="1600" dirty="0">
                <a:latin typeface="Arial" panose="020B0604020202020204" pitchFamily="34" charset="0"/>
                <a:cs typeface="Arial" panose="020B0604020202020204" pitchFamily="34" charset="0"/>
              </a:rPr>
              <a:t>(21). </a:t>
            </a:r>
            <a:r>
              <a:rPr lang="en-GB" sz="1600" dirty="0">
                <a:latin typeface="Arial" panose="020B0604020202020204" pitchFamily="34" charset="0"/>
                <a:cs typeface="Arial" panose="020B0604020202020204" pitchFamily="34" charset="0"/>
                <a:hlinkClick r:id="rId5"/>
              </a:rPr>
              <a:t>https://hdl.handle.net/2268/263320</a:t>
            </a:r>
            <a:endParaRPr lang="en-GB" sz="1600" dirty="0">
              <a:latin typeface="Arial" panose="020B0604020202020204" pitchFamily="34" charset="0"/>
              <a:cs typeface="Arial" panose="020B0604020202020204" pitchFamily="34" charset="0"/>
            </a:endParaRPr>
          </a:p>
          <a:p>
            <a:pPr algn="just"/>
            <a:endParaRPr lang="en-GB" sz="1600" dirty="0">
              <a:latin typeface="Arial" panose="020B0604020202020204" pitchFamily="34" charset="0"/>
              <a:cs typeface="Arial" panose="020B0604020202020204" pitchFamily="34" charset="0"/>
            </a:endParaRPr>
          </a:p>
          <a:p>
            <a:pPr algn="just"/>
            <a:r>
              <a:rPr lang="en-GB" sz="1600" dirty="0">
                <a:latin typeface="Arial" panose="020B0604020202020204" pitchFamily="34" charset="0"/>
                <a:cs typeface="Arial" panose="020B0604020202020204" pitchFamily="34" charset="0"/>
              </a:rPr>
              <a:t>Duchesne, L., Karangelos, E., &amp; Wehenkel, L. (2020). </a:t>
            </a:r>
            <a:r>
              <a:rPr lang="en-GB" sz="1600" b="1" dirty="0">
                <a:latin typeface="Arial" panose="020B0604020202020204" pitchFamily="34" charset="0"/>
                <a:cs typeface="Arial" panose="020B0604020202020204" pitchFamily="34" charset="0"/>
              </a:rPr>
              <a:t>Recent developments in machine learning for energy systems reliability management</a:t>
            </a:r>
            <a:r>
              <a:rPr lang="en-GB" sz="1600" dirty="0">
                <a:latin typeface="Arial" panose="020B0604020202020204" pitchFamily="34" charset="0"/>
                <a:cs typeface="Arial" panose="020B0604020202020204" pitchFamily="34" charset="0"/>
              </a:rPr>
              <a:t>. </a:t>
            </a:r>
            <a:r>
              <a:rPr lang="en-GB" sz="1600" i="1" dirty="0">
                <a:latin typeface="Arial" panose="020B0604020202020204" pitchFamily="34" charset="0"/>
                <a:cs typeface="Arial" panose="020B0604020202020204" pitchFamily="34" charset="0"/>
              </a:rPr>
              <a:t>Proceedings of the IEEE</a:t>
            </a:r>
            <a:r>
              <a:rPr lang="en-GB" sz="1600"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hlinkClick r:id="rId6"/>
              </a:rPr>
              <a:t>https://hdl.handle.net/2268/246570</a:t>
            </a:r>
            <a:endParaRPr lang="en-GB" sz="1600" dirty="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0CC291FD-F15A-E140-816D-057246D6711C}"/>
              </a:ext>
            </a:extLst>
          </p:cNvPr>
          <p:cNvSpPr txBox="1"/>
          <p:nvPr/>
        </p:nvSpPr>
        <p:spPr>
          <a:xfrm>
            <a:off x="395748" y="406445"/>
            <a:ext cx="11237010" cy="523220"/>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Research in the lab – the third layer</a:t>
            </a:r>
            <a:endParaRPr lang="en-GB" sz="2800" b="1" dirty="0">
              <a:highlight>
                <a:srgbClr val="FFFF00"/>
              </a:highlight>
              <a:latin typeface="Arial" panose="020B0604020202020204" pitchFamily="34" charset="0"/>
              <a:cs typeface="Arial" panose="020B0604020202020204" pitchFamily="34" charset="0"/>
            </a:endParaRPr>
          </a:p>
        </p:txBody>
      </p:sp>
      <p:sp>
        <p:nvSpPr>
          <p:cNvPr id="3" name="Espace réservé du numéro de diapositive 1">
            <a:extLst>
              <a:ext uri="{FF2B5EF4-FFF2-40B4-BE49-F238E27FC236}">
                <a16:creationId xmlns:a16="http://schemas.microsoft.com/office/drawing/2014/main" id="{2D0C6B4B-45ED-1D68-9B92-DC6FCEB83B39}"/>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67</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04058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981B851-C5C7-636C-88BD-5D4DC49A1C84}"/>
              </a:ext>
            </a:extLst>
          </p:cNvPr>
          <p:cNvSpPr txBox="1"/>
          <p:nvPr/>
        </p:nvSpPr>
        <p:spPr>
          <a:xfrm>
            <a:off x="395748" y="1837114"/>
            <a:ext cx="11237009" cy="3908762"/>
          </a:xfrm>
          <a:prstGeom prst="rect">
            <a:avLst/>
          </a:prstGeom>
          <a:noFill/>
        </p:spPr>
        <p:txBody>
          <a:bodyPr wrap="square">
            <a:spAutoFit/>
          </a:bodyPr>
          <a:lstStyle/>
          <a:p>
            <a:pPr algn="just"/>
            <a:r>
              <a:rPr lang="en-US" sz="1600" dirty="0">
                <a:latin typeface="Arial" panose="020B0604020202020204" pitchFamily="34" charset="0"/>
                <a:cs typeface="Arial" panose="020B0604020202020204" pitchFamily="34" charset="0"/>
              </a:rPr>
              <a:t>Dubois, A., &amp; Ernst, D. (2022). </a:t>
            </a:r>
            <a:r>
              <a:rPr lang="en-US" sz="1600" b="1" dirty="0">
                <a:latin typeface="Arial" panose="020B0604020202020204" pitchFamily="34" charset="0"/>
                <a:cs typeface="Arial" panose="020B0604020202020204" pitchFamily="34" charset="0"/>
              </a:rPr>
              <a:t>Computing necessary conditions for near-optimality in capacity expansion planning problems</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Electric Power Systems Research</a:t>
            </a:r>
            <a:r>
              <a:rPr lang="en-US" sz="1600" dirty="0">
                <a:latin typeface="Arial" panose="020B0604020202020204" pitchFamily="34" charset="0"/>
                <a:cs typeface="Arial" panose="020B0604020202020204" pitchFamily="34" charset="0"/>
              </a:rPr>
              <a:t>, Volume 211, Elsevier. </a:t>
            </a:r>
            <a:r>
              <a:rPr lang="en-US" sz="1600" dirty="0">
                <a:latin typeface="Arial" panose="020B0604020202020204" pitchFamily="34" charset="0"/>
                <a:cs typeface="Arial" panose="020B0604020202020204" pitchFamily="34" charset="0"/>
                <a:hlinkClick r:id="rId2"/>
              </a:rPr>
              <a:t>https://hdl.handle.net/2268/263897</a:t>
            </a:r>
            <a:endParaRPr lang="en-US" sz="1600" dirty="0">
              <a:latin typeface="Arial" panose="020B0604020202020204" pitchFamily="34" charset="0"/>
              <a:cs typeface="Arial" panose="020B0604020202020204" pitchFamily="34" charset="0"/>
            </a:endParaRPr>
          </a:p>
          <a:p>
            <a:pPr algn="just"/>
            <a:endParaRPr lang="fr-BE" sz="1600" dirty="0" smtClean="0">
              <a:solidFill>
                <a:srgbClr val="212529"/>
              </a:solidFill>
              <a:latin typeface="Arial" panose="020B0604020202020204" pitchFamily="34" charset="0"/>
              <a:cs typeface="Arial" panose="020B0604020202020204" pitchFamily="34" charset="0"/>
            </a:endParaRPr>
          </a:p>
          <a:p>
            <a:pPr algn="just"/>
            <a:r>
              <a:rPr lang="fr-BE" sz="1600" dirty="0" smtClean="0">
                <a:solidFill>
                  <a:srgbClr val="212529"/>
                </a:solidFill>
                <a:latin typeface="Arial" panose="020B0604020202020204" pitchFamily="34" charset="0"/>
                <a:cs typeface="Arial" panose="020B0604020202020204" pitchFamily="34" charset="0"/>
              </a:rPr>
              <a:t>Radu</a:t>
            </a:r>
            <a:r>
              <a:rPr lang="fr-BE" sz="1600" dirty="0">
                <a:solidFill>
                  <a:srgbClr val="212529"/>
                </a:solidFill>
                <a:latin typeface="Arial" panose="020B0604020202020204" pitchFamily="34" charset="0"/>
                <a:cs typeface="Arial" panose="020B0604020202020204" pitchFamily="34" charset="0"/>
              </a:rPr>
              <a:t>, D.-C., Berger, M., Fonteneau, R., Hardy, S., Fettweis, X., Le Du, M., Panciatici, P., Balea, L., &amp; Ernst, D. (2019). </a:t>
            </a:r>
            <a:r>
              <a:rPr lang="fr-BE" sz="1600" b="1" dirty="0">
                <a:solidFill>
                  <a:srgbClr val="212529"/>
                </a:solidFill>
                <a:latin typeface="Arial" panose="020B0604020202020204" pitchFamily="34" charset="0"/>
                <a:cs typeface="Arial" panose="020B0604020202020204" pitchFamily="34" charset="0"/>
              </a:rPr>
              <a:t>Complementarity assessment of South Greenland katabatic flows and West Europe wind regimes</a:t>
            </a:r>
            <a:r>
              <a:rPr lang="fr-BE" sz="1600" dirty="0">
                <a:solidFill>
                  <a:srgbClr val="212529"/>
                </a:solidFill>
                <a:latin typeface="Arial" panose="020B0604020202020204" pitchFamily="34" charset="0"/>
                <a:cs typeface="Arial" panose="020B0604020202020204" pitchFamily="34" charset="0"/>
              </a:rPr>
              <a:t>. </a:t>
            </a:r>
            <a:r>
              <a:rPr lang="fr-BE" sz="1600" i="1" dirty="0">
                <a:solidFill>
                  <a:srgbClr val="212529"/>
                </a:solidFill>
                <a:latin typeface="Arial" panose="020B0604020202020204" pitchFamily="34" charset="0"/>
                <a:cs typeface="Arial" panose="020B0604020202020204" pitchFamily="34" charset="0"/>
              </a:rPr>
              <a:t>Energy</a:t>
            </a:r>
            <a:r>
              <a:rPr lang="fr-BE" sz="1600" dirty="0">
                <a:solidFill>
                  <a:srgbClr val="212529"/>
                </a:solidFill>
                <a:latin typeface="Arial" panose="020B0604020202020204" pitchFamily="34" charset="0"/>
                <a:cs typeface="Arial" panose="020B0604020202020204" pitchFamily="34" charset="0"/>
              </a:rPr>
              <a:t>, 175, 393-401. </a:t>
            </a:r>
            <a:r>
              <a:rPr lang="fr-BE" sz="1600" dirty="0">
                <a:solidFill>
                  <a:srgbClr val="212529"/>
                </a:solidFill>
                <a:latin typeface="Arial" panose="020B0604020202020204" pitchFamily="34" charset="0"/>
                <a:cs typeface="Arial" panose="020B0604020202020204" pitchFamily="34" charset="0"/>
                <a:hlinkClick r:id="rId3"/>
              </a:rPr>
              <a:t>https://hdl.handle.net/2268/230016</a:t>
            </a:r>
            <a:endParaRPr lang="fr-BE" sz="1600" dirty="0">
              <a:solidFill>
                <a:srgbClr val="212529"/>
              </a:solidFill>
              <a:latin typeface="Arial" panose="020B0604020202020204" pitchFamily="34" charset="0"/>
              <a:cs typeface="Arial" panose="020B0604020202020204" pitchFamily="34" charset="0"/>
            </a:endParaRPr>
          </a:p>
          <a:p>
            <a:pPr algn="just"/>
            <a:endParaRPr lang="fr-BE" sz="1200" b="0" i="0" dirty="0">
              <a:solidFill>
                <a:srgbClr val="212529"/>
              </a:solidFill>
              <a:effectLst/>
              <a:latin typeface="Arial" panose="020B0604020202020204" pitchFamily="34" charset="0"/>
              <a:cs typeface="Arial" panose="020B0604020202020204" pitchFamily="34" charset="0"/>
            </a:endParaRPr>
          </a:p>
          <a:p>
            <a:pPr algn="just"/>
            <a:r>
              <a:rPr lang="fr-BE" sz="1600" b="0" i="0" dirty="0">
                <a:solidFill>
                  <a:srgbClr val="212529"/>
                </a:solidFill>
                <a:effectLst/>
                <a:latin typeface="Arial" panose="020B0604020202020204" pitchFamily="34" charset="0"/>
                <a:cs typeface="Arial" panose="020B0604020202020204" pitchFamily="34" charset="0"/>
              </a:rPr>
              <a:t>Yu, J., Bakic, K., Kumar, A., Iliceto, A., Beleke Tabu, L., Ruaud, J. L., Fan, J., Cova, B., Li, H., Ernst, D., Fonteneau, R., Theku, M., Sanchis, G., Chamollet, M., Le Du, M., Zhang, Y., Chatzivasileiadis, S., Radu, D.-C., Berger, M., ... Ranjbar, M. (2019</a:t>
            </a:r>
            <a:r>
              <a:rPr lang="fr-BE" sz="1600" i="0" dirty="0">
                <a:solidFill>
                  <a:srgbClr val="212529"/>
                </a:solidFill>
                <a:effectLst/>
                <a:latin typeface="Arial" panose="020B0604020202020204" pitchFamily="34" charset="0"/>
                <a:cs typeface="Arial" panose="020B0604020202020204" pitchFamily="34" charset="0"/>
              </a:rPr>
              <a:t>). </a:t>
            </a:r>
            <a:r>
              <a:rPr lang="fr-BE" sz="1600" b="1" i="0" dirty="0">
                <a:solidFill>
                  <a:srgbClr val="212529"/>
                </a:solidFill>
                <a:effectLst/>
                <a:latin typeface="Arial" panose="020B0604020202020204" pitchFamily="34" charset="0"/>
                <a:cs typeface="Arial" panose="020B0604020202020204" pitchFamily="34" charset="0"/>
              </a:rPr>
              <a:t>Global electricity network - Feasibility study</a:t>
            </a:r>
            <a:r>
              <a:rPr lang="fr-BE" sz="1600" b="0" i="0" dirty="0">
                <a:solidFill>
                  <a:srgbClr val="212529"/>
                </a:solidFill>
                <a:effectLst/>
                <a:latin typeface="Arial" panose="020B0604020202020204" pitchFamily="34" charset="0"/>
                <a:cs typeface="Arial" panose="020B0604020202020204" pitchFamily="34" charset="0"/>
              </a:rPr>
              <a:t>. </a:t>
            </a:r>
            <a:r>
              <a:rPr lang="fr-BE" sz="1600" b="0" i="0" dirty="0">
                <a:solidFill>
                  <a:srgbClr val="212529"/>
                </a:solidFill>
                <a:effectLst/>
                <a:latin typeface="Arial" panose="020B0604020202020204" pitchFamily="34" charset="0"/>
                <a:cs typeface="Arial" panose="020B0604020202020204" pitchFamily="34" charset="0"/>
                <a:hlinkClick r:id="rId4"/>
              </a:rPr>
              <a:t>https://hdl.handle.net/2268/239969</a:t>
            </a:r>
            <a:endParaRPr lang="fr-BE" sz="1600" b="0" i="0" dirty="0">
              <a:solidFill>
                <a:srgbClr val="212529"/>
              </a:solidFill>
              <a:effectLst/>
              <a:latin typeface="Arial" panose="020B0604020202020204" pitchFamily="34" charset="0"/>
              <a:cs typeface="Arial" panose="020B0604020202020204" pitchFamily="34" charset="0"/>
            </a:endParaRPr>
          </a:p>
          <a:p>
            <a:pPr algn="just"/>
            <a:endParaRPr lang="fr-BE" sz="1200" b="0" i="0" dirty="0">
              <a:solidFill>
                <a:srgbClr val="212529"/>
              </a:solidFill>
              <a:effectLst/>
              <a:latin typeface="Arial" panose="020B0604020202020204" pitchFamily="34" charset="0"/>
              <a:cs typeface="Arial" panose="020B0604020202020204" pitchFamily="34" charset="0"/>
            </a:endParaRPr>
          </a:p>
          <a:p>
            <a:pPr algn="just"/>
            <a:r>
              <a:rPr lang="fr-BE" sz="1600" b="0" i="0" dirty="0">
                <a:solidFill>
                  <a:srgbClr val="212529"/>
                </a:solidFill>
                <a:effectLst/>
                <a:latin typeface="Arial" panose="020B0604020202020204" pitchFamily="34" charset="0"/>
                <a:cs typeface="Arial" panose="020B0604020202020204" pitchFamily="34" charset="0"/>
              </a:rPr>
              <a:t>Chatzivasileiadis, S., Ernst, D., &amp; Andersson, G. (2013). </a:t>
            </a:r>
            <a:r>
              <a:rPr lang="fr-BE" sz="1600" b="1" dirty="0">
                <a:solidFill>
                  <a:srgbClr val="212529"/>
                </a:solidFill>
                <a:effectLst/>
                <a:latin typeface="Arial" panose="020B0604020202020204" pitchFamily="34" charset="0"/>
                <a:cs typeface="Arial" panose="020B0604020202020204" pitchFamily="34" charset="0"/>
              </a:rPr>
              <a:t>The global grid</a:t>
            </a:r>
            <a:r>
              <a:rPr lang="fr-BE" sz="1600" b="0" i="1" dirty="0">
                <a:solidFill>
                  <a:srgbClr val="212529"/>
                </a:solidFill>
                <a:effectLst/>
                <a:latin typeface="Arial" panose="020B0604020202020204" pitchFamily="34" charset="0"/>
                <a:cs typeface="Arial" panose="020B0604020202020204" pitchFamily="34" charset="0"/>
              </a:rPr>
              <a:t>. Renewable Energy, 57</a:t>
            </a:r>
            <a:r>
              <a:rPr lang="fr-BE" sz="1600" b="0" i="0" dirty="0">
                <a:solidFill>
                  <a:srgbClr val="212529"/>
                </a:solidFill>
                <a:effectLst/>
                <a:latin typeface="Arial" panose="020B0604020202020204" pitchFamily="34" charset="0"/>
                <a:cs typeface="Arial" panose="020B0604020202020204" pitchFamily="34" charset="0"/>
              </a:rPr>
              <a:t>, 372-383. </a:t>
            </a:r>
            <a:r>
              <a:rPr lang="fr-BE" sz="1600" b="0" i="0" dirty="0">
                <a:solidFill>
                  <a:srgbClr val="212529"/>
                </a:solidFill>
                <a:effectLst/>
                <a:latin typeface="Arial" panose="020B0604020202020204" pitchFamily="34" charset="0"/>
                <a:cs typeface="Arial" panose="020B0604020202020204" pitchFamily="34" charset="0"/>
                <a:hlinkClick r:id="rId5"/>
              </a:rPr>
              <a:t>https://hdl.handle.net/2268/144423</a:t>
            </a:r>
            <a:endParaRPr lang="fr-BE" sz="1600" b="0" i="0" dirty="0">
              <a:solidFill>
                <a:srgbClr val="212529"/>
              </a:solidFill>
              <a:effectLst/>
              <a:latin typeface="Arial" panose="020B0604020202020204" pitchFamily="34" charset="0"/>
              <a:cs typeface="Arial" panose="020B0604020202020204" pitchFamily="34" charset="0"/>
            </a:endParaRPr>
          </a:p>
          <a:p>
            <a:pPr algn="just"/>
            <a:endParaRPr lang="fr-BE" sz="1600" dirty="0">
              <a:solidFill>
                <a:srgbClr val="212529"/>
              </a:solidFill>
              <a:latin typeface="Arial" panose="020B0604020202020204" pitchFamily="34" charset="0"/>
              <a:cs typeface="Arial" panose="020B0604020202020204" pitchFamily="34" charset="0"/>
            </a:endParaRPr>
          </a:p>
          <a:p>
            <a:pPr algn="just"/>
            <a:r>
              <a:rPr lang="fr-BE" sz="1600" b="0" i="0" dirty="0">
                <a:solidFill>
                  <a:srgbClr val="212529"/>
                </a:solidFill>
                <a:effectLst/>
                <a:latin typeface="Arial" panose="020B0604020202020204" pitchFamily="34" charset="0"/>
                <a:cs typeface="Arial" panose="020B0604020202020204" pitchFamily="34" charset="0"/>
              </a:rPr>
              <a:t>Sarlette, A., Dai, J., Phulpin, Y., &amp; Ernst, D. (2012). </a:t>
            </a:r>
            <a:r>
              <a:rPr lang="fr-BE" sz="1600" b="1" i="0" dirty="0">
                <a:solidFill>
                  <a:srgbClr val="212529"/>
                </a:solidFill>
                <a:effectLst/>
                <a:latin typeface="Arial" panose="020B0604020202020204" pitchFamily="34" charset="0"/>
                <a:cs typeface="Arial" panose="020B0604020202020204" pitchFamily="34" charset="0"/>
              </a:rPr>
              <a:t>Cooperative frequency control with a multi-terminal high-voltage DC network</a:t>
            </a:r>
            <a:r>
              <a:rPr lang="fr-BE" sz="1600" b="0" i="0" dirty="0">
                <a:solidFill>
                  <a:srgbClr val="212529"/>
                </a:solidFill>
                <a:effectLst/>
                <a:latin typeface="Arial" panose="020B0604020202020204" pitchFamily="34" charset="0"/>
                <a:cs typeface="Arial" panose="020B0604020202020204" pitchFamily="34" charset="0"/>
              </a:rPr>
              <a:t>. </a:t>
            </a:r>
            <a:r>
              <a:rPr lang="fr-BE" sz="1600" b="0" i="1" dirty="0">
                <a:solidFill>
                  <a:srgbClr val="212529"/>
                </a:solidFill>
                <a:effectLst/>
                <a:latin typeface="Arial" panose="020B0604020202020204" pitchFamily="34" charset="0"/>
                <a:cs typeface="Arial" panose="020B0604020202020204" pitchFamily="34" charset="0"/>
              </a:rPr>
              <a:t>Automatica, 48 </a:t>
            </a:r>
            <a:r>
              <a:rPr lang="fr-BE" sz="1600" b="0" i="0" dirty="0">
                <a:solidFill>
                  <a:srgbClr val="212529"/>
                </a:solidFill>
                <a:effectLst/>
                <a:latin typeface="Arial" panose="020B0604020202020204" pitchFamily="34" charset="0"/>
                <a:cs typeface="Arial" panose="020B0604020202020204" pitchFamily="34" charset="0"/>
              </a:rPr>
              <a:t>(12), 3128–3134. </a:t>
            </a:r>
            <a:r>
              <a:rPr lang="fr-BE" sz="1600" b="0" i="0" dirty="0">
                <a:solidFill>
                  <a:srgbClr val="212529"/>
                </a:solidFill>
                <a:effectLst/>
                <a:latin typeface="Arial" panose="020B0604020202020204" pitchFamily="34" charset="0"/>
                <a:cs typeface="Arial" panose="020B0604020202020204" pitchFamily="34" charset="0"/>
                <a:hlinkClick r:id="rId6"/>
              </a:rPr>
              <a:t>https://hdl.handle.net/2268/134354</a:t>
            </a:r>
            <a:endParaRPr lang="fr-BE" sz="1600" b="0" i="0" dirty="0">
              <a:solidFill>
                <a:srgbClr val="212529"/>
              </a:solidFill>
              <a:effectLst/>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E3AED01D-5406-3324-A673-A5DC5DFF9D28}"/>
              </a:ext>
            </a:extLst>
          </p:cNvPr>
          <p:cNvSpPr txBox="1"/>
          <p:nvPr/>
        </p:nvSpPr>
        <p:spPr>
          <a:xfrm>
            <a:off x="395748" y="406445"/>
            <a:ext cx="11237010" cy="523220"/>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Research in the lab – the fourth layer</a:t>
            </a:r>
            <a:endParaRPr lang="en-GB" sz="2800" b="1" dirty="0">
              <a:highlight>
                <a:srgbClr val="FFFF00"/>
              </a:highlight>
              <a:latin typeface="Arial" panose="020B0604020202020204" pitchFamily="34" charset="0"/>
              <a:cs typeface="Arial" panose="020B0604020202020204" pitchFamily="34" charset="0"/>
            </a:endParaRPr>
          </a:p>
        </p:txBody>
      </p:sp>
      <p:sp>
        <p:nvSpPr>
          <p:cNvPr id="7" name="Espace réservé du numéro de diapositive 1">
            <a:extLst>
              <a:ext uri="{FF2B5EF4-FFF2-40B4-BE49-F238E27FC236}">
                <a16:creationId xmlns:a16="http://schemas.microsoft.com/office/drawing/2014/main" id="{978957F7-540B-AC2E-FEBB-2876D88D2925}"/>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68</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066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AB6F350-0F78-2E90-ACAD-E002AF9A73B5}"/>
              </a:ext>
            </a:extLst>
          </p:cNvPr>
          <p:cNvSpPr txBox="1"/>
          <p:nvPr/>
        </p:nvSpPr>
        <p:spPr>
          <a:xfrm>
            <a:off x="395748" y="406445"/>
            <a:ext cx="11237010" cy="523220"/>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Research in the lab – sector coupling</a:t>
            </a:r>
            <a:endParaRPr lang="en-GB" sz="2800" b="1" dirty="0">
              <a:highlight>
                <a:srgbClr val="FFFF00"/>
              </a:highlight>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9DE134A2-8B27-58A3-3C18-069248BFDB75}"/>
              </a:ext>
            </a:extLst>
          </p:cNvPr>
          <p:cNvSpPr txBox="1"/>
          <p:nvPr/>
        </p:nvSpPr>
        <p:spPr>
          <a:xfrm>
            <a:off x="395748" y="1633835"/>
            <a:ext cx="11140932" cy="4524315"/>
          </a:xfrm>
          <a:prstGeom prst="rect">
            <a:avLst/>
          </a:prstGeom>
          <a:noFill/>
        </p:spPr>
        <p:txBody>
          <a:bodyPr wrap="square">
            <a:spAutoFit/>
          </a:bodyPr>
          <a:lstStyle/>
          <a:p>
            <a:pPr algn="just"/>
            <a:r>
              <a:rPr lang="en-GB" sz="1600" dirty="0">
                <a:latin typeface="Arial" panose="020B0604020202020204" pitchFamily="34" charset="0"/>
                <a:cs typeface="Arial" panose="020B0604020202020204" pitchFamily="34" charset="0"/>
              </a:rPr>
              <a:t>Mbenoun, J., Benzerga, A., Miftari, B., Detienne, G., Deschuyteneer, T., Vazquez, J., Derval, G., &amp; Ernst, D. (2024). </a:t>
            </a:r>
            <a:r>
              <a:rPr lang="en-GB" sz="1600" b="1" dirty="0">
                <a:latin typeface="Arial" panose="020B0604020202020204" pitchFamily="34" charset="0"/>
                <a:cs typeface="Arial" panose="020B0604020202020204" pitchFamily="34" charset="0"/>
              </a:rPr>
              <a:t>Integration of offshore energy into national energy system: A case study on Belgium</a:t>
            </a:r>
            <a:r>
              <a:rPr lang="en-GB" sz="1600" dirty="0">
                <a:latin typeface="Arial" panose="020B0604020202020204" pitchFamily="34" charset="0"/>
                <a:cs typeface="Arial" panose="020B0604020202020204" pitchFamily="34" charset="0"/>
              </a:rPr>
              <a:t>. </a:t>
            </a:r>
            <a:r>
              <a:rPr lang="en-GB" sz="1600" i="1" dirty="0">
                <a:latin typeface="Arial" panose="020B0604020202020204" pitchFamily="34" charset="0"/>
                <a:cs typeface="Arial" panose="020B0604020202020204" pitchFamily="34" charset="0"/>
              </a:rPr>
              <a:t>ORBi-University of Liège</a:t>
            </a:r>
            <a:r>
              <a:rPr lang="en-GB" sz="1600"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hlinkClick r:id="rId2"/>
              </a:rPr>
              <a:t>https://hdl.handle.net/2268/314586</a:t>
            </a:r>
            <a:endParaRPr lang="en-GB" sz="1600" dirty="0">
              <a:latin typeface="Arial" panose="020B0604020202020204" pitchFamily="34" charset="0"/>
              <a:cs typeface="Arial" panose="020B0604020202020204" pitchFamily="34" charset="0"/>
            </a:endParaRPr>
          </a:p>
          <a:p>
            <a:pPr algn="just"/>
            <a:endParaRPr lang="en-GB" sz="1600" dirty="0">
              <a:latin typeface="Arial" panose="020B0604020202020204" pitchFamily="34" charset="0"/>
              <a:cs typeface="Arial" panose="020B0604020202020204" pitchFamily="34" charset="0"/>
            </a:endParaRPr>
          </a:p>
          <a:p>
            <a:pPr algn="just"/>
            <a:r>
              <a:rPr lang="en-GB" sz="1600" dirty="0">
                <a:latin typeface="Arial" panose="020B0604020202020204" pitchFamily="34" charset="0"/>
                <a:cs typeface="Arial" panose="020B0604020202020204" pitchFamily="34" charset="0"/>
              </a:rPr>
              <a:t>Dachet, V., Lokotar, I., &amp; Ernst, D. (2024). </a:t>
            </a:r>
            <a:r>
              <a:rPr lang="en-GB" sz="1600" b="1" dirty="0">
                <a:latin typeface="Arial" panose="020B0604020202020204" pitchFamily="34" charset="0"/>
                <a:cs typeface="Arial" panose="020B0604020202020204" pitchFamily="34" charset="0"/>
              </a:rPr>
              <a:t>Remote renewable energy </a:t>
            </a:r>
            <a:r>
              <a:rPr lang="en-GB" sz="1600" b="1" dirty="0" smtClean="0">
                <a:latin typeface="Arial" panose="020B0604020202020204" pitchFamily="34" charset="0"/>
                <a:cs typeface="Arial" panose="020B0604020202020204" pitchFamily="34" charset="0"/>
              </a:rPr>
              <a:t>hubs: A </a:t>
            </a:r>
            <a:r>
              <a:rPr lang="en-GB" sz="1600" b="1" dirty="0">
                <a:latin typeface="Arial" panose="020B0604020202020204" pitchFamily="34" charset="0"/>
                <a:cs typeface="Arial" panose="020B0604020202020204" pitchFamily="34" charset="0"/>
              </a:rPr>
              <a:t>leadership opportunity that Europe must seize</a:t>
            </a:r>
            <a:r>
              <a:rPr lang="en-GB" sz="1600" dirty="0">
                <a:latin typeface="Arial" panose="020B0604020202020204" pitchFamily="34" charset="0"/>
                <a:cs typeface="Arial" panose="020B0604020202020204" pitchFamily="34" charset="0"/>
              </a:rPr>
              <a:t>. </a:t>
            </a:r>
            <a:r>
              <a:rPr lang="en-GB" sz="1600" i="1" dirty="0">
                <a:latin typeface="Arial" panose="020B0604020202020204" pitchFamily="34" charset="0"/>
                <a:cs typeface="Arial" panose="020B0604020202020204" pitchFamily="34" charset="0"/>
              </a:rPr>
              <a:t>Confrontations Europe</a:t>
            </a:r>
            <a:r>
              <a:rPr lang="en-GB" sz="1600"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hlinkClick r:id="rId3"/>
              </a:rPr>
              <a:t>https://hdl.handle.net/2268/318392</a:t>
            </a:r>
            <a:endParaRPr lang="en-GB" sz="1600" dirty="0">
              <a:latin typeface="Arial" panose="020B0604020202020204" pitchFamily="34" charset="0"/>
              <a:cs typeface="Arial" panose="020B0604020202020204" pitchFamily="34" charset="0"/>
            </a:endParaRPr>
          </a:p>
          <a:p>
            <a:pPr algn="just"/>
            <a:endParaRPr lang="en-GB" sz="1600" dirty="0">
              <a:latin typeface="Arial" panose="020B0604020202020204" pitchFamily="34" charset="0"/>
              <a:cs typeface="Arial" panose="020B0604020202020204" pitchFamily="34" charset="0"/>
            </a:endParaRPr>
          </a:p>
          <a:p>
            <a:pPr algn="just"/>
            <a:r>
              <a:rPr lang="fr-BE" sz="1600" b="0" i="0" dirty="0">
                <a:solidFill>
                  <a:srgbClr val="212529"/>
                </a:solidFill>
                <a:effectLst/>
                <a:latin typeface="Arial" panose="020B0604020202020204" pitchFamily="34" charset="0"/>
                <a:cs typeface="Arial" panose="020B0604020202020204" pitchFamily="34" charset="0"/>
              </a:rPr>
              <a:t>Dachet, V., Benzerga, A., Coppitters, D., Contino, F., Fonteneau, R., &amp; Ernst, D. (2024). </a:t>
            </a:r>
            <a:r>
              <a:rPr lang="fr-BE" sz="1600" b="1" i="0" dirty="0">
                <a:solidFill>
                  <a:srgbClr val="212529"/>
                </a:solidFill>
                <a:effectLst/>
                <a:latin typeface="Arial" panose="020B0604020202020204" pitchFamily="34" charset="0"/>
                <a:cs typeface="Arial" panose="020B0604020202020204" pitchFamily="34" charset="0"/>
              </a:rPr>
              <a:t>Towards CO2 valorization in a multi remote renewable energy hub framework with uncertainty quantification</a:t>
            </a:r>
            <a:r>
              <a:rPr lang="fr-BE" sz="1600" b="0" i="0" dirty="0">
                <a:solidFill>
                  <a:srgbClr val="212529"/>
                </a:solidFill>
                <a:effectLst/>
                <a:latin typeface="Arial" panose="020B0604020202020204" pitchFamily="34" charset="0"/>
                <a:cs typeface="Arial" panose="020B0604020202020204" pitchFamily="34" charset="0"/>
              </a:rPr>
              <a:t>. </a:t>
            </a:r>
            <a:r>
              <a:rPr lang="fr-BE" sz="1600" b="0" i="1" dirty="0">
                <a:solidFill>
                  <a:srgbClr val="212529"/>
                </a:solidFill>
                <a:effectLst/>
                <a:latin typeface="Arial" panose="020B0604020202020204" pitchFamily="34" charset="0"/>
                <a:cs typeface="Arial" panose="020B0604020202020204" pitchFamily="34" charset="0"/>
              </a:rPr>
              <a:t>Journal of Environmental Management,</a:t>
            </a:r>
            <a:r>
              <a:rPr lang="fr-BE" sz="1600" b="0" i="0" dirty="0">
                <a:solidFill>
                  <a:srgbClr val="212529"/>
                </a:solidFill>
                <a:effectLst/>
                <a:latin typeface="Arial" panose="020B0604020202020204" pitchFamily="34" charset="0"/>
                <a:cs typeface="Arial" panose="020B0604020202020204" pitchFamily="34" charset="0"/>
              </a:rPr>
              <a:t> 363, 121262. </a:t>
            </a:r>
            <a:r>
              <a:rPr lang="fr-BE" sz="1600" b="0" i="0" dirty="0">
                <a:solidFill>
                  <a:srgbClr val="212529"/>
                </a:solidFill>
                <a:effectLst/>
                <a:latin typeface="Arial" panose="020B0604020202020204" pitchFamily="34" charset="0"/>
                <a:cs typeface="Arial" panose="020B0604020202020204" pitchFamily="34" charset="0"/>
                <a:hlinkClick r:id="rId4"/>
              </a:rPr>
              <a:t>https://hdl.handle.net/2268/309679</a:t>
            </a:r>
            <a:endParaRPr lang="fr-BE" sz="1600" b="0" i="0" dirty="0">
              <a:solidFill>
                <a:srgbClr val="212529"/>
              </a:solidFill>
              <a:effectLst/>
              <a:latin typeface="Arial" panose="020B0604020202020204" pitchFamily="34" charset="0"/>
              <a:cs typeface="Arial" panose="020B0604020202020204" pitchFamily="34" charset="0"/>
            </a:endParaRPr>
          </a:p>
          <a:p>
            <a:pPr algn="just"/>
            <a:endParaRPr lang="fr-BE" sz="1600" dirty="0">
              <a:solidFill>
                <a:srgbClr val="212529"/>
              </a:solidFill>
              <a:latin typeface="Arial" panose="020B0604020202020204" pitchFamily="34" charset="0"/>
              <a:cs typeface="Arial" panose="020B0604020202020204" pitchFamily="34" charset="0"/>
            </a:endParaRPr>
          </a:p>
          <a:p>
            <a:pPr algn="just"/>
            <a:r>
              <a:rPr lang="fr-BE" sz="1600" b="0" i="0" dirty="0">
                <a:solidFill>
                  <a:srgbClr val="212529"/>
                </a:solidFill>
                <a:effectLst/>
                <a:latin typeface="Arial" panose="020B0604020202020204" pitchFamily="34" charset="0"/>
                <a:cs typeface="Arial" panose="020B0604020202020204" pitchFamily="34" charset="0"/>
              </a:rPr>
              <a:t>Miftari, B., Berger, M., Derval, G., Louveaux, Q., &amp; Ernst, D. (2023). </a:t>
            </a:r>
            <a:r>
              <a:rPr lang="fr-BE" sz="1600" b="1" i="0" dirty="0">
                <a:solidFill>
                  <a:srgbClr val="212529"/>
                </a:solidFill>
                <a:effectLst/>
                <a:latin typeface="Arial" panose="020B0604020202020204" pitchFamily="34" charset="0"/>
                <a:cs typeface="Arial" panose="020B0604020202020204" pitchFamily="34" charset="0"/>
              </a:rPr>
              <a:t>GBOML: A structure-</a:t>
            </a:r>
            <a:r>
              <a:rPr lang="fr-BE" sz="1600" b="1" i="0" dirty="0" err="1">
                <a:solidFill>
                  <a:srgbClr val="212529"/>
                </a:solidFill>
                <a:effectLst/>
                <a:latin typeface="Arial" panose="020B0604020202020204" pitchFamily="34" charset="0"/>
                <a:cs typeface="Arial" panose="020B0604020202020204" pitchFamily="34" charset="0"/>
              </a:rPr>
              <a:t>exploiting</a:t>
            </a:r>
            <a:r>
              <a:rPr lang="fr-BE" sz="1600" b="1" i="0" dirty="0">
                <a:solidFill>
                  <a:srgbClr val="212529"/>
                </a:solidFill>
                <a:effectLst/>
                <a:latin typeface="Arial" panose="020B0604020202020204" pitchFamily="34" charset="0"/>
                <a:cs typeface="Arial" panose="020B0604020202020204" pitchFamily="34" charset="0"/>
              </a:rPr>
              <a:t> </a:t>
            </a:r>
            <a:r>
              <a:rPr lang="fr-BE" sz="1600" b="1" dirty="0" err="1">
                <a:solidFill>
                  <a:srgbClr val="212529"/>
                </a:solidFill>
                <a:latin typeface="Arial" panose="020B0604020202020204" pitchFamily="34" charset="0"/>
                <a:cs typeface="Arial" panose="020B0604020202020204" pitchFamily="34" charset="0"/>
              </a:rPr>
              <a:t>o</a:t>
            </a:r>
            <a:r>
              <a:rPr lang="fr-BE" sz="1600" b="1" i="0" dirty="0" err="1" smtClean="0">
                <a:solidFill>
                  <a:srgbClr val="212529"/>
                </a:solidFill>
                <a:effectLst/>
                <a:latin typeface="Arial" panose="020B0604020202020204" pitchFamily="34" charset="0"/>
                <a:cs typeface="Arial" panose="020B0604020202020204" pitchFamily="34" charset="0"/>
              </a:rPr>
              <a:t>ptimization</a:t>
            </a:r>
            <a:r>
              <a:rPr lang="fr-BE" sz="1600" b="1" i="0" dirty="0" smtClean="0">
                <a:solidFill>
                  <a:srgbClr val="212529"/>
                </a:solidFill>
                <a:effectLst/>
                <a:latin typeface="Arial" panose="020B0604020202020204" pitchFamily="34" charset="0"/>
                <a:cs typeface="Arial" panose="020B0604020202020204" pitchFamily="34" charset="0"/>
              </a:rPr>
              <a:t> </a:t>
            </a:r>
            <a:r>
              <a:rPr lang="fr-BE" sz="1600" b="1" dirty="0">
                <a:solidFill>
                  <a:srgbClr val="212529"/>
                </a:solidFill>
                <a:latin typeface="Arial" panose="020B0604020202020204" pitchFamily="34" charset="0"/>
                <a:cs typeface="Arial" panose="020B0604020202020204" pitchFamily="34" charset="0"/>
              </a:rPr>
              <a:t>m</a:t>
            </a:r>
            <a:r>
              <a:rPr lang="fr-BE" sz="1600" b="1" i="0" dirty="0">
                <a:solidFill>
                  <a:srgbClr val="212529"/>
                </a:solidFill>
                <a:effectLst/>
                <a:latin typeface="Arial" panose="020B0604020202020204" pitchFamily="34" charset="0"/>
                <a:cs typeface="Arial" panose="020B0604020202020204" pitchFamily="34" charset="0"/>
              </a:rPr>
              <a:t>odelling </a:t>
            </a:r>
            <a:r>
              <a:rPr lang="fr-BE" sz="1600" b="1" dirty="0">
                <a:solidFill>
                  <a:srgbClr val="212529"/>
                </a:solidFill>
                <a:latin typeface="Arial" panose="020B0604020202020204" pitchFamily="34" charset="0"/>
                <a:cs typeface="Arial" panose="020B0604020202020204" pitchFamily="34" charset="0"/>
              </a:rPr>
              <a:t>l</a:t>
            </a:r>
            <a:r>
              <a:rPr lang="fr-BE" sz="1600" b="1" i="0" dirty="0">
                <a:solidFill>
                  <a:srgbClr val="212529"/>
                </a:solidFill>
                <a:effectLst/>
                <a:latin typeface="Arial" panose="020B0604020202020204" pitchFamily="34" charset="0"/>
                <a:cs typeface="Arial" panose="020B0604020202020204" pitchFamily="34" charset="0"/>
              </a:rPr>
              <a:t>anguage in python</a:t>
            </a:r>
            <a:r>
              <a:rPr lang="fr-BE" sz="1600" b="0" i="0" dirty="0">
                <a:solidFill>
                  <a:srgbClr val="212529"/>
                </a:solidFill>
                <a:effectLst/>
                <a:latin typeface="Arial" panose="020B0604020202020204" pitchFamily="34" charset="0"/>
                <a:cs typeface="Arial" panose="020B0604020202020204" pitchFamily="34" charset="0"/>
              </a:rPr>
              <a:t>. </a:t>
            </a:r>
            <a:r>
              <a:rPr lang="fr-BE" sz="1600" b="0" i="1" dirty="0">
                <a:solidFill>
                  <a:srgbClr val="212529"/>
                </a:solidFill>
                <a:effectLst/>
                <a:latin typeface="Arial" panose="020B0604020202020204" pitchFamily="34" charset="0"/>
                <a:cs typeface="Arial" panose="020B0604020202020204" pitchFamily="34" charset="0"/>
              </a:rPr>
              <a:t>Optimization Methods and Software</a:t>
            </a:r>
            <a:r>
              <a:rPr lang="fr-BE" sz="1600" b="0" i="0" dirty="0">
                <a:solidFill>
                  <a:srgbClr val="212529"/>
                </a:solidFill>
                <a:effectLst/>
                <a:latin typeface="Arial" panose="020B0604020202020204" pitchFamily="34" charset="0"/>
                <a:cs typeface="Arial" panose="020B0604020202020204" pitchFamily="34" charset="0"/>
              </a:rPr>
              <a:t>. </a:t>
            </a:r>
            <a:r>
              <a:rPr lang="fr-BE" sz="1600" b="0" i="0" dirty="0">
                <a:solidFill>
                  <a:srgbClr val="212529"/>
                </a:solidFill>
                <a:effectLst/>
                <a:latin typeface="Arial" panose="020B0604020202020204" pitchFamily="34" charset="0"/>
                <a:cs typeface="Arial" panose="020B0604020202020204" pitchFamily="34" charset="0"/>
                <a:hlinkClick r:id="rId5"/>
              </a:rPr>
              <a:t>https://hdl.handle.net/2268/296930</a:t>
            </a:r>
            <a:endParaRPr lang="fr-BE" sz="1600" b="0" i="0" dirty="0">
              <a:solidFill>
                <a:srgbClr val="212529"/>
              </a:solidFill>
              <a:effectLst/>
              <a:latin typeface="Arial" panose="020B0604020202020204" pitchFamily="34" charset="0"/>
              <a:cs typeface="Arial" panose="020B0604020202020204" pitchFamily="34" charset="0"/>
            </a:endParaRPr>
          </a:p>
          <a:p>
            <a:pPr algn="just"/>
            <a:endParaRPr lang="fr-BE" sz="1600" b="0" i="0" dirty="0">
              <a:solidFill>
                <a:srgbClr val="212529"/>
              </a:solidFill>
              <a:effectLst/>
              <a:latin typeface="Arial" panose="020B0604020202020204" pitchFamily="34" charset="0"/>
              <a:cs typeface="Arial" panose="020B0604020202020204" pitchFamily="34" charset="0"/>
            </a:endParaRPr>
          </a:p>
          <a:p>
            <a:pPr algn="just"/>
            <a:r>
              <a:rPr lang="fr-BE" sz="1600" b="0" i="0" dirty="0">
                <a:solidFill>
                  <a:srgbClr val="212529"/>
                </a:solidFill>
                <a:effectLst/>
                <a:latin typeface="Arial" panose="020B0604020202020204" pitchFamily="34" charset="0"/>
                <a:cs typeface="Arial" panose="020B0604020202020204" pitchFamily="34" charset="0"/>
              </a:rPr>
              <a:t>Berger, M., Radu, D.-C., Fonteneau, R., Deschuyteneer, T., Detienne, G., &amp; Ernst, D. (2020). </a:t>
            </a:r>
            <a:r>
              <a:rPr lang="fr-BE" sz="1600" b="1" i="0" dirty="0">
                <a:solidFill>
                  <a:srgbClr val="212529"/>
                </a:solidFill>
                <a:effectLst/>
                <a:latin typeface="Arial" panose="020B0604020202020204" pitchFamily="34" charset="0"/>
                <a:cs typeface="Arial" panose="020B0604020202020204" pitchFamily="34" charset="0"/>
              </a:rPr>
              <a:t>The </a:t>
            </a:r>
            <a:r>
              <a:rPr lang="fr-BE" sz="1600" b="1" dirty="0">
                <a:solidFill>
                  <a:srgbClr val="212529"/>
                </a:solidFill>
                <a:latin typeface="Arial" panose="020B0604020202020204" pitchFamily="34" charset="0"/>
                <a:cs typeface="Arial" panose="020B0604020202020204" pitchFamily="34" charset="0"/>
              </a:rPr>
              <a:t>r</a:t>
            </a:r>
            <a:r>
              <a:rPr lang="fr-BE" sz="1600" b="1" i="0" dirty="0">
                <a:solidFill>
                  <a:srgbClr val="212529"/>
                </a:solidFill>
                <a:effectLst/>
                <a:latin typeface="Arial" panose="020B0604020202020204" pitchFamily="34" charset="0"/>
                <a:cs typeface="Arial" panose="020B0604020202020204" pitchFamily="34" charset="0"/>
              </a:rPr>
              <a:t>ole of power-to-gas and carbon capture </a:t>
            </a:r>
            <a:r>
              <a:rPr lang="fr-BE" sz="1600" b="1" dirty="0">
                <a:solidFill>
                  <a:srgbClr val="212529"/>
                </a:solidFill>
                <a:latin typeface="Arial" panose="020B0604020202020204" pitchFamily="34" charset="0"/>
                <a:cs typeface="Arial" panose="020B0604020202020204" pitchFamily="34" charset="0"/>
              </a:rPr>
              <a:t>t</a:t>
            </a:r>
            <a:r>
              <a:rPr lang="fr-BE" sz="1600" b="1" i="0" dirty="0">
                <a:solidFill>
                  <a:srgbClr val="212529"/>
                </a:solidFill>
                <a:effectLst/>
                <a:latin typeface="Arial" panose="020B0604020202020204" pitchFamily="34" charset="0"/>
                <a:cs typeface="Arial" panose="020B0604020202020204" pitchFamily="34" charset="0"/>
              </a:rPr>
              <a:t>echnologies in cross-</a:t>
            </a:r>
            <a:r>
              <a:rPr lang="fr-BE" sz="1600" b="1" dirty="0">
                <a:solidFill>
                  <a:srgbClr val="212529"/>
                </a:solidFill>
                <a:latin typeface="Arial" panose="020B0604020202020204" pitchFamily="34" charset="0"/>
                <a:cs typeface="Arial" panose="020B0604020202020204" pitchFamily="34" charset="0"/>
              </a:rPr>
              <a:t>s</a:t>
            </a:r>
            <a:r>
              <a:rPr lang="fr-BE" sz="1600" b="1" i="0" dirty="0">
                <a:solidFill>
                  <a:srgbClr val="212529"/>
                </a:solidFill>
                <a:effectLst/>
                <a:latin typeface="Arial" panose="020B0604020202020204" pitchFamily="34" charset="0"/>
                <a:cs typeface="Arial" panose="020B0604020202020204" pitchFamily="34" charset="0"/>
              </a:rPr>
              <a:t>ector </a:t>
            </a:r>
            <a:r>
              <a:rPr lang="fr-BE" sz="1600" b="1" dirty="0">
                <a:solidFill>
                  <a:srgbClr val="212529"/>
                </a:solidFill>
                <a:latin typeface="Arial" panose="020B0604020202020204" pitchFamily="34" charset="0"/>
                <a:cs typeface="Arial" panose="020B0604020202020204" pitchFamily="34" charset="0"/>
              </a:rPr>
              <a:t>d</a:t>
            </a:r>
            <a:r>
              <a:rPr lang="fr-BE" sz="1600" b="1" i="0" dirty="0">
                <a:solidFill>
                  <a:srgbClr val="212529"/>
                </a:solidFill>
                <a:effectLst/>
                <a:latin typeface="Arial" panose="020B0604020202020204" pitchFamily="34" charset="0"/>
                <a:cs typeface="Arial" panose="020B0604020202020204" pitchFamily="34" charset="0"/>
              </a:rPr>
              <a:t>ecarbonisation </a:t>
            </a:r>
            <a:r>
              <a:rPr lang="fr-BE" sz="1600" b="1" dirty="0">
                <a:solidFill>
                  <a:srgbClr val="212529"/>
                </a:solidFill>
                <a:latin typeface="Arial" panose="020B0604020202020204" pitchFamily="34" charset="0"/>
                <a:cs typeface="Arial" panose="020B0604020202020204" pitchFamily="34" charset="0"/>
              </a:rPr>
              <a:t>s</a:t>
            </a:r>
            <a:r>
              <a:rPr lang="fr-BE" sz="1600" b="1" i="0" dirty="0">
                <a:solidFill>
                  <a:srgbClr val="212529"/>
                </a:solidFill>
                <a:effectLst/>
                <a:latin typeface="Arial" panose="020B0604020202020204" pitchFamily="34" charset="0"/>
                <a:cs typeface="Arial" panose="020B0604020202020204" pitchFamily="34" charset="0"/>
              </a:rPr>
              <a:t>trategies</a:t>
            </a:r>
            <a:r>
              <a:rPr lang="fr-BE" sz="1600" b="0" i="0" dirty="0">
                <a:solidFill>
                  <a:srgbClr val="212529"/>
                </a:solidFill>
                <a:effectLst/>
                <a:latin typeface="Arial" panose="020B0604020202020204" pitchFamily="34" charset="0"/>
                <a:cs typeface="Arial" panose="020B0604020202020204" pitchFamily="34" charset="0"/>
              </a:rPr>
              <a:t>. </a:t>
            </a:r>
            <a:r>
              <a:rPr lang="fr-BE" sz="1600" b="0" i="1" dirty="0">
                <a:solidFill>
                  <a:srgbClr val="212529"/>
                </a:solidFill>
                <a:effectLst/>
                <a:latin typeface="Arial" panose="020B0604020202020204" pitchFamily="34" charset="0"/>
                <a:cs typeface="Arial" panose="020B0604020202020204" pitchFamily="34" charset="0"/>
              </a:rPr>
              <a:t>Electric Power Systems Research</a:t>
            </a:r>
            <a:r>
              <a:rPr lang="fr-BE" sz="1600" b="0" i="0" dirty="0">
                <a:solidFill>
                  <a:srgbClr val="212529"/>
                </a:solidFill>
                <a:effectLst/>
                <a:latin typeface="Arial" panose="020B0604020202020204" pitchFamily="34" charset="0"/>
                <a:cs typeface="Arial" panose="020B0604020202020204" pitchFamily="34" charset="0"/>
              </a:rPr>
              <a:t>, 180. </a:t>
            </a:r>
            <a:r>
              <a:rPr lang="fr-BE" sz="1600" b="0" i="0" dirty="0">
                <a:solidFill>
                  <a:srgbClr val="212529"/>
                </a:solidFill>
                <a:effectLst/>
                <a:latin typeface="Arial" panose="020B0604020202020204" pitchFamily="34" charset="0"/>
                <a:cs typeface="Arial" panose="020B0604020202020204" pitchFamily="34" charset="0"/>
                <a:hlinkClick r:id="rId6"/>
              </a:rPr>
              <a:t>https://hdl.handle.net/2268/235110</a:t>
            </a:r>
            <a:endParaRPr lang="fr-BE" sz="1600" dirty="0">
              <a:solidFill>
                <a:srgbClr val="212529"/>
              </a:solidFill>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sp>
        <p:nvSpPr>
          <p:cNvPr id="9" name="Espace réservé du numéro de diapositive 1">
            <a:extLst>
              <a:ext uri="{FF2B5EF4-FFF2-40B4-BE49-F238E27FC236}">
                <a16:creationId xmlns:a16="http://schemas.microsoft.com/office/drawing/2014/main" id="{3E8FEC43-C51A-FE53-CDE7-8A515A320414}"/>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69</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388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ZoneTexte 11">
                <a:extLst>
                  <a:ext uri="{FF2B5EF4-FFF2-40B4-BE49-F238E27FC236}">
                    <a16:creationId xmlns:a16="http://schemas.microsoft.com/office/drawing/2014/main" id="{72A42035-7F30-CAB1-EB81-2642D517A683}"/>
                  </a:ext>
                </a:extLst>
              </p:cNvPr>
              <p:cNvSpPr txBox="1"/>
              <p:nvPr/>
            </p:nvSpPr>
            <p:spPr>
              <a:xfrm>
                <a:off x="413047" y="1351588"/>
                <a:ext cx="11189018" cy="1107996"/>
              </a:xfrm>
              <a:prstGeom prst="rect">
                <a:avLst/>
              </a:prstGeom>
              <a:noFill/>
            </p:spPr>
            <p:txBody>
              <a:bodyPr wrap="square">
                <a:spAutoFit/>
              </a:bodyPr>
              <a:lstStyle/>
              <a:p>
                <a:pPr algn="just"/>
                <a:r>
                  <a:rPr lang="en-US" sz="2200" dirty="0" smtClean="0">
                    <a:latin typeface="Arial" panose="020B0604020202020204" pitchFamily="34" charset="0"/>
                    <a:cs typeface="Arial" panose="020B0604020202020204" pitchFamily="34" charset="0"/>
                  </a:rPr>
                  <a:t>A policy is an object that, at the beginning of each </a:t>
                </a:r>
                <a:r>
                  <a:rPr lang="en-US" sz="2200" b="1" dirty="0">
                    <a:latin typeface="Arial" panose="020B0604020202020204" pitchFamily="34" charset="0"/>
                    <a:cs typeface="Arial" panose="020B0604020202020204" pitchFamily="34" charset="0"/>
                  </a:rPr>
                  <a:t>market period </a:t>
                </a:r>
                <a14:m>
                  <m:oMath xmlns:m="http://schemas.openxmlformats.org/officeDocument/2006/math">
                    <m:r>
                      <a:rPr lang="en-US" sz="2200" b="1" i="1" dirty="0" smtClean="0">
                        <a:latin typeface="Cambria Math" panose="02040503050406030204" pitchFamily="18" charset="0"/>
                        <a:cs typeface="Arial" panose="020B0604020202020204" pitchFamily="34" charset="0"/>
                      </a:rPr>
                      <m:t>𝒕</m:t>
                    </m:r>
                    <m:r>
                      <a:rPr lang="en-US" sz="2200" b="1" dirty="0">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2200" b="1" i="1" dirty="0" smtClean="0">
                            <a:latin typeface="Cambria Math" panose="02040503050406030204" pitchFamily="18" charset="0"/>
                            <a:ea typeface="Cambria Math" panose="02040503050406030204" pitchFamily="18" charset="0"/>
                            <a:cs typeface="Arial" panose="020B0604020202020204" pitchFamily="34" charset="0"/>
                          </a:rPr>
                        </m:ctrlPr>
                      </m:dPr>
                      <m:e>
                        <m:r>
                          <a:rPr lang="fr-BE" sz="2200" b="1" i="1" dirty="0" smtClean="0">
                            <a:latin typeface="Cambria Math" panose="02040503050406030204" pitchFamily="18" charset="0"/>
                            <a:ea typeface="Cambria Math" panose="02040503050406030204" pitchFamily="18" charset="0"/>
                            <a:cs typeface="Arial" panose="020B0604020202020204" pitchFamily="34" charset="0"/>
                          </a:rPr>
                          <m:t>𝟎</m:t>
                        </m:r>
                        <m:r>
                          <a:rPr lang="fr-BE" sz="2200" b="1" i="1" dirty="0" smtClean="0">
                            <a:latin typeface="Cambria Math" panose="02040503050406030204" pitchFamily="18" charset="0"/>
                            <a:ea typeface="Cambria Math" panose="02040503050406030204" pitchFamily="18" charset="0"/>
                            <a:cs typeface="Arial" panose="020B0604020202020204" pitchFamily="34" charset="0"/>
                          </a:rPr>
                          <m:t>, </m:t>
                        </m:r>
                        <m:r>
                          <a:rPr lang="fr-BE" sz="2200" b="1" i="1" dirty="0" smtClean="0">
                            <a:latin typeface="Cambria Math" panose="02040503050406030204" pitchFamily="18" charset="0"/>
                            <a:ea typeface="Cambria Math" panose="02040503050406030204" pitchFamily="18" charset="0"/>
                            <a:cs typeface="Arial" panose="020B0604020202020204" pitchFamily="34" charset="0"/>
                          </a:rPr>
                          <m:t>𝟏</m:t>
                        </m:r>
                        <m:r>
                          <a:rPr lang="fr-BE" sz="2200" b="1" i="1" dirty="0" smtClean="0">
                            <a:latin typeface="Cambria Math" panose="02040503050406030204" pitchFamily="18" charset="0"/>
                            <a:ea typeface="Cambria Math" panose="02040503050406030204" pitchFamily="18" charset="0"/>
                            <a:cs typeface="Arial" panose="020B0604020202020204" pitchFamily="34" charset="0"/>
                          </a:rPr>
                          <m:t>,…,</m:t>
                        </m:r>
                        <m:r>
                          <a:rPr lang="fr-BE" sz="2200" b="1" i="1" dirty="0" smtClean="0">
                            <a:latin typeface="Cambria Math" panose="02040503050406030204" pitchFamily="18" charset="0"/>
                            <a:ea typeface="Cambria Math" panose="02040503050406030204" pitchFamily="18" charset="0"/>
                            <a:cs typeface="Arial" panose="020B0604020202020204" pitchFamily="34" charset="0"/>
                          </a:rPr>
                          <m:t>𝑻</m:t>
                        </m:r>
                        <m:r>
                          <a:rPr lang="fr-BE" sz="2200" b="1" i="1" dirty="0" smtClean="0">
                            <a:latin typeface="Cambria Math" panose="02040503050406030204" pitchFamily="18" charset="0"/>
                            <a:ea typeface="Cambria Math" panose="02040503050406030204" pitchFamily="18" charset="0"/>
                            <a:cs typeface="Arial" panose="020B0604020202020204" pitchFamily="34" charset="0"/>
                          </a:rPr>
                          <m:t>−</m:t>
                        </m:r>
                        <m:r>
                          <a:rPr lang="fr-BE" sz="2200" b="1" i="1" dirty="0" smtClean="0">
                            <a:latin typeface="Cambria Math" panose="02040503050406030204" pitchFamily="18" charset="0"/>
                            <a:ea typeface="Cambria Math" panose="02040503050406030204" pitchFamily="18" charset="0"/>
                            <a:cs typeface="Arial" panose="020B0604020202020204" pitchFamily="34" charset="0"/>
                          </a:rPr>
                          <m:t>𝟏</m:t>
                        </m:r>
                      </m:e>
                    </m:d>
                  </m:oMath>
                </a14:m>
                <a:r>
                  <a:rPr lang="en-US" sz="2200" dirty="0">
                    <a:latin typeface="Arial" panose="020B0604020202020204" pitchFamily="34" charset="0"/>
                    <a:cs typeface="Arial" panose="020B0604020202020204" pitchFamily="34" charset="0"/>
                  </a:rPr>
                  <a:t> within the optimisation horizon </a:t>
                </a:r>
                <a14:m>
                  <m:oMath xmlns:m="http://schemas.openxmlformats.org/officeDocument/2006/math">
                    <m:r>
                      <a:rPr lang="fr-BE" sz="2200" b="1" i="1" dirty="0">
                        <a:latin typeface="Cambria Math" panose="02040503050406030204" pitchFamily="18" charset="0"/>
                        <a:ea typeface="Cambria Math" panose="02040503050406030204" pitchFamily="18" charset="0"/>
                        <a:cs typeface="Arial" panose="020B0604020202020204" pitchFamily="34" charset="0"/>
                      </a:rPr>
                      <m:t>𝑻</m:t>
                    </m:r>
                  </m:oMath>
                </a14:m>
                <a:r>
                  <a:rPr lang="en-US" sz="2200" dirty="0">
                    <a:latin typeface="Arial" panose="020B0604020202020204" pitchFamily="34" charset="0"/>
                    <a:cs typeface="Arial" panose="020B0604020202020204" pitchFamily="34" charset="0"/>
                  </a:rPr>
                  <a:t>, selects an </a:t>
                </a:r>
                <a:r>
                  <a:rPr lang="en-US" sz="2200" b="1" dirty="0">
                    <a:latin typeface="Arial" panose="020B0604020202020204" pitchFamily="34" charset="0"/>
                    <a:cs typeface="Arial" panose="020B0604020202020204" pitchFamily="34" charset="0"/>
                  </a:rPr>
                  <a:t>action </a:t>
                </a:r>
                <a14:m>
                  <m:oMath xmlns:m="http://schemas.openxmlformats.org/officeDocument/2006/math">
                    <m:sSub>
                      <m:sSubPr>
                        <m:ctrlPr>
                          <a:rPr lang="en-US" sz="2200" b="1" i="1">
                            <a:latin typeface="Cambria Math" panose="02040503050406030204" pitchFamily="18" charset="0"/>
                            <a:cs typeface="Arial" panose="020B0604020202020204" pitchFamily="34" charset="0"/>
                          </a:rPr>
                        </m:ctrlPr>
                      </m:sSubPr>
                      <m:e>
                        <m:r>
                          <a:rPr lang="fr-BE" sz="2200" b="1" i="1">
                            <a:latin typeface="Cambria Math" panose="02040503050406030204" pitchFamily="18" charset="0"/>
                            <a:cs typeface="Arial" panose="020B0604020202020204" pitchFamily="34" charset="0"/>
                          </a:rPr>
                          <m:t>𝒖</m:t>
                        </m:r>
                      </m:e>
                      <m:sub>
                        <m:r>
                          <a:rPr lang="fr-BE" sz="2200" b="1" i="1">
                            <a:latin typeface="Cambria Math" panose="02040503050406030204" pitchFamily="18" charset="0"/>
                            <a:cs typeface="Arial" panose="020B0604020202020204" pitchFamily="34" charset="0"/>
                          </a:rPr>
                          <m:t>𝒕</m:t>
                        </m:r>
                      </m:sub>
                    </m:sSub>
                  </m:oMath>
                </a14:m>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from the </a:t>
                </a:r>
                <a:r>
                  <a:rPr lang="en-US" sz="2200" b="1" dirty="0">
                    <a:latin typeface="Arial" panose="020B0604020202020204" pitchFamily="34" charset="0"/>
                    <a:cs typeface="Arial" panose="020B0604020202020204" pitchFamily="34" charset="0"/>
                  </a:rPr>
                  <a:t>action space </a:t>
                </a:r>
                <a14:m>
                  <m:oMath xmlns:m="http://schemas.openxmlformats.org/officeDocument/2006/math">
                    <m:r>
                      <a:rPr lang="fr-BE" sz="2200" b="1" i="1">
                        <a:latin typeface="Cambria Math" panose="02040503050406030204" pitchFamily="18" charset="0"/>
                      </a:rPr>
                      <m:t>𝓤</m:t>
                    </m:r>
                  </m:oMath>
                </a14:m>
                <a:r>
                  <a:rPr lang="en-US" sz="2200" dirty="0">
                    <a:latin typeface="Arial" panose="020B0604020202020204" pitchFamily="34" charset="0"/>
                    <a:cs typeface="Arial" panose="020B0604020202020204" pitchFamily="34" charset="0"/>
                  </a:rPr>
                  <a:t>, based on </a:t>
                </a:r>
                <a:r>
                  <a:rPr lang="en-US" sz="2200" b="1" dirty="0">
                    <a:latin typeface="Arial" panose="020B0604020202020204" pitchFamily="34" charset="0"/>
                    <a:cs typeface="Arial" panose="020B0604020202020204" pitchFamily="34" charset="0"/>
                  </a:rPr>
                  <a:t>a piece of information</a:t>
                </a:r>
                <a:r>
                  <a:rPr lang="en-US" sz="2200" dirty="0">
                    <a:latin typeface="Arial" panose="020B0604020202020204" pitchFamily="34" charset="0"/>
                    <a:cs typeface="Arial" panose="020B0604020202020204" pitchFamily="34" charset="0"/>
                  </a:rPr>
                  <a:t> </a:t>
                </a:r>
                <a14:m>
                  <m:oMath xmlns:m="http://schemas.openxmlformats.org/officeDocument/2006/math">
                    <m:sSub>
                      <m:sSubPr>
                        <m:ctrlPr>
                          <a:rPr lang="en-US" sz="2200" b="1" i="1">
                            <a:latin typeface="Cambria Math" panose="02040503050406030204" pitchFamily="18" charset="0"/>
                            <a:cs typeface="Arial" panose="020B0604020202020204" pitchFamily="34" charset="0"/>
                          </a:rPr>
                        </m:ctrlPr>
                      </m:sSubPr>
                      <m:e>
                        <m:r>
                          <a:rPr lang="fr-BE" sz="2200" b="1" i="1">
                            <a:latin typeface="Cambria Math" panose="02040503050406030204" pitchFamily="18" charset="0"/>
                            <a:cs typeface="Arial" panose="020B0604020202020204" pitchFamily="34" charset="0"/>
                          </a:rPr>
                          <m:t>𝒊</m:t>
                        </m:r>
                      </m:e>
                      <m:sub>
                        <m:r>
                          <a:rPr lang="fr-BE" sz="2200" b="1" i="1">
                            <a:latin typeface="Cambria Math" panose="02040503050406030204" pitchFamily="18" charset="0"/>
                            <a:cs typeface="Arial" panose="020B0604020202020204" pitchFamily="34" charset="0"/>
                          </a:rPr>
                          <m:t>𝒕</m:t>
                        </m:r>
                      </m:sub>
                    </m:sSub>
                  </m:oMath>
                </a14:m>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from the set of </a:t>
                </a:r>
                <a:r>
                  <a:rPr lang="en-US" sz="2200" b="1" dirty="0">
                    <a:latin typeface="Arial" panose="020B0604020202020204" pitchFamily="34" charset="0"/>
                    <a:cs typeface="Arial" panose="020B0604020202020204" pitchFamily="34" charset="0"/>
                  </a:rPr>
                  <a:t>available information </a:t>
                </a:r>
                <a14:m>
                  <m:oMath xmlns:m="http://schemas.openxmlformats.org/officeDocument/2006/math">
                    <m:r>
                      <a:rPr lang="fr-BE" sz="2200" b="1" i="1">
                        <a:latin typeface="Cambria Math" panose="02040503050406030204" pitchFamily="18" charset="0"/>
                      </a:rPr>
                      <m:t>𝓘</m:t>
                    </m:r>
                  </m:oMath>
                </a14:m>
                <a:r>
                  <a:rPr lang="fr-BE" sz="2200" dirty="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mc:Choice>
        <mc:Fallback>
          <p:sp>
            <p:nvSpPr>
              <p:cNvPr id="12" name="ZoneTexte 11">
                <a:extLst>
                  <a:ext uri="{FF2B5EF4-FFF2-40B4-BE49-F238E27FC236}">
                    <a16:creationId xmlns:a16="http://schemas.microsoft.com/office/drawing/2014/main" id="{72A42035-7F30-CAB1-EB81-2642D517A683}"/>
                  </a:ext>
                </a:extLst>
              </p:cNvPr>
              <p:cNvSpPr txBox="1">
                <a:spLocks noRot="1" noChangeAspect="1" noMove="1" noResize="1" noEditPoints="1" noAdjustHandles="1" noChangeArrowheads="1" noChangeShapeType="1" noTextEdit="1"/>
              </p:cNvSpPr>
              <p:nvPr/>
            </p:nvSpPr>
            <p:spPr>
              <a:xfrm>
                <a:off x="413047" y="1351588"/>
                <a:ext cx="11189018" cy="1107996"/>
              </a:xfrm>
              <a:prstGeom prst="rect">
                <a:avLst/>
              </a:prstGeom>
              <a:blipFill>
                <a:blip r:embed="rId2"/>
                <a:stretch>
                  <a:fillRect l="-708" t="-3315" r="-708" b="-11050"/>
                </a:stretch>
              </a:blipFill>
            </p:spPr>
            <p:txBody>
              <a:bodyPr/>
              <a:lstStyle/>
              <a:p>
                <a:r>
                  <a:rPr lang="en-US">
                    <a:noFill/>
                  </a:rPr>
                  <a:t> </a:t>
                </a:r>
              </a:p>
            </p:txBody>
          </p:sp>
        </mc:Fallback>
      </mc:AlternateContent>
      <p:sp>
        <p:nvSpPr>
          <p:cNvPr id="5" name="ZoneTexte 4">
            <a:extLst>
              <a:ext uri="{FF2B5EF4-FFF2-40B4-BE49-F238E27FC236}">
                <a16:creationId xmlns:a16="http://schemas.microsoft.com/office/drawing/2014/main" id="{4CDDE745-A3B0-83DD-23BA-AEEC7503A5FA}"/>
              </a:ext>
            </a:extLst>
          </p:cNvPr>
          <p:cNvSpPr txBox="1"/>
          <p:nvPr/>
        </p:nvSpPr>
        <p:spPr>
          <a:xfrm>
            <a:off x="413047" y="403979"/>
            <a:ext cx="11474153" cy="523220"/>
          </a:xfrm>
          <a:prstGeom prst="rect">
            <a:avLst/>
          </a:prstGeom>
          <a:noFill/>
        </p:spPr>
        <p:txBody>
          <a:bodyPr wrap="square">
            <a:spAutoFit/>
          </a:bodyPr>
          <a:lstStyle/>
          <a:p>
            <a:r>
              <a:rPr lang="fr-BE" sz="2800" b="1" dirty="0">
                <a:latin typeface="Arial" panose="020B0604020202020204" pitchFamily="34" charset="0"/>
                <a:cs typeface="Arial" panose="020B0604020202020204" pitchFamily="34" charset="0"/>
              </a:rPr>
              <a:t>How to compute an optimal microgrid control policy (1/2)</a:t>
            </a:r>
          </a:p>
        </p:txBody>
      </p:sp>
      <p:sp>
        <p:nvSpPr>
          <p:cNvPr id="6" name="Espace réservé du numéro de diapositive 1">
            <a:extLst>
              <a:ext uri="{FF2B5EF4-FFF2-40B4-BE49-F238E27FC236}">
                <a16:creationId xmlns:a16="http://schemas.microsoft.com/office/drawing/2014/main" id="{FE1D42F3-1680-0A43-4CDC-A0000E84B313}"/>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7</a:t>
            </a:fld>
            <a:endParaRPr lang="en-GB" dirty="0">
              <a:solidFill>
                <a:schemeClr val="tx1"/>
              </a:solidFill>
              <a:latin typeface="Arial" panose="020B0604020202020204" pitchFamily="34" charset="0"/>
              <a:cs typeface="Arial" panose="020B0604020202020204" pitchFamily="34" charset="0"/>
            </a:endParaRPr>
          </a:p>
        </p:txBody>
      </p:sp>
      <p:grpSp>
        <p:nvGrpSpPr>
          <p:cNvPr id="22" name="Groupe 21">
            <a:extLst>
              <a:ext uri="{FF2B5EF4-FFF2-40B4-BE49-F238E27FC236}">
                <a16:creationId xmlns:a16="http://schemas.microsoft.com/office/drawing/2014/main" id="{2413E136-C473-AD17-96B4-7B9D77A7759E}"/>
              </a:ext>
            </a:extLst>
          </p:cNvPr>
          <p:cNvGrpSpPr/>
          <p:nvPr/>
        </p:nvGrpSpPr>
        <p:grpSpPr>
          <a:xfrm>
            <a:off x="1908175" y="3130459"/>
            <a:ext cx="8375650" cy="2535915"/>
            <a:chOff x="1908175" y="3169920"/>
            <a:chExt cx="8375650" cy="2535915"/>
          </a:xfrm>
        </p:grpSpPr>
        <p:pic>
          <p:nvPicPr>
            <p:cNvPr id="13" name="Image 12">
              <a:extLst>
                <a:ext uri="{FF2B5EF4-FFF2-40B4-BE49-F238E27FC236}">
                  <a16:creationId xmlns:a16="http://schemas.microsoft.com/office/drawing/2014/main" id="{01C46F2C-29DF-589B-B0A8-D7CD144E08A5}"/>
                </a:ext>
              </a:extLst>
            </p:cNvPr>
            <p:cNvPicPr>
              <a:picLocks noChangeAspect="1"/>
            </p:cNvPicPr>
            <p:nvPr/>
          </p:nvPicPr>
          <p:blipFill rotWithShape="1">
            <a:blip r:embed="rId3">
              <a:extLst>
                <a:ext uri="{28A0092B-C50C-407E-A947-70E740481C1C}">
                  <a14:useLocalDpi xmlns:a14="http://schemas.microsoft.com/office/drawing/2010/main" val="0"/>
                </a:ext>
              </a:extLst>
            </a:blip>
            <a:srcRect l="636" t="30602" r="2500" b="54679"/>
            <a:stretch/>
          </p:blipFill>
          <p:spPr>
            <a:xfrm>
              <a:off x="2486833" y="4772015"/>
              <a:ext cx="7218331" cy="617021"/>
            </a:xfrm>
            <a:prstGeom prst="rect">
              <a:avLst/>
            </a:prstGeom>
          </p:spPr>
        </p:pic>
        <p:sp>
          <p:nvSpPr>
            <p:cNvPr id="14" name="Rectangle 13">
              <a:extLst>
                <a:ext uri="{FF2B5EF4-FFF2-40B4-BE49-F238E27FC236}">
                  <a16:creationId xmlns:a16="http://schemas.microsoft.com/office/drawing/2014/main" id="{9666B857-94B8-53F1-AEB9-6C4FCE56597C}"/>
                </a:ext>
              </a:extLst>
            </p:cNvPr>
            <p:cNvSpPr/>
            <p:nvPr/>
          </p:nvSpPr>
          <p:spPr>
            <a:xfrm>
              <a:off x="1908175" y="3169920"/>
              <a:ext cx="8375650" cy="2535915"/>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537" dirty="0"/>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BEECB829-3097-29A5-F3BA-F304BBD76F80}"/>
                    </a:ext>
                  </a:extLst>
                </p:cNvPr>
                <p:cNvSpPr txBox="1"/>
                <p:nvPr/>
              </p:nvSpPr>
              <p:spPr>
                <a:xfrm>
                  <a:off x="3047998" y="3358209"/>
                  <a:ext cx="6096000" cy="369332"/>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Representation of </a:t>
                  </a:r>
                  <a14:m>
                    <m:oMath xmlns:m="http://schemas.openxmlformats.org/officeDocument/2006/math">
                      <m:r>
                        <a:rPr lang="en-US" sz="1800" b="0" i="1" dirty="0" smtClean="0">
                          <a:latin typeface="Cambria Math" panose="02040503050406030204" pitchFamily="18" charset="0"/>
                          <a:cs typeface="Arial" panose="020B0604020202020204" pitchFamily="34" charset="0"/>
                        </a:rPr>
                        <m:t>𝑡</m:t>
                      </m:r>
                    </m:oMath>
                  </a14:m>
                  <a:r>
                    <a:rPr lang="en-US" dirty="0">
                      <a:latin typeface="Arial" panose="020B0604020202020204" pitchFamily="34" charset="0"/>
                      <a:cs typeface="Arial" panose="020B0604020202020204" pitchFamily="34" charset="0"/>
                    </a:rPr>
                    <a:t> within the time horizon </a:t>
                  </a:r>
                  <a14:m>
                    <m:oMath xmlns:m="http://schemas.openxmlformats.org/officeDocument/2006/math">
                      <m:r>
                        <a:rPr lang="fr-BE" b="0" i="1" dirty="0">
                          <a:latin typeface="Cambria Math" panose="02040503050406030204" pitchFamily="18" charset="0"/>
                          <a:ea typeface="Cambria Math" panose="02040503050406030204" pitchFamily="18" charset="0"/>
                          <a:cs typeface="Arial" panose="020B0604020202020204" pitchFamily="34" charset="0"/>
                        </a:rPr>
                        <m:t>𝑇</m:t>
                      </m:r>
                    </m:oMath>
                  </a14:m>
                  <a:r>
                    <a:rPr lang="en-US" dirty="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mc:Choice>
          <mc:Fallback xmlns="">
            <p:sp>
              <p:nvSpPr>
                <p:cNvPr id="11" name="ZoneTexte 10">
                  <a:extLst>
                    <a:ext uri="{FF2B5EF4-FFF2-40B4-BE49-F238E27FC236}">
                      <a16:creationId xmlns:a16="http://schemas.microsoft.com/office/drawing/2014/main" id="{BEECB829-3097-29A5-F3BA-F304BBD76F80}"/>
                    </a:ext>
                  </a:extLst>
                </p:cNvPr>
                <p:cNvSpPr txBox="1">
                  <a:spLocks noRot="1" noChangeAspect="1" noMove="1" noResize="1" noEditPoints="1" noAdjustHandles="1" noChangeArrowheads="1" noChangeShapeType="1" noTextEdit="1"/>
                </p:cNvSpPr>
                <p:nvPr/>
              </p:nvSpPr>
              <p:spPr>
                <a:xfrm>
                  <a:off x="3047998" y="3358209"/>
                  <a:ext cx="6096000" cy="369332"/>
                </a:xfrm>
                <a:prstGeom prst="rect">
                  <a:avLst/>
                </a:prstGeom>
                <a:blipFill>
                  <a:blip r:embed="rId5"/>
                  <a:stretch>
                    <a:fillRect t="-8197" b="-24590"/>
                  </a:stretch>
                </a:blipFill>
              </p:spPr>
              <p:txBody>
                <a:bodyPr/>
                <a:lstStyle/>
                <a:p>
                  <a:r>
                    <a:rPr lang="en-GB">
                      <a:noFill/>
                    </a:rPr>
                    <a:t> </a:t>
                  </a:r>
                </a:p>
              </p:txBody>
            </p:sp>
          </mc:Fallback>
        </mc:AlternateContent>
        <p:sp>
          <p:nvSpPr>
            <p:cNvPr id="15" name="Rectangle 14">
              <a:extLst>
                <a:ext uri="{FF2B5EF4-FFF2-40B4-BE49-F238E27FC236}">
                  <a16:creationId xmlns:a16="http://schemas.microsoft.com/office/drawing/2014/main" id="{2A05D840-BE99-7653-C7D8-52B107A5BD21}"/>
                </a:ext>
              </a:extLst>
            </p:cNvPr>
            <p:cNvSpPr/>
            <p:nvPr/>
          </p:nvSpPr>
          <p:spPr>
            <a:xfrm>
              <a:off x="2451652" y="5101671"/>
              <a:ext cx="571262" cy="3017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Image 15">
              <a:extLst>
                <a:ext uri="{FF2B5EF4-FFF2-40B4-BE49-F238E27FC236}">
                  <a16:creationId xmlns:a16="http://schemas.microsoft.com/office/drawing/2014/main" id="{AF78545E-BD22-5A13-48F3-824289D27D77}"/>
                </a:ext>
              </a:extLst>
            </p:cNvPr>
            <p:cNvPicPr>
              <a:picLocks noChangeAspect="1"/>
            </p:cNvPicPr>
            <p:nvPr/>
          </p:nvPicPr>
          <p:blipFill>
            <a:blip r:embed="rId6"/>
            <a:stretch>
              <a:fillRect/>
            </a:stretch>
          </p:blipFill>
          <p:spPr>
            <a:xfrm>
              <a:off x="2669023" y="5133475"/>
              <a:ext cx="152421" cy="295316"/>
            </a:xfrm>
            <a:prstGeom prst="rect">
              <a:avLst/>
            </a:prstGeom>
          </p:spPr>
        </p:pic>
        <p:sp>
          <p:nvSpPr>
            <p:cNvPr id="17" name="Accolade ouvrante 16">
              <a:extLst>
                <a:ext uri="{FF2B5EF4-FFF2-40B4-BE49-F238E27FC236}">
                  <a16:creationId xmlns:a16="http://schemas.microsoft.com/office/drawing/2014/main" id="{6C25EEAD-8587-5593-0DEE-990589C1F2E0}"/>
                </a:ext>
              </a:extLst>
            </p:cNvPr>
            <p:cNvSpPr/>
            <p:nvPr/>
          </p:nvSpPr>
          <p:spPr>
            <a:xfrm rot="5400000">
              <a:off x="2973830" y="4325844"/>
              <a:ext cx="145072" cy="618167"/>
            </a:xfrm>
            <a:prstGeom prst="leftBrace">
              <a:avLst>
                <a:gd name="adj1" fmla="val 56481"/>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18" name="ZoneTexte 17">
              <a:extLst>
                <a:ext uri="{FF2B5EF4-FFF2-40B4-BE49-F238E27FC236}">
                  <a16:creationId xmlns:a16="http://schemas.microsoft.com/office/drawing/2014/main" id="{7760F26A-490B-5936-952B-28D8CFEEC674}"/>
                </a:ext>
              </a:extLst>
            </p:cNvPr>
            <p:cNvSpPr txBox="1"/>
            <p:nvPr/>
          </p:nvSpPr>
          <p:spPr>
            <a:xfrm>
              <a:off x="2157322" y="3954910"/>
              <a:ext cx="1778088" cy="523220"/>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15 min (duration of a market period)</a:t>
              </a:r>
            </a:p>
          </p:txBody>
        </p:sp>
        <p:sp>
          <p:nvSpPr>
            <p:cNvPr id="19" name="Rectangle 18">
              <a:extLst>
                <a:ext uri="{FF2B5EF4-FFF2-40B4-BE49-F238E27FC236}">
                  <a16:creationId xmlns:a16="http://schemas.microsoft.com/office/drawing/2014/main" id="{6FAA1D1E-5EC0-66C1-A5EB-FA720413577C}"/>
                </a:ext>
              </a:extLst>
            </p:cNvPr>
            <p:cNvSpPr/>
            <p:nvPr/>
          </p:nvSpPr>
          <p:spPr>
            <a:xfrm>
              <a:off x="8320423" y="5140324"/>
              <a:ext cx="990579" cy="3017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Image 20">
              <a:extLst>
                <a:ext uri="{FF2B5EF4-FFF2-40B4-BE49-F238E27FC236}">
                  <a16:creationId xmlns:a16="http://schemas.microsoft.com/office/drawing/2014/main" id="{4E0C7320-1A67-393F-8302-A5C259F3FFD8}"/>
                </a:ext>
              </a:extLst>
            </p:cNvPr>
            <p:cNvPicPr>
              <a:picLocks noChangeAspect="1"/>
            </p:cNvPicPr>
            <p:nvPr/>
          </p:nvPicPr>
          <p:blipFill>
            <a:blip r:embed="rId7"/>
            <a:stretch>
              <a:fillRect/>
            </a:stretch>
          </p:blipFill>
          <p:spPr>
            <a:xfrm>
              <a:off x="8344276" y="5124422"/>
              <a:ext cx="541032" cy="255894"/>
            </a:xfrm>
            <a:prstGeom prst="rect">
              <a:avLst/>
            </a:prstGeom>
          </p:spPr>
        </p:pic>
      </p:grpSp>
    </p:spTree>
    <p:extLst>
      <p:ext uri="{BB962C8B-B14F-4D97-AF65-F5344CB8AC3E}">
        <p14:creationId xmlns:p14="http://schemas.microsoft.com/office/powerpoint/2010/main" val="3542226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ZoneTexte 4">
                <a:extLst>
                  <a:ext uri="{FF2B5EF4-FFF2-40B4-BE49-F238E27FC236}">
                    <a16:creationId xmlns:a16="http://schemas.microsoft.com/office/drawing/2014/main" id="{E06ACC23-9BA4-864E-0E67-D01AFA731155}"/>
                  </a:ext>
                </a:extLst>
              </p:cNvPr>
              <p:cNvSpPr txBox="1"/>
              <p:nvPr/>
            </p:nvSpPr>
            <p:spPr>
              <a:xfrm>
                <a:off x="413047" y="1130021"/>
                <a:ext cx="11242659" cy="5509200"/>
              </a:xfrm>
              <a:prstGeom prst="rect">
                <a:avLst/>
              </a:prstGeom>
              <a:noFill/>
            </p:spPr>
            <p:txBody>
              <a:bodyPr wrap="square">
                <a:spAutoFit/>
              </a:bodyPr>
              <a:lstStyle/>
              <a:p>
                <a:pPr algn="just"/>
                <a:r>
                  <a:rPr lang="en-US" sz="2200" dirty="0" smtClean="0">
                    <a:latin typeface="Arial" panose="020B0604020202020204" pitchFamily="34" charset="0"/>
                    <a:cs typeface="Arial" panose="020B0604020202020204" pitchFamily="34" charset="0"/>
                  </a:rPr>
                  <a:t>In our context, </a:t>
                </a:r>
                <a:r>
                  <a:rPr lang="en-US" sz="2200" b="1" dirty="0">
                    <a:latin typeface="Arial" panose="020B0604020202020204" pitchFamily="34" charset="0"/>
                    <a:cs typeface="Arial" panose="020B0604020202020204" pitchFamily="34" charset="0"/>
                  </a:rPr>
                  <a:t>assuming linear behaviour for the battery dynamics</a:t>
                </a:r>
                <a:r>
                  <a:rPr lang="en-US" sz="2200" dirty="0">
                    <a:latin typeface="Arial" panose="020B0604020202020204" pitchFamily="34" charset="0"/>
                    <a:cs typeface="Arial" panose="020B0604020202020204" pitchFamily="34" charset="0"/>
                  </a:rPr>
                  <a:t>, the energy cost minimisation problem for the microgrid can be approached as a linear programming problem. This problem involves determining an action </a:t>
                </a:r>
                <a14:m>
                  <m:oMath xmlns:m="http://schemas.openxmlformats.org/officeDocument/2006/math">
                    <m:sSub>
                      <m:sSubPr>
                        <m:ctrlPr>
                          <a:rPr lang="en-US" sz="2200" i="1" smtClean="0">
                            <a:latin typeface="Cambria Math" panose="02040503050406030204" pitchFamily="18" charset="0"/>
                            <a:cs typeface="Arial" panose="020B0604020202020204" pitchFamily="34" charset="0"/>
                          </a:rPr>
                        </m:ctrlPr>
                      </m:sSubPr>
                      <m:e>
                        <m:r>
                          <a:rPr lang="fr-BE" sz="2200" b="0" i="1" smtClean="0">
                            <a:latin typeface="Cambria Math" panose="02040503050406030204" pitchFamily="18" charset="0"/>
                            <a:cs typeface="Arial" panose="020B0604020202020204" pitchFamily="34" charset="0"/>
                          </a:rPr>
                          <m:t>𝑢</m:t>
                        </m:r>
                      </m:e>
                      <m:sub>
                        <m:r>
                          <a:rPr lang="fr-BE" sz="2200" b="0" i="1" smtClean="0">
                            <a:latin typeface="Cambria Math" panose="02040503050406030204" pitchFamily="18" charset="0"/>
                            <a:cs typeface="Arial" panose="020B0604020202020204" pitchFamily="34" charset="0"/>
                          </a:rPr>
                          <m:t>𝑡</m:t>
                        </m:r>
                      </m:sub>
                    </m:sSub>
                  </m:oMath>
                </a14:m>
                <a:r>
                  <a:rPr lang="en-US" sz="2200" dirty="0">
                    <a:latin typeface="Arial" panose="020B0604020202020204" pitchFamily="34" charset="0"/>
                    <a:cs typeface="Arial" panose="020B0604020202020204" pitchFamily="34" charset="0"/>
                  </a:rPr>
                  <a:t> </a:t>
                </a:r>
                <a14:m>
                  <m:oMath xmlns:m="http://schemas.openxmlformats.org/officeDocument/2006/math">
                    <m:r>
                      <a:rPr lang="en-US" sz="22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200" dirty="0">
                    <a:latin typeface="Arial" panose="020B0604020202020204" pitchFamily="34" charset="0"/>
                    <a:cs typeface="Arial" panose="020B0604020202020204" pitchFamily="34" charset="0"/>
                  </a:rPr>
                  <a:t> </a:t>
                </a:r>
                <a14:m>
                  <m:oMath xmlns:m="http://schemas.openxmlformats.org/officeDocument/2006/math">
                    <m:r>
                      <a:rPr lang="fr-BE" sz="2200" b="0" i="1">
                        <a:latin typeface="Cambria Math" panose="02040503050406030204" pitchFamily="18" charset="0"/>
                      </a:rPr>
                      <m:t>𝒰</m:t>
                    </m:r>
                  </m:oMath>
                </a14:m>
                <a:r>
                  <a:rPr lang="en-US" sz="2200" dirty="0">
                    <a:latin typeface="Arial" panose="020B0604020202020204" pitchFamily="34" charset="0"/>
                    <a:cs typeface="Arial" panose="020B0604020202020204" pitchFamily="34" charset="0"/>
                  </a:rPr>
                  <a:t> at each time step </a:t>
                </a:r>
                <a:endParaRPr lang="en-US" sz="2200" dirty="0" smtClean="0">
                  <a:latin typeface="Arial" panose="020B0604020202020204" pitchFamily="34" charset="0"/>
                  <a:cs typeface="Arial" panose="020B0604020202020204" pitchFamily="34" charset="0"/>
                </a:endParaRPr>
              </a:p>
              <a:p>
                <a:pPr algn="just"/>
                <a14:m>
                  <m:oMath xmlns:m="http://schemas.openxmlformats.org/officeDocument/2006/math">
                    <m:r>
                      <a:rPr lang="en-US" sz="2200" b="0" i="1" dirty="0">
                        <a:latin typeface="Cambria Math" panose="02040503050406030204" pitchFamily="18" charset="0"/>
                        <a:cs typeface="Arial" panose="020B0604020202020204" pitchFamily="34" charset="0"/>
                      </a:rPr>
                      <m:t>𝑡</m:t>
                    </m:r>
                  </m:oMath>
                </a14:m>
                <a:r>
                  <a:rPr lang="en-US" sz="2200" dirty="0">
                    <a:latin typeface="Arial" panose="020B0604020202020204" pitchFamily="34" charset="0"/>
                    <a:cs typeface="Arial" panose="020B0604020202020204" pitchFamily="34" charset="0"/>
                  </a:rPr>
                  <a:t> </a:t>
                </a:r>
                <a14:m>
                  <m:oMath xmlns:m="http://schemas.openxmlformats.org/officeDocument/2006/math">
                    <m:r>
                      <a:rPr lang="en-US" sz="22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200" dirty="0">
                    <a:latin typeface="Arial" panose="020B0604020202020204" pitchFamily="34" charset="0"/>
                    <a:cs typeface="Arial" panose="020B0604020202020204" pitchFamily="34" charset="0"/>
                  </a:rPr>
                  <a:t> </a:t>
                </a:r>
                <a14:m>
                  <m:oMath xmlns:m="http://schemas.openxmlformats.org/officeDocument/2006/math">
                    <m:d>
                      <m:dPr>
                        <m:begChr m:val="{"/>
                        <m:endChr m:val="}"/>
                        <m:ctrlPr>
                          <a:rPr lang="en-US" sz="2200" i="1" dirty="0">
                            <a:latin typeface="Cambria Math" panose="02040503050406030204" pitchFamily="18" charset="0"/>
                            <a:ea typeface="Cambria Math" panose="02040503050406030204" pitchFamily="18" charset="0"/>
                            <a:cs typeface="Arial" panose="020B0604020202020204" pitchFamily="34" charset="0"/>
                          </a:rPr>
                        </m:ctrlPr>
                      </m:dPr>
                      <m:e>
                        <m:r>
                          <a:rPr lang="fr-BE" sz="2200" b="0" i="1" dirty="0">
                            <a:latin typeface="Cambria Math" panose="02040503050406030204" pitchFamily="18" charset="0"/>
                            <a:ea typeface="Cambria Math" panose="02040503050406030204" pitchFamily="18" charset="0"/>
                            <a:cs typeface="Arial" panose="020B0604020202020204" pitchFamily="34" charset="0"/>
                          </a:rPr>
                          <m:t>0</m:t>
                        </m:r>
                        <m:r>
                          <a:rPr lang="fr-BE" sz="2200" b="0" i="1" dirty="0" smtClean="0">
                            <a:latin typeface="Cambria Math" panose="02040503050406030204" pitchFamily="18" charset="0"/>
                            <a:ea typeface="Cambria Math" panose="02040503050406030204" pitchFamily="18" charset="0"/>
                            <a:cs typeface="Arial" panose="020B0604020202020204" pitchFamily="34" charset="0"/>
                          </a:rPr>
                          <m:t>, 1,…, </m:t>
                        </m:r>
                        <m:r>
                          <a:rPr lang="fr-BE" sz="2200" b="0" i="1" dirty="0">
                            <a:latin typeface="Cambria Math" panose="02040503050406030204" pitchFamily="18" charset="0"/>
                            <a:ea typeface="Cambria Math" panose="02040503050406030204" pitchFamily="18" charset="0"/>
                            <a:cs typeface="Arial" panose="020B0604020202020204" pitchFamily="34" charset="0"/>
                          </a:rPr>
                          <m:t>𝑇</m:t>
                        </m:r>
                        <m:r>
                          <a:rPr lang="fr-BE" sz="2200" b="0" i="1" dirty="0">
                            <a:latin typeface="Cambria Math" panose="02040503050406030204" pitchFamily="18" charset="0"/>
                            <a:ea typeface="Cambria Math" panose="02040503050406030204" pitchFamily="18" charset="0"/>
                            <a:cs typeface="Arial" panose="020B0604020202020204" pitchFamily="34" charset="0"/>
                          </a:rPr>
                          <m:t>−1</m:t>
                        </m:r>
                      </m:e>
                    </m:d>
                  </m:oMath>
                </a14:m>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that sets the electrical power to charge (discharge) into (from) the battery. </a:t>
                </a:r>
              </a:p>
              <a:p>
                <a:pPr marL="0" indent="0" algn="just">
                  <a:buNone/>
                </a:pPr>
                <a:endParaRPr lang="en-US" sz="2200" dirty="0">
                  <a:latin typeface="Arial" panose="020B0604020202020204" pitchFamily="34" charset="0"/>
                  <a:cs typeface="Arial" panose="020B0604020202020204" pitchFamily="34" charset="0"/>
                </a:endParaRPr>
              </a:p>
              <a:p>
                <a:pPr marL="0" indent="0" algn="just">
                  <a:buNone/>
                </a:pPr>
                <a:endParaRPr lang="en-US" sz="2200" dirty="0">
                  <a:latin typeface="Arial" panose="020B0604020202020204" pitchFamily="34" charset="0"/>
                  <a:cs typeface="Arial" panose="020B0604020202020204" pitchFamily="34" charset="0"/>
                </a:endParaRPr>
              </a:p>
              <a:p>
                <a:pPr marL="0" indent="0" algn="just">
                  <a:buNone/>
                </a:pPr>
                <a:endParaRPr lang="en-US" sz="2200" dirty="0">
                  <a:latin typeface="Arial" panose="020B0604020202020204" pitchFamily="34" charset="0"/>
                  <a:cs typeface="Arial" panose="020B0604020202020204" pitchFamily="34" charset="0"/>
                </a:endParaRPr>
              </a:p>
              <a:p>
                <a:pPr marL="0" indent="0" algn="just">
                  <a:buNone/>
                </a:pPr>
                <a:endParaRPr lang="en-US" sz="2200" dirty="0">
                  <a:latin typeface="Arial" panose="020B0604020202020204" pitchFamily="34" charset="0"/>
                  <a:cs typeface="Arial" panose="020B0604020202020204" pitchFamily="34" charset="0"/>
                </a:endParaRPr>
              </a:p>
              <a:p>
                <a:pPr marL="0" indent="0" algn="just">
                  <a:buNone/>
                </a:pPr>
                <a:endParaRPr lang="en-US" sz="2200" dirty="0">
                  <a:latin typeface="Arial" panose="020B0604020202020204" pitchFamily="34" charset="0"/>
                  <a:cs typeface="Arial" panose="020B0604020202020204" pitchFamily="34" charset="0"/>
                </a:endParaRPr>
              </a:p>
              <a:p>
                <a:pPr marL="0" indent="0" algn="just">
                  <a:buNone/>
                </a:pPr>
                <a:endParaRPr lang="en-US" sz="2200" dirty="0">
                  <a:latin typeface="Arial" panose="020B0604020202020204" pitchFamily="34" charset="0"/>
                  <a:cs typeface="Arial" panose="020B0604020202020204" pitchFamily="34" charset="0"/>
                </a:endParaRPr>
              </a:p>
              <a:p>
                <a:pPr marL="0" indent="0" algn="just">
                  <a:buNone/>
                </a:pPr>
                <a:endParaRPr lang="en-US" sz="2200" dirty="0">
                  <a:latin typeface="Arial" panose="020B0604020202020204" pitchFamily="34" charset="0"/>
                  <a:cs typeface="Arial" panose="020B0604020202020204" pitchFamily="34" charset="0"/>
                </a:endParaRPr>
              </a:p>
              <a:p>
                <a:pPr marL="0" indent="0" algn="just">
                  <a:buNone/>
                </a:pPr>
                <a:endParaRPr lang="en-US" sz="2200" dirty="0">
                  <a:latin typeface="Arial" panose="020B0604020202020204" pitchFamily="34" charset="0"/>
                  <a:cs typeface="Arial" panose="020B0604020202020204" pitchFamily="34" charset="0"/>
                </a:endParaRPr>
              </a:p>
              <a:p>
                <a:pPr marL="0" indent="0" algn="just">
                  <a:buNone/>
                </a:pPr>
                <a:r>
                  <a:rPr lang="en-US" sz="2200" dirty="0">
                    <a:latin typeface="Arial" panose="020B0604020202020204" pitchFamily="34" charset="0"/>
                    <a:cs typeface="Arial" panose="020B0604020202020204" pitchFamily="34" charset="0"/>
                  </a:rPr>
                  <a:t>However, </a:t>
                </a:r>
                <a:r>
                  <a:rPr lang="en-US" sz="2200" b="1" dirty="0">
                    <a:latin typeface="Arial" panose="020B0604020202020204" pitchFamily="34" charset="0"/>
                    <a:cs typeface="Arial" panose="020B0604020202020204" pitchFamily="34" charset="0"/>
                  </a:rPr>
                  <a:t>if we want to be closer to reality, we need to model the non-linear short-term and long-term dynamics of the battery</a:t>
                </a:r>
                <a:r>
                  <a:rPr lang="en-US" sz="2200" dirty="0">
                    <a:latin typeface="Arial" panose="020B0604020202020204" pitchFamily="34" charset="0"/>
                    <a:cs typeface="Arial" panose="020B0604020202020204" pitchFamily="34" charset="0"/>
                  </a:rPr>
                  <a:t>. This includes factors such as losses that do not vary linearly with the power setting and battery aging.</a:t>
                </a:r>
              </a:p>
            </p:txBody>
          </p:sp>
        </mc:Choice>
        <mc:Fallback>
          <p:sp>
            <p:nvSpPr>
              <p:cNvPr id="5" name="ZoneTexte 4">
                <a:extLst>
                  <a:ext uri="{FF2B5EF4-FFF2-40B4-BE49-F238E27FC236}">
                    <a16:creationId xmlns:a16="http://schemas.microsoft.com/office/drawing/2014/main" id="{E06ACC23-9BA4-864E-0E67-D01AFA731155}"/>
                  </a:ext>
                </a:extLst>
              </p:cNvPr>
              <p:cNvSpPr txBox="1">
                <a:spLocks noRot="1" noChangeAspect="1" noMove="1" noResize="1" noEditPoints="1" noAdjustHandles="1" noChangeArrowheads="1" noChangeShapeType="1" noTextEdit="1"/>
              </p:cNvSpPr>
              <p:nvPr/>
            </p:nvSpPr>
            <p:spPr>
              <a:xfrm>
                <a:off x="413047" y="1130021"/>
                <a:ext cx="11242659" cy="5509200"/>
              </a:xfrm>
              <a:prstGeom prst="rect">
                <a:avLst/>
              </a:prstGeom>
              <a:blipFill>
                <a:blip r:embed="rId2"/>
                <a:stretch>
                  <a:fillRect l="-705" t="-553" r="-705" b="-1438"/>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91D1162B-28C6-8F8E-85E6-524215EAA395}"/>
              </a:ext>
            </a:extLst>
          </p:cNvPr>
          <p:cNvSpPr/>
          <p:nvPr/>
        </p:nvSpPr>
        <p:spPr>
          <a:xfrm>
            <a:off x="1960880" y="3024271"/>
            <a:ext cx="8270240" cy="1730609"/>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ZoneTexte 7">
            <a:extLst>
              <a:ext uri="{FF2B5EF4-FFF2-40B4-BE49-F238E27FC236}">
                <a16:creationId xmlns:a16="http://schemas.microsoft.com/office/drawing/2014/main" id="{59FF78A5-68EC-BE62-72A3-B7C0A63FC6CA}"/>
              </a:ext>
            </a:extLst>
          </p:cNvPr>
          <p:cNvSpPr txBox="1"/>
          <p:nvPr/>
        </p:nvSpPr>
        <p:spPr>
          <a:xfrm>
            <a:off x="413047" y="403979"/>
            <a:ext cx="11474153" cy="523220"/>
          </a:xfrm>
          <a:prstGeom prst="rect">
            <a:avLst/>
          </a:prstGeom>
          <a:noFill/>
        </p:spPr>
        <p:txBody>
          <a:bodyPr wrap="square">
            <a:spAutoFit/>
          </a:bodyPr>
          <a:lstStyle/>
          <a:p>
            <a:r>
              <a:rPr lang="fr-BE" sz="2800" b="1" dirty="0">
                <a:latin typeface="Arial" panose="020B0604020202020204" pitchFamily="34" charset="0"/>
                <a:cs typeface="Arial" panose="020B0604020202020204" pitchFamily="34" charset="0"/>
              </a:rPr>
              <a:t>How to compute an optimal microgrid control policy (2/2)</a:t>
            </a:r>
            <a:endParaRPr lang="en-GB" sz="2800" b="1" dirty="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82D996A0-8D45-46BF-F4B1-85297A80442E}"/>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8</a:t>
            </a:fld>
            <a:endParaRPr lang="en-GB" dirty="0">
              <a:solidFill>
                <a:schemeClr val="tx1"/>
              </a:solidFill>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3346309D-5EBD-F53F-D7E9-91FE36150D90}"/>
              </a:ext>
            </a:extLst>
          </p:cNvPr>
          <p:cNvPicPr>
            <a:picLocks noChangeAspect="1"/>
          </p:cNvPicPr>
          <p:nvPr/>
        </p:nvPicPr>
        <p:blipFill>
          <a:blip r:embed="rId3"/>
          <a:stretch>
            <a:fillRect/>
          </a:stretch>
        </p:blipFill>
        <p:spPr>
          <a:xfrm>
            <a:off x="2717652" y="3245358"/>
            <a:ext cx="6756696" cy="1295325"/>
          </a:xfrm>
          <a:prstGeom prst="rect">
            <a:avLst/>
          </a:prstGeom>
        </p:spPr>
      </p:pic>
    </p:spTree>
    <p:extLst>
      <p:ext uri="{BB962C8B-B14F-4D97-AF65-F5344CB8AC3E}">
        <p14:creationId xmlns:p14="http://schemas.microsoft.com/office/powerpoint/2010/main" val="1930506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2">
                <a:extLst>
                  <a:ext uri="{FF2B5EF4-FFF2-40B4-BE49-F238E27FC236}">
                    <a16:creationId xmlns:a16="http://schemas.microsoft.com/office/drawing/2014/main" id="{BAC11080-F7D8-F094-7957-EAAC803F55D8}"/>
                  </a:ext>
                </a:extLst>
              </p:cNvPr>
              <p:cNvSpPr txBox="1"/>
              <p:nvPr/>
            </p:nvSpPr>
            <p:spPr>
              <a:xfrm>
                <a:off x="413047" y="1048797"/>
                <a:ext cx="11329373" cy="1384995"/>
              </a:xfrm>
              <a:prstGeom prst="rect">
                <a:avLst/>
              </a:prstGeom>
              <a:noFill/>
            </p:spPr>
            <p:txBody>
              <a:bodyPr wrap="square" rtlCol="0">
                <a:spAutoFit/>
              </a:bodyPr>
              <a:lstStyle/>
              <a:p>
                <a:pPr marL="342900" indent="-342900" algn="just">
                  <a:buFont typeface="Arial" panose="020B0604020202020204" pitchFamily="34" charset="0"/>
                  <a:buChar char="•"/>
                </a:pPr>
                <a:r>
                  <a:rPr lang="en-US" sz="2100" dirty="0">
                    <a:latin typeface="Arial" panose="020B0604020202020204" pitchFamily="34" charset="0"/>
                    <a:cs typeface="Arial" panose="020B0604020202020204" pitchFamily="34" charset="0"/>
                  </a:rPr>
                  <a:t>A (near) optimal control problem of a non-linear system that can be formalised as an </a:t>
                </a:r>
                <a:r>
                  <a:rPr lang="en-US" sz="2100" b="1" dirty="0">
                    <a:latin typeface="Arial" panose="020B0604020202020204" pitchFamily="34" charset="0"/>
                    <a:cs typeface="Arial" panose="020B0604020202020204" pitchFamily="34" charset="0"/>
                  </a:rPr>
                  <a:t>MDP(</a:t>
                </a:r>
                <a14:m>
                  <m:oMath xmlns:m="http://schemas.openxmlformats.org/officeDocument/2006/math">
                    <m:r>
                      <a:rPr lang="en-US" sz="2100" b="1" i="1" dirty="0" smtClean="0">
                        <a:latin typeface="Cambria Math" panose="02040503050406030204" pitchFamily="18" charset="0"/>
                        <a:cs typeface="Arial" panose="020B0604020202020204" pitchFamily="34" charset="0"/>
                      </a:rPr>
                      <m:t>𝜺</m:t>
                    </m:r>
                  </m:oMath>
                </a14:m>
                <a:r>
                  <a:rPr lang="en-US" sz="2100" b="1" dirty="0">
                    <a:latin typeface="Arial" panose="020B0604020202020204" pitchFamily="34" charset="0"/>
                    <a:cs typeface="Arial" panose="020B0604020202020204" pitchFamily="34" charset="0"/>
                  </a:rPr>
                  <a:t>)</a:t>
                </a:r>
                <a:r>
                  <a:rPr lang="en-US" sz="2100" dirty="0">
                    <a:latin typeface="Arial" panose="020B0604020202020204" pitchFamily="34" charset="0"/>
                    <a:cs typeface="Arial" panose="020B0604020202020204" pitchFamily="34" charset="0"/>
                  </a:rPr>
                  <a:t>,</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which</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refers to a Markov Decision Process that includes </a:t>
                </a:r>
                <a:r>
                  <a:rPr lang="en-US" sz="2100" b="1" dirty="0">
                    <a:latin typeface="Arial" panose="020B0604020202020204" pitchFamily="34" charset="0"/>
                    <a:cs typeface="Arial" panose="020B0604020202020204" pitchFamily="34" charset="0"/>
                  </a:rPr>
                  <a:t>a time-series variable </a:t>
                </a:r>
                <a14:m>
                  <m:oMath xmlns:m="http://schemas.openxmlformats.org/officeDocument/2006/math">
                    <m:r>
                      <a:rPr lang="en-US" sz="2100" b="1" i="1" dirty="0">
                        <a:latin typeface="Cambria Math" panose="02040503050406030204" pitchFamily="18" charset="0"/>
                        <a:cs typeface="Arial" panose="020B0604020202020204" pitchFamily="34" charset="0"/>
                      </a:rPr>
                      <m:t>𝜺</m:t>
                    </m:r>
                  </m:oMath>
                </a14:m>
                <a:r>
                  <a:rPr lang="en-US" sz="2100" dirty="0">
                    <a:latin typeface="Arial" panose="020B0604020202020204" pitchFamily="34" charset="0"/>
                    <a:cs typeface="Arial" panose="020B0604020202020204" pitchFamily="34" charset="0"/>
                  </a:rPr>
                  <a:t>.</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A long time horizon </a:t>
                </a:r>
                <a14:m>
                  <m:oMath xmlns:m="http://schemas.openxmlformats.org/officeDocument/2006/math">
                    <m:r>
                      <a:rPr lang="fr-BE" sz="2000" b="0" i="1" dirty="0">
                        <a:latin typeface="Cambria Math" panose="02040503050406030204" pitchFamily="18" charset="0"/>
                        <a:ea typeface="Cambria Math" panose="02040503050406030204" pitchFamily="18" charset="0"/>
                        <a:cs typeface="Arial" panose="020B0604020202020204" pitchFamily="34" charset="0"/>
                      </a:rPr>
                      <m:t>𝑇</m:t>
                    </m:r>
                  </m:oMath>
                </a14:m>
                <a:r>
                  <a:rPr lang="en-US" sz="2100" dirty="0">
                    <a:latin typeface="Arial" panose="020B0604020202020204" pitchFamily="34" charset="0"/>
                    <a:cs typeface="Arial" panose="020B0604020202020204" pitchFamily="34" charset="0"/>
                  </a:rPr>
                  <a:t> needs to be considered. Very little work has been done </a:t>
                </a:r>
                <a:r>
                  <a:rPr lang="en-US" sz="2100" dirty="0" smtClean="0">
                    <a:latin typeface="Arial" panose="020B0604020202020204" pitchFamily="34" charset="0"/>
                    <a:cs typeface="Arial" panose="020B0604020202020204" pitchFamily="34" charset="0"/>
                  </a:rPr>
                  <a:t>so far </a:t>
                </a:r>
                <a:r>
                  <a:rPr lang="en-US" sz="2100" dirty="0">
                    <a:latin typeface="Arial" panose="020B0604020202020204" pitchFamily="34" charset="0"/>
                    <a:cs typeface="Arial" panose="020B0604020202020204" pitchFamily="34" charset="0"/>
                  </a:rPr>
                  <a:t>in the fields of </a:t>
                </a:r>
                <a:r>
                  <a:rPr lang="en-US" sz="2100" dirty="0" smtClean="0">
                    <a:latin typeface="Arial" panose="020B0604020202020204" pitchFamily="34" charset="0"/>
                    <a:cs typeface="Arial" panose="020B0604020202020204" pitchFamily="34" charset="0"/>
                  </a:rPr>
                  <a:t>MDP</a:t>
                </a:r>
                <a:r>
                  <a:rPr lang="en-US" sz="2100" dirty="0">
                    <a:latin typeface="Arial" panose="020B0604020202020204" pitchFamily="34" charset="0"/>
                    <a:cs typeface="Arial" panose="020B0604020202020204" pitchFamily="34" charset="0"/>
                  </a:rPr>
                  <a:t>(</a:t>
                </a:r>
                <a14:m>
                  <m:oMath xmlns:m="http://schemas.openxmlformats.org/officeDocument/2006/math">
                    <m:r>
                      <a:rPr lang="en-US" sz="2100" b="0" i="1" dirty="0">
                        <a:latin typeface="Cambria Math" panose="02040503050406030204" pitchFamily="18" charset="0"/>
                        <a:cs typeface="Arial" panose="020B0604020202020204" pitchFamily="34" charset="0"/>
                      </a:rPr>
                      <m:t>𝜀</m:t>
                    </m:r>
                  </m:oMath>
                </a14:m>
                <a:r>
                  <a:rPr lang="en-US" sz="2100" dirty="0">
                    <a:latin typeface="Arial" panose="020B0604020202020204" pitchFamily="34" charset="0"/>
                    <a:cs typeface="Arial" panose="020B0604020202020204" pitchFamily="34" charset="0"/>
                  </a:rPr>
                  <a:t>) with a long time horizon. </a:t>
                </a:r>
                <a:r>
                  <a:rPr lang="en-US" sz="2100" dirty="0">
                    <a:solidFill>
                      <a:srgbClr val="FF0000"/>
                    </a:solidFill>
                    <a:latin typeface="Arial" panose="020B0604020202020204" pitchFamily="34" charset="0"/>
                    <a:cs typeface="Arial" panose="020B0604020202020204" pitchFamily="34" charset="0"/>
                  </a:rPr>
                  <a:t>[Case 1]</a:t>
                </a:r>
              </a:p>
            </p:txBody>
          </p:sp>
        </mc:Choice>
        <mc:Fallback xmlns="">
          <p:sp>
            <p:nvSpPr>
              <p:cNvPr id="2" name="TextBox 2">
                <a:extLst>
                  <a:ext uri="{FF2B5EF4-FFF2-40B4-BE49-F238E27FC236}">
                    <a16:creationId xmlns:a16="http://schemas.microsoft.com/office/drawing/2014/main" id="{BAC11080-F7D8-F094-7957-EAAC803F55D8}"/>
                  </a:ext>
                </a:extLst>
              </p:cNvPr>
              <p:cNvSpPr txBox="1">
                <a:spLocks noRot="1" noChangeAspect="1" noMove="1" noResize="1" noEditPoints="1" noAdjustHandles="1" noChangeArrowheads="1" noChangeShapeType="1" noTextEdit="1"/>
              </p:cNvSpPr>
              <p:nvPr/>
            </p:nvSpPr>
            <p:spPr>
              <a:xfrm>
                <a:off x="413047" y="1048797"/>
                <a:ext cx="11329373" cy="1384995"/>
              </a:xfrm>
              <a:prstGeom prst="rect">
                <a:avLst/>
              </a:prstGeom>
              <a:blipFill>
                <a:blip r:embed="rId2"/>
                <a:stretch>
                  <a:fillRect l="-538" t="-2643" r="-646" b="-7930"/>
                </a:stretch>
              </a:blipFill>
            </p:spPr>
            <p:txBody>
              <a:bodyPr/>
              <a:lstStyle/>
              <a:p>
                <a:r>
                  <a:rPr lang="en-US">
                    <a:noFill/>
                  </a:rPr>
                  <a:t> </a:t>
                </a:r>
              </a:p>
            </p:txBody>
          </p:sp>
        </mc:Fallback>
      </mc:AlternateContent>
      <p:sp>
        <p:nvSpPr>
          <p:cNvPr id="3" name="ZoneTexte 2">
            <a:extLst>
              <a:ext uri="{FF2B5EF4-FFF2-40B4-BE49-F238E27FC236}">
                <a16:creationId xmlns:a16="http://schemas.microsoft.com/office/drawing/2014/main" id="{499A121A-4A35-3F8A-93B6-B4D6D9A27A39}"/>
              </a:ext>
            </a:extLst>
          </p:cNvPr>
          <p:cNvSpPr txBox="1"/>
          <p:nvPr/>
        </p:nvSpPr>
        <p:spPr>
          <a:xfrm>
            <a:off x="413047" y="403979"/>
            <a:ext cx="1147415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Why should you be excited as ML researchers</a:t>
            </a:r>
            <a:endParaRPr lang="en-GB" sz="2800" b="1" dirty="0">
              <a:latin typeface="Arial" panose="020B0604020202020204" pitchFamily="34" charset="0"/>
              <a:cs typeface="Arial" panose="020B0604020202020204" pitchFamily="34" charset="0"/>
            </a:endParaRPr>
          </a:p>
        </p:txBody>
      </p:sp>
      <p:sp>
        <p:nvSpPr>
          <p:cNvPr id="4" name="Espace réservé du numéro de diapositive 1">
            <a:extLst>
              <a:ext uri="{FF2B5EF4-FFF2-40B4-BE49-F238E27FC236}">
                <a16:creationId xmlns:a16="http://schemas.microsoft.com/office/drawing/2014/main" id="{3D14FB8F-9F2F-402A-E1B7-3D2610632F7A}"/>
              </a:ext>
            </a:extLst>
          </p:cNvPr>
          <p:cNvSpPr>
            <a:spLocks noGrp="1"/>
          </p:cNvSpPr>
          <p:nvPr>
            <p:ph type="sldNum" sz="quarter" idx="12"/>
          </p:nvPr>
        </p:nvSpPr>
        <p:spPr>
          <a:xfrm>
            <a:off x="11353800" y="6400800"/>
            <a:ext cx="685800" cy="365125"/>
          </a:xfrm>
        </p:spPr>
        <p:txBody>
          <a:bodyPr/>
          <a:lstStyle/>
          <a:p>
            <a:fld id="{053320F3-B171-477F-838B-ADC39F3DD28D}" type="slidenum">
              <a:rPr lang="en-GB" smtClean="0">
                <a:solidFill>
                  <a:schemeClr val="tx1"/>
                </a:solidFill>
                <a:latin typeface="Arial" panose="020B0604020202020204" pitchFamily="34" charset="0"/>
                <a:cs typeface="Arial" panose="020B0604020202020204" pitchFamily="34" charset="0"/>
              </a:rPr>
              <a:t>9</a:t>
            </a:fld>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83182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728</TotalTime>
  <Words>7133</Words>
  <Application>Microsoft Office PowerPoint</Application>
  <PresentationFormat>Grand écran</PresentationFormat>
  <Paragraphs>523</Paragraphs>
  <Slides>69</Slides>
  <Notes>8</Notes>
  <HiddenSlides>0</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69</vt:i4>
      </vt:variant>
    </vt:vector>
  </HeadingPairs>
  <TitlesOfParts>
    <vt:vector size="78" baseType="lpstr">
      <vt:lpstr>Aptos</vt:lpstr>
      <vt:lpstr>Aptos Display</vt:lpstr>
      <vt:lpstr>Arial</vt:lpstr>
      <vt:lpstr>Calibri</vt:lpstr>
      <vt:lpstr>Cambria Math</vt:lpstr>
      <vt:lpstr>Helvetica</vt:lpstr>
      <vt:lpstr>jsMath-cmsy10</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third layer: Transmission networks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Thibaut Techy</dc:creator>
  <cp:lastModifiedBy>Damien Ernst</cp:lastModifiedBy>
  <cp:revision>15</cp:revision>
  <cp:lastPrinted>2024-09-06T18:00:35Z</cp:lastPrinted>
  <dcterms:created xsi:type="dcterms:W3CDTF">2024-08-23T08:52:18Z</dcterms:created>
  <dcterms:modified xsi:type="dcterms:W3CDTF">2024-09-06T18:46:26Z</dcterms:modified>
</cp:coreProperties>
</file>