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58" r:id="rId3"/>
    <p:sldId id="261" r:id="rId4"/>
    <p:sldId id="263" r:id="rId5"/>
    <p:sldId id="264" r:id="rId6"/>
    <p:sldId id="260" r:id="rId7"/>
    <p:sldId id="257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57A"/>
    <a:srgbClr val="0432FF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76497"/>
  </p:normalViewPr>
  <p:slideViewPr>
    <p:cSldViewPr snapToGrid="0">
      <p:cViewPr varScale="1">
        <p:scale>
          <a:sx n="87" d="100"/>
          <a:sy n="87" d="100"/>
        </p:scale>
        <p:origin x="1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707EC-4267-0944-A79C-52873CCE8FDD}" type="datetimeFigureOut">
              <a:rPr lang="en-BE" smtClean="0"/>
              <a:t>24/06/2024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9C216-ACD6-484A-8B93-69F5E342F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1308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 6. Posterior-cingulate cortex (PCC) and white-matter (WM) seed correlation maps obtained prior to GSR and after the application of GSR, global signal normalization (GSN), and global signal subtraction (GSS)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9C216-ACD6-484A-8B93-69F5E342F21D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2828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Erdogan et al, 2016: 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we propose that global signal from resting state fMRI is composed primarily of systemic low frequency oscillations (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sLFOs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7F7F7"/>
                </a:highlight>
                <a:latin typeface="MuseoSans"/>
              </a:rPr>
              <a:t>) that propagate with cerebral blood circulation throughout the brain.</a:t>
            </a:r>
          </a:p>
          <a:p>
            <a:r>
              <a:rPr lang="en-GB" b="0" i="0" cap="all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FIGURE 3. LOW FREQUENCY SYSTEMIC OSCILLATIONS MEASURED FROM THE PERIPHERY WITH NIRS SHOW A CLOSE RESEMBLANCE TO THE GLOBAL SIGNAL FROM FMRI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. Time courses of the low frequency NIRS-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HbO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 signal measured from the fingertip (green) and the whole brain global signal from fMRI-BOLD data are shown for a representative subject, together with an optimally delayed version of the fingertip NIRS-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HbO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 signal (dashed green line). R, correlation between fingertip NIRS-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HbO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 and brain global signal; 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R</a:t>
            </a:r>
            <a:r>
              <a:rPr lang="en-GB" b="0" i="0" baseline="-25000" dirty="0" err="1">
                <a:solidFill>
                  <a:srgbClr val="3E3D40"/>
                </a:solidFill>
                <a:effectLst/>
                <a:highlight>
                  <a:srgbClr val="FFFFFF"/>
                </a:highlight>
                <a:latin typeface="MuseoSans"/>
              </a:rPr>
              <a:t>opt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, Maximum cross correlation between the two signals; Time delay, Optimum time delay applied to fingertip NIRS-</a:t>
            </a:r>
            <a:r>
              <a:rPr lang="en-GB" b="0" i="0" dirty="0" err="1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HbO</a:t>
            </a:r>
            <a:r>
              <a:rPr lang="en-GB" b="0" i="0" dirty="0">
                <a:solidFill>
                  <a:srgbClr val="282828"/>
                </a:solidFill>
                <a:effectLst/>
                <a:highlight>
                  <a:srgbClr val="FFFFFF"/>
                </a:highlight>
                <a:latin typeface="MuseoSans"/>
              </a:rPr>
              <a:t> signal to achieve maximum cross correlation.</a:t>
            </a:r>
          </a:p>
          <a:p>
            <a:endParaRPr lang="en-GB" b="0" i="0" dirty="0">
              <a:solidFill>
                <a:srgbClr val="282828"/>
              </a:solidFill>
              <a:effectLst/>
              <a:highlight>
                <a:srgbClr val="FFFFFF"/>
              </a:highlight>
              <a:latin typeface="MuseoSans"/>
            </a:endParaRPr>
          </a:p>
          <a:p>
            <a:endParaRPr lang="en-GB" b="0" i="0" dirty="0">
              <a:solidFill>
                <a:srgbClr val="282828"/>
              </a:solidFill>
              <a:effectLst/>
              <a:highlight>
                <a:srgbClr val="FFFFFF"/>
              </a:highlight>
              <a:latin typeface="Museo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" pitchFamily="2" charset="0"/>
              </a:rPr>
              <a:t>[Zhang et al, </a:t>
            </a:r>
            <a:r>
              <a:rPr lang="en-GB" i="1" dirty="0">
                <a:effectLst/>
                <a:latin typeface="Helvetica" pitchFamily="2" charset="0"/>
              </a:rPr>
              <a:t>PLOS Biol.</a:t>
            </a:r>
            <a:r>
              <a:rPr lang="en-GB" dirty="0">
                <a:effectLst/>
                <a:latin typeface="Helvetica" pitchFamily="2" charset="0"/>
              </a:rPr>
              <a:t>, 2020]: </a:t>
            </a:r>
            <a:r>
              <a:rPr lang="en-GB" dirty="0">
                <a:solidFill>
                  <a:srgbClr val="3F3A38"/>
                </a:solidFill>
                <a:effectLst/>
                <a:latin typeface="Helvetica" pitchFamily="2" charset="0"/>
              </a:rPr>
              <a:t>Modulation of GS-CAPs during task 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9C216-ACD6-484A-8B93-69F5E342F21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9408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9C216-ACD6-484A-8B93-69F5E342F21D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79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9C216-ACD6-484A-8B93-69F5E342F21D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6263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9C216-ACD6-484A-8B93-69F5E342F21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3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9C216-ACD6-484A-8B93-69F5E342F21D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319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the 2024 olympics&#10;&#10;Description automatically generated">
            <a:extLst>
              <a:ext uri="{FF2B5EF4-FFF2-40B4-BE49-F238E27FC236}">
                <a16:creationId xmlns:a16="http://schemas.microsoft.com/office/drawing/2014/main" id="{79DF47EC-0E91-0C09-AAE2-25A85273D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C34C2-F3E3-8C3A-A3BD-A51BB58C8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0295" y="1857858"/>
            <a:ext cx="680830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34AC6-5A0E-DD13-6D77-0015E7100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295" y="4337533"/>
            <a:ext cx="680830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90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2FCF5-F58C-0D16-C526-49813BFE9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6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D9B3-349C-6335-2423-5F39ED43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305E-01AB-EA2A-8B0E-6AC8E04F5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7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FD0B-89BA-294C-DBAC-D9122C0A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DC15A-AA61-4F06-5ED0-969F9456A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62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4E823-FC22-C0C7-91FC-D5338BEB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C122-61B2-993E-E7AD-F25EA44CC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87D-AECC-4D6C-98BB-1286F6F4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39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88699-AB64-E145-0123-F3DF3958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900C9-FA40-D9A1-CC87-ECDB8ECFE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B2A0C-C96C-F519-9890-8C35E89B5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97FA4-69D2-2839-1909-C849E1CA2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8AABC-044D-A935-21FB-EC7A6F20D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01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90EE-AE0B-E576-D001-9349DEC5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28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7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198A1-72DE-B4EC-62C0-6A8D5431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847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FB159-37C9-DE28-B92D-F7B4F843C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AA314-2518-6500-1BCB-FCAC209AE2C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6357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AD23F58-8CD2-7F27-0410-5933E65AE10C}"/>
              </a:ext>
            </a:extLst>
          </p:cNvPr>
          <p:cNvSpPr txBox="1">
            <a:spLocks/>
          </p:cNvSpPr>
          <p:nvPr/>
        </p:nvSpPr>
        <p:spPr>
          <a:xfrm>
            <a:off x="3907468" y="1679434"/>
            <a:ext cx="8104262" cy="2376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6357A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Helvetica" pitchFamily="2" charset="0"/>
              </a:rPr>
              <a:t>To regress out or not? </a:t>
            </a:r>
            <a:br>
              <a:rPr lang="en-US" sz="4000" b="0" dirty="0">
                <a:latin typeface="Helvetica" pitchFamily="2" charset="0"/>
              </a:rPr>
            </a:br>
            <a:r>
              <a:rPr lang="en-US" sz="4000" b="0" dirty="0">
                <a:latin typeface="Helvetica" pitchFamily="2" charset="0"/>
              </a:rPr>
              <a:t>An update on the fMRI global signal debate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03BD9-1046-5734-3610-644F11D33A55}"/>
              </a:ext>
            </a:extLst>
          </p:cNvPr>
          <p:cNvSpPr txBox="1"/>
          <p:nvPr/>
        </p:nvSpPr>
        <p:spPr>
          <a:xfrm>
            <a:off x="4869456" y="4183982"/>
            <a:ext cx="6342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06357A"/>
                </a:solidFill>
                <a:latin typeface="+mj-lt"/>
              </a:rPr>
              <a:t>Monday June 24  |  3.15pm-4.30pm 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>
                <a:solidFill>
                  <a:srgbClr val="06357A"/>
                </a:solidFill>
                <a:latin typeface="+mj-lt"/>
              </a:rPr>
              <a:t>Room: Grand Ballroom 103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E84F3-25E3-0CE4-4399-78812873528C}"/>
              </a:ext>
            </a:extLst>
          </p:cNvPr>
          <p:cNvSpPr txBox="1"/>
          <p:nvPr/>
        </p:nvSpPr>
        <p:spPr>
          <a:xfrm>
            <a:off x="5913084" y="1551057"/>
            <a:ext cx="381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solidFill>
                  <a:srgbClr val="06357A"/>
                </a:solidFill>
                <a:latin typeface="+mj-lt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395139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8EBE-58A3-E802-F948-3CFE4942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83" y="4043397"/>
            <a:ext cx="4944671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Helvetica" pitchFamily="2" charset="0"/>
              </a:rPr>
              <a:t>Is it noise only?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A081F-15F3-4901-F660-54B28D051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/>
          <a:stretch/>
        </p:blipFill>
        <p:spPr>
          <a:xfrm>
            <a:off x="5819315" y="395977"/>
            <a:ext cx="5326158" cy="55740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FD6E2-5313-9AA4-C61B-027352FA38FC}"/>
              </a:ext>
            </a:extLst>
          </p:cNvPr>
          <p:cNvSpPr txBox="1"/>
          <p:nvPr/>
        </p:nvSpPr>
        <p:spPr>
          <a:xfrm>
            <a:off x="7506595" y="5816131"/>
            <a:ext cx="214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Liu et al, </a:t>
            </a:r>
            <a:r>
              <a:rPr lang="en-GB" sz="1400" i="1" dirty="0" err="1"/>
              <a:t>NeuroImage</a:t>
            </a:r>
            <a:r>
              <a:rPr lang="en-GB" sz="1400" dirty="0"/>
              <a:t> 2017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C54BAFE-DFC4-54A0-07D5-A53F9B5D1495}"/>
              </a:ext>
            </a:extLst>
          </p:cNvPr>
          <p:cNvSpPr/>
          <p:nvPr/>
        </p:nvSpPr>
        <p:spPr>
          <a:xfrm>
            <a:off x="2470722" y="3182998"/>
            <a:ext cx="556591" cy="1099930"/>
          </a:xfrm>
          <a:prstGeom prst="downArrow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B4E08-DCEA-18F6-85AB-4DC856D450DC}"/>
              </a:ext>
            </a:extLst>
          </p:cNvPr>
          <p:cNvSpPr txBox="1"/>
          <p:nvPr/>
        </p:nvSpPr>
        <p:spPr>
          <a:xfrm>
            <a:off x="0" y="560131"/>
            <a:ext cx="5819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4800" b="1" dirty="0">
                <a:solidFill>
                  <a:srgbClr val="06357A"/>
                </a:solidFill>
                <a:latin typeface="Helvetica" pitchFamily="2" charset="0"/>
              </a:rPr>
              <a:t>The Global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A0F14-9DBE-D620-168D-C63783DBE3B5}"/>
              </a:ext>
            </a:extLst>
          </p:cNvPr>
          <p:cNvSpPr txBox="1"/>
          <p:nvPr/>
        </p:nvSpPr>
        <p:spPr>
          <a:xfrm>
            <a:off x="-1" y="2010963"/>
            <a:ext cx="5717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2800" dirty="0">
                <a:latin typeface="Helvetica" pitchFamily="2" charset="0"/>
              </a:rPr>
              <a:t>Average voxel timeseries </a:t>
            </a:r>
          </a:p>
          <a:p>
            <a:pPr algn="ctr"/>
            <a:r>
              <a:rPr lang="en-GB" sz="1400" dirty="0" err="1">
                <a:latin typeface="Helvetica" pitchFamily="2" charset="0"/>
              </a:rPr>
              <a:t>Zarahn</a:t>
            </a:r>
            <a:r>
              <a:rPr lang="en-GB" sz="1400" dirty="0">
                <a:latin typeface="Helvetica" pitchFamily="2" charset="0"/>
              </a:rPr>
              <a:t>, Aguirre, </a:t>
            </a:r>
            <a:r>
              <a:rPr lang="en-GB" sz="1400" dirty="0" err="1">
                <a:latin typeface="Helvetica" pitchFamily="2" charset="0"/>
              </a:rPr>
              <a:t>D’Esposito</a:t>
            </a:r>
            <a:r>
              <a:rPr lang="en-GB" sz="1400" dirty="0">
                <a:latin typeface="Helvetica" pitchFamily="2" charset="0"/>
              </a:rPr>
              <a:t>, </a:t>
            </a:r>
            <a:r>
              <a:rPr lang="en-BE" sz="1400" i="1" dirty="0">
                <a:latin typeface="Helvetica" pitchFamily="2" charset="0"/>
              </a:rPr>
              <a:t>NeuroImage</a:t>
            </a:r>
            <a:r>
              <a:rPr lang="en-BE" sz="1400" dirty="0">
                <a:latin typeface="Helvetica" pitchFamily="2" charset="0"/>
              </a:rPr>
              <a:t> 1997</a:t>
            </a:r>
          </a:p>
          <a:p>
            <a:pPr algn="ctr"/>
            <a:r>
              <a:rPr lang="en-BE" sz="1400" dirty="0">
                <a:latin typeface="Helvetica" pitchFamily="2" charset="0"/>
              </a:rPr>
              <a:t> (“Global flow’’ in PET, Friston et al., 1990)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8016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CEF0-0BE8-DEBB-0275-B2EDCCC6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74" y="112238"/>
            <a:ext cx="4112647" cy="702099"/>
          </a:xfrm>
        </p:spPr>
        <p:txBody>
          <a:bodyPr>
            <a:normAutofit/>
          </a:bodyPr>
          <a:lstStyle/>
          <a:p>
            <a:pPr algn="ctr"/>
            <a:r>
              <a:rPr lang="en-BE" sz="2800" b="0" dirty="0"/>
              <a:t>The GS is everywhere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6829FD-84A2-B86D-FC0B-612E8305D783}"/>
              </a:ext>
            </a:extLst>
          </p:cNvPr>
          <p:cNvSpPr txBox="1">
            <a:spLocks/>
          </p:cNvSpPr>
          <p:nvPr/>
        </p:nvSpPr>
        <p:spPr>
          <a:xfrm>
            <a:off x="5859636" y="144896"/>
            <a:ext cx="5654182" cy="62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6357A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2800" b="0" dirty="0"/>
              <a:t>GS topography across lifespan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31B81-F167-AE60-255B-FC9C0C649457}"/>
              </a:ext>
            </a:extLst>
          </p:cNvPr>
          <p:cNvSpPr txBox="1"/>
          <p:nvPr/>
        </p:nvSpPr>
        <p:spPr>
          <a:xfrm>
            <a:off x="1226287" y="2992292"/>
            <a:ext cx="349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Erdoğan et al, </a:t>
            </a:r>
            <a:r>
              <a:rPr lang="en-GB" sz="1600" i="1" dirty="0"/>
              <a:t>Front Hum </a:t>
            </a:r>
            <a:r>
              <a:rPr lang="en-GB" sz="1600" i="1" dirty="0" err="1"/>
              <a:t>Neurosci</a:t>
            </a:r>
            <a:r>
              <a:rPr lang="en-GB" sz="1600" i="1" dirty="0"/>
              <a:t> </a:t>
            </a:r>
            <a:r>
              <a:rPr lang="en-GB" sz="1600" dirty="0"/>
              <a:t>2016</a:t>
            </a:r>
          </a:p>
        </p:txBody>
      </p:sp>
      <p:pic>
        <p:nvPicPr>
          <p:cNvPr id="10" name="Picture 9" descr="A graph showing a line of fingertips&#10;&#10;Description automatically generated with medium confidence">
            <a:extLst>
              <a:ext uri="{FF2B5EF4-FFF2-40B4-BE49-F238E27FC236}">
                <a16:creationId xmlns:a16="http://schemas.microsoft.com/office/drawing/2014/main" id="{BAFCAA0D-3F7F-5F39-B002-4953489F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74" y="768291"/>
            <a:ext cx="3733801" cy="208550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B22F89E-1A9B-7279-2DE7-6E6E5866FE65}"/>
              </a:ext>
            </a:extLst>
          </p:cNvPr>
          <p:cNvGrpSpPr/>
          <p:nvPr/>
        </p:nvGrpSpPr>
        <p:grpSpPr>
          <a:xfrm>
            <a:off x="3251410" y="2309363"/>
            <a:ext cx="2021812" cy="484748"/>
            <a:chOff x="2620038" y="2397273"/>
            <a:chExt cx="2021812" cy="4847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C9C79ED-AC8C-EDAD-5F95-3F51EAC65A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3046" y="2535773"/>
              <a:ext cx="1541726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F60470-ECAD-6BFB-E9D9-2350144A5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0038" y="2714678"/>
              <a:ext cx="1594734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CB2D14-A047-7615-055B-F5B50425F78B}"/>
                </a:ext>
              </a:extLst>
            </p:cNvPr>
            <p:cNvSpPr txBox="1"/>
            <p:nvPr/>
          </p:nvSpPr>
          <p:spPr>
            <a:xfrm>
              <a:off x="4133849" y="2397273"/>
              <a:ext cx="5080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BE" sz="1200" dirty="0">
                  <a:solidFill>
                    <a:srgbClr val="00B050"/>
                  </a:solidFill>
                </a:rPr>
                <a:t>NIRS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7B9D4-1D95-6659-BEF1-DCE1E0BFA2D1}"/>
                </a:ext>
              </a:extLst>
            </p:cNvPr>
            <p:cNvSpPr txBox="1"/>
            <p:nvPr/>
          </p:nvSpPr>
          <p:spPr>
            <a:xfrm>
              <a:off x="4133849" y="2605022"/>
              <a:ext cx="5080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BE" sz="1200" dirty="0">
                  <a:solidFill>
                    <a:srgbClr val="0432FF"/>
                  </a:solidFill>
                </a:rPr>
                <a:t>fMRI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9208B3D-BD24-0701-3DDA-9B463BB97463}"/>
              </a:ext>
            </a:extLst>
          </p:cNvPr>
          <p:cNvSpPr txBox="1">
            <a:spLocks/>
          </p:cNvSpPr>
          <p:nvPr/>
        </p:nvSpPr>
        <p:spPr>
          <a:xfrm>
            <a:off x="27830" y="3822999"/>
            <a:ext cx="5870133" cy="593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6357A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GB" sz="2800" b="0" dirty="0"/>
              <a:t> Rest-task modulation of GS topography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5772069-1329-EEFC-4867-091AFAED9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4"/>
          <a:stretch/>
        </p:blipFill>
        <p:spPr>
          <a:xfrm>
            <a:off x="7417065" y="768291"/>
            <a:ext cx="2323935" cy="277566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CE7A3B6-0812-978D-51B3-C2986EB9F661}"/>
              </a:ext>
            </a:extLst>
          </p:cNvPr>
          <p:cNvSpPr/>
          <p:nvPr/>
        </p:nvSpPr>
        <p:spPr>
          <a:xfrm>
            <a:off x="0" y="6236989"/>
            <a:ext cx="12311743" cy="729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4" name="Picture 33" descr="A diagram of different colored brain shapes&#10;&#10;Description automatically generated with medium confidence">
            <a:extLst>
              <a:ext uri="{FF2B5EF4-FFF2-40B4-BE49-F238E27FC236}">
                <a16:creationId xmlns:a16="http://schemas.microsoft.com/office/drawing/2014/main" id="{8D47BFBA-E2D1-D875-9B92-DADD5DBB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342" y="4289873"/>
            <a:ext cx="2299185" cy="22991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CB4DE90-59FD-1A58-0B76-F77801082A7C}"/>
              </a:ext>
            </a:extLst>
          </p:cNvPr>
          <p:cNvSpPr txBox="1"/>
          <p:nvPr/>
        </p:nvSpPr>
        <p:spPr>
          <a:xfrm>
            <a:off x="1512475" y="6632602"/>
            <a:ext cx="284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Zhang et al, </a:t>
            </a:r>
            <a:r>
              <a:rPr lang="en-GB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PLOS </a:t>
            </a:r>
            <a:r>
              <a:rPr lang="en-GB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en-GB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BC68C3-B88A-2140-0190-C6365F32A8AA}"/>
              </a:ext>
            </a:extLst>
          </p:cNvPr>
          <p:cNvSpPr txBox="1"/>
          <p:nvPr/>
        </p:nvSpPr>
        <p:spPr>
          <a:xfrm>
            <a:off x="7139540" y="3542740"/>
            <a:ext cx="3059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Nomi et al, </a:t>
            </a:r>
            <a:r>
              <a:rPr lang="en-GB" sz="1600" i="1" dirty="0"/>
              <a:t>Imaging </a:t>
            </a:r>
            <a:r>
              <a:rPr lang="en-GB" sz="1600" i="1" dirty="0" err="1"/>
              <a:t>Neurosci</a:t>
            </a:r>
            <a:r>
              <a:rPr lang="en-GB" sz="1600" i="1" dirty="0"/>
              <a:t> </a:t>
            </a:r>
            <a:r>
              <a:rPr lang="en-GB" sz="1600" dirty="0"/>
              <a:t>2024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852DC9F-5146-276B-BB80-31A74E82BF19}"/>
              </a:ext>
            </a:extLst>
          </p:cNvPr>
          <p:cNvSpPr txBox="1">
            <a:spLocks/>
          </p:cNvSpPr>
          <p:nvPr/>
        </p:nvSpPr>
        <p:spPr>
          <a:xfrm>
            <a:off x="5791644" y="3807600"/>
            <a:ext cx="5155291" cy="62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6357A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2800" b="0" dirty="0"/>
              <a:t>GS amplitude and mental states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E4DB4B-1D16-9A0D-3767-EDB4E303344F}"/>
              </a:ext>
            </a:extLst>
          </p:cNvPr>
          <p:cNvGrpSpPr>
            <a:grpSpLocks noChangeAspect="1"/>
          </p:cNvGrpSpPr>
          <p:nvPr/>
        </p:nvGrpSpPr>
        <p:grpSpPr>
          <a:xfrm>
            <a:off x="7613522" y="4469845"/>
            <a:ext cx="2248238" cy="1933920"/>
            <a:chOff x="1590347" y="3507006"/>
            <a:chExt cx="3475990" cy="299002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CFE400A-423E-924E-5A48-FD5769D21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6" t="5911" r="2371" b="59577"/>
            <a:stretch/>
          </p:blipFill>
          <p:spPr>
            <a:xfrm>
              <a:off x="1590347" y="3507006"/>
              <a:ext cx="3475990" cy="283613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F2EF79-3646-A4D7-A074-E50F882FD0C8}"/>
                </a:ext>
              </a:extLst>
            </p:cNvPr>
            <p:cNvSpPr txBox="1"/>
            <p:nvPr/>
          </p:nvSpPr>
          <p:spPr>
            <a:xfrm>
              <a:off x="2453802" y="6189252"/>
              <a:ext cx="16213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Psilocybin - Placebo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1DAE789-E080-A5E9-554D-821CCED3D081}"/>
              </a:ext>
            </a:extLst>
          </p:cNvPr>
          <p:cNvSpPr txBox="1"/>
          <p:nvPr/>
        </p:nvSpPr>
        <p:spPr>
          <a:xfrm>
            <a:off x="7212885" y="6614066"/>
            <a:ext cx="3734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indent="-38100"/>
            <a:r>
              <a:rPr lang="en-US" sz="1600" dirty="0" err="1">
                <a:effectLst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Mortaheb</a:t>
            </a:r>
            <a:r>
              <a:rPr lang="en-US" sz="1600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et al, </a:t>
            </a:r>
            <a:r>
              <a:rPr lang="en-US" sz="1600" i="1" dirty="0">
                <a:effectLst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Biol </a:t>
            </a:r>
            <a:r>
              <a:rPr lang="en-US" sz="1600" i="1" dirty="0" err="1">
                <a:effectLst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Psych:CNNI</a:t>
            </a:r>
            <a:r>
              <a:rPr lang="en-US" sz="1600" i="1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2024</a:t>
            </a:r>
            <a:endParaRPr lang="en-GB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oster for an event&#10;&#10;Description automatically generated">
            <a:extLst>
              <a:ext uri="{FF2B5EF4-FFF2-40B4-BE49-F238E27FC236}">
                <a16:creationId xmlns:a16="http://schemas.microsoft.com/office/drawing/2014/main" id="{8356E3C2-324B-4C4F-DCC0-96A7864AF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491" y="530942"/>
            <a:ext cx="9734606" cy="5477933"/>
          </a:xfrm>
        </p:spPr>
      </p:pic>
    </p:spTree>
    <p:extLst>
      <p:ext uri="{BB962C8B-B14F-4D97-AF65-F5344CB8AC3E}">
        <p14:creationId xmlns:p14="http://schemas.microsoft.com/office/powerpoint/2010/main" val="410147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card&#10;&#10;Description automatically generated">
            <a:extLst>
              <a:ext uri="{FF2B5EF4-FFF2-40B4-BE49-F238E27FC236}">
                <a16:creationId xmlns:a16="http://schemas.microsoft.com/office/drawing/2014/main" id="{08050502-99F3-CB9F-B469-2529352EE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369" y="197001"/>
            <a:ext cx="10903262" cy="6130057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88AAC8-F59A-82BA-A9F0-C694E2C9BA19}"/>
              </a:ext>
            </a:extLst>
          </p:cNvPr>
          <p:cNvSpPr txBox="1"/>
          <p:nvPr/>
        </p:nvSpPr>
        <p:spPr>
          <a:xfrm>
            <a:off x="8713853" y="4299973"/>
            <a:ext cx="2833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Impact Factor (2022): 4.1 </a:t>
            </a:r>
          </a:p>
        </p:txBody>
      </p:sp>
    </p:spTree>
    <p:extLst>
      <p:ext uri="{BB962C8B-B14F-4D97-AF65-F5344CB8AC3E}">
        <p14:creationId xmlns:p14="http://schemas.microsoft.com/office/powerpoint/2010/main" val="2945082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B65E49-5337-40E3-9DBD-146D14EA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12192000" cy="452261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9509F-94DC-4952-A3B5-1EFAA2F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68276" y="5"/>
            <a:ext cx="4023722" cy="452260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1AF2CB-1EFE-4962-A8DC-2D3CE473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5"/>
            <a:ext cx="11743606" cy="4513113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32531E-9E20-48D1-A119-C05304D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807" y="-9506"/>
            <a:ext cx="12200801" cy="4532114"/>
          </a:xfrm>
          <a:prstGeom prst="rect">
            <a:avLst/>
          </a:prstGeom>
          <a:gradFill>
            <a:gsLst>
              <a:gs pos="0">
                <a:srgbClr val="000000">
                  <a:alpha val="51000"/>
                </a:srgbClr>
              </a:gs>
              <a:gs pos="74000">
                <a:schemeClr val="accent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A014B-79A8-4BEC-893F-423182880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679585"/>
          </a:xfrm>
          <a:prstGeom prst="rect">
            <a:avLst/>
          </a:prstGeom>
          <a:gradFill>
            <a:gsLst>
              <a:gs pos="20000">
                <a:schemeClr val="accent1">
                  <a:alpha val="9000"/>
                </a:schemeClr>
              </a:gs>
              <a:gs pos="100000">
                <a:srgbClr val="000000">
                  <a:alpha val="67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48EBE-58A3-E802-F948-3CFE4942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593" y="889479"/>
            <a:ext cx="4319417" cy="17049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Panel</a:t>
            </a:r>
          </a:p>
        </p:txBody>
      </p:sp>
      <p:pic>
        <p:nvPicPr>
          <p:cNvPr id="11" name="Picture 10" descr="A close-up of a person&#10;&#10;Description automatically generated">
            <a:extLst>
              <a:ext uri="{FF2B5EF4-FFF2-40B4-BE49-F238E27FC236}">
                <a16:creationId xmlns:a16="http://schemas.microsoft.com/office/drawing/2014/main" id="{7C4BC976-105D-F353-1C4B-4729489DE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5" r="-4" b="16122"/>
          <a:stretch/>
        </p:blipFill>
        <p:spPr>
          <a:xfrm>
            <a:off x="3371271" y="3221814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7D40AEE-E481-A8A3-5EF3-1B769503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5" r="3" b="21627"/>
          <a:stretch/>
        </p:blipFill>
        <p:spPr>
          <a:xfrm>
            <a:off x="516585" y="3149032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F7E2A3F3-284F-FC3A-BE7B-FE2A86C0C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003"/>
          <a:stretch/>
        </p:blipFill>
        <p:spPr>
          <a:xfrm>
            <a:off x="6212936" y="3150276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3" name="Picture 12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D49A052E-0D65-ABAA-2AAA-E000270E2F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3"/>
          <a:stretch/>
        </p:blipFill>
        <p:spPr>
          <a:xfrm>
            <a:off x="9038671" y="3221814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5" name="Picture 14" descr="A person smiling at camera&#10;&#10;Description automatically generated">
            <a:extLst>
              <a:ext uri="{FF2B5EF4-FFF2-40B4-BE49-F238E27FC236}">
                <a16:creationId xmlns:a16="http://schemas.microsoft.com/office/drawing/2014/main" id="{8B4BE986-BBB6-351F-AAE3-EF978F5908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8" t="322" r="9069" b="9852"/>
          <a:stretch/>
        </p:blipFill>
        <p:spPr>
          <a:xfrm>
            <a:off x="579969" y="533514"/>
            <a:ext cx="2427392" cy="2050660"/>
          </a:xfrm>
          <a:prstGeom prst="rect">
            <a:avLst/>
          </a:prstGeom>
          <a:ln w="3175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583D77-7EB9-F42E-163A-EF176A5AFA2A}"/>
              </a:ext>
            </a:extLst>
          </p:cNvPr>
          <p:cNvSpPr txBox="1"/>
          <p:nvPr/>
        </p:nvSpPr>
        <p:spPr>
          <a:xfrm>
            <a:off x="3034442" y="289315"/>
            <a:ext cx="2201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DEMERTZI Athena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University of Liège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BELGIUM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07F5A9-B591-C34E-B058-7A725D022841}"/>
              </a:ext>
            </a:extLst>
          </p:cNvPr>
          <p:cNvSpPr txBox="1"/>
          <p:nvPr/>
        </p:nvSpPr>
        <p:spPr>
          <a:xfrm>
            <a:off x="579969" y="2634206"/>
            <a:ext cx="245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Organizer &amp; Chair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CBA7B0-555E-6945-EB6E-9B9991D0CD1C}"/>
              </a:ext>
            </a:extLst>
          </p:cNvPr>
          <p:cNvSpPr txBox="1"/>
          <p:nvPr/>
        </p:nvSpPr>
        <p:spPr>
          <a:xfrm>
            <a:off x="516585" y="5577458"/>
            <a:ext cx="2312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Thomas LIU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UC San Diego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California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USA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F607A-B2A5-E4FF-416A-C39727E2F3A7}"/>
              </a:ext>
            </a:extLst>
          </p:cNvPr>
          <p:cNvSpPr txBox="1"/>
          <p:nvPr/>
        </p:nvSpPr>
        <p:spPr>
          <a:xfrm>
            <a:off x="3144542" y="5577457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Dimitri VAN DE VILLE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Neuro-X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Geneva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Switzerland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6532E-7A56-D905-7B47-8997406F7DCC}"/>
              </a:ext>
            </a:extLst>
          </p:cNvPr>
          <p:cNvSpPr txBox="1"/>
          <p:nvPr/>
        </p:nvSpPr>
        <p:spPr>
          <a:xfrm>
            <a:off x="6142196" y="5583382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Lucina UDDIN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University of California Los Angeles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USA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44047B-3A9A-80B3-A381-E44B146416CF}"/>
              </a:ext>
            </a:extLst>
          </p:cNvPr>
          <p:cNvSpPr txBox="1"/>
          <p:nvPr/>
        </p:nvSpPr>
        <p:spPr>
          <a:xfrm>
            <a:off x="8811942" y="5577456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Sepehr MORTAHEB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University of Antwerp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Antwerp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302603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8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B65E49-5337-40E3-9DBD-146D14EA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12192000" cy="452261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9509F-94DC-4952-A3B5-1EFAA2F52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68276" y="5"/>
            <a:ext cx="4023722" cy="452260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1AF2CB-1EFE-4962-A8DC-2D3CE473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5"/>
            <a:ext cx="11743606" cy="4513113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32531E-9E20-48D1-A119-C05304D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807" y="-9506"/>
            <a:ext cx="12200801" cy="4532114"/>
          </a:xfrm>
          <a:prstGeom prst="rect">
            <a:avLst/>
          </a:prstGeom>
          <a:gradFill>
            <a:gsLst>
              <a:gs pos="0">
                <a:srgbClr val="000000">
                  <a:alpha val="51000"/>
                </a:srgbClr>
              </a:gs>
              <a:gs pos="74000">
                <a:schemeClr val="accent1">
                  <a:alpha val="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AA014B-79A8-4BEC-893F-423182880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679585"/>
          </a:xfrm>
          <a:prstGeom prst="rect">
            <a:avLst/>
          </a:prstGeom>
          <a:gradFill>
            <a:gsLst>
              <a:gs pos="20000">
                <a:schemeClr val="accent1">
                  <a:alpha val="9000"/>
                </a:schemeClr>
              </a:gs>
              <a:gs pos="100000">
                <a:srgbClr val="000000">
                  <a:alpha val="67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48EBE-58A3-E802-F948-3CFE4942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611" y="101005"/>
            <a:ext cx="8104262" cy="237617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Helvetica" pitchFamily="2" charset="0"/>
              </a:rPr>
              <a:t>To regress out or not? </a:t>
            </a:r>
            <a:br>
              <a:rPr lang="en-US" sz="4000" b="0" kern="1200" dirty="0">
                <a:solidFill>
                  <a:srgbClr val="FFFFFF"/>
                </a:solidFill>
                <a:latin typeface="Helvetica" pitchFamily="2" charset="0"/>
              </a:rPr>
            </a:br>
            <a:r>
              <a:rPr lang="en-US" sz="4000" b="0" kern="1200" dirty="0">
                <a:solidFill>
                  <a:srgbClr val="FFFFFF"/>
                </a:solidFill>
                <a:latin typeface="Helvetica" pitchFamily="2" charset="0"/>
              </a:rPr>
              <a:t>An update on the fMRI global signal debate</a:t>
            </a:r>
          </a:p>
        </p:txBody>
      </p:sp>
      <p:pic>
        <p:nvPicPr>
          <p:cNvPr id="11" name="Picture 10" descr="A close-up of a person&#10;&#10;Description automatically generated">
            <a:extLst>
              <a:ext uri="{FF2B5EF4-FFF2-40B4-BE49-F238E27FC236}">
                <a16:creationId xmlns:a16="http://schemas.microsoft.com/office/drawing/2014/main" id="{7C4BC976-105D-F353-1C4B-4729489DE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5" r="-4" b="16122"/>
          <a:stretch/>
        </p:blipFill>
        <p:spPr>
          <a:xfrm>
            <a:off x="3371271" y="312905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47D40AEE-E481-A8A3-5EF3-1B769503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5" r="3" b="21627"/>
          <a:stretch/>
        </p:blipFill>
        <p:spPr>
          <a:xfrm>
            <a:off x="516585" y="3056268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F7E2A3F3-284F-FC3A-BE7B-FE2A86C0C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003"/>
          <a:stretch/>
        </p:blipFill>
        <p:spPr>
          <a:xfrm>
            <a:off x="6212936" y="3057512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3" name="Picture 12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D49A052E-0D65-ABAA-2AAA-E000270E2F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3"/>
          <a:stretch/>
        </p:blipFill>
        <p:spPr>
          <a:xfrm>
            <a:off x="9038671" y="312905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5" name="Picture 14" descr="A person smiling at camera&#10;&#10;Description automatically generated">
            <a:extLst>
              <a:ext uri="{FF2B5EF4-FFF2-40B4-BE49-F238E27FC236}">
                <a16:creationId xmlns:a16="http://schemas.microsoft.com/office/drawing/2014/main" id="{8B4BE986-BBB6-351F-AAE3-EF978F5908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8" t="322" r="9069" b="9852"/>
          <a:stretch/>
        </p:blipFill>
        <p:spPr>
          <a:xfrm>
            <a:off x="868788" y="629880"/>
            <a:ext cx="1620491" cy="1368990"/>
          </a:xfrm>
          <a:prstGeom prst="rect">
            <a:avLst/>
          </a:prstGeom>
          <a:ln w="3175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583D77-7EB9-F42E-163A-EF176A5AFA2A}"/>
              </a:ext>
            </a:extLst>
          </p:cNvPr>
          <p:cNvSpPr txBox="1"/>
          <p:nvPr/>
        </p:nvSpPr>
        <p:spPr>
          <a:xfrm>
            <a:off x="657436" y="1803209"/>
            <a:ext cx="2201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BE" sz="14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BE" sz="1400" dirty="0">
                <a:solidFill>
                  <a:schemeClr val="bg1"/>
                </a:solidFill>
                <a:latin typeface="Helvetica" pitchFamily="2" charset="0"/>
              </a:rPr>
              <a:t>DEMERTZI Athena</a:t>
            </a:r>
          </a:p>
          <a:p>
            <a:pPr algn="ctr"/>
            <a:r>
              <a:rPr lang="en-BE" sz="1400" dirty="0">
                <a:solidFill>
                  <a:schemeClr val="bg1"/>
                </a:solidFill>
                <a:latin typeface="Helvetica" pitchFamily="2" charset="0"/>
              </a:rPr>
              <a:t>University of Liège</a:t>
            </a:r>
          </a:p>
          <a:p>
            <a:pPr algn="ctr"/>
            <a:r>
              <a:rPr lang="en-BE" sz="1400" dirty="0">
                <a:solidFill>
                  <a:schemeClr val="bg1"/>
                </a:solidFill>
                <a:latin typeface="Helvetica" pitchFamily="2" charset="0"/>
              </a:rPr>
              <a:t>BELGIUM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07F5A9-B591-C34E-B058-7A725D022841}"/>
              </a:ext>
            </a:extLst>
          </p:cNvPr>
          <p:cNvSpPr txBox="1"/>
          <p:nvPr/>
        </p:nvSpPr>
        <p:spPr>
          <a:xfrm>
            <a:off x="505938" y="223363"/>
            <a:ext cx="245447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E" sz="1700" dirty="0">
                <a:solidFill>
                  <a:schemeClr val="bg1"/>
                </a:solidFill>
                <a:latin typeface="Helvetica" pitchFamily="2" charset="0"/>
              </a:rPr>
              <a:t>Organizer &amp; Chair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CBA7B0-555E-6945-EB6E-9B9991D0CD1C}"/>
              </a:ext>
            </a:extLst>
          </p:cNvPr>
          <p:cNvSpPr txBox="1"/>
          <p:nvPr/>
        </p:nvSpPr>
        <p:spPr>
          <a:xfrm>
            <a:off x="516585" y="5484694"/>
            <a:ext cx="2312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Helvetica" pitchFamily="2" charset="0"/>
              </a:rPr>
              <a:t>Thomas LIU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UC San Diego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California 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USA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F607A-B2A5-E4FF-416A-C39727E2F3A7}"/>
              </a:ext>
            </a:extLst>
          </p:cNvPr>
          <p:cNvSpPr txBox="1"/>
          <p:nvPr/>
        </p:nvSpPr>
        <p:spPr>
          <a:xfrm>
            <a:off x="3144542" y="5484693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Helvetica" pitchFamily="2" charset="0"/>
              </a:rPr>
              <a:t>Dimitri VAN DE VILLE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Neuro-X Institute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Geneva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Switzerland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6532E-7A56-D905-7B47-8997406F7DCC}"/>
              </a:ext>
            </a:extLst>
          </p:cNvPr>
          <p:cNvSpPr txBox="1"/>
          <p:nvPr/>
        </p:nvSpPr>
        <p:spPr>
          <a:xfrm>
            <a:off x="6142196" y="5490618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Helvetica" pitchFamily="2" charset="0"/>
              </a:rPr>
              <a:t>Lucina UDDIN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University of California Los Angeles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USA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44047B-3A9A-80B3-A381-E44B146416CF}"/>
              </a:ext>
            </a:extLst>
          </p:cNvPr>
          <p:cNvSpPr txBox="1"/>
          <p:nvPr/>
        </p:nvSpPr>
        <p:spPr>
          <a:xfrm>
            <a:off x="8811942" y="5484692"/>
            <a:ext cx="2736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Helvetica" pitchFamily="2" charset="0"/>
              </a:rPr>
              <a:t>Sepehr MORTAHEB</a:t>
            </a:r>
          </a:p>
          <a:p>
            <a:pPr algn="ctr"/>
            <a:r>
              <a:rPr lang="en-GB" dirty="0">
                <a:latin typeface="Helvetica" pitchFamily="2" charset="0"/>
              </a:rPr>
              <a:t>U</a:t>
            </a:r>
            <a:r>
              <a:rPr lang="en-GB" dirty="0">
                <a:effectLst/>
                <a:latin typeface="Helvetica" pitchFamily="2" charset="0"/>
              </a:rPr>
              <a:t>niversity of Antwerp</a:t>
            </a:r>
          </a:p>
          <a:p>
            <a:pPr algn="ctr"/>
            <a:r>
              <a:rPr lang="en-GB" dirty="0">
                <a:effectLst/>
                <a:latin typeface="Helvetica" pitchFamily="2" charset="0"/>
              </a:rPr>
              <a:t>Antwerp</a:t>
            </a:r>
          </a:p>
          <a:p>
            <a:pPr algn="ctr"/>
            <a:r>
              <a:rPr lang="en-GB" dirty="0">
                <a:latin typeface="Helvetica" pitchFamily="2" charset="0"/>
              </a:rPr>
              <a:t>BELGIUM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89640A22-6F37-936E-963E-5A0A2478A7C6}"/>
              </a:ext>
            </a:extLst>
          </p:cNvPr>
          <p:cNvSpPr txBox="1">
            <a:spLocks/>
          </p:cNvSpPr>
          <p:nvPr/>
        </p:nvSpPr>
        <p:spPr>
          <a:xfrm>
            <a:off x="3982286" y="223363"/>
            <a:ext cx="6808305" cy="55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OHBM 2024 SYMPOSIUM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82D2C-33F4-9B00-55F8-E7F2F69B9358}"/>
              </a:ext>
            </a:extLst>
          </p:cNvPr>
          <p:cNvSpPr txBox="1"/>
          <p:nvPr/>
        </p:nvSpPr>
        <p:spPr>
          <a:xfrm>
            <a:off x="4611756" y="2472888"/>
            <a:ext cx="6121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Monday June 24  |  3.15pm-4.30pm |  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Room: Grand Ballroom 103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72A1F93-041F-F23C-9B6F-8C7FDDCEDD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04" t="46029" b="1"/>
          <a:stretch/>
        </p:blipFill>
        <p:spPr>
          <a:xfrm>
            <a:off x="-185529" y="6634637"/>
            <a:ext cx="12386335" cy="2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8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440</Words>
  <Application>Microsoft Macintosh PowerPoint</Application>
  <PresentationFormat>Widescreen</PresentationFormat>
  <Paragraphs>78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Helvetica</vt:lpstr>
      <vt:lpstr>MuseoSans</vt:lpstr>
      <vt:lpstr>Office Theme</vt:lpstr>
      <vt:lpstr>PowerPoint Presentation</vt:lpstr>
      <vt:lpstr>Is it noise only?</vt:lpstr>
      <vt:lpstr>The GS is everywhere</vt:lpstr>
      <vt:lpstr>PowerPoint Presentation</vt:lpstr>
      <vt:lpstr>PowerPoint Presentation</vt:lpstr>
      <vt:lpstr>Panel</vt:lpstr>
      <vt:lpstr>PowerPoint Presentation</vt:lpstr>
      <vt:lpstr>To regress out or not?  An update on the fMRI global signal debate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Stones</dc:creator>
  <cp:lastModifiedBy>Demertzi Athina</cp:lastModifiedBy>
  <cp:revision>44</cp:revision>
  <cp:lastPrinted>2024-06-20T12:55:50Z</cp:lastPrinted>
  <dcterms:created xsi:type="dcterms:W3CDTF">2023-04-14T02:49:31Z</dcterms:created>
  <dcterms:modified xsi:type="dcterms:W3CDTF">2024-06-24T02:20:07Z</dcterms:modified>
</cp:coreProperties>
</file>