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sldIdLst>
    <p:sldId id="256" r:id="rId2"/>
    <p:sldId id="257" r:id="rId3"/>
    <p:sldId id="267" r:id="rId4"/>
    <p:sldId id="274" r:id="rId5"/>
    <p:sldId id="275" r:id="rId6"/>
    <p:sldId id="276" r:id="rId7"/>
    <p:sldId id="277" r:id="rId8"/>
    <p:sldId id="278" r:id="rId9"/>
    <p:sldId id="279" r:id="rId10"/>
    <p:sldId id="280" r:id="rId11"/>
    <p:sldId id="272" r:id="rId12"/>
    <p:sldId id="28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3" y="7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E8331-95F5-45A1-AD8B-1CCC5B3D3D53}" type="datetimeFigureOut">
              <a:rPr lang="fr-BE" smtClean="0"/>
              <a:t>13-08-24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4427E-DB5A-41E6-8F47-A8602AD7C41C}" type="slidenum">
              <a:rPr lang="fr-BE" smtClean="0"/>
              <a:t>‹N°›</a:t>
            </a:fld>
            <a:endParaRPr lang="fr-BE"/>
          </a:p>
        </p:txBody>
      </p:sp>
    </p:spTree>
    <p:extLst>
      <p:ext uri="{BB962C8B-B14F-4D97-AF65-F5344CB8AC3E}">
        <p14:creationId xmlns:p14="http://schemas.microsoft.com/office/powerpoint/2010/main" val="415920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B7AE1BC-7700-4CDC-AF65-9379D7AB5BDF}" type="datetime1">
              <a:rPr lang="fr-BE" smtClean="0"/>
              <a:t>13-08-24</a:t>
            </a:fld>
            <a:endParaRPr lang="fr-BE"/>
          </a:p>
        </p:txBody>
      </p:sp>
      <p:sp>
        <p:nvSpPr>
          <p:cNvPr id="5" name="Footer Placeholder 4"/>
          <p:cNvSpPr>
            <a:spLocks noGrp="1"/>
          </p:cNvSpPr>
          <p:nvPr>
            <p:ph type="ftr" sz="quarter" idx="11"/>
          </p:nvPr>
        </p:nvSpPr>
        <p:spPr>
          <a:xfrm>
            <a:off x="1127124" y="329307"/>
            <a:ext cx="5943668" cy="309201"/>
          </a:xfrm>
        </p:spPr>
        <p:txBody>
          <a:bodyPr/>
          <a:lstStyle/>
          <a:p>
            <a:endParaRPr lang="fr-BE"/>
          </a:p>
        </p:txBody>
      </p:sp>
      <p:sp>
        <p:nvSpPr>
          <p:cNvPr id="6" name="Slide Number Placeholder 5"/>
          <p:cNvSpPr>
            <a:spLocks noGrp="1"/>
          </p:cNvSpPr>
          <p:nvPr>
            <p:ph type="sldNum" sz="quarter" idx="12"/>
          </p:nvPr>
        </p:nvSpPr>
        <p:spPr>
          <a:xfrm>
            <a:off x="9924392" y="134930"/>
            <a:ext cx="811019" cy="503578"/>
          </a:xfrm>
        </p:spPr>
        <p:txBody>
          <a:bodyPr/>
          <a:lstStyle/>
          <a:p>
            <a:fld id="{9FA30DC2-E5CF-4A0A-AD8A-1829D6B7765C}" type="slidenum">
              <a:rPr lang="fr-BE" smtClean="0"/>
              <a:t>‹N°›</a:t>
            </a:fld>
            <a:endParaRPr lang="fr-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63470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4AF6C4-7F59-40C4-A4A5-A71FFE413A75}" type="datetime1">
              <a:rPr lang="fr-BE" smtClean="0"/>
              <a:t>13-08-24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A30DC2-E5CF-4A0A-AD8A-1829D6B7765C}" type="slidenum">
              <a:rPr lang="fr-BE" smtClean="0"/>
              <a:t>‹N°›</a:t>
            </a:fld>
            <a:endParaRPr lang="fr-B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57908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435C66A-94F4-4AB3-B804-DF33A7768999}" type="datetime1">
              <a:rPr lang="fr-BE" smtClean="0"/>
              <a:t>13-08-24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A30DC2-E5CF-4A0A-AD8A-1829D6B7765C}" type="slidenum">
              <a:rPr lang="fr-BE" smtClean="0"/>
              <a:t>‹N°›</a:t>
            </a:fld>
            <a:endParaRPr lang="fr-B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944368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sz="1200"/>
            </a:lvl1pPr>
          </a:lstStyle>
          <a:p>
            <a:fld id="{C449F64D-92A4-4401-931E-566584EB1CBC}" type="datetime1">
              <a:rPr lang="fr-BE" smtClean="0"/>
              <a:t>13-08-24</a:t>
            </a:fld>
            <a:endParaRPr lang="fr-BE"/>
          </a:p>
        </p:txBody>
      </p:sp>
      <p:sp>
        <p:nvSpPr>
          <p:cNvPr id="5" name="Footer Placeholder 4"/>
          <p:cNvSpPr>
            <a:spLocks noGrp="1"/>
          </p:cNvSpPr>
          <p:nvPr>
            <p:ph type="ftr" sz="quarter" idx="11"/>
          </p:nvPr>
        </p:nvSpPr>
        <p:spPr/>
        <p:txBody>
          <a:bodyPr/>
          <a:lstStyle>
            <a:lvl1pPr>
              <a:defRPr sz="1200"/>
            </a:lvl1pPr>
          </a:lstStyle>
          <a:p>
            <a:endParaRPr lang="fr-BE"/>
          </a:p>
        </p:txBody>
      </p:sp>
      <p:sp>
        <p:nvSpPr>
          <p:cNvPr id="6" name="Slide Number Placeholder 5"/>
          <p:cNvSpPr>
            <a:spLocks noGrp="1"/>
          </p:cNvSpPr>
          <p:nvPr>
            <p:ph type="sldNum" sz="quarter" idx="12"/>
          </p:nvPr>
        </p:nvSpPr>
        <p:spPr/>
        <p:txBody>
          <a:bodyPr/>
          <a:lstStyle/>
          <a:p>
            <a:fld id="{9FA30DC2-E5CF-4A0A-AD8A-1829D6B7765C}" type="slidenum">
              <a:rPr lang="fr-BE" smtClean="0"/>
              <a:t>‹N°›</a:t>
            </a:fld>
            <a:endParaRPr lang="fr-B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477306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A332387-F71B-4A2E-B2B9-D9CABAD17E66}" type="datetime1">
              <a:rPr lang="fr-BE" smtClean="0"/>
              <a:t>13-08-24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FA30DC2-E5CF-4A0A-AD8A-1829D6B7765C}" type="slidenum">
              <a:rPr lang="fr-BE" smtClean="0"/>
              <a:t>‹N°›</a:t>
            </a:fld>
            <a:endParaRPr lang="fr-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405706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CB0AB25-F61D-4682-AFFC-4E8CB38323FE}" type="datetime1">
              <a:rPr lang="fr-BE" smtClean="0"/>
              <a:t>13-08-24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FA30DC2-E5CF-4A0A-AD8A-1829D6B7765C}" type="slidenum">
              <a:rPr lang="fr-BE" smtClean="0"/>
              <a:t>‹N°›</a:t>
            </a:fld>
            <a:endParaRPr lang="fr-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42937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29166" y="2974448"/>
            <a:ext cx="4645152" cy="24938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94337" y="2971669"/>
            <a:ext cx="4645152" cy="248719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2D4F3E-16D7-4B6D-B347-BC7D19005A40}" type="datetime1">
              <a:rPr lang="fr-BE" smtClean="0"/>
              <a:t>13-08-24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9FA30DC2-E5CF-4A0A-AD8A-1829D6B7765C}" type="slidenum">
              <a:rPr lang="fr-BE" smtClean="0"/>
              <a:t>‹N°›</a:t>
            </a:fld>
            <a:endParaRPr lang="fr-B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17042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5024874-1AE4-4A2E-953B-B37C20F365BB}" type="datetime1">
              <a:rPr lang="fr-BE" smtClean="0"/>
              <a:t>13-08-24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9FA30DC2-E5CF-4A0A-AD8A-1829D6B7765C}" type="slidenum">
              <a:rPr lang="fr-BE" smtClean="0"/>
              <a:t>‹N°›</a:t>
            </a:fld>
            <a:endParaRPr lang="fr-B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36536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FCD86-20F9-44E1-9633-55123697AA8B}" type="datetime1">
              <a:rPr lang="fr-BE" smtClean="0"/>
              <a:t>13-08-24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9FA30DC2-E5CF-4A0A-AD8A-1829D6B7765C}" type="slidenum">
              <a:rPr lang="fr-BE" smtClean="0"/>
              <a:t>‹N°›</a:t>
            </a:fld>
            <a:endParaRPr lang="fr-BE"/>
          </a:p>
        </p:txBody>
      </p:sp>
    </p:spTree>
    <p:extLst>
      <p:ext uri="{BB962C8B-B14F-4D97-AF65-F5344CB8AC3E}">
        <p14:creationId xmlns:p14="http://schemas.microsoft.com/office/powerpoint/2010/main" val="3140296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AED86F0-CAAF-48B5-B5D0-A6697FD9BBC8}" type="datetime1">
              <a:rPr lang="fr-BE" smtClean="0"/>
              <a:t>13-08-24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FA30DC2-E5CF-4A0A-AD8A-1829D6B7765C}" type="slidenum">
              <a:rPr lang="fr-BE" smtClean="0"/>
              <a:t>‹N°›</a:t>
            </a:fld>
            <a:endParaRPr lang="fr-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79989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66F5E67F-CA42-4B5A-9807-618258137CF1}" type="datetime1">
              <a:rPr lang="fr-BE" smtClean="0"/>
              <a:t>13-08-24</a:t>
            </a:fld>
            <a:endParaRPr lang="fr-BE"/>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9FA30DC2-E5CF-4A0A-AD8A-1829D6B7765C}" type="slidenum">
              <a:rPr lang="fr-BE" smtClean="0"/>
              <a:t>‹N°›</a:t>
            </a:fld>
            <a:endParaRPr lang="fr-B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460237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77F6C73-CACB-49E3-A213-BAFA6D7C90CA}" type="datetime1">
              <a:rPr lang="fr-BE" smtClean="0"/>
              <a:t>13-08-24</a:t>
            </a:fld>
            <a:endParaRPr lang="fr-B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9FA30DC2-E5CF-4A0A-AD8A-1829D6B7765C}" type="slidenum">
              <a:rPr lang="fr-BE" smtClean="0"/>
              <a:t>‹N°›</a:t>
            </a:fld>
            <a:endParaRPr lang="fr-BE"/>
          </a:p>
        </p:txBody>
      </p:sp>
    </p:spTree>
    <p:extLst>
      <p:ext uri="{BB962C8B-B14F-4D97-AF65-F5344CB8AC3E}">
        <p14:creationId xmlns:p14="http://schemas.microsoft.com/office/powerpoint/2010/main" val="27445868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hyperlink" Target="mailto:antoine.leclere@vub.be" TargetMode="External"/><Relationship Id="rId4" Type="http://schemas.openxmlformats.org/officeDocument/2006/relationships/hyperlink" Target="mailto:antoine.leclere@Uliege.be"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hyperlink" Target="mailto:antoine.leclere@vub.be" TargetMode="External"/><Relationship Id="rId4" Type="http://schemas.openxmlformats.org/officeDocument/2006/relationships/hyperlink" Target="mailto:antoine.leclere@Uliege.be"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88747D-564B-6CE7-51FB-4F60F556F93C}"/>
              </a:ext>
            </a:extLst>
          </p:cNvPr>
          <p:cNvSpPr>
            <a:spLocks noGrp="1"/>
          </p:cNvSpPr>
          <p:nvPr>
            <p:ph type="ctrTitle"/>
            <p:custDataLst>
              <p:tags r:id="rId1"/>
            </p:custDataLst>
          </p:nvPr>
        </p:nvSpPr>
        <p:spPr>
          <a:xfrm>
            <a:off x="869001" y="313832"/>
            <a:ext cx="10453997" cy="2618554"/>
          </a:xfrm>
        </p:spPr>
        <p:txBody>
          <a:bodyPr>
            <a:noAutofit/>
          </a:bodyPr>
          <a:lstStyle/>
          <a:p>
            <a:r>
              <a:rPr lang="fr-FR" sz="3600" dirty="0"/>
              <a:t>The </a:t>
            </a:r>
            <a:r>
              <a:rPr lang="fr-FR" sz="3600" dirty="0" err="1"/>
              <a:t>Punctuation</a:t>
            </a:r>
            <a:r>
              <a:rPr lang="fr-FR" sz="3600" dirty="0"/>
              <a:t> of Ems and the </a:t>
            </a:r>
            <a:r>
              <a:rPr lang="fr-FR" sz="3600" dirty="0" err="1"/>
              <a:t>rights</a:t>
            </a:r>
            <a:r>
              <a:rPr lang="fr-FR" sz="3600" dirty="0"/>
              <a:t> of the bishops of the Holy Roman Empire in the Age of </a:t>
            </a:r>
            <a:r>
              <a:rPr lang="fr-FR" sz="3600" dirty="0" err="1"/>
              <a:t>Enlightenment</a:t>
            </a:r>
            <a:r>
              <a:rPr lang="fr-FR" sz="3600" dirty="0"/>
              <a:t>: the Case of the </a:t>
            </a:r>
            <a:r>
              <a:rPr lang="en-GB" sz="3600" dirty="0"/>
              <a:t>Ecclesiastical</a:t>
            </a:r>
            <a:r>
              <a:rPr lang="fr-FR" sz="3600" dirty="0"/>
              <a:t> </a:t>
            </a:r>
            <a:r>
              <a:rPr lang="fr-FR" sz="3600" dirty="0" err="1"/>
              <a:t>Principality</a:t>
            </a:r>
            <a:r>
              <a:rPr lang="fr-FR" sz="3600" dirty="0"/>
              <a:t> of </a:t>
            </a:r>
            <a:r>
              <a:rPr lang="fr-FR" sz="3600" dirty="0" err="1"/>
              <a:t>Liege</a:t>
            </a:r>
            <a:r>
              <a:rPr lang="fr-FR" sz="3600" dirty="0"/>
              <a:t> (1786-1789)</a:t>
            </a:r>
            <a:endParaRPr lang="fr-BE" sz="3600" dirty="0"/>
          </a:p>
        </p:txBody>
      </p:sp>
      <p:sp>
        <p:nvSpPr>
          <p:cNvPr id="3" name="Sous-titre 2">
            <a:extLst>
              <a:ext uri="{FF2B5EF4-FFF2-40B4-BE49-F238E27FC236}">
                <a16:creationId xmlns:a16="http://schemas.microsoft.com/office/drawing/2014/main" id="{E7C7EB7C-9B80-2AD0-BF70-1CE831FD4B5F}"/>
              </a:ext>
            </a:extLst>
          </p:cNvPr>
          <p:cNvSpPr>
            <a:spLocks noGrp="1"/>
          </p:cNvSpPr>
          <p:nvPr>
            <p:ph type="subTitle" idx="1"/>
            <p:custDataLst>
              <p:tags r:id="rId2"/>
            </p:custDataLst>
          </p:nvPr>
        </p:nvSpPr>
        <p:spPr>
          <a:xfrm>
            <a:off x="278654" y="3429000"/>
            <a:ext cx="9865471" cy="1276350"/>
          </a:xfrm>
        </p:spPr>
        <p:txBody>
          <a:bodyPr>
            <a:normAutofit fontScale="92500" lnSpcReduction="10000"/>
          </a:bodyPr>
          <a:lstStyle/>
          <a:p>
            <a:r>
              <a:rPr lang="en-US" dirty="0"/>
              <a:t>Presentation given at the XXVIII Annual Forum of Young Legal Historians </a:t>
            </a:r>
            <a:r>
              <a:rPr lang="fr-BE" dirty="0"/>
              <a:t>(Milan, 4-7/09/2024)</a:t>
            </a:r>
          </a:p>
          <a:p>
            <a:r>
              <a:rPr lang="fr-BE" dirty="0"/>
              <a:t>Contact : </a:t>
            </a:r>
            <a:r>
              <a:rPr lang="fr-BE" dirty="0">
                <a:hlinkClick r:id="rId4"/>
              </a:rPr>
              <a:t>antoine.leclere@Uliege.be</a:t>
            </a:r>
            <a:r>
              <a:rPr lang="fr-BE" dirty="0"/>
              <a:t> / </a:t>
            </a:r>
            <a:r>
              <a:rPr lang="fr-BE" dirty="0">
                <a:hlinkClick r:id="rId5"/>
              </a:rPr>
              <a:t>antoine.leclere@vub.be</a:t>
            </a:r>
            <a:endParaRPr lang="fr-BE" dirty="0"/>
          </a:p>
          <a:p>
            <a:r>
              <a:rPr lang="fr-BE" dirty="0"/>
              <a:t>Antoine Leclère : </a:t>
            </a:r>
            <a:r>
              <a:rPr lang="fr-BE" dirty="0" err="1"/>
              <a:t>Research</a:t>
            </a:r>
            <a:r>
              <a:rPr lang="fr-BE" dirty="0"/>
              <a:t> </a:t>
            </a:r>
            <a:r>
              <a:rPr lang="fr-BE" dirty="0" err="1"/>
              <a:t>fellow</a:t>
            </a:r>
            <a:r>
              <a:rPr lang="fr-BE" dirty="0"/>
              <a:t> of the F.R.S – F.N.R.S – </a:t>
            </a:r>
            <a:r>
              <a:rPr lang="fr-BE" dirty="0" err="1"/>
              <a:t>ULiege</a:t>
            </a:r>
            <a:r>
              <a:rPr lang="fr-BE" dirty="0"/>
              <a:t> - VUB</a:t>
            </a:r>
          </a:p>
        </p:txBody>
      </p:sp>
      <p:pic>
        <p:nvPicPr>
          <p:cNvPr id="7" name="Image 6">
            <a:extLst>
              <a:ext uri="{FF2B5EF4-FFF2-40B4-BE49-F238E27FC236}">
                <a16:creationId xmlns:a16="http://schemas.microsoft.com/office/drawing/2014/main" id="{AD0114E1-85C6-F046-9087-7C13375D6B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654" y="4705349"/>
            <a:ext cx="2544596" cy="1235496"/>
          </a:xfrm>
          <a:prstGeom prst="rect">
            <a:avLst/>
          </a:prstGeom>
        </p:spPr>
      </p:pic>
      <p:pic>
        <p:nvPicPr>
          <p:cNvPr id="9" name="Image 8">
            <a:extLst>
              <a:ext uri="{FF2B5EF4-FFF2-40B4-BE49-F238E27FC236}">
                <a16:creationId xmlns:a16="http://schemas.microsoft.com/office/drawing/2014/main" id="{3380C618-EC3C-1890-FECC-75437552BA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9204" y="4873863"/>
            <a:ext cx="1606207" cy="1012443"/>
          </a:xfrm>
          <a:prstGeom prst="rect">
            <a:avLst/>
          </a:prstGeom>
        </p:spPr>
      </p:pic>
      <p:sp>
        <p:nvSpPr>
          <p:cNvPr id="10" name="Espace réservé du numéro de diapositive 9">
            <a:extLst>
              <a:ext uri="{FF2B5EF4-FFF2-40B4-BE49-F238E27FC236}">
                <a16:creationId xmlns:a16="http://schemas.microsoft.com/office/drawing/2014/main" id="{6A02EE03-56EA-966D-3004-013AC903E72B}"/>
              </a:ext>
            </a:extLst>
          </p:cNvPr>
          <p:cNvSpPr>
            <a:spLocks noGrp="1"/>
          </p:cNvSpPr>
          <p:nvPr>
            <p:ph type="sldNum" sz="quarter" idx="12"/>
          </p:nvPr>
        </p:nvSpPr>
        <p:spPr/>
        <p:txBody>
          <a:bodyPr/>
          <a:lstStyle/>
          <a:p>
            <a:fld id="{9FA30DC2-E5CF-4A0A-AD8A-1829D6B7765C}" type="slidenum">
              <a:rPr lang="fr-BE" smtClean="0"/>
              <a:t>1</a:t>
            </a:fld>
            <a:endParaRPr lang="fr-BE"/>
          </a:p>
        </p:txBody>
      </p:sp>
      <p:pic>
        <p:nvPicPr>
          <p:cNvPr id="5" name="Image 4">
            <a:extLst>
              <a:ext uri="{FF2B5EF4-FFF2-40B4-BE49-F238E27FC236}">
                <a16:creationId xmlns:a16="http://schemas.microsoft.com/office/drawing/2014/main" id="{B9CC9740-264E-BBC5-3F7C-1B60794B29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8144" y="4759889"/>
            <a:ext cx="2583340" cy="1126417"/>
          </a:xfrm>
          <a:prstGeom prst="rect">
            <a:avLst/>
          </a:prstGeom>
        </p:spPr>
      </p:pic>
    </p:spTree>
    <p:extLst>
      <p:ext uri="{BB962C8B-B14F-4D97-AF65-F5344CB8AC3E}">
        <p14:creationId xmlns:p14="http://schemas.microsoft.com/office/powerpoint/2010/main" val="4118074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A306-D267-E755-1901-9B6430342C25}"/>
              </a:ext>
            </a:extLst>
          </p:cNvPr>
          <p:cNvSpPr>
            <a:spLocks noGrp="1"/>
          </p:cNvSpPr>
          <p:nvPr>
            <p:ph type="title"/>
            <p:custDataLst>
              <p:tags r:id="rId1"/>
            </p:custDataLst>
          </p:nvPr>
        </p:nvSpPr>
        <p:spPr>
          <a:xfrm>
            <a:off x="2961548" y="862318"/>
            <a:ext cx="6268904" cy="450470"/>
          </a:xfrm>
        </p:spPr>
        <p:txBody>
          <a:bodyPr>
            <a:noAutofit/>
          </a:bodyPr>
          <a:lstStyle/>
          <a:p>
            <a:pPr algn="just"/>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Combating</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Schism</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 The Fracture of the Imperial Church</a:t>
            </a:r>
            <a:endParaRPr lang="fr-BE" sz="2000" dirty="0">
              <a:solidFill>
                <a:srgbClr val="FF0000"/>
              </a:solidFill>
            </a:endParaRPr>
          </a:p>
        </p:txBody>
      </p:sp>
      <p:sp>
        <p:nvSpPr>
          <p:cNvPr id="3" name="Espace réservé du contenu 2">
            <a:extLst>
              <a:ext uri="{FF2B5EF4-FFF2-40B4-BE49-F238E27FC236}">
                <a16:creationId xmlns:a16="http://schemas.microsoft.com/office/drawing/2014/main" id="{2E3A3CAF-7AF3-7594-BABA-96E381B75699}"/>
              </a:ext>
            </a:extLst>
          </p:cNvPr>
          <p:cNvSpPr>
            <a:spLocks noGrp="1"/>
          </p:cNvSpPr>
          <p:nvPr>
            <p:ph idx="1"/>
            <p:custDataLst>
              <p:tags r:id="rId2"/>
            </p:custDataLst>
          </p:nvPr>
        </p:nvSpPr>
        <p:spPr>
          <a:xfrm>
            <a:off x="8805" y="1397177"/>
            <a:ext cx="12108594" cy="4601239"/>
          </a:xfrm>
        </p:spPr>
        <p:txBody>
          <a:bodyPr>
            <a:noAutofit/>
          </a:bodyPr>
          <a:lstStyle/>
          <a:p>
            <a:pPr algn="just"/>
            <a:r>
              <a:rPr lang="fr-BE" dirty="0">
                <a:latin typeface="Garamond" panose="02020404030301010803" pitchFamily="18" charset="0"/>
              </a:rPr>
              <a:t>Reluctance </a:t>
            </a:r>
            <a:r>
              <a:rPr lang="fr-BE" dirty="0" err="1">
                <a:latin typeface="Garamond" panose="02020404030301010803" pitchFamily="18" charset="0"/>
              </a:rPr>
              <a:t>from</a:t>
            </a:r>
            <a:r>
              <a:rPr lang="fr-BE" dirty="0">
                <a:latin typeface="Garamond" panose="02020404030301010803" pitchFamily="18" charset="0"/>
              </a:rPr>
              <a:t> princes and </a:t>
            </a:r>
            <a:r>
              <a:rPr lang="fr-BE" dirty="0" err="1">
                <a:latin typeface="Garamond" panose="02020404030301010803" pitchFamily="18" charset="0"/>
              </a:rPr>
              <a:t>Electors</a:t>
            </a:r>
            <a:r>
              <a:rPr lang="fr-BE" dirty="0">
                <a:latin typeface="Garamond" panose="02020404030301010803" pitchFamily="18" charset="0"/>
              </a:rPr>
              <a:t>, </a:t>
            </a:r>
            <a:r>
              <a:rPr lang="fr-BE" dirty="0" err="1">
                <a:latin typeface="Garamond" panose="02020404030301010803" pitchFamily="18" charset="0"/>
              </a:rPr>
              <a:t>particularly</a:t>
            </a:r>
            <a:r>
              <a:rPr lang="fr-BE" dirty="0">
                <a:latin typeface="Garamond" panose="02020404030301010803" pitchFamily="18" charset="0"/>
              </a:rPr>
              <a:t> </a:t>
            </a:r>
            <a:r>
              <a:rPr lang="fr-BE" dirty="0" err="1">
                <a:latin typeface="Garamond" panose="02020404030301010803" pitchFamily="18" charset="0"/>
              </a:rPr>
              <a:t>Prussia</a:t>
            </a:r>
            <a:r>
              <a:rPr lang="fr-BE" dirty="0">
                <a:latin typeface="Garamond" panose="02020404030301010803" pitchFamily="18" charset="0"/>
              </a:rPr>
              <a:t>.</a:t>
            </a:r>
          </a:p>
          <a:p>
            <a:pPr algn="just"/>
            <a:endParaRPr lang="fr-BE" dirty="0">
              <a:latin typeface="Garamond" panose="02020404030301010803" pitchFamily="18" charset="0"/>
            </a:endParaRPr>
          </a:p>
          <a:p>
            <a:pPr algn="just"/>
            <a:r>
              <a:rPr lang="en-US" dirty="0">
                <a:latin typeface="Garamond" panose="02020404030301010803" pitchFamily="18" charset="0"/>
              </a:rPr>
              <a:t>Resistance to Ems proposals came from Liege and Speyer.</a:t>
            </a:r>
          </a:p>
          <a:p>
            <a:pPr algn="just"/>
            <a:endParaRPr lang="en-US" dirty="0">
              <a:latin typeface="Garamond" panose="02020404030301010803" pitchFamily="18" charset="0"/>
            </a:endParaRPr>
          </a:p>
          <a:p>
            <a:pPr algn="just"/>
            <a:r>
              <a:rPr lang="en-US" dirty="0">
                <a:latin typeface="Garamond" panose="02020404030301010803" pitchFamily="18" charset="0"/>
              </a:rPr>
              <a:t>France Foreign affairs Secretary, Charles </a:t>
            </a:r>
            <a:r>
              <a:rPr lang="en-US" dirty="0" err="1">
                <a:latin typeface="Garamond" panose="02020404030301010803" pitchFamily="18" charset="0"/>
              </a:rPr>
              <a:t>Gravier</a:t>
            </a:r>
            <a:r>
              <a:rPr lang="en-US" dirty="0">
                <a:latin typeface="Garamond" panose="02020404030301010803" pitchFamily="18" charset="0"/>
              </a:rPr>
              <a:t> de Vergennes, ordered to his agent in Liege to counter the pressure coming from Vienna.</a:t>
            </a:r>
          </a:p>
          <a:p>
            <a:pPr algn="just"/>
            <a:endParaRPr lang="en-US" dirty="0">
              <a:latin typeface="Garamond" panose="02020404030301010803" pitchFamily="18" charset="0"/>
            </a:endParaRPr>
          </a:p>
          <a:p>
            <a:pPr algn="just"/>
            <a:r>
              <a:rPr lang="en-US" dirty="0">
                <a:latin typeface="Garamond" panose="02020404030301010803" pitchFamily="18" charset="0"/>
              </a:rPr>
              <a:t>In the Low Countries, the nuncio was expulsed but received the protection of the prince-bishop of Liege.</a:t>
            </a:r>
          </a:p>
          <a:p>
            <a:pPr algn="just"/>
            <a:endParaRPr lang="en-US" dirty="0">
              <a:latin typeface="Garamond" panose="02020404030301010803" pitchFamily="18" charset="0"/>
            </a:endParaRPr>
          </a:p>
          <a:p>
            <a:pPr algn="just"/>
            <a:r>
              <a:rPr lang="en-US" dirty="0">
                <a:latin typeface="Garamond" panose="02020404030301010803" pitchFamily="18" charset="0"/>
              </a:rPr>
              <a:t>The archbishop of Cologne condemned the prince of Liege as a disturber of the public peace.</a:t>
            </a:r>
          </a:p>
        </p:txBody>
      </p:sp>
      <p:sp>
        <p:nvSpPr>
          <p:cNvPr id="7" name="Espace réservé du numéro de diapositive 6">
            <a:extLst>
              <a:ext uri="{FF2B5EF4-FFF2-40B4-BE49-F238E27FC236}">
                <a16:creationId xmlns:a16="http://schemas.microsoft.com/office/drawing/2014/main" id="{A2E1EB4A-694C-B752-B763-D2EC18B5FBBF}"/>
              </a:ext>
            </a:extLst>
          </p:cNvPr>
          <p:cNvSpPr>
            <a:spLocks noGrp="1"/>
          </p:cNvSpPr>
          <p:nvPr>
            <p:ph type="sldNum" sz="quarter" idx="12"/>
          </p:nvPr>
        </p:nvSpPr>
        <p:spPr/>
        <p:txBody>
          <a:bodyPr/>
          <a:lstStyle/>
          <a:p>
            <a:fld id="{9FA30DC2-E5CF-4A0A-AD8A-1829D6B7765C}" type="slidenum">
              <a:rPr lang="fr-BE" smtClean="0"/>
              <a:t>10</a:t>
            </a:fld>
            <a:endParaRPr lang="fr-BE"/>
          </a:p>
        </p:txBody>
      </p:sp>
    </p:spTree>
    <p:extLst>
      <p:ext uri="{BB962C8B-B14F-4D97-AF65-F5344CB8AC3E}">
        <p14:creationId xmlns:p14="http://schemas.microsoft.com/office/powerpoint/2010/main" val="3013500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A306-D267-E755-1901-9B6430342C25}"/>
              </a:ext>
            </a:extLst>
          </p:cNvPr>
          <p:cNvSpPr>
            <a:spLocks noGrp="1"/>
          </p:cNvSpPr>
          <p:nvPr>
            <p:ph type="title"/>
            <p:custDataLst>
              <p:tags r:id="rId1"/>
            </p:custDataLst>
          </p:nvPr>
        </p:nvSpPr>
        <p:spPr>
          <a:xfrm>
            <a:off x="5207411" y="872588"/>
            <a:ext cx="1777177" cy="522463"/>
          </a:xfrm>
        </p:spPr>
        <p:txBody>
          <a:bodyPr>
            <a:normAutofit/>
          </a:bodyPr>
          <a:lstStyle/>
          <a:p>
            <a:pPr algn="just"/>
            <a:r>
              <a:rPr lang="en-US" sz="28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Conclusion</a:t>
            </a:r>
          </a:p>
        </p:txBody>
      </p:sp>
      <p:sp>
        <p:nvSpPr>
          <p:cNvPr id="3" name="Espace réservé du contenu 2">
            <a:extLst>
              <a:ext uri="{FF2B5EF4-FFF2-40B4-BE49-F238E27FC236}">
                <a16:creationId xmlns:a16="http://schemas.microsoft.com/office/drawing/2014/main" id="{2E3A3CAF-7AF3-7594-BABA-96E381B75699}"/>
              </a:ext>
            </a:extLst>
          </p:cNvPr>
          <p:cNvSpPr>
            <a:spLocks noGrp="1"/>
          </p:cNvSpPr>
          <p:nvPr>
            <p:ph idx="1"/>
            <p:custDataLst>
              <p:tags r:id="rId2"/>
            </p:custDataLst>
          </p:nvPr>
        </p:nvSpPr>
        <p:spPr>
          <a:xfrm>
            <a:off x="283750" y="1515475"/>
            <a:ext cx="11584267" cy="4047658"/>
          </a:xfrm>
        </p:spPr>
        <p:txBody>
          <a:bodyPr>
            <a:noAutofit/>
          </a:bodyPr>
          <a:lstStyle/>
          <a:p>
            <a:r>
              <a:rPr lang="en-US" sz="1800" dirty="0"/>
              <a:t>Archbishops of the Empire withdrew from the Punctuation gradually.</a:t>
            </a:r>
          </a:p>
          <a:p>
            <a:endParaRPr lang="en-US" sz="1800" dirty="0"/>
          </a:p>
          <a:p>
            <a:r>
              <a:rPr lang="en-US" sz="1800" dirty="0"/>
              <a:t>Joseph II rejected the text due to overpressure from Berlin.</a:t>
            </a:r>
          </a:p>
          <a:p>
            <a:endParaRPr lang="en-US" sz="1800" dirty="0"/>
          </a:p>
          <a:p>
            <a:r>
              <a:rPr lang="en-US" sz="1800" dirty="0"/>
              <a:t>The Imperial Church was severely damaged by Ems Congress and the </a:t>
            </a:r>
            <a:r>
              <a:rPr lang="en-US" sz="1800" dirty="0" err="1"/>
              <a:t>Punctuatio</a:t>
            </a:r>
            <a:r>
              <a:rPr lang="en-US" sz="1800" dirty="0"/>
              <a:t>.</a:t>
            </a:r>
          </a:p>
          <a:p>
            <a:endParaRPr lang="en-US" sz="1800" dirty="0"/>
          </a:p>
          <a:p>
            <a:r>
              <a:rPr lang="en-US" sz="1800" dirty="0"/>
              <a:t>Pie VI (14 </a:t>
            </a:r>
            <a:r>
              <a:rPr lang="en-US" sz="1800" dirty="0" err="1"/>
              <a:t>novembre</a:t>
            </a:r>
            <a:r>
              <a:rPr lang="en-US" sz="1800" dirty="0"/>
              <a:t> 1789) condemned the </a:t>
            </a:r>
            <a:r>
              <a:rPr lang="en-US" sz="1800" dirty="0" err="1"/>
              <a:t>Punctuatio</a:t>
            </a:r>
            <a:r>
              <a:rPr lang="en-US" sz="1800" dirty="0"/>
              <a:t> by linking it to </a:t>
            </a:r>
            <a:r>
              <a:rPr lang="en-US" sz="1800" dirty="0" err="1"/>
              <a:t>Febronius</a:t>
            </a:r>
            <a:r>
              <a:rPr lang="en-US" sz="1800" dirty="0"/>
              <a:t> thesis </a:t>
            </a:r>
            <a:r>
              <a:rPr lang="en-US" sz="1800" dirty="0" err="1"/>
              <a:t>wich</a:t>
            </a:r>
            <a:r>
              <a:rPr lang="en-US" sz="1800" dirty="0"/>
              <a:t> were </a:t>
            </a:r>
            <a:r>
              <a:rPr lang="en-US" sz="1800" dirty="0" err="1"/>
              <a:t>anathemised</a:t>
            </a:r>
            <a:r>
              <a:rPr lang="en-US" sz="1800" dirty="0"/>
              <a:t>.</a:t>
            </a:r>
          </a:p>
          <a:p>
            <a:endParaRPr lang="en-US" sz="1800" dirty="0"/>
          </a:p>
          <a:p>
            <a:r>
              <a:rPr lang="en-US" sz="1800" dirty="0"/>
              <a:t>If Rome reaffirm it’s primacy, the revolutionary context disturbed it soon.</a:t>
            </a:r>
          </a:p>
        </p:txBody>
      </p:sp>
      <p:sp>
        <p:nvSpPr>
          <p:cNvPr id="6" name="Espace réservé du numéro de diapositive 5">
            <a:extLst>
              <a:ext uri="{FF2B5EF4-FFF2-40B4-BE49-F238E27FC236}">
                <a16:creationId xmlns:a16="http://schemas.microsoft.com/office/drawing/2014/main" id="{86D71162-6A8E-0F8A-79BD-E366A68FD237}"/>
              </a:ext>
            </a:extLst>
          </p:cNvPr>
          <p:cNvSpPr>
            <a:spLocks noGrp="1"/>
          </p:cNvSpPr>
          <p:nvPr>
            <p:ph type="sldNum" sz="quarter" idx="12"/>
          </p:nvPr>
        </p:nvSpPr>
        <p:spPr/>
        <p:txBody>
          <a:bodyPr/>
          <a:lstStyle/>
          <a:p>
            <a:fld id="{9FA30DC2-E5CF-4A0A-AD8A-1829D6B7765C}" type="slidenum">
              <a:rPr lang="fr-BE" smtClean="0"/>
              <a:t>11</a:t>
            </a:fld>
            <a:endParaRPr lang="fr-BE"/>
          </a:p>
        </p:txBody>
      </p:sp>
    </p:spTree>
    <p:extLst>
      <p:ext uri="{BB962C8B-B14F-4D97-AF65-F5344CB8AC3E}">
        <p14:creationId xmlns:p14="http://schemas.microsoft.com/office/powerpoint/2010/main" val="3862654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88747D-564B-6CE7-51FB-4F60F556F93C}"/>
              </a:ext>
            </a:extLst>
          </p:cNvPr>
          <p:cNvSpPr>
            <a:spLocks noGrp="1"/>
          </p:cNvSpPr>
          <p:nvPr>
            <p:ph type="ctrTitle"/>
            <p:custDataLst>
              <p:tags r:id="rId1"/>
            </p:custDataLst>
          </p:nvPr>
        </p:nvSpPr>
        <p:spPr>
          <a:xfrm>
            <a:off x="869001" y="313832"/>
            <a:ext cx="10453997" cy="2618554"/>
          </a:xfrm>
        </p:spPr>
        <p:txBody>
          <a:bodyPr>
            <a:noAutofit/>
          </a:bodyPr>
          <a:lstStyle/>
          <a:p>
            <a:r>
              <a:rPr lang="fr-FR" sz="3600" dirty="0"/>
              <a:t>The </a:t>
            </a:r>
            <a:r>
              <a:rPr lang="fr-FR" sz="3600" dirty="0" err="1"/>
              <a:t>Punctuation</a:t>
            </a:r>
            <a:r>
              <a:rPr lang="fr-FR" sz="3600" dirty="0"/>
              <a:t> of Ems and the </a:t>
            </a:r>
            <a:r>
              <a:rPr lang="fr-FR" sz="3600" dirty="0" err="1"/>
              <a:t>rights</a:t>
            </a:r>
            <a:r>
              <a:rPr lang="fr-FR" sz="3600" dirty="0"/>
              <a:t> of the bishops of the Holy Roman Empire in the Age of </a:t>
            </a:r>
            <a:r>
              <a:rPr lang="fr-FR" sz="3600" dirty="0" err="1"/>
              <a:t>Enlightenment</a:t>
            </a:r>
            <a:r>
              <a:rPr lang="fr-FR" sz="3600" dirty="0"/>
              <a:t>: the Case of the </a:t>
            </a:r>
            <a:r>
              <a:rPr lang="en-GB" sz="3600" dirty="0"/>
              <a:t>Ecclesiastical</a:t>
            </a:r>
            <a:r>
              <a:rPr lang="fr-FR" sz="3600" dirty="0"/>
              <a:t> </a:t>
            </a:r>
            <a:r>
              <a:rPr lang="fr-FR" sz="3600" dirty="0" err="1"/>
              <a:t>Principality</a:t>
            </a:r>
            <a:r>
              <a:rPr lang="fr-FR" sz="3600" dirty="0"/>
              <a:t> of </a:t>
            </a:r>
            <a:r>
              <a:rPr lang="fr-FR" sz="3600" dirty="0" err="1"/>
              <a:t>Liege</a:t>
            </a:r>
            <a:r>
              <a:rPr lang="fr-FR" sz="3600" dirty="0"/>
              <a:t> (1786-1789)</a:t>
            </a:r>
            <a:endParaRPr lang="fr-BE" sz="3600" dirty="0"/>
          </a:p>
        </p:txBody>
      </p:sp>
      <p:sp>
        <p:nvSpPr>
          <p:cNvPr id="3" name="Sous-titre 2">
            <a:extLst>
              <a:ext uri="{FF2B5EF4-FFF2-40B4-BE49-F238E27FC236}">
                <a16:creationId xmlns:a16="http://schemas.microsoft.com/office/drawing/2014/main" id="{E7C7EB7C-9B80-2AD0-BF70-1CE831FD4B5F}"/>
              </a:ext>
            </a:extLst>
          </p:cNvPr>
          <p:cNvSpPr>
            <a:spLocks noGrp="1"/>
          </p:cNvSpPr>
          <p:nvPr>
            <p:ph type="subTitle" idx="1"/>
            <p:custDataLst>
              <p:tags r:id="rId2"/>
            </p:custDataLst>
          </p:nvPr>
        </p:nvSpPr>
        <p:spPr>
          <a:xfrm>
            <a:off x="278654" y="3429000"/>
            <a:ext cx="9865471" cy="1276350"/>
          </a:xfrm>
        </p:spPr>
        <p:txBody>
          <a:bodyPr>
            <a:normAutofit fontScale="92500" lnSpcReduction="10000"/>
          </a:bodyPr>
          <a:lstStyle/>
          <a:p>
            <a:r>
              <a:rPr lang="en-US" dirty="0"/>
              <a:t>Presentation given at the XXVIII Annual Forum of Young Legal Historians </a:t>
            </a:r>
            <a:r>
              <a:rPr lang="fr-BE" dirty="0"/>
              <a:t>(Milan, 4-7/09/2024)</a:t>
            </a:r>
          </a:p>
          <a:p>
            <a:r>
              <a:rPr lang="fr-BE" dirty="0"/>
              <a:t>Contact : </a:t>
            </a:r>
            <a:r>
              <a:rPr lang="fr-BE" dirty="0">
                <a:hlinkClick r:id="rId4"/>
              </a:rPr>
              <a:t>antoine.leclere@Uliege.be</a:t>
            </a:r>
            <a:r>
              <a:rPr lang="fr-BE" dirty="0"/>
              <a:t> / </a:t>
            </a:r>
            <a:r>
              <a:rPr lang="fr-BE" dirty="0">
                <a:hlinkClick r:id="rId5"/>
              </a:rPr>
              <a:t>antoine.leclere@vub.be</a:t>
            </a:r>
            <a:endParaRPr lang="fr-BE" dirty="0"/>
          </a:p>
          <a:p>
            <a:r>
              <a:rPr lang="fr-BE" dirty="0"/>
              <a:t>Antoine Leclère : </a:t>
            </a:r>
            <a:r>
              <a:rPr lang="fr-BE" dirty="0" err="1"/>
              <a:t>Research</a:t>
            </a:r>
            <a:r>
              <a:rPr lang="fr-BE" dirty="0"/>
              <a:t> </a:t>
            </a:r>
            <a:r>
              <a:rPr lang="fr-BE" dirty="0" err="1"/>
              <a:t>fellow</a:t>
            </a:r>
            <a:r>
              <a:rPr lang="fr-BE" dirty="0"/>
              <a:t> of the F.R.S – F.N.R.S – </a:t>
            </a:r>
            <a:r>
              <a:rPr lang="fr-BE" dirty="0" err="1"/>
              <a:t>ULiege</a:t>
            </a:r>
            <a:r>
              <a:rPr lang="fr-BE" dirty="0"/>
              <a:t> - VUB</a:t>
            </a:r>
          </a:p>
        </p:txBody>
      </p:sp>
      <p:pic>
        <p:nvPicPr>
          <p:cNvPr id="7" name="Image 6">
            <a:extLst>
              <a:ext uri="{FF2B5EF4-FFF2-40B4-BE49-F238E27FC236}">
                <a16:creationId xmlns:a16="http://schemas.microsoft.com/office/drawing/2014/main" id="{AD0114E1-85C6-F046-9087-7C13375D6B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654" y="4705349"/>
            <a:ext cx="2544596" cy="1235496"/>
          </a:xfrm>
          <a:prstGeom prst="rect">
            <a:avLst/>
          </a:prstGeom>
        </p:spPr>
      </p:pic>
      <p:pic>
        <p:nvPicPr>
          <p:cNvPr id="9" name="Image 8">
            <a:extLst>
              <a:ext uri="{FF2B5EF4-FFF2-40B4-BE49-F238E27FC236}">
                <a16:creationId xmlns:a16="http://schemas.microsoft.com/office/drawing/2014/main" id="{3380C618-EC3C-1890-FECC-75437552BA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9204" y="4873863"/>
            <a:ext cx="1606207" cy="1012443"/>
          </a:xfrm>
          <a:prstGeom prst="rect">
            <a:avLst/>
          </a:prstGeom>
        </p:spPr>
      </p:pic>
      <p:sp>
        <p:nvSpPr>
          <p:cNvPr id="10" name="Espace réservé du numéro de diapositive 9">
            <a:extLst>
              <a:ext uri="{FF2B5EF4-FFF2-40B4-BE49-F238E27FC236}">
                <a16:creationId xmlns:a16="http://schemas.microsoft.com/office/drawing/2014/main" id="{6A02EE03-56EA-966D-3004-013AC903E72B}"/>
              </a:ext>
            </a:extLst>
          </p:cNvPr>
          <p:cNvSpPr>
            <a:spLocks noGrp="1"/>
          </p:cNvSpPr>
          <p:nvPr>
            <p:ph type="sldNum" sz="quarter" idx="12"/>
          </p:nvPr>
        </p:nvSpPr>
        <p:spPr/>
        <p:txBody>
          <a:bodyPr/>
          <a:lstStyle/>
          <a:p>
            <a:fld id="{9FA30DC2-E5CF-4A0A-AD8A-1829D6B7765C}" type="slidenum">
              <a:rPr lang="fr-BE" smtClean="0"/>
              <a:t>12</a:t>
            </a:fld>
            <a:endParaRPr lang="fr-BE"/>
          </a:p>
        </p:txBody>
      </p:sp>
      <p:pic>
        <p:nvPicPr>
          <p:cNvPr id="5" name="Image 4">
            <a:extLst>
              <a:ext uri="{FF2B5EF4-FFF2-40B4-BE49-F238E27FC236}">
                <a16:creationId xmlns:a16="http://schemas.microsoft.com/office/drawing/2014/main" id="{B9CC9740-264E-BBC5-3F7C-1B60794B29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8144" y="4759889"/>
            <a:ext cx="2583340" cy="1126417"/>
          </a:xfrm>
          <a:prstGeom prst="rect">
            <a:avLst/>
          </a:prstGeom>
        </p:spPr>
      </p:pic>
    </p:spTree>
    <p:extLst>
      <p:ext uri="{BB962C8B-B14F-4D97-AF65-F5344CB8AC3E}">
        <p14:creationId xmlns:p14="http://schemas.microsoft.com/office/powerpoint/2010/main" val="1809233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49850-58B0-E5B8-CACF-0A89BC8A5467}"/>
              </a:ext>
            </a:extLst>
          </p:cNvPr>
          <p:cNvSpPr>
            <a:spLocks noGrp="1"/>
          </p:cNvSpPr>
          <p:nvPr>
            <p:ph type="title"/>
            <p:custDataLst>
              <p:tags r:id="rId1"/>
            </p:custDataLst>
          </p:nvPr>
        </p:nvSpPr>
        <p:spPr/>
        <p:txBody>
          <a:bodyPr/>
          <a:lstStyle/>
          <a:p>
            <a:r>
              <a:rPr lang="fr-BE" dirty="0" err="1">
                <a:solidFill>
                  <a:srgbClr val="FF0000"/>
                </a:solidFill>
              </a:rPr>
              <a:t>Outline</a:t>
            </a:r>
            <a:r>
              <a:rPr lang="fr-BE" dirty="0">
                <a:solidFill>
                  <a:srgbClr val="FF0000"/>
                </a:solidFill>
              </a:rPr>
              <a:t> of the </a:t>
            </a:r>
            <a:r>
              <a:rPr lang="fr-BE" dirty="0" err="1">
                <a:solidFill>
                  <a:srgbClr val="FF0000"/>
                </a:solidFill>
              </a:rPr>
              <a:t>Presentation</a:t>
            </a:r>
            <a:endParaRPr lang="fr-BE" dirty="0">
              <a:solidFill>
                <a:srgbClr val="FF0000"/>
              </a:solidFill>
            </a:endParaRPr>
          </a:p>
        </p:txBody>
      </p:sp>
      <p:sp>
        <p:nvSpPr>
          <p:cNvPr id="3" name="Espace réservé du contenu 2">
            <a:extLst>
              <a:ext uri="{FF2B5EF4-FFF2-40B4-BE49-F238E27FC236}">
                <a16:creationId xmlns:a16="http://schemas.microsoft.com/office/drawing/2014/main" id="{E60DF873-9A72-E301-99AD-67DF8CE8070F}"/>
              </a:ext>
            </a:extLst>
          </p:cNvPr>
          <p:cNvSpPr>
            <a:spLocks noGrp="1"/>
          </p:cNvSpPr>
          <p:nvPr>
            <p:ph idx="1"/>
            <p:custDataLst>
              <p:tags r:id="rId2"/>
            </p:custDataLst>
          </p:nvPr>
        </p:nvSpPr>
        <p:spPr>
          <a:xfrm>
            <a:off x="863571" y="1714569"/>
            <a:ext cx="10934108" cy="4190108"/>
          </a:xfrm>
        </p:spPr>
        <p:txBody>
          <a:bodyPr>
            <a:normAutofit fontScale="92500" lnSpcReduction="10000"/>
          </a:bodyPr>
          <a:lstStyle/>
          <a:p>
            <a:pPr marL="342900" lvl="0" indent="-342900" algn="just">
              <a:buFont typeface="+mj-lt"/>
              <a:buAutoNum type="arabicParenR"/>
            </a:pPr>
            <a:r>
              <a:rPr lang="en-US" sz="3200" dirty="0">
                <a:latin typeface="Garamond" panose="02020404030301010803" pitchFamily="18" charset="0"/>
                <a:ea typeface="Calibri" panose="020F0502020204030204" pitchFamily="34" charset="0"/>
                <a:cs typeface="Times New Roman" panose="02020603050405020304" pitchFamily="18" charset="0"/>
              </a:rPr>
              <a:t>Brief geographical and institutional overview of the Principality of Liege at the end of the 18</a:t>
            </a:r>
            <a:r>
              <a:rPr lang="en-US" sz="3200" baseline="30000" dirty="0">
                <a:latin typeface="Garamond" panose="02020404030301010803" pitchFamily="18" charset="0"/>
                <a:ea typeface="Calibri" panose="020F0502020204030204" pitchFamily="34" charset="0"/>
                <a:cs typeface="Times New Roman" panose="02020603050405020304" pitchFamily="18" charset="0"/>
              </a:rPr>
              <a:t>th</a:t>
            </a:r>
            <a:r>
              <a:rPr lang="en-US" sz="3200" dirty="0">
                <a:latin typeface="Garamond" panose="02020404030301010803" pitchFamily="18" charset="0"/>
                <a:ea typeface="Calibri" panose="020F0502020204030204" pitchFamily="34" charset="0"/>
                <a:cs typeface="Times New Roman" panose="02020603050405020304" pitchFamily="18" charset="0"/>
              </a:rPr>
              <a:t> century.</a:t>
            </a:r>
          </a:p>
          <a:p>
            <a:pPr marL="342900" lvl="0" indent="-342900" algn="just">
              <a:buFont typeface="+mj-lt"/>
              <a:buAutoNum type="arabicParenR"/>
            </a:pPr>
            <a:endParaRPr lang="en-US" sz="32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en-US" sz="3200" dirty="0">
                <a:latin typeface="Garamond" panose="02020404030301010803" pitchFamily="18" charset="0"/>
                <a:ea typeface="Calibri" panose="020F0502020204030204" pitchFamily="34" charset="0"/>
                <a:cs typeface="Times New Roman" panose="02020603050405020304" pitchFamily="18" charset="0"/>
              </a:rPr>
              <a:t>The motives and objectives of the Congress of Ems.</a:t>
            </a:r>
          </a:p>
          <a:p>
            <a:pPr marL="342900" lvl="0" indent="-342900" algn="just">
              <a:buFont typeface="+mj-lt"/>
              <a:buAutoNum type="arabicParenR"/>
            </a:pPr>
            <a:endParaRPr lang="en-US" sz="3200" dirty="0">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BE" sz="3200" dirty="0">
                <a:effectLst/>
                <a:latin typeface="Garamond" panose="02020404030301010803" pitchFamily="18" charset="0"/>
                <a:ea typeface="Calibri" panose="020F0502020204030204" pitchFamily="34" charset="0"/>
                <a:cs typeface="Times New Roman" panose="02020603050405020304" pitchFamily="18" charset="0"/>
              </a:rPr>
              <a:t>The </a:t>
            </a:r>
            <a:r>
              <a:rPr lang="fr-BE" sz="3200" dirty="0" err="1">
                <a:effectLst/>
                <a:latin typeface="Garamond" panose="02020404030301010803" pitchFamily="18" charset="0"/>
                <a:ea typeface="Calibri" panose="020F0502020204030204" pitchFamily="34" charset="0"/>
                <a:cs typeface="Times New Roman" panose="02020603050405020304" pitchFamily="18" charset="0"/>
              </a:rPr>
              <a:t>resistance</a:t>
            </a:r>
            <a:r>
              <a:rPr lang="fr-BE" sz="3200" dirty="0">
                <a:effectLst/>
                <a:latin typeface="Garamond" panose="02020404030301010803" pitchFamily="18" charset="0"/>
                <a:ea typeface="Calibri" panose="020F0502020204030204" pitchFamily="34" charset="0"/>
                <a:cs typeface="Times New Roman" panose="02020603050405020304" pitchFamily="18" charset="0"/>
              </a:rPr>
              <a:t> of the </a:t>
            </a:r>
            <a:r>
              <a:rPr lang="fr-BE" sz="3200" dirty="0" err="1">
                <a:effectLst/>
                <a:latin typeface="Garamond" panose="02020404030301010803" pitchFamily="18" charset="0"/>
                <a:ea typeface="Calibri" panose="020F0502020204030204" pitchFamily="34" charset="0"/>
                <a:cs typeface="Times New Roman" panose="02020603050405020304" pitchFamily="18" charset="0"/>
              </a:rPr>
              <a:t>ecclesiastical</a:t>
            </a:r>
            <a:r>
              <a:rPr lang="fr-BE" sz="3200" dirty="0">
                <a:effectLst/>
                <a:latin typeface="Garamond" panose="02020404030301010803" pitchFamily="18" charset="0"/>
                <a:ea typeface="Calibri" panose="020F0502020204030204" pitchFamily="34" charset="0"/>
                <a:cs typeface="Times New Roman" panose="02020603050405020304" pitchFamily="18" charset="0"/>
              </a:rPr>
              <a:t> and </a:t>
            </a:r>
            <a:r>
              <a:rPr lang="fr-BE" sz="3200" dirty="0" err="1">
                <a:effectLst/>
                <a:latin typeface="Garamond" panose="02020404030301010803" pitchFamily="18" charset="0"/>
                <a:ea typeface="Calibri" panose="020F0502020204030204" pitchFamily="34" charset="0"/>
                <a:cs typeface="Times New Roman" panose="02020603050405020304" pitchFamily="18" charset="0"/>
              </a:rPr>
              <a:t>imperial</a:t>
            </a:r>
            <a:r>
              <a:rPr lang="fr-BE" sz="3200" dirty="0">
                <a:effectLst/>
                <a:latin typeface="Garamond" panose="02020404030301010803" pitchFamily="18" charset="0"/>
                <a:ea typeface="Calibri" panose="020F0502020204030204" pitchFamily="34" charset="0"/>
                <a:cs typeface="Times New Roman" panose="02020603050405020304" pitchFamily="18" charset="0"/>
              </a:rPr>
              <a:t> </a:t>
            </a:r>
            <a:r>
              <a:rPr lang="fr-BE" sz="3200" dirty="0" err="1">
                <a:effectLst/>
                <a:latin typeface="Garamond" panose="02020404030301010803" pitchFamily="18" charset="0"/>
                <a:ea typeface="Calibri" panose="020F0502020204030204" pitchFamily="34" charset="0"/>
                <a:cs typeface="Times New Roman" panose="02020603050405020304" pitchFamily="18" charset="0"/>
              </a:rPr>
              <a:t>principalities</a:t>
            </a:r>
            <a:r>
              <a:rPr lang="fr-BE" sz="3200" dirty="0">
                <a:effectLst/>
                <a:latin typeface="Garamond" panose="02020404030301010803" pitchFamily="18" charset="0"/>
                <a:ea typeface="Calibri" panose="020F0502020204030204" pitchFamily="34" charset="0"/>
                <a:cs typeface="Times New Roman" panose="02020603050405020304" pitchFamily="18" charset="0"/>
              </a:rPr>
              <a:t>, </a:t>
            </a:r>
            <a:r>
              <a:rPr lang="fr-BE" sz="3200" dirty="0" err="1">
                <a:effectLst/>
                <a:latin typeface="Garamond" panose="02020404030301010803" pitchFamily="18" charset="0"/>
                <a:ea typeface="Calibri" panose="020F0502020204030204" pitchFamily="34" charset="0"/>
                <a:cs typeface="Times New Roman" panose="02020603050405020304" pitchFamily="18" charset="0"/>
              </a:rPr>
              <a:t>particulary</a:t>
            </a:r>
            <a:r>
              <a:rPr lang="fr-BE" sz="3200" dirty="0">
                <a:effectLst/>
                <a:latin typeface="Garamond" panose="02020404030301010803" pitchFamily="18" charset="0"/>
                <a:ea typeface="Calibri" panose="020F0502020204030204" pitchFamily="34" charset="0"/>
                <a:cs typeface="Times New Roman" panose="02020603050405020304" pitchFamily="18" charset="0"/>
              </a:rPr>
              <a:t> </a:t>
            </a:r>
            <a:r>
              <a:rPr lang="fr-BE" sz="3200" dirty="0" err="1">
                <a:effectLst/>
                <a:latin typeface="Garamond" panose="02020404030301010803" pitchFamily="18" charset="0"/>
                <a:ea typeface="Calibri" panose="020F0502020204030204" pitchFamily="34" charset="0"/>
                <a:cs typeface="Times New Roman" panose="02020603050405020304" pitchFamily="18" charset="0"/>
              </a:rPr>
              <a:t>that</a:t>
            </a:r>
            <a:r>
              <a:rPr lang="fr-BE" sz="3200" dirty="0">
                <a:effectLst/>
                <a:latin typeface="Garamond" panose="02020404030301010803" pitchFamily="18" charset="0"/>
                <a:ea typeface="Calibri" panose="020F0502020204030204" pitchFamily="34" charset="0"/>
                <a:cs typeface="Times New Roman" panose="02020603050405020304" pitchFamily="18" charset="0"/>
              </a:rPr>
              <a:t> of </a:t>
            </a:r>
            <a:r>
              <a:rPr lang="fr-BE" sz="3200" dirty="0" err="1">
                <a:effectLst/>
                <a:latin typeface="Garamond" panose="02020404030301010803" pitchFamily="18" charset="0"/>
                <a:ea typeface="Calibri" panose="020F0502020204030204" pitchFamily="34" charset="0"/>
                <a:cs typeface="Times New Roman" panose="02020603050405020304" pitchFamily="18" charset="0"/>
              </a:rPr>
              <a:t>Liege</a:t>
            </a:r>
            <a:r>
              <a:rPr lang="fr-BE" sz="3200" dirty="0">
                <a:effectLst/>
                <a:latin typeface="Garamond" panose="02020404030301010803" pitchFamily="18" charset="0"/>
                <a:ea typeface="Calibri" panose="020F0502020204030204" pitchFamily="34" charset="0"/>
                <a:cs typeface="Times New Roman" panose="02020603050405020304" pitchFamily="18" charset="0"/>
              </a:rPr>
              <a:t>.</a:t>
            </a:r>
          </a:p>
        </p:txBody>
      </p:sp>
      <p:sp>
        <p:nvSpPr>
          <p:cNvPr id="4" name="Espace réservé du numéro de diapositive 3">
            <a:extLst>
              <a:ext uri="{FF2B5EF4-FFF2-40B4-BE49-F238E27FC236}">
                <a16:creationId xmlns:a16="http://schemas.microsoft.com/office/drawing/2014/main" id="{AC4A8E09-984D-266F-B50B-329464CD914A}"/>
              </a:ext>
            </a:extLst>
          </p:cNvPr>
          <p:cNvSpPr>
            <a:spLocks noGrp="1"/>
          </p:cNvSpPr>
          <p:nvPr>
            <p:ph type="sldNum" sz="quarter" idx="12"/>
          </p:nvPr>
        </p:nvSpPr>
        <p:spPr/>
        <p:txBody>
          <a:bodyPr/>
          <a:lstStyle/>
          <a:p>
            <a:fld id="{9FA30DC2-E5CF-4A0A-AD8A-1829D6B7765C}" type="slidenum">
              <a:rPr lang="fr-BE" smtClean="0"/>
              <a:t>2</a:t>
            </a:fld>
            <a:endParaRPr lang="fr-BE"/>
          </a:p>
        </p:txBody>
      </p:sp>
    </p:spTree>
    <p:extLst>
      <p:ext uri="{BB962C8B-B14F-4D97-AF65-F5344CB8AC3E}">
        <p14:creationId xmlns:p14="http://schemas.microsoft.com/office/powerpoint/2010/main" val="4232160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A306-D267-E755-1901-9B6430342C25}"/>
              </a:ext>
            </a:extLst>
          </p:cNvPr>
          <p:cNvSpPr>
            <a:spLocks noGrp="1"/>
          </p:cNvSpPr>
          <p:nvPr>
            <p:ph type="title"/>
            <p:custDataLst>
              <p:tags r:id="rId1"/>
            </p:custDataLst>
          </p:nvPr>
        </p:nvSpPr>
        <p:spPr>
          <a:xfrm>
            <a:off x="196093" y="859584"/>
            <a:ext cx="4491005" cy="419297"/>
          </a:xfrm>
        </p:spPr>
        <p:txBody>
          <a:bodyPr>
            <a:noAutofit/>
          </a:bodyPr>
          <a:lstStyle/>
          <a:p>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A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Polity</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at the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Crossroads</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of influences (1)</a:t>
            </a:r>
            <a:endParaRPr lang="fr-BE" sz="2000" dirty="0">
              <a:solidFill>
                <a:srgbClr val="FF0000"/>
              </a:solidFill>
            </a:endParaRPr>
          </a:p>
        </p:txBody>
      </p:sp>
      <p:sp>
        <p:nvSpPr>
          <p:cNvPr id="3" name="Espace réservé du contenu 2">
            <a:extLst>
              <a:ext uri="{FF2B5EF4-FFF2-40B4-BE49-F238E27FC236}">
                <a16:creationId xmlns:a16="http://schemas.microsoft.com/office/drawing/2014/main" id="{2E3A3CAF-7AF3-7594-BABA-96E381B75699}"/>
              </a:ext>
            </a:extLst>
          </p:cNvPr>
          <p:cNvSpPr>
            <a:spLocks noGrp="1"/>
          </p:cNvSpPr>
          <p:nvPr>
            <p:ph idx="1"/>
            <p:custDataLst>
              <p:tags r:id="rId2"/>
            </p:custDataLst>
          </p:nvPr>
        </p:nvSpPr>
        <p:spPr>
          <a:xfrm>
            <a:off x="8804" y="1221331"/>
            <a:ext cx="4599946" cy="4861261"/>
          </a:xfrm>
        </p:spPr>
        <p:txBody>
          <a:bodyPr>
            <a:noAutofit/>
          </a:bodyPr>
          <a:lstStyle/>
          <a:p>
            <a:pPr algn="just">
              <a:lnSpc>
                <a:spcPct val="100000"/>
              </a:lnSpc>
            </a:pPr>
            <a:r>
              <a:rPr lang="en-US" sz="1700" dirty="0">
                <a:latin typeface="Garamond" panose="02020404030301010803" pitchFamily="18" charset="0"/>
              </a:rPr>
              <a:t>The Principality of Liège is a polity at the crossroads of European interests with a complex political system,</a:t>
            </a:r>
          </a:p>
          <a:p>
            <a:pPr algn="just">
              <a:lnSpc>
                <a:spcPct val="100000"/>
              </a:lnSpc>
            </a:pPr>
            <a:r>
              <a:rPr lang="en-US" sz="1700" dirty="0">
                <a:latin typeface="Garamond" panose="02020404030301010803" pitchFamily="18" charset="0"/>
              </a:rPr>
              <a:t>The population was divided into three estates: the clergy, the nobility, and the third estate.</a:t>
            </a:r>
          </a:p>
          <a:p>
            <a:pPr algn="just">
              <a:lnSpc>
                <a:spcPct val="100000"/>
              </a:lnSpc>
            </a:pPr>
            <a:r>
              <a:rPr lang="en-US" sz="1700" dirty="0">
                <a:latin typeface="Garamond" panose="02020404030301010803" pitchFamily="18" charset="0"/>
              </a:rPr>
              <a:t>These formed an eponymous institution where the deputies convened upon the prince-bishop's summons.</a:t>
            </a:r>
          </a:p>
          <a:p>
            <a:pPr algn="just">
              <a:lnSpc>
                <a:spcPct val="100000"/>
              </a:lnSpc>
            </a:pPr>
            <a:r>
              <a:rPr lang="en-US" sz="1700" dirty="0">
                <a:latin typeface="Garamond" panose="02020404030301010803" pitchFamily="18" charset="0"/>
              </a:rPr>
              <a:t>The clergy was further divided into the primary clergy, consisting solely of the canons of the cathedral, and the secondary clergy, encompassing all other clerics.</a:t>
            </a:r>
          </a:p>
          <a:p>
            <a:pPr algn="just">
              <a:lnSpc>
                <a:spcPct val="100000"/>
              </a:lnSpc>
            </a:pPr>
            <a:r>
              <a:rPr lang="en-US" sz="1700" dirty="0">
                <a:latin typeface="Garamond" panose="02020404030301010803" pitchFamily="18" charset="0"/>
              </a:rPr>
              <a:t>The nobility was limited to seventeen members from old established families.</a:t>
            </a:r>
          </a:p>
          <a:p>
            <a:pPr algn="just">
              <a:lnSpc>
                <a:spcPct val="100000"/>
              </a:lnSpc>
            </a:pPr>
            <a:r>
              <a:rPr lang="en-US" sz="1700" dirty="0">
                <a:latin typeface="Garamond" panose="02020404030301010803" pitchFamily="18" charset="0"/>
              </a:rPr>
              <a:t>The third estate were represented solely by twenty-three privileged towns,</a:t>
            </a:r>
            <a:endParaRPr lang="fr-BE" sz="1700" dirty="0">
              <a:latin typeface="Garamond" panose="02020404030301010803" pitchFamily="18" charset="0"/>
            </a:endParaRPr>
          </a:p>
        </p:txBody>
      </p:sp>
      <p:pic>
        <p:nvPicPr>
          <p:cNvPr id="6" name="Image 5">
            <a:extLst>
              <a:ext uri="{FF2B5EF4-FFF2-40B4-BE49-F238E27FC236}">
                <a16:creationId xmlns:a16="http://schemas.microsoft.com/office/drawing/2014/main" id="{98CFF00E-77A8-EF9D-1190-9599443B4650}"/>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4608750" y="859584"/>
            <a:ext cx="7387156" cy="5223008"/>
          </a:xfrm>
          <a:prstGeom prst="rect">
            <a:avLst/>
          </a:prstGeom>
        </p:spPr>
      </p:pic>
      <p:sp>
        <p:nvSpPr>
          <p:cNvPr id="7" name="Espace réservé du numéro de diapositive 6">
            <a:extLst>
              <a:ext uri="{FF2B5EF4-FFF2-40B4-BE49-F238E27FC236}">
                <a16:creationId xmlns:a16="http://schemas.microsoft.com/office/drawing/2014/main" id="{A2E1EB4A-694C-B752-B763-D2EC18B5FBBF}"/>
              </a:ext>
            </a:extLst>
          </p:cNvPr>
          <p:cNvSpPr>
            <a:spLocks noGrp="1"/>
          </p:cNvSpPr>
          <p:nvPr>
            <p:ph type="sldNum" sz="quarter" idx="12"/>
          </p:nvPr>
        </p:nvSpPr>
        <p:spPr/>
        <p:txBody>
          <a:bodyPr/>
          <a:lstStyle/>
          <a:p>
            <a:fld id="{9FA30DC2-E5CF-4A0A-AD8A-1829D6B7765C}" type="slidenum">
              <a:rPr lang="fr-BE" smtClean="0"/>
              <a:t>3</a:t>
            </a:fld>
            <a:endParaRPr lang="fr-BE"/>
          </a:p>
        </p:txBody>
      </p:sp>
    </p:spTree>
    <p:extLst>
      <p:ext uri="{BB962C8B-B14F-4D97-AF65-F5344CB8AC3E}">
        <p14:creationId xmlns:p14="http://schemas.microsoft.com/office/powerpoint/2010/main" val="34367490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A306-D267-E755-1901-9B6430342C25}"/>
              </a:ext>
            </a:extLst>
          </p:cNvPr>
          <p:cNvSpPr>
            <a:spLocks noGrp="1"/>
          </p:cNvSpPr>
          <p:nvPr>
            <p:ph type="title"/>
            <p:custDataLst>
              <p:tags r:id="rId1"/>
            </p:custDataLst>
          </p:nvPr>
        </p:nvSpPr>
        <p:spPr>
          <a:xfrm>
            <a:off x="196093" y="859584"/>
            <a:ext cx="4491005" cy="419297"/>
          </a:xfrm>
        </p:spPr>
        <p:txBody>
          <a:bodyPr>
            <a:noAutofit/>
          </a:bodyPr>
          <a:lstStyle/>
          <a:p>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A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Polity</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at the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Crossroads</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of influences (2)</a:t>
            </a:r>
            <a:endParaRPr lang="fr-BE" sz="2000" dirty="0">
              <a:solidFill>
                <a:srgbClr val="FF0000"/>
              </a:solidFill>
            </a:endParaRPr>
          </a:p>
        </p:txBody>
      </p:sp>
      <p:sp>
        <p:nvSpPr>
          <p:cNvPr id="3" name="Espace réservé du contenu 2">
            <a:extLst>
              <a:ext uri="{FF2B5EF4-FFF2-40B4-BE49-F238E27FC236}">
                <a16:creationId xmlns:a16="http://schemas.microsoft.com/office/drawing/2014/main" id="{2E3A3CAF-7AF3-7594-BABA-96E381B75699}"/>
              </a:ext>
            </a:extLst>
          </p:cNvPr>
          <p:cNvSpPr>
            <a:spLocks noGrp="1"/>
          </p:cNvSpPr>
          <p:nvPr>
            <p:ph idx="1"/>
            <p:custDataLst>
              <p:tags r:id="rId2"/>
            </p:custDataLst>
          </p:nvPr>
        </p:nvSpPr>
        <p:spPr>
          <a:xfrm>
            <a:off x="8804" y="1221331"/>
            <a:ext cx="4599946" cy="4861261"/>
          </a:xfrm>
        </p:spPr>
        <p:txBody>
          <a:bodyPr>
            <a:noAutofit/>
          </a:bodyPr>
          <a:lstStyle/>
          <a:p>
            <a:pPr algn="just"/>
            <a:r>
              <a:rPr lang="en-US" sz="1700" dirty="0">
                <a:latin typeface="Garamond" panose="02020404030301010803" pitchFamily="18" charset="0"/>
              </a:rPr>
              <a:t>The cathedral chapter aspired to co-sovereignty with the prince and was endowed with significant prerogatives.</a:t>
            </a:r>
          </a:p>
          <a:p>
            <a:pPr algn="just"/>
            <a:r>
              <a:rPr lang="en-US" sz="1700" dirty="0">
                <a:latin typeface="Garamond" panose="02020404030301010803" pitchFamily="18" charset="0"/>
              </a:rPr>
              <a:t>The nobility, eager to increase its power, was in constant conflict with the clerics' dominance.</a:t>
            </a:r>
          </a:p>
          <a:p>
            <a:pPr algn="just"/>
            <a:r>
              <a:rPr lang="en-US" sz="1700" dirty="0">
                <a:latin typeface="Garamond" panose="02020404030301010803" pitchFamily="18" charset="0"/>
              </a:rPr>
              <a:t>The third estate was dominated by the prince-bishop.</a:t>
            </a:r>
          </a:p>
          <a:p>
            <a:pPr algn="just"/>
            <a:r>
              <a:rPr lang="en-US" sz="1700" dirty="0">
                <a:latin typeface="Garamond" panose="02020404030301010803" pitchFamily="18" charset="0"/>
              </a:rPr>
              <a:t>This conflict extended into the Privy Council </a:t>
            </a:r>
            <a:r>
              <a:rPr lang="en-US" sz="1700" dirty="0" err="1">
                <a:latin typeface="Garamond" panose="02020404030301010803" pitchFamily="18" charset="0"/>
              </a:rPr>
              <a:t>wich</a:t>
            </a:r>
            <a:r>
              <a:rPr lang="en-US" sz="1700" dirty="0">
                <a:latin typeface="Garamond" panose="02020404030301010803" pitchFamily="18" charset="0"/>
              </a:rPr>
              <a:t> was constitutionally necessary.</a:t>
            </a:r>
          </a:p>
          <a:p>
            <a:pPr algn="just"/>
            <a:r>
              <a:rPr lang="en-US" sz="1700" dirty="0">
                <a:latin typeface="Garamond" panose="02020404030301010803" pitchFamily="18" charset="0"/>
              </a:rPr>
              <a:t>Half of its seats were reserved for the clergy.</a:t>
            </a:r>
          </a:p>
          <a:p>
            <a:pPr algn="just"/>
            <a:r>
              <a:rPr lang="en-US" sz="1700" dirty="0">
                <a:latin typeface="Garamond" panose="02020404030301010803" pitchFamily="18" charset="0"/>
              </a:rPr>
              <a:t>Positions of power, like the Chancellor of the Privy Council, were reserved for the primary clergy.</a:t>
            </a:r>
            <a:endParaRPr lang="fr-BE" sz="1700" dirty="0">
              <a:latin typeface="Garamond" panose="02020404030301010803" pitchFamily="18" charset="0"/>
            </a:endParaRPr>
          </a:p>
        </p:txBody>
      </p:sp>
      <p:pic>
        <p:nvPicPr>
          <p:cNvPr id="6" name="Image 5">
            <a:extLst>
              <a:ext uri="{FF2B5EF4-FFF2-40B4-BE49-F238E27FC236}">
                <a16:creationId xmlns:a16="http://schemas.microsoft.com/office/drawing/2014/main" id="{98CFF00E-77A8-EF9D-1190-9599443B4650}"/>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4608750" y="859584"/>
            <a:ext cx="7387156" cy="5223008"/>
          </a:xfrm>
          <a:prstGeom prst="rect">
            <a:avLst/>
          </a:prstGeom>
        </p:spPr>
      </p:pic>
      <p:sp>
        <p:nvSpPr>
          <p:cNvPr id="7" name="Espace réservé du numéro de diapositive 6">
            <a:extLst>
              <a:ext uri="{FF2B5EF4-FFF2-40B4-BE49-F238E27FC236}">
                <a16:creationId xmlns:a16="http://schemas.microsoft.com/office/drawing/2014/main" id="{A2E1EB4A-694C-B752-B763-D2EC18B5FBBF}"/>
              </a:ext>
            </a:extLst>
          </p:cNvPr>
          <p:cNvSpPr>
            <a:spLocks noGrp="1"/>
          </p:cNvSpPr>
          <p:nvPr>
            <p:ph type="sldNum" sz="quarter" idx="12"/>
          </p:nvPr>
        </p:nvSpPr>
        <p:spPr/>
        <p:txBody>
          <a:bodyPr/>
          <a:lstStyle/>
          <a:p>
            <a:fld id="{9FA30DC2-E5CF-4A0A-AD8A-1829D6B7765C}" type="slidenum">
              <a:rPr lang="fr-BE" smtClean="0"/>
              <a:t>4</a:t>
            </a:fld>
            <a:endParaRPr lang="fr-BE"/>
          </a:p>
        </p:txBody>
      </p:sp>
    </p:spTree>
    <p:extLst>
      <p:ext uri="{BB962C8B-B14F-4D97-AF65-F5344CB8AC3E}">
        <p14:creationId xmlns:p14="http://schemas.microsoft.com/office/powerpoint/2010/main" val="1928452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A306-D267-E755-1901-9B6430342C25}"/>
              </a:ext>
            </a:extLst>
          </p:cNvPr>
          <p:cNvSpPr>
            <a:spLocks noGrp="1"/>
          </p:cNvSpPr>
          <p:nvPr>
            <p:ph type="title"/>
            <p:custDataLst>
              <p:tags r:id="rId1"/>
            </p:custDataLst>
          </p:nvPr>
        </p:nvSpPr>
        <p:spPr>
          <a:xfrm>
            <a:off x="8805" y="859584"/>
            <a:ext cx="5222618" cy="432885"/>
          </a:xfrm>
        </p:spPr>
        <p:txBody>
          <a:bodyPr>
            <a:noAutofit/>
          </a:bodyPr>
          <a:lstStyle/>
          <a:p>
            <a:pPr algn="just"/>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The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Congress</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of Ems : Reform or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Separation</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 (1)</a:t>
            </a:r>
            <a:endParaRPr lang="fr-BE" sz="2000" dirty="0">
              <a:solidFill>
                <a:srgbClr val="FF0000"/>
              </a:solidFill>
            </a:endParaRPr>
          </a:p>
        </p:txBody>
      </p:sp>
      <p:sp>
        <p:nvSpPr>
          <p:cNvPr id="3" name="Espace réservé du contenu 2">
            <a:extLst>
              <a:ext uri="{FF2B5EF4-FFF2-40B4-BE49-F238E27FC236}">
                <a16:creationId xmlns:a16="http://schemas.microsoft.com/office/drawing/2014/main" id="{2E3A3CAF-7AF3-7594-BABA-96E381B75699}"/>
              </a:ext>
            </a:extLst>
          </p:cNvPr>
          <p:cNvSpPr>
            <a:spLocks noGrp="1"/>
          </p:cNvSpPr>
          <p:nvPr>
            <p:ph idx="1"/>
            <p:custDataLst>
              <p:tags r:id="rId2"/>
            </p:custDataLst>
          </p:nvPr>
        </p:nvSpPr>
        <p:spPr>
          <a:xfrm>
            <a:off x="8805" y="1397177"/>
            <a:ext cx="5372088" cy="4861261"/>
          </a:xfrm>
        </p:spPr>
        <p:txBody>
          <a:bodyPr>
            <a:noAutofit/>
          </a:bodyPr>
          <a:lstStyle/>
          <a:p>
            <a:pPr algn="just">
              <a:lnSpc>
                <a:spcPct val="100000"/>
              </a:lnSpc>
            </a:pPr>
            <a:r>
              <a:rPr lang="en-US" dirty="0">
                <a:latin typeface="Garamond" panose="02020404030301010803" pitchFamily="18" charset="0"/>
              </a:rPr>
              <a:t>Conflict between the Elector of Bavaria and the archiepiscopal electors, whose religious jurisdiction extended over part of the Duchy of Bavaria.</a:t>
            </a:r>
          </a:p>
          <a:p>
            <a:pPr algn="just">
              <a:lnSpc>
                <a:spcPct val="100000"/>
              </a:lnSpc>
            </a:pPr>
            <a:r>
              <a:rPr lang="en-US" dirty="0">
                <a:latin typeface="Garamond" panose="02020404030301010803" pitchFamily="18" charset="0"/>
              </a:rPr>
              <a:t>Appointment of an apostolic nuncio in Bavaria to counter this influence (15 February 1785).</a:t>
            </a:r>
          </a:p>
          <a:p>
            <a:pPr algn="just">
              <a:lnSpc>
                <a:spcPct val="100000"/>
              </a:lnSpc>
            </a:pPr>
            <a:r>
              <a:rPr lang="en-US" dirty="0">
                <a:latin typeface="Garamond" panose="02020404030301010803" pitchFamily="18" charset="0"/>
              </a:rPr>
              <a:t>The new nuncio was associated with those of Flanders and Cologne, under whose jurisdiction of Liege fell.</a:t>
            </a:r>
          </a:p>
          <a:p>
            <a:pPr algn="just">
              <a:lnSpc>
                <a:spcPct val="100000"/>
              </a:lnSpc>
            </a:pPr>
            <a:r>
              <a:rPr lang="en-US" dirty="0">
                <a:latin typeface="Garamond" panose="02020404030301010803" pitchFamily="18" charset="0"/>
              </a:rPr>
              <a:t>The initiative was rejected by the four archbishops, who then convened at Ems (24 July 1786).</a:t>
            </a:r>
          </a:p>
          <a:p>
            <a:pPr algn="just"/>
            <a:endParaRPr lang="fr-BE" sz="1700" dirty="0">
              <a:latin typeface="Garamond" panose="02020404030301010803" pitchFamily="18" charset="0"/>
            </a:endParaRPr>
          </a:p>
        </p:txBody>
      </p:sp>
      <p:sp>
        <p:nvSpPr>
          <p:cNvPr id="7" name="Espace réservé du numéro de diapositive 6">
            <a:extLst>
              <a:ext uri="{FF2B5EF4-FFF2-40B4-BE49-F238E27FC236}">
                <a16:creationId xmlns:a16="http://schemas.microsoft.com/office/drawing/2014/main" id="{A2E1EB4A-694C-B752-B763-D2EC18B5FBBF}"/>
              </a:ext>
            </a:extLst>
          </p:cNvPr>
          <p:cNvSpPr>
            <a:spLocks noGrp="1"/>
          </p:cNvSpPr>
          <p:nvPr>
            <p:ph type="sldNum" sz="quarter" idx="12"/>
          </p:nvPr>
        </p:nvSpPr>
        <p:spPr/>
        <p:txBody>
          <a:bodyPr/>
          <a:lstStyle/>
          <a:p>
            <a:fld id="{9FA30DC2-E5CF-4A0A-AD8A-1829D6B7765C}" type="slidenum">
              <a:rPr lang="fr-BE" smtClean="0"/>
              <a:t>5</a:t>
            </a:fld>
            <a:endParaRPr lang="fr-BE"/>
          </a:p>
        </p:txBody>
      </p:sp>
      <p:pic>
        <p:nvPicPr>
          <p:cNvPr id="5" name="Image 4">
            <a:extLst>
              <a:ext uri="{FF2B5EF4-FFF2-40B4-BE49-F238E27FC236}">
                <a16:creationId xmlns:a16="http://schemas.microsoft.com/office/drawing/2014/main" id="{73347AEC-4999-9F0C-F4B3-8DFBE0E77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2453" y="1030031"/>
            <a:ext cx="6351957" cy="4682709"/>
          </a:xfrm>
          <a:prstGeom prst="rect">
            <a:avLst/>
          </a:prstGeom>
        </p:spPr>
      </p:pic>
    </p:spTree>
    <p:extLst>
      <p:ext uri="{BB962C8B-B14F-4D97-AF65-F5344CB8AC3E}">
        <p14:creationId xmlns:p14="http://schemas.microsoft.com/office/powerpoint/2010/main" val="422169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A306-D267-E755-1901-9B6430342C25}"/>
              </a:ext>
            </a:extLst>
          </p:cNvPr>
          <p:cNvSpPr>
            <a:spLocks noGrp="1"/>
          </p:cNvSpPr>
          <p:nvPr>
            <p:ph type="title"/>
            <p:custDataLst>
              <p:tags r:id="rId1"/>
            </p:custDataLst>
          </p:nvPr>
        </p:nvSpPr>
        <p:spPr>
          <a:xfrm>
            <a:off x="2800362" y="929922"/>
            <a:ext cx="5222618" cy="432885"/>
          </a:xfrm>
        </p:spPr>
        <p:txBody>
          <a:bodyPr>
            <a:noAutofit/>
          </a:bodyPr>
          <a:lstStyle/>
          <a:p>
            <a:pPr algn="just"/>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The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Congress</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of Ems : Reform or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Separation</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 (2)</a:t>
            </a:r>
            <a:endParaRPr lang="fr-BE" sz="2000" dirty="0">
              <a:solidFill>
                <a:srgbClr val="FF0000"/>
              </a:solidFill>
            </a:endParaRPr>
          </a:p>
        </p:txBody>
      </p:sp>
      <p:sp>
        <p:nvSpPr>
          <p:cNvPr id="3" name="Espace réservé du contenu 2">
            <a:extLst>
              <a:ext uri="{FF2B5EF4-FFF2-40B4-BE49-F238E27FC236}">
                <a16:creationId xmlns:a16="http://schemas.microsoft.com/office/drawing/2014/main" id="{2E3A3CAF-7AF3-7594-BABA-96E381B75699}"/>
              </a:ext>
            </a:extLst>
          </p:cNvPr>
          <p:cNvSpPr>
            <a:spLocks noGrp="1"/>
          </p:cNvSpPr>
          <p:nvPr>
            <p:ph idx="1"/>
            <p:custDataLst>
              <p:tags r:id="rId2"/>
            </p:custDataLst>
          </p:nvPr>
        </p:nvSpPr>
        <p:spPr>
          <a:xfrm>
            <a:off x="298950" y="1493893"/>
            <a:ext cx="10987176" cy="4601239"/>
          </a:xfrm>
        </p:spPr>
        <p:txBody>
          <a:bodyPr>
            <a:noAutofit/>
          </a:bodyPr>
          <a:lstStyle/>
          <a:p>
            <a:pPr algn="just"/>
            <a:r>
              <a:rPr lang="fr-BE" dirty="0">
                <a:latin typeface="Garamond" panose="02020404030301010803" pitchFamily="18" charset="0"/>
              </a:rPr>
              <a:t>The </a:t>
            </a:r>
            <a:r>
              <a:rPr lang="fr-BE" dirty="0" err="1">
                <a:latin typeface="Garamond" panose="02020404030301010803" pitchFamily="18" charset="0"/>
              </a:rPr>
              <a:t>Punctuation</a:t>
            </a:r>
            <a:r>
              <a:rPr lang="fr-BE" dirty="0">
                <a:latin typeface="Garamond" panose="02020404030301010803" pitchFamily="18" charset="0"/>
              </a:rPr>
              <a:t> of Ems </a:t>
            </a:r>
            <a:r>
              <a:rPr lang="fr-BE" dirty="0" err="1">
                <a:latin typeface="Garamond" panose="02020404030301010803" pitchFamily="18" charset="0"/>
              </a:rPr>
              <a:t>was</a:t>
            </a:r>
            <a:r>
              <a:rPr lang="fr-BE" dirty="0">
                <a:latin typeface="Garamond" panose="02020404030301010803" pitchFamily="18" charset="0"/>
              </a:rPr>
              <a:t> </a:t>
            </a:r>
            <a:r>
              <a:rPr lang="en-US" dirty="0">
                <a:latin typeface="Garamond" panose="02020404030301010803" pitchFamily="18" charset="0"/>
              </a:rPr>
              <a:t>a </a:t>
            </a:r>
            <a:r>
              <a:rPr lang="en-US" dirty="0" err="1">
                <a:latin typeface="Garamond" panose="02020404030301010803" pitchFamily="18" charset="0"/>
              </a:rPr>
              <a:t>programme</a:t>
            </a:r>
            <a:r>
              <a:rPr lang="en-US" dirty="0">
                <a:latin typeface="Garamond" panose="02020404030301010803" pitchFamily="18" charset="0"/>
              </a:rPr>
              <a:t> consisting of twenty-three articles inspired by anti-</a:t>
            </a:r>
            <a:r>
              <a:rPr lang="en-US" dirty="0" err="1">
                <a:latin typeface="Garamond" panose="02020404030301010803" pitchFamily="18" charset="0"/>
              </a:rPr>
              <a:t>curialism</a:t>
            </a:r>
            <a:r>
              <a:rPr lang="en-US" dirty="0">
                <a:latin typeface="Garamond" panose="02020404030301010803" pitchFamily="18" charset="0"/>
              </a:rPr>
              <a:t>.</a:t>
            </a:r>
          </a:p>
          <a:p>
            <a:pPr algn="just"/>
            <a:r>
              <a:rPr lang="en-US" dirty="0">
                <a:latin typeface="Garamond" panose="02020404030301010803" pitchFamily="18" charset="0"/>
              </a:rPr>
              <a:t>It challenged the primacy of Rome in </a:t>
            </a:r>
            <a:r>
              <a:rPr lang="en-US" dirty="0" err="1">
                <a:latin typeface="Garamond" panose="02020404030301010803" pitchFamily="18" charset="0"/>
              </a:rPr>
              <a:t>favour</a:t>
            </a:r>
            <a:r>
              <a:rPr lang="en-US" dirty="0">
                <a:latin typeface="Garamond" panose="02020404030301010803" pitchFamily="18" charset="0"/>
              </a:rPr>
              <a:t> of national conciliarist theories.</a:t>
            </a:r>
          </a:p>
          <a:p>
            <a:pPr algn="just"/>
            <a:r>
              <a:rPr lang="en-US" dirty="0">
                <a:latin typeface="Garamond" panose="02020404030301010803" pitchFamily="18" charset="0"/>
              </a:rPr>
              <a:t>This initiative was part of an older movement questioning the imperial Church system, attempting to align the medieval framework with the new constitutional realities of the Empire.</a:t>
            </a:r>
          </a:p>
          <a:p>
            <a:pPr algn="just"/>
            <a:r>
              <a:rPr lang="en-US" dirty="0">
                <a:latin typeface="Garamond" panose="02020404030301010803" pitchFamily="18" charset="0"/>
              </a:rPr>
              <a:t>In 1787, the Privy Council issued an opinion on the </a:t>
            </a:r>
            <a:r>
              <a:rPr lang="en-US" dirty="0" err="1">
                <a:latin typeface="Garamond" panose="02020404030301010803" pitchFamily="18" charset="0"/>
              </a:rPr>
              <a:t>Punctuatio</a:t>
            </a:r>
            <a:r>
              <a:rPr lang="en-US" dirty="0">
                <a:latin typeface="Garamond" panose="02020404030301010803" pitchFamily="18" charset="0"/>
              </a:rPr>
              <a:t> of Ems, the structure of which we outline here</a:t>
            </a:r>
            <a:r>
              <a:rPr lang="fr-FR" dirty="0">
                <a:latin typeface="Garamond" panose="02020404030301010803" pitchFamily="18" charset="0"/>
              </a:rPr>
              <a:t>.</a:t>
            </a:r>
          </a:p>
          <a:p>
            <a:pPr algn="just"/>
            <a:r>
              <a:rPr lang="en-US" dirty="0">
                <a:latin typeface="Garamond" panose="02020404030301010803" pitchFamily="18" charset="0"/>
              </a:rPr>
              <a:t>The Council rejected all proposals.</a:t>
            </a:r>
            <a:endParaRPr lang="fr-BE" dirty="0">
              <a:latin typeface="Garamond" panose="02020404030301010803" pitchFamily="18" charset="0"/>
            </a:endParaRPr>
          </a:p>
        </p:txBody>
      </p:sp>
      <p:sp>
        <p:nvSpPr>
          <p:cNvPr id="7" name="Espace réservé du numéro de diapositive 6">
            <a:extLst>
              <a:ext uri="{FF2B5EF4-FFF2-40B4-BE49-F238E27FC236}">
                <a16:creationId xmlns:a16="http://schemas.microsoft.com/office/drawing/2014/main" id="{A2E1EB4A-694C-B752-B763-D2EC18B5FBBF}"/>
              </a:ext>
            </a:extLst>
          </p:cNvPr>
          <p:cNvSpPr>
            <a:spLocks noGrp="1"/>
          </p:cNvSpPr>
          <p:nvPr>
            <p:ph type="sldNum" sz="quarter" idx="12"/>
          </p:nvPr>
        </p:nvSpPr>
        <p:spPr/>
        <p:txBody>
          <a:bodyPr/>
          <a:lstStyle/>
          <a:p>
            <a:fld id="{9FA30DC2-E5CF-4A0A-AD8A-1829D6B7765C}" type="slidenum">
              <a:rPr lang="fr-BE" smtClean="0"/>
              <a:t>6</a:t>
            </a:fld>
            <a:endParaRPr lang="fr-BE"/>
          </a:p>
        </p:txBody>
      </p:sp>
    </p:spTree>
    <p:extLst>
      <p:ext uri="{BB962C8B-B14F-4D97-AF65-F5344CB8AC3E}">
        <p14:creationId xmlns:p14="http://schemas.microsoft.com/office/powerpoint/2010/main" val="1417041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A306-D267-E755-1901-9B6430342C25}"/>
              </a:ext>
            </a:extLst>
          </p:cNvPr>
          <p:cNvSpPr>
            <a:spLocks noGrp="1"/>
          </p:cNvSpPr>
          <p:nvPr>
            <p:ph type="title"/>
            <p:custDataLst>
              <p:tags r:id="rId1"/>
            </p:custDataLst>
          </p:nvPr>
        </p:nvSpPr>
        <p:spPr>
          <a:xfrm>
            <a:off x="3341090" y="859584"/>
            <a:ext cx="5222618" cy="432885"/>
          </a:xfrm>
        </p:spPr>
        <p:txBody>
          <a:bodyPr>
            <a:noAutofit/>
          </a:bodyPr>
          <a:lstStyle/>
          <a:p>
            <a:pPr algn="just"/>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The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Congress</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of Ems : Reform or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Separation</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 (3)</a:t>
            </a:r>
            <a:endParaRPr lang="fr-BE" sz="2000" dirty="0">
              <a:solidFill>
                <a:srgbClr val="FF0000"/>
              </a:solidFill>
            </a:endParaRPr>
          </a:p>
        </p:txBody>
      </p:sp>
      <p:sp>
        <p:nvSpPr>
          <p:cNvPr id="3" name="Espace réservé du contenu 2">
            <a:extLst>
              <a:ext uri="{FF2B5EF4-FFF2-40B4-BE49-F238E27FC236}">
                <a16:creationId xmlns:a16="http://schemas.microsoft.com/office/drawing/2014/main" id="{2E3A3CAF-7AF3-7594-BABA-96E381B75699}"/>
              </a:ext>
            </a:extLst>
          </p:cNvPr>
          <p:cNvSpPr>
            <a:spLocks noGrp="1"/>
          </p:cNvSpPr>
          <p:nvPr>
            <p:ph idx="1"/>
            <p:custDataLst>
              <p:tags r:id="rId2"/>
            </p:custDataLst>
          </p:nvPr>
        </p:nvSpPr>
        <p:spPr>
          <a:xfrm>
            <a:off x="8805" y="1397177"/>
            <a:ext cx="10313364" cy="4601239"/>
          </a:xfrm>
        </p:spPr>
        <p:txBody>
          <a:bodyPr>
            <a:noAutofit/>
          </a:bodyPr>
          <a:lstStyle/>
          <a:p>
            <a:pPr algn="just"/>
            <a:r>
              <a:rPr lang="en-US" dirty="0">
                <a:latin typeface="Garamond" panose="02020404030301010803" pitchFamily="18" charset="0"/>
              </a:rPr>
              <a:t>Firstly, the project proposed subjecting clerical exemptions solely to the authority of the archbishops, thereby eliminating the powers of ecclesiastical superiors, bishops with delegated authority, and the Pope. </a:t>
            </a:r>
          </a:p>
          <a:p>
            <a:pPr algn="just"/>
            <a:r>
              <a:rPr lang="en-US" dirty="0">
                <a:latin typeface="Garamond" panose="02020404030301010803" pitchFamily="18" charset="0"/>
              </a:rPr>
              <a:t>Additionally, it sought to grant bishops the unlimited right to dispense others from ecclesiastical discipline. </a:t>
            </a:r>
          </a:p>
          <a:p>
            <a:pPr algn="just"/>
            <a:r>
              <a:rPr lang="en-US" dirty="0">
                <a:latin typeface="Garamond" panose="02020404030301010803" pitchFamily="18" charset="0"/>
              </a:rPr>
              <a:t>The first was dismissed because the Pope was seen as one of the few external authorities neutral to the frequent conflicts within the Empire. </a:t>
            </a:r>
          </a:p>
          <a:p>
            <a:pPr algn="just"/>
            <a:r>
              <a:rPr lang="en-US" dirty="0">
                <a:latin typeface="Garamond" panose="02020404030301010803" pitchFamily="18" charset="0"/>
              </a:rPr>
              <a:t>The second was rejected due to concerns that a trade similar to the sale of indulgences might emerge.</a:t>
            </a:r>
            <a:endParaRPr lang="fr-BE" dirty="0">
              <a:latin typeface="Garamond" panose="02020404030301010803" pitchFamily="18" charset="0"/>
            </a:endParaRPr>
          </a:p>
        </p:txBody>
      </p:sp>
      <p:sp>
        <p:nvSpPr>
          <p:cNvPr id="7" name="Espace réservé du numéro de diapositive 6">
            <a:extLst>
              <a:ext uri="{FF2B5EF4-FFF2-40B4-BE49-F238E27FC236}">
                <a16:creationId xmlns:a16="http://schemas.microsoft.com/office/drawing/2014/main" id="{A2E1EB4A-694C-B752-B763-D2EC18B5FBBF}"/>
              </a:ext>
            </a:extLst>
          </p:cNvPr>
          <p:cNvSpPr>
            <a:spLocks noGrp="1"/>
          </p:cNvSpPr>
          <p:nvPr>
            <p:ph type="sldNum" sz="quarter" idx="12"/>
          </p:nvPr>
        </p:nvSpPr>
        <p:spPr/>
        <p:txBody>
          <a:bodyPr/>
          <a:lstStyle/>
          <a:p>
            <a:fld id="{9FA30DC2-E5CF-4A0A-AD8A-1829D6B7765C}" type="slidenum">
              <a:rPr lang="fr-BE" smtClean="0"/>
              <a:t>7</a:t>
            </a:fld>
            <a:endParaRPr lang="fr-BE"/>
          </a:p>
        </p:txBody>
      </p:sp>
    </p:spTree>
    <p:extLst>
      <p:ext uri="{BB962C8B-B14F-4D97-AF65-F5344CB8AC3E}">
        <p14:creationId xmlns:p14="http://schemas.microsoft.com/office/powerpoint/2010/main" val="3204723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A306-D267-E755-1901-9B6430342C25}"/>
              </a:ext>
            </a:extLst>
          </p:cNvPr>
          <p:cNvSpPr>
            <a:spLocks noGrp="1"/>
          </p:cNvSpPr>
          <p:nvPr>
            <p:ph type="title"/>
            <p:custDataLst>
              <p:tags r:id="rId1"/>
            </p:custDataLst>
          </p:nvPr>
        </p:nvSpPr>
        <p:spPr>
          <a:xfrm>
            <a:off x="3484691" y="859584"/>
            <a:ext cx="5222618" cy="432885"/>
          </a:xfrm>
        </p:spPr>
        <p:txBody>
          <a:bodyPr>
            <a:noAutofit/>
          </a:bodyPr>
          <a:lstStyle/>
          <a:p>
            <a:pPr algn="just"/>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The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Congress</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of Ems : Reform or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Separation</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 (4)</a:t>
            </a:r>
            <a:endParaRPr lang="fr-BE" sz="2000" dirty="0">
              <a:solidFill>
                <a:srgbClr val="FF0000"/>
              </a:solidFill>
            </a:endParaRPr>
          </a:p>
        </p:txBody>
      </p:sp>
      <p:sp>
        <p:nvSpPr>
          <p:cNvPr id="3" name="Espace réservé du contenu 2">
            <a:extLst>
              <a:ext uri="{FF2B5EF4-FFF2-40B4-BE49-F238E27FC236}">
                <a16:creationId xmlns:a16="http://schemas.microsoft.com/office/drawing/2014/main" id="{2E3A3CAF-7AF3-7594-BABA-96E381B75699}"/>
              </a:ext>
            </a:extLst>
          </p:cNvPr>
          <p:cNvSpPr>
            <a:spLocks noGrp="1"/>
          </p:cNvSpPr>
          <p:nvPr>
            <p:ph idx="1"/>
            <p:custDataLst>
              <p:tags r:id="rId2"/>
            </p:custDataLst>
          </p:nvPr>
        </p:nvSpPr>
        <p:spPr>
          <a:xfrm>
            <a:off x="8805" y="1397177"/>
            <a:ext cx="11904772" cy="4601239"/>
          </a:xfrm>
        </p:spPr>
        <p:txBody>
          <a:bodyPr>
            <a:noAutofit/>
          </a:bodyPr>
          <a:lstStyle/>
          <a:p>
            <a:pPr algn="just"/>
            <a:r>
              <a:rPr lang="en-US" dirty="0">
                <a:latin typeface="Garamond" panose="02020404030301010803" pitchFamily="18" charset="0"/>
              </a:rPr>
              <a:t>Thirdly, the archbishops proposed that bishops, under their supervision, become the sole managers of the assets and purposes of all religious foundations. </a:t>
            </a:r>
          </a:p>
          <a:p>
            <a:pPr algn="just"/>
            <a:r>
              <a:rPr lang="en-US" dirty="0">
                <a:latin typeface="Garamond" panose="02020404030301010803" pitchFamily="18" charset="0"/>
              </a:rPr>
              <a:t>The Prince-Bishop of Liege personally opposed this, arguing that, as it stood, the approval of both the Pope and the Emperor was required to alter the assets and purposes of religious foundations. </a:t>
            </a:r>
          </a:p>
          <a:p>
            <a:pPr algn="just"/>
            <a:r>
              <a:rPr lang="en-US" dirty="0">
                <a:latin typeface="Garamond" panose="02020404030301010803" pitchFamily="18" charset="0"/>
              </a:rPr>
              <a:t>The Ems document, however, removed only the Pope while maintaining the Emperor’s role, thereby creating a breach in the independence of episcopal principalities. </a:t>
            </a:r>
          </a:p>
          <a:p>
            <a:pPr algn="just"/>
            <a:r>
              <a:rPr lang="en-US" dirty="0">
                <a:latin typeface="Garamond" panose="02020404030301010803" pitchFamily="18" charset="0"/>
              </a:rPr>
              <a:t>Fourthly, the </a:t>
            </a:r>
            <a:r>
              <a:rPr lang="en-US" dirty="0" err="1">
                <a:latin typeface="Garamond" panose="02020404030301010803" pitchFamily="18" charset="0"/>
              </a:rPr>
              <a:t>Punctuatio</a:t>
            </a:r>
            <a:r>
              <a:rPr lang="en-US" dirty="0">
                <a:latin typeface="Garamond" panose="02020404030301010803" pitchFamily="18" charset="0"/>
              </a:rPr>
              <a:t> aimed to abolish the </a:t>
            </a:r>
            <a:r>
              <a:rPr lang="en-US" i="1" dirty="0" err="1">
                <a:latin typeface="Garamond" panose="02020404030301010803" pitchFamily="18" charset="0"/>
              </a:rPr>
              <a:t>extravagantes</a:t>
            </a:r>
            <a:r>
              <a:rPr lang="en-US" dirty="0">
                <a:latin typeface="Garamond" panose="02020404030301010803" pitchFamily="18" charset="0"/>
              </a:rPr>
              <a:t> </a:t>
            </a:r>
            <a:r>
              <a:rPr lang="en-US" i="1" dirty="0">
                <a:latin typeface="Garamond" panose="02020404030301010803" pitchFamily="18" charset="0"/>
              </a:rPr>
              <a:t>ad Regimen</a:t>
            </a:r>
            <a:r>
              <a:rPr lang="en-US" dirty="0">
                <a:latin typeface="Garamond" panose="02020404030301010803" pitchFamily="18" charset="0"/>
              </a:rPr>
              <a:t> and </a:t>
            </a:r>
            <a:r>
              <a:rPr lang="en-US" i="1" dirty="0" err="1">
                <a:latin typeface="Garamond" panose="02020404030301010803" pitchFamily="18" charset="0"/>
              </a:rPr>
              <a:t>Exsecrabilis</a:t>
            </a:r>
            <a:r>
              <a:rPr lang="en-US" dirty="0">
                <a:latin typeface="Garamond" panose="02020404030301010803" pitchFamily="18" charset="0"/>
              </a:rPr>
              <a:t>, which regulated the collation of benefices, in </a:t>
            </a:r>
            <a:r>
              <a:rPr lang="en-US" dirty="0" err="1">
                <a:latin typeface="Garamond" panose="02020404030301010803" pitchFamily="18" charset="0"/>
              </a:rPr>
              <a:t>favour</a:t>
            </a:r>
            <a:r>
              <a:rPr lang="en-US" dirty="0">
                <a:latin typeface="Garamond" panose="02020404030301010803" pitchFamily="18" charset="0"/>
              </a:rPr>
              <a:t> of the Emperor alone. </a:t>
            </a:r>
          </a:p>
          <a:p>
            <a:pPr algn="just"/>
            <a:r>
              <a:rPr lang="en-US" dirty="0">
                <a:latin typeface="Garamond" panose="02020404030301010803" pitchFamily="18" charset="0"/>
              </a:rPr>
              <a:t>The Prince-Bishop also resisted this proposal, as the allocation of seats within the cathedral chapter was highly political. If the Emperor became the sole controller, the entire political system in Liege risked being placed under imperial supervision.</a:t>
            </a:r>
            <a:endParaRPr lang="fr-BE" dirty="0">
              <a:latin typeface="Garamond" panose="02020404030301010803" pitchFamily="18" charset="0"/>
            </a:endParaRPr>
          </a:p>
        </p:txBody>
      </p:sp>
      <p:sp>
        <p:nvSpPr>
          <p:cNvPr id="7" name="Espace réservé du numéro de diapositive 6">
            <a:extLst>
              <a:ext uri="{FF2B5EF4-FFF2-40B4-BE49-F238E27FC236}">
                <a16:creationId xmlns:a16="http://schemas.microsoft.com/office/drawing/2014/main" id="{A2E1EB4A-694C-B752-B763-D2EC18B5FBBF}"/>
              </a:ext>
            </a:extLst>
          </p:cNvPr>
          <p:cNvSpPr>
            <a:spLocks noGrp="1"/>
          </p:cNvSpPr>
          <p:nvPr>
            <p:ph type="sldNum" sz="quarter" idx="12"/>
          </p:nvPr>
        </p:nvSpPr>
        <p:spPr/>
        <p:txBody>
          <a:bodyPr/>
          <a:lstStyle/>
          <a:p>
            <a:fld id="{9FA30DC2-E5CF-4A0A-AD8A-1829D6B7765C}" type="slidenum">
              <a:rPr lang="fr-BE" smtClean="0"/>
              <a:t>8</a:t>
            </a:fld>
            <a:endParaRPr lang="fr-BE"/>
          </a:p>
        </p:txBody>
      </p:sp>
    </p:spTree>
    <p:extLst>
      <p:ext uri="{BB962C8B-B14F-4D97-AF65-F5344CB8AC3E}">
        <p14:creationId xmlns:p14="http://schemas.microsoft.com/office/powerpoint/2010/main" val="3312181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3A306-D267-E755-1901-9B6430342C25}"/>
              </a:ext>
            </a:extLst>
          </p:cNvPr>
          <p:cNvSpPr>
            <a:spLocks noGrp="1"/>
          </p:cNvSpPr>
          <p:nvPr>
            <p:ph type="title"/>
            <p:custDataLst>
              <p:tags r:id="rId1"/>
            </p:custDataLst>
          </p:nvPr>
        </p:nvSpPr>
        <p:spPr>
          <a:xfrm>
            <a:off x="3484691" y="883899"/>
            <a:ext cx="5222618" cy="432885"/>
          </a:xfrm>
        </p:spPr>
        <p:txBody>
          <a:bodyPr>
            <a:noAutofit/>
          </a:bodyPr>
          <a:lstStyle/>
          <a:p>
            <a:pPr algn="just"/>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The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Congress</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of Ems : Reform or </a:t>
            </a:r>
            <a:r>
              <a:rPr lang="fr-BE" sz="2000" dirty="0" err="1">
                <a:solidFill>
                  <a:srgbClr val="FF0000"/>
                </a:solidFill>
                <a:latin typeface="Garamond" panose="02020404030301010803" pitchFamily="18" charset="0"/>
                <a:ea typeface="Calibri" panose="020F0502020204030204" pitchFamily="34" charset="0"/>
                <a:cs typeface="Times New Roman" panose="02020603050405020304" pitchFamily="18" charset="0"/>
              </a:rPr>
              <a:t>Separation</a:t>
            </a:r>
            <a:r>
              <a:rPr lang="fr-BE" sz="2000" dirty="0">
                <a:solidFill>
                  <a:srgbClr val="FF0000"/>
                </a:solidFill>
                <a:latin typeface="Garamond" panose="02020404030301010803" pitchFamily="18" charset="0"/>
                <a:ea typeface="Calibri" panose="020F0502020204030204" pitchFamily="34" charset="0"/>
                <a:cs typeface="Times New Roman" panose="02020603050405020304" pitchFamily="18" charset="0"/>
              </a:rPr>
              <a:t> ? (5)</a:t>
            </a:r>
            <a:endParaRPr lang="fr-BE" sz="2000" dirty="0">
              <a:solidFill>
                <a:srgbClr val="FF0000"/>
              </a:solidFill>
            </a:endParaRPr>
          </a:p>
        </p:txBody>
      </p:sp>
      <p:sp>
        <p:nvSpPr>
          <p:cNvPr id="3" name="Espace réservé du contenu 2">
            <a:extLst>
              <a:ext uri="{FF2B5EF4-FFF2-40B4-BE49-F238E27FC236}">
                <a16:creationId xmlns:a16="http://schemas.microsoft.com/office/drawing/2014/main" id="{2E3A3CAF-7AF3-7594-BABA-96E381B75699}"/>
              </a:ext>
            </a:extLst>
          </p:cNvPr>
          <p:cNvSpPr>
            <a:spLocks noGrp="1"/>
          </p:cNvSpPr>
          <p:nvPr>
            <p:ph idx="1"/>
            <p:custDataLst>
              <p:tags r:id="rId2"/>
            </p:custDataLst>
          </p:nvPr>
        </p:nvSpPr>
        <p:spPr>
          <a:xfrm>
            <a:off x="8805" y="1397177"/>
            <a:ext cx="11904772" cy="4601239"/>
          </a:xfrm>
        </p:spPr>
        <p:txBody>
          <a:bodyPr>
            <a:noAutofit/>
          </a:bodyPr>
          <a:lstStyle/>
          <a:p>
            <a:pPr algn="just"/>
            <a:r>
              <a:rPr lang="en-US" dirty="0">
                <a:latin typeface="Garamond" panose="02020404030301010803" pitchFamily="18" charset="0"/>
              </a:rPr>
              <a:t>Finally, the </a:t>
            </a:r>
            <a:r>
              <a:rPr lang="en-US" dirty="0" err="1">
                <a:latin typeface="Garamond" panose="02020404030301010803" pitchFamily="18" charset="0"/>
              </a:rPr>
              <a:t>Punctuatio</a:t>
            </a:r>
            <a:r>
              <a:rPr lang="en-US" dirty="0">
                <a:latin typeface="Garamond" panose="02020404030301010803" pitchFamily="18" charset="0"/>
              </a:rPr>
              <a:t> of Ems proposed to alter the ecclesiastical judicial structure by removing the role of the nunciatures. </a:t>
            </a:r>
          </a:p>
          <a:p>
            <a:pPr algn="just"/>
            <a:r>
              <a:rPr lang="en-US" dirty="0">
                <a:latin typeface="Garamond" panose="02020404030301010803" pitchFamily="18" charset="0"/>
              </a:rPr>
              <a:t>Henceforth, cases would be handled by the archbishops in courts modelled after the Imperial Chamber of Wetzlar. </a:t>
            </a:r>
          </a:p>
          <a:p>
            <a:pPr algn="just"/>
            <a:r>
              <a:rPr lang="en-US" dirty="0">
                <a:latin typeface="Garamond" panose="02020404030301010803" pitchFamily="18" charset="0"/>
              </a:rPr>
              <a:t>In the event of an appeal to Rome, the Pope would be compelled to appoint German judges selected by the archbishops. </a:t>
            </a:r>
          </a:p>
          <a:p>
            <a:pPr algn="just"/>
            <a:r>
              <a:rPr lang="en-US" dirty="0">
                <a:latin typeface="Garamond" panose="02020404030301010803" pitchFamily="18" charset="0"/>
              </a:rPr>
              <a:t>Many denounced these proposals as dangerous, even schismatic. However, Pope Pius VI remained silent while the project was submitted to Joseph II.</a:t>
            </a:r>
            <a:endParaRPr lang="fr-BE" dirty="0">
              <a:latin typeface="Garamond" panose="02020404030301010803" pitchFamily="18" charset="0"/>
            </a:endParaRPr>
          </a:p>
        </p:txBody>
      </p:sp>
      <p:sp>
        <p:nvSpPr>
          <p:cNvPr id="7" name="Espace réservé du numéro de diapositive 6">
            <a:extLst>
              <a:ext uri="{FF2B5EF4-FFF2-40B4-BE49-F238E27FC236}">
                <a16:creationId xmlns:a16="http://schemas.microsoft.com/office/drawing/2014/main" id="{A2E1EB4A-694C-B752-B763-D2EC18B5FBBF}"/>
              </a:ext>
            </a:extLst>
          </p:cNvPr>
          <p:cNvSpPr>
            <a:spLocks noGrp="1"/>
          </p:cNvSpPr>
          <p:nvPr>
            <p:ph type="sldNum" sz="quarter" idx="12"/>
          </p:nvPr>
        </p:nvSpPr>
        <p:spPr/>
        <p:txBody>
          <a:bodyPr/>
          <a:lstStyle/>
          <a:p>
            <a:fld id="{9FA30DC2-E5CF-4A0A-AD8A-1829D6B7765C}" type="slidenum">
              <a:rPr lang="fr-BE" smtClean="0"/>
              <a:t>9</a:t>
            </a:fld>
            <a:endParaRPr lang="fr-BE"/>
          </a:p>
        </p:txBody>
      </p:sp>
    </p:spTree>
    <p:extLst>
      <p:ext uri="{BB962C8B-B14F-4D97-AF65-F5344CB8AC3E}">
        <p14:creationId xmlns:p14="http://schemas.microsoft.com/office/powerpoint/2010/main" val="2284430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ie">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1415</TotalTime>
  <Words>1165</Words>
  <Application>Microsoft Office PowerPoint</Application>
  <PresentationFormat>Grand écran</PresentationFormat>
  <Paragraphs>87</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Century Gothic</vt:lpstr>
      <vt:lpstr>Garamond</vt:lpstr>
      <vt:lpstr>Galerie</vt:lpstr>
      <vt:lpstr>The Punctuation of Ems and the rights of the bishops of the Holy Roman Empire in the Age of Enlightenment: the Case of the Ecclesiastical Principality of Liege (1786-1789)</vt:lpstr>
      <vt:lpstr>Outline of the Presentation</vt:lpstr>
      <vt:lpstr>A Polity at the Crossroads of influences (1)</vt:lpstr>
      <vt:lpstr>A Polity at the Crossroads of influences (2)</vt:lpstr>
      <vt:lpstr>The Congress of Ems : Reform or Separation ? (1)</vt:lpstr>
      <vt:lpstr>The Congress of Ems : Reform or Separation ? (2)</vt:lpstr>
      <vt:lpstr>The Congress of Ems : Reform or Separation ? (3)</vt:lpstr>
      <vt:lpstr>The Congress of Ems : Reform or Separation ? (4)</vt:lpstr>
      <vt:lpstr>The Congress of Ems : Reform or Separation ? (5)</vt:lpstr>
      <vt:lpstr>Combating Schism : The Fracture of the Imperial Church</vt:lpstr>
      <vt:lpstr>Conclusion</vt:lpstr>
      <vt:lpstr>The Punctuation of Ems and the rights of the bishops of the Holy Roman Empire in the Age of Enlightenment: the Case of the Ecclesiastical Principality of Liege (1786-1789)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Velbrück : ses origines, ses projets et ses limites.</dc:title>
  <dc:creator>Antoine Leclère</dc:creator>
  <cp:lastModifiedBy>Antoine Leclère</cp:lastModifiedBy>
  <cp:revision>49</cp:revision>
  <dcterms:created xsi:type="dcterms:W3CDTF">2023-02-08T16:32:22Z</dcterms:created>
  <dcterms:modified xsi:type="dcterms:W3CDTF">2024-08-13T07:21:57Z</dcterms:modified>
</cp:coreProperties>
</file>