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0" r:id="rId1"/>
  </p:sldMasterIdLst>
  <p:notesMasterIdLst>
    <p:notesMasterId r:id="rId8"/>
  </p:notesMasterIdLst>
  <p:sldIdLst>
    <p:sldId id="256" r:id="rId2"/>
    <p:sldId id="257" r:id="rId3"/>
    <p:sldId id="262" r:id="rId4"/>
    <p:sldId id="260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1F"/>
    <a:srgbClr val="1544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38"/>
    <p:restoredTop sz="96405"/>
  </p:normalViewPr>
  <p:slideViewPr>
    <p:cSldViewPr snapToGrid="0">
      <p:cViewPr varScale="1">
        <p:scale>
          <a:sx n="52" d="100"/>
          <a:sy n="52" d="100"/>
        </p:scale>
        <p:origin x="12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8C46C-E717-524F-A3DB-3C0DE5053311}" type="datetimeFigureOut">
              <a:rPr lang="fr-FR" smtClean="0"/>
              <a:t>21/04/2024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AF4CE-2F16-3F44-AFC2-04C2DC0DAB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15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88DB2-E4D4-B77D-80C7-23B876BB2A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AEF51-B6E2-8E07-3528-575C54E01F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1A323-BBF1-28CA-44F0-E1378DFE2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4141-1396-9E40-8638-337FAA4E71D7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21FC5-A565-5773-EB4B-9AD55FE49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6248C-9598-B458-872F-79626CFE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5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1442C-A8F9-503C-EBB6-E83B05DC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2417B-D6E2-3E74-2F26-2DBEA25D5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B916-59CC-252B-1B0D-0E80A9E4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AA6C-96B8-EE42-AD28-6B67937951EB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6EB15-AAA6-5E24-A92E-897490552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33AE7-2DAA-10AC-BF5E-C3D91C2F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8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518E1-4F29-3C1E-EB76-16E38A1585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31664-9D34-D1D1-88D6-22CD3D53E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BB08-7B71-DAEE-E6A8-2B3A0CA0D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618-E840-9445-90F3-1C7014D08785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B7DC1-A785-4409-8152-406345968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92F67-F525-8C04-D31E-06BBE124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90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90FD-A503-AACC-9382-717A7E64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EC89-056A-791B-AD39-8A3A9A4DF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E5AB2-B194-F7D5-A4C6-F578FC06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8476-913B-9344-B09C-FE85220D005B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FC30-2E3A-4B96-CFD8-D575A6600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3469E-E0CE-896D-6E78-902172A7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45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CED0-111D-120E-2F81-EA4FA630F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687E9-5CEF-B8A2-FC0A-3449F8CA8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E22CE-53FF-28D5-D1ED-5ED1618C9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61DE2-9B54-AA4F-B160-D4A2879817D3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8E29F-D2B1-AD70-DD53-565BD723E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89788-6F31-9111-56F4-F2DB3055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45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2C216-A941-0FB3-D188-3DFB75774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7CD96-4295-25BB-B423-E6380711C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92717-3391-3AFE-1459-82E0C0D1F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29AEA-6B84-CA6D-3DC7-17EF20C39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E4A8-64EA-A842-B2AA-5AD0FB68D092}" type="datetime1">
              <a:rPr lang="en-GB" smtClean="0"/>
              <a:t>21/04/2024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D06B0-0F1C-6B06-317D-00F53DDB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2E4FF-8EAD-E077-4D32-FB6F3033D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77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8AA50-2790-BAEF-C3C5-7896D658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01F4B-BDFC-B7BD-21CD-F69848BB8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4F919-E1B7-A65B-EE39-A51947914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3493-6829-97F4-618A-2710D23590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5A5194-54E1-5720-C1B6-176440BF5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59E70D-CB4C-3B75-116C-0BC7AA2F2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5623-40C3-6D41-8AD8-4F7800E119DB}" type="datetime1">
              <a:rPr lang="en-GB" smtClean="0"/>
              <a:t>21/04/2024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BC14AB-7921-1FBB-9A0D-1D0F0D4D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9C8FB3-C6BE-18F0-DB52-952EE1DCC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05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01031-7816-8D08-468B-1D6DD2ADA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13C5ED-54C8-FC10-D623-C123815F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CBBC-2D9C-DD4D-869F-59A4610E499E}" type="datetime1">
              <a:rPr lang="en-GB" smtClean="0"/>
              <a:t>21/04/2024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22EFB-BBCB-EDEF-9E54-AAF98DFAD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6D770-7311-92BC-DD74-2AF66A223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65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9CB2CA-8B54-9215-9090-21A07D14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4636-6FFF-5A42-9D1B-20EB917DCCAA}" type="datetime1">
              <a:rPr lang="en-GB" smtClean="0"/>
              <a:t>21/04/2024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B13503-1D8B-5ABD-8737-61038002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6D5DB-ADDD-847A-112B-036DF4339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72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758AC-6F8B-4C86-CAD7-B6E99FFAA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6B9C2-3C64-3A15-E2A0-638EE1655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169FF-714D-50EC-DA47-D796D679A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ABB1C-0B11-7A5C-D8BA-F42CA78D6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9F9B-ABF6-9F44-B6E7-1868BD1AAB2C}" type="datetime1">
              <a:rPr lang="en-GB" smtClean="0"/>
              <a:t>21/04/2024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86177-6D19-5F1D-406F-577B09A51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6265E-A62F-1024-58D6-0979DC193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51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16A9-3070-422C-CEC3-7ECC0807E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90FAF-D628-E416-B198-C7099B5B8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B87DB-59EC-11C5-3DBC-84CF4A36A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DFCA4-23AC-4322-E800-BD96642B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F1B-9A5D-004D-97F4-51A70641F02F}" type="datetime1">
              <a:rPr lang="en-GB" smtClean="0"/>
              <a:t>21/04/2024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76CD2-5CC0-186A-E348-0C46D92DD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CE788-2FB4-F4BA-761F-FA0992FF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65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E8E00B-F410-085C-E348-0E227915C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E2468-EB63-67A7-2ED6-379FAF399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2E8E7-5888-F6E8-A41D-CCF3730E1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B6050-C643-104A-BFEF-208276B75003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DBED9-6E24-53B7-2F36-D8011ED09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04C3D-2153-8214-60BC-72895B2D7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45252-A11A-CC4F-B34B-DF65B9E30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12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2D5A36-1573-4414-9770-CEA6FCBB69B7}"/>
              </a:ext>
            </a:extLst>
          </p:cNvPr>
          <p:cNvSpPr/>
          <p:nvPr/>
        </p:nvSpPr>
        <p:spPr>
          <a:xfrm>
            <a:off x="0" y="0"/>
            <a:ext cx="12192000" cy="2781271"/>
          </a:xfrm>
          <a:prstGeom prst="rect">
            <a:avLst/>
          </a:prstGeom>
          <a:solidFill>
            <a:srgbClr val="15446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28C571-11DF-C8D9-0B1C-B35DD78AC325}"/>
              </a:ext>
            </a:extLst>
          </p:cNvPr>
          <p:cNvSpPr txBox="1"/>
          <p:nvPr/>
        </p:nvSpPr>
        <p:spPr>
          <a:xfrm>
            <a:off x="460131" y="713527"/>
            <a:ext cx="112717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 l’étude de la corrélation entre le bien-être des enfants et la réussite scolaire à Lubumbashi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41B86F-5941-FDEC-D46C-7AB9288A8275}"/>
              </a:ext>
            </a:extLst>
          </p:cNvPr>
          <p:cNvSpPr txBox="1"/>
          <p:nvPr/>
        </p:nvSpPr>
        <p:spPr>
          <a:xfrm>
            <a:off x="460131" y="2929811"/>
            <a:ext cx="11483053" cy="1990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fr-FR" sz="2000" b="1" u="sng" kern="15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000" b="1" kern="1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Théodore MULENGA MULENGA</a:t>
            </a:r>
            <a:r>
              <a:rPr lang="fr-FR" sz="2000" b="1" kern="15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fr-FR" sz="2000" b="1" kern="1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Philippe KASONGO MALOBA</a:t>
            </a:r>
            <a:r>
              <a:rPr lang="fr-FR" sz="2000" b="1" kern="15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fr-FR" sz="2000" b="1" kern="1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Oscar LUBOYA NUMBI</a:t>
            </a:r>
            <a:r>
              <a:rPr lang="fr-FR" sz="2000" b="1" kern="15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fr-FR" sz="2000" b="1" kern="1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Albert SABUL KAPEND</a:t>
            </a:r>
            <a:r>
              <a:rPr lang="fr-FR" sz="2000" b="1" kern="15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fr-FR" sz="2000" b="1" kern="1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Anne-Marie ETIENNE</a:t>
            </a:r>
            <a:r>
              <a:rPr lang="fr-FR" sz="2000" b="1" kern="150" baseline="30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endParaRPr lang="it-IT" sz="11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sz="20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4A479631-C6E4-463A-E7AD-E672382C3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31" y="5380989"/>
            <a:ext cx="3042138" cy="147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150A7575-3FAB-599F-A685-0AFE9EBDC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974" y="5380989"/>
            <a:ext cx="4443187" cy="120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Université de Lubumbashi – La meilleure">
            <a:extLst>
              <a:ext uri="{FF2B5EF4-FFF2-40B4-BE49-F238E27FC236}">
                <a16:creationId xmlns:a16="http://schemas.microsoft.com/office/drawing/2014/main" id="{977E6E66-CCE8-90A8-4BCE-3E67F6B2F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482" y="5443781"/>
            <a:ext cx="3330387" cy="95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CF87B615-E2F0-AB2E-4151-2AAE72DA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B541-C016-444D-BA92-9A9A6FB70C6F}" type="datetime1">
              <a:rPr lang="en-GB" smtClean="0"/>
              <a:t>21/04/2024</a:t>
            </a:fld>
            <a:endParaRPr lang="fr-FR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A93056-C7D8-8157-C2AE-D62CFA0DB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20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40EF7-6D85-8FF9-5A42-22EAAFED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F116-5AB0-6B47-A3A8-D473E68134BD}" type="datetime1">
              <a:rPr lang="en-GB" smtClean="0"/>
              <a:t>21/04/2024</a:t>
            </a:fld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BFD48-AE27-12E4-90A8-3708DA60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2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2C14C-4B0E-FA1D-D37B-D3BD620D0187}"/>
              </a:ext>
            </a:extLst>
          </p:cNvPr>
          <p:cNvSpPr/>
          <p:nvPr/>
        </p:nvSpPr>
        <p:spPr>
          <a:xfrm>
            <a:off x="0" y="0"/>
            <a:ext cx="12192000" cy="919632"/>
          </a:xfrm>
          <a:prstGeom prst="rect">
            <a:avLst/>
          </a:prstGeom>
          <a:solidFill>
            <a:srgbClr val="004C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Contexte, Objet et Question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3E43DB-E111-D877-1B75-5FAA3D18C7EF}"/>
              </a:ext>
            </a:extLst>
          </p:cNvPr>
          <p:cNvSpPr txBox="1"/>
          <p:nvPr/>
        </p:nvSpPr>
        <p:spPr>
          <a:xfrm>
            <a:off x="427327" y="1329620"/>
            <a:ext cx="11337346" cy="2477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de-DE"/>
            </a:defPPr>
            <a:lvl1pPr inden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None/>
              <a:defRPr sz="3000" b="1">
                <a:solidFill>
                  <a:schemeClr val="dk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n-GB" sz="2000" b="0" dirty="0">
                <a:latin typeface="Arial" panose="020B0604020202020204" pitchFamily="34" charset="0"/>
              </a:rPr>
              <a:t>À Lubumbashi, en RD Congo, la prise </a:t>
            </a:r>
            <a:r>
              <a:rPr lang="en-GB" sz="2000" b="0" dirty="0" err="1">
                <a:latin typeface="Arial" panose="020B0604020202020204" pitchFamily="34" charset="0"/>
              </a:rPr>
              <a:t>en</a:t>
            </a:r>
            <a:r>
              <a:rPr lang="en-GB" sz="2000" b="0" dirty="0">
                <a:latin typeface="Arial" panose="020B0604020202020204" pitchFamily="34" charset="0"/>
              </a:rPr>
              <a:t> consideration de la </a:t>
            </a:r>
            <a:r>
              <a:rPr lang="en-GB" sz="2000" b="0" dirty="0" err="1">
                <a:latin typeface="Arial" panose="020B0604020202020204" pitchFamily="34" charset="0"/>
              </a:rPr>
              <a:t>qualité</a:t>
            </a:r>
            <a:r>
              <a:rPr lang="en-GB" sz="2000" b="0" dirty="0">
                <a:latin typeface="Arial" panose="020B0604020202020204" pitchFamily="34" charset="0"/>
              </a:rPr>
              <a:t> de vie des enfants </a:t>
            </a:r>
            <a:r>
              <a:rPr lang="en-GB" sz="2000" b="0" dirty="0" err="1">
                <a:latin typeface="Arial" panose="020B0604020202020204" pitchFamily="34" charset="0"/>
              </a:rPr>
              <a:t>en</a:t>
            </a:r>
            <a:r>
              <a:rPr lang="en-GB" sz="2000" b="0" dirty="0">
                <a:latin typeface="Arial" panose="020B0604020202020204" pitchFamily="34" charset="0"/>
              </a:rPr>
              <a:t> rapport avec la </a:t>
            </a:r>
            <a:r>
              <a:rPr lang="en-GB" sz="2000" b="0" dirty="0" err="1">
                <a:latin typeface="Arial" panose="020B0604020202020204" pitchFamily="34" charset="0"/>
              </a:rPr>
              <a:t>réussite</a:t>
            </a:r>
            <a:r>
              <a:rPr lang="en-GB" sz="2000" b="0" dirty="0">
                <a:latin typeface="Arial" panose="020B0604020202020204" pitchFamily="34" charset="0"/>
              </a:rPr>
              <a:t> de </a:t>
            </a:r>
            <a:r>
              <a:rPr lang="en-GB" sz="2000" b="0" dirty="0" err="1">
                <a:latin typeface="Arial" panose="020B0604020202020204" pitchFamily="34" charset="0"/>
              </a:rPr>
              <a:t>leurs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apprentissages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scolaires</a:t>
            </a:r>
            <a:r>
              <a:rPr lang="en-GB" sz="2000" b="0" dirty="0">
                <a:latin typeface="Arial" panose="020B0604020202020204" pitchFamily="34" charset="0"/>
              </a:rPr>
              <a:t>, </a:t>
            </a:r>
            <a:r>
              <a:rPr lang="en-GB" sz="2000" b="0" dirty="0" err="1">
                <a:latin typeface="Arial" panose="020B0604020202020204" pitchFamily="34" charset="0"/>
              </a:rPr>
              <a:t>reste</a:t>
            </a:r>
            <a:r>
              <a:rPr lang="en-GB" sz="2000" b="0" dirty="0">
                <a:latin typeface="Arial" panose="020B0604020202020204" pitchFamily="34" charset="0"/>
              </a:rPr>
              <a:t> un </a:t>
            </a:r>
            <a:r>
              <a:rPr lang="en-GB" sz="2000" b="0" dirty="0" err="1">
                <a:latin typeface="Arial" panose="020B0604020202020204" pitchFamily="34" charset="0"/>
              </a:rPr>
              <a:t>défi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majeur</a:t>
            </a:r>
            <a:endParaRPr lang="en-GB" sz="2000" b="0" dirty="0">
              <a:latin typeface="Arial" panose="020B060402020202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n-GB" sz="2000" b="0" dirty="0">
                <a:latin typeface="Arial" panose="020B0604020202020204" pitchFamily="34" charset="0"/>
              </a:rPr>
              <a:t>Une recherche </a:t>
            </a:r>
            <a:r>
              <a:rPr lang="en-GB" sz="2000" b="0" dirty="0" err="1">
                <a:latin typeface="Arial" panose="020B0604020202020204" pitchFamily="34" charset="0"/>
              </a:rPr>
              <a:t>exploratoire</a:t>
            </a:r>
            <a:r>
              <a:rPr lang="en-GB" sz="2000" b="0" dirty="0">
                <a:latin typeface="Arial" panose="020B0604020202020204" pitchFamily="34" charset="0"/>
              </a:rPr>
              <a:t> sur la </a:t>
            </a:r>
            <a:r>
              <a:rPr lang="en-GB" sz="2000" b="0" dirty="0" err="1">
                <a:latin typeface="Arial" panose="020B0604020202020204" pitchFamily="34" charset="0"/>
              </a:rPr>
              <a:t>dynamique</a:t>
            </a:r>
            <a:r>
              <a:rPr lang="en-GB" sz="2000" b="0" dirty="0">
                <a:latin typeface="Arial" panose="020B0604020202020204" pitchFamily="34" charset="0"/>
              </a:rPr>
              <a:t> et </a:t>
            </a:r>
            <a:r>
              <a:rPr lang="en-GB" sz="2000" b="0" dirty="0" err="1">
                <a:latin typeface="Arial" panose="020B0604020202020204" pitchFamily="34" charset="0"/>
              </a:rPr>
              <a:t>complexe</a:t>
            </a:r>
            <a:r>
              <a:rPr lang="en-GB" sz="2000" b="0" dirty="0">
                <a:latin typeface="Arial" panose="020B0604020202020204" pitchFamily="34" charset="0"/>
              </a:rPr>
              <a:t> correlation entre le bien-</a:t>
            </a:r>
            <a:r>
              <a:rPr lang="en-GB" sz="2000" b="0" dirty="0" err="1">
                <a:latin typeface="Arial" panose="020B0604020202020204" pitchFamily="34" charset="0"/>
              </a:rPr>
              <a:t>etre</a:t>
            </a:r>
            <a:r>
              <a:rPr lang="en-GB" sz="2000" b="0" dirty="0">
                <a:latin typeface="Arial" panose="020B0604020202020204" pitchFamily="34" charset="0"/>
              </a:rPr>
              <a:t> et les performances </a:t>
            </a:r>
            <a:r>
              <a:rPr lang="en-GB" sz="2000" b="0" dirty="0" err="1">
                <a:latin typeface="Arial" panose="020B0604020202020204" pitchFamily="34" charset="0"/>
              </a:rPr>
              <a:t>scolaires</a:t>
            </a:r>
            <a:r>
              <a:rPr lang="en-GB" sz="2000" b="0" dirty="0">
                <a:latin typeface="Arial" panose="020B0604020202020204" pitchFamily="34" charset="0"/>
              </a:rPr>
              <a:t>. Pour </a:t>
            </a:r>
            <a:r>
              <a:rPr lang="en-GB" sz="2000" b="0" dirty="0" err="1">
                <a:latin typeface="Arial" panose="020B0604020202020204" pitchFamily="34" charset="0"/>
              </a:rPr>
              <a:t>ce</a:t>
            </a:r>
            <a:r>
              <a:rPr lang="en-GB" sz="2000" b="0" dirty="0">
                <a:latin typeface="Arial" panose="020B0604020202020204" pitchFamily="34" charset="0"/>
              </a:rPr>
              <a:t> faire, </a:t>
            </a:r>
            <a:r>
              <a:rPr lang="en-GB" sz="2000" b="0" dirty="0" err="1">
                <a:latin typeface="Arial" panose="020B0604020202020204" pitchFamily="34" charset="0"/>
              </a:rPr>
              <a:t>une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enquete</a:t>
            </a:r>
            <a:r>
              <a:rPr lang="en-GB" sz="2000" b="0" dirty="0">
                <a:latin typeface="Arial" panose="020B0604020202020204" pitchFamily="34" charset="0"/>
              </a:rPr>
              <a:t> a </a:t>
            </a:r>
            <a:r>
              <a:rPr lang="en-GB" sz="2000" b="0" dirty="0" err="1">
                <a:latin typeface="Arial" panose="020B0604020202020204" pitchFamily="34" charset="0"/>
              </a:rPr>
              <a:t>été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menée</a:t>
            </a:r>
            <a:r>
              <a:rPr lang="en-GB" sz="2000" b="0" dirty="0">
                <a:latin typeface="Arial" panose="020B0604020202020204" pitchFamily="34" charset="0"/>
              </a:rPr>
              <a:t> </a:t>
            </a:r>
            <a:r>
              <a:rPr lang="en-GB" sz="2000" b="0" dirty="0" err="1">
                <a:latin typeface="Arial" panose="020B0604020202020204" pitchFamily="34" charset="0"/>
              </a:rPr>
              <a:t>auprès</a:t>
            </a:r>
            <a:r>
              <a:rPr lang="en-GB" sz="2000" b="0" dirty="0">
                <a:latin typeface="Arial" panose="020B0604020202020204" pitchFamily="34" charset="0"/>
              </a:rPr>
              <a:t> de </a:t>
            </a:r>
            <a:r>
              <a:rPr lang="fr-FR" sz="2000" b="0" dirty="0">
                <a:latin typeface="Arial" panose="020B0604020202020204" pitchFamily="34" charset="0"/>
              </a:rPr>
              <a:t>2233 élèves de 3è et 4è, 30 enseignants, 15 directeurs et 8 conseillers pédagogiques dans 15 écoles primaires sélectionnées à travers trois communes de Lubumbashi. Les 15 écoles ont été sélectionnées dans les différents réseaux de l’enseignement.</a:t>
            </a:r>
            <a:endParaRPr lang="en-US" sz="2000" b="0" dirty="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6FD869-6B7F-1DD2-B4E1-EB2408FC9C6C}"/>
              </a:ext>
            </a:extLst>
          </p:cNvPr>
          <p:cNvSpPr txBox="1"/>
          <p:nvPr/>
        </p:nvSpPr>
        <p:spPr>
          <a:xfrm>
            <a:off x="427327" y="3956181"/>
            <a:ext cx="11337346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342900" indent="-34290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400" b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fr-FR" b="1" dirty="0"/>
              <a:t>Question de recherche: </a:t>
            </a:r>
            <a:r>
              <a:rPr lang="en-GB" dirty="0"/>
              <a:t>Dans quelle </a:t>
            </a:r>
            <a:r>
              <a:rPr lang="en-GB" dirty="0" err="1"/>
              <a:t>mesure</a:t>
            </a:r>
            <a:r>
              <a:rPr lang="en-GB" dirty="0"/>
              <a:t> les conditions </a:t>
            </a:r>
            <a:r>
              <a:rPr lang="en-GB" dirty="0" err="1"/>
              <a:t>optimales</a:t>
            </a:r>
            <a:r>
              <a:rPr lang="en-GB" dirty="0"/>
              <a:t> de bien-</a:t>
            </a:r>
            <a:r>
              <a:rPr lang="en-GB" dirty="0" err="1"/>
              <a:t>être</a:t>
            </a:r>
            <a:r>
              <a:rPr lang="en-GB" dirty="0"/>
              <a:t> dans les écoles </a:t>
            </a:r>
            <a:r>
              <a:rPr lang="en-GB" dirty="0" err="1"/>
              <a:t>primaires</a:t>
            </a:r>
            <a:r>
              <a:rPr lang="en-GB" dirty="0"/>
              <a:t> de Lubumbashi </a:t>
            </a:r>
            <a:r>
              <a:rPr lang="en-GB" dirty="0" err="1"/>
              <a:t>rendent</a:t>
            </a:r>
            <a:r>
              <a:rPr lang="en-GB" dirty="0"/>
              <a:t> </a:t>
            </a:r>
            <a:r>
              <a:rPr lang="en-GB" dirty="0" err="1"/>
              <a:t>optimale</a:t>
            </a:r>
            <a:r>
              <a:rPr lang="en-GB" dirty="0"/>
              <a:t> la </a:t>
            </a:r>
            <a:r>
              <a:rPr lang="en-GB" dirty="0" err="1"/>
              <a:t>résussite</a:t>
            </a:r>
            <a:r>
              <a:rPr lang="en-GB" dirty="0"/>
              <a:t> des </a:t>
            </a:r>
            <a:r>
              <a:rPr lang="en-GB" dirty="0" err="1"/>
              <a:t>apprentissages</a:t>
            </a:r>
            <a:r>
              <a:rPr lang="en-GB" dirty="0"/>
              <a:t> des </a:t>
            </a:r>
            <a:r>
              <a:rPr lang="en-GB" dirty="0" err="1"/>
              <a:t>élèves</a:t>
            </a:r>
            <a:r>
              <a:rPr lang="en-GB" dirty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157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516B29-C9E2-96E8-0515-B013CBBAE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Méthodologie</a:t>
            </a:r>
            <a:endParaRPr lang="it-IT" sz="5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A55386-77F2-97D7-AFA3-56CEFC34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Mesures anthropométriques pour l’état nutritionnel des élèves,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Questionnaire sur la santé, l’hygiène et la sécurité des élèves à l’école et la maison;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Questionnaire testant le niveau de performances des élèves en écriture lecture et en mathématique;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 et encodage des données sur Excel;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Analyse et interprétation des données avec ANTRO et SPSS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D1ADD9-8401-8C67-D1A9-7FEA4E76F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18476-913B-9344-B09C-FE85220D005B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5FEC4F-D0FF-1B3F-456A-C8E13193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85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40EF7-6D85-8FF9-5A42-22EAAFED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AF116-5AB0-6B47-A3A8-D473E68134BD}" type="datetime1">
              <a:rPr lang="en-GB" smtClean="0"/>
              <a:t>21/04/2024</a:t>
            </a:fld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BFD48-AE27-12E4-90A8-3708DA60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4</a:t>
            </a:fld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2C14C-4B0E-FA1D-D37B-D3BD620D0187}"/>
              </a:ext>
            </a:extLst>
          </p:cNvPr>
          <p:cNvSpPr/>
          <p:nvPr/>
        </p:nvSpPr>
        <p:spPr>
          <a:xfrm>
            <a:off x="0" y="-228854"/>
            <a:ext cx="12055151" cy="1175514"/>
          </a:xfrm>
          <a:prstGeom prst="rect">
            <a:avLst/>
          </a:prstGeom>
          <a:solidFill>
            <a:srgbClr val="004C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400" b="1" dirty="0">
                <a:latin typeface="Arial" panose="020B0604020202020204" pitchFamily="34" charset="0"/>
                <a:cs typeface="Arial" panose="020B0604020202020204" pitchFamily="34" charset="0"/>
              </a:rPr>
              <a:t>État nutritionnel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F416D90-544B-AA15-1993-4292830F3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71797"/>
              </p:ext>
            </p:extLst>
          </p:nvPr>
        </p:nvGraphicFramePr>
        <p:xfrm>
          <a:off x="238511" y="1481914"/>
          <a:ext cx="9588021" cy="1854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402">
                  <a:extLst>
                    <a:ext uri="{9D8B030D-6E8A-4147-A177-3AD203B41FA5}">
                      <a16:colId xmlns:a16="http://schemas.microsoft.com/office/drawing/2014/main" val="270949092"/>
                    </a:ext>
                  </a:extLst>
                </a:gridCol>
                <a:gridCol w="2211572">
                  <a:extLst>
                    <a:ext uri="{9D8B030D-6E8A-4147-A177-3AD203B41FA5}">
                      <a16:colId xmlns:a16="http://schemas.microsoft.com/office/drawing/2014/main" val="2120125476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1030781786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1889955615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1136304715"/>
                    </a:ext>
                  </a:extLst>
                </a:gridCol>
                <a:gridCol w="903768">
                  <a:extLst>
                    <a:ext uri="{9D8B030D-6E8A-4147-A177-3AD203B41FA5}">
                      <a16:colId xmlns:a16="http://schemas.microsoft.com/office/drawing/2014/main" val="3394065152"/>
                    </a:ext>
                  </a:extLst>
                </a:gridCol>
              </a:tblGrid>
              <a:tr h="772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Variables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Ensemble (n=1116)</a:t>
                      </a:r>
                      <a:b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Moyenne ± ET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Filles (n=592)</a:t>
                      </a:r>
                      <a:b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Moyenne ± ET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Garçons (n=524) Moyenne ± ET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-test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142560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8±1,84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7,8±75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8,1±94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0,004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35916365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Poids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26,1±5,69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25,95±5,77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26,43±5,60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9942743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Taille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128±8,6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127,66±8,48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128,5±8,73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1,60</a:t>
                      </a:r>
                      <a:endParaRPr lang="en-GB" sz="18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168657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9290C3FE-0D55-E4AA-3F7E-6F3686C044D7}"/>
              </a:ext>
            </a:extLst>
          </p:cNvPr>
          <p:cNvSpPr txBox="1"/>
          <p:nvPr/>
        </p:nvSpPr>
        <p:spPr>
          <a:xfrm>
            <a:off x="155951" y="1016107"/>
            <a:ext cx="925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800" i="1" dirty="0">
                <a:latin typeface="Arial" panose="020B0604020202020204" pitchFamily="34" charset="0"/>
                <a:cs typeface="Arial" panose="020B0604020202020204" pitchFamily="34" charset="0"/>
              </a:rPr>
              <a:t>Caractéristiques anthropométriques moyennes de l’ensemble des élèves de la troisième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0B77ADC7-609B-E3B4-A2B4-847031B40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638318"/>
              </p:ext>
            </p:extLst>
          </p:nvPr>
        </p:nvGraphicFramePr>
        <p:xfrm>
          <a:off x="219773" y="4110505"/>
          <a:ext cx="9628503" cy="22268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9123">
                  <a:extLst>
                    <a:ext uri="{9D8B030D-6E8A-4147-A177-3AD203B41FA5}">
                      <a16:colId xmlns:a16="http://schemas.microsoft.com/office/drawing/2014/main" val="52992873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751229266"/>
                    </a:ext>
                  </a:extLst>
                </a:gridCol>
                <a:gridCol w="1998921">
                  <a:extLst>
                    <a:ext uri="{9D8B030D-6E8A-4147-A177-3AD203B41FA5}">
                      <a16:colId xmlns:a16="http://schemas.microsoft.com/office/drawing/2014/main" val="428918054"/>
                    </a:ext>
                  </a:extLst>
                </a:gridCol>
                <a:gridCol w="2137144">
                  <a:extLst>
                    <a:ext uri="{9D8B030D-6E8A-4147-A177-3AD203B41FA5}">
                      <a16:colId xmlns:a16="http://schemas.microsoft.com/office/drawing/2014/main" val="3273723969"/>
                    </a:ext>
                  </a:extLst>
                </a:gridCol>
                <a:gridCol w="1182915">
                  <a:extLst>
                    <a:ext uri="{9D8B030D-6E8A-4147-A177-3AD203B41FA5}">
                      <a16:colId xmlns:a16="http://schemas.microsoft.com/office/drawing/2014/main" val="301454503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95841026"/>
                    </a:ext>
                  </a:extLst>
                </a:gridCol>
              </a:tblGrid>
              <a:tr h="10725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Variables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Ensemble (n=1117)</a:t>
                      </a:r>
                      <a:b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Moyenne ± ET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Filles (n=587)</a:t>
                      </a:r>
                      <a:b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Moyenne ± ET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Garçons (n=530) Moyenne ± ET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-test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565698"/>
                  </a:ext>
                </a:extLst>
              </a:tr>
              <a:tr h="4257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9,32±25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9,15±15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9,51±1,30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88843422"/>
                  </a:ext>
                </a:extLst>
              </a:tr>
              <a:tr h="3627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Poids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29,49±6,4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29,51±6,46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29,47±6,34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8391388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Taille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135±8,7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134,9±9,34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135,1±8,11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04728598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2AB08FDA-04F6-44B9-ADED-4A7E02529FB2}"/>
              </a:ext>
            </a:extLst>
          </p:cNvPr>
          <p:cNvSpPr txBox="1"/>
          <p:nvPr/>
        </p:nvSpPr>
        <p:spPr>
          <a:xfrm>
            <a:off x="130303" y="3644698"/>
            <a:ext cx="927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Caractéristiques anthropométriques moyennes de l’ensemble des élèves de la quatrième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2DC559A-BDA0-4B98-5AEB-2CDC8A3290D6}"/>
              </a:ext>
            </a:extLst>
          </p:cNvPr>
          <p:cNvSpPr/>
          <p:nvPr/>
        </p:nvSpPr>
        <p:spPr>
          <a:xfrm>
            <a:off x="155951" y="1095153"/>
            <a:ext cx="11683236" cy="5348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7DB2E69-9587-A44B-AFF0-F587CFAC6A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359400"/>
              </p:ext>
            </p:extLst>
          </p:nvPr>
        </p:nvGraphicFramePr>
        <p:xfrm>
          <a:off x="352813" y="1599577"/>
          <a:ext cx="11291502" cy="2083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6223">
                  <a:extLst>
                    <a:ext uri="{9D8B030D-6E8A-4147-A177-3AD203B41FA5}">
                      <a16:colId xmlns:a16="http://schemas.microsoft.com/office/drawing/2014/main" val="3528096439"/>
                    </a:ext>
                  </a:extLst>
                </a:gridCol>
                <a:gridCol w="708429">
                  <a:extLst>
                    <a:ext uri="{9D8B030D-6E8A-4147-A177-3AD203B41FA5}">
                      <a16:colId xmlns:a16="http://schemas.microsoft.com/office/drawing/2014/main" val="3496542142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915366036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val="3606456641"/>
                    </a:ext>
                  </a:extLst>
                </a:gridCol>
                <a:gridCol w="1814512">
                  <a:extLst>
                    <a:ext uri="{9D8B030D-6E8A-4147-A177-3AD203B41FA5}">
                      <a16:colId xmlns:a16="http://schemas.microsoft.com/office/drawing/2014/main" val="265063527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850247461"/>
                    </a:ext>
                  </a:extLst>
                </a:gridCol>
                <a:gridCol w="1585913">
                  <a:extLst>
                    <a:ext uri="{9D8B030D-6E8A-4147-A177-3AD203B41FA5}">
                      <a16:colId xmlns:a16="http://schemas.microsoft.com/office/drawing/2014/main" val="3199254228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Genre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Nbre d'élève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Maigreur (IMC/âge &lt; -2 Z Score)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%Surpoids (IMC/âge &gt; à +1 cote Z et &lt; ou = à +2 Z Score)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%Obésité (IMC/âge) &gt; à +2 Z Score)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%Retards de croissance (</a:t>
                      </a:r>
                      <a:r>
                        <a:rPr lang="fr-FR" sz="16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&lt; -2 Z Score)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%insuffisance pondérale (</a:t>
                      </a:r>
                      <a:r>
                        <a:rPr lang="fr-FR" sz="16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&lt;- -2 Z Score)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13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Masculin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4,77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844266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Féminin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592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6,59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6884679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Sexe combiné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1116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6,09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5,02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3,27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13702441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C9248AD1-742E-6663-AB9A-5214085510A8}"/>
              </a:ext>
            </a:extLst>
          </p:cNvPr>
          <p:cNvSpPr txBox="1"/>
          <p:nvPr/>
        </p:nvSpPr>
        <p:spPr>
          <a:xfrm>
            <a:off x="332396" y="1057959"/>
            <a:ext cx="11330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Répartition des élèves selon leur genre et les formes de malnutrition  en troisième</a:t>
            </a: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7782F14-1257-8137-C87F-CF53571F5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535013"/>
              </p:ext>
            </p:extLst>
          </p:nvPr>
        </p:nvGraphicFramePr>
        <p:xfrm>
          <a:off x="383221" y="4274432"/>
          <a:ext cx="11279521" cy="2083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363">
                  <a:extLst>
                    <a:ext uri="{9D8B030D-6E8A-4147-A177-3AD203B41FA5}">
                      <a16:colId xmlns:a16="http://schemas.microsoft.com/office/drawing/2014/main" val="1285564096"/>
                    </a:ext>
                  </a:extLst>
                </a:gridCol>
                <a:gridCol w="822454">
                  <a:extLst>
                    <a:ext uri="{9D8B030D-6E8A-4147-A177-3AD203B41FA5}">
                      <a16:colId xmlns:a16="http://schemas.microsoft.com/office/drawing/2014/main" val="944390651"/>
                    </a:ext>
                  </a:extLst>
                </a:gridCol>
                <a:gridCol w="1577009">
                  <a:extLst>
                    <a:ext uri="{9D8B030D-6E8A-4147-A177-3AD203B41FA5}">
                      <a16:colId xmlns:a16="http://schemas.microsoft.com/office/drawing/2014/main" val="1711587382"/>
                    </a:ext>
                  </a:extLst>
                </a:gridCol>
                <a:gridCol w="2266122">
                  <a:extLst>
                    <a:ext uri="{9D8B030D-6E8A-4147-A177-3AD203B41FA5}">
                      <a16:colId xmlns:a16="http://schemas.microsoft.com/office/drawing/2014/main" val="2047885391"/>
                    </a:ext>
                  </a:extLst>
                </a:gridCol>
                <a:gridCol w="1842052">
                  <a:extLst>
                    <a:ext uri="{9D8B030D-6E8A-4147-A177-3AD203B41FA5}">
                      <a16:colId xmlns:a16="http://schemas.microsoft.com/office/drawing/2014/main" val="1852107345"/>
                    </a:ext>
                  </a:extLst>
                </a:gridCol>
                <a:gridCol w="1618986">
                  <a:extLst>
                    <a:ext uri="{9D8B030D-6E8A-4147-A177-3AD203B41FA5}">
                      <a16:colId xmlns:a16="http://schemas.microsoft.com/office/drawing/2014/main" val="3387423469"/>
                    </a:ext>
                  </a:extLst>
                </a:gridCol>
                <a:gridCol w="1659535">
                  <a:extLst>
                    <a:ext uri="{9D8B030D-6E8A-4147-A177-3AD203B41FA5}">
                      <a16:colId xmlns:a16="http://schemas.microsoft.com/office/drawing/2014/main" val="868643190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Genre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Nbre d'élève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Maigreur (IMC/âge &lt; -2 Z Score)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%Surpoids (IMC/âge &gt; à +1 cote Z et &lt; ou = à +2 Z Score)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%Obésité (IMC/âge) &gt; à +2 Z Score)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%Retards de croissance (</a:t>
                      </a:r>
                      <a:r>
                        <a:rPr lang="fr-FR" sz="16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&lt; -2 Z Score)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%insuffisance pondérale (</a:t>
                      </a:r>
                      <a:r>
                        <a:rPr lang="fr-FR" sz="1600" kern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&lt;- -2 Z Score)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2414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Masculin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3,24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1622327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Féminin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587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1,53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2,91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611843258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Sexe combiné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1117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5,55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5,72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1,97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2,86</a:t>
                      </a:r>
                      <a:endParaRPr lang="en-GB" sz="16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3,06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71410588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B6608B5E-F609-76EF-1A28-B3C7C4411D08}"/>
              </a:ext>
            </a:extLst>
          </p:cNvPr>
          <p:cNvSpPr txBox="1"/>
          <p:nvPr/>
        </p:nvSpPr>
        <p:spPr>
          <a:xfrm>
            <a:off x="332396" y="3793800"/>
            <a:ext cx="798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Répartition des élèves selon leur genre et les formes de malnutrition  en quatrième</a:t>
            </a:r>
          </a:p>
        </p:txBody>
      </p:sp>
    </p:spTree>
    <p:extLst>
      <p:ext uri="{BB962C8B-B14F-4D97-AF65-F5344CB8AC3E}">
        <p14:creationId xmlns:p14="http://schemas.microsoft.com/office/powerpoint/2010/main" val="425260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5C9A4-1F7B-4012-9D05-D20AB3BDF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526"/>
            <a:ext cx="9144000" cy="945826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Constat d’analyse</a:t>
            </a:r>
            <a:endParaRPr lang="it-IT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B4C28A-2D2C-4B3D-431A-190FFC71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436914"/>
            <a:ext cx="10232571" cy="440404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Coexistence de surnutrition et dénutrition;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Nécessité des stratégies de mise en place des programmes intégrés d'information et de formation pour l’amélioration des connaissances nutritionnelles en faveur des enfants à l’âge de scolarité;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Nécessité de faire participer les comités des parents des élèves</a:t>
            </a:r>
          </a:p>
          <a:p>
            <a:pPr algn="just"/>
            <a:endParaRPr lang="it-IT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A5C12A-B2CB-9B1F-23E9-CCDC0DD2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4141-1396-9E40-8638-337FAA4E71D7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D50BC3-7BD5-04BB-B068-443356F8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82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2BAB7-71A1-A68F-513A-7A8502384A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758508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Références bibliographiques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B7EDAB-E5CE-3909-D3DF-23B432C6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4141-1396-9E40-8638-337FAA4E71D7}" type="datetime1">
              <a:rPr lang="en-GB" smtClean="0"/>
              <a:t>21/04/2024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FA1CF2-515A-7640-416F-C0A89853E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5252-A11A-CC4F-B34B-DF65B9E30616}" type="slidenum">
              <a:rPr lang="fr-FR" smtClean="0"/>
              <a:t>6</a:t>
            </a:fld>
            <a:endParaRPr lang="fr-FR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4CE7BDD-6DA1-6B18-F9CE-EBA4BC2F2A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1" y="758508"/>
            <a:ext cx="106680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Bamouni, I. (2015). </a:t>
            </a:r>
            <a:r>
              <a:rPr kumimoji="0" lang="fr-FR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Promotion des activités de santé-hygiène-nutrition en milieu scolaire. Cas de la contribution du </a:t>
            </a:r>
            <a:r>
              <a:rPr kumimoji="0" lang="fr-FR" altLang="it-IT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Catholic</a:t>
            </a:r>
            <a:r>
              <a:rPr kumimoji="0" lang="fr-FR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Relief Services dans les écoles primaires du Kourwéogo au Burkina Faso.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Beau Bassin: </a:t>
            </a:r>
            <a:r>
              <a:rPr kumimoji="0" lang="fr-FR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Editions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Universitaires </a:t>
            </a:r>
            <a:r>
              <a:rPr kumimoji="0" lang="fr-FR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Européènnes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Cogill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, B. (2003). </a:t>
            </a:r>
            <a:r>
              <a:rPr kumimoji="0" lang="fr-FR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Guide de Mesure des indicateurs anthropométriques. Projet d’Assistance Technique pour l'Alimentation et la Nutrition, Académie pour le Développement de l'</a:t>
            </a:r>
            <a:r>
              <a:rPr kumimoji="0" lang="fr-FR" altLang="it-IT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Education</a:t>
            </a:r>
            <a:r>
              <a:rPr kumimoji="0" lang="fr-FR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Washington: Food and Nutrition </a:t>
            </a:r>
            <a:r>
              <a:rPr kumimoji="0" lang="fr-FR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Technical</a:t>
            </a: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Assistance.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Macro, A. F. (2017). Bien-être et qualité de vie : prendre soin des enfants. </a:t>
            </a:r>
            <a:r>
              <a:rPr kumimoji="0" lang="it-IT" altLang="it-IT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Diversité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, 48-53.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03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737</Words>
  <Application>Microsoft Office PowerPoint</Application>
  <PresentationFormat>Grand écran</PresentationFormat>
  <Paragraphs>147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Présentation PowerPoint</vt:lpstr>
      <vt:lpstr>Présentation PowerPoint</vt:lpstr>
      <vt:lpstr>Méthodologie</vt:lpstr>
      <vt:lpstr>Présentation PowerPoint</vt:lpstr>
      <vt:lpstr>Constat d’analyse</vt:lpstr>
      <vt:lpstr>Références bibliographiques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Laurent Kidinda</dc:creator>
  <cp:lastModifiedBy>Théodore Mulenga Mulenga</cp:lastModifiedBy>
  <cp:revision>17</cp:revision>
  <dcterms:created xsi:type="dcterms:W3CDTF">2024-04-10T19:32:08Z</dcterms:created>
  <dcterms:modified xsi:type="dcterms:W3CDTF">2024-04-21T23:01:26Z</dcterms:modified>
</cp:coreProperties>
</file>