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_rels/presentation.xml.rels" ContentType="application/vnd.openxmlformats-package.relationships+xml"/>
  <Override PartName="/ppt/media/image28.jpeg" ContentType="image/jpeg"/>
  <Override PartName="/ppt/media/image26.jpeg" ContentType="image/jpeg"/>
  <Override PartName="/ppt/media/image42.png" ContentType="image/png"/>
  <Override PartName="/ppt/media/image23.png" ContentType="image/png"/>
  <Override PartName="/ppt/media/image21.jpeg" ContentType="image/jpeg"/>
  <Override PartName="/ppt/media/hdphoto1.wdp" ContentType="image/vnd.ms-photo"/>
  <Override PartName="/ppt/media/image11.png" ContentType="image/png"/>
  <Override PartName="/ppt/media/image16.png" ContentType="image/png"/>
  <Override PartName="/ppt/media/image24.jpeg" ContentType="image/jpeg"/>
  <Override PartName="/ppt/media/image18.tif" ContentType="image/tiff"/>
  <Override PartName="/ppt/media/image15.png" ContentType="image/png"/>
  <Override PartName="/ppt/media/image14.png" ContentType="image/png"/>
  <Override PartName="/ppt/media/image1.png" ContentType="image/png"/>
  <Override PartName="/ppt/media/image12.png" ContentType="image/png"/>
  <Override PartName="/ppt/media/image20.jpeg" ContentType="image/jpeg"/>
  <Override PartName="/ppt/media/image13.png" ContentType="image/png"/>
  <Override PartName="/ppt/media/image29.jpeg" ContentType="image/jpeg"/>
  <Override PartName="/ppt/media/image30.jpeg" ContentType="image/jpeg"/>
  <Override PartName="/ppt/media/image31.jpeg" ContentType="image/jpeg"/>
  <Override PartName="/ppt/media/image25.jpeg" ContentType="image/jpeg"/>
  <Override PartName="/ppt/media/image2.png" ContentType="image/png"/>
  <Override PartName="/ppt/media/image32.jpeg" ContentType="image/jpeg"/>
  <Override PartName="/ppt/media/image5.png" ContentType="image/png"/>
  <Override PartName="/ppt/media/image35.png" ContentType="image/png"/>
  <Override PartName="/ppt/media/image8.png" ContentType="image/png"/>
  <Override PartName="/ppt/media/image38.png" ContentType="image/png"/>
  <Override PartName="/ppt/media/image33.jpeg" ContentType="image/jpeg"/>
  <Override PartName="/ppt/media/image10.png" ContentType="image/png"/>
  <Override PartName="/ppt/media/image27.jpeg" ContentType="image/jpeg"/>
  <Override PartName="/ppt/media/image40.jpeg" ContentType="image/jpeg"/>
  <Override PartName="/ppt/media/image41.jpeg" ContentType="image/jpeg"/>
  <Override PartName="/ppt/media/image37.png" ContentType="image/png"/>
  <Override PartName="/ppt/media/image7.png" ContentType="image/png"/>
  <Override PartName="/ppt/media/image9.png" ContentType="image/png"/>
  <Override PartName="/ppt/media/image22.jpeg" ContentType="image/jpeg"/>
  <Override PartName="/ppt/media/image39.png" ContentType="image/png"/>
  <Override PartName="/ppt/media/image19.jpeg" ContentType="image/jpeg"/>
  <Override PartName="/ppt/media/image36.png" ContentType="image/png"/>
  <Override PartName="/ppt/media/image6.png" ContentType="image/png"/>
  <Override PartName="/ppt/media/image17.tif" ContentType="image/tiff"/>
  <Override PartName="/ppt/media/image34.png" ContentType="image/png"/>
  <Override PartName="/ppt/media/image4.png" ContentType="image/png"/>
  <Override PartName="/ppt/media/image3.png" ContentType="image/png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4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001" sz="1800" spc="-1" strike="noStrike">
                <a:solidFill>
                  <a:srgbClr val="000000"/>
                </a:solidFill>
                <a:latin typeface="Aptos"/>
              </a:rPr>
              <a:t>Click to move the slide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dt" idx="1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ftr" idx="1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66" name="PlaceHolder 6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D9354D47-3E2F-45B8-B55B-D0FD11C6A57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6672CE5-BA94-46A7-BB68-26C1CA80AFF5}" type="slidenum">
              <a:rPr b="0" lang="en-001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213E124-6EAE-4050-B280-16FF4C46D3B3}" type="slidenum">
              <a:rPr b="0" lang="en-001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97D71F3-137B-4BB2-A524-4FFC5D06FC8A}" type="slidenum">
              <a:rPr b="0" lang="en-001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9BE07C2-AA73-4140-B4E7-F2DAA2930F64}" type="slidenum">
              <a:rPr b="0" lang="en-001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3575118-D39B-4705-BB10-0E5CCAEEFA00}" type="slidenum">
              <a:rPr b="0" lang="en-001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B6EBFFA-3B8C-4E79-93B9-2A91BCB6C90B}" type="slidenum">
              <a:rPr b="0" lang="en-001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1" lang="en-US" sz="2000" spc="-1" strike="noStrike">
                <a:latin typeface="Arial"/>
              </a:rPr>
              <a:t>Main Effects</a:t>
            </a:r>
            <a:endParaRPr b="0" lang="en-US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Responses are the </a:t>
            </a:r>
            <a:r>
              <a:rPr b="0" i="1" lang="en-US" sz="2000" spc="-1" strike="noStrike" u="sng">
                <a:uFillTx/>
                <a:latin typeface="Arial"/>
              </a:rPr>
              <a:t>slowest after sleep deprivation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latin typeface="Arial"/>
              </a:rPr>
              <a:t>Responses are </a:t>
            </a:r>
            <a:r>
              <a:rPr b="0" i="1" lang="en-US" sz="2000" spc="-1" strike="noStrike" u="sng">
                <a:uFillTx/>
                <a:latin typeface="Arial"/>
              </a:rPr>
              <a:t>slowest in MB</a:t>
            </a:r>
            <a:r>
              <a:rPr b="0" lang="en-US" sz="2000" spc="-1" strike="noStrike">
                <a:latin typeface="Arial"/>
              </a:rPr>
              <a:t>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d0d0d"/>
                </a:solidFill>
                <a:latin typeface="Arial"/>
              </a:rPr>
              <a:t>Interaction Effects</a:t>
            </a:r>
            <a:endParaRPr b="0" lang="en-US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d0d0d"/>
              </a:buClr>
              <a:buFont typeface="Arial"/>
              <a:buChar char="•"/>
            </a:pPr>
            <a:r>
              <a:rPr b="0" i="1" lang="en-US" sz="2000" spc="-1" strike="noStrike" u="sng">
                <a:solidFill>
                  <a:srgbClr val="0d0d0d"/>
                </a:solidFill>
                <a:uFillTx/>
                <a:latin typeface="Arial"/>
              </a:rPr>
              <a:t>MB is slowest in exercise</a:t>
            </a:r>
            <a:r>
              <a:rPr b="0" lang="en-US" sz="2000" spc="-1" strike="noStrike">
                <a:solidFill>
                  <a:srgbClr val="0d0d0d"/>
                </a:solidFill>
                <a:latin typeface="Arial"/>
              </a:rPr>
              <a:t>, followed by sleep deprivation and baseline.</a:t>
            </a:r>
            <a:endParaRPr b="0" lang="en-US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2000" spc="-1" strike="noStrike" u="sng">
                <a:uFillTx/>
                <a:latin typeface="Arial"/>
              </a:rPr>
              <a:t>MW is slowest in sleep deprivation</a:t>
            </a:r>
            <a:r>
              <a:rPr b="0" i="1" lang="en-US" sz="2000" spc="-1" strike="noStrike">
                <a:latin typeface="Arial"/>
              </a:rPr>
              <a:t>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CC1ED69-BA63-4378-BDA7-1A607DF18647}" type="slidenum">
              <a:rPr b="0" lang="en-001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3ECAACC-2F78-4110-93DC-996F1A84720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8188CA5-3965-4FAB-93B6-7AF1265B101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CB9C147-49D0-476A-B33B-CCA88ACF52C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41D54E3-6284-4E1F-A79A-1466586B0AD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410277B-1186-45E1-94B2-55A67305013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838080" y="465480"/>
            <a:ext cx="10515240" cy="56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5AACCFB-51DD-4C15-B02C-5E2F55372D0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648C158-6C1E-4E1E-BC77-AABCBB6EB45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AC7623B-8E1C-4178-9B54-720AAD849FF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6189CF2-233C-4570-8053-DD403AEE1C4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8D2FAB3-70A5-4849-96F2-AC69D91B7CC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E092730-7DCF-48B1-9CB1-998240E4433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24E1090-38E0-485F-9033-E4BBC4DCF74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03E8C56-6FF5-428D-96EA-49DE3AFA601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64EC3EC-B3B7-4380-BB45-D8EDD08E935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BFB27DD-2EAE-4EC6-8220-BDCA2D8E04A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D490507-E749-451F-834A-4391B521B32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7A3BC75-9C16-43AA-B212-EEDD34FB319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838080" y="465480"/>
            <a:ext cx="10515240" cy="56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040FCA1-B75C-43E5-A439-72F7C345217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C12DF6C-FD8D-4509-85FD-2558A984F2B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D0E2162-F38E-4C21-8BF8-CBC92194BB5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4731418-D393-4B98-A146-C9B3DDB8218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9803C8E-8623-4F50-9DD9-3A6822DBDDF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891F321-85CE-4D8B-8655-6E152153968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7598788-4DAF-4B3F-822A-A8BC657C6C2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64D2981-8A9E-4AE4-A158-2FB6BD2D683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DCEAA75-7D9F-497F-9103-E7C15628A13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208E92C-B063-4BFE-BDEF-79D73355D04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F25E767-1B3B-40AB-AEE0-F6FFFC64545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2800B14-58D5-46C5-B3DA-49562649B51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subTitle"/>
          </p:nvPr>
        </p:nvSpPr>
        <p:spPr>
          <a:xfrm>
            <a:off x="838080" y="465480"/>
            <a:ext cx="10515240" cy="56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34DFDF7-7ECF-4517-9F7C-B9FAF41CF4E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0AB90EE-0475-4A7E-9299-42F599B8700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0ED594F-8C60-4520-B554-BDE0852D58E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F3CF5D9-B7B9-4F05-B62A-6167C1A1B22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874557D-7A1B-490C-9489-1A47821F12D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0F7474D-6C36-4873-AAA6-D8E2762BB76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4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5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B1B9DFE-23DC-4993-A2CC-E313303345A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EF89C0D-9946-4011-8304-F98CC4D31F0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467F3EF-48B8-40D9-95D9-676F4617ECA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9B74C37-4AC5-4361-B1DE-D817C115D5C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F82FAF1-5BEB-4F14-B603-55CBD7DE024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65C47F2-A710-4295-AC67-BA337D596C7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ubTitle"/>
          </p:nvPr>
        </p:nvSpPr>
        <p:spPr>
          <a:xfrm>
            <a:off x="838080" y="465480"/>
            <a:ext cx="10515240" cy="56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27363B5-832D-447D-9893-5C1848B6B6B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D47F077-CDBE-499C-9935-5070176E09A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7F4643B-F842-45FE-9804-EA2FC0B0CC2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852F76B-18B3-4DB2-9790-4C5B9DE979D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C1A4FD2-EDEF-4C3B-8293-9EC46A49BE2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7271E10-FACC-4B8E-903D-122E1C65273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838080" y="465480"/>
            <a:ext cx="10515240" cy="56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8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9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3097D0C-66AA-4FE7-BDFE-3C80FBD99BF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BF1BAE91-AED0-4A33-8B0D-38DF2D1AE3E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BDF40F5-F85C-4AE2-A3AF-610ECC4F8E2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56C3D77-44D9-41CD-B981-3D3C12E29C8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97304C7-70F0-4A5D-867A-AEFCE352A32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602CA6F-2B80-4C70-A0D7-5BD1114E2A3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subTitle"/>
          </p:nvPr>
        </p:nvSpPr>
        <p:spPr>
          <a:xfrm>
            <a:off x="838080" y="465480"/>
            <a:ext cx="10515240" cy="567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6E530EA-AB7F-4AE8-922A-86DB70213D6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67A89CF9-B33B-4F74-965C-B7BEB6A4CBD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978C478-71FF-45AF-88FF-C213D413D21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67F2CE47-102C-4B14-81DB-4F91635E829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E36EE667-702D-4E13-8E7D-84E235C51B9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873BC69-4255-4D37-87E0-4E5207242B0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6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0190A2B-62B8-4EB5-8125-50E46ED274D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er 1"/>
          <p:cNvGrpSpPr/>
          <p:nvPr/>
        </p:nvGrpSpPr>
        <p:grpSpPr>
          <a:xfrm>
            <a:off x="0" y="-360"/>
            <a:ext cx="9465120" cy="6857640"/>
            <a:chOff x="0" y="-360"/>
            <a:chExt cx="9465120" cy="6857640"/>
          </a:xfrm>
        </p:grpSpPr>
        <p:sp>
          <p:nvSpPr>
            <p:cNvPr id="1" name="Triangle rectangle 13"/>
            <p:cNvSpPr/>
            <p:nvPr/>
          </p:nvSpPr>
          <p:spPr>
            <a:xfrm flipV="1">
              <a:off x="0" y="-720"/>
              <a:ext cx="6342480" cy="3193560"/>
            </a:xfrm>
            <a:prstGeom prst="rtTriangle">
              <a:avLst/>
            </a:prstGeom>
            <a:solidFill>
              <a:srgbClr val="0070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" name="Triangle rectangle 12"/>
            <p:cNvSpPr/>
            <p:nvPr/>
          </p:nvSpPr>
          <p:spPr>
            <a:xfrm>
              <a:off x="0" y="2091240"/>
              <a:ext cx="9465120" cy="4766040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3" name="Image 11" descr="GIGA_NEW.png"/>
          <p:cNvPicPr/>
          <p:nvPr/>
        </p:nvPicPr>
        <p:blipFill>
          <a:blip r:embed="rId2"/>
          <a:stretch/>
        </p:blipFill>
        <p:spPr>
          <a:xfrm>
            <a:off x="10044720" y="154440"/>
            <a:ext cx="2007000" cy="648720"/>
          </a:xfrm>
          <a:prstGeom prst="rect">
            <a:avLst/>
          </a:prstGeom>
          <a:ln w="0">
            <a:noFill/>
          </a:ln>
        </p:spPr>
      </p:pic>
      <p:pic>
        <p:nvPicPr>
          <p:cNvPr id="4" name="Picture 11" descr="A logo for a company&#10;&#10;Description automatically generated"/>
          <p:cNvPicPr/>
          <p:nvPr/>
        </p:nvPicPr>
        <p:blipFill>
          <a:blip r:embed="rId3"/>
          <a:stretch/>
        </p:blipFill>
        <p:spPr>
          <a:xfrm>
            <a:off x="10206720" y="5066640"/>
            <a:ext cx="1844640" cy="180036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988440" y="2673000"/>
            <a:ext cx="4708800" cy="755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5000"/>
          </a:bodyPr>
          <a:p>
            <a:pPr>
              <a:lnSpc>
                <a:spcPct val="90000"/>
              </a:lnSpc>
              <a:buNone/>
            </a:pPr>
            <a:r>
              <a:rPr b="1" lang="fr-FR" sz="3200" spc="-1" strike="noStrike">
                <a:solidFill>
                  <a:srgbClr val="5fa4b0"/>
                </a:solidFill>
                <a:latin typeface="Calibri Light"/>
              </a:rPr>
              <a:t>Cliquez et modifiez le titre</a:t>
            </a:r>
            <a:endParaRPr b="0" lang="en-001" sz="32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84480" y="5063040"/>
            <a:ext cx="3804840" cy="648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Cliquez et modifier le texte</a:t>
            </a:r>
            <a:endParaRPr b="0" lang="en-001" sz="2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3988440" y="3480120"/>
            <a:ext cx="4708800" cy="648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Cliquez et modifier le texte</a:t>
            </a:r>
            <a:endParaRPr b="0" lang="en-001" sz="24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Click to edit Master title style</a:t>
            </a:r>
            <a:endParaRPr b="0" lang="en-001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Click to edit Master text styles</a:t>
            </a: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Second level</a:t>
            </a:r>
            <a:endParaRPr b="0" lang="en-001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Third level</a:t>
            </a:r>
            <a:endParaRPr b="0" lang="en-001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Fourth level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Fifth level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Calibri Light"/>
                <a:ea typeface="Calibri Light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001" sz="1200" spc="-1" strike="noStrike">
                <a:solidFill>
                  <a:srgbClr val="787878"/>
                </a:solidFill>
                <a:latin typeface="Calibri Light"/>
                <a:ea typeface="Calibri Light"/>
              </a:rPr>
              <a:t>&lt;date/time&gt;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787878"/>
                </a:solidFill>
                <a:latin typeface="Aptos"/>
              </a:rPr>
              <a:t>&lt;footer&gt;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936AD53-AB0B-4DED-937F-FA7093CD6B0F}" type="slidenum">
              <a:rPr b="0" lang="en-001" sz="1200" spc="-1" strike="noStrike">
                <a:solidFill>
                  <a:srgbClr val="787878"/>
                </a:solidFill>
                <a:latin typeface="Aptos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9" name="TextBox 8"/>
          <p:cNvSpPr/>
          <p:nvPr/>
        </p:nvSpPr>
        <p:spPr>
          <a:xfrm>
            <a:off x="4667760" y="0"/>
            <a:ext cx="3321720" cy="32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Introduction</a:t>
            </a: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 | Methods | Results | Discussion 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50" name="Picture 9" descr="Text&#10;&#10;Description automatically generated with medium confidence"/>
          <p:cNvPicPr/>
          <p:nvPr/>
        </p:nvPicPr>
        <p:blipFill>
          <a:blip r:embed="rId2"/>
          <a:srcRect l="0" t="0" r="74588" b="0"/>
          <a:stretch/>
        </p:blipFill>
        <p:spPr>
          <a:xfrm>
            <a:off x="70200" y="6840"/>
            <a:ext cx="767880" cy="91764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8" descr="A logo for a company&#10;&#10;Description automatically generated"/>
          <p:cNvPicPr/>
          <p:nvPr/>
        </p:nvPicPr>
        <p:blipFill>
          <a:blip r:embed="rId3"/>
          <a:srcRect l="202597" t="154753" r="217254" b="283270"/>
          <a:stretch/>
        </p:blipFill>
        <p:spPr>
          <a:xfrm>
            <a:off x="11290680" y="6840"/>
            <a:ext cx="830520" cy="7758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Click to edit Master title style</a:t>
            </a:r>
            <a:endParaRPr b="0" lang="en-001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Click to edit Master text styles</a:t>
            </a: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Second level</a:t>
            </a:r>
            <a:endParaRPr b="0" lang="en-001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Third level</a:t>
            </a:r>
            <a:endParaRPr b="0" lang="en-001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Fourth level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Fifth level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Calibri Light"/>
                <a:ea typeface="Calibri Light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001" sz="1200" spc="-1" strike="noStrike">
                <a:solidFill>
                  <a:srgbClr val="787878"/>
                </a:solidFill>
                <a:latin typeface="Calibri Light"/>
                <a:ea typeface="Calibri Light"/>
              </a:rPr>
              <a:t>&lt;date/time&gt;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787878"/>
                </a:solidFill>
                <a:latin typeface="Aptos"/>
              </a:rPr>
              <a:t>&lt;footer&gt;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E806B79-5EC2-4E33-A3B5-BF291BB59210}" type="slidenum">
              <a:rPr b="0" lang="en-001" sz="1200" spc="-1" strike="noStrike">
                <a:solidFill>
                  <a:srgbClr val="787878"/>
                </a:solidFill>
                <a:latin typeface="Aptos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3" name="TextBox 8"/>
          <p:cNvSpPr/>
          <p:nvPr/>
        </p:nvSpPr>
        <p:spPr>
          <a:xfrm>
            <a:off x="4667760" y="0"/>
            <a:ext cx="3321720" cy="32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Introduction</a:t>
            </a: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 | </a:t>
            </a: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Methods</a:t>
            </a: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 | Results | Discussion 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94" name="Picture 9" descr="Text&#10;&#10;Description automatically generated with medium confidence"/>
          <p:cNvPicPr/>
          <p:nvPr/>
        </p:nvPicPr>
        <p:blipFill>
          <a:blip r:embed="rId2"/>
          <a:srcRect l="0" t="0" r="74588" b="0"/>
          <a:stretch/>
        </p:blipFill>
        <p:spPr>
          <a:xfrm>
            <a:off x="70200" y="6840"/>
            <a:ext cx="767880" cy="91764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8" descr="A logo for a company&#10;&#10;Description automatically generated"/>
          <p:cNvPicPr/>
          <p:nvPr/>
        </p:nvPicPr>
        <p:blipFill>
          <a:blip r:embed="rId3"/>
          <a:srcRect l="202597" t="154753" r="217254" b="283270"/>
          <a:stretch/>
        </p:blipFill>
        <p:spPr>
          <a:xfrm>
            <a:off x="11290680" y="6840"/>
            <a:ext cx="830520" cy="7758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Click to edit Master title style</a:t>
            </a:r>
            <a:endParaRPr b="0" lang="en-001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Click to edit Master text styles</a:t>
            </a: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Second level</a:t>
            </a:r>
            <a:endParaRPr b="0" lang="en-001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Third level</a:t>
            </a:r>
            <a:endParaRPr b="0" lang="en-001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Fourth level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Fifth level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Calibri Light"/>
                <a:ea typeface="Calibri Light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001" sz="1200" spc="-1" strike="noStrike">
                <a:solidFill>
                  <a:srgbClr val="787878"/>
                </a:solidFill>
                <a:latin typeface="Calibri Light"/>
                <a:ea typeface="Calibri Light"/>
              </a:rPr>
              <a:t>&lt;date/time&gt;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787878"/>
                </a:solidFill>
                <a:latin typeface="Aptos"/>
              </a:rPr>
              <a:t>&lt;footer&gt;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5982704-CCCB-476B-BF5A-EA51593F5E7C}" type="slidenum">
              <a:rPr b="0" lang="en-001" sz="1200" spc="-1" strike="noStrike">
                <a:solidFill>
                  <a:srgbClr val="787878"/>
                </a:solidFill>
                <a:latin typeface="Aptos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37" name="TextBox 8"/>
          <p:cNvSpPr/>
          <p:nvPr/>
        </p:nvSpPr>
        <p:spPr>
          <a:xfrm>
            <a:off x="4667760" y="0"/>
            <a:ext cx="3321720" cy="32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Introduction</a:t>
            </a: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 | Methods | </a:t>
            </a: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Results</a:t>
            </a: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 | Discussion 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138" name="Picture 9" descr="Text&#10;&#10;Description automatically generated with medium confidence"/>
          <p:cNvPicPr/>
          <p:nvPr/>
        </p:nvPicPr>
        <p:blipFill>
          <a:blip r:embed="rId2"/>
          <a:srcRect l="0" t="0" r="74588" b="0"/>
          <a:stretch/>
        </p:blipFill>
        <p:spPr>
          <a:xfrm>
            <a:off x="70200" y="6840"/>
            <a:ext cx="767880" cy="917640"/>
          </a:xfrm>
          <a:prstGeom prst="rect">
            <a:avLst/>
          </a:prstGeom>
          <a:ln w="0">
            <a:noFill/>
          </a:ln>
        </p:spPr>
      </p:pic>
      <p:pic>
        <p:nvPicPr>
          <p:cNvPr id="139" name="Picture 8" descr="A logo for a company&#10;&#10;Description automatically generated"/>
          <p:cNvPicPr/>
          <p:nvPr/>
        </p:nvPicPr>
        <p:blipFill>
          <a:blip r:embed="rId3"/>
          <a:srcRect l="202597" t="154753" r="217254" b="283270"/>
          <a:stretch/>
        </p:blipFill>
        <p:spPr>
          <a:xfrm>
            <a:off x="11290680" y="6840"/>
            <a:ext cx="830520" cy="7758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515240" cy="1224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Click to edit Master title style</a:t>
            </a:r>
            <a:endParaRPr b="0" lang="en-001" sz="44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Click to edit Master text styles</a:t>
            </a: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Second level</a:t>
            </a:r>
            <a:endParaRPr b="0" lang="en-001" sz="2400" spc="-1" strike="noStrike">
              <a:solidFill>
                <a:srgbClr val="000000"/>
              </a:solidFill>
              <a:latin typeface="Aptos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Third level</a:t>
            </a:r>
            <a:endParaRPr b="0" lang="en-001" sz="2000" spc="-1" strike="noStrike">
              <a:solidFill>
                <a:srgbClr val="000000"/>
              </a:solidFill>
              <a:latin typeface="Aptos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Fourth level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Fifth level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Calibri Light"/>
                <a:ea typeface="Calibri Light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001" sz="1200" spc="-1" strike="noStrike">
                <a:solidFill>
                  <a:srgbClr val="787878"/>
                </a:solidFill>
                <a:latin typeface="Calibri Light"/>
                <a:ea typeface="Calibri Light"/>
              </a:rPr>
              <a:t>&lt;date/time&gt;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787878"/>
                </a:solidFill>
                <a:latin typeface="Aptos"/>
              </a:rPr>
              <a:t>&lt;footer&gt;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80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62B35FB-1071-4AE5-8A10-BAECA359F8B4}" type="slidenum">
              <a:rPr b="0" lang="en-001" sz="1200" spc="-1" strike="noStrike">
                <a:solidFill>
                  <a:srgbClr val="787878"/>
                </a:solidFill>
                <a:latin typeface="Aptos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81" name="TextBox 8"/>
          <p:cNvSpPr/>
          <p:nvPr/>
        </p:nvSpPr>
        <p:spPr>
          <a:xfrm>
            <a:off x="4667760" y="0"/>
            <a:ext cx="3321720" cy="32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Introduction</a:t>
            </a: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 | Methods | </a:t>
            </a: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Results</a:t>
            </a: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 | </a:t>
            </a:r>
            <a:r>
              <a:rPr b="0" lang="en-US" sz="1100" spc="-1" strike="noStrike">
                <a:solidFill>
                  <a:srgbClr val="000000"/>
                </a:solidFill>
                <a:latin typeface="Calibri"/>
              </a:rPr>
              <a:t>Discussion</a:t>
            </a:r>
            <a:r>
              <a:rPr b="0" lang="en-US" sz="1100" spc="-1" strike="noStrike">
                <a:solidFill>
                  <a:srgbClr val="a6a6a6"/>
                </a:solidFill>
                <a:latin typeface="Calibri"/>
              </a:rPr>
              <a:t> 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182" name="Picture 9" descr="Text&#10;&#10;Description automatically generated with medium confidence"/>
          <p:cNvPicPr/>
          <p:nvPr/>
        </p:nvPicPr>
        <p:blipFill>
          <a:blip r:embed="rId2"/>
          <a:srcRect l="0" t="0" r="74588" b="0"/>
          <a:stretch/>
        </p:blipFill>
        <p:spPr>
          <a:xfrm>
            <a:off x="70200" y="6840"/>
            <a:ext cx="767880" cy="917640"/>
          </a:xfrm>
          <a:prstGeom prst="rect">
            <a:avLst/>
          </a:prstGeom>
          <a:ln w="0">
            <a:noFill/>
          </a:ln>
        </p:spPr>
      </p:pic>
      <p:pic>
        <p:nvPicPr>
          <p:cNvPr id="183" name="Picture 8" descr="A logo for a company&#10;&#10;Description automatically generated"/>
          <p:cNvPicPr/>
          <p:nvPr/>
        </p:nvPicPr>
        <p:blipFill>
          <a:blip r:embed="rId3"/>
          <a:srcRect l="202597" t="154753" r="217254" b="283270"/>
          <a:stretch/>
        </p:blipFill>
        <p:spPr>
          <a:xfrm>
            <a:off x="11290680" y="6840"/>
            <a:ext cx="830520" cy="7758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001" sz="1200" spc="-1" strike="noStrike">
                <a:solidFill>
                  <a:srgbClr val="787878"/>
                </a:solidFill>
                <a:latin typeface="Aptos"/>
              </a:rPr>
              <a:t>&lt;date/time&gt;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787878"/>
                </a:solidFill>
                <a:latin typeface="Aptos"/>
              </a:rPr>
              <a:t>&lt;footer&gt;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F93A857-F15F-48CA-9E25-0F80B1DF02A7}" type="slidenum">
              <a:rPr b="0" lang="en-001" sz="1200" spc="-1" strike="noStrike">
                <a:solidFill>
                  <a:srgbClr val="787878"/>
                </a:solidFill>
                <a:latin typeface="Aptos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001" sz="1800" spc="-1" strike="noStrike">
                <a:solidFill>
                  <a:srgbClr val="000000"/>
                </a:solidFill>
                <a:latin typeface="Aptos"/>
              </a:rPr>
              <a:t>Click to edit the title text format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001" sz="2800" spc="-1" strike="noStrike">
                <a:solidFill>
                  <a:srgbClr val="000000"/>
                </a:solidFill>
                <a:latin typeface="Aptos"/>
              </a:rPr>
              <a:t>Click to edit the outline text format</a:t>
            </a:r>
            <a:endParaRPr b="0" lang="en-001" sz="2800" spc="-1" strike="noStrike">
              <a:solidFill>
                <a:srgbClr val="000000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001" sz="2000" spc="-1" strike="noStrike">
                <a:solidFill>
                  <a:srgbClr val="000000"/>
                </a:solidFill>
                <a:latin typeface="Aptos"/>
              </a:rPr>
              <a:t>Second Outline Level</a:t>
            </a:r>
            <a:endParaRPr b="0" lang="en-001" sz="2000" spc="-1" strike="noStrike">
              <a:solidFill>
                <a:srgbClr val="000000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001" sz="1800" spc="-1" strike="noStrike">
                <a:solidFill>
                  <a:srgbClr val="000000"/>
                </a:solidFill>
                <a:latin typeface="Aptos"/>
              </a:rPr>
              <a:t>Third Outline Level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001" sz="1800" spc="-1" strike="noStrike">
                <a:solidFill>
                  <a:srgbClr val="000000"/>
                </a:solidFill>
                <a:latin typeface="Aptos"/>
              </a:rPr>
              <a:t>Fourth Outline Level</a:t>
            </a:r>
            <a:endParaRPr b="0" lang="en-001" sz="1800" spc="-1" strike="noStrike">
              <a:solidFill>
                <a:srgbClr val="000000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001" sz="2000" spc="-1" strike="noStrike">
                <a:solidFill>
                  <a:srgbClr val="000000"/>
                </a:solidFill>
                <a:latin typeface="Aptos"/>
              </a:rPr>
              <a:t>Fifth Outline Level</a:t>
            </a:r>
            <a:endParaRPr b="0" lang="en-001" sz="2000" spc="-1" strike="noStrike">
              <a:solidFill>
                <a:srgbClr val="000000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001" sz="2000" spc="-1" strike="noStrike">
                <a:solidFill>
                  <a:srgbClr val="000000"/>
                </a:solidFill>
                <a:latin typeface="Aptos"/>
              </a:rPr>
              <a:t>Sixth Outline Level</a:t>
            </a:r>
            <a:endParaRPr b="0" lang="en-001" sz="2000" spc="-1" strike="noStrike">
              <a:solidFill>
                <a:srgbClr val="000000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001" sz="2000" spc="-1" strike="noStrike">
                <a:solidFill>
                  <a:srgbClr val="000000"/>
                </a:solidFill>
                <a:latin typeface="Aptos"/>
              </a:rPr>
              <a:t>Seventh Outline Level</a:t>
            </a:r>
            <a:endParaRPr b="0" lang="en-001" sz="2000" spc="-1" strike="noStrike">
              <a:solidFill>
                <a:srgbClr val="000000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slideLayout" Target="../slideLayouts/slideLayout6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microsoft.com/office/2007/relationships/hdphoto" Target="../media/hdphoto1.wdp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tif"/><Relationship Id="rId2" Type="http://schemas.openxmlformats.org/officeDocument/2006/relationships/image" Target="../media/image18.ti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Box 20"/>
          <p:cNvSpPr/>
          <p:nvPr/>
        </p:nvSpPr>
        <p:spPr>
          <a:xfrm>
            <a:off x="2624400" y="1860840"/>
            <a:ext cx="908640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600" spc="-1" strike="noStrike">
                <a:solidFill>
                  <a:srgbClr val="242424"/>
                </a:solidFill>
                <a:highlight>
                  <a:srgbClr val="ffffff"/>
                </a:highlight>
                <a:latin typeface="Calibri"/>
              </a:rPr>
              <a:t>Variations of autonomic arousal mediate the reportability of mind-blanking occurences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68" name="TextBox 5"/>
          <p:cNvSpPr/>
          <p:nvPr/>
        </p:nvSpPr>
        <p:spPr>
          <a:xfrm>
            <a:off x="4645440" y="3385440"/>
            <a:ext cx="632520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808080"/>
                </a:solidFill>
                <a:latin typeface="Aptos Display"/>
                <a:ea typeface="Calibri Light"/>
              </a:rPr>
              <a:t>ASSC 2024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808080"/>
                </a:solidFill>
                <a:latin typeface="Aptos Display"/>
                <a:ea typeface="Calibri Light"/>
              </a:rPr>
              <a:t>“</a:t>
            </a:r>
            <a:r>
              <a:rPr b="0" lang="en-US" sz="2400" spc="-1" strike="noStrike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 Light"/>
              </a:rPr>
              <a:t>Fluctuations of Consciousness</a:t>
            </a:r>
            <a:r>
              <a:rPr b="0" lang="en-US" sz="2400" spc="-1" strike="noStrike">
                <a:solidFill>
                  <a:srgbClr val="808080"/>
                </a:solidFill>
                <a:latin typeface="Aptos Display"/>
                <a:ea typeface="Calibri Light"/>
              </a:rPr>
              <a:t>”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69" name="Rectangle 13"/>
          <p:cNvSpPr/>
          <p:nvPr/>
        </p:nvSpPr>
        <p:spPr>
          <a:xfrm>
            <a:off x="264600" y="5095800"/>
            <a:ext cx="4438080" cy="191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2000" spc="-1" strike="noStrike">
                <a:solidFill>
                  <a:srgbClr val="000000"/>
                </a:solidFill>
                <a:latin typeface="Aptos Display"/>
                <a:ea typeface="Helvetica Neue Light"/>
              </a:rPr>
              <a:t>Boulakis Paradeisios Alexandros, MSc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ptos Display"/>
                <a:ea typeface="Helvetica Neue Light"/>
              </a:rPr>
              <a:t>FNRS Aspirant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ptos Display"/>
                <a:ea typeface="Helvetica Neue Light"/>
              </a:rPr>
              <a:t>Physiology of Cognition Lab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ptos Display"/>
                <a:ea typeface="Helvetica Neue Light"/>
              </a:rPr>
              <a:t>GIGA CRC In vivo imaging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ptos Display"/>
                <a:ea typeface="Helvetica Neue Light"/>
              </a:rPr>
              <a:t>University of Liège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400" spc="-1" strike="noStrike">
                <a:solidFill>
                  <a:srgbClr val="000000"/>
                </a:solidFill>
                <a:latin typeface="Aptos Display"/>
                <a:ea typeface="Helvetica Neue Light"/>
              </a:rPr>
              <a:t>July 3, 2024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70" name="Graphic 1" descr=""/>
          <p:cNvPicPr/>
          <p:nvPr/>
        </p:nvPicPr>
        <p:blipFill>
          <a:blip r:embed="rId1"/>
          <a:stretch/>
        </p:blipFill>
        <p:spPr>
          <a:xfrm>
            <a:off x="264600" y="3991320"/>
            <a:ext cx="3219840" cy="963360"/>
          </a:xfrm>
          <a:prstGeom prst="rect">
            <a:avLst/>
          </a:prstGeom>
          <a:ln w="0">
            <a:noFill/>
          </a:ln>
        </p:spPr>
      </p:pic>
      <p:sp>
        <p:nvSpPr>
          <p:cNvPr id="271" name="Rectangle 7"/>
          <p:cNvSpPr/>
          <p:nvPr/>
        </p:nvSpPr>
        <p:spPr>
          <a:xfrm>
            <a:off x="9753480" y="0"/>
            <a:ext cx="2437920" cy="99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Content Placeholder 4" descr="A graph of sleep deprivation&#10;&#10;Description automatically generated with medium confidence"/>
          <p:cNvPicPr/>
          <p:nvPr/>
        </p:nvPicPr>
        <p:blipFill>
          <a:blip r:embed="rId1"/>
          <a:stretch/>
        </p:blipFill>
        <p:spPr>
          <a:xfrm>
            <a:off x="853200" y="1838160"/>
            <a:ext cx="10485000" cy="4350960"/>
          </a:xfrm>
          <a:prstGeom prst="rect">
            <a:avLst/>
          </a:prstGeom>
          <a:ln w="0">
            <a:noFill/>
          </a:ln>
        </p:spPr>
      </p:pic>
      <p:sp>
        <p:nvSpPr>
          <p:cNvPr id="349" name="Title 1"/>
          <p:cNvSpPr/>
          <p:nvPr/>
        </p:nvSpPr>
        <p:spPr>
          <a:xfrm>
            <a:off x="1080000" y="360000"/>
            <a:ext cx="104396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MB profile varies across arousal levels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50" name="TextBox 8"/>
          <p:cNvSpPr/>
          <p:nvPr/>
        </p:nvSpPr>
        <p:spPr>
          <a:xfrm>
            <a:off x="504000" y="6300000"/>
            <a:ext cx="959004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Boulakis, Simos, Zoi, Mortaheb, Schmidt, Raimondo, Demertzi.(2024). 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Variations of autonomic arousal mediate the reportability of mind-blanking occurrences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. biorxiv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(Registered Report Stage 2)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6412DC8-1D2F-4D30-BEC9-E9EF491A0CAA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: Rounded Corners 11"/>
          <p:cNvSpPr/>
          <p:nvPr/>
        </p:nvSpPr>
        <p:spPr>
          <a:xfrm>
            <a:off x="924480" y="1825560"/>
            <a:ext cx="4689720" cy="1488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Aptos"/>
              </a:rPr>
              <a:t>Hypothesis 1: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ptos"/>
              </a:rPr>
              <a:t>Altering physiological states will increase MB reports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52" name="Rectangle: Rounded Corners 12"/>
          <p:cNvSpPr/>
          <p:nvPr/>
        </p:nvSpPr>
        <p:spPr>
          <a:xfrm>
            <a:off x="6539400" y="1825560"/>
            <a:ext cx="4929840" cy="14886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Hypothesis 2: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Physiology is beneficial in decoding MB reports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800" spc="-1" strike="noStrike">
              <a:latin typeface="Arial"/>
            </a:endParaRPr>
          </a:p>
        </p:txBody>
      </p:sp>
      <p:grpSp>
        <p:nvGrpSpPr>
          <p:cNvPr id="353" name="Group 21"/>
          <p:cNvGrpSpPr/>
          <p:nvPr/>
        </p:nvGrpSpPr>
        <p:grpSpPr>
          <a:xfrm>
            <a:off x="345600" y="3825720"/>
            <a:ext cx="5847480" cy="3138840"/>
            <a:chOff x="345600" y="3825720"/>
            <a:chExt cx="5847480" cy="3138840"/>
          </a:xfrm>
        </p:grpSpPr>
        <p:sp>
          <p:nvSpPr>
            <p:cNvPr id="354" name="TextBox 16"/>
            <p:cNvSpPr/>
            <p:nvPr/>
          </p:nvSpPr>
          <p:spPr>
            <a:xfrm>
              <a:off x="345600" y="3825720"/>
              <a:ext cx="5847480" cy="3138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000000"/>
                  </a:solidFill>
                  <a:latin typeface="Aptos Display"/>
                  <a:ea typeface="MS Mincho"/>
                </a:rPr>
                <a:t>MB           in low and (partially)         in high arousal.</a:t>
              </a: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000000"/>
                  </a:solidFill>
                  <a:latin typeface="Aptos Display"/>
                  <a:ea typeface="MS Mincho"/>
                </a:rPr>
                <a:t>Low arousal : MW -&gt; less likely to be followed by MW  </a:t>
              </a: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000000"/>
                  </a:solidFill>
                  <a:latin typeface="Aptos Display"/>
                  <a:ea typeface="MS Mincho"/>
                </a:rPr>
                <a:t>                             </a:t>
              </a:r>
              <a:r>
                <a:rPr b="0" lang="en-US" sz="2000" spc="-1" strike="noStrike">
                  <a:solidFill>
                    <a:srgbClr val="000000"/>
                  </a:solidFill>
                  <a:latin typeface="Aptos Display"/>
                  <a:ea typeface="MS Mincho"/>
                </a:rPr>
                <a:t>MW -&gt; more likely to be followed by MB.</a:t>
              </a: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endParaRPr b="0" lang="en-US" sz="2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b="0" lang="en-US" sz="2000" spc="-1" strike="noStrike">
                  <a:solidFill>
                    <a:srgbClr val="000000"/>
                  </a:solidFill>
                  <a:latin typeface="Aptos Display"/>
                  <a:ea typeface="MS Mincho"/>
                </a:rPr>
                <a:t>Does exercise fatigue can lead to deeper levels of MB ?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355" name="Straight Arrow Connector 17"/>
            <p:cNvSpPr/>
            <p:nvPr/>
          </p:nvSpPr>
          <p:spPr>
            <a:xfrm flipV="1">
              <a:off x="1256040" y="3909240"/>
              <a:ext cx="313920" cy="228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150">
              <a:solidFill>
                <a:srgbClr val="156082"/>
              </a:solidFill>
              <a:tailEnd len="med" type="triangle" w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56" name="Straight Arrow Connector 18"/>
            <p:cNvSpPr/>
            <p:nvPr/>
          </p:nvSpPr>
          <p:spPr>
            <a:xfrm flipV="1">
              <a:off x="3818160" y="3909240"/>
              <a:ext cx="313920" cy="2282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57150">
              <a:solidFill>
                <a:srgbClr val="156082"/>
              </a:solidFill>
              <a:tailEnd len="med" type="triangle" w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357" name="TextBox 20"/>
          <p:cNvSpPr/>
          <p:nvPr/>
        </p:nvSpPr>
        <p:spPr>
          <a:xfrm>
            <a:off x="6095880" y="4019760"/>
            <a:ext cx="609552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ptos Display"/>
                <a:ea typeface="MS Mincho"/>
              </a:rPr>
              <a:t>BRAIN + BODY &gt; BRAIN or BODY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ptos Display"/>
                <a:ea typeface="MS Mincho"/>
              </a:rPr>
              <a:t>MB is solely decodable from body markers.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ptos Display"/>
                <a:ea typeface="MS Mincho"/>
              </a:rPr>
              <a:t>Are there multiple MB pathways?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58" name="Title 1"/>
          <p:cNvSpPr/>
          <p:nvPr/>
        </p:nvSpPr>
        <p:spPr>
          <a:xfrm>
            <a:off x="1080000" y="360000"/>
            <a:ext cx="104396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An embodied future for MB …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59" name="TextBox 5"/>
          <p:cNvSpPr/>
          <p:nvPr/>
        </p:nvSpPr>
        <p:spPr>
          <a:xfrm>
            <a:off x="504000" y="6300000"/>
            <a:ext cx="959004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Boulakis, Simos, Zoi, Mortaheb, Schmidt, Raimondo, Demertzi.(2024). 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Variations of autonomic arousal mediate the reportability of mind-blanking occurrences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. biorxiv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(Registered Report Stage 2)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5AF4A55-359C-4615-9B84-AD0477811684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0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5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8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2" descr="Δεν υπάρχει διαθέσιμη περιγραφή για τη φωτογραφία."/>
          <p:cNvPicPr/>
          <p:nvPr/>
        </p:nvPicPr>
        <p:blipFill>
          <a:blip r:embed="rId1"/>
          <a:srcRect l="15599" t="21376" r="21081" b="39799"/>
          <a:stretch/>
        </p:blipFill>
        <p:spPr>
          <a:xfrm>
            <a:off x="722160" y="2010240"/>
            <a:ext cx="1366560" cy="16887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4" descr="Δεν υπάρχει διαθέσιμη περιγραφή για τη φωτογραφία."/>
          <p:cNvPicPr/>
          <p:nvPr/>
        </p:nvPicPr>
        <p:blipFill>
          <a:blip r:embed="rId2"/>
          <a:srcRect l="20346" t="0" r="0" b="0"/>
          <a:stretch/>
        </p:blipFill>
        <p:spPr>
          <a:xfrm>
            <a:off x="2194560" y="1985040"/>
            <a:ext cx="1365840" cy="167724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6" descr="Stefania Zoi on LinkedIn: 🎓 Excited to announce that I've successfully  graduated from the…"/>
          <p:cNvPicPr/>
          <p:nvPr/>
        </p:nvPicPr>
        <p:blipFill>
          <a:blip r:embed="rId3"/>
          <a:srcRect l="9562" t="0" r="10166" b="0"/>
          <a:stretch/>
        </p:blipFill>
        <p:spPr>
          <a:xfrm>
            <a:off x="3672360" y="1973880"/>
            <a:ext cx="1365840" cy="168876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8" descr="Sepehr Mortaheb, PhD - Post-Doctoral Researcher - Lab for Equilibrium  Investigations and Aerospace (LEIA) | LinkedIn"/>
          <p:cNvPicPr/>
          <p:nvPr/>
        </p:nvPicPr>
        <p:blipFill>
          <a:blip r:embed="rId4"/>
          <a:srcRect l="11945" t="0" r="7795" b="0"/>
          <a:stretch/>
        </p:blipFill>
        <p:spPr>
          <a:xfrm>
            <a:off x="5147640" y="1973880"/>
            <a:ext cx="1365840" cy="1701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7" descr="A person with short hair wearing a scarf&#10;&#10;Description automatically generated"/>
          <p:cNvPicPr/>
          <p:nvPr/>
        </p:nvPicPr>
        <p:blipFill>
          <a:blip r:embed="rId5"/>
          <a:srcRect l="11252" t="0" r="5640" b="19100"/>
          <a:stretch/>
        </p:blipFill>
        <p:spPr>
          <a:xfrm>
            <a:off x="1511640" y="4366440"/>
            <a:ext cx="1365840" cy="171324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16" descr="Federico RAIMONDO | Postdoctoral Researcher | PhD | Forschungszentrum  Jülich, Jülich | Institute of Neurosciences and Medicine (INM) | Research  profile"/>
          <p:cNvPicPr/>
          <p:nvPr/>
        </p:nvPicPr>
        <p:blipFill>
          <a:blip r:embed="rId6"/>
          <a:srcRect l="5514" t="0" r="12741" b="0"/>
          <a:stretch/>
        </p:blipFill>
        <p:spPr>
          <a:xfrm>
            <a:off x="3120840" y="4408560"/>
            <a:ext cx="1365840" cy="167076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8" descr="Athena Demertzi - Director, Physiology of Cognition Lab - GIGA Cyclotron  Research Centre in vivo imaging | LinkedIn"/>
          <p:cNvPicPr/>
          <p:nvPr/>
        </p:nvPicPr>
        <p:blipFill>
          <a:blip r:embed="rId7"/>
          <a:srcRect l="11053" t="0" r="8685" b="0"/>
          <a:stretch/>
        </p:blipFill>
        <p:spPr>
          <a:xfrm>
            <a:off x="4730040" y="4408560"/>
            <a:ext cx="1365840" cy="1701720"/>
          </a:xfrm>
          <a:prstGeom prst="rect">
            <a:avLst/>
          </a:prstGeom>
          <a:ln w="0">
            <a:noFill/>
          </a:ln>
        </p:spPr>
      </p:pic>
      <p:sp>
        <p:nvSpPr>
          <p:cNvPr id="367" name="TextBox 8"/>
          <p:cNvSpPr/>
          <p:nvPr/>
        </p:nvSpPr>
        <p:spPr>
          <a:xfrm>
            <a:off x="702360" y="3670560"/>
            <a:ext cx="119016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BOULAKIS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Paradeisios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68" name="TextBox 11"/>
          <p:cNvSpPr/>
          <p:nvPr/>
        </p:nvSpPr>
        <p:spPr>
          <a:xfrm>
            <a:off x="2354040" y="3695760"/>
            <a:ext cx="104688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SIMOS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Nicholaos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69" name="TextBox 12"/>
          <p:cNvSpPr/>
          <p:nvPr/>
        </p:nvSpPr>
        <p:spPr>
          <a:xfrm>
            <a:off x="3896640" y="3661560"/>
            <a:ext cx="91728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ZOI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Stefania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70" name="TextBox 13"/>
          <p:cNvSpPr/>
          <p:nvPr/>
        </p:nvSpPr>
        <p:spPr>
          <a:xfrm>
            <a:off x="5290920" y="3695760"/>
            <a:ext cx="122652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MORTAHEB 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Sepehr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71" name="TextBox 14"/>
          <p:cNvSpPr/>
          <p:nvPr/>
        </p:nvSpPr>
        <p:spPr>
          <a:xfrm>
            <a:off x="1692720" y="6099480"/>
            <a:ext cx="10040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SCHMIDT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Christina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72" name="TextBox 15"/>
          <p:cNvSpPr/>
          <p:nvPr/>
        </p:nvSpPr>
        <p:spPr>
          <a:xfrm>
            <a:off x="3214800" y="6079680"/>
            <a:ext cx="117792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RAIMONDO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Federico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73" name="TextBox 16"/>
          <p:cNvSpPr/>
          <p:nvPr/>
        </p:nvSpPr>
        <p:spPr>
          <a:xfrm>
            <a:off x="4874400" y="6110640"/>
            <a:ext cx="109116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DEMERTZI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"/>
              </a:rPr>
              <a:t>Athena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74" name="Title 1"/>
          <p:cNvSpPr/>
          <p:nvPr/>
        </p:nvSpPr>
        <p:spPr>
          <a:xfrm>
            <a:off x="7410600" y="1567800"/>
            <a:ext cx="367632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Find more …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375" name="Graphic 18" descr=""/>
          <p:cNvPicPr/>
          <p:nvPr/>
        </p:nvPicPr>
        <p:blipFill>
          <a:blip r:embed="rId8"/>
          <a:stretch/>
        </p:blipFill>
        <p:spPr>
          <a:xfrm>
            <a:off x="7529760" y="5259600"/>
            <a:ext cx="3074400" cy="91980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9" descr="A logo for a company&#10;&#10;Description automatically generated"/>
          <p:cNvPicPr/>
          <p:nvPr/>
        </p:nvPicPr>
        <p:blipFill>
          <a:blip r:embed="rId9"/>
          <a:stretch/>
        </p:blipFill>
        <p:spPr>
          <a:xfrm>
            <a:off x="6297480" y="4942800"/>
            <a:ext cx="1385280" cy="135180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20" descr="Logos &amp; graphic chart"/>
          <p:cNvPicPr/>
          <p:nvPr/>
        </p:nvPicPr>
        <p:blipFill>
          <a:blip r:embed="rId10"/>
          <a:stretch/>
        </p:blipFill>
        <p:spPr>
          <a:xfrm>
            <a:off x="10762920" y="5329080"/>
            <a:ext cx="1231920" cy="78084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23" descr=""/>
          <p:cNvPicPr/>
          <p:nvPr/>
        </p:nvPicPr>
        <p:blipFill>
          <a:blip r:embed="rId11"/>
          <a:stretch/>
        </p:blipFill>
        <p:spPr>
          <a:xfrm>
            <a:off x="6907680" y="2792880"/>
            <a:ext cx="1768680" cy="17686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25" descr="A qr code with a circle in the middle&#10;&#10;Description automatically generated"/>
          <p:cNvPicPr/>
          <p:nvPr/>
        </p:nvPicPr>
        <p:blipFill>
          <a:blip r:embed="rId12"/>
          <a:stretch/>
        </p:blipFill>
        <p:spPr>
          <a:xfrm>
            <a:off x="8580240" y="2772000"/>
            <a:ext cx="1768680" cy="17686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27" descr="A qr code with a fox head&#10;&#10;Description automatically generated"/>
          <p:cNvPicPr/>
          <p:nvPr/>
        </p:nvPicPr>
        <p:blipFill>
          <a:blip r:embed="rId13"/>
          <a:stretch/>
        </p:blipFill>
        <p:spPr>
          <a:xfrm>
            <a:off x="10235880" y="2792880"/>
            <a:ext cx="1747800" cy="1747800"/>
          </a:xfrm>
          <a:prstGeom prst="rect">
            <a:avLst/>
          </a:prstGeom>
          <a:ln w="0">
            <a:noFill/>
          </a:ln>
        </p:spPr>
      </p:pic>
      <p:sp>
        <p:nvSpPr>
          <p:cNvPr id="381" name="Title 1"/>
          <p:cNvSpPr/>
          <p:nvPr/>
        </p:nvSpPr>
        <p:spPr>
          <a:xfrm>
            <a:off x="1080000" y="360000"/>
            <a:ext cx="104396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Thank you for your attention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298497A-F961-4620-934B-3732887D5FB2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14" descr="A graph of different numbers and a line&#10;&#10;Description automatically generated with medium confidence"/>
          <p:cNvPicPr/>
          <p:nvPr/>
        </p:nvPicPr>
        <p:blipFill>
          <a:blip r:embed="rId1"/>
          <a:stretch/>
        </p:blipFill>
        <p:spPr>
          <a:xfrm>
            <a:off x="1352520" y="2085840"/>
            <a:ext cx="9729720" cy="3819240"/>
          </a:xfrm>
          <a:prstGeom prst="rect">
            <a:avLst/>
          </a:prstGeom>
          <a:ln w="0">
            <a:noFill/>
          </a:ln>
        </p:spPr>
      </p:pic>
      <p:sp>
        <p:nvSpPr>
          <p:cNvPr id="383" name="Title 1"/>
          <p:cNvSpPr/>
          <p:nvPr/>
        </p:nvSpPr>
        <p:spPr>
          <a:xfrm>
            <a:off x="990720" y="618120"/>
            <a:ext cx="105152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97000"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Supplementary I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MB does not correlate with SLEEP reports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AB6B367-A93F-4E63-98D7-A481B0AA5284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838080" y="465480"/>
            <a:ext cx="10667520" cy="1224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3000"/>
          </a:bodyPr>
          <a:p>
            <a:pPr algn="ctr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Supplementary II</a:t>
            </a:r>
            <a:br>
              <a:rPr sz="4400"/>
            </a:br>
            <a:r>
              <a:rPr b="0" lang="en-US" sz="44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 in- and out-sample classification</a:t>
            </a:r>
            <a:endParaRPr b="0" lang="en-001" sz="44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385" name="Content Placeholder 4" descr="A graph of a graph of a tree&#10;&#10;Description automatically generated with medium confidence"/>
          <p:cNvPicPr/>
          <p:nvPr/>
        </p:nvPicPr>
        <p:blipFill>
          <a:blip r:embed="rId1"/>
          <a:stretch/>
        </p:blipFill>
        <p:spPr>
          <a:xfrm>
            <a:off x="838080" y="1841760"/>
            <a:ext cx="10515240" cy="4318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5BF35B4-8836-47D6-A676-E2D36881040F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Content Placeholder 5" descr=""/>
          <p:cNvPicPr/>
          <p:nvPr/>
        </p:nvPicPr>
        <p:blipFill>
          <a:blip r:embed="rId1"/>
          <a:stretch/>
        </p:blipFill>
        <p:spPr>
          <a:xfrm>
            <a:off x="1152000" y="2208240"/>
            <a:ext cx="10443240" cy="3849120"/>
          </a:xfrm>
          <a:prstGeom prst="rect">
            <a:avLst/>
          </a:prstGeom>
          <a:ln w="0">
            <a:noFill/>
          </a:ln>
        </p:spPr>
      </p:pic>
      <p:sp>
        <p:nvSpPr>
          <p:cNvPr id="387" name="Title 1"/>
          <p:cNvSpPr/>
          <p:nvPr/>
        </p:nvSpPr>
        <p:spPr>
          <a:xfrm>
            <a:off x="484200" y="600480"/>
            <a:ext cx="114026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Supplementary III</a:t>
            </a:r>
            <a:endParaRPr b="0" lang="en-US" sz="4000" spc="-1" strike="noStrike">
              <a:latin typeface="Arial"/>
            </a:endParaRPr>
          </a:p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Classification performance across analysis windows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6100E17-58C5-45A6-8187-79496D212B2B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439640" cy="1224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Our mental life has blind spots</a:t>
            </a:r>
            <a:endParaRPr b="0" lang="en-001" sz="4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3" name="TextBox 3"/>
          <p:cNvSpPr/>
          <p:nvPr/>
        </p:nvSpPr>
        <p:spPr>
          <a:xfrm>
            <a:off x="838080" y="1752120"/>
            <a:ext cx="49906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ptos Display"/>
              </a:rPr>
              <a:t>“</a:t>
            </a:r>
            <a:r>
              <a:rPr b="0" lang="en-US" sz="1800" spc="-1" strike="noStrike">
                <a:solidFill>
                  <a:srgbClr val="000000"/>
                </a:solidFill>
                <a:highlight>
                  <a:srgbClr val="ffffff"/>
                </a:highlight>
                <a:latin typeface="Aptos Display"/>
              </a:rPr>
              <a:t> … </a:t>
            </a:r>
            <a:r>
              <a:rPr b="0" lang="en-US" sz="1800" spc="-1" strike="noStrike">
                <a:solidFill>
                  <a:srgbClr val="000000"/>
                </a:solidFill>
                <a:highlight>
                  <a:srgbClr val="ffffff"/>
                </a:highlight>
                <a:latin typeface="Aptos Display"/>
              </a:rPr>
              <a:t>personal consciousness …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ptos Display"/>
              </a:rPr>
              <a:t>like a bird's life, it seems to be made of an alternation of flights and perchings ... ”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74" name="Picture 2" descr="Man Head Silhouette - Free vector graphic on Pixabay"/>
          <p:cNvPicPr/>
          <p:nvPr/>
        </p:nvPicPr>
        <p:blipFill>
          <a:blip r:embed="rId1"/>
          <a:stretch/>
        </p:blipFill>
        <p:spPr>
          <a:xfrm flipH="1">
            <a:off x="3396600" y="4447440"/>
            <a:ext cx="1314360" cy="175284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Man Head Silhouette - Free vector graphic on Pixabay"/>
          <p:cNvPicPr/>
          <p:nvPr/>
        </p:nvPicPr>
        <p:blipFill>
          <a:blip r:embed="rId2"/>
          <a:stretch/>
        </p:blipFill>
        <p:spPr>
          <a:xfrm flipH="1">
            <a:off x="5628960" y="4475520"/>
            <a:ext cx="1314360" cy="1752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Man Head Silhouette - Free vector graphic on Pixabay"/>
          <p:cNvPicPr/>
          <p:nvPr/>
        </p:nvPicPr>
        <p:blipFill>
          <a:blip r:embed="rId3"/>
          <a:stretch/>
        </p:blipFill>
        <p:spPr>
          <a:xfrm flipH="1">
            <a:off x="7861320" y="4475520"/>
            <a:ext cx="1314360" cy="1752840"/>
          </a:xfrm>
          <a:prstGeom prst="rect">
            <a:avLst/>
          </a:prstGeom>
          <a:ln w="0">
            <a:noFill/>
          </a:ln>
        </p:spPr>
      </p:pic>
      <p:sp>
        <p:nvSpPr>
          <p:cNvPr id="277" name="Cloud 13"/>
          <p:cNvSpPr/>
          <p:nvPr/>
        </p:nvSpPr>
        <p:spPr>
          <a:xfrm>
            <a:off x="5280480" y="3197520"/>
            <a:ext cx="2121840" cy="1132920"/>
          </a:xfrm>
          <a:prstGeom prst="cloud">
            <a:avLst/>
          </a:prstGeom>
          <a:noFill/>
          <a:ln>
            <a:solidFill>
              <a:srgbClr val="e8e8e8">
                <a:lumMod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loud 15"/>
          <p:cNvSpPr/>
          <p:nvPr/>
        </p:nvSpPr>
        <p:spPr>
          <a:xfrm>
            <a:off x="7689960" y="3131640"/>
            <a:ext cx="2121840" cy="1132920"/>
          </a:xfrm>
          <a:prstGeom prst="cloud">
            <a:avLst/>
          </a:prstGeom>
          <a:noFill/>
          <a:ln>
            <a:solidFill>
              <a:srgbClr val="e8e8e8">
                <a:lumMod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9" name="Picture 2" descr="Free Clipart Palm Tree Beach Clip Art Free Stock Sea - Coconut Tree On Beach  Png Transparent Png (#4999371) - PinClipart"/>
          <p:cNvPicPr/>
          <p:nvPr/>
        </p:nvPicPr>
        <p:blipFill>
          <a:blip r:embed="rId4"/>
          <a:stretch/>
        </p:blipFill>
        <p:spPr>
          <a:xfrm>
            <a:off x="5922360" y="3396960"/>
            <a:ext cx="922320" cy="765000"/>
          </a:xfrm>
          <a:prstGeom prst="rect">
            <a:avLst/>
          </a:prstGeom>
          <a:ln w="0">
            <a:noFill/>
          </a:ln>
        </p:spPr>
      </p:pic>
      <p:sp>
        <p:nvSpPr>
          <p:cNvPr id="280" name="Straight Arrow Connector 18"/>
          <p:cNvSpPr/>
          <p:nvPr/>
        </p:nvSpPr>
        <p:spPr>
          <a:xfrm>
            <a:off x="4917240" y="5468760"/>
            <a:ext cx="460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Straight Arrow Connector 32"/>
          <p:cNvSpPr/>
          <p:nvPr/>
        </p:nvSpPr>
        <p:spPr>
          <a:xfrm>
            <a:off x="7126200" y="5468760"/>
            <a:ext cx="460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Cloud 34"/>
          <p:cNvSpPr/>
          <p:nvPr/>
        </p:nvSpPr>
        <p:spPr>
          <a:xfrm>
            <a:off x="2794680" y="3232800"/>
            <a:ext cx="2121840" cy="1132920"/>
          </a:xfrm>
          <a:prstGeom prst="cloud">
            <a:avLst/>
          </a:prstGeom>
          <a:noFill/>
          <a:ln>
            <a:solidFill>
              <a:srgbClr val="e8e8e8">
                <a:lumMod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3" name="Picture 4" descr="Car On Road Clipart - Png Download (#5650569) - PinClipart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tretch/>
        </p:blipFill>
        <p:spPr>
          <a:xfrm>
            <a:off x="3291120" y="3432240"/>
            <a:ext cx="1138320" cy="666000"/>
          </a:xfrm>
          <a:prstGeom prst="rect">
            <a:avLst/>
          </a:prstGeom>
          <a:ln w="0">
            <a:noFill/>
          </a:ln>
        </p:spPr>
      </p:pic>
      <p:sp>
        <p:nvSpPr>
          <p:cNvPr id="284" name="TextBox 16"/>
          <p:cNvSpPr/>
          <p:nvPr/>
        </p:nvSpPr>
        <p:spPr>
          <a:xfrm>
            <a:off x="6784920" y="1770840"/>
            <a:ext cx="45018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1800" spc="-1" strike="noStrike">
                <a:solidFill>
                  <a:srgbClr val="000000"/>
                </a:solidFill>
                <a:latin typeface="Aptos Display"/>
              </a:rPr>
              <a:t>“</a:t>
            </a:r>
            <a:r>
              <a:rPr b="0" lang="en-US" sz="1800" spc="-1" strike="noStrike">
                <a:solidFill>
                  <a:srgbClr val="000000"/>
                </a:solidFill>
                <a:latin typeface="Aptos Display"/>
              </a:rPr>
              <a:t>… </a:t>
            </a:r>
            <a:r>
              <a:rPr b="0" i="1" lang="en-US" sz="1800" spc="-1" strike="noStrike">
                <a:solidFill>
                  <a:srgbClr val="000000"/>
                </a:solidFill>
                <a:latin typeface="Aptos Display"/>
              </a:rPr>
              <a:t>time</a:t>
            </a:r>
            <a:r>
              <a:rPr b="0" lang="en-US" sz="1800" spc="-1" strike="noStrike">
                <a:solidFill>
                  <a:srgbClr val="000000"/>
                </a:solidFill>
                <a:latin typeface="Aptos Display"/>
              </a:rPr>
              <a:t>-gaps during which the consciousness went out altogether to come into existence again at a later moment …”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85" name="TextBox 17"/>
          <p:cNvSpPr/>
          <p:nvPr/>
        </p:nvSpPr>
        <p:spPr>
          <a:xfrm>
            <a:off x="5645880" y="2022840"/>
            <a:ext cx="12967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Aptos"/>
              </a:rPr>
              <a:t>BUT!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86" name="TextBox 19"/>
          <p:cNvSpPr/>
          <p:nvPr/>
        </p:nvSpPr>
        <p:spPr>
          <a:xfrm>
            <a:off x="504000" y="6197040"/>
            <a:ext cx="6868800" cy="72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James (1890). 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The Principles of Psychology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.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Ward and Wegner (2013). 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Mind-blanking: When the mind goes away. 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Front Psycol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1997A2D-63E8-4F49-919E-E1D9C7397C3B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5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439640" cy="1224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MB is associated with lower cortical arousal</a:t>
            </a:r>
            <a:endParaRPr b="0" lang="en-001" sz="4000" spc="-1" strike="noStrike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88" name="Content Placeholder 4" descr="A screenshot of a computer screen&#10;&#10;Description automatically generated"/>
          <p:cNvPicPr/>
          <p:nvPr/>
        </p:nvPicPr>
        <p:blipFill>
          <a:blip r:embed="rId1"/>
          <a:stretch/>
        </p:blipFill>
        <p:spPr>
          <a:xfrm>
            <a:off x="586440" y="1608120"/>
            <a:ext cx="5520600" cy="4651200"/>
          </a:xfrm>
          <a:prstGeom prst="rect">
            <a:avLst/>
          </a:prstGeom>
          <a:ln w="0">
            <a:noFill/>
          </a:ln>
        </p:spPr>
      </p:pic>
      <p:sp>
        <p:nvSpPr>
          <p:cNvPr id="289" name="PlaceHolder 2"/>
          <p:cNvSpPr>
            <a:spLocks noGrp="1"/>
          </p:cNvSpPr>
          <p:nvPr>
            <p:ph type="sldNum" idx="19"/>
          </p:nvPr>
        </p:nvSpPr>
        <p:spPr>
          <a:xfrm>
            <a:off x="10339920" y="6356520"/>
            <a:ext cx="1013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BD19CF3-1E86-4BD2-AF45-DA6FF1416032}" type="slidenum">
              <a:rPr b="0" lang="en-001" sz="1200" spc="-1" strike="noStrike">
                <a:solidFill>
                  <a:srgbClr val="787878"/>
                </a:solidFill>
                <a:latin typeface="Aptos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290" name="Content Placeholder 4" descr="A screenshot of a computer screen&#10;&#10;Description automatically generated"/>
          <p:cNvPicPr/>
          <p:nvPr/>
        </p:nvPicPr>
        <p:blipFill>
          <a:blip r:embed="rId2"/>
          <a:stretch/>
        </p:blipFill>
        <p:spPr>
          <a:xfrm>
            <a:off x="6289560" y="1608120"/>
            <a:ext cx="5561280" cy="4651200"/>
          </a:xfrm>
          <a:prstGeom prst="rect">
            <a:avLst/>
          </a:prstGeom>
          <a:ln w="0">
            <a:noFill/>
          </a:ln>
        </p:spPr>
      </p:pic>
      <p:sp>
        <p:nvSpPr>
          <p:cNvPr id="291" name="TextBox 6"/>
          <p:cNvSpPr/>
          <p:nvPr/>
        </p:nvSpPr>
        <p:spPr>
          <a:xfrm>
            <a:off x="504000" y="6300000"/>
            <a:ext cx="9217080" cy="19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d0d0d"/>
                </a:solidFill>
                <a:latin typeface="Aptos Display"/>
              </a:rPr>
              <a:t>Boulakis &amp; Demertzi (2024). </a:t>
            </a:r>
            <a:r>
              <a:rPr b="1" i="1" lang="en-US" sz="1400" spc="-1" strike="noStrike">
                <a:solidFill>
                  <a:srgbClr val="0d0d0d"/>
                </a:solidFill>
                <a:latin typeface="Aptos Display"/>
              </a:rPr>
              <a:t>What's the blank about? Relating mind-blanking to aspects of ongoing thinking</a:t>
            </a:r>
            <a:r>
              <a:rPr b="0" lang="en-US" sz="1400" spc="-1" strike="noStrike">
                <a:solidFill>
                  <a:srgbClr val="0d0d0d"/>
                </a:solidFill>
                <a:latin typeface="Aptos Display"/>
              </a:rPr>
              <a:t>.</a:t>
            </a:r>
            <a:r>
              <a:rPr b="0" lang="en-US" sz="1400" spc="-1" strike="noStrike">
                <a:solidFill>
                  <a:srgbClr val="4d5156"/>
                </a:solidFill>
                <a:latin typeface="arial"/>
              </a:rPr>
              <a:t> psyarxiv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329480" cy="12247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What is the role of physiological arousal in MB?</a:t>
            </a:r>
            <a:endParaRPr b="0" lang="en-001" sz="4000" spc="-1" strike="noStrike">
              <a:solidFill>
                <a:srgbClr val="000000"/>
              </a:solidFill>
              <a:latin typeface="Aptos"/>
            </a:endParaRPr>
          </a:p>
        </p:txBody>
      </p:sp>
      <p:sp>
        <p:nvSpPr>
          <p:cNvPr id="293" name="Rectangle: Rounded Corners 10"/>
          <p:cNvSpPr/>
          <p:nvPr/>
        </p:nvSpPr>
        <p:spPr>
          <a:xfrm>
            <a:off x="1262160" y="2572920"/>
            <a:ext cx="4689720" cy="21459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Aptos"/>
              </a:rPr>
              <a:t>Hypothesis 1: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ptos"/>
              </a:rPr>
              <a:t>Altering physiological states will increase MB reports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94" name="Rectangle: Rounded Corners 11"/>
          <p:cNvSpPr/>
          <p:nvPr/>
        </p:nvSpPr>
        <p:spPr>
          <a:xfrm>
            <a:off x="6239880" y="2572920"/>
            <a:ext cx="4929840" cy="214596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Hypothesis 2: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Physiology is beneficial in decoding MB reports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95" name="TextBox 6"/>
          <p:cNvSpPr/>
          <p:nvPr/>
        </p:nvSpPr>
        <p:spPr>
          <a:xfrm>
            <a:off x="504000" y="6300000"/>
            <a:ext cx="959004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Boulakis, Simos, Zoi, Mortaheb, Schmidt, Raimondo, Demertzi.(2024). 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Variations of autonomic arousal mediate the reportability of mind-blanking occurrences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. biorxiv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(Registered Report Stage 2)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sldNum" idx="20"/>
          </p:nvPr>
        </p:nvSpPr>
        <p:spPr>
          <a:xfrm>
            <a:off x="10832040" y="6356520"/>
            <a:ext cx="521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001" sz="1200" spc="-1" strike="noStrike">
                <a:solidFill>
                  <a:srgbClr val="787878"/>
                </a:solidFill>
                <a:latin typeface="Apto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3B3FE7F-99F8-40ED-99D5-7884D9141058}" type="slidenum">
              <a:rPr b="0" lang="en-001" sz="1200" spc="-1" strike="noStrike">
                <a:solidFill>
                  <a:srgbClr val="787878"/>
                </a:solidFill>
                <a:latin typeface="Aptos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2" dur="indefinite" restart="never" nodeType="tmRoot">
          <p:childTnLst>
            <p:seq>
              <p:cTn id="63" dur="indefinite" nodeType="mainSeq"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Content Placeholder 2" descr="A diagram of a sampling task&#10;&#10;Description automatically generated"/>
          <p:cNvPicPr/>
          <p:nvPr/>
        </p:nvPicPr>
        <p:blipFill>
          <a:blip r:embed="rId1"/>
          <a:srcRect l="0" t="0" r="2179" b="0"/>
          <a:stretch/>
        </p:blipFill>
        <p:spPr>
          <a:xfrm>
            <a:off x="838080" y="1425960"/>
            <a:ext cx="10839240" cy="4857480"/>
          </a:xfrm>
          <a:prstGeom prst="rect">
            <a:avLst/>
          </a:prstGeom>
          <a:ln w="0">
            <a:noFill/>
          </a:ln>
        </p:spPr>
      </p:pic>
      <p:sp>
        <p:nvSpPr>
          <p:cNvPr id="298" name="TextBox 5"/>
          <p:cNvSpPr/>
          <p:nvPr/>
        </p:nvSpPr>
        <p:spPr>
          <a:xfrm>
            <a:off x="8826120" y="1177560"/>
            <a:ext cx="25275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marL="1800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N =  26, power = .95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9" name="Title 1"/>
          <p:cNvSpPr/>
          <p:nvPr/>
        </p:nvSpPr>
        <p:spPr>
          <a:xfrm>
            <a:off x="1080000" y="360000"/>
            <a:ext cx="104396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Experimental Design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00" name="TextBox 10"/>
          <p:cNvSpPr/>
          <p:nvPr/>
        </p:nvSpPr>
        <p:spPr>
          <a:xfrm>
            <a:off x="504000" y="6300000"/>
            <a:ext cx="959004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Boulakis, Simos, Zoi, Mortaheb, Schmidt, Raimondo, Demertzi.(2024). 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Variations of autonomic arousal mediate the reportability of mind-blanking occurrences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. biorxiv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(Registered Report Stage 2)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20C0504-009A-4387-9997-51FA3CF72293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roup 75"/>
          <p:cNvGrpSpPr/>
          <p:nvPr/>
        </p:nvGrpSpPr>
        <p:grpSpPr>
          <a:xfrm>
            <a:off x="6572880" y="1730520"/>
            <a:ext cx="4363200" cy="4178160"/>
            <a:chOff x="6572880" y="1730520"/>
            <a:chExt cx="4363200" cy="4178160"/>
          </a:xfrm>
        </p:grpSpPr>
        <p:grpSp>
          <p:nvGrpSpPr>
            <p:cNvPr id="302" name="Group 73"/>
            <p:cNvGrpSpPr/>
            <p:nvPr/>
          </p:nvGrpSpPr>
          <p:grpSpPr>
            <a:xfrm>
              <a:off x="6572880" y="2204280"/>
              <a:ext cx="4363200" cy="3704400"/>
              <a:chOff x="6572880" y="2204280"/>
              <a:chExt cx="4363200" cy="3704400"/>
            </a:xfrm>
          </p:grpSpPr>
          <p:sp>
            <p:nvSpPr>
              <p:cNvPr id="303" name="Oval 29"/>
              <p:cNvSpPr/>
              <p:nvPr/>
            </p:nvSpPr>
            <p:spPr>
              <a:xfrm>
                <a:off x="7085160" y="4503960"/>
                <a:ext cx="1126440" cy="94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388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0" rIns="0" tIns="0" bIns="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0" lang="en-US" sz="2400" spc="-1" strike="noStrike">
                    <a:solidFill>
                      <a:srgbClr val="0d0d0d"/>
                    </a:solidFill>
                    <a:latin typeface="Aptos Display"/>
                  </a:rPr>
                  <a:t>SENS</a:t>
                </a:r>
                <a:endParaRPr b="0" lang="en-US" sz="2400" spc="-1" strike="noStrike">
                  <a:latin typeface="Arial"/>
                </a:endParaRPr>
              </a:p>
            </p:txBody>
          </p:sp>
          <p:sp>
            <p:nvSpPr>
              <p:cNvPr id="304" name="Oval 30"/>
              <p:cNvSpPr/>
              <p:nvPr/>
            </p:nvSpPr>
            <p:spPr>
              <a:xfrm>
                <a:off x="8211960" y="2848320"/>
                <a:ext cx="1126440" cy="94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5608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0" lang="en-US" sz="2400" spc="-1" strike="noStrike">
                    <a:solidFill>
                      <a:srgbClr val="000000"/>
                    </a:solidFill>
                    <a:latin typeface="Aptos Display"/>
                  </a:rPr>
                  <a:t>MW</a:t>
                </a:r>
                <a:endParaRPr b="0" lang="en-US" sz="2400" spc="-1" strike="noStrike">
                  <a:latin typeface="Arial"/>
                </a:endParaRPr>
              </a:p>
            </p:txBody>
          </p:sp>
          <p:sp>
            <p:nvSpPr>
              <p:cNvPr id="305" name="Oval 31"/>
              <p:cNvSpPr/>
              <p:nvPr/>
            </p:nvSpPr>
            <p:spPr>
              <a:xfrm>
                <a:off x="9338400" y="4503960"/>
                <a:ext cx="1126440" cy="94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58b6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  <a:buNone/>
                </a:pPr>
                <a:r>
                  <a:rPr b="0" lang="en-US" sz="2400" spc="-1" strike="noStrike">
                    <a:solidFill>
                      <a:srgbClr val="0d0d0d"/>
                    </a:solidFill>
                    <a:latin typeface="Aptos Display"/>
                  </a:rPr>
                  <a:t>MB</a:t>
                </a:r>
                <a:endParaRPr b="0" lang="en-US" sz="2400" spc="-1" strike="noStrike">
                  <a:latin typeface="Arial"/>
                </a:endParaRPr>
              </a:p>
            </p:txBody>
          </p:sp>
          <p:sp>
            <p:nvSpPr>
              <p:cNvPr id="306" name="Straight Arrow Connector 35"/>
              <p:cNvSpPr/>
              <p:nvPr/>
            </p:nvSpPr>
            <p:spPr>
              <a:xfrm>
                <a:off x="8364960" y="5083560"/>
                <a:ext cx="893880" cy="3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>
                <a:solidFill>
                  <a:srgbClr val="c38820"/>
                </a:solidFill>
                <a:tailEnd len="med" type="triangle" w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307" name="Straight Arrow Connector 38"/>
              <p:cNvSpPr/>
              <p:nvPr/>
            </p:nvSpPr>
            <p:spPr>
              <a:xfrm flipV="1">
                <a:off x="7806600" y="3773880"/>
                <a:ext cx="459360" cy="6379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>
                <a:solidFill>
                  <a:srgbClr val="c38820"/>
                </a:solidFill>
                <a:tailEnd len="med" type="triangle" w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308" name="Straight Arrow Connector 41"/>
              <p:cNvSpPr/>
              <p:nvPr/>
            </p:nvSpPr>
            <p:spPr>
              <a:xfrm flipH="1">
                <a:off x="8364240" y="5270760"/>
                <a:ext cx="893880" cy="3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>
                <a:solidFill>
                  <a:srgbClr val="158b69"/>
                </a:solidFill>
                <a:tailEnd len="med" type="triangle" w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309" name="Straight Arrow Connector 42"/>
              <p:cNvSpPr/>
              <p:nvPr/>
            </p:nvSpPr>
            <p:spPr>
              <a:xfrm flipH="1" flipV="1">
                <a:off x="9318600" y="3751560"/>
                <a:ext cx="488880" cy="6591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>
                <a:solidFill>
                  <a:srgbClr val="158b69"/>
                </a:solidFill>
                <a:tailEnd len="med" type="triangle" w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310" name="Straight Arrow Connector 49"/>
              <p:cNvSpPr/>
              <p:nvPr/>
            </p:nvSpPr>
            <p:spPr>
              <a:xfrm flipH="1">
                <a:off x="7991640" y="3884040"/>
                <a:ext cx="426600" cy="6120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>
                <a:solidFill>
                  <a:srgbClr val="0e2841">
                    <a:lumMod val="75000"/>
                    <a:lumOff val="25000"/>
                  </a:srgbClr>
                </a:solidFill>
                <a:tailEnd len="med" type="triangle" w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311" name="Straight Arrow Connector 52"/>
              <p:cNvSpPr/>
              <p:nvPr/>
            </p:nvSpPr>
            <p:spPr>
              <a:xfrm>
                <a:off x="9146880" y="3859920"/>
                <a:ext cx="451800" cy="6195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>
                <a:solidFill>
                  <a:srgbClr val="0e2841">
                    <a:lumMod val="75000"/>
                    <a:lumOff val="25000"/>
                  </a:srgbClr>
                </a:solidFill>
                <a:tailEnd len="med" type="triangle" w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</p:sp>
          <p:sp>
            <p:nvSpPr>
              <p:cNvPr id="312" name="Freeform: Shape 59"/>
              <p:cNvSpPr/>
              <p:nvPr/>
            </p:nvSpPr>
            <p:spPr>
              <a:xfrm rot="21426000">
                <a:off x="8426160" y="2515680"/>
                <a:ext cx="485280" cy="257400"/>
              </a:xfrm>
              <a:custGeom>
                <a:avLst/>
                <a:gdLst/>
                <a:ahLst/>
                <a:rect l="l" t="t" r="r" b="b"/>
                <a:pathLst>
                  <a:path w="467918" h="223002">
                    <a:moveTo>
                      <a:pt x="466135" y="223002"/>
                    </a:moveTo>
                    <a:cubicBezTo>
                      <a:pt x="470104" y="133308"/>
                      <a:pt x="474073" y="43614"/>
                      <a:pt x="399460" y="13452"/>
                    </a:cubicBezTo>
                    <a:cubicBezTo>
                      <a:pt x="324847" y="-16711"/>
                      <a:pt x="69260" y="8690"/>
                      <a:pt x="18460" y="42027"/>
                    </a:cubicBezTo>
                    <a:cubicBezTo>
                      <a:pt x="-32340" y="75364"/>
                      <a:pt x="31160" y="144420"/>
                      <a:pt x="94660" y="213477"/>
                    </a:cubicBezTo>
                  </a:path>
                </a:pathLst>
              </a:custGeom>
              <a:noFill/>
              <a:ln w="38100">
                <a:solidFill>
                  <a:srgbClr val="0e2841">
                    <a:lumMod val="75000"/>
                    <a:lumOff val="25000"/>
                  </a:srgbClr>
                </a:solidFill>
                <a:round/>
                <a:tailEnd len="med" type="triangle" w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313" name="Freeform: Shape 60"/>
              <p:cNvSpPr/>
              <p:nvPr/>
            </p:nvSpPr>
            <p:spPr>
              <a:xfrm rot="13969800">
                <a:off x="6823440" y="5248800"/>
                <a:ext cx="443880" cy="281520"/>
              </a:xfrm>
              <a:custGeom>
                <a:avLst/>
                <a:gdLst/>
                <a:ahLst/>
                <a:rect l="l" t="t" r="r" b="b"/>
                <a:pathLst>
                  <a:path w="467918" h="223002">
                    <a:moveTo>
                      <a:pt x="466135" y="223002"/>
                    </a:moveTo>
                    <a:cubicBezTo>
                      <a:pt x="470104" y="133308"/>
                      <a:pt x="474073" y="43614"/>
                      <a:pt x="399460" y="13452"/>
                    </a:cubicBezTo>
                    <a:cubicBezTo>
                      <a:pt x="324847" y="-16711"/>
                      <a:pt x="69260" y="8690"/>
                      <a:pt x="18460" y="42027"/>
                    </a:cubicBezTo>
                    <a:cubicBezTo>
                      <a:pt x="-32340" y="75364"/>
                      <a:pt x="31160" y="144420"/>
                      <a:pt x="94660" y="213477"/>
                    </a:cubicBezTo>
                  </a:path>
                </a:pathLst>
              </a:custGeom>
              <a:noFill/>
              <a:ln w="38100">
                <a:solidFill>
                  <a:srgbClr val="c38820"/>
                </a:solidFill>
                <a:round/>
                <a:tailEnd len="med" type="triangle" w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314" name="Freeform: Shape 61"/>
              <p:cNvSpPr/>
              <p:nvPr/>
            </p:nvSpPr>
            <p:spPr>
              <a:xfrm rot="8612400">
                <a:off x="10143720" y="5324040"/>
                <a:ext cx="485280" cy="257400"/>
              </a:xfrm>
              <a:custGeom>
                <a:avLst/>
                <a:gdLst/>
                <a:ahLst/>
                <a:rect l="l" t="t" r="r" b="b"/>
                <a:pathLst>
                  <a:path w="467918" h="223002">
                    <a:moveTo>
                      <a:pt x="466135" y="223002"/>
                    </a:moveTo>
                    <a:cubicBezTo>
                      <a:pt x="470104" y="133308"/>
                      <a:pt x="474073" y="43614"/>
                      <a:pt x="399460" y="13452"/>
                    </a:cubicBezTo>
                    <a:cubicBezTo>
                      <a:pt x="324847" y="-16711"/>
                      <a:pt x="69260" y="8690"/>
                      <a:pt x="18460" y="42027"/>
                    </a:cubicBezTo>
                    <a:cubicBezTo>
                      <a:pt x="-32340" y="75364"/>
                      <a:pt x="31160" y="144420"/>
                      <a:pt x="94660" y="213477"/>
                    </a:cubicBezTo>
                  </a:path>
                </a:pathLst>
              </a:custGeom>
              <a:noFill/>
              <a:ln w="38100">
                <a:solidFill>
                  <a:srgbClr val="158b69"/>
                </a:solidFill>
                <a:round/>
                <a:tailEnd len="med" type="triangle" w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315" name="TextBox 62"/>
              <p:cNvSpPr/>
              <p:nvPr/>
            </p:nvSpPr>
            <p:spPr>
              <a:xfrm>
                <a:off x="8383320" y="2204280"/>
                <a:ext cx="51948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lang="en-US" sz="1800" spc="-1" strike="noStrike">
                    <a:solidFill>
                      <a:srgbClr val="000000"/>
                    </a:solidFill>
                    <a:latin typeface="Aptos"/>
                  </a:rPr>
                  <a:t>-.2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16" name="TextBox 64"/>
              <p:cNvSpPr/>
              <p:nvPr/>
            </p:nvSpPr>
            <p:spPr>
              <a:xfrm>
                <a:off x="8200440" y="4050000"/>
                <a:ext cx="54252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Aptos"/>
                  </a:rPr>
                  <a:t>.07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17" name="TextBox 65"/>
              <p:cNvSpPr/>
              <p:nvPr/>
            </p:nvSpPr>
            <p:spPr>
              <a:xfrm>
                <a:off x="8752320" y="4236480"/>
                <a:ext cx="58356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lang="en-US" sz="1800" spc="-1" strike="noStrike">
                    <a:solidFill>
                      <a:srgbClr val="000000"/>
                    </a:solidFill>
                    <a:latin typeface="Aptos"/>
                  </a:rPr>
                  <a:t>.09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18" name="TextBox 66"/>
              <p:cNvSpPr/>
              <p:nvPr/>
            </p:nvSpPr>
            <p:spPr>
              <a:xfrm>
                <a:off x="7451640" y="3772080"/>
                <a:ext cx="67788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lang="en-US" sz="1800" spc="-1" strike="noStrike">
                    <a:solidFill>
                      <a:srgbClr val="000000"/>
                    </a:solidFill>
                    <a:latin typeface="Aptos"/>
                  </a:rPr>
                  <a:t>-.23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19" name="TextBox 68"/>
              <p:cNvSpPr/>
              <p:nvPr/>
            </p:nvSpPr>
            <p:spPr>
              <a:xfrm>
                <a:off x="6572880" y="5544720"/>
                <a:ext cx="54252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Aptos"/>
                  </a:rPr>
                  <a:t>.05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20" name="TextBox 69"/>
              <p:cNvSpPr/>
              <p:nvPr/>
            </p:nvSpPr>
            <p:spPr>
              <a:xfrm>
                <a:off x="8577000" y="4732920"/>
                <a:ext cx="39744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Aptos"/>
                  </a:rPr>
                  <a:t>.1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21" name="TextBox 70"/>
              <p:cNvSpPr/>
              <p:nvPr/>
            </p:nvSpPr>
            <p:spPr>
              <a:xfrm>
                <a:off x="9522720" y="3855600"/>
                <a:ext cx="54252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Aptos"/>
                  </a:rPr>
                  <a:t>.01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22" name="TextBox 71"/>
              <p:cNvSpPr/>
              <p:nvPr/>
            </p:nvSpPr>
            <p:spPr>
              <a:xfrm>
                <a:off x="8503920" y="5236560"/>
                <a:ext cx="54252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Aptos"/>
                  </a:rPr>
                  <a:t>.06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323" name="TextBox 72"/>
              <p:cNvSpPr/>
              <p:nvPr/>
            </p:nvSpPr>
            <p:spPr>
              <a:xfrm>
                <a:off x="10393560" y="5513040"/>
                <a:ext cx="54252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Aptos"/>
                  </a:rPr>
                  <a:t>.07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324" name="TextBox 74"/>
            <p:cNvSpPr/>
            <p:nvPr/>
          </p:nvSpPr>
          <p:spPr>
            <a:xfrm>
              <a:off x="7045200" y="1730520"/>
              <a:ext cx="353412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n-US" sz="1800" spc="-1" strike="noStrike">
                  <a:solidFill>
                    <a:srgbClr val="000000"/>
                  </a:solidFill>
                  <a:latin typeface="Aptos Display"/>
                </a:rPr>
                <a:t>Low – High Transition Probabilities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325" name="Group 10"/>
          <p:cNvGrpSpPr/>
          <p:nvPr/>
        </p:nvGrpSpPr>
        <p:grpSpPr>
          <a:xfrm>
            <a:off x="863640" y="1356840"/>
            <a:ext cx="4199040" cy="4586400"/>
            <a:chOff x="863640" y="1356840"/>
            <a:chExt cx="4199040" cy="4586400"/>
          </a:xfrm>
        </p:grpSpPr>
        <p:pic>
          <p:nvPicPr>
            <p:cNvPr id="326" name="Content Placeholder 6" descr="A graph of a number of different types of data&#10;&#10;Description automatically generated with medium confidence"/>
            <p:cNvPicPr/>
            <p:nvPr/>
          </p:nvPicPr>
          <p:blipFill>
            <a:blip r:embed="rId1"/>
            <a:srcRect l="0" t="0" r="72673" b="0"/>
            <a:stretch/>
          </p:blipFill>
          <p:spPr>
            <a:xfrm>
              <a:off x="863640" y="1356840"/>
              <a:ext cx="3955320" cy="4586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27" name="Rectangle 12"/>
            <p:cNvSpPr/>
            <p:nvPr/>
          </p:nvSpPr>
          <p:spPr>
            <a:xfrm>
              <a:off x="4950360" y="1593360"/>
              <a:ext cx="112320" cy="5569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28" name="TextBox 13"/>
          <p:cNvSpPr/>
          <p:nvPr/>
        </p:nvSpPr>
        <p:spPr>
          <a:xfrm>
            <a:off x="1738800" y="5589720"/>
            <a:ext cx="2713320" cy="90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1340" spc="-1" strike="noStrike" u="sng">
                <a:solidFill>
                  <a:srgbClr val="0d0d0d"/>
                </a:solidFill>
                <a:uFillTx/>
                <a:latin typeface="Aptos Display"/>
              </a:rPr>
              <a:t>BUT</a:t>
            </a:r>
            <a:r>
              <a:rPr b="0" lang="en-US" sz="1340" spc="-1" strike="noStrike">
                <a:solidFill>
                  <a:srgbClr val="0d0d0d"/>
                </a:solidFill>
                <a:latin typeface="Aptos Display"/>
              </a:rPr>
              <a:t> MB was more frequent in first half of post-exercise vs. second half </a:t>
            </a:r>
            <a:r>
              <a:rPr b="0" lang="en-US" sz="1340" spc="-1" strike="noStrike">
                <a:solidFill>
                  <a:srgbClr val="0d0d0d"/>
                </a:solidFill>
                <a:latin typeface="Aptos Display"/>
                <a:ea typeface="MS Mincho"/>
              </a:rPr>
              <a:t>(divergence = 4.08, p = 3.2e-02) </a:t>
            </a:r>
            <a:endParaRPr b="0" lang="en-US" sz="1340" spc="-1" strike="noStrike">
              <a:latin typeface="Arial"/>
            </a:endParaRPr>
          </a:p>
        </p:txBody>
      </p:sp>
      <p:sp>
        <p:nvSpPr>
          <p:cNvPr id="329" name="Oval 14"/>
          <p:cNvSpPr/>
          <p:nvPr/>
        </p:nvSpPr>
        <p:spPr>
          <a:xfrm>
            <a:off x="8775360" y="4155480"/>
            <a:ext cx="545040" cy="551160"/>
          </a:xfrm>
          <a:prstGeom prst="ellipse">
            <a:avLst/>
          </a:prstGeom>
          <a:solidFill>
            <a:srgbClr val="ffef36">
              <a:alpha val="5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0" name="Oval 15"/>
          <p:cNvSpPr/>
          <p:nvPr/>
        </p:nvSpPr>
        <p:spPr>
          <a:xfrm>
            <a:off x="7484400" y="3652920"/>
            <a:ext cx="545040" cy="551160"/>
          </a:xfrm>
          <a:prstGeom prst="ellipse">
            <a:avLst/>
          </a:prstGeom>
          <a:solidFill>
            <a:srgbClr val="ffef36">
              <a:alpha val="5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1" name="Oval 16"/>
          <p:cNvSpPr/>
          <p:nvPr/>
        </p:nvSpPr>
        <p:spPr>
          <a:xfrm>
            <a:off x="8440920" y="2204280"/>
            <a:ext cx="452880" cy="384120"/>
          </a:xfrm>
          <a:prstGeom prst="ellipse">
            <a:avLst/>
          </a:prstGeom>
          <a:solidFill>
            <a:srgbClr val="ffef36">
              <a:alpha val="5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2" name="Title 1"/>
          <p:cNvSpPr/>
          <p:nvPr/>
        </p:nvSpPr>
        <p:spPr>
          <a:xfrm>
            <a:off x="1080000" y="360000"/>
            <a:ext cx="104396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Altered arousal increases MB reports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33" name="TextBox 4"/>
          <p:cNvSpPr/>
          <p:nvPr/>
        </p:nvSpPr>
        <p:spPr>
          <a:xfrm>
            <a:off x="504000" y="6300000"/>
            <a:ext cx="959004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Boulakis, Simos, Zoi, Mortaheb, Schmidt, Raimondo, Demertzi.(2024). 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Variations of autonomic arousal mediate the reportability of mind-blanking occurrences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. biorxiv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(Registered Report Stage 2)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9F6399C-CD21-4FC6-98C2-ED6FA3081658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4" dur="indefinite" restart="never" nodeType="tmRoot">
          <p:childTnLst>
            <p:seq>
              <p:cTn id="75" dur="indefinite" nodeType="mainSeq"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Content Placeholder 8" descr="A diagram of different types of metal structures&#10;&#10;Description automatically generated"/>
          <p:cNvPicPr/>
          <p:nvPr/>
        </p:nvPicPr>
        <p:blipFill>
          <a:blip r:embed="rId1"/>
          <a:srcRect l="0" t="50972" r="0" b="0"/>
          <a:stretch/>
        </p:blipFill>
        <p:spPr>
          <a:xfrm>
            <a:off x="2655720" y="4153320"/>
            <a:ext cx="7121520" cy="2704320"/>
          </a:xfrm>
          <a:prstGeom prst="rect">
            <a:avLst/>
          </a:prstGeom>
          <a:ln w="0">
            <a:noFill/>
          </a:ln>
        </p:spPr>
      </p:pic>
      <p:pic>
        <p:nvPicPr>
          <p:cNvPr id="335" name="Content Placeholder 8" descr="A diagram of different types of metal structures&#10;&#10;Description automatically generated"/>
          <p:cNvPicPr/>
          <p:nvPr/>
        </p:nvPicPr>
        <p:blipFill>
          <a:blip r:embed="rId2"/>
          <a:srcRect l="0" t="0" r="0" b="49874"/>
          <a:stretch/>
        </p:blipFill>
        <p:spPr>
          <a:xfrm>
            <a:off x="2547360" y="1227240"/>
            <a:ext cx="7338600" cy="2849400"/>
          </a:xfrm>
          <a:prstGeom prst="rect">
            <a:avLst/>
          </a:prstGeom>
          <a:ln w="0">
            <a:noFill/>
          </a:ln>
        </p:spPr>
      </p:pic>
      <p:sp>
        <p:nvSpPr>
          <p:cNvPr id="336" name="TextBox 7"/>
          <p:cNvSpPr/>
          <p:nvPr/>
        </p:nvSpPr>
        <p:spPr>
          <a:xfrm>
            <a:off x="315000" y="1712160"/>
            <a:ext cx="22320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ptos"/>
              </a:rPr>
              <a:t>Responses are the slowest after sleep deprivation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7" name="TextBox 10"/>
          <p:cNvSpPr/>
          <p:nvPr/>
        </p:nvSpPr>
        <p:spPr>
          <a:xfrm>
            <a:off x="10099080" y="1712160"/>
            <a:ext cx="20923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ptos"/>
              </a:rPr>
              <a:t>Responses are slowest for MB reports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8" name="TextBox 12"/>
          <p:cNvSpPr/>
          <p:nvPr/>
        </p:nvSpPr>
        <p:spPr>
          <a:xfrm>
            <a:off x="4207680" y="3985200"/>
            <a:ext cx="4402800" cy="333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000000"/>
                </a:solidFill>
                <a:latin typeface="Aptos"/>
              </a:rPr>
              <a:t>MB the slowest after exercise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39" name="Title 1"/>
          <p:cNvSpPr/>
          <p:nvPr/>
        </p:nvSpPr>
        <p:spPr>
          <a:xfrm>
            <a:off x="1080000" y="360000"/>
            <a:ext cx="104396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MB reaction times are mediated by arousal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2B7B056-DE5B-4BC9-8E93-9BFF060F2F4A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2" dur="indefinite" restart="never" nodeType="tmRoot">
          <p:childTnLst>
            <p:seq>
              <p:cTn id="103" dur="indefinite" nodeType="mainSeq">
                <p:childTnLst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8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Content Placeholder 38" descr="A screenshot of a computer screen&#10;&#10;Description automatically generated"/>
          <p:cNvPicPr/>
          <p:nvPr/>
        </p:nvPicPr>
        <p:blipFill>
          <a:blip r:embed="rId1"/>
          <a:stretch/>
        </p:blipFill>
        <p:spPr>
          <a:xfrm>
            <a:off x="3322080" y="1401840"/>
            <a:ext cx="5547240" cy="4054320"/>
          </a:xfrm>
          <a:prstGeom prst="rect">
            <a:avLst/>
          </a:prstGeom>
          <a:ln w="0">
            <a:noFill/>
          </a:ln>
        </p:spPr>
      </p:pic>
      <p:sp>
        <p:nvSpPr>
          <p:cNvPr id="341" name="TextBox 42"/>
          <p:cNvSpPr/>
          <p:nvPr/>
        </p:nvSpPr>
        <p:spPr>
          <a:xfrm>
            <a:off x="2844720" y="5550840"/>
            <a:ext cx="7391160" cy="106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Train in all samples -&gt; </a:t>
            </a:r>
            <a:r>
              <a:rPr b="1" lang="en-US" sz="16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Validate</a:t>
            </a:r>
            <a:r>
              <a:rPr b="0" lang="en-US" sz="16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 that MB has unique physiological correlates</a:t>
            </a:r>
            <a:endParaRPr b="0" lang="en-US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Leave one subject out -&gt; </a:t>
            </a:r>
            <a:r>
              <a:rPr b="1" lang="en-US" sz="16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Generalize</a:t>
            </a:r>
            <a:r>
              <a:rPr b="0" lang="en-US" sz="1600" spc="-1" strike="noStrike">
                <a:solidFill>
                  <a:srgbClr val="000000"/>
                </a:solidFill>
                <a:latin typeface="Aptos Display"/>
                <a:ea typeface="Calibri Light"/>
              </a:rPr>
              <a:t> relationships to unknown population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342" name="Title 1"/>
          <p:cNvSpPr/>
          <p:nvPr/>
        </p:nvSpPr>
        <p:spPr>
          <a:xfrm>
            <a:off x="1080000" y="360000"/>
            <a:ext cx="104396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36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Machine Learning Protocol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43" name="TextBox 8"/>
          <p:cNvSpPr/>
          <p:nvPr/>
        </p:nvSpPr>
        <p:spPr>
          <a:xfrm>
            <a:off x="504000" y="6300000"/>
            <a:ext cx="959004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Boulakis, Simos, Zoi, Mortaheb, Schmidt, Raimondo, Demertzi.(2024). 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Variations of autonomic arousal mediate the reportability of mind-blanking occurrences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. biorxiv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(Registered Report Stage 2)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47E7B86-6873-465E-A908-F28D2A3C85BF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icture 6" descr="A diagram of a number of different colored bars&#10;&#10;Description automatically generated with medium confidence"/>
          <p:cNvPicPr/>
          <p:nvPr/>
        </p:nvPicPr>
        <p:blipFill>
          <a:blip r:embed="rId1"/>
          <a:srcRect l="0" t="0" r="55680" b="0"/>
          <a:stretch/>
        </p:blipFill>
        <p:spPr>
          <a:xfrm>
            <a:off x="471600" y="1801440"/>
            <a:ext cx="5033520" cy="41227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4" descr="A diagram of a number of different colored bars&#10;&#10;Description automatically generated with medium confidence"/>
          <p:cNvPicPr/>
          <p:nvPr/>
        </p:nvPicPr>
        <p:blipFill>
          <a:blip r:embed="rId2"/>
          <a:srcRect l="44795" t="0" r="0" b="0"/>
          <a:stretch/>
        </p:blipFill>
        <p:spPr>
          <a:xfrm>
            <a:off x="5567040" y="1690560"/>
            <a:ext cx="6270120" cy="4122720"/>
          </a:xfrm>
          <a:prstGeom prst="rect">
            <a:avLst/>
          </a:prstGeom>
          <a:ln w="0">
            <a:noFill/>
          </a:ln>
        </p:spPr>
      </p:pic>
      <p:sp>
        <p:nvSpPr>
          <p:cNvPr id="346" name="Title 1"/>
          <p:cNvSpPr/>
          <p:nvPr/>
        </p:nvSpPr>
        <p:spPr>
          <a:xfrm>
            <a:off x="1080000" y="360000"/>
            <a:ext cx="10439640" cy="122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  <a:buNone/>
            </a:pPr>
            <a:r>
              <a:rPr b="0" lang="en-US" sz="3600" spc="-1" strike="noStrike">
                <a:solidFill>
                  <a:srgbClr val="5fa4b0"/>
                </a:solidFill>
                <a:latin typeface="Aptos Display"/>
                <a:ea typeface="Calibri Light"/>
              </a:rPr>
              <a:t>MB has a unique brain-body profile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47" name="TextBox 9"/>
          <p:cNvSpPr/>
          <p:nvPr/>
        </p:nvSpPr>
        <p:spPr>
          <a:xfrm>
            <a:off x="504000" y="6300000"/>
            <a:ext cx="959004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Boulakis, Simos, Zoi, Mortaheb, Schmidt, Raimondo, Demertzi.(2024). 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Variations of autonomic arousal mediate the reportability of mind-blanking occurrences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. biorxiv</a:t>
            </a:r>
            <a:r>
              <a:rPr b="1" i="1" lang="en-US" sz="1400" spc="-1" strike="noStrike">
                <a:solidFill>
                  <a:srgbClr val="000000"/>
                </a:solidFill>
                <a:latin typeface="Aptos Display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Aptos Display"/>
              </a:rPr>
              <a:t>(Registered Report Stage 2)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35B83AB-9B60-4C55-954A-510D20F915B9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9" dur="indefinite" restart="never" nodeType="tmRoot">
          <p:childTnLst>
            <p:seq>
              <p:cTn id="130" dur="indefinite" nodeType="mainSeq">
                <p:childTnLst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LibreOffice/7.3.7.2$Linux_X86_64 LibreOffice_project/30$Build-2</Application>
  <AppVersion>15.0000</AppVersion>
  <Words>741</Words>
  <Paragraphs>127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2024-05-10T09:39:35Z</dcterms:created>
  <dc:creator>Boulakis Paradeisios</dc:creator>
  <dc:description/>
  <dc:language>en-US</dc:language>
  <cp:lastModifiedBy/>
  <dcterms:modified xsi:type="dcterms:W3CDTF">2024-07-14T23:45:48Z</dcterms:modified>
  <cp:revision>20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Widescreen</vt:lpwstr>
  </property>
  <property fmtid="{D5CDD505-2E9C-101B-9397-08002B2CF9AE}" pid="4" name="Slides">
    <vt:i4>15</vt:i4>
  </property>
</Properties>
</file>