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  <p:sldId id="264" r:id="rId13"/>
    <p:sldId id="266" r:id="rId14"/>
    <p:sldId id="269" r:id="rId15"/>
    <p:sldId id="271" r:id="rId16"/>
    <p:sldId id="267" r:id="rId17"/>
    <p:sldId id="265" r:id="rId18"/>
    <p:sldId id="270" r:id="rId19"/>
  </p:sldIdLst>
  <p:sldSz cx="12192000" cy="6858000"/>
  <p:notesSz cx="6858000" cy="9144000"/>
  <p:defaultTextStyle>
    <a:defPPr>
      <a:defRPr lang="en-001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FC3B7E-2BC6-592A-8FEA-B1CACF15D5D6}" name="Athina Demertzi" initials="AD" userId="Athina Demertz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4B0"/>
    <a:srgbClr val="78206E"/>
    <a:srgbClr val="158B69"/>
    <a:srgbClr val="C38820"/>
    <a:srgbClr val="FF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4"/>
    <p:restoredTop sz="75449"/>
  </p:normalViewPr>
  <p:slideViewPr>
    <p:cSldViewPr snapToGrid="0">
      <p:cViewPr varScale="1">
        <p:scale>
          <a:sx n="86" d="100"/>
          <a:sy n="86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D87B2-2B0C-44C6-9A07-05CD58DA04FD}" type="datetimeFigureOut">
              <a:rPr lang="en-001" smtClean="0"/>
              <a:t>05/29/2024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DC284-4DA9-4EB6-8912-394704CC811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846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5465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4955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2164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23110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Main Effects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are the </a:t>
            </a:r>
            <a:r>
              <a:rPr lang="en-US" i="1" u="sng" dirty="0"/>
              <a:t>slowest after sleep deprivation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are </a:t>
            </a:r>
            <a:r>
              <a:rPr lang="en-US" i="1" u="sng" dirty="0"/>
              <a:t>slowest in MB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Interaction Effects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MB is slowest in exercise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followed by sleep deprivation and baseline.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/>
              <a:t>MW is slowest in sleep deprivation</a:t>
            </a:r>
            <a:r>
              <a:rPr lang="en-US" i="1" dirty="0"/>
              <a:t>.</a:t>
            </a:r>
            <a:endParaRPr lang="en-BE" i="1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7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9193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10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6719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11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72091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">
            <a:extLst>
              <a:ext uri="{FF2B5EF4-FFF2-40B4-BE49-F238E27FC236}">
                <a16:creationId xmlns:a16="http://schemas.microsoft.com/office/drawing/2014/main" id="{55196247-FF0E-2F0B-81D1-52D71188152A}"/>
              </a:ext>
            </a:extLst>
          </p:cNvPr>
          <p:cNvGrpSpPr/>
          <p:nvPr userDrawn="1"/>
        </p:nvGrpSpPr>
        <p:grpSpPr>
          <a:xfrm>
            <a:off x="0" y="0"/>
            <a:ext cx="9465480" cy="6857640"/>
            <a:chOff x="0" y="0"/>
            <a:chExt cx="9465480" cy="6857640"/>
          </a:xfrm>
        </p:grpSpPr>
        <p:sp>
          <p:nvSpPr>
            <p:cNvPr id="8" name="Triangle rectangle 13">
              <a:extLst>
                <a:ext uri="{FF2B5EF4-FFF2-40B4-BE49-F238E27FC236}">
                  <a16:creationId xmlns:a16="http://schemas.microsoft.com/office/drawing/2014/main" id="{61EC1B1B-4F88-DA5C-F103-9EAACD8E3162}"/>
                </a:ext>
              </a:extLst>
            </p:cNvPr>
            <p:cNvSpPr/>
            <p:nvPr/>
          </p:nvSpPr>
          <p:spPr>
            <a:xfrm flipV="1">
              <a:off x="0" y="0"/>
              <a:ext cx="6342840" cy="319392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Triangle rectangle 12">
              <a:extLst>
                <a:ext uri="{FF2B5EF4-FFF2-40B4-BE49-F238E27FC236}">
                  <a16:creationId xmlns:a16="http://schemas.microsoft.com/office/drawing/2014/main" id="{14BB6681-CCFF-7288-60E6-0F2FC1F6C7DF}"/>
                </a:ext>
              </a:extLst>
            </p:cNvPr>
            <p:cNvSpPr/>
            <p:nvPr/>
          </p:nvSpPr>
          <p:spPr>
            <a:xfrm>
              <a:off x="0" y="2091240"/>
              <a:ext cx="9465480" cy="4766400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pic>
        <p:nvPicPr>
          <p:cNvPr id="10" name="Image 11" descr="GIGA_NEW.png">
            <a:extLst>
              <a:ext uri="{FF2B5EF4-FFF2-40B4-BE49-F238E27FC236}">
                <a16:creationId xmlns:a16="http://schemas.microsoft.com/office/drawing/2014/main" id="{3915DCB6-3510-C6DA-E00C-5ADF3468483E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044544" y="154511"/>
            <a:ext cx="2007317" cy="649053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56F2A4D9-7F20-7C3D-AF7A-C300B9ADB8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82" y="5066601"/>
            <a:ext cx="1845080" cy="1800579"/>
          </a:xfrm>
          <a:prstGeom prst="rect">
            <a:avLst/>
          </a:prstGeom>
        </p:spPr>
      </p:pic>
      <p:sp>
        <p:nvSpPr>
          <p:cNvPr id="13" name="PlaceHolder 4">
            <a:extLst>
              <a:ext uri="{FF2B5EF4-FFF2-40B4-BE49-F238E27FC236}">
                <a16:creationId xmlns:a16="http://schemas.microsoft.com/office/drawing/2014/main" id="{AA692E16-0B93-E0DA-E93C-85C50C37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17" y="2673000"/>
            <a:ext cx="4709045" cy="75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1" dirty="0">
                <a:solidFill>
                  <a:srgbClr val="5FA4B0"/>
                </a:solidFill>
                <a:latin typeface="Calibri Light"/>
              </a:rPr>
              <a:t>Cliquez et modifiez le titre</a:t>
            </a:r>
            <a:endParaRPr lang="en-B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AEBB678A-7868-2F66-2DBE-74E3FC1A37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4545" y="5062942"/>
            <a:ext cx="3805070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>
            <a:extLst>
              <a:ext uri="{FF2B5EF4-FFF2-40B4-BE49-F238E27FC236}">
                <a16:creationId xmlns:a16="http://schemas.microsoft.com/office/drawing/2014/main" id="{E8F06EF9-3607-DC37-F359-C9FF32E523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88317" y="3480071"/>
            <a:ext cx="4709045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36C4-E12C-3A9F-8E04-015EE7D5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A8F06-C62B-A469-6FD3-0C408CCA4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93BF-4E75-C8E5-1A85-4985CC6F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E2DB-77AF-4D67-9A4A-3EC33030F99A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722D-303C-A9B5-54FA-E83548F4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93ECA-46D3-F24C-669E-803D16FA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5972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3C582-1A32-E25D-6961-57338AA47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74C7D-61CF-476D-7875-2B0B2B3D7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9A0-1B8E-143A-A5BC-584E9C89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AFED-500F-4295-9D69-9F2A862FD2D7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937C9-8635-BD15-4A8E-D90B4C09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411EC-892E-B3AA-55D6-D10A954D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3546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">
            <a:extLst>
              <a:ext uri="{FF2B5EF4-FFF2-40B4-BE49-F238E27FC236}">
                <a16:creationId xmlns:a16="http://schemas.microsoft.com/office/drawing/2014/main" id="{55196247-FF0E-2F0B-81D1-52D71188152A}"/>
              </a:ext>
            </a:extLst>
          </p:cNvPr>
          <p:cNvGrpSpPr/>
          <p:nvPr userDrawn="1"/>
        </p:nvGrpSpPr>
        <p:grpSpPr>
          <a:xfrm>
            <a:off x="0" y="0"/>
            <a:ext cx="9465480" cy="6857640"/>
            <a:chOff x="0" y="0"/>
            <a:chExt cx="9465480" cy="6857640"/>
          </a:xfrm>
        </p:grpSpPr>
        <p:sp>
          <p:nvSpPr>
            <p:cNvPr id="8" name="Triangle rectangle 13">
              <a:extLst>
                <a:ext uri="{FF2B5EF4-FFF2-40B4-BE49-F238E27FC236}">
                  <a16:creationId xmlns:a16="http://schemas.microsoft.com/office/drawing/2014/main" id="{61EC1B1B-4F88-DA5C-F103-9EAACD8E3162}"/>
                </a:ext>
              </a:extLst>
            </p:cNvPr>
            <p:cNvSpPr/>
            <p:nvPr/>
          </p:nvSpPr>
          <p:spPr>
            <a:xfrm flipV="1">
              <a:off x="0" y="0"/>
              <a:ext cx="6342840" cy="319392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Triangle rectangle 12">
              <a:extLst>
                <a:ext uri="{FF2B5EF4-FFF2-40B4-BE49-F238E27FC236}">
                  <a16:creationId xmlns:a16="http://schemas.microsoft.com/office/drawing/2014/main" id="{14BB6681-CCFF-7288-60E6-0F2FC1F6C7DF}"/>
                </a:ext>
              </a:extLst>
            </p:cNvPr>
            <p:cNvSpPr/>
            <p:nvPr/>
          </p:nvSpPr>
          <p:spPr>
            <a:xfrm>
              <a:off x="0" y="2091240"/>
              <a:ext cx="9465480" cy="4766400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pic>
        <p:nvPicPr>
          <p:cNvPr id="10" name="Image 11" descr="GIGA_NEW.png">
            <a:extLst>
              <a:ext uri="{FF2B5EF4-FFF2-40B4-BE49-F238E27FC236}">
                <a16:creationId xmlns:a16="http://schemas.microsoft.com/office/drawing/2014/main" id="{3915DCB6-3510-C6DA-E00C-5ADF3468483E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044544" y="154511"/>
            <a:ext cx="2007317" cy="649053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56F2A4D9-7F20-7C3D-AF7A-C300B9ADB8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82" y="5066601"/>
            <a:ext cx="1845080" cy="1800579"/>
          </a:xfrm>
          <a:prstGeom prst="rect">
            <a:avLst/>
          </a:prstGeom>
        </p:spPr>
      </p:pic>
      <p:sp>
        <p:nvSpPr>
          <p:cNvPr id="13" name="PlaceHolder 4">
            <a:extLst>
              <a:ext uri="{FF2B5EF4-FFF2-40B4-BE49-F238E27FC236}">
                <a16:creationId xmlns:a16="http://schemas.microsoft.com/office/drawing/2014/main" id="{AA692E16-0B93-E0DA-E93C-85C50C37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17" y="2673000"/>
            <a:ext cx="4709045" cy="75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1" dirty="0">
                <a:solidFill>
                  <a:srgbClr val="5FA4B0"/>
                </a:solidFill>
                <a:latin typeface="Calibri Light"/>
              </a:rPr>
              <a:t>Cliquez et modifiez le titre</a:t>
            </a:r>
            <a:endParaRPr lang="en-B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AEBB678A-7868-2F66-2DBE-74E3FC1A37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4545" y="5062942"/>
            <a:ext cx="3805070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>
            <a:extLst>
              <a:ext uri="{FF2B5EF4-FFF2-40B4-BE49-F238E27FC236}">
                <a16:creationId xmlns:a16="http://schemas.microsoft.com/office/drawing/2014/main" id="{E8F06EF9-3607-DC37-F359-C9FF32E523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88317" y="3480071"/>
            <a:ext cx="4709045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01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EEB3-F57C-3F47-BEBC-737B2D64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5044-8FDF-278D-40C0-655F6B77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1410-8669-1AC4-0555-84CD151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2256160-1635-4560-BAF2-19182E1EEDB4}" type="datetime8">
              <a:rPr lang="en-001" smtClean="0"/>
              <a:t>05/29/2024 15:20</a:t>
            </a:fld>
            <a:endParaRPr lang="en-0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FBE5-154B-045F-348A-23563C6D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ESCAN</a:t>
            </a:r>
            <a:endParaRPr lang="en-00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5FF1-AF31-35DB-3AE3-238C4E1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72C27F4-B960-AB78-1EED-2BCF72E96401}"/>
              </a:ext>
            </a:extLst>
          </p:cNvPr>
          <p:cNvSpPr/>
          <p:nvPr userDrawn="1"/>
        </p:nvSpPr>
        <p:spPr>
          <a:xfrm>
            <a:off x="4667596" y="0"/>
            <a:ext cx="3322080" cy="32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Introduction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</a:t>
            </a:r>
            <a:r>
              <a:rPr lang="en-US" sz="1100" b="0" strike="noStrike" spc="-1" dirty="0">
                <a:solidFill>
                  <a:schemeClr val="tx1"/>
                </a:solidFill>
                <a:latin typeface="Calibri"/>
              </a:rPr>
              <a:t>Methods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Results | Discussion </a:t>
            </a:r>
            <a:endParaRPr lang="en-US" sz="1100" b="0" strike="noStrike" spc="-1" dirty="0">
              <a:latin typeface="Arial"/>
            </a:endParaRPr>
          </a:p>
        </p:txBody>
      </p:sp>
      <p:pic>
        <p:nvPicPr>
          <p:cNvPr id="8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E7DC60B-7466-1A2E-B41C-B89627E3680E}"/>
              </a:ext>
            </a:extLst>
          </p:cNvPr>
          <p:cNvPicPr/>
          <p:nvPr userDrawn="1"/>
        </p:nvPicPr>
        <p:blipFill rotWithShape="1">
          <a:blip r:embed="rId2"/>
          <a:srcRect r="74593"/>
          <a:stretch/>
        </p:blipFill>
        <p:spPr>
          <a:xfrm>
            <a:off x="70090" y="6667"/>
            <a:ext cx="768110" cy="917955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74FD3794-31E9-0C9E-37FF-61C042E91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18272" r="25658" b="33467"/>
          <a:stretch/>
        </p:blipFill>
        <p:spPr>
          <a:xfrm>
            <a:off x="11290854" y="6667"/>
            <a:ext cx="831056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68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0493-273B-4B31-A650-2BF7F324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DBB1B-3294-019B-414E-02E17F6E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BF72-6D15-9A66-74EF-DB9003C4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34E0-F1BD-4470-BB8C-C60FDF95E029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68D97-0263-7DAE-7F51-CEF83FFC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1BE9-7F19-067E-AFFA-DCF04BF5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8647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8B0A-232C-7E18-3054-12DEB79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CC55-9945-54A6-DC76-1B81782A7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07250-E993-ECD5-F755-B5BFA896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56116-5744-A602-3A91-AF3195F6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6CC1-1E01-4B09-BDE5-A21177FBFEDA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5669C-4718-6FFB-16AF-38821E98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E1D3-EFA6-D01A-E69A-3C695B14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967557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6C65-C591-231F-A28B-C1C8EE44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9CA7B-F489-8009-BECC-77B24517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15B46-DB19-2A2E-37EC-F3DE413D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C710E-A2DD-6C72-13E4-A6C054DFE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D9AA1-BFF7-9660-17D6-E7603B23E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0515B-A580-FE81-D973-836F6572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C81-F995-4AF0-B46B-BAB55AFED520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1B350-845A-030D-0806-ED35884B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77895-9FD5-95C2-F353-CF371F48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23335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AC23-6784-29CE-5AA3-52397C42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F74F8-B658-D526-6403-29FA3CE1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CC22-D8A0-4581-B596-990CED6480D4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ECEF9-E722-2AC5-11BF-BA052873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CA92A-843C-3120-E21A-EC76749D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85212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9F63A-B366-6F40-5E06-DC88AF17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D225-6810-428C-976A-E2145150A5C9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B9CD-2649-0089-2392-15186B3F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5775-234F-E50B-526C-8D0AB54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0767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5216-484B-4EFC-F7ED-6782CEC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399F-8B91-4BB5-E884-CD461307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FE97-DC6E-0F25-4F6A-8BD20D474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BD3E7-84BB-2AD6-3593-6D21BBFD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0534-88F0-49CE-B54A-8829F4421272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9E31-CC1B-4EF9-3601-30EBDAD2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E912-4968-D76F-8240-B512CAFA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6986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EEB3-F57C-3F47-BEBC-737B2D64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5044-8FDF-278D-40C0-655F6B77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1410-8669-1AC4-0555-84CD151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DDF244E-6CB9-4575-A42F-ABD2352D4339}" type="datetime8">
              <a:rPr lang="en-001" smtClean="0"/>
              <a:t>05/29/2024 15:20</a:t>
            </a:fld>
            <a:endParaRPr lang="en-0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FBE5-154B-045F-348A-23563C6D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ESCAN</a:t>
            </a:r>
            <a:endParaRPr lang="en-00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5FF1-AF31-35DB-3AE3-238C4E1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72C27F4-B960-AB78-1EED-2BCF72E96401}"/>
              </a:ext>
            </a:extLst>
          </p:cNvPr>
          <p:cNvSpPr/>
          <p:nvPr userDrawn="1"/>
        </p:nvSpPr>
        <p:spPr>
          <a:xfrm>
            <a:off x="4667596" y="0"/>
            <a:ext cx="3322080" cy="32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chemeClr val="tx1"/>
                </a:solidFill>
                <a:latin typeface="Calibri"/>
              </a:rPr>
              <a:t>Introduction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Methods | Results | Discussion </a:t>
            </a:r>
            <a:endParaRPr lang="en-US" sz="1100" b="0" strike="noStrike" spc="-1" dirty="0">
              <a:latin typeface="Arial"/>
            </a:endParaRPr>
          </a:p>
        </p:txBody>
      </p:sp>
      <p:pic>
        <p:nvPicPr>
          <p:cNvPr id="8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E7DC60B-7466-1A2E-B41C-B89627E3680E}"/>
              </a:ext>
            </a:extLst>
          </p:cNvPr>
          <p:cNvPicPr/>
          <p:nvPr userDrawn="1"/>
        </p:nvPicPr>
        <p:blipFill rotWithShape="1">
          <a:blip r:embed="rId2"/>
          <a:srcRect r="74593"/>
          <a:stretch/>
        </p:blipFill>
        <p:spPr>
          <a:xfrm>
            <a:off x="70090" y="6667"/>
            <a:ext cx="768110" cy="917955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74FD3794-31E9-0C9E-37FF-61C042E91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18272" r="25658" b="33467"/>
          <a:stretch/>
        </p:blipFill>
        <p:spPr>
          <a:xfrm>
            <a:off x="11290854" y="6667"/>
            <a:ext cx="831056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98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0DD2-DF5A-74DF-5579-159C1F6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DB157-846F-D65F-2235-523754466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2FFC0-419F-C052-D58E-3F8F9683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7BBEB-8F54-F0AA-61F6-8311863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CC9-3D98-4E36-8AE6-888C873D845B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1C57-A5E8-7E94-1051-ECADFF9B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CEFA-D3C5-1577-832A-E9891FEE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155478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36C4-E12C-3A9F-8E04-015EE7D5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A8F06-C62B-A469-6FD3-0C408CCA4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93BF-4E75-C8E5-1A85-4985CC6F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2101-0A19-42F6-AB11-32B990D97612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722D-303C-A9B5-54FA-E83548F4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93ECA-46D3-F24C-669E-803D16FA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73608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3C582-1A32-E25D-6961-57338AA47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74C7D-61CF-476D-7875-2B0B2B3D7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9A0-1B8E-143A-A5BC-584E9C89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0EF0-F4C0-4F1F-93BB-409F0E1EC1D3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937C9-8635-BD15-4A8E-D90B4C09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411EC-892E-B3AA-55D6-D10A954D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951666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">
            <a:extLst>
              <a:ext uri="{FF2B5EF4-FFF2-40B4-BE49-F238E27FC236}">
                <a16:creationId xmlns:a16="http://schemas.microsoft.com/office/drawing/2014/main" id="{55196247-FF0E-2F0B-81D1-52D71188152A}"/>
              </a:ext>
            </a:extLst>
          </p:cNvPr>
          <p:cNvGrpSpPr/>
          <p:nvPr userDrawn="1"/>
        </p:nvGrpSpPr>
        <p:grpSpPr>
          <a:xfrm>
            <a:off x="0" y="0"/>
            <a:ext cx="9465480" cy="6857640"/>
            <a:chOff x="0" y="0"/>
            <a:chExt cx="9465480" cy="6857640"/>
          </a:xfrm>
        </p:grpSpPr>
        <p:sp>
          <p:nvSpPr>
            <p:cNvPr id="8" name="Triangle rectangle 13">
              <a:extLst>
                <a:ext uri="{FF2B5EF4-FFF2-40B4-BE49-F238E27FC236}">
                  <a16:creationId xmlns:a16="http://schemas.microsoft.com/office/drawing/2014/main" id="{61EC1B1B-4F88-DA5C-F103-9EAACD8E3162}"/>
                </a:ext>
              </a:extLst>
            </p:cNvPr>
            <p:cNvSpPr/>
            <p:nvPr/>
          </p:nvSpPr>
          <p:spPr>
            <a:xfrm flipV="1">
              <a:off x="0" y="0"/>
              <a:ext cx="6342840" cy="319392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Triangle rectangle 12">
              <a:extLst>
                <a:ext uri="{FF2B5EF4-FFF2-40B4-BE49-F238E27FC236}">
                  <a16:creationId xmlns:a16="http://schemas.microsoft.com/office/drawing/2014/main" id="{14BB6681-CCFF-7288-60E6-0F2FC1F6C7DF}"/>
                </a:ext>
              </a:extLst>
            </p:cNvPr>
            <p:cNvSpPr/>
            <p:nvPr/>
          </p:nvSpPr>
          <p:spPr>
            <a:xfrm>
              <a:off x="0" y="2091240"/>
              <a:ext cx="9465480" cy="4766400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pic>
        <p:nvPicPr>
          <p:cNvPr id="10" name="Image 11" descr="GIGA_NEW.png">
            <a:extLst>
              <a:ext uri="{FF2B5EF4-FFF2-40B4-BE49-F238E27FC236}">
                <a16:creationId xmlns:a16="http://schemas.microsoft.com/office/drawing/2014/main" id="{3915DCB6-3510-C6DA-E00C-5ADF3468483E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044544" y="154511"/>
            <a:ext cx="2007317" cy="649053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56F2A4D9-7F20-7C3D-AF7A-C300B9ADB8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82" y="5066601"/>
            <a:ext cx="1845080" cy="1800579"/>
          </a:xfrm>
          <a:prstGeom prst="rect">
            <a:avLst/>
          </a:prstGeom>
        </p:spPr>
      </p:pic>
      <p:sp>
        <p:nvSpPr>
          <p:cNvPr id="13" name="PlaceHolder 4">
            <a:extLst>
              <a:ext uri="{FF2B5EF4-FFF2-40B4-BE49-F238E27FC236}">
                <a16:creationId xmlns:a16="http://schemas.microsoft.com/office/drawing/2014/main" id="{AA692E16-0B93-E0DA-E93C-85C50C37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17" y="2673000"/>
            <a:ext cx="4709045" cy="75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1" dirty="0">
                <a:solidFill>
                  <a:srgbClr val="5FA4B0"/>
                </a:solidFill>
                <a:latin typeface="Calibri Light"/>
              </a:rPr>
              <a:t>Cliquez et modifiez le titre</a:t>
            </a:r>
            <a:endParaRPr lang="en-B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AEBB678A-7868-2F66-2DBE-74E3FC1A37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4545" y="5062942"/>
            <a:ext cx="3805070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>
            <a:extLst>
              <a:ext uri="{FF2B5EF4-FFF2-40B4-BE49-F238E27FC236}">
                <a16:creationId xmlns:a16="http://schemas.microsoft.com/office/drawing/2014/main" id="{E8F06EF9-3607-DC37-F359-C9FF32E523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88317" y="3480071"/>
            <a:ext cx="4709045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995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EEB3-F57C-3F47-BEBC-737B2D64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5044-8FDF-278D-40C0-655F6B77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1410-8669-1AC4-0555-84CD151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D7ABAF3-E0C3-4521-8001-F2320F5EB27E}" type="datetime8">
              <a:rPr lang="en-001" smtClean="0"/>
              <a:t>05/29/2024 15:20</a:t>
            </a:fld>
            <a:endParaRPr lang="en-0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FBE5-154B-045F-348A-23563C6D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ESCAN</a:t>
            </a:r>
            <a:endParaRPr lang="en-00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5FF1-AF31-35DB-3AE3-238C4E1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72C27F4-B960-AB78-1EED-2BCF72E96401}"/>
              </a:ext>
            </a:extLst>
          </p:cNvPr>
          <p:cNvSpPr/>
          <p:nvPr userDrawn="1"/>
        </p:nvSpPr>
        <p:spPr>
          <a:xfrm>
            <a:off x="4667596" y="0"/>
            <a:ext cx="3322080" cy="32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Introduction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Methods | </a:t>
            </a:r>
            <a:r>
              <a:rPr lang="en-US" sz="1100" b="0" strike="noStrike" spc="-1" dirty="0">
                <a:solidFill>
                  <a:schemeClr val="tx1"/>
                </a:solidFill>
                <a:latin typeface="Calibri"/>
              </a:rPr>
              <a:t>Results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Discussion </a:t>
            </a:r>
            <a:endParaRPr lang="en-US" sz="1100" b="0" strike="noStrike" spc="-1" dirty="0">
              <a:latin typeface="Arial"/>
            </a:endParaRPr>
          </a:p>
        </p:txBody>
      </p:sp>
      <p:pic>
        <p:nvPicPr>
          <p:cNvPr id="8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E7DC60B-7466-1A2E-B41C-B89627E3680E}"/>
              </a:ext>
            </a:extLst>
          </p:cNvPr>
          <p:cNvPicPr/>
          <p:nvPr userDrawn="1"/>
        </p:nvPicPr>
        <p:blipFill rotWithShape="1">
          <a:blip r:embed="rId2"/>
          <a:srcRect r="74593"/>
          <a:stretch/>
        </p:blipFill>
        <p:spPr>
          <a:xfrm>
            <a:off x="70090" y="6667"/>
            <a:ext cx="768110" cy="917955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74FD3794-31E9-0C9E-37FF-61C042E91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18272" r="25658" b="33467"/>
          <a:stretch/>
        </p:blipFill>
        <p:spPr>
          <a:xfrm>
            <a:off x="11290854" y="6667"/>
            <a:ext cx="831056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8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0493-273B-4B31-A650-2BF7F324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DBB1B-3294-019B-414E-02E17F6E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BF72-6D15-9A66-74EF-DB9003C4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2DAC-C1D2-4491-8E46-CF3C63847D0D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68D97-0263-7DAE-7F51-CEF83FFC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1BE9-7F19-067E-AFFA-DCF04BF5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26627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8B0A-232C-7E18-3054-12DEB79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CC55-9945-54A6-DC76-1B81782A7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07250-E993-ECD5-F755-B5BFA896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56116-5744-A602-3A91-AF3195F6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21C8-C138-4CFA-81C8-DD6249A33B9F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5669C-4718-6FFB-16AF-38821E98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E1D3-EFA6-D01A-E69A-3C695B14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14557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6C65-C591-231F-A28B-C1C8EE44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9CA7B-F489-8009-BECC-77B24517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15B46-DB19-2A2E-37EC-F3DE413D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C710E-A2DD-6C72-13E4-A6C054DFE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D9AA1-BFF7-9660-17D6-E7603B23E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0515B-A580-FE81-D973-836F6572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504B-C5BC-44E1-A35B-773C9037659E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1B350-845A-030D-0806-ED35884B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77895-9FD5-95C2-F353-CF371F48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2874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AC23-6784-29CE-5AA3-52397C42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F74F8-B658-D526-6403-29FA3CE1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A2A-04FF-4088-BC95-9F326ABC1843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ECEF9-E722-2AC5-11BF-BA052873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CA92A-843C-3120-E21A-EC76749D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894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9F63A-B366-6F40-5E06-DC88AF17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EB5-16BF-406C-803E-2F6F87C38AA5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B9CD-2649-0089-2392-15186B3F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5775-234F-E50B-526C-8D0AB54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396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0493-273B-4B31-A650-2BF7F324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DBB1B-3294-019B-414E-02E17F6E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BF72-6D15-9A66-74EF-DB9003C4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496F-D4DC-46A3-9B8E-8B2155F20A73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68D97-0263-7DAE-7F51-CEF83FFC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1BE9-7F19-067E-AFFA-DCF04BF5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8393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5216-484B-4EFC-F7ED-6782CEC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399F-8B91-4BB5-E884-CD461307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FE97-DC6E-0F25-4F6A-8BD20D474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BD3E7-84BB-2AD6-3593-6D21BBFD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7DA5-616B-4E61-9DE6-9595189F9140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9E31-CC1B-4EF9-3601-30EBDAD2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E912-4968-D76F-8240-B512CAFA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74128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0DD2-DF5A-74DF-5579-159C1F6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DB157-846F-D65F-2235-523754466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2FFC0-419F-C052-D58E-3F8F9683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7BBEB-8F54-F0AA-61F6-8311863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0BD3-6790-400B-8807-05924C8725D9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1C57-A5E8-7E94-1051-ECADFF9B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CEFA-D3C5-1577-832A-E9891FEE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83954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36C4-E12C-3A9F-8E04-015EE7D5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A8F06-C62B-A469-6FD3-0C408CCA4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93BF-4E75-C8E5-1A85-4985CC6F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C20E-68B9-4638-B927-481169D93E57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722D-303C-A9B5-54FA-E83548F4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93ECA-46D3-F24C-669E-803D16FA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28879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3C582-1A32-E25D-6961-57338AA47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74C7D-61CF-476D-7875-2B0B2B3D7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9A0-1B8E-143A-A5BC-584E9C89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71F1-651A-4A77-BCE4-6B71622C1E41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937C9-8635-BD15-4A8E-D90B4C09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411EC-892E-B3AA-55D6-D10A954D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4559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">
            <a:extLst>
              <a:ext uri="{FF2B5EF4-FFF2-40B4-BE49-F238E27FC236}">
                <a16:creationId xmlns:a16="http://schemas.microsoft.com/office/drawing/2014/main" id="{55196247-FF0E-2F0B-81D1-52D71188152A}"/>
              </a:ext>
            </a:extLst>
          </p:cNvPr>
          <p:cNvGrpSpPr/>
          <p:nvPr userDrawn="1"/>
        </p:nvGrpSpPr>
        <p:grpSpPr>
          <a:xfrm>
            <a:off x="0" y="0"/>
            <a:ext cx="9465480" cy="6857640"/>
            <a:chOff x="0" y="0"/>
            <a:chExt cx="9465480" cy="6857640"/>
          </a:xfrm>
        </p:grpSpPr>
        <p:sp>
          <p:nvSpPr>
            <p:cNvPr id="8" name="Triangle rectangle 13">
              <a:extLst>
                <a:ext uri="{FF2B5EF4-FFF2-40B4-BE49-F238E27FC236}">
                  <a16:creationId xmlns:a16="http://schemas.microsoft.com/office/drawing/2014/main" id="{61EC1B1B-4F88-DA5C-F103-9EAACD8E3162}"/>
                </a:ext>
              </a:extLst>
            </p:cNvPr>
            <p:cNvSpPr/>
            <p:nvPr/>
          </p:nvSpPr>
          <p:spPr>
            <a:xfrm flipV="1">
              <a:off x="0" y="0"/>
              <a:ext cx="6342840" cy="319392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Triangle rectangle 12">
              <a:extLst>
                <a:ext uri="{FF2B5EF4-FFF2-40B4-BE49-F238E27FC236}">
                  <a16:creationId xmlns:a16="http://schemas.microsoft.com/office/drawing/2014/main" id="{14BB6681-CCFF-7288-60E6-0F2FC1F6C7DF}"/>
                </a:ext>
              </a:extLst>
            </p:cNvPr>
            <p:cNvSpPr/>
            <p:nvPr/>
          </p:nvSpPr>
          <p:spPr>
            <a:xfrm>
              <a:off x="0" y="2091240"/>
              <a:ext cx="9465480" cy="4766400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pic>
        <p:nvPicPr>
          <p:cNvPr id="10" name="Image 11" descr="GIGA_NEW.png">
            <a:extLst>
              <a:ext uri="{FF2B5EF4-FFF2-40B4-BE49-F238E27FC236}">
                <a16:creationId xmlns:a16="http://schemas.microsoft.com/office/drawing/2014/main" id="{3915DCB6-3510-C6DA-E00C-5ADF3468483E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044544" y="154511"/>
            <a:ext cx="2007317" cy="649053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56F2A4D9-7F20-7C3D-AF7A-C300B9ADB8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82" y="5066601"/>
            <a:ext cx="1845080" cy="1800579"/>
          </a:xfrm>
          <a:prstGeom prst="rect">
            <a:avLst/>
          </a:prstGeom>
        </p:spPr>
      </p:pic>
      <p:sp>
        <p:nvSpPr>
          <p:cNvPr id="13" name="PlaceHolder 4">
            <a:extLst>
              <a:ext uri="{FF2B5EF4-FFF2-40B4-BE49-F238E27FC236}">
                <a16:creationId xmlns:a16="http://schemas.microsoft.com/office/drawing/2014/main" id="{AA692E16-0B93-E0DA-E93C-85C50C37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17" y="2673000"/>
            <a:ext cx="4709045" cy="75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1" dirty="0">
                <a:solidFill>
                  <a:srgbClr val="5FA4B0"/>
                </a:solidFill>
                <a:latin typeface="Calibri Light"/>
              </a:rPr>
              <a:t>Cliquez et modifiez le titre</a:t>
            </a:r>
            <a:endParaRPr lang="en-B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AEBB678A-7868-2F66-2DBE-74E3FC1A37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4545" y="5062942"/>
            <a:ext cx="3805070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>
            <a:extLst>
              <a:ext uri="{FF2B5EF4-FFF2-40B4-BE49-F238E27FC236}">
                <a16:creationId xmlns:a16="http://schemas.microsoft.com/office/drawing/2014/main" id="{E8F06EF9-3607-DC37-F359-C9FF32E523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88317" y="3480071"/>
            <a:ext cx="4709045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090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EEB3-F57C-3F47-BEBC-737B2D64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5044-8FDF-278D-40C0-655F6B77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1410-8669-1AC4-0555-84CD151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60D99D1-32CA-41D0-8E02-3DA75BBB1B0F}" type="datetime8">
              <a:rPr lang="en-001" smtClean="0"/>
              <a:t>05/29/2024 15:20</a:t>
            </a:fld>
            <a:endParaRPr lang="en-0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FBE5-154B-045F-348A-23563C6D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ESCAN</a:t>
            </a:r>
            <a:endParaRPr lang="en-00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5FF1-AF31-35DB-3AE3-238C4E1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72C27F4-B960-AB78-1EED-2BCF72E96401}"/>
              </a:ext>
            </a:extLst>
          </p:cNvPr>
          <p:cNvSpPr/>
          <p:nvPr userDrawn="1"/>
        </p:nvSpPr>
        <p:spPr>
          <a:xfrm>
            <a:off x="4667596" y="0"/>
            <a:ext cx="3322080" cy="32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Introduction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Methods | </a:t>
            </a:r>
            <a:r>
              <a:rPr lang="en-US" sz="1100" b="0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Results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</a:t>
            </a:r>
            <a:r>
              <a:rPr lang="en-US" sz="1100" b="0" strike="noStrike" spc="-1" dirty="0">
                <a:solidFill>
                  <a:schemeClr val="tx1"/>
                </a:solidFill>
                <a:latin typeface="Calibri"/>
              </a:rPr>
              <a:t>Discussion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</a:t>
            </a:r>
            <a:endParaRPr lang="en-US" sz="1100" b="0" strike="noStrike" spc="-1" dirty="0">
              <a:latin typeface="Arial"/>
            </a:endParaRPr>
          </a:p>
        </p:txBody>
      </p:sp>
      <p:pic>
        <p:nvPicPr>
          <p:cNvPr id="8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E7DC60B-7466-1A2E-B41C-B89627E3680E}"/>
              </a:ext>
            </a:extLst>
          </p:cNvPr>
          <p:cNvPicPr/>
          <p:nvPr userDrawn="1"/>
        </p:nvPicPr>
        <p:blipFill rotWithShape="1">
          <a:blip r:embed="rId2"/>
          <a:srcRect r="74593"/>
          <a:stretch/>
        </p:blipFill>
        <p:spPr>
          <a:xfrm>
            <a:off x="70090" y="6667"/>
            <a:ext cx="768110" cy="917955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74FD3794-31E9-0C9E-37FF-61C042E91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18272" r="25658" b="33467"/>
          <a:stretch/>
        </p:blipFill>
        <p:spPr>
          <a:xfrm>
            <a:off x="11290854" y="6667"/>
            <a:ext cx="831056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8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0493-273B-4B31-A650-2BF7F324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DBB1B-3294-019B-414E-02E17F6E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BF72-6D15-9A66-74EF-DB9003C4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9932-D80A-4A3C-BBA3-6726E4E4F5F9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68D97-0263-7DAE-7F51-CEF83FFC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1BE9-7F19-067E-AFFA-DCF04BF5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98972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8B0A-232C-7E18-3054-12DEB79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CC55-9945-54A6-DC76-1B81782A7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07250-E993-ECD5-F755-B5BFA896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56116-5744-A602-3A91-AF3195F6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49BD-0C31-4BBB-AF52-D9D27A098852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5669C-4718-6FFB-16AF-38821E98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E1D3-EFA6-D01A-E69A-3C695B14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57203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6C65-C591-231F-A28B-C1C8EE44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9CA7B-F489-8009-BECC-77B24517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15B46-DB19-2A2E-37EC-F3DE413D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C710E-A2DD-6C72-13E4-A6C054DFE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D9AA1-BFF7-9660-17D6-E7603B23E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0515B-A580-FE81-D973-836F6572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1E54-638C-4BF5-BF91-7BDB79C3D1A0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1B350-845A-030D-0806-ED35884B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77895-9FD5-95C2-F353-CF371F48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11292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AC23-6784-29CE-5AA3-52397C42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F74F8-B658-D526-6403-29FA3CE1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5B7-8B40-4531-AECD-AFB9015E9D0F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ECEF9-E722-2AC5-11BF-BA052873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CA92A-843C-3120-E21A-EC76749D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0905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8B0A-232C-7E18-3054-12DEB79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CC55-9945-54A6-DC76-1B81782A7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07250-E993-ECD5-F755-B5BFA896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56116-5744-A602-3A91-AF3195F6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A6FD-7F03-403C-BFCA-6A3B770B5584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5669C-4718-6FFB-16AF-38821E98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E1D3-EFA6-D01A-E69A-3C695B14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120481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9F63A-B366-6F40-5E06-DC88AF17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B005-071D-4C2E-AA89-2322AAB31563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B9CD-2649-0089-2392-15186B3F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5775-234F-E50B-526C-8D0AB54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52223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5216-484B-4EFC-F7ED-6782CEC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399F-8B91-4BB5-E884-CD461307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FE97-DC6E-0F25-4F6A-8BD20D474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BD3E7-84BB-2AD6-3593-6D21BBFD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605-F39A-41A1-BE41-D175805BDCCD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9E31-CC1B-4EF9-3601-30EBDAD2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E912-4968-D76F-8240-B512CAFA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745552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0DD2-DF5A-74DF-5579-159C1F6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DB157-846F-D65F-2235-523754466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2FFC0-419F-C052-D58E-3F8F9683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7BBEB-8F54-F0AA-61F6-8311863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6701-C446-41CC-8CC5-CE825A2188AE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1C57-A5E8-7E94-1051-ECADFF9B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CEFA-D3C5-1577-832A-E9891FEE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41497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36C4-E12C-3A9F-8E04-015EE7D5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A8F06-C62B-A469-6FD3-0C408CCA4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93BF-4E75-C8E5-1A85-4985CC6F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0CC2-FBC8-499D-9521-76E245A10736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722D-303C-A9B5-54FA-E83548F4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93ECA-46D3-F24C-669E-803D16FA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973496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3C582-1A32-E25D-6961-57338AA47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74C7D-61CF-476D-7875-2B0B2B3D7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9A0-1B8E-143A-A5BC-584E9C89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E248-A47E-4023-8BC4-06EC6C3F5CA9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937C9-8635-BD15-4A8E-D90B4C09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411EC-892E-B3AA-55D6-D10A954D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05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6C65-C591-231F-A28B-C1C8EE44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9CA7B-F489-8009-BECC-77B24517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15B46-DB19-2A2E-37EC-F3DE413D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C710E-A2DD-6C72-13E4-A6C054DFE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D9AA1-BFF7-9660-17D6-E7603B23E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0515B-A580-FE81-D973-836F6572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4EF-6FFC-4C2D-9AFF-49AB52139FB8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1B350-845A-030D-0806-ED35884B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77895-9FD5-95C2-F353-CF371F48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1437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AC23-6784-29CE-5AA3-52397C42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F74F8-B658-D526-6403-29FA3CE1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F58-2EB9-4E2B-A0ED-0D4E357F84B5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ECEF9-E722-2AC5-11BF-BA052873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CA92A-843C-3120-E21A-EC76749D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86265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9F63A-B366-6F40-5E06-DC88AF17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AA40-0C22-4604-B302-62B2DCDAF65C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B9CD-2649-0089-2392-15186B3F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5775-234F-E50B-526C-8D0AB54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11568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5216-484B-4EFC-F7ED-6782CEC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399F-8B91-4BB5-E884-CD461307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FE97-DC6E-0F25-4F6A-8BD20D474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BD3E7-84BB-2AD6-3593-6D21BBFD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81F-5F65-4EA8-A3BB-C54A9C22131C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9E31-CC1B-4EF9-3601-30EBDAD2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E912-4968-D76F-8240-B512CAFA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97548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0DD2-DF5A-74DF-5579-159C1F6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DB157-846F-D65F-2235-523754466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2FFC0-419F-C052-D58E-3F8F9683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7BBEB-8F54-F0AA-61F6-8311863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4FB-F804-4F8A-8952-F31094DEBC18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1C57-A5E8-7E94-1051-ECADFF9B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CEFA-D3C5-1577-832A-E9891FEE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20776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A09C2-BAF3-3E22-AF82-9BFAFE8B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45"/>
            <a:ext cx="105156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81A4E-E3B2-692C-A603-26A3307C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2B41-100A-1352-C8D1-241DCBB8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B16A13-51E9-4418-B7CA-E9476B017B3E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A7A5-2F1C-66EF-02B0-A0C03CB8B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6CDA-16EB-BE1F-30F3-4010C2652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0890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A09C2-BAF3-3E22-AF82-9BFAFE8B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45"/>
            <a:ext cx="105156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81A4E-E3B2-692C-A603-26A3307C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2B41-100A-1352-C8D1-241DCBB8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29D7C9-225C-4489-AAD1-A826D3956F15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A7A5-2F1C-66EF-02B0-A0C03CB8B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6CDA-16EB-BE1F-30F3-4010C2652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4546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A09C2-BAF3-3E22-AF82-9BFAFE8B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45"/>
            <a:ext cx="105156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81A4E-E3B2-692C-A603-26A3307C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2B41-100A-1352-C8D1-241DCBB8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DE5E71-52B4-46EE-96EA-5531E5E5A757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A7A5-2F1C-66EF-02B0-A0C03CB8B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6CDA-16EB-BE1F-30F3-4010C2652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0150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A09C2-BAF3-3E22-AF82-9BFAFE8B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45"/>
            <a:ext cx="105156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81A4E-E3B2-692C-A603-26A3307C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2B41-100A-1352-C8D1-241DCBB8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23FD0-E88E-4FB7-B4B3-AA258800685D}" type="datetime8">
              <a:rPr lang="en-001" smtClean="0"/>
              <a:t>05/29/2024 15:20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A7A5-2F1C-66EF-02B0-A0C03CB8B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6CDA-16EB-BE1F-30F3-4010C2652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3187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4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fif"/><Relationship Id="rId11" Type="http://schemas.openxmlformats.org/officeDocument/2006/relationships/image" Target="../media/image2.tif"/><Relationship Id="rId5" Type="http://schemas.openxmlformats.org/officeDocument/2006/relationships/image" Target="../media/image19.jpeg"/><Relationship Id="rId15" Type="http://schemas.openxmlformats.org/officeDocument/2006/relationships/image" Target="../media/image26.png"/><Relationship Id="rId10" Type="http://schemas.openxmlformats.org/officeDocument/2006/relationships/image" Target="../media/image5.svg"/><Relationship Id="rId4" Type="http://schemas.openxmlformats.org/officeDocument/2006/relationships/image" Target="../media/image18.jpeg"/><Relationship Id="rId9" Type="http://schemas.openxmlformats.org/officeDocument/2006/relationships/image" Target="../media/image4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873D1A59-FC0C-CA14-B03D-C076862C42DA}"/>
              </a:ext>
            </a:extLst>
          </p:cNvPr>
          <p:cNvSpPr/>
          <p:nvPr/>
        </p:nvSpPr>
        <p:spPr>
          <a:xfrm>
            <a:off x="2624511" y="1860794"/>
            <a:ext cx="9086842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8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Autonomic arousal states alters mind-blanking report frequency</a:t>
            </a:r>
            <a:endParaRPr lang="en-US" sz="4800" strike="noStrike" spc="-1" dirty="0">
              <a:latin typeface="+mj-lt"/>
              <a:ea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DC5DF-81CD-7FAB-2BCB-98E6EC440535}"/>
              </a:ext>
            </a:extLst>
          </p:cNvPr>
          <p:cNvSpPr txBox="1"/>
          <p:nvPr/>
        </p:nvSpPr>
        <p:spPr>
          <a:xfrm>
            <a:off x="4645501" y="3385506"/>
            <a:ext cx="6325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BAPS 2024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Integrating Affect and Cognition: </a:t>
            </a:r>
          </a:p>
          <a:p>
            <a:pPr algn="ctr"/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Insights from Psychophysiology, Problem-Solving, and Confidence Judgments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endParaRPr lang="en-001" sz="2400" dirty="0">
              <a:solidFill>
                <a:schemeClr val="bg1">
                  <a:lumMod val="50000"/>
                </a:schemeClr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FA66C0E-B780-6001-351B-5A48EDC18601}"/>
              </a:ext>
            </a:extLst>
          </p:cNvPr>
          <p:cNvSpPr/>
          <p:nvPr/>
        </p:nvSpPr>
        <p:spPr>
          <a:xfrm>
            <a:off x="264615" y="5095860"/>
            <a:ext cx="4438440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Boulakis Paradeisios Alexandros, MSc</a:t>
            </a:r>
            <a:endParaRPr lang="en-US" sz="20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FNRS Aspirant</a:t>
            </a:r>
            <a:endParaRPr lang="en-US" sz="14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Physiology of Cognition Lab</a:t>
            </a:r>
            <a:endParaRPr lang="en-US" sz="14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GIGA CRC In vivo imaging</a:t>
            </a:r>
            <a:endParaRPr lang="en-US" sz="14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University of Liège </a:t>
            </a:r>
            <a:endParaRPr lang="en-US" sz="14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May </a:t>
            </a:r>
            <a:r>
              <a:rPr lang="en-GB" sz="1400" spc="-1" dirty="0">
                <a:solidFill>
                  <a:srgbClr val="000000"/>
                </a:solidFill>
                <a:latin typeface="+mj-lt"/>
                <a:ea typeface="Helvetica Neue Light"/>
              </a:rPr>
              <a:t>31</a:t>
            </a: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, 2024</a:t>
            </a:r>
            <a:endParaRPr lang="en-US" sz="1400" b="0" strike="noStrike" spc="-1" dirty="0">
              <a:latin typeface="+mj-l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1419803-D1E5-FCBD-CB77-BDEEBC442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615" y="3991491"/>
            <a:ext cx="3220083" cy="963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20EE2F-B27D-C4C9-3205-3485B7FB9E75}"/>
              </a:ext>
            </a:extLst>
          </p:cNvPr>
          <p:cNvSpPr/>
          <p:nvPr/>
        </p:nvSpPr>
        <p:spPr>
          <a:xfrm>
            <a:off x="9753600" y="0"/>
            <a:ext cx="2438400" cy="99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7505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sleep deprivation&#10;&#10;Description automatically generated with medium confidence">
            <a:extLst>
              <a:ext uri="{FF2B5EF4-FFF2-40B4-BE49-F238E27FC236}">
                <a16:creationId xmlns:a16="http://schemas.microsoft.com/office/drawing/2014/main" id="{06C1E07F-38B3-81B7-CA26-1F69DC9D9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04" y="1838325"/>
            <a:ext cx="1048539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D8A3F-F482-5F0C-7486-A14BFD9A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10</a:t>
            </a:fld>
            <a:endParaRPr lang="en-00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A52286-BAAD-1C72-E267-BEF39C32FE35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MB profile varies across arousal levels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A37CD-F7E0-5B19-38B3-51A3AD73F7B7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70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14760-25F3-EDC8-7EE6-A0EEA735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11</a:t>
            </a:fld>
            <a:endParaRPr lang="en-00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8ED1E8-3D21-5081-B600-908E30BD4B37}"/>
              </a:ext>
            </a:extLst>
          </p:cNvPr>
          <p:cNvSpPr/>
          <p:nvPr/>
        </p:nvSpPr>
        <p:spPr>
          <a:xfrm>
            <a:off x="924386" y="1825625"/>
            <a:ext cx="4690124" cy="14890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Calibri Light" panose="020F0302020204030204" pitchFamily="34" charset="0"/>
              </a:rPr>
              <a:t>Hypothesis 1: </a:t>
            </a:r>
          </a:p>
          <a:p>
            <a:pPr algn="ctr"/>
            <a:r>
              <a:rPr lang="en-US" sz="2800" dirty="0">
                <a:cs typeface="Calibri Light" panose="020F0302020204030204" pitchFamily="34" charset="0"/>
              </a:rPr>
              <a:t>Altering physiological states will increase MB reports</a:t>
            </a:r>
            <a:endParaRPr lang="en-001" sz="28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266AB4-6268-A55C-6E68-5F067D2AD68C}"/>
              </a:ext>
            </a:extLst>
          </p:cNvPr>
          <p:cNvSpPr/>
          <p:nvPr/>
        </p:nvSpPr>
        <p:spPr>
          <a:xfrm>
            <a:off x="6539392" y="1825625"/>
            <a:ext cx="4930066" cy="14890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Hypothesis 2: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Physiology is beneficial in decoding MB reports</a:t>
            </a:r>
            <a:endParaRPr lang="en-001" sz="28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001" sz="28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5A0041-5DEB-E03A-2CF1-AE409D0A2B5D}"/>
              </a:ext>
            </a:extLst>
          </p:cNvPr>
          <p:cNvGrpSpPr/>
          <p:nvPr/>
        </p:nvGrpSpPr>
        <p:grpSpPr>
          <a:xfrm>
            <a:off x="345503" y="3825695"/>
            <a:ext cx="5847889" cy="1938992"/>
            <a:chOff x="489659" y="3825695"/>
            <a:chExt cx="5847889" cy="19389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095AF5-1153-2669-F4EE-B0A9A021CC12}"/>
                </a:ext>
              </a:extLst>
            </p:cNvPr>
            <p:cNvSpPr txBox="1"/>
            <p:nvPr/>
          </p:nvSpPr>
          <p:spPr>
            <a:xfrm>
              <a:off x="489659" y="3825695"/>
              <a:ext cx="5847889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+mj-lt"/>
                  <a:ea typeface="MS Mincho" panose="02020609040205080304" pitchFamily="49" charset="-128"/>
                </a:rPr>
                <a:t>MB           in low and (partially)         in high arousal.</a:t>
              </a:r>
            </a:p>
            <a:p>
              <a:pPr algn="ctr"/>
              <a:endParaRPr lang="en-US" sz="2000" dirty="0">
                <a:latin typeface="+mj-lt"/>
                <a:ea typeface="MS Mincho" panose="02020609040205080304" pitchFamily="49" charset="-128"/>
              </a:endParaRPr>
            </a:p>
            <a:p>
              <a:pPr algn="ctr"/>
              <a:r>
                <a:rPr lang="en-US" sz="2000" dirty="0">
                  <a:latin typeface="+mj-lt"/>
                  <a:ea typeface="MS Mincho" panose="02020609040205080304" pitchFamily="49" charset="-128"/>
                </a:rPr>
                <a:t>Low arousal : MW -&gt; less likely to be followed by MW  </a:t>
              </a:r>
            </a:p>
            <a:p>
              <a:pPr algn="ctr"/>
              <a:r>
                <a:rPr lang="en-US" sz="2000" dirty="0">
                  <a:latin typeface="+mj-lt"/>
                  <a:ea typeface="MS Mincho" panose="02020609040205080304" pitchFamily="49" charset="-128"/>
                </a:rPr>
                <a:t>                             MW -&gt; more likely to be followed by MB.</a:t>
              </a:r>
            </a:p>
            <a:p>
              <a:pPr algn="ctr"/>
              <a:endParaRPr lang="en-US" sz="2000" dirty="0">
                <a:latin typeface="+mj-lt"/>
                <a:ea typeface="MS Mincho" panose="02020609040205080304" pitchFamily="49" charset="-128"/>
              </a:endParaRPr>
            </a:p>
            <a:p>
              <a:pPr algn="ctr"/>
              <a:r>
                <a:rPr lang="en-US" sz="2000" dirty="0">
                  <a:latin typeface="+mj-lt"/>
                  <a:ea typeface="MS Mincho" panose="02020609040205080304" pitchFamily="49" charset="-128"/>
                </a:rPr>
                <a:t>Does exercise fatigue can lead to deeper levels of MB ?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4556DE-2011-C0ED-35CE-4277A71C6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0175" y="3909219"/>
              <a:ext cx="314325" cy="2286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659E589-D2BC-5678-0753-58F6B2108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400" y="3909219"/>
              <a:ext cx="314325" cy="2286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CF24AAC-5E81-0E91-8316-F0CA36C85646}"/>
              </a:ext>
            </a:extLst>
          </p:cNvPr>
          <p:cNvSpPr txBox="1"/>
          <p:nvPr/>
        </p:nvSpPr>
        <p:spPr>
          <a:xfrm>
            <a:off x="6096000" y="4019917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j-lt"/>
                <a:ea typeface="MS Mincho" panose="02020609040205080304" pitchFamily="49" charset="-128"/>
              </a:rPr>
              <a:t>BRAIN + BODY &gt; BRAIN or BODY</a:t>
            </a:r>
          </a:p>
          <a:p>
            <a:pPr algn="ctr"/>
            <a:endParaRPr lang="en-US" sz="2000" dirty="0">
              <a:latin typeface="+mj-lt"/>
              <a:ea typeface="MS Mincho" panose="02020609040205080304" pitchFamily="49" charset="-128"/>
            </a:endParaRPr>
          </a:p>
          <a:p>
            <a:pPr algn="ctr"/>
            <a:r>
              <a:rPr lang="en-US" sz="2000" dirty="0">
                <a:latin typeface="+mj-lt"/>
                <a:ea typeface="MS Mincho" panose="02020609040205080304" pitchFamily="49" charset="-128"/>
              </a:rPr>
              <a:t>MB is solely decodable from body markers.</a:t>
            </a:r>
          </a:p>
          <a:p>
            <a:pPr algn="ctr"/>
            <a:endParaRPr lang="en-US" sz="2000" dirty="0">
              <a:latin typeface="+mj-lt"/>
              <a:ea typeface="MS Mincho" panose="02020609040205080304" pitchFamily="49" charset="-128"/>
            </a:endParaRPr>
          </a:p>
          <a:p>
            <a:pPr algn="ctr"/>
            <a:r>
              <a:rPr lang="en-US" sz="2000" dirty="0">
                <a:latin typeface="+mj-lt"/>
                <a:ea typeface="MS Mincho" panose="02020609040205080304" pitchFamily="49" charset="-128"/>
              </a:rPr>
              <a:t>Are there multiple MB pathways?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2C500D-AF7C-8204-854B-1CA14026EEED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An embodied future for MB …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A21DA-C55E-FB45-9EF6-3270A6FDB97F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5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εν υπάρχει διαθέσιμη περιγραφή για τη φωτογραφία.">
            <a:extLst>
              <a:ext uri="{FF2B5EF4-FFF2-40B4-BE49-F238E27FC236}">
                <a16:creationId xmlns:a16="http://schemas.microsoft.com/office/drawing/2014/main" id="{3EBA70CC-5BF8-1A91-6EF5-53806F6E657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21379" r="21084" b="39803"/>
          <a:stretch/>
        </p:blipFill>
        <p:spPr bwMode="auto">
          <a:xfrm>
            <a:off x="722048" y="2010400"/>
            <a:ext cx="1366838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Δεν υπάρχει διαθέσιμη περιγραφή για τη φωτογραφία.">
            <a:extLst>
              <a:ext uri="{FF2B5EF4-FFF2-40B4-BE49-F238E27FC236}">
                <a16:creationId xmlns:a16="http://schemas.microsoft.com/office/drawing/2014/main" id="{E40134B8-801F-4579-C2A5-8FC07E95C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/>
          <a:stretch/>
        </p:blipFill>
        <p:spPr bwMode="auto">
          <a:xfrm>
            <a:off x="2194603" y="1985165"/>
            <a:ext cx="1366053" cy="16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efania Zoi on LinkedIn: 🎓 Excited to announce that I've successfully  graduated from the…">
            <a:extLst>
              <a:ext uri="{FF2B5EF4-FFF2-40B4-BE49-F238E27FC236}">
                <a16:creationId xmlns:a16="http://schemas.microsoft.com/office/drawing/2014/main" id="{91A20415-210D-B16F-6A4A-1516C9A5D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r="10175"/>
          <a:stretch/>
        </p:blipFill>
        <p:spPr bwMode="auto">
          <a:xfrm>
            <a:off x="3672460" y="1973777"/>
            <a:ext cx="1366053" cy="16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pehr Mortaheb, PhD - Post-Doctoral Researcher - Lab for Equilibrium  Investigations and Aerospace (LEIA) | LinkedIn">
            <a:extLst>
              <a:ext uri="{FF2B5EF4-FFF2-40B4-BE49-F238E27FC236}">
                <a16:creationId xmlns:a16="http://schemas.microsoft.com/office/drawing/2014/main" id="{35D79458-451A-FDD8-69F2-A7012A45B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r="7802"/>
          <a:stretch/>
        </p:blipFill>
        <p:spPr bwMode="auto">
          <a:xfrm>
            <a:off x="5147544" y="1973777"/>
            <a:ext cx="1366054" cy="17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with short hair wearing a scarf&#10;&#10;Description automatically generated">
            <a:extLst>
              <a:ext uri="{FF2B5EF4-FFF2-40B4-BE49-F238E27FC236}">
                <a16:creationId xmlns:a16="http://schemas.microsoft.com/office/drawing/2014/main" id="{E492084C-35B3-8865-006B-FBF90BBBD7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 r="5647" b="19103"/>
          <a:stretch/>
        </p:blipFill>
        <p:spPr>
          <a:xfrm>
            <a:off x="1511574" y="4366308"/>
            <a:ext cx="1366054" cy="1713436"/>
          </a:xfrm>
          <a:prstGeom prst="rect">
            <a:avLst/>
          </a:prstGeom>
        </p:spPr>
      </p:pic>
      <p:pic>
        <p:nvPicPr>
          <p:cNvPr id="1040" name="Picture 16" descr="Federico RAIMONDO | Postdoctoral Researcher | PhD | Forschungszentrum  Jülich, Jülich | Institute of Neurosciences and Medicine (INM) | Research  profile">
            <a:extLst>
              <a:ext uri="{FF2B5EF4-FFF2-40B4-BE49-F238E27FC236}">
                <a16:creationId xmlns:a16="http://schemas.microsoft.com/office/drawing/2014/main" id="{5101B8C9-CE75-0249-CE20-75BDD55DF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r="12745"/>
          <a:stretch/>
        </p:blipFill>
        <p:spPr bwMode="auto">
          <a:xfrm>
            <a:off x="3120760" y="4408505"/>
            <a:ext cx="1366054" cy="16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thena Demertzi - Director, Physiology of Cognition Lab - GIGA Cyclotron  Research Centre in vivo imaging | LinkedIn">
            <a:extLst>
              <a:ext uri="{FF2B5EF4-FFF2-40B4-BE49-F238E27FC236}">
                <a16:creationId xmlns:a16="http://schemas.microsoft.com/office/drawing/2014/main" id="{C3372EA9-4C09-5F8D-4BAB-3370FAF53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r="8688"/>
          <a:stretch/>
        </p:blipFill>
        <p:spPr bwMode="auto">
          <a:xfrm>
            <a:off x="4729946" y="4408505"/>
            <a:ext cx="1366054" cy="17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3FD0B5-8393-46DA-1F5E-6F614293C78C}"/>
              </a:ext>
            </a:extLst>
          </p:cNvPr>
          <p:cNvSpPr txBox="1"/>
          <p:nvPr/>
        </p:nvSpPr>
        <p:spPr>
          <a:xfrm>
            <a:off x="755591" y="3670598"/>
            <a:ext cx="108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BOULAKIS</a:t>
            </a:r>
          </a:p>
          <a:p>
            <a:pPr algn="ctr"/>
            <a:r>
              <a:rPr lang="en-US" sz="1400" dirty="0"/>
              <a:t>Paradeisios</a:t>
            </a:r>
            <a:endParaRPr lang="en-BE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CE73E-65E2-BF4F-1F8E-E2995FE7E203}"/>
              </a:ext>
            </a:extLst>
          </p:cNvPr>
          <p:cNvSpPr txBox="1"/>
          <p:nvPr/>
        </p:nvSpPr>
        <p:spPr>
          <a:xfrm>
            <a:off x="2389354" y="3695745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SIMOS</a:t>
            </a:r>
          </a:p>
          <a:p>
            <a:pPr algn="ctr"/>
            <a:r>
              <a:rPr lang="en-US" sz="1400" dirty="0"/>
              <a:t>Nicholaos</a:t>
            </a:r>
            <a:endParaRPr lang="en-BE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DD0163-72BA-4A61-6172-C6E831C4D781}"/>
              </a:ext>
            </a:extLst>
          </p:cNvPr>
          <p:cNvSpPr txBox="1"/>
          <p:nvPr/>
        </p:nvSpPr>
        <p:spPr>
          <a:xfrm>
            <a:off x="3943899" y="3661698"/>
            <a:ext cx="8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ZOI</a:t>
            </a:r>
          </a:p>
          <a:p>
            <a:pPr algn="ctr"/>
            <a:r>
              <a:rPr lang="en-US" sz="1400" dirty="0"/>
              <a:t>Stefania</a:t>
            </a:r>
            <a:endParaRPr lang="en-BE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0686D-24A0-6A31-C54E-CF8B24F31C2A}"/>
              </a:ext>
            </a:extLst>
          </p:cNvPr>
          <p:cNvSpPr txBox="1"/>
          <p:nvPr/>
        </p:nvSpPr>
        <p:spPr>
          <a:xfrm>
            <a:off x="5345069" y="3695745"/>
            <a:ext cx="1118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MORTAHEB </a:t>
            </a:r>
          </a:p>
          <a:p>
            <a:pPr algn="ctr"/>
            <a:r>
              <a:rPr lang="en-US" sz="1400" dirty="0"/>
              <a:t>Sepehr</a:t>
            </a:r>
            <a:endParaRPr lang="en-B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E1D36-E3EF-CA8D-3494-DC79EC03EEB0}"/>
              </a:ext>
            </a:extLst>
          </p:cNvPr>
          <p:cNvSpPr txBox="1"/>
          <p:nvPr/>
        </p:nvSpPr>
        <p:spPr>
          <a:xfrm>
            <a:off x="1729633" y="6099582"/>
            <a:ext cx="92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SCHMIDT</a:t>
            </a:r>
          </a:p>
          <a:p>
            <a:pPr algn="ctr"/>
            <a:r>
              <a:rPr lang="en-US" sz="1400" dirty="0"/>
              <a:t>Christina</a:t>
            </a:r>
            <a:endParaRPr lang="en-B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150852-4DD3-4B8F-BB59-0E6D41991EBE}"/>
              </a:ext>
            </a:extLst>
          </p:cNvPr>
          <p:cNvSpPr txBox="1"/>
          <p:nvPr/>
        </p:nvSpPr>
        <p:spPr>
          <a:xfrm>
            <a:off x="3254149" y="6079744"/>
            <a:ext cx="109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RAIMONDO</a:t>
            </a:r>
          </a:p>
          <a:p>
            <a:pPr algn="ctr"/>
            <a:r>
              <a:rPr lang="en-US" sz="1400" dirty="0"/>
              <a:t>Federico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8DAB22-CBD9-8B2B-A982-29B4AD33D210}"/>
              </a:ext>
            </a:extLst>
          </p:cNvPr>
          <p:cNvSpPr txBox="1"/>
          <p:nvPr/>
        </p:nvSpPr>
        <p:spPr>
          <a:xfrm>
            <a:off x="4931493" y="6110553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DEMERTZI</a:t>
            </a:r>
          </a:p>
          <a:p>
            <a:pPr algn="ctr"/>
            <a:r>
              <a:rPr lang="en-US" sz="1400" dirty="0"/>
              <a:t>Athena</a:t>
            </a:r>
            <a:endParaRPr lang="en-BE" sz="14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371EF61-6440-45BD-4A7B-72B12C133DE5}"/>
              </a:ext>
            </a:extLst>
          </p:cNvPr>
          <p:cNvSpPr txBox="1">
            <a:spLocks/>
          </p:cNvSpPr>
          <p:nvPr/>
        </p:nvSpPr>
        <p:spPr>
          <a:xfrm>
            <a:off x="7410586" y="1567747"/>
            <a:ext cx="3676514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3200" dirty="0">
                <a:latin typeface="+mj-lt"/>
              </a:rPr>
              <a:t>Find more …</a:t>
            </a:r>
            <a:endParaRPr lang="en-BE" sz="3200" dirty="0">
              <a:latin typeface="+mj-lt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B802C99-F0E9-BBB8-8936-1053CBF4E8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29866" y="5259529"/>
            <a:ext cx="3074596" cy="920135"/>
          </a:xfrm>
          <a:prstGeom prst="rect">
            <a:avLst/>
          </a:prstGeom>
        </p:spPr>
      </p:pic>
      <p:pic>
        <p:nvPicPr>
          <p:cNvPr id="20" name="Picture 19" descr="A logo for a company&#10;&#10;Description automatically generated">
            <a:extLst>
              <a:ext uri="{FF2B5EF4-FFF2-40B4-BE49-F238E27FC236}">
                <a16:creationId xmlns:a16="http://schemas.microsoft.com/office/drawing/2014/main" id="{2ACEA5BF-5858-913C-25E0-8B25D102860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47" y="4942870"/>
            <a:ext cx="1385762" cy="1352338"/>
          </a:xfrm>
          <a:prstGeom prst="rect">
            <a:avLst/>
          </a:prstGeom>
        </p:spPr>
      </p:pic>
      <p:pic>
        <p:nvPicPr>
          <p:cNvPr id="22" name="Picture 20" descr="Logos &amp; graphic chart">
            <a:extLst>
              <a:ext uri="{FF2B5EF4-FFF2-40B4-BE49-F238E27FC236}">
                <a16:creationId xmlns:a16="http://schemas.microsoft.com/office/drawing/2014/main" id="{0C7F4B9D-725E-8E08-D17E-93B1DE76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981" y="5328926"/>
            <a:ext cx="1232221" cy="7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5351C5-E4C9-8D97-0F49-612ACFB181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70" y="2792835"/>
            <a:ext cx="1768956" cy="1768956"/>
          </a:xfrm>
          <a:prstGeom prst="rect">
            <a:avLst/>
          </a:prstGeom>
        </p:spPr>
      </p:pic>
      <p:pic>
        <p:nvPicPr>
          <p:cNvPr id="26" name="Picture 25" descr="A qr code with a circle in the middle&#10;&#10;Description automatically generated">
            <a:extLst>
              <a:ext uri="{FF2B5EF4-FFF2-40B4-BE49-F238E27FC236}">
                <a16:creationId xmlns:a16="http://schemas.microsoft.com/office/drawing/2014/main" id="{92A80977-1F85-57F6-5750-82E83545DE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80" y="2771870"/>
            <a:ext cx="1768957" cy="1768957"/>
          </a:xfrm>
          <a:prstGeom prst="rect">
            <a:avLst/>
          </a:prstGeom>
        </p:spPr>
      </p:pic>
      <p:pic>
        <p:nvPicPr>
          <p:cNvPr id="28" name="Picture 27" descr="A qr code with a fox head&#10;&#10;Description automatically generated">
            <a:extLst>
              <a:ext uri="{FF2B5EF4-FFF2-40B4-BE49-F238E27FC236}">
                <a16:creationId xmlns:a16="http://schemas.microsoft.com/office/drawing/2014/main" id="{0093CC2A-B862-582E-ACE9-0FAF38EB0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51" y="2792790"/>
            <a:ext cx="1748037" cy="17480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A75C92-529F-942F-1E41-9F8DD093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12</a:t>
            </a:fld>
            <a:endParaRPr lang="en-00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6E821D-67F6-B09B-E001-86CA77F5EEB2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Thank you for your attention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133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f different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3EAA4310-7150-A522-3F64-C58508291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74" y="2085974"/>
            <a:ext cx="9730031" cy="38195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17B2EB-00C6-8346-0F94-8509621D9450}"/>
              </a:ext>
            </a:extLst>
          </p:cNvPr>
          <p:cNvSpPr txBox="1">
            <a:spLocks/>
          </p:cNvSpPr>
          <p:nvPr/>
        </p:nvSpPr>
        <p:spPr>
          <a:xfrm>
            <a:off x="990600" y="618045"/>
            <a:ext cx="105156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Supplementary I</a:t>
            </a:r>
          </a:p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MB does not correlate with SLEEP reports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1159E-0185-3066-1EF1-88F24C3E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90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0CAC-CDF6-3CB0-8A20-12874C45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45"/>
            <a:ext cx="10668000" cy="12250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5FA4B0"/>
                </a:solidFill>
                <a:latin typeface="+mj-lt"/>
              </a:rPr>
              <a:t>Supplementary II</a:t>
            </a:r>
            <a:br>
              <a:rPr lang="en-US" dirty="0">
                <a:solidFill>
                  <a:srgbClr val="5FA4B0"/>
                </a:solidFill>
                <a:latin typeface="+mj-lt"/>
              </a:rPr>
            </a:br>
            <a:r>
              <a:rPr lang="en-US" dirty="0">
                <a:solidFill>
                  <a:srgbClr val="5FA4B0"/>
                </a:solidFill>
                <a:latin typeface="+mj-lt"/>
              </a:rPr>
              <a:t> in- and out-sample classification</a:t>
            </a:r>
            <a:endParaRPr lang="en-001" dirty="0">
              <a:solidFill>
                <a:srgbClr val="5FA4B0"/>
              </a:solidFill>
              <a:latin typeface="+mj-lt"/>
            </a:endParaRPr>
          </a:p>
        </p:txBody>
      </p:sp>
      <p:pic>
        <p:nvPicPr>
          <p:cNvPr id="4" name="Content Placeholder 4" descr="A graph of a graph of a tree&#10;&#10;Description automatically generated with medium confidence">
            <a:extLst>
              <a:ext uri="{FF2B5EF4-FFF2-40B4-BE49-F238E27FC236}">
                <a16:creationId xmlns:a16="http://schemas.microsoft.com/office/drawing/2014/main" id="{3A07F083-3222-76C3-DED1-5B110CA6C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1667"/>
            <a:ext cx="10515600" cy="431925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D426A-5283-476F-2891-97DB2D41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8103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5A3E89-A197-31CE-61F4-549413673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29" y="2208253"/>
            <a:ext cx="10443674" cy="384964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B4FB51-ED8D-EF15-6D6F-24383C1B5546}"/>
              </a:ext>
            </a:extLst>
          </p:cNvPr>
          <p:cNvSpPr txBox="1">
            <a:spLocks/>
          </p:cNvSpPr>
          <p:nvPr/>
        </p:nvSpPr>
        <p:spPr>
          <a:xfrm>
            <a:off x="484094" y="600582"/>
            <a:ext cx="11403106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Supplementary III</a:t>
            </a:r>
          </a:p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Classification performance across analysis windows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A5AB0-F92A-BE3D-AD69-1CB6BD63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5656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640B-474B-FCD4-F8AE-BF40CD91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10440000" cy="122504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Our mental life has blind spots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5605D-23D2-83A0-BB40-20E0982B9EFF}"/>
              </a:ext>
            </a:extLst>
          </p:cNvPr>
          <p:cNvSpPr txBox="1"/>
          <p:nvPr/>
        </p:nvSpPr>
        <p:spPr>
          <a:xfrm>
            <a:off x="838200" y="1752288"/>
            <a:ext cx="499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“</a:t>
            </a:r>
            <a:r>
              <a:rPr lang="en-US" b="0" dirty="0">
                <a:effectLst/>
                <a:highlight>
                  <a:srgbClr val="FFFFFF"/>
                </a:highlight>
                <a:latin typeface="+mj-lt"/>
              </a:rPr>
              <a:t> … personal consciousness</a:t>
            </a:r>
            <a:r>
              <a:rPr lang="en-US" dirty="0">
                <a:highlight>
                  <a:srgbClr val="FFFFFF"/>
                </a:highlight>
                <a:latin typeface="+mj-lt"/>
              </a:rPr>
              <a:t> …</a:t>
            </a:r>
            <a:endParaRPr lang="en-US" b="0" dirty="0">
              <a:effectLst/>
              <a:highlight>
                <a:srgbClr val="FFFFFF"/>
              </a:highlight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like a bird's life, it seems to be made of an alternation of flights and perchings ... ”</a:t>
            </a:r>
            <a:endParaRPr lang="en-US" i="1" dirty="0">
              <a:latin typeface="+mj-lt"/>
            </a:endParaRPr>
          </a:p>
        </p:txBody>
      </p:sp>
      <p:pic>
        <p:nvPicPr>
          <p:cNvPr id="7" name="Picture 2" descr="Man Head Silhouette - Free vector graphic on Pixabay">
            <a:extLst>
              <a:ext uri="{FF2B5EF4-FFF2-40B4-BE49-F238E27FC236}">
                <a16:creationId xmlns:a16="http://schemas.microsoft.com/office/drawing/2014/main" id="{32909BB7-FF9C-B23C-1F57-AA1215B6278D}"/>
              </a:ext>
            </a:extLst>
          </p:cNvPr>
          <p:cNvPicPr/>
          <p:nvPr/>
        </p:nvPicPr>
        <p:blipFill>
          <a:blip r:embed="rId3"/>
          <a:stretch/>
        </p:blipFill>
        <p:spPr>
          <a:xfrm flipH="1">
            <a:off x="3396164" y="4447304"/>
            <a:ext cx="1314720" cy="1753200"/>
          </a:xfrm>
          <a:prstGeom prst="rect">
            <a:avLst/>
          </a:prstGeom>
          <a:ln w="0">
            <a:noFill/>
          </a:ln>
        </p:spPr>
      </p:pic>
      <p:pic>
        <p:nvPicPr>
          <p:cNvPr id="8" name="Picture 2" descr="Man Head Silhouette - Free vector graphic on Pixabay">
            <a:extLst>
              <a:ext uri="{FF2B5EF4-FFF2-40B4-BE49-F238E27FC236}">
                <a16:creationId xmlns:a16="http://schemas.microsoft.com/office/drawing/2014/main" id="{848EEE19-4619-63D2-383D-5EEC87201882}"/>
              </a:ext>
            </a:extLst>
          </p:cNvPr>
          <p:cNvPicPr/>
          <p:nvPr/>
        </p:nvPicPr>
        <p:blipFill>
          <a:blip r:embed="rId3"/>
          <a:stretch/>
        </p:blipFill>
        <p:spPr>
          <a:xfrm flipH="1">
            <a:off x="5628524" y="4475384"/>
            <a:ext cx="1314720" cy="1753200"/>
          </a:xfrm>
          <a:prstGeom prst="rect">
            <a:avLst/>
          </a:prstGeom>
          <a:ln w="0">
            <a:noFill/>
          </a:ln>
        </p:spPr>
      </p:pic>
      <p:pic>
        <p:nvPicPr>
          <p:cNvPr id="9" name="Picture 2" descr="Man Head Silhouette - Free vector graphic on Pixabay">
            <a:extLst>
              <a:ext uri="{FF2B5EF4-FFF2-40B4-BE49-F238E27FC236}">
                <a16:creationId xmlns:a16="http://schemas.microsoft.com/office/drawing/2014/main" id="{50C6F310-376F-FC5E-6C8F-52BED06D5055}"/>
              </a:ext>
            </a:extLst>
          </p:cNvPr>
          <p:cNvPicPr/>
          <p:nvPr/>
        </p:nvPicPr>
        <p:blipFill>
          <a:blip r:embed="rId3"/>
          <a:stretch/>
        </p:blipFill>
        <p:spPr>
          <a:xfrm flipH="1">
            <a:off x="7860884" y="4475384"/>
            <a:ext cx="1314720" cy="1753200"/>
          </a:xfrm>
          <a:prstGeom prst="rect">
            <a:avLst/>
          </a:prstGeom>
          <a:ln w="0">
            <a:noFill/>
          </a:ln>
        </p:spPr>
      </p:pic>
      <p:sp>
        <p:nvSpPr>
          <p:cNvPr id="10" name="Cloud 13">
            <a:extLst>
              <a:ext uri="{FF2B5EF4-FFF2-40B4-BE49-F238E27FC236}">
                <a16:creationId xmlns:a16="http://schemas.microsoft.com/office/drawing/2014/main" id="{0065D140-636E-4B7C-E5B1-351874E3FBDA}"/>
              </a:ext>
            </a:extLst>
          </p:cNvPr>
          <p:cNvSpPr/>
          <p:nvPr/>
        </p:nvSpPr>
        <p:spPr>
          <a:xfrm>
            <a:off x="5280363" y="3197627"/>
            <a:ext cx="2122200" cy="1133280"/>
          </a:xfrm>
          <a:prstGeom prst="clou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BE"/>
          </a:p>
        </p:txBody>
      </p:sp>
      <p:sp>
        <p:nvSpPr>
          <p:cNvPr id="11" name="Cloud 15">
            <a:extLst>
              <a:ext uri="{FF2B5EF4-FFF2-40B4-BE49-F238E27FC236}">
                <a16:creationId xmlns:a16="http://schemas.microsoft.com/office/drawing/2014/main" id="{CCA84392-EFAE-8DE0-60DB-156D6AF897BA}"/>
              </a:ext>
            </a:extLst>
          </p:cNvPr>
          <p:cNvSpPr/>
          <p:nvPr/>
        </p:nvSpPr>
        <p:spPr>
          <a:xfrm>
            <a:off x="7689922" y="3131504"/>
            <a:ext cx="2122200" cy="1133280"/>
          </a:xfrm>
          <a:prstGeom prst="clou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BE" dirty="0"/>
          </a:p>
        </p:txBody>
      </p:sp>
      <p:pic>
        <p:nvPicPr>
          <p:cNvPr id="12" name="Picture 2" descr="Free Clipart Palm Tree Beach Clip Art Free Stock Sea - Coconut Tree On Beach  Png Transparent Png (#4999371) - PinClipart">
            <a:extLst>
              <a:ext uri="{FF2B5EF4-FFF2-40B4-BE49-F238E27FC236}">
                <a16:creationId xmlns:a16="http://schemas.microsoft.com/office/drawing/2014/main" id="{06BFAF0B-2BCD-0182-3CFF-975A7F43DA0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922243" y="3397067"/>
            <a:ext cx="922680" cy="765360"/>
          </a:xfrm>
          <a:prstGeom prst="rect">
            <a:avLst/>
          </a:prstGeom>
          <a:ln w="0">
            <a:noFill/>
          </a:ln>
        </p:spPr>
      </p:pic>
      <p:sp>
        <p:nvSpPr>
          <p:cNvPr id="13" name="Straight Arrow Connector 18">
            <a:extLst>
              <a:ext uri="{FF2B5EF4-FFF2-40B4-BE49-F238E27FC236}">
                <a16:creationId xmlns:a16="http://schemas.microsoft.com/office/drawing/2014/main" id="{7B323F33-EBF5-EFD9-6C5A-13B1EB9741F9}"/>
              </a:ext>
            </a:extLst>
          </p:cNvPr>
          <p:cNvSpPr/>
          <p:nvPr/>
        </p:nvSpPr>
        <p:spPr>
          <a:xfrm>
            <a:off x="4917164" y="5468624"/>
            <a:ext cx="460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BE"/>
          </a:p>
        </p:txBody>
      </p:sp>
      <p:sp>
        <p:nvSpPr>
          <p:cNvPr id="14" name="Straight Arrow Connector 32">
            <a:extLst>
              <a:ext uri="{FF2B5EF4-FFF2-40B4-BE49-F238E27FC236}">
                <a16:creationId xmlns:a16="http://schemas.microsoft.com/office/drawing/2014/main" id="{400CAE0C-09F2-881A-0B1D-755D35B96F0F}"/>
              </a:ext>
            </a:extLst>
          </p:cNvPr>
          <p:cNvSpPr/>
          <p:nvPr/>
        </p:nvSpPr>
        <p:spPr>
          <a:xfrm>
            <a:off x="7126124" y="5468624"/>
            <a:ext cx="460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BE"/>
          </a:p>
        </p:txBody>
      </p:sp>
      <p:sp>
        <p:nvSpPr>
          <p:cNvPr id="15" name="Cloud 34">
            <a:extLst>
              <a:ext uri="{FF2B5EF4-FFF2-40B4-BE49-F238E27FC236}">
                <a16:creationId xmlns:a16="http://schemas.microsoft.com/office/drawing/2014/main" id="{25F685CE-A4D2-D117-9104-B3D6D134BB70}"/>
              </a:ext>
            </a:extLst>
          </p:cNvPr>
          <p:cNvSpPr/>
          <p:nvPr/>
        </p:nvSpPr>
        <p:spPr>
          <a:xfrm>
            <a:off x="2794604" y="3232664"/>
            <a:ext cx="2122200" cy="1133280"/>
          </a:xfrm>
          <a:prstGeom prst="clou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BE" dirty="0"/>
          </a:p>
        </p:txBody>
      </p:sp>
      <p:pic>
        <p:nvPicPr>
          <p:cNvPr id="16" name="Picture 4" descr="Car On Road Clipart - Png Download (#5650569) - PinClipart">
            <a:extLst>
              <a:ext uri="{FF2B5EF4-FFF2-40B4-BE49-F238E27FC236}">
                <a16:creationId xmlns:a16="http://schemas.microsoft.com/office/drawing/2014/main" id="{FF0A4F9C-7915-4D99-7428-7DB89F96FCF1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/>
        </p:blipFill>
        <p:spPr>
          <a:xfrm>
            <a:off x="3291044" y="3432104"/>
            <a:ext cx="1138680" cy="666360"/>
          </a:xfrm>
          <a:prstGeom prst="rect">
            <a:avLst/>
          </a:prstGeom>
          <a:ln w="0"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B640CF-5EDC-D001-862A-234545AC96F0}"/>
              </a:ext>
            </a:extLst>
          </p:cNvPr>
          <p:cNvSpPr txBox="1"/>
          <p:nvPr/>
        </p:nvSpPr>
        <p:spPr>
          <a:xfrm>
            <a:off x="6785024" y="1770818"/>
            <a:ext cx="4502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effectLst/>
                <a:latin typeface="+mj-lt"/>
              </a:rPr>
              <a:t>“</a:t>
            </a:r>
            <a:r>
              <a:rPr lang="en-US" b="0" dirty="0">
                <a:effectLst/>
                <a:latin typeface="+mj-lt"/>
              </a:rPr>
              <a:t>… </a:t>
            </a:r>
            <a:r>
              <a:rPr lang="en-US" b="0" i="1" dirty="0">
                <a:effectLst/>
                <a:latin typeface="+mj-lt"/>
              </a:rPr>
              <a:t>time</a:t>
            </a:r>
            <a:r>
              <a:rPr lang="en-US" b="0" i="0" dirty="0">
                <a:effectLst/>
                <a:latin typeface="+mj-lt"/>
              </a:rPr>
              <a:t>-gaps during which the consciousness went out altogether to come into existence again at a later moment …”</a:t>
            </a:r>
            <a:endParaRPr lang="en-BE" dirty="0">
              <a:latin typeface="+mj-lt"/>
            </a:endParaRPr>
          </a:p>
          <a:p>
            <a:endParaRPr lang="en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F30DD-4974-E82C-72EA-9A0EF36CA1BC}"/>
              </a:ext>
            </a:extLst>
          </p:cNvPr>
          <p:cNvSpPr txBox="1"/>
          <p:nvPr/>
        </p:nvSpPr>
        <p:spPr>
          <a:xfrm>
            <a:off x="5645804" y="2022974"/>
            <a:ext cx="129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BUT!</a:t>
            </a:r>
            <a:endParaRPr lang="en-BE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50779A-F9A2-A1EB-EBFC-E9704FD2739F}"/>
              </a:ext>
            </a:extLst>
          </p:cNvPr>
          <p:cNvSpPr txBox="1"/>
          <p:nvPr/>
        </p:nvSpPr>
        <p:spPr>
          <a:xfrm>
            <a:off x="504000" y="6300000"/>
            <a:ext cx="6869162" cy="52322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1400" spc="-1" dirty="0">
                <a:solidFill>
                  <a:srgbClr val="000000"/>
                </a:solidFill>
                <a:latin typeface="+mj-lt"/>
              </a:rPr>
              <a:t>James (1890). </a:t>
            </a:r>
            <a:r>
              <a:rPr lang="en-US" sz="1400" b="1" i="1" spc="-1" dirty="0">
                <a:solidFill>
                  <a:srgbClr val="000000"/>
                </a:solidFill>
                <a:latin typeface="+mj-lt"/>
              </a:rPr>
              <a:t>The Principles of Psychology</a:t>
            </a:r>
            <a:r>
              <a:rPr lang="en-US" sz="1400" spc="-1" dirty="0">
                <a:solidFill>
                  <a:srgbClr val="000000"/>
                </a:solidFill>
                <a:latin typeface="+mj-lt"/>
              </a:rPr>
              <a:t>. </a:t>
            </a:r>
            <a:endParaRPr lang="en-US" sz="1400" b="0" strike="noStrike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1400" b="0" strike="noStrike" spc="-1" dirty="0">
                <a:solidFill>
                  <a:srgbClr val="000000"/>
                </a:solidFill>
                <a:latin typeface="+mj-lt"/>
              </a:rPr>
              <a:t>Ward and Wegner</a:t>
            </a:r>
            <a:r>
              <a:rPr lang="en-US" sz="1400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1400" b="0" strike="noStrike" spc="-1" dirty="0">
                <a:solidFill>
                  <a:srgbClr val="000000"/>
                </a:solidFill>
                <a:latin typeface="+mj-lt"/>
              </a:rPr>
              <a:t>2013). </a:t>
            </a:r>
            <a:r>
              <a:rPr lang="en-US" sz="1400" b="1" i="1" strike="noStrike" spc="-1" dirty="0">
                <a:solidFill>
                  <a:srgbClr val="000000"/>
                </a:solidFill>
                <a:latin typeface="+mj-lt"/>
              </a:rPr>
              <a:t>Mind-blanking: When the mind goes away. </a:t>
            </a:r>
            <a:r>
              <a:rPr lang="en-US" sz="1400" strike="noStrike" spc="-1" dirty="0">
                <a:solidFill>
                  <a:srgbClr val="000000"/>
                </a:solidFill>
                <a:latin typeface="+mj-lt"/>
              </a:rPr>
              <a:t>Front </a:t>
            </a:r>
            <a:r>
              <a:rPr lang="en-US" sz="1400" strike="noStrike" spc="-1" dirty="0" err="1">
                <a:solidFill>
                  <a:srgbClr val="000000"/>
                </a:solidFill>
                <a:latin typeface="+mj-lt"/>
              </a:rPr>
              <a:t>Psycol</a:t>
            </a:r>
            <a:endParaRPr lang="en-US" sz="1400" strike="noStrike" spc="-1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FF8A2-3ED0-A88E-49D4-5575A15C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679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3" grpId="0" animBg="1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3ED39-8CF5-2DFC-D92D-0482D175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10440000" cy="122504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MB is associated with lower cortical arousal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0981DED-3EDE-B531-A393-158FDF3BC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9" b="44020"/>
          <a:stretch/>
        </p:blipFill>
        <p:spPr>
          <a:xfrm>
            <a:off x="586585" y="1608007"/>
            <a:ext cx="5521138" cy="465168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6C2DF-1601-E4DF-1CB9-02C11E39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9754" y="6356350"/>
            <a:ext cx="1014046" cy="365125"/>
          </a:xfrm>
        </p:spPr>
        <p:txBody>
          <a:bodyPr/>
          <a:lstStyle/>
          <a:p>
            <a:fld id="{67BDF830-9A4D-44C8-AC61-8A92A4BD9D47}" type="slidenum">
              <a:rPr lang="en-001" smtClean="0"/>
              <a:t>3</a:t>
            </a:fld>
            <a:endParaRPr lang="en-001"/>
          </a:p>
        </p:txBody>
      </p:sp>
      <p:pic>
        <p:nvPicPr>
          <p:cNvPr id="6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D2A45E2-245F-C4D9-8241-F55CEE2A9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2" b="44020"/>
          <a:stretch/>
        </p:blipFill>
        <p:spPr>
          <a:xfrm>
            <a:off x="6289606" y="1608007"/>
            <a:ext cx="5561692" cy="4651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00B6B-EEA4-7554-8CE2-243753CF815C}"/>
              </a:ext>
            </a:extLst>
          </p:cNvPr>
          <p:cNvSpPr txBox="1"/>
          <p:nvPr/>
        </p:nvSpPr>
        <p:spPr>
          <a:xfrm>
            <a:off x="504000" y="6300001"/>
            <a:ext cx="9217516" cy="19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1400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Boulakis &amp; Demertzi (2024). </a:t>
            </a: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What's the blank about? Relating mind-blanking to aspects of ongoing thinking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.</a:t>
            </a:r>
            <a:r>
              <a:rPr lang="en-U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4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psyarxiv</a:t>
            </a:r>
            <a:endParaRPr lang="en-US" sz="1400" b="1" i="1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32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C3A7DE-7A3E-CD7D-DD72-965BB784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10329724" cy="122504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What is the role of physiological arousal in MB?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9B6DD2-2733-25DB-4AC7-530829E3844C}"/>
              </a:ext>
            </a:extLst>
          </p:cNvPr>
          <p:cNvSpPr/>
          <p:nvPr/>
        </p:nvSpPr>
        <p:spPr>
          <a:xfrm>
            <a:off x="1262049" y="2572808"/>
            <a:ext cx="4690124" cy="21463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Calibri Light" panose="020F0302020204030204" pitchFamily="34" charset="0"/>
              </a:rPr>
              <a:t>Hypothesis 1: </a:t>
            </a:r>
          </a:p>
          <a:p>
            <a:pPr algn="ctr"/>
            <a:r>
              <a:rPr lang="en-US" sz="2800" dirty="0">
                <a:cs typeface="Calibri Light" panose="020F0302020204030204" pitchFamily="34" charset="0"/>
              </a:rPr>
              <a:t>Altering physiological states will increase MB reports</a:t>
            </a:r>
            <a:endParaRPr lang="en-001" sz="28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FF035B-E09B-4139-7847-0497E661A672}"/>
              </a:ext>
            </a:extLst>
          </p:cNvPr>
          <p:cNvSpPr/>
          <p:nvPr/>
        </p:nvSpPr>
        <p:spPr>
          <a:xfrm>
            <a:off x="6239828" y="2572808"/>
            <a:ext cx="4930066" cy="2146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Hypothesis 2: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Physiology is beneficial in decoding MB reports</a:t>
            </a:r>
            <a:endParaRPr lang="en-001" sz="28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F0FB4-0664-403D-83E0-CB6AFAC61E62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B63934-2E99-90CF-E86F-70BC5C70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2122" y="6356350"/>
            <a:ext cx="521677" cy="365125"/>
          </a:xfrm>
        </p:spPr>
        <p:txBody>
          <a:bodyPr/>
          <a:lstStyle/>
          <a:p>
            <a:fld id="{67BDF830-9A4D-44C8-AC61-8A92A4BD9D47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484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diagram of a sampling task&#10;&#10;Description automatically generated">
            <a:extLst>
              <a:ext uri="{FF2B5EF4-FFF2-40B4-BE49-F238E27FC236}">
                <a16:creationId xmlns:a16="http://schemas.microsoft.com/office/drawing/2014/main" id="{11E7C01A-70AC-77AB-6024-6E5E6C992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"/>
          <a:stretch/>
        </p:blipFill>
        <p:spPr>
          <a:xfrm>
            <a:off x="838200" y="1425976"/>
            <a:ext cx="10839589" cy="48579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FCB66-946D-E033-3FE7-8FE82C8E5322}"/>
              </a:ext>
            </a:extLst>
          </p:cNvPr>
          <p:cNvSpPr txBox="1"/>
          <p:nvPr/>
        </p:nvSpPr>
        <p:spPr>
          <a:xfrm>
            <a:off x="8826021" y="1177652"/>
            <a:ext cx="2527779" cy="40011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180000"/>
            <a:r>
              <a:rPr lang="en-US" sz="2000" b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N =  26, power = .95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F212-E8B5-261D-AC32-753233C7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5</a:t>
            </a:fld>
            <a:endParaRPr lang="en-00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30666E-03B7-1817-B9A0-7E7E61E55335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Experimental Design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D56CA-776D-3B91-80F8-76163F90827E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33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5DCEFFC2-2109-57B5-88F3-8470FF78DC1E}"/>
              </a:ext>
            </a:extLst>
          </p:cNvPr>
          <p:cNvGrpSpPr/>
          <p:nvPr/>
        </p:nvGrpSpPr>
        <p:grpSpPr>
          <a:xfrm>
            <a:off x="6586110" y="1730587"/>
            <a:ext cx="4338654" cy="4164603"/>
            <a:chOff x="7015146" y="1839145"/>
            <a:chExt cx="4181502" cy="438717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49B7925-9F30-AD3C-B63D-E4C736709BD1}"/>
                </a:ext>
              </a:extLst>
            </p:cNvPr>
            <p:cNvGrpSpPr/>
            <p:nvPr/>
          </p:nvGrpSpPr>
          <p:grpSpPr>
            <a:xfrm>
              <a:off x="7015146" y="2338195"/>
              <a:ext cx="4181502" cy="3888128"/>
              <a:chOff x="6996096" y="1659642"/>
              <a:chExt cx="4181502" cy="388812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17B9C7A-30E8-B85B-9648-2221361900FA}"/>
                  </a:ext>
                </a:extLst>
              </p:cNvPr>
              <p:cNvSpPr/>
              <p:nvPr/>
            </p:nvSpPr>
            <p:spPr>
              <a:xfrm>
                <a:off x="7477123" y="4082070"/>
                <a:ext cx="1085851" cy="99951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3882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SENS</a:t>
                </a:r>
                <a:endParaRPr lang="en-B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4DA25F2-BF84-886F-EB90-E0F71AB4D4E3}"/>
                  </a:ext>
                </a:extLst>
              </p:cNvPr>
              <p:cNvSpPr/>
              <p:nvPr/>
            </p:nvSpPr>
            <p:spPr>
              <a:xfrm>
                <a:off x="8562974" y="2338195"/>
                <a:ext cx="1085851" cy="99951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MW</a:t>
                </a:r>
                <a:endParaRPr lang="en-BE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99F7E8E-CA75-8F3F-030A-4FAF37D32B12}"/>
                  </a:ext>
                </a:extLst>
              </p:cNvPr>
              <p:cNvSpPr/>
              <p:nvPr/>
            </p:nvSpPr>
            <p:spPr>
              <a:xfrm>
                <a:off x="9648825" y="4082070"/>
                <a:ext cx="1085851" cy="99951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158B6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MB</a:t>
                </a:r>
                <a:endParaRPr lang="en-B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75E1646D-9786-D65F-91A6-4B4D27C8C5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10610" y="4692606"/>
                <a:ext cx="862015" cy="0"/>
              </a:xfrm>
              <a:prstGeom prst="straightConnector1">
                <a:avLst/>
              </a:prstGeom>
              <a:ln w="38100">
                <a:solidFill>
                  <a:srgbClr val="C3882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085D2E1-9581-3D97-9F31-69BC9BA112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2450" y="3312965"/>
                <a:ext cx="442913" cy="672254"/>
              </a:xfrm>
              <a:prstGeom prst="straightConnector1">
                <a:avLst/>
              </a:prstGeom>
              <a:ln w="38100">
                <a:solidFill>
                  <a:srgbClr val="C3882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9D66F34-8AE4-469E-142B-52F402E346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10610" y="4889886"/>
                <a:ext cx="862015" cy="0"/>
              </a:xfrm>
              <a:prstGeom prst="straightConnector1">
                <a:avLst/>
              </a:prstGeom>
              <a:ln w="38100">
                <a:solidFill>
                  <a:srgbClr val="158B69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08A0D78-35BB-537D-0650-05FEC042C6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9775" y="3290341"/>
                <a:ext cx="471488" cy="694878"/>
              </a:xfrm>
              <a:prstGeom prst="straightConnector1">
                <a:avLst/>
              </a:prstGeom>
              <a:ln w="38100">
                <a:solidFill>
                  <a:srgbClr val="158B69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EE8B98-E668-07E6-280F-7B3E4466F4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51390" y="3429000"/>
                <a:ext cx="411610" cy="645163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A225FD7-C426-F2F3-2734-F4786A9E35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4279" y="3403780"/>
                <a:ext cx="435770" cy="653070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67A622F-3B38-8002-6F62-4904CBAC08BF}"/>
                  </a:ext>
                </a:extLst>
              </p:cNvPr>
              <p:cNvSpPr/>
              <p:nvPr/>
            </p:nvSpPr>
            <p:spPr>
              <a:xfrm rot="21426119">
                <a:off x="8769569" y="1987970"/>
                <a:ext cx="467918" cy="271686"/>
              </a:xfrm>
              <a:custGeom>
                <a:avLst/>
                <a:gdLst>
                  <a:gd name="connsiteX0" fmla="*/ 466135 w 467918"/>
                  <a:gd name="connsiteY0" fmla="*/ 223002 h 223002"/>
                  <a:gd name="connsiteX1" fmla="*/ 399460 w 467918"/>
                  <a:gd name="connsiteY1" fmla="*/ 13452 h 223002"/>
                  <a:gd name="connsiteX2" fmla="*/ 18460 w 467918"/>
                  <a:gd name="connsiteY2" fmla="*/ 42027 h 223002"/>
                  <a:gd name="connsiteX3" fmla="*/ 94660 w 467918"/>
                  <a:gd name="connsiteY3" fmla="*/ 213477 h 22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918" h="223002">
                    <a:moveTo>
                      <a:pt x="466135" y="223002"/>
                    </a:moveTo>
                    <a:cubicBezTo>
                      <a:pt x="470104" y="133308"/>
                      <a:pt x="474073" y="43614"/>
                      <a:pt x="399460" y="13452"/>
                    </a:cubicBezTo>
                    <a:cubicBezTo>
                      <a:pt x="324847" y="-16711"/>
                      <a:pt x="69260" y="8690"/>
                      <a:pt x="18460" y="42027"/>
                    </a:cubicBezTo>
                    <a:cubicBezTo>
                      <a:pt x="-32340" y="75364"/>
                      <a:pt x="31160" y="144420"/>
                      <a:pt x="94660" y="213477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  <a:lumOff val="25000"/>
                  </a:schemeClr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3275E41-BA79-E6B2-1364-15158652C899}"/>
                  </a:ext>
                </a:extLst>
              </p:cNvPr>
              <p:cNvSpPr/>
              <p:nvPr/>
            </p:nvSpPr>
            <p:spPr>
              <a:xfrm rot="13969547">
                <a:off x="7205064" y="4879251"/>
                <a:ext cx="467918" cy="271686"/>
              </a:xfrm>
              <a:custGeom>
                <a:avLst/>
                <a:gdLst>
                  <a:gd name="connsiteX0" fmla="*/ 466135 w 467918"/>
                  <a:gd name="connsiteY0" fmla="*/ 223002 h 223002"/>
                  <a:gd name="connsiteX1" fmla="*/ 399460 w 467918"/>
                  <a:gd name="connsiteY1" fmla="*/ 13452 h 223002"/>
                  <a:gd name="connsiteX2" fmla="*/ 18460 w 467918"/>
                  <a:gd name="connsiteY2" fmla="*/ 42027 h 223002"/>
                  <a:gd name="connsiteX3" fmla="*/ 94660 w 467918"/>
                  <a:gd name="connsiteY3" fmla="*/ 213477 h 22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918" h="223002">
                    <a:moveTo>
                      <a:pt x="466135" y="223002"/>
                    </a:moveTo>
                    <a:cubicBezTo>
                      <a:pt x="470104" y="133308"/>
                      <a:pt x="474073" y="43614"/>
                      <a:pt x="399460" y="13452"/>
                    </a:cubicBezTo>
                    <a:cubicBezTo>
                      <a:pt x="324847" y="-16711"/>
                      <a:pt x="69260" y="8690"/>
                      <a:pt x="18460" y="42027"/>
                    </a:cubicBezTo>
                    <a:cubicBezTo>
                      <a:pt x="-32340" y="75364"/>
                      <a:pt x="31160" y="144420"/>
                      <a:pt x="94660" y="213477"/>
                    </a:cubicBezTo>
                  </a:path>
                </a:pathLst>
              </a:custGeom>
              <a:noFill/>
              <a:ln w="38100">
                <a:solidFill>
                  <a:srgbClr val="C38820"/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00F236D-E62C-7991-F8B6-8CD312EFBDDD}"/>
                  </a:ext>
                </a:extLst>
              </p:cNvPr>
              <p:cNvSpPr/>
              <p:nvPr/>
            </p:nvSpPr>
            <p:spPr>
              <a:xfrm rot="8612378">
                <a:off x="10424517" y="4945744"/>
                <a:ext cx="467918" cy="271686"/>
              </a:xfrm>
              <a:custGeom>
                <a:avLst/>
                <a:gdLst>
                  <a:gd name="connsiteX0" fmla="*/ 466135 w 467918"/>
                  <a:gd name="connsiteY0" fmla="*/ 223002 h 223002"/>
                  <a:gd name="connsiteX1" fmla="*/ 399460 w 467918"/>
                  <a:gd name="connsiteY1" fmla="*/ 13452 h 223002"/>
                  <a:gd name="connsiteX2" fmla="*/ 18460 w 467918"/>
                  <a:gd name="connsiteY2" fmla="*/ 42027 h 223002"/>
                  <a:gd name="connsiteX3" fmla="*/ 94660 w 467918"/>
                  <a:gd name="connsiteY3" fmla="*/ 213477 h 22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918" h="223002">
                    <a:moveTo>
                      <a:pt x="466135" y="223002"/>
                    </a:moveTo>
                    <a:cubicBezTo>
                      <a:pt x="470104" y="133308"/>
                      <a:pt x="474073" y="43614"/>
                      <a:pt x="399460" y="13452"/>
                    </a:cubicBezTo>
                    <a:cubicBezTo>
                      <a:pt x="324847" y="-16711"/>
                      <a:pt x="69260" y="8690"/>
                      <a:pt x="18460" y="42027"/>
                    </a:cubicBezTo>
                    <a:cubicBezTo>
                      <a:pt x="-32340" y="75364"/>
                      <a:pt x="31160" y="144420"/>
                      <a:pt x="94660" y="213477"/>
                    </a:cubicBezTo>
                  </a:path>
                </a:pathLst>
              </a:custGeom>
              <a:noFill/>
              <a:ln w="38100">
                <a:solidFill>
                  <a:srgbClr val="158B69"/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E8F25A-0809-DE82-26F9-8F74773121A5}"/>
                  </a:ext>
                </a:extLst>
              </p:cNvPr>
              <p:cNvSpPr txBox="1"/>
              <p:nvPr/>
            </p:nvSpPr>
            <p:spPr>
              <a:xfrm>
                <a:off x="8752567" y="1659642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-.2</a:t>
                </a:r>
                <a:endParaRPr lang="en-BE" b="1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7831A9-B8F9-6940-E850-4EE6EBAD40DC}"/>
                  </a:ext>
                </a:extLst>
              </p:cNvPr>
              <p:cNvSpPr txBox="1"/>
              <p:nvPr/>
            </p:nvSpPr>
            <p:spPr>
              <a:xfrm>
                <a:off x="8563396" y="3604136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.07</a:t>
                </a:r>
                <a:endParaRPr lang="en-B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7023411-C066-5056-F57E-2A04C6DBF3D8}"/>
                  </a:ext>
                </a:extLst>
              </p:cNvPr>
              <p:cNvSpPr txBox="1"/>
              <p:nvPr/>
            </p:nvSpPr>
            <p:spPr>
              <a:xfrm>
                <a:off x="9115094" y="3800552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.09</a:t>
                </a:r>
                <a:endParaRPr lang="en-BE" b="1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B6582FA-C05A-CC50-E1C5-ED37E747EC1B}"/>
                  </a:ext>
                </a:extLst>
              </p:cNvPr>
              <p:cNvSpPr txBox="1"/>
              <p:nvPr/>
            </p:nvSpPr>
            <p:spPr>
              <a:xfrm>
                <a:off x="7867232" y="3311055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-.23</a:t>
                </a:r>
                <a:endParaRPr lang="en-BE" b="1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8A3104C-E882-5776-041C-1378B2F33D5A}"/>
                  </a:ext>
                </a:extLst>
              </p:cNvPr>
              <p:cNvSpPr txBox="1"/>
              <p:nvPr/>
            </p:nvSpPr>
            <p:spPr>
              <a:xfrm>
                <a:off x="6996096" y="5178438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.05</a:t>
                </a:r>
                <a:endParaRPr lang="en-BE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3D2FFA7-FD46-80B7-4C4F-6580DCBE3B5A}"/>
                  </a:ext>
                </a:extLst>
              </p:cNvPr>
              <p:cNvSpPr txBox="1"/>
              <p:nvPr/>
            </p:nvSpPr>
            <p:spPr>
              <a:xfrm>
                <a:off x="8919730" y="4323274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.1</a:t>
                </a:r>
                <a:endParaRPr lang="en-BE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75D279-7DFD-B381-C18C-6DE71BF51974}"/>
                  </a:ext>
                </a:extLst>
              </p:cNvPr>
              <p:cNvSpPr txBox="1"/>
              <p:nvPr/>
            </p:nvSpPr>
            <p:spPr>
              <a:xfrm>
                <a:off x="9839325" y="3399280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.01</a:t>
                </a:r>
                <a:endParaRPr lang="en-BE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6870BA-0227-5B5D-8113-B61AE0F8B260}"/>
                  </a:ext>
                </a:extLst>
              </p:cNvPr>
              <p:cNvSpPr txBox="1"/>
              <p:nvPr/>
            </p:nvSpPr>
            <p:spPr>
              <a:xfrm>
                <a:off x="8857273" y="4854018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.06</a:t>
                </a:r>
                <a:endParaRPr lang="en-BE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C3FA50F-10ED-07B5-F461-CAD1471345CE}"/>
                  </a:ext>
                </a:extLst>
              </p:cNvPr>
              <p:cNvSpPr txBox="1"/>
              <p:nvPr/>
            </p:nvSpPr>
            <p:spPr>
              <a:xfrm>
                <a:off x="10677140" y="5145210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.07</a:t>
                </a:r>
                <a:endParaRPr lang="en-BE" dirty="0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E9A9172-ECAE-F1EE-B3B0-1C3E56A22310}"/>
                </a:ext>
              </a:extLst>
            </p:cNvPr>
            <p:cNvSpPr txBox="1"/>
            <p:nvPr/>
          </p:nvSpPr>
          <p:spPr>
            <a:xfrm>
              <a:off x="7457480" y="1839145"/>
              <a:ext cx="3406373" cy="389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  <a:cs typeface="Calibri Light" panose="020F0302020204030204" pitchFamily="34" charset="0"/>
                </a:rPr>
                <a:t>Low – High Transition Probabilities</a:t>
              </a:r>
              <a:endParaRPr lang="en-BE" dirty="0">
                <a:latin typeface="+mj-lt"/>
                <a:cs typeface="Calibri Light" panose="020F0302020204030204" pitchFamily="34" charset="0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D58FDD-5915-AD77-9A8B-8DEEB40B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6</a:t>
            </a:fld>
            <a:endParaRPr lang="en-0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CDA1C-897B-EE22-6C34-34565B1B0090}"/>
              </a:ext>
            </a:extLst>
          </p:cNvPr>
          <p:cNvGrpSpPr/>
          <p:nvPr/>
        </p:nvGrpSpPr>
        <p:grpSpPr>
          <a:xfrm>
            <a:off x="863687" y="1356831"/>
            <a:ext cx="4199283" cy="4586783"/>
            <a:chOff x="980599" y="1639631"/>
            <a:chExt cx="4199282" cy="4586782"/>
          </a:xfrm>
        </p:grpSpPr>
        <p:pic>
          <p:nvPicPr>
            <p:cNvPr id="12" name="Content Placeholder 6" descr="A graph of a number of different types of data&#10;&#10;Description automatically generated with medium confidence">
              <a:extLst>
                <a:ext uri="{FF2B5EF4-FFF2-40B4-BE49-F238E27FC236}">
                  <a16:creationId xmlns:a16="http://schemas.microsoft.com/office/drawing/2014/main" id="{5502EA92-8B16-C25C-8E75-EC3337C8F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682"/>
            <a:stretch/>
          </p:blipFill>
          <p:spPr>
            <a:xfrm>
              <a:off x="980599" y="1639631"/>
              <a:ext cx="3955773" cy="458678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877553-5527-D7A1-7C41-E349F1979441}"/>
                </a:ext>
              </a:extLst>
            </p:cNvPr>
            <p:cNvSpPr/>
            <p:nvPr/>
          </p:nvSpPr>
          <p:spPr>
            <a:xfrm>
              <a:off x="5067281" y="1876249"/>
              <a:ext cx="112600" cy="557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C559DC-F1C8-A463-6D62-2F9719F84448}"/>
              </a:ext>
            </a:extLst>
          </p:cNvPr>
          <p:cNvSpPr txBox="1"/>
          <p:nvPr/>
        </p:nvSpPr>
        <p:spPr>
          <a:xfrm>
            <a:off x="1738718" y="5589767"/>
            <a:ext cx="271373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BUT</a:t>
            </a:r>
            <a:r>
              <a:rPr lang="en-US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MB was more frequent in first half of post-exercise vs. second half </a:t>
            </a:r>
            <a:r>
              <a:rPr lang="en-US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Mincho" panose="02020609040205080304" pitchFamily="49" charset="-128"/>
              </a:rPr>
              <a:t>(divergence = 4.08, p = 3.2e-02) </a:t>
            </a:r>
            <a:endParaRPr lang="en-BE" sz="1333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1B1A84-F691-F937-37F8-34C019947095}"/>
              </a:ext>
            </a:extLst>
          </p:cNvPr>
          <p:cNvSpPr/>
          <p:nvPr/>
        </p:nvSpPr>
        <p:spPr>
          <a:xfrm>
            <a:off x="8775205" y="4155537"/>
            <a:ext cx="545244" cy="551635"/>
          </a:xfrm>
          <a:prstGeom prst="ellipse">
            <a:avLst/>
          </a:prstGeom>
          <a:solidFill>
            <a:srgbClr val="FFEF36">
              <a:alpha val="5729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73123B-BA99-F8AF-3EDF-A61B50C5ABF4}"/>
              </a:ext>
            </a:extLst>
          </p:cNvPr>
          <p:cNvSpPr/>
          <p:nvPr/>
        </p:nvSpPr>
        <p:spPr>
          <a:xfrm>
            <a:off x="7484240" y="3652872"/>
            <a:ext cx="545244" cy="551635"/>
          </a:xfrm>
          <a:prstGeom prst="ellipse">
            <a:avLst/>
          </a:prstGeom>
          <a:solidFill>
            <a:srgbClr val="FFEF36">
              <a:alpha val="5729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D1FC26-836D-DF2E-2D2D-96051C349089}"/>
              </a:ext>
            </a:extLst>
          </p:cNvPr>
          <p:cNvSpPr/>
          <p:nvPr/>
        </p:nvSpPr>
        <p:spPr>
          <a:xfrm>
            <a:off x="8440869" y="2204319"/>
            <a:ext cx="453299" cy="384529"/>
          </a:xfrm>
          <a:prstGeom prst="ellipse">
            <a:avLst/>
          </a:prstGeom>
          <a:solidFill>
            <a:srgbClr val="FFEF36">
              <a:alpha val="5729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7D5534-93FD-91E0-0373-EE2527C3A224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Altered arousal increases MB reports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A450C-EA94-17E0-9862-1A42C2F5FD6F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02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diagram of different types of metal structures&#10;&#10;Description automatically generated">
            <a:extLst>
              <a:ext uri="{FF2B5EF4-FFF2-40B4-BE49-F238E27FC236}">
                <a16:creationId xmlns:a16="http://schemas.microsoft.com/office/drawing/2014/main" id="{F6A72157-46E9-E5B1-3E78-6209B9653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9"/>
          <a:stretch/>
        </p:blipFill>
        <p:spPr>
          <a:xfrm>
            <a:off x="2655899" y="4153267"/>
            <a:ext cx="7121796" cy="270473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A28C6-EF4E-CA1D-A820-844835F0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7</a:t>
            </a:fld>
            <a:endParaRPr lang="en-001"/>
          </a:p>
        </p:txBody>
      </p:sp>
      <p:pic>
        <p:nvPicPr>
          <p:cNvPr id="6" name="Content Placeholder 8" descr="A diagram of different types of metal structures&#10;&#10;Description automatically generated">
            <a:extLst>
              <a:ext uri="{FF2B5EF4-FFF2-40B4-BE49-F238E27FC236}">
                <a16:creationId xmlns:a16="http://schemas.microsoft.com/office/drawing/2014/main" id="{9C645532-454D-6A22-A366-CD3207F84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0"/>
          <a:stretch/>
        </p:blipFill>
        <p:spPr>
          <a:xfrm>
            <a:off x="2547325" y="1227363"/>
            <a:ext cx="7338943" cy="2849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C7AC73-7C9C-98C5-C73F-A0486FE2F972}"/>
              </a:ext>
            </a:extLst>
          </p:cNvPr>
          <p:cNvSpPr txBox="1"/>
          <p:nvPr/>
        </p:nvSpPr>
        <p:spPr>
          <a:xfrm>
            <a:off x="314899" y="1712077"/>
            <a:ext cx="2232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Responses are the slowest after sleep deprivation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75A47-64B4-36E3-79E4-3292F61F7E08}"/>
              </a:ext>
            </a:extLst>
          </p:cNvPr>
          <p:cNvSpPr txBox="1"/>
          <p:nvPr/>
        </p:nvSpPr>
        <p:spPr>
          <a:xfrm>
            <a:off x="10099149" y="1712077"/>
            <a:ext cx="20928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Responses are slowest for MB reports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352AA-23CB-4B3F-D1C8-E9323F604631}"/>
              </a:ext>
            </a:extLst>
          </p:cNvPr>
          <p:cNvSpPr txBox="1"/>
          <p:nvPr/>
        </p:nvSpPr>
        <p:spPr>
          <a:xfrm>
            <a:off x="4207600" y="3985098"/>
            <a:ext cx="4403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MB the slowest after exercise</a:t>
            </a:r>
            <a:endParaRPr lang="en-BE" sz="16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F224F9-6585-5B5E-F048-D94CB0FC587D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MB reaction times are mediated by arousal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90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3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1DB75B2-6C1B-102E-CE16-9FF91E0A5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54" y="1401707"/>
            <a:ext cx="5547691" cy="4054585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C8F5DB1-C3CE-528D-A6D5-5195706B0F6B}"/>
              </a:ext>
            </a:extLst>
          </p:cNvPr>
          <p:cNvSpPr txBox="1"/>
          <p:nvPr/>
        </p:nvSpPr>
        <p:spPr>
          <a:xfrm>
            <a:off x="2844800" y="5550967"/>
            <a:ext cx="739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Train in all samples -&gt; </a:t>
            </a:r>
            <a:r>
              <a:rPr lang="en-US" sz="1600" b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Validate</a:t>
            </a:r>
            <a:r>
              <a:rPr lang="en-US" sz="16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that MB has unique physiological correlates</a:t>
            </a:r>
          </a:p>
          <a:p>
            <a:pPr algn="ctr"/>
            <a:r>
              <a:rPr lang="en-US" sz="16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Leave one subject out -&gt; </a:t>
            </a:r>
            <a:r>
              <a:rPr lang="en-US" sz="1600" b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Generalize</a:t>
            </a:r>
            <a:r>
              <a:rPr lang="en-US" sz="16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relationships to unknown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33FD5-CF84-CB54-5792-CA2F695E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8</a:t>
            </a:fld>
            <a:endParaRPr lang="en-00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233FC4-5D19-4677-A9AA-5BEBEDA0C10D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rgbClr val="5FA4B0"/>
                </a:solidFill>
                <a:latin typeface="+mj-lt"/>
              </a:rPr>
              <a:t>Machine Learning Protocol</a:t>
            </a:r>
            <a:endParaRPr lang="en-001" sz="36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9284F-A104-2EDC-39DE-35CAF2FAD3DB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55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number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14E9F61F-C154-B568-A64F-BA4D26D0D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87"/>
          <a:stretch/>
        </p:blipFill>
        <p:spPr>
          <a:xfrm>
            <a:off x="471653" y="1801296"/>
            <a:ext cx="5033797" cy="41232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F5CFC-816F-9BB6-E741-53AD7154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9</a:t>
            </a:fld>
            <a:endParaRPr lang="en-001"/>
          </a:p>
        </p:txBody>
      </p:sp>
      <p:pic>
        <p:nvPicPr>
          <p:cNvPr id="5" name="Picture 4" descr="A diagram of a number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2846F455-9607-7703-D441-2F9B0C9D1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/>
          <a:stretch/>
        </p:blipFill>
        <p:spPr>
          <a:xfrm>
            <a:off x="5567006" y="1690688"/>
            <a:ext cx="6270348" cy="41232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1C61266-D688-18FF-FE31-645575720A6B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rgbClr val="5FA4B0"/>
                </a:solidFill>
                <a:latin typeface="+mj-lt"/>
              </a:rPr>
              <a:t>MB has a unique brain-body profile</a:t>
            </a:r>
            <a:endParaRPr lang="en-001" sz="36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B2775-E89A-0951-A920-6256999CF4DD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82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r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ethod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Result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Result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Widescreen</PresentationFormat>
  <Paragraphs>127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Arial</vt:lpstr>
      <vt:lpstr>Calibri</vt:lpstr>
      <vt:lpstr>Calibri Light</vt:lpstr>
      <vt:lpstr>Intro</vt:lpstr>
      <vt:lpstr>Methods</vt:lpstr>
      <vt:lpstr>Results</vt:lpstr>
      <vt:lpstr>1_Results</vt:lpstr>
      <vt:lpstr>PowerPoint Presentation</vt:lpstr>
      <vt:lpstr>Our mental life has blind spots</vt:lpstr>
      <vt:lpstr>MB is associated with lower cortical arousal</vt:lpstr>
      <vt:lpstr>What is the role of physiological arousal in MB?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II  in- and out-sample classification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Boulakis Paradeisios</dc:creator>
  <cp:lastModifiedBy>Boulakis Paradeisios</cp:lastModifiedBy>
  <cp:revision>19</cp:revision>
  <dcterms:created xsi:type="dcterms:W3CDTF">2024-05-10T09:39:35Z</dcterms:created>
  <dcterms:modified xsi:type="dcterms:W3CDTF">2024-05-29T13:22:08Z</dcterms:modified>
</cp:coreProperties>
</file>