
<file path=[Content_Types].xml><?xml version="1.0" encoding="utf-8"?>
<Types xmlns="http://schemas.openxmlformats.org/package/2006/content-types">
  <Default Extension="bin" ContentType="application/vnd.openxmlformats-officedocument.oleObject"/>
  <Default Extension="bmp" ContentType="image/bmp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63" r:id="rId3"/>
    <p:sldId id="261" r:id="rId4"/>
    <p:sldId id="262" r:id="rId5"/>
    <p:sldId id="264" r:id="rId6"/>
    <p:sldId id="265" r:id="rId7"/>
    <p:sldId id="266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5" r:id="rId23"/>
    <p:sldId id="286" r:id="rId24"/>
    <p:sldId id="288" r:id="rId25"/>
    <p:sldId id="293" r:id="rId26"/>
    <p:sldId id="289" r:id="rId27"/>
    <p:sldId id="291" r:id="rId28"/>
    <p:sldId id="287" r:id="rId29"/>
    <p:sldId id="282" r:id="rId30"/>
    <p:sldId id="283" r:id="rId31"/>
    <p:sldId id="284" r:id="rId3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92" d="100"/>
          <a:sy n="92" d="100"/>
        </p:scale>
        <p:origin x="28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C6150B-A65F-475C-9F3C-781F122626FC}" type="datetimeFigureOut">
              <a:rPr lang="fr-BE" smtClean="0"/>
              <a:t>20-06-24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A98662-90FB-4296-8E8F-05BF8910FAA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21521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B921484-6705-919F-48BB-A8747F0AB9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F3D7EDE-0CA5-DD1A-C2AF-44E7B3E2AF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46BAE9B-56DF-4FD8-8776-708A67B04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1E24E-6F63-47FC-8236-6D388FFBC943}" type="datetimeFigureOut">
              <a:rPr lang="fr-BE" smtClean="0"/>
              <a:t>20-06-24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209F2DF-71F0-F1BE-FAF5-9A07BA7C4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C55BB2A-E22B-786B-5D08-85408E38A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8D309-2779-469D-835A-7B96B2D9DBF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34301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8CAE73-A86B-F984-D706-5A6024238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38033F1-015B-1C8F-4BC2-7A4F18FF94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641C786-72D1-F3D3-E68C-A94B87BC8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1E24E-6F63-47FC-8236-6D388FFBC943}" type="datetimeFigureOut">
              <a:rPr lang="fr-BE" smtClean="0"/>
              <a:t>20-06-24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376A028-7CC9-854C-AE4D-AD4FFD30F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1D34AC9-4568-998E-84B5-BD772B72E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8D309-2779-469D-835A-7B96B2D9DBF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8687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70335003-ED55-E5B4-85BB-DA6D899978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B8C83B6-9A4D-69DD-8B57-4EE6C7DCCC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4B22525-66FE-67BA-E73E-576FABA0C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1E24E-6F63-47FC-8236-6D388FFBC943}" type="datetimeFigureOut">
              <a:rPr lang="fr-BE" smtClean="0"/>
              <a:t>20-06-24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626E0D0-8C7A-9BA6-AFCC-49EC20C36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0ECE0AA-E5D8-46D1-6F1A-4ED7FD00A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8D309-2779-469D-835A-7B96B2D9DBF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98938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4FA911-2021-D550-517A-803F10842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9ACEE1E-AF7C-B2BC-8CD2-4BED4C594C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3CDE2B4-A825-9BCE-D0DE-86B1E75CC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1E24E-6F63-47FC-8236-6D388FFBC943}" type="datetimeFigureOut">
              <a:rPr lang="fr-BE" smtClean="0"/>
              <a:t>20-06-24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E552514-E72D-8F8F-6775-C5F83DD39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FD7B32E-B08F-F7EE-6DCD-4666D7637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8D309-2779-469D-835A-7B96B2D9DBF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20998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7AE5CE-CC5B-0B7E-7999-416441A2C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5AEB542-3CA4-6236-EC7D-AFA923026C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CA9D3D0-D921-A69B-E6CE-A6F6A4BC2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1E24E-6F63-47FC-8236-6D388FFBC943}" type="datetimeFigureOut">
              <a:rPr lang="fr-BE" smtClean="0"/>
              <a:t>20-06-24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7628900-029A-7787-52BA-B212B2872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3FB76C0-C5F7-73D2-276B-395E753F0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8D309-2779-469D-835A-7B96B2D9DBF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344860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9C150DE-F006-856E-8B18-C62BA7059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4AE3ED2-7321-D3A2-998A-73AEEFE9E8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8C5103B-0FF3-9C00-3BEF-CC28F8FF7D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536D99B-F020-43AF-C95F-8A47C32BE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1E24E-6F63-47FC-8236-6D388FFBC943}" type="datetimeFigureOut">
              <a:rPr lang="fr-BE" smtClean="0"/>
              <a:t>20-06-24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6FD1171-9341-17A9-C45C-716310E23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BC2DEE5-D794-818E-4B3F-C6E5267E4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8D309-2779-469D-835A-7B96B2D9DBF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95455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F4ABE2D-FCB9-38C1-EC0A-D950ABD07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1DC2CB9-0F54-C416-557A-95086796AA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E0D258F-2061-E654-7621-2CED6B5684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91E924B-4E1E-7C56-E94F-CC5B08CBAF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E234B85-F15A-9E55-D615-230B3095A4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9B2A9CD6-33F7-6345-DFF8-EA59B6278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1E24E-6F63-47FC-8236-6D388FFBC943}" type="datetimeFigureOut">
              <a:rPr lang="fr-BE" smtClean="0"/>
              <a:t>20-06-24</a:t>
            </a:fld>
            <a:endParaRPr lang="fr-BE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7C8C17E-92E6-555A-4334-D93B3E820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2032CAF-3260-8DAF-F587-65559FA76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8D309-2779-469D-835A-7B96B2D9DBF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5134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DE18E65-83FD-E0A4-FFC7-95B5379E2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20FFD23-161A-2A09-EA26-73451D193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1E24E-6F63-47FC-8236-6D388FFBC943}" type="datetimeFigureOut">
              <a:rPr lang="fr-BE" smtClean="0"/>
              <a:t>20-06-24</a:t>
            </a:fld>
            <a:endParaRPr lang="fr-BE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6A97A40-0774-3467-FDEC-E06167C40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EC26C4B-7D34-675A-A3BE-618C25343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8D309-2779-469D-835A-7B96B2D9DBF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32627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6B8F0CF-4C44-E866-D35F-4FE6E9F65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1E24E-6F63-47FC-8236-6D388FFBC943}" type="datetimeFigureOut">
              <a:rPr lang="fr-BE" smtClean="0"/>
              <a:t>20-06-24</a:t>
            </a:fld>
            <a:endParaRPr lang="fr-BE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D02A12C-9107-BE5D-33AD-7CE7D18F5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EC64EC7-7627-660F-6A94-0941F95A4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8D309-2779-469D-835A-7B96B2D9DBF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97378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03CF18-A42B-C52D-FEE6-63CBFA319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7F033B6-F573-A2B1-A50A-710F2857F9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97C3466-1B6F-9149-672D-5295B77B23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C9EE802-382B-2827-4CE9-5E6CFEF6B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1E24E-6F63-47FC-8236-6D388FFBC943}" type="datetimeFigureOut">
              <a:rPr lang="fr-BE" smtClean="0"/>
              <a:t>20-06-24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52B661D-0440-0DCB-639E-CA3590A2C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BBCC649-EDA1-331E-FE7D-E776D8B9B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8D309-2779-469D-835A-7B96B2D9DBF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192689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A4E89F9-FCC7-327F-C196-377E339B8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80220918-1554-A74E-8929-8B195C1F00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2245889-AA89-33EA-AC4D-84F0B565C3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0D48FEC-C94C-FEDB-85CF-374F0E755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1E24E-6F63-47FC-8236-6D388FFBC943}" type="datetimeFigureOut">
              <a:rPr lang="fr-BE" smtClean="0"/>
              <a:t>20-06-24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E72E766-0562-1D04-6AF1-42610EA43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0FF214E-07F5-9F30-D61D-5B239B24C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8D309-2779-469D-835A-7B96B2D9DBF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823292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EE9A43B4-C5D4-1B52-7BEE-2BC8C5C18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C6D098A-8177-6315-99D3-05F8092AD9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40B4989-E383-DE3B-A8E7-88F49848AA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FD1E24E-6F63-47FC-8236-6D388FFBC943}" type="datetimeFigureOut">
              <a:rPr lang="fr-BE" smtClean="0"/>
              <a:t>20-06-24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C32FB4C-6E75-789F-FE55-4DC554CE5F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A933DFE-239F-A346-E23B-27953EBCF3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4A8D309-2779-469D-835A-7B96B2D9DBF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0910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b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bmp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mage 7" descr="Une image contenant boisson, thé, récipients pour boire, intérieur&#10;&#10;Description générée automatiquement">
            <a:extLst>
              <a:ext uri="{FF2B5EF4-FFF2-40B4-BE49-F238E27FC236}">
                <a16:creationId xmlns:a16="http://schemas.microsoft.com/office/drawing/2014/main" id="{0AEF0E5F-609A-6807-8FBE-DC14B2E8D5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9" r="-1" b="-1"/>
          <a:stretch/>
        </p:blipFill>
        <p:spPr>
          <a:xfrm>
            <a:off x="2522358" y="10"/>
            <a:ext cx="9669642" cy="685799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573F721-72E7-AEB2-CF08-BAF88B487F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2229" y="656492"/>
            <a:ext cx="3973385" cy="3050211"/>
          </a:xfrm>
          <a:noFill/>
        </p:spPr>
        <p:txBody>
          <a:bodyPr>
            <a:noAutofit/>
          </a:bodyPr>
          <a:lstStyle/>
          <a:p>
            <a:pPr algn="l"/>
            <a:r>
              <a:rPr lang="en-US" sz="32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INSIGHT INTO THE DEVELOPMENT OF KOMBUCHA TYPE BEVERAGES </a:t>
            </a:r>
            <a:r>
              <a:rPr lang="en-US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– </a:t>
            </a: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from the fermentation monitoring to the study of consumer acceptance </a:t>
            </a:r>
            <a:endParaRPr lang="en-US" sz="3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610F755-C3B6-900A-F95E-D6277B3066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52229" y="3768251"/>
            <a:ext cx="4276264" cy="1841241"/>
          </a:xfrm>
          <a:noFill/>
        </p:spPr>
        <p:txBody>
          <a:bodyPr>
            <a:normAutofit/>
          </a:bodyPr>
          <a:lstStyle/>
          <a:p>
            <a:pPr algn="l"/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Oral communication for the University of Engineering – Hebei, China </a:t>
            </a:r>
          </a:p>
          <a:p>
            <a:pPr algn="l"/>
            <a:r>
              <a:rPr lang="en-US" sz="16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Tuesday June 18</a:t>
            </a:r>
            <a:r>
              <a:rPr lang="en-US" sz="1600" i="1" baseline="30000" dirty="0">
                <a:latin typeface="Calibri Light" panose="020F0302020204030204" pitchFamily="34" charset="0"/>
                <a:cs typeface="Calibri Light" panose="020F0302020204030204" pitchFamily="34" charset="0"/>
              </a:rPr>
              <a:t>th</a:t>
            </a:r>
            <a:r>
              <a:rPr lang="en-US" sz="16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  <a:p>
            <a:pPr algn="l"/>
            <a:endParaRPr lang="en-US" sz="1600" i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l"/>
            <a:r>
              <a:rPr lang="en-US" sz="1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SARAH SUFFYS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Doctoral student in chemical bioengineering </a:t>
            </a:r>
            <a:endParaRPr lang="en-US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l"/>
            <a:endParaRPr lang="en-US" sz="18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0" name="Image 9" descr="Une image contenant texte&#10;&#10;Description générée automatiquement">
            <a:extLst>
              <a:ext uri="{FF2B5EF4-FFF2-40B4-BE49-F238E27FC236}">
                <a16:creationId xmlns:a16="http://schemas.microsoft.com/office/drawing/2014/main" id="{73D5869C-FE32-BBAC-C1D6-49028C3CAB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1248" y="5720862"/>
            <a:ext cx="1678277" cy="698073"/>
          </a:xfrm>
          <a:prstGeom prst="rect">
            <a:avLst/>
          </a:prstGeom>
        </p:spPr>
      </p:pic>
      <p:pic>
        <p:nvPicPr>
          <p:cNvPr id="12" name="Image 11" descr="Une image contenant art&#10;&#10;Description générée automatiquement avec une confiance faible">
            <a:extLst>
              <a:ext uri="{FF2B5EF4-FFF2-40B4-BE49-F238E27FC236}">
                <a16:creationId xmlns:a16="http://schemas.microsoft.com/office/drawing/2014/main" id="{75D0A27B-BF41-2E4C-C20B-6B368F6C95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41" y="5609492"/>
            <a:ext cx="1414007" cy="809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6236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360;p30">
            <a:extLst>
              <a:ext uri="{FF2B5EF4-FFF2-40B4-BE49-F238E27FC236}">
                <a16:creationId xmlns:a16="http://schemas.microsoft.com/office/drawing/2014/main" id="{E8D5045D-4F78-F0BB-217F-AAC552E9B33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34687" y="3911875"/>
            <a:ext cx="3290887" cy="2452687"/>
          </a:xfrm>
          <a:prstGeom prst="rect">
            <a:avLst/>
          </a:prstGeom>
        </p:spPr>
        <p:txBody>
          <a:bodyPr spcFirstLastPara="1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OBJECTIVES</a:t>
            </a:r>
          </a:p>
        </p:txBody>
      </p:sp>
      <p:pic>
        <p:nvPicPr>
          <p:cNvPr id="9" name="Image 8" descr="Une image contenant nourriture, boisson, Bouteille en verre, liquide&#10;&#10;Description générée automatiquement">
            <a:extLst>
              <a:ext uri="{FF2B5EF4-FFF2-40B4-BE49-F238E27FC236}">
                <a16:creationId xmlns:a16="http://schemas.microsoft.com/office/drawing/2014/main" id="{F5CE72DA-4CF9-C9C9-21F4-467868478C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396" b="1633"/>
          <a:stretch/>
        </p:blipFill>
        <p:spPr>
          <a:xfrm>
            <a:off x="0" y="201271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555F465-D50E-E8EF-4637-7BDFB8BDA6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5574" y="3911876"/>
            <a:ext cx="7485413" cy="2452687"/>
          </a:xfrm>
        </p:spPr>
        <p:txBody>
          <a:bodyPr anchor="ctr"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Study of </a:t>
            </a:r>
            <a:r>
              <a:rPr lang="en-US" sz="1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sensory profile </a:t>
            </a:r>
            <a:r>
              <a:rPr lang="en-US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= key factor for the </a:t>
            </a:r>
            <a:r>
              <a:rPr lang="en-US" sz="1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development of kombucha as a mass-market beverage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Need for </a:t>
            </a:r>
            <a:r>
              <a:rPr lang="en-US" sz="1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advanced analytical tools </a:t>
            </a:r>
            <a:r>
              <a:rPr lang="en-US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= to understand kinetics of </a:t>
            </a:r>
            <a:r>
              <a:rPr lang="en-US" sz="1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aromatic compounds</a:t>
            </a:r>
            <a:r>
              <a:rPr lang="en-US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 during fermentation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Control &amp; Monitoring of beverage flavors according to </a:t>
            </a:r>
            <a:r>
              <a:rPr lang="en-US" sz="1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consumer preferences </a:t>
            </a:r>
          </a:p>
        </p:txBody>
      </p:sp>
    </p:spTree>
    <p:extLst>
      <p:ext uri="{BB962C8B-B14F-4D97-AF65-F5344CB8AC3E}">
        <p14:creationId xmlns:p14="http://schemas.microsoft.com/office/powerpoint/2010/main" val="6369041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diagramme&#10;&#10;Description générée automatiquement">
            <a:extLst>
              <a:ext uri="{FF2B5EF4-FFF2-40B4-BE49-F238E27FC236}">
                <a16:creationId xmlns:a16="http://schemas.microsoft.com/office/drawing/2014/main" id="{5C4020FD-EE71-BFBB-1FEF-4BD98C2A05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9190" y="-4765"/>
            <a:ext cx="9713619" cy="6867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0099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99192C51-B764-4A9B-9587-5EF8B628B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Google Shape;360;p30">
            <a:extLst>
              <a:ext uri="{FF2B5EF4-FFF2-40B4-BE49-F238E27FC236}">
                <a16:creationId xmlns:a16="http://schemas.microsoft.com/office/drawing/2014/main" id="{E8D5045D-4F78-F0BB-217F-AAC552E9B33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04446" y="650998"/>
            <a:ext cx="5181600" cy="77335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dirty="0">
                <a:latin typeface="Calibri Light" panose="020F0302020204030204" pitchFamily="34" charset="0"/>
                <a:cs typeface="Calibri Light" panose="020F0302020204030204" pitchFamily="34" charset="0"/>
              </a:rPr>
              <a:t>Results &amp; Discussions</a:t>
            </a:r>
            <a:endParaRPr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AC147C5-FB48-C682-814B-AEA78868D714}"/>
              </a:ext>
            </a:extLst>
          </p:cNvPr>
          <p:cNvSpPr txBox="1"/>
          <p:nvPr/>
        </p:nvSpPr>
        <p:spPr>
          <a:xfrm>
            <a:off x="404445" y="1341512"/>
            <a:ext cx="664698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Physico-chemical characterization of kombucha during fermentation </a:t>
            </a:r>
          </a:p>
        </p:txBody>
      </p:sp>
      <p:graphicFrame>
        <p:nvGraphicFramePr>
          <p:cNvPr id="7" name="Objet 6">
            <a:extLst>
              <a:ext uri="{FF2B5EF4-FFF2-40B4-BE49-F238E27FC236}">
                <a16:creationId xmlns:a16="http://schemas.microsoft.com/office/drawing/2014/main" id="{029763B0-E432-254E-E928-C190B50A0AB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07400"/>
              </p:ext>
            </p:extLst>
          </p:nvPr>
        </p:nvGraphicFramePr>
        <p:xfrm>
          <a:off x="1230257" y="1882960"/>
          <a:ext cx="3529978" cy="35299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8" r:id="rId2" imgW="2616508" imgH="2525131" progId="Prism8.Document">
                  <p:embed/>
                </p:oleObj>
              </mc:Choice>
              <mc:Fallback>
                <p:oleObj name="Prism 8" r:id="rId2" imgW="2616508" imgH="2525131" progId="Prism8.Document">
                  <p:embed/>
                  <p:pic>
                    <p:nvPicPr>
                      <p:cNvPr id="19" name="Objet 18">
                        <a:extLst>
                          <a:ext uri="{FF2B5EF4-FFF2-40B4-BE49-F238E27FC236}">
                            <a16:creationId xmlns:a16="http://schemas.microsoft.com/office/drawing/2014/main" id="{8BEF4B6C-05D9-7F83-793D-9B0B9781CA6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0257" y="1882960"/>
                        <a:ext cx="3529978" cy="352997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ZoneTexte 7">
            <a:extLst>
              <a:ext uri="{FF2B5EF4-FFF2-40B4-BE49-F238E27FC236}">
                <a16:creationId xmlns:a16="http://schemas.microsoft.com/office/drawing/2014/main" id="{DFDF6402-42F4-A77C-1922-FFBDB8B3420A}"/>
              </a:ext>
            </a:extLst>
          </p:cNvPr>
          <p:cNvSpPr txBox="1"/>
          <p:nvPr/>
        </p:nvSpPr>
        <p:spPr>
          <a:xfrm>
            <a:off x="-723207" y="5412938"/>
            <a:ext cx="5760720" cy="11156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56080" indent="269875" algn="just">
              <a:lnSpc>
                <a:spcPct val="95000"/>
              </a:lnSpc>
            </a:pPr>
            <a:r>
              <a:rPr lang="en-US" sz="1400" i="1" dirty="0">
                <a:solidFill>
                  <a:schemeClr val="tx1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Figure 1. pH evolution of kombucha samples in function of fermentation 	time (day) at 30°C (mean ± SD; n=3; Student’s t-test; ****, p&lt; 0.0001; ***, 	p&lt; 0.001; **, p&lt; 0.01; *, p&lt; 0.05; ns, non-significant)</a:t>
            </a:r>
            <a:endParaRPr lang="fr-BE" sz="1400" dirty="0">
              <a:solidFill>
                <a:schemeClr val="tx1"/>
              </a:solidFill>
              <a:effectLst/>
              <a:latin typeface="Palatino Linotype" panose="0204050205050503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8A1D58CC-6CAF-4667-7452-4B08CD32BEDE}"/>
              </a:ext>
            </a:extLst>
          </p:cNvPr>
          <p:cNvSpPr txBox="1"/>
          <p:nvPr/>
        </p:nvSpPr>
        <p:spPr>
          <a:xfrm>
            <a:off x="5700165" y="2608878"/>
            <a:ext cx="521408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Decrease in pH 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Growth of MO present in the consortium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Accumulation of organic acids and metabolic products</a:t>
            </a:r>
          </a:p>
        </p:txBody>
      </p:sp>
    </p:spTree>
    <p:extLst>
      <p:ext uri="{BB962C8B-B14F-4D97-AF65-F5344CB8AC3E}">
        <p14:creationId xmlns:p14="http://schemas.microsoft.com/office/powerpoint/2010/main" val="26995333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99192C51-B764-4A9B-9587-5EF8B628B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8A1D58CC-6CAF-4667-7452-4B08CD32BEDE}"/>
              </a:ext>
            </a:extLst>
          </p:cNvPr>
          <p:cNvSpPr txBox="1"/>
          <p:nvPr/>
        </p:nvSpPr>
        <p:spPr>
          <a:xfrm>
            <a:off x="7971692" y="1582340"/>
            <a:ext cx="3593188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 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Initial sucrose substrate decreases: degradation to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Glc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+ Fru </a:t>
            </a:r>
          </a:p>
          <a:p>
            <a:pPr algn="ctr"/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 algn="ctr">
              <a:buAutoNum type="arabicParenR"/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Metabolism Yeast: ethanol production </a:t>
            </a:r>
          </a:p>
          <a:p>
            <a:pPr marL="342900" indent="-342900" algn="ctr">
              <a:buAutoNum type="arabicParenR"/>
            </a:pP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2) Acetic bacteria metabolism: acetic acid production</a:t>
            </a:r>
          </a:p>
          <a:p>
            <a:pPr algn="ctr"/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(Lactic bacteria metabolism: lactic acid production)</a:t>
            </a:r>
          </a:p>
          <a:p>
            <a:pPr algn="ctr"/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3)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Glc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utilization by AAB: cellulose production </a:t>
            </a:r>
          </a:p>
        </p:txBody>
      </p:sp>
      <p:graphicFrame>
        <p:nvGraphicFramePr>
          <p:cNvPr id="2" name="Objet 1">
            <a:extLst>
              <a:ext uri="{FF2B5EF4-FFF2-40B4-BE49-F238E27FC236}">
                <a16:creationId xmlns:a16="http://schemas.microsoft.com/office/drawing/2014/main" id="{32006C36-7530-75C2-4CDD-41056F880BF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7814313"/>
              </p:ext>
            </p:extLst>
          </p:nvPr>
        </p:nvGraphicFramePr>
        <p:xfrm>
          <a:off x="281474" y="1050321"/>
          <a:ext cx="7408743" cy="38466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8" r:id="rId2" imgW="4982847" imgH="2531250" progId="Prism8.Document">
                  <p:embed/>
                </p:oleObj>
              </mc:Choice>
              <mc:Fallback>
                <p:oleObj name="Prism 8" r:id="rId2" imgW="4982847" imgH="2531250" progId="Prism8.Document">
                  <p:embed/>
                  <p:pic>
                    <p:nvPicPr>
                      <p:cNvPr id="3" name="Objet 2">
                        <a:extLst>
                          <a:ext uri="{FF2B5EF4-FFF2-40B4-BE49-F238E27FC236}">
                            <a16:creationId xmlns:a16="http://schemas.microsoft.com/office/drawing/2014/main" id="{A4EC20F1-D107-A192-6DA9-EA71519CF72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474" y="1050321"/>
                        <a:ext cx="7408743" cy="384660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ZoneTexte 2">
            <a:extLst>
              <a:ext uri="{FF2B5EF4-FFF2-40B4-BE49-F238E27FC236}">
                <a16:creationId xmlns:a16="http://schemas.microsoft.com/office/drawing/2014/main" id="{10D840E6-7424-D9D8-2FA7-C4EEB2444123}"/>
              </a:ext>
            </a:extLst>
          </p:cNvPr>
          <p:cNvSpPr txBox="1"/>
          <p:nvPr/>
        </p:nvSpPr>
        <p:spPr>
          <a:xfrm>
            <a:off x="1189448" y="4896930"/>
            <a:ext cx="417107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i="1" dirty="0">
                <a:solidFill>
                  <a:schemeClr val="tx1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Figure 2. Evolution of carbohydrates, alcohol, and acids concentration (g/L) in function of fermentation time (day) at 30°C (mean ± SD; n=3)</a:t>
            </a:r>
            <a:endParaRPr lang="fr-BE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9372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99192C51-B764-4A9B-9587-5EF8B628B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Google Shape;360;p30">
            <a:extLst>
              <a:ext uri="{FF2B5EF4-FFF2-40B4-BE49-F238E27FC236}">
                <a16:creationId xmlns:a16="http://schemas.microsoft.com/office/drawing/2014/main" id="{E8D5045D-4F78-F0BB-217F-AAC552E9B33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503673" y="707245"/>
            <a:ext cx="5181600" cy="77335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dirty="0">
                <a:latin typeface="Calibri Light" panose="020F0302020204030204" pitchFamily="34" charset="0"/>
                <a:cs typeface="Calibri Light" panose="020F0302020204030204" pitchFamily="34" charset="0"/>
              </a:rPr>
              <a:t>Results &amp; Discussions</a:t>
            </a:r>
            <a:endParaRPr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AC147C5-FB48-C682-814B-AEA78868D714}"/>
              </a:ext>
            </a:extLst>
          </p:cNvPr>
          <p:cNvSpPr txBox="1"/>
          <p:nvPr/>
        </p:nvSpPr>
        <p:spPr>
          <a:xfrm>
            <a:off x="2770981" y="1739658"/>
            <a:ext cx="664698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Study of the development kinetics of volatile organic compounds 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1C20EF65-51EE-D77B-DEA7-437ECCF3A97D}"/>
              </a:ext>
            </a:extLst>
          </p:cNvPr>
          <p:cNvSpPr txBox="1"/>
          <p:nvPr/>
        </p:nvSpPr>
        <p:spPr>
          <a:xfrm>
            <a:off x="2770981" y="2807103"/>
            <a:ext cx="664698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accent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Chemical analysis of the main VOCs and the metabolic pathways involved in fermentation 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5D7D893A-D3A4-FD86-9CBE-A3B4F130DAA1}"/>
              </a:ext>
            </a:extLst>
          </p:cNvPr>
          <p:cNvSpPr txBox="1"/>
          <p:nvPr/>
        </p:nvSpPr>
        <p:spPr>
          <a:xfrm>
            <a:off x="2770981" y="3921440"/>
            <a:ext cx="664698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accent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Aromatic characterization of kombucha and establishment of sensory profiles</a:t>
            </a:r>
          </a:p>
        </p:txBody>
      </p:sp>
      <p:sp>
        <p:nvSpPr>
          <p:cNvPr id="4" name="Flèche : courbe vers la droite 3">
            <a:extLst>
              <a:ext uri="{FF2B5EF4-FFF2-40B4-BE49-F238E27FC236}">
                <a16:creationId xmlns:a16="http://schemas.microsoft.com/office/drawing/2014/main" id="{E0514AFC-D1BA-9274-ADB2-4D60155B0BED}"/>
              </a:ext>
            </a:extLst>
          </p:cNvPr>
          <p:cNvSpPr/>
          <p:nvPr/>
        </p:nvSpPr>
        <p:spPr>
          <a:xfrm>
            <a:off x="2622445" y="2633507"/>
            <a:ext cx="511951" cy="527539"/>
          </a:xfrm>
          <a:prstGeom prst="curvedRightArrow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pic>
        <p:nvPicPr>
          <p:cNvPr id="9" name="Image 8" descr="Une image contenant nourriture, boisson, Confiture de fruits, Sirop de fruits&#10;&#10;Description générée automatiquement">
            <a:extLst>
              <a:ext uri="{FF2B5EF4-FFF2-40B4-BE49-F238E27FC236}">
                <a16:creationId xmlns:a16="http://schemas.microsoft.com/office/drawing/2014/main" id="{C1C7415C-7C81-91E6-8728-C69540CC3A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692" y="4742864"/>
            <a:ext cx="3561562" cy="2001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4894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99192C51-B764-4A9B-9587-5EF8B628B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AC147C5-FB48-C682-814B-AEA78868D714}"/>
              </a:ext>
            </a:extLst>
          </p:cNvPr>
          <p:cNvSpPr txBox="1"/>
          <p:nvPr/>
        </p:nvSpPr>
        <p:spPr>
          <a:xfrm>
            <a:off x="2770981" y="341723"/>
            <a:ext cx="664698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Study of the development kinetics of volatile organic compounds 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1C20EF65-51EE-D77B-DEA7-437ECCF3A97D}"/>
              </a:ext>
            </a:extLst>
          </p:cNvPr>
          <p:cNvSpPr txBox="1"/>
          <p:nvPr/>
        </p:nvSpPr>
        <p:spPr>
          <a:xfrm>
            <a:off x="2770981" y="1037389"/>
            <a:ext cx="664698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accent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Chemical analysis of the main VOCs and the metabolic pathways involved in fermentation </a:t>
            </a:r>
          </a:p>
        </p:txBody>
      </p:sp>
      <p:pic>
        <p:nvPicPr>
          <p:cNvPr id="8" name="Image 7" descr="Une image contenant graphique&#10;&#10;Description générée automatiquement">
            <a:extLst>
              <a:ext uri="{FF2B5EF4-FFF2-40B4-BE49-F238E27FC236}">
                <a16:creationId xmlns:a16="http://schemas.microsoft.com/office/drawing/2014/main" id="{76D05853-0158-7757-2FFC-D81D792312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506" y="1955746"/>
            <a:ext cx="5786627" cy="3708745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7FD95D65-61FB-07AC-5B75-561E4C610043}"/>
              </a:ext>
            </a:extLst>
          </p:cNvPr>
          <p:cNvSpPr txBox="1"/>
          <p:nvPr/>
        </p:nvSpPr>
        <p:spPr>
          <a:xfrm>
            <a:off x="-532266" y="5599012"/>
            <a:ext cx="5786627" cy="7063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56080" indent="269875" algn="just">
              <a:lnSpc>
                <a:spcPct val="95000"/>
              </a:lnSpc>
            </a:pPr>
            <a:r>
              <a:rPr lang="en-US" sz="1400" i="1" dirty="0">
                <a:solidFill>
                  <a:schemeClr val="tx1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Figure 3. Changes in average contents (ppm) of different classes of VOCs with kombucha fermentation time (day) at 30°C</a:t>
            </a:r>
            <a:endParaRPr lang="fr-BE" sz="1400" dirty="0">
              <a:solidFill>
                <a:schemeClr val="tx1"/>
              </a:solidFill>
              <a:effectLst/>
              <a:latin typeface="Palatino Linotype" panose="0204050205050503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151AF029-3922-DCD7-B586-D352712700C6}"/>
              </a:ext>
            </a:extLst>
          </p:cNvPr>
          <p:cNvSpPr txBox="1"/>
          <p:nvPr/>
        </p:nvSpPr>
        <p:spPr>
          <a:xfrm>
            <a:off x="6937640" y="1955746"/>
            <a:ext cx="4636894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87 VOCs identified (including 28 carb. acids, 23 alcohols and 9 terpenes)</a:t>
            </a:r>
          </a:p>
          <a:p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Terpenes (Squalene, Limonene) &amp; Carboxylic acids (hexadecanoic and pentadecanoic acids) from tea </a:t>
            </a:r>
          </a:p>
          <a:p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Nutrients + carbonaceous substrates </a:t>
            </a:r>
          </a:p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 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metabolite synthesis by MOs </a:t>
            </a:r>
          </a:p>
          <a:p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Increased VOCs released during fermentation </a:t>
            </a:r>
          </a:p>
          <a:p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Complex microbial consortium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: 2ary metabolic pathways / interspecific interactions </a:t>
            </a:r>
          </a:p>
        </p:txBody>
      </p:sp>
    </p:spTree>
    <p:extLst>
      <p:ext uri="{BB962C8B-B14F-4D97-AF65-F5344CB8AC3E}">
        <p14:creationId xmlns:p14="http://schemas.microsoft.com/office/powerpoint/2010/main" val="29039311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99192C51-B764-4A9B-9587-5EF8B628B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8A1D58CC-6CAF-4667-7452-4B08CD32BEDE}"/>
              </a:ext>
            </a:extLst>
          </p:cNvPr>
          <p:cNvSpPr txBox="1"/>
          <p:nvPr/>
        </p:nvSpPr>
        <p:spPr>
          <a:xfrm>
            <a:off x="6652848" y="1700328"/>
            <a:ext cx="3593188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Dynamic balance 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between VOC classes / fermentation </a:t>
            </a:r>
          </a:p>
          <a:p>
            <a:pPr algn="ctr"/>
            <a:endParaRPr lang="en-US" dirty="0">
              <a:latin typeface="Calibri Light" panose="020F0302020204030204" pitchFamily="34" charset="0"/>
              <a:cs typeface="Calibri Light" panose="020F0302020204030204" pitchFamily="34" charset="0"/>
              <a:sym typeface="Wingdings" panose="05000000000000000000" pitchFamily="2" charset="2"/>
            </a:endParaRPr>
          </a:p>
          <a:p>
            <a:pPr algn="ctr"/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Carboxylic acids, Alcohols</a:t>
            </a:r>
          </a:p>
          <a:p>
            <a:pPr algn="ctr"/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 </a:t>
            </a:r>
          </a:p>
          <a:p>
            <a:pPr algn="ctr"/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Aldehydes, Ketones</a:t>
            </a:r>
          </a:p>
          <a:p>
            <a:pPr algn="ctr"/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</a:t>
            </a:r>
          </a:p>
          <a:p>
            <a:pPr algn="ctr"/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Esters, Phenols, Terpenes </a:t>
            </a:r>
          </a:p>
          <a:p>
            <a:pPr algn="ctr"/>
            <a:endParaRPr lang="en-US" dirty="0">
              <a:latin typeface="Calibri Light" panose="020F0302020204030204" pitchFamily="34" charset="0"/>
              <a:cs typeface="Calibri Light" panose="020F0302020204030204" pitchFamily="34" charset="0"/>
              <a:sym typeface="Wingdings" panose="05000000000000000000" pitchFamily="2" charset="2"/>
            </a:endParaRPr>
          </a:p>
          <a:p>
            <a:pPr algn="ctr"/>
            <a:r>
              <a:rPr lang="en-US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Corr &lt; 1 </a:t>
            </a:r>
          </a:p>
          <a:p>
            <a:pPr algn="ctr"/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Ketones / Carb. Acids and Phenols Aldehydes / Alcohols and Esters</a:t>
            </a:r>
          </a:p>
          <a:p>
            <a:pPr algn="ctr"/>
            <a:endParaRPr lang="en-US" dirty="0">
              <a:latin typeface="Calibri Light" panose="020F0302020204030204" pitchFamily="34" charset="0"/>
              <a:cs typeface="Calibri Light" panose="020F0302020204030204" pitchFamily="34" charset="0"/>
              <a:sym typeface="Wingdings" panose="05000000000000000000" pitchFamily="2" charset="2"/>
            </a:endParaRPr>
          </a:p>
          <a:p>
            <a:pPr algn="ctr"/>
            <a:r>
              <a:rPr lang="en-US" b="1" dirty="0">
                <a:solidFill>
                  <a:srgbClr val="00B0F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Corr &gt; 1 </a:t>
            </a:r>
          </a:p>
          <a:p>
            <a:pPr algn="ctr"/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Phenols / Esters and Carb. acids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AB5D9DE6-A468-2DB8-FC0B-62D05748F4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193" r="16730"/>
          <a:stretch/>
        </p:blipFill>
        <p:spPr bwMode="auto">
          <a:xfrm>
            <a:off x="1077573" y="1381402"/>
            <a:ext cx="4461581" cy="40951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68A87CD0-9C30-C173-EBBE-685E73B28F95}"/>
              </a:ext>
            </a:extLst>
          </p:cNvPr>
          <p:cNvSpPr txBox="1"/>
          <p:nvPr/>
        </p:nvSpPr>
        <p:spPr>
          <a:xfrm>
            <a:off x="-276961" y="5549426"/>
            <a:ext cx="5342513" cy="9110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56080" indent="269875" algn="just">
              <a:lnSpc>
                <a:spcPct val="95000"/>
              </a:lnSpc>
            </a:pPr>
            <a:r>
              <a:rPr lang="en-US" sz="1400" i="1" dirty="0">
                <a:solidFill>
                  <a:schemeClr val="tx1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Figure 4. Correlation between different classes of VOCs during kombucha fermentation stages conducted at 30°C (a color gradient denotes the Spearman’s correlation coefficients)</a:t>
            </a:r>
            <a:endParaRPr lang="fr-BE" sz="1400" dirty="0">
              <a:solidFill>
                <a:schemeClr val="tx1"/>
              </a:solidFill>
              <a:effectLst/>
              <a:latin typeface="Palatino Linotype" panose="0204050205050503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80480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99192C51-B764-4A9B-9587-5EF8B628B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8A1D58CC-6CAF-4667-7452-4B08CD32BEDE}"/>
              </a:ext>
            </a:extLst>
          </p:cNvPr>
          <p:cNvSpPr txBox="1"/>
          <p:nvPr/>
        </p:nvSpPr>
        <p:spPr>
          <a:xfrm>
            <a:off x="2935791" y="5039046"/>
            <a:ext cx="631736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PCA 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 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Variation VOCs x Fermentation stages </a:t>
            </a:r>
          </a:p>
          <a:p>
            <a:pPr algn="ctr"/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Dim 1: explains 68.1% variability </a:t>
            </a:r>
          </a:p>
          <a:p>
            <a:pPr algn="ctr"/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 algn="ctr">
              <a:buAutoNum type="alphaUcParenBoth"/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Similar variable groups: Tea / Early F / Late F</a:t>
            </a:r>
          </a:p>
          <a:p>
            <a:pPr algn="ctr"/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(B) Significant variation by Carboxylic acids / Alcohols / Terpenes </a:t>
            </a:r>
          </a:p>
        </p:txBody>
      </p:sp>
      <p:graphicFrame>
        <p:nvGraphicFramePr>
          <p:cNvPr id="2" name="Tableau 3">
            <a:extLst>
              <a:ext uri="{FF2B5EF4-FFF2-40B4-BE49-F238E27FC236}">
                <a16:creationId xmlns:a16="http://schemas.microsoft.com/office/drawing/2014/main" id="{1A02C34E-79EF-119E-6054-C75C15F483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4243097"/>
              </p:ext>
            </p:extLst>
          </p:nvPr>
        </p:nvGraphicFramePr>
        <p:xfrm>
          <a:off x="1746924" y="3797871"/>
          <a:ext cx="8698152" cy="309683"/>
        </p:xfrm>
        <a:graphic>
          <a:graphicData uri="http://schemas.openxmlformats.org/drawingml/2006/table">
            <a:tbl>
              <a:tblPr firstRow="1" bandRow="1"/>
              <a:tblGrid>
                <a:gridCol w="3718135">
                  <a:extLst>
                    <a:ext uri="{9D8B030D-6E8A-4147-A177-3AD203B41FA5}">
                      <a16:colId xmlns:a16="http://schemas.microsoft.com/office/drawing/2014/main" val="452571389"/>
                    </a:ext>
                  </a:extLst>
                </a:gridCol>
                <a:gridCol w="4980017">
                  <a:extLst>
                    <a:ext uri="{9D8B030D-6E8A-4147-A177-3AD203B41FA5}">
                      <a16:colId xmlns:a16="http://schemas.microsoft.com/office/drawing/2014/main" val="3335160096"/>
                    </a:ext>
                  </a:extLst>
                </a:gridCol>
              </a:tblGrid>
              <a:tr h="309683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(A)</a:t>
                      </a:r>
                      <a:endParaRPr lang="fr-BE" sz="1400" b="1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(B)</a:t>
                      </a:r>
                      <a:endParaRPr lang="fr-BE" sz="1400" b="1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0231167"/>
                  </a:ext>
                </a:extLst>
              </a:tr>
            </a:tbl>
          </a:graphicData>
        </a:graphic>
      </p:graphicFrame>
      <p:pic>
        <p:nvPicPr>
          <p:cNvPr id="3" name="Image 2" descr="Une image contenant graphique&#10;&#10;Description générée automatiquement">
            <a:extLst>
              <a:ext uri="{FF2B5EF4-FFF2-40B4-BE49-F238E27FC236}">
                <a16:creationId xmlns:a16="http://schemas.microsoft.com/office/drawing/2014/main" id="{59E86B96-C66A-9DDD-6F7E-DAC78DD192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954" t="5774" r="14256"/>
          <a:stretch/>
        </p:blipFill>
        <p:spPr bwMode="auto">
          <a:xfrm>
            <a:off x="1547446" y="293727"/>
            <a:ext cx="4174569" cy="336525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10">
            <a:extLst>
              <a:ext uri="{FF2B5EF4-FFF2-40B4-BE49-F238E27FC236}">
                <a16:creationId xmlns:a16="http://schemas.microsoft.com/office/drawing/2014/main" id="{DA7EC0A9-19C7-E2DD-22BB-258EB69A20D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06"/>
          <a:stretch/>
        </p:blipFill>
        <p:spPr bwMode="auto">
          <a:xfrm>
            <a:off x="5382987" y="341626"/>
            <a:ext cx="5613259" cy="33173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0A258224-C8E0-DB87-918C-3A8D0F797C64}"/>
              </a:ext>
            </a:extLst>
          </p:cNvPr>
          <p:cNvSpPr txBox="1"/>
          <p:nvPr/>
        </p:nvSpPr>
        <p:spPr>
          <a:xfrm>
            <a:off x="12168" y="4150135"/>
            <a:ext cx="10741638" cy="7063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56080" indent="269875" algn="just">
              <a:lnSpc>
                <a:spcPct val="95000"/>
              </a:lnSpc>
            </a:pPr>
            <a:r>
              <a:rPr lang="en-US" sz="1400" i="1" dirty="0">
                <a:solidFill>
                  <a:schemeClr val="tx1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Figure 5. Principal component analysis (mean values for VOCs averaged across kombucha fermentation time (day)) plots of variables correlation (cos² color scale) </a:t>
            </a:r>
            <a:r>
              <a:rPr lang="en-US" sz="1400" b="1" i="1" dirty="0">
                <a:solidFill>
                  <a:schemeClr val="tx1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(A)</a:t>
            </a:r>
            <a:r>
              <a:rPr lang="en-US" sz="1400" i="1" dirty="0">
                <a:solidFill>
                  <a:schemeClr val="tx1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and individuals’ representation (ellipses corresponds to VOCs classes) </a:t>
            </a:r>
            <a:r>
              <a:rPr lang="en-US" sz="1400" b="1" i="1" dirty="0">
                <a:solidFill>
                  <a:schemeClr val="tx1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(B) </a:t>
            </a:r>
            <a:r>
              <a:rPr lang="en-US" sz="1400" i="1" dirty="0">
                <a:solidFill>
                  <a:schemeClr val="tx1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(labelled individuals are those best represented on the plan)</a:t>
            </a:r>
            <a:endParaRPr lang="fr-BE" sz="1400" dirty="0">
              <a:solidFill>
                <a:schemeClr val="tx1"/>
              </a:solidFill>
              <a:effectLst/>
              <a:latin typeface="Palatino Linotype" panose="0204050205050503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67472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99192C51-B764-4A9B-9587-5EF8B628B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Google Shape;360;p30">
            <a:extLst>
              <a:ext uri="{FF2B5EF4-FFF2-40B4-BE49-F238E27FC236}">
                <a16:creationId xmlns:a16="http://schemas.microsoft.com/office/drawing/2014/main" id="{E8D5045D-4F78-F0BB-217F-AAC552E9B33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503673" y="707245"/>
            <a:ext cx="5181600" cy="77335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dirty="0">
                <a:latin typeface="Calibri Light" panose="020F0302020204030204" pitchFamily="34" charset="0"/>
                <a:cs typeface="Calibri Light" panose="020F0302020204030204" pitchFamily="34" charset="0"/>
              </a:rPr>
              <a:t>Results &amp; Discussions</a:t>
            </a:r>
            <a:endParaRPr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AC147C5-FB48-C682-814B-AEA78868D714}"/>
              </a:ext>
            </a:extLst>
          </p:cNvPr>
          <p:cNvSpPr txBox="1"/>
          <p:nvPr/>
        </p:nvSpPr>
        <p:spPr>
          <a:xfrm>
            <a:off x="2770981" y="1739658"/>
            <a:ext cx="664698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Study of the development kinetics of volatile organic compounds 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1C20EF65-51EE-D77B-DEA7-437ECCF3A97D}"/>
              </a:ext>
            </a:extLst>
          </p:cNvPr>
          <p:cNvSpPr txBox="1"/>
          <p:nvPr/>
        </p:nvSpPr>
        <p:spPr>
          <a:xfrm>
            <a:off x="2770981" y="2807103"/>
            <a:ext cx="664698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accent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Chemical analysis of the main VOCs and the metabolic pathways involved in fermentation 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5D7D893A-D3A4-FD86-9CBE-A3B4F130DAA1}"/>
              </a:ext>
            </a:extLst>
          </p:cNvPr>
          <p:cNvSpPr txBox="1"/>
          <p:nvPr/>
        </p:nvSpPr>
        <p:spPr>
          <a:xfrm>
            <a:off x="2770981" y="3921440"/>
            <a:ext cx="664698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accent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Aromatic characterization of kombucha and establishment of sensory profiles</a:t>
            </a:r>
          </a:p>
        </p:txBody>
      </p:sp>
      <p:sp>
        <p:nvSpPr>
          <p:cNvPr id="4" name="Flèche : courbe vers la droite 3">
            <a:extLst>
              <a:ext uri="{FF2B5EF4-FFF2-40B4-BE49-F238E27FC236}">
                <a16:creationId xmlns:a16="http://schemas.microsoft.com/office/drawing/2014/main" id="{E0514AFC-D1BA-9274-ADB2-4D60155B0BED}"/>
              </a:ext>
            </a:extLst>
          </p:cNvPr>
          <p:cNvSpPr/>
          <p:nvPr/>
        </p:nvSpPr>
        <p:spPr>
          <a:xfrm>
            <a:off x="2200414" y="3747844"/>
            <a:ext cx="511951" cy="527539"/>
          </a:xfrm>
          <a:prstGeom prst="curvedRightArrow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pic>
        <p:nvPicPr>
          <p:cNvPr id="9" name="Image 8" descr="Une image contenant nourriture, boisson, Confiture de fruits, Sirop de fruits&#10;&#10;Description générée automatiquement">
            <a:extLst>
              <a:ext uri="{FF2B5EF4-FFF2-40B4-BE49-F238E27FC236}">
                <a16:creationId xmlns:a16="http://schemas.microsoft.com/office/drawing/2014/main" id="{C1C7415C-7C81-91E6-8728-C69540CC3A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692" y="4742864"/>
            <a:ext cx="3561562" cy="2001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6135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99192C51-B764-4A9B-9587-5EF8B628B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5D7D893A-D3A4-FD86-9CBE-A3B4F130DAA1}"/>
              </a:ext>
            </a:extLst>
          </p:cNvPr>
          <p:cNvSpPr txBox="1"/>
          <p:nvPr/>
        </p:nvSpPr>
        <p:spPr>
          <a:xfrm>
            <a:off x="116962" y="548286"/>
            <a:ext cx="664698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accent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Aromatic characterization of kombucha and establishment of sensory profiles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F92CBBAF-0590-3791-1243-FF096AB0137E}"/>
                  </a:ext>
                </a:extLst>
              </p:cNvPr>
              <p:cNvSpPr txBox="1"/>
              <p:nvPr/>
            </p:nvSpPr>
            <p:spPr>
              <a:xfrm>
                <a:off x="404470" y="2573258"/>
                <a:ext cx="5795888" cy="9019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BE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𝑂𝐴𝑉</m:t>
                      </m:r>
                      <m:r>
                        <a:rPr lang="fr-BE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BE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BE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num>
                        <m:den>
                          <m:r>
                            <a:rPr lang="fr-BE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𝑂𝑇</m:t>
                          </m:r>
                        </m:den>
                      </m:f>
                    </m:oMath>
                  </m:oMathPara>
                </a14:m>
                <a:endParaRPr lang="fr-BE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F92CBBAF-0590-3791-1243-FF096AB013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470" y="2573258"/>
                <a:ext cx="5795888" cy="90197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ZoneTexte 9">
            <a:extLst>
              <a:ext uri="{FF2B5EF4-FFF2-40B4-BE49-F238E27FC236}">
                <a16:creationId xmlns:a16="http://schemas.microsoft.com/office/drawing/2014/main" id="{E53D35EC-F92E-59BA-65FD-37BE5671FDD3}"/>
              </a:ext>
            </a:extLst>
          </p:cNvPr>
          <p:cNvSpPr txBox="1"/>
          <p:nvPr/>
        </p:nvSpPr>
        <p:spPr>
          <a:xfrm>
            <a:off x="92635" y="2771512"/>
            <a:ext cx="1662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 Light" panose="020F0302020204030204" pitchFamily="34" charset="0"/>
                <a:ea typeface="Cambria Math" panose="02040503050406030204" pitchFamily="18" charset="0"/>
                <a:cs typeface="Calibri Light" panose="020F0302020204030204" pitchFamily="34" charset="0"/>
              </a:rPr>
              <a:t>Odor-activity value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5DBA5FCD-F974-E8FE-A37E-244D94E2C72B}"/>
              </a:ext>
            </a:extLst>
          </p:cNvPr>
          <p:cNvSpPr txBox="1"/>
          <p:nvPr/>
        </p:nvSpPr>
        <p:spPr>
          <a:xfrm>
            <a:off x="4504849" y="1856015"/>
            <a:ext cx="2014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tx1"/>
                </a:solidFill>
                <a:latin typeface="Calibri Light" panose="020F0302020204030204" pitchFamily="34" charset="0"/>
                <a:ea typeface="Cambria Math" panose="02040503050406030204" pitchFamily="18" charset="0"/>
                <a:cs typeface="Calibri Light" panose="020F0302020204030204" pitchFamily="34" charset="0"/>
              </a:rPr>
              <a:t>VOC concentration (ppm) </a:t>
            </a:r>
            <a:endParaRPr lang="fr-BE" dirty="0">
              <a:solidFill>
                <a:schemeClr val="tx1"/>
              </a:solidFill>
              <a:latin typeface="Calibri Light" panose="020F0302020204030204" pitchFamily="34" charset="0"/>
              <a:ea typeface="Cambria Math" panose="02040503050406030204" pitchFamily="18" charset="0"/>
              <a:cs typeface="Calibri Light" panose="020F0302020204030204" pitchFamily="34" charset="0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E03F97A0-33F6-81F5-0FBD-3F3DDEB6F8CB}"/>
              </a:ext>
            </a:extLst>
          </p:cNvPr>
          <p:cNvSpPr txBox="1"/>
          <p:nvPr/>
        </p:nvSpPr>
        <p:spPr>
          <a:xfrm>
            <a:off x="4621261" y="3591841"/>
            <a:ext cx="2014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 Light" panose="020F0302020204030204" pitchFamily="34" charset="0"/>
                <a:ea typeface="Cambria Math" panose="02040503050406030204" pitchFamily="18" charset="0"/>
                <a:cs typeface="Calibri Light" panose="020F0302020204030204" pitchFamily="34" charset="0"/>
              </a:rPr>
              <a:t>Odor Threshold in water</a:t>
            </a:r>
          </a:p>
        </p:txBody>
      </p: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9E565428-C466-915B-71BF-15608E3F3AA3}"/>
              </a:ext>
            </a:extLst>
          </p:cNvPr>
          <p:cNvCxnSpPr>
            <a:cxnSpLocks/>
          </p:cNvCxnSpPr>
          <p:nvPr/>
        </p:nvCxnSpPr>
        <p:spPr>
          <a:xfrm flipV="1">
            <a:off x="4082818" y="2268236"/>
            <a:ext cx="422031" cy="31477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4CE54E77-E1E3-9C28-2F95-3281744B9CBE}"/>
              </a:ext>
            </a:extLst>
          </p:cNvPr>
          <p:cNvCxnSpPr>
            <a:cxnSpLocks/>
          </p:cNvCxnSpPr>
          <p:nvPr/>
        </p:nvCxnSpPr>
        <p:spPr>
          <a:xfrm>
            <a:off x="4128891" y="3517889"/>
            <a:ext cx="492370" cy="19281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E9FD204A-355B-3D37-C2CB-4E6F17C853EB}"/>
              </a:ext>
            </a:extLst>
          </p:cNvPr>
          <p:cNvCxnSpPr>
            <a:cxnSpLocks/>
          </p:cNvCxnSpPr>
          <p:nvPr/>
        </p:nvCxnSpPr>
        <p:spPr>
          <a:xfrm flipH="1">
            <a:off x="1742662" y="3094678"/>
            <a:ext cx="51698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aphicFrame>
        <p:nvGraphicFramePr>
          <p:cNvPr id="16" name="Tableau 26">
            <a:extLst>
              <a:ext uri="{FF2B5EF4-FFF2-40B4-BE49-F238E27FC236}">
                <a16:creationId xmlns:a16="http://schemas.microsoft.com/office/drawing/2014/main" id="{0ECF62B3-40C3-7DED-61CF-DF6DC4F7CB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7426076"/>
              </p:ext>
            </p:extLst>
          </p:nvPr>
        </p:nvGraphicFramePr>
        <p:xfrm>
          <a:off x="1506438" y="4619390"/>
          <a:ext cx="4173417" cy="1131158"/>
        </p:xfrm>
        <a:graphic>
          <a:graphicData uri="http://schemas.openxmlformats.org/drawingml/2006/table">
            <a:tbl>
              <a:tblPr firstRow="1" bandRow="1"/>
              <a:tblGrid>
                <a:gridCol w="1321378">
                  <a:extLst>
                    <a:ext uri="{9D8B030D-6E8A-4147-A177-3AD203B41FA5}">
                      <a16:colId xmlns:a16="http://schemas.microsoft.com/office/drawing/2014/main" val="4052632617"/>
                    </a:ext>
                  </a:extLst>
                </a:gridCol>
                <a:gridCol w="2852039">
                  <a:extLst>
                    <a:ext uri="{9D8B030D-6E8A-4147-A177-3AD203B41FA5}">
                      <a16:colId xmlns:a16="http://schemas.microsoft.com/office/drawing/2014/main" val="2571589946"/>
                    </a:ext>
                  </a:extLst>
                </a:gridCol>
              </a:tblGrid>
              <a:tr h="414947"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OAV &lt; 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No perceptible aroma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7640013"/>
                  </a:ext>
                </a:extLst>
              </a:tr>
              <a:tr h="716211"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OAV &gt; 1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Significant contribution from aroma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2530503"/>
                  </a:ext>
                </a:extLst>
              </a:tr>
            </a:tbl>
          </a:graphicData>
        </a:graphic>
      </p:graphicFrame>
      <p:pic>
        <p:nvPicPr>
          <p:cNvPr id="25" name="Image 24">
            <a:extLst>
              <a:ext uri="{FF2B5EF4-FFF2-40B4-BE49-F238E27FC236}">
                <a16:creationId xmlns:a16="http://schemas.microsoft.com/office/drawing/2014/main" id="{53009EB9-DF18-A4FC-2264-05ECF98B29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0910" y="0"/>
            <a:ext cx="53187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5061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Espace réservé du contenu 4" descr="Une image contenant nourriture, tasse, boisson, petit-déjeuner&#10;&#10;Description générée automatiquement">
            <a:extLst>
              <a:ext uri="{FF2B5EF4-FFF2-40B4-BE49-F238E27FC236}">
                <a16:creationId xmlns:a16="http://schemas.microsoft.com/office/drawing/2014/main" id="{71356665-AB3E-275B-1E11-2521A52ECD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3" r="20591" b="1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511C4D5-5EF8-F588-C49D-68756D7C6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4289"/>
            <a:ext cx="3822189" cy="1899912"/>
          </a:xfrm>
        </p:spPr>
        <p:txBody>
          <a:bodyPr>
            <a:normAutofit/>
          </a:bodyPr>
          <a:lstStyle/>
          <a:p>
            <a:r>
              <a:rPr lang="fr-FR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MICROBoost Project </a:t>
            </a:r>
            <a:endParaRPr lang="fr-BE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2" name="Content Placeholder 8">
            <a:extLst>
              <a:ext uri="{FF2B5EF4-FFF2-40B4-BE49-F238E27FC236}">
                <a16:creationId xmlns:a16="http://schemas.microsoft.com/office/drawing/2014/main" id="{DDB0204F-A1B6-3AC7-C62A-0F592734F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1166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FOODWAL – Win4Excellence</a:t>
            </a:r>
          </a:p>
          <a:p>
            <a:pPr marL="0" indent="0">
              <a:buNone/>
            </a:pPr>
            <a:endParaRPr lang="fr-FR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r>
              <a:rPr lang="en-US" sz="2000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Work Packages:</a:t>
            </a:r>
          </a:p>
          <a:p>
            <a:pPr marL="0" indent="0">
              <a:buNone/>
            </a:pP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 </a:t>
            </a: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Development of fermented beverages with high nutritional and organoleptic value</a:t>
            </a:r>
          </a:p>
          <a:p>
            <a:pPr marL="0" indent="0">
              <a:buNone/>
            </a:pP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 </a:t>
            </a: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Organoleptic evaluation and acceptability of new </a:t>
            </a:r>
            <a:r>
              <a:rPr lang="en-US" sz="2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microbiotics</a:t>
            </a:r>
            <a:endParaRPr lang="en-US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7" name="Image 6" descr="Une image contenant Police, Graphique, graphisme, logo&#10;&#10;Description générée automatiquement">
            <a:extLst>
              <a:ext uri="{FF2B5EF4-FFF2-40B4-BE49-F238E27FC236}">
                <a16:creationId xmlns:a16="http://schemas.microsoft.com/office/drawing/2014/main" id="{4C6381E5-D66D-A72E-25D2-B4C4E3C453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620" y="5549157"/>
            <a:ext cx="1828800" cy="514350"/>
          </a:xfrm>
          <a:prstGeom prst="rect">
            <a:avLst/>
          </a:prstGeom>
        </p:spPr>
      </p:pic>
      <p:pic>
        <p:nvPicPr>
          <p:cNvPr id="10" name="Image 9" descr="Une image contenant texte, Police, Graphique, logo&#10;&#10;Description générée automatiquement">
            <a:extLst>
              <a:ext uri="{FF2B5EF4-FFF2-40B4-BE49-F238E27FC236}">
                <a16:creationId xmlns:a16="http://schemas.microsoft.com/office/drawing/2014/main" id="{5365685E-45E7-4E05-0C8C-89878F727C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451661"/>
            <a:ext cx="1455420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4943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99192C51-B764-4A9B-9587-5EF8B628B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8A1D58CC-6CAF-4667-7452-4B08CD32BEDE}"/>
              </a:ext>
            </a:extLst>
          </p:cNvPr>
          <p:cNvSpPr txBox="1"/>
          <p:nvPr/>
        </p:nvSpPr>
        <p:spPr>
          <a:xfrm>
            <a:off x="7073327" y="888714"/>
            <a:ext cx="3593188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Aromatic analysis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: 17 VOCs</a:t>
            </a:r>
          </a:p>
          <a:p>
            <a:pPr algn="ctr"/>
            <a:endParaRPr lang="en-US" dirty="0">
              <a:latin typeface="Calibri Light" panose="020F0302020204030204" pitchFamily="34" charset="0"/>
              <a:cs typeface="Calibri Light" panose="020F0302020204030204" pitchFamily="34" charset="0"/>
              <a:sym typeface="Wingdings" panose="05000000000000000000" pitchFamily="2" charset="2"/>
            </a:endParaRPr>
          </a:p>
          <a:p>
            <a:pPr algn="ctr"/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Carboxylic acids / Alcohols / Ester / Phenol / Terpenes  </a:t>
            </a:r>
          </a:p>
          <a:p>
            <a:pPr algn="ctr"/>
            <a:endParaRPr lang="en-US" dirty="0">
              <a:latin typeface="Calibri Light" panose="020F0302020204030204" pitchFamily="34" charset="0"/>
              <a:cs typeface="Calibri Light" panose="020F0302020204030204" pitchFamily="34" charset="0"/>
              <a:sym typeface="Wingdings" panose="05000000000000000000" pitchFamily="2" charset="2"/>
            </a:endParaRPr>
          </a:p>
          <a:p>
            <a:pPr algn="ctr"/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D0: Tea aromas (Perception +)</a:t>
            </a:r>
          </a:p>
          <a:p>
            <a:pPr algn="ctr"/>
            <a:endParaRPr lang="en-US" dirty="0">
              <a:latin typeface="Calibri Light" panose="020F0302020204030204" pitchFamily="34" charset="0"/>
              <a:cs typeface="Calibri Light" panose="020F0302020204030204" pitchFamily="34" charset="0"/>
              <a:sym typeface="Wingdings" panose="05000000000000000000" pitchFamily="2" charset="2"/>
            </a:endParaRPr>
          </a:p>
          <a:p>
            <a:pPr algn="ctr"/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Aroma profile variation with  Fermentation </a:t>
            </a:r>
          </a:p>
          <a:p>
            <a:pPr algn="ctr"/>
            <a:endParaRPr lang="en-US" b="1" dirty="0">
              <a:latin typeface="Calibri Light" panose="020F0302020204030204" pitchFamily="34" charset="0"/>
              <a:cs typeface="Calibri Light" panose="020F0302020204030204" pitchFamily="34" charset="0"/>
              <a:sym typeface="Wingdings" panose="05000000000000000000" pitchFamily="2" charset="2"/>
            </a:endParaRPr>
          </a:p>
          <a:p>
            <a:pPr algn="ctr"/>
            <a:r>
              <a:rPr lang="en-US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D0: Geraniol/ </a:t>
            </a:r>
            <a:r>
              <a:rPr lang="en-US" b="1" dirty="0" err="1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Linalol</a:t>
            </a:r>
            <a:r>
              <a:rPr lang="en-US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 </a:t>
            </a:r>
          </a:p>
          <a:p>
            <a:pPr algn="ctr"/>
            <a:r>
              <a:rPr lang="en-US" b="1" dirty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 </a:t>
            </a:r>
          </a:p>
          <a:p>
            <a:pPr algn="ctr"/>
            <a:r>
              <a:rPr lang="en-US" b="1" dirty="0">
                <a:solidFill>
                  <a:srgbClr val="00B0F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D4-D7: </a:t>
            </a:r>
            <a:r>
              <a:rPr lang="el-GR" b="1" dirty="0">
                <a:solidFill>
                  <a:srgbClr val="00B0F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α-</a:t>
            </a:r>
            <a:r>
              <a:rPr lang="en-US" b="1" dirty="0" err="1">
                <a:solidFill>
                  <a:srgbClr val="00B0F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farnesene</a:t>
            </a:r>
            <a:endParaRPr lang="en-US" b="1" dirty="0">
              <a:solidFill>
                <a:srgbClr val="00B0F0"/>
              </a:solidFill>
              <a:latin typeface="Calibri Light" panose="020F0302020204030204" pitchFamily="34" charset="0"/>
              <a:cs typeface="Calibri Light" panose="020F0302020204030204" pitchFamily="34" charset="0"/>
              <a:sym typeface="Wingdings" panose="05000000000000000000" pitchFamily="2" charset="2"/>
            </a:endParaRPr>
          </a:p>
          <a:p>
            <a:pPr algn="ctr"/>
            <a:r>
              <a:rPr lang="en-US" b="1" dirty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 </a:t>
            </a:r>
          </a:p>
          <a:p>
            <a:pPr algn="ctr"/>
            <a:r>
              <a:rPr lang="en-US" b="1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From D7: 2-phenylethanol </a:t>
            </a:r>
          </a:p>
          <a:p>
            <a:pPr algn="ctr"/>
            <a:r>
              <a:rPr lang="en-US" b="1" dirty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</a:t>
            </a:r>
          </a:p>
          <a:p>
            <a:pPr algn="ctr"/>
            <a:r>
              <a:rPr lang="en-US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D14: methylbutan-1-ol</a:t>
            </a:r>
          </a:p>
          <a:p>
            <a:pPr algn="ctr"/>
            <a:endParaRPr lang="en-US" dirty="0">
              <a:latin typeface="Calibri Light" panose="020F0302020204030204" pitchFamily="34" charset="0"/>
              <a:cs typeface="Calibri Light" panose="020F0302020204030204" pitchFamily="34" charset="0"/>
              <a:sym typeface="Wingdings" panose="05000000000000000000" pitchFamily="2" charset="2"/>
            </a:endParaRPr>
          </a:p>
          <a:p>
            <a:pPr algn="ctr"/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Estimated beverage flavors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2" name="Image 1" descr="Une image contenant graphique&#10;&#10;Description générée automatiquement">
            <a:extLst>
              <a:ext uri="{FF2B5EF4-FFF2-40B4-BE49-F238E27FC236}">
                <a16:creationId xmlns:a16="http://schemas.microsoft.com/office/drawing/2014/main" id="{DDFD39EC-E633-CA20-2AAD-4EEB2368C4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68" r="6535"/>
          <a:stretch/>
        </p:blipFill>
        <p:spPr>
          <a:xfrm>
            <a:off x="361747" y="1288732"/>
            <a:ext cx="6711580" cy="4076269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5279A6B0-FF0C-5D60-DE79-5CD03018313E}"/>
              </a:ext>
            </a:extLst>
          </p:cNvPr>
          <p:cNvSpPr txBox="1"/>
          <p:nvPr/>
        </p:nvSpPr>
        <p:spPr>
          <a:xfrm>
            <a:off x="-772430" y="5566515"/>
            <a:ext cx="7097842" cy="9110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56080" indent="269875" algn="just">
              <a:lnSpc>
                <a:spcPct val="95000"/>
              </a:lnSpc>
            </a:pPr>
            <a:r>
              <a:rPr lang="en-US" sz="1400" i="1" dirty="0">
                <a:solidFill>
                  <a:schemeClr val="tx1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Figure 6. Estimated sensory profile are expressed as the log of the OAV for most representative volatile organic compounds (%area &gt; 1%) with kombucha fermentation time (day) at 30°C (OAV = concentration/ perception threshold)</a:t>
            </a:r>
            <a:endParaRPr lang="fr-BE" sz="1400" dirty="0">
              <a:solidFill>
                <a:schemeClr val="tx1"/>
              </a:solidFill>
              <a:effectLst/>
              <a:latin typeface="Palatino Linotype" panose="0204050205050503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67E132BD-B44D-F0C6-040E-53B91C3313FC}"/>
              </a:ext>
            </a:extLst>
          </p:cNvPr>
          <p:cNvSpPr/>
          <p:nvPr/>
        </p:nvSpPr>
        <p:spPr>
          <a:xfrm>
            <a:off x="5369925" y="3428999"/>
            <a:ext cx="1464040" cy="3412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D3DB8FE8-F3F1-1847-EA72-26C85120804F}"/>
              </a:ext>
            </a:extLst>
          </p:cNvPr>
          <p:cNvSpPr/>
          <p:nvPr/>
        </p:nvSpPr>
        <p:spPr>
          <a:xfrm>
            <a:off x="820010" y="3280041"/>
            <a:ext cx="1528466" cy="528445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38538BBA-8D9C-ACE8-A7E0-D756198E4DF7}"/>
              </a:ext>
            </a:extLst>
          </p:cNvPr>
          <p:cNvSpPr/>
          <p:nvPr/>
        </p:nvSpPr>
        <p:spPr>
          <a:xfrm>
            <a:off x="5069399" y="3837056"/>
            <a:ext cx="1764565" cy="481272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1BF318D1-D714-2EE9-87AD-278A1BD28ACC}"/>
              </a:ext>
            </a:extLst>
          </p:cNvPr>
          <p:cNvSpPr/>
          <p:nvPr/>
        </p:nvSpPr>
        <p:spPr>
          <a:xfrm>
            <a:off x="4630434" y="4303331"/>
            <a:ext cx="1764565" cy="38699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F4EFABEB-4900-D969-2AFF-C427E42215D0}"/>
              </a:ext>
            </a:extLst>
          </p:cNvPr>
          <p:cNvSpPr/>
          <p:nvPr/>
        </p:nvSpPr>
        <p:spPr>
          <a:xfrm>
            <a:off x="4021398" y="4607347"/>
            <a:ext cx="1978245" cy="300986"/>
          </a:xfrm>
          <a:prstGeom prst="ellipse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15404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99192C51-B764-4A9B-9587-5EF8B628B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8A1D58CC-6CAF-4667-7452-4B08CD32BEDE}"/>
              </a:ext>
            </a:extLst>
          </p:cNvPr>
          <p:cNvSpPr txBox="1"/>
          <p:nvPr/>
        </p:nvSpPr>
        <p:spPr>
          <a:xfrm>
            <a:off x="2935790" y="4980052"/>
            <a:ext cx="631736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T° increase 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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Alcohol synthesis // Carb. acids and phenols</a:t>
            </a:r>
          </a:p>
          <a:p>
            <a:pPr algn="ctr"/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inhibition</a:t>
            </a:r>
          </a:p>
          <a:p>
            <a:pPr algn="ctr"/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30°C-D7 ≠ 20°C-D14 : MO comfort in environmental conditions</a:t>
            </a:r>
          </a:p>
          <a:p>
            <a:pPr algn="ctr"/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en-US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Aroma control by monitoring F parameters + relationships</a:t>
            </a:r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98554B81-3C3E-B0D1-3A3C-66C90A629B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5394794"/>
              </p:ext>
            </p:extLst>
          </p:nvPr>
        </p:nvGraphicFramePr>
        <p:xfrm>
          <a:off x="233472" y="4015584"/>
          <a:ext cx="11715994" cy="346985"/>
        </p:xfrm>
        <a:graphic>
          <a:graphicData uri="http://schemas.openxmlformats.org/drawingml/2006/table">
            <a:tbl>
              <a:tblPr firstRow="1" bandRow="1"/>
              <a:tblGrid>
                <a:gridCol w="5008149">
                  <a:extLst>
                    <a:ext uri="{9D8B030D-6E8A-4147-A177-3AD203B41FA5}">
                      <a16:colId xmlns:a16="http://schemas.microsoft.com/office/drawing/2014/main" val="452571389"/>
                    </a:ext>
                  </a:extLst>
                </a:gridCol>
                <a:gridCol w="6707845">
                  <a:extLst>
                    <a:ext uri="{9D8B030D-6E8A-4147-A177-3AD203B41FA5}">
                      <a16:colId xmlns:a16="http://schemas.microsoft.com/office/drawing/2014/main" val="3335160096"/>
                    </a:ext>
                  </a:extLst>
                </a:gridCol>
              </a:tblGrid>
              <a:tr h="346985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                  (A)</a:t>
                      </a:r>
                      <a:endParaRPr lang="fr-BE" sz="1400" b="1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            (B)</a:t>
                      </a:r>
                      <a:endParaRPr lang="fr-BE" sz="1400" b="1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0231167"/>
                  </a:ext>
                </a:extLst>
              </a:tr>
            </a:tbl>
          </a:graphicData>
        </a:graphic>
      </p:graphicFrame>
      <p:pic>
        <p:nvPicPr>
          <p:cNvPr id="5" name="Image 4" descr="Une image contenant graphique&#10;&#10;Description générée automatiquement">
            <a:extLst>
              <a:ext uri="{FF2B5EF4-FFF2-40B4-BE49-F238E27FC236}">
                <a16:creationId xmlns:a16="http://schemas.microsoft.com/office/drawing/2014/main" id="{E9E5E4DC-BBDF-DBC3-E385-A569248D56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472" y="819929"/>
            <a:ext cx="5861002" cy="3176266"/>
          </a:xfrm>
          <a:prstGeom prst="rect">
            <a:avLst/>
          </a:prstGeom>
        </p:spPr>
      </p:pic>
      <p:pic>
        <p:nvPicPr>
          <p:cNvPr id="8" name="Image 7" descr="Une image contenant graphique&#10;&#10;Description générée automatiquement">
            <a:extLst>
              <a:ext uri="{FF2B5EF4-FFF2-40B4-BE49-F238E27FC236}">
                <a16:creationId xmlns:a16="http://schemas.microsoft.com/office/drawing/2014/main" id="{DAE7D9B3-FD3D-F795-F887-DBEE994BDE6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980"/>
          <a:stretch/>
        </p:blipFill>
        <p:spPr>
          <a:xfrm>
            <a:off x="5838245" y="819929"/>
            <a:ext cx="5632829" cy="3176266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64105251-886A-D96F-D4AE-6D34F3F01259}"/>
              </a:ext>
            </a:extLst>
          </p:cNvPr>
          <p:cNvSpPr txBox="1"/>
          <p:nvPr/>
        </p:nvSpPr>
        <p:spPr>
          <a:xfrm>
            <a:off x="-238914" y="4312699"/>
            <a:ext cx="11709988" cy="7063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56080" indent="269875" algn="just">
              <a:lnSpc>
                <a:spcPct val="95000"/>
              </a:lnSpc>
            </a:pPr>
            <a:r>
              <a:rPr lang="en-US" sz="1400" i="1" dirty="0">
                <a:solidFill>
                  <a:schemeClr val="tx1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Figure 7. Variation of the estimated sensory profile (expressed as the log of OAV; OAV = concentration/ perception threshold) of most representative volatile compounds (%area &gt; 1%) with temperature (°C) on kombucha fermentation </a:t>
            </a:r>
            <a:r>
              <a:rPr lang="en-US" sz="1400" b="1" i="1" dirty="0">
                <a:solidFill>
                  <a:schemeClr val="tx1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(A)</a:t>
            </a:r>
            <a:r>
              <a:rPr lang="en-US" sz="1400" i="1" dirty="0">
                <a:solidFill>
                  <a:schemeClr val="tx1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intermediate stage (D7) and </a:t>
            </a:r>
            <a:r>
              <a:rPr lang="en-US" sz="1400" b="1" i="1" dirty="0">
                <a:solidFill>
                  <a:schemeClr val="tx1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(B)</a:t>
            </a:r>
            <a:r>
              <a:rPr lang="en-US" sz="1400" i="1" dirty="0">
                <a:solidFill>
                  <a:schemeClr val="tx1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on final stage (D14)</a:t>
            </a:r>
            <a:endParaRPr lang="fr-BE" sz="1400" dirty="0">
              <a:solidFill>
                <a:schemeClr val="tx1"/>
              </a:solidFill>
              <a:effectLst/>
              <a:latin typeface="Palatino Linotype" panose="0204050205050503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50153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99192C51-B764-4A9B-9587-5EF8B628B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Google Shape;360;p30">
            <a:extLst>
              <a:ext uri="{FF2B5EF4-FFF2-40B4-BE49-F238E27FC236}">
                <a16:creationId xmlns:a16="http://schemas.microsoft.com/office/drawing/2014/main" id="{E8D5045D-4F78-F0BB-217F-AAC552E9B33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34460" y="710139"/>
            <a:ext cx="5181600" cy="77335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dirty="0">
                <a:latin typeface="Calibri Light" panose="020F0302020204030204" pitchFamily="34" charset="0"/>
                <a:cs typeface="Calibri Light" panose="020F0302020204030204" pitchFamily="34" charset="0"/>
              </a:rPr>
              <a:t>Conclusions</a:t>
            </a:r>
            <a:endParaRPr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8A1D58CC-6CAF-4667-7452-4B08CD32BEDE}"/>
              </a:ext>
            </a:extLst>
          </p:cNvPr>
          <p:cNvSpPr txBox="1"/>
          <p:nvPr/>
        </p:nvSpPr>
        <p:spPr>
          <a:xfrm>
            <a:off x="4394612" y="1260940"/>
            <a:ext cx="7637618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Kinetics of pH, main components, VOCs and aromatic compounds analyzed during kombucha fermentation</a:t>
            </a:r>
          </a:p>
          <a:p>
            <a:pPr algn="ctr"/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Decrease in pH = acidification of fermentation medium 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 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synthesis of organic acids by the microbiome</a:t>
            </a:r>
          </a:p>
          <a:p>
            <a:pPr algn="ctr"/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+ Food safety </a:t>
            </a:r>
          </a:p>
          <a:p>
            <a:pPr algn="ctr"/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Evolution of major compounds: fermentative pathways of the microbial consortium illustrated = Glycolysis &amp; AAB pathways </a:t>
            </a:r>
          </a:p>
          <a:p>
            <a:pPr algn="ctr"/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87 VOCs detected in kombucha during fermentation 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 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including 28 carboxylic acids, 23 alcohols, 10 ketones, 9 terpenes, 7 esters, 7 aldehydes, 2 phenols and 1 benzene</a:t>
            </a:r>
          </a:p>
          <a:p>
            <a:pPr algn="ctr"/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Variation in VOC profile during fermentation </a:t>
            </a:r>
          </a:p>
          <a:p>
            <a:pPr algn="ctr"/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17 aroma compounds: based on OAV </a:t>
            </a:r>
          </a:p>
          <a:p>
            <a:pPr algn="ctr"/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Aroma variations during F </a:t>
            </a:r>
          </a:p>
          <a:p>
            <a:pPr algn="ctr"/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Aromatic signature of Kombucha</a:t>
            </a:r>
          </a:p>
        </p:txBody>
      </p:sp>
      <p:pic>
        <p:nvPicPr>
          <p:cNvPr id="3" name="Image 2" descr="Une image contenant boisson, thé, boisson gazeuse, plante&#10;&#10;Description générée automatiquement">
            <a:extLst>
              <a:ext uri="{FF2B5EF4-FFF2-40B4-BE49-F238E27FC236}">
                <a16:creationId xmlns:a16="http://schemas.microsoft.com/office/drawing/2014/main" id="{6ABEAD41-E121-9486-CEC2-F5C28243A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60" y="1772757"/>
            <a:ext cx="4003431" cy="4003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1498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Google Shape;360;p30">
            <a:extLst>
              <a:ext uri="{FF2B5EF4-FFF2-40B4-BE49-F238E27FC236}">
                <a16:creationId xmlns:a16="http://schemas.microsoft.com/office/drawing/2014/main" id="{E8D5045D-4F78-F0BB-217F-AAC552E9B33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6932" y="148593"/>
            <a:ext cx="4234269" cy="1090965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lvl="0" indent="0">
              <a:spcAft>
                <a:spcPts val="0"/>
              </a:spcAft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Prospects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8A1D58CC-6CAF-4667-7452-4B08CD32BEDE}"/>
              </a:ext>
            </a:extLst>
          </p:cNvPr>
          <p:cNvSpPr txBox="1"/>
          <p:nvPr/>
        </p:nvSpPr>
        <p:spPr>
          <a:xfrm>
            <a:off x="125895" y="1163404"/>
            <a:ext cx="6486939" cy="55488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Characterization of beverage microbial population 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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confirm VOC synthesis relationships / metabolic pathways involved during fermentation</a:t>
            </a:r>
          </a:p>
          <a:p>
            <a:pPr indent="-228600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Identification of MO present in the starting SCOBY + potential evolution/specification study</a:t>
            </a:r>
          </a:p>
          <a:p>
            <a:pPr indent="-228600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Sensory analysis</a:t>
            </a:r>
          </a:p>
          <a:p>
            <a:pPr indent="-228600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Study of dependence on fermentation parameters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Health aspects: antioxidant / anti-inflammatory properties 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Study of interactions between beverage microbiomes and consumer intestinal tracts </a:t>
            </a:r>
          </a:p>
          <a:p>
            <a:pPr indent="-228600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Functional beverages: diversify fermentable matrices (cereals, infusions, etc.)</a:t>
            </a:r>
          </a:p>
        </p:txBody>
      </p:sp>
      <p:pic>
        <p:nvPicPr>
          <p:cNvPr id="4" name="Image 3" descr="Une image contenant intérieur, mur, habits, personne&#10;&#10;Description générée automatiquement">
            <a:extLst>
              <a:ext uri="{FF2B5EF4-FFF2-40B4-BE49-F238E27FC236}">
                <a16:creationId xmlns:a16="http://schemas.microsoft.com/office/drawing/2014/main" id="{17755846-364D-54F1-9DEC-E1D78A3A39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24" b="2"/>
          <a:stretch/>
        </p:blipFill>
        <p:spPr>
          <a:xfrm rot="5400000">
            <a:off x="6090456" y="756455"/>
            <a:ext cx="6868886" cy="5334204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F8B606D9-30C8-D389-589C-77624D82B513}"/>
              </a:ext>
            </a:extLst>
          </p:cNvPr>
          <p:cNvSpPr/>
          <p:nvPr/>
        </p:nvSpPr>
        <p:spPr>
          <a:xfrm>
            <a:off x="2360815" y="3358342"/>
            <a:ext cx="1995054" cy="407323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79661DB6-5D60-6D2C-34C6-2E2A31DE6E08}"/>
              </a:ext>
            </a:extLst>
          </p:cNvPr>
          <p:cNvSpPr/>
          <p:nvPr/>
        </p:nvSpPr>
        <p:spPr>
          <a:xfrm>
            <a:off x="365760" y="5884449"/>
            <a:ext cx="5993475" cy="599478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E92B94FE-1539-77AE-C5EA-F9E774CCBCC0}"/>
              </a:ext>
            </a:extLst>
          </p:cNvPr>
          <p:cNvSpPr/>
          <p:nvPr/>
        </p:nvSpPr>
        <p:spPr>
          <a:xfrm>
            <a:off x="523702" y="4629330"/>
            <a:ext cx="1616383" cy="407323"/>
          </a:xfrm>
          <a:prstGeom prst="round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04660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Police, nombre&#10;&#10;Description générée automatiquement">
            <a:extLst>
              <a:ext uri="{FF2B5EF4-FFF2-40B4-BE49-F238E27FC236}">
                <a16:creationId xmlns:a16="http://schemas.microsoft.com/office/drawing/2014/main" id="{4BB13522-363C-750A-DFCF-D562BE8E4A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606" y="643466"/>
            <a:ext cx="10316787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5761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 4" descr="Une image contenant nourriture, boisson, Plats et corbeilles, vaisselle&#10;&#10;Description générée automatiquement">
            <a:extLst>
              <a:ext uri="{FF2B5EF4-FFF2-40B4-BE49-F238E27FC236}">
                <a16:creationId xmlns:a16="http://schemas.microsoft.com/office/drawing/2014/main" id="{E1599EDC-0889-BEF8-9414-CCD5CEBA81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82" b="-1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DB3E2555-DF0B-27D4-7FDE-FDC527CF9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6140" y="365125"/>
            <a:ext cx="3822189" cy="1899912"/>
          </a:xfrm>
        </p:spPr>
        <p:txBody>
          <a:bodyPr>
            <a:normAutofit/>
          </a:bodyPr>
          <a:lstStyle/>
          <a:p>
            <a:r>
              <a:rPr lang="en-US" sz="4000" b="1" kern="100" dirty="0">
                <a:latin typeface="Calibri Light" panose="020F0302020204030204" pitchFamily="34" charset="0"/>
                <a:cs typeface="Calibri Light" panose="020F0302020204030204" pitchFamily="34" charset="0"/>
              </a:rPr>
              <a:t>WHAT IS SOBACHA ?</a:t>
            </a:r>
            <a:endParaRPr lang="fr-BE" sz="4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87332073-ECF6-A1D0-300B-97A04E36E0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49186" y="2265037"/>
            <a:ext cx="3822189" cy="374276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000" dirty="0">
                <a:latin typeface="Calibri Light" panose="020F0302020204030204" pitchFamily="34" charset="0"/>
                <a:ea typeface="Bellota Text" panose="020B0604020202020204" charset="0"/>
                <a:cs typeface="Calibri Light" panose="020F0302020204030204" pitchFamily="34" charset="0"/>
              </a:rPr>
              <a:t>From the Japanese "Soba Cha": "Buckwheat Tea"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>
                <a:latin typeface="Calibri Light" panose="020F0302020204030204" pitchFamily="34" charset="0"/>
                <a:ea typeface="Bellota Text" panose="020B0604020202020204" charset="0"/>
                <a:cs typeface="Calibri Light" panose="020F0302020204030204" pitchFamily="34" charset="0"/>
              </a:rPr>
              <a:t>Japanese infusion of roasted buckwheat seeds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>
                <a:latin typeface="Calibri Light" panose="020F0302020204030204" pitchFamily="34" charset="0"/>
                <a:ea typeface="Bellota Text" panose="020B0604020202020204" charset="0"/>
                <a:cs typeface="Calibri Light" panose="020F0302020204030204" pitchFamily="34" charset="0"/>
              </a:rPr>
              <a:t>Native to Northeast Asia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>
                <a:latin typeface="Calibri Light" panose="020F0302020204030204" pitchFamily="34" charset="0"/>
                <a:ea typeface="Bellota Text" panose="020B0604020202020204" charset="0"/>
                <a:cs typeface="Calibri Light" panose="020F0302020204030204" pitchFamily="34" charset="0"/>
              </a:rPr>
              <a:t>Multiple health benefits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>
                <a:latin typeface="Calibri Light" panose="020F0302020204030204" pitchFamily="34" charset="0"/>
                <a:ea typeface="Bellota Text" panose="020B0604020202020204" charset="0"/>
                <a:cs typeface="Calibri Light" panose="020F0302020204030204" pitchFamily="34" charset="0"/>
              </a:rPr>
              <a:t>Pseudo cereal = Alternative to dietary products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>
                <a:latin typeface="Calibri Light" panose="020F0302020204030204" pitchFamily="34" charset="0"/>
                <a:ea typeface="Bellota Text" panose="020B0604020202020204" charset="0"/>
                <a:cs typeface="Calibri Light" panose="020F0302020204030204" pitchFamily="34" charset="0"/>
              </a:rPr>
              <a:t>Specific aromas</a:t>
            </a:r>
          </a:p>
        </p:txBody>
      </p:sp>
    </p:spTree>
    <p:extLst>
      <p:ext uri="{BB962C8B-B14F-4D97-AF65-F5344CB8AC3E}">
        <p14:creationId xmlns:p14="http://schemas.microsoft.com/office/powerpoint/2010/main" val="2753601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Une image contenant texte, capture d’écran, diagramme, conception&#10;&#10;Description générée automatiquement">
            <a:extLst>
              <a:ext uri="{FF2B5EF4-FFF2-40B4-BE49-F238E27FC236}">
                <a16:creationId xmlns:a16="http://schemas.microsoft.com/office/drawing/2014/main" id="{25B2A5FB-E956-3D85-C268-F5FB7BDE47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2440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texte, diagramme, capture d’écran&#10;&#10;Description générée automatiquement">
            <a:extLst>
              <a:ext uri="{FF2B5EF4-FFF2-40B4-BE49-F238E27FC236}">
                <a16:creationId xmlns:a16="http://schemas.microsoft.com/office/drawing/2014/main" id="{EFDE5A56-A008-4B9E-D34F-B3EA660E482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3" r="7120"/>
          <a:stretch/>
        </p:blipFill>
        <p:spPr bwMode="auto">
          <a:xfrm>
            <a:off x="308225" y="1057408"/>
            <a:ext cx="5787775" cy="431261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7B794E01-0140-17E4-4E97-F7E5C81CF48F}"/>
              </a:ext>
            </a:extLst>
          </p:cNvPr>
          <p:cNvSpPr txBox="1"/>
          <p:nvPr/>
        </p:nvSpPr>
        <p:spPr>
          <a:xfrm>
            <a:off x="593586" y="352391"/>
            <a:ext cx="531964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b="0" i="0" u="none" strike="noStrike" baseline="0" dirty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Aromatic characterisation of Hakko Sobacha </a:t>
            </a:r>
            <a:endParaRPr lang="en-GB" sz="2400" dirty="0">
              <a:solidFill>
                <a:schemeClr val="accent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A2A9379-62F4-294C-6D7A-96A1F59D0708}"/>
              </a:ext>
            </a:extLst>
          </p:cNvPr>
          <p:cNvSpPr txBox="1"/>
          <p:nvPr/>
        </p:nvSpPr>
        <p:spPr>
          <a:xfrm>
            <a:off x="6764394" y="393693"/>
            <a:ext cx="44156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0" i="0" u="none" strike="noStrike" baseline="0" dirty="0">
                <a:solidFill>
                  <a:srgbClr val="7030A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Sensory analysis of Hakko Sobacha </a:t>
            </a:r>
            <a:endParaRPr lang="fr-BE" sz="2400" dirty="0">
              <a:solidFill>
                <a:srgbClr val="7030A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116A6F9-E74D-C682-D0BB-2FEAA950D6CF}"/>
              </a:ext>
            </a:extLst>
          </p:cNvPr>
          <p:cNvSpPr txBox="1"/>
          <p:nvPr/>
        </p:nvSpPr>
        <p:spPr>
          <a:xfrm>
            <a:off x="771288" y="5665620"/>
            <a:ext cx="462222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i="1" u="none" strike="noStrike" baseline="0" dirty="0">
                <a:solidFill>
                  <a:srgbClr val="212121"/>
                </a:solidFill>
                <a:latin typeface="Palatino Linotype" panose="02040502050505030304" pitchFamily="18" charset="0"/>
                <a:cs typeface="Calibri Light" panose="020F0302020204030204" pitchFamily="34" charset="0"/>
              </a:rPr>
              <a:t>Figure 8. </a:t>
            </a:r>
            <a:r>
              <a:rPr lang="en-GB" sz="1400" b="0" i="1" u="none" strike="noStrike" baseline="0" dirty="0">
                <a:solidFill>
                  <a:srgbClr val="212121"/>
                </a:solidFill>
                <a:latin typeface="Palatino Linotype" panose="02040502050505030304" pitchFamily="18" charset="0"/>
                <a:cs typeface="Calibri Light" panose="020F0302020204030204" pitchFamily="34" charset="0"/>
              </a:rPr>
              <a:t>Estimated aromatic profiles expressed as the log of the OAV for VOCs (% area &gt; 5%) with Hakko Sobacha (kasha concentration of 10 g/L) fermentation time (day) at 25 °C (OAV = concentration/perception threshold). </a:t>
            </a:r>
            <a:r>
              <a:rPr lang="en-GB" sz="1400" b="0" i="1" u="none" strike="noStrike" baseline="0" dirty="0">
                <a:solidFill>
                  <a:srgbClr val="21212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</a:t>
            </a:r>
          </a:p>
        </p:txBody>
      </p:sp>
      <p:pic>
        <p:nvPicPr>
          <p:cNvPr id="11" name="Image 10" descr="Une image contenant texte, diagramme, ligne, Parallèle&#10;&#10;Description générée automatiquement">
            <a:extLst>
              <a:ext uri="{FF2B5EF4-FFF2-40B4-BE49-F238E27FC236}">
                <a16:creationId xmlns:a16="http://schemas.microsoft.com/office/drawing/2014/main" id="{E9D13178-8EA1-EB63-5E73-133557C3869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0"/>
          <a:stretch/>
        </p:blipFill>
        <p:spPr bwMode="auto">
          <a:xfrm>
            <a:off x="6345998" y="1144036"/>
            <a:ext cx="5252416" cy="31576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Image 11" descr="Une image contenant texte, diagramme, ligne, Tracé&#10;&#10;Description générée automatiquement">
            <a:extLst>
              <a:ext uri="{FF2B5EF4-FFF2-40B4-BE49-F238E27FC236}">
                <a16:creationId xmlns:a16="http://schemas.microsoft.com/office/drawing/2014/main" id="{2DB02257-FAD2-F6E4-55A2-38444A43543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44" t="3964" r="14949"/>
          <a:stretch/>
        </p:blipFill>
        <p:spPr bwMode="auto">
          <a:xfrm>
            <a:off x="6345998" y="4301644"/>
            <a:ext cx="2988833" cy="251907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8760A196-33D8-9839-E469-323C2A0C3644}"/>
              </a:ext>
            </a:extLst>
          </p:cNvPr>
          <p:cNvSpPr txBox="1"/>
          <p:nvPr/>
        </p:nvSpPr>
        <p:spPr>
          <a:xfrm>
            <a:off x="9489882" y="4880790"/>
            <a:ext cx="245916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i="1" u="none" strike="noStrike" baseline="0" dirty="0">
                <a:solidFill>
                  <a:srgbClr val="212121"/>
                </a:solidFill>
                <a:latin typeface="Palatino Linotype" panose="02040502050505030304" pitchFamily="18" charset="0"/>
                <a:cs typeface="Calibri Light" panose="020F0302020204030204" pitchFamily="34" charset="0"/>
              </a:rPr>
              <a:t>Figure 9. </a:t>
            </a:r>
            <a:r>
              <a:rPr lang="en-GB" sz="1400" b="0" i="1" u="none" strike="noStrike" baseline="0" dirty="0">
                <a:solidFill>
                  <a:srgbClr val="212121"/>
                </a:solidFill>
                <a:latin typeface="Palatino Linotype" panose="02040502050505030304" pitchFamily="18" charset="0"/>
                <a:cs typeface="Calibri Light" panose="020F0302020204030204" pitchFamily="34" charset="0"/>
              </a:rPr>
              <a:t>Principal component analysis (PCA) plots of Hakko Sobacha sensory evaluation (A) variables and individuals and (B) variable correlations (cos2 colour scale). </a:t>
            </a:r>
            <a:r>
              <a:rPr lang="en-GB" sz="1200" b="0" i="0" u="none" strike="noStrike" baseline="0" dirty="0">
                <a:solidFill>
                  <a:srgbClr val="212121"/>
                </a:solidFill>
                <a:latin typeface="Palatino Linotype" panose="02040502050505030304" pitchFamily="18" charset="0"/>
              </a:rPr>
              <a:t>	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83B0B577-902C-13C0-1143-81B6777AE3F8}"/>
              </a:ext>
            </a:extLst>
          </p:cNvPr>
          <p:cNvSpPr txBox="1"/>
          <p:nvPr/>
        </p:nvSpPr>
        <p:spPr>
          <a:xfrm>
            <a:off x="6345998" y="1121585"/>
            <a:ext cx="61225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 i="0" u="none" strike="noStrike" baseline="0" dirty="0">
                <a:solidFill>
                  <a:srgbClr val="21212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(A)</a:t>
            </a:r>
            <a:endParaRPr lang="fr-BE" sz="14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B7DED147-3F26-1776-3377-362ACDA95A60}"/>
              </a:ext>
            </a:extLst>
          </p:cNvPr>
          <p:cNvSpPr txBox="1"/>
          <p:nvPr/>
        </p:nvSpPr>
        <p:spPr>
          <a:xfrm>
            <a:off x="6345998" y="3976090"/>
            <a:ext cx="61225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 i="0" u="none" strike="noStrike" baseline="0" dirty="0">
                <a:solidFill>
                  <a:srgbClr val="21212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(B)</a:t>
            </a:r>
            <a:endParaRPr lang="fr-BE" sz="14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3416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40DE5A84-DC76-0B94-2483-D649338F43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6170763"/>
              </p:ext>
            </p:extLst>
          </p:nvPr>
        </p:nvGraphicFramePr>
        <p:xfrm>
          <a:off x="1066014" y="1234654"/>
          <a:ext cx="10059972" cy="555238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029986">
                  <a:extLst>
                    <a:ext uri="{9D8B030D-6E8A-4147-A177-3AD203B41FA5}">
                      <a16:colId xmlns:a16="http://schemas.microsoft.com/office/drawing/2014/main" val="1416145724"/>
                    </a:ext>
                  </a:extLst>
                </a:gridCol>
                <a:gridCol w="5029986">
                  <a:extLst>
                    <a:ext uri="{9D8B030D-6E8A-4147-A177-3AD203B41FA5}">
                      <a16:colId xmlns:a16="http://schemas.microsoft.com/office/drawing/2014/main" val="3450398983"/>
                    </a:ext>
                  </a:extLst>
                </a:gridCol>
              </a:tblGrid>
              <a:tr h="711235">
                <a:tc>
                  <a:txBody>
                    <a:bodyPr/>
                    <a:lstStyle/>
                    <a:p>
                      <a:pPr algn="ctr"/>
                      <a:r>
                        <a:rPr lang="en-US" sz="2000" b="1" noProof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1. DIRECT</a:t>
                      </a:r>
                      <a:r>
                        <a:rPr lang="en-US" sz="2000" b="0" noProof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effects of kombucha on cancer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noProof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2. INDIRECT</a:t>
                      </a:r>
                      <a:r>
                        <a:rPr lang="en-US" sz="2000" b="0" noProof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effects of kombucha on cancer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0112336"/>
                  </a:ext>
                </a:extLst>
              </a:tr>
              <a:tr h="644383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noProof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Cytotoxicity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u="none" noProof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Antimicrobial effect: </a:t>
                      </a:r>
                    </a:p>
                    <a:p>
                      <a:pPr algn="ctr"/>
                      <a:r>
                        <a:rPr lang="en-US" sz="1800" noProof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antibacterial, antifungal, antiviral effects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82561787"/>
                  </a:ext>
                </a:extLst>
              </a:tr>
              <a:tr h="412065">
                <a:tc>
                  <a:txBody>
                    <a:bodyPr/>
                    <a:lstStyle/>
                    <a:p>
                      <a:pPr algn="ctr"/>
                      <a:r>
                        <a:rPr lang="en-US" sz="1800" noProof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Pro apoptotic capacity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noProof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Antioxidant capacity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05960798"/>
                  </a:ext>
                </a:extLst>
              </a:tr>
              <a:tr h="420683">
                <a:tc>
                  <a:txBody>
                    <a:bodyPr/>
                    <a:lstStyle/>
                    <a:p>
                      <a:pPr algn="ctr"/>
                      <a:r>
                        <a:rPr lang="en-US" sz="1800" noProof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Anti proliferation capacity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noProof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Anti-inflammatory capacity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45047467"/>
                  </a:ext>
                </a:extLst>
              </a:tr>
              <a:tr h="412065">
                <a:tc>
                  <a:txBody>
                    <a:bodyPr/>
                    <a:lstStyle/>
                    <a:p>
                      <a:pPr algn="ctr"/>
                      <a:r>
                        <a:rPr lang="en-US" sz="1800" noProof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Anti angiogenic effect 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b="0" u="sng" noProof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Metabolic effects</a:t>
                      </a:r>
                      <a:r>
                        <a:rPr lang="en-US" sz="1800" noProof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: </a:t>
                      </a:r>
                    </a:p>
                    <a:p>
                      <a:pPr algn="ctr"/>
                      <a:r>
                        <a:rPr lang="en-US" sz="1800" noProof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obesity prevention, hepatoprotective effect, antidiabetic effect, hypercholesterolemia, radioprotective effect, colitis amelioration, sclerosis amelioration 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4614138"/>
                  </a:ext>
                </a:extLst>
              </a:tr>
              <a:tr h="1138433">
                <a:tc>
                  <a:txBody>
                    <a:bodyPr/>
                    <a:lstStyle/>
                    <a:p>
                      <a:pPr algn="ctr"/>
                      <a:r>
                        <a:rPr lang="en-US" sz="1800" noProof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Kombucha’s mechanisms of action and direct effect on cancer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fr-B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423402828"/>
                  </a:ext>
                </a:extLst>
              </a:tr>
              <a:tr h="534741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1" noProof="0" dirty="0">
                          <a:solidFill>
                            <a:schemeClr val="bg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3. </a:t>
                      </a:r>
                      <a:r>
                        <a:rPr lang="en-US" sz="2000" noProof="0" dirty="0">
                          <a:solidFill>
                            <a:schemeClr val="bg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IMPACT of kombucha intake on CANCER TREATMENT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noProof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95496168"/>
                  </a:ext>
                </a:extLst>
              </a:tr>
              <a:tr h="494136">
                <a:tc>
                  <a:txBody>
                    <a:bodyPr/>
                    <a:lstStyle/>
                    <a:p>
                      <a:pPr algn="ctr"/>
                      <a:r>
                        <a:rPr lang="en-US" sz="1800" noProof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Positive impact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noProof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Negative impact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46840417"/>
                  </a:ext>
                </a:extLst>
              </a:tr>
              <a:tr h="784647"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noProof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Chemotherapy, Targeted therapy, Immunotherapy, Radiotherapy, Surgery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noProof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58357896"/>
                  </a:ext>
                </a:extLst>
              </a:tr>
            </a:tbl>
          </a:graphicData>
        </a:graphic>
      </p:graphicFrame>
      <p:sp>
        <p:nvSpPr>
          <p:cNvPr id="6" name="Titre 1">
            <a:extLst>
              <a:ext uri="{FF2B5EF4-FFF2-40B4-BE49-F238E27FC236}">
                <a16:creationId xmlns:a16="http://schemas.microsoft.com/office/drawing/2014/main" id="{675ECF27-B2FB-A595-9A88-AC4CDFD45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187336"/>
            <a:ext cx="11029616" cy="1188720"/>
          </a:xfrm>
        </p:spPr>
        <p:txBody>
          <a:bodyPr>
            <a:noAutofit/>
          </a:bodyPr>
          <a:lstStyle/>
          <a:p>
            <a:pPr algn="ctr"/>
            <a:r>
              <a:rPr lang="en-US" sz="2400" kern="100" dirty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DOES KOMBUCHA INTAKE IMPROVE THE GENERAL WELL-BEING OF CANCER THERAPY PATIENTS? </a:t>
            </a:r>
            <a:r>
              <a:rPr lang="en-US" sz="2400" b="1" kern="100" dirty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A SYSTEMATIC REVIEW</a:t>
            </a:r>
            <a:endParaRPr lang="fr-BE" sz="2000" b="1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59555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Espace réservé du contenu 3" descr="Une image contenant tasse, nourriture, verre, boisson&#10;&#10;Description générée automatiquement">
            <a:extLst>
              <a:ext uri="{FF2B5EF4-FFF2-40B4-BE49-F238E27FC236}">
                <a16:creationId xmlns:a16="http://schemas.microsoft.com/office/drawing/2014/main" id="{368B5863-3806-C7DA-1BA1-244B553BD6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011" r="8678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C550C55-F713-BFAB-15C6-02A7AF466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012" y="1940168"/>
            <a:ext cx="4123865" cy="2702170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Thank you for your attention </a:t>
            </a:r>
            <a:r>
              <a:rPr lang="en-US" b="1" dirty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</a:t>
            </a:r>
            <a:br>
              <a:rPr lang="en-US" sz="3600" dirty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</a:br>
            <a:br>
              <a:rPr lang="en-US" sz="2500" dirty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</a:b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Any questions ?</a:t>
            </a:r>
            <a:b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</a:br>
            <a:b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</a:br>
            <a:r>
              <a:rPr lang="en-US" sz="2400" i="1" dirty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sarah.suffys@doct.uliege.be </a:t>
            </a:r>
            <a:endParaRPr lang="en-US" sz="2500" i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3" name="Image 2" descr="Une image contenant texte&#10;&#10;Description générée automatiquement">
            <a:extLst>
              <a:ext uri="{FF2B5EF4-FFF2-40B4-BE49-F238E27FC236}">
                <a16:creationId xmlns:a16="http://schemas.microsoft.com/office/drawing/2014/main" id="{9574751D-C97C-8795-9C02-BCB9000EB5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4972" y="4753708"/>
            <a:ext cx="1678277" cy="698073"/>
          </a:xfrm>
          <a:prstGeom prst="rect">
            <a:avLst/>
          </a:prstGeom>
        </p:spPr>
      </p:pic>
      <p:pic>
        <p:nvPicPr>
          <p:cNvPr id="5" name="Image 4" descr="Une image contenant art&#10;&#10;Description générée automatiquement avec une confiance faible">
            <a:extLst>
              <a:ext uri="{FF2B5EF4-FFF2-40B4-BE49-F238E27FC236}">
                <a16:creationId xmlns:a16="http://schemas.microsoft.com/office/drawing/2014/main" id="{72486F2D-AD7A-FD3A-26EB-51A925CAD0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65" y="4642338"/>
            <a:ext cx="1414007" cy="809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568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">
            <a:extLst>
              <a:ext uri="{FF2B5EF4-FFF2-40B4-BE49-F238E27FC236}">
                <a16:creationId xmlns:a16="http://schemas.microsoft.com/office/drawing/2014/main" id="{DB3E2555-DF0B-27D4-7FDE-FDC527CF9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138265"/>
            <a:ext cx="5791199" cy="1401183"/>
          </a:xfrm>
        </p:spPr>
        <p:txBody>
          <a:bodyPr anchor="t">
            <a:normAutofit/>
          </a:bodyPr>
          <a:lstStyle/>
          <a:p>
            <a:r>
              <a:rPr lang="en-US" sz="3600" b="1" kern="100" dirty="0">
                <a:latin typeface="Calibri Light" panose="020F0302020204030204" pitchFamily="34" charset="0"/>
                <a:cs typeface="Calibri Light" panose="020F0302020204030204" pitchFamily="34" charset="0"/>
              </a:rPr>
              <a:t>WHAT IS KOMBUCHA ?</a:t>
            </a:r>
            <a:endParaRPr lang="fr-BE" sz="36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22" name="Straight Connector 15">
            <a:extLst>
              <a:ext uri="{FF2B5EF4-FFF2-40B4-BE49-F238E27FC236}">
                <a16:creationId xmlns:a16="http://schemas.microsoft.com/office/drawing/2014/main" id="{FC23E3B9-5ABF-58B3-E2B0-E9A5DAA900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5140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87332073-ECF6-A1D0-300B-97A04E36E0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999" y="2129925"/>
            <a:ext cx="5791199" cy="3602935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1800" dirty="0">
                <a:latin typeface="Calibri Light" panose="020F0302020204030204" pitchFamily="34" charset="0"/>
                <a:ea typeface="Bellota Text" panose="020B0604020202020204" charset="0"/>
                <a:cs typeface="Calibri Light" panose="020F0302020204030204" pitchFamily="34" charset="0"/>
              </a:rPr>
              <a:t>From the Japanese "Kombu Cha": "Tea Algae"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>
                <a:latin typeface="Calibri Light" panose="020F0302020204030204" pitchFamily="34" charset="0"/>
                <a:ea typeface="Bellota Text" panose="020B0604020202020204" charset="0"/>
                <a:cs typeface="Calibri Light" panose="020F0302020204030204" pitchFamily="34" charset="0"/>
              </a:rPr>
              <a:t>Fermented beverage from sweet tea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>
                <a:latin typeface="Calibri Light" panose="020F0302020204030204" pitchFamily="34" charset="0"/>
                <a:ea typeface="Bellota Text" panose="020B0604020202020204" charset="0"/>
                <a:cs typeface="Calibri Light" panose="020F0302020204030204" pitchFamily="34" charset="0"/>
              </a:rPr>
              <a:t>Native to China, Korea and Japan (220 BC)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>
                <a:latin typeface="Calibri Light" panose="020F0302020204030204" pitchFamily="34" charset="0"/>
                <a:ea typeface="Bellota Text" panose="020B0604020202020204" charset="0"/>
                <a:cs typeface="Calibri Light" panose="020F0302020204030204" pitchFamily="34" charset="0"/>
              </a:rPr>
              <a:t>SCOBY: Symbiotic culture of Bacteria and Yeast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>
                <a:latin typeface="Calibri Light" panose="020F0302020204030204" pitchFamily="34" charset="0"/>
                <a:ea typeface="Bellota Text" panose="020B0604020202020204" charset="0"/>
                <a:cs typeface="Calibri Light" panose="020F0302020204030204" pitchFamily="34" charset="0"/>
              </a:rPr>
              <a:t>Protective Biofilm</a:t>
            </a:r>
          </a:p>
          <a:p>
            <a:pPr marL="0" indent="0">
              <a:buNone/>
            </a:pPr>
            <a:endParaRPr lang="en-US" sz="1800" dirty="0">
              <a:latin typeface="Calibri Light" panose="020F0302020204030204" pitchFamily="34" charset="0"/>
              <a:ea typeface="Bellota Text" panose="020B060402020202020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r>
              <a:rPr lang="en-US" sz="1800" u="sng" dirty="0">
                <a:latin typeface="Calibri Light" panose="020F0302020204030204" pitchFamily="34" charset="0"/>
                <a:ea typeface="Bellota Text" panose="020B0604020202020204" charset="0"/>
                <a:cs typeface="Calibri Light" panose="020F0302020204030204" pitchFamily="34" charset="0"/>
              </a:rPr>
              <a:t>Multiple Health Benefits</a:t>
            </a:r>
            <a:r>
              <a:rPr lang="en-US" sz="1800" dirty="0">
                <a:latin typeface="Calibri Light" panose="020F0302020204030204" pitchFamily="34" charset="0"/>
                <a:ea typeface="Bellota Text" panose="020B0604020202020204" charset="0"/>
                <a:cs typeface="Calibri Light" panose="020F0302020204030204" pitchFamily="34" charset="0"/>
              </a:rPr>
              <a:t>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>
                <a:latin typeface="Calibri Light" panose="020F0302020204030204" pitchFamily="34" charset="0"/>
                <a:ea typeface="Bellota Text" panose="020B0604020202020204" charset="0"/>
                <a:cs typeface="Calibri Light" panose="020F0302020204030204" pitchFamily="34" charset="0"/>
              </a:rPr>
              <a:t>Popular for its detoxifying, antioxidant and energizing properties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>
                <a:latin typeface="Calibri Light" panose="020F0302020204030204" pitchFamily="34" charset="0"/>
                <a:ea typeface="Bellota Text" panose="020B0604020202020204" charset="0"/>
                <a:cs typeface="Calibri Light" panose="020F0302020204030204" pitchFamily="34" charset="0"/>
              </a:rPr>
              <a:t>Active against digestive problems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>
                <a:latin typeface="Calibri Light" panose="020F0302020204030204" pitchFamily="34" charset="0"/>
                <a:ea typeface="Bellota Text" panose="020B0604020202020204" charset="0"/>
                <a:cs typeface="Calibri Light" panose="020F0302020204030204" pitchFamily="34" charset="0"/>
              </a:rPr>
              <a:t>…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F8BC164-E230-753F-2C7E-B4EE7BA77C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8086" y="0"/>
            <a:ext cx="4803913" cy="6858000"/>
          </a:xfrm>
          <a:prstGeom prst="rect">
            <a:avLst/>
          </a:prstGeom>
          <a:solidFill>
            <a:schemeClr val="bg1">
              <a:lumMod val="9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 1" descr="Une image contenant tasse, table, s’asseoir, intérieur&#10;&#10;Description générée automatiquement">
            <a:extLst>
              <a:ext uri="{FF2B5EF4-FFF2-40B4-BE49-F238E27FC236}">
                <a16:creationId xmlns:a16="http://schemas.microsoft.com/office/drawing/2014/main" id="{F067BFF7-2ACF-0723-FE69-89630FFA23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1950" y="0"/>
            <a:ext cx="4056184" cy="685166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F8C9EEA-08F1-9B15-C843-B41329B1CC53}"/>
              </a:ext>
            </a:extLst>
          </p:cNvPr>
          <p:cNvSpPr/>
          <p:nvPr/>
        </p:nvSpPr>
        <p:spPr>
          <a:xfrm>
            <a:off x="650631" y="726831"/>
            <a:ext cx="1324707" cy="3106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457891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57C1D4A1-9AA1-6AA0-E07A-D63DEE73A93A}"/>
              </a:ext>
            </a:extLst>
          </p:cNvPr>
          <p:cNvSpPr txBox="1"/>
          <p:nvPr/>
        </p:nvSpPr>
        <p:spPr>
          <a:xfrm>
            <a:off x="1372812" y="117693"/>
            <a:ext cx="9446376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1.Gou, M.; Bi, J.; Chen, Q.; Wu, X.; Fauconnier, M.L.; </a:t>
            </a:r>
            <a:r>
              <a:rPr lang="en-US" sz="7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Qiao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Y. Advances and Perspectives in Fruits and Vegetables Flavor Based on Molecular Sensory Science. </a:t>
            </a:r>
            <a:r>
              <a:rPr lang="en-US" sz="700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Food Reviews International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700" b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2021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doi:10.1080/87559129.2021.2005088.</a:t>
            </a:r>
            <a:endParaRPr lang="fr-BE" sz="700" dirty="0">
              <a:solidFill>
                <a:srgbClr val="000000"/>
              </a:solidFill>
              <a:effectLst/>
              <a:latin typeface="Palatino Linotype" panose="0204050205050503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2. 	Teng, T.S.; Chin, Y.L.; Chai, K.F.; Chen, W.N. Fermentation for Future Food Systems. </a:t>
            </a:r>
            <a:r>
              <a:rPr lang="en-US" sz="700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EMBO reports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700" b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2021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700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22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e52680, doi:10.15252/embr.202152680.</a:t>
            </a:r>
            <a:endParaRPr lang="fr-BE" sz="700" dirty="0">
              <a:solidFill>
                <a:srgbClr val="000000"/>
              </a:solidFill>
              <a:effectLst/>
              <a:latin typeface="Palatino Linotype" panose="0204050205050503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3. 	Lon</a:t>
            </a:r>
            <a:r>
              <a:rPr lang="zh-CN" sz="7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SimSun" panose="02010600030101010101" pitchFamily="2" charset="-122"/>
                <a:cs typeface="Cambria" panose="02040503050406030204" pitchFamily="18" charset="0"/>
              </a:rPr>
              <a:t>ǎ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r, E.; </a:t>
            </a:r>
            <a:r>
              <a:rPr lang="en-US" sz="7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Djuri</a:t>
            </a:r>
            <a:r>
              <a:rPr lang="en-US" sz="7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Palatino Linotype" panose="02040502050505030304" pitchFamily="18" charset="0"/>
              </a:rPr>
              <a:t>ć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M.; </a:t>
            </a:r>
            <a:r>
              <a:rPr lang="en-US" sz="7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Malba</a:t>
            </a:r>
            <a:r>
              <a:rPr lang="en-US" sz="7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Palatino Linotype" panose="02040502050505030304" pitchFamily="18" charset="0"/>
              </a:rPr>
              <a:t>š</a:t>
            </a:r>
            <a:r>
              <a:rPr lang="en-US" sz="7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R.; </a:t>
            </a:r>
            <a:r>
              <a:rPr lang="en-US" sz="7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Kolarov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L.J.; </a:t>
            </a:r>
            <a:r>
              <a:rPr lang="en-US" sz="7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Kla</a:t>
            </a:r>
            <a:r>
              <a:rPr lang="en-US" sz="7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Palatino Linotype" panose="02040502050505030304" pitchFamily="18" charset="0"/>
              </a:rPr>
              <a:t>š</a:t>
            </a:r>
            <a:r>
              <a:rPr lang="en-US" sz="7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nja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M. Influence of Working Conditions Upon Kombucha Conducted Fermentation of Black Tea. </a:t>
            </a:r>
            <a:r>
              <a:rPr lang="en-US" sz="700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Food and Bioproducts Processing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700" b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2006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700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84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186–192, doi:10.1205/FBP.04306.</a:t>
            </a:r>
            <a:endParaRPr lang="fr-BE" sz="700" dirty="0">
              <a:solidFill>
                <a:srgbClr val="000000"/>
              </a:solidFill>
              <a:effectLst/>
              <a:latin typeface="Palatino Linotype" panose="0204050205050503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4. 	Dufresne, C.; Farnworth, E. Tea, Kombucha, and Health: A Review. </a:t>
            </a:r>
            <a:r>
              <a:rPr lang="en-US" sz="700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Food Research International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700" b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2000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700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33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409–421, doi:10.1016/S0963-9969(00)00067-3.</a:t>
            </a:r>
            <a:endParaRPr lang="fr-BE" sz="700" dirty="0">
              <a:solidFill>
                <a:srgbClr val="000000"/>
              </a:solidFill>
              <a:effectLst/>
              <a:latin typeface="Palatino Linotype" panose="0204050205050503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5. 	Teoh, A.L.; Heard, G.; Cox, J. Yeast Ecology of Kombucha Fermentation. </a:t>
            </a:r>
            <a:r>
              <a:rPr lang="en-US" sz="700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International Journal of Food Microbiology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700" b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2004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700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95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119–126, doi:10.1016/j.ijfoodmicro.2003.12.020.</a:t>
            </a:r>
            <a:endParaRPr lang="fr-BE" sz="700" dirty="0">
              <a:solidFill>
                <a:srgbClr val="000000"/>
              </a:solidFill>
              <a:effectLst/>
              <a:latin typeface="Palatino Linotype" panose="0204050205050503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6. 	</a:t>
            </a:r>
            <a:r>
              <a:rPr lang="en-US" sz="7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Laavanya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D.; </a:t>
            </a:r>
            <a:r>
              <a:rPr lang="en-US" sz="7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Shirkole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S.; Balasubramanian, P. Current Challenges, Applications and Future Perspectives of SCOBY Cellulose of Kombucha Fermentation. </a:t>
            </a:r>
            <a:r>
              <a:rPr lang="en-US" sz="700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Journal of Cleaner Production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700" b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2021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700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295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126454, doi:10.1016/J.JCLEPRO.2021.126454.</a:t>
            </a:r>
            <a:endParaRPr lang="fr-BE" sz="700" dirty="0">
              <a:solidFill>
                <a:srgbClr val="000000"/>
              </a:solidFill>
              <a:effectLst/>
              <a:latin typeface="Palatino Linotype" panose="0204050205050503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7. 	Bishop, P.; Pitts, E.R.; </a:t>
            </a:r>
            <a:r>
              <a:rPr lang="en-US" sz="7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Budner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D.; Thompson-</a:t>
            </a:r>
            <a:r>
              <a:rPr lang="en-US" sz="7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Witrick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K.A. Kombucha: Biochemical and Microbiological Impacts on the Chemical and Flavor Profile. </a:t>
            </a:r>
            <a:r>
              <a:rPr lang="en-US" sz="700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Food Chemistry Advances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700" b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2022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700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100025, doi:10.1016/j.focha.2022.100025.</a:t>
            </a:r>
            <a:endParaRPr lang="fr-BE" sz="700" dirty="0">
              <a:solidFill>
                <a:srgbClr val="000000"/>
              </a:solidFill>
              <a:effectLst/>
              <a:latin typeface="Palatino Linotype" panose="0204050205050503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8. 	Oliveira, Í.A.C.L. de; </a:t>
            </a:r>
            <a:r>
              <a:rPr lang="en-US" sz="7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Rolim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V.A. de O.; Gaspar, R.P.L.; Rossini, D.Q.; de Souza, R.; </a:t>
            </a:r>
            <a:r>
              <a:rPr lang="en-US" sz="7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Bogsan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C.S.B. The Technological Perspectives of Kombucha and Its Implications for Production. </a:t>
            </a:r>
            <a:r>
              <a:rPr lang="en-US" sz="700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Fermentation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700" b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2022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700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8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185, doi:10.3390/fermentation8040185.</a:t>
            </a:r>
            <a:endParaRPr lang="fr-BE" sz="700" dirty="0">
              <a:solidFill>
                <a:srgbClr val="000000"/>
              </a:solidFill>
              <a:effectLst/>
              <a:latin typeface="Palatino Linotype" panose="0204050205050503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9. 	Sievers, M.; </a:t>
            </a:r>
            <a:r>
              <a:rPr lang="en-US" sz="7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Lanini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C.; Weber, A.; Schuler-Schmid, U.; </a:t>
            </a:r>
            <a:r>
              <a:rPr lang="en-US" sz="7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Teuber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M. Microbiology and Fermentation Balance in a Kombucha Beverage Obtained from a Tea Fungus Fermentation. </a:t>
            </a:r>
            <a:r>
              <a:rPr lang="en-US" sz="700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Systematic and Applied Microbiology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700" b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1995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700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18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590–594, doi:10.1016/S0723-2020(11)80420-0.</a:t>
            </a:r>
            <a:endParaRPr lang="fr-BE" sz="700" dirty="0">
              <a:solidFill>
                <a:srgbClr val="000000"/>
              </a:solidFill>
              <a:effectLst/>
              <a:latin typeface="Palatino Linotype" panose="0204050205050503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10. 	McNeil, B.; Harvey, L.M.; Rowan, N.J.; </a:t>
            </a:r>
            <a:r>
              <a:rPr lang="en-US" sz="7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Giavasis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I. Fermentation Monitoring and Control of Microbial Cultures for Food Ingredient Manufacture. </a:t>
            </a:r>
            <a:r>
              <a:rPr lang="en-US" sz="700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Microbial Production of Food Ingredients, Enzymes and Nutraceuticals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700" b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2013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125–143, doi:10.1533/9780857093547.1.125.</a:t>
            </a:r>
            <a:endParaRPr lang="fr-BE" sz="700" dirty="0">
              <a:solidFill>
                <a:srgbClr val="000000"/>
              </a:solidFill>
              <a:effectLst/>
              <a:latin typeface="Palatino Linotype" panose="0204050205050503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11. 	Markov, S.L.; </a:t>
            </a:r>
            <a:r>
              <a:rPr lang="en-US" sz="7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Malbaša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R.V.; Hauk, M.J.; </a:t>
            </a:r>
            <a:r>
              <a:rPr lang="en-US" sz="7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Cvetković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D.D. Investigation of Tea Fungus Microbe </a:t>
            </a:r>
            <a:r>
              <a:rPr lang="en-US" sz="7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Assotiations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: I: The Yeasts. </a:t>
            </a:r>
            <a:r>
              <a:rPr lang="en-US" sz="700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Acta </a:t>
            </a:r>
            <a:r>
              <a:rPr lang="en-US" sz="700" i="1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periodica</a:t>
            </a:r>
            <a:r>
              <a:rPr lang="en-US" sz="700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700" i="1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technologica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700" b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2001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133–138.</a:t>
            </a:r>
            <a:endParaRPr lang="fr-BE" sz="700" dirty="0">
              <a:solidFill>
                <a:srgbClr val="000000"/>
              </a:solidFill>
              <a:effectLst/>
              <a:latin typeface="Palatino Linotype" panose="0204050205050503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12. 	</a:t>
            </a:r>
            <a:r>
              <a:rPr lang="en-US" sz="700" i="1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Règlement</a:t>
            </a:r>
            <a:r>
              <a:rPr lang="en-US" sz="700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(UE) n o  1169/2011 du </a:t>
            </a:r>
            <a:r>
              <a:rPr lang="en-US" sz="700" i="1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Parlement</a:t>
            </a:r>
            <a:r>
              <a:rPr lang="en-US" sz="700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700" i="1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européen</a:t>
            </a:r>
            <a:r>
              <a:rPr lang="en-US" sz="700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et du Conseil du 25 </a:t>
            </a:r>
            <a:r>
              <a:rPr lang="en-US" sz="700" i="1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octobre</a:t>
            </a:r>
            <a:r>
              <a:rPr lang="en-US" sz="700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2011 </a:t>
            </a:r>
            <a:r>
              <a:rPr lang="en-US" sz="700" i="1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concernant</a:t>
            </a:r>
            <a:r>
              <a:rPr lang="en-US" sz="700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700" i="1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l’information</a:t>
            </a:r>
            <a:r>
              <a:rPr lang="en-US" sz="700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des </a:t>
            </a:r>
            <a:r>
              <a:rPr lang="en-US" sz="700" i="1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consommateurs</a:t>
            </a:r>
            <a:r>
              <a:rPr lang="en-US" sz="700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sur les </a:t>
            </a:r>
            <a:r>
              <a:rPr lang="en-US" sz="700" i="1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denrées</a:t>
            </a:r>
            <a:r>
              <a:rPr lang="en-US" sz="700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700" i="1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alimentaires</a:t>
            </a:r>
            <a:r>
              <a:rPr lang="en-US" sz="700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700" i="1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modifiant</a:t>
            </a:r>
            <a:r>
              <a:rPr lang="en-US" sz="700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les </a:t>
            </a:r>
            <a:r>
              <a:rPr lang="en-US" sz="700" i="1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règlements</a:t>
            </a:r>
            <a:r>
              <a:rPr lang="en-US" sz="700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(CE) n o  1924/2006 et (CE) n o  1925/2006 du </a:t>
            </a:r>
            <a:r>
              <a:rPr lang="en-US" sz="700" i="1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Parlement</a:t>
            </a:r>
            <a:r>
              <a:rPr lang="en-US" sz="700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700" i="1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européen</a:t>
            </a:r>
            <a:r>
              <a:rPr lang="en-US" sz="700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et du Conseil et </a:t>
            </a:r>
            <a:r>
              <a:rPr lang="en-US" sz="700" i="1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abrogeant</a:t>
            </a:r>
            <a:r>
              <a:rPr lang="en-US" sz="700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la directive 87/250/CEE de la Commission, la directive 90/496/CEE du Conseil, la directive 1999/10/CE de la Commission, la directive 2000/13/CE du </a:t>
            </a:r>
            <a:r>
              <a:rPr lang="en-US" sz="700" i="1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Parlement</a:t>
            </a:r>
            <a:r>
              <a:rPr lang="en-US" sz="700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700" i="1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européen</a:t>
            </a:r>
            <a:r>
              <a:rPr lang="en-US" sz="700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et du Conseil, les directives 2002/67/CE et 2008/5/CE de la Commission et le </a:t>
            </a:r>
            <a:r>
              <a:rPr lang="en-US" sz="700" i="1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règlement</a:t>
            </a:r>
            <a:r>
              <a:rPr lang="en-US" sz="700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(CE) n o  608/2004 de la Commission </a:t>
            </a:r>
            <a:r>
              <a:rPr lang="en-US" sz="700" i="1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Texte</a:t>
            </a:r>
            <a:r>
              <a:rPr lang="en-US" sz="700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700" i="1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présentant</a:t>
            </a:r>
            <a:r>
              <a:rPr lang="en-US" sz="700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de </a:t>
            </a:r>
            <a:r>
              <a:rPr lang="en-US" sz="700" i="1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l’intérêt</a:t>
            </a:r>
            <a:r>
              <a:rPr lang="en-US" sz="700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pour </a:t>
            </a:r>
            <a:r>
              <a:rPr lang="en-US" sz="700" i="1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l’EEE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; 2011; Vol. 304;.</a:t>
            </a:r>
            <a:endParaRPr lang="fr-BE" sz="700" dirty="0">
              <a:solidFill>
                <a:srgbClr val="000000"/>
              </a:solidFill>
              <a:effectLst/>
              <a:latin typeface="Palatino Linotype" panose="0204050205050503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13. 	</a:t>
            </a:r>
            <a:r>
              <a:rPr lang="en-US" sz="7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Watawana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M.I.; Jayawardena, N.; </a:t>
            </a:r>
            <a:r>
              <a:rPr lang="en-US" sz="7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Gunawardhana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C.B.; </a:t>
            </a:r>
            <a:r>
              <a:rPr lang="en-US" sz="7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Waisundara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V.Y. Health, Wellness, and Safety Aspects of the Consumption of Kombucha. </a:t>
            </a:r>
            <a:r>
              <a:rPr lang="en-US" sz="700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Journal of Chemistry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700" b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2015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700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2015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doi:10.1155/2015/591869.</a:t>
            </a:r>
            <a:endParaRPr lang="fr-BE" sz="700" dirty="0">
              <a:solidFill>
                <a:srgbClr val="000000"/>
              </a:solidFill>
              <a:effectLst/>
              <a:latin typeface="Palatino Linotype" panose="0204050205050503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14. 	Melini, F.; Melini, V.; </a:t>
            </a:r>
            <a:r>
              <a:rPr lang="en-US" sz="7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Luziatelli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F.; </a:t>
            </a:r>
            <a:r>
              <a:rPr lang="en-US" sz="7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Ficca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A.G.; </a:t>
            </a:r>
            <a:r>
              <a:rPr lang="en-US" sz="7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Ruzzi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M. Health-Promoting Components in Fermented Foods: An Up-to-Date Systematic Review. </a:t>
            </a:r>
            <a:r>
              <a:rPr lang="en-US" sz="700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Nutrients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700" b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2019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700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11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doi:10.3390/NU11051189.</a:t>
            </a:r>
            <a:endParaRPr lang="fr-BE" sz="700" dirty="0">
              <a:solidFill>
                <a:srgbClr val="000000"/>
              </a:solidFill>
              <a:effectLst/>
              <a:latin typeface="Palatino Linotype" panose="0204050205050503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15. 	Martínez Leal, J.; Valenzuela Suárez, L.; </a:t>
            </a:r>
            <a:r>
              <a:rPr lang="en-US" sz="7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Jayabalan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R.; Huerta </a:t>
            </a:r>
            <a:r>
              <a:rPr lang="en-US" sz="7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Oros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J.; Escalante-</a:t>
            </a:r>
            <a:r>
              <a:rPr lang="en-US" sz="7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Aburto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A. A Review on Health Benefits of Kombucha Nutritional Compounds and Metabolites. </a:t>
            </a:r>
            <a:r>
              <a:rPr lang="en-US" sz="700" i="1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CyTA</a:t>
            </a:r>
            <a:r>
              <a:rPr lang="en-US" sz="700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- Journal of Food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700" b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2018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700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16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390–399, doi:10.1080/19476337.2017.1410499.</a:t>
            </a:r>
            <a:endParaRPr lang="fr-BE" sz="700" dirty="0">
              <a:solidFill>
                <a:srgbClr val="000000"/>
              </a:solidFill>
              <a:effectLst/>
              <a:latin typeface="Palatino Linotype" panose="0204050205050503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16. 	</a:t>
            </a:r>
            <a:r>
              <a:rPr lang="en-US" sz="7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Jayabalan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R.; </a:t>
            </a:r>
            <a:r>
              <a:rPr lang="en-US" sz="7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Malbaša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R.V.; </a:t>
            </a:r>
            <a:r>
              <a:rPr lang="en-US" sz="7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Lončar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E.S.; Vitas, J.S.; </a:t>
            </a:r>
            <a:r>
              <a:rPr lang="en-US" sz="7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Sathishkumar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M. A Review on Kombucha Tea—Microbiology, Composition, Fermentation, Beneficial Effects, Toxicity, and Tea Fungus. </a:t>
            </a:r>
            <a:r>
              <a:rPr lang="en-US" sz="700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Comprehensive Reviews in Food Science and Food Safety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700" b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2014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700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13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538–550, doi:10.1111/1541-4337.12073.</a:t>
            </a:r>
            <a:endParaRPr lang="fr-BE" sz="700" dirty="0">
              <a:solidFill>
                <a:srgbClr val="000000"/>
              </a:solidFill>
              <a:effectLst/>
              <a:latin typeface="Palatino Linotype" panose="0204050205050503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17. 	</a:t>
            </a:r>
            <a:r>
              <a:rPr lang="en-US" sz="7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Gaggìa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F.; </a:t>
            </a:r>
            <a:r>
              <a:rPr lang="en-US" sz="7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Baffoni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L.; Galiano, M.; Nielsen, D.S.; Jakobsen, R.R.; Castro-Mejía, J.L.; </a:t>
            </a:r>
            <a:r>
              <a:rPr lang="en-US" sz="7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Bosi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S.; </a:t>
            </a:r>
            <a:r>
              <a:rPr lang="en-US" sz="7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Truzzi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F.; </a:t>
            </a:r>
            <a:r>
              <a:rPr lang="en-US" sz="7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Musumeci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F.; </a:t>
            </a:r>
            <a:r>
              <a:rPr lang="en-US" sz="7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Dinelli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G.; et al. Kombucha Beverage from Green, Black and Rooibos Teas: A Comparative Study Looking at Microbiology, Chemistry and Antioxidant Activity. </a:t>
            </a:r>
            <a:r>
              <a:rPr lang="en-US" sz="700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Nutrients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700" b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2019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700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11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doi:10.3390/nu11010001.</a:t>
            </a:r>
            <a:endParaRPr lang="fr-BE" sz="700" dirty="0">
              <a:solidFill>
                <a:srgbClr val="000000"/>
              </a:solidFill>
              <a:effectLst/>
              <a:latin typeface="Palatino Linotype" panose="0204050205050503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18. 	</a:t>
            </a:r>
            <a:r>
              <a:rPr lang="en-US" sz="7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Jayabalan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R.; Malini, K.; </a:t>
            </a:r>
            <a:r>
              <a:rPr lang="en-US" sz="7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Sathishkumar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M.; Swaminathan, K.; Yun, S.E. Biochemical Characteristics of Tea Fungus Produced during Kombucha Fermentation. </a:t>
            </a:r>
            <a:r>
              <a:rPr lang="en-US" sz="700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Food Science and Biotechnology 2010 19:3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700" b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2010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700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19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843–847, doi:10.1007/S10068-010-0119-6.</a:t>
            </a:r>
            <a:endParaRPr lang="fr-BE" sz="700" dirty="0">
              <a:solidFill>
                <a:srgbClr val="000000"/>
              </a:solidFill>
              <a:effectLst/>
              <a:latin typeface="Palatino Linotype" panose="0204050205050503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19. 	</a:t>
            </a:r>
            <a:r>
              <a:rPr lang="en-US" sz="7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Jayabalan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R.; </a:t>
            </a:r>
            <a:r>
              <a:rPr lang="en-US" sz="7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Marimuthu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S.; Swaminathan, K. Changes in Content of Organic Acids and Tea Polyphenols during Kombucha Tea Fermentation. </a:t>
            </a:r>
            <a:r>
              <a:rPr lang="en-US" sz="700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Food Chemistry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700" b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2007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700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102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392–398, doi:10.1016/j.foodchem.2006.05.032.</a:t>
            </a:r>
            <a:endParaRPr lang="fr-BE" sz="700" dirty="0">
              <a:solidFill>
                <a:srgbClr val="000000"/>
              </a:solidFill>
              <a:effectLst/>
              <a:latin typeface="Palatino Linotype" panose="0204050205050503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228600" indent="-228600" algn="just">
              <a:buAutoNum type="arabicPeriod" startAt="20"/>
            </a:pP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Greenwalt, C.J.; Steinkraus, K.H.; Ledford, R.A. Kombucha, the Fermented Tea: Microbiology, Composition, and Claimed Health Effects. </a:t>
            </a:r>
            <a:r>
              <a:rPr lang="en-US" sz="700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Journal of food protection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700" b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2000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700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63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976–981, doi:10.4315/0362-028X-63.7.976.</a:t>
            </a:r>
          </a:p>
          <a:p>
            <a:pPr algn="just"/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21. 	</a:t>
            </a:r>
            <a:r>
              <a:rPr lang="en-US" sz="7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Talebi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M.; Frink, L.A.; Patil, R.A.; Armstrong, D.W. Examination of the Varied and Changing Ethanol Content of Commercial Kombucha Products. </a:t>
            </a:r>
            <a:r>
              <a:rPr lang="en-US" sz="700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Food Analytical Methods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700" b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2017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700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10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4062–4067, doi:10.1007/S12161-017-0980-5/FIGURES/4.</a:t>
            </a:r>
            <a:endParaRPr lang="fr-BE" sz="700" dirty="0">
              <a:solidFill>
                <a:srgbClr val="000000"/>
              </a:solidFill>
              <a:effectLst/>
              <a:latin typeface="Palatino Linotype" panose="0204050205050503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22. 	Harrison, K.; Curtin, C. Microbial Composition of SCOBY Starter Cultures Used by Commercial Kombucha Brewers in North America. </a:t>
            </a:r>
            <a:r>
              <a:rPr lang="en-US" sz="700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Microorganisms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700" b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2021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700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9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1060, doi:10.3390/microorganisms9051060.</a:t>
            </a:r>
            <a:endParaRPr lang="fr-BE" sz="700" dirty="0">
              <a:solidFill>
                <a:srgbClr val="000000"/>
              </a:solidFill>
              <a:effectLst/>
              <a:latin typeface="Palatino Linotype" panose="0204050205050503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23. 	</a:t>
            </a:r>
            <a:r>
              <a:rPr lang="en-US" sz="7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Sengun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I.Y.; </a:t>
            </a:r>
            <a:r>
              <a:rPr lang="en-US" sz="7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Karabiyikli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S. Importance of Acetic Acid Bacteria in Food Industry. </a:t>
            </a:r>
            <a:r>
              <a:rPr lang="en-US" sz="700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Food Control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700" b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2011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700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22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647–656, doi:10.1016/J.FOODCONT.2010.11.008.</a:t>
            </a:r>
            <a:endParaRPr lang="fr-BE" sz="700" dirty="0">
              <a:solidFill>
                <a:srgbClr val="000000"/>
              </a:solidFill>
              <a:effectLst/>
              <a:latin typeface="Palatino Linotype" panose="0204050205050503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24. 	Arumugam, M.; </a:t>
            </a:r>
            <a:r>
              <a:rPr lang="en-US" sz="7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Raes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J.; Pelletier, E.; </a:t>
            </a:r>
            <a:r>
              <a:rPr lang="en-US" sz="7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Paslier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D.L.; Yamada, T.; Mende, D.R.; Fernandes, G.R.; Tap, J.; </a:t>
            </a:r>
            <a:r>
              <a:rPr lang="en-US" sz="7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Bruls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T.; </a:t>
            </a:r>
            <a:r>
              <a:rPr lang="en-US" sz="7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Batto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J.M.; et al. Enterotypes of the Human Gut Microbiome. </a:t>
            </a:r>
            <a:r>
              <a:rPr lang="en-US" sz="700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Nature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700" b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2011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700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473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174–180, doi:10.1038/NATURE09944.</a:t>
            </a:r>
            <a:endParaRPr lang="fr-BE" sz="700" dirty="0">
              <a:solidFill>
                <a:srgbClr val="000000"/>
              </a:solidFill>
              <a:effectLst/>
              <a:latin typeface="Palatino Linotype" panose="0204050205050503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25. 	Behera, S.S.; Ray, R.C.; Das, U.; Panda, S.K.; </a:t>
            </a:r>
            <a:r>
              <a:rPr lang="en-US" sz="7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Saranraj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P. Microorganisms in Fermentation. </a:t>
            </a:r>
            <a:r>
              <a:rPr lang="en-US" sz="700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Learning Materials in Biosciences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700" b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2019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1–39, doi:10.1007/978-3-030-16230-6_1.</a:t>
            </a:r>
            <a:endParaRPr lang="fr-BE" sz="700" dirty="0">
              <a:solidFill>
                <a:srgbClr val="000000"/>
              </a:solidFill>
              <a:effectLst/>
              <a:latin typeface="Palatino Linotype" panose="0204050205050503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26. 	Dutta, H.; Paul, S.K. Kombucha Drink: Production, Quality, and Safety Aspects. </a:t>
            </a:r>
            <a:r>
              <a:rPr lang="en-US" sz="700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Production and Management of Beverages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700" b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2019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259–288, doi:10.1016/B978-0-12-815260-7.00008-0.</a:t>
            </a:r>
            <a:endParaRPr lang="fr-BE" sz="700" dirty="0">
              <a:solidFill>
                <a:srgbClr val="000000"/>
              </a:solidFill>
              <a:effectLst/>
              <a:latin typeface="Palatino Linotype" panose="0204050205050503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27. 	</a:t>
            </a:r>
            <a:r>
              <a:rPr lang="en-US" sz="7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LiangLiang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G.; </a:t>
            </a:r>
            <a:r>
              <a:rPr lang="en-US" sz="7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XiaoYan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H.; Yue, L.; </a:t>
            </a:r>
            <a:r>
              <a:rPr lang="en-US" sz="7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QingFu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C. Production Technology Optimization on Fermented Tea of Golden Buckwheat. </a:t>
            </a:r>
            <a:r>
              <a:rPr lang="en-US" sz="700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Guizhou Agricultural Sciences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700" b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2014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700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42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169–174.</a:t>
            </a:r>
            <a:endParaRPr lang="fr-BE" sz="700" dirty="0">
              <a:solidFill>
                <a:srgbClr val="000000"/>
              </a:solidFill>
              <a:effectLst/>
              <a:latin typeface="Palatino Linotype" panose="0204050205050503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28. 	Pederson, C.S. (Carl S. Microbiology of Food Fermentations. </a:t>
            </a:r>
            <a:r>
              <a:rPr lang="en-US" sz="700" b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1979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384, doi:10.3/JQUERY-UI.JS.</a:t>
            </a:r>
            <a:endParaRPr lang="fr-BE" sz="700" dirty="0">
              <a:solidFill>
                <a:srgbClr val="000000"/>
              </a:solidFill>
              <a:effectLst/>
              <a:latin typeface="Palatino Linotype" panose="0204050205050503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29. 	</a:t>
            </a:r>
            <a:r>
              <a:rPr lang="en-US" sz="7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Filippis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F.D.; </a:t>
            </a:r>
            <a:r>
              <a:rPr lang="en-US" sz="7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Troise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A.D.; </a:t>
            </a:r>
            <a:r>
              <a:rPr lang="en-US" sz="7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Vitaglione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P.; </a:t>
            </a:r>
            <a:r>
              <a:rPr lang="en-US" sz="7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Ercolini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D. Different Temperatures Select Distinctive Acetic Acid Bacteria Species and Promotes Organic Acids Production during Kombucha Tea Fermentation. </a:t>
            </a:r>
            <a:r>
              <a:rPr lang="en-US" sz="700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Food Microbiology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700" b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2018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700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73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11–16, doi:10.1016/J.FM.2018.01.008.</a:t>
            </a:r>
            <a:endParaRPr lang="fr-BE" sz="700" dirty="0">
              <a:solidFill>
                <a:srgbClr val="000000"/>
              </a:solidFill>
              <a:effectLst/>
              <a:latin typeface="Palatino Linotype" panose="0204050205050503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30. 	Chakravorty, S.; Bhattacharya, S.; </a:t>
            </a:r>
            <a:r>
              <a:rPr lang="en-US" sz="7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Chatzinotas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A.; Chakraborty, W.; Bhattacharya, D.; </a:t>
            </a:r>
            <a:r>
              <a:rPr lang="en-US" sz="7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Gachhui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R. Kombucha Tea Fermentation: Microbial and Biochemical Dynamics. </a:t>
            </a:r>
            <a:r>
              <a:rPr lang="en-US" sz="700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International Journal of Food Microbiology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700" b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2016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700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220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63–72, doi:10.1016/j.ijfoodmicro.2015.12.015.</a:t>
            </a:r>
            <a:endParaRPr lang="fr-BE" sz="700" dirty="0">
              <a:solidFill>
                <a:srgbClr val="000000"/>
              </a:solidFill>
              <a:effectLst/>
              <a:latin typeface="Palatino Linotype" panose="0204050205050503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31. 	Reva, O.N.; </a:t>
            </a:r>
            <a:r>
              <a:rPr lang="en-US" sz="7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Zaets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I.E.; </a:t>
            </a:r>
            <a:r>
              <a:rPr lang="en-US" sz="7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Ovcharenko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L.P.; </a:t>
            </a:r>
            <a:r>
              <a:rPr lang="en-US" sz="7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Kukharenko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O.E.; </a:t>
            </a:r>
            <a:r>
              <a:rPr lang="en-US" sz="7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Shpylova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S.P.; </a:t>
            </a:r>
            <a:r>
              <a:rPr lang="en-US" sz="7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Podolich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O.V.; Vera, J.P. de; </a:t>
            </a:r>
            <a:r>
              <a:rPr lang="en-US" sz="7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Kozyrovska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N.O. Metabarcoding of the Kombucha Microbial Community Grown in Different Microenvironments. </a:t>
            </a:r>
            <a:r>
              <a:rPr lang="en-US" sz="700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AMB Express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700" b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2015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700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5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doi:10.1186/S13568-015-0124-5.</a:t>
            </a:r>
            <a:endParaRPr lang="fr-BE" sz="700" dirty="0">
              <a:solidFill>
                <a:srgbClr val="000000"/>
              </a:solidFill>
              <a:effectLst/>
              <a:latin typeface="Palatino Linotype" panose="0204050205050503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32. 	</a:t>
            </a:r>
            <a:r>
              <a:rPr lang="en-US" sz="7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Salmerón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I.; Thomas, K.; </a:t>
            </a:r>
            <a:r>
              <a:rPr lang="en-US" sz="7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Pandiella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S.S. Effect of Potentially Probiotic Lactic Acid Bacteria on the Physicochemical Composition and Acceptance of Fermented Cereal Beverages. </a:t>
            </a:r>
            <a:r>
              <a:rPr lang="en-US" sz="700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Journal of Functional Foods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700" b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2015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700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15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106–115, doi:10.1016/j.jff.2015.03.012.</a:t>
            </a:r>
            <a:endParaRPr lang="fr-BE" sz="700" dirty="0">
              <a:solidFill>
                <a:srgbClr val="000000"/>
              </a:solidFill>
              <a:effectLst/>
              <a:latin typeface="Palatino Linotype" panose="0204050205050503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33. 	</a:t>
            </a:r>
            <a:r>
              <a:rPr lang="en-US" sz="7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Laureys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D.; Britton, S.J.; De </a:t>
            </a:r>
            <a:r>
              <a:rPr lang="en-US" sz="7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Clippeleer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J. Kombucha Tea Fermentation: A Review. </a:t>
            </a:r>
            <a:r>
              <a:rPr lang="en-US" sz="700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Journal of the American Society of Brewing Chemists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700" b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2020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700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78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165–174, doi:10.1080/03610470.2020.1734150.</a:t>
            </a:r>
            <a:endParaRPr lang="fr-BE" sz="700" dirty="0">
              <a:solidFill>
                <a:srgbClr val="000000"/>
              </a:solidFill>
              <a:effectLst/>
              <a:latin typeface="Palatino Linotype" panose="0204050205050503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34. 	Zhen-</a:t>
            </a:r>
            <a:r>
              <a:rPr lang="en-US" sz="7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jun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Zhao, Y.S.; Wu, H.; Zhou, C.; Xian-</a:t>
            </a:r>
            <a:r>
              <a:rPr lang="en-US" sz="7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chun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Hu, J.Z. </a:t>
            </a:r>
            <a:r>
              <a:rPr lang="en-US" sz="7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Flavour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Chemical Dynamics during Fermentation of Kombucha Tea. </a:t>
            </a:r>
            <a:r>
              <a:rPr lang="en-US" sz="700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Emirates Journal of Food and Agriculture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700" b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2018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732–741, doi:10.9755/ejfa.2018.v30.i9.1794.</a:t>
            </a:r>
            <a:endParaRPr lang="fr-BE" sz="700" dirty="0">
              <a:solidFill>
                <a:srgbClr val="000000"/>
              </a:solidFill>
              <a:effectLst/>
              <a:latin typeface="Palatino Linotype" panose="0204050205050503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35. 	Chen, C.; Liu, B.Y. Changes in Major Components of Tea Fungus Metabolites during Prolonged Fermentation. </a:t>
            </a:r>
            <a:r>
              <a:rPr lang="en-US" sz="700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Journal of Applied Microbiology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700" b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2000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700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89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834–839, doi:10.1046/J.1365-2672.2000.01188.X.</a:t>
            </a:r>
            <a:endParaRPr lang="fr-BE" sz="700" dirty="0">
              <a:solidFill>
                <a:srgbClr val="000000"/>
              </a:solidFill>
              <a:effectLst/>
              <a:latin typeface="Palatino Linotype" panose="0204050205050503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36. 	Zhang, J.; Van </a:t>
            </a:r>
            <a:r>
              <a:rPr lang="en-US" sz="7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Mullem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J.; Dias, D.R.; Schwan, R.F. The Chemistry and Sensory Characteristics of New Herbal Tea-Based Kombuchas. </a:t>
            </a:r>
            <a:r>
              <a:rPr lang="en-US" sz="700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Journal of Food Science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700" b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2021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700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86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740–748, doi:10.1111/1750-3841.15613.</a:t>
            </a:r>
            <a:endParaRPr lang="fr-BE" sz="700" dirty="0">
              <a:solidFill>
                <a:srgbClr val="000000"/>
              </a:solidFill>
              <a:effectLst/>
              <a:latin typeface="Palatino Linotype" panose="0204050205050503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37. 	</a:t>
            </a:r>
            <a:r>
              <a:rPr lang="en-US" sz="7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Starowicz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M. Analysis of Volatiles in Food Products. </a:t>
            </a:r>
            <a:r>
              <a:rPr lang="en-US" sz="700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Separations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700" b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2021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700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8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157, doi:10.3390/separations8090157.</a:t>
            </a:r>
            <a:endParaRPr lang="fr-BE" sz="700" dirty="0">
              <a:solidFill>
                <a:srgbClr val="000000"/>
              </a:solidFill>
              <a:effectLst/>
              <a:latin typeface="Palatino Linotype" panose="0204050205050503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38. 	</a:t>
            </a:r>
            <a:r>
              <a:rPr lang="en-US" sz="7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Ochiai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N.; </a:t>
            </a:r>
            <a:r>
              <a:rPr lang="en-US" sz="7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Sasamoto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K.; David, F.; Sandra, P. Recent Developments of Stir Bar </a:t>
            </a:r>
            <a:r>
              <a:rPr lang="en-US" sz="7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Sorptive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Extraction for Food Applications: Extension to Polar Solutes. </a:t>
            </a:r>
            <a:r>
              <a:rPr lang="en-US" sz="700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Journal of Agricultural and Food Chemistry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700" b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2018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700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66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7249–7255, doi:10.1021/ACS.JAFC.8B02182/ASSET/IMAGES/LARGE/JF-2018-02182Z_0005.JPEG.</a:t>
            </a:r>
            <a:endParaRPr lang="fr-BE" sz="700" dirty="0">
              <a:solidFill>
                <a:srgbClr val="000000"/>
              </a:solidFill>
              <a:effectLst/>
              <a:latin typeface="Palatino Linotype" panose="0204050205050503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39. 	Dufresne, C.; Farnworth, E. Tea, Kombucha, and Health: A Review. </a:t>
            </a:r>
            <a:r>
              <a:rPr lang="en-US" sz="700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Food Research International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700" b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2000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700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33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409–421, doi:10.1016/S0963-9969(00)00067-3.</a:t>
            </a:r>
            <a:endParaRPr lang="fr-BE" sz="700" dirty="0">
              <a:solidFill>
                <a:srgbClr val="000000"/>
              </a:solidFill>
              <a:effectLst/>
              <a:latin typeface="Palatino Linotype" panose="0204050205050503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40. 	Food &amp; Feed Analysis - a Division of R-</a:t>
            </a:r>
            <a:r>
              <a:rPr lang="en-US" sz="7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Biopharm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AG Available online: https://food.r-biopharm.com/ (accessed on 15 December 2022).</a:t>
            </a:r>
            <a:endParaRPr lang="fr-BE" sz="700" dirty="0">
              <a:solidFill>
                <a:srgbClr val="000000"/>
              </a:solidFill>
              <a:effectLst/>
              <a:latin typeface="Palatino Linotype" panose="0204050205050503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endParaRPr lang="fr-BE" sz="500" dirty="0">
              <a:solidFill>
                <a:srgbClr val="000000"/>
              </a:solidFill>
              <a:effectLst/>
              <a:latin typeface="Palatino Linotype" panose="0204050205050503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20005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57C1D4A1-9AA1-6AA0-E07A-D63DEE73A93A}"/>
              </a:ext>
            </a:extLst>
          </p:cNvPr>
          <p:cNvSpPr txBox="1"/>
          <p:nvPr/>
        </p:nvSpPr>
        <p:spPr>
          <a:xfrm>
            <a:off x="1372812" y="689788"/>
            <a:ext cx="9446376" cy="54784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41. 	Staff, D.A. (FDA); Register, O. of the F. </a:t>
            </a:r>
            <a:r>
              <a:rPr lang="en-US" sz="700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Code of Federal Regulations: Title 21: Food and Drugs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; Office of the Federal Register, 2005;</a:t>
            </a:r>
            <a:endParaRPr lang="fr-BE" sz="700" dirty="0">
              <a:solidFill>
                <a:srgbClr val="000000"/>
              </a:solidFill>
              <a:effectLst/>
              <a:latin typeface="Palatino Linotype" panose="0204050205050503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42. 	David, F.; Sandra, P. Stir Bar </a:t>
            </a:r>
            <a:r>
              <a:rPr lang="en-US" sz="7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Sorptive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Extraction for Trace Analysis. </a:t>
            </a:r>
            <a:r>
              <a:rPr lang="en-US" sz="700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Journal of chromatography. A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700" b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2007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700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1152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54–69, doi:10.1016/J.CHROMA.2007.01.032.</a:t>
            </a:r>
            <a:endParaRPr lang="fr-BE" sz="700" dirty="0">
              <a:solidFill>
                <a:srgbClr val="000000"/>
              </a:solidFill>
              <a:effectLst/>
              <a:latin typeface="Palatino Linotype" panose="0204050205050503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43. 	</a:t>
            </a:r>
            <a:r>
              <a:rPr lang="en-US" sz="7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Margoum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C.; </a:t>
            </a:r>
            <a:r>
              <a:rPr lang="en-US" sz="7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Guillemain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C.; Yang, X.; </a:t>
            </a:r>
            <a:r>
              <a:rPr lang="en-US" sz="7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Coquery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M.; </a:t>
            </a:r>
            <a:r>
              <a:rPr lang="en-US" sz="7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Margoum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C.; </a:t>
            </a:r>
            <a:r>
              <a:rPr lang="en-US" sz="7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Guillemain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C.; Yang, X. Stir Bar </a:t>
            </a:r>
            <a:r>
              <a:rPr lang="en-US" sz="7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Sorptive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Extraction Coupled to Liquid Chromatography-Tandem Mass Spectrometry for the Determination of Pesticides in Water Samples: Method Validation and Measurement Uncertainty Title : 1 Stir Bar </a:t>
            </a:r>
            <a:r>
              <a:rPr lang="en-US" sz="7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Sorptive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Extraction Coupled to Liquid Chromatography-Tandem Mass Spectrometry for the 2 Determination of Pesticides in Water Samples: Method Validation and Measurement Uncertainty. </a:t>
            </a:r>
            <a:r>
              <a:rPr lang="en-US" sz="700" i="1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Talanta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700" b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2013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700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116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1–7, doi:10.1016/j.talanta.2013.04.066ï.</a:t>
            </a:r>
            <a:endParaRPr lang="fr-BE" sz="700" dirty="0">
              <a:solidFill>
                <a:srgbClr val="000000"/>
              </a:solidFill>
              <a:effectLst/>
              <a:latin typeface="Palatino Linotype" panose="0204050205050503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44. 	</a:t>
            </a:r>
            <a:r>
              <a:rPr lang="en-US" sz="7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Vedenin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A.; </a:t>
            </a:r>
            <a:r>
              <a:rPr lang="en-US" sz="7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Suvorkin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V.; Kachur, E. Stir Bar </a:t>
            </a:r>
            <a:r>
              <a:rPr lang="en-US" sz="7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Sorptive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Extraction-Thermal Desorption-Capillary GC-MS Applied for Analysis of Amphetamine Derivatives in Biological Fluids.</a:t>
            </a:r>
            <a:endParaRPr lang="fr-BE" sz="700" dirty="0">
              <a:solidFill>
                <a:srgbClr val="000000"/>
              </a:solidFill>
              <a:effectLst/>
              <a:latin typeface="Palatino Linotype" panose="0204050205050503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45. 	</a:t>
            </a:r>
            <a:r>
              <a:rPr lang="en-US" sz="7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Salmerón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I.; Thomas, K.; </a:t>
            </a:r>
            <a:r>
              <a:rPr lang="en-US" sz="7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Pandiella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S.S. Effect of Substrate Composition and Inoculum on the Fermentation Kinetics and </a:t>
            </a:r>
            <a:r>
              <a:rPr lang="en-US" sz="7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Flavour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Compound Profiles of Potentially Non-Dairy Probiotic Formulations. </a:t>
            </a:r>
            <a:r>
              <a:rPr lang="en-US" sz="700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LWT - Food Science and Technology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700" b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2014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700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55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240–247, doi:10.1016/j.lwt.2013.07.008.</a:t>
            </a:r>
            <a:endParaRPr lang="fr-BE" sz="700" dirty="0">
              <a:solidFill>
                <a:srgbClr val="000000"/>
              </a:solidFill>
              <a:effectLst/>
              <a:latin typeface="Palatino Linotype" panose="0204050205050503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46. 	Parker, J.K.; Elmore, S.; Methven, L. </a:t>
            </a:r>
            <a:r>
              <a:rPr lang="en-US" sz="700" i="1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Flavour</a:t>
            </a:r>
            <a:r>
              <a:rPr lang="en-US" sz="700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Development, Analysis and Perception in Food and Beverages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; Elsevier, 2014; ISBN 978-1-78242-111-5.</a:t>
            </a:r>
            <a:endParaRPr lang="fr-BE" sz="700" dirty="0">
              <a:solidFill>
                <a:srgbClr val="000000"/>
              </a:solidFill>
              <a:effectLst/>
              <a:latin typeface="Palatino Linotype" panose="0204050205050503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47. 	</a:t>
            </a:r>
            <a:r>
              <a:rPr lang="en-US" sz="7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Linstrom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P.J.; Mallard, W.G. The NIST Chemistry </a:t>
            </a:r>
            <a:r>
              <a:rPr lang="en-US" sz="7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WebBook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:  A Chemical Data Resource on the Internet. </a:t>
            </a:r>
            <a:r>
              <a:rPr lang="en-US" sz="700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J. Chem. Eng. Data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700" b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2001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700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46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1059–1063, doi:10.1021/je000236i.</a:t>
            </a:r>
            <a:endParaRPr lang="fr-BE" sz="700" dirty="0">
              <a:solidFill>
                <a:srgbClr val="000000"/>
              </a:solidFill>
              <a:effectLst/>
              <a:latin typeface="Palatino Linotype" panose="0204050205050503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48. 	The Good Scents Company - Flavor, Fragrance, Food and Cosmetics Ingredients Information Available online: http://www.thegoodscentscompany.com/ (accessed on 10 January 2023).</a:t>
            </a:r>
            <a:endParaRPr lang="fr-BE" sz="700" dirty="0">
              <a:solidFill>
                <a:srgbClr val="000000"/>
              </a:solidFill>
              <a:effectLst/>
              <a:latin typeface="Palatino Linotype" panose="0204050205050503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49. 	Gou, M.; Chen, Q.; Wu, X.; Liu, G.; </a:t>
            </a:r>
            <a:r>
              <a:rPr lang="en-US" sz="7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Fauconnier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M.-L.; Bi, J. Novel Insight into the Evolution of Volatile Compounds during Dynamic Freeze-Drying of Ziziphus Jujuba Cv. </a:t>
            </a:r>
            <a:r>
              <a:rPr lang="en-US" sz="7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Huizao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Based on GC–MS Combined with Multivariate Data Analysis. </a:t>
            </a:r>
            <a:r>
              <a:rPr lang="en-US" sz="700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Food Chemistry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700" b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2023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700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410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135368, doi:10.1016/j.foodchem.2022.135368.</a:t>
            </a:r>
            <a:endParaRPr lang="fr-BE" sz="700" dirty="0">
              <a:solidFill>
                <a:srgbClr val="000000"/>
              </a:solidFill>
              <a:effectLst/>
              <a:latin typeface="Palatino Linotype" panose="0204050205050503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50. 	Villarreal-Soto, S.A.; Beaufort, S.; </a:t>
            </a:r>
            <a:r>
              <a:rPr lang="en-US" sz="7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Bouajila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J.; </a:t>
            </a:r>
            <a:r>
              <a:rPr lang="en-US" sz="7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Souchard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J.P.; Renard, T.; </a:t>
            </a:r>
            <a:r>
              <a:rPr lang="en-US" sz="7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Rollan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S.; </a:t>
            </a:r>
            <a:r>
              <a:rPr lang="en-US" sz="7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Taillandier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P. Impact of Fermentation Conditions on the Production of Bioactive Compounds with Anticancer, Anti-Inflammatory and Antioxidant Properties in Kombucha Tea Extracts. </a:t>
            </a:r>
            <a:r>
              <a:rPr lang="en-US" sz="700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Process Biochemistry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700" b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2019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700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83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44–54, doi:10.1016/J.PROCBIO.2019.05.004.</a:t>
            </a:r>
            <a:endParaRPr lang="fr-BE" sz="700" dirty="0">
              <a:solidFill>
                <a:srgbClr val="000000"/>
              </a:solidFill>
              <a:effectLst/>
              <a:latin typeface="Palatino Linotype" panose="0204050205050503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51. 	</a:t>
            </a:r>
            <a:r>
              <a:rPr lang="en-US" sz="7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Zailani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N.S.; Adnan, A. SUBSTRATES AND METABOLIC PATHWAYS IN SYMBIOTIC CULTURE OF BACTERIA AND YEAST (SCOBY) FERMENTATION: A MINI REVIEW. </a:t>
            </a:r>
            <a:r>
              <a:rPr lang="en-US" sz="700" i="1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Jurnal</a:t>
            </a:r>
            <a:r>
              <a:rPr lang="en-US" sz="700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700" i="1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Teknologi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700" b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2022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700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84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155–165, doi:10.11113/jurnalteknologi.v84.18534.</a:t>
            </a:r>
            <a:endParaRPr lang="fr-BE" sz="700" dirty="0">
              <a:solidFill>
                <a:srgbClr val="000000"/>
              </a:solidFill>
              <a:effectLst/>
              <a:latin typeface="Palatino Linotype" panose="0204050205050503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52. 	Villarreal-Soto, S.A.; Beaufort, S.; </a:t>
            </a:r>
            <a:r>
              <a:rPr lang="en-US" sz="7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Bouajila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J.; </a:t>
            </a:r>
            <a:r>
              <a:rPr lang="en-US" sz="7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Souchard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J.-P.; </a:t>
            </a:r>
            <a:r>
              <a:rPr lang="en-US" sz="7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Taillandier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P. Understanding Kombucha Tea Fermentation: A Review. </a:t>
            </a:r>
            <a:r>
              <a:rPr lang="en-US" sz="700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Journal of Food Science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700" b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2018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700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83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580–588, doi:10.1111/1750-3841.14068.</a:t>
            </a:r>
            <a:endParaRPr lang="fr-BE" sz="700" dirty="0">
              <a:solidFill>
                <a:srgbClr val="000000"/>
              </a:solidFill>
              <a:effectLst/>
              <a:latin typeface="Palatino Linotype" panose="0204050205050503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53. 	</a:t>
            </a:r>
            <a:r>
              <a:rPr lang="en-US" sz="7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Neffe-Skocińska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K.; </a:t>
            </a:r>
            <a:r>
              <a:rPr lang="en-US" sz="7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Sionek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B.; </a:t>
            </a:r>
            <a:r>
              <a:rPr lang="en-US" sz="7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Ścibisz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I.; </a:t>
            </a:r>
            <a:r>
              <a:rPr lang="en-US" sz="7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Kołożyn-Krajewska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D. Acid Contents and the Effect of Fermentation Condition of Kombucha Tea Beverages on Physicochemical, Microbiological and Sensory Properties. </a:t>
            </a:r>
            <a:r>
              <a:rPr lang="en-US" sz="700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http://mc.manuscriptcentral.com/tcyt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700" b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2017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700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15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601–607, doi:10.1080/19476337.2017.1321588.</a:t>
            </a:r>
            <a:endParaRPr lang="fr-BE" sz="700" dirty="0">
              <a:solidFill>
                <a:srgbClr val="000000"/>
              </a:solidFill>
              <a:effectLst/>
              <a:latin typeface="Palatino Linotype" panose="0204050205050503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54. 	</a:t>
            </a:r>
            <a:r>
              <a:rPr lang="en-US" sz="7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Czaja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W.; </a:t>
            </a:r>
            <a:r>
              <a:rPr lang="en-US" sz="7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Krystynowicz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A.; Bielecki, S.; Brown, R.M. Microbial Cellulose—the Natural Power to Heal Wounds. </a:t>
            </a:r>
            <a:r>
              <a:rPr lang="en-US" sz="700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Biomaterials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700" b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2006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700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27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145–151, doi:10.1016/J.BIOMATERIALS.2005.07.035.</a:t>
            </a:r>
            <a:endParaRPr lang="fr-BE" sz="700" dirty="0">
              <a:solidFill>
                <a:srgbClr val="000000"/>
              </a:solidFill>
              <a:effectLst/>
              <a:latin typeface="Palatino Linotype" panose="0204050205050503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55. 	</a:t>
            </a:r>
            <a:r>
              <a:rPr lang="en-US" sz="7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Balentine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D.A.; Wiseman, S.A.; </a:t>
            </a:r>
            <a:r>
              <a:rPr lang="en-US" sz="7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Bouwens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L.C.M. The Chemistry of Tea Flavonoids. </a:t>
            </a:r>
            <a:r>
              <a:rPr lang="en-US" sz="700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Critical Reviews in Food Science and Nutrition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700" b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1997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700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37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693–704, doi:10.1080/10408399709527797.</a:t>
            </a:r>
            <a:endParaRPr lang="fr-BE" sz="700" dirty="0">
              <a:solidFill>
                <a:srgbClr val="000000"/>
              </a:solidFill>
              <a:effectLst/>
              <a:latin typeface="Palatino Linotype" panose="0204050205050503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56. 	Wang, Y.; Sun, D.; Chen, H.; Qian, L.; Xu, P. Fatty Acid Composition and Antioxidant Activity of Tea (Camellia Sinensis L.) Seed Oil Extracted by Optimized Supercritical Carbon Dioxide. </a:t>
            </a:r>
            <a:r>
              <a:rPr lang="en-US" sz="700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International Journal of Molecular Sciences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700" b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2011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700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12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7708–7719, doi:10.3390/ijms12117708.</a:t>
            </a:r>
            <a:endParaRPr lang="fr-BE" sz="700" dirty="0">
              <a:solidFill>
                <a:srgbClr val="000000"/>
              </a:solidFill>
              <a:effectLst/>
              <a:latin typeface="Palatino Linotype" panose="0204050205050503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57. 	Liu, G.; Yang, M.; Fu, J. Identification and Characterization of Two Sesquiterpene Synthase Genes Involved in Volatile-Mediated Defense in Tea Plant (Camellia Sinensis). </a:t>
            </a:r>
            <a:r>
              <a:rPr lang="en-US" sz="700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Plant Physiology and Biochemistry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700" b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2020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700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155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650–657, doi:10.1016/j.plaphy.2020.08.004.</a:t>
            </a:r>
            <a:endParaRPr lang="fr-BE" sz="700" dirty="0">
              <a:solidFill>
                <a:srgbClr val="000000"/>
              </a:solidFill>
              <a:effectLst/>
              <a:latin typeface="Palatino Linotype" panose="0204050205050503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58. 	Zhou, Y.; Liu, X.; Yang, Z. Characterization of Terpene Synthase from Tea Green Leafhopper Being Involved in Formation of Geraniol in Tea (Camellia Sinensis) Leaves and Potential Effect of Geraniol on Insect-Derived Endobacteria. </a:t>
            </a:r>
            <a:r>
              <a:rPr lang="en-US" sz="700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Biomolecules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700" b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2019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700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9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808, doi:10.3390/biom9120808.</a:t>
            </a:r>
            <a:endParaRPr lang="fr-BE" sz="700" dirty="0">
              <a:solidFill>
                <a:srgbClr val="000000"/>
              </a:solidFill>
              <a:effectLst/>
              <a:latin typeface="Palatino Linotype" panose="0204050205050503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59. 	</a:t>
            </a:r>
            <a:r>
              <a:rPr lang="en-US" sz="7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Gershenzon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J.; </a:t>
            </a:r>
            <a:r>
              <a:rPr lang="en-US" sz="7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Dudareva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N. The Function of Terpene Natural Products in the Natural World. </a:t>
            </a:r>
            <a:r>
              <a:rPr lang="en-US" sz="700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Nature Chemical Biology 2007 3:7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700" b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2007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700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408–414, doi:10.1038/nchembio.2007.5.</a:t>
            </a:r>
            <a:endParaRPr lang="fr-BE" sz="700" dirty="0">
              <a:solidFill>
                <a:srgbClr val="000000"/>
              </a:solidFill>
              <a:effectLst/>
              <a:latin typeface="Palatino Linotype" panose="0204050205050503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228600" indent="-228600" algn="just">
              <a:buAutoNum type="arabicPeriod" startAt="60"/>
            </a:pP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Vieira, A.J.; </a:t>
            </a:r>
            <a:r>
              <a:rPr lang="en-US" sz="7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Beserra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F.P.; Souza, M.C.; Totti, B.M.; </a:t>
            </a:r>
            <a:r>
              <a:rPr lang="en-US" sz="7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Rozza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A.L. Limonene: Aroma of Innovation in Health and Disease. </a:t>
            </a:r>
            <a:r>
              <a:rPr lang="en-US" sz="700" i="1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Chemico</a:t>
            </a:r>
            <a:r>
              <a:rPr lang="en-US" sz="700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-Biological Interactions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700" b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2018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700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283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97–106, doi:10.1016/j.cbi.2018.02.007.</a:t>
            </a:r>
          </a:p>
          <a:p>
            <a:pPr algn="just"/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61. 	Fisher, C.; Scott, T.R. Food </a:t>
            </a:r>
            <a:r>
              <a:rPr lang="en-US" sz="7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Flavours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 </a:t>
            </a:r>
            <a:r>
              <a:rPr lang="en-US" sz="700" b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1997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doi:10.1039/9781847550866.</a:t>
            </a:r>
            <a:endParaRPr lang="fr-BE" sz="700" dirty="0">
              <a:solidFill>
                <a:srgbClr val="000000"/>
              </a:solidFill>
              <a:effectLst/>
              <a:latin typeface="Palatino Linotype" panose="0204050205050503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62. 	Chan, M.; Sy, H.; Finley, J.; Robertson, J.; Brown, P.N. Determination of Ethanol Content in Kombucha Using Headspace Gas Chromatography with Mass Spectrometry Detection: Single-Laboratory Validation. </a:t>
            </a:r>
            <a:r>
              <a:rPr lang="en-US" sz="700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Journal of AOAC International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700" b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2021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700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104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122–128, doi:10.1093/JAOACINT/QSAA094.</a:t>
            </a:r>
            <a:endParaRPr lang="fr-BE" sz="700" dirty="0">
              <a:solidFill>
                <a:srgbClr val="000000"/>
              </a:solidFill>
              <a:effectLst/>
              <a:latin typeface="Palatino Linotype" panose="0204050205050503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63. 	</a:t>
            </a:r>
            <a:r>
              <a:rPr lang="en-US" sz="7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Bamforth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C.W.; Cook, D.J. Food, Fermentation, and Micro-Organisms: Second Edition. </a:t>
            </a:r>
            <a:r>
              <a:rPr lang="en-US" sz="700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Food, Fermentation, and Micro-organisms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700" b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2019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1–245, doi:10.1002/9781119557456.</a:t>
            </a:r>
            <a:endParaRPr lang="fr-BE" sz="700" dirty="0">
              <a:solidFill>
                <a:srgbClr val="000000"/>
              </a:solidFill>
              <a:effectLst/>
              <a:latin typeface="Palatino Linotype" panose="0204050205050503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64. 	</a:t>
            </a:r>
            <a:r>
              <a:rPr lang="en-US" sz="7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Lemfack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M.C.; </a:t>
            </a:r>
            <a:r>
              <a:rPr lang="en-US" sz="7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Gohlke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B.O.; </a:t>
            </a:r>
            <a:r>
              <a:rPr lang="en-US" sz="7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Toguem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S.M.T.; </a:t>
            </a:r>
            <a:r>
              <a:rPr lang="en-US" sz="7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Preissner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S.; </a:t>
            </a:r>
            <a:r>
              <a:rPr lang="en-US" sz="7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Piechulla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B.; </a:t>
            </a:r>
            <a:r>
              <a:rPr lang="en-US" sz="7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Preissner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R. MVOC 2.0: A Database of Microbial Volatiles. </a:t>
            </a:r>
            <a:r>
              <a:rPr lang="en-US" sz="700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Nucleic Acids Research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700" b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2018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700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46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D1261, doi:10.1093/NAR/GKX1016.</a:t>
            </a:r>
            <a:endParaRPr lang="fr-BE" sz="700" dirty="0">
              <a:solidFill>
                <a:srgbClr val="000000"/>
              </a:solidFill>
              <a:effectLst/>
              <a:latin typeface="Palatino Linotype" panose="0204050205050503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65. 	</a:t>
            </a:r>
            <a:r>
              <a:rPr lang="en-US" sz="7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Guittin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C.; </a:t>
            </a:r>
            <a:r>
              <a:rPr lang="en-US" sz="7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Maçna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F.; Sanchez, I.; </a:t>
            </a:r>
            <a:r>
              <a:rPr lang="en-US" sz="7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Barreau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A.; Poitou, X.; </a:t>
            </a:r>
            <a:r>
              <a:rPr lang="en-US" sz="7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Sablayrolles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J.-M.; </a:t>
            </a:r>
            <a:r>
              <a:rPr lang="en-US" sz="7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Mouret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J.-R.; </a:t>
            </a:r>
            <a:r>
              <a:rPr lang="en-US" sz="7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Farines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V. The Impact of Must Nutrients and Yeast Strain on the Aromatic Quality of Wines for Cognac Distillation. </a:t>
            </a:r>
            <a:r>
              <a:rPr lang="en-US" sz="700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Fermentation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700" b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2022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700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8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51, doi:10.3390/fermentation8020051.</a:t>
            </a:r>
            <a:endParaRPr lang="fr-BE" sz="700" dirty="0">
              <a:solidFill>
                <a:srgbClr val="000000"/>
              </a:solidFill>
              <a:effectLst/>
              <a:latin typeface="Palatino Linotype" panose="0204050205050503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66. 	Yang, L.; Liu, H.; Jin, Y.; Liu, J.; Deng, L.; Wang, F. Recent Advances in Multiple Strategies for the Synthesis of Terpenes by Engineered Yeast. </a:t>
            </a:r>
            <a:r>
              <a:rPr lang="en-US" sz="700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Fermentation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700" b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2022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700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8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615, doi:10.3390/fermentation8110615.</a:t>
            </a:r>
            <a:endParaRPr lang="fr-BE" sz="700" dirty="0">
              <a:solidFill>
                <a:srgbClr val="000000"/>
              </a:solidFill>
              <a:effectLst/>
              <a:latin typeface="Palatino Linotype" panose="0204050205050503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67. 	</a:t>
            </a:r>
            <a:r>
              <a:rPr lang="en-US" sz="7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Ferremi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7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Leali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N.; </a:t>
            </a:r>
            <a:r>
              <a:rPr lang="en-US" sz="7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Binati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R.L.; </a:t>
            </a:r>
            <a:r>
              <a:rPr lang="en-US" sz="7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Martelli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F.; </a:t>
            </a:r>
            <a:r>
              <a:rPr lang="en-US" sz="7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Gatto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V.; </a:t>
            </a:r>
            <a:r>
              <a:rPr lang="en-US" sz="7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Luzzini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G.; Salini, A.; </a:t>
            </a:r>
            <a:r>
              <a:rPr lang="en-US" sz="7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Slaghenaufi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D.; Fusco, S.; Ugliano, M.; </a:t>
            </a:r>
            <a:r>
              <a:rPr lang="en-US" sz="7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Torriani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S.; et al. Reconstruction of Simplified Microbial Consortia to Modulate Sensory Quality of Kombucha Tea. </a:t>
            </a:r>
            <a:r>
              <a:rPr lang="en-US" sz="700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Foods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700" b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2022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700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11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3045, doi:10.3390/foods11193045.</a:t>
            </a:r>
            <a:endParaRPr lang="fr-BE" sz="700" dirty="0">
              <a:solidFill>
                <a:srgbClr val="000000"/>
              </a:solidFill>
              <a:effectLst/>
              <a:latin typeface="Palatino Linotype" panose="0204050205050503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68. 	Chakravorty, S.; Bhattacharya, S.; </a:t>
            </a:r>
            <a:r>
              <a:rPr lang="en-US" sz="7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Chatzinotas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A.; Chakraborty, W.; Bhattacharya, D.; </a:t>
            </a:r>
            <a:r>
              <a:rPr lang="en-US" sz="7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Gachhui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R. Kombucha Tea Fermentation: Microbial and Biochemical Dynamics. </a:t>
            </a:r>
            <a:r>
              <a:rPr lang="en-US" sz="700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International Journal of Food Microbiology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700" b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2016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700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220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63–72, doi:10.1016/J.IJFOODMICRO.2015.12.015.</a:t>
            </a:r>
            <a:endParaRPr lang="fr-BE" sz="700" dirty="0">
              <a:solidFill>
                <a:srgbClr val="000000"/>
              </a:solidFill>
              <a:effectLst/>
              <a:latin typeface="Palatino Linotype" panose="0204050205050503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69. 	</a:t>
            </a:r>
            <a:r>
              <a:rPr lang="en-US" sz="7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Saberi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S.; Cliff, M.A.; van Vuuren, H.J.J. Impact of Mixed S. Cerevisiae Strains on the Production of Volatiles and Estimated Sensory Profiles of Chardonnay Wines. </a:t>
            </a:r>
            <a:r>
              <a:rPr lang="en-US" sz="700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Food Research International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700" b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2012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700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48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725–735, doi:10.1016/j.foodres.2012.06.012.</a:t>
            </a:r>
            <a:endParaRPr lang="fr-BE" sz="700" dirty="0">
              <a:solidFill>
                <a:srgbClr val="000000"/>
              </a:solidFill>
              <a:effectLst/>
              <a:latin typeface="Palatino Linotype" panose="0204050205050503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70. 	Abaci, N.; </a:t>
            </a:r>
            <a:r>
              <a:rPr lang="en-US" sz="7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Senol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Deniz, F.S.; Orhan, I.E. Kombucha – An Ancient Fermented Beverage with Desired Bioactivities: A Narrowed Review. </a:t>
            </a:r>
            <a:r>
              <a:rPr lang="en-US" sz="700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Food Chemistry: X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700" b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2022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700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14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100302, doi:10.1016/j.fochx.2022.100302.</a:t>
            </a:r>
            <a:endParaRPr lang="fr-BE" sz="700" dirty="0">
              <a:solidFill>
                <a:srgbClr val="000000"/>
              </a:solidFill>
              <a:effectLst/>
              <a:latin typeface="Palatino Linotype" panose="0204050205050503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71. 	</a:t>
            </a:r>
            <a:r>
              <a:rPr lang="en-US" sz="7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Bullerman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L.B. SPOILAGE | Fungi in Food – An Overview. In </a:t>
            </a:r>
            <a:r>
              <a:rPr lang="en-US" sz="700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Encyclopedia of Food Sciences and Nutrition (Second Edition)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; Caballero, B., Ed.; Academic Press: Oxford, 2003; pp. 5511–5522 ISBN 978-0-12-227055-0.</a:t>
            </a:r>
            <a:endParaRPr lang="fr-BE" sz="700" dirty="0">
              <a:solidFill>
                <a:srgbClr val="000000"/>
              </a:solidFill>
              <a:effectLst/>
              <a:latin typeface="Palatino Linotype" panose="0204050205050503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72. 	</a:t>
            </a:r>
            <a:r>
              <a:rPr lang="en-US" sz="7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Ignat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M.V.; </a:t>
            </a:r>
            <a:r>
              <a:rPr lang="en-US" sz="7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Salanță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L.C.; Pop, O.L.; Pop, C.R.; </a:t>
            </a:r>
            <a:r>
              <a:rPr lang="en-US" sz="7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Tofană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M.; </a:t>
            </a:r>
            <a:r>
              <a:rPr lang="en-US" sz="7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Mudura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E.; </a:t>
            </a:r>
            <a:r>
              <a:rPr lang="en-US" sz="7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Coldea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T.E.; </a:t>
            </a:r>
            <a:r>
              <a:rPr lang="en-US" sz="7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Borșa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A.; </a:t>
            </a:r>
            <a:r>
              <a:rPr lang="en-US" sz="7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Pasqualone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A. Current Functionality and Potential Improvements of Non-Alcoholic Fermented Cereal Beverages. </a:t>
            </a:r>
            <a:r>
              <a:rPr lang="en-US" sz="700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Foods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700" b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2020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700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9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1031, doi:10.3390/foods9081031.</a:t>
            </a:r>
            <a:endParaRPr lang="fr-BE" sz="700" dirty="0">
              <a:solidFill>
                <a:srgbClr val="000000"/>
              </a:solidFill>
              <a:effectLst/>
              <a:latin typeface="Palatino Linotype" panose="0204050205050503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73. 	</a:t>
            </a:r>
            <a:r>
              <a:rPr lang="en-US" sz="7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Blandino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A.; Al-</a:t>
            </a:r>
            <a:r>
              <a:rPr lang="en-US" sz="7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Aseeri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M.E.; </a:t>
            </a:r>
            <a:r>
              <a:rPr lang="en-US" sz="7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Pandiella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S.S.; </a:t>
            </a:r>
            <a:r>
              <a:rPr lang="en-US" sz="7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Cantero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D.; Webb, C. Cereal-Based Fermented Foods and Beverages. </a:t>
            </a:r>
            <a:r>
              <a:rPr lang="en-US" sz="700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Food Research International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700" b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2003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700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36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527–543, doi:10.1016/S0963-9969(03)00009-7.</a:t>
            </a:r>
            <a:endParaRPr lang="fr-BE" sz="700" dirty="0">
              <a:solidFill>
                <a:srgbClr val="000000"/>
              </a:solidFill>
              <a:effectLst/>
              <a:latin typeface="Palatino Linotype" panose="0204050205050503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74. 	Aly, M.M.A.; Hassan, A.A.; El-</a:t>
            </a:r>
            <a:r>
              <a:rPr lang="en-US" sz="7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Hadidie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S.T. Production of Cereal-Based Probiotic Beverages. </a:t>
            </a:r>
            <a:r>
              <a:rPr lang="en-US" sz="700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World Applied Sciences Journal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700" b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2012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700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19</a:t>
            </a:r>
            <a:r>
              <a:rPr lang="en-US" sz="7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1367–1380, doi:10.5829/idosi.wasj.2012.19.10.2797.</a:t>
            </a:r>
            <a:endParaRPr lang="fr-BE" sz="700" dirty="0">
              <a:solidFill>
                <a:srgbClr val="000000"/>
              </a:solidFill>
              <a:effectLst/>
              <a:latin typeface="Palatino Linotype" panose="0204050205050503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94378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Dessin d’enfant, illustration&#10;&#10;Description générée automatiquement">
            <a:extLst>
              <a:ext uri="{FF2B5EF4-FFF2-40B4-BE49-F238E27FC236}">
                <a16:creationId xmlns:a16="http://schemas.microsoft.com/office/drawing/2014/main" id="{CA371E4C-77EF-70A1-8B70-AC92917449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17"/>
          <a:stretch/>
        </p:blipFill>
        <p:spPr>
          <a:xfrm>
            <a:off x="210960" y="1230923"/>
            <a:ext cx="11770079" cy="4396153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8C7C947C-89F2-E462-FF13-C8125C2FF85E}"/>
              </a:ext>
            </a:extLst>
          </p:cNvPr>
          <p:cNvSpPr txBox="1"/>
          <p:nvPr/>
        </p:nvSpPr>
        <p:spPr>
          <a:xfrm>
            <a:off x="8476432" y="6087886"/>
            <a:ext cx="313519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r-BE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Diez-Ozaeta and Astiazaran (2022)</a:t>
            </a:r>
          </a:p>
        </p:txBody>
      </p:sp>
    </p:spTree>
    <p:extLst>
      <p:ext uri="{BB962C8B-B14F-4D97-AF65-F5344CB8AC3E}">
        <p14:creationId xmlns:p14="http://schemas.microsoft.com/office/powerpoint/2010/main" val="2074440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Une image contenant diagramme&#10;&#10;Description générée automatiquement">
            <a:extLst>
              <a:ext uri="{FF2B5EF4-FFF2-40B4-BE49-F238E27FC236}">
                <a16:creationId xmlns:a16="http://schemas.microsoft.com/office/drawing/2014/main" id="{359235F0-42FE-52A8-222E-8A1E3FBAA8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5749" y="0"/>
            <a:ext cx="10100501" cy="6815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5357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ce réservé du contenu 6" descr="Une image contenant texte, capture d’écran, Police&#10;&#10;Description générée automatiquement">
            <a:extLst>
              <a:ext uri="{FF2B5EF4-FFF2-40B4-BE49-F238E27FC236}">
                <a16:creationId xmlns:a16="http://schemas.microsoft.com/office/drawing/2014/main" id="{9343F0FA-AF9A-E9EA-0249-670E1AA36C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648207"/>
            <a:ext cx="10905066" cy="5561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5969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99192C51-B764-4A9B-9587-5EF8B628B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8" name="Espace réservé du contenu 17">
            <a:extLst>
              <a:ext uri="{FF2B5EF4-FFF2-40B4-BE49-F238E27FC236}">
                <a16:creationId xmlns:a16="http://schemas.microsoft.com/office/drawing/2014/main" id="{025B0349-1DC8-8909-C949-42FCFCEC8F9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198326"/>
              </p:ext>
            </p:extLst>
          </p:nvPr>
        </p:nvGraphicFramePr>
        <p:xfrm>
          <a:off x="404446" y="1614608"/>
          <a:ext cx="5357446" cy="44638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8723">
                  <a:extLst>
                    <a:ext uri="{9D8B030D-6E8A-4147-A177-3AD203B41FA5}">
                      <a16:colId xmlns:a16="http://schemas.microsoft.com/office/drawing/2014/main" val="2288909211"/>
                    </a:ext>
                  </a:extLst>
                </a:gridCol>
                <a:gridCol w="2678723">
                  <a:extLst>
                    <a:ext uri="{9D8B030D-6E8A-4147-A177-3AD203B41FA5}">
                      <a16:colId xmlns:a16="http://schemas.microsoft.com/office/drawing/2014/main" val="2267568870"/>
                    </a:ext>
                  </a:extLst>
                </a:gridCol>
              </a:tblGrid>
              <a:tr h="943611"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noProof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Aromatic Profile 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Fermentation</a:t>
                      </a:r>
                      <a:endParaRPr lang="fr-BE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6190039"/>
                  </a:ext>
                </a:extLst>
              </a:tr>
              <a:tr h="3520196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Consumer acceptance of a food product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Flavors: a complex combination of VOCs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Key aromatic components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“Odor-active compounds”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dirty="0">
                          <a:latin typeface="Calibri Light" panose="020F0302020204030204" pitchFamily="34" charset="0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en-US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Monitoring </a:t>
                      </a:r>
                      <a:endParaRPr lang="fr-BE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Renewed interest: natural, economical, versatile technology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1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Improved</a:t>
                      </a:r>
                      <a:r>
                        <a:rPr lang="en-US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shelf life, nutritional and sensory profiles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dirty="0">
                          <a:latin typeface="Calibri Light" panose="020F0302020204030204" pitchFamily="34" charset="0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en-US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Production of natural beverages as alternatives to conventional soft drinks</a:t>
                      </a:r>
                      <a:endParaRPr lang="fr-BE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028786"/>
                  </a:ext>
                </a:extLst>
              </a:tr>
            </a:tbl>
          </a:graphicData>
        </a:graphic>
      </p:graphicFrame>
      <p:pic>
        <p:nvPicPr>
          <p:cNvPr id="16" name="Espace réservé du contenu 15" descr="Une image contenant jus, boisson, nourriture, Pot Mason&#10;&#10;Description générée automatiquement">
            <a:extLst>
              <a:ext uri="{FF2B5EF4-FFF2-40B4-BE49-F238E27FC236}">
                <a16:creationId xmlns:a16="http://schemas.microsoft.com/office/drawing/2014/main" id="{0A394593-6BB2-8454-80B4-6164B2D622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69"/>
          <a:stretch/>
        </p:blipFill>
        <p:spPr>
          <a:xfrm>
            <a:off x="6189155" y="10"/>
            <a:ext cx="6002844" cy="6857990"/>
          </a:xfrm>
          <a:prstGeom prst="rect">
            <a:avLst/>
          </a:prstGeom>
          <a:effectLst/>
        </p:spPr>
      </p:pic>
      <p:sp>
        <p:nvSpPr>
          <p:cNvPr id="17" name="Google Shape;360;p30">
            <a:extLst>
              <a:ext uri="{FF2B5EF4-FFF2-40B4-BE49-F238E27FC236}">
                <a16:creationId xmlns:a16="http://schemas.microsoft.com/office/drawing/2014/main" id="{E8D5045D-4F78-F0BB-217F-AAC552E9B33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04446" y="650998"/>
            <a:ext cx="5181600" cy="77335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dirty="0">
                <a:latin typeface="Calibri Light" panose="020F0302020204030204" pitchFamily="34" charset="0"/>
                <a:cs typeface="Calibri Light" panose="020F0302020204030204" pitchFamily="34" charset="0"/>
              </a:rPr>
              <a:t>Context</a:t>
            </a:r>
            <a:endParaRPr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74402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99192C51-B764-4A9B-9587-5EF8B628B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8" name="Espace réservé du contenu 17">
            <a:extLst>
              <a:ext uri="{FF2B5EF4-FFF2-40B4-BE49-F238E27FC236}">
                <a16:creationId xmlns:a16="http://schemas.microsoft.com/office/drawing/2014/main" id="{025B0349-1DC8-8909-C949-42FCFCEC8F9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0106175"/>
              </p:ext>
            </p:extLst>
          </p:nvPr>
        </p:nvGraphicFramePr>
        <p:xfrm>
          <a:off x="404446" y="1614608"/>
          <a:ext cx="5357446" cy="46958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8723">
                  <a:extLst>
                    <a:ext uri="{9D8B030D-6E8A-4147-A177-3AD203B41FA5}">
                      <a16:colId xmlns:a16="http://schemas.microsoft.com/office/drawing/2014/main" val="2288909211"/>
                    </a:ext>
                  </a:extLst>
                </a:gridCol>
                <a:gridCol w="2678723">
                  <a:extLst>
                    <a:ext uri="{9D8B030D-6E8A-4147-A177-3AD203B41FA5}">
                      <a16:colId xmlns:a16="http://schemas.microsoft.com/office/drawing/2014/main" val="2267568870"/>
                    </a:ext>
                  </a:extLst>
                </a:gridCol>
              </a:tblGrid>
              <a:tr h="943611"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noProof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Chemical composition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Variation parameters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6190039"/>
                  </a:ext>
                </a:extLst>
              </a:tr>
              <a:tr h="3520196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Tea polyphenols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Carbohydrates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Synthesized secondary metabolites 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Organic acids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Amino acids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Vitamins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Hydrolytic enzymes</a:t>
                      </a:r>
                      <a:endParaRPr lang="fr-BE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noProof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Fermentable matrix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noProof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Composition / initial sugar content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u="sng" noProof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Fermentation time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u="sng" noProof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Incubation temperature 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noProof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Composition / inoculum rate  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u="sng" noProof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Liquid inoculum Concentration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028786"/>
                  </a:ext>
                </a:extLst>
              </a:tr>
            </a:tbl>
          </a:graphicData>
        </a:graphic>
      </p:graphicFrame>
      <p:sp>
        <p:nvSpPr>
          <p:cNvPr id="17" name="Google Shape;360;p30">
            <a:extLst>
              <a:ext uri="{FF2B5EF4-FFF2-40B4-BE49-F238E27FC236}">
                <a16:creationId xmlns:a16="http://schemas.microsoft.com/office/drawing/2014/main" id="{E8D5045D-4F78-F0BB-217F-AAC552E9B33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04446" y="650998"/>
            <a:ext cx="5181600" cy="77335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dirty="0">
                <a:latin typeface="Calibri Light" panose="020F0302020204030204" pitchFamily="34" charset="0"/>
                <a:cs typeface="Calibri Light" panose="020F0302020204030204" pitchFamily="34" charset="0"/>
              </a:rPr>
              <a:t>Therapeutic effects</a:t>
            </a:r>
            <a:endParaRPr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3" name="Image 2" descr="Une image contenant boisson gazeuse, Solution, Bouteille en plastique, jus&#10;&#10;Description générée automatiquement">
            <a:extLst>
              <a:ext uri="{FF2B5EF4-FFF2-40B4-BE49-F238E27FC236}">
                <a16:creationId xmlns:a16="http://schemas.microsoft.com/office/drawing/2014/main" id="{56702606-3DAA-D973-E286-8CF20AB227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441" y="2027201"/>
            <a:ext cx="5805960" cy="387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5369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99192C51-B764-4A9B-9587-5EF8B628B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8" name="Espace réservé du contenu 17">
            <a:extLst>
              <a:ext uri="{FF2B5EF4-FFF2-40B4-BE49-F238E27FC236}">
                <a16:creationId xmlns:a16="http://schemas.microsoft.com/office/drawing/2014/main" id="{025B0349-1DC8-8909-C949-42FCFCEC8F9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3254336"/>
              </p:ext>
            </p:extLst>
          </p:nvPr>
        </p:nvGraphicFramePr>
        <p:xfrm>
          <a:off x="404446" y="1614609"/>
          <a:ext cx="5357446" cy="39714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8723">
                  <a:extLst>
                    <a:ext uri="{9D8B030D-6E8A-4147-A177-3AD203B41FA5}">
                      <a16:colId xmlns:a16="http://schemas.microsoft.com/office/drawing/2014/main" val="2288909211"/>
                    </a:ext>
                  </a:extLst>
                </a:gridCol>
                <a:gridCol w="2678723">
                  <a:extLst>
                    <a:ext uri="{9D8B030D-6E8A-4147-A177-3AD203B41FA5}">
                      <a16:colId xmlns:a16="http://schemas.microsoft.com/office/drawing/2014/main" val="2267568870"/>
                    </a:ext>
                  </a:extLst>
                </a:gridCol>
              </a:tblGrid>
              <a:tr h="839529"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noProof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Origin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Classification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6190039"/>
                  </a:ext>
                </a:extLst>
              </a:tr>
              <a:tr h="3131909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Fermentable matrix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endParaRPr lang="en-US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Sugar substrate type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endParaRPr lang="en-US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Microbial metabolites synthesized during fermentation </a:t>
                      </a:r>
                      <a:endParaRPr lang="fr-BE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noProof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Carboxylic acids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noProof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Alcohols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noProof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Aldehydes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noProof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Ketones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noProof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Esters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noProof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Benzenoids</a:t>
                      </a:r>
                      <a:endParaRPr lang="en-US" u="sng" noProof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028786"/>
                  </a:ext>
                </a:extLst>
              </a:tr>
            </a:tbl>
          </a:graphicData>
        </a:graphic>
      </p:graphicFrame>
      <p:sp>
        <p:nvSpPr>
          <p:cNvPr id="17" name="Google Shape;360;p30">
            <a:extLst>
              <a:ext uri="{FF2B5EF4-FFF2-40B4-BE49-F238E27FC236}">
                <a16:creationId xmlns:a16="http://schemas.microsoft.com/office/drawing/2014/main" id="{E8D5045D-4F78-F0BB-217F-AAC552E9B33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04446" y="650998"/>
            <a:ext cx="5181600" cy="77335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dirty="0">
                <a:latin typeface="Calibri Light" panose="020F0302020204030204" pitchFamily="34" charset="0"/>
                <a:cs typeface="Calibri Light" panose="020F0302020204030204" pitchFamily="34" charset="0"/>
              </a:rPr>
              <a:t>Aromatic compounds</a:t>
            </a:r>
            <a:endParaRPr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2" name="Connecteur droit avec flèche 1">
            <a:extLst>
              <a:ext uri="{FF2B5EF4-FFF2-40B4-BE49-F238E27FC236}">
                <a16:creationId xmlns:a16="http://schemas.microsoft.com/office/drawing/2014/main" id="{FDB98570-EDDB-0F59-E725-E86D3A01C0AF}"/>
              </a:ext>
            </a:extLst>
          </p:cNvPr>
          <p:cNvCxnSpPr>
            <a:cxnSpLocks/>
          </p:cNvCxnSpPr>
          <p:nvPr/>
        </p:nvCxnSpPr>
        <p:spPr>
          <a:xfrm>
            <a:off x="1998785" y="5781411"/>
            <a:ext cx="1840522" cy="0"/>
          </a:xfrm>
          <a:prstGeom prst="straightConnector1">
            <a:avLst/>
          </a:prstGeom>
          <a:ln w="19050" cap="flat" cmpd="sng" algn="ctr">
            <a:solidFill>
              <a:srgbClr val="00B0F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" name="ZoneTexte 5">
            <a:extLst>
              <a:ext uri="{FF2B5EF4-FFF2-40B4-BE49-F238E27FC236}">
                <a16:creationId xmlns:a16="http://schemas.microsoft.com/office/drawing/2014/main" id="{A7D9AC6D-2FB7-1D6F-DCDC-5EE6A2F9874E}"/>
              </a:ext>
            </a:extLst>
          </p:cNvPr>
          <p:cNvSpPr txBox="1"/>
          <p:nvPr/>
        </p:nvSpPr>
        <p:spPr>
          <a:xfrm>
            <a:off x="3083169" y="5883836"/>
            <a:ext cx="15122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Duration </a:t>
            </a:r>
          </a:p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Temperature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98EA9BB-D607-5ABA-27BE-3CEC87FFFB7C}"/>
              </a:ext>
            </a:extLst>
          </p:cNvPr>
          <p:cNvSpPr txBox="1"/>
          <p:nvPr/>
        </p:nvSpPr>
        <p:spPr>
          <a:xfrm>
            <a:off x="1524001" y="6022335"/>
            <a:ext cx="15122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Fermentation</a:t>
            </a:r>
          </a:p>
        </p:txBody>
      </p:sp>
      <p:sp>
        <p:nvSpPr>
          <p:cNvPr id="8" name="Accolade fermante 7">
            <a:extLst>
              <a:ext uri="{FF2B5EF4-FFF2-40B4-BE49-F238E27FC236}">
                <a16:creationId xmlns:a16="http://schemas.microsoft.com/office/drawing/2014/main" id="{46F4A416-B530-08EF-D848-016E792FB29E}"/>
              </a:ext>
            </a:extLst>
          </p:cNvPr>
          <p:cNvSpPr/>
          <p:nvPr/>
        </p:nvSpPr>
        <p:spPr>
          <a:xfrm rot="10800000">
            <a:off x="2992902" y="5983637"/>
            <a:ext cx="86750" cy="476772"/>
          </a:xfrm>
          <a:prstGeom prst="rightBrace">
            <a:avLst/>
          </a:prstGeom>
          <a:ln>
            <a:solidFill>
              <a:srgbClr val="00B0F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12" name="Image 11" descr="Une image contenant fruit, vase, intérieur, fleur&#10;&#10;Description générée automatiquement">
            <a:extLst>
              <a:ext uri="{FF2B5EF4-FFF2-40B4-BE49-F238E27FC236}">
                <a16:creationId xmlns:a16="http://schemas.microsoft.com/office/drawing/2014/main" id="{52637199-59B8-B51A-D3AB-8CF28C3698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3300" y="1614609"/>
            <a:ext cx="5966236" cy="3409278"/>
          </a:xfrm>
          <a:prstGeom prst="rect">
            <a:avLst/>
          </a:prstGeom>
        </p:spPr>
      </p:pic>
      <p:pic>
        <p:nvPicPr>
          <p:cNvPr id="13" name="Espace réservé du contenu 4" descr="Une image contenant texte, fournitures de bureau, conception, stylos et plumes&#10;&#10;Description générée automatiquement">
            <a:extLst>
              <a:ext uri="{FF2B5EF4-FFF2-40B4-BE49-F238E27FC236}">
                <a16:creationId xmlns:a16="http://schemas.microsoft.com/office/drawing/2014/main" id="{C955CD6A-9458-6434-F887-0D3E65BE969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86" b="23677"/>
          <a:stretch/>
        </p:blipFill>
        <p:spPr>
          <a:xfrm>
            <a:off x="6013299" y="5162977"/>
            <a:ext cx="2660397" cy="1413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00941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</TotalTime>
  <Words>5418</Words>
  <Application>Microsoft Office PowerPoint</Application>
  <PresentationFormat>Grand écran</PresentationFormat>
  <Paragraphs>307</Paragraphs>
  <Slides>31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31</vt:i4>
      </vt:variant>
    </vt:vector>
  </HeadingPairs>
  <TitlesOfParts>
    <vt:vector size="41" baseType="lpstr">
      <vt:lpstr>Aptos</vt:lpstr>
      <vt:lpstr>Aptos Display</vt:lpstr>
      <vt:lpstr>Arial</vt:lpstr>
      <vt:lpstr>Calibri Light</vt:lpstr>
      <vt:lpstr>Cambria</vt:lpstr>
      <vt:lpstr>Cambria Math</vt:lpstr>
      <vt:lpstr>Palatino Linotype</vt:lpstr>
      <vt:lpstr>Wingdings</vt:lpstr>
      <vt:lpstr>Thème Office</vt:lpstr>
      <vt:lpstr>Prism 8</vt:lpstr>
      <vt:lpstr>INSIGHT INTO THE DEVELOPMENT OF KOMBUCHA TYPE BEVERAGES – from the fermentation monitoring to the study of consumer acceptance </vt:lpstr>
      <vt:lpstr>MICROBoost Project </vt:lpstr>
      <vt:lpstr>WHAT IS KOMBUCHA ?</vt:lpstr>
      <vt:lpstr>Présentation PowerPoint</vt:lpstr>
      <vt:lpstr>Présentation PowerPoint</vt:lpstr>
      <vt:lpstr>Présentation PowerPoint</vt:lpstr>
      <vt:lpstr>Context</vt:lpstr>
      <vt:lpstr>Therapeutic effects</vt:lpstr>
      <vt:lpstr>Aromatic compounds</vt:lpstr>
      <vt:lpstr>OBJECTIVES</vt:lpstr>
      <vt:lpstr>Présentation PowerPoint</vt:lpstr>
      <vt:lpstr>Results &amp; Discussions</vt:lpstr>
      <vt:lpstr>Présentation PowerPoint</vt:lpstr>
      <vt:lpstr>Results &amp; Discussions</vt:lpstr>
      <vt:lpstr>Présentation PowerPoint</vt:lpstr>
      <vt:lpstr>Présentation PowerPoint</vt:lpstr>
      <vt:lpstr>Présentation PowerPoint</vt:lpstr>
      <vt:lpstr>Results &amp; Discussions</vt:lpstr>
      <vt:lpstr>Présentation PowerPoint</vt:lpstr>
      <vt:lpstr>Présentation PowerPoint</vt:lpstr>
      <vt:lpstr>Présentation PowerPoint</vt:lpstr>
      <vt:lpstr>Conclusions</vt:lpstr>
      <vt:lpstr>Prospects</vt:lpstr>
      <vt:lpstr>Présentation PowerPoint</vt:lpstr>
      <vt:lpstr>WHAT IS SOBACHA ?</vt:lpstr>
      <vt:lpstr>Présentation PowerPoint</vt:lpstr>
      <vt:lpstr>Présentation PowerPoint</vt:lpstr>
      <vt:lpstr>DOES KOMBUCHA INTAKE IMPROVE THE GENERAL WELL-BEING OF CANCER THERAPY PATIENTS? A SYSTEMATIC REVIEW</vt:lpstr>
      <vt:lpstr>Thank you for your attention   Any questions ?  sarah.suffys@doct.uliege.be 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Suffys Sarah</dc:creator>
  <cp:lastModifiedBy>Suffys Sarah</cp:lastModifiedBy>
  <cp:revision>119</cp:revision>
  <dcterms:created xsi:type="dcterms:W3CDTF">2024-06-17T06:55:38Z</dcterms:created>
  <dcterms:modified xsi:type="dcterms:W3CDTF">2024-06-20T11:58:23Z</dcterms:modified>
</cp:coreProperties>
</file>