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2399288" cy="43200638"/>
  <p:notesSz cx="6858000" cy="9144000"/>
  <p:defaultTextStyle>
    <a:defPPr>
      <a:defRPr lang="fr-FR"/>
    </a:defPPr>
    <a:lvl1pPr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2159000" indent="-1625600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4318000" indent="-3251200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6477000" indent="-4876800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8639175" indent="-6505575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/>
    <p:restoredTop sz="94574"/>
  </p:normalViewPr>
  <p:slideViewPr>
    <p:cSldViewPr snapToGrid="0" snapToObjects="1">
      <p:cViewPr>
        <p:scale>
          <a:sx n="30" d="100"/>
          <a:sy n="30" d="100"/>
        </p:scale>
        <p:origin x="-656" y="-104"/>
      </p:cViewPr>
      <p:guideLst>
        <p:guide orient="horz" pos="13606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57FCA9C4-3D2D-4240-AF20-3672500D72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59406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32AA767F-4704-C546-BD5F-C1890AF070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59406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BB767A0-FA33-407A-AD9C-915BF931D189}" type="datetimeFigureOut">
              <a:rPr lang="fr-FR"/>
              <a:pPr>
                <a:defRPr/>
              </a:pPr>
              <a:t>27/05/2024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="" xmlns:a16="http://schemas.microsoft.com/office/drawing/2014/main" id="{1E0DFAE6-80EC-5D4C-B33A-9726FC33C3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="" xmlns:a16="http://schemas.microsoft.com/office/drawing/2014/main" id="{2377BAB8-5411-9C49-8AE8-B166D2F0B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BCC80AF-D689-9C4F-BCED-50B8BE9C09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59406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287499A-97E4-FE42-AA79-436F5FE86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80F334-AEA8-4A33-A433-3023752F734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865188" indent="-3317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331913" indent="-2651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65313" indent="-2651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398713" indent="-2651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6848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0217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3587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66956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5363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730B10-5378-4B93-9C6B-BDD87405533F}" type="slidenum">
              <a:rPr lang="fr-FR" altLang="fr-FR"/>
              <a:pPr/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29947" y="13420201"/>
            <a:ext cx="27539395" cy="9260137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59893" y="24480363"/>
            <a:ext cx="22679502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47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3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12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9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7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60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54C62C8-DFAE-5B4C-8F73-D33990C0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5586-6AC9-4FBD-B4D1-5758EEFC3D88}" type="datetime1">
              <a:rPr lang="fr-FR" altLang="fr-FR"/>
              <a:pPr>
                <a:defRPr/>
              </a:pPr>
              <a:t>27/05/2024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3F5038B-8562-9545-8481-6A533AE3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8C54B17-68DD-FF40-B786-4BEFC32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D0689-A3AB-4714-8AE6-DB53E532A9B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54C62C8-DFAE-5B4C-8F73-D33990C0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184A-6DEA-47E7-939B-8A989E6DB142}" type="datetime1">
              <a:rPr lang="fr-FR" altLang="fr-FR"/>
              <a:pPr>
                <a:defRPr/>
              </a:pPr>
              <a:t>27/05/2024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3F5038B-8562-9545-8481-6A533AE3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8C54B17-68DD-FF40-B786-4BEFC32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CDEFB-1E6C-4EED-8079-ED13E4E06D1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95253" y="9080135"/>
            <a:ext cx="22960745" cy="193492861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01765" y="9080135"/>
            <a:ext cx="68353498" cy="193492861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54C62C8-DFAE-5B4C-8F73-D33990C0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63E6-A5D1-4EE9-B4F3-4AD537452278}" type="datetime1">
              <a:rPr lang="fr-FR" altLang="fr-FR"/>
              <a:pPr>
                <a:defRPr/>
              </a:pPr>
              <a:t>27/05/2024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3F5038B-8562-9545-8481-6A533AE3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8C54B17-68DD-FF40-B786-4BEFC32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18597-2677-4EAB-B992-F3814DBB9BE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54C62C8-DFAE-5B4C-8F73-D33990C0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6B22-AAD1-45AD-A51C-9E95CD10DAD5}" type="datetime1">
              <a:rPr lang="fr-FR" altLang="fr-FR"/>
              <a:pPr>
                <a:defRPr/>
              </a:pPr>
              <a:t>27/05/2024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3F5038B-8562-9545-8481-6A533AE3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8C54B17-68DD-FF40-B786-4BEFC32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465DB-DF1D-4D8A-8026-9B44B591E65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320" y="27760413"/>
            <a:ext cx="27539395" cy="8580127"/>
          </a:xfrm>
        </p:spPr>
        <p:txBody>
          <a:bodyPr anchor="t"/>
          <a:lstStyle>
            <a:lvl1pPr algn="l">
              <a:defRPr sz="18222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9320" y="18310277"/>
            <a:ext cx="27539395" cy="9450136"/>
          </a:xfrm>
        </p:spPr>
        <p:txBody>
          <a:bodyPr anchor="b"/>
          <a:lstStyle>
            <a:lvl1pPr marL="0" indent="0">
              <a:buNone/>
              <a:defRPr sz="9111">
                <a:solidFill>
                  <a:schemeClr val="tx1">
                    <a:tint val="75000"/>
                  </a:schemeClr>
                </a:solidFill>
              </a:defRPr>
            </a:lvl1pPr>
            <a:lvl2pPr marL="2082593" indent="0">
              <a:buNone/>
              <a:defRPr sz="8211">
                <a:solidFill>
                  <a:schemeClr val="tx1">
                    <a:tint val="75000"/>
                  </a:schemeClr>
                </a:solidFill>
              </a:defRPr>
            </a:lvl2pPr>
            <a:lvl3pPr marL="4165186" indent="0">
              <a:buNone/>
              <a:defRPr sz="7311">
                <a:solidFill>
                  <a:schemeClr val="tx1">
                    <a:tint val="75000"/>
                  </a:schemeClr>
                </a:solidFill>
              </a:defRPr>
            </a:lvl3pPr>
            <a:lvl4pPr marL="6247779" indent="0">
              <a:buNone/>
              <a:defRPr sz="6411">
                <a:solidFill>
                  <a:schemeClr val="tx1">
                    <a:tint val="75000"/>
                  </a:schemeClr>
                </a:solidFill>
              </a:defRPr>
            </a:lvl4pPr>
            <a:lvl5pPr marL="8330371" indent="0">
              <a:buNone/>
              <a:defRPr sz="6411">
                <a:solidFill>
                  <a:schemeClr val="tx1">
                    <a:tint val="75000"/>
                  </a:schemeClr>
                </a:solidFill>
              </a:defRPr>
            </a:lvl5pPr>
            <a:lvl6pPr marL="10412964" indent="0">
              <a:buNone/>
              <a:defRPr sz="6411">
                <a:solidFill>
                  <a:schemeClr val="tx1">
                    <a:tint val="75000"/>
                  </a:schemeClr>
                </a:solidFill>
              </a:defRPr>
            </a:lvl6pPr>
            <a:lvl7pPr marL="12495557" indent="0">
              <a:buNone/>
              <a:defRPr sz="6411">
                <a:solidFill>
                  <a:schemeClr val="tx1">
                    <a:tint val="75000"/>
                  </a:schemeClr>
                </a:solidFill>
              </a:defRPr>
            </a:lvl7pPr>
            <a:lvl8pPr marL="14578150" indent="0">
              <a:buNone/>
              <a:defRPr sz="6411">
                <a:solidFill>
                  <a:schemeClr val="tx1">
                    <a:tint val="75000"/>
                  </a:schemeClr>
                </a:solidFill>
              </a:defRPr>
            </a:lvl8pPr>
            <a:lvl9pPr marL="16660743" indent="0">
              <a:buNone/>
              <a:defRPr sz="64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54C62C8-DFAE-5B4C-8F73-D33990C0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AC27D-C942-4384-9C24-14732C1441A1}" type="datetime1">
              <a:rPr lang="fr-FR" altLang="fr-FR"/>
              <a:pPr>
                <a:defRPr/>
              </a:pPr>
              <a:t>27/05/2024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3F5038B-8562-9545-8481-6A533AE3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8C54B17-68DD-FF40-B786-4BEFC32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8A792-9F4F-4103-99B4-AFAC8E10E12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01767" y="52910788"/>
            <a:ext cx="45657120" cy="149662210"/>
          </a:xfrm>
        </p:spPr>
        <p:txBody>
          <a:bodyPr/>
          <a:lstStyle>
            <a:lvl1pPr>
              <a:defRPr sz="12710"/>
            </a:lvl1pPr>
            <a:lvl2pPr>
              <a:defRPr sz="10911"/>
            </a:lvl2pPr>
            <a:lvl3pPr>
              <a:defRPr sz="9111"/>
            </a:lvl3pPr>
            <a:lvl4pPr>
              <a:defRPr sz="8211"/>
            </a:lvl4pPr>
            <a:lvl5pPr>
              <a:defRPr sz="8211"/>
            </a:lvl5pPr>
            <a:lvl6pPr>
              <a:defRPr sz="8211"/>
            </a:lvl6pPr>
            <a:lvl7pPr>
              <a:defRPr sz="8211"/>
            </a:lvl7pPr>
            <a:lvl8pPr>
              <a:defRPr sz="8211"/>
            </a:lvl8pPr>
            <a:lvl9pPr>
              <a:defRPr sz="8211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98873" y="52910788"/>
            <a:ext cx="45657124" cy="149662210"/>
          </a:xfrm>
        </p:spPr>
        <p:txBody>
          <a:bodyPr/>
          <a:lstStyle>
            <a:lvl1pPr>
              <a:defRPr sz="12710"/>
            </a:lvl1pPr>
            <a:lvl2pPr>
              <a:defRPr sz="10911"/>
            </a:lvl2pPr>
            <a:lvl3pPr>
              <a:defRPr sz="9111"/>
            </a:lvl3pPr>
            <a:lvl4pPr>
              <a:defRPr sz="8211"/>
            </a:lvl4pPr>
            <a:lvl5pPr>
              <a:defRPr sz="8211"/>
            </a:lvl5pPr>
            <a:lvl6pPr>
              <a:defRPr sz="8211"/>
            </a:lvl6pPr>
            <a:lvl7pPr>
              <a:defRPr sz="8211"/>
            </a:lvl7pPr>
            <a:lvl8pPr>
              <a:defRPr sz="8211"/>
            </a:lvl8pPr>
            <a:lvl9pPr>
              <a:defRPr sz="8211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154C62C8-DFAE-5B4C-8F73-D33990C0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E8F4-861A-45A3-BF31-6896AED67F49}" type="datetime1">
              <a:rPr lang="fr-FR" altLang="fr-FR"/>
              <a:pPr>
                <a:defRPr/>
              </a:pPr>
              <a:t>27/05/2024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13F5038B-8562-9545-8481-6A533AE3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38C54B17-68DD-FF40-B786-4BEFC32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16344-540E-4A6F-813C-28F5D9D74A3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965" y="1730029"/>
            <a:ext cx="29159359" cy="7200106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19964" y="9670146"/>
            <a:ext cx="14315312" cy="4030056"/>
          </a:xfrm>
        </p:spPr>
        <p:txBody>
          <a:bodyPr anchor="b"/>
          <a:lstStyle>
            <a:lvl1pPr marL="0" indent="0">
              <a:buNone/>
              <a:defRPr sz="10911" b="1"/>
            </a:lvl1pPr>
            <a:lvl2pPr marL="2082593" indent="0">
              <a:buNone/>
              <a:defRPr sz="9111" b="1"/>
            </a:lvl2pPr>
            <a:lvl3pPr marL="4165186" indent="0">
              <a:buNone/>
              <a:defRPr sz="8211" b="1"/>
            </a:lvl3pPr>
            <a:lvl4pPr marL="6247779" indent="0">
              <a:buNone/>
              <a:defRPr sz="7311" b="1"/>
            </a:lvl4pPr>
            <a:lvl5pPr marL="8330371" indent="0">
              <a:buNone/>
              <a:defRPr sz="7311" b="1"/>
            </a:lvl5pPr>
            <a:lvl6pPr marL="10412964" indent="0">
              <a:buNone/>
              <a:defRPr sz="7311" b="1"/>
            </a:lvl6pPr>
            <a:lvl7pPr marL="12495557" indent="0">
              <a:buNone/>
              <a:defRPr sz="7311" b="1"/>
            </a:lvl7pPr>
            <a:lvl8pPr marL="14578150" indent="0">
              <a:buNone/>
              <a:defRPr sz="7311" b="1"/>
            </a:lvl8pPr>
            <a:lvl9pPr marL="16660743" indent="0">
              <a:buNone/>
              <a:defRPr sz="7311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19964" y="13700203"/>
            <a:ext cx="14315312" cy="24890370"/>
          </a:xfrm>
        </p:spPr>
        <p:txBody>
          <a:bodyPr/>
          <a:lstStyle>
            <a:lvl1pPr>
              <a:defRPr sz="10911"/>
            </a:lvl1pPr>
            <a:lvl2pPr>
              <a:defRPr sz="9111"/>
            </a:lvl2pPr>
            <a:lvl3pPr>
              <a:defRPr sz="8211"/>
            </a:lvl3pPr>
            <a:lvl4pPr>
              <a:defRPr sz="7311"/>
            </a:lvl4pPr>
            <a:lvl5pPr>
              <a:defRPr sz="7311"/>
            </a:lvl5pPr>
            <a:lvl6pPr>
              <a:defRPr sz="7311"/>
            </a:lvl6pPr>
            <a:lvl7pPr>
              <a:defRPr sz="7311"/>
            </a:lvl7pPr>
            <a:lvl8pPr>
              <a:defRPr sz="7311"/>
            </a:lvl8pPr>
            <a:lvl9pPr>
              <a:defRPr sz="7311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458390" y="9670146"/>
            <a:ext cx="14320935" cy="4030056"/>
          </a:xfrm>
        </p:spPr>
        <p:txBody>
          <a:bodyPr anchor="b"/>
          <a:lstStyle>
            <a:lvl1pPr marL="0" indent="0">
              <a:buNone/>
              <a:defRPr sz="10911" b="1"/>
            </a:lvl1pPr>
            <a:lvl2pPr marL="2082593" indent="0">
              <a:buNone/>
              <a:defRPr sz="9111" b="1"/>
            </a:lvl2pPr>
            <a:lvl3pPr marL="4165186" indent="0">
              <a:buNone/>
              <a:defRPr sz="8211" b="1"/>
            </a:lvl3pPr>
            <a:lvl4pPr marL="6247779" indent="0">
              <a:buNone/>
              <a:defRPr sz="7311" b="1"/>
            </a:lvl4pPr>
            <a:lvl5pPr marL="8330371" indent="0">
              <a:buNone/>
              <a:defRPr sz="7311" b="1"/>
            </a:lvl5pPr>
            <a:lvl6pPr marL="10412964" indent="0">
              <a:buNone/>
              <a:defRPr sz="7311" b="1"/>
            </a:lvl6pPr>
            <a:lvl7pPr marL="12495557" indent="0">
              <a:buNone/>
              <a:defRPr sz="7311" b="1"/>
            </a:lvl7pPr>
            <a:lvl8pPr marL="14578150" indent="0">
              <a:buNone/>
              <a:defRPr sz="7311" b="1"/>
            </a:lvl8pPr>
            <a:lvl9pPr marL="16660743" indent="0">
              <a:buNone/>
              <a:defRPr sz="7311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458390" y="13700203"/>
            <a:ext cx="14320935" cy="24890370"/>
          </a:xfrm>
        </p:spPr>
        <p:txBody>
          <a:bodyPr/>
          <a:lstStyle>
            <a:lvl1pPr>
              <a:defRPr sz="10911"/>
            </a:lvl1pPr>
            <a:lvl2pPr>
              <a:defRPr sz="9111"/>
            </a:lvl2pPr>
            <a:lvl3pPr>
              <a:defRPr sz="8211"/>
            </a:lvl3pPr>
            <a:lvl4pPr>
              <a:defRPr sz="7311"/>
            </a:lvl4pPr>
            <a:lvl5pPr>
              <a:defRPr sz="7311"/>
            </a:lvl5pPr>
            <a:lvl6pPr>
              <a:defRPr sz="7311"/>
            </a:lvl6pPr>
            <a:lvl7pPr>
              <a:defRPr sz="7311"/>
            </a:lvl7pPr>
            <a:lvl8pPr>
              <a:defRPr sz="7311"/>
            </a:lvl8pPr>
            <a:lvl9pPr>
              <a:defRPr sz="7311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154C62C8-DFAE-5B4C-8F73-D33990C0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E74D-A2BA-40E1-AE0B-83053DBDC6F1}" type="datetime1">
              <a:rPr lang="fr-FR" altLang="fr-FR"/>
              <a:pPr>
                <a:defRPr/>
              </a:pPr>
              <a:t>27/05/2024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13F5038B-8562-9545-8481-6A533AE3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="" xmlns:a16="http://schemas.microsoft.com/office/drawing/2014/main" id="{38C54B17-68DD-FF40-B786-4BEFC32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A6AB5-A85B-474C-BA76-869311AD24A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3">
            <a:extLst>
              <a:ext uri="{FF2B5EF4-FFF2-40B4-BE49-F238E27FC236}">
                <a16:creationId xmlns="" xmlns:a16="http://schemas.microsoft.com/office/drawing/2014/main" id="{154C62C8-DFAE-5B4C-8F73-D33990C0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42E-11D0-47C8-8C24-AFB73935F70B}" type="datetime1">
              <a:rPr lang="fr-FR" altLang="fr-FR"/>
              <a:pPr>
                <a:defRPr/>
              </a:pPr>
              <a:t>27/05/2024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="" xmlns:a16="http://schemas.microsoft.com/office/drawing/2014/main" id="{13F5038B-8562-9545-8481-6A533AE3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="" xmlns:a16="http://schemas.microsoft.com/office/drawing/2014/main" id="{38C54B17-68DD-FF40-B786-4BEFC32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C2A63-FAE9-446A-A6B0-FEE65A9A73E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="" xmlns:a16="http://schemas.microsoft.com/office/drawing/2014/main" id="{154C62C8-DFAE-5B4C-8F73-D33990C0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DB32-B7C5-4A65-BBC5-3EC1015402A6}" type="datetime1">
              <a:rPr lang="fr-FR" altLang="fr-FR"/>
              <a:pPr>
                <a:defRPr/>
              </a:pPr>
              <a:t>27/05/2024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="" xmlns:a16="http://schemas.microsoft.com/office/drawing/2014/main" id="{13F5038B-8562-9545-8481-6A533AE3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="" xmlns:a16="http://schemas.microsoft.com/office/drawing/2014/main" id="{38C54B17-68DD-FF40-B786-4BEFC32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ADDF9-9910-420A-A5E7-3B0CC8ED3B3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966" y="1720025"/>
            <a:ext cx="10659143" cy="7320109"/>
          </a:xfrm>
        </p:spPr>
        <p:txBody>
          <a:bodyPr anchor="b"/>
          <a:lstStyle>
            <a:lvl1pPr algn="l">
              <a:defRPr sz="9111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7221" y="1720030"/>
            <a:ext cx="18112103" cy="36870548"/>
          </a:xfrm>
        </p:spPr>
        <p:txBody>
          <a:bodyPr/>
          <a:lstStyle>
            <a:lvl1pPr>
              <a:defRPr sz="14622"/>
            </a:lvl1pPr>
            <a:lvl2pPr>
              <a:defRPr sz="12710"/>
            </a:lvl2pPr>
            <a:lvl3pPr>
              <a:defRPr sz="10911"/>
            </a:lvl3pPr>
            <a:lvl4pPr>
              <a:defRPr sz="9111"/>
            </a:lvl4pPr>
            <a:lvl5pPr>
              <a:defRPr sz="9111"/>
            </a:lvl5pPr>
            <a:lvl6pPr>
              <a:defRPr sz="9111"/>
            </a:lvl6pPr>
            <a:lvl7pPr>
              <a:defRPr sz="9111"/>
            </a:lvl7pPr>
            <a:lvl8pPr>
              <a:defRPr sz="9111"/>
            </a:lvl8pPr>
            <a:lvl9pPr>
              <a:defRPr sz="9111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19966" y="9040137"/>
            <a:ext cx="10659143" cy="29550439"/>
          </a:xfrm>
        </p:spPr>
        <p:txBody>
          <a:bodyPr/>
          <a:lstStyle>
            <a:lvl1pPr marL="0" indent="0">
              <a:buNone/>
              <a:defRPr sz="6411"/>
            </a:lvl1pPr>
            <a:lvl2pPr marL="2082593" indent="0">
              <a:buNone/>
              <a:defRPr sz="5512"/>
            </a:lvl2pPr>
            <a:lvl3pPr marL="4165186" indent="0">
              <a:buNone/>
              <a:defRPr sz="4499"/>
            </a:lvl3pPr>
            <a:lvl4pPr marL="6247779" indent="0">
              <a:buNone/>
              <a:defRPr sz="4049"/>
            </a:lvl4pPr>
            <a:lvl5pPr marL="8330371" indent="0">
              <a:buNone/>
              <a:defRPr sz="4049"/>
            </a:lvl5pPr>
            <a:lvl6pPr marL="10412964" indent="0">
              <a:buNone/>
              <a:defRPr sz="4049"/>
            </a:lvl6pPr>
            <a:lvl7pPr marL="12495557" indent="0">
              <a:buNone/>
              <a:defRPr sz="4049"/>
            </a:lvl7pPr>
            <a:lvl8pPr marL="14578150" indent="0">
              <a:buNone/>
              <a:defRPr sz="4049"/>
            </a:lvl8pPr>
            <a:lvl9pPr marL="16660743" indent="0">
              <a:buNone/>
              <a:defRPr sz="4049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154C62C8-DFAE-5B4C-8F73-D33990C0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EDDC-64D2-4C27-9533-B1C42E6C8396}" type="datetime1">
              <a:rPr lang="fr-FR" altLang="fr-FR"/>
              <a:pPr>
                <a:defRPr/>
              </a:pPr>
              <a:t>27/05/2024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13F5038B-8562-9545-8481-6A533AE3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38C54B17-68DD-FF40-B786-4BEFC32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EBF0D-914F-4EBB-AB09-BFF876FCC55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0487" y="30240448"/>
            <a:ext cx="19439573" cy="3570056"/>
          </a:xfrm>
        </p:spPr>
        <p:txBody>
          <a:bodyPr anchor="b"/>
          <a:lstStyle>
            <a:lvl1pPr algn="l">
              <a:defRPr sz="9111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350487" y="3860057"/>
            <a:ext cx="19439573" cy="25920383"/>
          </a:xfrm>
        </p:spPr>
        <p:txBody>
          <a:bodyPr rtlCol="0">
            <a:normAutofit/>
          </a:bodyPr>
          <a:lstStyle>
            <a:lvl1pPr marL="0" indent="0">
              <a:buNone/>
              <a:defRPr sz="14622"/>
            </a:lvl1pPr>
            <a:lvl2pPr marL="2082593" indent="0">
              <a:buNone/>
              <a:defRPr sz="12710"/>
            </a:lvl2pPr>
            <a:lvl3pPr marL="4165186" indent="0">
              <a:buNone/>
              <a:defRPr sz="10911"/>
            </a:lvl3pPr>
            <a:lvl4pPr marL="6247779" indent="0">
              <a:buNone/>
              <a:defRPr sz="9111"/>
            </a:lvl4pPr>
            <a:lvl5pPr marL="8330371" indent="0">
              <a:buNone/>
              <a:defRPr sz="9111"/>
            </a:lvl5pPr>
            <a:lvl6pPr marL="10412964" indent="0">
              <a:buNone/>
              <a:defRPr sz="9111"/>
            </a:lvl6pPr>
            <a:lvl7pPr marL="12495557" indent="0">
              <a:buNone/>
              <a:defRPr sz="9111"/>
            </a:lvl7pPr>
            <a:lvl8pPr marL="14578150" indent="0">
              <a:buNone/>
              <a:defRPr sz="9111"/>
            </a:lvl8pPr>
            <a:lvl9pPr marL="16660743" indent="0">
              <a:buNone/>
              <a:defRPr sz="9111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0487" y="33810502"/>
            <a:ext cx="19439573" cy="5070072"/>
          </a:xfrm>
        </p:spPr>
        <p:txBody>
          <a:bodyPr/>
          <a:lstStyle>
            <a:lvl1pPr marL="0" indent="0">
              <a:buNone/>
              <a:defRPr sz="6411"/>
            </a:lvl1pPr>
            <a:lvl2pPr marL="2082593" indent="0">
              <a:buNone/>
              <a:defRPr sz="5512"/>
            </a:lvl2pPr>
            <a:lvl3pPr marL="4165186" indent="0">
              <a:buNone/>
              <a:defRPr sz="4499"/>
            </a:lvl3pPr>
            <a:lvl4pPr marL="6247779" indent="0">
              <a:buNone/>
              <a:defRPr sz="4049"/>
            </a:lvl4pPr>
            <a:lvl5pPr marL="8330371" indent="0">
              <a:buNone/>
              <a:defRPr sz="4049"/>
            </a:lvl5pPr>
            <a:lvl6pPr marL="10412964" indent="0">
              <a:buNone/>
              <a:defRPr sz="4049"/>
            </a:lvl6pPr>
            <a:lvl7pPr marL="12495557" indent="0">
              <a:buNone/>
              <a:defRPr sz="4049"/>
            </a:lvl7pPr>
            <a:lvl8pPr marL="14578150" indent="0">
              <a:buNone/>
              <a:defRPr sz="4049"/>
            </a:lvl8pPr>
            <a:lvl9pPr marL="16660743" indent="0">
              <a:buNone/>
              <a:defRPr sz="4049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154C62C8-DFAE-5B4C-8F73-D33990C0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015D-1592-498F-82DF-6A7166ACC519}" type="datetime1">
              <a:rPr lang="fr-FR" altLang="fr-FR"/>
              <a:pPr>
                <a:defRPr/>
              </a:pPr>
              <a:t>27/05/2024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13F5038B-8562-9545-8481-6A533AE3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38C54B17-68DD-FF40-B786-4BEFC32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E4D3B-AA92-4C68-8AAE-45D72B5869F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619250" y="1730375"/>
            <a:ext cx="29160788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05" tIns="185152" rIns="370305" bIns="185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19250" y="10079038"/>
            <a:ext cx="29160788" cy="285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05" tIns="185152" rIns="370305" bIns="185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 smtClean="0"/>
              <a:t>Cliquez pour modifier les styles du texte du masque</a:t>
            </a:r>
          </a:p>
          <a:p>
            <a:pPr lvl="1"/>
            <a:r>
              <a:rPr lang="nl-BE" altLang="fr-FR" smtClean="0"/>
              <a:t>Deuxième niveau</a:t>
            </a:r>
          </a:p>
          <a:p>
            <a:pPr lvl="2"/>
            <a:r>
              <a:rPr lang="nl-BE" altLang="fr-FR" smtClean="0"/>
              <a:t>Troisième niveau</a:t>
            </a:r>
          </a:p>
          <a:p>
            <a:pPr lvl="3"/>
            <a:r>
              <a:rPr lang="nl-BE" altLang="fr-FR" smtClean="0"/>
              <a:t>Quatrième niveau</a:t>
            </a:r>
          </a:p>
          <a:p>
            <a:pPr lvl="4"/>
            <a:r>
              <a:rPr lang="nl-BE" altLang="fr-FR" smtClean="0"/>
              <a:t>Cinquième niveau</a:t>
            </a:r>
            <a:endParaRPr lang="fr-FR" altLang="fr-FR" smtClean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54C62C8-DFAE-5B4C-8F73-D33990C0C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19250" y="40039925"/>
            <a:ext cx="7561263" cy="2301875"/>
          </a:xfrm>
          <a:prstGeom prst="rect">
            <a:avLst/>
          </a:prstGeom>
        </p:spPr>
        <p:txBody>
          <a:bodyPr vert="horz" wrap="square" lIns="370305" tIns="185152" rIns="370305" bIns="185152" numCol="1" anchor="ctr" anchorCtr="0" compatLnSpc="1">
            <a:prstTxWarp prst="textNoShape">
              <a:avLst/>
            </a:prstTxWarp>
          </a:bodyPr>
          <a:lstStyle>
            <a:lvl1pPr defTabSz="2159406" eaLnBrk="1" hangingPunct="1">
              <a:defRPr sz="5512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9E9E418-A290-4884-8601-84B9EE596A78}" type="datetime1">
              <a:rPr lang="fr-FR" altLang="fr-FR"/>
              <a:pPr>
                <a:defRPr/>
              </a:pPr>
              <a:t>27/05/2024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3F5038B-8562-9545-8481-6A533AE3F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69638" y="40039925"/>
            <a:ext cx="10260012" cy="2301875"/>
          </a:xfrm>
          <a:prstGeom prst="rect">
            <a:avLst/>
          </a:prstGeom>
        </p:spPr>
        <p:txBody>
          <a:bodyPr vert="horz" lIns="370305" tIns="185152" rIns="370305" bIns="185152" rtlCol="0" anchor="ctr"/>
          <a:lstStyle>
            <a:lvl1pPr algn="ctr" defTabSz="2082593" eaLnBrk="1" fontAlgn="auto" hangingPunct="1">
              <a:spcBef>
                <a:spcPts val="0"/>
              </a:spcBef>
              <a:spcAft>
                <a:spcPts val="0"/>
              </a:spcAft>
              <a:defRPr sz="5512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8C54B17-68DD-FF40-B786-4BEFC3219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8775" y="40039925"/>
            <a:ext cx="7561263" cy="2301875"/>
          </a:xfrm>
          <a:prstGeom prst="rect">
            <a:avLst/>
          </a:prstGeom>
        </p:spPr>
        <p:txBody>
          <a:bodyPr vert="horz" wrap="square" lIns="370305" tIns="185152" rIns="370305" bIns="18515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4919789F-064F-4BA6-B669-0425AD0B7AA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1213" rtl="0" eaLnBrk="0" fontAlgn="base" hangingPunct="0">
        <a:spcBef>
          <a:spcPct val="0"/>
        </a:spcBef>
        <a:spcAft>
          <a:spcPct val="0"/>
        </a:spcAft>
        <a:defRPr sz="200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2081213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2081213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2081213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2081213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514259" algn="ctr" defTabSz="2082033" rtl="0" fontAlgn="base">
        <a:spcBef>
          <a:spcPct val="0"/>
        </a:spcBef>
        <a:spcAft>
          <a:spcPct val="0"/>
        </a:spcAft>
        <a:defRPr sz="20021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1028517" algn="ctr" defTabSz="2082033" rtl="0" fontAlgn="base">
        <a:spcBef>
          <a:spcPct val="0"/>
        </a:spcBef>
        <a:spcAft>
          <a:spcPct val="0"/>
        </a:spcAft>
        <a:defRPr sz="20021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542776" algn="ctr" defTabSz="2082033" rtl="0" fontAlgn="base">
        <a:spcBef>
          <a:spcPct val="0"/>
        </a:spcBef>
        <a:spcAft>
          <a:spcPct val="0"/>
        </a:spcAft>
        <a:defRPr sz="20021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2057034" algn="ctr" defTabSz="2082033" rtl="0" fontAlgn="base">
        <a:spcBef>
          <a:spcPct val="0"/>
        </a:spcBef>
        <a:spcAft>
          <a:spcPct val="0"/>
        </a:spcAft>
        <a:defRPr sz="20021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1560513" indent="-1560513" algn="l" defTabSz="2081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3382963" indent="-1298575" algn="l" defTabSz="2081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7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5203825" indent="-1039813" algn="l" defTabSz="2081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7288213" indent="-1039813" algn="l" defTabSz="2081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9369425" indent="-1039813" algn="l" defTabSz="2081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1454261" indent="-1041296" algn="l" defTabSz="2082593" rtl="0" eaLnBrk="1" latinLnBrk="0" hangingPunct="1">
        <a:spcBef>
          <a:spcPct val="20000"/>
        </a:spcBef>
        <a:buFont typeface="Arial"/>
        <a:buChar char="•"/>
        <a:defRPr sz="9111" kern="1200">
          <a:solidFill>
            <a:schemeClr val="tx1"/>
          </a:solidFill>
          <a:latin typeface="+mn-lt"/>
          <a:ea typeface="+mn-ea"/>
          <a:cs typeface="+mn-cs"/>
        </a:defRPr>
      </a:lvl6pPr>
      <a:lvl7pPr marL="13536853" indent="-1041296" algn="l" defTabSz="2082593" rtl="0" eaLnBrk="1" latinLnBrk="0" hangingPunct="1">
        <a:spcBef>
          <a:spcPct val="20000"/>
        </a:spcBef>
        <a:buFont typeface="Arial"/>
        <a:buChar char="•"/>
        <a:defRPr sz="9111" kern="1200">
          <a:solidFill>
            <a:schemeClr val="tx1"/>
          </a:solidFill>
          <a:latin typeface="+mn-lt"/>
          <a:ea typeface="+mn-ea"/>
          <a:cs typeface="+mn-cs"/>
        </a:defRPr>
      </a:lvl7pPr>
      <a:lvl8pPr marL="15619446" indent="-1041296" algn="l" defTabSz="2082593" rtl="0" eaLnBrk="1" latinLnBrk="0" hangingPunct="1">
        <a:spcBef>
          <a:spcPct val="20000"/>
        </a:spcBef>
        <a:buFont typeface="Arial"/>
        <a:buChar char="•"/>
        <a:defRPr sz="9111" kern="1200">
          <a:solidFill>
            <a:schemeClr val="tx1"/>
          </a:solidFill>
          <a:latin typeface="+mn-lt"/>
          <a:ea typeface="+mn-ea"/>
          <a:cs typeface="+mn-cs"/>
        </a:defRPr>
      </a:lvl8pPr>
      <a:lvl9pPr marL="17702039" indent="-1041296" algn="l" defTabSz="2082593" rtl="0" eaLnBrk="1" latinLnBrk="0" hangingPunct="1">
        <a:spcBef>
          <a:spcPct val="20000"/>
        </a:spcBef>
        <a:buFont typeface="Arial"/>
        <a:buChar char="•"/>
        <a:defRPr sz="91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82593" rtl="0" eaLnBrk="1" latinLnBrk="0" hangingPunct="1">
        <a:defRPr sz="8211" kern="1200">
          <a:solidFill>
            <a:schemeClr val="tx1"/>
          </a:solidFill>
          <a:latin typeface="+mn-lt"/>
          <a:ea typeface="+mn-ea"/>
          <a:cs typeface="+mn-cs"/>
        </a:defRPr>
      </a:lvl1pPr>
      <a:lvl2pPr marL="2082593" algn="l" defTabSz="2082593" rtl="0" eaLnBrk="1" latinLnBrk="0" hangingPunct="1">
        <a:defRPr sz="8211" kern="1200">
          <a:solidFill>
            <a:schemeClr val="tx1"/>
          </a:solidFill>
          <a:latin typeface="+mn-lt"/>
          <a:ea typeface="+mn-ea"/>
          <a:cs typeface="+mn-cs"/>
        </a:defRPr>
      </a:lvl2pPr>
      <a:lvl3pPr marL="4165186" algn="l" defTabSz="2082593" rtl="0" eaLnBrk="1" latinLnBrk="0" hangingPunct="1">
        <a:defRPr sz="8211" kern="1200">
          <a:solidFill>
            <a:schemeClr val="tx1"/>
          </a:solidFill>
          <a:latin typeface="+mn-lt"/>
          <a:ea typeface="+mn-ea"/>
          <a:cs typeface="+mn-cs"/>
        </a:defRPr>
      </a:lvl3pPr>
      <a:lvl4pPr marL="6247779" algn="l" defTabSz="2082593" rtl="0" eaLnBrk="1" latinLnBrk="0" hangingPunct="1">
        <a:defRPr sz="8211" kern="1200">
          <a:solidFill>
            <a:schemeClr val="tx1"/>
          </a:solidFill>
          <a:latin typeface="+mn-lt"/>
          <a:ea typeface="+mn-ea"/>
          <a:cs typeface="+mn-cs"/>
        </a:defRPr>
      </a:lvl4pPr>
      <a:lvl5pPr marL="8330371" algn="l" defTabSz="2082593" rtl="0" eaLnBrk="1" latinLnBrk="0" hangingPunct="1">
        <a:defRPr sz="8211" kern="1200">
          <a:solidFill>
            <a:schemeClr val="tx1"/>
          </a:solidFill>
          <a:latin typeface="+mn-lt"/>
          <a:ea typeface="+mn-ea"/>
          <a:cs typeface="+mn-cs"/>
        </a:defRPr>
      </a:lvl5pPr>
      <a:lvl6pPr marL="10412964" algn="l" defTabSz="2082593" rtl="0" eaLnBrk="1" latinLnBrk="0" hangingPunct="1">
        <a:defRPr sz="8211" kern="1200">
          <a:solidFill>
            <a:schemeClr val="tx1"/>
          </a:solidFill>
          <a:latin typeface="+mn-lt"/>
          <a:ea typeface="+mn-ea"/>
          <a:cs typeface="+mn-cs"/>
        </a:defRPr>
      </a:lvl6pPr>
      <a:lvl7pPr marL="12495557" algn="l" defTabSz="2082593" rtl="0" eaLnBrk="1" latinLnBrk="0" hangingPunct="1">
        <a:defRPr sz="8211" kern="1200">
          <a:solidFill>
            <a:schemeClr val="tx1"/>
          </a:solidFill>
          <a:latin typeface="+mn-lt"/>
          <a:ea typeface="+mn-ea"/>
          <a:cs typeface="+mn-cs"/>
        </a:defRPr>
      </a:lvl7pPr>
      <a:lvl8pPr marL="14578150" algn="l" defTabSz="2082593" rtl="0" eaLnBrk="1" latinLnBrk="0" hangingPunct="1">
        <a:defRPr sz="8211" kern="1200">
          <a:solidFill>
            <a:schemeClr val="tx1"/>
          </a:solidFill>
          <a:latin typeface="+mn-lt"/>
          <a:ea typeface="+mn-ea"/>
          <a:cs typeface="+mn-cs"/>
        </a:defRPr>
      </a:lvl8pPr>
      <a:lvl9pPr marL="16660743" algn="l" defTabSz="2082593" rtl="0" eaLnBrk="1" latinLnBrk="0" hangingPunct="1">
        <a:defRPr sz="82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>
            <a:extLst>
              <a:ext uri="{FF2B5EF4-FFF2-40B4-BE49-F238E27FC236}">
                <a16:creationId xmlns="" xmlns:a16="http://schemas.microsoft.com/office/drawing/2014/main" id="{363FB07E-D0F8-894F-BEE0-FA13ADD5D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7132638"/>
            <a:ext cx="30091062" cy="410099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7862888" indent="-5576888" defTabSz="185102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8320088" indent="-5576888" defTabSz="185102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8777288" indent="-5576888" defTabSz="185102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9234488" indent="-5576888" defTabSz="185102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BE" altLang="fr-FR" sz="4400" b="1" cap="all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panose="02000503000000020004" pitchFamily="2" charset="0"/>
              </a:rPr>
              <a:t>Introduction</a:t>
            </a:r>
          </a:p>
          <a:p>
            <a:pPr algn="just" eaLnBrk="1" hangingPunct="1"/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Un vrai bloc de conduction du nerf médian au poignet peut traduire un syndrome du canal carpien aigu d’installation récente ou un bloc distal dans le cadre d’une neuropathie </a:t>
            </a:r>
            <a:r>
              <a:rPr lang="fr-BE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dysimmune</a:t>
            </a:r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. Il ne faut cependant pas méconnaître un pseudo-bloc dans le cadre d’une variante anatomique, une anastomose de </a:t>
            </a:r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Martin-Gruber </a:t>
            </a:r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(AMG) ou une anastomose de </a:t>
            </a:r>
            <a:r>
              <a:rPr lang="fr-BE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Riché</a:t>
            </a:r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-</a:t>
            </a:r>
            <a:r>
              <a:rPr lang="fr-BE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Cannieu</a:t>
            </a:r>
            <a:r>
              <a:rPr lang="fr-B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. </a:t>
            </a:r>
          </a:p>
          <a:p>
            <a:pPr algn="just" defTabSz="2159406" eaLnBrk="1" hangingPunct="1">
              <a:defRPr/>
            </a:pPr>
            <a:endParaRPr lang="fr-BE" altLang="fr-FR" sz="4049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55" name="Processus 54">
            <a:extLst>
              <a:ext uri="{FF2B5EF4-FFF2-40B4-BE49-F238E27FC236}">
                <a16:creationId xmlns="" xmlns:a16="http://schemas.microsoft.com/office/drawing/2014/main" id="{C69FAE32-716B-DA45-9302-867D4AE1BE1F}"/>
              </a:ext>
            </a:extLst>
          </p:cNvPr>
          <p:cNvSpPr/>
          <p:nvPr/>
        </p:nvSpPr>
        <p:spPr>
          <a:xfrm>
            <a:off x="160338" y="7404100"/>
            <a:ext cx="1065212" cy="1778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82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9579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61EFB9D-F956-EE46-9175-13A2AC69F768}"/>
              </a:ext>
            </a:extLst>
          </p:cNvPr>
          <p:cNvSpPr/>
          <p:nvPr/>
        </p:nvSpPr>
        <p:spPr>
          <a:xfrm>
            <a:off x="0" y="-268288"/>
            <a:ext cx="32399288" cy="4401205"/>
          </a:xfrm>
          <a:prstGeom prst="rect">
            <a:avLst/>
          </a:prstGeom>
          <a:solidFill>
            <a:srgbClr val="BED690"/>
          </a:solidFill>
          <a:ln>
            <a:solidFill>
              <a:srgbClr val="A7E267"/>
            </a:solidFill>
          </a:ln>
        </p:spPr>
        <p:txBody>
          <a:bodyPr>
            <a:spAutoFit/>
          </a:bodyPr>
          <a:lstStyle/>
          <a:p>
            <a:pPr algn="ctr" defTabSz="2159406" eaLnBrk="1" hangingPunct="1">
              <a:defRPr/>
            </a:pPr>
            <a:endParaRPr lang="fr-BE" sz="6600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defTabSz="2159406" eaLnBrk="1" hangingPunct="1">
              <a:defRPr/>
            </a:pPr>
            <a:r>
              <a:rPr lang="fr-BE" sz="8800" b="1" smtClean="0">
                <a:solidFill>
                  <a:schemeClr val="accent1">
                    <a:lumMod val="50000"/>
                  </a:schemeClr>
                </a:solidFill>
                <a:latin typeface="Arial Nova Cond" pitchFamily="34" charset="0"/>
              </a:rPr>
              <a:t>Pseudo-bloc du nerf médian au poignet</a:t>
            </a:r>
            <a:br>
              <a:rPr lang="fr-BE" sz="8800" b="1" smtClean="0">
                <a:solidFill>
                  <a:schemeClr val="accent1">
                    <a:lumMod val="50000"/>
                  </a:schemeClr>
                </a:solidFill>
                <a:latin typeface="Arial Nova Cond" pitchFamily="34" charset="0"/>
              </a:rPr>
            </a:br>
            <a:r>
              <a:rPr lang="fr-BE" altLang="fr-FR" sz="6600" smtClean="0">
                <a:solidFill>
                  <a:schemeClr val="accent1">
                    <a:lumMod val="50000"/>
                  </a:schemeClr>
                </a:solidFill>
                <a:latin typeface="Arial Nova Cond Light" pitchFamily="34" charset="0"/>
              </a:rPr>
              <a:t>Dr C. Sauvant, Dr F. Wang</a:t>
            </a:r>
          </a:p>
          <a:p>
            <a:pPr algn="ctr" defTabSz="2159406" eaLnBrk="1" hangingPunct="1">
              <a:defRPr/>
            </a:pPr>
            <a:endParaRPr lang="fr-BE" sz="6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4458" name="Imag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9097" y="4173142"/>
            <a:ext cx="5174377" cy="295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B26FFC0-EC26-1776-3D3F-3E1971F65AD7}"/>
              </a:ext>
            </a:extLst>
          </p:cNvPr>
          <p:cNvSpPr/>
          <p:nvPr/>
        </p:nvSpPr>
        <p:spPr>
          <a:xfrm>
            <a:off x="1522413" y="11233632"/>
            <a:ext cx="26585862" cy="19851588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BE" altLang="fr-FR" sz="4400" b="1" cap="all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panose="02000503000000020004" pitchFamily="2" charset="0"/>
              </a:rPr>
              <a:t>Observation</a:t>
            </a:r>
          </a:p>
          <a:p>
            <a:pPr algn="just" eaLnBrk="1" hangingPunct="1"/>
            <a:endParaRPr lang="fr-BE" altLang="fr-FR" sz="1050" b="1" cap="all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algn="just" eaLnBrk="1" hangingPunct="1"/>
            <a:r>
              <a:rPr lang="fr-BE" altLang="fr-FR" sz="4000" b="1" cap="all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panose="02000503000000020004" pitchFamily="2" charset="0"/>
              </a:rPr>
              <a:t>Patient </a:t>
            </a:r>
            <a:r>
              <a:rPr lang="fr-BE" altLang="fr-FR" sz="4000" b="1" cap="all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panose="02000503000000020004" pitchFamily="2" charset="0"/>
              </a:rPr>
              <a:t>COntrôle</a:t>
            </a:r>
            <a:endParaRPr lang="fr-BE" altLang="fr-FR" sz="4000" b="1" cap="all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algn="just" eaLnBrk="1" hangingPunct="1"/>
            <a:endParaRPr lang="fr-BE" altLang="fr-FR" sz="4000" b="1" cap="all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algn="just" eaLnBrk="1" hangingPunct="1"/>
            <a:endParaRPr lang="fr-BE" altLang="fr-FR" sz="4000" b="1" cap="all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algn="just" eaLnBrk="1" hangingPunct="1"/>
            <a:endParaRPr lang="fr-BE" altLang="fr-FR" sz="4000" b="1" cap="all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algn="just" eaLnBrk="1" hangingPunct="1"/>
            <a:endParaRPr lang="fr-BE" altLang="fr-FR" sz="4000" b="1" cap="all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algn="just" eaLnBrk="1" hangingPunct="1"/>
            <a:endParaRPr lang="fr-BE" altLang="fr-FR" sz="5400" b="1" cap="all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algn="just" eaLnBrk="1" hangingPunct="1"/>
            <a:endParaRPr lang="fr-BE" altLang="fr-FR" sz="4000" b="1" cap="all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algn="just" eaLnBrk="1" hangingPunct="1"/>
            <a:endParaRPr lang="fr-BE" altLang="fr-FR" sz="4000" b="1" cap="all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algn="just" eaLnBrk="1" hangingPunct="1"/>
            <a:endParaRPr lang="fr-BE" altLang="fr-FR" sz="4000" b="1" cap="all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algn="just" eaLnBrk="1" hangingPunct="1"/>
            <a:endParaRPr lang="fr-BE" altLang="fr-FR" sz="4000" b="1" cap="all" dirty="0" smtClean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algn="just" eaLnBrk="1" hangingPunct="1"/>
            <a:r>
              <a:rPr lang="fr-BE" altLang="fr-FR" sz="4000" b="1" cap="all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panose="02000503000000020004" pitchFamily="2" charset="0"/>
              </a:rPr>
              <a:t>Cas 1</a:t>
            </a:r>
            <a:endParaRPr lang="fr-BE" sz="4000" b="1" cap="all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marL="742950" indent="-742950" eaLnBrk="1" hangingPunct="1"/>
            <a:r>
              <a:rPr lang="fr-B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Patiente de 42 ans dont l’exploration </a:t>
            </a:r>
            <a:r>
              <a:rPr lang="fr-BE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électroneuromyographique</a:t>
            </a:r>
            <a:r>
              <a:rPr lang="fr-B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 (ENMG) révèle une neuropathie sensitive du</a:t>
            </a:r>
          </a:p>
          <a:p>
            <a:pPr marL="742950" indent="-742950" eaLnBrk="1" hangingPunct="1"/>
            <a:r>
              <a:rPr lang="fr-B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nerf médian droit d’intensité légère (Stade 1 sur 5).</a:t>
            </a:r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 eaLnBrk="1" hangingPunct="1"/>
            <a:endParaRPr lang="fr-BE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algn="just" eaLnBrk="1" hangingPunct="1"/>
            <a:r>
              <a:rPr lang="fr-BE" altLang="fr-FR" sz="4000" b="1" cap="all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panose="02000503000000020004" pitchFamily="2" charset="0"/>
              </a:rPr>
              <a:t>Cas  2</a:t>
            </a:r>
            <a:endParaRPr lang="fr-BE" sz="4000" b="1" cap="all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</a:endParaRPr>
          </a:p>
          <a:p>
            <a:pPr marL="742950" indent="-742950" eaLnBrk="1" hangingPunct="1"/>
            <a:r>
              <a:rPr lang="fr-B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Patient de 62 ans dont l’exploration ENMG révèle une séquelle d’intensité moyenne de neuropathie du nerf</a:t>
            </a:r>
          </a:p>
          <a:p>
            <a:pPr marL="742950" indent="-742950" eaLnBrk="1" hangingPunct="1"/>
            <a:r>
              <a:rPr lang="fr-B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médian gauche au poignet (Stade 3 sur 5). </a:t>
            </a:r>
            <a:endParaRPr lang="fr-BE" sz="4000" dirty="0" smtClean="0"/>
          </a:p>
        </p:txBody>
      </p:sp>
      <p:sp>
        <p:nvSpPr>
          <p:cNvPr id="29" name="ZoneTexte 28"/>
          <p:cNvSpPr txBox="1"/>
          <p:nvPr/>
        </p:nvSpPr>
        <p:spPr>
          <a:xfrm>
            <a:off x="12980230" y="14611576"/>
            <a:ext cx="54140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Figure 1 :</a:t>
            </a:r>
            <a:endParaRPr lang="fr-B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/>
            </a:endParaRPr>
          </a:p>
          <a:p>
            <a:endParaRPr lang="fr-BE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/>
            </a:endParaRPr>
          </a:p>
          <a:p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Haut : Le potentiel d’action global musculaire (PAGM) des muscles thénariens lors d’une stimulation étagée du nerf médian à la paume, au poignet et au coude.</a:t>
            </a:r>
          </a:p>
          <a:p>
            <a:endParaRPr lang="fr-BE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/>
            </a:endParaRPr>
          </a:p>
          <a:p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Bas : PAGM des muscles thénariens lors d’une stimulation du nerf ulnaire au poignet.</a:t>
            </a:r>
            <a:endParaRPr lang="fr-B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4649906" y="12395584"/>
            <a:ext cx="62483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Figure 2 :</a:t>
            </a:r>
            <a:endParaRPr lang="fr-B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/>
            </a:endParaRPr>
          </a:p>
          <a:p>
            <a:endParaRPr lang="fr-BE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/>
            </a:endParaRPr>
          </a:p>
          <a:p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PAGM sur les muscles 1</a:t>
            </a:r>
            <a:r>
              <a:rPr lang="fr-BE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er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interosseux (IO) dorsal  (haut) et abducteur du V</a:t>
            </a:r>
            <a:r>
              <a:rPr lang="fr-BE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rayon (</a:t>
            </a:r>
            <a:r>
              <a:rPr lang="fr-B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Abd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du V) (bas) lors d’une stimulation du nerf médian au poignet et au coude.</a:t>
            </a:r>
          </a:p>
          <a:p>
            <a:endParaRPr lang="fr-BE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Des PAGM de faibles amplitudes et de morphologies stables sont enregistrés sur le 1</a:t>
            </a:r>
            <a:r>
              <a:rPr lang="fr-BE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er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IO dorsal (réponse négative </a:t>
            </a:r>
            <a:r>
              <a:rPr lang="fr-B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biphasique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) et sur l’</a:t>
            </a:r>
            <a:r>
              <a:rPr lang="fr-B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Abd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du V (déflexion positive puis un pic négatif ) liés à la 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contraction des muscles thénariens dépendant du nerf médian captée à distance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de l’électrode d’enregistrement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par le phénomène de conduction en volume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</a:rPr>
              <a:t>.</a:t>
            </a:r>
            <a:endParaRPr lang="fr-B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070343" y="22010331"/>
            <a:ext cx="7104019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Figure 3 :</a:t>
            </a:r>
          </a:p>
          <a:p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La latence distale motrice du PAGM des </a:t>
            </a:r>
            <a:endParaRPr lang="fr-B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uscles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thénariens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droits lors de la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stimulation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du nerf médian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au poignet est de 3,6 ms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avec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u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ne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amplitude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de 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4,6 mV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(pour 3,3 ms et </a:t>
            </a:r>
            <a:endParaRPr lang="fr-B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8,1 mV à gauche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). </a:t>
            </a:r>
          </a:p>
          <a:p>
            <a:pPr marL="742950" indent="-742950"/>
            <a:endParaRPr lang="fr-BE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L’amplitude du PAGM passe à 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8,1 mV 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(+ 76%)</a:t>
            </a:r>
            <a:endParaRPr lang="fr-BE" sz="24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lors de la stimulation du nerf médian à la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paume et à 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7,6 mV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au coude.</a:t>
            </a:r>
            <a:b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</a:br>
            <a:endParaRPr lang="fr-BE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La modification de la morphologie du PAGM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lors de la stimulation du nerf médian au coude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ainsi que l’amplitude élevée du PAGM des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muscles thénariens lors de la stimulation du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nerf ulnaire au poignet  peuvent évoquer la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présence d’une d’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AMG de Type III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surajoutée.</a:t>
            </a:r>
            <a:endParaRPr lang="fr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34" name="ZoneTexte 33"/>
          <p:cNvSpPr txBox="1"/>
          <p:nvPr/>
        </p:nvSpPr>
        <p:spPr>
          <a:xfrm>
            <a:off x="24338073" y="25071572"/>
            <a:ext cx="5792733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Figure 4 :</a:t>
            </a:r>
          </a:p>
          <a:p>
            <a:endParaRPr lang="fr-B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La stimulation du nerf médian au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coude, contrairement à la stimulation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au poignet, évoque un PAGM sur le </a:t>
            </a:r>
            <a:endParaRPr lang="fr-B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1</a:t>
            </a:r>
            <a:r>
              <a:rPr lang="fr-BE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er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IO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dorsal et l’</a:t>
            </a:r>
            <a:r>
              <a:rPr lang="fr-B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Abd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du V :</a:t>
            </a:r>
          </a:p>
          <a:p>
            <a:pPr marL="742950" indent="-742950"/>
            <a:endParaRPr lang="fr-B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AMG de type I et II</a:t>
            </a:r>
          </a:p>
          <a:p>
            <a:endParaRPr lang="fr-BE" dirty="0"/>
          </a:p>
        </p:txBody>
      </p:sp>
      <p:sp>
        <p:nvSpPr>
          <p:cNvPr id="36" name="ZoneTexte 35"/>
          <p:cNvSpPr txBox="1"/>
          <p:nvPr/>
        </p:nvSpPr>
        <p:spPr>
          <a:xfrm>
            <a:off x="10070343" y="31274406"/>
            <a:ext cx="7104019" cy="987193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fr-BE" sz="5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Figure 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5 :</a:t>
            </a:r>
          </a:p>
          <a:p>
            <a:endParaRPr lang="fr-BE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La latence distale motrice du PAGM des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muscles thénariens droits lors de la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s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timulation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du nerf médian au poignet est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de 4,8 ms avec une amplitude de 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2,7 mV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(pour 4,4 ms et 4,4 mV à gauche). </a:t>
            </a:r>
          </a:p>
          <a:p>
            <a:pPr marL="742950" indent="-742950"/>
            <a:endParaRPr lang="fr-BE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L’amplitude du PAGM passe à 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7,4 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mV (+ 174%)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lors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de la stimulation du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nerf médian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à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la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paume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et reste à 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2,6 mV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lors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de la stimulation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au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coude.</a:t>
            </a:r>
          </a:p>
          <a:p>
            <a:pPr marL="742950" indent="-742950"/>
            <a:endParaRPr lang="fr-BE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La détection thénarienne avec stimulation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du nerf ulnaire au poignet évoque un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PAGM dont l’amplitude est 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inhabituellement</a:t>
            </a:r>
          </a:p>
          <a:p>
            <a:pPr marL="742950" indent="-742950"/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élevée 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à 6,4 mV. </a:t>
            </a:r>
            <a:endParaRPr lang="fr-B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000" b="1" dirty="0" smtClean="0">
                <a:solidFill>
                  <a:schemeClr val="bg1"/>
                </a:solidFill>
                <a:latin typeface="Helvetica Neue"/>
              </a:rPr>
              <a:t>( Normalement &lt; </a:t>
            </a:r>
            <a:r>
              <a:rPr lang="fr-BE" sz="2000" b="1" dirty="0" smtClean="0">
                <a:solidFill>
                  <a:schemeClr val="bg1"/>
                </a:solidFill>
              </a:rPr>
              <a:t>5 mV , moyenne </a:t>
            </a:r>
            <a:r>
              <a:rPr lang="fr-BE" sz="2000" b="1" dirty="0" smtClean="0">
                <a:solidFill>
                  <a:schemeClr val="bg1"/>
                </a:solidFill>
              </a:rPr>
              <a:t>= 2,5 </a:t>
            </a:r>
            <a:r>
              <a:rPr lang="fr-BE" sz="2000" b="1" dirty="0" smtClean="0">
                <a:solidFill>
                  <a:schemeClr val="bg1"/>
                </a:solidFill>
              </a:rPr>
              <a:t>mV, </a:t>
            </a:r>
            <a:r>
              <a:rPr lang="fr-BE" sz="2000" b="1" dirty="0" smtClean="0">
                <a:solidFill>
                  <a:schemeClr val="bg1"/>
                </a:solidFill>
              </a:rPr>
              <a:t>n = 30</a:t>
            </a:r>
            <a:r>
              <a:rPr lang="fr-BE" sz="2000" b="1" dirty="0" smtClean="0">
                <a:solidFill>
                  <a:schemeClr val="bg1"/>
                </a:solidFill>
              </a:rPr>
              <a:t>)</a:t>
            </a:r>
            <a:endParaRPr lang="fr-BE" sz="2000" b="1" dirty="0" smtClean="0">
              <a:solidFill>
                <a:schemeClr val="bg1"/>
              </a:solidFill>
              <a:latin typeface="Helvetica Neue"/>
            </a:endParaRPr>
          </a:p>
          <a:p>
            <a:pPr marL="742950" indent="-742950"/>
            <a:endParaRPr lang="fr-BE" sz="1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Éminence thénar dont l'innervation dépend</a:t>
            </a:r>
          </a:p>
          <a:p>
            <a:pPr marL="742950" indent="-742950"/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majoritairement du nerf ulnaire avec une</a:t>
            </a:r>
          </a:p>
          <a:p>
            <a:pPr marL="742950" indent="-742950"/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possible anastomose de </a:t>
            </a:r>
            <a:r>
              <a:rPr lang="fr-BE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Riché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-</a:t>
            </a:r>
            <a:r>
              <a:rPr lang="fr-BE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Cannieu</a:t>
            </a:r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</a:t>
            </a:r>
          </a:p>
          <a:p>
            <a:pPr marL="742950" indent="-742950"/>
            <a:endParaRPr lang="fr-BE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endParaRPr lang="fr-BE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endParaRPr lang="fr-BE" dirty="0" smtClean="0">
              <a:effectLst>
                <a:outerShdw blurRad="50800" dist="50800" dir="5400000" algn="ctr" rotWithShape="0">
                  <a:schemeClr val="tx1"/>
                </a:outerShdw>
              </a:effectLst>
              <a:latin typeface="Helvetica Neue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4321887" y="36966105"/>
            <a:ext cx="55313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Figure 6 :</a:t>
            </a:r>
          </a:p>
          <a:p>
            <a:endParaRPr lang="fr-B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Absence de  signe</a:t>
            </a:r>
          </a:p>
          <a:p>
            <a:pPr marL="742950" indent="-742950"/>
            <a:r>
              <a:rPr lang="fr-B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électrophysiologique</a:t>
            </a:r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évocateur</a:t>
            </a:r>
          </a:p>
          <a:p>
            <a:pPr marL="742950" indent="-742950"/>
            <a:r>
              <a:rPr lang="fr-B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d’une AMG de type I ou II.</a:t>
            </a:r>
          </a:p>
          <a:p>
            <a:endParaRPr lang="fr-BE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81D15A4-BA78-5859-D174-2848701F42F4}"/>
              </a:ext>
            </a:extLst>
          </p:cNvPr>
          <p:cNvSpPr/>
          <p:nvPr/>
        </p:nvSpPr>
        <p:spPr>
          <a:xfrm>
            <a:off x="1522413" y="39212874"/>
            <a:ext cx="30387925" cy="5632311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BE" altLang="fr-FR" sz="4000" b="1" cap="all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panose="02000503000000020004" pitchFamily="2" charset="0"/>
              </a:rPr>
              <a:t>Discussion – conclusion</a:t>
            </a:r>
          </a:p>
          <a:p>
            <a:pPr algn="just" eaLnBrk="1" hangingPunct="1"/>
            <a:r>
              <a:rPr lang="fr-B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Devant un PAGM des muscles thénariens de faible amplitude lors de la stimulation du nerf médian au poignet, une exploration étagée est indispensable avec une stimulation au coude mais également à la paume. Un aspect de pseudo-bloc de conduction du nerf médian au poignet ainsi qu’une amplitude </a:t>
            </a:r>
            <a:r>
              <a:rPr lang="fr-B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élevée </a:t>
            </a:r>
            <a:r>
              <a:rPr lang="fr-B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du PAGM lors de la détection thénarienne avec stimulation ulnaire au poignet doit faire rechercher une anastomose de Martin-Gruber, 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une innervation majoritairement ulnaire de l'éminence thénar voir une anastomose </a:t>
            </a:r>
            <a:r>
              <a:rPr lang="fr-B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de </a:t>
            </a:r>
            <a:r>
              <a:rPr lang="fr-BE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Riché</a:t>
            </a:r>
            <a:r>
              <a:rPr lang="fr-B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-</a:t>
            </a:r>
            <a:r>
              <a:rPr lang="fr-BE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Cannieu</a:t>
            </a:r>
            <a:r>
              <a:rPr lang="fr-B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sous-jacente.</a:t>
            </a:r>
            <a:r>
              <a:rPr lang="fr-B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/>
                <a:ea typeface="+mn-ea"/>
              </a:rPr>
              <a:t>	</a:t>
            </a:r>
            <a:r>
              <a:rPr lang="fr-BE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panose="02000503000000020004" pitchFamily="2" charset="0"/>
                <a:ea typeface="+mn-ea"/>
              </a:rPr>
              <a:t>																															</a:t>
            </a:r>
            <a:endParaRPr lang="fr-BE" altLang="fr-FR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panose="02000503000000020004" pitchFamily="2" charset="0"/>
              <a:ea typeface="+mn-ea"/>
            </a:endParaRPr>
          </a:p>
        </p:txBody>
      </p:sp>
      <p:sp>
        <p:nvSpPr>
          <p:cNvPr id="40" name="Processus 54">
            <a:extLst>
              <a:ext uri="{FF2B5EF4-FFF2-40B4-BE49-F238E27FC236}">
                <a16:creationId xmlns="" xmlns:a16="http://schemas.microsoft.com/office/drawing/2014/main" id="{C69FAE32-716B-DA45-9302-867D4AE1BE1F}"/>
              </a:ext>
            </a:extLst>
          </p:cNvPr>
          <p:cNvSpPr/>
          <p:nvPr/>
        </p:nvSpPr>
        <p:spPr>
          <a:xfrm>
            <a:off x="160338" y="11532163"/>
            <a:ext cx="1065212" cy="1778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82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9579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Processus 54">
            <a:extLst>
              <a:ext uri="{FF2B5EF4-FFF2-40B4-BE49-F238E27FC236}">
                <a16:creationId xmlns="" xmlns:a16="http://schemas.microsoft.com/office/drawing/2014/main" id="{C69FAE32-716B-DA45-9302-867D4AE1BE1F}"/>
              </a:ext>
            </a:extLst>
          </p:cNvPr>
          <p:cNvSpPr/>
          <p:nvPr/>
        </p:nvSpPr>
        <p:spPr>
          <a:xfrm>
            <a:off x="160338" y="39424264"/>
            <a:ext cx="1065212" cy="1778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82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9579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Image 21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49" y="4462109"/>
            <a:ext cx="5143109" cy="25530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0455" y="11976663"/>
            <a:ext cx="581977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79653" y="11976663"/>
            <a:ext cx="581977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8458" y="20823048"/>
            <a:ext cx="6796458" cy="764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40574" y="20540067"/>
            <a:ext cx="6797499" cy="764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2844" y="31274406"/>
            <a:ext cx="6797499" cy="764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34103" y="31285329"/>
            <a:ext cx="6787784" cy="763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17765</TotalTime>
  <Words>610</Words>
  <Application>Microsoft Office PowerPoint</Application>
  <PresentationFormat>Personnalisé</PresentationFormat>
  <Paragraphs>103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Francois Wang</dc:creator>
  <cp:lastModifiedBy>Céline Sauvant</cp:lastModifiedBy>
  <cp:revision>116</cp:revision>
  <cp:lastPrinted>2012-05-17T13:02:00Z</cp:lastPrinted>
  <dcterms:created xsi:type="dcterms:W3CDTF">2012-05-21T12:28:30Z</dcterms:created>
  <dcterms:modified xsi:type="dcterms:W3CDTF">2024-05-27T19:32:52Z</dcterms:modified>
</cp:coreProperties>
</file>