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9" r:id="rId4"/>
    <p:sldId id="268" r:id="rId5"/>
    <p:sldId id="260" r:id="rId6"/>
    <p:sldId id="258" r:id="rId7"/>
    <p:sldId id="261" r:id="rId8"/>
    <p:sldId id="259" r:id="rId9"/>
    <p:sldId id="263" r:id="rId10"/>
    <p:sldId id="267" r:id="rId11"/>
    <p:sldId id="270" r:id="rId12"/>
    <p:sldId id="26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A4B0"/>
    <a:srgbClr val="6F3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/>
    <p:restoredTop sz="94589"/>
  </p:normalViewPr>
  <p:slideViewPr>
    <p:cSldViewPr snapToGrid="0" snapToObjects="1" showGuides="1">
      <p:cViewPr varScale="1">
        <p:scale>
          <a:sx n="120" d="100"/>
          <a:sy n="120" d="100"/>
        </p:scale>
        <p:origin x="8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9" d="100"/>
          <a:sy n="139" d="100"/>
        </p:scale>
        <p:origin x="47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42877-4296-A347-A12A-074FE642DF8D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55824-33CF-CB40-849B-0C2765721E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86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7069-7F1D-6E4E-B4E1-0C2030C0DB15}" type="datetimeFigureOut">
              <a:rPr lang="fr-FR" smtClean="0"/>
              <a:t>17/07/2024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C82C-2A83-B54A-9AB4-A46F83E92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2150" y="2098160"/>
            <a:ext cx="9144000" cy="1198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>
                    <a:lumMod val="95000"/>
                  </a:schemeClr>
                </a:solidFill>
                <a:latin typeface="Source Sans Pro Bold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2150" y="3503564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3000" baseline="0">
                <a:solidFill>
                  <a:schemeClr val="bg1">
                    <a:lumMod val="95000"/>
                  </a:schemeClr>
                </a:solidFill>
                <a:latin typeface="Source Sans Pr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</a:t>
            </a:r>
          </a:p>
          <a:p>
            <a:r>
              <a:rPr lang="fr-FR" dirty="0"/>
              <a:t>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2150" y="8477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r>
              <a:rPr lang="fr-BE"/>
              <a:t>Février /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32150" y="582610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800" baseline="0"/>
            </a:lvl1pPr>
          </a:lstStyle>
          <a:p>
            <a:r>
              <a:rPr lang="fr-FR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EASST – 4S Amsterdam 2024</a:t>
            </a:r>
          </a:p>
          <a:p>
            <a:r>
              <a:rPr lang="fr-FR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
</a:t>
            </a:r>
            <a:endParaRPr lang="fr-FR" dirty="0">
              <a:solidFill>
                <a:schemeClr val="bg1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215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r>
              <a:rPr lang="fr-BE"/>
              <a:t>Février /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7325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r>
              <a:rPr lang="fr-FR"/>
              <a:t>EASST – 4S Amsterdam 2024</a:t>
            </a:r>
          </a:p>
          <a:p>
            <a:r>
              <a:rPr lang="fr-FR"/>
              <a:t>
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04550" y="6356350"/>
            <a:ext cx="3309112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fld id="{A96295AA-E393-1849-ABD9-937E1AFAD5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itre 18"/>
          <p:cNvSpPr>
            <a:spLocks noGrp="1"/>
          </p:cNvSpPr>
          <p:nvPr>
            <p:ph type="title"/>
          </p:nvPr>
        </p:nvSpPr>
        <p:spPr>
          <a:xfrm>
            <a:off x="532150" y="602853"/>
            <a:ext cx="10515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idx="1"/>
          </p:nvPr>
        </p:nvSpPr>
        <p:spPr>
          <a:xfrm>
            <a:off x="532150" y="16138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215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r>
              <a:rPr lang="fr-BE"/>
              <a:t>Février / 2019</a:t>
            </a:r>
            <a:endParaRPr lang="fr-FR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3255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r>
              <a:rPr lang="fr-FR"/>
              <a:t>EASST – 4S Amsterdam 2024</a:t>
            </a:r>
          </a:p>
          <a:p>
            <a:r>
              <a:rPr lang="fr-FR"/>
              <a:t>
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04550" y="6356350"/>
            <a:ext cx="3309112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5FA4B0"/>
                </a:solidFill>
                <a:latin typeface="Source Sans Pro" charset="0"/>
              </a:defRPr>
            </a:lvl1pPr>
          </a:lstStyle>
          <a:p>
            <a:fld id="{A96295AA-E393-1849-ABD9-937E1AFAD5F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itre 18"/>
          <p:cNvSpPr>
            <a:spLocks noGrp="1"/>
          </p:cNvSpPr>
          <p:nvPr>
            <p:ph type="title"/>
          </p:nvPr>
        </p:nvSpPr>
        <p:spPr>
          <a:xfrm>
            <a:off x="532150" y="602853"/>
            <a:ext cx="10515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idx="1"/>
          </p:nvPr>
        </p:nvSpPr>
        <p:spPr>
          <a:xfrm>
            <a:off x="532150" y="161389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l" defTabSz="914400" rtl="0" eaLnBrk="1" fontAlgn="t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rgbClr val="6F3990"/>
          </a:solidFill>
          <a:latin typeface="Source Sans Pro Bol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000" kern="1200" baseline="0">
          <a:solidFill>
            <a:srgbClr val="5FA4B0"/>
          </a:solidFill>
          <a:latin typeface="source sans pro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source sans pro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source sans pro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source sans pro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source sans pro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namur.be/fr/ma-ville/ville-intelligente/namur-ville-intelligente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9499" y="1247555"/>
            <a:ext cx="6878743" cy="1198563"/>
          </a:xfrm>
        </p:spPr>
        <p:txBody>
          <a:bodyPr>
            <a:noAutofit/>
          </a:bodyPr>
          <a:lstStyle/>
          <a:p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Wiring roads, steering drivers? 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9499" y="2601119"/>
            <a:ext cx="8867031" cy="1655762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Namur’s intelligent transport system and the regulation of urban mobilities</a:t>
            </a:r>
            <a:endParaRPr lang="fr-FR" sz="3200" dirty="0"/>
          </a:p>
        </p:txBody>
      </p:sp>
      <p:pic>
        <p:nvPicPr>
          <p:cNvPr id="5" name="Image 4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5FC3D28E-FD6A-4A24-66C0-80A27A135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242" y="303583"/>
            <a:ext cx="1414130" cy="892607"/>
          </a:xfrm>
          <a:prstGeom prst="rect">
            <a:avLst/>
          </a:prstGeom>
        </p:spPr>
      </p:pic>
      <p:pic>
        <p:nvPicPr>
          <p:cNvPr id="8" name="Image 7" descr="Une image contenant Graphique, cercle, graphisme, Police&#10;&#10;Description générée automatiquement">
            <a:extLst>
              <a:ext uri="{FF2B5EF4-FFF2-40B4-BE49-F238E27FC236}">
                <a16:creationId xmlns:a16="http://schemas.microsoft.com/office/drawing/2014/main" id="{B274D8A0-206A-F8C7-7E99-195FA6F15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153" y="1846836"/>
            <a:ext cx="1887495" cy="94374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0482F2E-40AB-2AE6-8FEF-EB78A7C3B92D}"/>
              </a:ext>
            </a:extLst>
          </p:cNvPr>
          <p:cNvSpPr txBox="1"/>
          <p:nvPr/>
        </p:nvSpPr>
        <p:spPr>
          <a:xfrm>
            <a:off x="319499" y="4411882"/>
            <a:ext cx="5828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Nathan FLORE – PhD candidate (aspirant FNRS)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ECFBCA-6BE8-A95C-2438-94884E611883}"/>
              </a:ext>
            </a:extLst>
          </p:cNvPr>
          <p:cNvSpPr txBox="1"/>
          <p:nvPr/>
        </p:nvSpPr>
        <p:spPr>
          <a:xfrm>
            <a:off x="563526" y="425302"/>
            <a:ext cx="3283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EASST – 4S Amsterdam 2024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EE7E4DDC-167C-7376-CBA9-B0F06A54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49451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4660" y="336500"/>
            <a:ext cx="8217645" cy="3964998"/>
            <a:chOff x="215054" y="-442722"/>
            <a:chExt cx="16435289" cy="7929996"/>
          </a:xfrm>
        </p:grpSpPr>
        <p:grpSp>
          <p:nvGrpSpPr>
            <p:cNvPr id="3" name="Group 3"/>
            <p:cNvGrpSpPr/>
            <p:nvPr/>
          </p:nvGrpSpPr>
          <p:grpSpPr>
            <a:xfrm>
              <a:off x="215054" y="-442722"/>
              <a:ext cx="16435289" cy="7929996"/>
              <a:chOff x="54560" y="-112320"/>
              <a:chExt cx="4169694" cy="201186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54560" y="-112320"/>
                <a:ext cx="4169694" cy="2011869"/>
              </a:xfrm>
              <a:custGeom>
                <a:avLst/>
                <a:gdLst/>
                <a:ahLst/>
                <a:cxnLst/>
                <a:rect l="l" t="t" r="r" b="b"/>
                <a:pathLst>
                  <a:path w="4169694" h="2011869">
                    <a:moveTo>
                      <a:pt x="4045234" y="2011869"/>
                    </a:moveTo>
                    <a:lnTo>
                      <a:pt x="124460" y="2011869"/>
                    </a:lnTo>
                    <a:cubicBezTo>
                      <a:pt x="55880" y="2011869"/>
                      <a:pt x="0" y="1955989"/>
                      <a:pt x="0" y="188740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045234" y="0"/>
                    </a:lnTo>
                    <a:cubicBezTo>
                      <a:pt x="4113814" y="0"/>
                      <a:pt x="4169694" y="55880"/>
                      <a:pt x="4169694" y="124460"/>
                    </a:cubicBezTo>
                    <a:lnTo>
                      <a:pt x="4169694" y="1887409"/>
                    </a:lnTo>
                    <a:cubicBezTo>
                      <a:pt x="4169694" y="1955989"/>
                      <a:pt x="4113814" y="2011869"/>
                      <a:pt x="4045234" y="201186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 sz="1200"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237698" y="5543208"/>
              <a:ext cx="14389993" cy="1127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17"/>
                </a:lnSpc>
              </a:pPr>
              <a:r>
                <a:rPr lang="en-US" sz="1083" spc="21" dirty="0">
                  <a:solidFill>
                    <a:srgbClr val="14110F"/>
                  </a:solidFill>
                  <a:latin typeface="Roboto"/>
                </a:rPr>
                <a:t>Reference: source : Namur </a:t>
              </a:r>
              <a:r>
                <a:rPr lang="en-US" sz="1083" spc="21" dirty="0" err="1">
                  <a:solidFill>
                    <a:srgbClr val="14110F"/>
                  </a:solidFill>
                  <a:latin typeface="Roboto"/>
                </a:rPr>
                <a:t>capitale</a:t>
              </a:r>
              <a:r>
                <a:rPr lang="en-US" sz="1083" spc="21" dirty="0">
                  <a:solidFill>
                    <a:srgbClr val="14110F"/>
                  </a:solidFill>
                  <a:latin typeface="Roboto"/>
                </a:rPr>
                <a:t> (ND). Namur Ville </a:t>
              </a:r>
              <a:r>
                <a:rPr lang="en-US" sz="1083" spc="21" dirty="0" err="1">
                  <a:solidFill>
                    <a:srgbClr val="14110F"/>
                  </a:solidFill>
                  <a:latin typeface="Roboto"/>
                </a:rPr>
                <a:t>intelligente</a:t>
              </a:r>
              <a:r>
                <a:rPr lang="en-US" sz="1083" spc="21" dirty="0">
                  <a:solidFill>
                    <a:srgbClr val="14110F"/>
                  </a:solidFill>
                  <a:latin typeface="Roboto"/>
                </a:rPr>
                <a:t>. </a:t>
              </a:r>
              <a:r>
                <a:rPr lang="en-US" sz="1083" u="sng" spc="21" dirty="0">
                  <a:solidFill>
                    <a:srgbClr val="14110F"/>
                  </a:solidFill>
                  <a:latin typeface="Roboto"/>
                  <a:hlinkClick r:id="rId2" tooltip="https://www.namur.be/fr/ma-ville/ville-intelligente/namur-ville-intelligente"/>
                </a:rPr>
                <a:t>https://www.namur.be/fr/ma-ville/ville-intelligente/namur-ville-intelligente</a:t>
              </a:r>
              <a:r>
                <a:rPr lang="en-US" sz="1083" spc="21" dirty="0">
                  <a:solidFill>
                    <a:srgbClr val="14110F"/>
                  </a:solidFill>
                  <a:latin typeface="Roboto"/>
                </a:rPr>
                <a:t> (</a:t>
              </a:r>
              <a:r>
                <a:rPr lang="en-US" sz="1083" spc="21" dirty="0" err="1">
                  <a:solidFill>
                    <a:srgbClr val="14110F"/>
                  </a:solidFill>
                  <a:latin typeface="Roboto"/>
                </a:rPr>
                <a:t>consulté</a:t>
              </a:r>
              <a:r>
                <a:rPr lang="en-US" sz="1083" spc="21" dirty="0">
                  <a:solidFill>
                    <a:srgbClr val="14110F"/>
                  </a:solidFill>
                  <a:latin typeface="Roboto"/>
                </a:rPr>
                <a:t> le 30 </a:t>
              </a:r>
              <a:r>
                <a:rPr lang="en-US" sz="1083" spc="21" dirty="0" err="1">
                  <a:solidFill>
                    <a:srgbClr val="14110F"/>
                  </a:solidFill>
                  <a:latin typeface="Roboto"/>
                </a:rPr>
                <a:t>octobre</a:t>
              </a:r>
              <a:r>
                <a:rPr lang="en-US" sz="1083" spc="21" dirty="0">
                  <a:solidFill>
                    <a:srgbClr val="14110F"/>
                  </a:solidFill>
                  <a:latin typeface="Roboto"/>
                </a:rPr>
                <a:t> 2023).</a:t>
              </a:r>
            </a:p>
            <a:p>
              <a:pPr>
                <a:lnSpc>
                  <a:spcPts val="1517"/>
                </a:lnSpc>
                <a:spcBef>
                  <a:spcPct val="0"/>
                </a:spcBef>
              </a:pPr>
              <a:endParaRPr lang="en-US" sz="1083" spc="21" dirty="0">
                <a:solidFill>
                  <a:srgbClr val="14110F"/>
                </a:solidFill>
                <a:latin typeface="Robot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37700" y="506478"/>
              <a:ext cx="14389993" cy="4571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90"/>
                </a:lnSpc>
                <a:spcBef>
                  <a:spcPct val="0"/>
                </a:spcBef>
              </a:pPr>
              <a:r>
                <a:rPr lang="en-US" sz="2300" spc="-23" dirty="0">
                  <a:solidFill>
                    <a:srgbClr val="14110F"/>
                  </a:solidFill>
                  <a:latin typeface="Roboto"/>
                </a:rPr>
                <a:t>"Namur </a:t>
              </a:r>
              <a:r>
                <a:rPr lang="en-US" sz="2300" spc="-23" dirty="0">
                  <a:solidFill>
                    <a:srgbClr val="14110F"/>
                  </a:solidFill>
                  <a:latin typeface="Roboto Bold"/>
                </a:rPr>
                <a:t>positions itself as a smart city</a:t>
              </a:r>
              <a:r>
                <a:rPr lang="en-US" sz="2300" spc="-23" dirty="0">
                  <a:solidFill>
                    <a:srgbClr val="14110F"/>
                  </a:solidFill>
                  <a:latin typeface="Roboto"/>
                </a:rPr>
                <a:t> by considering its service offerings, mobility, heritage, culture and tourism, waste management, and more. It shapes its projects based on its rich history, central geographical location, status as a </a:t>
              </a:r>
              <a:r>
                <a:rPr lang="en-US" sz="2300" b="1" spc="-23" dirty="0">
                  <a:solidFill>
                    <a:srgbClr val="14110F"/>
                  </a:solidFill>
                  <a:latin typeface="Roboto"/>
                </a:rPr>
                <a:t>regional capital, and identity as an innovative university city</a:t>
              </a:r>
              <a:r>
                <a:rPr lang="en-US" sz="2300" spc="-23" dirty="0">
                  <a:solidFill>
                    <a:srgbClr val="14110F"/>
                  </a:solidFill>
                  <a:latin typeface="Roboto"/>
                </a:rPr>
                <a:t>."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84014" y="4301498"/>
            <a:ext cx="7046239" cy="2080537"/>
          </a:xfrm>
          <a:custGeom>
            <a:avLst/>
            <a:gdLst/>
            <a:ahLst/>
            <a:cxnLst/>
            <a:rect l="l" t="t" r="r" b="b"/>
            <a:pathLst>
              <a:path w="10569358" h="3120805">
                <a:moveTo>
                  <a:pt x="0" y="0"/>
                </a:moveTo>
                <a:lnTo>
                  <a:pt x="10569358" y="0"/>
                </a:lnTo>
                <a:lnTo>
                  <a:pt x="10569358" y="3120806"/>
                </a:lnTo>
                <a:lnTo>
                  <a:pt x="0" y="31208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 sz="1200"/>
          </a:p>
        </p:txBody>
      </p:sp>
      <p:sp>
        <p:nvSpPr>
          <p:cNvPr id="8" name="TextBox 8"/>
          <p:cNvSpPr txBox="1"/>
          <p:nvPr/>
        </p:nvSpPr>
        <p:spPr>
          <a:xfrm>
            <a:off x="374748" y="1295400"/>
            <a:ext cx="3439912" cy="13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933" spc="37" dirty="0">
                <a:solidFill>
                  <a:srgbClr val="14110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Building Namur’ status in a competitive Europe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D2A8850-0289-CC62-847D-5A9FBFC43593}"/>
              </a:ext>
            </a:extLst>
          </p:cNvPr>
          <p:cNvSpPr txBox="1"/>
          <p:nvPr/>
        </p:nvSpPr>
        <p:spPr>
          <a:xfrm>
            <a:off x="458409" y="6307685"/>
            <a:ext cx="1636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432FF"/>
                </a:solidFill>
              </a:rPr>
              <a:t>N.B. : FEDER = ERDF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5AF35F-F7EB-3E97-8F66-DE2787AF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EASST – 4S Amsterdam 2024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572FB1-BD4B-A39C-9102-5A56AB52A3E5}"/>
              </a:ext>
            </a:extLst>
          </p:cNvPr>
          <p:cNvSpPr txBox="1"/>
          <p:nvPr/>
        </p:nvSpPr>
        <p:spPr>
          <a:xfrm>
            <a:off x="683521" y="501134"/>
            <a:ext cx="60980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Conclusion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D2A019-568C-BFCF-A4E7-53F803EB58B7}"/>
              </a:ext>
            </a:extLst>
          </p:cNvPr>
          <p:cNvSpPr txBox="1"/>
          <p:nvPr/>
        </p:nvSpPr>
        <p:spPr>
          <a:xfrm>
            <a:off x="458445" y="1659285"/>
            <a:ext cx="112751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Flagship </a:t>
            </a:r>
            <a:r>
              <a:rPr lang="fr-FR" sz="2800" dirty="0" err="1"/>
              <a:t>projects</a:t>
            </a:r>
            <a:r>
              <a:rPr lang="fr-FR" sz="2800" dirty="0"/>
              <a:t> as infrastructure control centers </a:t>
            </a:r>
            <a:r>
              <a:rPr lang="fr-FR" sz="2800" i="1" dirty="0"/>
              <a:t>AND </a:t>
            </a:r>
            <a:r>
              <a:rPr lang="fr-FR" sz="2800" dirty="0" err="1"/>
              <a:t>symbols</a:t>
            </a:r>
            <a:r>
              <a:rPr lang="fr-FR" sz="2800" dirty="0"/>
              <a:t> of « smart city ambitions » (</a:t>
            </a:r>
            <a:r>
              <a:rPr lang="fr-FR" sz="2800" dirty="0" err="1"/>
              <a:t>Caprotti</a:t>
            </a:r>
            <a:r>
              <a:rPr lang="fr-FR" sz="2800" dirty="0"/>
              <a:t>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There </a:t>
            </a:r>
            <a:r>
              <a:rPr lang="fr-FR" sz="2800" dirty="0" err="1"/>
              <a:t>is</a:t>
            </a:r>
            <a:r>
              <a:rPr lang="fr-FR" sz="2800" dirty="0"/>
              <a:t> a </a:t>
            </a:r>
            <a:r>
              <a:rPr lang="fr-FR" sz="2800" dirty="0" err="1"/>
              <a:t>need</a:t>
            </a:r>
            <a:r>
              <a:rPr lang="fr-FR" sz="2800" dirty="0"/>
              <a:t> for more </a:t>
            </a:r>
            <a:r>
              <a:rPr lang="fr-FR" sz="2800" dirty="0" err="1"/>
              <a:t>empirical</a:t>
            </a:r>
            <a:r>
              <a:rPr lang="fr-FR" sz="2800" dirty="0"/>
              <a:t> </a:t>
            </a:r>
            <a:r>
              <a:rPr lang="fr-FR" sz="2800" dirty="0" err="1"/>
              <a:t>research</a:t>
            </a:r>
            <a:r>
              <a:rPr lang="fr-FR" sz="2800" dirty="0"/>
              <a:t> on local smart programs and </a:t>
            </a:r>
            <a:r>
              <a:rPr lang="fr-FR" sz="2800" dirty="0" err="1"/>
              <a:t>projects</a:t>
            </a: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/>
              <a:t>Empirical</a:t>
            </a:r>
            <a:r>
              <a:rPr lang="fr-FR" sz="2800" dirty="0"/>
              <a:t> </a:t>
            </a:r>
            <a:r>
              <a:rPr lang="fr-FR" sz="2800" dirty="0" err="1"/>
              <a:t>research</a:t>
            </a:r>
            <a:r>
              <a:rPr lang="fr-FR" sz="2800" dirty="0"/>
              <a:t> </a:t>
            </a:r>
            <a:r>
              <a:rPr lang="fr-FR" sz="2800" dirty="0" err="1"/>
              <a:t>could</a:t>
            </a:r>
            <a:r>
              <a:rPr lang="fr-FR" sz="2800" dirty="0"/>
              <a:t> </a:t>
            </a:r>
            <a:r>
              <a:rPr lang="fr-FR" sz="2800" dirty="0" err="1"/>
              <a:t>account</a:t>
            </a:r>
            <a:r>
              <a:rPr lang="fr-FR" sz="2800" dirty="0"/>
              <a:t> for the multiple goals of smart </a:t>
            </a:r>
            <a:r>
              <a:rPr lang="fr-FR" sz="2800" dirty="0" err="1"/>
              <a:t>projects</a:t>
            </a: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/>
              <a:t>Studying</a:t>
            </a:r>
            <a:r>
              <a:rPr lang="fr-FR" sz="2800" dirty="0"/>
              <a:t> the coproduction of smart </a:t>
            </a:r>
            <a:r>
              <a:rPr lang="fr-FR" sz="2800" dirty="0" err="1"/>
              <a:t>systems</a:t>
            </a:r>
            <a:r>
              <a:rPr lang="fr-FR" sz="2800" dirty="0"/>
              <a:t> and municipal </a:t>
            </a:r>
            <a:r>
              <a:rPr lang="fr-FR" sz="2800" dirty="0" err="1"/>
              <a:t>identities</a:t>
            </a:r>
            <a:r>
              <a:rPr lang="fr-FR" sz="2800" dirty="0"/>
              <a:t> </a:t>
            </a:r>
            <a:r>
              <a:rPr lang="fr-FR" sz="2800" dirty="0" err="1"/>
              <a:t>makes</a:t>
            </a:r>
            <a:r>
              <a:rPr lang="fr-FR" sz="2800" dirty="0"/>
              <a:t> the </a:t>
            </a:r>
            <a:r>
              <a:rPr lang="fr-FR" sz="2800" dirty="0" err="1"/>
              <a:t>analysis</a:t>
            </a:r>
            <a:r>
              <a:rPr lang="fr-FR" sz="2800" dirty="0"/>
              <a:t> </a:t>
            </a:r>
            <a:r>
              <a:rPr lang="fr-FR" sz="2800" dirty="0" err="1"/>
              <a:t>richer</a:t>
            </a:r>
            <a:r>
              <a:rPr lang="fr-FR" sz="2800" dirty="0"/>
              <a:t> and more </a:t>
            </a:r>
            <a:r>
              <a:rPr lang="fr-FR" sz="2800" dirty="0" err="1"/>
              <a:t>accurate</a:t>
            </a:r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41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5D66238-B176-FD05-3600-D43EEC03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EASST – 4S Amsterdam 2024</a:t>
            </a:r>
          </a:p>
          <a:p>
            <a:r>
              <a:rPr lang="fr-FR" dirty="0"/>
              <a:t>
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A3F258A-8177-F165-377B-9E50EA1B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50" y="99454"/>
            <a:ext cx="10515600" cy="619919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References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637E6D-193F-C76D-3F13-B1E80A7AA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55" y="22570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150" kern="0" dirty="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1150" b="0" i="0" u="none" strike="noStrike" dirty="0">
              <a:solidFill>
                <a:srgbClr val="3A3A3A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Andrejevic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M. (2019). 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Automated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media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Routledge.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Caprotti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F. (2019).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Spaces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of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visibility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in the smart city: Flagship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urban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spaces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and the smart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urban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imaginary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Urban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Studies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56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(12), 2465-2479.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Coletta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C.,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Heaphy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L., &amp; Kitchin, R. (2019).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From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the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accidental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to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articulated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smart city: The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creation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and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work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of ‘Smart Dublin’. 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European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urban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and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regional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studies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26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(4), 349-364.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Douay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N. (2018). La «Smart City» comme nouvelle narration des politiques urbaines hongkongaises: le cas du projet urbain de «Kowloon East».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Flux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(4), 22-37.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Dowling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R.,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McGuirk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P.,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Maalsen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S., &amp;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Sadowski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J. (2021). How smart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cities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are made: A priori, ad hoc and post hoc drivers of smart city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implementation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in Sydney,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Australia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Urban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Studies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58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(16), 3299-3315.</a:t>
            </a:r>
            <a:endParaRPr lang="fr-BE" sz="1150" b="0" i="0" u="none" strike="noStrike" dirty="0">
              <a:solidFill>
                <a:srgbClr val="3A3A3A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Florida, R. L. (2004). </a:t>
            </a:r>
            <a:r>
              <a:rPr lang="fr-BE" sz="1150" b="0" i="1" u="none" strike="noStrike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The </a:t>
            </a:r>
            <a:r>
              <a:rPr lang="fr-BE" sz="1150" b="0" i="1" u="none" strike="noStrike" dirty="0" err="1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rise</a:t>
            </a:r>
            <a:r>
              <a:rPr lang="fr-BE" sz="1150" b="0" i="1" u="none" strike="noStrike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 of the </a:t>
            </a:r>
            <a:r>
              <a:rPr lang="fr-BE" sz="1150" b="0" i="1" u="none" strike="noStrike" dirty="0" err="1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creative</a:t>
            </a:r>
            <a:r>
              <a:rPr lang="fr-BE" sz="1150" b="0" i="1" u="none" strike="noStrike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 class : and how </a:t>
            </a:r>
            <a:r>
              <a:rPr lang="fr-BE" sz="1150" b="0" i="1" u="none" strike="noStrike" dirty="0" err="1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it’s</a:t>
            </a:r>
            <a:r>
              <a:rPr lang="fr-BE" sz="1150" b="0" i="1" u="none" strike="noStrike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150" b="0" i="1" u="none" strike="noStrike" dirty="0" err="1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transforming</a:t>
            </a:r>
            <a:r>
              <a:rPr lang="fr-BE" sz="1150" b="0" i="1" u="none" strike="noStrike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150" b="0" i="1" u="none" strike="noStrike" dirty="0" err="1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work</a:t>
            </a:r>
            <a:r>
              <a:rPr lang="fr-BE" sz="1150" b="0" i="1" u="none" strike="noStrike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fr-BE" sz="1150" b="0" i="1" u="none" strike="noStrike" dirty="0" err="1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leisure</a:t>
            </a:r>
            <a:r>
              <a:rPr lang="fr-BE" sz="1150" b="0" i="1" u="none" strike="noStrike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fr-BE" sz="1150" b="0" i="1" u="none" strike="noStrike" dirty="0" err="1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community</a:t>
            </a:r>
            <a:r>
              <a:rPr lang="fr-BE" sz="1150" b="0" i="1" u="none" strike="noStrike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 and </a:t>
            </a:r>
            <a:r>
              <a:rPr lang="fr-BE" sz="1150" b="0" i="1" u="none" strike="noStrike" dirty="0" err="1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everyday</a:t>
            </a:r>
            <a:r>
              <a:rPr lang="fr-BE" sz="1150" b="0" i="1" u="none" strike="noStrike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 life</a:t>
            </a:r>
            <a:r>
              <a:rPr lang="fr-BE" sz="1150" b="0" i="0" u="none" strike="noStrike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 Basic Books.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Gabrys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J. (2014).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Programming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environments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: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Environmentality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and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citizen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sensing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in the smart city. 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Environment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and planning D: Society and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space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32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(1), 30-48.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Hollands</a:t>
            </a:r>
            <a:r>
              <a:rPr lang="fr-BE" sz="1150" b="0" i="0" u="none" strike="noStrike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R. G. (2008). Will the real smart city </a:t>
            </a:r>
            <a:r>
              <a:rPr lang="fr-BE" sz="1150" b="0" i="0" u="none" strike="noStrike" dirty="0" err="1">
                <a:solidFill>
                  <a:srgbClr val="3A3A3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please</a:t>
            </a:r>
            <a:r>
              <a:rPr lang="fr-BE" sz="1150" b="0" i="0" u="none" strike="noStrike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stand up?: Intelligent, progressive or entrepreneurial? </a:t>
            </a:r>
            <a:r>
              <a:rPr lang="fr-BE" sz="1150" b="0" i="1" u="none" strike="noStrike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City (London, </a:t>
            </a:r>
            <a:r>
              <a:rPr lang="fr-BE" sz="1150" b="0" i="1" u="none" strike="noStrike" dirty="0" err="1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England</a:t>
            </a:r>
            <a:r>
              <a:rPr lang="fr-BE" sz="1150" b="0" i="1" u="none" strike="noStrike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)</a:t>
            </a:r>
            <a:r>
              <a:rPr lang="fr-BE" sz="1150" b="0" i="0" u="none" strike="noStrike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 </a:t>
            </a:r>
            <a:r>
              <a:rPr lang="fr-BE" sz="1150" b="0" i="1" u="none" strike="noStrike" dirty="0">
                <a:solidFill>
                  <a:srgbClr val="3A3A3A"/>
                </a:solidFill>
                <a:effectLst/>
                <a:latin typeface="Aptos" panose="020B0004020202020204" pitchFamily="34" charset="0"/>
              </a:rPr>
              <a:t>12</a:t>
            </a:r>
            <a:r>
              <a:rPr lang="fr-BE" sz="1150" b="0" i="0" u="none" strike="noStrike" dirty="0">
                <a:solidFill>
                  <a:srgbClr val="3A3A3A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(3), 303–320.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Klauser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F.,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Paasche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., &amp;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Söderström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O. (2014). Michel Foucault and the smart city: Power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dynamics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inherent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in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contemporary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governing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through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code. 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Environment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and Planning D: Society and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Space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32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(5), 869-885.</a:t>
            </a:r>
            <a:endParaRPr lang="fr-BE" sz="1150" b="0" i="0" u="none" strike="noStrike" dirty="0">
              <a:solidFill>
                <a:srgbClr val="3A3A3A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Ménard, F. (2017). Penser la ville intelligente.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Urbanisme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(407), 32-36.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Sadowski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J., &amp; Bendor, R. (2019).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Selling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smartness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: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Corporate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narratives and the smart city as a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sociotechnical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imaginary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Science,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Technology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, &amp; Human Values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44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(3), 540-563.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Söderström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O.,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Paasche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., &amp;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Klauser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F. (2020). Smart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cities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as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corporate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storytelling. In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The Routledge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companion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to smart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cities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(pp. 283-300). Routledge.</a:t>
            </a:r>
            <a:endParaRPr lang="fr-BE" sz="1150" b="0" i="0" u="none" strike="noStrike" dirty="0">
              <a:solidFill>
                <a:srgbClr val="3A3A3A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15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Thaler, R. H., &amp; Sunstein, C. R. (2009). </a:t>
            </a:r>
            <a:r>
              <a:rPr lang="en-US" sz="1150" i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Nudge: Improving decisions about health, wealth, and happiness</a:t>
            </a:r>
            <a:r>
              <a:rPr lang="en-US" sz="115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 </a:t>
            </a:r>
            <a:r>
              <a:rPr lang="fr-BE" sz="115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Penguin.</a:t>
            </a:r>
            <a:r>
              <a:rPr lang="fr-BE" sz="1150" dirty="0">
                <a:effectLst/>
                <a:latin typeface="Aptos" panose="020B00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Vanolo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A. (2014).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Smartmentality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: The smart city as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disciplinary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fr-BE" sz="1150" b="0" i="0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strategy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Urban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studies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51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(5), 883-898.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Vincent, M. (2020). Faire la smart city dans une ville moyenne française: De la numérisation des services publics à l’attractivité territoriale, les trajectoires entrepreneuriales de Béthune et Nevers. 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Sciences Po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cities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and </a:t>
            </a:r>
            <a:r>
              <a:rPr lang="fr-BE" sz="1150" i="1" dirty="0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digital </a:t>
            </a:r>
            <a:r>
              <a:rPr lang="fr-BE" sz="1150" i="1" dirty="0" err="1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technology</a:t>
            </a:r>
            <a:r>
              <a:rPr lang="fr-BE" sz="1150" i="1" dirty="0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 chair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Working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latin typeface="Aptos" panose="020B0004020202020204" pitchFamily="34" charset="0"/>
              </a:rPr>
              <a:t> Paper</a:t>
            </a: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sz="115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Zaza, O. (2019). La fabrique publique de la smart city parisienne, 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Science Po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cities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and </a:t>
            </a:r>
            <a:r>
              <a:rPr lang="fr-BE" sz="1150" i="1" dirty="0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digital </a:t>
            </a:r>
            <a:r>
              <a:rPr lang="fr-BE" sz="1150" i="1" dirty="0" err="1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technology</a:t>
            </a:r>
            <a:r>
              <a:rPr lang="fr-BE" sz="1150" i="1" dirty="0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 chair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working</a:t>
            </a:r>
            <a:r>
              <a:rPr lang="fr-BE" sz="1150" b="0" i="1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fr-BE" sz="1150" b="0" i="1" u="none" strike="noStrike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papers</a:t>
            </a:r>
            <a:r>
              <a:rPr lang="fr-BE" sz="1150" dirty="0">
                <a:solidFill>
                  <a:srgbClr val="222222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.</a:t>
            </a:r>
            <a:endParaRPr lang="fr-FR" sz="115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1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150" y="515815"/>
            <a:ext cx="11081512" cy="1174873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fr-FR" dirty="0"/>
              <a:t>Introduction: the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249194" y="1847850"/>
            <a:ext cx="11081512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914464" lvl="1" indent="-457232">
              <a:lnSpc>
                <a:spcPct val="120000"/>
              </a:lnSpc>
              <a:buFont typeface="Arial"/>
              <a:buChar char="•"/>
            </a:pPr>
            <a:r>
              <a:rPr lang="en-US" sz="3200" spc="84" dirty="0">
                <a:solidFill>
                  <a:srgbClr val="14110F"/>
                </a:solidFill>
                <a:latin typeface="Roboto"/>
              </a:rPr>
              <a:t>5 year PhD research </a:t>
            </a:r>
            <a:r>
              <a:rPr lang="en-US" sz="2400" spc="84" dirty="0">
                <a:solidFill>
                  <a:srgbClr val="14110F"/>
                </a:solidFill>
                <a:latin typeface="Roboto"/>
              </a:rPr>
              <a:t>(Belgian national research funding </a:t>
            </a:r>
            <a:r>
              <a:rPr lang="en-US" sz="2400" spc="84" dirty="0" err="1">
                <a:solidFill>
                  <a:srgbClr val="14110F"/>
                </a:solidFill>
                <a:latin typeface="Roboto"/>
              </a:rPr>
              <a:t>agence</a:t>
            </a:r>
            <a:r>
              <a:rPr lang="en-US" sz="2400" spc="84" dirty="0">
                <a:solidFill>
                  <a:srgbClr val="14110F"/>
                </a:solidFill>
                <a:latin typeface="Roboto"/>
              </a:rPr>
              <a:t> – FNRS)</a:t>
            </a:r>
            <a:endParaRPr lang="en-US" sz="3200" spc="84" dirty="0">
              <a:solidFill>
                <a:srgbClr val="14110F"/>
              </a:solidFill>
              <a:latin typeface="Roboto"/>
            </a:endParaRPr>
          </a:p>
          <a:p>
            <a:pPr marL="914464" lvl="1" indent="-457232">
              <a:lnSpc>
                <a:spcPct val="120000"/>
              </a:lnSpc>
              <a:buFont typeface="Arial"/>
              <a:buChar char="•"/>
            </a:pPr>
            <a:r>
              <a:rPr lang="en-US" sz="3200" spc="84" dirty="0">
                <a:solidFill>
                  <a:srgbClr val="14110F"/>
                </a:solidFill>
                <a:latin typeface="Roboto"/>
              </a:rPr>
              <a:t>Research question: </a:t>
            </a:r>
            <a:r>
              <a:rPr lang="en-US" sz="3200" spc="84" dirty="0">
                <a:solidFill>
                  <a:srgbClr val="14110F"/>
                </a:solidFill>
                <a:latin typeface="Roboto Bold"/>
              </a:rPr>
              <a:t>how do ‘intelligent transport systems’ transform mobility regulation?  </a:t>
            </a:r>
          </a:p>
          <a:p>
            <a:pPr marL="914464" lvl="1" indent="-457232">
              <a:lnSpc>
                <a:spcPct val="120000"/>
              </a:lnSpc>
              <a:buFont typeface="Arial"/>
              <a:buChar char="•"/>
            </a:pPr>
            <a:r>
              <a:rPr lang="en-US" sz="3200" spc="84" dirty="0">
                <a:solidFill>
                  <a:srgbClr val="14110F"/>
                </a:solidFill>
                <a:latin typeface="Roboto"/>
              </a:rPr>
              <a:t>Research design: case study including </a:t>
            </a:r>
            <a:r>
              <a:rPr lang="en-US" sz="3200" b="1" spc="84" dirty="0">
                <a:solidFill>
                  <a:srgbClr val="14110F"/>
                </a:solidFill>
                <a:latin typeface="Roboto"/>
              </a:rPr>
              <a:t>Namur</a:t>
            </a:r>
            <a:r>
              <a:rPr lang="en-US" sz="3200" spc="84" dirty="0">
                <a:solidFill>
                  <a:srgbClr val="14110F"/>
                </a:solidFill>
                <a:latin typeface="Roboto"/>
              </a:rPr>
              <a:t>, Luxembourg and Lyon</a:t>
            </a:r>
          </a:p>
          <a:p>
            <a:pPr marL="914464" lvl="1" indent="-457232">
              <a:lnSpc>
                <a:spcPct val="120000"/>
              </a:lnSpc>
              <a:buFont typeface="Arial"/>
              <a:buChar char="•"/>
            </a:pPr>
            <a:r>
              <a:rPr lang="en-US" sz="3200" spc="84" dirty="0">
                <a:solidFill>
                  <a:srgbClr val="14110F"/>
                </a:solidFill>
                <a:latin typeface="Roboto"/>
              </a:rPr>
              <a:t>Data collection methods: document analysis, semi-structured interviews (n = 19), observation</a:t>
            </a:r>
          </a:p>
          <a:p>
            <a:pPr marL="914464" lvl="1" indent="-457232">
              <a:lnSpc>
                <a:spcPct val="120000"/>
              </a:lnSpc>
              <a:buFont typeface="Arial"/>
              <a:buChar char="•"/>
            </a:pPr>
            <a:r>
              <a:rPr lang="en-US" sz="3200" spc="84" dirty="0">
                <a:solidFill>
                  <a:srgbClr val="14110F"/>
                </a:solidFill>
                <a:latin typeface="Roboto"/>
              </a:rPr>
              <a:t>Data analysis methods: content analysis (tagging)</a:t>
            </a:r>
          </a:p>
          <a:p>
            <a:pPr marL="914464" lvl="1" indent="-457232">
              <a:lnSpc>
                <a:spcPct val="120000"/>
              </a:lnSpc>
              <a:buFont typeface="Arial"/>
              <a:buChar char="•"/>
            </a:pPr>
            <a:r>
              <a:rPr lang="en-US" sz="3200" spc="84" dirty="0">
                <a:solidFill>
                  <a:srgbClr val="14110F"/>
                </a:solidFill>
                <a:latin typeface="Roboto"/>
              </a:rPr>
              <a:t>A </a:t>
            </a:r>
            <a:r>
              <a:rPr lang="en-US" sz="3200" i="1" spc="84" dirty="0">
                <a:solidFill>
                  <a:srgbClr val="14110F"/>
                </a:solidFill>
                <a:latin typeface="Roboto"/>
              </a:rPr>
              <a:t>science and technology studies </a:t>
            </a:r>
            <a:r>
              <a:rPr lang="en-US" sz="3200" spc="84" dirty="0">
                <a:solidFill>
                  <a:srgbClr val="14110F"/>
                </a:solidFill>
                <a:latin typeface="Roboto"/>
              </a:rPr>
              <a:t>and political science perspective</a:t>
            </a:r>
          </a:p>
          <a:p>
            <a:pPr>
              <a:lnSpc>
                <a:spcPct val="120000"/>
              </a:lnSpc>
            </a:pP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B06CF9-6E2F-642F-6FB4-A80D0A90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EASST – 4S Amsterdam 2024</a:t>
            </a:r>
          </a:p>
          <a:p>
            <a:r>
              <a:rPr lang="fr-FR"/>
              <a:t>
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935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F05773C-81DE-F1D8-5318-71F8B98D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EASST – 4S Amsterdam 2024</a:t>
            </a:r>
          </a:p>
          <a:p>
            <a:r>
              <a:rPr lang="fr-FR"/>
              <a:t>
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C833F92-0CD2-D1D0-7A94-6A524FC4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Current</a:t>
            </a:r>
            <a:r>
              <a:rPr lang="fr-FR" dirty="0"/>
              <a:t> state of the smart city </a:t>
            </a:r>
            <a:r>
              <a:rPr lang="fr-FR" dirty="0" err="1"/>
              <a:t>literature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D74FA0-491C-7378-B6B4-EE3703FF3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50" y="1477967"/>
            <a:ext cx="10515600" cy="4351338"/>
          </a:xfrm>
        </p:spPr>
        <p:txBody>
          <a:bodyPr/>
          <a:lstStyle/>
          <a:p>
            <a:r>
              <a:rPr lang="fr-FR" dirty="0"/>
              <a:t>A first ‘</a:t>
            </a:r>
            <a:r>
              <a:rPr lang="fr-FR" dirty="0" err="1"/>
              <a:t>critical</a:t>
            </a:r>
            <a:r>
              <a:rPr lang="fr-FR" dirty="0"/>
              <a:t>’ tradition (</a:t>
            </a:r>
            <a:r>
              <a:rPr lang="fr-FR" dirty="0" err="1"/>
              <a:t>Hollands</a:t>
            </a:r>
            <a:r>
              <a:rPr lang="fr-FR" dirty="0"/>
              <a:t>, 2008)</a:t>
            </a:r>
          </a:p>
          <a:p>
            <a:r>
              <a:rPr lang="fr-FR" dirty="0"/>
              <a:t>Smart </a:t>
            </a:r>
            <a:r>
              <a:rPr lang="fr-FR" dirty="0" err="1"/>
              <a:t>imaginaries</a:t>
            </a:r>
            <a:r>
              <a:rPr lang="fr-FR" dirty="0"/>
              <a:t> (Picon, 2013; </a:t>
            </a:r>
            <a:r>
              <a:rPr lang="fr-FR" dirty="0" err="1"/>
              <a:t>Sadowski</a:t>
            </a:r>
            <a:r>
              <a:rPr lang="fr-FR" dirty="0"/>
              <a:t> et Bendor, 2019; </a:t>
            </a:r>
            <a:r>
              <a:rPr lang="fr-FR" dirty="0" err="1"/>
              <a:t>Söderström</a:t>
            </a:r>
            <a:r>
              <a:rPr lang="fr-FR" dirty="0"/>
              <a:t> et al, 2014)</a:t>
            </a:r>
          </a:p>
          <a:p>
            <a:r>
              <a:rPr lang="fr-FR" dirty="0"/>
              <a:t>Smart city and power </a:t>
            </a:r>
            <a:r>
              <a:rPr lang="fr-FR" dirty="0" err="1"/>
              <a:t>exercise</a:t>
            </a:r>
            <a:r>
              <a:rPr lang="fr-FR" dirty="0"/>
              <a:t> (</a:t>
            </a:r>
            <a:r>
              <a:rPr lang="fr-FR" dirty="0" err="1"/>
              <a:t>Andrejevic</a:t>
            </a:r>
            <a:r>
              <a:rPr lang="fr-FR" dirty="0"/>
              <a:t>, 2020; </a:t>
            </a:r>
            <a:r>
              <a:rPr lang="fr-FR" dirty="0" err="1"/>
              <a:t>Klauser</a:t>
            </a:r>
            <a:r>
              <a:rPr lang="fr-FR" dirty="0"/>
              <a:t> et al, 2014; </a:t>
            </a:r>
            <a:r>
              <a:rPr lang="fr-FR" dirty="0" err="1"/>
              <a:t>Sadowski</a:t>
            </a:r>
            <a:r>
              <a:rPr lang="fr-FR" dirty="0"/>
              <a:t> et Pasquale, 2015; </a:t>
            </a:r>
            <a:r>
              <a:rPr lang="fr-FR" dirty="0" err="1"/>
              <a:t>Vanolo</a:t>
            </a:r>
            <a:r>
              <a:rPr lang="fr-FR" dirty="0"/>
              <a:t>, 2014)</a:t>
            </a:r>
          </a:p>
          <a:p>
            <a:r>
              <a:rPr lang="fr-FR" i="1" dirty="0" err="1"/>
              <a:t>Recently</a:t>
            </a:r>
            <a:r>
              <a:rPr lang="fr-FR" i="1" dirty="0"/>
              <a:t> </a:t>
            </a:r>
            <a:r>
              <a:rPr lang="fr-FR" dirty="0"/>
              <a:t>– </a:t>
            </a:r>
            <a:r>
              <a:rPr lang="fr-FR" dirty="0" err="1"/>
              <a:t>empirical</a:t>
            </a:r>
            <a:r>
              <a:rPr lang="fr-FR" dirty="0"/>
              <a:t> contributions </a:t>
            </a:r>
            <a:r>
              <a:rPr lang="fr-FR" dirty="0" err="1"/>
              <a:t>based</a:t>
            </a:r>
            <a:r>
              <a:rPr lang="fr-FR" dirty="0"/>
              <a:t> on case </a:t>
            </a:r>
            <a:r>
              <a:rPr lang="fr-FR" dirty="0" err="1"/>
              <a:t>studies</a:t>
            </a:r>
            <a:r>
              <a:rPr lang="fr-FR" dirty="0"/>
              <a:t> (</a:t>
            </a:r>
            <a:r>
              <a:rPr lang="fr-FR" dirty="0" err="1"/>
              <a:t>Coletta</a:t>
            </a:r>
            <a:r>
              <a:rPr lang="fr-FR" dirty="0"/>
              <a:t> et al, 2019; </a:t>
            </a:r>
            <a:r>
              <a:rPr lang="fr-FR" dirty="0" err="1"/>
              <a:t>Douay</a:t>
            </a:r>
            <a:r>
              <a:rPr lang="fr-FR" dirty="0"/>
              <a:t>, 2018; </a:t>
            </a:r>
            <a:r>
              <a:rPr lang="fr-FR" dirty="0" err="1"/>
              <a:t>Dowling</a:t>
            </a:r>
            <a:r>
              <a:rPr lang="fr-FR" dirty="0"/>
              <a:t> et al, 2021; Vincent, 2020; Zaza, 2019)</a:t>
            </a:r>
          </a:p>
        </p:txBody>
      </p:sp>
    </p:spTree>
    <p:extLst>
      <p:ext uri="{BB962C8B-B14F-4D97-AF65-F5344CB8AC3E}">
        <p14:creationId xmlns:p14="http://schemas.microsoft.com/office/powerpoint/2010/main" val="183393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9E5A6AA-1ADC-266D-6A6C-CFD5D8C0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EASST – 4S Amsterdam 2024</a:t>
            </a:r>
          </a:p>
          <a:p>
            <a:r>
              <a:rPr lang="fr-FR"/>
              <a:t>
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AD712B6-0A30-D18B-EEEC-A548B5B3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/>
              <a:t>Combining</a:t>
            </a:r>
            <a:r>
              <a:rPr lang="fr-FR" sz="3200" dirty="0"/>
              <a:t> </a:t>
            </a:r>
            <a:r>
              <a:rPr lang="fr-FR" sz="3200" dirty="0" err="1"/>
              <a:t>two</a:t>
            </a:r>
            <a:r>
              <a:rPr lang="fr-FR" sz="3200" dirty="0"/>
              <a:t> </a:t>
            </a:r>
            <a:r>
              <a:rPr lang="fr-FR" sz="3200" dirty="0" err="1"/>
              <a:t>strands</a:t>
            </a:r>
            <a:r>
              <a:rPr lang="fr-FR" sz="3200" dirty="0"/>
              <a:t> of the smart city </a:t>
            </a:r>
            <a:r>
              <a:rPr lang="fr-FR" sz="3200" dirty="0" err="1"/>
              <a:t>literature</a:t>
            </a:r>
            <a:endParaRPr lang="fr-FR" sz="32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BE9741-448C-61D4-A296-0388E98C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50" y="1416186"/>
            <a:ext cx="10515600" cy="4351338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Smart </a:t>
            </a:r>
            <a:r>
              <a:rPr lang="fr-FR" dirty="0" err="1"/>
              <a:t>regulation</a:t>
            </a:r>
            <a:r>
              <a:rPr lang="fr-FR" dirty="0"/>
              <a:t> </a:t>
            </a:r>
            <a:r>
              <a:rPr lang="fr-FR" dirty="0" err="1"/>
              <a:t>projects</a:t>
            </a:r>
            <a:r>
              <a:rPr lang="fr-FR" dirty="0"/>
              <a:t> are part of </a:t>
            </a:r>
            <a:r>
              <a:rPr lang="fr-FR" dirty="0" err="1"/>
              <a:t>broader</a:t>
            </a:r>
            <a:r>
              <a:rPr lang="fr-FR" dirty="0"/>
              <a:t> smart programs</a:t>
            </a:r>
          </a:p>
          <a:p>
            <a:r>
              <a:rPr lang="fr-FR" dirty="0"/>
              <a:t>Local smart programs are </a:t>
            </a:r>
            <a:r>
              <a:rPr lang="fr-FR" dirty="0" err="1"/>
              <a:t>often</a:t>
            </a:r>
            <a:r>
              <a:rPr lang="fr-FR" dirty="0"/>
              <a:t> </a:t>
            </a:r>
            <a:r>
              <a:rPr lang="fr-FR" dirty="0" err="1"/>
              <a:t>intended</a:t>
            </a:r>
            <a:r>
              <a:rPr lang="fr-FR" dirty="0"/>
              <a:t> to </a:t>
            </a:r>
            <a:r>
              <a:rPr lang="fr-FR" b="1" i="1" dirty="0"/>
              <a:t>display</a:t>
            </a:r>
            <a:r>
              <a:rPr lang="fr-FR" dirty="0"/>
              <a:t> an attractive image of </a:t>
            </a:r>
            <a:r>
              <a:rPr lang="fr-FR" dirty="0" err="1"/>
              <a:t>municipalities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>
                <a:solidFill>
                  <a:schemeClr val="tx1"/>
                </a:solidFill>
              </a:rPr>
              <a:t>Therefore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there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a </a:t>
            </a:r>
            <a:r>
              <a:rPr lang="fr-FR" dirty="0" err="1">
                <a:solidFill>
                  <a:schemeClr val="tx1"/>
                </a:solidFill>
              </a:rPr>
              <a:t>need</a:t>
            </a:r>
            <a:r>
              <a:rPr lang="fr-FR" dirty="0">
                <a:solidFill>
                  <a:schemeClr val="tx1"/>
                </a:solidFill>
              </a:rPr>
              <a:t> to combine:</a:t>
            </a:r>
          </a:p>
          <a:p>
            <a:r>
              <a:rPr lang="fr-FR" dirty="0"/>
              <a:t>The </a:t>
            </a:r>
            <a:r>
              <a:rPr lang="fr-FR" dirty="0" err="1"/>
              <a:t>literature</a:t>
            </a:r>
            <a:r>
              <a:rPr lang="fr-FR" dirty="0"/>
              <a:t> on local smart city </a:t>
            </a:r>
            <a:r>
              <a:rPr lang="fr-FR" dirty="0" err="1"/>
              <a:t>imaginaries</a:t>
            </a:r>
            <a:r>
              <a:rPr lang="fr-FR" dirty="0"/>
              <a:t> and on the </a:t>
            </a:r>
            <a:r>
              <a:rPr lang="fr-FR" dirty="0" err="1"/>
              <a:t>knowledge</a:t>
            </a:r>
            <a:r>
              <a:rPr lang="fr-FR" dirty="0"/>
              <a:t> </a:t>
            </a:r>
            <a:r>
              <a:rPr lang="fr-FR" dirty="0" err="1"/>
              <a:t>economy</a:t>
            </a:r>
            <a:endParaRPr lang="fr-FR" dirty="0"/>
          </a:p>
          <a:p>
            <a:r>
              <a:rPr lang="fr-FR" dirty="0" err="1"/>
              <a:t>Empirical</a:t>
            </a:r>
            <a:r>
              <a:rPr lang="fr-FR" dirty="0"/>
              <a:t> descriptions of </a:t>
            </a:r>
            <a:r>
              <a:rPr lang="fr-FR" dirty="0" err="1"/>
              <a:t>centralised</a:t>
            </a:r>
            <a:r>
              <a:rPr lang="fr-FR" dirty="0"/>
              <a:t> smart </a:t>
            </a:r>
            <a:r>
              <a:rPr lang="fr-FR" dirty="0" err="1"/>
              <a:t>regulation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62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3883416" y="442462"/>
            <a:ext cx="5683119" cy="1644341"/>
            <a:chOff x="-58701" y="926785"/>
            <a:chExt cx="7193102" cy="3288682"/>
          </a:xfrm>
        </p:grpSpPr>
        <p:sp>
          <p:nvSpPr>
            <p:cNvPr id="9" name="TextBox 9"/>
            <p:cNvSpPr txBox="1"/>
            <p:nvPr/>
          </p:nvSpPr>
          <p:spPr>
            <a:xfrm>
              <a:off x="-58701" y="2779177"/>
              <a:ext cx="6833554" cy="14362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89"/>
                </a:lnSpc>
                <a:spcBef>
                  <a:spcPct val="0"/>
                </a:spcBef>
              </a:pPr>
              <a:r>
                <a:rPr lang="en-US" sz="2700" spc="39" dirty="0">
                  <a:solidFill>
                    <a:srgbClr val="14110F"/>
                  </a:solidFill>
                  <a:latin typeface="Roboto"/>
                </a:rPr>
                <a:t>The application of ICTs to transport and mobility governance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29991" y="926785"/>
              <a:ext cx="6904410" cy="986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994"/>
                </a:lnSpc>
                <a:spcBef>
                  <a:spcPct val="0"/>
                </a:spcBef>
              </a:pPr>
              <a:r>
                <a:rPr lang="en-US" sz="2800" spc="-31" dirty="0">
                  <a:solidFill>
                    <a:srgbClr val="7030A0"/>
                  </a:solidFill>
                  <a:latin typeface="Roboto Bold"/>
                </a:rPr>
                <a:t>The ‘Intelligent transport system’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9396891" y="3403520"/>
            <a:ext cx="2621260" cy="258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2"/>
              </a:lnSpc>
              <a:spcBef>
                <a:spcPct val="0"/>
              </a:spcBef>
            </a:pPr>
            <a:r>
              <a:rPr lang="en-US" sz="1475" spc="-44" dirty="0">
                <a:solidFill>
                  <a:srgbClr val="000000"/>
                </a:solidFill>
                <a:latin typeface="Roboto"/>
              </a:rPr>
              <a:t>Namur’s variable message signs 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7D373938-269C-869C-8225-D18415DF68D0}"/>
              </a:ext>
            </a:extLst>
          </p:cNvPr>
          <p:cNvSpPr txBox="1"/>
          <p:nvPr/>
        </p:nvSpPr>
        <p:spPr>
          <a:xfrm>
            <a:off x="-1795" y="667388"/>
            <a:ext cx="3737443" cy="33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37"/>
              </a:lnSpc>
              <a:spcBef>
                <a:spcPct val="0"/>
              </a:spcBef>
            </a:pPr>
            <a:r>
              <a:rPr lang="en-US" spc="43" dirty="0">
                <a:latin typeface="Roboto Bold"/>
              </a:rPr>
              <a:t>Namur’s online mobility platform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1B5612E-1D10-079F-6314-E6007AC35CA8}"/>
              </a:ext>
            </a:extLst>
          </p:cNvPr>
          <p:cNvSpPr txBox="1"/>
          <p:nvPr/>
        </p:nvSpPr>
        <p:spPr>
          <a:xfrm>
            <a:off x="1866926" y="4185445"/>
            <a:ext cx="770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 dirty="0">
                <a:solidFill>
                  <a:srgbClr val="FF0000"/>
                </a:solidFill>
              </a:rPr>
              <a:t>PICTURES: SEE THE COMPLETE VERSION (RESERVED ACCESSED)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6798" y="217348"/>
            <a:ext cx="11081512" cy="117487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The « control room »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F17C5A-0150-D857-AA56-B3504D6C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EASST – 4S Amsterdam 2024</a:t>
            </a:r>
          </a:p>
          <a:p>
            <a:r>
              <a:rPr lang="fr-FR"/>
              <a:t>
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2AC373-74C8-0D66-92B2-E429771DD16F}"/>
              </a:ext>
            </a:extLst>
          </p:cNvPr>
          <p:cNvSpPr txBox="1"/>
          <p:nvPr/>
        </p:nvSpPr>
        <p:spPr>
          <a:xfrm>
            <a:off x="346798" y="4515645"/>
            <a:ext cx="564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https://</a:t>
            </a:r>
            <a:r>
              <a:rPr lang="fr-FR" sz="1200" dirty="0" err="1"/>
              <a:t>www.le-nid.be</a:t>
            </a:r>
            <a:r>
              <a:rPr lang="fr-FR" sz="1200" dirty="0"/>
              <a:t>/sites/default/files/projets/20200923_exposition_sti_final.pdf</a:t>
            </a:r>
          </a:p>
        </p:txBody>
      </p:sp>
      <p:pic>
        <p:nvPicPr>
          <p:cNvPr id="9" name="Image 8" descr="Une image contenant intérieur, écran d’ordinateur, Ordinateur personnel, ordinateur&#10;&#10;Description générée automatiquement">
            <a:extLst>
              <a:ext uri="{FF2B5EF4-FFF2-40B4-BE49-F238E27FC236}">
                <a16:creationId xmlns:a16="http://schemas.microsoft.com/office/drawing/2014/main" id="{7255A6AE-C370-2186-A211-9540ABAFC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047" y="1613419"/>
            <a:ext cx="5671909" cy="425393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C2EAEE2-A995-6334-8816-4EEFFCD448A0}"/>
              </a:ext>
            </a:extLst>
          </p:cNvPr>
          <p:cNvSpPr txBox="1"/>
          <p:nvPr/>
        </p:nvSpPr>
        <p:spPr>
          <a:xfrm>
            <a:off x="8589194" y="5884745"/>
            <a:ext cx="1253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Author’s</a:t>
            </a:r>
            <a:r>
              <a:rPr lang="fr-FR" sz="1200" dirty="0"/>
              <a:t> </a:t>
            </a:r>
            <a:r>
              <a:rPr lang="fr-FR" sz="1200" dirty="0" err="1"/>
              <a:t>picture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736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51A0445-08E4-F7D3-CC9D-3A279CBE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EASST – 4S Amsterdam 2024</a:t>
            </a:r>
          </a:p>
          <a:p>
            <a:r>
              <a:rPr lang="fr-FR"/>
              <a:t>
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857BF94-4504-418C-1377-94184499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3" y="488454"/>
            <a:ext cx="10639977" cy="619919"/>
          </a:xfrm>
        </p:spPr>
        <p:txBody>
          <a:bodyPr>
            <a:noAutofit/>
          </a:bodyPr>
          <a:lstStyle/>
          <a:p>
            <a:r>
              <a:rPr lang="fr-FR" sz="3600" dirty="0" err="1"/>
              <a:t>Wiring</a:t>
            </a:r>
            <a:r>
              <a:rPr lang="fr-FR" sz="3600" dirty="0"/>
              <a:t> </a:t>
            </a:r>
            <a:r>
              <a:rPr lang="fr-FR" sz="3600" dirty="0" err="1"/>
              <a:t>roads</a:t>
            </a:r>
            <a:r>
              <a:rPr lang="fr-FR" sz="3600" dirty="0"/>
              <a:t>, </a:t>
            </a:r>
            <a:r>
              <a:rPr lang="fr-FR" sz="3600" dirty="0" err="1"/>
              <a:t>steering</a:t>
            </a:r>
            <a:r>
              <a:rPr lang="fr-FR" sz="3600" dirty="0"/>
              <a:t> drivers, </a:t>
            </a:r>
            <a:r>
              <a:rPr lang="fr-FR" sz="3600" dirty="0" err="1"/>
              <a:t>optimising</a:t>
            </a:r>
            <a:r>
              <a:rPr lang="fr-FR" sz="3600" dirty="0"/>
              <a:t> infrastructure exploitation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1B79ED-45E7-5843-2DC6-B39FA0AAA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00000"/>
              </a:lnSpc>
              <a:buFont typeface="+mj-lt"/>
              <a:buAutoNum type="alphaUcPeriod"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ITS as a technological tool for mobility regulation</a:t>
            </a:r>
            <a:endParaRPr lang="fr-B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Steering drivers: nudging and the modulation of the “choice architecture” (Thaler et Sunstein, 2008) ; </a:t>
            </a:r>
            <a:r>
              <a:rPr lang="en-US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environmentality</a:t>
            </a:r>
            <a:r>
              <a:rPr lang="en-US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Gabrys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2014) </a:t>
            </a:r>
            <a:endParaRPr lang="fr-B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200150" lvl="2" indent="-285750" algn="just">
              <a:lnSpc>
                <a:spcPct val="100000"/>
              </a:lnSpc>
              <a:buFont typeface="+mj-lt"/>
              <a:buAutoNum type="alphaLcPeriod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Flexible daily m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odal shift</a:t>
            </a:r>
          </a:p>
          <a:p>
            <a:pPr marL="1200150" lvl="2" indent="-285750" algn="just">
              <a:lnSpc>
                <a:spcPct val="100000"/>
              </a:lnSpc>
              <a:buFont typeface="+mj-lt"/>
              <a:buAutoNum type="alphaLcPeriod"/>
            </a:pP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</a:t>
            </a:r>
            <a:r>
              <a:rPr lang="en-US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Traficolor</a:t>
            </a:r>
            <a:r>
              <a:rPr lang="en-U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’ system and car diversions</a:t>
            </a:r>
            <a:endParaRPr lang="fr-B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Cybernetical ambitions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traffic self-regulation through ICT: automated traffic diversion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 Optimization as the overall goal: </a:t>
            </a:r>
            <a:r>
              <a:rPr lang="en-US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functional </a:t>
            </a:r>
            <a:r>
              <a:rPr lang="en-US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optimisation</a:t>
            </a:r>
            <a:r>
              <a:rPr lang="en-US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the governed city</a:t>
            </a:r>
            <a: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(Ménard, 2017)</a:t>
            </a:r>
            <a:endParaRPr lang="fr-BE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4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2150" y="304068"/>
            <a:ext cx="10515600" cy="619919"/>
          </a:xfrm>
        </p:spPr>
        <p:txBody>
          <a:bodyPr>
            <a:normAutofit fontScale="90000"/>
          </a:bodyPr>
          <a:lstStyle/>
          <a:p>
            <a:r>
              <a:rPr lang="fr-FR" dirty="0"/>
              <a:t>Is the ITS-</a:t>
            </a:r>
            <a:r>
              <a:rPr lang="fr-FR" dirty="0" err="1"/>
              <a:t>induced</a:t>
            </a:r>
            <a:r>
              <a:rPr lang="fr-FR" dirty="0"/>
              <a:t> </a:t>
            </a:r>
            <a:r>
              <a:rPr lang="fr-FR" dirty="0" err="1"/>
              <a:t>mobility</a:t>
            </a:r>
            <a:r>
              <a:rPr lang="fr-FR" dirty="0"/>
              <a:t> </a:t>
            </a:r>
            <a:r>
              <a:rPr lang="fr-FR" dirty="0" err="1"/>
              <a:t>regulation</a:t>
            </a:r>
            <a:r>
              <a:rPr lang="fr-FR" dirty="0"/>
              <a:t> effective?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DD0564-CE7B-423C-1B2A-3723321BF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EASST – 4S Amsterdam 2024</a:t>
            </a:r>
          </a:p>
          <a:p>
            <a:r>
              <a:rPr lang="fr-FR"/>
              <a:t>
</a:t>
            </a:r>
            <a:endParaRPr lang="fr-FR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9CCE557-6C22-F96D-A818-1AD8482DBB1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0195" y="1295082"/>
            <a:ext cx="10515600" cy="476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3519" lvl="1" indent="-356759">
              <a:lnSpc>
                <a:spcPct val="100000"/>
              </a:lnSpc>
              <a:buFont typeface="Arial"/>
              <a:buChar char="•"/>
            </a:pPr>
            <a:r>
              <a:rPr lang="en-US" sz="2300" spc="66" dirty="0">
                <a:solidFill>
                  <a:srgbClr val="14110F"/>
                </a:solidFill>
                <a:latin typeface="Roboto"/>
              </a:rPr>
              <a:t>A huge amount of data and few indicators; public procurements</a:t>
            </a:r>
          </a:p>
          <a:p>
            <a:pPr marL="713519" lvl="1" indent="-356759">
              <a:lnSpc>
                <a:spcPct val="100000"/>
              </a:lnSpc>
              <a:buFont typeface="Arial"/>
              <a:buChar char="•"/>
            </a:pPr>
            <a:r>
              <a:rPr lang="en-US" sz="2300" spc="66" dirty="0">
                <a:solidFill>
                  <a:srgbClr val="14110F"/>
                </a:solidFill>
                <a:latin typeface="Roboto"/>
              </a:rPr>
              <a:t>ICT maintenance: a daily duty</a:t>
            </a:r>
          </a:p>
          <a:p>
            <a:pPr marL="713519" lvl="1" indent="-356759">
              <a:lnSpc>
                <a:spcPct val="100000"/>
              </a:lnSpc>
              <a:buFont typeface="Arial"/>
              <a:buChar char="•"/>
            </a:pPr>
            <a:r>
              <a:rPr lang="en-US" sz="2300" spc="66" dirty="0">
                <a:solidFill>
                  <a:srgbClr val="14110F"/>
                </a:solidFill>
                <a:latin typeface="Roboto"/>
              </a:rPr>
              <a:t>Human resources in a medium city: allocating operators to the system’s supervision</a:t>
            </a:r>
          </a:p>
          <a:p>
            <a:pPr marL="713519" lvl="1" indent="-356759">
              <a:lnSpc>
                <a:spcPct val="100000"/>
              </a:lnSpc>
              <a:buFont typeface="Arial"/>
              <a:buChar char="•"/>
            </a:pPr>
            <a:r>
              <a:rPr lang="en-US" sz="2300" spc="66" dirty="0">
                <a:solidFill>
                  <a:srgbClr val="14110F"/>
                </a:solidFill>
                <a:latin typeface="Roboto"/>
              </a:rPr>
              <a:t>Waze and Google maps as alternative mobility regulators</a:t>
            </a:r>
          </a:p>
          <a:p>
            <a:pPr marL="713519" lvl="1" indent="-356759">
              <a:lnSpc>
                <a:spcPct val="100000"/>
              </a:lnSpc>
              <a:buFont typeface="Arial"/>
              <a:buChar char="•"/>
            </a:pPr>
            <a:r>
              <a:rPr lang="en-US" sz="2300" spc="66" dirty="0">
                <a:solidFill>
                  <a:srgbClr val="14110F"/>
                </a:solidFill>
                <a:latin typeface="Roboto"/>
              </a:rPr>
              <a:t> Structural frictions: </a:t>
            </a:r>
          </a:p>
          <a:p>
            <a:pPr marL="1427038" lvl="2" indent="-475679">
              <a:lnSpc>
                <a:spcPct val="100000"/>
              </a:lnSpc>
              <a:buFont typeface="Arial"/>
              <a:buChar char="⚬"/>
            </a:pPr>
            <a:r>
              <a:rPr lang="en-US" sz="2300" spc="66" dirty="0">
                <a:solidFill>
                  <a:srgbClr val="14110F"/>
                </a:solidFill>
                <a:latin typeface="Roboto"/>
              </a:rPr>
              <a:t>The architecture of the road network (no ring road)</a:t>
            </a:r>
          </a:p>
          <a:p>
            <a:pPr marL="1427038" lvl="2" indent="-475679">
              <a:lnSpc>
                <a:spcPct val="100000"/>
              </a:lnSpc>
              <a:buFont typeface="Arial"/>
              <a:buChar char="⚬"/>
            </a:pPr>
            <a:r>
              <a:rPr lang="en-US" sz="2300" spc="66" dirty="0">
                <a:solidFill>
                  <a:srgbClr val="14110F"/>
                </a:solidFill>
                <a:latin typeface="Roboto"/>
              </a:rPr>
              <a:t>The ITS against the preeminence of infrastructure (pedestrian crossings, crossroads)</a:t>
            </a:r>
          </a:p>
          <a:p>
            <a:pPr marL="1427038" lvl="2" indent="-475679">
              <a:lnSpc>
                <a:spcPct val="100000"/>
              </a:lnSpc>
              <a:buFont typeface="Arial"/>
              <a:buChar char="⚬"/>
            </a:pPr>
            <a:r>
              <a:rPr lang="en-US" sz="2300" spc="66" dirty="0">
                <a:solidFill>
                  <a:srgbClr val="14110F"/>
                </a:solidFill>
                <a:latin typeface="Roboto"/>
              </a:rPr>
              <a:t> The low congestion downtown </a:t>
            </a:r>
          </a:p>
          <a:p>
            <a:pPr marL="1427038" lvl="2" indent="-475679">
              <a:lnSpc>
                <a:spcPct val="100000"/>
              </a:lnSpc>
              <a:buFont typeface="Arial"/>
              <a:buChar char="⚬"/>
            </a:pPr>
            <a:r>
              <a:rPr lang="en-US" sz="2300" spc="66" dirty="0">
                <a:solidFill>
                  <a:srgbClr val="14110F"/>
                </a:solidFill>
                <a:latin typeface="Roboto"/>
              </a:rPr>
              <a:t>Covid-19 and mobility transformations</a:t>
            </a:r>
          </a:p>
          <a:p>
            <a:pPr marL="713519" lvl="1" indent="-356760" algn="l">
              <a:lnSpc>
                <a:spcPct val="100000"/>
              </a:lnSpc>
              <a:spcBef>
                <a:spcPct val="0"/>
              </a:spcBef>
              <a:buFont typeface="Arial"/>
              <a:buChar char="•"/>
            </a:pPr>
            <a:r>
              <a:rPr lang="en-US" sz="2300" spc="66" dirty="0">
                <a:solidFill>
                  <a:srgbClr val="14110F"/>
                </a:solidFill>
                <a:latin typeface="Roboto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138461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6EC4E57-337B-129C-CDCA-EBF503BDD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EASST – 4S Amsterdam 2024</a:t>
            </a:r>
          </a:p>
          <a:p>
            <a:r>
              <a:rPr lang="fr-FR"/>
              <a:t>
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7CCF2E5-7674-7CBD-E3B9-21804CE2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Going</a:t>
            </a:r>
            <a:r>
              <a:rPr lang="fr-FR" dirty="0"/>
              <a:t> </a:t>
            </a:r>
            <a:r>
              <a:rPr lang="fr-FR" dirty="0" err="1"/>
              <a:t>beyond</a:t>
            </a:r>
            <a:r>
              <a:rPr lang="fr-FR" dirty="0"/>
              <a:t> the </a:t>
            </a:r>
            <a:r>
              <a:rPr lang="fr-FR" i="1" dirty="0"/>
              <a:t>control</a:t>
            </a:r>
            <a:r>
              <a:rPr lang="fr-FR" dirty="0"/>
              <a:t> </a:t>
            </a:r>
            <a:r>
              <a:rPr lang="fr-FR" dirty="0" err="1"/>
              <a:t>lens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4080B0-D92B-43E4-2ED6-52C3CC5C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The ITS </a:t>
            </a:r>
            <a:r>
              <a:rPr lang="fr-FR" dirty="0" err="1"/>
              <a:t>regulation</a:t>
            </a:r>
            <a:r>
              <a:rPr lang="fr-FR" dirty="0"/>
              <a:t> </a:t>
            </a:r>
            <a:r>
              <a:rPr lang="fr-FR" dirty="0" err="1"/>
              <a:t>seems</a:t>
            </a:r>
            <a:r>
              <a:rPr lang="fr-FR" dirty="0"/>
              <a:t> </a:t>
            </a:r>
            <a:r>
              <a:rPr lang="fr-FR" dirty="0" err="1"/>
              <a:t>rather</a:t>
            </a:r>
            <a:r>
              <a:rPr lang="fr-FR" dirty="0"/>
              <a:t> ineffective </a:t>
            </a:r>
            <a:r>
              <a:rPr lang="fr-FR" dirty="0" err="1"/>
              <a:t>empirically</a:t>
            </a:r>
            <a:r>
              <a:rPr lang="fr-FR" dirty="0"/>
              <a:t> </a:t>
            </a:r>
          </a:p>
          <a:p>
            <a:r>
              <a:rPr lang="fr-FR" dirty="0" err="1"/>
              <a:t>Heuristic</a:t>
            </a:r>
            <a:r>
              <a:rPr lang="fr-FR" dirty="0"/>
              <a:t> question: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successful</a:t>
            </a:r>
            <a:r>
              <a:rPr lang="fr-FR" dirty="0"/>
              <a:t> in </a:t>
            </a:r>
            <a:r>
              <a:rPr lang="fr-FR" dirty="0" err="1"/>
              <a:t>this</a:t>
            </a:r>
            <a:r>
              <a:rPr lang="fr-FR" dirty="0"/>
              <a:t> ITS </a:t>
            </a:r>
            <a:r>
              <a:rPr lang="fr-FR" dirty="0" err="1"/>
              <a:t>project</a:t>
            </a:r>
            <a:r>
              <a:rPr lang="fr-FR" dirty="0"/>
              <a:t>?</a:t>
            </a:r>
          </a:p>
          <a:p>
            <a:r>
              <a:rPr lang="fr-FR" dirty="0"/>
              <a:t>Namur smart city program</a:t>
            </a:r>
          </a:p>
          <a:p>
            <a:r>
              <a:rPr lang="fr-FR" dirty="0" err="1"/>
              <a:t>Namur’s</a:t>
            </a:r>
            <a:r>
              <a:rPr lang="fr-FR" dirty="0"/>
              <a:t> </a:t>
            </a:r>
            <a:r>
              <a:rPr lang="fr-FR" dirty="0" err="1"/>
              <a:t>identity</a:t>
            </a:r>
            <a:r>
              <a:rPr lang="fr-FR" dirty="0"/>
              <a:t> building</a:t>
            </a:r>
          </a:p>
          <a:p>
            <a:r>
              <a:rPr lang="fr-FR" dirty="0"/>
              <a:t>A vision of a local </a:t>
            </a:r>
            <a:r>
              <a:rPr lang="fr-FR" dirty="0" err="1"/>
              <a:t>knowledge</a:t>
            </a:r>
            <a:r>
              <a:rPr lang="fr-FR" dirty="0"/>
              <a:t> </a:t>
            </a:r>
            <a:r>
              <a:rPr lang="fr-FR" dirty="0" err="1"/>
              <a:t>economy</a:t>
            </a:r>
            <a:r>
              <a:rPr lang="fr-FR" dirty="0"/>
              <a:t>; The ITS as an attractive </a:t>
            </a:r>
            <a:r>
              <a:rPr lang="fr-FR" dirty="0" err="1"/>
              <a:t>sign</a:t>
            </a:r>
            <a:r>
              <a:rPr lang="fr-FR" dirty="0"/>
              <a:t> for the </a:t>
            </a:r>
            <a:r>
              <a:rPr lang="fr-FR" i="1" dirty="0" err="1"/>
              <a:t>creative</a:t>
            </a:r>
            <a:r>
              <a:rPr lang="fr-FR" i="1" dirty="0"/>
              <a:t> class </a:t>
            </a:r>
            <a:r>
              <a:rPr lang="fr-FR" dirty="0"/>
              <a:t>(Florida, 2004)</a:t>
            </a:r>
          </a:p>
          <a:p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err="1">
                <a:solidFill>
                  <a:schemeClr val="tx1"/>
                </a:solidFill>
              </a:rPr>
              <a:t>Empirically</a:t>
            </a:r>
            <a:r>
              <a:rPr lang="fr-FR" dirty="0">
                <a:solidFill>
                  <a:schemeClr val="tx1"/>
                </a:solidFill>
              </a:rPr>
              <a:t>, the ITS serves </a:t>
            </a:r>
            <a:r>
              <a:rPr lang="fr-FR" dirty="0" err="1">
                <a:solidFill>
                  <a:schemeClr val="tx1"/>
                </a:solidFill>
              </a:rPr>
              <a:t>both</a:t>
            </a:r>
            <a:r>
              <a:rPr lang="fr-FR" dirty="0">
                <a:solidFill>
                  <a:schemeClr val="tx1"/>
                </a:solidFill>
              </a:rPr>
              <a:t> the </a:t>
            </a:r>
            <a:r>
              <a:rPr lang="fr-FR" dirty="0" err="1">
                <a:solidFill>
                  <a:schemeClr val="tx1"/>
                </a:solidFill>
              </a:rPr>
              <a:t>city’s</a:t>
            </a:r>
            <a:r>
              <a:rPr lang="fr-FR" dirty="0">
                <a:solidFill>
                  <a:schemeClr val="tx1"/>
                </a:solidFill>
              </a:rPr>
              <a:t> communication and the </a:t>
            </a:r>
            <a:r>
              <a:rPr lang="fr-FR" dirty="0" err="1">
                <a:solidFill>
                  <a:schemeClr val="tx1"/>
                </a:solidFill>
              </a:rPr>
              <a:t>regulation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mobility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05160"/>
      </p:ext>
    </p:extLst>
  </p:cSld>
  <p:clrMapOvr>
    <a:masterClrMapping/>
  </p:clrMapOvr>
</p:sld>
</file>

<file path=ppt/theme/theme1.xml><?xml version="1.0" encoding="utf-8"?>
<a:theme xmlns:a="http://schemas.openxmlformats.org/drawingml/2006/main" name="ULIEGE CITE THEM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6737</TotalTime>
  <Words>1318</Words>
  <Application>Microsoft Macintosh PowerPoint</Application>
  <PresentationFormat>Grand écran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Aptos</vt:lpstr>
      <vt:lpstr>Arial</vt:lpstr>
      <vt:lpstr>Calibri</vt:lpstr>
      <vt:lpstr>Roboto</vt:lpstr>
      <vt:lpstr>Roboto Bold</vt:lpstr>
      <vt:lpstr>Source Sans Pro</vt:lpstr>
      <vt:lpstr>Source Sans Pro</vt:lpstr>
      <vt:lpstr>Source Sans Pro Bold</vt:lpstr>
      <vt:lpstr>Source Sans Pro Light</vt:lpstr>
      <vt:lpstr>Wingdings</vt:lpstr>
      <vt:lpstr>ULIEGE CITE THEME</vt:lpstr>
      <vt:lpstr>Wiring roads, steering drivers? </vt:lpstr>
      <vt:lpstr>Introduction: the research project</vt:lpstr>
      <vt:lpstr>Current state of the smart city literature</vt:lpstr>
      <vt:lpstr>Combining two strands of the smart city literature</vt:lpstr>
      <vt:lpstr>Présentation PowerPoint</vt:lpstr>
      <vt:lpstr>The « control room »</vt:lpstr>
      <vt:lpstr>Wiring roads, steering drivers, optimising infrastructure exploitation</vt:lpstr>
      <vt:lpstr>Is the ITS-induced mobility regulation effective?</vt:lpstr>
      <vt:lpstr>Going beyond the control lens</vt:lpstr>
      <vt:lpstr>Présentation PowerPoint</vt:lpstr>
      <vt:lpstr>Présentation PowerPoint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Debie</dc:creator>
  <cp:lastModifiedBy>Author</cp:lastModifiedBy>
  <cp:revision>174</cp:revision>
  <dcterms:created xsi:type="dcterms:W3CDTF">2019-01-14T11:19:49Z</dcterms:created>
  <dcterms:modified xsi:type="dcterms:W3CDTF">2024-07-17T14:13:22Z</dcterms:modified>
</cp:coreProperties>
</file>