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handoutMasterIdLst>
    <p:handoutMasterId r:id="rId3"/>
  </p:handoutMasterIdLst>
  <p:sldIdLst>
    <p:sldId id="269" r:id="rId2"/>
  </p:sldIdLst>
  <p:sldSz cx="21383625" cy="30275213"/>
  <p:notesSz cx="7104063" cy="10234613"/>
  <p:defaultTextStyle>
    <a:defPPr>
      <a:defRPr lang="fr-FR"/>
    </a:defPPr>
    <a:lvl1pPr marL="0" algn="l" defTabSz="1475933" rtl="0" eaLnBrk="1" latinLnBrk="0" hangingPunct="1">
      <a:defRPr sz="5811" kern="1200">
        <a:solidFill>
          <a:schemeClr val="tx1"/>
        </a:solidFill>
        <a:latin typeface="+mn-lt"/>
        <a:ea typeface="+mn-ea"/>
        <a:cs typeface="+mn-cs"/>
      </a:defRPr>
    </a:lvl1pPr>
    <a:lvl2pPr marL="1475933" algn="l" defTabSz="1475933" rtl="0" eaLnBrk="1" latinLnBrk="0" hangingPunct="1">
      <a:defRPr sz="5811" kern="1200">
        <a:solidFill>
          <a:schemeClr val="tx1"/>
        </a:solidFill>
        <a:latin typeface="+mn-lt"/>
        <a:ea typeface="+mn-ea"/>
        <a:cs typeface="+mn-cs"/>
      </a:defRPr>
    </a:lvl2pPr>
    <a:lvl3pPr marL="2951866" algn="l" defTabSz="1475933" rtl="0" eaLnBrk="1" latinLnBrk="0" hangingPunct="1">
      <a:defRPr sz="5811" kern="1200">
        <a:solidFill>
          <a:schemeClr val="tx1"/>
        </a:solidFill>
        <a:latin typeface="+mn-lt"/>
        <a:ea typeface="+mn-ea"/>
        <a:cs typeface="+mn-cs"/>
      </a:defRPr>
    </a:lvl3pPr>
    <a:lvl4pPr marL="4427799" algn="l" defTabSz="1475933" rtl="0" eaLnBrk="1" latinLnBrk="0" hangingPunct="1">
      <a:defRPr sz="5811" kern="1200">
        <a:solidFill>
          <a:schemeClr val="tx1"/>
        </a:solidFill>
        <a:latin typeface="+mn-lt"/>
        <a:ea typeface="+mn-ea"/>
        <a:cs typeface="+mn-cs"/>
      </a:defRPr>
    </a:lvl4pPr>
    <a:lvl5pPr marL="5903732" algn="l" defTabSz="1475933" rtl="0" eaLnBrk="1" latinLnBrk="0" hangingPunct="1">
      <a:defRPr sz="5811" kern="1200">
        <a:solidFill>
          <a:schemeClr val="tx1"/>
        </a:solidFill>
        <a:latin typeface="+mn-lt"/>
        <a:ea typeface="+mn-ea"/>
        <a:cs typeface="+mn-cs"/>
      </a:defRPr>
    </a:lvl5pPr>
    <a:lvl6pPr marL="7379665" algn="l" defTabSz="1475933" rtl="0" eaLnBrk="1" latinLnBrk="0" hangingPunct="1">
      <a:defRPr sz="5811" kern="1200">
        <a:solidFill>
          <a:schemeClr val="tx1"/>
        </a:solidFill>
        <a:latin typeface="+mn-lt"/>
        <a:ea typeface="+mn-ea"/>
        <a:cs typeface="+mn-cs"/>
      </a:defRPr>
    </a:lvl6pPr>
    <a:lvl7pPr marL="8855598" algn="l" defTabSz="1475933" rtl="0" eaLnBrk="1" latinLnBrk="0" hangingPunct="1">
      <a:defRPr sz="5811" kern="1200">
        <a:solidFill>
          <a:schemeClr val="tx1"/>
        </a:solidFill>
        <a:latin typeface="+mn-lt"/>
        <a:ea typeface="+mn-ea"/>
        <a:cs typeface="+mn-cs"/>
      </a:defRPr>
    </a:lvl7pPr>
    <a:lvl8pPr marL="10331531" algn="l" defTabSz="1475933" rtl="0" eaLnBrk="1" latinLnBrk="0" hangingPunct="1">
      <a:defRPr sz="5811" kern="1200">
        <a:solidFill>
          <a:schemeClr val="tx1"/>
        </a:solidFill>
        <a:latin typeface="+mn-lt"/>
        <a:ea typeface="+mn-ea"/>
        <a:cs typeface="+mn-cs"/>
      </a:defRPr>
    </a:lvl8pPr>
    <a:lvl9pPr marL="11807464" algn="l" defTabSz="1475933" rtl="0" eaLnBrk="1" latinLnBrk="0" hangingPunct="1">
      <a:defRPr sz="581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6" userDrawn="1">
          <p15:clr>
            <a:srgbClr val="A4A3A4"/>
          </p15:clr>
        </p15:guide>
        <p15:guide id="2" pos="673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7F3C"/>
    <a:srgbClr val="F8AA00"/>
    <a:srgbClr val="C6C0B4"/>
    <a:srgbClr val="F1F1F0"/>
    <a:srgbClr val="006972"/>
    <a:srgbClr val="00707F"/>
    <a:srgbClr val="5FA4B0"/>
    <a:srgbClr val="175865"/>
    <a:srgbClr val="5B257D"/>
    <a:srgbClr val="0C5C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7166A8-E9F9-4FA4-BEF5-8E2EE15A55C2}" v="8" dt="2024-06-26T13:28:27.47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6" autoAdjust="0"/>
    <p:restoredTop sz="94660"/>
  </p:normalViewPr>
  <p:slideViewPr>
    <p:cSldViewPr snapToGrid="0">
      <p:cViewPr>
        <p:scale>
          <a:sx n="50" d="100"/>
          <a:sy n="50" d="100"/>
        </p:scale>
        <p:origin x="-760" y="-4288"/>
      </p:cViewPr>
      <p:guideLst>
        <p:guide orient="horz" pos="9536"/>
        <p:guide pos="6735"/>
      </p:guideLst>
    </p:cSldViewPr>
  </p:slideViewPr>
  <p:notesTextViewPr>
    <p:cViewPr>
      <p:scale>
        <a:sx n="1" d="1"/>
        <a:sy n="1" d="1"/>
      </p:scale>
      <p:origin x="0" y="0"/>
    </p:cViewPr>
  </p:notesTextViewPr>
  <p:notesViewPr>
    <p:cSldViewPr snapToGrid="0" showGuides="1">
      <p:cViewPr varScale="1">
        <p:scale>
          <a:sx n="86" d="100"/>
          <a:sy n="86" d="100"/>
        </p:scale>
        <p:origin x="3720" y="108"/>
      </p:cViewPr>
      <p:guideLst/>
    </p:cSldViewPr>
  </p:notes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2375FD1-5E51-4CFB-BA71-3B2A79E45003}"/>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fr-BE"/>
          </a:p>
        </p:txBody>
      </p:sp>
      <p:sp>
        <p:nvSpPr>
          <p:cNvPr id="3" name="Espace réservé de la date 2">
            <a:extLst>
              <a:ext uri="{FF2B5EF4-FFF2-40B4-BE49-F238E27FC236}">
                <a16:creationId xmlns:a16="http://schemas.microsoft.com/office/drawing/2014/main" id="{3466C1D0-0557-48AB-9136-7D12796EF9EA}"/>
              </a:ext>
            </a:extLst>
          </p:cNvPr>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0AAA54CB-7EE3-40D4-ACE7-82BA9E4DF850}" type="datetimeFigureOut">
              <a:rPr lang="fr-BE" smtClean="0"/>
              <a:t>25-06-24</a:t>
            </a:fld>
            <a:endParaRPr lang="fr-BE"/>
          </a:p>
        </p:txBody>
      </p:sp>
      <p:sp>
        <p:nvSpPr>
          <p:cNvPr id="4" name="Espace réservé du pied de page 3">
            <a:extLst>
              <a:ext uri="{FF2B5EF4-FFF2-40B4-BE49-F238E27FC236}">
                <a16:creationId xmlns:a16="http://schemas.microsoft.com/office/drawing/2014/main" id="{A88774DD-9FD5-4BCB-B5D7-E8A7BF0A537D}"/>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a:extLst>
              <a:ext uri="{FF2B5EF4-FFF2-40B4-BE49-F238E27FC236}">
                <a16:creationId xmlns:a16="http://schemas.microsoft.com/office/drawing/2014/main" id="{626389CF-BF5D-4ADD-A775-0091AA21183B}"/>
              </a:ext>
            </a:extLst>
          </p:cNvPr>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962029BB-11B7-49F3-A07C-C1FC20E0C6C7}" type="slidenum">
              <a:rPr lang="fr-BE" smtClean="0"/>
              <a:t>‹N°›</a:t>
            </a:fld>
            <a:endParaRPr lang="fr-BE"/>
          </a:p>
        </p:txBody>
      </p:sp>
    </p:spTree>
    <p:extLst>
      <p:ext uri="{BB962C8B-B14F-4D97-AF65-F5344CB8AC3E}">
        <p14:creationId xmlns:p14="http://schemas.microsoft.com/office/powerpoint/2010/main" val="3178760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re Général">
    <p:spTree>
      <p:nvGrpSpPr>
        <p:cNvPr id="1" name=""/>
        <p:cNvGrpSpPr/>
        <p:nvPr/>
      </p:nvGrpSpPr>
      <p:grpSpPr>
        <a:xfrm>
          <a:off x="0" y="0"/>
          <a:ext cx="0" cy="0"/>
          <a:chOff x="0" y="0"/>
          <a:chExt cx="0" cy="0"/>
        </a:xfrm>
      </p:grpSpPr>
      <p:pic>
        <p:nvPicPr>
          <p:cNvPr id="2" name="Image 1" descr="RS4038_ULiege-place du 20 Août-bâtiment-exterieur-OM-2017 (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1167" y="0"/>
            <a:ext cx="21383625" cy="30275213"/>
          </a:xfrm>
          <a:prstGeom prst="rect">
            <a:avLst/>
          </a:prstGeom>
        </p:spPr>
      </p:pic>
      <p:sp>
        <p:nvSpPr>
          <p:cNvPr id="11" name="Triangle rectangle 10"/>
          <p:cNvSpPr/>
          <p:nvPr/>
        </p:nvSpPr>
        <p:spPr>
          <a:xfrm rot="10800000" flipV="1">
            <a:off x="5728950" y="12478864"/>
            <a:ext cx="16332006" cy="10211804"/>
          </a:xfrm>
          <a:prstGeom prst="rtTriangl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89"/>
          </a:p>
        </p:txBody>
      </p:sp>
      <p:sp>
        <p:nvSpPr>
          <p:cNvPr id="7" name="Triangle rectangle 6"/>
          <p:cNvSpPr/>
          <p:nvPr/>
        </p:nvSpPr>
        <p:spPr>
          <a:xfrm>
            <a:off x="0" y="11849643"/>
            <a:ext cx="19419554" cy="11213015"/>
          </a:xfrm>
          <a:prstGeom prst="rtTriangle">
            <a:avLst/>
          </a:prstGeom>
          <a:solidFill>
            <a:schemeClr val="accent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89"/>
          </a:p>
        </p:txBody>
      </p:sp>
      <p:sp>
        <p:nvSpPr>
          <p:cNvPr id="10" name="Triangle rectangle 9"/>
          <p:cNvSpPr/>
          <p:nvPr/>
        </p:nvSpPr>
        <p:spPr>
          <a:xfrm rot="10800000" flipH="1">
            <a:off x="-3759665" y="-840804"/>
            <a:ext cx="16333200" cy="10211804"/>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89"/>
          </a:p>
        </p:txBody>
      </p:sp>
      <p:pic>
        <p:nvPicPr>
          <p:cNvPr id="3" name="Image 2" descr="uLIEGE_Logo_Compact_CMJN_pos@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2924" y="1312025"/>
            <a:ext cx="4143375" cy="2011680"/>
          </a:xfrm>
          <a:prstGeom prst="rect">
            <a:avLst/>
          </a:prstGeom>
        </p:spPr>
      </p:pic>
    </p:spTree>
    <p:extLst>
      <p:ext uri="{BB962C8B-B14F-4D97-AF65-F5344CB8AC3E}">
        <p14:creationId xmlns:p14="http://schemas.microsoft.com/office/powerpoint/2010/main" val="1952536552"/>
      </p:ext>
    </p:extLst>
  </p:cSld>
  <p:clrMapOvr>
    <a:masterClrMapping/>
  </p:clrMapOvr>
  <p:extLst>
    <p:ext uri="{DCECCB84-F9BA-43D5-87BE-67443E8EF086}">
      <p15:sldGuideLst xmlns:p15="http://schemas.microsoft.com/office/powerpoint/2012/main">
        <p15:guide id="1" orient="horz" pos="9536" userDrawn="1">
          <p15:clr>
            <a:srgbClr val="FBAE40"/>
          </p15:clr>
        </p15:guide>
        <p15:guide id="2" pos="673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F148916-E6E8-4346-AB9B-377CDB8FFF0D}" type="datetimeFigureOut">
              <a:rPr lang="fr-BE" smtClean="0"/>
              <a:t>25-06-24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2D54D976-1BC8-4935-81A1-7E6BDE2026D4}" type="slidenum">
              <a:rPr lang="fr-BE" smtClean="0"/>
              <a:t>‹N°›</a:t>
            </a:fld>
            <a:endParaRPr lang="fr-BE"/>
          </a:p>
        </p:txBody>
      </p:sp>
      <p:pic>
        <p:nvPicPr>
          <p:cNvPr id="6" name="Image 5"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73980" y="30403"/>
            <a:ext cx="1903440" cy="3904125"/>
          </a:xfrm>
          <a:prstGeom prst="rect">
            <a:avLst/>
          </a:prstGeom>
        </p:spPr>
      </p:pic>
    </p:spTree>
    <p:extLst>
      <p:ext uri="{BB962C8B-B14F-4D97-AF65-F5344CB8AC3E}">
        <p14:creationId xmlns:p14="http://schemas.microsoft.com/office/powerpoint/2010/main" val="2511955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_2">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F148916-E6E8-4346-AB9B-377CDB8FFF0D}" type="datetimeFigureOut">
              <a:rPr lang="fr-BE" smtClean="0"/>
              <a:t>25-06-24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2D54D976-1BC8-4935-81A1-7E6BDE2026D4}" type="slidenum">
              <a:rPr lang="fr-BE" smtClean="0"/>
              <a:t>‹N°›</a:t>
            </a:fld>
            <a:endParaRPr lang="fr-BE"/>
          </a:p>
        </p:txBody>
      </p:sp>
    </p:spTree>
    <p:extLst>
      <p:ext uri="{BB962C8B-B14F-4D97-AF65-F5344CB8AC3E}">
        <p14:creationId xmlns:p14="http://schemas.microsoft.com/office/powerpoint/2010/main" val="3503045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069183" y="1205402"/>
            <a:ext cx="6236891" cy="5129967"/>
          </a:xfrm>
        </p:spPr>
        <p:txBody>
          <a:bodyPr anchor="b"/>
          <a:lstStyle>
            <a:lvl1pPr algn="l">
              <a:defRPr sz="4677" b="1"/>
            </a:lvl1pPr>
          </a:lstStyle>
          <a:p>
            <a:r>
              <a:rPr lang="fr-FR"/>
              <a:t>Modifiez le style du titre</a:t>
            </a:r>
          </a:p>
        </p:txBody>
      </p:sp>
      <p:sp>
        <p:nvSpPr>
          <p:cNvPr id="3" name="Espace réservé du contenu 2"/>
          <p:cNvSpPr>
            <a:spLocks noGrp="1"/>
          </p:cNvSpPr>
          <p:nvPr>
            <p:ph idx="1"/>
          </p:nvPr>
        </p:nvSpPr>
        <p:spPr>
          <a:xfrm>
            <a:off x="7770657" y="1205404"/>
            <a:ext cx="10722150" cy="25839056"/>
          </a:xfrm>
        </p:spPr>
        <p:txBody>
          <a:bodyPr/>
          <a:lstStyle>
            <a:lvl1pPr>
              <a:buSzPct val="70000"/>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1069182" y="6335371"/>
            <a:ext cx="6236893" cy="20709089"/>
          </a:xfrm>
        </p:spPr>
        <p:txBody>
          <a:bodyPr/>
          <a:lstStyle>
            <a:lvl1pPr marL="0" indent="0">
              <a:buNone/>
              <a:defRPr sz="3274">
                <a:solidFill>
                  <a:schemeClr val="tx2"/>
                </a:solidFill>
              </a:defRPr>
            </a:lvl1pPr>
            <a:lvl2pPr marL="1069162" indent="0">
              <a:buNone/>
              <a:defRPr sz="2806"/>
            </a:lvl2pPr>
            <a:lvl3pPr marL="2138324" indent="0">
              <a:buNone/>
              <a:defRPr sz="2339"/>
            </a:lvl3pPr>
            <a:lvl4pPr marL="3207487" indent="0">
              <a:buNone/>
              <a:defRPr sz="2105"/>
            </a:lvl4pPr>
            <a:lvl5pPr marL="4276649" indent="0">
              <a:buNone/>
              <a:defRPr sz="2105"/>
            </a:lvl5pPr>
            <a:lvl6pPr marL="5345811" indent="0">
              <a:buNone/>
              <a:defRPr sz="2105"/>
            </a:lvl6pPr>
            <a:lvl7pPr marL="6414973" indent="0">
              <a:buNone/>
              <a:defRPr sz="2105"/>
            </a:lvl7pPr>
            <a:lvl8pPr marL="7484135" indent="0">
              <a:buNone/>
              <a:defRPr sz="2105"/>
            </a:lvl8pPr>
            <a:lvl9pPr marL="8553298" indent="0">
              <a:buNone/>
              <a:defRPr sz="2105"/>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F148916-E6E8-4346-AB9B-377CDB8FFF0D}" type="datetimeFigureOut">
              <a:rPr lang="fr-BE" smtClean="0"/>
              <a:t>25-06-24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D54D976-1BC8-4935-81A1-7E6BDE2026D4}" type="slidenum">
              <a:rPr lang="fr-BE" smtClean="0"/>
              <a:t>‹N°›</a:t>
            </a:fld>
            <a:endParaRPr lang="fr-BE"/>
          </a:p>
        </p:txBody>
      </p:sp>
      <p:pic>
        <p:nvPicPr>
          <p:cNvPr id="9" name="Image 8"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73980" y="30403"/>
            <a:ext cx="1903440" cy="3904125"/>
          </a:xfrm>
          <a:prstGeom prst="rect">
            <a:avLst/>
          </a:prstGeom>
        </p:spPr>
      </p:pic>
    </p:spTree>
    <p:extLst>
      <p:ext uri="{BB962C8B-B14F-4D97-AF65-F5344CB8AC3E}">
        <p14:creationId xmlns:p14="http://schemas.microsoft.com/office/powerpoint/2010/main" val="4214030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191340" y="21192649"/>
            <a:ext cx="12830175" cy="2501912"/>
          </a:xfrm>
        </p:spPr>
        <p:txBody>
          <a:bodyPr anchor="b"/>
          <a:lstStyle>
            <a:lvl1pPr algn="l">
              <a:defRPr sz="4677" b="1"/>
            </a:lvl1pPr>
          </a:lstStyle>
          <a:p>
            <a:r>
              <a:rPr lang="fr-FR"/>
              <a:t>Modifiez le style du titre</a:t>
            </a:r>
          </a:p>
        </p:txBody>
      </p:sp>
      <p:sp>
        <p:nvSpPr>
          <p:cNvPr id="3" name="Espace réservé pour une image  2"/>
          <p:cNvSpPr>
            <a:spLocks noGrp="1"/>
          </p:cNvSpPr>
          <p:nvPr>
            <p:ph type="pic" idx="1"/>
          </p:nvPr>
        </p:nvSpPr>
        <p:spPr>
          <a:xfrm>
            <a:off x="4191340" y="2705146"/>
            <a:ext cx="12830175" cy="18165128"/>
          </a:xfrm>
        </p:spPr>
        <p:txBody>
          <a:bodyPr/>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fr-FR"/>
              <a:t>Cliquez sur l'icône pour ajouter une image</a:t>
            </a:r>
          </a:p>
        </p:txBody>
      </p:sp>
      <p:sp>
        <p:nvSpPr>
          <p:cNvPr id="4" name="Espace réservé du texte 3"/>
          <p:cNvSpPr>
            <a:spLocks noGrp="1"/>
          </p:cNvSpPr>
          <p:nvPr>
            <p:ph type="body" sz="half" idx="2"/>
          </p:nvPr>
        </p:nvSpPr>
        <p:spPr>
          <a:xfrm>
            <a:off x="4191340" y="23694561"/>
            <a:ext cx="12830175" cy="3553130"/>
          </a:xfrm>
        </p:spPr>
        <p:txBody>
          <a:bodyPr/>
          <a:lstStyle>
            <a:lvl1pPr marL="0" indent="0">
              <a:buNone/>
              <a:defRPr sz="3274">
                <a:solidFill>
                  <a:schemeClr val="tx2"/>
                </a:solidFill>
              </a:defRPr>
            </a:lvl1pPr>
            <a:lvl2pPr marL="1069162" indent="0">
              <a:buNone/>
              <a:defRPr sz="2806"/>
            </a:lvl2pPr>
            <a:lvl3pPr marL="2138324" indent="0">
              <a:buNone/>
              <a:defRPr sz="2339"/>
            </a:lvl3pPr>
            <a:lvl4pPr marL="3207487" indent="0">
              <a:buNone/>
              <a:defRPr sz="2105"/>
            </a:lvl4pPr>
            <a:lvl5pPr marL="4276649" indent="0">
              <a:buNone/>
              <a:defRPr sz="2105"/>
            </a:lvl5pPr>
            <a:lvl6pPr marL="5345811" indent="0">
              <a:buNone/>
              <a:defRPr sz="2105"/>
            </a:lvl6pPr>
            <a:lvl7pPr marL="6414973" indent="0">
              <a:buNone/>
              <a:defRPr sz="2105"/>
            </a:lvl7pPr>
            <a:lvl8pPr marL="7484135" indent="0">
              <a:buNone/>
              <a:defRPr sz="2105"/>
            </a:lvl8pPr>
            <a:lvl9pPr marL="8553298" indent="0">
              <a:buNone/>
              <a:defRPr sz="2105"/>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F148916-E6E8-4346-AB9B-377CDB8FFF0D}" type="datetimeFigureOut">
              <a:rPr lang="fr-BE" smtClean="0"/>
              <a:t>25-06-24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D54D976-1BC8-4935-81A1-7E6BDE2026D4}" type="slidenum">
              <a:rPr lang="fr-BE" smtClean="0"/>
              <a:t>‹N°›</a:t>
            </a:fld>
            <a:endParaRPr lang="fr-BE"/>
          </a:p>
        </p:txBody>
      </p:sp>
      <p:pic>
        <p:nvPicPr>
          <p:cNvPr id="9" name="Image 8"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73980" y="30403"/>
            <a:ext cx="1903440" cy="3904125"/>
          </a:xfrm>
          <a:prstGeom prst="rect">
            <a:avLst/>
          </a:prstGeom>
        </p:spPr>
      </p:pic>
    </p:spTree>
    <p:extLst>
      <p:ext uri="{BB962C8B-B14F-4D97-AF65-F5344CB8AC3E}">
        <p14:creationId xmlns:p14="http://schemas.microsoft.com/office/powerpoint/2010/main" val="3404959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F148916-E6E8-4346-AB9B-377CDB8FFF0D}" type="datetimeFigureOut">
              <a:rPr lang="fr-BE" smtClean="0"/>
              <a:t>25-06-24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D54D976-1BC8-4935-81A1-7E6BDE2026D4}" type="slidenum">
              <a:rPr lang="fr-BE" smtClean="0"/>
              <a:t>‹N°›</a:t>
            </a:fld>
            <a:endParaRPr lang="fr-BE"/>
          </a:p>
        </p:txBody>
      </p:sp>
      <p:pic>
        <p:nvPicPr>
          <p:cNvPr id="9" name="Image 8"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8530635" y="25016790"/>
            <a:ext cx="3593219" cy="2068136"/>
          </a:xfrm>
          <a:prstGeom prst="rect">
            <a:avLst/>
          </a:prstGeom>
        </p:spPr>
      </p:pic>
    </p:spTree>
    <p:extLst>
      <p:ext uri="{BB962C8B-B14F-4D97-AF65-F5344CB8AC3E}">
        <p14:creationId xmlns:p14="http://schemas.microsoft.com/office/powerpoint/2010/main" val="2740318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4450008" y="1150655"/>
            <a:ext cx="4316611" cy="2583204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04496" y="1150655"/>
            <a:ext cx="13273057" cy="2583204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p>
            <a:fld id="{3F148916-E6E8-4346-AB9B-377CDB8FFF0D}" type="datetimeFigureOut">
              <a:rPr lang="fr-BE" smtClean="0"/>
              <a:t>25-06-24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D54D976-1BC8-4935-81A1-7E6BDE2026D4}" type="slidenum">
              <a:rPr lang="fr-BE" smtClean="0"/>
              <a:t>‹N°›</a:t>
            </a:fld>
            <a:endParaRPr lang="fr-BE"/>
          </a:p>
        </p:txBody>
      </p:sp>
      <p:pic>
        <p:nvPicPr>
          <p:cNvPr id="9" name="Image 8"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8530635" y="25016790"/>
            <a:ext cx="3593219" cy="2068136"/>
          </a:xfrm>
          <a:prstGeom prst="rect">
            <a:avLst/>
          </a:prstGeom>
        </p:spPr>
      </p:pic>
    </p:spTree>
    <p:extLst>
      <p:ext uri="{BB962C8B-B14F-4D97-AF65-F5344CB8AC3E}">
        <p14:creationId xmlns:p14="http://schemas.microsoft.com/office/powerpoint/2010/main" val="2539455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Général_2">
    <p:spTree>
      <p:nvGrpSpPr>
        <p:cNvPr id="1" name=""/>
        <p:cNvGrpSpPr/>
        <p:nvPr/>
      </p:nvGrpSpPr>
      <p:grpSpPr>
        <a:xfrm>
          <a:off x="0" y="0"/>
          <a:ext cx="0" cy="0"/>
          <a:chOff x="0" y="0"/>
          <a:chExt cx="0" cy="0"/>
        </a:xfrm>
      </p:grpSpPr>
      <p:sp>
        <p:nvSpPr>
          <p:cNvPr id="9" name="Triangle rectangle 8"/>
          <p:cNvSpPr/>
          <p:nvPr/>
        </p:nvSpPr>
        <p:spPr>
          <a:xfrm rot="10800000" flipV="1">
            <a:off x="5051617" y="13494863"/>
            <a:ext cx="16332006" cy="16780357"/>
          </a:xfrm>
          <a:prstGeom prst="rtTriangle">
            <a:avLst/>
          </a:prstGeom>
          <a:solidFill>
            <a:srgbClr val="5FA4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89"/>
          </a:p>
        </p:txBody>
      </p:sp>
      <p:sp>
        <p:nvSpPr>
          <p:cNvPr id="6" name="Triangle rectangle 5"/>
          <p:cNvSpPr>
            <a:spLocks noChangeAspect="1"/>
          </p:cNvSpPr>
          <p:nvPr/>
        </p:nvSpPr>
        <p:spPr>
          <a:xfrm>
            <a:off x="0" y="16665874"/>
            <a:ext cx="14343511" cy="13609348"/>
          </a:xfrm>
          <a:prstGeom prst="rtTriangle">
            <a:avLst/>
          </a:pr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89"/>
          </a:p>
        </p:txBody>
      </p:sp>
      <p:sp>
        <p:nvSpPr>
          <p:cNvPr id="8" name="Triangle isocèle 7"/>
          <p:cNvSpPr/>
          <p:nvPr userDrawn="1"/>
        </p:nvSpPr>
        <p:spPr>
          <a:xfrm>
            <a:off x="5058696" y="25695665"/>
            <a:ext cx="9297064" cy="4579548"/>
          </a:xfrm>
          <a:prstGeom prst="triangle">
            <a:avLst>
              <a:gd name="adj" fmla="val 47947"/>
            </a:avLst>
          </a:prstGeom>
          <a:solidFill>
            <a:srgbClr val="0C5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89" dirty="0"/>
          </a:p>
        </p:txBody>
      </p:sp>
      <p:pic>
        <p:nvPicPr>
          <p:cNvPr id="10" name="Image 9" descr="uLIEGE_Logo_Compact_CMJN_pos@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35668" y="9178138"/>
            <a:ext cx="7912294" cy="7251902"/>
          </a:xfrm>
          <a:prstGeom prst="rect">
            <a:avLst/>
          </a:prstGeom>
        </p:spPr>
      </p:pic>
    </p:spTree>
    <p:extLst>
      <p:ext uri="{BB962C8B-B14F-4D97-AF65-F5344CB8AC3E}">
        <p14:creationId xmlns:p14="http://schemas.microsoft.com/office/powerpoint/2010/main" val="4022007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Général_2bis">
    <p:spTree>
      <p:nvGrpSpPr>
        <p:cNvPr id="1" name=""/>
        <p:cNvGrpSpPr/>
        <p:nvPr/>
      </p:nvGrpSpPr>
      <p:grpSpPr>
        <a:xfrm>
          <a:off x="0" y="0"/>
          <a:ext cx="0" cy="0"/>
          <a:chOff x="0" y="0"/>
          <a:chExt cx="0" cy="0"/>
        </a:xfrm>
      </p:grpSpPr>
      <p:sp>
        <p:nvSpPr>
          <p:cNvPr id="9" name="Triangle rectangle 8"/>
          <p:cNvSpPr/>
          <p:nvPr/>
        </p:nvSpPr>
        <p:spPr>
          <a:xfrm rot="10800000" flipV="1">
            <a:off x="5051617" y="13494863"/>
            <a:ext cx="16332006" cy="16780357"/>
          </a:xfrm>
          <a:prstGeom prst="rtTriangle">
            <a:avLst/>
          </a:prstGeom>
          <a:solidFill>
            <a:srgbClr val="C6C0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89"/>
          </a:p>
        </p:txBody>
      </p:sp>
      <p:sp>
        <p:nvSpPr>
          <p:cNvPr id="6" name="Triangle rectangle 5"/>
          <p:cNvSpPr>
            <a:spLocks noChangeAspect="1"/>
          </p:cNvSpPr>
          <p:nvPr/>
        </p:nvSpPr>
        <p:spPr>
          <a:xfrm>
            <a:off x="0" y="16665874"/>
            <a:ext cx="14343511" cy="13609348"/>
          </a:xfrm>
          <a:prstGeom prst="rtTriangle">
            <a:avLst/>
          </a:pr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89"/>
          </a:p>
        </p:txBody>
      </p:sp>
      <p:sp>
        <p:nvSpPr>
          <p:cNvPr id="8" name="Triangle isocèle 7"/>
          <p:cNvSpPr/>
          <p:nvPr userDrawn="1"/>
        </p:nvSpPr>
        <p:spPr>
          <a:xfrm>
            <a:off x="5058696" y="25695665"/>
            <a:ext cx="9297064" cy="4579548"/>
          </a:xfrm>
          <a:prstGeom prst="triangle">
            <a:avLst>
              <a:gd name="adj" fmla="val 47947"/>
            </a:avLst>
          </a:prstGeom>
          <a:solidFill>
            <a:srgbClr val="006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89" dirty="0"/>
          </a:p>
        </p:txBody>
      </p:sp>
      <p:pic>
        <p:nvPicPr>
          <p:cNvPr id="10" name="Image 9" descr="uLIEGE_Logo_Compact_CMJN_pos@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35668" y="9178138"/>
            <a:ext cx="7912294" cy="7251902"/>
          </a:xfrm>
          <a:prstGeom prst="rect">
            <a:avLst/>
          </a:prstGeom>
        </p:spPr>
      </p:pic>
    </p:spTree>
    <p:extLst>
      <p:ext uri="{BB962C8B-B14F-4D97-AF65-F5344CB8AC3E}">
        <p14:creationId xmlns:p14="http://schemas.microsoft.com/office/powerpoint/2010/main" val="2615060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pic>
        <p:nvPicPr>
          <p:cNvPr id="7" name="Image 6" descr="RS1068_20170421_Centre_ville_Philosophie_Bibliothèque_Histoire_A4_BB (18).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8854" y="-3737790"/>
            <a:ext cx="17642962" cy="22206286"/>
          </a:xfrm>
          <a:prstGeom prst="rect">
            <a:avLst/>
          </a:prstGeom>
        </p:spPr>
      </p:pic>
      <p:sp>
        <p:nvSpPr>
          <p:cNvPr id="3" name="Pentagone 2"/>
          <p:cNvSpPr/>
          <p:nvPr userDrawn="1"/>
        </p:nvSpPr>
        <p:spPr>
          <a:xfrm>
            <a:off x="-435378" y="-272753"/>
            <a:ext cx="22009105" cy="31312592"/>
          </a:xfrm>
          <a:custGeom>
            <a:avLst/>
            <a:gdLst>
              <a:gd name="connsiteX0" fmla="*/ 2 w 2025135"/>
              <a:gd name="connsiteY0" fmla="*/ 660779 h 1729946"/>
              <a:gd name="connsiteX1" fmla="*/ 1012568 w 2025135"/>
              <a:gd name="connsiteY1" fmla="*/ 0 h 1729946"/>
              <a:gd name="connsiteX2" fmla="*/ 2025133 w 2025135"/>
              <a:gd name="connsiteY2" fmla="*/ 660779 h 1729946"/>
              <a:gd name="connsiteX3" fmla="*/ 1638367 w 2025135"/>
              <a:gd name="connsiteY3" fmla="*/ 1729942 h 1729946"/>
              <a:gd name="connsiteX4" fmla="*/ 386768 w 2025135"/>
              <a:gd name="connsiteY4" fmla="*/ 1729942 h 1729946"/>
              <a:gd name="connsiteX5" fmla="*/ 2 w 2025135"/>
              <a:gd name="connsiteY5" fmla="*/ 660779 h 1729946"/>
              <a:gd name="connsiteX0" fmla="*/ 0 w 6126891"/>
              <a:gd name="connsiteY0" fmla="*/ 4134401 h 5203564"/>
              <a:gd name="connsiteX1" fmla="*/ 6126891 w 6126891"/>
              <a:gd name="connsiteY1" fmla="*/ 0 h 5203564"/>
              <a:gd name="connsiteX2" fmla="*/ 2025131 w 6126891"/>
              <a:gd name="connsiteY2" fmla="*/ 4134401 h 5203564"/>
              <a:gd name="connsiteX3" fmla="*/ 1638365 w 6126891"/>
              <a:gd name="connsiteY3" fmla="*/ 5203564 h 5203564"/>
              <a:gd name="connsiteX4" fmla="*/ 386766 w 6126891"/>
              <a:gd name="connsiteY4" fmla="*/ 5203564 h 5203564"/>
              <a:gd name="connsiteX5" fmla="*/ 0 w 6126891"/>
              <a:gd name="connsiteY5" fmla="*/ 4134401 h 5203564"/>
              <a:gd name="connsiteX0" fmla="*/ 0 w 6229864"/>
              <a:gd name="connsiteY0" fmla="*/ 4203050 h 5203564"/>
              <a:gd name="connsiteX1" fmla="*/ 6229864 w 6229864"/>
              <a:gd name="connsiteY1" fmla="*/ 0 h 5203564"/>
              <a:gd name="connsiteX2" fmla="*/ 2128104 w 6229864"/>
              <a:gd name="connsiteY2" fmla="*/ 4134401 h 5203564"/>
              <a:gd name="connsiteX3" fmla="*/ 1741338 w 6229864"/>
              <a:gd name="connsiteY3" fmla="*/ 5203564 h 5203564"/>
              <a:gd name="connsiteX4" fmla="*/ 489739 w 6229864"/>
              <a:gd name="connsiteY4" fmla="*/ 5203564 h 5203564"/>
              <a:gd name="connsiteX5" fmla="*/ 0 w 6229864"/>
              <a:gd name="connsiteY5" fmla="*/ 4203050 h 5203564"/>
              <a:gd name="connsiteX0" fmla="*/ 0 w 9295023"/>
              <a:gd name="connsiteY0" fmla="*/ 4203050 h 5203564"/>
              <a:gd name="connsiteX1" fmla="*/ 6229864 w 9295023"/>
              <a:gd name="connsiteY1" fmla="*/ 0 h 5203564"/>
              <a:gd name="connsiteX2" fmla="*/ 9295023 w 9295023"/>
              <a:gd name="connsiteY2" fmla="*/ 36076 h 5203564"/>
              <a:gd name="connsiteX3" fmla="*/ 1741338 w 9295023"/>
              <a:gd name="connsiteY3" fmla="*/ 5203564 h 5203564"/>
              <a:gd name="connsiteX4" fmla="*/ 489739 w 9295023"/>
              <a:gd name="connsiteY4" fmla="*/ 5203564 h 5203564"/>
              <a:gd name="connsiteX5" fmla="*/ 0 w 9295023"/>
              <a:gd name="connsiteY5" fmla="*/ 4203050 h 5203564"/>
              <a:gd name="connsiteX0" fmla="*/ 0 w 9295023"/>
              <a:gd name="connsiteY0" fmla="*/ 4203050 h 6967834"/>
              <a:gd name="connsiteX1" fmla="*/ 6229864 w 9295023"/>
              <a:gd name="connsiteY1" fmla="*/ 0 h 6967834"/>
              <a:gd name="connsiteX2" fmla="*/ 9295023 w 9295023"/>
              <a:gd name="connsiteY2" fmla="*/ 36076 h 6967834"/>
              <a:gd name="connsiteX3" fmla="*/ 9278960 w 9295023"/>
              <a:gd name="connsiteY3" fmla="*/ 6967834 h 6967834"/>
              <a:gd name="connsiteX4" fmla="*/ 489739 w 9295023"/>
              <a:gd name="connsiteY4" fmla="*/ 5203564 h 6967834"/>
              <a:gd name="connsiteX5" fmla="*/ 0 w 9295023"/>
              <a:gd name="connsiteY5" fmla="*/ 4203050 h 6967834"/>
              <a:gd name="connsiteX0" fmla="*/ 0 w 9295023"/>
              <a:gd name="connsiteY0" fmla="*/ 4203050 h 6995294"/>
              <a:gd name="connsiteX1" fmla="*/ 6229864 w 9295023"/>
              <a:gd name="connsiteY1" fmla="*/ 0 h 6995294"/>
              <a:gd name="connsiteX2" fmla="*/ 9295023 w 9295023"/>
              <a:gd name="connsiteY2" fmla="*/ 36076 h 6995294"/>
              <a:gd name="connsiteX3" fmla="*/ 9278960 w 9295023"/>
              <a:gd name="connsiteY3" fmla="*/ 6967834 h 6995294"/>
              <a:gd name="connsiteX4" fmla="*/ 112171 w 9295023"/>
              <a:gd name="connsiteY4" fmla="*/ 6995294 h 6995294"/>
              <a:gd name="connsiteX5" fmla="*/ 0 w 9295023"/>
              <a:gd name="connsiteY5" fmla="*/ 4203050 h 6995294"/>
              <a:gd name="connsiteX0" fmla="*/ 83205 w 9378228"/>
              <a:gd name="connsiteY0" fmla="*/ 4203050 h 7092989"/>
              <a:gd name="connsiteX1" fmla="*/ 6313069 w 9378228"/>
              <a:gd name="connsiteY1" fmla="*/ 0 h 7092989"/>
              <a:gd name="connsiteX2" fmla="*/ 9378228 w 9378228"/>
              <a:gd name="connsiteY2" fmla="*/ 36076 h 7092989"/>
              <a:gd name="connsiteX3" fmla="*/ 9362165 w 9378228"/>
              <a:gd name="connsiteY3" fmla="*/ 6967834 h 7092989"/>
              <a:gd name="connsiteX4" fmla="*/ 0 w 9378228"/>
              <a:gd name="connsiteY4" fmla="*/ 7092989 h 7092989"/>
              <a:gd name="connsiteX5" fmla="*/ 83205 w 9378228"/>
              <a:gd name="connsiteY5" fmla="*/ 4203050 h 7092989"/>
              <a:gd name="connsiteX0" fmla="*/ 83205 w 9411466"/>
              <a:gd name="connsiteY0" fmla="*/ 4203050 h 7092989"/>
              <a:gd name="connsiteX1" fmla="*/ 6313069 w 9411466"/>
              <a:gd name="connsiteY1" fmla="*/ 0 h 7092989"/>
              <a:gd name="connsiteX2" fmla="*/ 9378228 w 9411466"/>
              <a:gd name="connsiteY2" fmla="*/ 36076 h 7092989"/>
              <a:gd name="connsiteX3" fmla="*/ 9411009 w 9411466"/>
              <a:gd name="connsiteY3" fmla="*/ 7000399 h 7092989"/>
              <a:gd name="connsiteX4" fmla="*/ 0 w 9411466"/>
              <a:gd name="connsiteY4" fmla="*/ 7092989 h 7092989"/>
              <a:gd name="connsiteX5" fmla="*/ 83205 w 9411466"/>
              <a:gd name="connsiteY5" fmla="*/ 4203050 h 709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11466" h="7092989">
                <a:moveTo>
                  <a:pt x="83205" y="4203050"/>
                </a:moveTo>
                <a:lnTo>
                  <a:pt x="6313069" y="0"/>
                </a:lnTo>
                <a:lnTo>
                  <a:pt x="9378228" y="36076"/>
                </a:lnTo>
                <a:cubicBezTo>
                  <a:pt x="9372874" y="2346662"/>
                  <a:pt x="9416363" y="4689813"/>
                  <a:pt x="9411009" y="7000399"/>
                </a:cubicBezTo>
                <a:lnTo>
                  <a:pt x="0" y="7092989"/>
                </a:lnTo>
                <a:lnTo>
                  <a:pt x="83205" y="4203050"/>
                </a:lnTo>
                <a:close/>
              </a:path>
            </a:pathLst>
          </a:cu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3589"/>
          </a:p>
        </p:txBody>
      </p:sp>
      <p:sp>
        <p:nvSpPr>
          <p:cNvPr id="14" name="Triangle isocèle 13"/>
          <p:cNvSpPr/>
          <p:nvPr userDrawn="1"/>
        </p:nvSpPr>
        <p:spPr>
          <a:xfrm rot="5400000">
            <a:off x="-739735" y="14104484"/>
            <a:ext cx="16910468" cy="15430998"/>
          </a:xfrm>
          <a:prstGeom prst="triangle">
            <a:avLst>
              <a:gd name="adj" fmla="val 99642"/>
            </a:avLst>
          </a:prstGeom>
          <a:solidFill>
            <a:srgbClr val="F1F1F0">
              <a:alpha val="61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3589"/>
          </a:p>
        </p:txBody>
      </p:sp>
      <p:sp>
        <p:nvSpPr>
          <p:cNvPr id="4" name="Espace réservé de la date 3"/>
          <p:cNvSpPr>
            <a:spLocks noGrp="1"/>
          </p:cNvSpPr>
          <p:nvPr>
            <p:ph type="dt" sz="half" idx="10"/>
          </p:nvPr>
        </p:nvSpPr>
        <p:spPr/>
        <p:txBody>
          <a:bodyPr/>
          <a:lstStyle/>
          <a:p>
            <a:fld id="{3F148916-E6E8-4346-AB9B-377CDB8FFF0D}" type="datetimeFigureOut">
              <a:rPr lang="fr-BE" smtClean="0"/>
              <a:t>25-06-24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lvl1pPr>
              <a:defRPr sz="3742">
                <a:solidFill>
                  <a:schemeClr val="tx2"/>
                </a:solidFill>
              </a:defRPr>
            </a:lvl1pPr>
          </a:lstStyle>
          <a:p>
            <a:fld id="{2D54D976-1BC8-4935-81A1-7E6BDE2026D4}" type="slidenum">
              <a:rPr lang="fr-BE" smtClean="0"/>
              <a:t>‹N°›</a:t>
            </a:fld>
            <a:endParaRPr lang="fr-BE"/>
          </a:p>
        </p:txBody>
      </p:sp>
      <p:sp>
        <p:nvSpPr>
          <p:cNvPr id="10" name="Titre 1"/>
          <p:cNvSpPr>
            <a:spLocks noGrp="1"/>
          </p:cNvSpPr>
          <p:nvPr>
            <p:ph type="title"/>
          </p:nvPr>
        </p:nvSpPr>
        <p:spPr>
          <a:xfrm>
            <a:off x="852242" y="19667009"/>
            <a:ext cx="19245263" cy="2777744"/>
          </a:xfrm>
        </p:spPr>
        <p:txBody>
          <a:bodyPr/>
          <a:lstStyle>
            <a:lvl1pPr algn="l">
              <a:defRPr b="1">
                <a:solidFill>
                  <a:schemeClr val="tx1"/>
                </a:solidFill>
              </a:defRPr>
            </a:lvl1pPr>
          </a:lstStyle>
          <a:p>
            <a:r>
              <a:rPr lang="fr-FR"/>
              <a:t>Modifiez le style du titre</a:t>
            </a:r>
            <a:endParaRPr lang="fr-FR" dirty="0"/>
          </a:p>
        </p:txBody>
      </p:sp>
      <p:sp>
        <p:nvSpPr>
          <p:cNvPr id="11" name="Espace réservé du texte 2"/>
          <p:cNvSpPr>
            <a:spLocks noGrp="1"/>
          </p:cNvSpPr>
          <p:nvPr>
            <p:ph type="body" sz="quarter" idx="13"/>
          </p:nvPr>
        </p:nvSpPr>
        <p:spPr>
          <a:xfrm>
            <a:off x="852241" y="23465171"/>
            <a:ext cx="19245260" cy="2921792"/>
          </a:xfrm>
        </p:spPr>
        <p:txBody>
          <a:bodyPr/>
          <a:lstStyle>
            <a:lvl1pPr marL="0" indent="0">
              <a:buNone/>
              <a:defRPr>
                <a:solidFill>
                  <a:schemeClr val="tx1"/>
                </a:solidFill>
              </a:defRPr>
            </a:lvl1pPr>
          </a:lstStyle>
          <a:p>
            <a:pPr lvl="0"/>
            <a:r>
              <a:rPr lang="fr-FR"/>
              <a:t>Modifier les styles du texte du masque</a:t>
            </a:r>
          </a:p>
        </p:txBody>
      </p:sp>
      <p:pic>
        <p:nvPicPr>
          <p:cNvPr id="13" name="Image 12" descr="uLIEGE_Logo_Compact_CMJN_pos@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97380" y="1156345"/>
            <a:ext cx="2831469" cy="2595144"/>
          </a:xfrm>
          <a:prstGeom prst="rect">
            <a:avLst/>
          </a:prstGeom>
        </p:spPr>
      </p:pic>
    </p:spTree>
    <p:extLst>
      <p:ext uri="{BB962C8B-B14F-4D97-AF65-F5344CB8AC3E}">
        <p14:creationId xmlns:p14="http://schemas.microsoft.com/office/powerpoint/2010/main" val="2183015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7" name="Image 6" descr="RS1068_20170421_Centre_ville_Philosophie_Bibliothèque_Histoire_A4_BB (18).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37293" y="-2264244"/>
            <a:ext cx="15677361" cy="19732287"/>
          </a:xfrm>
          <a:prstGeom prst="rect">
            <a:avLst/>
          </a:prstGeom>
        </p:spPr>
      </p:pic>
      <p:sp>
        <p:nvSpPr>
          <p:cNvPr id="13" name="Pentagone 2"/>
          <p:cNvSpPr/>
          <p:nvPr userDrawn="1"/>
        </p:nvSpPr>
        <p:spPr>
          <a:xfrm>
            <a:off x="-435378" y="-272753"/>
            <a:ext cx="22009105" cy="31312592"/>
          </a:xfrm>
          <a:custGeom>
            <a:avLst/>
            <a:gdLst>
              <a:gd name="connsiteX0" fmla="*/ 2 w 2025135"/>
              <a:gd name="connsiteY0" fmla="*/ 660779 h 1729946"/>
              <a:gd name="connsiteX1" fmla="*/ 1012568 w 2025135"/>
              <a:gd name="connsiteY1" fmla="*/ 0 h 1729946"/>
              <a:gd name="connsiteX2" fmla="*/ 2025133 w 2025135"/>
              <a:gd name="connsiteY2" fmla="*/ 660779 h 1729946"/>
              <a:gd name="connsiteX3" fmla="*/ 1638367 w 2025135"/>
              <a:gd name="connsiteY3" fmla="*/ 1729942 h 1729946"/>
              <a:gd name="connsiteX4" fmla="*/ 386768 w 2025135"/>
              <a:gd name="connsiteY4" fmla="*/ 1729942 h 1729946"/>
              <a:gd name="connsiteX5" fmla="*/ 2 w 2025135"/>
              <a:gd name="connsiteY5" fmla="*/ 660779 h 1729946"/>
              <a:gd name="connsiteX0" fmla="*/ 0 w 6126891"/>
              <a:gd name="connsiteY0" fmla="*/ 4134401 h 5203564"/>
              <a:gd name="connsiteX1" fmla="*/ 6126891 w 6126891"/>
              <a:gd name="connsiteY1" fmla="*/ 0 h 5203564"/>
              <a:gd name="connsiteX2" fmla="*/ 2025131 w 6126891"/>
              <a:gd name="connsiteY2" fmla="*/ 4134401 h 5203564"/>
              <a:gd name="connsiteX3" fmla="*/ 1638365 w 6126891"/>
              <a:gd name="connsiteY3" fmla="*/ 5203564 h 5203564"/>
              <a:gd name="connsiteX4" fmla="*/ 386766 w 6126891"/>
              <a:gd name="connsiteY4" fmla="*/ 5203564 h 5203564"/>
              <a:gd name="connsiteX5" fmla="*/ 0 w 6126891"/>
              <a:gd name="connsiteY5" fmla="*/ 4134401 h 5203564"/>
              <a:gd name="connsiteX0" fmla="*/ 0 w 6229864"/>
              <a:gd name="connsiteY0" fmla="*/ 4203050 h 5203564"/>
              <a:gd name="connsiteX1" fmla="*/ 6229864 w 6229864"/>
              <a:gd name="connsiteY1" fmla="*/ 0 h 5203564"/>
              <a:gd name="connsiteX2" fmla="*/ 2128104 w 6229864"/>
              <a:gd name="connsiteY2" fmla="*/ 4134401 h 5203564"/>
              <a:gd name="connsiteX3" fmla="*/ 1741338 w 6229864"/>
              <a:gd name="connsiteY3" fmla="*/ 5203564 h 5203564"/>
              <a:gd name="connsiteX4" fmla="*/ 489739 w 6229864"/>
              <a:gd name="connsiteY4" fmla="*/ 5203564 h 5203564"/>
              <a:gd name="connsiteX5" fmla="*/ 0 w 6229864"/>
              <a:gd name="connsiteY5" fmla="*/ 4203050 h 5203564"/>
              <a:gd name="connsiteX0" fmla="*/ 0 w 9295023"/>
              <a:gd name="connsiteY0" fmla="*/ 4203050 h 5203564"/>
              <a:gd name="connsiteX1" fmla="*/ 6229864 w 9295023"/>
              <a:gd name="connsiteY1" fmla="*/ 0 h 5203564"/>
              <a:gd name="connsiteX2" fmla="*/ 9295023 w 9295023"/>
              <a:gd name="connsiteY2" fmla="*/ 36076 h 5203564"/>
              <a:gd name="connsiteX3" fmla="*/ 1741338 w 9295023"/>
              <a:gd name="connsiteY3" fmla="*/ 5203564 h 5203564"/>
              <a:gd name="connsiteX4" fmla="*/ 489739 w 9295023"/>
              <a:gd name="connsiteY4" fmla="*/ 5203564 h 5203564"/>
              <a:gd name="connsiteX5" fmla="*/ 0 w 9295023"/>
              <a:gd name="connsiteY5" fmla="*/ 4203050 h 5203564"/>
              <a:gd name="connsiteX0" fmla="*/ 0 w 9295023"/>
              <a:gd name="connsiteY0" fmla="*/ 4203050 h 6967834"/>
              <a:gd name="connsiteX1" fmla="*/ 6229864 w 9295023"/>
              <a:gd name="connsiteY1" fmla="*/ 0 h 6967834"/>
              <a:gd name="connsiteX2" fmla="*/ 9295023 w 9295023"/>
              <a:gd name="connsiteY2" fmla="*/ 36076 h 6967834"/>
              <a:gd name="connsiteX3" fmla="*/ 9278960 w 9295023"/>
              <a:gd name="connsiteY3" fmla="*/ 6967834 h 6967834"/>
              <a:gd name="connsiteX4" fmla="*/ 489739 w 9295023"/>
              <a:gd name="connsiteY4" fmla="*/ 5203564 h 6967834"/>
              <a:gd name="connsiteX5" fmla="*/ 0 w 9295023"/>
              <a:gd name="connsiteY5" fmla="*/ 4203050 h 6967834"/>
              <a:gd name="connsiteX0" fmla="*/ 0 w 9295023"/>
              <a:gd name="connsiteY0" fmla="*/ 4203050 h 6995294"/>
              <a:gd name="connsiteX1" fmla="*/ 6229864 w 9295023"/>
              <a:gd name="connsiteY1" fmla="*/ 0 h 6995294"/>
              <a:gd name="connsiteX2" fmla="*/ 9295023 w 9295023"/>
              <a:gd name="connsiteY2" fmla="*/ 36076 h 6995294"/>
              <a:gd name="connsiteX3" fmla="*/ 9278960 w 9295023"/>
              <a:gd name="connsiteY3" fmla="*/ 6967834 h 6995294"/>
              <a:gd name="connsiteX4" fmla="*/ 112171 w 9295023"/>
              <a:gd name="connsiteY4" fmla="*/ 6995294 h 6995294"/>
              <a:gd name="connsiteX5" fmla="*/ 0 w 9295023"/>
              <a:gd name="connsiteY5" fmla="*/ 4203050 h 6995294"/>
              <a:gd name="connsiteX0" fmla="*/ 83205 w 9378228"/>
              <a:gd name="connsiteY0" fmla="*/ 4203050 h 7092989"/>
              <a:gd name="connsiteX1" fmla="*/ 6313069 w 9378228"/>
              <a:gd name="connsiteY1" fmla="*/ 0 h 7092989"/>
              <a:gd name="connsiteX2" fmla="*/ 9378228 w 9378228"/>
              <a:gd name="connsiteY2" fmla="*/ 36076 h 7092989"/>
              <a:gd name="connsiteX3" fmla="*/ 9362165 w 9378228"/>
              <a:gd name="connsiteY3" fmla="*/ 6967834 h 7092989"/>
              <a:gd name="connsiteX4" fmla="*/ 0 w 9378228"/>
              <a:gd name="connsiteY4" fmla="*/ 7092989 h 7092989"/>
              <a:gd name="connsiteX5" fmla="*/ 83205 w 9378228"/>
              <a:gd name="connsiteY5" fmla="*/ 4203050 h 7092989"/>
              <a:gd name="connsiteX0" fmla="*/ 83205 w 9411466"/>
              <a:gd name="connsiteY0" fmla="*/ 4203050 h 7092989"/>
              <a:gd name="connsiteX1" fmla="*/ 6313069 w 9411466"/>
              <a:gd name="connsiteY1" fmla="*/ 0 h 7092989"/>
              <a:gd name="connsiteX2" fmla="*/ 9378228 w 9411466"/>
              <a:gd name="connsiteY2" fmla="*/ 36076 h 7092989"/>
              <a:gd name="connsiteX3" fmla="*/ 9411009 w 9411466"/>
              <a:gd name="connsiteY3" fmla="*/ 7000399 h 7092989"/>
              <a:gd name="connsiteX4" fmla="*/ 0 w 9411466"/>
              <a:gd name="connsiteY4" fmla="*/ 7092989 h 7092989"/>
              <a:gd name="connsiteX5" fmla="*/ 83205 w 9411466"/>
              <a:gd name="connsiteY5" fmla="*/ 4203050 h 7092989"/>
              <a:gd name="connsiteX0" fmla="*/ 83205 w 9411466"/>
              <a:gd name="connsiteY0" fmla="*/ 4203050 h 7092989"/>
              <a:gd name="connsiteX1" fmla="*/ 5979302 w 9411466"/>
              <a:gd name="connsiteY1" fmla="*/ 0 h 7092989"/>
              <a:gd name="connsiteX2" fmla="*/ 9378228 w 9411466"/>
              <a:gd name="connsiteY2" fmla="*/ 36076 h 7092989"/>
              <a:gd name="connsiteX3" fmla="*/ 9411009 w 9411466"/>
              <a:gd name="connsiteY3" fmla="*/ 7000399 h 7092989"/>
              <a:gd name="connsiteX4" fmla="*/ 0 w 9411466"/>
              <a:gd name="connsiteY4" fmla="*/ 7092989 h 7092989"/>
              <a:gd name="connsiteX5" fmla="*/ 83205 w 9411466"/>
              <a:gd name="connsiteY5" fmla="*/ 4203050 h 7092989"/>
              <a:gd name="connsiteX0" fmla="*/ 83205 w 9411466"/>
              <a:gd name="connsiteY0" fmla="*/ 3975095 h 7092989"/>
              <a:gd name="connsiteX1" fmla="*/ 5979302 w 9411466"/>
              <a:gd name="connsiteY1" fmla="*/ 0 h 7092989"/>
              <a:gd name="connsiteX2" fmla="*/ 9378228 w 9411466"/>
              <a:gd name="connsiteY2" fmla="*/ 36076 h 7092989"/>
              <a:gd name="connsiteX3" fmla="*/ 9411009 w 9411466"/>
              <a:gd name="connsiteY3" fmla="*/ 7000399 h 7092989"/>
              <a:gd name="connsiteX4" fmla="*/ 0 w 9411466"/>
              <a:gd name="connsiteY4" fmla="*/ 7092989 h 7092989"/>
              <a:gd name="connsiteX5" fmla="*/ 83205 w 9411466"/>
              <a:gd name="connsiteY5" fmla="*/ 3975095 h 709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11466" h="7092989">
                <a:moveTo>
                  <a:pt x="83205" y="3975095"/>
                </a:moveTo>
                <a:lnTo>
                  <a:pt x="5979302" y="0"/>
                </a:lnTo>
                <a:lnTo>
                  <a:pt x="9378228" y="36076"/>
                </a:lnTo>
                <a:cubicBezTo>
                  <a:pt x="9372874" y="2346662"/>
                  <a:pt x="9416363" y="4689813"/>
                  <a:pt x="9411009" y="7000399"/>
                </a:cubicBezTo>
                <a:lnTo>
                  <a:pt x="0" y="7092989"/>
                </a:lnTo>
                <a:lnTo>
                  <a:pt x="83205" y="3975095"/>
                </a:lnTo>
                <a:close/>
              </a:path>
            </a:pathLst>
          </a:cu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3589"/>
          </a:p>
        </p:txBody>
      </p:sp>
      <p:sp>
        <p:nvSpPr>
          <p:cNvPr id="17" name="Triangle isocèle 16"/>
          <p:cNvSpPr/>
          <p:nvPr userDrawn="1"/>
        </p:nvSpPr>
        <p:spPr>
          <a:xfrm rot="5400000">
            <a:off x="-739735" y="14104484"/>
            <a:ext cx="16910468" cy="15430998"/>
          </a:xfrm>
          <a:prstGeom prst="triangle">
            <a:avLst>
              <a:gd name="adj" fmla="val 99642"/>
            </a:avLst>
          </a:prstGeom>
          <a:solidFill>
            <a:srgbClr val="F1F1F0">
              <a:alpha val="61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3589"/>
          </a:p>
        </p:txBody>
      </p:sp>
      <p:sp>
        <p:nvSpPr>
          <p:cNvPr id="4" name="Espace réservé de la date 3"/>
          <p:cNvSpPr>
            <a:spLocks noGrp="1"/>
          </p:cNvSpPr>
          <p:nvPr>
            <p:ph type="dt" sz="half" idx="10"/>
          </p:nvPr>
        </p:nvSpPr>
        <p:spPr/>
        <p:txBody>
          <a:bodyPr/>
          <a:lstStyle/>
          <a:p>
            <a:fld id="{3F148916-E6E8-4346-AB9B-377CDB8FFF0D}" type="datetimeFigureOut">
              <a:rPr lang="fr-BE" smtClean="0"/>
              <a:t>25-06-24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D54D976-1BC8-4935-81A1-7E6BDE2026D4}" type="slidenum">
              <a:rPr lang="fr-BE" smtClean="0"/>
              <a:t>‹N°›</a:t>
            </a:fld>
            <a:endParaRPr lang="fr-BE"/>
          </a:p>
        </p:txBody>
      </p:sp>
      <p:sp>
        <p:nvSpPr>
          <p:cNvPr id="2" name="Titre 1"/>
          <p:cNvSpPr>
            <a:spLocks noGrp="1"/>
          </p:cNvSpPr>
          <p:nvPr>
            <p:ph type="title"/>
          </p:nvPr>
        </p:nvSpPr>
        <p:spPr>
          <a:xfrm>
            <a:off x="2492396" y="15924866"/>
            <a:ext cx="17372844" cy="3248114"/>
          </a:xfrm>
        </p:spPr>
        <p:txBody>
          <a:bodyPr anchor="t">
            <a:normAutofit/>
          </a:bodyPr>
          <a:lstStyle>
            <a:lvl1pPr algn="l">
              <a:defRPr sz="7483" b="0" cap="none" baseline="0"/>
            </a:lvl1pPr>
          </a:lstStyle>
          <a:p>
            <a:r>
              <a:rPr lang="fr-FR"/>
              <a:t>Modifiez le style du titre</a:t>
            </a:r>
            <a:endParaRPr lang="fr-FR" dirty="0"/>
          </a:p>
        </p:txBody>
      </p:sp>
      <p:sp>
        <p:nvSpPr>
          <p:cNvPr id="3" name="Espace réservé du texte 2"/>
          <p:cNvSpPr>
            <a:spLocks noGrp="1"/>
          </p:cNvSpPr>
          <p:nvPr>
            <p:ph type="body" idx="1"/>
          </p:nvPr>
        </p:nvSpPr>
        <p:spPr>
          <a:xfrm>
            <a:off x="2492399" y="19225844"/>
            <a:ext cx="17372844" cy="4696168"/>
          </a:xfrm>
        </p:spPr>
        <p:txBody>
          <a:bodyPr anchor="t"/>
          <a:lstStyle>
            <a:lvl1pPr marL="0" indent="0" algn="l">
              <a:buNone/>
              <a:defRPr sz="4677">
                <a:solidFill>
                  <a:schemeClr val="tx2"/>
                </a:solidFill>
              </a:defRPr>
            </a:lvl1pPr>
            <a:lvl2pPr marL="1069162" indent="0">
              <a:buNone/>
              <a:defRPr sz="4209">
                <a:solidFill>
                  <a:schemeClr val="tx1">
                    <a:tint val="75000"/>
                  </a:schemeClr>
                </a:solidFill>
              </a:defRPr>
            </a:lvl2pPr>
            <a:lvl3pPr marL="2138324" indent="0">
              <a:buNone/>
              <a:defRPr sz="3742">
                <a:solidFill>
                  <a:schemeClr val="tx1">
                    <a:tint val="75000"/>
                  </a:schemeClr>
                </a:solidFill>
              </a:defRPr>
            </a:lvl3pPr>
            <a:lvl4pPr marL="3207487" indent="0">
              <a:buNone/>
              <a:defRPr sz="3274">
                <a:solidFill>
                  <a:schemeClr val="tx1">
                    <a:tint val="75000"/>
                  </a:schemeClr>
                </a:solidFill>
              </a:defRPr>
            </a:lvl4pPr>
            <a:lvl5pPr marL="4276649" indent="0">
              <a:buNone/>
              <a:defRPr sz="3274">
                <a:solidFill>
                  <a:schemeClr val="tx1">
                    <a:tint val="75000"/>
                  </a:schemeClr>
                </a:solidFill>
              </a:defRPr>
            </a:lvl5pPr>
            <a:lvl6pPr marL="5345811" indent="0">
              <a:buNone/>
              <a:defRPr sz="3274">
                <a:solidFill>
                  <a:schemeClr val="tx1">
                    <a:tint val="75000"/>
                  </a:schemeClr>
                </a:solidFill>
              </a:defRPr>
            </a:lvl6pPr>
            <a:lvl7pPr marL="6414973" indent="0">
              <a:buNone/>
              <a:defRPr sz="3274">
                <a:solidFill>
                  <a:schemeClr val="tx1">
                    <a:tint val="75000"/>
                  </a:schemeClr>
                </a:solidFill>
              </a:defRPr>
            </a:lvl7pPr>
            <a:lvl8pPr marL="7484135" indent="0">
              <a:buNone/>
              <a:defRPr sz="3274">
                <a:solidFill>
                  <a:schemeClr val="tx1">
                    <a:tint val="75000"/>
                  </a:schemeClr>
                </a:solidFill>
              </a:defRPr>
            </a:lvl8pPr>
            <a:lvl9pPr marL="8553298" indent="0">
              <a:buNone/>
              <a:defRPr sz="3274">
                <a:solidFill>
                  <a:schemeClr val="tx1">
                    <a:tint val="75000"/>
                  </a:schemeClr>
                </a:solidFill>
              </a:defRPr>
            </a:lvl9pPr>
          </a:lstStyle>
          <a:p>
            <a:pPr lvl="0"/>
            <a:r>
              <a:rPr lang="fr-FR"/>
              <a:t>Modifier les styles du texte du masque</a:t>
            </a:r>
          </a:p>
        </p:txBody>
      </p:sp>
      <p:pic>
        <p:nvPicPr>
          <p:cNvPr id="10" name="Image 9" descr="uLIEGE_Logo_Compact_CMJN_pos@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97380" y="1156345"/>
            <a:ext cx="2831469" cy="2595144"/>
          </a:xfrm>
          <a:prstGeom prst="rect">
            <a:avLst/>
          </a:prstGeom>
        </p:spPr>
      </p:pic>
    </p:spTree>
    <p:extLst>
      <p:ext uri="{BB962C8B-B14F-4D97-AF65-F5344CB8AC3E}">
        <p14:creationId xmlns:p14="http://schemas.microsoft.com/office/powerpoint/2010/main" val="3517648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069182" y="1212412"/>
            <a:ext cx="16812817" cy="5045869"/>
          </a:xfrm>
        </p:spPr>
        <p:txBody>
          <a:bodyPr/>
          <a:lstStyle/>
          <a:p>
            <a:r>
              <a:rPr lang="fr-FR"/>
              <a:t>Modifiez le style du titre</a:t>
            </a:r>
            <a:endParaRPr lang="fr-FR" dirty="0"/>
          </a:p>
        </p:txBody>
      </p:sp>
      <p:sp>
        <p:nvSpPr>
          <p:cNvPr id="3" name="Espace réservé du contenu 2"/>
          <p:cNvSpPr>
            <a:spLocks noGrp="1"/>
          </p:cNvSpPr>
          <p:nvPr>
            <p:ph idx="1"/>
          </p:nvPr>
        </p:nvSpPr>
        <p:spPr>
          <a:xfrm>
            <a:off x="1069182" y="7064219"/>
            <a:ext cx="16812817" cy="19980241"/>
          </a:xfrm>
        </p:spPr>
        <p:txBody>
          <a:bodyPr/>
          <a:lstStyle>
            <a:lvl1pPr>
              <a:buSzPct val="75000"/>
              <a:defRPr/>
            </a:lvl1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3F148916-E6E8-4346-AB9B-377CDB8FFF0D}" type="datetimeFigureOut">
              <a:rPr lang="fr-BE" smtClean="0"/>
              <a:t>25-06-24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D54D976-1BC8-4935-81A1-7E6BDE2026D4}" type="slidenum">
              <a:rPr lang="fr-BE" smtClean="0"/>
              <a:t>‹N°›</a:t>
            </a:fld>
            <a:endParaRPr lang="fr-BE"/>
          </a:p>
        </p:txBody>
      </p:sp>
      <p:pic>
        <p:nvPicPr>
          <p:cNvPr id="8" name="Image 7"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73980" y="30403"/>
            <a:ext cx="1903440" cy="3904125"/>
          </a:xfrm>
          <a:prstGeom prst="rect">
            <a:avLst/>
          </a:prstGeom>
        </p:spPr>
      </p:pic>
    </p:spTree>
    <p:extLst>
      <p:ext uri="{BB962C8B-B14F-4D97-AF65-F5344CB8AC3E}">
        <p14:creationId xmlns:p14="http://schemas.microsoft.com/office/powerpoint/2010/main" val="1456950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1069181" y="7064219"/>
            <a:ext cx="7997813" cy="19980241"/>
          </a:xfrm>
        </p:spPr>
        <p:txBody>
          <a:bodyPr/>
          <a:lstStyle>
            <a:lvl1pPr>
              <a:defRPr sz="6548"/>
            </a:lvl1pPr>
            <a:lvl2pPr>
              <a:defRPr sz="5612"/>
            </a:lvl2pPr>
            <a:lvl3pPr>
              <a:defRPr sz="4677"/>
            </a:lvl3pPr>
            <a:lvl4pPr>
              <a:defRPr sz="4209"/>
            </a:lvl4pPr>
            <a:lvl5pPr>
              <a:defRPr sz="4209"/>
            </a:lvl5pPr>
            <a:lvl6pPr>
              <a:defRPr sz="4209"/>
            </a:lvl6pPr>
            <a:lvl7pPr>
              <a:defRPr sz="4209"/>
            </a:lvl7pPr>
            <a:lvl8pPr>
              <a:defRPr sz="4209"/>
            </a:lvl8pPr>
            <a:lvl9pPr>
              <a:defRPr sz="4209"/>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9908869" y="7064219"/>
            <a:ext cx="7997813" cy="19980241"/>
          </a:xfrm>
        </p:spPr>
        <p:txBody>
          <a:bodyPr/>
          <a:lstStyle>
            <a:lvl1pPr>
              <a:defRPr sz="6548"/>
            </a:lvl1pPr>
            <a:lvl2pPr>
              <a:defRPr sz="5612"/>
            </a:lvl2pPr>
            <a:lvl3pPr>
              <a:defRPr sz="4677"/>
            </a:lvl3pPr>
            <a:lvl4pPr>
              <a:defRPr sz="4209"/>
            </a:lvl4pPr>
            <a:lvl5pPr>
              <a:defRPr sz="4209"/>
            </a:lvl5pPr>
            <a:lvl6pPr>
              <a:defRPr sz="4209"/>
            </a:lvl6pPr>
            <a:lvl7pPr>
              <a:defRPr sz="4209"/>
            </a:lvl7pPr>
            <a:lvl8pPr>
              <a:defRPr sz="4209"/>
            </a:lvl8pPr>
            <a:lvl9pPr>
              <a:defRPr sz="4209"/>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e la date 4"/>
          <p:cNvSpPr>
            <a:spLocks noGrp="1"/>
          </p:cNvSpPr>
          <p:nvPr>
            <p:ph type="dt" sz="half" idx="10"/>
          </p:nvPr>
        </p:nvSpPr>
        <p:spPr/>
        <p:txBody>
          <a:bodyPr/>
          <a:lstStyle/>
          <a:p>
            <a:fld id="{3F148916-E6E8-4346-AB9B-377CDB8FFF0D}" type="datetimeFigureOut">
              <a:rPr lang="fr-BE" smtClean="0"/>
              <a:t>25-06-24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D54D976-1BC8-4935-81A1-7E6BDE2026D4}" type="slidenum">
              <a:rPr lang="fr-BE" smtClean="0"/>
              <a:t>‹N°›</a:t>
            </a:fld>
            <a:endParaRPr lang="fr-BE"/>
          </a:p>
        </p:txBody>
      </p:sp>
      <p:pic>
        <p:nvPicPr>
          <p:cNvPr id="9" name="Image 8"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73980" y="30403"/>
            <a:ext cx="1903440" cy="3904125"/>
          </a:xfrm>
          <a:prstGeom prst="rect">
            <a:avLst/>
          </a:prstGeom>
        </p:spPr>
      </p:pic>
    </p:spTree>
    <p:extLst>
      <p:ext uri="{BB962C8B-B14F-4D97-AF65-F5344CB8AC3E}">
        <p14:creationId xmlns:p14="http://schemas.microsoft.com/office/powerpoint/2010/main" val="2687854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FR" dirty="0"/>
          </a:p>
        </p:txBody>
      </p:sp>
      <p:sp>
        <p:nvSpPr>
          <p:cNvPr id="3" name="Espace réservé du texte 2"/>
          <p:cNvSpPr>
            <a:spLocks noGrp="1"/>
          </p:cNvSpPr>
          <p:nvPr>
            <p:ph type="body" idx="1"/>
          </p:nvPr>
        </p:nvSpPr>
        <p:spPr>
          <a:xfrm>
            <a:off x="1069181" y="6776884"/>
            <a:ext cx="7997813" cy="2860650"/>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fr-FR"/>
              <a:t>Modifier les styles du texte du masque</a:t>
            </a:r>
          </a:p>
        </p:txBody>
      </p:sp>
      <p:sp>
        <p:nvSpPr>
          <p:cNvPr id="4" name="Espace réservé du contenu 3"/>
          <p:cNvSpPr>
            <a:spLocks noGrp="1"/>
          </p:cNvSpPr>
          <p:nvPr>
            <p:ph sz="half" idx="2"/>
          </p:nvPr>
        </p:nvSpPr>
        <p:spPr>
          <a:xfrm>
            <a:off x="1069181" y="9601167"/>
            <a:ext cx="7997813" cy="17443290"/>
          </a:xfrm>
        </p:spPr>
        <p:txBody>
          <a:bodyPr/>
          <a:lstStyle>
            <a:lvl1pPr>
              <a:defRPr sz="5612"/>
            </a:lvl1pPr>
            <a:lvl2pPr>
              <a:defRPr sz="4677"/>
            </a:lvl2pPr>
            <a:lvl3pPr>
              <a:defRPr sz="4209"/>
            </a:lvl3pPr>
            <a:lvl4pPr>
              <a:defRPr sz="3742"/>
            </a:lvl4pPr>
            <a:lvl5pPr>
              <a:defRPr sz="3742"/>
            </a:lvl5pPr>
            <a:lvl6pPr>
              <a:defRPr sz="3742"/>
            </a:lvl6pPr>
            <a:lvl7pPr>
              <a:defRPr sz="3742"/>
            </a:lvl7pPr>
            <a:lvl8pPr>
              <a:defRPr sz="3742"/>
            </a:lvl8pPr>
            <a:lvl9pPr>
              <a:defRPr sz="3742"/>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p:cNvSpPr>
            <a:spLocks noGrp="1"/>
          </p:cNvSpPr>
          <p:nvPr>
            <p:ph type="body" sz="quarter" idx="3"/>
          </p:nvPr>
        </p:nvSpPr>
        <p:spPr>
          <a:xfrm>
            <a:off x="9908869" y="6813252"/>
            <a:ext cx="7997813" cy="2824283"/>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fr-FR"/>
              <a:t>Modifier les styles du texte du masque</a:t>
            </a:r>
          </a:p>
        </p:txBody>
      </p:sp>
      <p:sp>
        <p:nvSpPr>
          <p:cNvPr id="6" name="Espace réservé du contenu 5"/>
          <p:cNvSpPr>
            <a:spLocks noGrp="1"/>
          </p:cNvSpPr>
          <p:nvPr>
            <p:ph sz="quarter" idx="4"/>
          </p:nvPr>
        </p:nvSpPr>
        <p:spPr>
          <a:xfrm>
            <a:off x="9908869" y="9601167"/>
            <a:ext cx="7997813" cy="17443290"/>
          </a:xfrm>
        </p:spPr>
        <p:txBody>
          <a:bodyPr/>
          <a:lstStyle>
            <a:lvl1pPr>
              <a:defRPr sz="5612"/>
            </a:lvl1pPr>
            <a:lvl2pPr>
              <a:defRPr sz="4677"/>
            </a:lvl2pPr>
            <a:lvl3pPr>
              <a:defRPr sz="4209"/>
            </a:lvl3pPr>
            <a:lvl4pPr>
              <a:defRPr sz="3742"/>
            </a:lvl4pPr>
            <a:lvl5pPr>
              <a:defRPr sz="3742"/>
            </a:lvl5pPr>
            <a:lvl6pPr>
              <a:defRPr sz="3742"/>
            </a:lvl6pPr>
            <a:lvl7pPr>
              <a:defRPr sz="3742"/>
            </a:lvl7pPr>
            <a:lvl8pPr>
              <a:defRPr sz="3742"/>
            </a:lvl8pPr>
            <a:lvl9pPr>
              <a:defRPr sz="3742"/>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e la date 6"/>
          <p:cNvSpPr>
            <a:spLocks noGrp="1"/>
          </p:cNvSpPr>
          <p:nvPr>
            <p:ph type="dt" sz="half" idx="10"/>
          </p:nvPr>
        </p:nvSpPr>
        <p:spPr/>
        <p:txBody>
          <a:bodyPr/>
          <a:lstStyle/>
          <a:p>
            <a:fld id="{3F148916-E6E8-4346-AB9B-377CDB8FFF0D}" type="datetimeFigureOut">
              <a:rPr lang="fr-BE" smtClean="0"/>
              <a:t>25-06-24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2D54D976-1BC8-4935-81A1-7E6BDE2026D4}" type="slidenum">
              <a:rPr lang="fr-BE" smtClean="0"/>
              <a:t>‹N°›</a:t>
            </a:fld>
            <a:endParaRPr lang="fr-BE"/>
          </a:p>
        </p:txBody>
      </p:sp>
      <p:pic>
        <p:nvPicPr>
          <p:cNvPr id="11" name="Image 10"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73980" y="30403"/>
            <a:ext cx="1903440" cy="3904125"/>
          </a:xfrm>
          <a:prstGeom prst="rect">
            <a:avLst/>
          </a:prstGeom>
        </p:spPr>
      </p:pic>
    </p:spTree>
    <p:extLst>
      <p:ext uri="{BB962C8B-B14F-4D97-AF65-F5344CB8AC3E}">
        <p14:creationId xmlns:p14="http://schemas.microsoft.com/office/powerpoint/2010/main" val="1141698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F148916-E6E8-4346-AB9B-377CDB8FFF0D}" type="datetimeFigureOut">
              <a:rPr lang="fr-BE" smtClean="0"/>
              <a:t>25-06-24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D54D976-1BC8-4935-81A1-7E6BDE2026D4}" type="slidenum">
              <a:rPr lang="fr-BE" smtClean="0"/>
              <a:t>‹N°›</a:t>
            </a:fld>
            <a:endParaRPr lang="fr-BE"/>
          </a:p>
        </p:txBody>
      </p:sp>
      <p:pic>
        <p:nvPicPr>
          <p:cNvPr id="7" name="Image 6"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73980" y="30403"/>
            <a:ext cx="1903440" cy="3904125"/>
          </a:xfrm>
          <a:prstGeom prst="rect">
            <a:avLst/>
          </a:prstGeom>
        </p:spPr>
      </p:pic>
    </p:spTree>
    <p:extLst>
      <p:ext uri="{BB962C8B-B14F-4D97-AF65-F5344CB8AC3E}">
        <p14:creationId xmlns:p14="http://schemas.microsoft.com/office/powerpoint/2010/main" val="2900376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69181" y="1212412"/>
            <a:ext cx="16837500" cy="5045869"/>
          </a:xfrm>
          <a:prstGeom prst="rect">
            <a:avLst/>
          </a:prstGeom>
        </p:spPr>
        <p:txBody>
          <a:bodyPr vert="horz" lIns="91440" tIns="45720" rIns="91440" bIns="45720" rtlCol="0" anchor="ctr">
            <a:normAutofit/>
          </a:bodyPr>
          <a:lstStyle/>
          <a:p>
            <a:r>
              <a:rPr lang="bn-IN" dirty="0"/>
              <a:t>Cliquez et modifiez le titre</a:t>
            </a:r>
            <a:endParaRPr lang="fr-FR" dirty="0"/>
          </a:p>
        </p:txBody>
      </p:sp>
      <p:sp>
        <p:nvSpPr>
          <p:cNvPr id="3" name="Espace réservé du texte 2"/>
          <p:cNvSpPr>
            <a:spLocks noGrp="1"/>
          </p:cNvSpPr>
          <p:nvPr>
            <p:ph type="body" idx="1"/>
          </p:nvPr>
        </p:nvSpPr>
        <p:spPr>
          <a:xfrm>
            <a:off x="1069181" y="7064219"/>
            <a:ext cx="16837500" cy="19980241"/>
          </a:xfrm>
          <a:prstGeom prst="rect">
            <a:avLst/>
          </a:prstGeom>
        </p:spPr>
        <p:txBody>
          <a:bodyPr vert="horz" lIns="91440" tIns="45720" rIns="91440" bIns="45720" rtlCol="0">
            <a:normAutofit/>
          </a:bodyPr>
          <a:lstStyle/>
          <a:p>
            <a:pPr lvl="0"/>
            <a:r>
              <a:rPr lang="bn-IN" dirty="0"/>
              <a:t>Cliquez pour modifier les styles du texte du masque</a:t>
            </a:r>
          </a:p>
          <a:p>
            <a:pPr lvl="1"/>
            <a:r>
              <a:rPr lang="bn-IN" dirty="0"/>
              <a:t>Deuxième niveau</a:t>
            </a:r>
          </a:p>
          <a:p>
            <a:pPr lvl="2"/>
            <a:r>
              <a:rPr lang="bn-IN" dirty="0"/>
              <a:t>Troisième niveau</a:t>
            </a:r>
          </a:p>
          <a:p>
            <a:pPr lvl="3"/>
            <a:r>
              <a:rPr lang="bn-IN" dirty="0"/>
              <a:t>Quatrième niveau</a:t>
            </a:r>
          </a:p>
          <a:p>
            <a:pPr lvl="4"/>
            <a:r>
              <a:rPr lang="bn-IN" dirty="0"/>
              <a:t>Cinquième niveau</a:t>
            </a:r>
            <a:endParaRPr lang="fr-FR" dirty="0"/>
          </a:p>
        </p:txBody>
      </p:sp>
      <p:sp>
        <p:nvSpPr>
          <p:cNvPr id="4" name="Espace réservé de la date 3"/>
          <p:cNvSpPr>
            <a:spLocks noGrp="1"/>
          </p:cNvSpPr>
          <p:nvPr>
            <p:ph type="dt" sz="half" idx="2"/>
          </p:nvPr>
        </p:nvSpPr>
        <p:spPr>
          <a:xfrm>
            <a:off x="1069181" y="28060639"/>
            <a:ext cx="4989513"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3F148916-E6E8-4346-AB9B-377CDB8FFF0D}" type="datetimeFigureOut">
              <a:rPr lang="fr-BE" smtClean="0"/>
              <a:t>25-06-24</a:t>
            </a:fld>
            <a:endParaRPr lang="fr-BE"/>
          </a:p>
        </p:txBody>
      </p:sp>
      <p:sp>
        <p:nvSpPr>
          <p:cNvPr id="5" name="Espace réservé du pied de page 4"/>
          <p:cNvSpPr>
            <a:spLocks noGrp="1"/>
          </p:cNvSpPr>
          <p:nvPr>
            <p:ph type="ftr" sz="quarter" idx="3"/>
          </p:nvPr>
        </p:nvSpPr>
        <p:spPr>
          <a:xfrm>
            <a:off x="7306072" y="28060639"/>
            <a:ext cx="6771481"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15324931" y="28060639"/>
            <a:ext cx="4989513"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2D54D976-1BC8-4935-81A1-7E6BDE2026D4}" type="slidenum">
              <a:rPr lang="fr-BE" smtClean="0"/>
              <a:t>‹N°›</a:t>
            </a:fld>
            <a:endParaRPr lang="fr-BE"/>
          </a:p>
        </p:txBody>
      </p:sp>
    </p:spTree>
    <p:extLst>
      <p:ext uri="{BB962C8B-B14F-4D97-AF65-F5344CB8AC3E}">
        <p14:creationId xmlns:p14="http://schemas.microsoft.com/office/powerpoint/2010/main" val="162303157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Lst>
  <p:txStyles>
    <p:titleStyle>
      <a:lvl1pPr algn="l" defTabSz="1069162" rtl="0" eaLnBrk="1" latinLnBrk="0" hangingPunct="1">
        <a:spcBef>
          <a:spcPct val="0"/>
        </a:spcBef>
        <a:buNone/>
        <a:defRPr sz="8419" kern="1200">
          <a:solidFill>
            <a:schemeClr val="accent1"/>
          </a:solidFill>
          <a:latin typeface="+mj-lt"/>
          <a:ea typeface="+mj-ea"/>
          <a:cs typeface="+mj-cs"/>
        </a:defRPr>
      </a:lvl1pPr>
    </p:titleStyle>
    <p:bodyStyle>
      <a:lvl1pPr marL="1039463" indent="-1039463" algn="l" defTabSz="1069162" rtl="0" eaLnBrk="1" latinLnBrk="0" hangingPunct="1">
        <a:spcBef>
          <a:spcPct val="20000"/>
        </a:spcBef>
        <a:buClr>
          <a:schemeClr val="accent1"/>
        </a:buClr>
        <a:buSzPct val="75000"/>
        <a:buFont typeface="Franklin Gothic Book" panose="020B0503020102020204" pitchFamily="34" charset="0"/>
        <a:buChar char="►"/>
        <a:defRPr sz="6548" kern="1200">
          <a:solidFill>
            <a:schemeClr val="tx1"/>
          </a:solidFill>
          <a:latin typeface="+mn-lt"/>
          <a:ea typeface="+mn-ea"/>
          <a:cs typeface="+mn-cs"/>
        </a:defRPr>
      </a:lvl1pPr>
      <a:lvl2pPr marL="1737389" indent="-668226" algn="l" defTabSz="1069162" rtl="0" eaLnBrk="1" latinLnBrk="0" hangingPunct="1">
        <a:spcBef>
          <a:spcPct val="20000"/>
        </a:spcBef>
        <a:buClr>
          <a:schemeClr val="accent1"/>
        </a:buClr>
        <a:buFont typeface="Wingdings" panose="05000000000000000000" pitchFamily="2" charset="2"/>
        <a:buChar char="§"/>
        <a:defRPr sz="5612" kern="1200">
          <a:solidFill>
            <a:schemeClr val="tx1"/>
          </a:solidFill>
          <a:latin typeface="+mn-lt"/>
          <a:ea typeface="+mn-ea"/>
          <a:cs typeface="+mn-cs"/>
        </a:defRPr>
      </a:lvl2pPr>
      <a:lvl3pPr marL="2672906" indent="-534581" algn="l" defTabSz="1069162" rtl="0" eaLnBrk="1" latinLnBrk="0" hangingPunct="1">
        <a:spcBef>
          <a:spcPct val="20000"/>
        </a:spcBef>
        <a:buClr>
          <a:schemeClr val="accent1"/>
        </a:buClr>
        <a:buFont typeface="Wingdings" panose="05000000000000000000" pitchFamily="2" charset="2"/>
        <a:buChar char="Ø"/>
        <a:defRPr sz="4677" kern="1200">
          <a:solidFill>
            <a:schemeClr val="tx1"/>
          </a:solidFill>
          <a:latin typeface="+mn-lt"/>
          <a:ea typeface="+mn-ea"/>
          <a:cs typeface="+mn-cs"/>
        </a:defRPr>
      </a:lvl3pPr>
      <a:lvl4pPr marL="3742068" indent="-534581" algn="l" defTabSz="1069162" rtl="0" eaLnBrk="1" latinLnBrk="0" hangingPunct="1">
        <a:spcBef>
          <a:spcPct val="20000"/>
        </a:spcBef>
        <a:buClr>
          <a:schemeClr val="accent1"/>
        </a:buClr>
        <a:buFont typeface="Arial" panose="020B0604020202020204" pitchFamily="34" charset="0"/>
        <a:buChar char="•"/>
        <a:defRPr sz="4209" kern="1200">
          <a:solidFill>
            <a:schemeClr val="tx1"/>
          </a:solidFill>
          <a:latin typeface="+mn-lt"/>
          <a:ea typeface="+mn-ea"/>
          <a:cs typeface="+mn-cs"/>
        </a:defRPr>
      </a:lvl4pPr>
      <a:lvl5pPr marL="4811230" indent="-534581" algn="l" defTabSz="1069162" rtl="0" eaLnBrk="1" latinLnBrk="0" hangingPunct="1">
        <a:spcBef>
          <a:spcPct val="20000"/>
        </a:spcBef>
        <a:buClr>
          <a:schemeClr val="accent1"/>
        </a:buClr>
        <a:buSzPct val="85000"/>
        <a:buFont typeface="Wingdings" panose="05000000000000000000" pitchFamily="2" charset="2"/>
        <a:buChar char="v"/>
        <a:defRPr sz="4209" kern="1200">
          <a:solidFill>
            <a:schemeClr val="tx1"/>
          </a:solidFill>
          <a:latin typeface="+mn-lt"/>
          <a:ea typeface="+mn-ea"/>
          <a:cs typeface="+mn-cs"/>
        </a:defRPr>
      </a:lvl5pPr>
      <a:lvl6pPr marL="5880392" indent="-534581" algn="l" defTabSz="1069162" rtl="0" eaLnBrk="1" latinLnBrk="0" hangingPunct="1">
        <a:spcBef>
          <a:spcPct val="20000"/>
        </a:spcBef>
        <a:buFont typeface="Arial"/>
        <a:buChar char="•"/>
        <a:defRPr sz="4677" kern="1200">
          <a:solidFill>
            <a:schemeClr val="tx1"/>
          </a:solidFill>
          <a:latin typeface="+mn-lt"/>
          <a:ea typeface="+mn-ea"/>
          <a:cs typeface="+mn-cs"/>
        </a:defRPr>
      </a:lvl6pPr>
      <a:lvl7pPr marL="6949554" indent="-534581" algn="l" defTabSz="1069162" rtl="0" eaLnBrk="1" latinLnBrk="0" hangingPunct="1">
        <a:spcBef>
          <a:spcPct val="20000"/>
        </a:spcBef>
        <a:buFont typeface="Arial"/>
        <a:buChar char="•"/>
        <a:defRPr sz="4677" kern="1200">
          <a:solidFill>
            <a:schemeClr val="tx1"/>
          </a:solidFill>
          <a:latin typeface="+mn-lt"/>
          <a:ea typeface="+mn-ea"/>
          <a:cs typeface="+mn-cs"/>
        </a:defRPr>
      </a:lvl7pPr>
      <a:lvl8pPr marL="8018717" indent="-534581" algn="l" defTabSz="1069162" rtl="0" eaLnBrk="1" latinLnBrk="0" hangingPunct="1">
        <a:spcBef>
          <a:spcPct val="20000"/>
        </a:spcBef>
        <a:buFont typeface="Arial"/>
        <a:buChar char="•"/>
        <a:defRPr sz="4677" kern="1200">
          <a:solidFill>
            <a:schemeClr val="tx1"/>
          </a:solidFill>
          <a:latin typeface="+mn-lt"/>
          <a:ea typeface="+mn-ea"/>
          <a:cs typeface="+mn-cs"/>
        </a:defRPr>
      </a:lvl8pPr>
      <a:lvl9pPr marL="9087879" indent="-534581" algn="l" defTabSz="1069162" rtl="0" eaLnBrk="1" latinLnBrk="0" hangingPunct="1">
        <a:spcBef>
          <a:spcPct val="20000"/>
        </a:spcBef>
        <a:buFont typeface="Arial"/>
        <a:buChar char="•"/>
        <a:defRPr sz="4677" kern="1200">
          <a:solidFill>
            <a:schemeClr val="tx1"/>
          </a:solidFill>
          <a:latin typeface="+mn-lt"/>
          <a:ea typeface="+mn-ea"/>
          <a:cs typeface="+mn-cs"/>
        </a:defRPr>
      </a:lvl9pPr>
    </p:bodyStyle>
    <p:otherStyle>
      <a:defPPr>
        <a:defRPr lang="fr-FR"/>
      </a:defPPr>
      <a:lvl1pPr marL="0" algn="l" defTabSz="1069162" rtl="0" eaLnBrk="1" latinLnBrk="0" hangingPunct="1">
        <a:defRPr sz="4209" kern="1200">
          <a:solidFill>
            <a:schemeClr val="tx1"/>
          </a:solidFill>
          <a:latin typeface="+mn-lt"/>
          <a:ea typeface="+mn-ea"/>
          <a:cs typeface="+mn-cs"/>
        </a:defRPr>
      </a:lvl1pPr>
      <a:lvl2pPr marL="1069162" algn="l" defTabSz="1069162" rtl="0" eaLnBrk="1" latinLnBrk="0" hangingPunct="1">
        <a:defRPr sz="4209" kern="1200">
          <a:solidFill>
            <a:schemeClr val="tx1"/>
          </a:solidFill>
          <a:latin typeface="+mn-lt"/>
          <a:ea typeface="+mn-ea"/>
          <a:cs typeface="+mn-cs"/>
        </a:defRPr>
      </a:lvl2pPr>
      <a:lvl3pPr marL="2138324" algn="l" defTabSz="1069162" rtl="0" eaLnBrk="1" latinLnBrk="0" hangingPunct="1">
        <a:defRPr sz="4209" kern="1200">
          <a:solidFill>
            <a:schemeClr val="tx1"/>
          </a:solidFill>
          <a:latin typeface="+mn-lt"/>
          <a:ea typeface="+mn-ea"/>
          <a:cs typeface="+mn-cs"/>
        </a:defRPr>
      </a:lvl3pPr>
      <a:lvl4pPr marL="3207487" algn="l" defTabSz="1069162" rtl="0" eaLnBrk="1" latinLnBrk="0" hangingPunct="1">
        <a:defRPr sz="4209" kern="1200">
          <a:solidFill>
            <a:schemeClr val="tx1"/>
          </a:solidFill>
          <a:latin typeface="+mn-lt"/>
          <a:ea typeface="+mn-ea"/>
          <a:cs typeface="+mn-cs"/>
        </a:defRPr>
      </a:lvl4pPr>
      <a:lvl5pPr marL="4276649" algn="l" defTabSz="1069162" rtl="0" eaLnBrk="1" latinLnBrk="0" hangingPunct="1">
        <a:defRPr sz="4209" kern="1200">
          <a:solidFill>
            <a:schemeClr val="tx1"/>
          </a:solidFill>
          <a:latin typeface="+mn-lt"/>
          <a:ea typeface="+mn-ea"/>
          <a:cs typeface="+mn-cs"/>
        </a:defRPr>
      </a:lvl5pPr>
      <a:lvl6pPr marL="5345811" algn="l" defTabSz="1069162" rtl="0" eaLnBrk="1" latinLnBrk="0" hangingPunct="1">
        <a:defRPr sz="4209" kern="1200">
          <a:solidFill>
            <a:schemeClr val="tx1"/>
          </a:solidFill>
          <a:latin typeface="+mn-lt"/>
          <a:ea typeface="+mn-ea"/>
          <a:cs typeface="+mn-cs"/>
        </a:defRPr>
      </a:lvl6pPr>
      <a:lvl7pPr marL="6414973" algn="l" defTabSz="1069162" rtl="0" eaLnBrk="1" latinLnBrk="0" hangingPunct="1">
        <a:defRPr sz="4209" kern="1200">
          <a:solidFill>
            <a:schemeClr val="tx1"/>
          </a:solidFill>
          <a:latin typeface="+mn-lt"/>
          <a:ea typeface="+mn-ea"/>
          <a:cs typeface="+mn-cs"/>
        </a:defRPr>
      </a:lvl7pPr>
      <a:lvl8pPr marL="7484135" algn="l" defTabSz="1069162" rtl="0" eaLnBrk="1" latinLnBrk="0" hangingPunct="1">
        <a:defRPr sz="4209" kern="1200">
          <a:solidFill>
            <a:schemeClr val="tx1"/>
          </a:solidFill>
          <a:latin typeface="+mn-lt"/>
          <a:ea typeface="+mn-ea"/>
          <a:cs typeface="+mn-cs"/>
        </a:defRPr>
      </a:lvl8pPr>
      <a:lvl9pPr marL="8553298" algn="l" defTabSz="1069162"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5031EF99-B505-8586-0846-4ACF0DB1D360}"/>
              </a:ext>
            </a:extLst>
          </p:cNvPr>
          <p:cNvSpPr/>
          <p:nvPr/>
        </p:nvSpPr>
        <p:spPr>
          <a:xfrm>
            <a:off x="13921415" y="16100288"/>
            <a:ext cx="5723467" cy="6669056"/>
          </a:xfrm>
          <a:prstGeom prst="rect">
            <a:avLst/>
          </a:prstGeom>
          <a:solidFill>
            <a:srgbClr val="C6C0B4">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pic>
        <p:nvPicPr>
          <p:cNvPr id="52" name="Image 51">
            <a:extLst>
              <a:ext uri="{FF2B5EF4-FFF2-40B4-BE49-F238E27FC236}">
                <a16:creationId xmlns:a16="http://schemas.microsoft.com/office/drawing/2014/main" id="{6F8E78DE-7D34-4671-89A7-BE93922EB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845" y="28208238"/>
            <a:ext cx="6333458" cy="1855711"/>
          </a:xfrm>
          <a:prstGeom prst="rect">
            <a:avLst/>
          </a:prstGeom>
        </p:spPr>
      </p:pic>
      <p:pic>
        <p:nvPicPr>
          <p:cNvPr id="6" name="Image 5" descr="uLIEGE_Logo_Compact_CMJN_pos@2x.png">
            <a:extLst>
              <a:ext uri="{FF2B5EF4-FFF2-40B4-BE49-F238E27FC236}">
                <a16:creationId xmlns:a16="http://schemas.microsoft.com/office/drawing/2014/main" id="{0ADD4774-6F93-4370-B740-EEEF3D6517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4140" y="5757659"/>
            <a:ext cx="2677244" cy="1299848"/>
          </a:xfrm>
          <a:prstGeom prst="rect">
            <a:avLst/>
          </a:prstGeom>
        </p:spPr>
      </p:pic>
      <p:sp>
        <p:nvSpPr>
          <p:cNvPr id="2" name="Rectangle 1">
            <a:extLst>
              <a:ext uri="{FF2B5EF4-FFF2-40B4-BE49-F238E27FC236}">
                <a16:creationId xmlns:a16="http://schemas.microsoft.com/office/drawing/2014/main" id="{FCC3C53F-7D40-4E6B-8D34-96E07FF9B56B}"/>
              </a:ext>
            </a:extLst>
          </p:cNvPr>
          <p:cNvSpPr/>
          <p:nvPr/>
        </p:nvSpPr>
        <p:spPr>
          <a:xfrm>
            <a:off x="-22703" y="-1"/>
            <a:ext cx="21433371" cy="4026260"/>
          </a:xfrm>
          <a:prstGeom prst="rect">
            <a:avLst/>
          </a:prstGeom>
          <a:solidFill>
            <a:srgbClr val="F07F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4" name="Rectangle 4">
            <a:extLst>
              <a:ext uri="{FF2B5EF4-FFF2-40B4-BE49-F238E27FC236}">
                <a16:creationId xmlns:a16="http://schemas.microsoft.com/office/drawing/2014/main" id="{2C72DC60-CBD3-4C2D-96E1-7AD3B20B8C2F}"/>
              </a:ext>
            </a:extLst>
          </p:cNvPr>
          <p:cNvSpPr>
            <a:spLocks noChangeArrowheads="1"/>
          </p:cNvSpPr>
          <p:nvPr/>
        </p:nvSpPr>
        <p:spPr bwMode="auto">
          <a:xfrm>
            <a:off x="1058779" y="771987"/>
            <a:ext cx="19193487" cy="2985433"/>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fr-BE" sz="6600" b="1" dirty="0">
                <a:solidFill>
                  <a:schemeClr val="bg1"/>
                </a:solidFill>
              </a:rPr>
              <a:t>Mortier auto-compactant à hautes performances à base de sables et fines de recyclage</a:t>
            </a:r>
          </a:p>
          <a:p>
            <a:pPr lvl="0" defTabSz="914400" eaLnBrk="0" fontAlgn="base" hangingPunct="0">
              <a:spcBef>
                <a:spcPct val="0"/>
              </a:spcBef>
              <a:spcAft>
                <a:spcPct val="0"/>
              </a:spcAft>
            </a:pPr>
            <a:endParaRPr lang="fr-BE" altLang="fr-FR" sz="1600" b="1" dirty="0">
              <a:solidFill>
                <a:schemeClr val="bg1"/>
              </a:solidFill>
            </a:endParaRPr>
          </a:p>
          <a:p>
            <a:pPr lvl="0" defTabSz="914400" eaLnBrk="0" fontAlgn="base" hangingPunct="0">
              <a:spcBef>
                <a:spcPct val="0"/>
              </a:spcBef>
              <a:spcAft>
                <a:spcPct val="0"/>
              </a:spcAft>
            </a:pPr>
            <a:r>
              <a:rPr lang="fr-FR" altLang="fr-FR" sz="4000" dirty="0" err="1">
                <a:solidFill>
                  <a:schemeClr val="bg1"/>
                </a:solidFill>
              </a:rPr>
              <a:t>S.Lanckohr</a:t>
            </a:r>
            <a:endParaRPr lang="fr-FR" altLang="fr-FR" sz="4000" dirty="0">
              <a:solidFill>
                <a:schemeClr val="bg1"/>
              </a:solidFill>
            </a:endParaRPr>
          </a:p>
        </p:txBody>
      </p:sp>
      <p:sp>
        <p:nvSpPr>
          <p:cNvPr id="13" name="Rectangle 4">
            <a:extLst>
              <a:ext uri="{FF2B5EF4-FFF2-40B4-BE49-F238E27FC236}">
                <a16:creationId xmlns:a16="http://schemas.microsoft.com/office/drawing/2014/main" id="{BC564852-5CC1-4FB1-BB84-BBE24B9D40C6}"/>
              </a:ext>
            </a:extLst>
          </p:cNvPr>
          <p:cNvSpPr>
            <a:spLocks noChangeArrowheads="1"/>
          </p:cNvSpPr>
          <p:nvPr/>
        </p:nvSpPr>
        <p:spPr bwMode="auto">
          <a:xfrm>
            <a:off x="9708514" y="3178481"/>
            <a:ext cx="10329333" cy="584775"/>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ctr" anchorCtr="0" compatLnSpc="1">
            <a:prstTxWarp prst="textNoShape">
              <a:avLst/>
            </a:prstTxWarp>
            <a:spAutoFit/>
          </a:bodyPr>
          <a:lstStyle/>
          <a:p>
            <a:pPr lvl="0" algn="r" defTabSz="914400" eaLnBrk="0" fontAlgn="base" hangingPunct="0">
              <a:spcBef>
                <a:spcPct val="0"/>
              </a:spcBef>
              <a:spcAft>
                <a:spcPct val="0"/>
              </a:spcAft>
            </a:pPr>
            <a:r>
              <a:rPr lang="fr-FR" altLang="fr-FR" sz="3200" b="1" dirty="0">
                <a:solidFill>
                  <a:schemeClr val="bg1"/>
                </a:solidFill>
              </a:rPr>
              <a:t>sophie.lanckohr@uliege.be  </a:t>
            </a:r>
            <a:endParaRPr lang="fr-BE" sz="3200" b="1" dirty="0">
              <a:solidFill>
                <a:schemeClr val="bg1"/>
              </a:solidFill>
            </a:endParaRPr>
          </a:p>
        </p:txBody>
      </p:sp>
      <p:sp>
        <p:nvSpPr>
          <p:cNvPr id="7" name="Rectangle 6">
            <a:extLst>
              <a:ext uri="{FF2B5EF4-FFF2-40B4-BE49-F238E27FC236}">
                <a16:creationId xmlns:a16="http://schemas.microsoft.com/office/drawing/2014/main" id="{02577C55-D8D1-468F-9161-BEEB58FA9F82}"/>
              </a:ext>
            </a:extLst>
          </p:cNvPr>
          <p:cNvSpPr/>
          <p:nvPr/>
        </p:nvSpPr>
        <p:spPr>
          <a:xfrm>
            <a:off x="1834446" y="8636002"/>
            <a:ext cx="5723467" cy="9882781"/>
          </a:xfrm>
          <a:prstGeom prst="rect">
            <a:avLst/>
          </a:prstGeom>
          <a:solidFill>
            <a:srgbClr val="C6C0B4">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5" name="Rectangle 4">
            <a:extLst>
              <a:ext uri="{FF2B5EF4-FFF2-40B4-BE49-F238E27FC236}">
                <a16:creationId xmlns:a16="http://schemas.microsoft.com/office/drawing/2014/main" id="{F39B299C-1D3B-4E3A-B67F-0FA3C9424C0D}"/>
              </a:ext>
            </a:extLst>
          </p:cNvPr>
          <p:cNvSpPr>
            <a:spLocks noChangeArrowheads="1"/>
          </p:cNvSpPr>
          <p:nvPr/>
        </p:nvSpPr>
        <p:spPr bwMode="auto">
          <a:xfrm>
            <a:off x="2137952" y="8928384"/>
            <a:ext cx="5401084" cy="9387185"/>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defTabSz="914400" eaLnBrk="0" fontAlgn="base" hangingPunct="0">
              <a:spcBef>
                <a:spcPct val="0"/>
              </a:spcBef>
              <a:spcAft>
                <a:spcPct val="0"/>
              </a:spcAft>
            </a:pPr>
            <a:r>
              <a:rPr lang="fr-BE" altLang="fr-FR" sz="3200" b="1" dirty="0">
                <a:solidFill>
                  <a:schemeClr val="tx1">
                    <a:lumMod val="85000"/>
                    <a:lumOff val="15000"/>
                  </a:schemeClr>
                </a:solidFill>
              </a:rPr>
              <a:t>1. DÉFINITION</a:t>
            </a:r>
          </a:p>
          <a:p>
            <a:pPr lvl="0" defTabSz="914400" eaLnBrk="0" fontAlgn="base" hangingPunct="0">
              <a:spcBef>
                <a:spcPct val="0"/>
              </a:spcBef>
              <a:spcAft>
                <a:spcPct val="0"/>
              </a:spcAft>
            </a:pPr>
            <a:endParaRPr lang="fr-BE" altLang="fr-FR" sz="2200" b="1" dirty="0">
              <a:solidFill>
                <a:schemeClr val="tx1">
                  <a:lumMod val="85000"/>
                  <a:lumOff val="15000"/>
                </a:schemeClr>
              </a:solidFill>
            </a:endParaRPr>
          </a:p>
          <a:p>
            <a:pPr lvl="0" defTabSz="914400" eaLnBrk="0" fontAlgn="base" hangingPunct="0">
              <a:spcBef>
                <a:spcPct val="0"/>
              </a:spcBef>
              <a:spcAft>
                <a:spcPct val="0"/>
              </a:spcAft>
            </a:pPr>
            <a:r>
              <a:rPr lang="fr-FR" altLang="fr-FR" sz="2200" dirty="0">
                <a:solidFill>
                  <a:schemeClr val="tx1">
                    <a:lumMod val="85000"/>
                    <a:lumOff val="15000"/>
                  </a:schemeClr>
                </a:solidFill>
              </a:rPr>
              <a:t>Les mortiers auto-compactants sont des mortiers qui, à l’état frais, sont capables de s’écouler sous leur propre poids, de remplir des espaces complexes et de produire un matériau dense et homogène sans nécessiter aucun moyen de vibration. Ce type de mortier peut nécessiter l’utilisation d’adjuvants (A) et d'additions [1].</a:t>
            </a:r>
            <a:endParaRPr lang="fr-BE" sz="2200" dirty="0">
              <a:latin typeface="Aptos" panose="020B0004020202020204" pitchFamily="34" charset="0"/>
              <a:ea typeface="Aptos" panose="020B0004020202020204" pitchFamily="34" charset="0"/>
              <a:cs typeface="Times New Roman" panose="02020603050405020304" pitchFamily="18" charset="0"/>
            </a:endParaRPr>
          </a:p>
          <a:p>
            <a:pPr lvl="0" defTabSz="914400" eaLnBrk="0" fontAlgn="base" hangingPunct="0">
              <a:spcBef>
                <a:spcPct val="0"/>
              </a:spcBef>
              <a:spcAft>
                <a:spcPct val="0"/>
              </a:spcAft>
            </a:pPr>
            <a:endParaRPr lang="fr-BE" sz="2200" dirty="0">
              <a:effectLst/>
              <a:latin typeface="Aptos" panose="020B0004020202020204" pitchFamily="34" charset="0"/>
              <a:ea typeface="Aptos" panose="020B0004020202020204" pitchFamily="34" charset="0"/>
              <a:cs typeface="Times New Roman" panose="02020603050405020304" pitchFamily="18" charset="0"/>
            </a:endParaRPr>
          </a:p>
          <a:p>
            <a:pPr lvl="0" defTabSz="914400" eaLnBrk="0" fontAlgn="base" hangingPunct="0">
              <a:spcBef>
                <a:spcPct val="0"/>
              </a:spcBef>
              <a:spcAft>
                <a:spcPct val="0"/>
              </a:spcAft>
            </a:pPr>
            <a:endParaRPr lang="fr-BE" sz="2200" dirty="0">
              <a:latin typeface="Aptos" panose="020B0004020202020204" pitchFamily="34" charset="0"/>
              <a:ea typeface="Aptos" panose="020B0004020202020204" pitchFamily="34" charset="0"/>
              <a:cs typeface="Times New Roman" panose="02020603050405020304" pitchFamily="18" charset="0"/>
            </a:endParaRPr>
          </a:p>
          <a:p>
            <a:pPr lvl="0" defTabSz="914400" eaLnBrk="0" fontAlgn="base" hangingPunct="0">
              <a:spcBef>
                <a:spcPct val="0"/>
              </a:spcBef>
              <a:spcAft>
                <a:spcPct val="0"/>
              </a:spcAft>
            </a:pPr>
            <a:endParaRPr lang="fr-BE" sz="2200" dirty="0">
              <a:effectLst/>
              <a:latin typeface="Aptos" panose="020B0004020202020204" pitchFamily="34" charset="0"/>
              <a:ea typeface="Aptos" panose="020B0004020202020204" pitchFamily="34" charset="0"/>
              <a:cs typeface="Times New Roman" panose="02020603050405020304" pitchFamily="18" charset="0"/>
            </a:endParaRPr>
          </a:p>
          <a:p>
            <a:pPr lvl="0" defTabSz="914400" eaLnBrk="0" fontAlgn="base" hangingPunct="0">
              <a:spcBef>
                <a:spcPct val="0"/>
              </a:spcBef>
              <a:spcAft>
                <a:spcPct val="0"/>
              </a:spcAft>
            </a:pPr>
            <a:endParaRPr lang="fr-BE" sz="2200" dirty="0">
              <a:effectLst/>
              <a:latin typeface="Aptos" panose="020B0004020202020204" pitchFamily="34" charset="0"/>
              <a:ea typeface="Aptos" panose="020B0004020202020204" pitchFamily="34" charset="0"/>
              <a:cs typeface="Times New Roman" panose="02020603050405020304" pitchFamily="18" charset="0"/>
            </a:endParaRPr>
          </a:p>
          <a:p>
            <a:pPr lvl="0" defTabSz="914400" eaLnBrk="0" fontAlgn="base" hangingPunct="0">
              <a:spcBef>
                <a:spcPct val="0"/>
              </a:spcBef>
              <a:spcAft>
                <a:spcPct val="0"/>
              </a:spcAft>
            </a:pPr>
            <a:endParaRPr lang="fr-BE" altLang="fr-FR" sz="2200" b="1" dirty="0">
              <a:solidFill>
                <a:schemeClr val="tx1">
                  <a:lumMod val="85000"/>
                  <a:lumOff val="15000"/>
                </a:schemeClr>
              </a:solidFill>
              <a:latin typeface="Aptos" panose="020B0004020202020204" pitchFamily="34" charset="0"/>
              <a:cs typeface="Times New Roman" panose="02020603050405020304" pitchFamily="18" charset="0"/>
            </a:endParaRPr>
          </a:p>
          <a:p>
            <a:pPr lvl="0" defTabSz="914400" eaLnBrk="0" fontAlgn="base" hangingPunct="0">
              <a:spcBef>
                <a:spcPct val="0"/>
              </a:spcBef>
              <a:spcAft>
                <a:spcPct val="0"/>
              </a:spcAft>
            </a:pPr>
            <a:endParaRPr lang="fr-BE" altLang="fr-FR" sz="2200" dirty="0">
              <a:solidFill>
                <a:schemeClr val="tx1">
                  <a:lumMod val="85000"/>
                  <a:lumOff val="15000"/>
                </a:schemeClr>
              </a:solidFill>
              <a:latin typeface="Aptos" panose="020B0004020202020204" pitchFamily="34" charset="0"/>
              <a:cs typeface="Times New Roman" panose="02020603050405020304" pitchFamily="18" charset="0"/>
            </a:endParaRPr>
          </a:p>
          <a:p>
            <a:pPr lvl="0" defTabSz="914400" eaLnBrk="0" fontAlgn="base" hangingPunct="0">
              <a:spcBef>
                <a:spcPct val="0"/>
              </a:spcBef>
              <a:spcAft>
                <a:spcPct val="0"/>
              </a:spcAft>
            </a:pPr>
            <a:endParaRPr lang="fr-BE" altLang="fr-FR" sz="2200" dirty="0">
              <a:solidFill>
                <a:schemeClr val="tx1">
                  <a:lumMod val="85000"/>
                  <a:lumOff val="15000"/>
                </a:schemeClr>
              </a:solidFill>
              <a:latin typeface="Aptos" panose="020B0004020202020204" pitchFamily="34" charset="0"/>
              <a:cs typeface="Times New Roman" panose="02020603050405020304" pitchFamily="18" charset="0"/>
            </a:endParaRPr>
          </a:p>
          <a:p>
            <a:pPr lvl="0" defTabSz="914400" eaLnBrk="0" fontAlgn="base" hangingPunct="0">
              <a:spcBef>
                <a:spcPct val="0"/>
              </a:spcBef>
              <a:spcAft>
                <a:spcPct val="0"/>
              </a:spcAft>
            </a:pPr>
            <a:endParaRPr lang="fr-BE" altLang="fr-FR" sz="2200" dirty="0">
              <a:solidFill>
                <a:schemeClr val="tx1">
                  <a:lumMod val="85000"/>
                  <a:lumOff val="15000"/>
                </a:schemeClr>
              </a:solidFill>
              <a:latin typeface="Aptos" panose="020B0004020202020204" pitchFamily="34" charset="0"/>
              <a:cs typeface="Times New Roman" panose="02020603050405020304" pitchFamily="18" charset="0"/>
            </a:endParaRPr>
          </a:p>
          <a:p>
            <a:pPr lvl="0" defTabSz="914400" eaLnBrk="0" fontAlgn="base" hangingPunct="0">
              <a:spcBef>
                <a:spcPct val="0"/>
              </a:spcBef>
              <a:spcAft>
                <a:spcPct val="0"/>
              </a:spcAft>
            </a:pPr>
            <a:endParaRPr lang="fr-BE" altLang="fr-FR" sz="2200" dirty="0">
              <a:solidFill>
                <a:schemeClr val="tx1">
                  <a:lumMod val="85000"/>
                  <a:lumOff val="15000"/>
                </a:schemeClr>
              </a:solidFill>
              <a:latin typeface="Aptos" panose="020B0004020202020204" pitchFamily="34" charset="0"/>
              <a:cs typeface="Times New Roman" panose="02020603050405020304" pitchFamily="18" charset="0"/>
            </a:endParaRPr>
          </a:p>
          <a:p>
            <a:pPr lvl="0" defTabSz="914400" eaLnBrk="0" fontAlgn="base" hangingPunct="0">
              <a:spcBef>
                <a:spcPct val="0"/>
              </a:spcBef>
              <a:spcAft>
                <a:spcPct val="0"/>
              </a:spcAft>
            </a:pPr>
            <a:endParaRPr lang="fr-FR" altLang="fr-FR" sz="2200" dirty="0">
              <a:solidFill>
                <a:schemeClr val="tx1">
                  <a:lumMod val="85000"/>
                  <a:lumOff val="15000"/>
                </a:schemeClr>
              </a:solidFill>
              <a:latin typeface="Aptos" panose="020B0004020202020204" pitchFamily="34" charset="0"/>
              <a:cs typeface="Times New Roman" panose="02020603050405020304" pitchFamily="18" charset="0"/>
            </a:endParaRPr>
          </a:p>
          <a:p>
            <a:pPr lvl="0" defTabSz="914400" eaLnBrk="0" fontAlgn="base" hangingPunct="0">
              <a:spcBef>
                <a:spcPct val="0"/>
              </a:spcBef>
              <a:spcAft>
                <a:spcPct val="0"/>
              </a:spcAft>
            </a:pPr>
            <a:r>
              <a:rPr lang="fr-FR" altLang="fr-FR" sz="2200" dirty="0">
                <a:solidFill>
                  <a:schemeClr val="tx1">
                    <a:lumMod val="85000"/>
                    <a:lumOff val="15000"/>
                  </a:schemeClr>
                </a:solidFill>
                <a:latin typeface="Aptos" panose="020B0004020202020204" pitchFamily="34" charset="0"/>
                <a:cs typeface="Times New Roman" panose="02020603050405020304" pitchFamily="18" charset="0"/>
              </a:rPr>
              <a:t>Les mortiers à hautes performances sont des mortiers présentant des résistances mécaniques et des propriétés de durabilité accrues par rapport aux mortiers traditionnels. Les hautes performances sont notamment obtenues grâce à l’utilisation de fines [2].</a:t>
            </a:r>
            <a:endParaRPr lang="fr-BE" altLang="fr-FR" sz="2200" dirty="0">
              <a:solidFill>
                <a:schemeClr val="tx1">
                  <a:lumMod val="85000"/>
                  <a:lumOff val="15000"/>
                </a:schemeClr>
              </a:solidFill>
            </a:endParaRPr>
          </a:p>
        </p:txBody>
      </p:sp>
      <p:sp>
        <p:nvSpPr>
          <p:cNvPr id="17" name="Rectangle 16">
            <a:extLst>
              <a:ext uri="{FF2B5EF4-FFF2-40B4-BE49-F238E27FC236}">
                <a16:creationId xmlns:a16="http://schemas.microsoft.com/office/drawing/2014/main" id="{480191FF-D53D-4193-946A-929865E36AFE}"/>
              </a:ext>
            </a:extLst>
          </p:cNvPr>
          <p:cNvSpPr/>
          <p:nvPr/>
        </p:nvSpPr>
        <p:spPr>
          <a:xfrm>
            <a:off x="7907756" y="8657873"/>
            <a:ext cx="5723467" cy="9882781"/>
          </a:xfrm>
          <a:prstGeom prst="rect">
            <a:avLst/>
          </a:prstGeom>
          <a:solidFill>
            <a:srgbClr val="C6C0B4">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8" name="Rectangle 4">
            <a:extLst>
              <a:ext uri="{FF2B5EF4-FFF2-40B4-BE49-F238E27FC236}">
                <a16:creationId xmlns:a16="http://schemas.microsoft.com/office/drawing/2014/main" id="{565E1C2E-E4C8-47D6-9B61-DA305772653A}"/>
              </a:ext>
            </a:extLst>
          </p:cNvPr>
          <p:cNvSpPr>
            <a:spLocks noChangeArrowheads="1"/>
          </p:cNvSpPr>
          <p:nvPr/>
        </p:nvSpPr>
        <p:spPr bwMode="auto">
          <a:xfrm>
            <a:off x="8211262" y="13438138"/>
            <a:ext cx="5401084" cy="430887"/>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defTabSz="914400" eaLnBrk="0" fontAlgn="base" hangingPunct="0">
              <a:spcBef>
                <a:spcPct val="0"/>
              </a:spcBef>
              <a:spcAft>
                <a:spcPct val="0"/>
              </a:spcAft>
            </a:pPr>
            <a:endParaRPr lang="fr-BE" altLang="fr-FR" sz="2200" dirty="0">
              <a:solidFill>
                <a:schemeClr val="tx1">
                  <a:lumMod val="85000"/>
                  <a:lumOff val="15000"/>
                </a:schemeClr>
              </a:solidFill>
            </a:endParaRPr>
          </a:p>
        </p:txBody>
      </p:sp>
      <p:sp>
        <p:nvSpPr>
          <p:cNvPr id="20" name="Rectangle 19">
            <a:extLst>
              <a:ext uri="{FF2B5EF4-FFF2-40B4-BE49-F238E27FC236}">
                <a16:creationId xmlns:a16="http://schemas.microsoft.com/office/drawing/2014/main" id="{B76997CF-7124-437D-B284-7F2105D1A0D1}"/>
              </a:ext>
            </a:extLst>
          </p:cNvPr>
          <p:cNvSpPr/>
          <p:nvPr/>
        </p:nvSpPr>
        <p:spPr>
          <a:xfrm>
            <a:off x="13921415" y="8657873"/>
            <a:ext cx="5723467" cy="7253799"/>
          </a:xfrm>
          <a:prstGeom prst="rect">
            <a:avLst/>
          </a:prstGeom>
          <a:solidFill>
            <a:srgbClr val="C6C0B4">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21" name="Rectangle 4">
            <a:extLst>
              <a:ext uri="{FF2B5EF4-FFF2-40B4-BE49-F238E27FC236}">
                <a16:creationId xmlns:a16="http://schemas.microsoft.com/office/drawing/2014/main" id="{32AC4195-C5CD-43A9-ADE7-744B9FBA148B}"/>
              </a:ext>
            </a:extLst>
          </p:cNvPr>
          <p:cNvSpPr>
            <a:spLocks noChangeArrowheads="1"/>
          </p:cNvSpPr>
          <p:nvPr/>
        </p:nvSpPr>
        <p:spPr bwMode="auto">
          <a:xfrm>
            <a:off x="14224921" y="8950255"/>
            <a:ext cx="5401084" cy="6740307"/>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defTabSz="914400" eaLnBrk="0" fontAlgn="base" hangingPunct="0">
              <a:spcBef>
                <a:spcPct val="0"/>
              </a:spcBef>
              <a:spcAft>
                <a:spcPct val="0"/>
              </a:spcAft>
            </a:pPr>
            <a:r>
              <a:rPr lang="fr-BE" altLang="fr-FR" sz="3200" b="1" dirty="0">
                <a:solidFill>
                  <a:schemeClr val="tx1">
                    <a:lumMod val="85000"/>
                    <a:lumOff val="15000"/>
                  </a:schemeClr>
                </a:solidFill>
              </a:rPr>
              <a:t>3. OBJECTIF DE RECHERCHE</a:t>
            </a:r>
          </a:p>
          <a:p>
            <a:pPr lvl="0" defTabSz="914400" eaLnBrk="0" fontAlgn="base" hangingPunct="0">
              <a:spcBef>
                <a:spcPct val="0"/>
              </a:spcBef>
              <a:spcAft>
                <a:spcPct val="0"/>
              </a:spcAft>
            </a:pPr>
            <a:endParaRPr lang="fr-BE" altLang="fr-FR" sz="2200" b="1" dirty="0">
              <a:solidFill>
                <a:schemeClr val="tx1">
                  <a:lumMod val="85000"/>
                  <a:lumOff val="15000"/>
                </a:schemeClr>
              </a:solidFill>
            </a:endParaRPr>
          </a:p>
          <a:p>
            <a:pPr lvl="0" defTabSz="914400" eaLnBrk="0" fontAlgn="base" hangingPunct="0">
              <a:spcBef>
                <a:spcPct val="0"/>
              </a:spcBef>
              <a:spcAft>
                <a:spcPct val="0"/>
              </a:spcAft>
            </a:pPr>
            <a:r>
              <a:rPr lang="fr-BE" altLang="fr-FR" sz="2400" b="1" dirty="0">
                <a:solidFill>
                  <a:schemeClr val="tx1">
                    <a:lumMod val="85000"/>
                    <a:lumOff val="15000"/>
                  </a:schemeClr>
                </a:solidFill>
              </a:rPr>
              <a:t>Objectif principal  </a:t>
            </a:r>
          </a:p>
          <a:p>
            <a:pPr lvl="0" defTabSz="914400" eaLnBrk="0" fontAlgn="base" hangingPunct="0">
              <a:spcBef>
                <a:spcPct val="0"/>
              </a:spcBef>
              <a:spcAft>
                <a:spcPct val="0"/>
              </a:spcAft>
            </a:pPr>
            <a:r>
              <a:rPr lang="fr-FR" altLang="fr-FR" sz="2200" dirty="0">
                <a:solidFill>
                  <a:schemeClr val="tx1">
                    <a:lumMod val="85000"/>
                    <a:lumOff val="15000"/>
                  </a:schemeClr>
                </a:solidFill>
              </a:rPr>
              <a:t>Élaborer des mortiers auto-compactants à hautes performances à base de sables et de fines recyclés dans le but d'atteindre des caractéristiques similaires ou améliorées.</a:t>
            </a:r>
          </a:p>
          <a:p>
            <a:pPr lvl="0" defTabSz="914400" eaLnBrk="0" fontAlgn="base" hangingPunct="0">
              <a:spcBef>
                <a:spcPct val="0"/>
              </a:spcBef>
              <a:spcAft>
                <a:spcPct val="0"/>
              </a:spcAft>
            </a:pPr>
            <a:endParaRPr lang="fr-FR" altLang="fr-FR" sz="2200" dirty="0">
              <a:solidFill>
                <a:schemeClr val="tx1">
                  <a:lumMod val="85000"/>
                  <a:lumOff val="15000"/>
                </a:schemeClr>
              </a:solidFill>
            </a:endParaRPr>
          </a:p>
          <a:p>
            <a:pPr lvl="0" defTabSz="914400" eaLnBrk="0" fontAlgn="base" hangingPunct="0">
              <a:spcBef>
                <a:spcPct val="0"/>
              </a:spcBef>
              <a:spcAft>
                <a:spcPct val="0"/>
              </a:spcAft>
            </a:pPr>
            <a:r>
              <a:rPr lang="fr-FR" altLang="fr-FR" sz="2400" b="1" dirty="0">
                <a:solidFill>
                  <a:schemeClr val="tx1">
                    <a:lumMod val="85000"/>
                    <a:lumOff val="15000"/>
                  </a:schemeClr>
                </a:solidFill>
              </a:rPr>
              <a:t>Sous-objectif :   </a:t>
            </a:r>
            <a:endParaRPr lang="fr-FR" altLang="fr-FR" sz="2200" dirty="0">
              <a:solidFill>
                <a:schemeClr val="tx1">
                  <a:lumMod val="85000"/>
                  <a:lumOff val="15000"/>
                </a:schemeClr>
              </a:solidFill>
            </a:endParaRPr>
          </a:p>
          <a:p>
            <a:pPr marL="342900" lvl="0" indent="-342900" defTabSz="914400" eaLnBrk="0" fontAlgn="base" hangingPunct="0">
              <a:spcBef>
                <a:spcPct val="0"/>
              </a:spcBef>
              <a:spcAft>
                <a:spcPct val="0"/>
              </a:spcAft>
              <a:buFont typeface="Arial" panose="020B0604020202020204" pitchFamily="34" charset="0"/>
              <a:buChar char="•"/>
            </a:pPr>
            <a:r>
              <a:rPr lang="fr-FR" altLang="fr-FR" sz="2200" dirty="0">
                <a:solidFill>
                  <a:schemeClr val="tx1">
                    <a:lumMod val="85000"/>
                    <a:lumOff val="15000"/>
                  </a:schemeClr>
                </a:solidFill>
              </a:rPr>
              <a:t>Mesurer l'impact du remplacement des sables et des fines naturels par des sables et des fines recyclés.</a:t>
            </a:r>
          </a:p>
          <a:p>
            <a:pPr marL="342900" lvl="0" indent="-342900" defTabSz="914400" eaLnBrk="0" fontAlgn="base" hangingPunct="0">
              <a:spcBef>
                <a:spcPct val="0"/>
              </a:spcBef>
              <a:spcAft>
                <a:spcPct val="0"/>
              </a:spcAft>
              <a:buFont typeface="Arial" panose="020B0604020202020204" pitchFamily="34" charset="0"/>
              <a:buChar char="•"/>
            </a:pPr>
            <a:endParaRPr lang="fr-FR" altLang="fr-FR" sz="2200" dirty="0">
              <a:solidFill>
                <a:schemeClr val="tx1">
                  <a:lumMod val="85000"/>
                  <a:lumOff val="15000"/>
                </a:schemeClr>
              </a:solidFill>
            </a:endParaRPr>
          </a:p>
          <a:p>
            <a:pPr marL="342900" lvl="0" indent="-342900" defTabSz="914400" eaLnBrk="0" fontAlgn="base" hangingPunct="0">
              <a:spcBef>
                <a:spcPct val="0"/>
              </a:spcBef>
              <a:spcAft>
                <a:spcPct val="0"/>
              </a:spcAft>
              <a:buFont typeface="Arial" panose="020B0604020202020204" pitchFamily="34" charset="0"/>
              <a:buChar char="•"/>
            </a:pPr>
            <a:r>
              <a:rPr lang="fr-FR" altLang="fr-FR" sz="2200" dirty="0">
                <a:solidFill>
                  <a:schemeClr val="tx1">
                    <a:lumMod val="85000"/>
                    <a:lumOff val="15000"/>
                  </a:schemeClr>
                </a:solidFill>
              </a:rPr>
              <a:t>Optimiser la compacité et étudier l’influence de l’absorption et de la forme.</a:t>
            </a:r>
          </a:p>
          <a:p>
            <a:pPr marL="342900" lvl="0" indent="-342900" defTabSz="914400" eaLnBrk="0" fontAlgn="base" hangingPunct="0">
              <a:spcBef>
                <a:spcPct val="0"/>
              </a:spcBef>
              <a:spcAft>
                <a:spcPct val="0"/>
              </a:spcAft>
              <a:buFont typeface="Arial" panose="020B0604020202020204" pitchFamily="34" charset="0"/>
              <a:buChar char="•"/>
            </a:pPr>
            <a:endParaRPr lang="fr-FR" altLang="fr-FR" sz="2200" dirty="0">
              <a:solidFill>
                <a:schemeClr val="tx1">
                  <a:lumMod val="85000"/>
                  <a:lumOff val="15000"/>
                </a:schemeClr>
              </a:solidFill>
            </a:endParaRPr>
          </a:p>
          <a:p>
            <a:pPr marL="342900" lvl="0" indent="-342900" defTabSz="914400" eaLnBrk="0" fontAlgn="base" hangingPunct="0">
              <a:spcBef>
                <a:spcPct val="0"/>
              </a:spcBef>
              <a:spcAft>
                <a:spcPct val="0"/>
              </a:spcAft>
              <a:buFont typeface="Arial" panose="020B0604020202020204" pitchFamily="34" charset="0"/>
              <a:buChar char="•"/>
            </a:pPr>
            <a:r>
              <a:rPr lang="fr-FR" altLang="fr-FR" sz="2200" dirty="0">
                <a:solidFill>
                  <a:schemeClr val="tx1">
                    <a:lumMod val="85000"/>
                    <a:lumOff val="15000"/>
                  </a:schemeClr>
                </a:solidFill>
              </a:rPr>
              <a:t>Optimiser les taux de substitution du ciment en valorisant la partie encore réactive des fines.</a:t>
            </a:r>
          </a:p>
        </p:txBody>
      </p:sp>
      <p:sp>
        <p:nvSpPr>
          <p:cNvPr id="23" name="Rectangle 22">
            <a:extLst>
              <a:ext uri="{FF2B5EF4-FFF2-40B4-BE49-F238E27FC236}">
                <a16:creationId xmlns:a16="http://schemas.microsoft.com/office/drawing/2014/main" id="{CBD3BA4E-70BB-45D1-8B96-9625A4430CDF}"/>
              </a:ext>
            </a:extLst>
          </p:cNvPr>
          <p:cNvSpPr/>
          <p:nvPr/>
        </p:nvSpPr>
        <p:spPr>
          <a:xfrm>
            <a:off x="1818757" y="18701488"/>
            <a:ext cx="11810841" cy="9213099"/>
          </a:xfrm>
          <a:prstGeom prst="rect">
            <a:avLst/>
          </a:prstGeom>
          <a:solidFill>
            <a:srgbClr val="C6C0B4">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24" name="Rectangle 4">
            <a:extLst>
              <a:ext uri="{FF2B5EF4-FFF2-40B4-BE49-F238E27FC236}">
                <a16:creationId xmlns:a16="http://schemas.microsoft.com/office/drawing/2014/main" id="{7CE3747A-6EB1-47D3-8771-040F536B2117}"/>
              </a:ext>
            </a:extLst>
          </p:cNvPr>
          <p:cNvSpPr>
            <a:spLocks noChangeArrowheads="1"/>
          </p:cNvSpPr>
          <p:nvPr/>
        </p:nvSpPr>
        <p:spPr bwMode="auto">
          <a:xfrm>
            <a:off x="2322958" y="19098040"/>
            <a:ext cx="5401084" cy="584775"/>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defTabSz="914400" eaLnBrk="0" fontAlgn="base" hangingPunct="0">
              <a:spcBef>
                <a:spcPct val="0"/>
              </a:spcBef>
              <a:spcAft>
                <a:spcPct val="0"/>
              </a:spcAft>
            </a:pPr>
            <a:r>
              <a:rPr lang="fr-BE" altLang="fr-FR" sz="3200" b="1" dirty="0">
                <a:solidFill>
                  <a:schemeClr val="tx1">
                    <a:lumMod val="85000"/>
                    <a:lumOff val="15000"/>
                  </a:schemeClr>
                </a:solidFill>
              </a:rPr>
              <a:t>5. MÉTHODOLOGIE</a:t>
            </a:r>
          </a:p>
        </p:txBody>
      </p:sp>
      <p:sp>
        <p:nvSpPr>
          <p:cNvPr id="29" name="Rectangle 4">
            <a:extLst>
              <a:ext uri="{FF2B5EF4-FFF2-40B4-BE49-F238E27FC236}">
                <a16:creationId xmlns:a16="http://schemas.microsoft.com/office/drawing/2014/main" id="{35CDA30C-B3D9-4F9A-90F9-2C1254468523}"/>
              </a:ext>
            </a:extLst>
          </p:cNvPr>
          <p:cNvSpPr>
            <a:spLocks noChangeArrowheads="1"/>
          </p:cNvSpPr>
          <p:nvPr/>
        </p:nvSpPr>
        <p:spPr bwMode="auto">
          <a:xfrm>
            <a:off x="2322959" y="19930328"/>
            <a:ext cx="10784062" cy="769441"/>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defTabSz="914400" eaLnBrk="0" fontAlgn="base" hangingPunct="0">
              <a:spcBef>
                <a:spcPct val="0"/>
              </a:spcBef>
              <a:spcAft>
                <a:spcPct val="0"/>
              </a:spcAft>
            </a:pPr>
            <a:endParaRPr lang="fr-BE" altLang="fr-FR" sz="2200" dirty="0">
              <a:solidFill>
                <a:schemeClr val="tx1">
                  <a:lumMod val="85000"/>
                  <a:lumOff val="15000"/>
                </a:schemeClr>
              </a:solidFill>
            </a:endParaRPr>
          </a:p>
          <a:p>
            <a:pPr lvl="0" defTabSz="914400" eaLnBrk="0" fontAlgn="base" hangingPunct="0">
              <a:spcBef>
                <a:spcPct val="0"/>
              </a:spcBef>
              <a:spcAft>
                <a:spcPct val="0"/>
              </a:spcAft>
            </a:pPr>
            <a:endParaRPr lang="fr-BE" altLang="fr-FR" sz="2200" dirty="0">
              <a:solidFill>
                <a:schemeClr val="tx1">
                  <a:lumMod val="85000"/>
                  <a:lumOff val="15000"/>
                </a:schemeClr>
              </a:solidFill>
            </a:endParaRPr>
          </a:p>
        </p:txBody>
      </p:sp>
      <p:sp>
        <p:nvSpPr>
          <p:cNvPr id="34" name="Rectangle 4">
            <a:extLst>
              <a:ext uri="{FF2B5EF4-FFF2-40B4-BE49-F238E27FC236}">
                <a16:creationId xmlns:a16="http://schemas.microsoft.com/office/drawing/2014/main" id="{3EFEFCAD-E231-400D-A470-C3250B3954D9}"/>
              </a:ext>
            </a:extLst>
          </p:cNvPr>
          <p:cNvSpPr>
            <a:spLocks noChangeArrowheads="1"/>
          </p:cNvSpPr>
          <p:nvPr/>
        </p:nvSpPr>
        <p:spPr bwMode="auto">
          <a:xfrm>
            <a:off x="8228514" y="8932578"/>
            <a:ext cx="5401084" cy="9869625"/>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defTabSz="914400" eaLnBrk="0" fontAlgn="base" hangingPunct="0">
              <a:spcBef>
                <a:spcPct val="0"/>
              </a:spcBef>
              <a:spcAft>
                <a:spcPct val="0"/>
              </a:spcAft>
            </a:pPr>
            <a:r>
              <a:rPr lang="fr-BE" altLang="fr-FR" sz="3200" b="1" dirty="0">
                <a:solidFill>
                  <a:schemeClr val="tx1">
                    <a:lumMod val="85000"/>
                    <a:lumOff val="15000"/>
                  </a:schemeClr>
                </a:solidFill>
              </a:rPr>
              <a:t>2. RESSOURCES</a:t>
            </a:r>
          </a:p>
          <a:p>
            <a:pPr lvl="0" defTabSz="914400" eaLnBrk="0" fontAlgn="base" hangingPunct="0">
              <a:spcBef>
                <a:spcPct val="0"/>
              </a:spcBef>
              <a:spcAft>
                <a:spcPct val="0"/>
              </a:spcAft>
            </a:pPr>
            <a:endParaRPr lang="fr-BE" altLang="fr-FR" sz="2200" b="1" dirty="0">
              <a:solidFill>
                <a:schemeClr val="tx1">
                  <a:lumMod val="85000"/>
                  <a:lumOff val="15000"/>
                </a:schemeClr>
              </a:solidFill>
            </a:endParaRPr>
          </a:p>
          <a:p>
            <a:pPr>
              <a:lnSpc>
                <a:spcPct val="115000"/>
              </a:lnSpc>
              <a:spcAft>
                <a:spcPts val="800"/>
              </a:spcAft>
            </a:pPr>
            <a:r>
              <a:rPr lang="fr-BE" sz="2200" kern="0" dirty="0">
                <a:effectLst/>
                <a:ea typeface="Times New Roman" panose="02020603050405020304" pitchFamily="18" charset="0"/>
                <a:cs typeface="Times New Roman" panose="02020603050405020304" pitchFamily="18" charset="0"/>
              </a:rPr>
              <a:t>Le sable et le gravier sont considérés comme l’une des ressources les plus exploitées dans le monde. Chaque année, 40 milliards de tonnes de sable sont extraites au niveau mondial [4]. Le sable est utilisé dans une large gamme de secteurs. Le secteur de la construction est le principal consommateur : deux tiers des constructions sont réalisées en béton dont minimum 25% en volume de sable.</a:t>
            </a:r>
            <a:r>
              <a:rPr lang="fr-BE" sz="100" kern="0" dirty="0">
                <a:effectLst/>
                <a:ea typeface="Times New Roman" panose="02020603050405020304" pitchFamily="18" charset="0"/>
                <a:cs typeface="Times New Roman" panose="02020603050405020304" pitchFamily="18" charset="0"/>
              </a:rPr>
              <a:t> </a:t>
            </a:r>
            <a:endParaRPr lang="fr-BE" sz="1200" kern="0" dirty="0">
              <a:effectLst/>
              <a:ea typeface="Times New Roman" panose="02020603050405020304" pitchFamily="18" charset="0"/>
              <a:cs typeface="Times New Roman" panose="02020603050405020304" pitchFamily="18" charset="0"/>
            </a:endParaRPr>
          </a:p>
          <a:p>
            <a:pPr>
              <a:lnSpc>
                <a:spcPct val="115000"/>
              </a:lnSpc>
              <a:spcAft>
                <a:spcPts val="800"/>
              </a:spcAft>
            </a:pPr>
            <a:endParaRPr lang="fr-BE" sz="1200" kern="100" dirty="0">
              <a:ea typeface="Times New Roman" panose="02020603050405020304" pitchFamily="18" charset="0"/>
              <a:cs typeface="Times New Roman" panose="02020603050405020304" pitchFamily="18" charset="0"/>
            </a:endParaRPr>
          </a:p>
          <a:p>
            <a:pPr>
              <a:lnSpc>
                <a:spcPct val="115000"/>
              </a:lnSpc>
              <a:spcAft>
                <a:spcPts val="800"/>
              </a:spcAft>
            </a:pPr>
            <a:r>
              <a:rPr lang="fr-BE" sz="2200" kern="0" dirty="0">
                <a:effectLst/>
                <a:ea typeface="Times New Roman" panose="02020603050405020304" pitchFamily="18" charset="0"/>
                <a:cs typeface="Times New Roman" panose="02020603050405020304" pitchFamily="18" charset="0"/>
              </a:rPr>
              <a:t>En raison d’une expansion urbaine rapide, les besoins en sable ne cessent d’augmenter au fil du temps. Cependant, le sable est loin d’être une ressource infinie, et celui-ci est extrait plus rapidement qu’il n’est produit naturellement, ce qui conduira tôt ou tard à l’épuisement de cette ressource. Il est donc important de trouver une alternative au sable naturel. Une façon d’y parvenir est de valoriser les déchets de construction en les recyclant sous forme de sable.</a:t>
            </a:r>
            <a:endParaRPr lang="fr-BE" sz="2200" kern="100" dirty="0">
              <a:effectLst/>
              <a:ea typeface="Aptos" panose="020B0004020202020204" pitchFamily="34" charset="0"/>
              <a:cs typeface="Times New Roman" panose="02020603050405020304" pitchFamily="18" charset="0"/>
            </a:endParaRPr>
          </a:p>
          <a:p>
            <a:pPr lvl="0" defTabSz="914400" eaLnBrk="0" fontAlgn="base" hangingPunct="0">
              <a:spcBef>
                <a:spcPct val="0"/>
              </a:spcBef>
              <a:spcAft>
                <a:spcPct val="0"/>
              </a:spcAft>
            </a:pPr>
            <a:endParaRPr lang="fr-BE" altLang="fr-FR" sz="2200" b="1" dirty="0">
              <a:solidFill>
                <a:schemeClr val="tx1">
                  <a:lumMod val="85000"/>
                  <a:lumOff val="15000"/>
                </a:schemeClr>
              </a:solidFill>
            </a:endParaRPr>
          </a:p>
        </p:txBody>
      </p:sp>
      <p:sp>
        <p:nvSpPr>
          <p:cNvPr id="35" name="Rectangle 4">
            <a:extLst>
              <a:ext uri="{FF2B5EF4-FFF2-40B4-BE49-F238E27FC236}">
                <a16:creationId xmlns:a16="http://schemas.microsoft.com/office/drawing/2014/main" id="{FD1A28A1-07C4-4B4E-A6A1-6DA49BD6B449}"/>
              </a:ext>
            </a:extLst>
          </p:cNvPr>
          <p:cNvSpPr>
            <a:spLocks noChangeArrowheads="1"/>
          </p:cNvSpPr>
          <p:nvPr/>
        </p:nvSpPr>
        <p:spPr bwMode="auto">
          <a:xfrm>
            <a:off x="1851690" y="4719635"/>
            <a:ext cx="5401084" cy="584775"/>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defTabSz="914400" eaLnBrk="0" fontAlgn="base" hangingPunct="0">
              <a:spcBef>
                <a:spcPct val="0"/>
              </a:spcBef>
              <a:spcAft>
                <a:spcPct val="0"/>
              </a:spcAft>
            </a:pPr>
            <a:r>
              <a:rPr lang="fr-BE" altLang="fr-FR" sz="3200" b="1" dirty="0">
                <a:solidFill>
                  <a:schemeClr val="tx1">
                    <a:lumMod val="85000"/>
                    <a:lumOff val="15000"/>
                  </a:schemeClr>
                </a:solidFill>
              </a:rPr>
              <a:t>PARTENAIRES</a:t>
            </a:r>
          </a:p>
        </p:txBody>
      </p:sp>
      <p:cxnSp>
        <p:nvCxnSpPr>
          <p:cNvPr id="37" name="Connecteur droit 36">
            <a:extLst>
              <a:ext uri="{FF2B5EF4-FFF2-40B4-BE49-F238E27FC236}">
                <a16:creationId xmlns:a16="http://schemas.microsoft.com/office/drawing/2014/main" id="{7798F667-3E95-4E8D-8E2F-0F752EAC0A9E}"/>
              </a:ext>
            </a:extLst>
          </p:cNvPr>
          <p:cNvCxnSpPr/>
          <p:nvPr/>
        </p:nvCxnSpPr>
        <p:spPr>
          <a:xfrm>
            <a:off x="1884140" y="5465277"/>
            <a:ext cx="5625857" cy="0"/>
          </a:xfrm>
          <a:prstGeom prst="line">
            <a:avLst/>
          </a:prstGeom>
          <a:ln w="12700"/>
        </p:spPr>
        <p:style>
          <a:lnRef idx="2">
            <a:schemeClr val="dk1"/>
          </a:lnRef>
          <a:fillRef idx="0">
            <a:schemeClr val="dk1"/>
          </a:fillRef>
          <a:effectRef idx="1">
            <a:schemeClr val="dk1"/>
          </a:effectRef>
          <a:fontRef idx="minor">
            <a:schemeClr val="tx1"/>
          </a:fontRef>
        </p:style>
      </p:cxnSp>
      <p:sp>
        <p:nvSpPr>
          <p:cNvPr id="38" name="Rectangle 4">
            <a:extLst>
              <a:ext uri="{FF2B5EF4-FFF2-40B4-BE49-F238E27FC236}">
                <a16:creationId xmlns:a16="http://schemas.microsoft.com/office/drawing/2014/main" id="{3D59EC54-7E72-433F-8F88-AE282CDE4F49}"/>
              </a:ext>
            </a:extLst>
          </p:cNvPr>
          <p:cNvSpPr>
            <a:spLocks noChangeArrowheads="1"/>
          </p:cNvSpPr>
          <p:nvPr/>
        </p:nvSpPr>
        <p:spPr bwMode="auto">
          <a:xfrm>
            <a:off x="7863031" y="4770434"/>
            <a:ext cx="5401084" cy="584775"/>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defTabSz="914400" eaLnBrk="0" fontAlgn="base" hangingPunct="0">
              <a:spcBef>
                <a:spcPct val="0"/>
              </a:spcBef>
              <a:spcAft>
                <a:spcPct val="0"/>
              </a:spcAft>
            </a:pPr>
            <a:r>
              <a:rPr lang="fr-BE" altLang="fr-FR" sz="3200" b="1" dirty="0">
                <a:solidFill>
                  <a:schemeClr val="tx1">
                    <a:lumMod val="85000"/>
                    <a:lumOff val="15000"/>
                  </a:schemeClr>
                </a:solidFill>
              </a:rPr>
              <a:t>CONTEXTE</a:t>
            </a:r>
          </a:p>
        </p:txBody>
      </p:sp>
      <p:cxnSp>
        <p:nvCxnSpPr>
          <p:cNvPr id="39" name="Connecteur droit 38">
            <a:extLst>
              <a:ext uri="{FF2B5EF4-FFF2-40B4-BE49-F238E27FC236}">
                <a16:creationId xmlns:a16="http://schemas.microsoft.com/office/drawing/2014/main" id="{B54F80A8-B17B-49B4-9BDC-DBCCD7BC1E27}"/>
              </a:ext>
            </a:extLst>
          </p:cNvPr>
          <p:cNvCxnSpPr>
            <a:cxnSpLocks/>
          </p:cNvCxnSpPr>
          <p:nvPr/>
        </p:nvCxnSpPr>
        <p:spPr>
          <a:xfrm>
            <a:off x="7963215" y="5465277"/>
            <a:ext cx="11325652" cy="0"/>
          </a:xfrm>
          <a:prstGeom prst="line">
            <a:avLst/>
          </a:prstGeom>
          <a:ln w="12700"/>
        </p:spPr>
        <p:style>
          <a:lnRef idx="2">
            <a:schemeClr val="dk1"/>
          </a:lnRef>
          <a:fillRef idx="0">
            <a:schemeClr val="dk1"/>
          </a:fillRef>
          <a:effectRef idx="1">
            <a:schemeClr val="dk1"/>
          </a:effectRef>
          <a:fontRef idx="minor">
            <a:schemeClr val="tx1"/>
          </a:fontRef>
        </p:style>
      </p:cxnSp>
      <p:sp>
        <p:nvSpPr>
          <p:cNvPr id="40" name="Rectangle 4">
            <a:extLst>
              <a:ext uri="{FF2B5EF4-FFF2-40B4-BE49-F238E27FC236}">
                <a16:creationId xmlns:a16="http://schemas.microsoft.com/office/drawing/2014/main" id="{266ADAD8-7040-4B56-9BC3-AB2E59681B61}"/>
              </a:ext>
            </a:extLst>
          </p:cNvPr>
          <p:cNvSpPr>
            <a:spLocks noChangeArrowheads="1"/>
          </p:cNvSpPr>
          <p:nvPr/>
        </p:nvSpPr>
        <p:spPr bwMode="auto">
          <a:xfrm>
            <a:off x="7963214" y="5496911"/>
            <a:ext cx="11681667" cy="3047116"/>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a:lnSpc>
                <a:spcPct val="115000"/>
              </a:lnSpc>
              <a:spcAft>
                <a:spcPts val="800"/>
              </a:spcAft>
            </a:pPr>
            <a:r>
              <a:rPr lang="fr-FR" sz="2100" kern="100" dirty="0">
                <a:latin typeface="Aptos" panose="020B0004020202020204" pitchFamily="34" charset="0"/>
                <a:ea typeface="Aptos" panose="020B0004020202020204" pitchFamily="34" charset="0"/>
                <a:cs typeface="Times New Roman" panose="02020603050405020304" pitchFamily="18" charset="0"/>
              </a:rPr>
              <a:t>La demande en granulats et sables naturels est importante dans le secteur de la construction. En parallèle, plusieurs milliards de tonnes de déchets de construction et de démolition sont produits chaque année. La valorisation de ces déchets est actuellement d'une importance cruciale. Une des solutions investiguées est le recyclage des déchets sous forme de granulats. Cependant, la déconstruction et le concassage des déchets produisent également de grandes quantités de sables et de fines qui ne sont encore que peu valorisés. L’utilisation de ces déchets est vue comme une solution d'avenir prometteuse pour la préservation de l’environnement, la sauvegarde des ressources naturelles et les préoccupations de durabilité.</a:t>
            </a:r>
            <a:endParaRPr lang="fr-BE" sz="2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7" name="Rectangle 4">
            <a:extLst>
              <a:ext uri="{FF2B5EF4-FFF2-40B4-BE49-F238E27FC236}">
                <a16:creationId xmlns:a16="http://schemas.microsoft.com/office/drawing/2014/main" id="{DF5D16A1-23BA-4F13-8E06-980EEB12AC9C}"/>
              </a:ext>
            </a:extLst>
          </p:cNvPr>
          <p:cNvSpPr>
            <a:spLocks noChangeArrowheads="1"/>
          </p:cNvSpPr>
          <p:nvPr/>
        </p:nvSpPr>
        <p:spPr bwMode="auto">
          <a:xfrm>
            <a:off x="13888250" y="22957960"/>
            <a:ext cx="5401084" cy="584775"/>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defTabSz="914400" eaLnBrk="0" fontAlgn="base" hangingPunct="0">
              <a:spcBef>
                <a:spcPct val="0"/>
              </a:spcBef>
              <a:spcAft>
                <a:spcPct val="0"/>
              </a:spcAft>
            </a:pPr>
            <a:r>
              <a:rPr lang="fr-BE" altLang="fr-FR" sz="3200" b="1" dirty="0">
                <a:solidFill>
                  <a:schemeClr val="tx1">
                    <a:lumMod val="85000"/>
                    <a:lumOff val="15000"/>
                  </a:schemeClr>
                </a:solidFill>
              </a:rPr>
              <a:t>RÉFÉRENCES</a:t>
            </a:r>
          </a:p>
        </p:txBody>
      </p:sp>
      <p:cxnSp>
        <p:nvCxnSpPr>
          <p:cNvPr id="48" name="Connecteur droit 47">
            <a:extLst>
              <a:ext uri="{FF2B5EF4-FFF2-40B4-BE49-F238E27FC236}">
                <a16:creationId xmlns:a16="http://schemas.microsoft.com/office/drawing/2014/main" id="{1E088223-ACB0-4E86-AFE9-BDD2889FA7E8}"/>
              </a:ext>
            </a:extLst>
          </p:cNvPr>
          <p:cNvCxnSpPr/>
          <p:nvPr/>
        </p:nvCxnSpPr>
        <p:spPr>
          <a:xfrm>
            <a:off x="14000148" y="23559758"/>
            <a:ext cx="5625857" cy="0"/>
          </a:xfrm>
          <a:prstGeom prst="line">
            <a:avLst/>
          </a:prstGeom>
          <a:ln w="19050"/>
        </p:spPr>
        <p:style>
          <a:lnRef idx="2">
            <a:schemeClr val="dk1"/>
          </a:lnRef>
          <a:fillRef idx="0">
            <a:schemeClr val="dk1"/>
          </a:fillRef>
          <a:effectRef idx="1">
            <a:schemeClr val="dk1"/>
          </a:effectRef>
          <a:fontRef idx="minor">
            <a:schemeClr val="tx1"/>
          </a:fontRef>
        </p:style>
      </p:cxnSp>
      <p:cxnSp>
        <p:nvCxnSpPr>
          <p:cNvPr id="49" name="Connecteur droit 48">
            <a:extLst>
              <a:ext uri="{FF2B5EF4-FFF2-40B4-BE49-F238E27FC236}">
                <a16:creationId xmlns:a16="http://schemas.microsoft.com/office/drawing/2014/main" id="{EA2874DB-4AF1-49C6-823B-5BD08D291FED}"/>
              </a:ext>
            </a:extLst>
          </p:cNvPr>
          <p:cNvCxnSpPr>
            <a:cxnSpLocks/>
          </p:cNvCxnSpPr>
          <p:nvPr/>
        </p:nvCxnSpPr>
        <p:spPr>
          <a:xfrm>
            <a:off x="1781368" y="28198274"/>
            <a:ext cx="17863514" cy="0"/>
          </a:xfrm>
          <a:prstGeom prst="line">
            <a:avLst/>
          </a:prstGeom>
          <a:ln w="12700"/>
        </p:spPr>
        <p:style>
          <a:lnRef idx="2">
            <a:schemeClr val="dk1"/>
          </a:lnRef>
          <a:fillRef idx="0">
            <a:schemeClr val="dk1"/>
          </a:fillRef>
          <a:effectRef idx="1">
            <a:schemeClr val="dk1"/>
          </a:effectRef>
          <a:fontRef idx="minor">
            <a:schemeClr val="tx1"/>
          </a:fontRef>
        </p:style>
      </p:cxnSp>
      <p:sp>
        <p:nvSpPr>
          <p:cNvPr id="4" name="Rectangle : coins arrondis 3">
            <a:extLst>
              <a:ext uri="{FF2B5EF4-FFF2-40B4-BE49-F238E27FC236}">
                <a16:creationId xmlns:a16="http://schemas.microsoft.com/office/drawing/2014/main" id="{F7C6A6C1-46AE-7329-3DC0-8E17B1BA45D0}"/>
              </a:ext>
            </a:extLst>
          </p:cNvPr>
          <p:cNvSpPr/>
          <p:nvPr/>
        </p:nvSpPr>
        <p:spPr>
          <a:xfrm>
            <a:off x="2712893" y="20099982"/>
            <a:ext cx="2550695" cy="599787"/>
          </a:xfrm>
          <a:prstGeom prst="roundRect">
            <a:avLst/>
          </a:prstGeom>
          <a:solidFill>
            <a:srgbClr val="F07F3C"/>
          </a:solidFill>
          <a:ln>
            <a:solidFill>
              <a:srgbClr val="F07F3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2400" dirty="0"/>
              <a:t>Contexte</a:t>
            </a:r>
          </a:p>
        </p:txBody>
      </p:sp>
      <p:sp>
        <p:nvSpPr>
          <p:cNvPr id="5" name="Rectangle : coins arrondis 4">
            <a:extLst>
              <a:ext uri="{FF2B5EF4-FFF2-40B4-BE49-F238E27FC236}">
                <a16:creationId xmlns:a16="http://schemas.microsoft.com/office/drawing/2014/main" id="{7C8CEC86-90B8-7068-634A-DE76A17AD624}"/>
              </a:ext>
            </a:extLst>
          </p:cNvPr>
          <p:cNvSpPr/>
          <p:nvPr/>
        </p:nvSpPr>
        <p:spPr>
          <a:xfrm>
            <a:off x="2712891" y="22287493"/>
            <a:ext cx="2550695" cy="599787"/>
          </a:xfrm>
          <a:prstGeom prst="roundRect">
            <a:avLst/>
          </a:prstGeom>
          <a:solidFill>
            <a:srgbClr val="F07F3C"/>
          </a:solidFill>
          <a:ln>
            <a:solidFill>
              <a:srgbClr val="F07F3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2400" dirty="0"/>
              <a:t>État de l’art</a:t>
            </a:r>
          </a:p>
        </p:txBody>
      </p:sp>
      <p:sp>
        <p:nvSpPr>
          <p:cNvPr id="8" name="Rectangle : coins arrondis 7">
            <a:extLst>
              <a:ext uri="{FF2B5EF4-FFF2-40B4-BE49-F238E27FC236}">
                <a16:creationId xmlns:a16="http://schemas.microsoft.com/office/drawing/2014/main" id="{61E37968-E80A-104D-63C8-FD6286D3A645}"/>
              </a:ext>
            </a:extLst>
          </p:cNvPr>
          <p:cNvSpPr/>
          <p:nvPr/>
        </p:nvSpPr>
        <p:spPr>
          <a:xfrm>
            <a:off x="2706645" y="25066535"/>
            <a:ext cx="2550695" cy="599787"/>
          </a:xfrm>
          <a:prstGeom prst="roundRect">
            <a:avLst/>
          </a:prstGeom>
          <a:solidFill>
            <a:srgbClr val="F07F3C"/>
          </a:solidFill>
          <a:ln>
            <a:solidFill>
              <a:srgbClr val="F07F3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2400" dirty="0"/>
              <a:t>Expérimentation</a:t>
            </a:r>
          </a:p>
        </p:txBody>
      </p:sp>
      <p:sp>
        <p:nvSpPr>
          <p:cNvPr id="11" name="Rectangle : coins arrondis 10">
            <a:extLst>
              <a:ext uri="{FF2B5EF4-FFF2-40B4-BE49-F238E27FC236}">
                <a16:creationId xmlns:a16="http://schemas.microsoft.com/office/drawing/2014/main" id="{19710E45-3635-A323-BE01-31F017A864AB}"/>
              </a:ext>
            </a:extLst>
          </p:cNvPr>
          <p:cNvSpPr/>
          <p:nvPr/>
        </p:nvSpPr>
        <p:spPr>
          <a:xfrm>
            <a:off x="2706645" y="26780011"/>
            <a:ext cx="2550695" cy="599787"/>
          </a:xfrm>
          <a:prstGeom prst="roundRect">
            <a:avLst/>
          </a:prstGeom>
          <a:solidFill>
            <a:srgbClr val="F07F3C"/>
          </a:solidFill>
          <a:ln>
            <a:solidFill>
              <a:srgbClr val="F07F3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2400" dirty="0"/>
              <a:t>Durabilité</a:t>
            </a:r>
          </a:p>
        </p:txBody>
      </p:sp>
      <p:sp>
        <p:nvSpPr>
          <p:cNvPr id="12" name="ZoneTexte 11">
            <a:extLst>
              <a:ext uri="{FF2B5EF4-FFF2-40B4-BE49-F238E27FC236}">
                <a16:creationId xmlns:a16="http://schemas.microsoft.com/office/drawing/2014/main" id="{03732D40-71A6-B1CD-C7FE-CEFBB0F1DC05}"/>
              </a:ext>
            </a:extLst>
          </p:cNvPr>
          <p:cNvSpPr txBox="1"/>
          <p:nvPr/>
        </p:nvSpPr>
        <p:spPr>
          <a:xfrm>
            <a:off x="6628052" y="20038816"/>
            <a:ext cx="5371443" cy="738664"/>
          </a:xfrm>
          <a:prstGeom prst="rect">
            <a:avLst/>
          </a:prstGeom>
          <a:noFill/>
        </p:spPr>
        <p:txBody>
          <a:bodyPr wrap="square" rtlCol="0">
            <a:spAutoFit/>
          </a:bodyPr>
          <a:lstStyle/>
          <a:p>
            <a:pPr algn="ctr"/>
            <a:r>
              <a:rPr lang="fr-BE" sz="2200" dirty="0"/>
              <a:t>Déchets de construction et de démolition </a:t>
            </a:r>
            <a:r>
              <a:rPr lang="fr-BE" sz="2000" dirty="0"/>
              <a:t>(définition, production, types, recyclage)</a:t>
            </a:r>
            <a:endParaRPr lang="fr-BE" sz="2200" dirty="0"/>
          </a:p>
        </p:txBody>
      </p:sp>
      <p:sp>
        <p:nvSpPr>
          <p:cNvPr id="16" name="ZoneTexte 15">
            <a:extLst>
              <a:ext uri="{FF2B5EF4-FFF2-40B4-BE49-F238E27FC236}">
                <a16:creationId xmlns:a16="http://schemas.microsoft.com/office/drawing/2014/main" id="{8CECD66F-AD77-8016-AED8-80AD2D14CB15}"/>
              </a:ext>
            </a:extLst>
          </p:cNvPr>
          <p:cNvSpPr txBox="1"/>
          <p:nvPr/>
        </p:nvSpPr>
        <p:spPr>
          <a:xfrm>
            <a:off x="6114214" y="21822519"/>
            <a:ext cx="3409163" cy="430887"/>
          </a:xfrm>
          <a:prstGeom prst="rect">
            <a:avLst/>
          </a:prstGeom>
          <a:noFill/>
        </p:spPr>
        <p:txBody>
          <a:bodyPr wrap="square" rtlCol="0">
            <a:spAutoFit/>
          </a:bodyPr>
          <a:lstStyle/>
          <a:p>
            <a:r>
              <a:rPr lang="fr-BE" sz="2200" dirty="0"/>
              <a:t>Documentation générale : </a:t>
            </a:r>
          </a:p>
        </p:txBody>
      </p:sp>
      <p:sp>
        <p:nvSpPr>
          <p:cNvPr id="19" name="ZoneTexte 18">
            <a:extLst>
              <a:ext uri="{FF2B5EF4-FFF2-40B4-BE49-F238E27FC236}">
                <a16:creationId xmlns:a16="http://schemas.microsoft.com/office/drawing/2014/main" id="{3B49ECBD-8A9F-BAB5-9066-BCE018D054DC}"/>
              </a:ext>
            </a:extLst>
          </p:cNvPr>
          <p:cNvSpPr txBox="1"/>
          <p:nvPr/>
        </p:nvSpPr>
        <p:spPr>
          <a:xfrm>
            <a:off x="9969300" y="21822519"/>
            <a:ext cx="3232736" cy="430887"/>
          </a:xfrm>
          <a:prstGeom prst="rect">
            <a:avLst/>
          </a:prstGeom>
          <a:noFill/>
        </p:spPr>
        <p:txBody>
          <a:bodyPr wrap="square" rtlCol="0">
            <a:spAutoFit/>
          </a:bodyPr>
          <a:lstStyle/>
          <a:p>
            <a:r>
              <a:rPr lang="fr-BE" sz="2200" dirty="0"/>
              <a:t>Documentation affinée :</a:t>
            </a:r>
          </a:p>
        </p:txBody>
      </p:sp>
      <p:sp>
        <p:nvSpPr>
          <p:cNvPr id="22" name="ZoneTexte 21">
            <a:extLst>
              <a:ext uri="{FF2B5EF4-FFF2-40B4-BE49-F238E27FC236}">
                <a16:creationId xmlns:a16="http://schemas.microsoft.com/office/drawing/2014/main" id="{4A6FC69C-AC17-3307-B00D-259519E837C2}"/>
              </a:ext>
            </a:extLst>
          </p:cNvPr>
          <p:cNvSpPr txBox="1"/>
          <p:nvPr/>
        </p:nvSpPr>
        <p:spPr>
          <a:xfrm>
            <a:off x="6143547" y="22303400"/>
            <a:ext cx="3438967" cy="1323439"/>
          </a:xfrm>
          <a:prstGeom prst="rect">
            <a:avLst/>
          </a:prstGeom>
          <a:noFill/>
        </p:spPr>
        <p:txBody>
          <a:bodyPr wrap="square" rtlCol="0">
            <a:spAutoFit/>
          </a:bodyPr>
          <a:lstStyle/>
          <a:p>
            <a:pPr marL="342900" indent="-342900">
              <a:buFont typeface="Symbol" panose="05050102010706020507" pitchFamily="18" charset="2"/>
              <a:buChar char=""/>
            </a:pPr>
            <a:r>
              <a:rPr lang="fr-BE" sz="2000" dirty="0"/>
              <a:t>Sables recyclés</a:t>
            </a:r>
          </a:p>
          <a:p>
            <a:pPr marL="342900" indent="-342900">
              <a:buFont typeface="Symbol" panose="05050102010706020507" pitchFamily="18" charset="2"/>
              <a:buChar char=""/>
            </a:pPr>
            <a:r>
              <a:rPr lang="fr-BE" sz="2000" dirty="0"/>
              <a:t>Fines recyclées</a:t>
            </a:r>
          </a:p>
          <a:p>
            <a:pPr marL="342900" indent="-342900">
              <a:buFont typeface="Symbol" panose="05050102010706020507" pitchFamily="18" charset="2"/>
              <a:buChar char=""/>
            </a:pPr>
            <a:r>
              <a:rPr lang="fr-BE" sz="2000" dirty="0"/>
              <a:t>Mortier auto-compactant</a:t>
            </a:r>
          </a:p>
          <a:p>
            <a:pPr marL="342900" indent="-342900">
              <a:buFont typeface="Symbol" panose="05050102010706020507" pitchFamily="18" charset="2"/>
              <a:buChar char=""/>
            </a:pPr>
            <a:r>
              <a:rPr lang="fr-BE" sz="2000" dirty="0"/>
              <a:t>Mortier haute performance</a:t>
            </a:r>
          </a:p>
        </p:txBody>
      </p:sp>
      <p:sp>
        <p:nvSpPr>
          <p:cNvPr id="25" name="ZoneTexte 24">
            <a:extLst>
              <a:ext uri="{FF2B5EF4-FFF2-40B4-BE49-F238E27FC236}">
                <a16:creationId xmlns:a16="http://schemas.microsoft.com/office/drawing/2014/main" id="{F8731CB0-88EE-E944-12B6-28E69166044D}"/>
              </a:ext>
            </a:extLst>
          </p:cNvPr>
          <p:cNvSpPr txBox="1"/>
          <p:nvPr/>
        </p:nvSpPr>
        <p:spPr>
          <a:xfrm>
            <a:off x="9993398" y="22333602"/>
            <a:ext cx="3535469" cy="1631216"/>
          </a:xfrm>
          <a:prstGeom prst="rect">
            <a:avLst/>
          </a:prstGeom>
          <a:noFill/>
        </p:spPr>
        <p:txBody>
          <a:bodyPr wrap="square" rtlCol="0">
            <a:spAutoFit/>
          </a:bodyPr>
          <a:lstStyle/>
          <a:p>
            <a:pPr marL="342900" indent="-342900">
              <a:buFont typeface="Symbol" panose="05050102010706020507" pitchFamily="18" charset="2"/>
              <a:buChar char="-"/>
            </a:pPr>
            <a:r>
              <a:rPr lang="fr-BE" sz="2000" dirty="0"/>
              <a:t>Formulation des mortiers auto-compactants</a:t>
            </a:r>
          </a:p>
          <a:p>
            <a:pPr marL="342900" indent="-342900">
              <a:buFont typeface="Symbol" panose="05050102010706020507" pitchFamily="18" charset="2"/>
              <a:buChar char="-"/>
            </a:pPr>
            <a:r>
              <a:rPr lang="fr-BE" sz="2000" dirty="0"/>
              <a:t>Effets des sables et des fines recyclés sur les propriétés des mortiers</a:t>
            </a:r>
          </a:p>
        </p:txBody>
      </p:sp>
      <p:sp>
        <p:nvSpPr>
          <p:cNvPr id="26" name="ZoneTexte 25">
            <a:extLst>
              <a:ext uri="{FF2B5EF4-FFF2-40B4-BE49-F238E27FC236}">
                <a16:creationId xmlns:a16="http://schemas.microsoft.com/office/drawing/2014/main" id="{7E66D69A-B1C0-73D5-D989-52FC11536823}"/>
              </a:ext>
            </a:extLst>
          </p:cNvPr>
          <p:cNvSpPr txBox="1"/>
          <p:nvPr/>
        </p:nvSpPr>
        <p:spPr>
          <a:xfrm>
            <a:off x="6891521" y="24660250"/>
            <a:ext cx="5633985" cy="1446550"/>
          </a:xfrm>
          <a:prstGeom prst="rect">
            <a:avLst/>
          </a:prstGeom>
          <a:noFill/>
        </p:spPr>
        <p:txBody>
          <a:bodyPr wrap="square" rtlCol="0">
            <a:spAutoFit/>
          </a:bodyPr>
          <a:lstStyle/>
          <a:p>
            <a:r>
              <a:rPr lang="fr-BE" sz="2200" dirty="0"/>
              <a:t>Caractérisation des sables et des fines recyclés</a:t>
            </a:r>
          </a:p>
          <a:p>
            <a:r>
              <a:rPr lang="fr-BE" sz="2200" dirty="0"/>
              <a:t>Préparation de compositions de mortier</a:t>
            </a:r>
          </a:p>
          <a:p>
            <a:r>
              <a:rPr lang="fr-BE" sz="2200" dirty="0"/>
              <a:t>Plan d’expérience (méthode Taguchi)</a:t>
            </a:r>
          </a:p>
          <a:p>
            <a:r>
              <a:rPr lang="fr-BE" sz="2200" dirty="0"/>
              <a:t>Essais sur mortier frais et mortier durci</a:t>
            </a:r>
          </a:p>
        </p:txBody>
      </p:sp>
      <p:sp>
        <p:nvSpPr>
          <p:cNvPr id="28" name="ZoneTexte 27">
            <a:extLst>
              <a:ext uri="{FF2B5EF4-FFF2-40B4-BE49-F238E27FC236}">
                <a16:creationId xmlns:a16="http://schemas.microsoft.com/office/drawing/2014/main" id="{4201B2C8-98CD-2A8A-0A9C-9C8DDCB67888}"/>
              </a:ext>
            </a:extLst>
          </p:cNvPr>
          <p:cNvSpPr txBox="1"/>
          <p:nvPr/>
        </p:nvSpPr>
        <p:spPr>
          <a:xfrm>
            <a:off x="7103941" y="26695183"/>
            <a:ext cx="5500960" cy="769441"/>
          </a:xfrm>
          <a:prstGeom prst="rect">
            <a:avLst/>
          </a:prstGeom>
          <a:noFill/>
        </p:spPr>
        <p:txBody>
          <a:bodyPr wrap="square" rtlCol="0">
            <a:spAutoFit/>
          </a:bodyPr>
          <a:lstStyle/>
          <a:p>
            <a:r>
              <a:rPr lang="fr-BE" sz="2200" dirty="0"/>
              <a:t>Résistance à la carbonatation, aux cycles de gel-dégel et à la diffusion des ions chlores</a:t>
            </a:r>
          </a:p>
        </p:txBody>
      </p:sp>
      <p:sp>
        <p:nvSpPr>
          <p:cNvPr id="36" name="Rectangle 4">
            <a:extLst>
              <a:ext uri="{FF2B5EF4-FFF2-40B4-BE49-F238E27FC236}">
                <a16:creationId xmlns:a16="http://schemas.microsoft.com/office/drawing/2014/main" id="{36914C9B-10FD-1C68-2D42-637B386EBBB8}"/>
              </a:ext>
            </a:extLst>
          </p:cNvPr>
          <p:cNvSpPr>
            <a:spLocks noChangeArrowheads="1"/>
          </p:cNvSpPr>
          <p:nvPr/>
        </p:nvSpPr>
        <p:spPr bwMode="auto">
          <a:xfrm>
            <a:off x="14224921" y="16369127"/>
            <a:ext cx="5401084" cy="6340197"/>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defTabSz="914400" eaLnBrk="0" fontAlgn="base" hangingPunct="0">
              <a:spcBef>
                <a:spcPct val="0"/>
              </a:spcBef>
              <a:spcAft>
                <a:spcPct val="0"/>
              </a:spcAft>
            </a:pPr>
            <a:r>
              <a:rPr lang="fr-BE" altLang="fr-FR" sz="3200" b="1" dirty="0">
                <a:solidFill>
                  <a:schemeClr val="tx1">
                    <a:lumMod val="85000"/>
                    <a:lumOff val="15000"/>
                  </a:schemeClr>
                </a:solidFill>
              </a:rPr>
              <a:t>4. QUESTION DE RECHERCHE</a:t>
            </a:r>
          </a:p>
          <a:p>
            <a:pPr lvl="0" defTabSz="914400" eaLnBrk="0" fontAlgn="base" hangingPunct="0">
              <a:spcBef>
                <a:spcPct val="0"/>
              </a:spcBef>
              <a:spcAft>
                <a:spcPct val="0"/>
              </a:spcAft>
            </a:pPr>
            <a:endParaRPr lang="fr-FR" sz="22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defTabSz="914400" eaLnBrk="0" fontAlgn="base" hangingPunct="0">
              <a:spcBef>
                <a:spcPct val="0"/>
              </a:spcBef>
              <a:spcAft>
                <a:spcPct val="0"/>
              </a:spcAft>
              <a:buFont typeface="Arial" panose="020B0604020202020204" pitchFamily="34" charset="0"/>
              <a:buChar char="•"/>
            </a:pPr>
            <a:r>
              <a:rPr lang="fr-FR" sz="2200" dirty="0">
                <a:effectLst/>
                <a:latin typeface="Aptos" panose="020B0004020202020204" pitchFamily="34" charset="0"/>
                <a:ea typeface="Aptos" panose="020B0004020202020204" pitchFamily="34" charset="0"/>
                <a:cs typeface="Times New Roman" panose="02020603050405020304" pitchFamily="18" charset="0"/>
              </a:rPr>
              <a:t>Comment </a:t>
            </a:r>
            <a:r>
              <a:rPr lang="fr-FR" sz="2200" dirty="0">
                <a:latin typeface="Aptos" panose="020B0004020202020204" pitchFamily="34" charset="0"/>
                <a:ea typeface="Aptos" panose="020B0004020202020204" pitchFamily="34" charset="0"/>
                <a:cs typeface="Times New Roman" panose="02020603050405020304" pitchFamily="18" charset="0"/>
              </a:rPr>
              <a:t>optimiser</a:t>
            </a:r>
            <a:r>
              <a:rPr lang="fr-FR" sz="2200" dirty="0">
                <a:effectLst/>
                <a:latin typeface="Aptos" panose="020B0004020202020204" pitchFamily="34" charset="0"/>
                <a:ea typeface="Aptos" panose="020B0004020202020204" pitchFamily="34" charset="0"/>
                <a:cs typeface="Times New Roman" panose="02020603050405020304" pitchFamily="18" charset="0"/>
              </a:rPr>
              <a:t> la composition du mortier auto-compactant ?</a:t>
            </a:r>
          </a:p>
          <a:p>
            <a:pPr marL="342900" lvl="0" indent="-342900" defTabSz="914400" eaLnBrk="0" fontAlgn="base" hangingPunct="0">
              <a:spcBef>
                <a:spcPct val="0"/>
              </a:spcBef>
              <a:spcAft>
                <a:spcPct val="0"/>
              </a:spcAft>
              <a:buFont typeface="Arial" panose="020B0604020202020204" pitchFamily="34" charset="0"/>
              <a:buChar char="•"/>
            </a:pPr>
            <a:endParaRPr lang="fr-FR" sz="22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defTabSz="914400" eaLnBrk="0" fontAlgn="base" hangingPunct="0">
              <a:spcBef>
                <a:spcPct val="0"/>
              </a:spcBef>
              <a:spcAft>
                <a:spcPct val="0"/>
              </a:spcAft>
              <a:buFont typeface="Arial" panose="020B0604020202020204" pitchFamily="34" charset="0"/>
              <a:buChar char="•"/>
            </a:pPr>
            <a:r>
              <a:rPr lang="fr-FR" sz="2200" dirty="0">
                <a:effectLst/>
                <a:latin typeface="Aptos" panose="020B0004020202020204" pitchFamily="34" charset="0"/>
                <a:ea typeface="Aptos" panose="020B0004020202020204" pitchFamily="34" charset="0"/>
                <a:cs typeface="Times New Roman" panose="02020603050405020304" pitchFamily="18" charset="0"/>
              </a:rPr>
              <a:t>Comment adapter les méthodes de formulation du mortier pour maximiser l'utilisation des sables et des fines recyclés ?</a:t>
            </a:r>
          </a:p>
          <a:p>
            <a:pPr marL="342900" lvl="0" indent="-342900" defTabSz="914400" eaLnBrk="0" fontAlgn="base" hangingPunct="0">
              <a:spcBef>
                <a:spcPct val="0"/>
              </a:spcBef>
              <a:spcAft>
                <a:spcPct val="0"/>
              </a:spcAft>
              <a:buFont typeface="Arial" panose="020B0604020202020204" pitchFamily="34" charset="0"/>
              <a:buChar char="•"/>
            </a:pPr>
            <a:endParaRPr lang="fr-FR" sz="22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defTabSz="914400" eaLnBrk="0" fontAlgn="base" hangingPunct="0">
              <a:spcBef>
                <a:spcPct val="0"/>
              </a:spcBef>
              <a:spcAft>
                <a:spcPct val="0"/>
              </a:spcAft>
              <a:buFont typeface="Arial" panose="020B0604020202020204" pitchFamily="34" charset="0"/>
              <a:buChar char="•"/>
            </a:pPr>
            <a:r>
              <a:rPr lang="fr-FR" sz="2200" dirty="0">
                <a:effectLst/>
                <a:latin typeface="Aptos" panose="020B0004020202020204" pitchFamily="34" charset="0"/>
                <a:ea typeface="Aptos" panose="020B0004020202020204" pitchFamily="34" charset="0"/>
                <a:cs typeface="Times New Roman" panose="02020603050405020304" pitchFamily="18" charset="0"/>
              </a:rPr>
              <a:t>Comment mesurer l’absorption d’eau des fines ?</a:t>
            </a:r>
          </a:p>
          <a:p>
            <a:pPr marL="342900" lvl="0" indent="-342900" defTabSz="914400" eaLnBrk="0" fontAlgn="base" hangingPunct="0">
              <a:spcBef>
                <a:spcPct val="0"/>
              </a:spcBef>
              <a:spcAft>
                <a:spcPct val="0"/>
              </a:spcAft>
              <a:buFont typeface="Arial" panose="020B0604020202020204" pitchFamily="34" charset="0"/>
              <a:buChar char="•"/>
            </a:pPr>
            <a:endParaRPr lang="fr-FR" sz="22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defTabSz="914400" eaLnBrk="0" fontAlgn="base" hangingPunct="0">
              <a:spcBef>
                <a:spcPct val="0"/>
              </a:spcBef>
              <a:spcAft>
                <a:spcPct val="0"/>
              </a:spcAft>
              <a:buFont typeface="Arial" panose="020B0604020202020204" pitchFamily="34" charset="0"/>
              <a:buChar char="•"/>
            </a:pPr>
            <a:r>
              <a:rPr lang="fr-FR" sz="2200" dirty="0">
                <a:effectLst/>
                <a:latin typeface="Aptos" panose="020B0004020202020204" pitchFamily="34" charset="0"/>
                <a:ea typeface="Aptos" panose="020B0004020202020204" pitchFamily="34" charset="0"/>
                <a:cs typeface="Times New Roman" panose="02020603050405020304" pitchFamily="18" charset="0"/>
              </a:rPr>
              <a:t>Comment évaluer l'influence des sables et des fines recyclés sur les propriétés rhéologiques des mortiers auto-compactants ainsi que sur leurs propriétés mécaniques ?</a:t>
            </a:r>
          </a:p>
        </p:txBody>
      </p:sp>
      <p:sp>
        <p:nvSpPr>
          <p:cNvPr id="57" name="Rectangle : coins arrondis 56">
            <a:extLst>
              <a:ext uri="{FF2B5EF4-FFF2-40B4-BE49-F238E27FC236}">
                <a16:creationId xmlns:a16="http://schemas.microsoft.com/office/drawing/2014/main" id="{0CBB68CA-5914-9C24-7C92-48F285C43DF5}"/>
              </a:ext>
            </a:extLst>
          </p:cNvPr>
          <p:cNvSpPr/>
          <p:nvPr/>
        </p:nvSpPr>
        <p:spPr>
          <a:xfrm>
            <a:off x="6416842" y="19834541"/>
            <a:ext cx="5765665" cy="1153104"/>
          </a:xfrm>
          <a:prstGeom prst="roundRect">
            <a:avLst/>
          </a:prstGeom>
          <a:noFill/>
          <a:ln>
            <a:solidFill>
              <a:srgbClr val="F07F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58" name="Rectangle : coins arrondis 57">
            <a:extLst>
              <a:ext uri="{FF2B5EF4-FFF2-40B4-BE49-F238E27FC236}">
                <a16:creationId xmlns:a16="http://schemas.microsoft.com/office/drawing/2014/main" id="{4CD5F08B-6570-7FB8-C606-00A35FF830F5}"/>
              </a:ext>
            </a:extLst>
          </p:cNvPr>
          <p:cNvSpPr/>
          <p:nvPr/>
        </p:nvSpPr>
        <p:spPr>
          <a:xfrm>
            <a:off x="5884895" y="21498550"/>
            <a:ext cx="3678659" cy="2526462"/>
          </a:xfrm>
          <a:prstGeom prst="roundRect">
            <a:avLst/>
          </a:prstGeom>
          <a:noFill/>
          <a:ln>
            <a:solidFill>
              <a:srgbClr val="F07F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60" name="Rectangle : coins arrondis 59">
            <a:extLst>
              <a:ext uri="{FF2B5EF4-FFF2-40B4-BE49-F238E27FC236}">
                <a16:creationId xmlns:a16="http://schemas.microsoft.com/office/drawing/2014/main" id="{CCAABFF3-E276-297D-EBE4-B5521856BB5C}"/>
              </a:ext>
            </a:extLst>
          </p:cNvPr>
          <p:cNvSpPr/>
          <p:nvPr/>
        </p:nvSpPr>
        <p:spPr>
          <a:xfrm>
            <a:off x="9708514" y="21493360"/>
            <a:ext cx="3776124" cy="2534405"/>
          </a:xfrm>
          <a:prstGeom prst="roundRect">
            <a:avLst/>
          </a:prstGeom>
          <a:noFill/>
          <a:ln>
            <a:solidFill>
              <a:srgbClr val="F07F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61" name="Rectangle : coins arrondis 60">
            <a:extLst>
              <a:ext uri="{FF2B5EF4-FFF2-40B4-BE49-F238E27FC236}">
                <a16:creationId xmlns:a16="http://schemas.microsoft.com/office/drawing/2014/main" id="{959D0398-E618-31DA-EB2C-AE41B986B0B0}"/>
              </a:ext>
            </a:extLst>
          </p:cNvPr>
          <p:cNvSpPr/>
          <p:nvPr/>
        </p:nvSpPr>
        <p:spPr>
          <a:xfrm>
            <a:off x="6958033" y="26571915"/>
            <a:ext cx="5500959" cy="966030"/>
          </a:xfrm>
          <a:prstGeom prst="roundRect">
            <a:avLst/>
          </a:prstGeom>
          <a:noFill/>
          <a:ln>
            <a:solidFill>
              <a:srgbClr val="F07F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62" name="Rectangle : coins arrondis 61">
            <a:extLst>
              <a:ext uri="{FF2B5EF4-FFF2-40B4-BE49-F238E27FC236}">
                <a16:creationId xmlns:a16="http://schemas.microsoft.com/office/drawing/2014/main" id="{440CA065-0DA7-0D35-1913-D123831F1EE4}"/>
              </a:ext>
            </a:extLst>
          </p:cNvPr>
          <p:cNvSpPr/>
          <p:nvPr/>
        </p:nvSpPr>
        <p:spPr>
          <a:xfrm>
            <a:off x="6735043" y="24570870"/>
            <a:ext cx="5946942" cy="1486186"/>
          </a:xfrm>
          <a:prstGeom prst="roundRect">
            <a:avLst/>
          </a:prstGeom>
          <a:noFill/>
          <a:ln>
            <a:solidFill>
              <a:srgbClr val="F07F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50" name="ZoneTexte 49">
            <a:extLst>
              <a:ext uri="{FF2B5EF4-FFF2-40B4-BE49-F238E27FC236}">
                <a16:creationId xmlns:a16="http://schemas.microsoft.com/office/drawing/2014/main" id="{C783C105-BB43-9067-9E00-5EE3FF20309F}"/>
              </a:ext>
            </a:extLst>
          </p:cNvPr>
          <p:cNvSpPr txBox="1"/>
          <p:nvPr/>
        </p:nvSpPr>
        <p:spPr>
          <a:xfrm>
            <a:off x="3140429" y="12965302"/>
            <a:ext cx="3111500" cy="400110"/>
          </a:xfrm>
          <a:prstGeom prst="rect">
            <a:avLst/>
          </a:prstGeom>
          <a:noFill/>
        </p:spPr>
        <p:txBody>
          <a:bodyPr wrap="square" rtlCol="0">
            <a:spAutoFit/>
          </a:bodyPr>
          <a:lstStyle/>
          <a:p>
            <a:pPr algn="ctr"/>
            <a:r>
              <a:rPr lang="fr-BE" sz="2000" dirty="0"/>
              <a:t>Mortier standard</a:t>
            </a:r>
          </a:p>
        </p:txBody>
      </p:sp>
      <p:sp>
        <p:nvSpPr>
          <p:cNvPr id="59" name="ZoneTexte 58">
            <a:extLst>
              <a:ext uri="{FF2B5EF4-FFF2-40B4-BE49-F238E27FC236}">
                <a16:creationId xmlns:a16="http://schemas.microsoft.com/office/drawing/2014/main" id="{B82356E4-27E3-5D1C-FAD4-51FE208F0B96}"/>
              </a:ext>
            </a:extLst>
          </p:cNvPr>
          <p:cNvSpPr txBox="1"/>
          <p:nvPr/>
        </p:nvSpPr>
        <p:spPr>
          <a:xfrm>
            <a:off x="13921415" y="23656399"/>
            <a:ext cx="5456252" cy="4801314"/>
          </a:xfrm>
          <a:prstGeom prst="rect">
            <a:avLst/>
          </a:prstGeom>
          <a:noFill/>
        </p:spPr>
        <p:txBody>
          <a:bodyPr wrap="square" rtlCol="0">
            <a:spAutoFit/>
          </a:bodyPr>
          <a:lstStyle/>
          <a:p>
            <a:r>
              <a:rPr lang="fr-BE" sz="1600" dirty="0"/>
              <a:t>[1] G. De </a:t>
            </a:r>
            <a:r>
              <a:rPr lang="fr-BE" sz="1600" dirty="0" err="1"/>
              <a:t>Schutter</a:t>
            </a:r>
            <a:r>
              <a:rPr lang="fr-BE" sz="1600" dirty="0"/>
              <a:t>, </a:t>
            </a:r>
            <a:r>
              <a:rPr lang="fr-BE" sz="1600" dirty="0" err="1"/>
              <a:t>P.Bartos</a:t>
            </a:r>
            <a:r>
              <a:rPr lang="fr-BE" sz="1600" dirty="0"/>
              <a:t>, J. </a:t>
            </a:r>
            <a:r>
              <a:rPr lang="fr-BE" sz="1600" dirty="0" err="1"/>
              <a:t>Domone</a:t>
            </a:r>
            <a:r>
              <a:rPr lang="fr-BE" sz="1600" dirty="0"/>
              <a:t> et J. Gibbs, ‘Self-</a:t>
            </a:r>
            <a:r>
              <a:rPr lang="fr-BE" sz="1600" dirty="0" err="1"/>
              <a:t>Compacting</a:t>
            </a:r>
            <a:r>
              <a:rPr lang="fr-BE" sz="1600" dirty="0"/>
              <a:t> </a:t>
            </a:r>
            <a:r>
              <a:rPr lang="fr-BE" sz="1600" dirty="0" err="1"/>
              <a:t>Concrete</a:t>
            </a:r>
            <a:r>
              <a:rPr lang="fr-BE" sz="1600" dirty="0"/>
              <a:t>’, </a:t>
            </a:r>
            <a:r>
              <a:rPr lang="fr-BE" sz="1600" dirty="0" err="1"/>
              <a:t>Whittles</a:t>
            </a:r>
            <a:r>
              <a:rPr lang="fr-BE" sz="1600" dirty="0"/>
              <a:t> </a:t>
            </a:r>
            <a:r>
              <a:rPr lang="fr-BE" sz="1600" dirty="0" err="1"/>
              <a:t>Publishing</a:t>
            </a:r>
            <a:r>
              <a:rPr lang="fr-BE" sz="1600" dirty="0"/>
              <a:t>, </a:t>
            </a:r>
            <a:r>
              <a:rPr lang="fr-BE" sz="1600" dirty="0" err="1"/>
              <a:t>Caithness</a:t>
            </a:r>
            <a:r>
              <a:rPr lang="fr-BE" sz="1600" dirty="0"/>
              <a:t>, UK, CRC </a:t>
            </a:r>
            <a:r>
              <a:rPr lang="fr-BE" sz="1600" dirty="0" err="1"/>
              <a:t>Press</a:t>
            </a:r>
            <a:r>
              <a:rPr lang="fr-BE" sz="1600" dirty="0"/>
              <a:t>, Taylor &amp; Francis Group, Boca Raton, USA, 2008.</a:t>
            </a:r>
          </a:p>
          <a:p>
            <a:endParaRPr lang="fr-BE" sz="1600" dirty="0"/>
          </a:p>
          <a:p>
            <a:pPr algn="l"/>
            <a:r>
              <a:rPr lang="fr-BE" sz="1600" dirty="0"/>
              <a:t>[2] </a:t>
            </a:r>
            <a:r>
              <a:rPr lang="fr-BE" sz="1600" b="0" i="0" dirty="0">
                <a:effectLst/>
              </a:rPr>
              <a:t>PAUCHET Williams. “Bétons à hautes performances (BHP)”. In : Techniques de l’ing</a:t>
            </a:r>
            <a:r>
              <a:rPr lang="fr-BE" sz="1600" dirty="0"/>
              <a:t>é</a:t>
            </a:r>
            <a:r>
              <a:rPr lang="fr-BE" sz="1600" b="0" i="0" dirty="0">
                <a:effectLst/>
              </a:rPr>
              <a:t>nieur</a:t>
            </a:r>
            <a:br>
              <a:rPr lang="fr-BE" sz="1600" b="0" i="0" dirty="0">
                <a:effectLst/>
              </a:rPr>
            </a:br>
            <a:r>
              <a:rPr lang="fr-BE" sz="1600" b="0" i="0" dirty="0">
                <a:effectLst/>
              </a:rPr>
              <a:t>Techniques du b</a:t>
            </a:r>
            <a:r>
              <a:rPr lang="fr-BE" sz="1600" dirty="0"/>
              <a:t>â</a:t>
            </a:r>
            <a:r>
              <a:rPr lang="fr-BE" sz="1600" b="0" i="0" dirty="0">
                <a:effectLst/>
              </a:rPr>
              <a:t>timent. https://doi.org/10.51257/a-v1-tba1025</a:t>
            </a:r>
            <a:br>
              <a:rPr lang="fr-BE" sz="1600" b="0" i="0" dirty="0">
                <a:solidFill>
                  <a:srgbClr val="495365"/>
                </a:solidFill>
                <a:effectLst/>
                <a:latin typeface="Lato" panose="020F0502020204030204" pitchFamily="34" charset="0"/>
              </a:rPr>
            </a:br>
            <a:endParaRPr lang="fr-BE" sz="1600" dirty="0"/>
          </a:p>
          <a:p>
            <a:r>
              <a:rPr lang="fr-BE" sz="1600" dirty="0"/>
              <a:t>[3] Leal Filho, W.; Hunt, J.; </a:t>
            </a:r>
            <a:r>
              <a:rPr lang="fr-BE" sz="1600" dirty="0" err="1"/>
              <a:t>Lingos</a:t>
            </a:r>
            <a:r>
              <a:rPr lang="fr-BE" sz="1600" dirty="0"/>
              <a:t>, A.; </a:t>
            </a:r>
            <a:r>
              <a:rPr lang="fr-BE" sz="1600" dirty="0" err="1"/>
              <a:t>Platje</a:t>
            </a:r>
            <a:r>
              <a:rPr lang="fr-BE" sz="1600" dirty="0"/>
              <a:t>, J.; Vieira, L.W.; Will, M.; </a:t>
            </a:r>
            <a:r>
              <a:rPr lang="fr-BE" sz="1600" dirty="0" err="1"/>
              <a:t>Gavriletea</a:t>
            </a:r>
            <a:r>
              <a:rPr lang="fr-BE" sz="1600" dirty="0"/>
              <a:t>, M.D. The </a:t>
            </a:r>
            <a:r>
              <a:rPr lang="fr-BE" sz="1600" dirty="0" err="1"/>
              <a:t>Unsustainable</a:t>
            </a:r>
            <a:r>
              <a:rPr lang="fr-BE" sz="1600" dirty="0"/>
              <a:t> Use of Sand: </a:t>
            </a:r>
            <a:r>
              <a:rPr lang="fr-BE" sz="1600" dirty="0" err="1"/>
              <a:t>Reporting</a:t>
            </a:r>
            <a:r>
              <a:rPr lang="fr-BE" sz="1600" dirty="0"/>
              <a:t> on a Global </a:t>
            </a:r>
            <a:r>
              <a:rPr lang="fr-BE" sz="1600" dirty="0" err="1"/>
              <a:t>Problem</a:t>
            </a:r>
            <a:r>
              <a:rPr lang="fr-BE" sz="1600" dirty="0"/>
              <a:t>. </a:t>
            </a:r>
            <a:r>
              <a:rPr lang="fr-BE" sz="1600" dirty="0" err="1"/>
              <a:t>Sustainability</a:t>
            </a:r>
            <a:r>
              <a:rPr lang="fr-BE" sz="1600" dirty="0"/>
              <a:t> 2021, 13, 3356. https:// doi.org/10.3390/su13063356</a:t>
            </a:r>
          </a:p>
          <a:p>
            <a:endParaRPr lang="fr-BE" sz="1600" dirty="0"/>
          </a:p>
          <a:p>
            <a:r>
              <a:rPr lang="fr-BE" sz="1600" dirty="0"/>
              <a:t>[4] </a:t>
            </a:r>
            <a:r>
              <a:rPr lang="en-US" sz="1600" b="0" i="0" dirty="0">
                <a:solidFill>
                  <a:srgbClr val="333333"/>
                </a:solidFill>
                <a:effectLst/>
                <a:highlight>
                  <a:srgbClr val="FFFFFF"/>
                </a:highlight>
                <a:latin typeface="Roboto" panose="020F0502020204030204" pitchFamily="2" charset="0"/>
              </a:rPr>
              <a:t>United Nations Environment </a:t>
            </a:r>
            <a:r>
              <a:rPr lang="en-US" sz="1600" b="0" i="0" dirty="0" err="1">
                <a:solidFill>
                  <a:srgbClr val="333333"/>
                </a:solidFill>
                <a:effectLst/>
                <a:highlight>
                  <a:srgbClr val="FFFFFF"/>
                </a:highlight>
                <a:latin typeface="Roboto" panose="020F0502020204030204" pitchFamily="2" charset="0"/>
              </a:rPr>
              <a:t>Programme</a:t>
            </a:r>
            <a:r>
              <a:rPr lang="en-US" sz="1600" b="0" i="0" dirty="0">
                <a:solidFill>
                  <a:srgbClr val="333333"/>
                </a:solidFill>
                <a:effectLst/>
                <a:highlight>
                  <a:srgbClr val="FFFFFF"/>
                </a:highlight>
                <a:latin typeface="Roboto" panose="020F0502020204030204" pitchFamily="2" charset="0"/>
              </a:rPr>
              <a:t> (2014). </a:t>
            </a:r>
            <a:r>
              <a:rPr lang="en-US" sz="1600" b="0" i="1" dirty="0">
                <a:solidFill>
                  <a:srgbClr val="333333"/>
                </a:solidFill>
                <a:effectLst/>
                <a:highlight>
                  <a:srgbClr val="FFFFFF"/>
                </a:highlight>
                <a:latin typeface="Roboto" panose="020F0502020204030204" pitchFamily="2" charset="0"/>
              </a:rPr>
              <a:t>Sand, Rarer than One Thinks: UNEP Global Environmental Alert Service (GEAS) - March 2014</a:t>
            </a:r>
            <a:r>
              <a:rPr lang="en-US" sz="1600" b="0" i="0" dirty="0">
                <a:solidFill>
                  <a:srgbClr val="333333"/>
                </a:solidFill>
                <a:effectLst/>
                <a:highlight>
                  <a:srgbClr val="FFFFFF"/>
                </a:highlight>
                <a:latin typeface="Roboto" panose="020F0502020204030204" pitchFamily="2" charset="0"/>
              </a:rPr>
              <a:t>. https://wedocs.unep.org/20.500.11822/8665.</a:t>
            </a:r>
            <a:endParaRPr lang="fr-BE" sz="1600" dirty="0"/>
          </a:p>
          <a:p>
            <a:endParaRPr lang="fr-BE" sz="1800" dirty="0"/>
          </a:p>
        </p:txBody>
      </p:sp>
      <p:pic>
        <p:nvPicPr>
          <p:cNvPr id="9" name="Image 8" descr="Une image contenant texte, capture d’écran, Police, Rectangle&#10;&#10;Description générée automatiquement">
            <a:extLst>
              <a:ext uri="{FF2B5EF4-FFF2-40B4-BE49-F238E27FC236}">
                <a16:creationId xmlns:a16="http://schemas.microsoft.com/office/drawing/2014/main" id="{7475D87B-4019-F003-03BF-6851E6912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3930" y="13243507"/>
            <a:ext cx="5286717" cy="2169109"/>
          </a:xfrm>
          <a:prstGeom prst="rect">
            <a:avLst/>
          </a:prstGeom>
        </p:spPr>
      </p:pic>
      <p:sp>
        <p:nvSpPr>
          <p:cNvPr id="51" name="ZoneTexte 50">
            <a:extLst>
              <a:ext uri="{FF2B5EF4-FFF2-40B4-BE49-F238E27FC236}">
                <a16:creationId xmlns:a16="http://schemas.microsoft.com/office/drawing/2014/main" id="{F2D8A379-F7CD-14CE-6CB6-BEFEAD88D111}"/>
              </a:ext>
            </a:extLst>
          </p:cNvPr>
          <p:cNvSpPr txBox="1"/>
          <p:nvPr/>
        </p:nvSpPr>
        <p:spPr>
          <a:xfrm>
            <a:off x="3282744" y="14218260"/>
            <a:ext cx="3111500" cy="400110"/>
          </a:xfrm>
          <a:prstGeom prst="rect">
            <a:avLst/>
          </a:prstGeom>
          <a:noFill/>
        </p:spPr>
        <p:txBody>
          <a:bodyPr wrap="square" rtlCol="0">
            <a:spAutoFit/>
          </a:bodyPr>
          <a:lstStyle/>
          <a:p>
            <a:pPr algn="ctr"/>
            <a:r>
              <a:rPr lang="fr-BE" sz="2000" dirty="0"/>
              <a:t>Mortier auto-compactant</a:t>
            </a:r>
          </a:p>
        </p:txBody>
      </p:sp>
      <p:sp>
        <p:nvSpPr>
          <p:cNvPr id="10" name="ZoneTexte 9">
            <a:extLst>
              <a:ext uri="{FF2B5EF4-FFF2-40B4-BE49-F238E27FC236}">
                <a16:creationId xmlns:a16="http://schemas.microsoft.com/office/drawing/2014/main" id="{A1498442-F127-B55D-F7C7-DB59A2FD38DF}"/>
              </a:ext>
            </a:extLst>
          </p:cNvPr>
          <p:cNvSpPr txBox="1"/>
          <p:nvPr/>
        </p:nvSpPr>
        <p:spPr>
          <a:xfrm>
            <a:off x="2053930" y="7390488"/>
            <a:ext cx="4000755" cy="769441"/>
          </a:xfrm>
          <a:prstGeom prst="rect">
            <a:avLst/>
          </a:prstGeom>
          <a:noFill/>
        </p:spPr>
        <p:txBody>
          <a:bodyPr wrap="square" rtlCol="0">
            <a:spAutoFit/>
          </a:bodyPr>
          <a:lstStyle/>
          <a:p>
            <a:r>
              <a:rPr lang="fr-BE" sz="4400" dirty="0"/>
              <a:t>ARC </a:t>
            </a:r>
            <a:r>
              <a:rPr lang="fr-BE" sz="4400" dirty="0" err="1"/>
              <a:t>EsPOIR</a:t>
            </a:r>
            <a:endParaRPr lang="fr-BE" sz="4400" dirty="0"/>
          </a:p>
        </p:txBody>
      </p:sp>
    </p:spTree>
    <p:extLst>
      <p:ext uri="{BB962C8B-B14F-4D97-AF65-F5344CB8AC3E}">
        <p14:creationId xmlns:p14="http://schemas.microsoft.com/office/powerpoint/2010/main" val="1328600211"/>
      </p:ext>
    </p:extLst>
  </p:cSld>
  <p:clrMapOvr>
    <a:masterClrMapping/>
  </p:clrMapOvr>
</p:sld>
</file>

<file path=ppt/theme/theme1.xml><?xml version="1.0" encoding="utf-8"?>
<a:theme xmlns:a="http://schemas.openxmlformats.org/drawingml/2006/main" name="ULiège_Droit CG">
  <a:themeElements>
    <a:clrScheme name="ULiège_Droit">
      <a:dk1>
        <a:sysClr val="windowText" lastClr="000000"/>
      </a:dk1>
      <a:lt1>
        <a:sysClr val="window" lastClr="FFFFFF"/>
      </a:lt1>
      <a:dk2>
        <a:srgbClr val="8C8B82"/>
      </a:dk2>
      <a:lt2>
        <a:srgbClr val="E8E2DE"/>
      </a:lt2>
      <a:accent1>
        <a:srgbClr val="00707F"/>
      </a:accent1>
      <a:accent2>
        <a:srgbClr val="5FA4B0"/>
      </a:accent2>
      <a:accent3>
        <a:srgbClr val="5B257D"/>
      </a:accent3>
      <a:accent4>
        <a:srgbClr val="A8589E"/>
      </a:accent4>
      <a:accent5>
        <a:srgbClr val="E62D31"/>
      </a:accent5>
      <a:accent6>
        <a:srgbClr val="FFD000"/>
      </a:accent6>
      <a:hlink>
        <a:srgbClr val="005CA9"/>
      </a:hlink>
      <a:folHlink>
        <a:srgbClr val="7DB928"/>
      </a:folHlink>
    </a:clrScheme>
    <a:fontScheme name="Droit_ULiège">
      <a:majorFont>
        <a:latin typeface="Source Sans Pro"/>
        <a:ea typeface=""/>
        <a:cs typeface=""/>
      </a:majorFont>
      <a:minorFont>
        <a:latin typeface="Source Sans Pro"/>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Liège_Droit CG" id="{BEB2A208-D4BE-4D13-AE83-21D98275568F}" vid="{5261F897-011A-4FA9-ACD4-11F2CEFF49A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ULiège_Droit CG</Template>
  <TotalTime>3666</TotalTime>
  <Words>826</Words>
  <Application>Microsoft Office PowerPoint</Application>
  <PresentationFormat>Personnalisé</PresentationFormat>
  <Paragraphs>75</Paragraphs>
  <Slides>1</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vt:i4>
      </vt:variant>
    </vt:vector>
  </HeadingPairs>
  <TitlesOfParts>
    <vt:vector size="12" baseType="lpstr">
      <vt:lpstr>Aptos</vt:lpstr>
      <vt:lpstr>Arial</vt:lpstr>
      <vt:lpstr>Calibri</vt:lpstr>
      <vt:lpstr>Franklin Gothic Book</vt:lpstr>
      <vt:lpstr>Lato</vt:lpstr>
      <vt:lpstr>Roboto</vt:lpstr>
      <vt:lpstr>Source Sans Pro</vt:lpstr>
      <vt:lpstr>Symbol</vt:lpstr>
      <vt:lpstr>Times New Roman</vt:lpstr>
      <vt:lpstr>Wingdings</vt:lpstr>
      <vt:lpstr>ULiège_Droit CG</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Quentin Cordier;hello@caregraphic.be</dc:creator>
  <cp:lastModifiedBy>Lanckohr Sophie</cp:lastModifiedBy>
  <cp:revision>46</cp:revision>
  <cp:lastPrinted>2017-12-06T19:44:52Z</cp:lastPrinted>
  <dcterms:created xsi:type="dcterms:W3CDTF">2017-12-06T19:38:45Z</dcterms:created>
  <dcterms:modified xsi:type="dcterms:W3CDTF">2024-06-26T13:48:53Z</dcterms:modified>
</cp:coreProperties>
</file>