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17" r:id="rId2"/>
    <p:sldId id="320" r:id="rId3"/>
    <p:sldId id="325" r:id="rId4"/>
    <p:sldId id="328" r:id="rId5"/>
    <p:sldId id="329" r:id="rId6"/>
    <p:sldId id="330" r:id="rId7"/>
    <p:sldId id="340" r:id="rId8"/>
    <p:sldId id="326" r:id="rId9"/>
    <p:sldId id="281" r:id="rId10"/>
    <p:sldId id="333" r:id="rId11"/>
    <p:sldId id="334" r:id="rId12"/>
    <p:sldId id="335" r:id="rId13"/>
    <p:sldId id="352" r:id="rId14"/>
    <p:sldId id="337" r:id="rId15"/>
    <p:sldId id="342" r:id="rId16"/>
    <p:sldId id="338" r:id="rId17"/>
    <p:sldId id="339" r:id="rId18"/>
    <p:sldId id="341" r:id="rId19"/>
    <p:sldId id="343" r:id="rId20"/>
    <p:sldId id="346" r:id="rId21"/>
    <p:sldId id="347" r:id="rId22"/>
    <p:sldId id="344" r:id="rId23"/>
    <p:sldId id="348" r:id="rId24"/>
    <p:sldId id="349" r:id="rId25"/>
    <p:sldId id="345" r:id="rId26"/>
    <p:sldId id="350" r:id="rId27"/>
    <p:sldId id="351" r:id="rId28"/>
    <p:sldId id="32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38B"/>
    <a:srgbClr val="4C331C"/>
    <a:srgbClr val="795F3D"/>
    <a:srgbClr val="4E351C"/>
    <a:srgbClr val="B4A17D"/>
    <a:srgbClr val="EA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9"/>
    <p:restoredTop sz="94694"/>
  </p:normalViewPr>
  <p:slideViewPr>
    <p:cSldViewPr snapToGrid="0">
      <p:cViewPr varScale="1">
        <p:scale>
          <a:sx n="98" d="100"/>
          <a:sy n="98"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25088-657C-F24E-91F3-17C009BA369E}" type="datetimeFigureOut">
              <a:rPr lang="fr-FR" smtClean="0"/>
              <a:t>02/07/2024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1E38-775F-FA41-AFF2-2D3816355883}" type="slidenum">
              <a:rPr lang="fr-FR" smtClean="0"/>
              <a:t>‹N°›</a:t>
            </a:fld>
            <a:endParaRPr lang="fr-FR"/>
          </a:p>
        </p:txBody>
      </p:sp>
    </p:spTree>
    <p:extLst>
      <p:ext uri="{BB962C8B-B14F-4D97-AF65-F5344CB8AC3E}">
        <p14:creationId xmlns:p14="http://schemas.microsoft.com/office/powerpoint/2010/main" val="102837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D4B9A9E5-4F7F-4A7D-9DE1-899232329269}" type="slidenum">
              <a:rPr lang="fr-FR" smtClean="0"/>
              <a:t>1</a:t>
            </a:fld>
            <a:endParaRPr lang="fr-FR" dirty="0"/>
          </a:p>
        </p:txBody>
      </p:sp>
    </p:spTree>
    <p:extLst>
      <p:ext uri="{BB962C8B-B14F-4D97-AF65-F5344CB8AC3E}">
        <p14:creationId xmlns:p14="http://schemas.microsoft.com/office/powerpoint/2010/main" val="3336033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Voiture orange</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21</a:t>
            </a:fld>
            <a:endParaRPr lang="fr-FR"/>
          </a:p>
        </p:txBody>
      </p:sp>
    </p:spTree>
    <p:extLst>
      <p:ext uri="{BB962C8B-B14F-4D97-AF65-F5344CB8AC3E}">
        <p14:creationId xmlns:p14="http://schemas.microsoft.com/office/powerpoint/2010/main" val="325593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Defaweux</a:t>
            </a:r>
            <a:r>
              <a:rPr lang="fr-FR" dirty="0"/>
              <a:t> : système ouvert =&gt;risque de fermer le système</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22</a:t>
            </a:fld>
            <a:endParaRPr lang="fr-FR"/>
          </a:p>
        </p:txBody>
      </p:sp>
    </p:spTree>
    <p:extLst>
      <p:ext uri="{BB962C8B-B14F-4D97-AF65-F5344CB8AC3E}">
        <p14:creationId xmlns:p14="http://schemas.microsoft.com/office/powerpoint/2010/main" val="331369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Google biais de genre</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23</a:t>
            </a:fld>
            <a:endParaRPr lang="fr-FR"/>
          </a:p>
        </p:txBody>
      </p:sp>
    </p:spTree>
    <p:extLst>
      <p:ext uri="{BB962C8B-B14F-4D97-AF65-F5344CB8AC3E}">
        <p14:creationId xmlns:p14="http://schemas.microsoft.com/office/powerpoint/2010/main" val="313493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Simon Newman =St Mary</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24</a:t>
            </a:fld>
            <a:endParaRPr lang="fr-FR"/>
          </a:p>
        </p:txBody>
      </p:sp>
    </p:spTree>
    <p:extLst>
      <p:ext uri="{BB962C8B-B14F-4D97-AF65-F5344CB8AC3E}">
        <p14:creationId xmlns:p14="http://schemas.microsoft.com/office/powerpoint/2010/main" val="19074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D4B9A9E5-4F7F-4A7D-9DE1-899232329269}" type="slidenum">
              <a:rPr lang="fr-FR" smtClean="0"/>
              <a:t>28</a:t>
            </a:fld>
            <a:endParaRPr lang="fr-FR" dirty="0"/>
          </a:p>
        </p:txBody>
      </p:sp>
    </p:spTree>
    <p:extLst>
      <p:ext uri="{BB962C8B-B14F-4D97-AF65-F5344CB8AC3E}">
        <p14:creationId xmlns:p14="http://schemas.microsoft.com/office/powerpoint/2010/main" val="67923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D4B9A9E5-4F7F-4A7D-9DE1-899232329269}" type="slidenum">
              <a:rPr lang="fr-FR" smtClean="0"/>
              <a:t>2</a:t>
            </a:fld>
            <a:endParaRPr lang="fr-FR" dirty="0"/>
          </a:p>
        </p:txBody>
      </p:sp>
    </p:spTree>
    <p:extLst>
      <p:ext uri="{BB962C8B-B14F-4D97-AF65-F5344CB8AC3E}">
        <p14:creationId xmlns:p14="http://schemas.microsoft.com/office/powerpoint/2010/main" val="355512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r>
              <a:rPr lang="fr-FR" dirty="0"/>
              <a:t>Echelle </a:t>
            </a:r>
            <a:r>
              <a:rPr lang="fr-FR" dirty="0" err="1"/>
              <a:t>d’osgood</a:t>
            </a:r>
            <a:r>
              <a:rPr lang="fr-FR" dirty="0"/>
              <a:t> de  1 à 10</a:t>
            </a:r>
          </a:p>
        </p:txBody>
      </p:sp>
      <p:sp>
        <p:nvSpPr>
          <p:cNvPr id="4" name="Espace réservé du numéro de diapositive 3"/>
          <p:cNvSpPr>
            <a:spLocks noGrp="1"/>
          </p:cNvSpPr>
          <p:nvPr>
            <p:ph type="sldNum" sz="quarter" idx="5"/>
          </p:nvPr>
        </p:nvSpPr>
        <p:spPr/>
        <p:txBody>
          <a:bodyPr rtlCol="0"/>
          <a:lstStyle>
            <a:defPPr>
              <a:defRPr lang="fr-FR"/>
            </a:defPPr>
          </a:lstStyle>
          <a:p>
            <a:pPr rtl="0"/>
            <a:fld id="{D4B9A9E5-4F7F-4A7D-9DE1-899232329269}" type="slidenum">
              <a:rPr lang="fr-FR" smtClean="0"/>
              <a:t>3</a:t>
            </a:fld>
            <a:endParaRPr lang="fr-FR" dirty="0"/>
          </a:p>
        </p:txBody>
      </p:sp>
    </p:spTree>
    <p:extLst>
      <p:ext uri="{BB962C8B-B14F-4D97-AF65-F5344CB8AC3E}">
        <p14:creationId xmlns:p14="http://schemas.microsoft.com/office/powerpoint/2010/main" val="146474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vous ?</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4</a:t>
            </a:fld>
            <a:endParaRPr lang="fr-FR"/>
          </a:p>
        </p:txBody>
      </p:sp>
    </p:spTree>
    <p:extLst>
      <p:ext uri="{BB962C8B-B14F-4D97-AF65-F5344CB8AC3E}">
        <p14:creationId xmlns:p14="http://schemas.microsoft.com/office/powerpoint/2010/main" val="75265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 ne vous rappelle rien ? Recherche et Evaluation. Tout va bien on est en terrain connu.</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8</a:t>
            </a:fld>
            <a:endParaRPr lang="fr-FR"/>
          </a:p>
        </p:txBody>
      </p:sp>
    </p:spTree>
    <p:extLst>
      <p:ext uri="{BB962C8B-B14F-4D97-AF65-F5344CB8AC3E}">
        <p14:creationId xmlns:p14="http://schemas.microsoft.com/office/powerpoint/2010/main" val="235394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32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11</a:t>
            </a:fld>
            <a:endParaRPr lang="fr-FR"/>
          </a:p>
        </p:txBody>
      </p:sp>
    </p:spTree>
    <p:extLst>
      <p:ext uri="{BB962C8B-B14F-4D97-AF65-F5344CB8AC3E}">
        <p14:creationId xmlns:p14="http://schemas.microsoft.com/office/powerpoint/2010/main" val="392885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Analyse factorielle exploratoire</a:t>
            </a:r>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13</a:t>
            </a:fld>
            <a:endParaRPr lang="fr-FR"/>
          </a:p>
        </p:txBody>
      </p:sp>
    </p:spTree>
    <p:extLst>
      <p:ext uri="{BB962C8B-B14F-4D97-AF65-F5344CB8AC3E}">
        <p14:creationId xmlns:p14="http://schemas.microsoft.com/office/powerpoint/2010/main" val="172802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Interreliées une vision impressionnistes dont le trait va se préciser à travers </a:t>
            </a:r>
            <a:r>
              <a:rPr lang="fr-FR"/>
              <a:t>les balises</a:t>
            </a:r>
            <a:endParaRPr lang="fr-FR" dirty="0"/>
          </a:p>
        </p:txBody>
      </p:sp>
      <p:sp>
        <p:nvSpPr>
          <p:cNvPr id="4" name="Espace réservé du numéro de diapositive 3"/>
          <p:cNvSpPr>
            <a:spLocks noGrp="1"/>
          </p:cNvSpPr>
          <p:nvPr>
            <p:ph type="sldNum" sz="quarter" idx="5"/>
          </p:nvPr>
        </p:nvSpPr>
        <p:spPr/>
        <p:txBody>
          <a:bodyPr/>
          <a:lstStyle/>
          <a:p>
            <a:fld id="{EC501E38-775F-FA41-AFF2-2D3816355883}" type="slidenum">
              <a:rPr lang="fr-FR" smtClean="0"/>
              <a:t>19</a:t>
            </a:fld>
            <a:endParaRPr lang="fr-FR"/>
          </a:p>
        </p:txBody>
      </p:sp>
    </p:spTree>
    <p:extLst>
      <p:ext uri="{BB962C8B-B14F-4D97-AF65-F5344CB8AC3E}">
        <p14:creationId xmlns:p14="http://schemas.microsoft.com/office/powerpoint/2010/main" val="219106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rtlCol="0" anchor="ctr">
            <a:noAutofit/>
          </a:bodyPr>
          <a:lstStyle>
            <a:lvl1pPr algn="l">
              <a:defRPr lang="fr-FR" sz="3600" spc="150" baseline="0"/>
            </a:lvl1pPr>
          </a:lstStyle>
          <a:p>
            <a:pPr rtl="0"/>
            <a:r>
              <a:rPr lang="fr-FR"/>
              <a:t>CLIQUEZ POUR ajouter un titre</a:t>
            </a:r>
          </a:p>
        </p:txBody>
      </p:sp>
      <p:pic>
        <p:nvPicPr>
          <p:cNvPr id="8" name="Graphique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81189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au 1">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rtlCol="0">
            <a:normAutofit/>
          </a:bodyPr>
          <a:lstStyle>
            <a:lvl1pPr algn="l">
              <a:defRPr lang="fr-FR" sz="2400" kern="1200" spc="150" baseline="0" dirty="0">
                <a:solidFill>
                  <a:schemeClr val="tx1"/>
                </a:solidFill>
                <a:latin typeface="+mj-lt"/>
                <a:ea typeface="+mj-ea"/>
                <a:cs typeface="+mj-cs"/>
              </a:defRPr>
            </a:lvl1pPr>
          </a:lstStyle>
          <a:p>
            <a:pPr rtl="0"/>
            <a:r>
              <a:rPr lang="fr-FR"/>
              <a:t>CLIQUEZ POUR ajouter un titre</a:t>
            </a:r>
          </a:p>
        </p:txBody>
      </p:sp>
      <p:sp>
        <p:nvSpPr>
          <p:cNvPr id="3" name="Espace réservé du contenu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52144"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e table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rtlCol="0">
            <a:normAutofit/>
          </a:bodyPr>
          <a:lstStyle>
            <a:lvl1pPr marL="0" indent="0" algn="ctr">
              <a:buNone/>
              <a:defRPr lang="fr-FR" sz="2000"/>
            </a:lvl1pPr>
          </a:lstStyle>
          <a:p>
            <a:pPr rtl="0"/>
            <a:r>
              <a:rPr lang="fr-FR"/>
              <a:t>Cliquez sur l'icône pour ajouter un tableau</a:t>
            </a:r>
            <a:endParaRPr lang="fr-FR" dirty="0"/>
          </a:p>
        </p:txBody>
      </p:sp>
      <p:sp>
        <p:nvSpPr>
          <p:cNvPr id="10" name="Espace réservé du pied de page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rtlCol="0"/>
          <a:lstStyle>
            <a:lvl1pPr algn="l">
              <a:defRPr lang="fr-FR" sz="900"/>
            </a:lvl1pPr>
          </a:lstStyle>
          <a:p>
            <a:pPr rtl="0"/>
            <a:r>
              <a:rPr lang="fr-FR"/>
              <a:t>TITRE DE LA PRÉSENTATION</a:t>
            </a:r>
          </a:p>
        </p:txBody>
      </p:sp>
      <p:sp>
        <p:nvSpPr>
          <p:cNvPr id="11" name="Espace réservé du numéro de diapositive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grpSp>
        <p:nvGrpSpPr>
          <p:cNvPr id="14" name="Groupe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Connecteur droit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2649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ajouter un titre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rtlCol="0" anchor="ctr">
            <a:no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rtlCol="0">
            <a:normAutofit/>
          </a:bodyPr>
          <a:lstStyle>
            <a:lvl1pPr marL="285750" indent="-285750">
              <a:lnSpc>
                <a:spcPct val="100000"/>
              </a:lnSpc>
              <a:buFont typeface="Arial" panose="020B0604020202020204" pitchFamily="34" charset="0"/>
              <a:buChar char="•"/>
              <a:defRPr lang="fr-FR" sz="1800" spc="50" baseline="0"/>
            </a:lvl1pPr>
            <a:lvl2pPr marL="742950" indent="-285750">
              <a:lnSpc>
                <a:spcPct val="100000"/>
              </a:lnSpc>
              <a:buFont typeface="Arial" panose="020B0604020202020204" pitchFamily="34" charset="0"/>
              <a:buChar char="•"/>
              <a:defRPr lang="fr-FR" sz="1800" spc="50" baseline="0"/>
            </a:lvl2pPr>
            <a:lvl3pPr marL="1200150" indent="-285750">
              <a:lnSpc>
                <a:spcPct val="100000"/>
              </a:lnSpc>
              <a:buFont typeface="Arial" panose="020B0604020202020204" pitchFamily="34" charset="0"/>
              <a:buChar char="•"/>
              <a:defRPr lang="fr-FR" sz="1800" spc="50" baseline="0"/>
            </a:lvl3pPr>
            <a:lvl4pPr marL="1657350" indent="-285750">
              <a:lnSpc>
                <a:spcPct val="100000"/>
              </a:lnSpc>
              <a:buFont typeface="Arial" panose="020B0604020202020204" pitchFamily="34" charset="0"/>
              <a:buChar char="•"/>
              <a:defRPr lang="fr-FR" sz="1800" spc="50" baseline="0"/>
            </a:lvl4pPr>
            <a:lvl5pPr marL="2114550" indent="-285750">
              <a:lnSpc>
                <a:spcPct val="100000"/>
              </a:lnSpc>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rtlCol="0" anchor="ctr">
            <a:no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7" name="Espace réservé du contenu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52144"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rtlCol="0"/>
          <a:lstStyle>
            <a:lvl1pPr algn="l">
              <a:defRPr lang="fr-FR" sz="900"/>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pic>
        <p:nvPicPr>
          <p:cNvPr id="13" name="Graphique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405753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2">
    <p:bg>
      <p:bgRef idx="1001">
        <a:schemeClr val="bg1"/>
      </p:bgRef>
    </p:bg>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Connecteur droit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rtlCol="0" anchor="b">
            <a:normAutofit/>
          </a:bodyPr>
          <a:lstStyle>
            <a:lvl1pPr algn="ctr">
              <a:defRPr lang="fr-FR" sz="2800" kern="1200" spc="150" baseline="0" dirty="0">
                <a:solidFill>
                  <a:schemeClr val="tx1"/>
                </a:solidFill>
                <a:latin typeface="+mj-lt"/>
                <a:ea typeface="+mj-ea"/>
                <a:cs typeface="+mj-cs"/>
              </a:defRPr>
            </a:lvl1pPr>
          </a:lstStyle>
          <a:p>
            <a:pPr rtl="0"/>
            <a:r>
              <a:rPr lang="fr-FR"/>
              <a:t>CLIQUEZ POUR ajouter un titre</a:t>
            </a:r>
          </a:p>
        </p:txBody>
      </p:sp>
      <p:sp>
        <p:nvSpPr>
          <p:cNvPr id="8" name="Espace réservé de table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rtlCol="0">
            <a:normAutofit/>
          </a:bodyPr>
          <a:lstStyle>
            <a:lvl1pPr marL="0" indent="0" algn="ctr">
              <a:buNone/>
              <a:defRPr lang="fr-FR" sz="2000"/>
            </a:lvl1pPr>
          </a:lstStyle>
          <a:p>
            <a:pPr rtl="0"/>
            <a:r>
              <a:rPr lang="fr-FR"/>
              <a:t>Cliquez sur l'icône pour ajouter un tableau</a:t>
            </a:r>
            <a:endParaRPr lang="fr-FR" dirty="0"/>
          </a:p>
        </p:txBody>
      </p:sp>
      <p:sp>
        <p:nvSpPr>
          <p:cNvPr id="6" name="Espace réservé du pied de page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rtlCol="0"/>
          <a:lstStyle>
            <a:lvl1pPr algn="l">
              <a:defRPr lang="fr-FR" sz="900"/>
            </a:lvl1pPr>
          </a:lstStyle>
          <a:p>
            <a:pPr rtl="0"/>
            <a:r>
              <a:rPr lang="fr-FR"/>
              <a:t>TITRE DE LA PRÉSENTATION</a:t>
            </a:r>
          </a:p>
        </p:txBody>
      </p:sp>
      <p:sp>
        <p:nvSpPr>
          <p:cNvPr id="7" name="Espace réservé du numéro de diapositive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35992196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ermetu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lang="fr-FR" sz="3600" spc="150" baseline="0">
                <a:solidFill>
                  <a:schemeClr val="bg1"/>
                </a:solidFill>
              </a:defRPr>
            </a:lvl1pPr>
          </a:lstStyle>
          <a:p>
            <a:pPr rtl="0"/>
            <a:r>
              <a:rPr lang="fr-FR"/>
              <a:t>CLIQUEZ POUR ajouter un titre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rtlCol="0">
            <a:normAutofit/>
          </a:bodyPr>
          <a:lstStyle>
            <a:lvl1pPr marL="0" indent="0" algn="l">
              <a:lnSpc>
                <a:spcPct val="150000"/>
              </a:lnSpc>
              <a:buNone/>
              <a:defRPr lang="fr-FR" sz="1800" spc="50" baseline="0">
                <a:solidFill>
                  <a:schemeClr val="bg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pic>
        <p:nvPicPr>
          <p:cNvPr id="6" name="Graphique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Espace réservé du pied de page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rtlCol="0"/>
          <a:lstStyle>
            <a:lvl1pPr algn="l">
              <a:defRPr lang="fr-FR" sz="900"/>
            </a:lvl1pPr>
          </a:lstStyle>
          <a:p>
            <a:pPr rtl="0"/>
            <a:r>
              <a:rPr lang="fr-FR"/>
              <a:t>TITRE DE LA PRÉSENTATION</a:t>
            </a:r>
          </a:p>
        </p:txBody>
      </p:sp>
      <p:sp>
        <p:nvSpPr>
          <p:cNvPr id="11" name="Espace réservé du numéro de diapositive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301664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ue d’ensemble">
    <p:bg>
      <p:bgPr>
        <a:solidFill>
          <a:schemeClr val="accent1"/>
        </a:solidFill>
        <a:effectLst/>
      </p:bgPr>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r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rtlCol="0" anchor="b">
            <a:normAutofit/>
          </a:bodyPr>
          <a:lstStyle>
            <a:lvl1pPr>
              <a:defRPr lang="fr-FR" sz="4800"/>
            </a:lvl1pPr>
          </a:lstStyle>
          <a:p>
            <a:pPr rtl="0"/>
            <a:r>
              <a:rPr lang="fr-FR"/>
              <a:t>Cliquez pour ajouter un titre</a:t>
            </a:r>
          </a:p>
        </p:txBody>
      </p:sp>
      <p:sp>
        <p:nvSpPr>
          <p:cNvPr id="12" name="Espace réservé d’image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rtlCol="0">
            <a:normAutofit/>
          </a:bodyPr>
          <a:lstStyle>
            <a:lvl1pPr marL="0" indent="0" algn="ctr">
              <a:buNone/>
              <a:defRPr lang="fr-FR" sz="2000"/>
            </a:lvl1pPr>
          </a:lstStyle>
          <a:p>
            <a:pPr rtl="0"/>
            <a:r>
              <a:rPr lang="fr-FR"/>
              <a:t>Cliquez sur l’icône pour ajouter une image</a:t>
            </a:r>
          </a:p>
        </p:txBody>
      </p:sp>
      <p:sp>
        <p:nvSpPr>
          <p:cNvPr id="10" name="Espace réservé du contenu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rtlCol="0">
            <a:normAutofit/>
          </a:bodyPr>
          <a:lstStyle>
            <a:lvl1pPr marL="0" indent="0">
              <a:buFont typeface="Arial" panose="020B0604020202020204" pitchFamily="34" charset="0"/>
              <a:buNone/>
              <a:defRPr lang="fr-FR" sz="2000"/>
            </a:lvl1pPr>
            <a:lvl2pPr marL="457200" indent="0">
              <a:buNone/>
              <a:defRPr lang="fr-FR" sz="1800"/>
            </a:lvl2pPr>
            <a:lvl3pPr marL="914400" indent="0">
              <a:buNone/>
              <a:defRPr lang="fr-FR" sz="1600"/>
            </a:lvl3pPr>
            <a:lvl4pPr marL="1371600" indent="0">
              <a:buNone/>
              <a:defRPr lang="fr-FR" sz="1400"/>
            </a:lvl4pPr>
            <a:lvl5pPr marL="1828800" indent="0">
              <a:buNone/>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83766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deux contenus 1">
    <p:bg>
      <p:bgPr>
        <a:solidFill>
          <a:schemeClr val="accent1"/>
        </a:solidFill>
        <a:effectLst/>
      </p:bgPr>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que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r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rtlCol="0">
            <a:normAutofit/>
          </a:bodyPr>
          <a:lstStyle>
            <a:lvl1pPr>
              <a:defRPr lang="fr-FR" sz="3200"/>
            </a:lvl1pPr>
          </a:lstStyle>
          <a:p>
            <a:pPr rtl="0"/>
            <a:r>
              <a:rPr lang="fr-FR"/>
              <a:t>Cliquez pour ajouter un titre</a:t>
            </a:r>
          </a:p>
        </p:txBody>
      </p:sp>
      <p:sp>
        <p:nvSpPr>
          <p:cNvPr id="11" name="Espace réservé du contenu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rtlCol="0">
            <a:normAutofit/>
          </a:bodyPr>
          <a:lstStyle>
            <a:lvl1pPr>
              <a:spcBef>
                <a:spcPts val="0"/>
              </a:spcBef>
              <a:spcAft>
                <a:spcPts val="1200"/>
              </a:spcAft>
              <a:defRPr lang="fr-FR" sz="2000"/>
            </a:lvl1pPr>
            <a:lvl2pPr>
              <a:spcBef>
                <a:spcPts val="0"/>
              </a:spcBef>
              <a:spcAft>
                <a:spcPts val="1200"/>
              </a:spcAft>
              <a:defRPr lang="fr-FR" sz="1800"/>
            </a:lvl2pPr>
            <a:lvl3pPr>
              <a:spcBef>
                <a:spcPts val="0"/>
              </a:spcBef>
              <a:spcAft>
                <a:spcPts val="1200"/>
              </a:spcAft>
              <a:defRPr lang="fr-FR" sz="1600"/>
            </a:lvl3pPr>
            <a:lvl4pPr>
              <a:spcBef>
                <a:spcPts val="0"/>
              </a:spcBef>
              <a:spcAft>
                <a:spcPts val="1200"/>
              </a:spcAft>
              <a:defRPr lang="fr-FR" sz="1400"/>
            </a:lvl4pPr>
            <a:lvl5pPr>
              <a:spcBef>
                <a:spcPts val="0"/>
              </a:spcBef>
              <a:spcAft>
                <a:spcPts val="1200"/>
              </a:spcAft>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rtlCol="0">
            <a:normAutofit/>
          </a:bodyPr>
          <a:lstStyle>
            <a:lvl1pPr>
              <a:spcBef>
                <a:spcPts val="0"/>
              </a:spcBef>
              <a:spcAft>
                <a:spcPts val="1200"/>
              </a:spcAft>
              <a:defRPr lang="fr-FR" sz="2000"/>
            </a:lvl1pPr>
            <a:lvl2pPr>
              <a:spcBef>
                <a:spcPts val="0"/>
              </a:spcBef>
              <a:spcAft>
                <a:spcPts val="1200"/>
              </a:spcAft>
              <a:defRPr lang="fr-FR" sz="1800"/>
            </a:lvl2pPr>
            <a:lvl3pPr>
              <a:spcBef>
                <a:spcPts val="0"/>
              </a:spcBef>
              <a:spcAft>
                <a:spcPts val="1200"/>
              </a:spcAft>
              <a:defRPr lang="fr-FR" sz="1600"/>
            </a:lvl3pPr>
            <a:lvl4pPr>
              <a:spcBef>
                <a:spcPts val="0"/>
              </a:spcBef>
              <a:spcAft>
                <a:spcPts val="1200"/>
              </a:spcAft>
              <a:defRPr lang="fr-FR" sz="1400"/>
            </a:lvl4pPr>
            <a:lvl5pPr>
              <a:spcBef>
                <a:spcPts val="0"/>
              </a:spcBef>
              <a:spcAft>
                <a:spcPts val="1200"/>
              </a:spcAft>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numéro de diapositive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lang="fr-FR" sz="1200">
                <a:solidFill>
                  <a:schemeClr val="tx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83770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deux Contenus 3">
    <p:bg>
      <p:bgPr>
        <a:solidFill>
          <a:schemeClr val="accent1"/>
        </a:solidFill>
        <a:effectLst/>
      </p:bgPr>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que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r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rtlCol="0">
            <a:normAutofit/>
          </a:bodyPr>
          <a:lstStyle>
            <a:lvl1pPr>
              <a:defRPr lang="fr-FR" sz="3200"/>
            </a:lvl1pPr>
          </a:lstStyle>
          <a:p>
            <a:pPr rtl="0"/>
            <a:r>
              <a:rPr lang="fr-FR"/>
              <a:t>Cliquez pour ajouter un titre</a:t>
            </a:r>
          </a:p>
        </p:txBody>
      </p:sp>
      <p:sp>
        <p:nvSpPr>
          <p:cNvPr id="11" name="Espace réservé du contenu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rtlCol="0">
            <a:normAutofit/>
          </a:bodyPr>
          <a:lstStyle>
            <a:lvl1pPr marL="0" indent="0">
              <a:spcBef>
                <a:spcPts val="0"/>
              </a:spcBef>
              <a:spcAft>
                <a:spcPts val="1200"/>
              </a:spcAft>
              <a:buNone/>
              <a:defRPr lang="fr-FR" sz="2000" b="0"/>
            </a:lvl1pPr>
            <a:lvl2pPr marL="228600">
              <a:spcBef>
                <a:spcPts val="0"/>
              </a:spcBef>
              <a:spcAft>
                <a:spcPts val="1200"/>
              </a:spcAft>
              <a:defRPr lang="fr-FR" sz="2000" b="0"/>
            </a:lvl2pPr>
            <a:lvl3pPr marL="685800">
              <a:spcBef>
                <a:spcPts val="0"/>
              </a:spcBef>
              <a:spcAft>
                <a:spcPts val="1200"/>
              </a:spcAft>
              <a:defRPr lang="fr-FR" sz="1800" b="0"/>
            </a:lvl3pPr>
            <a:lvl4pPr marL="914400">
              <a:spcBef>
                <a:spcPts val="0"/>
              </a:spcBef>
              <a:spcAft>
                <a:spcPts val="1200"/>
              </a:spcAft>
              <a:defRPr lang="fr-FR" sz="1600" b="0"/>
            </a:lvl4pPr>
            <a:lvl5pPr marL="1143000">
              <a:spcBef>
                <a:spcPts val="0"/>
              </a:spcBef>
              <a:spcAft>
                <a:spcPts val="1200"/>
              </a:spcAft>
              <a:defRPr lang="fr-FR" sz="1600" b="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rtlCol="0">
            <a:normAutofit/>
          </a:bodyPr>
          <a:lstStyle>
            <a:lvl1pPr>
              <a:spcBef>
                <a:spcPts val="0"/>
              </a:spcBef>
              <a:spcAft>
                <a:spcPts val="1200"/>
              </a:spcAft>
              <a:defRPr lang="fr-FR" sz="2000" b="1"/>
            </a:lvl1pPr>
            <a:lvl2pPr marL="411480">
              <a:spcBef>
                <a:spcPts val="0"/>
              </a:spcBef>
              <a:spcAft>
                <a:spcPts val="1200"/>
              </a:spcAft>
              <a:defRPr lang="fr-FR" sz="1800" b="1"/>
            </a:lvl2pPr>
            <a:lvl3pPr marL="502920">
              <a:spcBef>
                <a:spcPts val="0"/>
              </a:spcBef>
              <a:spcAft>
                <a:spcPts val="1200"/>
              </a:spcAft>
              <a:defRPr lang="fr-FR" sz="1600" b="1"/>
            </a:lvl3pPr>
            <a:lvl4pPr marL="594360">
              <a:spcBef>
                <a:spcPts val="0"/>
              </a:spcBef>
              <a:spcAft>
                <a:spcPts val="1200"/>
              </a:spcAft>
              <a:defRPr lang="fr-FR" sz="1400" b="1"/>
            </a:lvl4pPr>
            <a:lvl5pPr marL="685800">
              <a:spcBef>
                <a:spcPts val="0"/>
              </a:spcBef>
              <a:spcAft>
                <a:spcPts val="1200"/>
              </a:spcAft>
              <a:defRPr lang="fr-FR" sz="1400" b="1"/>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numéro de diapositive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lang="fr-FR" sz="1200">
                <a:solidFill>
                  <a:schemeClr val="tx1"/>
                </a:solidFill>
              </a:defRPr>
            </a:lvl1pPr>
          </a:lstStyle>
          <a:p>
            <a:pPr rtl="0"/>
            <a:fld id="{B5CEABB6-07DC-46E8-9B57-56EC44A396E5}" type="slidenum">
              <a:rPr lang="fr-FR" smtClean="0"/>
              <a:pPr/>
              <a:t>‹N°›</a:t>
            </a:fld>
            <a:endParaRPr lang="fr-FR" dirty="0"/>
          </a:p>
        </p:txBody>
      </p:sp>
    </p:spTree>
    <p:extLst>
      <p:ext uri="{BB962C8B-B14F-4D97-AF65-F5344CB8AC3E}">
        <p14:creationId xmlns:p14="http://schemas.microsoft.com/office/powerpoint/2010/main" val="377328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rdre du jour">
    <p:bg>
      <p:bgPr>
        <a:solidFill>
          <a:schemeClr val="tx1"/>
        </a:solidFill>
        <a:effectLst/>
      </p:bgPr>
    </p:bg>
    <p:spTree>
      <p:nvGrpSpPr>
        <p:cNvPr id="1" name=""/>
        <p:cNvGrpSpPr/>
        <p:nvPr/>
      </p:nvGrpSpPr>
      <p:grpSpPr>
        <a:xfrm>
          <a:off x="0" y="0"/>
          <a:ext cx="0" cy="0"/>
          <a:chOff x="0" y="0"/>
          <a:chExt cx="0" cy="0"/>
        </a:xfrm>
      </p:grpSpPr>
      <p:pic>
        <p:nvPicPr>
          <p:cNvPr id="8" name="Graphisme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r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rtlCol="0" anchor="b">
            <a:normAutofit/>
          </a:bodyPr>
          <a:lstStyle>
            <a:lvl1pPr>
              <a:defRPr lang="fr-FR" sz="2800" spc="150" baseline="0">
                <a:solidFill>
                  <a:schemeClr val="bg1"/>
                </a:solidFill>
              </a:defRPr>
            </a:lvl1pPr>
          </a:lstStyle>
          <a:p>
            <a:pPr rtl="0"/>
            <a:r>
              <a:rPr lang="fr-FR"/>
              <a:t>CLIQUEZ POUR ajouter un titre</a:t>
            </a:r>
          </a:p>
        </p:txBody>
      </p:sp>
      <p:sp>
        <p:nvSpPr>
          <p:cNvPr id="3" name="Espace réservé du contenu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rtlCol="0">
            <a:normAutofit/>
          </a:bodyPr>
          <a:lstStyle>
            <a:lvl1pPr marL="0" indent="0">
              <a:lnSpc>
                <a:spcPct val="140000"/>
              </a:lnSpc>
              <a:spcBef>
                <a:spcPts val="1000"/>
              </a:spcBef>
              <a:buNone/>
              <a:defRPr lang="fr-FR" sz="1800">
                <a:solidFill>
                  <a:schemeClr val="bg1"/>
                </a:solidFill>
              </a:defRPr>
            </a:lvl1pPr>
            <a:lvl2pPr marL="457200" indent="0">
              <a:lnSpc>
                <a:spcPct val="140000"/>
              </a:lnSpc>
              <a:spcBef>
                <a:spcPts val="1000"/>
              </a:spcBef>
              <a:buNone/>
              <a:defRPr lang="fr-FR" sz="1800">
                <a:solidFill>
                  <a:schemeClr val="bg1"/>
                </a:solidFill>
              </a:defRPr>
            </a:lvl2pPr>
            <a:lvl3pPr marL="914400" indent="0">
              <a:lnSpc>
                <a:spcPct val="140000"/>
              </a:lnSpc>
              <a:spcBef>
                <a:spcPts val="1000"/>
              </a:spcBef>
              <a:buNone/>
              <a:defRPr lang="fr-FR" sz="1800">
                <a:solidFill>
                  <a:schemeClr val="bg1"/>
                </a:solidFill>
              </a:defRPr>
            </a:lvl3pPr>
            <a:lvl4pPr marL="1371600" indent="0">
              <a:lnSpc>
                <a:spcPct val="140000"/>
              </a:lnSpc>
              <a:spcBef>
                <a:spcPts val="1000"/>
              </a:spcBef>
              <a:buNone/>
              <a:defRPr lang="fr-FR" sz="1800">
                <a:solidFill>
                  <a:schemeClr val="bg1"/>
                </a:solidFill>
              </a:defRPr>
            </a:lvl4pPr>
            <a:lvl5pPr marL="1828800" indent="0">
              <a:lnSpc>
                <a:spcPct val="140000"/>
              </a:lnSpc>
              <a:spcBef>
                <a:spcPts val="1000"/>
              </a:spcBef>
              <a:buNone/>
              <a:defRPr lang="fr-FR" sz="1800">
                <a:solidFill>
                  <a:schemeClr val="bg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rtlCol="0"/>
          <a:lstStyle>
            <a:lvl1pPr algn="l">
              <a:defRPr lang="fr-FR" sz="900"/>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244149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ut de section 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rtlCol="0" anchor="b">
            <a:noAutofit/>
          </a:bodyPr>
          <a:lstStyle>
            <a:lvl1pPr algn="l">
              <a:defRPr lang="fr-FR" sz="3600" spc="150" baseline="0">
                <a:solidFill>
                  <a:schemeClr val="tx1"/>
                </a:solidFill>
              </a:defRPr>
            </a:lvl1pPr>
          </a:lstStyle>
          <a:p>
            <a:pPr rtl="0"/>
            <a:r>
              <a:rPr lang="fr-FR"/>
              <a:t>CLIQUEZ POUR ajouter un titre</a:t>
            </a:r>
          </a:p>
        </p:txBody>
      </p:sp>
      <p:grpSp>
        <p:nvGrpSpPr>
          <p:cNvPr id="4" name="Groupe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Connecteur droit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166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ut de section 2">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rtlCol="0" anchor="b">
            <a:noAutofit/>
          </a:bodyPr>
          <a:lstStyle>
            <a:lvl1pPr algn="l">
              <a:defRPr lang="fr-FR" sz="3600" spc="150" baseline="0">
                <a:solidFill>
                  <a:schemeClr val="bg1"/>
                </a:solidFill>
              </a:defRPr>
            </a:lvl1pPr>
          </a:lstStyle>
          <a:p>
            <a:pPr rtl="0"/>
            <a:r>
              <a:rPr lang="fr-FR"/>
              <a:t>CLIQUEZ POUR ajouter un titre</a:t>
            </a:r>
          </a:p>
        </p:txBody>
      </p:sp>
      <p:cxnSp>
        <p:nvCxnSpPr>
          <p:cNvPr id="7" name="Connecteur droit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image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rtlCol="0">
            <a:normAutofit/>
          </a:bodyPr>
          <a:lstStyle>
            <a:lvl1pPr marL="0" indent="0">
              <a:buNone/>
              <a:defRPr lang="fr-FR" sz="2000">
                <a:solidFill>
                  <a:schemeClr val="bg1"/>
                </a:solidFill>
              </a:defRPr>
            </a:lvl1pPr>
          </a:lstStyle>
          <a:p>
            <a:pPr rtl="0"/>
            <a:r>
              <a:rPr lang="fr-FR"/>
              <a:t>Cliquez sur l’icône pour ajouter une image</a:t>
            </a:r>
            <a:endParaRPr lang="fr-FR" dirty="0"/>
          </a:p>
        </p:txBody>
      </p:sp>
    </p:spTree>
    <p:extLst>
      <p:ext uri="{BB962C8B-B14F-4D97-AF65-F5344CB8AC3E}">
        <p14:creationId xmlns:p14="http://schemas.microsoft.com/office/powerpoint/2010/main" val="427964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ajouter un titre</a:t>
            </a:r>
          </a:p>
        </p:txBody>
      </p:sp>
      <p:sp>
        <p:nvSpPr>
          <p:cNvPr id="3" name="Espace réservé du contenu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rtlCol="0">
            <a:normAutofit/>
          </a:bodyPr>
          <a:lstStyle>
            <a:lvl1pPr marL="0" indent="0">
              <a:lnSpc>
                <a:spcPct val="100000"/>
              </a:lnSpc>
              <a:buFont typeface="Arial" panose="020B0604020202020204" pitchFamily="34" charset="0"/>
              <a:buNone/>
              <a:defRPr lang="fr-FR" sz="1800" b="1"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43000"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grpSp>
        <p:nvGrpSpPr>
          <p:cNvPr id="9" name="Groupe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Connecteur droit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cteur droit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pied de page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rtlCol="0"/>
          <a:lstStyle>
            <a:lvl1pPr algn="l">
              <a:defRPr lang="fr-FR" sz="900"/>
            </a:lvl1pPr>
          </a:lstStyle>
          <a:p>
            <a:pPr rtl="0"/>
            <a:r>
              <a:rPr lang="fr-FR"/>
              <a:t>TITRE DE LA PRÉSENTATION</a:t>
            </a:r>
          </a:p>
        </p:txBody>
      </p:sp>
      <p:sp>
        <p:nvSpPr>
          <p:cNvPr id="16" name="Espace réservé du numéro de diapositive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28335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ut de section 3">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rtlCol="0" anchor="b">
            <a:noAutofit/>
          </a:bodyPr>
          <a:lstStyle>
            <a:lvl1pPr algn="l">
              <a:defRPr lang="fr-FR" sz="3600" spc="150" baseline="0">
                <a:solidFill>
                  <a:schemeClr val="bg1"/>
                </a:solidFill>
              </a:defRPr>
            </a:lvl1pPr>
          </a:lstStyle>
          <a:p>
            <a:pPr rtl="0"/>
            <a:r>
              <a:rPr lang="fr-FR"/>
              <a:t>CLIQUEZ POUR ajouter un titre</a:t>
            </a:r>
          </a:p>
        </p:txBody>
      </p:sp>
      <p:pic>
        <p:nvPicPr>
          <p:cNvPr id="4" name="Graphique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1690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1">
    <p:bg>
      <p:bgPr>
        <a:solidFill>
          <a:schemeClr val="accent1"/>
        </a:solidFill>
        <a:effectLst/>
      </p:bgPr>
    </p:bg>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ajouter un titre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rtlCol="0" anchor="t">
            <a:norm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7" name="Espace réservé du contenu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43000"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rtlCol="0" anchor="t">
            <a:norm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9" name="Espace réservé du contenu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43000"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pied de page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rtlCol="0"/>
          <a:lstStyle>
            <a:lvl1pPr algn="l">
              <a:defRPr lang="fr-FR" sz="900"/>
            </a:lvl1pPr>
          </a:lstStyle>
          <a:p>
            <a:pPr rtl="0"/>
            <a:r>
              <a:rPr lang="fr-FR"/>
              <a:t>TITRE DE LA PRÉSENTATION</a:t>
            </a:r>
          </a:p>
        </p:txBody>
      </p:sp>
      <p:sp>
        <p:nvSpPr>
          <p:cNvPr id="14" name="Espace réservé du numéro de diapositive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385177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ajouter un titre</a:t>
            </a:r>
          </a:p>
        </p:txBody>
      </p:sp>
      <p:grpSp>
        <p:nvGrpSpPr>
          <p:cNvPr id="10" name="Groupe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Connecteur droit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Espace réservé du texte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rtlCol="0" anchor="t">
            <a:norm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5" name="Espace réservé du contenu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rtlCol="0">
            <a:normAutofit/>
          </a:bodyPr>
          <a:lstStyle>
            <a:lvl1pPr marL="283464" indent="-283464">
              <a:lnSpc>
                <a:spcPct val="100000"/>
              </a:lnSpc>
              <a:buFont typeface="+mj-lt"/>
              <a:buAutoNum type="arabicPeriod"/>
              <a:defRPr lang="fr-FR" sz="1800" b="0" spc="50" baseline="0"/>
            </a:lvl1pPr>
            <a:lvl2pPr marL="566928" indent="-342900">
              <a:lnSpc>
                <a:spcPct val="100000"/>
              </a:lnSpc>
              <a:spcBef>
                <a:spcPts val="1000"/>
              </a:spcBef>
              <a:buFont typeface="+mj-lt"/>
              <a:buAutoNum type="alphaLcPeriod"/>
              <a:defRPr lang="fr-FR" sz="1800" spc="50" baseline="0"/>
            </a:lvl2pPr>
            <a:lvl3pPr marL="850392" indent="-342900">
              <a:lnSpc>
                <a:spcPct val="100000"/>
              </a:lnSpc>
              <a:spcBef>
                <a:spcPts val="1000"/>
              </a:spcBef>
              <a:buFont typeface="+mj-lt"/>
              <a:buAutoNum type="arabicParenR"/>
              <a:defRPr lang="fr-FR" sz="1800" spc="50" baseline="0"/>
            </a:lvl3pPr>
            <a:lvl4pPr marL="1042416" indent="-342900">
              <a:lnSpc>
                <a:spcPct val="100000"/>
              </a:lnSpc>
              <a:spcBef>
                <a:spcPts val="1000"/>
              </a:spcBef>
              <a:buFont typeface="+mj-lt"/>
              <a:buAutoNum type="alphaLcParenR"/>
              <a:defRPr lang="fr-FR" sz="1800" spc="50" baseline="0"/>
            </a:lvl4pPr>
            <a:lvl5pPr marL="1074420" indent="-400050">
              <a:lnSpc>
                <a:spcPct val="100000"/>
              </a:lnSpc>
              <a:spcBef>
                <a:spcPts val="1000"/>
              </a:spcBef>
              <a:buFont typeface="+mj-lt"/>
              <a:buAutoNum type="romanLcPeriod"/>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p:txBody>
      </p:sp>
      <p:sp>
        <p:nvSpPr>
          <p:cNvPr id="17" name="Espace réservé du texte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rtlCol="0" anchor="t">
            <a:normAutofit/>
          </a:bodyPr>
          <a:lstStyle>
            <a:lvl1pPr marL="0" indent="0">
              <a:buNone/>
              <a:defRPr lang="fr-FR" sz="1800" b="1" kern="1200" spc="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Cliquer pour ajouter du texte</a:t>
            </a:r>
          </a:p>
        </p:txBody>
      </p:sp>
      <p:sp>
        <p:nvSpPr>
          <p:cNvPr id="3" name="Espace réservé du contenu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43000"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9" name="Espace réservé du pied de page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rtlCol="0"/>
          <a:lstStyle>
            <a:lvl1pPr algn="l">
              <a:defRPr lang="fr-FR" sz="900"/>
            </a:lvl1pPr>
          </a:lstStyle>
          <a:p>
            <a:pPr rtl="0"/>
            <a:r>
              <a:rPr lang="fr-FR"/>
              <a:t>TITRE DE LA PRÉSENTATION</a:t>
            </a:r>
          </a:p>
        </p:txBody>
      </p:sp>
      <p:sp>
        <p:nvSpPr>
          <p:cNvPr id="20" name="Espace réservé du numéro de diapositive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327637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ajouter un titre</a:t>
            </a:r>
          </a:p>
        </p:txBody>
      </p:sp>
      <p:sp>
        <p:nvSpPr>
          <p:cNvPr id="13" name="Espace réservé d’image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rtlCol="0">
            <a:normAutofit/>
          </a:bodyPr>
          <a:lstStyle>
            <a:lvl1pPr marL="0" indent="0" algn="l">
              <a:buNone/>
              <a:defRPr lang="fr-FR" sz="2000">
                <a:solidFill>
                  <a:schemeClr val="tx1"/>
                </a:solidFill>
              </a:defRPr>
            </a:lvl1pPr>
          </a:lstStyle>
          <a:p>
            <a:pPr rtl="0"/>
            <a:r>
              <a:rPr lang="fr-FR"/>
              <a:t>Cliquez sur l’icône pour ajouter une image</a:t>
            </a:r>
            <a:endParaRPr lang="fr-FR" dirty="0"/>
          </a:p>
        </p:txBody>
      </p:sp>
      <p:sp>
        <p:nvSpPr>
          <p:cNvPr id="4" name="Espace réservé du pied de page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rtlCol="0"/>
          <a:lstStyle>
            <a:lvl1pPr algn="l">
              <a:defRPr lang="fr-FR" sz="900"/>
            </a:lvl1pPr>
          </a:lstStyle>
          <a:p>
            <a:pPr rtl="0"/>
            <a:r>
              <a:rPr lang="fr-FR"/>
              <a:t>TITRE DE LA PRÉSENTATION</a:t>
            </a:r>
          </a:p>
        </p:txBody>
      </p:sp>
      <p:sp>
        <p:nvSpPr>
          <p:cNvPr id="5" name="Espace réservé du numéro de diapositive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rtlCol="0"/>
          <a:lstStyle>
            <a:lvl1pPr>
              <a:defRPr lang="fr-FR" sz="900"/>
            </a:lvl1pPr>
          </a:lstStyle>
          <a:p>
            <a:pPr rtl="0"/>
            <a:fld id="{A49DFD55-3C28-40EF-9E31-A92D2E4017FF}" type="slidenum">
              <a:rPr lang="fr-FR" smtClean="0"/>
              <a:pPr rtl="0"/>
              <a:t>‹N°›</a:t>
            </a:fld>
            <a:endParaRPr lang="fr-FR" dirty="0"/>
          </a:p>
        </p:txBody>
      </p:sp>
      <p:sp>
        <p:nvSpPr>
          <p:cNvPr id="8" name="Espace réservé du contenu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rtlCol="0">
            <a:normAutofit/>
          </a:bodyPr>
          <a:lstStyle>
            <a:lvl1pPr marL="0" indent="0">
              <a:lnSpc>
                <a:spcPct val="100000"/>
              </a:lnSpc>
              <a:buFont typeface="Arial" panose="020B0604020202020204" pitchFamily="34" charset="0"/>
              <a:buNone/>
              <a:defRPr lang="fr-FR" sz="1800" b="0" spc="50" baseline="0"/>
            </a:lvl1pPr>
            <a:lvl2pPr marL="283464" indent="-285750">
              <a:lnSpc>
                <a:spcPct val="100000"/>
              </a:lnSpc>
              <a:spcBef>
                <a:spcPts val="1000"/>
              </a:spcBef>
              <a:buFont typeface="Arial" panose="020B0604020202020204" pitchFamily="34" charset="0"/>
              <a:buChar char="•"/>
              <a:defRPr lang="fr-FR" sz="1800" spc="50" baseline="0"/>
            </a:lvl2pPr>
            <a:lvl3pPr marL="566928" indent="-285750">
              <a:lnSpc>
                <a:spcPct val="100000"/>
              </a:lnSpc>
              <a:spcBef>
                <a:spcPts val="1000"/>
              </a:spcBef>
              <a:buFont typeface="Arial" panose="020B0604020202020204" pitchFamily="34" charset="0"/>
              <a:buChar char="•"/>
              <a:defRPr lang="fr-FR" sz="1800" spc="50" baseline="0"/>
            </a:lvl3pPr>
            <a:lvl4pPr marL="859536" indent="-285750">
              <a:lnSpc>
                <a:spcPct val="100000"/>
              </a:lnSpc>
              <a:spcBef>
                <a:spcPts val="1000"/>
              </a:spcBef>
              <a:buFont typeface="Arial" panose="020B0604020202020204" pitchFamily="34" charset="0"/>
              <a:buChar char="•"/>
              <a:defRPr lang="fr-FR" sz="1800" spc="50" baseline="0"/>
            </a:lvl4pPr>
            <a:lvl5pPr marL="1152144" indent="-285750">
              <a:lnSpc>
                <a:spcPct val="100000"/>
              </a:lnSpc>
              <a:spcBef>
                <a:spcPts val="1000"/>
              </a:spcBef>
              <a:buFont typeface="Arial" panose="020B0604020202020204" pitchFamily="34" charset="0"/>
              <a:buChar char="•"/>
              <a:defRPr lang="fr-FR" sz="1800" spc="50" baseline="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74858625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1200">
                <a:solidFill>
                  <a:schemeClr val="tx1">
                    <a:tint val="75000"/>
                  </a:schemeClr>
                </a:solidFill>
              </a:defRPr>
            </a:lvl1pPr>
          </a:lstStyle>
          <a:p>
            <a:pPr rtl="0"/>
            <a:endParaRPr lang="fr-FR" dirty="0"/>
          </a:p>
        </p:txBody>
      </p:sp>
      <p:sp>
        <p:nvSpPr>
          <p:cNvPr id="5" name="Espace réservé du pied de page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200">
                <a:solidFill>
                  <a:schemeClr val="tx1">
                    <a:tint val="75000"/>
                  </a:schemeClr>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fr-FR" sz="1200">
                <a:solidFill>
                  <a:schemeClr val="tx1">
                    <a:tint val="75000"/>
                  </a:schemeClr>
                </a:solidFill>
              </a:defRPr>
            </a:lvl1pPr>
          </a:lstStyle>
          <a:p>
            <a:pPr rtl="0"/>
            <a:fld id="{A49DFD55-3C28-40EF-9E31-A92D2E4017FF}" type="slidenum">
              <a:rPr lang="fr-FR" smtClean="0"/>
              <a:t>‹N°›</a:t>
            </a:fld>
            <a:endParaRPr lang="fr-FR" dirty="0"/>
          </a:p>
        </p:txBody>
      </p:sp>
    </p:spTree>
    <p:extLst>
      <p:ext uri="{BB962C8B-B14F-4D97-AF65-F5344CB8AC3E}">
        <p14:creationId xmlns:p14="http://schemas.microsoft.com/office/powerpoint/2010/main" val="148005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lang="fr-F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DD59383-E6CD-CF57-B9CF-5820B1CECE61}"/>
              </a:ext>
            </a:extLst>
          </p:cNvPr>
          <p:cNvSpPr>
            <a:spLocks noGrp="1"/>
          </p:cNvSpPr>
          <p:nvPr>
            <p:ph type="title"/>
          </p:nvPr>
        </p:nvSpPr>
        <p:spPr>
          <a:xfrm>
            <a:off x="6126480" y="1310639"/>
            <a:ext cx="4805997" cy="2689629"/>
          </a:xfrm>
        </p:spPr>
        <p:txBody>
          <a:bodyPr rtlCol="0">
            <a:normAutofit fontScale="90000"/>
          </a:bodyPr>
          <a:lstStyle>
            <a:defPPr>
              <a:defRPr lang="fr-FR"/>
            </a:defPPr>
          </a:lstStyle>
          <a:p>
            <a:pPr rtl="0"/>
            <a:r>
              <a:rPr lang="fr-FR" dirty="0"/>
              <a:t>Plongée en mer de données, à la recherche de trésors enfouis</a:t>
            </a:r>
          </a:p>
        </p:txBody>
      </p:sp>
      <p:sp>
        <p:nvSpPr>
          <p:cNvPr id="8" name="Espace réservé du contenu 7">
            <a:extLst>
              <a:ext uri="{FF2B5EF4-FFF2-40B4-BE49-F238E27FC236}">
                <a16:creationId xmlns:a16="http://schemas.microsoft.com/office/drawing/2014/main" id="{8B672BC8-D7EC-066C-9025-5F29713D8495}"/>
              </a:ext>
            </a:extLst>
          </p:cNvPr>
          <p:cNvSpPr>
            <a:spLocks noGrp="1"/>
          </p:cNvSpPr>
          <p:nvPr>
            <p:ph sz="quarter" idx="10"/>
          </p:nvPr>
        </p:nvSpPr>
        <p:spPr>
          <a:xfrm>
            <a:off x="6169402" y="4352493"/>
            <a:ext cx="4805997" cy="2389736"/>
          </a:xfrm>
        </p:spPr>
        <p:txBody>
          <a:bodyPr rtlCol="0"/>
          <a:lstStyle>
            <a:defPPr>
              <a:defRPr lang="fr-FR"/>
            </a:defPPr>
          </a:lstStyle>
          <a:p>
            <a:pPr rtl="0"/>
            <a:r>
              <a:rPr lang="fr-FR" dirty="0"/>
              <a:t>Pascal DETROZ </a:t>
            </a:r>
          </a:p>
          <a:p>
            <a:pPr rtl="0"/>
            <a:r>
              <a:rPr lang="fr-FR" dirty="0"/>
              <a:t>IFRES-Université de Liège</a:t>
            </a:r>
          </a:p>
          <a:p>
            <a:pPr rtl="0"/>
            <a:endParaRPr lang="fr-FR" dirty="0"/>
          </a:p>
          <a:p>
            <a:pPr rtl="0"/>
            <a:r>
              <a:rPr lang="fr-FR" dirty="0"/>
              <a:t>3 juillet 2024 - REF 2024 - Fribourg</a:t>
            </a:r>
          </a:p>
          <a:p>
            <a:pPr rtl="0"/>
            <a:endParaRPr lang="fr-FR" dirty="0"/>
          </a:p>
        </p:txBody>
      </p:sp>
      <p:pic>
        <p:nvPicPr>
          <p:cNvPr id="6" name="Espace réservé pour une image  5" descr="Une image contenant plein air, habits, personnes, personne&#10;&#10;Description générée automatiquement">
            <a:extLst>
              <a:ext uri="{FF2B5EF4-FFF2-40B4-BE49-F238E27FC236}">
                <a16:creationId xmlns:a16="http://schemas.microsoft.com/office/drawing/2014/main" id="{FC11D6EE-0743-285F-8539-19166615CADA}"/>
              </a:ext>
            </a:extLst>
          </p:cNvPr>
          <p:cNvPicPr>
            <a:picLocks noGrp="1" noChangeAspect="1"/>
          </p:cNvPicPr>
          <p:nvPr>
            <p:ph type="pic" sz="quarter" idx="11"/>
          </p:nvPr>
        </p:nvPicPr>
        <p:blipFill>
          <a:blip r:embed="rId3"/>
          <a:srcRect l="18450" r="18450"/>
          <a:stretch>
            <a:fillRect/>
          </a:stretch>
        </p:blipFill>
        <p:spPr/>
      </p:pic>
      <p:sp>
        <p:nvSpPr>
          <p:cNvPr id="9" name="ZoneTexte 8">
            <a:extLst>
              <a:ext uri="{FF2B5EF4-FFF2-40B4-BE49-F238E27FC236}">
                <a16:creationId xmlns:a16="http://schemas.microsoft.com/office/drawing/2014/main" id="{9AB2911C-CB4C-707E-7A68-BE90545E6239}"/>
              </a:ext>
            </a:extLst>
          </p:cNvPr>
          <p:cNvSpPr txBox="1"/>
          <p:nvPr/>
        </p:nvSpPr>
        <p:spPr>
          <a:xfrm>
            <a:off x="88900" y="6478508"/>
            <a:ext cx="3082639" cy="307777"/>
          </a:xfrm>
          <a:prstGeom prst="rect">
            <a:avLst/>
          </a:prstGeom>
          <a:noFill/>
        </p:spPr>
        <p:txBody>
          <a:bodyPr wrap="none" rtlCol="0">
            <a:spAutoFit/>
          </a:bodyPr>
          <a:lstStyle/>
          <a:p>
            <a:r>
              <a:rPr lang="fr-FR" sz="1400" dirty="0">
                <a:solidFill>
                  <a:schemeClr val="bg1"/>
                </a:solidFill>
              </a:rPr>
              <a:t>Le Radeau De La Méduse, Yves André</a:t>
            </a:r>
          </a:p>
        </p:txBody>
      </p:sp>
    </p:spTree>
    <p:extLst>
      <p:ext uri="{BB962C8B-B14F-4D97-AF65-F5344CB8AC3E}">
        <p14:creationId xmlns:p14="http://schemas.microsoft.com/office/powerpoint/2010/main" val="5617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A021217-1843-5152-A6E3-215F463604AA}"/>
              </a:ext>
            </a:extLst>
          </p:cNvPr>
          <p:cNvSpPr txBox="1"/>
          <p:nvPr/>
        </p:nvSpPr>
        <p:spPr>
          <a:xfrm>
            <a:off x="2312909" y="2075696"/>
            <a:ext cx="9334500" cy="3970318"/>
          </a:xfrm>
          <a:prstGeom prst="rect">
            <a:avLst/>
          </a:prstGeom>
          <a:noFill/>
        </p:spPr>
        <p:txBody>
          <a:bodyPr wrap="square" rtlCol="0">
            <a:spAutoFit/>
          </a:bodyPr>
          <a:lstStyle/>
          <a:p>
            <a:endParaRPr lang="fr-FR" sz="2400" dirty="0"/>
          </a:p>
          <a:p>
            <a:endParaRPr lang="fr-FR" sz="2400" dirty="0"/>
          </a:p>
          <a:p>
            <a:endParaRPr lang="fr-FR" sz="2400" dirty="0"/>
          </a:p>
          <a:p>
            <a:r>
              <a:rPr lang="fr-FR" sz="2000" dirty="0"/>
              <a:t>Dans le modèle de la mesure, C repose sur B qui repose sur A.</a:t>
            </a:r>
          </a:p>
          <a:p>
            <a:endParaRPr lang="fr-FR" sz="2000" dirty="0"/>
          </a:p>
          <a:p>
            <a:r>
              <a:rPr lang="fr-FR" sz="2000" dirty="0"/>
              <a:t>Des modèles d’évaluation plus récents questionnent à raison cette vision néo-positiviste, mais ce qui compte ici, c’est qu’une même entité (un humain ou groupe d’humains identifié) ajuste ces trois éléments selon une intention claire, souvent publique, et en est responsable.</a:t>
            </a:r>
          </a:p>
          <a:p>
            <a:endParaRPr lang="fr-FR" sz="2000" dirty="0"/>
          </a:p>
          <a:p>
            <a:r>
              <a:rPr lang="fr-FR" sz="2000" dirty="0"/>
              <a:t>En termes d’éthique, on peut parler de </a:t>
            </a:r>
            <a:r>
              <a:rPr lang="fr-FR" sz="2000" b="1" dirty="0"/>
              <a:t>responsabilité morale individuelle </a:t>
            </a:r>
            <a:r>
              <a:rPr lang="fr-FR" sz="2000" dirty="0"/>
              <a:t>qui nous est déléguée par la responsabilité morale institutionnelle.</a:t>
            </a:r>
          </a:p>
        </p:txBody>
      </p:sp>
      <p:sp>
        <p:nvSpPr>
          <p:cNvPr id="12" name="Titre 1">
            <a:extLst>
              <a:ext uri="{FF2B5EF4-FFF2-40B4-BE49-F238E27FC236}">
                <a16:creationId xmlns:a16="http://schemas.microsoft.com/office/drawing/2014/main" id="{0A27A489-FEDA-B697-5BC6-0675F871B711}"/>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FR" dirty="0"/>
              <a:t>Une analogie : l’évaluation</a:t>
            </a:r>
            <a:endParaRPr lang="fr-BE" dirty="0"/>
          </a:p>
        </p:txBody>
      </p:sp>
      <p:sp>
        <p:nvSpPr>
          <p:cNvPr id="13" name="Rectangle : coins arrondis 12">
            <a:extLst>
              <a:ext uri="{FF2B5EF4-FFF2-40B4-BE49-F238E27FC236}">
                <a16:creationId xmlns:a16="http://schemas.microsoft.com/office/drawing/2014/main" id="{C6EFBAB2-FB29-B01D-E87B-2C9D44CD3597}"/>
              </a:ext>
            </a:extLst>
          </p:cNvPr>
          <p:cNvSpPr/>
          <p:nvPr/>
        </p:nvSpPr>
        <p:spPr>
          <a:xfrm>
            <a:off x="2374902" y="1574800"/>
            <a:ext cx="3829052"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Informations (A)</a:t>
            </a:r>
          </a:p>
        </p:txBody>
      </p:sp>
      <p:sp>
        <p:nvSpPr>
          <p:cNvPr id="14" name="Rectangle : coins arrondis 13">
            <a:extLst>
              <a:ext uri="{FF2B5EF4-FFF2-40B4-BE49-F238E27FC236}">
                <a16:creationId xmlns:a16="http://schemas.microsoft.com/office/drawing/2014/main" id="{E3DFA6A2-6C2B-637D-79D8-294674554573}"/>
              </a:ext>
            </a:extLst>
          </p:cNvPr>
          <p:cNvSpPr/>
          <p:nvPr/>
        </p:nvSpPr>
        <p:spPr>
          <a:xfrm>
            <a:off x="6426200" y="1574800"/>
            <a:ext cx="1784355"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Jugement (B)</a:t>
            </a:r>
          </a:p>
        </p:txBody>
      </p:sp>
      <p:sp>
        <p:nvSpPr>
          <p:cNvPr id="15" name="Rectangle : coins arrondis 14">
            <a:extLst>
              <a:ext uri="{FF2B5EF4-FFF2-40B4-BE49-F238E27FC236}">
                <a16:creationId xmlns:a16="http://schemas.microsoft.com/office/drawing/2014/main" id="{D7E8C352-3FED-C102-A2E5-3F98A033A967}"/>
              </a:ext>
            </a:extLst>
          </p:cNvPr>
          <p:cNvSpPr/>
          <p:nvPr/>
        </p:nvSpPr>
        <p:spPr>
          <a:xfrm>
            <a:off x="8432808" y="1574800"/>
            <a:ext cx="2920992"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Décision (C)</a:t>
            </a:r>
          </a:p>
        </p:txBody>
      </p:sp>
      <p:sp>
        <p:nvSpPr>
          <p:cNvPr id="16" name="Rectangle 15">
            <a:extLst>
              <a:ext uri="{FF2B5EF4-FFF2-40B4-BE49-F238E27FC236}">
                <a16:creationId xmlns:a16="http://schemas.microsoft.com/office/drawing/2014/main" id="{976636C7-FB32-1A24-214F-FDB01A9B90C6}"/>
              </a:ext>
            </a:extLst>
          </p:cNvPr>
          <p:cNvSpPr/>
          <p:nvPr/>
        </p:nvSpPr>
        <p:spPr>
          <a:xfrm>
            <a:off x="2374901" y="2251037"/>
            <a:ext cx="8978899" cy="407084"/>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Evaluateur</a:t>
            </a:r>
          </a:p>
        </p:txBody>
      </p:sp>
      <p:sp>
        <p:nvSpPr>
          <p:cNvPr id="3" name="Espace réservé du numéro de diapositive 6">
            <a:extLst>
              <a:ext uri="{FF2B5EF4-FFF2-40B4-BE49-F238E27FC236}">
                <a16:creationId xmlns:a16="http://schemas.microsoft.com/office/drawing/2014/main" id="{0AD7BDDD-04D7-974B-B640-FE7DF2EDFD10}"/>
              </a:ext>
            </a:extLst>
          </p:cNvPr>
          <p:cNvSpPr>
            <a:spLocks noGrp="1"/>
          </p:cNvSpPr>
          <p:nvPr>
            <p:ph type="sldNum" sz="quarter" idx="12"/>
          </p:nvPr>
        </p:nvSpPr>
        <p:spPr>
          <a:xfrm>
            <a:off x="10373350" y="6356349"/>
            <a:ext cx="987552" cy="365125"/>
          </a:xfrm>
        </p:spPr>
        <p:txBody>
          <a:bodyPr/>
          <a:lstStyle/>
          <a:p>
            <a:pPr rtl="0"/>
            <a:fld id="{A49DFD55-3C28-40EF-9E31-A92D2E4017FF}" type="slidenum">
              <a:rPr lang="fr-FR" sz="1000" smtClean="0"/>
              <a:pPr rtl="0"/>
              <a:t>10</a:t>
            </a:fld>
            <a:endParaRPr lang="fr-FR" sz="1000" dirty="0"/>
          </a:p>
        </p:txBody>
      </p:sp>
    </p:spTree>
    <p:extLst>
      <p:ext uri="{BB962C8B-B14F-4D97-AF65-F5344CB8AC3E}">
        <p14:creationId xmlns:p14="http://schemas.microsoft.com/office/powerpoint/2010/main" val="272418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C6725B6-AB9F-825E-7D26-49802C28D6A9}"/>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FR" dirty="0"/>
              <a:t>Une analogie : l’évaluation</a:t>
            </a:r>
            <a:endParaRPr lang="fr-BE" dirty="0"/>
          </a:p>
        </p:txBody>
      </p:sp>
      <p:sp>
        <p:nvSpPr>
          <p:cNvPr id="9" name="ZoneTexte 8">
            <a:extLst>
              <a:ext uri="{FF2B5EF4-FFF2-40B4-BE49-F238E27FC236}">
                <a16:creationId xmlns:a16="http://schemas.microsoft.com/office/drawing/2014/main" id="{E9F3CFD6-26C3-1054-7030-C8F94DA97CD2}"/>
              </a:ext>
            </a:extLst>
          </p:cNvPr>
          <p:cNvSpPr txBox="1"/>
          <p:nvPr/>
        </p:nvSpPr>
        <p:spPr>
          <a:xfrm>
            <a:off x="2159001" y="1595210"/>
            <a:ext cx="9334500" cy="2677656"/>
          </a:xfrm>
          <a:prstGeom prst="rect">
            <a:avLst/>
          </a:prstGeom>
          <a:noFill/>
        </p:spPr>
        <p:txBody>
          <a:bodyPr wrap="square" rtlCol="0">
            <a:spAutoFit/>
          </a:bodyPr>
          <a:lstStyle/>
          <a:p>
            <a:r>
              <a:rPr lang="fr-FR" sz="2800" dirty="0"/>
              <a:t>Dans la cadre du </a:t>
            </a:r>
            <a:r>
              <a:rPr lang="fr-FR" sz="2800" i="1" dirty="0"/>
              <a:t>Big data </a:t>
            </a:r>
            <a:r>
              <a:rPr lang="fr-FR" sz="2800" dirty="0"/>
              <a:t>et des </a:t>
            </a:r>
            <a:r>
              <a:rPr lang="fr-FR" sz="2800" i="1" dirty="0"/>
              <a:t>Learning </a:t>
            </a:r>
            <a:r>
              <a:rPr lang="fr-FR" sz="2800" i="1" dirty="0" err="1"/>
              <a:t>analytics</a:t>
            </a:r>
            <a:r>
              <a:rPr lang="fr-FR" sz="2800" dirty="0"/>
              <a:t>, Informations (A) – Jugement (B) – Décision (C) ne sont plus nécessairement connectés. </a:t>
            </a:r>
          </a:p>
          <a:p>
            <a:endParaRPr lang="fr-FR" sz="2800" dirty="0"/>
          </a:p>
          <a:p>
            <a:endParaRPr lang="fr-FR" sz="2800" dirty="0"/>
          </a:p>
          <a:p>
            <a:r>
              <a:rPr lang="fr-FR" sz="2800" dirty="0"/>
              <a:t> </a:t>
            </a:r>
          </a:p>
        </p:txBody>
      </p:sp>
      <p:sp>
        <p:nvSpPr>
          <p:cNvPr id="11" name="Rectangle : coins arrondis 10">
            <a:extLst>
              <a:ext uri="{FF2B5EF4-FFF2-40B4-BE49-F238E27FC236}">
                <a16:creationId xmlns:a16="http://schemas.microsoft.com/office/drawing/2014/main" id="{CB99F4EC-4ABE-FDE3-2C5D-A1235E6CD575}"/>
              </a:ext>
            </a:extLst>
          </p:cNvPr>
          <p:cNvSpPr/>
          <p:nvPr/>
        </p:nvSpPr>
        <p:spPr>
          <a:xfrm>
            <a:off x="2260601" y="3874973"/>
            <a:ext cx="1892300" cy="1008966"/>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800" dirty="0">
                <a:effectLst/>
                <a:latin typeface="Aptos" panose="020B0004020202020204" pitchFamily="34" charset="0"/>
                <a:ea typeface="Aptos" panose="020B0004020202020204" pitchFamily="34" charset="0"/>
                <a:cs typeface="Times New Roman" panose="02020603050405020304" pitchFamily="18" charset="0"/>
              </a:rPr>
              <a:t>Générateurs de Big Data</a:t>
            </a:r>
            <a:r>
              <a:rPr lang="fr-BE" dirty="0">
                <a:effectLst/>
              </a:rPr>
              <a:t> </a:t>
            </a:r>
            <a:endParaRPr lang="fr-FR" dirty="0"/>
          </a:p>
        </p:txBody>
      </p:sp>
      <p:sp>
        <p:nvSpPr>
          <p:cNvPr id="12" name="Rectangle : coins arrondis 11">
            <a:extLst>
              <a:ext uri="{FF2B5EF4-FFF2-40B4-BE49-F238E27FC236}">
                <a16:creationId xmlns:a16="http://schemas.microsoft.com/office/drawing/2014/main" id="{64C1749C-9AC6-552F-7F98-1222BD0ECE29}"/>
              </a:ext>
            </a:extLst>
          </p:cNvPr>
          <p:cNvSpPr/>
          <p:nvPr/>
        </p:nvSpPr>
        <p:spPr>
          <a:xfrm>
            <a:off x="4406900" y="3874973"/>
            <a:ext cx="1892300" cy="1008966"/>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800" dirty="0">
                <a:effectLst/>
                <a:latin typeface="Aptos" panose="020B0004020202020204" pitchFamily="34" charset="0"/>
                <a:ea typeface="Aptos" panose="020B0004020202020204" pitchFamily="34" charset="0"/>
                <a:cs typeface="Times New Roman" panose="02020603050405020304" pitchFamily="18" charset="0"/>
              </a:rPr>
              <a:t>Collecteurs – </a:t>
            </a:r>
            <a:r>
              <a:rPr lang="fr-BE" dirty="0">
                <a:latin typeface="Aptos" panose="020B0004020202020204" pitchFamily="34" charset="0"/>
                <a:ea typeface="Aptos" panose="020B0004020202020204" pitchFamily="34" charset="0"/>
                <a:cs typeface="Times New Roman" panose="02020603050405020304" pitchFamily="18" charset="0"/>
              </a:rPr>
              <a:t>agrégateurs </a:t>
            </a:r>
            <a:r>
              <a:rPr lang="fr-BE" sz="1800" dirty="0">
                <a:effectLst/>
                <a:latin typeface="Aptos" panose="020B0004020202020204" pitchFamily="34" charset="0"/>
                <a:ea typeface="Aptos" panose="020B0004020202020204" pitchFamily="34" charset="0"/>
                <a:cs typeface="Times New Roman" panose="02020603050405020304" pitchFamily="18" charset="0"/>
              </a:rPr>
              <a:t>de Big Data</a:t>
            </a:r>
            <a:r>
              <a:rPr lang="fr-BE" dirty="0">
                <a:effectLst/>
              </a:rPr>
              <a:t> </a:t>
            </a:r>
            <a:endParaRPr lang="fr-FR" dirty="0"/>
          </a:p>
        </p:txBody>
      </p:sp>
      <p:sp>
        <p:nvSpPr>
          <p:cNvPr id="19" name="Rectangle 18">
            <a:extLst>
              <a:ext uri="{FF2B5EF4-FFF2-40B4-BE49-F238E27FC236}">
                <a16:creationId xmlns:a16="http://schemas.microsoft.com/office/drawing/2014/main" id="{2482B94E-3470-6700-8EC2-084ED6EA67CF}"/>
              </a:ext>
            </a:extLst>
          </p:cNvPr>
          <p:cNvSpPr/>
          <p:nvPr/>
        </p:nvSpPr>
        <p:spPr>
          <a:xfrm>
            <a:off x="2324100" y="5130800"/>
            <a:ext cx="1828801" cy="393700"/>
          </a:xfrm>
          <a:prstGeom prst="rect">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Humains</a:t>
            </a:r>
          </a:p>
        </p:txBody>
      </p:sp>
      <p:sp>
        <p:nvSpPr>
          <p:cNvPr id="20" name="Rectangle 19">
            <a:extLst>
              <a:ext uri="{FF2B5EF4-FFF2-40B4-BE49-F238E27FC236}">
                <a16:creationId xmlns:a16="http://schemas.microsoft.com/office/drawing/2014/main" id="{C5EBDE63-BD7C-B204-649F-73146E8B4FE7}"/>
              </a:ext>
            </a:extLst>
          </p:cNvPr>
          <p:cNvSpPr/>
          <p:nvPr/>
        </p:nvSpPr>
        <p:spPr>
          <a:xfrm>
            <a:off x="8940804" y="5124450"/>
            <a:ext cx="1066797" cy="3937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Humains</a:t>
            </a:r>
          </a:p>
        </p:txBody>
      </p:sp>
      <p:sp>
        <p:nvSpPr>
          <p:cNvPr id="21" name="Rectangle : coins arrondis 20">
            <a:extLst>
              <a:ext uri="{FF2B5EF4-FFF2-40B4-BE49-F238E27FC236}">
                <a16:creationId xmlns:a16="http://schemas.microsoft.com/office/drawing/2014/main" id="{806B9164-0BE0-BEA8-CC7D-FA8D90AD3AB5}"/>
              </a:ext>
            </a:extLst>
          </p:cNvPr>
          <p:cNvSpPr/>
          <p:nvPr/>
        </p:nvSpPr>
        <p:spPr>
          <a:xfrm>
            <a:off x="6553199" y="3894707"/>
            <a:ext cx="1524001" cy="1008966"/>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800" dirty="0">
                <a:effectLst/>
                <a:latin typeface="Aptos" panose="020B0004020202020204" pitchFamily="34" charset="0"/>
                <a:ea typeface="Aptos" panose="020B0004020202020204" pitchFamily="34" charset="0"/>
                <a:cs typeface="Times New Roman" panose="02020603050405020304" pitchFamily="18" charset="0"/>
              </a:rPr>
              <a:t>Data scientistes</a:t>
            </a:r>
          </a:p>
          <a:p>
            <a:pPr algn="ctr"/>
            <a:r>
              <a:rPr lang="fr-BE" sz="1800" dirty="0">
                <a:effectLst/>
                <a:latin typeface="Aptos" panose="020B0004020202020204" pitchFamily="34" charset="0"/>
                <a:ea typeface="Aptos" panose="020B0004020202020204" pitchFamily="34" charset="0"/>
                <a:cs typeface="Times New Roman" panose="02020603050405020304" pitchFamily="18" charset="0"/>
              </a:rPr>
              <a:t>Algorithmes</a:t>
            </a:r>
            <a:endParaRPr lang="fr-FR" dirty="0"/>
          </a:p>
        </p:txBody>
      </p:sp>
      <p:sp>
        <p:nvSpPr>
          <p:cNvPr id="22" name="Rectangle : coins arrondis 21">
            <a:extLst>
              <a:ext uri="{FF2B5EF4-FFF2-40B4-BE49-F238E27FC236}">
                <a16:creationId xmlns:a16="http://schemas.microsoft.com/office/drawing/2014/main" id="{A43BFE38-5DAF-35FA-CE24-3E148DD4D0EF}"/>
              </a:ext>
            </a:extLst>
          </p:cNvPr>
          <p:cNvSpPr/>
          <p:nvPr/>
        </p:nvSpPr>
        <p:spPr>
          <a:xfrm>
            <a:off x="8331199" y="3887673"/>
            <a:ext cx="2908301" cy="1008966"/>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800" dirty="0">
                <a:effectLst/>
                <a:latin typeface="Aptos" panose="020B0004020202020204" pitchFamily="34" charset="0"/>
                <a:ea typeface="Aptos" panose="020B0004020202020204" pitchFamily="34" charset="0"/>
                <a:cs typeface="Times New Roman" panose="02020603050405020304" pitchFamily="18" charset="0"/>
              </a:rPr>
              <a:t>Utilisateurs</a:t>
            </a:r>
            <a:endParaRPr lang="fr-FR" dirty="0"/>
          </a:p>
        </p:txBody>
      </p:sp>
      <p:sp>
        <p:nvSpPr>
          <p:cNvPr id="23" name="Rectangle 22">
            <a:extLst>
              <a:ext uri="{FF2B5EF4-FFF2-40B4-BE49-F238E27FC236}">
                <a16:creationId xmlns:a16="http://schemas.microsoft.com/office/drawing/2014/main" id="{45B12C6D-7CC7-E15F-FC43-21F76F3C7D1A}"/>
              </a:ext>
            </a:extLst>
          </p:cNvPr>
          <p:cNvSpPr/>
          <p:nvPr/>
        </p:nvSpPr>
        <p:spPr>
          <a:xfrm>
            <a:off x="2336800" y="5518150"/>
            <a:ext cx="7670801" cy="407084"/>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26" name="Rectangle 25">
            <a:extLst>
              <a:ext uri="{FF2B5EF4-FFF2-40B4-BE49-F238E27FC236}">
                <a16:creationId xmlns:a16="http://schemas.microsoft.com/office/drawing/2014/main" id="{1244AB34-E301-B9EC-B116-D34BB397FEF2}"/>
              </a:ext>
            </a:extLst>
          </p:cNvPr>
          <p:cNvSpPr/>
          <p:nvPr/>
        </p:nvSpPr>
        <p:spPr>
          <a:xfrm>
            <a:off x="4152901" y="5136466"/>
            <a:ext cx="4787903" cy="3937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95F3D"/>
              </a:solidFill>
            </a:endParaRPr>
          </a:p>
        </p:txBody>
      </p:sp>
      <p:sp>
        <p:nvSpPr>
          <p:cNvPr id="28" name="Rectangle 27">
            <a:extLst>
              <a:ext uri="{FF2B5EF4-FFF2-40B4-BE49-F238E27FC236}">
                <a16:creationId xmlns:a16="http://schemas.microsoft.com/office/drawing/2014/main" id="{A28E7E1F-0405-DD85-2B3F-6614367355C5}"/>
              </a:ext>
            </a:extLst>
          </p:cNvPr>
          <p:cNvSpPr/>
          <p:nvPr/>
        </p:nvSpPr>
        <p:spPr>
          <a:xfrm>
            <a:off x="10007601" y="5130800"/>
            <a:ext cx="1231899" cy="794434"/>
          </a:xfrm>
          <a:prstGeom prst="rect">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Humains</a:t>
            </a:r>
          </a:p>
        </p:txBody>
      </p:sp>
      <p:sp>
        <p:nvSpPr>
          <p:cNvPr id="29" name="Rectangle : coins arrondis 28">
            <a:extLst>
              <a:ext uri="{FF2B5EF4-FFF2-40B4-BE49-F238E27FC236}">
                <a16:creationId xmlns:a16="http://schemas.microsoft.com/office/drawing/2014/main" id="{6E530313-DE63-AE5B-9DF8-3203D2D79DC7}"/>
              </a:ext>
            </a:extLst>
          </p:cNvPr>
          <p:cNvSpPr/>
          <p:nvPr/>
        </p:nvSpPr>
        <p:spPr>
          <a:xfrm>
            <a:off x="2260601" y="3276600"/>
            <a:ext cx="4038599"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informations</a:t>
            </a:r>
          </a:p>
        </p:txBody>
      </p:sp>
      <p:sp>
        <p:nvSpPr>
          <p:cNvPr id="30" name="Rectangle : coins arrondis 29">
            <a:extLst>
              <a:ext uri="{FF2B5EF4-FFF2-40B4-BE49-F238E27FC236}">
                <a16:creationId xmlns:a16="http://schemas.microsoft.com/office/drawing/2014/main" id="{93AA42A9-DA6D-E3EA-D718-F2C22F62B232}"/>
              </a:ext>
            </a:extLst>
          </p:cNvPr>
          <p:cNvSpPr/>
          <p:nvPr/>
        </p:nvSpPr>
        <p:spPr>
          <a:xfrm>
            <a:off x="6546853" y="3276600"/>
            <a:ext cx="1524002"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Jugement</a:t>
            </a:r>
          </a:p>
        </p:txBody>
      </p:sp>
      <p:sp>
        <p:nvSpPr>
          <p:cNvPr id="31" name="Rectangle : coins arrondis 30">
            <a:extLst>
              <a:ext uri="{FF2B5EF4-FFF2-40B4-BE49-F238E27FC236}">
                <a16:creationId xmlns:a16="http://schemas.microsoft.com/office/drawing/2014/main" id="{6A96B957-7217-CB6F-A487-4E9D691F91F1}"/>
              </a:ext>
            </a:extLst>
          </p:cNvPr>
          <p:cNvSpPr/>
          <p:nvPr/>
        </p:nvSpPr>
        <p:spPr>
          <a:xfrm>
            <a:off x="8318508" y="3276600"/>
            <a:ext cx="2920992" cy="469900"/>
          </a:xfrm>
          <a:prstGeom prst="round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795F3D"/>
                </a:solidFill>
              </a:rPr>
              <a:t>Décision</a:t>
            </a:r>
          </a:p>
        </p:txBody>
      </p:sp>
      <p:sp>
        <p:nvSpPr>
          <p:cNvPr id="32" name="Rectangle 31">
            <a:extLst>
              <a:ext uri="{FF2B5EF4-FFF2-40B4-BE49-F238E27FC236}">
                <a16:creationId xmlns:a16="http://schemas.microsoft.com/office/drawing/2014/main" id="{79E5062E-8292-AA94-4C3C-C4C9BF9D2243}"/>
              </a:ext>
            </a:extLst>
          </p:cNvPr>
          <p:cNvSpPr/>
          <p:nvPr/>
        </p:nvSpPr>
        <p:spPr>
          <a:xfrm>
            <a:off x="4152901" y="5262790"/>
            <a:ext cx="4787903" cy="5030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Machine</a:t>
            </a:r>
          </a:p>
        </p:txBody>
      </p:sp>
      <p:sp>
        <p:nvSpPr>
          <p:cNvPr id="3" name="Espace réservé du numéro de diapositive 6">
            <a:extLst>
              <a:ext uri="{FF2B5EF4-FFF2-40B4-BE49-F238E27FC236}">
                <a16:creationId xmlns:a16="http://schemas.microsoft.com/office/drawing/2014/main" id="{934A027E-7E06-039B-7EAF-E69E9C2BCC57}"/>
              </a:ext>
            </a:extLst>
          </p:cNvPr>
          <p:cNvSpPr>
            <a:spLocks noGrp="1"/>
          </p:cNvSpPr>
          <p:nvPr>
            <p:ph type="sldNum" sz="quarter" idx="12"/>
          </p:nvPr>
        </p:nvSpPr>
        <p:spPr>
          <a:xfrm>
            <a:off x="10373350" y="6356349"/>
            <a:ext cx="987552" cy="365125"/>
          </a:xfrm>
        </p:spPr>
        <p:txBody>
          <a:bodyPr/>
          <a:lstStyle/>
          <a:p>
            <a:pPr rtl="0"/>
            <a:fld id="{A49DFD55-3C28-40EF-9E31-A92D2E4017FF}" type="slidenum">
              <a:rPr lang="fr-FR" sz="1000" smtClean="0"/>
              <a:pPr rtl="0"/>
              <a:t>11</a:t>
            </a:fld>
            <a:endParaRPr lang="fr-FR" sz="1000" dirty="0"/>
          </a:p>
        </p:txBody>
      </p:sp>
    </p:spTree>
    <p:extLst>
      <p:ext uri="{BB962C8B-B14F-4D97-AF65-F5344CB8AC3E}">
        <p14:creationId xmlns:p14="http://schemas.microsoft.com/office/powerpoint/2010/main" val="349981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12</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2"/>
          <a:stretch>
            <a:fillRect/>
          </a:stretch>
        </p:blipFill>
        <p:spPr>
          <a:xfrm>
            <a:off x="2006961" y="2216150"/>
            <a:ext cx="8178078" cy="2425700"/>
          </a:xfrm>
          <a:prstGeom prst="rect">
            <a:avLst/>
          </a:prstGeom>
        </p:spPr>
      </p:pic>
      <p:sp>
        <p:nvSpPr>
          <p:cNvPr id="24" name="Rectangle 23">
            <a:extLst>
              <a:ext uri="{FF2B5EF4-FFF2-40B4-BE49-F238E27FC236}">
                <a16:creationId xmlns:a16="http://schemas.microsoft.com/office/drawing/2014/main" id="{BF8B9513-A04E-A760-CD65-1B15319BE604}"/>
              </a:ext>
            </a:extLst>
          </p:cNvPr>
          <p:cNvSpPr/>
          <p:nvPr/>
        </p:nvSpPr>
        <p:spPr>
          <a:xfrm>
            <a:off x="5816600" y="1600200"/>
            <a:ext cx="1612900" cy="459105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fr-FR" dirty="0">
                <a:ln>
                  <a:solidFill>
                    <a:schemeClr val="tx1"/>
                  </a:solidFill>
                </a:ln>
                <a:solidFill>
                  <a:schemeClr val="tx2">
                    <a:lumMod val="60000"/>
                    <a:lumOff val="40000"/>
                  </a:schemeClr>
                </a:solidFill>
              </a:rPr>
              <a:t>Pas tout à fait la première fois </a:t>
            </a:r>
          </a:p>
          <a:p>
            <a:pPr algn="ctr"/>
            <a:endParaRPr lang="fr-FR" dirty="0"/>
          </a:p>
          <a:p>
            <a:pPr algn="ctr"/>
            <a:endParaRPr lang="fr-FR" dirty="0"/>
          </a:p>
        </p:txBody>
      </p:sp>
      <p:sp>
        <p:nvSpPr>
          <p:cNvPr id="25" name="ZoneTexte 24">
            <a:extLst>
              <a:ext uri="{FF2B5EF4-FFF2-40B4-BE49-F238E27FC236}">
                <a16:creationId xmlns:a16="http://schemas.microsoft.com/office/drawing/2014/main" id="{449784AD-93B5-A268-F5E9-138D934CF365}"/>
              </a:ext>
            </a:extLst>
          </p:cNvPr>
          <p:cNvSpPr txBox="1"/>
          <p:nvPr/>
        </p:nvSpPr>
        <p:spPr>
          <a:xfrm>
            <a:off x="1975965" y="6289039"/>
            <a:ext cx="7894854" cy="369332"/>
          </a:xfrm>
          <a:prstGeom prst="rect">
            <a:avLst/>
          </a:prstGeom>
          <a:noFill/>
        </p:spPr>
        <p:txBody>
          <a:bodyPr wrap="none" rtlCol="0">
            <a:spAutoFit/>
          </a:bodyPr>
          <a:lstStyle/>
          <a:p>
            <a:r>
              <a:rPr lang="fr-FR" dirty="0"/>
              <a:t>Guilford (1946) : « </a:t>
            </a:r>
            <a:r>
              <a:rPr lang="fr-FR" i="1" dirty="0"/>
              <a:t>A test </a:t>
            </a:r>
            <a:r>
              <a:rPr lang="fr-FR" i="1" dirty="0" err="1"/>
              <a:t>is</a:t>
            </a:r>
            <a:r>
              <a:rPr lang="fr-FR" i="1" dirty="0"/>
              <a:t> </a:t>
            </a:r>
            <a:r>
              <a:rPr lang="fr-FR" i="1" dirty="0" err="1"/>
              <a:t>valid</a:t>
            </a:r>
            <a:r>
              <a:rPr lang="fr-FR" i="1" dirty="0"/>
              <a:t> for </a:t>
            </a:r>
            <a:r>
              <a:rPr lang="fr-FR" i="1" dirty="0" err="1"/>
              <a:t>anything</a:t>
            </a:r>
            <a:r>
              <a:rPr lang="fr-FR" i="1" dirty="0"/>
              <a:t> </a:t>
            </a:r>
            <a:r>
              <a:rPr lang="fr-FR" i="1" dirty="0" err="1"/>
              <a:t>with</a:t>
            </a:r>
            <a:r>
              <a:rPr lang="fr-FR" i="1" dirty="0"/>
              <a:t> </a:t>
            </a:r>
            <a:r>
              <a:rPr lang="fr-FR" i="1" dirty="0" err="1"/>
              <a:t>wich</a:t>
            </a:r>
            <a:r>
              <a:rPr lang="fr-FR" i="1" dirty="0"/>
              <a:t> </a:t>
            </a:r>
            <a:r>
              <a:rPr lang="fr-FR" i="1" dirty="0" err="1"/>
              <a:t>it</a:t>
            </a:r>
            <a:r>
              <a:rPr lang="fr-FR" i="1" dirty="0"/>
              <a:t> </a:t>
            </a:r>
            <a:r>
              <a:rPr lang="fr-FR" i="1" dirty="0" err="1"/>
              <a:t>correlates</a:t>
            </a:r>
            <a:r>
              <a:rPr lang="fr-FR" i="1" dirty="0"/>
              <a:t>. </a:t>
            </a:r>
            <a:r>
              <a:rPr lang="fr-FR" dirty="0"/>
              <a:t>» (p.429)</a:t>
            </a:r>
          </a:p>
        </p:txBody>
      </p:sp>
      <p:sp>
        <p:nvSpPr>
          <p:cNvPr id="26" name="Titre 1">
            <a:extLst>
              <a:ext uri="{FF2B5EF4-FFF2-40B4-BE49-F238E27FC236}">
                <a16:creationId xmlns:a16="http://schemas.microsoft.com/office/drawing/2014/main" id="{C6E79169-6B4E-E6BF-D542-6726E31B5CEA}"/>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FR" dirty="0"/>
              <a:t>Une analogie : l’évaluation</a:t>
            </a:r>
            <a:endParaRPr lang="fr-BE" dirty="0"/>
          </a:p>
        </p:txBody>
      </p:sp>
    </p:spTree>
    <p:extLst>
      <p:ext uri="{BB962C8B-B14F-4D97-AF65-F5344CB8AC3E}">
        <p14:creationId xmlns:p14="http://schemas.microsoft.com/office/powerpoint/2010/main" val="248913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13</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3"/>
          <a:stretch>
            <a:fillRect/>
          </a:stretch>
        </p:blipFill>
        <p:spPr>
          <a:xfrm>
            <a:off x="2006961" y="2216150"/>
            <a:ext cx="8178078" cy="2425700"/>
          </a:xfrm>
          <a:prstGeom prst="rect">
            <a:avLst/>
          </a:prstGeom>
        </p:spPr>
      </p:pic>
      <p:sp>
        <p:nvSpPr>
          <p:cNvPr id="25" name="ZoneTexte 24">
            <a:extLst>
              <a:ext uri="{FF2B5EF4-FFF2-40B4-BE49-F238E27FC236}">
                <a16:creationId xmlns:a16="http://schemas.microsoft.com/office/drawing/2014/main" id="{449784AD-93B5-A268-F5E9-138D934CF365}"/>
              </a:ext>
            </a:extLst>
          </p:cNvPr>
          <p:cNvSpPr txBox="1"/>
          <p:nvPr/>
        </p:nvSpPr>
        <p:spPr>
          <a:xfrm>
            <a:off x="1975965" y="5508413"/>
            <a:ext cx="8578381" cy="646331"/>
          </a:xfrm>
          <a:prstGeom prst="rect">
            <a:avLst/>
          </a:prstGeom>
          <a:noFill/>
        </p:spPr>
        <p:txBody>
          <a:bodyPr wrap="square" rtlCol="0">
            <a:spAutoFit/>
          </a:bodyPr>
          <a:lstStyle/>
          <a:p>
            <a:r>
              <a:rPr lang="fr-FR" dirty="0"/>
              <a:t>Le passage des données aux indicateurs est un élément essentiel de l’évaluation et de la psychométrie.</a:t>
            </a:r>
          </a:p>
        </p:txBody>
      </p:sp>
      <p:sp>
        <p:nvSpPr>
          <p:cNvPr id="26" name="Titre 1">
            <a:extLst>
              <a:ext uri="{FF2B5EF4-FFF2-40B4-BE49-F238E27FC236}">
                <a16:creationId xmlns:a16="http://schemas.microsoft.com/office/drawing/2014/main" id="{C6E79169-6B4E-E6BF-D542-6726E31B5CEA}"/>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FR" dirty="0"/>
              <a:t>Une analogie : l’évaluation</a:t>
            </a:r>
            <a:endParaRPr lang="fr-BE" dirty="0"/>
          </a:p>
        </p:txBody>
      </p:sp>
      <p:sp>
        <p:nvSpPr>
          <p:cNvPr id="2" name="Rectangle 1">
            <a:extLst>
              <a:ext uri="{FF2B5EF4-FFF2-40B4-BE49-F238E27FC236}">
                <a16:creationId xmlns:a16="http://schemas.microsoft.com/office/drawing/2014/main" id="{2BC34C06-132D-D707-5DF1-0A8ADA28B8B0}"/>
              </a:ext>
            </a:extLst>
          </p:cNvPr>
          <p:cNvSpPr/>
          <p:nvPr/>
        </p:nvSpPr>
        <p:spPr>
          <a:xfrm>
            <a:off x="1938451" y="2155861"/>
            <a:ext cx="3829441" cy="1606551"/>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spTree>
    <p:extLst>
      <p:ext uri="{BB962C8B-B14F-4D97-AF65-F5344CB8AC3E}">
        <p14:creationId xmlns:p14="http://schemas.microsoft.com/office/powerpoint/2010/main" val="100761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14</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2"/>
          <a:stretch>
            <a:fillRect/>
          </a:stretch>
        </p:blipFill>
        <p:spPr>
          <a:xfrm>
            <a:off x="2006961" y="2216150"/>
            <a:ext cx="8178078" cy="2425700"/>
          </a:xfrm>
          <a:prstGeom prst="rect">
            <a:avLst/>
          </a:prstGeom>
        </p:spPr>
      </p:pic>
      <p:sp>
        <p:nvSpPr>
          <p:cNvPr id="2" name="ZoneTexte 1">
            <a:extLst>
              <a:ext uri="{FF2B5EF4-FFF2-40B4-BE49-F238E27FC236}">
                <a16:creationId xmlns:a16="http://schemas.microsoft.com/office/drawing/2014/main" id="{3CEF14E5-2B09-1559-8B0B-ADA54088478B}"/>
              </a:ext>
            </a:extLst>
          </p:cNvPr>
          <p:cNvSpPr txBox="1"/>
          <p:nvPr/>
        </p:nvSpPr>
        <p:spPr>
          <a:xfrm>
            <a:off x="1975965" y="4826675"/>
            <a:ext cx="9182100" cy="2031325"/>
          </a:xfrm>
          <a:prstGeom prst="rect">
            <a:avLst/>
          </a:prstGeom>
          <a:noFill/>
        </p:spPr>
        <p:txBody>
          <a:bodyPr wrap="square" rtlCol="0">
            <a:spAutoFit/>
          </a:bodyPr>
          <a:lstStyle/>
          <a:p>
            <a:r>
              <a:rPr lang="fr-BE" dirty="0">
                <a:latin typeface="Aptos" panose="020B0004020202020204" pitchFamily="34" charset="0"/>
                <a:ea typeface="Aptos" panose="020B0004020202020204" pitchFamily="34" charset="0"/>
                <a:cs typeface="Times New Roman" panose="02020603050405020304" pitchFamily="18" charset="0"/>
              </a:rPr>
              <a:t>L</a:t>
            </a:r>
            <a:r>
              <a:rPr lang="fr-BE" sz="1800" dirty="0">
                <a:effectLst/>
                <a:latin typeface="Aptos" panose="020B0004020202020204" pitchFamily="34" charset="0"/>
                <a:ea typeface="Aptos" panose="020B0004020202020204" pitchFamily="34" charset="0"/>
                <a:cs typeface="Times New Roman" panose="02020603050405020304" pitchFamily="18" charset="0"/>
              </a:rPr>
              <a:t>e </a:t>
            </a:r>
            <a:r>
              <a:rPr lang="fr-BE" sz="1800" i="1" dirty="0">
                <a:effectLst/>
                <a:latin typeface="Aptos" panose="020B0004020202020204" pitchFamily="34" charset="0"/>
                <a:ea typeface="Aptos" panose="020B0004020202020204" pitchFamily="34" charset="0"/>
                <a:cs typeface="Times New Roman" panose="02020603050405020304" pitchFamily="18" charset="0"/>
              </a:rPr>
              <a:t>Big Data </a:t>
            </a:r>
            <a:r>
              <a:rPr lang="fr-BE" sz="1800" dirty="0">
                <a:effectLst/>
                <a:latin typeface="Aptos" panose="020B0004020202020204" pitchFamily="34" charset="0"/>
                <a:ea typeface="Aptos" panose="020B0004020202020204" pitchFamily="34" charset="0"/>
                <a:cs typeface="Times New Roman" panose="02020603050405020304" pitchFamily="18" charset="0"/>
              </a:rPr>
              <a:t>a introduit d'autres changements, tels que le problème philosophique des "mains multiples", c'est-à-dire l'effet de nombreux acteurs contribuant à une action sous la forme </a:t>
            </a:r>
            <a:r>
              <a:rPr lang="fr-BE" sz="1800" b="1" dirty="0">
                <a:effectLst/>
                <a:latin typeface="Aptos" panose="020B0004020202020204" pitchFamily="34" charset="0"/>
                <a:ea typeface="Aptos" panose="020B0004020202020204" pitchFamily="34" charset="0"/>
                <a:cs typeface="Times New Roman" panose="02020603050405020304" pitchFamily="18" charset="0"/>
              </a:rPr>
              <a:t>d'une moralité distribuée </a:t>
            </a:r>
            <a:r>
              <a:rPr lang="fr-BE" sz="1800" dirty="0">
                <a:effectLst/>
                <a:latin typeface="Aptos" panose="020B0004020202020204" pitchFamily="34" charset="0"/>
                <a:ea typeface="Aptos" panose="020B0004020202020204" pitchFamily="34" charset="0"/>
                <a:cs typeface="Times New Roman" panose="02020603050405020304" pitchFamily="18" charset="0"/>
              </a:rPr>
              <a:t>(</a:t>
            </a:r>
            <a:r>
              <a:rPr lang="fr-BE" sz="1800" dirty="0" err="1">
                <a:effectLst/>
                <a:latin typeface="Aptos" panose="020B0004020202020204" pitchFamily="34" charset="0"/>
                <a:ea typeface="Aptos" panose="020B0004020202020204" pitchFamily="34" charset="0"/>
                <a:cs typeface="Times New Roman" panose="02020603050405020304" pitchFamily="18" charset="0"/>
              </a:rPr>
              <a:t>Floridi</a:t>
            </a:r>
            <a:r>
              <a:rPr lang="fr-BE" sz="1800" dirty="0">
                <a:effectLst/>
                <a:latin typeface="Aptos" panose="020B0004020202020204" pitchFamily="34" charset="0"/>
                <a:ea typeface="Aptos" panose="020B0004020202020204" pitchFamily="34" charset="0"/>
                <a:cs typeface="Times New Roman" panose="02020603050405020304" pitchFamily="18" charset="0"/>
              </a:rPr>
              <a:t>, 2013).</a:t>
            </a:r>
          </a:p>
          <a:p>
            <a:endParaRPr lang="fr-BE" sz="1600" dirty="0">
              <a:latin typeface="Aptos" panose="020B0004020202020204" pitchFamily="34" charset="0"/>
              <a:cs typeface="Times New Roman" panose="02020603050405020304" pitchFamily="18" charset="0"/>
            </a:endParaRPr>
          </a:p>
          <a:p>
            <a:r>
              <a:rPr lang="fr-BE" dirty="0">
                <a:latin typeface="Aptos" panose="020B0004020202020204" pitchFamily="34" charset="0"/>
                <a:ea typeface="Aptos" panose="020B0004020202020204" pitchFamily="34" charset="0"/>
                <a:cs typeface="Times New Roman" panose="02020603050405020304" pitchFamily="18" charset="0"/>
              </a:rPr>
              <a:t>L</a:t>
            </a:r>
            <a:r>
              <a:rPr lang="fr-BE" sz="1800" dirty="0">
                <a:effectLst/>
                <a:latin typeface="Aptos" panose="020B0004020202020204" pitchFamily="34" charset="0"/>
                <a:ea typeface="Aptos" panose="020B0004020202020204" pitchFamily="34" charset="0"/>
                <a:cs typeface="Times New Roman" panose="02020603050405020304" pitchFamily="18" charset="0"/>
              </a:rPr>
              <a:t>e </a:t>
            </a:r>
            <a:r>
              <a:rPr lang="fr-BE" sz="1800" b="1" dirty="0">
                <a:effectLst/>
                <a:latin typeface="Aptos" panose="020B0004020202020204" pitchFamily="34" charset="0"/>
                <a:ea typeface="Aptos" panose="020B0004020202020204" pitchFamily="34" charset="0"/>
                <a:cs typeface="Times New Roman" panose="02020603050405020304" pitchFamily="18" charset="0"/>
              </a:rPr>
              <a:t>concept de pouvoir </a:t>
            </a:r>
            <a:r>
              <a:rPr lang="fr-BE" sz="1800" dirty="0">
                <a:effectLst/>
                <a:latin typeface="Aptos" panose="020B0004020202020204" pitchFamily="34" charset="0"/>
                <a:ea typeface="Aptos" panose="020B0004020202020204" pitchFamily="34" charset="0"/>
                <a:cs typeface="Times New Roman" panose="02020603050405020304" pitchFamily="18" charset="0"/>
              </a:rPr>
              <a:t>- si crucial pour l'éthique et la responsabilité morale - évolue vers un mode plus en réseau</a:t>
            </a:r>
            <a:r>
              <a:rPr lang="fr-BE" dirty="0">
                <a:effectLst/>
              </a:rPr>
              <a:t> que le </a:t>
            </a:r>
            <a:r>
              <a:rPr lang="fr-BE" b="1" dirty="0">
                <a:effectLst/>
              </a:rPr>
              <a:t>data scientiste </a:t>
            </a:r>
            <a:r>
              <a:rPr lang="fr-BE" dirty="0">
                <a:effectLst/>
              </a:rPr>
              <a:t>domine au détriment de l’enseignant. </a:t>
            </a:r>
          </a:p>
          <a:p>
            <a:r>
              <a:rPr lang="fr-BE" dirty="0">
                <a:effectLst/>
              </a:rPr>
              <a:t>Au service des étudiants ?</a:t>
            </a:r>
            <a:endParaRPr lang="fr-FR" dirty="0"/>
          </a:p>
        </p:txBody>
      </p:sp>
      <p:sp>
        <p:nvSpPr>
          <p:cNvPr id="3" name="Titre 1">
            <a:extLst>
              <a:ext uri="{FF2B5EF4-FFF2-40B4-BE49-F238E27FC236}">
                <a16:creationId xmlns:a16="http://schemas.microsoft.com/office/drawing/2014/main" id="{4F38CFAD-1A42-DF94-74C4-8C01107F0237}"/>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BE" dirty="0"/>
              <a:t>Le point de vue éthique</a:t>
            </a:r>
          </a:p>
        </p:txBody>
      </p:sp>
      <p:sp>
        <p:nvSpPr>
          <p:cNvPr id="4" name="Rectangle 3">
            <a:extLst>
              <a:ext uri="{FF2B5EF4-FFF2-40B4-BE49-F238E27FC236}">
                <a16:creationId xmlns:a16="http://schemas.microsoft.com/office/drawing/2014/main" id="{67449359-69E2-59FC-2C8D-A79E718DF608}"/>
              </a:ext>
            </a:extLst>
          </p:cNvPr>
          <p:cNvSpPr/>
          <p:nvPr/>
        </p:nvSpPr>
        <p:spPr>
          <a:xfrm>
            <a:off x="1745859" y="2692400"/>
            <a:ext cx="8627491" cy="110490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spTree>
    <p:extLst>
      <p:ext uri="{BB962C8B-B14F-4D97-AF65-F5344CB8AC3E}">
        <p14:creationId xmlns:p14="http://schemas.microsoft.com/office/powerpoint/2010/main" val="204536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0C001D4-B041-94A2-4DEC-71FC709D7F9E}"/>
              </a:ext>
            </a:extLst>
          </p:cNvPr>
          <p:cNvSpPr>
            <a:spLocks noGrp="1"/>
          </p:cNvSpPr>
          <p:nvPr>
            <p:ph type="sldNum" sz="quarter" idx="12"/>
          </p:nvPr>
        </p:nvSpPr>
        <p:spPr/>
        <p:txBody>
          <a:bodyPr/>
          <a:lstStyle/>
          <a:p>
            <a:pPr rtl="0"/>
            <a:fld id="{A49DFD55-3C28-40EF-9E31-A92D2E4017FF}" type="slidenum">
              <a:rPr lang="fr-FR" sz="1000" smtClean="0"/>
              <a:pPr rtl="0"/>
              <a:t>15</a:t>
            </a:fld>
            <a:endParaRPr lang="fr-FR" sz="1000" dirty="0"/>
          </a:p>
        </p:txBody>
      </p:sp>
      <p:sp>
        <p:nvSpPr>
          <p:cNvPr id="10" name="ZoneTexte 9">
            <a:extLst>
              <a:ext uri="{FF2B5EF4-FFF2-40B4-BE49-F238E27FC236}">
                <a16:creationId xmlns:a16="http://schemas.microsoft.com/office/drawing/2014/main" id="{CCFD20DF-9AD0-63DC-D0CD-F15FEA2DA800}"/>
              </a:ext>
            </a:extLst>
          </p:cNvPr>
          <p:cNvSpPr txBox="1"/>
          <p:nvPr/>
        </p:nvSpPr>
        <p:spPr>
          <a:xfrm>
            <a:off x="1974705" y="4862410"/>
            <a:ext cx="8445139" cy="1754326"/>
          </a:xfrm>
          <a:prstGeom prst="rect">
            <a:avLst/>
          </a:prstGeom>
          <a:noFill/>
        </p:spPr>
        <p:txBody>
          <a:bodyPr wrap="square">
            <a:spAutoFit/>
          </a:bodyPr>
          <a:lstStyle/>
          <a:p>
            <a:r>
              <a:rPr lang="fr-FR" dirty="0"/>
              <a:t>Enjeux : </a:t>
            </a:r>
            <a:r>
              <a:rPr lang="fr-FR" b="1" dirty="0"/>
              <a:t>Notre attention et nos actions constituent un nouvel eldorado</a:t>
            </a:r>
            <a:r>
              <a:rPr lang="fr-FR" dirty="0"/>
              <a:t>. Les outils numériques recherchent la maximalisation de notre implication émotionnelle qui va parfois à l’encontre d’une réflexion de fond et a donc un effet délétère sur notre implication intellectuelle. En ce sens, les données récoltées sont potentiellement biaisées. </a:t>
            </a:r>
          </a:p>
          <a:p>
            <a:r>
              <a:rPr lang="fr-FR" b="1" dirty="0"/>
              <a:t>Mon moi virtuel n’est pas mon moi !</a:t>
            </a:r>
          </a:p>
        </p:txBody>
      </p:sp>
      <p:sp>
        <p:nvSpPr>
          <p:cNvPr id="11" name="Titre 1">
            <a:extLst>
              <a:ext uri="{FF2B5EF4-FFF2-40B4-BE49-F238E27FC236}">
                <a16:creationId xmlns:a16="http://schemas.microsoft.com/office/drawing/2014/main" id="{D350C878-ABEA-C179-59B3-BBCADBB7CDB0}"/>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BE" dirty="0"/>
              <a:t>L’âge des biais (de confirmation, par ex.)</a:t>
            </a:r>
          </a:p>
        </p:txBody>
      </p:sp>
      <p:sp>
        <p:nvSpPr>
          <p:cNvPr id="12" name="Rectangle 11">
            <a:extLst>
              <a:ext uri="{FF2B5EF4-FFF2-40B4-BE49-F238E27FC236}">
                <a16:creationId xmlns:a16="http://schemas.microsoft.com/office/drawing/2014/main" id="{102C706D-6B2D-11D8-CBA8-DF272ABC97BB}"/>
              </a:ext>
            </a:extLst>
          </p:cNvPr>
          <p:cNvSpPr/>
          <p:nvPr/>
        </p:nvSpPr>
        <p:spPr>
          <a:xfrm>
            <a:off x="1892300" y="2692400"/>
            <a:ext cx="3911600" cy="110490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pic>
        <p:nvPicPr>
          <p:cNvPr id="2" name="Image 1">
            <a:extLst>
              <a:ext uri="{FF2B5EF4-FFF2-40B4-BE49-F238E27FC236}">
                <a16:creationId xmlns:a16="http://schemas.microsoft.com/office/drawing/2014/main" id="{675CCBB6-3D7F-F3CB-5D07-4E8C4366B1B5}"/>
              </a:ext>
            </a:extLst>
          </p:cNvPr>
          <p:cNvPicPr>
            <a:picLocks noChangeAspect="1"/>
          </p:cNvPicPr>
          <p:nvPr/>
        </p:nvPicPr>
        <p:blipFill>
          <a:blip r:embed="rId2"/>
          <a:stretch>
            <a:fillRect/>
          </a:stretch>
        </p:blipFill>
        <p:spPr>
          <a:xfrm>
            <a:off x="2006961" y="2216150"/>
            <a:ext cx="8178078" cy="2425700"/>
          </a:xfrm>
          <a:prstGeom prst="rect">
            <a:avLst/>
          </a:prstGeom>
        </p:spPr>
      </p:pic>
    </p:spTree>
    <p:extLst>
      <p:ext uri="{BB962C8B-B14F-4D97-AF65-F5344CB8AC3E}">
        <p14:creationId xmlns:p14="http://schemas.microsoft.com/office/powerpoint/2010/main" val="324736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16</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2"/>
          <a:stretch>
            <a:fillRect/>
          </a:stretch>
        </p:blipFill>
        <p:spPr>
          <a:xfrm>
            <a:off x="2006961" y="2216150"/>
            <a:ext cx="8178078" cy="2425700"/>
          </a:xfrm>
          <a:prstGeom prst="rect">
            <a:avLst/>
          </a:prstGeom>
        </p:spPr>
      </p:pic>
      <p:sp>
        <p:nvSpPr>
          <p:cNvPr id="3" name="Titre 1">
            <a:extLst>
              <a:ext uri="{FF2B5EF4-FFF2-40B4-BE49-F238E27FC236}">
                <a16:creationId xmlns:a16="http://schemas.microsoft.com/office/drawing/2014/main" id="{4F38CFAD-1A42-DF94-74C4-8C01107F0237}"/>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BE" dirty="0"/>
              <a:t>Le point de vue écologique</a:t>
            </a:r>
          </a:p>
        </p:txBody>
      </p:sp>
      <p:pic>
        <p:nvPicPr>
          <p:cNvPr id="4" name="Image 3">
            <a:extLst>
              <a:ext uri="{FF2B5EF4-FFF2-40B4-BE49-F238E27FC236}">
                <a16:creationId xmlns:a16="http://schemas.microsoft.com/office/drawing/2014/main" id="{C2F1A3BB-26FB-5FC2-7980-C47FFA1642C3}"/>
              </a:ext>
            </a:extLst>
          </p:cNvPr>
          <p:cNvPicPr>
            <a:picLocks noChangeAspect="1"/>
          </p:cNvPicPr>
          <p:nvPr/>
        </p:nvPicPr>
        <p:blipFill>
          <a:blip r:embed="rId3"/>
          <a:stretch>
            <a:fillRect/>
          </a:stretch>
        </p:blipFill>
        <p:spPr>
          <a:xfrm>
            <a:off x="6096000" y="1607268"/>
            <a:ext cx="5029200" cy="4306734"/>
          </a:xfrm>
          <a:prstGeom prst="rect">
            <a:avLst/>
          </a:prstGeom>
        </p:spPr>
      </p:pic>
      <p:sp>
        <p:nvSpPr>
          <p:cNvPr id="5" name="Rectangle 4">
            <a:extLst>
              <a:ext uri="{FF2B5EF4-FFF2-40B4-BE49-F238E27FC236}">
                <a16:creationId xmlns:a16="http://schemas.microsoft.com/office/drawing/2014/main" id="{0893C8F6-B3EA-EE4A-8F03-B71679B0A7DD}"/>
              </a:ext>
            </a:extLst>
          </p:cNvPr>
          <p:cNvSpPr/>
          <p:nvPr/>
        </p:nvSpPr>
        <p:spPr>
          <a:xfrm>
            <a:off x="1892300" y="2692400"/>
            <a:ext cx="3911600" cy="110490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spTree>
    <p:extLst>
      <p:ext uri="{BB962C8B-B14F-4D97-AF65-F5344CB8AC3E}">
        <p14:creationId xmlns:p14="http://schemas.microsoft.com/office/powerpoint/2010/main" val="262257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17</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2"/>
          <a:stretch>
            <a:fillRect/>
          </a:stretch>
        </p:blipFill>
        <p:spPr>
          <a:xfrm>
            <a:off x="2006961" y="2216150"/>
            <a:ext cx="8178078" cy="2425700"/>
          </a:xfrm>
          <a:prstGeom prst="rect">
            <a:avLst/>
          </a:prstGeom>
        </p:spPr>
      </p:pic>
      <p:sp>
        <p:nvSpPr>
          <p:cNvPr id="26" name="Titre 1">
            <a:extLst>
              <a:ext uri="{FF2B5EF4-FFF2-40B4-BE49-F238E27FC236}">
                <a16:creationId xmlns:a16="http://schemas.microsoft.com/office/drawing/2014/main" id="{C6E79169-6B4E-E6BF-D542-6726E31B5CEA}"/>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BE" dirty="0"/>
              <a:t>Le point de vue heuristique</a:t>
            </a:r>
          </a:p>
        </p:txBody>
      </p:sp>
      <p:sp>
        <p:nvSpPr>
          <p:cNvPr id="2" name="ZoneTexte 1">
            <a:extLst>
              <a:ext uri="{FF2B5EF4-FFF2-40B4-BE49-F238E27FC236}">
                <a16:creationId xmlns:a16="http://schemas.microsoft.com/office/drawing/2014/main" id="{99B7ECCE-E086-5D21-2739-7E9B5087E139}"/>
              </a:ext>
            </a:extLst>
          </p:cNvPr>
          <p:cNvSpPr txBox="1"/>
          <p:nvPr/>
        </p:nvSpPr>
        <p:spPr>
          <a:xfrm>
            <a:off x="622300" y="4835867"/>
            <a:ext cx="11468100" cy="2492990"/>
          </a:xfrm>
          <a:prstGeom prst="rect">
            <a:avLst/>
          </a:prstGeom>
          <a:noFill/>
        </p:spPr>
        <p:txBody>
          <a:bodyPr wrap="square" rtlCol="0">
            <a:spAutoFit/>
          </a:bodyPr>
          <a:lstStyle/>
          <a:p>
            <a:r>
              <a:rPr lang="fr-BE" dirty="0">
                <a:latin typeface="Aptos" panose="020B0004020202020204" pitchFamily="34" charset="0"/>
                <a:cs typeface="Times New Roman" panose="02020603050405020304" pitchFamily="18" charset="0"/>
              </a:rPr>
              <a:t>L’aspect « boite noire » de l’algorithme. On ne sait pas ce qui préside à son choix. </a:t>
            </a:r>
            <a:r>
              <a:rPr lang="fr-BE" b="1" dirty="0">
                <a:latin typeface="Aptos" panose="020B0004020202020204" pitchFamily="34" charset="0"/>
                <a:cs typeface="Times New Roman" panose="02020603050405020304" pitchFamily="18" charset="0"/>
              </a:rPr>
              <a:t>On peine à établir </a:t>
            </a:r>
            <a:r>
              <a:rPr lang="fr-BE" dirty="0">
                <a:latin typeface="Aptos" panose="020B0004020202020204" pitchFamily="34" charset="0"/>
                <a:cs typeface="Times New Roman" panose="02020603050405020304" pitchFamily="18" charset="0"/>
              </a:rPr>
              <a:t>le chemin décisionnel. Or, dans beaucoup de cas, l’enjeu n’est pas la décision, mais </a:t>
            </a:r>
            <a:r>
              <a:rPr lang="fr-BE" b="1" dirty="0">
                <a:latin typeface="Aptos" panose="020B0004020202020204" pitchFamily="34" charset="0"/>
                <a:cs typeface="Times New Roman" panose="02020603050405020304" pitchFamily="18" charset="0"/>
              </a:rPr>
              <a:t>l’explication du rationnel de la décision </a:t>
            </a:r>
            <a:r>
              <a:rPr lang="fr-BE" dirty="0">
                <a:latin typeface="Aptos" panose="020B0004020202020204" pitchFamily="34" charset="0"/>
                <a:cs typeface="Times New Roman" panose="02020603050405020304" pitchFamily="18" charset="0"/>
              </a:rPr>
              <a:t>permettant par exemple de décrire le contexte </a:t>
            </a:r>
            <a:r>
              <a:rPr lang="fr-FR" dirty="0"/>
              <a:t>pour que cette décision puisse être acceptée au sein de la société. </a:t>
            </a:r>
          </a:p>
          <a:p>
            <a:endParaRPr lang="fr-BE" sz="1200" dirty="0">
              <a:latin typeface="Aptos" panose="020B0004020202020204" pitchFamily="34" charset="0"/>
              <a:cs typeface="Times New Roman" panose="02020603050405020304" pitchFamily="18" charset="0"/>
            </a:endParaRPr>
          </a:p>
          <a:p>
            <a:r>
              <a:rPr lang="fr-BE" dirty="0">
                <a:latin typeface="Aptos" panose="020B0004020202020204" pitchFamily="34" charset="0"/>
                <a:cs typeface="Times New Roman" panose="02020603050405020304" pitchFamily="18" charset="0"/>
              </a:rPr>
              <a:t>Les algorithmes fonctionnement à partir de corrélations de signaux individuellement insignifiants et non reliés entre eux. </a:t>
            </a:r>
            <a:r>
              <a:rPr lang="fr-BE" b="1" dirty="0">
                <a:latin typeface="Aptos" panose="020B0004020202020204" pitchFamily="34" charset="0"/>
                <a:cs typeface="Times New Roman" panose="02020603050405020304" pitchFamily="18" charset="0"/>
              </a:rPr>
              <a:t>L’articulation entre la rationalité humaine qui est causale et qui utilise un langage linéaire et le non-langage de la machine est difficile à réaliser</a:t>
            </a:r>
            <a:r>
              <a:rPr lang="fr-BE" dirty="0">
                <a:latin typeface="Aptos" panose="020B0004020202020204" pitchFamily="34" charset="0"/>
                <a:cs typeface="Times New Roman" panose="02020603050405020304" pitchFamily="18" charset="0"/>
              </a:rPr>
              <a:t>. </a:t>
            </a:r>
          </a:p>
          <a:p>
            <a:endParaRPr lang="fr-BE" dirty="0">
              <a:latin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14AC12-BD66-5F7C-20AD-6F7FBA54152A}"/>
              </a:ext>
            </a:extLst>
          </p:cNvPr>
          <p:cNvSpPr/>
          <p:nvPr/>
        </p:nvSpPr>
        <p:spPr>
          <a:xfrm>
            <a:off x="5803900" y="2103285"/>
            <a:ext cx="1612900" cy="272339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spTree>
    <p:extLst>
      <p:ext uri="{BB962C8B-B14F-4D97-AF65-F5344CB8AC3E}">
        <p14:creationId xmlns:p14="http://schemas.microsoft.com/office/powerpoint/2010/main" val="420949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01FA1D2-F73A-504E-3C66-595DB2DF4B8D}"/>
              </a:ext>
            </a:extLst>
          </p:cNvPr>
          <p:cNvSpPr>
            <a:spLocks noGrp="1"/>
          </p:cNvSpPr>
          <p:nvPr>
            <p:ph type="sldNum" sz="quarter" idx="12"/>
          </p:nvPr>
        </p:nvSpPr>
        <p:spPr/>
        <p:txBody>
          <a:bodyPr/>
          <a:lstStyle/>
          <a:p>
            <a:pPr rtl="0"/>
            <a:fld id="{A49DFD55-3C28-40EF-9E31-A92D2E4017FF}" type="slidenum">
              <a:rPr lang="fr-FR" sz="1000" smtClean="0"/>
              <a:pPr rtl="0"/>
              <a:t>18</a:t>
            </a:fld>
            <a:endParaRPr lang="fr-FR" sz="1000" dirty="0"/>
          </a:p>
        </p:txBody>
      </p:sp>
      <p:pic>
        <p:nvPicPr>
          <p:cNvPr id="21" name="Image 20">
            <a:extLst>
              <a:ext uri="{FF2B5EF4-FFF2-40B4-BE49-F238E27FC236}">
                <a16:creationId xmlns:a16="http://schemas.microsoft.com/office/drawing/2014/main" id="{93D81C05-F1CC-BCAA-FADA-FD496BD2669C}"/>
              </a:ext>
            </a:extLst>
          </p:cNvPr>
          <p:cNvPicPr>
            <a:picLocks noChangeAspect="1"/>
          </p:cNvPicPr>
          <p:nvPr/>
        </p:nvPicPr>
        <p:blipFill>
          <a:blip r:embed="rId2"/>
          <a:stretch>
            <a:fillRect/>
          </a:stretch>
        </p:blipFill>
        <p:spPr>
          <a:xfrm>
            <a:off x="2006961" y="2216150"/>
            <a:ext cx="8178078" cy="2425700"/>
          </a:xfrm>
          <a:prstGeom prst="rect">
            <a:avLst/>
          </a:prstGeom>
        </p:spPr>
      </p:pic>
      <p:sp>
        <p:nvSpPr>
          <p:cNvPr id="26" name="Titre 1">
            <a:extLst>
              <a:ext uri="{FF2B5EF4-FFF2-40B4-BE49-F238E27FC236}">
                <a16:creationId xmlns:a16="http://schemas.microsoft.com/office/drawing/2014/main" id="{C6E79169-6B4E-E6BF-D542-6726E31B5CEA}"/>
              </a:ext>
            </a:extLst>
          </p:cNvPr>
          <p:cNvSpPr txBox="1">
            <a:spLocks/>
          </p:cNvSpPr>
          <p:nvPr/>
        </p:nvSpPr>
        <p:spPr>
          <a:xfrm>
            <a:off x="2933700" y="568961"/>
            <a:ext cx="8420100" cy="595960"/>
          </a:xfrm>
          <a:prstGeom prst="rect">
            <a:avLst/>
          </a:prstGeom>
        </p:spPr>
        <p:txBody>
          <a:bodyPr vert="horz" lIns="91440" tIns="45720" rIns="91440" bIns="45720" rtlCol="0" anchor="t">
            <a:normAutofit/>
          </a:bodyPr>
          <a:lstStyle>
            <a:defPPr>
              <a:defRPr lang="fr-FR"/>
            </a:defPPr>
            <a:lvl1pPr algn="l" defTabSz="914400" rtl="0" eaLnBrk="1" latinLnBrk="0" hangingPunct="1">
              <a:lnSpc>
                <a:spcPct val="90000"/>
              </a:lnSpc>
              <a:spcBef>
                <a:spcPct val="0"/>
              </a:spcBef>
              <a:buNone/>
              <a:defRPr lang="fr-FR" sz="2800" kern="1200" cap="all" spc="150" baseline="0" dirty="0">
                <a:solidFill>
                  <a:schemeClr val="tx1"/>
                </a:solidFill>
                <a:latin typeface="+mj-lt"/>
                <a:ea typeface="+mj-ea"/>
                <a:cs typeface="+mj-cs"/>
              </a:defRPr>
            </a:lvl1pPr>
          </a:lstStyle>
          <a:p>
            <a:r>
              <a:rPr lang="fr-BE" dirty="0"/>
              <a:t>Le point de vue heuristique</a:t>
            </a:r>
          </a:p>
        </p:txBody>
      </p:sp>
      <p:sp>
        <p:nvSpPr>
          <p:cNvPr id="3" name="Rectangle 2">
            <a:extLst>
              <a:ext uri="{FF2B5EF4-FFF2-40B4-BE49-F238E27FC236}">
                <a16:creationId xmlns:a16="http://schemas.microsoft.com/office/drawing/2014/main" id="{A55F89B0-678A-B1D8-565A-71A65B448EFA}"/>
              </a:ext>
            </a:extLst>
          </p:cNvPr>
          <p:cNvSpPr/>
          <p:nvPr/>
        </p:nvSpPr>
        <p:spPr>
          <a:xfrm>
            <a:off x="7493000" y="2067305"/>
            <a:ext cx="635000" cy="2723390"/>
          </a:xfrm>
          <a:prstGeom prst="rect">
            <a:avLst/>
          </a:pr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fr-FR" dirty="0"/>
          </a:p>
          <a:p>
            <a:pPr algn="ctr"/>
            <a:endParaRPr lang="fr-FR" dirty="0"/>
          </a:p>
        </p:txBody>
      </p:sp>
      <p:sp>
        <p:nvSpPr>
          <p:cNvPr id="4" name="ZoneTexte 3">
            <a:extLst>
              <a:ext uri="{FF2B5EF4-FFF2-40B4-BE49-F238E27FC236}">
                <a16:creationId xmlns:a16="http://schemas.microsoft.com/office/drawing/2014/main" id="{ECBC8102-2B6B-59A7-A6E4-E940E0FF2747}"/>
              </a:ext>
            </a:extLst>
          </p:cNvPr>
          <p:cNvSpPr txBox="1"/>
          <p:nvPr/>
        </p:nvSpPr>
        <p:spPr>
          <a:xfrm>
            <a:off x="482600" y="4795677"/>
            <a:ext cx="11303000" cy="2031325"/>
          </a:xfrm>
          <a:prstGeom prst="rect">
            <a:avLst/>
          </a:prstGeom>
          <a:noFill/>
        </p:spPr>
        <p:txBody>
          <a:bodyPr wrap="square" rtlCol="0">
            <a:spAutoFit/>
          </a:bodyPr>
          <a:lstStyle/>
          <a:p>
            <a:r>
              <a:rPr lang="fr-BE" dirty="0">
                <a:latin typeface="Aptos" panose="020B0004020202020204" pitchFamily="34" charset="0"/>
                <a:cs typeface="Times New Roman" panose="02020603050405020304" pitchFamily="18" charset="0"/>
              </a:rPr>
              <a:t>Nicholas </a:t>
            </a:r>
            <a:r>
              <a:rPr lang="fr-BE" dirty="0" err="1">
                <a:latin typeface="Aptos" panose="020B0004020202020204" pitchFamily="34" charset="0"/>
                <a:cs typeface="Times New Roman" panose="02020603050405020304" pitchFamily="18" charset="0"/>
              </a:rPr>
              <a:t>Georgescu-Roegen</a:t>
            </a:r>
            <a:r>
              <a:rPr lang="fr-BE" dirty="0">
                <a:latin typeface="Aptos" panose="020B0004020202020204" pitchFamily="34" charset="0"/>
                <a:cs typeface="Times New Roman" panose="02020603050405020304" pitchFamily="18" charset="0"/>
              </a:rPr>
              <a:t> faisait une distinction entre des  concepts </a:t>
            </a:r>
            <a:r>
              <a:rPr lang="fr-BE" b="1" dirty="0" err="1">
                <a:latin typeface="Aptos" panose="020B0004020202020204" pitchFamily="34" charset="0"/>
                <a:cs typeface="Times New Roman" panose="02020603050405020304" pitchFamily="18" charset="0"/>
              </a:rPr>
              <a:t>arithmomorphiques</a:t>
            </a:r>
            <a:r>
              <a:rPr lang="fr-BE" b="1" dirty="0">
                <a:latin typeface="Aptos" panose="020B0004020202020204" pitchFamily="34" charset="0"/>
                <a:cs typeface="Times New Roman" panose="02020603050405020304" pitchFamily="18" charset="0"/>
              </a:rPr>
              <a:t> </a:t>
            </a:r>
            <a:r>
              <a:rPr lang="fr-BE" dirty="0">
                <a:latin typeface="Aptos" panose="020B0004020202020204" pitchFamily="34" charset="0"/>
                <a:cs typeface="Times New Roman" panose="02020603050405020304" pitchFamily="18" charset="0"/>
              </a:rPr>
              <a:t>(qu’on peut clairement distinguer les uns des autres) et des concepts </a:t>
            </a:r>
            <a:r>
              <a:rPr lang="fr-BE" b="1" dirty="0">
                <a:latin typeface="Aptos" panose="020B0004020202020204" pitchFamily="34" charset="0"/>
                <a:cs typeface="Times New Roman" panose="02020603050405020304" pitchFamily="18" charset="0"/>
              </a:rPr>
              <a:t>dialectiques </a:t>
            </a:r>
            <a:r>
              <a:rPr lang="fr-BE" dirty="0">
                <a:latin typeface="Aptos" panose="020B0004020202020204" pitchFamily="34" charset="0"/>
                <a:cs typeface="Times New Roman" panose="02020603050405020304" pitchFamily="18" charset="0"/>
              </a:rPr>
              <a:t>(juste, injuste, équitable ou non…) dont les contours se superposent ou s’interpénètrent de manière assez large. </a:t>
            </a:r>
          </a:p>
          <a:p>
            <a:endParaRPr lang="fr-BE" sz="1600" dirty="0">
              <a:latin typeface="Aptos" panose="020B0004020202020204" pitchFamily="34" charset="0"/>
              <a:cs typeface="Times New Roman" panose="02020603050405020304" pitchFamily="18" charset="0"/>
            </a:endParaRPr>
          </a:p>
          <a:p>
            <a:r>
              <a:rPr lang="fr-BE" dirty="0">
                <a:latin typeface="Aptos" panose="020B0004020202020204" pitchFamily="34" charset="0"/>
                <a:cs typeface="Times New Roman" panose="02020603050405020304" pitchFamily="18" charset="0"/>
              </a:rPr>
              <a:t>Ces concepts ne sont pas réductibles à un calcul. </a:t>
            </a:r>
            <a:r>
              <a:rPr lang="fr-BE" b="1" dirty="0">
                <a:latin typeface="Aptos" panose="020B0004020202020204" pitchFamily="34" charset="0"/>
                <a:cs typeface="Times New Roman" panose="02020603050405020304" pitchFamily="18" charset="0"/>
              </a:rPr>
              <a:t>Leur solution, jamais univoque, doit être produite à travers de la délibération, la confrontation de points de vue, ou la décision d’une autorité qui elle-même pourra être sujette à délibération</a:t>
            </a:r>
            <a:r>
              <a:rPr lang="fr-BE" dirty="0">
                <a:latin typeface="Aptos" panose="020B0004020202020204" pitchFamily="34" charset="0"/>
                <a:cs typeface="Times New Roman" panose="02020603050405020304" pitchFamily="18" charset="0"/>
              </a:rPr>
              <a:t>. Décider sur fond d’indécidabilité ne peut être le résultat d’un calcul. </a:t>
            </a:r>
            <a:endParaRPr lang="fr-FR" dirty="0"/>
          </a:p>
        </p:txBody>
      </p:sp>
    </p:spTree>
    <p:extLst>
      <p:ext uri="{BB962C8B-B14F-4D97-AF65-F5344CB8AC3E}">
        <p14:creationId xmlns:p14="http://schemas.microsoft.com/office/powerpoint/2010/main" val="158133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1EC43ED-D88D-3588-78EC-EEB03605DA95}"/>
              </a:ext>
            </a:extLst>
          </p:cNvPr>
          <p:cNvSpPr>
            <a:spLocks noGrp="1"/>
          </p:cNvSpPr>
          <p:nvPr>
            <p:ph type="ctrTitle"/>
          </p:nvPr>
        </p:nvSpPr>
        <p:spPr>
          <a:xfrm>
            <a:off x="7029450" y="1160118"/>
            <a:ext cx="4527550" cy="4260968"/>
          </a:xfrm>
        </p:spPr>
        <p:txBody>
          <a:bodyPr/>
          <a:lstStyle/>
          <a:p>
            <a:r>
              <a:rPr lang="fr-FR" dirty="0"/>
              <a:t>Quelques réflexions sur l’usage des données en éducation : </a:t>
            </a:r>
            <a:br>
              <a:rPr lang="fr-FR" dirty="0"/>
            </a:br>
            <a:r>
              <a:rPr lang="fr-FR" dirty="0"/>
              <a:t>Les 7 balises interconnectées d’une fouille vertueuse</a:t>
            </a:r>
          </a:p>
        </p:txBody>
      </p:sp>
      <p:sp>
        <p:nvSpPr>
          <p:cNvPr id="5" name="Espace réservé du numéro de diapositive 4">
            <a:extLst>
              <a:ext uri="{FF2B5EF4-FFF2-40B4-BE49-F238E27FC236}">
                <a16:creationId xmlns:a16="http://schemas.microsoft.com/office/drawing/2014/main" id="{DCA5032F-1A72-7CD1-3B6B-77961D461F08}"/>
              </a:ext>
            </a:extLst>
          </p:cNvPr>
          <p:cNvSpPr>
            <a:spLocks noGrp="1"/>
          </p:cNvSpPr>
          <p:nvPr>
            <p:ph type="sldNum" sz="quarter" idx="4294967295"/>
          </p:nvPr>
        </p:nvSpPr>
        <p:spPr>
          <a:xfrm>
            <a:off x="0" y="6246813"/>
            <a:ext cx="631825" cy="295275"/>
          </a:xfrm>
        </p:spPr>
        <p:txBody>
          <a:bodyPr/>
          <a:lstStyle/>
          <a:p>
            <a:pPr rtl="0"/>
            <a:fld id="{B5CEABB6-07DC-46E8-9B57-56EC44A396E5}" type="slidenum">
              <a:rPr lang="fr-FR" sz="1000" smtClean="0"/>
              <a:pPr rtl="0"/>
              <a:t>19</a:t>
            </a:fld>
            <a:endParaRPr lang="fr-FR" sz="1000" dirty="0"/>
          </a:p>
        </p:txBody>
      </p:sp>
      <p:sp>
        <p:nvSpPr>
          <p:cNvPr id="2" name="Titre 5">
            <a:extLst>
              <a:ext uri="{FF2B5EF4-FFF2-40B4-BE49-F238E27FC236}">
                <a16:creationId xmlns:a16="http://schemas.microsoft.com/office/drawing/2014/main" id="{0836427F-E9D3-B7CC-14E3-86DF6E1AFAEA}"/>
              </a:ext>
            </a:extLst>
          </p:cNvPr>
          <p:cNvSpPr txBox="1">
            <a:spLocks/>
          </p:cNvSpPr>
          <p:nvPr/>
        </p:nvSpPr>
        <p:spPr>
          <a:xfrm>
            <a:off x="0" y="0"/>
            <a:ext cx="4527550" cy="1580606"/>
          </a:xfrm>
          <a:prstGeom prst="rect">
            <a:avLst/>
          </a:prstGeom>
        </p:spPr>
        <p:txBody>
          <a:bodyPr vert="horz" lIns="91440" tIns="45720" rIns="91440" bIns="45720" rtlCol="0" anchor="b">
            <a:noAutofit/>
          </a:bodyPr>
          <a:lstStyle>
            <a:defPPr>
              <a:defRPr lang="fr-FR"/>
            </a:defPPr>
            <a:lvl1pPr algn="l" defTabSz="914400" rtl="0" eaLnBrk="1" latinLnBrk="0" hangingPunct="1">
              <a:lnSpc>
                <a:spcPct val="90000"/>
              </a:lnSpc>
              <a:spcBef>
                <a:spcPct val="0"/>
              </a:spcBef>
              <a:buNone/>
              <a:defRPr lang="fr-FR" sz="3600" kern="1200" cap="all" spc="150" baseline="0">
                <a:solidFill>
                  <a:schemeClr val="tx1"/>
                </a:solidFill>
                <a:latin typeface="+mj-lt"/>
                <a:ea typeface="+mj-ea"/>
                <a:cs typeface="+mj-cs"/>
              </a:defRPr>
            </a:lvl1pPr>
          </a:lstStyle>
          <a:p>
            <a:r>
              <a:rPr lang="fr-BE" dirty="0"/>
              <a:t>Les données en éducation : un grand OUI !</a:t>
            </a:r>
          </a:p>
        </p:txBody>
      </p:sp>
    </p:spTree>
    <p:extLst>
      <p:ext uri="{BB962C8B-B14F-4D97-AF65-F5344CB8AC3E}">
        <p14:creationId xmlns:p14="http://schemas.microsoft.com/office/powerpoint/2010/main" val="71413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2D586-3F7C-3202-E4F4-1F65B9A7D428}"/>
              </a:ext>
            </a:extLst>
          </p:cNvPr>
          <p:cNvSpPr>
            <a:spLocks noGrp="1"/>
          </p:cNvSpPr>
          <p:nvPr>
            <p:ph type="title"/>
          </p:nvPr>
        </p:nvSpPr>
        <p:spPr>
          <a:xfrm>
            <a:off x="914399" y="365125"/>
            <a:ext cx="10363201" cy="1629601"/>
          </a:xfrm>
        </p:spPr>
        <p:txBody>
          <a:bodyPr rtlCol="0"/>
          <a:lstStyle>
            <a:defPPr>
              <a:defRPr lang="fr-FR"/>
            </a:defPPr>
          </a:lstStyle>
          <a:p>
            <a:pPr rtl="0"/>
            <a:r>
              <a:rPr lang="fr-FR" dirty="0"/>
              <a:t>OSCILLATION ÉQUILIBRANTE</a:t>
            </a:r>
          </a:p>
        </p:txBody>
      </p:sp>
      <p:sp>
        <p:nvSpPr>
          <p:cNvPr id="4" name="Espace réservé du contenu 3">
            <a:extLst>
              <a:ext uri="{FF2B5EF4-FFF2-40B4-BE49-F238E27FC236}">
                <a16:creationId xmlns:a16="http://schemas.microsoft.com/office/drawing/2014/main" id="{2CFADA2D-CE7A-511E-45B9-EAF4FA520E34}"/>
              </a:ext>
            </a:extLst>
          </p:cNvPr>
          <p:cNvSpPr>
            <a:spLocks noGrp="1"/>
          </p:cNvSpPr>
          <p:nvPr>
            <p:ph sz="quarter" idx="11"/>
          </p:nvPr>
        </p:nvSpPr>
        <p:spPr>
          <a:xfrm>
            <a:off x="6284891" y="2022250"/>
            <a:ext cx="4992709" cy="3747180"/>
          </a:xfrm>
        </p:spPr>
        <p:txBody>
          <a:bodyPr rtlCol="0"/>
          <a:lstStyle>
            <a:defPPr>
              <a:defRPr lang="fr-FR"/>
            </a:defPPr>
          </a:lstStyle>
          <a:p>
            <a:pPr rtl="0"/>
            <a:endParaRPr lang="fr-FR" noProof="1"/>
          </a:p>
        </p:txBody>
      </p:sp>
      <p:sp>
        <p:nvSpPr>
          <p:cNvPr id="5" name="Espace réservé du numéro de diapositive 4">
            <a:extLst>
              <a:ext uri="{FF2B5EF4-FFF2-40B4-BE49-F238E27FC236}">
                <a16:creationId xmlns:a16="http://schemas.microsoft.com/office/drawing/2014/main" id="{FD4FFC83-A1E8-FCEA-2C47-38C5ADAEA1CA}"/>
              </a:ext>
            </a:extLst>
          </p:cNvPr>
          <p:cNvSpPr>
            <a:spLocks noGrp="1"/>
          </p:cNvSpPr>
          <p:nvPr>
            <p:ph type="sldNum" sz="quarter" idx="4"/>
          </p:nvPr>
        </p:nvSpPr>
        <p:spPr>
          <a:xfrm>
            <a:off x="914400" y="6246254"/>
            <a:ext cx="631065" cy="296214"/>
          </a:xfrm>
        </p:spPr>
        <p:txBody>
          <a:bodyPr rtlCol="0"/>
          <a:lstStyle>
            <a:defPPr>
              <a:defRPr lang="fr-FR"/>
            </a:defPPr>
          </a:lstStyle>
          <a:p>
            <a:pPr rtl="0"/>
            <a:fld id="{B5CEABB6-07DC-46E8-9B57-56EC44A396E5}" type="slidenum">
              <a:rPr lang="fr-FR" sz="1000" smtClean="0"/>
              <a:pPr rtl="0"/>
              <a:t>2</a:t>
            </a:fld>
            <a:endParaRPr lang="fr-FR" sz="1000" dirty="0"/>
          </a:p>
        </p:txBody>
      </p:sp>
      <p:sp>
        <p:nvSpPr>
          <p:cNvPr id="7" name="Espace réservé du contenu 6">
            <a:extLst>
              <a:ext uri="{FF2B5EF4-FFF2-40B4-BE49-F238E27FC236}">
                <a16:creationId xmlns:a16="http://schemas.microsoft.com/office/drawing/2014/main" id="{07FD26D1-032F-08A1-D01D-0FA424F6B728}"/>
              </a:ext>
            </a:extLst>
          </p:cNvPr>
          <p:cNvSpPr>
            <a:spLocks noGrp="1"/>
          </p:cNvSpPr>
          <p:nvPr>
            <p:ph sz="quarter" idx="10"/>
          </p:nvPr>
        </p:nvSpPr>
        <p:spPr/>
        <p:txBody>
          <a:bodyPr/>
          <a:lstStyle/>
          <a:p>
            <a:endParaRPr lang="fr-FR"/>
          </a:p>
        </p:txBody>
      </p:sp>
      <p:sp>
        <p:nvSpPr>
          <p:cNvPr id="8" name="Rectangle 7">
            <a:extLst>
              <a:ext uri="{FF2B5EF4-FFF2-40B4-BE49-F238E27FC236}">
                <a16:creationId xmlns:a16="http://schemas.microsoft.com/office/drawing/2014/main" id="{13AFDE5B-FA21-4C6A-29A3-8D6EE8989E74}"/>
              </a:ext>
            </a:extLst>
          </p:cNvPr>
          <p:cNvSpPr/>
          <p:nvPr/>
        </p:nvSpPr>
        <p:spPr>
          <a:xfrm>
            <a:off x="914399" y="2022250"/>
            <a:ext cx="4992709" cy="3747180"/>
          </a:xfrm>
          <a:prstGeom prst="rect">
            <a:avLst/>
          </a:prstGeom>
          <a:solidFill>
            <a:srgbClr val="795F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700" b="0" i="0" u="none" strike="noStrike" kern="1200" cap="none" spc="0" normalizeH="0" baseline="0" noProof="0" dirty="0" err="1">
                <a:ln>
                  <a:noFill/>
                </a:ln>
                <a:solidFill>
                  <a:prstClr val="white"/>
                </a:solidFill>
                <a:effectLst/>
                <a:uLnTx/>
                <a:uFillTx/>
                <a:latin typeface="+mj-lt"/>
                <a:ea typeface="+mj-ea"/>
                <a:cs typeface="+mj-cs"/>
              </a:rPr>
              <a:t>Mobilis</a:t>
            </a:r>
            <a:r>
              <a:rPr kumimoji="0" lang="en-US" sz="2700" b="0" i="0" u="none" strike="noStrike" kern="1200" cap="none" spc="0" normalizeH="0" baseline="0" noProof="0" dirty="0">
                <a:ln>
                  <a:noFill/>
                </a:ln>
                <a:solidFill>
                  <a:prstClr val="white"/>
                </a:solidFill>
                <a:effectLst/>
                <a:uLnTx/>
                <a:uFillTx/>
                <a:latin typeface="+mj-lt"/>
                <a:ea typeface="+mj-ea"/>
                <a:cs typeface="+mj-cs"/>
              </a:rPr>
              <a:t> in </a:t>
            </a:r>
            <a:r>
              <a:rPr kumimoji="0" lang="en-US" sz="2700" b="0" i="0" u="none" strike="noStrike" kern="1200" cap="none" spc="0" normalizeH="0" baseline="0" noProof="0" dirty="0" err="1">
                <a:ln>
                  <a:noFill/>
                </a:ln>
                <a:solidFill>
                  <a:prstClr val="white"/>
                </a:solidFill>
                <a:effectLst/>
                <a:uLnTx/>
                <a:uFillTx/>
                <a:latin typeface="+mj-lt"/>
                <a:ea typeface="+mj-ea"/>
                <a:cs typeface="+mj-cs"/>
              </a:rPr>
              <a:t>mobili</a:t>
            </a:r>
            <a:r>
              <a:rPr kumimoji="0" lang="en-US" sz="2700" b="0" i="0" u="none" strike="noStrike" kern="1200" cap="none" spc="0" normalizeH="0" baseline="0" noProof="0" dirty="0">
                <a:ln>
                  <a:noFill/>
                </a:ln>
                <a:solidFill>
                  <a:prstClr val="white"/>
                </a:solidFill>
                <a:effectLst/>
                <a:uLnTx/>
                <a:uFillTx/>
                <a:latin typeface="+mj-lt"/>
                <a:ea typeface="+mj-ea"/>
                <a:cs typeface="+mj-cs"/>
              </a:rPr>
              <a:t> !</a:t>
            </a:r>
            <a:br>
              <a:rPr kumimoji="0" lang="en-US" sz="2700" b="0" i="0" u="none" strike="noStrike" kern="1200" cap="none" spc="0" normalizeH="0" baseline="0" noProof="0" dirty="0">
                <a:ln>
                  <a:noFill/>
                </a:ln>
                <a:solidFill>
                  <a:prstClr val="white"/>
                </a:solidFill>
                <a:effectLst/>
                <a:uLnTx/>
                <a:uFillTx/>
                <a:latin typeface="+mj-lt"/>
                <a:ea typeface="+mj-ea"/>
                <a:cs typeface="+mj-cs"/>
              </a:rPr>
            </a:br>
            <a:endParaRPr lang="fr-FR" dirty="0">
              <a:latin typeface="+mj-lt"/>
            </a:endParaRPr>
          </a:p>
        </p:txBody>
      </p:sp>
      <p:sp>
        <p:nvSpPr>
          <p:cNvPr id="9" name="Rectangle 8">
            <a:extLst>
              <a:ext uri="{FF2B5EF4-FFF2-40B4-BE49-F238E27FC236}">
                <a16:creationId xmlns:a16="http://schemas.microsoft.com/office/drawing/2014/main" id="{A5954F4C-D145-99BC-C9A0-A9894E203C4C}"/>
              </a:ext>
            </a:extLst>
          </p:cNvPr>
          <p:cNvSpPr/>
          <p:nvPr/>
        </p:nvSpPr>
        <p:spPr>
          <a:xfrm>
            <a:off x="6307758" y="2012703"/>
            <a:ext cx="4992709" cy="3747180"/>
          </a:xfrm>
          <a:prstGeom prst="rect">
            <a:avLst/>
          </a:prstGeom>
          <a:solidFill>
            <a:srgbClr val="795F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dirty="0" err="1">
                <a:solidFill>
                  <a:prstClr val="white"/>
                </a:solidFill>
                <a:latin typeface="+mj-lt"/>
                <a:ea typeface="+mj-ea"/>
                <a:cs typeface="+mj-cs"/>
              </a:rPr>
              <a:t>Souviens-toi</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toujours</a:t>
            </a:r>
            <a:r>
              <a:rPr lang="en-US" sz="2700" dirty="0">
                <a:solidFill>
                  <a:prstClr val="white"/>
                </a:solidFill>
                <a:latin typeface="+mj-lt"/>
                <a:ea typeface="+mj-ea"/>
                <a:cs typeface="+mj-cs"/>
              </a:rPr>
              <a:t> que </a:t>
            </a:r>
            <a:r>
              <a:rPr lang="en-US" sz="2700" dirty="0" err="1">
                <a:solidFill>
                  <a:prstClr val="white"/>
                </a:solidFill>
                <a:latin typeface="+mj-lt"/>
                <a:ea typeface="+mj-ea"/>
                <a:cs typeface="+mj-cs"/>
              </a:rPr>
              <a:t>même</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s'il</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est</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partout</a:t>
            </a:r>
            <a:r>
              <a:rPr lang="en-US" sz="2700" dirty="0">
                <a:solidFill>
                  <a:prstClr val="white"/>
                </a:solidFill>
                <a:latin typeface="+mj-lt"/>
                <a:ea typeface="+mj-ea"/>
                <a:cs typeface="+mj-cs"/>
              </a:rPr>
              <a:t> dans les </a:t>
            </a:r>
            <a:r>
              <a:rPr lang="en-US" sz="2700" dirty="0" err="1">
                <a:solidFill>
                  <a:prstClr val="white"/>
                </a:solidFill>
                <a:latin typeface="+mj-lt"/>
                <a:ea typeface="+mj-ea"/>
                <a:cs typeface="+mj-cs"/>
              </a:rPr>
              <a:t>fers</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l'homme</a:t>
            </a:r>
            <a:r>
              <a:rPr lang="en-US" sz="2700" dirty="0">
                <a:solidFill>
                  <a:prstClr val="white"/>
                </a:solidFill>
                <a:latin typeface="+mj-lt"/>
                <a:ea typeface="+mj-ea"/>
                <a:cs typeface="+mj-cs"/>
              </a:rPr>
              <a:t> </a:t>
            </a:r>
            <a:r>
              <a:rPr lang="en-US" sz="2700" dirty="0" err="1">
                <a:solidFill>
                  <a:prstClr val="white"/>
                </a:solidFill>
                <a:latin typeface="+mj-lt"/>
                <a:ea typeface="+mj-ea"/>
                <a:cs typeface="+mj-cs"/>
              </a:rPr>
              <a:t>est</a:t>
            </a:r>
            <a:r>
              <a:rPr lang="en-US" sz="2700" dirty="0">
                <a:solidFill>
                  <a:prstClr val="white"/>
                </a:solidFill>
                <a:latin typeface="+mj-lt"/>
                <a:ea typeface="+mj-ea"/>
                <a:cs typeface="+mj-cs"/>
              </a:rPr>
              <a:t> né libre.</a:t>
            </a:r>
            <a:br>
              <a:rPr lang="en-US" sz="2700" dirty="0">
                <a:solidFill>
                  <a:prstClr val="white"/>
                </a:solidFill>
                <a:latin typeface="+mj-lt"/>
                <a:ea typeface="+mj-ea"/>
                <a:cs typeface="+mj-cs"/>
              </a:rPr>
            </a:br>
            <a:endParaRPr lang="fr-FR" sz="2700" dirty="0">
              <a:solidFill>
                <a:prstClr val="white"/>
              </a:solidFill>
              <a:latin typeface="+mj-lt"/>
              <a:ea typeface="+mj-ea"/>
              <a:cs typeface="+mj-cs"/>
            </a:endParaRPr>
          </a:p>
        </p:txBody>
      </p:sp>
      <p:pic>
        <p:nvPicPr>
          <p:cNvPr id="10" name="Image 9">
            <a:extLst>
              <a:ext uri="{FF2B5EF4-FFF2-40B4-BE49-F238E27FC236}">
                <a16:creationId xmlns:a16="http://schemas.microsoft.com/office/drawing/2014/main" id="{E28B31EF-DA10-DB4B-495E-19CBBA1D4299}"/>
              </a:ext>
            </a:extLst>
          </p:cNvPr>
          <p:cNvPicPr>
            <a:picLocks noChangeAspect="1"/>
          </p:cNvPicPr>
          <p:nvPr/>
        </p:nvPicPr>
        <p:blipFill>
          <a:blip r:embed="rId3"/>
          <a:stretch>
            <a:fillRect/>
          </a:stretch>
        </p:blipFill>
        <p:spPr>
          <a:xfrm>
            <a:off x="2040923" y="2022250"/>
            <a:ext cx="2760302" cy="3775414"/>
          </a:xfrm>
          <a:prstGeom prst="rect">
            <a:avLst/>
          </a:prstGeom>
        </p:spPr>
      </p:pic>
      <p:sp>
        <p:nvSpPr>
          <p:cNvPr id="15" name="Accolade ouvrante 14">
            <a:extLst>
              <a:ext uri="{FF2B5EF4-FFF2-40B4-BE49-F238E27FC236}">
                <a16:creationId xmlns:a16="http://schemas.microsoft.com/office/drawing/2014/main" id="{7406A38D-9931-E781-1626-506C7936E3AC}"/>
              </a:ext>
            </a:extLst>
          </p:cNvPr>
          <p:cNvSpPr/>
          <p:nvPr/>
        </p:nvSpPr>
        <p:spPr>
          <a:xfrm rot="10800000">
            <a:off x="4801226" y="2025060"/>
            <a:ext cx="483395" cy="3747180"/>
          </a:xfrm>
          <a:prstGeom prst="leftBrace">
            <a:avLst>
              <a:gd name="adj1" fmla="val 39008"/>
              <a:gd name="adj2" fmla="val 50000"/>
            </a:avLst>
          </a:prstGeom>
          <a:ln w="57150">
            <a:solidFill>
              <a:srgbClr val="795F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a:solidFill>
                  <a:srgbClr val="795F3D"/>
                </a:solidFill>
              </a:ln>
              <a:solidFill>
                <a:srgbClr val="795F3D"/>
              </a:solidFill>
            </a:endParaRPr>
          </a:p>
        </p:txBody>
      </p:sp>
      <p:sp>
        <p:nvSpPr>
          <p:cNvPr id="16" name="Accolade ouvrante 15">
            <a:extLst>
              <a:ext uri="{FF2B5EF4-FFF2-40B4-BE49-F238E27FC236}">
                <a16:creationId xmlns:a16="http://schemas.microsoft.com/office/drawing/2014/main" id="{B1EF7CE0-59E6-4380-767A-7C39F4BD9B9B}"/>
              </a:ext>
            </a:extLst>
          </p:cNvPr>
          <p:cNvSpPr/>
          <p:nvPr/>
        </p:nvSpPr>
        <p:spPr>
          <a:xfrm>
            <a:off x="7105375" y="2030680"/>
            <a:ext cx="483395" cy="3747180"/>
          </a:xfrm>
          <a:prstGeom prst="leftBrace">
            <a:avLst>
              <a:gd name="adj1" fmla="val 39008"/>
              <a:gd name="adj2" fmla="val 50000"/>
            </a:avLst>
          </a:prstGeom>
          <a:ln w="57150">
            <a:solidFill>
              <a:srgbClr val="795F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57A3A0CC-0184-AAD9-90E4-52129FF410E2}"/>
              </a:ext>
            </a:extLst>
          </p:cNvPr>
          <p:cNvSpPr/>
          <p:nvPr/>
        </p:nvSpPr>
        <p:spPr>
          <a:xfrm>
            <a:off x="5296978" y="3150508"/>
            <a:ext cx="1795800" cy="1507523"/>
          </a:xfrm>
          <a:prstGeom prst="roundRect">
            <a:avLst/>
          </a:prstGeom>
          <a:solidFill>
            <a:srgbClr val="795F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Mouvement d’oscillation...</a:t>
            </a:r>
          </a:p>
          <a:p>
            <a:pPr algn="ctr"/>
            <a:endParaRPr lang="fr-FR" dirty="0"/>
          </a:p>
          <a:p>
            <a:pPr algn="ctr"/>
            <a:r>
              <a:rPr lang="fr-FR" dirty="0"/>
              <a:t>On voyage ensemble ?</a:t>
            </a:r>
          </a:p>
        </p:txBody>
      </p:sp>
      <p:pic>
        <p:nvPicPr>
          <p:cNvPr id="6" name="Image 5">
            <a:extLst>
              <a:ext uri="{FF2B5EF4-FFF2-40B4-BE49-F238E27FC236}">
                <a16:creationId xmlns:a16="http://schemas.microsoft.com/office/drawing/2014/main" id="{3BCDB514-D941-C689-76ED-56EFAC984E05}"/>
              </a:ext>
            </a:extLst>
          </p:cNvPr>
          <p:cNvPicPr>
            <a:picLocks noChangeAspect="1"/>
          </p:cNvPicPr>
          <p:nvPr/>
        </p:nvPicPr>
        <p:blipFill>
          <a:blip r:embed="rId4"/>
          <a:stretch>
            <a:fillRect/>
          </a:stretch>
        </p:blipFill>
        <p:spPr>
          <a:xfrm>
            <a:off x="7561527" y="2030680"/>
            <a:ext cx="2293726" cy="3729203"/>
          </a:xfrm>
          <a:prstGeom prst="rect">
            <a:avLst/>
          </a:prstGeom>
        </p:spPr>
      </p:pic>
    </p:spTree>
    <p:extLst>
      <p:ext uri="{BB962C8B-B14F-4D97-AF65-F5344CB8AC3E}">
        <p14:creationId xmlns:p14="http://schemas.microsoft.com/office/powerpoint/2010/main" val="4304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46024-966A-1F86-E550-B95C2590EFF4}"/>
              </a:ext>
            </a:extLst>
          </p:cNvPr>
          <p:cNvSpPr>
            <a:spLocks noGrp="1"/>
          </p:cNvSpPr>
          <p:nvPr>
            <p:ph type="title"/>
          </p:nvPr>
        </p:nvSpPr>
        <p:spPr>
          <a:xfrm>
            <a:off x="753625" y="596237"/>
            <a:ext cx="10363201" cy="1629601"/>
          </a:xfrm>
        </p:spPr>
        <p:txBody>
          <a:bodyPr>
            <a:normAutofit/>
          </a:bodyPr>
          <a:lstStyle/>
          <a:p>
            <a:pPr marL="452438" indent="-452438"/>
            <a:r>
              <a:rPr lang="fr-FR" dirty="0"/>
              <a:t>1. Ceux qui sont Fournisseurs de données devraient être systématiquement bénéficiaires -jamais déficitaires- de l’usage qui en est fait</a:t>
            </a:r>
          </a:p>
        </p:txBody>
      </p:sp>
      <p:sp>
        <p:nvSpPr>
          <p:cNvPr id="5" name="Espace réservé du numéro de diapositive 4">
            <a:extLst>
              <a:ext uri="{FF2B5EF4-FFF2-40B4-BE49-F238E27FC236}">
                <a16:creationId xmlns:a16="http://schemas.microsoft.com/office/drawing/2014/main" id="{D2389D20-F1B5-B5F8-DA76-B3587400F557}"/>
              </a:ext>
            </a:extLst>
          </p:cNvPr>
          <p:cNvSpPr>
            <a:spLocks noGrp="1"/>
          </p:cNvSpPr>
          <p:nvPr>
            <p:ph type="sldNum" sz="quarter" idx="4"/>
          </p:nvPr>
        </p:nvSpPr>
        <p:spPr/>
        <p:txBody>
          <a:bodyPr/>
          <a:lstStyle/>
          <a:p>
            <a:pPr rtl="0"/>
            <a:fld id="{B5CEABB6-07DC-46E8-9B57-56EC44A396E5}" type="slidenum">
              <a:rPr lang="fr-FR" sz="1000" smtClean="0"/>
              <a:pPr rtl="0"/>
              <a:t>20</a:t>
            </a:fld>
            <a:endParaRPr lang="fr-FR" sz="1000" dirty="0"/>
          </a:p>
        </p:txBody>
      </p:sp>
      <p:pic>
        <p:nvPicPr>
          <p:cNvPr id="6" name="Image 5">
            <a:extLst>
              <a:ext uri="{FF2B5EF4-FFF2-40B4-BE49-F238E27FC236}">
                <a16:creationId xmlns:a16="http://schemas.microsoft.com/office/drawing/2014/main" id="{00B62FEF-15C4-F167-D85F-EF5DAC5E589E}"/>
              </a:ext>
            </a:extLst>
          </p:cNvPr>
          <p:cNvPicPr>
            <a:picLocks noChangeAspect="1"/>
          </p:cNvPicPr>
          <p:nvPr/>
        </p:nvPicPr>
        <p:blipFill>
          <a:blip r:embed="rId2"/>
          <a:stretch>
            <a:fillRect/>
          </a:stretch>
        </p:blipFill>
        <p:spPr>
          <a:xfrm>
            <a:off x="3714289" y="2181675"/>
            <a:ext cx="4555504" cy="4536404"/>
          </a:xfrm>
          <a:prstGeom prst="rect">
            <a:avLst/>
          </a:prstGeom>
        </p:spPr>
      </p:pic>
      <p:sp>
        <p:nvSpPr>
          <p:cNvPr id="7" name="ZoneTexte 6">
            <a:extLst>
              <a:ext uri="{FF2B5EF4-FFF2-40B4-BE49-F238E27FC236}">
                <a16:creationId xmlns:a16="http://schemas.microsoft.com/office/drawing/2014/main" id="{8D649F72-70FA-E3A1-DD31-C678AB45851C}"/>
              </a:ext>
            </a:extLst>
          </p:cNvPr>
          <p:cNvSpPr txBox="1"/>
          <p:nvPr/>
        </p:nvSpPr>
        <p:spPr>
          <a:xfrm>
            <a:off x="8925340" y="6470590"/>
            <a:ext cx="2860014" cy="307777"/>
          </a:xfrm>
          <a:prstGeom prst="rect">
            <a:avLst/>
          </a:prstGeom>
          <a:noFill/>
        </p:spPr>
        <p:txBody>
          <a:bodyPr wrap="none" rtlCol="0">
            <a:spAutoFit/>
          </a:bodyPr>
          <a:lstStyle/>
          <a:p>
            <a:r>
              <a:rPr lang="fr-FR" sz="1400" dirty="0"/>
              <a:t>BANKSY - </a:t>
            </a:r>
            <a:r>
              <a:rPr lang="fr-FR" sz="1400" dirty="0" err="1"/>
              <a:t>Barcode</a:t>
            </a:r>
            <a:r>
              <a:rPr lang="fr-FR" sz="1400" dirty="0"/>
              <a:t> </a:t>
            </a:r>
            <a:r>
              <a:rPr lang="fr-FR" sz="1400" dirty="0" err="1"/>
              <a:t>Leopard</a:t>
            </a:r>
            <a:r>
              <a:rPr lang="fr-FR" sz="1400" dirty="0"/>
              <a:t> (2002)</a:t>
            </a:r>
          </a:p>
        </p:txBody>
      </p:sp>
    </p:spTree>
    <p:extLst>
      <p:ext uri="{BB962C8B-B14F-4D97-AF65-F5344CB8AC3E}">
        <p14:creationId xmlns:p14="http://schemas.microsoft.com/office/powerpoint/2010/main" val="96880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E652F-A7B1-EC1B-90C3-D79C193FFD79}"/>
              </a:ext>
            </a:extLst>
          </p:cNvPr>
          <p:cNvSpPr>
            <a:spLocks noGrp="1"/>
          </p:cNvSpPr>
          <p:nvPr>
            <p:ph type="title"/>
          </p:nvPr>
        </p:nvSpPr>
        <p:spPr>
          <a:xfrm>
            <a:off x="753625" y="392649"/>
            <a:ext cx="10363201" cy="1629601"/>
          </a:xfrm>
        </p:spPr>
        <p:txBody>
          <a:bodyPr/>
          <a:lstStyle/>
          <a:p>
            <a:pPr marL="452438" indent="-452438"/>
            <a:r>
              <a:rPr lang="fr-FR" dirty="0"/>
              <a:t>2. Une nécessaire sémantique des données à repenser</a:t>
            </a:r>
          </a:p>
        </p:txBody>
      </p:sp>
      <p:sp>
        <p:nvSpPr>
          <p:cNvPr id="3" name="Espace réservé du contenu 2">
            <a:extLst>
              <a:ext uri="{FF2B5EF4-FFF2-40B4-BE49-F238E27FC236}">
                <a16:creationId xmlns:a16="http://schemas.microsoft.com/office/drawing/2014/main" id="{C7D17DD1-8D7F-5E4E-8881-63F79AF3895C}"/>
              </a:ext>
            </a:extLst>
          </p:cNvPr>
          <p:cNvSpPr>
            <a:spLocks noGrp="1"/>
          </p:cNvSpPr>
          <p:nvPr>
            <p:ph sz="quarter" idx="10"/>
          </p:nvPr>
        </p:nvSpPr>
        <p:spPr>
          <a:xfrm>
            <a:off x="753625" y="2022250"/>
            <a:ext cx="9969501" cy="3747180"/>
          </a:xfrm>
        </p:spPr>
        <p:txBody>
          <a:bodyPr>
            <a:normAutofit/>
          </a:bodyPr>
          <a:lstStyle/>
          <a:p>
            <a:pPr lvl="1"/>
            <a:r>
              <a:rPr lang="nl-BE" sz="2200" i="1" dirty="0"/>
              <a:t>L’économie coût/bénéfice de la donnée (Boyer, 2019), du </a:t>
            </a:r>
            <a:r>
              <a:rPr lang="nl-BE" sz="2200" b="1" i="1" dirty="0"/>
              <a:t>Big data au Small data</a:t>
            </a:r>
          </a:p>
          <a:p>
            <a:pPr lvl="1"/>
            <a:r>
              <a:rPr lang="nl-BE" sz="2200" i="1" dirty="0"/>
              <a:t>L’utilisation de données épaisses (Perraya et Luengo, 2019). Elles visent à reconstituer </a:t>
            </a:r>
            <a:r>
              <a:rPr lang="nl-BE" sz="2200" b="1" i="1" dirty="0"/>
              <a:t>la sémantique de </a:t>
            </a:r>
            <a:r>
              <a:rPr lang="nl-BE" sz="2200" b="1" i="1" dirty="0" err="1"/>
              <a:t>l’action</a:t>
            </a:r>
            <a:r>
              <a:rPr lang="nl-BE" sz="2200" b="1" i="1" dirty="0"/>
              <a:t> </a:t>
            </a:r>
            <a:r>
              <a:rPr lang="nl-BE" sz="2200" i="1" dirty="0"/>
              <a:t>et </a:t>
            </a:r>
            <a:r>
              <a:rPr lang="nl-BE" sz="2200" i="1" dirty="0" err="1"/>
              <a:t>donc</a:t>
            </a:r>
            <a:r>
              <a:rPr lang="nl-BE" sz="2200" i="1" dirty="0"/>
              <a:t> à </a:t>
            </a:r>
            <a:r>
              <a:rPr lang="nl-BE" sz="2200" i="1" dirty="0" err="1"/>
              <a:t>éclairer</a:t>
            </a:r>
            <a:r>
              <a:rPr lang="nl-BE" sz="2200" i="1" dirty="0"/>
              <a:t> non plus l’action, mais l’activité de l’apprenant en tenant compte du </a:t>
            </a:r>
            <a:r>
              <a:rPr lang="nl-BE" sz="2200" i="1" dirty="0" err="1"/>
              <a:t>contexte</a:t>
            </a:r>
            <a:r>
              <a:rPr lang="nl-BE" sz="2200" i="1" dirty="0"/>
              <a:t>.</a:t>
            </a:r>
          </a:p>
          <a:p>
            <a:pPr marL="457200" lvl="1" indent="0">
              <a:buNone/>
            </a:pPr>
            <a:r>
              <a:rPr lang="nl-BE" sz="2200" i="1" dirty="0"/>
              <a:t>=&gt; Resocialiser les </a:t>
            </a:r>
            <a:r>
              <a:rPr lang="nl-BE" sz="2200" i="1" dirty="0" err="1"/>
              <a:t>données</a:t>
            </a:r>
            <a:r>
              <a:rPr lang="nl-BE" sz="2200" i="1" dirty="0"/>
              <a:t> </a:t>
            </a:r>
            <a:r>
              <a:rPr lang="nl-BE" sz="2200" i="1" dirty="0" err="1"/>
              <a:t>numériques</a:t>
            </a:r>
            <a:endParaRPr lang="nl-BE" sz="2200" i="1" dirty="0"/>
          </a:p>
        </p:txBody>
      </p:sp>
      <p:sp>
        <p:nvSpPr>
          <p:cNvPr id="5" name="Espace réservé du numéro de diapositive 4">
            <a:extLst>
              <a:ext uri="{FF2B5EF4-FFF2-40B4-BE49-F238E27FC236}">
                <a16:creationId xmlns:a16="http://schemas.microsoft.com/office/drawing/2014/main" id="{EF0899C1-2A60-93B6-4988-068149E10052}"/>
              </a:ext>
            </a:extLst>
          </p:cNvPr>
          <p:cNvSpPr>
            <a:spLocks noGrp="1"/>
          </p:cNvSpPr>
          <p:nvPr>
            <p:ph type="sldNum" sz="quarter" idx="4"/>
          </p:nvPr>
        </p:nvSpPr>
        <p:spPr/>
        <p:txBody>
          <a:bodyPr/>
          <a:lstStyle/>
          <a:p>
            <a:pPr rtl="0"/>
            <a:fld id="{B5CEABB6-07DC-46E8-9B57-56EC44A396E5}" type="slidenum">
              <a:rPr lang="fr-FR" sz="1000" smtClean="0"/>
              <a:pPr rtl="0"/>
              <a:t>21</a:t>
            </a:fld>
            <a:endParaRPr lang="fr-FR" sz="1000" dirty="0"/>
          </a:p>
        </p:txBody>
      </p:sp>
    </p:spTree>
    <p:extLst>
      <p:ext uri="{BB962C8B-B14F-4D97-AF65-F5344CB8AC3E}">
        <p14:creationId xmlns:p14="http://schemas.microsoft.com/office/powerpoint/2010/main" val="106753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83E7B-0E4B-0438-A3F6-26193A5CD7E5}"/>
              </a:ext>
            </a:extLst>
          </p:cNvPr>
          <p:cNvSpPr>
            <a:spLocks noGrp="1"/>
          </p:cNvSpPr>
          <p:nvPr>
            <p:ph type="title"/>
          </p:nvPr>
        </p:nvSpPr>
        <p:spPr>
          <a:xfrm>
            <a:off x="743578" y="385351"/>
            <a:ext cx="9515790" cy="1629601"/>
          </a:xfrm>
        </p:spPr>
        <p:txBody>
          <a:bodyPr/>
          <a:lstStyle/>
          <a:p>
            <a:pPr marL="452438" indent="-452438"/>
            <a:r>
              <a:rPr lang="fr-FR" dirty="0"/>
              <a:t>3. Viser à Augmenter l’agentivité, pas à la réduire</a:t>
            </a:r>
          </a:p>
        </p:txBody>
      </p:sp>
      <p:sp>
        <p:nvSpPr>
          <p:cNvPr id="5" name="Espace réservé du numéro de diapositive 4">
            <a:extLst>
              <a:ext uri="{FF2B5EF4-FFF2-40B4-BE49-F238E27FC236}">
                <a16:creationId xmlns:a16="http://schemas.microsoft.com/office/drawing/2014/main" id="{A55125FC-5C86-E73B-7275-634CBC77D35D}"/>
              </a:ext>
            </a:extLst>
          </p:cNvPr>
          <p:cNvSpPr>
            <a:spLocks noGrp="1"/>
          </p:cNvSpPr>
          <p:nvPr>
            <p:ph type="sldNum" sz="quarter" idx="4"/>
          </p:nvPr>
        </p:nvSpPr>
        <p:spPr/>
        <p:txBody>
          <a:bodyPr/>
          <a:lstStyle/>
          <a:p>
            <a:pPr rtl="0"/>
            <a:fld id="{B5CEABB6-07DC-46E8-9B57-56EC44A396E5}" type="slidenum">
              <a:rPr lang="fr-FR" sz="1000" smtClean="0"/>
              <a:pPr rtl="0"/>
              <a:t>22</a:t>
            </a:fld>
            <a:endParaRPr lang="fr-FR" sz="1000" dirty="0"/>
          </a:p>
        </p:txBody>
      </p:sp>
      <p:sp>
        <p:nvSpPr>
          <p:cNvPr id="10" name="Espace réservé du contenu 2">
            <a:extLst>
              <a:ext uri="{FF2B5EF4-FFF2-40B4-BE49-F238E27FC236}">
                <a16:creationId xmlns:a16="http://schemas.microsoft.com/office/drawing/2014/main" id="{BEBD0445-B5E8-E9C3-B293-07C759AE83E5}"/>
              </a:ext>
            </a:extLst>
          </p:cNvPr>
          <p:cNvSpPr>
            <a:spLocks noGrp="1"/>
          </p:cNvSpPr>
          <p:nvPr>
            <p:ph sz="quarter" idx="10"/>
          </p:nvPr>
        </p:nvSpPr>
        <p:spPr>
          <a:xfrm>
            <a:off x="743578" y="1931815"/>
            <a:ext cx="9969501" cy="3747180"/>
          </a:xfrm>
        </p:spPr>
        <p:txBody>
          <a:bodyPr>
            <a:noAutofit/>
          </a:bodyPr>
          <a:lstStyle/>
          <a:p>
            <a:pPr lvl="1"/>
            <a:r>
              <a:rPr lang="nl-BE" sz="2200" i="1" dirty="0"/>
              <a:t>L'un des principaux défis de la gouvernance des systèmes épistémiques sociotechniques consiste à </a:t>
            </a:r>
            <a:r>
              <a:rPr lang="nl-BE" sz="2200" b="1" i="1" dirty="0"/>
              <a:t>conserver l'agence de l'individu, c'est-à-dire son savoir et sa capacité d'action</a:t>
            </a:r>
            <a:r>
              <a:rPr lang="nl-BE" sz="2200" i="1" dirty="0"/>
              <a:t> (Simon, 2013, Zwitter, 2014).</a:t>
            </a:r>
          </a:p>
          <a:p>
            <a:pPr lvl="1"/>
            <a:r>
              <a:rPr lang="nl-BE" sz="2200" i="1" dirty="0"/>
              <a:t>L’individu est considéré comme </a:t>
            </a:r>
            <a:r>
              <a:rPr lang="nl-BE" sz="2200" i="1" dirty="0" err="1"/>
              <a:t>un</a:t>
            </a:r>
            <a:r>
              <a:rPr lang="nl-BE" sz="2200" i="1" dirty="0"/>
              <a:t> agent. </a:t>
            </a:r>
            <a:r>
              <a:rPr lang="nl-BE" sz="2200" i="1" dirty="0" err="1"/>
              <a:t>Plusieurs</a:t>
            </a:r>
            <a:r>
              <a:rPr lang="nl-BE" sz="2200" i="1" dirty="0"/>
              <a:t> auteurs soulignent </a:t>
            </a:r>
            <a:r>
              <a:rPr lang="nl-BE" sz="2200" b="1" i="1" dirty="0"/>
              <a:t>l’intégration de cet agent dans </a:t>
            </a:r>
            <a:r>
              <a:rPr lang="nl-BE" sz="2200" b="1" i="1" dirty="0" err="1"/>
              <a:t>une</a:t>
            </a:r>
            <a:r>
              <a:rPr lang="nl-BE" sz="2200" b="1" i="1" dirty="0"/>
              <a:t> </a:t>
            </a:r>
            <a:r>
              <a:rPr lang="nl-BE" sz="2200" b="1" i="1" dirty="0" err="1"/>
              <a:t>collectivité</a:t>
            </a:r>
            <a:r>
              <a:rPr lang="nl-BE" sz="2200" b="1" i="1" dirty="0"/>
              <a:t> </a:t>
            </a:r>
            <a:r>
              <a:rPr lang="nl-BE" sz="2200" i="1" dirty="0"/>
              <a:t>(Alkire, 2008 ; Glithero, 2015 ; Hayward, 2012 ; Sen, 2010).</a:t>
            </a:r>
          </a:p>
          <a:p>
            <a:pPr lvl="1"/>
            <a:r>
              <a:rPr lang="nl-BE" sz="2200" b="1" i="1" dirty="0"/>
              <a:t>Cet agent agirait, non pas sous la contrainte, mais librement en fonction de ses propres désirs ou objectifs. </a:t>
            </a:r>
            <a:r>
              <a:rPr lang="nl-BE" sz="2200" i="1" dirty="0"/>
              <a:t>L’agentivité serait également intrinsèquement sociale, relationnelle et dynamique puisqu’elle se centre sur l’engagement d’agents inscrits dans un contexte social et temporel </a:t>
            </a:r>
            <a:r>
              <a:rPr lang="nl-BE" sz="2200" i="1" dirty="0" err="1"/>
              <a:t>précis</a:t>
            </a:r>
            <a:r>
              <a:rPr lang="nl-BE" sz="2200" i="1" dirty="0"/>
              <a:t> (Samman &amp; Santos, 2009).</a:t>
            </a:r>
            <a:endParaRPr lang="fr-FR" sz="2200" dirty="0"/>
          </a:p>
        </p:txBody>
      </p:sp>
    </p:spTree>
    <p:extLst>
      <p:ext uri="{BB962C8B-B14F-4D97-AF65-F5344CB8AC3E}">
        <p14:creationId xmlns:p14="http://schemas.microsoft.com/office/powerpoint/2010/main" val="385004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83E7B-0E4B-0438-A3F6-26193A5CD7E5}"/>
              </a:ext>
            </a:extLst>
          </p:cNvPr>
          <p:cNvSpPr>
            <a:spLocks noGrp="1"/>
          </p:cNvSpPr>
          <p:nvPr>
            <p:ph type="title"/>
          </p:nvPr>
        </p:nvSpPr>
        <p:spPr>
          <a:xfrm>
            <a:off x="763673" y="164158"/>
            <a:ext cx="10363201" cy="1629601"/>
          </a:xfrm>
        </p:spPr>
        <p:txBody>
          <a:bodyPr/>
          <a:lstStyle/>
          <a:p>
            <a:r>
              <a:rPr lang="fr-FR" dirty="0"/>
              <a:t>4. Considérer, avant tout, les interactions</a:t>
            </a:r>
          </a:p>
        </p:txBody>
      </p:sp>
      <p:sp>
        <p:nvSpPr>
          <p:cNvPr id="5" name="Espace réservé du numéro de diapositive 4">
            <a:extLst>
              <a:ext uri="{FF2B5EF4-FFF2-40B4-BE49-F238E27FC236}">
                <a16:creationId xmlns:a16="http://schemas.microsoft.com/office/drawing/2014/main" id="{A55125FC-5C86-E73B-7275-634CBC77D35D}"/>
              </a:ext>
            </a:extLst>
          </p:cNvPr>
          <p:cNvSpPr>
            <a:spLocks noGrp="1"/>
          </p:cNvSpPr>
          <p:nvPr>
            <p:ph type="sldNum" sz="quarter" idx="4"/>
          </p:nvPr>
        </p:nvSpPr>
        <p:spPr/>
        <p:txBody>
          <a:bodyPr/>
          <a:lstStyle/>
          <a:p>
            <a:pPr rtl="0"/>
            <a:fld id="{B5CEABB6-07DC-46E8-9B57-56EC44A396E5}" type="slidenum">
              <a:rPr lang="fr-FR" sz="1000" smtClean="0"/>
              <a:pPr rtl="0"/>
              <a:t>23</a:t>
            </a:fld>
            <a:endParaRPr lang="fr-FR" sz="1000" dirty="0"/>
          </a:p>
        </p:txBody>
      </p:sp>
      <p:sp>
        <p:nvSpPr>
          <p:cNvPr id="6" name="Espace réservé du contenu 5">
            <a:extLst>
              <a:ext uri="{FF2B5EF4-FFF2-40B4-BE49-F238E27FC236}">
                <a16:creationId xmlns:a16="http://schemas.microsoft.com/office/drawing/2014/main" id="{78470974-B120-3D15-B03C-2CB9E6772B1F}"/>
              </a:ext>
            </a:extLst>
          </p:cNvPr>
          <p:cNvSpPr>
            <a:spLocks noGrp="1"/>
          </p:cNvSpPr>
          <p:nvPr>
            <p:ph sz="quarter" idx="10"/>
          </p:nvPr>
        </p:nvSpPr>
        <p:spPr>
          <a:xfrm>
            <a:off x="763673" y="1615504"/>
            <a:ext cx="11143282" cy="4520218"/>
          </a:xfrm>
        </p:spPr>
        <p:txBody>
          <a:bodyPr>
            <a:normAutofit/>
          </a:bodyPr>
          <a:lstStyle/>
          <a:p>
            <a:pPr lvl="1"/>
            <a:r>
              <a:rPr lang="fr-FR" sz="2200" b="1" dirty="0"/>
              <a:t>Les données </a:t>
            </a:r>
            <a:r>
              <a:rPr lang="fr-FR" sz="2200" dirty="0"/>
              <a:t>sont produites dans un contexte social qui n’est jamais neutre. Les données sont des signaux, souvent numériques, qui </a:t>
            </a:r>
            <a:r>
              <a:rPr lang="fr-FR" sz="2200" b="1" dirty="0"/>
              <a:t>émanent d’un monde non dénué de relations de pouvoir</a:t>
            </a:r>
            <a:r>
              <a:rPr lang="fr-FR" sz="2200" dirty="0"/>
              <a:t>. Pour le dire autrement, elles sont produites dans une réalité teintée de relations de pouvoir et de domination antérieures </a:t>
            </a:r>
            <a:r>
              <a:rPr lang="fr-FR" sz="2200" b="1" dirty="0"/>
              <a:t>qui sont gommées par les algorithmes</a:t>
            </a:r>
            <a:r>
              <a:rPr lang="fr-FR" sz="2200" dirty="0"/>
              <a:t> =&gt; poser la question du contexte de production des données est essentiel. </a:t>
            </a:r>
          </a:p>
          <a:p>
            <a:pPr lvl="1"/>
            <a:r>
              <a:rPr lang="fr-FR" sz="2200" dirty="0"/>
              <a:t>Tâche ardue car leur subjectivité est gommée par les algorithmes qui les teintent de pseudo-objectivité.</a:t>
            </a:r>
          </a:p>
          <a:p>
            <a:pPr lvl="1"/>
            <a:r>
              <a:rPr lang="fr-FR" sz="2200" dirty="0"/>
              <a:t>Prendre en compte le contexte social ou sociétal dans lequel on décide d’utiliser un algorithme. L’algorithme ne peut pas servir d’excuse pour ne pas se préoccuper du monde social =&gt; prendre le temps de penser la complexité dans des univers sociaux qui, sans cela, risquent de se fragmenter.</a:t>
            </a:r>
          </a:p>
          <a:p>
            <a:pPr marL="457200" lvl="1" indent="0">
              <a:buNone/>
            </a:pPr>
            <a:endParaRPr lang="fr-FR" sz="2200" dirty="0"/>
          </a:p>
          <a:p>
            <a:endParaRPr lang="fr-FR" sz="2200" dirty="0"/>
          </a:p>
        </p:txBody>
      </p:sp>
    </p:spTree>
    <p:extLst>
      <p:ext uri="{BB962C8B-B14F-4D97-AF65-F5344CB8AC3E}">
        <p14:creationId xmlns:p14="http://schemas.microsoft.com/office/powerpoint/2010/main" val="77298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83E7B-0E4B-0438-A3F6-26193A5CD7E5}"/>
              </a:ext>
            </a:extLst>
          </p:cNvPr>
          <p:cNvSpPr>
            <a:spLocks noGrp="1"/>
          </p:cNvSpPr>
          <p:nvPr>
            <p:ph type="title"/>
          </p:nvPr>
        </p:nvSpPr>
        <p:spPr>
          <a:xfrm>
            <a:off x="763673" y="164159"/>
            <a:ext cx="10363201" cy="1629601"/>
          </a:xfrm>
        </p:spPr>
        <p:txBody>
          <a:bodyPr/>
          <a:lstStyle/>
          <a:p>
            <a:r>
              <a:rPr lang="fr-FR" dirty="0"/>
              <a:t>5. NE pas confondre indicateurs et objectifs</a:t>
            </a:r>
          </a:p>
        </p:txBody>
      </p:sp>
      <p:sp>
        <p:nvSpPr>
          <p:cNvPr id="5" name="Espace réservé du numéro de diapositive 4">
            <a:extLst>
              <a:ext uri="{FF2B5EF4-FFF2-40B4-BE49-F238E27FC236}">
                <a16:creationId xmlns:a16="http://schemas.microsoft.com/office/drawing/2014/main" id="{A55125FC-5C86-E73B-7275-634CBC77D35D}"/>
              </a:ext>
            </a:extLst>
          </p:cNvPr>
          <p:cNvSpPr>
            <a:spLocks noGrp="1"/>
          </p:cNvSpPr>
          <p:nvPr>
            <p:ph type="sldNum" sz="quarter" idx="4"/>
          </p:nvPr>
        </p:nvSpPr>
        <p:spPr/>
        <p:txBody>
          <a:bodyPr/>
          <a:lstStyle/>
          <a:p>
            <a:pPr rtl="0"/>
            <a:fld id="{B5CEABB6-07DC-46E8-9B57-56EC44A396E5}" type="slidenum">
              <a:rPr lang="fr-FR" sz="1000" smtClean="0"/>
              <a:pPr rtl="0"/>
              <a:t>24</a:t>
            </a:fld>
            <a:endParaRPr lang="fr-FR" sz="1000" dirty="0"/>
          </a:p>
        </p:txBody>
      </p:sp>
      <p:sp>
        <p:nvSpPr>
          <p:cNvPr id="6" name="Espace réservé du contenu 5">
            <a:extLst>
              <a:ext uri="{FF2B5EF4-FFF2-40B4-BE49-F238E27FC236}">
                <a16:creationId xmlns:a16="http://schemas.microsoft.com/office/drawing/2014/main" id="{78470974-B120-3D15-B03C-2CB9E6772B1F}"/>
              </a:ext>
            </a:extLst>
          </p:cNvPr>
          <p:cNvSpPr>
            <a:spLocks noGrp="1"/>
          </p:cNvSpPr>
          <p:nvPr>
            <p:ph sz="quarter" idx="10"/>
          </p:nvPr>
        </p:nvSpPr>
        <p:spPr>
          <a:xfrm>
            <a:off x="1209836" y="1432219"/>
            <a:ext cx="10502901" cy="4524443"/>
          </a:xfrm>
        </p:spPr>
        <p:txBody>
          <a:bodyPr>
            <a:normAutofit fontScale="25000" lnSpcReduction="20000"/>
          </a:bodyPr>
          <a:lstStyle/>
          <a:p>
            <a:r>
              <a:rPr lang="fr-BE" sz="8800" dirty="0">
                <a:effectLst/>
              </a:rPr>
              <a:t>Boyle (2001) </a:t>
            </a:r>
            <a:r>
              <a:rPr lang="fr-BE" sz="8800" i="1" dirty="0">
                <a:effectLst/>
              </a:rPr>
              <a:t>« Nous prenons notre pouls collectif 24 heures sur 24 à l'aide de statistiques. C'est ainsi que nous comprenons la vie, même si, d'une manière ou d'une autre, </a:t>
            </a:r>
            <a:r>
              <a:rPr lang="fr-BE" sz="8800" b="1" i="1" dirty="0">
                <a:effectLst/>
              </a:rPr>
              <a:t>plus nous utilisons de chiffres, plus les grandes vérités semblent nous échapper</a:t>
            </a:r>
            <a:r>
              <a:rPr lang="fr-BE" sz="8800" i="1" dirty="0">
                <a:effectLst/>
              </a:rPr>
              <a:t>. » </a:t>
            </a:r>
          </a:p>
          <a:p>
            <a:r>
              <a:rPr lang="fr-BE" sz="8800" dirty="0"/>
              <a:t>Le Concept de performativité </a:t>
            </a:r>
            <a:r>
              <a:rPr lang="fr-FR" sz="8800" dirty="0"/>
              <a:t>(Austin, 1962 Butler, 1990)</a:t>
            </a:r>
          </a:p>
          <a:p>
            <a:pPr lvl="1"/>
            <a:r>
              <a:rPr lang="fr-FR" sz="8600" dirty="0"/>
              <a:t>Ball (2003) : </a:t>
            </a:r>
            <a:r>
              <a:rPr lang="fr-BE" sz="8600" dirty="0">
                <a:solidFill>
                  <a:srgbClr val="15151A"/>
                </a:solidFill>
                <a:effectLst/>
              </a:rPr>
              <a:t>The </a:t>
            </a:r>
            <a:r>
              <a:rPr lang="fr-BE" sz="8600" dirty="0" err="1">
                <a:solidFill>
                  <a:srgbClr val="15151A"/>
                </a:solidFill>
                <a:effectLst/>
              </a:rPr>
              <a:t>teacher</a:t>
            </a:r>
            <a:r>
              <a:rPr lang="fr-BE" sz="8600" dirty="0" err="1">
                <a:solidFill>
                  <a:srgbClr val="15151A"/>
                </a:solidFill>
              </a:rPr>
              <a:t>’</a:t>
            </a:r>
            <a:r>
              <a:rPr lang="fr-BE" sz="8600" dirty="0" err="1">
                <a:solidFill>
                  <a:srgbClr val="15151A"/>
                </a:solidFill>
                <a:effectLst/>
              </a:rPr>
              <a:t>s</a:t>
            </a:r>
            <a:r>
              <a:rPr lang="fr-BE" sz="8600" dirty="0">
                <a:solidFill>
                  <a:srgbClr val="15151A"/>
                </a:solidFill>
                <a:effectLst/>
              </a:rPr>
              <a:t> soul and the </a:t>
            </a:r>
            <a:r>
              <a:rPr lang="fr-BE" sz="8600" dirty="0" err="1">
                <a:solidFill>
                  <a:srgbClr val="15151A"/>
                </a:solidFill>
                <a:effectLst/>
              </a:rPr>
              <a:t>terrors</a:t>
            </a:r>
            <a:r>
              <a:rPr lang="fr-BE" sz="8600" dirty="0">
                <a:solidFill>
                  <a:srgbClr val="15151A"/>
                </a:solidFill>
                <a:effectLst/>
              </a:rPr>
              <a:t> of </a:t>
            </a:r>
            <a:r>
              <a:rPr lang="fr-BE" sz="8600" dirty="0" err="1">
                <a:solidFill>
                  <a:srgbClr val="15151A"/>
                </a:solidFill>
                <a:effectLst/>
              </a:rPr>
              <a:t>performativity</a:t>
            </a:r>
            <a:endParaRPr lang="fr-BE" sz="8600" dirty="0">
              <a:solidFill>
                <a:srgbClr val="15151A"/>
              </a:solidFill>
              <a:effectLst/>
            </a:endParaRPr>
          </a:p>
          <a:p>
            <a:pPr marL="0" indent="0" algn="just">
              <a:buNone/>
            </a:pPr>
            <a:r>
              <a:rPr lang="fr-BE" sz="8000" i="1" dirty="0">
                <a:effectLst/>
              </a:rPr>
              <a:t>« La performativité apparaît comme trompeusement objective et </a:t>
            </a:r>
            <a:r>
              <a:rPr lang="fr-BE" sz="8000" i="1" dirty="0" err="1">
                <a:effectLst/>
              </a:rPr>
              <a:t>hyperrationnelle</a:t>
            </a:r>
            <a:r>
              <a:rPr lang="fr-BE" sz="8000" i="1" dirty="0">
                <a:effectLst/>
              </a:rPr>
              <a:t>. La traduction de processus et d'événements sociaux complexes en chiffres simples ou en catégories de jugement est au cœur de son fonctionnement. La pratique quotidienne est de plus en plus inondée d'un ensemble déconcertant de chiffres, d'indicateurs, de comparaisons et de formes de concurrence. […] Nous ne savons plus quels aspects du travail sont valorisés et comment hiérarchiser les efforts. Nous ne savons plus très bien pourquoi nous agissons. Le faisons-nous parce que c'est important, parce que nous y croyons ? Ou bien le faisons-nous en fin de compte parce que cela sera mesuré ou comparé ? D'une part, les enseignants craignent que ce qu'ils font ne soit pas pris en compte ou valorisé par les mesures de la capacité à rendre compte et, d'autre part, que ces mesures faussent leur pratique. »</a:t>
            </a:r>
            <a:endParaRPr lang="fr-BE" sz="8000" i="1" dirty="0">
              <a:solidFill>
                <a:srgbClr val="15151A"/>
              </a:solidFill>
              <a:effectLst/>
            </a:endParaRPr>
          </a:p>
          <a:p>
            <a:pPr lvl="1"/>
            <a:r>
              <a:rPr lang="fr-BE" sz="8600" dirty="0">
                <a:solidFill>
                  <a:srgbClr val="15151A"/>
                </a:solidFill>
              </a:rPr>
              <a:t>Arthur (2009) : liens avec EEE</a:t>
            </a:r>
            <a:endParaRPr lang="fr-BE" sz="8600" dirty="0">
              <a:solidFill>
                <a:srgbClr val="15151A"/>
              </a:solidFill>
              <a:effectLst/>
            </a:endParaRPr>
          </a:p>
          <a:p>
            <a:pPr marL="0" indent="0">
              <a:buNone/>
            </a:pPr>
            <a:endParaRPr lang="fr-FR" sz="8800" dirty="0"/>
          </a:p>
          <a:p>
            <a:endParaRPr lang="fr-FR" dirty="0"/>
          </a:p>
        </p:txBody>
      </p:sp>
    </p:spTree>
    <p:extLst>
      <p:ext uri="{BB962C8B-B14F-4D97-AF65-F5344CB8AC3E}">
        <p14:creationId xmlns:p14="http://schemas.microsoft.com/office/powerpoint/2010/main" val="170443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83E7B-0E4B-0438-A3F6-26193A5CD7E5}"/>
              </a:ext>
            </a:extLst>
          </p:cNvPr>
          <p:cNvSpPr>
            <a:spLocks noGrp="1"/>
          </p:cNvSpPr>
          <p:nvPr>
            <p:ph type="title"/>
          </p:nvPr>
        </p:nvSpPr>
        <p:spPr/>
        <p:txBody>
          <a:bodyPr/>
          <a:lstStyle/>
          <a:p>
            <a:r>
              <a:rPr lang="fr-FR" dirty="0"/>
              <a:t>Vers une sous-optimisation</a:t>
            </a:r>
          </a:p>
        </p:txBody>
      </p:sp>
      <p:sp>
        <p:nvSpPr>
          <p:cNvPr id="5" name="Espace réservé du numéro de diapositive 4">
            <a:extLst>
              <a:ext uri="{FF2B5EF4-FFF2-40B4-BE49-F238E27FC236}">
                <a16:creationId xmlns:a16="http://schemas.microsoft.com/office/drawing/2014/main" id="{A55125FC-5C86-E73B-7275-634CBC77D35D}"/>
              </a:ext>
            </a:extLst>
          </p:cNvPr>
          <p:cNvSpPr>
            <a:spLocks noGrp="1"/>
          </p:cNvSpPr>
          <p:nvPr>
            <p:ph type="sldNum" sz="quarter" idx="4"/>
          </p:nvPr>
        </p:nvSpPr>
        <p:spPr/>
        <p:txBody>
          <a:bodyPr/>
          <a:lstStyle/>
          <a:p>
            <a:pPr rtl="0"/>
            <a:fld id="{B5CEABB6-07DC-46E8-9B57-56EC44A396E5}" type="slidenum">
              <a:rPr lang="fr-FR" sz="1000" smtClean="0"/>
              <a:pPr rtl="0"/>
              <a:t>25</a:t>
            </a:fld>
            <a:endParaRPr lang="fr-FR" sz="1000" dirty="0"/>
          </a:p>
        </p:txBody>
      </p:sp>
      <p:pic>
        <p:nvPicPr>
          <p:cNvPr id="4" name="Image 3">
            <a:extLst>
              <a:ext uri="{FF2B5EF4-FFF2-40B4-BE49-F238E27FC236}">
                <a16:creationId xmlns:a16="http://schemas.microsoft.com/office/drawing/2014/main" id="{8E1E7F6C-5F97-3C3B-CD6D-9BEDA867BDA3}"/>
              </a:ext>
            </a:extLst>
          </p:cNvPr>
          <p:cNvPicPr>
            <a:picLocks noChangeAspect="1"/>
          </p:cNvPicPr>
          <p:nvPr/>
        </p:nvPicPr>
        <p:blipFill>
          <a:blip r:embed="rId2"/>
          <a:stretch>
            <a:fillRect/>
          </a:stretch>
        </p:blipFill>
        <p:spPr>
          <a:xfrm>
            <a:off x="914399" y="1621256"/>
            <a:ext cx="4560726" cy="4680117"/>
          </a:xfrm>
          <a:prstGeom prst="rect">
            <a:avLst/>
          </a:prstGeom>
        </p:spPr>
      </p:pic>
      <p:pic>
        <p:nvPicPr>
          <p:cNvPr id="8" name="Image 7">
            <a:extLst>
              <a:ext uri="{FF2B5EF4-FFF2-40B4-BE49-F238E27FC236}">
                <a16:creationId xmlns:a16="http://schemas.microsoft.com/office/drawing/2014/main" id="{8FFA5D95-597C-BC37-BEF0-C754FC51184A}"/>
              </a:ext>
            </a:extLst>
          </p:cNvPr>
          <p:cNvPicPr>
            <a:picLocks noChangeAspect="1"/>
          </p:cNvPicPr>
          <p:nvPr/>
        </p:nvPicPr>
        <p:blipFill>
          <a:blip r:embed="rId3"/>
          <a:stretch>
            <a:fillRect/>
          </a:stretch>
        </p:blipFill>
        <p:spPr>
          <a:xfrm>
            <a:off x="7369822" y="1714243"/>
            <a:ext cx="3690824" cy="4680117"/>
          </a:xfrm>
          <a:prstGeom prst="rect">
            <a:avLst/>
          </a:prstGeom>
        </p:spPr>
      </p:pic>
    </p:spTree>
    <p:extLst>
      <p:ext uri="{BB962C8B-B14F-4D97-AF65-F5344CB8AC3E}">
        <p14:creationId xmlns:p14="http://schemas.microsoft.com/office/powerpoint/2010/main" val="162655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BEAF8-7D52-AB48-7FF5-3A5436D97DC4}"/>
              </a:ext>
            </a:extLst>
          </p:cNvPr>
          <p:cNvSpPr>
            <a:spLocks noGrp="1"/>
          </p:cNvSpPr>
          <p:nvPr>
            <p:ph type="title"/>
          </p:nvPr>
        </p:nvSpPr>
        <p:spPr/>
        <p:txBody>
          <a:bodyPr/>
          <a:lstStyle/>
          <a:p>
            <a:r>
              <a:rPr lang="fr-FR" dirty="0"/>
              <a:t>Assumer une complexité éclairée</a:t>
            </a:r>
          </a:p>
        </p:txBody>
      </p:sp>
      <p:sp>
        <p:nvSpPr>
          <p:cNvPr id="4" name="Espace réservé du contenu 3">
            <a:extLst>
              <a:ext uri="{FF2B5EF4-FFF2-40B4-BE49-F238E27FC236}">
                <a16:creationId xmlns:a16="http://schemas.microsoft.com/office/drawing/2014/main" id="{4706EFB0-D3AE-19DB-8DBF-078FEF2FE240}"/>
              </a:ext>
            </a:extLst>
          </p:cNvPr>
          <p:cNvSpPr>
            <a:spLocks noGrp="1"/>
          </p:cNvSpPr>
          <p:nvPr>
            <p:ph sz="quarter" idx="11"/>
          </p:nvPr>
        </p:nvSpPr>
        <p:spPr>
          <a:xfrm>
            <a:off x="914399" y="2022250"/>
            <a:ext cx="10363202" cy="3747180"/>
          </a:xfrm>
        </p:spPr>
        <p:txBody>
          <a:bodyPr>
            <a:normAutofit/>
          </a:bodyPr>
          <a:lstStyle/>
          <a:p>
            <a:pPr marL="0" indent="0">
              <a:buNone/>
            </a:pPr>
            <a:r>
              <a:rPr lang="fr-FR" sz="2400" dirty="0"/>
              <a:t>Cybernétique, </a:t>
            </a:r>
            <a:r>
              <a:rPr lang="fr-FR" sz="2400" dirty="0" err="1"/>
              <a:t>systémiste</a:t>
            </a:r>
            <a:r>
              <a:rPr lang="fr-FR" sz="2400" dirty="0"/>
              <a:t>, complexe =&gt; vers des régulations multiniveaux</a:t>
            </a:r>
          </a:p>
        </p:txBody>
      </p:sp>
      <p:sp>
        <p:nvSpPr>
          <p:cNvPr id="5" name="Espace réservé du numéro de diapositive 4">
            <a:extLst>
              <a:ext uri="{FF2B5EF4-FFF2-40B4-BE49-F238E27FC236}">
                <a16:creationId xmlns:a16="http://schemas.microsoft.com/office/drawing/2014/main" id="{83C7A3D3-FB83-11CA-6D44-DBC966F80CFD}"/>
              </a:ext>
            </a:extLst>
          </p:cNvPr>
          <p:cNvSpPr>
            <a:spLocks noGrp="1"/>
          </p:cNvSpPr>
          <p:nvPr>
            <p:ph type="sldNum" sz="quarter" idx="4"/>
          </p:nvPr>
        </p:nvSpPr>
        <p:spPr/>
        <p:txBody>
          <a:bodyPr/>
          <a:lstStyle/>
          <a:p>
            <a:pPr rtl="0"/>
            <a:fld id="{B5CEABB6-07DC-46E8-9B57-56EC44A396E5}" type="slidenum">
              <a:rPr lang="fr-FR" sz="1000" smtClean="0"/>
              <a:pPr rtl="0"/>
              <a:t>26</a:t>
            </a:fld>
            <a:endParaRPr lang="fr-FR" sz="1000" dirty="0"/>
          </a:p>
        </p:txBody>
      </p:sp>
    </p:spTree>
    <p:extLst>
      <p:ext uri="{BB962C8B-B14F-4D97-AF65-F5344CB8AC3E}">
        <p14:creationId xmlns:p14="http://schemas.microsoft.com/office/powerpoint/2010/main" val="3737574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6DD07-04D3-8367-9C93-FD48A2781CA3}"/>
              </a:ext>
            </a:extLst>
          </p:cNvPr>
          <p:cNvSpPr>
            <a:spLocks noGrp="1"/>
          </p:cNvSpPr>
          <p:nvPr>
            <p:ph type="title"/>
          </p:nvPr>
        </p:nvSpPr>
        <p:spPr/>
        <p:txBody>
          <a:bodyPr/>
          <a:lstStyle/>
          <a:p>
            <a:r>
              <a:rPr lang="fr-FR" dirty="0"/>
              <a:t>One more </a:t>
            </a:r>
            <a:r>
              <a:rPr lang="fr-FR" dirty="0" err="1"/>
              <a:t>thing</a:t>
            </a:r>
            <a:endParaRPr lang="fr-FR" dirty="0"/>
          </a:p>
        </p:txBody>
      </p:sp>
      <p:sp>
        <p:nvSpPr>
          <p:cNvPr id="3" name="Espace réservé du contenu 2">
            <a:extLst>
              <a:ext uri="{FF2B5EF4-FFF2-40B4-BE49-F238E27FC236}">
                <a16:creationId xmlns:a16="http://schemas.microsoft.com/office/drawing/2014/main" id="{92CEC233-0965-BE0D-C7E0-3DCA727F8406}"/>
              </a:ext>
            </a:extLst>
          </p:cNvPr>
          <p:cNvSpPr>
            <a:spLocks noGrp="1"/>
          </p:cNvSpPr>
          <p:nvPr>
            <p:ph sz="quarter" idx="10"/>
          </p:nvPr>
        </p:nvSpPr>
        <p:spPr>
          <a:xfrm>
            <a:off x="914399" y="2022250"/>
            <a:ext cx="10909301" cy="3747180"/>
          </a:xfrm>
        </p:spPr>
        <p:txBody>
          <a:bodyPr>
            <a:normAutofit/>
          </a:bodyPr>
          <a:lstStyle/>
          <a:p>
            <a:pPr marL="0" indent="0">
              <a:buNone/>
            </a:pPr>
            <a:r>
              <a:rPr lang="fr-FR" sz="2400" dirty="0"/>
              <a:t>Vers une pédagogie de la robustesse</a:t>
            </a:r>
          </a:p>
        </p:txBody>
      </p:sp>
      <p:sp>
        <p:nvSpPr>
          <p:cNvPr id="5" name="Espace réservé du numéro de diapositive 4">
            <a:extLst>
              <a:ext uri="{FF2B5EF4-FFF2-40B4-BE49-F238E27FC236}">
                <a16:creationId xmlns:a16="http://schemas.microsoft.com/office/drawing/2014/main" id="{1C93621F-3CE0-9755-23F4-5C4DDE3DBD2E}"/>
              </a:ext>
            </a:extLst>
          </p:cNvPr>
          <p:cNvSpPr>
            <a:spLocks noGrp="1"/>
          </p:cNvSpPr>
          <p:nvPr>
            <p:ph type="sldNum" sz="quarter" idx="4"/>
          </p:nvPr>
        </p:nvSpPr>
        <p:spPr/>
        <p:txBody>
          <a:bodyPr/>
          <a:lstStyle/>
          <a:p>
            <a:pPr rtl="0"/>
            <a:fld id="{B5CEABB6-07DC-46E8-9B57-56EC44A396E5}" type="slidenum">
              <a:rPr lang="fr-FR" sz="1000" smtClean="0"/>
              <a:pPr rtl="0"/>
              <a:t>27</a:t>
            </a:fld>
            <a:endParaRPr lang="fr-FR" sz="1000" dirty="0"/>
          </a:p>
        </p:txBody>
      </p:sp>
    </p:spTree>
    <p:extLst>
      <p:ext uri="{BB962C8B-B14F-4D97-AF65-F5344CB8AC3E}">
        <p14:creationId xmlns:p14="http://schemas.microsoft.com/office/powerpoint/2010/main" val="369761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86DBB-D0DC-05D4-788C-E10EEF6B4A91}"/>
              </a:ext>
            </a:extLst>
          </p:cNvPr>
          <p:cNvSpPr>
            <a:spLocks noGrp="1"/>
          </p:cNvSpPr>
          <p:nvPr>
            <p:ph type="title"/>
          </p:nvPr>
        </p:nvSpPr>
        <p:spPr>
          <a:xfrm>
            <a:off x="891990" y="434225"/>
            <a:ext cx="9524998" cy="1499627"/>
          </a:xfrm>
        </p:spPr>
        <p:txBody>
          <a:bodyPr rtlCol="0"/>
          <a:lstStyle>
            <a:defPPr>
              <a:defRPr lang="fr-FR"/>
            </a:defPPr>
          </a:lstStyle>
          <a:p>
            <a:pPr rtl="0"/>
            <a:r>
              <a:rPr lang="fr-FR" dirty="0"/>
              <a:t>Merci pour votre attention !</a:t>
            </a:r>
          </a:p>
        </p:txBody>
      </p:sp>
      <p:sp>
        <p:nvSpPr>
          <p:cNvPr id="5" name="Espace réservé du numéro de diapositive 4">
            <a:extLst>
              <a:ext uri="{FF2B5EF4-FFF2-40B4-BE49-F238E27FC236}">
                <a16:creationId xmlns:a16="http://schemas.microsoft.com/office/drawing/2014/main" id="{C99D2502-F7A7-039F-01A0-59462ADFF659}"/>
              </a:ext>
            </a:extLst>
          </p:cNvPr>
          <p:cNvSpPr>
            <a:spLocks noGrp="1"/>
          </p:cNvSpPr>
          <p:nvPr>
            <p:ph type="sldNum" sz="quarter" idx="4"/>
          </p:nvPr>
        </p:nvSpPr>
        <p:spPr>
          <a:xfrm>
            <a:off x="914400" y="6246254"/>
            <a:ext cx="631065" cy="296214"/>
          </a:xfrm>
        </p:spPr>
        <p:txBody>
          <a:bodyPr rtlCol="0"/>
          <a:lstStyle>
            <a:defPPr>
              <a:defRPr lang="fr-FR"/>
            </a:defPPr>
          </a:lstStyle>
          <a:p>
            <a:pPr rtl="0"/>
            <a:fld id="{B5CEABB6-07DC-46E8-9B57-56EC44A396E5}" type="slidenum">
              <a:rPr lang="fr-FR" sz="1000" smtClean="0"/>
              <a:pPr rtl="0"/>
              <a:t>28</a:t>
            </a:fld>
            <a:endParaRPr lang="fr-FR" sz="1000" dirty="0"/>
          </a:p>
        </p:txBody>
      </p:sp>
      <p:sp>
        <p:nvSpPr>
          <p:cNvPr id="7" name="Espace réservé du contenu 6">
            <a:extLst>
              <a:ext uri="{FF2B5EF4-FFF2-40B4-BE49-F238E27FC236}">
                <a16:creationId xmlns:a16="http://schemas.microsoft.com/office/drawing/2014/main" id="{6DF93ADE-1207-0629-1999-5C9B7E1A356D}"/>
              </a:ext>
            </a:extLst>
          </p:cNvPr>
          <p:cNvSpPr>
            <a:spLocks noGrp="1"/>
          </p:cNvSpPr>
          <p:nvPr>
            <p:ph sz="quarter" idx="10"/>
          </p:nvPr>
        </p:nvSpPr>
        <p:spPr>
          <a:xfrm>
            <a:off x="914400" y="2966694"/>
            <a:ext cx="6257366" cy="3914910"/>
          </a:xfrm>
        </p:spPr>
        <p:txBody>
          <a:bodyPr>
            <a:normAutofit/>
          </a:bodyPr>
          <a:lstStyle/>
          <a:p>
            <a:r>
              <a:rPr lang="fr-FR" sz="3200" dirty="0" err="1"/>
              <a:t>p.detroz@uliege.be</a:t>
            </a:r>
            <a:endParaRPr lang="fr-FR" sz="3200" dirty="0"/>
          </a:p>
        </p:txBody>
      </p:sp>
    </p:spTree>
    <p:extLst>
      <p:ext uri="{BB962C8B-B14F-4D97-AF65-F5344CB8AC3E}">
        <p14:creationId xmlns:p14="http://schemas.microsoft.com/office/powerpoint/2010/main" val="239840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2D586-3F7C-3202-E4F4-1F65B9A7D428}"/>
              </a:ext>
            </a:extLst>
          </p:cNvPr>
          <p:cNvSpPr>
            <a:spLocks noGrp="1"/>
          </p:cNvSpPr>
          <p:nvPr>
            <p:ph type="title"/>
          </p:nvPr>
        </p:nvSpPr>
        <p:spPr>
          <a:xfrm>
            <a:off x="914399" y="365125"/>
            <a:ext cx="10363201" cy="1629601"/>
          </a:xfrm>
        </p:spPr>
        <p:txBody>
          <a:bodyPr rtlCol="0"/>
          <a:lstStyle>
            <a:defPPr>
              <a:defRPr lang="fr-FR"/>
            </a:defPPr>
          </a:lstStyle>
          <a:p>
            <a:pPr rtl="0"/>
            <a:r>
              <a:rPr lang="fr-FR" dirty="0"/>
              <a:t>Étude de cinq cas</a:t>
            </a:r>
          </a:p>
        </p:txBody>
      </p:sp>
      <p:sp>
        <p:nvSpPr>
          <p:cNvPr id="5" name="Espace réservé du numéro de diapositive 4">
            <a:extLst>
              <a:ext uri="{FF2B5EF4-FFF2-40B4-BE49-F238E27FC236}">
                <a16:creationId xmlns:a16="http://schemas.microsoft.com/office/drawing/2014/main" id="{FD4FFC83-A1E8-FCEA-2C47-38C5ADAEA1CA}"/>
              </a:ext>
            </a:extLst>
          </p:cNvPr>
          <p:cNvSpPr>
            <a:spLocks noGrp="1"/>
          </p:cNvSpPr>
          <p:nvPr>
            <p:ph type="sldNum" sz="quarter" idx="4"/>
          </p:nvPr>
        </p:nvSpPr>
        <p:spPr>
          <a:xfrm>
            <a:off x="914400" y="6246254"/>
            <a:ext cx="631065" cy="296214"/>
          </a:xfrm>
        </p:spPr>
        <p:txBody>
          <a:bodyPr rtlCol="0"/>
          <a:lstStyle>
            <a:defPPr>
              <a:defRPr lang="fr-FR"/>
            </a:defPPr>
          </a:lstStyle>
          <a:p>
            <a:pPr rtl="0"/>
            <a:fld id="{B5CEABB6-07DC-46E8-9B57-56EC44A396E5}" type="slidenum">
              <a:rPr lang="fr-FR" sz="1000" smtClean="0"/>
              <a:pPr rtl="0"/>
              <a:t>3</a:t>
            </a:fld>
            <a:endParaRPr lang="fr-FR" sz="1000" dirty="0"/>
          </a:p>
        </p:txBody>
      </p:sp>
      <p:sp>
        <p:nvSpPr>
          <p:cNvPr id="3" name="Rectangle : coins arrondis 2">
            <a:extLst>
              <a:ext uri="{FF2B5EF4-FFF2-40B4-BE49-F238E27FC236}">
                <a16:creationId xmlns:a16="http://schemas.microsoft.com/office/drawing/2014/main" id="{8B975738-A989-48A4-B3E9-7A51F515C9A0}"/>
              </a:ext>
            </a:extLst>
          </p:cNvPr>
          <p:cNvSpPr/>
          <p:nvPr/>
        </p:nvSpPr>
        <p:spPr>
          <a:xfrm>
            <a:off x="1062681" y="1878227"/>
            <a:ext cx="10515600" cy="741405"/>
          </a:xfrm>
          <a:prstGeom prst="roundRect">
            <a:avLst/>
          </a:prstGeom>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err="1">
                <a:solidFill>
                  <a:srgbClr val="4C331C"/>
                </a:solidFill>
              </a:rPr>
              <a:t>Automated</a:t>
            </a:r>
            <a:r>
              <a:rPr lang="fr-FR" i="1" dirty="0">
                <a:solidFill>
                  <a:srgbClr val="4C331C"/>
                </a:solidFill>
              </a:rPr>
              <a:t> </a:t>
            </a:r>
            <a:r>
              <a:rPr lang="fr-FR" i="1" dirty="0" err="1">
                <a:solidFill>
                  <a:srgbClr val="4C331C"/>
                </a:solidFill>
              </a:rPr>
              <a:t>human-level</a:t>
            </a:r>
            <a:r>
              <a:rPr lang="fr-FR" i="1" dirty="0">
                <a:solidFill>
                  <a:srgbClr val="4C331C"/>
                </a:solidFill>
              </a:rPr>
              <a:t> </a:t>
            </a:r>
            <a:r>
              <a:rPr lang="fr-FR" i="1" dirty="0" err="1">
                <a:solidFill>
                  <a:srgbClr val="4C331C"/>
                </a:solidFill>
              </a:rPr>
              <a:t>diagnosis</a:t>
            </a:r>
            <a:r>
              <a:rPr lang="fr-FR" i="1" dirty="0">
                <a:solidFill>
                  <a:srgbClr val="4C331C"/>
                </a:solidFill>
              </a:rPr>
              <a:t> of </a:t>
            </a:r>
            <a:r>
              <a:rPr lang="fr-FR" i="1" dirty="0" err="1">
                <a:solidFill>
                  <a:srgbClr val="4C331C"/>
                </a:solidFill>
              </a:rPr>
              <a:t>dysgraphia</a:t>
            </a:r>
            <a:r>
              <a:rPr lang="fr-FR" i="1" dirty="0">
                <a:solidFill>
                  <a:srgbClr val="4C331C"/>
                </a:solidFill>
              </a:rPr>
              <a:t> </a:t>
            </a:r>
            <a:r>
              <a:rPr lang="fr-FR" i="1" dirty="0" err="1">
                <a:solidFill>
                  <a:srgbClr val="4C331C"/>
                </a:solidFill>
              </a:rPr>
              <a:t>using</a:t>
            </a:r>
            <a:r>
              <a:rPr lang="fr-FR" i="1" dirty="0">
                <a:solidFill>
                  <a:srgbClr val="4C331C"/>
                </a:solidFill>
              </a:rPr>
              <a:t> a consumer </a:t>
            </a:r>
            <a:r>
              <a:rPr lang="fr-FR" i="1" dirty="0" err="1">
                <a:solidFill>
                  <a:srgbClr val="4C331C"/>
                </a:solidFill>
              </a:rPr>
              <a:t>tablet</a:t>
            </a:r>
            <a:br>
              <a:rPr lang="fr-FR" dirty="0">
                <a:solidFill>
                  <a:srgbClr val="4C331C"/>
                </a:solidFill>
              </a:rPr>
            </a:br>
            <a:r>
              <a:rPr lang="fr-FR" dirty="0">
                <a:solidFill>
                  <a:srgbClr val="4C331C"/>
                </a:solidFill>
              </a:rPr>
              <a:t>(</a:t>
            </a:r>
            <a:r>
              <a:rPr lang="fr-FR" dirty="0" err="1">
                <a:solidFill>
                  <a:srgbClr val="4C331C"/>
                </a:solidFill>
              </a:rPr>
              <a:t>Asselborn</a:t>
            </a:r>
            <a:r>
              <a:rPr lang="fr-FR" dirty="0">
                <a:solidFill>
                  <a:srgbClr val="4C331C"/>
                </a:solidFill>
              </a:rPr>
              <a:t> et al., 2018)</a:t>
            </a:r>
          </a:p>
        </p:txBody>
      </p:sp>
      <p:sp>
        <p:nvSpPr>
          <p:cNvPr id="6" name="Rectangle : coins arrondis 5">
            <a:extLst>
              <a:ext uri="{FF2B5EF4-FFF2-40B4-BE49-F238E27FC236}">
                <a16:creationId xmlns:a16="http://schemas.microsoft.com/office/drawing/2014/main" id="{63ED2ABC-6215-BB6D-BB31-6F1F57B7735F}"/>
              </a:ext>
            </a:extLst>
          </p:cNvPr>
          <p:cNvSpPr/>
          <p:nvPr/>
        </p:nvSpPr>
        <p:spPr>
          <a:xfrm>
            <a:off x="1062681" y="2770541"/>
            <a:ext cx="10515600" cy="741405"/>
          </a:xfrm>
          <a:prstGeom prst="roundRect">
            <a:avLst/>
          </a:prstGeom>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rgbClr val="4C331C"/>
                </a:solidFill>
              </a:rPr>
              <a:t>Smart Classroom </a:t>
            </a:r>
            <a:r>
              <a:rPr lang="fr-FR" i="1" dirty="0" err="1">
                <a:solidFill>
                  <a:srgbClr val="4C331C"/>
                </a:solidFill>
              </a:rPr>
              <a:t>Behaviour</a:t>
            </a:r>
            <a:r>
              <a:rPr lang="fr-FR" i="1" dirty="0">
                <a:solidFill>
                  <a:srgbClr val="4C331C"/>
                </a:solidFill>
              </a:rPr>
              <a:t> Management in Hangzhou </a:t>
            </a:r>
            <a:r>
              <a:rPr lang="fr-FR" i="1" dirty="0" err="1">
                <a:solidFill>
                  <a:srgbClr val="4C331C"/>
                </a:solidFill>
              </a:rPr>
              <a:t>Number</a:t>
            </a:r>
            <a:r>
              <a:rPr lang="fr-FR" i="1" dirty="0">
                <a:solidFill>
                  <a:srgbClr val="4C331C"/>
                </a:solidFill>
              </a:rPr>
              <a:t> 11 System High </a:t>
            </a:r>
            <a:r>
              <a:rPr lang="fr-FR" i="1" dirty="0" err="1">
                <a:solidFill>
                  <a:srgbClr val="4C331C"/>
                </a:solidFill>
              </a:rPr>
              <a:t>School</a:t>
            </a:r>
            <a:endParaRPr lang="fr-FR" i="1" dirty="0">
              <a:solidFill>
                <a:srgbClr val="4C331C"/>
              </a:solidFill>
            </a:endParaRPr>
          </a:p>
          <a:p>
            <a:pPr algn="ctr"/>
            <a:r>
              <a:rPr lang="fr-FR" dirty="0">
                <a:solidFill>
                  <a:srgbClr val="4C331C"/>
                </a:solidFill>
              </a:rPr>
              <a:t>(The </a:t>
            </a:r>
            <a:r>
              <a:rPr lang="fr-FR" dirty="0" err="1">
                <a:solidFill>
                  <a:srgbClr val="4C331C"/>
                </a:solidFill>
              </a:rPr>
              <a:t>paper</a:t>
            </a:r>
            <a:r>
              <a:rPr lang="fr-FR" dirty="0">
                <a:solidFill>
                  <a:srgbClr val="4C331C"/>
                </a:solidFill>
              </a:rPr>
              <a:t>, 2018)</a:t>
            </a:r>
          </a:p>
        </p:txBody>
      </p:sp>
      <p:sp>
        <p:nvSpPr>
          <p:cNvPr id="11" name="Rectangle : coins arrondis 10">
            <a:extLst>
              <a:ext uri="{FF2B5EF4-FFF2-40B4-BE49-F238E27FC236}">
                <a16:creationId xmlns:a16="http://schemas.microsoft.com/office/drawing/2014/main" id="{12771899-B9B3-186E-4E2C-11D1F9B65220}"/>
              </a:ext>
            </a:extLst>
          </p:cNvPr>
          <p:cNvSpPr/>
          <p:nvPr/>
        </p:nvSpPr>
        <p:spPr>
          <a:xfrm>
            <a:off x="1062681" y="3685454"/>
            <a:ext cx="10515600" cy="741405"/>
          </a:xfrm>
          <a:prstGeom prst="roundRect">
            <a:avLst/>
          </a:prstGeom>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err="1">
                <a:solidFill>
                  <a:srgbClr val="4C331C"/>
                </a:solidFill>
              </a:rPr>
              <a:t>Validating</a:t>
            </a:r>
            <a:r>
              <a:rPr lang="fr-FR" i="1" dirty="0">
                <a:solidFill>
                  <a:srgbClr val="4C331C"/>
                </a:solidFill>
              </a:rPr>
              <a:t> </a:t>
            </a:r>
            <a:r>
              <a:rPr lang="fr-FR" i="1" dirty="0" err="1">
                <a:solidFill>
                  <a:srgbClr val="4C331C"/>
                </a:solidFill>
              </a:rPr>
              <a:t>instructional</a:t>
            </a:r>
            <a:r>
              <a:rPr lang="fr-FR" i="1" dirty="0">
                <a:solidFill>
                  <a:srgbClr val="4C331C"/>
                </a:solidFill>
              </a:rPr>
              <a:t> design and </a:t>
            </a:r>
            <a:r>
              <a:rPr lang="fr-FR" i="1" dirty="0" err="1">
                <a:solidFill>
                  <a:srgbClr val="4C331C"/>
                </a:solidFill>
              </a:rPr>
              <a:t>predicting</a:t>
            </a:r>
            <a:r>
              <a:rPr lang="fr-FR" i="1" dirty="0">
                <a:solidFill>
                  <a:srgbClr val="4C331C"/>
                </a:solidFill>
              </a:rPr>
              <a:t> </a:t>
            </a:r>
            <a:r>
              <a:rPr lang="fr-FR" i="1" dirty="0" err="1">
                <a:solidFill>
                  <a:srgbClr val="4C331C"/>
                </a:solidFill>
              </a:rPr>
              <a:t>student</a:t>
            </a:r>
            <a:r>
              <a:rPr lang="fr-FR" i="1" dirty="0">
                <a:solidFill>
                  <a:srgbClr val="4C331C"/>
                </a:solidFill>
              </a:rPr>
              <a:t> performance in </a:t>
            </a:r>
            <a:r>
              <a:rPr lang="fr-FR" i="1" dirty="0" err="1">
                <a:solidFill>
                  <a:srgbClr val="4C331C"/>
                </a:solidFill>
              </a:rPr>
              <a:t>histology</a:t>
            </a:r>
            <a:r>
              <a:rPr lang="fr-FR" i="1" dirty="0">
                <a:solidFill>
                  <a:srgbClr val="4C331C"/>
                </a:solidFill>
              </a:rPr>
              <a:t> </a:t>
            </a:r>
            <a:r>
              <a:rPr lang="fr-FR" i="1" dirty="0" err="1">
                <a:solidFill>
                  <a:srgbClr val="4C331C"/>
                </a:solidFill>
              </a:rPr>
              <a:t>education</a:t>
            </a:r>
            <a:r>
              <a:rPr lang="fr-FR" i="1" dirty="0">
                <a:solidFill>
                  <a:srgbClr val="4C331C"/>
                </a:solidFill>
              </a:rPr>
              <a:t>: </a:t>
            </a:r>
            <a:r>
              <a:rPr lang="fr-FR" i="1" dirty="0" err="1">
                <a:solidFill>
                  <a:srgbClr val="4C331C"/>
                </a:solidFill>
              </a:rPr>
              <a:t>Using</a:t>
            </a:r>
            <a:r>
              <a:rPr lang="fr-FR" i="1" dirty="0">
                <a:solidFill>
                  <a:srgbClr val="4C331C"/>
                </a:solidFill>
              </a:rPr>
              <a:t> machine </a:t>
            </a:r>
            <a:r>
              <a:rPr lang="fr-FR" i="1" dirty="0" err="1">
                <a:solidFill>
                  <a:srgbClr val="4C331C"/>
                </a:solidFill>
              </a:rPr>
              <a:t>learning</a:t>
            </a:r>
            <a:r>
              <a:rPr lang="fr-FR" i="1" dirty="0">
                <a:solidFill>
                  <a:srgbClr val="4C331C"/>
                </a:solidFill>
              </a:rPr>
              <a:t> via </a:t>
            </a:r>
            <a:r>
              <a:rPr lang="fr-FR" i="1" dirty="0" err="1">
                <a:solidFill>
                  <a:srgbClr val="4C331C"/>
                </a:solidFill>
              </a:rPr>
              <a:t>virtual</a:t>
            </a:r>
            <a:r>
              <a:rPr lang="fr-FR" i="1" dirty="0">
                <a:solidFill>
                  <a:srgbClr val="4C331C"/>
                </a:solidFill>
              </a:rPr>
              <a:t> </a:t>
            </a:r>
            <a:r>
              <a:rPr lang="fr-FR" i="1" dirty="0" err="1">
                <a:solidFill>
                  <a:srgbClr val="4C331C"/>
                </a:solidFill>
              </a:rPr>
              <a:t>microscopy</a:t>
            </a:r>
            <a:r>
              <a:rPr lang="fr-FR" dirty="0">
                <a:solidFill>
                  <a:srgbClr val="4C331C"/>
                </a:solidFill>
              </a:rPr>
              <a:t> (Fries et al., 2023)</a:t>
            </a:r>
          </a:p>
        </p:txBody>
      </p:sp>
      <p:sp>
        <p:nvSpPr>
          <p:cNvPr id="13" name="Rectangle : coins arrondis 12">
            <a:extLst>
              <a:ext uri="{FF2B5EF4-FFF2-40B4-BE49-F238E27FC236}">
                <a16:creationId xmlns:a16="http://schemas.microsoft.com/office/drawing/2014/main" id="{5BADFE42-39F6-1628-E448-56E8EE4F5F8E}"/>
              </a:ext>
            </a:extLst>
          </p:cNvPr>
          <p:cNvSpPr/>
          <p:nvPr/>
        </p:nvSpPr>
        <p:spPr>
          <a:xfrm>
            <a:off x="1062681" y="4612724"/>
            <a:ext cx="10515600" cy="741405"/>
          </a:xfrm>
          <a:prstGeom prst="roundRect">
            <a:avLst/>
          </a:prstGeom>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solidFill>
                  <a:srgbClr val="4C331C"/>
                </a:solidFill>
              </a:rPr>
              <a:t>Correction des rapports de stage: Et si la création d'un GPT pouvait faire plus qu'une simple correction ?</a:t>
            </a:r>
          </a:p>
          <a:p>
            <a:pPr algn="ctr"/>
            <a:r>
              <a:rPr lang="fr-FR" dirty="0">
                <a:solidFill>
                  <a:srgbClr val="4C331C"/>
                </a:solidFill>
              </a:rPr>
              <a:t>(</a:t>
            </a:r>
            <a:r>
              <a:rPr lang="fr-FR" dirty="0" err="1">
                <a:solidFill>
                  <a:srgbClr val="4C331C"/>
                </a:solidFill>
              </a:rPr>
              <a:t>Soyeur</a:t>
            </a:r>
            <a:r>
              <a:rPr lang="fr-FR" dirty="0">
                <a:solidFill>
                  <a:srgbClr val="4C331C"/>
                </a:solidFill>
              </a:rPr>
              <a:t>, 2024)</a:t>
            </a:r>
          </a:p>
        </p:txBody>
      </p:sp>
      <p:sp>
        <p:nvSpPr>
          <p:cNvPr id="14" name="Rectangle : coins arrondis 13">
            <a:extLst>
              <a:ext uri="{FF2B5EF4-FFF2-40B4-BE49-F238E27FC236}">
                <a16:creationId xmlns:a16="http://schemas.microsoft.com/office/drawing/2014/main" id="{50BBAB45-BBE6-F111-39C0-FC253381AAE4}"/>
              </a:ext>
            </a:extLst>
          </p:cNvPr>
          <p:cNvSpPr/>
          <p:nvPr/>
        </p:nvSpPr>
        <p:spPr>
          <a:xfrm>
            <a:off x="1062681" y="5504849"/>
            <a:ext cx="10515600" cy="834167"/>
          </a:xfrm>
          <a:prstGeom prst="roundRect">
            <a:avLst/>
          </a:prstGeom>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4C331C"/>
                </a:solidFill>
              </a:rPr>
              <a:t>Simon Newman, président de la </a:t>
            </a:r>
            <a:r>
              <a:rPr lang="fr-FR" i="1" dirty="0">
                <a:solidFill>
                  <a:srgbClr val="4C331C"/>
                </a:solidFill>
              </a:rPr>
              <a:t>Mount St. </a:t>
            </a:r>
            <a:r>
              <a:rPr lang="fr-FR" i="1" dirty="0" err="1">
                <a:solidFill>
                  <a:srgbClr val="4C331C"/>
                </a:solidFill>
              </a:rPr>
              <a:t>Mary's</a:t>
            </a:r>
            <a:r>
              <a:rPr lang="fr-FR" i="1" dirty="0">
                <a:solidFill>
                  <a:srgbClr val="4C331C"/>
                </a:solidFill>
              </a:rPr>
              <a:t> </a:t>
            </a:r>
            <a:r>
              <a:rPr lang="fr-FR" i="1" dirty="0" err="1">
                <a:solidFill>
                  <a:srgbClr val="4C331C"/>
                </a:solidFill>
              </a:rPr>
              <a:t>University</a:t>
            </a:r>
            <a:r>
              <a:rPr lang="fr-FR" i="1" dirty="0">
                <a:solidFill>
                  <a:srgbClr val="4C331C"/>
                </a:solidFill>
              </a:rPr>
              <a:t> :</a:t>
            </a:r>
            <a:r>
              <a:rPr lang="fr-FR" dirty="0">
                <a:solidFill>
                  <a:srgbClr val="4C331C"/>
                </a:solidFill>
              </a:rPr>
              <a:t> </a:t>
            </a:r>
            <a:r>
              <a:rPr lang="fr-FR" i="1" dirty="0">
                <a:solidFill>
                  <a:srgbClr val="4C331C"/>
                </a:solidFill>
              </a:rPr>
              <a:t>« L'université devrait cesser de considérer les étudiants de première année comme des "lapins câlins ". Il faut noyer les lapins ... leur mettre un Glock sur la tempe. » </a:t>
            </a:r>
            <a:r>
              <a:rPr lang="fr-FR" dirty="0">
                <a:solidFill>
                  <a:srgbClr val="4C331C"/>
                </a:solidFill>
              </a:rPr>
              <a:t>(Rubel et Jones, 2017)</a:t>
            </a:r>
          </a:p>
        </p:txBody>
      </p:sp>
    </p:spTree>
    <p:extLst>
      <p:ext uri="{BB962C8B-B14F-4D97-AF65-F5344CB8AC3E}">
        <p14:creationId xmlns:p14="http://schemas.microsoft.com/office/powerpoint/2010/main" val="17930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2E86708-9359-2312-507F-533E7679C4EC}"/>
              </a:ext>
            </a:extLst>
          </p:cNvPr>
          <p:cNvSpPr>
            <a:spLocks noGrp="1"/>
          </p:cNvSpPr>
          <p:nvPr>
            <p:ph type="sldNum" sz="quarter" idx="4"/>
          </p:nvPr>
        </p:nvSpPr>
        <p:spPr/>
        <p:txBody>
          <a:bodyPr/>
          <a:lstStyle/>
          <a:p>
            <a:pPr rtl="0"/>
            <a:fld id="{B5CEABB6-07DC-46E8-9B57-56EC44A396E5}" type="slidenum">
              <a:rPr lang="fr-FR" sz="1000" smtClean="0"/>
              <a:pPr rtl="0"/>
              <a:t>4</a:t>
            </a:fld>
            <a:endParaRPr lang="fr-FR" sz="1000" dirty="0"/>
          </a:p>
        </p:txBody>
      </p:sp>
      <p:pic>
        <p:nvPicPr>
          <p:cNvPr id="7" name="Image 6">
            <a:extLst>
              <a:ext uri="{FF2B5EF4-FFF2-40B4-BE49-F238E27FC236}">
                <a16:creationId xmlns:a16="http://schemas.microsoft.com/office/drawing/2014/main" id="{61D6CF04-527F-FC02-9417-3FA6609CB59C}"/>
              </a:ext>
            </a:extLst>
          </p:cNvPr>
          <p:cNvPicPr>
            <a:picLocks noChangeAspect="1"/>
          </p:cNvPicPr>
          <p:nvPr/>
        </p:nvPicPr>
        <p:blipFill>
          <a:blip r:embed="rId3"/>
          <a:stretch>
            <a:fillRect/>
          </a:stretch>
        </p:blipFill>
        <p:spPr>
          <a:xfrm>
            <a:off x="2584450" y="1638300"/>
            <a:ext cx="7023100" cy="3581400"/>
          </a:xfrm>
          <a:prstGeom prst="rect">
            <a:avLst/>
          </a:prstGeom>
        </p:spPr>
      </p:pic>
    </p:spTree>
    <p:extLst>
      <p:ext uri="{BB962C8B-B14F-4D97-AF65-F5344CB8AC3E}">
        <p14:creationId xmlns:p14="http://schemas.microsoft.com/office/powerpoint/2010/main" val="74446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B943C-9D13-236C-3991-81F038CE2939}"/>
              </a:ext>
            </a:extLst>
          </p:cNvPr>
          <p:cNvSpPr>
            <a:spLocks noGrp="1"/>
          </p:cNvSpPr>
          <p:nvPr>
            <p:ph type="title"/>
          </p:nvPr>
        </p:nvSpPr>
        <p:spPr/>
        <p:txBody>
          <a:bodyPr/>
          <a:lstStyle/>
          <a:p>
            <a:r>
              <a:rPr lang="fr-FR" dirty="0"/>
              <a:t>Les </a:t>
            </a:r>
            <a:r>
              <a:rPr lang="fr-FR" i="1" dirty="0" err="1"/>
              <a:t>learning</a:t>
            </a:r>
            <a:r>
              <a:rPr lang="fr-FR" i="1" dirty="0"/>
              <a:t> </a:t>
            </a:r>
            <a:r>
              <a:rPr lang="fr-FR" i="1" dirty="0" err="1"/>
              <a:t>analytics</a:t>
            </a:r>
            <a:endParaRPr lang="fr-FR" i="1" dirty="0"/>
          </a:p>
        </p:txBody>
      </p:sp>
      <p:sp>
        <p:nvSpPr>
          <p:cNvPr id="5" name="Espace réservé du numéro de diapositive 4">
            <a:extLst>
              <a:ext uri="{FF2B5EF4-FFF2-40B4-BE49-F238E27FC236}">
                <a16:creationId xmlns:a16="http://schemas.microsoft.com/office/drawing/2014/main" id="{6D0E492B-6BC0-7072-7CA7-52EBC1D65686}"/>
              </a:ext>
            </a:extLst>
          </p:cNvPr>
          <p:cNvSpPr>
            <a:spLocks noGrp="1"/>
          </p:cNvSpPr>
          <p:nvPr>
            <p:ph type="sldNum" sz="quarter" idx="4"/>
          </p:nvPr>
        </p:nvSpPr>
        <p:spPr/>
        <p:txBody>
          <a:bodyPr/>
          <a:lstStyle/>
          <a:p>
            <a:pPr rtl="0"/>
            <a:fld id="{B5CEABB6-07DC-46E8-9B57-56EC44A396E5}" type="slidenum">
              <a:rPr lang="fr-FR" sz="1000" smtClean="0"/>
              <a:pPr rtl="0"/>
              <a:t>5</a:t>
            </a:fld>
            <a:endParaRPr lang="fr-FR" sz="1000" dirty="0"/>
          </a:p>
        </p:txBody>
      </p:sp>
      <p:sp>
        <p:nvSpPr>
          <p:cNvPr id="7" name="ZoneTexte 6">
            <a:extLst>
              <a:ext uri="{FF2B5EF4-FFF2-40B4-BE49-F238E27FC236}">
                <a16:creationId xmlns:a16="http://schemas.microsoft.com/office/drawing/2014/main" id="{C329892F-EEAD-004D-1E04-0EA1F85A20CA}"/>
              </a:ext>
            </a:extLst>
          </p:cNvPr>
          <p:cNvSpPr txBox="1"/>
          <p:nvPr/>
        </p:nvSpPr>
        <p:spPr>
          <a:xfrm>
            <a:off x="914399" y="2134368"/>
            <a:ext cx="10490200" cy="3108543"/>
          </a:xfrm>
          <a:prstGeom prst="rect">
            <a:avLst/>
          </a:prstGeom>
          <a:noFill/>
        </p:spPr>
        <p:txBody>
          <a:bodyPr wrap="square">
            <a:spAutoFit/>
          </a:bodyPr>
          <a:lstStyle/>
          <a:p>
            <a:r>
              <a:rPr lang="fr-FR" sz="2800" i="1" dirty="0"/>
              <a:t>« La mesure, la collecte, l’analyse et la présentation de données au sujet des apprenants et de leur contexte dans le but de comprendre et d’optimiser les apprentissages et les écologies dans lesquelles ils se construisent. » </a:t>
            </a:r>
            <a:r>
              <a:rPr lang="fr-FR" sz="2800" dirty="0"/>
              <a:t>(Siemens et al., 2012)</a:t>
            </a:r>
          </a:p>
          <a:p>
            <a:endParaRPr lang="fr-FR" sz="2800" i="1" dirty="0"/>
          </a:p>
          <a:p>
            <a:r>
              <a:rPr lang="fr-FR" sz="2800" i="1" dirty="0"/>
              <a:t>« La collecte, l’analyse et l’utilisation intelligente des données produites par l’apprenant</a:t>
            </a:r>
            <a:r>
              <a:rPr lang="fr-BE" sz="2800" i="1" dirty="0"/>
              <a:t>. » </a:t>
            </a:r>
            <a:r>
              <a:rPr lang="fr-BE" sz="2800" dirty="0"/>
              <a:t>(Boyer, 2019)</a:t>
            </a:r>
            <a:endParaRPr lang="fr-FR" sz="2800" dirty="0"/>
          </a:p>
        </p:txBody>
      </p:sp>
    </p:spTree>
    <p:extLst>
      <p:ext uri="{BB962C8B-B14F-4D97-AF65-F5344CB8AC3E}">
        <p14:creationId xmlns:p14="http://schemas.microsoft.com/office/powerpoint/2010/main" val="219783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7AF68-47EA-B107-A3C8-9B980E65F2B7}"/>
              </a:ext>
            </a:extLst>
          </p:cNvPr>
          <p:cNvSpPr>
            <a:spLocks noGrp="1"/>
          </p:cNvSpPr>
          <p:nvPr>
            <p:ph type="title"/>
          </p:nvPr>
        </p:nvSpPr>
        <p:spPr/>
        <p:txBody>
          <a:bodyPr/>
          <a:lstStyle/>
          <a:p>
            <a:r>
              <a:rPr lang="fr-FR" dirty="0"/>
              <a:t>Les </a:t>
            </a:r>
            <a:r>
              <a:rPr lang="fr-FR" i="1" dirty="0" err="1"/>
              <a:t>learning</a:t>
            </a:r>
            <a:r>
              <a:rPr lang="fr-FR" i="1" dirty="0"/>
              <a:t> </a:t>
            </a:r>
            <a:r>
              <a:rPr lang="fr-FR" i="1" dirty="0" err="1"/>
              <a:t>analYtIcs</a:t>
            </a:r>
            <a:endParaRPr lang="fr-FR" i="1" dirty="0"/>
          </a:p>
        </p:txBody>
      </p:sp>
      <p:sp>
        <p:nvSpPr>
          <p:cNvPr id="5" name="Espace réservé du numéro de diapositive 4">
            <a:extLst>
              <a:ext uri="{FF2B5EF4-FFF2-40B4-BE49-F238E27FC236}">
                <a16:creationId xmlns:a16="http://schemas.microsoft.com/office/drawing/2014/main" id="{ABF2DDB5-AC3E-D1A5-3A52-CA0B52CD6EB3}"/>
              </a:ext>
            </a:extLst>
          </p:cNvPr>
          <p:cNvSpPr>
            <a:spLocks noGrp="1"/>
          </p:cNvSpPr>
          <p:nvPr>
            <p:ph type="sldNum" sz="quarter" idx="4"/>
          </p:nvPr>
        </p:nvSpPr>
        <p:spPr/>
        <p:txBody>
          <a:bodyPr/>
          <a:lstStyle/>
          <a:p>
            <a:pPr rtl="0"/>
            <a:fld id="{B5CEABB6-07DC-46E8-9B57-56EC44A396E5}" type="slidenum">
              <a:rPr lang="fr-FR" sz="1000" smtClean="0"/>
              <a:pPr rtl="0"/>
              <a:t>6</a:t>
            </a:fld>
            <a:endParaRPr lang="fr-FR" sz="1000" dirty="0"/>
          </a:p>
        </p:txBody>
      </p:sp>
      <p:sp>
        <p:nvSpPr>
          <p:cNvPr id="7" name="ZoneTexte 6">
            <a:extLst>
              <a:ext uri="{FF2B5EF4-FFF2-40B4-BE49-F238E27FC236}">
                <a16:creationId xmlns:a16="http://schemas.microsoft.com/office/drawing/2014/main" id="{68F08565-FFDE-584C-5BD7-83C2C71F24B4}"/>
              </a:ext>
            </a:extLst>
          </p:cNvPr>
          <p:cNvSpPr txBox="1"/>
          <p:nvPr/>
        </p:nvSpPr>
        <p:spPr>
          <a:xfrm>
            <a:off x="914398" y="2082661"/>
            <a:ext cx="10570868" cy="3323987"/>
          </a:xfrm>
          <a:prstGeom prst="rect">
            <a:avLst/>
          </a:prstGeom>
          <a:noFill/>
        </p:spPr>
        <p:txBody>
          <a:bodyPr wrap="square">
            <a:spAutoFit/>
          </a:bodyPr>
          <a:lstStyle/>
          <a:p>
            <a:r>
              <a:rPr lang="nl-BE" sz="2400" i="1" dirty="0"/>
              <a:t>Van Harmelen et Workman (2012) décrivent 4 grandes fonctions que peuvent avoir les Learning Analytics (descriptive, diagnostique, prédictive et </a:t>
            </a:r>
            <a:r>
              <a:rPr lang="nl-BE" sz="2400" i="1" dirty="0" err="1"/>
              <a:t>prescriptive</a:t>
            </a:r>
            <a:r>
              <a:rPr lang="nl-BE" sz="2400" i="1" dirty="0"/>
              <a:t>).</a:t>
            </a:r>
          </a:p>
          <a:p>
            <a:endParaRPr lang="nl-BE" sz="2400" i="1" dirty="0"/>
          </a:p>
          <a:p>
            <a:r>
              <a:rPr lang="fr-FR" sz="2400" i="1" dirty="0"/>
              <a:t>JISC Learning </a:t>
            </a:r>
            <a:r>
              <a:rPr lang="fr-FR" sz="2400" i="1" dirty="0" err="1"/>
              <a:t>analytics</a:t>
            </a:r>
            <a:r>
              <a:rPr lang="fr-FR" sz="2400" i="1" dirty="0"/>
              <a:t> in </a:t>
            </a:r>
            <a:r>
              <a:rPr lang="fr-FR" sz="2400" i="1" dirty="0" err="1"/>
              <a:t>higher</a:t>
            </a:r>
            <a:r>
              <a:rPr lang="fr-FR" sz="2400" i="1" dirty="0"/>
              <a:t> </a:t>
            </a:r>
            <a:r>
              <a:rPr lang="fr-FR" sz="2400" i="1" dirty="0" err="1"/>
              <a:t>education</a:t>
            </a:r>
            <a:r>
              <a:rPr lang="fr-FR" sz="2400" i="1" dirty="0"/>
              <a:t> report (2016) :</a:t>
            </a:r>
          </a:p>
          <a:p>
            <a:pPr marL="742950" lvl="1" indent="-285750">
              <a:buFont typeface="Arial" panose="020B0604020202020204" pitchFamily="34" charset="0"/>
              <a:buChar char="•"/>
            </a:pPr>
            <a:r>
              <a:rPr lang="fr-FR" dirty="0"/>
              <a:t>Amélioration, chez les enseignants, de leur pratique d’accompagnement des étudiants</a:t>
            </a:r>
          </a:p>
          <a:p>
            <a:pPr marL="742950" lvl="1" indent="-285750">
              <a:buFont typeface="Arial" panose="020B0604020202020204" pitchFamily="34" charset="0"/>
              <a:buChar char="•"/>
            </a:pPr>
            <a:r>
              <a:rPr lang="fr-FR" dirty="0"/>
              <a:t>Amélioration, par les enseignants, de leurs écologies d’apprentissage</a:t>
            </a:r>
            <a:endParaRPr lang="fr-BE" dirty="0"/>
          </a:p>
          <a:p>
            <a:pPr marL="742950" lvl="1" indent="-285750">
              <a:buFont typeface="Arial" panose="020B0604020202020204" pitchFamily="34" charset="0"/>
              <a:buChar char="•"/>
            </a:pPr>
            <a:r>
              <a:rPr lang="fr-FR" dirty="0"/>
              <a:t>Personnalisation de l’apprentissage   </a:t>
            </a:r>
            <a:endParaRPr lang="fr-BE" dirty="0"/>
          </a:p>
          <a:p>
            <a:pPr marL="742950" lvl="1" indent="-285750">
              <a:buFont typeface="Arial" panose="020B0604020202020204" pitchFamily="34" charset="0"/>
              <a:buChar char="•"/>
            </a:pPr>
            <a:r>
              <a:rPr lang="fr-FR" dirty="0"/>
              <a:t>Aide à la réussite grâce à laquelle l’étudiant peut monitorer et réguler ses propres apprentissages</a:t>
            </a:r>
            <a:endParaRPr lang="fr-BE" dirty="0"/>
          </a:p>
          <a:p>
            <a:pPr marL="742950" lvl="1" indent="-285750">
              <a:buFont typeface="Arial" panose="020B0604020202020204" pitchFamily="34" charset="0"/>
              <a:buChar char="•"/>
            </a:pPr>
            <a:r>
              <a:rPr lang="fr-FR" dirty="0"/>
              <a:t>Outils de gestion au niveau départemental, facultaire ou universitaire</a:t>
            </a:r>
            <a:endParaRPr lang="nl-BE" sz="2400" i="1" dirty="0"/>
          </a:p>
        </p:txBody>
      </p:sp>
    </p:spTree>
    <p:extLst>
      <p:ext uri="{BB962C8B-B14F-4D97-AF65-F5344CB8AC3E}">
        <p14:creationId xmlns:p14="http://schemas.microsoft.com/office/powerpoint/2010/main" val="262849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1EC43ED-D88D-3588-78EC-EEB03605DA95}"/>
              </a:ext>
            </a:extLst>
          </p:cNvPr>
          <p:cNvSpPr>
            <a:spLocks noGrp="1"/>
          </p:cNvSpPr>
          <p:nvPr>
            <p:ph type="ctrTitle"/>
          </p:nvPr>
        </p:nvSpPr>
        <p:spPr/>
        <p:txBody>
          <a:bodyPr/>
          <a:lstStyle/>
          <a:p>
            <a:r>
              <a:rPr lang="fr-FR" dirty="0"/>
              <a:t>Quelques points communs à ces études</a:t>
            </a:r>
          </a:p>
        </p:txBody>
      </p:sp>
      <p:sp>
        <p:nvSpPr>
          <p:cNvPr id="5" name="Espace réservé du numéro de diapositive 4">
            <a:extLst>
              <a:ext uri="{FF2B5EF4-FFF2-40B4-BE49-F238E27FC236}">
                <a16:creationId xmlns:a16="http://schemas.microsoft.com/office/drawing/2014/main" id="{DCA5032F-1A72-7CD1-3B6B-77961D461F08}"/>
              </a:ext>
            </a:extLst>
          </p:cNvPr>
          <p:cNvSpPr>
            <a:spLocks noGrp="1"/>
          </p:cNvSpPr>
          <p:nvPr>
            <p:ph type="sldNum" sz="quarter" idx="4294967295"/>
          </p:nvPr>
        </p:nvSpPr>
        <p:spPr>
          <a:xfrm>
            <a:off x="0" y="6246813"/>
            <a:ext cx="631825" cy="295275"/>
          </a:xfrm>
        </p:spPr>
        <p:txBody>
          <a:bodyPr/>
          <a:lstStyle/>
          <a:p>
            <a:pPr rtl="0"/>
            <a:fld id="{B5CEABB6-07DC-46E8-9B57-56EC44A396E5}" type="slidenum">
              <a:rPr lang="fr-FR" sz="1000" smtClean="0"/>
              <a:pPr rtl="0"/>
              <a:t>7</a:t>
            </a:fld>
            <a:endParaRPr lang="fr-FR" sz="1000" dirty="0"/>
          </a:p>
        </p:txBody>
      </p:sp>
    </p:spTree>
    <p:extLst>
      <p:ext uri="{BB962C8B-B14F-4D97-AF65-F5344CB8AC3E}">
        <p14:creationId xmlns:p14="http://schemas.microsoft.com/office/powerpoint/2010/main" val="419222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83E7B-0E4B-0438-A3F6-26193A5CD7E5}"/>
              </a:ext>
            </a:extLst>
          </p:cNvPr>
          <p:cNvSpPr>
            <a:spLocks noGrp="1"/>
          </p:cNvSpPr>
          <p:nvPr>
            <p:ph type="title"/>
          </p:nvPr>
        </p:nvSpPr>
        <p:spPr/>
        <p:txBody>
          <a:bodyPr/>
          <a:lstStyle/>
          <a:p>
            <a:r>
              <a:rPr lang="fr-FR" dirty="0"/>
              <a:t>Des points communs</a:t>
            </a:r>
          </a:p>
        </p:txBody>
      </p:sp>
      <p:sp>
        <p:nvSpPr>
          <p:cNvPr id="3" name="Espace réservé du contenu 2">
            <a:extLst>
              <a:ext uri="{FF2B5EF4-FFF2-40B4-BE49-F238E27FC236}">
                <a16:creationId xmlns:a16="http://schemas.microsoft.com/office/drawing/2014/main" id="{C7F00010-9D1B-788A-E5CF-929637AD31E9}"/>
              </a:ext>
            </a:extLst>
          </p:cNvPr>
          <p:cNvSpPr>
            <a:spLocks noGrp="1"/>
          </p:cNvSpPr>
          <p:nvPr>
            <p:ph sz="quarter" idx="10"/>
          </p:nvPr>
        </p:nvSpPr>
        <p:spPr>
          <a:xfrm>
            <a:off x="914399" y="2022249"/>
            <a:ext cx="10363201" cy="4015295"/>
          </a:xfrm>
        </p:spPr>
        <p:txBody>
          <a:bodyPr>
            <a:normAutofit/>
          </a:bodyPr>
          <a:lstStyle/>
          <a:p>
            <a:r>
              <a:rPr lang="fr-FR" sz="2800" dirty="0"/>
              <a:t>L’utilisation de données étudiantes</a:t>
            </a:r>
          </a:p>
          <a:p>
            <a:r>
              <a:rPr lang="fr-FR" sz="2800" dirty="0"/>
              <a:t>L’usage de données massives (</a:t>
            </a:r>
            <a:r>
              <a:rPr lang="fr-FR" sz="2800" i="1" dirty="0"/>
              <a:t>Big data</a:t>
            </a:r>
            <a:r>
              <a:rPr lang="fr-FR" sz="2800" dirty="0"/>
              <a:t>)</a:t>
            </a:r>
          </a:p>
          <a:p>
            <a:r>
              <a:rPr lang="fr-FR" sz="2800" dirty="0"/>
              <a:t>Une volonté d’optimisation</a:t>
            </a:r>
          </a:p>
          <a:p>
            <a:r>
              <a:rPr lang="fr-FR" sz="2800" dirty="0"/>
              <a:t>Un objectif visant à piloter l’action</a:t>
            </a:r>
          </a:p>
          <a:p>
            <a:r>
              <a:rPr lang="fr-FR" sz="2800" dirty="0"/>
              <a:t>Une caractéristique : rendre visible l’invisible</a:t>
            </a:r>
          </a:p>
        </p:txBody>
      </p:sp>
      <p:sp>
        <p:nvSpPr>
          <p:cNvPr id="5" name="Espace réservé du numéro de diapositive 4">
            <a:extLst>
              <a:ext uri="{FF2B5EF4-FFF2-40B4-BE49-F238E27FC236}">
                <a16:creationId xmlns:a16="http://schemas.microsoft.com/office/drawing/2014/main" id="{A55125FC-5C86-E73B-7275-634CBC77D35D}"/>
              </a:ext>
            </a:extLst>
          </p:cNvPr>
          <p:cNvSpPr>
            <a:spLocks noGrp="1"/>
          </p:cNvSpPr>
          <p:nvPr>
            <p:ph type="sldNum" sz="quarter" idx="4"/>
          </p:nvPr>
        </p:nvSpPr>
        <p:spPr/>
        <p:txBody>
          <a:bodyPr/>
          <a:lstStyle/>
          <a:p>
            <a:pPr rtl="0"/>
            <a:fld id="{B5CEABB6-07DC-46E8-9B57-56EC44A396E5}" type="slidenum">
              <a:rPr lang="fr-FR" sz="1000" smtClean="0"/>
              <a:pPr rtl="0"/>
              <a:t>8</a:t>
            </a:fld>
            <a:endParaRPr lang="fr-FR" sz="1000" dirty="0"/>
          </a:p>
        </p:txBody>
      </p:sp>
    </p:spTree>
    <p:extLst>
      <p:ext uri="{BB962C8B-B14F-4D97-AF65-F5344CB8AC3E}">
        <p14:creationId xmlns:p14="http://schemas.microsoft.com/office/powerpoint/2010/main" val="421774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595960"/>
          </a:xfrm>
        </p:spPr>
        <p:txBody>
          <a:bodyPr rtlCol="0" anchor="t"/>
          <a:lstStyle>
            <a:defPPr>
              <a:defRPr lang="fr-FR"/>
            </a:defPPr>
          </a:lstStyle>
          <a:p>
            <a:pPr rtl="0"/>
            <a:r>
              <a:rPr lang="fr-FR" dirty="0"/>
              <a:t>Une analogie : l’évaluation</a:t>
            </a:r>
          </a:p>
        </p:txBody>
      </p:sp>
      <p:pic>
        <p:nvPicPr>
          <p:cNvPr id="17" name="Image 16" descr="Une image contenant texte, capture d’écran, habits, dessin humoristique&#10;&#10;Description générée automatiquement">
            <a:extLst>
              <a:ext uri="{FF2B5EF4-FFF2-40B4-BE49-F238E27FC236}">
                <a16:creationId xmlns:a16="http://schemas.microsoft.com/office/drawing/2014/main" id="{3890F192-601E-53E4-E8A0-799640944FE1}"/>
              </a:ext>
            </a:extLst>
          </p:cNvPr>
          <p:cNvPicPr>
            <a:picLocks noChangeAspect="1"/>
          </p:cNvPicPr>
          <p:nvPr/>
        </p:nvPicPr>
        <p:blipFill>
          <a:blip r:embed="rId3"/>
          <a:stretch>
            <a:fillRect/>
          </a:stretch>
        </p:blipFill>
        <p:spPr>
          <a:xfrm>
            <a:off x="2933700" y="2387600"/>
            <a:ext cx="7232881" cy="4219973"/>
          </a:xfrm>
          <a:prstGeom prst="rect">
            <a:avLst/>
          </a:prstGeom>
        </p:spPr>
      </p:pic>
      <p:sp>
        <p:nvSpPr>
          <p:cNvPr id="20" name="ZoneTexte 19">
            <a:extLst>
              <a:ext uri="{FF2B5EF4-FFF2-40B4-BE49-F238E27FC236}">
                <a16:creationId xmlns:a16="http://schemas.microsoft.com/office/drawing/2014/main" id="{162CFF91-E305-2384-4037-4C57655B93A3}"/>
              </a:ext>
            </a:extLst>
          </p:cNvPr>
          <p:cNvSpPr txBox="1"/>
          <p:nvPr/>
        </p:nvSpPr>
        <p:spPr>
          <a:xfrm>
            <a:off x="3915522" y="1595210"/>
            <a:ext cx="5697009" cy="523220"/>
          </a:xfrm>
          <a:prstGeom prst="rect">
            <a:avLst/>
          </a:prstGeom>
          <a:noFill/>
        </p:spPr>
        <p:txBody>
          <a:bodyPr wrap="none" rtlCol="0">
            <a:spAutoFit/>
          </a:bodyPr>
          <a:lstStyle/>
          <a:p>
            <a:r>
              <a:rPr lang="fr-FR" sz="2800" dirty="0"/>
              <a:t>Informations – Jugement – Décision</a:t>
            </a:r>
          </a:p>
        </p:txBody>
      </p:sp>
      <p:sp>
        <p:nvSpPr>
          <p:cNvPr id="4" name="Espace réservé du numéro de diapositive 6">
            <a:extLst>
              <a:ext uri="{FF2B5EF4-FFF2-40B4-BE49-F238E27FC236}">
                <a16:creationId xmlns:a16="http://schemas.microsoft.com/office/drawing/2014/main" id="{7AA15D19-8220-6A96-C949-C6B11F1EC0DA}"/>
              </a:ext>
            </a:extLst>
          </p:cNvPr>
          <p:cNvSpPr>
            <a:spLocks noGrp="1"/>
          </p:cNvSpPr>
          <p:nvPr>
            <p:ph type="sldNum" sz="quarter" idx="12"/>
          </p:nvPr>
        </p:nvSpPr>
        <p:spPr>
          <a:xfrm>
            <a:off x="10373350" y="6356349"/>
            <a:ext cx="987552" cy="365125"/>
          </a:xfrm>
        </p:spPr>
        <p:txBody>
          <a:bodyPr/>
          <a:lstStyle/>
          <a:p>
            <a:pPr rtl="0"/>
            <a:fld id="{A49DFD55-3C28-40EF-9E31-A92D2E4017FF}" type="slidenum">
              <a:rPr lang="fr-FR" sz="1000" smtClean="0"/>
              <a:pPr rtl="0"/>
              <a:t>9</a:t>
            </a:fld>
            <a:endParaRPr lang="fr-FR" sz="1000" dirty="0"/>
          </a:p>
        </p:txBody>
      </p:sp>
      <p:cxnSp>
        <p:nvCxnSpPr>
          <p:cNvPr id="5" name="Connecteur droit avec flèche 4">
            <a:extLst>
              <a:ext uri="{FF2B5EF4-FFF2-40B4-BE49-F238E27FC236}">
                <a16:creationId xmlns:a16="http://schemas.microsoft.com/office/drawing/2014/main" id="{050D8482-5168-96CC-6DA2-E4BD4D2877F7}"/>
              </a:ext>
            </a:extLst>
          </p:cNvPr>
          <p:cNvCxnSpPr/>
          <p:nvPr/>
        </p:nvCxnSpPr>
        <p:spPr>
          <a:xfrm>
            <a:off x="5037667" y="2743200"/>
            <a:ext cx="1515533" cy="1921933"/>
          </a:xfrm>
          <a:prstGeom prst="straightConnector1">
            <a:avLst/>
          </a:prstGeom>
          <a:ln w="38100">
            <a:solidFill>
              <a:srgbClr val="B3A3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328976_win32_kb_V13" id="{F85C13B5-8B75-4CB8-BA5E-9CAC0747196D}" vid="{617487EE-AB70-4C55-8A81-E6744CC4A2C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9570</TotalTime>
  <Words>1787</Words>
  <Application>Microsoft Macintosh PowerPoint</Application>
  <PresentationFormat>Grand écran</PresentationFormat>
  <Paragraphs>173</Paragraphs>
  <Slides>28</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Aptos</vt:lpstr>
      <vt:lpstr>Arial</vt:lpstr>
      <vt:lpstr>Calibri</vt:lpstr>
      <vt:lpstr>Tenorite</vt:lpstr>
      <vt:lpstr>1_Thème Office</vt:lpstr>
      <vt:lpstr>Plongée en mer de données, à la recherche de trésors enfouis</vt:lpstr>
      <vt:lpstr>OSCILLATION ÉQUILIBRANTE</vt:lpstr>
      <vt:lpstr>Étude de cinq cas</vt:lpstr>
      <vt:lpstr>Présentation PowerPoint</vt:lpstr>
      <vt:lpstr>Les learning analytics</vt:lpstr>
      <vt:lpstr>Les learning analYtIcs</vt:lpstr>
      <vt:lpstr>Quelques points communs à ces études</vt:lpstr>
      <vt:lpstr>Des points communs</vt:lpstr>
      <vt:lpstr>Une analogie : l’évaluation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réflexions sur l’usage des données en éducation :  Les 7 balises interconnectées d’une fouille vertueuse</vt:lpstr>
      <vt:lpstr>1. Ceux qui sont Fournisseurs de données devraient être systématiquement bénéficiaires -jamais déficitaires- de l’usage qui en est fait</vt:lpstr>
      <vt:lpstr>2. Une nécessaire sémantique des données à repenser</vt:lpstr>
      <vt:lpstr>3. Viser à Augmenter l’agentivité, pas à la réduire</vt:lpstr>
      <vt:lpstr>4. Considérer, avant tout, les interactions</vt:lpstr>
      <vt:lpstr>5. NE pas confondre indicateurs et objectifs</vt:lpstr>
      <vt:lpstr>Vers une sous-optimisation</vt:lpstr>
      <vt:lpstr>Assumer une complexité éclairée</vt:lpstr>
      <vt:lpstr>One more thing</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Detroz Pascal</dc:creator>
  <cp:lastModifiedBy>Detroz Pascal</cp:lastModifiedBy>
  <cp:revision>15</cp:revision>
  <dcterms:created xsi:type="dcterms:W3CDTF">2024-06-25T18:51:26Z</dcterms:created>
  <dcterms:modified xsi:type="dcterms:W3CDTF">2024-07-03T05:35:26Z</dcterms:modified>
</cp:coreProperties>
</file>