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585" r:id="rId2"/>
    <p:sldId id="1574" r:id="rId3"/>
    <p:sldId id="1580" r:id="rId4"/>
    <p:sldId id="553" r:id="rId5"/>
    <p:sldId id="554" r:id="rId6"/>
    <p:sldId id="1581" r:id="rId7"/>
    <p:sldId id="335" r:id="rId8"/>
    <p:sldId id="284" r:id="rId9"/>
    <p:sldId id="1582" r:id="rId10"/>
    <p:sldId id="312" r:id="rId11"/>
    <p:sldId id="861" r:id="rId12"/>
    <p:sldId id="1583" r:id="rId13"/>
    <p:sldId id="1593" r:id="rId14"/>
    <p:sldId id="325" r:id="rId15"/>
    <p:sldId id="306" r:id="rId16"/>
    <p:sldId id="315" r:id="rId17"/>
    <p:sldId id="318" r:id="rId18"/>
    <p:sldId id="324" r:id="rId19"/>
    <p:sldId id="278" r:id="rId20"/>
    <p:sldId id="1595" r:id="rId21"/>
    <p:sldId id="1586" r:id="rId22"/>
    <p:sldId id="1587" r:id="rId23"/>
    <p:sldId id="1585" r:id="rId24"/>
    <p:sldId id="1592" r:id="rId25"/>
    <p:sldId id="305" r:id="rId26"/>
    <p:sldId id="304" r:id="rId27"/>
    <p:sldId id="332" r:id="rId28"/>
    <p:sldId id="1589" r:id="rId29"/>
    <p:sldId id="302" r:id="rId30"/>
    <p:sldId id="303" r:id="rId31"/>
    <p:sldId id="1590" r:id="rId32"/>
    <p:sldId id="1588" r:id="rId33"/>
    <p:sldId id="328" r:id="rId34"/>
    <p:sldId id="1594" r:id="rId35"/>
    <p:sldId id="1596" r:id="rId36"/>
  </p:sldIdLst>
  <p:sldSz cx="24482425" cy="13681075"/>
  <p:notesSz cx="6858000" cy="9144000"/>
  <p:defaultTextStyle>
    <a:defPPr>
      <a:defRPr lang="fr-FR"/>
    </a:defPPr>
    <a:lvl1pPr marL="0" algn="l" defTabSz="2180301" rtl="0" eaLnBrk="1" latinLnBrk="0" hangingPunct="1">
      <a:defRPr sz="4400" kern="1200">
        <a:solidFill>
          <a:schemeClr val="tx1"/>
        </a:solidFill>
        <a:latin typeface="+mn-lt"/>
        <a:ea typeface="+mn-ea"/>
        <a:cs typeface="+mn-cs"/>
      </a:defRPr>
    </a:lvl1pPr>
    <a:lvl2pPr marL="1090149" algn="l" defTabSz="2180301" rtl="0" eaLnBrk="1" latinLnBrk="0" hangingPunct="1">
      <a:defRPr sz="4400" kern="1200">
        <a:solidFill>
          <a:schemeClr val="tx1"/>
        </a:solidFill>
        <a:latin typeface="+mn-lt"/>
        <a:ea typeface="+mn-ea"/>
        <a:cs typeface="+mn-cs"/>
      </a:defRPr>
    </a:lvl2pPr>
    <a:lvl3pPr marL="2180301" algn="l" defTabSz="2180301" rtl="0" eaLnBrk="1" latinLnBrk="0" hangingPunct="1">
      <a:defRPr sz="4400" kern="1200">
        <a:solidFill>
          <a:schemeClr val="tx1"/>
        </a:solidFill>
        <a:latin typeface="+mn-lt"/>
        <a:ea typeface="+mn-ea"/>
        <a:cs typeface="+mn-cs"/>
      </a:defRPr>
    </a:lvl3pPr>
    <a:lvl4pPr marL="3270450" algn="l" defTabSz="2180301" rtl="0" eaLnBrk="1" latinLnBrk="0" hangingPunct="1">
      <a:defRPr sz="4400" kern="1200">
        <a:solidFill>
          <a:schemeClr val="tx1"/>
        </a:solidFill>
        <a:latin typeface="+mn-lt"/>
        <a:ea typeface="+mn-ea"/>
        <a:cs typeface="+mn-cs"/>
      </a:defRPr>
    </a:lvl4pPr>
    <a:lvl5pPr marL="4360599" algn="l" defTabSz="2180301" rtl="0" eaLnBrk="1" latinLnBrk="0" hangingPunct="1">
      <a:defRPr sz="4400" kern="1200">
        <a:solidFill>
          <a:schemeClr val="tx1"/>
        </a:solidFill>
        <a:latin typeface="+mn-lt"/>
        <a:ea typeface="+mn-ea"/>
        <a:cs typeface="+mn-cs"/>
      </a:defRPr>
    </a:lvl5pPr>
    <a:lvl6pPr marL="5450749" algn="l" defTabSz="2180301" rtl="0" eaLnBrk="1" latinLnBrk="0" hangingPunct="1">
      <a:defRPr sz="4400" kern="1200">
        <a:solidFill>
          <a:schemeClr val="tx1"/>
        </a:solidFill>
        <a:latin typeface="+mn-lt"/>
        <a:ea typeface="+mn-ea"/>
        <a:cs typeface="+mn-cs"/>
      </a:defRPr>
    </a:lvl6pPr>
    <a:lvl7pPr marL="6540900" algn="l" defTabSz="2180301" rtl="0" eaLnBrk="1" latinLnBrk="0" hangingPunct="1">
      <a:defRPr sz="4400" kern="1200">
        <a:solidFill>
          <a:schemeClr val="tx1"/>
        </a:solidFill>
        <a:latin typeface="+mn-lt"/>
        <a:ea typeface="+mn-ea"/>
        <a:cs typeface="+mn-cs"/>
      </a:defRPr>
    </a:lvl7pPr>
    <a:lvl8pPr marL="7631050" algn="l" defTabSz="2180301" rtl="0" eaLnBrk="1" latinLnBrk="0" hangingPunct="1">
      <a:defRPr sz="4400" kern="1200">
        <a:solidFill>
          <a:schemeClr val="tx1"/>
        </a:solidFill>
        <a:latin typeface="+mn-lt"/>
        <a:ea typeface="+mn-ea"/>
        <a:cs typeface="+mn-cs"/>
      </a:defRPr>
    </a:lvl8pPr>
    <a:lvl9pPr marL="8721199" algn="l" defTabSz="2180301" rtl="0" eaLnBrk="1" latinLnBrk="0" hangingPunct="1">
      <a:defRPr sz="4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309">
          <p15:clr>
            <a:srgbClr val="A4A3A4"/>
          </p15:clr>
        </p15:guide>
        <p15:guide id="4" pos="77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99"/>
    <a:srgbClr val="99FF66"/>
    <a:srgbClr val="000066"/>
    <a:srgbClr val="FF7C80"/>
    <a:srgbClr val="66FF33"/>
    <a:srgbClr val="006600"/>
    <a:srgbClr val="008000"/>
    <a:srgbClr val="FFFF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0" autoAdjust="0"/>
    <p:restoredTop sz="95405" autoAdjust="0"/>
  </p:normalViewPr>
  <p:slideViewPr>
    <p:cSldViewPr>
      <p:cViewPr varScale="1">
        <p:scale>
          <a:sx n="39" d="100"/>
          <a:sy n="39" d="100"/>
        </p:scale>
        <p:origin x="677" y="58"/>
      </p:cViewPr>
      <p:guideLst>
        <p:guide orient="horz" pos="2160"/>
        <p:guide pos="2880"/>
        <p:guide orient="horz" pos="4309"/>
        <p:guide pos="7712"/>
      </p:guideLst>
    </p:cSldViewPr>
  </p:slideViewPr>
  <p:notesTextViewPr>
    <p:cViewPr>
      <p:scale>
        <a:sx n="1" d="1"/>
        <a:sy n="1" d="1"/>
      </p:scale>
      <p:origin x="0" y="0"/>
    </p:cViewPr>
  </p:notesTextViewPr>
  <p:sorterViewPr>
    <p:cViewPr>
      <p:scale>
        <a:sx n="40" d="100"/>
        <a:sy n="40" d="100"/>
      </p:scale>
      <p:origin x="0" y="-312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61388B-571B-4936-99A2-DDAAC8009B7C}" type="datetimeFigureOut">
              <a:rPr lang="fr-BE" smtClean="0"/>
              <a:t>03-11-23</a:t>
            </a:fld>
            <a:endParaRPr lang="fr-BE"/>
          </a:p>
        </p:txBody>
      </p:sp>
      <p:sp>
        <p:nvSpPr>
          <p:cNvPr id="4" name="Espace réservé de l'image des diapositives 3"/>
          <p:cNvSpPr>
            <a:spLocks noGrp="1" noRot="1" noChangeAspect="1"/>
          </p:cNvSpPr>
          <p:nvPr>
            <p:ph type="sldImg" idx="2"/>
          </p:nvPr>
        </p:nvSpPr>
        <p:spPr>
          <a:xfrm>
            <a:off x="361950" y="685800"/>
            <a:ext cx="61341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0E4BD9-74B1-4558-B0AC-A77247F4B0A4}" type="slidenum">
              <a:rPr lang="fr-BE" smtClean="0"/>
              <a:t>‹N°›</a:t>
            </a:fld>
            <a:endParaRPr lang="fr-BE"/>
          </a:p>
        </p:txBody>
      </p:sp>
    </p:spTree>
    <p:extLst>
      <p:ext uri="{BB962C8B-B14F-4D97-AF65-F5344CB8AC3E}">
        <p14:creationId xmlns:p14="http://schemas.microsoft.com/office/powerpoint/2010/main" val="2838000265"/>
      </p:ext>
    </p:extLst>
  </p:cSld>
  <p:clrMap bg1="lt1" tx1="dk1" bg2="lt2" tx2="dk2" accent1="accent1" accent2="accent2" accent3="accent3" accent4="accent4" accent5="accent5" accent6="accent6" hlink="hlink" folHlink="folHlink"/>
  <p:notesStyle>
    <a:lvl1pPr marL="0" algn="l" defTabSz="2180301" rtl="0" eaLnBrk="1" latinLnBrk="0" hangingPunct="1">
      <a:defRPr sz="3000" kern="1200">
        <a:solidFill>
          <a:schemeClr val="tx1"/>
        </a:solidFill>
        <a:latin typeface="+mn-lt"/>
        <a:ea typeface="+mn-ea"/>
        <a:cs typeface="+mn-cs"/>
      </a:defRPr>
    </a:lvl1pPr>
    <a:lvl2pPr marL="1090149" algn="l" defTabSz="2180301" rtl="0" eaLnBrk="1" latinLnBrk="0" hangingPunct="1">
      <a:defRPr sz="3000" kern="1200">
        <a:solidFill>
          <a:schemeClr val="tx1"/>
        </a:solidFill>
        <a:latin typeface="+mn-lt"/>
        <a:ea typeface="+mn-ea"/>
        <a:cs typeface="+mn-cs"/>
      </a:defRPr>
    </a:lvl2pPr>
    <a:lvl3pPr marL="2180301" algn="l" defTabSz="2180301" rtl="0" eaLnBrk="1" latinLnBrk="0" hangingPunct="1">
      <a:defRPr sz="3000" kern="1200">
        <a:solidFill>
          <a:schemeClr val="tx1"/>
        </a:solidFill>
        <a:latin typeface="+mn-lt"/>
        <a:ea typeface="+mn-ea"/>
        <a:cs typeface="+mn-cs"/>
      </a:defRPr>
    </a:lvl3pPr>
    <a:lvl4pPr marL="3270450" algn="l" defTabSz="2180301" rtl="0" eaLnBrk="1" latinLnBrk="0" hangingPunct="1">
      <a:defRPr sz="3000" kern="1200">
        <a:solidFill>
          <a:schemeClr val="tx1"/>
        </a:solidFill>
        <a:latin typeface="+mn-lt"/>
        <a:ea typeface="+mn-ea"/>
        <a:cs typeface="+mn-cs"/>
      </a:defRPr>
    </a:lvl4pPr>
    <a:lvl5pPr marL="4360599" algn="l" defTabSz="2180301" rtl="0" eaLnBrk="1" latinLnBrk="0" hangingPunct="1">
      <a:defRPr sz="3000" kern="1200">
        <a:solidFill>
          <a:schemeClr val="tx1"/>
        </a:solidFill>
        <a:latin typeface="+mn-lt"/>
        <a:ea typeface="+mn-ea"/>
        <a:cs typeface="+mn-cs"/>
      </a:defRPr>
    </a:lvl5pPr>
    <a:lvl6pPr marL="5450749" algn="l" defTabSz="2180301" rtl="0" eaLnBrk="1" latinLnBrk="0" hangingPunct="1">
      <a:defRPr sz="3000" kern="1200">
        <a:solidFill>
          <a:schemeClr val="tx1"/>
        </a:solidFill>
        <a:latin typeface="+mn-lt"/>
        <a:ea typeface="+mn-ea"/>
        <a:cs typeface="+mn-cs"/>
      </a:defRPr>
    </a:lvl6pPr>
    <a:lvl7pPr marL="6540900" algn="l" defTabSz="2180301" rtl="0" eaLnBrk="1" latinLnBrk="0" hangingPunct="1">
      <a:defRPr sz="3000" kern="1200">
        <a:solidFill>
          <a:schemeClr val="tx1"/>
        </a:solidFill>
        <a:latin typeface="+mn-lt"/>
        <a:ea typeface="+mn-ea"/>
        <a:cs typeface="+mn-cs"/>
      </a:defRPr>
    </a:lvl7pPr>
    <a:lvl8pPr marL="7631050" algn="l" defTabSz="2180301" rtl="0" eaLnBrk="1" latinLnBrk="0" hangingPunct="1">
      <a:defRPr sz="3000" kern="1200">
        <a:solidFill>
          <a:schemeClr val="tx1"/>
        </a:solidFill>
        <a:latin typeface="+mn-lt"/>
        <a:ea typeface="+mn-ea"/>
        <a:cs typeface="+mn-cs"/>
      </a:defRPr>
    </a:lvl8pPr>
    <a:lvl9pPr marL="8721199" algn="l" defTabSz="2180301" rtl="0" eaLnBrk="1" latinLnBrk="0" hangingPunct="1">
      <a:defRPr sz="3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ln/>
        </p:spPr>
      </p:sp>
      <p:sp>
        <p:nvSpPr>
          <p:cNvPr id="645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645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7A55BC-C722-4C9D-BC64-5F86661BF30C}" type="slidenum">
              <a:rPr lang="fr-BE" altLang="fr-FR" sz="1200" smtClean="0"/>
              <a:pPr/>
              <a:t>1</a:t>
            </a:fld>
            <a:endParaRPr lang="fr-BE" altLang="fr-FR" sz="1200"/>
          </a:p>
        </p:txBody>
      </p:sp>
    </p:spTree>
    <p:extLst>
      <p:ext uri="{BB962C8B-B14F-4D97-AF65-F5344CB8AC3E}">
        <p14:creationId xmlns:p14="http://schemas.microsoft.com/office/powerpoint/2010/main" val="549990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2F7710-2FCD-D9F8-9922-91BCE7D060F7}"/>
            </a:ext>
          </a:extLst>
        </p:cNvPr>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xmlns="" id="{F5C6E6A2-6AAE-94C8-2B48-22BD6F40820F}"/>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a16="http://schemas.microsoft.com/office/drawing/2014/main" xmlns="" id="{DBBDB6F4-AA02-29EB-CB81-9770A1B56B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64516" name="Espace réservé du numéro de diapositive 3">
            <a:extLst>
              <a:ext uri="{FF2B5EF4-FFF2-40B4-BE49-F238E27FC236}">
                <a16:creationId xmlns:a16="http://schemas.microsoft.com/office/drawing/2014/main" xmlns="" id="{07AFAE95-7E5E-0FEC-52D9-43A362597F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7A55BC-C722-4C9D-BC64-5F86661BF30C}" type="slidenum">
              <a:rPr lang="fr-BE" altLang="fr-FR" sz="1200" smtClean="0"/>
              <a:pPr/>
              <a:t>11</a:t>
            </a:fld>
            <a:endParaRPr lang="fr-BE" altLang="fr-FR" sz="1200"/>
          </a:p>
        </p:txBody>
      </p:sp>
    </p:spTree>
    <p:extLst>
      <p:ext uri="{BB962C8B-B14F-4D97-AF65-F5344CB8AC3E}">
        <p14:creationId xmlns:p14="http://schemas.microsoft.com/office/powerpoint/2010/main" val="248378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CC1200C-3EA1-6080-80C3-92BD8A991046}"/>
            </a:ext>
          </a:extLst>
        </p:cNvPr>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xmlns="" id="{41EAB483-6E7F-BCF9-5096-763142316C2F}"/>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a16="http://schemas.microsoft.com/office/drawing/2014/main" xmlns="" id="{DD886A0F-0296-7231-F853-9332B2A702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64516" name="Espace réservé du numéro de diapositive 3">
            <a:extLst>
              <a:ext uri="{FF2B5EF4-FFF2-40B4-BE49-F238E27FC236}">
                <a16:creationId xmlns:a16="http://schemas.microsoft.com/office/drawing/2014/main" xmlns="" id="{9FD7F8E1-8381-BB22-A5FA-9EBA6F3C5D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7A55BC-C722-4C9D-BC64-5F86661BF30C}" type="slidenum">
              <a:rPr lang="fr-BE" altLang="fr-FR" sz="1200" smtClean="0"/>
              <a:pPr/>
              <a:t>12</a:t>
            </a:fld>
            <a:endParaRPr lang="fr-BE" altLang="fr-FR" sz="1200"/>
          </a:p>
        </p:txBody>
      </p:sp>
    </p:spTree>
    <p:extLst>
      <p:ext uri="{BB962C8B-B14F-4D97-AF65-F5344CB8AC3E}">
        <p14:creationId xmlns:p14="http://schemas.microsoft.com/office/powerpoint/2010/main" val="2153993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CC1200C-3EA1-6080-80C3-92BD8A991046}"/>
            </a:ext>
          </a:extLst>
        </p:cNvPr>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xmlns="" id="{41EAB483-6E7F-BCF9-5096-763142316C2F}"/>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a16="http://schemas.microsoft.com/office/drawing/2014/main" xmlns="" id="{DD886A0F-0296-7231-F853-9332B2A702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64516" name="Espace réservé du numéro de diapositive 3">
            <a:extLst>
              <a:ext uri="{FF2B5EF4-FFF2-40B4-BE49-F238E27FC236}">
                <a16:creationId xmlns:a16="http://schemas.microsoft.com/office/drawing/2014/main" xmlns="" id="{9FD7F8E1-8381-BB22-A5FA-9EBA6F3C5D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7A55BC-C722-4C9D-BC64-5F86661BF30C}" type="slidenum">
              <a:rPr lang="fr-BE" altLang="fr-FR" sz="1200" smtClean="0"/>
              <a:pPr/>
              <a:t>13</a:t>
            </a:fld>
            <a:endParaRPr lang="fr-BE" altLang="fr-FR" sz="1200"/>
          </a:p>
        </p:txBody>
      </p:sp>
    </p:spTree>
    <p:extLst>
      <p:ext uri="{BB962C8B-B14F-4D97-AF65-F5344CB8AC3E}">
        <p14:creationId xmlns:p14="http://schemas.microsoft.com/office/powerpoint/2010/main" val="3990177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DB76FA5-6BB3-4809-B8BB-1E28030FD18A}" type="slidenum">
              <a:rPr lang="fr-BE" smtClean="0"/>
              <a:t>18</a:t>
            </a:fld>
            <a:endParaRPr lang="fr-BE"/>
          </a:p>
        </p:txBody>
      </p:sp>
    </p:spTree>
    <p:extLst>
      <p:ext uri="{BB962C8B-B14F-4D97-AF65-F5344CB8AC3E}">
        <p14:creationId xmlns:p14="http://schemas.microsoft.com/office/powerpoint/2010/main" val="2480159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4AE6F14-8BD1-0A6F-800C-F099F8118701}"/>
            </a:ext>
          </a:extLst>
        </p:cNvPr>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xmlns="" id="{1FE49AAF-D57A-0A7B-0F0C-5F627F8BDD65}"/>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a16="http://schemas.microsoft.com/office/drawing/2014/main" xmlns="" id="{CB04F6F4-C97B-3979-32FC-7D367D94A4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64516" name="Espace réservé du numéro de diapositive 3">
            <a:extLst>
              <a:ext uri="{FF2B5EF4-FFF2-40B4-BE49-F238E27FC236}">
                <a16:creationId xmlns:a16="http://schemas.microsoft.com/office/drawing/2014/main" xmlns="" id="{8376DFFD-6486-40B7-6D09-221A7068A9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7A55BC-C722-4C9D-BC64-5F86661BF30C}" type="slidenum">
              <a:rPr lang="fr-BE" altLang="fr-FR" sz="1200" smtClean="0"/>
              <a:pPr/>
              <a:t>24</a:t>
            </a:fld>
            <a:endParaRPr lang="fr-BE" altLang="fr-FR" sz="1200"/>
          </a:p>
        </p:txBody>
      </p:sp>
    </p:spTree>
    <p:extLst>
      <p:ext uri="{BB962C8B-B14F-4D97-AF65-F5344CB8AC3E}">
        <p14:creationId xmlns:p14="http://schemas.microsoft.com/office/powerpoint/2010/main" val="168603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23DBE63-BFCD-AB94-BDAF-7298B8E40E39}"/>
            </a:ext>
          </a:extLst>
        </p:cNvPr>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xmlns="" id="{CBBE36CF-5EEF-C093-E413-BF3BA4201ABB}"/>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a16="http://schemas.microsoft.com/office/drawing/2014/main" xmlns="" id="{0C344394-572E-0EE6-05B9-85313E7BF4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64516" name="Espace réservé du numéro de diapositive 3">
            <a:extLst>
              <a:ext uri="{FF2B5EF4-FFF2-40B4-BE49-F238E27FC236}">
                <a16:creationId xmlns:a16="http://schemas.microsoft.com/office/drawing/2014/main" xmlns="" id="{E6CAF5DB-FB69-CCDF-B874-07F4420A64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7A55BC-C722-4C9D-BC64-5F86661BF30C}" type="slidenum">
              <a:rPr lang="fr-BE" altLang="fr-FR" sz="1200" smtClean="0"/>
              <a:pPr/>
              <a:t>28</a:t>
            </a:fld>
            <a:endParaRPr lang="fr-BE" altLang="fr-FR" sz="1200"/>
          </a:p>
        </p:txBody>
      </p:sp>
    </p:spTree>
    <p:extLst>
      <p:ext uri="{BB962C8B-B14F-4D97-AF65-F5344CB8AC3E}">
        <p14:creationId xmlns:p14="http://schemas.microsoft.com/office/powerpoint/2010/main" val="1164169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DB76FA5-6BB3-4809-B8BB-1E28030FD18A}" type="slidenum">
              <a:rPr lang="fr-BE" smtClean="0"/>
              <a:t>29</a:t>
            </a:fld>
            <a:endParaRPr lang="fr-BE"/>
          </a:p>
        </p:txBody>
      </p:sp>
    </p:spTree>
    <p:extLst>
      <p:ext uri="{BB962C8B-B14F-4D97-AF65-F5344CB8AC3E}">
        <p14:creationId xmlns:p14="http://schemas.microsoft.com/office/powerpoint/2010/main" val="2073203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B869854-AC97-10D1-3BCF-3F01C083817E}"/>
            </a:ext>
          </a:extLst>
        </p:cNvPr>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xmlns="" id="{B3F2DD4E-147B-0FF3-09C7-92C4C0C00C21}"/>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a16="http://schemas.microsoft.com/office/drawing/2014/main" xmlns="" id="{3D1E7C78-9F08-1F71-209D-98A020865D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64516" name="Espace réservé du numéro de diapositive 3">
            <a:extLst>
              <a:ext uri="{FF2B5EF4-FFF2-40B4-BE49-F238E27FC236}">
                <a16:creationId xmlns:a16="http://schemas.microsoft.com/office/drawing/2014/main" xmlns="" id="{818E602C-2536-A397-80D4-54F6C58707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7A55BC-C722-4C9D-BC64-5F86661BF30C}" type="slidenum">
              <a:rPr lang="fr-BE" altLang="fr-FR" sz="1200" smtClean="0"/>
              <a:pPr/>
              <a:t>31</a:t>
            </a:fld>
            <a:endParaRPr lang="fr-BE" altLang="fr-FR" sz="1200"/>
          </a:p>
        </p:txBody>
      </p:sp>
    </p:spTree>
    <p:extLst>
      <p:ext uri="{BB962C8B-B14F-4D97-AF65-F5344CB8AC3E}">
        <p14:creationId xmlns:p14="http://schemas.microsoft.com/office/powerpoint/2010/main" val="836007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A0FAC9-093F-2A2F-185F-CD73AA0EC725}"/>
            </a:ext>
          </a:extLst>
        </p:cNvPr>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xmlns="" id="{8C94AEE7-DDE1-BD26-B84D-AC9FBEF75047}"/>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a16="http://schemas.microsoft.com/office/drawing/2014/main" xmlns="" id="{5897E510-122D-6C6F-FDA3-6EEB9451E1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64516" name="Espace réservé du numéro de diapositive 3">
            <a:extLst>
              <a:ext uri="{FF2B5EF4-FFF2-40B4-BE49-F238E27FC236}">
                <a16:creationId xmlns:a16="http://schemas.microsoft.com/office/drawing/2014/main" xmlns="" id="{D72080CE-8821-FDFE-8DA7-DB49EF60A1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7A55BC-C722-4C9D-BC64-5F86661BF30C}" type="slidenum">
              <a:rPr lang="fr-BE" altLang="fr-FR" sz="1200" smtClean="0"/>
              <a:pPr/>
              <a:t>32</a:t>
            </a:fld>
            <a:endParaRPr lang="fr-BE" altLang="fr-FR" sz="1200"/>
          </a:p>
        </p:txBody>
      </p:sp>
    </p:spTree>
    <p:extLst>
      <p:ext uri="{BB962C8B-B14F-4D97-AF65-F5344CB8AC3E}">
        <p14:creationId xmlns:p14="http://schemas.microsoft.com/office/powerpoint/2010/main" val="1707920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A0FAC9-093F-2A2F-185F-CD73AA0EC725}"/>
            </a:ext>
          </a:extLst>
        </p:cNvPr>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xmlns="" id="{8C94AEE7-DDE1-BD26-B84D-AC9FBEF75047}"/>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a16="http://schemas.microsoft.com/office/drawing/2014/main" xmlns="" id="{5897E510-122D-6C6F-FDA3-6EEB9451E1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64516" name="Espace réservé du numéro de diapositive 3">
            <a:extLst>
              <a:ext uri="{FF2B5EF4-FFF2-40B4-BE49-F238E27FC236}">
                <a16:creationId xmlns:a16="http://schemas.microsoft.com/office/drawing/2014/main" xmlns="" id="{D72080CE-8821-FDFE-8DA7-DB49EF60A1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7A55BC-C722-4C9D-BC64-5F86661BF30C}" type="slidenum">
              <a:rPr lang="fr-BE" altLang="fr-FR" sz="1200" smtClean="0"/>
              <a:pPr/>
              <a:t>34</a:t>
            </a:fld>
            <a:endParaRPr lang="fr-BE" altLang="fr-FR" sz="1200"/>
          </a:p>
        </p:txBody>
      </p:sp>
    </p:spTree>
    <p:extLst>
      <p:ext uri="{BB962C8B-B14F-4D97-AF65-F5344CB8AC3E}">
        <p14:creationId xmlns:p14="http://schemas.microsoft.com/office/powerpoint/2010/main" val="307947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F35777-7F41-E865-FB3F-CCDE0D23456D}"/>
            </a:ext>
          </a:extLst>
        </p:cNvPr>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xmlns="" id="{B0DE5038-672E-5D88-2DFA-399BB1882EE3}"/>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a16="http://schemas.microsoft.com/office/drawing/2014/main" xmlns="" id="{64C5688E-8B9F-C998-52C0-D6629E609F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64516" name="Espace réservé du numéro de diapositive 3">
            <a:extLst>
              <a:ext uri="{FF2B5EF4-FFF2-40B4-BE49-F238E27FC236}">
                <a16:creationId xmlns:a16="http://schemas.microsoft.com/office/drawing/2014/main" xmlns="" id="{C9E6CA7E-1FCB-E789-6702-E53B0DFFA2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7A55BC-C722-4C9D-BC64-5F86661BF30C}" type="slidenum">
              <a:rPr lang="fr-BE" altLang="fr-FR" sz="1200" smtClean="0"/>
              <a:pPr/>
              <a:t>2</a:t>
            </a:fld>
            <a:endParaRPr lang="fr-BE" altLang="fr-FR" sz="1200"/>
          </a:p>
        </p:txBody>
      </p:sp>
    </p:spTree>
    <p:extLst>
      <p:ext uri="{BB962C8B-B14F-4D97-AF65-F5344CB8AC3E}">
        <p14:creationId xmlns:p14="http://schemas.microsoft.com/office/powerpoint/2010/main" val="1286462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A0FAC9-093F-2A2F-185F-CD73AA0EC725}"/>
            </a:ext>
          </a:extLst>
        </p:cNvPr>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xmlns="" id="{8C94AEE7-DDE1-BD26-B84D-AC9FBEF75047}"/>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a16="http://schemas.microsoft.com/office/drawing/2014/main" xmlns="" id="{5897E510-122D-6C6F-FDA3-6EEB9451E1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64516" name="Espace réservé du numéro de diapositive 3">
            <a:extLst>
              <a:ext uri="{FF2B5EF4-FFF2-40B4-BE49-F238E27FC236}">
                <a16:creationId xmlns:a16="http://schemas.microsoft.com/office/drawing/2014/main" xmlns="" id="{D72080CE-8821-FDFE-8DA7-DB49EF60A1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7A55BC-C722-4C9D-BC64-5F86661BF30C}" type="slidenum">
              <a:rPr lang="fr-BE" altLang="fr-FR" sz="1200" smtClean="0"/>
              <a:pPr/>
              <a:t>35</a:t>
            </a:fld>
            <a:endParaRPr lang="fr-BE" altLang="fr-FR" sz="1200"/>
          </a:p>
        </p:txBody>
      </p:sp>
    </p:spTree>
    <p:extLst>
      <p:ext uri="{BB962C8B-B14F-4D97-AF65-F5344CB8AC3E}">
        <p14:creationId xmlns:p14="http://schemas.microsoft.com/office/powerpoint/2010/main" val="342007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F88121-FAC7-868E-65E3-F7040D5598DC}"/>
            </a:ext>
          </a:extLst>
        </p:cNvPr>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xmlns="" id="{E1A0FEED-C8AB-F1ED-604C-012C6D1214A6}"/>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a16="http://schemas.microsoft.com/office/drawing/2014/main" xmlns="" id="{E3AD0AB1-64B3-A8A2-903A-77EA6CC57B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64516" name="Espace réservé du numéro de diapositive 3">
            <a:extLst>
              <a:ext uri="{FF2B5EF4-FFF2-40B4-BE49-F238E27FC236}">
                <a16:creationId xmlns:a16="http://schemas.microsoft.com/office/drawing/2014/main" xmlns="" id="{B22DFEED-1F0B-D0DE-A112-506FAAFA3C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7A55BC-C722-4C9D-BC64-5F86661BF30C}" type="slidenum">
              <a:rPr lang="fr-BE" altLang="fr-FR" sz="1200" smtClean="0"/>
              <a:pPr/>
              <a:t>3</a:t>
            </a:fld>
            <a:endParaRPr lang="fr-BE" altLang="fr-FR" sz="1200"/>
          </a:p>
        </p:txBody>
      </p:sp>
    </p:spTree>
    <p:extLst>
      <p:ext uri="{BB962C8B-B14F-4D97-AF65-F5344CB8AC3E}">
        <p14:creationId xmlns:p14="http://schemas.microsoft.com/office/powerpoint/2010/main" val="106294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DB76FA5-6BB3-4809-B8BB-1E28030FD18A}" type="slidenum">
              <a:rPr lang="fr-BE" smtClean="0"/>
              <a:t>4</a:t>
            </a:fld>
            <a:endParaRPr lang="fr-BE"/>
          </a:p>
        </p:txBody>
      </p:sp>
    </p:spTree>
    <p:extLst>
      <p:ext uri="{BB962C8B-B14F-4D97-AF65-F5344CB8AC3E}">
        <p14:creationId xmlns:p14="http://schemas.microsoft.com/office/powerpoint/2010/main" val="211161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DB76FA5-6BB3-4809-B8BB-1E28030FD18A}" type="slidenum">
              <a:rPr lang="fr-BE" smtClean="0"/>
              <a:t>5</a:t>
            </a:fld>
            <a:endParaRPr lang="fr-BE"/>
          </a:p>
        </p:txBody>
      </p:sp>
    </p:spTree>
    <p:extLst>
      <p:ext uri="{BB962C8B-B14F-4D97-AF65-F5344CB8AC3E}">
        <p14:creationId xmlns:p14="http://schemas.microsoft.com/office/powerpoint/2010/main" val="1685673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E0D4B23-C2BB-B22C-A88F-6C60BFD70031}"/>
            </a:ext>
          </a:extLst>
        </p:cNvPr>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xmlns="" id="{AD58C8C8-E2F2-DB57-48F1-B9FC06AE8073}"/>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a16="http://schemas.microsoft.com/office/drawing/2014/main" xmlns="" id="{01844E29-1D88-F1EB-7DEE-17F84B210C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64516" name="Espace réservé du numéro de diapositive 3">
            <a:extLst>
              <a:ext uri="{FF2B5EF4-FFF2-40B4-BE49-F238E27FC236}">
                <a16:creationId xmlns:a16="http://schemas.microsoft.com/office/drawing/2014/main" xmlns="" id="{AD28C425-6083-2D09-8F36-D8C2B11731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7A55BC-C722-4C9D-BC64-5F86661BF30C}" type="slidenum">
              <a:rPr lang="fr-BE" altLang="fr-FR" sz="1200" smtClean="0"/>
              <a:pPr/>
              <a:t>6</a:t>
            </a:fld>
            <a:endParaRPr lang="fr-BE" altLang="fr-FR" sz="1200"/>
          </a:p>
        </p:txBody>
      </p:sp>
    </p:spTree>
    <p:extLst>
      <p:ext uri="{BB962C8B-B14F-4D97-AF65-F5344CB8AC3E}">
        <p14:creationId xmlns:p14="http://schemas.microsoft.com/office/powerpoint/2010/main" val="2983678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FB0E4BD9-74B1-4558-B0AC-A77247F4B0A4}" type="slidenum">
              <a:rPr lang="fr-BE" smtClean="0"/>
              <a:t>8</a:t>
            </a:fld>
            <a:endParaRPr lang="fr-BE"/>
          </a:p>
        </p:txBody>
      </p:sp>
    </p:spTree>
    <p:extLst>
      <p:ext uri="{BB962C8B-B14F-4D97-AF65-F5344CB8AC3E}">
        <p14:creationId xmlns:p14="http://schemas.microsoft.com/office/powerpoint/2010/main" val="358383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BA0265-1F54-6868-E8FA-AE37ABF23B18}"/>
            </a:ext>
          </a:extLst>
        </p:cNvPr>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xmlns="" id="{A42AF372-E7D4-FA84-66F9-30DC2E1B4399}"/>
              </a:ext>
            </a:extLst>
          </p:cNvPr>
          <p:cNvSpPr>
            <a:spLocks noGrp="1" noRot="1" noChangeAspect="1" noTextEdit="1"/>
          </p:cNvSpPr>
          <p:nvPr>
            <p:ph type="sldImg"/>
          </p:nvPr>
        </p:nvSpPr>
        <p:spPr>
          <a:ln/>
        </p:spPr>
      </p:sp>
      <p:sp>
        <p:nvSpPr>
          <p:cNvPr id="64515" name="Espace réservé des commentaires 2">
            <a:extLst>
              <a:ext uri="{FF2B5EF4-FFF2-40B4-BE49-F238E27FC236}">
                <a16:creationId xmlns:a16="http://schemas.microsoft.com/office/drawing/2014/main" xmlns="" id="{2D9D20E9-6377-2F92-C6A7-CB7470D299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64516" name="Espace réservé du numéro de diapositive 3">
            <a:extLst>
              <a:ext uri="{FF2B5EF4-FFF2-40B4-BE49-F238E27FC236}">
                <a16:creationId xmlns:a16="http://schemas.microsoft.com/office/drawing/2014/main" xmlns="" id="{478C0CF9-6737-D7F0-B7DA-3683733F67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7A55BC-C722-4C9D-BC64-5F86661BF30C}" type="slidenum">
              <a:rPr lang="fr-BE" altLang="fr-FR" sz="1200" smtClean="0"/>
              <a:pPr/>
              <a:t>9</a:t>
            </a:fld>
            <a:endParaRPr lang="fr-BE" altLang="fr-FR" sz="1200"/>
          </a:p>
        </p:txBody>
      </p:sp>
    </p:spTree>
    <p:extLst>
      <p:ext uri="{BB962C8B-B14F-4D97-AF65-F5344CB8AC3E}">
        <p14:creationId xmlns:p14="http://schemas.microsoft.com/office/powerpoint/2010/main" val="253429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DB76FA5-6BB3-4809-B8BB-1E28030FD18A}" type="slidenum">
              <a:rPr lang="fr-BE" smtClean="0"/>
              <a:t>10</a:t>
            </a:fld>
            <a:endParaRPr lang="fr-BE"/>
          </a:p>
        </p:txBody>
      </p:sp>
    </p:spTree>
    <p:extLst>
      <p:ext uri="{BB962C8B-B14F-4D97-AF65-F5344CB8AC3E}">
        <p14:creationId xmlns:p14="http://schemas.microsoft.com/office/powerpoint/2010/main" val="248015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836184" y="4250002"/>
            <a:ext cx="20810062" cy="2932563"/>
          </a:xfrm>
        </p:spPr>
        <p:txBody>
          <a:bodyPr/>
          <a:lstStyle/>
          <a:p>
            <a:r>
              <a:rPr lang="fr-FR"/>
              <a:t>Modifiez le style du titre</a:t>
            </a:r>
            <a:endParaRPr lang="fr-BE"/>
          </a:p>
        </p:txBody>
      </p:sp>
      <p:sp>
        <p:nvSpPr>
          <p:cNvPr id="3" name="Sous-titre 2"/>
          <p:cNvSpPr>
            <a:spLocks noGrp="1"/>
          </p:cNvSpPr>
          <p:nvPr>
            <p:ph type="subTitle" idx="1"/>
          </p:nvPr>
        </p:nvSpPr>
        <p:spPr>
          <a:xfrm>
            <a:off x="3672363" y="7752609"/>
            <a:ext cx="17137699" cy="3496275"/>
          </a:xfrm>
        </p:spPr>
        <p:txBody>
          <a:bodyPr/>
          <a:lstStyle>
            <a:lvl1pPr marL="0" indent="0" algn="ctr">
              <a:buNone/>
              <a:defRPr>
                <a:solidFill>
                  <a:schemeClr val="tx1">
                    <a:tint val="75000"/>
                  </a:schemeClr>
                </a:solidFill>
              </a:defRPr>
            </a:lvl1pPr>
            <a:lvl2pPr marL="1090149" indent="0" algn="ctr">
              <a:buNone/>
              <a:defRPr>
                <a:solidFill>
                  <a:schemeClr val="tx1">
                    <a:tint val="75000"/>
                  </a:schemeClr>
                </a:solidFill>
              </a:defRPr>
            </a:lvl2pPr>
            <a:lvl3pPr marL="2180301" indent="0" algn="ctr">
              <a:buNone/>
              <a:defRPr>
                <a:solidFill>
                  <a:schemeClr val="tx1">
                    <a:tint val="75000"/>
                  </a:schemeClr>
                </a:solidFill>
              </a:defRPr>
            </a:lvl3pPr>
            <a:lvl4pPr marL="3270450" indent="0" algn="ctr">
              <a:buNone/>
              <a:defRPr>
                <a:solidFill>
                  <a:schemeClr val="tx1">
                    <a:tint val="75000"/>
                  </a:schemeClr>
                </a:solidFill>
              </a:defRPr>
            </a:lvl4pPr>
            <a:lvl5pPr marL="4360599" indent="0" algn="ctr">
              <a:buNone/>
              <a:defRPr>
                <a:solidFill>
                  <a:schemeClr val="tx1">
                    <a:tint val="75000"/>
                  </a:schemeClr>
                </a:solidFill>
              </a:defRPr>
            </a:lvl5pPr>
            <a:lvl6pPr marL="5450749" indent="0" algn="ctr">
              <a:buNone/>
              <a:defRPr>
                <a:solidFill>
                  <a:schemeClr val="tx1">
                    <a:tint val="75000"/>
                  </a:schemeClr>
                </a:solidFill>
              </a:defRPr>
            </a:lvl6pPr>
            <a:lvl7pPr marL="6540900" indent="0" algn="ctr">
              <a:buNone/>
              <a:defRPr>
                <a:solidFill>
                  <a:schemeClr val="tx1">
                    <a:tint val="75000"/>
                  </a:schemeClr>
                </a:solidFill>
              </a:defRPr>
            </a:lvl7pPr>
            <a:lvl8pPr marL="7631050" indent="0" algn="ctr">
              <a:buNone/>
              <a:defRPr>
                <a:solidFill>
                  <a:schemeClr val="tx1">
                    <a:tint val="75000"/>
                  </a:schemeClr>
                </a:solidFill>
              </a:defRPr>
            </a:lvl8pPr>
            <a:lvl9pPr marL="8721199"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9F400E6F-3CF1-4103-9396-559E6580CE52}" type="datetimeFigureOut">
              <a:rPr lang="fr-BE" smtClean="0"/>
              <a:t>03-11-23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320222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9F400E6F-3CF1-4103-9396-559E6580CE52}" type="datetimeFigureOut">
              <a:rPr lang="fr-BE" smtClean="0"/>
              <a:t>03-11-23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33169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7749760" y="547880"/>
            <a:ext cx="5508546" cy="11673250"/>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1224124" y="547880"/>
            <a:ext cx="16117595" cy="116732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9F400E6F-3CF1-4103-9396-559E6580CE52}" type="datetimeFigureOut">
              <a:rPr lang="fr-BE" smtClean="0"/>
              <a:t>03-11-23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4223253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66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66225" y="547878"/>
            <a:ext cx="22942775" cy="1121286"/>
          </a:xfrm>
          <a:solidFill>
            <a:schemeClr val="bg2"/>
          </a:solidFill>
          <a:ln>
            <a:solidFill>
              <a:schemeClr val="tx1"/>
            </a:solidFill>
          </a:ln>
        </p:spPr>
        <p:txBody>
          <a:bodyPr>
            <a:normAutofit/>
          </a:bodyPr>
          <a:lstStyle>
            <a:lvl1pPr algn="l">
              <a:defRPr sz="6700">
                <a:latin typeface="Arial Narrow" panose="020B0606020202030204" pitchFamily="34" charset="0"/>
                <a:cs typeface="Arial" panose="020B0604020202020204" pitchFamily="34" charset="0"/>
              </a:defRPr>
            </a:lvl1pPr>
          </a:lstStyle>
          <a:p>
            <a:r>
              <a:rPr lang="fr-FR" dirty="0"/>
              <a:t>Modifiez le style du titre</a:t>
            </a:r>
            <a:endParaRPr lang="fr-BE" dirty="0"/>
          </a:p>
        </p:txBody>
      </p:sp>
      <p:sp>
        <p:nvSpPr>
          <p:cNvPr id="3" name="Espace réservé du contenu 2"/>
          <p:cNvSpPr>
            <a:spLocks noGrp="1"/>
          </p:cNvSpPr>
          <p:nvPr>
            <p:ph idx="1"/>
          </p:nvPr>
        </p:nvSpPr>
        <p:spPr>
          <a:xfrm>
            <a:off x="866225" y="2100112"/>
            <a:ext cx="22942775" cy="11060996"/>
          </a:xfrm>
        </p:spPr>
        <p:txBody>
          <a:bodyPr/>
          <a:lstStyle>
            <a:lvl1pPr>
              <a:defRPr sz="6700">
                <a:latin typeface="Arial Narrow" panose="020B0606020202030204" pitchFamily="34" charset="0"/>
              </a:defRPr>
            </a:lvl1pPr>
            <a:lvl2pPr>
              <a:defRPr sz="6200">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Tree>
    <p:extLst>
      <p:ext uri="{BB962C8B-B14F-4D97-AF65-F5344CB8AC3E}">
        <p14:creationId xmlns:p14="http://schemas.microsoft.com/office/powerpoint/2010/main" val="219563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933944" y="8791358"/>
            <a:ext cx="20810062" cy="2717214"/>
          </a:xfrm>
        </p:spPr>
        <p:txBody>
          <a:bodyPr anchor="t"/>
          <a:lstStyle>
            <a:lvl1pPr algn="l">
              <a:defRPr sz="9400" b="1" cap="all"/>
            </a:lvl1pPr>
          </a:lstStyle>
          <a:p>
            <a:r>
              <a:rPr lang="fr-FR"/>
              <a:t>Modifiez le style du titre</a:t>
            </a:r>
            <a:endParaRPr lang="fr-BE"/>
          </a:p>
        </p:txBody>
      </p:sp>
      <p:sp>
        <p:nvSpPr>
          <p:cNvPr id="3" name="Espace réservé du texte 2"/>
          <p:cNvSpPr>
            <a:spLocks noGrp="1"/>
          </p:cNvSpPr>
          <p:nvPr>
            <p:ph type="body" idx="1"/>
          </p:nvPr>
        </p:nvSpPr>
        <p:spPr>
          <a:xfrm>
            <a:off x="1933944" y="5798624"/>
            <a:ext cx="20810062" cy="2992733"/>
          </a:xfrm>
        </p:spPr>
        <p:txBody>
          <a:bodyPr anchor="b"/>
          <a:lstStyle>
            <a:lvl1pPr marL="0" indent="0">
              <a:buNone/>
              <a:defRPr sz="4800">
                <a:solidFill>
                  <a:schemeClr val="tx1">
                    <a:tint val="75000"/>
                  </a:schemeClr>
                </a:solidFill>
              </a:defRPr>
            </a:lvl1pPr>
            <a:lvl2pPr marL="1090149" indent="0">
              <a:buNone/>
              <a:defRPr sz="4400">
                <a:solidFill>
                  <a:schemeClr val="tx1">
                    <a:tint val="75000"/>
                  </a:schemeClr>
                </a:solidFill>
              </a:defRPr>
            </a:lvl2pPr>
            <a:lvl3pPr marL="2180301" indent="0">
              <a:buNone/>
              <a:defRPr sz="3700">
                <a:solidFill>
                  <a:schemeClr val="tx1">
                    <a:tint val="75000"/>
                  </a:schemeClr>
                </a:solidFill>
              </a:defRPr>
            </a:lvl3pPr>
            <a:lvl4pPr marL="3270450" indent="0">
              <a:buNone/>
              <a:defRPr sz="3200">
                <a:solidFill>
                  <a:schemeClr val="tx1">
                    <a:tint val="75000"/>
                  </a:schemeClr>
                </a:solidFill>
              </a:defRPr>
            </a:lvl4pPr>
            <a:lvl5pPr marL="4360599" indent="0">
              <a:buNone/>
              <a:defRPr sz="3200">
                <a:solidFill>
                  <a:schemeClr val="tx1">
                    <a:tint val="75000"/>
                  </a:schemeClr>
                </a:solidFill>
              </a:defRPr>
            </a:lvl5pPr>
            <a:lvl6pPr marL="5450749" indent="0">
              <a:buNone/>
              <a:defRPr sz="3200">
                <a:solidFill>
                  <a:schemeClr val="tx1">
                    <a:tint val="75000"/>
                  </a:schemeClr>
                </a:solidFill>
              </a:defRPr>
            </a:lvl6pPr>
            <a:lvl7pPr marL="6540900" indent="0">
              <a:buNone/>
              <a:defRPr sz="3200">
                <a:solidFill>
                  <a:schemeClr val="tx1">
                    <a:tint val="75000"/>
                  </a:schemeClr>
                </a:solidFill>
              </a:defRPr>
            </a:lvl7pPr>
            <a:lvl8pPr marL="7631050" indent="0">
              <a:buNone/>
              <a:defRPr sz="3200">
                <a:solidFill>
                  <a:schemeClr val="tx1">
                    <a:tint val="75000"/>
                  </a:schemeClr>
                </a:solidFill>
              </a:defRPr>
            </a:lvl8pPr>
            <a:lvl9pPr marL="8721199" indent="0">
              <a:buNone/>
              <a:defRPr sz="3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F400E6F-3CF1-4103-9396-559E6580CE52}" type="datetimeFigureOut">
              <a:rPr lang="fr-BE" smtClean="0"/>
              <a:t>03-11-23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305377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1224124" y="3192254"/>
            <a:ext cx="10813071" cy="9028877"/>
          </a:xfrm>
        </p:spPr>
        <p:txBody>
          <a:bodyPr/>
          <a:lstStyle>
            <a:lvl1pPr>
              <a:defRPr sz="6700"/>
            </a:lvl1pPr>
            <a:lvl2pPr>
              <a:defRPr sz="5800"/>
            </a:lvl2pPr>
            <a:lvl3pPr>
              <a:defRPr sz="4800"/>
            </a:lvl3pPr>
            <a:lvl4pPr>
              <a:defRPr sz="4400"/>
            </a:lvl4pPr>
            <a:lvl5pPr>
              <a:defRPr sz="4400"/>
            </a:lvl5pPr>
            <a:lvl6pPr>
              <a:defRPr sz="4400"/>
            </a:lvl6pPr>
            <a:lvl7pPr>
              <a:defRPr sz="4400"/>
            </a:lvl7pPr>
            <a:lvl8pPr>
              <a:defRPr sz="4400"/>
            </a:lvl8pPr>
            <a:lvl9pPr>
              <a:defRPr sz="4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12445235" y="3192254"/>
            <a:ext cx="10813071" cy="9028877"/>
          </a:xfrm>
        </p:spPr>
        <p:txBody>
          <a:bodyPr/>
          <a:lstStyle>
            <a:lvl1pPr>
              <a:defRPr sz="6700"/>
            </a:lvl1pPr>
            <a:lvl2pPr>
              <a:defRPr sz="5800"/>
            </a:lvl2pPr>
            <a:lvl3pPr>
              <a:defRPr sz="4800"/>
            </a:lvl3pPr>
            <a:lvl4pPr>
              <a:defRPr sz="4400"/>
            </a:lvl4pPr>
            <a:lvl5pPr>
              <a:defRPr sz="4400"/>
            </a:lvl5pPr>
            <a:lvl6pPr>
              <a:defRPr sz="4400"/>
            </a:lvl6pPr>
            <a:lvl7pPr>
              <a:defRPr sz="4400"/>
            </a:lvl7pPr>
            <a:lvl8pPr>
              <a:defRPr sz="4400"/>
            </a:lvl8pPr>
            <a:lvl9pPr>
              <a:defRPr sz="4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9F400E6F-3CF1-4103-9396-559E6580CE52}" type="datetimeFigureOut">
              <a:rPr lang="fr-BE" smtClean="0"/>
              <a:t>03-11-23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20592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1224124" y="3062409"/>
            <a:ext cx="10817323" cy="1276266"/>
          </a:xfrm>
        </p:spPr>
        <p:txBody>
          <a:bodyPr anchor="b"/>
          <a:lstStyle>
            <a:lvl1pPr marL="0" indent="0">
              <a:buNone/>
              <a:defRPr sz="5800" b="1"/>
            </a:lvl1pPr>
            <a:lvl2pPr marL="1090149" indent="0">
              <a:buNone/>
              <a:defRPr sz="4800" b="1"/>
            </a:lvl2pPr>
            <a:lvl3pPr marL="2180301" indent="0">
              <a:buNone/>
              <a:defRPr sz="4400" b="1"/>
            </a:lvl3pPr>
            <a:lvl4pPr marL="3270450" indent="0">
              <a:buNone/>
              <a:defRPr sz="3700" b="1"/>
            </a:lvl4pPr>
            <a:lvl5pPr marL="4360599" indent="0">
              <a:buNone/>
              <a:defRPr sz="3700" b="1"/>
            </a:lvl5pPr>
            <a:lvl6pPr marL="5450749" indent="0">
              <a:buNone/>
              <a:defRPr sz="3700" b="1"/>
            </a:lvl6pPr>
            <a:lvl7pPr marL="6540900" indent="0">
              <a:buNone/>
              <a:defRPr sz="3700" b="1"/>
            </a:lvl7pPr>
            <a:lvl8pPr marL="7631050" indent="0">
              <a:buNone/>
              <a:defRPr sz="3700" b="1"/>
            </a:lvl8pPr>
            <a:lvl9pPr marL="8721199" indent="0">
              <a:buNone/>
              <a:defRPr sz="3700" b="1"/>
            </a:lvl9pPr>
          </a:lstStyle>
          <a:p>
            <a:pPr lvl="0"/>
            <a:r>
              <a:rPr lang="fr-FR"/>
              <a:t>Modifiez les styles du texte du masque</a:t>
            </a:r>
          </a:p>
        </p:txBody>
      </p:sp>
      <p:sp>
        <p:nvSpPr>
          <p:cNvPr id="4" name="Espace réservé du contenu 3"/>
          <p:cNvSpPr>
            <a:spLocks noGrp="1"/>
          </p:cNvSpPr>
          <p:nvPr>
            <p:ph sz="half" idx="2"/>
          </p:nvPr>
        </p:nvSpPr>
        <p:spPr>
          <a:xfrm>
            <a:off x="1224124" y="4338674"/>
            <a:ext cx="10817323" cy="7882455"/>
          </a:xfrm>
        </p:spPr>
        <p:txBody>
          <a:bodyPr/>
          <a:lstStyle>
            <a:lvl1pPr>
              <a:defRPr sz="5800"/>
            </a:lvl1pPr>
            <a:lvl2pPr>
              <a:defRPr sz="4800"/>
            </a:lvl2pPr>
            <a:lvl3pPr>
              <a:defRPr sz="4400"/>
            </a:lvl3pPr>
            <a:lvl4pPr>
              <a:defRPr sz="3700"/>
            </a:lvl4pPr>
            <a:lvl5pPr>
              <a:defRPr sz="3700"/>
            </a:lvl5pPr>
            <a:lvl6pPr>
              <a:defRPr sz="3700"/>
            </a:lvl6pPr>
            <a:lvl7pPr>
              <a:defRPr sz="3700"/>
            </a:lvl7pPr>
            <a:lvl8pPr>
              <a:defRPr sz="3700"/>
            </a:lvl8pPr>
            <a:lvl9pPr>
              <a:defRPr sz="3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12436732" y="3062409"/>
            <a:ext cx="10821573" cy="1276266"/>
          </a:xfrm>
        </p:spPr>
        <p:txBody>
          <a:bodyPr anchor="b"/>
          <a:lstStyle>
            <a:lvl1pPr marL="0" indent="0">
              <a:buNone/>
              <a:defRPr sz="5800" b="1"/>
            </a:lvl1pPr>
            <a:lvl2pPr marL="1090149" indent="0">
              <a:buNone/>
              <a:defRPr sz="4800" b="1"/>
            </a:lvl2pPr>
            <a:lvl3pPr marL="2180301" indent="0">
              <a:buNone/>
              <a:defRPr sz="4400" b="1"/>
            </a:lvl3pPr>
            <a:lvl4pPr marL="3270450" indent="0">
              <a:buNone/>
              <a:defRPr sz="3700" b="1"/>
            </a:lvl4pPr>
            <a:lvl5pPr marL="4360599" indent="0">
              <a:buNone/>
              <a:defRPr sz="3700" b="1"/>
            </a:lvl5pPr>
            <a:lvl6pPr marL="5450749" indent="0">
              <a:buNone/>
              <a:defRPr sz="3700" b="1"/>
            </a:lvl6pPr>
            <a:lvl7pPr marL="6540900" indent="0">
              <a:buNone/>
              <a:defRPr sz="3700" b="1"/>
            </a:lvl7pPr>
            <a:lvl8pPr marL="7631050" indent="0">
              <a:buNone/>
              <a:defRPr sz="3700" b="1"/>
            </a:lvl8pPr>
            <a:lvl9pPr marL="8721199" indent="0">
              <a:buNone/>
              <a:defRPr sz="3700" b="1"/>
            </a:lvl9pPr>
          </a:lstStyle>
          <a:p>
            <a:pPr lvl="0"/>
            <a:r>
              <a:rPr lang="fr-FR"/>
              <a:t>Modifiez les styles du texte du masque</a:t>
            </a:r>
          </a:p>
        </p:txBody>
      </p:sp>
      <p:sp>
        <p:nvSpPr>
          <p:cNvPr id="6" name="Espace réservé du contenu 5"/>
          <p:cNvSpPr>
            <a:spLocks noGrp="1"/>
          </p:cNvSpPr>
          <p:nvPr>
            <p:ph sz="quarter" idx="4"/>
          </p:nvPr>
        </p:nvSpPr>
        <p:spPr>
          <a:xfrm>
            <a:off x="12436732" y="4338674"/>
            <a:ext cx="10821573" cy="7882455"/>
          </a:xfrm>
        </p:spPr>
        <p:txBody>
          <a:bodyPr/>
          <a:lstStyle>
            <a:lvl1pPr>
              <a:defRPr sz="5800"/>
            </a:lvl1pPr>
            <a:lvl2pPr>
              <a:defRPr sz="4800"/>
            </a:lvl2pPr>
            <a:lvl3pPr>
              <a:defRPr sz="4400"/>
            </a:lvl3pPr>
            <a:lvl4pPr>
              <a:defRPr sz="3700"/>
            </a:lvl4pPr>
            <a:lvl5pPr>
              <a:defRPr sz="3700"/>
            </a:lvl5pPr>
            <a:lvl6pPr>
              <a:defRPr sz="3700"/>
            </a:lvl6pPr>
            <a:lvl7pPr>
              <a:defRPr sz="3700"/>
            </a:lvl7pPr>
            <a:lvl8pPr>
              <a:defRPr sz="3700"/>
            </a:lvl8pPr>
            <a:lvl9pPr>
              <a:defRPr sz="3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9F400E6F-3CF1-4103-9396-559E6580CE52}" type="datetimeFigureOut">
              <a:rPr lang="fr-BE" smtClean="0"/>
              <a:t>03-11-23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216489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9F400E6F-3CF1-4103-9396-559E6580CE52}" type="datetimeFigureOut">
              <a:rPr lang="fr-BE" smtClean="0"/>
              <a:t>03-11-23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137500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400E6F-3CF1-4103-9396-559E6580CE52}" type="datetimeFigureOut">
              <a:rPr lang="fr-BE" smtClean="0"/>
              <a:t>03-11-23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59006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24124" y="544711"/>
            <a:ext cx="8054549" cy="2318181"/>
          </a:xfrm>
        </p:spPr>
        <p:txBody>
          <a:bodyPr anchor="b"/>
          <a:lstStyle>
            <a:lvl1pPr algn="l">
              <a:defRPr sz="4800" b="1"/>
            </a:lvl1pPr>
          </a:lstStyle>
          <a:p>
            <a:r>
              <a:rPr lang="fr-FR"/>
              <a:t>Modifiez le style du titre</a:t>
            </a:r>
            <a:endParaRPr lang="fr-BE"/>
          </a:p>
        </p:txBody>
      </p:sp>
      <p:sp>
        <p:nvSpPr>
          <p:cNvPr id="3" name="Espace réservé du contenu 2"/>
          <p:cNvSpPr>
            <a:spLocks noGrp="1"/>
          </p:cNvSpPr>
          <p:nvPr>
            <p:ph idx="1"/>
          </p:nvPr>
        </p:nvSpPr>
        <p:spPr>
          <a:xfrm>
            <a:off x="9571949" y="544712"/>
            <a:ext cx="13686356" cy="11676417"/>
          </a:xfrm>
        </p:spPr>
        <p:txBody>
          <a:bodyPr/>
          <a:lstStyle>
            <a:lvl1pPr>
              <a:defRPr sz="7600"/>
            </a:lvl1pPr>
            <a:lvl2pPr>
              <a:defRPr sz="6700"/>
            </a:lvl2pPr>
            <a:lvl3pPr>
              <a:defRPr sz="5800"/>
            </a:lvl3pPr>
            <a:lvl4pPr>
              <a:defRPr sz="4800"/>
            </a:lvl4pPr>
            <a:lvl5pPr>
              <a:defRPr sz="4800"/>
            </a:lvl5pPr>
            <a:lvl6pPr>
              <a:defRPr sz="4800"/>
            </a:lvl6pPr>
            <a:lvl7pPr>
              <a:defRPr sz="4800"/>
            </a:lvl7pPr>
            <a:lvl8pPr>
              <a:defRPr sz="4800"/>
            </a:lvl8pPr>
            <a:lvl9pPr>
              <a:defRPr sz="4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1224124" y="2862894"/>
            <a:ext cx="8054549" cy="9358236"/>
          </a:xfrm>
        </p:spPr>
        <p:txBody>
          <a:bodyPr/>
          <a:lstStyle>
            <a:lvl1pPr marL="0" indent="0">
              <a:buNone/>
              <a:defRPr sz="3200"/>
            </a:lvl1pPr>
            <a:lvl2pPr marL="1090149" indent="0">
              <a:buNone/>
              <a:defRPr sz="3000"/>
            </a:lvl2pPr>
            <a:lvl3pPr marL="2180301" indent="0">
              <a:buNone/>
              <a:defRPr sz="2300"/>
            </a:lvl3pPr>
            <a:lvl4pPr marL="3270450" indent="0">
              <a:buNone/>
              <a:defRPr sz="2100"/>
            </a:lvl4pPr>
            <a:lvl5pPr marL="4360599" indent="0">
              <a:buNone/>
              <a:defRPr sz="2100"/>
            </a:lvl5pPr>
            <a:lvl6pPr marL="5450749" indent="0">
              <a:buNone/>
              <a:defRPr sz="2100"/>
            </a:lvl6pPr>
            <a:lvl7pPr marL="6540900" indent="0">
              <a:buNone/>
              <a:defRPr sz="2100"/>
            </a:lvl7pPr>
            <a:lvl8pPr marL="7631050" indent="0">
              <a:buNone/>
              <a:defRPr sz="2100"/>
            </a:lvl8pPr>
            <a:lvl9pPr marL="8721199" indent="0">
              <a:buNone/>
              <a:defRPr sz="21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F400E6F-3CF1-4103-9396-559E6580CE52}" type="datetimeFigureOut">
              <a:rPr lang="fr-BE" smtClean="0"/>
              <a:t>03-11-23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270710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98727" y="9576753"/>
            <a:ext cx="14689456" cy="1130590"/>
          </a:xfrm>
        </p:spPr>
        <p:txBody>
          <a:bodyPr anchor="b"/>
          <a:lstStyle>
            <a:lvl1pPr algn="l">
              <a:defRPr sz="4800" b="1"/>
            </a:lvl1pPr>
          </a:lstStyle>
          <a:p>
            <a:r>
              <a:rPr lang="fr-FR"/>
              <a:t>Modifiez le style du titre</a:t>
            </a:r>
            <a:endParaRPr lang="fr-BE"/>
          </a:p>
        </p:txBody>
      </p:sp>
      <p:sp>
        <p:nvSpPr>
          <p:cNvPr id="3" name="Espace réservé pour une image  2"/>
          <p:cNvSpPr>
            <a:spLocks noGrp="1"/>
          </p:cNvSpPr>
          <p:nvPr>
            <p:ph type="pic" idx="1"/>
          </p:nvPr>
        </p:nvSpPr>
        <p:spPr>
          <a:xfrm>
            <a:off x="4798727" y="1222430"/>
            <a:ext cx="14689456" cy="8208645"/>
          </a:xfrm>
        </p:spPr>
        <p:txBody>
          <a:bodyPr/>
          <a:lstStyle>
            <a:lvl1pPr marL="0" indent="0">
              <a:buNone/>
              <a:defRPr sz="7600"/>
            </a:lvl1pPr>
            <a:lvl2pPr marL="1090149" indent="0">
              <a:buNone/>
              <a:defRPr sz="6700"/>
            </a:lvl2pPr>
            <a:lvl3pPr marL="2180301" indent="0">
              <a:buNone/>
              <a:defRPr sz="5800"/>
            </a:lvl3pPr>
            <a:lvl4pPr marL="3270450" indent="0">
              <a:buNone/>
              <a:defRPr sz="4800"/>
            </a:lvl4pPr>
            <a:lvl5pPr marL="4360599" indent="0">
              <a:buNone/>
              <a:defRPr sz="4800"/>
            </a:lvl5pPr>
            <a:lvl6pPr marL="5450749" indent="0">
              <a:buNone/>
              <a:defRPr sz="4800"/>
            </a:lvl6pPr>
            <a:lvl7pPr marL="6540900" indent="0">
              <a:buNone/>
              <a:defRPr sz="4800"/>
            </a:lvl7pPr>
            <a:lvl8pPr marL="7631050" indent="0">
              <a:buNone/>
              <a:defRPr sz="4800"/>
            </a:lvl8pPr>
            <a:lvl9pPr marL="8721199" indent="0">
              <a:buNone/>
              <a:defRPr sz="4800"/>
            </a:lvl9pPr>
          </a:lstStyle>
          <a:p>
            <a:endParaRPr lang="fr-BE"/>
          </a:p>
        </p:txBody>
      </p:sp>
      <p:sp>
        <p:nvSpPr>
          <p:cNvPr id="4" name="Espace réservé du texte 3"/>
          <p:cNvSpPr>
            <a:spLocks noGrp="1"/>
          </p:cNvSpPr>
          <p:nvPr>
            <p:ph type="body" sz="half" idx="2"/>
          </p:nvPr>
        </p:nvSpPr>
        <p:spPr>
          <a:xfrm>
            <a:off x="4798727" y="10707343"/>
            <a:ext cx="14689456" cy="1605625"/>
          </a:xfrm>
        </p:spPr>
        <p:txBody>
          <a:bodyPr/>
          <a:lstStyle>
            <a:lvl1pPr marL="0" indent="0">
              <a:buNone/>
              <a:defRPr sz="3200"/>
            </a:lvl1pPr>
            <a:lvl2pPr marL="1090149" indent="0">
              <a:buNone/>
              <a:defRPr sz="3000"/>
            </a:lvl2pPr>
            <a:lvl3pPr marL="2180301" indent="0">
              <a:buNone/>
              <a:defRPr sz="2300"/>
            </a:lvl3pPr>
            <a:lvl4pPr marL="3270450" indent="0">
              <a:buNone/>
              <a:defRPr sz="2100"/>
            </a:lvl4pPr>
            <a:lvl5pPr marL="4360599" indent="0">
              <a:buNone/>
              <a:defRPr sz="2100"/>
            </a:lvl5pPr>
            <a:lvl6pPr marL="5450749" indent="0">
              <a:buNone/>
              <a:defRPr sz="2100"/>
            </a:lvl6pPr>
            <a:lvl7pPr marL="6540900" indent="0">
              <a:buNone/>
              <a:defRPr sz="2100"/>
            </a:lvl7pPr>
            <a:lvl8pPr marL="7631050" indent="0">
              <a:buNone/>
              <a:defRPr sz="2100"/>
            </a:lvl8pPr>
            <a:lvl9pPr marL="8721199" indent="0">
              <a:buNone/>
              <a:defRPr sz="21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F400E6F-3CF1-4103-9396-559E6580CE52}" type="datetimeFigureOut">
              <a:rPr lang="fr-BE" smtClean="0"/>
              <a:t>03-11-23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86F1A05-098B-4BC5-8AFC-FFFE968C38FD}" type="slidenum">
              <a:rPr lang="fr-BE" smtClean="0"/>
              <a:t>‹N°›</a:t>
            </a:fld>
            <a:endParaRPr lang="fr-BE"/>
          </a:p>
        </p:txBody>
      </p:sp>
    </p:spTree>
    <p:extLst>
      <p:ext uri="{BB962C8B-B14F-4D97-AF65-F5344CB8AC3E}">
        <p14:creationId xmlns:p14="http://schemas.microsoft.com/office/powerpoint/2010/main" val="223544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24124" y="547878"/>
            <a:ext cx="22034182" cy="2280179"/>
          </a:xfrm>
          <a:prstGeom prst="rect">
            <a:avLst/>
          </a:prstGeom>
        </p:spPr>
        <p:txBody>
          <a:bodyPr vert="horz" lIns="218030" tIns="109016" rIns="218030" bIns="109016"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1224124" y="3192254"/>
            <a:ext cx="22034182" cy="9028877"/>
          </a:xfrm>
          <a:prstGeom prst="rect">
            <a:avLst/>
          </a:prstGeom>
        </p:spPr>
        <p:txBody>
          <a:bodyPr vert="horz" lIns="218030" tIns="109016" rIns="218030" bIns="109016"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1224122" y="12680332"/>
            <a:ext cx="5712565" cy="728390"/>
          </a:xfrm>
          <a:prstGeom prst="rect">
            <a:avLst/>
          </a:prstGeom>
        </p:spPr>
        <p:txBody>
          <a:bodyPr vert="horz" lIns="218030" tIns="109016" rIns="218030" bIns="109016" rtlCol="0" anchor="ctr"/>
          <a:lstStyle>
            <a:lvl1pPr algn="l">
              <a:defRPr sz="3000">
                <a:solidFill>
                  <a:schemeClr val="tx1">
                    <a:tint val="75000"/>
                  </a:schemeClr>
                </a:solidFill>
              </a:defRPr>
            </a:lvl1pPr>
          </a:lstStyle>
          <a:p>
            <a:fld id="{9F400E6F-3CF1-4103-9396-559E6580CE52}" type="datetimeFigureOut">
              <a:rPr lang="fr-BE" smtClean="0"/>
              <a:t>03-11-23</a:t>
            </a:fld>
            <a:endParaRPr lang="fr-BE"/>
          </a:p>
        </p:txBody>
      </p:sp>
      <p:sp>
        <p:nvSpPr>
          <p:cNvPr id="5" name="Espace réservé du pied de page 4"/>
          <p:cNvSpPr>
            <a:spLocks noGrp="1"/>
          </p:cNvSpPr>
          <p:nvPr>
            <p:ph type="ftr" sz="quarter" idx="3"/>
          </p:nvPr>
        </p:nvSpPr>
        <p:spPr>
          <a:xfrm>
            <a:off x="8364832" y="12680332"/>
            <a:ext cx="7752767" cy="728390"/>
          </a:xfrm>
          <a:prstGeom prst="rect">
            <a:avLst/>
          </a:prstGeom>
        </p:spPr>
        <p:txBody>
          <a:bodyPr vert="horz" lIns="218030" tIns="109016" rIns="218030" bIns="109016" rtlCol="0" anchor="ctr"/>
          <a:lstStyle>
            <a:lvl1pPr algn="ctr">
              <a:defRPr sz="30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17545741" y="12680332"/>
            <a:ext cx="5712565" cy="728390"/>
          </a:xfrm>
          <a:prstGeom prst="rect">
            <a:avLst/>
          </a:prstGeom>
        </p:spPr>
        <p:txBody>
          <a:bodyPr vert="horz" lIns="218030" tIns="109016" rIns="218030" bIns="109016" rtlCol="0" anchor="ctr"/>
          <a:lstStyle>
            <a:lvl1pPr algn="r">
              <a:defRPr sz="3000">
                <a:solidFill>
                  <a:schemeClr val="tx1">
                    <a:tint val="75000"/>
                  </a:schemeClr>
                </a:solidFill>
              </a:defRPr>
            </a:lvl1pPr>
          </a:lstStyle>
          <a:p>
            <a:fld id="{A86F1A05-098B-4BC5-8AFC-FFFE968C38FD}" type="slidenum">
              <a:rPr lang="fr-BE" smtClean="0"/>
              <a:t>‹N°›</a:t>
            </a:fld>
            <a:endParaRPr lang="fr-BE"/>
          </a:p>
        </p:txBody>
      </p:sp>
    </p:spTree>
    <p:extLst>
      <p:ext uri="{BB962C8B-B14F-4D97-AF65-F5344CB8AC3E}">
        <p14:creationId xmlns:p14="http://schemas.microsoft.com/office/powerpoint/2010/main" val="171251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2180301" rtl="0" eaLnBrk="1" latinLnBrk="0" hangingPunct="1">
        <a:spcBef>
          <a:spcPct val="0"/>
        </a:spcBef>
        <a:buNone/>
        <a:defRPr sz="10600" kern="1200">
          <a:solidFill>
            <a:schemeClr val="tx1"/>
          </a:solidFill>
          <a:latin typeface="+mj-lt"/>
          <a:ea typeface="+mj-ea"/>
          <a:cs typeface="+mj-cs"/>
        </a:defRPr>
      </a:lvl1pPr>
    </p:titleStyle>
    <p:bodyStyle>
      <a:lvl1pPr marL="817613" indent="-817613" algn="l" defTabSz="2180301"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71492" indent="-681343" algn="l" defTabSz="2180301"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5376" indent="-545075" algn="l" defTabSz="2180301" rtl="0" eaLnBrk="1" latinLnBrk="0" hangingPunct="1">
        <a:spcBef>
          <a:spcPct val="20000"/>
        </a:spcBef>
        <a:buFont typeface="Arial" panose="020B0604020202020204" pitchFamily="34" charset="0"/>
        <a:buChar char="•"/>
        <a:defRPr sz="5800" kern="1200">
          <a:solidFill>
            <a:schemeClr val="tx1"/>
          </a:solidFill>
          <a:latin typeface="+mn-lt"/>
          <a:ea typeface="+mn-ea"/>
          <a:cs typeface="+mn-cs"/>
        </a:defRPr>
      </a:lvl3pPr>
      <a:lvl4pPr marL="3815525" indent="-545075" algn="l" defTabSz="2180301"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905674" indent="-545075" algn="l" defTabSz="2180301"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95826" indent="-545075" algn="l" defTabSz="2180301"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85975" indent="-545075" algn="l" defTabSz="2180301"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76124" indent="-545075" algn="l" defTabSz="2180301"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66273" indent="-545075" algn="l" defTabSz="2180301"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fr-FR"/>
      </a:defPPr>
      <a:lvl1pPr marL="0" algn="l" defTabSz="2180301" rtl="0" eaLnBrk="1" latinLnBrk="0" hangingPunct="1">
        <a:defRPr sz="4400" kern="1200">
          <a:solidFill>
            <a:schemeClr val="tx1"/>
          </a:solidFill>
          <a:latin typeface="+mn-lt"/>
          <a:ea typeface="+mn-ea"/>
          <a:cs typeface="+mn-cs"/>
        </a:defRPr>
      </a:lvl1pPr>
      <a:lvl2pPr marL="1090149" algn="l" defTabSz="2180301" rtl="0" eaLnBrk="1" latinLnBrk="0" hangingPunct="1">
        <a:defRPr sz="4400" kern="1200">
          <a:solidFill>
            <a:schemeClr val="tx1"/>
          </a:solidFill>
          <a:latin typeface="+mn-lt"/>
          <a:ea typeface="+mn-ea"/>
          <a:cs typeface="+mn-cs"/>
        </a:defRPr>
      </a:lvl2pPr>
      <a:lvl3pPr marL="2180301" algn="l" defTabSz="2180301" rtl="0" eaLnBrk="1" latinLnBrk="0" hangingPunct="1">
        <a:defRPr sz="4400" kern="1200">
          <a:solidFill>
            <a:schemeClr val="tx1"/>
          </a:solidFill>
          <a:latin typeface="+mn-lt"/>
          <a:ea typeface="+mn-ea"/>
          <a:cs typeface="+mn-cs"/>
        </a:defRPr>
      </a:lvl3pPr>
      <a:lvl4pPr marL="3270450" algn="l" defTabSz="2180301" rtl="0" eaLnBrk="1" latinLnBrk="0" hangingPunct="1">
        <a:defRPr sz="4400" kern="1200">
          <a:solidFill>
            <a:schemeClr val="tx1"/>
          </a:solidFill>
          <a:latin typeface="+mn-lt"/>
          <a:ea typeface="+mn-ea"/>
          <a:cs typeface="+mn-cs"/>
        </a:defRPr>
      </a:lvl4pPr>
      <a:lvl5pPr marL="4360599" algn="l" defTabSz="2180301" rtl="0" eaLnBrk="1" latinLnBrk="0" hangingPunct="1">
        <a:defRPr sz="4400" kern="1200">
          <a:solidFill>
            <a:schemeClr val="tx1"/>
          </a:solidFill>
          <a:latin typeface="+mn-lt"/>
          <a:ea typeface="+mn-ea"/>
          <a:cs typeface="+mn-cs"/>
        </a:defRPr>
      </a:lvl5pPr>
      <a:lvl6pPr marL="5450749" algn="l" defTabSz="2180301" rtl="0" eaLnBrk="1" latinLnBrk="0" hangingPunct="1">
        <a:defRPr sz="4400" kern="1200">
          <a:solidFill>
            <a:schemeClr val="tx1"/>
          </a:solidFill>
          <a:latin typeface="+mn-lt"/>
          <a:ea typeface="+mn-ea"/>
          <a:cs typeface="+mn-cs"/>
        </a:defRPr>
      </a:lvl6pPr>
      <a:lvl7pPr marL="6540900" algn="l" defTabSz="2180301" rtl="0" eaLnBrk="1" latinLnBrk="0" hangingPunct="1">
        <a:defRPr sz="4400" kern="1200">
          <a:solidFill>
            <a:schemeClr val="tx1"/>
          </a:solidFill>
          <a:latin typeface="+mn-lt"/>
          <a:ea typeface="+mn-ea"/>
          <a:cs typeface="+mn-cs"/>
        </a:defRPr>
      </a:lvl7pPr>
      <a:lvl8pPr marL="7631050" algn="l" defTabSz="2180301" rtl="0" eaLnBrk="1" latinLnBrk="0" hangingPunct="1">
        <a:defRPr sz="4400" kern="1200">
          <a:solidFill>
            <a:schemeClr val="tx1"/>
          </a:solidFill>
          <a:latin typeface="+mn-lt"/>
          <a:ea typeface="+mn-ea"/>
          <a:cs typeface="+mn-cs"/>
        </a:defRPr>
      </a:lvl8pPr>
      <a:lvl9pPr marL="8721199" algn="l" defTabSz="2180301" rtl="0" eaLnBrk="1" latinLnBrk="0" hangingPunct="1">
        <a:defRPr sz="4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ian.hanzen@uliege.b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s://www.facebook.com/Theriogenologi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animalhealthireland.ie/programmes/calfcare/"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5" name="Rectangle à coins arrondis 64"/>
          <p:cNvSpPr/>
          <p:nvPr/>
        </p:nvSpPr>
        <p:spPr>
          <a:xfrm>
            <a:off x="3960292" y="391234"/>
            <a:ext cx="18650072" cy="306492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6600" dirty="0">
                <a:effectLst/>
                <a:latin typeface="Calibri" panose="020F0502020204030204" pitchFamily="34" charset="0"/>
                <a:ea typeface="Calibri" panose="020F0502020204030204" pitchFamily="34" charset="0"/>
                <a:cs typeface="Times New Roman" panose="02020603050405020304" pitchFamily="18" charset="0"/>
              </a:rPr>
              <a:t>Gérer le colostrum pour réduire la mortalité et la morbidité des veaux</a:t>
            </a:r>
            <a:endParaRPr lang="fr-BE" sz="6600" dirty="0">
              <a:latin typeface="Calibri" panose="020F0502020204030204" pitchFamily="34" charset="0"/>
              <a:cs typeface="Calibri" panose="020F0502020204030204" pitchFamily="34" charset="0"/>
            </a:endParaRPr>
          </a:p>
        </p:txBody>
      </p:sp>
      <p:sp>
        <p:nvSpPr>
          <p:cNvPr id="15" name="Rectangle à coins arrondis 14"/>
          <p:cNvSpPr/>
          <p:nvPr/>
        </p:nvSpPr>
        <p:spPr>
          <a:xfrm>
            <a:off x="8681235" y="5170190"/>
            <a:ext cx="14073145" cy="27879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4800" dirty="0">
                <a:latin typeface="Calibri" panose="020F0502020204030204" pitchFamily="34" charset="0"/>
                <a:cs typeface="Calibri" panose="020F0502020204030204" pitchFamily="34" charset="0"/>
              </a:rPr>
              <a:t>Professeur honoraire Christian Hanzen</a:t>
            </a:r>
          </a:p>
          <a:p>
            <a:pPr algn="ctr">
              <a:defRPr/>
            </a:pPr>
            <a:r>
              <a:rPr lang="fr-BE" sz="4800" dirty="0">
                <a:latin typeface="Calibri" panose="020F0502020204030204" pitchFamily="34" charset="0"/>
                <a:cs typeface="Calibri" panose="020F0502020204030204" pitchFamily="34" charset="0"/>
              </a:rPr>
              <a:t>Université de Liège</a:t>
            </a:r>
          </a:p>
          <a:p>
            <a:pPr algn="ctr">
              <a:defRPr/>
            </a:pPr>
            <a:r>
              <a:rPr lang="fr-BE" sz="4800" dirty="0">
                <a:latin typeface="Calibri" panose="020F0502020204030204" pitchFamily="34" charset="0"/>
                <a:cs typeface="Calibri" panose="020F0502020204030204" pitchFamily="34" charset="0"/>
              </a:rPr>
              <a:t>Consultant </a:t>
            </a:r>
            <a:r>
              <a:rPr lang="fr-BE" sz="4800" dirty="0" err="1">
                <a:latin typeface="Calibri" panose="020F0502020204030204" pitchFamily="34" charset="0"/>
                <a:cs typeface="Calibri" panose="020F0502020204030204" pitchFamily="34" charset="0"/>
              </a:rPr>
              <a:t>Rumexperts</a:t>
            </a:r>
            <a:endParaRPr lang="fr-BE" sz="4800" dirty="0">
              <a:latin typeface="Calibri" panose="020F0502020204030204" pitchFamily="34" charset="0"/>
              <a:cs typeface="Calibri" panose="020F0502020204030204" pitchFamily="34" charset="0"/>
            </a:endParaRPr>
          </a:p>
          <a:p>
            <a:pPr algn="ctr">
              <a:defRPr/>
            </a:pPr>
            <a:endParaRPr lang="fr-BE" sz="4800" dirty="0">
              <a:latin typeface="Calibri" panose="020F0502020204030204" pitchFamily="34" charset="0"/>
              <a:cs typeface="Calibri" panose="020F0502020204030204" pitchFamily="34" charset="0"/>
            </a:endParaRPr>
          </a:p>
          <a:p>
            <a:pPr algn="ctr">
              <a:defRPr/>
            </a:pPr>
            <a:r>
              <a:rPr lang="fr-BE" sz="4800" dirty="0">
                <a:solidFill>
                  <a:srgbClr val="FFFF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Christian.hanzen@uliege.be</a:t>
            </a:r>
            <a:r>
              <a:rPr lang="fr-BE" sz="4800" dirty="0">
                <a:solidFill>
                  <a:srgbClr val="FFFF00"/>
                </a:solidFill>
                <a:latin typeface="Calibri" panose="020F0502020204030204" pitchFamily="34" charset="0"/>
                <a:cs typeface="Calibri" panose="020F0502020204030204" pitchFamily="34" charset="0"/>
              </a:rPr>
              <a:t> </a:t>
            </a:r>
          </a:p>
        </p:txBody>
      </p:sp>
      <p:sp>
        <p:nvSpPr>
          <p:cNvPr id="10" name="Rectangle 9"/>
          <p:cNvSpPr/>
          <p:nvPr/>
        </p:nvSpPr>
        <p:spPr>
          <a:xfrm>
            <a:off x="10810991" y="10865093"/>
            <a:ext cx="11449272" cy="799980"/>
          </a:xfrm>
          <a:prstGeom prst="rect">
            <a:avLst/>
          </a:prstGeom>
          <a:noFill/>
        </p:spPr>
        <p:txBody>
          <a:bodyPr wrap="square">
            <a:spAutoFit/>
          </a:bodyPr>
          <a:lstStyle/>
          <a:p>
            <a:r>
              <a:rPr lang="fr-BE" dirty="0">
                <a:solidFill>
                  <a:srgbClr val="FFFF99"/>
                </a:solidFill>
                <a:hlinkClick r:id="rId4">
                  <a:extLst>
                    <a:ext uri="{A12FA001-AC4F-418D-AE19-62706E023703}">
                      <ahyp:hlinkClr xmlns:ahyp="http://schemas.microsoft.com/office/drawing/2018/hyperlinkcolor" xmlns="" val="tx"/>
                    </a:ext>
                  </a:extLst>
                </a:hlinkClick>
              </a:rPr>
              <a:t>https://www.facebook.com/Theriogenologie/</a:t>
            </a:r>
            <a:r>
              <a:rPr lang="fr-BE" dirty="0">
                <a:solidFill>
                  <a:srgbClr val="FFFF99"/>
                </a:solidFill>
              </a:rPr>
              <a:t>  </a:t>
            </a:r>
          </a:p>
        </p:txBody>
      </p:sp>
      <p:sp>
        <p:nvSpPr>
          <p:cNvPr id="3" name="Rectangle à coins arrondis 14">
            <a:extLst>
              <a:ext uri="{FF2B5EF4-FFF2-40B4-BE49-F238E27FC236}">
                <a16:creationId xmlns:a16="http://schemas.microsoft.com/office/drawing/2014/main" xmlns="" id="{BF04120B-E3BF-9A0C-1651-316A1AF01DD0}"/>
              </a:ext>
            </a:extLst>
          </p:cNvPr>
          <p:cNvSpPr/>
          <p:nvPr/>
        </p:nvSpPr>
        <p:spPr>
          <a:xfrm>
            <a:off x="8681235" y="8310296"/>
            <a:ext cx="14073145" cy="25873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endParaRPr lang="fr-BE" sz="4800" dirty="0">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xmlns="" id="{BF673B39-817B-4E8C-E7E0-81BF34D09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908" y="4779368"/>
            <a:ext cx="8900583" cy="6357559"/>
          </a:xfrm>
          <a:prstGeom prst="rect">
            <a:avLst/>
          </a:prstGeom>
        </p:spPr>
      </p:pic>
    </p:spTree>
    <p:extLst>
      <p:ext uri="{BB962C8B-B14F-4D97-AF65-F5344CB8AC3E}">
        <p14:creationId xmlns:p14="http://schemas.microsoft.com/office/powerpoint/2010/main" val="3904724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Oval 1">
            <a:extLst>
              <a:ext uri="{FF2B5EF4-FFF2-40B4-BE49-F238E27FC236}">
                <a16:creationId xmlns:a16="http://schemas.microsoft.com/office/drawing/2014/main" xmlns="" id="{998F43E1-751F-5F49-A47B-16403997C984}"/>
              </a:ext>
            </a:extLst>
          </p:cNvPr>
          <p:cNvSpPr/>
          <p:nvPr/>
        </p:nvSpPr>
        <p:spPr>
          <a:xfrm>
            <a:off x="215876" y="5662084"/>
            <a:ext cx="4229076" cy="428680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 name="Block Arc 5">
            <a:extLst>
              <a:ext uri="{FF2B5EF4-FFF2-40B4-BE49-F238E27FC236}">
                <a16:creationId xmlns:a16="http://schemas.microsoft.com/office/drawing/2014/main" xmlns="" id="{3839A55E-6DFD-0242-8ED4-F67B9BF5082D}"/>
              </a:ext>
            </a:extLst>
          </p:cNvPr>
          <p:cNvSpPr/>
          <p:nvPr/>
        </p:nvSpPr>
        <p:spPr>
          <a:xfrm rot="5400000">
            <a:off x="-1158066" y="5118136"/>
            <a:ext cx="6368020" cy="5780375"/>
          </a:xfrm>
          <a:prstGeom prst="blockArc">
            <a:avLst>
              <a:gd name="adj1" fmla="val 10800000"/>
              <a:gd name="adj2" fmla="val 0"/>
              <a:gd name="adj3" fmla="val 198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sp>
        <p:nvSpPr>
          <p:cNvPr id="5" name="Oval 6">
            <a:extLst>
              <a:ext uri="{FF2B5EF4-FFF2-40B4-BE49-F238E27FC236}">
                <a16:creationId xmlns:a16="http://schemas.microsoft.com/office/drawing/2014/main" xmlns="" id="{28CE0B34-505A-FB45-92E4-0F96BBB86679}"/>
              </a:ext>
            </a:extLst>
          </p:cNvPr>
          <p:cNvSpPr/>
          <p:nvPr/>
        </p:nvSpPr>
        <p:spPr>
          <a:xfrm>
            <a:off x="2106278" y="4636667"/>
            <a:ext cx="333938" cy="3316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 name="TextBox 4">
            <a:extLst>
              <a:ext uri="{FF2B5EF4-FFF2-40B4-BE49-F238E27FC236}">
                <a16:creationId xmlns:a16="http://schemas.microsoft.com/office/drawing/2014/main" xmlns="" id="{34D62C34-F747-C040-9D5E-07002E140EB8}"/>
              </a:ext>
            </a:extLst>
          </p:cNvPr>
          <p:cNvSpPr txBox="1"/>
          <p:nvPr/>
        </p:nvSpPr>
        <p:spPr>
          <a:xfrm>
            <a:off x="625882" y="7398018"/>
            <a:ext cx="3477234" cy="769441"/>
          </a:xfrm>
          <a:prstGeom prst="rect">
            <a:avLst/>
          </a:prstGeom>
          <a:noFill/>
        </p:spPr>
        <p:txBody>
          <a:bodyPr wrap="none" rtlCol="0" anchor="ctr" anchorCtr="0">
            <a:spAutoFit/>
          </a:bodyPr>
          <a:lstStyle/>
          <a:p>
            <a:pPr algn="ctr"/>
            <a:r>
              <a:rPr lang="en-US" sz="4400" dirty="0">
                <a:solidFill>
                  <a:srgbClr val="FFFF00"/>
                </a:solidFill>
                <a:latin typeface="Poppins" pitchFamily="2" charset="77"/>
                <a:ea typeface="League Spartan" charset="0"/>
                <a:cs typeface="Poppins" pitchFamily="2" charset="77"/>
              </a:rPr>
              <a:t>COLOSTRUM</a:t>
            </a:r>
          </a:p>
        </p:txBody>
      </p:sp>
      <p:cxnSp>
        <p:nvCxnSpPr>
          <p:cNvPr id="12" name="Straight Connector 22">
            <a:extLst>
              <a:ext uri="{FF2B5EF4-FFF2-40B4-BE49-F238E27FC236}">
                <a16:creationId xmlns:a16="http://schemas.microsoft.com/office/drawing/2014/main" xmlns="" id="{5C2B54E5-8964-2343-A8FD-DA1C0A3F2A68}"/>
              </a:ext>
            </a:extLst>
          </p:cNvPr>
          <p:cNvCxnSpPr>
            <a:cxnSpLocks/>
            <a:stCxn id="36" idx="1"/>
          </p:cNvCxnSpPr>
          <p:nvPr/>
        </p:nvCxnSpPr>
        <p:spPr>
          <a:xfrm flipH="1" flipV="1">
            <a:off x="4596229" y="2904796"/>
            <a:ext cx="8077032" cy="23502"/>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23">
            <a:extLst>
              <a:ext uri="{FF2B5EF4-FFF2-40B4-BE49-F238E27FC236}">
                <a16:creationId xmlns:a16="http://schemas.microsoft.com/office/drawing/2014/main" xmlns="" id="{81E572B1-B8EE-C14B-AFF5-0C104ED153C5}"/>
              </a:ext>
            </a:extLst>
          </p:cNvPr>
          <p:cNvCxnSpPr>
            <a:cxnSpLocks/>
          </p:cNvCxnSpPr>
          <p:nvPr/>
        </p:nvCxnSpPr>
        <p:spPr>
          <a:xfrm flipH="1">
            <a:off x="5332336" y="6202725"/>
            <a:ext cx="7340925"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25">
            <a:extLst>
              <a:ext uri="{FF2B5EF4-FFF2-40B4-BE49-F238E27FC236}">
                <a16:creationId xmlns:a16="http://schemas.microsoft.com/office/drawing/2014/main" xmlns="" id="{C736E721-F8A3-B049-9B6E-5A64320A01A6}"/>
              </a:ext>
            </a:extLst>
          </p:cNvPr>
          <p:cNvCxnSpPr>
            <a:cxnSpLocks/>
          </p:cNvCxnSpPr>
          <p:nvPr/>
        </p:nvCxnSpPr>
        <p:spPr>
          <a:xfrm flipH="1">
            <a:off x="5132155" y="4752305"/>
            <a:ext cx="7541105"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28">
            <a:extLst>
              <a:ext uri="{FF2B5EF4-FFF2-40B4-BE49-F238E27FC236}">
                <a16:creationId xmlns:a16="http://schemas.microsoft.com/office/drawing/2014/main" xmlns="" id="{5D2BD3F9-52BB-DF43-BA95-373B21C215AC}"/>
              </a:ext>
            </a:extLst>
          </p:cNvPr>
          <p:cNvCxnSpPr>
            <a:cxnSpLocks/>
          </p:cNvCxnSpPr>
          <p:nvPr/>
        </p:nvCxnSpPr>
        <p:spPr>
          <a:xfrm flipH="1" flipV="1">
            <a:off x="4596228" y="948424"/>
            <a:ext cx="8077034" cy="1254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30">
            <a:extLst>
              <a:ext uri="{FF2B5EF4-FFF2-40B4-BE49-F238E27FC236}">
                <a16:creationId xmlns:a16="http://schemas.microsoft.com/office/drawing/2014/main" xmlns="" id="{520552F9-AA1B-D942-8D94-9FDBC7831EA9}"/>
              </a:ext>
            </a:extLst>
          </p:cNvPr>
          <p:cNvCxnSpPr>
            <a:cxnSpLocks/>
            <a:endCxn id="5" idx="0"/>
          </p:cNvCxnSpPr>
          <p:nvPr/>
        </p:nvCxnSpPr>
        <p:spPr>
          <a:xfrm flipH="1">
            <a:off x="2273247" y="948424"/>
            <a:ext cx="2322982" cy="368824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35">
            <a:extLst>
              <a:ext uri="{FF2B5EF4-FFF2-40B4-BE49-F238E27FC236}">
                <a16:creationId xmlns:a16="http://schemas.microsoft.com/office/drawing/2014/main" xmlns="" id="{0FD4EF74-5B76-D34E-9146-BB34DB5A3790}"/>
              </a:ext>
            </a:extLst>
          </p:cNvPr>
          <p:cNvSpPr txBox="1"/>
          <p:nvPr/>
        </p:nvSpPr>
        <p:spPr>
          <a:xfrm>
            <a:off x="6247190" y="217542"/>
            <a:ext cx="4637809" cy="646331"/>
          </a:xfrm>
          <a:prstGeom prst="rect">
            <a:avLst/>
          </a:prstGeom>
          <a:noFill/>
        </p:spPr>
        <p:txBody>
          <a:bodyPr wrap="none" rtlCol="0" anchor="b" anchorCtr="0">
            <a:spAutoFit/>
          </a:bodyPr>
          <a:lstStyle/>
          <a:p>
            <a:pPr algn="r"/>
            <a:r>
              <a:rPr lang="en-US" sz="3600" dirty="0" err="1">
                <a:solidFill>
                  <a:schemeClr val="bg1"/>
                </a:solidFill>
                <a:latin typeface="Poppins" pitchFamily="2" charset="77"/>
                <a:ea typeface="League Spartan" charset="0"/>
                <a:cs typeface="Poppins" pitchFamily="2" charset="77"/>
              </a:rPr>
              <a:t>Immunoglobulines</a:t>
            </a:r>
            <a:r>
              <a:rPr lang="en-US" sz="3600" dirty="0">
                <a:solidFill>
                  <a:schemeClr val="bg1"/>
                </a:solidFill>
                <a:latin typeface="Poppins" pitchFamily="2" charset="77"/>
                <a:ea typeface="League Spartan" charset="0"/>
                <a:cs typeface="Poppins" pitchFamily="2" charset="77"/>
              </a:rPr>
              <a:t> </a:t>
            </a:r>
          </a:p>
        </p:txBody>
      </p:sp>
      <p:sp>
        <p:nvSpPr>
          <p:cNvPr id="20" name="TextBox 37">
            <a:extLst>
              <a:ext uri="{FF2B5EF4-FFF2-40B4-BE49-F238E27FC236}">
                <a16:creationId xmlns:a16="http://schemas.microsoft.com/office/drawing/2014/main" xmlns="" id="{45CF1CF8-336C-1A46-9660-E6F83AFFEFF2}"/>
              </a:ext>
            </a:extLst>
          </p:cNvPr>
          <p:cNvSpPr txBox="1"/>
          <p:nvPr/>
        </p:nvSpPr>
        <p:spPr>
          <a:xfrm>
            <a:off x="3916424" y="2161758"/>
            <a:ext cx="6968575" cy="646331"/>
          </a:xfrm>
          <a:prstGeom prst="rect">
            <a:avLst/>
          </a:prstGeom>
          <a:noFill/>
        </p:spPr>
        <p:txBody>
          <a:bodyPr wrap="none" rtlCol="0" anchor="b" anchorCtr="0">
            <a:spAutoFit/>
          </a:bodyPr>
          <a:lstStyle/>
          <a:p>
            <a:pPr algn="r"/>
            <a:r>
              <a:rPr lang="en-US" sz="3600" dirty="0" err="1">
                <a:solidFill>
                  <a:schemeClr val="bg1"/>
                </a:solidFill>
                <a:latin typeface="Poppins" pitchFamily="2" charset="77"/>
                <a:ea typeface="League Spartan" charset="0"/>
                <a:cs typeface="Poppins" pitchFamily="2" charset="77"/>
              </a:rPr>
              <a:t>Facteurs</a:t>
            </a:r>
            <a:r>
              <a:rPr lang="en-US" sz="3600" dirty="0">
                <a:solidFill>
                  <a:schemeClr val="bg1"/>
                </a:solidFill>
                <a:latin typeface="Poppins" pitchFamily="2" charset="77"/>
                <a:ea typeface="League Spartan" charset="0"/>
                <a:cs typeface="Poppins" pitchFamily="2" charset="77"/>
              </a:rPr>
              <a:t> anti-</a:t>
            </a:r>
            <a:r>
              <a:rPr lang="en-US" sz="3600" dirty="0" err="1">
                <a:solidFill>
                  <a:schemeClr val="bg1"/>
                </a:solidFill>
                <a:latin typeface="Poppins" pitchFamily="2" charset="77"/>
                <a:ea typeface="League Spartan" charset="0"/>
                <a:cs typeface="Poppins" pitchFamily="2" charset="77"/>
              </a:rPr>
              <a:t>inflammatoires</a:t>
            </a:r>
            <a:endParaRPr lang="en-US" sz="3600" dirty="0">
              <a:solidFill>
                <a:schemeClr val="bg1"/>
              </a:solidFill>
              <a:latin typeface="Poppins" pitchFamily="2" charset="77"/>
              <a:ea typeface="League Spartan" charset="0"/>
              <a:cs typeface="Poppins" pitchFamily="2" charset="77"/>
            </a:endParaRPr>
          </a:p>
        </p:txBody>
      </p:sp>
      <p:sp>
        <p:nvSpPr>
          <p:cNvPr id="28" name="Subtitle 2">
            <a:extLst>
              <a:ext uri="{FF2B5EF4-FFF2-40B4-BE49-F238E27FC236}">
                <a16:creationId xmlns:a16="http://schemas.microsoft.com/office/drawing/2014/main" xmlns="" id="{099AE79C-2867-EC41-B2A0-CC1AE453CA1C}"/>
              </a:ext>
            </a:extLst>
          </p:cNvPr>
          <p:cNvSpPr txBox="1">
            <a:spLocks/>
          </p:cNvSpPr>
          <p:nvPr/>
        </p:nvSpPr>
        <p:spPr>
          <a:xfrm>
            <a:off x="12673262" y="71785"/>
            <a:ext cx="11521278" cy="1477328"/>
          </a:xfrm>
          <a:prstGeom prst="rect">
            <a:avLst/>
          </a:prstGeom>
          <a:ln>
            <a:solidFill>
              <a:schemeClr val="bg1">
                <a:lumMod val="65000"/>
              </a:schemeClr>
            </a:solidFill>
          </a:ln>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fr-BE" sz="2500" dirty="0">
                <a:solidFill>
                  <a:schemeClr val="bg1"/>
                </a:solidFill>
              </a:rPr>
              <a:t>Les</a:t>
            </a:r>
            <a:r>
              <a:rPr lang="fr-BE" sz="2500" dirty="0">
                <a:solidFill>
                  <a:srgbClr val="FFFF00"/>
                </a:solidFill>
              </a:rPr>
              <a:t> </a:t>
            </a:r>
            <a:r>
              <a:rPr lang="fr-BE" sz="2500" dirty="0" err="1">
                <a:solidFill>
                  <a:srgbClr val="FFFF00"/>
                </a:solidFill>
              </a:rPr>
              <a:t>IgG</a:t>
            </a:r>
            <a:r>
              <a:rPr lang="fr-BE" sz="2500" dirty="0">
                <a:solidFill>
                  <a:srgbClr val="FFFF00"/>
                </a:solidFill>
              </a:rPr>
              <a:t> </a:t>
            </a:r>
            <a:r>
              <a:rPr lang="fr-BE" sz="2500" dirty="0">
                <a:solidFill>
                  <a:schemeClr val="bg1"/>
                </a:solidFill>
              </a:rPr>
              <a:t>, </a:t>
            </a:r>
            <a:r>
              <a:rPr lang="fr-BE" sz="2500" dirty="0" err="1">
                <a:solidFill>
                  <a:schemeClr val="bg1"/>
                </a:solidFill>
              </a:rPr>
              <a:t>IgA</a:t>
            </a:r>
            <a:r>
              <a:rPr lang="fr-BE" sz="2500" dirty="0">
                <a:solidFill>
                  <a:schemeClr val="bg1"/>
                </a:solidFill>
              </a:rPr>
              <a:t> et </a:t>
            </a:r>
            <a:r>
              <a:rPr lang="fr-BE" sz="2500" dirty="0" err="1">
                <a:solidFill>
                  <a:schemeClr val="bg1"/>
                </a:solidFill>
              </a:rPr>
              <a:t>IgM</a:t>
            </a:r>
            <a:r>
              <a:rPr lang="fr-BE" sz="2500" dirty="0">
                <a:solidFill>
                  <a:schemeClr val="bg1"/>
                </a:solidFill>
              </a:rPr>
              <a:t> représentent respectivement </a:t>
            </a:r>
            <a:r>
              <a:rPr lang="fr-BE" sz="2500" dirty="0">
                <a:solidFill>
                  <a:srgbClr val="FFFF00"/>
                </a:solidFill>
              </a:rPr>
              <a:t>86 %</a:t>
            </a:r>
            <a:r>
              <a:rPr lang="fr-BE" sz="2500" dirty="0">
                <a:solidFill>
                  <a:schemeClr val="bg1"/>
                </a:solidFill>
              </a:rPr>
              <a:t>, 7 % et 7% des </a:t>
            </a:r>
            <a:r>
              <a:rPr lang="fr-BE" sz="2500" dirty="0" err="1">
                <a:solidFill>
                  <a:schemeClr val="bg1"/>
                </a:solidFill>
              </a:rPr>
              <a:t>Ig</a:t>
            </a:r>
            <a:r>
              <a:rPr lang="fr-BE" sz="2500" dirty="0">
                <a:solidFill>
                  <a:schemeClr val="bg1"/>
                </a:solidFill>
              </a:rPr>
              <a:t>. </a:t>
            </a:r>
            <a:br>
              <a:rPr lang="fr-BE" sz="2500" dirty="0">
                <a:solidFill>
                  <a:schemeClr val="bg1"/>
                </a:solidFill>
              </a:rPr>
            </a:br>
            <a:r>
              <a:rPr lang="fr-BE" sz="2500" dirty="0">
                <a:solidFill>
                  <a:schemeClr val="bg1"/>
                </a:solidFill>
              </a:rPr>
              <a:t>Les </a:t>
            </a:r>
            <a:r>
              <a:rPr lang="fr-BE" sz="2500" dirty="0" err="1">
                <a:solidFill>
                  <a:schemeClr val="bg1"/>
                </a:solidFill>
              </a:rPr>
              <a:t>IgA</a:t>
            </a:r>
            <a:r>
              <a:rPr lang="fr-BE" sz="2500" dirty="0">
                <a:solidFill>
                  <a:schemeClr val="bg1"/>
                </a:solidFill>
              </a:rPr>
              <a:t> et </a:t>
            </a:r>
            <a:r>
              <a:rPr lang="fr-BE" sz="2500" dirty="0" err="1">
                <a:solidFill>
                  <a:schemeClr val="bg1"/>
                </a:solidFill>
              </a:rPr>
              <a:t>IgM</a:t>
            </a:r>
            <a:r>
              <a:rPr lang="fr-BE" sz="2500" dirty="0">
                <a:solidFill>
                  <a:schemeClr val="bg1"/>
                </a:solidFill>
              </a:rPr>
              <a:t> sont synthétisées localement mais les </a:t>
            </a:r>
            <a:r>
              <a:rPr lang="fr-BE" sz="2500" dirty="0" err="1">
                <a:solidFill>
                  <a:schemeClr val="bg1"/>
                </a:solidFill>
              </a:rPr>
              <a:t>IgG</a:t>
            </a:r>
            <a:r>
              <a:rPr lang="fr-BE" sz="2500" dirty="0">
                <a:solidFill>
                  <a:schemeClr val="bg1"/>
                </a:solidFill>
              </a:rPr>
              <a:t> proviennent du sang.  Les </a:t>
            </a:r>
            <a:r>
              <a:rPr lang="fr-BE" sz="2500" dirty="0" err="1">
                <a:solidFill>
                  <a:schemeClr val="bg1"/>
                </a:solidFill>
              </a:rPr>
              <a:t>Igs</a:t>
            </a:r>
            <a:r>
              <a:rPr lang="fr-BE" sz="2500" dirty="0">
                <a:solidFill>
                  <a:schemeClr val="bg1"/>
                </a:solidFill>
              </a:rPr>
              <a:t> sont responsables de l’immunité générale mais aussi digestive du veau. </a:t>
            </a:r>
          </a:p>
        </p:txBody>
      </p:sp>
      <p:sp>
        <p:nvSpPr>
          <p:cNvPr id="33" name="Oval 7">
            <a:extLst>
              <a:ext uri="{FF2B5EF4-FFF2-40B4-BE49-F238E27FC236}">
                <a16:creationId xmlns:a16="http://schemas.microsoft.com/office/drawing/2014/main" xmlns="" id="{372D03B4-CF98-6A4B-B047-5F202522C825}"/>
              </a:ext>
            </a:extLst>
          </p:cNvPr>
          <p:cNvSpPr/>
          <p:nvPr/>
        </p:nvSpPr>
        <p:spPr>
          <a:xfrm>
            <a:off x="4749163" y="7481738"/>
            <a:ext cx="333938" cy="3316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5" name="Oval 13">
            <a:extLst>
              <a:ext uri="{FF2B5EF4-FFF2-40B4-BE49-F238E27FC236}">
                <a16:creationId xmlns:a16="http://schemas.microsoft.com/office/drawing/2014/main" xmlns="" id="{E8921884-337B-674A-B211-0FE3B408C34C}"/>
              </a:ext>
            </a:extLst>
          </p:cNvPr>
          <p:cNvSpPr/>
          <p:nvPr/>
        </p:nvSpPr>
        <p:spPr>
          <a:xfrm>
            <a:off x="11145147" y="385136"/>
            <a:ext cx="1312089" cy="12397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6" name="Subtitle 2">
            <a:extLst>
              <a:ext uri="{FF2B5EF4-FFF2-40B4-BE49-F238E27FC236}">
                <a16:creationId xmlns:a16="http://schemas.microsoft.com/office/drawing/2014/main" xmlns="" id="{099AE79C-2867-EC41-B2A0-CC1AE453CA1C}"/>
              </a:ext>
            </a:extLst>
          </p:cNvPr>
          <p:cNvSpPr txBox="1">
            <a:spLocks/>
          </p:cNvSpPr>
          <p:nvPr/>
        </p:nvSpPr>
        <p:spPr>
          <a:xfrm>
            <a:off x="12673261" y="1727969"/>
            <a:ext cx="11374070" cy="2400657"/>
          </a:xfrm>
          <a:prstGeom prst="rect">
            <a:avLst/>
          </a:prstGeom>
          <a:ln>
            <a:solidFill>
              <a:schemeClr val="bg1">
                <a:lumMod val="65000"/>
              </a:schemeClr>
            </a:solidFill>
          </a:ln>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fr-BE" sz="2500" dirty="0">
                <a:solidFill>
                  <a:schemeClr val="bg1"/>
                </a:solidFill>
              </a:rPr>
              <a:t>L’</a:t>
            </a:r>
            <a:r>
              <a:rPr lang="fr-BE" sz="2500" u="sng" dirty="0">
                <a:solidFill>
                  <a:schemeClr val="bg1"/>
                </a:solidFill>
              </a:rPr>
              <a:t>’inhibiteur de la trypsine </a:t>
            </a:r>
            <a:r>
              <a:rPr lang="fr-BE" sz="2500" dirty="0">
                <a:solidFill>
                  <a:schemeClr val="bg1"/>
                </a:solidFill>
              </a:rPr>
              <a:t>empêche la dégradation des </a:t>
            </a:r>
            <a:r>
              <a:rPr lang="fr-BE" sz="2500" dirty="0" err="1">
                <a:solidFill>
                  <a:schemeClr val="bg1"/>
                </a:solidFill>
              </a:rPr>
              <a:t>Igs</a:t>
            </a:r>
            <a:r>
              <a:rPr lang="fr-BE" sz="2500" dirty="0">
                <a:solidFill>
                  <a:schemeClr val="bg1"/>
                </a:solidFill>
              </a:rPr>
              <a:t> dans la caillette</a:t>
            </a:r>
            <a:br>
              <a:rPr lang="fr-BE" sz="2500" dirty="0">
                <a:solidFill>
                  <a:schemeClr val="bg1"/>
                </a:solidFill>
              </a:rPr>
            </a:br>
            <a:r>
              <a:rPr lang="fr-BE" sz="2500" u="sng" dirty="0">
                <a:solidFill>
                  <a:schemeClr val="bg1"/>
                </a:solidFill>
              </a:rPr>
              <a:t>Les cytokines</a:t>
            </a:r>
            <a:r>
              <a:rPr lang="fr-BE" sz="2500" dirty="0">
                <a:solidFill>
                  <a:schemeClr val="bg1"/>
                </a:solidFill>
              </a:rPr>
              <a:t> identifient le pathogène et mobilisent les </a:t>
            </a:r>
            <a:r>
              <a:rPr lang="fr-BE" sz="2500" dirty="0" err="1">
                <a:solidFill>
                  <a:schemeClr val="bg1"/>
                </a:solidFill>
              </a:rPr>
              <a:t>cell</a:t>
            </a:r>
            <a:r>
              <a:rPr lang="fr-BE" sz="2500" dirty="0">
                <a:solidFill>
                  <a:schemeClr val="bg1"/>
                </a:solidFill>
              </a:rPr>
              <a:t>. inflammatoires.</a:t>
            </a:r>
            <a:br>
              <a:rPr lang="fr-BE" sz="2500" dirty="0">
                <a:solidFill>
                  <a:schemeClr val="bg1"/>
                </a:solidFill>
              </a:rPr>
            </a:br>
            <a:r>
              <a:rPr lang="fr-BE" sz="2500" dirty="0">
                <a:solidFill>
                  <a:schemeClr val="bg1"/>
                </a:solidFill>
              </a:rPr>
              <a:t>Les </a:t>
            </a:r>
            <a:r>
              <a:rPr lang="fr-BE" sz="2500" u="sng" dirty="0">
                <a:solidFill>
                  <a:schemeClr val="bg1"/>
                </a:solidFill>
              </a:rPr>
              <a:t>oligosaccharide</a:t>
            </a:r>
            <a:r>
              <a:rPr lang="fr-BE" sz="2500" dirty="0">
                <a:solidFill>
                  <a:schemeClr val="bg1"/>
                </a:solidFill>
              </a:rPr>
              <a:t>s agissent comme </a:t>
            </a:r>
            <a:r>
              <a:rPr lang="fr-BE" sz="2500" dirty="0" err="1">
                <a:solidFill>
                  <a:schemeClr val="bg1"/>
                </a:solidFill>
              </a:rPr>
              <a:t>prébiotiques</a:t>
            </a:r>
            <a:r>
              <a:rPr lang="fr-BE" sz="2500" dirty="0">
                <a:solidFill>
                  <a:schemeClr val="bg1"/>
                </a:solidFill>
              </a:rPr>
              <a:t>, promoteurs de la différenciation et de la prolifération des cellules épithéliales, antibiotiques-</a:t>
            </a:r>
            <a:r>
              <a:rPr lang="fr-BE" sz="2500" dirty="0" err="1">
                <a:solidFill>
                  <a:schemeClr val="bg1"/>
                </a:solidFill>
              </a:rPr>
              <a:t>like</a:t>
            </a:r>
            <a:r>
              <a:rPr lang="fr-BE" sz="2500" dirty="0">
                <a:solidFill>
                  <a:schemeClr val="bg1"/>
                </a:solidFill>
              </a:rPr>
              <a:t>.</a:t>
            </a:r>
            <a:br>
              <a:rPr lang="fr-BE" sz="2500" dirty="0">
                <a:solidFill>
                  <a:schemeClr val="bg1"/>
                </a:solidFill>
              </a:rPr>
            </a:br>
            <a:r>
              <a:rPr lang="fr-BE" sz="2500" dirty="0">
                <a:solidFill>
                  <a:schemeClr val="bg1"/>
                </a:solidFill>
              </a:rPr>
              <a:t>Les micro-</a:t>
            </a:r>
            <a:r>
              <a:rPr lang="fr-BE" sz="2500" dirty="0" err="1">
                <a:solidFill>
                  <a:schemeClr val="bg1"/>
                </a:solidFill>
              </a:rPr>
              <a:t>ARNs</a:t>
            </a:r>
            <a:r>
              <a:rPr lang="fr-BE" sz="2500" dirty="0">
                <a:solidFill>
                  <a:schemeClr val="bg1"/>
                </a:solidFill>
              </a:rPr>
              <a:t> peuvent réguler l’expression des gènes après transcription.</a:t>
            </a:r>
          </a:p>
        </p:txBody>
      </p:sp>
      <p:sp>
        <p:nvSpPr>
          <p:cNvPr id="38" name="Oval 16">
            <a:extLst>
              <a:ext uri="{FF2B5EF4-FFF2-40B4-BE49-F238E27FC236}">
                <a16:creationId xmlns:a16="http://schemas.microsoft.com/office/drawing/2014/main" xmlns="" id="{6BF1C96D-C4A5-634B-B765-E45149CAA564}"/>
              </a:ext>
            </a:extLst>
          </p:cNvPr>
          <p:cNvSpPr/>
          <p:nvPr/>
        </p:nvSpPr>
        <p:spPr>
          <a:xfrm>
            <a:off x="11145147" y="2376041"/>
            <a:ext cx="1312089" cy="123976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9" name="Subtitle 2">
            <a:extLst>
              <a:ext uri="{FF2B5EF4-FFF2-40B4-BE49-F238E27FC236}">
                <a16:creationId xmlns:a16="http://schemas.microsoft.com/office/drawing/2014/main" xmlns="" id="{099AE79C-2867-EC41-B2A0-CC1AE453CA1C}"/>
              </a:ext>
            </a:extLst>
          </p:cNvPr>
          <p:cNvSpPr txBox="1">
            <a:spLocks/>
          </p:cNvSpPr>
          <p:nvPr/>
        </p:nvSpPr>
        <p:spPr>
          <a:xfrm>
            <a:off x="12889285" y="12097121"/>
            <a:ext cx="11158046" cy="1477328"/>
          </a:xfrm>
          <a:prstGeom prst="rect">
            <a:avLst/>
          </a:prstGeom>
          <a:ln>
            <a:solidFill>
              <a:schemeClr val="bg1">
                <a:lumMod val="65000"/>
              </a:schemeClr>
            </a:solidFill>
          </a:ln>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fr-BE" sz="2500" dirty="0">
                <a:solidFill>
                  <a:schemeClr val="bg1"/>
                </a:solidFill>
              </a:rPr>
              <a:t>Du genre </a:t>
            </a:r>
            <a:r>
              <a:rPr lang="fr-BE" sz="2500" i="1" dirty="0" err="1">
                <a:solidFill>
                  <a:schemeClr val="bg1"/>
                </a:solidFill>
              </a:rPr>
              <a:t>Bifidobacterium</a:t>
            </a:r>
            <a:r>
              <a:rPr lang="fr-BE" sz="2500" dirty="0">
                <a:solidFill>
                  <a:schemeClr val="bg1"/>
                </a:solidFill>
              </a:rPr>
              <a:t> et </a:t>
            </a:r>
            <a:r>
              <a:rPr lang="fr-BE" sz="2500" i="1" dirty="0">
                <a:solidFill>
                  <a:schemeClr val="bg1"/>
                </a:solidFill>
              </a:rPr>
              <a:t>Lactobacillus, </a:t>
            </a:r>
            <a:r>
              <a:rPr lang="fr-BE" sz="2500" dirty="0">
                <a:solidFill>
                  <a:schemeClr val="bg1"/>
                </a:solidFill>
              </a:rPr>
              <a:t>elles constituent la base du futur </a:t>
            </a:r>
            <a:r>
              <a:rPr lang="fr-BE" sz="2500" dirty="0">
                <a:solidFill>
                  <a:srgbClr val="FFFF00"/>
                </a:solidFill>
              </a:rPr>
              <a:t>microbiome intestinal </a:t>
            </a:r>
            <a:r>
              <a:rPr lang="fr-BE" sz="2500" dirty="0">
                <a:solidFill>
                  <a:schemeClr val="bg1"/>
                </a:solidFill>
              </a:rPr>
              <a:t>du veau. Le colostrum est riche en Ca et en P. Il renferme des vitamines </a:t>
            </a:r>
            <a:r>
              <a:rPr lang="fr-BE" sz="2500" dirty="0" err="1">
                <a:solidFill>
                  <a:schemeClr val="bg1"/>
                </a:solidFill>
              </a:rPr>
              <a:t>lipo</a:t>
            </a:r>
            <a:r>
              <a:rPr lang="fr-BE" sz="2500" dirty="0">
                <a:solidFill>
                  <a:schemeClr val="bg1"/>
                </a:solidFill>
              </a:rPr>
              <a:t> (</a:t>
            </a:r>
            <a:r>
              <a:rPr lang="fr-BE" sz="2500" dirty="0" err="1">
                <a:solidFill>
                  <a:schemeClr val="bg1"/>
                </a:solidFill>
              </a:rPr>
              <a:t>A,D,E</a:t>
            </a:r>
            <a:r>
              <a:rPr lang="fr-BE" sz="2500" dirty="0">
                <a:solidFill>
                  <a:schemeClr val="bg1"/>
                </a:solidFill>
              </a:rPr>
              <a:t>) et hydro (</a:t>
            </a:r>
            <a:r>
              <a:rPr lang="fr-BE" sz="2500" dirty="0" err="1">
                <a:solidFill>
                  <a:schemeClr val="bg1"/>
                </a:solidFill>
              </a:rPr>
              <a:t>B,C</a:t>
            </a:r>
            <a:r>
              <a:rPr lang="fr-BE" sz="2500" dirty="0">
                <a:solidFill>
                  <a:schemeClr val="bg1"/>
                </a:solidFill>
              </a:rPr>
              <a:t>) solubles </a:t>
            </a:r>
          </a:p>
        </p:txBody>
      </p:sp>
      <p:sp>
        <p:nvSpPr>
          <p:cNvPr id="40" name="Subtitle 2">
            <a:extLst>
              <a:ext uri="{FF2B5EF4-FFF2-40B4-BE49-F238E27FC236}">
                <a16:creationId xmlns:a16="http://schemas.microsoft.com/office/drawing/2014/main" xmlns="" id="{099AE79C-2867-EC41-B2A0-CC1AE453CA1C}"/>
              </a:ext>
            </a:extLst>
          </p:cNvPr>
          <p:cNvSpPr txBox="1">
            <a:spLocks/>
          </p:cNvSpPr>
          <p:nvPr/>
        </p:nvSpPr>
        <p:spPr>
          <a:xfrm>
            <a:off x="12673261" y="5616401"/>
            <a:ext cx="11374070" cy="1015663"/>
          </a:xfrm>
          <a:prstGeom prst="rect">
            <a:avLst/>
          </a:prstGeom>
          <a:ln>
            <a:solidFill>
              <a:schemeClr val="bg1">
                <a:lumMod val="65000"/>
              </a:schemeClr>
            </a:solidFill>
          </a:ln>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fr-BE" sz="2500" dirty="0">
                <a:solidFill>
                  <a:schemeClr val="bg1"/>
                </a:solidFill>
              </a:rPr>
              <a:t>Ces </a:t>
            </a:r>
            <a:r>
              <a:rPr lang="fr-BE" sz="2500" dirty="0">
                <a:solidFill>
                  <a:srgbClr val="FFFF00"/>
                </a:solidFill>
              </a:rPr>
              <a:t>agents </a:t>
            </a:r>
            <a:r>
              <a:rPr lang="fr-BE" sz="2500" dirty="0" err="1">
                <a:solidFill>
                  <a:srgbClr val="FFFF00"/>
                </a:solidFill>
              </a:rPr>
              <a:t>anti-bactériens</a:t>
            </a:r>
            <a:r>
              <a:rPr lang="fr-BE" sz="2500" dirty="0">
                <a:solidFill>
                  <a:srgbClr val="FFFF00"/>
                </a:solidFill>
              </a:rPr>
              <a:t> </a:t>
            </a:r>
            <a:r>
              <a:rPr lang="fr-BE" sz="2500" dirty="0">
                <a:solidFill>
                  <a:schemeClr val="bg1"/>
                </a:solidFill>
              </a:rPr>
              <a:t>sont  la lactoferrine, le lysozyme et la </a:t>
            </a:r>
            <a:r>
              <a:rPr lang="fr-BE" sz="2500" dirty="0" err="1">
                <a:solidFill>
                  <a:schemeClr val="bg1"/>
                </a:solidFill>
              </a:rPr>
              <a:t>lactoperoxidase</a:t>
            </a:r>
            <a:r>
              <a:rPr lang="fr-BE" sz="2500" dirty="0">
                <a:solidFill>
                  <a:schemeClr val="bg1"/>
                </a:solidFill>
              </a:rPr>
              <a:t> </a:t>
            </a:r>
          </a:p>
        </p:txBody>
      </p:sp>
      <p:sp>
        <p:nvSpPr>
          <p:cNvPr id="41" name="TextBox 37">
            <a:extLst>
              <a:ext uri="{FF2B5EF4-FFF2-40B4-BE49-F238E27FC236}">
                <a16:creationId xmlns:a16="http://schemas.microsoft.com/office/drawing/2014/main" xmlns="" id="{45CF1CF8-336C-1A46-9660-E6F83AFFEFF2}"/>
              </a:ext>
            </a:extLst>
          </p:cNvPr>
          <p:cNvSpPr txBox="1"/>
          <p:nvPr/>
        </p:nvSpPr>
        <p:spPr>
          <a:xfrm>
            <a:off x="4858989" y="5474126"/>
            <a:ext cx="6026010" cy="646331"/>
          </a:xfrm>
          <a:prstGeom prst="rect">
            <a:avLst/>
          </a:prstGeom>
          <a:noFill/>
        </p:spPr>
        <p:txBody>
          <a:bodyPr wrap="none" rtlCol="0" anchor="b" anchorCtr="0">
            <a:spAutoFit/>
          </a:bodyPr>
          <a:lstStyle/>
          <a:p>
            <a:pPr algn="r"/>
            <a:r>
              <a:rPr lang="en-US" sz="3600" dirty="0" err="1">
                <a:solidFill>
                  <a:schemeClr val="bg1"/>
                </a:solidFill>
                <a:latin typeface="Poppins" pitchFamily="2" charset="77"/>
                <a:ea typeface="League Spartan" charset="0"/>
                <a:cs typeface="Poppins" pitchFamily="2" charset="77"/>
              </a:rPr>
              <a:t>Facteurs</a:t>
            </a:r>
            <a:r>
              <a:rPr lang="en-US" sz="3600" dirty="0">
                <a:solidFill>
                  <a:schemeClr val="bg1"/>
                </a:solidFill>
                <a:latin typeface="Poppins" pitchFamily="2" charset="77"/>
                <a:ea typeface="League Spartan" charset="0"/>
                <a:cs typeface="Poppins" pitchFamily="2" charset="77"/>
              </a:rPr>
              <a:t> anti-</a:t>
            </a:r>
            <a:r>
              <a:rPr lang="en-US" sz="3600" dirty="0" err="1">
                <a:solidFill>
                  <a:schemeClr val="bg1"/>
                </a:solidFill>
                <a:latin typeface="Poppins" pitchFamily="2" charset="77"/>
                <a:ea typeface="League Spartan" charset="0"/>
                <a:cs typeface="Poppins" pitchFamily="2" charset="77"/>
              </a:rPr>
              <a:t>microbiens</a:t>
            </a:r>
            <a:endParaRPr lang="en-US" sz="3600" dirty="0">
              <a:solidFill>
                <a:schemeClr val="bg1"/>
              </a:solidFill>
              <a:latin typeface="Poppins" pitchFamily="2" charset="77"/>
              <a:ea typeface="League Spartan" charset="0"/>
              <a:cs typeface="Poppins" pitchFamily="2" charset="77"/>
            </a:endParaRPr>
          </a:p>
        </p:txBody>
      </p:sp>
      <p:sp>
        <p:nvSpPr>
          <p:cNvPr id="42" name="TextBox 37">
            <a:extLst>
              <a:ext uri="{FF2B5EF4-FFF2-40B4-BE49-F238E27FC236}">
                <a16:creationId xmlns:a16="http://schemas.microsoft.com/office/drawing/2014/main" xmlns="" id="{45CF1CF8-336C-1A46-9660-E6F83AFFEFF2}"/>
              </a:ext>
            </a:extLst>
          </p:cNvPr>
          <p:cNvSpPr txBox="1"/>
          <p:nvPr/>
        </p:nvSpPr>
        <p:spPr>
          <a:xfrm>
            <a:off x="5349509" y="3949764"/>
            <a:ext cx="5535490" cy="646331"/>
          </a:xfrm>
          <a:prstGeom prst="rect">
            <a:avLst/>
          </a:prstGeom>
          <a:noFill/>
        </p:spPr>
        <p:txBody>
          <a:bodyPr wrap="none" rtlCol="0" anchor="b" anchorCtr="0">
            <a:spAutoFit/>
          </a:bodyPr>
          <a:lstStyle/>
          <a:p>
            <a:pPr algn="r"/>
            <a:r>
              <a:rPr lang="en-US" sz="3600" dirty="0" err="1">
                <a:solidFill>
                  <a:schemeClr val="bg1"/>
                </a:solidFill>
                <a:latin typeface="Poppins" pitchFamily="2" charset="77"/>
                <a:ea typeface="League Spartan" charset="0"/>
                <a:cs typeface="Poppins" pitchFamily="2" charset="77"/>
              </a:rPr>
              <a:t>Facteurs</a:t>
            </a:r>
            <a:r>
              <a:rPr lang="en-US" sz="3600" dirty="0">
                <a:solidFill>
                  <a:schemeClr val="bg1"/>
                </a:solidFill>
                <a:latin typeface="Poppins" pitchFamily="2" charset="77"/>
                <a:ea typeface="League Spartan" charset="0"/>
                <a:cs typeface="Poppins" pitchFamily="2" charset="77"/>
              </a:rPr>
              <a:t> de </a:t>
            </a:r>
            <a:r>
              <a:rPr lang="en-US" sz="3600" dirty="0" err="1">
                <a:solidFill>
                  <a:schemeClr val="bg1"/>
                </a:solidFill>
                <a:latin typeface="Poppins" pitchFamily="2" charset="77"/>
                <a:ea typeface="League Spartan" charset="0"/>
                <a:cs typeface="Poppins" pitchFamily="2" charset="77"/>
              </a:rPr>
              <a:t>croissance</a:t>
            </a:r>
            <a:endParaRPr lang="en-US" sz="3600" dirty="0">
              <a:solidFill>
                <a:schemeClr val="bg1"/>
              </a:solidFill>
              <a:latin typeface="Poppins" pitchFamily="2" charset="77"/>
              <a:ea typeface="League Spartan" charset="0"/>
              <a:cs typeface="Poppins" pitchFamily="2" charset="77"/>
            </a:endParaRPr>
          </a:p>
        </p:txBody>
      </p:sp>
      <p:sp>
        <p:nvSpPr>
          <p:cNvPr id="45" name="Oval 18">
            <a:extLst>
              <a:ext uri="{FF2B5EF4-FFF2-40B4-BE49-F238E27FC236}">
                <a16:creationId xmlns:a16="http://schemas.microsoft.com/office/drawing/2014/main" xmlns="" id="{C14D4AFC-9BCF-B74C-A71E-B52E521E3B76}"/>
              </a:ext>
            </a:extLst>
          </p:cNvPr>
          <p:cNvSpPr/>
          <p:nvPr/>
        </p:nvSpPr>
        <p:spPr>
          <a:xfrm>
            <a:off x="11145147" y="4248249"/>
            <a:ext cx="1312089" cy="1239764"/>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9" name="Oval 17">
            <a:extLst>
              <a:ext uri="{FF2B5EF4-FFF2-40B4-BE49-F238E27FC236}">
                <a16:creationId xmlns:a16="http://schemas.microsoft.com/office/drawing/2014/main" xmlns="" id="{C37341C2-EE1C-0A45-8FD6-1BAC2F7E6E02}"/>
              </a:ext>
            </a:extLst>
          </p:cNvPr>
          <p:cNvSpPr/>
          <p:nvPr/>
        </p:nvSpPr>
        <p:spPr>
          <a:xfrm>
            <a:off x="11145147" y="5616401"/>
            <a:ext cx="1312089" cy="123976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0" name="Subtitle 2">
            <a:extLst>
              <a:ext uri="{FF2B5EF4-FFF2-40B4-BE49-F238E27FC236}">
                <a16:creationId xmlns:a16="http://schemas.microsoft.com/office/drawing/2014/main" xmlns="" id="{099AE79C-2867-EC41-B2A0-CC1AE453CA1C}"/>
              </a:ext>
            </a:extLst>
          </p:cNvPr>
          <p:cNvSpPr txBox="1">
            <a:spLocks/>
          </p:cNvSpPr>
          <p:nvPr/>
        </p:nvSpPr>
        <p:spPr>
          <a:xfrm>
            <a:off x="12748464" y="6840537"/>
            <a:ext cx="11298867" cy="1938992"/>
          </a:xfrm>
          <a:prstGeom prst="rect">
            <a:avLst/>
          </a:prstGeom>
          <a:ln>
            <a:solidFill>
              <a:schemeClr val="bg1">
                <a:lumMod val="65000"/>
              </a:schemeClr>
            </a:solidFill>
          </a:ln>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fr-BE" sz="2500" dirty="0">
                <a:solidFill>
                  <a:schemeClr val="bg1"/>
                </a:solidFill>
              </a:rPr>
              <a:t>Les protéines (15g/100 g) se distinguent en protéines solubles du </a:t>
            </a:r>
            <a:r>
              <a:rPr lang="fr-BE" sz="2500" dirty="0" err="1">
                <a:solidFill>
                  <a:schemeClr val="bg1"/>
                </a:solidFill>
              </a:rPr>
              <a:t>lactoserum</a:t>
            </a:r>
            <a:r>
              <a:rPr lang="fr-BE" sz="2500" dirty="0">
                <a:solidFill>
                  <a:schemeClr val="bg1"/>
                </a:solidFill>
              </a:rPr>
              <a:t> (lactalbumines) et les protéines insolubles (caséines). Ces dernières ont des </a:t>
            </a:r>
            <a:r>
              <a:rPr lang="fr-BE" sz="2500" dirty="0" err="1">
                <a:solidFill>
                  <a:schemeClr val="bg1"/>
                </a:solidFill>
              </a:rPr>
              <a:t>des</a:t>
            </a:r>
            <a:r>
              <a:rPr lang="fr-BE" sz="2500" dirty="0">
                <a:solidFill>
                  <a:schemeClr val="bg1"/>
                </a:solidFill>
              </a:rPr>
              <a:t> propriétés antibactériennes et anti-inflammatoires. Leur dégradation régulent la </a:t>
            </a:r>
            <a:r>
              <a:rPr lang="fr-BE" sz="2500" dirty="0">
                <a:solidFill>
                  <a:srgbClr val="FFFF00"/>
                </a:solidFill>
              </a:rPr>
              <a:t>motricité gastro-intestinale..</a:t>
            </a:r>
          </a:p>
        </p:txBody>
      </p:sp>
      <p:sp>
        <p:nvSpPr>
          <p:cNvPr id="61" name="TextBox 37">
            <a:extLst>
              <a:ext uri="{FF2B5EF4-FFF2-40B4-BE49-F238E27FC236}">
                <a16:creationId xmlns:a16="http://schemas.microsoft.com/office/drawing/2014/main" xmlns="" id="{45CF1CF8-336C-1A46-9660-E6F83AFFEFF2}"/>
              </a:ext>
            </a:extLst>
          </p:cNvPr>
          <p:cNvSpPr txBox="1"/>
          <p:nvPr/>
        </p:nvSpPr>
        <p:spPr>
          <a:xfrm>
            <a:off x="5838425" y="6914286"/>
            <a:ext cx="5046574" cy="646331"/>
          </a:xfrm>
          <a:prstGeom prst="rect">
            <a:avLst/>
          </a:prstGeom>
          <a:noFill/>
        </p:spPr>
        <p:txBody>
          <a:bodyPr wrap="none" rtlCol="0" anchor="b" anchorCtr="0">
            <a:spAutoFit/>
          </a:bodyPr>
          <a:lstStyle/>
          <a:p>
            <a:pPr algn="r"/>
            <a:r>
              <a:rPr lang="en-US" sz="3600" dirty="0" err="1">
                <a:solidFill>
                  <a:schemeClr val="bg1"/>
                </a:solidFill>
                <a:latin typeface="Poppins" pitchFamily="2" charset="77"/>
                <a:ea typeface="League Spartan" charset="0"/>
                <a:cs typeface="Poppins" pitchFamily="2" charset="77"/>
              </a:rPr>
              <a:t>Protéines</a:t>
            </a:r>
            <a:r>
              <a:rPr lang="en-US" sz="3600" dirty="0">
                <a:solidFill>
                  <a:schemeClr val="bg1"/>
                </a:solidFill>
                <a:latin typeface="Poppins" pitchFamily="2" charset="77"/>
                <a:ea typeface="League Spartan" charset="0"/>
                <a:cs typeface="Poppins" pitchFamily="2" charset="77"/>
              </a:rPr>
              <a:t> et peptides</a:t>
            </a:r>
          </a:p>
        </p:txBody>
      </p:sp>
      <p:cxnSp>
        <p:nvCxnSpPr>
          <p:cNvPr id="65" name="Straight Connector 25">
            <a:extLst>
              <a:ext uri="{FF2B5EF4-FFF2-40B4-BE49-F238E27FC236}">
                <a16:creationId xmlns:a16="http://schemas.microsoft.com/office/drawing/2014/main" xmlns="" id="{C736E721-F8A3-B049-9B6E-5A64320A01A6}"/>
              </a:ext>
            </a:extLst>
          </p:cNvPr>
          <p:cNvCxnSpPr>
            <a:cxnSpLocks/>
            <a:endCxn id="33" idx="6"/>
          </p:cNvCxnSpPr>
          <p:nvPr/>
        </p:nvCxnSpPr>
        <p:spPr>
          <a:xfrm flipH="1">
            <a:off x="5083101" y="7632625"/>
            <a:ext cx="7590159" cy="1494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30">
            <a:extLst>
              <a:ext uri="{FF2B5EF4-FFF2-40B4-BE49-F238E27FC236}">
                <a16:creationId xmlns:a16="http://schemas.microsoft.com/office/drawing/2014/main" xmlns="" id="{520552F9-AA1B-D942-8D94-9FDBC7831EA9}"/>
              </a:ext>
            </a:extLst>
          </p:cNvPr>
          <p:cNvCxnSpPr>
            <a:cxnSpLocks/>
          </p:cNvCxnSpPr>
          <p:nvPr/>
        </p:nvCxnSpPr>
        <p:spPr>
          <a:xfrm>
            <a:off x="5710398" y="11161017"/>
            <a:ext cx="717888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0" name="Oval 17">
            <a:extLst>
              <a:ext uri="{FF2B5EF4-FFF2-40B4-BE49-F238E27FC236}">
                <a16:creationId xmlns:a16="http://schemas.microsoft.com/office/drawing/2014/main" xmlns="" id="{C37341C2-EE1C-0A45-8FD6-1BAC2F7E6E02}"/>
              </a:ext>
            </a:extLst>
          </p:cNvPr>
          <p:cNvSpPr/>
          <p:nvPr/>
        </p:nvSpPr>
        <p:spPr>
          <a:xfrm>
            <a:off x="11145147" y="7128569"/>
            <a:ext cx="1312089" cy="123976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71" name="Subtitle 2">
            <a:extLst>
              <a:ext uri="{FF2B5EF4-FFF2-40B4-BE49-F238E27FC236}">
                <a16:creationId xmlns:a16="http://schemas.microsoft.com/office/drawing/2014/main" xmlns="" id="{099AE79C-2867-EC41-B2A0-CC1AE453CA1C}"/>
              </a:ext>
            </a:extLst>
          </p:cNvPr>
          <p:cNvSpPr txBox="1">
            <a:spLocks/>
          </p:cNvSpPr>
          <p:nvPr/>
        </p:nvSpPr>
        <p:spPr>
          <a:xfrm>
            <a:off x="12748464" y="4320257"/>
            <a:ext cx="11298867" cy="1015663"/>
          </a:xfrm>
          <a:prstGeom prst="rect">
            <a:avLst/>
          </a:prstGeom>
          <a:ln>
            <a:solidFill>
              <a:schemeClr val="bg1">
                <a:lumMod val="65000"/>
              </a:schemeClr>
            </a:solidFill>
          </a:ln>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fr-BE" sz="2500" dirty="0">
                <a:solidFill>
                  <a:schemeClr val="bg1"/>
                </a:solidFill>
              </a:rPr>
              <a:t>IGF1 et IGF2,  </a:t>
            </a:r>
            <a:r>
              <a:rPr lang="fr-BE" sz="2500" dirty="0" err="1">
                <a:solidFill>
                  <a:schemeClr val="bg1"/>
                </a:solidFill>
              </a:rPr>
              <a:t>TGF</a:t>
            </a:r>
            <a:r>
              <a:rPr lang="fr-BE" sz="2500" dirty="0">
                <a:solidFill>
                  <a:schemeClr val="bg1"/>
                </a:solidFill>
              </a:rPr>
              <a:t>, </a:t>
            </a:r>
            <a:r>
              <a:rPr lang="fr-BE" sz="2500" dirty="0" err="1">
                <a:solidFill>
                  <a:schemeClr val="bg1"/>
                </a:solidFill>
              </a:rPr>
              <a:t>EGF</a:t>
            </a:r>
            <a:r>
              <a:rPr lang="fr-BE" sz="2500" dirty="0">
                <a:solidFill>
                  <a:schemeClr val="bg1"/>
                </a:solidFill>
              </a:rPr>
              <a:t>, </a:t>
            </a:r>
            <a:r>
              <a:rPr lang="fr-BE" sz="2500" dirty="0" err="1">
                <a:solidFill>
                  <a:schemeClr val="bg1"/>
                </a:solidFill>
              </a:rPr>
              <a:t>PDGF</a:t>
            </a:r>
            <a:r>
              <a:rPr lang="fr-BE" sz="2500" dirty="0">
                <a:solidFill>
                  <a:schemeClr val="bg1"/>
                </a:solidFill>
              </a:rPr>
              <a:t> participent au </a:t>
            </a:r>
            <a:r>
              <a:rPr lang="fr-BE" sz="2500" dirty="0">
                <a:solidFill>
                  <a:srgbClr val="FFFF00"/>
                </a:solidFill>
              </a:rPr>
              <a:t>développement et à la régulation de l’épithélium intestinal.</a:t>
            </a:r>
          </a:p>
        </p:txBody>
      </p:sp>
      <p:sp>
        <p:nvSpPr>
          <p:cNvPr id="72" name="Subtitle 2">
            <a:extLst>
              <a:ext uri="{FF2B5EF4-FFF2-40B4-BE49-F238E27FC236}">
                <a16:creationId xmlns:a16="http://schemas.microsoft.com/office/drawing/2014/main" xmlns="" id="{099AE79C-2867-EC41-B2A0-CC1AE453CA1C}"/>
              </a:ext>
            </a:extLst>
          </p:cNvPr>
          <p:cNvSpPr txBox="1">
            <a:spLocks/>
          </p:cNvSpPr>
          <p:nvPr/>
        </p:nvSpPr>
        <p:spPr>
          <a:xfrm>
            <a:off x="12889285" y="10512945"/>
            <a:ext cx="11158046" cy="1477328"/>
          </a:xfrm>
          <a:prstGeom prst="rect">
            <a:avLst/>
          </a:prstGeom>
          <a:ln>
            <a:solidFill>
              <a:schemeClr val="bg1">
                <a:lumMod val="65000"/>
              </a:schemeClr>
            </a:solidFill>
          </a:ln>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fr-BE" sz="2500" dirty="0">
                <a:solidFill>
                  <a:schemeClr val="bg1"/>
                </a:solidFill>
              </a:rPr>
              <a:t>Leur nombre (1 million par ml) dépend de la race, de l’âge et de l’état sanitaire de la mère. Ils passent la barrière intestinale et sont impliqués dans </a:t>
            </a:r>
            <a:r>
              <a:rPr lang="fr-BE" sz="2500" dirty="0">
                <a:solidFill>
                  <a:srgbClr val="FFFF00"/>
                </a:solidFill>
              </a:rPr>
              <a:t>l’activation des réactions immunitaires</a:t>
            </a:r>
            <a:r>
              <a:rPr lang="fr-BE" sz="2500" dirty="0">
                <a:solidFill>
                  <a:schemeClr val="bg1"/>
                </a:solidFill>
              </a:rPr>
              <a:t>.</a:t>
            </a:r>
          </a:p>
        </p:txBody>
      </p:sp>
      <p:cxnSp>
        <p:nvCxnSpPr>
          <p:cNvPr id="73" name="Straight Connector 30">
            <a:extLst>
              <a:ext uri="{FF2B5EF4-FFF2-40B4-BE49-F238E27FC236}">
                <a16:creationId xmlns:a16="http://schemas.microsoft.com/office/drawing/2014/main" xmlns="" id="{520552F9-AA1B-D942-8D94-9FDBC7831EA9}"/>
              </a:ext>
            </a:extLst>
          </p:cNvPr>
          <p:cNvCxnSpPr>
            <a:cxnSpLocks/>
            <a:endCxn id="80" idx="7"/>
          </p:cNvCxnSpPr>
          <p:nvPr/>
        </p:nvCxnSpPr>
        <p:spPr>
          <a:xfrm flipH="1">
            <a:off x="3381230" y="2904796"/>
            <a:ext cx="1214999" cy="206847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30">
            <a:extLst>
              <a:ext uri="{FF2B5EF4-FFF2-40B4-BE49-F238E27FC236}">
                <a16:creationId xmlns:a16="http://schemas.microsoft.com/office/drawing/2014/main" xmlns="" id="{520552F9-AA1B-D942-8D94-9FDBC7831EA9}"/>
              </a:ext>
            </a:extLst>
          </p:cNvPr>
          <p:cNvCxnSpPr>
            <a:cxnSpLocks/>
          </p:cNvCxnSpPr>
          <p:nvPr/>
        </p:nvCxnSpPr>
        <p:spPr>
          <a:xfrm flipH="1">
            <a:off x="4127261" y="4752305"/>
            <a:ext cx="1004894" cy="113031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9" name="Oval 11">
            <a:extLst>
              <a:ext uri="{FF2B5EF4-FFF2-40B4-BE49-F238E27FC236}">
                <a16:creationId xmlns:a16="http://schemas.microsoft.com/office/drawing/2014/main" xmlns="" id="{43797F0D-C1BB-A544-B748-967CCE9A2A9B}"/>
              </a:ext>
            </a:extLst>
          </p:cNvPr>
          <p:cNvSpPr/>
          <p:nvPr/>
        </p:nvSpPr>
        <p:spPr>
          <a:xfrm>
            <a:off x="3960292" y="5716787"/>
            <a:ext cx="333938" cy="3316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0" name="Oval 12">
            <a:extLst>
              <a:ext uri="{FF2B5EF4-FFF2-40B4-BE49-F238E27FC236}">
                <a16:creationId xmlns:a16="http://schemas.microsoft.com/office/drawing/2014/main" xmlns="" id="{9107059D-7570-034D-9907-DE04DC51659A}"/>
              </a:ext>
            </a:extLst>
          </p:cNvPr>
          <p:cNvSpPr/>
          <p:nvPr/>
        </p:nvSpPr>
        <p:spPr>
          <a:xfrm>
            <a:off x="3096196" y="4924699"/>
            <a:ext cx="333938" cy="3316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cxnSp>
        <p:nvCxnSpPr>
          <p:cNvPr id="85" name="Straight Connector 30">
            <a:extLst>
              <a:ext uri="{FF2B5EF4-FFF2-40B4-BE49-F238E27FC236}">
                <a16:creationId xmlns:a16="http://schemas.microsoft.com/office/drawing/2014/main" xmlns="" id="{520552F9-AA1B-D942-8D94-9FDBC7831EA9}"/>
              </a:ext>
            </a:extLst>
          </p:cNvPr>
          <p:cNvCxnSpPr>
            <a:cxnSpLocks/>
          </p:cNvCxnSpPr>
          <p:nvPr/>
        </p:nvCxnSpPr>
        <p:spPr>
          <a:xfrm>
            <a:off x="3889034" y="10152905"/>
            <a:ext cx="1821364" cy="105046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7" name="Oval 7">
            <a:extLst>
              <a:ext uri="{FF2B5EF4-FFF2-40B4-BE49-F238E27FC236}">
                <a16:creationId xmlns:a16="http://schemas.microsoft.com/office/drawing/2014/main" xmlns="" id="{372D03B4-CF98-6A4B-B047-5F202522C825}"/>
              </a:ext>
            </a:extLst>
          </p:cNvPr>
          <p:cNvSpPr/>
          <p:nvPr/>
        </p:nvSpPr>
        <p:spPr>
          <a:xfrm>
            <a:off x="3842378" y="10074712"/>
            <a:ext cx="333938" cy="3316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8" name="Oval 17">
            <a:extLst>
              <a:ext uri="{FF2B5EF4-FFF2-40B4-BE49-F238E27FC236}">
                <a16:creationId xmlns:a16="http://schemas.microsoft.com/office/drawing/2014/main" xmlns="" id="{C37341C2-EE1C-0A45-8FD6-1BAC2F7E6E02}"/>
              </a:ext>
            </a:extLst>
          </p:cNvPr>
          <p:cNvSpPr/>
          <p:nvPr/>
        </p:nvSpPr>
        <p:spPr>
          <a:xfrm>
            <a:off x="11145147" y="10455451"/>
            <a:ext cx="1312089" cy="1239764"/>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cxnSp>
        <p:nvCxnSpPr>
          <p:cNvPr id="90" name="Straight Connector 30">
            <a:extLst>
              <a:ext uri="{FF2B5EF4-FFF2-40B4-BE49-F238E27FC236}">
                <a16:creationId xmlns:a16="http://schemas.microsoft.com/office/drawing/2014/main" xmlns="" id="{520552F9-AA1B-D942-8D94-9FDBC7831EA9}"/>
              </a:ext>
            </a:extLst>
          </p:cNvPr>
          <p:cNvCxnSpPr>
            <a:cxnSpLocks/>
          </p:cNvCxnSpPr>
          <p:nvPr/>
        </p:nvCxnSpPr>
        <p:spPr>
          <a:xfrm>
            <a:off x="2808164" y="12710510"/>
            <a:ext cx="10081120" cy="9889"/>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30">
            <a:extLst>
              <a:ext uri="{FF2B5EF4-FFF2-40B4-BE49-F238E27FC236}">
                <a16:creationId xmlns:a16="http://schemas.microsoft.com/office/drawing/2014/main" xmlns="" id="{520552F9-AA1B-D942-8D94-9FDBC7831EA9}"/>
              </a:ext>
            </a:extLst>
          </p:cNvPr>
          <p:cNvCxnSpPr>
            <a:cxnSpLocks/>
            <a:stCxn id="94" idx="1"/>
          </p:cNvCxnSpPr>
          <p:nvPr/>
        </p:nvCxnSpPr>
        <p:spPr>
          <a:xfrm>
            <a:off x="2163090" y="10949934"/>
            <a:ext cx="645074" cy="1760576"/>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4" name="Oval 7">
            <a:extLst>
              <a:ext uri="{FF2B5EF4-FFF2-40B4-BE49-F238E27FC236}">
                <a16:creationId xmlns:a16="http://schemas.microsoft.com/office/drawing/2014/main" xmlns="" id="{372D03B4-CF98-6A4B-B047-5F202522C825}"/>
              </a:ext>
            </a:extLst>
          </p:cNvPr>
          <p:cNvSpPr/>
          <p:nvPr/>
        </p:nvSpPr>
        <p:spPr>
          <a:xfrm>
            <a:off x="2114186" y="10901363"/>
            <a:ext cx="333938" cy="3316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5" name="Oval 17">
            <a:extLst>
              <a:ext uri="{FF2B5EF4-FFF2-40B4-BE49-F238E27FC236}">
                <a16:creationId xmlns:a16="http://schemas.microsoft.com/office/drawing/2014/main" xmlns="" id="{C37341C2-EE1C-0A45-8FD6-1BAC2F7E6E02}"/>
              </a:ext>
            </a:extLst>
          </p:cNvPr>
          <p:cNvSpPr/>
          <p:nvPr/>
        </p:nvSpPr>
        <p:spPr>
          <a:xfrm>
            <a:off x="11145147" y="11969339"/>
            <a:ext cx="1312089" cy="1239764"/>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7" name="TextBox 37">
            <a:extLst>
              <a:ext uri="{FF2B5EF4-FFF2-40B4-BE49-F238E27FC236}">
                <a16:creationId xmlns:a16="http://schemas.microsoft.com/office/drawing/2014/main" xmlns="" id="{45CF1CF8-336C-1A46-9660-E6F83AFFEFF2}"/>
              </a:ext>
            </a:extLst>
          </p:cNvPr>
          <p:cNvSpPr txBox="1"/>
          <p:nvPr/>
        </p:nvSpPr>
        <p:spPr>
          <a:xfrm>
            <a:off x="6502068" y="8786494"/>
            <a:ext cx="4382931" cy="646331"/>
          </a:xfrm>
          <a:prstGeom prst="rect">
            <a:avLst/>
          </a:prstGeom>
          <a:noFill/>
        </p:spPr>
        <p:txBody>
          <a:bodyPr wrap="none" rtlCol="0" anchor="b" anchorCtr="0">
            <a:spAutoFit/>
          </a:bodyPr>
          <a:lstStyle/>
          <a:p>
            <a:pPr algn="r"/>
            <a:r>
              <a:rPr lang="en-US" sz="3600" dirty="0" err="1">
                <a:solidFill>
                  <a:schemeClr val="bg1"/>
                </a:solidFill>
                <a:latin typeface="Poppins" pitchFamily="2" charset="77"/>
                <a:ea typeface="League Spartan" charset="0"/>
                <a:cs typeface="Poppins" pitchFamily="2" charset="77"/>
              </a:rPr>
              <a:t>Glucides</a:t>
            </a:r>
            <a:r>
              <a:rPr lang="en-US" sz="3600" dirty="0">
                <a:solidFill>
                  <a:schemeClr val="bg1"/>
                </a:solidFill>
                <a:latin typeface="Poppins" pitchFamily="2" charset="77"/>
                <a:ea typeface="League Spartan" charset="0"/>
                <a:cs typeface="Poppins" pitchFamily="2" charset="77"/>
              </a:rPr>
              <a:t> et </a:t>
            </a:r>
            <a:r>
              <a:rPr lang="en-US" sz="3600" dirty="0" err="1">
                <a:solidFill>
                  <a:schemeClr val="bg1"/>
                </a:solidFill>
                <a:latin typeface="Poppins" pitchFamily="2" charset="77"/>
                <a:ea typeface="League Spartan" charset="0"/>
                <a:cs typeface="Poppins" pitchFamily="2" charset="77"/>
              </a:rPr>
              <a:t>lipides</a:t>
            </a:r>
            <a:endParaRPr lang="en-US" sz="3600" dirty="0">
              <a:solidFill>
                <a:schemeClr val="bg1"/>
              </a:solidFill>
              <a:latin typeface="Poppins" pitchFamily="2" charset="77"/>
              <a:ea typeface="League Spartan" charset="0"/>
              <a:cs typeface="Poppins" pitchFamily="2" charset="77"/>
            </a:endParaRPr>
          </a:p>
        </p:txBody>
      </p:sp>
      <p:cxnSp>
        <p:nvCxnSpPr>
          <p:cNvPr id="48" name="Straight Connector 25">
            <a:extLst>
              <a:ext uri="{FF2B5EF4-FFF2-40B4-BE49-F238E27FC236}">
                <a16:creationId xmlns:a16="http://schemas.microsoft.com/office/drawing/2014/main" xmlns="" id="{C736E721-F8A3-B049-9B6E-5A64320A01A6}"/>
              </a:ext>
            </a:extLst>
          </p:cNvPr>
          <p:cNvCxnSpPr>
            <a:cxnSpLocks/>
          </p:cNvCxnSpPr>
          <p:nvPr/>
        </p:nvCxnSpPr>
        <p:spPr>
          <a:xfrm flipH="1">
            <a:off x="4366463" y="9473105"/>
            <a:ext cx="8434834"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Oval 7">
            <a:extLst>
              <a:ext uri="{FF2B5EF4-FFF2-40B4-BE49-F238E27FC236}">
                <a16:creationId xmlns:a16="http://schemas.microsoft.com/office/drawing/2014/main" xmlns="" id="{372D03B4-CF98-6A4B-B047-5F202522C825}"/>
              </a:ext>
            </a:extLst>
          </p:cNvPr>
          <p:cNvSpPr/>
          <p:nvPr/>
        </p:nvSpPr>
        <p:spPr>
          <a:xfrm>
            <a:off x="4366463" y="9266994"/>
            <a:ext cx="333938" cy="3316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1" name="Oval 17">
            <a:extLst>
              <a:ext uri="{FF2B5EF4-FFF2-40B4-BE49-F238E27FC236}">
                <a16:creationId xmlns:a16="http://schemas.microsoft.com/office/drawing/2014/main" xmlns="" id="{C37341C2-EE1C-0A45-8FD6-1BAC2F7E6E02}"/>
              </a:ext>
            </a:extLst>
          </p:cNvPr>
          <p:cNvSpPr/>
          <p:nvPr/>
        </p:nvSpPr>
        <p:spPr>
          <a:xfrm>
            <a:off x="11145147" y="8913141"/>
            <a:ext cx="1312089" cy="123976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2" name="Subtitle 2">
            <a:extLst>
              <a:ext uri="{FF2B5EF4-FFF2-40B4-BE49-F238E27FC236}">
                <a16:creationId xmlns:a16="http://schemas.microsoft.com/office/drawing/2014/main" xmlns="" id="{099AE79C-2867-EC41-B2A0-CC1AE453CA1C}"/>
              </a:ext>
            </a:extLst>
          </p:cNvPr>
          <p:cNvSpPr txBox="1">
            <a:spLocks/>
          </p:cNvSpPr>
          <p:nvPr/>
        </p:nvSpPr>
        <p:spPr>
          <a:xfrm>
            <a:off x="12817277" y="8928769"/>
            <a:ext cx="11230054" cy="1477328"/>
          </a:xfrm>
          <a:prstGeom prst="rect">
            <a:avLst/>
          </a:prstGeom>
          <a:ln>
            <a:solidFill>
              <a:schemeClr val="bg1">
                <a:lumMod val="65000"/>
              </a:schemeClr>
            </a:solidFill>
          </a:ln>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fr-BE" sz="2500" dirty="0">
                <a:solidFill>
                  <a:schemeClr val="bg1"/>
                </a:solidFill>
              </a:rPr>
              <a:t>Le principal glucide est le </a:t>
            </a:r>
            <a:r>
              <a:rPr lang="fr-BE" sz="2500" dirty="0">
                <a:solidFill>
                  <a:srgbClr val="FFFF00"/>
                </a:solidFill>
              </a:rPr>
              <a:t>lactose</a:t>
            </a:r>
            <a:r>
              <a:rPr lang="fr-BE" sz="2500" dirty="0">
                <a:solidFill>
                  <a:schemeClr val="bg1"/>
                </a:solidFill>
              </a:rPr>
              <a:t>. Le colostrum renferme deux fois plus de </a:t>
            </a:r>
            <a:r>
              <a:rPr lang="fr-BE" sz="2500" dirty="0">
                <a:solidFill>
                  <a:srgbClr val="FFFF00"/>
                </a:solidFill>
              </a:rPr>
              <a:t>matières grasses </a:t>
            </a:r>
            <a:r>
              <a:rPr lang="fr-BE" sz="2500" dirty="0">
                <a:solidFill>
                  <a:schemeClr val="bg1"/>
                </a:solidFill>
              </a:rPr>
              <a:t>que la lait. Les acides gras saturés et non saturés ont des propriétés </a:t>
            </a:r>
            <a:r>
              <a:rPr lang="fr-BE" sz="2500" dirty="0" err="1">
                <a:solidFill>
                  <a:schemeClr val="bg1"/>
                </a:solidFill>
              </a:rPr>
              <a:t>anti-bactériennes</a:t>
            </a:r>
            <a:r>
              <a:rPr lang="fr-BE" sz="2500" dirty="0">
                <a:solidFill>
                  <a:schemeClr val="bg1"/>
                </a:solidFill>
              </a:rPr>
              <a:t> et antivirales.</a:t>
            </a:r>
          </a:p>
        </p:txBody>
      </p:sp>
      <p:sp>
        <p:nvSpPr>
          <p:cNvPr id="24" name="Rectangle 23"/>
          <p:cNvSpPr/>
          <p:nvPr/>
        </p:nvSpPr>
        <p:spPr>
          <a:xfrm>
            <a:off x="3384228" y="11881097"/>
            <a:ext cx="7766870" cy="646331"/>
          </a:xfrm>
          <a:prstGeom prst="rect">
            <a:avLst/>
          </a:prstGeom>
        </p:spPr>
        <p:txBody>
          <a:bodyPr wrap="none">
            <a:spAutoFit/>
          </a:bodyPr>
          <a:lstStyle/>
          <a:p>
            <a:r>
              <a:rPr lang="en-US" sz="3600" dirty="0" err="1">
                <a:solidFill>
                  <a:schemeClr val="bg1"/>
                </a:solidFill>
                <a:latin typeface="Poppins" pitchFamily="2" charset="77"/>
                <a:ea typeface="League Spartan" charset="0"/>
                <a:cs typeface="Poppins" pitchFamily="2" charset="77"/>
              </a:rPr>
              <a:t>Vitamines</a:t>
            </a:r>
            <a:r>
              <a:rPr lang="en-US" sz="3600" dirty="0">
                <a:solidFill>
                  <a:schemeClr val="bg1"/>
                </a:solidFill>
                <a:latin typeface="Poppins" pitchFamily="2" charset="77"/>
                <a:ea typeface="League Spartan" charset="0"/>
                <a:cs typeface="Poppins" pitchFamily="2" charset="77"/>
              </a:rPr>
              <a:t>, </a:t>
            </a:r>
            <a:r>
              <a:rPr lang="en-US" sz="3600" dirty="0" err="1">
                <a:solidFill>
                  <a:schemeClr val="bg1"/>
                </a:solidFill>
                <a:latin typeface="Poppins" pitchFamily="2" charset="77"/>
                <a:ea typeface="League Spartan" charset="0"/>
                <a:cs typeface="Poppins" pitchFamily="2" charset="77"/>
              </a:rPr>
              <a:t>minéraux</a:t>
            </a:r>
            <a:r>
              <a:rPr lang="en-US" sz="3600" dirty="0">
                <a:solidFill>
                  <a:schemeClr val="bg1"/>
                </a:solidFill>
                <a:latin typeface="Poppins" pitchFamily="2" charset="77"/>
                <a:ea typeface="League Spartan" charset="0"/>
                <a:cs typeface="Poppins" pitchFamily="2" charset="77"/>
              </a:rPr>
              <a:t> et </a:t>
            </a:r>
            <a:r>
              <a:rPr lang="en-US" sz="3600" dirty="0" err="1">
                <a:solidFill>
                  <a:schemeClr val="bg1"/>
                </a:solidFill>
                <a:latin typeface="Poppins" pitchFamily="2" charset="77"/>
                <a:ea typeface="League Spartan" charset="0"/>
                <a:cs typeface="Poppins" pitchFamily="2" charset="77"/>
              </a:rPr>
              <a:t>bactéries</a:t>
            </a:r>
            <a:endParaRPr lang="fr-BE" sz="3600" dirty="0">
              <a:solidFill>
                <a:schemeClr val="bg1"/>
              </a:solidFill>
            </a:endParaRPr>
          </a:p>
        </p:txBody>
      </p:sp>
      <p:sp>
        <p:nvSpPr>
          <p:cNvPr id="62" name="Rectangle 61"/>
          <p:cNvSpPr/>
          <p:nvPr/>
        </p:nvSpPr>
        <p:spPr>
          <a:xfrm>
            <a:off x="7144873" y="10381123"/>
            <a:ext cx="3879588" cy="646331"/>
          </a:xfrm>
          <a:prstGeom prst="rect">
            <a:avLst/>
          </a:prstGeom>
        </p:spPr>
        <p:txBody>
          <a:bodyPr wrap="none">
            <a:spAutoFit/>
          </a:bodyPr>
          <a:lstStyle/>
          <a:p>
            <a:r>
              <a:rPr lang="en-US" sz="3600" dirty="0">
                <a:solidFill>
                  <a:schemeClr val="bg1"/>
                </a:solidFill>
                <a:latin typeface="Poppins" pitchFamily="2" charset="77"/>
                <a:ea typeface="League Spartan" charset="0"/>
                <a:cs typeface="Poppins" pitchFamily="2" charset="77"/>
              </a:rPr>
              <a:t>Globules </a:t>
            </a:r>
            <a:r>
              <a:rPr lang="en-US" sz="3600" dirty="0" err="1">
                <a:solidFill>
                  <a:schemeClr val="bg1"/>
                </a:solidFill>
                <a:latin typeface="Poppins" pitchFamily="2" charset="77"/>
                <a:ea typeface="League Spartan" charset="0"/>
                <a:cs typeface="Poppins" pitchFamily="2" charset="77"/>
              </a:rPr>
              <a:t>blancs</a:t>
            </a:r>
            <a:endParaRPr lang="fr-BE" sz="3600" dirty="0">
              <a:solidFill>
                <a:schemeClr val="bg1"/>
              </a:solidFill>
            </a:endParaRPr>
          </a:p>
        </p:txBody>
      </p:sp>
      <p:cxnSp>
        <p:nvCxnSpPr>
          <p:cNvPr id="93" name="Straight Connector 30">
            <a:extLst>
              <a:ext uri="{FF2B5EF4-FFF2-40B4-BE49-F238E27FC236}">
                <a16:creationId xmlns:a16="http://schemas.microsoft.com/office/drawing/2014/main" xmlns="" id="{520552F9-AA1B-D942-8D94-9FDBC7831EA9}"/>
              </a:ext>
            </a:extLst>
          </p:cNvPr>
          <p:cNvCxnSpPr>
            <a:cxnSpLocks/>
          </p:cNvCxnSpPr>
          <p:nvPr/>
        </p:nvCxnSpPr>
        <p:spPr>
          <a:xfrm flipH="1">
            <a:off x="4571710" y="6179074"/>
            <a:ext cx="760626" cy="46334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0" name="Oval 11">
            <a:extLst>
              <a:ext uri="{FF2B5EF4-FFF2-40B4-BE49-F238E27FC236}">
                <a16:creationId xmlns:a16="http://schemas.microsoft.com/office/drawing/2014/main" xmlns="" id="{43797F0D-C1BB-A544-B748-967CCE9A2A9B}"/>
              </a:ext>
            </a:extLst>
          </p:cNvPr>
          <p:cNvSpPr/>
          <p:nvPr/>
        </p:nvSpPr>
        <p:spPr>
          <a:xfrm>
            <a:off x="4464348" y="6436867"/>
            <a:ext cx="333938" cy="3316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Tree>
    <p:extLst>
      <p:ext uri="{BB962C8B-B14F-4D97-AF65-F5344CB8AC3E}">
        <p14:creationId xmlns:p14="http://schemas.microsoft.com/office/powerpoint/2010/main" val="146845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2BF006CE-5495-8AC5-86EB-EF76D78A7CCE}"/>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xmlns="" id="{415A0765-FFCC-2EB2-CEDC-B9513BEBB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1587"/>
            <a:ext cx="24479250" cy="13677900"/>
          </a:xfrm>
          <a:prstGeom prst="rect">
            <a:avLst/>
          </a:prstGeom>
        </p:spPr>
      </p:pic>
      <p:sp>
        <p:nvSpPr>
          <p:cNvPr id="7" name="Rectangle à coins arrondis 11">
            <a:extLst>
              <a:ext uri="{FF2B5EF4-FFF2-40B4-BE49-F238E27FC236}">
                <a16:creationId xmlns:a16="http://schemas.microsoft.com/office/drawing/2014/main" xmlns="" id="{B35E74F9-1878-C7CB-B2EC-4CA2E14F934B}"/>
              </a:ext>
            </a:extLst>
          </p:cNvPr>
          <p:cNvSpPr/>
          <p:nvPr/>
        </p:nvSpPr>
        <p:spPr>
          <a:xfrm>
            <a:off x="2520132" y="9072785"/>
            <a:ext cx="8136904" cy="172819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4000" dirty="0">
                <a:cs typeface="Calibri" panose="020F0502020204030204" pitchFamily="34" charset="0"/>
              </a:rPr>
              <a:t>Facteurs d’influence de la quantité </a:t>
            </a:r>
          </a:p>
          <a:p>
            <a:pPr algn="ctr">
              <a:defRPr/>
            </a:pPr>
            <a:r>
              <a:rPr lang="fr-BE" sz="4000" dirty="0">
                <a:cs typeface="Calibri" panose="020F0502020204030204" pitchFamily="34" charset="0"/>
              </a:rPr>
              <a:t>et de la qualité du colostrum</a:t>
            </a:r>
          </a:p>
        </p:txBody>
      </p:sp>
      <p:sp>
        <p:nvSpPr>
          <p:cNvPr id="2" name="Flèche gauche 1"/>
          <p:cNvSpPr/>
          <p:nvPr/>
        </p:nvSpPr>
        <p:spPr>
          <a:xfrm>
            <a:off x="23618476" y="7128569"/>
            <a:ext cx="720080" cy="504056"/>
          </a:xfrm>
          <a:prstGeom prst="leftArrow">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Flèche gauche 4"/>
          <p:cNvSpPr/>
          <p:nvPr/>
        </p:nvSpPr>
        <p:spPr>
          <a:xfrm>
            <a:off x="23618476" y="7560617"/>
            <a:ext cx="720080" cy="504056"/>
          </a:xfrm>
          <a:prstGeom prst="leftArrow">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gauche 7"/>
          <p:cNvSpPr/>
          <p:nvPr/>
        </p:nvSpPr>
        <p:spPr>
          <a:xfrm>
            <a:off x="23618476" y="8064673"/>
            <a:ext cx="720080" cy="504056"/>
          </a:xfrm>
          <a:prstGeom prst="leftArrow">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Flèche gauche 8"/>
          <p:cNvSpPr/>
          <p:nvPr/>
        </p:nvSpPr>
        <p:spPr>
          <a:xfrm>
            <a:off x="23618476" y="1223913"/>
            <a:ext cx="720080" cy="504056"/>
          </a:xfrm>
          <a:prstGeom prst="leftArrow">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70168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8FF6DABA-A76A-1A96-D741-F46B4021BD01}"/>
            </a:ext>
          </a:extLst>
        </p:cNvPr>
        <p:cNvGrpSpPr/>
        <p:nvPr/>
      </p:nvGrpSpPr>
      <p:grpSpPr>
        <a:xfrm>
          <a:off x="0" y="0"/>
          <a:ext cx="0" cy="0"/>
          <a:chOff x="0" y="0"/>
          <a:chExt cx="0" cy="0"/>
        </a:xfrm>
      </p:grpSpPr>
      <p:sp>
        <p:nvSpPr>
          <p:cNvPr id="12" name="Rectangle à coins arrondis 11">
            <a:extLst>
              <a:ext uri="{FF2B5EF4-FFF2-40B4-BE49-F238E27FC236}">
                <a16:creationId xmlns:a16="http://schemas.microsoft.com/office/drawing/2014/main" xmlns="" id="{C5A3EC01-FA33-EE18-4640-8E5417B1BE71}"/>
              </a:ext>
            </a:extLst>
          </p:cNvPr>
          <p:cNvSpPr/>
          <p:nvPr/>
        </p:nvSpPr>
        <p:spPr>
          <a:xfrm>
            <a:off x="643971" y="721806"/>
            <a:ext cx="10765196" cy="165618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6600" dirty="0">
                <a:cs typeface="Calibri" panose="020F0502020204030204" pitchFamily="34" charset="0"/>
              </a:rPr>
              <a:t>La gestion du colostrum </a:t>
            </a:r>
          </a:p>
        </p:txBody>
      </p:sp>
      <p:sp>
        <p:nvSpPr>
          <p:cNvPr id="8" name="Freeform 34">
            <a:extLst>
              <a:ext uri="{FF2B5EF4-FFF2-40B4-BE49-F238E27FC236}">
                <a16:creationId xmlns:a16="http://schemas.microsoft.com/office/drawing/2014/main" xmlns="" id="{78256BBB-4B55-73D7-315D-ECF88141B0DE}"/>
              </a:ext>
            </a:extLst>
          </p:cNvPr>
          <p:cNvSpPr/>
          <p:nvPr/>
        </p:nvSpPr>
        <p:spPr>
          <a:xfrm>
            <a:off x="1616649" y="3960217"/>
            <a:ext cx="4071717" cy="4253126"/>
          </a:xfrm>
          <a:custGeom>
            <a:avLst/>
            <a:gdLst>
              <a:gd name="connsiteX0" fmla="*/ 5166242 w 5166242"/>
              <a:gd name="connsiteY0" fmla="*/ 0 h 5433445"/>
              <a:gd name="connsiteX1" fmla="*/ 5166242 w 5166242"/>
              <a:gd name="connsiteY1" fmla="*/ 5433445 h 5433445"/>
              <a:gd name="connsiteX2" fmla="*/ 0 w 5166242"/>
              <a:gd name="connsiteY2" fmla="*/ 3766552 h 5433445"/>
              <a:gd name="connsiteX3" fmla="*/ 5166242 w 5166242"/>
              <a:gd name="connsiteY3" fmla="*/ 0 h 5433445"/>
            </a:gdLst>
            <a:ahLst/>
            <a:cxnLst>
              <a:cxn ang="0">
                <a:pos x="connsiteX0" y="connsiteY0"/>
              </a:cxn>
              <a:cxn ang="0">
                <a:pos x="connsiteX1" y="connsiteY1"/>
              </a:cxn>
              <a:cxn ang="0">
                <a:pos x="connsiteX2" y="connsiteY2"/>
              </a:cxn>
              <a:cxn ang="0">
                <a:pos x="connsiteX3" y="connsiteY3"/>
              </a:cxn>
            </a:cxnLst>
            <a:rect l="l" t="t" r="r" b="b"/>
            <a:pathLst>
              <a:path w="5166242" h="5433445">
                <a:moveTo>
                  <a:pt x="5166242" y="0"/>
                </a:moveTo>
                <a:lnTo>
                  <a:pt x="5166242" y="5433445"/>
                </a:lnTo>
                <a:lnTo>
                  <a:pt x="0" y="3766552"/>
                </a:lnTo>
                <a:lnTo>
                  <a:pt x="5166242"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3">
            <a:extLst>
              <a:ext uri="{FF2B5EF4-FFF2-40B4-BE49-F238E27FC236}">
                <a16:creationId xmlns:a16="http://schemas.microsoft.com/office/drawing/2014/main" xmlns="" id="{419F8B03-9742-1ABD-8555-A6E64281B752}"/>
              </a:ext>
            </a:extLst>
          </p:cNvPr>
          <p:cNvSpPr/>
          <p:nvPr/>
        </p:nvSpPr>
        <p:spPr>
          <a:xfrm>
            <a:off x="5832500" y="3960217"/>
            <a:ext cx="4081521" cy="4253357"/>
          </a:xfrm>
          <a:custGeom>
            <a:avLst/>
            <a:gdLst>
              <a:gd name="connsiteX0" fmla="*/ 0 w 5178682"/>
              <a:gd name="connsiteY0" fmla="*/ 0 h 5433740"/>
              <a:gd name="connsiteX1" fmla="*/ 5178682 w 5178682"/>
              <a:gd name="connsiteY1" fmla="*/ 3775622 h 5433740"/>
              <a:gd name="connsiteX2" fmla="*/ 0 w 5178682"/>
              <a:gd name="connsiteY2" fmla="*/ 5433740 h 5433740"/>
              <a:gd name="connsiteX3" fmla="*/ 0 w 5178682"/>
              <a:gd name="connsiteY3" fmla="*/ 0 h 5433740"/>
            </a:gdLst>
            <a:ahLst/>
            <a:cxnLst>
              <a:cxn ang="0">
                <a:pos x="connsiteX0" y="connsiteY0"/>
              </a:cxn>
              <a:cxn ang="0">
                <a:pos x="connsiteX1" y="connsiteY1"/>
              </a:cxn>
              <a:cxn ang="0">
                <a:pos x="connsiteX2" y="connsiteY2"/>
              </a:cxn>
              <a:cxn ang="0">
                <a:pos x="connsiteX3" y="connsiteY3"/>
              </a:cxn>
            </a:cxnLst>
            <a:rect l="l" t="t" r="r" b="b"/>
            <a:pathLst>
              <a:path w="5178682" h="5433740">
                <a:moveTo>
                  <a:pt x="0" y="0"/>
                </a:moveTo>
                <a:lnTo>
                  <a:pt x="5178682" y="3775622"/>
                </a:lnTo>
                <a:lnTo>
                  <a:pt x="0" y="543374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30">
            <a:extLst>
              <a:ext uri="{FF2B5EF4-FFF2-40B4-BE49-F238E27FC236}">
                <a16:creationId xmlns:a16="http://schemas.microsoft.com/office/drawing/2014/main" xmlns="" id="{9391A053-8C4D-F9C7-7C8A-7B121799733D}"/>
              </a:ext>
            </a:extLst>
          </p:cNvPr>
          <p:cNvSpPr/>
          <p:nvPr/>
        </p:nvSpPr>
        <p:spPr>
          <a:xfrm>
            <a:off x="1584940" y="7048802"/>
            <a:ext cx="4059176" cy="4758841"/>
          </a:xfrm>
          <a:custGeom>
            <a:avLst/>
            <a:gdLst>
              <a:gd name="connsiteX0" fmla="*/ 0 w 5150329"/>
              <a:gd name="connsiteY0" fmla="*/ 0 h 6079504"/>
              <a:gd name="connsiteX1" fmla="*/ 5150329 w 5150329"/>
              <a:gd name="connsiteY1" fmla="*/ 1661757 h 6079504"/>
              <a:gd name="connsiteX2" fmla="*/ 1968503 w 5150329"/>
              <a:gd name="connsiteY2" fmla="*/ 6079504 h 6079504"/>
              <a:gd name="connsiteX3" fmla="*/ 0 w 5150329"/>
              <a:gd name="connsiteY3" fmla="*/ 0 h 6079504"/>
            </a:gdLst>
            <a:ahLst/>
            <a:cxnLst>
              <a:cxn ang="0">
                <a:pos x="connsiteX0" y="connsiteY0"/>
              </a:cxn>
              <a:cxn ang="0">
                <a:pos x="connsiteX1" y="connsiteY1"/>
              </a:cxn>
              <a:cxn ang="0">
                <a:pos x="connsiteX2" y="connsiteY2"/>
              </a:cxn>
              <a:cxn ang="0">
                <a:pos x="connsiteX3" y="connsiteY3"/>
              </a:cxn>
            </a:cxnLst>
            <a:rect l="l" t="t" r="r" b="b"/>
            <a:pathLst>
              <a:path w="5150329" h="6079504">
                <a:moveTo>
                  <a:pt x="0" y="0"/>
                </a:moveTo>
                <a:lnTo>
                  <a:pt x="5150329" y="1661757"/>
                </a:lnTo>
                <a:lnTo>
                  <a:pt x="1968503" y="607950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9">
            <a:extLst>
              <a:ext uri="{FF2B5EF4-FFF2-40B4-BE49-F238E27FC236}">
                <a16:creationId xmlns:a16="http://schemas.microsoft.com/office/drawing/2014/main" xmlns="" id="{3AB8AF84-21B0-D106-50FB-9C6746BA3EA3}"/>
              </a:ext>
            </a:extLst>
          </p:cNvPr>
          <p:cNvSpPr/>
          <p:nvPr/>
        </p:nvSpPr>
        <p:spPr>
          <a:xfrm>
            <a:off x="5876870" y="7060168"/>
            <a:ext cx="4055350" cy="4748413"/>
          </a:xfrm>
          <a:custGeom>
            <a:avLst/>
            <a:gdLst>
              <a:gd name="connsiteX0" fmla="*/ 5145476 w 5145476"/>
              <a:gd name="connsiteY0" fmla="*/ 0 h 6066184"/>
              <a:gd name="connsiteX1" fmla="*/ 3181285 w 5145476"/>
              <a:gd name="connsiteY1" fmla="*/ 6066184 h 6066184"/>
              <a:gd name="connsiteX2" fmla="*/ 0 w 5145476"/>
              <a:gd name="connsiteY2" fmla="*/ 1647485 h 6066184"/>
              <a:gd name="connsiteX3" fmla="*/ 5145476 w 5145476"/>
              <a:gd name="connsiteY3" fmla="*/ 0 h 6066184"/>
            </a:gdLst>
            <a:ahLst/>
            <a:cxnLst>
              <a:cxn ang="0">
                <a:pos x="connsiteX0" y="connsiteY0"/>
              </a:cxn>
              <a:cxn ang="0">
                <a:pos x="connsiteX1" y="connsiteY1"/>
              </a:cxn>
              <a:cxn ang="0">
                <a:pos x="connsiteX2" y="connsiteY2"/>
              </a:cxn>
              <a:cxn ang="0">
                <a:pos x="connsiteX3" y="connsiteY3"/>
              </a:cxn>
            </a:cxnLst>
            <a:rect l="l" t="t" r="r" b="b"/>
            <a:pathLst>
              <a:path w="5145476" h="6066184">
                <a:moveTo>
                  <a:pt x="5145476" y="0"/>
                </a:moveTo>
                <a:lnTo>
                  <a:pt x="3181285" y="6066184"/>
                </a:lnTo>
                <a:lnTo>
                  <a:pt x="0" y="1647485"/>
                </a:lnTo>
                <a:lnTo>
                  <a:pt x="5145476"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 name="Freeform 28">
            <a:extLst>
              <a:ext uri="{FF2B5EF4-FFF2-40B4-BE49-F238E27FC236}">
                <a16:creationId xmlns:a16="http://schemas.microsoft.com/office/drawing/2014/main" xmlns="" id="{0CD140CB-799B-D2F4-EEAF-B941FF40243E}"/>
              </a:ext>
            </a:extLst>
          </p:cNvPr>
          <p:cNvSpPr/>
          <p:nvPr/>
        </p:nvSpPr>
        <p:spPr>
          <a:xfrm>
            <a:off x="3259914" y="8434126"/>
            <a:ext cx="5000052" cy="3448124"/>
          </a:xfrm>
          <a:custGeom>
            <a:avLst/>
            <a:gdLst>
              <a:gd name="connsiteX0" fmla="*/ 3172674 w 6344124"/>
              <a:gd name="connsiteY0" fmla="*/ 0 h 4405040"/>
              <a:gd name="connsiteX1" fmla="*/ 6344124 w 6344124"/>
              <a:gd name="connsiteY1" fmla="*/ 4405040 h 4405040"/>
              <a:gd name="connsiteX2" fmla="*/ 0 w 6344124"/>
              <a:gd name="connsiteY2" fmla="*/ 4405040 h 4405040"/>
              <a:gd name="connsiteX3" fmla="*/ 3172674 w 6344124"/>
              <a:gd name="connsiteY3" fmla="*/ 0 h 4405040"/>
            </a:gdLst>
            <a:ahLst/>
            <a:cxnLst>
              <a:cxn ang="0">
                <a:pos x="connsiteX0" y="connsiteY0"/>
              </a:cxn>
              <a:cxn ang="0">
                <a:pos x="connsiteX1" y="connsiteY1"/>
              </a:cxn>
              <a:cxn ang="0">
                <a:pos x="connsiteX2" y="connsiteY2"/>
              </a:cxn>
              <a:cxn ang="0">
                <a:pos x="connsiteX3" y="connsiteY3"/>
              </a:cxn>
            </a:cxnLst>
            <a:rect l="l" t="t" r="r" b="b"/>
            <a:pathLst>
              <a:path w="6344124" h="4405040">
                <a:moveTo>
                  <a:pt x="3172674" y="0"/>
                </a:moveTo>
                <a:lnTo>
                  <a:pt x="6344124" y="4405040"/>
                </a:lnTo>
                <a:lnTo>
                  <a:pt x="0" y="4405040"/>
                </a:lnTo>
                <a:lnTo>
                  <a:pt x="3172674"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4">
            <a:extLst>
              <a:ext uri="{FF2B5EF4-FFF2-40B4-BE49-F238E27FC236}">
                <a16:creationId xmlns:a16="http://schemas.microsoft.com/office/drawing/2014/main" xmlns="" id="{0CB601FC-B0D1-B422-625D-7134A306C689}"/>
              </a:ext>
            </a:extLst>
          </p:cNvPr>
          <p:cNvSpPr/>
          <p:nvPr/>
        </p:nvSpPr>
        <p:spPr>
          <a:xfrm>
            <a:off x="3857006" y="6530877"/>
            <a:ext cx="3696696" cy="35620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LES 5 Qs DE LA GESTION DU COLOSTRUM</a:t>
            </a:r>
          </a:p>
        </p:txBody>
      </p:sp>
      <p:sp>
        <p:nvSpPr>
          <p:cNvPr id="15" name="Oval 37">
            <a:extLst>
              <a:ext uri="{FF2B5EF4-FFF2-40B4-BE49-F238E27FC236}">
                <a16:creationId xmlns:a16="http://schemas.microsoft.com/office/drawing/2014/main" xmlns="" id="{D21061C2-8C85-BEA5-EE5B-DD382912AAF1}"/>
              </a:ext>
            </a:extLst>
          </p:cNvPr>
          <p:cNvSpPr/>
          <p:nvPr/>
        </p:nvSpPr>
        <p:spPr>
          <a:xfrm>
            <a:off x="1228720" y="6500787"/>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38">
            <a:extLst>
              <a:ext uri="{FF2B5EF4-FFF2-40B4-BE49-F238E27FC236}">
                <a16:creationId xmlns:a16="http://schemas.microsoft.com/office/drawing/2014/main" xmlns="" id="{A68ECE10-37C2-DB3B-AE55-D21EB63D1CB6}"/>
              </a:ext>
            </a:extLst>
          </p:cNvPr>
          <p:cNvSpPr/>
          <p:nvPr/>
        </p:nvSpPr>
        <p:spPr>
          <a:xfrm>
            <a:off x="9338835" y="6500787"/>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9">
            <a:extLst>
              <a:ext uri="{FF2B5EF4-FFF2-40B4-BE49-F238E27FC236}">
                <a16:creationId xmlns:a16="http://schemas.microsoft.com/office/drawing/2014/main" xmlns="" id="{B0A35210-1533-101F-3CBF-3381B83FAD2C}"/>
              </a:ext>
            </a:extLst>
          </p:cNvPr>
          <p:cNvSpPr/>
          <p:nvPr/>
        </p:nvSpPr>
        <p:spPr>
          <a:xfrm>
            <a:off x="5292459" y="3486809"/>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40">
            <a:extLst>
              <a:ext uri="{FF2B5EF4-FFF2-40B4-BE49-F238E27FC236}">
                <a16:creationId xmlns:a16="http://schemas.microsoft.com/office/drawing/2014/main" xmlns="" id="{8E0E57FF-F0E9-A967-D39B-A7308903F1A3}"/>
              </a:ext>
            </a:extLst>
          </p:cNvPr>
          <p:cNvSpPr/>
          <p:nvPr/>
        </p:nvSpPr>
        <p:spPr>
          <a:xfrm>
            <a:off x="2699196" y="11334235"/>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41">
            <a:extLst>
              <a:ext uri="{FF2B5EF4-FFF2-40B4-BE49-F238E27FC236}">
                <a16:creationId xmlns:a16="http://schemas.microsoft.com/office/drawing/2014/main" xmlns="" id="{FDB9C215-2BCE-ADD7-0570-463516C515A7}"/>
              </a:ext>
            </a:extLst>
          </p:cNvPr>
          <p:cNvSpPr/>
          <p:nvPr/>
        </p:nvSpPr>
        <p:spPr>
          <a:xfrm>
            <a:off x="7868359" y="11334235"/>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43">
            <a:extLst>
              <a:ext uri="{FF2B5EF4-FFF2-40B4-BE49-F238E27FC236}">
                <a16:creationId xmlns:a16="http://schemas.microsoft.com/office/drawing/2014/main" xmlns="" id="{946569B3-92C0-ACC4-8A14-9B71AC05512B}"/>
              </a:ext>
            </a:extLst>
          </p:cNvPr>
          <p:cNvSpPr txBox="1"/>
          <p:nvPr/>
        </p:nvSpPr>
        <p:spPr>
          <a:xfrm rot="19412233">
            <a:off x="2756653" y="5851963"/>
            <a:ext cx="2821680" cy="707886"/>
          </a:xfrm>
          <a:prstGeom prst="rect">
            <a:avLst/>
          </a:prstGeom>
          <a:noFill/>
        </p:spPr>
        <p:txBody>
          <a:bodyPr wrap="square" rtlCol="0" anchor="ctr" anchorCtr="0">
            <a:spAutoFit/>
          </a:bodyPr>
          <a:lstStyle/>
          <a:p>
            <a:pPr algn="ctr"/>
            <a:r>
              <a:rPr lang="en-US" sz="4000" dirty="0">
                <a:solidFill>
                  <a:schemeClr val="bg1"/>
                </a:solidFill>
                <a:latin typeface="Poppins" pitchFamily="2" charset="77"/>
                <a:ea typeface="League Spartan" charset="0"/>
                <a:cs typeface="Poppins" pitchFamily="2" charset="77"/>
              </a:rPr>
              <a:t>QUANTIFY</a:t>
            </a:r>
          </a:p>
        </p:txBody>
      </p:sp>
      <p:sp>
        <p:nvSpPr>
          <p:cNvPr id="21" name="TextBox 44">
            <a:extLst>
              <a:ext uri="{FF2B5EF4-FFF2-40B4-BE49-F238E27FC236}">
                <a16:creationId xmlns:a16="http://schemas.microsoft.com/office/drawing/2014/main" xmlns="" id="{202ABEF3-1F85-EEB2-F4DF-11E938A3655E}"/>
              </a:ext>
            </a:extLst>
          </p:cNvPr>
          <p:cNvSpPr txBox="1"/>
          <p:nvPr/>
        </p:nvSpPr>
        <p:spPr>
          <a:xfrm>
            <a:off x="1407459" y="6743360"/>
            <a:ext cx="585418"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05</a:t>
            </a:r>
          </a:p>
        </p:txBody>
      </p:sp>
      <p:sp>
        <p:nvSpPr>
          <p:cNvPr id="22" name="TextBox 45">
            <a:extLst>
              <a:ext uri="{FF2B5EF4-FFF2-40B4-BE49-F238E27FC236}">
                <a16:creationId xmlns:a16="http://schemas.microsoft.com/office/drawing/2014/main" xmlns="" id="{F09F176A-233B-E8AA-9A5A-E044EC8C13FE}"/>
              </a:ext>
            </a:extLst>
          </p:cNvPr>
          <p:cNvSpPr txBox="1"/>
          <p:nvPr/>
        </p:nvSpPr>
        <p:spPr>
          <a:xfrm>
            <a:off x="9534804" y="6743360"/>
            <a:ext cx="561372"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02</a:t>
            </a:r>
          </a:p>
        </p:txBody>
      </p:sp>
      <p:sp>
        <p:nvSpPr>
          <p:cNvPr id="23" name="TextBox 46">
            <a:extLst>
              <a:ext uri="{FF2B5EF4-FFF2-40B4-BE49-F238E27FC236}">
                <a16:creationId xmlns:a16="http://schemas.microsoft.com/office/drawing/2014/main" xmlns="" id="{D3FF3596-7E0F-162B-71E9-F1C31B03AB47}"/>
              </a:ext>
            </a:extLst>
          </p:cNvPr>
          <p:cNvSpPr txBox="1"/>
          <p:nvPr/>
        </p:nvSpPr>
        <p:spPr>
          <a:xfrm>
            <a:off x="5510204" y="3729381"/>
            <a:ext cx="500457"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01</a:t>
            </a:r>
          </a:p>
        </p:txBody>
      </p:sp>
      <p:sp>
        <p:nvSpPr>
          <p:cNvPr id="24" name="TextBox 47">
            <a:extLst>
              <a:ext uri="{FF2B5EF4-FFF2-40B4-BE49-F238E27FC236}">
                <a16:creationId xmlns:a16="http://schemas.microsoft.com/office/drawing/2014/main" xmlns="" id="{C4B8232D-56BC-97FD-6322-A1DA30D44DEA}"/>
              </a:ext>
            </a:extLst>
          </p:cNvPr>
          <p:cNvSpPr txBox="1"/>
          <p:nvPr/>
        </p:nvSpPr>
        <p:spPr>
          <a:xfrm>
            <a:off x="2878344" y="11575970"/>
            <a:ext cx="593432"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04</a:t>
            </a:r>
          </a:p>
        </p:txBody>
      </p:sp>
      <p:sp>
        <p:nvSpPr>
          <p:cNvPr id="25" name="TextBox 48">
            <a:extLst>
              <a:ext uri="{FF2B5EF4-FFF2-40B4-BE49-F238E27FC236}">
                <a16:creationId xmlns:a16="http://schemas.microsoft.com/office/drawing/2014/main" xmlns="" id="{66C205AC-2237-1FE1-7B88-99C8D71EC686}"/>
              </a:ext>
            </a:extLst>
          </p:cNvPr>
          <p:cNvSpPr txBox="1"/>
          <p:nvPr/>
        </p:nvSpPr>
        <p:spPr>
          <a:xfrm>
            <a:off x="8059520" y="11575970"/>
            <a:ext cx="570990"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03</a:t>
            </a:r>
          </a:p>
        </p:txBody>
      </p:sp>
      <p:sp>
        <p:nvSpPr>
          <p:cNvPr id="26" name="TextBox 49">
            <a:extLst>
              <a:ext uri="{FF2B5EF4-FFF2-40B4-BE49-F238E27FC236}">
                <a16:creationId xmlns:a16="http://schemas.microsoft.com/office/drawing/2014/main" xmlns="" id="{C62CAE3D-7FC1-C44C-004C-2E360286307F}"/>
              </a:ext>
            </a:extLst>
          </p:cNvPr>
          <p:cNvSpPr txBox="1"/>
          <p:nvPr/>
        </p:nvSpPr>
        <p:spPr>
          <a:xfrm rot="2194840">
            <a:off x="5955510" y="5839807"/>
            <a:ext cx="2863141" cy="707886"/>
          </a:xfrm>
          <a:prstGeom prst="rect">
            <a:avLst/>
          </a:prstGeom>
          <a:noFill/>
        </p:spPr>
        <p:txBody>
          <a:bodyPr wrap="square" rtlCol="0" anchor="ctr" anchorCtr="0">
            <a:spAutoFit/>
          </a:bodyPr>
          <a:lstStyle/>
          <a:p>
            <a:pPr algn="ctr"/>
            <a:r>
              <a:rPr lang="en-US" sz="4000" dirty="0">
                <a:solidFill>
                  <a:schemeClr val="bg1"/>
                </a:solidFill>
                <a:latin typeface="Poppins" pitchFamily="2" charset="77"/>
                <a:ea typeface="League Spartan" charset="0"/>
                <a:cs typeface="Poppins" pitchFamily="2" charset="77"/>
              </a:rPr>
              <a:t>QUALITY</a:t>
            </a:r>
          </a:p>
        </p:txBody>
      </p:sp>
      <p:sp>
        <p:nvSpPr>
          <p:cNvPr id="27" name="TextBox 50">
            <a:extLst>
              <a:ext uri="{FF2B5EF4-FFF2-40B4-BE49-F238E27FC236}">
                <a16:creationId xmlns:a16="http://schemas.microsoft.com/office/drawing/2014/main" xmlns="" id="{C996A390-DFA6-D2F8-3D67-FF5C2F00F1B7}"/>
              </a:ext>
            </a:extLst>
          </p:cNvPr>
          <p:cNvSpPr txBox="1"/>
          <p:nvPr/>
        </p:nvSpPr>
        <p:spPr>
          <a:xfrm>
            <a:off x="4233672" y="10814315"/>
            <a:ext cx="3053522" cy="707886"/>
          </a:xfrm>
          <a:prstGeom prst="rect">
            <a:avLst/>
          </a:prstGeom>
          <a:noFill/>
        </p:spPr>
        <p:txBody>
          <a:bodyPr wrap="square" rtlCol="0" anchor="ctr" anchorCtr="0">
            <a:spAutoFit/>
          </a:bodyPr>
          <a:lstStyle/>
          <a:p>
            <a:pPr algn="ctr"/>
            <a:r>
              <a:rPr lang="en-US" sz="4000" dirty="0">
                <a:solidFill>
                  <a:schemeClr val="bg1"/>
                </a:solidFill>
                <a:latin typeface="Poppins" pitchFamily="2" charset="77"/>
                <a:ea typeface="League Spartan" charset="0"/>
                <a:cs typeface="Poppins" pitchFamily="2" charset="77"/>
              </a:rPr>
              <a:t>QUICKLY</a:t>
            </a:r>
          </a:p>
        </p:txBody>
      </p:sp>
      <p:sp>
        <p:nvSpPr>
          <p:cNvPr id="28" name="TextBox 51">
            <a:extLst>
              <a:ext uri="{FF2B5EF4-FFF2-40B4-BE49-F238E27FC236}">
                <a16:creationId xmlns:a16="http://schemas.microsoft.com/office/drawing/2014/main" xmlns="" id="{B4C3E4DE-0320-A178-FD25-2B4BB4F2CC7E}"/>
              </a:ext>
            </a:extLst>
          </p:cNvPr>
          <p:cNvSpPr txBox="1"/>
          <p:nvPr/>
        </p:nvSpPr>
        <p:spPr>
          <a:xfrm rot="17317437">
            <a:off x="7075953" y="8816006"/>
            <a:ext cx="2711898" cy="707886"/>
          </a:xfrm>
          <a:prstGeom prst="rect">
            <a:avLst/>
          </a:prstGeom>
          <a:noFill/>
        </p:spPr>
        <p:txBody>
          <a:bodyPr wrap="square" rtlCol="0" anchor="ctr" anchorCtr="0">
            <a:spAutoFit/>
          </a:bodyPr>
          <a:lstStyle/>
          <a:p>
            <a:pPr algn="ctr"/>
            <a:r>
              <a:rPr lang="en-US" sz="4000" dirty="0">
                <a:latin typeface="Poppins" pitchFamily="2" charset="77"/>
                <a:ea typeface="League Spartan" charset="0"/>
                <a:cs typeface="Poppins" pitchFamily="2" charset="77"/>
              </a:rPr>
              <a:t>QUANTITY</a:t>
            </a:r>
          </a:p>
        </p:txBody>
      </p:sp>
      <p:sp>
        <p:nvSpPr>
          <p:cNvPr id="29" name="TextBox 52">
            <a:extLst>
              <a:ext uri="{FF2B5EF4-FFF2-40B4-BE49-F238E27FC236}">
                <a16:creationId xmlns:a16="http://schemas.microsoft.com/office/drawing/2014/main" xmlns="" id="{219B17D5-4DF7-E06D-B17A-1B0BE1377F8B}"/>
              </a:ext>
            </a:extLst>
          </p:cNvPr>
          <p:cNvSpPr txBox="1"/>
          <p:nvPr/>
        </p:nvSpPr>
        <p:spPr>
          <a:xfrm rot="4288040">
            <a:off x="1826849" y="8508230"/>
            <a:ext cx="2711898" cy="1323439"/>
          </a:xfrm>
          <a:prstGeom prst="rect">
            <a:avLst/>
          </a:prstGeom>
          <a:noFill/>
        </p:spPr>
        <p:txBody>
          <a:bodyPr wrap="square" rtlCol="0" anchor="ctr" anchorCtr="0">
            <a:spAutoFit/>
          </a:bodyPr>
          <a:lstStyle/>
          <a:p>
            <a:pPr algn="ctr"/>
            <a:r>
              <a:rPr lang="en-US" sz="4000" dirty="0">
                <a:solidFill>
                  <a:schemeClr val="bg1"/>
                </a:solidFill>
                <a:latin typeface="Poppins" pitchFamily="2" charset="77"/>
                <a:ea typeface="League Spartan" charset="0"/>
                <a:cs typeface="Poppins" pitchFamily="2" charset="77"/>
              </a:rPr>
              <a:t>QUITE CLEAN</a:t>
            </a:r>
          </a:p>
        </p:txBody>
      </p:sp>
      <p:sp>
        <p:nvSpPr>
          <p:cNvPr id="2" name="ZoneTexte 1">
            <a:extLst>
              <a:ext uri="{FF2B5EF4-FFF2-40B4-BE49-F238E27FC236}">
                <a16:creationId xmlns:a16="http://schemas.microsoft.com/office/drawing/2014/main" xmlns="" id="{AFFD3B52-CEF6-9C51-60A8-8CEB386E27C8}"/>
              </a:ext>
            </a:extLst>
          </p:cNvPr>
          <p:cNvSpPr txBox="1"/>
          <p:nvPr/>
        </p:nvSpPr>
        <p:spPr>
          <a:xfrm>
            <a:off x="11549015" y="5056377"/>
            <a:ext cx="12234672" cy="4708981"/>
          </a:xfrm>
          <a:prstGeom prst="rect">
            <a:avLst/>
          </a:prstGeom>
          <a:noFill/>
        </p:spPr>
        <p:txBody>
          <a:bodyPr wrap="square">
            <a:spAutoFit/>
          </a:bodyPr>
          <a:lstStyle/>
          <a:p>
            <a:pPr marL="571500" indent="-571500">
              <a:buFont typeface="Arial" panose="020B0604020202020204" pitchFamily="34" charset="0"/>
              <a:buChar char="•"/>
            </a:pPr>
            <a:r>
              <a:rPr lang="fr-BE" sz="6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investiguer si les % de morbidité/mortalité augmentent au niveau de l’exploitation</a:t>
            </a:r>
          </a:p>
          <a:p>
            <a:pPr marL="571500" indent="-571500">
              <a:buFont typeface="Arial" panose="020B0604020202020204" pitchFamily="34" charset="0"/>
              <a:buChar char="•"/>
            </a:pPr>
            <a:r>
              <a:rPr lang="fr-BE" sz="6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Importance de la notation des observations</a:t>
            </a:r>
            <a:endParaRPr lang="fr-BE" sz="6000" dirty="0">
              <a:solidFill>
                <a:schemeClr val="bg1"/>
              </a:solidFill>
            </a:endParaRPr>
          </a:p>
        </p:txBody>
      </p:sp>
    </p:spTree>
    <p:extLst>
      <p:ext uri="{BB962C8B-B14F-4D97-AF65-F5344CB8AC3E}">
        <p14:creationId xmlns:p14="http://schemas.microsoft.com/office/powerpoint/2010/main" val="207634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8FF6DABA-A76A-1A96-D741-F46B4021BD01}"/>
            </a:ext>
          </a:extLst>
        </p:cNvPr>
        <p:cNvGrpSpPr/>
        <p:nvPr/>
      </p:nvGrpSpPr>
      <p:grpSpPr>
        <a:xfrm>
          <a:off x="0" y="0"/>
          <a:ext cx="0" cy="0"/>
          <a:chOff x="0" y="0"/>
          <a:chExt cx="0" cy="0"/>
        </a:xfrm>
      </p:grpSpPr>
      <p:sp>
        <p:nvSpPr>
          <p:cNvPr id="12" name="Rectangle à coins arrondis 11">
            <a:extLst>
              <a:ext uri="{FF2B5EF4-FFF2-40B4-BE49-F238E27FC236}">
                <a16:creationId xmlns:a16="http://schemas.microsoft.com/office/drawing/2014/main" xmlns="" id="{C5A3EC01-FA33-EE18-4640-8E5417B1BE71}"/>
              </a:ext>
            </a:extLst>
          </p:cNvPr>
          <p:cNvSpPr/>
          <p:nvPr/>
        </p:nvSpPr>
        <p:spPr>
          <a:xfrm>
            <a:off x="1360909" y="682832"/>
            <a:ext cx="16344563" cy="165618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6600" dirty="0">
                <a:cs typeface="Calibri" panose="020F0502020204030204" pitchFamily="34" charset="0"/>
              </a:rPr>
              <a:t>Evaluer le transfert d’immunité passive (TIP) </a:t>
            </a:r>
          </a:p>
        </p:txBody>
      </p:sp>
      <p:sp>
        <p:nvSpPr>
          <p:cNvPr id="8" name="Freeform 34">
            <a:extLst>
              <a:ext uri="{FF2B5EF4-FFF2-40B4-BE49-F238E27FC236}">
                <a16:creationId xmlns:a16="http://schemas.microsoft.com/office/drawing/2014/main" xmlns="" id="{78256BBB-4B55-73D7-315D-ECF88141B0DE}"/>
              </a:ext>
            </a:extLst>
          </p:cNvPr>
          <p:cNvSpPr/>
          <p:nvPr/>
        </p:nvSpPr>
        <p:spPr>
          <a:xfrm>
            <a:off x="14029663" y="3452554"/>
            <a:ext cx="4071717" cy="4253126"/>
          </a:xfrm>
          <a:custGeom>
            <a:avLst/>
            <a:gdLst>
              <a:gd name="connsiteX0" fmla="*/ 5166242 w 5166242"/>
              <a:gd name="connsiteY0" fmla="*/ 0 h 5433445"/>
              <a:gd name="connsiteX1" fmla="*/ 5166242 w 5166242"/>
              <a:gd name="connsiteY1" fmla="*/ 5433445 h 5433445"/>
              <a:gd name="connsiteX2" fmla="*/ 0 w 5166242"/>
              <a:gd name="connsiteY2" fmla="*/ 3766552 h 5433445"/>
              <a:gd name="connsiteX3" fmla="*/ 5166242 w 5166242"/>
              <a:gd name="connsiteY3" fmla="*/ 0 h 5433445"/>
            </a:gdLst>
            <a:ahLst/>
            <a:cxnLst>
              <a:cxn ang="0">
                <a:pos x="connsiteX0" y="connsiteY0"/>
              </a:cxn>
              <a:cxn ang="0">
                <a:pos x="connsiteX1" y="connsiteY1"/>
              </a:cxn>
              <a:cxn ang="0">
                <a:pos x="connsiteX2" y="connsiteY2"/>
              </a:cxn>
              <a:cxn ang="0">
                <a:pos x="connsiteX3" y="connsiteY3"/>
              </a:cxn>
            </a:cxnLst>
            <a:rect l="l" t="t" r="r" b="b"/>
            <a:pathLst>
              <a:path w="5166242" h="5433445">
                <a:moveTo>
                  <a:pt x="5166242" y="0"/>
                </a:moveTo>
                <a:lnTo>
                  <a:pt x="5166242" y="5433445"/>
                </a:lnTo>
                <a:lnTo>
                  <a:pt x="0" y="3766552"/>
                </a:lnTo>
                <a:lnTo>
                  <a:pt x="5166242"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3">
            <a:extLst>
              <a:ext uri="{FF2B5EF4-FFF2-40B4-BE49-F238E27FC236}">
                <a16:creationId xmlns:a16="http://schemas.microsoft.com/office/drawing/2014/main" xmlns="" id="{419F8B03-9742-1ABD-8555-A6E64281B752}"/>
              </a:ext>
            </a:extLst>
          </p:cNvPr>
          <p:cNvSpPr/>
          <p:nvPr/>
        </p:nvSpPr>
        <p:spPr>
          <a:xfrm>
            <a:off x="18245514" y="3452554"/>
            <a:ext cx="4081521" cy="4253357"/>
          </a:xfrm>
          <a:custGeom>
            <a:avLst/>
            <a:gdLst>
              <a:gd name="connsiteX0" fmla="*/ 0 w 5178682"/>
              <a:gd name="connsiteY0" fmla="*/ 0 h 5433740"/>
              <a:gd name="connsiteX1" fmla="*/ 5178682 w 5178682"/>
              <a:gd name="connsiteY1" fmla="*/ 3775622 h 5433740"/>
              <a:gd name="connsiteX2" fmla="*/ 0 w 5178682"/>
              <a:gd name="connsiteY2" fmla="*/ 5433740 h 5433740"/>
              <a:gd name="connsiteX3" fmla="*/ 0 w 5178682"/>
              <a:gd name="connsiteY3" fmla="*/ 0 h 5433740"/>
            </a:gdLst>
            <a:ahLst/>
            <a:cxnLst>
              <a:cxn ang="0">
                <a:pos x="connsiteX0" y="connsiteY0"/>
              </a:cxn>
              <a:cxn ang="0">
                <a:pos x="connsiteX1" y="connsiteY1"/>
              </a:cxn>
              <a:cxn ang="0">
                <a:pos x="connsiteX2" y="connsiteY2"/>
              </a:cxn>
              <a:cxn ang="0">
                <a:pos x="connsiteX3" y="connsiteY3"/>
              </a:cxn>
            </a:cxnLst>
            <a:rect l="l" t="t" r="r" b="b"/>
            <a:pathLst>
              <a:path w="5178682" h="5433740">
                <a:moveTo>
                  <a:pt x="0" y="0"/>
                </a:moveTo>
                <a:lnTo>
                  <a:pt x="5178682" y="3775622"/>
                </a:lnTo>
                <a:lnTo>
                  <a:pt x="0" y="543374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30">
            <a:extLst>
              <a:ext uri="{FF2B5EF4-FFF2-40B4-BE49-F238E27FC236}">
                <a16:creationId xmlns:a16="http://schemas.microsoft.com/office/drawing/2014/main" xmlns="" id="{9391A053-8C4D-F9C7-7C8A-7B121799733D}"/>
              </a:ext>
            </a:extLst>
          </p:cNvPr>
          <p:cNvSpPr/>
          <p:nvPr/>
        </p:nvSpPr>
        <p:spPr>
          <a:xfrm>
            <a:off x="13997954" y="6541139"/>
            <a:ext cx="4059176" cy="4758841"/>
          </a:xfrm>
          <a:custGeom>
            <a:avLst/>
            <a:gdLst>
              <a:gd name="connsiteX0" fmla="*/ 0 w 5150329"/>
              <a:gd name="connsiteY0" fmla="*/ 0 h 6079504"/>
              <a:gd name="connsiteX1" fmla="*/ 5150329 w 5150329"/>
              <a:gd name="connsiteY1" fmla="*/ 1661757 h 6079504"/>
              <a:gd name="connsiteX2" fmla="*/ 1968503 w 5150329"/>
              <a:gd name="connsiteY2" fmla="*/ 6079504 h 6079504"/>
              <a:gd name="connsiteX3" fmla="*/ 0 w 5150329"/>
              <a:gd name="connsiteY3" fmla="*/ 0 h 6079504"/>
            </a:gdLst>
            <a:ahLst/>
            <a:cxnLst>
              <a:cxn ang="0">
                <a:pos x="connsiteX0" y="connsiteY0"/>
              </a:cxn>
              <a:cxn ang="0">
                <a:pos x="connsiteX1" y="connsiteY1"/>
              </a:cxn>
              <a:cxn ang="0">
                <a:pos x="connsiteX2" y="connsiteY2"/>
              </a:cxn>
              <a:cxn ang="0">
                <a:pos x="connsiteX3" y="connsiteY3"/>
              </a:cxn>
            </a:cxnLst>
            <a:rect l="l" t="t" r="r" b="b"/>
            <a:pathLst>
              <a:path w="5150329" h="6079504">
                <a:moveTo>
                  <a:pt x="0" y="0"/>
                </a:moveTo>
                <a:lnTo>
                  <a:pt x="5150329" y="1661757"/>
                </a:lnTo>
                <a:lnTo>
                  <a:pt x="1968503" y="607950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9">
            <a:extLst>
              <a:ext uri="{FF2B5EF4-FFF2-40B4-BE49-F238E27FC236}">
                <a16:creationId xmlns:a16="http://schemas.microsoft.com/office/drawing/2014/main" xmlns="" id="{3AB8AF84-21B0-D106-50FB-9C6746BA3EA3}"/>
              </a:ext>
            </a:extLst>
          </p:cNvPr>
          <p:cNvSpPr/>
          <p:nvPr/>
        </p:nvSpPr>
        <p:spPr>
          <a:xfrm>
            <a:off x="18289884" y="6552505"/>
            <a:ext cx="4055350" cy="4748413"/>
          </a:xfrm>
          <a:custGeom>
            <a:avLst/>
            <a:gdLst>
              <a:gd name="connsiteX0" fmla="*/ 5145476 w 5145476"/>
              <a:gd name="connsiteY0" fmla="*/ 0 h 6066184"/>
              <a:gd name="connsiteX1" fmla="*/ 3181285 w 5145476"/>
              <a:gd name="connsiteY1" fmla="*/ 6066184 h 6066184"/>
              <a:gd name="connsiteX2" fmla="*/ 0 w 5145476"/>
              <a:gd name="connsiteY2" fmla="*/ 1647485 h 6066184"/>
              <a:gd name="connsiteX3" fmla="*/ 5145476 w 5145476"/>
              <a:gd name="connsiteY3" fmla="*/ 0 h 6066184"/>
            </a:gdLst>
            <a:ahLst/>
            <a:cxnLst>
              <a:cxn ang="0">
                <a:pos x="connsiteX0" y="connsiteY0"/>
              </a:cxn>
              <a:cxn ang="0">
                <a:pos x="connsiteX1" y="connsiteY1"/>
              </a:cxn>
              <a:cxn ang="0">
                <a:pos x="connsiteX2" y="connsiteY2"/>
              </a:cxn>
              <a:cxn ang="0">
                <a:pos x="connsiteX3" y="connsiteY3"/>
              </a:cxn>
            </a:cxnLst>
            <a:rect l="l" t="t" r="r" b="b"/>
            <a:pathLst>
              <a:path w="5145476" h="6066184">
                <a:moveTo>
                  <a:pt x="5145476" y="0"/>
                </a:moveTo>
                <a:lnTo>
                  <a:pt x="3181285" y="6066184"/>
                </a:lnTo>
                <a:lnTo>
                  <a:pt x="0" y="1647485"/>
                </a:lnTo>
                <a:lnTo>
                  <a:pt x="5145476"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 name="Freeform 28">
            <a:extLst>
              <a:ext uri="{FF2B5EF4-FFF2-40B4-BE49-F238E27FC236}">
                <a16:creationId xmlns:a16="http://schemas.microsoft.com/office/drawing/2014/main" xmlns="" id="{0CD140CB-799B-D2F4-EEAF-B941FF40243E}"/>
              </a:ext>
            </a:extLst>
          </p:cNvPr>
          <p:cNvSpPr/>
          <p:nvPr/>
        </p:nvSpPr>
        <p:spPr>
          <a:xfrm>
            <a:off x="15672928" y="7926463"/>
            <a:ext cx="5000052" cy="3448124"/>
          </a:xfrm>
          <a:custGeom>
            <a:avLst/>
            <a:gdLst>
              <a:gd name="connsiteX0" fmla="*/ 3172674 w 6344124"/>
              <a:gd name="connsiteY0" fmla="*/ 0 h 4405040"/>
              <a:gd name="connsiteX1" fmla="*/ 6344124 w 6344124"/>
              <a:gd name="connsiteY1" fmla="*/ 4405040 h 4405040"/>
              <a:gd name="connsiteX2" fmla="*/ 0 w 6344124"/>
              <a:gd name="connsiteY2" fmla="*/ 4405040 h 4405040"/>
              <a:gd name="connsiteX3" fmla="*/ 3172674 w 6344124"/>
              <a:gd name="connsiteY3" fmla="*/ 0 h 4405040"/>
            </a:gdLst>
            <a:ahLst/>
            <a:cxnLst>
              <a:cxn ang="0">
                <a:pos x="connsiteX0" y="connsiteY0"/>
              </a:cxn>
              <a:cxn ang="0">
                <a:pos x="connsiteX1" y="connsiteY1"/>
              </a:cxn>
              <a:cxn ang="0">
                <a:pos x="connsiteX2" y="connsiteY2"/>
              </a:cxn>
              <a:cxn ang="0">
                <a:pos x="connsiteX3" y="connsiteY3"/>
              </a:cxn>
            </a:cxnLst>
            <a:rect l="l" t="t" r="r" b="b"/>
            <a:pathLst>
              <a:path w="6344124" h="4405040">
                <a:moveTo>
                  <a:pt x="3172674" y="0"/>
                </a:moveTo>
                <a:lnTo>
                  <a:pt x="6344124" y="4405040"/>
                </a:lnTo>
                <a:lnTo>
                  <a:pt x="0" y="4405040"/>
                </a:lnTo>
                <a:lnTo>
                  <a:pt x="3172674"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4">
            <a:extLst>
              <a:ext uri="{FF2B5EF4-FFF2-40B4-BE49-F238E27FC236}">
                <a16:creationId xmlns:a16="http://schemas.microsoft.com/office/drawing/2014/main" xmlns="" id="{0CB601FC-B0D1-B422-625D-7134A306C689}"/>
              </a:ext>
            </a:extLst>
          </p:cNvPr>
          <p:cNvSpPr/>
          <p:nvPr/>
        </p:nvSpPr>
        <p:spPr>
          <a:xfrm>
            <a:off x="16270020" y="6023214"/>
            <a:ext cx="3696696" cy="35620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LES 5 Qs DE LA GESTION DU COLOSTRUM</a:t>
            </a:r>
          </a:p>
        </p:txBody>
      </p:sp>
      <p:sp>
        <p:nvSpPr>
          <p:cNvPr id="15" name="Oval 37">
            <a:extLst>
              <a:ext uri="{FF2B5EF4-FFF2-40B4-BE49-F238E27FC236}">
                <a16:creationId xmlns:a16="http://schemas.microsoft.com/office/drawing/2014/main" xmlns="" id="{D21061C2-8C85-BEA5-EE5B-DD382912AAF1}"/>
              </a:ext>
            </a:extLst>
          </p:cNvPr>
          <p:cNvSpPr/>
          <p:nvPr/>
        </p:nvSpPr>
        <p:spPr>
          <a:xfrm>
            <a:off x="13641734" y="5993124"/>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38">
            <a:extLst>
              <a:ext uri="{FF2B5EF4-FFF2-40B4-BE49-F238E27FC236}">
                <a16:creationId xmlns:a16="http://schemas.microsoft.com/office/drawing/2014/main" xmlns="" id="{A68ECE10-37C2-DB3B-AE55-D21EB63D1CB6}"/>
              </a:ext>
            </a:extLst>
          </p:cNvPr>
          <p:cNvSpPr/>
          <p:nvPr/>
        </p:nvSpPr>
        <p:spPr>
          <a:xfrm>
            <a:off x="21751849" y="5993124"/>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9">
            <a:extLst>
              <a:ext uri="{FF2B5EF4-FFF2-40B4-BE49-F238E27FC236}">
                <a16:creationId xmlns:a16="http://schemas.microsoft.com/office/drawing/2014/main" xmlns="" id="{B0A35210-1533-101F-3CBF-3381B83FAD2C}"/>
              </a:ext>
            </a:extLst>
          </p:cNvPr>
          <p:cNvSpPr/>
          <p:nvPr/>
        </p:nvSpPr>
        <p:spPr>
          <a:xfrm>
            <a:off x="17705473" y="2979146"/>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40">
            <a:extLst>
              <a:ext uri="{FF2B5EF4-FFF2-40B4-BE49-F238E27FC236}">
                <a16:creationId xmlns:a16="http://schemas.microsoft.com/office/drawing/2014/main" xmlns="" id="{8E0E57FF-F0E9-A967-D39B-A7308903F1A3}"/>
              </a:ext>
            </a:extLst>
          </p:cNvPr>
          <p:cNvSpPr/>
          <p:nvPr/>
        </p:nvSpPr>
        <p:spPr>
          <a:xfrm>
            <a:off x="15112210" y="10826572"/>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41">
            <a:extLst>
              <a:ext uri="{FF2B5EF4-FFF2-40B4-BE49-F238E27FC236}">
                <a16:creationId xmlns:a16="http://schemas.microsoft.com/office/drawing/2014/main" xmlns="" id="{FDB9C215-2BCE-ADD7-0570-463516C515A7}"/>
              </a:ext>
            </a:extLst>
          </p:cNvPr>
          <p:cNvSpPr/>
          <p:nvPr/>
        </p:nvSpPr>
        <p:spPr>
          <a:xfrm>
            <a:off x="20281373" y="10826572"/>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43">
            <a:extLst>
              <a:ext uri="{FF2B5EF4-FFF2-40B4-BE49-F238E27FC236}">
                <a16:creationId xmlns:a16="http://schemas.microsoft.com/office/drawing/2014/main" xmlns="" id="{946569B3-92C0-ACC4-8A14-9B71AC05512B}"/>
              </a:ext>
            </a:extLst>
          </p:cNvPr>
          <p:cNvSpPr txBox="1"/>
          <p:nvPr/>
        </p:nvSpPr>
        <p:spPr>
          <a:xfrm rot="19412233">
            <a:off x="15169667" y="5344300"/>
            <a:ext cx="2821680" cy="707886"/>
          </a:xfrm>
          <a:prstGeom prst="rect">
            <a:avLst/>
          </a:prstGeom>
          <a:noFill/>
        </p:spPr>
        <p:txBody>
          <a:bodyPr wrap="square" rtlCol="0" anchor="ctr" anchorCtr="0">
            <a:spAutoFit/>
          </a:bodyPr>
          <a:lstStyle/>
          <a:p>
            <a:pPr algn="ctr"/>
            <a:r>
              <a:rPr lang="en-US" sz="4000" dirty="0">
                <a:solidFill>
                  <a:schemeClr val="bg1"/>
                </a:solidFill>
                <a:latin typeface="Poppins" pitchFamily="2" charset="77"/>
                <a:ea typeface="League Spartan" charset="0"/>
                <a:cs typeface="Poppins" pitchFamily="2" charset="77"/>
              </a:rPr>
              <a:t>QUANTIFY</a:t>
            </a:r>
          </a:p>
        </p:txBody>
      </p:sp>
      <p:sp>
        <p:nvSpPr>
          <p:cNvPr id="21" name="TextBox 44">
            <a:extLst>
              <a:ext uri="{FF2B5EF4-FFF2-40B4-BE49-F238E27FC236}">
                <a16:creationId xmlns:a16="http://schemas.microsoft.com/office/drawing/2014/main" xmlns="" id="{202ABEF3-1F85-EEB2-F4DF-11E938A3655E}"/>
              </a:ext>
            </a:extLst>
          </p:cNvPr>
          <p:cNvSpPr txBox="1"/>
          <p:nvPr/>
        </p:nvSpPr>
        <p:spPr>
          <a:xfrm>
            <a:off x="13820473" y="6235697"/>
            <a:ext cx="585418"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05</a:t>
            </a:r>
          </a:p>
        </p:txBody>
      </p:sp>
      <p:sp>
        <p:nvSpPr>
          <p:cNvPr id="22" name="TextBox 45">
            <a:extLst>
              <a:ext uri="{FF2B5EF4-FFF2-40B4-BE49-F238E27FC236}">
                <a16:creationId xmlns:a16="http://schemas.microsoft.com/office/drawing/2014/main" xmlns="" id="{F09F176A-233B-E8AA-9A5A-E044EC8C13FE}"/>
              </a:ext>
            </a:extLst>
          </p:cNvPr>
          <p:cNvSpPr txBox="1"/>
          <p:nvPr/>
        </p:nvSpPr>
        <p:spPr>
          <a:xfrm>
            <a:off x="21947818" y="6235697"/>
            <a:ext cx="561372"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02</a:t>
            </a:r>
          </a:p>
        </p:txBody>
      </p:sp>
      <p:sp>
        <p:nvSpPr>
          <p:cNvPr id="23" name="TextBox 46">
            <a:extLst>
              <a:ext uri="{FF2B5EF4-FFF2-40B4-BE49-F238E27FC236}">
                <a16:creationId xmlns:a16="http://schemas.microsoft.com/office/drawing/2014/main" xmlns="" id="{D3FF3596-7E0F-162B-71E9-F1C31B03AB47}"/>
              </a:ext>
            </a:extLst>
          </p:cNvPr>
          <p:cNvSpPr txBox="1"/>
          <p:nvPr/>
        </p:nvSpPr>
        <p:spPr>
          <a:xfrm>
            <a:off x="17923218" y="3221718"/>
            <a:ext cx="500457"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01</a:t>
            </a:r>
          </a:p>
        </p:txBody>
      </p:sp>
      <p:sp>
        <p:nvSpPr>
          <p:cNvPr id="24" name="TextBox 47">
            <a:extLst>
              <a:ext uri="{FF2B5EF4-FFF2-40B4-BE49-F238E27FC236}">
                <a16:creationId xmlns:a16="http://schemas.microsoft.com/office/drawing/2014/main" xmlns="" id="{C4B8232D-56BC-97FD-6322-A1DA30D44DEA}"/>
              </a:ext>
            </a:extLst>
          </p:cNvPr>
          <p:cNvSpPr txBox="1"/>
          <p:nvPr/>
        </p:nvSpPr>
        <p:spPr>
          <a:xfrm>
            <a:off x="15291358" y="11068307"/>
            <a:ext cx="593432"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04</a:t>
            </a:r>
          </a:p>
        </p:txBody>
      </p:sp>
      <p:sp>
        <p:nvSpPr>
          <p:cNvPr id="25" name="TextBox 48">
            <a:extLst>
              <a:ext uri="{FF2B5EF4-FFF2-40B4-BE49-F238E27FC236}">
                <a16:creationId xmlns:a16="http://schemas.microsoft.com/office/drawing/2014/main" xmlns="" id="{66C205AC-2237-1FE1-7B88-99C8D71EC686}"/>
              </a:ext>
            </a:extLst>
          </p:cNvPr>
          <p:cNvSpPr txBox="1"/>
          <p:nvPr/>
        </p:nvSpPr>
        <p:spPr>
          <a:xfrm>
            <a:off x="20472534" y="11068307"/>
            <a:ext cx="570990"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03</a:t>
            </a:r>
          </a:p>
        </p:txBody>
      </p:sp>
      <p:sp>
        <p:nvSpPr>
          <p:cNvPr id="2" name="Ellipse 1">
            <a:extLst>
              <a:ext uri="{FF2B5EF4-FFF2-40B4-BE49-F238E27FC236}">
                <a16:creationId xmlns:a16="http://schemas.microsoft.com/office/drawing/2014/main" xmlns="" id="{2371B410-A1AB-7E72-8557-6CDBAA7E0AE7}"/>
              </a:ext>
            </a:extLst>
          </p:cNvPr>
          <p:cNvSpPr/>
          <p:nvPr/>
        </p:nvSpPr>
        <p:spPr>
          <a:xfrm rot="19245943">
            <a:off x="14845021" y="4658508"/>
            <a:ext cx="3286616" cy="2062222"/>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a:extLst>
              <a:ext uri="{FF2B5EF4-FFF2-40B4-BE49-F238E27FC236}">
                <a16:creationId xmlns:a16="http://schemas.microsoft.com/office/drawing/2014/main" xmlns="" id="{6C3413BB-C55A-9E1D-6D57-260F5064A259}"/>
              </a:ext>
            </a:extLst>
          </p:cNvPr>
          <p:cNvSpPr txBox="1"/>
          <p:nvPr/>
        </p:nvSpPr>
        <p:spPr>
          <a:xfrm>
            <a:off x="2127690" y="5173173"/>
            <a:ext cx="9461821" cy="4708981"/>
          </a:xfrm>
          <a:prstGeom prst="rect">
            <a:avLst/>
          </a:prstGeom>
          <a:noFill/>
        </p:spPr>
        <p:txBody>
          <a:bodyPr wrap="none" rtlCol="0">
            <a:spAutoFit/>
          </a:bodyPr>
          <a:lstStyle/>
          <a:p>
            <a:pPr marL="1143000" indent="-1143000">
              <a:buFont typeface="+mj-lt"/>
              <a:buAutoNum type="arabicPeriod"/>
            </a:pPr>
            <a:r>
              <a:rPr lang="fr-BE" sz="6000" dirty="0">
                <a:solidFill>
                  <a:schemeClr val="bg1"/>
                </a:solidFill>
              </a:rPr>
              <a:t>Pourquoi évaluer le TIP ?</a:t>
            </a:r>
          </a:p>
          <a:p>
            <a:pPr marL="1143000" indent="-1143000">
              <a:buFont typeface="+mj-lt"/>
              <a:buAutoNum type="arabicPeriod"/>
            </a:pPr>
            <a:r>
              <a:rPr lang="fr-BE" sz="6000" dirty="0">
                <a:solidFill>
                  <a:schemeClr val="bg1"/>
                </a:solidFill>
              </a:rPr>
              <a:t>C’est quoi le TIP ?</a:t>
            </a:r>
          </a:p>
          <a:p>
            <a:pPr marL="1143000" indent="-1143000">
              <a:buFont typeface="+mj-lt"/>
              <a:buAutoNum type="arabicPeriod"/>
            </a:pPr>
            <a:r>
              <a:rPr lang="fr-BE" sz="6000" dirty="0">
                <a:solidFill>
                  <a:schemeClr val="bg1"/>
                </a:solidFill>
              </a:rPr>
              <a:t>Comment évaluer le TIP ?</a:t>
            </a:r>
          </a:p>
          <a:p>
            <a:pPr marL="1143000" indent="-1143000">
              <a:buFont typeface="+mj-lt"/>
              <a:buAutoNum type="arabicPeriod"/>
            </a:pPr>
            <a:r>
              <a:rPr lang="fr-BE" sz="6000" dirty="0">
                <a:solidFill>
                  <a:schemeClr val="bg1"/>
                </a:solidFill>
              </a:rPr>
              <a:t>Quelles normes ? </a:t>
            </a:r>
          </a:p>
          <a:p>
            <a:pPr marL="1143000" indent="-1143000">
              <a:buFont typeface="+mj-lt"/>
              <a:buAutoNum type="arabicPeriod"/>
            </a:pPr>
            <a:r>
              <a:rPr lang="fr-BE" sz="6000" dirty="0">
                <a:solidFill>
                  <a:schemeClr val="bg1"/>
                </a:solidFill>
              </a:rPr>
              <a:t>Quels facteurs d’influence</a:t>
            </a:r>
          </a:p>
        </p:txBody>
      </p:sp>
    </p:spTree>
    <p:extLst>
      <p:ext uri="{BB962C8B-B14F-4D97-AF65-F5344CB8AC3E}">
        <p14:creationId xmlns:p14="http://schemas.microsoft.com/office/powerpoint/2010/main" val="1065592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à coins arrondis 2"/>
          <p:cNvSpPr/>
          <p:nvPr/>
        </p:nvSpPr>
        <p:spPr>
          <a:xfrm>
            <a:off x="1079972" y="1151905"/>
            <a:ext cx="7992888" cy="116391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5400" dirty="0"/>
              <a:t>Pourquoi évaluer le TIP ?</a:t>
            </a:r>
          </a:p>
        </p:txBody>
      </p:sp>
      <p:graphicFrame>
        <p:nvGraphicFramePr>
          <p:cNvPr id="4" name="Tableau 3"/>
          <p:cNvGraphicFramePr>
            <a:graphicFrameLocks noGrp="1"/>
          </p:cNvGraphicFramePr>
          <p:nvPr>
            <p:extLst>
              <p:ext uri="{D42A27DB-BD31-4B8C-83A1-F6EECF244321}">
                <p14:modId xmlns:p14="http://schemas.microsoft.com/office/powerpoint/2010/main" val="2128315951"/>
              </p:ext>
            </p:extLst>
          </p:nvPr>
        </p:nvGraphicFramePr>
        <p:xfrm>
          <a:off x="1079972" y="3672185"/>
          <a:ext cx="22682520" cy="6984775"/>
        </p:xfrm>
        <a:graphic>
          <a:graphicData uri="http://schemas.openxmlformats.org/drawingml/2006/table">
            <a:tbl>
              <a:tblPr firstRow="1" bandRow="1">
                <a:tableStyleId>{5C22544A-7EE6-4342-B048-85BDC9FD1C3A}</a:tableStyleId>
              </a:tblPr>
              <a:tblGrid>
                <a:gridCol w="22682520">
                  <a:extLst>
                    <a:ext uri="{9D8B030D-6E8A-4147-A177-3AD203B41FA5}">
                      <a16:colId xmlns:a16="http://schemas.microsoft.com/office/drawing/2014/main" xmlns="" val="20000"/>
                    </a:ext>
                  </a:extLst>
                </a:gridCol>
              </a:tblGrid>
              <a:tr h="997825">
                <a:tc>
                  <a:txBody>
                    <a:bodyPr/>
                    <a:lstStyle/>
                    <a:p>
                      <a:r>
                        <a:rPr lang="fr-BE" sz="4800" dirty="0"/>
                        <a:t>Conséquences</a:t>
                      </a:r>
                    </a:p>
                  </a:txBody>
                  <a:tcPr/>
                </a:tc>
                <a:extLst>
                  <a:ext uri="{0D108BD9-81ED-4DB2-BD59-A6C34878D82A}">
                    <a16:rowId xmlns:a16="http://schemas.microsoft.com/office/drawing/2014/main" xmlns="" val="10000"/>
                  </a:ext>
                </a:extLst>
              </a:tr>
              <a:tr h="997825">
                <a:tc>
                  <a:txBody>
                    <a:bodyPr/>
                    <a:lstStyle/>
                    <a:p>
                      <a:r>
                        <a:rPr lang="fr-BE" sz="4800" dirty="0"/>
                        <a:t>Augmente les % de morbidité et de mortalité avant ou après le sevrage (12 </a:t>
                      </a:r>
                      <a:r>
                        <a:rPr lang="fr-BE" sz="4800" dirty="0" err="1"/>
                        <a:t>sem</a:t>
                      </a:r>
                      <a:r>
                        <a:rPr lang="fr-BE" sz="4800" dirty="0"/>
                        <a:t>) </a:t>
                      </a:r>
                    </a:p>
                  </a:txBody>
                  <a:tcPr/>
                </a:tc>
                <a:extLst>
                  <a:ext uri="{0D108BD9-81ED-4DB2-BD59-A6C34878D82A}">
                    <a16:rowId xmlns:a16="http://schemas.microsoft.com/office/drawing/2014/main" xmlns="" val="10001"/>
                  </a:ext>
                </a:extLst>
              </a:tr>
              <a:tr h="997825">
                <a:tc>
                  <a:txBody>
                    <a:bodyPr/>
                    <a:lstStyle/>
                    <a:p>
                      <a:r>
                        <a:rPr lang="fr-BE" sz="4800" dirty="0"/>
                        <a:t>Augmente le risque de pathologies respiratoires avant le sevrage </a:t>
                      </a:r>
                    </a:p>
                  </a:txBody>
                  <a:tcPr>
                    <a:solidFill>
                      <a:schemeClr val="accent2">
                        <a:lumMod val="60000"/>
                        <a:lumOff val="40000"/>
                      </a:schemeClr>
                    </a:solidFill>
                  </a:tcPr>
                </a:tc>
                <a:extLst>
                  <a:ext uri="{0D108BD9-81ED-4DB2-BD59-A6C34878D82A}">
                    <a16:rowId xmlns:a16="http://schemas.microsoft.com/office/drawing/2014/main" xmlns="" val="10002"/>
                  </a:ext>
                </a:extLst>
              </a:tr>
              <a:tr h="997825">
                <a:tc>
                  <a:txBody>
                    <a:bodyPr/>
                    <a:lstStyle/>
                    <a:p>
                      <a:r>
                        <a:rPr lang="fr-BE" sz="4800" dirty="0"/>
                        <a:t>Augmente le risque de diarrhées et de septicémies avant le sevrage</a:t>
                      </a:r>
                    </a:p>
                  </a:txBody>
                  <a:tcPr>
                    <a:solidFill>
                      <a:schemeClr val="accent2">
                        <a:lumMod val="60000"/>
                        <a:lumOff val="40000"/>
                      </a:schemeClr>
                    </a:solidFill>
                  </a:tcPr>
                </a:tc>
                <a:extLst>
                  <a:ext uri="{0D108BD9-81ED-4DB2-BD59-A6C34878D82A}">
                    <a16:rowId xmlns:a16="http://schemas.microsoft.com/office/drawing/2014/main" xmlns="" val="10003"/>
                  </a:ext>
                </a:extLst>
              </a:tr>
              <a:tr h="997825">
                <a:tc>
                  <a:txBody>
                    <a:bodyPr/>
                    <a:lstStyle/>
                    <a:p>
                      <a:r>
                        <a:rPr lang="fr-BE" sz="4800" dirty="0"/>
                        <a:t>Diminue le poids du veau au sevrage et dans les mois qui suivent</a:t>
                      </a:r>
                    </a:p>
                  </a:txBody>
                  <a:tcPr>
                    <a:solidFill>
                      <a:schemeClr val="bg2">
                        <a:lumMod val="75000"/>
                      </a:schemeClr>
                    </a:solidFill>
                  </a:tcPr>
                </a:tc>
                <a:extLst>
                  <a:ext uri="{0D108BD9-81ED-4DB2-BD59-A6C34878D82A}">
                    <a16:rowId xmlns:a16="http://schemas.microsoft.com/office/drawing/2014/main" xmlns="" val="10004"/>
                  </a:ext>
                </a:extLst>
              </a:tr>
              <a:tr h="997825">
                <a:tc>
                  <a:txBody>
                    <a:bodyPr/>
                    <a:lstStyle/>
                    <a:p>
                      <a:r>
                        <a:rPr lang="fr-BE" sz="4800" dirty="0"/>
                        <a:t>Allonge la période d’attente </a:t>
                      </a:r>
                    </a:p>
                  </a:txBody>
                  <a:tcPr>
                    <a:solidFill>
                      <a:schemeClr val="accent5">
                        <a:lumMod val="60000"/>
                        <a:lumOff val="40000"/>
                      </a:schemeClr>
                    </a:solidFill>
                  </a:tcPr>
                </a:tc>
                <a:extLst>
                  <a:ext uri="{0D108BD9-81ED-4DB2-BD59-A6C34878D82A}">
                    <a16:rowId xmlns:a16="http://schemas.microsoft.com/office/drawing/2014/main" xmlns="" val="10005"/>
                  </a:ext>
                </a:extLst>
              </a:tr>
              <a:tr h="997825">
                <a:tc>
                  <a:txBody>
                    <a:bodyPr/>
                    <a:lstStyle/>
                    <a:p>
                      <a:r>
                        <a:rPr lang="fr-BE" sz="4800" dirty="0"/>
                        <a:t>Réduit la production laitière en 1</a:t>
                      </a:r>
                      <a:r>
                        <a:rPr lang="fr-BE" sz="4800" baseline="30000" dirty="0"/>
                        <a:t>ère</a:t>
                      </a:r>
                      <a:r>
                        <a:rPr lang="fr-BE" sz="4800" dirty="0"/>
                        <a:t> lactation </a:t>
                      </a:r>
                    </a:p>
                  </a:txBody>
                  <a:tcPr>
                    <a:solidFill>
                      <a:schemeClr val="accent3">
                        <a:lumMod val="60000"/>
                        <a:lumOff val="4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774216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2088084" y="2684647"/>
            <a:ext cx="15985776" cy="9895957"/>
            <a:chOff x="4248324" y="1892559"/>
            <a:chExt cx="15985776" cy="9895957"/>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324" y="1892559"/>
              <a:ext cx="15985776" cy="989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984628" y="3024113"/>
              <a:ext cx="648072"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3"/>
            <p:cNvSpPr/>
            <p:nvPr/>
          </p:nvSpPr>
          <p:spPr>
            <a:xfrm>
              <a:off x="14617476" y="5256361"/>
              <a:ext cx="518457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p:cNvSpPr/>
            <p:nvPr/>
          </p:nvSpPr>
          <p:spPr>
            <a:xfrm>
              <a:off x="13033300" y="6192465"/>
              <a:ext cx="20882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8" name="ZoneTexte 7"/>
          <p:cNvSpPr txBox="1"/>
          <p:nvPr/>
        </p:nvSpPr>
        <p:spPr>
          <a:xfrm>
            <a:off x="5851545" y="4107135"/>
            <a:ext cx="6721392" cy="954107"/>
          </a:xfrm>
          <a:prstGeom prst="rect">
            <a:avLst/>
          </a:prstGeom>
          <a:noFill/>
          <a:ln>
            <a:solidFill>
              <a:schemeClr val="tx1"/>
            </a:solidFill>
          </a:ln>
        </p:spPr>
        <p:txBody>
          <a:bodyPr wrap="none" rtlCol="0">
            <a:spAutoFit/>
          </a:bodyPr>
          <a:lstStyle/>
          <a:p>
            <a:r>
              <a:rPr lang="fr-BE" sz="2800" dirty="0"/>
              <a:t>La concentration sérique en </a:t>
            </a:r>
            <a:r>
              <a:rPr lang="fr-BE" sz="2800" dirty="0" err="1"/>
              <a:t>Ig</a:t>
            </a:r>
            <a:r>
              <a:rPr lang="fr-BE" sz="2800" dirty="0"/>
              <a:t> est maximale</a:t>
            </a:r>
          </a:p>
          <a:p>
            <a:r>
              <a:rPr lang="fr-BE" sz="2800" dirty="0"/>
              <a:t>24 à 36 heures après leur absorption </a:t>
            </a:r>
          </a:p>
        </p:txBody>
      </p:sp>
      <p:sp>
        <p:nvSpPr>
          <p:cNvPr id="10" name="ZoneTexte 9"/>
          <p:cNvSpPr txBox="1"/>
          <p:nvPr/>
        </p:nvSpPr>
        <p:spPr>
          <a:xfrm>
            <a:off x="6256211" y="12510005"/>
            <a:ext cx="16642185" cy="523220"/>
          </a:xfrm>
          <a:prstGeom prst="rect">
            <a:avLst/>
          </a:prstGeom>
          <a:noFill/>
          <a:ln>
            <a:solidFill>
              <a:schemeClr val="tx1"/>
            </a:solidFill>
          </a:ln>
        </p:spPr>
        <p:txBody>
          <a:bodyPr wrap="none" rtlCol="0">
            <a:spAutoFit/>
          </a:bodyPr>
          <a:lstStyle/>
          <a:p>
            <a:r>
              <a:rPr lang="fr-BE" sz="2800" dirty="0"/>
              <a:t>La synthèse endogène  d’</a:t>
            </a:r>
            <a:r>
              <a:rPr lang="fr-BE" sz="2800" dirty="0" err="1"/>
              <a:t>Ig</a:t>
            </a:r>
            <a:r>
              <a:rPr lang="fr-BE" sz="2800" dirty="0"/>
              <a:t> augmente progressivement après  2 à 4 semaines et prend le relais après 8 semaines</a:t>
            </a:r>
          </a:p>
        </p:txBody>
      </p:sp>
      <p:sp>
        <p:nvSpPr>
          <p:cNvPr id="11" name="ZoneTexte 10"/>
          <p:cNvSpPr txBox="1"/>
          <p:nvPr/>
        </p:nvSpPr>
        <p:spPr>
          <a:xfrm>
            <a:off x="6609874" y="5311526"/>
            <a:ext cx="12643013" cy="1384995"/>
          </a:xfrm>
          <a:prstGeom prst="rect">
            <a:avLst/>
          </a:prstGeom>
          <a:noFill/>
          <a:ln>
            <a:solidFill>
              <a:schemeClr val="tx1"/>
            </a:solidFill>
          </a:ln>
        </p:spPr>
        <p:txBody>
          <a:bodyPr wrap="none" rtlCol="0">
            <a:spAutoFit/>
          </a:bodyPr>
          <a:lstStyle/>
          <a:p>
            <a:r>
              <a:rPr lang="fr-BE" sz="2800" dirty="0"/>
              <a:t>Diminution progressive de la concentration en </a:t>
            </a:r>
            <a:r>
              <a:rPr lang="fr-BE" sz="2800" dirty="0" err="1"/>
              <a:t>Ig</a:t>
            </a:r>
            <a:r>
              <a:rPr lang="fr-BE" sz="2800" dirty="0"/>
              <a:t> pendant 3 à 4 semaines </a:t>
            </a:r>
          </a:p>
          <a:p>
            <a:r>
              <a:rPr lang="fr-BE" sz="2800" dirty="0"/>
              <a:t>absorbées du fait de leur catabolisme variable selon leur ½ vie  (10 jours en moyenne </a:t>
            </a:r>
          </a:p>
          <a:p>
            <a:r>
              <a:rPr lang="fr-BE" sz="2800" dirty="0"/>
              <a:t>et de la diminution de leur résorption (40 % à la naissance et 5 % après 24 heures)</a:t>
            </a:r>
          </a:p>
        </p:txBody>
      </p:sp>
      <p:cxnSp>
        <p:nvCxnSpPr>
          <p:cNvPr id="14" name="Connecteur droit avec flèche 13"/>
          <p:cNvCxnSpPr>
            <a:endCxn id="11" idx="1"/>
          </p:cNvCxnSpPr>
          <p:nvPr/>
        </p:nvCxnSpPr>
        <p:spPr>
          <a:xfrm flipV="1">
            <a:off x="4824388" y="6004024"/>
            <a:ext cx="1785486" cy="215443"/>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6609874" y="9742477"/>
            <a:ext cx="0" cy="2748657"/>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1917176" y="9144793"/>
            <a:ext cx="6129435" cy="1077218"/>
          </a:xfrm>
          <a:prstGeom prst="rect">
            <a:avLst/>
          </a:prstGeom>
          <a:solidFill>
            <a:schemeClr val="accent2">
              <a:lumMod val="75000"/>
            </a:schemeClr>
          </a:solidFill>
          <a:ln>
            <a:solidFill>
              <a:schemeClr val="tx1"/>
            </a:solidFill>
          </a:ln>
        </p:spPr>
        <p:txBody>
          <a:bodyPr wrap="none" rtlCol="0">
            <a:spAutoFit/>
          </a:bodyPr>
          <a:lstStyle/>
          <a:p>
            <a:r>
              <a:rPr lang="fr-BE" sz="3200" dirty="0">
                <a:solidFill>
                  <a:schemeClr val="bg1"/>
                </a:solidFill>
              </a:rPr>
              <a:t>Trou immunitaire de 3 à 6 semaines</a:t>
            </a:r>
          </a:p>
          <a:p>
            <a:r>
              <a:rPr lang="fr-BE" sz="3200" dirty="0">
                <a:solidFill>
                  <a:schemeClr val="bg1"/>
                </a:solidFill>
              </a:rPr>
              <a:t>= période à risque d’infections</a:t>
            </a:r>
          </a:p>
        </p:txBody>
      </p:sp>
      <p:sp>
        <p:nvSpPr>
          <p:cNvPr id="22" name="Virage 21"/>
          <p:cNvSpPr/>
          <p:nvPr/>
        </p:nvSpPr>
        <p:spPr>
          <a:xfrm flipV="1">
            <a:off x="9244648" y="8352705"/>
            <a:ext cx="2564516" cy="1509265"/>
          </a:xfrm>
          <a:prstGeom prst="ben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3" name="Rectangle à coins arrondis 22"/>
          <p:cNvSpPr/>
          <p:nvPr/>
        </p:nvSpPr>
        <p:spPr>
          <a:xfrm>
            <a:off x="12817276" y="298967"/>
            <a:ext cx="1080120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C’est quoi le TIP ? (Adapté de Jacques 2012)</a:t>
            </a:r>
          </a:p>
        </p:txBody>
      </p:sp>
      <p:sp>
        <p:nvSpPr>
          <p:cNvPr id="25" name="Rectangle 24"/>
          <p:cNvSpPr/>
          <p:nvPr/>
        </p:nvSpPr>
        <p:spPr>
          <a:xfrm>
            <a:off x="13681372" y="1889099"/>
            <a:ext cx="10585176" cy="3108543"/>
          </a:xfrm>
          <a:prstGeom prst="rect">
            <a:avLst/>
          </a:prstGeom>
          <a:ln>
            <a:solidFill>
              <a:schemeClr val="tx1"/>
            </a:solidFill>
          </a:ln>
        </p:spPr>
        <p:txBody>
          <a:bodyPr wrap="square">
            <a:spAutoFit/>
          </a:bodyPr>
          <a:lstStyle/>
          <a:p>
            <a:pPr lvl="0"/>
            <a:r>
              <a:rPr lang="fr-BE" sz="2800" u="sng" dirty="0"/>
              <a:t>Elle dépend de </a:t>
            </a:r>
          </a:p>
          <a:p>
            <a:pPr marL="457200" lvl="0" indent="-457200">
              <a:buFont typeface="Arial" panose="020B0604020202020204" pitchFamily="34" charset="0"/>
              <a:buChar char="•"/>
            </a:pPr>
            <a:r>
              <a:rPr lang="fr-BE" sz="2800" dirty="0"/>
              <a:t>La qualité du colostrum en </a:t>
            </a:r>
            <a:r>
              <a:rPr lang="fr-BE" sz="2800" dirty="0" err="1"/>
              <a:t>Ig</a:t>
            </a:r>
            <a:r>
              <a:rPr lang="fr-BE" sz="2800" dirty="0"/>
              <a:t> (&gt; 50g/L)</a:t>
            </a:r>
          </a:p>
          <a:p>
            <a:pPr marL="457200" lvl="0" indent="-457200">
              <a:buFont typeface="Arial" panose="020B0604020202020204" pitchFamily="34" charset="0"/>
              <a:buChar char="•"/>
            </a:pPr>
            <a:r>
              <a:rPr lang="fr-BE" sz="2800" dirty="0"/>
              <a:t>La quantité d’immunoglobulines ingérée/kg de PV ( Idéal 3 à 6 g/kg)</a:t>
            </a:r>
          </a:p>
          <a:p>
            <a:pPr marL="457200" lvl="0" indent="-457200">
              <a:buFont typeface="Arial" panose="020B0604020202020204" pitchFamily="34" charset="0"/>
              <a:buChar char="•"/>
            </a:pPr>
            <a:r>
              <a:rPr lang="fr-BE" sz="2800" dirty="0"/>
              <a:t>La prolifération microbienne dans l’intestin avant l’ingestion (&lt;</a:t>
            </a:r>
            <a:r>
              <a:rPr lang="en-US" sz="2800" spc="-30" dirty="0">
                <a:ea typeface="Source Sans Pro" panose="020B0503030403020204" pitchFamily="34" charset="0"/>
              </a:rPr>
              <a:t>100.000 </a:t>
            </a:r>
            <a:r>
              <a:rPr lang="en-US" sz="2800" spc="-30" dirty="0" err="1">
                <a:ea typeface="Source Sans Pro" panose="020B0503030403020204" pitchFamily="34" charset="0"/>
              </a:rPr>
              <a:t>CFU</a:t>
            </a:r>
            <a:r>
              <a:rPr lang="en-US" sz="2800" spc="-30" dirty="0">
                <a:ea typeface="Source Sans Pro" panose="020B0503030403020204" pitchFamily="34" charset="0"/>
              </a:rPr>
              <a:t>/ml et &lt;10.000 </a:t>
            </a:r>
            <a:r>
              <a:rPr lang="en-US" sz="2800" spc="-30" dirty="0" err="1">
                <a:ea typeface="Source Sans Pro" panose="020B0503030403020204" pitchFamily="34" charset="0"/>
              </a:rPr>
              <a:t>CFU</a:t>
            </a:r>
            <a:r>
              <a:rPr lang="en-US" sz="2800" spc="-30" dirty="0">
                <a:ea typeface="Source Sans Pro" panose="020B0503030403020204" pitchFamily="34" charset="0"/>
              </a:rPr>
              <a:t>/ml de </a:t>
            </a:r>
            <a:r>
              <a:rPr lang="en-US" sz="2800" spc="-30" dirty="0" err="1">
                <a:ea typeface="Source Sans Pro" panose="020B0503030403020204" pitchFamily="34" charset="0"/>
              </a:rPr>
              <a:t>E.Coli</a:t>
            </a:r>
            <a:r>
              <a:rPr lang="en-US" sz="2800" spc="-30" dirty="0">
                <a:ea typeface="Source Sans Pro" panose="020B0503030403020204" pitchFamily="34" charset="0"/>
              </a:rPr>
              <a:t>)</a:t>
            </a:r>
            <a:endParaRPr lang="fr-BE" sz="2800" dirty="0"/>
          </a:p>
          <a:p>
            <a:pPr marL="457200" lvl="0" indent="-457200">
              <a:buFont typeface="Arial" panose="020B0604020202020204" pitchFamily="34" charset="0"/>
              <a:buChar char="•"/>
            </a:pPr>
            <a:r>
              <a:rPr lang="fr-BE" sz="2800" dirty="0"/>
              <a:t>L’âge lors de la prise du colostrum (Idéal &lt; 2 h)</a:t>
            </a:r>
          </a:p>
          <a:p>
            <a:pPr marL="457200" indent="-457200">
              <a:buFont typeface="Arial" panose="020B0604020202020204" pitchFamily="34" charset="0"/>
              <a:buChar char="•"/>
            </a:pPr>
            <a:r>
              <a:rPr lang="fr-BE" sz="2800" dirty="0"/>
              <a:t>pH du colostrum (6 à 6,6)</a:t>
            </a:r>
          </a:p>
        </p:txBody>
      </p:sp>
      <p:sp>
        <p:nvSpPr>
          <p:cNvPr id="7" name="ZoneTexte 6"/>
          <p:cNvSpPr txBox="1"/>
          <p:nvPr/>
        </p:nvSpPr>
        <p:spPr>
          <a:xfrm>
            <a:off x="7056636" y="11737081"/>
            <a:ext cx="463588" cy="754053"/>
          </a:xfrm>
          <a:prstGeom prst="rect">
            <a:avLst/>
          </a:prstGeom>
          <a:noFill/>
        </p:spPr>
        <p:txBody>
          <a:bodyPr wrap="none" rtlCol="0">
            <a:spAutoFit/>
          </a:bodyPr>
          <a:lstStyle/>
          <a:p>
            <a:r>
              <a:rPr lang="fr-BE" dirty="0"/>
              <a:t>4</a:t>
            </a:r>
          </a:p>
        </p:txBody>
      </p:sp>
      <p:sp>
        <p:nvSpPr>
          <p:cNvPr id="21" name="ZoneTexte 20"/>
          <p:cNvSpPr txBox="1"/>
          <p:nvPr/>
        </p:nvSpPr>
        <p:spPr>
          <a:xfrm>
            <a:off x="10769512" y="11775116"/>
            <a:ext cx="463588" cy="754053"/>
          </a:xfrm>
          <a:prstGeom prst="rect">
            <a:avLst/>
          </a:prstGeom>
          <a:noFill/>
        </p:spPr>
        <p:txBody>
          <a:bodyPr wrap="none" rtlCol="0">
            <a:spAutoFit/>
          </a:bodyPr>
          <a:lstStyle/>
          <a:p>
            <a:r>
              <a:rPr lang="fr-BE" dirty="0"/>
              <a:t>8</a:t>
            </a:r>
          </a:p>
        </p:txBody>
      </p:sp>
      <p:sp>
        <p:nvSpPr>
          <p:cNvPr id="13" name="Rectangle 12"/>
          <p:cNvSpPr/>
          <p:nvPr/>
        </p:nvSpPr>
        <p:spPr>
          <a:xfrm>
            <a:off x="2880172" y="2734072"/>
            <a:ext cx="6364476" cy="1082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Rectangle 26"/>
          <p:cNvSpPr/>
          <p:nvPr/>
        </p:nvSpPr>
        <p:spPr>
          <a:xfrm>
            <a:off x="9439526" y="1889099"/>
            <a:ext cx="3305742" cy="1475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dirty="0">
                <a:solidFill>
                  <a:srgbClr val="FF0000"/>
                </a:solidFill>
              </a:rPr>
              <a:t>IMMUNITE </a:t>
            </a:r>
          </a:p>
          <a:p>
            <a:pPr algn="ctr"/>
            <a:r>
              <a:rPr lang="fr-BE" sz="4000" dirty="0">
                <a:solidFill>
                  <a:srgbClr val="FF0000"/>
                </a:solidFill>
              </a:rPr>
              <a:t>PASSIVE</a:t>
            </a:r>
          </a:p>
        </p:txBody>
      </p:sp>
      <p:cxnSp>
        <p:nvCxnSpPr>
          <p:cNvPr id="17" name="Connecteur droit avec flèche 16"/>
          <p:cNvCxnSpPr/>
          <p:nvPr/>
        </p:nvCxnSpPr>
        <p:spPr>
          <a:xfrm flipV="1">
            <a:off x="11089084" y="3365030"/>
            <a:ext cx="0" cy="74210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9946068" y="10512945"/>
            <a:ext cx="2952328" cy="1289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dirty="0">
                <a:solidFill>
                  <a:srgbClr val="FF0000"/>
                </a:solidFill>
              </a:rPr>
              <a:t>IMMUNITE </a:t>
            </a:r>
          </a:p>
          <a:p>
            <a:pPr algn="ctr"/>
            <a:r>
              <a:rPr lang="fr-BE" sz="4000" dirty="0">
                <a:solidFill>
                  <a:srgbClr val="FF0000"/>
                </a:solidFill>
              </a:rPr>
              <a:t>ACTIVE</a:t>
            </a:r>
          </a:p>
        </p:txBody>
      </p:sp>
      <p:cxnSp>
        <p:nvCxnSpPr>
          <p:cNvPr id="29" name="Connecteur droit avec flèche 28"/>
          <p:cNvCxnSpPr/>
          <p:nvPr/>
        </p:nvCxnSpPr>
        <p:spPr>
          <a:xfrm flipV="1">
            <a:off x="21242212" y="11787064"/>
            <a:ext cx="0" cy="74210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512474" y="4151347"/>
            <a:ext cx="951874" cy="700967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35" name="Connecteur droit avec flèche 34"/>
          <p:cNvCxnSpPr/>
          <p:nvPr/>
        </p:nvCxnSpPr>
        <p:spPr>
          <a:xfrm>
            <a:off x="3296450" y="4811931"/>
            <a:ext cx="2643123" cy="1"/>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3512474" y="11136527"/>
            <a:ext cx="0" cy="97758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1638397" y="12151126"/>
            <a:ext cx="3834063" cy="954107"/>
          </a:xfrm>
          <a:prstGeom prst="rect">
            <a:avLst/>
          </a:prstGeom>
          <a:noFill/>
          <a:ln>
            <a:solidFill>
              <a:schemeClr val="tx1"/>
            </a:solidFill>
          </a:ln>
        </p:spPr>
        <p:txBody>
          <a:bodyPr wrap="none" rtlCol="0">
            <a:spAutoFit/>
          </a:bodyPr>
          <a:lstStyle/>
          <a:p>
            <a:pPr algn="ctr"/>
            <a:r>
              <a:rPr lang="fr-BE" sz="2800" dirty="0"/>
              <a:t>Fermeture de la barrière </a:t>
            </a:r>
          </a:p>
          <a:p>
            <a:pPr algn="ctr"/>
            <a:r>
              <a:rPr lang="fr-BE" sz="2800" dirty="0"/>
              <a:t>intestinale (24 à 36h)</a:t>
            </a:r>
          </a:p>
        </p:txBody>
      </p:sp>
      <p:sp>
        <p:nvSpPr>
          <p:cNvPr id="40" name="ZoneTexte 39"/>
          <p:cNvSpPr txBox="1"/>
          <p:nvPr/>
        </p:nvSpPr>
        <p:spPr>
          <a:xfrm>
            <a:off x="2486838" y="1855142"/>
            <a:ext cx="3201646" cy="1384995"/>
          </a:xfrm>
          <a:prstGeom prst="rect">
            <a:avLst/>
          </a:prstGeom>
          <a:noFill/>
          <a:ln>
            <a:solidFill>
              <a:schemeClr val="tx1"/>
            </a:solidFill>
          </a:ln>
        </p:spPr>
        <p:txBody>
          <a:bodyPr wrap="none" rtlCol="0">
            <a:spAutoFit/>
          </a:bodyPr>
          <a:lstStyle/>
          <a:p>
            <a:pPr algn="ctr"/>
            <a:r>
              <a:rPr lang="fr-BE" sz="2800" dirty="0"/>
              <a:t>Phase d’évaluation </a:t>
            </a:r>
          </a:p>
          <a:p>
            <a:pPr algn="ctr"/>
            <a:r>
              <a:rPr lang="fr-BE" sz="2800" dirty="0"/>
              <a:t>d’un échec  possible </a:t>
            </a:r>
          </a:p>
          <a:p>
            <a:pPr algn="ctr"/>
            <a:r>
              <a:rPr lang="fr-BE" sz="2800" dirty="0"/>
              <a:t>de  TIP (1 à 7 jours)</a:t>
            </a:r>
          </a:p>
        </p:txBody>
      </p:sp>
      <p:sp>
        <p:nvSpPr>
          <p:cNvPr id="39" name="Flèche vers le haut 38"/>
          <p:cNvSpPr/>
          <p:nvPr/>
        </p:nvSpPr>
        <p:spPr>
          <a:xfrm>
            <a:off x="3358812" y="3275136"/>
            <a:ext cx="1321560" cy="832000"/>
          </a:xfrm>
          <a:prstGeom prst="upArrow">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Virage 42"/>
          <p:cNvSpPr/>
          <p:nvPr/>
        </p:nvSpPr>
        <p:spPr>
          <a:xfrm>
            <a:off x="12025188" y="2952105"/>
            <a:ext cx="1584176" cy="11550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31741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20" grpId="0" animBg="1"/>
      <p:bldP spid="22" grpId="0" animBg="1"/>
      <p:bldP spid="25" grpId="0" animBg="1"/>
      <p:bldP spid="27" grpId="0" animBg="1"/>
      <p:bldP spid="28" grpId="0" animBg="1"/>
      <p:bldP spid="32" grpId="0" animBg="1"/>
      <p:bldP spid="38" grpId="0" animBg="1"/>
      <p:bldP spid="40" grpId="0" animBg="1"/>
      <p:bldP spid="39"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à coins arrondis 6"/>
          <p:cNvSpPr/>
          <p:nvPr/>
        </p:nvSpPr>
        <p:spPr>
          <a:xfrm>
            <a:off x="5349327" y="714404"/>
            <a:ext cx="1157552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800" dirty="0"/>
              <a:t>Comment en exploitation évaluer le TIP ? </a:t>
            </a:r>
          </a:p>
        </p:txBody>
      </p:sp>
      <p:grpSp>
        <p:nvGrpSpPr>
          <p:cNvPr id="4" name="Groupe 3"/>
          <p:cNvGrpSpPr/>
          <p:nvPr/>
        </p:nvGrpSpPr>
        <p:grpSpPr>
          <a:xfrm>
            <a:off x="1127976" y="6048449"/>
            <a:ext cx="10009112" cy="3131437"/>
            <a:chOff x="1400938" y="1583953"/>
            <a:chExt cx="8147277" cy="2376289"/>
          </a:xfrm>
        </p:grpSpPr>
        <p:pic>
          <p:nvPicPr>
            <p:cNvPr id="1030" name="Picture 6" descr="H:\Dossier colostrum\Refractometre opti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938" y="1583953"/>
              <a:ext cx="8147277" cy="237628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832500" y="1586250"/>
              <a:ext cx="3453205" cy="592907"/>
            </a:xfrm>
            <a:prstGeom prst="rect">
              <a:avLst/>
            </a:prstGeom>
          </p:spPr>
          <p:txBody>
            <a:bodyPr wrap="none">
              <a:spAutoFit/>
            </a:bodyPr>
            <a:lstStyle/>
            <a:p>
              <a:r>
                <a:rPr lang="fr-BE" sz="2800" dirty="0">
                  <a:solidFill>
                    <a:schemeClr val="bg1"/>
                  </a:solidFill>
                </a:rPr>
                <a:t>Réfractomètre optique</a:t>
              </a:r>
            </a:p>
          </p:txBody>
        </p:sp>
      </p:grpSp>
      <p:grpSp>
        <p:nvGrpSpPr>
          <p:cNvPr id="5" name="Groupe 4"/>
          <p:cNvGrpSpPr/>
          <p:nvPr/>
        </p:nvGrpSpPr>
        <p:grpSpPr>
          <a:xfrm rot="5400000">
            <a:off x="2854051" y="7659656"/>
            <a:ext cx="3131438" cy="6823613"/>
            <a:chOff x="1810514" y="4464273"/>
            <a:chExt cx="3157890" cy="5804676"/>
          </a:xfrm>
        </p:grpSpPr>
        <p:pic>
          <p:nvPicPr>
            <p:cNvPr id="1029" name="Picture 5" descr="H:\Dossier colostrum\Refractomètre digi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514" y="4464273"/>
              <a:ext cx="3157890" cy="580467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rot="16200000">
              <a:off x="409348" y="6619814"/>
              <a:ext cx="3456037" cy="634387"/>
            </a:xfrm>
            <a:prstGeom prst="rect">
              <a:avLst/>
            </a:prstGeom>
          </p:spPr>
          <p:txBody>
            <a:bodyPr wrap="none">
              <a:spAutoFit/>
            </a:bodyPr>
            <a:lstStyle/>
            <a:p>
              <a:r>
                <a:rPr lang="fr-BE" sz="2800" dirty="0">
                  <a:solidFill>
                    <a:schemeClr val="bg1"/>
                  </a:solidFill>
                </a:rPr>
                <a:t>Réfractomètre digital</a:t>
              </a:r>
            </a:p>
          </p:txBody>
        </p:sp>
      </p:grpSp>
      <p:grpSp>
        <p:nvGrpSpPr>
          <p:cNvPr id="6" name="Groupe 5"/>
          <p:cNvGrpSpPr/>
          <p:nvPr/>
        </p:nvGrpSpPr>
        <p:grpSpPr>
          <a:xfrm>
            <a:off x="14245675" y="6066012"/>
            <a:ext cx="6466330" cy="5438910"/>
            <a:chOff x="5832500" y="5750720"/>
            <a:chExt cx="4104456" cy="4041552"/>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500" y="5750720"/>
              <a:ext cx="4104456" cy="404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711225" y="9064793"/>
              <a:ext cx="2178610" cy="584776"/>
            </a:xfrm>
            <a:prstGeom prst="rect">
              <a:avLst/>
            </a:prstGeom>
          </p:spPr>
          <p:txBody>
            <a:bodyPr wrap="none">
              <a:spAutoFit/>
            </a:bodyPr>
            <a:lstStyle/>
            <a:p>
              <a:r>
                <a:rPr lang="fr-BE" sz="2800" dirty="0"/>
                <a:t>Smart </a:t>
              </a:r>
              <a:r>
                <a:rPr lang="fr-BE" sz="2800" dirty="0" err="1"/>
                <a:t>strips</a:t>
              </a:r>
              <a:endParaRPr lang="fr-BE" sz="2800" dirty="0"/>
            </a:p>
          </p:txBody>
        </p:sp>
      </p:grpSp>
      <p:cxnSp>
        <p:nvCxnSpPr>
          <p:cNvPr id="22" name="Connecteur droit 21"/>
          <p:cNvCxnSpPr/>
          <p:nvPr/>
        </p:nvCxnSpPr>
        <p:spPr>
          <a:xfrm>
            <a:off x="16345668" y="1511945"/>
            <a:ext cx="72008" cy="1101722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xmlns="" id="{AB16661F-03CF-26D9-AF10-C40205E08D46}"/>
              </a:ext>
            </a:extLst>
          </p:cNvPr>
          <p:cNvSpPr txBox="1"/>
          <p:nvPr/>
        </p:nvSpPr>
        <p:spPr>
          <a:xfrm>
            <a:off x="1371023" y="4953151"/>
            <a:ext cx="12234672" cy="769441"/>
          </a:xfrm>
          <a:prstGeom prst="rect">
            <a:avLst/>
          </a:prstGeom>
          <a:noFill/>
        </p:spPr>
        <p:txBody>
          <a:bodyPr wrap="square">
            <a:spAutoFit/>
          </a:bodyPr>
          <a:lstStyle/>
          <a:p>
            <a:r>
              <a:rPr lang="fr-BE"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Sur tube sec (</a:t>
            </a:r>
            <a:r>
              <a:rPr lang="fr-BE" sz="4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sérum : centrifugation ou décantation)</a:t>
            </a:r>
            <a:endParaRPr lang="fr-BE"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xmlns="" id="{C54B0DF7-87F2-41CE-C4C0-5812D6411C0B}"/>
              </a:ext>
            </a:extLst>
          </p:cNvPr>
          <p:cNvSpPr txBox="1"/>
          <p:nvPr/>
        </p:nvSpPr>
        <p:spPr>
          <a:xfrm>
            <a:off x="14319301" y="4897800"/>
            <a:ext cx="6466329" cy="769441"/>
          </a:xfrm>
          <a:prstGeom prst="rect">
            <a:avLst/>
          </a:prstGeom>
          <a:noFill/>
        </p:spPr>
        <p:txBody>
          <a:bodyPr wrap="square">
            <a:spAutoFit/>
          </a:bodyPr>
          <a:lstStyle/>
          <a:p>
            <a:r>
              <a:rPr lang="fr-BE"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Sur tube hépariné (plasma)</a:t>
            </a:r>
          </a:p>
        </p:txBody>
      </p:sp>
      <p:sp>
        <p:nvSpPr>
          <p:cNvPr id="14" name="ZoneTexte 13">
            <a:extLst>
              <a:ext uri="{FF2B5EF4-FFF2-40B4-BE49-F238E27FC236}">
                <a16:creationId xmlns:a16="http://schemas.microsoft.com/office/drawing/2014/main" xmlns="" id="{2F82B4C4-D877-71E0-B839-6D90390B1190}"/>
              </a:ext>
            </a:extLst>
          </p:cNvPr>
          <p:cNvSpPr txBox="1"/>
          <p:nvPr/>
        </p:nvSpPr>
        <p:spPr>
          <a:xfrm>
            <a:off x="6009172" y="2338326"/>
            <a:ext cx="12234672" cy="2123658"/>
          </a:xfrm>
          <a:prstGeom prst="rect">
            <a:avLst/>
          </a:prstGeom>
          <a:noFill/>
        </p:spPr>
        <p:txBody>
          <a:bodyPr wrap="square">
            <a:spAutoFit/>
          </a:bodyPr>
          <a:lstStyle/>
          <a:p>
            <a:pPr marL="571500" indent="-571500">
              <a:buFont typeface="Arial" panose="020B0604020202020204" pitchFamily="34" charset="0"/>
              <a:buChar char="•"/>
            </a:pPr>
            <a:r>
              <a:rPr lang="fr-BE" dirty="0">
                <a:solidFill>
                  <a:schemeClr val="bg1"/>
                </a:solidFill>
                <a:latin typeface="Calibri" panose="020F0502020204030204" pitchFamily="34" charset="0"/>
                <a:ea typeface="Calibri" panose="020F0502020204030204" pitchFamily="34" charset="0"/>
                <a:cs typeface="Times New Roman" panose="02020603050405020304" pitchFamily="18" charset="0"/>
              </a:rPr>
              <a:t>V</a:t>
            </a:r>
            <a:r>
              <a:rPr lang="fr-BE"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eaux âgés de 1 à 7 jours (idéalement 1 à 2 jours) non diarrhéiques, non </a:t>
            </a:r>
            <a:r>
              <a:rPr lang="fr-BE" sz="4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deshydratés</a:t>
            </a:r>
            <a:endParaRPr lang="fr-BE"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fr-BE" dirty="0">
                <a:solidFill>
                  <a:schemeClr val="bg1"/>
                </a:solidFill>
                <a:latin typeface="Calibri" panose="020F0502020204030204" pitchFamily="34" charset="0"/>
                <a:ea typeface="Calibri" panose="020F0502020204030204" pitchFamily="34" charset="0"/>
                <a:cs typeface="Times New Roman" panose="02020603050405020304" pitchFamily="18" charset="0"/>
              </a:rPr>
              <a:t>Éviter l’hémolyse</a:t>
            </a:r>
            <a:endParaRPr lang="fr-BE" dirty="0">
              <a:solidFill>
                <a:schemeClr val="bg1"/>
              </a:solidFill>
            </a:endParaRPr>
          </a:p>
        </p:txBody>
      </p:sp>
      <p:sp>
        <p:nvSpPr>
          <p:cNvPr id="15" name="ZoneTexte 14">
            <a:extLst>
              <a:ext uri="{FF2B5EF4-FFF2-40B4-BE49-F238E27FC236}">
                <a16:creationId xmlns:a16="http://schemas.microsoft.com/office/drawing/2014/main" xmlns="" id="{55FF2ADF-EA47-6A02-8370-2183FC6FEABB}"/>
              </a:ext>
            </a:extLst>
          </p:cNvPr>
          <p:cNvSpPr txBox="1"/>
          <p:nvPr/>
        </p:nvSpPr>
        <p:spPr>
          <a:xfrm>
            <a:off x="10873059" y="12241137"/>
            <a:ext cx="13609365" cy="769441"/>
          </a:xfrm>
          <a:prstGeom prst="rect">
            <a:avLst/>
          </a:prstGeom>
          <a:noFill/>
        </p:spPr>
        <p:txBody>
          <a:bodyPr wrap="square">
            <a:spAutoFit/>
          </a:bodyPr>
          <a:lstStyle/>
          <a:p>
            <a:r>
              <a:rPr lang="fr-BE"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Interprétation des </a:t>
            </a:r>
            <a:r>
              <a:rPr lang="fr-BE" sz="4400"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résultats au niveau </a:t>
            </a:r>
            <a:r>
              <a:rPr lang="fr-BE"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du troupeau</a:t>
            </a:r>
          </a:p>
        </p:txBody>
      </p:sp>
      <p:sp>
        <p:nvSpPr>
          <p:cNvPr id="16" name="Flèche : droite 15">
            <a:extLst>
              <a:ext uri="{FF2B5EF4-FFF2-40B4-BE49-F238E27FC236}">
                <a16:creationId xmlns:a16="http://schemas.microsoft.com/office/drawing/2014/main" xmlns="" id="{FE98583F-8A36-A103-88DD-A2DAA73DC12A}"/>
              </a:ext>
            </a:extLst>
          </p:cNvPr>
          <p:cNvSpPr/>
          <p:nvPr/>
        </p:nvSpPr>
        <p:spPr>
          <a:xfrm>
            <a:off x="9432900" y="12019144"/>
            <a:ext cx="1138650" cy="1151906"/>
          </a:xfrm>
          <a:prstGeom prst="rightArrow">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08624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à coins arrondis 1"/>
          <p:cNvSpPr/>
          <p:nvPr/>
        </p:nvSpPr>
        <p:spPr>
          <a:xfrm>
            <a:off x="2880172" y="611845"/>
            <a:ext cx="18177270" cy="1332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dirty="0"/>
              <a:t>Prévalence de morbidité et mortalité en fonction des concentrations en PT et en </a:t>
            </a:r>
            <a:r>
              <a:rPr lang="fr-BE" sz="4000" dirty="0" err="1"/>
              <a:t>Igs</a:t>
            </a:r>
            <a:endParaRPr lang="fr-BE" sz="4000" dirty="0"/>
          </a:p>
          <a:p>
            <a:pPr algn="ctr"/>
            <a:r>
              <a:rPr lang="fr-BE" sz="4000" dirty="0"/>
              <a:t>(Lombard et al. 2020)</a:t>
            </a:r>
            <a:endParaRPr lang="fr-BE" sz="4800" dirty="0"/>
          </a:p>
        </p:txBody>
      </p:sp>
      <p:graphicFrame>
        <p:nvGraphicFramePr>
          <p:cNvPr id="3" name="Tableau 2"/>
          <p:cNvGraphicFramePr>
            <a:graphicFrameLocks noGrp="1"/>
          </p:cNvGraphicFramePr>
          <p:nvPr>
            <p:extLst>
              <p:ext uri="{D42A27DB-BD31-4B8C-83A1-F6EECF244321}">
                <p14:modId xmlns:p14="http://schemas.microsoft.com/office/powerpoint/2010/main" val="835627054"/>
              </p:ext>
            </p:extLst>
          </p:nvPr>
        </p:nvGraphicFramePr>
        <p:xfrm>
          <a:off x="4248324" y="2385907"/>
          <a:ext cx="16273809" cy="7334955"/>
        </p:xfrm>
        <a:graphic>
          <a:graphicData uri="http://schemas.openxmlformats.org/drawingml/2006/table">
            <a:tbl>
              <a:tblPr firstRow="1" firstCol="1" bandRow="1">
                <a:tableStyleId>{0E3FDE45-AF77-4B5C-9715-49D594BDF05E}</a:tableStyleId>
              </a:tblPr>
              <a:tblGrid>
                <a:gridCol w="2837977">
                  <a:extLst>
                    <a:ext uri="{9D8B030D-6E8A-4147-A177-3AD203B41FA5}">
                      <a16:colId xmlns:a16="http://schemas.microsoft.com/office/drawing/2014/main" xmlns="" val="20000"/>
                    </a:ext>
                  </a:extLst>
                </a:gridCol>
                <a:gridCol w="4181561">
                  <a:extLst>
                    <a:ext uri="{9D8B030D-6E8A-4147-A177-3AD203B41FA5}">
                      <a16:colId xmlns:a16="http://schemas.microsoft.com/office/drawing/2014/main" xmlns="" val="20001"/>
                    </a:ext>
                  </a:extLst>
                </a:gridCol>
                <a:gridCol w="3084757">
                  <a:extLst>
                    <a:ext uri="{9D8B030D-6E8A-4147-A177-3AD203B41FA5}">
                      <a16:colId xmlns:a16="http://schemas.microsoft.com/office/drawing/2014/main" xmlns="" val="20002"/>
                    </a:ext>
                  </a:extLst>
                </a:gridCol>
                <a:gridCol w="3084757">
                  <a:extLst>
                    <a:ext uri="{9D8B030D-6E8A-4147-A177-3AD203B41FA5}">
                      <a16:colId xmlns:a16="http://schemas.microsoft.com/office/drawing/2014/main" xmlns="" val="20003"/>
                    </a:ext>
                  </a:extLst>
                </a:gridCol>
                <a:gridCol w="3084757">
                  <a:extLst>
                    <a:ext uri="{9D8B030D-6E8A-4147-A177-3AD203B41FA5}">
                      <a16:colId xmlns:a16="http://schemas.microsoft.com/office/drawing/2014/main" xmlns="" val="20004"/>
                    </a:ext>
                  </a:extLst>
                </a:gridCol>
              </a:tblGrid>
              <a:tr h="488997">
                <a:tc>
                  <a:txBody>
                    <a:bodyPr/>
                    <a:lstStyle/>
                    <a:p>
                      <a:pPr algn="just">
                        <a:lnSpc>
                          <a:spcPct val="107000"/>
                        </a:lnSpc>
                        <a:spcAft>
                          <a:spcPts val="300"/>
                        </a:spcAft>
                      </a:pPr>
                      <a:r>
                        <a:rPr lang="fr-BE" sz="2800" b="0" dirty="0">
                          <a:effectLst/>
                        </a:rPr>
                        <a:t> </a:t>
                      </a:r>
                      <a:endParaRPr lang="fr-BE" sz="2800" b="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2">
                        <a:lumMod val="90000"/>
                      </a:schemeClr>
                    </a:solidFill>
                  </a:tcPr>
                </a:tc>
                <a:tc>
                  <a:txBody>
                    <a:bodyPr/>
                    <a:lstStyle/>
                    <a:p>
                      <a:pPr algn="ctr">
                        <a:lnSpc>
                          <a:spcPct val="107000"/>
                        </a:lnSpc>
                        <a:spcAft>
                          <a:spcPts val="300"/>
                        </a:spcAft>
                      </a:pPr>
                      <a:r>
                        <a:rPr lang="fr-BE" sz="2800" dirty="0" err="1">
                          <a:effectLst/>
                        </a:rPr>
                        <a:t>IgG</a:t>
                      </a:r>
                      <a:r>
                        <a:rPr lang="fr-BE" sz="2800" dirty="0">
                          <a:effectLst/>
                        </a:rPr>
                        <a:t> Sérum G/L</a:t>
                      </a:r>
                      <a:endParaRPr lang="fr-BE" sz="280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2">
                        <a:lumMod val="90000"/>
                      </a:schemeClr>
                    </a:solidFill>
                  </a:tcPr>
                </a:tc>
                <a:tc>
                  <a:txBody>
                    <a:bodyPr/>
                    <a:lstStyle/>
                    <a:p>
                      <a:pPr algn="ctr">
                        <a:lnSpc>
                          <a:spcPct val="107000"/>
                        </a:lnSpc>
                        <a:spcAft>
                          <a:spcPts val="300"/>
                        </a:spcAft>
                      </a:pPr>
                      <a:r>
                        <a:rPr lang="fr-BE" sz="2800" dirty="0">
                          <a:effectLst/>
                        </a:rPr>
                        <a:t>% veaux</a:t>
                      </a:r>
                      <a:endParaRPr lang="fr-BE" sz="280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2">
                        <a:lumMod val="90000"/>
                      </a:schemeClr>
                    </a:solidFill>
                  </a:tcPr>
                </a:tc>
                <a:tc>
                  <a:txBody>
                    <a:bodyPr/>
                    <a:lstStyle/>
                    <a:p>
                      <a:pPr algn="ctr">
                        <a:lnSpc>
                          <a:spcPct val="107000"/>
                        </a:lnSpc>
                        <a:spcAft>
                          <a:spcPts val="300"/>
                        </a:spcAft>
                      </a:pPr>
                      <a:r>
                        <a:rPr lang="fr-BE" sz="2800" dirty="0">
                          <a:effectLst/>
                        </a:rPr>
                        <a:t>% morbidité</a:t>
                      </a:r>
                      <a:endParaRPr lang="fr-BE" sz="280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2">
                        <a:lumMod val="90000"/>
                      </a:schemeClr>
                    </a:solidFill>
                  </a:tcPr>
                </a:tc>
                <a:tc>
                  <a:txBody>
                    <a:bodyPr/>
                    <a:lstStyle/>
                    <a:p>
                      <a:pPr algn="ctr">
                        <a:lnSpc>
                          <a:spcPct val="107000"/>
                        </a:lnSpc>
                        <a:spcAft>
                          <a:spcPts val="300"/>
                        </a:spcAft>
                      </a:pPr>
                      <a:r>
                        <a:rPr lang="fr-BE" sz="2800" dirty="0">
                          <a:effectLst/>
                        </a:rPr>
                        <a:t>% mortalité</a:t>
                      </a:r>
                      <a:endParaRPr lang="fr-BE" sz="280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2">
                        <a:lumMod val="90000"/>
                      </a:schemeClr>
                    </a:solidFill>
                  </a:tcPr>
                </a:tc>
                <a:extLst>
                  <a:ext uri="{0D108BD9-81ED-4DB2-BD59-A6C34878D82A}">
                    <a16:rowId xmlns:a16="http://schemas.microsoft.com/office/drawing/2014/main" xmlns="" val="10000"/>
                  </a:ext>
                </a:extLst>
              </a:tr>
              <a:tr h="488997">
                <a:tc>
                  <a:txBody>
                    <a:bodyPr/>
                    <a:lstStyle/>
                    <a:p>
                      <a:pPr algn="just">
                        <a:lnSpc>
                          <a:spcPct val="107000"/>
                        </a:lnSpc>
                        <a:spcAft>
                          <a:spcPts val="300"/>
                        </a:spcAft>
                      </a:pPr>
                      <a:r>
                        <a:rPr lang="fr-BE" sz="2800" b="0" dirty="0">
                          <a:solidFill>
                            <a:schemeClr val="bg1"/>
                          </a:solidFill>
                          <a:effectLst/>
                        </a:rPr>
                        <a:t>Excellent</a:t>
                      </a:r>
                      <a:endParaRPr lang="fr-BE" sz="2800" b="0" dirty="0">
                        <a:solidFill>
                          <a:schemeClr val="bg1"/>
                        </a:solidFill>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accent3">
                        <a:lumMod val="50000"/>
                      </a:schemeClr>
                    </a:solidFill>
                  </a:tcPr>
                </a:tc>
                <a:tc>
                  <a:txBody>
                    <a:bodyPr/>
                    <a:lstStyle/>
                    <a:p>
                      <a:pPr algn="ctr">
                        <a:lnSpc>
                          <a:spcPct val="107000"/>
                        </a:lnSpc>
                        <a:spcAft>
                          <a:spcPts val="300"/>
                        </a:spcAft>
                      </a:pPr>
                      <a:r>
                        <a:rPr lang="fr-BE" sz="2800" dirty="0">
                          <a:solidFill>
                            <a:schemeClr val="bg1"/>
                          </a:solidFill>
                          <a:effectLst/>
                        </a:rPr>
                        <a:t> ≥25.0 </a:t>
                      </a:r>
                      <a:endParaRPr lang="fr-BE" sz="2800" dirty="0">
                        <a:solidFill>
                          <a:schemeClr val="bg1"/>
                        </a:solidFill>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accent3">
                        <a:lumMod val="50000"/>
                      </a:schemeClr>
                    </a:solidFill>
                  </a:tcPr>
                </a:tc>
                <a:tc>
                  <a:txBody>
                    <a:bodyPr/>
                    <a:lstStyle/>
                    <a:p>
                      <a:pPr algn="ctr">
                        <a:lnSpc>
                          <a:spcPct val="107000"/>
                        </a:lnSpc>
                        <a:spcAft>
                          <a:spcPts val="300"/>
                        </a:spcAft>
                      </a:pPr>
                      <a:r>
                        <a:rPr lang="fr-BE" sz="2800" dirty="0">
                          <a:solidFill>
                            <a:schemeClr val="bg1"/>
                          </a:solidFill>
                          <a:effectLst/>
                        </a:rPr>
                        <a:t>35.5</a:t>
                      </a:r>
                      <a:endParaRPr lang="fr-BE" sz="2800" dirty="0">
                        <a:solidFill>
                          <a:schemeClr val="bg1"/>
                        </a:solidFill>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accent3">
                        <a:lumMod val="50000"/>
                      </a:schemeClr>
                    </a:solidFill>
                  </a:tcPr>
                </a:tc>
                <a:tc>
                  <a:txBody>
                    <a:bodyPr/>
                    <a:lstStyle/>
                    <a:p>
                      <a:pPr algn="ctr">
                        <a:lnSpc>
                          <a:spcPct val="107000"/>
                        </a:lnSpc>
                        <a:spcAft>
                          <a:spcPts val="300"/>
                        </a:spcAft>
                      </a:pPr>
                      <a:r>
                        <a:rPr lang="fr-BE" sz="2800" dirty="0">
                          <a:solidFill>
                            <a:schemeClr val="bg1"/>
                          </a:solidFill>
                          <a:effectLst/>
                        </a:rPr>
                        <a:t>28.5</a:t>
                      </a:r>
                      <a:endParaRPr lang="fr-BE" sz="2800" dirty="0">
                        <a:solidFill>
                          <a:schemeClr val="bg1"/>
                        </a:solidFill>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50000"/>
                      </a:schemeClr>
                    </a:solidFill>
                  </a:tcPr>
                </a:tc>
                <a:tc>
                  <a:txBody>
                    <a:bodyPr/>
                    <a:lstStyle/>
                    <a:p>
                      <a:pPr algn="ctr">
                        <a:lnSpc>
                          <a:spcPct val="107000"/>
                        </a:lnSpc>
                        <a:spcAft>
                          <a:spcPts val="300"/>
                        </a:spcAft>
                      </a:pPr>
                      <a:r>
                        <a:rPr lang="fr-BE" sz="2800" dirty="0">
                          <a:solidFill>
                            <a:schemeClr val="bg1"/>
                          </a:solidFill>
                          <a:effectLst/>
                        </a:rPr>
                        <a:t>2.5</a:t>
                      </a:r>
                      <a:endParaRPr lang="fr-BE" sz="2800" dirty="0">
                        <a:solidFill>
                          <a:schemeClr val="bg1"/>
                        </a:solidFill>
                        <a:effectLst/>
                        <a:latin typeface="Calibri"/>
                        <a:ea typeface="Calibri"/>
                        <a:cs typeface="Times New Roman"/>
                      </a:endParaRPr>
                    </a:p>
                  </a:txBody>
                  <a:tcPr marL="68580" marR="68580" marT="0" marB="0">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50000"/>
                      </a:schemeClr>
                    </a:solidFill>
                  </a:tcPr>
                </a:tc>
                <a:extLst>
                  <a:ext uri="{0D108BD9-81ED-4DB2-BD59-A6C34878D82A}">
                    <a16:rowId xmlns:a16="http://schemas.microsoft.com/office/drawing/2014/main" xmlns="" val="10001"/>
                  </a:ext>
                </a:extLst>
              </a:tr>
              <a:tr h="488997">
                <a:tc>
                  <a:txBody>
                    <a:bodyPr/>
                    <a:lstStyle/>
                    <a:p>
                      <a:pPr algn="just">
                        <a:lnSpc>
                          <a:spcPct val="107000"/>
                        </a:lnSpc>
                        <a:spcAft>
                          <a:spcPts val="300"/>
                        </a:spcAft>
                      </a:pPr>
                      <a:r>
                        <a:rPr lang="fr-BE" sz="2800" b="0" dirty="0">
                          <a:effectLst/>
                        </a:rPr>
                        <a:t>Bon</a:t>
                      </a:r>
                      <a:endParaRPr lang="fr-BE" sz="2800" b="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7000"/>
                        </a:lnSpc>
                        <a:spcAft>
                          <a:spcPts val="300"/>
                        </a:spcAft>
                      </a:pPr>
                      <a:r>
                        <a:rPr lang="fr-BE" sz="2800" dirty="0">
                          <a:effectLst/>
                        </a:rPr>
                        <a:t>18.0–24.9</a:t>
                      </a:r>
                      <a:endParaRPr lang="fr-BE" sz="280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7000"/>
                        </a:lnSpc>
                        <a:spcAft>
                          <a:spcPts val="300"/>
                        </a:spcAft>
                      </a:pPr>
                      <a:r>
                        <a:rPr lang="fr-BE" sz="2800" dirty="0">
                          <a:effectLst/>
                        </a:rPr>
                        <a:t>25.7</a:t>
                      </a:r>
                      <a:endParaRPr lang="fr-BE" sz="280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7000"/>
                        </a:lnSpc>
                        <a:spcAft>
                          <a:spcPts val="300"/>
                        </a:spcAft>
                      </a:pPr>
                      <a:r>
                        <a:rPr lang="fr-BE" sz="2800" dirty="0">
                          <a:effectLst/>
                        </a:rPr>
                        <a:t>34.8</a:t>
                      </a:r>
                      <a:endParaRPr lang="fr-BE" sz="2800" dirty="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7000"/>
                        </a:lnSpc>
                        <a:spcAft>
                          <a:spcPts val="300"/>
                        </a:spcAft>
                      </a:pPr>
                      <a:r>
                        <a:rPr lang="fr-BE" sz="2800" dirty="0">
                          <a:effectLst/>
                        </a:rPr>
                        <a:t>1.5</a:t>
                      </a:r>
                      <a:endParaRPr lang="fr-BE" sz="2800" dirty="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488997">
                <a:tc>
                  <a:txBody>
                    <a:bodyPr/>
                    <a:lstStyle/>
                    <a:p>
                      <a:pPr algn="just">
                        <a:lnSpc>
                          <a:spcPct val="107000"/>
                        </a:lnSpc>
                        <a:spcAft>
                          <a:spcPts val="300"/>
                        </a:spcAft>
                      </a:pPr>
                      <a:r>
                        <a:rPr lang="fr-BE" sz="2800" b="0">
                          <a:effectLst/>
                        </a:rPr>
                        <a:t>Acceptable</a:t>
                      </a:r>
                      <a:endParaRPr lang="fr-BE" sz="2800" b="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bg1">
                        <a:lumMod val="85000"/>
                      </a:schemeClr>
                    </a:solidFill>
                  </a:tcPr>
                </a:tc>
                <a:tc>
                  <a:txBody>
                    <a:bodyPr/>
                    <a:lstStyle/>
                    <a:p>
                      <a:pPr algn="ctr">
                        <a:lnSpc>
                          <a:spcPct val="107000"/>
                        </a:lnSpc>
                        <a:spcAft>
                          <a:spcPts val="300"/>
                        </a:spcAft>
                      </a:pPr>
                      <a:r>
                        <a:rPr lang="fr-BE" sz="2800" dirty="0">
                          <a:effectLst/>
                        </a:rPr>
                        <a:t>10.0–17.9</a:t>
                      </a:r>
                      <a:endParaRPr lang="fr-BE" sz="2800" dirty="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bg1">
                        <a:lumMod val="85000"/>
                      </a:schemeClr>
                    </a:solidFill>
                  </a:tcPr>
                </a:tc>
                <a:tc>
                  <a:txBody>
                    <a:bodyPr/>
                    <a:lstStyle/>
                    <a:p>
                      <a:pPr algn="ctr">
                        <a:lnSpc>
                          <a:spcPct val="107000"/>
                        </a:lnSpc>
                        <a:spcAft>
                          <a:spcPts val="300"/>
                        </a:spcAft>
                      </a:pPr>
                      <a:r>
                        <a:rPr lang="fr-BE" sz="2800" dirty="0">
                          <a:effectLst/>
                        </a:rPr>
                        <a:t>26.7</a:t>
                      </a:r>
                      <a:endParaRPr lang="fr-BE" sz="2800" dirty="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bg1">
                        <a:lumMod val="85000"/>
                      </a:schemeClr>
                    </a:solidFill>
                  </a:tcPr>
                </a:tc>
                <a:tc>
                  <a:txBody>
                    <a:bodyPr/>
                    <a:lstStyle/>
                    <a:p>
                      <a:pPr algn="ctr">
                        <a:lnSpc>
                          <a:spcPct val="107000"/>
                        </a:lnSpc>
                        <a:spcAft>
                          <a:spcPts val="300"/>
                        </a:spcAft>
                      </a:pPr>
                      <a:r>
                        <a:rPr lang="fr-BE" sz="2800" dirty="0">
                          <a:effectLst/>
                        </a:rPr>
                        <a:t>36.1</a:t>
                      </a:r>
                      <a:endParaRPr lang="fr-BE" sz="2800" dirty="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bg1">
                        <a:lumMod val="85000"/>
                      </a:schemeClr>
                    </a:solidFill>
                  </a:tcPr>
                </a:tc>
                <a:tc>
                  <a:txBody>
                    <a:bodyPr/>
                    <a:lstStyle/>
                    <a:p>
                      <a:pPr algn="ctr">
                        <a:lnSpc>
                          <a:spcPct val="107000"/>
                        </a:lnSpc>
                        <a:spcAft>
                          <a:spcPts val="300"/>
                        </a:spcAft>
                      </a:pPr>
                      <a:r>
                        <a:rPr lang="fr-BE" sz="2800" dirty="0">
                          <a:effectLst/>
                        </a:rPr>
                        <a:t>3.8</a:t>
                      </a:r>
                      <a:endParaRPr lang="fr-BE" sz="2800" dirty="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bg1">
                        <a:lumMod val="85000"/>
                      </a:schemeClr>
                    </a:solidFill>
                  </a:tcPr>
                </a:tc>
                <a:extLst>
                  <a:ext uri="{0D108BD9-81ED-4DB2-BD59-A6C34878D82A}">
                    <a16:rowId xmlns:a16="http://schemas.microsoft.com/office/drawing/2014/main" xmlns="" val="10003"/>
                  </a:ext>
                </a:extLst>
              </a:tr>
              <a:tr h="488997">
                <a:tc>
                  <a:txBody>
                    <a:bodyPr/>
                    <a:lstStyle/>
                    <a:p>
                      <a:pPr algn="just">
                        <a:lnSpc>
                          <a:spcPct val="107000"/>
                        </a:lnSpc>
                        <a:spcAft>
                          <a:spcPts val="300"/>
                        </a:spcAft>
                      </a:pPr>
                      <a:r>
                        <a:rPr lang="fr-BE" sz="2800" b="0" dirty="0">
                          <a:solidFill>
                            <a:schemeClr val="bg1"/>
                          </a:solidFill>
                          <a:effectLst/>
                        </a:rPr>
                        <a:t>Pauvre</a:t>
                      </a:r>
                      <a:endParaRPr lang="fr-BE" sz="2800" b="0" dirty="0">
                        <a:solidFill>
                          <a:schemeClr val="bg1"/>
                        </a:solidFill>
                        <a:effectLst/>
                        <a:latin typeface="Calibri"/>
                        <a:ea typeface="Calibri"/>
                        <a:cs typeface="Times New Roman"/>
                      </a:endParaRPr>
                    </a:p>
                  </a:txBody>
                  <a:tcPr marL="68580" marR="68580" marT="0" marB="0">
                    <a:solidFill>
                      <a:srgbClr val="FF0000"/>
                    </a:solidFill>
                  </a:tcPr>
                </a:tc>
                <a:tc>
                  <a:txBody>
                    <a:bodyPr/>
                    <a:lstStyle/>
                    <a:p>
                      <a:pPr algn="ctr">
                        <a:lnSpc>
                          <a:spcPct val="107000"/>
                        </a:lnSpc>
                        <a:spcAft>
                          <a:spcPts val="300"/>
                        </a:spcAft>
                      </a:pPr>
                      <a:r>
                        <a:rPr lang="fr-BE" sz="2800" dirty="0">
                          <a:solidFill>
                            <a:schemeClr val="bg1"/>
                          </a:solidFill>
                          <a:effectLst/>
                        </a:rPr>
                        <a:t>&lt;10.0</a:t>
                      </a:r>
                      <a:endParaRPr lang="fr-BE" sz="2800" dirty="0">
                        <a:solidFill>
                          <a:schemeClr val="bg1"/>
                        </a:solidFill>
                        <a:effectLst/>
                        <a:latin typeface="Calibri"/>
                        <a:ea typeface="Calibri"/>
                        <a:cs typeface="Times New Roman"/>
                      </a:endParaRPr>
                    </a:p>
                  </a:txBody>
                  <a:tcPr marL="68580" marR="68580" marT="0" marB="0">
                    <a:solidFill>
                      <a:srgbClr val="FF0000"/>
                    </a:solidFill>
                  </a:tcPr>
                </a:tc>
                <a:tc>
                  <a:txBody>
                    <a:bodyPr/>
                    <a:lstStyle/>
                    <a:p>
                      <a:pPr algn="ctr">
                        <a:lnSpc>
                          <a:spcPct val="107000"/>
                        </a:lnSpc>
                        <a:spcAft>
                          <a:spcPts val="300"/>
                        </a:spcAft>
                      </a:pPr>
                      <a:r>
                        <a:rPr lang="fr-BE" sz="2800" dirty="0">
                          <a:solidFill>
                            <a:schemeClr val="bg1"/>
                          </a:solidFill>
                          <a:effectLst/>
                        </a:rPr>
                        <a:t>12.0</a:t>
                      </a:r>
                      <a:endParaRPr lang="fr-BE" sz="2800" dirty="0">
                        <a:solidFill>
                          <a:schemeClr val="bg1"/>
                        </a:solidFill>
                        <a:effectLst/>
                        <a:latin typeface="Calibri"/>
                        <a:ea typeface="Calibri"/>
                        <a:cs typeface="Times New Roman"/>
                      </a:endParaRPr>
                    </a:p>
                  </a:txBody>
                  <a:tcPr marL="68580" marR="68580" marT="0" marB="0">
                    <a:solidFill>
                      <a:srgbClr val="FF0000"/>
                    </a:solidFill>
                  </a:tcPr>
                </a:tc>
                <a:tc>
                  <a:txBody>
                    <a:bodyPr/>
                    <a:lstStyle/>
                    <a:p>
                      <a:pPr algn="ctr">
                        <a:lnSpc>
                          <a:spcPct val="107000"/>
                        </a:lnSpc>
                        <a:spcAft>
                          <a:spcPts val="300"/>
                        </a:spcAft>
                      </a:pPr>
                      <a:r>
                        <a:rPr lang="fr-BE" sz="2800" dirty="0">
                          <a:solidFill>
                            <a:schemeClr val="bg1"/>
                          </a:solidFill>
                          <a:effectLst/>
                        </a:rPr>
                        <a:t>46.1</a:t>
                      </a:r>
                      <a:endParaRPr lang="fr-BE" sz="2800" dirty="0">
                        <a:solidFill>
                          <a:schemeClr val="bg1"/>
                        </a:solidFill>
                        <a:effectLst/>
                        <a:latin typeface="Calibri"/>
                        <a:ea typeface="Calibri"/>
                        <a:cs typeface="Times New Roman"/>
                      </a:endParaRPr>
                    </a:p>
                  </a:txBody>
                  <a:tcPr marL="68580" marR="68580" marT="0" marB="0">
                    <a:solidFill>
                      <a:srgbClr val="FF0000"/>
                    </a:solidFill>
                  </a:tcPr>
                </a:tc>
                <a:tc>
                  <a:txBody>
                    <a:bodyPr/>
                    <a:lstStyle/>
                    <a:p>
                      <a:pPr algn="ctr">
                        <a:lnSpc>
                          <a:spcPct val="107000"/>
                        </a:lnSpc>
                        <a:spcAft>
                          <a:spcPts val="300"/>
                        </a:spcAft>
                      </a:pPr>
                      <a:r>
                        <a:rPr lang="fr-BE" sz="2800" dirty="0">
                          <a:solidFill>
                            <a:schemeClr val="bg1"/>
                          </a:solidFill>
                          <a:effectLst/>
                        </a:rPr>
                        <a:t>7.4</a:t>
                      </a:r>
                      <a:endParaRPr lang="fr-BE" sz="2800" dirty="0">
                        <a:solidFill>
                          <a:schemeClr val="bg1"/>
                        </a:solidFill>
                        <a:effectLst/>
                        <a:latin typeface="Calibri"/>
                        <a:ea typeface="Calibri"/>
                        <a:cs typeface="Times New Roman"/>
                      </a:endParaRPr>
                    </a:p>
                  </a:txBody>
                  <a:tcPr marL="68580" marR="68580" marT="0" marB="0">
                    <a:solidFill>
                      <a:srgbClr val="FF0000"/>
                    </a:solidFill>
                  </a:tcPr>
                </a:tc>
                <a:extLst>
                  <a:ext uri="{0D108BD9-81ED-4DB2-BD59-A6C34878D82A}">
                    <a16:rowId xmlns:a16="http://schemas.microsoft.com/office/drawing/2014/main" xmlns="" val="10004"/>
                  </a:ext>
                </a:extLst>
              </a:tr>
              <a:tr h="488997">
                <a:tc>
                  <a:txBody>
                    <a:bodyPr/>
                    <a:lstStyle/>
                    <a:p>
                      <a:pPr algn="just">
                        <a:lnSpc>
                          <a:spcPct val="107000"/>
                        </a:lnSpc>
                        <a:spcAft>
                          <a:spcPts val="300"/>
                        </a:spcAft>
                      </a:pPr>
                      <a:r>
                        <a:rPr lang="fr-BE" sz="2800" b="0" dirty="0">
                          <a:effectLst/>
                        </a:rPr>
                        <a:t> </a:t>
                      </a:r>
                      <a:endParaRPr lang="fr-BE" sz="2800" b="0" dirty="0">
                        <a:effectLst/>
                        <a:latin typeface="Calibri"/>
                        <a:ea typeface="Calibri"/>
                        <a:cs typeface="Times New Roman"/>
                      </a:endParaRPr>
                    </a:p>
                  </a:txBody>
                  <a:tcPr marL="68580" marR="68580" marT="0" marB="0">
                    <a:solidFill>
                      <a:schemeClr val="bg2">
                        <a:lumMod val="90000"/>
                      </a:schemeClr>
                    </a:solidFill>
                  </a:tcPr>
                </a:tc>
                <a:tc>
                  <a:txBody>
                    <a:bodyPr/>
                    <a:lstStyle/>
                    <a:p>
                      <a:pPr algn="ctr">
                        <a:lnSpc>
                          <a:spcPct val="107000"/>
                        </a:lnSpc>
                        <a:spcAft>
                          <a:spcPts val="300"/>
                        </a:spcAft>
                      </a:pPr>
                      <a:r>
                        <a:rPr lang="fr-BE" sz="2800" b="1" dirty="0">
                          <a:effectLst/>
                        </a:rPr>
                        <a:t>Equivalent PT (g/L)</a:t>
                      </a:r>
                      <a:endParaRPr lang="fr-BE" sz="2800" b="1" dirty="0">
                        <a:effectLst/>
                        <a:latin typeface="Calibri"/>
                        <a:ea typeface="Calibri"/>
                        <a:cs typeface="Times New Roman"/>
                      </a:endParaRPr>
                    </a:p>
                  </a:txBody>
                  <a:tcPr marL="68580" marR="68580" marT="0" marB="0">
                    <a:solidFill>
                      <a:schemeClr val="bg2">
                        <a:lumMod val="90000"/>
                      </a:schemeClr>
                    </a:solidFill>
                  </a:tcPr>
                </a:tc>
                <a:tc>
                  <a:txBody>
                    <a:bodyPr/>
                    <a:lstStyle/>
                    <a:p>
                      <a:pPr algn="ctr">
                        <a:lnSpc>
                          <a:spcPct val="107000"/>
                        </a:lnSpc>
                        <a:spcAft>
                          <a:spcPts val="300"/>
                        </a:spcAft>
                      </a:pPr>
                      <a:r>
                        <a:rPr lang="fr-BE" sz="2800" b="1" dirty="0">
                          <a:effectLst/>
                        </a:rPr>
                        <a:t>% veaux</a:t>
                      </a:r>
                      <a:endParaRPr lang="fr-BE" sz="2800" b="1" dirty="0">
                        <a:effectLst/>
                        <a:latin typeface="Calibri"/>
                        <a:ea typeface="Calibri"/>
                        <a:cs typeface="Times New Roman"/>
                      </a:endParaRPr>
                    </a:p>
                  </a:txBody>
                  <a:tcPr marL="68580" marR="68580" marT="0" marB="0">
                    <a:solidFill>
                      <a:schemeClr val="bg2">
                        <a:lumMod val="90000"/>
                      </a:schemeClr>
                    </a:solidFill>
                  </a:tcPr>
                </a:tc>
                <a:tc>
                  <a:txBody>
                    <a:bodyPr/>
                    <a:lstStyle/>
                    <a:p>
                      <a:pPr algn="ctr">
                        <a:lnSpc>
                          <a:spcPct val="107000"/>
                        </a:lnSpc>
                        <a:spcAft>
                          <a:spcPts val="300"/>
                        </a:spcAft>
                      </a:pPr>
                      <a:r>
                        <a:rPr lang="fr-BE" sz="2800" b="1" dirty="0">
                          <a:effectLst/>
                        </a:rPr>
                        <a:t>% morbidité</a:t>
                      </a:r>
                      <a:endParaRPr lang="fr-BE" sz="2800" b="1" dirty="0">
                        <a:effectLst/>
                        <a:latin typeface="Calibri"/>
                        <a:ea typeface="Calibri"/>
                        <a:cs typeface="Times New Roman"/>
                      </a:endParaRPr>
                    </a:p>
                  </a:txBody>
                  <a:tcPr marL="68580" marR="68580" marT="0" marB="0">
                    <a:solidFill>
                      <a:schemeClr val="bg2">
                        <a:lumMod val="90000"/>
                      </a:schemeClr>
                    </a:solidFill>
                  </a:tcPr>
                </a:tc>
                <a:tc>
                  <a:txBody>
                    <a:bodyPr/>
                    <a:lstStyle/>
                    <a:p>
                      <a:pPr algn="ctr">
                        <a:lnSpc>
                          <a:spcPct val="107000"/>
                        </a:lnSpc>
                        <a:spcAft>
                          <a:spcPts val="300"/>
                        </a:spcAft>
                      </a:pPr>
                      <a:r>
                        <a:rPr lang="fr-BE" sz="2800" b="1" dirty="0">
                          <a:effectLst/>
                        </a:rPr>
                        <a:t>% mortalité</a:t>
                      </a:r>
                      <a:endParaRPr lang="fr-BE" sz="2800" b="1" dirty="0">
                        <a:effectLst/>
                        <a:latin typeface="Calibri"/>
                        <a:ea typeface="Calibri"/>
                        <a:cs typeface="Times New Roman"/>
                      </a:endParaRPr>
                    </a:p>
                  </a:txBody>
                  <a:tcPr marL="68580" marR="68580" marT="0" marB="0">
                    <a:solidFill>
                      <a:schemeClr val="bg2">
                        <a:lumMod val="90000"/>
                      </a:schemeClr>
                    </a:solidFill>
                  </a:tcPr>
                </a:tc>
                <a:extLst>
                  <a:ext uri="{0D108BD9-81ED-4DB2-BD59-A6C34878D82A}">
                    <a16:rowId xmlns:a16="http://schemas.microsoft.com/office/drawing/2014/main" xmlns="" val="10005"/>
                  </a:ext>
                </a:extLst>
              </a:tr>
              <a:tr h="488997">
                <a:tc>
                  <a:txBody>
                    <a:bodyPr/>
                    <a:lstStyle/>
                    <a:p>
                      <a:pPr algn="just">
                        <a:lnSpc>
                          <a:spcPct val="107000"/>
                        </a:lnSpc>
                        <a:spcAft>
                          <a:spcPts val="300"/>
                        </a:spcAft>
                      </a:pPr>
                      <a:r>
                        <a:rPr lang="fr-BE" sz="2800" b="0">
                          <a:solidFill>
                            <a:schemeClr val="bg1"/>
                          </a:solidFill>
                          <a:effectLst/>
                        </a:rPr>
                        <a:t>Excellent</a:t>
                      </a:r>
                      <a:endParaRPr lang="fr-BE" sz="2800" b="0">
                        <a:solidFill>
                          <a:schemeClr val="bg1"/>
                        </a:solidFill>
                        <a:effectLst/>
                        <a:latin typeface="Calibri"/>
                        <a:ea typeface="Calibri"/>
                        <a:cs typeface="Times New Roman"/>
                      </a:endParaRPr>
                    </a:p>
                  </a:txBody>
                  <a:tcPr marL="68580" marR="68580" marT="0" marB="0">
                    <a:solidFill>
                      <a:schemeClr val="accent3">
                        <a:lumMod val="50000"/>
                      </a:schemeClr>
                    </a:solidFill>
                  </a:tcPr>
                </a:tc>
                <a:tc>
                  <a:txBody>
                    <a:bodyPr/>
                    <a:lstStyle/>
                    <a:p>
                      <a:pPr algn="ctr">
                        <a:lnSpc>
                          <a:spcPct val="107000"/>
                        </a:lnSpc>
                        <a:spcAft>
                          <a:spcPts val="300"/>
                        </a:spcAft>
                      </a:pPr>
                      <a:r>
                        <a:rPr lang="fr-BE" sz="2800">
                          <a:solidFill>
                            <a:schemeClr val="bg1"/>
                          </a:solidFill>
                          <a:effectLst/>
                        </a:rPr>
                        <a:t> ≥62 </a:t>
                      </a:r>
                      <a:endParaRPr lang="fr-BE" sz="2800">
                        <a:solidFill>
                          <a:schemeClr val="bg1"/>
                        </a:solidFill>
                        <a:effectLst/>
                        <a:latin typeface="Calibri"/>
                        <a:ea typeface="Calibri"/>
                        <a:cs typeface="Times New Roman"/>
                      </a:endParaRPr>
                    </a:p>
                  </a:txBody>
                  <a:tcPr marL="68580" marR="68580" marT="0" marB="0">
                    <a:solidFill>
                      <a:schemeClr val="accent3">
                        <a:lumMod val="50000"/>
                      </a:schemeClr>
                    </a:solidFill>
                  </a:tcPr>
                </a:tc>
                <a:tc>
                  <a:txBody>
                    <a:bodyPr/>
                    <a:lstStyle/>
                    <a:p>
                      <a:pPr algn="ctr">
                        <a:lnSpc>
                          <a:spcPct val="107000"/>
                        </a:lnSpc>
                        <a:spcAft>
                          <a:spcPts val="300"/>
                        </a:spcAft>
                      </a:pPr>
                      <a:r>
                        <a:rPr lang="fr-BE" sz="2800">
                          <a:solidFill>
                            <a:schemeClr val="bg1"/>
                          </a:solidFill>
                          <a:effectLst/>
                        </a:rPr>
                        <a:t>38.7</a:t>
                      </a:r>
                      <a:endParaRPr lang="fr-BE" sz="2800">
                        <a:solidFill>
                          <a:schemeClr val="bg1"/>
                        </a:solidFill>
                        <a:effectLst/>
                        <a:latin typeface="Calibri"/>
                        <a:ea typeface="Calibri"/>
                        <a:cs typeface="Times New Roman"/>
                      </a:endParaRPr>
                    </a:p>
                  </a:txBody>
                  <a:tcPr marL="68580" marR="68580" marT="0" marB="0">
                    <a:solidFill>
                      <a:schemeClr val="accent3">
                        <a:lumMod val="50000"/>
                      </a:schemeClr>
                    </a:solidFill>
                  </a:tcPr>
                </a:tc>
                <a:tc>
                  <a:txBody>
                    <a:bodyPr/>
                    <a:lstStyle/>
                    <a:p>
                      <a:pPr algn="ctr">
                        <a:lnSpc>
                          <a:spcPct val="107000"/>
                        </a:lnSpc>
                        <a:spcAft>
                          <a:spcPts val="300"/>
                        </a:spcAft>
                      </a:pPr>
                      <a:r>
                        <a:rPr lang="fr-BE" sz="2800">
                          <a:solidFill>
                            <a:schemeClr val="bg1"/>
                          </a:solidFill>
                          <a:effectLst/>
                        </a:rPr>
                        <a:t>29.3</a:t>
                      </a:r>
                      <a:endParaRPr lang="fr-BE" sz="2800">
                        <a:solidFill>
                          <a:schemeClr val="bg1"/>
                        </a:solidFill>
                        <a:effectLst/>
                        <a:latin typeface="Calibri"/>
                        <a:ea typeface="Calibri"/>
                        <a:cs typeface="Times New Roman"/>
                      </a:endParaRPr>
                    </a:p>
                  </a:txBody>
                  <a:tcPr marL="68580" marR="68580" marT="0" marB="0">
                    <a:solidFill>
                      <a:schemeClr val="accent3">
                        <a:lumMod val="50000"/>
                      </a:schemeClr>
                    </a:solidFill>
                  </a:tcPr>
                </a:tc>
                <a:tc>
                  <a:txBody>
                    <a:bodyPr/>
                    <a:lstStyle/>
                    <a:p>
                      <a:pPr algn="ctr">
                        <a:lnSpc>
                          <a:spcPct val="107000"/>
                        </a:lnSpc>
                        <a:spcAft>
                          <a:spcPts val="300"/>
                        </a:spcAft>
                      </a:pPr>
                      <a:r>
                        <a:rPr lang="fr-BE" sz="2800" dirty="0">
                          <a:solidFill>
                            <a:schemeClr val="bg1"/>
                          </a:solidFill>
                          <a:effectLst/>
                        </a:rPr>
                        <a:t>2.5</a:t>
                      </a:r>
                      <a:endParaRPr lang="fr-BE" sz="2800" dirty="0">
                        <a:solidFill>
                          <a:schemeClr val="bg1"/>
                        </a:solidFill>
                        <a:effectLst/>
                        <a:latin typeface="Calibri"/>
                        <a:ea typeface="Calibri"/>
                        <a:cs typeface="Times New Roman"/>
                      </a:endParaRPr>
                    </a:p>
                  </a:txBody>
                  <a:tcPr marL="68580" marR="68580" marT="0" marB="0">
                    <a:solidFill>
                      <a:schemeClr val="accent3">
                        <a:lumMod val="50000"/>
                      </a:schemeClr>
                    </a:solidFill>
                  </a:tcPr>
                </a:tc>
                <a:extLst>
                  <a:ext uri="{0D108BD9-81ED-4DB2-BD59-A6C34878D82A}">
                    <a16:rowId xmlns:a16="http://schemas.microsoft.com/office/drawing/2014/main" xmlns="" val="10006"/>
                  </a:ext>
                </a:extLst>
              </a:tr>
              <a:tr h="488997">
                <a:tc>
                  <a:txBody>
                    <a:bodyPr/>
                    <a:lstStyle/>
                    <a:p>
                      <a:pPr algn="just">
                        <a:lnSpc>
                          <a:spcPct val="107000"/>
                        </a:lnSpc>
                        <a:spcAft>
                          <a:spcPts val="300"/>
                        </a:spcAft>
                      </a:pPr>
                      <a:r>
                        <a:rPr lang="fr-BE" sz="2800" b="0" dirty="0">
                          <a:effectLst/>
                        </a:rPr>
                        <a:t>Bon</a:t>
                      </a:r>
                      <a:endParaRPr lang="fr-BE" sz="2800" b="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7000"/>
                        </a:lnSpc>
                        <a:spcAft>
                          <a:spcPts val="300"/>
                        </a:spcAft>
                      </a:pPr>
                      <a:r>
                        <a:rPr lang="fr-BE" sz="2800" dirty="0">
                          <a:effectLst/>
                        </a:rPr>
                        <a:t> 58–61</a:t>
                      </a:r>
                      <a:endParaRPr lang="fr-BE" sz="280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7000"/>
                        </a:lnSpc>
                        <a:spcAft>
                          <a:spcPts val="300"/>
                        </a:spcAft>
                      </a:pPr>
                      <a:r>
                        <a:rPr lang="fr-BE" sz="2800" dirty="0">
                          <a:effectLst/>
                        </a:rPr>
                        <a:t>19.4</a:t>
                      </a:r>
                      <a:endParaRPr lang="fr-BE" sz="280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7000"/>
                        </a:lnSpc>
                        <a:spcAft>
                          <a:spcPts val="300"/>
                        </a:spcAft>
                      </a:pPr>
                      <a:r>
                        <a:rPr lang="fr-BE" sz="2800" dirty="0">
                          <a:effectLst/>
                        </a:rPr>
                        <a:t>32.9</a:t>
                      </a:r>
                      <a:endParaRPr lang="fr-BE" sz="280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7000"/>
                        </a:lnSpc>
                        <a:spcAft>
                          <a:spcPts val="300"/>
                        </a:spcAft>
                      </a:pPr>
                      <a:r>
                        <a:rPr lang="fr-BE" sz="2800" dirty="0">
                          <a:effectLst/>
                        </a:rPr>
                        <a:t>2.8</a:t>
                      </a:r>
                      <a:endParaRPr lang="fr-BE" sz="280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r h="488997">
                <a:tc>
                  <a:txBody>
                    <a:bodyPr/>
                    <a:lstStyle/>
                    <a:p>
                      <a:pPr algn="just">
                        <a:lnSpc>
                          <a:spcPct val="107000"/>
                        </a:lnSpc>
                        <a:spcAft>
                          <a:spcPts val="300"/>
                        </a:spcAft>
                      </a:pPr>
                      <a:r>
                        <a:rPr lang="fr-BE" sz="2800" b="0">
                          <a:effectLst/>
                        </a:rPr>
                        <a:t>Acceptable</a:t>
                      </a:r>
                      <a:endParaRPr lang="fr-BE" sz="2800" b="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bg1">
                        <a:lumMod val="85000"/>
                      </a:schemeClr>
                    </a:solidFill>
                  </a:tcPr>
                </a:tc>
                <a:tc>
                  <a:txBody>
                    <a:bodyPr/>
                    <a:lstStyle/>
                    <a:p>
                      <a:pPr algn="ctr">
                        <a:lnSpc>
                          <a:spcPct val="107000"/>
                        </a:lnSpc>
                        <a:spcAft>
                          <a:spcPts val="300"/>
                        </a:spcAft>
                      </a:pPr>
                      <a:r>
                        <a:rPr lang="fr-BE" sz="2800" dirty="0">
                          <a:effectLst/>
                        </a:rPr>
                        <a:t>51–57</a:t>
                      </a:r>
                      <a:endParaRPr lang="fr-BE" sz="2800" dirty="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bg1">
                        <a:lumMod val="85000"/>
                      </a:schemeClr>
                    </a:solidFill>
                  </a:tcPr>
                </a:tc>
                <a:tc>
                  <a:txBody>
                    <a:bodyPr/>
                    <a:lstStyle/>
                    <a:p>
                      <a:pPr algn="ctr">
                        <a:lnSpc>
                          <a:spcPct val="107000"/>
                        </a:lnSpc>
                        <a:spcAft>
                          <a:spcPts val="300"/>
                        </a:spcAft>
                      </a:pPr>
                      <a:r>
                        <a:rPr lang="fr-BE" sz="2800" dirty="0">
                          <a:effectLst/>
                        </a:rPr>
                        <a:t>27.0</a:t>
                      </a:r>
                      <a:endParaRPr lang="fr-BE" sz="2800" dirty="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bg1">
                        <a:lumMod val="85000"/>
                      </a:schemeClr>
                    </a:solidFill>
                  </a:tcPr>
                </a:tc>
                <a:tc>
                  <a:txBody>
                    <a:bodyPr/>
                    <a:lstStyle/>
                    <a:p>
                      <a:pPr algn="ctr">
                        <a:lnSpc>
                          <a:spcPct val="107000"/>
                        </a:lnSpc>
                        <a:spcAft>
                          <a:spcPts val="300"/>
                        </a:spcAft>
                      </a:pPr>
                      <a:r>
                        <a:rPr lang="fr-BE" sz="2800" dirty="0">
                          <a:effectLst/>
                        </a:rPr>
                        <a:t>35.3</a:t>
                      </a:r>
                      <a:endParaRPr lang="fr-BE" sz="2800" dirty="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bg1">
                        <a:lumMod val="85000"/>
                      </a:schemeClr>
                    </a:solidFill>
                  </a:tcPr>
                </a:tc>
                <a:tc>
                  <a:txBody>
                    <a:bodyPr/>
                    <a:lstStyle/>
                    <a:p>
                      <a:pPr algn="ctr">
                        <a:lnSpc>
                          <a:spcPct val="107000"/>
                        </a:lnSpc>
                        <a:spcAft>
                          <a:spcPts val="300"/>
                        </a:spcAft>
                      </a:pPr>
                      <a:r>
                        <a:rPr lang="fr-BE" sz="2800" dirty="0">
                          <a:effectLst/>
                        </a:rPr>
                        <a:t>2.7</a:t>
                      </a:r>
                      <a:endParaRPr lang="fr-BE" sz="2800" dirty="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bg1">
                        <a:lumMod val="85000"/>
                      </a:schemeClr>
                    </a:solidFill>
                  </a:tcPr>
                </a:tc>
                <a:extLst>
                  <a:ext uri="{0D108BD9-81ED-4DB2-BD59-A6C34878D82A}">
                    <a16:rowId xmlns:a16="http://schemas.microsoft.com/office/drawing/2014/main" xmlns="" val="10008"/>
                  </a:ext>
                </a:extLst>
              </a:tr>
              <a:tr h="488997">
                <a:tc>
                  <a:txBody>
                    <a:bodyPr/>
                    <a:lstStyle/>
                    <a:p>
                      <a:pPr algn="just">
                        <a:lnSpc>
                          <a:spcPct val="107000"/>
                        </a:lnSpc>
                        <a:spcAft>
                          <a:spcPts val="300"/>
                        </a:spcAft>
                      </a:pPr>
                      <a:r>
                        <a:rPr lang="fr-BE" sz="2800" b="0" dirty="0">
                          <a:solidFill>
                            <a:schemeClr val="bg1"/>
                          </a:solidFill>
                          <a:effectLst/>
                        </a:rPr>
                        <a:t>Pauvre</a:t>
                      </a:r>
                      <a:endParaRPr lang="fr-BE" sz="2800" b="0" dirty="0">
                        <a:solidFill>
                          <a:schemeClr val="bg1"/>
                        </a:solidFill>
                        <a:effectLst/>
                        <a:latin typeface="Calibri"/>
                        <a:ea typeface="Calibri"/>
                        <a:cs typeface="Times New Roman"/>
                      </a:endParaRPr>
                    </a:p>
                  </a:txBody>
                  <a:tcPr marL="68580" marR="68580" marT="0" marB="0">
                    <a:solidFill>
                      <a:srgbClr val="FF0000"/>
                    </a:solidFill>
                  </a:tcPr>
                </a:tc>
                <a:tc>
                  <a:txBody>
                    <a:bodyPr/>
                    <a:lstStyle/>
                    <a:p>
                      <a:pPr algn="ctr">
                        <a:lnSpc>
                          <a:spcPct val="107000"/>
                        </a:lnSpc>
                        <a:spcAft>
                          <a:spcPts val="300"/>
                        </a:spcAft>
                      </a:pPr>
                      <a:r>
                        <a:rPr lang="fr-BE" sz="2800" dirty="0">
                          <a:solidFill>
                            <a:schemeClr val="bg1"/>
                          </a:solidFill>
                          <a:effectLst/>
                        </a:rPr>
                        <a:t>&lt;51</a:t>
                      </a:r>
                      <a:endParaRPr lang="fr-BE" sz="2800" dirty="0">
                        <a:solidFill>
                          <a:schemeClr val="bg1"/>
                        </a:solidFill>
                        <a:effectLst/>
                        <a:latin typeface="Calibri"/>
                        <a:ea typeface="Calibri"/>
                        <a:cs typeface="Times New Roman"/>
                      </a:endParaRPr>
                    </a:p>
                  </a:txBody>
                  <a:tcPr marL="68580" marR="68580" marT="0" marB="0">
                    <a:solidFill>
                      <a:srgbClr val="FF0000"/>
                    </a:solidFill>
                  </a:tcPr>
                </a:tc>
                <a:tc>
                  <a:txBody>
                    <a:bodyPr/>
                    <a:lstStyle/>
                    <a:p>
                      <a:pPr algn="ctr">
                        <a:lnSpc>
                          <a:spcPct val="107000"/>
                        </a:lnSpc>
                        <a:spcAft>
                          <a:spcPts val="300"/>
                        </a:spcAft>
                      </a:pPr>
                      <a:r>
                        <a:rPr lang="fr-BE" sz="2800" dirty="0">
                          <a:solidFill>
                            <a:schemeClr val="bg1"/>
                          </a:solidFill>
                          <a:effectLst/>
                        </a:rPr>
                        <a:t>14.8</a:t>
                      </a:r>
                      <a:endParaRPr lang="fr-BE" sz="2800" dirty="0">
                        <a:solidFill>
                          <a:schemeClr val="bg1"/>
                        </a:solidFill>
                        <a:effectLst/>
                        <a:latin typeface="Calibri"/>
                        <a:ea typeface="Calibri"/>
                        <a:cs typeface="Times New Roman"/>
                      </a:endParaRPr>
                    </a:p>
                  </a:txBody>
                  <a:tcPr marL="68580" marR="68580" marT="0" marB="0">
                    <a:solidFill>
                      <a:srgbClr val="FF0000"/>
                    </a:solidFill>
                  </a:tcPr>
                </a:tc>
                <a:tc>
                  <a:txBody>
                    <a:bodyPr/>
                    <a:lstStyle/>
                    <a:p>
                      <a:pPr algn="ctr">
                        <a:lnSpc>
                          <a:spcPct val="107000"/>
                        </a:lnSpc>
                        <a:spcAft>
                          <a:spcPts val="300"/>
                        </a:spcAft>
                      </a:pPr>
                      <a:r>
                        <a:rPr lang="fr-BE" sz="2800" dirty="0">
                          <a:solidFill>
                            <a:schemeClr val="bg1"/>
                          </a:solidFill>
                          <a:effectLst/>
                        </a:rPr>
                        <a:t>47.3</a:t>
                      </a:r>
                      <a:endParaRPr lang="fr-BE" sz="2800" dirty="0">
                        <a:solidFill>
                          <a:schemeClr val="bg1"/>
                        </a:solidFill>
                        <a:effectLst/>
                        <a:latin typeface="Calibri"/>
                        <a:ea typeface="Calibri"/>
                        <a:cs typeface="Times New Roman"/>
                      </a:endParaRPr>
                    </a:p>
                  </a:txBody>
                  <a:tcPr marL="68580" marR="68580" marT="0" marB="0">
                    <a:solidFill>
                      <a:srgbClr val="FF0000"/>
                    </a:solidFill>
                  </a:tcPr>
                </a:tc>
                <a:tc>
                  <a:txBody>
                    <a:bodyPr/>
                    <a:lstStyle/>
                    <a:p>
                      <a:pPr algn="ctr">
                        <a:lnSpc>
                          <a:spcPct val="107000"/>
                        </a:lnSpc>
                        <a:spcAft>
                          <a:spcPts val="300"/>
                        </a:spcAft>
                      </a:pPr>
                      <a:r>
                        <a:rPr lang="fr-BE" sz="2800" dirty="0">
                          <a:solidFill>
                            <a:schemeClr val="bg1"/>
                          </a:solidFill>
                          <a:effectLst/>
                        </a:rPr>
                        <a:t>6.3</a:t>
                      </a:r>
                      <a:endParaRPr lang="fr-BE" sz="2800" dirty="0">
                        <a:solidFill>
                          <a:schemeClr val="bg1"/>
                        </a:solidFill>
                        <a:effectLst/>
                        <a:latin typeface="Calibri"/>
                        <a:ea typeface="Calibri"/>
                        <a:cs typeface="Times New Roman"/>
                      </a:endParaRPr>
                    </a:p>
                  </a:txBody>
                  <a:tcPr marL="68580" marR="68580" marT="0" marB="0">
                    <a:solidFill>
                      <a:srgbClr val="FF0000"/>
                    </a:solidFill>
                  </a:tcPr>
                </a:tc>
                <a:extLst>
                  <a:ext uri="{0D108BD9-81ED-4DB2-BD59-A6C34878D82A}">
                    <a16:rowId xmlns:a16="http://schemas.microsoft.com/office/drawing/2014/main" xmlns="" val="10009"/>
                  </a:ext>
                </a:extLst>
              </a:tr>
              <a:tr h="488997">
                <a:tc>
                  <a:txBody>
                    <a:bodyPr/>
                    <a:lstStyle/>
                    <a:p>
                      <a:pPr algn="just">
                        <a:lnSpc>
                          <a:spcPct val="107000"/>
                        </a:lnSpc>
                        <a:spcAft>
                          <a:spcPts val="300"/>
                        </a:spcAft>
                      </a:pPr>
                      <a:r>
                        <a:rPr lang="fr-BE" sz="2800" b="0" dirty="0">
                          <a:effectLst/>
                        </a:rPr>
                        <a:t> </a:t>
                      </a:r>
                      <a:endParaRPr lang="fr-BE" sz="2800" b="0" dirty="0">
                        <a:effectLst/>
                        <a:latin typeface="Calibri"/>
                        <a:ea typeface="Calibri"/>
                        <a:cs typeface="Times New Roman"/>
                      </a:endParaRPr>
                    </a:p>
                  </a:txBody>
                  <a:tcPr marL="68580" marR="68580" marT="0" marB="0">
                    <a:solidFill>
                      <a:schemeClr val="bg2">
                        <a:lumMod val="90000"/>
                      </a:schemeClr>
                    </a:solidFill>
                  </a:tcPr>
                </a:tc>
                <a:tc>
                  <a:txBody>
                    <a:bodyPr/>
                    <a:lstStyle/>
                    <a:p>
                      <a:pPr algn="ctr">
                        <a:lnSpc>
                          <a:spcPct val="107000"/>
                        </a:lnSpc>
                        <a:spcAft>
                          <a:spcPts val="300"/>
                        </a:spcAft>
                      </a:pPr>
                      <a:r>
                        <a:rPr lang="fr-BE" sz="2800" b="1" dirty="0">
                          <a:effectLst/>
                        </a:rPr>
                        <a:t>Equivalent </a:t>
                      </a:r>
                      <a:r>
                        <a:rPr lang="fr-BE" sz="2800" b="1" dirty="0" err="1">
                          <a:effectLst/>
                        </a:rPr>
                        <a:t>Brix</a:t>
                      </a:r>
                      <a:r>
                        <a:rPr lang="fr-BE" sz="2800" b="1" dirty="0">
                          <a:effectLst/>
                        </a:rPr>
                        <a:t> (%)</a:t>
                      </a:r>
                      <a:endParaRPr lang="fr-BE" sz="2800" b="1" dirty="0">
                        <a:effectLst/>
                        <a:latin typeface="Calibri"/>
                        <a:ea typeface="Calibri"/>
                        <a:cs typeface="Times New Roman"/>
                      </a:endParaRPr>
                    </a:p>
                  </a:txBody>
                  <a:tcPr marL="68580" marR="68580" marT="0" marB="0">
                    <a:solidFill>
                      <a:schemeClr val="bg2">
                        <a:lumMod val="90000"/>
                      </a:schemeClr>
                    </a:solidFill>
                  </a:tcPr>
                </a:tc>
                <a:tc>
                  <a:txBody>
                    <a:bodyPr/>
                    <a:lstStyle/>
                    <a:p>
                      <a:pPr algn="ctr">
                        <a:lnSpc>
                          <a:spcPct val="107000"/>
                        </a:lnSpc>
                        <a:spcAft>
                          <a:spcPts val="300"/>
                        </a:spcAft>
                      </a:pPr>
                      <a:r>
                        <a:rPr lang="fr-BE" sz="2800" b="1" dirty="0">
                          <a:effectLst/>
                        </a:rPr>
                        <a:t>% veaux</a:t>
                      </a:r>
                      <a:endParaRPr lang="fr-BE" sz="2800" b="1" dirty="0">
                        <a:effectLst/>
                        <a:latin typeface="Calibri"/>
                        <a:ea typeface="Calibri"/>
                        <a:cs typeface="Times New Roman"/>
                      </a:endParaRPr>
                    </a:p>
                  </a:txBody>
                  <a:tcPr marL="68580" marR="68580" marT="0" marB="0">
                    <a:solidFill>
                      <a:schemeClr val="bg2">
                        <a:lumMod val="90000"/>
                      </a:schemeClr>
                    </a:solidFill>
                  </a:tcPr>
                </a:tc>
                <a:tc>
                  <a:txBody>
                    <a:bodyPr/>
                    <a:lstStyle/>
                    <a:p>
                      <a:pPr algn="ctr">
                        <a:lnSpc>
                          <a:spcPct val="107000"/>
                        </a:lnSpc>
                        <a:spcAft>
                          <a:spcPts val="300"/>
                        </a:spcAft>
                      </a:pPr>
                      <a:r>
                        <a:rPr lang="fr-BE" sz="2800" b="1" dirty="0">
                          <a:effectLst/>
                        </a:rPr>
                        <a:t>% morbidité</a:t>
                      </a:r>
                      <a:endParaRPr lang="fr-BE" sz="2800" b="1" dirty="0">
                        <a:effectLst/>
                        <a:latin typeface="Calibri"/>
                        <a:ea typeface="Calibri"/>
                        <a:cs typeface="Times New Roman"/>
                      </a:endParaRPr>
                    </a:p>
                  </a:txBody>
                  <a:tcPr marL="68580" marR="68580" marT="0" marB="0">
                    <a:solidFill>
                      <a:schemeClr val="bg2">
                        <a:lumMod val="90000"/>
                      </a:schemeClr>
                    </a:solidFill>
                  </a:tcPr>
                </a:tc>
                <a:tc>
                  <a:txBody>
                    <a:bodyPr/>
                    <a:lstStyle/>
                    <a:p>
                      <a:pPr algn="ctr">
                        <a:lnSpc>
                          <a:spcPct val="107000"/>
                        </a:lnSpc>
                        <a:spcAft>
                          <a:spcPts val="300"/>
                        </a:spcAft>
                      </a:pPr>
                      <a:r>
                        <a:rPr lang="fr-BE" sz="2800" b="1" dirty="0">
                          <a:effectLst/>
                        </a:rPr>
                        <a:t>% mortalité</a:t>
                      </a:r>
                      <a:endParaRPr lang="fr-BE" sz="2800" b="1" dirty="0">
                        <a:effectLst/>
                        <a:latin typeface="Calibri"/>
                        <a:ea typeface="Calibri"/>
                        <a:cs typeface="Times New Roman"/>
                      </a:endParaRPr>
                    </a:p>
                  </a:txBody>
                  <a:tcPr marL="68580" marR="68580" marT="0" marB="0">
                    <a:solidFill>
                      <a:schemeClr val="bg2">
                        <a:lumMod val="90000"/>
                      </a:schemeClr>
                    </a:solidFill>
                  </a:tcPr>
                </a:tc>
                <a:extLst>
                  <a:ext uri="{0D108BD9-81ED-4DB2-BD59-A6C34878D82A}">
                    <a16:rowId xmlns:a16="http://schemas.microsoft.com/office/drawing/2014/main" xmlns="" val="10010"/>
                  </a:ext>
                </a:extLst>
              </a:tr>
              <a:tr h="488997">
                <a:tc>
                  <a:txBody>
                    <a:bodyPr/>
                    <a:lstStyle/>
                    <a:p>
                      <a:pPr algn="just">
                        <a:lnSpc>
                          <a:spcPct val="107000"/>
                        </a:lnSpc>
                        <a:spcAft>
                          <a:spcPts val="300"/>
                        </a:spcAft>
                      </a:pPr>
                      <a:r>
                        <a:rPr lang="fr-BE" sz="2800" b="0" dirty="0">
                          <a:solidFill>
                            <a:schemeClr val="bg1"/>
                          </a:solidFill>
                          <a:effectLst/>
                        </a:rPr>
                        <a:t>Excellent</a:t>
                      </a:r>
                      <a:endParaRPr lang="fr-BE" sz="2800" b="0" dirty="0">
                        <a:solidFill>
                          <a:schemeClr val="bg1"/>
                        </a:solidFill>
                        <a:effectLst/>
                        <a:latin typeface="Calibri"/>
                        <a:ea typeface="Calibri"/>
                        <a:cs typeface="Times New Roman"/>
                      </a:endParaRPr>
                    </a:p>
                  </a:txBody>
                  <a:tcPr marL="68580" marR="68580" marT="0" marB="0">
                    <a:solidFill>
                      <a:schemeClr val="accent3">
                        <a:lumMod val="50000"/>
                      </a:schemeClr>
                    </a:solidFill>
                  </a:tcPr>
                </a:tc>
                <a:tc>
                  <a:txBody>
                    <a:bodyPr/>
                    <a:lstStyle/>
                    <a:p>
                      <a:pPr algn="ctr">
                        <a:lnSpc>
                          <a:spcPct val="107000"/>
                        </a:lnSpc>
                        <a:spcAft>
                          <a:spcPts val="300"/>
                        </a:spcAft>
                      </a:pPr>
                      <a:r>
                        <a:rPr lang="fr-BE" sz="2800" dirty="0">
                          <a:solidFill>
                            <a:schemeClr val="bg1"/>
                          </a:solidFill>
                          <a:effectLst/>
                        </a:rPr>
                        <a:t> ≥9.4 </a:t>
                      </a:r>
                      <a:endParaRPr lang="fr-BE" sz="2800" dirty="0">
                        <a:solidFill>
                          <a:schemeClr val="bg1"/>
                        </a:solidFill>
                        <a:effectLst/>
                        <a:latin typeface="Calibri"/>
                        <a:ea typeface="Calibri"/>
                        <a:cs typeface="Times New Roman"/>
                      </a:endParaRPr>
                    </a:p>
                  </a:txBody>
                  <a:tcPr marL="68580" marR="68580" marT="0" marB="0">
                    <a:solidFill>
                      <a:schemeClr val="accent3">
                        <a:lumMod val="50000"/>
                      </a:schemeClr>
                    </a:solidFill>
                  </a:tcPr>
                </a:tc>
                <a:tc>
                  <a:txBody>
                    <a:bodyPr/>
                    <a:lstStyle/>
                    <a:p>
                      <a:pPr algn="ctr">
                        <a:lnSpc>
                          <a:spcPct val="107000"/>
                        </a:lnSpc>
                        <a:spcAft>
                          <a:spcPts val="300"/>
                        </a:spcAft>
                      </a:pPr>
                      <a:r>
                        <a:rPr lang="fr-BE" sz="2800" dirty="0">
                          <a:solidFill>
                            <a:schemeClr val="bg1"/>
                          </a:solidFill>
                          <a:effectLst/>
                        </a:rPr>
                        <a:t>40.8</a:t>
                      </a:r>
                      <a:endParaRPr lang="fr-BE" sz="2800" dirty="0">
                        <a:solidFill>
                          <a:schemeClr val="bg1"/>
                        </a:solidFill>
                        <a:effectLst/>
                        <a:latin typeface="Calibri"/>
                        <a:ea typeface="Calibri"/>
                        <a:cs typeface="Times New Roman"/>
                      </a:endParaRPr>
                    </a:p>
                  </a:txBody>
                  <a:tcPr marL="68580" marR="68580" marT="0" marB="0">
                    <a:solidFill>
                      <a:schemeClr val="accent3">
                        <a:lumMod val="50000"/>
                      </a:schemeClr>
                    </a:solidFill>
                  </a:tcPr>
                </a:tc>
                <a:tc>
                  <a:txBody>
                    <a:bodyPr/>
                    <a:lstStyle/>
                    <a:p>
                      <a:pPr algn="ctr">
                        <a:lnSpc>
                          <a:spcPct val="107000"/>
                        </a:lnSpc>
                        <a:spcAft>
                          <a:spcPts val="300"/>
                        </a:spcAft>
                      </a:pPr>
                      <a:r>
                        <a:rPr lang="fr-BE" sz="2800" dirty="0">
                          <a:solidFill>
                            <a:schemeClr val="bg1"/>
                          </a:solidFill>
                          <a:effectLst/>
                        </a:rPr>
                        <a:t>29.4</a:t>
                      </a:r>
                      <a:endParaRPr lang="fr-BE" sz="2800" dirty="0">
                        <a:solidFill>
                          <a:schemeClr val="bg1"/>
                        </a:solidFill>
                        <a:effectLst/>
                        <a:latin typeface="Calibri"/>
                        <a:ea typeface="Calibri"/>
                        <a:cs typeface="Times New Roman"/>
                      </a:endParaRPr>
                    </a:p>
                  </a:txBody>
                  <a:tcPr marL="68580" marR="68580" marT="0" marB="0">
                    <a:solidFill>
                      <a:schemeClr val="accent3">
                        <a:lumMod val="50000"/>
                      </a:schemeClr>
                    </a:solidFill>
                  </a:tcPr>
                </a:tc>
                <a:tc>
                  <a:txBody>
                    <a:bodyPr/>
                    <a:lstStyle/>
                    <a:p>
                      <a:pPr algn="ctr">
                        <a:lnSpc>
                          <a:spcPct val="107000"/>
                        </a:lnSpc>
                        <a:spcAft>
                          <a:spcPts val="300"/>
                        </a:spcAft>
                      </a:pPr>
                      <a:r>
                        <a:rPr lang="fr-BE" sz="2800" dirty="0">
                          <a:solidFill>
                            <a:schemeClr val="bg1"/>
                          </a:solidFill>
                          <a:effectLst/>
                        </a:rPr>
                        <a:t>2.4</a:t>
                      </a:r>
                      <a:endParaRPr lang="fr-BE" sz="2800" dirty="0">
                        <a:solidFill>
                          <a:schemeClr val="bg1"/>
                        </a:solidFill>
                        <a:effectLst/>
                        <a:latin typeface="Calibri"/>
                        <a:ea typeface="Calibri"/>
                        <a:cs typeface="Times New Roman"/>
                      </a:endParaRPr>
                    </a:p>
                  </a:txBody>
                  <a:tcPr marL="68580" marR="68580" marT="0" marB="0">
                    <a:solidFill>
                      <a:schemeClr val="accent3">
                        <a:lumMod val="50000"/>
                      </a:schemeClr>
                    </a:solidFill>
                  </a:tcPr>
                </a:tc>
                <a:extLst>
                  <a:ext uri="{0D108BD9-81ED-4DB2-BD59-A6C34878D82A}">
                    <a16:rowId xmlns:a16="http://schemas.microsoft.com/office/drawing/2014/main" xmlns="" val="10011"/>
                  </a:ext>
                </a:extLst>
              </a:tr>
              <a:tr h="488997">
                <a:tc>
                  <a:txBody>
                    <a:bodyPr/>
                    <a:lstStyle/>
                    <a:p>
                      <a:pPr algn="just">
                        <a:lnSpc>
                          <a:spcPct val="107000"/>
                        </a:lnSpc>
                        <a:spcAft>
                          <a:spcPts val="300"/>
                        </a:spcAft>
                      </a:pPr>
                      <a:r>
                        <a:rPr lang="fr-BE" sz="2800" b="0" dirty="0">
                          <a:effectLst/>
                        </a:rPr>
                        <a:t>Bon</a:t>
                      </a:r>
                      <a:endParaRPr lang="fr-BE" sz="2800" b="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7000"/>
                        </a:lnSpc>
                        <a:spcAft>
                          <a:spcPts val="300"/>
                        </a:spcAft>
                      </a:pPr>
                      <a:r>
                        <a:rPr lang="fr-BE" sz="2800" dirty="0">
                          <a:effectLst/>
                        </a:rPr>
                        <a:t>8.9–9.3</a:t>
                      </a:r>
                      <a:endParaRPr lang="fr-BE" sz="280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7000"/>
                        </a:lnSpc>
                        <a:spcAft>
                          <a:spcPts val="300"/>
                        </a:spcAft>
                      </a:pPr>
                      <a:r>
                        <a:rPr lang="fr-BE" sz="2800" dirty="0">
                          <a:effectLst/>
                        </a:rPr>
                        <a:t>20.6</a:t>
                      </a:r>
                      <a:endParaRPr lang="fr-BE" sz="280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7000"/>
                        </a:lnSpc>
                        <a:spcAft>
                          <a:spcPts val="300"/>
                        </a:spcAft>
                      </a:pPr>
                      <a:r>
                        <a:rPr lang="fr-BE" sz="2800" dirty="0">
                          <a:effectLst/>
                        </a:rPr>
                        <a:t>33.3</a:t>
                      </a:r>
                      <a:endParaRPr lang="fr-BE" sz="280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7000"/>
                        </a:lnSpc>
                        <a:spcAft>
                          <a:spcPts val="300"/>
                        </a:spcAft>
                      </a:pPr>
                      <a:r>
                        <a:rPr lang="fr-BE" sz="2800" dirty="0">
                          <a:effectLst/>
                        </a:rPr>
                        <a:t>3.1</a:t>
                      </a:r>
                      <a:endParaRPr lang="fr-BE" sz="2800" dirty="0">
                        <a:effectLst/>
                        <a:latin typeface="Calibri"/>
                        <a:ea typeface="Calibri"/>
                        <a:cs typeface="Times New Roman"/>
                      </a:endParaRPr>
                    </a:p>
                  </a:txBody>
                  <a:tcPr marL="68580" marR="68580" marT="0" marB="0">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xmlns="" val="10012"/>
                  </a:ext>
                </a:extLst>
              </a:tr>
              <a:tr h="488997">
                <a:tc>
                  <a:txBody>
                    <a:bodyPr/>
                    <a:lstStyle/>
                    <a:p>
                      <a:pPr algn="just">
                        <a:lnSpc>
                          <a:spcPct val="107000"/>
                        </a:lnSpc>
                        <a:spcAft>
                          <a:spcPts val="300"/>
                        </a:spcAft>
                      </a:pPr>
                      <a:r>
                        <a:rPr lang="fr-BE" sz="2800" b="0">
                          <a:effectLst/>
                        </a:rPr>
                        <a:t>Acceptable</a:t>
                      </a:r>
                      <a:endParaRPr lang="fr-BE" sz="2800" b="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bg1">
                        <a:lumMod val="85000"/>
                      </a:schemeClr>
                    </a:solidFill>
                  </a:tcPr>
                </a:tc>
                <a:tc>
                  <a:txBody>
                    <a:bodyPr/>
                    <a:lstStyle/>
                    <a:p>
                      <a:pPr algn="ctr">
                        <a:lnSpc>
                          <a:spcPct val="107000"/>
                        </a:lnSpc>
                        <a:spcAft>
                          <a:spcPts val="300"/>
                        </a:spcAft>
                      </a:pPr>
                      <a:r>
                        <a:rPr lang="fr-BE" sz="2800">
                          <a:effectLst/>
                        </a:rPr>
                        <a:t>8.1–8.8</a:t>
                      </a:r>
                      <a:endParaRPr lang="fr-BE" sz="280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bg1">
                        <a:lumMod val="85000"/>
                      </a:schemeClr>
                    </a:solidFill>
                  </a:tcPr>
                </a:tc>
                <a:tc>
                  <a:txBody>
                    <a:bodyPr/>
                    <a:lstStyle/>
                    <a:p>
                      <a:pPr algn="ctr">
                        <a:lnSpc>
                          <a:spcPct val="107000"/>
                        </a:lnSpc>
                        <a:spcAft>
                          <a:spcPts val="300"/>
                        </a:spcAft>
                      </a:pPr>
                      <a:r>
                        <a:rPr lang="fr-BE" sz="2800">
                          <a:effectLst/>
                        </a:rPr>
                        <a:t>24.2</a:t>
                      </a:r>
                      <a:endParaRPr lang="fr-BE" sz="280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bg1">
                        <a:lumMod val="85000"/>
                      </a:schemeClr>
                    </a:solidFill>
                  </a:tcPr>
                </a:tc>
                <a:tc>
                  <a:txBody>
                    <a:bodyPr/>
                    <a:lstStyle/>
                    <a:p>
                      <a:pPr algn="ctr">
                        <a:lnSpc>
                          <a:spcPct val="107000"/>
                        </a:lnSpc>
                        <a:spcAft>
                          <a:spcPts val="300"/>
                        </a:spcAft>
                      </a:pPr>
                      <a:r>
                        <a:rPr lang="fr-BE" sz="2800">
                          <a:effectLst/>
                        </a:rPr>
                        <a:t>35.4</a:t>
                      </a:r>
                      <a:endParaRPr lang="fr-BE" sz="280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bg1">
                        <a:lumMod val="85000"/>
                      </a:schemeClr>
                    </a:solidFill>
                  </a:tcPr>
                </a:tc>
                <a:tc>
                  <a:txBody>
                    <a:bodyPr/>
                    <a:lstStyle/>
                    <a:p>
                      <a:pPr algn="ctr">
                        <a:lnSpc>
                          <a:spcPct val="107000"/>
                        </a:lnSpc>
                        <a:spcAft>
                          <a:spcPts val="300"/>
                        </a:spcAft>
                      </a:pPr>
                      <a:r>
                        <a:rPr lang="fr-BE" sz="2800" dirty="0">
                          <a:effectLst/>
                        </a:rPr>
                        <a:t>2.6</a:t>
                      </a:r>
                      <a:endParaRPr lang="fr-BE" sz="2800" dirty="0">
                        <a:effectLst/>
                        <a:latin typeface="Calibri"/>
                        <a:ea typeface="Calibri"/>
                        <a:cs typeface="Times New Roman"/>
                      </a:endParaRPr>
                    </a:p>
                  </a:txBody>
                  <a:tcPr marL="68580" marR="68580" marT="0" marB="0">
                    <a:lnT w="12700" cap="flat" cmpd="sng" algn="ctr">
                      <a:solidFill>
                        <a:schemeClr val="tx1"/>
                      </a:solidFill>
                      <a:prstDash val="sysDot"/>
                      <a:round/>
                      <a:headEnd type="none" w="med" len="med"/>
                      <a:tailEnd type="none" w="med" len="med"/>
                    </a:lnT>
                    <a:solidFill>
                      <a:schemeClr val="bg1">
                        <a:lumMod val="85000"/>
                      </a:schemeClr>
                    </a:solidFill>
                  </a:tcPr>
                </a:tc>
                <a:extLst>
                  <a:ext uri="{0D108BD9-81ED-4DB2-BD59-A6C34878D82A}">
                    <a16:rowId xmlns:a16="http://schemas.microsoft.com/office/drawing/2014/main" xmlns="" val="10013"/>
                  </a:ext>
                </a:extLst>
              </a:tr>
              <a:tr h="488997">
                <a:tc>
                  <a:txBody>
                    <a:bodyPr/>
                    <a:lstStyle/>
                    <a:p>
                      <a:pPr algn="just">
                        <a:lnSpc>
                          <a:spcPct val="107000"/>
                        </a:lnSpc>
                        <a:spcAft>
                          <a:spcPts val="300"/>
                        </a:spcAft>
                      </a:pPr>
                      <a:r>
                        <a:rPr lang="fr-BE" sz="2800" b="0" dirty="0">
                          <a:solidFill>
                            <a:schemeClr val="bg1"/>
                          </a:solidFill>
                          <a:effectLst/>
                        </a:rPr>
                        <a:t>Pauvre</a:t>
                      </a:r>
                      <a:endParaRPr lang="fr-BE" sz="2800" b="0" dirty="0">
                        <a:solidFill>
                          <a:schemeClr val="bg1"/>
                        </a:solidFill>
                        <a:effectLst/>
                        <a:latin typeface="Calibri"/>
                        <a:ea typeface="Calibri"/>
                        <a:cs typeface="Times New Roman"/>
                      </a:endParaRPr>
                    </a:p>
                  </a:txBody>
                  <a:tcPr marL="68580" marR="68580" marT="0" marB="0">
                    <a:solidFill>
                      <a:srgbClr val="FF0000"/>
                    </a:solidFill>
                  </a:tcPr>
                </a:tc>
                <a:tc>
                  <a:txBody>
                    <a:bodyPr/>
                    <a:lstStyle/>
                    <a:p>
                      <a:pPr algn="ctr">
                        <a:lnSpc>
                          <a:spcPct val="107000"/>
                        </a:lnSpc>
                        <a:spcAft>
                          <a:spcPts val="300"/>
                        </a:spcAft>
                      </a:pPr>
                      <a:r>
                        <a:rPr lang="fr-BE" sz="2800" dirty="0">
                          <a:solidFill>
                            <a:schemeClr val="bg1"/>
                          </a:solidFill>
                          <a:effectLst/>
                        </a:rPr>
                        <a:t>&lt;8.1</a:t>
                      </a:r>
                      <a:endParaRPr lang="fr-BE" sz="2800" dirty="0">
                        <a:solidFill>
                          <a:schemeClr val="bg1"/>
                        </a:solidFill>
                        <a:effectLst/>
                        <a:latin typeface="Calibri"/>
                        <a:ea typeface="Calibri"/>
                        <a:cs typeface="Times New Roman"/>
                      </a:endParaRPr>
                    </a:p>
                  </a:txBody>
                  <a:tcPr marL="68580" marR="68580" marT="0" marB="0">
                    <a:solidFill>
                      <a:srgbClr val="FF0000"/>
                    </a:solidFill>
                  </a:tcPr>
                </a:tc>
                <a:tc>
                  <a:txBody>
                    <a:bodyPr/>
                    <a:lstStyle/>
                    <a:p>
                      <a:pPr algn="ctr">
                        <a:lnSpc>
                          <a:spcPct val="107000"/>
                        </a:lnSpc>
                        <a:spcAft>
                          <a:spcPts val="300"/>
                        </a:spcAft>
                      </a:pPr>
                      <a:r>
                        <a:rPr lang="fr-BE" sz="2800" dirty="0">
                          <a:solidFill>
                            <a:schemeClr val="bg1"/>
                          </a:solidFill>
                          <a:effectLst/>
                        </a:rPr>
                        <a:t>14.4</a:t>
                      </a:r>
                      <a:endParaRPr lang="fr-BE" sz="2800" dirty="0">
                        <a:solidFill>
                          <a:schemeClr val="bg1"/>
                        </a:solidFill>
                        <a:effectLst/>
                        <a:latin typeface="Calibri"/>
                        <a:ea typeface="Calibri"/>
                        <a:cs typeface="Times New Roman"/>
                      </a:endParaRPr>
                    </a:p>
                  </a:txBody>
                  <a:tcPr marL="68580" marR="68580" marT="0" marB="0">
                    <a:solidFill>
                      <a:srgbClr val="FF0000"/>
                    </a:solidFill>
                  </a:tcPr>
                </a:tc>
                <a:tc>
                  <a:txBody>
                    <a:bodyPr/>
                    <a:lstStyle/>
                    <a:p>
                      <a:pPr algn="ctr">
                        <a:lnSpc>
                          <a:spcPct val="107000"/>
                        </a:lnSpc>
                        <a:spcAft>
                          <a:spcPts val="300"/>
                        </a:spcAft>
                      </a:pPr>
                      <a:r>
                        <a:rPr lang="fr-BE" sz="2800" dirty="0">
                          <a:solidFill>
                            <a:schemeClr val="bg1"/>
                          </a:solidFill>
                          <a:effectLst/>
                        </a:rPr>
                        <a:t>47.6</a:t>
                      </a:r>
                      <a:endParaRPr lang="fr-BE" sz="2800" dirty="0">
                        <a:solidFill>
                          <a:schemeClr val="bg1"/>
                        </a:solidFill>
                        <a:effectLst/>
                        <a:latin typeface="Calibri"/>
                        <a:ea typeface="Calibri"/>
                        <a:cs typeface="Times New Roman"/>
                      </a:endParaRPr>
                    </a:p>
                  </a:txBody>
                  <a:tcPr marL="68580" marR="68580" marT="0" marB="0">
                    <a:solidFill>
                      <a:srgbClr val="FF0000"/>
                    </a:solidFill>
                  </a:tcPr>
                </a:tc>
                <a:tc>
                  <a:txBody>
                    <a:bodyPr/>
                    <a:lstStyle/>
                    <a:p>
                      <a:pPr algn="ctr">
                        <a:lnSpc>
                          <a:spcPct val="107000"/>
                        </a:lnSpc>
                        <a:spcAft>
                          <a:spcPts val="300"/>
                        </a:spcAft>
                      </a:pPr>
                      <a:r>
                        <a:rPr lang="fr-BE" sz="2800" dirty="0">
                          <a:solidFill>
                            <a:schemeClr val="bg1"/>
                          </a:solidFill>
                          <a:effectLst/>
                        </a:rPr>
                        <a:t>6.5</a:t>
                      </a:r>
                      <a:endParaRPr lang="fr-BE" sz="2800" dirty="0">
                        <a:solidFill>
                          <a:schemeClr val="bg1"/>
                        </a:solidFill>
                        <a:effectLst/>
                        <a:latin typeface="Calibri"/>
                        <a:ea typeface="Calibri"/>
                        <a:cs typeface="Times New Roman"/>
                      </a:endParaRPr>
                    </a:p>
                  </a:txBody>
                  <a:tcPr marL="68580" marR="68580" marT="0" marB="0">
                    <a:solidFill>
                      <a:srgbClr val="FF0000"/>
                    </a:solidFill>
                  </a:tcPr>
                </a:tc>
                <a:extLst>
                  <a:ext uri="{0D108BD9-81ED-4DB2-BD59-A6C34878D82A}">
                    <a16:rowId xmlns:a16="http://schemas.microsoft.com/office/drawing/2014/main" xmlns="" val="10014"/>
                  </a:ext>
                </a:extLst>
              </a:tr>
            </a:tbl>
          </a:graphicData>
        </a:graphic>
      </p:graphicFrame>
      <p:sp>
        <p:nvSpPr>
          <p:cNvPr id="4" name="Rectangle 3"/>
          <p:cNvSpPr/>
          <p:nvPr/>
        </p:nvSpPr>
        <p:spPr>
          <a:xfrm>
            <a:off x="7632700" y="10020457"/>
            <a:ext cx="10729192" cy="3170099"/>
          </a:xfrm>
          <a:prstGeom prst="rect">
            <a:avLst/>
          </a:prstGeom>
        </p:spPr>
        <p:txBody>
          <a:bodyPr wrap="square">
            <a:spAutoFit/>
          </a:bodyPr>
          <a:lstStyle/>
          <a:p>
            <a:r>
              <a:rPr lang="fr-BE" sz="4000" u="sng" dirty="0">
                <a:solidFill>
                  <a:schemeClr val="bg1"/>
                </a:solidFill>
              </a:rPr>
              <a:t>Autres facteurs de morbidité et de mortalité</a:t>
            </a:r>
          </a:p>
          <a:p>
            <a:pPr marL="457200" indent="-457200">
              <a:buFont typeface="Arial" panose="020B0604020202020204" pitchFamily="34" charset="0"/>
              <a:buChar char="•"/>
            </a:pPr>
            <a:r>
              <a:rPr lang="fr-BE" sz="3200" dirty="0">
                <a:solidFill>
                  <a:schemeClr val="bg1"/>
                </a:solidFill>
              </a:rPr>
              <a:t>stress thermique et hydrique </a:t>
            </a:r>
          </a:p>
          <a:p>
            <a:pPr marL="457200" indent="-457200">
              <a:buFont typeface="Arial" panose="020B0604020202020204" pitchFamily="34" charset="0"/>
              <a:buChar char="•"/>
            </a:pPr>
            <a:r>
              <a:rPr lang="fr-BE" sz="3200" dirty="0">
                <a:solidFill>
                  <a:schemeClr val="bg1"/>
                </a:solidFill>
              </a:rPr>
              <a:t>pression d’infection de leur environnement</a:t>
            </a:r>
          </a:p>
          <a:p>
            <a:pPr marL="457200" indent="-457200">
              <a:buFont typeface="Arial" panose="020B0604020202020204" pitchFamily="34" charset="0"/>
              <a:buChar char="•"/>
            </a:pPr>
            <a:r>
              <a:rPr lang="fr-BE" sz="3200" dirty="0">
                <a:solidFill>
                  <a:schemeClr val="bg1"/>
                </a:solidFill>
              </a:rPr>
              <a:t>conditions de naissance</a:t>
            </a:r>
          </a:p>
          <a:p>
            <a:pPr marL="457200" indent="-457200">
              <a:buFont typeface="Arial" panose="020B0604020202020204" pitchFamily="34" charset="0"/>
              <a:buChar char="•"/>
            </a:pPr>
            <a:r>
              <a:rPr lang="fr-BE" sz="3200" dirty="0">
                <a:solidFill>
                  <a:schemeClr val="bg1"/>
                </a:solidFill>
              </a:rPr>
              <a:t> nutrition</a:t>
            </a:r>
            <a:endParaRPr lang="fr-BE" sz="3200" u="sng" dirty="0">
              <a:solidFill>
                <a:schemeClr val="bg1"/>
              </a:solidFill>
            </a:endParaRPr>
          </a:p>
          <a:p>
            <a:pPr marL="457200" indent="-457200">
              <a:buFont typeface="Arial" panose="020B0604020202020204" pitchFamily="34" charset="0"/>
              <a:buChar char="•"/>
            </a:pPr>
            <a:r>
              <a:rPr lang="fr-BE" sz="3200" dirty="0">
                <a:solidFill>
                  <a:schemeClr val="bg1"/>
                </a:solidFill>
              </a:rPr>
              <a:t>expertise de l’éleveur</a:t>
            </a:r>
          </a:p>
        </p:txBody>
      </p:sp>
      <p:sp>
        <p:nvSpPr>
          <p:cNvPr id="5" name="Rectangle 4">
            <a:extLst>
              <a:ext uri="{FF2B5EF4-FFF2-40B4-BE49-F238E27FC236}">
                <a16:creationId xmlns:a16="http://schemas.microsoft.com/office/drawing/2014/main" xmlns="" id="{E3FDB802-697A-D49D-52B3-66873BB04ABD}"/>
              </a:ext>
            </a:extLst>
          </p:cNvPr>
          <p:cNvSpPr/>
          <p:nvPr/>
        </p:nvSpPr>
        <p:spPr>
          <a:xfrm>
            <a:off x="13745408" y="8136681"/>
            <a:ext cx="944076" cy="5760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4248324" y="4824313"/>
            <a:ext cx="16273809" cy="2448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4248324" y="7272585"/>
            <a:ext cx="16273809" cy="2448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102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53129" y="222987"/>
            <a:ext cx="8171659" cy="116391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800" dirty="0"/>
              <a:t>Facteurs d’influence du TIP</a:t>
            </a:r>
          </a:p>
        </p:txBody>
      </p:sp>
      <p:sp>
        <p:nvSpPr>
          <p:cNvPr id="3" name="Oval 1">
            <a:extLst>
              <a:ext uri="{FF2B5EF4-FFF2-40B4-BE49-F238E27FC236}">
                <a16:creationId xmlns:a16="http://schemas.microsoft.com/office/drawing/2014/main" xmlns="" id="{998F43E1-751F-5F49-A47B-16403997C984}"/>
              </a:ext>
            </a:extLst>
          </p:cNvPr>
          <p:cNvSpPr/>
          <p:nvPr/>
        </p:nvSpPr>
        <p:spPr>
          <a:xfrm>
            <a:off x="736110" y="5224522"/>
            <a:ext cx="4974288" cy="49403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 name="Block Arc 5">
            <a:extLst>
              <a:ext uri="{FF2B5EF4-FFF2-40B4-BE49-F238E27FC236}">
                <a16:creationId xmlns:a16="http://schemas.microsoft.com/office/drawing/2014/main" xmlns="" id="{3839A55E-6DFD-0242-8ED4-F67B9BF5082D}"/>
              </a:ext>
            </a:extLst>
          </p:cNvPr>
          <p:cNvSpPr/>
          <p:nvPr/>
        </p:nvSpPr>
        <p:spPr>
          <a:xfrm rot="5400000">
            <a:off x="-623825" y="4277310"/>
            <a:ext cx="7110427" cy="7159217"/>
          </a:xfrm>
          <a:prstGeom prst="blockArc">
            <a:avLst>
              <a:gd name="adj1" fmla="val 10800000"/>
              <a:gd name="adj2" fmla="val 0"/>
              <a:gd name="adj3" fmla="val 198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sp>
        <p:nvSpPr>
          <p:cNvPr id="5" name="Oval 6">
            <a:extLst>
              <a:ext uri="{FF2B5EF4-FFF2-40B4-BE49-F238E27FC236}">
                <a16:creationId xmlns:a16="http://schemas.microsoft.com/office/drawing/2014/main" xmlns="" id="{28CE0B34-505A-FB45-92E4-0F96BBB86679}"/>
              </a:ext>
            </a:extLst>
          </p:cNvPr>
          <p:cNvSpPr/>
          <p:nvPr/>
        </p:nvSpPr>
        <p:spPr>
          <a:xfrm>
            <a:off x="4015462" y="4400007"/>
            <a:ext cx="333938" cy="3316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6" name="TextBox 4">
            <a:extLst>
              <a:ext uri="{FF2B5EF4-FFF2-40B4-BE49-F238E27FC236}">
                <a16:creationId xmlns:a16="http://schemas.microsoft.com/office/drawing/2014/main" xmlns="" id="{34D62C34-F747-C040-9D5E-07002E140EB8}"/>
              </a:ext>
            </a:extLst>
          </p:cNvPr>
          <p:cNvSpPr txBox="1"/>
          <p:nvPr/>
        </p:nvSpPr>
        <p:spPr>
          <a:xfrm>
            <a:off x="2160296" y="6728906"/>
            <a:ext cx="2262158" cy="1938992"/>
          </a:xfrm>
          <a:prstGeom prst="rect">
            <a:avLst/>
          </a:prstGeom>
          <a:noFill/>
        </p:spPr>
        <p:txBody>
          <a:bodyPr wrap="none" rtlCol="0" anchor="ctr" anchorCtr="0">
            <a:spAutoFit/>
          </a:bodyPr>
          <a:lstStyle/>
          <a:p>
            <a:pPr algn="ctr"/>
            <a:r>
              <a:rPr lang="en-US" sz="12000" dirty="0">
                <a:solidFill>
                  <a:srgbClr val="FFFF00"/>
                </a:solidFill>
                <a:latin typeface="Poppins" pitchFamily="2" charset="77"/>
                <a:ea typeface="League Spartan" charset="0"/>
                <a:cs typeface="Poppins" pitchFamily="2" charset="77"/>
              </a:rPr>
              <a:t>TIP</a:t>
            </a:r>
          </a:p>
        </p:txBody>
      </p:sp>
      <p:cxnSp>
        <p:nvCxnSpPr>
          <p:cNvPr id="12" name="Straight Connector 22">
            <a:extLst>
              <a:ext uri="{FF2B5EF4-FFF2-40B4-BE49-F238E27FC236}">
                <a16:creationId xmlns:a16="http://schemas.microsoft.com/office/drawing/2014/main" xmlns="" id="{5C2B54E5-8964-2343-A8FD-DA1C0A3F2A68}"/>
              </a:ext>
            </a:extLst>
          </p:cNvPr>
          <p:cNvCxnSpPr>
            <a:cxnSpLocks/>
          </p:cNvCxnSpPr>
          <p:nvPr/>
        </p:nvCxnSpPr>
        <p:spPr>
          <a:xfrm flipH="1">
            <a:off x="5016444" y="5133423"/>
            <a:ext cx="4804454"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23">
            <a:extLst>
              <a:ext uri="{FF2B5EF4-FFF2-40B4-BE49-F238E27FC236}">
                <a16:creationId xmlns:a16="http://schemas.microsoft.com/office/drawing/2014/main" xmlns="" id="{81E572B1-B8EE-C14B-AFF5-0C104ED153C5}"/>
              </a:ext>
            </a:extLst>
          </p:cNvPr>
          <p:cNvCxnSpPr>
            <a:cxnSpLocks/>
          </p:cNvCxnSpPr>
          <p:nvPr/>
        </p:nvCxnSpPr>
        <p:spPr>
          <a:xfrm flipH="1">
            <a:off x="4740965" y="12414392"/>
            <a:ext cx="7378432"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25">
            <a:extLst>
              <a:ext uri="{FF2B5EF4-FFF2-40B4-BE49-F238E27FC236}">
                <a16:creationId xmlns:a16="http://schemas.microsoft.com/office/drawing/2014/main" xmlns="" id="{C736E721-F8A3-B049-9B6E-5A64320A01A6}"/>
              </a:ext>
            </a:extLst>
          </p:cNvPr>
          <p:cNvCxnSpPr>
            <a:cxnSpLocks/>
          </p:cNvCxnSpPr>
          <p:nvPr/>
        </p:nvCxnSpPr>
        <p:spPr>
          <a:xfrm flipH="1">
            <a:off x="6367595" y="8289695"/>
            <a:ext cx="688173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28">
            <a:extLst>
              <a:ext uri="{FF2B5EF4-FFF2-40B4-BE49-F238E27FC236}">
                <a16:creationId xmlns:a16="http://schemas.microsoft.com/office/drawing/2014/main" xmlns="" id="{5D2BD3F9-52BB-DF43-BA95-373B21C215AC}"/>
              </a:ext>
            </a:extLst>
          </p:cNvPr>
          <p:cNvCxnSpPr>
            <a:cxnSpLocks/>
          </p:cNvCxnSpPr>
          <p:nvPr/>
        </p:nvCxnSpPr>
        <p:spPr>
          <a:xfrm flipH="1">
            <a:off x="4740965" y="2494867"/>
            <a:ext cx="3593294"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30">
            <a:extLst>
              <a:ext uri="{FF2B5EF4-FFF2-40B4-BE49-F238E27FC236}">
                <a16:creationId xmlns:a16="http://schemas.microsoft.com/office/drawing/2014/main" xmlns="" id="{520552F9-AA1B-D942-8D94-9FDBC7831EA9}"/>
              </a:ext>
            </a:extLst>
          </p:cNvPr>
          <p:cNvCxnSpPr>
            <a:cxnSpLocks/>
            <a:endCxn id="5" idx="0"/>
          </p:cNvCxnSpPr>
          <p:nvPr/>
        </p:nvCxnSpPr>
        <p:spPr>
          <a:xfrm flipH="1">
            <a:off x="4182431" y="2494867"/>
            <a:ext cx="558534" cy="190514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35">
            <a:extLst>
              <a:ext uri="{FF2B5EF4-FFF2-40B4-BE49-F238E27FC236}">
                <a16:creationId xmlns:a16="http://schemas.microsoft.com/office/drawing/2014/main" xmlns="" id="{0FD4EF74-5B76-D34E-9146-BB34DB5A3790}"/>
              </a:ext>
            </a:extLst>
          </p:cNvPr>
          <p:cNvSpPr txBox="1"/>
          <p:nvPr/>
        </p:nvSpPr>
        <p:spPr>
          <a:xfrm>
            <a:off x="4896396" y="1701893"/>
            <a:ext cx="1611339" cy="707886"/>
          </a:xfrm>
          <a:prstGeom prst="rect">
            <a:avLst/>
          </a:prstGeom>
          <a:noFill/>
        </p:spPr>
        <p:txBody>
          <a:bodyPr wrap="none" rtlCol="0" anchor="b" anchorCtr="0">
            <a:spAutoFit/>
          </a:bodyPr>
          <a:lstStyle/>
          <a:p>
            <a:pPr algn="r"/>
            <a:r>
              <a:rPr lang="en-US" sz="4000" dirty="0">
                <a:solidFill>
                  <a:schemeClr val="tx2"/>
                </a:solidFill>
                <a:latin typeface="Poppins" pitchFamily="2" charset="77"/>
                <a:ea typeface="League Spartan" charset="0"/>
                <a:cs typeface="Poppins" pitchFamily="2" charset="77"/>
              </a:rPr>
              <a:t>MERE </a:t>
            </a:r>
          </a:p>
        </p:txBody>
      </p:sp>
      <p:sp>
        <p:nvSpPr>
          <p:cNvPr id="20" name="TextBox 37">
            <a:extLst>
              <a:ext uri="{FF2B5EF4-FFF2-40B4-BE49-F238E27FC236}">
                <a16:creationId xmlns:a16="http://schemas.microsoft.com/office/drawing/2014/main" xmlns="" id="{45CF1CF8-336C-1A46-9660-E6F83AFFEFF2}"/>
              </a:ext>
            </a:extLst>
          </p:cNvPr>
          <p:cNvSpPr txBox="1"/>
          <p:nvPr/>
        </p:nvSpPr>
        <p:spPr>
          <a:xfrm>
            <a:off x="5544468" y="4287099"/>
            <a:ext cx="1446230" cy="707886"/>
          </a:xfrm>
          <a:prstGeom prst="rect">
            <a:avLst/>
          </a:prstGeom>
          <a:noFill/>
        </p:spPr>
        <p:txBody>
          <a:bodyPr wrap="none" rtlCol="0" anchor="b" anchorCtr="0">
            <a:spAutoFit/>
          </a:bodyPr>
          <a:lstStyle/>
          <a:p>
            <a:pPr algn="r"/>
            <a:r>
              <a:rPr lang="en-US" sz="4000" dirty="0" err="1">
                <a:solidFill>
                  <a:schemeClr val="tx2"/>
                </a:solidFill>
                <a:latin typeface="Poppins" pitchFamily="2" charset="77"/>
                <a:ea typeface="League Spartan" charset="0"/>
                <a:cs typeface="Poppins" pitchFamily="2" charset="77"/>
              </a:rPr>
              <a:t>VEAU</a:t>
            </a:r>
            <a:endParaRPr lang="en-US" sz="4000" dirty="0">
              <a:solidFill>
                <a:schemeClr val="tx2"/>
              </a:solidFill>
              <a:latin typeface="Poppins" pitchFamily="2" charset="77"/>
              <a:ea typeface="League Spartan" charset="0"/>
              <a:cs typeface="Poppins" pitchFamily="2" charset="77"/>
            </a:endParaRPr>
          </a:p>
        </p:txBody>
      </p:sp>
      <p:sp>
        <p:nvSpPr>
          <p:cNvPr id="28" name="Subtitle 2">
            <a:extLst>
              <a:ext uri="{FF2B5EF4-FFF2-40B4-BE49-F238E27FC236}">
                <a16:creationId xmlns:a16="http://schemas.microsoft.com/office/drawing/2014/main" xmlns="" id="{099AE79C-2867-EC41-B2A0-CC1AE453CA1C}"/>
              </a:ext>
            </a:extLst>
          </p:cNvPr>
          <p:cNvSpPr txBox="1">
            <a:spLocks/>
          </p:cNvSpPr>
          <p:nvPr/>
        </p:nvSpPr>
        <p:spPr>
          <a:xfrm>
            <a:off x="8334259" y="1723438"/>
            <a:ext cx="5970252" cy="1311128"/>
          </a:xfrm>
          <a:prstGeom prst="rect">
            <a:avLst/>
          </a:prstGeom>
          <a:ln>
            <a:solidFill>
              <a:schemeClr val="bg1">
                <a:lumMod val="65000"/>
              </a:schemeClr>
            </a:solidFill>
          </a:ln>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Tx/>
              <a:buChar char="-"/>
            </a:pPr>
            <a:r>
              <a:rPr lang="fr-BE" sz="3600" dirty="0">
                <a:latin typeface="+mn-lt"/>
              </a:rPr>
              <a:t>Vêlages dystociques  : </a:t>
            </a:r>
            <a:r>
              <a:rPr lang="fr-BE" sz="3600" dirty="0">
                <a:latin typeface="+mn-lt"/>
                <a:cs typeface="Calibri"/>
              </a:rPr>
              <a:t>↓</a:t>
            </a:r>
          </a:p>
          <a:p>
            <a:pPr marL="342900" indent="-342900" algn="l">
              <a:lnSpc>
                <a:spcPct val="100000"/>
              </a:lnSpc>
              <a:buFontTx/>
              <a:buChar char="-"/>
            </a:pPr>
            <a:r>
              <a:rPr lang="fr-BE" sz="3600" dirty="0">
                <a:latin typeface="+mn-lt"/>
                <a:cs typeface="Calibri"/>
              </a:rPr>
              <a:t>Présence de la mère : ≈</a:t>
            </a:r>
          </a:p>
        </p:txBody>
      </p:sp>
      <p:sp>
        <p:nvSpPr>
          <p:cNvPr id="32" name="Oval 11">
            <a:extLst>
              <a:ext uri="{FF2B5EF4-FFF2-40B4-BE49-F238E27FC236}">
                <a16:creationId xmlns:a16="http://schemas.microsoft.com/office/drawing/2014/main" xmlns="" id="{43797F0D-C1BB-A544-B748-967CCE9A2A9B}"/>
              </a:ext>
            </a:extLst>
          </p:cNvPr>
          <p:cNvSpPr/>
          <p:nvPr/>
        </p:nvSpPr>
        <p:spPr>
          <a:xfrm>
            <a:off x="6200626" y="8123864"/>
            <a:ext cx="333938" cy="3316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5" name="Oval 13">
            <a:extLst>
              <a:ext uri="{FF2B5EF4-FFF2-40B4-BE49-F238E27FC236}">
                <a16:creationId xmlns:a16="http://schemas.microsoft.com/office/drawing/2014/main" xmlns="" id="{E8921884-337B-674A-B211-0FE3B408C34C}"/>
              </a:ext>
            </a:extLst>
          </p:cNvPr>
          <p:cNvSpPr/>
          <p:nvPr/>
        </p:nvSpPr>
        <p:spPr>
          <a:xfrm>
            <a:off x="6581967" y="1683782"/>
            <a:ext cx="1312089" cy="12397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6" name="Subtitle 2">
            <a:extLst>
              <a:ext uri="{FF2B5EF4-FFF2-40B4-BE49-F238E27FC236}">
                <a16:creationId xmlns:a16="http://schemas.microsoft.com/office/drawing/2014/main" xmlns="" id="{099AE79C-2867-EC41-B2A0-CC1AE453CA1C}"/>
              </a:ext>
            </a:extLst>
          </p:cNvPr>
          <p:cNvSpPr txBox="1">
            <a:spLocks/>
          </p:cNvSpPr>
          <p:nvPr/>
        </p:nvSpPr>
        <p:spPr>
          <a:xfrm>
            <a:off x="9820898" y="3816201"/>
            <a:ext cx="6524770" cy="2640723"/>
          </a:xfrm>
          <a:prstGeom prst="rect">
            <a:avLst/>
          </a:prstGeom>
          <a:solidFill>
            <a:schemeClr val="bg1">
              <a:alpha val="74000"/>
            </a:schemeClr>
          </a:solidFill>
          <a:ln>
            <a:solidFill>
              <a:schemeClr val="bg1">
                <a:lumMod val="65000"/>
              </a:schemeClr>
            </a:solidFill>
          </a:ln>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ct val="100000"/>
              </a:lnSpc>
              <a:buFontTx/>
              <a:buChar char="-"/>
            </a:pPr>
            <a:r>
              <a:rPr lang="fr-BE" sz="3600" dirty="0">
                <a:latin typeface="+mn-lt"/>
              </a:rPr>
              <a:t>Age, sexe et poids : </a:t>
            </a:r>
            <a:r>
              <a:rPr lang="fr-BE" sz="3600" dirty="0">
                <a:latin typeface="+mn-lt"/>
                <a:cs typeface="Calibri"/>
              </a:rPr>
              <a:t> ≈</a:t>
            </a:r>
          </a:p>
          <a:p>
            <a:pPr marL="457200" indent="-457200" algn="l">
              <a:lnSpc>
                <a:spcPct val="100000"/>
              </a:lnSpc>
              <a:buFontTx/>
              <a:buChar char="-"/>
            </a:pPr>
            <a:r>
              <a:rPr lang="fr-BE" sz="3600" dirty="0">
                <a:latin typeface="+mn-lt"/>
                <a:cs typeface="Calibri"/>
              </a:rPr>
              <a:t>Acidose respiratoire  : ≈</a:t>
            </a:r>
          </a:p>
          <a:p>
            <a:pPr marL="457200" indent="-457200" algn="l">
              <a:lnSpc>
                <a:spcPct val="100000"/>
              </a:lnSpc>
              <a:buFontTx/>
              <a:buChar char="-"/>
            </a:pPr>
            <a:r>
              <a:rPr lang="fr-BE" sz="3600" dirty="0">
                <a:latin typeface="+mn-lt"/>
                <a:cs typeface="Calibri"/>
              </a:rPr>
              <a:t>Hypothermie : ↓</a:t>
            </a:r>
          </a:p>
          <a:p>
            <a:pPr marL="457200" indent="-457200" algn="l">
              <a:lnSpc>
                <a:spcPct val="100000"/>
              </a:lnSpc>
              <a:buFontTx/>
              <a:buChar char="-"/>
            </a:pPr>
            <a:r>
              <a:rPr lang="fr-BE" sz="3600" dirty="0">
                <a:latin typeface="+mn-lt"/>
                <a:cs typeface="Calibri"/>
              </a:rPr>
              <a:t>Gémellité et veaux au pis : ↓</a:t>
            </a:r>
            <a:endParaRPr lang="fr-BE" sz="3600" dirty="0"/>
          </a:p>
        </p:txBody>
      </p:sp>
      <p:sp>
        <p:nvSpPr>
          <p:cNvPr id="38" name="Oval 16">
            <a:extLst>
              <a:ext uri="{FF2B5EF4-FFF2-40B4-BE49-F238E27FC236}">
                <a16:creationId xmlns:a16="http://schemas.microsoft.com/office/drawing/2014/main" xmlns="" id="{6BF1C96D-C4A5-634B-B765-E45149CAA564}"/>
              </a:ext>
            </a:extLst>
          </p:cNvPr>
          <p:cNvSpPr/>
          <p:nvPr/>
        </p:nvSpPr>
        <p:spPr>
          <a:xfrm>
            <a:off x="7995510" y="4437842"/>
            <a:ext cx="1312089" cy="123976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0" name="Subtitle 2">
            <a:extLst>
              <a:ext uri="{FF2B5EF4-FFF2-40B4-BE49-F238E27FC236}">
                <a16:creationId xmlns:a16="http://schemas.microsoft.com/office/drawing/2014/main" xmlns="" id="{099AE79C-2867-EC41-B2A0-CC1AE453CA1C}"/>
              </a:ext>
            </a:extLst>
          </p:cNvPr>
          <p:cNvSpPr txBox="1">
            <a:spLocks/>
          </p:cNvSpPr>
          <p:nvPr/>
        </p:nvSpPr>
        <p:spPr>
          <a:xfrm>
            <a:off x="12119396" y="11740334"/>
            <a:ext cx="10490968" cy="1311128"/>
          </a:xfrm>
          <a:prstGeom prst="rect">
            <a:avLst/>
          </a:prstGeom>
          <a:ln>
            <a:solidFill>
              <a:schemeClr val="bg1">
                <a:lumMod val="65000"/>
              </a:schemeClr>
            </a:solidFill>
          </a:ln>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Tx/>
              <a:buChar char="-"/>
            </a:pPr>
            <a:r>
              <a:rPr lang="fr-BE" sz="3600" dirty="0">
                <a:latin typeface="+mn-lt"/>
              </a:rPr>
              <a:t>Stress thermique du veau : </a:t>
            </a:r>
            <a:r>
              <a:rPr lang="fr-BE" sz="3600" dirty="0">
                <a:latin typeface="+mn-lt"/>
                <a:cs typeface="Calibri"/>
              </a:rPr>
              <a:t>↓</a:t>
            </a:r>
          </a:p>
          <a:p>
            <a:pPr marL="342900" indent="-342900" algn="l">
              <a:lnSpc>
                <a:spcPct val="100000"/>
              </a:lnSpc>
              <a:buFontTx/>
              <a:buChar char="-"/>
            </a:pPr>
            <a:r>
              <a:rPr lang="fr-BE" sz="3600" dirty="0">
                <a:latin typeface="+mn-lt"/>
              </a:rPr>
              <a:t>Stress thermique de la mère en fin de gestation : </a:t>
            </a:r>
            <a:r>
              <a:rPr lang="fr-BE" sz="3600" dirty="0">
                <a:latin typeface="+mn-lt"/>
                <a:cs typeface="Calibri"/>
              </a:rPr>
              <a:t>↓</a:t>
            </a:r>
          </a:p>
        </p:txBody>
      </p:sp>
      <p:sp>
        <p:nvSpPr>
          <p:cNvPr id="41" name="TextBox 37">
            <a:extLst>
              <a:ext uri="{FF2B5EF4-FFF2-40B4-BE49-F238E27FC236}">
                <a16:creationId xmlns:a16="http://schemas.microsoft.com/office/drawing/2014/main" xmlns="" id="{45CF1CF8-336C-1A46-9660-E6F83AFFEFF2}"/>
              </a:ext>
            </a:extLst>
          </p:cNvPr>
          <p:cNvSpPr txBox="1"/>
          <p:nvPr/>
        </p:nvSpPr>
        <p:spPr>
          <a:xfrm>
            <a:off x="4824388" y="11386391"/>
            <a:ext cx="4373313" cy="707886"/>
          </a:xfrm>
          <a:prstGeom prst="rect">
            <a:avLst/>
          </a:prstGeom>
          <a:noFill/>
        </p:spPr>
        <p:txBody>
          <a:bodyPr wrap="none" rtlCol="0" anchor="b" anchorCtr="0">
            <a:spAutoFit/>
          </a:bodyPr>
          <a:lstStyle/>
          <a:p>
            <a:pPr algn="r"/>
            <a:r>
              <a:rPr lang="en-US" sz="4000" dirty="0" err="1">
                <a:solidFill>
                  <a:schemeClr val="tx2"/>
                </a:solidFill>
                <a:latin typeface="Poppins" pitchFamily="2" charset="77"/>
                <a:ea typeface="League Spartan" charset="0"/>
                <a:cs typeface="Poppins" pitchFamily="2" charset="77"/>
              </a:rPr>
              <a:t>ENVIRONNEMENT</a:t>
            </a:r>
            <a:endParaRPr lang="en-US" sz="4000" dirty="0">
              <a:solidFill>
                <a:schemeClr val="tx2"/>
              </a:solidFill>
              <a:latin typeface="Poppins" pitchFamily="2" charset="77"/>
              <a:ea typeface="League Spartan" charset="0"/>
              <a:cs typeface="Poppins" pitchFamily="2" charset="77"/>
            </a:endParaRPr>
          </a:p>
        </p:txBody>
      </p:sp>
      <p:sp>
        <p:nvSpPr>
          <p:cNvPr id="42" name="TextBox 37">
            <a:extLst>
              <a:ext uri="{FF2B5EF4-FFF2-40B4-BE49-F238E27FC236}">
                <a16:creationId xmlns:a16="http://schemas.microsoft.com/office/drawing/2014/main" xmlns="" id="{45CF1CF8-336C-1A46-9660-E6F83AFFEFF2}"/>
              </a:ext>
            </a:extLst>
          </p:cNvPr>
          <p:cNvSpPr txBox="1"/>
          <p:nvPr/>
        </p:nvSpPr>
        <p:spPr>
          <a:xfrm>
            <a:off x="6843647" y="7344459"/>
            <a:ext cx="4408579" cy="707886"/>
          </a:xfrm>
          <a:prstGeom prst="rect">
            <a:avLst/>
          </a:prstGeom>
          <a:noFill/>
        </p:spPr>
        <p:txBody>
          <a:bodyPr wrap="none" rtlCol="0" anchor="b" anchorCtr="0">
            <a:spAutoFit/>
          </a:bodyPr>
          <a:lstStyle/>
          <a:p>
            <a:pPr algn="r"/>
            <a:r>
              <a:rPr lang="en-US" sz="4000" dirty="0" err="1">
                <a:solidFill>
                  <a:schemeClr val="tx2"/>
                </a:solidFill>
                <a:latin typeface="Poppins" pitchFamily="2" charset="77"/>
                <a:ea typeface="League Spartan" charset="0"/>
                <a:cs typeface="Poppins" pitchFamily="2" charset="77"/>
              </a:rPr>
              <a:t>GESTION</a:t>
            </a:r>
            <a:r>
              <a:rPr lang="en-US" sz="4000" dirty="0">
                <a:solidFill>
                  <a:schemeClr val="tx2"/>
                </a:solidFill>
                <a:latin typeface="Poppins" pitchFamily="2" charset="77"/>
                <a:ea typeface="League Spartan" charset="0"/>
                <a:cs typeface="Poppins" pitchFamily="2" charset="77"/>
              </a:rPr>
              <a:t> </a:t>
            </a:r>
            <a:r>
              <a:rPr lang="en-US" sz="4000" dirty="0" err="1">
                <a:solidFill>
                  <a:schemeClr val="tx2"/>
                </a:solidFill>
                <a:latin typeface="Poppins" pitchFamily="2" charset="77"/>
                <a:ea typeface="League Spartan" charset="0"/>
                <a:cs typeface="Poppins" pitchFamily="2" charset="77"/>
              </a:rPr>
              <a:t>ELEVAGE</a:t>
            </a:r>
            <a:endParaRPr lang="en-US" sz="4000" dirty="0">
              <a:solidFill>
                <a:schemeClr val="tx2"/>
              </a:solidFill>
              <a:latin typeface="Poppins" pitchFamily="2" charset="77"/>
              <a:ea typeface="League Spartan" charset="0"/>
              <a:cs typeface="Poppins" pitchFamily="2" charset="77"/>
            </a:endParaRPr>
          </a:p>
        </p:txBody>
      </p:sp>
      <p:sp>
        <p:nvSpPr>
          <p:cNvPr id="45" name="Oval 18">
            <a:extLst>
              <a:ext uri="{FF2B5EF4-FFF2-40B4-BE49-F238E27FC236}">
                <a16:creationId xmlns:a16="http://schemas.microsoft.com/office/drawing/2014/main" xmlns="" id="{C14D4AFC-9BCF-B74C-A71E-B52E521E3B76}"/>
              </a:ext>
            </a:extLst>
          </p:cNvPr>
          <p:cNvSpPr/>
          <p:nvPr/>
        </p:nvSpPr>
        <p:spPr>
          <a:xfrm>
            <a:off x="11496372" y="7432463"/>
            <a:ext cx="1312089" cy="1239764"/>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49" name="Oval 17">
            <a:extLst>
              <a:ext uri="{FF2B5EF4-FFF2-40B4-BE49-F238E27FC236}">
                <a16:creationId xmlns:a16="http://schemas.microsoft.com/office/drawing/2014/main" xmlns="" id="{C37341C2-EE1C-0A45-8FD6-1BAC2F7E6E02}"/>
              </a:ext>
            </a:extLst>
          </p:cNvPr>
          <p:cNvSpPr/>
          <p:nvPr/>
        </p:nvSpPr>
        <p:spPr>
          <a:xfrm>
            <a:off x="10045630" y="11721453"/>
            <a:ext cx="1312089" cy="123976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cxnSp>
        <p:nvCxnSpPr>
          <p:cNvPr id="73" name="Straight Connector 30">
            <a:extLst>
              <a:ext uri="{FF2B5EF4-FFF2-40B4-BE49-F238E27FC236}">
                <a16:creationId xmlns:a16="http://schemas.microsoft.com/office/drawing/2014/main" xmlns="" id="{520552F9-AA1B-D942-8D94-9FDBC7831EA9}"/>
              </a:ext>
            </a:extLst>
          </p:cNvPr>
          <p:cNvCxnSpPr>
            <a:cxnSpLocks/>
          </p:cNvCxnSpPr>
          <p:nvPr/>
        </p:nvCxnSpPr>
        <p:spPr>
          <a:xfrm>
            <a:off x="3778377" y="11324519"/>
            <a:ext cx="962588" cy="104677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9" name="Oval 11">
            <a:extLst>
              <a:ext uri="{FF2B5EF4-FFF2-40B4-BE49-F238E27FC236}">
                <a16:creationId xmlns:a16="http://schemas.microsoft.com/office/drawing/2014/main" xmlns="" id="{43797F0D-C1BB-A544-B748-967CCE9A2A9B}"/>
              </a:ext>
            </a:extLst>
          </p:cNvPr>
          <p:cNvSpPr/>
          <p:nvPr/>
        </p:nvSpPr>
        <p:spPr>
          <a:xfrm>
            <a:off x="5059064" y="5041322"/>
            <a:ext cx="333938" cy="3316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80" name="Oval 12">
            <a:extLst>
              <a:ext uri="{FF2B5EF4-FFF2-40B4-BE49-F238E27FC236}">
                <a16:creationId xmlns:a16="http://schemas.microsoft.com/office/drawing/2014/main" xmlns="" id="{9107059D-7570-034D-9907-DE04DC51659A}"/>
              </a:ext>
            </a:extLst>
          </p:cNvPr>
          <p:cNvSpPr/>
          <p:nvPr/>
        </p:nvSpPr>
        <p:spPr>
          <a:xfrm>
            <a:off x="3642589" y="11158688"/>
            <a:ext cx="333938" cy="3316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55" name="Subtitle 2">
            <a:extLst>
              <a:ext uri="{FF2B5EF4-FFF2-40B4-BE49-F238E27FC236}">
                <a16:creationId xmlns:a16="http://schemas.microsoft.com/office/drawing/2014/main" xmlns="" id="{099AE79C-2867-EC41-B2A0-CC1AE453CA1C}"/>
              </a:ext>
            </a:extLst>
          </p:cNvPr>
          <p:cNvSpPr txBox="1">
            <a:spLocks/>
          </p:cNvSpPr>
          <p:nvPr/>
        </p:nvSpPr>
        <p:spPr>
          <a:xfrm>
            <a:off x="13321332" y="6840537"/>
            <a:ext cx="7848872" cy="4635115"/>
          </a:xfrm>
          <a:prstGeom prst="rect">
            <a:avLst/>
          </a:prstGeom>
          <a:ln>
            <a:solidFill>
              <a:schemeClr val="bg1">
                <a:lumMod val="65000"/>
              </a:schemeClr>
            </a:solidFill>
          </a:ln>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ct val="100000"/>
              </a:lnSpc>
              <a:buFontTx/>
              <a:buChar char="-"/>
            </a:pPr>
            <a:r>
              <a:rPr lang="fr-BE" sz="3600" dirty="0">
                <a:latin typeface="+mn-lt"/>
                <a:cs typeface="Calibri"/>
              </a:rPr>
              <a:t>↓  délai de la prise du colostrum : ↑</a:t>
            </a:r>
          </a:p>
          <a:p>
            <a:pPr marL="457200" indent="-457200" algn="l">
              <a:lnSpc>
                <a:spcPct val="100000"/>
              </a:lnSpc>
              <a:buFontTx/>
              <a:buChar char="-"/>
            </a:pPr>
            <a:r>
              <a:rPr lang="fr-BE" sz="3600" dirty="0">
                <a:latin typeface="+mn-lt"/>
                <a:cs typeface="Calibri"/>
              </a:rPr>
              <a:t>↑ du délai de prélèvement : ↓</a:t>
            </a:r>
          </a:p>
          <a:p>
            <a:pPr marL="457200" indent="-457200" algn="l">
              <a:lnSpc>
                <a:spcPct val="100000"/>
              </a:lnSpc>
              <a:buFontTx/>
              <a:buChar char="-"/>
            </a:pPr>
            <a:r>
              <a:rPr lang="fr-BE" sz="3600" dirty="0">
                <a:latin typeface="+mn-lt"/>
                <a:cs typeface="Calibri"/>
              </a:rPr>
              <a:t>Quantité de colostrum distribué : ↑</a:t>
            </a:r>
          </a:p>
          <a:p>
            <a:pPr marL="457200" indent="-457200" algn="l">
              <a:lnSpc>
                <a:spcPct val="100000"/>
              </a:lnSpc>
              <a:buFontTx/>
              <a:buChar char="-"/>
            </a:pPr>
            <a:r>
              <a:rPr lang="fr-BE" sz="3600" dirty="0">
                <a:latin typeface="+mn-lt"/>
                <a:cs typeface="Calibri"/>
              </a:rPr>
              <a:t>Qualité de colostrum distribué : ↑</a:t>
            </a:r>
          </a:p>
          <a:p>
            <a:pPr marL="457200" indent="-457200" algn="l">
              <a:lnSpc>
                <a:spcPct val="100000"/>
              </a:lnSpc>
              <a:buFontTx/>
              <a:buChar char="-"/>
            </a:pPr>
            <a:r>
              <a:rPr lang="fr-BE" sz="3600" dirty="0">
                <a:latin typeface="+mn-lt"/>
                <a:cs typeface="Calibri"/>
              </a:rPr>
              <a:t>Double distribution : ↑ </a:t>
            </a:r>
          </a:p>
          <a:p>
            <a:pPr marL="457200" indent="-457200" algn="l">
              <a:lnSpc>
                <a:spcPct val="100000"/>
              </a:lnSpc>
              <a:buFontTx/>
              <a:buChar char="-"/>
            </a:pPr>
            <a:r>
              <a:rPr lang="fr-BE" sz="3600" dirty="0" err="1">
                <a:latin typeface="+mn-lt"/>
                <a:cs typeface="Calibri"/>
              </a:rPr>
              <a:t>Têtine</a:t>
            </a:r>
            <a:r>
              <a:rPr lang="fr-BE" sz="3600" dirty="0">
                <a:latin typeface="+mn-lt"/>
                <a:cs typeface="Calibri"/>
              </a:rPr>
              <a:t> &gt; sonde &gt; seau &gt; </a:t>
            </a:r>
            <a:r>
              <a:rPr lang="fr-BE" sz="3600" dirty="0" err="1">
                <a:latin typeface="+mn-lt"/>
                <a:cs typeface="Calibri"/>
              </a:rPr>
              <a:t>têtée</a:t>
            </a:r>
            <a:r>
              <a:rPr lang="fr-BE" sz="3600" dirty="0">
                <a:latin typeface="+mn-lt"/>
                <a:cs typeface="Calibri"/>
              </a:rPr>
              <a:t> : ↑</a:t>
            </a:r>
          </a:p>
          <a:p>
            <a:pPr marL="457200" indent="-457200" algn="l">
              <a:lnSpc>
                <a:spcPct val="100000"/>
              </a:lnSpc>
              <a:buFontTx/>
              <a:buChar char="-"/>
            </a:pPr>
            <a:r>
              <a:rPr lang="fr-BE" sz="3600" dirty="0">
                <a:latin typeface="+mn-lt"/>
                <a:cs typeface="Calibri"/>
              </a:rPr>
              <a:t>Contamination : ↓</a:t>
            </a:r>
            <a:endParaRPr lang="fr-BE" sz="3600" dirty="0"/>
          </a:p>
        </p:txBody>
      </p:sp>
      <p:sp>
        <p:nvSpPr>
          <p:cNvPr id="31" name="Rectangle 30"/>
          <p:cNvSpPr/>
          <p:nvPr/>
        </p:nvSpPr>
        <p:spPr>
          <a:xfrm>
            <a:off x="345626" y="12666741"/>
            <a:ext cx="3201133" cy="584775"/>
          </a:xfrm>
          <a:prstGeom prst="rect">
            <a:avLst/>
          </a:prstGeom>
        </p:spPr>
        <p:txBody>
          <a:bodyPr wrap="none">
            <a:spAutoFit/>
          </a:bodyPr>
          <a:lstStyle/>
          <a:p>
            <a:r>
              <a:rPr lang="fr-BE" sz="3200" dirty="0">
                <a:cs typeface="Calibri"/>
              </a:rPr>
              <a:t>≈ : effets variables</a:t>
            </a:r>
            <a:endParaRPr lang="fr-BE" sz="3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7716" y="542878"/>
            <a:ext cx="7467990" cy="5914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334259" y="1683782"/>
            <a:ext cx="5970252" cy="1350784"/>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Rectangle 32"/>
          <p:cNvSpPr/>
          <p:nvPr/>
        </p:nvSpPr>
        <p:spPr>
          <a:xfrm>
            <a:off x="9863518" y="3744193"/>
            <a:ext cx="6482150" cy="2651635"/>
          </a:xfrm>
          <a:prstGeom prst="rect">
            <a:avLst/>
          </a:prstGeom>
          <a:solidFill>
            <a:schemeClr val="bg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Rectangle 33"/>
          <p:cNvSpPr/>
          <p:nvPr/>
        </p:nvSpPr>
        <p:spPr>
          <a:xfrm>
            <a:off x="12152416" y="11721453"/>
            <a:ext cx="10457948" cy="1316418"/>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98088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xmlns="" id="{4D4B9289-7DD6-AC57-65B9-72EFAE961B21}"/>
              </a:ext>
            </a:extLst>
          </p:cNvPr>
          <p:cNvGrpSpPr/>
          <p:nvPr/>
        </p:nvGrpSpPr>
        <p:grpSpPr>
          <a:xfrm>
            <a:off x="5976516" y="2745407"/>
            <a:ext cx="9145016" cy="8551668"/>
            <a:chOff x="647924" y="863873"/>
            <a:chExt cx="9063426" cy="8794240"/>
          </a:xfrm>
        </p:grpSpPr>
        <p:sp>
          <p:nvSpPr>
            <p:cNvPr id="35" name="Freeform 34">
              <a:extLst>
                <a:ext uri="{FF2B5EF4-FFF2-40B4-BE49-F238E27FC236}">
                  <a16:creationId xmlns:a16="http://schemas.microsoft.com/office/drawing/2014/main" xmlns="" id="{4A8C808E-A75A-7642-8775-56858FF4ED40}"/>
                </a:ext>
              </a:extLst>
            </p:cNvPr>
            <p:cNvSpPr/>
            <p:nvPr/>
          </p:nvSpPr>
          <p:spPr>
            <a:xfrm>
              <a:off x="1035853" y="1337281"/>
              <a:ext cx="4071717" cy="4253126"/>
            </a:xfrm>
            <a:custGeom>
              <a:avLst/>
              <a:gdLst>
                <a:gd name="connsiteX0" fmla="*/ 5166242 w 5166242"/>
                <a:gd name="connsiteY0" fmla="*/ 0 h 5433445"/>
                <a:gd name="connsiteX1" fmla="*/ 5166242 w 5166242"/>
                <a:gd name="connsiteY1" fmla="*/ 5433445 h 5433445"/>
                <a:gd name="connsiteX2" fmla="*/ 0 w 5166242"/>
                <a:gd name="connsiteY2" fmla="*/ 3766552 h 5433445"/>
                <a:gd name="connsiteX3" fmla="*/ 5166242 w 5166242"/>
                <a:gd name="connsiteY3" fmla="*/ 0 h 5433445"/>
              </a:gdLst>
              <a:ahLst/>
              <a:cxnLst>
                <a:cxn ang="0">
                  <a:pos x="connsiteX0" y="connsiteY0"/>
                </a:cxn>
                <a:cxn ang="0">
                  <a:pos x="connsiteX1" y="connsiteY1"/>
                </a:cxn>
                <a:cxn ang="0">
                  <a:pos x="connsiteX2" y="connsiteY2"/>
                </a:cxn>
                <a:cxn ang="0">
                  <a:pos x="connsiteX3" y="connsiteY3"/>
                </a:cxn>
              </a:cxnLst>
              <a:rect l="l" t="t" r="r" b="b"/>
              <a:pathLst>
                <a:path w="5166242" h="5433445">
                  <a:moveTo>
                    <a:pt x="5166242" y="0"/>
                  </a:moveTo>
                  <a:lnTo>
                    <a:pt x="5166242" y="5433445"/>
                  </a:lnTo>
                  <a:lnTo>
                    <a:pt x="0" y="3766552"/>
                  </a:lnTo>
                  <a:lnTo>
                    <a:pt x="5166242"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xmlns="" id="{AA78AA91-875F-594D-ABA5-395F39001F5E}"/>
                </a:ext>
              </a:extLst>
            </p:cNvPr>
            <p:cNvSpPr/>
            <p:nvPr/>
          </p:nvSpPr>
          <p:spPr>
            <a:xfrm>
              <a:off x="5251704" y="1337281"/>
              <a:ext cx="4081521" cy="4253357"/>
            </a:xfrm>
            <a:custGeom>
              <a:avLst/>
              <a:gdLst>
                <a:gd name="connsiteX0" fmla="*/ 0 w 5178682"/>
                <a:gd name="connsiteY0" fmla="*/ 0 h 5433740"/>
                <a:gd name="connsiteX1" fmla="*/ 5178682 w 5178682"/>
                <a:gd name="connsiteY1" fmla="*/ 3775622 h 5433740"/>
                <a:gd name="connsiteX2" fmla="*/ 0 w 5178682"/>
                <a:gd name="connsiteY2" fmla="*/ 5433740 h 5433740"/>
                <a:gd name="connsiteX3" fmla="*/ 0 w 5178682"/>
                <a:gd name="connsiteY3" fmla="*/ 0 h 5433740"/>
              </a:gdLst>
              <a:ahLst/>
              <a:cxnLst>
                <a:cxn ang="0">
                  <a:pos x="connsiteX0" y="connsiteY0"/>
                </a:cxn>
                <a:cxn ang="0">
                  <a:pos x="connsiteX1" y="connsiteY1"/>
                </a:cxn>
                <a:cxn ang="0">
                  <a:pos x="connsiteX2" y="connsiteY2"/>
                </a:cxn>
                <a:cxn ang="0">
                  <a:pos x="connsiteX3" y="connsiteY3"/>
                </a:cxn>
              </a:cxnLst>
              <a:rect l="l" t="t" r="r" b="b"/>
              <a:pathLst>
                <a:path w="5178682" h="5433740">
                  <a:moveTo>
                    <a:pt x="0" y="0"/>
                  </a:moveTo>
                  <a:lnTo>
                    <a:pt x="5178682" y="3775622"/>
                  </a:lnTo>
                  <a:lnTo>
                    <a:pt x="0" y="543374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xmlns="" id="{19A7D2E6-1575-884E-B9F6-C9F61A42607D}"/>
                </a:ext>
              </a:extLst>
            </p:cNvPr>
            <p:cNvSpPr/>
            <p:nvPr/>
          </p:nvSpPr>
          <p:spPr>
            <a:xfrm>
              <a:off x="1004144" y="4425866"/>
              <a:ext cx="4059176" cy="4758841"/>
            </a:xfrm>
            <a:custGeom>
              <a:avLst/>
              <a:gdLst>
                <a:gd name="connsiteX0" fmla="*/ 0 w 5150329"/>
                <a:gd name="connsiteY0" fmla="*/ 0 h 6079504"/>
                <a:gd name="connsiteX1" fmla="*/ 5150329 w 5150329"/>
                <a:gd name="connsiteY1" fmla="*/ 1661757 h 6079504"/>
                <a:gd name="connsiteX2" fmla="*/ 1968503 w 5150329"/>
                <a:gd name="connsiteY2" fmla="*/ 6079504 h 6079504"/>
                <a:gd name="connsiteX3" fmla="*/ 0 w 5150329"/>
                <a:gd name="connsiteY3" fmla="*/ 0 h 6079504"/>
              </a:gdLst>
              <a:ahLst/>
              <a:cxnLst>
                <a:cxn ang="0">
                  <a:pos x="connsiteX0" y="connsiteY0"/>
                </a:cxn>
                <a:cxn ang="0">
                  <a:pos x="connsiteX1" y="connsiteY1"/>
                </a:cxn>
                <a:cxn ang="0">
                  <a:pos x="connsiteX2" y="connsiteY2"/>
                </a:cxn>
                <a:cxn ang="0">
                  <a:pos x="connsiteX3" y="connsiteY3"/>
                </a:cxn>
              </a:cxnLst>
              <a:rect l="l" t="t" r="r" b="b"/>
              <a:pathLst>
                <a:path w="5150329" h="6079504">
                  <a:moveTo>
                    <a:pt x="0" y="0"/>
                  </a:moveTo>
                  <a:lnTo>
                    <a:pt x="5150329" y="1661757"/>
                  </a:lnTo>
                  <a:lnTo>
                    <a:pt x="1968503" y="607950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xmlns="" id="{405E6E20-12D3-3242-944A-1C07D198E2E2}"/>
                </a:ext>
              </a:extLst>
            </p:cNvPr>
            <p:cNvSpPr/>
            <p:nvPr/>
          </p:nvSpPr>
          <p:spPr>
            <a:xfrm>
              <a:off x="5296074" y="4437232"/>
              <a:ext cx="4055350" cy="4748413"/>
            </a:xfrm>
            <a:custGeom>
              <a:avLst/>
              <a:gdLst>
                <a:gd name="connsiteX0" fmla="*/ 5145476 w 5145476"/>
                <a:gd name="connsiteY0" fmla="*/ 0 h 6066184"/>
                <a:gd name="connsiteX1" fmla="*/ 3181285 w 5145476"/>
                <a:gd name="connsiteY1" fmla="*/ 6066184 h 6066184"/>
                <a:gd name="connsiteX2" fmla="*/ 0 w 5145476"/>
                <a:gd name="connsiteY2" fmla="*/ 1647485 h 6066184"/>
                <a:gd name="connsiteX3" fmla="*/ 5145476 w 5145476"/>
                <a:gd name="connsiteY3" fmla="*/ 0 h 6066184"/>
              </a:gdLst>
              <a:ahLst/>
              <a:cxnLst>
                <a:cxn ang="0">
                  <a:pos x="connsiteX0" y="connsiteY0"/>
                </a:cxn>
                <a:cxn ang="0">
                  <a:pos x="connsiteX1" y="connsiteY1"/>
                </a:cxn>
                <a:cxn ang="0">
                  <a:pos x="connsiteX2" y="connsiteY2"/>
                </a:cxn>
                <a:cxn ang="0">
                  <a:pos x="connsiteX3" y="connsiteY3"/>
                </a:cxn>
              </a:cxnLst>
              <a:rect l="l" t="t" r="r" b="b"/>
              <a:pathLst>
                <a:path w="5145476" h="6066184">
                  <a:moveTo>
                    <a:pt x="5145476" y="0"/>
                  </a:moveTo>
                  <a:lnTo>
                    <a:pt x="3181285" y="6066184"/>
                  </a:lnTo>
                  <a:lnTo>
                    <a:pt x="0" y="1647485"/>
                  </a:lnTo>
                  <a:lnTo>
                    <a:pt x="5145476"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9" name="Freeform 28">
              <a:extLst>
                <a:ext uri="{FF2B5EF4-FFF2-40B4-BE49-F238E27FC236}">
                  <a16:creationId xmlns:a16="http://schemas.microsoft.com/office/drawing/2014/main" xmlns="" id="{0C73BC7C-4090-FD41-9F00-A6BE7AFB8653}"/>
                </a:ext>
              </a:extLst>
            </p:cNvPr>
            <p:cNvSpPr/>
            <p:nvPr/>
          </p:nvSpPr>
          <p:spPr>
            <a:xfrm>
              <a:off x="2679118" y="5811190"/>
              <a:ext cx="5000052" cy="3448124"/>
            </a:xfrm>
            <a:custGeom>
              <a:avLst/>
              <a:gdLst>
                <a:gd name="connsiteX0" fmla="*/ 3172674 w 6344124"/>
                <a:gd name="connsiteY0" fmla="*/ 0 h 4405040"/>
                <a:gd name="connsiteX1" fmla="*/ 6344124 w 6344124"/>
                <a:gd name="connsiteY1" fmla="*/ 4405040 h 4405040"/>
                <a:gd name="connsiteX2" fmla="*/ 0 w 6344124"/>
                <a:gd name="connsiteY2" fmla="*/ 4405040 h 4405040"/>
                <a:gd name="connsiteX3" fmla="*/ 3172674 w 6344124"/>
                <a:gd name="connsiteY3" fmla="*/ 0 h 4405040"/>
              </a:gdLst>
              <a:ahLst/>
              <a:cxnLst>
                <a:cxn ang="0">
                  <a:pos x="connsiteX0" y="connsiteY0"/>
                </a:cxn>
                <a:cxn ang="0">
                  <a:pos x="connsiteX1" y="connsiteY1"/>
                </a:cxn>
                <a:cxn ang="0">
                  <a:pos x="connsiteX2" y="connsiteY2"/>
                </a:cxn>
                <a:cxn ang="0">
                  <a:pos x="connsiteX3" y="connsiteY3"/>
                </a:cxn>
              </a:cxnLst>
              <a:rect l="l" t="t" r="r" b="b"/>
              <a:pathLst>
                <a:path w="6344124" h="4405040">
                  <a:moveTo>
                    <a:pt x="3172674" y="0"/>
                  </a:moveTo>
                  <a:lnTo>
                    <a:pt x="6344124" y="4405040"/>
                  </a:lnTo>
                  <a:lnTo>
                    <a:pt x="0" y="4405040"/>
                  </a:lnTo>
                  <a:lnTo>
                    <a:pt x="3172674"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Oval 4">
              <a:extLst>
                <a:ext uri="{FF2B5EF4-FFF2-40B4-BE49-F238E27FC236}">
                  <a16:creationId xmlns:a16="http://schemas.microsoft.com/office/drawing/2014/main" xmlns="" id="{F8D0B16B-3AEE-4741-B9F6-2BCD881D66B2}"/>
                </a:ext>
              </a:extLst>
            </p:cNvPr>
            <p:cNvSpPr/>
            <p:nvPr/>
          </p:nvSpPr>
          <p:spPr>
            <a:xfrm>
              <a:off x="3276210" y="3907941"/>
              <a:ext cx="3696696" cy="35620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LES 5 Qs DE LA GESTION DU COLOSTRUM</a:t>
              </a:r>
            </a:p>
          </p:txBody>
        </p:sp>
        <p:sp>
          <p:nvSpPr>
            <p:cNvPr id="38" name="Oval 37">
              <a:extLst>
                <a:ext uri="{FF2B5EF4-FFF2-40B4-BE49-F238E27FC236}">
                  <a16:creationId xmlns:a16="http://schemas.microsoft.com/office/drawing/2014/main" xmlns="" id="{E4AE0C17-B7A3-244E-AB50-EDB8D2454365}"/>
                </a:ext>
              </a:extLst>
            </p:cNvPr>
            <p:cNvSpPr/>
            <p:nvPr/>
          </p:nvSpPr>
          <p:spPr>
            <a:xfrm>
              <a:off x="647924" y="3877851"/>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0E9C1424-B23C-A24D-A83C-0E90120B2B51}"/>
                </a:ext>
              </a:extLst>
            </p:cNvPr>
            <p:cNvSpPr/>
            <p:nvPr/>
          </p:nvSpPr>
          <p:spPr>
            <a:xfrm>
              <a:off x="8758039" y="3877851"/>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xmlns="" id="{16CF77A7-2C38-DA46-92EF-3701804600EF}"/>
                </a:ext>
              </a:extLst>
            </p:cNvPr>
            <p:cNvSpPr/>
            <p:nvPr/>
          </p:nvSpPr>
          <p:spPr>
            <a:xfrm>
              <a:off x="4711663" y="863873"/>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95A65527-9C29-6D47-BC23-D4F7B76EDE1E}"/>
                </a:ext>
              </a:extLst>
            </p:cNvPr>
            <p:cNvSpPr/>
            <p:nvPr/>
          </p:nvSpPr>
          <p:spPr>
            <a:xfrm>
              <a:off x="2118400" y="8711299"/>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xmlns="" id="{FBDBBD73-0A38-3A49-AB6D-ECE6EE5C27C8}"/>
                </a:ext>
              </a:extLst>
            </p:cNvPr>
            <p:cNvSpPr/>
            <p:nvPr/>
          </p:nvSpPr>
          <p:spPr>
            <a:xfrm>
              <a:off x="7287563" y="8711299"/>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xmlns="" id="{B6492207-878B-2848-8A7E-2DAA91E0F777}"/>
                </a:ext>
              </a:extLst>
            </p:cNvPr>
            <p:cNvSpPr txBox="1"/>
            <p:nvPr/>
          </p:nvSpPr>
          <p:spPr>
            <a:xfrm>
              <a:off x="826663" y="4120424"/>
              <a:ext cx="585418"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05</a:t>
              </a:r>
            </a:p>
          </p:txBody>
        </p:sp>
        <p:sp>
          <p:nvSpPr>
            <p:cNvPr id="46" name="TextBox 45">
              <a:extLst>
                <a:ext uri="{FF2B5EF4-FFF2-40B4-BE49-F238E27FC236}">
                  <a16:creationId xmlns:a16="http://schemas.microsoft.com/office/drawing/2014/main" xmlns="" id="{7E2F346A-7AD2-2A4D-84A3-D326F99C78D1}"/>
                </a:ext>
              </a:extLst>
            </p:cNvPr>
            <p:cNvSpPr txBox="1"/>
            <p:nvPr/>
          </p:nvSpPr>
          <p:spPr>
            <a:xfrm>
              <a:off x="8954008" y="4120424"/>
              <a:ext cx="561372"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02</a:t>
              </a:r>
            </a:p>
          </p:txBody>
        </p:sp>
        <p:sp>
          <p:nvSpPr>
            <p:cNvPr id="47" name="TextBox 46">
              <a:extLst>
                <a:ext uri="{FF2B5EF4-FFF2-40B4-BE49-F238E27FC236}">
                  <a16:creationId xmlns:a16="http://schemas.microsoft.com/office/drawing/2014/main" xmlns="" id="{1B6DA210-7DB0-294D-B521-C461C5A00B15}"/>
                </a:ext>
              </a:extLst>
            </p:cNvPr>
            <p:cNvSpPr txBox="1"/>
            <p:nvPr/>
          </p:nvSpPr>
          <p:spPr>
            <a:xfrm>
              <a:off x="4929408" y="1106445"/>
              <a:ext cx="500457"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01</a:t>
              </a:r>
            </a:p>
          </p:txBody>
        </p:sp>
        <p:sp>
          <p:nvSpPr>
            <p:cNvPr id="48" name="TextBox 47">
              <a:extLst>
                <a:ext uri="{FF2B5EF4-FFF2-40B4-BE49-F238E27FC236}">
                  <a16:creationId xmlns:a16="http://schemas.microsoft.com/office/drawing/2014/main" xmlns="" id="{C124314F-D272-E14D-B986-61C5AC8ECD69}"/>
                </a:ext>
              </a:extLst>
            </p:cNvPr>
            <p:cNvSpPr txBox="1"/>
            <p:nvPr/>
          </p:nvSpPr>
          <p:spPr>
            <a:xfrm>
              <a:off x="2297548" y="8953034"/>
              <a:ext cx="593432"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04</a:t>
              </a:r>
            </a:p>
          </p:txBody>
        </p:sp>
        <p:sp>
          <p:nvSpPr>
            <p:cNvPr id="49" name="TextBox 48">
              <a:extLst>
                <a:ext uri="{FF2B5EF4-FFF2-40B4-BE49-F238E27FC236}">
                  <a16:creationId xmlns:a16="http://schemas.microsoft.com/office/drawing/2014/main" xmlns="" id="{1B1F2222-5572-6044-9EE6-8DEFF715D767}"/>
                </a:ext>
              </a:extLst>
            </p:cNvPr>
            <p:cNvSpPr txBox="1"/>
            <p:nvPr/>
          </p:nvSpPr>
          <p:spPr>
            <a:xfrm>
              <a:off x="7478724" y="8953034"/>
              <a:ext cx="570990"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03</a:t>
              </a:r>
            </a:p>
          </p:txBody>
        </p:sp>
        <p:sp>
          <p:nvSpPr>
            <p:cNvPr id="50" name="TextBox 49">
              <a:extLst>
                <a:ext uri="{FF2B5EF4-FFF2-40B4-BE49-F238E27FC236}">
                  <a16:creationId xmlns:a16="http://schemas.microsoft.com/office/drawing/2014/main" xmlns="" id="{B7DD54F1-6661-204D-BD93-B15BADA96136}"/>
                </a:ext>
              </a:extLst>
            </p:cNvPr>
            <p:cNvSpPr txBox="1"/>
            <p:nvPr/>
          </p:nvSpPr>
          <p:spPr>
            <a:xfrm rot="2194840">
              <a:off x="5374714" y="3216871"/>
              <a:ext cx="2863141" cy="707886"/>
            </a:xfrm>
            <a:prstGeom prst="rect">
              <a:avLst/>
            </a:prstGeom>
            <a:noFill/>
          </p:spPr>
          <p:txBody>
            <a:bodyPr wrap="square" rtlCol="0" anchor="ctr" anchorCtr="0">
              <a:spAutoFit/>
            </a:bodyPr>
            <a:lstStyle/>
            <a:p>
              <a:pPr algn="ctr"/>
              <a:r>
                <a:rPr lang="en-US" sz="4000" dirty="0">
                  <a:solidFill>
                    <a:schemeClr val="bg1"/>
                  </a:solidFill>
                  <a:latin typeface="Poppins" pitchFamily="2" charset="77"/>
                  <a:ea typeface="League Spartan" charset="0"/>
                  <a:cs typeface="Poppins" pitchFamily="2" charset="77"/>
                </a:rPr>
                <a:t>QUALITY</a:t>
              </a:r>
            </a:p>
          </p:txBody>
        </p:sp>
      </p:grpSp>
      <p:sp>
        <p:nvSpPr>
          <p:cNvPr id="2" name="ZoneTexte 1">
            <a:extLst>
              <a:ext uri="{FF2B5EF4-FFF2-40B4-BE49-F238E27FC236}">
                <a16:creationId xmlns:a16="http://schemas.microsoft.com/office/drawing/2014/main" xmlns="" id="{7D3A3BD1-672E-36C9-AA10-552A51168DFB}"/>
              </a:ext>
            </a:extLst>
          </p:cNvPr>
          <p:cNvSpPr txBox="1"/>
          <p:nvPr/>
        </p:nvSpPr>
        <p:spPr>
          <a:xfrm>
            <a:off x="6173589" y="11809089"/>
            <a:ext cx="5481885" cy="1384995"/>
          </a:xfrm>
          <a:prstGeom prst="rect">
            <a:avLst/>
          </a:prstGeom>
          <a:noFill/>
        </p:spPr>
        <p:txBody>
          <a:bodyPr wrap="none" rtlCol="0">
            <a:spAutoFit/>
          </a:bodyPr>
          <a:lstStyle/>
          <a:p>
            <a:r>
              <a:rPr lang="fr-BE" sz="2800" dirty="0">
                <a:solidFill>
                  <a:schemeClr val="accent2">
                    <a:lumMod val="40000"/>
                    <a:lumOff val="60000"/>
                  </a:schemeClr>
                </a:solidFill>
              </a:rPr>
              <a:t>Adapté de Geiger AJ</a:t>
            </a:r>
          </a:p>
          <a:p>
            <a:r>
              <a:rPr lang="en-US" sz="2800" b="0" i="1" u="none" strike="noStrike" baseline="0" dirty="0">
                <a:solidFill>
                  <a:schemeClr val="accent2">
                    <a:lumMod val="40000"/>
                    <a:lumOff val="60000"/>
                  </a:schemeClr>
                </a:solidFill>
              </a:rPr>
              <a:t>Journal of Animal Science</a:t>
            </a:r>
            <a:r>
              <a:rPr lang="en-US" sz="2800" b="0" i="0" u="none" strike="noStrike" baseline="0" dirty="0">
                <a:solidFill>
                  <a:schemeClr val="accent2">
                    <a:lumMod val="40000"/>
                    <a:lumOff val="60000"/>
                  </a:schemeClr>
                </a:solidFill>
              </a:rPr>
              <a:t>, 2020, 98, </a:t>
            </a:r>
          </a:p>
          <a:p>
            <a:r>
              <a:rPr lang="en-US" sz="2800" b="0" i="0" u="none" strike="noStrike" baseline="0" dirty="0">
                <a:solidFill>
                  <a:schemeClr val="accent2">
                    <a:lumMod val="40000"/>
                    <a:lumOff val="60000"/>
                  </a:schemeClr>
                </a:solidFill>
              </a:rPr>
              <a:t>Suppl. 1, S126–S132</a:t>
            </a:r>
            <a:endParaRPr lang="fr-BE" sz="2800" dirty="0">
              <a:solidFill>
                <a:schemeClr val="accent2">
                  <a:lumMod val="40000"/>
                  <a:lumOff val="60000"/>
                </a:schemeClr>
              </a:solidFill>
            </a:endParaRPr>
          </a:p>
        </p:txBody>
      </p:sp>
      <p:sp>
        <p:nvSpPr>
          <p:cNvPr id="17" name="Rectangle à coins arrondis 11">
            <a:extLst>
              <a:ext uri="{FF2B5EF4-FFF2-40B4-BE49-F238E27FC236}">
                <a16:creationId xmlns:a16="http://schemas.microsoft.com/office/drawing/2014/main" xmlns="" id="{2F694B23-5EAC-DCA2-F587-17156DAF1971}"/>
              </a:ext>
            </a:extLst>
          </p:cNvPr>
          <p:cNvSpPr/>
          <p:nvPr/>
        </p:nvSpPr>
        <p:spPr>
          <a:xfrm>
            <a:off x="3825998" y="708253"/>
            <a:ext cx="13167742" cy="12307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5400" dirty="0">
                <a:cs typeface="Calibri" panose="020F0502020204030204" pitchFamily="34" charset="0"/>
              </a:rPr>
              <a:t>Evaluer la qualité du colostrum</a:t>
            </a:r>
          </a:p>
        </p:txBody>
      </p:sp>
      <p:sp>
        <p:nvSpPr>
          <p:cNvPr id="3" name="Ellipse 2">
            <a:extLst>
              <a:ext uri="{FF2B5EF4-FFF2-40B4-BE49-F238E27FC236}">
                <a16:creationId xmlns:a16="http://schemas.microsoft.com/office/drawing/2014/main" xmlns="" id="{B4EA487B-3446-A4D9-6C10-210F8C90F7F3}"/>
              </a:ext>
            </a:extLst>
          </p:cNvPr>
          <p:cNvSpPr/>
          <p:nvPr/>
        </p:nvSpPr>
        <p:spPr>
          <a:xfrm rot="2021665">
            <a:off x="10646014" y="4338606"/>
            <a:ext cx="3286616" cy="2062222"/>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93585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0C4B93AC-B403-58FC-CBF9-7B7971A29FA0}"/>
            </a:ext>
          </a:extLst>
        </p:cNvPr>
        <p:cNvGrpSpPr/>
        <p:nvPr/>
      </p:nvGrpSpPr>
      <p:grpSpPr>
        <a:xfrm>
          <a:off x="0" y="0"/>
          <a:ext cx="0" cy="0"/>
          <a:chOff x="0" y="0"/>
          <a:chExt cx="0" cy="0"/>
        </a:xfrm>
      </p:grpSpPr>
      <p:sp>
        <p:nvSpPr>
          <p:cNvPr id="12" name="Rectangle à coins arrondis 11">
            <a:extLst>
              <a:ext uri="{FF2B5EF4-FFF2-40B4-BE49-F238E27FC236}">
                <a16:creationId xmlns:a16="http://schemas.microsoft.com/office/drawing/2014/main" xmlns="" id="{EF584E0E-6B20-6123-1700-95DB6C34E325}"/>
              </a:ext>
            </a:extLst>
          </p:cNvPr>
          <p:cNvSpPr/>
          <p:nvPr/>
        </p:nvSpPr>
        <p:spPr>
          <a:xfrm>
            <a:off x="6858614" y="1511553"/>
            <a:ext cx="10765196" cy="165618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6600" dirty="0">
                <a:cs typeface="Calibri" panose="020F0502020204030204" pitchFamily="34" charset="0"/>
              </a:rPr>
              <a:t>Mortalité vs morbidité</a:t>
            </a:r>
          </a:p>
        </p:txBody>
      </p:sp>
      <p:sp>
        <p:nvSpPr>
          <p:cNvPr id="2" name="ZoneTexte 1">
            <a:extLst>
              <a:ext uri="{FF2B5EF4-FFF2-40B4-BE49-F238E27FC236}">
                <a16:creationId xmlns:a16="http://schemas.microsoft.com/office/drawing/2014/main" xmlns="" id="{E54A03B3-ED28-2C3E-962A-B574B9F39E7E}"/>
              </a:ext>
            </a:extLst>
          </p:cNvPr>
          <p:cNvSpPr txBox="1"/>
          <p:nvPr/>
        </p:nvSpPr>
        <p:spPr>
          <a:xfrm>
            <a:off x="359892" y="4392265"/>
            <a:ext cx="7488832" cy="1938992"/>
          </a:xfrm>
          <a:prstGeom prst="rect">
            <a:avLst/>
          </a:prstGeom>
          <a:noFill/>
          <a:ln>
            <a:solidFill>
              <a:schemeClr val="bg1"/>
            </a:solidFill>
          </a:ln>
        </p:spPr>
        <p:txBody>
          <a:bodyPr wrap="square">
            <a:spAutoFit/>
          </a:bodyPr>
          <a:lstStyle/>
          <a:p>
            <a:r>
              <a:rPr lang="fr-FR" sz="4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M</a:t>
            </a:r>
            <a:r>
              <a:rPr lang="fr-FR"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ortinatalité</a:t>
            </a:r>
            <a:r>
              <a:rPr lang="fr-FR"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fr-FR"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l’expulsion d’un fœtus mort  avant ou durant l’accouchement. </a:t>
            </a:r>
            <a:endParaRPr lang="fr-BE" sz="4000" dirty="0">
              <a:solidFill>
                <a:schemeClr val="bg1"/>
              </a:solidFill>
            </a:endParaRPr>
          </a:p>
        </p:txBody>
      </p:sp>
      <p:sp>
        <p:nvSpPr>
          <p:cNvPr id="3" name="ZoneTexte 2">
            <a:extLst>
              <a:ext uri="{FF2B5EF4-FFF2-40B4-BE49-F238E27FC236}">
                <a16:creationId xmlns:a16="http://schemas.microsoft.com/office/drawing/2014/main" xmlns="" id="{DE5C8D52-6F42-9B51-B595-AC14F6C72608}"/>
              </a:ext>
            </a:extLst>
          </p:cNvPr>
          <p:cNvSpPr txBox="1"/>
          <p:nvPr/>
        </p:nvSpPr>
        <p:spPr>
          <a:xfrm>
            <a:off x="8208764" y="4392265"/>
            <a:ext cx="8319366" cy="5332229"/>
          </a:xfrm>
          <a:prstGeom prst="rect">
            <a:avLst/>
          </a:prstGeom>
          <a:noFill/>
          <a:ln>
            <a:solidFill>
              <a:schemeClr val="bg1"/>
            </a:solidFill>
          </a:ln>
        </p:spPr>
        <p:txBody>
          <a:bodyPr wrap="square">
            <a:spAutoFit/>
          </a:bodyPr>
          <a:lstStyle/>
          <a:p>
            <a:pPr lvl="0">
              <a:lnSpc>
                <a:spcPct val="107000"/>
              </a:lnSpc>
            </a:pPr>
            <a:r>
              <a:rPr lang="fr-FR" sz="4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M</a:t>
            </a:r>
            <a:r>
              <a:rPr lang="fr-FR"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ortalité périnatale</a:t>
            </a:r>
          </a:p>
          <a:p>
            <a:pPr lvl="0">
              <a:lnSpc>
                <a:spcPct val="107000"/>
              </a:lnSpc>
            </a:pPr>
            <a:r>
              <a:rPr lang="fr-FR"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mort du </a:t>
            </a:r>
            <a:r>
              <a:rPr lang="fr-FR" sz="4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foetus</a:t>
            </a:r>
            <a:r>
              <a:rPr lang="fr-FR"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/veau avant, pendant </a:t>
            </a:r>
          </a:p>
          <a:p>
            <a:pPr lvl="0">
              <a:lnSpc>
                <a:spcPct val="107000"/>
              </a:lnSpc>
            </a:pPr>
            <a:r>
              <a:rPr lang="fr-FR"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ou au cours des 48 heures suivant</a:t>
            </a:r>
          </a:p>
          <a:p>
            <a:pPr lvl="0">
              <a:lnSpc>
                <a:spcPct val="107000"/>
              </a:lnSpc>
            </a:pPr>
            <a:r>
              <a:rPr lang="fr-FR"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une période de gestation &gt; 260 j. </a:t>
            </a:r>
          </a:p>
          <a:p>
            <a:pPr lvl="0">
              <a:lnSpc>
                <a:spcPct val="107000"/>
              </a:lnSpc>
            </a:pPr>
            <a:r>
              <a:rPr lang="fr-FR"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- 75 % de ces mortalités : </a:t>
            </a:r>
          </a:p>
          <a:p>
            <a:pPr lvl="0">
              <a:lnSpc>
                <a:spcPct val="107000"/>
              </a:lnSpc>
            </a:pPr>
            <a:r>
              <a:rPr lang="fr-FR"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&lt; 1 heure après la parturition</a:t>
            </a:r>
          </a:p>
          <a:p>
            <a:pPr lvl="0">
              <a:lnSpc>
                <a:spcPct val="107000"/>
              </a:lnSpc>
            </a:pPr>
            <a:r>
              <a:rPr lang="fr-FR"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- 90 % des veaux sont vivants </a:t>
            </a:r>
          </a:p>
          <a:p>
            <a:pPr lvl="0">
              <a:lnSpc>
                <a:spcPct val="107000"/>
              </a:lnSpc>
            </a:pPr>
            <a:r>
              <a:rPr lang="fr-FR"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au début du part</a:t>
            </a:r>
          </a:p>
        </p:txBody>
      </p:sp>
      <p:sp>
        <p:nvSpPr>
          <p:cNvPr id="4" name="ZoneTexte 3">
            <a:extLst>
              <a:ext uri="{FF2B5EF4-FFF2-40B4-BE49-F238E27FC236}">
                <a16:creationId xmlns:a16="http://schemas.microsoft.com/office/drawing/2014/main" xmlns="" id="{3F2EB4B9-0B66-34E1-F785-6C37DA385AC3}"/>
              </a:ext>
            </a:extLst>
          </p:cNvPr>
          <p:cNvSpPr txBox="1"/>
          <p:nvPr/>
        </p:nvSpPr>
        <p:spPr>
          <a:xfrm>
            <a:off x="16921732" y="4392265"/>
            <a:ext cx="6788963" cy="2554545"/>
          </a:xfrm>
          <a:prstGeom prst="rect">
            <a:avLst/>
          </a:prstGeom>
          <a:noFill/>
          <a:ln>
            <a:solidFill>
              <a:schemeClr val="bg1"/>
            </a:solidFill>
          </a:ln>
        </p:spPr>
        <p:txBody>
          <a:bodyPr wrap="square">
            <a:spAutoFit/>
          </a:bodyPr>
          <a:lstStyle/>
          <a:p>
            <a:r>
              <a:rPr lang="fr-FR" sz="4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M</a:t>
            </a:r>
            <a:r>
              <a:rPr lang="fr-FR"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ortalité néonatale </a:t>
            </a:r>
          </a:p>
          <a:p>
            <a:r>
              <a:rPr lang="fr-FR"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fr-FR"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mort du veau au-delà des </a:t>
            </a:r>
          </a:p>
          <a:p>
            <a:r>
              <a:rPr lang="fr-FR"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24 à 48 premières heures de vie </a:t>
            </a:r>
          </a:p>
          <a:p>
            <a:r>
              <a:rPr lang="fr-FR"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et le 1</a:t>
            </a:r>
            <a:r>
              <a:rPr lang="fr-FR" sz="40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a:t>
            </a:r>
            <a:r>
              <a:rPr lang="fr-FR"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mois ou le sevrage </a:t>
            </a:r>
            <a:endParaRPr lang="fr-BE" sz="4000" dirty="0">
              <a:solidFill>
                <a:schemeClr val="bg1"/>
              </a:solidFill>
            </a:endParaRPr>
          </a:p>
        </p:txBody>
      </p:sp>
      <p:sp>
        <p:nvSpPr>
          <p:cNvPr id="6" name="ZoneTexte 5">
            <a:extLst>
              <a:ext uri="{FF2B5EF4-FFF2-40B4-BE49-F238E27FC236}">
                <a16:creationId xmlns:a16="http://schemas.microsoft.com/office/drawing/2014/main" xmlns="" id="{ADE14C82-39D5-3E6C-B03B-59C4651D8E38}"/>
              </a:ext>
            </a:extLst>
          </p:cNvPr>
          <p:cNvSpPr txBox="1"/>
          <p:nvPr/>
        </p:nvSpPr>
        <p:spPr>
          <a:xfrm>
            <a:off x="5688484" y="10517366"/>
            <a:ext cx="16270464" cy="1323439"/>
          </a:xfrm>
          <a:prstGeom prst="rect">
            <a:avLst/>
          </a:prstGeom>
          <a:noFill/>
          <a:ln>
            <a:solidFill>
              <a:schemeClr val="bg1"/>
            </a:solidFill>
          </a:ln>
        </p:spPr>
        <p:txBody>
          <a:bodyPr wrap="square">
            <a:spAutoFit/>
          </a:bodyPr>
          <a:lstStyle/>
          <a:p>
            <a:r>
              <a:rPr lang="fr-FR" sz="4000" b="0" dirty="0">
                <a:solidFill>
                  <a:srgbClr val="FFFF00"/>
                </a:solidFill>
                <a:effectLst/>
              </a:rPr>
              <a:t>Morbidité </a:t>
            </a:r>
          </a:p>
          <a:p>
            <a:r>
              <a:rPr lang="fr-FR" sz="4000" dirty="0">
                <a:solidFill>
                  <a:schemeClr val="bg1"/>
                </a:solidFill>
              </a:rPr>
              <a:t>= présence d’une maladie chez un animal </a:t>
            </a:r>
            <a:r>
              <a:rPr lang="fr-FR" sz="4000" b="0" dirty="0">
                <a:solidFill>
                  <a:schemeClr val="bg1"/>
                </a:solidFill>
                <a:effectLst/>
              </a:rPr>
              <a:t>(morbidité clinique vs subclinique). </a:t>
            </a:r>
            <a:endParaRPr lang="fr-BE" sz="4000" dirty="0">
              <a:solidFill>
                <a:schemeClr val="bg1"/>
              </a:solidFill>
            </a:endParaRPr>
          </a:p>
        </p:txBody>
      </p:sp>
    </p:spTree>
    <p:extLst>
      <p:ext uri="{BB962C8B-B14F-4D97-AF65-F5344CB8AC3E}">
        <p14:creationId xmlns:p14="http://schemas.microsoft.com/office/powerpoint/2010/main" val="71212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D503E04C-DA7E-AA5B-6F2D-D3A12CE18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8573" y="1106445"/>
            <a:ext cx="7992888" cy="2803087"/>
          </a:xfrm>
          <a:prstGeom prst="rect">
            <a:avLst/>
          </a:prstGeom>
        </p:spPr>
      </p:pic>
      <p:sp>
        <p:nvSpPr>
          <p:cNvPr id="17" name="Rectangle à coins arrondis 11">
            <a:extLst>
              <a:ext uri="{FF2B5EF4-FFF2-40B4-BE49-F238E27FC236}">
                <a16:creationId xmlns:a16="http://schemas.microsoft.com/office/drawing/2014/main" xmlns="" id="{2F694B23-5EAC-DCA2-F587-17156DAF1971}"/>
              </a:ext>
            </a:extLst>
          </p:cNvPr>
          <p:cNvSpPr/>
          <p:nvPr/>
        </p:nvSpPr>
        <p:spPr>
          <a:xfrm>
            <a:off x="647925" y="6280038"/>
            <a:ext cx="8347222" cy="211796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4800" dirty="0">
                <a:cs typeface="Calibri" panose="020F0502020204030204" pitchFamily="34" charset="0"/>
              </a:rPr>
              <a:t>Méthodes de terrain </a:t>
            </a:r>
          </a:p>
          <a:p>
            <a:pPr algn="ctr">
              <a:defRPr/>
            </a:pPr>
            <a:r>
              <a:rPr lang="fr-BE" sz="4800" dirty="0">
                <a:cs typeface="Calibri" panose="020F0502020204030204" pitchFamily="34" charset="0"/>
              </a:rPr>
              <a:t>d’évaluation du colostrum</a:t>
            </a:r>
          </a:p>
        </p:txBody>
      </p:sp>
      <p:sp>
        <p:nvSpPr>
          <p:cNvPr id="18" name="Subtitle 2">
            <a:extLst>
              <a:ext uri="{FF2B5EF4-FFF2-40B4-BE49-F238E27FC236}">
                <a16:creationId xmlns:a16="http://schemas.microsoft.com/office/drawing/2014/main" xmlns="" id="{46A32EFC-0223-F295-2A51-CEE41BCEAB8A}"/>
              </a:ext>
            </a:extLst>
          </p:cNvPr>
          <p:cNvSpPr txBox="1">
            <a:spLocks/>
          </p:cNvSpPr>
          <p:nvPr/>
        </p:nvSpPr>
        <p:spPr>
          <a:xfrm>
            <a:off x="10643229" y="2826216"/>
            <a:ext cx="4118263" cy="5588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fr-FR" sz="4000" kern="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COLORIMETRIE</a:t>
            </a:r>
            <a:endParaRPr lang="en-US" sz="4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9" name="Subtitle 2">
            <a:extLst>
              <a:ext uri="{FF2B5EF4-FFF2-40B4-BE49-F238E27FC236}">
                <a16:creationId xmlns:a16="http://schemas.microsoft.com/office/drawing/2014/main" xmlns="" id="{BE65241F-465A-EEA1-DBDC-AFE2A9D3D419}"/>
              </a:ext>
            </a:extLst>
          </p:cNvPr>
          <p:cNvSpPr txBox="1">
            <a:spLocks/>
          </p:cNvSpPr>
          <p:nvPr/>
        </p:nvSpPr>
        <p:spPr>
          <a:xfrm>
            <a:off x="10643229" y="8424713"/>
            <a:ext cx="4118263" cy="5588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fr-FR" sz="40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DENSITOMETRIE</a:t>
            </a:r>
            <a:endParaRPr lang="en-US" sz="4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0" name="Subtitle 2">
            <a:extLst>
              <a:ext uri="{FF2B5EF4-FFF2-40B4-BE49-F238E27FC236}">
                <a16:creationId xmlns:a16="http://schemas.microsoft.com/office/drawing/2014/main" xmlns="" id="{02BBE3F8-5E90-378F-3276-25F044627E77}"/>
              </a:ext>
            </a:extLst>
          </p:cNvPr>
          <p:cNvSpPr txBox="1">
            <a:spLocks/>
          </p:cNvSpPr>
          <p:nvPr/>
        </p:nvSpPr>
        <p:spPr>
          <a:xfrm>
            <a:off x="10643229" y="11351529"/>
            <a:ext cx="4118263" cy="5588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fr-FR" sz="40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REFRACTOMETRIE</a:t>
            </a:r>
            <a:endParaRPr lang="en-US" sz="4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cxnSp>
        <p:nvCxnSpPr>
          <p:cNvPr id="24" name="Connecteur droit 23">
            <a:extLst>
              <a:ext uri="{FF2B5EF4-FFF2-40B4-BE49-F238E27FC236}">
                <a16:creationId xmlns:a16="http://schemas.microsoft.com/office/drawing/2014/main" xmlns="" id="{B8AC0954-3301-A777-DC2E-FCECB1F96083}"/>
              </a:ext>
            </a:extLst>
          </p:cNvPr>
          <p:cNvCxnSpPr/>
          <p:nvPr/>
        </p:nvCxnSpPr>
        <p:spPr>
          <a:xfrm>
            <a:off x="16041786" y="310654"/>
            <a:ext cx="5184576" cy="392981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xmlns="" id="{6447B1E3-6DF5-F5ED-E93F-DFFF211A1D37}"/>
              </a:ext>
            </a:extLst>
          </p:cNvPr>
          <p:cNvCxnSpPr>
            <a:cxnSpLocks/>
          </p:cNvCxnSpPr>
          <p:nvPr/>
        </p:nvCxnSpPr>
        <p:spPr>
          <a:xfrm flipH="1">
            <a:off x="16489684" y="422073"/>
            <a:ext cx="4327666" cy="36966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84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64623C7E-9783-074E-DEA0-4C972DC0A0CF}"/>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xmlns="" id="{7A77DA5D-DEA6-09D6-D6BB-F41AB4279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095" y="4552152"/>
            <a:ext cx="6929602" cy="4640032"/>
          </a:xfrm>
          <a:prstGeom prst="rect">
            <a:avLst/>
          </a:prstGeom>
        </p:spPr>
      </p:pic>
      <p:pic>
        <p:nvPicPr>
          <p:cNvPr id="11" name="Image 10">
            <a:extLst>
              <a:ext uri="{FF2B5EF4-FFF2-40B4-BE49-F238E27FC236}">
                <a16:creationId xmlns:a16="http://schemas.microsoft.com/office/drawing/2014/main" xmlns="" id="{1D49A0AB-EDD7-DD43-C470-F3C8BC8B2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254874" y="6234990"/>
            <a:ext cx="10886249" cy="2304256"/>
          </a:xfrm>
          <a:prstGeom prst="rect">
            <a:avLst/>
          </a:prstGeom>
        </p:spPr>
      </p:pic>
      <p:sp>
        <p:nvSpPr>
          <p:cNvPr id="17" name="Rectangle à coins arrondis 11">
            <a:extLst>
              <a:ext uri="{FF2B5EF4-FFF2-40B4-BE49-F238E27FC236}">
                <a16:creationId xmlns:a16="http://schemas.microsoft.com/office/drawing/2014/main" xmlns="" id="{3589C560-6C99-725A-7661-9DD22CF81E9E}"/>
              </a:ext>
            </a:extLst>
          </p:cNvPr>
          <p:cNvSpPr/>
          <p:nvPr/>
        </p:nvSpPr>
        <p:spPr>
          <a:xfrm>
            <a:off x="349140" y="642130"/>
            <a:ext cx="11353121" cy="119143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4800" dirty="0">
                <a:solidFill>
                  <a:srgbClr val="FFFF00"/>
                </a:solidFill>
                <a:cs typeface="Calibri" panose="020F0502020204030204" pitchFamily="34" charset="0"/>
              </a:rPr>
              <a:t>La densitométrie : le pèse colostrum</a:t>
            </a:r>
          </a:p>
        </p:txBody>
      </p:sp>
      <p:cxnSp>
        <p:nvCxnSpPr>
          <p:cNvPr id="6" name="Connecteur droit avec flèche 5">
            <a:extLst>
              <a:ext uri="{FF2B5EF4-FFF2-40B4-BE49-F238E27FC236}">
                <a16:creationId xmlns:a16="http://schemas.microsoft.com/office/drawing/2014/main" xmlns="" id="{D60BCD91-A6F2-CA2A-D6D8-5BA7F62134AF}"/>
              </a:ext>
            </a:extLst>
          </p:cNvPr>
          <p:cNvCxnSpPr/>
          <p:nvPr/>
        </p:nvCxnSpPr>
        <p:spPr>
          <a:xfrm>
            <a:off x="13697998" y="4048096"/>
            <a:ext cx="478259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xmlns="" id="{C93C13F4-82DA-A8DC-E8AD-0C5B04148466}"/>
              </a:ext>
            </a:extLst>
          </p:cNvPr>
          <p:cNvSpPr txBox="1"/>
          <p:nvPr/>
        </p:nvSpPr>
        <p:spPr>
          <a:xfrm>
            <a:off x="19041623" y="3663375"/>
            <a:ext cx="2033827" cy="769441"/>
          </a:xfrm>
          <a:prstGeom prst="rect">
            <a:avLst/>
          </a:prstGeom>
          <a:noFill/>
        </p:spPr>
        <p:txBody>
          <a:bodyPr wrap="none" rtlCol="0">
            <a:spAutoFit/>
          </a:bodyPr>
          <a:lstStyle/>
          <a:p>
            <a:r>
              <a:rPr lang="fr-BE" dirty="0">
                <a:solidFill>
                  <a:schemeClr val="bg1"/>
                </a:solidFill>
              </a:rPr>
              <a:t>&lt; 50 g/L</a:t>
            </a:r>
          </a:p>
        </p:txBody>
      </p:sp>
      <p:cxnSp>
        <p:nvCxnSpPr>
          <p:cNvPr id="9" name="Connecteur droit avec flèche 8">
            <a:extLst>
              <a:ext uri="{FF2B5EF4-FFF2-40B4-BE49-F238E27FC236}">
                <a16:creationId xmlns:a16="http://schemas.microsoft.com/office/drawing/2014/main" xmlns="" id="{9FB49C63-B8E1-B4CF-7ABB-E0100460F22E}"/>
              </a:ext>
            </a:extLst>
          </p:cNvPr>
          <p:cNvCxnSpPr/>
          <p:nvPr/>
        </p:nvCxnSpPr>
        <p:spPr>
          <a:xfrm>
            <a:off x="13641023" y="4912192"/>
            <a:ext cx="478259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E1545341-770A-D0C3-6993-08B89CCC4C6C}"/>
              </a:ext>
            </a:extLst>
          </p:cNvPr>
          <p:cNvSpPr txBox="1"/>
          <p:nvPr/>
        </p:nvSpPr>
        <p:spPr>
          <a:xfrm>
            <a:off x="19113631" y="4574799"/>
            <a:ext cx="3136693" cy="769441"/>
          </a:xfrm>
          <a:prstGeom prst="rect">
            <a:avLst/>
          </a:prstGeom>
          <a:noFill/>
        </p:spPr>
        <p:txBody>
          <a:bodyPr wrap="none" rtlCol="0">
            <a:spAutoFit/>
          </a:bodyPr>
          <a:lstStyle/>
          <a:p>
            <a:r>
              <a:rPr lang="fr-BE" dirty="0">
                <a:solidFill>
                  <a:schemeClr val="bg1"/>
                </a:solidFill>
              </a:rPr>
              <a:t>50 à 100  g/L</a:t>
            </a:r>
          </a:p>
        </p:txBody>
      </p:sp>
      <p:cxnSp>
        <p:nvCxnSpPr>
          <p:cNvPr id="12" name="Connecteur droit avec flèche 11">
            <a:extLst>
              <a:ext uri="{FF2B5EF4-FFF2-40B4-BE49-F238E27FC236}">
                <a16:creationId xmlns:a16="http://schemas.microsoft.com/office/drawing/2014/main" xmlns="" id="{2416FFAA-DDD6-D8ED-9C71-24B6BA5120F4}"/>
              </a:ext>
            </a:extLst>
          </p:cNvPr>
          <p:cNvCxnSpPr/>
          <p:nvPr/>
        </p:nvCxnSpPr>
        <p:spPr>
          <a:xfrm>
            <a:off x="13641023" y="5776288"/>
            <a:ext cx="478259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xmlns="" id="{6B6A745B-FC1B-A74B-8E3A-1B655ADB25C4}"/>
              </a:ext>
            </a:extLst>
          </p:cNvPr>
          <p:cNvSpPr txBox="1"/>
          <p:nvPr/>
        </p:nvSpPr>
        <p:spPr>
          <a:xfrm>
            <a:off x="18969615" y="5366887"/>
            <a:ext cx="2447401" cy="769441"/>
          </a:xfrm>
          <a:prstGeom prst="rect">
            <a:avLst/>
          </a:prstGeom>
          <a:noFill/>
        </p:spPr>
        <p:txBody>
          <a:bodyPr wrap="none" rtlCol="0">
            <a:spAutoFit/>
          </a:bodyPr>
          <a:lstStyle/>
          <a:p>
            <a:r>
              <a:rPr lang="fr-BE" dirty="0">
                <a:solidFill>
                  <a:schemeClr val="bg1"/>
                </a:solidFill>
              </a:rPr>
              <a:t>&gt; 100  g/L</a:t>
            </a:r>
          </a:p>
        </p:txBody>
      </p:sp>
      <p:cxnSp>
        <p:nvCxnSpPr>
          <p:cNvPr id="23" name="Connecteur droit avec flèche 22">
            <a:extLst>
              <a:ext uri="{FF2B5EF4-FFF2-40B4-BE49-F238E27FC236}">
                <a16:creationId xmlns:a16="http://schemas.microsoft.com/office/drawing/2014/main" xmlns="" id="{17D7EF8F-7727-22E7-C18B-9B342F167E9F}"/>
              </a:ext>
            </a:extLst>
          </p:cNvPr>
          <p:cNvCxnSpPr>
            <a:cxnSpLocks/>
          </p:cNvCxnSpPr>
          <p:nvPr/>
        </p:nvCxnSpPr>
        <p:spPr>
          <a:xfrm>
            <a:off x="10067532" y="8280697"/>
            <a:ext cx="0" cy="20882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xmlns="" id="{D253A759-8E67-9D1E-8518-E48F4072783A}"/>
              </a:ext>
            </a:extLst>
          </p:cNvPr>
          <p:cNvSpPr txBox="1"/>
          <p:nvPr/>
        </p:nvSpPr>
        <p:spPr>
          <a:xfrm>
            <a:off x="8568804" y="10319568"/>
            <a:ext cx="3132589" cy="2123658"/>
          </a:xfrm>
          <a:prstGeom prst="rect">
            <a:avLst/>
          </a:prstGeom>
          <a:noFill/>
        </p:spPr>
        <p:txBody>
          <a:bodyPr wrap="none" rtlCol="0">
            <a:spAutoFit/>
          </a:bodyPr>
          <a:lstStyle/>
          <a:p>
            <a:r>
              <a:rPr lang="fr-BE" dirty="0">
                <a:solidFill>
                  <a:schemeClr val="bg1"/>
                </a:solidFill>
              </a:rPr>
              <a:t>250 à 500 ml</a:t>
            </a:r>
          </a:p>
          <a:p>
            <a:r>
              <a:rPr lang="fr-BE" dirty="0">
                <a:solidFill>
                  <a:schemeClr val="bg1"/>
                </a:solidFill>
              </a:rPr>
              <a:t>&lt; 3 à 4 h</a:t>
            </a:r>
          </a:p>
          <a:p>
            <a:r>
              <a:rPr lang="fr-BE" dirty="0">
                <a:solidFill>
                  <a:schemeClr val="bg1"/>
                </a:solidFill>
              </a:rPr>
              <a:t>T° &gt; 20°C</a:t>
            </a:r>
          </a:p>
        </p:txBody>
      </p:sp>
      <p:sp>
        <p:nvSpPr>
          <p:cNvPr id="26" name="ZoneTexte 25">
            <a:extLst>
              <a:ext uri="{FF2B5EF4-FFF2-40B4-BE49-F238E27FC236}">
                <a16:creationId xmlns:a16="http://schemas.microsoft.com/office/drawing/2014/main" xmlns="" id="{A468A7C5-F223-077F-17D3-0928097BE970}"/>
              </a:ext>
            </a:extLst>
          </p:cNvPr>
          <p:cNvSpPr txBox="1"/>
          <p:nvPr/>
        </p:nvSpPr>
        <p:spPr>
          <a:xfrm>
            <a:off x="15522582" y="11381397"/>
            <a:ext cx="9071907" cy="769441"/>
          </a:xfrm>
          <a:prstGeom prst="rect">
            <a:avLst/>
          </a:prstGeom>
          <a:noFill/>
        </p:spPr>
        <p:txBody>
          <a:bodyPr wrap="none" rtlCol="0">
            <a:spAutoFit/>
          </a:bodyPr>
          <a:lstStyle/>
          <a:p>
            <a:r>
              <a:rPr lang="fr-BE" dirty="0">
                <a:solidFill>
                  <a:srgbClr val="FFFF00"/>
                </a:solidFill>
              </a:rPr>
              <a:t>Méthode plus sensible que spécifique</a:t>
            </a:r>
          </a:p>
        </p:txBody>
      </p:sp>
    </p:spTree>
    <p:extLst>
      <p:ext uri="{BB962C8B-B14F-4D97-AF65-F5344CB8AC3E}">
        <p14:creationId xmlns:p14="http://schemas.microsoft.com/office/powerpoint/2010/main" val="69986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31899786-0DC6-DD75-5308-AF37FE19483E}"/>
            </a:ext>
          </a:extLst>
        </p:cNvPr>
        <p:cNvGrpSpPr/>
        <p:nvPr/>
      </p:nvGrpSpPr>
      <p:grpSpPr>
        <a:xfrm>
          <a:off x="0" y="0"/>
          <a:ext cx="0" cy="0"/>
          <a:chOff x="0" y="0"/>
          <a:chExt cx="0" cy="0"/>
        </a:xfrm>
      </p:grpSpPr>
      <p:pic>
        <p:nvPicPr>
          <p:cNvPr id="13" name="Image 12">
            <a:extLst>
              <a:ext uri="{FF2B5EF4-FFF2-40B4-BE49-F238E27FC236}">
                <a16:creationId xmlns:a16="http://schemas.microsoft.com/office/drawing/2014/main" xmlns="" id="{D1A62789-3D1A-7ED7-B093-A9A318C85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148" y="3840325"/>
            <a:ext cx="10286438" cy="3000211"/>
          </a:xfrm>
          <a:prstGeom prst="rect">
            <a:avLst/>
          </a:prstGeom>
        </p:spPr>
      </p:pic>
      <p:pic>
        <p:nvPicPr>
          <p:cNvPr id="15" name="Image 14">
            <a:extLst>
              <a:ext uri="{FF2B5EF4-FFF2-40B4-BE49-F238E27FC236}">
                <a16:creationId xmlns:a16="http://schemas.microsoft.com/office/drawing/2014/main" xmlns="" id="{11EA2D18-110E-CDEA-DB99-06C4ACD30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7316" y="681222"/>
            <a:ext cx="3350821" cy="6159313"/>
          </a:xfrm>
          <a:prstGeom prst="rect">
            <a:avLst/>
          </a:prstGeom>
        </p:spPr>
      </p:pic>
      <p:sp>
        <p:nvSpPr>
          <p:cNvPr id="17" name="Rectangle à coins arrondis 11">
            <a:extLst>
              <a:ext uri="{FF2B5EF4-FFF2-40B4-BE49-F238E27FC236}">
                <a16:creationId xmlns:a16="http://schemas.microsoft.com/office/drawing/2014/main" xmlns="" id="{D0B0EEC0-51E6-FD6C-8720-BE7B4263814F}"/>
              </a:ext>
            </a:extLst>
          </p:cNvPr>
          <p:cNvSpPr/>
          <p:nvPr/>
        </p:nvSpPr>
        <p:spPr>
          <a:xfrm>
            <a:off x="494480" y="782134"/>
            <a:ext cx="12898860" cy="12307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dirty="0">
                <a:cs typeface="Calibri" panose="020F0502020204030204" pitchFamily="34" charset="0"/>
              </a:rPr>
              <a:t>Méthodes de terrain d’évaluation du colostrum</a:t>
            </a:r>
          </a:p>
        </p:txBody>
      </p:sp>
      <p:sp>
        <p:nvSpPr>
          <p:cNvPr id="20" name="Subtitle 2">
            <a:extLst>
              <a:ext uri="{FF2B5EF4-FFF2-40B4-BE49-F238E27FC236}">
                <a16:creationId xmlns:a16="http://schemas.microsoft.com/office/drawing/2014/main" xmlns="" id="{8A262E17-CA81-94DB-3ECB-AEACCED0DE9D}"/>
              </a:ext>
            </a:extLst>
          </p:cNvPr>
          <p:cNvSpPr txBox="1">
            <a:spLocks/>
          </p:cNvSpPr>
          <p:nvPr/>
        </p:nvSpPr>
        <p:spPr>
          <a:xfrm>
            <a:off x="1079972" y="2736081"/>
            <a:ext cx="4118263" cy="5588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fr-FR" sz="4000" kern="0" dirty="0">
                <a:solidFill>
                  <a:srgbClr val="FFFF00"/>
                </a:solidFill>
                <a:latin typeface="Calibri" panose="020F0502020204030204" pitchFamily="34" charset="0"/>
                <a:ea typeface="Calibri" panose="020F0502020204030204" pitchFamily="34" charset="0"/>
                <a:cs typeface="Times New Roman" panose="02020603050405020304" pitchFamily="18" charset="0"/>
              </a:rPr>
              <a:t>REFRACTOMETRIE</a:t>
            </a:r>
            <a:endParaRPr lang="en-US" sz="4000" dirty="0">
              <a:solidFill>
                <a:srgbClr val="FFFF00"/>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1" name="Subtitle 2">
            <a:extLst>
              <a:ext uri="{FF2B5EF4-FFF2-40B4-BE49-F238E27FC236}">
                <a16:creationId xmlns:a16="http://schemas.microsoft.com/office/drawing/2014/main" xmlns="" id="{707B6BB8-ECDE-68BE-B1A7-3B08625FE20B}"/>
              </a:ext>
            </a:extLst>
          </p:cNvPr>
          <p:cNvSpPr txBox="1">
            <a:spLocks/>
          </p:cNvSpPr>
          <p:nvPr/>
        </p:nvSpPr>
        <p:spPr>
          <a:xfrm>
            <a:off x="605016" y="6264473"/>
            <a:ext cx="4118263" cy="5588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fr-FR" sz="40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optique</a:t>
            </a:r>
            <a:endParaRPr lang="en-US" sz="4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2" name="Subtitle 2">
            <a:extLst>
              <a:ext uri="{FF2B5EF4-FFF2-40B4-BE49-F238E27FC236}">
                <a16:creationId xmlns:a16="http://schemas.microsoft.com/office/drawing/2014/main" xmlns="" id="{23244559-614E-56F2-16D4-438A9730C52B}"/>
              </a:ext>
            </a:extLst>
          </p:cNvPr>
          <p:cNvSpPr txBox="1">
            <a:spLocks/>
          </p:cNvSpPr>
          <p:nvPr/>
        </p:nvSpPr>
        <p:spPr>
          <a:xfrm>
            <a:off x="17879572" y="6249281"/>
            <a:ext cx="2288060" cy="5588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fr-FR" sz="40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digital</a:t>
            </a:r>
            <a:endParaRPr lang="en-US" sz="4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 name="Subtitle 2">
            <a:extLst>
              <a:ext uri="{FF2B5EF4-FFF2-40B4-BE49-F238E27FC236}">
                <a16:creationId xmlns:a16="http://schemas.microsoft.com/office/drawing/2014/main" xmlns="" id="{A0B71CD1-D2EB-FAFC-EFA8-72093AB46999}"/>
              </a:ext>
            </a:extLst>
          </p:cNvPr>
          <p:cNvSpPr txBox="1">
            <a:spLocks/>
          </p:cNvSpPr>
          <p:nvPr/>
        </p:nvSpPr>
        <p:spPr>
          <a:xfrm>
            <a:off x="1079972" y="7488609"/>
            <a:ext cx="21170352" cy="563231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ct val="100000"/>
              </a:lnSpc>
              <a:buFont typeface="Arial" panose="020B0604020202020204" pitchFamily="34" charset="0"/>
              <a:buChar char="•"/>
            </a:pPr>
            <a:r>
              <a:rPr lang="fr-FR" sz="40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Le réfractomètre mesure le degré de réfraction d’une solution.</a:t>
            </a:r>
          </a:p>
          <a:p>
            <a:pPr marL="571500" indent="-571500" algn="l">
              <a:lnSpc>
                <a:spcPct val="100000"/>
              </a:lnSpc>
              <a:buFont typeface="Arial" panose="020B0604020202020204" pitchFamily="34" charset="0"/>
              <a:buChar char="•"/>
            </a:pPr>
            <a:r>
              <a:rPr lang="fr-FR" sz="40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Ce degré de déviation du rayon lumineux (naturel ou d’une lampe LED) est fonction de la concentration en protéines et donc de celle en IgG. </a:t>
            </a:r>
          </a:p>
          <a:p>
            <a:pPr marL="571500" indent="-571500" algn="l">
              <a:lnSpc>
                <a:spcPct val="100000"/>
              </a:lnSpc>
              <a:buFont typeface="Arial" panose="020B0604020202020204" pitchFamily="34" charset="0"/>
              <a:buChar char="•"/>
            </a:pPr>
            <a:r>
              <a:rPr lang="fr-FR" sz="40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Le degré de déviation est exprimé en % Brix (savant autrichien du 19</a:t>
            </a:r>
            <a:r>
              <a:rPr lang="fr-FR" sz="4000" kern="0"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ème</a:t>
            </a:r>
            <a:r>
              <a:rPr lang="fr-FR" sz="40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 siècle) pour la concentration en </a:t>
            </a:r>
            <a:r>
              <a:rPr lang="fr-FR" sz="4000" kern="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Ig</a:t>
            </a:r>
            <a:r>
              <a:rPr lang="fr-FR" sz="40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 et en g/L pour les protéines totales</a:t>
            </a:r>
          </a:p>
          <a:p>
            <a:pPr marL="571500" indent="-571500" algn="l">
              <a:lnSpc>
                <a:spcPct val="100000"/>
              </a:lnSpc>
              <a:buFont typeface="Arial" panose="020B0604020202020204" pitchFamily="34" charset="0"/>
              <a:buChar char="•"/>
            </a:pPr>
            <a:r>
              <a:rPr lang="fr-FR" sz="40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Test indépendant de la température du colostrum</a:t>
            </a:r>
          </a:p>
          <a:p>
            <a:pPr marL="571500" indent="-571500" algn="l">
              <a:lnSpc>
                <a:spcPct val="100000"/>
              </a:lnSpc>
              <a:buFont typeface="Arial" panose="020B0604020202020204" pitchFamily="34" charset="0"/>
              <a:buChar char="•"/>
            </a:pPr>
            <a:r>
              <a:rPr lang="fr-FR" sz="40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Test utilisable également pour évaluer la concentration en </a:t>
            </a:r>
            <a:r>
              <a:rPr lang="fr-FR" sz="4000" kern="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Ig</a:t>
            </a:r>
            <a:r>
              <a:rPr lang="fr-FR" sz="40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 du sérum (TIP)</a:t>
            </a:r>
          </a:p>
          <a:p>
            <a:pPr marL="571500" indent="-571500" algn="l">
              <a:lnSpc>
                <a:spcPct val="100000"/>
              </a:lnSpc>
              <a:buFont typeface="Arial" panose="020B0604020202020204" pitchFamily="34" charset="0"/>
              <a:buChar char="•"/>
            </a:pPr>
            <a:r>
              <a:rPr lang="fr-FR" sz="40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Méthode aussi sensible que spécifique</a:t>
            </a:r>
            <a:endParaRPr lang="en-US" sz="4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4209034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86C0E454-7D0B-51BB-0BDD-1C4678D2413F}"/>
              </a:ext>
            </a:extLst>
          </p:cNvPr>
          <p:cNvPicPr>
            <a:picLocks noChangeAspect="1"/>
          </p:cNvPicPr>
          <p:nvPr/>
        </p:nvPicPr>
        <p:blipFill>
          <a:blip r:embed="rId2"/>
          <a:stretch>
            <a:fillRect/>
          </a:stretch>
        </p:blipFill>
        <p:spPr>
          <a:xfrm>
            <a:off x="7416676" y="685905"/>
            <a:ext cx="13033448" cy="12309264"/>
          </a:xfrm>
          <a:prstGeom prst="rect">
            <a:avLst/>
          </a:prstGeom>
        </p:spPr>
      </p:pic>
      <p:cxnSp>
        <p:nvCxnSpPr>
          <p:cNvPr id="4" name="Connecteur droit avec flèche 3">
            <a:extLst>
              <a:ext uri="{FF2B5EF4-FFF2-40B4-BE49-F238E27FC236}">
                <a16:creationId xmlns:a16="http://schemas.microsoft.com/office/drawing/2014/main" xmlns="" id="{6FF9522D-15B7-21B7-2A55-69B1822EAF51}"/>
              </a:ext>
            </a:extLst>
          </p:cNvPr>
          <p:cNvCxnSpPr>
            <a:cxnSpLocks/>
          </p:cNvCxnSpPr>
          <p:nvPr/>
        </p:nvCxnSpPr>
        <p:spPr>
          <a:xfrm flipH="1">
            <a:off x="6192540" y="8568729"/>
            <a:ext cx="24482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xmlns="" id="{D919EA7F-7E8F-835B-EAAD-E0726D72E2F1}"/>
              </a:ext>
            </a:extLst>
          </p:cNvPr>
          <p:cNvSpPr txBox="1"/>
          <p:nvPr/>
        </p:nvSpPr>
        <p:spPr>
          <a:xfrm>
            <a:off x="1998474" y="8184008"/>
            <a:ext cx="4124784" cy="2800767"/>
          </a:xfrm>
          <a:prstGeom prst="rect">
            <a:avLst/>
          </a:prstGeom>
          <a:noFill/>
        </p:spPr>
        <p:txBody>
          <a:bodyPr wrap="none" rtlCol="0">
            <a:spAutoFit/>
          </a:bodyPr>
          <a:lstStyle/>
          <a:p>
            <a:r>
              <a:rPr lang="fr-BE" dirty="0">
                <a:solidFill>
                  <a:schemeClr val="bg1"/>
                </a:solidFill>
              </a:rPr>
              <a:t>Valeur seuil chez </a:t>
            </a:r>
          </a:p>
          <a:p>
            <a:r>
              <a:rPr lang="fr-BE" dirty="0">
                <a:solidFill>
                  <a:schemeClr val="bg1"/>
                </a:solidFill>
              </a:rPr>
              <a:t>la vache laitière</a:t>
            </a:r>
          </a:p>
          <a:p>
            <a:pPr marL="571500" indent="-571500">
              <a:buFont typeface="Arial" panose="020B0604020202020204" pitchFamily="34" charset="0"/>
              <a:buChar char="•"/>
            </a:pPr>
            <a:r>
              <a:rPr lang="fr-BE" dirty="0">
                <a:solidFill>
                  <a:schemeClr val="bg1"/>
                </a:solidFill>
              </a:rPr>
              <a:t>22% Brix</a:t>
            </a:r>
          </a:p>
          <a:p>
            <a:pPr marL="571500" indent="-571500">
              <a:buFont typeface="Arial" panose="020B0604020202020204" pitchFamily="34" charset="0"/>
              <a:buChar char="•"/>
            </a:pPr>
            <a:r>
              <a:rPr lang="fr-BE" dirty="0">
                <a:solidFill>
                  <a:schemeClr val="bg1"/>
                </a:solidFill>
              </a:rPr>
              <a:t>&gt; 50G/l </a:t>
            </a:r>
          </a:p>
        </p:txBody>
      </p:sp>
      <p:sp>
        <p:nvSpPr>
          <p:cNvPr id="7" name="ZoneTexte 6">
            <a:extLst>
              <a:ext uri="{FF2B5EF4-FFF2-40B4-BE49-F238E27FC236}">
                <a16:creationId xmlns:a16="http://schemas.microsoft.com/office/drawing/2014/main" xmlns="" id="{AA83DDEB-B78B-7AF0-EDEF-E996274C3183}"/>
              </a:ext>
            </a:extLst>
          </p:cNvPr>
          <p:cNvSpPr txBox="1"/>
          <p:nvPr/>
        </p:nvSpPr>
        <p:spPr>
          <a:xfrm>
            <a:off x="1998474" y="1826550"/>
            <a:ext cx="4314771" cy="2800767"/>
          </a:xfrm>
          <a:prstGeom prst="rect">
            <a:avLst/>
          </a:prstGeom>
          <a:noFill/>
        </p:spPr>
        <p:txBody>
          <a:bodyPr wrap="none" rtlCol="0">
            <a:spAutoFit/>
          </a:bodyPr>
          <a:lstStyle/>
          <a:p>
            <a:r>
              <a:rPr lang="fr-BE" dirty="0">
                <a:solidFill>
                  <a:schemeClr val="bg1"/>
                </a:solidFill>
              </a:rPr>
              <a:t>Valeur seuil chez </a:t>
            </a:r>
          </a:p>
          <a:p>
            <a:r>
              <a:rPr lang="fr-BE" dirty="0">
                <a:solidFill>
                  <a:schemeClr val="bg1"/>
                </a:solidFill>
              </a:rPr>
              <a:t>la vache allaitante</a:t>
            </a:r>
          </a:p>
          <a:p>
            <a:pPr marL="571500" indent="-571500">
              <a:buFont typeface="Arial" panose="020B0604020202020204" pitchFamily="34" charset="0"/>
              <a:buChar char="•"/>
            </a:pPr>
            <a:r>
              <a:rPr lang="fr-BE" dirty="0">
                <a:solidFill>
                  <a:schemeClr val="bg1"/>
                </a:solidFill>
              </a:rPr>
              <a:t>28% Brix</a:t>
            </a:r>
          </a:p>
          <a:p>
            <a:pPr marL="571500" indent="-571500">
              <a:buFont typeface="Arial" panose="020B0604020202020204" pitchFamily="34" charset="0"/>
              <a:buChar char="•"/>
            </a:pPr>
            <a:r>
              <a:rPr lang="fr-BE" dirty="0">
                <a:solidFill>
                  <a:schemeClr val="bg1"/>
                </a:solidFill>
              </a:rPr>
              <a:t>&gt; 100G/l </a:t>
            </a:r>
          </a:p>
        </p:txBody>
      </p:sp>
      <p:cxnSp>
        <p:nvCxnSpPr>
          <p:cNvPr id="8" name="Connecteur droit avec flèche 7">
            <a:extLst>
              <a:ext uri="{FF2B5EF4-FFF2-40B4-BE49-F238E27FC236}">
                <a16:creationId xmlns:a16="http://schemas.microsoft.com/office/drawing/2014/main" xmlns="" id="{C62BA019-23AF-DEB1-1BDA-23864CB28D29}"/>
              </a:ext>
            </a:extLst>
          </p:cNvPr>
          <p:cNvCxnSpPr>
            <a:cxnSpLocks/>
          </p:cNvCxnSpPr>
          <p:nvPr/>
        </p:nvCxnSpPr>
        <p:spPr>
          <a:xfrm flipH="1">
            <a:off x="6313245" y="3528169"/>
            <a:ext cx="24482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B373C51B-69CE-062C-608F-F84C6282BC99}"/>
              </a:ext>
            </a:extLst>
          </p:cNvPr>
          <p:cNvSpPr/>
          <p:nvPr/>
        </p:nvSpPr>
        <p:spPr>
          <a:xfrm>
            <a:off x="11665148" y="1511945"/>
            <a:ext cx="8856984" cy="1148322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xmlns="" id="{8A5D85C1-9EAF-007C-1D3A-2D962A9A138D}"/>
              </a:ext>
            </a:extLst>
          </p:cNvPr>
          <p:cNvSpPr/>
          <p:nvPr/>
        </p:nvSpPr>
        <p:spPr>
          <a:xfrm>
            <a:off x="12817276" y="685905"/>
            <a:ext cx="9289032" cy="82603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à coins arrondis 11">
            <a:extLst>
              <a:ext uri="{FF2B5EF4-FFF2-40B4-BE49-F238E27FC236}">
                <a16:creationId xmlns:a16="http://schemas.microsoft.com/office/drawing/2014/main" xmlns="" id="{76FCCDA4-B44F-10C8-DD77-93396365C0CA}"/>
              </a:ext>
            </a:extLst>
          </p:cNvPr>
          <p:cNvSpPr/>
          <p:nvPr/>
        </p:nvSpPr>
        <p:spPr>
          <a:xfrm>
            <a:off x="12817276" y="4968329"/>
            <a:ext cx="7200800" cy="223224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defRPr/>
            </a:pPr>
            <a:r>
              <a:rPr lang="fr-BE" sz="5400" dirty="0">
                <a:cs typeface="Calibri" panose="020F0502020204030204" pitchFamily="34" charset="0"/>
              </a:rPr>
              <a:t>Qualité du colostrum</a:t>
            </a:r>
          </a:p>
          <a:p>
            <a:pPr>
              <a:defRPr/>
            </a:pPr>
            <a:r>
              <a:rPr lang="fr-BE" sz="5400" dirty="0">
                <a:cs typeface="Calibri" panose="020F0502020204030204" pitchFamily="34" charset="0"/>
              </a:rPr>
              <a:t>Valeurs seuil </a:t>
            </a:r>
          </a:p>
        </p:txBody>
      </p:sp>
    </p:spTree>
    <p:extLst>
      <p:ext uri="{BB962C8B-B14F-4D97-AF65-F5344CB8AC3E}">
        <p14:creationId xmlns:p14="http://schemas.microsoft.com/office/powerpoint/2010/main" val="3174959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398BE001-950F-28EC-F727-8E98F17EBF9D}"/>
            </a:ext>
          </a:extLst>
        </p:cNvPr>
        <p:cNvGrpSpPr/>
        <p:nvPr/>
      </p:nvGrpSpPr>
      <p:grpSpPr>
        <a:xfrm>
          <a:off x="0" y="0"/>
          <a:ext cx="0" cy="0"/>
          <a:chOff x="0" y="0"/>
          <a:chExt cx="0" cy="0"/>
        </a:xfrm>
      </p:grpSpPr>
      <p:sp>
        <p:nvSpPr>
          <p:cNvPr id="12" name="Rectangle à coins arrondis 11">
            <a:extLst>
              <a:ext uri="{FF2B5EF4-FFF2-40B4-BE49-F238E27FC236}">
                <a16:creationId xmlns:a16="http://schemas.microsoft.com/office/drawing/2014/main" xmlns="" id="{2A928380-557F-47B3-686F-20099192EE21}"/>
              </a:ext>
            </a:extLst>
          </p:cNvPr>
          <p:cNvSpPr/>
          <p:nvPr/>
        </p:nvSpPr>
        <p:spPr>
          <a:xfrm>
            <a:off x="575916" y="791865"/>
            <a:ext cx="23618624" cy="165618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6000" dirty="0">
                <a:cs typeface="Calibri" panose="020F0502020204030204" pitchFamily="34" charset="0"/>
              </a:rPr>
              <a:t>La gestion du colostrum : combien et comment distribuer le colostrum ? </a:t>
            </a:r>
          </a:p>
        </p:txBody>
      </p:sp>
      <p:sp>
        <p:nvSpPr>
          <p:cNvPr id="8" name="Freeform 34">
            <a:extLst>
              <a:ext uri="{FF2B5EF4-FFF2-40B4-BE49-F238E27FC236}">
                <a16:creationId xmlns:a16="http://schemas.microsoft.com/office/drawing/2014/main" xmlns="" id="{317C873F-89DD-0660-2044-8AD20632D87E}"/>
              </a:ext>
            </a:extLst>
          </p:cNvPr>
          <p:cNvSpPr/>
          <p:nvPr/>
        </p:nvSpPr>
        <p:spPr>
          <a:xfrm>
            <a:off x="7094107" y="3920305"/>
            <a:ext cx="4071717" cy="4253126"/>
          </a:xfrm>
          <a:custGeom>
            <a:avLst/>
            <a:gdLst>
              <a:gd name="connsiteX0" fmla="*/ 5166242 w 5166242"/>
              <a:gd name="connsiteY0" fmla="*/ 0 h 5433445"/>
              <a:gd name="connsiteX1" fmla="*/ 5166242 w 5166242"/>
              <a:gd name="connsiteY1" fmla="*/ 5433445 h 5433445"/>
              <a:gd name="connsiteX2" fmla="*/ 0 w 5166242"/>
              <a:gd name="connsiteY2" fmla="*/ 3766552 h 5433445"/>
              <a:gd name="connsiteX3" fmla="*/ 5166242 w 5166242"/>
              <a:gd name="connsiteY3" fmla="*/ 0 h 5433445"/>
            </a:gdLst>
            <a:ahLst/>
            <a:cxnLst>
              <a:cxn ang="0">
                <a:pos x="connsiteX0" y="connsiteY0"/>
              </a:cxn>
              <a:cxn ang="0">
                <a:pos x="connsiteX1" y="connsiteY1"/>
              </a:cxn>
              <a:cxn ang="0">
                <a:pos x="connsiteX2" y="connsiteY2"/>
              </a:cxn>
              <a:cxn ang="0">
                <a:pos x="connsiteX3" y="connsiteY3"/>
              </a:cxn>
            </a:cxnLst>
            <a:rect l="l" t="t" r="r" b="b"/>
            <a:pathLst>
              <a:path w="5166242" h="5433445">
                <a:moveTo>
                  <a:pt x="5166242" y="0"/>
                </a:moveTo>
                <a:lnTo>
                  <a:pt x="5166242" y="5433445"/>
                </a:lnTo>
                <a:lnTo>
                  <a:pt x="0" y="3766552"/>
                </a:lnTo>
                <a:lnTo>
                  <a:pt x="5166242"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3">
            <a:extLst>
              <a:ext uri="{FF2B5EF4-FFF2-40B4-BE49-F238E27FC236}">
                <a16:creationId xmlns:a16="http://schemas.microsoft.com/office/drawing/2014/main" xmlns="" id="{B0F8BEA1-8883-968D-BFEF-AD5E7AEBE2B8}"/>
              </a:ext>
            </a:extLst>
          </p:cNvPr>
          <p:cNvSpPr/>
          <p:nvPr/>
        </p:nvSpPr>
        <p:spPr>
          <a:xfrm>
            <a:off x="11309958" y="3920305"/>
            <a:ext cx="4081521" cy="4253357"/>
          </a:xfrm>
          <a:custGeom>
            <a:avLst/>
            <a:gdLst>
              <a:gd name="connsiteX0" fmla="*/ 0 w 5178682"/>
              <a:gd name="connsiteY0" fmla="*/ 0 h 5433740"/>
              <a:gd name="connsiteX1" fmla="*/ 5178682 w 5178682"/>
              <a:gd name="connsiteY1" fmla="*/ 3775622 h 5433740"/>
              <a:gd name="connsiteX2" fmla="*/ 0 w 5178682"/>
              <a:gd name="connsiteY2" fmla="*/ 5433740 h 5433740"/>
              <a:gd name="connsiteX3" fmla="*/ 0 w 5178682"/>
              <a:gd name="connsiteY3" fmla="*/ 0 h 5433740"/>
            </a:gdLst>
            <a:ahLst/>
            <a:cxnLst>
              <a:cxn ang="0">
                <a:pos x="connsiteX0" y="connsiteY0"/>
              </a:cxn>
              <a:cxn ang="0">
                <a:pos x="connsiteX1" y="connsiteY1"/>
              </a:cxn>
              <a:cxn ang="0">
                <a:pos x="connsiteX2" y="connsiteY2"/>
              </a:cxn>
              <a:cxn ang="0">
                <a:pos x="connsiteX3" y="connsiteY3"/>
              </a:cxn>
            </a:cxnLst>
            <a:rect l="l" t="t" r="r" b="b"/>
            <a:pathLst>
              <a:path w="5178682" h="5433740">
                <a:moveTo>
                  <a:pt x="0" y="0"/>
                </a:moveTo>
                <a:lnTo>
                  <a:pt x="5178682" y="3775622"/>
                </a:lnTo>
                <a:lnTo>
                  <a:pt x="0" y="543374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30">
            <a:extLst>
              <a:ext uri="{FF2B5EF4-FFF2-40B4-BE49-F238E27FC236}">
                <a16:creationId xmlns:a16="http://schemas.microsoft.com/office/drawing/2014/main" xmlns="" id="{4FACEB20-F72E-54D6-2619-B8C9FDE19337}"/>
              </a:ext>
            </a:extLst>
          </p:cNvPr>
          <p:cNvSpPr/>
          <p:nvPr/>
        </p:nvSpPr>
        <p:spPr>
          <a:xfrm>
            <a:off x="7062398" y="7008890"/>
            <a:ext cx="4059176" cy="4758841"/>
          </a:xfrm>
          <a:custGeom>
            <a:avLst/>
            <a:gdLst>
              <a:gd name="connsiteX0" fmla="*/ 0 w 5150329"/>
              <a:gd name="connsiteY0" fmla="*/ 0 h 6079504"/>
              <a:gd name="connsiteX1" fmla="*/ 5150329 w 5150329"/>
              <a:gd name="connsiteY1" fmla="*/ 1661757 h 6079504"/>
              <a:gd name="connsiteX2" fmla="*/ 1968503 w 5150329"/>
              <a:gd name="connsiteY2" fmla="*/ 6079504 h 6079504"/>
              <a:gd name="connsiteX3" fmla="*/ 0 w 5150329"/>
              <a:gd name="connsiteY3" fmla="*/ 0 h 6079504"/>
            </a:gdLst>
            <a:ahLst/>
            <a:cxnLst>
              <a:cxn ang="0">
                <a:pos x="connsiteX0" y="connsiteY0"/>
              </a:cxn>
              <a:cxn ang="0">
                <a:pos x="connsiteX1" y="connsiteY1"/>
              </a:cxn>
              <a:cxn ang="0">
                <a:pos x="connsiteX2" y="connsiteY2"/>
              </a:cxn>
              <a:cxn ang="0">
                <a:pos x="connsiteX3" y="connsiteY3"/>
              </a:cxn>
            </a:cxnLst>
            <a:rect l="l" t="t" r="r" b="b"/>
            <a:pathLst>
              <a:path w="5150329" h="6079504">
                <a:moveTo>
                  <a:pt x="0" y="0"/>
                </a:moveTo>
                <a:lnTo>
                  <a:pt x="5150329" y="1661757"/>
                </a:lnTo>
                <a:lnTo>
                  <a:pt x="1968503" y="607950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9">
            <a:extLst>
              <a:ext uri="{FF2B5EF4-FFF2-40B4-BE49-F238E27FC236}">
                <a16:creationId xmlns:a16="http://schemas.microsoft.com/office/drawing/2014/main" xmlns="" id="{599FAB0E-6C28-4929-7509-62E6BBAACF5A}"/>
              </a:ext>
            </a:extLst>
          </p:cNvPr>
          <p:cNvSpPr/>
          <p:nvPr/>
        </p:nvSpPr>
        <p:spPr>
          <a:xfrm>
            <a:off x="11354328" y="7020256"/>
            <a:ext cx="4055350" cy="4748413"/>
          </a:xfrm>
          <a:custGeom>
            <a:avLst/>
            <a:gdLst>
              <a:gd name="connsiteX0" fmla="*/ 5145476 w 5145476"/>
              <a:gd name="connsiteY0" fmla="*/ 0 h 6066184"/>
              <a:gd name="connsiteX1" fmla="*/ 3181285 w 5145476"/>
              <a:gd name="connsiteY1" fmla="*/ 6066184 h 6066184"/>
              <a:gd name="connsiteX2" fmla="*/ 0 w 5145476"/>
              <a:gd name="connsiteY2" fmla="*/ 1647485 h 6066184"/>
              <a:gd name="connsiteX3" fmla="*/ 5145476 w 5145476"/>
              <a:gd name="connsiteY3" fmla="*/ 0 h 6066184"/>
            </a:gdLst>
            <a:ahLst/>
            <a:cxnLst>
              <a:cxn ang="0">
                <a:pos x="connsiteX0" y="connsiteY0"/>
              </a:cxn>
              <a:cxn ang="0">
                <a:pos x="connsiteX1" y="connsiteY1"/>
              </a:cxn>
              <a:cxn ang="0">
                <a:pos x="connsiteX2" y="connsiteY2"/>
              </a:cxn>
              <a:cxn ang="0">
                <a:pos x="connsiteX3" y="connsiteY3"/>
              </a:cxn>
            </a:cxnLst>
            <a:rect l="l" t="t" r="r" b="b"/>
            <a:pathLst>
              <a:path w="5145476" h="6066184">
                <a:moveTo>
                  <a:pt x="5145476" y="0"/>
                </a:moveTo>
                <a:lnTo>
                  <a:pt x="3181285" y="6066184"/>
                </a:lnTo>
                <a:lnTo>
                  <a:pt x="0" y="1647485"/>
                </a:lnTo>
                <a:lnTo>
                  <a:pt x="5145476"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 name="Freeform 28">
            <a:extLst>
              <a:ext uri="{FF2B5EF4-FFF2-40B4-BE49-F238E27FC236}">
                <a16:creationId xmlns:a16="http://schemas.microsoft.com/office/drawing/2014/main" xmlns="" id="{D00B39A2-30CD-B6E8-17DA-CE65A9314F61}"/>
              </a:ext>
            </a:extLst>
          </p:cNvPr>
          <p:cNvSpPr/>
          <p:nvPr/>
        </p:nvSpPr>
        <p:spPr>
          <a:xfrm>
            <a:off x="8737372" y="8394214"/>
            <a:ext cx="5000052" cy="3448124"/>
          </a:xfrm>
          <a:custGeom>
            <a:avLst/>
            <a:gdLst>
              <a:gd name="connsiteX0" fmla="*/ 3172674 w 6344124"/>
              <a:gd name="connsiteY0" fmla="*/ 0 h 4405040"/>
              <a:gd name="connsiteX1" fmla="*/ 6344124 w 6344124"/>
              <a:gd name="connsiteY1" fmla="*/ 4405040 h 4405040"/>
              <a:gd name="connsiteX2" fmla="*/ 0 w 6344124"/>
              <a:gd name="connsiteY2" fmla="*/ 4405040 h 4405040"/>
              <a:gd name="connsiteX3" fmla="*/ 3172674 w 6344124"/>
              <a:gd name="connsiteY3" fmla="*/ 0 h 4405040"/>
            </a:gdLst>
            <a:ahLst/>
            <a:cxnLst>
              <a:cxn ang="0">
                <a:pos x="connsiteX0" y="connsiteY0"/>
              </a:cxn>
              <a:cxn ang="0">
                <a:pos x="connsiteX1" y="connsiteY1"/>
              </a:cxn>
              <a:cxn ang="0">
                <a:pos x="connsiteX2" y="connsiteY2"/>
              </a:cxn>
              <a:cxn ang="0">
                <a:pos x="connsiteX3" y="connsiteY3"/>
              </a:cxn>
            </a:cxnLst>
            <a:rect l="l" t="t" r="r" b="b"/>
            <a:pathLst>
              <a:path w="6344124" h="4405040">
                <a:moveTo>
                  <a:pt x="3172674" y="0"/>
                </a:moveTo>
                <a:lnTo>
                  <a:pt x="6344124" y="4405040"/>
                </a:lnTo>
                <a:lnTo>
                  <a:pt x="0" y="4405040"/>
                </a:lnTo>
                <a:lnTo>
                  <a:pt x="3172674"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4">
            <a:extLst>
              <a:ext uri="{FF2B5EF4-FFF2-40B4-BE49-F238E27FC236}">
                <a16:creationId xmlns:a16="http://schemas.microsoft.com/office/drawing/2014/main" xmlns="" id="{260193F5-CB05-CB0C-C524-22C008FCF8D8}"/>
              </a:ext>
            </a:extLst>
          </p:cNvPr>
          <p:cNvSpPr/>
          <p:nvPr/>
        </p:nvSpPr>
        <p:spPr>
          <a:xfrm>
            <a:off x="9334464" y="6490965"/>
            <a:ext cx="3696696" cy="35620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LES 5 Qs DE LA GESTION DU COLOSTRUM</a:t>
            </a:r>
          </a:p>
        </p:txBody>
      </p:sp>
      <p:sp>
        <p:nvSpPr>
          <p:cNvPr id="15" name="Oval 37">
            <a:extLst>
              <a:ext uri="{FF2B5EF4-FFF2-40B4-BE49-F238E27FC236}">
                <a16:creationId xmlns:a16="http://schemas.microsoft.com/office/drawing/2014/main" xmlns="" id="{1AC672EF-EB79-83DB-1B7A-858E278F30B1}"/>
              </a:ext>
            </a:extLst>
          </p:cNvPr>
          <p:cNvSpPr/>
          <p:nvPr/>
        </p:nvSpPr>
        <p:spPr>
          <a:xfrm>
            <a:off x="6706178" y="6460875"/>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38">
            <a:extLst>
              <a:ext uri="{FF2B5EF4-FFF2-40B4-BE49-F238E27FC236}">
                <a16:creationId xmlns:a16="http://schemas.microsoft.com/office/drawing/2014/main" xmlns="" id="{392920BD-94CD-5C87-386D-E21332E7985A}"/>
              </a:ext>
            </a:extLst>
          </p:cNvPr>
          <p:cNvSpPr/>
          <p:nvPr/>
        </p:nvSpPr>
        <p:spPr>
          <a:xfrm>
            <a:off x="14816293" y="6460875"/>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9">
            <a:extLst>
              <a:ext uri="{FF2B5EF4-FFF2-40B4-BE49-F238E27FC236}">
                <a16:creationId xmlns:a16="http://schemas.microsoft.com/office/drawing/2014/main" xmlns="" id="{B3C6CB90-A867-E762-5FBF-FBA9091907F3}"/>
              </a:ext>
            </a:extLst>
          </p:cNvPr>
          <p:cNvSpPr/>
          <p:nvPr/>
        </p:nvSpPr>
        <p:spPr>
          <a:xfrm>
            <a:off x="10769917" y="3446897"/>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40">
            <a:extLst>
              <a:ext uri="{FF2B5EF4-FFF2-40B4-BE49-F238E27FC236}">
                <a16:creationId xmlns:a16="http://schemas.microsoft.com/office/drawing/2014/main" xmlns="" id="{CA3B56BB-A4EF-AC9A-F2BB-88468DBF0B7B}"/>
              </a:ext>
            </a:extLst>
          </p:cNvPr>
          <p:cNvSpPr/>
          <p:nvPr/>
        </p:nvSpPr>
        <p:spPr>
          <a:xfrm>
            <a:off x="8176654" y="11294323"/>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41">
            <a:extLst>
              <a:ext uri="{FF2B5EF4-FFF2-40B4-BE49-F238E27FC236}">
                <a16:creationId xmlns:a16="http://schemas.microsoft.com/office/drawing/2014/main" xmlns="" id="{6469423D-E41D-6FB6-A9CA-F88B89E04795}"/>
              </a:ext>
            </a:extLst>
          </p:cNvPr>
          <p:cNvSpPr/>
          <p:nvPr/>
        </p:nvSpPr>
        <p:spPr>
          <a:xfrm>
            <a:off x="13345817" y="11294323"/>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44">
            <a:extLst>
              <a:ext uri="{FF2B5EF4-FFF2-40B4-BE49-F238E27FC236}">
                <a16:creationId xmlns:a16="http://schemas.microsoft.com/office/drawing/2014/main" xmlns="" id="{A6376759-B375-C72C-7EFE-679344CF46EC}"/>
              </a:ext>
            </a:extLst>
          </p:cNvPr>
          <p:cNvSpPr txBox="1"/>
          <p:nvPr/>
        </p:nvSpPr>
        <p:spPr>
          <a:xfrm>
            <a:off x="6884917" y="6703448"/>
            <a:ext cx="585418"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05</a:t>
            </a:r>
          </a:p>
        </p:txBody>
      </p:sp>
      <p:sp>
        <p:nvSpPr>
          <p:cNvPr id="22" name="TextBox 45">
            <a:extLst>
              <a:ext uri="{FF2B5EF4-FFF2-40B4-BE49-F238E27FC236}">
                <a16:creationId xmlns:a16="http://schemas.microsoft.com/office/drawing/2014/main" xmlns="" id="{61686011-BA2B-4B3E-CAC7-D256288E0746}"/>
              </a:ext>
            </a:extLst>
          </p:cNvPr>
          <p:cNvSpPr txBox="1"/>
          <p:nvPr/>
        </p:nvSpPr>
        <p:spPr>
          <a:xfrm>
            <a:off x="15012262" y="6703448"/>
            <a:ext cx="561372"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02</a:t>
            </a:r>
          </a:p>
        </p:txBody>
      </p:sp>
      <p:sp>
        <p:nvSpPr>
          <p:cNvPr id="23" name="TextBox 46">
            <a:extLst>
              <a:ext uri="{FF2B5EF4-FFF2-40B4-BE49-F238E27FC236}">
                <a16:creationId xmlns:a16="http://schemas.microsoft.com/office/drawing/2014/main" xmlns="" id="{900D3EFA-A973-2D0F-B913-59BD45610BEB}"/>
              </a:ext>
            </a:extLst>
          </p:cNvPr>
          <p:cNvSpPr txBox="1"/>
          <p:nvPr/>
        </p:nvSpPr>
        <p:spPr>
          <a:xfrm>
            <a:off x="10987662" y="3689469"/>
            <a:ext cx="500457"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01</a:t>
            </a:r>
          </a:p>
        </p:txBody>
      </p:sp>
      <p:sp>
        <p:nvSpPr>
          <p:cNvPr id="24" name="TextBox 47">
            <a:extLst>
              <a:ext uri="{FF2B5EF4-FFF2-40B4-BE49-F238E27FC236}">
                <a16:creationId xmlns:a16="http://schemas.microsoft.com/office/drawing/2014/main" xmlns="" id="{7D0B4B7F-CB9B-335F-3DB8-DDF3BE1181D9}"/>
              </a:ext>
            </a:extLst>
          </p:cNvPr>
          <p:cNvSpPr txBox="1"/>
          <p:nvPr/>
        </p:nvSpPr>
        <p:spPr>
          <a:xfrm>
            <a:off x="8355802" y="11536058"/>
            <a:ext cx="593432"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04</a:t>
            </a:r>
          </a:p>
        </p:txBody>
      </p:sp>
      <p:sp>
        <p:nvSpPr>
          <p:cNvPr id="25" name="TextBox 48">
            <a:extLst>
              <a:ext uri="{FF2B5EF4-FFF2-40B4-BE49-F238E27FC236}">
                <a16:creationId xmlns:a16="http://schemas.microsoft.com/office/drawing/2014/main" xmlns="" id="{B0F43F44-DF6A-9507-7C1E-A3766B36CEB9}"/>
              </a:ext>
            </a:extLst>
          </p:cNvPr>
          <p:cNvSpPr txBox="1"/>
          <p:nvPr/>
        </p:nvSpPr>
        <p:spPr>
          <a:xfrm>
            <a:off x="13536978" y="11536058"/>
            <a:ext cx="570990"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03</a:t>
            </a:r>
          </a:p>
        </p:txBody>
      </p:sp>
      <p:sp>
        <p:nvSpPr>
          <p:cNvPr id="28" name="TextBox 51">
            <a:extLst>
              <a:ext uri="{FF2B5EF4-FFF2-40B4-BE49-F238E27FC236}">
                <a16:creationId xmlns:a16="http://schemas.microsoft.com/office/drawing/2014/main" xmlns="" id="{3ED44B1E-8F23-4FA5-C30A-0F593F4CCAE5}"/>
              </a:ext>
            </a:extLst>
          </p:cNvPr>
          <p:cNvSpPr txBox="1"/>
          <p:nvPr/>
        </p:nvSpPr>
        <p:spPr>
          <a:xfrm rot="17317437">
            <a:off x="12553411" y="8776094"/>
            <a:ext cx="2711898" cy="707886"/>
          </a:xfrm>
          <a:prstGeom prst="rect">
            <a:avLst/>
          </a:prstGeom>
          <a:noFill/>
        </p:spPr>
        <p:txBody>
          <a:bodyPr wrap="square" rtlCol="0" anchor="ctr" anchorCtr="0">
            <a:spAutoFit/>
          </a:bodyPr>
          <a:lstStyle/>
          <a:p>
            <a:pPr algn="ctr"/>
            <a:r>
              <a:rPr lang="en-US" sz="4000" dirty="0">
                <a:latin typeface="Poppins" pitchFamily="2" charset="77"/>
                <a:ea typeface="League Spartan" charset="0"/>
                <a:cs typeface="Poppins" pitchFamily="2" charset="77"/>
              </a:rPr>
              <a:t>QUANTITY</a:t>
            </a:r>
          </a:p>
        </p:txBody>
      </p:sp>
      <p:sp>
        <p:nvSpPr>
          <p:cNvPr id="2" name="Ellipse 1">
            <a:extLst>
              <a:ext uri="{FF2B5EF4-FFF2-40B4-BE49-F238E27FC236}">
                <a16:creationId xmlns:a16="http://schemas.microsoft.com/office/drawing/2014/main" xmlns="" id="{547E8EF2-05E1-0A2A-0183-05779E286B75}"/>
              </a:ext>
            </a:extLst>
          </p:cNvPr>
          <p:cNvSpPr/>
          <p:nvPr/>
        </p:nvSpPr>
        <p:spPr>
          <a:xfrm rot="6979193">
            <a:off x="12305976" y="8126103"/>
            <a:ext cx="3286616" cy="2062222"/>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5588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à coins arrondis 1"/>
          <p:cNvSpPr/>
          <p:nvPr/>
        </p:nvSpPr>
        <p:spPr>
          <a:xfrm>
            <a:off x="575916" y="334985"/>
            <a:ext cx="15409712" cy="1609007"/>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5400" dirty="0"/>
              <a:t>Quelle quantité de colostrum faut-il donner ? </a:t>
            </a:r>
          </a:p>
        </p:txBody>
      </p:sp>
      <p:pic>
        <p:nvPicPr>
          <p:cNvPr id="3" name="Image 2"/>
          <p:cNvPicPr/>
          <p:nvPr/>
        </p:nvPicPr>
        <p:blipFill>
          <a:blip r:embed="rId2"/>
          <a:stretch>
            <a:fillRect/>
          </a:stretch>
        </p:blipFill>
        <p:spPr>
          <a:xfrm>
            <a:off x="11161092" y="6552505"/>
            <a:ext cx="12961440" cy="6120680"/>
          </a:xfrm>
          <a:prstGeom prst="rect">
            <a:avLst/>
          </a:prstGeom>
          <a:ln>
            <a:solidFill>
              <a:schemeClr val="tx1"/>
            </a:solidFill>
          </a:ln>
        </p:spPr>
      </p:pic>
      <p:sp>
        <p:nvSpPr>
          <p:cNvPr id="4" name="ZoneTexte 3"/>
          <p:cNvSpPr txBox="1"/>
          <p:nvPr/>
        </p:nvSpPr>
        <p:spPr>
          <a:xfrm>
            <a:off x="17641812" y="2808089"/>
            <a:ext cx="6030241" cy="1569660"/>
          </a:xfrm>
          <a:prstGeom prst="rect">
            <a:avLst/>
          </a:prstGeom>
          <a:solidFill>
            <a:srgbClr val="FF0000"/>
          </a:solidFill>
        </p:spPr>
        <p:txBody>
          <a:bodyPr wrap="none" rtlCol="0">
            <a:spAutoFit/>
          </a:bodyPr>
          <a:lstStyle/>
          <a:p>
            <a:r>
              <a:rPr lang="fr-BE" sz="3200" u="sng" dirty="0">
                <a:solidFill>
                  <a:schemeClr val="bg1"/>
                </a:solidFill>
              </a:rPr>
              <a:t>Recommandation actuelle </a:t>
            </a:r>
            <a:r>
              <a:rPr lang="fr-BE" sz="3200" dirty="0">
                <a:solidFill>
                  <a:schemeClr val="bg1"/>
                </a:solidFill>
              </a:rPr>
              <a:t>: </a:t>
            </a:r>
          </a:p>
          <a:p>
            <a:pPr marL="457200" indent="-457200">
              <a:buFont typeface="Arial" panose="020B0604020202020204" pitchFamily="34" charset="0"/>
              <a:buChar char="•"/>
            </a:pPr>
            <a:r>
              <a:rPr lang="fr-BE" sz="3200" dirty="0">
                <a:solidFill>
                  <a:schemeClr val="bg1"/>
                </a:solidFill>
              </a:rPr>
              <a:t>150 à 200 g &lt; 2 h et 300 g &lt; 24 h</a:t>
            </a:r>
          </a:p>
          <a:p>
            <a:pPr marL="457200" indent="-457200">
              <a:buFont typeface="Arial" panose="020B0604020202020204" pitchFamily="34" charset="0"/>
              <a:buChar char="•"/>
            </a:pPr>
            <a:r>
              <a:rPr lang="fr-BE" sz="3200" dirty="0">
                <a:solidFill>
                  <a:schemeClr val="bg1"/>
                </a:solidFill>
              </a:rPr>
              <a:t>5g/kg </a:t>
            </a:r>
          </a:p>
        </p:txBody>
      </p:sp>
      <p:sp>
        <p:nvSpPr>
          <p:cNvPr id="5" name="Rectangle à coins arrondis 4"/>
          <p:cNvSpPr/>
          <p:nvPr/>
        </p:nvSpPr>
        <p:spPr>
          <a:xfrm>
            <a:off x="699749" y="2448049"/>
            <a:ext cx="14565799" cy="2835771"/>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3200" dirty="0">
                <a:solidFill>
                  <a:schemeClr val="tx1"/>
                </a:solidFill>
              </a:rPr>
              <a:t>Il faut prendre en considération que</a:t>
            </a:r>
          </a:p>
          <a:p>
            <a:pPr marL="457200" indent="-457200">
              <a:buFont typeface="Arial" panose="020B0604020202020204" pitchFamily="34" charset="0"/>
              <a:buChar char="•"/>
            </a:pPr>
            <a:r>
              <a:rPr lang="fr-BE" sz="3200" dirty="0"/>
              <a:t>la capacité de la caillette d’un veau nouveau-né est d’environ 1,5 L.</a:t>
            </a:r>
          </a:p>
          <a:p>
            <a:pPr marL="457200" indent="-457200">
              <a:buFont typeface="Arial" panose="020B0604020202020204" pitchFamily="34" charset="0"/>
              <a:buChar char="•"/>
            </a:pPr>
            <a:r>
              <a:rPr lang="fr-BE" sz="3200" dirty="0"/>
              <a:t>le plasma ou le sérum représente 9 % du poids du veau </a:t>
            </a:r>
          </a:p>
          <a:p>
            <a:pPr marL="457200" indent="-457200">
              <a:buFont typeface="Arial" panose="020B0604020202020204" pitchFamily="34" charset="0"/>
              <a:buChar char="•"/>
            </a:pPr>
            <a:r>
              <a:rPr lang="fr-BE" sz="3200" dirty="0"/>
              <a:t>20 à 45 % des </a:t>
            </a:r>
            <a:r>
              <a:rPr lang="fr-BE" sz="3200" dirty="0" err="1" smtClean="0"/>
              <a:t>Igs</a:t>
            </a:r>
            <a:r>
              <a:rPr lang="fr-BE" sz="3200" dirty="0" smtClean="0"/>
              <a:t> </a:t>
            </a:r>
            <a:r>
              <a:rPr lang="fr-BE" sz="3200" dirty="0"/>
              <a:t>sont résorbées (coefficient d’efficience apparente d’absorption)</a:t>
            </a:r>
          </a:p>
          <a:p>
            <a:pPr marL="457200" indent="-457200">
              <a:buFont typeface="Arial" panose="020B0604020202020204" pitchFamily="34" charset="0"/>
              <a:buChar char="•"/>
            </a:pPr>
            <a:r>
              <a:rPr lang="fr-BE" sz="3200" dirty="0"/>
              <a:t>la concentration plasmatique en </a:t>
            </a:r>
            <a:r>
              <a:rPr lang="fr-BE" sz="3200" dirty="0" err="1" smtClean="0"/>
              <a:t>Igs</a:t>
            </a:r>
            <a:r>
              <a:rPr lang="fr-BE" sz="3200" dirty="0" smtClean="0"/>
              <a:t> </a:t>
            </a:r>
            <a:r>
              <a:rPr lang="fr-BE" sz="3200" dirty="0"/>
              <a:t>doit être &gt; 10g/L  voire 16g/L</a:t>
            </a:r>
          </a:p>
        </p:txBody>
      </p:sp>
      <p:sp>
        <p:nvSpPr>
          <p:cNvPr id="6" name="Flèche vers le bas 5"/>
          <p:cNvSpPr/>
          <p:nvPr/>
        </p:nvSpPr>
        <p:spPr>
          <a:xfrm>
            <a:off x="19726768" y="4616871"/>
            <a:ext cx="930164" cy="1705043"/>
          </a:xfrm>
          <a:prstGeom prst="down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Flèche vers le bas 6"/>
          <p:cNvSpPr/>
          <p:nvPr/>
        </p:nvSpPr>
        <p:spPr>
          <a:xfrm rot="16200000">
            <a:off x="15908762" y="2607666"/>
            <a:ext cx="972109" cy="1970504"/>
          </a:xfrm>
          <a:prstGeom prst="down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793534" y="9133755"/>
            <a:ext cx="9734225" cy="3539430"/>
          </a:xfrm>
          <a:prstGeom prst="rect">
            <a:avLst/>
          </a:prstGeom>
          <a:ln>
            <a:solidFill>
              <a:schemeClr val="bg1"/>
            </a:solidFill>
          </a:ln>
        </p:spPr>
        <p:txBody>
          <a:bodyPr wrap="square">
            <a:spAutoFit/>
          </a:bodyPr>
          <a:lstStyle/>
          <a:p>
            <a:r>
              <a:rPr lang="fr-BE" sz="3200" dirty="0">
                <a:solidFill>
                  <a:schemeClr val="bg1"/>
                </a:solidFill>
              </a:rPr>
              <a:t>Et ailleurs ? </a:t>
            </a:r>
          </a:p>
          <a:p>
            <a:pPr marL="457200" indent="-457200">
              <a:buFont typeface="Arial" panose="020B0604020202020204" pitchFamily="34" charset="0"/>
              <a:buChar char="•"/>
            </a:pPr>
            <a:r>
              <a:rPr lang="fr-BE" sz="3200" dirty="0">
                <a:solidFill>
                  <a:schemeClr val="bg1"/>
                </a:solidFill>
              </a:rPr>
              <a:t>Canada : 5,3 ±1,6 l &lt; 24h (25 % &lt; 4 l) </a:t>
            </a:r>
          </a:p>
          <a:p>
            <a:pPr marL="457200" indent="-457200">
              <a:buFont typeface="Arial" panose="020B0604020202020204" pitchFamily="34" charset="0"/>
              <a:buChar char="•"/>
            </a:pPr>
            <a:r>
              <a:rPr lang="fr-BE" sz="3200" dirty="0">
                <a:solidFill>
                  <a:schemeClr val="bg1"/>
                </a:solidFill>
              </a:rPr>
              <a:t>USA : 4,5 l &lt; 24 h</a:t>
            </a:r>
          </a:p>
          <a:p>
            <a:pPr marL="457200" indent="-457200">
              <a:buFont typeface="Arial" panose="020B0604020202020204" pitchFamily="34" charset="0"/>
              <a:buChar char="•"/>
            </a:pPr>
            <a:r>
              <a:rPr lang="fr-BE" sz="3200" dirty="0">
                <a:solidFill>
                  <a:schemeClr val="bg1"/>
                </a:solidFill>
              </a:rPr>
              <a:t>Belgique </a:t>
            </a:r>
            <a:r>
              <a:rPr lang="fr-BE" sz="3200" dirty="0" err="1">
                <a:solidFill>
                  <a:schemeClr val="bg1"/>
                </a:solidFill>
              </a:rPr>
              <a:t>BBB</a:t>
            </a:r>
            <a:r>
              <a:rPr lang="fr-BE" sz="3200" dirty="0">
                <a:solidFill>
                  <a:schemeClr val="bg1"/>
                </a:solidFill>
              </a:rPr>
              <a:t> (54 kg) : 26 % &lt; 2 l dans les 2 heures</a:t>
            </a:r>
          </a:p>
          <a:p>
            <a:pPr marL="457200" indent="-457200">
              <a:buFont typeface="Arial" panose="020B0604020202020204" pitchFamily="34" charset="0"/>
              <a:buChar char="•"/>
            </a:pPr>
            <a:r>
              <a:rPr lang="fr-BE" sz="3200" dirty="0">
                <a:solidFill>
                  <a:schemeClr val="bg1"/>
                </a:solidFill>
              </a:rPr>
              <a:t>Belgique </a:t>
            </a:r>
            <a:r>
              <a:rPr lang="fr-BE" sz="3200" dirty="0" err="1">
                <a:solidFill>
                  <a:schemeClr val="bg1"/>
                </a:solidFill>
              </a:rPr>
              <a:t>BBB</a:t>
            </a:r>
            <a:r>
              <a:rPr lang="fr-BE" sz="3200" dirty="0">
                <a:solidFill>
                  <a:schemeClr val="bg1"/>
                </a:solidFill>
              </a:rPr>
              <a:t> (54 kg) : 33 % &lt; 200 g d’</a:t>
            </a:r>
            <a:r>
              <a:rPr lang="fr-BE" sz="3200" dirty="0" err="1">
                <a:solidFill>
                  <a:schemeClr val="bg1"/>
                </a:solidFill>
              </a:rPr>
              <a:t>IgGs</a:t>
            </a:r>
            <a:r>
              <a:rPr lang="fr-BE" sz="3200" dirty="0">
                <a:solidFill>
                  <a:schemeClr val="bg1"/>
                </a:solidFill>
              </a:rPr>
              <a:t> en &lt; 24 h</a:t>
            </a:r>
          </a:p>
          <a:p>
            <a:pPr marL="457200" indent="-457200">
              <a:buFont typeface="Arial" panose="020B0604020202020204" pitchFamily="34" charset="0"/>
              <a:buChar char="•"/>
            </a:pPr>
            <a:r>
              <a:rPr lang="fr-BE" sz="3200" dirty="0">
                <a:solidFill>
                  <a:schemeClr val="bg1"/>
                </a:solidFill>
              </a:rPr>
              <a:t>Belgique lait (40 kg) : 12% 2 à 2,5 l dans les 24 heures</a:t>
            </a:r>
          </a:p>
          <a:p>
            <a:pPr marL="457200" indent="-457200">
              <a:buFont typeface="Arial" panose="020B0604020202020204" pitchFamily="34" charset="0"/>
              <a:buChar char="•"/>
            </a:pPr>
            <a:r>
              <a:rPr lang="fr-BE" sz="3200" dirty="0">
                <a:solidFill>
                  <a:schemeClr val="bg1"/>
                </a:solidFill>
              </a:rPr>
              <a:t>Belgique lait (40 kg) : 35 % &lt; 200 g d’</a:t>
            </a:r>
            <a:r>
              <a:rPr lang="fr-BE" sz="3200" dirty="0" err="1">
                <a:solidFill>
                  <a:schemeClr val="bg1"/>
                </a:solidFill>
              </a:rPr>
              <a:t>IgGs</a:t>
            </a:r>
            <a:r>
              <a:rPr lang="fr-BE" sz="3200" dirty="0">
                <a:solidFill>
                  <a:schemeClr val="bg1"/>
                </a:solidFill>
              </a:rPr>
              <a:t> en &lt; 24 h</a:t>
            </a:r>
          </a:p>
        </p:txBody>
      </p:sp>
    </p:spTree>
    <p:extLst>
      <p:ext uri="{BB962C8B-B14F-4D97-AF65-F5344CB8AC3E}">
        <p14:creationId xmlns:p14="http://schemas.microsoft.com/office/powerpoint/2010/main" val="414745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877495923"/>
              </p:ext>
            </p:extLst>
          </p:nvPr>
        </p:nvGraphicFramePr>
        <p:xfrm>
          <a:off x="575916" y="1727969"/>
          <a:ext cx="23546616" cy="11020869"/>
        </p:xfrm>
        <a:graphic>
          <a:graphicData uri="http://schemas.openxmlformats.org/drawingml/2006/table">
            <a:tbl>
              <a:tblPr firstRow="1" firstCol="1" bandRow="1">
                <a:tableStyleId>{5C22544A-7EE6-4342-B048-85BDC9FD1C3A}</a:tableStyleId>
              </a:tblPr>
              <a:tblGrid>
                <a:gridCol w="2180243">
                  <a:extLst>
                    <a:ext uri="{9D8B030D-6E8A-4147-A177-3AD203B41FA5}">
                      <a16:colId xmlns:a16="http://schemas.microsoft.com/office/drawing/2014/main" xmlns="" val="20000"/>
                    </a:ext>
                  </a:extLst>
                </a:gridCol>
                <a:gridCol w="9362216">
                  <a:extLst>
                    <a:ext uri="{9D8B030D-6E8A-4147-A177-3AD203B41FA5}">
                      <a16:colId xmlns:a16="http://schemas.microsoft.com/office/drawing/2014/main" xmlns="" val="20001"/>
                    </a:ext>
                  </a:extLst>
                </a:gridCol>
                <a:gridCol w="12004157">
                  <a:extLst>
                    <a:ext uri="{9D8B030D-6E8A-4147-A177-3AD203B41FA5}">
                      <a16:colId xmlns:a16="http://schemas.microsoft.com/office/drawing/2014/main" xmlns="" val="20002"/>
                    </a:ext>
                  </a:extLst>
                </a:gridCol>
              </a:tblGrid>
              <a:tr h="576618">
                <a:tc>
                  <a:txBody>
                    <a:bodyPr/>
                    <a:lstStyle/>
                    <a:p>
                      <a:pPr algn="l">
                        <a:lnSpc>
                          <a:spcPct val="107000"/>
                        </a:lnSpc>
                        <a:spcAft>
                          <a:spcPts val="300"/>
                        </a:spcAft>
                      </a:pPr>
                      <a:r>
                        <a:rPr lang="fr-BE" sz="3200" dirty="0">
                          <a:effectLst/>
                        </a:rPr>
                        <a:t> </a:t>
                      </a:r>
                      <a:endParaRPr lang="fr-BE" sz="3200" dirty="0">
                        <a:effectLst/>
                        <a:latin typeface="Calibri"/>
                        <a:ea typeface="Calibri"/>
                        <a:cs typeface="Times New Roman"/>
                      </a:endParaRPr>
                    </a:p>
                  </a:txBody>
                  <a:tcPr marL="68580" marR="68580" marT="0" marB="0"/>
                </a:tc>
                <a:tc>
                  <a:txBody>
                    <a:bodyPr/>
                    <a:lstStyle/>
                    <a:p>
                      <a:pPr algn="ctr">
                        <a:lnSpc>
                          <a:spcPct val="107000"/>
                        </a:lnSpc>
                        <a:spcAft>
                          <a:spcPts val="300"/>
                        </a:spcAft>
                      </a:pPr>
                      <a:r>
                        <a:rPr lang="fr-BE" sz="4000" b="0" dirty="0">
                          <a:effectLst/>
                        </a:rPr>
                        <a:t>Avantages</a:t>
                      </a:r>
                      <a:endParaRPr lang="fr-BE" sz="4000" b="0" dirty="0">
                        <a:effectLst/>
                        <a:latin typeface="Calibri"/>
                        <a:ea typeface="Calibri"/>
                        <a:cs typeface="Times New Roman"/>
                      </a:endParaRPr>
                    </a:p>
                  </a:txBody>
                  <a:tcPr marL="68580" marR="68580" marT="0" marB="0">
                    <a:solidFill>
                      <a:schemeClr val="accent3">
                        <a:lumMod val="75000"/>
                      </a:schemeClr>
                    </a:solidFill>
                  </a:tcPr>
                </a:tc>
                <a:tc>
                  <a:txBody>
                    <a:bodyPr/>
                    <a:lstStyle/>
                    <a:p>
                      <a:pPr algn="ctr">
                        <a:lnSpc>
                          <a:spcPct val="107000"/>
                        </a:lnSpc>
                        <a:spcAft>
                          <a:spcPts val="300"/>
                        </a:spcAft>
                      </a:pPr>
                      <a:r>
                        <a:rPr lang="fr-BE" sz="4000" b="0" dirty="0">
                          <a:effectLst/>
                        </a:rPr>
                        <a:t>Inconvénients</a:t>
                      </a:r>
                      <a:endParaRPr lang="fr-BE" sz="4000" b="0" dirty="0">
                        <a:effectLst/>
                        <a:latin typeface="Calibri"/>
                        <a:ea typeface="Calibri"/>
                        <a:cs typeface="Times New Roman"/>
                      </a:endParaRPr>
                    </a:p>
                  </a:txBody>
                  <a:tcPr marL="68580" marR="68580" marT="0" marB="0">
                    <a:solidFill>
                      <a:srgbClr val="FF0000"/>
                    </a:solidFill>
                  </a:tcPr>
                </a:tc>
                <a:extLst>
                  <a:ext uri="{0D108BD9-81ED-4DB2-BD59-A6C34878D82A}">
                    <a16:rowId xmlns:a16="http://schemas.microsoft.com/office/drawing/2014/main" xmlns="" val="10000"/>
                  </a:ext>
                </a:extLst>
              </a:tr>
              <a:tr h="585459">
                <a:tc>
                  <a:txBody>
                    <a:bodyPr/>
                    <a:lstStyle/>
                    <a:p>
                      <a:pPr algn="l">
                        <a:lnSpc>
                          <a:spcPct val="107000"/>
                        </a:lnSpc>
                        <a:spcAft>
                          <a:spcPts val="300"/>
                        </a:spcAft>
                      </a:pPr>
                      <a:r>
                        <a:rPr lang="fr-BE" sz="3200" dirty="0">
                          <a:solidFill>
                            <a:schemeClr val="tx1">
                              <a:lumMod val="85000"/>
                              <a:lumOff val="15000"/>
                            </a:schemeClr>
                          </a:solidFill>
                          <a:effectLst/>
                        </a:rPr>
                        <a:t>TETEE</a:t>
                      </a:r>
                      <a:endParaRPr lang="fr-BE" sz="3200" dirty="0">
                        <a:solidFill>
                          <a:schemeClr val="tx1">
                            <a:lumMod val="85000"/>
                            <a:lumOff val="15000"/>
                          </a:schemeClr>
                        </a:solidFill>
                        <a:effectLst/>
                        <a:latin typeface="Calibri"/>
                        <a:ea typeface="Calibri"/>
                        <a:cs typeface="Times New Roman"/>
                      </a:endParaRPr>
                    </a:p>
                  </a:txBody>
                  <a:tcPr marL="68580" marR="68580" marT="0" marB="0">
                    <a:solidFill>
                      <a:schemeClr val="bg2">
                        <a:lumMod val="75000"/>
                      </a:schemeClr>
                    </a:solidFill>
                  </a:tcPr>
                </a:tc>
                <a:tc>
                  <a:txBody>
                    <a:bodyPr/>
                    <a:lstStyle/>
                    <a:p>
                      <a:pPr algn="l">
                        <a:lnSpc>
                          <a:spcPct val="107000"/>
                        </a:lnSpc>
                        <a:spcAft>
                          <a:spcPts val="300"/>
                        </a:spcAft>
                      </a:pPr>
                      <a:r>
                        <a:rPr lang="fr-BE" sz="3400" dirty="0">
                          <a:effectLst/>
                        </a:rPr>
                        <a:t>Effet stimulant du contact maternel</a:t>
                      </a:r>
                      <a:endParaRPr lang="fr-BE" sz="3400" dirty="0">
                        <a:effectLst/>
                        <a:latin typeface="Calibri"/>
                        <a:ea typeface="Calibri"/>
                        <a:cs typeface="Times New Roman"/>
                      </a:endParaRPr>
                    </a:p>
                  </a:txBody>
                  <a:tcPr marL="68580" marR="68580" marT="0" marB="0">
                    <a:solidFill>
                      <a:schemeClr val="bg2">
                        <a:lumMod val="75000"/>
                      </a:schemeClr>
                    </a:solidFill>
                  </a:tcPr>
                </a:tc>
                <a:tc>
                  <a:txBody>
                    <a:bodyPr/>
                    <a:lstStyle/>
                    <a:p>
                      <a:pPr algn="l">
                        <a:lnSpc>
                          <a:spcPct val="107000"/>
                        </a:lnSpc>
                        <a:spcAft>
                          <a:spcPts val="300"/>
                        </a:spcAft>
                      </a:pPr>
                      <a:r>
                        <a:rPr lang="fr-BE" sz="3400">
                          <a:effectLst/>
                        </a:rPr>
                        <a:t>Impossible de contrôler le volume ingéré</a:t>
                      </a:r>
                      <a:endParaRPr lang="fr-BE" sz="3400">
                        <a:effectLst/>
                        <a:latin typeface="Calibri"/>
                        <a:ea typeface="Calibri"/>
                        <a:cs typeface="Times New Roman"/>
                      </a:endParaRPr>
                    </a:p>
                  </a:txBody>
                  <a:tcPr marL="68580" marR="68580" marT="0" marB="0">
                    <a:solidFill>
                      <a:schemeClr val="bg2">
                        <a:lumMod val="75000"/>
                      </a:schemeClr>
                    </a:solidFill>
                  </a:tcPr>
                </a:tc>
                <a:extLst>
                  <a:ext uri="{0D108BD9-81ED-4DB2-BD59-A6C34878D82A}">
                    <a16:rowId xmlns:a16="http://schemas.microsoft.com/office/drawing/2014/main" xmlns="" val="10001"/>
                  </a:ext>
                </a:extLst>
              </a:tr>
              <a:tr h="676789">
                <a:tc>
                  <a:txBody>
                    <a:bodyPr/>
                    <a:lstStyle/>
                    <a:p>
                      <a:pPr algn="l">
                        <a:lnSpc>
                          <a:spcPct val="107000"/>
                        </a:lnSpc>
                        <a:spcAft>
                          <a:spcPts val="300"/>
                        </a:spcAft>
                      </a:pPr>
                      <a:r>
                        <a:rPr lang="fr-BE" sz="3200">
                          <a:effectLst/>
                        </a:rPr>
                        <a:t> </a:t>
                      </a:r>
                      <a:endParaRPr lang="fr-BE" sz="3200">
                        <a:effectLst/>
                        <a:latin typeface="Calibri"/>
                        <a:ea typeface="Calibri"/>
                        <a:cs typeface="Times New Roman"/>
                      </a:endParaRPr>
                    </a:p>
                  </a:txBody>
                  <a:tcPr marL="68580" marR="68580" marT="0" marB="0">
                    <a:solidFill>
                      <a:schemeClr val="bg2">
                        <a:lumMod val="75000"/>
                      </a:schemeClr>
                    </a:solidFill>
                  </a:tcPr>
                </a:tc>
                <a:tc>
                  <a:txBody>
                    <a:bodyPr/>
                    <a:lstStyle/>
                    <a:p>
                      <a:pPr algn="l">
                        <a:lnSpc>
                          <a:spcPct val="107000"/>
                        </a:lnSpc>
                        <a:spcAft>
                          <a:spcPts val="300"/>
                        </a:spcAft>
                      </a:pPr>
                      <a:r>
                        <a:rPr lang="fr-BE" sz="3400" dirty="0">
                          <a:effectLst/>
                        </a:rPr>
                        <a:t>La tétée stimule le transit</a:t>
                      </a:r>
                      <a:endParaRPr lang="fr-BE" sz="3400" dirty="0">
                        <a:effectLst/>
                        <a:latin typeface="Calibri"/>
                        <a:ea typeface="Calibri"/>
                        <a:cs typeface="Times New Roman"/>
                      </a:endParaRPr>
                    </a:p>
                  </a:txBody>
                  <a:tcPr marL="68580" marR="68580" marT="0" marB="0">
                    <a:solidFill>
                      <a:schemeClr val="bg2">
                        <a:lumMod val="75000"/>
                      </a:schemeClr>
                    </a:solidFill>
                  </a:tcPr>
                </a:tc>
                <a:tc>
                  <a:txBody>
                    <a:bodyPr/>
                    <a:lstStyle/>
                    <a:p>
                      <a:pPr algn="l">
                        <a:lnSpc>
                          <a:spcPct val="107000"/>
                        </a:lnSpc>
                        <a:spcAft>
                          <a:spcPts val="300"/>
                        </a:spcAft>
                      </a:pPr>
                      <a:r>
                        <a:rPr lang="fr-BE" sz="3400" dirty="0">
                          <a:effectLst/>
                        </a:rPr>
                        <a:t>Hygiène du pis plus aléatoire : </a:t>
                      </a:r>
                      <a:r>
                        <a:rPr lang="fr-BE" sz="3400" dirty="0" err="1">
                          <a:effectLst/>
                        </a:rPr>
                        <a:t>recontamination</a:t>
                      </a:r>
                      <a:r>
                        <a:rPr lang="fr-BE" sz="3400" dirty="0">
                          <a:effectLst/>
                        </a:rPr>
                        <a:t> entre les </a:t>
                      </a:r>
                      <a:r>
                        <a:rPr lang="fr-BE" sz="3400" dirty="0" err="1">
                          <a:effectLst/>
                        </a:rPr>
                        <a:t>têtées</a:t>
                      </a:r>
                      <a:endParaRPr lang="fr-BE" sz="3400" dirty="0">
                        <a:effectLst/>
                        <a:latin typeface="Calibri"/>
                        <a:ea typeface="Calibri"/>
                        <a:cs typeface="Times New Roman"/>
                      </a:endParaRPr>
                    </a:p>
                  </a:txBody>
                  <a:tcPr marL="68580" marR="68580" marT="0" marB="0">
                    <a:solidFill>
                      <a:schemeClr val="bg2">
                        <a:lumMod val="75000"/>
                      </a:schemeClr>
                    </a:solidFill>
                  </a:tcPr>
                </a:tc>
                <a:extLst>
                  <a:ext uri="{0D108BD9-81ED-4DB2-BD59-A6C34878D82A}">
                    <a16:rowId xmlns:a16="http://schemas.microsoft.com/office/drawing/2014/main" xmlns="" val="10002"/>
                  </a:ext>
                </a:extLst>
              </a:tr>
              <a:tr h="1198073">
                <a:tc>
                  <a:txBody>
                    <a:bodyPr/>
                    <a:lstStyle/>
                    <a:p>
                      <a:pPr algn="l">
                        <a:lnSpc>
                          <a:spcPct val="107000"/>
                        </a:lnSpc>
                        <a:spcAft>
                          <a:spcPts val="300"/>
                        </a:spcAft>
                      </a:pPr>
                      <a:r>
                        <a:rPr lang="fr-BE" sz="3200">
                          <a:effectLst/>
                        </a:rPr>
                        <a:t> </a:t>
                      </a:r>
                      <a:endParaRPr lang="fr-BE" sz="3200">
                        <a:effectLst/>
                        <a:latin typeface="Calibri"/>
                        <a:ea typeface="Calibri"/>
                        <a:cs typeface="Times New Roman"/>
                      </a:endParaRPr>
                    </a:p>
                  </a:txBody>
                  <a:tcPr marL="68580" marR="68580" marT="0" marB="0">
                    <a:solidFill>
                      <a:schemeClr val="bg2">
                        <a:lumMod val="75000"/>
                      </a:schemeClr>
                    </a:solidFill>
                  </a:tcPr>
                </a:tc>
                <a:tc>
                  <a:txBody>
                    <a:bodyPr/>
                    <a:lstStyle/>
                    <a:p>
                      <a:pPr algn="l">
                        <a:lnSpc>
                          <a:spcPct val="107000"/>
                        </a:lnSpc>
                        <a:spcAft>
                          <a:spcPts val="300"/>
                        </a:spcAft>
                      </a:pPr>
                      <a:r>
                        <a:rPr lang="fr-BE" sz="3400" dirty="0">
                          <a:effectLst/>
                        </a:rPr>
                        <a:t>Les apports sont adaptés au volume de la caillette car à la demande.</a:t>
                      </a:r>
                      <a:endParaRPr lang="fr-BE" sz="3400" dirty="0">
                        <a:effectLst/>
                        <a:latin typeface="Calibri"/>
                        <a:ea typeface="Calibri"/>
                        <a:cs typeface="Times New Roman"/>
                      </a:endParaRPr>
                    </a:p>
                  </a:txBody>
                  <a:tcPr marL="68580" marR="68580" marT="0" marB="0">
                    <a:solidFill>
                      <a:schemeClr val="bg2">
                        <a:lumMod val="75000"/>
                      </a:schemeClr>
                    </a:solidFill>
                  </a:tcPr>
                </a:tc>
                <a:tc>
                  <a:txBody>
                    <a:bodyPr/>
                    <a:lstStyle/>
                    <a:p>
                      <a:pPr algn="l">
                        <a:lnSpc>
                          <a:spcPct val="107000"/>
                        </a:lnSpc>
                        <a:spcAft>
                          <a:spcPts val="300"/>
                        </a:spcAft>
                      </a:pPr>
                      <a:r>
                        <a:rPr lang="fr-BE" sz="3400" dirty="0">
                          <a:effectLst/>
                        </a:rPr>
                        <a:t>Nécessite un veau vigoureux et une mère coopérative</a:t>
                      </a:r>
                    </a:p>
                  </a:txBody>
                  <a:tcPr marL="68580" marR="68580" marT="0" marB="0">
                    <a:solidFill>
                      <a:schemeClr val="bg2">
                        <a:lumMod val="75000"/>
                      </a:schemeClr>
                    </a:solidFill>
                  </a:tcPr>
                </a:tc>
                <a:extLst>
                  <a:ext uri="{0D108BD9-81ED-4DB2-BD59-A6C34878D82A}">
                    <a16:rowId xmlns:a16="http://schemas.microsoft.com/office/drawing/2014/main" xmlns="" val="10003"/>
                  </a:ext>
                </a:extLst>
              </a:tr>
              <a:tr h="585459">
                <a:tc>
                  <a:txBody>
                    <a:bodyPr/>
                    <a:lstStyle/>
                    <a:p>
                      <a:pPr algn="l">
                        <a:lnSpc>
                          <a:spcPct val="107000"/>
                        </a:lnSpc>
                        <a:spcAft>
                          <a:spcPts val="300"/>
                        </a:spcAft>
                      </a:pPr>
                      <a:endParaRPr lang="fr-BE" sz="3200" dirty="0">
                        <a:solidFill>
                          <a:schemeClr val="tx1"/>
                        </a:solidFill>
                        <a:effectLst/>
                        <a:latin typeface="Calibri"/>
                        <a:ea typeface="Calibri"/>
                        <a:cs typeface="Times New Roman"/>
                      </a:endParaRPr>
                    </a:p>
                  </a:txBody>
                  <a:tcPr marL="68580" marR="68580" marT="0" marB="0">
                    <a:solidFill>
                      <a:schemeClr val="bg2">
                        <a:lumMod val="75000"/>
                      </a:schemeClr>
                    </a:solidFill>
                  </a:tcPr>
                </a:tc>
                <a:tc>
                  <a:txBody>
                    <a:bodyPr/>
                    <a:lstStyle/>
                    <a:p>
                      <a:pPr algn="l">
                        <a:lnSpc>
                          <a:spcPct val="107000"/>
                        </a:lnSpc>
                        <a:spcAft>
                          <a:spcPts val="300"/>
                        </a:spcAft>
                      </a:pPr>
                      <a:r>
                        <a:rPr lang="fr-BE" sz="3400" dirty="0">
                          <a:solidFill>
                            <a:schemeClr val="tx1"/>
                          </a:solidFill>
                          <a:effectLst/>
                          <a:latin typeface="Calibri"/>
                          <a:ea typeface="Calibri"/>
                          <a:cs typeface="Times New Roman"/>
                        </a:rPr>
                        <a:t>Pas besoin de traire la mère</a:t>
                      </a:r>
                    </a:p>
                  </a:txBody>
                  <a:tcPr marL="68580" marR="68580" marT="0" marB="0">
                    <a:solidFill>
                      <a:schemeClr val="bg2">
                        <a:lumMod val="75000"/>
                      </a:schemeClr>
                    </a:solidFill>
                  </a:tcPr>
                </a:tc>
                <a:tc>
                  <a:txBody>
                    <a:bodyPr/>
                    <a:lstStyle/>
                    <a:p>
                      <a:pPr marL="0" marR="0" indent="0" algn="l" defTabSz="2180753" rtl="0" eaLnBrk="1" fontAlgn="auto" latinLnBrk="0" hangingPunct="1">
                        <a:lnSpc>
                          <a:spcPct val="107000"/>
                        </a:lnSpc>
                        <a:spcBef>
                          <a:spcPts val="0"/>
                        </a:spcBef>
                        <a:spcAft>
                          <a:spcPts val="300"/>
                        </a:spcAft>
                        <a:buClrTx/>
                        <a:buSzTx/>
                        <a:buFontTx/>
                        <a:buNone/>
                        <a:tabLst/>
                        <a:defRPr/>
                      </a:pPr>
                      <a:r>
                        <a:rPr lang="fr-BE" sz="3400" dirty="0">
                          <a:solidFill>
                            <a:schemeClr val="tx1"/>
                          </a:solidFill>
                          <a:effectLst/>
                          <a:latin typeface="+mn-lt"/>
                          <a:ea typeface="Calibri"/>
                          <a:cs typeface="Times New Roman"/>
                        </a:rPr>
                        <a:t>20 minutes pour ingérer la quantité nécessaire</a:t>
                      </a:r>
                    </a:p>
                  </a:txBody>
                  <a:tcPr marL="68580" marR="68580" marT="0" marB="0">
                    <a:solidFill>
                      <a:schemeClr val="bg2">
                        <a:lumMod val="75000"/>
                      </a:schemeClr>
                    </a:solidFill>
                  </a:tcPr>
                </a:tc>
                <a:extLst>
                  <a:ext uri="{0D108BD9-81ED-4DB2-BD59-A6C34878D82A}">
                    <a16:rowId xmlns:a16="http://schemas.microsoft.com/office/drawing/2014/main" xmlns="" val="10004"/>
                  </a:ext>
                </a:extLst>
              </a:tr>
              <a:tr h="612614">
                <a:tc>
                  <a:txBody>
                    <a:bodyPr/>
                    <a:lstStyle/>
                    <a:p>
                      <a:pPr algn="l">
                        <a:lnSpc>
                          <a:spcPct val="107000"/>
                        </a:lnSpc>
                        <a:spcAft>
                          <a:spcPts val="300"/>
                        </a:spcAft>
                      </a:pPr>
                      <a:endParaRPr lang="fr-BE" sz="3200" dirty="0">
                        <a:solidFill>
                          <a:schemeClr val="tx1"/>
                        </a:solidFill>
                        <a:effectLst/>
                        <a:latin typeface="Calibri"/>
                        <a:ea typeface="Calibri"/>
                        <a:cs typeface="Times New Roman"/>
                      </a:endParaRPr>
                    </a:p>
                  </a:txBody>
                  <a:tcPr marL="68580" marR="68580" marT="0" marB="0">
                    <a:solidFill>
                      <a:schemeClr val="bg2">
                        <a:lumMod val="75000"/>
                      </a:schemeClr>
                    </a:solidFill>
                  </a:tcPr>
                </a:tc>
                <a:tc>
                  <a:txBody>
                    <a:bodyPr/>
                    <a:lstStyle/>
                    <a:p>
                      <a:pPr algn="l">
                        <a:lnSpc>
                          <a:spcPct val="107000"/>
                        </a:lnSpc>
                        <a:spcAft>
                          <a:spcPts val="300"/>
                        </a:spcAft>
                      </a:pPr>
                      <a:endParaRPr lang="fr-BE" sz="3400" dirty="0">
                        <a:solidFill>
                          <a:schemeClr val="tx1"/>
                        </a:solidFill>
                        <a:effectLst/>
                        <a:latin typeface="Calibri"/>
                        <a:ea typeface="Calibri"/>
                        <a:cs typeface="Times New Roman"/>
                      </a:endParaRPr>
                    </a:p>
                  </a:txBody>
                  <a:tcPr marL="68580" marR="68580" marT="0" marB="0">
                    <a:solidFill>
                      <a:schemeClr val="bg2">
                        <a:lumMod val="75000"/>
                      </a:schemeClr>
                    </a:solidFill>
                  </a:tcPr>
                </a:tc>
                <a:tc>
                  <a:txBody>
                    <a:bodyPr/>
                    <a:lstStyle/>
                    <a:p>
                      <a:pPr algn="l">
                        <a:lnSpc>
                          <a:spcPct val="107000"/>
                        </a:lnSpc>
                        <a:spcAft>
                          <a:spcPts val="300"/>
                        </a:spcAft>
                      </a:pPr>
                      <a:r>
                        <a:rPr lang="fr-BE" sz="3400" dirty="0">
                          <a:solidFill>
                            <a:schemeClr val="tx1"/>
                          </a:solidFill>
                          <a:effectLst/>
                          <a:latin typeface="Calibri"/>
                          <a:ea typeface="Calibri"/>
                          <a:cs typeface="Times New Roman"/>
                        </a:rPr>
                        <a:t>Risque de </a:t>
                      </a:r>
                      <a:r>
                        <a:rPr lang="fr-BE" sz="3400" dirty="0" err="1">
                          <a:solidFill>
                            <a:schemeClr val="tx1"/>
                          </a:solidFill>
                          <a:effectLst/>
                          <a:latin typeface="Calibri"/>
                          <a:ea typeface="Calibri"/>
                          <a:cs typeface="Times New Roman"/>
                        </a:rPr>
                        <a:t>têtée</a:t>
                      </a:r>
                      <a:r>
                        <a:rPr lang="fr-BE" sz="3400" dirty="0">
                          <a:solidFill>
                            <a:schemeClr val="tx1"/>
                          </a:solidFill>
                          <a:effectLst/>
                          <a:latin typeface="Calibri"/>
                          <a:ea typeface="Calibri"/>
                          <a:cs typeface="Times New Roman"/>
                        </a:rPr>
                        <a:t> d’une autre mère </a:t>
                      </a:r>
                    </a:p>
                  </a:txBody>
                  <a:tcPr marL="68580" marR="68580" marT="0" marB="0">
                    <a:solidFill>
                      <a:schemeClr val="bg2">
                        <a:lumMod val="75000"/>
                      </a:schemeClr>
                    </a:solidFill>
                  </a:tcPr>
                </a:tc>
                <a:extLst>
                  <a:ext uri="{0D108BD9-81ED-4DB2-BD59-A6C34878D82A}">
                    <a16:rowId xmlns:a16="http://schemas.microsoft.com/office/drawing/2014/main" xmlns="" val="10005"/>
                  </a:ext>
                </a:extLst>
              </a:tr>
              <a:tr h="612614">
                <a:tc>
                  <a:txBody>
                    <a:bodyPr/>
                    <a:lstStyle/>
                    <a:p>
                      <a:pPr algn="l">
                        <a:lnSpc>
                          <a:spcPct val="107000"/>
                        </a:lnSpc>
                        <a:spcAft>
                          <a:spcPts val="300"/>
                        </a:spcAft>
                      </a:pPr>
                      <a:endParaRPr lang="fr-BE" sz="3200" dirty="0">
                        <a:solidFill>
                          <a:schemeClr val="tx1"/>
                        </a:solidFill>
                        <a:effectLst/>
                        <a:latin typeface="Calibri"/>
                        <a:ea typeface="Calibri"/>
                        <a:cs typeface="Times New Roman"/>
                      </a:endParaRPr>
                    </a:p>
                  </a:txBody>
                  <a:tcPr marL="68580" marR="68580" marT="0" marB="0">
                    <a:solidFill>
                      <a:schemeClr val="bg2">
                        <a:lumMod val="75000"/>
                      </a:schemeClr>
                    </a:solidFill>
                  </a:tcPr>
                </a:tc>
                <a:tc>
                  <a:txBody>
                    <a:bodyPr/>
                    <a:lstStyle/>
                    <a:p>
                      <a:pPr algn="l">
                        <a:lnSpc>
                          <a:spcPct val="107000"/>
                        </a:lnSpc>
                        <a:spcAft>
                          <a:spcPts val="300"/>
                        </a:spcAft>
                      </a:pPr>
                      <a:endParaRPr lang="fr-BE" sz="3400" dirty="0">
                        <a:solidFill>
                          <a:schemeClr val="tx1"/>
                        </a:solidFill>
                        <a:effectLst/>
                        <a:latin typeface="Calibri"/>
                        <a:ea typeface="Calibri"/>
                        <a:cs typeface="Times New Roman"/>
                      </a:endParaRPr>
                    </a:p>
                  </a:txBody>
                  <a:tcPr marL="68580" marR="68580" marT="0" marB="0">
                    <a:solidFill>
                      <a:schemeClr val="bg2">
                        <a:lumMod val="75000"/>
                      </a:schemeClr>
                    </a:solidFill>
                  </a:tcPr>
                </a:tc>
                <a:tc>
                  <a:txBody>
                    <a:bodyPr/>
                    <a:lstStyle/>
                    <a:p>
                      <a:pPr algn="l">
                        <a:lnSpc>
                          <a:spcPct val="107000"/>
                        </a:lnSpc>
                        <a:spcAft>
                          <a:spcPts val="300"/>
                        </a:spcAft>
                      </a:pPr>
                      <a:r>
                        <a:rPr lang="fr-BE" sz="3400" dirty="0">
                          <a:solidFill>
                            <a:schemeClr val="tx1"/>
                          </a:solidFill>
                          <a:effectLst/>
                          <a:latin typeface="Calibri"/>
                          <a:ea typeface="Calibri"/>
                          <a:cs typeface="Times New Roman"/>
                        </a:rPr>
                        <a:t>Prévalence accrue d’un échec de TIP</a:t>
                      </a:r>
                    </a:p>
                  </a:txBody>
                  <a:tcPr marL="68580" marR="68580" marT="0" marB="0">
                    <a:solidFill>
                      <a:schemeClr val="bg2">
                        <a:lumMod val="75000"/>
                      </a:schemeClr>
                    </a:solidFill>
                  </a:tcPr>
                </a:tc>
                <a:extLst>
                  <a:ext uri="{0D108BD9-81ED-4DB2-BD59-A6C34878D82A}">
                    <a16:rowId xmlns:a16="http://schemas.microsoft.com/office/drawing/2014/main" xmlns="" val="10006"/>
                  </a:ext>
                </a:extLst>
              </a:tr>
              <a:tr h="1240172">
                <a:tc>
                  <a:txBody>
                    <a:bodyPr/>
                    <a:lstStyle/>
                    <a:p>
                      <a:pPr algn="l">
                        <a:lnSpc>
                          <a:spcPct val="107000"/>
                        </a:lnSpc>
                        <a:spcAft>
                          <a:spcPts val="300"/>
                        </a:spcAft>
                      </a:pPr>
                      <a:r>
                        <a:rPr lang="fr-BE" sz="3200" dirty="0">
                          <a:solidFill>
                            <a:schemeClr val="bg1"/>
                          </a:solidFill>
                          <a:effectLst/>
                        </a:rPr>
                        <a:t>BIBERON</a:t>
                      </a:r>
                      <a:endParaRPr lang="fr-BE" sz="3200" dirty="0">
                        <a:solidFill>
                          <a:schemeClr val="bg1"/>
                        </a:solidFill>
                        <a:effectLst/>
                        <a:latin typeface="Calibri"/>
                        <a:ea typeface="Calibri"/>
                        <a:cs typeface="Times New Roman"/>
                      </a:endParaRPr>
                    </a:p>
                  </a:txBody>
                  <a:tcPr marL="68580" marR="68580" marT="0" marB="0">
                    <a:solidFill>
                      <a:schemeClr val="accent1">
                        <a:lumMod val="75000"/>
                      </a:schemeClr>
                    </a:solidFill>
                  </a:tcPr>
                </a:tc>
                <a:tc>
                  <a:txBody>
                    <a:bodyPr/>
                    <a:lstStyle/>
                    <a:p>
                      <a:pPr algn="l">
                        <a:lnSpc>
                          <a:spcPct val="107000"/>
                        </a:lnSpc>
                        <a:spcAft>
                          <a:spcPts val="300"/>
                        </a:spcAft>
                      </a:pPr>
                      <a:r>
                        <a:rPr lang="fr-BE" sz="3400" dirty="0">
                          <a:solidFill>
                            <a:schemeClr val="bg1"/>
                          </a:solidFill>
                          <a:effectLst/>
                        </a:rPr>
                        <a:t>Contrôle du volume ingéré et du moment de la première prise de colostrum</a:t>
                      </a:r>
                      <a:endParaRPr lang="fr-BE" sz="3400" dirty="0">
                        <a:solidFill>
                          <a:schemeClr val="bg1"/>
                        </a:solidFill>
                        <a:effectLst/>
                        <a:latin typeface="Calibri"/>
                        <a:ea typeface="Calibri"/>
                        <a:cs typeface="Times New Roman"/>
                      </a:endParaRPr>
                    </a:p>
                  </a:txBody>
                  <a:tcPr marL="68580" marR="68580" marT="0" marB="0">
                    <a:solidFill>
                      <a:schemeClr val="accent1">
                        <a:lumMod val="75000"/>
                      </a:schemeClr>
                    </a:solidFill>
                  </a:tcPr>
                </a:tc>
                <a:tc>
                  <a:txBody>
                    <a:bodyPr/>
                    <a:lstStyle/>
                    <a:p>
                      <a:pPr algn="l">
                        <a:lnSpc>
                          <a:spcPct val="107000"/>
                        </a:lnSpc>
                        <a:spcAft>
                          <a:spcPts val="300"/>
                        </a:spcAft>
                      </a:pPr>
                      <a:r>
                        <a:rPr lang="fr-BE" sz="3400" dirty="0">
                          <a:solidFill>
                            <a:schemeClr val="bg1"/>
                          </a:solidFill>
                          <a:effectLst/>
                        </a:rPr>
                        <a:t>Bonne hygiène des biberons et de la collecte nécessaire.</a:t>
                      </a:r>
                    </a:p>
                    <a:p>
                      <a:pPr algn="l">
                        <a:lnSpc>
                          <a:spcPct val="107000"/>
                        </a:lnSpc>
                        <a:spcAft>
                          <a:spcPts val="300"/>
                        </a:spcAft>
                      </a:pPr>
                      <a:r>
                        <a:rPr lang="fr-BE" sz="3400" dirty="0">
                          <a:solidFill>
                            <a:schemeClr val="bg1"/>
                          </a:solidFill>
                          <a:effectLst/>
                          <a:latin typeface="Calibri"/>
                          <a:ea typeface="Calibri"/>
                          <a:cs typeface="Times New Roman"/>
                        </a:rPr>
                        <a:t>Risque du</a:t>
                      </a:r>
                      <a:r>
                        <a:rPr lang="fr-BE" sz="3400" baseline="0" dirty="0">
                          <a:solidFill>
                            <a:schemeClr val="bg1"/>
                          </a:solidFill>
                          <a:effectLst/>
                          <a:latin typeface="Calibri"/>
                          <a:ea typeface="Calibri"/>
                          <a:cs typeface="Times New Roman"/>
                        </a:rPr>
                        <a:t> prélèvement accru  pour l’éleveur chez les allaitantes</a:t>
                      </a:r>
                      <a:endParaRPr lang="fr-BE" sz="3400" dirty="0">
                        <a:solidFill>
                          <a:schemeClr val="bg1"/>
                        </a:solidFill>
                        <a:effectLst/>
                        <a:latin typeface="Calibri"/>
                        <a:ea typeface="Calibri"/>
                        <a:cs typeface="Times New Roman"/>
                      </a:endParaRPr>
                    </a:p>
                  </a:txBody>
                  <a:tcPr marL="68580" marR="68580" marT="0" marB="0">
                    <a:solidFill>
                      <a:schemeClr val="accent1">
                        <a:lumMod val="75000"/>
                      </a:schemeClr>
                    </a:solidFill>
                  </a:tcPr>
                </a:tc>
                <a:extLst>
                  <a:ext uri="{0D108BD9-81ED-4DB2-BD59-A6C34878D82A}">
                    <a16:rowId xmlns:a16="http://schemas.microsoft.com/office/drawing/2014/main" xmlns="" val="10007"/>
                  </a:ext>
                </a:extLst>
              </a:tr>
              <a:tr h="1198073">
                <a:tc>
                  <a:txBody>
                    <a:bodyPr/>
                    <a:lstStyle/>
                    <a:p>
                      <a:pPr algn="l">
                        <a:lnSpc>
                          <a:spcPct val="107000"/>
                        </a:lnSpc>
                        <a:spcAft>
                          <a:spcPts val="300"/>
                        </a:spcAft>
                      </a:pPr>
                      <a:r>
                        <a:rPr lang="fr-BE" sz="3200">
                          <a:solidFill>
                            <a:schemeClr val="bg1"/>
                          </a:solidFill>
                          <a:effectLst/>
                        </a:rPr>
                        <a:t> </a:t>
                      </a:r>
                      <a:endParaRPr lang="fr-BE" sz="3200">
                        <a:solidFill>
                          <a:schemeClr val="bg1"/>
                        </a:solidFill>
                        <a:effectLst/>
                        <a:latin typeface="Calibri"/>
                        <a:ea typeface="Calibri"/>
                        <a:cs typeface="Times New Roman"/>
                      </a:endParaRPr>
                    </a:p>
                  </a:txBody>
                  <a:tcPr marL="68580" marR="68580" marT="0" marB="0">
                    <a:solidFill>
                      <a:schemeClr val="accent1">
                        <a:lumMod val="75000"/>
                      </a:schemeClr>
                    </a:solidFill>
                  </a:tcPr>
                </a:tc>
                <a:tc>
                  <a:txBody>
                    <a:bodyPr/>
                    <a:lstStyle/>
                    <a:p>
                      <a:pPr algn="l">
                        <a:lnSpc>
                          <a:spcPct val="107000"/>
                        </a:lnSpc>
                        <a:spcAft>
                          <a:spcPts val="300"/>
                        </a:spcAft>
                      </a:pPr>
                      <a:r>
                        <a:rPr lang="fr-BE" sz="3400" dirty="0">
                          <a:solidFill>
                            <a:schemeClr val="bg1"/>
                          </a:solidFill>
                          <a:effectLst/>
                        </a:rPr>
                        <a:t>La tétée stimule la fermeture de la gouttière </a:t>
                      </a:r>
                      <a:r>
                        <a:rPr lang="fr-BE" sz="3400" dirty="0" err="1">
                          <a:solidFill>
                            <a:schemeClr val="bg1"/>
                          </a:solidFill>
                          <a:effectLst/>
                        </a:rPr>
                        <a:t>oesophagienne</a:t>
                      </a:r>
                      <a:r>
                        <a:rPr lang="fr-BE" sz="3400" dirty="0">
                          <a:solidFill>
                            <a:schemeClr val="bg1"/>
                          </a:solidFill>
                          <a:effectLst/>
                        </a:rPr>
                        <a:t> et le transit.</a:t>
                      </a:r>
                      <a:endParaRPr lang="fr-BE" sz="3400" dirty="0">
                        <a:solidFill>
                          <a:schemeClr val="bg1"/>
                        </a:solidFill>
                        <a:effectLst/>
                        <a:latin typeface="Calibri"/>
                        <a:ea typeface="Calibri"/>
                        <a:cs typeface="Times New Roman"/>
                      </a:endParaRPr>
                    </a:p>
                  </a:txBody>
                  <a:tcPr marL="68580" marR="68580" marT="0" marB="0">
                    <a:solidFill>
                      <a:schemeClr val="accent1">
                        <a:lumMod val="75000"/>
                      </a:schemeClr>
                    </a:solidFill>
                  </a:tcPr>
                </a:tc>
                <a:tc>
                  <a:txBody>
                    <a:bodyPr/>
                    <a:lstStyle/>
                    <a:p>
                      <a:pPr algn="l">
                        <a:lnSpc>
                          <a:spcPct val="107000"/>
                        </a:lnSpc>
                        <a:spcAft>
                          <a:spcPts val="300"/>
                        </a:spcAft>
                      </a:pPr>
                      <a:r>
                        <a:rPr lang="fr-BE" sz="3400" dirty="0">
                          <a:solidFill>
                            <a:schemeClr val="bg1"/>
                          </a:solidFill>
                          <a:effectLst/>
                        </a:rPr>
                        <a:t>Contrôle de la T° et de la consistance si utilisation d’un colostrum congelé ou du commerce</a:t>
                      </a:r>
                      <a:endParaRPr lang="fr-BE" sz="3400" dirty="0">
                        <a:solidFill>
                          <a:schemeClr val="bg1"/>
                        </a:solidFill>
                        <a:effectLst/>
                        <a:latin typeface="Calibri"/>
                        <a:ea typeface="Calibri"/>
                        <a:cs typeface="Times New Roman"/>
                      </a:endParaRPr>
                    </a:p>
                  </a:txBody>
                  <a:tcPr marL="68580" marR="68580" marT="0" marB="0">
                    <a:solidFill>
                      <a:schemeClr val="accent1">
                        <a:lumMod val="75000"/>
                      </a:schemeClr>
                    </a:solidFill>
                  </a:tcPr>
                </a:tc>
                <a:extLst>
                  <a:ext uri="{0D108BD9-81ED-4DB2-BD59-A6C34878D82A}">
                    <a16:rowId xmlns:a16="http://schemas.microsoft.com/office/drawing/2014/main" xmlns="" val="10008"/>
                  </a:ext>
                </a:extLst>
              </a:tr>
              <a:tr h="677739">
                <a:tc>
                  <a:txBody>
                    <a:bodyPr/>
                    <a:lstStyle/>
                    <a:p>
                      <a:pPr algn="l">
                        <a:lnSpc>
                          <a:spcPct val="107000"/>
                        </a:lnSpc>
                        <a:spcAft>
                          <a:spcPts val="300"/>
                        </a:spcAft>
                      </a:pPr>
                      <a:r>
                        <a:rPr lang="fr-BE" sz="3200">
                          <a:solidFill>
                            <a:schemeClr val="bg1"/>
                          </a:solidFill>
                          <a:effectLst/>
                        </a:rPr>
                        <a:t> </a:t>
                      </a:r>
                      <a:endParaRPr lang="fr-BE" sz="3200">
                        <a:solidFill>
                          <a:schemeClr val="bg1"/>
                        </a:solidFill>
                        <a:effectLst/>
                        <a:latin typeface="Calibri"/>
                        <a:ea typeface="Calibri"/>
                        <a:cs typeface="Times New Roman"/>
                      </a:endParaRPr>
                    </a:p>
                  </a:txBody>
                  <a:tcPr marL="68580" marR="68580" marT="0" marB="0">
                    <a:solidFill>
                      <a:schemeClr val="accent1">
                        <a:lumMod val="75000"/>
                      </a:schemeClr>
                    </a:solidFill>
                  </a:tcPr>
                </a:tc>
                <a:tc>
                  <a:txBody>
                    <a:bodyPr/>
                    <a:lstStyle/>
                    <a:p>
                      <a:pPr algn="l">
                        <a:lnSpc>
                          <a:spcPct val="107000"/>
                        </a:lnSpc>
                        <a:spcAft>
                          <a:spcPts val="300"/>
                        </a:spcAft>
                      </a:pPr>
                      <a:r>
                        <a:rPr lang="fr-BE" sz="3400">
                          <a:solidFill>
                            <a:schemeClr val="bg1"/>
                          </a:solidFill>
                          <a:effectLst/>
                        </a:rPr>
                        <a:t>Applicable si veau mou et mère peu coopérative</a:t>
                      </a:r>
                      <a:endParaRPr lang="fr-BE" sz="3400">
                        <a:solidFill>
                          <a:schemeClr val="bg1"/>
                        </a:solidFill>
                        <a:effectLst/>
                        <a:latin typeface="Calibri"/>
                        <a:ea typeface="Calibri"/>
                        <a:cs typeface="Times New Roman"/>
                      </a:endParaRPr>
                    </a:p>
                  </a:txBody>
                  <a:tcPr marL="68580" marR="68580" marT="0" marB="0">
                    <a:solidFill>
                      <a:schemeClr val="accent1">
                        <a:lumMod val="75000"/>
                      </a:schemeClr>
                    </a:solidFill>
                  </a:tcPr>
                </a:tc>
                <a:tc>
                  <a:txBody>
                    <a:bodyPr/>
                    <a:lstStyle/>
                    <a:p>
                      <a:pPr algn="l">
                        <a:lnSpc>
                          <a:spcPct val="107000"/>
                        </a:lnSpc>
                        <a:spcAft>
                          <a:spcPts val="300"/>
                        </a:spcAft>
                      </a:pPr>
                      <a:r>
                        <a:rPr lang="fr-BE" sz="3400" dirty="0">
                          <a:solidFill>
                            <a:schemeClr val="bg1"/>
                          </a:solidFill>
                          <a:effectLst/>
                        </a:rPr>
                        <a:t> Ce mode de distribution requiert du temps </a:t>
                      </a:r>
                      <a:endParaRPr lang="fr-BE" sz="3400" dirty="0">
                        <a:solidFill>
                          <a:schemeClr val="bg1"/>
                        </a:solidFill>
                        <a:effectLst/>
                        <a:latin typeface="Calibri"/>
                        <a:ea typeface="Calibri"/>
                        <a:cs typeface="Times New Roman"/>
                      </a:endParaRPr>
                    </a:p>
                  </a:txBody>
                  <a:tcPr marL="68580" marR="68580" marT="0" marB="0">
                    <a:solidFill>
                      <a:schemeClr val="accent1">
                        <a:lumMod val="75000"/>
                      </a:schemeClr>
                    </a:solidFill>
                  </a:tcPr>
                </a:tc>
                <a:extLst>
                  <a:ext uri="{0D108BD9-81ED-4DB2-BD59-A6C34878D82A}">
                    <a16:rowId xmlns:a16="http://schemas.microsoft.com/office/drawing/2014/main" xmlns="" val="10009"/>
                  </a:ext>
                </a:extLst>
              </a:tr>
              <a:tr h="1198073">
                <a:tc>
                  <a:txBody>
                    <a:bodyPr/>
                    <a:lstStyle/>
                    <a:p>
                      <a:pPr algn="l">
                        <a:lnSpc>
                          <a:spcPct val="107000"/>
                        </a:lnSpc>
                        <a:spcAft>
                          <a:spcPts val="300"/>
                        </a:spcAft>
                      </a:pPr>
                      <a:r>
                        <a:rPr lang="fr-BE" sz="3200" dirty="0">
                          <a:solidFill>
                            <a:schemeClr val="tx1">
                              <a:lumMod val="85000"/>
                              <a:lumOff val="15000"/>
                            </a:schemeClr>
                          </a:solidFill>
                          <a:effectLst/>
                        </a:rPr>
                        <a:t>SONDE</a:t>
                      </a:r>
                      <a:endParaRPr lang="fr-BE" sz="3200" dirty="0">
                        <a:solidFill>
                          <a:schemeClr val="tx1">
                            <a:lumMod val="85000"/>
                            <a:lumOff val="15000"/>
                          </a:schemeClr>
                        </a:solidFill>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l">
                        <a:lnSpc>
                          <a:spcPct val="107000"/>
                        </a:lnSpc>
                        <a:spcAft>
                          <a:spcPts val="300"/>
                        </a:spcAft>
                      </a:pPr>
                      <a:r>
                        <a:rPr lang="fr-BE" sz="3400" dirty="0">
                          <a:effectLst/>
                        </a:rPr>
                        <a:t>Contrôle du volume ingéré et du moment de la première prise de colostrum</a:t>
                      </a:r>
                      <a:endParaRPr lang="fr-BE" sz="34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l">
                        <a:lnSpc>
                          <a:spcPct val="107000"/>
                        </a:lnSpc>
                        <a:spcAft>
                          <a:spcPts val="300"/>
                        </a:spcAft>
                      </a:pPr>
                      <a:r>
                        <a:rPr lang="fr-BE" sz="3400" dirty="0">
                          <a:effectLst/>
                        </a:rPr>
                        <a:t>Nécessité d’une bonne hygiène de la sonde et de la collecte</a:t>
                      </a:r>
                      <a:endParaRPr lang="fr-BE" sz="3400" dirty="0">
                        <a:effectLst/>
                        <a:latin typeface="Calibri"/>
                        <a:ea typeface="Calibri"/>
                        <a:cs typeface="Times New Roman"/>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10010"/>
                  </a:ext>
                </a:extLst>
              </a:tr>
              <a:tr h="1198073">
                <a:tc>
                  <a:txBody>
                    <a:bodyPr/>
                    <a:lstStyle/>
                    <a:p>
                      <a:pPr algn="l">
                        <a:lnSpc>
                          <a:spcPct val="107000"/>
                        </a:lnSpc>
                        <a:spcAft>
                          <a:spcPts val="300"/>
                        </a:spcAft>
                      </a:pPr>
                      <a:r>
                        <a:rPr lang="fr-BE" sz="3200">
                          <a:effectLst/>
                        </a:rPr>
                        <a:t> </a:t>
                      </a:r>
                      <a:endParaRPr lang="fr-BE" sz="320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l">
                        <a:lnSpc>
                          <a:spcPct val="107000"/>
                        </a:lnSpc>
                        <a:spcAft>
                          <a:spcPts val="300"/>
                        </a:spcAft>
                      </a:pPr>
                      <a:r>
                        <a:rPr lang="fr-BE" sz="3400">
                          <a:effectLst/>
                        </a:rPr>
                        <a:t>Applicable si veau mou et mère peu coopérative</a:t>
                      </a:r>
                      <a:endParaRPr lang="fr-BE" sz="340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l">
                        <a:lnSpc>
                          <a:spcPct val="107000"/>
                        </a:lnSpc>
                        <a:spcAft>
                          <a:spcPts val="300"/>
                        </a:spcAft>
                      </a:pPr>
                      <a:r>
                        <a:rPr lang="fr-BE" sz="3400" dirty="0">
                          <a:effectLst/>
                        </a:rPr>
                        <a:t>Contrôle de la T° et de la consistance si utilisation d’un colostrum congelé ou du commerce</a:t>
                      </a:r>
                      <a:endParaRPr lang="fr-BE" sz="3400" dirty="0">
                        <a:effectLst/>
                        <a:latin typeface="Calibri"/>
                        <a:ea typeface="Calibri"/>
                        <a:cs typeface="Times New Roman"/>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10011"/>
                  </a:ext>
                </a:extLst>
              </a:tr>
              <a:tr h="585459">
                <a:tc>
                  <a:txBody>
                    <a:bodyPr/>
                    <a:lstStyle/>
                    <a:p>
                      <a:pPr algn="l">
                        <a:lnSpc>
                          <a:spcPct val="107000"/>
                        </a:lnSpc>
                        <a:spcAft>
                          <a:spcPts val="300"/>
                        </a:spcAft>
                      </a:pPr>
                      <a:r>
                        <a:rPr lang="fr-BE" sz="3200">
                          <a:effectLst/>
                        </a:rPr>
                        <a:t> </a:t>
                      </a:r>
                      <a:endParaRPr lang="fr-BE" sz="320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l">
                        <a:lnSpc>
                          <a:spcPct val="107000"/>
                        </a:lnSpc>
                        <a:spcAft>
                          <a:spcPts val="300"/>
                        </a:spcAft>
                      </a:pPr>
                      <a:r>
                        <a:rPr lang="fr-BE" sz="3400" dirty="0">
                          <a:effectLst/>
                        </a:rPr>
                        <a:t> Distribution possible de grandes quantités </a:t>
                      </a:r>
                      <a:endParaRPr lang="fr-BE" sz="3400" dirty="0">
                        <a:effectLst/>
                        <a:latin typeface="Calibri"/>
                        <a:ea typeface="Calibri"/>
                        <a:cs typeface="Times New Roman"/>
                      </a:endParaRPr>
                    </a:p>
                  </a:txBody>
                  <a:tcPr marL="68580" marR="68580" marT="0" marB="0">
                    <a:solidFill>
                      <a:schemeClr val="accent6">
                        <a:lumMod val="60000"/>
                        <a:lumOff val="40000"/>
                      </a:schemeClr>
                    </a:solidFill>
                  </a:tcPr>
                </a:tc>
                <a:tc>
                  <a:txBody>
                    <a:bodyPr/>
                    <a:lstStyle/>
                    <a:p>
                      <a:pPr algn="l">
                        <a:lnSpc>
                          <a:spcPct val="107000"/>
                        </a:lnSpc>
                        <a:spcAft>
                          <a:spcPts val="300"/>
                        </a:spcAft>
                      </a:pPr>
                      <a:r>
                        <a:rPr lang="fr-BE" sz="3400" dirty="0">
                          <a:effectLst/>
                        </a:rPr>
                        <a:t>Risque d’erreur de lieu (apprentissage nécessaire)</a:t>
                      </a:r>
                      <a:endParaRPr lang="fr-BE" sz="3400" dirty="0">
                        <a:effectLst/>
                        <a:latin typeface="Calibri"/>
                        <a:ea typeface="Calibri"/>
                        <a:cs typeface="Times New Roman"/>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10012"/>
                  </a:ext>
                </a:extLst>
              </a:tr>
            </a:tbl>
          </a:graphicData>
        </a:graphic>
      </p:graphicFrame>
      <p:sp>
        <p:nvSpPr>
          <p:cNvPr id="3" name="Rectangle à coins arrondis 2"/>
          <p:cNvSpPr/>
          <p:nvPr/>
        </p:nvSpPr>
        <p:spPr>
          <a:xfrm>
            <a:off x="3240212" y="287809"/>
            <a:ext cx="16345816" cy="122413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800" dirty="0"/>
              <a:t>Comment distribuer le colostrum ? (Adapté de </a:t>
            </a:r>
            <a:r>
              <a:rPr lang="fr-BE" sz="4800" dirty="0" err="1"/>
              <a:t>ARSIA</a:t>
            </a:r>
            <a:r>
              <a:rPr lang="fr-BE" sz="4800" dirty="0"/>
              <a:t> 2010)</a:t>
            </a:r>
          </a:p>
        </p:txBody>
      </p:sp>
      <p:sp>
        <p:nvSpPr>
          <p:cNvPr id="4" name="Rectangle 3"/>
          <p:cNvSpPr/>
          <p:nvPr/>
        </p:nvSpPr>
        <p:spPr>
          <a:xfrm>
            <a:off x="575916" y="6624513"/>
            <a:ext cx="23546616" cy="3096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575916" y="9720857"/>
            <a:ext cx="23546616" cy="30963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4277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148" y="3405286"/>
            <a:ext cx="19650515" cy="5739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491" y="9441917"/>
            <a:ext cx="5224247" cy="344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2754" y="9490694"/>
            <a:ext cx="4520667" cy="3330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8000"/>
                    </a14:imgEffect>
                  </a14:imgLayer>
                </a14:imgProps>
              </a:ext>
              <a:ext uri="{28A0092B-C50C-407E-A947-70E740481C1C}">
                <a14:useLocalDpi xmlns:a14="http://schemas.microsoft.com/office/drawing/2010/main" val="0"/>
              </a:ext>
            </a:extLst>
          </a:blip>
          <a:srcRect/>
          <a:stretch>
            <a:fillRect/>
          </a:stretch>
        </p:blipFill>
        <p:spPr bwMode="auto">
          <a:xfrm>
            <a:off x="7145177" y="9503631"/>
            <a:ext cx="5885506" cy="335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https://www.starmilk.be/app/uploads/2020/03/Sonde-copie-e158436437250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19500" y="9449311"/>
            <a:ext cx="5715000" cy="33718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2702309" y="222987"/>
            <a:ext cx="14771241" cy="116391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dirty="0"/>
              <a:t>Méthodes d’administration du colostrum chez le veau (5 enquêtes) </a:t>
            </a:r>
          </a:p>
        </p:txBody>
      </p:sp>
      <p:sp>
        <p:nvSpPr>
          <p:cNvPr id="9" name="Rectangle à coins arrondis 8"/>
          <p:cNvSpPr/>
          <p:nvPr/>
        </p:nvSpPr>
        <p:spPr>
          <a:xfrm>
            <a:off x="2808164" y="1595439"/>
            <a:ext cx="14665386" cy="1428674"/>
          </a:xfrm>
          <a:prstGeom prst="round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dirty="0"/>
              <a:t>La sonde au Canada, le biberon aux USA, aux Pays-Bas, </a:t>
            </a:r>
          </a:p>
          <a:p>
            <a:pPr algn="ctr"/>
            <a:r>
              <a:rPr lang="fr-BE" sz="4000" dirty="0"/>
              <a:t>en  Irlande et en Suisse mais aussi la </a:t>
            </a:r>
            <a:r>
              <a:rPr lang="fr-BE" sz="4000" dirty="0" err="1"/>
              <a:t>têtée</a:t>
            </a:r>
            <a:r>
              <a:rPr lang="fr-BE" sz="4000" dirty="0"/>
              <a:t> en Irlande</a:t>
            </a:r>
          </a:p>
        </p:txBody>
      </p:sp>
    </p:spTree>
    <p:extLst>
      <p:ext uri="{BB962C8B-B14F-4D97-AF65-F5344CB8AC3E}">
        <p14:creationId xmlns:p14="http://schemas.microsoft.com/office/powerpoint/2010/main" val="3317590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03ECE314-00D2-2A63-D83D-8BA2060D2045}"/>
            </a:ext>
          </a:extLst>
        </p:cNvPr>
        <p:cNvGrpSpPr/>
        <p:nvPr/>
      </p:nvGrpSpPr>
      <p:grpSpPr>
        <a:xfrm>
          <a:off x="0" y="0"/>
          <a:ext cx="0" cy="0"/>
          <a:chOff x="0" y="0"/>
          <a:chExt cx="0" cy="0"/>
        </a:xfrm>
      </p:grpSpPr>
      <p:sp>
        <p:nvSpPr>
          <p:cNvPr id="12" name="Rectangle à coins arrondis 11">
            <a:extLst>
              <a:ext uri="{FF2B5EF4-FFF2-40B4-BE49-F238E27FC236}">
                <a16:creationId xmlns:a16="http://schemas.microsoft.com/office/drawing/2014/main" xmlns="" id="{0FF741BE-CCE9-4121-1D25-440F9AAB7AAA}"/>
              </a:ext>
            </a:extLst>
          </p:cNvPr>
          <p:cNvSpPr/>
          <p:nvPr/>
        </p:nvSpPr>
        <p:spPr>
          <a:xfrm>
            <a:off x="3888284" y="791865"/>
            <a:ext cx="18146016" cy="165618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6600" dirty="0">
                <a:cs typeface="Calibri" panose="020F0502020204030204" pitchFamily="34" charset="0"/>
              </a:rPr>
              <a:t>La gestion du colostrum : quand le distribuer ? </a:t>
            </a:r>
          </a:p>
        </p:txBody>
      </p:sp>
      <p:sp>
        <p:nvSpPr>
          <p:cNvPr id="8" name="Freeform 34">
            <a:extLst>
              <a:ext uri="{FF2B5EF4-FFF2-40B4-BE49-F238E27FC236}">
                <a16:creationId xmlns:a16="http://schemas.microsoft.com/office/drawing/2014/main" xmlns="" id="{AED69B4B-87FD-A019-8138-45C93A1B379F}"/>
              </a:ext>
            </a:extLst>
          </p:cNvPr>
          <p:cNvSpPr/>
          <p:nvPr/>
        </p:nvSpPr>
        <p:spPr>
          <a:xfrm>
            <a:off x="7156533" y="3920305"/>
            <a:ext cx="4071717" cy="4253126"/>
          </a:xfrm>
          <a:custGeom>
            <a:avLst/>
            <a:gdLst>
              <a:gd name="connsiteX0" fmla="*/ 5166242 w 5166242"/>
              <a:gd name="connsiteY0" fmla="*/ 0 h 5433445"/>
              <a:gd name="connsiteX1" fmla="*/ 5166242 w 5166242"/>
              <a:gd name="connsiteY1" fmla="*/ 5433445 h 5433445"/>
              <a:gd name="connsiteX2" fmla="*/ 0 w 5166242"/>
              <a:gd name="connsiteY2" fmla="*/ 3766552 h 5433445"/>
              <a:gd name="connsiteX3" fmla="*/ 5166242 w 5166242"/>
              <a:gd name="connsiteY3" fmla="*/ 0 h 5433445"/>
            </a:gdLst>
            <a:ahLst/>
            <a:cxnLst>
              <a:cxn ang="0">
                <a:pos x="connsiteX0" y="connsiteY0"/>
              </a:cxn>
              <a:cxn ang="0">
                <a:pos x="connsiteX1" y="connsiteY1"/>
              </a:cxn>
              <a:cxn ang="0">
                <a:pos x="connsiteX2" y="connsiteY2"/>
              </a:cxn>
              <a:cxn ang="0">
                <a:pos x="connsiteX3" y="connsiteY3"/>
              </a:cxn>
            </a:cxnLst>
            <a:rect l="l" t="t" r="r" b="b"/>
            <a:pathLst>
              <a:path w="5166242" h="5433445">
                <a:moveTo>
                  <a:pt x="5166242" y="0"/>
                </a:moveTo>
                <a:lnTo>
                  <a:pt x="5166242" y="5433445"/>
                </a:lnTo>
                <a:lnTo>
                  <a:pt x="0" y="3766552"/>
                </a:lnTo>
                <a:lnTo>
                  <a:pt x="5166242"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3">
            <a:extLst>
              <a:ext uri="{FF2B5EF4-FFF2-40B4-BE49-F238E27FC236}">
                <a16:creationId xmlns:a16="http://schemas.microsoft.com/office/drawing/2014/main" xmlns="" id="{D979436B-B583-D1B9-88AE-D09A02E48828}"/>
              </a:ext>
            </a:extLst>
          </p:cNvPr>
          <p:cNvSpPr/>
          <p:nvPr/>
        </p:nvSpPr>
        <p:spPr>
          <a:xfrm>
            <a:off x="11372384" y="3920305"/>
            <a:ext cx="4081521" cy="4253357"/>
          </a:xfrm>
          <a:custGeom>
            <a:avLst/>
            <a:gdLst>
              <a:gd name="connsiteX0" fmla="*/ 0 w 5178682"/>
              <a:gd name="connsiteY0" fmla="*/ 0 h 5433740"/>
              <a:gd name="connsiteX1" fmla="*/ 5178682 w 5178682"/>
              <a:gd name="connsiteY1" fmla="*/ 3775622 h 5433740"/>
              <a:gd name="connsiteX2" fmla="*/ 0 w 5178682"/>
              <a:gd name="connsiteY2" fmla="*/ 5433740 h 5433740"/>
              <a:gd name="connsiteX3" fmla="*/ 0 w 5178682"/>
              <a:gd name="connsiteY3" fmla="*/ 0 h 5433740"/>
            </a:gdLst>
            <a:ahLst/>
            <a:cxnLst>
              <a:cxn ang="0">
                <a:pos x="connsiteX0" y="connsiteY0"/>
              </a:cxn>
              <a:cxn ang="0">
                <a:pos x="connsiteX1" y="connsiteY1"/>
              </a:cxn>
              <a:cxn ang="0">
                <a:pos x="connsiteX2" y="connsiteY2"/>
              </a:cxn>
              <a:cxn ang="0">
                <a:pos x="connsiteX3" y="connsiteY3"/>
              </a:cxn>
            </a:cxnLst>
            <a:rect l="l" t="t" r="r" b="b"/>
            <a:pathLst>
              <a:path w="5178682" h="5433740">
                <a:moveTo>
                  <a:pt x="0" y="0"/>
                </a:moveTo>
                <a:lnTo>
                  <a:pt x="5178682" y="3775622"/>
                </a:lnTo>
                <a:lnTo>
                  <a:pt x="0" y="543374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30">
            <a:extLst>
              <a:ext uri="{FF2B5EF4-FFF2-40B4-BE49-F238E27FC236}">
                <a16:creationId xmlns:a16="http://schemas.microsoft.com/office/drawing/2014/main" xmlns="" id="{D11F14FB-251B-4286-A7DC-71BFCAE13BC8}"/>
              </a:ext>
            </a:extLst>
          </p:cNvPr>
          <p:cNvSpPr/>
          <p:nvPr/>
        </p:nvSpPr>
        <p:spPr>
          <a:xfrm>
            <a:off x="7124824" y="7008890"/>
            <a:ext cx="4059176" cy="4758841"/>
          </a:xfrm>
          <a:custGeom>
            <a:avLst/>
            <a:gdLst>
              <a:gd name="connsiteX0" fmla="*/ 0 w 5150329"/>
              <a:gd name="connsiteY0" fmla="*/ 0 h 6079504"/>
              <a:gd name="connsiteX1" fmla="*/ 5150329 w 5150329"/>
              <a:gd name="connsiteY1" fmla="*/ 1661757 h 6079504"/>
              <a:gd name="connsiteX2" fmla="*/ 1968503 w 5150329"/>
              <a:gd name="connsiteY2" fmla="*/ 6079504 h 6079504"/>
              <a:gd name="connsiteX3" fmla="*/ 0 w 5150329"/>
              <a:gd name="connsiteY3" fmla="*/ 0 h 6079504"/>
            </a:gdLst>
            <a:ahLst/>
            <a:cxnLst>
              <a:cxn ang="0">
                <a:pos x="connsiteX0" y="connsiteY0"/>
              </a:cxn>
              <a:cxn ang="0">
                <a:pos x="connsiteX1" y="connsiteY1"/>
              </a:cxn>
              <a:cxn ang="0">
                <a:pos x="connsiteX2" y="connsiteY2"/>
              </a:cxn>
              <a:cxn ang="0">
                <a:pos x="connsiteX3" y="connsiteY3"/>
              </a:cxn>
            </a:cxnLst>
            <a:rect l="l" t="t" r="r" b="b"/>
            <a:pathLst>
              <a:path w="5150329" h="6079504">
                <a:moveTo>
                  <a:pt x="0" y="0"/>
                </a:moveTo>
                <a:lnTo>
                  <a:pt x="5150329" y="1661757"/>
                </a:lnTo>
                <a:lnTo>
                  <a:pt x="1968503" y="607950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9">
            <a:extLst>
              <a:ext uri="{FF2B5EF4-FFF2-40B4-BE49-F238E27FC236}">
                <a16:creationId xmlns:a16="http://schemas.microsoft.com/office/drawing/2014/main" xmlns="" id="{29FF672E-3B8B-0248-70D8-C9C479A9507A}"/>
              </a:ext>
            </a:extLst>
          </p:cNvPr>
          <p:cNvSpPr/>
          <p:nvPr/>
        </p:nvSpPr>
        <p:spPr>
          <a:xfrm>
            <a:off x="11416754" y="7020256"/>
            <a:ext cx="4055350" cy="4748413"/>
          </a:xfrm>
          <a:custGeom>
            <a:avLst/>
            <a:gdLst>
              <a:gd name="connsiteX0" fmla="*/ 5145476 w 5145476"/>
              <a:gd name="connsiteY0" fmla="*/ 0 h 6066184"/>
              <a:gd name="connsiteX1" fmla="*/ 3181285 w 5145476"/>
              <a:gd name="connsiteY1" fmla="*/ 6066184 h 6066184"/>
              <a:gd name="connsiteX2" fmla="*/ 0 w 5145476"/>
              <a:gd name="connsiteY2" fmla="*/ 1647485 h 6066184"/>
              <a:gd name="connsiteX3" fmla="*/ 5145476 w 5145476"/>
              <a:gd name="connsiteY3" fmla="*/ 0 h 6066184"/>
            </a:gdLst>
            <a:ahLst/>
            <a:cxnLst>
              <a:cxn ang="0">
                <a:pos x="connsiteX0" y="connsiteY0"/>
              </a:cxn>
              <a:cxn ang="0">
                <a:pos x="connsiteX1" y="connsiteY1"/>
              </a:cxn>
              <a:cxn ang="0">
                <a:pos x="connsiteX2" y="connsiteY2"/>
              </a:cxn>
              <a:cxn ang="0">
                <a:pos x="connsiteX3" y="connsiteY3"/>
              </a:cxn>
            </a:cxnLst>
            <a:rect l="l" t="t" r="r" b="b"/>
            <a:pathLst>
              <a:path w="5145476" h="6066184">
                <a:moveTo>
                  <a:pt x="5145476" y="0"/>
                </a:moveTo>
                <a:lnTo>
                  <a:pt x="3181285" y="6066184"/>
                </a:lnTo>
                <a:lnTo>
                  <a:pt x="0" y="1647485"/>
                </a:lnTo>
                <a:lnTo>
                  <a:pt x="5145476"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 name="Freeform 28">
            <a:extLst>
              <a:ext uri="{FF2B5EF4-FFF2-40B4-BE49-F238E27FC236}">
                <a16:creationId xmlns:a16="http://schemas.microsoft.com/office/drawing/2014/main" xmlns="" id="{45821420-AC11-AA8F-4D4E-193B8754C7D8}"/>
              </a:ext>
            </a:extLst>
          </p:cNvPr>
          <p:cNvSpPr/>
          <p:nvPr/>
        </p:nvSpPr>
        <p:spPr>
          <a:xfrm>
            <a:off x="8799798" y="8394214"/>
            <a:ext cx="5000052" cy="3448124"/>
          </a:xfrm>
          <a:custGeom>
            <a:avLst/>
            <a:gdLst>
              <a:gd name="connsiteX0" fmla="*/ 3172674 w 6344124"/>
              <a:gd name="connsiteY0" fmla="*/ 0 h 4405040"/>
              <a:gd name="connsiteX1" fmla="*/ 6344124 w 6344124"/>
              <a:gd name="connsiteY1" fmla="*/ 4405040 h 4405040"/>
              <a:gd name="connsiteX2" fmla="*/ 0 w 6344124"/>
              <a:gd name="connsiteY2" fmla="*/ 4405040 h 4405040"/>
              <a:gd name="connsiteX3" fmla="*/ 3172674 w 6344124"/>
              <a:gd name="connsiteY3" fmla="*/ 0 h 4405040"/>
            </a:gdLst>
            <a:ahLst/>
            <a:cxnLst>
              <a:cxn ang="0">
                <a:pos x="connsiteX0" y="connsiteY0"/>
              </a:cxn>
              <a:cxn ang="0">
                <a:pos x="connsiteX1" y="connsiteY1"/>
              </a:cxn>
              <a:cxn ang="0">
                <a:pos x="connsiteX2" y="connsiteY2"/>
              </a:cxn>
              <a:cxn ang="0">
                <a:pos x="connsiteX3" y="connsiteY3"/>
              </a:cxn>
            </a:cxnLst>
            <a:rect l="l" t="t" r="r" b="b"/>
            <a:pathLst>
              <a:path w="6344124" h="4405040">
                <a:moveTo>
                  <a:pt x="3172674" y="0"/>
                </a:moveTo>
                <a:lnTo>
                  <a:pt x="6344124" y="4405040"/>
                </a:lnTo>
                <a:lnTo>
                  <a:pt x="0" y="4405040"/>
                </a:lnTo>
                <a:lnTo>
                  <a:pt x="3172674"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4">
            <a:extLst>
              <a:ext uri="{FF2B5EF4-FFF2-40B4-BE49-F238E27FC236}">
                <a16:creationId xmlns:a16="http://schemas.microsoft.com/office/drawing/2014/main" xmlns="" id="{45228847-62FF-1240-7466-9B300F174B14}"/>
              </a:ext>
            </a:extLst>
          </p:cNvPr>
          <p:cNvSpPr/>
          <p:nvPr/>
        </p:nvSpPr>
        <p:spPr>
          <a:xfrm>
            <a:off x="9396890" y="6490965"/>
            <a:ext cx="3696696" cy="35620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LES 5 Qs DE LA GESTION DU COLOSTRUM</a:t>
            </a:r>
          </a:p>
        </p:txBody>
      </p:sp>
      <p:sp>
        <p:nvSpPr>
          <p:cNvPr id="15" name="Oval 37">
            <a:extLst>
              <a:ext uri="{FF2B5EF4-FFF2-40B4-BE49-F238E27FC236}">
                <a16:creationId xmlns:a16="http://schemas.microsoft.com/office/drawing/2014/main" xmlns="" id="{9B7524F1-1DFD-7C1A-BD38-FF32127F2773}"/>
              </a:ext>
            </a:extLst>
          </p:cNvPr>
          <p:cNvSpPr/>
          <p:nvPr/>
        </p:nvSpPr>
        <p:spPr>
          <a:xfrm>
            <a:off x="6768604" y="6460875"/>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38">
            <a:extLst>
              <a:ext uri="{FF2B5EF4-FFF2-40B4-BE49-F238E27FC236}">
                <a16:creationId xmlns:a16="http://schemas.microsoft.com/office/drawing/2014/main" xmlns="" id="{D9BC2FA1-A53E-1AC6-6176-4812E9F3ADF5}"/>
              </a:ext>
            </a:extLst>
          </p:cNvPr>
          <p:cNvSpPr/>
          <p:nvPr/>
        </p:nvSpPr>
        <p:spPr>
          <a:xfrm>
            <a:off x="14878719" y="6460875"/>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9">
            <a:extLst>
              <a:ext uri="{FF2B5EF4-FFF2-40B4-BE49-F238E27FC236}">
                <a16:creationId xmlns:a16="http://schemas.microsoft.com/office/drawing/2014/main" xmlns="" id="{BCA91F1A-E0E7-17D7-B6A1-5FBAAEFD9785}"/>
              </a:ext>
            </a:extLst>
          </p:cNvPr>
          <p:cNvSpPr/>
          <p:nvPr/>
        </p:nvSpPr>
        <p:spPr>
          <a:xfrm>
            <a:off x="10832343" y="3446897"/>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40">
            <a:extLst>
              <a:ext uri="{FF2B5EF4-FFF2-40B4-BE49-F238E27FC236}">
                <a16:creationId xmlns:a16="http://schemas.microsoft.com/office/drawing/2014/main" xmlns="" id="{FAF670D0-2876-84DD-D1DD-49432E0FB0CD}"/>
              </a:ext>
            </a:extLst>
          </p:cNvPr>
          <p:cNvSpPr/>
          <p:nvPr/>
        </p:nvSpPr>
        <p:spPr>
          <a:xfrm>
            <a:off x="8239080" y="11294323"/>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41">
            <a:extLst>
              <a:ext uri="{FF2B5EF4-FFF2-40B4-BE49-F238E27FC236}">
                <a16:creationId xmlns:a16="http://schemas.microsoft.com/office/drawing/2014/main" xmlns="" id="{6C46208A-6646-FF41-757D-0A7488AD40EE}"/>
              </a:ext>
            </a:extLst>
          </p:cNvPr>
          <p:cNvSpPr/>
          <p:nvPr/>
        </p:nvSpPr>
        <p:spPr>
          <a:xfrm>
            <a:off x="13408243" y="11294323"/>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44">
            <a:extLst>
              <a:ext uri="{FF2B5EF4-FFF2-40B4-BE49-F238E27FC236}">
                <a16:creationId xmlns:a16="http://schemas.microsoft.com/office/drawing/2014/main" xmlns="" id="{00199C7C-A2D0-F4EC-C6CA-6A24964405F3}"/>
              </a:ext>
            </a:extLst>
          </p:cNvPr>
          <p:cNvSpPr txBox="1"/>
          <p:nvPr/>
        </p:nvSpPr>
        <p:spPr>
          <a:xfrm>
            <a:off x="6947343" y="6703448"/>
            <a:ext cx="585418"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05</a:t>
            </a:r>
          </a:p>
        </p:txBody>
      </p:sp>
      <p:sp>
        <p:nvSpPr>
          <p:cNvPr id="22" name="TextBox 45">
            <a:extLst>
              <a:ext uri="{FF2B5EF4-FFF2-40B4-BE49-F238E27FC236}">
                <a16:creationId xmlns:a16="http://schemas.microsoft.com/office/drawing/2014/main" xmlns="" id="{7330BE33-B1AC-3331-3CCD-5EB6C01B1AD4}"/>
              </a:ext>
            </a:extLst>
          </p:cNvPr>
          <p:cNvSpPr txBox="1"/>
          <p:nvPr/>
        </p:nvSpPr>
        <p:spPr>
          <a:xfrm>
            <a:off x="15074688" y="6703448"/>
            <a:ext cx="561372"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02</a:t>
            </a:r>
          </a:p>
        </p:txBody>
      </p:sp>
      <p:sp>
        <p:nvSpPr>
          <p:cNvPr id="23" name="TextBox 46">
            <a:extLst>
              <a:ext uri="{FF2B5EF4-FFF2-40B4-BE49-F238E27FC236}">
                <a16:creationId xmlns:a16="http://schemas.microsoft.com/office/drawing/2014/main" xmlns="" id="{B4E1F377-ABB1-4A5F-166C-C3C205913CAF}"/>
              </a:ext>
            </a:extLst>
          </p:cNvPr>
          <p:cNvSpPr txBox="1"/>
          <p:nvPr/>
        </p:nvSpPr>
        <p:spPr>
          <a:xfrm>
            <a:off x="11050088" y="3689469"/>
            <a:ext cx="500457"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01</a:t>
            </a:r>
          </a:p>
        </p:txBody>
      </p:sp>
      <p:sp>
        <p:nvSpPr>
          <p:cNvPr id="24" name="TextBox 47">
            <a:extLst>
              <a:ext uri="{FF2B5EF4-FFF2-40B4-BE49-F238E27FC236}">
                <a16:creationId xmlns:a16="http://schemas.microsoft.com/office/drawing/2014/main" xmlns="" id="{EE85A361-AC2F-2971-6EFD-DFDCB258F705}"/>
              </a:ext>
            </a:extLst>
          </p:cNvPr>
          <p:cNvSpPr txBox="1"/>
          <p:nvPr/>
        </p:nvSpPr>
        <p:spPr>
          <a:xfrm>
            <a:off x="8418228" y="11536058"/>
            <a:ext cx="593432"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04</a:t>
            </a:r>
          </a:p>
        </p:txBody>
      </p:sp>
      <p:sp>
        <p:nvSpPr>
          <p:cNvPr id="25" name="TextBox 48">
            <a:extLst>
              <a:ext uri="{FF2B5EF4-FFF2-40B4-BE49-F238E27FC236}">
                <a16:creationId xmlns:a16="http://schemas.microsoft.com/office/drawing/2014/main" xmlns="" id="{DBF13CD3-537D-2814-A1A3-6F228B7585B6}"/>
              </a:ext>
            </a:extLst>
          </p:cNvPr>
          <p:cNvSpPr txBox="1"/>
          <p:nvPr/>
        </p:nvSpPr>
        <p:spPr>
          <a:xfrm>
            <a:off x="13599404" y="11536058"/>
            <a:ext cx="570990"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03</a:t>
            </a:r>
          </a:p>
        </p:txBody>
      </p:sp>
      <p:sp>
        <p:nvSpPr>
          <p:cNvPr id="27" name="TextBox 50">
            <a:extLst>
              <a:ext uri="{FF2B5EF4-FFF2-40B4-BE49-F238E27FC236}">
                <a16:creationId xmlns:a16="http://schemas.microsoft.com/office/drawing/2014/main" xmlns="" id="{4F25D61D-417E-0036-1F47-291D19C8BDEA}"/>
              </a:ext>
            </a:extLst>
          </p:cNvPr>
          <p:cNvSpPr txBox="1"/>
          <p:nvPr/>
        </p:nvSpPr>
        <p:spPr>
          <a:xfrm>
            <a:off x="9773556" y="10774403"/>
            <a:ext cx="3053522" cy="707886"/>
          </a:xfrm>
          <a:prstGeom prst="rect">
            <a:avLst/>
          </a:prstGeom>
          <a:noFill/>
        </p:spPr>
        <p:txBody>
          <a:bodyPr wrap="square" rtlCol="0" anchor="ctr" anchorCtr="0">
            <a:spAutoFit/>
          </a:bodyPr>
          <a:lstStyle/>
          <a:p>
            <a:pPr algn="ctr"/>
            <a:r>
              <a:rPr lang="en-US" sz="4000" dirty="0">
                <a:solidFill>
                  <a:schemeClr val="bg1"/>
                </a:solidFill>
                <a:latin typeface="Poppins" pitchFamily="2" charset="77"/>
                <a:ea typeface="League Spartan" charset="0"/>
                <a:cs typeface="Poppins" pitchFamily="2" charset="77"/>
              </a:rPr>
              <a:t>QUICKLY</a:t>
            </a:r>
          </a:p>
        </p:txBody>
      </p:sp>
      <p:sp>
        <p:nvSpPr>
          <p:cNvPr id="2" name="Ellipse 1">
            <a:extLst>
              <a:ext uri="{FF2B5EF4-FFF2-40B4-BE49-F238E27FC236}">
                <a16:creationId xmlns:a16="http://schemas.microsoft.com/office/drawing/2014/main" xmlns="" id="{DC78B5C7-83E7-598C-542D-63C7420A2F7E}"/>
              </a:ext>
            </a:extLst>
          </p:cNvPr>
          <p:cNvSpPr/>
          <p:nvPr/>
        </p:nvSpPr>
        <p:spPr>
          <a:xfrm>
            <a:off x="9584942" y="10167379"/>
            <a:ext cx="3286616" cy="2062222"/>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404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p:nvPr/>
        </p:nvPicPr>
        <p:blipFill>
          <a:blip r:embed="rId3"/>
          <a:stretch>
            <a:fillRect/>
          </a:stretch>
        </p:blipFill>
        <p:spPr>
          <a:xfrm>
            <a:off x="1151980" y="3240138"/>
            <a:ext cx="7774480" cy="4627096"/>
          </a:xfrm>
          <a:prstGeom prst="rect">
            <a:avLst/>
          </a:prstGeom>
        </p:spPr>
      </p:pic>
      <p:sp>
        <p:nvSpPr>
          <p:cNvPr id="3" name="Rectangle à coins arrondis 2"/>
          <p:cNvSpPr/>
          <p:nvPr/>
        </p:nvSpPr>
        <p:spPr>
          <a:xfrm>
            <a:off x="4237062" y="287809"/>
            <a:ext cx="14689632" cy="9144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La gouttière </a:t>
            </a:r>
            <a:r>
              <a:rPr lang="fr-BE" dirty="0" err="1"/>
              <a:t>oesophagienne</a:t>
            </a:r>
            <a:r>
              <a:rPr lang="fr-BE" dirty="0"/>
              <a:t> : un système incontournable</a:t>
            </a:r>
          </a:p>
        </p:txBody>
      </p:sp>
      <p:sp>
        <p:nvSpPr>
          <p:cNvPr id="4" name="ZoneTexte 3"/>
          <p:cNvSpPr txBox="1"/>
          <p:nvPr/>
        </p:nvSpPr>
        <p:spPr>
          <a:xfrm>
            <a:off x="10646077" y="7128569"/>
            <a:ext cx="11354596" cy="553998"/>
          </a:xfrm>
          <a:prstGeom prst="rect">
            <a:avLst/>
          </a:prstGeom>
          <a:noFill/>
          <a:ln>
            <a:solidFill>
              <a:schemeClr val="bg1"/>
            </a:solidFill>
          </a:ln>
        </p:spPr>
        <p:txBody>
          <a:bodyPr wrap="square" rtlCol="0">
            <a:spAutoFit/>
          </a:bodyPr>
          <a:lstStyle/>
          <a:p>
            <a:r>
              <a:rPr lang="fr-BE" sz="3000" dirty="0">
                <a:solidFill>
                  <a:schemeClr val="bg1"/>
                </a:solidFill>
              </a:rPr>
              <a:t>La gouttière </a:t>
            </a:r>
            <a:r>
              <a:rPr lang="fr-BE" sz="3000" dirty="0" err="1">
                <a:solidFill>
                  <a:schemeClr val="bg1"/>
                </a:solidFill>
              </a:rPr>
              <a:t>oesophagienne</a:t>
            </a:r>
            <a:r>
              <a:rPr lang="fr-BE" sz="3000" dirty="0">
                <a:solidFill>
                  <a:schemeClr val="bg1"/>
                </a:solidFill>
              </a:rPr>
              <a:t> connecte la fin de l’œsophage  à la caillette</a:t>
            </a:r>
          </a:p>
        </p:txBody>
      </p:sp>
      <p:sp>
        <p:nvSpPr>
          <p:cNvPr id="5" name="ZoneTexte 4"/>
          <p:cNvSpPr txBox="1"/>
          <p:nvPr/>
        </p:nvSpPr>
        <p:spPr>
          <a:xfrm>
            <a:off x="1128160" y="1511945"/>
            <a:ext cx="10436511" cy="1477328"/>
          </a:xfrm>
          <a:prstGeom prst="rect">
            <a:avLst/>
          </a:prstGeom>
          <a:noFill/>
          <a:ln>
            <a:solidFill>
              <a:schemeClr val="bg1"/>
            </a:solidFill>
          </a:ln>
        </p:spPr>
        <p:txBody>
          <a:bodyPr wrap="none" rtlCol="0">
            <a:spAutoFit/>
          </a:bodyPr>
          <a:lstStyle/>
          <a:p>
            <a:r>
              <a:rPr lang="fr-BE" sz="3000" dirty="0">
                <a:solidFill>
                  <a:schemeClr val="bg1"/>
                </a:solidFill>
              </a:rPr>
              <a:t>Rumen : 25 % des estomacs à la naissance mais 80 % au sevrage</a:t>
            </a:r>
          </a:p>
          <a:p>
            <a:r>
              <a:rPr lang="fr-BE" sz="3000" dirty="0">
                <a:solidFill>
                  <a:schemeClr val="bg1"/>
                </a:solidFill>
              </a:rPr>
              <a:t>Caillette : 60 % des estomacs à la naissance mais 7% au sevrage</a:t>
            </a:r>
          </a:p>
          <a:p>
            <a:r>
              <a:rPr lang="fr-BE" sz="3000" dirty="0">
                <a:solidFill>
                  <a:schemeClr val="bg1"/>
                </a:solidFill>
              </a:rPr>
              <a:t>(Institut de l’Elevage 2011)</a:t>
            </a:r>
          </a:p>
        </p:txBody>
      </p:sp>
      <p:sp>
        <p:nvSpPr>
          <p:cNvPr id="6" name="ZoneTexte 5"/>
          <p:cNvSpPr txBox="1"/>
          <p:nvPr/>
        </p:nvSpPr>
        <p:spPr>
          <a:xfrm>
            <a:off x="1944068" y="8208689"/>
            <a:ext cx="13964785" cy="2000548"/>
          </a:xfrm>
          <a:prstGeom prst="rect">
            <a:avLst/>
          </a:prstGeom>
          <a:noFill/>
          <a:ln>
            <a:solidFill>
              <a:schemeClr val="bg1"/>
            </a:solidFill>
          </a:ln>
        </p:spPr>
        <p:txBody>
          <a:bodyPr wrap="none" rtlCol="0">
            <a:spAutoFit/>
          </a:bodyPr>
          <a:lstStyle/>
          <a:p>
            <a:r>
              <a:rPr lang="fr-BE" sz="3000" dirty="0">
                <a:solidFill>
                  <a:schemeClr val="bg1"/>
                </a:solidFill>
              </a:rPr>
              <a:t>Le réflexe de succion induit la fermeture de la gouttière </a:t>
            </a:r>
            <a:r>
              <a:rPr lang="fr-BE" sz="3000" dirty="0" err="1">
                <a:solidFill>
                  <a:schemeClr val="bg1"/>
                </a:solidFill>
              </a:rPr>
              <a:t>oesophagienne</a:t>
            </a:r>
            <a:r>
              <a:rPr lang="fr-BE" sz="3000" dirty="0">
                <a:solidFill>
                  <a:schemeClr val="bg1"/>
                </a:solidFill>
              </a:rPr>
              <a:t>.</a:t>
            </a:r>
          </a:p>
          <a:p>
            <a:r>
              <a:rPr lang="fr-BE" sz="3000" dirty="0">
                <a:solidFill>
                  <a:schemeClr val="bg1"/>
                </a:solidFill>
              </a:rPr>
              <a:t>Il est généré à partir de récepteurs buccaux et pharyngiens et transmis par le nerf vague.</a:t>
            </a:r>
          </a:p>
          <a:p>
            <a:r>
              <a:rPr lang="fr-BE" sz="3200" dirty="0">
                <a:solidFill>
                  <a:schemeClr val="bg1"/>
                </a:solidFill>
              </a:rPr>
              <a:t>Ce réflexe de fermeture de la gouttière diminue progressivement </a:t>
            </a:r>
          </a:p>
          <a:p>
            <a:r>
              <a:rPr lang="fr-BE" sz="3200" dirty="0">
                <a:solidFill>
                  <a:schemeClr val="bg1"/>
                </a:solidFill>
              </a:rPr>
              <a:t>en une quinzaine de jours avec la prise d’aliments solides.</a:t>
            </a:r>
            <a:endParaRPr lang="fr-BE" sz="3000" dirty="0">
              <a:solidFill>
                <a:schemeClr val="bg1"/>
              </a:solidFill>
            </a:endParaRPr>
          </a:p>
        </p:txBody>
      </p:sp>
      <p:sp>
        <p:nvSpPr>
          <p:cNvPr id="8" name="Rectangle 7"/>
          <p:cNvSpPr/>
          <p:nvPr/>
        </p:nvSpPr>
        <p:spPr>
          <a:xfrm>
            <a:off x="3434318" y="10584953"/>
            <a:ext cx="16223718" cy="2862322"/>
          </a:xfrm>
          <a:prstGeom prst="rect">
            <a:avLst/>
          </a:prstGeom>
          <a:ln>
            <a:solidFill>
              <a:schemeClr val="bg1"/>
            </a:solidFill>
          </a:ln>
        </p:spPr>
        <p:txBody>
          <a:bodyPr wrap="square">
            <a:spAutoFit/>
          </a:bodyPr>
          <a:lstStyle/>
          <a:p>
            <a:r>
              <a:rPr lang="fr-BE" sz="3000" dirty="0">
                <a:solidFill>
                  <a:schemeClr val="bg1"/>
                </a:solidFill>
              </a:rPr>
              <a:t>Il est stimulé quand le colostrum est administré au moyen d’une </a:t>
            </a:r>
            <a:r>
              <a:rPr lang="fr-BE" sz="3000" dirty="0" err="1">
                <a:solidFill>
                  <a:schemeClr val="bg1"/>
                </a:solidFill>
              </a:rPr>
              <a:t>têtine</a:t>
            </a:r>
            <a:r>
              <a:rPr lang="fr-BE" sz="3000" dirty="0">
                <a:solidFill>
                  <a:schemeClr val="bg1"/>
                </a:solidFill>
              </a:rPr>
              <a:t> (biberon ou seau à </a:t>
            </a:r>
            <a:r>
              <a:rPr lang="fr-BE" sz="3000" dirty="0" err="1">
                <a:solidFill>
                  <a:schemeClr val="bg1"/>
                </a:solidFill>
              </a:rPr>
              <a:t>têtine</a:t>
            </a:r>
            <a:r>
              <a:rPr lang="fr-BE" sz="3000" dirty="0">
                <a:solidFill>
                  <a:schemeClr val="bg1"/>
                </a:solidFill>
              </a:rPr>
              <a:t>). </a:t>
            </a:r>
          </a:p>
          <a:p>
            <a:r>
              <a:rPr lang="fr-BE" sz="3000" dirty="0">
                <a:solidFill>
                  <a:schemeClr val="bg1"/>
                </a:solidFill>
              </a:rPr>
              <a:t>Il est réduit (et donc le lait passe dans le rumen, s’y fermente mal et entraîne de la diarrhée) quand : </a:t>
            </a:r>
          </a:p>
          <a:p>
            <a:pPr marL="457200" indent="-457200">
              <a:buFont typeface="Arial" panose="020B0604020202020204" pitchFamily="34" charset="0"/>
              <a:buChar char="•"/>
            </a:pPr>
            <a:r>
              <a:rPr lang="fr-BE" sz="3000" dirty="0">
                <a:solidFill>
                  <a:schemeClr val="bg1"/>
                </a:solidFill>
              </a:rPr>
              <a:t>le veau boit du lait dans un seau ou est stressé </a:t>
            </a:r>
          </a:p>
          <a:p>
            <a:pPr marL="457200" indent="-457200">
              <a:buFont typeface="Arial" panose="020B0604020202020204" pitchFamily="34" charset="0"/>
              <a:buChar char="•"/>
            </a:pPr>
            <a:r>
              <a:rPr lang="fr-BE" sz="3000" dirty="0">
                <a:solidFill>
                  <a:schemeClr val="bg1"/>
                </a:solidFill>
              </a:rPr>
              <a:t>la quantité de lait absorbée lors de la </a:t>
            </a:r>
            <a:r>
              <a:rPr lang="fr-BE" sz="3000" dirty="0" err="1">
                <a:solidFill>
                  <a:schemeClr val="bg1"/>
                </a:solidFill>
              </a:rPr>
              <a:t>têtée</a:t>
            </a:r>
            <a:r>
              <a:rPr lang="fr-BE" sz="3000" dirty="0">
                <a:solidFill>
                  <a:schemeClr val="bg1"/>
                </a:solidFill>
              </a:rPr>
              <a:t> est trop importante</a:t>
            </a:r>
          </a:p>
          <a:p>
            <a:pPr marL="457200" indent="-457200">
              <a:buFont typeface="Arial" panose="020B0604020202020204" pitchFamily="34" charset="0"/>
              <a:buChar char="•"/>
            </a:pPr>
            <a:r>
              <a:rPr lang="fr-BE" sz="3000" dirty="0">
                <a:solidFill>
                  <a:schemeClr val="bg1"/>
                </a:solidFill>
              </a:rPr>
              <a:t>La concentration en poudre de lait est &lt; 100 g/L</a:t>
            </a:r>
          </a:p>
          <a:p>
            <a:pPr marL="457200" indent="-457200">
              <a:buFont typeface="Arial" panose="020B0604020202020204" pitchFamily="34" charset="0"/>
              <a:buChar char="•"/>
            </a:pPr>
            <a:r>
              <a:rPr lang="fr-BE" sz="3000" dirty="0">
                <a:solidFill>
                  <a:schemeClr val="bg1"/>
                </a:solidFill>
              </a:rPr>
              <a:t>le colostrum est trop froid  (&lt; 39°C) </a:t>
            </a:r>
          </a:p>
        </p:txBody>
      </p:sp>
      <p:cxnSp>
        <p:nvCxnSpPr>
          <p:cNvPr id="13" name="Connecteur droit avec flèche 12"/>
          <p:cNvCxnSpPr/>
          <p:nvPr/>
        </p:nvCxnSpPr>
        <p:spPr>
          <a:xfrm flipH="1">
            <a:off x="11581878" y="2035795"/>
            <a:ext cx="152343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Image 11"/>
          <p:cNvPicPr/>
          <p:nvPr/>
        </p:nvPicPr>
        <p:blipFill>
          <a:blip r:embed="rId4"/>
          <a:stretch>
            <a:fillRect/>
          </a:stretch>
        </p:blipFill>
        <p:spPr>
          <a:xfrm>
            <a:off x="13105308" y="1551533"/>
            <a:ext cx="10585176" cy="5431856"/>
          </a:xfrm>
          <a:prstGeom prst="rect">
            <a:avLst/>
          </a:prstGeom>
        </p:spPr>
      </p:pic>
      <p:cxnSp>
        <p:nvCxnSpPr>
          <p:cNvPr id="14" name="Connecteur droit avec flèche 13"/>
          <p:cNvCxnSpPr>
            <a:endCxn id="4" idx="1"/>
          </p:cNvCxnSpPr>
          <p:nvPr/>
        </p:nvCxnSpPr>
        <p:spPr>
          <a:xfrm flipV="1">
            <a:off x="8926460" y="7405568"/>
            <a:ext cx="1719617" cy="1103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Virage 8"/>
          <p:cNvSpPr/>
          <p:nvPr/>
        </p:nvSpPr>
        <p:spPr>
          <a:xfrm flipH="1" flipV="1">
            <a:off x="15908852" y="7774542"/>
            <a:ext cx="1300911" cy="17366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6" name="Virage 15"/>
          <p:cNvSpPr/>
          <p:nvPr/>
        </p:nvSpPr>
        <p:spPr>
          <a:xfrm flipV="1">
            <a:off x="2376116" y="10296921"/>
            <a:ext cx="1058201" cy="17366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3147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ABCB63B1-8AA1-112B-22F2-DB0A36FE33A0}"/>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xmlns="" id="{70CC2C7C-DDFF-D377-A5A5-1B4851A92294}"/>
              </a:ext>
            </a:extLst>
          </p:cNvPr>
          <p:cNvGraphicFramePr>
            <a:graphicFrameLocks noGrp="1"/>
          </p:cNvGraphicFramePr>
          <p:nvPr>
            <p:extLst>
              <p:ext uri="{D42A27DB-BD31-4B8C-83A1-F6EECF244321}">
                <p14:modId xmlns:p14="http://schemas.microsoft.com/office/powerpoint/2010/main" val="1825860031"/>
              </p:ext>
            </p:extLst>
          </p:nvPr>
        </p:nvGraphicFramePr>
        <p:xfrm>
          <a:off x="647924" y="3528169"/>
          <a:ext cx="23258585" cy="8712969"/>
        </p:xfrm>
        <a:graphic>
          <a:graphicData uri="http://schemas.openxmlformats.org/drawingml/2006/table">
            <a:tbl>
              <a:tblPr firstRow="1" firstCol="1" bandRow="1">
                <a:tableStyleId>{5C22544A-7EE6-4342-B048-85BDC9FD1C3A}</a:tableStyleId>
              </a:tblPr>
              <a:tblGrid>
                <a:gridCol w="6862158">
                  <a:extLst>
                    <a:ext uri="{9D8B030D-6E8A-4147-A177-3AD203B41FA5}">
                      <a16:colId xmlns:a16="http://schemas.microsoft.com/office/drawing/2014/main" xmlns="" val="2526474940"/>
                    </a:ext>
                  </a:extLst>
                </a:gridCol>
                <a:gridCol w="2844658">
                  <a:extLst>
                    <a:ext uri="{9D8B030D-6E8A-4147-A177-3AD203B41FA5}">
                      <a16:colId xmlns:a16="http://schemas.microsoft.com/office/drawing/2014/main" xmlns="" val="105497107"/>
                    </a:ext>
                  </a:extLst>
                </a:gridCol>
                <a:gridCol w="1557568">
                  <a:extLst>
                    <a:ext uri="{9D8B030D-6E8A-4147-A177-3AD203B41FA5}">
                      <a16:colId xmlns:a16="http://schemas.microsoft.com/office/drawing/2014/main" xmlns="" val="2342675554"/>
                    </a:ext>
                  </a:extLst>
                </a:gridCol>
                <a:gridCol w="11994201">
                  <a:extLst>
                    <a:ext uri="{9D8B030D-6E8A-4147-A177-3AD203B41FA5}">
                      <a16:colId xmlns:a16="http://schemas.microsoft.com/office/drawing/2014/main" xmlns="" val="467054792"/>
                    </a:ext>
                  </a:extLst>
                </a:gridCol>
              </a:tblGrid>
              <a:tr h="674948">
                <a:tc>
                  <a:txBody>
                    <a:bodyPr/>
                    <a:lstStyle/>
                    <a:p>
                      <a:pPr algn="just">
                        <a:spcAft>
                          <a:spcPts val="300"/>
                        </a:spcAft>
                      </a:pPr>
                      <a:r>
                        <a:rPr lang="fr-FR" sz="3600">
                          <a:effectLst/>
                        </a:rPr>
                        <a:t>Paramètre</a:t>
                      </a:r>
                      <a:endParaRPr lang="fr-BE" sz="3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300"/>
                        </a:spcAft>
                      </a:pPr>
                      <a:r>
                        <a:rPr lang="fr-FR" sz="2400">
                          <a:effectLst/>
                        </a:rPr>
                        <a:t>N vêlages</a:t>
                      </a:r>
                      <a:endParaRPr lang="fr-BE"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300"/>
                        </a:spcAft>
                      </a:pPr>
                      <a:r>
                        <a:rPr lang="fr-FR" sz="3600">
                          <a:effectLst/>
                        </a:rPr>
                        <a:t>%</a:t>
                      </a:r>
                      <a:endParaRPr lang="fr-BE" sz="3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300"/>
                        </a:spcAft>
                      </a:pPr>
                      <a:r>
                        <a:rPr lang="fr-FR" sz="2400">
                          <a:effectLst/>
                        </a:rPr>
                        <a:t> </a:t>
                      </a:r>
                      <a:endParaRPr lang="fr-BE"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06980011"/>
                  </a:ext>
                </a:extLst>
              </a:tr>
              <a:tr h="981744">
                <a:tc>
                  <a:txBody>
                    <a:bodyPr/>
                    <a:lstStyle/>
                    <a:p>
                      <a:pPr algn="just">
                        <a:spcAft>
                          <a:spcPts val="300"/>
                        </a:spcAft>
                      </a:pPr>
                      <a:r>
                        <a:rPr lang="fr-FR" sz="3600" dirty="0">
                          <a:effectLst/>
                        </a:rPr>
                        <a:t>Mortinatalité</a:t>
                      </a:r>
                      <a:endParaRPr lang="fr-BE" sz="3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300"/>
                        </a:spcAft>
                      </a:pPr>
                      <a:r>
                        <a:rPr lang="fr-FR" sz="2400">
                          <a:effectLst/>
                        </a:rPr>
                        <a:t>311.998</a:t>
                      </a:r>
                      <a:endParaRPr lang="fr-BE"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300"/>
                        </a:spcAft>
                      </a:pPr>
                      <a:r>
                        <a:rPr lang="fr-FR" sz="3600">
                          <a:effectLst/>
                        </a:rPr>
                        <a:t>3,4</a:t>
                      </a:r>
                      <a:endParaRPr lang="fr-BE" sz="3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300"/>
                        </a:spcAft>
                      </a:pPr>
                      <a:r>
                        <a:rPr lang="fr-FR" sz="2400">
                          <a:effectLst/>
                        </a:rPr>
                        <a:t>Fruscalso et al. 2020, Gulliksen et al. 2009, Ansari-Lari et al. 2007, Olsson et al. 1993, Berry et al. 2007</a:t>
                      </a:r>
                      <a:endParaRPr lang="fr-BE"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84950046"/>
                  </a:ext>
                </a:extLst>
              </a:tr>
              <a:tr h="2454357">
                <a:tc>
                  <a:txBody>
                    <a:bodyPr/>
                    <a:lstStyle/>
                    <a:p>
                      <a:pPr algn="just">
                        <a:spcAft>
                          <a:spcPts val="300"/>
                        </a:spcAft>
                      </a:pPr>
                      <a:r>
                        <a:rPr lang="fr-FR" sz="3600" dirty="0">
                          <a:effectLst/>
                        </a:rPr>
                        <a:t>Mortalité périnatale J0 et J1</a:t>
                      </a:r>
                      <a:endParaRPr lang="fr-BE" sz="3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300"/>
                        </a:spcAft>
                      </a:pPr>
                      <a:r>
                        <a:rPr lang="fr-FR" sz="2400">
                          <a:effectLst/>
                        </a:rPr>
                        <a:t>10.817.942</a:t>
                      </a:r>
                      <a:endParaRPr lang="fr-BE"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300"/>
                        </a:spcAft>
                      </a:pPr>
                      <a:r>
                        <a:rPr lang="fr-FR" sz="3600">
                          <a:effectLst/>
                        </a:rPr>
                        <a:t>6,3</a:t>
                      </a:r>
                      <a:endParaRPr lang="fr-BE" sz="3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300"/>
                        </a:spcAft>
                      </a:pPr>
                      <a:r>
                        <a:rPr lang="fr-FR" sz="2400" dirty="0" err="1">
                          <a:effectLst/>
                        </a:rPr>
                        <a:t>Heringstad</a:t>
                      </a:r>
                      <a:r>
                        <a:rPr lang="fr-FR" sz="2400" dirty="0">
                          <a:effectLst/>
                        </a:rPr>
                        <a:t> et al. 2007, </a:t>
                      </a:r>
                      <a:r>
                        <a:rPr lang="fr-FR" sz="2400" dirty="0" err="1">
                          <a:effectLst/>
                        </a:rPr>
                        <a:t>Bleul</a:t>
                      </a:r>
                      <a:r>
                        <a:rPr lang="fr-FR" sz="2400" dirty="0">
                          <a:effectLst/>
                        </a:rPr>
                        <a:t> et al. 2011, Steinbock et al. 2006, </a:t>
                      </a:r>
                      <a:r>
                        <a:rPr lang="fr-FR" sz="2400" dirty="0" err="1">
                          <a:effectLst/>
                        </a:rPr>
                        <a:t>Cuttance</a:t>
                      </a:r>
                      <a:r>
                        <a:rPr lang="fr-FR" sz="2400" dirty="0">
                          <a:effectLst/>
                        </a:rPr>
                        <a:t> et al. 2017, </a:t>
                      </a:r>
                      <a:r>
                        <a:rPr lang="fr-FR" sz="2400" dirty="0" err="1">
                          <a:effectLst/>
                        </a:rPr>
                        <a:t>Piwczynski</a:t>
                      </a:r>
                      <a:r>
                        <a:rPr lang="fr-FR" sz="2400" dirty="0">
                          <a:effectLst/>
                        </a:rPr>
                        <a:t> et al. 2013, Chassagne et al. 1999, </a:t>
                      </a:r>
                      <a:r>
                        <a:rPr lang="fr-FR" sz="2400" dirty="0" err="1">
                          <a:effectLst/>
                        </a:rPr>
                        <a:t>Harbers</a:t>
                      </a:r>
                      <a:r>
                        <a:rPr lang="fr-FR" sz="2400" dirty="0">
                          <a:effectLst/>
                        </a:rPr>
                        <a:t> et al. 2000, Perrin et al. 2011, </a:t>
                      </a:r>
                      <a:r>
                        <a:rPr lang="fr-FR" sz="2400" dirty="0" err="1">
                          <a:effectLst/>
                        </a:rPr>
                        <a:t>Fourichon</a:t>
                      </a:r>
                      <a:r>
                        <a:rPr lang="fr-FR" sz="2400" dirty="0">
                          <a:effectLst/>
                        </a:rPr>
                        <a:t> et al. 2001, </a:t>
                      </a:r>
                      <a:r>
                        <a:rPr lang="fr-FR" sz="2400" dirty="0" err="1">
                          <a:effectLst/>
                        </a:rPr>
                        <a:t>Brickell</a:t>
                      </a:r>
                      <a:r>
                        <a:rPr lang="fr-FR" sz="2400" dirty="0">
                          <a:effectLst/>
                        </a:rPr>
                        <a:t> et al. 2009, </a:t>
                      </a:r>
                      <a:r>
                        <a:rPr lang="fr-FR" sz="2400" dirty="0" err="1">
                          <a:effectLst/>
                        </a:rPr>
                        <a:t>del</a:t>
                      </a:r>
                      <a:r>
                        <a:rPr lang="fr-FR" sz="2400" dirty="0">
                          <a:effectLst/>
                        </a:rPr>
                        <a:t> Rio et al. 2007, Lombard et al. 2007, Hansen et al. 2004, </a:t>
                      </a:r>
                      <a:r>
                        <a:rPr lang="fr-FR" sz="2400" dirty="0" err="1">
                          <a:effectLst/>
                        </a:rPr>
                        <a:t>Hoedemaker</a:t>
                      </a:r>
                      <a:r>
                        <a:rPr lang="fr-FR" sz="2400" dirty="0">
                          <a:effectLst/>
                        </a:rPr>
                        <a:t> et al. 2010, </a:t>
                      </a:r>
                      <a:r>
                        <a:rPr lang="fr-FR" sz="2400" dirty="0" err="1">
                          <a:effectLst/>
                        </a:rPr>
                        <a:t>Gundelach</a:t>
                      </a:r>
                      <a:r>
                        <a:rPr lang="fr-FR" sz="2400" dirty="0">
                          <a:effectLst/>
                        </a:rPr>
                        <a:t> et al. 2009</a:t>
                      </a:r>
                      <a:endParaRPr lang="fr-BE" sz="24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06844711"/>
                  </a:ext>
                </a:extLst>
              </a:tr>
              <a:tr h="1963486">
                <a:tc>
                  <a:txBody>
                    <a:bodyPr/>
                    <a:lstStyle/>
                    <a:p>
                      <a:pPr algn="just">
                        <a:spcAft>
                          <a:spcPts val="300"/>
                        </a:spcAft>
                      </a:pPr>
                      <a:r>
                        <a:rPr lang="fr-FR" sz="3600">
                          <a:effectLst/>
                        </a:rPr>
                        <a:t>Mortalité périnatale J0, J1, J2</a:t>
                      </a:r>
                      <a:endParaRPr lang="fr-BE" sz="3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300"/>
                        </a:spcAft>
                      </a:pPr>
                      <a:r>
                        <a:rPr lang="fr-FR" sz="2400" dirty="0">
                          <a:effectLst/>
                        </a:rPr>
                        <a:t>5.208.627</a:t>
                      </a:r>
                      <a:endParaRPr lang="fr-BE" sz="24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300"/>
                        </a:spcAft>
                      </a:pPr>
                      <a:r>
                        <a:rPr lang="fr-FR" sz="3600">
                          <a:effectLst/>
                        </a:rPr>
                        <a:t>6,2</a:t>
                      </a:r>
                      <a:endParaRPr lang="fr-BE" sz="3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300"/>
                        </a:spcAft>
                      </a:pPr>
                      <a:r>
                        <a:rPr lang="fr-FR" sz="2400">
                          <a:effectLst/>
                        </a:rPr>
                        <a:t>Ring et a. 2018, Gulliksen et al. 2009, Gardner et al. 1990, Mee et al. 2008, McGuirk et al. 1999 , Meyer et al. 2001 , Dhakal et al. 2013, Bicalho et al. 2007, Raboisson et al. 2013, Johansson et Berger 2003, Pryce et al. 2006, USDA 2010,  Johanson et al. 2011, Zucali et al. 2013</a:t>
                      </a:r>
                      <a:endParaRPr lang="fr-BE"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6166154"/>
                  </a:ext>
                </a:extLst>
              </a:tr>
              <a:tr h="674948">
                <a:tc>
                  <a:txBody>
                    <a:bodyPr/>
                    <a:lstStyle/>
                    <a:p>
                      <a:pPr algn="just">
                        <a:spcAft>
                          <a:spcPts val="300"/>
                        </a:spcAft>
                      </a:pPr>
                      <a:r>
                        <a:rPr lang="fr-FR" sz="3600">
                          <a:effectLst/>
                        </a:rPr>
                        <a:t>Mortalité néonatale J1 à J30</a:t>
                      </a:r>
                      <a:endParaRPr lang="fr-BE" sz="3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300"/>
                        </a:spcAft>
                      </a:pPr>
                      <a:r>
                        <a:rPr lang="fr-FR" sz="2400">
                          <a:effectLst/>
                        </a:rPr>
                        <a:t>6.656.175</a:t>
                      </a:r>
                      <a:endParaRPr lang="fr-BE"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300"/>
                        </a:spcAft>
                      </a:pPr>
                      <a:r>
                        <a:rPr lang="fr-FR" sz="3600">
                          <a:effectLst/>
                        </a:rPr>
                        <a:t>4,8</a:t>
                      </a:r>
                      <a:endParaRPr lang="fr-BE" sz="36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300"/>
                        </a:spcAft>
                      </a:pPr>
                      <a:r>
                        <a:rPr lang="fr-FR" sz="2400">
                          <a:effectLst/>
                        </a:rPr>
                        <a:t>Bates et al. 2019, Raboisson et al. 2013, Voljc et al. 2017, Reiten et al. 2018</a:t>
                      </a:r>
                      <a:endParaRPr lang="fr-BE"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61917353"/>
                  </a:ext>
                </a:extLst>
              </a:tr>
              <a:tr h="1963486">
                <a:tc>
                  <a:txBody>
                    <a:bodyPr/>
                    <a:lstStyle/>
                    <a:p>
                      <a:pPr algn="just">
                        <a:spcAft>
                          <a:spcPts val="300"/>
                        </a:spcAft>
                      </a:pPr>
                      <a:r>
                        <a:rPr lang="fr-FR" sz="3600" dirty="0">
                          <a:effectLst/>
                        </a:rPr>
                        <a:t>Mortalité néonatale J0/J1 au sevrage (J 55 à J90)</a:t>
                      </a:r>
                      <a:endParaRPr lang="fr-BE" sz="3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300"/>
                        </a:spcAft>
                      </a:pPr>
                      <a:r>
                        <a:rPr lang="fr-FR" sz="2400">
                          <a:effectLst/>
                        </a:rPr>
                        <a:t>3.403.966</a:t>
                      </a:r>
                      <a:endParaRPr lang="fr-BE" sz="24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300"/>
                        </a:spcAft>
                      </a:pPr>
                      <a:r>
                        <a:rPr lang="fr-FR" sz="3600" dirty="0">
                          <a:effectLst/>
                        </a:rPr>
                        <a:t>6,0</a:t>
                      </a:r>
                      <a:endParaRPr lang="fr-BE" sz="36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300"/>
                        </a:spcAft>
                      </a:pPr>
                      <a:r>
                        <a:rPr lang="fr-FR" sz="2400" dirty="0">
                          <a:effectLst/>
                        </a:rPr>
                        <a:t>Todd et al. 2018, Hyde et al. 2020, </a:t>
                      </a:r>
                      <a:r>
                        <a:rPr lang="fr-FR" sz="2400" dirty="0" err="1">
                          <a:effectLst/>
                        </a:rPr>
                        <a:t>Abuelo</a:t>
                      </a:r>
                      <a:r>
                        <a:rPr lang="fr-FR" sz="2400" dirty="0">
                          <a:effectLst/>
                        </a:rPr>
                        <a:t> et al. 2021, Olsson et al. 1993, </a:t>
                      </a:r>
                      <a:r>
                        <a:rPr lang="fr-FR" sz="2400" dirty="0" err="1">
                          <a:effectLst/>
                        </a:rPr>
                        <a:t>Urie</a:t>
                      </a:r>
                      <a:r>
                        <a:rPr lang="fr-FR" sz="2400" dirty="0">
                          <a:effectLst/>
                        </a:rPr>
                        <a:t> et al. 2018, </a:t>
                      </a:r>
                      <a:r>
                        <a:rPr lang="fr-FR" sz="2400" dirty="0" err="1">
                          <a:effectLst/>
                        </a:rPr>
                        <a:t>Virtala</a:t>
                      </a:r>
                      <a:r>
                        <a:rPr lang="fr-FR" sz="2400" dirty="0">
                          <a:effectLst/>
                        </a:rPr>
                        <a:t> et al. 1996, </a:t>
                      </a:r>
                      <a:r>
                        <a:rPr lang="fr-FR" sz="2400" dirty="0" err="1">
                          <a:effectLst/>
                        </a:rPr>
                        <a:t>Azzizadeh</a:t>
                      </a:r>
                      <a:r>
                        <a:rPr lang="fr-FR" sz="2400" dirty="0">
                          <a:effectLst/>
                        </a:rPr>
                        <a:t> et al. 2012, </a:t>
                      </a:r>
                      <a:r>
                        <a:rPr lang="fr-FR" sz="2400" dirty="0" err="1">
                          <a:effectLst/>
                        </a:rPr>
                        <a:t>Fruscalso</a:t>
                      </a:r>
                      <a:r>
                        <a:rPr lang="fr-FR" sz="2400" dirty="0">
                          <a:effectLst/>
                        </a:rPr>
                        <a:t> et al. 2020, Gardner et al. 1990, Walker et al. 2012, USDA 2002, Zhang et al. 2019, </a:t>
                      </a:r>
                      <a:r>
                        <a:rPr lang="fr-FR" sz="2400" dirty="0" err="1">
                          <a:effectLst/>
                        </a:rPr>
                        <a:t>Schinwald</a:t>
                      </a:r>
                      <a:r>
                        <a:rPr lang="fr-FR" sz="2400" dirty="0">
                          <a:effectLst/>
                        </a:rPr>
                        <a:t> et al. 2022, </a:t>
                      </a:r>
                      <a:r>
                        <a:rPr lang="fr-FR" sz="2400" dirty="0" err="1">
                          <a:effectLst/>
                        </a:rPr>
                        <a:t>Reiten</a:t>
                      </a:r>
                      <a:r>
                        <a:rPr lang="fr-FR" sz="2400" dirty="0">
                          <a:effectLst/>
                        </a:rPr>
                        <a:t> et al. 2018</a:t>
                      </a:r>
                      <a:endParaRPr lang="fr-BE" sz="24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25421333"/>
                  </a:ext>
                </a:extLst>
              </a:tr>
            </a:tbl>
          </a:graphicData>
        </a:graphic>
      </p:graphicFrame>
      <p:sp>
        <p:nvSpPr>
          <p:cNvPr id="9" name="Rectangle à coins arrondis 11">
            <a:extLst>
              <a:ext uri="{FF2B5EF4-FFF2-40B4-BE49-F238E27FC236}">
                <a16:creationId xmlns:a16="http://schemas.microsoft.com/office/drawing/2014/main" xmlns="" id="{ECC02675-E697-3A54-6D08-4ED873B9C493}"/>
              </a:ext>
            </a:extLst>
          </p:cNvPr>
          <p:cNvSpPr/>
          <p:nvPr/>
        </p:nvSpPr>
        <p:spPr>
          <a:xfrm>
            <a:off x="5868504" y="755862"/>
            <a:ext cx="13861540" cy="133214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6600" dirty="0">
                <a:cs typeface="Calibri" panose="020F0502020204030204" pitchFamily="34" charset="0"/>
              </a:rPr>
              <a:t>Prévalences de la mortalité des veaux</a:t>
            </a:r>
          </a:p>
        </p:txBody>
      </p:sp>
    </p:spTree>
    <p:extLst>
      <p:ext uri="{BB962C8B-B14F-4D97-AF65-F5344CB8AC3E}">
        <p14:creationId xmlns:p14="http://schemas.microsoft.com/office/powerpoint/2010/main" val="3537913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à coins arrondis 1"/>
          <p:cNvSpPr/>
          <p:nvPr/>
        </p:nvSpPr>
        <p:spPr>
          <a:xfrm>
            <a:off x="1440012" y="405277"/>
            <a:ext cx="10513168" cy="1394700"/>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5400" dirty="0"/>
              <a:t>Quand distribuer le colostrum ?</a:t>
            </a:r>
          </a:p>
        </p:txBody>
      </p:sp>
      <p:sp>
        <p:nvSpPr>
          <p:cNvPr id="3" name="Rectangle 2"/>
          <p:cNvSpPr/>
          <p:nvPr/>
        </p:nvSpPr>
        <p:spPr>
          <a:xfrm>
            <a:off x="647924" y="2557800"/>
            <a:ext cx="13393488" cy="3416320"/>
          </a:xfrm>
          <a:prstGeom prst="rect">
            <a:avLst/>
          </a:prstGeom>
          <a:ln>
            <a:solidFill>
              <a:schemeClr val="bg1"/>
            </a:solidFill>
          </a:ln>
        </p:spPr>
        <p:txBody>
          <a:bodyPr wrap="square">
            <a:spAutoFit/>
          </a:bodyPr>
          <a:lstStyle/>
          <a:p>
            <a:pPr marL="457200" indent="-457200">
              <a:buFont typeface="Arial" panose="020B0604020202020204" pitchFamily="34" charset="0"/>
              <a:buChar char="•"/>
            </a:pPr>
            <a:r>
              <a:rPr lang="fr-BE" sz="3600" dirty="0">
                <a:solidFill>
                  <a:schemeClr val="bg1"/>
                </a:solidFill>
              </a:rPr>
              <a:t>La </a:t>
            </a:r>
            <a:r>
              <a:rPr lang="fr-BE" sz="3600" dirty="0">
                <a:solidFill>
                  <a:srgbClr val="FFFF00"/>
                </a:solidFill>
              </a:rPr>
              <a:t>quantité</a:t>
            </a:r>
            <a:r>
              <a:rPr lang="fr-BE" sz="3600" dirty="0">
                <a:solidFill>
                  <a:schemeClr val="bg1"/>
                </a:solidFill>
              </a:rPr>
              <a:t> </a:t>
            </a:r>
            <a:r>
              <a:rPr lang="fr-BE" sz="3600" dirty="0" err="1">
                <a:solidFill>
                  <a:schemeClr val="bg1"/>
                </a:solidFill>
              </a:rPr>
              <a:t>d’IgG</a:t>
            </a:r>
            <a:r>
              <a:rPr lang="fr-BE" sz="3600" dirty="0">
                <a:solidFill>
                  <a:schemeClr val="bg1"/>
                </a:solidFill>
              </a:rPr>
              <a:t> disponible pour le veau diminue (4 % par heure) </a:t>
            </a:r>
          </a:p>
          <a:p>
            <a:r>
              <a:rPr lang="fr-BE" sz="3600" dirty="0">
                <a:solidFill>
                  <a:schemeClr val="bg1"/>
                </a:solidFill>
              </a:rPr>
              <a:t>      quand le temps de traite augmente. </a:t>
            </a:r>
          </a:p>
          <a:p>
            <a:pPr marL="457200" indent="-457200">
              <a:buFont typeface="Arial" panose="020B0604020202020204" pitchFamily="34" charset="0"/>
              <a:buChar char="•"/>
            </a:pPr>
            <a:r>
              <a:rPr lang="fr-BE" sz="3600" dirty="0">
                <a:solidFill>
                  <a:schemeClr val="bg1"/>
                </a:solidFill>
              </a:rPr>
              <a:t>La capacité d’</a:t>
            </a:r>
            <a:r>
              <a:rPr lang="fr-BE" sz="3600" dirty="0">
                <a:solidFill>
                  <a:srgbClr val="FFFF00"/>
                </a:solidFill>
              </a:rPr>
              <a:t>absorption </a:t>
            </a:r>
            <a:r>
              <a:rPr lang="fr-BE" sz="3600" dirty="0">
                <a:solidFill>
                  <a:schemeClr val="bg1"/>
                </a:solidFill>
              </a:rPr>
              <a:t>des </a:t>
            </a:r>
            <a:r>
              <a:rPr lang="fr-BE" sz="3600" dirty="0" err="1">
                <a:solidFill>
                  <a:schemeClr val="bg1"/>
                </a:solidFill>
              </a:rPr>
              <a:t>IgGs</a:t>
            </a:r>
            <a:r>
              <a:rPr lang="fr-BE" sz="3600" dirty="0">
                <a:solidFill>
                  <a:schemeClr val="bg1"/>
                </a:solidFill>
              </a:rPr>
              <a:t> diminue dans l’heure suivant la naissance.</a:t>
            </a:r>
          </a:p>
          <a:p>
            <a:pPr marL="457200" indent="-457200">
              <a:buFont typeface="Arial" panose="020B0604020202020204" pitchFamily="34" charset="0"/>
              <a:buChar char="•"/>
            </a:pPr>
            <a:r>
              <a:rPr lang="fr-BE" sz="3600" dirty="0">
                <a:solidFill>
                  <a:schemeClr val="bg1"/>
                </a:solidFill>
              </a:rPr>
              <a:t>Plus précoce est l’administration et meilleure sera la </a:t>
            </a:r>
            <a:r>
              <a:rPr lang="fr-BE" sz="3600" dirty="0">
                <a:solidFill>
                  <a:srgbClr val="FFFF00"/>
                </a:solidFill>
              </a:rPr>
              <a:t>colonisation </a:t>
            </a:r>
            <a:r>
              <a:rPr lang="fr-BE" sz="3600" dirty="0">
                <a:solidFill>
                  <a:schemeClr val="bg1"/>
                </a:solidFill>
              </a:rPr>
              <a:t>de l’intestin par les bactéries dont le </a:t>
            </a:r>
            <a:r>
              <a:rPr lang="fr-BE" sz="3600" i="1" dirty="0" err="1">
                <a:solidFill>
                  <a:schemeClr val="bg1"/>
                </a:solidFill>
              </a:rPr>
              <a:t>Bifidobacterium</a:t>
            </a:r>
            <a:r>
              <a:rPr lang="fr-BE" sz="3600" i="1" dirty="0">
                <a:solidFill>
                  <a:schemeClr val="bg1"/>
                </a:solidFill>
              </a:rPr>
              <a:t> </a:t>
            </a:r>
            <a:r>
              <a:rPr lang="fr-BE" sz="3600" i="1" dirty="0" err="1">
                <a:solidFill>
                  <a:schemeClr val="bg1"/>
                </a:solidFill>
              </a:rPr>
              <a:t>spp</a:t>
            </a:r>
            <a:r>
              <a:rPr lang="fr-BE" sz="3600" dirty="0">
                <a:solidFill>
                  <a:schemeClr val="bg1"/>
                </a:solidFill>
              </a:rPr>
              <a:t> </a:t>
            </a:r>
          </a:p>
        </p:txBody>
      </p:sp>
      <p:sp>
        <p:nvSpPr>
          <p:cNvPr id="5" name="Flèche droite 4"/>
          <p:cNvSpPr/>
          <p:nvPr/>
        </p:nvSpPr>
        <p:spPr>
          <a:xfrm>
            <a:off x="14401452" y="3888209"/>
            <a:ext cx="2088232"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16849724" y="3637345"/>
            <a:ext cx="6912768" cy="1754326"/>
          </a:xfrm>
          <a:prstGeom prst="rect">
            <a:avLst/>
          </a:prstGeom>
          <a:ln>
            <a:solidFill>
              <a:schemeClr val="bg1"/>
            </a:solidFill>
          </a:ln>
        </p:spPr>
        <p:txBody>
          <a:bodyPr wrap="square">
            <a:spAutoFit/>
          </a:bodyPr>
          <a:lstStyle/>
          <a:p>
            <a:r>
              <a:rPr lang="fr-BE" sz="3600" dirty="0">
                <a:solidFill>
                  <a:schemeClr val="bg1"/>
                </a:solidFill>
              </a:rPr>
              <a:t>Il faut donner le colostrum dans </a:t>
            </a:r>
          </a:p>
          <a:p>
            <a:r>
              <a:rPr lang="fr-BE" sz="3600" dirty="0">
                <a:solidFill>
                  <a:schemeClr val="bg1"/>
                </a:solidFill>
              </a:rPr>
              <a:t>les </a:t>
            </a:r>
            <a:r>
              <a:rPr lang="fr-BE" sz="3600" dirty="0">
                <a:solidFill>
                  <a:srgbClr val="FFFF00"/>
                </a:solidFill>
              </a:rPr>
              <a:t>2 voire 4 heures suivant la naissance</a:t>
            </a:r>
          </a:p>
        </p:txBody>
      </p:sp>
      <p:sp>
        <p:nvSpPr>
          <p:cNvPr id="7" name="Rectangle 6"/>
          <p:cNvSpPr/>
          <p:nvPr/>
        </p:nvSpPr>
        <p:spPr>
          <a:xfrm>
            <a:off x="10187056" y="8256267"/>
            <a:ext cx="10047043" cy="4524315"/>
          </a:xfrm>
          <a:prstGeom prst="rect">
            <a:avLst/>
          </a:prstGeom>
          <a:ln>
            <a:solidFill>
              <a:schemeClr val="bg1"/>
            </a:solidFill>
          </a:ln>
        </p:spPr>
        <p:txBody>
          <a:bodyPr wrap="square">
            <a:spAutoFit/>
          </a:bodyPr>
          <a:lstStyle/>
          <a:p>
            <a:r>
              <a:rPr lang="fr-BE" sz="3600" dirty="0">
                <a:solidFill>
                  <a:schemeClr val="bg1"/>
                </a:solidFill>
              </a:rPr>
              <a:t>% des éleveurs qui distribuent le colostrum</a:t>
            </a:r>
          </a:p>
          <a:p>
            <a:endParaRPr lang="fr-BE" sz="3600" dirty="0">
              <a:solidFill>
                <a:schemeClr val="bg1"/>
              </a:solidFill>
            </a:endParaRPr>
          </a:p>
          <a:p>
            <a:pPr marL="457200" indent="-457200">
              <a:buFont typeface="Arial" panose="020B0604020202020204" pitchFamily="34" charset="0"/>
              <a:buChar char="•"/>
            </a:pPr>
            <a:r>
              <a:rPr lang="fr-BE" sz="3600" dirty="0">
                <a:solidFill>
                  <a:schemeClr val="bg1"/>
                </a:solidFill>
              </a:rPr>
              <a:t>Irlande : 84 % &lt; 3 h</a:t>
            </a:r>
          </a:p>
          <a:p>
            <a:pPr marL="457200" indent="-457200">
              <a:buFont typeface="Arial" panose="020B0604020202020204" pitchFamily="34" charset="0"/>
              <a:buChar char="•"/>
            </a:pPr>
            <a:r>
              <a:rPr lang="fr-BE" sz="3600" dirty="0">
                <a:solidFill>
                  <a:schemeClr val="bg1"/>
                </a:solidFill>
              </a:rPr>
              <a:t>Pays-Bas : 84 % &lt; 2 h</a:t>
            </a:r>
          </a:p>
          <a:p>
            <a:pPr marL="457200" indent="-457200">
              <a:buFont typeface="Arial" panose="020B0604020202020204" pitchFamily="34" charset="0"/>
              <a:buChar char="•"/>
            </a:pPr>
            <a:r>
              <a:rPr lang="fr-BE" sz="3600" dirty="0">
                <a:solidFill>
                  <a:schemeClr val="bg1"/>
                </a:solidFill>
              </a:rPr>
              <a:t>Suisse : 51 % &lt; 2 h</a:t>
            </a:r>
          </a:p>
          <a:p>
            <a:pPr marL="457200" indent="-457200">
              <a:buFont typeface="Arial" panose="020B0604020202020204" pitchFamily="34" charset="0"/>
              <a:buChar char="•"/>
            </a:pPr>
            <a:r>
              <a:rPr lang="fr-BE" sz="3600" dirty="0">
                <a:solidFill>
                  <a:schemeClr val="bg1"/>
                </a:solidFill>
              </a:rPr>
              <a:t>Canada : 39 % &lt; 2 h</a:t>
            </a:r>
          </a:p>
          <a:p>
            <a:pPr marL="457200" indent="-457200">
              <a:buFont typeface="Arial" panose="020B0604020202020204" pitchFamily="34" charset="0"/>
              <a:buChar char="•"/>
            </a:pPr>
            <a:r>
              <a:rPr lang="fr-BE" sz="3600" dirty="0">
                <a:solidFill>
                  <a:schemeClr val="bg1"/>
                </a:solidFill>
              </a:rPr>
              <a:t>USA : 44 % &lt; 2 h </a:t>
            </a:r>
          </a:p>
          <a:p>
            <a:pPr marL="457200" indent="-457200">
              <a:buFont typeface="Arial" panose="020B0604020202020204" pitchFamily="34" charset="0"/>
              <a:buChar char="•"/>
            </a:pPr>
            <a:r>
              <a:rPr lang="fr-BE" sz="3600" dirty="0">
                <a:solidFill>
                  <a:schemeClr val="bg1"/>
                </a:solidFill>
              </a:rPr>
              <a:t>Belgique : 26 % &lt;2 h(enquête </a:t>
            </a:r>
            <a:r>
              <a:rPr lang="fr-BE" sz="3600" dirty="0" err="1">
                <a:solidFill>
                  <a:schemeClr val="bg1"/>
                </a:solidFill>
              </a:rPr>
              <a:t>Rumexperts</a:t>
            </a:r>
            <a:r>
              <a:rPr lang="fr-BE" sz="3600" dirty="0">
                <a:solidFill>
                  <a:schemeClr val="bg1"/>
                </a:solidFill>
              </a:rPr>
              <a:t>)</a:t>
            </a:r>
          </a:p>
        </p:txBody>
      </p:sp>
      <p:grpSp>
        <p:nvGrpSpPr>
          <p:cNvPr id="10" name="Groupe 9"/>
          <p:cNvGrpSpPr/>
          <p:nvPr/>
        </p:nvGrpSpPr>
        <p:grpSpPr>
          <a:xfrm>
            <a:off x="2097393" y="6624513"/>
            <a:ext cx="6577512" cy="6667218"/>
            <a:chOff x="2097393" y="6624513"/>
            <a:chExt cx="6577512" cy="6667218"/>
          </a:xfrm>
        </p:grpSpPr>
        <p:pic>
          <p:nvPicPr>
            <p:cNvPr id="2050" name="Picture 2" descr="H:\Dossier colostrum\colostrum biberon MS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393" y="6624513"/>
              <a:ext cx="6577512" cy="6667218"/>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2097393" y="12512182"/>
              <a:ext cx="978153" cy="584775"/>
            </a:xfrm>
            <a:prstGeom prst="rect">
              <a:avLst/>
            </a:prstGeom>
            <a:noFill/>
          </p:spPr>
          <p:txBody>
            <a:bodyPr wrap="none" rtlCol="0">
              <a:spAutoFit/>
            </a:bodyPr>
            <a:lstStyle/>
            <a:p>
              <a:r>
                <a:rPr lang="fr-BE" sz="3200" dirty="0" err="1">
                  <a:solidFill>
                    <a:schemeClr val="bg1"/>
                  </a:solidFill>
                </a:rPr>
                <a:t>MSD</a:t>
              </a:r>
              <a:endParaRPr lang="fr-BE" sz="3200" dirty="0">
                <a:solidFill>
                  <a:schemeClr val="bg1"/>
                </a:solidFill>
              </a:endParaRPr>
            </a:p>
          </p:txBody>
        </p:sp>
      </p:grpSp>
    </p:spTree>
    <p:extLst>
      <p:ext uri="{BB962C8B-B14F-4D97-AF65-F5344CB8AC3E}">
        <p14:creationId xmlns:p14="http://schemas.microsoft.com/office/powerpoint/2010/main" val="238370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6CD541EC-C118-77D7-D7D7-4E3825637567}"/>
            </a:ext>
          </a:extLst>
        </p:cNvPr>
        <p:cNvGrpSpPr/>
        <p:nvPr/>
      </p:nvGrpSpPr>
      <p:grpSpPr>
        <a:xfrm>
          <a:off x="0" y="0"/>
          <a:ext cx="0" cy="0"/>
          <a:chOff x="0" y="0"/>
          <a:chExt cx="0" cy="0"/>
        </a:xfrm>
      </p:grpSpPr>
      <p:sp>
        <p:nvSpPr>
          <p:cNvPr id="12" name="Rectangle à coins arrondis 11">
            <a:extLst>
              <a:ext uri="{FF2B5EF4-FFF2-40B4-BE49-F238E27FC236}">
                <a16:creationId xmlns:a16="http://schemas.microsoft.com/office/drawing/2014/main" xmlns="" id="{277993B5-E41B-F56F-F964-588283FFBFFD}"/>
              </a:ext>
            </a:extLst>
          </p:cNvPr>
          <p:cNvSpPr/>
          <p:nvPr/>
        </p:nvSpPr>
        <p:spPr>
          <a:xfrm>
            <a:off x="2154641" y="1049524"/>
            <a:ext cx="18290031" cy="165618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5400" dirty="0">
                <a:cs typeface="Calibri" panose="020F0502020204030204" pitchFamily="34" charset="0"/>
              </a:rPr>
              <a:t>La gestion du colostrum : son prélèvement et sa distribution</a:t>
            </a:r>
          </a:p>
        </p:txBody>
      </p:sp>
      <p:sp>
        <p:nvSpPr>
          <p:cNvPr id="8" name="Freeform 34">
            <a:extLst>
              <a:ext uri="{FF2B5EF4-FFF2-40B4-BE49-F238E27FC236}">
                <a16:creationId xmlns:a16="http://schemas.microsoft.com/office/drawing/2014/main" xmlns="" id="{C4EE7E45-104D-698B-9251-75BEE08DC89B}"/>
              </a:ext>
            </a:extLst>
          </p:cNvPr>
          <p:cNvSpPr/>
          <p:nvPr/>
        </p:nvSpPr>
        <p:spPr>
          <a:xfrm>
            <a:off x="13430811" y="3920305"/>
            <a:ext cx="4071717" cy="4253126"/>
          </a:xfrm>
          <a:custGeom>
            <a:avLst/>
            <a:gdLst>
              <a:gd name="connsiteX0" fmla="*/ 5166242 w 5166242"/>
              <a:gd name="connsiteY0" fmla="*/ 0 h 5433445"/>
              <a:gd name="connsiteX1" fmla="*/ 5166242 w 5166242"/>
              <a:gd name="connsiteY1" fmla="*/ 5433445 h 5433445"/>
              <a:gd name="connsiteX2" fmla="*/ 0 w 5166242"/>
              <a:gd name="connsiteY2" fmla="*/ 3766552 h 5433445"/>
              <a:gd name="connsiteX3" fmla="*/ 5166242 w 5166242"/>
              <a:gd name="connsiteY3" fmla="*/ 0 h 5433445"/>
            </a:gdLst>
            <a:ahLst/>
            <a:cxnLst>
              <a:cxn ang="0">
                <a:pos x="connsiteX0" y="connsiteY0"/>
              </a:cxn>
              <a:cxn ang="0">
                <a:pos x="connsiteX1" y="connsiteY1"/>
              </a:cxn>
              <a:cxn ang="0">
                <a:pos x="connsiteX2" y="connsiteY2"/>
              </a:cxn>
              <a:cxn ang="0">
                <a:pos x="connsiteX3" y="connsiteY3"/>
              </a:cxn>
            </a:cxnLst>
            <a:rect l="l" t="t" r="r" b="b"/>
            <a:pathLst>
              <a:path w="5166242" h="5433445">
                <a:moveTo>
                  <a:pt x="5166242" y="0"/>
                </a:moveTo>
                <a:lnTo>
                  <a:pt x="5166242" y="5433445"/>
                </a:lnTo>
                <a:lnTo>
                  <a:pt x="0" y="3766552"/>
                </a:lnTo>
                <a:lnTo>
                  <a:pt x="5166242"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3">
            <a:extLst>
              <a:ext uri="{FF2B5EF4-FFF2-40B4-BE49-F238E27FC236}">
                <a16:creationId xmlns:a16="http://schemas.microsoft.com/office/drawing/2014/main" xmlns="" id="{2236C212-A72F-4948-5E72-EFA7CE7B6B05}"/>
              </a:ext>
            </a:extLst>
          </p:cNvPr>
          <p:cNvSpPr/>
          <p:nvPr/>
        </p:nvSpPr>
        <p:spPr>
          <a:xfrm>
            <a:off x="17646662" y="3920305"/>
            <a:ext cx="4081521" cy="4253357"/>
          </a:xfrm>
          <a:custGeom>
            <a:avLst/>
            <a:gdLst>
              <a:gd name="connsiteX0" fmla="*/ 0 w 5178682"/>
              <a:gd name="connsiteY0" fmla="*/ 0 h 5433740"/>
              <a:gd name="connsiteX1" fmla="*/ 5178682 w 5178682"/>
              <a:gd name="connsiteY1" fmla="*/ 3775622 h 5433740"/>
              <a:gd name="connsiteX2" fmla="*/ 0 w 5178682"/>
              <a:gd name="connsiteY2" fmla="*/ 5433740 h 5433740"/>
              <a:gd name="connsiteX3" fmla="*/ 0 w 5178682"/>
              <a:gd name="connsiteY3" fmla="*/ 0 h 5433740"/>
            </a:gdLst>
            <a:ahLst/>
            <a:cxnLst>
              <a:cxn ang="0">
                <a:pos x="connsiteX0" y="connsiteY0"/>
              </a:cxn>
              <a:cxn ang="0">
                <a:pos x="connsiteX1" y="connsiteY1"/>
              </a:cxn>
              <a:cxn ang="0">
                <a:pos x="connsiteX2" y="connsiteY2"/>
              </a:cxn>
              <a:cxn ang="0">
                <a:pos x="connsiteX3" y="connsiteY3"/>
              </a:cxn>
            </a:cxnLst>
            <a:rect l="l" t="t" r="r" b="b"/>
            <a:pathLst>
              <a:path w="5178682" h="5433740">
                <a:moveTo>
                  <a:pt x="0" y="0"/>
                </a:moveTo>
                <a:lnTo>
                  <a:pt x="5178682" y="3775622"/>
                </a:lnTo>
                <a:lnTo>
                  <a:pt x="0" y="543374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30">
            <a:extLst>
              <a:ext uri="{FF2B5EF4-FFF2-40B4-BE49-F238E27FC236}">
                <a16:creationId xmlns:a16="http://schemas.microsoft.com/office/drawing/2014/main" xmlns="" id="{EBF2A27E-2B4F-B0D6-531F-BF24C2F1B012}"/>
              </a:ext>
            </a:extLst>
          </p:cNvPr>
          <p:cNvSpPr/>
          <p:nvPr/>
        </p:nvSpPr>
        <p:spPr>
          <a:xfrm>
            <a:off x="13399102" y="7008890"/>
            <a:ext cx="4059176" cy="4758841"/>
          </a:xfrm>
          <a:custGeom>
            <a:avLst/>
            <a:gdLst>
              <a:gd name="connsiteX0" fmla="*/ 0 w 5150329"/>
              <a:gd name="connsiteY0" fmla="*/ 0 h 6079504"/>
              <a:gd name="connsiteX1" fmla="*/ 5150329 w 5150329"/>
              <a:gd name="connsiteY1" fmla="*/ 1661757 h 6079504"/>
              <a:gd name="connsiteX2" fmla="*/ 1968503 w 5150329"/>
              <a:gd name="connsiteY2" fmla="*/ 6079504 h 6079504"/>
              <a:gd name="connsiteX3" fmla="*/ 0 w 5150329"/>
              <a:gd name="connsiteY3" fmla="*/ 0 h 6079504"/>
            </a:gdLst>
            <a:ahLst/>
            <a:cxnLst>
              <a:cxn ang="0">
                <a:pos x="connsiteX0" y="connsiteY0"/>
              </a:cxn>
              <a:cxn ang="0">
                <a:pos x="connsiteX1" y="connsiteY1"/>
              </a:cxn>
              <a:cxn ang="0">
                <a:pos x="connsiteX2" y="connsiteY2"/>
              </a:cxn>
              <a:cxn ang="0">
                <a:pos x="connsiteX3" y="connsiteY3"/>
              </a:cxn>
            </a:cxnLst>
            <a:rect l="l" t="t" r="r" b="b"/>
            <a:pathLst>
              <a:path w="5150329" h="6079504">
                <a:moveTo>
                  <a:pt x="0" y="0"/>
                </a:moveTo>
                <a:lnTo>
                  <a:pt x="5150329" y="1661757"/>
                </a:lnTo>
                <a:lnTo>
                  <a:pt x="1968503" y="607950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9">
            <a:extLst>
              <a:ext uri="{FF2B5EF4-FFF2-40B4-BE49-F238E27FC236}">
                <a16:creationId xmlns:a16="http://schemas.microsoft.com/office/drawing/2014/main" xmlns="" id="{B91585DD-528E-7E93-46AE-84E7263E72BB}"/>
              </a:ext>
            </a:extLst>
          </p:cNvPr>
          <p:cNvSpPr/>
          <p:nvPr/>
        </p:nvSpPr>
        <p:spPr>
          <a:xfrm>
            <a:off x="17691032" y="7020256"/>
            <a:ext cx="4055350" cy="4748413"/>
          </a:xfrm>
          <a:custGeom>
            <a:avLst/>
            <a:gdLst>
              <a:gd name="connsiteX0" fmla="*/ 5145476 w 5145476"/>
              <a:gd name="connsiteY0" fmla="*/ 0 h 6066184"/>
              <a:gd name="connsiteX1" fmla="*/ 3181285 w 5145476"/>
              <a:gd name="connsiteY1" fmla="*/ 6066184 h 6066184"/>
              <a:gd name="connsiteX2" fmla="*/ 0 w 5145476"/>
              <a:gd name="connsiteY2" fmla="*/ 1647485 h 6066184"/>
              <a:gd name="connsiteX3" fmla="*/ 5145476 w 5145476"/>
              <a:gd name="connsiteY3" fmla="*/ 0 h 6066184"/>
            </a:gdLst>
            <a:ahLst/>
            <a:cxnLst>
              <a:cxn ang="0">
                <a:pos x="connsiteX0" y="connsiteY0"/>
              </a:cxn>
              <a:cxn ang="0">
                <a:pos x="connsiteX1" y="connsiteY1"/>
              </a:cxn>
              <a:cxn ang="0">
                <a:pos x="connsiteX2" y="connsiteY2"/>
              </a:cxn>
              <a:cxn ang="0">
                <a:pos x="connsiteX3" y="connsiteY3"/>
              </a:cxn>
            </a:cxnLst>
            <a:rect l="l" t="t" r="r" b="b"/>
            <a:pathLst>
              <a:path w="5145476" h="6066184">
                <a:moveTo>
                  <a:pt x="5145476" y="0"/>
                </a:moveTo>
                <a:lnTo>
                  <a:pt x="3181285" y="6066184"/>
                </a:lnTo>
                <a:lnTo>
                  <a:pt x="0" y="1647485"/>
                </a:lnTo>
                <a:lnTo>
                  <a:pt x="5145476"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 name="Freeform 28">
            <a:extLst>
              <a:ext uri="{FF2B5EF4-FFF2-40B4-BE49-F238E27FC236}">
                <a16:creationId xmlns:a16="http://schemas.microsoft.com/office/drawing/2014/main" xmlns="" id="{1EB6DE53-2468-5A19-9043-13C5AFCA105D}"/>
              </a:ext>
            </a:extLst>
          </p:cNvPr>
          <p:cNvSpPr/>
          <p:nvPr/>
        </p:nvSpPr>
        <p:spPr>
          <a:xfrm>
            <a:off x="15074076" y="8394214"/>
            <a:ext cx="5000052" cy="3448124"/>
          </a:xfrm>
          <a:custGeom>
            <a:avLst/>
            <a:gdLst>
              <a:gd name="connsiteX0" fmla="*/ 3172674 w 6344124"/>
              <a:gd name="connsiteY0" fmla="*/ 0 h 4405040"/>
              <a:gd name="connsiteX1" fmla="*/ 6344124 w 6344124"/>
              <a:gd name="connsiteY1" fmla="*/ 4405040 h 4405040"/>
              <a:gd name="connsiteX2" fmla="*/ 0 w 6344124"/>
              <a:gd name="connsiteY2" fmla="*/ 4405040 h 4405040"/>
              <a:gd name="connsiteX3" fmla="*/ 3172674 w 6344124"/>
              <a:gd name="connsiteY3" fmla="*/ 0 h 4405040"/>
            </a:gdLst>
            <a:ahLst/>
            <a:cxnLst>
              <a:cxn ang="0">
                <a:pos x="connsiteX0" y="connsiteY0"/>
              </a:cxn>
              <a:cxn ang="0">
                <a:pos x="connsiteX1" y="connsiteY1"/>
              </a:cxn>
              <a:cxn ang="0">
                <a:pos x="connsiteX2" y="connsiteY2"/>
              </a:cxn>
              <a:cxn ang="0">
                <a:pos x="connsiteX3" y="connsiteY3"/>
              </a:cxn>
            </a:cxnLst>
            <a:rect l="l" t="t" r="r" b="b"/>
            <a:pathLst>
              <a:path w="6344124" h="4405040">
                <a:moveTo>
                  <a:pt x="3172674" y="0"/>
                </a:moveTo>
                <a:lnTo>
                  <a:pt x="6344124" y="4405040"/>
                </a:lnTo>
                <a:lnTo>
                  <a:pt x="0" y="4405040"/>
                </a:lnTo>
                <a:lnTo>
                  <a:pt x="3172674"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4">
            <a:extLst>
              <a:ext uri="{FF2B5EF4-FFF2-40B4-BE49-F238E27FC236}">
                <a16:creationId xmlns:a16="http://schemas.microsoft.com/office/drawing/2014/main" xmlns="" id="{4CC9FF72-B51C-8715-0A87-32117A0E80F9}"/>
              </a:ext>
            </a:extLst>
          </p:cNvPr>
          <p:cNvSpPr/>
          <p:nvPr/>
        </p:nvSpPr>
        <p:spPr>
          <a:xfrm>
            <a:off x="15671168" y="6490965"/>
            <a:ext cx="3696696" cy="35620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LES 5 Qs DE LA GESTION DU COLOSTRUM</a:t>
            </a:r>
          </a:p>
        </p:txBody>
      </p:sp>
      <p:sp>
        <p:nvSpPr>
          <p:cNvPr id="15" name="Oval 37">
            <a:extLst>
              <a:ext uri="{FF2B5EF4-FFF2-40B4-BE49-F238E27FC236}">
                <a16:creationId xmlns:a16="http://schemas.microsoft.com/office/drawing/2014/main" xmlns="" id="{4B805E00-0A0D-48C8-B40C-5C23D8381EEE}"/>
              </a:ext>
            </a:extLst>
          </p:cNvPr>
          <p:cNvSpPr/>
          <p:nvPr/>
        </p:nvSpPr>
        <p:spPr>
          <a:xfrm>
            <a:off x="13042882" y="6460875"/>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38">
            <a:extLst>
              <a:ext uri="{FF2B5EF4-FFF2-40B4-BE49-F238E27FC236}">
                <a16:creationId xmlns:a16="http://schemas.microsoft.com/office/drawing/2014/main" xmlns="" id="{2AD6EC83-3E69-C641-A523-F5FDAC3BAAE0}"/>
              </a:ext>
            </a:extLst>
          </p:cNvPr>
          <p:cNvSpPr/>
          <p:nvPr/>
        </p:nvSpPr>
        <p:spPr>
          <a:xfrm>
            <a:off x="21152997" y="6460875"/>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9">
            <a:extLst>
              <a:ext uri="{FF2B5EF4-FFF2-40B4-BE49-F238E27FC236}">
                <a16:creationId xmlns:a16="http://schemas.microsoft.com/office/drawing/2014/main" xmlns="" id="{325BA9A2-999B-7EA7-07F8-1B56590A4FAA}"/>
              </a:ext>
            </a:extLst>
          </p:cNvPr>
          <p:cNvSpPr/>
          <p:nvPr/>
        </p:nvSpPr>
        <p:spPr>
          <a:xfrm>
            <a:off x="17106621" y="3446897"/>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40">
            <a:extLst>
              <a:ext uri="{FF2B5EF4-FFF2-40B4-BE49-F238E27FC236}">
                <a16:creationId xmlns:a16="http://schemas.microsoft.com/office/drawing/2014/main" xmlns="" id="{9DA0CFB9-BF73-1554-E5AB-93A02C41F7C1}"/>
              </a:ext>
            </a:extLst>
          </p:cNvPr>
          <p:cNvSpPr/>
          <p:nvPr/>
        </p:nvSpPr>
        <p:spPr>
          <a:xfrm>
            <a:off x="14513358" y="11294323"/>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41">
            <a:extLst>
              <a:ext uri="{FF2B5EF4-FFF2-40B4-BE49-F238E27FC236}">
                <a16:creationId xmlns:a16="http://schemas.microsoft.com/office/drawing/2014/main" xmlns="" id="{CB4FB8E1-F27F-B211-5B59-BAAE98A05587}"/>
              </a:ext>
            </a:extLst>
          </p:cNvPr>
          <p:cNvSpPr/>
          <p:nvPr/>
        </p:nvSpPr>
        <p:spPr>
          <a:xfrm>
            <a:off x="19682521" y="11294323"/>
            <a:ext cx="953311" cy="9468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44">
            <a:extLst>
              <a:ext uri="{FF2B5EF4-FFF2-40B4-BE49-F238E27FC236}">
                <a16:creationId xmlns:a16="http://schemas.microsoft.com/office/drawing/2014/main" xmlns="" id="{6EA358C5-B729-B1F6-3892-29A208BA5651}"/>
              </a:ext>
            </a:extLst>
          </p:cNvPr>
          <p:cNvSpPr txBox="1"/>
          <p:nvPr/>
        </p:nvSpPr>
        <p:spPr>
          <a:xfrm>
            <a:off x="13221621" y="6703448"/>
            <a:ext cx="585418"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05</a:t>
            </a:r>
          </a:p>
        </p:txBody>
      </p:sp>
      <p:sp>
        <p:nvSpPr>
          <p:cNvPr id="22" name="TextBox 45">
            <a:extLst>
              <a:ext uri="{FF2B5EF4-FFF2-40B4-BE49-F238E27FC236}">
                <a16:creationId xmlns:a16="http://schemas.microsoft.com/office/drawing/2014/main" xmlns="" id="{F791B692-7913-FC53-8C2E-76DFBC52CB4A}"/>
              </a:ext>
            </a:extLst>
          </p:cNvPr>
          <p:cNvSpPr txBox="1"/>
          <p:nvPr/>
        </p:nvSpPr>
        <p:spPr>
          <a:xfrm>
            <a:off x="21348966" y="6703448"/>
            <a:ext cx="561372"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02</a:t>
            </a:r>
          </a:p>
        </p:txBody>
      </p:sp>
      <p:sp>
        <p:nvSpPr>
          <p:cNvPr id="23" name="TextBox 46">
            <a:extLst>
              <a:ext uri="{FF2B5EF4-FFF2-40B4-BE49-F238E27FC236}">
                <a16:creationId xmlns:a16="http://schemas.microsoft.com/office/drawing/2014/main" xmlns="" id="{D06E864B-F3A1-8207-2172-002755B726E8}"/>
              </a:ext>
            </a:extLst>
          </p:cNvPr>
          <p:cNvSpPr txBox="1"/>
          <p:nvPr/>
        </p:nvSpPr>
        <p:spPr>
          <a:xfrm>
            <a:off x="17324366" y="3689469"/>
            <a:ext cx="500457"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01</a:t>
            </a:r>
          </a:p>
        </p:txBody>
      </p:sp>
      <p:sp>
        <p:nvSpPr>
          <p:cNvPr id="24" name="TextBox 47">
            <a:extLst>
              <a:ext uri="{FF2B5EF4-FFF2-40B4-BE49-F238E27FC236}">
                <a16:creationId xmlns:a16="http://schemas.microsoft.com/office/drawing/2014/main" xmlns="" id="{0D483676-2077-C4BE-F0EB-D6B3D64802B5}"/>
              </a:ext>
            </a:extLst>
          </p:cNvPr>
          <p:cNvSpPr txBox="1"/>
          <p:nvPr/>
        </p:nvSpPr>
        <p:spPr>
          <a:xfrm>
            <a:off x="14692506" y="11536058"/>
            <a:ext cx="593432"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04</a:t>
            </a:r>
          </a:p>
        </p:txBody>
      </p:sp>
      <p:sp>
        <p:nvSpPr>
          <p:cNvPr id="25" name="TextBox 48">
            <a:extLst>
              <a:ext uri="{FF2B5EF4-FFF2-40B4-BE49-F238E27FC236}">
                <a16:creationId xmlns:a16="http://schemas.microsoft.com/office/drawing/2014/main" xmlns="" id="{62327664-5556-42B0-C839-79BCF8F39BEE}"/>
              </a:ext>
            </a:extLst>
          </p:cNvPr>
          <p:cNvSpPr txBox="1"/>
          <p:nvPr/>
        </p:nvSpPr>
        <p:spPr>
          <a:xfrm>
            <a:off x="19873682" y="11536058"/>
            <a:ext cx="570990" cy="461665"/>
          </a:xfrm>
          <a:prstGeom prst="rect">
            <a:avLst/>
          </a:prstGeom>
          <a:noFill/>
        </p:spPr>
        <p:txBody>
          <a:bodyPr wrap="none" rtlCol="0" anchor="ctr" anchorCtr="0">
            <a:spAutoFit/>
          </a:bodyPr>
          <a:lstStyle/>
          <a:p>
            <a:pPr algn="ctr"/>
            <a:r>
              <a:rPr lang="en-US" sz="2400" b="1" dirty="0">
                <a:latin typeface="Poppins" pitchFamily="2" charset="77"/>
                <a:ea typeface="League Spartan" charset="0"/>
                <a:cs typeface="Poppins" pitchFamily="2" charset="77"/>
              </a:rPr>
              <a:t>03</a:t>
            </a:r>
          </a:p>
        </p:txBody>
      </p:sp>
      <p:sp>
        <p:nvSpPr>
          <p:cNvPr id="29" name="TextBox 52">
            <a:extLst>
              <a:ext uri="{FF2B5EF4-FFF2-40B4-BE49-F238E27FC236}">
                <a16:creationId xmlns:a16="http://schemas.microsoft.com/office/drawing/2014/main" xmlns="" id="{A52D8844-85F5-8694-8034-B61183A1D60C}"/>
              </a:ext>
            </a:extLst>
          </p:cNvPr>
          <p:cNvSpPr txBox="1"/>
          <p:nvPr/>
        </p:nvSpPr>
        <p:spPr>
          <a:xfrm rot="4288040">
            <a:off x="13641011" y="8468318"/>
            <a:ext cx="2711898" cy="1323439"/>
          </a:xfrm>
          <a:prstGeom prst="rect">
            <a:avLst/>
          </a:prstGeom>
          <a:noFill/>
        </p:spPr>
        <p:txBody>
          <a:bodyPr wrap="square" rtlCol="0" anchor="ctr" anchorCtr="0">
            <a:spAutoFit/>
          </a:bodyPr>
          <a:lstStyle/>
          <a:p>
            <a:pPr algn="ctr"/>
            <a:r>
              <a:rPr lang="en-US" sz="4000" dirty="0">
                <a:solidFill>
                  <a:schemeClr val="bg1"/>
                </a:solidFill>
                <a:latin typeface="Poppins" pitchFamily="2" charset="77"/>
                <a:ea typeface="League Spartan" charset="0"/>
                <a:cs typeface="Poppins" pitchFamily="2" charset="77"/>
              </a:rPr>
              <a:t>QUITE CLEAN</a:t>
            </a:r>
          </a:p>
        </p:txBody>
      </p:sp>
      <p:sp>
        <p:nvSpPr>
          <p:cNvPr id="2" name="Rectangle 1">
            <a:extLst>
              <a:ext uri="{FF2B5EF4-FFF2-40B4-BE49-F238E27FC236}">
                <a16:creationId xmlns:a16="http://schemas.microsoft.com/office/drawing/2014/main" xmlns="" id="{E6875AB7-EEDD-8ED9-2D66-5340B1CC7A2B}"/>
              </a:ext>
            </a:extLst>
          </p:cNvPr>
          <p:cNvSpPr/>
          <p:nvPr/>
        </p:nvSpPr>
        <p:spPr>
          <a:xfrm>
            <a:off x="762296" y="8372106"/>
            <a:ext cx="10988207" cy="3477875"/>
          </a:xfrm>
          <a:prstGeom prst="rect">
            <a:avLst/>
          </a:prstGeom>
          <a:ln>
            <a:solidFill>
              <a:schemeClr val="bg1"/>
            </a:solidFill>
          </a:ln>
        </p:spPr>
        <p:txBody>
          <a:bodyPr wrap="square">
            <a:spAutoFit/>
          </a:bodyPr>
          <a:lstStyle/>
          <a:p>
            <a:pPr marL="571500" indent="-571500">
              <a:buFont typeface="Arial" panose="020B0604020202020204" pitchFamily="34" charset="0"/>
              <a:buChar char="•"/>
            </a:pPr>
            <a:r>
              <a:rPr lang="fr-BE" dirty="0">
                <a:solidFill>
                  <a:schemeClr val="bg1"/>
                </a:solidFill>
              </a:rPr>
              <a:t>Respecter l’hygiène du prélèvement (mamelle, mains, matériel)</a:t>
            </a:r>
          </a:p>
          <a:p>
            <a:pPr marL="571500" indent="-571500">
              <a:buFont typeface="Arial" panose="020B0604020202020204" pitchFamily="34" charset="0"/>
              <a:buChar char="•"/>
            </a:pPr>
            <a:r>
              <a:rPr lang="fr-BE" dirty="0">
                <a:solidFill>
                  <a:schemeClr val="bg1"/>
                </a:solidFill>
              </a:rPr>
              <a:t>Nettoyer et désinfecter le matériel de distribution (eau chaude, savon, rincer, désinfecter, rincer, sécher)</a:t>
            </a:r>
            <a:endParaRPr lang="fr-BE" dirty="0">
              <a:solidFill>
                <a:srgbClr val="FFFF00"/>
              </a:solidFill>
            </a:endParaRPr>
          </a:p>
        </p:txBody>
      </p:sp>
      <p:sp>
        <p:nvSpPr>
          <p:cNvPr id="3" name="Flèche : gauche 2">
            <a:extLst>
              <a:ext uri="{FF2B5EF4-FFF2-40B4-BE49-F238E27FC236}">
                <a16:creationId xmlns:a16="http://schemas.microsoft.com/office/drawing/2014/main" xmlns="" id="{0F379F38-1907-2ECD-8564-82034DBDE429}"/>
              </a:ext>
            </a:extLst>
          </p:cNvPr>
          <p:cNvSpPr/>
          <p:nvPr/>
        </p:nvSpPr>
        <p:spPr>
          <a:xfrm>
            <a:off x="12119224" y="8842206"/>
            <a:ext cx="1621177" cy="123768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a:extLst>
              <a:ext uri="{FF2B5EF4-FFF2-40B4-BE49-F238E27FC236}">
                <a16:creationId xmlns:a16="http://schemas.microsoft.com/office/drawing/2014/main" xmlns="" id="{343AA919-BDB8-0A2A-5CD2-1CD075BD1728}"/>
              </a:ext>
            </a:extLst>
          </p:cNvPr>
          <p:cNvSpPr txBox="1"/>
          <p:nvPr/>
        </p:nvSpPr>
        <p:spPr>
          <a:xfrm>
            <a:off x="1177940" y="4133513"/>
            <a:ext cx="9873674" cy="2123658"/>
          </a:xfrm>
          <a:prstGeom prst="rect">
            <a:avLst/>
          </a:prstGeom>
          <a:noFill/>
        </p:spPr>
        <p:txBody>
          <a:bodyPr wrap="square">
            <a:spAutoFit/>
          </a:bodyPr>
          <a:lstStyle/>
          <a:p>
            <a:r>
              <a:rPr lang="en-US" sz="4400" spc="-30" dirty="0" err="1">
                <a:solidFill>
                  <a:srgbClr val="FFFF00"/>
                </a:solidFill>
                <a:ea typeface="Source Sans Pro" panose="020B0503030403020204" pitchFamily="34" charset="0"/>
              </a:rPr>
              <a:t>Normes</a:t>
            </a:r>
            <a:r>
              <a:rPr lang="en-US" sz="4400" spc="-30" dirty="0">
                <a:solidFill>
                  <a:srgbClr val="FFFF00"/>
                </a:solidFill>
                <a:ea typeface="Source Sans Pro" panose="020B0503030403020204" pitchFamily="34" charset="0"/>
              </a:rPr>
              <a:t> </a:t>
            </a:r>
            <a:r>
              <a:rPr lang="en-US" sz="4400" spc="-30" dirty="0" err="1">
                <a:solidFill>
                  <a:srgbClr val="FFFF00"/>
                </a:solidFill>
                <a:ea typeface="Source Sans Pro" panose="020B0503030403020204" pitchFamily="34" charset="0"/>
              </a:rPr>
              <a:t>bactériologiques</a:t>
            </a:r>
            <a:r>
              <a:rPr lang="en-US" sz="4400" spc="-30" dirty="0">
                <a:solidFill>
                  <a:srgbClr val="FFFF00"/>
                </a:solidFill>
                <a:ea typeface="Source Sans Pro" panose="020B0503030403020204" pitchFamily="34" charset="0"/>
              </a:rPr>
              <a:t> d’un colostrum</a:t>
            </a:r>
          </a:p>
          <a:p>
            <a:pPr marL="571500" indent="-571500">
              <a:buFont typeface="Arial" panose="020B0604020202020204" pitchFamily="34" charset="0"/>
              <a:buChar char="•"/>
            </a:pPr>
            <a:r>
              <a:rPr lang="en-US" sz="4400" spc="-30" dirty="0">
                <a:solidFill>
                  <a:srgbClr val="FFFF00"/>
                </a:solidFill>
                <a:ea typeface="Source Sans Pro" panose="020B0503030403020204" pitchFamily="34" charset="0"/>
              </a:rPr>
              <a:t>&lt;100.000 CFU/ml</a:t>
            </a:r>
          </a:p>
          <a:p>
            <a:pPr marL="571500" indent="-571500">
              <a:buFont typeface="Arial" panose="020B0604020202020204" pitchFamily="34" charset="0"/>
              <a:buChar char="•"/>
            </a:pPr>
            <a:r>
              <a:rPr lang="en-US" sz="4400" spc="-30" dirty="0">
                <a:solidFill>
                  <a:srgbClr val="FFFF00"/>
                </a:solidFill>
                <a:ea typeface="Source Sans Pro" panose="020B0503030403020204" pitchFamily="34" charset="0"/>
              </a:rPr>
              <a:t>&lt;10.000 CFU/ml de </a:t>
            </a:r>
            <a:r>
              <a:rPr lang="en-US" sz="4400" spc="-30" dirty="0" err="1">
                <a:solidFill>
                  <a:srgbClr val="FFFF00"/>
                </a:solidFill>
                <a:ea typeface="Source Sans Pro" panose="020B0503030403020204" pitchFamily="34" charset="0"/>
              </a:rPr>
              <a:t>E.Coli</a:t>
            </a:r>
            <a:endParaRPr lang="en-US" sz="4400" spc="-30" dirty="0">
              <a:solidFill>
                <a:srgbClr val="FFFF00"/>
              </a:solidFill>
              <a:ea typeface="Source Sans Pro" panose="020B0503030403020204" pitchFamily="34" charset="0"/>
            </a:endParaRPr>
          </a:p>
        </p:txBody>
      </p:sp>
      <p:sp>
        <p:nvSpPr>
          <p:cNvPr id="4" name="Ellipse 3">
            <a:extLst>
              <a:ext uri="{FF2B5EF4-FFF2-40B4-BE49-F238E27FC236}">
                <a16:creationId xmlns:a16="http://schemas.microsoft.com/office/drawing/2014/main" xmlns="" id="{D21F2096-F865-3FED-8EDA-A74A4D019FE8}"/>
              </a:ext>
            </a:extLst>
          </p:cNvPr>
          <p:cNvSpPr/>
          <p:nvPr/>
        </p:nvSpPr>
        <p:spPr>
          <a:xfrm rot="3957579">
            <a:off x="13361154" y="8145277"/>
            <a:ext cx="3286616" cy="2062222"/>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06417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BC694EA8-8927-112F-8049-27D24CF18984}"/>
            </a:ext>
          </a:extLst>
        </p:cNvPr>
        <p:cNvGrpSpPr/>
        <p:nvPr/>
      </p:nvGrpSpPr>
      <p:grpSpPr>
        <a:xfrm>
          <a:off x="0" y="0"/>
          <a:ext cx="0" cy="0"/>
          <a:chOff x="0" y="0"/>
          <a:chExt cx="0" cy="0"/>
        </a:xfrm>
      </p:grpSpPr>
      <p:sp>
        <p:nvSpPr>
          <p:cNvPr id="12" name="Rectangle à coins arrondis 11">
            <a:extLst>
              <a:ext uri="{FF2B5EF4-FFF2-40B4-BE49-F238E27FC236}">
                <a16:creationId xmlns:a16="http://schemas.microsoft.com/office/drawing/2014/main" xmlns="" id="{801CC8DB-4664-0E55-5E2B-08D7576D8CB6}"/>
              </a:ext>
            </a:extLst>
          </p:cNvPr>
          <p:cNvSpPr/>
          <p:nvPr/>
        </p:nvSpPr>
        <p:spPr>
          <a:xfrm>
            <a:off x="552004" y="201628"/>
            <a:ext cx="11689208" cy="13823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6000" dirty="0">
                <a:cs typeface="Calibri" panose="020F0502020204030204" pitchFamily="34" charset="0"/>
              </a:rPr>
              <a:t>Comment conserver le colostrum ?</a:t>
            </a:r>
          </a:p>
        </p:txBody>
      </p:sp>
      <p:sp>
        <p:nvSpPr>
          <p:cNvPr id="2" name="ZoneTexte 1">
            <a:extLst>
              <a:ext uri="{FF2B5EF4-FFF2-40B4-BE49-F238E27FC236}">
                <a16:creationId xmlns:a16="http://schemas.microsoft.com/office/drawing/2014/main" xmlns="" id="{FF8F7F49-1F93-0BF4-17A4-75AD70DA139F}"/>
              </a:ext>
            </a:extLst>
          </p:cNvPr>
          <p:cNvSpPr txBox="1"/>
          <p:nvPr/>
        </p:nvSpPr>
        <p:spPr>
          <a:xfrm>
            <a:off x="1079972" y="1943993"/>
            <a:ext cx="22322480" cy="12403395"/>
          </a:xfrm>
          <a:prstGeom prst="rect">
            <a:avLst/>
          </a:prstGeom>
          <a:noFill/>
        </p:spPr>
        <p:txBody>
          <a:bodyPr wrap="square" rtlCol="0">
            <a:spAutoFit/>
          </a:bodyPr>
          <a:lstStyle/>
          <a:p>
            <a:pPr marL="571500" indent="-571500">
              <a:buFont typeface="Arial" panose="020B0604020202020204" pitchFamily="34" charset="0"/>
              <a:buChar char="•"/>
            </a:pPr>
            <a:r>
              <a:rPr lang="fr-BE"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 conserver que les colostrums renfermant &gt; 90g/l IgG (% Brix &gt; 27%) en élevage laitier </a:t>
            </a:r>
            <a:br>
              <a:rPr lang="fr-BE"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fr-BE"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et &gt; 130-150g/l d’IgG en élevage allaitant</a:t>
            </a:r>
          </a:p>
          <a:p>
            <a:pPr marL="571500" indent="-571500">
              <a:buFont typeface="Arial" panose="020B0604020202020204" pitchFamily="34" charset="0"/>
              <a:buChar char="•"/>
            </a:pPr>
            <a:r>
              <a:rPr lang="fr-BE"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t>
            </a:r>
            <a:r>
              <a:rPr lang="fr-BE" sz="4000" dirty="0">
                <a:solidFill>
                  <a:schemeClr val="bg1"/>
                </a:solidFill>
                <a:effectLst/>
                <a:latin typeface="Calibri" panose="020F0502020204030204" pitchFamily="34" charset="0"/>
                <a:ea typeface="Calibri" panose="020F0502020204030204" pitchFamily="34" charset="0"/>
              </a:rPr>
              <a:t>out colostrum non utilisé dans les 2 heures doit être réfrigéré (&gt;4°C), congelé ou pasteurisé .</a:t>
            </a:r>
          </a:p>
          <a:p>
            <a:pPr marL="571500" indent="-571500">
              <a:buFont typeface="Arial" panose="020B0604020202020204" pitchFamily="34" charset="0"/>
              <a:buChar char="•"/>
            </a:pPr>
            <a:endParaRPr lang="fr-BE" sz="4000" u="sng"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fr-BE" sz="4000" u="sng" dirty="0">
                <a:solidFill>
                  <a:srgbClr val="FFFF00"/>
                </a:solidFill>
                <a:latin typeface="Calibri" panose="020F0502020204030204" pitchFamily="34" charset="0"/>
                <a:ea typeface="Calibri" panose="020F0502020204030204" pitchFamily="34" charset="0"/>
                <a:cs typeface="Times New Roman" panose="02020603050405020304" pitchFamily="18" charset="0"/>
              </a:rPr>
              <a:t>R</a:t>
            </a:r>
            <a:r>
              <a:rPr lang="fr-BE" sz="40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éfrigération</a:t>
            </a:r>
            <a:r>
              <a:rPr lang="fr-BE"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(4°C) </a:t>
            </a:r>
          </a:p>
          <a:p>
            <a:pPr marL="1661649" lvl="1" indent="-571500">
              <a:buFont typeface="Arial" panose="020B0604020202020204" pitchFamily="34" charset="0"/>
              <a:buChar char="•"/>
            </a:pPr>
            <a:r>
              <a:rPr lang="fr-BE"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&lt; 1 h après le prélèvement pour éviter une multiplication bactérienne</a:t>
            </a:r>
          </a:p>
          <a:p>
            <a:pPr marL="1661649" lvl="1" indent="-571500">
              <a:buFont typeface="Arial" panose="020B0604020202020204" pitchFamily="34" charset="0"/>
              <a:buChar char="•"/>
            </a:pPr>
            <a:r>
              <a:rPr lang="fr-BE"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Maintient la qualité immunologique et cellulaire durant 7 jours.</a:t>
            </a:r>
          </a:p>
          <a:p>
            <a:pPr marL="1661649" lvl="1" indent="-571500">
              <a:buFont typeface="Arial" panose="020B0604020202020204" pitchFamily="34" charset="0"/>
              <a:buChar char="•"/>
            </a:pPr>
            <a:r>
              <a:rPr lang="fr-BE"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Ne maintient la qualité bactériologique que durant 2 jours</a:t>
            </a:r>
          </a:p>
          <a:p>
            <a:pPr marL="571500" indent="-571500">
              <a:buFont typeface="Arial" panose="020B0604020202020204" pitchFamily="34" charset="0"/>
              <a:buChar char="•"/>
            </a:pPr>
            <a:endParaRPr lang="fr-BE" sz="4000" u="sng"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fr-BE" sz="4000" u="sng" dirty="0">
                <a:solidFill>
                  <a:srgbClr val="FFFF00"/>
                </a:solidFill>
                <a:latin typeface="Calibri" panose="020F0502020204030204" pitchFamily="34" charset="0"/>
                <a:ea typeface="Calibri" panose="020F0502020204030204" pitchFamily="34" charset="0"/>
                <a:cs typeface="Times New Roman" panose="02020603050405020304" pitchFamily="18" charset="0"/>
              </a:rPr>
              <a:t>Pasteurisation (60°C durant 30 min) </a:t>
            </a:r>
            <a:r>
              <a:rPr lang="fr-BE" sz="40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 surtout si risque de </a:t>
            </a:r>
            <a:r>
              <a:rPr lang="fr-BE" sz="4000"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contamination </a:t>
            </a:r>
            <a:endParaRPr lang="fr-BE" sz="4000" u="sng"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661649" lvl="1" indent="-571500">
              <a:buFont typeface="Arial" panose="020B0604020202020204" pitchFamily="34" charset="0"/>
              <a:buChar char="•"/>
            </a:pPr>
            <a:r>
              <a:rPr lang="fr-BE"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pour réduire la charge bactérienne avant congélation</a:t>
            </a:r>
          </a:p>
          <a:p>
            <a:pPr marL="1661649" lvl="1" indent="-571500">
              <a:buFont typeface="Arial" panose="020B0604020202020204" pitchFamily="34" charset="0"/>
              <a:buChar char="•"/>
            </a:pPr>
            <a:r>
              <a:rPr lang="fr-BE"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Pas d’effet sur les IgG</a:t>
            </a:r>
          </a:p>
          <a:p>
            <a:pPr marL="571500" indent="-571500">
              <a:buFont typeface="Arial" panose="020B0604020202020204" pitchFamily="34" charset="0"/>
              <a:buChar char="•"/>
            </a:pPr>
            <a:endParaRPr lang="fr-BE" sz="4000" u="sng"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fr-BE" sz="4000" u="sng" dirty="0">
                <a:solidFill>
                  <a:srgbClr val="FFFF00"/>
                </a:solidFill>
                <a:latin typeface="Calibri" panose="020F0502020204030204" pitchFamily="34" charset="0"/>
                <a:ea typeface="Calibri" panose="020F0502020204030204" pitchFamily="34" charset="0"/>
                <a:cs typeface="Times New Roman" panose="02020603050405020304" pitchFamily="18" charset="0"/>
              </a:rPr>
              <a:t>Congélation </a:t>
            </a:r>
            <a:r>
              <a:rPr lang="fr-BE"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1661649" lvl="1" indent="-571500">
              <a:buFont typeface="Arial" panose="020B0604020202020204" pitchFamily="34" charset="0"/>
              <a:buChar char="•"/>
            </a:pPr>
            <a:r>
              <a:rPr lang="fr-BE"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maintient la qualité du colostrum durant 1 an </a:t>
            </a:r>
          </a:p>
          <a:p>
            <a:pPr marL="1661649" lvl="1" indent="-571500">
              <a:buFont typeface="Arial" panose="020B0604020202020204" pitchFamily="34" charset="0"/>
              <a:buChar char="•"/>
            </a:pPr>
            <a:r>
              <a:rPr lang="fr-BE"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dans des sacs en plastique de 2 litres</a:t>
            </a:r>
          </a:p>
          <a:p>
            <a:pPr marL="571500" indent="-571500">
              <a:buFont typeface="Arial" panose="020B0604020202020204" pitchFamily="34" charset="0"/>
              <a:buChar char="•"/>
            </a:pPr>
            <a:endParaRPr lang="fr-BE" sz="4000" u="sng"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fr-BE" sz="4000" u="sng" dirty="0">
                <a:solidFill>
                  <a:srgbClr val="FFFF00"/>
                </a:solidFill>
                <a:latin typeface="Calibri" panose="020F0502020204030204" pitchFamily="34" charset="0"/>
                <a:ea typeface="Calibri" panose="020F0502020204030204" pitchFamily="34" charset="0"/>
                <a:cs typeface="Times New Roman" panose="02020603050405020304" pitchFamily="18" charset="0"/>
              </a:rPr>
              <a:t>Décongélation</a:t>
            </a:r>
            <a:r>
              <a:rPr lang="fr-BE"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 respecter une température </a:t>
            </a:r>
            <a:r>
              <a:rPr lang="fr-BE" sz="4000" dirty="0">
                <a:solidFill>
                  <a:srgbClr val="FF00FF"/>
                </a:solidFill>
                <a:latin typeface="Calibri" panose="020F0502020204030204" pitchFamily="34" charset="0"/>
                <a:ea typeface="Calibri" panose="020F0502020204030204" pitchFamily="34" charset="0"/>
                <a:cs typeface="Times New Roman" panose="02020603050405020304" pitchFamily="18" charset="0"/>
              </a:rPr>
              <a:t>&lt; 60°C</a:t>
            </a:r>
          </a:p>
          <a:p>
            <a:pPr marL="1661649" lvl="1" indent="-571500">
              <a:buFont typeface="Arial" panose="020B0604020202020204" pitchFamily="34" charset="0"/>
              <a:buChar char="•"/>
            </a:pPr>
            <a:endParaRPr lang="fr-BE"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fr-BE" sz="4000" dirty="0">
              <a:solidFill>
                <a:schemeClr val="bg1"/>
              </a:solidFill>
            </a:endParaRPr>
          </a:p>
        </p:txBody>
      </p:sp>
    </p:spTree>
    <p:extLst>
      <p:ext uri="{BB962C8B-B14F-4D97-AF65-F5344CB8AC3E}">
        <p14:creationId xmlns:p14="http://schemas.microsoft.com/office/powerpoint/2010/main" val="332552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125133842"/>
              </p:ext>
            </p:extLst>
          </p:nvPr>
        </p:nvGraphicFramePr>
        <p:xfrm>
          <a:off x="1512020" y="3528169"/>
          <a:ext cx="20450272" cy="8037911"/>
        </p:xfrm>
        <a:graphic>
          <a:graphicData uri="http://schemas.openxmlformats.org/drawingml/2006/table">
            <a:tbl>
              <a:tblPr firstRow="1" firstCol="1" bandRow="1"/>
              <a:tblGrid>
                <a:gridCol w="1205084">
                  <a:extLst>
                    <a:ext uri="{9D8B030D-6E8A-4147-A177-3AD203B41FA5}">
                      <a16:colId xmlns:a16="http://schemas.microsoft.com/office/drawing/2014/main" xmlns="" val="20000"/>
                    </a:ext>
                  </a:extLst>
                </a:gridCol>
                <a:gridCol w="5302369">
                  <a:extLst>
                    <a:ext uri="{9D8B030D-6E8A-4147-A177-3AD203B41FA5}">
                      <a16:colId xmlns:a16="http://schemas.microsoft.com/office/drawing/2014/main" xmlns="" val="20001"/>
                    </a:ext>
                  </a:extLst>
                </a:gridCol>
                <a:gridCol w="6309971">
                  <a:extLst>
                    <a:ext uri="{9D8B030D-6E8A-4147-A177-3AD203B41FA5}">
                      <a16:colId xmlns:a16="http://schemas.microsoft.com/office/drawing/2014/main" xmlns="" val="20002"/>
                    </a:ext>
                  </a:extLst>
                </a:gridCol>
                <a:gridCol w="7632848">
                  <a:extLst>
                    <a:ext uri="{9D8B030D-6E8A-4147-A177-3AD203B41FA5}">
                      <a16:colId xmlns:a16="http://schemas.microsoft.com/office/drawing/2014/main" xmlns="" val="20003"/>
                    </a:ext>
                  </a:extLst>
                </a:gridCol>
              </a:tblGrid>
              <a:tr h="837911">
                <a:tc>
                  <a:txBody>
                    <a:bodyPr/>
                    <a:lstStyle/>
                    <a:p>
                      <a:pPr algn="ctr" fontAlgn="ctr"/>
                      <a:r>
                        <a:rPr lang="fr-BE" sz="3600" b="1" i="0" u="none" strike="noStrike" dirty="0">
                          <a:solidFill>
                            <a:srgbClr val="FFFFFF"/>
                          </a:solidFill>
                          <a:effectLst/>
                          <a:latin typeface="Calibri"/>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fr-BE" sz="3600" b="1" i="0" u="none" strike="noStrike">
                          <a:solidFill>
                            <a:srgbClr val="FFFFFF"/>
                          </a:solidFill>
                          <a:effectLst/>
                          <a:latin typeface="Calibri"/>
                        </a:rPr>
                        <a:t>Produit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fr-BE" sz="3600" b="1" i="0" u="none" strike="noStrike">
                          <a:solidFill>
                            <a:srgbClr val="FFFFFF"/>
                          </a:solidFill>
                          <a:effectLst/>
                          <a:latin typeface="Calibri"/>
                        </a:rPr>
                        <a:t>Prix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fontAlgn="ctr"/>
                      <a:r>
                        <a:rPr lang="fr-BE" sz="3600" b="1" i="0" u="none" strike="noStrike" dirty="0">
                          <a:solidFill>
                            <a:srgbClr val="FFFFFF"/>
                          </a:solidFill>
                          <a:effectLst/>
                          <a:latin typeface="Calibri"/>
                        </a:rPr>
                        <a:t>Concentration en </a:t>
                      </a:r>
                      <a:r>
                        <a:rPr lang="fr-BE" sz="3600" b="1" i="0" u="none" strike="noStrike" dirty="0" err="1">
                          <a:solidFill>
                            <a:srgbClr val="FFFFFF"/>
                          </a:solidFill>
                          <a:effectLst/>
                          <a:latin typeface="Calibri"/>
                        </a:rPr>
                        <a:t>IgG</a:t>
                      </a:r>
                      <a:r>
                        <a:rPr lang="fr-BE" sz="3600" b="1" i="0" u="none" strike="noStrike" dirty="0">
                          <a:solidFill>
                            <a:srgbClr val="FFFFFF"/>
                          </a:solidFill>
                          <a:effectLst/>
                          <a:latin typeface="Calibri"/>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720000">
                <a:tc>
                  <a:txBody>
                    <a:bodyPr/>
                    <a:lstStyle/>
                    <a:p>
                      <a:pPr algn="ctr" fontAlgn="ctr"/>
                      <a:r>
                        <a:rPr lang="fr-BE" sz="3600" b="1" i="0" u="none" strike="noStrike">
                          <a:solidFill>
                            <a:srgbClr val="FFFFFF"/>
                          </a:solidFill>
                          <a:effectLst/>
                          <a:latin typeface="Calibri"/>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fontAlgn="ctr"/>
                      <a:r>
                        <a:rPr lang="fr-BE" sz="3600" b="0" i="0" u="none" strike="noStrike">
                          <a:solidFill>
                            <a:srgbClr val="000000"/>
                          </a:solidFill>
                          <a:effectLst/>
                          <a:latin typeface="Calibri"/>
                        </a:rPr>
                        <a:t>Colostrum ECI congelé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it-IT" sz="3600" b="0" i="0" u="none" strike="noStrike">
                          <a:solidFill>
                            <a:srgbClr val="000000"/>
                          </a:solidFill>
                          <a:effectLst/>
                          <a:latin typeface="Calibri"/>
                        </a:rPr>
                        <a:t>9.8€ / L (non certifié IBR free)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just" fontAlgn="ctr"/>
                      <a:r>
                        <a:rPr lang="fr-BE" sz="3600" b="0" i="0" u="none" strike="noStrike" dirty="0">
                          <a:solidFill>
                            <a:srgbClr val="000000"/>
                          </a:solidFill>
                          <a:effectLst/>
                          <a:latin typeface="Calibri"/>
                        </a:rPr>
                        <a:t>&gt;60g/L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1"/>
                  </a:ext>
                </a:extLst>
              </a:tr>
              <a:tr h="720000">
                <a:tc>
                  <a:txBody>
                    <a:bodyPr/>
                    <a:lstStyle/>
                    <a:p>
                      <a:pPr algn="ctr" fontAlgn="ctr"/>
                      <a:r>
                        <a:rPr lang="fr-BE" sz="3600" b="1" i="0" u="none" strike="noStrike">
                          <a:solidFill>
                            <a:srgbClr val="FFFFFF"/>
                          </a:solidFill>
                          <a:effectLst/>
                          <a:latin typeface="Calibri"/>
                        </a:rPr>
                        <a:t>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fontAlgn="ctr"/>
                      <a:r>
                        <a:rPr lang="fr-BE" sz="3600" b="0" i="0" u="none" strike="noStrike">
                          <a:solidFill>
                            <a:srgbClr val="000000"/>
                          </a:solidFill>
                          <a:effectLst/>
                          <a:latin typeface="Calibri"/>
                        </a:rPr>
                        <a:t>Poudre de colostrum ECI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fr-BE" sz="3600" b="0" i="0" u="none" strike="noStrike">
                          <a:solidFill>
                            <a:srgbClr val="000000"/>
                          </a:solidFill>
                          <a:effectLst/>
                          <a:latin typeface="Calibri"/>
                        </a:rPr>
                        <a:t>8€ /100g (certifié IBR free)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just" fontAlgn="ctr"/>
                      <a:r>
                        <a:rPr lang="fr-BE" sz="3600" b="0" i="0" u="none" strike="noStrike" dirty="0">
                          <a:solidFill>
                            <a:srgbClr val="000000"/>
                          </a:solidFill>
                          <a:effectLst/>
                          <a:latin typeface="Calibri"/>
                        </a:rPr>
                        <a:t>&gt;30g/100g de produit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2"/>
                  </a:ext>
                </a:extLst>
              </a:tr>
              <a:tr h="720000">
                <a:tc>
                  <a:txBody>
                    <a:bodyPr/>
                    <a:lstStyle/>
                    <a:p>
                      <a:pPr algn="ctr" fontAlgn="ctr"/>
                      <a:r>
                        <a:rPr lang="fr-BE" sz="3600" b="1" i="0" u="none" strike="noStrike">
                          <a:solidFill>
                            <a:srgbClr val="FFFFFF"/>
                          </a:solidFill>
                          <a:effectLst/>
                          <a:latin typeface="Calibri"/>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fontAlgn="ctr"/>
                      <a:r>
                        <a:rPr lang="fr-BE" sz="3600" b="0" i="0" u="none" strike="noStrike">
                          <a:solidFill>
                            <a:srgbClr val="000000"/>
                          </a:solidFill>
                          <a:effectLst/>
                          <a:latin typeface="Calibri"/>
                        </a:rPr>
                        <a:t>Colostrum du voisin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fr-BE" sz="3600" b="0" i="0" u="none" strike="noStrike" dirty="0">
                          <a:solidFill>
                            <a:srgbClr val="000000"/>
                          </a:solidFill>
                          <a:effectLst/>
                          <a:latin typeface="Calibri"/>
                        </a:rPr>
                        <a:t>A négocier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just" fontAlgn="ctr"/>
                      <a:r>
                        <a:rPr lang="fr-BE" sz="3600" b="0" i="0" u="none" strike="noStrike" dirty="0">
                          <a:solidFill>
                            <a:srgbClr val="000000"/>
                          </a:solidFill>
                          <a:effectLst/>
                          <a:latin typeface="Calibri"/>
                        </a:rPr>
                        <a:t>A contrôler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3"/>
                  </a:ext>
                </a:extLst>
              </a:tr>
              <a:tr h="720000">
                <a:tc>
                  <a:txBody>
                    <a:bodyPr/>
                    <a:lstStyle/>
                    <a:p>
                      <a:pPr algn="ctr" fontAlgn="ctr"/>
                      <a:r>
                        <a:rPr lang="fr-BE" sz="3600" b="1" i="0" u="none" strike="noStrike">
                          <a:solidFill>
                            <a:srgbClr val="FFFFFF"/>
                          </a:solidFill>
                          <a:effectLst/>
                          <a:latin typeface="Calibri"/>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fontAlgn="ctr"/>
                      <a:r>
                        <a:rPr lang="fr-BE" sz="3600" b="0" i="0" u="none" strike="noStrike" dirty="0" err="1">
                          <a:solidFill>
                            <a:srgbClr val="000000"/>
                          </a:solidFill>
                          <a:effectLst/>
                          <a:latin typeface="Calibri"/>
                        </a:rPr>
                        <a:t>Colostrobione</a:t>
                      </a:r>
                      <a:r>
                        <a:rPr lang="fr-BE" sz="3600" b="0" i="0" u="none" strike="noStrike" dirty="0">
                          <a:solidFill>
                            <a:srgbClr val="000000"/>
                          </a:solidFill>
                          <a:effectLst/>
                          <a:latin typeface="Calibri"/>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fr-BE" sz="3600" b="0" i="0" u="none" strike="noStrike">
                          <a:solidFill>
                            <a:srgbClr val="000000"/>
                          </a:solidFill>
                          <a:effectLst/>
                          <a:latin typeface="Calibri"/>
                        </a:rPr>
                        <a:t>+/- 16€ / 100g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just" fontAlgn="ctr"/>
                      <a:r>
                        <a:rPr lang="fr-BE" sz="3600" b="0" i="0" u="none" strike="noStrike" dirty="0">
                          <a:solidFill>
                            <a:srgbClr val="000000"/>
                          </a:solidFill>
                          <a:effectLst/>
                          <a:latin typeface="+mn-lt"/>
                        </a:rPr>
                        <a:t>15g/100g de poudre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4"/>
                  </a:ext>
                </a:extLst>
              </a:tr>
              <a:tr h="720000">
                <a:tc>
                  <a:txBody>
                    <a:bodyPr/>
                    <a:lstStyle/>
                    <a:p>
                      <a:pPr algn="ctr" fontAlgn="ctr"/>
                      <a:r>
                        <a:rPr lang="fr-BE" sz="3600" b="1" i="0" u="none" strike="noStrike">
                          <a:solidFill>
                            <a:srgbClr val="FFFFFF"/>
                          </a:solidFill>
                          <a:effectLst/>
                          <a:latin typeface="Calibri"/>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fontAlgn="ctr"/>
                      <a:r>
                        <a:rPr lang="fr-BE" sz="3600" b="0" i="0" u="none" strike="noStrike">
                          <a:solidFill>
                            <a:srgbClr val="000000"/>
                          </a:solidFill>
                          <a:effectLst/>
                          <a:latin typeface="Calibri"/>
                        </a:rPr>
                        <a:t>OD colostrum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fr-BE" sz="3600" b="0" i="0" u="none" strike="noStrike">
                          <a:solidFill>
                            <a:srgbClr val="000000"/>
                          </a:solidFill>
                          <a:effectLst/>
                          <a:latin typeface="Calibri"/>
                        </a:rPr>
                        <a:t>+/- 5€ / 100g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just" fontAlgn="ctr"/>
                      <a:r>
                        <a:rPr lang="fr-BE" sz="3600" b="0" i="0" u="none" strike="noStrike" dirty="0">
                          <a:solidFill>
                            <a:srgbClr val="000000"/>
                          </a:solidFill>
                          <a:effectLst/>
                          <a:latin typeface="Calibri"/>
                        </a:rPr>
                        <a:t>8 g </a:t>
                      </a:r>
                      <a:r>
                        <a:rPr lang="fr-BE" sz="3600" b="0" i="0" u="none" strike="noStrike" dirty="0" err="1">
                          <a:solidFill>
                            <a:srgbClr val="000000"/>
                          </a:solidFill>
                          <a:effectLst/>
                          <a:latin typeface="Calibri"/>
                        </a:rPr>
                        <a:t>d’IgG</a:t>
                      </a:r>
                      <a:r>
                        <a:rPr lang="fr-BE" sz="3600" b="0" i="0" u="none" strike="noStrike" dirty="0">
                          <a:solidFill>
                            <a:srgbClr val="000000"/>
                          </a:solidFill>
                          <a:effectLst/>
                          <a:latin typeface="Calibri"/>
                        </a:rPr>
                        <a:t> / 300g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5"/>
                  </a:ext>
                </a:extLst>
              </a:tr>
              <a:tr h="720000">
                <a:tc>
                  <a:txBody>
                    <a:bodyPr/>
                    <a:lstStyle/>
                    <a:p>
                      <a:pPr algn="ctr" fontAlgn="ctr"/>
                      <a:r>
                        <a:rPr lang="fr-BE" sz="3600" b="1" i="0" u="none" strike="noStrike">
                          <a:solidFill>
                            <a:srgbClr val="FFFFFF"/>
                          </a:solidFill>
                          <a:effectLst/>
                          <a:latin typeface="Calibri"/>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fontAlgn="ctr"/>
                      <a:r>
                        <a:rPr lang="fr-BE" sz="3600" b="0" i="0" u="none" strike="noStrike">
                          <a:solidFill>
                            <a:srgbClr val="000000"/>
                          </a:solidFill>
                          <a:effectLst/>
                          <a:latin typeface="Calibri"/>
                        </a:rPr>
                        <a:t>Colostrum plus (Vetalis)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fr-BE" sz="3600" b="0" i="0" u="none" strike="noStrike">
                          <a:solidFill>
                            <a:srgbClr val="000000"/>
                          </a:solidFill>
                          <a:effectLst/>
                          <a:latin typeface="Calibri"/>
                        </a:rPr>
                        <a:t>+/- 20€  /100g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just" fontAlgn="ctr"/>
                      <a:r>
                        <a:rPr lang="fr-BE" sz="3600" b="0" i="0" u="none" strike="noStrike" dirty="0">
                          <a:solidFill>
                            <a:srgbClr val="000000"/>
                          </a:solidFill>
                          <a:effectLst/>
                          <a:latin typeface="Calibri"/>
                        </a:rPr>
                        <a:t>3-5 g d’</a:t>
                      </a:r>
                      <a:r>
                        <a:rPr lang="fr-BE" sz="3600" b="0" i="0" u="none" strike="noStrike" dirty="0" err="1">
                          <a:solidFill>
                            <a:srgbClr val="000000"/>
                          </a:solidFill>
                          <a:effectLst/>
                          <a:latin typeface="Calibri"/>
                        </a:rPr>
                        <a:t>IgG</a:t>
                      </a:r>
                      <a:r>
                        <a:rPr lang="fr-BE" sz="3600" b="0" i="0" u="none" strike="noStrike" dirty="0">
                          <a:solidFill>
                            <a:srgbClr val="000000"/>
                          </a:solidFill>
                          <a:effectLst/>
                          <a:latin typeface="Calibri"/>
                        </a:rPr>
                        <a:t>/100g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6"/>
                  </a:ext>
                </a:extLst>
              </a:tr>
              <a:tr h="720000">
                <a:tc>
                  <a:txBody>
                    <a:bodyPr/>
                    <a:lstStyle/>
                    <a:p>
                      <a:pPr algn="ctr" fontAlgn="ctr"/>
                      <a:r>
                        <a:rPr lang="fr-BE" sz="3600" b="1" i="0" u="none" strike="noStrike">
                          <a:solidFill>
                            <a:srgbClr val="FFFFFF"/>
                          </a:solidFill>
                          <a:effectLst/>
                          <a:latin typeface="Calibri"/>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fontAlgn="ctr"/>
                      <a:r>
                        <a:rPr lang="fr-BE" sz="3600" b="0" i="0" u="none" strike="noStrike">
                          <a:solidFill>
                            <a:srgbClr val="000000"/>
                          </a:solidFill>
                          <a:effectLst/>
                          <a:latin typeface="Calibri"/>
                        </a:rPr>
                        <a:t>Colostart (Starmilk)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fr-BE" sz="3600" b="0" i="0" u="none" strike="noStrike">
                          <a:solidFill>
                            <a:srgbClr val="000000"/>
                          </a:solidFill>
                          <a:effectLst/>
                          <a:latin typeface="Calibri"/>
                        </a:rPr>
                        <a:t>8,8€ / 100g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just" fontAlgn="ctr"/>
                      <a:r>
                        <a:rPr lang="fr-BE" sz="3600" b="0" i="0" u="none" strike="noStrike" dirty="0">
                          <a:solidFill>
                            <a:srgbClr val="000000"/>
                          </a:solidFill>
                          <a:effectLst/>
                          <a:latin typeface="Calibri"/>
                        </a:rPr>
                        <a:t>29 g </a:t>
                      </a:r>
                      <a:r>
                        <a:rPr lang="fr-BE" sz="3600" b="0" i="0" u="none" strike="noStrike" dirty="0" err="1">
                          <a:solidFill>
                            <a:srgbClr val="000000"/>
                          </a:solidFill>
                          <a:effectLst/>
                          <a:latin typeface="Calibri"/>
                        </a:rPr>
                        <a:t>d’IgG</a:t>
                      </a:r>
                      <a:r>
                        <a:rPr lang="fr-BE" sz="3600" b="0" i="0" u="none" strike="noStrike" dirty="0">
                          <a:solidFill>
                            <a:srgbClr val="000000"/>
                          </a:solidFill>
                          <a:effectLst/>
                          <a:latin typeface="Calibri"/>
                        </a:rPr>
                        <a:t> / 100g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7"/>
                  </a:ext>
                </a:extLst>
              </a:tr>
              <a:tr h="720000">
                <a:tc>
                  <a:txBody>
                    <a:bodyPr/>
                    <a:lstStyle/>
                    <a:p>
                      <a:pPr algn="ctr" fontAlgn="ctr"/>
                      <a:r>
                        <a:rPr lang="fr-BE" sz="3600" b="1" i="0" u="none" strike="noStrike">
                          <a:solidFill>
                            <a:srgbClr val="FFFFFF"/>
                          </a:solidFill>
                          <a:effectLst/>
                          <a:latin typeface="Calibri"/>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fontAlgn="ctr"/>
                      <a:r>
                        <a:rPr lang="fr-BE" sz="3600" b="0" i="0" u="none" strike="noStrike">
                          <a:solidFill>
                            <a:srgbClr val="000000"/>
                          </a:solidFill>
                          <a:effectLst/>
                          <a:latin typeface="Calibri"/>
                        </a:rPr>
                        <a:t>Denkavit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fr-BE" sz="3600" b="0" i="0" u="none" strike="noStrike">
                          <a:solidFill>
                            <a:srgbClr val="000000"/>
                          </a:solidFill>
                          <a:effectLst/>
                          <a:latin typeface="Calibri"/>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just" fontAlgn="ctr"/>
                      <a:r>
                        <a:rPr lang="fr-BE" sz="3600" b="0" i="0" u="none" strike="noStrike" dirty="0">
                          <a:solidFill>
                            <a:srgbClr val="000000"/>
                          </a:solidFill>
                          <a:effectLst/>
                          <a:latin typeface="Calibri"/>
                        </a:rPr>
                        <a:t>27g </a:t>
                      </a:r>
                      <a:r>
                        <a:rPr lang="fr-BE" sz="3600" b="0" i="0" u="none" strike="noStrike" dirty="0" err="1">
                          <a:solidFill>
                            <a:srgbClr val="000000"/>
                          </a:solidFill>
                          <a:effectLst/>
                          <a:latin typeface="Calibri"/>
                        </a:rPr>
                        <a:t>d’IgG</a:t>
                      </a:r>
                      <a:r>
                        <a:rPr lang="fr-BE" sz="3600" b="0" i="0" u="none" strike="noStrike" dirty="0">
                          <a:solidFill>
                            <a:srgbClr val="000000"/>
                          </a:solidFill>
                          <a:effectLst/>
                          <a:latin typeface="Calibri"/>
                        </a:rPr>
                        <a:t> / 100 g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8"/>
                  </a:ext>
                </a:extLst>
              </a:tr>
              <a:tr h="720000">
                <a:tc>
                  <a:txBody>
                    <a:bodyPr/>
                    <a:lstStyle/>
                    <a:p>
                      <a:pPr algn="ctr" fontAlgn="ctr"/>
                      <a:r>
                        <a:rPr lang="fr-BE" sz="3600" b="1" i="0" u="none" strike="noStrike">
                          <a:solidFill>
                            <a:srgbClr val="FFFFFF"/>
                          </a:solidFill>
                          <a:effectLst/>
                          <a:latin typeface="Calibri"/>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fontAlgn="ctr"/>
                      <a:r>
                        <a:rPr lang="fr-BE" sz="3600" b="0" i="0" u="none" strike="noStrike">
                          <a:solidFill>
                            <a:srgbClr val="000000"/>
                          </a:solidFill>
                          <a:effectLst/>
                          <a:latin typeface="Calibri"/>
                        </a:rPr>
                        <a:t>Locatim (buvable)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ctr"/>
                      <a:r>
                        <a:rPr lang="fr-BE" sz="3600" b="0" i="0" u="none" strike="noStrike">
                          <a:solidFill>
                            <a:srgbClr val="000000"/>
                          </a:solidFill>
                          <a:effectLst/>
                          <a:latin typeface="Calibri"/>
                        </a:rPr>
                        <a:t>36€ / 60 mL (une dose)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just" fontAlgn="ctr"/>
                      <a:r>
                        <a:rPr lang="it-IT" sz="3600" b="0" i="0" u="none" strike="noStrike" dirty="0">
                          <a:solidFill>
                            <a:srgbClr val="000000"/>
                          </a:solidFill>
                          <a:effectLst/>
                          <a:latin typeface="Calibri"/>
                        </a:rPr>
                        <a:t>IgG contre E.coli K99 (&gt;2,8*log10/mL)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9"/>
                  </a:ext>
                </a:extLst>
              </a:tr>
              <a:tr h="720000">
                <a:tc>
                  <a:txBody>
                    <a:bodyPr/>
                    <a:lstStyle/>
                    <a:p>
                      <a:pPr algn="ctr" fontAlgn="ctr"/>
                      <a:r>
                        <a:rPr lang="fr-BE" sz="3600" b="1" i="0" u="none" strike="noStrike">
                          <a:solidFill>
                            <a:srgbClr val="FFFFFF"/>
                          </a:solidFill>
                          <a:effectLst/>
                          <a:latin typeface="Calibri"/>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fontAlgn="ctr"/>
                      <a:r>
                        <a:rPr lang="fr-BE" sz="3600" b="0" i="0" u="none" strike="noStrike" dirty="0" err="1">
                          <a:solidFill>
                            <a:srgbClr val="000000"/>
                          </a:solidFill>
                          <a:effectLst/>
                          <a:latin typeface="Calibri"/>
                        </a:rPr>
                        <a:t>Locatim</a:t>
                      </a:r>
                      <a:r>
                        <a:rPr lang="fr-BE" sz="3600" b="0" i="0" u="none" strike="noStrike" dirty="0">
                          <a:solidFill>
                            <a:srgbClr val="000000"/>
                          </a:solidFill>
                          <a:effectLst/>
                          <a:latin typeface="Calibri"/>
                        </a:rPr>
                        <a:t> +  (injectable)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ctr"/>
                      <a:r>
                        <a:rPr lang="es-ES" sz="3600" b="0" i="0" u="none" strike="noStrike" dirty="0">
                          <a:solidFill>
                            <a:srgbClr val="000000"/>
                          </a:solidFill>
                          <a:effectLst/>
                          <a:latin typeface="Calibri"/>
                        </a:rPr>
                        <a:t>73€ / 100mL(1 </a:t>
                      </a:r>
                      <a:r>
                        <a:rPr lang="es-ES" sz="3600" b="0" i="0" u="none" strike="noStrike" dirty="0" err="1">
                          <a:solidFill>
                            <a:srgbClr val="000000"/>
                          </a:solidFill>
                          <a:effectLst/>
                          <a:latin typeface="Calibri"/>
                        </a:rPr>
                        <a:t>dose</a:t>
                      </a:r>
                      <a:r>
                        <a:rPr lang="es-ES" sz="3600" b="0" i="0" u="none" strike="noStrike" dirty="0">
                          <a:solidFill>
                            <a:srgbClr val="000000"/>
                          </a:solidFill>
                          <a:effectLst/>
                          <a:latin typeface="Calibri"/>
                        </a:rPr>
                        <a:t> = 20-100 ml)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just" fontAlgn="ctr"/>
                      <a:r>
                        <a:rPr lang="fr-BE" sz="3600" b="0" i="0" u="none" strike="noStrike" dirty="0" err="1">
                          <a:solidFill>
                            <a:srgbClr val="000000"/>
                          </a:solidFill>
                          <a:effectLst/>
                          <a:latin typeface="Calibri"/>
                        </a:rPr>
                        <a:t>IgG</a:t>
                      </a:r>
                      <a:r>
                        <a:rPr lang="fr-BE" sz="3600" b="0" i="0" u="none" strike="noStrike" dirty="0">
                          <a:solidFill>
                            <a:srgbClr val="000000"/>
                          </a:solidFill>
                          <a:effectLst/>
                          <a:latin typeface="Calibri"/>
                        </a:rPr>
                        <a:t>, </a:t>
                      </a:r>
                      <a:r>
                        <a:rPr lang="fr-BE" sz="3600" b="0" i="0" u="none" strike="noStrike" dirty="0" err="1">
                          <a:solidFill>
                            <a:srgbClr val="000000"/>
                          </a:solidFill>
                          <a:effectLst/>
                          <a:latin typeface="Calibri"/>
                        </a:rPr>
                        <a:t>IgM</a:t>
                      </a:r>
                      <a:r>
                        <a:rPr lang="fr-BE" sz="3600" b="0" i="0" u="none" strike="noStrike" dirty="0">
                          <a:solidFill>
                            <a:srgbClr val="000000"/>
                          </a:solidFill>
                          <a:effectLst/>
                          <a:latin typeface="Calibri"/>
                        </a:rPr>
                        <a:t> et </a:t>
                      </a:r>
                      <a:r>
                        <a:rPr lang="fr-BE" sz="3600" b="0" i="0" u="none" strike="noStrike" dirty="0" err="1">
                          <a:solidFill>
                            <a:srgbClr val="000000"/>
                          </a:solidFill>
                          <a:effectLst/>
                          <a:latin typeface="Calibri"/>
                        </a:rPr>
                        <a:t>IgA</a:t>
                      </a:r>
                      <a:r>
                        <a:rPr lang="fr-BE" sz="3600" b="0" i="0" u="none" strike="noStrike" dirty="0">
                          <a:solidFill>
                            <a:srgbClr val="000000"/>
                          </a:solidFill>
                          <a:effectLst/>
                          <a:latin typeface="Calibri"/>
                        </a:rPr>
                        <a:t> </a:t>
                      </a:r>
                      <a:r>
                        <a:rPr lang="fr-BE" sz="3600" b="0" i="0" u="none" strike="noStrike" dirty="0" err="1">
                          <a:solidFill>
                            <a:srgbClr val="000000"/>
                          </a:solidFill>
                          <a:effectLst/>
                          <a:latin typeface="Calibri"/>
                        </a:rPr>
                        <a:t>anticoli</a:t>
                      </a:r>
                      <a:r>
                        <a:rPr lang="fr-BE" sz="3600" b="0" i="0" u="none" strike="noStrike" dirty="0">
                          <a:solidFill>
                            <a:srgbClr val="000000"/>
                          </a:solidFill>
                          <a:effectLst/>
                          <a:latin typeface="Calibri"/>
                        </a:rPr>
                        <a:t> (10g/100mL)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10"/>
                  </a:ext>
                </a:extLst>
              </a:tr>
            </a:tbl>
          </a:graphicData>
        </a:graphic>
      </p:graphicFrame>
      <p:sp>
        <p:nvSpPr>
          <p:cNvPr id="2" name="Rectangle à coins arrondis 11">
            <a:extLst>
              <a:ext uri="{FF2B5EF4-FFF2-40B4-BE49-F238E27FC236}">
                <a16:creationId xmlns:a16="http://schemas.microsoft.com/office/drawing/2014/main" xmlns="" id="{3AF31B55-43E5-5C55-174F-77CAB937926F}"/>
              </a:ext>
            </a:extLst>
          </p:cNvPr>
          <p:cNvSpPr/>
          <p:nvPr/>
        </p:nvSpPr>
        <p:spPr>
          <a:xfrm>
            <a:off x="1223988" y="743855"/>
            <a:ext cx="11689208" cy="13823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6000" dirty="0">
                <a:cs typeface="Calibri" panose="020F0502020204030204" pitchFamily="34" charset="0"/>
              </a:rPr>
              <a:t>Et en l’absence de colostrum ? </a:t>
            </a:r>
          </a:p>
        </p:txBody>
      </p:sp>
    </p:spTree>
    <p:extLst>
      <p:ext uri="{BB962C8B-B14F-4D97-AF65-F5344CB8AC3E}">
        <p14:creationId xmlns:p14="http://schemas.microsoft.com/office/powerpoint/2010/main" val="970958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BC694EA8-8927-112F-8049-27D24CF18984}"/>
            </a:ext>
          </a:extLst>
        </p:cNvPr>
        <p:cNvGrpSpPr/>
        <p:nvPr/>
      </p:nvGrpSpPr>
      <p:grpSpPr>
        <a:xfrm>
          <a:off x="0" y="0"/>
          <a:ext cx="0" cy="0"/>
          <a:chOff x="0" y="0"/>
          <a:chExt cx="0" cy="0"/>
        </a:xfrm>
      </p:grpSpPr>
      <p:sp>
        <p:nvSpPr>
          <p:cNvPr id="12" name="Rectangle à coins arrondis 11">
            <a:extLst>
              <a:ext uri="{FF2B5EF4-FFF2-40B4-BE49-F238E27FC236}">
                <a16:creationId xmlns:a16="http://schemas.microsoft.com/office/drawing/2014/main" xmlns="" id="{801CC8DB-4664-0E55-5E2B-08D7576D8CB6}"/>
              </a:ext>
            </a:extLst>
          </p:cNvPr>
          <p:cNvSpPr/>
          <p:nvPr/>
        </p:nvSpPr>
        <p:spPr>
          <a:xfrm>
            <a:off x="7776716" y="647849"/>
            <a:ext cx="7560840" cy="13823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8000" dirty="0">
                <a:cs typeface="Calibri" panose="020F0502020204030204" pitchFamily="34" charset="0"/>
              </a:rPr>
              <a:t>Un peu de pub</a:t>
            </a:r>
          </a:p>
        </p:txBody>
      </p:sp>
      <p:pic>
        <p:nvPicPr>
          <p:cNvPr id="3" name="Image 2">
            <a:extLst>
              <a:ext uri="{FF2B5EF4-FFF2-40B4-BE49-F238E27FC236}">
                <a16:creationId xmlns:a16="http://schemas.microsoft.com/office/drawing/2014/main" xmlns="" id="{AB288504-365D-4D04-5547-F04472017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125" y="2592065"/>
            <a:ext cx="18327130" cy="9519006"/>
          </a:xfrm>
          <a:prstGeom prst="rect">
            <a:avLst/>
          </a:prstGeom>
        </p:spPr>
      </p:pic>
    </p:spTree>
    <p:extLst>
      <p:ext uri="{BB962C8B-B14F-4D97-AF65-F5344CB8AC3E}">
        <p14:creationId xmlns:p14="http://schemas.microsoft.com/office/powerpoint/2010/main" val="1051923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BC694EA8-8927-112F-8049-27D24CF18984}"/>
            </a:ext>
          </a:extLst>
        </p:cNvPr>
        <p:cNvGrpSpPr/>
        <p:nvPr/>
      </p:nvGrpSpPr>
      <p:grpSpPr>
        <a:xfrm>
          <a:off x="0" y="0"/>
          <a:ext cx="0" cy="0"/>
          <a:chOff x="0" y="0"/>
          <a:chExt cx="0" cy="0"/>
        </a:xfrm>
      </p:grpSpPr>
      <p:sp>
        <p:nvSpPr>
          <p:cNvPr id="12" name="Rectangle à coins arrondis 11">
            <a:extLst>
              <a:ext uri="{FF2B5EF4-FFF2-40B4-BE49-F238E27FC236}">
                <a16:creationId xmlns:a16="http://schemas.microsoft.com/office/drawing/2014/main" xmlns="" id="{801CC8DB-4664-0E55-5E2B-08D7576D8CB6}"/>
              </a:ext>
            </a:extLst>
          </p:cNvPr>
          <p:cNvSpPr/>
          <p:nvPr/>
        </p:nvSpPr>
        <p:spPr>
          <a:xfrm>
            <a:off x="4968404" y="5458212"/>
            <a:ext cx="13969552" cy="303850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8000" dirty="0">
                <a:cs typeface="Calibri" panose="020F0502020204030204" pitchFamily="34" charset="0"/>
              </a:rPr>
              <a:t>Merci de votre attention</a:t>
            </a:r>
          </a:p>
        </p:txBody>
      </p:sp>
    </p:spTree>
    <p:extLst>
      <p:ext uri="{BB962C8B-B14F-4D97-AF65-F5344CB8AC3E}">
        <p14:creationId xmlns:p14="http://schemas.microsoft.com/office/powerpoint/2010/main" val="3725668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xmlns="" id="{0FD4EF74-5B76-D34E-9146-BB34DB5A3790}"/>
              </a:ext>
            </a:extLst>
          </p:cNvPr>
          <p:cNvSpPr txBox="1"/>
          <p:nvPr/>
        </p:nvSpPr>
        <p:spPr>
          <a:xfrm>
            <a:off x="1271934" y="3023472"/>
            <a:ext cx="6213368" cy="584775"/>
          </a:xfrm>
          <a:prstGeom prst="rect">
            <a:avLst/>
          </a:prstGeom>
          <a:noFill/>
        </p:spPr>
        <p:txBody>
          <a:bodyPr wrap="none" rtlCol="0" anchor="b" anchorCtr="0">
            <a:spAutoFit/>
          </a:bodyPr>
          <a:lstStyle/>
          <a:p>
            <a:r>
              <a:rPr lang="en-US" sz="3200" b="1" dirty="0">
                <a:solidFill>
                  <a:srgbClr val="FFFF00"/>
                </a:solidFill>
                <a:ea typeface="League Spartan" charset="0"/>
                <a:cs typeface="Poppins" pitchFamily="2" charset="77"/>
              </a:rPr>
              <a:t>INFECTIONS GASTRO-INTESTINALES</a:t>
            </a:r>
          </a:p>
        </p:txBody>
      </p:sp>
      <p:sp>
        <p:nvSpPr>
          <p:cNvPr id="38" name="TextBox 37">
            <a:extLst>
              <a:ext uri="{FF2B5EF4-FFF2-40B4-BE49-F238E27FC236}">
                <a16:creationId xmlns:a16="http://schemas.microsoft.com/office/drawing/2014/main" xmlns="" id="{45CF1CF8-336C-1A46-9660-E6F83AFFEFF2}"/>
              </a:ext>
            </a:extLst>
          </p:cNvPr>
          <p:cNvSpPr txBox="1"/>
          <p:nvPr/>
        </p:nvSpPr>
        <p:spPr>
          <a:xfrm>
            <a:off x="1414973" y="7796901"/>
            <a:ext cx="4911216" cy="584775"/>
          </a:xfrm>
          <a:prstGeom prst="rect">
            <a:avLst/>
          </a:prstGeom>
          <a:noFill/>
        </p:spPr>
        <p:txBody>
          <a:bodyPr wrap="none" rtlCol="0" anchor="b" anchorCtr="0">
            <a:spAutoFit/>
          </a:bodyPr>
          <a:lstStyle/>
          <a:p>
            <a:r>
              <a:rPr lang="en-US" sz="3200" b="1" dirty="0">
                <a:solidFill>
                  <a:srgbClr val="FFFF00"/>
                </a:solidFill>
                <a:ea typeface="League Spartan" charset="0"/>
                <a:cs typeface="Poppins" pitchFamily="2" charset="77"/>
              </a:rPr>
              <a:t>INFECTIONS RESPIRATOIRES</a:t>
            </a:r>
          </a:p>
        </p:txBody>
      </p:sp>
      <mc:AlternateContent xmlns:mc="http://schemas.openxmlformats.org/markup-compatibility/2006">
        <mc:Choice xmlns:a14="http://schemas.microsoft.com/office/drawing/2010/main" Requires="a14">
          <p:sp>
            <p:nvSpPr>
              <p:cNvPr id="64" name="Subtitle 2">
                <a:extLst>
                  <a:ext uri="{FF2B5EF4-FFF2-40B4-BE49-F238E27FC236}">
                    <a16:creationId xmlns:a16="http://schemas.microsoft.com/office/drawing/2014/main" xmlns="" id="{781344EC-32DB-C84A-8A35-1F4DF0E573DA}"/>
                  </a:ext>
                </a:extLst>
              </p:cNvPr>
              <p:cNvSpPr txBox="1">
                <a:spLocks/>
              </p:cNvSpPr>
              <p:nvPr/>
            </p:nvSpPr>
            <p:spPr>
              <a:xfrm>
                <a:off x="1414973" y="4023163"/>
                <a:ext cx="18530760" cy="3179332"/>
              </a:xfrm>
              <a:prstGeom prst="rect">
                <a:avLst/>
              </a:prstGeom>
              <a:ln>
                <a:solidFill>
                  <a:schemeClr val="bg1"/>
                </a:solidFill>
              </a:ln>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fr-BE" sz="3200" dirty="0">
                    <a:solidFill>
                      <a:srgbClr val="FFFF99"/>
                    </a:solidFill>
                    <a:latin typeface="+mn-lt"/>
                    <a:cs typeface="Calibri"/>
                  </a:rPr>
                  <a:t>Morbidité : </a:t>
                </a:r>
                <a:r>
                  <a:rPr lang="fr-BE" sz="3200" dirty="0">
                    <a:solidFill>
                      <a:srgbClr val="FF00FF"/>
                    </a:solidFill>
                    <a:latin typeface="+mn-lt"/>
                    <a:cs typeface="Calibri"/>
                  </a:rPr>
                  <a:t>20 à 40 % </a:t>
                </a:r>
                <a:r>
                  <a:rPr lang="fr-BE" sz="3200" dirty="0">
                    <a:solidFill>
                      <a:schemeClr val="bg1"/>
                    </a:solidFill>
                    <a:latin typeface="+mn-lt"/>
                    <a:cs typeface="Calibri"/>
                  </a:rPr>
                  <a:t>et </a:t>
                </a:r>
                <a:r>
                  <a:rPr lang="fr-BE" sz="3200" dirty="0">
                    <a:solidFill>
                      <a:srgbClr val="FFFF00"/>
                    </a:solidFill>
                    <a:latin typeface="+mn-lt"/>
                    <a:cs typeface="Calibri"/>
                  </a:rPr>
                  <a:t>mortalité</a:t>
                </a:r>
                <a:r>
                  <a:rPr lang="fr-BE" sz="3200" dirty="0">
                    <a:solidFill>
                      <a:schemeClr val="bg1"/>
                    </a:solidFill>
                    <a:latin typeface="+mn-lt"/>
                    <a:cs typeface="Calibri"/>
                  </a:rPr>
                  <a:t> </a:t>
                </a:r>
                <a:r>
                  <a:rPr lang="fr-BE" sz="3200" dirty="0">
                    <a:solidFill>
                      <a:srgbClr val="FF00FF"/>
                    </a:solidFill>
                    <a:latin typeface="+mn-lt"/>
                    <a:cs typeface="Calibri"/>
                  </a:rPr>
                  <a:t>8 %</a:t>
                </a:r>
              </a:p>
              <a:p>
                <a:pPr algn="l">
                  <a:lnSpc>
                    <a:spcPts val="3500"/>
                  </a:lnSpc>
                </a:pPr>
                <a:r>
                  <a:rPr lang="fr-BE" sz="3200" dirty="0">
                    <a:solidFill>
                      <a:srgbClr val="FFFF99"/>
                    </a:solidFill>
                    <a:latin typeface="+mn-lt"/>
                    <a:ea typeface="Lato Light" panose="020F0502020204030203" pitchFamily="34" charset="0"/>
                    <a:cs typeface="Calibri"/>
                  </a:rPr>
                  <a:t>Causes</a:t>
                </a:r>
                <a:r>
                  <a:rPr lang="fr-BE" sz="3200" dirty="0">
                    <a:solidFill>
                      <a:schemeClr val="bg1"/>
                    </a:solidFill>
                    <a:latin typeface="+mn-lt"/>
                    <a:ea typeface="Lato Light" panose="020F0502020204030203" pitchFamily="34" charset="0"/>
                    <a:cs typeface="Calibri"/>
                  </a:rPr>
                  <a:t> : </a:t>
                </a:r>
                <a:r>
                  <a:rPr lang="fr-BE" sz="3200" i="1" dirty="0">
                    <a:solidFill>
                      <a:schemeClr val="bg1"/>
                    </a:solidFill>
                    <a:latin typeface="+mn-lt"/>
                    <a:ea typeface="Lato Light" panose="020F0502020204030203" pitchFamily="34" charset="0"/>
                    <a:cs typeface="Calibri"/>
                  </a:rPr>
                  <a:t>Rotavirus, coccidies et cryptosporidies &gt;&gt;&gt; coronavirus,  E. coli, Salmonella</a:t>
                </a:r>
              </a:p>
              <a:p>
                <a:pPr algn="l">
                  <a:lnSpc>
                    <a:spcPts val="3500"/>
                  </a:lnSpc>
                </a:pPr>
                <a:r>
                  <a:rPr lang="fr-BE" sz="3200" dirty="0">
                    <a:solidFill>
                      <a:srgbClr val="FFFF99"/>
                    </a:solidFill>
                    <a:latin typeface="+mn-lt"/>
                    <a:ea typeface="Lato Light" panose="020F0502020204030203" pitchFamily="34" charset="0"/>
                    <a:cs typeface="Calibri"/>
                  </a:rPr>
                  <a:t>Facteurs de risque </a:t>
                </a:r>
                <a:r>
                  <a:rPr lang="fr-BE" sz="3200" dirty="0">
                    <a:solidFill>
                      <a:schemeClr val="bg1"/>
                    </a:solidFill>
                    <a:latin typeface="+mn-lt"/>
                    <a:ea typeface="Lato Light" panose="020F0502020204030203" pitchFamily="34" charset="0"/>
                    <a:cs typeface="Calibri"/>
                  </a:rPr>
                  <a:t>: manque de transfert d’immunité passive, poids faible, erreurs alimentaires, contamination du lait et de la litière, comorbidité respiratoire, génétique</a:t>
                </a:r>
              </a:p>
              <a:p>
                <a:pPr algn="l">
                  <a:lnSpc>
                    <a:spcPts val="3500"/>
                  </a:lnSpc>
                </a:pPr>
                <a:r>
                  <a:rPr lang="fr-BE" sz="3200" dirty="0">
                    <a:solidFill>
                      <a:srgbClr val="FFFF99"/>
                    </a:solidFill>
                    <a:latin typeface="+mn-lt"/>
                    <a:ea typeface="Lato Light" panose="020F0502020204030203" pitchFamily="34" charset="0"/>
                    <a:cs typeface="Calibri"/>
                  </a:rPr>
                  <a:t>Conséquences </a:t>
                </a:r>
                <a:r>
                  <a:rPr lang="fr-BE" sz="3200" dirty="0">
                    <a:solidFill>
                      <a:schemeClr val="bg1"/>
                    </a:solidFill>
                    <a:latin typeface="+mn-lt"/>
                    <a:ea typeface="Lato Light" panose="020F0502020204030203" pitchFamily="34" charset="0"/>
                    <a:cs typeface="Calibri"/>
                  </a:rPr>
                  <a:t>: retard de croissance, infécondité, </a:t>
                </a:r>
                <a14:m>
                  <m:oMath xmlns:m="http://schemas.openxmlformats.org/officeDocument/2006/math">
                    <m:r>
                      <a:rPr lang="fr-BE" sz="3200" i="1" smtClean="0">
                        <a:solidFill>
                          <a:schemeClr val="bg1"/>
                        </a:solidFill>
                        <a:latin typeface="Cambria Math" panose="02040503050406030204" pitchFamily="18" charset="0"/>
                        <a:ea typeface="Cambria Math" panose="02040503050406030204" pitchFamily="18" charset="0"/>
                        <a:cs typeface="Calibri"/>
                      </a:rPr>
                      <m:t>↓</m:t>
                    </m:r>
                  </m:oMath>
                </a14:m>
                <a:r>
                  <a:rPr lang="en-US" sz="3200" dirty="0">
                    <a:solidFill>
                      <a:schemeClr val="bg1"/>
                    </a:solidFill>
                    <a:latin typeface="+mn-lt"/>
                    <a:ea typeface="Lato Light" panose="020F0502020204030203" pitchFamily="34" charset="0"/>
                    <a:cs typeface="Mukta ExtraLight" panose="020B0000000000000000" pitchFamily="34" charset="77"/>
                  </a:rPr>
                  <a:t> production de lait, cause majeure de </a:t>
                </a:r>
                <a:r>
                  <a:rPr lang="en-US" sz="3200" dirty="0" err="1">
                    <a:solidFill>
                      <a:schemeClr val="bg1"/>
                    </a:solidFill>
                    <a:latin typeface="+mn-lt"/>
                    <a:ea typeface="Lato Light" panose="020F0502020204030203" pitchFamily="34" charset="0"/>
                    <a:cs typeface="Mukta ExtraLight" panose="020B0000000000000000" pitchFamily="34" charset="77"/>
                  </a:rPr>
                  <a:t>mortalité</a:t>
                </a:r>
                <a:endParaRPr lang="en-US" sz="3200" dirty="0">
                  <a:solidFill>
                    <a:schemeClr val="bg1"/>
                  </a:solidFill>
                  <a:latin typeface="+mn-lt"/>
                  <a:ea typeface="Lato Light" panose="020F0502020204030203" pitchFamily="34" charset="0"/>
                  <a:cs typeface="Mukta ExtraLight" panose="020B0000000000000000" pitchFamily="34" charset="77"/>
                </a:endParaRPr>
              </a:p>
              <a:p>
                <a:pPr algn="l">
                  <a:lnSpc>
                    <a:spcPts val="3500"/>
                  </a:lnSpc>
                </a:pPr>
                <a:r>
                  <a:rPr lang="en-US" sz="3200" dirty="0" err="1">
                    <a:solidFill>
                      <a:srgbClr val="FFFF99"/>
                    </a:solidFill>
                    <a:latin typeface="+mn-lt"/>
                    <a:ea typeface="Lato Light" panose="020F0502020204030203" pitchFamily="34" charset="0"/>
                    <a:cs typeface="Mukta ExtraLight" panose="020B0000000000000000" pitchFamily="34" charset="77"/>
                  </a:rPr>
                  <a:t>Prévention</a:t>
                </a:r>
                <a:r>
                  <a:rPr lang="en-US" sz="3200" dirty="0">
                    <a:solidFill>
                      <a:schemeClr val="bg1"/>
                    </a:solidFill>
                    <a:latin typeface="+mn-lt"/>
                    <a:ea typeface="Lato Light" panose="020F0502020204030203" pitchFamily="34" charset="0"/>
                    <a:cs typeface="Mukta ExtraLight" panose="020B0000000000000000" pitchFamily="34" charset="77"/>
                  </a:rPr>
                  <a:t> : gestion du colostrum (y </a:t>
                </a:r>
                <a:r>
                  <a:rPr lang="en-US" sz="3200" dirty="0" err="1">
                    <a:solidFill>
                      <a:schemeClr val="bg1"/>
                    </a:solidFill>
                    <a:latin typeface="+mn-lt"/>
                    <a:ea typeface="Lato Light" panose="020F0502020204030203" pitchFamily="34" charset="0"/>
                    <a:cs typeface="Mukta ExtraLight" panose="020B0000000000000000" pitchFamily="34" charset="77"/>
                  </a:rPr>
                  <a:t>compris</a:t>
                </a:r>
                <a:r>
                  <a:rPr lang="en-US" sz="3200" dirty="0">
                    <a:solidFill>
                      <a:schemeClr val="bg1"/>
                    </a:solidFill>
                    <a:latin typeface="+mn-lt"/>
                    <a:ea typeface="Lato Light" panose="020F0502020204030203" pitchFamily="34" charset="0"/>
                    <a:cs typeface="Mukta ExtraLight" panose="020B0000000000000000" pitchFamily="34" charset="77"/>
                  </a:rPr>
                  <a:t> vaccination) </a:t>
                </a:r>
              </a:p>
            </p:txBody>
          </p:sp>
        </mc:Choice>
        <mc:Fallback>
          <p:sp>
            <p:nvSpPr>
              <p:cNvPr id="64" name="Subtitle 2">
                <a:extLst>
                  <a:ext uri="{FF2B5EF4-FFF2-40B4-BE49-F238E27FC236}">
                    <a16:creationId xmlns:a16="http://schemas.microsoft.com/office/drawing/2014/main" xmlns:a14="http://schemas.microsoft.com/office/drawing/2010/main" xmlns="" id="{781344EC-32DB-C84A-8A35-1F4DF0E573DA}"/>
                  </a:ext>
                </a:extLst>
              </p:cNvPr>
              <p:cNvSpPr txBox="1">
                <a:spLocks noRot="1" noChangeAspect="1" noMove="1" noResize="1" noEditPoints="1" noAdjustHandles="1" noChangeArrowheads="1" noChangeShapeType="1" noTextEdit="1"/>
              </p:cNvSpPr>
              <p:nvPr/>
            </p:nvSpPr>
            <p:spPr>
              <a:xfrm>
                <a:off x="1414973" y="4023163"/>
                <a:ext cx="18530760" cy="3179332"/>
              </a:xfrm>
              <a:prstGeom prst="rect">
                <a:avLst/>
              </a:prstGeom>
              <a:blipFill rotWithShape="0">
                <a:blip r:embed="rId3"/>
                <a:stretch>
                  <a:fillRect l="-789" t="-3244" r="-526" b="-5534"/>
                </a:stretch>
              </a:blipFill>
              <a:ln>
                <a:solidFill>
                  <a:schemeClr val="bg1"/>
                </a:solidFill>
              </a:ln>
            </p:spPr>
            <p:txBody>
              <a:bodyPr/>
              <a:lstStyle/>
              <a:p>
                <a:r>
                  <a:rPr lang="fr-BE">
                    <a:noFill/>
                  </a:rPr>
                  <a:t> </a:t>
                </a:r>
              </a:p>
            </p:txBody>
          </p:sp>
        </mc:Fallback>
      </mc:AlternateContent>
      <p:sp>
        <p:nvSpPr>
          <p:cNvPr id="84" name="Oval 13">
            <a:extLst>
              <a:ext uri="{FF2B5EF4-FFF2-40B4-BE49-F238E27FC236}">
                <a16:creationId xmlns:a16="http://schemas.microsoft.com/office/drawing/2014/main" xmlns="" id="{E8921884-337B-674A-B211-0FE3B408C34C}"/>
              </a:ext>
            </a:extLst>
          </p:cNvPr>
          <p:cNvSpPr/>
          <p:nvPr/>
        </p:nvSpPr>
        <p:spPr>
          <a:xfrm>
            <a:off x="255792" y="2520057"/>
            <a:ext cx="958911" cy="9541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Lato Light" panose="020F0502020204030203" pitchFamily="34" charset="0"/>
              </a:rPr>
              <a:t>1</a:t>
            </a:r>
          </a:p>
        </p:txBody>
      </p:sp>
      <p:sp>
        <p:nvSpPr>
          <p:cNvPr id="8" name="Rectangle : coins arrondis 7">
            <a:extLst>
              <a:ext uri="{FF2B5EF4-FFF2-40B4-BE49-F238E27FC236}">
                <a16:creationId xmlns:a16="http://schemas.microsoft.com/office/drawing/2014/main" xmlns="" id="{CA0E4E5F-9DCE-A486-62F7-F5ED016E02F3}"/>
              </a:ext>
            </a:extLst>
          </p:cNvPr>
          <p:cNvSpPr/>
          <p:nvPr/>
        </p:nvSpPr>
        <p:spPr>
          <a:xfrm>
            <a:off x="2692892" y="791865"/>
            <a:ext cx="19841540" cy="1509076"/>
          </a:xfrm>
          <a:prstGeom prst="roundRect">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4000" i="0" u="none" strike="noStrike" baseline="0" dirty="0">
                <a:solidFill>
                  <a:schemeClr val="bg1"/>
                </a:solidFill>
                <a:latin typeface="+mj-lt"/>
              </a:rPr>
              <a:t>Le TOP 5 des</a:t>
            </a:r>
            <a:r>
              <a:rPr lang="en-US" sz="4000" dirty="0">
                <a:solidFill>
                  <a:schemeClr val="bg1"/>
                </a:solidFill>
                <a:latin typeface="+mj-lt"/>
              </a:rPr>
              <a:t> </a:t>
            </a:r>
            <a:r>
              <a:rPr lang="en-US" sz="4000" i="0" u="none" strike="noStrike" baseline="0" dirty="0">
                <a:solidFill>
                  <a:schemeClr val="bg1"/>
                </a:solidFill>
                <a:latin typeface="+mj-lt"/>
              </a:rPr>
              <a:t>causes majeures (</a:t>
            </a:r>
            <a:r>
              <a:rPr lang="en-US" sz="4000" i="0" u="none" strike="noStrike" baseline="0" dirty="0" err="1">
                <a:solidFill>
                  <a:schemeClr val="bg1"/>
                </a:solidFill>
                <a:latin typeface="+mj-lt"/>
              </a:rPr>
              <a:t>ordre</a:t>
            </a:r>
            <a:r>
              <a:rPr lang="en-US" sz="4000" i="0" u="none" strike="noStrike" baseline="0" dirty="0">
                <a:solidFill>
                  <a:schemeClr val="bg1"/>
                </a:solidFill>
                <a:latin typeface="+mj-lt"/>
              </a:rPr>
              <a:t> </a:t>
            </a:r>
            <a:r>
              <a:rPr lang="en-US" sz="4000" i="0" u="none" strike="noStrike" baseline="0" dirty="0" err="1">
                <a:solidFill>
                  <a:schemeClr val="bg1"/>
                </a:solidFill>
                <a:latin typeface="+mj-lt"/>
              </a:rPr>
              <a:t>décroissant</a:t>
            </a:r>
            <a:r>
              <a:rPr lang="en-US" sz="4000" i="0" u="none" strike="noStrike" baseline="0" dirty="0">
                <a:solidFill>
                  <a:schemeClr val="bg1"/>
                </a:solidFill>
                <a:latin typeface="+mj-lt"/>
              </a:rPr>
              <a:t>) de </a:t>
            </a:r>
            <a:r>
              <a:rPr lang="en-US" sz="4000" i="0" u="none" strike="noStrike" baseline="0" dirty="0" err="1">
                <a:solidFill>
                  <a:schemeClr val="bg1"/>
                </a:solidFill>
                <a:latin typeface="+mj-lt"/>
              </a:rPr>
              <a:t>mortalité</a:t>
            </a:r>
            <a:r>
              <a:rPr lang="en-US" sz="4000" dirty="0">
                <a:solidFill>
                  <a:schemeClr val="bg1"/>
                </a:solidFill>
                <a:latin typeface="+mj-lt"/>
              </a:rPr>
              <a:t>/</a:t>
            </a:r>
            <a:r>
              <a:rPr lang="en-US" sz="4000" i="0" u="none" strike="noStrike" baseline="0" dirty="0" err="1">
                <a:solidFill>
                  <a:schemeClr val="bg1"/>
                </a:solidFill>
                <a:latin typeface="+mj-lt"/>
              </a:rPr>
              <a:t>morbidité</a:t>
            </a:r>
            <a:r>
              <a:rPr lang="en-US" sz="4000" i="0" u="none" strike="noStrike" baseline="0" dirty="0">
                <a:solidFill>
                  <a:schemeClr val="bg1"/>
                </a:solidFill>
                <a:latin typeface="+mj-lt"/>
              </a:rPr>
              <a:t> </a:t>
            </a:r>
            <a:r>
              <a:rPr lang="en-US" sz="4000" i="0" u="none" strike="noStrike" baseline="0" dirty="0" err="1">
                <a:solidFill>
                  <a:schemeClr val="bg1"/>
                </a:solidFill>
                <a:latin typeface="+mj-lt"/>
              </a:rPr>
              <a:t>néonatale</a:t>
            </a:r>
            <a:r>
              <a:rPr lang="en-US" sz="4000" i="0" u="none" strike="noStrike" baseline="0" dirty="0">
                <a:solidFill>
                  <a:schemeClr val="bg1"/>
                </a:solidFill>
                <a:latin typeface="+mj-lt"/>
              </a:rPr>
              <a:t> </a:t>
            </a:r>
            <a:r>
              <a:rPr lang="en-US" sz="4000" dirty="0">
                <a:solidFill>
                  <a:schemeClr val="bg1"/>
                </a:solidFill>
                <a:latin typeface="+mj-lt"/>
              </a:rPr>
              <a:t>bovine</a:t>
            </a:r>
          </a:p>
          <a:p>
            <a:pPr algn="l"/>
            <a:r>
              <a:rPr lang="en-US" sz="4000" i="0" u="none" strike="noStrike" baseline="0" dirty="0">
                <a:solidFill>
                  <a:schemeClr val="bg1"/>
                </a:solidFill>
                <a:latin typeface="+mj-lt"/>
              </a:rPr>
              <a:t>(Mee JF. </a:t>
            </a:r>
            <a:r>
              <a:rPr lang="pl-PL" sz="4000" i="1" u="none" strike="noStrike" baseline="0" dirty="0">
                <a:solidFill>
                  <a:schemeClr val="bg1"/>
                </a:solidFill>
                <a:latin typeface="+mj-lt"/>
              </a:rPr>
              <a:t>Reprod Dom Anim. </a:t>
            </a:r>
            <a:r>
              <a:rPr lang="pl-PL" sz="4000" i="0" u="none" strike="noStrike" baseline="0" dirty="0">
                <a:solidFill>
                  <a:schemeClr val="bg1"/>
                </a:solidFill>
                <a:latin typeface="+mj-lt"/>
              </a:rPr>
              <a:t>2023;58</a:t>
            </a:r>
            <a:r>
              <a:rPr lang="fr-BE" sz="4000" i="0" u="none" strike="noStrike" baseline="0" dirty="0">
                <a:solidFill>
                  <a:schemeClr val="bg1"/>
                </a:solidFill>
                <a:latin typeface="+mj-lt"/>
              </a:rPr>
              <a:t>:</a:t>
            </a:r>
            <a:r>
              <a:rPr lang="pl-PL" sz="4000" i="0" u="none" strike="noStrike" baseline="0" dirty="0">
                <a:solidFill>
                  <a:schemeClr val="bg1"/>
                </a:solidFill>
                <a:latin typeface="+mj-lt"/>
              </a:rPr>
              <a:t>(Suppl. 2):15–</a:t>
            </a:r>
            <a:r>
              <a:rPr lang="fr-BE" sz="4000" i="0" u="none" strike="noStrike" baseline="0" dirty="0">
                <a:solidFill>
                  <a:schemeClr val="bg1"/>
                </a:solidFill>
                <a:latin typeface="+mj-lt"/>
              </a:rPr>
              <a:t>22. DOI: 10.1111/rda.14369</a:t>
            </a:r>
            <a:endParaRPr lang="fr-BE" sz="4000" dirty="0">
              <a:solidFill>
                <a:schemeClr val="bg1"/>
              </a:solidFill>
              <a:latin typeface="+mj-lt"/>
            </a:endParaRPr>
          </a:p>
        </p:txBody>
      </p:sp>
      <mc:AlternateContent xmlns:mc="http://schemas.openxmlformats.org/markup-compatibility/2006" xmlns:a14="http://schemas.microsoft.com/office/drawing/2010/main">
        <mc:Choice Requires="a14">
          <p:sp>
            <p:nvSpPr>
              <p:cNvPr id="26" name="Subtitle 2">
                <a:extLst>
                  <a:ext uri="{FF2B5EF4-FFF2-40B4-BE49-F238E27FC236}">
                    <a16:creationId xmlns:a16="http://schemas.microsoft.com/office/drawing/2014/main" xmlns="" id="{4774A03E-C859-F3F3-905B-1EB06B7CA922}"/>
                  </a:ext>
                </a:extLst>
              </p:cNvPr>
              <p:cNvSpPr txBox="1">
                <a:spLocks/>
              </p:cNvSpPr>
              <p:nvPr/>
            </p:nvSpPr>
            <p:spPr>
              <a:xfrm>
                <a:off x="1414973" y="8544101"/>
                <a:ext cx="19032189" cy="3841052"/>
              </a:xfrm>
              <a:prstGeom prst="rect">
                <a:avLst/>
              </a:prstGeom>
              <a:ln>
                <a:solidFill>
                  <a:schemeClr val="bg1"/>
                </a:solidFill>
              </a:ln>
            </p:spPr>
            <p:txBody>
              <a:bodyPr vert="horz" wrap="square" lIns="91440" tIns="0" rIns="91440" bIns="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fr-BE" sz="3200" dirty="0">
                    <a:solidFill>
                      <a:srgbClr val="FFFF99"/>
                    </a:solidFill>
                    <a:latin typeface="+mn-lt"/>
                    <a:cs typeface="Calibri"/>
                  </a:rPr>
                  <a:t>Morbidité</a:t>
                </a:r>
                <a:r>
                  <a:rPr lang="fr-BE" sz="3200" dirty="0">
                    <a:solidFill>
                      <a:schemeClr val="bg1"/>
                    </a:solidFill>
                    <a:latin typeface="+mn-lt"/>
                    <a:cs typeface="Calibri"/>
                  </a:rPr>
                  <a:t> : </a:t>
                </a:r>
                <a:r>
                  <a:rPr lang="fr-BE" sz="3200" dirty="0">
                    <a:solidFill>
                      <a:srgbClr val="FF00FF"/>
                    </a:solidFill>
                    <a:latin typeface="+mn-lt"/>
                    <a:cs typeface="Calibri"/>
                  </a:rPr>
                  <a:t>5 à 20 % </a:t>
                </a:r>
                <a:r>
                  <a:rPr lang="fr-BE" sz="3200" dirty="0">
                    <a:solidFill>
                      <a:schemeClr val="bg1"/>
                    </a:solidFill>
                    <a:latin typeface="+mn-lt"/>
                    <a:cs typeface="Calibri"/>
                  </a:rPr>
                  <a:t>(score respiratoire / échographie thoracique)</a:t>
                </a:r>
              </a:p>
              <a:p>
                <a:pPr algn="l">
                  <a:lnSpc>
                    <a:spcPct val="100000"/>
                  </a:lnSpc>
                </a:pPr>
                <a:r>
                  <a:rPr lang="fr-BE" sz="3200" dirty="0">
                    <a:solidFill>
                      <a:srgbClr val="FFFF99"/>
                    </a:solidFill>
                    <a:latin typeface="+mn-lt"/>
                    <a:cs typeface="Calibri"/>
                  </a:rPr>
                  <a:t>Causes </a:t>
                </a:r>
                <a:r>
                  <a:rPr lang="fr-BE" sz="3200" dirty="0">
                    <a:solidFill>
                      <a:schemeClr val="bg1"/>
                    </a:solidFill>
                    <a:latin typeface="+mn-lt"/>
                    <a:cs typeface="Calibri"/>
                  </a:rPr>
                  <a:t>: </a:t>
                </a:r>
                <a:r>
                  <a:rPr lang="fr-BE" sz="3200" b="0" i="1" u="none" strike="noStrike" baseline="0" dirty="0" err="1">
                    <a:solidFill>
                      <a:schemeClr val="bg1"/>
                    </a:solidFill>
                    <a:latin typeface="+mn-lt"/>
                  </a:rPr>
                  <a:t>Mannheimia</a:t>
                </a:r>
                <a:r>
                  <a:rPr lang="fr-BE" sz="3200" b="0" i="1" u="none" strike="noStrike" baseline="0" dirty="0">
                    <a:solidFill>
                      <a:schemeClr val="bg1"/>
                    </a:solidFill>
                    <a:latin typeface="+mn-lt"/>
                  </a:rPr>
                  <a:t> </a:t>
                </a:r>
                <a:r>
                  <a:rPr lang="fr-BE" sz="3200" b="0" i="1" u="none" strike="noStrike" baseline="0" dirty="0" err="1">
                    <a:solidFill>
                      <a:schemeClr val="bg1"/>
                    </a:solidFill>
                    <a:latin typeface="+mn-lt"/>
                  </a:rPr>
                  <a:t>haemolytica</a:t>
                </a:r>
                <a:r>
                  <a:rPr lang="fr-BE" sz="3200" b="0" i="1" u="none" strike="noStrike" baseline="0" dirty="0">
                    <a:solidFill>
                      <a:schemeClr val="bg1"/>
                    </a:solidFill>
                    <a:latin typeface="+mn-lt"/>
                  </a:rPr>
                  <a:t>, Mycoplasma </a:t>
                </a:r>
                <a:r>
                  <a:rPr lang="fr-BE" sz="3200" b="0" i="1" u="none" strike="noStrike" baseline="0" dirty="0" err="1">
                    <a:solidFill>
                      <a:schemeClr val="bg1"/>
                    </a:solidFill>
                    <a:latin typeface="+mn-lt"/>
                  </a:rPr>
                  <a:t>bovis</a:t>
                </a:r>
                <a:r>
                  <a:rPr lang="fr-BE" sz="3200" b="0" i="1" u="none" strike="noStrike" baseline="0" dirty="0">
                    <a:solidFill>
                      <a:schemeClr val="bg1"/>
                    </a:solidFill>
                    <a:latin typeface="+mn-lt"/>
                  </a:rPr>
                  <a:t> Pasteurella </a:t>
                </a:r>
                <a:r>
                  <a:rPr lang="fr-BE" sz="3200" b="0" i="1" u="none" strike="noStrike" baseline="0" dirty="0" err="1">
                    <a:solidFill>
                      <a:schemeClr val="bg1"/>
                    </a:solidFill>
                    <a:latin typeface="+mn-lt"/>
                  </a:rPr>
                  <a:t>multocida</a:t>
                </a:r>
                <a:r>
                  <a:rPr lang="fr-BE" sz="3200" b="0" i="1" u="none" strike="noStrike" baseline="0" dirty="0">
                    <a:solidFill>
                      <a:schemeClr val="bg1"/>
                    </a:solidFill>
                    <a:latin typeface="+mn-lt"/>
                  </a:rPr>
                  <a:t> &gt;&gt;&gt;</a:t>
                </a:r>
                <a:br>
                  <a:rPr lang="fr-BE" sz="3200" b="0" i="1" u="none" strike="noStrike" baseline="0" dirty="0">
                    <a:solidFill>
                      <a:schemeClr val="bg1"/>
                    </a:solidFill>
                    <a:latin typeface="+mn-lt"/>
                  </a:rPr>
                </a:br>
                <a:r>
                  <a:rPr lang="fr-BE" sz="3200" b="0" i="1" u="none" strike="noStrike" baseline="0" dirty="0">
                    <a:solidFill>
                      <a:schemeClr val="bg1"/>
                    </a:solidFill>
                    <a:latin typeface="+mn-lt"/>
                  </a:rPr>
                  <a:t>RSV, </a:t>
                </a:r>
                <a:r>
                  <a:rPr lang="fr-BE" sz="3200" b="0" i="1" u="none" strike="noStrike" baseline="0" dirty="0" err="1">
                    <a:solidFill>
                      <a:schemeClr val="bg1"/>
                    </a:solidFill>
                    <a:latin typeface="+mn-lt"/>
                  </a:rPr>
                  <a:t>Histophilus</a:t>
                </a:r>
                <a:r>
                  <a:rPr lang="fr-BE" sz="3200" b="0" i="1" u="none" strike="noStrike" baseline="0" dirty="0">
                    <a:solidFill>
                      <a:schemeClr val="bg1"/>
                    </a:solidFill>
                    <a:latin typeface="+mn-lt"/>
                  </a:rPr>
                  <a:t> </a:t>
                </a:r>
                <a:r>
                  <a:rPr lang="fr-BE" sz="3200" b="0" i="1" u="none" strike="noStrike" baseline="0" dirty="0" err="1">
                    <a:solidFill>
                      <a:schemeClr val="bg1"/>
                    </a:solidFill>
                    <a:latin typeface="+mn-lt"/>
                  </a:rPr>
                  <a:t>somni</a:t>
                </a:r>
                <a:r>
                  <a:rPr lang="fr-BE" sz="3200" b="0" i="1" u="none" strike="noStrike" baseline="0" dirty="0">
                    <a:solidFill>
                      <a:schemeClr val="bg1"/>
                    </a:solidFill>
                    <a:latin typeface="+mn-lt"/>
                  </a:rPr>
                  <a:t>, </a:t>
                </a:r>
                <a:r>
                  <a:rPr lang="fr-BE" sz="3200" b="0" i="1" u="none" strike="noStrike" baseline="0" dirty="0" err="1">
                    <a:solidFill>
                      <a:schemeClr val="bg1"/>
                    </a:solidFill>
                    <a:latin typeface="+mn-lt"/>
                  </a:rPr>
                  <a:t>Bibersteinia</a:t>
                </a:r>
                <a:r>
                  <a:rPr lang="fr-BE" sz="3200" b="0" i="1" u="none" strike="noStrike" baseline="0" dirty="0">
                    <a:solidFill>
                      <a:schemeClr val="bg1"/>
                    </a:solidFill>
                    <a:latin typeface="+mn-lt"/>
                  </a:rPr>
                  <a:t>, Coronavirus</a:t>
                </a:r>
              </a:p>
              <a:p>
                <a:pPr algn="l">
                  <a:lnSpc>
                    <a:spcPct val="100000"/>
                  </a:lnSpc>
                </a:pPr>
                <a:r>
                  <a:rPr lang="fr-BE" sz="3200" dirty="0">
                    <a:solidFill>
                      <a:srgbClr val="FFFF99"/>
                    </a:solidFill>
                    <a:latin typeface="+mn-lt"/>
                    <a:ea typeface="Lato Light" panose="020F0502020204030203" pitchFamily="34" charset="0"/>
                    <a:cs typeface="Calibri"/>
                  </a:rPr>
                  <a:t>Facteurs de risque </a:t>
                </a:r>
                <a:r>
                  <a:rPr lang="fr-BE" sz="3200" dirty="0">
                    <a:solidFill>
                      <a:schemeClr val="bg1"/>
                    </a:solidFill>
                    <a:latin typeface="+mn-lt"/>
                    <a:ea typeface="Lato Light" panose="020F0502020204030203" pitchFamily="34" charset="0"/>
                    <a:cs typeface="Calibri"/>
                  </a:rPr>
                  <a:t>: contamination aérienne, coexistence avec animaux plus âgés, manque de transfert d’immunité passive </a:t>
                </a:r>
              </a:p>
              <a:p>
                <a:pPr algn="l">
                  <a:lnSpc>
                    <a:spcPct val="100000"/>
                  </a:lnSpc>
                </a:pPr>
                <a:r>
                  <a:rPr lang="fr-BE" sz="3200" dirty="0">
                    <a:solidFill>
                      <a:srgbClr val="FFFF99"/>
                    </a:solidFill>
                    <a:latin typeface="+mn-lt"/>
                    <a:ea typeface="Lato Light" panose="020F0502020204030203" pitchFamily="34" charset="0"/>
                    <a:cs typeface="Calibri"/>
                  </a:rPr>
                  <a:t>Conséquences</a:t>
                </a:r>
                <a:r>
                  <a:rPr lang="fr-BE" sz="3200" dirty="0">
                    <a:solidFill>
                      <a:srgbClr val="FFFF00"/>
                    </a:solidFill>
                    <a:latin typeface="+mn-lt"/>
                    <a:ea typeface="Lato Light" panose="020F0502020204030203" pitchFamily="34" charset="0"/>
                    <a:cs typeface="Calibri"/>
                  </a:rPr>
                  <a:t> </a:t>
                </a:r>
                <a:r>
                  <a:rPr lang="fr-BE" sz="3200" dirty="0">
                    <a:solidFill>
                      <a:schemeClr val="bg1"/>
                    </a:solidFill>
                    <a:latin typeface="+mn-lt"/>
                    <a:ea typeface="Lato Light" panose="020F0502020204030203" pitchFamily="34" charset="0"/>
                    <a:cs typeface="Calibri"/>
                  </a:rPr>
                  <a:t>: retard de croissance, infécondité, </a:t>
                </a:r>
                <a14:m>
                  <m:oMath xmlns:m="http://schemas.openxmlformats.org/officeDocument/2006/math">
                    <m:r>
                      <a:rPr lang="fr-BE" sz="3200" i="1" smtClean="0">
                        <a:solidFill>
                          <a:schemeClr val="bg1"/>
                        </a:solidFill>
                        <a:latin typeface="Cambria Math" panose="02040503050406030204" pitchFamily="18" charset="0"/>
                        <a:ea typeface="Cambria Math" panose="02040503050406030204" pitchFamily="18" charset="0"/>
                        <a:cs typeface="Calibri"/>
                      </a:rPr>
                      <m:t>↓</m:t>
                    </m:r>
                  </m:oMath>
                </a14:m>
                <a:r>
                  <a:rPr lang="en-US" sz="3200" dirty="0">
                    <a:solidFill>
                      <a:schemeClr val="bg1"/>
                    </a:solidFill>
                    <a:latin typeface="+mn-lt"/>
                    <a:ea typeface="Lato Light" panose="020F0502020204030203" pitchFamily="34" charset="0"/>
                    <a:cs typeface="Mukta ExtraLight" panose="020B0000000000000000" pitchFamily="34" charset="77"/>
                  </a:rPr>
                  <a:t> production de lait, 20 à 25 % de </a:t>
                </a:r>
                <a:r>
                  <a:rPr lang="en-US" sz="3200" dirty="0" err="1">
                    <a:solidFill>
                      <a:schemeClr val="bg1"/>
                    </a:solidFill>
                    <a:latin typeface="+mn-lt"/>
                    <a:ea typeface="Lato Light" panose="020F0502020204030203" pitchFamily="34" charset="0"/>
                    <a:cs typeface="Mukta ExtraLight" panose="020B0000000000000000" pitchFamily="34" charset="77"/>
                  </a:rPr>
                  <a:t>mortalité</a:t>
                </a:r>
                <a:endParaRPr lang="en-US" sz="3200" dirty="0">
                  <a:solidFill>
                    <a:schemeClr val="bg1"/>
                  </a:solidFill>
                  <a:latin typeface="+mn-lt"/>
                  <a:ea typeface="Lato Light" panose="020F0502020204030203" pitchFamily="34" charset="0"/>
                  <a:cs typeface="Mukta ExtraLight" panose="020B0000000000000000" pitchFamily="34" charset="77"/>
                </a:endParaRPr>
              </a:p>
              <a:p>
                <a:pPr algn="l">
                  <a:lnSpc>
                    <a:spcPct val="100000"/>
                  </a:lnSpc>
                </a:pPr>
                <a:r>
                  <a:rPr lang="en-US" sz="3200" dirty="0" err="1">
                    <a:solidFill>
                      <a:srgbClr val="FFFF99"/>
                    </a:solidFill>
                    <a:latin typeface="+mn-lt"/>
                    <a:ea typeface="Lato Light" panose="020F0502020204030203" pitchFamily="34" charset="0"/>
                    <a:cs typeface="Mukta ExtraLight" panose="020B0000000000000000" pitchFamily="34" charset="77"/>
                  </a:rPr>
                  <a:t>Prévention</a:t>
                </a:r>
                <a:r>
                  <a:rPr lang="en-US" sz="3200" dirty="0">
                    <a:solidFill>
                      <a:srgbClr val="FFFF99"/>
                    </a:solidFill>
                    <a:latin typeface="+mn-lt"/>
                    <a:ea typeface="Lato Light" panose="020F0502020204030203" pitchFamily="34" charset="0"/>
                    <a:cs typeface="Mukta ExtraLight" panose="020B0000000000000000" pitchFamily="34" charset="77"/>
                  </a:rPr>
                  <a:t> </a:t>
                </a:r>
                <a:r>
                  <a:rPr lang="en-US" sz="3200" dirty="0">
                    <a:solidFill>
                      <a:schemeClr val="bg1"/>
                    </a:solidFill>
                    <a:latin typeface="+mn-lt"/>
                    <a:ea typeface="Lato Light" panose="020F0502020204030203" pitchFamily="34" charset="0"/>
                    <a:cs typeface="Mukta ExtraLight" panose="020B0000000000000000" pitchFamily="34" charset="77"/>
                  </a:rPr>
                  <a:t>: gestion du colostrum (y </a:t>
                </a:r>
                <a:r>
                  <a:rPr lang="en-US" sz="3200" dirty="0" err="1">
                    <a:solidFill>
                      <a:schemeClr val="bg1"/>
                    </a:solidFill>
                    <a:latin typeface="+mn-lt"/>
                    <a:ea typeface="Lato Light" panose="020F0502020204030203" pitchFamily="34" charset="0"/>
                    <a:cs typeface="Mukta ExtraLight" panose="020B0000000000000000" pitchFamily="34" charset="77"/>
                  </a:rPr>
                  <a:t>compris</a:t>
                </a:r>
                <a:r>
                  <a:rPr lang="en-US" sz="3200" dirty="0">
                    <a:solidFill>
                      <a:schemeClr val="bg1"/>
                    </a:solidFill>
                    <a:latin typeface="+mn-lt"/>
                    <a:ea typeface="Lato Light" panose="020F0502020204030203" pitchFamily="34" charset="0"/>
                    <a:cs typeface="Mukta ExtraLight" panose="020B0000000000000000" pitchFamily="34" charset="77"/>
                  </a:rPr>
                  <a:t> vaccination) , ventilation, </a:t>
                </a:r>
                <a:r>
                  <a:rPr lang="en-US" sz="3200" dirty="0" err="1">
                    <a:solidFill>
                      <a:schemeClr val="bg1"/>
                    </a:solidFill>
                    <a:latin typeface="+mn-lt"/>
                    <a:ea typeface="Lato Light" panose="020F0502020204030203" pitchFamily="34" charset="0"/>
                    <a:cs typeface="Mukta ExtraLight" panose="020B0000000000000000" pitchFamily="34" charset="77"/>
                  </a:rPr>
                  <a:t>réduire</a:t>
                </a:r>
                <a:r>
                  <a:rPr lang="en-US" sz="3200" dirty="0">
                    <a:solidFill>
                      <a:schemeClr val="bg1"/>
                    </a:solidFill>
                    <a:latin typeface="+mn-lt"/>
                    <a:ea typeface="Lato Light" panose="020F0502020204030203" pitchFamily="34" charset="0"/>
                    <a:cs typeface="Mukta ExtraLight" panose="020B0000000000000000" pitchFamily="34" charset="77"/>
                  </a:rPr>
                  <a:t> la </a:t>
                </a:r>
                <a:r>
                  <a:rPr lang="en-US" sz="3200" dirty="0" err="1">
                    <a:solidFill>
                      <a:schemeClr val="bg1"/>
                    </a:solidFill>
                    <a:latin typeface="+mn-lt"/>
                    <a:ea typeface="Lato Light" panose="020F0502020204030203" pitchFamily="34" charset="0"/>
                    <a:cs typeface="Mukta ExtraLight" panose="020B0000000000000000" pitchFamily="34" charset="77"/>
                  </a:rPr>
                  <a:t>densité</a:t>
                </a:r>
                <a:r>
                  <a:rPr lang="en-US" sz="3200" dirty="0">
                    <a:solidFill>
                      <a:schemeClr val="bg1"/>
                    </a:solidFill>
                    <a:latin typeface="+mn-lt"/>
                    <a:ea typeface="Lato Light" panose="020F0502020204030203" pitchFamily="34" charset="0"/>
                    <a:cs typeface="Mukta ExtraLight" panose="020B0000000000000000" pitchFamily="34" charset="77"/>
                  </a:rPr>
                  <a:t> </a:t>
                </a:r>
                <a:endParaRPr lang="fr-BE" sz="3200" dirty="0">
                  <a:solidFill>
                    <a:schemeClr val="bg1"/>
                  </a:solidFill>
                  <a:latin typeface="+mn-lt"/>
                  <a:cs typeface="Calibri"/>
                </a:endParaRPr>
              </a:p>
            </p:txBody>
          </p:sp>
        </mc:Choice>
        <mc:Fallback xmlns="">
          <p:sp>
            <p:nvSpPr>
              <p:cNvPr id="26" name="Subtitle 2">
                <a:extLst>
                  <a:ext uri="{FF2B5EF4-FFF2-40B4-BE49-F238E27FC236}">
                    <a16:creationId xmlns:a16="http://schemas.microsoft.com/office/drawing/2014/main" id="{4774A03E-C859-F3F3-905B-1EB06B7CA922}"/>
                  </a:ext>
                </a:extLst>
              </p:cNvPr>
              <p:cNvSpPr txBox="1">
                <a:spLocks noRot="1" noChangeAspect="1" noMove="1" noResize="1" noEditPoints="1" noAdjustHandles="1" noChangeArrowheads="1" noChangeShapeType="1" noTextEdit="1"/>
              </p:cNvSpPr>
              <p:nvPr/>
            </p:nvSpPr>
            <p:spPr>
              <a:xfrm>
                <a:off x="1414973" y="8544101"/>
                <a:ext cx="19032189" cy="3841052"/>
              </a:xfrm>
              <a:prstGeom prst="rect">
                <a:avLst/>
              </a:prstGeom>
              <a:blipFill>
                <a:blip r:embed="rId4"/>
                <a:stretch>
                  <a:fillRect l="-768" t="-2690" b="-5696"/>
                </a:stretch>
              </a:blipFill>
              <a:ln>
                <a:solidFill>
                  <a:schemeClr val="bg1"/>
                </a:solidFill>
              </a:ln>
            </p:spPr>
            <p:txBody>
              <a:bodyPr/>
              <a:lstStyle/>
              <a:p>
                <a:r>
                  <a:rPr lang="fr-BE">
                    <a:noFill/>
                  </a:rPr>
                  <a:t> </a:t>
                </a:r>
              </a:p>
            </p:txBody>
          </p:sp>
        </mc:Fallback>
      </mc:AlternateContent>
      <p:sp>
        <p:nvSpPr>
          <p:cNvPr id="2" name="Oval 13">
            <a:extLst>
              <a:ext uri="{FF2B5EF4-FFF2-40B4-BE49-F238E27FC236}">
                <a16:creationId xmlns:a16="http://schemas.microsoft.com/office/drawing/2014/main" xmlns="" id="{A1C442E1-2003-1E8B-A101-F101A5B23BEA}"/>
              </a:ext>
            </a:extLst>
          </p:cNvPr>
          <p:cNvSpPr/>
          <p:nvPr/>
        </p:nvSpPr>
        <p:spPr>
          <a:xfrm flipH="1">
            <a:off x="415627" y="7704633"/>
            <a:ext cx="856307" cy="844831"/>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Lato Light" panose="020F0502020204030203" pitchFamily="34" charset="0"/>
              </a:rPr>
              <a:t>2</a:t>
            </a:r>
          </a:p>
        </p:txBody>
      </p:sp>
      <p:pic>
        <p:nvPicPr>
          <p:cNvPr id="4" name="Image 3">
            <a:extLst>
              <a:ext uri="{FF2B5EF4-FFF2-40B4-BE49-F238E27FC236}">
                <a16:creationId xmlns:a16="http://schemas.microsoft.com/office/drawing/2014/main" xmlns="" id="{73C24A75-DCE1-759B-636E-55157DA02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57798" y="4220294"/>
            <a:ext cx="2828182" cy="3179332"/>
          </a:xfrm>
          <a:prstGeom prst="rect">
            <a:avLst/>
          </a:prstGeom>
        </p:spPr>
      </p:pic>
      <p:pic>
        <p:nvPicPr>
          <p:cNvPr id="7" name="Image 6">
            <a:extLst>
              <a:ext uri="{FF2B5EF4-FFF2-40B4-BE49-F238E27FC236}">
                <a16:creationId xmlns:a16="http://schemas.microsoft.com/office/drawing/2014/main" xmlns="" id="{80C407D6-D45F-135F-9F33-5E26D90DAC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57798" y="9072785"/>
            <a:ext cx="3353268" cy="2200582"/>
          </a:xfrm>
          <a:prstGeom prst="rect">
            <a:avLst/>
          </a:prstGeom>
        </p:spPr>
      </p:pic>
    </p:spTree>
    <p:extLst>
      <p:ext uri="{BB962C8B-B14F-4D97-AF65-F5344CB8AC3E}">
        <p14:creationId xmlns:p14="http://schemas.microsoft.com/office/powerpoint/2010/main" val="43042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 name="TextBox 37">
            <a:extLst>
              <a:ext uri="{FF2B5EF4-FFF2-40B4-BE49-F238E27FC236}">
                <a16:creationId xmlns:a16="http://schemas.microsoft.com/office/drawing/2014/main" xmlns="" id="{8745B0D8-837F-9E29-0E5F-1C63AD9AE392}"/>
              </a:ext>
            </a:extLst>
          </p:cNvPr>
          <p:cNvSpPr txBox="1"/>
          <p:nvPr/>
        </p:nvSpPr>
        <p:spPr>
          <a:xfrm>
            <a:off x="1093306" y="428249"/>
            <a:ext cx="5070171" cy="584775"/>
          </a:xfrm>
          <a:prstGeom prst="rect">
            <a:avLst/>
          </a:prstGeom>
          <a:noFill/>
        </p:spPr>
        <p:txBody>
          <a:bodyPr wrap="none" rtlCol="0" anchor="b" anchorCtr="0">
            <a:spAutoFit/>
          </a:bodyPr>
          <a:lstStyle/>
          <a:p>
            <a:r>
              <a:rPr lang="en-US" sz="3200" b="1" dirty="0">
                <a:solidFill>
                  <a:srgbClr val="FFFF00"/>
                </a:solidFill>
                <a:ea typeface="League Spartan" charset="0"/>
                <a:cs typeface="Poppins" pitchFamily="2" charset="77"/>
              </a:rPr>
              <a:t>SYNDROME DE LA CAILLETTE</a:t>
            </a:r>
          </a:p>
        </p:txBody>
      </p:sp>
      <p:sp>
        <p:nvSpPr>
          <p:cNvPr id="37" name="Oval 13">
            <a:extLst>
              <a:ext uri="{FF2B5EF4-FFF2-40B4-BE49-F238E27FC236}">
                <a16:creationId xmlns:a16="http://schemas.microsoft.com/office/drawing/2014/main" xmlns="" id="{C15C5830-FC2B-3F4B-04C5-CAF02525A5ED}"/>
              </a:ext>
            </a:extLst>
          </p:cNvPr>
          <p:cNvSpPr/>
          <p:nvPr/>
        </p:nvSpPr>
        <p:spPr>
          <a:xfrm flipH="1">
            <a:off x="174633" y="298220"/>
            <a:ext cx="856307" cy="84483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Lato Light" panose="020F0502020204030203" pitchFamily="34" charset="0"/>
              </a:rPr>
              <a:t>3</a:t>
            </a:r>
          </a:p>
        </p:txBody>
      </p:sp>
      <p:sp>
        <p:nvSpPr>
          <p:cNvPr id="43" name="Subtitle 2">
            <a:extLst>
              <a:ext uri="{FF2B5EF4-FFF2-40B4-BE49-F238E27FC236}">
                <a16:creationId xmlns:a16="http://schemas.microsoft.com/office/drawing/2014/main" xmlns="" id="{F15EE031-5DB2-2EA4-2395-AFCFA6C5A2D1}"/>
              </a:ext>
            </a:extLst>
          </p:cNvPr>
          <p:cNvSpPr txBox="1">
            <a:spLocks/>
          </p:cNvSpPr>
          <p:nvPr/>
        </p:nvSpPr>
        <p:spPr>
          <a:xfrm>
            <a:off x="1151980" y="1079897"/>
            <a:ext cx="19425758" cy="3151632"/>
          </a:xfrm>
          <a:prstGeom prst="rect">
            <a:avLst/>
          </a:prstGeom>
          <a:ln>
            <a:solidFill>
              <a:schemeClr val="bg1"/>
            </a:solidFill>
          </a:ln>
        </p:spPr>
        <p:txBody>
          <a:bodyPr vert="horz" wrap="square" lIns="91440" tIns="0" rIns="91440" bIns="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fr-BE" sz="3200" dirty="0">
                <a:solidFill>
                  <a:srgbClr val="FFFF99"/>
                </a:solidFill>
                <a:latin typeface="+mn-lt"/>
                <a:cs typeface="Calibri"/>
              </a:rPr>
              <a:t>Facteurs de risque </a:t>
            </a:r>
            <a:r>
              <a:rPr lang="fr-BE" sz="3200" dirty="0">
                <a:solidFill>
                  <a:schemeClr val="bg1"/>
                </a:solidFill>
                <a:latin typeface="+mn-lt"/>
                <a:cs typeface="Calibri"/>
              </a:rPr>
              <a:t>: présence d’un volume excessif de lait hautement fermentescible qui induit une multiplication de </a:t>
            </a:r>
            <a:r>
              <a:rPr lang="fr-BE" sz="3200" i="1" dirty="0" err="1">
                <a:solidFill>
                  <a:schemeClr val="bg1"/>
                </a:solidFill>
                <a:latin typeface="+mn-lt"/>
                <a:cs typeface="Calibri"/>
              </a:rPr>
              <a:t>Sarcinia</a:t>
            </a:r>
            <a:r>
              <a:rPr lang="fr-BE" sz="3200" dirty="0">
                <a:solidFill>
                  <a:schemeClr val="bg1"/>
                </a:solidFill>
                <a:latin typeface="+mn-lt"/>
                <a:cs typeface="Calibri"/>
              </a:rPr>
              <a:t> et </a:t>
            </a:r>
            <a:r>
              <a:rPr lang="fr-BE" sz="3200" i="1" dirty="0">
                <a:solidFill>
                  <a:schemeClr val="bg1"/>
                </a:solidFill>
                <a:latin typeface="+mn-lt"/>
                <a:cs typeface="Calibri"/>
              </a:rPr>
              <a:t>Clostridium</a:t>
            </a:r>
            <a:r>
              <a:rPr lang="fr-BE" sz="3200" dirty="0">
                <a:solidFill>
                  <a:schemeClr val="bg1"/>
                </a:solidFill>
                <a:latin typeface="+mn-lt"/>
                <a:cs typeface="Calibri"/>
              </a:rPr>
              <a:t>  entraînant une production de gaz, réduisant la motilité de la caillette , du tympanisme, une torsion, de l’inflammation voire des ulcérations. Le stress est un facteur favorisant. </a:t>
            </a:r>
          </a:p>
          <a:p>
            <a:pPr algn="l">
              <a:lnSpc>
                <a:spcPct val="100000"/>
              </a:lnSpc>
            </a:pPr>
            <a:r>
              <a:rPr lang="fr-BE" sz="3200" dirty="0">
                <a:solidFill>
                  <a:srgbClr val="FFFF99"/>
                </a:solidFill>
                <a:latin typeface="+mn-lt"/>
                <a:ea typeface="Lato Light" panose="020F0502020204030203" pitchFamily="34" charset="0"/>
                <a:cs typeface="Calibri"/>
              </a:rPr>
              <a:t>Conséquences</a:t>
            </a:r>
            <a:r>
              <a:rPr lang="fr-BE" sz="3200" dirty="0">
                <a:solidFill>
                  <a:schemeClr val="bg1"/>
                </a:solidFill>
                <a:latin typeface="+mn-lt"/>
                <a:ea typeface="Lato Light" panose="020F0502020204030203" pitchFamily="34" charset="0"/>
                <a:cs typeface="Calibri"/>
              </a:rPr>
              <a:t>: souvent mortel</a:t>
            </a:r>
          </a:p>
          <a:p>
            <a:pPr algn="l">
              <a:lnSpc>
                <a:spcPct val="100000"/>
              </a:lnSpc>
            </a:pPr>
            <a:r>
              <a:rPr lang="fr-BE" sz="3200" dirty="0">
                <a:solidFill>
                  <a:srgbClr val="FFFF99"/>
                </a:solidFill>
                <a:latin typeface="+mn-lt"/>
                <a:cs typeface="Calibri"/>
              </a:rPr>
              <a:t>Prévention :  </a:t>
            </a:r>
            <a:r>
              <a:rPr lang="fr-BE" sz="3200" dirty="0">
                <a:solidFill>
                  <a:schemeClr val="bg1"/>
                </a:solidFill>
                <a:latin typeface="+mn-lt"/>
                <a:cs typeface="Calibri"/>
              </a:rPr>
              <a:t>&lt; 3L de lait par repas, respecter les normes de préparation des laits de remplacement, respecter l’hygiène du matériel </a:t>
            </a:r>
          </a:p>
        </p:txBody>
      </p:sp>
      <p:sp>
        <p:nvSpPr>
          <p:cNvPr id="2" name="TextBox 37">
            <a:extLst>
              <a:ext uri="{FF2B5EF4-FFF2-40B4-BE49-F238E27FC236}">
                <a16:creationId xmlns:a16="http://schemas.microsoft.com/office/drawing/2014/main" xmlns="" id="{04EE32A3-E3A5-C938-AEE6-7CEB86905B29}"/>
              </a:ext>
            </a:extLst>
          </p:cNvPr>
          <p:cNvSpPr txBox="1"/>
          <p:nvPr/>
        </p:nvSpPr>
        <p:spPr>
          <a:xfrm>
            <a:off x="1151980" y="4464273"/>
            <a:ext cx="4604081" cy="584775"/>
          </a:xfrm>
          <a:prstGeom prst="rect">
            <a:avLst/>
          </a:prstGeom>
          <a:noFill/>
        </p:spPr>
        <p:txBody>
          <a:bodyPr wrap="none" rtlCol="0" anchor="b" anchorCtr="0">
            <a:spAutoFit/>
          </a:bodyPr>
          <a:lstStyle/>
          <a:p>
            <a:r>
              <a:rPr lang="en-US" sz="3200" b="1" dirty="0">
                <a:solidFill>
                  <a:srgbClr val="FFFF00"/>
                </a:solidFill>
                <a:ea typeface="League Spartan" charset="0"/>
                <a:cs typeface="Poppins" pitchFamily="2" charset="77"/>
              </a:rPr>
              <a:t>INFECTIONS OMBILICALES</a:t>
            </a:r>
          </a:p>
        </p:txBody>
      </p:sp>
      <p:sp>
        <p:nvSpPr>
          <p:cNvPr id="3" name="Oval 13">
            <a:extLst>
              <a:ext uri="{FF2B5EF4-FFF2-40B4-BE49-F238E27FC236}">
                <a16:creationId xmlns:a16="http://schemas.microsoft.com/office/drawing/2014/main" xmlns="" id="{865BF93C-47C9-760C-6980-BCB6A3A3A0CE}"/>
              </a:ext>
            </a:extLst>
          </p:cNvPr>
          <p:cNvSpPr/>
          <p:nvPr/>
        </p:nvSpPr>
        <p:spPr>
          <a:xfrm flipH="1">
            <a:off x="174632" y="4392265"/>
            <a:ext cx="856307" cy="84483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Lato Light" panose="020F0502020204030203" pitchFamily="34" charset="0"/>
              </a:rPr>
              <a:t>4</a:t>
            </a:r>
          </a:p>
        </p:txBody>
      </p:sp>
      <p:sp>
        <p:nvSpPr>
          <p:cNvPr id="4" name="Subtitle 2">
            <a:extLst>
              <a:ext uri="{FF2B5EF4-FFF2-40B4-BE49-F238E27FC236}">
                <a16:creationId xmlns:a16="http://schemas.microsoft.com/office/drawing/2014/main" xmlns="" id="{F38FF3A8-0519-2821-6C90-E77627058CB7}"/>
              </a:ext>
            </a:extLst>
          </p:cNvPr>
          <p:cNvSpPr txBox="1">
            <a:spLocks/>
          </p:cNvSpPr>
          <p:nvPr/>
        </p:nvSpPr>
        <p:spPr>
          <a:xfrm>
            <a:off x="1151980" y="5112345"/>
            <a:ext cx="19593729" cy="3742563"/>
          </a:xfrm>
          <a:prstGeom prst="rect">
            <a:avLst/>
          </a:prstGeom>
          <a:ln>
            <a:solidFill>
              <a:schemeClr val="bg1"/>
            </a:solidFill>
          </a:ln>
        </p:spPr>
        <p:txBody>
          <a:bodyPr vert="horz" wrap="square" lIns="91440" tIns="0" rIns="91440" bIns="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fr-BE" sz="3200" dirty="0">
                <a:solidFill>
                  <a:srgbClr val="FFFF99"/>
                </a:solidFill>
                <a:latin typeface="+mn-lt"/>
                <a:cs typeface="Calibri"/>
              </a:rPr>
              <a:t>Morbidité</a:t>
            </a:r>
            <a:r>
              <a:rPr lang="fr-BE" sz="3200" dirty="0">
                <a:solidFill>
                  <a:schemeClr val="bg1"/>
                </a:solidFill>
                <a:latin typeface="+mn-lt"/>
                <a:cs typeface="Calibri"/>
              </a:rPr>
              <a:t> : </a:t>
            </a:r>
            <a:r>
              <a:rPr lang="fr-BE" sz="3200" dirty="0">
                <a:solidFill>
                  <a:srgbClr val="FF00FF"/>
                </a:solidFill>
                <a:latin typeface="+mn-lt"/>
                <a:cs typeface="Calibri"/>
              </a:rPr>
              <a:t>0 à 23 %</a:t>
            </a:r>
          </a:p>
          <a:p>
            <a:pPr algn="l">
              <a:lnSpc>
                <a:spcPct val="100000"/>
              </a:lnSpc>
            </a:pPr>
            <a:r>
              <a:rPr lang="fr-BE" sz="3200" dirty="0">
                <a:solidFill>
                  <a:srgbClr val="FFFF99"/>
                </a:solidFill>
                <a:latin typeface="+mn-lt"/>
                <a:cs typeface="Calibri"/>
              </a:rPr>
              <a:t>Causes et facteurs de risque : </a:t>
            </a:r>
            <a:r>
              <a:rPr lang="it-IT" sz="3200" b="0" i="1" u="none" strike="noStrike" baseline="0" dirty="0">
                <a:solidFill>
                  <a:schemeClr val="bg1"/>
                </a:solidFill>
                <a:latin typeface="+mn-lt"/>
              </a:rPr>
              <a:t>E. coli </a:t>
            </a:r>
            <a:r>
              <a:rPr lang="it-IT" sz="3200" dirty="0">
                <a:solidFill>
                  <a:schemeClr val="bg1"/>
                </a:solidFill>
                <a:latin typeface="+mn-lt"/>
              </a:rPr>
              <a:t>, </a:t>
            </a:r>
            <a:r>
              <a:rPr lang="it-IT" sz="3200" b="0" i="1" u="none" strike="noStrike" baseline="0" dirty="0">
                <a:solidFill>
                  <a:schemeClr val="bg1"/>
                </a:solidFill>
                <a:latin typeface="+mn-lt"/>
              </a:rPr>
              <a:t>Trueperella pyogenes : </a:t>
            </a:r>
            <a:r>
              <a:rPr lang="fr-BE" sz="3200" dirty="0">
                <a:solidFill>
                  <a:schemeClr val="bg1"/>
                </a:solidFill>
                <a:latin typeface="+mn-lt"/>
                <a:cs typeface="Calibri"/>
              </a:rPr>
              <a:t>plus fréquentes chez les veaux mâles, chez les pluripares, après dystocies, en cas de carence en CU, Zn et Mn, en cas d’acidose ou de déficit en IgG</a:t>
            </a:r>
          </a:p>
          <a:p>
            <a:pPr algn="l">
              <a:lnSpc>
                <a:spcPct val="100000"/>
              </a:lnSpc>
            </a:pPr>
            <a:r>
              <a:rPr lang="fr-BE" sz="3200" dirty="0">
                <a:solidFill>
                  <a:srgbClr val="FFFF99"/>
                </a:solidFill>
                <a:latin typeface="+mn-lt"/>
                <a:ea typeface="Lato Light" panose="020F0502020204030203" pitchFamily="34" charset="0"/>
                <a:cs typeface="Calibri"/>
              </a:rPr>
              <a:t>Conséquences</a:t>
            </a:r>
            <a:r>
              <a:rPr lang="fr-BE" sz="3200" dirty="0">
                <a:solidFill>
                  <a:schemeClr val="bg1"/>
                </a:solidFill>
                <a:latin typeface="+mn-lt"/>
                <a:ea typeface="Lato Light" panose="020F0502020204030203" pitchFamily="34" charset="0"/>
                <a:cs typeface="Calibri"/>
              </a:rPr>
              <a:t>: risque accru de polyarthrites, d’abcès hépatiques, de septicémie, de péritonite, d’hernie ou de mortalité (x2) </a:t>
            </a:r>
          </a:p>
          <a:p>
            <a:pPr algn="l">
              <a:lnSpc>
                <a:spcPct val="100000"/>
              </a:lnSpc>
            </a:pPr>
            <a:r>
              <a:rPr lang="fr-BE" sz="3200" dirty="0">
                <a:solidFill>
                  <a:srgbClr val="FFFF99"/>
                </a:solidFill>
                <a:latin typeface="+mn-lt"/>
                <a:cs typeface="Calibri"/>
              </a:rPr>
              <a:t>Prévention : </a:t>
            </a:r>
            <a:r>
              <a:rPr lang="fr-BE" sz="3200" dirty="0">
                <a:solidFill>
                  <a:schemeClr val="bg1"/>
                </a:solidFill>
                <a:latin typeface="+mn-lt"/>
                <a:cs typeface="Calibri"/>
              </a:rPr>
              <a:t>Gérer les apports en oligoéléments en fin de gestation, gérer le colostrum, renforcer l’hygiène en cas de dystocie, celle de la crèche et du cordon (l’iode n’a un effet que si l’environnement est propre)</a:t>
            </a:r>
          </a:p>
        </p:txBody>
      </p:sp>
      <p:pic>
        <p:nvPicPr>
          <p:cNvPr id="6" name="Image 5">
            <a:extLst>
              <a:ext uri="{FF2B5EF4-FFF2-40B4-BE49-F238E27FC236}">
                <a16:creationId xmlns:a16="http://schemas.microsoft.com/office/drawing/2014/main" xmlns="" id="{DBFE038D-12E7-E7E7-ED58-525ACED3E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0158" y="1077912"/>
            <a:ext cx="3400900" cy="2105319"/>
          </a:xfrm>
          <a:prstGeom prst="rect">
            <a:avLst/>
          </a:prstGeom>
        </p:spPr>
      </p:pic>
      <p:pic>
        <p:nvPicPr>
          <p:cNvPr id="9" name="Image 8">
            <a:extLst>
              <a:ext uri="{FF2B5EF4-FFF2-40B4-BE49-F238E27FC236}">
                <a16:creationId xmlns:a16="http://schemas.microsoft.com/office/drawing/2014/main" xmlns="" id="{781B51B1-9DE9-6A0C-7794-00BFE1A36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2946" y="5237096"/>
            <a:ext cx="3188197" cy="3617812"/>
          </a:xfrm>
          <a:prstGeom prst="rect">
            <a:avLst/>
          </a:prstGeom>
        </p:spPr>
      </p:pic>
      <p:sp>
        <p:nvSpPr>
          <p:cNvPr id="10" name="TextBox 37">
            <a:extLst>
              <a:ext uri="{FF2B5EF4-FFF2-40B4-BE49-F238E27FC236}">
                <a16:creationId xmlns:a16="http://schemas.microsoft.com/office/drawing/2014/main" xmlns="" id="{28F540ED-A1C9-5845-F901-4A4B13ACB9F6}"/>
              </a:ext>
            </a:extLst>
          </p:cNvPr>
          <p:cNvSpPr txBox="1"/>
          <p:nvPr/>
        </p:nvSpPr>
        <p:spPr>
          <a:xfrm>
            <a:off x="1048971" y="9157158"/>
            <a:ext cx="5136278" cy="584775"/>
          </a:xfrm>
          <a:prstGeom prst="rect">
            <a:avLst/>
          </a:prstGeom>
          <a:noFill/>
        </p:spPr>
        <p:txBody>
          <a:bodyPr wrap="none" rtlCol="0" anchor="b" anchorCtr="0">
            <a:spAutoFit/>
          </a:bodyPr>
          <a:lstStyle/>
          <a:p>
            <a:r>
              <a:rPr lang="en-US" sz="3200" b="1" dirty="0">
                <a:solidFill>
                  <a:srgbClr val="FFFF00"/>
                </a:solidFill>
                <a:ea typeface="League Spartan" charset="0"/>
                <a:cs typeface="Poppins" pitchFamily="2" charset="77"/>
              </a:rPr>
              <a:t>ANOMALIES CONGENITALES</a:t>
            </a:r>
          </a:p>
        </p:txBody>
      </p:sp>
      <p:sp>
        <p:nvSpPr>
          <p:cNvPr id="11" name="Oval 13">
            <a:extLst>
              <a:ext uri="{FF2B5EF4-FFF2-40B4-BE49-F238E27FC236}">
                <a16:creationId xmlns:a16="http://schemas.microsoft.com/office/drawing/2014/main" xmlns="" id="{D19B6B58-5CFB-61A3-58E5-B9D5C33E76BF}"/>
              </a:ext>
            </a:extLst>
          </p:cNvPr>
          <p:cNvSpPr/>
          <p:nvPr/>
        </p:nvSpPr>
        <p:spPr>
          <a:xfrm flipH="1">
            <a:off x="174632" y="9047232"/>
            <a:ext cx="856307" cy="844831"/>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Lato Light" panose="020F0502020204030203" pitchFamily="34" charset="0"/>
              </a:rPr>
              <a:t>5</a:t>
            </a:r>
          </a:p>
        </p:txBody>
      </p:sp>
      <p:pic>
        <p:nvPicPr>
          <p:cNvPr id="13" name="Image 12">
            <a:extLst>
              <a:ext uri="{FF2B5EF4-FFF2-40B4-BE49-F238E27FC236}">
                <a16:creationId xmlns:a16="http://schemas.microsoft.com/office/drawing/2014/main" xmlns="" id="{775EF3A9-1D19-6F4E-3BF6-73534B0235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96320" y="9720857"/>
            <a:ext cx="3238952" cy="2715004"/>
          </a:xfrm>
          <a:prstGeom prst="rect">
            <a:avLst/>
          </a:prstGeom>
        </p:spPr>
      </p:pic>
      <p:sp>
        <p:nvSpPr>
          <p:cNvPr id="14" name="Subtitle 2">
            <a:extLst>
              <a:ext uri="{FF2B5EF4-FFF2-40B4-BE49-F238E27FC236}">
                <a16:creationId xmlns:a16="http://schemas.microsoft.com/office/drawing/2014/main" xmlns="" id="{9A7EF915-363A-7D1B-2C2C-54B6A416A145}"/>
              </a:ext>
            </a:extLst>
          </p:cNvPr>
          <p:cNvSpPr txBox="1">
            <a:spLocks/>
          </p:cNvSpPr>
          <p:nvPr/>
        </p:nvSpPr>
        <p:spPr>
          <a:xfrm>
            <a:off x="1216765" y="9815629"/>
            <a:ext cx="19593729" cy="2265236"/>
          </a:xfrm>
          <a:prstGeom prst="rect">
            <a:avLst/>
          </a:prstGeom>
          <a:ln>
            <a:solidFill>
              <a:schemeClr val="bg1"/>
            </a:solidFill>
          </a:ln>
        </p:spPr>
        <p:txBody>
          <a:bodyPr vert="horz" wrap="square" lIns="91440" tIns="0" rIns="91440" bIns="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fr-BE" sz="3200" dirty="0">
                <a:solidFill>
                  <a:srgbClr val="FFFF99"/>
                </a:solidFill>
                <a:latin typeface="+mn-lt"/>
                <a:cs typeface="Calibri"/>
              </a:rPr>
              <a:t>Morbidité</a:t>
            </a:r>
            <a:r>
              <a:rPr lang="fr-BE" sz="3200" dirty="0">
                <a:solidFill>
                  <a:schemeClr val="bg1"/>
                </a:solidFill>
                <a:latin typeface="+mn-lt"/>
                <a:cs typeface="Calibri"/>
              </a:rPr>
              <a:t> : </a:t>
            </a:r>
            <a:r>
              <a:rPr lang="fr-BE" sz="3200" dirty="0">
                <a:solidFill>
                  <a:srgbClr val="FF00FF"/>
                </a:solidFill>
                <a:latin typeface="+mn-lt"/>
                <a:cs typeface="Calibri"/>
              </a:rPr>
              <a:t>0,5 à 5 % </a:t>
            </a:r>
            <a:r>
              <a:rPr lang="fr-BE" sz="3200" dirty="0">
                <a:solidFill>
                  <a:schemeClr val="bg1"/>
                </a:solidFill>
                <a:latin typeface="+mn-lt"/>
                <a:cs typeface="Calibri"/>
              </a:rPr>
              <a:t>(Le système musculo-</a:t>
            </a:r>
            <a:r>
              <a:rPr lang="fr-BE" sz="3200" dirty="0" err="1">
                <a:solidFill>
                  <a:schemeClr val="bg1"/>
                </a:solidFill>
                <a:latin typeface="+mn-lt"/>
                <a:cs typeface="Calibri"/>
              </a:rPr>
              <a:t>squeletique</a:t>
            </a:r>
            <a:r>
              <a:rPr lang="fr-BE" sz="3200" dirty="0">
                <a:solidFill>
                  <a:schemeClr val="bg1"/>
                </a:solidFill>
                <a:latin typeface="+mn-lt"/>
                <a:cs typeface="Calibri"/>
              </a:rPr>
              <a:t> est le plus </a:t>
            </a:r>
            <a:r>
              <a:rPr lang="fr-BE" sz="3200" dirty="0" smtClean="0">
                <a:solidFill>
                  <a:schemeClr val="bg1"/>
                </a:solidFill>
                <a:latin typeface="+mn-lt"/>
                <a:cs typeface="Calibri"/>
              </a:rPr>
              <a:t>touché </a:t>
            </a:r>
            <a:r>
              <a:rPr lang="fr-BE" sz="3200" dirty="0">
                <a:solidFill>
                  <a:schemeClr val="bg1"/>
                </a:solidFill>
                <a:latin typeface="+mn-lt"/>
                <a:cs typeface="Calibri"/>
              </a:rPr>
              <a:t>: 25 % des anomalies). 5 % des veaux morts.</a:t>
            </a:r>
          </a:p>
          <a:p>
            <a:pPr algn="l">
              <a:lnSpc>
                <a:spcPct val="100000"/>
              </a:lnSpc>
            </a:pPr>
            <a:r>
              <a:rPr lang="fr-BE" sz="3200" dirty="0">
                <a:solidFill>
                  <a:srgbClr val="FFFF99"/>
                </a:solidFill>
                <a:latin typeface="+mn-lt"/>
                <a:cs typeface="Calibri"/>
              </a:rPr>
              <a:t>Causes</a:t>
            </a:r>
            <a:r>
              <a:rPr lang="fr-BE" sz="3200" dirty="0">
                <a:solidFill>
                  <a:schemeClr val="bg1"/>
                </a:solidFill>
                <a:latin typeface="+mn-lt"/>
                <a:cs typeface="Calibri"/>
              </a:rPr>
              <a:t> : </a:t>
            </a:r>
            <a:r>
              <a:rPr lang="en-US" sz="3200" b="0" i="0" u="none" strike="noStrike" baseline="0" dirty="0" err="1">
                <a:solidFill>
                  <a:schemeClr val="bg1"/>
                </a:solidFill>
                <a:latin typeface="+mn-lt"/>
              </a:rPr>
              <a:t>toxiques</a:t>
            </a:r>
            <a:r>
              <a:rPr lang="en-US" sz="3200" b="0" i="0" u="none" strike="noStrike" baseline="0" dirty="0">
                <a:solidFill>
                  <a:schemeClr val="bg1"/>
                </a:solidFill>
                <a:latin typeface="+mn-lt"/>
              </a:rPr>
              <a:t>, </a:t>
            </a:r>
            <a:r>
              <a:rPr lang="en-US" sz="3200" b="0" i="0" u="none" strike="noStrike" baseline="0" dirty="0" err="1">
                <a:solidFill>
                  <a:schemeClr val="bg1"/>
                </a:solidFill>
                <a:latin typeface="+mn-lt"/>
              </a:rPr>
              <a:t>nutritionnelles</a:t>
            </a:r>
            <a:r>
              <a:rPr lang="en-US" sz="3200" b="0" i="0" u="none" strike="noStrike" baseline="0" dirty="0">
                <a:solidFill>
                  <a:schemeClr val="bg1"/>
                </a:solidFill>
                <a:latin typeface="+mn-lt"/>
              </a:rPr>
              <a:t>, </a:t>
            </a:r>
            <a:r>
              <a:rPr lang="en-US" sz="3200" b="0" i="0" u="none" strike="noStrike" baseline="0" dirty="0" err="1">
                <a:solidFill>
                  <a:schemeClr val="bg1"/>
                </a:solidFill>
                <a:latin typeface="+mn-lt"/>
              </a:rPr>
              <a:t>infectieuses</a:t>
            </a:r>
            <a:r>
              <a:rPr lang="en-US" sz="3200" b="0" i="0" u="none" strike="noStrike" baseline="0" dirty="0">
                <a:solidFill>
                  <a:schemeClr val="bg1"/>
                </a:solidFill>
                <a:latin typeface="+mn-lt"/>
              </a:rPr>
              <a:t>, physiques </a:t>
            </a:r>
            <a:r>
              <a:rPr lang="en-US" sz="3200" b="0" i="0" u="none" strike="noStrike" baseline="0" dirty="0" err="1">
                <a:solidFill>
                  <a:schemeClr val="bg1"/>
                </a:solidFill>
                <a:latin typeface="+mn-lt"/>
              </a:rPr>
              <a:t>ou</a:t>
            </a:r>
            <a:r>
              <a:rPr lang="en-US" sz="3200" b="0" i="0" u="none" strike="noStrike" baseline="0" dirty="0">
                <a:solidFill>
                  <a:schemeClr val="bg1"/>
                </a:solidFill>
                <a:latin typeface="+mn-lt"/>
              </a:rPr>
              <a:t> </a:t>
            </a:r>
            <a:r>
              <a:rPr lang="en-US" sz="3200" b="0" i="0" u="none" strike="noStrike" baseline="0" dirty="0" err="1">
                <a:solidFill>
                  <a:schemeClr val="bg1"/>
                </a:solidFill>
                <a:latin typeface="+mn-lt"/>
              </a:rPr>
              <a:t>idiopathiques</a:t>
            </a:r>
            <a:r>
              <a:rPr lang="en-US" sz="3200" b="0" i="0" u="none" strike="noStrike" baseline="0" dirty="0">
                <a:solidFill>
                  <a:schemeClr val="bg1"/>
                </a:solidFill>
                <a:latin typeface="+mn-lt"/>
              </a:rPr>
              <a:t>.</a:t>
            </a:r>
          </a:p>
          <a:p>
            <a:pPr algn="l">
              <a:lnSpc>
                <a:spcPct val="100000"/>
              </a:lnSpc>
            </a:pPr>
            <a:r>
              <a:rPr lang="fr-BE" sz="3200" dirty="0">
                <a:solidFill>
                  <a:srgbClr val="FFFF66"/>
                </a:solidFill>
                <a:latin typeface="+mn-lt"/>
                <a:cs typeface="Calibri"/>
              </a:rPr>
              <a:t>Facteurs de risque </a:t>
            </a:r>
            <a:r>
              <a:rPr lang="fr-BE" sz="3200" dirty="0">
                <a:solidFill>
                  <a:schemeClr val="bg1"/>
                </a:solidFill>
                <a:latin typeface="+mn-lt"/>
                <a:cs typeface="Calibri"/>
              </a:rPr>
              <a:t>: mâles ou femelles selon l’anomalie, pluripares, race, gémellité, FIV</a:t>
            </a:r>
          </a:p>
          <a:p>
            <a:pPr algn="l">
              <a:lnSpc>
                <a:spcPct val="100000"/>
              </a:lnSpc>
            </a:pPr>
            <a:r>
              <a:rPr lang="fr-BE" sz="3200" dirty="0">
                <a:solidFill>
                  <a:srgbClr val="FFFF66"/>
                </a:solidFill>
                <a:latin typeface="+mn-lt"/>
                <a:cs typeface="Calibri"/>
              </a:rPr>
              <a:t>Prévention</a:t>
            </a:r>
            <a:r>
              <a:rPr lang="fr-BE" sz="3200" dirty="0">
                <a:solidFill>
                  <a:schemeClr val="bg1"/>
                </a:solidFill>
                <a:latin typeface="+mn-lt"/>
                <a:cs typeface="Calibri"/>
              </a:rPr>
              <a:t> : difficile</a:t>
            </a:r>
          </a:p>
        </p:txBody>
      </p:sp>
      <p:sp>
        <p:nvSpPr>
          <p:cNvPr id="16" name="ZoneTexte 15">
            <a:extLst>
              <a:ext uri="{FF2B5EF4-FFF2-40B4-BE49-F238E27FC236}">
                <a16:creationId xmlns:a16="http://schemas.microsoft.com/office/drawing/2014/main" xmlns="" id="{FBCD237C-D9D9-B356-B6E7-AA240F3A5036}"/>
              </a:ext>
            </a:extLst>
          </p:cNvPr>
          <p:cNvSpPr txBox="1"/>
          <p:nvPr/>
        </p:nvSpPr>
        <p:spPr>
          <a:xfrm>
            <a:off x="1368004" y="12435860"/>
            <a:ext cx="16201800" cy="707886"/>
          </a:xfrm>
          <a:prstGeom prst="rect">
            <a:avLst/>
          </a:prstGeom>
          <a:solidFill>
            <a:schemeClr val="bg1">
              <a:lumMod val="65000"/>
            </a:schemeClr>
          </a:solidFill>
        </p:spPr>
        <p:txBody>
          <a:bodyPr wrap="square">
            <a:spAutoFit/>
          </a:bodyPr>
          <a:lstStyle/>
          <a:p>
            <a:r>
              <a:rPr lang="fr-BE" sz="4000" dirty="0">
                <a:solidFill>
                  <a:srgbClr val="FF0000"/>
                </a:solidFill>
              </a:rPr>
              <a:t>Pour en savoir plus : </a:t>
            </a:r>
            <a:r>
              <a:rPr lang="fr-BE" sz="4000" dirty="0">
                <a:solidFill>
                  <a:srgbClr val="FF0000"/>
                </a:solidFill>
                <a:hlinkClick r:id="rId6"/>
              </a:rPr>
              <a:t>https://animalhealthireland.ie/programmes/calfcare/</a:t>
            </a:r>
            <a:r>
              <a:rPr lang="fr-BE" sz="4000" dirty="0">
                <a:solidFill>
                  <a:srgbClr val="FF0000"/>
                </a:solidFill>
              </a:rPr>
              <a:t> </a:t>
            </a:r>
          </a:p>
        </p:txBody>
      </p:sp>
    </p:spTree>
    <p:extLst>
      <p:ext uri="{BB962C8B-B14F-4D97-AF65-F5344CB8AC3E}">
        <p14:creationId xmlns:p14="http://schemas.microsoft.com/office/powerpoint/2010/main" val="239589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EF651A0A-9290-1168-C889-54451A6CFDCC}"/>
            </a:ext>
          </a:extLst>
        </p:cNvPr>
        <p:cNvGrpSpPr/>
        <p:nvPr/>
      </p:nvGrpSpPr>
      <p:grpSpPr>
        <a:xfrm>
          <a:off x="0" y="0"/>
          <a:ext cx="0" cy="0"/>
          <a:chOff x="0" y="0"/>
          <a:chExt cx="0" cy="0"/>
        </a:xfrm>
      </p:grpSpPr>
      <p:sp>
        <p:nvSpPr>
          <p:cNvPr id="12" name="Rectangle à coins arrondis 11">
            <a:extLst>
              <a:ext uri="{FF2B5EF4-FFF2-40B4-BE49-F238E27FC236}">
                <a16:creationId xmlns:a16="http://schemas.microsoft.com/office/drawing/2014/main" xmlns="" id="{F56DC75C-DFB2-F87C-2CCB-E6E6CC72840C}"/>
              </a:ext>
            </a:extLst>
          </p:cNvPr>
          <p:cNvSpPr/>
          <p:nvPr/>
        </p:nvSpPr>
        <p:spPr>
          <a:xfrm>
            <a:off x="7944071" y="1409438"/>
            <a:ext cx="7758862" cy="165618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6600" dirty="0">
                <a:cs typeface="Calibri" panose="020F0502020204030204" pitchFamily="34" charset="0"/>
              </a:rPr>
              <a:t>Le colostrum</a:t>
            </a:r>
          </a:p>
        </p:txBody>
      </p:sp>
      <p:sp>
        <p:nvSpPr>
          <p:cNvPr id="2" name="ZoneTexte 1">
            <a:extLst>
              <a:ext uri="{FF2B5EF4-FFF2-40B4-BE49-F238E27FC236}">
                <a16:creationId xmlns:a16="http://schemas.microsoft.com/office/drawing/2014/main" xmlns="" id="{CEB5D497-99D3-7061-7399-E99D30D18117}"/>
              </a:ext>
            </a:extLst>
          </p:cNvPr>
          <p:cNvSpPr txBox="1"/>
          <p:nvPr/>
        </p:nvSpPr>
        <p:spPr>
          <a:xfrm>
            <a:off x="676600" y="4392265"/>
            <a:ext cx="22293804" cy="6183231"/>
          </a:xfrm>
          <a:prstGeom prst="rect">
            <a:avLst/>
          </a:prstGeom>
          <a:noFill/>
        </p:spPr>
        <p:txBody>
          <a:bodyPr wrap="square">
            <a:spAutoFit/>
          </a:bodyPr>
          <a:lstStyle/>
          <a:p>
            <a:pPr algn="just">
              <a:lnSpc>
                <a:spcPct val="107000"/>
              </a:lnSpc>
              <a:spcAft>
                <a:spcPts val="300"/>
              </a:spcAft>
            </a:pPr>
            <a:r>
              <a:rPr lang="fr-BE"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produit de la </a:t>
            </a:r>
            <a:r>
              <a:rPr lang="fr-BE"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première traite </a:t>
            </a:r>
            <a:r>
              <a:rPr lang="fr-BE"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suivant la parturition</a:t>
            </a:r>
          </a:p>
          <a:p>
            <a:pPr algn="just">
              <a:lnSpc>
                <a:spcPct val="107000"/>
              </a:lnSpc>
              <a:spcAft>
                <a:spcPts val="300"/>
              </a:spcAft>
            </a:pPr>
            <a:endParaRPr lang="fr-BE"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fr-BE"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produit de la traite des </a:t>
            </a:r>
            <a:r>
              <a:rPr lang="fr-BE"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6 jours</a:t>
            </a:r>
            <a:r>
              <a:rPr lang="fr-BE"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qui suivent la mise bas (Décret du 25 mars 1924 et 4 janvier 1971) : sera considéré comme lait impropre à la consommation humaine : … le lait provenant d’une traite opérée moins de 7 jours après le part et, d’une manière générale, le lait contenant du colostrum (France)</a:t>
            </a:r>
          </a:p>
          <a:p>
            <a:pPr algn="just">
              <a:lnSpc>
                <a:spcPct val="107000"/>
              </a:lnSpc>
              <a:spcAft>
                <a:spcPts val="300"/>
              </a:spcAft>
            </a:pPr>
            <a:endParaRPr lang="fr-BE"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fr-BE"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BE"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produit des </a:t>
            </a:r>
            <a:r>
              <a:rPr lang="fr-BE"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6 premières traites </a:t>
            </a:r>
            <a:r>
              <a:rPr lang="fr-BE"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(Canada). Il est interdit aux producteurs laitiers de mélanger le colostrum au lait, car il est jugé inapproprié pour la consommation humaine.</a:t>
            </a:r>
          </a:p>
          <a:p>
            <a:pPr algn="just">
              <a:lnSpc>
                <a:spcPct val="107000"/>
              </a:lnSpc>
              <a:spcAft>
                <a:spcPts val="300"/>
              </a:spcAft>
            </a:pPr>
            <a:endParaRPr lang="fr-BE"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xmlns="" id="{BFD00D3C-AAF9-A765-3577-A40D51D1B259}"/>
              </a:ext>
            </a:extLst>
          </p:cNvPr>
          <p:cNvSpPr txBox="1"/>
          <p:nvPr/>
        </p:nvSpPr>
        <p:spPr>
          <a:xfrm>
            <a:off x="3888284" y="11379925"/>
            <a:ext cx="12234672" cy="784702"/>
          </a:xfrm>
          <a:prstGeom prst="rect">
            <a:avLst/>
          </a:prstGeom>
          <a:noFill/>
        </p:spPr>
        <p:txBody>
          <a:bodyPr wrap="square">
            <a:spAutoFit/>
          </a:bodyPr>
          <a:lstStyle/>
          <a:p>
            <a:pPr algn="just">
              <a:lnSpc>
                <a:spcPct val="107000"/>
              </a:lnSpc>
              <a:spcAft>
                <a:spcPts val="300"/>
              </a:spcAft>
            </a:pPr>
            <a:r>
              <a:rPr lang="fr-BE"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Savoir distinguer colostrum, lait de transition et lait </a:t>
            </a:r>
          </a:p>
        </p:txBody>
      </p:sp>
      <p:sp>
        <p:nvSpPr>
          <p:cNvPr id="8" name="Flèche : droite 7">
            <a:extLst>
              <a:ext uri="{FF2B5EF4-FFF2-40B4-BE49-F238E27FC236}">
                <a16:creationId xmlns:a16="http://schemas.microsoft.com/office/drawing/2014/main" xmlns="" id="{F4DE312B-375D-A7A8-AC4F-D2C8B021DCD6}"/>
              </a:ext>
            </a:extLst>
          </p:cNvPr>
          <p:cNvSpPr/>
          <p:nvPr/>
        </p:nvSpPr>
        <p:spPr>
          <a:xfrm>
            <a:off x="2160092" y="11449049"/>
            <a:ext cx="1296144" cy="864096"/>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8083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368562957"/>
              </p:ext>
            </p:extLst>
          </p:nvPr>
        </p:nvGraphicFramePr>
        <p:xfrm>
          <a:off x="6408564" y="503833"/>
          <a:ext cx="17425936" cy="12385380"/>
        </p:xfrm>
        <a:graphic>
          <a:graphicData uri="http://schemas.openxmlformats.org/drawingml/2006/table">
            <a:tbl>
              <a:tblPr firstRow="1" firstCol="1" bandRow="1">
                <a:tableStyleId>{5C22544A-7EE6-4342-B048-85BDC9FD1C3A}</a:tableStyleId>
              </a:tblPr>
              <a:tblGrid>
                <a:gridCol w="6078067">
                  <a:extLst>
                    <a:ext uri="{9D8B030D-6E8A-4147-A177-3AD203B41FA5}">
                      <a16:colId xmlns:a16="http://schemas.microsoft.com/office/drawing/2014/main" xmlns="" val="20000"/>
                    </a:ext>
                  </a:extLst>
                </a:gridCol>
                <a:gridCol w="3285122">
                  <a:extLst>
                    <a:ext uri="{9D8B030D-6E8A-4147-A177-3AD203B41FA5}">
                      <a16:colId xmlns:a16="http://schemas.microsoft.com/office/drawing/2014/main" xmlns="" val="20001"/>
                    </a:ext>
                  </a:extLst>
                </a:gridCol>
                <a:gridCol w="2302106">
                  <a:extLst>
                    <a:ext uri="{9D8B030D-6E8A-4147-A177-3AD203B41FA5}">
                      <a16:colId xmlns:a16="http://schemas.microsoft.com/office/drawing/2014/main" xmlns="" val="20002"/>
                    </a:ext>
                  </a:extLst>
                </a:gridCol>
                <a:gridCol w="1944216">
                  <a:extLst>
                    <a:ext uri="{9D8B030D-6E8A-4147-A177-3AD203B41FA5}">
                      <a16:colId xmlns:a16="http://schemas.microsoft.com/office/drawing/2014/main" xmlns="" val="20003"/>
                    </a:ext>
                  </a:extLst>
                </a:gridCol>
                <a:gridCol w="3816425">
                  <a:extLst>
                    <a:ext uri="{9D8B030D-6E8A-4147-A177-3AD203B41FA5}">
                      <a16:colId xmlns:a16="http://schemas.microsoft.com/office/drawing/2014/main" xmlns="" val="20004"/>
                    </a:ext>
                  </a:extLst>
                </a:gridCol>
              </a:tblGrid>
              <a:tr h="589780">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solidFill>
                      <a:schemeClr val="tx2">
                        <a:lumMod val="75000"/>
                      </a:schemeClr>
                    </a:solidFill>
                  </a:tcPr>
                </a:tc>
                <a:tc>
                  <a:txBody>
                    <a:bodyPr/>
                    <a:lstStyle/>
                    <a:p>
                      <a:pPr algn="ctr">
                        <a:lnSpc>
                          <a:spcPct val="107000"/>
                        </a:lnSpc>
                        <a:spcAft>
                          <a:spcPts val="0"/>
                        </a:spcAft>
                      </a:pPr>
                      <a:r>
                        <a:rPr lang="fr-BE" sz="3200" dirty="0">
                          <a:effectLst/>
                        </a:rPr>
                        <a:t>Colostrum</a:t>
                      </a:r>
                      <a:endParaRPr lang="fr-BE" sz="3200" dirty="0">
                        <a:solidFill>
                          <a:srgbClr val="2E74B5"/>
                        </a:solidFill>
                        <a:effectLst/>
                        <a:latin typeface="Calibri"/>
                        <a:ea typeface="Calibri"/>
                        <a:cs typeface="Times New Roman"/>
                      </a:endParaRPr>
                    </a:p>
                  </a:txBody>
                  <a:tcPr marL="64784" marR="64784" marT="0" marB="0">
                    <a:solidFill>
                      <a:schemeClr val="tx2">
                        <a:lumMod val="75000"/>
                      </a:schemeClr>
                    </a:solidFill>
                  </a:tcPr>
                </a:tc>
                <a:tc gridSpan="2">
                  <a:txBody>
                    <a:bodyPr/>
                    <a:lstStyle/>
                    <a:p>
                      <a:pPr algn="ctr">
                        <a:lnSpc>
                          <a:spcPct val="107000"/>
                        </a:lnSpc>
                        <a:spcAft>
                          <a:spcPts val="0"/>
                        </a:spcAft>
                      </a:pPr>
                      <a:r>
                        <a:rPr lang="fr-BE" sz="3200">
                          <a:effectLst/>
                        </a:rPr>
                        <a:t>Lait de transition</a:t>
                      </a:r>
                      <a:endParaRPr lang="fr-BE" sz="3200">
                        <a:solidFill>
                          <a:srgbClr val="2E74B5"/>
                        </a:solidFill>
                        <a:effectLst/>
                        <a:latin typeface="Calibri"/>
                        <a:ea typeface="Calibri"/>
                        <a:cs typeface="Times New Roman"/>
                      </a:endParaRPr>
                    </a:p>
                  </a:txBody>
                  <a:tcPr marL="64784" marR="64784" marT="0" marB="0">
                    <a:solidFill>
                      <a:schemeClr val="tx2">
                        <a:lumMod val="75000"/>
                      </a:schemeClr>
                    </a:solidFill>
                  </a:tcPr>
                </a:tc>
                <a:tc hMerge="1">
                  <a:txBody>
                    <a:bodyPr/>
                    <a:lstStyle/>
                    <a:p>
                      <a:endParaRPr lang="fr-BE"/>
                    </a:p>
                  </a:txBody>
                  <a:tcPr/>
                </a:tc>
                <a:tc>
                  <a:txBody>
                    <a:bodyPr/>
                    <a:lstStyle/>
                    <a:p>
                      <a:pPr algn="ctr">
                        <a:lnSpc>
                          <a:spcPct val="107000"/>
                        </a:lnSpc>
                        <a:spcAft>
                          <a:spcPts val="0"/>
                        </a:spcAft>
                      </a:pPr>
                      <a:r>
                        <a:rPr lang="fr-BE" sz="3200" dirty="0">
                          <a:effectLst/>
                        </a:rPr>
                        <a:t>Lait</a:t>
                      </a:r>
                      <a:endParaRPr lang="fr-BE" sz="3200" dirty="0">
                        <a:solidFill>
                          <a:srgbClr val="2E74B5"/>
                        </a:solidFill>
                        <a:effectLst/>
                        <a:latin typeface="Calibri"/>
                        <a:ea typeface="Calibri"/>
                        <a:cs typeface="Times New Roman"/>
                      </a:endParaRPr>
                    </a:p>
                  </a:txBody>
                  <a:tcPr marL="64784" marR="64784" marT="0" marB="0">
                    <a:solidFill>
                      <a:schemeClr val="tx2">
                        <a:lumMod val="75000"/>
                      </a:schemeClr>
                    </a:solidFill>
                  </a:tcPr>
                </a:tc>
                <a:extLst>
                  <a:ext uri="{0D108BD9-81ED-4DB2-BD59-A6C34878D82A}">
                    <a16:rowId xmlns:a16="http://schemas.microsoft.com/office/drawing/2014/main" xmlns="" val="10000"/>
                  </a:ext>
                </a:extLst>
              </a:tr>
              <a:tr h="589780">
                <a:tc>
                  <a:txBody>
                    <a:bodyPr/>
                    <a:lstStyle/>
                    <a:p>
                      <a:pPr algn="l">
                        <a:lnSpc>
                          <a:spcPct val="107000"/>
                        </a:lnSpc>
                        <a:spcAft>
                          <a:spcPts val="0"/>
                        </a:spcAft>
                      </a:pPr>
                      <a:r>
                        <a:rPr lang="fr-BE" sz="3200">
                          <a:solidFill>
                            <a:schemeClr val="bg1"/>
                          </a:solidFill>
                          <a:effectLst/>
                        </a:rPr>
                        <a:t>Traite</a:t>
                      </a:r>
                      <a:endParaRPr lang="fr-BE" sz="3200">
                        <a:solidFill>
                          <a:schemeClr val="bg1"/>
                        </a:solidFill>
                        <a:effectLst/>
                        <a:latin typeface="Calibri"/>
                        <a:ea typeface="Calibri"/>
                        <a:cs typeface="Times New Roman"/>
                      </a:endParaRPr>
                    </a:p>
                  </a:txBody>
                  <a:tcPr marL="64784" marR="64784" marT="0" marB="0">
                    <a:solidFill>
                      <a:schemeClr val="tx2">
                        <a:lumMod val="75000"/>
                      </a:schemeClr>
                    </a:solidFill>
                  </a:tcPr>
                </a:tc>
                <a:tc>
                  <a:txBody>
                    <a:bodyPr/>
                    <a:lstStyle/>
                    <a:p>
                      <a:pPr algn="ctr">
                        <a:lnSpc>
                          <a:spcPct val="107000"/>
                        </a:lnSpc>
                        <a:spcAft>
                          <a:spcPts val="0"/>
                        </a:spcAft>
                      </a:pPr>
                      <a:r>
                        <a:rPr lang="fr-BE" sz="3200">
                          <a:solidFill>
                            <a:schemeClr val="bg1"/>
                          </a:solidFill>
                          <a:effectLst/>
                        </a:rPr>
                        <a:t>1</a:t>
                      </a:r>
                      <a:endParaRPr lang="fr-BE" sz="3200">
                        <a:solidFill>
                          <a:schemeClr val="bg1"/>
                        </a:solidFill>
                        <a:effectLst/>
                        <a:latin typeface="Calibri"/>
                        <a:ea typeface="Calibri"/>
                        <a:cs typeface="Times New Roman"/>
                      </a:endParaRPr>
                    </a:p>
                  </a:txBody>
                  <a:tcPr marL="64784" marR="64784" marT="0" marB="0">
                    <a:solidFill>
                      <a:schemeClr val="tx2">
                        <a:lumMod val="75000"/>
                      </a:schemeClr>
                    </a:solidFill>
                  </a:tcPr>
                </a:tc>
                <a:tc>
                  <a:txBody>
                    <a:bodyPr/>
                    <a:lstStyle/>
                    <a:p>
                      <a:pPr algn="ctr">
                        <a:lnSpc>
                          <a:spcPct val="107000"/>
                        </a:lnSpc>
                        <a:spcAft>
                          <a:spcPts val="0"/>
                        </a:spcAft>
                      </a:pPr>
                      <a:r>
                        <a:rPr lang="fr-BE" sz="3200" dirty="0">
                          <a:solidFill>
                            <a:schemeClr val="bg1"/>
                          </a:solidFill>
                          <a:effectLst/>
                        </a:rPr>
                        <a:t>2</a:t>
                      </a:r>
                      <a:endParaRPr lang="fr-BE" sz="3200" dirty="0">
                        <a:solidFill>
                          <a:schemeClr val="bg1"/>
                        </a:solidFill>
                        <a:effectLst/>
                        <a:latin typeface="Calibri"/>
                        <a:ea typeface="Calibri"/>
                        <a:cs typeface="Times New Roman"/>
                      </a:endParaRPr>
                    </a:p>
                  </a:txBody>
                  <a:tcPr marL="64784" marR="64784" marT="0" marB="0">
                    <a:solidFill>
                      <a:schemeClr val="tx2">
                        <a:lumMod val="75000"/>
                      </a:schemeClr>
                    </a:solidFill>
                  </a:tcPr>
                </a:tc>
                <a:tc>
                  <a:txBody>
                    <a:bodyPr/>
                    <a:lstStyle/>
                    <a:p>
                      <a:pPr algn="ctr">
                        <a:lnSpc>
                          <a:spcPct val="107000"/>
                        </a:lnSpc>
                        <a:spcAft>
                          <a:spcPts val="0"/>
                        </a:spcAft>
                      </a:pPr>
                      <a:r>
                        <a:rPr lang="fr-BE" sz="3200" dirty="0">
                          <a:solidFill>
                            <a:schemeClr val="bg1"/>
                          </a:solidFill>
                          <a:effectLst/>
                        </a:rPr>
                        <a:t>3</a:t>
                      </a:r>
                      <a:endParaRPr lang="fr-BE" sz="3200" dirty="0">
                        <a:solidFill>
                          <a:schemeClr val="bg1"/>
                        </a:solidFill>
                        <a:effectLst/>
                        <a:latin typeface="Calibri"/>
                        <a:ea typeface="Calibri"/>
                        <a:cs typeface="Times New Roman"/>
                      </a:endParaRPr>
                    </a:p>
                  </a:txBody>
                  <a:tcPr marL="64784" marR="64784" marT="0" marB="0">
                    <a:solidFill>
                      <a:schemeClr val="tx2">
                        <a:lumMod val="75000"/>
                      </a:schemeClr>
                    </a:solidFill>
                  </a:tcPr>
                </a:tc>
                <a:tc>
                  <a:txBody>
                    <a:bodyPr/>
                    <a:lstStyle/>
                    <a:p>
                      <a:pPr algn="ctr">
                        <a:lnSpc>
                          <a:spcPct val="107000"/>
                        </a:lnSpc>
                        <a:spcAft>
                          <a:spcPts val="0"/>
                        </a:spcAft>
                      </a:pPr>
                      <a:r>
                        <a:rPr lang="fr-BE" sz="3200" dirty="0">
                          <a:solidFill>
                            <a:schemeClr val="bg1"/>
                          </a:solidFill>
                          <a:effectLst/>
                        </a:rPr>
                        <a:t> </a:t>
                      </a:r>
                      <a:endParaRPr lang="fr-BE" sz="3200" dirty="0">
                        <a:solidFill>
                          <a:schemeClr val="bg1"/>
                        </a:solidFill>
                        <a:effectLst/>
                        <a:latin typeface="Calibri"/>
                        <a:ea typeface="Calibri"/>
                        <a:cs typeface="Times New Roman"/>
                      </a:endParaRPr>
                    </a:p>
                  </a:txBody>
                  <a:tcPr marL="64784" marR="64784" marT="0" marB="0">
                    <a:solidFill>
                      <a:schemeClr val="tx2">
                        <a:lumMod val="75000"/>
                      </a:schemeClr>
                    </a:solidFill>
                  </a:tcPr>
                </a:tc>
                <a:extLst>
                  <a:ext uri="{0D108BD9-81ED-4DB2-BD59-A6C34878D82A}">
                    <a16:rowId xmlns:a16="http://schemas.microsoft.com/office/drawing/2014/main" xmlns="" val="10001"/>
                  </a:ext>
                </a:extLst>
              </a:tr>
              <a:tr h="589780">
                <a:tc>
                  <a:txBody>
                    <a:bodyPr/>
                    <a:lstStyle/>
                    <a:p>
                      <a:pPr algn="l">
                        <a:lnSpc>
                          <a:spcPct val="107000"/>
                        </a:lnSpc>
                        <a:spcAft>
                          <a:spcPts val="0"/>
                        </a:spcAft>
                      </a:pPr>
                      <a:r>
                        <a:rPr lang="fr-BE" sz="3200" dirty="0">
                          <a:solidFill>
                            <a:schemeClr val="bg1"/>
                          </a:solidFill>
                          <a:effectLst/>
                        </a:rPr>
                        <a:t>Densité spécifique</a:t>
                      </a:r>
                      <a:endParaRPr lang="fr-BE" sz="3200" dirty="0">
                        <a:solidFill>
                          <a:schemeClr val="bg1"/>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a:solidFill>
                            <a:schemeClr val="bg1"/>
                          </a:solidFill>
                          <a:effectLst/>
                        </a:rPr>
                        <a:t>1.056</a:t>
                      </a:r>
                      <a:endParaRPr lang="fr-BE" sz="3200">
                        <a:solidFill>
                          <a:schemeClr val="bg1"/>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solidFill>
                            <a:schemeClr val="bg1"/>
                          </a:solidFill>
                          <a:effectLst/>
                        </a:rPr>
                        <a:t>1.040</a:t>
                      </a:r>
                      <a:endParaRPr lang="fr-BE" sz="3200" dirty="0">
                        <a:solidFill>
                          <a:schemeClr val="bg1"/>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solidFill>
                            <a:schemeClr val="bg1"/>
                          </a:solidFill>
                          <a:effectLst/>
                        </a:rPr>
                        <a:t>1.035</a:t>
                      </a:r>
                      <a:endParaRPr lang="fr-BE" sz="3200" dirty="0">
                        <a:solidFill>
                          <a:schemeClr val="bg1"/>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solidFill>
                            <a:schemeClr val="bg1"/>
                          </a:solidFill>
                          <a:effectLst/>
                        </a:rPr>
                        <a:t>1.032</a:t>
                      </a:r>
                      <a:endParaRPr lang="fr-BE" sz="3200" dirty="0">
                        <a:solidFill>
                          <a:schemeClr val="bg1"/>
                        </a:solidFill>
                        <a:effectLst/>
                        <a:latin typeface="Calibri"/>
                        <a:ea typeface="Calibri"/>
                        <a:cs typeface="Times New Roman"/>
                      </a:endParaRPr>
                    </a:p>
                  </a:txBody>
                  <a:tcPr marL="64784" marR="64784" marT="0" marB="0">
                    <a:solidFill>
                      <a:schemeClr val="accent2">
                        <a:lumMod val="75000"/>
                      </a:schemeClr>
                    </a:solidFill>
                  </a:tcPr>
                </a:tc>
                <a:extLst>
                  <a:ext uri="{0D108BD9-81ED-4DB2-BD59-A6C34878D82A}">
                    <a16:rowId xmlns:a16="http://schemas.microsoft.com/office/drawing/2014/main" xmlns="" val="10002"/>
                  </a:ext>
                </a:extLst>
              </a:tr>
              <a:tr h="589780">
                <a:tc>
                  <a:txBody>
                    <a:bodyPr/>
                    <a:lstStyle/>
                    <a:p>
                      <a:pPr algn="l">
                        <a:lnSpc>
                          <a:spcPct val="107000"/>
                        </a:lnSpc>
                        <a:spcAft>
                          <a:spcPts val="0"/>
                        </a:spcAft>
                      </a:pPr>
                      <a:r>
                        <a:rPr lang="fr-BE" sz="3200" dirty="0">
                          <a:solidFill>
                            <a:schemeClr val="bg1"/>
                          </a:solidFill>
                          <a:effectLst/>
                        </a:rPr>
                        <a:t>MATIERES SOLIDES (g/100g )</a:t>
                      </a:r>
                      <a:endParaRPr lang="fr-BE" sz="3200" dirty="0">
                        <a:solidFill>
                          <a:schemeClr val="bg1"/>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solidFill>
                            <a:schemeClr val="bg1"/>
                          </a:solidFill>
                          <a:effectLst/>
                        </a:rPr>
                        <a:t>24,3</a:t>
                      </a:r>
                      <a:endParaRPr lang="fr-BE" sz="3200" dirty="0">
                        <a:solidFill>
                          <a:schemeClr val="bg1"/>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solidFill>
                            <a:schemeClr val="bg1"/>
                          </a:solidFill>
                          <a:effectLst/>
                        </a:rPr>
                        <a:t>17,9</a:t>
                      </a:r>
                      <a:endParaRPr lang="fr-BE" sz="3200" dirty="0">
                        <a:solidFill>
                          <a:schemeClr val="bg1"/>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solidFill>
                            <a:schemeClr val="bg1"/>
                          </a:solidFill>
                          <a:effectLst/>
                        </a:rPr>
                        <a:t>14,1</a:t>
                      </a:r>
                      <a:endParaRPr lang="fr-BE" sz="3200" dirty="0">
                        <a:solidFill>
                          <a:schemeClr val="bg1"/>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solidFill>
                            <a:schemeClr val="bg1"/>
                          </a:solidFill>
                          <a:effectLst/>
                        </a:rPr>
                        <a:t>12,9</a:t>
                      </a:r>
                      <a:endParaRPr lang="fr-BE" sz="3200" dirty="0">
                        <a:solidFill>
                          <a:schemeClr val="bg1"/>
                        </a:solidFill>
                        <a:effectLst/>
                        <a:latin typeface="Calibri"/>
                        <a:ea typeface="Calibri"/>
                        <a:cs typeface="Times New Roman"/>
                      </a:endParaRPr>
                    </a:p>
                  </a:txBody>
                  <a:tcPr marL="64784" marR="64784" marT="0" marB="0">
                    <a:solidFill>
                      <a:schemeClr val="accent2">
                        <a:lumMod val="75000"/>
                      </a:schemeClr>
                    </a:solidFill>
                  </a:tcPr>
                </a:tc>
                <a:extLst>
                  <a:ext uri="{0D108BD9-81ED-4DB2-BD59-A6C34878D82A}">
                    <a16:rowId xmlns:a16="http://schemas.microsoft.com/office/drawing/2014/main" xmlns="" val="10003"/>
                  </a:ext>
                </a:extLst>
              </a:tr>
              <a:tr h="589780">
                <a:tc>
                  <a:txBody>
                    <a:bodyPr/>
                    <a:lstStyle/>
                    <a:p>
                      <a:pPr algn="l">
                        <a:lnSpc>
                          <a:spcPct val="107000"/>
                        </a:lnSpc>
                        <a:spcAft>
                          <a:spcPts val="0"/>
                        </a:spcAft>
                      </a:pPr>
                      <a:r>
                        <a:rPr lang="fr-BE" sz="3200">
                          <a:effectLst/>
                        </a:rPr>
                        <a:t>     MG (g/100g)</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a:effectLst/>
                        </a:rPr>
                        <a:t>6,7</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5,4</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3,9</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4,0</a:t>
                      </a:r>
                      <a:endParaRPr lang="fr-BE" sz="3200" dirty="0">
                        <a:solidFill>
                          <a:srgbClr val="2E74B5"/>
                        </a:solidFill>
                        <a:effectLst/>
                        <a:latin typeface="Calibri"/>
                        <a:ea typeface="Calibri"/>
                        <a:cs typeface="Times New Roman"/>
                      </a:endParaRPr>
                    </a:p>
                  </a:txBody>
                  <a:tcPr marL="64784" marR="64784" marT="0" marB="0"/>
                </a:tc>
                <a:extLst>
                  <a:ext uri="{0D108BD9-81ED-4DB2-BD59-A6C34878D82A}">
                    <a16:rowId xmlns:a16="http://schemas.microsoft.com/office/drawing/2014/main" xmlns="" val="10004"/>
                  </a:ext>
                </a:extLst>
              </a:tr>
              <a:tr h="589780">
                <a:tc>
                  <a:txBody>
                    <a:bodyPr/>
                    <a:lstStyle/>
                    <a:p>
                      <a:pPr algn="l">
                        <a:lnSpc>
                          <a:spcPct val="107000"/>
                        </a:lnSpc>
                        <a:spcAft>
                          <a:spcPts val="0"/>
                        </a:spcAft>
                      </a:pPr>
                      <a:r>
                        <a:rPr lang="fr-BE" sz="3200">
                          <a:effectLst/>
                        </a:rPr>
                        <a:t>     PROTEINES TOTALES (g/100g)</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14,9</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8,4</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5,1</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3,1</a:t>
                      </a:r>
                      <a:endParaRPr lang="fr-BE" sz="3200" dirty="0">
                        <a:solidFill>
                          <a:srgbClr val="2E74B5"/>
                        </a:solidFill>
                        <a:effectLst/>
                        <a:latin typeface="Calibri"/>
                        <a:ea typeface="Calibri"/>
                        <a:cs typeface="Times New Roman"/>
                      </a:endParaRPr>
                    </a:p>
                  </a:txBody>
                  <a:tcPr marL="64784" marR="64784" marT="0" marB="0"/>
                </a:tc>
                <a:extLst>
                  <a:ext uri="{0D108BD9-81ED-4DB2-BD59-A6C34878D82A}">
                    <a16:rowId xmlns:a16="http://schemas.microsoft.com/office/drawing/2014/main" xmlns="" val="10005"/>
                  </a:ext>
                </a:extLst>
              </a:tr>
              <a:tr h="589780">
                <a:tc>
                  <a:txBody>
                    <a:bodyPr/>
                    <a:lstStyle/>
                    <a:p>
                      <a:pPr algn="l">
                        <a:lnSpc>
                          <a:spcPct val="107000"/>
                        </a:lnSpc>
                        <a:spcAft>
                          <a:spcPts val="0"/>
                        </a:spcAft>
                      </a:pPr>
                      <a:r>
                        <a:rPr lang="fr-BE" sz="3200">
                          <a:effectLst/>
                        </a:rPr>
                        <a:t>     LACTOSE (g/100g)</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a:effectLst/>
                        </a:rPr>
                        <a:t>2,7</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3,9</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4,4</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5,0</a:t>
                      </a:r>
                      <a:endParaRPr lang="fr-BE" sz="3200" dirty="0">
                        <a:solidFill>
                          <a:srgbClr val="2E74B5"/>
                        </a:solidFill>
                        <a:effectLst/>
                        <a:latin typeface="Calibri"/>
                        <a:ea typeface="Calibri"/>
                        <a:cs typeface="Times New Roman"/>
                      </a:endParaRPr>
                    </a:p>
                  </a:txBody>
                  <a:tcPr marL="64784" marR="64784" marT="0" marB="0"/>
                </a:tc>
                <a:extLst>
                  <a:ext uri="{0D108BD9-81ED-4DB2-BD59-A6C34878D82A}">
                    <a16:rowId xmlns:a16="http://schemas.microsoft.com/office/drawing/2014/main" xmlns="" val="10006"/>
                  </a:ext>
                </a:extLst>
              </a:tr>
              <a:tr h="589780">
                <a:tc>
                  <a:txBody>
                    <a:bodyPr/>
                    <a:lstStyle/>
                    <a:p>
                      <a:pPr algn="l">
                        <a:lnSpc>
                          <a:spcPct val="107000"/>
                        </a:lnSpc>
                        <a:spcAft>
                          <a:spcPts val="0"/>
                        </a:spcAft>
                      </a:pPr>
                      <a:r>
                        <a:rPr lang="fr-BE" sz="3200">
                          <a:effectLst/>
                        </a:rPr>
                        <a:t>     CENDRES (g/100g)</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0,05</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extLst>
                  <a:ext uri="{0D108BD9-81ED-4DB2-BD59-A6C34878D82A}">
                    <a16:rowId xmlns:a16="http://schemas.microsoft.com/office/drawing/2014/main" xmlns="" val="10007"/>
                  </a:ext>
                </a:extLst>
              </a:tr>
              <a:tr h="589780">
                <a:tc>
                  <a:txBody>
                    <a:bodyPr/>
                    <a:lstStyle/>
                    <a:p>
                      <a:pPr algn="l">
                        <a:lnSpc>
                          <a:spcPct val="107000"/>
                        </a:lnSpc>
                        <a:spcAft>
                          <a:spcPts val="0"/>
                        </a:spcAft>
                      </a:pPr>
                      <a:r>
                        <a:rPr lang="fr-BE" sz="3200" dirty="0">
                          <a:effectLst/>
                        </a:rPr>
                        <a:t>FACTEURS ANTIBACTERIENS</a:t>
                      </a:r>
                      <a:endParaRPr lang="fr-BE" sz="3200" dirty="0">
                        <a:solidFill>
                          <a:srgbClr val="2E74B5"/>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solidFill>
                      <a:schemeClr val="accent2">
                        <a:lumMod val="75000"/>
                      </a:schemeClr>
                    </a:solidFill>
                  </a:tcPr>
                </a:tc>
                <a:extLst>
                  <a:ext uri="{0D108BD9-81ED-4DB2-BD59-A6C34878D82A}">
                    <a16:rowId xmlns:a16="http://schemas.microsoft.com/office/drawing/2014/main" xmlns="" val="10008"/>
                  </a:ext>
                </a:extLst>
              </a:tr>
              <a:tr h="589780">
                <a:tc>
                  <a:txBody>
                    <a:bodyPr/>
                    <a:lstStyle/>
                    <a:p>
                      <a:pPr algn="l">
                        <a:lnSpc>
                          <a:spcPct val="107000"/>
                        </a:lnSpc>
                        <a:spcAft>
                          <a:spcPts val="0"/>
                        </a:spcAft>
                      </a:pPr>
                      <a:r>
                        <a:rPr lang="fr-BE" sz="3200">
                          <a:effectLst/>
                        </a:rPr>
                        <a:t>Lactoferrine (mg/L)</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a:effectLst/>
                        </a:rPr>
                        <a:t>0,8 -5</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0,1</a:t>
                      </a:r>
                      <a:endParaRPr lang="fr-BE" sz="3200" dirty="0">
                        <a:solidFill>
                          <a:srgbClr val="2E74B5"/>
                        </a:solidFill>
                        <a:effectLst/>
                        <a:latin typeface="Calibri"/>
                        <a:ea typeface="Calibri"/>
                        <a:cs typeface="Times New Roman"/>
                      </a:endParaRPr>
                    </a:p>
                  </a:txBody>
                  <a:tcPr marL="64784" marR="64784" marT="0" marB="0"/>
                </a:tc>
                <a:extLst>
                  <a:ext uri="{0D108BD9-81ED-4DB2-BD59-A6C34878D82A}">
                    <a16:rowId xmlns:a16="http://schemas.microsoft.com/office/drawing/2014/main" xmlns="" val="10009"/>
                  </a:ext>
                </a:extLst>
              </a:tr>
              <a:tr h="589780">
                <a:tc>
                  <a:txBody>
                    <a:bodyPr/>
                    <a:lstStyle/>
                    <a:p>
                      <a:pPr algn="l">
                        <a:lnSpc>
                          <a:spcPct val="107000"/>
                        </a:lnSpc>
                        <a:spcAft>
                          <a:spcPts val="0"/>
                        </a:spcAft>
                      </a:pPr>
                      <a:r>
                        <a:rPr lang="fr-BE" sz="3200">
                          <a:effectLst/>
                        </a:rPr>
                        <a:t>Lactoperoxydase (mg/L)</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a:effectLst/>
                        </a:rPr>
                        <a:t>11 - 45</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13 – 30 </a:t>
                      </a:r>
                      <a:endParaRPr lang="fr-BE" sz="3200" dirty="0">
                        <a:solidFill>
                          <a:srgbClr val="2E74B5"/>
                        </a:solidFill>
                        <a:effectLst/>
                        <a:latin typeface="Calibri"/>
                        <a:ea typeface="Calibri"/>
                        <a:cs typeface="Times New Roman"/>
                      </a:endParaRPr>
                    </a:p>
                  </a:txBody>
                  <a:tcPr marL="64784" marR="64784" marT="0" marB="0"/>
                </a:tc>
                <a:extLst>
                  <a:ext uri="{0D108BD9-81ED-4DB2-BD59-A6C34878D82A}">
                    <a16:rowId xmlns:a16="http://schemas.microsoft.com/office/drawing/2014/main" xmlns="" val="10010"/>
                  </a:ext>
                </a:extLst>
              </a:tr>
              <a:tr h="589780">
                <a:tc>
                  <a:txBody>
                    <a:bodyPr/>
                    <a:lstStyle/>
                    <a:p>
                      <a:pPr algn="l">
                        <a:lnSpc>
                          <a:spcPct val="107000"/>
                        </a:lnSpc>
                        <a:spcAft>
                          <a:spcPts val="0"/>
                        </a:spcAft>
                      </a:pPr>
                      <a:r>
                        <a:rPr lang="fr-BE" sz="3200">
                          <a:effectLst/>
                        </a:rPr>
                        <a:t>Lyzozyme (mg/L)</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a:effectLst/>
                        </a:rPr>
                        <a:t>0,14 – 0,7</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0,07 -0,6</a:t>
                      </a:r>
                      <a:endParaRPr lang="fr-BE" sz="3200" dirty="0">
                        <a:solidFill>
                          <a:srgbClr val="2E74B5"/>
                        </a:solidFill>
                        <a:effectLst/>
                        <a:latin typeface="Calibri"/>
                        <a:ea typeface="Calibri"/>
                        <a:cs typeface="Times New Roman"/>
                      </a:endParaRPr>
                    </a:p>
                  </a:txBody>
                  <a:tcPr marL="64784" marR="64784" marT="0" marB="0"/>
                </a:tc>
                <a:extLst>
                  <a:ext uri="{0D108BD9-81ED-4DB2-BD59-A6C34878D82A}">
                    <a16:rowId xmlns:a16="http://schemas.microsoft.com/office/drawing/2014/main" xmlns="" val="10011"/>
                  </a:ext>
                </a:extLst>
              </a:tr>
              <a:tr h="589780">
                <a:tc>
                  <a:txBody>
                    <a:bodyPr/>
                    <a:lstStyle/>
                    <a:p>
                      <a:pPr algn="l">
                        <a:lnSpc>
                          <a:spcPct val="107000"/>
                        </a:lnSpc>
                        <a:spcAft>
                          <a:spcPts val="0"/>
                        </a:spcAft>
                      </a:pPr>
                      <a:r>
                        <a:rPr lang="fr-BE" sz="3200" dirty="0">
                          <a:effectLst/>
                        </a:rPr>
                        <a:t>IMMUNOGLOBULINES</a:t>
                      </a:r>
                      <a:endParaRPr lang="fr-BE" sz="3200" dirty="0">
                        <a:solidFill>
                          <a:srgbClr val="2E74B5"/>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solidFill>
                      <a:schemeClr val="accent2">
                        <a:lumMod val="75000"/>
                      </a:schemeClr>
                    </a:solidFill>
                  </a:tcPr>
                </a:tc>
                <a:extLst>
                  <a:ext uri="{0D108BD9-81ED-4DB2-BD59-A6C34878D82A}">
                    <a16:rowId xmlns:a16="http://schemas.microsoft.com/office/drawing/2014/main" xmlns="" val="10012"/>
                  </a:ext>
                </a:extLst>
              </a:tr>
              <a:tr h="589780">
                <a:tc>
                  <a:txBody>
                    <a:bodyPr/>
                    <a:lstStyle/>
                    <a:p>
                      <a:pPr algn="l">
                        <a:lnSpc>
                          <a:spcPct val="107000"/>
                        </a:lnSpc>
                        <a:spcAft>
                          <a:spcPts val="0"/>
                        </a:spcAft>
                      </a:pPr>
                      <a:r>
                        <a:rPr lang="fr-BE" sz="3200">
                          <a:effectLst/>
                        </a:rPr>
                        <a:t>Igs (mg/ml)</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32</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25</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15</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0,6</a:t>
                      </a:r>
                      <a:endParaRPr lang="fr-BE" sz="3200" dirty="0">
                        <a:solidFill>
                          <a:srgbClr val="2E74B5"/>
                        </a:solidFill>
                        <a:effectLst/>
                        <a:latin typeface="Calibri"/>
                        <a:ea typeface="Calibri"/>
                        <a:cs typeface="Times New Roman"/>
                      </a:endParaRPr>
                    </a:p>
                  </a:txBody>
                  <a:tcPr marL="64784" marR="64784" marT="0" marB="0"/>
                </a:tc>
                <a:extLst>
                  <a:ext uri="{0D108BD9-81ED-4DB2-BD59-A6C34878D82A}">
                    <a16:rowId xmlns:a16="http://schemas.microsoft.com/office/drawing/2014/main" xmlns="" val="10013"/>
                  </a:ext>
                </a:extLst>
              </a:tr>
              <a:tr h="589780">
                <a:tc>
                  <a:txBody>
                    <a:bodyPr/>
                    <a:lstStyle/>
                    <a:p>
                      <a:pPr algn="l">
                        <a:lnSpc>
                          <a:spcPct val="107000"/>
                        </a:lnSpc>
                        <a:spcAft>
                          <a:spcPts val="0"/>
                        </a:spcAft>
                      </a:pPr>
                      <a:r>
                        <a:rPr lang="fr-BE" sz="3200">
                          <a:effectLst/>
                        </a:rPr>
                        <a:t>IgG1 (mg/ml)</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a:effectLst/>
                        </a:rPr>
                        <a:t>34,9 (11,8 – 74,2)</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0,31 à 0,4</a:t>
                      </a:r>
                      <a:endParaRPr lang="fr-BE" sz="3200" dirty="0">
                        <a:solidFill>
                          <a:srgbClr val="2E74B5"/>
                        </a:solidFill>
                        <a:effectLst/>
                        <a:latin typeface="Calibri"/>
                        <a:ea typeface="Calibri"/>
                        <a:cs typeface="Times New Roman"/>
                      </a:endParaRPr>
                    </a:p>
                  </a:txBody>
                  <a:tcPr marL="64784" marR="64784" marT="0" marB="0"/>
                </a:tc>
                <a:extLst>
                  <a:ext uri="{0D108BD9-81ED-4DB2-BD59-A6C34878D82A}">
                    <a16:rowId xmlns:a16="http://schemas.microsoft.com/office/drawing/2014/main" xmlns="" val="10014"/>
                  </a:ext>
                </a:extLst>
              </a:tr>
              <a:tr h="589780">
                <a:tc>
                  <a:txBody>
                    <a:bodyPr/>
                    <a:lstStyle/>
                    <a:p>
                      <a:pPr algn="l">
                        <a:lnSpc>
                          <a:spcPct val="107000"/>
                        </a:lnSpc>
                        <a:spcAft>
                          <a:spcPts val="0"/>
                        </a:spcAft>
                      </a:pPr>
                      <a:r>
                        <a:rPr lang="fr-BE" sz="3200">
                          <a:effectLst/>
                        </a:rPr>
                        <a:t>IgG2 (mg/ml)</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a:effectLst/>
                        </a:rPr>
                        <a:t>6,0 (2,7 – 20,6)</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0,03 à 0,08</a:t>
                      </a:r>
                      <a:endParaRPr lang="fr-BE" sz="3200" dirty="0">
                        <a:solidFill>
                          <a:srgbClr val="2E74B5"/>
                        </a:solidFill>
                        <a:effectLst/>
                        <a:latin typeface="Calibri"/>
                        <a:ea typeface="Calibri"/>
                        <a:cs typeface="Times New Roman"/>
                      </a:endParaRPr>
                    </a:p>
                  </a:txBody>
                  <a:tcPr marL="64784" marR="64784" marT="0" marB="0"/>
                </a:tc>
                <a:extLst>
                  <a:ext uri="{0D108BD9-81ED-4DB2-BD59-A6C34878D82A}">
                    <a16:rowId xmlns:a16="http://schemas.microsoft.com/office/drawing/2014/main" xmlns="" val="10015"/>
                  </a:ext>
                </a:extLst>
              </a:tr>
              <a:tr h="589780">
                <a:tc>
                  <a:txBody>
                    <a:bodyPr/>
                    <a:lstStyle/>
                    <a:p>
                      <a:pPr algn="l">
                        <a:lnSpc>
                          <a:spcPct val="107000"/>
                        </a:lnSpc>
                        <a:spcAft>
                          <a:spcPts val="0"/>
                        </a:spcAft>
                      </a:pPr>
                      <a:r>
                        <a:rPr lang="fr-BE" sz="3200">
                          <a:effectLst/>
                        </a:rPr>
                        <a:t>IgA (mg/ml)</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a:effectLst/>
                        </a:rPr>
                        <a:t>1,6 (0,5 – 4,4)</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0,04 à 0,06</a:t>
                      </a:r>
                      <a:endParaRPr lang="fr-BE" sz="3200" dirty="0">
                        <a:solidFill>
                          <a:srgbClr val="2E74B5"/>
                        </a:solidFill>
                        <a:effectLst/>
                        <a:latin typeface="Calibri"/>
                        <a:ea typeface="Calibri"/>
                        <a:cs typeface="Times New Roman"/>
                      </a:endParaRPr>
                    </a:p>
                  </a:txBody>
                  <a:tcPr marL="64784" marR="64784" marT="0" marB="0"/>
                </a:tc>
                <a:extLst>
                  <a:ext uri="{0D108BD9-81ED-4DB2-BD59-A6C34878D82A}">
                    <a16:rowId xmlns:a16="http://schemas.microsoft.com/office/drawing/2014/main" xmlns="" val="10016"/>
                  </a:ext>
                </a:extLst>
              </a:tr>
              <a:tr h="589780">
                <a:tc>
                  <a:txBody>
                    <a:bodyPr/>
                    <a:lstStyle/>
                    <a:p>
                      <a:pPr algn="l">
                        <a:lnSpc>
                          <a:spcPct val="107000"/>
                        </a:lnSpc>
                        <a:spcAft>
                          <a:spcPts val="0"/>
                        </a:spcAft>
                      </a:pPr>
                      <a:r>
                        <a:rPr lang="fr-BE" sz="3200">
                          <a:effectLst/>
                        </a:rPr>
                        <a:t> IgM (mg/ml)</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a:effectLst/>
                        </a:rPr>
                        <a:t>4,3 (1,1 – 21,0)</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0, 03 à 0,06</a:t>
                      </a:r>
                      <a:endParaRPr lang="fr-BE" sz="3200" dirty="0">
                        <a:solidFill>
                          <a:srgbClr val="2E74B5"/>
                        </a:solidFill>
                        <a:effectLst/>
                        <a:latin typeface="Calibri"/>
                        <a:ea typeface="Calibri"/>
                        <a:cs typeface="Times New Roman"/>
                      </a:endParaRPr>
                    </a:p>
                  </a:txBody>
                  <a:tcPr marL="64784" marR="64784" marT="0" marB="0"/>
                </a:tc>
                <a:extLst>
                  <a:ext uri="{0D108BD9-81ED-4DB2-BD59-A6C34878D82A}">
                    <a16:rowId xmlns:a16="http://schemas.microsoft.com/office/drawing/2014/main" xmlns="" val="10017"/>
                  </a:ext>
                </a:extLst>
              </a:tr>
              <a:tr h="589780">
                <a:tc>
                  <a:txBody>
                    <a:bodyPr/>
                    <a:lstStyle/>
                    <a:p>
                      <a:pPr algn="l">
                        <a:lnSpc>
                          <a:spcPct val="107000"/>
                        </a:lnSpc>
                        <a:spcAft>
                          <a:spcPts val="0"/>
                        </a:spcAft>
                      </a:pPr>
                      <a:r>
                        <a:rPr lang="fr-BE" sz="3200">
                          <a:effectLst/>
                        </a:rPr>
                        <a:t>FACTEURS DE CROISSANCE</a:t>
                      </a:r>
                      <a:endParaRPr lang="fr-BE" sz="3200">
                        <a:solidFill>
                          <a:srgbClr val="2E74B5"/>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a:effectLst/>
                        </a:rPr>
                        <a:t> </a:t>
                      </a:r>
                      <a:endParaRPr lang="fr-BE" sz="3200">
                        <a:solidFill>
                          <a:srgbClr val="2E74B5"/>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solidFill>
                      <a:schemeClr val="accent2">
                        <a:lumMod val="75000"/>
                      </a:schemeClr>
                    </a:solidFill>
                  </a:tcPr>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solidFill>
                      <a:schemeClr val="accent2">
                        <a:lumMod val="75000"/>
                      </a:schemeClr>
                    </a:solidFill>
                  </a:tcPr>
                </a:tc>
                <a:extLst>
                  <a:ext uri="{0D108BD9-81ED-4DB2-BD59-A6C34878D82A}">
                    <a16:rowId xmlns:a16="http://schemas.microsoft.com/office/drawing/2014/main" xmlns="" val="10018"/>
                  </a:ext>
                </a:extLst>
              </a:tr>
              <a:tr h="589780">
                <a:tc>
                  <a:txBody>
                    <a:bodyPr/>
                    <a:lstStyle/>
                    <a:p>
                      <a:pPr algn="l">
                        <a:lnSpc>
                          <a:spcPct val="107000"/>
                        </a:lnSpc>
                        <a:spcAft>
                          <a:spcPts val="0"/>
                        </a:spcAft>
                      </a:pPr>
                      <a:r>
                        <a:rPr lang="fr-BE" sz="3200">
                          <a:effectLst/>
                        </a:rPr>
                        <a:t>IGF-1 (µg/L)</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a:effectLst/>
                        </a:rPr>
                        <a:t>341</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242</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144</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15</a:t>
                      </a:r>
                      <a:endParaRPr lang="fr-BE" sz="3200" dirty="0">
                        <a:solidFill>
                          <a:srgbClr val="2E74B5"/>
                        </a:solidFill>
                        <a:effectLst/>
                        <a:latin typeface="Calibri"/>
                        <a:ea typeface="Calibri"/>
                        <a:cs typeface="Times New Roman"/>
                      </a:endParaRPr>
                    </a:p>
                  </a:txBody>
                  <a:tcPr marL="64784" marR="64784" marT="0" marB="0"/>
                </a:tc>
                <a:extLst>
                  <a:ext uri="{0D108BD9-81ED-4DB2-BD59-A6C34878D82A}">
                    <a16:rowId xmlns:a16="http://schemas.microsoft.com/office/drawing/2014/main" xmlns="" val="10019"/>
                  </a:ext>
                </a:extLst>
              </a:tr>
              <a:tr h="589780">
                <a:tc>
                  <a:txBody>
                    <a:bodyPr/>
                    <a:lstStyle/>
                    <a:p>
                      <a:pPr algn="l">
                        <a:lnSpc>
                          <a:spcPct val="107000"/>
                        </a:lnSpc>
                        <a:spcAft>
                          <a:spcPts val="0"/>
                        </a:spcAft>
                      </a:pPr>
                      <a:r>
                        <a:rPr lang="fr-BE" sz="3200">
                          <a:effectLst/>
                        </a:rPr>
                        <a:t>IGF-2 (µg/L)</a:t>
                      </a:r>
                      <a:endParaRPr lang="fr-BE" sz="320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4 - 150</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 </a:t>
                      </a:r>
                      <a:endParaRPr lang="fr-BE" sz="3200" dirty="0">
                        <a:solidFill>
                          <a:srgbClr val="2E74B5"/>
                        </a:solidFill>
                        <a:effectLst/>
                        <a:latin typeface="Calibri"/>
                        <a:ea typeface="Calibri"/>
                        <a:cs typeface="Times New Roman"/>
                      </a:endParaRPr>
                    </a:p>
                  </a:txBody>
                  <a:tcPr marL="64784" marR="64784" marT="0" marB="0"/>
                </a:tc>
                <a:tc>
                  <a:txBody>
                    <a:bodyPr/>
                    <a:lstStyle/>
                    <a:p>
                      <a:pPr algn="ctr">
                        <a:lnSpc>
                          <a:spcPct val="107000"/>
                        </a:lnSpc>
                        <a:spcAft>
                          <a:spcPts val="0"/>
                        </a:spcAft>
                      </a:pPr>
                      <a:r>
                        <a:rPr lang="fr-BE" sz="3200" dirty="0">
                          <a:effectLst/>
                        </a:rPr>
                        <a:t>50 - 100</a:t>
                      </a:r>
                      <a:endParaRPr lang="fr-BE" sz="3200" dirty="0">
                        <a:solidFill>
                          <a:srgbClr val="2E74B5"/>
                        </a:solidFill>
                        <a:effectLst/>
                        <a:latin typeface="Calibri"/>
                        <a:ea typeface="Calibri"/>
                        <a:cs typeface="Times New Roman"/>
                      </a:endParaRPr>
                    </a:p>
                  </a:txBody>
                  <a:tcPr marL="64784" marR="64784" marT="0" marB="0"/>
                </a:tc>
                <a:extLst>
                  <a:ext uri="{0D108BD9-81ED-4DB2-BD59-A6C34878D82A}">
                    <a16:rowId xmlns:a16="http://schemas.microsoft.com/office/drawing/2014/main" xmlns="" val="10020"/>
                  </a:ext>
                </a:extLst>
              </a:tr>
            </a:tbl>
          </a:graphicData>
        </a:graphic>
      </p:graphicFrame>
      <p:sp>
        <p:nvSpPr>
          <p:cNvPr id="2" name="Rectangle à coins arrondis 11">
            <a:extLst>
              <a:ext uri="{FF2B5EF4-FFF2-40B4-BE49-F238E27FC236}">
                <a16:creationId xmlns:a16="http://schemas.microsoft.com/office/drawing/2014/main" xmlns="" id="{CCF10295-6B95-E100-85BD-E6EA88A716B1}"/>
              </a:ext>
            </a:extLst>
          </p:cNvPr>
          <p:cNvSpPr/>
          <p:nvPr/>
        </p:nvSpPr>
        <p:spPr>
          <a:xfrm>
            <a:off x="287884" y="719857"/>
            <a:ext cx="5616624" cy="345638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defRPr/>
            </a:pPr>
            <a:r>
              <a:rPr lang="fr-BE" sz="5400" dirty="0">
                <a:cs typeface="Calibri" panose="020F0502020204030204" pitchFamily="34" charset="0"/>
              </a:rPr>
              <a:t>Colostrum</a:t>
            </a:r>
          </a:p>
          <a:p>
            <a:pPr>
              <a:defRPr/>
            </a:pPr>
            <a:r>
              <a:rPr lang="fr-BE" sz="5400" dirty="0">
                <a:cs typeface="Calibri" panose="020F0502020204030204" pitchFamily="34" charset="0"/>
              </a:rPr>
              <a:t>Lait de transition</a:t>
            </a:r>
          </a:p>
          <a:p>
            <a:pPr>
              <a:defRPr/>
            </a:pPr>
            <a:r>
              <a:rPr lang="fr-BE" sz="5400" dirty="0">
                <a:cs typeface="Calibri" panose="020F0502020204030204" pitchFamily="34" charset="0"/>
              </a:rPr>
              <a:t>Lait</a:t>
            </a:r>
          </a:p>
        </p:txBody>
      </p:sp>
      <p:sp>
        <p:nvSpPr>
          <p:cNvPr id="4" name="Rectangle 3">
            <a:extLst>
              <a:ext uri="{FF2B5EF4-FFF2-40B4-BE49-F238E27FC236}">
                <a16:creationId xmlns:a16="http://schemas.microsoft.com/office/drawing/2014/main" xmlns="" id="{1EF7DCA4-86E5-0766-709D-54BD60462BE9}"/>
              </a:ext>
            </a:extLst>
          </p:cNvPr>
          <p:cNvSpPr/>
          <p:nvPr/>
        </p:nvSpPr>
        <p:spPr>
          <a:xfrm>
            <a:off x="13465348" y="2880097"/>
            <a:ext cx="1368152" cy="18002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a:extLst>
              <a:ext uri="{FF2B5EF4-FFF2-40B4-BE49-F238E27FC236}">
                <a16:creationId xmlns:a16="http://schemas.microsoft.com/office/drawing/2014/main" xmlns="" id="{17696589-EB3C-728D-91BF-80B1AE5AB243}"/>
              </a:ext>
            </a:extLst>
          </p:cNvPr>
          <p:cNvSpPr/>
          <p:nvPr/>
        </p:nvSpPr>
        <p:spPr>
          <a:xfrm>
            <a:off x="21206208" y="2861538"/>
            <a:ext cx="1368152" cy="18002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xmlns="" id="{3FD0B01B-7984-50A4-6F8F-56085B4E83CD}"/>
              </a:ext>
            </a:extLst>
          </p:cNvPr>
          <p:cNvSpPr/>
          <p:nvPr/>
        </p:nvSpPr>
        <p:spPr>
          <a:xfrm>
            <a:off x="13745408" y="8136681"/>
            <a:ext cx="944076" cy="57606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a:extLst>
              <a:ext uri="{FF2B5EF4-FFF2-40B4-BE49-F238E27FC236}">
                <a16:creationId xmlns:a16="http://schemas.microsoft.com/office/drawing/2014/main" xmlns="" id="{F7B1774E-13E4-D888-70DC-D6B71A8842C3}"/>
              </a:ext>
            </a:extLst>
          </p:cNvPr>
          <p:cNvSpPr/>
          <p:nvPr/>
        </p:nvSpPr>
        <p:spPr>
          <a:xfrm>
            <a:off x="21522272" y="8136681"/>
            <a:ext cx="944076" cy="57606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2647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Dossier colostrum\Placentation histolog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524" y="0"/>
            <a:ext cx="18290032" cy="137175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1">
            <a:extLst>
              <a:ext uri="{FF2B5EF4-FFF2-40B4-BE49-F238E27FC236}">
                <a16:creationId xmlns:a16="http://schemas.microsoft.com/office/drawing/2014/main" xmlns="" id="{A9C06DFD-06E2-6268-9E4C-B9A8FB956F90}"/>
              </a:ext>
            </a:extLst>
          </p:cNvPr>
          <p:cNvSpPr/>
          <p:nvPr/>
        </p:nvSpPr>
        <p:spPr>
          <a:xfrm>
            <a:off x="575916" y="719857"/>
            <a:ext cx="5328592" cy="345638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6000" dirty="0">
                <a:cs typeface="Calibri" panose="020F0502020204030204" pitchFamily="34" charset="0"/>
              </a:rPr>
              <a:t>Le colostrum:</a:t>
            </a:r>
          </a:p>
          <a:p>
            <a:pPr algn="ctr">
              <a:defRPr/>
            </a:pPr>
            <a:r>
              <a:rPr lang="fr-BE" sz="6000" dirty="0">
                <a:cs typeface="Calibri" panose="020F0502020204030204" pitchFamily="34" charset="0"/>
              </a:rPr>
              <a:t>Une question </a:t>
            </a:r>
          </a:p>
          <a:p>
            <a:pPr algn="ctr">
              <a:defRPr/>
            </a:pPr>
            <a:r>
              <a:rPr lang="fr-BE" sz="6000" dirty="0">
                <a:cs typeface="Calibri" panose="020F0502020204030204" pitchFamily="34" charset="0"/>
              </a:rPr>
              <a:t>de placenta</a:t>
            </a:r>
          </a:p>
        </p:txBody>
      </p:sp>
    </p:spTree>
    <p:extLst>
      <p:ext uri="{BB962C8B-B14F-4D97-AF65-F5344CB8AC3E}">
        <p14:creationId xmlns:p14="http://schemas.microsoft.com/office/powerpoint/2010/main" val="2678302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xmlns="" id="{40C01DD9-A8BC-26D6-1954-27CEA1786783}"/>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xmlns="" id="{4CDD2539-E55D-5ED0-A06C-5B9C8F209CCF}"/>
              </a:ext>
            </a:extLst>
          </p:cNvPr>
          <p:cNvPicPr>
            <a:picLocks noChangeAspect="1"/>
          </p:cNvPicPr>
          <p:nvPr/>
        </p:nvPicPr>
        <p:blipFill>
          <a:blip r:embed="rId3"/>
          <a:stretch>
            <a:fillRect/>
          </a:stretch>
        </p:blipFill>
        <p:spPr>
          <a:xfrm>
            <a:off x="8712820" y="431825"/>
            <a:ext cx="10297144" cy="12784565"/>
          </a:xfrm>
          <a:prstGeom prst="rect">
            <a:avLst/>
          </a:prstGeom>
        </p:spPr>
      </p:pic>
      <p:sp>
        <p:nvSpPr>
          <p:cNvPr id="4" name="Rectangle à coins arrondis 11">
            <a:extLst>
              <a:ext uri="{FF2B5EF4-FFF2-40B4-BE49-F238E27FC236}">
                <a16:creationId xmlns:a16="http://schemas.microsoft.com/office/drawing/2014/main" xmlns="" id="{F2A23D0E-53D3-E136-4695-5294CBE6E0A4}"/>
              </a:ext>
            </a:extLst>
          </p:cNvPr>
          <p:cNvSpPr/>
          <p:nvPr/>
        </p:nvSpPr>
        <p:spPr>
          <a:xfrm>
            <a:off x="1584028" y="1295921"/>
            <a:ext cx="5328592" cy="345638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673" tIns="108836" rIns="217673" bIns="108836" anchor="ctr"/>
          <a:lstStyle/>
          <a:p>
            <a:pPr algn="ctr">
              <a:defRPr/>
            </a:pPr>
            <a:r>
              <a:rPr lang="fr-BE" sz="6000" dirty="0">
                <a:cs typeface="Calibri" panose="020F0502020204030204" pitchFamily="34" charset="0"/>
              </a:rPr>
              <a:t>Le colostrum:</a:t>
            </a:r>
          </a:p>
          <a:p>
            <a:pPr algn="ctr">
              <a:defRPr/>
            </a:pPr>
            <a:r>
              <a:rPr lang="fr-BE" sz="6000" dirty="0">
                <a:cs typeface="Calibri" panose="020F0502020204030204" pitchFamily="34" charset="0"/>
              </a:rPr>
              <a:t>Une question </a:t>
            </a:r>
          </a:p>
          <a:p>
            <a:pPr algn="ctr">
              <a:defRPr/>
            </a:pPr>
            <a:r>
              <a:rPr lang="fr-BE" sz="6000" dirty="0">
                <a:cs typeface="Calibri" panose="020F0502020204030204" pitchFamily="34" charset="0"/>
              </a:rPr>
              <a:t>de placenta</a:t>
            </a:r>
          </a:p>
        </p:txBody>
      </p:sp>
      <p:sp>
        <p:nvSpPr>
          <p:cNvPr id="2" name="Ellipse 1">
            <a:extLst>
              <a:ext uri="{FF2B5EF4-FFF2-40B4-BE49-F238E27FC236}">
                <a16:creationId xmlns:a16="http://schemas.microsoft.com/office/drawing/2014/main" xmlns="" id="{74AC0C5A-E009-330F-82BF-E91731F3468A}"/>
              </a:ext>
            </a:extLst>
          </p:cNvPr>
          <p:cNvSpPr/>
          <p:nvPr/>
        </p:nvSpPr>
        <p:spPr>
          <a:xfrm>
            <a:off x="10441012" y="8208689"/>
            <a:ext cx="2376264" cy="2376264"/>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Ellipse 4">
            <a:extLst>
              <a:ext uri="{FF2B5EF4-FFF2-40B4-BE49-F238E27FC236}">
                <a16:creationId xmlns:a16="http://schemas.microsoft.com/office/drawing/2014/main" xmlns="" id="{D1E8DEC8-C173-D335-211D-8CB472C659AC}"/>
              </a:ext>
            </a:extLst>
          </p:cNvPr>
          <p:cNvSpPr/>
          <p:nvPr/>
        </p:nvSpPr>
        <p:spPr>
          <a:xfrm>
            <a:off x="13177316" y="7344593"/>
            <a:ext cx="2376264" cy="2376264"/>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llipse 5">
            <a:extLst>
              <a:ext uri="{FF2B5EF4-FFF2-40B4-BE49-F238E27FC236}">
                <a16:creationId xmlns:a16="http://schemas.microsoft.com/office/drawing/2014/main" xmlns="" id="{588BA233-6C43-CC40-3F81-FBB72845747E}"/>
              </a:ext>
            </a:extLst>
          </p:cNvPr>
          <p:cNvSpPr/>
          <p:nvPr/>
        </p:nvSpPr>
        <p:spPr>
          <a:xfrm>
            <a:off x="16093640" y="6408489"/>
            <a:ext cx="2376264" cy="2376264"/>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96593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98786</TotalTime>
  <Words>3362</Words>
  <Application>Microsoft Office PowerPoint</Application>
  <PresentationFormat>Personnalisé</PresentationFormat>
  <Paragraphs>641</Paragraphs>
  <Slides>35</Slides>
  <Notes>20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35</vt:i4>
      </vt:variant>
    </vt:vector>
  </HeadingPairs>
  <TitlesOfParts>
    <vt:vector size="47" baseType="lpstr">
      <vt:lpstr>Arial</vt:lpstr>
      <vt:lpstr>Arial Narrow</vt:lpstr>
      <vt:lpstr>Calibri</vt:lpstr>
      <vt:lpstr>Cambria Math</vt:lpstr>
      <vt:lpstr>Lato Light</vt:lpstr>
      <vt:lpstr>League Spartan</vt:lpstr>
      <vt:lpstr>Mukta ExtraLight</vt:lpstr>
      <vt:lpstr>Open Sans Light</vt:lpstr>
      <vt:lpstr>Poppins</vt:lpstr>
      <vt:lpstr>Source Sans Pro</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Hanzen Christian</cp:lastModifiedBy>
  <cp:revision>969</cp:revision>
  <dcterms:created xsi:type="dcterms:W3CDTF">2014-06-29T16:23:10Z</dcterms:created>
  <dcterms:modified xsi:type="dcterms:W3CDTF">2023-11-03T18:37:37Z</dcterms:modified>
</cp:coreProperties>
</file>