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9" r:id="rId3"/>
    <p:sldId id="309" r:id="rId4"/>
    <p:sldId id="352" r:id="rId5"/>
    <p:sldId id="326" r:id="rId6"/>
    <p:sldId id="341" r:id="rId7"/>
    <p:sldId id="342" r:id="rId8"/>
    <p:sldId id="339" r:id="rId9"/>
    <p:sldId id="343" r:id="rId10"/>
    <p:sldId id="353" r:id="rId11"/>
    <p:sldId id="344" r:id="rId12"/>
    <p:sldId id="354" r:id="rId13"/>
    <p:sldId id="355" r:id="rId14"/>
    <p:sldId id="322" r:id="rId15"/>
    <p:sldId id="358" r:id="rId16"/>
    <p:sldId id="332" r:id="rId17"/>
    <p:sldId id="333" r:id="rId18"/>
    <p:sldId id="359" r:id="rId19"/>
    <p:sldId id="345" r:id="rId20"/>
    <p:sldId id="347" r:id="rId21"/>
    <p:sldId id="349" r:id="rId22"/>
    <p:sldId id="346" r:id="rId23"/>
    <p:sldId id="356" r:id="rId24"/>
    <p:sldId id="357" r:id="rId25"/>
    <p:sldId id="350" r:id="rId26"/>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E6"/>
    <a:srgbClr val="404040"/>
    <a:srgbClr val="4C8071"/>
    <a:srgbClr val="405C59"/>
    <a:srgbClr val="E86F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6FEC3-4568-4678-BACE-9DE7D2B37EF3}" v="11" dt="2024-06-07T10:25:21.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70" autoAdjust="0"/>
    <p:restoredTop sz="83774" autoAdjust="0"/>
  </p:normalViewPr>
  <p:slideViewPr>
    <p:cSldViewPr snapToGrid="0">
      <p:cViewPr varScale="1">
        <p:scale>
          <a:sx n="93" d="100"/>
          <a:sy n="93" d="100"/>
        </p:scale>
        <p:origin x="47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7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Data_G_current\enclos-exclos\GrandsGibiersChass&#233;sWallonie1974-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Feuil1!$C$1</c:f>
              <c:strCache>
                <c:ptCount val="1"/>
                <c:pt idx="0">
                  <c:v>sanglier</c:v>
                </c:pt>
              </c:strCache>
            </c:strRef>
          </c:tx>
          <c:spPr>
            <a:ln w="28575" cap="rnd">
              <a:solidFill>
                <a:schemeClr val="accent1"/>
              </a:solidFill>
              <a:round/>
            </a:ln>
            <a:effectLst/>
          </c:spPr>
          <c:marker>
            <c:symbol val="none"/>
          </c:marker>
          <c:cat>
            <c:strRef>
              <c:f>Feuil1!$B$2:$B$49</c:f>
              <c:strCache>
                <c:ptCount val="48"/>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strCache>
            </c:strRef>
          </c:cat>
          <c:val>
            <c:numRef>
              <c:f>Feuil1!$C$2:$C$49</c:f>
              <c:numCache>
                <c:formatCode>General</c:formatCode>
                <c:ptCount val="48"/>
                <c:pt idx="0">
                  <c:v>7523</c:v>
                </c:pt>
                <c:pt idx="1">
                  <c:v>8058</c:v>
                </c:pt>
                <c:pt idx="2">
                  <c:v>7477</c:v>
                </c:pt>
                <c:pt idx="3">
                  <c:v>7927</c:v>
                </c:pt>
                <c:pt idx="4">
                  <c:v>6802</c:v>
                </c:pt>
                <c:pt idx="5">
                  <c:v>5869</c:v>
                </c:pt>
                <c:pt idx="6">
                  <c:v>6381</c:v>
                </c:pt>
                <c:pt idx="7">
                  <c:v>5120</c:v>
                </c:pt>
                <c:pt idx="8">
                  <c:v>4939</c:v>
                </c:pt>
                <c:pt idx="9">
                  <c:v>5554</c:v>
                </c:pt>
                <c:pt idx="10">
                  <c:v>6442</c:v>
                </c:pt>
                <c:pt idx="11">
                  <c:v>6037</c:v>
                </c:pt>
                <c:pt idx="12">
                  <c:v>6049</c:v>
                </c:pt>
                <c:pt idx="13">
                  <c:v>6032</c:v>
                </c:pt>
                <c:pt idx="14">
                  <c:v>5901</c:v>
                </c:pt>
                <c:pt idx="15">
                  <c:v>6193</c:v>
                </c:pt>
                <c:pt idx="16">
                  <c:v>8464</c:v>
                </c:pt>
                <c:pt idx="17">
                  <c:v>9047</c:v>
                </c:pt>
                <c:pt idx="18">
                  <c:v>8790</c:v>
                </c:pt>
                <c:pt idx="19">
                  <c:v>10957</c:v>
                </c:pt>
                <c:pt idx="20">
                  <c:v>10836</c:v>
                </c:pt>
                <c:pt idx="21">
                  <c:v>9713</c:v>
                </c:pt>
                <c:pt idx="22">
                  <c:v>11932</c:v>
                </c:pt>
                <c:pt idx="23">
                  <c:v>10822</c:v>
                </c:pt>
                <c:pt idx="24">
                  <c:v>9438</c:v>
                </c:pt>
                <c:pt idx="25">
                  <c:v>12358</c:v>
                </c:pt>
                <c:pt idx="26">
                  <c:v>11944</c:v>
                </c:pt>
                <c:pt idx="27">
                  <c:v>14163</c:v>
                </c:pt>
                <c:pt idx="28">
                  <c:v>14368</c:v>
                </c:pt>
                <c:pt idx="29">
                  <c:v>19083</c:v>
                </c:pt>
                <c:pt idx="30">
                  <c:v>17585</c:v>
                </c:pt>
                <c:pt idx="31">
                  <c:v>21324</c:v>
                </c:pt>
                <c:pt idx="32">
                  <c:v>18600</c:v>
                </c:pt>
                <c:pt idx="33">
                  <c:v>20092</c:v>
                </c:pt>
                <c:pt idx="34">
                  <c:v>24314</c:v>
                </c:pt>
                <c:pt idx="35">
                  <c:v>21677</c:v>
                </c:pt>
                <c:pt idx="36">
                  <c:v>20281</c:v>
                </c:pt>
                <c:pt idx="37">
                  <c:v>23586</c:v>
                </c:pt>
                <c:pt idx="38">
                  <c:v>27305</c:v>
                </c:pt>
                <c:pt idx="39">
                  <c:v>20231</c:v>
                </c:pt>
                <c:pt idx="40">
                  <c:v>18347</c:v>
                </c:pt>
                <c:pt idx="41">
                  <c:v>21721</c:v>
                </c:pt>
                <c:pt idx="42">
                  <c:v>22182</c:v>
                </c:pt>
                <c:pt idx="43">
                  <c:v>28009</c:v>
                </c:pt>
                <c:pt idx="44">
                  <c:v>34777</c:v>
                </c:pt>
                <c:pt idx="45">
                  <c:v>36053</c:v>
                </c:pt>
                <c:pt idx="46">
                  <c:v>26686</c:v>
                </c:pt>
                <c:pt idx="47">
                  <c:v>29598</c:v>
                </c:pt>
              </c:numCache>
            </c:numRef>
          </c:val>
          <c:smooth val="0"/>
          <c:extLst>
            <c:ext xmlns:c16="http://schemas.microsoft.com/office/drawing/2014/chart" uri="{C3380CC4-5D6E-409C-BE32-E72D297353CC}">
              <c16:uniqueId val="{00000000-6B8A-47B0-96EE-8C8F9C476DFA}"/>
            </c:ext>
          </c:extLst>
        </c:ser>
        <c:ser>
          <c:idx val="1"/>
          <c:order val="1"/>
          <c:tx>
            <c:strRef>
              <c:f>Feuil1!$D$1</c:f>
              <c:strCache>
                <c:ptCount val="1"/>
                <c:pt idx="0">
                  <c:v>cerf</c:v>
                </c:pt>
              </c:strCache>
            </c:strRef>
          </c:tx>
          <c:spPr>
            <a:ln w="28575" cap="rnd">
              <a:solidFill>
                <a:schemeClr val="accent2"/>
              </a:solidFill>
              <a:round/>
            </a:ln>
            <a:effectLst/>
          </c:spPr>
          <c:marker>
            <c:symbol val="none"/>
          </c:marker>
          <c:cat>
            <c:strRef>
              <c:f>Feuil1!$B$2:$B$49</c:f>
              <c:strCache>
                <c:ptCount val="48"/>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strCache>
            </c:strRef>
          </c:cat>
          <c:val>
            <c:numRef>
              <c:f>Feuil1!$D$2:$D$49</c:f>
              <c:numCache>
                <c:formatCode>General</c:formatCode>
                <c:ptCount val="48"/>
                <c:pt idx="0">
                  <c:v>1262</c:v>
                </c:pt>
                <c:pt idx="1">
                  <c:v>1466</c:v>
                </c:pt>
                <c:pt idx="2">
                  <c:v>1528</c:v>
                </c:pt>
                <c:pt idx="3">
                  <c:v>1762</c:v>
                </c:pt>
                <c:pt idx="4">
                  <c:v>1913</c:v>
                </c:pt>
                <c:pt idx="5">
                  <c:v>1795</c:v>
                </c:pt>
                <c:pt idx="6">
                  <c:v>1955</c:v>
                </c:pt>
                <c:pt idx="7">
                  <c:v>1820</c:v>
                </c:pt>
                <c:pt idx="8">
                  <c:v>1459</c:v>
                </c:pt>
                <c:pt idx="9">
                  <c:v>1491</c:v>
                </c:pt>
                <c:pt idx="10">
                  <c:v>1682</c:v>
                </c:pt>
                <c:pt idx="11">
                  <c:v>1636</c:v>
                </c:pt>
                <c:pt idx="12">
                  <c:v>1718</c:v>
                </c:pt>
                <c:pt idx="13">
                  <c:v>1910</c:v>
                </c:pt>
                <c:pt idx="14">
                  <c:v>1834</c:v>
                </c:pt>
                <c:pt idx="15">
                  <c:v>1788</c:v>
                </c:pt>
                <c:pt idx="16">
                  <c:v>1841</c:v>
                </c:pt>
                <c:pt idx="17">
                  <c:v>2201</c:v>
                </c:pt>
                <c:pt idx="18">
                  <c:v>2557</c:v>
                </c:pt>
                <c:pt idx="19">
                  <c:v>2610</c:v>
                </c:pt>
                <c:pt idx="20">
                  <c:v>2471</c:v>
                </c:pt>
                <c:pt idx="21">
                  <c:v>2804</c:v>
                </c:pt>
                <c:pt idx="22">
                  <c:v>2971</c:v>
                </c:pt>
                <c:pt idx="23">
                  <c:v>3006</c:v>
                </c:pt>
                <c:pt idx="24">
                  <c:v>2890</c:v>
                </c:pt>
                <c:pt idx="25">
                  <c:v>2896</c:v>
                </c:pt>
                <c:pt idx="26">
                  <c:v>2745</c:v>
                </c:pt>
                <c:pt idx="27">
                  <c:v>3150</c:v>
                </c:pt>
                <c:pt idx="28">
                  <c:v>3041</c:v>
                </c:pt>
                <c:pt idx="29">
                  <c:v>3264</c:v>
                </c:pt>
                <c:pt idx="30">
                  <c:v>3704</c:v>
                </c:pt>
                <c:pt idx="31">
                  <c:v>4199</c:v>
                </c:pt>
                <c:pt idx="32">
                  <c:v>4455</c:v>
                </c:pt>
                <c:pt idx="33">
                  <c:v>4422</c:v>
                </c:pt>
                <c:pt idx="34">
                  <c:v>5207</c:v>
                </c:pt>
                <c:pt idx="35">
                  <c:v>5779</c:v>
                </c:pt>
                <c:pt idx="36">
                  <c:v>6453</c:v>
                </c:pt>
                <c:pt idx="37">
                  <c:v>5441</c:v>
                </c:pt>
                <c:pt idx="38">
                  <c:v>5185</c:v>
                </c:pt>
                <c:pt idx="39">
                  <c:v>5363</c:v>
                </c:pt>
                <c:pt idx="40">
                  <c:v>5024</c:v>
                </c:pt>
                <c:pt idx="41">
                  <c:v>4924</c:v>
                </c:pt>
                <c:pt idx="42">
                  <c:v>5201</c:v>
                </c:pt>
                <c:pt idx="43">
                  <c:v>5055</c:v>
                </c:pt>
                <c:pt idx="44">
                  <c:v>5581</c:v>
                </c:pt>
                <c:pt idx="45">
                  <c:v>6085</c:v>
                </c:pt>
                <c:pt idx="46">
                  <c:v>5857</c:v>
                </c:pt>
                <c:pt idx="47">
                  <c:v>6642</c:v>
                </c:pt>
              </c:numCache>
            </c:numRef>
          </c:val>
          <c:smooth val="0"/>
          <c:extLst>
            <c:ext xmlns:c16="http://schemas.microsoft.com/office/drawing/2014/chart" uri="{C3380CC4-5D6E-409C-BE32-E72D297353CC}">
              <c16:uniqueId val="{00000001-6B8A-47B0-96EE-8C8F9C476DFA}"/>
            </c:ext>
          </c:extLst>
        </c:ser>
        <c:ser>
          <c:idx val="2"/>
          <c:order val="2"/>
          <c:tx>
            <c:strRef>
              <c:f>Feuil1!$E$1</c:f>
              <c:strCache>
                <c:ptCount val="1"/>
                <c:pt idx="0">
                  <c:v>chevreuil</c:v>
                </c:pt>
              </c:strCache>
            </c:strRef>
          </c:tx>
          <c:spPr>
            <a:ln w="28575" cap="rnd">
              <a:solidFill>
                <a:schemeClr val="accent3"/>
              </a:solidFill>
              <a:round/>
            </a:ln>
            <a:effectLst/>
          </c:spPr>
          <c:marker>
            <c:symbol val="none"/>
          </c:marker>
          <c:cat>
            <c:strRef>
              <c:f>Feuil1!$B$2:$B$49</c:f>
              <c:strCache>
                <c:ptCount val="48"/>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strCache>
            </c:strRef>
          </c:cat>
          <c:val>
            <c:numRef>
              <c:f>Feuil1!$E$2:$E$49</c:f>
              <c:numCache>
                <c:formatCode>General</c:formatCode>
                <c:ptCount val="48"/>
                <c:pt idx="0">
                  <c:v>9269</c:v>
                </c:pt>
                <c:pt idx="1">
                  <c:v>9623</c:v>
                </c:pt>
                <c:pt idx="2">
                  <c:v>10522</c:v>
                </c:pt>
                <c:pt idx="3">
                  <c:v>10040</c:v>
                </c:pt>
                <c:pt idx="4">
                  <c:v>10253</c:v>
                </c:pt>
                <c:pt idx="5">
                  <c:v>9357</c:v>
                </c:pt>
                <c:pt idx="6">
                  <c:v>10076</c:v>
                </c:pt>
                <c:pt idx="7">
                  <c:v>9686</c:v>
                </c:pt>
                <c:pt idx="8">
                  <c:v>9172</c:v>
                </c:pt>
                <c:pt idx="9">
                  <c:v>9172</c:v>
                </c:pt>
                <c:pt idx="10">
                  <c:v>9541</c:v>
                </c:pt>
                <c:pt idx="11">
                  <c:v>10837</c:v>
                </c:pt>
                <c:pt idx="12">
                  <c:v>11450</c:v>
                </c:pt>
                <c:pt idx="13">
                  <c:v>10107</c:v>
                </c:pt>
                <c:pt idx="14">
                  <c:v>10946</c:v>
                </c:pt>
                <c:pt idx="15">
                  <c:v>11269</c:v>
                </c:pt>
                <c:pt idx="16">
                  <c:v>12862</c:v>
                </c:pt>
                <c:pt idx="17">
                  <c:v>14253</c:v>
                </c:pt>
                <c:pt idx="18">
                  <c:v>14039</c:v>
                </c:pt>
                <c:pt idx="19">
                  <c:v>15623</c:v>
                </c:pt>
                <c:pt idx="20">
                  <c:v>15318</c:v>
                </c:pt>
                <c:pt idx="21">
                  <c:v>14872</c:v>
                </c:pt>
                <c:pt idx="22">
                  <c:v>15746</c:v>
                </c:pt>
                <c:pt idx="23">
                  <c:v>15511</c:v>
                </c:pt>
                <c:pt idx="24">
                  <c:v>15906</c:v>
                </c:pt>
                <c:pt idx="25">
                  <c:v>16517</c:v>
                </c:pt>
                <c:pt idx="26">
                  <c:v>17283</c:v>
                </c:pt>
                <c:pt idx="27">
                  <c:v>16382</c:v>
                </c:pt>
                <c:pt idx="28">
                  <c:v>16989</c:v>
                </c:pt>
                <c:pt idx="29">
                  <c:v>18280</c:v>
                </c:pt>
                <c:pt idx="30">
                  <c:v>17377</c:v>
                </c:pt>
                <c:pt idx="31">
                  <c:v>18244</c:v>
                </c:pt>
                <c:pt idx="32">
                  <c:v>15746</c:v>
                </c:pt>
                <c:pt idx="33">
                  <c:v>15433</c:v>
                </c:pt>
                <c:pt idx="34">
                  <c:v>17063</c:v>
                </c:pt>
                <c:pt idx="35">
                  <c:v>17219</c:v>
                </c:pt>
                <c:pt idx="36">
                  <c:v>15555</c:v>
                </c:pt>
                <c:pt idx="37">
                  <c:v>16437</c:v>
                </c:pt>
                <c:pt idx="38">
                  <c:v>16039</c:v>
                </c:pt>
                <c:pt idx="39">
                  <c:v>15857</c:v>
                </c:pt>
                <c:pt idx="40">
                  <c:v>15033</c:v>
                </c:pt>
                <c:pt idx="41">
                  <c:v>19524</c:v>
                </c:pt>
                <c:pt idx="42">
                  <c:v>18868</c:v>
                </c:pt>
                <c:pt idx="43">
                  <c:v>19627</c:v>
                </c:pt>
                <c:pt idx="44">
                  <c:v>17948</c:v>
                </c:pt>
                <c:pt idx="45">
                  <c:v>16995</c:v>
                </c:pt>
                <c:pt idx="46">
                  <c:v>15498</c:v>
                </c:pt>
                <c:pt idx="47">
                  <c:v>19253</c:v>
                </c:pt>
              </c:numCache>
            </c:numRef>
          </c:val>
          <c:smooth val="0"/>
          <c:extLst>
            <c:ext xmlns:c16="http://schemas.microsoft.com/office/drawing/2014/chart" uri="{C3380CC4-5D6E-409C-BE32-E72D297353CC}">
              <c16:uniqueId val="{00000002-6B8A-47B0-96EE-8C8F9C476DFA}"/>
            </c:ext>
          </c:extLst>
        </c:ser>
        <c:dLbls>
          <c:showLegendKey val="0"/>
          <c:showVal val="0"/>
          <c:showCatName val="0"/>
          <c:showSerName val="0"/>
          <c:showPercent val="0"/>
          <c:showBubbleSize val="0"/>
        </c:dLbls>
        <c:smooth val="0"/>
        <c:axId val="1390562256"/>
        <c:axId val="1685316352"/>
      </c:lineChart>
      <c:catAx>
        <c:axId val="139056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04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5316352"/>
        <c:crosses val="autoZero"/>
        <c:auto val="1"/>
        <c:lblAlgn val="ctr"/>
        <c:lblOffset val="100"/>
        <c:tickLblSkip val="10"/>
        <c:noMultiLvlLbl val="0"/>
      </c:catAx>
      <c:valAx>
        <c:axId val="1685316352"/>
        <c:scaling>
          <c:orientation val="minMax"/>
        </c:scaling>
        <c:delete val="1"/>
        <c:axPos val="l"/>
        <c:numFmt formatCode="General" sourceLinked="1"/>
        <c:majorTickMark val="none"/>
        <c:minorTickMark val="none"/>
        <c:tickLblPos val="nextTo"/>
        <c:crossAx val="139056225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16F531-2D1A-63AF-107E-C27FA5C8A7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5DC160-594B-5C44-44D7-13FEECA149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218C16-3A39-4324-98B7-27EBA95377AA}" type="datetimeFigureOut">
              <a:rPr lang="en-US" smtClean="0"/>
              <a:t>6/20/2024</a:t>
            </a:fld>
            <a:endParaRPr lang="en-US"/>
          </a:p>
        </p:txBody>
      </p:sp>
      <p:sp>
        <p:nvSpPr>
          <p:cNvPr id="4" name="Footer Placeholder 3">
            <a:extLst>
              <a:ext uri="{FF2B5EF4-FFF2-40B4-BE49-F238E27FC236}">
                <a16:creationId xmlns:a16="http://schemas.microsoft.com/office/drawing/2014/main" id="{BBE5E94F-5E07-92EE-D029-22212081BA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2D1559-0087-B42E-BC4B-F2688D58A4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78AE64-D7FC-4AD6-ABA9-A655CDE4392F}" type="slidenum">
              <a:rPr lang="en-US" smtClean="0"/>
              <a:t>‹#›</a:t>
            </a:fld>
            <a:endParaRPr lang="en-US"/>
          </a:p>
        </p:txBody>
      </p:sp>
    </p:spTree>
    <p:extLst>
      <p:ext uri="{BB962C8B-B14F-4D97-AF65-F5344CB8AC3E}">
        <p14:creationId xmlns:p14="http://schemas.microsoft.com/office/powerpoint/2010/main" val="754894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EE37E-DA7A-4594-8736-B52665D5E1CB}"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1253B-541B-4D5F-97AE-ACC7AA931AE0}" type="slidenum">
              <a:rPr lang="en-US" smtClean="0"/>
              <a:t>‹#›</a:t>
            </a:fld>
            <a:endParaRPr lang="en-US"/>
          </a:p>
        </p:txBody>
      </p:sp>
    </p:spTree>
    <p:extLst>
      <p:ext uri="{BB962C8B-B14F-4D97-AF65-F5344CB8AC3E}">
        <p14:creationId xmlns:p14="http://schemas.microsoft.com/office/powerpoint/2010/main" val="3596267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1253B-541B-4D5F-97AE-ACC7AA931AE0}" type="slidenum">
              <a:rPr lang="en-US" smtClean="0"/>
              <a:t>2</a:t>
            </a:fld>
            <a:endParaRPr lang="en-US"/>
          </a:p>
        </p:txBody>
      </p:sp>
    </p:spTree>
    <p:extLst>
      <p:ext uri="{BB962C8B-B14F-4D97-AF65-F5344CB8AC3E}">
        <p14:creationId xmlns:p14="http://schemas.microsoft.com/office/powerpoint/2010/main" val="84439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1253B-541B-4D5F-97AE-ACC7AA931AE0}" type="slidenum">
              <a:rPr lang="en-US" smtClean="0"/>
              <a:t>24</a:t>
            </a:fld>
            <a:endParaRPr lang="en-US"/>
          </a:p>
        </p:txBody>
      </p:sp>
    </p:spTree>
    <p:extLst>
      <p:ext uri="{BB962C8B-B14F-4D97-AF65-F5344CB8AC3E}">
        <p14:creationId xmlns:p14="http://schemas.microsoft.com/office/powerpoint/2010/main" val="297478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BE" dirty="0"/>
              <a:t>Refaire une petite (garder </a:t>
            </a:r>
            <a:r>
              <a:rPr lang="fr-BE" dirty="0" err="1"/>
              <a:t>l’europe</a:t>
            </a:r>
            <a:r>
              <a:rPr lang="fr-BE" dirty="0"/>
              <a:t>?) carte plus simple, montrer la localisation des placettes.</a:t>
            </a:r>
          </a:p>
          <a:p>
            <a:endParaRPr lang="fr-BE" dirty="0"/>
          </a:p>
          <a:p>
            <a:pPr algn="ctr"/>
            <a:r>
              <a:rPr lang="fr-BE" dirty="0" err="1">
                <a:solidFill>
                  <a:schemeClr val="tx1">
                    <a:lumMod val="65000"/>
                    <a:lumOff val="35000"/>
                  </a:schemeClr>
                </a:solidFill>
              </a:rPr>
              <a:t>Managed</a:t>
            </a:r>
            <a:r>
              <a:rPr lang="fr-BE" dirty="0">
                <a:solidFill>
                  <a:schemeClr val="tx1">
                    <a:lumMod val="65000"/>
                    <a:lumOff val="35000"/>
                  </a:schemeClr>
                </a:solidFill>
              </a:rPr>
              <a:t> </a:t>
            </a:r>
            <a:r>
              <a:rPr lang="fr-BE" dirty="0" err="1">
                <a:solidFill>
                  <a:schemeClr val="tx1">
                    <a:lumMod val="65000"/>
                    <a:lumOff val="35000"/>
                  </a:schemeClr>
                </a:solidFill>
              </a:rPr>
              <a:t>with</a:t>
            </a:r>
            <a:r>
              <a:rPr lang="fr-BE" dirty="0">
                <a:solidFill>
                  <a:schemeClr val="tx1">
                    <a:lumMod val="65000"/>
                    <a:lumOff val="35000"/>
                  </a:schemeClr>
                </a:solidFill>
              </a:rPr>
              <a:t> </a:t>
            </a:r>
            <a:r>
              <a:rPr lang="fr-BE" dirty="0" err="1">
                <a:solidFill>
                  <a:schemeClr val="tx1">
                    <a:lumMod val="65000"/>
                    <a:lumOff val="35000"/>
                  </a:schemeClr>
                </a:solidFill>
              </a:rPr>
              <a:t>selective</a:t>
            </a:r>
            <a:r>
              <a:rPr lang="fr-BE" dirty="0">
                <a:solidFill>
                  <a:schemeClr val="tx1">
                    <a:lumMod val="65000"/>
                    <a:lumOff val="35000"/>
                  </a:schemeClr>
                </a:solidFill>
              </a:rPr>
              <a:t> </a:t>
            </a:r>
            <a:r>
              <a:rPr lang="fr-BE" dirty="0" err="1">
                <a:solidFill>
                  <a:schemeClr val="tx1">
                    <a:lumMod val="65000"/>
                    <a:lumOff val="35000"/>
                  </a:schemeClr>
                </a:solidFill>
              </a:rPr>
              <a:t>thinnings</a:t>
            </a:r>
            <a:r>
              <a:rPr lang="fr-BE" dirty="0">
                <a:solidFill>
                  <a:schemeClr val="tx1">
                    <a:lumMod val="65000"/>
                    <a:lumOff val="35000"/>
                  </a:schemeClr>
                </a:solidFill>
              </a:rPr>
              <a:t> (CCF)</a:t>
            </a:r>
          </a:p>
          <a:p>
            <a:pPr algn="ctr"/>
            <a:endParaRPr lang="fr-BE" dirty="0">
              <a:solidFill>
                <a:schemeClr val="tx1">
                  <a:lumMod val="65000"/>
                  <a:lumOff val="35000"/>
                </a:schemeClr>
              </a:solidFill>
            </a:endParaRPr>
          </a:p>
          <a:p>
            <a:pPr algn="ctr"/>
            <a:r>
              <a:rPr lang="fr-BE" dirty="0" err="1">
                <a:solidFill>
                  <a:schemeClr val="tx1">
                    <a:lumMod val="65000"/>
                    <a:lumOff val="35000"/>
                  </a:schemeClr>
                </a:solidFill>
              </a:rPr>
              <a:t>Regenerating</a:t>
            </a:r>
            <a:r>
              <a:rPr lang="fr-BE" dirty="0">
                <a:solidFill>
                  <a:schemeClr val="tx1">
                    <a:lumMod val="65000"/>
                    <a:lumOff val="35000"/>
                  </a:schemeClr>
                </a:solidFill>
              </a:rPr>
              <a:t> </a:t>
            </a:r>
            <a:r>
              <a:rPr lang="fr-BE" dirty="0" err="1">
                <a:solidFill>
                  <a:schemeClr val="tx1">
                    <a:lumMod val="65000"/>
                    <a:lumOff val="35000"/>
                  </a:schemeClr>
                </a:solidFill>
              </a:rPr>
              <a:t>species</a:t>
            </a:r>
            <a:r>
              <a:rPr lang="fr-BE" dirty="0">
                <a:solidFill>
                  <a:schemeClr val="tx1">
                    <a:lumMod val="65000"/>
                    <a:lumOff val="35000"/>
                  </a:schemeClr>
                </a:solidFill>
              </a:rPr>
              <a:t> : </a:t>
            </a:r>
            <a:r>
              <a:rPr lang="fr-BE" dirty="0" err="1">
                <a:solidFill>
                  <a:schemeClr val="tx1">
                    <a:lumMod val="65000"/>
                    <a:lumOff val="35000"/>
                  </a:schemeClr>
                </a:solidFill>
              </a:rPr>
              <a:t>Beech</a:t>
            </a:r>
            <a:r>
              <a:rPr lang="fr-BE" dirty="0">
                <a:solidFill>
                  <a:schemeClr val="tx1">
                    <a:lumMod val="65000"/>
                    <a:lumOff val="35000"/>
                  </a:schemeClr>
                </a:solidFill>
              </a:rPr>
              <a:t>, </a:t>
            </a:r>
            <a:r>
              <a:rPr lang="fr-BE" dirty="0" err="1">
                <a:solidFill>
                  <a:schemeClr val="tx1">
                    <a:lumMod val="65000"/>
                    <a:lumOff val="35000"/>
                  </a:schemeClr>
                </a:solidFill>
              </a:rPr>
              <a:t>oak</a:t>
            </a:r>
            <a:r>
              <a:rPr lang="fr-BE" dirty="0">
                <a:solidFill>
                  <a:schemeClr val="tx1">
                    <a:lumMod val="65000"/>
                    <a:lumOff val="35000"/>
                  </a:schemeClr>
                </a:solidFill>
              </a:rPr>
              <a:t>, </a:t>
            </a:r>
            <a:r>
              <a:rPr lang="fr-BE" dirty="0" err="1">
                <a:solidFill>
                  <a:schemeClr val="tx1">
                    <a:lumMod val="65000"/>
                    <a:lumOff val="35000"/>
                  </a:schemeClr>
                </a:solidFill>
              </a:rPr>
              <a:t>hornbeam</a:t>
            </a:r>
            <a:r>
              <a:rPr lang="fr-BE" dirty="0">
                <a:solidFill>
                  <a:schemeClr val="tx1">
                    <a:lumMod val="65000"/>
                    <a:lumOff val="35000"/>
                  </a:schemeClr>
                </a:solidFill>
              </a:rPr>
              <a:t>, spruce, </a:t>
            </a:r>
            <a:r>
              <a:rPr lang="fr-BE" dirty="0" err="1">
                <a:solidFill>
                  <a:schemeClr val="tx1">
                    <a:lumMod val="65000"/>
                    <a:lumOff val="35000"/>
                  </a:schemeClr>
                </a:solidFill>
              </a:rPr>
              <a:t>birch</a:t>
            </a:r>
            <a:r>
              <a:rPr lang="fr-BE" dirty="0">
                <a:solidFill>
                  <a:schemeClr val="tx1">
                    <a:lumMod val="65000"/>
                    <a:lumOff val="35000"/>
                  </a:schemeClr>
                </a:solidFill>
              </a:rPr>
              <a:t>, </a:t>
            </a:r>
            <a:r>
              <a:rPr lang="fr-BE" dirty="0" err="1">
                <a:solidFill>
                  <a:schemeClr val="tx1">
                    <a:lumMod val="65000"/>
                    <a:lumOff val="35000"/>
                  </a:schemeClr>
                </a:solidFill>
              </a:rPr>
              <a:t>maple</a:t>
            </a:r>
            <a:endParaRPr lang="fr-BE" dirty="0">
              <a:solidFill>
                <a:schemeClr val="tx1">
                  <a:lumMod val="65000"/>
                  <a:lumOff val="35000"/>
                </a:schemeClr>
              </a:solidFill>
            </a:endParaRPr>
          </a:p>
          <a:p>
            <a:endParaRPr lang="en-US" dirty="0"/>
          </a:p>
        </p:txBody>
      </p:sp>
      <p:sp>
        <p:nvSpPr>
          <p:cNvPr id="4" name="Espace réservé du numéro de diapositive 3"/>
          <p:cNvSpPr>
            <a:spLocks noGrp="1"/>
          </p:cNvSpPr>
          <p:nvPr>
            <p:ph type="sldNum" sz="quarter" idx="5"/>
          </p:nvPr>
        </p:nvSpPr>
        <p:spPr/>
        <p:txBody>
          <a:bodyPr/>
          <a:lstStyle/>
          <a:p>
            <a:fld id="{4E364C6D-297F-4433-86F1-A2C5E89C10FF}" type="slidenum">
              <a:rPr lang="en-US" smtClean="0"/>
              <a:t>4</a:t>
            </a:fld>
            <a:endParaRPr lang="en-US"/>
          </a:p>
        </p:txBody>
      </p:sp>
    </p:spTree>
    <p:extLst>
      <p:ext uri="{BB962C8B-B14F-4D97-AF65-F5344CB8AC3E}">
        <p14:creationId xmlns:p14="http://schemas.microsoft.com/office/powerpoint/2010/main" val="10896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BE" dirty="0"/>
              <a:t>Refaire une petite (garder </a:t>
            </a:r>
            <a:r>
              <a:rPr lang="fr-BE" dirty="0" err="1"/>
              <a:t>l’europe</a:t>
            </a:r>
            <a:r>
              <a:rPr lang="fr-BE" dirty="0"/>
              <a:t>?) carte plus simple, montrer la localisation des placettes.</a:t>
            </a:r>
          </a:p>
          <a:p>
            <a:endParaRPr lang="fr-BE" dirty="0"/>
          </a:p>
          <a:p>
            <a:pPr algn="ctr"/>
            <a:r>
              <a:rPr lang="fr-BE" dirty="0" err="1">
                <a:solidFill>
                  <a:schemeClr val="tx1">
                    <a:lumMod val="65000"/>
                    <a:lumOff val="35000"/>
                  </a:schemeClr>
                </a:solidFill>
              </a:rPr>
              <a:t>Managed</a:t>
            </a:r>
            <a:r>
              <a:rPr lang="fr-BE" dirty="0">
                <a:solidFill>
                  <a:schemeClr val="tx1">
                    <a:lumMod val="65000"/>
                    <a:lumOff val="35000"/>
                  </a:schemeClr>
                </a:solidFill>
              </a:rPr>
              <a:t> </a:t>
            </a:r>
            <a:r>
              <a:rPr lang="fr-BE" dirty="0" err="1">
                <a:solidFill>
                  <a:schemeClr val="tx1">
                    <a:lumMod val="65000"/>
                    <a:lumOff val="35000"/>
                  </a:schemeClr>
                </a:solidFill>
              </a:rPr>
              <a:t>with</a:t>
            </a:r>
            <a:r>
              <a:rPr lang="fr-BE" dirty="0">
                <a:solidFill>
                  <a:schemeClr val="tx1">
                    <a:lumMod val="65000"/>
                    <a:lumOff val="35000"/>
                  </a:schemeClr>
                </a:solidFill>
              </a:rPr>
              <a:t> </a:t>
            </a:r>
            <a:r>
              <a:rPr lang="fr-BE" dirty="0" err="1">
                <a:solidFill>
                  <a:schemeClr val="tx1">
                    <a:lumMod val="65000"/>
                    <a:lumOff val="35000"/>
                  </a:schemeClr>
                </a:solidFill>
              </a:rPr>
              <a:t>selective</a:t>
            </a:r>
            <a:r>
              <a:rPr lang="fr-BE" dirty="0">
                <a:solidFill>
                  <a:schemeClr val="tx1">
                    <a:lumMod val="65000"/>
                    <a:lumOff val="35000"/>
                  </a:schemeClr>
                </a:solidFill>
              </a:rPr>
              <a:t> </a:t>
            </a:r>
            <a:r>
              <a:rPr lang="fr-BE" dirty="0" err="1">
                <a:solidFill>
                  <a:schemeClr val="tx1">
                    <a:lumMod val="65000"/>
                    <a:lumOff val="35000"/>
                  </a:schemeClr>
                </a:solidFill>
              </a:rPr>
              <a:t>thinnings</a:t>
            </a:r>
            <a:r>
              <a:rPr lang="fr-BE" dirty="0">
                <a:solidFill>
                  <a:schemeClr val="tx1">
                    <a:lumMod val="65000"/>
                    <a:lumOff val="35000"/>
                  </a:schemeClr>
                </a:solidFill>
              </a:rPr>
              <a:t> (CCF)</a:t>
            </a:r>
          </a:p>
          <a:p>
            <a:pPr algn="ctr"/>
            <a:endParaRPr lang="fr-BE" dirty="0">
              <a:solidFill>
                <a:schemeClr val="tx1">
                  <a:lumMod val="65000"/>
                  <a:lumOff val="35000"/>
                </a:schemeClr>
              </a:solidFill>
            </a:endParaRPr>
          </a:p>
          <a:p>
            <a:pPr algn="ctr"/>
            <a:r>
              <a:rPr lang="fr-BE" dirty="0" err="1">
                <a:solidFill>
                  <a:schemeClr val="tx1">
                    <a:lumMod val="65000"/>
                    <a:lumOff val="35000"/>
                  </a:schemeClr>
                </a:solidFill>
              </a:rPr>
              <a:t>Regenerating</a:t>
            </a:r>
            <a:r>
              <a:rPr lang="fr-BE" dirty="0">
                <a:solidFill>
                  <a:schemeClr val="tx1">
                    <a:lumMod val="65000"/>
                    <a:lumOff val="35000"/>
                  </a:schemeClr>
                </a:solidFill>
              </a:rPr>
              <a:t> </a:t>
            </a:r>
            <a:r>
              <a:rPr lang="fr-BE" dirty="0" err="1">
                <a:solidFill>
                  <a:schemeClr val="tx1">
                    <a:lumMod val="65000"/>
                    <a:lumOff val="35000"/>
                  </a:schemeClr>
                </a:solidFill>
              </a:rPr>
              <a:t>species</a:t>
            </a:r>
            <a:r>
              <a:rPr lang="fr-BE" dirty="0">
                <a:solidFill>
                  <a:schemeClr val="tx1">
                    <a:lumMod val="65000"/>
                    <a:lumOff val="35000"/>
                  </a:schemeClr>
                </a:solidFill>
              </a:rPr>
              <a:t> : </a:t>
            </a:r>
            <a:r>
              <a:rPr lang="fr-BE" dirty="0" err="1">
                <a:solidFill>
                  <a:schemeClr val="tx1">
                    <a:lumMod val="65000"/>
                    <a:lumOff val="35000"/>
                  </a:schemeClr>
                </a:solidFill>
              </a:rPr>
              <a:t>Beech</a:t>
            </a:r>
            <a:r>
              <a:rPr lang="fr-BE" dirty="0">
                <a:solidFill>
                  <a:schemeClr val="tx1">
                    <a:lumMod val="65000"/>
                    <a:lumOff val="35000"/>
                  </a:schemeClr>
                </a:solidFill>
              </a:rPr>
              <a:t>, </a:t>
            </a:r>
            <a:r>
              <a:rPr lang="fr-BE" dirty="0" err="1">
                <a:solidFill>
                  <a:schemeClr val="tx1">
                    <a:lumMod val="65000"/>
                    <a:lumOff val="35000"/>
                  </a:schemeClr>
                </a:solidFill>
              </a:rPr>
              <a:t>oak</a:t>
            </a:r>
            <a:r>
              <a:rPr lang="fr-BE" dirty="0">
                <a:solidFill>
                  <a:schemeClr val="tx1">
                    <a:lumMod val="65000"/>
                    <a:lumOff val="35000"/>
                  </a:schemeClr>
                </a:solidFill>
              </a:rPr>
              <a:t>, </a:t>
            </a:r>
            <a:r>
              <a:rPr lang="fr-BE" dirty="0" err="1">
                <a:solidFill>
                  <a:schemeClr val="tx1">
                    <a:lumMod val="65000"/>
                    <a:lumOff val="35000"/>
                  </a:schemeClr>
                </a:solidFill>
              </a:rPr>
              <a:t>hornbeam</a:t>
            </a:r>
            <a:r>
              <a:rPr lang="fr-BE" dirty="0">
                <a:solidFill>
                  <a:schemeClr val="tx1">
                    <a:lumMod val="65000"/>
                    <a:lumOff val="35000"/>
                  </a:schemeClr>
                </a:solidFill>
              </a:rPr>
              <a:t>, spruce, </a:t>
            </a:r>
            <a:r>
              <a:rPr lang="fr-BE" dirty="0" err="1">
                <a:solidFill>
                  <a:schemeClr val="tx1">
                    <a:lumMod val="65000"/>
                    <a:lumOff val="35000"/>
                  </a:schemeClr>
                </a:solidFill>
              </a:rPr>
              <a:t>birch</a:t>
            </a:r>
            <a:r>
              <a:rPr lang="fr-BE" dirty="0">
                <a:solidFill>
                  <a:schemeClr val="tx1">
                    <a:lumMod val="65000"/>
                    <a:lumOff val="35000"/>
                  </a:schemeClr>
                </a:solidFill>
              </a:rPr>
              <a:t>, </a:t>
            </a:r>
            <a:r>
              <a:rPr lang="fr-BE" dirty="0" err="1">
                <a:solidFill>
                  <a:schemeClr val="tx1">
                    <a:lumMod val="65000"/>
                    <a:lumOff val="35000"/>
                  </a:schemeClr>
                </a:solidFill>
              </a:rPr>
              <a:t>maple</a:t>
            </a:r>
            <a:endParaRPr lang="fr-BE" dirty="0">
              <a:solidFill>
                <a:schemeClr val="tx1">
                  <a:lumMod val="65000"/>
                  <a:lumOff val="35000"/>
                </a:schemeClr>
              </a:solidFill>
            </a:endParaRPr>
          </a:p>
          <a:p>
            <a:endParaRPr lang="en-US" dirty="0"/>
          </a:p>
        </p:txBody>
      </p:sp>
      <p:sp>
        <p:nvSpPr>
          <p:cNvPr id="4" name="Espace réservé du numéro de diapositive 3"/>
          <p:cNvSpPr>
            <a:spLocks noGrp="1"/>
          </p:cNvSpPr>
          <p:nvPr>
            <p:ph type="sldNum" sz="quarter" idx="5"/>
          </p:nvPr>
        </p:nvSpPr>
        <p:spPr/>
        <p:txBody>
          <a:bodyPr/>
          <a:lstStyle/>
          <a:p>
            <a:fld id="{4E364C6D-297F-4433-86F1-A2C5E89C10FF}" type="slidenum">
              <a:rPr lang="en-US" smtClean="0"/>
              <a:t>5</a:t>
            </a:fld>
            <a:endParaRPr lang="en-US"/>
          </a:p>
        </p:txBody>
      </p:sp>
    </p:spTree>
    <p:extLst>
      <p:ext uri="{BB962C8B-B14F-4D97-AF65-F5344CB8AC3E}">
        <p14:creationId xmlns:p14="http://schemas.microsoft.com/office/powerpoint/2010/main" val="424473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BE" dirty="0"/>
              <a:t>Refaire une petite (garder </a:t>
            </a:r>
            <a:r>
              <a:rPr lang="fr-BE" dirty="0" err="1"/>
              <a:t>l’europe</a:t>
            </a:r>
            <a:r>
              <a:rPr lang="fr-BE" dirty="0"/>
              <a:t>?) carte plus simple, montrer la localisation des placettes.</a:t>
            </a:r>
          </a:p>
          <a:p>
            <a:endParaRPr lang="fr-BE" dirty="0"/>
          </a:p>
          <a:p>
            <a:pPr algn="ctr"/>
            <a:r>
              <a:rPr lang="fr-BE" dirty="0" err="1">
                <a:solidFill>
                  <a:schemeClr val="tx1">
                    <a:lumMod val="65000"/>
                    <a:lumOff val="35000"/>
                  </a:schemeClr>
                </a:solidFill>
              </a:rPr>
              <a:t>Managed</a:t>
            </a:r>
            <a:r>
              <a:rPr lang="fr-BE" dirty="0">
                <a:solidFill>
                  <a:schemeClr val="tx1">
                    <a:lumMod val="65000"/>
                    <a:lumOff val="35000"/>
                  </a:schemeClr>
                </a:solidFill>
              </a:rPr>
              <a:t> </a:t>
            </a:r>
            <a:r>
              <a:rPr lang="fr-BE" dirty="0" err="1">
                <a:solidFill>
                  <a:schemeClr val="tx1">
                    <a:lumMod val="65000"/>
                    <a:lumOff val="35000"/>
                  </a:schemeClr>
                </a:solidFill>
              </a:rPr>
              <a:t>with</a:t>
            </a:r>
            <a:r>
              <a:rPr lang="fr-BE" dirty="0">
                <a:solidFill>
                  <a:schemeClr val="tx1">
                    <a:lumMod val="65000"/>
                    <a:lumOff val="35000"/>
                  </a:schemeClr>
                </a:solidFill>
              </a:rPr>
              <a:t> </a:t>
            </a:r>
            <a:r>
              <a:rPr lang="fr-BE" dirty="0" err="1">
                <a:solidFill>
                  <a:schemeClr val="tx1">
                    <a:lumMod val="65000"/>
                    <a:lumOff val="35000"/>
                  </a:schemeClr>
                </a:solidFill>
              </a:rPr>
              <a:t>selective</a:t>
            </a:r>
            <a:r>
              <a:rPr lang="fr-BE" dirty="0">
                <a:solidFill>
                  <a:schemeClr val="tx1">
                    <a:lumMod val="65000"/>
                    <a:lumOff val="35000"/>
                  </a:schemeClr>
                </a:solidFill>
              </a:rPr>
              <a:t> </a:t>
            </a:r>
            <a:r>
              <a:rPr lang="fr-BE" dirty="0" err="1">
                <a:solidFill>
                  <a:schemeClr val="tx1">
                    <a:lumMod val="65000"/>
                    <a:lumOff val="35000"/>
                  </a:schemeClr>
                </a:solidFill>
              </a:rPr>
              <a:t>thinnings</a:t>
            </a:r>
            <a:r>
              <a:rPr lang="fr-BE" dirty="0">
                <a:solidFill>
                  <a:schemeClr val="tx1">
                    <a:lumMod val="65000"/>
                    <a:lumOff val="35000"/>
                  </a:schemeClr>
                </a:solidFill>
              </a:rPr>
              <a:t> (CCF)</a:t>
            </a:r>
          </a:p>
          <a:p>
            <a:pPr algn="ctr"/>
            <a:endParaRPr lang="fr-BE" dirty="0">
              <a:solidFill>
                <a:schemeClr val="tx1">
                  <a:lumMod val="65000"/>
                  <a:lumOff val="35000"/>
                </a:schemeClr>
              </a:solidFill>
            </a:endParaRPr>
          </a:p>
          <a:p>
            <a:pPr algn="ctr"/>
            <a:r>
              <a:rPr lang="fr-BE" dirty="0" err="1">
                <a:solidFill>
                  <a:schemeClr val="tx1">
                    <a:lumMod val="65000"/>
                    <a:lumOff val="35000"/>
                  </a:schemeClr>
                </a:solidFill>
              </a:rPr>
              <a:t>Regenerating</a:t>
            </a:r>
            <a:r>
              <a:rPr lang="fr-BE" dirty="0">
                <a:solidFill>
                  <a:schemeClr val="tx1">
                    <a:lumMod val="65000"/>
                    <a:lumOff val="35000"/>
                  </a:schemeClr>
                </a:solidFill>
              </a:rPr>
              <a:t> </a:t>
            </a:r>
            <a:r>
              <a:rPr lang="fr-BE" dirty="0" err="1">
                <a:solidFill>
                  <a:schemeClr val="tx1">
                    <a:lumMod val="65000"/>
                    <a:lumOff val="35000"/>
                  </a:schemeClr>
                </a:solidFill>
              </a:rPr>
              <a:t>species</a:t>
            </a:r>
            <a:r>
              <a:rPr lang="fr-BE" dirty="0">
                <a:solidFill>
                  <a:schemeClr val="tx1">
                    <a:lumMod val="65000"/>
                    <a:lumOff val="35000"/>
                  </a:schemeClr>
                </a:solidFill>
              </a:rPr>
              <a:t> : </a:t>
            </a:r>
            <a:r>
              <a:rPr lang="fr-BE" dirty="0" err="1">
                <a:solidFill>
                  <a:schemeClr val="tx1">
                    <a:lumMod val="65000"/>
                    <a:lumOff val="35000"/>
                  </a:schemeClr>
                </a:solidFill>
              </a:rPr>
              <a:t>Beech</a:t>
            </a:r>
            <a:r>
              <a:rPr lang="fr-BE" dirty="0">
                <a:solidFill>
                  <a:schemeClr val="tx1">
                    <a:lumMod val="65000"/>
                    <a:lumOff val="35000"/>
                  </a:schemeClr>
                </a:solidFill>
              </a:rPr>
              <a:t>, </a:t>
            </a:r>
            <a:r>
              <a:rPr lang="fr-BE" dirty="0" err="1">
                <a:solidFill>
                  <a:schemeClr val="tx1">
                    <a:lumMod val="65000"/>
                    <a:lumOff val="35000"/>
                  </a:schemeClr>
                </a:solidFill>
              </a:rPr>
              <a:t>oak</a:t>
            </a:r>
            <a:r>
              <a:rPr lang="fr-BE" dirty="0">
                <a:solidFill>
                  <a:schemeClr val="tx1">
                    <a:lumMod val="65000"/>
                    <a:lumOff val="35000"/>
                  </a:schemeClr>
                </a:solidFill>
              </a:rPr>
              <a:t>, </a:t>
            </a:r>
            <a:r>
              <a:rPr lang="fr-BE" dirty="0" err="1">
                <a:solidFill>
                  <a:schemeClr val="tx1">
                    <a:lumMod val="65000"/>
                    <a:lumOff val="35000"/>
                  </a:schemeClr>
                </a:solidFill>
              </a:rPr>
              <a:t>hornbeam</a:t>
            </a:r>
            <a:r>
              <a:rPr lang="fr-BE" dirty="0">
                <a:solidFill>
                  <a:schemeClr val="tx1">
                    <a:lumMod val="65000"/>
                    <a:lumOff val="35000"/>
                  </a:schemeClr>
                </a:solidFill>
              </a:rPr>
              <a:t>, spruce, </a:t>
            </a:r>
            <a:r>
              <a:rPr lang="fr-BE" dirty="0" err="1">
                <a:solidFill>
                  <a:schemeClr val="tx1">
                    <a:lumMod val="65000"/>
                    <a:lumOff val="35000"/>
                  </a:schemeClr>
                </a:solidFill>
              </a:rPr>
              <a:t>birch</a:t>
            </a:r>
            <a:r>
              <a:rPr lang="fr-BE" dirty="0">
                <a:solidFill>
                  <a:schemeClr val="tx1">
                    <a:lumMod val="65000"/>
                    <a:lumOff val="35000"/>
                  </a:schemeClr>
                </a:solidFill>
              </a:rPr>
              <a:t>, </a:t>
            </a:r>
            <a:r>
              <a:rPr lang="fr-BE" dirty="0" err="1">
                <a:solidFill>
                  <a:schemeClr val="tx1">
                    <a:lumMod val="65000"/>
                    <a:lumOff val="35000"/>
                  </a:schemeClr>
                </a:solidFill>
              </a:rPr>
              <a:t>maple</a:t>
            </a:r>
            <a:endParaRPr lang="fr-BE" dirty="0">
              <a:solidFill>
                <a:schemeClr val="tx1">
                  <a:lumMod val="65000"/>
                  <a:lumOff val="35000"/>
                </a:schemeClr>
              </a:solidFill>
            </a:endParaRPr>
          </a:p>
          <a:p>
            <a:endParaRPr lang="en-US" dirty="0"/>
          </a:p>
        </p:txBody>
      </p:sp>
      <p:sp>
        <p:nvSpPr>
          <p:cNvPr id="4" name="Espace réservé du numéro de diapositive 3"/>
          <p:cNvSpPr>
            <a:spLocks noGrp="1"/>
          </p:cNvSpPr>
          <p:nvPr>
            <p:ph type="sldNum" sz="quarter" idx="5"/>
          </p:nvPr>
        </p:nvSpPr>
        <p:spPr/>
        <p:txBody>
          <a:bodyPr/>
          <a:lstStyle/>
          <a:p>
            <a:fld id="{4E364C6D-297F-4433-86F1-A2C5E89C10FF}" type="slidenum">
              <a:rPr lang="en-US" smtClean="0"/>
              <a:t>6</a:t>
            </a:fld>
            <a:endParaRPr lang="en-US"/>
          </a:p>
        </p:txBody>
      </p:sp>
    </p:spTree>
    <p:extLst>
      <p:ext uri="{BB962C8B-B14F-4D97-AF65-F5344CB8AC3E}">
        <p14:creationId xmlns:p14="http://schemas.microsoft.com/office/powerpoint/2010/main" val="1475596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1253B-541B-4D5F-97AE-ACC7AA931AE0}" type="slidenum">
              <a:rPr lang="en-US" smtClean="0"/>
              <a:t>13</a:t>
            </a:fld>
            <a:endParaRPr lang="en-US"/>
          </a:p>
        </p:txBody>
      </p:sp>
    </p:spTree>
    <p:extLst>
      <p:ext uri="{BB962C8B-B14F-4D97-AF65-F5344CB8AC3E}">
        <p14:creationId xmlns:p14="http://schemas.microsoft.com/office/powerpoint/2010/main" val="205519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3D6E0-D234-4D7F-8770-BC726AD5D5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625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1253B-541B-4D5F-97AE-ACC7AA931AE0}" type="slidenum">
              <a:rPr lang="en-US" smtClean="0"/>
              <a:t>17</a:t>
            </a:fld>
            <a:endParaRPr lang="en-US"/>
          </a:p>
        </p:txBody>
      </p:sp>
    </p:spTree>
    <p:extLst>
      <p:ext uri="{BB962C8B-B14F-4D97-AF65-F5344CB8AC3E}">
        <p14:creationId xmlns:p14="http://schemas.microsoft.com/office/powerpoint/2010/main" val="371046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Ajouter une photo d’un chêne dans un buisson</a:t>
            </a:r>
            <a:endParaRPr lang="en-US" dirty="0"/>
          </a:p>
        </p:txBody>
      </p:sp>
      <p:sp>
        <p:nvSpPr>
          <p:cNvPr id="4" name="Slide Number Placeholder 3"/>
          <p:cNvSpPr>
            <a:spLocks noGrp="1"/>
          </p:cNvSpPr>
          <p:nvPr>
            <p:ph type="sldNum" sz="quarter" idx="5"/>
          </p:nvPr>
        </p:nvSpPr>
        <p:spPr/>
        <p:txBody>
          <a:bodyPr/>
          <a:lstStyle/>
          <a:p>
            <a:fld id="{F5D1253B-541B-4D5F-97AE-ACC7AA931AE0}" type="slidenum">
              <a:rPr lang="en-US" smtClean="0"/>
              <a:t>22</a:t>
            </a:fld>
            <a:endParaRPr lang="en-US"/>
          </a:p>
        </p:txBody>
      </p:sp>
    </p:spTree>
    <p:extLst>
      <p:ext uri="{BB962C8B-B14F-4D97-AF65-F5344CB8AC3E}">
        <p14:creationId xmlns:p14="http://schemas.microsoft.com/office/powerpoint/2010/main" val="1020272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Ajouter une photo d’un chêne dans un buisson</a:t>
            </a:r>
            <a:endParaRPr lang="en-US" dirty="0"/>
          </a:p>
        </p:txBody>
      </p:sp>
      <p:sp>
        <p:nvSpPr>
          <p:cNvPr id="4" name="Slide Number Placeholder 3"/>
          <p:cNvSpPr>
            <a:spLocks noGrp="1"/>
          </p:cNvSpPr>
          <p:nvPr>
            <p:ph type="sldNum" sz="quarter" idx="5"/>
          </p:nvPr>
        </p:nvSpPr>
        <p:spPr/>
        <p:txBody>
          <a:bodyPr/>
          <a:lstStyle/>
          <a:p>
            <a:fld id="{F5D1253B-541B-4D5F-97AE-ACC7AA931AE0}" type="slidenum">
              <a:rPr lang="en-US" smtClean="0"/>
              <a:t>23</a:t>
            </a:fld>
            <a:endParaRPr lang="en-US"/>
          </a:p>
        </p:txBody>
      </p:sp>
    </p:spTree>
    <p:extLst>
      <p:ext uri="{BB962C8B-B14F-4D97-AF65-F5344CB8AC3E}">
        <p14:creationId xmlns:p14="http://schemas.microsoft.com/office/powerpoint/2010/main" val="358200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AACD08-1DB7-E224-BBA7-0484FF77134A}"/>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SE"/>
          </a:p>
        </p:txBody>
      </p:sp>
      <p:sp>
        <p:nvSpPr>
          <p:cNvPr id="3" name="Underrubrik 2">
            <a:extLst>
              <a:ext uri="{FF2B5EF4-FFF2-40B4-BE49-F238E27FC236}">
                <a16:creationId xmlns:a16="http://schemas.microsoft.com/office/drawing/2014/main" id="{1B65E9D7-3728-957C-51BD-CD94B58763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a:p>
        </p:txBody>
      </p:sp>
      <p:sp>
        <p:nvSpPr>
          <p:cNvPr id="4" name="Platshållare för datum 3">
            <a:extLst>
              <a:ext uri="{FF2B5EF4-FFF2-40B4-BE49-F238E27FC236}">
                <a16:creationId xmlns:a16="http://schemas.microsoft.com/office/drawing/2014/main" id="{06449B8A-EB9C-E70A-481C-34D9EF458120}"/>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5" name="Platshållare för sidfot 4">
            <a:extLst>
              <a:ext uri="{FF2B5EF4-FFF2-40B4-BE49-F238E27FC236}">
                <a16:creationId xmlns:a16="http://schemas.microsoft.com/office/drawing/2014/main" id="{70B213E3-07E7-9297-AEB7-C9B0DE55092C}"/>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D314056A-565D-1A9A-7E49-404DC663ED35}"/>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1356496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2D3E-5913-94D4-0ED1-CDFC78D8AF0A}"/>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6143EBD3-D236-EFA6-3AE1-FAE2FE868B3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9A1D7C3E-A589-2334-6D5B-1FC3347C8529}"/>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5" name="Platshållare för sidfot 4">
            <a:extLst>
              <a:ext uri="{FF2B5EF4-FFF2-40B4-BE49-F238E27FC236}">
                <a16:creationId xmlns:a16="http://schemas.microsoft.com/office/drawing/2014/main" id="{4E3DECE3-CECA-796D-38BA-7115BB16F20E}"/>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3F832A4D-0E22-BB18-29E6-BA962A9BDC92}"/>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1110335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015276F-D891-E265-2B58-F04328FD248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2BBE299B-763F-7CE7-7CEC-84706CADE1E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AC3985FC-F1AF-39CC-826C-3C9048DD2BCD}"/>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5" name="Platshållare för sidfot 4">
            <a:extLst>
              <a:ext uri="{FF2B5EF4-FFF2-40B4-BE49-F238E27FC236}">
                <a16:creationId xmlns:a16="http://schemas.microsoft.com/office/drawing/2014/main" id="{18A9C34F-F690-4BE7-53EB-54973235A6F5}"/>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269EF8C5-A8FC-4EBD-3A72-C41D98EB744F}"/>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2999689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4B9D3548-59BB-4686-AAAB-5F471F66FEDE}" type="datetimeFigureOut">
              <a:rPr lang="en-US" smtClean="0"/>
              <a:t>6/20/2024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352190-C9EB-4DFC-9FF9-D463C4103E7B}" type="slidenum">
              <a:rPr lang="en-US" smtClean="0"/>
              <a:t>‹#›</a:t>
            </a:fld>
            <a:endParaRPr lang="en-US"/>
          </a:p>
        </p:txBody>
      </p:sp>
    </p:spTree>
    <p:extLst>
      <p:ext uri="{BB962C8B-B14F-4D97-AF65-F5344CB8AC3E}">
        <p14:creationId xmlns:p14="http://schemas.microsoft.com/office/powerpoint/2010/main" val="693390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4B9D3548-59BB-4686-AAAB-5F471F66FEDE}" type="datetimeFigureOut">
              <a:rPr lang="en-US" smtClean="0"/>
              <a:t>6/20/2024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352190-C9EB-4DFC-9FF9-D463C4103E7B}" type="slidenum">
              <a:rPr lang="en-US" smtClean="0"/>
              <a:t>‹#›</a:t>
            </a:fld>
            <a:endParaRPr lang="en-US"/>
          </a:p>
        </p:txBody>
      </p:sp>
    </p:spTree>
    <p:extLst>
      <p:ext uri="{BB962C8B-B14F-4D97-AF65-F5344CB8AC3E}">
        <p14:creationId xmlns:p14="http://schemas.microsoft.com/office/powerpoint/2010/main" val="2158197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143000"/>
          </a:xfrm>
        </p:spPr>
        <p:txBody>
          <a:bodyPr/>
          <a:lstStyle>
            <a:lvl1pPr>
              <a:defRPr>
                <a:solidFill>
                  <a:schemeClr val="accent6">
                    <a:lumMod val="75000"/>
                  </a:schemeClr>
                </a:solidFill>
              </a:defRPr>
            </a:lvl1pPr>
          </a:lstStyle>
          <a:p>
            <a:r>
              <a:rPr lang="fr-FR" dirty="0"/>
              <a:t>Modifiez le style du titre</a:t>
            </a:r>
            <a:endParaRPr lang="en-US" dirty="0"/>
          </a:p>
        </p:txBody>
      </p:sp>
      <p:sp>
        <p:nvSpPr>
          <p:cNvPr id="3" name="Espace réservé de la date 2"/>
          <p:cNvSpPr>
            <a:spLocks noGrp="1"/>
          </p:cNvSpPr>
          <p:nvPr>
            <p:ph type="dt" sz="half" idx="10"/>
          </p:nvPr>
        </p:nvSpPr>
        <p:spPr/>
        <p:txBody>
          <a:bodyPr/>
          <a:lstStyle/>
          <a:p>
            <a:fld id="{4B9D3548-59BB-4686-AAAB-5F471F66FEDE}" type="datetimeFigureOut">
              <a:rPr lang="en-US" smtClean="0"/>
              <a:t>6/20/2024</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96352190-C9EB-4DFC-9FF9-D463C4103E7B}" type="slidenum">
              <a:rPr lang="en-US" smtClean="0"/>
              <a:t>‹#›</a:t>
            </a:fld>
            <a:endParaRPr lang="en-US"/>
          </a:p>
        </p:txBody>
      </p:sp>
    </p:spTree>
    <p:extLst>
      <p:ext uri="{BB962C8B-B14F-4D97-AF65-F5344CB8AC3E}">
        <p14:creationId xmlns:p14="http://schemas.microsoft.com/office/powerpoint/2010/main" val="368148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545603-4974-1616-9D91-6A9E16A06FED}"/>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06580C2A-E1F5-6B20-68DF-D66C486AE9E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2393EA1A-ACBC-715A-8526-2E38094BC3F1}"/>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5" name="Platshållare för sidfot 4">
            <a:extLst>
              <a:ext uri="{FF2B5EF4-FFF2-40B4-BE49-F238E27FC236}">
                <a16:creationId xmlns:a16="http://schemas.microsoft.com/office/drawing/2014/main" id="{5CD68E75-B1B1-B6BF-C16A-C6CE3D804263}"/>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0C2264FB-56FE-B057-5F22-8B9443713AD8}"/>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192151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12A03-1A04-549B-B693-C134F43A8C7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4D78DDD9-BA88-7B97-8846-6536B3A46B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BDFA550-9EE0-1354-6862-F20F4F1D5DD2}"/>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5" name="Platshållare för sidfot 4">
            <a:extLst>
              <a:ext uri="{FF2B5EF4-FFF2-40B4-BE49-F238E27FC236}">
                <a16:creationId xmlns:a16="http://schemas.microsoft.com/office/drawing/2014/main" id="{30F10624-97E2-2D18-6790-AA744C1CEC5B}"/>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7DCF3F81-3FE6-4D44-C445-6FDF9A158D29}"/>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341574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3B7A54-FA95-AA03-D419-CFD3DBF9202E}"/>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841041DD-0CC7-AE0E-C22F-9BFD9E62808F}"/>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innehåll 3">
            <a:extLst>
              <a:ext uri="{FF2B5EF4-FFF2-40B4-BE49-F238E27FC236}">
                <a16:creationId xmlns:a16="http://schemas.microsoft.com/office/drawing/2014/main" id="{1F8B8398-2018-8D55-B4CF-B11C3463216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A15E7905-6C0D-6F2D-3699-5C2DF15D2153}"/>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6" name="Platshållare för sidfot 5">
            <a:extLst>
              <a:ext uri="{FF2B5EF4-FFF2-40B4-BE49-F238E27FC236}">
                <a16:creationId xmlns:a16="http://schemas.microsoft.com/office/drawing/2014/main" id="{817AD63B-2166-DD69-9267-720B740040C3}"/>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E02AB5D2-A480-E948-7CA7-5CCFCBA3D578}"/>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331114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813CEA-78B4-0C9D-5C95-442DBAA354D5}"/>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2D1C4ACE-5CB6-7CC0-1861-3BE98F86E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2443426-C6C3-785B-8105-6D33793ED54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text 4">
            <a:extLst>
              <a:ext uri="{FF2B5EF4-FFF2-40B4-BE49-F238E27FC236}">
                <a16:creationId xmlns:a16="http://schemas.microsoft.com/office/drawing/2014/main" id="{29F176D8-25EE-4943-3C01-AD30F5057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5184E0C-A17E-FC45-2BC3-5496E4609C9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7" name="Platshållare för datum 6">
            <a:extLst>
              <a:ext uri="{FF2B5EF4-FFF2-40B4-BE49-F238E27FC236}">
                <a16:creationId xmlns:a16="http://schemas.microsoft.com/office/drawing/2014/main" id="{076FACF2-75AF-88E2-05CC-E36CDDD64E75}"/>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8" name="Platshållare för sidfot 7">
            <a:extLst>
              <a:ext uri="{FF2B5EF4-FFF2-40B4-BE49-F238E27FC236}">
                <a16:creationId xmlns:a16="http://schemas.microsoft.com/office/drawing/2014/main" id="{9E5A318D-CD3E-9DDE-D93F-4A7580F2C6E8}"/>
              </a:ext>
            </a:extLst>
          </p:cNvPr>
          <p:cNvSpPr>
            <a:spLocks noGrp="1"/>
          </p:cNvSpPr>
          <p:nvPr>
            <p:ph type="ftr" sz="quarter" idx="11"/>
          </p:nvPr>
        </p:nvSpPr>
        <p:spPr/>
        <p:txBody>
          <a:bodyPr/>
          <a:lstStyle/>
          <a:p>
            <a:endParaRPr lang="en-SE"/>
          </a:p>
        </p:txBody>
      </p:sp>
      <p:sp>
        <p:nvSpPr>
          <p:cNvPr id="9" name="Platshållare för bildnummer 8">
            <a:extLst>
              <a:ext uri="{FF2B5EF4-FFF2-40B4-BE49-F238E27FC236}">
                <a16:creationId xmlns:a16="http://schemas.microsoft.com/office/drawing/2014/main" id="{99CB7FE7-7104-9748-6B45-7699792E8DE0}"/>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195786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12AC72-8368-C01F-8BBF-1FB4EC078901}"/>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datum 2">
            <a:extLst>
              <a:ext uri="{FF2B5EF4-FFF2-40B4-BE49-F238E27FC236}">
                <a16:creationId xmlns:a16="http://schemas.microsoft.com/office/drawing/2014/main" id="{413B9A25-9288-4372-725F-A581988FECC2}"/>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4" name="Platshållare för sidfot 3">
            <a:extLst>
              <a:ext uri="{FF2B5EF4-FFF2-40B4-BE49-F238E27FC236}">
                <a16:creationId xmlns:a16="http://schemas.microsoft.com/office/drawing/2014/main" id="{1040EE96-ADD7-F935-C4F4-8F386EDA9D48}"/>
              </a:ext>
            </a:extLst>
          </p:cNvPr>
          <p:cNvSpPr>
            <a:spLocks noGrp="1"/>
          </p:cNvSpPr>
          <p:nvPr>
            <p:ph type="ftr" sz="quarter" idx="11"/>
          </p:nvPr>
        </p:nvSpPr>
        <p:spPr/>
        <p:txBody>
          <a:bodyPr/>
          <a:lstStyle/>
          <a:p>
            <a:endParaRPr lang="en-SE"/>
          </a:p>
        </p:txBody>
      </p:sp>
      <p:sp>
        <p:nvSpPr>
          <p:cNvPr id="5" name="Platshållare för bildnummer 4">
            <a:extLst>
              <a:ext uri="{FF2B5EF4-FFF2-40B4-BE49-F238E27FC236}">
                <a16:creationId xmlns:a16="http://schemas.microsoft.com/office/drawing/2014/main" id="{24360E08-EFEE-C92A-8108-3C45D8A56F9D}"/>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220649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488DC4A-90D8-C011-EC4B-C49A2A4FE08C}"/>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3" name="Platshållare för sidfot 2">
            <a:extLst>
              <a:ext uri="{FF2B5EF4-FFF2-40B4-BE49-F238E27FC236}">
                <a16:creationId xmlns:a16="http://schemas.microsoft.com/office/drawing/2014/main" id="{D4809D1E-847E-3BF1-B784-34BAC38BA61F}"/>
              </a:ext>
            </a:extLst>
          </p:cNvPr>
          <p:cNvSpPr>
            <a:spLocks noGrp="1"/>
          </p:cNvSpPr>
          <p:nvPr>
            <p:ph type="ftr" sz="quarter" idx="11"/>
          </p:nvPr>
        </p:nvSpPr>
        <p:spPr/>
        <p:txBody>
          <a:bodyPr/>
          <a:lstStyle/>
          <a:p>
            <a:endParaRPr lang="en-SE"/>
          </a:p>
        </p:txBody>
      </p:sp>
      <p:sp>
        <p:nvSpPr>
          <p:cNvPr id="4" name="Platshållare för bildnummer 3">
            <a:extLst>
              <a:ext uri="{FF2B5EF4-FFF2-40B4-BE49-F238E27FC236}">
                <a16:creationId xmlns:a16="http://schemas.microsoft.com/office/drawing/2014/main" id="{4B25F639-DF52-8265-5CBC-8CB5AF6EE309}"/>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282409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848485-A810-4A21-9B1C-E5E8C03220F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B887E5E-5ABA-0C31-0D65-598BA3FAC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text 3">
            <a:extLst>
              <a:ext uri="{FF2B5EF4-FFF2-40B4-BE49-F238E27FC236}">
                <a16:creationId xmlns:a16="http://schemas.microsoft.com/office/drawing/2014/main" id="{A99B66F9-7AC2-8BF9-67CE-9B8CC321B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9F6F37F-20D6-C28C-1049-1C5803E741C9}"/>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6" name="Platshållare för sidfot 5">
            <a:extLst>
              <a:ext uri="{FF2B5EF4-FFF2-40B4-BE49-F238E27FC236}">
                <a16:creationId xmlns:a16="http://schemas.microsoft.com/office/drawing/2014/main" id="{8D2288E4-6C79-1662-3B3E-5F3BC2DC4BC2}"/>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27B5BDB7-F1E3-7965-A0DD-D6AEB19F3673}"/>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72717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54007A-41B1-4B64-4A6D-D9DFF9EA2EB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bild 2">
            <a:extLst>
              <a:ext uri="{FF2B5EF4-FFF2-40B4-BE49-F238E27FC236}">
                <a16:creationId xmlns:a16="http://schemas.microsoft.com/office/drawing/2014/main" id="{30DE1767-4BCF-5473-D86C-06D63FD04D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Platshållare för text 3">
            <a:extLst>
              <a:ext uri="{FF2B5EF4-FFF2-40B4-BE49-F238E27FC236}">
                <a16:creationId xmlns:a16="http://schemas.microsoft.com/office/drawing/2014/main" id="{AD7AB02D-982F-36B1-1060-664CF106F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35FEA6F-7304-8167-FF80-5CDD2AFFE92C}"/>
              </a:ext>
            </a:extLst>
          </p:cNvPr>
          <p:cNvSpPr>
            <a:spLocks noGrp="1"/>
          </p:cNvSpPr>
          <p:nvPr>
            <p:ph type="dt" sz="half" idx="10"/>
          </p:nvPr>
        </p:nvSpPr>
        <p:spPr/>
        <p:txBody>
          <a:bodyPr/>
          <a:lstStyle/>
          <a:p>
            <a:fld id="{F3B305AE-BD44-4394-9EEB-95B2CC2DDB37}" type="datetimeFigureOut">
              <a:rPr lang="en-SE" smtClean="0"/>
              <a:t>06/20/2024</a:t>
            </a:fld>
            <a:endParaRPr lang="en-SE"/>
          </a:p>
        </p:txBody>
      </p:sp>
      <p:sp>
        <p:nvSpPr>
          <p:cNvPr id="6" name="Platshållare för sidfot 5">
            <a:extLst>
              <a:ext uri="{FF2B5EF4-FFF2-40B4-BE49-F238E27FC236}">
                <a16:creationId xmlns:a16="http://schemas.microsoft.com/office/drawing/2014/main" id="{242CF215-466F-28FC-88C1-0807D4B4293B}"/>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1757E1E3-3461-DA8E-B98E-293994B791A2}"/>
              </a:ext>
            </a:extLst>
          </p:cNvPr>
          <p:cNvSpPr>
            <a:spLocks noGrp="1"/>
          </p:cNvSpPr>
          <p:nvPr>
            <p:ph type="sldNum" sz="quarter" idx="12"/>
          </p:nvPr>
        </p:nvSpPr>
        <p:spPr/>
        <p:txBody>
          <a:bodyPr/>
          <a:lstStyle/>
          <a:p>
            <a:fld id="{B9D61E7F-25FB-47A9-A605-BA77237FA667}" type="slidenum">
              <a:rPr lang="en-SE" smtClean="0"/>
              <a:t>‹#›</a:t>
            </a:fld>
            <a:endParaRPr lang="en-SE"/>
          </a:p>
        </p:txBody>
      </p:sp>
    </p:spTree>
    <p:extLst>
      <p:ext uri="{BB962C8B-B14F-4D97-AF65-F5344CB8AC3E}">
        <p14:creationId xmlns:p14="http://schemas.microsoft.com/office/powerpoint/2010/main" val="98145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0FD1577-5F70-EB52-8C78-979E3E49E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endParaRPr lang="en-SE" dirty="0"/>
          </a:p>
        </p:txBody>
      </p:sp>
      <p:sp>
        <p:nvSpPr>
          <p:cNvPr id="3" name="Platshållare för text 2">
            <a:extLst>
              <a:ext uri="{FF2B5EF4-FFF2-40B4-BE49-F238E27FC236}">
                <a16:creationId xmlns:a16="http://schemas.microsoft.com/office/drawing/2014/main" id="{2872CD54-3F45-5EF4-23D7-FBF7A57251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SE" dirty="0"/>
          </a:p>
        </p:txBody>
      </p:sp>
      <p:sp>
        <p:nvSpPr>
          <p:cNvPr id="4" name="Platshållare för datum 3">
            <a:extLst>
              <a:ext uri="{FF2B5EF4-FFF2-40B4-BE49-F238E27FC236}">
                <a16:creationId xmlns:a16="http://schemas.microsoft.com/office/drawing/2014/main" id="{D2591634-0B29-08A6-DC06-FA362BDFD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B305AE-BD44-4394-9EEB-95B2CC2DDB37}" type="datetimeFigureOut">
              <a:rPr lang="en-SE" smtClean="0"/>
              <a:t>06/20/2024</a:t>
            </a:fld>
            <a:endParaRPr lang="en-SE"/>
          </a:p>
        </p:txBody>
      </p:sp>
      <p:sp>
        <p:nvSpPr>
          <p:cNvPr id="5" name="Platshållare för sidfot 4">
            <a:extLst>
              <a:ext uri="{FF2B5EF4-FFF2-40B4-BE49-F238E27FC236}">
                <a16:creationId xmlns:a16="http://schemas.microsoft.com/office/drawing/2014/main" id="{E1CABD3E-ED86-300C-3DA5-34453430EC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E"/>
          </a:p>
        </p:txBody>
      </p:sp>
      <p:sp>
        <p:nvSpPr>
          <p:cNvPr id="6" name="Platshållare för bildnummer 5">
            <a:extLst>
              <a:ext uri="{FF2B5EF4-FFF2-40B4-BE49-F238E27FC236}">
                <a16:creationId xmlns:a16="http://schemas.microsoft.com/office/drawing/2014/main" id="{77AD3D84-8EAC-BDDC-26AA-D5DDACF186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D61E7F-25FB-47A9-A605-BA77237FA667}" type="slidenum">
              <a:rPr lang="en-SE" smtClean="0"/>
              <a:t>‹#›</a:t>
            </a:fld>
            <a:endParaRPr lang="en-SE"/>
          </a:p>
        </p:txBody>
      </p:sp>
    </p:spTree>
    <p:extLst>
      <p:ext uri="{BB962C8B-B14F-4D97-AF65-F5344CB8AC3E}">
        <p14:creationId xmlns:p14="http://schemas.microsoft.com/office/powerpoint/2010/main" val="1871129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D3548-59BB-4686-AAAB-5F471F66FEDE}" type="datetimeFigureOut">
              <a:rPr lang="en-US" smtClean="0"/>
              <a:t>6/20/2024</a:t>
            </a:fld>
            <a:endParaRPr lang="en-US"/>
          </a:p>
        </p:txBody>
      </p:sp>
      <p:sp>
        <p:nvSpPr>
          <p:cNvPr id="5" name="Espace réservé du pied de page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52190-C9EB-4DFC-9FF9-D463C4103E7B}" type="slidenum">
              <a:rPr lang="en-US" smtClean="0"/>
              <a:t>‹#›</a:t>
            </a:fld>
            <a:endParaRPr lang="en-US"/>
          </a:p>
        </p:txBody>
      </p:sp>
    </p:spTree>
    <p:extLst>
      <p:ext uri="{BB962C8B-B14F-4D97-AF65-F5344CB8AC3E}">
        <p14:creationId xmlns:p14="http://schemas.microsoft.com/office/powerpoint/2010/main" val="4237337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40.jp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hyperlink" Target="https://orbi.uliege.be/profile?uid=p078624" TargetMode="External"/><Relationship Id="rId3" Type="http://schemas.openxmlformats.org/officeDocument/2006/relationships/image" Target="../media/image49.jpeg"/><Relationship Id="rId7" Type="http://schemas.openxmlformats.org/officeDocument/2006/relationships/image" Target="../media/image53.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6925" y="1854232"/>
            <a:ext cx="8339361" cy="1708160"/>
          </a:xfrm>
          <a:prstGeom prst="rect">
            <a:avLst/>
          </a:prstGeom>
          <a:noFill/>
        </p:spPr>
        <p:txBody>
          <a:bodyPr wrap="square" rtlCol="0">
            <a:spAutoFit/>
          </a:bodyPr>
          <a:lstStyle/>
          <a:p>
            <a:pPr>
              <a:lnSpc>
                <a:spcPts val="4200"/>
              </a:lnSpc>
            </a:pPr>
            <a:r>
              <a:rPr lang="fr-FR" sz="4000" b="1" dirty="0">
                <a:solidFill>
                  <a:srgbClr val="405C59"/>
                </a:solidFill>
                <a:latin typeface="Arial" panose="020B0604020202020204" pitchFamily="34" charset="0"/>
                <a:cs typeface="Arial" panose="020B0604020202020204" pitchFamily="34" charset="0"/>
              </a:rPr>
              <a:t>Situation et facteurs de déclin du chêne dans les forêts d'Europe occidentale</a:t>
            </a:r>
            <a:endParaRPr lang="sv-SE" sz="4000" b="1" dirty="0">
              <a:solidFill>
                <a:srgbClr val="405C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C934D49-B86A-4F1E-AFF8-F41F5DBD6E1C}"/>
              </a:ext>
            </a:extLst>
          </p:cNvPr>
          <p:cNvSpPr txBox="1"/>
          <p:nvPr/>
        </p:nvSpPr>
        <p:spPr>
          <a:xfrm>
            <a:off x="586925" y="3833953"/>
            <a:ext cx="7394409" cy="677108"/>
          </a:xfrm>
          <a:prstGeom prst="rect">
            <a:avLst/>
          </a:prstGeom>
          <a:noFill/>
        </p:spPr>
        <p:txBody>
          <a:bodyPr wrap="square" rtlCol="0">
            <a:spAutoFit/>
          </a:bodyPr>
          <a:lstStyle/>
          <a:p>
            <a:r>
              <a:rPr lang="sv-SE" sz="2000" b="1" dirty="0">
                <a:solidFill>
                  <a:srgbClr val="405C59"/>
                </a:solidFill>
                <a:latin typeface="Arial" panose="020B0604020202020204" pitchFamily="34" charset="0"/>
                <a:cs typeface="Arial" panose="020B0604020202020204" pitchFamily="34" charset="0"/>
              </a:rPr>
              <a:t>Gauthier Ligot</a:t>
            </a:r>
          </a:p>
          <a:p>
            <a:r>
              <a:rPr lang="sv-SE" b="1" dirty="0">
                <a:solidFill>
                  <a:srgbClr val="405C59"/>
                </a:solidFill>
                <a:latin typeface="Arial" panose="020B0604020202020204" pitchFamily="34" charset="0"/>
                <a:cs typeface="Arial" panose="020B0604020202020204" pitchFamily="34" charset="0"/>
              </a:rPr>
              <a:t>Gembloux Agro-Bio Tech, University of Liege, Belgium</a:t>
            </a:r>
          </a:p>
        </p:txBody>
      </p:sp>
      <p:pic>
        <p:nvPicPr>
          <p:cNvPr id="7" name="Picture 2" descr="A black background with green and blue text&#10;&#10;Description automatically generated">
            <a:extLst>
              <a:ext uri="{FF2B5EF4-FFF2-40B4-BE49-F238E27FC236}">
                <a16:creationId xmlns:a16="http://schemas.microsoft.com/office/drawing/2014/main" id="{92B0F46F-0B1E-7E46-B300-01CEF6D51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81" y="5459731"/>
            <a:ext cx="2687714" cy="111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lose-up of a green leaf&#10;&#10;Description automatically generated">
            <a:extLst>
              <a:ext uri="{FF2B5EF4-FFF2-40B4-BE49-F238E27FC236}">
                <a16:creationId xmlns:a16="http://schemas.microsoft.com/office/drawing/2014/main" id="{537827EE-D824-E377-9A9F-65F4C38B7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196" y="-425639"/>
            <a:ext cx="3791322" cy="251811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396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9" name="Picture 8" descr="A forest with many trees&#10;&#10;Description automatically generated with medium confidence">
            <a:extLst>
              <a:ext uri="{FF2B5EF4-FFF2-40B4-BE49-F238E27FC236}">
                <a16:creationId xmlns:a16="http://schemas.microsoft.com/office/drawing/2014/main" id="{C5498D4B-D71C-7CB6-A686-A877309AD474}"/>
              </a:ext>
            </a:extLst>
          </p:cNvPr>
          <p:cNvPicPr>
            <a:picLocks noChangeAspect="1"/>
          </p:cNvPicPr>
          <p:nvPr/>
        </p:nvPicPr>
        <p:blipFill rotWithShape="1">
          <a:blip r:embed="rId2">
            <a:extLst>
              <a:ext uri="{28A0092B-C50C-407E-A947-70E740481C1C}">
                <a14:useLocalDpi xmlns:a14="http://schemas.microsoft.com/office/drawing/2010/main" val="0"/>
              </a:ext>
            </a:extLst>
          </a:blip>
          <a:srcRect l="9094" r="11203"/>
          <a:stretch/>
        </p:blipFill>
        <p:spPr>
          <a:xfrm>
            <a:off x="1" y="1"/>
            <a:ext cx="7288039" cy="6857999"/>
          </a:xfrm>
          <a:prstGeom prst="rect">
            <a:avLst/>
          </a:prstGeom>
        </p:spPr>
      </p:pic>
      <p:pic>
        <p:nvPicPr>
          <p:cNvPr id="10" name="Image 5">
            <a:extLst>
              <a:ext uri="{FF2B5EF4-FFF2-40B4-BE49-F238E27FC236}">
                <a16:creationId xmlns:a16="http://schemas.microsoft.com/office/drawing/2014/main" id="{DCC53BF0-4EE7-8C2E-5E95-28E928E662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53" y="3070576"/>
            <a:ext cx="2433660" cy="3696504"/>
          </a:xfrm>
          <a:prstGeom prst="rect">
            <a:avLst/>
          </a:prstGeom>
        </p:spPr>
      </p:pic>
      <p:pic>
        <p:nvPicPr>
          <p:cNvPr id="11" name="Image 6">
            <a:extLst>
              <a:ext uri="{FF2B5EF4-FFF2-40B4-BE49-F238E27FC236}">
                <a16:creationId xmlns:a16="http://schemas.microsoft.com/office/drawing/2014/main" id="{801205D3-B389-1420-7B55-9721BDB8E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39" y="464382"/>
            <a:ext cx="2115407" cy="2141814"/>
          </a:xfrm>
          <a:prstGeom prst="rect">
            <a:avLst/>
          </a:prstGeom>
        </p:spPr>
      </p:pic>
      <p:sp>
        <p:nvSpPr>
          <p:cNvPr id="2" name="TextBox 1">
            <a:extLst>
              <a:ext uri="{FF2B5EF4-FFF2-40B4-BE49-F238E27FC236}">
                <a16:creationId xmlns:a16="http://schemas.microsoft.com/office/drawing/2014/main" id="{0D7E421E-B751-59C4-30BA-EA6D413DA3E6}"/>
              </a:ext>
            </a:extLst>
          </p:cNvPr>
          <p:cNvSpPr txBox="1"/>
          <p:nvPr/>
        </p:nvSpPr>
        <p:spPr>
          <a:xfrm>
            <a:off x="7359492" y="658491"/>
            <a:ext cx="4761055" cy="5909310"/>
          </a:xfrm>
          <a:prstGeom prst="rect">
            <a:avLst/>
          </a:prstGeom>
          <a:noFill/>
        </p:spPr>
        <p:txBody>
          <a:bodyPr wrap="square" rtlCol="0">
            <a:spAutoFit/>
          </a:bodyPr>
          <a:lstStyle/>
          <a:p>
            <a:r>
              <a:rPr lang="fr-BE" sz="2400" dirty="0">
                <a:solidFill>
                  <a:srgbClr val="405C59"/>
                </a:solidFill>
                <a:latin typeface="Arial" panose="020B0604020202020204" pitchFamily="34" charset="0"/>
                <a:cs typeface="Arial" panose="020B0604020202020204" pitchFamily="34" charset="0"/>
              </a:rPr>
              <a:t>Mesures annuelles de la hauteur des 3 plus grands semis de chaque espèce dans des </a:t>
            </a:r>
            <a:r>
              <a:rPr lang="fr-BE" sz="2400" dirty="0" err="1">
                <a:solidFill>
                  <a:srgbClr val="405C59"/>
                </a:solidFill>
                <a:latin typeface="Arial" panose="020B0604020202020204" pitchFamily="34" charset="0"/>
                <a:cs typeface="Arial" panose="020B0604020202020204" pitchFamily="34" charset="0"/>
              </a:rPr>
              <a:t>placeaux</a:t>
            </a:r>
            <a:r>
              <a:rPr lang="fr-BE" sz="2400" dirty="0">
                <a:solidFill>
                  <a:srgbClr val="405C59"/>
                </a:solidFill>
                <a:latin typeface="Arial" panose="020B0604020202020204" pitchFamily="34" charset="0"/>
                <a:cs typeface="Arial" panose="020B0604020202020204" pitchFamily="34" charset="0"/>
              </a:rPr>
              <a:t> de 2 m².</a:t>
            </a:r>
          </a:p>
          <a:p>
            <a:endParaRPr lang="fr-BE" sz="2400" dirty="0">
              <a:solidFill>
                <a:srgbClr val="405C59"/>
              </a:solidFill>
              <a:latin typeface="Arial" panose="020B0604020202020204" pitchFamily="34" charset="0"/>
              <a:cs typeface="Arial" panose="020B0604020202020204" pitchFamily="34" charset="0"/>
            </a:endParaRPr>
          </a:p>
          <a:p>
            <a:r>
              <a:rPr lang="fr-BE" sz="2400" dirty="0">
                <a:solidFill>
                  <a:srgbClr val="405C59"/>
                </a:solidFill>
                <a:latin typeface="Arial" panose="020B0604020202020204" pitchFamily="34" charset="0"/>
                <a:cs typeface="Arial" panose="020B0604020202020204" pitchFamily="34" charset="0"/>
              </a:rPr>
              <a:t>Photographies hémisphériques pour estimer la quantité de lumière disponible pour chaque semis</a:t>
            </a:r>
          </a:p>
          <a:p>
            <a:endParaRPr lang="fr-BE" sz="2400" dirty="0">
              <a:solidFill>
                <a:srgbClr val="405C59"/>
              </a:solidFill>
              <a:latin typeface="Arial" panose="020B0604020202020204" pitchFamily="34" charset="0"/>
              <a:cs typeface="Arial" panose="020B0604020202020204" pitchFamily="34" charset="0"/>
            </a:endParaRPr>
          </a:p>
          <a:p>
            <a:r>
              <a:rPr lang="fr-BE" sz="2400" dirty="0">
                <a:solidFill>
                  <a:srgbClr val="405C59"/>
                </a:solidFill>
                <a:latin typeface="Arial" panose="020B0604020202020204" pitchFamily="34" charset="0"/>
                <a:cs typeface="Arial" panose="020B0604020202020204" pitchFamily="34" charset="0"/>
              </a:rPr>
              <a:t>Modélisation statistique de la croissance en hauteur en fonction de la lumière disponible et de la hauteur initiale des semis.</a:t>
            </a:r>
          </a:p>
          <a:p>
            <a:endParaRPr lang="en-US" dirty="0"/>
          </a:p>
        </p:txBody>
      </p:sp>
      <p:sp>
        <p:nvSpPr>
          <p:cNvPr id="3" name="Espace réservé du numéro de diapositive 4">
            <a:extLst>
              <a:ext uri="{FF2B5EF4-FFF2-40B4-BE49-F238E27FC236}">
                <a16:creationId xmlns:a16="http://schemas.microsoft.com/office/drawing/2014/main" id="{975D88A8-4C6A-FCB0-703E-E96C204384B7}"/>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10</a:t>
            </a:fld>
            <a:endParaRPr lang="en-US" dirty="0"/>
          </a:p>
        </p:txBody>
      </p:sp>
    </p:spTree>
    <p:extLst>
      <p:ext uri="{BB962C8B-B14F-4D97-AF65-F5344CB8AC3E}">
        <p14:creationId xmlns:p14="http://schemas.microsoft.com/office/powerpoint/2010/main" val="40900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6" name="Picture 5" descr="A diagram of a graph&#10;&#10;Description automatically generated with medium confidence">
            <a:extLst>
              <a:ext uri="{FF2B5EF4-FFF2-40B4-BE49-F238E27FC236}">
                <a16:creationId xmlns:a16="http://schemas.microsoft.com/office/drawing/2014/main" id="{0031A928-3461-0FB7-8C2A-D3C5C699D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934" y="1833144"/>
            <a:ext cx="6518377" cy="4904569"/>
          </a:xfrm>
          <a:prstGeom prst="rect">
            <a:avLst/>
          </a:prstGeom>
        </p:spPr>
      </p:pic>
      <p:sp>
        <p:nvSpPr>
          <p:cNvPr id="7" name="TextBox 6">
            <a:extLst>
              <a:ext uri="{FF2B5EF4-FFF2-40B4-BE49-F238E27FC236}">
                <a16:creationId xmlns:a16="http://schemas.microsoft.com/office/drawing/2014/main" id="{FA70E698-3649-39DD-4E48-CA8229E47CAA}"/>
              </a:ext>
            </a:extLst>
          </p:cNvPr>
          <p:cNvSpPr txBox="1"/>
          <p:nvPr/>
        </p:nvSpPr>
        <p:spPr>
          <a:xfrm>
            <a:off x="465221" y="239968"/>
            <a:ext cx="11726780" cy="589713"/>
          </a:xfrm>
          <a:prstGeom prst="rect">
            <a:avLst/>
          </a:prstGeom>
          <a:noFill/>
        </p:spPr>
        <p:txBody>
          <a:bodyPr wrap="square" rtlCol="0">
            <a:spAutoFit/>
          </a:bodyPr>
          <a:lstStyle/>
          <a:p>
            <a:pPr>
              <a:lnSpc>
                <a:spcPts val="4200"/>
              </a:lnSpc>
            </a:pPr>
            <a:r>
              <a:rPr lang="en-US" sz="3200" b="1" dirty="0" err="1">
                <a:solidFill>
                  <a:srgbClr val="405C59"/>
                </a:solidFill>
                <a:latin typeface="Arial" panose="020B0604020202020204" pitchFamily="34" charset="0"/>
                <a:cs typeface="Arial" panose="020B0604020202020204" pitchFamily="34" charset="0"/>
              </a:rPr>
              <a:t>Hypothèse</a:t>
            </a:r>
            <a:endParaRPr lang="sv-SE" sz="3200" b="1" dirty="0">
              <a:solidFill>
                <a:srgbClr val="405C59"/>
              </a:solidFill>
              <a:latin typeface="Arial" panose="020B0604020202020204" pitchFamily="34" charset="0"/>
              <a:cs typeface="Arial" panose="020B0604020202020204" pitchFamily="34" charset="0"/>
            </a:endParaRPr>
          </a:p>
        </p:txBody>
      </p:sp>
      <p:sp>
        <p:nvSpPr>
          <p:cNvPr id="10" name="Espace réservé du numéro de diapositive 4">
            <a:extLst>
              <a:ext uri="{FF2B5EF4-FFF2-40B4-BE49-F238E27FC236}">
                <a16:creationId xmlns:a16="http://schemas.microsoft.com/office/drawing/2014/main" id="{23DEE201-7A73-2175-05D1-747921AE674A}"/>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11</a:t>
            </a:fld>
            <a:endParaRPr lang="en-US" dirty="0"/>
          </a:p>
        </p:txBody>
      </p:sp>
    </p:spTree>
    <p:extLst>
      <p:ext uri="{BB962C8B-B14F-4D97-AF65-F5344CB8AC3E}">
        <p14:creationId xmlns:p14="http://schemas.microsoft.com/office/powerpoint/2010/main" val="603414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1A928-3461-0FB7-8C2A-D3C5C699DD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5236" y="1833144"/>
            <a:ext cx="6513772" cy="4904569"/>
          </a:xfrm>
          <a:prstGeom prst="rect">
            <a:avLst/>
          </a:prstGeom>
        </p:spPr>
      </p:pic>
      <p:sp>
        <p:nvSpPr>
          <p:cNvPr id="7" name="TextBox 6">
            <a:extLst>
              <a:ext uri="{FF2B5EF4-FFF2-40B4-BE49-F238E27FC236}">
                <a16:creationId xmlns:a16="http://schemas.microsoft.com/office/drawing/2014/main" id="{FA70E698-3649-39DD-4E48-CA8229E47CAA}"/>
              </a:ext>
            </a:extLst>
          </p:cNvPr>
          <p:cNvSpPr txBox="1"/>
          <p:nvPr/>
        </p:nvSpPr>
        <p:spPr>
          <a:xfrm>
            <a:off x="465221" y="239968"/>
            <a:ext cx="11726780" cy="589713"/>
          </a:xfrm>
          <a:prstGeom prst="rect">
            <a:avLst/>
          </a:prstGeom>
          <a:noFill/>
        </p:spPr>
        <p:txBody>
          <a:bodyPr wrap="square" rtlCol="0">
            <a:spAutoFit/>
          </a:bodyPr>
          <a:lstStyle/>
          <a:p>
            <a:pPr>
              <a:lnSpc>
                <a:spcPts val="4200"/>
              </a:lnSpc>
            </a:pPr>
            <a:r>
              <a:rPr lang="en-US" sz="3200" b="1" dirty="0" err="1">
                <a:solidFill>
                  <a:srgbClr val="405C59"/>
                </a:solidFill>
                <a:latin typeface="Arial" panose="020B0604020202020204" pitchFamily="34" charset="0"/>
                <a:cs typeface="Arial" panose="020B0604020202020204" pitchFamily="34" charset="0"/>
              </a:rPr>
              <a:t>Hypothèse</a:t>
            </a:r>
            <a:endParaRPr lang="sv-SE" sz="3200" b="1" dirty="0">
              <a:solidFill>
                <a:srgbClr val="405C59"/>
              </a:solidFill>
              <a:latin typeface="Arial" panose="020B0604020202020204" pitchFamily="34" charset="0"/>
              <a:cs typeface="Arial" panose="020B0604020202020204" pitchFamily="34" charset="0"/>
            </a:endParaRPr>
          </a:p>
        </p:txBody>
      </p:sp>
      <p:sp>
        <p:nvSpPr>
          <p:cNvPr id="2" name="Espace réservé du numéro de diapositive 4">
            <a:extLst>
              <a:ext uri="{FF2B5EF4-FFF2-40B4-BE49-F238E27FC236}">
                <a16:creationId xmlns:a16="http://schemas.microsoft.com/office/drawing/2014/main" id="{CE08B81D-AFFE-E53A-498D-49FF939FBD55}"/>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12</a:t>
            </a:fld>
            <a:endParaRPr lang="en-US" dirty="0"/>
          </a:p>
        </p:txBody>
      </p:sp>
    </p:spTree>
    <p:extLst>
      <p:ext uri="{BB962C8B-B14F-4D97-AF65-F5344CB8AC3E}">
        <p14:creationId xmlns:p14="http://schemas.microsoft.com/office/powerpoint/2010/main" val="3954212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40" name="Connecteur droit 34">
            <a:extLst>
              <a:ext uri="{FF2B5EF4-FFF2-40B4-BE49-F238E27FC236}">
                <a16:creationId xmlns:a16="http://schemas.microsoft.com/office/drawing/2014/main" id="{584F5055-5C92-D497-3614-431C519FB2BC}"/>
              </a:ext>
            </a:extLst>
          </p:cNvPr>
          <p:cNvCxnSpPr>
            <a:cxnSpLocks/>
          </p:cNvCxnSpPr>
          <p:nvPr/>
        </p:nvCxnSpPr>
        <p:spPr>
          <a:xfrm flipV="1">
            <a:off x="2407071" y="4813692"/>
            <a:ext cx="0" cy="875195"/>
          </a:xfrm>
          <a:prstGeom prst="line">
            <a:avLst/>
          </a:prstGeom>
          <a:ln w="28575">
            <a:solidFill>
              <a:srgbClr val="405C59"/>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necteur droit 34">
            <a:extLst>
              <a:ext uri="{FF2B5EF4-FFF2-40B4-BE49-F238E27FC236}">
                <a16:creationId xmlns:a16="http://schemas.microsoft.com/office/drawing/2014/main" id="{A794E3D8-00DA-3C3D-0308-B6AE1677F3A9}"/>
              </a:ext>
            </a:extLst>
          </p:cNvPr>
          <p:cNvCxnSpPr>
            <a:cxnSpLocks/>
          </p:cNvCxnSpPr>
          <p:nvPr/>
        </p:nvCxnSpPr>
        <p:spPr>
          <a:xfrm flipV="1">
            <a:off x="5954524" y="2768532"/>
            <a:ext cx="0" cy="660468"/>
          </a:xfrm>
          <a:prstGeom prst="line">
            <a:avLst/>
          </a:prstGeom>
          <a:ln w="28575">
            <a:solidFill>
              <a:srgbClr val="4C8071"/>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necteur droit 34">
            <a:extLst>
              <a:ext uri="{FF2B5EF4-FFF2-40B4-BE49-F238E27FC236}">
                <a16:creationId xmlns:a16="http://schemas.microsoft.com/office/drawing/2014/main" id="{5465C93E-3453-F5B8-4E60-2FEE1278FA06}"/>
              </a:ext>
            </a:extLst>
          </p:cNvPr>
          <p:cNvCxnSpPr>
            <a:cxnSpLocks/>
          </p:cNvCxnSpPr>
          <p:nvPr/>
        </p:nvCxnSpPr>
        <p:spPr>
          <a:xfrm flipV="1">
            <a:off x="2878243" y="4813692"/>
            <a:ext cx="0" cy="901829"/>
          </a:xfrm>
          <a:prstGeom prst="line">
            <a:avLst/>
          </a:prstGeom>
          <a:ln w="28575">
            <a:solidFill>
              <a:srgbClr val="4C8071"/>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eur droit 34">
            <a:extLst>
              <a:ext uri="{FF2B5EF4-FFF2-40B4-BE49-F238E27FC236}">
                <a16:creationId xmlns:a16="http://schemas.microsoft.com/office/drawing/2014/main" id="{4AE07DB0-43A7-2F91-1033-7499E24789F4}"/>
              </a:ext>
            </a:extLst>
          </p:cNvPr>
          <p:cNvCxnSpPr>
            <a:cxnSpLocks/>
          </p:cNvCxnSpPr>
          <p:nvPr/>
        </p:nvCxnSpPr>
        <p:spPr>
          <a:xfrm flipV="1">
            <a:off x="5462474" y="2714523"/>
            <a:ext cx="0" cy="717618"/>
          </a:xfrm>
          <a:prstGeom prst="line">
            <a:avLst/>
          </a:prstGeom>
          <a:ln w="28575">
            <a:solidFill>
              <a:srgbClr val="405C59"/>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309B5A7-C33C-E3C0-A482-6B2491FDC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9047" y="1866891"/>
            <a:ext cx="7150354" cy="4355170"/>
          </a:xfrm>
          <a:prstGeom prst="rect">
            <a:avLst/>
          </a:prstGeom>
        </p:spPr>
      </p:pic>
      <p:sp>
        <p:nvSpPr>
          <p:cNvPr id="43" name="Rectangle 42">
            <a:extLst>
              <a:ext uri="{FF2B5EF4-FFF2-40B4-BE49-F238E27FC236}">
                <a16:creationId xmlns:a16="http://schemas.microsoft.com/office/drawing/2014/main" id="{4AECD539-DEEB-4E8A-AF5B-84EC263DB18C}"/>
              </a:ext>
            </a:extLst>
          </p:cNvPr>
          <p:cNvSpPr/>
          <p:nvPr/>
        </p:nvSpPr>
        <p:spPr>
          <a:xfrm>
            <a:off x="4724400" y="1662548"/>
            <a:ext cx="3200398" cy="2565496"/>
          </a:xfrm>
          <a:prstGeom prst="rect">
            <a:avLst/>
          </a:prstGeom>
          <a:solidFill>
            <a:srgbClr val="F0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921B7B0-B16C-766A-3B18-7DC790BBAD94}"/>
              </a:ext>
            </a:extLst>
          </p:cNvPr>
          <p:cNvSpPr/>
          <p:nvPr/>
        </p:nvSpPr>
        <p:spPr>
          <a:xfrm>
            <a:off x="114300" y="3934296"/>
            <a:ext cx="4656502" cy="2565496"/>
          </a:xfrm>
          <a:prstGeom prst="rect">
            <a:avLst/>
          </a:prstGeom>
          <a:solidFill>
            <a:srgbClr val="F0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eur droit 34">
            <a:extLst>
              <a:ext uri="{FF2B5EF4-FFF2-40B4-BE49-F238E27FC236}">
                <a16:creationId xmlns:a16="http://schemas.microsoft.com/office/drawing/2014/main" id="{DE74708D-4B3B-6B65-5895-D69317A8E4D0}"/>
              </a:ext>
            </a:extLst>
          </p:cNvPr>
          <p:cNvCxnSpPr>
            <a:cxnSpLocks/>
          </p:cNvCxnSpPr>
          <p:nvPr/>
        </p:nvCxnSpPr>
        <p:spPr>
          <a:xfrm flipV="1">
            <a:off x="2387076" y="3016182"/>
            <a:ext cx="0" cy="412818"/>
          </a:xfrm>
          <a:prstGeom prst="line">
            <a:avLst/>
          </a:prstGeom>
          <a:ln w="28575">
            <a:solidFill>
              <a:srgbClr val="405C59"/>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5221" y="239968"/>
            <a:ext cx="11726780" cy="1128322"/>
          </a:xfrm>
          <a:prstGeom prst="rect">
            <a:avLst/>
          </a:prstGeom>
          <a:noFill/>
        </p:spPr>
        <p:txBody>
          <a:bodyPr wrap="square" rtlCol="0">
            <a:spAutoFit/>
          </a:bodyPr>
          <a:lstStyle/>
          <a:p>
            <a:pPr>
              <a:lnSpc>
                <a:spcPts val="4200"/>
              </a:lnSpc>
            </a:pPr>
            <a:r>
              <a:rPr lang="fr-BE" sz="3200" b="1" dirty="0">
                <a:solidFill>
                  <a:srgbClr val="405C59"/>
                </a:solidFill>
                <a:latin typeface="Arial" panose="020B0604020202020204" pitchFamily="34" charset="0"/>
                <a:cs typeface="Arial" panose="020B0604020202020204" pitchFamily="34" charset="0"/>
              </a:rPr>
              <a:t>Le hêtre grandit plus vite que le chêne quel que soit l’éclairement. </a:t>
            </a:r>
          </a:p>
        </p:txBody>
      </p:sp>
      <p:sp>
        <p:nvSpPr>
          <p:cNvPr id="24" name="ZoneTexte 4">
            <a:extLst>
              <a:ext uri="{FF2B5EF4-FFF2-40B4-BE49-F238E27FC236}">
                <a16:creationId xmlns:a16="http://schemas.microsoft.com/office/drawing/2014/main" id="{EE42CF43-1239-98E6-A2A0-559442801DA1}"/>
              </a:ext>
            </a:extLst>
          </p:cNvPr>
          <p:cNvSpPr txBox="1"/>
          <p:nvPr/>
        </p:nvSpPr>
        <p:spPr>
          <a:xfrm>
            <a:off x="8245677" y="1196787"/>
            <a:ext cx="3817278" cy="5632311"/>
          </a:xfrm>
          <a:prstGeom prst="rect">
            <a:avLst/>
          </a:prstGeom>
          <a:noFill/>
        </p:spPr>
        <p:txBody>
          <a:bodyPr wrap="square" rtlCol="0">
            <a:spAutoFit/>
          </a:bodyPr>
          <a:lstStyle/>
          <a:p>
            <a:pPr marL="285750" indent="-285750">
              <a:buFont typeface="Arial" panose="020B0604020202020204" pitchFamily="34" charset="0"/>
              <a:buChar char="•"/>
            </a:pPr>
            <a:r>
              <a:rPr lang="fr-BE" sz="2000" dirty="0">
                <a:solidFill>
                  <a:srgbClr val="405C59"/>
                </a:solidFill>
                <a:latin typeface="Arial" panose="020B0604020202020204" pitchFamily="34" charset="0"/>
                <a:cs typeface="Arial" panose="020B0604020202020204" pitchFamily="34" charset="0"/>
              </a:rPr>
              <a:t>Pas de compromis entre la survie à l’ombre et la croissance maximum.</a:t>
            </a:r>
          </a:p>
          <a:p>
            <a:pPr marL="285750" indent="-285750">
              <a:buFont typeface="Arial" panose="020B0604020202020204" pitchFamily="34" charset="0"/>
              <a:buChar char="•"/>
            </a:pPr>
            <a:endParaRPr lang="fr-BE" sz="2000" dirty="0">
              <a:solidFill>
                <a:srgbClr val="405C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2000" dirty="0">
                <a:solidFill>
                  <a:srgbClr val="405C59"/>
                </a:solidFill>
                <a:latin typeface="Arial" panose="020B0604020202020204" pitchFamily="34" charset="0"/>
                <a:cs typeface="Arial" panose="020B0604020202020204" pitchFamily="34" charset="0"/>
              </a:rPr>
              <a:t>Le chêne a besoin de deux fois plus de lumière pour atteindre une croissance soutenue.</a:t>
            </a:r>
          </a:p>
          <a:p>
            <a:pPr marL="285750" indent="-285750">
              <a:buFont typeface="Arial" panose="020B0604020202020204" pitchFamily="34" charset="0"/>
              <a:buChar char="•"/>
            </a:pPr>
            <a:endParaRPr lang="fr-BE" sz="2000" dirty="0">
              <a:solidFill>
                <a:srgbClr val="405C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2000" dirty="0">
                <a:solidFill>
                  <a:srgbClr val="405C59"/>
                </a:solidFill>
                <a:latin typeface="Arial" panose="020B0604020202020204" pitchFamily="34" charset="0"/>
                <a:cs typeface="Arial" panose="020B0604020202020204" pitchFamily="34" charset="0"/>
              </a:rPr>
              <a:t>Eclairement optimum : </a:t>
            </a:r>
          </a:p>
          <a:p>
            <a:r>
              <a:rPr lang="fr-BE" sz="2000" dirty="0">
                <a:solidFill>
                  <a:srgbClr val="405C59"/>
                </a:solidFill>
                <a:latin typeface="Arial" panose="020B0604020202020204" pitchFamily="34" charset="0"/>
                <a:cs typeface="Arial" panose="020B0604020202020204" pitchFamily="34" charset="0"/>
              </a:rPr>
              <a:t>	20 – 40% </a:t>
            </a:r>
          </a:p>
          <a:p>
            <a:endParaRPr lang="fr-BE" sz="2000" dirty="0">
              <a:solidFill>
                <a:srgbClr val="405C5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BE" dirty="0">
                <a:solidFill>
                  <a:srgbClr val="405C59"/>
                </a:solidFill>
                <a:latin typeface="Arial" panose="020B0604020202020204" pitchFamily="34" charset="0"/>
                <a:cs typeface="Arial" panose="020B0604020202020204" pitchFamily="34" charset="0"/>
              </a:rPr>
              <a:t>Limites </a:t>
            </a:r>
          </a:p>
          <a:p>
            <a:pPr lvl="1"/>
            <a:r>
              <a:rPr lang="fr-BE" dirty="0">
                <a:solidFill>
                  <a:srgbClr val="405C59"/>
                </a:solidFill>
                <a:latin typeface="Arial" panose="020B0604020202020204" pitchFamily="34" charset="0"/>
                <a:cs typeface="Arial" panose="020B0604020202020204" pitchFamily="34" charset="0"/>
              </a:rPr>
              <a:t>Estimations moyennes</a:t>
            </a:r>
          </a:p>
          <a:p>
            <a:pPr lvl="1"/>
            <a:r>
              <a:rPr lang="fr-BE" dirty="0">
                <a:solidFill>
                  <a:srgbClr val="405C59"/>
                </a:solidFill>
                <a:latin typeface="Arial" panose="020B0604020202020204" pitchFamily="34" charset="0"/>
                <a:cs typeface="Arial" panose="020B0604020202020204" pitchFamily="34" charset="0"/>
              </a:rPr>
              <a:t>SMCC, ER &lt; 50%</a:t>
            </a:r>
          </a:p>
          <a:p>
            <a:pPr lvl="1"/>
            <a:r>
              <a:rPr lang="fr-BE" dirty="0">
                <a:solidFill>
                  <a:srgbClr val="405C59"/>
                </a:solidFill>
                <a:latin typeface="Arial" panose="020B0604020202020204" pitchFamily="34" charset="0"/>
                <a:cs typeface="Arial" panose="020B0604020202020204" pitchFamily="34" charset="0"/>
              </a:rPr>
              <a:t>Sites mésiques et méso-oligotrophes</a:t>
            </a:r>
          </a:p>
          <a:p>
            <a:pPr marL="800100" lvl="1" indent="-342900">
              <a:buFont typeface="Arial" panose="020B0604020202020204" pitchFamily="34" charset="0"/>
              <a:buChar char="•"/>
            </a:pPr>
            <a:endParaRPr lang="fr-BE" sz="2000" dirty="0">
              <a:solidFill>
                <a:srgbClr val="405C59"/>
              </a:solidFill>
              <a:latin typeface="Arial" panose="020B0604020202020204" pitchFamily="34" charset="0"/>
              <a:cs typeface="Arial" panose="020B0604020202020204" pitchFamily="34" charset="0"/>
            </a:endParaRPr>
          </a:p>
        </p:txBody>
      </p:sp>
      <p:cxnSp>
        <p:nvCxnSpPr>
          <p:cNvPr id="30" name="Connecteur droit 34">
            <a:extLst>
              <a:ext uri="{FF2B5EF4-FFF2-40B4-BE49-F238E27FC236}">
                <a16:creationId xmlns:a16="http://schemas.microsoft.com/office/drawing/2014/main" id="{5FC3D8B1-938C-0FC7-ED1F-019EDE749D66}"/>
              </a:ext>
            </a:extLst>
          </p:cNvPr>
          <p:cNvCxnSpPr>
            <a:cxnSpLocks/>
          </p:cNvCxnSpPr>
          <p:nvPr/>
        </p:nvCxnSpPr>
        <p:spPr>
          <a:xfrm flipV="1">
            <a:off x="2878635" y="3073332"/>
            <a:ext cx="0" cy="355668"/>
          </a:xfrm>
          <a:prstGeom prst="line">
            <a:avLst/>
          </a:prstGeom>
          <a:ln w="28575">
            <a:solidFill>
              <a:srgbClr val="4C8071"/>
            </a:solidFill>
            <a:prstDash val="sysDot"/>
          </a:ln>
        </p:spPr>
        <p:style>
          <a:lnRef idx="1">
            <a:schemeClr val="accent1"/>
          </a:lnRef>
          <a:fillRef idx="0">
            <a:schemeClr val="accent1"/>
          </a:fillRef>
          <a:effectRef idx="0">
            <a:schemeClr val="accent1"/>
          </a:effectRef>
          <a:fontRef idx="minor">
            <a:schemeClr val="tx1"/>
          </a:fontRef>
        </p:style>
      </p:cxnSp>
      <p:sp>
        <p:nvSpPr>
          <p:cNvPr id="42" name="ZoneTexte 3">
            <a:extLst>
              <a:ext uri="{FF2B5EF4-FFF2-40B4-BE49-F238E27FC236}">
                <a16:creationId xmlns:a16="http://schemas.microsoft.com/office/drawing/2014/main" id="{0FD735A1-5FE9-DD00-2070-2C6EE3EF70B4}"/>
              </a:ext>
            </a:extLst>
          </p:cNvPr>
          <p:cNvSpPr txBox="1"/>
          <p:nvPr/>
        </p:nvSpPr>
        <p:spPr>
          <a:xfrm>
            <a:off x="0" y="6534601"/>
            <a:ext cx="3092388" cy="307777"/>
          </a:xfrm>
          <a:prstGeom prst="rect">
            <a:avLst/>
          </a:prstGeom>
          <a:noFill/>
        </p:spPr>
        <p:txBody>
          <a:bodyPr wrap="square" rtlCol="0">
            <a:spAutoFit/>
          </a:bodyPr>
          <a:lstStyle/>
          <a:p>
            <a:pPr algn="r"/>
            <a:r>
              <a:rPr lang="en-US" sz="1400" cap="small" dirty="0" err="1">
                <a:solidFill>
                  <a:srgbClr val="405C59"/>
                </a:solidFill>
                <a:latin typeface="Calibri"/>
              </a:rPr>
              <a:t>Ligot</a:t>
            </a:r>
            <a:r>
              <a:rPr lang="en-US" sz="1400" dirty="0">
                <a:solidFill>
                  <a:srgbClr val="405C59"/>
                </a:solidFill>
                <a:latin typeface="Calibri"/>
              </a:rPr>
              <a:t> et al. 2013, For. Ecol. Manage. 304</a:t>
            </a:r>
          </a:p>
        </p:txBody>
      </p:sp>
      <p:sp>
        <p:nvSpPr>
          <p:cNvPr id="5" name="Espace réservé du numéro de diapositive 4">
            <a:extLst>
              <a:ext uri="{FF2B5EF4-FFF2-40B4-BE49-F238E27FC236}">
                <a16:creationId xmlns:a16="http://schemas.microsoft.com/office/drawing/2014/main" id="{6390CEAC-CEF3-0272-9F6C-9E159D454250}"/>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13</a:t>
            </a:fld>
            <a:endParaRPr lang="en-US" dirty="0"/>
          </a:p>
        </p:txBody>
      </p:sp>
    </p:spTree>
    <p:extLst>
      <p:ext uri="{BB962C8B-B14F-4D97-AF65-F5344CB8AC3E}">
        <p14:creationId xmlns:p14="http://schemas.microsoft.com/office/powerpoint/2010/main" val="18154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DE86-AF9B-1469-92DE-16D8EFFAAE32}"/>
              </a:ext>
            </a:extLst>
          </p:cNvPr>
          <p:cNvSpPr>
            <a:spLocks noGrp="1"/>
          </p:cNvSpPr>
          <p:nvPr>
            <p:ph type="title"/>
          </p:nvPr>
        </p:nvSpPr>
        <p:spPr/>
        <p:txBody>
          <a:bodyPr/>
          <a:lstStyle/>
          <a:p>
            <a:endParaRPr lang="en-US"/>
          </a:p>
        </p:txBody>
      </p:sp>
      <p:pic>
        <p:nvPicPr>
          <p:cNvPr id="5" name="Content Placeholder 4" descr="Sun shining through the trees&#10;&#10;Description automatically generated">
            <a:extLst>
              <a:ext uri="{FF2B5EF4-FFF2-40B4-BE49-F238E27FC236}">
                <a16:creationId xmlns:a16="http://schemas.microsoft.com/office/drawing/2014/main" id="{36EA274C-20FF-3BE5-9AF3-305559C1EF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455" b="6252"/>
          <a:stretch/>
        </p:blipFill>
        <p:spPr>
          <a:xfrm>
            <a:off x="0" y="0"/>
            <a:ext cx="12192000" cy="6858000"/>
          </a:xfrm>
        </p:spPr>
      </p:pic>
    </p:spTree>
    <p:extLst>
      <p:ext uri="{BB962C8B-B14F-4D97-AF65-F5344CB8AC3E}">
        <p14:creationId xmlns:p14="http://schemas.microsoft.com/office/powerpoint/2010/main" val="1745893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169295" y="-4428"/>
            <a:ext cx="9144000" cy="1143000"/>
          </a:xfrm>
        </p:spPr>
        <p:txBody>
          <a:bodyPr/>
          <a:lstStyle/>
          <a:p>
            <a:r>
              <a:rPr lang="en-US" dirty="0" err="1">
                <a:solidFill>
                  <a:srgbClr val="405C59"/>
                </a:solidFill>
                <a:latin typeface="Arial" panose="020B0604020202020204" pitchFamily="34" charset="0"/>
                <a:cs typeface="Arial" panose="020B0604020202020204" pitchFamily="34" charset="0"/>
              </a:rPr>
              <a:t>Modélisation</a:t>
            </a:r>
            <a:r>
              <a:rPr lang="en-US" dirty="0">
                <a:solidFill>
                  <a:srgbClr val="405C59"/>
                </a:solidFill>
                <a:latin typeface="Arial" panose="020B0604020202020204" pitchFamily="34" charset="0"/>
                <a:cs typeface="Arial" panose="020B0604020202020204" pitchFamily="34" charset="0"/>
              </a:rPr>
              <a:t> de </a:t>
            </a:r>
            <a:r>
              <a:rPr lang="en-US" dirty="0" err="1">
                <a:solidFill>
                  <a:srgbClr val="405C59"/>
                </a:solidFill>
                <a:latin typeface="Arial" panose="020B0604020202020204" pitchFamily="34" charset="0"/>
                <a:cs typeface="Arial" panose="020B0604020202020204" pitchFamily="34" charset="0"/>
              </a:rPr>
              <a:t>l’éclairement</a:t>
            </a:r>
            <a:endParaRPr lang="en-US" dirty="0">
              <a:solidFill>
                <a:srgbClr val="405C59"/>
              </a:solidFill>
            </a:endParaRPr>
          </a:p>
        </p:txBody>
      </p:sp>
      <p:sp>
        <p:nvSpPr>
          <p:cNvPr id="28" name="ZoneTexte 27"/>
          <p:cNvSpPr txBox="1"/>
          <p:nvPr/>
        </p:nvSpPr>
        <p:spPr>
          <a:xfrm>
            <a:off x="-187412" y="6550223"/>
            <a:ext cx="2915816" cy="307777"/>
          </a:xfrm>
          <a:prstGeom prst="rect">
            <a:avLst/>
          </a:prstGeom>
          <a:noFill/>
        </p:spPr>
        <p:txBody>
          <a:bodyPr wrap="square" rtlCol="0">
            <a:spAutoFit/>
          </a:bodyPr>
          <a:lstStyle/>
          <a:p>
            <a:pPr algn="r"/>
            <a:r>
              <a:rPr lang="en-US" sz="1400" cap="small" dirty="0" err="1">
                <a:solidFill>
                  <a:srgbClr val="405C59"/>
                </a:solidFill>
                <a:latin typeface="Calibri"/>
              </a:rPr>
              <a:t>Ligot</a:t>
            </a:r>
            <a:r>
              <a:rPr lang="en-US" sz="1400" dirty="0">
                <a:solidFill>
                  <a:srgbClr val="405C59"/>
                </a:solidFill>
                <a:latin typeface="Calibri"/>
              </a:rPr>
              <a:t> et al. 2014, Can. J. For. Res. 44</a:t>
            </a:r>
          </a:p>
        </p:txBody>
      </p:sp>
      <p:sp>
        <p:nvSpPr>
          <p:cNvPr id="15" name="ZoneTexte 14"/>
          <p:cNvSpPr txBox="1"/>
          <p:nvPr/>
        </p:nvSpPr>
        <p:spPr>
          <a:xfrm>
            <a:off x="2292872" y="1940073"/>
            <a:ext cx="1296144" cy="307777"/>
          </a:xfrm>
          <a:prstGeom prst="rect">
            <a:avLst/>
          </a:prstGeom>
          <a:noFill/>
        </p:spPr>
        <p:txBody>
          <a:bodyPr wrap="square" rtlCol="0">
            <a:spAutoFit/>
          </a:bodyPr>
          <a:lstStyle/>
          <a:p>
            <a:pPr algn="ctr"/>
            <a:r>
              <a:rPr lang="en-US" sz="1400" dirty="0" err="1">
                <a:solidFill>
                  <a:srgbClr val="405C59"/>
                </a:solidFill>
                <a:latin typeface="Calibri"/>
              </a:rPr>
              <a:t>Inventaire</a:t>
            </a:r>
            <a:endParaRPr lang="en-US" sz="1400" dirty="0">
              <a:solidFill>
                <a:srgbClr val="405C59"/>
              </a:solidFill>
              <a:latin typeface="Calibri"/>
            </a:endParaRPr>
          </a:p>
        </p:txBody>
      </p:sp>
      <p:pic>
        <p:nvPicPr>
          <p:cNvPr id="16"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9016" y="1673397"/>
            <a:ext cx="4887568" cy="4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2285" y="1674307"/>
            <a:ext cx="4864299" cy="4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Ellipse 18"/>
          <p:cNvSpPr/>
          <p:nvPr/>
        </p:nvSpPr>
        <p:spPr>
          <a:xfrm>
            <a:off x="5361595" y="3823320"/>
            <a:ext cx="72008" cy="50987"/>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Ellipse 19"/>
          <p:cNvSpPr/>
          <p:nvPr/>
        </p:nvSpPr>
        <p:spPr>
          <a:xfrm>
            <a:off x="5137187" y="2867083"/>
            <a:ext cx="72008" cy="50987"/>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Forme libre 20"/>
          <p:cNvSpPr/>
          <p:nvPr/>
        </p:nvSpPr>
        <p:spPr>
          <a:xfrm>
            <a:off x="3051770" y="1397822"/>
            <a:ext cx="5924550" cy="2752931"/>
          </a:xfrm>
          <a:custGeom>
            <a:avLst/>
            <a:gdLst>
              <a:gd name="connsiteX0" fmla="*/ 0 w 5924550"/>
              <a:gd name="connsiteY0" fmla="*/ 2477638 h 2477638"/>
              <a:gd name="connsiteX1" fmla="*/ 2409825 w 5924550"/>
              <a:gd name="connsiteY1" fmla="*/ 115438 h 2477638"/>
              <a:gd name="connsiteX2" fmla="*/ 5924550 w 5924550"/>
              <a:gd name="connsiteY2" fmla="*/ 582163 h 2477638"/>
            </a:gdLst>
            <a:ahLst/>
            <a:cxnLst>
              <a:cxn ang="0">
                <a:pos x="connsiteX0" y="connsiteY0"/>
              </a:cxn>
              <a:cxn ang="0">
                <a:pos x="connsiteX1" y="connsiteY1"/>
              </a:cxn>
              <a:cxn ang="0">
                <a:pos x="connsiteX2" y="connsiteY2"/>
              </a:cxn>
            </a:cxnLst>
            <a:rect l="l" t="t" r="r" b="b"/>
            <a:pathLst>
              <a:path w="5924550" h="2477638">
                <a:moveTo>
                  <a:pt x="0" y="2477638"/>
                </a:moveTo>
                <a:cubicBezTo>
                  <a:pt x="711200" y="1454494"/>
                  <a:pt x="1422400" y="431350"/>
                  <a:pt x="2409825" y="115438"/>
                </a:cubicBezTo>
                <a:cubicBezTo>
                  <a:pt x="3397250" y="-200474"/>
                  <a:pt x="4660900" y="190844"/>
                  <a:pt x="5924550" y="582163"/>
                </a:cubicBezTo>
              </a:path>
            </a:pathLst>
          </a:custGeom>
          <a:noFill/>
          <a:ln>
            <a:solidFill>
              <a:schemeClr val="accent6">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2" name="Connecteur droit avec flèche 21"/>
          <p:cNvCxnSpPr/>
          <p:nvPr/>
        </p:nvCxnSpPr>
        <p:spPr>
          <a:xfrm>
            <a:off x="4916971" y="1779080"/>
            <a:ext cx="756084" cy="3228950"/>
          </a:xfrm>
          <a:prstGeom prst="straightConnector1">
            <a:avLst/>
          </a:prstGeom>
          <a:ln w="19050">
            <a:solidFill>
              <a:srgbClr val="FFCC00">
                <a:alpha val="62745"/>
              </a:srgbClr>
            </a:solidFill>
            <a:tailEnd type="arrow"/>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4808959" y="1670477"/>
            <a:ext cx="216024" cy="217207"/>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ZoneTexte 23"/>
          <p:cNvSpPr txBox="1"/>
          <p:nvPr/>
        </p:nvSpPr>
        <p:spPr>
          <a:xfrm rot="20600525">
            <a:off x="5533231" y="4996488"/>
            <a:ext cx="2736304" cy="307777"/>
          </a:xfrm>
          <a:prstGeom prst="rect">
            <a:avLst/>
          </a:prstGeom>
          <a:noFill/>
        </p:spPr>
        <p:txBody>
          <a:bodyPr wrap="square" rtlCol="0">
            <a:spAutoFit/>
          </a:bodyPr>
          <a:lstStyle/>
          <a:p>
            <a:pPr algn="ctr"/>
            <a:r>
              <a:rPr lang="en-US" sz="1400" dirty="0" err="1">
                <a:solidFill>
                  <a:srgbClr val="F79646">
                    <a:lumMod val="60000"/>
                    <a:lumOff val="40000"/>
                  </a:srgbClr>
                </a:solidFill>
                <a:latin typeface="Calibri"/>
              </a:rPr>
              <a:t>Eclairement</a:t>
            </a:r>
            <a:r>
              <a:rPr lang="en-US" sz="1400" dirty="0">
                <a:solidFill>
                  <a:srgbClr val="F79646">
                    <a:lumMod val="60000"/>
                    <a:lumOff val="40000"/>
                  </a:srgbClr>
                </a:solidFill>
                <a:latin typeface="Calibri"/>
              </a:rPr>
              <a:t> </a:t>
            </a:r>
            <a:r>
              <a:rPr lang="en-US" sz="1400" dirty="0" err="1">
                <a:solidFill>
                  <a:srgbClr val="F79646">
                    <a:lumMod val="60000"/>
                    <a:lumOff val="40000"/>
                  </a:srgbClr>
                </a:solidFill>
                <a:latin typeface="Calibri"/>
              </a:rPr>
              <a:t>relatif</a:t>
            </a:r>
            <a:endParaRPr lang="en-US" sz="1400" dirty="0">
              <a:solidFill>
                <a:srgbClr val="F79646">
                  <a:lumMod val="60000"/>
                  <a:lumOff val="40000"/>
                </a:srgbClr>
              </a:solidFill>
              <a:latin typeface="Calibri"/>
            </a:endParaRPr>
          </a:p>
        </p:txBody>
      </p:sp>
      <p:sp>
        <p:nvSpPr>
          <p:cNvPr id="25" name="Forme libre 24"/>
          <p:cNvSpPr/>
          <p:nvPr/>
        </p:nvSpPr>
        <p:spPr>
          <a:xfrm>
            <a:off x="3517295" y="2103893"/>
            <a:ext cx="1224000" cy="333252"/>
          </a:xfrm>
          <a:custGeom>
            <a:avLst/>
            <a:gdLst>
              <a:gd name="connsiteX0" fmla="*/ 0 w 1224000"/>
              <a:gd name="connsiteY0" fmla="*/ 26327 h 299927"/>
              <a:gd name="connsiteX1" fmla="*/ 619200 w 1224000"/>
              <a:gd name="connsiteY1" fmla="*/ 26327 h 299927"/>
              <a:gd name="connsiteX2" fmla="*/ 1224000 w 1224000"/>
              <a:gd name="connsiteY2" fmla="*/ 299927 h 299927"/>
            </a:gdLst>
            <a:ahLst/>
            <a:cxnLst>
              <a:cxn ang="0">
                <a:pos x="connsiteX0" y="connsiteY0"/>
              </a:cxn>
              <a:cxn ang="0">
                <a:pos x="connsiteX1" y="connsiteY1"/>
              </a:cxn>
              <a:cxn ang="0">
                <a:pos x="connsiteX2" y="connsiteY2"/>
              </a:cxn>
            </a:cxnLst>
            <a:rect l="l" t="t" r="r" b="b"/>
            <a:pathLst>
              <a:path w="1224000" h="299927">
                <a:moveTo>
                  <a:pt x="0" y="26327"/>
                </a:moveTo>
                <a:cubicBezTo>
                  <a:pt x="207600" y="3527"/>
                  <a:pt x="415200" y="-19273"/>
                  <a:pt x="619200" y="26327"/>
                </a:cubicBezTo>
                <a:cubicBezTo>
                  <a:pt x="823200" y="71927"/>
                  <a:pt x="1023600" y="185927"/>
                  <a:pt x="1224000" y="299927"/>
                </a:cubicBezTo>
              </a:path>
            </a:pathLst>
          </a:custGeom>
          <a:noFill/>
          <a:ln>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 name="Picture 2" descr="A green and black text&#10;&#10;Description automatically generated">
            <a:extLst>
              <a:ext uri="{FF2B5EF4-FFF2-40B4-BE49-F238E27FC236}">
                <a16:creationId xmlns:a16="http://schemas.microsoft.com/office/drawing/2014/main" id="{8BAD0217-C12F-EB45-87F0-C51576E16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262" y="0"/>
            <a:ext cx="3316738" cy="563113"/>
          </a:xfrm>
          <a:prstGeom prst="rect">
            <a:avLst/>
          </a:prstGeom>
        </p:spPr>
      </p:pic>
      <p:sp>
        <p:nvSpPr>
          <p:cNvPr id="6" name="Espace réservé du numéro de diapositive 4">
            <a:extLst>
              <a:ext uri="{FF2B5EF4-FFF2-40B4-BE49-F238E27FC236}">
                <a16:creationId xmlns:a16="http://schemas.microsoft.com/office/drawing/2014/main" id="{0A0F4406-7F80-EDE2-CB08-5A3D41F0CCE8}"/>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15</a:t>
            </a:fld>
            <a:endParaRPr lang="en-US" dirty="0"/>
          </a:p>
        </p:txBody>
      </p:sp>
      <p:sp>
        <p:nvSpPr>
          <p:cNvPr id="17" name="ZoneTexte 16"/>
          <p:cNvSpPr txBox="1"/>
          <p:nvPr/>
        </p:nvSpPr>
        <p:spPr>
          <a:xfrm>
            <a:off x="3589105" y="3102876"/>
            <a:ext cx="1296144" cy="523220"/>
          </a:xfrm>
          <a:prstGeom prst="rect">
            <a:avLst/>
          </a:prstGeom>
          <a:noFill/>
        </p:spPr>
        <p:txBody>
          <a:bodyPr wrap="square" rtlCol="0">
            <a:spAutoFit/>
          </a:bodyPr>
          <a:lstStyle/>
          <a:p>
            <a:pPr algn="ctr"/>
            <a:r>
              <a:rPr lang="en-US" sz="1400" dirty="0">
                <a:solidFill>
                  <a:prstClr val="white">
                    <a:lumMod val="75000"/>
                  </a:prstClr>
                </a:solidFill>
                <a:latin typeface="Calibri"/>
              </a:rPr>
              <a:t>Interception</a:t>
            </a:r>
          </a:p>
          <a:p>
            <a:pPr algn="ctr"/>
            <a:r>
              <a:rPr lang="en-US" sz="1400" dirty="0">
                <a:solidFill>
                  <a:prstClr val="white">
                    <a:lumMod val="75000"/>
                  </a:prstClr>
                </a:solidFill>
                <a:latin typeface="Calibri"/>
              </a:rPr>
              <a:t>de la lumière</a:t>
            </a:r>
          </a:p>
        </p:txBody>
      </p:sp>
    </p:spTree>
    <p:extLst>
      <p:ext uri="{BB962C8B-B14F-4D97-AF65-F5344CB8AC3E}">
        <p14:creationId xmlns:p14="http://schemas.microsoft.com/office/powerpoint/2010/main" val="28888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1" grpId="0" animBg="1"/>
      <p:bldP spid="23" grpId="0" animBg="1"/>
      <p:bldP spid="24" grpId="0"/>
      <p:bldP spid="2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2240" y="0"/>
            <a:ext cx="12139759" cy="1325563"/>
          </a:xfrm>
        </p:spPr>
        <p:txBody>
          <a:bodyPr>
            <a:normAutofit/>
          </a:bodyPr>
          <a:lstStyle/>
          <a:p>
            <a:r>
              <a:rPr lang="fr-BE" sz="3600" dirty="0">
                <a:solidFill>
                  <a:srgbClr val="405C59"/>
                </a:solidFill>
                <a:latin typeface="Arial" panose="020B0604020202020204" pitchFamily="34" charset="0"/>
                <a:cs typeface="Arial" panose="020B0604020202020204" pitchFamily="34" charset="0"/>
              </a:rPr>
              <a:t>Simulation de différentes stratégies de coupes pour promouvoir la régénération de chên</a:t>
            </a:r>
            <a:r>
              <a:rPr lang="fr-BE" sz="3600" dirty="0">
                <a:solidFill>
                  <a:srgbClr val="405C59"/>
                </a:solidFill>
              </a:rPr>
              <a:t>e</a:t>
            </a:r>
            <a:endParaRPr lang="fr-BE" sz="3600" dirty="0">
              <a:solidFill>
                <a:srgbClr val="405C59"/>
              </a:solidFill>
              <a:latin typeface="Arial" panose="020B0604020202020204" pitchFamily="34" charset="0"/>
              <a:cs typeface="Arial" panose="020B0604020202020204" pitchFamily="34" charset="0"/>
            </a:endParaRPr>
          </a:p>
        </p:txBody>
      </p:sp>
      <p:sp>
        <p:nvSpPr>
          <p:cNvPr id="6" name="ZoneTexte 5"/>
          <p:cNvSpPr txBox="1"/>
          <p:nvPr/>
        </p:nvSpPr>
        <p:spPr>
          <a:xfrm>
            <a:off x="0" y="6550223"/>
            <a:ext cx="3080551" cy="307777"/>
          </a:xfrm>
          <a:prstGeom prst="rect">
            <a:avLst/>
          </a:prstGeom>
          <a:noFill/>
        </p:spPr>
        <p:txBody>
          <a:bodyPr wrap="square" rtlCol="0">
            <a:spAutoFit/>
          </a:bodyPr>
          <a:lstStyle/>
          <a:p>
            <a:pPr algn="r"/>
            <a:r>
              <a:rPr lang="en-US" sz="1400" cap="small" dirty="0" err="1">
                <a:solidFill>
                  <a:srgbClr val="405C59"/>
                </a:solidFill>
                <a:latin typeface="Calibri"/>
              </a:rPr>
              <a:t>Ligot</a:t>
            </a:r>
            <a:r>
              <a:rPr lang="en-US" sz="1400" dirty="0">
                <a:solidFill>
                  <a:srgbClr val="405C59"/>
                </a:solidFill>
                <a:latin typeface="Calibri"/>
              </a:rPr>
              <a:t> et al. 2014, For. Ecol. Manage. 327</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rcRect/>
          <a:stretch/>
        </p:blipFill>
        <p:spPr>
          <a:xfrm>
            <a:off x="267598" y="2037521"/>
            <a:ext cx="8190973" cy="4210493"/>
          </a:xfrm>
          <a:prstGeom prst="rect">
            <a:avLst/>
          </a:prstGeom>
        </p:spPr>
      </p:pic>
      <p:sp>
        <p:nvSpPr>
          <p:cNvPr id="3" name="ZoneTexte 4">
            <a:extLst>
              <a:ext uri="{FF2B5EF4-FFF2-40B4-BE49-F238E27FC236}">
                <a16:creationId xmlns:a16="http://schemas.microsoft.com/office/drawing/2014/main" id="{5FDDC9E7-01A8-E838-D4D5-1E325C381C42}"/>
              </a:ext>
            </a:extLst>
          </p:cNvPr>
          <p:cNvSpPr txBox="1"/>
          <p:nvPr/>
        </p:nvSpPr>
        <p:spPr>
          <a:xfrm>
            <a:off x="8280400" y="1897713"/>
            <a:ext cx="3797300" cy="3477875"/>
          </a:xfrm>
          <a:prstGeom prst="rect">
            <a:avLst/>
          </a:prstGeom>
          <a:noFill/>
        </p:spPr>
        <p:txBody>
          <a:bodyPr wrap="square" rtlCol="0">
            <a:spAutoFit/>
          </a:bodyPr>
          <a:lstStyle/>
          <a:p>
            <a:pPr marL="285750" indent="-285750">
              <a:buFont typeface="Arial" panose="020B0604020202020204" pitchFamily="34" charset="0"/>
              <a:buChar char="•"/>
            </a:pPr>
            <a:r>
              <a:rPr lang="fr-BE" sz="2000" dirty="0">
                <a:solidFill>
                  <a:srgbClr val="405C59"/>
                </a:solidFill>
                <a:latin typeface="Arial" panose="020B0604020202020204" pitchFamily="34" charset="0"/>
                <a:cs typeface="Arial" panose="020B0604020202020204" pitchFamily="34" charset="0"/>
              </a:rPr>
              <a:t>Trouée de taille limitée </a:t>
            </a:r>
          </a:p>
          <a:p>
            <a:r>
              <a:rPr lang="fr-BE" sz="2000" dirty="0">
                <a:solidFill>
                  <a:srgbClr val="405C59"/>
                </a:solidFill>
                <a:latin typeface="Arial" panose="020B0604020202020204" pitchFamily="34" charset="0"/>
                <a:cs typeface="Arial" panose="020B0604020202020204" pitchFamily="34" charset="0"/>
              </a:rPr>
              <a:t>	(&lt;500 m²) </a:t>
            </a:r>
          </a:p>
          <a:p>
            <a:endParaRPr lang="fr-BE" sz="2000" dirty="0">
              <a:solidFill>
                <a:srgbClr val="405C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2000" dirty="0">
                <a:solidFill>
                  <a:srgbClr val="405C59"/>
                </a:solidFill>
                <a:latin typeface="Arial" panose="020B0604020202020204" pitchFamily="34" charset="0"/>
                <a:cs typeface="Arial" panose="020B0604020202020204" pitchFamily="34" charset="0"/>
              </a:rPr>
              <a:t>Coupe par le bas et préférentiellement les espèces sciaphiles</a:t>
            </a:r>
          </a:p>
          <a:p>
            <a:endParaRPr lang="fr-BE" sz="2000" dirty="0">
              <a:solidFill>
                <a:srgbClr val="405C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2000" dirty="0">
                <a:solidFill>
                  <a:srgbClr val="405C59"/>
                </a:solidFill>
                <a:latin typeface="Arial" panose="020B0604020202020204" pitchFamily="34" charset="0"/>
                <a:cs typeface="Arial" panose="020B0604020202020204" pitchFamily="34" charset="0"/>
              </a:rPr>
              <a:t>Adéquation entre le type d’éclaircie et son intensité. Différentes combinaisons possibles.</a:t>
            </a:r>
          </a:p>
        </p:txBody>
      </p:sp>
      <p:sp>
        <p:nvSpPr>
          <p:cNvPr id="7" name="Espace réservé du numéro de diapositive 4">
            <a:extLst>
              <a:ext uri="{FF2B5EF4-FFF2-40B4-BE49-F238E27FC236}">
                <a16:creationId xmlns:a16="http://schemas.microsoft.com/office/drawing/2014/main" id="{1BFD8EFB-BCE4-1E32-B83A-C4AA1293B0FB}"/>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16</a:t>
            </a:fld>
            <a:endParaRPr lang="en-US" dirty="0"/>
          </a:p>
        </p:txBody>
      </p:sp>
    </p:spTree>
    <p:extLst>
      <p:ext uri="{BB962C8B-B14F-4D97-AF65-F5344CB8AC3E}">
        <p14:creationId xmlns:p14="http://schemas.microsoft.com/office/powerpoint/2010/main" val="186141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4B5FF-FB77-EDE6-EF46-C041424A401E}"/>
              </a:ext>
            </a:extLst>
          </p:cNvPr>
          <p:cNvSpPr>
            <a:spLocks noGrp="1"/>
          </p:cNvSpPr>
          <p:nvPr>
            <p:ph type="title"/>
          </p:nvPr>
        </p:nvSpPr>
        <p:spPr/>
        <p:txBody>
          <a:bodyPr/>
          <a:lstStyle/>
          <a:p>
            <a:endParaRPr lang="en-US"/>
          </a:p>
        </p:txBody>
      </p:sp>
      <p:pic>
        <p:nvPicPr>
          <p:cNvPr id="4" name="Picture 3" descr="A deer running through the woods&#10;&#10;Description automatically generated">
            <a:extLst>
              <a:ext uri="{FF2B5EF4-FFF2-40B4-BE49-F238E27FC236}">
                <a16:creationId xmlns:a16="http://schemas.microsoft.com/office/drawing/2014/main" id="{C121C620-FBE3-42C5-189D-3F8B0B469D8C}"/>
              </a:ext>
            </a:extLst>
          </p:cNvPr>
          <p:cNvPicPr>
            <a:picLocks noChangeAspect="1"/>
          </p:cNvPicPr>
          <p:nvPr/>
        </p:nvPicPr>
        <p:blipFill rotWithShape="1">
          <a:blip r:embed="rId3">
            <a:extLst>
              <a:ext uri="{28A0092B-C50C-407E-A947-70E740481C1C}">
                <a14:useLocalDpi xmlns:a14="http://schemas.microsoft.com/office/drawing/2010/main" val="0"/>
              </a:ext>
            </a:extLst>
          </a:blip>
          <a:srcRect t="4473" b="10995"/>
          <a:stretch/>
        </p:blipFill>
        <p:spPr>
          <a:xfrm>
            <a:off x="0" y="0"/>
            <a:ext cx="12192000" cy="6858000"/>
          </a:xfrm>
          <a:prstGeom prst="rect">
            <a:avLst/>
          </a:prstGeom>
        </p:spPr>
      </p:pic>
    </p:spTree>
    <p:extLst>
      <p:ext uri="{BB962C8B-B14F-4D97-AF65-F5344CB8AC3E}">
        <p14:creationId xmlns:p14="http://schemas.microsoft.com/office/powerpoint/2010/main" val="3134700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7632-26F2-C724-1FCF-FFAD587FF114}"/>
              </a:ext>
            </a:extLst>
          </p:cNvPr>
          <p:cNvSpPr>
            <a:spLocks noGrp="1"/>
          </p:cNvSpPr>
          <p:nvPr>
            <p:ph type="title"/>
          </p:nvPr>
        </p:nvSpPr>
        <p:spPr>
          <a:xfrm>
            <a:off x="174682" y="72071"/>
            <a:ext cx="11737912" cy="1405576"/>
          </a:xfrm>
        </p:spPr>
        <p:txBody>
          <a:bodyPr/>
          <a:lstStyle/>
          <a:p>
            <a:r>
              <a:rPr lang="fr-BE" dirty="0">
                <a:solidFill>
                  <a:srgbClr val="405C59"/>
                </a:solidFill>
                <a:latin typeface="Arial" panose="020B0604020202020204" pitchFamily="34" charset="0"/>
                <a:cs typeface="Arial" panose="020B0604020202020204" pitchFamily="34" charset="0"/>
              </a:rPr>
              <a:t>Suivi de la régénération dans des enclos-</a:t>
            </a:r>
            <a:r>
              <a:rPr lang="fr-BE" dirty="0" err="1">
                <a:solidFill>
                  <a:srgbClr val="405C59"/>
                </a:solidFill>
                <a:latin typeface="Arial" panose="020B0604020202020204" pitchFamily="34" charset="0"/>
                <a:cs typeface="Arial" panose="020B0604020202020204" pitchFamily="34" charset="0"/>
              </a:rPr>
              <a:t>exclos</a:t>
            </a:r>
            <a:endParaRPr lang="en-US" dirty="0">
              <a:solidFill>
                <a:srgbClr val="405C59"/>
              </a:solidFill>
              <a:latin typeface="Arial" panose="020B0604020202020204" pitchFamily="34" charset="0"/>
              <a:cs typeface="Arial" panose="020B0604020202020204" pitchFamily="34" charset="0"/>
            </a:endParaRPr>
          </a:p>
        </p:txBody>
      </p:sp>
      <p:sp>
        <p:nvSpPr>
          <p:cNvPr id="3" name="Espace réservé du numéro de diapositive 4">
            <a:extLst>
              <a:ext uri="{FF2B5EF4-FFF2-40B4-BE49-F238E27FC236}">
                <a16:creationId xmlns:a16="http://schemas.microsoft.com/office/drawing/2014/main" id="{A607C03E-38FA-2C26-2F1A-87B43D6B3CC5}"/>
              </a:ext>
            </a:extLst>
          </p:cNvPr>
          <p:cNvSpPr>
            <a:spLocks noGrp="1"/>
          </p:cNvSpPr>
          <p:nvPr>
            <p:ph type="sldNum" sz="quarter" idx="12"/>
          </p:nvPr>
        </p:nvSpPr>
        <p:spPr>
          <a:xfrm>
            <a:off x="11607800" y="6356352"/>
            <a:ext cx="482600" cy="365125"/>
          </a:xfrm>
        </p:spPr>
        <p:txBody>
          <a:bodyPr/>
          <a:lstStyle/>
          <a:p>
            <a:fld id="{EB25F6C9-002D-4E7B-BFDB-370390DB694D}" type="slidenum">
              <a:rPr lang="en-US" smtClean="0"/>
              <a:t>18</a:t>
            </a:fld>
            <a:endParaRPr lang="en-US"/>
          </a:p>
        </p:txBody>
      </p:sp>
      <p:pic>
        <p:nvPicPr>
          <p:cNvPr id="4" name="Image 3">
            <a:extLst>
              <a:ext uri="{FF2B5EF4-FFF2-40B4-BE49-F238E27FC236}">
                <a16:creationId xmlns:a16="http://schemas.microsoft.com/office/drawing/2014/main" id="{0E5D4364-D077-0DEB-928A-FBFEAE9C8677}"/>
              </a:ext>
            </a:extLst>
          </p:cNvPr>
          <p:cNvPicPr>
            <a:picLocks noChangeAspect="1"/>
          </p:cNvPicPr>
          <p:nvPr/>
        </p:nvPicPr>
        <p:blipFill rotWithShape="1">
          <a:blip r:embed="rId2"/>
          <a:srcRect l="15678" t="44790" r="15878" b="27367"/>
          <a:stretch/>
        </p:blipFill>
        <p:spPr>
          <a:xfrm>
            <a:off x="174682" y="3541933"/>
            <a:ext cx="11435607" cy="2609675"/>
          </a:xfrm>
          <a:prstGeom prst="rect">
            <a:avLst/>
          </a:prstGeom>
        </p:spPr>
      </p:pic>
      <p:cxnSp>
        <p:nvCxnSpPr>
          <p:cNvPr id="5" name="Connecteur droit 6">
            <a:extLst>
              <a:ext uri="{FF2B5EF4-FFF2-40B4-BE49-F238E27FC236}">
                <a16:creationId xmlns:a16="http://schemas.microsoft.com/office/drawing/2014/main" id="{DDD573CE-E8E8-64D2-215E-A7112A611F65}"/>
              </a:ext>
            </a:extLst>
          </p:cNvPr>
          <p:cNvCxnSpPr/>
          <p:nvPr/>
        </p:nvCxnSpPr>
        <p:spPr>
          <a:xfrm>
            <a:off x="3288140" y="3498371"/>
            <a:ext cx="0" cy="2973011"/>
          </a:xfrm>
          <a:prstGeom prst="line">
            <a:avLst/>
          </a:prstGeom>
          <a:ln w="41275">
            <a:solidFill>
              <a:schemeClr val="accent6"/>
            </a:solidFill>
            <a:prstDash val="dash"/>
          </a:ln>
        </p:spPr>
        <p:style>
          <a:lnRef idx="2">
            <a:schemeClr val="accent1"/>
          </a:lnRef>
          <a:fillRef idx="0">
            <a:schemeClr val="accent1"/>
          </a:fillRef>
          <a:effectRef idx="1">
            <a:schemeClr val="accent1"/>
          </a:effectRef>
          <a:fontRef idx="minor">
            <a:schemeClr val="tx1"/>
          </a:fontRef>
        </p:style>
      </p:cxnSp>
      <p:cxnSp>
        <p:nvCxnSpPr>
          <p:cNvPr id="6" name="Connecteur droit 7">
            <a:extLst>
              <a:ext uri="{FF2B5EF4-FFF2-40B4-BE49-F238E27FC236}">
                <a16:creationId xmlns:a16="http://schemas.microsoft.com/office/drawing/2014/main" id="{6B4B8546-4625-4EC8-7388-C8C5512A102B}"/>
              </a:ext>
            </a:extLst>
          </p:cNvPr>
          <p:cNvCxnSpPr/>
          <p:nvPr/>
        </p:nvCxnSpPr>
        <p:spPr>
          <a:xfrm>
            <a:off x="8956995" y="3449389"/>
            <a:ext cx="0" cy="2973011"/>
          </a:xfrm>
          <a:prstGeom prst="line">
            <a:avLst/>
          </a:prstGeom>
          <a:ln w="41275">
            <a:solidFill>
              <a:schemeClr val="accent6"/>
            </a:solidFill>
            <a:prstDash val="dash"/>
          </a:ln>
        </p:spPr>
        <p:style>
          <a:lnRef idx="2">
            <a:schemeClr val="accent1"/>
          </a:lnRef>
          <a:fillRef idx="0">
            <a:schemeClr val="accent1"/>
          </a:fillRef>
          <a:effectRef idx="1">
            <a:schemeClr val="accent1"/>
          </a:effectRef>
          <a:fontRef idx="minor">
            <a:schemeClr val="tx1"/>
          </a:fontRef>
        </p:style>
      </p:cxnSp>
      <p:sp>
        <p:nvSpPr>
          <p:cNvPr id="7" name="ZoneTexte 13">
            <a:extLst>
              <a:ext uri="{FF2B5EF4-FFF2-40B4-BE49-F238E27FC236}">
                <a16:creationId xmlns:a16="http://schemas.microsoft.com/office/drawing/2014/main" id="{E10E6DB0-4C05-C9C3-5A50-23865DE77A2B}"/>
              </a:ext>
            </a:extLst>
          </p:cNvPr>
          <p:cNvSpPr txBox="1"/>
          <p:nvPr/>
        </p:nvSpPr>
        <p:spPr>
          <a:xfrm>
            <a:off x="5694108" y="6162341"/>
            <a:ext cx="898003" cy="369332"/>
          </a:xfrm>
          <a:prstGeom prst="rect">
            <a:avLst/>
          </a:prstGeom>
          <a:solidFill>
            <a:schemeClr val="bg1">
              <a:alpha val="37000"/>
            </a:schemeClr>
          </a:solidFill>
          <a:ln>
            <a:noFill/>
          </a:ln>
        </p:spPr>
        <p:txBody>
          <a:bodyPr wrap="none" rtlCol="0">
            <a:spAutoFit/>
          </a:bodyPr>
          <a:lstStyle/>
          <a:p>
            <a:r>
              <a:rPr lang="fr-BE" b="1" dirty="0"/>
              <a:t>Enclos</a:t>
            </a:r>
          </a:p>
        </p:txBody>
      </p:sp>
      <p:sp>
        <p:nvSpPr>
          <p:cNvPr id="8" name="ZoneTexte 16">
            <a:extLst>
              <a:ext uri="{FF2B5EF4-FFF2-40B4-BE49-F238E27FC236}">
                <a16:creationId xmlns:a16="http://schemas.microsoft.com/office/drawing/2014/main" id="{7C492AA3-224F-7DA9-C68D-4EC650871446}"/>
              </a:ext>
            </a:extLst>
          </p:cNvPr>
          <p:cNvSpPr txBox="1"/>
          <p:nvPr/>
        </p:nvSpPr>
        <p:spPr>
          <a:xfrm>
            <a:off x="1128127" y="6166956"/>
            <a:ext cx="997902" cy="369332"/>
          </a:xfrm>
          <a:prstGeom prst="rect">
            <a:avLst/>
          </a:prstGeom>
          <a:solidFill>
            <a:schemeClr val="bg1">
              <a:alpha val="37000"/>
            </a:schemeClr>
          </a:solidFill>
          <a:ln>
            <a:noFill/>
          </a:ln>
        </p:spPr>
        <p:txBody>
          <a:bodyPr wrap="none" rtlCol="0">
            <a:spAutoFit/>
          </a:bodyPr>
          <a:lstStyle/>
          <a:p>
            <a:r>
              <a:rPr lang="fr-BE" b="1" dirty="0"/>
              <a:t>Exclos1</a:t>
            </a:r>
          </a:p>
        </p:txBody>
      </p:sp>
      <p:sp>
        <p:nvSpPr>
          <p:cNvPr id="9" name="ZoneTexte 17">
            <a:extLst>
              <a:ext uri="{FF2B5EF4-FFF2-40B4-BE49-F238E27FC236}">
                <a16:creationId xmlns:a16="http://schemas.microsoft.com/office/drawing/2014/main" id="{979C09D3-1CE3-66F6-E2F9-C951FB3A552E}"/>
              </a:ext>
            </a:extLst>
          </p:cNvPr>
          <p:cNvSpPr txBox="1"/>
          <p:nvPr/>
        </p:nvSpPr>
        <p:spPr>
          <a:xfrm>
            <a:off x="9555288" y="6166956"/>
            <a:ext cx="1044388" cy="369332"/>
          </a:xfrm>
          <a:prstGeom prst="rect">
            <a:avLst/>
          </a:prstGeom>
          <a:solidFill>
            <a:schemeClr val="bg1">
              <a:alpha val="37000"/>
            </a:schemeClr>
          </a:solidFill>
          <a:ln>
            <a:noFill/>
          </a:ln>
        </p:spPr>
        <p:txBody>
          <a:bodyPr wrap="none" rtlCol="0">
            <a:spAutoFit/>
          </a:bodyPr>
          <a:lstStyle/>
          <a:p>
            <a:r>
              <a:rPr lang="fr-BE" b="1" dirty="0" err="1"/>
              <a:t>Exclos</a:t>
            </a:r>
            <a:r>
              <a:rPr lang="fr-BE" b="1" dirty="0"/>
              <a:t> 2</a:t>
            </a:r>
            <a:endParaRPr lang="fr-BE" b="1" dirty="0">
              <a:latin typeface="Segoe Print" panose="02000600000000000000" pitchFamily="2" charset="0"/>
            </a:endParaRPr>
          </a:p>
        </p:txBody>
      </p:sp>
      <p:cxnSp>
        <p:nvCxnSpPr>
          <p:cNvPr id="10" name="Connecteur droit 21">
            <a:extLst>
              <a:ext uri="{FF2B5EF4-FFF2-40B4-BE49-F238E27FC236}">
                <a16:creationId xmlns:a16="http://schemas.microsoft.com/office/drawing/2014/main" id="{0F98E82D-12CA-0B51-3F8E-700CC82EA302}"/>
              </a:ext>
            </a:extLst>
          </p:cNvPr>
          <p:cNvCxnSpPr/>
          <p:nvPr/>
        </p:nvCxnSpPr>
        <p:spPr>
          <a:xfrm>
            <a:off x="4367431" y="3522261"/>
            <a:ext cx="0" cy="2973011"/>
          </a:xfrm>
          <a:prstGeom prst="line">
            <a:avLst/>
          </a:prstGeom>
          <a:ln w="41275">
            <a:solidFill>
              <a:schemeClr val="accent6"/>
            </a:solidFill>
            <a:prstDash val="dash"/>
          </a:ln>
        </p:spPr>
        <p:style>
          <a:lnRef idx="2">
            <a:schemeClr val="accent1"/>
          </a:lnRef>
          <a:fillRef idx="0">
            <a:schemeClr val="accent1"/>
          </a:fillRef>
          <a:effectRef idx="1">
            <a:schemeClr val="accent1"/>
          </a:effectRef>
          <a:fontRef idx="minor">
            <a:schemeClr val="tx1"/>
          </a:fontRef>
        </p:style>
      </p:cxnSp>
      <p:cxnSp>
        <p:nvCxnSpPr>
          <p:cNvPr id="11" name="Connecteur droit 22">
            <a:extLst>
              <a:ext uri="{FF2B5EF4-FFF2-40B4-BE49-F238E27FC236}">
                <a16:creationId xmlns:a16="http://schemas.microsoft.com/office/drawing/2014/main" id="{C8515CD1-1C1F-2441-551E-EEBC71AADBD5}"/>
              </a:ext>
            </a:extLst>
          </p:cNvPr>
          <p:cNvCxnSpPr/>
          <p:nvPr/>
        </p:nvCxnSpPr>
        <p:spPr>
          <a:xfrm>
            <a:off x="7865663" y="3522261"/>
            <a:ext cx="0" cy="2973011"/>
          </a:xfrm>
          <a:prstGeom prst="line">
            <a:avLst/>
          </a:prstGeom>
          <a:ln w="41275">
            <a:solidFill>
              <a:schemeClr val="accent6"/>
            </a:solidFill>
            <a:prstDash val="dash"/>
          </a:ln>
        </p:spPr>
        <p:style>
          <a:lnRef idx="2">
            <a:schemeClr val="accent1"/>
          </a:lnRef>
          <a:fillRef idx="0">
            <a:schemeClr val="accent1"/>
          </a:fillRef>
          <a:effectRef idx="1">
            <a:schemeClr val="accent1"/>
          </a:effectRef>
          <a:fontRef idx="minor">
            <a:schemeClr val="tx1"/>
          </a:fontRef>
        </p:style>
      </p:cxnSp>
      <p:pic>
        <p:nvPicPr>
          <p:cNvPr id="12" name="Image 26">
            <a:extLst>
              <a:ext uri="{FF2B5EF4-FFF2-40B4-BE49-F238E27FC236}">
                <a16:creationId xmlns:a16="http://schemas.microsoft.com/office/drawing/2014/main" id="{B9C10C8E-F5BC-D134-F6D0-6217CBBB7847}"/>
              </a:ext>
            </a:extLst>
          </p:cNvPr>
          <p:cNvPicPr>
            <a:picLocks noChangeAspect="1"/>
          </p:cNvPicPr>
          <p:nvPr/>
        </p:nvPicPr>
        <p:blipFill rotWithShape="1">
          <a:blip r:embed="rId3"/>
          <a:srcRect l="14374" r="12434" b="9101"/>
          <a:stretch/>
        </p:blipFill>
        <p:spPr>
          <a:xfrm>
            <a:off x="762899" y="3588226"/>
            <a:ext cx="424440" cy="342991"/>
          </a:xfrm>
          <a:prstGeom prst="rect">
            <a:avLst/>
          </a:prstGeom>
        </p:spPr>
      </p:pic>
      <p:pic>
        <p:nvPicPr>
          <p:cNvPr id="13" name="Image 27">
            <a:extLst>
              <a:ext uri="{FF2B5EF4-FFF2-40B4-BE49-F238E27FC236}">
                <a16:creationId xmlns:a16="http://schemas.microsoft.com/office/drawing/2014/main" id="{2225F1B7-C5DC-54B5-E2C7-28AFD8E4BF10}"/>
              </a:ext>
            </a:extLst>
          </p:cNvPr>
          <p:cNvPicPr>
            <a:picLocks noChangeAspect="1"/>
          </p:cNvPicPr>
          <p:nvPr/>
        </p:nvPicPr>
        <p:blipFill>
          <a:blip r:embed="rId4"/>
          <a:stretch>
            <a:fillRect/>
          </a:stretch>
        </p:blipFill>
        <p:spPr>
          <a:xfrm>
            <a:off x="1241055" y="3587035"/>
            <a:ext cx="355332" cy="331547"/>
          </a:xfrm>
          <a:prstGeom prst="rect">
            <a:avLst/>
          </a:prstGeom>
        </p:spPr>
      </p:pic>
      <p:pic>
        <p:nvPicPr>
          <p:cNvPr id="14" name="Image 28">
            <a:extLst>
              <a:ext uri="{FF2B5EF4-FFF2-40B4-BE49-F238E27FC236}">
                <a16:creationId xmlns:a16="http://schemas.microsoft.com/office/drawing/2014/main" id="{F552D7A4-CE90-E37E-9775-65EAF84C1BA8}"/>
              </a:ext>
            </a:extLst>
          </p:cNvPr>
          <p:cNvPicPr>
            <a:picLocks noChangeAspect="1"/>
          </p:cNvPicPr>
          <p:nvPr/>
        </p:nvPicPr>
        <p:blipFill rotWithShape="1">
          <a:blip r:embed="rId5"/>
          <a:srcRect t="10858"/>
          <a:stretch/>
        </p:blipFill>
        <p:spPr>
          <a:xfrm>
            <a:off x="211614" y="3589611"/>
            <a:ext cx="495813" cy="342991"/>
          </a:xfrm>
          <a:prstGeom prst="rect">
            <a:avLst/>
          </a:prstGeom>
        </p:spPr>
      </p:pic>
      <p:pic>
        <p:nvPicPr>
          <p:cNvPr id="15" name="Image 29">
            <a:extLst>
              <a:ext uri="{FF2B5EF4-FFF2-40B4-BE49-F238E27FC236}">
                <a16:creationId xmlns:a16="http://schemas.microsoft.com/office/drawing/2014/main" id="{6A12C244-55AE-FE1C-1181-499D90E7873E}"/>
              </a:ext>
            </a:extLst>
          </p:cNvPr>
          <p:cNvPicPr>
            <a:picLocks noChangeAspect="1"/>
          </p:cNvPicPr>
          <p:nvPr/>
        </p:nvPicPr>
        <p:blipFill rotWithShape="1">
          <a:blip r:embed="rId3"/>
          <a:srcRect l="14374" r="12434" b="9101"/>
          <a:stretch/>
        </p:blipFill>
        <p:spPr>
          <a:xfrm>
            <a:off x="10751544" y="3575097"/>
            <a:ext cx="424440" cy="342991"/>
          </a:xfrm>
          <a:prstGeom prst="rect">
            <a:avLst/>
          </a:prstGeom>
        </p:spPr>
      </p:pic>
      <p:pic>
        <p:nvPicPr>
          <p:cNvPr id="16" name="Image 30">
            <a:extLst>
              <a:ext uri="{FF2B5EF4-FFF2-40B4-BE49-F238E27FC236}">
                <a16:creationId xmlns:a16="http://schemas.microsoft.com/office/drawing/2014/main" id="{1226BF96-1BEE-CF46-722B-790AC5C5253F}"/>
              </a:ext>
            </a:extLst>
          </p:cNvPr>
          <p:cNvPicPr>
            <a:picLocks noChangeAspect="1"/>
          </p:cNvPicPr>
          <p:nvPr/>
        </p:nvPicPr>
        <p:blipFill>
          <a:blip r:embed="rId4"/>
          <a:stretch>
            <a:fillRect/>
          </a:stretch>
        </p:blipFill>
        <p:spPr>
          <a:xfrm>
            <a:off x="11229701" y="3573905"/>
            <a:ext cx="355332" cy="331547"/>
          </a:xfrm>
          <a:prstGeom prst="rect">
            <a:avLst/>
          </a:prstGeom>
        </p:spPr>
      </p:pic>
      <p:pic>
        <p:nvPicPr>
          <p:cNvPr id="17" name="Image 31">
            <a:extLst>
              <a:ext uri="{FF2B5EF4-FFF2-40B4-BE49-F238E27FC236}">
                <a16:creationId xmlns:a16="http://schemas.microsoft.com/office/drawing/2014/main" id="{F5D22E94-5080-11FE-8EE0-A107CE92C197}"/>
              </a:ext>
            </a:extLst>
          </p:cNvPr>
          <p:cNvPicPr>
            <a:picLocks noChangeAspect="1"/>
          </p:cNvPicPr>
          <p:nvPr/>
        </p:nvPicPr>
        <p:blipFill rotWithShape="1">
          <a:blip r:embed="rId5"/>
          <a:srcRect t="10858"/>
          <a:stretch/>
        </p:blipFill>
        <p:spPr>
          <a:xfrm>
            <a:off x="10200259" y="3576482"/>
            <a:ext cx="495813" cy="342991"/>
          </a:xfrm>
          <a:prstGeom prst="rect">
            <a:avLst/>
          </a:prstGeom>
        </p:spPr>
      </p:pic>
      <p:sp>
        <p:nvSpPr>
          <p:cNvPr id="18" name="ZoneTexte 32">
            <a:extLst>
              <a:ext uri="{FF2B5EF4-FFF2-40B4-BE49-F238E27FC236}">
                <a16:creationId xmlns:a16="http://schemas.microsoft.com/office/drawing/2014/main" id="{A9FE3DA2-4D6E-D274-78F7-36662CAC58ED}"/>
              </a:ext>
            </a:extLst>
          </p:cNvPr>
          <p:cNvSpPr txBox="1"/>
          <p:nvPr/>
        </p:nvSpPr>
        <p:spPr>
          <a:xfrm>
            <a:off x="3971236" y="6465965"/>
            <a:ext cx="3994560" cy="338554"/>
          </a:xfrm>
          <a:prstGeom prst="rect">
            <a:avLst/>
          </a:prstGeom>
          <a:noFill/>
        </p:spPr>
        <p:txBody>
          <a:bodyPr wrap="square">
            <a:spAutoFit/>
          </a:bodyPr>
          <a:lstStyle/>
          <a:p>
            <a:pPr lvl="1"/>
            <a:r>
              <a:rPr lang="fr-BE" sz="1600" dirty="0">
                <a:solidFill>
                  <a:schemeClr val="tx1">
                    <a:lumMod val="75000"/>
                    <a:lumOff val="25000"/>
                  </a:schemeClr>
                </a:solidFill>
              </a:rPr>
              <a:t>1 placette contrôle clôturée</a:t>
            </a:r>
          </a:p>
        </p:txBody>
      </p:sp>
      <p:sp>
        <p:nvSpPr>
          <p:cNvPr id="19" name="ZoneTexte 36">
            <a:extLst>
              <a:ext uri="{FF2B5EF4-FFF2-40B4-BE49-F238E27FC236}">
                <a16:creationId xmlns:a16="http://schemas.microsoft.com/office/drawing/2014/main" id="{C0C02C2E-6D2A-9346-118F-93850EC0495A}"/>
              </a:ext>
            </a:extLst>
          </p:cNvPr>
          <p:cNvSpPr txBox="1"/>
          <p:nvPr/>
        </p:nvSpPr>
        <p:spPr>
          <a:xfrm>
            <a:off x="8407408" y="6469489"/>
            <a:ext cx="3732649" cy="338554"/>
          </a:xfrm>
          <a:prstGeom prst="rect">
            <a:avLst/>
          </a:prstGeom>
          <a:noFill/>
        </p:spPr>
        <p:txBody>
          <a:bodyPr wrap="square">
            <a:spAutoFit/>
          </a:bodyPr>
          <a:lstStyle/>
          <a:p>
            <a:pPr lvl="1"/>
            <a:r>
              <a:rPr lang="fr-BE" sz="1600" dirty="0">
                <a:solidFill>
                  <a:schemeClr val="tx1">
                    <a:lumMod val="75000"/>
                    <a:lumOff val="25000"/>
                  </a:schemeClr>
                </a:solidFill>
              </a:rPr>
              <a:t>(En cas de dégât dans l’</a:t>
            </a:r>
            <a:r>
              <a:rPr lang="fr-BE" sz="1600" dirty="0" err="1">
                <a:solidFill>
                  <a:schemeClr val="tx1">
                    <a:lumMod val="75000"/>
                    <a:lumOff val="25000"/>
                  </a:schemeClr>
                </a:solidFill>
              </a:rPr>
              <a:t>exclos</a:t>
            </a:r>
            <a:r>
              <a:rPr lang="fr-BE" sz="1600" dirty="0">
                <a:solidFill>
                  <a:schemeClr val="tx1">
                    <a:lumMod val="75000"/>
                    <a:lumOff val="25000"/>
                  </a:schemeClr>
                </a:solidFill>
              </a:rPr>
              <a:t> 1)</a:t>
            </a:r>
          </a:p>
        </p:txBody>
      </p:sp>
      <p:grpSp>
        <p:nvGrpSpPr>
          <p:cNvPr id="20" name="Groupe 52">
            <a:extLst>
              <a:ext uri="{FF2B5EF4-FFF2-40B4-BE49-F238E27FC236}">
                <a16:creationId xmlns:a16="http://schemas.microsoft.com/office/drawing/2014/main" id="{0FB9A2F2-A6D1-CB17-FCA0-443B84E904BD}"/>
              </a:ext>
            </a:extLst>
          </p:cNvPr>
          <p:cNvGrpSpPr/>
          <p:nvPr/>
        </p:nvGrpSpPr>
        <p:grpSpPr>
          <a:xfrm>
            <a:off x="869198" y="4213040"/>
            <a:ext cx="9913920" cy="2493129"/>
            <a:chOff x="869198" y="4213040"/>
            <a:chExt cx="9913920" cy="2493129"/>
          </a:xfrm>
        </p:grpSpPr>
        <p:sp>
          <p:nvSpPr>
            <p:cNvPr id="21" name="ZoneTexte 5">
              <a:extLst>
                <a:ext uri="{FF2B5EF4-FFF2-40B4-BE49-F238E27FC236}">
                  <a16:creationId xmlns:a16="http://schemas.microsoft.com/office/drawing/2014/main" id="{044CA914-E5E0-9FAB-37BC-D3179655A667}"/>
                </a:ext>
              </a:extLst>
            </p:cNvPr>
            <p:cNvSpPr txBox="1"/>
            <p:nvPr/>
          </p:nvSpPr>
          <p:spPr>
            <a:xfrm>
              <a:off x="3581415" y="6321448"/>
              <a:ext cx="561372" cy="384721"/>
            </a:xfrm>
            <a:prstGeom prst="rect">
              <a:avLst/>
            </a:prstGeom>
            <a:solidFill>
              <a:srgbClr val="7AB929">
                <a:alpha val="47000"/>
              </a:srgbClr>
            </a:solidFill>
          </p:spPr>
          <p:txBody>
            <a:bodyPr wrap="none" rtlCol="0">
              <a:spAutoFit/>
            </a:bodyPr>
            <a:lstStyle/>
            <a:p>
              <a:pPr algn="ctr"/>
              <a:r>
                <a:rPr lang="fr-BE" sz="1900" b="1" dirty="0"/>
                <a:t>1 m</a:t>
              </a:r>
            </a:p>
          </p:txBody>
        </p:sp>
        <p:cxnSp>
          <p:nvCxnSpPr>
            <p:cNvPr id="22" name="Connecteur droit avec flèche 11">
              <a:extLst>
                <a:ext uri="{FF2B5EF4-FFF2-40B4-BE49-F238E27FC236}">
                  <a16:creationId xmlns:a16="http://schemas.microsoft.com/office/drawing/2014/main" id="{B6D0EE2B-1448-D768-19E5-46A53562320D}"/>
                </a:ext>
              </a:extLst>
            </p:cNvPr>
            <p:cNvCxnSpPr>
              <a:cxnSpLocks/>
            </p:cNvCxnSpPr>
            <p:nvPr/>
          </p:nvCxnSpPr>
          <p:spPr>
            <a:xfrm>
              <a:off x="7849895" y="6253301"/>
              <a:ext cx="1131432" cy="11857"/>
            </a:xfrm>
            <a:prstGeom prst="straightConnector1">
              <a:avLst/>
            </a:prstGeom>
            <a:ln w="41275">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ZoneTexte 12">
              <a:extLst>
                <a:ext uri="{FF2B5EF4-FFF2-40B4-BE49-F238E27FC236}">
                  <a16:creationId xmlns:a16="http://schemas.microsoft.com/office/drawing/2014/main" id="{6E596575-09FE-56D8-F787-905F821576A2}"/>
                </a:ext>
              </a:extLst>
            </p:cNvPr>
            <p:cNvSpPr txBox="1"/>
            <p:nvPr/>
          </p:nvSpPr>
          <p:spPr>
            <a:xfrm>
              <a:off x="8127105" y="6316602"/>
              <a:ext cx="561372" cy="384721"/>
            </a:xfrm>
            <a:prstGeom prst="rect">
              <a:avLst/>
            </a:prstGeom>
            <a:solidFill>
              <a:srgbClr val="7AB929">
                <a:alpha val="47000"/>
              </a:srgbClr>
            </a:solidFill>
          </p:spPr>
          <p:txBody>
            <a:bodyPr wrap="none" rtlCol="0">
              <a:spAutoFit/>
            </a:bodyPr>
            <a:lstStyle/>
            <a:p>
              <a:pPr algn="ctr"/>
              <a:r>
                <a:rPr lang="fr-BE" sz="1900" b="1" dirty="0"/>
                <a:t>1 m</a:t>
              </a:r>
            </a:p>
          </p:txBody>
        </p:sp>
        <p:cxnSp>
          <p:nvCxnSpPr>
            <p:cNvPr id="24" name="Connecteur droit avec flèche 18">
              <a:extLst>
                <a:ext uri="{FF2B5EF4-FFF2-40B4-BE49-F238E27FC236}">
                  <a16:creationId xmlns:a16="http://schemas.microsoft.com/office/drawing/2014/main" id="{99239392-01B9-EE33-DF20-3FAE2612B10A}"/>
                </a:ext>
              </a:extLst>
            </p:cNvPr>
            <p:cNvCxnSpPr>
              <a:cxnSpLocks/>
            </p:cNvCxnSpPr>
            <p:nvPr/>
          </p:nvCxnSpPr>
          <p:spPr>
            <a:xfrm>
              <a:off x="3251248" y="6240525"/>
              <a:ext cx="1131432" cy="11857"/>
            </a:xfrm>
            <a:prstGeom prst="straightConnector1">
              <a:avLst/>
            </a:prstGeom>
            <a:ln w="41275">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Ellipse 40">
              <a:extLst>
                <a:ext uri="{FF2B5EF4-FFF2-40B4-BE49-F238E27FC236}">
                  <a16:creationId xmlns:a16="http://schemas.microsoft.com/office/drawing/2014/main" id="{536D5B37-ACAB-1556-EB7C-E0293B6908C3}"/>
                </a:ext>
              </a:extLst>
            </p:cNvPr>
            <p:cNvSpPr/>
            <p:nvPr/>
          </p:nvSpPr>
          <p:spPr>
            <a:xfrm>
              <a:off x="869198" y="5109389"/>
              <a:ext cx="1606839" cy="1084411"/>
            </a:xfrm>
            <a:prstGeom prst="ellipse">
              <a:avLst/>
            </a:prstGeom>
            <a:no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rme libre : forme 41">
              <a:extLst>
                <a:ext uri="{FF2B5EF4-FFF2-40B4-BE49-F238E27FC236}">
                  <a16:creationId xmlns:a16="http://schemas.microsoft.com/office/drawing/2014/main" id="{993DF2E1-93E0-F4EB-1C36-5140733F3491}"/>
                </a:ext>
              </a:extLst>
            </p:cNvPr>
            <p:cNvSpPr/>
            <p:nvPr/>
          </p:nvSpPr>
          <p:spPr>
            <a:xfrm>
              <a:off x="1594884" y="4710225"/>
              <a:ext cx="159488" cy="1041991"/>
            </a:xfrm>
            <a:custGeom>
              <a:avLst/>
              <a:gdLst>
                <a:gd name="connsiteX0" fmla="*/ 63795 w 159488"/>
                <a:gd name="connsiteY0" fmla="*/ 1041991 h 1041991"/>
                <a:gd name="connsiteX1" fmla="*/ 159488 w 159488"/>
                <a:gd name="connsiteY1" fmla="*/ 1041991 h 1041991"/>
                <a:gd name="connsiteX2" fmla="*/ 95693 w 159488"/>
                <a:gd name="connsiteY2" fmla="*/ 0 h 1041991"/>
                <a:gd name="connsiteX3" fmla="*/ 0 w 159488"/>
                <a:gd name="connsiteY3" fmla="*/ 10633 h 1041991"/>
                <a:gd name="connsiteX4" fmla="*/ 63795 w 159488"/>
                <a:gd name="connsiteY4" fmla="*/ 1041991 h 1041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88" h="1041991">
                  <a:moveTo>
                    <a:pt x="63795" y="1041991"/>
                  </a:moveTo>
                  <a:lnTo>
                    <a:pt x="159488" y="1041991"/>
                  </a:lnTo>
                  <a:lnTo>
                    <a:pt x="95693" y="0"/>
                  </a:lnTo>
                  <a:lnTo>
                    <a:pt x="0" y="10633"/>
                  </a:lnTo>
                  <a:lnTo>
                    <a:pt x="63795" y="104199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ZoneTexte 42">
              <a:extLst>
                <a:ext uri="{FF2B5EF4-FFF2-40B4-BE49-F238E27FC236}">
                  <a16:creationId xmlns:a16="http://schemas.microsoft.com/office/drawing/2014/main" id="{70021C62-8980-85B9-A152-4DD3D49362F6}"/>
                </a:ext>
              </a:extLst>
            </p:cNvPr>
            <p:cNvSpPr txBox="1"/>
            <p:nvPr/>
          </p:nvSpPr>
          <p:spPr>
            <a:xfrm>
              <a:off x="1230140" y="5780760"/>
              <a:ext cx="620683" cy="369332"/>
            </a:xfrm>
            <a:prstGeom prst="rect">
              <a:avLst/>
            </a:prstGeom>
            <a:noFill/>
          </p:spPr>
          <p:txBody>
            <a:bodyPr wrap="none" rtlCol="0">
              <a:spAutoFit/>
            </a:bodyPr>
            <a:lstStyle/>
            <a:p>
              <a:r>
                <a:rPr lang="fr-BE" b="1" dirty="0">
                  <a:solidFill>
                    <a:schemeClr val="accent2"/>
                  </a:solidFill>
                </a:rPr>
                <a:t>6 m²</a:t>
              </a:r>
              <a:endParaRPr lang="en-US" b="1" dirty="0">
                <a:solidFill>
                  <a:schemeClr val="accent2"/>
                </a:solidFill>
              </a:endParaRPr>
            </a:p>
          </p:txBody>
        </p:sp>
        <p:sp>
          <p:nvSpPr>
            <p:cNvPr id="28" name="Ellipse 43">
              <a:extLst>
                <a:ext uri="{FF2B5EF4-FFF2-40B4-BE49-F238E27FC236}">
                  <a16:creationId xmlns:a16="http://schemas.microsoft.com/office/drawing/2014/main" id="{667C727C-4215-4A61-81E9-AF4B34519BF9}"/>
                </a:ext>
              </a:extLst>
            </p:cNvPr>
            <p:cNvSpPr/>
            <p:nvPr/>
          </p:nvSpPr>
          <p:spPr>
            <a:xfrm>
              <a:off x="9176279" y="4788749"/>
              <a:ext cx="1606839" cy="1084411"/>
            </a:xfrm>
            <a:prstGeom prst="ellipse">
              <a:avLst/>
            </a:prstGeom>
            <a:no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rme libre : forme 46">
              <a:extLst>
                <a:ext uri="{FF2B5EF4-FFF2-40B4-BE49-F238E27FC236}">
                  <a16:creationId xmlns:a16="http://schemas.microsoft.com/office/drawing/2014/main" id="{96EF1DDE-24C3-50CC-76E1-A532DA78B2CE}"/>
                </a:ext>
              </a:extLst>
            </p:cNvPr>
            <p:cNvSpPr/>
            <p:nvPr/>
          </p:nvSpPr>
          <p:spPr>
            <a:xfrm>
              <a:off x="9941947" y="4455302"/>
              <a:ext cx="141436" cy="994365"/>
            </a:xfrm>
            <a:custGeom>
              <a:avLst/>
              <a:gdLst>
                <a:gd name="connsiteX0" fmla="*/ 63795 w 159488"/>
                <a:gd name="connsiteY0" fmla="*/ 1041991 h 1041991"/>
                <a:gd name="connsiteX1" fmla="*/ 159488 w 159488"/>
                <a:gd name="connsiteY1" fmla="*/ 1041991 h 1041991"/>
                <a:gd name="connsiteX2" fmla="*/ 95693 w 159488"/>
                <a:gd name="connsiteY2" fmla="*/ 0 h 1041991"/>
                <a:gd name="connsiteX3" fmla="*/ 0 w 159488"/>
                <a:gd name="connsiteY3" fmla="*/ 10633 h 1041991"/>
                <a:gd name="connsiteX4" fmla="*/ 63795 w 159488"/>
                <a:gd name="connsiteY4" fmla="*/ 1041991 h 1041991"/>
                <a:gd name="connsiteX0" fmla="*/ 63795 w 181418"/>
                <a:gd name="connsiteY0" fmla="*/ 1031358 h 1031358"/>
                <a:gd name="connsiteX1" fmla="*/ 159488 w 181418"/>
                <a:gd name="connsiteY1" fmla="*/ 1031358 h 1031358"/>
                <a:gd name="connsiteX2" fmla="*/ 181418 w 181418"/>
                <a:gd name="connsiteY2" fmla="*/ 41755 h 1031358"/>
                <a:gd name="connsiteX3" fmla="*/ 0 w 181418"/>
                <a:gd name="connsiteY3" fmla="*/ 0 h 1031358"/>
                <a:gd name="connsiteX4" fmla="*/ 63795 w 181418"/>
                <a:gd name="connsiteY4" fmla="*/ 1031358 h 1031358"/>
                <a:gd name="connsiteX0" fmla="*/ 0 w 117623"/>
                <a:gd name="connsiteY0" fmla="*/ 998021 h 998021"/>
                <a:gd name="connsiteX1" fmla="*/ 95693 w 117623"/>
                <a:gd name="connsiteY1" fmla="*/ 998021 h 998021"/>
                <a:gd name="connsiteX2" fmla="*/ 117623 w 117623"/>
                <a:gd name="connsiteY2" fmla="*/ 8418 h 998021"/>
                <a:gd name="connsiteX3" fmla="*/ 36218 w 117623"/>
                <a:gd name="connsiteY3" fmla="*/ 0 h 998021"/>
                <a:gd name="connsiteX4" fmla="*/ 0 w 117623"/>
                <a:gd name="connsiteY4" fmla="*/ 998021 h 998021"/>
                <a:gd name="connsiteX0" fmla="*/ 0 w 141436"/>
                <a:gd name="connsiteY0" fmla="*/ 998021 h 998021"/>
                <a:gd name="connsiteX1" fmla="*/ 119506 w 141436"/>
                <a:gd name="connsiteY1" fmla="*/ 998021 h 998021"/>
                <a:gd name="connsiteX2" fmla="*/ 141436 w 141436"/>
                <a:gd name="connsiteY2" fmla="*/ 8418 h 998021"/>
                <a:gd name="connsiteX3" fmla="*/ 60031 w 141436"/>
                <a:gd name="connsiteY3" fmla="*/ 0 h 998021"/>
                <a:gd name="connsiteX4" fmla="*/ 0 w 141436"/>
                <a:gd name="connsiteY4" fmla="*/ 998021 h 998021"/>
                <a:gd name="connsiteX0" fmla="*/ 0 w 141436"/>
                <a:gd name="connsiteY0" fmla="*/ 998021 h 1002783"/>
                <a:gd name="connsiteX1" fmla="*/ 105218 w 141436"/>
                <a:gd name="connsiteY1" fmla="*/ 1002783 h 1002783"/>
                <a:gd name="connsiteX2" fmla="*/ 141436 w 141436"/>
                <a:gd name="connsiteY2" fmla="*/ 8418 h 1002783"/>
                <a:gd name="connsiteX3" fmla="*/ 60031 w 141436"/>
                <a:gd name="connsiteY3" fmla="*/ 0 h 1002783"/>
                <a:gd name="connsiteX4" fmla="*/ 0 w 141436"/>
                <a:gd name="connsiteY4" fmla="*/ 998021 h 1002783"/>
                <a:gd name="connsiteX0" fmla="*/ 0 w 141436"/>
                <a:gd name="connsiteY0" fmla="*/ 989603 h 994365"/>
                <a:gd name="connsiteX1" fmla="*/ 105218 w 141436"/>
                <a:gd name="connsiteY1" fmla="*/ 994365 h 994365"/>
                <a:gd name="connsiteX2" fmla="*/ 141436 w 141436"/>
                <a:gd name="connsiteY2" fmla="*/ 0 h 994365"/>
                <a:gd name="connsiteX3" fmla="*/ 45744 w 141436"/>
                <a:gd name="connsiteY3" fmla="*/ 1107 h 994365"/>
                <a:gd name="connsiteX4" fmla="*/ 0 w 141436"/>
                <a:gd name="connsiteY4" fmla="*/ 989603 h 99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36" h="994365">
                  <a:moveTo>
                    <a:pt x="0" y="989603"/>
                  </a:moveTo>
                  <a:lnTo>
                    <a:pt x="105218" y="994365"/>
                  </a:lnTo>
                  <a:lnTo>
                    <a:pt x="141436" y="0"/>
                  </a:lnTo>
                  <a:lnTo>
                    <a:pt x="45744" y="1107"/>
                  </a:lnTo>
                  <a:lnTo>
                    <a:pt x="0" y="989603"/>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oneTexte 47">
              <a:extLst>
                <a:ext uri="{FF2B5EF4-FFF2-40B4-BE49-F238E27FC236}">
                  <a16:creationId xmlns:a16="http://schemas.microsoft.com/office/drawing/2014/main" id="{05C8A61D-09F7-D4B7-7283-C13ECF07EA09}"/>
                </a:ext>
              </a:extLst>
            </p:cNvPr>
            <p:cNvSpPr txBox="1"/>
            <p:nvPr/>
          </p:nvSpPr>
          <p:spPr>
            <a:xfrm>
              <a:off x="9537221" y="5473449"/>
              <a:ext cx="620683" cy="369332"/>
            </a:xfrm>
            <a:prstGeom prst="rect">
              <a:avLst/>
            </a:prstGeom>
            <a:noFill/>
          </p:spPr>
          <p:txBody>
            <a:bodyPr wrap="none" rtlCol="0">
              <a:spAutoFit/>
            </a:bodyPr>
            <a:lstStyle/>
            <a:p>
              <a:r>
                <a:rPr lang="fr-BE" b="1" dirty="0">
                  <a:solidFill>
                    <a:schemeClr val="accent2"/>
                  </a:solidFill>
                </a:rPr>
                <a:t>6 m²</a:t>
              </a:r>
              <a:endParaRPr lang="en-US" b="1" dirty="0">
                <a:solidFill>
                  <a:schemeClr val="accent2"/>
                </a:solidFill>
              </a:endParaRPr>
            </a:p>
          </p:txBody>
        </p:sp>
        <p:sp>
          <p:nvSpPr>
            <p:cNvPr id="31" name="Ellipse 48">
              <a:extLst>
                <a:ext uri="{FF2B5EF4-FFF2-40B4-BE49-F238E27FC236}">
                  <a16:creationId xmlns:a16="http://schemas.microsoft.com/office/drawing/2014/main" id="{D95CF7AD-4A1C-A71D-752D-3CE76E4D9732}"/>
                </a:ext>
              </a:extLst>
            </p:cNvPr>
            <p:cNvSpPr/>
            <p:nvPr/>
          </p:nvSpPr>
          <p:spPr>
            <a:xfrm>
              <a:off x="5179535" y="4546489"/>
              <a:ext cx="1606839" cy="1084411"/>
            </a:xfrm>
            <a:prstGeom prst="ellipse">
              <a:avLst/>
            </a:prstGeom>
            <a:noFill/>
            <a:ln w="38100">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orme libre : forme 49">
              <a:extLst>
                <a:ext uri="{FF2B5EF4-FFF2-40B4-BE49-F238E27FC236}">
                  <a16:creationId xmlns:a16="http://schemas.microsoft.com/office/drawing/2014/main" id="{16CB2CAD-525F-E053-37F7-23FB9CA44F99}"/>
                </a:ext>
              </a:extLst>
            </p:cNvPr>
            <p:cNvSpPr/>
            <p:nvPr/>
          </p:nvSpPr>
          <p:spPr>
            <a:xfrm>
              <a:off x="5945203" y="4213040"/>
              <a:ext cx="141436" cy="994365"/>
            </a:xfrm>
            <a:custGeom>
              <a:avLst/>
              <a:gdLst>
                <a:gd name="connsiteX0" fmla="*/ 63795 w 159488"/>
                <a:gd name="connsiteY0" fmla="*/ 1041991 h 1041991"/>
                <a:gd name="connsiteX1" fmla="*/ 159488 w 159488"/>
                <a:gd name="connsiteY1" fmla="*/ 1041991 h 1041991"/>
                <a:gd name="connsiteX2" fmla="*/ 95693 w 159488"/>
                <a:gd name="connsiteY2" fmla="*/ 0 h 1041991"/>
                <a:gd name="connsiteX3" fmla="*/ 0 w 159488"/>
                <a:gd name="connsiteY3" fmla="*/ 10633 h 1041991"/>
                <a:gd name="connsiteX4" fmla="*/ 63795 w 159488"/>
                <a:gd name="connsiteY4" fmla="*/ 1041991 h 1041991"/>
                <a:gd name="connsiteX0" fmla="*/ 63795 w 181418"/>
                <a:gd name="connsiteY0" fmla="*/ 1031358 h 1031358"/>
                <a:gd name="connsiteX1" fmla="*/ 159488 w 181418"/>
                <a:gd name="connsiteY1" fmla="*/ 1031358 h 1031358"/>
                <a:gd name="connsiteX2" fmla="*/ 181418 w 181418"/>
                <a:gd name="connsiteY2" fmla="*/ 41755 h 1031358"/>
                <a:gd name="connsiteX3" fmla="*/ 0 w 181418"/>
                <a:gd name="connsiteY3" fmla="*/ 0 h 1031358"/>
                <a:gd name="connsiteX4" fmla="*/ 63795 w 181418"/>
                <a:gd name="connsiteY4" fmla="*/ 1031358 h 1031358"/>
                <a:gd name="connsiteX0" fmla="*/ 0 w 117623"/>
                <a:gd name="connsiteY0" fmla="*/ 998021 h 998021"/>
                <a:gd name="connsiteX1" fmla="*/ 95693 w 117623"/>
                <a:gd name="connsiteY1" fmla="*/ 998021 h 998021"/>
                <a:gd name="connsiteX2" fmla="*/ 117623 w 117623"/>
                <a:gd name="connsiteY2" fmla="*/ 8418 h 998021"/>
                <a:gd name="connsiteX3" fmla="*/ 36218 w 117623"/>
                <a:gd name="connsiteY3" fmla="*/ 0 h 998021"/>
                <a:gd name="connsiteX4" fmla="*/ 0 w 117623"/>
                <a:gd name="connsiteY4" fmla="*/ 998021 h 998021"/>
                <a:gd name="connsiteX0" fmla="*/ 0 w 141436"/>
                <a:gd name="connsiteY0" fmla="*/ 998021 h 998021"/>
                <a:gd name="connsiteX1" fmla="*/ 119506 w 141436"/>
                <a:gd name="connsiteY1" fmla="*/ 998021 h 998021"/>
                <a:gd name="connsiteX2" fmla="*/ 141436 w 141436"/>
                <a:gd name="connsiteY2" fmla="*/ 8418 h 998021"/>
                <a:gd name="connsiteX3" fmla="*/ 60031 w 141436"/>
                <a:gd name="connsiteY3" fmla="*/ 0 h 998021"/>
                <a:gd name="connsiteX4" fmla="*/ 0 w 141436"/>
                <a:gd name="connsiteY4" fmla="*/ 998021 h 998021"/>
                <a:gd name="connsiteX0" fmla="*/ 0 w 141436"/>
                <a:gd name="connsiteY0" fmla="*/ 998021 h 1002783"/>
                <a:gd name="connsiteX1" fmla="*/ 105218 w 141436"/>
                <a:gd name="connsiteY1" fmla="*/ 1002783 h 1002783"/>
                <a:gd name="connsiteX2" fmla="*/ 141436 w 141436"/>
                <a:gd name="connsiteY2" fmla="*/ 8418 h 1002783"/>
                <a:gd name="connsiteX3" fmla="*/ 60031 w 141436"/>
                <a:gd name="connsiteY3" fmla="*/ 0 h 1002783"/>
                <a:gd name="connsiteX4" fmla="*/ 0 w 141436"/>
                <a:gd name="connsiteY4" fmla="*/ 998021 h 1002783"/>
                <a:gd name="connsiteX0" fmla="*/ 0 w 141436"/>
                <a:gd name="connsiteY0" fmla="*/ 989603 h 994365"/>
                <a:gd name="connsiteX1" fmla="*/ 105218 w 141436"/>
                <a:gd name="connsiteY1" fmla="*/ 994365 h 994365"/>
                <a:gd name="connsiteX2" fmla="*/ 141436 w 141436"/>
                <a:gd name="connsiteY2" fmla="*/ 0 h 994365"/>
                <a:gd name="connsiteX3" fmla="*/ 45744 w 141436"/>
                <a:gd name="connsiteY3" fmla="*/ 1107 h 994365"/>
                <a:gd name="connsiteX4" fmla="*/ 0 w 141436"/>
                <a:gd name="connsiteY4" fmla="*/ 989603 h 99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36" h="994365">
                  <a:moveTo>
                    <a:pt x="0" y="989603"/>
                  </a:moveTo>
                  <a:lnTo>
                    <a:pt x="105218" y="994365"/>
                  </a:lnTo>
                  <a:lnTo>
                    <a:pt x="141436" y="0"/>
                  </a:lnTo>
                  <a:lnTo>
                    <a:pt x="45744" y="1107"/>
                  </a:lnTo>
                  <a:lnTo>
                    <a:pt x="0" y="989603"/>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50">
              <a:extLst>
                <a:ext uri="{FF2B5EF4-FFF2-40B4-BE49-F238E27FC236}">
                  <a16:creationId xmlns:a16="http://schemas.microsoft.com/office/drawing/2014/main" id="{2A47F338-162C-EB34-FDD2-BB434D3B8EB4}"/>
                </a:ext>
              </a:extLst>
            </p:cNvPr>
            <p:cNvSpPr txBox="1"/>
            <p:nvPr/>
          </p:nvSpPr>
          <p:spPr>
            <a:xfrm>
              <a:off x="5540477" y="5231188"/>
              <a:ext cx="620683" cy="369332"/>
            </a:xfrm>
            <a:prstGeom prst="rect">
              <a:avLst/>
            </a:prstGeom>
            <a:noFill/>
          </p:spPr>
          <p:txBody>
            <a:bodyPr wrap="none" rtlCol="0">
              <a:spAutoFit/>
            </a:bodyPr>
            <a:lstStyle/>
            <a:p>
              <a:r>
                <a:rPr lang="fr-BE" b="1" dirty="0">
                  <a:solidFill>
                    <a:schemeClr val="bg1">
                      <a:lumMod val="65000"/>
                    </a:schemeClr>
                  </a:solidFill>
                </a:rPr>
                <a:t>6 m²</a:t>
              </a:r>
              <a:endParaRPr lang="en-US" b="1" dirty="0">
                <a:solidFill>
                  <a:schemeClr val="bg1">
                    <a:lumMod val="65000"/>
                  </a:schemeClr>
                </a:solidFill>
              </a:endParaRPr>
            </a:p>
          </p:txBody>
        </p:sp>
      </p:grpSp>
      <p:sp>
        <p:nvSpPr>
          <p:cNvPr id="38" name="TextBox 37">
            <a:extLst>
              <a:ext uri="{FF2B5EF4-FFF2-40B4-BE49-F238E27FC236}">
                <a16:creationId xmlns:a16="http://schemas.microsoft.com/office/drawing/2014/main" id="{59AE6E3C-55BE-5193-97F4-B987E5272EE7}"/>
              </a:ext>
            </a:extLst>
          </p:cNvPr>
          <p:cNvSpPr txBox="1"/>
          <p:nvPr/>
        </p:nvSpPr>
        <p:spPr>
          <a:xfrm>
            <a:off x="174682" y="1485191"/>
            <a:ext cx="8533002" cy="2893100"/>
          </a:xfrm>
          <a:prstGeom prst="rect">
            <a:avLst/>
          </a:prstGeom>
          <a:noFill/>
        </p:spPr>
        <p:txBody>
          <a:bodyPr wrap="square" rtlCol="0">
            <a:spAutoFit/>
          </a:bodyPr>
          <a:lstStyle/>
          <a:p>
            <a:r>
              <a:rPr lang="fr-BE" sz="2000" dirty="0">
                <a:solidFill>
                  <a:srgbClr val="405C59"/>
                </a:solidFill>
                <a:latin typeface="Arial" panose="020B0604020202020204" pitchFamily="34" charset="0"/>
                <a:cs typeface="Arial" panose="020B0604020202020204" pitchFamily="34" charset="0"/>
              </a:rPr>
              <a:t>726 paires de placette (échantillonnage systématique, 400 x 400 m) installée là où la régénération n’était pas avancée mais supposée pouvoir s’installer dans des bonne conditions (e.g. lumière disponible).</a:t>
            </a:r>
          </a:p>
          <a:p>
            <a:endParaRPr lang="fr-BE" sz="2000" dirty="0">
              <a:solidFill>
                <a:srgbClr val="405C59"/>
              </a:solidFill>
              <a:latin typeface="Arial" panose="020B0604020202020204" pitchFamily="34" charset="0"/>
              <a:cs typeface="Arial" panose="020B0604020202020204" pitchFamily="34" charset="0"/>
            </a:endParaRPr>
          </a:p>
          <a:p>
            <a:r>
              <a:rPr lang="fr-BE" sz="2000" dirty="0">
                <a:solidFill>
                  <a:srgbClr val="405C59"/>
                </a:solidFill>
                <a:latin typeface="Arial" panose="020B0604020202020204" pitchFamily="34" charset="0"/>
                <a:cs typeface="Arial" panose="020B0604020202020204" pitchFamily="34" charset="0"/>
              </a:rPr>
              <a:t>Suivi annuel (2016-2021) : espèces présentes and hauteur des 5 plus grands semis ; Recouvrement des espèces ligneuses et herbacées.</a:t>
            </a:r>
          </a:p>
          <a:p>
            <a:endParaRPr lang="en-US" sz="2000" dirty="0">
              <a:solidFill>
                <a:srgbClr val="405C59"/>
              </a:solidFill>
              <a:latin typeface="Arial" panose="020B0604020202020204" pitchFamily="34" charset="0"/>
              <a:cs typeface="Arial" panose="020B0604020202020204" pitchFamily="34" charset="0"/>
            </a:endParaRPr>
          </a:p>
          <a:p>
            <a:endParaRPr lang="en-US" sz="2400" dirty="0">
              <a:solidFill>
                <a:srgbClr val="405C59"/>
              </a:solidFill>
              <a:latin typeface="Arial" panose="020B0604020202020204" pitchFamily="34" charset="0"/>
              <a:cs typeface="Arial" panose="020B0604020202020204" pitchFamily="34" charset="0"/>
            </a:endParaRPr>
          </a:p>
          <a:p>
            <a:endParaRPr lang="en-US" dirty="0"/>
          </a:p>
        </p:txBody>
      </p:sp>
      <p:pic>
        <p:nvPicPr>
          <p:cNvPr id="39" name="Graphique 9">
            <a:extLst>
              <a:ext uri="{FF2B5EF4-FFF2-40B4-BE49-F238E27FC236}">
                <a16:creationId xmlns:a16="http://schemas.microsoft.com/office/drawing/2014/main" id="{BDB3B5E0-1FDA-B824-6B22-3FDAC374E796}"/>
              </a:ext>
            </a:extLst>
          </p:cNvPr>
          <p:cNvPicPr>
            <a:picLocks noChangeAspect="1"/>
          </p:cNvPicPr>
          <p:nvPr/>
        </p:nvPicPr>
        <p:blipFill rotWithShape="1">
          <a:blip r:embed="rId6">
            <a:extLst>
              <a:ext uri="{28A0092B-C50C-407E-A947-70E740481C1C}">
                <a14:useLocalDpi xmlns:a14="http://schemas.microsoft.com/office/drawing/2010/main" val="0"/>
              </a:ext>
            </a:extLst>
          </a:blip>
          <a:srcRect l="28108" t="24601" r="52439" b="48769"/>
          <a:stretch/>
        </p:blipFill>
        <p:spPr>
          <a:xfrm>
            <a:off x="9225514" y="1477647"/>
            <a:ext cx="2267986" cy="1746406"/>
          </a:xfrm>
          <a:prstGeom prst="rect">
            <a:avLst/>
          </a:prstGeom>
        </p:spPr>
      </p:pic>
      <p:sp>
        <p:nvSpPr>
          <p:cNvPr id="34" name="Espace réservé du numéro de diapositive 4">
            <a:extLst>
              <a:ext uri="{FF2B5EF4-FFF2-40B4-BE49-F238E27FC236}">
                <a16:creationId xmlns:a16="http://schemas.microsoft.com/office/drawing/2014/main" id="{38C6AD72-F5AA-67A4-276A-888974687E35}"/>
              </a:ext>
            </a:extLst>
          </p:cNvPr>
          <p:cNvSpPr txBox="1">
            <a:spLocks/>
          </p:cNvSpPr>
          <p:nvPr/>
        </p:nvSpPr>
        <p:spPr>
          <a:xfrm>
            <a:off x="11607800" y="6356351"/>
            <a:ext cx="482600" cy="365125"/>
          </a:xfrm>
          <a:prstGeom prst="rect">
            <a:avLst/>
          </a:prstGeom>
        </p:spPr>
        <p:txBody>
          <a:bodyPr vert="horz" lIns="91440" tIns="45720" rIns="91440" bIns="45720" rtlCol="0" anchor="ctr"/>
          <a:lstStyle>
            <a:defPPr>
              <a:defRPr lang="en-S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5F6C9-002D-4E7B-BFDB-370390DB694D}" type="slidenum">
              <a:rPr lang="en-US" smtClean="0"/>
              <a:pPr/>
              <a:t>18</a:t>
            </a:fld>
            <a:endParaRPr lang="en-US" dirty="0"/>
          </a:p>
        </p:txBody>
      </p:sp>
    </p:spTree>
    <p:extLst>
      <p:ext uri="{BB962C8B-B14F-4D97-AF65-F5344CB8AC3E}">
        <p14:creationId xmlns:p14="http://schemas.microsoft.com/office/powerpoint/2010/main" val="282211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7E69-1833-C0DC-6C38-6B1B2B133C52}"/>
              </a:ext>
            </a:extLst>
          </p:cNvPr>
          <p:cNvSpPr>
            <a:spLocks noGrp="1"/>
          </p:cNvSpPr>
          <p:nvPr>
            <p:ph type="title"/>
          </p:nvPr>
        </p:nvSpPr>
        <p:spPr>
          <a:xfrm>
            <a:off x="146050" y="157229"/>
            <a:ext cx="11899900" cy="1325563"/>
          </a:xfrm>
        </p:spPr>
        <p:txBody>
          <a:bodyPr>
            <a:noAutofit/>
          </a:bodyPr>
          <a:lstStyle/>
          <a:p>
            <a:r>
              <a:rPr lang="fr-BE" sz="3600" dirty="0">
                <a:solidFill>
                  <a:srgbClr val="405C59"/>
                </a:solidFill>
              </a:rPr>
              <a:t>L’accroissement en hauteur des plus grands semis est significativement réduit sauf pour l’épicéa et le hêtre.</a:t>
            </a:r>
          </a:p>
        </p:txBody>
      </p:sp>
      <p:pic>
        <p:nvPicPr>
          <p:cNvPr id="3" name="Image 6">
            <a:extLst>
              <a:ext uri="{FF2B5EF4-FFF2-40B4-BE49-F238E27FC236}">
                <a16:creationId xmlns:a16="http://schemas.microsoft.com/office/drawing/2014/main" id="{C686CD53-5B57-D859-5EC4-1B990119F2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4101" y="1778288"/>
            <a:ext cx="9870956" cy="4834883"/>
          </a:xfrm>
          <a:prstGeom prst="rect">
            <a:avLst/>
          </a:prstGeom>
        </p:spPr>
      </p:pic>
      <p:sp>
        <p:nvSpPr>
          <p:cNvPr id="4" name="ZoneTexte 5">
            <a:extLst>
              <a:ext uri="{FF2B5EF4-FFF2-40B4-BE49-F238E27FC236}">
                <a16:creationId xmlns:a16="http://schemas.microsoft.com/office/drawing/2014/main" id="{BB9873C3-697A-5B4E-75D8-999D54F13F4B}"/>
              </a:ext>
            </a:extLst>
          </p:cNvPr>
          <p:cNvSpPr txBox="1"/>
          <p:nvPr/>
        </p:nvSpPr>
        <p:spPr>
          <a:xfrm>
            <a:off x="1" y="6550223"/>
            <a:ext cx="2689934" cy="307777"/>
          </a:xfrm>
          <a:prstGeom prst="rect">
            <a:avLst/>
          </a:prstGeom>
          <a:noFill/>
        </p:spPr>
        <p:txBody>
          <a:bodyPr wrap="square" rtlCol="0">
            <a:spAutoFit/>
          </a:bodyPr>
          <a:lstStyle/>
          <a:p>
            <a:pPr algn="r"/>
            <a:r>
              <a:rPr lang="en-US" sz="1400" cap="small" dirty="0" err="1">
                <a:solidFill>
                  <a:srgbClr val="405C59"/>
                </a:solidFill>
                <a:latin typeface="Calibri"/>
              </a:rPr>
              <a:t>Candaele</a:t>
            </a:r>
            <a:r>
              <a:rPr lang="en-US" sz="1400" dirty="0">
                <a:solidFill>
                  <a:srgbClr val="405C59"/>
                </a:solidFill>
                <a:latin typeface="Calibri"/>
              </a:rPr>
              <a:t> et al. 2023, Forest 14 (7)</a:t>
            </a:r>
          </a:p>
        </p:txBody>
      </p:sp>
      <p:sp>
        <p:nvSpPr>
          <p:cNvPr id="5" name="Espace réservé du numéro de diapositive 4">
            <a:extLst>
              <a:ext uri="{FF2B5EF4-FFF2-40B4-BE49-F238E27FC236}">
                <a16:creationId xmlns:a16="http://schemas.microsoft.com/office/drawing/2014/main" id="{BD699677-4BE3-B2CF-DC6B-D437E637C6ED}"/>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19</a:t>
            </a:fld>
            <a:endParaRPr lang="en-US" dirty="0"/>
          </a:p>
        </p:txBody>
      </p:sp>
    </p:spTree>
    <p:extLst>
      <p:ext uri="{BB962C8B-B14F-4D97-AF65-F5344CB8AC3E}">
        <p14:creationId xmlns:p14="http://schemas.microsoft.com/office/powerpoint/2010/main" val="355727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6" name="ZoneTexte 15"/>
          <p:cNvSpPr txBox="1"/>
          <p:nvPr/>
        </p:nvSpPr>
        <p:spPr>
          <a:xfrm>
            <a:off x="6416778" y="3500442"/>
            <a:ext cx="2791533" cy="1477328"/>
          </a:xfrm>
          <a:prstGeom prst="rect">
            <a:avLst/>
          </a:prstGeom>
          <a:solidFill>
            <a:srgbClr val="F0ECE6">
              <a:alpha val="85000"/>
            </a:srgbClr>
          </a:solidFill>
          <a:ln>
            <a:solidFill>
              <a:schemeClr val="tx1">
                <a:lumMod val="50000"/>
                <a:lumOff val="50000"/>
              </a:schemeClr>
            </a:solidFill>
          </a:ln>
        </p:spPr>
        <p:txBody>
          <a:bodyPr wrap="none" rtlCol="0">
            <a:spAutoFit/>
          </a:bodyPr>
          <a:lstStyle/>
          <a:p>
            <a:r>
              <a:rPr lang="fr-BE" b="1" dirty="0">
                <a:solidFill>
                  <a:srgbClr val="4C8071"/>
                </a:solidFill>
                <a:latin typeface="Calibri"/>
              </a:rPr>
              <a:t>Hêtre</a:t>
            </a:r>
          </a:p>
          <a:p>
            <a:r>
              <a:rPr lang="fr-BE" b="1" i="1" dirty="0">
                <a:solidFill>
                  <a:srgbClr val="4C8071"/>
                </a:solidFill>
                <a:latin typeface="Calibri"/>
              </a:rPr>
              <a:t>Fagus </a:t>
            </a:r>
            <a:r>
              <a:rPr lang="fr-BE" b="1" i="1" dirty="0" err="1">
                <a:solidFill>
                  <a:srgbClr val="4C8071"/>
                </a:solidFill>
                <a:latin typeface="Calibri"/>
              </a:rPr>
              <a:t>sylvatica</a:t>
            </a:r>
            <a:r>
              <a:rPr lang="fr-BE" b="1" i="1" dirty="0">
                <a:solidFill>
                  <a:srgbClr val="4C8071"/>
                </a:solidFill>
                <a:latin typeface="Calibri"/>
              </a:rPr>
              <a:t> </a:t>
            </a:r>
            <a:r>
              <a:rPr lang="fr-BE" b="1" dirty="0">
                <a:solidFill>
                  <a:srgbClr val="4C8071"/>
                </a:solidFill>
                <a:latin typeface="Calibri"/>
              </a:rPr>
              <a:t>L.</a:t>
            </a:r>
          </a:p>
          <a:p>
            <a:endParaRPr lang="fr-BE" b="1" dirty="0">
              <a:solidFill>
                <a:srgbClr val="4C8071"/>
              </a:solidFill>
              <a:latin typeface="Calibri"/>
            </a:endParaRPr>
          </a:p>
          <a:p>
            <a:r>
              <a:rPr lang="fr-BE" b="1" dirty="0">
                <a:solidFill>
                  <a:srgbClr val="4C8071"/>
                </a:solidFill>
                <a:latin typeface="Calibri"/>
              </a:rPr>
              <a:t>Tolérant à l’ombre</a:t>
            </a:r>
          </a:p>
          <a:p>
            <a:r>
              <a:rPr lang="fr-BE" b="1" dirty="0">
                <a:solidFill>
                  <a:srgbClr val="4C8071"/>
                </a:solidFill>
                <a:latin typeface="Calibri"/>
              </a:rPr>
              <a:t>Prolifique dans le sous-bois</a:t>
            </a:r>
          </a:p>
        </p:txBody>
      </p:sp>
      <p:cxnSp>
        <p:nvCxnSpPr>
          <p:cNvPr id="20" name="Connecteur droit 19"/>
          <p:cNvCxnSpPr/>
          <p:nvPr/>
        </p:nvCxnSpPr>
        <p:spPr>
          <a:xfrm>
            <a:off x="8712150" y="3813253"/>
            <a:ext cx="648072" cy="0"/>
          </a:xfrm>
          <a:prstGeom prst="line">
            <a:avLst/>
          </a:prstGeom>
          <a:ln w="25400">
            <a:solidFill>
              <a:srgbClr val="F0ECE6"/>
            </a:solidFill>
            <a:tailEnd type="oval"/>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710779" y="866194"/>
            <a:ext cx="3667735" cy="1477328"/>
          </a:xfrm>
          <a:prstGeom prst="rect">
            <a:avLst/>
          </a:prstGeom>
          <a:solidFill>
            <a:srgbClr val="F0ECE6">
              <a:alpha val="85000"/>
            </a:srgbClr>
          </a:solidFill>
          <a:ln>
            <a:solidFill>
              <a:schemeClr val="tx1">
                <a:lumMod val="50000"/>
                <a:lumOff val="50000"/>
              </a:schemeClr>
            </a:solidFill>
          </a:ln>
        </p:spPr>
        <p:txBody>
          <a:bodyPr wrap="none" rtlCol="0">
            <a:spAutoFit/>
          </a:bodyPr>
          <a:lstStyle/>
          <a:p>
            <a:r>
              <a:rPr lang="fr-BE" b="1" dirty="0">
                <a:solidFill>
                  <a:srgbClr val="405C59"/>
                </a:solidFill>
                <a:latin typeface="Calibri"/>
                <a:ea typeface="Verdana" panose="020B0604030504040204" pitchFamily="34" charset="0"/>
                <a:cs typeface="Verdana" panose="020B0604030504040204" pitchFamily="34" charset="0"/>
              </a:rPr>
              <a:t>Chêne sessile</a:t>
            </a:r>
          </a:p>
          <a:p>
            <a:r>
              <a:rPr lang="fr-BE" b="1" i="1" dirty="0">
                <a:solidFill>
                  <a:srgbClr val="405C59"/>
                </a:solidFill>
                <a:latin typeface="Calibri"/>
                <a:ea typeface="Verdana" panose="020B0604030504040204" pitchFamily="34" charset="0"/>
                <a:cs typeface="Verdana" panose="020B0604030504040204" pitchFamily="34" charset="0"/>
              </a:rPr>
              <a:t>Quercus </a:t>
            </a:r>
            <a:r>
              <a:rPr lang="fr-BE" b="1" i="1" dirty="0" err="1">
                <a:solidFill>
                  <a:srgbClr val="405C59"/>
                </a:solidFill>
                <a:latin typeface="Calibri"/>
                <a:ea typeface="Verdana" panose="020B0604030504040204" pitchFamily="34" charset="0"/>
                <a:cs typeface="Verdana" panose="020B0604030504040204" pitchFamily="34" charset="0"/>
              </a:rPr>
              <a:t>petraea</a:t>
            </a:r>
            <a:r>
              <a:rPr lang="fr-BE" b="1" i="1" dirty="0">
                <a:solidFill>
                  <a:srgbClr val="405C59"/>
                </a:solidFill>
                <a:latin typeface="Calibri"/>
                <a:ea typeface="Verdana" panose="020B0604030504040204" pitchFamily="34" charset="0"/>
                <a:cs typeface="Verdana" panose="020B0604030504040204" pitchFamily="34" charset="0"/>
              </a:rPr>
              <a:t> </a:t>
            </a:r>
            <a:r>
              <a:rPr lang="fr-BE" b="1" dirty="0">
                <a:solidFill>
                  <a:srgbClr val="405C59"/>
                </a:solidFill>
                <a:latin typeface="Calibri"/>
                <a:ea typeface="Verdana" panose="020B0604030504040204" pitchFamily="34" charset="0"/>
                <a:cs typeface="Verdana" panose="020B0604030504040204" pitchFamily="34" charset="0"/>
              </a:rPr>
              <a:t>(Matt) </a:t>
            </a:r>
            <a:r>
              <a:rPr lang="fr-BE" b="1" dirty="0" err="1">
                <a:solidFill>
                  <a:srgbClr val="405C59"/>
                </a:solidFill>
                <a:latin typeface="Calibri"/>
                <a:ea typeface="Verdana" panose="020B0604030504040204" pitchFamily="34" charset="0"/>
                <a:cs typeface="Verdana" panose="020B0604030504040204" pitchFamily="34" charset="0"/>
              </a:rPr>
              <a:t>Liebl</a:t>
            </a:r>
            <a:r>
              <a:rPr lang="fr-BE" b="1" dirty="0">
                <a:solidFill>
                  <a:srgbClr val="405C59"/>
                </a:solidFill>
                <a:latin typeface="Calibri"/>
                <a:ea typeface="Verdana" panose="020B0604030504040204" pitchFamily="34" charset="0"/>
                <a:cs typeface="Verdana" panose="020B0604030504040204" pitchFamily="34" charset="0"/>
              </a:rPr>
              <a:t>.</a:t>
            </a:r>
          </a:p>
          <a:p>
            <a:endParaRPr lang="fr-BE" b="1" dirty="0">
              <a:solidFill>
                <a:srgbClr val="405C59"/>
              </a:solidFill>
              <a:latin typeface="Calibri"/>
              <a:ea typeface="Verdana" panose="020B0604030504040204" pitchFamily="34" charset="0"/>
              <a:cs typeface="Verdana" panose="020B0604030504040204" pitchFamily="34" charset="0"/>
            </a:endParaRPr>
          </a:p>
          <a:p>
            <a:r>
              <a:rPr lang="fr-BE" b="1" dirty="0">
                <a:solidFill>
                  <a:srgbClr val="405C59"/>
                </a:solidFill>
                <a:latin typeface="Calibri"/>
                <a:ea typeface="Verdana" panose="020B0604030504040204" pitchFamily="34" charset="0"/>
                <a:cs typeface="Verdana" panose="020B0604030504040204" pitchFamily="34" charset="0"/>
              </a:rPr>
              <a:t>Semi-héliophile</a:t>
            </a:r>
          </a:p>
          <a:p>
            <a:r>
              <a:rPr lang="fr-BE" b="1" dirty="0">
                <a:solidFill>
                  <a:srgbClr val="405C59"/>
                </a:solidFill>
                <a:latin typeface="Calibri"/>
                <a:ea typeface="Verdana" panose="020B0604030504040204" pitchFamily="34" charset="0"/>
                <a:cs typeface="Verdana" panose="020B0604030504040204" pitchFamily="34" charset="0"/>
              </a:rPr>
              <a:t>Rare dans la régénération naturelle</a:t>
            </a:r>
          </a:p>
        </p:txBody>
      </p:sp>
      <p:cxnSp>
        <p:nvCxnSpPr>
          <p:cNvPr id="24" name="Connecteur droit 23"/>
          <p:cNvCxnSpPr/>
          <p:nvPr/>
        </p:nvCxnSpPr>
        <p:spPr>
          <a:xfrm flipH="1">
            <a:off x="2918685" y="1083799"/>
            <a:ext cx="792088" cy="0"/>
          </a:xfrm>
          <a:prstGeom prst="line">
            <a:avLst/>
          </a:prstGeom>
          <a:ln w="25400">
            <a:solidFill>
              <a:srgbClr val="F0ECE6"/>
            </a:solidFill>
            <a:tailEnd type="ova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6132497" y="4644937"/>
            <a:ext cx="284283" cy="0"/>
          </a:xfrm>
          <a:prstGeom prst="line">
            <a:avLst/>
          </a:prstGeom>
          <a:ln w="25400">
            <a:solidFill>
              <a:srgbClr val="F0ECE6"/>
            </a:solidFill>
            <a:tailEnd type="ova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F895EC0-6E96-BB97-6B14-FC66D19723D8}"/>
              </a:ext>
            </a:extLst>
          </p:cNvPr>
          <p:cNvGrpSpPr/>
          <p:nvPr/>
        </p:nvGrpSpPr>
        <p:grpSpPr>
          <a:xfrm>
            <a:off x="104775" y="2676527"/>
            <a:ext cx="4219575" cy="4076695"/>
            <a:chOff x="104775" y="2676527"/>
            <a:chExt cx="4219575" cy="4076695"/>
          </a:xfrm>
        </p:grpSpPr>
        <p:grpSp>
          <p:nvGrpSpPr>
            <p:cNvPr id="2" name="Group 1">
              <a:extLst>
                <a:ext uri="{FF2B5EF4-FFF2-40B4-BE49-F238E27FC236}">
                  <a16:creationId xmlns:a16="http://schemas.microsoft.com/office/drawing/2014/main" id="{529EE10B-B09E-1A3F-2F6A-1717009954F8}"/>
                </a:ext>
              </a:extLst>
            </p:cNvPr>
            <p:cNvGrpSpPr/>
            <p:nvPr/>
          </p:nvGrpSpPr>
          <p:grpSpPr>
            <a:xfrm>
              <a:off x="104775" y="2676527"/>
              <a:ext cx="4219575" cy="4076695"/>
              <a:chOff x="104775" y="2676527"/>
              <a:chExt cx="4219575" cy="4076695"/>
            </a:xfrm>
          </p:grpSpPr>
          <p:sp>
            <p:nvSpPr>
              <p:cNvPr id="5" name="Rectangle 4">
                <a:extLst>
                  <a:ext uri="{FF2B5EF4-FFF2-40B4-BE49-F238E27FC236}">
                    <a16:creationId xmlns:a16="http://schemas.microsoft.com/office/drawing/2014/main" id="{ECE6AAC6-278C-1AB3-CB3F-BCAFBF9617C8}"/>
                  </a:ext>
                </a:extLst>
              </p:cNvPr>
              <p:cNvSpPr/>
              <p:nvPr/>
            </p:nvSpPr>
            <p:spPr>
              <a:xfrm>
                <a:off x="104775" y="2676527"/>
                <a:ext cx="4219575" cy="4076695"/>
              </a:xfrm>
              <a:prstGeom prst="rect">
                <a:avLst/>
              </a:prstGeom>
              <a:solidFill>
                <a:srgbClr val="F0ECE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BF4641-BB9D-8B30-1EDF-9A3AB9BE04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5939" y="3284199"/>
                <a:ext cx="3902972" cy="3387140"/>
              </a:xfrm>
              <a:prstGeom prst="rect">
                <a:avLst/>
              </a:prstGeom>
            </p:spPr>
          </p:pic>
        </p:grpSp>
        <p:sp>
          <p:nvSpPr>
            <p:cNvPr id="6" name="TextBox 5">
              <a:extLst>
                <a:ext uri="{FF2B5EF4-FFF2-40B4-BE49-F238E27FC236}">
                  <a16:creationId xmlns:a16="http://schemas.microsoft.com/office/drawing/2014/main" id="{F8996F0E-7C30-19E3-DE98-8C53CB6C512A}"/>
                </a:ext>
              </a:extLst>
            </p:cNvPr>
            <p:cNvSpPr txBox="1"/>
            <p:nvPr/>
          </p:nvSpPr>
          <p:spPr>
            <a:xfrm>
              <a:off x="190500" y="2732069"/>
              <a:ext cx="3902972" cy="523220"/>
            </a:xfrm>
            <a:prstGeom prst="rect">
              <a:avLst/>
            </a:prstGeom>
            <a:noFill/>
          </p:spPr>
          <p:txBody>
            <a:bodyPr wrap="square" rtlCol="0">
              <a:spAutoFit/>
            </a:bodyPr>
            <a:lstStyle/>
            <a:p>
              <a:pPr algn="ctr"/>
              <a:r>
                <a:rPr lang="fr-BE" sz="1400" b="1" dirty="0">
                  <a:solidFill>
                    <a:srgbClr val="405C59"/>
                  </a:solidFill>
                  <a:latin typeface="Arial" panose="020B0604020202020204" pitchFamily="34" charset="0"/>
                  <a:cs typeface="Arial" panose="020B0604020202020204" pitchFamily="34" charset="0"/>
                </a:rPr>
                <a:t>Densité de chêne et de hêtre par classe de diamètre en Wallonie (550 000 ha)</a:t>
              </a:r>
              <a:endParaRPr lang="en-US" sz="1400" b="1" dirty="0">
                <a:solidFill>
                  <a:srgbClr val="405C5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8787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7E69-1833-C0DC-6C38-6B1B2B133C52}"/>
              </a:ext>
            </a:extLst>
          </p:cNvPr>
          <p:cNvSpPr>
            <a:spLocks noGrp="1"/>
          </p:cNvSpPr>
          <p:nvPr>
            <p:ph type="title"/>
          </p:nvPr>
        </p:nvSpPr>
        <p:spPr>
          <a:xfrm>
            <a:off x="146050" y="157229"/>
            <a:ext cx="11899900" cy="1325563"/>
          </a:xfrm>
        </p:spPr>
        <p:txBody>
          <a:bodyPr>
            <a:noAutofit/>
          </a:bodyPr>
          <a:lstStyle/>
          <a:p>
            <a:r>
              <a:rPr lang="fr-BE" sz="3600" dirty="0">
                <a:solidFill>
                  <a:srgbClr val="405C59"/>
                </a:solidFill>
                <a:latin typeface="Arial" panose="020B0604020202020204" pitchFamily="34" charset="0"/>
                <a:cs typeface="Arial" panose="020B0604020202020204" pitchFamily="34" charset="0"/>
              </a:rPr>
              <a:t>L’abroutissement altère la compétition interspécifique. Mais le chêne était l’espèce avec la croissance la plus faible aussi bien dans les enclos que dans les </a:t>
            </a:r>
            <a:r>
              <a:rPr lang="fr-BE" sz="3600" dirty="0" err="1">
                <a:solidFill>
                  <a:srgbClr val="405C59"/>
                </a:solidFill>
                <a:latin typeface="Arial" panose="020B0604020202020204" pitchFamily="34" charset="0"/>
                <a:cs typeface="Arial" panose="020B0604020202020204" pitchFamily="34" charset="0"/>
              </a:rPr>
              <a:t>exclos</a:t>
            </a:r>
            <a:r>
              <a:rPr lang="fr-BE" sz="3600" dirty="0">
                <a:solidFill>
                  <a:srgbClr val="405C59"/>
                </a:solidFill>
                <a:latin typeface="Arial" panose="020B0604020202020204" pitchFamily="34" charset="0"/>
                <a:cs typeface="Arial" panose="020B0604020202020204" pitchFamily="34" charset="0"/>
              </a:rPr>
              <a:t>.</a:t>
            </a:r>
          </a:p>
        </p:txBody>
      </p:sp>
      <p:graphicFrame>
        <p:nvGraphicFramePr>
          <p:cNvPr id="4" name="Tableau 27">
            <a:extLst>
              <a:ext uri="{FF2B5EF4-FFF2-40B4-BE49-F238E27FC236}">
                <a16:creationId xmlns:a16="http://schemas.microsoft.com/office/drawing/2014/main" id="{8326FF65-6DDC-4F44-205B-B3E525A5BCEE}"/>
              </a:ext>
            </a:extLst>
          </p:cNvPr>
          <p:cNvGraphicFramePr>
            <a:graphicFrameLocks noGrp="1"/>
          </p:cNvGraphicFramePr>
          <p:nvPr>
            <p:extLst>
              <p:ext uri="{D42A27DB-BD31-4B8C-83A1-F6EECF244321}">
                <p14:modId xmlns:p14="http://schemas.microsoft.com/office/powerpoint/2010/main" val="1833170420"/>
              </p:ext>
            </p:extLst>
          </p:nvPr>
        </p:nvGraphicFramePr>
        <p:xfrm>
          <a:off x="488951" y="2534540"/>
          <a:ext cx="4310764" cy="2691765"/>
        </p:xfrm>
        <a:graphic>
          <a:graphicData uri="http://schemas.openxmlformats.org/drawingml/2006/table">
            <a:tbl>
              <a:tblPr firstRow="1">
                <a:tableStyleId>{EB344D84-9AFB-497E-A393-DC336BA19D2E}</a:tableStyleId>
              </a:tblPr>
              <a:tblGrid>
                <a:gridCol w="3149615">
                  <a:extLst>
                    <a:ext uri="{9D8B030D-6E8A-4147-A177-3AD203B41FA5}">
                      <a16:colId xmlns:a16="http://schemas.microsoft.com/office/drawing/2014/main" val="1516748842"/>
                    </a:ext>
                  </a:extLst>
                </a:gridCol>
                <a:gridCol w="1161149">
                  <a:extLst>
                    <a:ext uri="{9D8B030D-6E8A-4147-A177-3AD203B41FA5}">
                      <a16:colId xmlns:a16="http://schemas.microsoft.com/office/drawing/2014/main" val="3962734585"/>
                    </a:ext>
                  </a:extLst>
                </a:gridCol>
              </a:tblGrid>
              <a:tr h="259918">
                <a:tc gridSpan="2">
                  <a:txBody>
                    <a:bodyPr/>
                    <a:lstStyle/>
                    <a:p>
                      <a:pPr algn="ctr" fontAlgn="b"/>
                      <a:r>
                        <a:rPr lang="en-US" sz="1900" b="1" u="none" strike="noStrike" dirty="0" err="1">
                          <a:effectLst/>
                          <a:latin typeface="+mj-lt"/>
                        </a:rPr>
                        <a:t>Enclos</a:t>
                      </a:r>
                      <a:endParaRPr lang="en-US" sz="1900" b="1" i="0" u="none" strike="noStrike" dirty="0">
                        <a:solidFill>
                          <a:srgbClr val="000000"/>
                        </a:solidFill>
                        <a:effectLst/>
                        <a:latin typeface="+mj-lt"/>
                      </a:endParaRPr>
                    </a:p>
                  </a:txBody>
                  <a:tcPr marL="9525" marR="9525" marT="9525" marB="0" anchor="b">
                    <a:solidFill>
                      <a:schemeClr val="bg1">
                        <a:lumMod val="65000"/>
                      </a:schemeClr>
                    </a:solidFill>
                  </a:tcPr>
                </a:tc>
                <a:tc hMerge="1">
                  <a:txBody>
                    <a:bodyPr/>
                    <a:lstStyle/>
                    <a:p>
                      <a:endParaRPr lang="en-US"/>
                    </a:p>
                  </a:txBody>
                  <a:tcPr/>
                </a:tc>
                <a:extLst>
                  <a:ext uri="{0D108BD9-81ED-4DB2-BD59-A6C34878D82A}">
                    <a16:rowId xmlns:a16="http://schemas.microsoft.com/office/drawing/2014/main" val="959993900"/>
                  </a:ext>
                </a:extLst>
              </a:tr>
              <a:tr h="259918">
                <a:tc>
                  <a:txBody>
                    <a:bodyPr/>
                    <a:lstStyle/>
                    <a:p>
                      <a:pPr algn="l" fontAlgn="b"/>
                      <a:r>
                        <a:rPr lang="en-US" sz="1900" b="1" u="none" strike="noStrike" dirty="0" err="1">
                          <a:effectLst/>
                          <a:latin typeface="+mj-lt"/>
                        </a:rPr>
                        <a:t>Espèce</a:t>
                      </a:r>
                      <a:endParaRPr lang="en-US" sz="1900" b="1" i="0" u="none" strike="noStrike"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900" b="1" u="none" strike="noStrike" kern="1200" dirty="0">
                          <a:solidFill>
                            <a:schemeClr val="dk1"/>
                          </a:solidFill>
                          <a:effectLst/>
                          <a:latin typeface="+mn-lt"/>
                          <a:ea typeface="+mn-ea"/>
                          <a:cs typeface="+mn-cs"/>
                        </a:rPr>
                        <a:t>∆</a:t>
                      </a:r>
                      <a:r>
                        <a:rPr lang="en-US" sz="1900" b="1" u="none" strike="noStrike" dirty="0">
                          <a:effectLst/>
                          <a:latin typeface="+mj-lt"/>
                        </a:rPr>
                        <a:t>H (cm/</a:t>
                      </a:r>
                      <a:r>
                        <a:rPr lang="en-US" sz="1900" b="1" u="none" strike="noStrike" dirty="0" err="1">
                          <a:effectLst/>
                          <a:latin typeface="+mj-lt"/>
                        </a:rPr>
                        <a:t>yr</a:t>
                      </a:r>
                      <a:r>
                        <a:rPr lang="en-US" sz="1900" b="1" u="none" strike="noStrike" dirty="0">
                          <a:effectLst/>
                          <a:latin typeface="+mj-lt"/>
                        </a:rPr>
                        <a:t>)</a:t>
                      </a:r>
                      <a:endParaRPr lang="en-US" sz="1900" b="1" i="0" u="none" strike="noStrike"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003557"/>
                  </a:ext>
                </a:extLst>
              </a:tr>
              <a:tr h="259918">
                <a:tc>
                  <a:txBody>
                    <a:bodyPr/>
                    <a:lstStyle/>
                    <a:p>
                      <a:pPr algn="l" fontAlgn="b"/>
                      <a:r>
                        <a:rPr lang="en-US" sz="1900" u="none" strike="noStrike" dirty="0" err="1">
                          <a:effectLst/>
                          <a:latin typeface="+mj-lt"/>
                        </a:rPr>
                        <a:t>Bouleau</a:t>
                      </a:r>
                      <a:endParaRPr lang="en-US" sz="1900" b="0" i="0" u="none" strike="noStrike" dirty="0">
                        <a:solidFill>
                          <a:srgbClr val="000000"/>
                        </a:solidFill>
                        <a:effectLst/>
                        <a:latin typeface="+mj-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900" u="none" strike="noStrike" dirty="0">
                          <a:effectLst/>
                          <a:latin typeface="+mj-lt"/>
                        </a:rPr>
                        <a:t>25</a:t>
                      </a:r>
                      <a:endParaRPr lang="en-US" sz="1900" b="0" i="0" u="none" strike="noStrike" dirty="0">
                        <a:solidFill>
                          <a:srgbClr val="000000"/>
                        </a:solidFill>
                        <a:effectLst/>
                        <a:latin typeface="+mj-lt"/>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820115"/>
                  </a:ext>
                </a:extLst>
              </a:tr>
              <a:tr h="259918">
                <a:tc>
                  <a:txBody>
                    <a:bodyPr/>
                    <a:lstStyle/>
                    <a:p>
                      <a:pPr algn="l" fontAlgn="b"/>
                      <a:r>
                        <a:rPr lang="fr-BE" sz="1900" b="0" i="0" u="none" strike="noStrike" dirty="0">
                          <a:solidFill>
                            <a:srgbClr val="000000"/>
                          </a:solidFill>
                          <a:effectLst/>
                          <a:latin typeface="+mj-lt"/>
                        </a:rPr>
                        <a:t>Sorbier</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a:effectLst/>
                          <a:latin typeface="+mj-lt"/>
                        </a:rPr>
                        <a:t>18</a:t>
                      </a:r>
                      <a:endParaRPr lang="en-US" sz="19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018583215"/>
                  </a:ext>
                </a:extLst>
              </a:tr>
              <a:tr h="259918">
                <a:tc>
                  <a:txBody>
                    <a:bodyPr/>
                    <a:lstStyle/>
                    <a:p>
                      <a:pPr algn="l" fontAlgn="b"/>
                      <a:r>
                        <a:rPr lang="en-US" sz="1900" u="none" strike="noStrike" dirty="0">
                          <a:effectLst/>
                          <a:latin typeface="+mj-lt"/>
                        </a:rPr>
                        <a:t>Charme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a:effectLst/>
                          <a:latin typeface="+mj-lt"/>
                        </a:rPr>
                        <a:t>17</a:t>
                      </a:r>
                      <a:endParaRPr lang="en-US" sz="19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878490108"/>
                  </a:ext>
                </a:extLst>
              </a:tr>
              <a:tr h="259918">
                <a:tc>
                  <a:txBody>
                    <a:bodyPr/>
                    <a:lstStyle/>
                    <a:p>
                      <a:pPr algn="l" fontAlgn="b"/>
                      <a:r>
                        <a:rPr lang="en-US" sz="1900" u="none" strike="noStrike" dirty="0" err="1">
                          <a:effectLst/>
                          <a:latin typeface="+mj-lt"/>
                        </a:rPr>
                        <a:t>Hêtre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a:effectLst/>
                          <a:latin typeface="+mj-lt"/>
                        </a:rPr>
                        <a:t>13</a:t>
                      </a:r>
                      <a:endParaRPr lang="en-US" sz="19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2678754244"/>
                  </a:ext>
                </a:extLst>
              </a:tr>
              <a:tr h="259918">
                <a:tc>
                  <a:txBody>
                    <a:bodyPr/>
                    <a:lstStyle/>
                    <a:p>
                      <a:pPr algn="l" fontAlgn="b"/>
                      <a:r>
                        <a:rPr lang="en-US" sz="1900" u="none" strike="noStrike" dirty="0" err="1">
                          <a:effectLst/>
                          <a:latin typeface="+mj-lt"/>
                        </a:rPr>
                        <a:t>Erable</a:t>
                      </a:r>
                      <a:r>
                        <a:rPr lang="en-US" sz="1900" u="none" strike="noStrike" dirty="0">
                          <a:effectLst/>
                          <a:latin typeface="+mj-lt"/>
                        </a:rPr>
                        <a:t> </a:t>
                      </a:r>
                      <a:r>
                        <a:rPr lang="en-US" sz="1900" u="none" strike="noStrike" dirty="0" err="1">
                          <a:effectLst/>
                          <a:latin typeface="+mj-lt"/>
                        </a:rPr>
                        <a:t>sycomore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a:effectLst/>
                          <a:latin typeface="+mj-lt"/>
                        </a:rPr>
                        <a:t>11</a:t>
                      </a:r>
                      <a:endParaRPr lang="en-US" sz="19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2132326747"/>
                  </a:ext>
                </a:extLst>
              </a:tr>
              <a:tr h="259918">
                <a:tc>
                  <a:txBody>
                    <a:bodyPr/>
                    <a:lstStyle/>
                    <a:p>
                      <a:pPr algn="l" fontAlgn="b"/>
                      <a:r>
                        <a:rPr lang="en-US" sz="1900" u="none" strike="noStrike" dirty="0" err="1">
                          <a:effectLst/>
                          <a:latin typeface="+mj-lt"/>
                        </a:rPr>
                        <a:t>Epicéa</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a:effectLst/>
                          <a:latin typeface="+mj-lt"/>
                        </a:rPr>
                        <a:t>10</a:t>
                      </a:r>
                      <a:endParaRPr lang="en-US" sz="19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304251492"/>
                  </a:ext>
                </a:extLst>
              </a:tr>
              <a:tr h="259918">
                <a:tc>
                  <a:txBody>
                    <a:bodyPr/>
                    <a:lstStyle/>
                    <a:p>
                      <a:pPr algn="l" fontAlgn="b"/>
                      <a:r>
                        <a:rPr lang="en-US" sz="1900" u="none" strike="noStrike" dirty="0" err="1">
                          <a:effectLst/>
                          <a:latin typeface="+mj-lt"/>
                        </a:rPr>
                        <a:t>Chêne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a:effectLst/>
                          <a:latin typeface="+mj-lt"/>
                        </a:rPr>
                        <a:t>7</a:t>
                      </a:r>
                      <a:endParaRPr lang="en-US" sz="19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114841256"/>
                  </a:ext>
                </a:extLst>
              </a:tr>
            </a:tbl>
          </a:graphicData>
        </a:graphic>
      </p:graphicFrame>
      <p:graphicFrame>
        <p:nvGraphicFramePr>
          <p:cNvPr id="5" name="Tableau 28">
            <a:extLst>
              <a:ext uri="{FF2B5EF4-FFF2-40B4-BE49-F238E27FC236}">
                <a16:creationId xmlns:a16="http://schemas.microsoft.com/office/drawing/2014/main" id="{2E16DD72-99E7-41E7-AEF1-E4AFBA3A5F97}"/>
              </a:ext>
            </a:extLst>
          </p:cNvPr>
          <p:cNvGraphicFramePr>
            <a:graphicFrameLocks noGrp="1"/>
          </p:cNvGraphicFramePr>
          <p:nvPr>
            <p:extLst>
              <p:ext uri="{D42A27DB-BD31-4B8C-83A1-F6EECF244321}">
                <p14:modId xmlns:p14="http://schemas.microsoft.com/office/powerpoint/2010/main" val="2668500337"/>
              </p:ext>
            </p:extLst>
          </p:nvPr>
        </p:nvGraphicFramePr>
        <p:xfrm>
          <a:off x="5410200" y="2534540"/>
          <a:ext cx="4591053" cy="2691765"/>
        </p:xfrm>
        <a:graphic>
          <a:graphicData uri="http://schemas.openxmlformats.org/drawingml/2006/table">
            <a:tbl>
              <a:tblPr firstRow="1">
                <a:tableStyleId>{85BE263C-DBD7-4A20-BB59-AAB30ACAA65A}</a:tableStyleId>
              </a:tblPr>
              <a:tblGrid>
                <a:gridCol w="1530351">
                  <a:extLst>
                    <a:ext uri="{9D8B030D-6E8A-4147-A177-3AD203B41FA5}">
                      <a16:colId xmlns:a16="http://schemas.microsoft.com/office/drawing/2014/main" val="1809630459"/>
                    </a:ext>
                  </a:extLst>
                </a:gridCol>
                <a:gridCol w="1530351">
                  <a:extLst>
                    <a:ext uri="{9D8B030D-6E8A-4147-A177-3AD203B41FA5}">
                      <a16:colId xmlns:a16="http://schemas.microsoft.com/office/drawing/2014/main" val="2527994881"/>
                    </a:ext>
                  </a:extLst>
                </a:gridCol>
                <a:gridCol w="1530351">
                  <a:extLst>
                    <a:ext uri="{9D8B030D-6E8A-4147-A177-3AD203B41FA5}">
                      <a16:colId xmlns:a16="http://schemas.microsoft.com/office/drawing/2014/main" val="827227212"/>
                    </a:ext>
                  </a:extLst>
                </a:gridCol>
              </a:tblGrid>
              <a:tr h="294005">
                <a:tc gridSpan="3">
                  <a:txBody>
                    <a:bodyPr/>
                    <a:lstStyle/>
                    <a:p>
                      <a:pPr algn="ctr" fontAlgn="b"/>
                      <a:r>
                        <a:rPr lang="en-US" sz="1900" u="none" strike="noStrike" dirty="0" err="1">
                          <a:effectLst/>
                          <a:latin typeface="+mj-lt"/>
                        </a:rPr>
                        <a:t>Exclos</a:t>
                      </a:r>
                      <a:endParaRPr lang="en-US" sz="1900" b="1" i="0" u="none" strike="noStrike" dirty="0">
                        <a:solidFill>
                          <a:srgbClr val="000000"/>
                        </a:solidFill>
                        <a:effectLst/>
                        <a:latin typeface="+mj-lt"/>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7062480"/>
                  </a:ext>
                </a:extLst>
              </a:tr>
              <a:tr h="294005">
                <a:tc>
                  <a:txBody>
                    <a:bodyPr/>
                    <a:lstStyle/>
                    <a:p>
                      <a:pPr algn="l" fontAlgn="b"/>
                      <a:r>
                        <a:rPr lang="en-US" sz="1900" b="1" u="none" strike="noStrike" dirty="0" err="1">
                          <a:effectLst/>
                          <a:latin typeface="+mj-lt"/>
                        </a:rPr>
                        <a:t>Espèce</a:t>
                      </a:r>
                      <a:endParaRPr lang="en-US" sz="1900" b="1" i="0" u="none" strike="noStrike"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900" b="1" u="none" strike="noStrike" kern="1200" dirty="0">
                          <a:solidFill>
                            <a:schemeClr val="dk1"/>
                          </a:solidFill>
                          <a:effectLst/>
                          <a:latin typeface="+mn-lt"/>
                          <a:ea typeface="+mn-ea"/>
                          <a:cs typeface="+mn-cs"/>
                        </a:rPr>
                        <a:t>∆</a:t>
                      </a:r>
                      <a:r>
                        <a:rPr lang="en-US" sz="1900" b="1" u="none" strike="noStrike" dirty="0">
                          <a:effectLst/>
                          <a:latin typeface="+mj-lt"/>
                        </a:rPr>
                        <a:t>H (cm/</a:t>
                      </a:r>
                      <a:r>
                        <a:rPr lang="en-US" sz="1900" b="1" u="none" strike="noStrike" dirty="0" err="1">
                          <a:effectLst/>
                          <a:latin typeface="+mj-lt"/>
                        </a:rPr>
                        <a:t>yr</a:t>
                      </a:r>
                      <a:r>
                        <a:rPr lang="en-US" sz="1900" b="1" u="none" strike="noStrike" dirty="0">
                          <a:effectLst/>
                          <a:latin typeface="+mj-lt"/>
                        </a:rPr>
                        <a:t>)</a:t>
                      </a:r>
                      <a:endParaRPr lang="en-US" sz="1900" b="1" i="0" u="none" strike="noStrike"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900" b="1" u="none" strike="noStrike" dirty="0">
                          <a:effectLst/>
                          <a:latin typeface="+mj-lt"/>
                        </a:rPr>
                        <a:t>%</a:t>
                      </a:r>
                      <a:endParaRPr lang="en-US" sz="1900" b="1" i="0" u="none" strike="noStrike"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967163"/>
                  </a:ext>
                </a:extLst>
              </a:tr>
              <a:tr h="294005">
                <a:tc>
                  <a:txBody>
                    <a:bodyPr/>
                    <a:lstStyle/>
                    <a:p>
                      <a:pPr algn="l" fontAlgn="b"/>
                      <a:r>
                        <a:rPr lang="en-US" sz="1900" u="none" strike="noStrike" dirty="0" err="1">
                          <a:effectLst/>
                          <a:latin typeface="+mj-lt"/>
                        </a:rPr>
                        <a:t>Bouleau</a:t>
                      </a:r>
                      <a:endParaRPr lang="en-US" sz="1900" b="0" i="0" u="none" strike="noStrike" dirty="0">
                        <a:solidFill>
                          <a:srgbClr val="000000"/>
                        </a:solidFill>
                        <a:effectLst/>
                        <a:latin typeface="+mj-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900" u="none" strike="noStrike" dirty="0">
                          <a:effectLst/>
                          <a:latin typeface="+mj-lt"/>
                        </a:rPr>
                        <a:t>10</a:t>
                      </a:r>
                      <a:endParaRPr lang="en-US" sz="1900" b="0" i="0" u="none" strike="noStrike" dirty="0">
                        <a:solidFill>
                          <a:srgbClr val="000000"/>
                        </a:solidFill>
                        <a:effectLst/>
                        <a:latin typeface="+mj-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900" u="none" strike="noStrike" dirty="0">
                          <a:solidFill>
                            <a:schemeClr val="accent2"/>
                          </a:solidFill>
                          <a:effectLst/>
                          <a:latin typeface="+mj-lt"/>
                        </a:rPr>
                        <a:t>60</a:t>
                      </a:r>
                      <a:endParaRPr lang="en-US" sz="1900" b="0" i="0" u="none" strike="noStrike" dirty="0">
                        <a:solidFill>
                          <a:schemeClr val="accent2"/>
                        </a:solidFill>
                        <a:effectLst/>
                        <a:latin typeface="+mj-lt"/>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3207913"/>
                  </a:ext>
                </a:extLst>
              </a:tr>
              <a:tr h="294005">
                <a:tc>
                  <a:txBody>
                    <a:bodyPr/>
                    <a:lstStyle/>
                    <a:p>
                      <a:pPr algn="l" fontAlgn="b"/>
                      <a:r>
                        <a:rPr lang="en-US" sz="1900" u="none" strike="noStrike" dirty="0" err="1">
                          <a:effectLst/>
                          <a:latin typeface="+mj-lt"/>
                        </a:rPr>
                        <a:t>Epicéa</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a:effectLst/>
                          <a:latin typeface="+mj-lt"/>
                        </a:rPr>
                        <a:t>10</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dirty="0" err="1">
                          <a:effectLst/>
                          <a:latin typeface="+mj-lt"/>
                        </a:rPr>
                        <a:t>n.s</a:t>
                      </a:r>
                      <a:r>
                        <a:rPr lang="en-US" sz="1900" u="none" strike="noStrike" dirty="0">
                          <a:effectLst/>
                          <a:latin typeface="+mj-lt"/>
                        </a:rPr>
                        <a:t>.</a:t>
                      </a:r>
                      <a:endParaRPr lang="en-US" sz="19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2295734992"/>
                  </a:ext>
                </a:extLst>
              </a:tr>
              <a:tr h="294005">
                <a:tc>
                  <a:txBody>
                    <a:bodyPr/>
                    <a:lstStyle/>
                    <a:p>
                      <a:pPr algn="l" fontAlgn="b"/>
                      <a:r>
                        <a:rPr lang="en-US" sz="1900" u="none" strike="noStrike" dirty="0" err="1">
                          <a:effectLst/>
                          <a:latin typeface="+mj-lt"/>
                        </a:rPr>
                        <a:t>Hêtre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a:effectLst/>
                          <a:latin typeface="+mj-lt"/>
                        </a:rPr>
                        <a:t>9</a:t>
                      </a:r>
                      <a:endParaRPr lang="en-US" sz="1900" b="0" i="0" u="none" strike="noStrike">
                        <a:solidFill>
                          <a:srgbClr val="000000"/>
                        </a:solidFill>
                        <a:effectLst/>
                        <a:latin typeface="+mj-lt"/>
                      </a:endParaRPr>
                    </a:p>
                  </a:txBody>
                  <a:tcPr marL="9525" marR="9525" marT="9525" marB="0" anchor="b"/>
                </a:tc>
                <a:tc>
                  <a:txBody>
                    <a:bodyPr/>
                    <a:lstStyle/>
                    <a:p>
                      <a:pPr algn="r" fontAlgn="b"/>
                      <a:r>
                        <a:rPr lang="en-US" sz="1900" u="none" strike="noStrike">
                          <a:effectLst/>
                          <a:latin typeface="+mj-lt"/>
                        </a:rPr>
                        <a:t>30</a:t>
                      </a:r>
                      <a:endParaRPr lang="en-US" sz="19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2839339399"/>
                  </a:ext>
                </a:extLst>
              </a:tr>
              <a:tr h="294005">
                <a:tc>
                  <a:txBody>
                    <a:bodyPr/>
                    <a:lstStyle/>
                    <a:p>
                      <a:pPr algn="l" fontAlgn="b"/>
                      <a:r>
                        <a:rPr lang="en-US" sz="1900" u="none" strike="noStrike" dirty="0">
                          <a:effectLst/>
                          <a:latin typeface="+mj-lt"/>
                        </a:rPr>
                        <a:t>Charme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a:effectLst/>
                          <a:latin typeface="+mj-lt"/>
                        </a:rPr>
                        <a:t>6</a:t>
                      </a:r>
                      <a:endParaRPr lang="en-US" sz="1900" b="0" i="0" u="none" strike="noStrike">
                        <a:solidFill>
                          <a:srgbClr val="000000"/>
                        </a:solidFill>
                        <a:effectLst/>
                        <a:latin typeface="+mj-lt"/>
                      </a:endParaRPr>
                    </a:p>
                  </a:txBody>
                  <a:tcPr marL="9525" marR="9525" marT="9525" marB="0" anchor="b"/>
                </a:tc>
                <a:tc>
                  <a:txBody>
                    <a:bodyPr/>
                    <a:lstStyle/>
                    <a:p>
                      <a:pPr algn="r" fontAlgn="b"/>
                      <a:r>
                        <a:rPr lang="en-US" sz="1900" u="none" strike="noStrike" dirty="0">
                          <a:solidFill>
                            <a:schemeClr val="accent2"/>
                          </a:solidFill>
                          <a:effectLst/>
                          <a:latin typeface="+mj-lt"/>
                        </a:rPr>
                        <a:t>65</a:t>
                      </a:r>
                      <a:endParaRPr lang="en-US" sz="1900" b="0" i="0" u="none" strike="noStrike" dirty="0">
                        <a:solidFill>
                          <a:schemeClr val="accent2"/>
                        </a:solidFill>
                        <a:effectLst/>
                        <a:latin typeface="+mj-lt"/>
                      </a:endParaRPr>
                    </a:p>
                  </a:txBody>
                  <a:tcPr marL="9525" marR="9525" marT="9525" marB="0" anchor="b"/>
                </a:tc>
                <a:extLst>
                  <a:ext uri="{0D108BD9-81ED-4DB2-BD59-A6C34878D82A}">
                    <a16:rowId xmlns:a16="http://schemas.microsoft.com/office/drawing/2014/main" val="3413433890"/>
                  </a:ext>
                </a:extLst>
              </a:tr>
              <a:tr h="294005">
                <a:tc>
                  <a:txBody>
                    <a:bodyPr/>
                    <a:lstStyle/>
                    <a:p>
                      <a:pPr algn="l" fontAlgn="b"/>
                      <a:r>
                        <a:rPr lang="en-US" sz="1900" u="none" strike="noStrike" dirty="0" err="1">
                          <a:effectLst/>
                          <a:latin typeface="+mj-lt"/>
                        </a:rPr>
                        <a:t>Erable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a:effectLst/>
                          <a:latin typeface="+mj-lt"/>
                        </a:rPr>
                        <a:t>5</a:t>
                      </a:r>
                      <a:endParaRPr lang="en-US" sz="1900" b="0" i="0" u="none" strike="noStrike">
                        <a:solidFill>
                          <a:srgbClr val="000000"/>
                        </a:solidFill>
                        <a:effectLst/>
                        <a:latin typeface="+mj-lt"/>
                      </a:endParaRPr>
                    </a:p>
                  </a:txBody>
                  <a:tcPr marL="9525" marR="9525" marT="9525" marB="0" anchor="b"/>
                </a:tc>
                <a:tc>
                  <a:txBody>
                    <a:bodyPr/>
                    <a:lstStyle/>
                    <a:p>
                      <a:pPr algn="r" fontAlgn="b"/>
                      <a:r>
                        <a:rPr lang="en-US" sz="1900" u="none" strike="noStrike" dirty="0">
                          <a:solidFill>
                            <a:schemeClr val="accent2"/>
                          </a:solidFill>
                          <a:effectLst/>
                          <a:latin typeface="+mj-lt"/>
                        </a:rPr>
                        <a:t>54</a:t>
                      </a:r>
                      <a:endParaRPr lang="en-US" sz="1900" b="0" i="0" u="none" strike="noStrike" dirty="0">
                        <a:solidFill>
                          <a:schemeClr val="accent2"/>
                        </a:solidFill>
                        <a:effectLst/>
                        <a:latin typeface="+mj-lt"/>
                      </a:endParaRPr>
                    </a:p>
                  </a:txBody>
                  <a:tcPr marL="9525" marR="9525" marT="9525" marB="0" anchor="b"/>
                </a:tc>
                <a:extLst>
                  <a:ext uri="{0D108BD9-81ED-4DB2-BD59-A6C34878D82A}">
                    <a16:rowId xmlns:a16="http://schemas.microsoft.com/office/drawing/2014/main" val="1667926383"/>
                  </a:ext>
                </a:extLst>
              </a:tr>
              <a:tr h="294005">
                <a:tc>
                  <a:txBody>
                    <a:bodyPr/>
                    <a:lstStyle/>
                    <a:p>
                      <a:pPr algn="l" fontAlgn="b"/>
                      <a:r>
                        <a:rPr lang="en-US" sz="1900" u="none" strike="noStrike" dirty="0" err="1">
                          <a:effectLst/>
                          <a:latin typeface="+mj-lt"/>
                        </a:rPr>
                        <a:t>Sorbier</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a:effectLst/>
                          <a:latin typeface="+mj-lt"/>
                        </a:rPr>
                        <a:t>3</a:t>
                      </a:r>
                      <a:endParaRPr lang="en-US" sz="1900" b="0" i="0" u="none" strike="noStrike">
                        <a:solidFill>
                          <a:srgbClr val="000000"/>
                        </a:solidFill>
                        <a:effectLst/>
                        <a:latin typeface="+mj-lt"/>
                      </a:endParaRPr>
                    </a:p>
                  </a:txBody>
                  <a:tcPr marL="9525" marR="9525" marT="9525" marB="0" anchor="b"/>
                </a:tc>
                <a:tc>
                  <a:txBody>
                    <a:bodyPr/>
                    <a:lstStyle/>
                    <a:p>
                      <a:pPr algn="r" fontAlgn="b"/>
                      <a:r>
                        <a:rPr lang="en-US" sz="1900" u="none" strike="noStrike" dirty="0">
                          <a:solidFill>
                            <a:schemeClr val="accent2"/>
                          </a:solidFill>
                          <a:effectLst/>
                          <a:latin typeface="+mj-lt"/>
                        </a:rPr>
                        <a:t>83</a:t>
                      </a:r>
                      <a:endParaRPr lang="en-US" sz="1900" b="0" i="0" u="none" strike="noStrike" dirty="0">
                        <a:solidFill>
                          <a:schemeClr val="accent2"/>
                        </a:solidFill>
                        <a:effectLst/>
                        <a:latin typeface="+mj-lt"/>
                      </a:endParaRPr>
                    </a:p>
                  </a:txBody>
                  <a:tcPr marL="9525" marR="9525" marT="9525" marB="0" anchor="b"/>
                </a:tc>
                <a:extLst>
                  <a:ext uri="{0D108BD9-81ED-4DB2-BD59-A6C34878D82A}">
                    <a16:rowId xmlns:a16="http://schemas.microsoft.com/office/drawing/2014/main" val="1267401876"/>
                  </a:ext>
                </a:extLst>
              </a:tr>
              <a:tr h="294005">
                <a:tc>
                  <a:txBody>
                    <a:bodyPr/>
                    <a:lstStyle/>
                    <a:p>
                      <a:pPr algn="l" fontAlgn="b"/>
                      <a:r>
                        <a:rPr lang="en-US" sz="1900" u="none" strike="noStrike" dirty="0" err="1">
                          <a:effectLst/>
                          <a:latin typeface="+mj-lt"/>
                        </a:rPr>
                        <a:t>Chêne</a:t>
                      </a:r>
                      <a:endParaRPr lang="en-US" sz="1900" b="0" i="0" u="none" strike="noStrike" dirty="0">
                        <a:solidFill>
                          <a:srgbClr val="000000"/>
                        </a:solidFill>
                        <a:effectLst/>
                        <a:latin typeface="+mj-lt"/>
                      </a:endParaRPr>
                    </a:p>
                  </a:txBody>
                  <a:tcPr marL="9525" marR="9525" marT="9525" marB="0" anchor="b"/>
                </a:tc>
                <a:tc>
                  <a:txBody>
                    <a:bodyPr/>
                    <a:lstStyle/>
                    <a:p>
                      <a:pPr algn="r" fontAlgn="b"/>
                      <a:r>
                        <a:rPr lang="en-US" sz="1900" u="none" strike="noStrike">
                          <a:effectLst/>
                          <a:latin typeface="+mj-lt"/>
                        </a:rPr>
                        <a:t>3</a:t>
                      </a:r>
                      <a:endParaRPr lang="en-US" sz="1900" b="0" i="0" u="none" strike="noStrike">
                        <a:solidFill>
                          <a:srgbClr val="000000"/>
                        </a:solidFill>
                        <a:effectLst/>
                        <a:latin typeface="+mj-lt"/>
                      </a:endParaRPr>
                    </a:p>
                  </a:txBody>
                  <a:tcPr marL="9525" marR="9525" marT="9525" marB="0" anchor="b"/>
                </a:tc>
                <a:tc>
                  <a:txBody>
                    <a:bodyPr/>
                    <a:lstStyle/>
                    <a:p>
                      <a:pPr algn="r" fontAlgn="b"/>
                      <a:r>
                        <a:rPr lang="en-US" sz="1900" u="none" strike="noStrike" dirty="0">
                          <a:solidFill>
                            <a:schemeClr val="accent2"/>
                          </a:solidFill>
                          <a:effectLst/>
                          <a:latin typeface="+mj-lt"/>
                        </a:rPr>
                        <a:t>57</a:t>
                      </a:r>
                      <a:endParaRPr lang="en-US" sz="1900" b="0" i="0" u="none" strike="noStrike" dirty="0">
                        <a:solidFill>
                          <a:schemeClr val="accent2"/>
                        </a:solidFill>
                        <a:effectLst/>
                        <a:latin typeface="+mj-lt"/>
                      </a:endParaRPr>
                    </a:p>
                  </a:txBody>
                  <a:tcPr marL="9525" marR="9525" marT="9525" marB="0" anchor="b"/>
                </a:tc>
                <a:extLst>
                  <a:ext uri="{0D108BD9-81ED-4DB2-BD59-A6C34878D82A}">
                    <a16:rowId xmlns:a16="http://schemas.microsoft.com/office/drawing/2014/main" val="1676390725"/>
                  </a:ext>
                </a:extLst>
              </a:tr>
            </a:tbl>
          </a:graphicData>
        </a:graphic>
      </p:graphicFrame>
      <p:sp>
        <p:nvSpPr>
          <p:cNvPr id="6" name="Rectangle 5">
            <a:extLst>
              <a:ext uri="{FF2B5EF4-FFF2-40B4-BE49-F238E27FC236}">
                <a16:creationId xmlns:a16="http://schemas.microsoft.com/office/drawing/2014/main" id="{3B6604D4-BE86-B6FC-974E-F7E08445662F}"/>
              </a:ext>
            </a:extLst>
          </p:cNvPr>
          <p:cNvSpPr/>
          <p:nvPr/>
        </p:nvSpPr>
        <p:spPr>
          <a:xfrm>
            <a:off x="5321301" y="3994366"/>
            <a:ext cx="1192471" cy="36933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31">
            <a:extLst>
              <a:ext uri="{FF2B5EF4-FFF2-40B4-BE49-F238E27FC236}">
                <a16:creationId xmlns:a16="http://schemas.microsoft.com/office/drawing/2014/main" id="{65D890E8-FCDF-2A59-B89D-CB91C619A77B}"/>
              </a:ext>
            </a:extLst>
          </p:cNvPr>
          <p:cNvCxnSpPr>
            <a:cxnSpLocks/>
            <a:endCxn id="6" idx="1"/>
          </p:cNvCxnSpPr>
          <p:nvPr/>
        </p:nvCxnSpPr>
        <p:spPr>
          <a:xfrm>
            <a:off x="4928428" y="3880422"/>
            <a:ext cx="392873" cy="2986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ZoneTexte 36">
            <a:extLst>
              <a:ext uri="{FF2B5EF4-FFF2-40B4-BE49-F238E27FC236}">
                <a16:creationId xmlns:a16="http://schemas.microsoft.com/office/drawing/2014/main" id="{91C82111-BC8C-A840-20AD-7979D9D4BB9D}"/>
              </a:ext>
            </a:extLst>
          </p:cNvPr>
          <p:cNvSpPr txBox="1"/>
          <p:nvPr/>
        </p:nvSpPr>
        <p:spPr>
          <a:xfrm>
            <a:off x="5321301" y="5160756"/>
            <a:ext cx="2761205" cy="369332"/>
          </a:xfrm>
          <a:prstGeom prst="rect">
            <a:avLst/>
          </a:prstGeom>
          <a:noFill/>
        </p:spPr>
        <p:txBody>
          <a:bodyPr wrap="none" rtlCol="0">
            <a:spAutoFit/>
          </a:bodyPr>
          <a:lstStyle/>
          <a:p>
            <a:r>
              <a:rPr lang="en-US" dirty="0">
                <a:solidFill>
                  <a:schemeClr val="accent2"/>
                </a:solidFill>
                <a:latin typeface="+mj-lt"/>
              </a:rPr>
              <a:t>strongly suppressed species</a:t>
            </a:r>
          </a:p>
        </p:txBody>
      </p:sp>
      <p:sp>
        <p:nvSpPr>
          <p:cNvPr id="9" name="Rectangle 8">
            <a:extLst>
              <a:ext uri="{FF2B5EF4-FFF2-40B4-BE49-F238E27FC236}">
                <a16:creationId xmlns:a16="http://schemas.microsoft.com/office/drawing/2014/main" id="{20BFCFD9-92E6-CB4B-6EAD-525DD6A33D5F}"/>
              </a:ext>
            </a:extLst>
          </p:cNvPr>
          <p:cNvSpPr/>
          <p:nvPr/>
        </p:nvSpPr>
        <p:spPr>
          <a:xfrm>
            <a:off x="5349239" y="4606758"/>
            <a:ext cx="1192471" cy="36933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eur droit avec flèche 9">
            <a:extLst>
              <a:ext uri="{FF2B5EF4-FFF2-40B4-BE49-F238E27FC236}">
                <a16:creationId xmlns:a16="http://schemas.microsoft.com/office/drawing/2014/main" id="{EB0E3079-7EB0-5ECA-C648-BD82DDF7448A}"/>
              </a:ext>
            </a:extLst>
          </p:cNvPr>
          <p:cNvCxnSpPr>
            <a:cxnSpLocks/>
            <a:endCxn id="9" idx="1"/>
          </p:cNvCxnSpPr>
          <p:nvPr/>
        </p:nvCxnSpPr>
        <p:spPr>
          <a:xfrm>
            <a:off x="4853498" y="3604373"/>
            <a:ext cx="495741" cy="11870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ZoneTexte 5">
            <a:extLst>
              <a:ext uri="{FF2B5EF4-FFF2-40B4-BE49-F238E27FC236}">
                <a16:creationId xmlns:a16="http://schemas.microsoft.com/office/drawing/2014/main" id="{74B69FBC-D2E3-89CB-6969-90A35083D047}"/>
              </a:ext>
            </a:extLst>
          </p:cNvPr>
          <p:cNvSpPr txBox="1"/>
          <p:nvPr/>
        </p:nvSpPr>
        <p:spPr>
          <a:xfrm>
            <a:off x="1" y="6550223"/>
            <a:ext cx="2689934" cy="307777"/>
          </a:xfrm>
          <a:prstGeom prst="rect">
            <a:avLst/>
          </a:prstGeom>
          <a:noFill/>
        </p:spPr>
        <p:txBody>
          <a:bodyPr wrap="square" rtlCol="0">
            <a:spAutoFit/>
          </a:bodyPr>
          <a:lstStyle/>
          <a:p>
            <a:pPr algn="r"/>
            <a:r>
              <a:rPr lang="en-US" sz="1400" cap="small" dirty="0" err="1">
                <a:solidFill>
                  <a:srgbClr val="405C59"/>
                </a:solidFill>
                <a:latin typeface="Calibri"/>
              </a:rPr>
              <a:t>Candaele</a:t>
            </a:r>
            <a:r>
              <a:rPr lang="en-US" sz="1400" dirty="0">
                <a:solidFill>
                  <a:srgbClr val="405C59"/>
                </a:solidFill>
                <a:latin typeface="Calibri"/>
              </a:rPr>
              <a:t> et al. 2023, Forest 14 (7)</a:t>
            </a:r>
          </a:p>
        </p:txBody>
      </p:sp>
      <p:sp>
        <p:nvSpPr>
          <p:cNvPr id="11" name="Espace réservé du numéro de diapositive 4">
            <a:extLst>
              <a:ext uri="{FF2B5EF4-FFF2-40B4-BE49-F238E27FC236}">
                <a16:creationId xmlns:a16="http://schemas.microsoft.com/office/drawing/2014/main" id="{D968C69C-9904-C80F-0188-A4F4840A5AD1}"/>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20</a:t>
            </a:fld>
            <a:endParaRPr lang="en-US" dirty="0"/>
          </a:p>
        </p:txBody>
      </p:sp>
      <p:sp>
        <p:nvSpPr>
          <p:cNvPr id="12" name="Rectangle 11">
            <a:extLst>
              <a:ext uri="{FF2B5EF4-FFF2-40B4-BE49-F238E27FC236}">
                <a16:creationId xmlns:a16="http://schemas.microsoft.com/office/drawing/2014/main" id="{EAD4ADE1-3AAE-2EC2-11FF-A534EF782731}"/>
              </a:ext>
            </a:extLst>
          </p:cNvPr>
          <p:cNvSpPr/>
          <p:nvPr/>
        </p:nvSpPr>
        <p:spPr>
          <a:xfrm>
            <a:off x="488951" y="3423156"/>
            <a:ext cx="719739" cy="32096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B7AB40-51F3-DFA1-9F55-DF8EA06FF913}"/>
              </a:ext>
            </a:extLst>
          </p:cNvPr>
          <p:cNvSpPr/>
          <p:nvPr/>
        </p:nvSpPr>
        <p:spPr>
          <a:xfrm>
            <a:off x="493228" y="3744122"/>
            <a:ext cx="1108336" cy="32096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05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31D1-FBC3-9B28-2DE3-26EC86F13E8A}"/>
              </a:ext>
            </a:extLst>
          </p:cNvPr>
          <p:cNvSpPr>
            <a:spLocks noGrp="1"/>
          </p:cNvSpPr>
          <p:nvPr>
            <p:ph type="title"/>
          </p:nvPr>
        </p:nvSpPr>
        <p:spPr>
          <a:xfrm>
            <a:off x="7569200" y="365125"/>
            <a:ext cx="4445000" cy="6127750"/>
          </a:xfrm>
        </p:spPr>
        <p:txBody>
          <a:bodyPr>
            <a:normAutofit fontScale="90000"/>
          </a:bodyPr>
          <a:lstStyle/>
          <a:p>
            <a:r>
              <a:rPr lang="fr-BE" sz="3200" dirty="0">
                <a:solidFill>
                  <a:srgbClr val="405C59"/>
                </a:solidFill>
                <a:latin typeface="Arial" panose="020B0604020202020204" pitchFamily="34" charset="0"/>
                <a:cs typeface="Arial" panose="020B0604020202020204" pitchFamily="34" charset="0"/>
              </a:rPr>
              <a:t>L’abroutissement réduit la diversité</a:t>
            </a:r>
            <a:r>
              <a:rPr lang="fr-BE" sz="3200" dirty="0">
                <a:solidFill>
                  <a:srgbClr val="405C59"/>
                </a:solidFill>
              </a:rPr>
              <a:t> et favorise un cortège d’espèces supposes moins résistants aux changements climatiques.</a:t>
            </a:r>
            <a:br>
              <a:rPr lang="fr-BE" sz="3200" dirty="0">
                <a:solidFill>
                  <a:srgbClr val="405C59"/>
                </a:solidFill>
              </a:rPr>
            </a:br>
            <a:br>
              <a:rPr lang="fr-BE" sz="3200" dirty="0">
                <a:solidFill>
                  <a:srgbClr val="405C59"/>
                </a:solidFill>
              </a:rPr>
            </a:br>
            <a:r>
              <a:rPr lang="fr-BE" sz="3200" dirty="0">
                <a:solidFill>
                  <a:srgbClr val="405C59"/>
                </a:solidFill>
              </a:rPr>
              <a:t>Leur niche écologique est caractérisée par des températures plus faibles et plus de précipitations. Ce sont davantage des espèces sciaphiles.</a:t>
            </a:r>
            <a:endParaRPr lang="fr-BE" sz="3200" dirty="0">
              <a:solidFill>
                <a:srgbClr val="405C59"/>
              </a:solidFill>
              <a:latin typeface="Arial" panose="020B0604020202020204" pitchFamily="34" charset="0"/>
              <a:cs typeface="Arial" panose="020B0604020202020204" pitchFamily="34" charset="0"/>
            </a:endParaRPr>
          </a:p>
        </p:txBody>
      </p:sp>
      <p:pic>
        <p:nvPicPr>
          <p:cNvPr id="3" name="Image 4">
            <a:extLst>
              <a:ext uri="{FF2B5EF4-FFF2-40B4-BE49-F238E27FC236}">
                <a16:creationId xmlns:a16="http://schemas.microsoft.com/office/drawing/2014/main" id="{2072101B-B314-437F-990F-0E55943E53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800" y="1107366"/>
            <a:ext cx="7184165" cy="4865413"/>
          </a:xfrm>
          <a:prstGeom prst="rect">
            <a:avLst/>
          </a:prstGeom>
        </p:spPr>
      </p:pic>
      <p:sp>
        <p:nvSpPr>
          <p:cNvPr id="4" name="ZoneTexte 5">
            <a:extLst>
              <a:ext uri="{FF2B5EF4-FFF2-40B4-BE49-F238E27FC236}">
                <a16:creationId xmlns:a16="http://schemas.microsoft.com/office/drawing/2014/main" id="{DF4B3727-BE67-8490-5F0B-851D7B07A58F}"/>
              </a:ext>
            </a:extLst>
          </p:cNvPr>
          <p:cNvSpPr txBox="1"/>
          <p:nvPr/>
        </p:nvSpPr>
        <p:spPr>
          <a:xfrm>
            <a:off x="1" y="6550223"/>
            <a:ext cx="2689934" cy="307777"/>
          </a:xfrm>
          <a:prstGeom prst="rect">
            <a:avLst/>
          </a:prstGeom>
          <a:noFill/>
        </p:spPr>
        <p:txBody>
          <a:bodyPr wrap="square" rtlCol="0">
            <a:spAutoFit/>
          </a:bodyPr>
          <a:lstStyle/>
          <a:p>
            <a:pPr algn="r"/>
            <a:r>
              <a:rPr lang="en-US" sz="1400" cap="small" dirty="0" err="1">
                <a:solidFill>
                  <a:srgbClr val="405C59"/>
                </a:solidFill>
                <a:latin typeface="Calibri"/>
              </a:rPr>
              <a:t>Candaele</a:t>
            </a:r>
            <a:r>
              <a:rPr lang="en-US" sz="1400" dirty="0">
                <a:solidFill>
                  <a:srgbClr val="405C59"/>
                </a:solidFill>
                <a:latin typeface="Calibri"/>
              </a:rPr>
              <a:t> et al. 2023, Forest 14 (7)</a:t>
            </a:r>
          </a:p>
        </p:txBody>
      </p:sp>
      <p:sp>
        <p:nvSpPr>
          <p:cNvPr id="5" name="Espace réservé du numéro de diapositive 4">
            <a:extLst>
              <a:ext uri="{FF2B5EF4-FFF2-40B4-BE49-F238E27FC236}">
                <a16:creationId xmlns:a16="http://schemas.microsoft.com/office/drawing/2014/main" id="{2FE1FD90-B2D6-9B10-A40D-D4DD96037056}"/>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21</a:t>
            </a:fld>
            <a:endParaRPr lang="en-US" dirty="0"/>
          </a:p>
        </p:txBody>
      </p:sp>
    </p:spTree>
    <p:extLst>
      <p:ext uri="{BB962C8B-B14F-4D97-AF65-F5344CB8AC3E}">
        <p14:creationId xmlns:p14="http://schemas.microsoft.com/office/powerpoint/2010/main" val="305094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7D515-76F4-FB33-632D-7D44C2B35AD3}"/>
              </a:ext>
            </a:extLst>
          </p:cNvPr>
          <p:cNvSpPr>
            <a:spLocks noGrp="1"/>
          </p:cNvSpPr>
          <p:nvPr>
            <p:ph type="title"/>
          </p:nvPr>
        </p:nvSpPr>
        <p:spPr>
          <a:xfrm>
            <a:off x="836679" y="723900"/>
            <a:ext cx="6002111" cy="1495425"/>
          </a:xfrm>
        </p:spPr>
        <p:txBody>
          <a:bodyPr>
            <a:normAutofit/>
          </a:bodyPr>
          <a:lstStyle/>
          <a:p>
            <a:r>
              <a:rPr lang="en-US" sz="4000" dirty="0">
                <a:solidFill>
                  <a:srgbClr val="405C59"/>
                </a:solidFill>
              </a:rPr>
              <a:t>Conclusions</a:t>
            </a:r>
          </a:p>
        </p:txBody>
      </p:sp>
      <p:sp>
        <p:nvSpPr>
          <p:cNvPr id="3" name="Espace réservé du contenu 2">
            <a:extLst>
              <a:ext uri="{FF2B5EF4-FFF2-40B4-BE49-F238E27FC236}">
                <a16:creationId xmlns:a16="http://schemas.microsoft.com/office/drawing/2014/main" id="{20072D88-E41D-5A83-B388-9B9A6E1DA100}"/>
              </a:ext>
            </a:extLst>
          </p:cNvPr>
          <p:cNvSpPr>
            <a:spLocks noGrp="1"/>
          </p:cNvSpPr>
          <p:nvPr>
            <p:ph idx="1"/>
          </p:nvPr>
        </p:nvSpPr>
        <p:spPr>
          <a:xfrm>
            <a:off x="836681" y="1905001"/>
            <a:ext cx="6002111" cy="4229102"/>
          </a:xfrm>
        </p:spPr>
        <p:txBody>
          <a:bodyPr>
            <a:normAutofit/>
          </a:bodyPr>
          <a:lstStyle/>
          <a:p>
            <a:pPr marL="0" indent="0">
              <a:buNone/>
            </a:pPr>
            <a:r>
              <a:rPr lang="fr-BE" sz="2000" dirty="0">
                <a:solidFill>
                  <a:srgbClr val="405C59"/>
                </a:solidFill>
                <a:latin typeface="+mj-lt"/>
              </a:rPr>
              <a:t>Dans les forêts gérées avec un couvert continu, le chêne se régénère naturellement très peu sans interventions (dégagements, clôture).</a:t>
            </a:r>
          </a:p>
          <a:p>
            <a:pPr>
              <a:buFont typeface="Wingdings" panose="05000000000000000000" pitchFamily="2" charset="2"/>
              <a:buChar char="Ø"/>
            </a:pPr>
            <a:r>
              <a:rPr lang="fr-BE" sz="2000" dirty="0">
                <a:solidFill>
                  <a:srgbClr val="405C59"/>
                </a:solidFill>
                <a:latin typeface="+mj-lt"/>
              </a:rPr>
              <a:t>Tester et comparer différents itinéraires sylvicoles (simulations)</a:t>
            </a:r>
          </a:p>
          <a:p>
            <a:pPr marL="0" indent="0">
              <a:buNone/>
            </a:pPr>
            <a:endParaRPr lang="fr-BE" sz="2000" dirty="0">
              <a:solidFill>
                <a:srgbClr val="405C59"/>
              </a:solidFill>
              <a:latin typeface="+mj-lt"/>
            </a:endParaRPr>
          </a:p>
          <a:p>
            <a:endParaRPr lang="en-US" sz="2000" dirty="0">
              <a:solidFill>
                <a:srgbClr val="405C59"/>
              </a:solidFill>
              <a:latin typeface="+mj-lt"/>
            </a:endParaRPr>
          </a:p>
        </p:txBody>
      </p:sp>
      <p:sp>
        <p:nvSpPr>
          <p:cNvPr id="5" name="Espace réservé du numéro de diapositive 5">
            <a:extLst>
              <a:ext uri="{FF2B5EF4-FFF2-40B4-BE49-F238E27FC236}">
                <a16:creationId xmlns:a16="http://schemas.microsoft.com/office/drawing/2014/main" id="{96FEBFA1-937A-9C52-9A15-1FC5F3E016B9}"/>
              </a:ext>
            </a:extLst>
          </p:cNvPr>
          <p:cNvSpPr>
            <a:spLocks noGrp="1"/>
          </p:cNvSpPr>
          <p:nvPr>
            <p:ph type="sldNum" sz="quarter" idx="12"/>
          </p:nvPr>
        </p:nvSpPr>
        <p:spPr>
          <a:xfrm>
            <a:off x="11607800" y="6311900"/>
            <a:ext cx="482600" cy="365125"/>
          </a:xfrm>
        </p:spPr>
        <p:txBody>
          <a:bodyPr/>
          <a:lstStyle/>
          <a:p>
            <a:fld id="{EB25F6C9-002D-4E7B-BFDB-370390DB694D}" type="slidenum">
              <a:rPr lang="en-US" smtClean="0"/>
              <a:t>22</a:t>
            </a:fld>
            <a:endParaRPr lang="en-US"/>
          </a:p>
        </p:txBody>
      </p:sp>
      <p:pic>
        <p:nvPicPr>
          <p:cNvPr id="8" name="Picture 7" descr="A green field with trees&#10;&#10;Description automatically generated with medium confidence">
            <a:extLst>
              <a:ext uri="{FF2B5EF4-FFF2-40B4-BE49-F238E27FC236}">
                <a16:creationId xmlns:a16="http://schemas.microsoft.com/office/drawing/2014/main" id="{132616AA-E0BF-CD8C-E437-3C2CDAFF0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680" y="169187"/>
            <a:ext cx="4889720" cy="3259813"/>
          </a:xfrm>
          <a:prstGeom prst="rect">
            <a:avLst/>
          </a:prstGeom>
        </p:spPr>
      </p:pic>
      <p:sp>
        <p:nvSpPr>
          <p:cNvPr id="9" name="TextBox 8">
            <a:extLst>
              <a:ext uri="{FF2B5EF4-FFF2-40B4-BE49-F238E27FC236}">
                <a16:creationId xmlns:a16="http://schemas.microsoft.com/office/drawing/2014/main" id="{34AE2549-E34D-C31A-1F5A-60E78AD5E384}"/>
              </a:ext>
            </a:extLst>
          </p:cNvPr>
          <p:cNvSpPr txBox="1"/>
          <p:nvPr/>
        </p:nvSpPr>
        <p:spPr>
          <a:xfrm>
            <a:off x="7200677" y="3059668"/>
            <a:ext cx="4889723" cy="369332"/>
          </a:xfrm>
          <a:prstGeom prst="rect">
            <a:avLst/>
          </a:prstGeom>
          <a:solidFill>
            <a:srgbClr val="404040">
              <a:alpha val="50196"/>
            </a:srgbClr>
          </a:solidFill>
        </p:spPr>
        <p:txBody>
          <a:bodyPr wrap="square" rtlCol="0">
            <a:spAutoFit/>
          </a:bodyPr>
          <a:lstStyle/>
          <a:p>
            <a:r>
              <a:rPr lang="fr-BE" dirty="0">
                <a:solidFill>
                  <a:srgbClr val="F0ECE6"/>
                </a:solidFill>
              </a:rPr>
              <a:t>Coupe progressive</a:t>
            </a:r>
            <a:endParaRPr lang="en-US" dirty="0">
              <a:solidFill>
                <a:srgbClr val="F0ECE6"/>
              </a:solidFill>
            </a:endParaRPr>
          </a:p>
        </p:txBody>
      </p:sp>
      <p:pic>
        <p:nvPicPr>
          <p:cNvPr id="11" name="Picture 10" descr="A group of people in a field&#10;&#10;Description automatically generated">
            <a:extLst>
              <a:ext uri="{FF2B5EF4-FFF2-40B4-BE49-F238E27FC236}">
                <a16:creationId xmlns:a16="http://schemas.microsoft.com/office/drawing/2014/main" id="{73B248A2-5DFE-9D16-0AF1-617372E47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678" y="3527221"/>
            <a:ext cx="4889721" cy="3247651"/>
          </a:xfrm>
          <a:prstGeom prst="rect">
            <a:avLst/>
          </a:prstGeom>
        </p:spPr>
      </p:pic>
      <p:sp>
        <p:nvSpPr>
          <p:cNvPr id="13" name="TextBox 12">
            <a:extLst>
              <a:ext uri="{FF2B5EF4-FFF2-40B4-BE49-F238E27FC236}">
                <a16:creationId xmlns:a16="http://schemas.microsoft.com/office/drawing/2014/main" id="{D245FA59-5C12-B553-1A8D-F24D84B47897}"/>
              </a:ext>
            </a:extLst>
          </p:cNvPr>
          <p:cNvSpPr txBox="1"/>
          <p:nvPr/>
        </p:nvSpPr>
        <p:spPr>
          <a:xfrm>
            <a:off x="7200677" y="6405540"/>
            <a:ext cx="4889723" cy="369332"/>
          </a:xfrm>
          <a:prstGeom prst="rect">
            <a:avLst/>
          </a:prstGeom>
          <a:solidFill>
            <a:srgbClr val="404040">
              <a:alpha val="50196"/>
            </a:srgbClr>
          </a:solidFill>
        </p:spPr>
        <p:txBody>
          <a:bodyPr wrap="square" rtlCol="0">
            <a:spAutoFit/>
          </a:bodyPr>
          <a:lstStyle/>
          <a:p>
            <a:r>
              <a:rPr lang="fr-BE" dirty="0">
                <a:solidFill>
                  <a:srgbClr val="F0ECE6"/>
                </a:solidFill>
              </a:rPr>
              <a:t>Dégagements</a:t>
            </a:r>
            <a:endParaRPr lang="en-US" dirty="0">
              <a:solidFill>
                <a:srgbClr val="F0ECE6"/>
              </a:solidFill>
            </a:endParaRPr>
          </a:p>
        </p:txBody>
      </p:sp>
      <p:pic>
        <p:nvPicPr>
          <p:cNvPr id="15" name="Picture 14" descr="A forest with many trees&#10;&#10;Description automatically generated">
            <a:extLst>
              <a:ext uri="{FF2B5EF4-FFF2-40B4-BE49-F238E27FC236}">
                <a16:creationId xmlns:a16="http://schemas.microsoft.com/office/drawing/2014/main" id="{39DC770D-066C-4B9B-FEBD-E6ECE2A34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299" y="3531794"/>
            <a:ext cx="4324103" cy="3243077"/>
          </a:xfrm>
          <a:prstGeom prst="rect">
            <a:avLst/>
          </a:prstGeom>
        </p:spPr>
      </p:pic>
      <p:sp>
        <p:nvSpPr>
          <p:cNvPr id="16" name="TextBox 15">
            <a:extLst>
              <a:ext uri="{FF2B5EF4-FFF2-40B4-BE49-F238E27FC236}">
                <a16:creationId xmlns:a16="http://schemas.microsoft.com/office/drawing/2014/main" id="{6C87216C-9F85-E939-4E6F-0AD20DE14FEF}"/>
              </a:ext>
            </a:extLst>
          </p:cNvPr>
          <p:cNvSpPr txBox="1"/>
          <p:nvPr/>
        </p:nvSpPr>
        <p:spPr>
          <a:xfrm>
            <a:off x="2781298" y="6402567"/>
            <a:ext cx="4324103" cy="372303"/>
          </a:xfrm>
          <a:prstGeom prst="rect">
            <a:avLst/>
          </a:prstGeom>
          <a:solidFill>
            <a:srgbClr val="404040">
              <a:alpha val="50196"/>
            </a:srgbClr>
          </a:solidFill>
        </p:spPr>
        <p:txBody>
          <a:bodyPr wrap="square" rtlCol="0">
            <a:spAutoFit/>
          </a:bodyPr>
          <a:lstStyle/>
          <a:p>
            <a:r>
              <a:rPr lang="fr-BE" dirty="0">
                <a:solidFill>
                  <a:srgbClr val="F0ECE6"/>
                </a:solidFill>
              </a:rPr>
              <a:t>Désignation - détourage</a:t>
            </a:r>
            <a:endParaRPr lang="en-US" dirty="0">
              <a:solidFill>
                <a:srgbClr val="F0ECE6"/>
              </a:solidFill>
            </a:endParaRPr>
          </a:p>
        </p:txBody>
      </p:sp>
      <p:pic>
        <p:nvPicPr>
          <p:cNvPr id="17" name="Image 6" descr="Une image contenant plein air, feuille, arbre, Plante vasculaire&#10;&#10;Description générée automatiquement">
            <a:extLst>
              <a:ext uri="{FF2B5EF4-FFF2-40B4-BE49-F238E27FC236}">
                <a16:creationId xmlns:a16="http://schemas.microsoft.com/office/drawing/2014/main" id="{C4CDC55F-112B-6255-D65F-E80356E36164}"/>
              </a:ext>
            </a:extLst>
          </p:cNvPr>
          <p:cNvPicPr>
            <a:picLocks noChangeAspect="1"/>
          </p:cNvPicPr>
          <p:nvPr/>
        </p:nvPicPr>
        <p:blipFill rotWithShape="1">
          <a:blip r:embed="rId6">
            <a:extLst>
              <a:ext uri="{28A0092B-C50C-407E-A947-70E740481C1C}">
                <a14:useLocalDpi xmlns:a14="http://schemas.microsoft.com/office/drawing/2010/main" val="0"/>
              </a:ext>
            </a:extLst>
          </a:blip>
          <a:srcRect t="8653"/>
          <a:stretch/>
        </p:blipFill>
        <p:spPr>
          <a:xfrm>
            <a:off x="321761" y="3527221"/>
            <a:ext cx="2364261" cy="3247649"/>
          </a:xfrm>
          <a:prstGeom prst="rect">
            <a:avLst/>
          </a:prstGeom>
          <a:effectLst/>
        </p:spPr>
      </p:pic>
    </p:spTree>
    <p:extLst>
      <p:ext uri="{BB962C8B-B14F-4D97-AF65-F5344CB8AC3E}">
        <p14:creationId xmlns:p14="http://schemas.microsoft.com/office/powerpoint/2010/main" val="4025402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7D515-76F4-FB33-632D-7D44C2B35AD3}"/>
              </a:ext>
            </a:extLst>
          </p:cNvPr>
          <p:cNvSpPr>
            <a:spLocks noGrp="1"/>
          </p:cNvSpPr>
          <p:nvPr>
            <p:ph type="title"/>
          </p:nvPr>
        </p:nvSpPr>
        <p:spPr>
          <a:xfrm>
            <a:off x="836679" y="723900"/>
            <a:ext cx="6002111" cy="1495425"/>
          </a:xfrm>
        </p:spPr>
        <p:txBody>
          <a:bodyPr>
            <a:normAutofit/>
          </a:bodyPr>
          <a:lstStyle/>
          <a:p>
            <a:r>
              <a:rPr lang="en-US" sz="4000" dirty="0">
                <a:solidFill>
                  <a:srgbClr val="405C59"/>
                </a:solidFill>
              </a:rPr>
              <a:t>Conclusions</a:t>
            </a:r>
          </a:p>
        </p:txBody>
      </p:sp>
      <p:sp>
        <p:nvSpPr>
          <p:cNvPr id="3" name="Espace réservé du contenu 2">
            <a:extLst>
              <a:ext uri="{FF2B5EF4-FFF2-40B4-BE49-F238E27FC236}">
                <a16:creationId xmlns:a16="http://schemas.microsoft.com/office/drawing/2014/main" id="{20072D88-E41D-5A83-B388-9B9A6E1DA100}"/>
              </a:ext>
            </a:extLst>
          </p:cNvPr>
          <p:cNvSpPr>
            <a:spLocks noGrp="1"/>
          </p:cNvSpPr>
          <p:nvPr>
            <p:ph idx="1"/>
          </p:nvPr>
        </p:nvSpPr>
        <p:spPr>
          <a:xfrm>
            <a:off x="836681" y="1905001"/>
            <a:ext cx="6002111" cy="4229102"/>
          </a:xfrm>
        </p:spPr>
        <p:txBody>
          <a:bodyPr>
            <a:normAutofit/>
          </a:bodyPr>
          <a:lstStyle/>
          <a:p>
            <a:pPr marL="0" indent="0">
              <a:buNone/>
            </a:pPr>
            <a:r>
              <a:rPr lang="fr-BE" sz="2000" dirty="0">
                <a:solidFill>
                  <a:srgbClr val="405C59"/>
                </a:solidFill>
                <a:latin typeface="+mj-lt"/>
              </a:rPr>
              <a:t>Dans les forêts gérées avec un couvert continu, le chêne se régénère naturellement très peu sans interventions (dégagements, clôture).</a:t>
            </a:r>
          </a:p>
          <a:p>
            <a:pPr>
              <a:buFont typeface="Wingdings" panose="05000000000000000000" pitchFamily="2" charset="2"/>
              <a:buChar char="Ø"/>
            </a:pPr>
            <a:r>
              <a:rPr lang="fr-BE" sz="2000" dirty="0">
                <a:solidFill>
                  <a:srgbClr val="405C59"/>
                </a:solidFill>
                <a:latin typeface="+mj-lt"/>
              </a:rPr>
              <a:t>Tester et comparer différents itinéraires sylvicoles (simulations)</a:t>
            </a:r>
          </a:p>
          <a:p>
            <a:pPr>
              <a:buFont typeface="Wingdings" panose="05000000000000000000" pitchFamily="2" charset="2"/>
              <a:buChar char="Ø"/>
            </a:pPr>
            <a:r>
              <a:rPr lang="fr-BE" sz="2000" dirty="0">
                <a:solidFill>
                  <a:srgbClr val="405C59"/>
                </a:solidFill>
                <a:latin typeface="+mj-lt"/>
              </a:rPr>
              <a:t>Chercher d’autres solutions réfléchies à l’échelle du paysage. Le chêne se régénère abondamment en dehors des forêts (prairie abandonnée, lisière). </a:t>
            </a:r>
          </a:p>
          <a:p>
            <a:pPr marL="0" indent="0">
              <a:buNone/>
            </a:pPr>
            <a:endParaRPr lang="fr-BE" sz="2000" dirty="0">
              <a:solidFill>
                <a:srgbClr val="405C59"/>
              </a:solidFill>
              <a:latin typeface="+mj-lt"/>
            </a:endParaRPr>
          </a:p>
          <a:p>
            <a:endParaRPr lang="fr-BE" sz="2000" dirty="0">
              <a:solidFill>
                <a:srgbClr val="405C59"/>
              </a:solidFill>
              <a:latin typeface="+mj-lt"/>
            </a:endParaRPr>
          </a:p>
          <a:p>
            <a:endParaRPr lang="en-US" sz="2000" dirty="0">
              <a:solidFill>
                <a:srgbClr val="405C59"/>
              </a:solidFill>
              <a:latin typeface="+mj-lt"/>
            </a:endParaRPr>
          </a:p>
        </p:txBody>
      </p:sp>
      <p:sp>
        <p:nvSpPr>
          <p:cNvPr id="5" name="Espace réservé du numéro de diapositive 5">
            <a:extLst>
              <a:ext uri="{FF2B5EF4-FFF2-40B4-BE49-F238E27FC236}">
                <a16:creationId xmlns:a16="http://schemas.microsoft.com/office/drawing/2014/main" id="{96FEBFA1-937A-9C52-9A15-1FC5F3E016B9}"/>
              </a:ext>
            </a:extLst>
          </p:cNvPr>
          <p:cNvSpPr>
            <a:spLocks noGrp="1"/>
          </p:cNvSpPr>
          <p:nvPr>
            <p:ph type="sldNum" sz="quarter" idx="12"/>
          </p:nvPr>
        </p:nvSpPr>
        <p:spPr>
          <a:xfrm>
            <a:off x="11607800" y="6311900"/>
            <a:ext cx="482600" cy="365125"/>
          </a:xfrm>
        </p:spPr>
        <p:txBody>
          <a:bodyPr/>
          <a:lstStyle/>
          <a:p>
            <a:fld id="{EB25F6C9-002D-4E7B-BFDB-370390DB694D}" type="slidenum">
              <a:rPr lang="en-US" smtClean="0"/>
              <a:t>23</a:t>
            </a:fld>
            <a:endParaRPr lang="en-US"/>
          </a:p>
        </p:txBody>
      </p:sp>
      <p:pic>
        <p:nvPicPr>
          <p:cNvPr id="6" name="Picture 5">
            <a:extLst>
              <a:ext uri="{FF2B5EF4-FFF2-40B4-BE49-F238E27FC236}">
                <a16:creationId xmlns:a16="http://schemas.microsoft.com/office/drawing/2014/main" id="{B3F7A212-F634-3E8C-095A-0141412E2049}"/>
              </a:ext>
            </a:extLst>
          </p:cNvPr>
          <p:cNvPicPr>
            <a:picLocks noChangeAspect="1"/>
          </p:cNvPicPr>
          <p:nvPr/>
        </p:nvPicPr>
        <p:blipFill>
          <a:blip r:embed="rId3"/>
          <a:stretch>
            <a:fillRect/>
          </a:stretch>
        </p:blipFill>
        <p:spPr>
          <a:xfrm>
            <a:off x="1787394" y="5065183"/>
            <a:ext cx="4930340" cy="1611842"/>
          </a:xfrm>
          <a:prstGeom prst="rect">
            <a:avLst/>
          </a:prstGeom>
          <a:ln>
            <a:noFill/>
          </a:ln>
          <a:effectLst>
            <a:outerShdw blurRad="292100" dist="139700" dir="2700000" algn="tl" rotWithShape="0">
              <a:srgbClr val="333333">
                <a:alpha val="65000"/>
              </a:srgbClr>
            </a:outerShdw>
          </a:effectLst>
        </p:spPr>
      </p:pic>
      <p:pic>
        <p:nvPicPr>
          <p:cNvPr id="8" name="Picture 7" descr="A tree with many leaves&#10;&#10;Description automatically generated">
            <a:extLst>
              <a:ext uri="{FF2B5EF4-FFF2-40B4-BE49-F238E27FC236}">
                <a16:creationId xmlns:a16="http://schemas.microsoft.com/office/drawing/2014/main" id="{58985864-7B37-BDBE-C235-0CCDC428CB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42567" y="0"/>
            <a:ext cx="5149433" cy="6858000"/>
          </a:xfrm>
          <a:prstGeom prst="rect">
            <a:avLst/>
          </a:prstGeom>
        </p:spPr>
      </p:pic>
    </p:spTree>
    <p:extLst>
      <p:ext uri="{BB962C8B-B14F-4D97-AF65-F5344CB8AC3E}">
        <p14:creationId xmlns:p14="http://schemas.microsoft.com/office/powerpoint/2010/main" val="842075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green leaf&#10;&#10;Description automatically generated">
            <a:extLst>
              <a:ext uri="{FF2B5EF4-FFF2-40B4-BE49-F238E27FC236}">
                <a16:creationId xmlns:a16="http://schemas.microsoft.com/office/drawing/2014/main" id="{0A8727B4-8A2E-4428-C379-223D70BC860F}"/>
              </a:ext>
            </a:extLst>
          </p:cNvPr>
          <p:cNvPicPr>
            <a:picLocks noChangeAspect="1"/>
          </p:cNvPicPr>
          <p:nvPr/>
        </p:nvPicPr>
        <p:blipFill rotWithShape="1">
          <a:blip r:embed="rId3">
            <a:extLst>
              <a:ext uri="{28A0092B-C50C-407E-A947-70E740481C1C}">
                <a14:useLocalDpi xmlns:a14="http://schemas.microsoft.com/office/drawing/2010/main" val="0"/>
              </a:ext>
            </a:extLst>
          </a:blip>
          <a:srcRect t="10449" b="14557"/>
          <a:stretch/>
        </p:blipFill>
        <p:spPr>
          <a:xfrm>
            <a:off x="0" y="-1"/>
            <a:ext cx="12192000" cy="6858001"/>
          </a:xfrm>
          <a:prstGeom prst="rect">
            <a:avLst/>
          </a:prstGeom>
        </p:spPr>
      </p:pic>
      <p:pic>
        <p:nvPicPr>
          <p:cNvPr id="17" name="Image 16" descr="Une image contenant texte, capture d’écran, Police, Bleu électrique&#10;&#10;Description générée automatiquement">
            <a:extLst>
              <a:ext uri="{FF2B5EF4-FFF2-40B4-BE49-F238E27FC236}">
                <a16:creationId xmlns:a16="http://schemas.microsoft.com/office/drawing/2014/main" id="{A36C0D9A-C1C5-FB52-7977-68DB14F3E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2374" y="1101203"/>
            <a:ext cx="755780" cy="675247"/>
          </a:xfrm>
          <a:prstGeom prst="rect">
            <a:avLst/>
          </a:prstGeom>
        </p:spPr>
      </p:pic>
      <p:pic>
        <p:nvPicPr>
          <p:cNvPr id="18" name="Image 17" descr="Une image contenant Graphique, graphisme, Police, conception&#10;&#10;Description générée automatiquement">
            <a:extLst>
              <a:ext uri="{FF2B5EF4-FFF2-40B4-BE49-F238E27FC236}">
                <a16:creationId xmlns:a16="http://schemas.microsoft.com/office/drawing/2014/main" id="{DC549795-D01E-7F8E-F982-90D051B41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1761" y="210048"/>
            <a:ext cx="1686393" cy="571500"/>
          </a:xfrm>
          <a:prstGeom prst="rect">
            <a:avLst/>
          </a:prstGeom>
        </p:spPr>
      </p:pic>
      <p:pic>
        <p:nvPicPr>
          <p:cNvPr id="19" name="Graphique 18">
            <a:extLst>
              <a:ext uri="{FF2B5EF4-FFF2-40B4-BE49-F238E27FC236}">
                <a16:creationId xmlns:a16="http://schemas.microsoft.com/office/drawing/2014/main" id="{D68E7C95-672D-7021-451E-0E4C6B691B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041" y="5926353"/>
            <a:ext cx="2226372" cy="785779"/>
          </a:xfrm>
          <a:prstGeom prst="rect">
            <a:avLst/>
          </a:prstGeom>
        </p:spPr>
      </p:pic>
      <p:sp>
        <p:nvSpPr>
          <p:cNvPr id="10" name="TextBox 9">
            <a:extLst>
              <a:ext uri="{FF2B5EF4-FFF2-40B4-BE49-F238E27FC236}">
                <a16:creationId xmlns:a16="http://schemas.microsoft.com/office/drawing/2014/main" id="{F893191D-D802-90F3-B8A8-B548A02ED078}"/>
              </a:ext>
            </a:extLst>
          </p:cNvPr>
          <p:cNvSpPr txBox="1"/>
          <p:nvPr/>
        </p:nvSpPr>
        <p:spPr>
          <a:xfrm>
            <a:off x="7139778" y="3703942"/>
            <a:ext cx="4582274" cy="369332"/>
          </a:xfrm>
          <a:prstGeom prst="rect">
            <a:avLst/>
          </a:prstGeom>
          <a:solidFill>
            <a:srgbClr val="F0ECE6"/>
          </a:solidFill>
        </p:spPr>
        <p:txBody>
          <a:bodyPr wrap="square" rtlCol="0">
            <a:spAutoFit/>
          </a:bodyPr>
          <a:lstStyle/>
          <a:p>
            <a:r>
              <a:rPr lang="en-US">
                <a:solidFill>
                  <a:srgbClr val="F0ECE6"/>
                </a:solidFill>
                <a:hlinkClick r:id="rId8"/>
              </a:rPr>
              <a:t>https://orbi.uliege.be/profile?uid=p078624</a:t>
            </a:r>
            <a:endParaRPr lang="en-US" dirty="0">
              <a:solidFill>
                <a:srgbClr val="F0ECE6"/>
              </a:solidFill>
            </a:endParaRPr>
          </a:p>
        </p:txBody>
      </p:sp>
      <p:sp>
        <p:nvSpPr>
          <p:cNvPr id="2" name="TextBox 1">
            <a:extLst>
              <a:ext uri="{FF2B5EF4-FFF2-40B4-BE49-F238E27FC236}">
                <a16:creationId xmlns:a16="http://schemas.microsoft.com/office/drawing/2014/main" id="{1CB3EC41-F4A2-1FBA-0606-7166A167275A}"/>
              </a:ext>
            </a:extLst>
          </p:cNvPr>
          <p:cNvSpPr txBox="1"/>
          <p:nvPr/>
        </p:nvSpPr>
        <p:spPr>
          <a:xfrm>
            <a:off x="6827872" y="4126809"/>
            <a:ext cx="5206087" cy="2308324"/>
          </a:xfrm>
          <a:prstGeom prst="rect">
            <a:avLst/>
          </a:prstGeom>
          <a:solidFill>
            <a:srgbClr val="405C59">
              <a:alpha val="69804"/>
            </a:srgbClr>
          </a:solidFill>
        </p:spPr>
        <p:txBody>
          <a:bodyPr wrap="square" rtlCol="0">
            <a:spAutoFit/>
          </a:bodyPr>
          <a:lstStyle/>
          <a:p>
            <a:r>
              <a:rPr lang="en-US" cap="small" dirty="0">
                <a:solidFill>
                  <a:srgbClr val="F0ECE6"/>
                </a:solidFill>
                <a:latin typeface="Calibri"/>
              </a:rPr>
              <a:t>Alderweireld </a:t>
            </a:r>
            <a:r>
              <a:rPr lang="en-US" dirty="0">
                <a:solidFill>
                  <a:srgbClr val="F0ECE6"/>
                </a:solidFill>
                <a:latin typeface="Calibri"/>
              </a:rPr>
              <a:t>et al. 2010, </a:t>
            </a:r>
            <a:r>
              <a:rPr lang="en-US" dirty="0" err="1">
                <a:solidFill>
                  <a:srgbClr val="F0ECE6"/>
                </a:solidFill>
                <a:latin typeface="Calibri"/>
              </a:rPr>
              <a:t>Forêt</a:t>
            </a:r>
            <a:r>
              <a:rPr lang="en-US" dirty="0">
                <a:solidFill>
                  <a:srgbClr val="F0ECE6"/>
                </a:solidFill>
                <a:latin typeface="Calibri"/>
              </a:rPr>
              <a:t> </a:t>
            </a:r>
            <a:r>
              <a:rPr lang="en-US" dirty="0" err="1">
                <a:solidFill>
                  <a:srgbClr val="F0ECE6"/>
                </a:solidFill>
                <a:latin typeface="Calibri"/>
              </a:rPr>
              <a:t>Wallone</a:t>
            </a:r>
            <a:r>
              <a:rPr lang="en-US" dirty="0">
                <a:solidFill>
                  <a:srgbClr val="F0ECE6"/>
                </a:solidFill>
                <a:latin typeface="Calibri"/>
              </a:rPr>
              <a:t>. </a:t>
            </a:r>
            <a:r>
              <a:rPr lang="en-US" cap="small" dirty="0">
                <a:solidFill>
                  <a:srgbClr val="F0ECE6"/>
                </a:solidFill>
                <a:latin typeface="Calibri"/>
              </a:rPr>
              <a:t>109</a:t>
            </a:r>
          </a:p>
          <a:p>
            <a:r>
              <a:rPr lang="en-US" sz="1800" cap="small" dirty="0">
                <a:solidFill>
                  <a:srgbClr val="F0ECE6"/>
                </a:solidFill>
                <a:latin typeface="Calibri"/>
              </a:rPr>
              <a:t>Ligot</a:t>
            </a:r>
            <a:r>
              <a:rPr lang="en-US" sz="1800" dirty="0">
                <a:solidFill>
                  <a:srgbClr val="F0ECE6"/>
                </a:solidFill>
                <a:latin typeface="Calibri"/>
              </a:rPr>
              <a:t> et al. 2013, For. Ecol. Manage. 304</a:t>
            </a:r>
          </a:p>
          <a:p>
            <a:r>
              <a:rPr lang="en-US" sz="1800" cap="small" dirty="0">
                <a:solidFill>
                  <a:srgbClr val="F0ECE6"/>
                </a:solidFill>
                <a:latin typeface="Calibri"/>
              </a:rPr>
              <a:t>Ligot</a:t>
            </a:r>
            <a:r>
              <a:rPr lang="en-US" sz="1800" dirty="0">
                <a:solidFill>
                  <a:srgbClr val="F0ECE6"/>
                </a:solidFill>
                <a:latin typeface="Calibri"/>
              </a:rPr>
              <a:t> et al. 2014, Can. J. For. Res. 44</a:t>
            </a:r>
          </a:p>
          <a:p>
            <a:r>
              <a:rPr lang="en-US" sz="1800" cap="small" dirty="0">
                <a:solidFill>
                  <a:srgbClr val="F0ECE6"/>
                </a:solidFill>
                <a:latin typeface="Calibri"/>
              </a:rPr>
              <a:t>Ligot</a:t>
            </a:r>
            <a:r>
              <a:rPr lang="en-US" sz="1800" dirty="0">
                <a:solidFill>
                  <a:srgbClr val="F0ECE6"/>
                </a:solidFill>
                <a:latin typeface="Calibri"/>
              </a:rPr>
              <a:t> et al. 2014, For. Ecol. Manage. 327</a:t>
            </a:r>
          </a:p>
          <a:p>
            <a:r>
              <a:rPr lang="en-US" sz="1800" cap="small" dirty="0">
                <a:solidFill>
                  <a:srgbClr val="F0ECE6"/>
                </a:solidFill>
                <a:latin typeface="Calibri"/>
              </a:rPr>
              <a:t>Ligot </a:t>
            </a:r>
            <a:r>
              <a:rPr lang="en-US" sz="1800" dirty="0">
                <a:solidFill>
                  <a:srgbClr val="F0ECE6"/>
                </a:solidFill>
                <a:latin typeface="Calibri"/>
              </a:rPr>
              <a:t>et al. 2014, </a:t>
            </a:r>
            <a:r>
              <a:rPr lang="en-US" sz="1800" dirty="0" err="1">
                <a:solidFill>
                  <a:srgbClr val="F0ECE6"/>
                </a:solidFill>
                <a:latin typeface="Calibri"/>
              </a:rPr>
              <a:t>Forêt</a:t>
            </a:r>
            <a:r>
              <a:rPr lang="en-US" sz="1800" dirty="0">
                <a:solidFill>
                  <a:srgbClr val="F0ECE6"/>
                </a:solidFill>
                <a:latin typeface="Calibri"/>
              </a:rPr>
              <a:t> </a:t>
            </a:r>
            <a:r>
              <a:rPr lang="en-US" sz="1800" dirty="0" err="1">
                <a:solidFill>
                  <a:srgbClr val="F0ECE6"/>
                </a:solidFill>
                <a:latin typeface="Calibri"/>
              </a:rPr>
              <a:t>Walonne</a:t>
            </a:r>
            <a:r>
              <a:rPr lang="en-US" sz="1800" dirty="0">
                <a:solidFill>
                  <a:srgbClr val="F0ECE6"/>
                </a:solidFill>
                <a:latin typeface="Calibri"/>
              </a:rPr>
              <a:t>. </a:t>
            </a:r>
            <a:r>
              <a:rPr lang="en-US" sz="1800" cap="small" dirty="0">
                <a:solidFill>
                  <a:srgbClr val="F0ECE6"/>
                </a:solidFill>
                <a:latin typeface="Calibri"/>
              </a:rPr>
              <a:t>128</a:t>
            </a:r>
          </a:p>
          <a:p>
            <a:r>
              <a:rPr lang="en-US" sz="1800" cap="small" dirty="0">
                <a:solidFill>
                  <a:srgbClr val="F0ECE6"/>
                </a:solidFill>
                <a:latin typeface="Calibri"/>
              </a:rPr>
              <a:t>Ligot 2014</a:t>
            </a:r>
            <a:r>
              <a:rPr lang="en-US" sz="1800" dirty="0">
                <a:solidFill>
                  <a:srgbClr val="F0ECE6"/>
                </a:solidFill>
                <a:latin typeface="Calibri"/>
              </a:rPr>
              <a:t>, </a:t>
            </a:r>
            <a:r>
              <a:rPr lang="en-US" sz="1800" dirty="0" err="1">
                <a:solidFill>
                  <a:srgbClr val="F0ECE6"/>
                </a:solidFill>
                <a:latin typeface="Calibri"/>
              </a:rPr>
              <a:t>Thèse</a:t>
            </a:r>
            <a:r>
              <a:rPr lang="en-US" sz="1800" dirty="0">
                <a:solidFill>
                  <a:srgbClr val="F0ECE6"/>
                </a:solidFill>
                <a:latin typeface="Calibri"/>
              </a:rPr>
              <a:t> de </a:t>
            </a:r>
            <a:r>
              <a:rPr lang="en-US" sz="1800" dirty="0" err="1">
                <a:solidFill>
                  <a:srgbClr val="F0ECE6"/>
                </a:solidFill>
                <a:latin typeface="Calibri"/>
              </a:rPr>
              <a:t>doctorat</a:t>
            </a:r>
            <a:r>
              <a:rPr lang="en-US" sz="1800" dirty="0">
                <a:solidFill>
                  <a:srgbClr val="F0ECE6"/>
                </a:solidFill>
                <a:latin typeface="Calibri"/>
              </a:rPr>
              <a:t>, </a:t>
            </a:r>
            <a:r>
              <a:rPr lang="en-US" sz="1800" dirty="0" err="1">
                <a:solidFill>
                  <a:srgbClr val="F0ECE6"/>
                </a:solidFill>
                <a:latin typeface="Calibri"/>
              </a:rPr>
              <a:t>ULiège</a:t>
            </a:r>
            <a:r>
              <a:rPr lang="en-US" sz="1800" dirty="0">
                <a:solidFill>
                  <a:srgbClr val="F0ECE6"/>
                </a:solidFill>
                <a:latin typeface="Calibri"/>
              </a:rPr>
              <a:t>.</a:t>
            </a:r>
          </a:p>
          <a:p>
            <a:r>
              <a:rPr lang="en-US" cap="small" dirty="0">
                <a:solidFill>
                  <a:srgbClr val="F0ECE6"/>
                </a:solidFill>
                <a:latin typeface="Calibri"/>
              </a:rPr>
              <a:t>Ligot </a:t>
            </a:r>
            <a:r>
              <a:rPr lang="en-US" dirty="0">
                <a:solidFill>
                  <a:srgbClr val="F0ECE6"/>
                </a:solidFill>
                <a:latin typeface="Calibri"/>
              </a:rPr>
              <a:t>et al. 2015, Rev. For. Fr. </a:t>
            </a:r>
            <a:r>
              <a:rPr lang="en-US" cap="small" dirty="0">
                <a:solidFill>
                  <a:srgbClr val="F0ECE6"/>
                </a:solidFill>
                <a:latin typeface="Calibri"/>
              </a:rPr>
              <a:t>3</a:t>
            </a:r>
            <a:endParaRPr lang="en-US" sz="1800" cap="small" dirty="0">
              <a:solidFill>
                <a:srgbClr val="F0ECE6"/>
              </a:solidFill>
              <a:latin typeface="Calibri"/>
            </a:endParaRPr>
          </a:p>
          <a:p>
            <a:r>
              <a:rPr lang="en-US" sz="1800" cap="small" dirty="0" err="1">
                <a:solidFill>
                  <a:srgbClr val="F0ECE6"/>
                </a:solidFill>
                <a:latin typeface="Calibri"/>
              </a:rPr>
              <a:t>Candaele</a:t>
            </a:r>
            <a:r>
              <a:rPr lang="en-US" sz="1800" dirty="0">
                <a:solidFill>
                  <a:srgbClr val="F0ECE6"/>
                </a:solidFill>
                <a:latin typeface="Calibri"/>
              </a:rPr>
              <a:t> et al. 2023, Forest. 14</a:t>
            </a:r>
          </a:p>
        </p:txBody>
      </p:sp>
      <p:sp>
        <p:nvSpPr>
          <p:cNvPr id="7" name="TextBox 6">
            <a:extLst>
              <a:ext uri="{FF2B5EF4-FFF2-40B4-BE49-F238E27FC236}">
                <a16:creationId xmlns:a16="http://schemas.microsoft.com/office/drawing/2014/main" id="{CF11522F-8A16-88D8-0B08-E36BA99D5306}"/>
              </a:ext>
            </a:extLst>
          </p:cNvPr>
          <p:cNvSpPr txBox="1"/>
          <p:nvPr/>
        </p:nvSpPr>
        <p:spPr>
          <a:xfrm>
            <a:off x="287364" y="210048"/>
            <a:ext cx="1414170" cy="584775"/>
          </a:xfrm>
          <a:prstGeom prst="rect">
            <a:avLst/>
          </a:prstGeom>
          <a:noFill/>
        </p:spPr>
        <p:txBody>
          <a:bodyPr wrap="none" rtlCol="0">
            <a:spAutoFit/>
          </a:bodyPr>
          <a:lstStyle/>
          <a:p>
            <a:r>
              <a:rPr lang="fr-BE" sz="3200" dirty="0">
                <a:solidFill>
                  <a:srgbClr val="F0ECE6"/>
                </a:solidFill>
                <a:latin typeface="Arial" panose="020B0604020202020204" pitchFamily="34" charset="0"/>
                <a:cs typeface="Arial" panose="020B0604020202020204" pitchFamily="34" charset="0"/>
              </a:rPr>
              <a:t>Merci !</a:t>
            </a:r>
            <a:endParaRPr lang="en-US" sz="3200" dirty="0">
              <a:solidFill>
                <a:srgbClr val="F0ECE6"/>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F1CB602-8C14-CD61-82DD-1262C73237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257" y="6036884"/>
            <a:ext cx="894975" cy="675248"/>
          </a:xfrm>
          <a:prstGeom prst="rect">
            <a:avLst/>
          </a:prstGeom>
        </p:spPr>
      </p:pic>
    </p:spTree>
    <p:extLst>
      <p:ext uri="{BB962C8B-B14F-4D97-AF65-F5344CB8AC3E}">
        <p14:creationId xmlns:p14="http://schemas.microsoft.com/office/powerpoint/2010/main" val="3189972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8" name="Espace réservé du numéro de diapositive 4">
            <a:extLst>
              <a:ext uri="{FF2B5EF4-FFF2-40B4-BE49-F238E27FC236}">
                <a16:creationId xmlns:a16="http://schemas.microsoft.com/office/drawing/2014/main" id="{ADE8A3A0-EB4C-52A6-C0CF-E694769F2452}"/>
              </a:ext>
            </a:extLst>
          </p:cNvPr>
          <p:cNvSpPr txBox="1">
            <a:spLocks/>
          </p:cNvSpPr>
          <p:nvPr/>
        </p:nvSpPr>
        <p:spPr>
          <a:xfrm>
            <a:off x="52240" y="6387822"/>
            <a:ext cx="482600" cy="365125"/>
          </a:xfrm>
          <a:prstGeom prst="rect">
            <a:avLst/>
          </a:prstGeom>
        </p:spPr>
        <p:txBody>
          <a:bodyPr vert="horz" lIns="91440" tIns="45720" rIns="91440" bIns="45720" rtlCol="0" anchor="ctr"/>
          <a:lstStyle>
            <a:defPPr>
              <a:defRPr lang="en-S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5F6C9-002D-4E7B-BFDB-370390DB694D}" type="slidenum">
              <a:rPr lang="en-US" smtClean="0"/>
              <a:pPr/>
              <a:t>3</a:t>
            </a:fld>
            <a:endParaRPr lang="en-US" dirty="0"/>
          </a:p>
        </p:txBody>
      </p:sp>
      <p:pic>
        <p:nvPicPr>
          <p:cNvPr id="10" name="Picture 9" descr="A group of people standing around a tree&#10;&#10;Description automatically generated">
            <a:extLst>
              <a:ext uri="{FF2B5EF4-FFF2-40B4-BE49-F238E27FC236}">
                <a16:creationId xmlns:a16="http://schemas.microsoft.com/office/drawing/2014/main" id="{E90A1961-6241-E97D-FB59-0E5617D50D28}"/>
              </a:ext>
            </a:extLst>
          </p:cNvPr>
          <p:cNvPicPr>
            <a:picLocks noChangeAspect="1"/>
          </p:cNvPicPr>
          <p:nvPr/>
        </p:nvPicPr>
        <p:blipFill rotWithShape="1">
          <a:blip r:embed="rId2">
            <a:extLst>
              <a:ext uri="{28A0092B-C50C-407E-A947-70E740481C1C}">
                <a14:useLocalDpi xmlns:a14="http://schemas.microsoft.com/office/drawing/2010/main" val="0"/>
              </a:ext>
            </a:extLst>
          </a:blip>
          <a:srcRect r="17456"/>
          <a:stretch/>
        </p:blipFill>
        <p:spPr>
          <a:xfrm>
            <a:off x="0" y="0"/>
            <a:ext cx="8523111" cy="6858000"/>
          </a:xfrm>
          <a:prstGeom prst="rect">
            <a:avLst/>
          </a:prstGeom>
        </p:spPr>
      </p:pic>
      <p:pic>
        <p:nvPicPr>
          <p:cNvPr id="5" name="Picture 4">
            <a:extLst>
              <a:ext uri="{FF2B5EF4-FFF2-40B4-BE49-F238E27FC236}">
                <a16:creationId xmlns:a16="http://schemas.microsoft.com/office/drawing/2014/main" id="{16C32073-C0CC-96AF-D797-71BA6C71D1A9}"/>
              </a:ext>
            </a:extLst>
          </p:cNvPr>
          <p:cNvPicPr>
            <a:picLocks noChangeAspect="1"/>
          </p:cNvPicPr>
          <p:nvPr/>
        </p:nvPicPr>
        <p:blipFill>
          <a:blip r:embed="rId3"/>
          <a:stretch>
            <a:fillRect/>
          </a:stretch>
        </p:blipFill>
        <p:spPr>
          <a:xfrm>
            <a:off x="293540" y="165078"/>
            <a:ext cx="5125127" cy="1147845"/>
          </a:xfrm>
          <a:prstGeom prst="rect">
            <a:avLst/>
          </a:prstGeom>
        </p:spPr>
      </p:pic>
      <p:sp>
        <p:nvSpPr>
          <p:cNvPr id="11" name="TextBox 10">
            <a:extLst>
              <a:ext uri="{FF2B5EF4-FFF2-40B4-BE49-F238E27FC236}">
                <a16:creationId xmlns:a16="http://schemas.microsoft.com/office/drawing/2014/main" id="{F263E88F-0A16-685C-26C5-DAB072D0FE7B}"/>
              </a:ext>
            </a:extLst>
          </p:cNvPr>
          <p:cNvSpPr txBox="1"/>
          <p:nvPr/>
        </p:nvSpPr>
        <p:spPr>
          <a:xfrm>
            <a:off x="9058815" y="1436938"/>
            <a:ext cx="2722220" cy="523220"/>
          </a:xfrm>
          <a:prstGeom prst="rect">
            <a:avLst/>
          </a:prstGeom>
          <a:noFill/>
        </p:spPr>
        <p:txBody>
          <a:bodyPr wrap="none" rtlCol="0">
            <a:spAutoFit/>
          </a:bodyPr>
          <a:lstStyle/>
          <a:p>
            <a:r>
              <a:rPr lang="fr-BE" sz="2800" dirty="0">
                <a:solidFill>
                  <a:srgbClr val="405C59"/>
                </a:solidFill>
                <a:latin typeface="Abadi" panose="020B0604020104020204" pitchFamily="34" charset="0"/>
              </a:rPr>
              <a:t>Héritage culturel</a:t>
            </a:r>
            <a:endParaRPr lang="en-US" sz="2800" dirty="0">
              <a:solidFill>
                <a:srgbClr val="405C59"/>
              </a:solidFill>
              <a:latin typeface="Abadi" panose="020B0604020104020204" pitchFamily="34" charset="0"/>
            </a:endParaRPr>
          </a:p>
        </p:txBody>
      </p:sp>
      <p:sp>
        <p:nvSpPr>
          <p:cNvPr id="12" name="TextBox 11">
            <a:extLst>
              <a:ext uri="{FF2B5EF4-FFF2-40B4-BE49-F238E27FC236}">
                <a16:creationId xmlns:a16="http://schemas.microsoft.com/office/drawing/2014/main" id="{6D32FE11-F92E-FB79-D17C-DC405181ECF0}"/>
              </a:ext>
            </a:extLst>
          </p:cNvPr>
          <p:cNvSpPr txBox="1"/>
          <p:nvPr/>
        </p:nvSpPr>
        <p:spPr>
          <a:xfrm>
            <a:off x="8782136" y="1983327"/>
            <a:ext cx="1667444" cy="523220"/>
          </a:xfrm>
          <a:prstGeom prst="rect">
            <a:avLst/>
          </a:prstGeom>
          <a:noFill/>
        </p:spPr>
        <p:txBody>
          <a:bodyPr wrap="none" rtlCol="0">
            <a:spAutoFit/>
          </a:bodyPr>
          <a:lstStyle/>
          <a:p>
            <a:r>
              <a:rPr lang="fr-BE" sz="2800" dirty="0">
                <a:solidFill>
                  <a:srgbClr val="4C8071"/>
                </a:solidFill>
                <a:latin typeface="Abadi" panose="020B0604020104020204" pitchFamily="34" charset="0"/>
              </a:rPr>
              <a:t>Economie</a:t>
            </a:r>
            <a:endParaRPr lang="en-US" sz="2000" dirty="0">
              <a:solidFill>
                <a:srgbClr val="4C8071"/>
              </a:solidFill>
              <a:latin typeface="Abadi" panose="020B0604020104020204" pitchFamily="34" charset="0"/>
            </a:endParaRPr>
          </a:p>
        </p:txBody>
      </p:sp>
      <p:sp>
        <p:nvSpPr>
          <p:cNvPr id="13" name="TextBox 12">
            <a:extLst>
              <a:ext uri="{FF2B5EF4-FFF2-40B4-BE49-F238E27FC236}">
                <a16:creationId xmlns:a16="http://schemas.microsoft.com/office/drawing/2014/main" id="{9FD0768A-C8FF-8A43-8F9C-93BBC2C5C1D8}"/>
              </a:ext>
            </a:extLst>
          </p:cNvPr>
          <p:cNvSpPr txBox="1"/>
          <p:nvPr/>
        </p:nvSpPr>
        <p:spPr>
          <a:xfrm>
            <a:off x="8979773" y="3025695"/>
            <a:ext cx="2244525" cy="584775"/>
          </a:xfrm>
          <a:prstGeom prst="rect">
            <a:avLst/>
          </a:prstGeom>
          <a:noFill/>
        </p:spPr>
        <p:txBody>
          <a:bodyPr wrap="none" rtlCol="0">
            <a:spAutoFit/>
          </a:bodyPr>
          <a:lstStyle/>
          <a:p>
            <a:r>
              <a:rPr lang="fr-BE" sz="3200" dirty="0">
                <a:latin typeface="Abadi" panose="020B0604020104020204" pitchFamily="34" charset="0"/>
              </a:rPr>
              <a:t>Biodiversité</a:t>
            </a:r>
            <a:endParaRPr lang="en-US" sz="2000" dirty="0">
              <a:latin typeface="Abadi" panose="020B0604020104020204" pitchFamily="34" charset="0"/>
            </a:endParaRPr>
          </a:p>
        </p:txBody>
      </p:sp>
      <p:sp>
        <p:nvSpPr>
          <p:cNvPr id="14" name="TextBox 13">
            <a:extLst>
              <a:ext uri="{FF2B5EF4-FFF2-40B4-BE49-F238E27FC236}">
                <a16:creationId xmlns:a16="http://schemas.microsoft.com/office/drawing/2014/main" id="{BAD9C1A6-E836-560A-270B-2B97C75C689E}"/>
              </a:ext>
            </a:extLst>
          </p:cNvPr>
          <p:cNvSpPr txBox="1"/>
          <p:nvPr/>
        </p:nvSpPr>
        <p:spPr>
          <a:xfrm>
            <a:off x="8677429" y="3729508"/>
            <a:ext cx="3396764" cy="461665"/>
          </a:xfrm>
          <a:prstGeom prst="rect">
            <a:avLst/>
          </a:prstGeom>
          <a:noFill/>
        </p:spPr>
        <p:txBody>
          <a:bodyPr wrap="none" rtlCol="0">
            <a:spAutoFit/>
          </a:bodyPr>
          <a:lstStyle/>
          <a:p>
            <a:r>
              <a:rPr lang="fr-BE" sz="2400" dirty="0">
                <a:solidFill>
                  <a:srgbClr val="4C8071"/>
                </a:solidFill>
              </a:rPr>
              <a:t>Changements climatiques</a:t>
            </a:r>
            <a:endParaRPr lang="en-US" sz="2400" dirty="0">
              <a:solidFill>
                <a:srgbClr val="4C8071"/>
              </a:solidFill>
            </a:endParaRPr>
          </a:p>
        </p:txBody>
      </p:sp>
      <p:sp>
        <p:nvSpPr>
          <p:cNvPr id="15" name="TextBox 14">
            <a:extLst>
              <a:ext uri="{FF2B5EF4-FFF2-40B4-BE49-F238E27FC236}">
                <a16:creationId xmlns:a16="http://schemas.microsoft.com/office/drawing/2014/main" id="{A1B8805F-B508-A406-B6D7-86AF91D0CF98}"/>
              </a:ext>
            </a:extLst>
          </p:cNvPr>
          <p:cNvSpPr txBox="1"/>
          <p:nvPr/>
        </p:nvSpPr>
        <p:spPr>
          <a:xfrm>
            <a:off x="10195921" y="4185723"/>
            <a:ext cx="1693092" cy="523220"/>
          </a:xfrm>
          <a:prstGeom prst="rect">
            <a:avLst/>
          </a:prstGeom>
          <a:noFill/>
        </p:spPr>
        <p:txBody>
          <a:bodyPr wrap="none" rtlCol="0">
            <a:spAutoFit/>
          </a:bodyPr>
          <a:lstStyle/>
          <a:p>
            <a:r>
              <a:rPr lang="fr-BE" sz="2800" dirty="0">
                <a:solidFill>
                  <a:srgbClr val="405C59"/>
                </a:solidFill>
                <a:latin typeface="Abadi" panose="020B0604020104020204" pitchFamily="34" charset="0"/>
              </a:rPr>
              <a:t>Résilience</a:t>
            </a:r>
            <a:endParaRPr lang="en-US" sz="2000" dirty="0">
              <a:solidFill>
                <a:srgbClr val="405C59"/>
              </a:solidFill>
              <a:latin typeface="Abadi" panose="020B0604020104020204" pitchFamily="34" charset="0"/>
            </a:endParaRPr>
          </a:p>
        </p:txBody>
      </p:sp>
      <p:sp>
        <p:nvSpPr>
          <p:cNvPr id="16" name="TextBox 15">
            <a:extLst>
              <a:ext uri="{FF2B5EF4-FFF2-40B4-BE49-F238E27FC236}">
                <a16:creationId xmlns:a16="http://schemas.microsoft.com/office/drawing/2014/main" id="{8CBE0AAE-4061-E759-9FCA-CA200E7F1A1C}"/>
              </a:ext>
            </a:extLst>
          </p:cNvPr>
          <p:cNvSpPr txBox="1"/>
          <p:nvPr/>
        </p:nvSpPr>
        <p:spPr>
          <a:xfrm>
            <a:off x="9417188" y="2538968"/>
            <a:ext cx="1015021" cy="400110"/>
          </a:xfrm>
          <a:prstGeom prst="rect">
            <a:avLst/>
          </a:prstGeom>
          <a:noFill/>
        </p:spPr>
        <p:txBody>
          <a:bodyPr wrap="none" rtlCol="0">
            <a:spAutoFit/>
          </a:bodyPr>
          <a:lstStyle/>
          <a:p>
            <a:r>
              <a:rPr lang="fr-BE" sz="2000" dirty="0">
                <a:solidFill>
                  <a:srgbClr val="405C59"/>
                </a:solidFill>
                <a:latin typeface="Abadi" panose="020B0604020104020204" pitchFamily="34" charset="0"/>
              </a:rPr>
              <a:t>Fertilité</a:t>
            </a:r>
            <a:endParaRPr lang="en-US" sz="2000" dirty="0">
              <a:solidFill>
                <a:srgbClr val="405C59"/>
              </a:solidFill>
              <a:latin typeface="Abadi" panose="020B0604020104020204" pitchFamily="34" charset="0"/>
            </a:endParaRPr>
          </a:p>
        </p:txBody>
      </p:sp>
      <p:sp>
        <p:nvSpPr>
          <p:cNvPr id="17" name="TextBox 16">
            <a:extLst>
              <a:ext uri="{FF2B5EF4-FFF2-40B4-BE49-F238E27FC236}">
                <a16:creationId xmlns:a16="http://schemas.microsoft.com/office/drawing/2014/main" id="{158D2A85-6411-CB19-D581-9B3E851A6B52}"/>
              </a:ext>
            </a:extLst>
          </p:cNvPr>
          <p:cNvSpPr txBox="1"/>
          <p:nvPr/>
        </p:nvSpPr>
        <p:spPr>
          <a:xfrm>
            <a:off x="9389450" y="4746415"/>
            <a:ext cx="1678665" cy="523220"/>
          </a:xfrm>
          <a:prstGeom prst="rect">
            <a:avLst/>
          </a:prstGeom>
          <a:noFill/>
        </p:spPr>
        <p:txBody>
          <a:bodyPr wrap="none" rtlCol="0">
            <a:spAutoFit/>
          </a:bodyPr>
          <a:lstStyle/>
          <a:p>
            <a:r>
              <a:rPr lang="fr-BE" sz="2800" dirty="0">
                <a:solidFill>
                  <a:srgbClr val="4C8071"/>
                </a:solidFill>
                <a:latin typeface="Abadi" panose="020B0604020104020204" pitchFamily="34" charset="0"/>
              </a:rPr>
              <a:t>Durabilité</a:t>
            </a:r>
            <a:endParaRPr lang="en-US" sz="2000" dirty="0">
              <a:solidFill>
                <a:srgbClr val="4C8071"/>
              </a:solidFill>
              <a:latin typeface="Abadi" panose="020B0604020104020204" pitchFamily="34" charset="0"/>
            </a:endParaRPr>
          </a:p>
        </p:txBody>
      </p:sp>
    </p:spTree>
    <p:extLst>
      <p:ext uri="{BB962C8B-B14F-4D97-AF65-F5344CB8AC3E}">
        <p14:creationId xmlns:p14="http://schemas.microsoft.com/office/powerpoint/2010/main" val="224451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88DFFD45-90D0-8CAF-627E-EDABFD4B1F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Espace réservé du numéro de diapositive 4">
            <a:extLst>
              <a:ext uri="{FF2B5EF4-FFF2-40B4-BE49-F238E27FC236}">
                <a16:creationId xmlns:a16="http://schemas.microsoft.com/office/drawing/2014/main" id="{05A16058-9E50-8779-F2C5-EC6F1636FFB8}"/>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4</a:t>
            </a:fld>
            <a:endParaRPr lang="en-US"/>
          </a:p>
        </p:txBody>
      </p:sp>
      <p:grpSp>
        <p:nvGrpSpPr>
          <p:cNvPr id="8" name="Group 7">
            <a:extLst>
              <a:ext uri="{FF2B5EF4-FFF2-40B4-BE49-F238E27FC236}">
                <a16:creationId xmlns:a16="http://schemas.microsoft.com/office/drawing/2014/main" id="{0CBAE3B9-98ED-76F1-ABEA-53D6D73E7514}"/>
              </a:ext>
            </a:extLst>
          </p:cNvPr>
          <p:cNvGrpSpPr/>
          <p:nvPr/>
        </p:nvGrpSpPr>
        <p:grpSpPr>
          <a:xfrm>
            <a:off x="0" y="5529951"/>
            <a:ext cx="2691806" cy="1325563"/>
            <a:chOff x="0" y="5529951"/>
            <a:chExt cx="2691806" cy="1325563"/>
          </a:xfrm>
        </p:grpSpPr>
        <p:sp>
          <p:nvSpPr>
            <p:cNvPr id="9" name="Rectangle 8">
              <a:extLst>
                <a:ext uri="{FF2B5EF4-FFF2-40B4-BE49-F238E27FC236}">
                  <a16:creationId xmlns:a16="http://schemas.microsoft.com/office/drawing/2014/main" id="{AA9DF19B-BB07-364D-166D-FE76552B059B}"/>
                </a:ext>
              </a:extLst>
            </p:cNvPr>
            <p:cNvSpPr/>
            <p:nvPr/>
          </p:nvSpPr>
          <p:spPr>
            <a:xfrm>
              <a:off x="0" y="5529951"/>
              <a:ext cx="2691806" cy="1325563"/>
            </a:xfrm>
            <a:prstGeom prst="rect">
              <a:avLst/>
            </a:prstGeom>
            <a:solidFill>
              <a:srgbClr val="F0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que 17" descr="Réduit (soleil moyen) contour">
              <a:extLst>
                <a:ext uri="{FF2B5EF4-FFF2-40B4-BE49-F238E27FC236}">
                  <a16:creationId xmlns:a16="http://schemas.microsoft.com/office/drawing/2014/main" id="{DF549369-CED6-452D-5A1F-C4A48E8585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1" y="5529951"/>
              <a:ext cx="576984" cy="576984"/>
            </a:xfrm>
            <a:prstGeom prst="rect">
              <a:avLst/>
            </a:prstGeom>
          </p:spPr>
        </p:pic>
        <p:pic>
          <p:nvPicPr>
            <p:cNvPr id="12" name="Graphique 20" descr="Pluie avec un remplissage uni">
              <a:extLst>
                <a:ext uri="{FF2B5EF4-FFF2-40B4-BE49-F238E27FC236}">
                  <a16:creationId xmlns:a16="http://schemas.microsoft.com/office/drawing/2014/main" id="{80F619DD-66DC-CC13-1C40-A71F4CA883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41" y="6143101"/>
              <a:ext cx="576984" cy="576984"/>
            </a:xfrm>
            <a:prstGeom prst="rect">
              <a:avLst/>
            </a:prstGeom>
          </p:spPr>
        </p:pic>
        <p:sp>
          <p:nvSpPr>
            <p:cNvPr id="13" name="ZoneTexte 22">
              <a:extLst>
                <a:ext uri="{FF2B5EF4-FFF2-40B4-BE49-F238E27FC236}">
                  <a16:creationId xmlns:a16="http://schemas.microsoft.com/office/drawing/2014/main" id="{9C3574BB-A47C-7595-1CDE-C89FB2049CB3}"/>
                </a:ext>
              </a:extLst>
            </p:cNvPr>
            <p:cNvSpPr txBox="1"/>
            <p:nvPr/>
          </p:nvSpPr>
          <p:spPr>
            <a:xfrm>
              <a:off x="570713" y="6224324"/>
              <a:ext cx="1928733" cy="369332"/>
            </a:xfrm>
            <a:prstGeom prst="rect">
              <a:avLst/>
            </a:prstGeom>
            <a:noFill/>
          </p:spPr>
          <p:txBody>
            <a:bodyPr wrap="none" rtlCol="0">
              <a:spAutoFit/>
            </a:bodyPr>
            <a:lstStyle/>
            <a:p>
              <a:r>
                <a:rPr lang="fr-BE" dirty="0">
                  <a:solidFill>
                    <a:srgbClr val="405C59"/>
                  </a:solidFill>
                  <a:latin typeface="Arial" panose="020B0604020202020204" pitchFamily="34" charset="0"/>
                  <a:cs typeface="Arial" panose="020B0604020202020204" pitchFamily="34" charset="0"/>
                </a:rPr>
                <a:t>800-1300 mm/an</a:t>
              </a:r>
              <a:endParaRPr lang="en-US" dirty="0">
                <a:solidFill>
                  <a:srgbClr val="405C59"/>
                </a:solidFill>
                <a:latin typeface="Arial" panose="020B0604020202020204" pitchFamily="34" charset="0"/>
                <a:cs typeface="Arial" panose="020B0604020202020204" pitchFamily="34" charset="0"/>
              </a:endParaRPr>
            </a:p>
          </p:txBody>
        </p:sp>
        <p:sp>
          <p:nvSpPr>
            <p:cNvPr id="14" name="ZoneTexte 23">
              <a:extLst>
                <a:ext uri="{FF2B5EF4-FFF2-40B4-BE49-F238E27FC236}">
                  <a16:creationId xmlns:a16="http://schemas.microsoft.com/office/drawing/2014/main" id="{C0647CC6-10D9-D6D6-C157-FBF23D1684E7}"/>
                </a:ext>
              </a:extLst>
            </p:cNvPr>
            <p:cNvSpPr txBox="1"/>
            <p:nvPr/>
          </p:nvSpPr>
          <p:spPr>
            <a:xfrm>
              <a:off x="587026" y="5633777"/>
              <a:ext cx="1406154" cy="369332"/>
            </a:xfrm>
            <a:prstGeom prst="rect">
              <a:avLst/>
            </a:prstGeom>
            <a:noFill/>
          </p:spPr>
          <p:txBody>
            <a:bodyPr wrap="none" rtlCol="0">
              <a:spAutoFit/>
            </a:bodyPr>
            <a:lstStyle/>
            <a:p>
              <a:r>
                <a:rPr lang="fr-BE" dirty="0">
                  <a:solidFill>
                    <a:srgbClr val="405C59"/>
                  </a:solidFill>
                  <a:latin typeface="Arial" panose="020B0604020202020204" pitchFamily="34" charset="0"/>
                  <a:cs typeface="Arial" panose="020B0604020202020204" pitchFamily="34" charset="0"/>
                </a:rPr>
                <a:t>7.5 – 9.0 °C</a:t>
              </a:r>
              <a:endParaRPr lang="en-US" dirty="0">
                <a:solidFill>
                  <a:srgbClr val="405C5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7893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88DFFD45-90D0-8CAF-627E-EDABFD4B1F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Espace réservé du numéro de diapositive 4">
            <a:extLst>
              <a:ext uri="{FF2B5EF4-FFF2-40B4-BE49-F238E27FC236}">
                <a16:creationId xmlns:a16="http://schemas.microsoft.com/office/drawing/2014/main" id="{05A16058-9E50-8779-F2C5-EC6F1636FFB8}"/>
              </a:ext>
            </a:extLst>
          </p:cNvPr>
          <p:cNvSpPr>
            <a:spLocks noGrp="1"/>
          </p:cNvSpPr>
          <p:nvPr>
            <p:ph type="sldNum" sz="quarter" idx="12"/>
          </p:nvPr>
        </p:nvSpPr>
        <p:spPr>
          <a:xfrm>
            <a:off x="11696597" y="6441945"/>
            <a:ext cx="482600" cy="365125"/>
          </a:xfrm>
        </p:spPr>
        <p:txBody>
          <a:bodyPr/>
          <a:lstStyle/>
          <a:p>
            <a:fld id="{EB25F6C9-002D-4E7B-BFDB-370390DB694D}" type="slidenum">
              <a:rPr lang="en-US" smtClean="0"/>
              <a:t>5</a:t>
            </a:fld>
            <a:endParaRPr lang="en-US" dirty="0"/>
          </a:p>
        </p:txBody>
      </p:sp>
      <p:sp>
        <p:nvSpPr>
          <p:cNvPr id="4" name="Ellipse 3">
            <a:extLst>
              <a:ext uri="{FF2B5EF4-FFF2-40B4-BE49-F238E27FC236}">
                <a16:creationId xmlns:a16="http://schemas.microsoft.com/office/drawing/2014/main" id="{451CC05A-0040-E788-8679-53F52B357753}"/>
              </a:ext>
            </a:extLst>
          </p:cNvPr>
          <p:cNvSpPr/>
          <p:nvPr/>
        </p:nvSpPr>
        <p:spPr>
          <a:xfrm>
            <a:off x="11216558" y="4873662"/>
            <a:ext cx="800827" cy="800827"/>
          </a:xfrm>
          <a:prstGeom prst="ellipse">
            <a:avLst/>
          </a:prstGeom>
          <a:blipFill>
            <a:blip r:embed="rId4">
              <a:extLst>
                <a:ext uri="{28A0092B-C50C-407E-A947-70E740481C1C}">
                  <a14:useLocalDpi xmlns:a14="http://schemas.microsoft.com/office/drawing/2010/main" val="0"/>
                </a:ext>
              </a:extLst>
            </a:blip>
            <a:stretch>
              <a:fillRect/>
            </a:stretch>
          </a:blipFill>
          <a:ln w="3175">
            <a:solidFill>
              <a:srgbClr val="405C59">
                <a:alpha val="90000"/>
              </a:srgbClr>
            </a:solidFill>
          </a:ln>
        </p:spPr>
        <p:style>
          <a:lnRef idx="2">
            <a:schemeClr val="accent2">
              <a:tint val="40000"/>
              <a:alpha val="90000"/>
              <a:hueOff val="-283075"/>
              <a:satOff val="-25115"/>
              <a:lumOff val="-256"/>
              <a:alphaOff val="0"/>
            </a:schemeClr>
          </a:lnRef>
          <a:fillRef idx="1">
            <a:scrgbClr r="0" g="0" b="0"/>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a:lstStyle/>
          <a:p>
            <a:endParaRPr lang="en-US"/>
          </a:p>
        </p:txBody>
      </p:sp>
      <p:sp>
        <p:nvSpPr>
          <p:cNvPr id="3" name="Ellipse 2">
            <a:extLst>
              <a:ext uri="{FF2B5EF4-FFF2-40B4-BE49-F238E27FC236}">
                <a16:creationId xmlns:a16="http://schemas.microsoft.com/office/drawing/2014/main" id="{8D2FA7AD-5D34-CCFB-EEE3-1BD357904F3D}"/>
              </a:ext>
            </a:extLst>
          </p:cNvPr>
          <p:cNvSpPr/>
          <p:nvPr/>
        </p:nvSpPr>
        <p:spPr>
          <a:xfrm>
            <a:off x="11216558" y="5748356"/>
            <a:ext cx="800827" cy="800827"/>
          </a:xfrm>
          <a:prstGeom prst="ellipse">
            <a:avLst/>
          </a:prstGeom>
          <a:blipFill>
            <a:blip r:embed="rId5">
              <a:extLst>
                <a:ext uri="{28A0092B-C50C-407E-A947-70E740481C1C}">
                  <a14:useLocalDpi xmlns:a14="http://schemas.microsoft.com/office/drawing/2010/main" val="0"/>
                </a:ext>
              </a:extLst>
            </a:blip>
            <a:stretch>
              <a:fillRect/>
            </a:stretch>
          </a:blipFill>
          <a:ln w="3175">
            <a:solidFill>
              <a:srgbClr val="405C59">
                <a:alpha val="90000"/>
              </a:srgbClr>
            </a:solidFill>
          </a:ln>
        </p:spPr>
        <p:style>
          <a:lnRef idx="2">
            <a:schemeClr val="accent2">
              <a:tint val="40000"/>
              <a:alpha val="90000"/>
              <a:hueOff val="-283075"/>
              <a:satOff val="-25115"/>
              <a:lumOff val="-256"/>
              <a:alphaOff val="0"/>
            </a:schemeClr>
          </a:lnRef>
          <a:fillRef idx="1">
            <a:scrgbClr r="0" g="0" b="0"/>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a:lstStyle/>
          <a:p>
            <a:endParaRPr lang="en-US"/>
          </a:p>
        </p:txBody>
      </p:sp>
      <p:sp>
        <p:nvSpPr>
          <p:cNvPr id="5" name="Ellipse 4">
            <a:extLst>
              <a:ext uri="{FF2B5EF4-FFF2-40B4-BE49-F238E27FC236}">
                <a16:creationId xmlns:a16="http://schemas.microsoft.com/office/drawing/2014/main" id="{A2CDAF66-D046-044F-24A3-9CA1E368ED80}"/>
              </a:ext>
            </a:extLst>
          </p:cNvPr>
          <p:cNvSpPr/>
          <p:nvPr/>
        </p:nvSpPr>
        <p:spPr>
          <a:xfrm>
            <a:off x="11216558" y="3124274"/>
            <a:ext cx="800827" cy="800827"/>
          </a:xfrm>
          <a:prstGeom prst="ellipse">
            <a:avLst/>
          </a:prstGeom>
          <a:blipFill>
            <a:blip r:embed="rId6">
              <a:extLst>
                <a:ext uri="{28A0092B-C50C-407E-A947-70E740481C1C}">
                  <a14:useLocalDpi xmlns:a14="http://schemas.microsoft.com/office/drawing/2010/main" val="0"/>
                </a:ext>
              </a:extLst>
            </a:blip>
            <a:stretch>
              <a:fillRect/>
            </a:stretch>
          </a:blipFill>
          <a:ln w="3175">
            <a:solidFill>
              <a:srgbClr val="405C59">
                <a:alpha val="90000"/>
              </a:srgbClr>
            </a:solidFill>
          </a:ln>
        </p:spPr>
        <p:style>
          <a:lnRef idx="2">
            <a:schemeClr val="accent2">
              <a:tint val="40000"/>
              <a:alpha val="90000"/>
              <a:hueOff val="-283075"/>
              <a:satOff val="-25115"/>
              <a:lumOff val="-256"/>
              <a:alphaOff val="0"/>
            </a:schemeClr>
          </a:lnRef>
          <a:fillRef idx="1">
            <a:scrgbClr r="0" g="0" b="0"/>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a:lstStyle/>
          <a:p>
            <a:endParaRPr lang="en-US"/>
          </a:p>
        </p:txBody>
      </p:sp>
      <p:sp>
        <p:nvSpPr>
          <p:cNvPr id="7" name="Ellipse 6">
            <a:extLst>
              <a:ext uri="{FF2B5EF4-FFF2-40B4-BE49-F238E27FC236}">
                <a16:creationId xmlns:a16="http://schemas.microsoft.com/office/drawing/2014/main" id="{3FBC7F8D-9CC3-7887-B460-6A6E5B591480}"/>
              </a:ext>
            </a:extLst>
          </p:cNvPr>
          <p:cNvSpPr/>
          <p:nvPr/>
        </p:nvSpPr>
        <p:spPr>
          <a:xfrm>
            <a:off x="11216558" y="3998968"/>
            <a:ext cx="800827" cy="800827"/>
          </a:xfrm>
          <a:prstGeom prst="ellipse">
            <a:avLst/>
          </a:prstGeom>
          <a:blipFill>
            <a:blip r:embed="rId7">
              <a:extLst>
                <a:ext uri="{28A0092B-C50C-407E-A947-70E740481C1C}">
                  <a14:useLocalDpi xmlns:a14="http://schemas.microsoft.com/office/drawing/2010/main" val="0"/>
                </a:ext>
              </a:extLst>
            </a:blip>
            <a:stretch>
              <a:fillRect/>
            </a:stretch>
          </a:blipFill>
          <a:ln w="3175">
            <a:solidFill>
              <a:srgbClr val="405C59">
                <a:alpha val="90000"/>
              </a:srgbClr>
            </a:solidFill>
          </a:ln>
        </p:spPr>
        <p:style>
          <a:lnRef idx="2">
            <a:schemeClr val="accent2">
              <a:tint val="40000"/>
              <a:alpha val="90000"/>
              <a:hueOff val="-283075"/>
              <a:satOff val="-25115"/>
              <a:lumOff val="-256"/>
              <a:alphaOff val="0"/>
            </a:schemeClr>
          </a:lnRef>
          <a:fillRef idx="1">
            <a:scrgbClr r="0" g="0" b="0"/>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a:lstStyle/>
          <a:p>
            <a:endParaRPr lang="en-US"/>
          </a:p>
        </p:txBody>
      </p:sp>
      <p:sp>
        <p:nvSpPr>
          <p:cNvPr id="15" name="Ellipse 7">
            <a:extLst>
              <a:ext uri="{FF2B5EF4-FFF2-40B4-BE49-F238E27FC236}">
                <a16:creationId xmlns:a16="http://schemas.microsoft.com/office/drawing/2014/main" id="{A128A741-AB0A-3AB9-0959-F9F61885F92F}"/>
              </a:ext>
            </a:extLst>
          </p:cNvPr>
          <p:cNvSpPr/>
          <p:nvPr/>
        </p:nvSpPr>
        <p:spPr>
          <a:xfrm>
            <a:off x="11216558" y="2249580"/>
            <a:ext cx="800827" cy="800827"/>
          </a:xfrm>
          <a:prstGeom prst="ellipse">
            <a:avLst/>
          </a:prstGeom>
          <a:blipFill>
            <a:blip r:embed="rId8">
              <a:extLst>
                <a:ext uri="{28A0092B-C50C-407E-A947-70E740481C1C}">
                  <a14:useLocalDpi xmlns:a14="http://schemas.microsoft.com/office/drawing/2010/main" val="0"/>
                </a:ext>
              </a:extLst>
            </a:blip>
            <a:stretch>
              <a:fillRect/>
            </a:stretch>
          </a:blipFill>
          <a:ln w="3175">
            <a:solidFill>
              <a:srgbClr val="405C59">
                <a:alpha val="90000"/>
              </a:srgbClr>
            </a:solidFill>
          </a:ln>
        </p:spPr>
        <p:style>
          <a:lnRef idx="2">
            <a:schemeClr val="accent2">
              <a:tint val="40000"/>
              <a:alpha val="90000"/>
              <a:hueOff val="-283075"/>
              <a:satOff val="-25115"/>
              <a:lumOff val="-256"/>
              <a:alphaOff val="0"/>
            </a:schemeClr>
          </a:lnRef>
          <a:fillRef idx="1">
            <a:scrgbClr r="0" g="0" b="0"/>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a:lstStyle/>
          <a:p>
            <a:endParaRPr lang="en-US" dirty="0"/>
          </a:p>
        </p:txBody>
      </p:sp>
      <p:sp>
        <p:nvSpPr>
          <p:cNvPr id="16" name="Ellipse 8">
            <a:extLst>
              <a:ext uri="{FF2B5EF4-FFF2-40B4-BE49-F238E27FC236}">
                <a16:creationId xmlns:a16="http://schemas.microsoft.com/office/drawing/2014/main" id="{87CD7284-3E9A-102B-034C-E11764238041}"/>
              </a:ext>
            </a:extLst>
          </p:cNvPr>
          <p:cNvSpPr/>
          <p:nvPr/>
        </p:nvSpPr>
        <p:spPr>
          <a:xfrm>
            <a:off x="11216558" y="500192"/>
            <a:ext cx="800827" cy="800827"/>
          </a:xfrm>
          <a:prstGeom prst="ellipse">
            <a:avLst/>
          </a:prstGeom>
          <a:blipFill>
            <a:blip r:embed="rId9">
              <a:extLst>
                <a:ext uri="{28A0092B-C50C-407E-A947-70E740481C1C}">
                  <a14:useLocalDpi xmlns:a14="http://schemas.microsoft.com/office/drawing/2010/main" val="0"/>
                </a:ext>
              </a:extLst>
            </a:blip>
            <a:stretch>
              <a:fillRect/>
            </a:stretch>
          </a:blipFill>
          <a:ln w="3175">
            <a:solidFill>
              <a:srgbClr val="405C59">
                <a:alpha val="90000"/>
              </a:srgbClr>
            </a:solidFill>
          </a:ln>
        </p:spPr>
        <p:style>
          <a:lnRef idx="2">
            <a:schemeClr val="accent2">
              <a:tint val="40000"/>
              <a:alpha val="90000"/>
              <a:hueOff val="-283075"/>
              <a:satOff val="-25115"/>
              <a:lumOff val="-256"/>
              <a:alphaOff val="0"/>
            </a:schemeClr>
          </a:lnRef>
          <a:fillRef idx="1">
            <a:scrgbClr r="0" g="0" b="0"/>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a:lstStyle/>
          <a:p>
            <a:endParaRPr lang="en-US" dirty="0"/>
          </a:p>
        </p:txBody>
      </p:sp>
      <p:sp>
        <p:nvSpPr>
          <p:cNvPr id="17" name="Ellipse 11">
            <a:extLst>
              <a:ext uri="{FF2B5EF4-FFF2-40B4-BE49-F238E27FC236}">
                <a16:creationId xmlns:a16="http://schemas.microsoft.com/office/drawing/2014/main" id="{43482A1B-B2B8-E774-42B9-FDC78BB8C414}"/>
              </a:ext>
            </a:extLst>
          </p:cNvPr>
          <p:cNvSpPr/>
          <p:nvPr/>
        </p:nvSpPr>
        <p:spPr>
          <a:xfrm>
            <a:off x="11216558" y="1374886"/>
            <a:ext cx="800827" cy="800827"/>
          </a:xfrm>
          <a:prstGeom prst="ellipse">
            <a:avLst/>
          </a:prstGeom>
          <a:blipFill>
            <a:blip r:embed="rId10">
              <a:extLst>
                <a:ext uri="{28A0092B-C50C-407E-A947-70E740481C1C}">
                  <a14:useLocalDpi xmlns:a14="http://schemas.microsoft.com/office/drawing/2010/main" val="0"/>
                </a:ext>
              </a:extLst>
            </a:blip>
            <a:srcRect/>
            <a:stretch>
              <a:fillRect t="-2000" b="-2000"/>
            </a:stretch>
          </a:blipFill>
          <a:ln w="3175">
            <a:solidFill>
              <a:srgbClr val="405C59">
                <a:alpha val="90000"/>
              </a:srgbClr>
            </a:solidFill>
          </a:ln>
        </p:spPr>
        <p:style>
          <a:lnRef idx="2">
            <a:schemeClr val="accent2">
              <a:tint val="40000"/>
              <a:alpha val="90000"/>
              <a:hueOff val="-283075"/>
              <a:satOff val="-25115"/>
              <a:lumOff val="-256"/>
              <a:alphaOff val="0"/>
            </a:schemeClr>
          </a:lnRef>
          <a:fillRef idx="1">
            <a:scrgbClr r="0" g="0" b="0"/>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a:lstStyle/>
          <a:p>
            <a:endParaRPr lang="en-US"/>
          </a:p>
        </p:txBody>
      </p:sp>
      <p:sp>
        <p:nvSpPr>
          <p:cNvPr id="19" name="Espace réservé du numéro de diapositive 18">
            <a:extLst>
              <a:ext uri="{FF2B5EF4-FFF2-40B4-BE49-F238E27FC236}">
                <a16:creationId xmlns:a16="http://schemas.microsoft.com/office/drawing/2014/main" id="{66600357-7B5E-9086-91D3-6589D9A46BB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S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5F6C9-002D-4E7B-BFDB-370390DB694D}" type="slidenum">
              <a:rPr lang="en-US" smtClean="0"/>
              <a:pPr/>
              <a:t>5</a:t>
            </a:fld>
            <a:endParaRPr lang="en-US" dirty="0"/>
          </a:p>
        </p:txBody>
      </p:sp>
      <p:sp>
        <p:nvSpPr>
          <p:cNvPr id="18" name="Rectangle 17">
            <a:extLst>
              <a:ext uri="{FF2B5EF4-FFF2-40B4-BE49-F238E27FC236}">
                <a16:creationId xmlns:a16="http://schemas.microsoft.com/office/drawing/2014/main" id="{2ACBBF02-01F5-FCD5-94B7-ED9AF0DDC279}"/>
              </a:ext>
            </a:extLst>
          </p:cNvPr>
          <p:cNvSpPr/>
          <p:nvPr/>
        </p:nvSpPr>
        <p:spPr>
          <a:xfrm>
            <a:off x="5692878" y="1690688"/>
            <a:ext cx="5345060" cy="4786312"/>
          </a:xfrm>
          <a:prstGeom prst="rect">
            <a:avLst/>
          </a:prstGeom>
          <a:solidFill>
            <a:srgbClr val="F0ECE6"/>
          </a:solidFill>
          <a:ln>
            <a:solidFill>
              <a:srgbClr val="405C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2CBF28-188D-49CA-6B61-EFF5E607B851}"/>
              </a:ext>
            </a:extLst>
          </p:cNvPr>
          <p:cNvSpPr txBox="1"/>
          <p:nvPr/>
        </p:nvSpPr>
        <p:spPr>
          <a:xfrm>
            <a:off x="5834010" y="2011938"/>
            <a:ext cx="5062796" cy="4339650"/>
          </a:xfrm>
          <a:prstGeom prst="rect">
            <a:avLst/>
          </a:prstGeom>
          <a:noFill/>
          <a:ln>
            <a:noFill/>
          </a:ln>
        </p:spPr>
        <p:txBody>
          <a:bodyPr wrap="square" rtlCol="0">
            <a:spAutoFit/>
          </a:bodyPr>
          <a:lstStyle/>
          <a:p>
            <a:r>
              <a:rPr lang="fr-BE" sz="2000" dirty="0">
                <a:solidFill>
                  <a:srgbClr val="405C59"/>
                </a:solidFill>
                <a:latin typeface="Arial" panose="020B0604020202020204" pitchFamily="34" charset="0"/>
                <a:cs typeface="Arial" panose="020B0604020202020204" pitchFamily="34" charset="0"/>
              </a:rPr>
              <a:t>Hêtraies-chênaies-charmaies gérées avec un couvert continu. Sites mésiques et méso-oligotrophes.</a:t>
            </a:r>
          </a:p>
          <a:p>
            <a:endParaRPr lang="fr-BE" dirty="0">
              <a:solidFill>
                <a:srgbClr val="405C59"/>
              </a:solidFill>
              <a:latin typeface="Arial" panose="020B0604020202020204" pitchFamily="34" charset="0"/>
              <a:cs typeface="Arial" panose="020B0604020202020204" pitchFamily="34" charset="0"/>
            </a:endParaRPr>
          </a:p>
          <a:p>
            <a:r>
              <a:rPr lang="fr-BE" b="1" dirty="0">
                <a:solidFill>
                  <a:srgbClr val="405C59"/>
                </a:solidFill>
                <a:latin typeface="Arial" panose="020B0604020202020204" pitchFamily="34" charset="0"/>
                <a:cs typeface="Arial" panose="020B0604020202020204" pitchFamily="34" charset="0"/>
              </a:rPr>
              <a:t>Les espèces présentes classées par tolérance à l’ombre décroissante:  </a:t>
            </a:r>
            <a:br>
              <a:rPr lang="fr-BE" dirty="0">
                <a:solidFill>
                  <a:srgbClr val="405C59"/>
                </a:solidFill>
                <a:latin typeface="Arial" panose="020B0604020202020204" pitchFamily="34" charset="0"/>
                <a:cs typeface="Arial" panose="020B0604020202020204" pitchFamily="34" charset="0"/>
              </a:rPr>
            </a:br>
            <a:r>
              <a:rPr lang="fr-BE" i="1" dirty="0">
                <a:solidFill>
                  <a:srgbClr val="405C59"/>
                </a:solidFill>
                <a:latin typeface="Arial" panose="020B0604020202020204" pitchFamily="34" charset="0"/>
                <a:cs typeface="Arial" panose="020B0604020202020204" pitchFamily="34" charset="0"/>
              </a:rPr>
              <a:t>Fagus </a:t>
            </a:r>
            <a:r>
              <a:rPr lang="fr-BE" i="1" dirty="0" err="1">
                <a:solidFill>
                  <a:srgbClr val="405C59"/>
                </a:solidFill>
                <a:latin typeface="Arial" panose="020B0604020202020204" pitchFamily="34" charset="0"/>
                <a:cs typeface="Arial" panose="020B0604020202020204" pitchFamily="34" charset="0"/>
              </a:rPr>
              <a:t>sylvatica</a:t>
            </a:r>
            <a:r>
              <a:rPr lang="fr-BE" i="1" dirty="0">
                <a:solidFill>
                  <a:srgbClr val="405C59"/>
                </a:solidFill>
                <a:latin typeface="Arial" panose="020B0604020202020204" pitchFamily="34" charset="0"/>
                <a:cs typeface="Arial" panose="020B0604020202020204" pitchFamily="34" charset="0"/>
              </a:rPr>
              <a:t> </a:t>
            </a:r>
            <a:r>
              <a:rPr lang="fr-BE" dirty="0">
                <a:solidFill>
                  <a:srgbClr val="405C59"/>
                </a:solidFill>
                <a:latin typeface="Arial" panose="020B0604020202020204" pitchFamily="34" charset="0"/>
                <a:cs typeface="Arial" panose="020B0604020202020204" pitchFamily="34" charset="0"/>
              </a:rPr>
              <a:t>(Hêtre)</a:t>
            </a:r>
          </a:p>
          <a:p>
            <a:r>
              <a:rPr lang="fr-BE" i="1" dirty="0" err="1">
                <a:solidFill>
                  <a:srgbClr val="405C59"/>
                </a:solidFill>
                <a:latin typeface="Arial" panose="020B0604020202020204" pitchFamily="34" charset="0"/>
                <a:cs typeface="Arial" panose="020B0604020202020204" pitchFamily="34" charset="0"/>
              </a:rPr>
              <a:t>Picea</a:t>
            </a:r>
            <a:r>
              <a:rPr lang="fr-BE" i="1" dirty="0">
                <a:solidFill>
                  <a:srgbClr val="405C59"/>
                </a:solidFill>
                <a:latin typeface="Arial" panose="020B0604020202020204" pitchFamily="34" charset="0"/>
                <a:cs typeface="Arial" panose="020B0604020202020204" pitchFamily="34" charset="0"/>
              </a:rPr>
              <a:t> abies </a:t>
            </a:r>
            <a:r>
              <a:rPr lang="fr-BE" dirty="0">
                <a:solidFill>
                  <a:srgbClr val="405C59"/>
                </a:solidFill>
                <a:latin typeface="Arial" panose="020B0604020202020204" pitchFamily="34" charset="0"/>
                <a:cs typeface="Arial" panose="020B0604020202020204" pitchFamily="34" charset="0"/>
              </a:rPr>
              <a:t>(Epicéa)</a:t>
            </a:r>
          </a:p>
          <a:p>
            <a:r>
              <a:rPr lang="fr-BE" i="1" dirty="0" err="1">
                <a:solidFill>
                  <a:srgbClr val="405C59"/>
                </a:solidFill>
                <a:latin typeface="Arial" panose="020B0604020202020204" pitchFamily="34" charset="0"/>
                <a:cs typeface="Arial" panose="020B0604020202020204" pitchFamily="34" charset="0"/>
              </a:rPr>
              <a:t>Carpinus</a:t>
            </a:r>
            <a:r>
              <a:rPr lang="fr-BE" i="1" dirty="0">
                <a:solidFill>
                  <a:srgbClr val="405C59"/>
                </a:solidFill>
                <a:latin typeface="Arial" panose="020B0604020202020204" pitchFamily="34" charset="0"/>
                <a:cs typeface="Arial" panose="020B0604020202020204" pitchFamily="34" charset="0"/>
              </a:rPr>
              <a:t> </a:t>
            </a:r>
            <a:r>
              <a:rPr lang="fr-BE" i="1" dirty="0" err="1">
                <a:solidFill>
                  <a:srgbClr val="405C59"/>
                </a:solidFill>
                <a:latin typeface="Arial" panose="020B0604020202020204" pitchFamily="34" charset="0"/>
                <a:cs typeface="Arial" panose="020B0604020202020204" pitchFamily="34" charset="0"/>
              </a:rPr>
              <a:t>betulus</a:t>
            </a:r>
            <a:r>
              <a:rPr lang="fr-BE" i="1" dirty="0">
                <a:solidFill>
                  <a:srgbClr val="405C59"/>
                </a:solidFill>
                <a:latin typeface="Arial" panose="020B0604020202020204" pitchFamily="34" charset="0"/>
                <a:cs typeface="Arial" panose="020B0604020202020204" pitchFamily="34" charset="0"/>
              </a:rPr>
              <a:t> </a:t>
            </a:r>
            <a:r>
              <a:rPr lang="fr-BE" dirty="0">
                <a:solidFill>
                  <a:srgbClr val="405C59"/>
                </a:solidFill>
                <a:latin typeface="Arial" panose="020B0604020202020204" pitchFamily="34" charset="0"/>
                <a:cs typeface="Arial" panose="020B0604020202020204" pitchFamily="34" charset="0"/>
              </a:rPr>
              <a:t>(Charme)</a:t>
            </a:r>
          </a:p>
          <a:p>
            <a:r>
              <a:rPr lang="fr-BE" i="1" dirty="0">
                <a:solidFill>
                  <a:srgbClr val="405C59"/>
                </a:solidFill>
                <a:latin typeface="Arial" panose="020B0604020202020204" pitchFamily="34" charset="0"/>
                <a:cs typeface="Arial" panose="020B0604020202020204" pitchFamily="34" charset="0"/>
              </a:rPr>
              <a:t>Acer </a:t>
            </a:r>
            <a:r>
              <a:rPr lang="fr-BE" i="1" dirty="0" err="1">
                <a:solidFill>
                  <a:srgbClr val="405C59"/>
                </a:solidFill>
                <a:latin typeface="Arial" panose="020B0604020202020204" pitchFamily="34" charset="0"/>
                <a:cs typeface="Arial" panose="020B0604020202020204" pitchFamily="34" charset="0"/>
              </a:rPr>
              <a:t>plseudoplatanus</a:t>
            </a:r>
            <a:r>
              <a:rPr lang="fr-BE" i="1" dirty="0">
                <a:solidFill>
                  <a:srgbClr val="405C59"/>
                </a:solidFill>
                <a:latin typeface="Arial" panose="020B0604020202020204" pitchFamily="34" charset="0"/>
                <a:cs typeface="Arial" panose="020B0604020202020204" pitchFamily="34" charset="0"/>
              </a:rPr>
              <a:t> </a:t>
            </a:r>
            <a:r>
              <a:rPr lang="fr-BE" dirty="0">
                <a:solidFill>
                  <a:srgbClr val="405C59"/>
                </a:solidFill>
                <a:latin typeface="Arial" panose="020B0604020202020204" pitchFamily="34" charset="0"/>
                <a:cs typeface="Arial" panose="020B0604020202020204" pitchFamily="34" charset="0"/>
              </a:rPr>
              <a:t>(Erable sycomore)</a:t>
            </a:r>
          </a:p>
          <a:p>
            <a:r>
              <a:rPr lang="pt-BR" dirty="0">
                <a:solidFill>
                  <a:srgbClr val="405C59"/>
                </a:solidFill>
                <a:latin typeface="Arial" panose="020B0604020202020204" pitchFamily="34" charset="0"/>
                <a:cs typeface="Arial" panose="020B0604020202020204" pitchFamily="34" charset="0"/>
              </a:rPr>
              <a:t>Quercus petraea (Chêne sessile)</a:t>
            </a:r>
          </a:p>
          <a:p>
            <a:r>
              <a:rPr lang="fr-BE" i="1" dirty="0" err="1">
                <a:solidFill>
                  <a:srgbClr val="405C59"/>
                </a:solidFill>
                <a:latin typeface="Arial" panose="020B0604020202020204" pitchFamily="34" charset="0"/>
                <a:cs typeface="Arial" panose="020B0604020202020204" pitchFamily="34" charset="0"/>
              </a:rPr>
              <a:t>Fraxinus</a:t>
            </a:r>
            <a:r>
              <a:rPr lang="fr-BE" i="1" dirty="0">
                <a:solidFill>
                  <a:srgbClr val="405C59"/>
                </a:solidFill>
                <a:latin typeface="Arial" panose="020B0604020202020204" pitchFamily="34" charset="0"/>
                <a:cs typeface="Arial" panose="020B0604020202020204" pitchFamily="34" charset="0"/>
              </a:rPr>
              <a:t> </a:t>
            </a:r>
            <a:r>
              <a:rPr lang="fr-BE" i="1" dirty="0" err="1">
                <a:solidFill>
                  <a:srgbClr val="405C59"/>
                </a:solidFill>
                <a:latin typeface="Arial" panose="020B0604020202020204" pitchFamily="34" charset="0"/>
                <a:cs typeface="Arial" panose="020B0604020202020204" pitchFamily="34" charset="0"/>
              </a:rPr>
              <a:t>excelsior</a:t>
            </a:r>
            <a:r>
              <a:rPr lang="fr-BE" i="1" dirty="0">
                <a:solidFill>
                  <a:srgbClr val="405C59"/>
                </a:solidFill>
                <a:latin typeface="Arial" panose="020B0604020202020204" pitchFamily="34" charset="0"/>
                <a:cs typeface="Arial" panose="020B0604020202020204" pitchFamily="34" charset="0"/>
              </a:rPr>
              <a:t> </a:t>
            </a:r>
            <a:r>
              <a:rPr lang="fr-BE" dirty="0">
                <a:solidFill>
                  <a:srgbClr val="405C59"/>
                </a:solidFill>
                <a:latin typeface="Arial" panose="020B0604020202020204" pitchFamily="34" charset="0"/>
                <a:cs typeface="Arial" panose="020B0604020202020204" pitchFamily="34" charset="0"/>
              </a:rPr>
              <a:t>(Frêne)</a:t>
            </a:r>
            <a:br>
              <a:rPr lang="fr-BE" dirty="0">
                <a:solidFill>
                  <a:srgbClr val="405C59"/>
                </a:solidFill>
                <a:latin typeface="Arial" panose="020B0604020202020204" pitchFamily="34" charset="0"/>
                <a:cs typeface="Arial" panose="020B0604020202020204" pitchFamily="34" charset="0"/>
              </a:rPr>
            </a:br>
            <a:r>
              <a:rPr lang="pt-BR" dirty="0">
                <a:solidFill>
                  <a:srgbClr val="405C59"/>
                </a:solidFill>
                <a:latin typeface="Arial" panose="020B0604020202020204" pitchFamily="34" charset="0"/>
                <a:cs typeface="Arial" panose="020B0604020202020204" pitchFamily="34" charset="0"/>
              </a:rPr>
              <a:t>Quercus robur (Chêne pédonculé)</a:t>
            </a:r>
            <a:endParaRPr lang="fr-BE" dirty="0">
              <a:solidFill>
                <a:srgbClr val="405C59"/>
              </a:solidFill>
              <a:latin typeface="Arial" panose="020B0604020202020204" pitchFamily="34" charset="0"/>
              <a:cs typeface="Arial" panose="020B0604020202020204" pitchFamily="34" charset="0"/>
            </a:endParaRPr>
          </a:p>
          <a:p>
            <a:r>
              <a:rPr lang="fr-BE" i="1" dirty="0" err="1">
                <a:solidFill>
                  <a:srgbClr val="405C59"/>
                </a:solidFill>
                <a:latin typeface="Arial" panose="020B0604020202020204" pitchFamily="34" charset="0"/>
                <a:cs typeface="Arial" panose="020B0604020202020204" pitchFamily="34" charset="0"/>
              </a:rPr>
              <a:t>Betula</a:t>
            </a:r>
            <a:r>
              <a:rPr lang="fr-BE" i="1" dirty="0">
                <a:solidFill>
                  <a:srgbClr val="405C59"/>
                </a:solidFill>
                <a:latin typeface="Arial" panose="020B0604020202020204" pitchFamily="34" charset="0"/>
                <a:cs typeface="Arial" panose="020B0604020202020204" pitchFamily="34" charset="0"/>
              </a:rPr>
              <a:t> pendula</a:t>
            </a:r>
            <a:r>
              <a:rPr lang="fr-BE" dirty="0">
                <a:solidFill>
                  <a:srgbClr val="405C59"/>
                </a:solidFill>
                <a:latin typeface="Arial" panose="020B0604020202020204" pitchFamily="34" charset="0"/>
                <a:cs typeface="Arial" panose="020B0604020202020204" pitchFamily="34" charset="0"/>
              </a:rPr>
              <a:t>, </a:t>
            </a:r>
            <a:r>
              <a:rPr lang="fr-BE" i="1" dirty="0" err="1">
                <a:solidFill>
                  <a:srgbClr val="405C59"/>
                </a:solidFill>
                <a:latin typeface="Arial" panose="020B0604020202020204" pitchFamily="34" charset="0"/>
                <a:cs typeface="Arial" panose="020B0604020202020204" pitchFamily="34" charset="0"/>
              </a:rPr>
              <a:t>Betula</a:t>
            </a:r>
            <a:r>
              <a:rPr lang="fr-BE" i="1" dirty="0">
                <a:solidFill>
                  <a:srgbClr val="405C59"/>
                </a:solidFill>
                <a:latin typeface="Arial" panose="020B0604020202020204" pitchFamily="34" charset="0"/>
                <a:cs typeface="Arial" panose="020B0604020202020204" pitchFamily="34" charset="0"/>
              </a:rPr>
              <a:t> </a:t>
            </a:r>
            <a:r>
              <a:rPr lang="fr-BE" i="1" dirty="0" err="1">
                <a:solidFill>
                  <a:srgbClr val="405C59"/>
                </a:solidFill>
                <a:latin typeface="Arial" panose="020B0604020202020204" pitchFamily="34" charset="0"/>
                <a:cs typeface="Arial" panose="020B0604020202020204" pitchFamily="34" charset="0"/>
              </a:rPr>
              <a:t>pubescens</a:t>
            </a:r>
            <a:r>
              <a:rPr lang="fr-BE" i="1" dirty="0">
                <a:solidFill>
                  <a:srgbClr val="405C59"/>
                </a:solidFill>
                <a:latin typeface="Arial" panose="020B0604020202020204" pitchFamily="34" charset="0"/>
                <a:cs typeface="Arial" panose="020B0604020202020204" pitchFamily="34" charset="0"/>
              </a:rPr>
              <a:t> </a:t>
            </a:r>
            <a:r>
              <a:rPr lang="fr-BE" dirty="0">
                <a:solidFill>
                  <a:srgbClr val="405C59"/>
                </a:solidFill>
                <a:latin typeface="Arial" panose="020B0604020202020204" pitchFamily="34" charset="0"/>
                <a:cs typeface="Arial" panose="020B0604020202020204" pitchFamily="34" charset="0"/>
              </a:rPr>
              <a:t>(Bouleau)</a:t>
            </a:r>
            <a:br>
              <a:rPr lang="fr-BE" dirty="0">
                <a:solidFill>
                  <a:srgbClr val="405C59"/>
                </a:solidFill>
                <a:latin typeface="Arial" panose="020B0604020202020204" pitchFamily="34" charset="0"/>
                <a:cs typeface="Arial" panose="020B0604020202020204" pitchFamily="34" charset="0"/>
              </a:rPr>
            </a:br>
            <a:endParaRPr lang="en-US" dirty="0">
              <a:solidFill>
                <a:srgbClr val="405C59"/>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F8536C90-D31B-8FF2-05A9-B3FA2F89EE90}"/>
              </a:ext>
            </a:extLst>
          </p:cNvPr>
          <p:cNvCxnSpPr>
            <a:cxnSpLocks/>
          </p:cNvCxnSpPr>
          <p:nvPr/>
        </p:nvCxnSpPr>
        <p:spPr>
          <a:xfrm>
            <a:off x="10651556" y="3889097"/>
            <a:ext cx="0" cy="2014532"/>
          </a:xfrm>
          <a:prstGeom prst="straightConnector1">
            <a:avLst/>
          </a:prstGeom>
          <a:ln>
            <a:solidFill>
              <a:srgbClr val="405C59"/>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CEF2111-C472-E676-0B44-DE498130E659}"/>
              </a:ext>
            </a:extLst>
          </p:cNvPr>
          <p:cNvCxnSpPr>
            <a:cxnSpLocks/>
          </p:cNvCxnSpPr>
          <p:nvPr/>
        </p:nvCxnSpPr>
        <p:spPr>
          <a:xfrm flipH="1">
            <a:off x="8906897" y="3900386"/>
            <a:ext cx="1744659" cy="0"/>
          </a:xfrm>
          <a:prstGeom prst="line">
            <a:avLst/>
          </a:prstGeom>
          <a:ln>
            <a:solidFill>
              <a:srgbClr val="405C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016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88DFFD45-90D0-8CAF-627E-EDABFD4B1F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A3C79BCF-2632-14F6-F1A7-0424F41148B3}"/>
              </a:ext>
            </a:extLst>
          </p:cNvPr>
          <p:cNvSpPr/>
          <p:nvPr/>
        </p:nvSpPr>
        <p:spPr>
          <a:xfrm>
            <a:off x="5664200" y="2501900"/>
            <a:ext cx="6464300" cy="4305300"/>
          </a:xfrm>
          <a:prstGeom prst="rect">
            <a:avLst/>
          </a:prstGeom>
          <a:solidFill>
            <a:srgbClr val="F0ECE6"/>
          </a:solidFill>
          <a:ln>
            <a:solidFill>
              <a:srgbClr val="405C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9525">
                <a:noFill/>
              </a:ln>
            </a:endParaRPr>
          </a:p>
        </p:txBody>
      </p:sp>
      <p:sp>
        <p:nvSpPr>
          <p:cNvPr id="6" name="Espace réservé du numéro de diapositive 4">
            <a:extLst>
              <a:ext uri="{FF2B5EF4-FFF2-40B4-BE49-F238E27FC236}">
                <a16:creationId xmlns:a16="http://schemas.microsoft.com/office/drawing/2014/main" id="{05A16058-9E50-8779-F2C5-EC6F1636FFB8}"/>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6</a:t>
            </a:fld>
            <a:endParaRPr lang="en-US" dirty="0"/>
          </a:p>
        </p:txBody>
      </p:sp>
      <p:graphicFrame>
        <p:nvGraphicFramePr>
          <p:cNvPr id="2" name="Graphique 2">
            <a:extLst>
              <a:ext uri="{FF2B5EF4-FFF2-40B4-BE49-F238E27FC236}">
                <a16:creationId xmlns:a16="http://schemas.microsoft.com/office/drawing/2014/main" id="{64A4F5BD-1C37-B7B3-2D62-7C45E2615DCB}"/>
              </a:ext>
            </a:extLst>
          </p:cNvPr>
          <p:cNvGraphicFramePr>
            <a:graphicFrameLocks/>
          </p:cNvGraphicFramePr>
          <p:nvPr>
            <p:extLst>
              <p:ext uri="{D42A27DB-BD31-4B8C-83A1-F6EECF244321}">
                <p14:modId xmlns:p14="http://schemas.microsoft.com/office/powerpoint/2010/main" val="1335032342"/>
              </p:ext>
            </p:extLst>
          </p:nvPr>
        </p:nvGraphicFramePr>
        <p:xfrm>
          <a:off x="5818000" y="3595645"/>
          <a:ext cx="4647422" cy="3052743"/>
        </p:xfrm>
        <a:graphic>
          <a:graphicData uri="http://schemas.openxmlformats.org/drawingml/2006/chart">
            <c:chart xmlns:c="http://schemas.openxmlformats.org/drawingml/2006/chart" xmlns:r="http://schemas.openxmlformats.org/officeDocument/2006/relationships" r:id="rId4"/>
          </a:graphicData>
        </a:graphic>
      </p:graphicFrame>
      <p:pic>
        <p:nvPicPr>
          <p:cNvPr id="22" name="Image 8" descr="Une image contenant mammifère, plein air, porc, Animal terrestre&#10;&#10;Description générée automatiquement">
            <a:extLst>
              <a:ext uri="{FF2B5EF4-FFF2-40B4-BE49-F238E27FC236}">
                <a16:creationId xmlns:a16="http://schemas.microsoft.com/office/drawing/2014/main" id="{8A16440C-B32C-58DE-7723-33A3EF674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5624" y="3573630"/>
            <a:ext cx="1247900" cy="90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3" name="Image 10" descr="Une image contenant mammifère, chevreuil, plein air, herbe&#10;&#10;Description générée automatiquement">
            <a:extLst>
              <a:ext uri="{FF2B5EF4-FFF2-40B4-BE49-F238E27FC236}">
                <a16:creationId xmlns:a16="http://schemas.microsoft.com/office/drawing/2014/main" id="{94D41C83-4772-E0E8-E761-D6752AF7D3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2307" y="4515415"/>
            <a:ext cx="1350001" cy="90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4" name="Image 16" descr="Une image contenant mammifère, chevreuil, arbre, plein air&#10;&#10;Description générée automatiquement">
            <a:extLst>
              <a:ext uri="{FF2B5EF4-FFF2-40B4-BE49-F238E27FC236}">
                <a16:creationId xmlns:a16="http://schemas.microsoft.com/office/drawing/2014/main" id="{93D83FF2-1038-1B3A-2F25-9EBDB7F976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24" y="5498986"/>
            <a:ext cx="1349838" cy="90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D9C1E666-0388-E78D-2705-3582927CCC40}"/>
              </a:ext>
            </a:extLst>
          </p:cNvPr>
          <p:cNvSpPr txBox="1"/>
          <p:nvPr/>
        </p:nvSpPr>
        <p:spPr>
          <a:xfrm>
            <a:off x="5796835" y="2635538"/>
            <a:ext cx="6096000" cy="707886"/>
          </a:xfrm>
          <a:prstGeom prst="rect">
            <a:avLst/>
          </a:prstGeom>
          <a:noFill/>
        </p:spPr>
        <p:txBody>
          <a:bodyPr wrap="square">
            <a:spAutoFit/>
          </a:bodyPr>
          <a:lstStyle/>
          <a:p>
            <a:r>
              <a:rPr lang="en-US" sz="2000" dirty="0">
                <a:solidFill>
                  <a:srgbClr val="405C59"/>
                </a:solidFill>
                <a:latin typeface="Arial" panose="020B0604020202020204" pitchFamily="34" charset="0"/>
                <a:cs typeface="Arial" panose="020B0604020202020204" pitchFamily="34" charset="0"/>
              </a:rPr>
              <a:t>Les populations </a:t>
            </a:r>
            <a:r>
              <a:rPr lang="en-US" sz="2000" dirty="0" err="1">
                <a:solidFill>
                  <a:srgbClr val="405C59"/>
                </a:solidFill>
                <a:latin typeface="Arial" panose="020B0604020202020204" pitchFamily="34" charset="0"/>
                <a:cs typeface="Arial" panose="020B0604020202020204" pitchFamily="34" charset="0"/>
              </a:rPr>
              <a:t>d’ongulés</a:t>
            </a:r>
            <a:r>
              <a:rPr lang="en-US" sz="2000" dirty="0">
                <a:solidFill>
                  <a:srgbClr val="405C59"/>
                </a:solidFill>
                <a:latin typeface="Arial" panose="020B0604020202020204" pitchFamily="34" charset="0"/>
                <a:cs typeface="Arial" panose="020B0604020202020204" pitchFamily="34" charset="0"/>
              </a:rPr>
              <a:t> </a:t>
            </a:r>
            <a:r>
              <a:rPr lang="en-US" sz="2000" dirty="0" err="1">
                <a:solidFill>
                  <a:srgbClr val="405C59"/>
                </a:solidFill>
                <a:latin typeface="Arial" panose="020B0604020202020204" pitchFamily="34" charset="0"/>
                <a:cs typeface="Arial" panose="020B0604020202020204" pitchFamily="34" charset="0"/>
              </a:rPr>
              <a:t>ont</a:t>
            </a:r>
            <a:r>
              <a:rPr lang="en-US" sz="2000" dirty="0">
                <a:solidFill>
                  <a:srgbClr val="405C59"/>
                </a:solidFill>
                <a:latin typeface="Arial" panose="020B0604020202020204" pitchFamily="34" charset="0"/>
                <a:cs typeface="Arial" panose="020B0604020202020204" pitchFamily="34" charset="0"/>
              </a:rPr>
              <a:t> bien </a:t>
            </a:r>
            <a:r>
              <a:rPr lang="en-US" sz="2000" dirty="0" err="1">
                <a:solidFill>
                  <a:srgbClr val="405C59"/>
                </a:solidFill>
                <a:latin typeface="Arial" panose="020B0604020202020204" pitchFamily="34" charset="0"/>
                <a:cs typeface="Arial" panose="020B0604020202020204" pitchFamily="34" charset="0"/>
              </a:rPr>
              <a:t>augmentées</a:t>
            </a:r>
            <a:r>
              <a:rPr lang="en-US" sz="2000" dirty="0">
                <a:solidFill>
                  <a:srgbClr val="405C59"/>
                </a:solidFill>
                <a:latin typeface="Arial" panose="020B0604020202020204" pitchFamily="34" charset="0"/>
                <a:cs typeface="Arial" panose="020B0604020202020204" pitchFamily="34" charset="0"/>
              </a:rPr>
              <a:t> </a:t>
            </a:r>
            <a:r>
              <a:rPr lang="en-US" sz="2000" dirty="0" err="1">
                <a:solidFill>
                  <a:srgbClr val="405C59"/>
                </a:solidFill>
                <a:latin typeface="Arial" panose="020B0604020202020204" pitchFamily="34" charset="0"/>
                <a:cs typeface="Arial" panose="020B0604020202020204" pitchFamily="34" charset="0"/>
              </a:rPr>
              <a:t>depuis</a:t>
            </a:r>
            <a:r>
              <a:rPr lang="en-US" sz="2000" dirty="0">
                <a:solidFill>
                  <a:srgbClr val="405C59"/>
                </a:solidFill>
                <a:latin typeface="Arial" panose="020B0604020202020204" pitchFamily="34" charset="0"/>
                <a:cs typeface="Arial" panose="020B0604020202020204" pitchFamily="34" charset="0"/>
              </a:rPr>
              <a:t> 1980. </a:t>
            </a:r>
          </a:p>
        </p:txBody>
      </p:sp>
      <p:sp>
        <p:nvSpPr>
          <p:cNvPr id="3" name="TextBox 2">
            <a:extLst>
              <a:ext uri="{FF2B5EF4-FFF2-40B4-BE49-F238E27FC236}">
                <a16:creationId xmlns:a16="http://schemas.microsoft.com/office/drawing/2014/main" id="{9557BD06-1CA6-1F78-4A35-83EDC2CC959E}"/>
              </a:ext>
            </a:extLst>
          </p:cNvPr>
          <p:cNvSpPr txBox="1"/>
          <p:nvPr/>
        </p:nvSpPr>
        <p:spPr>
          <a:xfrm>
            <a:off x="5818000" y="3595645"/>
            <a:ext cx="2236831" cy="369332"/>
          </a:xfrm>
          <a:prstGeom prst="rect">
            <a:avLst/>
          </a:prstGeom>
          <a:noFill/>
        </p:spPr>
        <p:txBody>
          <a:bodyPr wrap="none" rtlCol="0">
            <a:spAutoFit/>
          </a:bodyPr>
          <a:lstStyle/>
          <a:p>
            <a:r>
              <a:rPr lang="fr-BE" dirty="0"/>
              <a:t>Nb. animaux tirés/an</a:t>
            </a:r>
            <a:endParaRPr lang="en-US" dirty="0"/>
          </a:p>
        </p:txBody>
      </p:sp>
    </p:spTree>
    <p:extLst>
      <p:ext uri="{BB962C8B-B14F-4D97-AF65-F5344CB8AC3E}">
        <p14:creationId xmlns:p14="http://schemas.microsoft.com/office/powerpoint/2010/main" val="1770963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D845-2A09-FD39-EDF0-85DCFA361F30}"/>
              </a:ext>
            </a:extLst>
          </p:cNvPr>
          <p:cNvSpPr>
            <a:spLocks noGrp="1"/>
          </p:cNvSpPr>
          <p:nvPr>
            <p:ph type="title"/>
          </p:nvPr>
        </p:nvSpPr>
        <p:spPr/>
        <p:txBody>
          <a:bodyPr>
            <a:noAutofit/>
          </a:bodyPr>
          <a:lstStyle/>
          <a:p>
            <a:r>
              <a:rPr lang="fr-BE" sz="3600" dirty="0">
                <a:solidFill>
                  <a:srgbClr val="405C59"/>
                </a:solidFill>
                <a:latin typeface="Arial" panose="020B0604020202020204" pitchFamily="34" charset="0"/>
                <a:cs typeface="Arial" panose="020B0604020202020204" pitchFamily="34" charset="0"/>
              </a:rPr>
              <a:t>Comment promouvoir le développement de la régénération naturelle de chêne dans les forêts gérées avec un couvert continu ?</a:t>
            </a:r>
            <a:endParaRPr lang="en-US" sz="3600" dirty="0">
              <a:solidFill>
                <a:srgbClr val="405C59"/>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7C070C89-199F-416B-6CEC-C8889D9A1CAA}"/>
              </a:ext>
            </a:extLst>
          </p:cNvPr>
          <p:cNvSpPr txBox="1">
            <a:spLocks/>
          </p:cNvSpPr>
          <p:nvPr/>
        </p:nvSpPr>
        <p:spPr>
          <a:xfrm>
            <a:off x="990600" y="2386398"/>
            <a:ext cx="108204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sz="2400" b="1" dirty="0">
                <a:solidFill>
                  <a:srgbClr val="405C59"/>
                </a:solidFill>
                <a:latin typeface="Arial" panose="020B0604020202020204" pitchFamily="34" charset="0"/>
                <a:cs typeface="Arial" panose="020B0604020202020204" pitchFamily="34" charset="0"/>
              </a:rPr>
              <a:t>Facteurs étudiés </a:t>
            </a:r>
            <a:r>
              <a:rPr lang="fr-BE" sz="2400" dirty="0">
                <a:solidFill>
                  <a:srgbClr val="4C8071"/>
                </a:solidFill>
                <a:latin typeface="Arial" panose="020B0604020202020204" pitchFamily="34" charset="0"/>
                <a:cs typeface="Arial" panose="020B0604020202020204" pitchFamily="34" charset="0"/>
              </a:rPr>
              <a:t>: </a:t>
            </a:r>
          </a:p>
          <a:p>
            <a:r>
              <a:rPr lang="fr-BE" sz="2400" dirty="0">
                <a:solidFill>
                  <a:srgbClr val="4C8071"/>
                </a:solidFill>
                <a:latin typeface="Arial" panose="020B0604020202020204" pitchFamily="34" charset="0"/>
                <a:cs typeface="Arial" panose="020B0604020202020204" pitchFamily="34" charset="0"/>
              </a:rPr>
              <a:t>Compétition interspécifique pour la lumière </a:t>
            </a:r>
          </a:p>
          <a:p>
            <a:r>
              <a:rPr lang="fr-BE" sz="2400" dirty="0">
                <a:solidFill>
                  <a:srgbClr val="4C8071"/>
                </a:solidFill>
                <a:latin typeface="Arial" panose="020B0604020202020204" pitchFamily="34" charset="0"/>
                <a:cs typeface="Arial" panose="020B0604020202020204" pitchFamily="34" charset="0"/>
              </a:rPr>
              <a:t>Dégâts des ongulés</a:t>
            </a:r>
          </a:p>
          <a:p>
            <a:pPr marL="0" indent="0">
              <a:buNone/>
            </a:pPr>
            <a:endParaRPr lang="fr-BE" sz="2400" dirty="0">
              <a:latin typeface="Arial" panose="020B0604020202020204" pitchFamily="34" charset="0"/>
              <a:cs typeface="Arial" panose="020B0604020202020204" pitchFamily="34" charset="0"/>
            </a:endParaRPr>
          </a:p>
          <a:p>
            <a:pPr marL="0" indent="0">
              <a:buNone/>
            </a:pPr>
            <a:r>
              <a:rPr lang="fr-BE" sz="2400" b="1" dirty="0">
                <a:solidFill>
                  <a:srgbClr val="405C59"/>
                </a:solidFill>
                <a:latin typeface="Arial" panose="020B0604020202020204" pitchFamily="34" charset="0"/>
                <a:cs typeface="Arial" panose="020B0604020202020204" pitchFamily="34" charset="0"/>
              </a:rPr>
              <a:t>Questions</a:t>
            </a:r>
          </a:p>
          <a:p>
            <a:r>
              <a:rPr lang="fr-FR" sz="2400" dirty="0">
                <a:solidFill>
                  <a:srgbClr val="4C8071"/>
                </a:solidFill>
                <a:latin typeface="Arial" panose="020B0604020202020204" pitchFamily="34" charset="0"/>
                <a:cs typeface="Arial" panose="020B0604020202020204" pitchFamily="34" charset="0"/>
              </a:rPr>
              <a:t>Quel est l’éclairement optimal pour le bon développement de la régénération naturelle des chênes ? Peuvent-ils, dans ces conditions, concurrencer les autres espèces en mélange? </a:t>
            </a:r>
          </a:p>
          <a:p>
            <a:r>
              <a:rPr lang="fr-FR" sz="2400" dirty="0">
                <a:solidFill>
                  <a:srgbClr val="4C8071"/>
                </a:solidFill>
                <a:latin typeface="Arial" panose="020B0604020202020204" pitchFamily="34" charset="0"/>
                <a:cs typeface="Arial" panose="020B0604020202020204" pitchFamily="34" charset="0"/>
              </a:rPr>
              <a:t>Comment les gestionnaires peuvent-ils apporter suffisamment d’éclairement ?</a:t>
            </a:r>
          </a:p>
          <a:p>
            <a:r>
              <a:rPr lang="fr-FR" sz="2400" dirty="0">
                <a:solidFill>
                  <a:srgbClr val="4C8071"/>
                </a:solidFill>
                <a:latin typeface="Arial" panose="020B0604020202020204" pitchFamily="34" charset="0"/>
                <a:cs typeface="Arial" panose="020B0604020202020204" pitchFamily="34" charset="0"/>
              </a:rPr>
              <a:t>Dans quelle mesure les ongulés réduisent-ils la croissance et l’abondance des jeunes chênes ainsi que la diversité future ?</a:t>
            </a:r>
            <a:endParaRPr lang="fr-BE" sz="2400" dirty="0">
              <a:solidFill>
                <a:srgbClr val="4C807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BE" dirty="0"/>
          </a:p>
          <a:p>
            <a:endParaRPr lang="fr-BE" dirty="0"/>
          </a:p>
          <a:p>
            <a:endParaRPr lang="en-US" dirty="0"/>
          </a:p>
        </p:txBody>
      </p:sp>
      <p:sp>
        <p:nvSpPr>
          <p:cNvPr id="8" name="Espace réservé du numéro de diapositive 4">
            <a:extLst>
              <a:ext uri="{FF2B5EF4-FFF2-40B4-BE49-F238E27FC236}">
                <a16:creationId xmlns:a16="http://schemas.microsoft.com/office/drawing/2014/main" id="{ADE8A3A0-EB4C-52A6-C0CF-E694769F2452}"/>
              </a:ext>
            </a:extLst>
          </p:cNvPr>
          <p:cNvSpPr txBox="1">
            <a:spLocks/>
          </p:cNvSpPr>
          <p:nvPr/>
        </p:nvSpPr>
        <p:spPr>
          <a:xfrm>
            <a:off x="52240" y="6387822"/>
            <a:ext cx="482600" cy="365125"/>
          </a:xfrm>
          <a:prstGeom prst="rect">
            <a:avLst/>
          </a:prstGeom>
        </p:spPr>
        <p:txBody>
          <a:bodyPr vert="horz" lIns="91440" tIns="45720" rIns="91440" bIns="45720" rtlCol="0" anchor="ctr"/>
          <a:lstStyle>
            <a:defPPr>
              <a:defRPr lang="en-S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5F6C9-002D-4E7B-BFDB-370390DB694D}" type="slidenum">
              <a:rPr lang="en-US" smtClean="0"/>
              <a:pPr/>
              <a:t>7</a:t>
            </a:fld>
            <a:endParaRPr lang="en-US" dirty="0"/>
          </a:p>
        </p:txBody>
      </p:sp>
    </p:spTree>
    <p:extLst>
      <p:ext uri="{BB962C8B-B14F-4D97-AF65-F5344CB8AC3E}">
        <p14:creationId xmlns:p14="http://schemas.microsoft.com/office/powerpoint/2010/main" val="229835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7" name="Picture 6" descr="A fence in the woods&#10;&#10;Description automatically generated">
            <a:extLst>
              <a:ext uri="{FF2B5EF4-FFF2-40B4-BE49-F238E27FC236}">
                <a16:creationId xmlns:a16="http://schemas.microsoft.com/office/drawing/2014/main" id="{AE37D853-AA96-AA10-E1E0-B272DC4B8D77}"/>
              </a:ext>
            </a:extLst>
          </p:cNvPr>
          <p:cNvPicPr>
            <a:picLocks noChangeAspect="1"/>
          </p:cNvPicPr>
          <p:nvPr/>
        </p:nvPicPr>
        <p:blipFill rotWithShape="1">
          <a:blip r:embed="rId2">
            <a:extLst>
              <a:ext uri="{28A0092B-C50C-407E-A947-70E740481C1C}">
                <a14:useLocalDpi xmlns:a14="http://schemas.microsoft.com/office/drawing/2010/main" val="0"/>
              </a:ext>
            </a:extLst>
          </a:blip>
          <a:srcRect r="21087"/>
          <a:stretch/>
        </p:blipFill>
        <p:spPr>
          <a:xfrm>
            <a:off x="0" y="-1"/>
            <a:ext cx="7215809" cy="6858000"/>
          </a:xfrm>
          <a:prstGeom prst="rect">
            <a:avLst/>
          </a:prstGeom>
        </p:spPr>
      </p:pic>
      <p:sp>
        <p:nvSpPr>
          <p:cNvPr id="15" name="TextBox 14">
            <a:extLst>
              <a:ext uri="{FF2B5EF4-FFF2-40B4-BE49-F238E27FC236}">
                <a16:creationId xmlns:a16="http://schemas.microsoft.com/office/drawing/2014/main" id="{A657D369-6C90-B6A9-99B3-E0CAE60687AA}"/>
              </a:ext>
            </a:extLst>
          </p:cNvPr>
          <p:cNvSpPr txBox="1"/>
          <p:nvPr/>
        </p:nvSpPr>
        <p:spPr>
          <a:xfrm>
            <a:off x="7533860" y="658491"/>
            <a:ext cx="4422913" cy="523220"/>
          </a:xfrm>
          <a:prstGeom prst="rect">
            <a:avLst/>
          </a:prstGeom>
          <a:noFill/>
        </p:spPr>
        <p:txBody>
          <a:bodyPr wrap="square" rtlCol="0">
            <a:spAutoFit/>
          </a:bodyPr>
          <a:lstStyle/>
          <a:p>
            <a:r>
              <a:rPr lang="fr-BE" sz="2800" dirty="0">
                <a:solidFill>
                  <a:srgbClr val="405C59"/>
                </a:solidFill>
                <a:latin typeface="Arial" panose="020B0604020202020204" pitchFamily="34" charset="0"/>
                <a:cs typeface="Arial" panose="020B0604020202020204" pitchFamily="34" charset="0"/>
              </a:rPr>
              <a:t>27 sites clôturés</a:t>
            </a:r>
          </a:p>
        </p:txBody>
      </p:sp>
      <p:sp>
        <p:nvSpPr>
          <p:cNvPr id="2" name="Espace réservé du numéro de diapositive 4">
            <a:extLst>
              <a:ext uri="{FF2B5EF4-FFF2-40B4-BE49-F238E27FC236}">
                <a16:creationId xmlns:a16="http://schemas.microsoft.com/office/drawing/2014/main" id="{AAFB79FF-585E-BAF7-E5EA-020DDA131F7D}"/>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8</a:t>
            </a:fld>
            <a:endParaRPr lang="en-US" dirty="0"/>
          </a:p>
        </p:txBody>
      </p:sp>
    </p:spTree>
    <p:extLst>
      <p:ext uri="{BB962C8B-B14F-4D97-AF65-F5344CB8AC3E}">
        <p14:creationId xmlns:p14="http://schemas.microsoft.com/office/powerpoint/2010/main" val="708780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AAFB79FF-585E-BAF7-E5EA-020DDA131F7D}"/>
              </a:ext>
            </a:extLst>
          </p:cNvPr>
          <p:cNvSpPr>
            <a:spLocks noGrp="1"/>
          </p:cNvSpPr>
          <p:nvPr>
            <p:ph type="sldNum" sz="quarter" idx="12"/>
          </p:nvPr>
        </p:nvSpPr>
        <p:spPr>
          <a:xfrm>
            <a:off x="11607800" y="6356351"/>
            <a:ext cx="482600" cy="365125"/>
          </a:xfrm>
        </p:spPr>
        <p:txBody>
          <a:bodyPr/>
          <a:lstStyle/>
          <a:p>
            <a:fld id="{EB25F6C9-002D-4E7B-BFDB-370390DB694D}" type="slidenum">
              <a:rPr lang="en-US" smtClean="0"/>
              <a:t>9</a:t>
            </a:fld>
            <a:endParaRPr lang="en-US" dirty="0"/>
          </a:p>
        </p:txBody>
      </p:sp>
      <p:pic>
        <p:nvPicPr>
          <p:cNvPr id="9" name="Picture 8" descr="A screenshot of a video game&#10;&#10;Description automatically generated">
            <a:extLst>
              <a:ext uri="{FF2B5EF4-FFF2-40B4-BE49-F238E27FC236}">
                <a16:creationId xmlns:a16="http://schemas.microsoft.com/office/drawing/2014/main" id="{A81601DA-1AB3-BB90-84F4-B85B00C4E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0" y="435858"/>
            <a:ext cx="9182119" cy="5986284"/>
          </a:xfrm>
          <a:prstGeom prst="rect">
            <a:avLst/>
          </a:prstGeom>
        </p:spPr>
      </p:pic>
    </p:spTree>
    <p:extLst>
      <p:ext uri="{BB962C8B-B14F-4D97-AF65-F5344CB8AC3E}">
        <p14:creationId xmlns:p14="http://schemas.microsoft.com/office/powerpoint/2010/main" val="56103521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3231</TotalTime>
  <Words>1108</Words>
  <Application>Microsoft Office PowerPoint</Application>
  <PresentationFormat>Widescreen</PresentationFormat>
  <Paragraphs>212</Paragraphs>
  <Slides>24</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Abadi</vt:lpstr>
      <vt:lpstr>Aptos</vt:lpstr>
      <vt:lpstr>Arial</vt:lpstr>
      <vt:lpstr>Calibri</vt:lpstr>
      <vt:lpstr>Segoe Print</vt:lpstr>
      <vt:lpstr>Wingdings</vt:lpstr>
      <vt:lpstr>Office-tema</vt:lpstr>
      <vt:lpstr>Thème Office</vt:lpstr>
      <vt:lpstr>PowerPoint Presentation</vt:lpstr>
      <vt:lpstr>PowerPoint Presentation</vt:lpstr>
      <vt:lpstr>PowerPoint Presentation</vt:lpstr>
      <vt:lpstr>PowerPoint Presentation</vt:lpstr>
      <vt:lpstr>PowerPoint Presentation</vt:lpstr>
      <vt:lpstr>PowerPoint Presentation</vt:lpstr>
      <vt:lpstr>Comment promouvoir le développement de la régénération naturelle de chêne dans les forêts gérées avec un couvert continu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Modélisation de l’éclairement</vt:lpstr>
      <vt:lpstr>Simulation de différentes stratégies de coupes pour promouvoir la régénération de chêne</vt:lpstr>
      <vt:lpstr>PowerPoint Presentation</vt:lpstr>
      <vt:lpstr>Suivi de la régénération dans des enclos-exclos</vt:lpstr>
      <vt:lpstr>L’accroissement en hauteur des plus grands semis est significativement réduit sauf pour l’épicéa et le hêtre.</vt:lpstr>
      <vt:lpstr>L’abroutissement altère la compétition interspécifique. Mais le chêne était l’espèce avec la croissance la plus faible aussi bien dans les enclos que dans les exclos.</vt:lpstr>
      <vt:lpstr>L’abroutissement réduit la diversité et favorise un cortège d’espèces supposes moins résistants aux changements climatiques.  Leur niche écologique est caractérisée par des températures plus faibles et plus de précipitations. Ce sont davantage des espèces sciaphiles.</vt:lpstr>
      <vt:lpstr>Conclusions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16:9</dc:title>
  <dc:creator>Johan Björklund</dc:creator>
  <cp:lastModifiedBy>Ligot Gauthier</cp:lastModifiedBy>
  <cp:revision>95</cp:revision>
  <dcterms:created xsi:type="dcterms:W3CDTF">2024-04-18T15:17:10Z</dcterms:created>
  <dcterms:modified xsi:type="dcterms:W3CDTF">2024-06-20T08:56:59Z</dcterms:modified>
</cp:coreProperties>
</file>