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6.xml" ContentType="application/vnd.openxmlformats-officedocument.drawingml.chart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drawings/drawing7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8.xml" ContentType="application/vnd.openxmlformats-officedocument.drawingml.chart+xml"/>
  <Override PartName="/ppt/drawings/drawing8.xml" ContentType="application/vnd.openxmlformats-officedocument.drawingml.chartshapes+xml"/>
  <Override PartName="/ppt/charts/chart9.xml" ContentType="application/vnd.openxmlformats-officedocument.drawingml.chart+xml"/>
  <Override PartName="/ppt/drawings/drawing9.xml" ContentType="application/vnd.openxmlformats-officedocument.drawingml.chartshapes+xml"/>
  <Override PartName="/ppt/theme/themeOverride4.xml" ContentType="application/vnd.openxmlformats-officedocument.themeOverr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72" r:id="rId4"/>
    <p:sldId id="273" r:id="rId5"/>
    <p:sldId id="280" r:id="rId6"/>
    <p:sldId id="278" r:id="rId7"/>
    <p:sldId id="258" r:id="rId8"/>
    <p:sldId id="261" r:id="rId9"/>
    <p:sldId id="266" r:id="rId10"/>
    <p:sldId id="276" r:id="rId11"/>
    <p:sldId id="277" r:id="rId12"/>
    <p:sldId id="257" r:id="rId13"/>
    <p:sldId id="262" r:id="rId14"/>
    <p:sldId id="263" r:id="rId15"/>
    <p:sldId id="260" r:id="rId16"/>
    <p:sldId id="267" r:id="rId17"/>
    <p:sldId id="275" r:id="rId18"/>
    <p:sldId id="270" r:id="rId19"/>
    <p:sldId id="281" r:id="rId20"/>
    <p:sldId id="265" r:id="rId21"/>
    <p:sldId id="264" r:id="rId22"/>
    <p:sldId id="271" r:id="rId23"/>
    <p:sldId id="274" r:id="rId24"/>
    <p:sldId id="268" r:id="rId25"/>
    <p:sldId id="282" r:id="rId26"/>
    <p:sldId id="269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2B1E"/>
    <a:srgbClr val="FF435E"/>
    <a:srgbClr val="FF033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4657"/>
  </p:normalViewPr>
  <p:slideViewPr>
    <p:cSldViewPr snapToGrid="0">
      <p:cViewPr varScale="1">
        <p:scale>
          <a:sx n="97" d="100"/>
          <a:sy n="97" d="100"/>
        </p:scale>
        <p:origin x="272" y="200"/>
      </p:cViewPr>
      <p:guideLst/>
    </p:cSldViewPr>
  </p:slideViewPr>
  <p:outlineViewPr>
    <p:cViewPr>
      <p:scale>
        <a:sx n="33" d="100"/>
        <a:sy n="33" d="100"/>
      </p:scale>
      <p:origin x="0" y="-11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/Users/francoiswang/Documents/MEDECINE/V%20Seutin/Patients/REMY%20Ve&#769;ronique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/Users/francoiswang/Documents/MEDECINE/V%20Seutin/BERBUTO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/Users/francoiswang/Documents/MEDECINE/V%20Seutin/BERBUTO.xls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/Users/francoiswang/Documents/MEDECINE/V%20Seutin/Patients/NURCAN2.xls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/Users/francoiswang/Documents/MEDECINE/V%20Seutin/Patients/NURCAN1.xls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/Users/francoiswang/Documents/MEDECINE/V%20Seutin/Patients/FEDORI%20Dorian.xls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oleObject" Target="file:////Users/francoiswang/Documents/MEDECINE/V%20Seutin/Patients/FEDORI%20Dorian.xls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oleObject" Target="file:////Users/francoiswang/Documents/MEDECINE/V%20Seutin/BERBUTO.xls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oleObject" Target="file:////Users/francoiswang/Documents/MEDECINE/V%20Seutin/BERBUTO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8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dirty="0"/>
              <a:t>Short </a:t>
            </a:r>
            <a:r>
              <a:rPr lang="en-US" noProof="0" dirty="0"/>
              <a:t>exercise</a:t>
            </a:r>
          </a:p>
        </c:rich>
      </c:tx>
      <c:layout>
        <c:manualLayout>
          <c:xMode val="edge"/>
          <c:yMode val="edge"/>
          <c:x val="0.41883809613978612"/>
          <c:y val="3.492063492063492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2437879634118434"/>
          <c:y val="0.1915265484276715"/>
          <c:w val="0.81964008059094806"/>
          <c:h val="0.61587492520748144"/>
        </c:manualLayout>
      </c:layout>
      <c:scatterChart>
        <c:scatterStyle val="smoothMarker"/>
        <c:varyColors val="0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Feuil1!$A$2:$A$20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Feuil1!$C$2:$C$20</c:f>
              <c:numCache>
                <c:formatCode>General</c:formatCode>
                <c:ptCount val="19"/>
                <c:pt idx="0">
                  <c:v>100</c:v>
                </c:pt>
                <c:pt idx="2">
                  <c:v>106.80272108843538</c:v>
                </c:pt>
                <c:pt idx="3">
                  <c:v>103.40136054421768</c:v>
                </c:pt>
                <c:pt idx="4">
                  <c:v>100.68027210884355</c:v>
                </c:pt>
                <c:pt idx="5">
                  <c:v>100</c:v>
                </c:pt>
                <c:pt idx="6">
                  <c:v>99.319727891156461</c:v>
                </c:pt>
                <c:pt idx="8">
                  <c:v>108.84353741496599</c:v>
                </c:pt>
                <c:pt idx="9">
                  <c:v>105.4421768707483</c:v>
                </c:pt>
                <c:pt idx="10">
                  <c:v>104.08163265306123</c:v>
                </c:pt>
                <c:pt idx="11">
                  <c:v>102.72108843537416</c:v>
                </c:pt>
                <c:pt idx="12">
                  <c:v>102.72108843537416</c:v>
                </c:pt>
                <c:pt idx="14">
                  <c:v>106.12244897959184</c:v>
                </c:pt>
                <c:pt idx="15">
                  <c:v>102.04081632653062</c:v>
                </c:pt>
                <c:pt idx="16">
                  <c:v>100</c:v>
                </c:pt>
                <c:pt idx="17">
                  <c:v>99.319727891156461</c:v>
                </c:pt>
                <c:pt idx="18">
                  <c:v>98.639455782312936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40D-1946-9954-9BD43B4780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6088736"/>
        <c:axId val="1"/>
      </c:scatterChart>
      <c:valAx>
        <c:axId val="926088736"/>
        <c:scaling>
          <c:orientation val="minMax"/>
          <c:max val="180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dirty="0"/>
                  <a:t>Time (s)</a:t>
                </a:r>
              </a:p>
            </c:rich>
          </c:tx>
          <c:layout>
            <c:manualLayout>
              <c:xMode val="edge"/>
              <c:yMode val="edge"/>
              <c:x val="0.47895833662074805"/>
              <c:y val="0.8857169520476607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"/>
        <c:crosses val="autoZero"/>
        <c:crossBetween val="midCat"/>
        <c:majorUnit val="30"/>
      </c:valAx>
      <c:valAx>
        <c:axId val="1"/>
        <c:scaling>
          <c:orientation val="minMax"/>
          <c:max val="160"/>
          <c:min val="4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%</a:t>
                </a:r>
              </a:p>
            </c:rich>
          </c:tx>
          <c:layout>
            <c:manualLayout>
              <c:xMode val="edge"/>
              <c:yMode val="edge"/>
              <c:x val="1.147292299752459E-3"/>
              <c:y val="0.2214537185975611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926088736"/>
        <c:crosses val="autoZero"/>
        <c:crossBetween val="midCat"/>
        <c:majorUnit val="3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dirty="0"/>
              <a:t>Short effort</a:t>
            </a:r>
          </a:p>
        </c:rich>
      </c:tx>
      <c:layout>
        <c:manualLayout>
          <c:xMode val="edge"/>
          <c:yMode val="edge"/>
          <c:x val="0.40787478960707307"/>
          <c:y val="3.475025081324294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302557076365564"/>
          <c:y val="0.17761174438052441"/>
          <c:w val="0.84277762547682367"/>
          <c:h val="0.64480785459886036"/>
        </c:manualLayout>
      </c:layout>
      <c:scatterChart>
        <c:scatterStyle val="smoothMarker"/>
        <c:varyColors val="0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Feuil1!$A$2:$A$20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Feuil1!$C$2:$C$20</c:f>
              <c:numCache>
                <c:formatCode>General</c:formatCode>
                <c:ptCount val="19"/>
                <c:pt idx="0">
                  <c:v>100</c:v>
                </c:pt>
                <c:pt idx="2">
                  <c:v>106.25</c:v>
                </c:pt>
                <c:pt idx="3">
                  <c:v>111.25</c:v>
                </c:pt>
                <c:pt idx="4">
                  <c:v>108.74999999999999</c:v>
                </c:pt>
                <c:pt idx="5">
                  <c:v>110.00000000000001</c:v>
                </c:pt>
                <c:pt idx="6">
                  <c:v>110.00000000000001</c:v>
                </c:pt>
                <c:pt idx="8">
                  <c:v>106.25</c:v>
                </c:pt>
                <c:pt idx="9">
                  <c:v>111.25</c:v>
                </c:pt>
                <c:pt idx="10">
                  <c:v>112.5</c:v>
                </c:pt>
                <c:pt idx="11">
                  <c:v>111.25</c:v>
                </c:pt>
                <c:pt idx="12">
                  <c:v>112.5</c:v>
                </c:pt>
                <c:pt idx="14">
                  <c:v>107.5</c:v>
                </c:pt>
                <c:pt idx="15">
                  <c:v>112.5</c:v>
                </c:pt>
                <c:pt idx="16">
                  <c:v>111.25</c:v>
                </c:pt>
                <c:pt idx="17">
                  <c:v>112.5</c:v>
                </c:pt>
                <c:pt idx="18">
                  <c:v>111.25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6C2-8147-B95C-C2B11ABE59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97635056"/>
        <c:axId val="1"/>
      </c:scatterChart>
      <c:valAx>
        <c:axId val="1297635056"/>
        <c:scaling>
          <c:orientation val="minMax"/>
          <c:max val="180"/>
        </c:scaling>
        <c:delete val="0"/>
        <c:axPos val="b"/>
        <c:title>
          <c:tx>
            <c:rich>
              <a:bodyPr/>
              <a:lstStyle/>
              <a:p>
                <a:pPr>
                  <a:defRPr sz="8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dirty="0"/>
                  <a:t>Time (s)</a:t>
                </a:r>
              </a:p>
            </c:rich>
          </c:tx>
          <c:layout>
            <c:manualLayout>
              <c:xMode val="edge"/>
              <c:yMode val="edge"/>
              <c:x val="0.42211796944336855"/>
              <c:y val="0.9031795561345229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"/>
        <c:crosses val="autoZero"/>
        <c:crossBetween val="midCat"/>
        <c:majorUnit val="30"/>
      </c:valAx>
      <c:valAx>
        <c:axId val="1"/>
        <c:scaling>
          <c:orientation val="minMax"/>
          <c:max val="200"/>
          <c:min val="4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%</a:t>
                </a:r>
              </a:p>
            </c:rich>
          </c:tx>
          <c:layout>
            <c:manualLayout>
              <c:xMode val="edge"/>
              <c:yMode val="edge"/>
              <c:x val="2.3357511776598484E-2"/>
              <c:y val="6.8300799433254095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297635056"/>
        <c:crosses val="autoZero"/>
        <c:crossBetween val="midCat"/>
        <c:majorUnit val="3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dirty="0"/>
              <a:t>Short</a:t>
            </a:r>
            <a:r>
              <a:rPr lang="fr-FR" baseline="0" dirty="0"/>
              <a:t> effort </a:t>
            </a:r>
            <a:r>
              <a:rPr lang="fr-FR" baseline="0" dirty="0" err="1"/>
              <a:t>after</a:t>
            </a:r>
            <a:r>
              <a:rPr lang="fr-FR" baseline="0" dirty="0"/>
              <a:t> </a:t>
            </a:r>
            <a:br>
              <a:rPr lang="fr-FR" baseline="0" dirty="0"/>
            </a:br>
            <a:r>
              <a:rPr lang="fr-FR" baseline="0" dirty="0"/>
              <a:t>muscle </a:t>
            </a:r>
            <a:r>
              <a:rPr lang="fr-FR" baseline="0" dirty="0" err="1"/>
              <a:t>cooling</a:t>
            </a:r>
            <a:r>
              <a:rPr lang="fr-FR" dirty="0"/>
              <a:t>
</a:t>
            </a:r>
          </a:p>
        </c:rich>
      </c:tx>
      <c:layout>
        <c:manualLayout>
          <c:xMode val="edge"/>
          <c:yMode val="edge"/>
          <c:x val="0.30553656484636177"/>
          <c:y val="1.2419704206200415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57673364404402"/>
          <c:y val="0.22693038851126407"/>
          <c:w val="0.83992897289766189"/>
          <c:h val="0.59232677679211299"/>
        </c:manualLayout>
      </c:layout>
      <c:scatterChart>
        <c:scatterStyle val="smoothMarker"/>
        <c:varyColors val="0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Feuil1!$A$22:$A$40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Feuil1!$C$22:$C$40</c:f>
              <c:numCache>
                <c:formatCode>General</c:formatCode>
                <c:ptCount val="19"/>
                <c:pt idx="0">
                  <c:v>100</c:v>
                </c:pt>
                <c:pt idx="2">
                  <c:v>97.872340425531902</c:v>
                </c:pt>
                <c:pt idx="3">
                  <c:v>100</c:v>
                </c:pt>
                <c:pt idx="4">
                  <c:v>106.38297872340425</c:v>
                </c:pt>
                <c:pt idx="5">
                  <c:v>108.51063829787233</c:v>
                </c:pt>
                <c:pt idx="6">
                  <c:v>117.02127659574468</c:v>
                </c:pt>
                <c:pt idx="8">
                  <c:v>129.78723404255317</c:v>
                </c:pt>
                <c:pt idx="9">
                  <c:v>134.04255319148936</c:v>
                </c:pt>
                <c:pt idx="10">
                  <c:v>138.29787234042553</c:v>
                </c:pt>
                <c:pt idx="11">
                  <c:v>142.55319148936169</c:v>
                </c:pt>
                <c:pt idx="12">
                  <c:v>140.42553191489361</c:v>
                </c:pt>
                <c:pt idx="14">
                  <c:v>144.68085106382978</c:v>
                </c:pt>
                <c:pt idx="15">
                  <c:v>168.08510638297872</c:v>
                </c:pt>
                <c:pt idx="16">
                  <c:v>182.97872340425531</c:v>
                </c:pt>
                <c:pt idx="17">
                  <c:v>185.10638297872339</c:v>
                </c:pt>
                <c:pt idx="18">
                  <c:v>185.10638297872339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141-E64D-B3D7-98C03595B2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14159664"/>
        <c:axId val="1"/>
      </c:scatterChart>
      <c:valAx>
        <c:axId val="1314159664"/>
        <c:scaling>
          <c:orientation val="minMax"/>
          <c:max val="180"/>
        </c:scaling>
        <c:delete val="0"/>
        <c:axPos val="b"/>
        <c:title>
          <c:tx>
            <c:rich>
              <a:bodyPr/>
              <a:lstStyle/>
              <a:p>
                <a:pPr>
                  <a:defRPr sz="8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dirty="0"/>
                  <a:t>Time (s)</a:t>
                </a:r>
              </a:p>
            </c:rich>
          </c:tx>
          <c:layout>
            <c:manualLayout>
              <c:xMode val="edge"/>
              <c:yMode val="edge"/>
              <c:x val="0.41528722572890603"/>
              <c:y val="0.8923363468894810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"/>
        <c:crosses val="autoZero"/>
        <c:crossBetween val="midCat"/>
        <c:majorUnit val="30"/>
      </c:valAx>
      <c:valAx>
        <c:axId val="1"/>
        <c:scaling>
          <c:orientation val="minMax"/>
          <c:max val="200"/>
          <c:min val="1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5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%</a:t>
                </a:r>
              </a:p>
            </c:rich>
          </c:tx>
          <c:layout>
            <c:manualLayout>
              <c:xMode val="edge"/>
              <c:yMode val="edge"/>
              <c:x val="3.2020740082891366E-2"/>
              <c:y val="7.8277693819743602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314159664"/>
        <c:crosses val="autoZero"/>
        <c:crossBetween val="midCat"/>
        <c:majorUnit val="3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dirty="0"/>
              <a:t>Short </a:t>
            </a:r>
            <a:r>
              <a:rPr lang="fr-FR" dirty="0" err="1"/>
              <a:t>exercise</a:t>
            </a:r>
            <a:endParaRPr lang="fr-FR" dirty="0"/>
          </a:p>
        </c:rich>
      </c:tx>
      <c:layout>
        <c:manualLayout>
          <c:xMode val="edge"/>
          <c:yMode val="edge"/>
          <c:x val="0.40787478960707307"/>
          <c:y val="3.475025081324294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302557076365564"/>
          <c:y val="0.17761174438052441"/>
          <c:w val="0.84277762547682367"/>
          <c:h val="0.64480785459886036"/>
        </c:manualLayout>
      </c:layout>
      <c:scatterChart>
        <c:scatterStyle val="smoothMarker"/>
        <c:varyColors val="0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Feuil1!$A$2:$A$20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Feuil1!$C$2:$C$20</c:f>
              <c:numCache>
                <c:formatCode>General</c:formatCode>
                <c:ptCount val="19"/>
                <c:pt idx="0">
                  <c:v>100</c:v>
                </c:pt>
                <c:pt idx="2">
                  <c:v>94.047619047619051</c:v>
                </c:pt>
                <c:pt idx="3">
                  <c:v>105.95238095238095</c:v>
                </c:pt>
                <c:pt idx="4">
                  <c:v>107.14285714285714</c:v>
                </c:pt>
                <c:pt idx="5">
                  <c:v>107.14285714285714</c:v>
                </c:pt>
                <c:pt idx="6">
                  <c:v>101.19047619047619</c:v>
                </c:pt>
                <c:pt idx="8">
                  <c:v>113.09523809523809</c:v>
                </c:pt>
                <c:pt idx="9">
                  <c:v>115.47619047619047</c:v>
                </c:pt>
                <c:pt idx="10">
                  <c:v>111.9047619047619</c:v>
                </c:pt>
                <c:pt idx="11">
                  <c:v>110.71428571428572</c:v>
                </c:pt>
                <c:pt idx="12">
                  <c:v>111.9047619047619</c:v>
                </c:pt>
                <c:pt idx="14">
                  <c:v>117.85714285714286</c:v>
                </c:pt>
                <c:pt idx="15">
                  <c:v>120.23809523809523</c:v>
                </c:pt>
                <c:pt idx="16">
                  <c:v>121.42857142857142</c:v>
                </c:pt>
                <c:pt idx="17">
                  <c:v>121.42857142857142</c:v>
                </c:pt>
                <c:pt idx="18">
                  <c:v>119.04761904761904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D17-4A44-B554-7323A183CB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15339583"/>
        <c:axId val="1"/>
      </c:scatterChart>
      <c:valAx>
        <c:axId val="815339583"/>
        <c:scaling>
          <c:orientation val="minMax"/>
          <c:max val="180"/>
        </c:scaling>
        <c:delete val="0"/>
        <c:axPos val="b"/>
        <c:title>
          <c:tx>
            <c:rich>
              <a:bodyPr/>
              <a:lstStyle/>
              <a:p>
                <a:pPr>
                  <a:defRPr sz="8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dirty="0"/>
                  <a:t>Time (sec)</a:t>
                </a:r>
              </a:p>
            </c:rich>
          </c:tx>
          <c:layout>
            <c:manualLayout>
              <c:xMode val="edge"/>
              <c:yMode val="edge"/>
              <c:x val="0.48650138327303677"/>
              <c:y val="0.8957808652296841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"/>
        <c:crosses val="autoZero"/>
        <c:crossBetween val="midCat"/>
        <c:majorUnit val="30"/>
      </c:valAx>
      <c:valAx>
        <c:axId val="1"/>
        <c:scaling>
          <c:orientation val="minMax"/>
          <c:max val="160"/>
          <c:min val="4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%</a:t>
                </a:r>
              </a:p>
            </c:rich>
          </c:tx>
          <c:layout>
            <c:manualLayout>
              <c:xMode val="edge"/>
              <c:yMode val="edge"/>
              <c:x val="3.194199926483391E-2"/>
              <c:y val="0.4826406834280850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815339583"/>
        <c:crosses val="autoZero"/>
        <c:crossBetween val="midCat"/>
        <c:majorUnit val="3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noFill/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dirty="0"/>
              <a:t>Short </a:t>
            </a:r>
            <a:r>
              <a:rPr lang="fr-FR" dirty="0" err="1"/>
              <a:t>exercise</a:t>
            </a:r>
            <a:endParaRPr lang="fr-FR" dirty="0"/>
          </a:p>
        </c:rich>
      </c:tx>
      <c:layout>
        <c:manualLayout>
          <c:xMode val="edge"/>
          <c:yMode val="edge"/>
          <c:x val="0.40787478960707307"/>
          <c:y val="3.475025081324294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302557076365564"/>
          <c:y val="0.17761174438052441"/>
          <c:w val="0.84277762547682367"/>
          <c:h val="0.64480785459886036"/>
        </c:manualLayout>
      </c:layout>
      <c:scatterChart>
        <c:scatterStyle val="smoothMarker"/>
        <c:varyColors val="0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Feuil1!$A$2:$A$20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Feuil1!$C$2:$C$20</c:f>
              <c:numCache>
                <c:formatCode>General</c:formatCode>
                <c:ptCount val="19"/>
                <c:pt idx="0">
                  <c:v>100</c:v>
                </c:pt>
                <c:pt idx="2">
                  <c:v>98.98989898989899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101.01010101010101</c:v>
                </c:pt>
                <c:pt idx="8">
                  <c:v>104.04040404040404</c:v>
                </c:pt>
                <c:pt idx="9">
                  <c:v>104.04040404040404</c:v>
                </c:pt>
                <c:pt idx="10">
                  <c:v>103.03030303030302</c:v>
                </c:pt>
                <c:pt idx="11">
                  <c:v>102.02020202020201</c:v>
                </c:pt>
                <c:pt idx="12">
                  <c:v>102.02020202020201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D93-2F4F-9929-AF12F2F804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34595839"/>
        <c:axId val="1"/>
      </c:scatterChart>
      <c:valAx>
        <c:axId val="1234595839"/>
        <c:scaling>
          <c:orientation val="minMax"/>
          <c:max val="180"/>
        </c:scaling>
        <c:delete val="0"/>
        <c:axPos val="b"/>
        <c:title>
          <c:tx>
            <c:rich>
              <a:bodyPr/>
              <a:lstStyle/>
              <a:p>
                <a:pPr>
                  <a:defRPr sz="8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dirty="0"/>
                  <a:t>Time (sec)</a:t>
                </a:r>
              </a:p>
            </c:rich>
          </c:tx>
          <c:layout>
            <c:manualLayout>
              <c:xMode val="edge"/>
              <c:yMode val="edge"/>
              <c:x val="0.48650138327303677"/>
              <c:y val="0.8957808652296841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"/>
        <c:crosses val="autoZero"/>
        <c:crossBetween val="midCat"/>
        <c:majorUnit val="30"/>
      </c:valAx>
      <c:valAx>
        <c:axId val="1"/>
        <c:scaling>
          <c:orientation val="minMax"/>
          <c:max val="160"/>
          <c:min val="4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%</a:t>
                </a:r>
              </a:p>
            </c:rich>
          </c:tx>
          <c:layout>
            <c:manualLayout>
              <c:xMode val="edge"/>
              <c:yMode val="edge"/>
              <c:x val="3.194199926483391E-2"/>
              <c:y val="0.4826406834280850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234595839"/>
        <c:crosses val="autoZero"/>
        <c:crossBetween val="midCat"/>
        <c:majorUnit val="3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dirty="0"/>
              <a:t>Short </a:t>
            </a:r>
            <a:r>
              <a:rPr lang="fr-FR" dirty="0" err="1"/>
              <a:t>exercise</a:t>
            </a:r>
            <a:endParaRPr lang="fr-FR" dirty="0"/>
          </a:p>
        </c:rich>
      </c:tx>
      <c:layout>
        <c:manualLayout>
          <c:xMode val="edge"/>
          <c:yMode val="edge"/>
          <c:x val="0.40787478960707307"/>
          <c:y val="3.475025081324294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302557076365564"/>
          <c:y val="0.17761174438052441"/>
          <c:w val="0.84277762547682367"/>
          <c:h val="0.64480785459886036"/>
        </c:manualLayout>
      </c:layout>
      <c:scatterChart>
        <c:scatterStyle val="smoothMarker"/>
        <c:varyColors val="0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Feuil1!$A$2:$A$20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Feuil1!$C$2:$C$20</c:f>
              <c:numCache>
                <c:formatCode>General</c:formatCode>
                <c:ptCount val="19"/>
                <c:pt idx="0">
                  <c:v>100</c:v>
                </c:pt>
                <c:pt idx="2">
                  <c:v>116.81415929203538</c:v>
                </c:pt>
                <c:pt idx="3">
                  <c:v>105.30973451327434</c:v>
                </c:pt>
                <c:pt idx="4">
                  <c:v>104.42477876106194</c:v>
                </c:pt>
                <c:pt idx="5">
                  <c:v>102.65486725663716</c:v>
                </c:pt>
                <c:pt idx="6">
                  <c:v>101.76991150442477</c:v>
                </c:pt>
                <c:pt idx="8">
                  <c:v>115.04424778761062</c:v>
                </c:pt>
                <c:pt idx="9">
                  <c:v>109.73451327433628</c:v>
                </c:pt>
                <c:pt idx="10">
                  <c:v>107.0796460176991</c:v>
                </c:pt>
                <c:pt idx="11">
                  <c:v>106.19469026548671</c:v>
                </c:pt>
                <c:pt idx="12">
                  <c:v>106.19469026548671</c:v>
                </c:pt>
                <c:pt idx="14">
                  <c:v>114.15929203539822</c:v>
                </c:pt>
                <c:pt idx="15">
                  <c:v>107.0796460176991</c:v>
                </c:pt>
                <c:pt idx="16">
                  <c:v>106.19469026548671</c:v>
                </c:pt>
                <c:pt idx="17">
                  <c:v>106.19469026548671</c:v>
                </c:pt>
                <c:pt idx="18">
                  <c:v>105.30973451327434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3EC-7041-AFA5-6848566DE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63143839"/>
        <c:axId val="1"/>
      </c:scatterChart>
      <c:valAx>
        <c:axId val="1263143839"/>
        <c:scaling>
          <c:orientation val="minMax"/>
          <c:max val="180"/>
        </c:scaling>
        <c:delete val="0"/>
        <c:axPos val="b"/>
        <c:title>
          <c:tx>
            <c:rich>
              <a:bodyPr/>
              <a:lstStyle/>
              <a:p>
                <a:pPr>
                  <a:defRPr sz="8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dirty="0"/>
                  <a:t>Time (sec)</a:t>
                </a:r>
              </a:p>
            </c:rich>
          </c:tx>
          <c:layout>
            <c:manualLayout>
              <c:xMode val="edge"/>
              <c:yMode val="edge"/>
              <c:x val="0.48650138327303677"/>
              <c:y val="0.8957808652296841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"/>
        <c:crosses val="autoZero"/>
        <c:crossBetween val="midCat"/>
        <c:majorUnit val="30"/>
      </c:valAx>
      <c:valAx>
        <c:axId val="1"/>
        <c:scaling>
          <c:orientation val="minMax"/>
          <c:max val="160"/>
          <c:min val="4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%</a:t>
                </a:r>
              </a:p>
            </c:rich>
          </c:tx>
          <c:layout>
            <c:manualLayout>
              <c:xMode val="edge"/>
              <c:yMode val="edge"/>
              <c:x val="3.194199926483391E-2"/>
              <c:y val="0.4826406834280850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263143839"/>
        <c:crosses val="autoZero"/>
        <c:crossBetween val="midCat"/>
        <c:majorUnit val="3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dirty="0"/>
              <a:t>Long </a:t>
            </a:r>
            <a:r>
              <a:rPr lang="fr-FR" dirty="0" err="1"/>
              <a:t>exercise</a:t>
            </a:r>
            <a:r>
              <a:rPr lang="fr-FR" dirty="0"/>
              <a:t>
</a:t>
            </a:r>
          </a:p>
        </c:rich>
      </c:tx>
      <c:layout>
        <c:manualLayout>
          <c:xMode val="edge"/>
          <c:yMode val="edge"/>
          <c:x val="0.43981698233666733"/>
          <c:y val="3.883609815763321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302557076365564"/>
          <c:y val="0.21845344660549082"/>
          <c:w val="0.85014885835271425"/>
          <c:h val="0.5145792297818228"/>
        </c:manualLayout>
      </c:layout>
      <c:scatterChart>
        <c:scatterStyle val="smoothMarker"/>
        <c:varyColors val="0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Feuil1!$A$43:$A$55</c:f>
              <c:numCache>
                <c:formatCode>General</c:formatCode>
                <c:ptCount val="13"/>
                <c:pt idx="0">
                  <c:v>0</c:v>
                </c:pt>
                <c:pt idx="1">
                  <c:v>5</c:v>
                </c:pt>
                <c:pt idx="2">
                  <c:v>5.0999999999999996</c:v>
                </c:pt>
                <c:pt idx="3">
                  <c:v>6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35</c:v>
                </c:pt>
                <c:pt idx="10">
                  <c:v>40</c:v>
                </c:pt>
                <c:pt idx="11">
                  <c:v>45</c:v>
                </c:pt>
                <c:pt idx="12">
                  <c:v>50</c:v>
                </c:pt>
              </c:numCache>
            </c:numRef>
          </c:xVal>
          <c:yVal>
            <c:numRef>
              <c:f>Feuil1!$C$43:$C$55</c:f>
              <c:numCache>
                <c:formatCode>General</c:formatCode>
                <c:ptCount val="13"/>
                <c:pt idx="0">
                  <c:v>100</c:v>
                </c:pt>
                <c:pt idx="2">
                  <c:v>102.10526315789473</c:v>
                </c:pt>
                <c:pt idx="3">
                  <c:v>102.10526315789473</c:v>
                </c:pt>
                <c:pt idx="4">
                  <c:v>105.26315789473684</c:v>
                </c:pt>
                <c:pt idx="5">
                  <c:v>103.15789473684211</c:v>
                </c:pt>
                <c:pt idx="6">
                  <c:v>101.05263157894737</c:v>
                </c:pt>
                <c:pt idx="7">
                  <c:v>98.94736842105263</c:v>
                </c:pt>
                <c:pt idx="8">
                  <c:v>100</c:v>
                </c:pt>
                <c:pt idx="9">
                  <c:v>100</c:v>
                </c:pt>
                <c:pt idx="10">
                  <c:v>96.84210526315789</c:v>
                </c:pt>
                <c:pt idx="11">
                  <c:v>93.684210526315795</c:v>
                </c:pt>
                <c:pt idx="12">
                  <c:v>95.78947368421052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419-B545-B07B-0813BE59D1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60490895"/>
        <c:axId val="1"/>
      </c:scatterChart>
      <c:valAx>
        <c:axId val="960490895"/>
        <c:scaling>
          <c:orientation val="minMax"/>
          <c:max val="50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dirty="0"/>
                  <a:t>Time (min)</a:t>
                </a:r>
              </a:p>
            </c:rich>
          </c:tx>
          <c:layout>
            <c:manualLayout>
              <c:xMode val="edge"/>
              <c:yMode val="edge"/>
              <c:x val="0.47913016015109461"/>
              <c:y val="0.8382808197548771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"/>
        <c:crosses val="autoZero"/>
        <c:crossBetween val="midCat"/>
        <c:majorUnit val="5"/>
      </c:valAx>
      <c:valAx>
        <c:axId val="1"/>
        <c:scaling>
          <c:orientation val="minMax"/>
          <c:max val="120"/>
          <c:min val="2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%</a:t>
                </a:r>
              </a:p>
            </c:rich>
          </c:tx>
          <c:layout>
            <c:manualLayout>
              <c:xMode val="edge"/>
              <c:yMode val="edge"/>
              <c:x val="4.2567102618429609E-2"/>
              <c:y val="2.3924980359010924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960490895"/>
        <c:crosses val="autoZero"/>
        <c:crossBetween val="midCat"/>
        <c:majorUnit val="2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95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dirty="0"/>
              <a:t>Short effort</a:t>
            </a:r>
          </a:p>
        </c:rich>
      </c:tx>
      <c:layout>
        <c:manualLayout>
          <c:xMode val="edge"/>
          <c:yMode val="edge"/>
          <c:x val="0.40787478960707307"/>
          <c:y val="3.4750250813242942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302557076365564"/>
          <c:y val="0.17761174438052441"/>
          <c:w val="0.84277762547682367"/>
          <c:h val="0.64480785459886036"/>
        </c:manualLayout>
      </c:layout>
      <c:scatterChart>
        <c:scatterStyle val="smoothMarker"/>
        <c:varyColors val="0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Feuil1!$A$2:$A$20</c:f>
              <c:numCache>
                <c:formatCode>General</c:formatCode>
                <c:ptCount val="19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60</c:v>
                </c:pt>
                <c:pt idx="7">
                  <c:v>70</c:v>
                </c:pt>
                <c:pt idx="8">
                  <c:v>80</c:v>
                </c:pt>
                <c:pt idx="9">
                  <c:v>90</c:v>
                </c:pt>
                <c:pt idx="10">
                  <c:v>100</c:v>
                </c:pt>
                <c:pt idx="11">
                  <c:v>110</c:v>
                </c:pt>
                <c:pt idx="12">
                  <c:v>120</c:v>
                </c:pt>
                <c:pt idx="13">
                  <c:v>130</c:v>
                </c:pt>
                <c:pt idx="14">
                  <c:v>140</c:v>
                </c:pt>
                <c:pt idx="15">
                  <c:v>150</c:v>
                </c:pt>
                <c:pt idx="16">
                  <c:v>160</c:v>
                </c:pt>
                <c:pt idx="17">
                  <c:v>170</c:v>
                </c:pt>
                <c:pt idx="18">
                  <c:v>180</c:v>
                </c:pt>
              </c:numCache>
            </c:numRef>
          </c:xVal>
          <c:yVal>
            <c:numRef>
              <c:f>Feuil1!$C$2:$C$20</c:f>
              <c:numCache>
                <c:formatCode>General</c:formatCode>
                <c:ptCount val="19"/>
                <c:pt idx="0">
                  <c:v>100</c:v>
                </c:pt>
                <c:pt idx="2">
                  <c:v>114.8936170212766</c:v>
                </c:pt>
                <c:pt idx="3">
                  <c:v>114.8936170212766</c:v>
                </c:pt>
                <c:pt idx="4">
                  <c:v>113.82978723404254</c:v>
                </c:pt>
                <c:pt idx="5">
                  <c:v>112.7659574468085</c:v>
                </c:pt>
                <c:pt idx="6">
                  <c:v>112.7659574468085</c:v>
                </c:pt>
                <c:pt idx="8">
                  <c:v>122.34042553191489</c:v>
                </c:pt>
                <c:pt idx="9">
                  <c:v>122.34042553191489</c:v>
                </c:pt>
                <c:pt idx="10">
                  <c:v>120.21276595744681</c:v>
                </c:pt>
                <c:pt idx="11">
                  <c:v>120.21276595744681</c:v>
                </c:pt>
                <c:pt idx="12">
                  <c:v>122.34042553191489</c:v>
                </c:pt>
                <c:pt idx="14">
                  <c:v>124.46808510638297</c:v>
                </c:pt>
                <c:pt idx="15">
                  <c:v>124.46808510638297</c:v>
                </c:pt>
                <c:pt idx="16">
                  <c:v>123.40425531914893</c:v>
                </c:pt>
                <c:pt idx="17">
                  <c:v>123.40425531914893</c:v>
                </c:pt>
                <c:pt idx="18">
                  <c:v>120.21276595744681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DE3-DD4B-A855-B91E52510F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99442304"/>
        <c:axId val="1"/>
      </c:scatterChart>
      <c:valAx>
        <c:axId val="1199442304"/>
        <c:scaling>
          <c:orientation val="minMax"/>
          <c:max val="180"/>
        </c:scaling>
        <c:delete val="0"/>
        <c:axPos val="b"/>
        <c:title>
          <c:tx>
            <c:rich>
              <a:bodyPr/>
              <a:lstStyle/>
              <a:p>
                <a:pPr>
                  <a:defRPr sz="8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dirty="0"/>
                  <a:t>Time (s)</a:t>
                </a:r>
              </a:p>
            </c:rich>
          </c:tx>
          <c:layout>
            <c:manualLayout>
              <c:xMode val="edge"/>
              <c:yMode val="edge"/>
              <c:x val="0.48650138327303677"/>
              <c:y val="0.8957808652296841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"/>
        <c:crosses val="autoZero"/>
        <c:crossBetween val="midCat"/>
        <c:majorUnit val="30"/>
      </c:valAx>
      <c:valAx>
        <c:axId val="1"/>
        <c:scaling>
          <c:orientation val="minMax"/>
          <c:max val="160"/>
          <c:min val="4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25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%</a:t>
                </a:r>
              </a:p>
            </c:rich>
          </c:tx>
          <c:layout>
            <c:manualLayout>
              <c:xMode val="edge"/>
              <c:yMode val="edge"/>
              <c:x val="3.194199926483391E-2"/>
              <c:y val="0.4826406834280850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199442304"/>
        <c:crosses val="autoZero"/>
        <c:crossBetween val="midCat"/>
        <c:majorUnit val="3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fr-FR" dirty="0"/>
              <a:t>Long effort
</a:t>
            </a:r>
          </a:p>
        </c:rich>
      </c:tx>
      <c:layout>
        <c:manualLayout>
          <c:xMode val="edge"/>
          <c:yMode val="edge"/>
          <c:x val="0.43981698233666733"/>
          <c:y val="3.883609815763321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1302557076365564"/>
          <c:y val="0.21845344660549082"/>
          <c:w val="0.85014885835271425"/>
          <c:h val="0.5145792297818228"/>
        </c:manualLayout>
      </c:layout>
      <c:scatterChart>
        <c:scatterStyle val="smoothMarker"/>
        <c:varyColors val="0"/>
        <c:ser>
          <c:idx val="0"/>
          <c:order val="0"/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xVal>
            <c:numRef>
              <c:f>Feuil1!$A$43:$A$55</c:f>
              <c:numCache>
                <c:formatCode>General</c:formatCode>
                <c:ptCount val="13"/>
                <c:pt idx="0">
                  <c:v>0</c:v>
                </c:pt>
                <c:pt idx="1">
                  <c:v>5</c:v>
                </c:pt>
                <c:pt idx="2">
                  <c:v>5.0999999999999996</c:v>
                </c:pt>
                <c:pt idx="3">
                  <c:v>6</c:v>
                </c:pt>
                <c:pt idx="4">
                  <c:v>10</c:v>
                </c:pt>
                <c:pt idx="5">
                  <c:v>15</c:v>
                </c:pt>
                <c:pt idx="6">
                  <c:v>20</c:v>
                </c:pt>
                <c:pt idx="7">
                  <c:v>25</c:v>
                </c:pt>
                <c:pt idx="8">
                  <c:v>30</c:v>
                </c:pt>
                <c:pt idx="9">
                  <c:v>35</c:v>
                </c:pt>
                <c:pt idx="10">
                  <c:v>40</c:v>
                </c:pt>
                <c:pt idx="11">
                  <c:v>45</c:v>
                </c:pt>
                <c:pt idx="12">
                  <c:v>50</c:v>
                </c:pt>
              </c:numCache>
            </c:numRef>
          </c:xVal>
          <c:yVal>
            <c:numRef>
              <c:f>Feuil1!$C$43:$C$55</c:f>
              <c:numCache>
                <c:formatCode>General</c:formatCode>
                <c:ptCount val="13"/>
                <c:pt idx="0">
                  <c:v>100</c:v>
                </c:pt>
                <c:pt idx="2">
                  <c:v>128.23529411764707</c:v>
                </c:pt>
                <c:pt idx="3">
                  <c:v>122.35294117647059</c:v>
                </c:pt>
                <c:pt idx="4">
                  <c:v>114.11764705882352</c:v>
                </c:pt>
                <c:pt idx="5">
                  <c:v>101.17647058823529</c:v>
                </c:pt>
                <c:pt idx="6">
                  <c:v>90.588235294117652</c:v>
                </c:pt>
                <c:pt idx="7">
                  <c:v>84.705882352941174</c:v>
                </c:pt>
                <c:pt idx="8">
                  <c:v>76.470588235294116</c:v>
                </c:pt>
                <c:pt idx="9">
                  <c:v>76.470588235294116</c:v>
                </c:pt>
                <c:pt idx="10">
                  <c:v>72.941176470588232</c:v>
                </c:pt>
                <c:pt idx="11">
                  <c:v>74.117647058823522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02B-354A-A6A2-D328C29773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40908576"/>
        <c:axId val="1"/>
      </c:scatterChart>
      <c:valAx>
        <c:axId val="840908576"/>
        <c:scaling>
          <c:orientation val="minMax"/>
          <c:max val="50"/>
        </c:scaling>
        <c:delete val="0"/>
        <c:axPos val="b"/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 dirty="0"/>
                  <a:t>Time (min)</a:t>
                </a:r>
              </a:p>
            </c:rich>
          </c:tx>
          <c:layout>
            <c:manualLayout>
              <c:xMode val="edge"/>
              <c:yMode val="edge"/>
              <c:x val="0.47913018243726901"/>
              <c:y val="0.805850470147542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1"/>
        <c:crosses val="autoZero"/>
        <c:crossBetween val="midCat"/>
        <c:majorUnit val="5"/>
      </c:valAx>
      <c:valAx>
        <c:axId val="1"/>
        <c:scaling>
          <c:orientation val="minMax"/>
          <c:max val="150"/>
          <c:min val="2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8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fr-FR"/>
                  <a:t>%</a:t>
                </a:r>
              </a:p>
            </c:rich>
          </c:tx>
          <c:layout>
            <c:manualLayout>
              <c:xMode val="edge"/>
              <c:yMode val="edge"/>
              <c:x val="3.194199926483391E-2"/>
              <c:y val="0.45632482226129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fr-FR"/>
          </a:p>
        </c:txPr>
        <c:crossAx val="840908576"/>
        <c:crosses val="autoZero"/>
        <c:crossBetween val="midCat"/>
        <c:majorUnit val="2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fr-F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0.15259</cdr:x>
      <cdr:y>0.29305</cdr:y>
    </cdr:from>
    <cdr:to>
      <cdr:x>0.15357</cdr:x>
      <cdr:y>0.64356</cdr:y>
    </cdr:to>
    <cdr:sp macro="" textlink="">
      <cdr:nvSpPr>
        <cdr:cNvPr id="2049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805728" y="938311"/>
          <a:ext cx="3500" cy="1001182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0.17488</cdr:x>
      <cdr:y>0.29305</cdr:y>
    </cdr:from>
    <cdr:to>
      <cdr:x>0.17538</cdr:x>
      <cdr:y>0.64283</cdr:y>
    </cdr:to>
    <cdr:sp macro="" textlink="">
      <cdr:nvSpPr>
        <cdr:cNvPr id="2050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907240" y="938311"/>
          <a:ext cx="3501" cy="99972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0.4292</cdr:x>
      <cdr:y>0.29305</cdr:y>
    </cdr:from>
    <cdr:to>
      <cdr:x>0.4292</cdr:x>
      <cdr:y>0.64283</cdr:y>
    </cdr:to>
    <cdr:sp macro="" textlink="">
      <cdr:nvSpPr>
        <cdr:cNvPr id="2051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079887" y="938311"/>
          <a:ext cx="0" cy="99972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0.44928</cdr:x>
      <cdr:y>0.29305</cdr:y>
    </cdr:from>
    <cdr:to>
      <cdr:x>0.451</cdr:x>
      <cdr:y>0.64283</cdr:y>
    </cdr:to>
    <cdr:sp macro="" textlink="">
      <cdr:nvSpPr>
        <cdr:cNvPr id="205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176732" y="938311"/>
          <a:ext cx="4668" cy="99972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0.71389</cdr:x>
      <cdr:y>0.29305</cdr:y>
    </cdr:from>
    <cdr:to>
      <cdr:x>0.71389</cdr:x>
      <cdr:y>0.64283</cdr:y>
    </cdr:to>
    <cdr:sp macro="" textlink="">
      <cdr:nvSpPr>
        <cdr:cNvPr id="2053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396051" y="938311"/>
          <a:ext cx="0" cy="99972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0.73569</cdr:x>
      <cdr:y>0.29305</cdr:y>
    </cdr:from>
    <cdr:to>
      <cdr:x>0.73569</cdr:x>
      <cdr:y>0.64283</cdr:y>
    </cdr:to>
    <cdr:sp macro="" textlink="">
      <cdr:nvSpPr>
        <cdr:cNvPr id="2054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497564" y="938311"/>
          <a:ext cx="0" cy="999725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0.15319</cdr:x>
      <cdr:y>0.31027</cdr:y>
    </cdr:from>
    <cdr:to>
      <cdr:x>0.15392</cdr:x>
      <cdr:y>0.65798</cdr:y>
    </cdr:to>
    <cdr:sp macro="" textlink="">
      <cdr:nvSpPr>
        <cdr:cNvPr id="2049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793750" y="1024522"/>
          <a:ext cx="3810" cy="11481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0.175</cdr:x>
      <cdr:y>0.31027</cdr:y>
    </cdr:from>
    <cdr:to>
      <cdr:x>0.17574</cdr:x>
      <cdr:y>0.65726</cdr:y>
    </cdr:to>
    <cdr:sp macro="" textlink="">
      <cdr:nvSpPr>
        <cdr:cNvPr id="2050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906780" y="1024522"/>
          <a:ext cx="381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0.42794</cdr:x>
      <cdr:y>0.31027</cdr:y>
    </cdr:from>
    <cdr:to>
      <cdr:x>0.42794</cdr:x>
      <cdr:y>0.65726</cdr:y>
    </cdr:to>
    <cdr:sp macro="" textlink="">
      <cdr:nvSpPr>
        <cdr:cNvPr id="2051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217420" y="1024522"/>
          <a:ext cx="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0.44902</cdr:x>
      <cdr:y>0.31027</cdr:y>
    </cdr:from>
    <cdr:to>
      <cdr:x>0.44975</cdr:x>
      <cdr:y>0.65726</cdr:y>
    </cdr:to>
    <cdr:sp macro="" textlink="">
      <cdr:nvSpPr>
        <cdr:cNvPr id="205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326640" y="1024522"/>
          <a:ext cx="381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0.71225</cdr:x>
      <cdr:y>0.31027</cdr:y>
    </cdr:from>
    <cdr:to>
      <cdr:x>0.71225</cdr:x>
      <cdr:y>0.65726</cdr:y>
    </cdr:to>
    <cdr:sp macro="" textlink="">
      <cdr:nvSpPr>
        <cdr:cNvPr id="2053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690620" y="1024522"/>
          <a:ext cx="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0.73407</cdr:x>
      <cdr:y>0.31027</cdr:y>
    </cdr:from>
    <cdr:to>
      <cdr:x>0.73407</cdr:x>
      <cdr:y>0.65726</cdr:y>
    </cdr:to>
    <cdr:sp macro="" textlink="">
      <cdr:nvSpPr>
        <cdr:cNvPr id="2054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803650" y="1024522"/>
          <a:ext cx="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0.15565</cdr:x>
      <cdr:y>0.34854</cdr:y>
    </cdr:from>
    <cdr:to>
      <cdr:x>0.15663</cdr:x>
      <cdr:y>0.66721</cdr:y>
    </cdr:to>
    <cdr:sp macro="" textlink="">
      <cdr:nvSpPr>
        <cdr:cNvPr id="3073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804561" y="1155303"/>
          <a:ext cx="5067" cy="1056307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0.17747</cdr:x>
      <cdr:y>0.34854</cdr:y>
    </cdr:from>
    <cdr:to>
      <cdr:x>0.1782</cdr:x>
      <cdr:y>0.66673</cdr:y>
    </cdr:to>
    <cdr:sp macro="" textlink="">
      <cdr:nvSpPr>
        <cdr:cNvPr id="3074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917308" y="1155303"/>
          <a:ext cx="3801" cy="10547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0.42966</cdr:x>
      <cdr:y>0.34854</cdr:y>
    </cdr:from>
    <cdr:to>
      <cdr:x>0.42966</cdr:x>
      <cdr:y>0.66673</cdr:y>
    </cdr:to>
    <cdr:sp macro="" textlink="">
      <cdr:nvSpPr>
        <cdr:cNvPr id="3075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220871" y="1155303"/>
          <a:ext cx="0" cy="10547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0.45074</cdr:x>
      <cdr:y>0.34854</cdr:y>
    </cdr:from>
    <cdr:to>
      <cdr:x>0.45147</cdr:x>
      <cdr:y>0.66673</cdr:y>
    </cdr:to>
    <cdr:sp macro="" textlink="">
      <cdr:nvSpPr>
        <cdr:cNvPr id="3076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329818" y="1155303"/>
          <a:ext cx="3801" cy="105470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0.71028</cdr:x>
      <cdr:y>0.34854</cdr:y>
    </cdr:from>
    <cdr:to>
      <cdr:x>0.712</cdr:x>
      <cdr:y>0.66624</cdr:y>
    </cdr:to>
    <cdr:sp macro="" textlink="">
      <cdr:nvSpPr>
        <cdr:cNvPr id="3079" name="Line 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671386" y="1155303"/>
          <a:ext cx="8868" cy="105309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0.73308</cdr:x>
      <cdr:y>0.34854</cdr:y>
    </cdr:from>
    <cdr:to>
      <cdr:x>0.73308</cdr:x>
      <cdr:y>0.66624</cdr:y>
    </cdr:to>
    <cdr:sp macro="" textlink="">
      <cdr:nvSpPr>
        <cdr:cNvPr id="3080" name="Line 8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789201" y="1155303"/>
          <a:ext cx="0" cy="105309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0.15319</cdr:x>
      <cdr:y>0.31027</cdr:y>
    </cdr:from>
    <cdr:to>
      <cdr:x>0.15392</cdr:x>
      <cdr:y>0.65798</cdr:y>
    </cdr:to>
    <cdr:sp macro="" textlink="">
      <cdr:nvSpPr>
        <cdr:cNvPr id="2049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793750" y="1024522"/>
          <a:ext cx="3810" cy="11481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0.175</cdr:x>
      <cdr:y>0.31027</cdr:y>
    </cdr:from>
    <cdr:to>
      <cdr:x>0.17574</cdr:x>
      <cdr:y>0.65726</cdr:y>
    </cdr:to>
    <cdr:sp macro="" textlink="">
      <cdr:nvSpPr>
        <cdr:cNvPr id="2050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906780" y="1024522"/>
          <a:ext cx="381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0.42794</cdr:x>
      <cdr:y>0.31027</cdr:y>
    </cdr:from>
    <cdr:to>
      <cdr:x>0.42794</cdr:x>
      <cdr:y>0.65726</cdr:y>
    </cdr:to>
    <cdr:sp macro="" textlink="">
      <cdr:nvSpPr>
        <cdr:cNvPr id="2051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217420" y="1024522"/>
          <a:ext cx="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0.44902</cdr:x>
      <cdr:y>0.31027</cdr:y>
    </cdr:from>
    <cdr:to>
      <cdr:x>0.44975</cdr:x>
      <cdr:y>0.65726</cdr:y>
    </cdr:to>
    <cdr:sp macro="" textlink="">
      <cdr:nvSpPr>
        <cdr:cNvPr id="205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326640" y="1024522"/>
          <a:ext cx="381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0.71225</cdr:x>
      <cdr:y>0.31027</cdr:y>
    </cdr:from>
    <cdr:to>
      <cdr:x>0.71225</cdr:x>
      <cdr:y>0.65726</cdr:y>
    </cdr:to>
    <cdr:sp macro="" textlink="">
      <cdr:nvSpPr>
        <cdr:cNvPr id="2053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690620" y="1024522"/>
          <a:ext cx="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0.73407</cdr:x>
      <cdr:y>0.31027</cdr:y>
    </cdr:from>
    <cdr:to>
      <cdr:x>0.73407</cdr:x>
      <cdr:y>0.65726</cdr:y>
    </cdr:to>
    <cdr:sp macro="" textlink="">
      <cdr:nvSpPr>
        <cdr:cNvPr id="2054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803650" y="1024522"/>
          <a:ext cx="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0.15319</cdr:x>
      <cdr:y>0.31027</cdr:y>
    </cdr:from>
    <cdr:to>
      <cdr:x>0.15392</cdr:x>
      <cdr:y>0.65798</cdr:y>
    </cdr:to>
    <cdr:sp macro="" textlink="">
      <cdr:nvSpPr>
        <cdr:cNvPr id="2049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793750" y="1024522"/>
          <a:ext cx="3810" cy="11481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0.175</cdr:x>
      <cdr:y>0.31027</cdr:y>
    </cdr:from>
    <cdr:to>
      <cdr:x>0.17574</cdr:x>
      <cdr:y>0.65726</cdr:y>
    </cdr:to>
    <cdr:sp macro="" textlink="">
      <cdr:nvSpPr>
        <cdr:cNvPr id="2050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906780" y="1024522"/>
          <a:ext cx="381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0.42794</cdr:x>
      <cdr:y>0.31027</cdr:y>
    </cdr:from>
    <cdr:to>
      <cdr:x>0.42794</cdr:x>
      <cdr:y>0.65726</cdr:y>
    </cdr:to>
    <cdr:sp macro="" textlink="">
      <cdr:nvSpPr>
        <cdr:cNvPr id="2051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217420" y="1024522"/>
          <a:ext cx="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0.44902</cdr:x>
      <cdr:y>0.31027</cdr:y>
    </cdr:from>
    <cdr:to>
      <cdr:x>0.44975</cdr:x>
      <cdr:y>0.65726</cdr:y>
    </cdr:to>
    <cdr:sp macro="" textlink="">
      <cdr:nvSpPr>
        <cdr:cNvPr id="205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326640" y="1024522"/>
          <a:ext cx="381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0.71225</cdr:x>
      <cdr:y>0.31027</cdr:y>
    </cdr:from>
    <cdr:to>
      <cdr:x>0.71225</cdr:x>
      <cdr:y>0.65726</cdr:y>
    </cdr:to>
    <cdr:sp macro="" textlink="">
      <cdr:nvSpPr>
        <cdr:cNvPr id="2053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690620" y="1024522"/>
          <a:ext cx="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0.73407</cdr:x>
      <cdr:y>0.31027</cdr:y>
    </cdr:from>
    <cdr:to>
      <cdr:x>0.73407</cdr:x>
      <cdr:y>0.65726</cdr:y>
    </cdr:to>
    <cdr:sp macro="" textlink="">
      <cdr:nvSpPr>
        <cdr:cNvPr id="2054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803650" y="1024522"/>
          <a:ext cx="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0.15319</cdr:x>
      <cdr:y>0.31027</cdr:y>
    </cdr:from>
    <cdr:to>
      <cdr:x>0.15392</cdr:x>
      <cdr:y>0.65798</cdr:y>
    </cdr:to>
    <cdr:sp macro="" textlink="">
      <cdr:nvSpPr>
        <cdr:cNvPr id="2049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793750" y="1024522"/>
          <a:ext cx="3810" cy="11481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0.175</cdr:x>
      <cdr:y>0.31027</cdr:y>
    </cdr:from>
    <cdr:to>
      <cdr:x>0.17574</cdr:x>
      <cdr:y>0.65726</cdr:y>
    </cdr:to>
    <cdr:sp macro="" textlink="">
      <cdr:nvSpPr>
        <cdr:cNvPr id="2050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906780" y="1024522"/>
          <a:ext cx="381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0.42794</cdr:x>
      <cdr:y>0.31027</cdr:y>
    </cdr:from>
    <cdr:to>
      <cdr:x>0.42794</cdr:x>
      <cdr:y>0.65726</cdr:y>
    </cdr:to>
    <cdr:sp macro="" textlink="">
      <cdr:nvSpPr>
        <cdr:cNvPr id="2051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217420" y="1024522"/>
          <a:ext cx="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0.44902</cdr:x>
      <cdr:y>0.31027</cdr:y>
    </cdr:from>
    <cdr:to>
      <cdr:x>0.44975</cdr:x>
      <cdr:y>0.65726</cdr:y>
    </cdr:to>
    <cdr:sp macro="" textlink="">
      <cdr:nvSpPr>
        <cdr:cNvPr id="205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326640" y="1024522"/>
          <a:ext cx="381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0.71225</cdr:x>
      <cdr:y>0.31027</cdr:y>
    </cdr:from>
    <cdr:to>
      <cdr:x>0.71225</cdr:x>
      <cdr:y>0.65726</cdr:y>
    </cdr:to>
    <cdr:sp macro="" textlink="">
      <cdr:nvSpPr>
        <cdr:cNvPr id="2053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690620" y="1024522"/>
          <a:ext cx="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0.73407</cdr:x>
      <cdr:y>0.31027</cdr:y>
    </cdr:from>
    <cdr:to>
      <cdr:x>0.73407</cdr:x>
      <cdr:y>0.65726</cdr:y>
    </cdr:to>
    <cdr:sp macro="" textlink="">
      <cdr:nvSpPr>
        <cdr:cNvPr id="2054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803650" y="1024522"/>
          <a:ext cx="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0.12304</cdr:x>
      <cdr:y>0.2301</cdr:y>
    </cdr:from>
    <cdr:to>
      <cdr:x>0.12377</cdr:x>
      <cdr:y>0.50673</cdr:y>
    </cdr:to>
    <cdr:sp macro="" textlink="">
      <cdr:nvSpPr>
        <cdr:cNvPr id="5121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637540" y="604911"/>
          <a:ext cx="3810" cy="72723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0.18824</cdr:x>
      <cdr:y>0.2301</cdr:y>
    </cdr:from>
    <cdr:to>
      <cdr:x>0.18897</cdr:x>
      <cdr:y>0.50625</cdr:y>
    </cdr:to>
    <cdr:sp macro="" textlink="">
      <cdr:nvSpPr>
        <cdr:cNvPr id="5122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975360" y="604911"/>
          <a:ext cx="3810" cy="72596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0.15319</cdr:x>
      <cdr:y>0.31027</cdr:y>
    </cdr:from>
    <cdr:to>
      <cdr:x>0.15392</cdr:x>
      <cdr:y>0.65798</cdr:y>
    </cdr:to>
    <cdr:sp macro="" textlink="">
      <cdr:nvSpPr>
        <cdr:cNvPr id="2049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793750" y="1024522"/>
          <a:ext cx="3810" cy="11481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0.175</cdr:x>
      <cdr:y>0.31027</cdr:y>
    </cdr:from>
    <cdr:to>
      <cdr:x>0.17574</cdr:x>
      <cdr:y>0.65726</cdr:y>
    </cdr:to>
    <cdr:sp macro="" textlink="">
      <cdr:nvSpPr>
        <cdr:cNvPr id="2050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906780" y="1024522"/>
          <a:ext cx="381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0.42794</cdr:x>
      <cdr:y>0.31027</cdr:y>
    </cdr:from>
    <cdr:to>
      <cdr:x>0.42794</cdr:x>
      <cdr:y>0.65726</cdr:y>
    </cdr:to>
    <cdr:sp macro="" textlink="">
      <cdr:nvSpPr>
        <cdr:cNvPr id="2051" name="Line 3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217420" y="1024522"/>
          <a:ext cx="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0.44902</cdr:x>
      <cdr:y>0.31027</cdr:y>
    </cdr:from>
    <cdr:to>
      <cdr:x>0.44975</cdr:x>
      <cdr:y>0.65726</cdr:y>
    </cdr:to>
    <cdr:sp macro="" textlink="">
      <cdr:nvSpPr>
        <cdr:cNvPr id="2052" name="Line 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2326640" y="1024522"/>
          <a:ext cx="381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0.71225</cdr:x>
      <cdr:y>0.31027</cdr:y>
    </cdr:from>
    <cdr:to>
      <cdr:x>0.71225</cdr:x>
      <cdr:y>0.65726</cdr:y>
    </cdr:to>
    <cdr:sp macro="" textlink="">
      <cdr:nvSpPr>
        <cdr:cNvPr id="2053" name="Line 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690620" y="1024522"/>
          <a:ext cx="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0.73407</cdr:x>
      <cdr:y>0.31027</cdr:y>
    </cdr:from>
    <cdr:to>
      <cdr:x>0.73407</cdr:x>
      <cdr:y>0.65726</cdr:y>
    </cdr:to>
    <cdr:sp macro="" textlink="">
      <cdr:nvSpPr>
        <cdr:cNvPr id="2054" name="Line 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3803650" y="1024522"/>
          <a:ext cx="0" cy="1145743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0.12304</cdr:x>
      <cdr:y>0.2301</cdr:y>
    </cdr:from>
    <cdr:to>
      <cdr:x>0.12377</cdr:x>
      <cdr:y>0.50673</cdr:y>
    </cdr:to>
    <cdr:sp macro="" textlink="">
      <cdr:nvSpPr>
        <cdr:cNvPr id="5121" name="Line 1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637540" y="604911"/>
          <a:ext cx="3810" cy="72723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  <cdr:relSizeAnchor xmlns:cdr="http://schemas.openxmlformats.org/drawingml/2006/chartDrawing">
    <cdr:from>
      <cdr:x>0.18824</cdr:x>
      <cdr:y>0.2301</cdr:y>
    </cdr:from>
    <cdr:to>
      <cdr:x>0.18897</cdr:x>
      <cdr:y>0.50625</cdr:y>
    </cdr:to>
    <cdr:sp macro="" textlink="">
      <cdr:nvSpPr>
        <cdr:cNvPr id="5122" name="Line 2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975360" y="604911"/>
          <a:ext cx="3810" cy="725966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xmlns:mc="http://schemas.openxmlformats.org/markup-compatibility/2006" xmlns:a14="http://schemas.microsoft.com/office/drawing/2010/main" val="000000" mc:Ignorable="a14" a14:legacySpreadsheetColorIndex="64"/>
          </a:solidFill>
          <a:round/>
          <a:headEnd/>
          <a:tailEnd/>
        </a:ln>
      </cdr:spPr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fr-FR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5BCAE-7D21-5942-B174-190356573236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E50CE-7F70-F54B-920B-69871179C2F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125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1022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214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4629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761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8999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1723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46952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7315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9485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0805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904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26251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8508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192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298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046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976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NM_000334.4(SCN4A):c.3917G&gt;A (p.Gly1306Glu)</a:t>
            </a:r>
            <a:r>
              <a:rPr lang="fr-BE" dirty="0"/>
              <a:t> </a:t>
            </a:r>
            <a:r>
              <a:rPr lang="fr-BE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G1306E</a:t>
            </a:r>
            <a:r>
              <a:rPr lang="fr-BE" dirty="0"/>
              <a:t>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286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4561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E50CE-7F70-F54B-920B-69871179C2F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611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F7F0E0-BC73-DAF5-B081-AE4FBA54EA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ED0020B-973F-57DA-E1ED-3D8681E4A9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5329D2-EA08-6DEE-7071-874422759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F587-DFAD-5749-9B50-7EB4E6A5EA8D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82F427-4C6C-4EBB-2C9F-ECDECF3C5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F6AC92-A5BB-E20F-C35F-7733F7BF8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6880-FF89-BE40-81D9-5742452E15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3199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E5EDA0-EC1B-7157-88F3-B00563D40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996159C-3A0C-3688-1723-866DFDBE9D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015387-E161-00C0-2608-740FCFD89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F587-DFAD-5749-9B50-7EB4E6A5EA8D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AB480F-D765-5D86-F40F-A7F8630A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23E5DB-D940-ECBA-4F03-8D166D25B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6880-FF89-BE40-81D9-5742452E15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1783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E29AE70-8B51-AE5F-933D-2D52C37D3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360B98B-B477-9FBB-02A8-A300112DC6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2D1175-9EA5-E9A0-EB4F-D658C8D41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F587-DFAD-5749-9B50-7EB4E6A5EA8D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F0A651-249E-3FDB-72B8-4EE6B7276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F51198-5F7F-EB25-4467-FC20575BB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6880-FF89-BE40-81D9-5742452E15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600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D7CDE0-5880-CB58-A523-399903EFF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8DDA030-64F2-2245-7D93-DBA0F2352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6AD709-3626-197E-020E-53FC38320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F587-DFAD-5749-9B50-7EB4E6A5EA8D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5804D9D-890E-5EED-0365-E0C169F6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36037B-D90A-4D4B-188B-4D8D7341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6880-FF89-BE40-81D9-5742452E15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37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CB2269-0F9F-B862-2B7A-E69AFB3B7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6FD644-2087-AF1B-4B43-F7C3CF7E6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E9DCFA-EBC6-E37B-D1B5-C45BBDDD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F587-DFAD-5749-9B50-7EB4E6A5EA8D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80845F-F2F6-9835-AE1C-840BE960E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739414-EC1B-629C-5FA9-5805DD7A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6880-FF89-BE40-81D9-5742452E15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3546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6CB06A-FCCF-A237-F4AF-7CEEACDFE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4A9F61-525B-AB30-A55A-2E2BA34B64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FAC598-C9F4-39E4-7CB1-34E8F5A4D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6E0D4B-8B15-A6FF-A4BF-0D4C2DDB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F587-DFAD-5749-9B50-7EB4E6A5EA8D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0BE3C09-4F04-BB5E-56A3-B79B4EEB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6C49960-936F-5355-A058-319F9E6EE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6880-FF89-BE40-81D9-5742452E15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688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8D256B-8CDC-3522-2A19-F4C251CDC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3A155B9-201B-E3B6-738E-6F71A4EAC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38A505A-1724-0769-B56D-114B72FA7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DD2353A-BF6F-A6D1-5739-C46F1ED609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EE3C4F3-8E7B-A290-893D-E82D39D96B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B6FA05D-4CFD-B800-E0B8-56D8090F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F587-DFAD-5749-9B50-7EB4E6A5EA8D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E32B279-76D0-6BBC-D36E-D5E35FB2D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B13A616-9043-84F2-45F3-E23CDF12A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6880-FF89-BE40-81D9-5742452E15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569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917278-BCE0-ADA6-C3B0-8FD7AAAE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A680EA5-2B21-CE51-CDB5-44A549773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F587-DFAD-5749-9B50-7EB4E6A5EA8D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6D046C9-65F1-1333-8FF6-1F6973A8A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6E5C688-4FF0-D872-DE45-DF198FC7C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6880-FF89-BE40-81D9-5742452E15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178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1DD0B21-38AD-54A8-A988-C233A65CA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F587-DFAD-5749-9B50-7EB4E6A5EA8D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7A1D5AC-84EC-878D-AB20-49D7E5944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7E630F-D0E7-C9CE-2138-BC7F83B33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6880-FF89-BE40-81D9-5742452E15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9055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735BAD-DDEB-6D0E-0EB9-AA4F9E806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9599D8-C716-D005-4858-217E9ED1E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B272D09-4878-C81E-869D-D4704FA71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F5190BD-CB11-C170-87B6-8C10CF8BD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F587-DFAD-5749-9B50-7EB4E6A5EA8D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665825A-7E92-F857-1CFA-D8869077C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870122-03D6-FED4-A4E0-9886BE5F1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6880-FF89-BE40-81D9-5742452E15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384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3EB22F-6C87-2580-5BAA-EEEBEC13E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29BCAD6-B0BA-EFE3-6950-AC4728C177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92D85B-1707-F3DA-F948-8C75DE382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96D7C7-1B92-D265-9E82-DA257D3FB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F587-DFAD-5749-9B50-7EB4E6A5EA8D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BD715B9-A5C8-3BAE-DD2C-A7FFE7499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44C873-30F8-D259-EBE3-485107241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26880-FF89-BE40-81D9-5742452E15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920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2D85893-C097-F30A-42BB-07A706E1B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3D952C-5985-03BF-8D15-35A2E4B94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7B6E4A-D451-5D45-7CC8-1615546E0D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CF587-DFAD-5749-9B50-7EB4E6A5EA8D}" type="datetimeFigureOut">
              <a:rPr lang="fr-FR" smtClean="0"/>
              <a:t>17/06/2024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443872-8FAE-FED0-65B3-FFB962EEF3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13293C-7407-4100-469D-FDC857B02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26880-FF89-BE40-81D9-5742452E15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018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chart" Target="../charts/chart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chart" Target="../charts/char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chart" Target="../charts/chart7.xml"/><Relationship Id="rId4" Type="http://schemas.openxmlformats.org/officeDocument/2006/relationships/notesSlide" Target="../notesSlides/notesSlide18.xml"/><Relationship Id="rId9" Type="http://schemas.openxmlformats.org/officeDocument/2006/relationships/chart" Target="../charts/char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chart" Target="../charts/char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file:///C:/Mes%20documents/LIEGE%202004/Internet/Myotonie1.mp3" TargetMode="External"/><Relationship Id="rId1" Type="http://schemas.microsoft.com/office/2007/relationships/media" Target="file:///C:/Mes%20documents/LIEGE%202004/Internet/Myotonie1.mp3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08" y="-12700"/>
            <a:ext cx="5289386" cy="500082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E7142A8-393B-47A8-A092-871662362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88" y="-12700"/>
            <a:ext cx="5289386" cy="5009716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A14E168-70E6-4C9F-BB61-FCF0AF368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2700" y="-12700"/>
            <a:ext cx="5239448" cy="4902669"/>
          </a:xfrm>
          <a:custGeom>
            <a:avLst/>
            <a:gdLst>
              <a:gd name="connsiteX0" fmla="*/ 1223006 w 5239448"/>
              <a:gd name="connsiteY0" fmla="*/ 0 h 4902669"/>
              <a:gd name="connsiteX1" fmla="*/ 3966508 w 5239448"/>
              <a:gd name="connsiteY1" fmla="*/ 0 h 4902669"/>
              <a:gd name="connsiteX2" fmla="*/ 4073429 w 5239448"/>
              <a:gd name="connsiteY2" fmla="*/ 64957 h 4902669"/>
              <a:gd name="connsiteX3" fmla="*/ 5239448 w 5239448"/>
              <a:gd name="connsiteY3" fmla="*/ 2257977 h 4902669"/>
              <a:gd name="connsiteX4" fmla="*/ 2594756 w 5239448"/>
              <a:gd name="connsiteY4" fmla="*/ 4902669 h 4902669"/>
              <a:gd name="connsiteX5" fmla="*/ 3795 w 5239448"/>
              <a:gd name="connsiteY5" fmla="*/ 2790975 h 4902669"/>
              <a:gd name="connsiteX6" fmla="*/ 0 w 5239448"/>
              <a:gd name="connsiteY6" fmla="*/ 2766110 h 4902669"/>
              <a:gd name="connsiteX7" fmla="*/ 0 w 5239448"/>
              <a:gd name="connsiteY7" fmla="*/ 1745670 h 4902669"/>
              <a:gd name="connsiteX8" fmla="*/ 33326 w 5239448"/>
              <a:gd name="connsiteY8" fmla="*/ 1597027 h 4902669"/>
              <a:gd name="connsiteX9" fmla="*/ 1116084 w 5239448"/>
              <a:gd name="connsiteY9" fmla="*/ 64957 h 4902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9448" h="4902669">
                <a:moveTo>
                  <a:pt x="1223006" y="0"/>
                </a:moveTo>
                <a:lnTo>
                  <a:pt x="3966508" y="0"/>
                </a:lnTo>
                <a:lnTo>
                  <a:pt x="4073429" y="64957"/>
                </a:lnTo>
                <a:cubicBezTo>
                  <a:pt x="4776921" y="540227"/>
                  <a:pt x="5239448" y="1345088"/>
                  <a:pt x="5239448" y="2257977"/>
                </a:cubicBezTo>
                <a:cubicBezTo>
                  <a:pt x="5239448" y="3718600"/>
                  <a:pt x="4055379" y="4902669"/>
                  <a:pt x="2594756" y="4902669"/>
                </a:cubicBezTo>
                <a:cubicBezTo>
                  <a:pt x="1316711" y="4902669"/>
                  <a:pt x="250402" y="3996116"/>
                  <a:pt x="3795" y="2790975"/>
                </a:cubicBezTo>
                <a:lnTo>
                  <a:pt x="0" y="2766110"/>
                </a:lnTo>
                <a:lnTo>
                  <a:pt x="0" y="1745670"/>
                </a:lnTo>
                <a:lnTo>
                  <a:pt x="33326" y="1597027"/>
                </a:lnTo>
                <a:cubicBezTo>
                  <a:pt x="196388" y="963257"/>
                  <a:pt x="588464" y="421409"/>
                  <a:pt x="1116084" y="64957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1C942C2-46B1-591C-FCE1-DB453ED57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353" y="463736"/>
            <a:ext cx="4326831" cy="2803292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Neurophysiology of Muscle Channelopathies</a:t>
            </a:r>
            <a:br>
              <a:rPr lang="en-US" sz="3000" dirty="0">
                <a:solidFill>
                  <a:schemeClr val="bg1"/>
                </a:solidFill>
              </a:rPr>
            </a:br>
            <a:br>
              <a:rPr lang="en-US" sz="3000" dirty="0">
                <a:solidFill>
                  <a:schemeClr val="bg1"/>
                </a:solidFill>
              </a:rPr>
            </a:br>
            <a:r>
              <a:rPr lang="en-US" sz="3000" dirty="0">
                <a:solidFill>
                  <a:schemeClr val="bg1"/>
                </a:solidFill>
              </a:rPr>
              <a:t>(from electrical myotonia to patch clamp)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415A398-9853-7B43-6B06-1A2C2020C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4049" y="3368585"/>
            <a:ext cx="3909096" cy="749758"/>
          </a:xfrm>
        </p:spPr>
        <p:txBody>
          <a:bodyPr>
            <a:normAutofit/>
          </a:bodyPr>
          <a:lstStyle/>
          <a:p>
            <a:r>
              <a:rPr lang="fr-FR" sz="2000" dirty="0" err="1">
                <a:solidFill>
                  <a:schemeClr val="bg1"/>
                </a:solidFill>
              </a:rPr>
              <a:t>Nurcan</a:t>
            </a:r>
            <a:r>
              <a:rPr lang="fr-FR" sz="2000" dirty="0">
                <a:solidFill>
                  <a:schemeClr val="bg1"/>
                </a:solidFill>
              </a:rPr>
              <a:t> </a:t>
            </a:r>
            <a:r>
              <a:rPr lang="fr-FR" sz="2000" dirty="0" err="1">
                <a:solidFill>
                  <a:schemeClr val="bg1"/>
                </a:solidFill>
              </a:rPr>
              <a:t>Inci</a:t>
            </a:r>
            <a:br>
              <a:rPr lang="fr-FR" sz="2000" dirty="0">
                <a:solidFill>
                  <a:schemeClr val="bg1"/>
                </a:solidFill>
              </a:rPr>
            </a:br>
            <a:r>
              <a:rPr lang="fr-FR" sz="2000" dirty="0">
                <a:solidFill>
                  <a:schemeClr val="bg1"/>
                </a:solidFill>
              </a:rPr>
              <a:t>François Wang</a:t>
            </a:r>
          </a:p>
          <a:p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25" name="Graphic 212">
            <a:extLst>
              <a:ext uri="{FF2B5EF4-FFF2-40B4-BE49-F238E27FC236}">
                <a16:creationId xmlns:a16="http://schemas.microsoft.com/office/drawing/2014/main" id="{279CAF82-0ECF-42BE-8F37-F71941E5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9F0D577-9707-2CB8-338C-6B00BDE64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4" b="-4"/>
          <a:stretch/>
        </p:blipFill>
        <p:spPr>
          <a:xfrm>
            <a:off x="5666308" y="170244"/>
            <a:ext cx="2885716" cy="2885716"/>
          </a:xfrm>
          <a:custGeom>
            <a:avLst/>
            <a:gdLst/>
            <a:ahLst/>
            <a:cxnLst/>
            <a:rect l="l" t="t" r="r" b="b"/>
            <a:pathLst>
              <a:path w="2885716" h="2885716">
                <a:moveTo>
                  <a:pt x="1442858" y="0"/>
                </a:moveTo>
                <a:cubicBezTo>
                  <a:pt x="2239726" y="0"/>
                  <a:pt x="2885716" y="645990"/>
                  <a:pt x="2885716" y="1442858"/>
                </a:cubicBezTo>
                <a:cubicBezTo>
                  <a:pt x="2885716" y="2239726"/>
                  <a:pt x="2239726" y="2885716"/>
                  <a:pt x="1442858" y="2885716"/>
                </a:cubicBezTo>
                <a:cubicBezTo>
                  <a:pt x="645990" y="2885716"/>
                  <a:pt x="0" y="2239726"/>
                  <a:pt x="0" y="1442858"/>
                </a:cubicBezTo>
                <a:cubicBezTo>
                  <a:pt x="0" y="645990"/>
                  <a:pt x="645990" y="0"/>
                  <a:pt x="1442858" y="0"/>
                </a:cubicBezTo>
                <a:close/>
              </a:path>
            </a:pathLst>
          </a:cu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E264DA9-9F87-D99D-F104-D79E16EBD3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68" r="-2" b="3225"/>
          <a:stretch/>
        </p:blipFill>
        <p:spPr>
          <a:xfrm>
            <a:off x="8844338" y="10"/>
            <a:ext cx="3347663" cy="2986304"/>
          </a:xfrm>
          <a:custGeom>
            <a:avLst/>
            <a:gdLst/>
            <a:ahLst/>
            <a:cxnLst/>
            <a:rect l="l" t="t" r="r" b="b"/>
            <a:pathLst>
              <a:path w="3347663" h="2986314">
                <a:moveTo>
                  <a:pt x="458203" y="0"/>
                </a:moveTo>
                <a:lnTo>
                  <a:pt x="3126555" y="0"/>
                </a:lnTo>
                <a:lnTo>
                  <a:pt x="3175466" y="53815"/>
                </a:lnTo>
                <a:cubicBezTo>
                  <a:pt x="3239389" y="131273"/>
                  <a:pt x="3296932" y="214191"/>
                  <a:pt x="3347288" y="301766"/>
                </a:cubicBezTo>
                <a:lnTo>
                  <a:pt x="3347663" y="302487"/>
                </a:lnTo>
                <a:lnTo>
                  <a:pt x="3347663" y="2082469"/>
                </a:lnTo>
                <a:lnTo>
                  <a:pt x="3278648" y="2196072"/>
                </a:lnTo>
                <a:cubicBezTo>
                  <a:pt x="2956544" y="2672847"/>
                  <a:pt x="2411068" y="2986314"/>
                  <a:pt x="1792379" y="2986314"/>
                </a:cubicBezTo>
                <a:cubicBezTo>
                  <a:pt x="802475" y="2986314"/>
                  <a:pt x="0" y="2183839"/>
                  <a:pt x="0" y="1193935"/>
                </a:cubicBezTo>
                <a:cubicBezTo>
                  <a:pt x="0" y="760853"/>
                  <a:pt x="153599" y="363644"/>
                  <a:pt x="409292" y="53815"/>
                </a:cubicBezTo>
                <a:close/>
              </a:path>
            </a:pathLst>
          </a:custGeom>
        </p:spPr>
      </p:pic>
      <p:pic>
        <p:nvPicPr>
          <p:cNvPr id="12" name="Picture 131">
            <a:extLst>
              <a:ext uri="{FF2B5EF4-FFF2-40B4-BE49-F238E27FC236}">
                <a16:creationId xmlns:a16="http://schemas.microsoft.com/office/drawing/2014/main" id="{223D1B89-D6CE-0890-DDBE-602F9C0C1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" r="2" b="5883"/>
          <a:stretch/>
        </p:blipFill>
        <p:spPr bwMode="auto">
          <a:xfrm>
            <a:off x="5940224" y="3122839"/>
            <a:ext cx="4783902" cy="3735161"/>
          </a:xfrm>
          <a:custGeom>
            <a:avLst/>
            <a:gdLst/>
            <a:ahLst/>
            <a:cxnLst/>
            <a:rect l="l" t="t" r="r" b="b"/>
            <a:pathLst>
              <a:path w="4783902" h="3735161">
                <a:moveTo>
                  <a:pt x="2391951" y="0"/>
                </a:moveTo>
                <a:cubicBezTo>
                  <a:pt x="3712988" y="0"/>
                  <a:pt x="4783902" y="1070915"/>
                  <a:pt x="4783902" y="2391951"/>
                </a:cubicBezTo>
                <a:cubicBezTo>
                  <a:pt x="4783902" y="2846058"/>
                  <a:pt x="4657359" y="3270609"/>
                  <a:pt x="4437611" y="3632264"/>
                </a:cubicBezTo>
                <a:lnTo>
                  <a:pt x="4370329" y="3735161"/>
                </a:lnTo>
                <a:lnTo>
                  <a:pt x="413573" y="3735161"/>
                </a:lnTo>
                <a:lnTo>
                  <a:pt x="346291" y="3632264"/>
                </a:lnTo>
                <a:cubicBezTo>
                  <a:pt x="126544" y="3270609"/>
                  <a:pt x="0" y="2846058"/>
                  <a:pt x="0" y="2391951"/>
                </a:cubicBezTo>
                <a:cubicBezTo>
                  <a:pt x="0" y="1070915"/>
                  <a:pt x="1070915" y="0"/>
                  <a:pt x="239195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4" name="Graphic 185">
            <a:extLst>
              <a:ext uri="{FF2B5EF4-FFF2-40B4-BE49-F238E27FC236}">
                <a16:creationId xmlns:a16="http://schemas.microsoft.com/office/drawing/2014/main" id="{9D69F773-8C5C-486C-B033-51C7BB3B3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tx1">
              <a:alpha val="20000"/>
            </a:schemeClr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1948534-1A91-4F84-8612-1C2B4C52FB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1FAA3112-9317-4953-B51A-BAD23D7DF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E7BE1D1-6120-4115-B796-7DE6B90C6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7B0F1BC-B7BD-4C24-84F9-190E76D9E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59CF39A-C85C-4CDA-82E5-A8835E7CA7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41" name="Graphic 185">
            <a:extLst>
              <a:ext uri="{FF2B5EF4-FFF2-40B4-BE49-F238E27FC236}">
                <a16:creationId xmlns:a16="http://schemas.microsoft.com/office/drawing/2014/main" id="{EEC0EF42-FB7F-40F4-9F83-19A3651C7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84508" y="319415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CC34073-7A02-43A0-B4FB-819AC6430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24CA304-6681-4FF9-A857-D79562307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F6FEDF2-6576-4B8E-81AF-84B914A1F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BE5E56F-A9D6-490C-AD4D-5F1B521A56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7E4C189-B44E-4E1C-B1AF-25081DA3D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033BC44A-0661-43B4-9C14-FD5963C2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F7B0E8E-1D1E-4BA4-A360-D8A1FF31E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2379" y="5678021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63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CB31140-5EAD-4A01-16B7-D5D093BEE2B2}"/>
              </a:ext>
            </a:extLst>
          </p:cNvPr>
          <p:cNvSpPr/>
          <p:nvPr/>
        </p:nvSpPr>
        <p:spPr>
          <a:xfrm>
            <a:off x="8519534" y="4560852"/>
            <a:ext cx="3452137" cy="21187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263A3DB-8C99-275D-C7E3-B02727C8E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56" y="6600"/>
            <a:ext cx="4757057" cy="68580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ADEA2C76-DE14-093E-415A-F788D094B5AA}"/>
              </a:ext>
            </a:extLst>
          </p:cNvPr>
          <p:cNvGrpSpPr/>
          <p:nvPr/>
        </p:nvGrpSpPr>
        <p:grpSpPr>
          <a:xfrm>
            <a:off x="1128254" y="746608"/>
            <a:ext cx="279244" cy="461665"/>
            <a:chOff x="1768791" y="796171"/>
            <a:chExt cx="279244" cy="46166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AAF18C8-4993-3B9F-ABEA-9C33ABBCF457}"/>
                </a:ext>
              </a:extLst>
            </p:cNvPr>
            <p:cNvSpPr/>
            <p:nvPr/>
          </p:nvSpPr>
          <p:spPr>
            <a:xfrm>
              <a:off x="1794424" y="938623"/>
              <a:ext cx="216045" cy="2176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03333DE9-A988-8867-DF0F-1C6A8B7E7289}"/>
                </a:ext>
              </a:extLst>
            </p:cNvPr>
            <p:cNvSpPr txBox="1"/>
            <p:nvPr/>
          </p:nvSpPr>
          <p:spPr>
            <a:xfrm>
              <a:off x="1768791" y="796171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7925164-969A-ED2D-B6E0-633670861AA4}"/>
              </a:ext>
            </a:extLst>
          </p:cNvPr>
          <p:cNvGrpSpPr/>
          <p:nvPr/>
        </p:nvGrpSpPr>
        <p:grpSpPr>
          <a:xfrm>
            <a:off x="1110086" y="213914"/>
            <a:ext cx="312906" cy="400110"/>
            <a:chOff x="1750623" y="263477"/>
            <a:chExt cx="312906" cy="400110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8683AF8D-DAAF-4D1B-0070-1494771C1163}"/>
                </a:ext>
              </a:extLst>
            </p:cNvPr>
            <p:cNvSpPr/>
            <p:nvPr/>
          </p:nvSpPr>
          <p:spPr>
            <a:xfrm>
              <a:off x="1794424" y="363781"/>
              <a:ext cx="216045" cy="2176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9BE7A0F9-F82E-FD87-C0BB-B8A5B0DFA225}"/>
                </a:ext>
              </a:extLst>
            </p:cNvPr>
            <p:cNvSpPr txBox="1"/>
            <p:nvPr/>
          </p:nvSpPr>
          <p:spPr>
            <a:xfrm>
              <a:off x="1750623" y="263477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44EE6D64-8B86-9FE4-8504-6BEB7BA4D271}"/>
              </a:ext>
            </a:extLst>
          </p:cNvPr>
          <p:cNvSpPr txBox="1"/>
          <p:nvPr/>
        </p:nvSpPr>
        <p:spPr>
          <a:xfrm>
            <a:off x="1118395" y="2298380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E1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1BCEF25-FA28-DD6E-74AF-4A9847537E7C}"/>
              </a:ext>
            </a:extLst>
          </p:cNvPr>
          <p:cNvSpPr txBox="1"/>
          <p:nvPr/>
        </p:nvSpPr>
        <p:spPr>
          <a:xfrm>
            <a:off x="747131" y="3381636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E2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2959BA6-2D05-E542-2B11-EC1A219EDD64}"/>
              </a:ext>
            </a:extLst>
          </p:cNvPr>
          <p:cNvSpPr txBox="1"/>
          <p:nvPr/>
        </p:nvSpPr>
        <p:spPr>
          <a:xfrm>
            <a:off x="1966420" y="-58532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E0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CB92F1D-1B51-382C-3ADB-D2F586F084AE}"/>
              </a:ext>
            </a:extLst>
          </p:cNvPr>
          <p:cNvSpPr txBox="1"/>
          <p:nvPr/>
        </p:nvSpPr>
        <p:spPr>
          <a:xfrm>
            <a:off x="1390264" y="856769"/>
            <a:ext cx="800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Cathode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C883E3B-5214-7069-5F49-DA3085099AE2}"/>
              </a:ext>
            </a:extLst>
          </p:cNvPr>
          <p:cNvSpPr txBox="1"/>
          <p:nvPr/>
        </p:nvSpPr>
        <p:spPr>
          <a:xfrm>
            <a:off x="1323048" y="258837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Anode</a:t>
            </a:r>
          </a:p>
        </p:txBody>
      </p:sp>
      <p:sp>
        <p:nvSpPr>
          <p:cNvPr id="35" name="Forme libre 34">
            <a:extLst>
              <a:ext uri="{FF2B5EF4-FFF2-40B4-BE49-F238E27FC236}">
                <a16:creationId xmlns:a16="http://schemas.microsoft.com/office/drawing/2014/main" id="{12F39C6F-66B4-ED04-50F3-BD77DEE7CE41}"/>
              </a:ext>
            </a:extLst>
          </p:cNvPr>
          <p:cNvSpPr/>
          <p:nvPr/>
        </p:nvSpPr>
        <p:spPr>
          <a:xfrm rot="16419443">
            <a:off x="137745" y="1533544"/>
            <a:ext cx="710004" cy="846671"/>
          </a:xfrm>
          <a:custGeom>
            <a:avLst/>
            <a:gdLst>
              <a:gd name="connsiteX0" fmla="*/ 96819 w 710004"/>
              <a:gd name="connsiteY0" fmla="*/ 506961 h 506961"/>
              <a:gd name="connsiteX1" fmla="*/ 107576 w 710004"/>
              <a:gd name="connsiteY1" fmla="*/ 399385 h 506961"/>
              <a:gd name="connsiteX2" fmla="*/ 86061 w 710004"/>
              <a:gd name="connsiteY2" fmla="*/ 377869 h 506961"/>
              <a:gd name="connsiteX3" fmla="*/ 75303 w 710004"/>
              <a:gd name="connsiteY3" fmla="*/ 345597 h 506961"/>
              <a:gd name="connsiteX4" fmla="*/ 10757 w 710004"/>
              <a:gd name="connsiteY4" fmla="*/ 302566 h 506961"/>
              <a:gd name="connsiteX5" fmla="*/ 0 w 710004"/>
              <a:gd name="connsiteY5" fmla="*/ 270293 h 506961"/>
              <a:gd name="connsiteX6" fmla="*/ 32273 w 710004"/>
              <a:gd name="connsiteY6" fmla="*/ 216505 h 506961"/>
              <a:gd name="connsiteX7" fmla="*/ 139849 w 710004"/>
              <a:gd name="connsiteY7" fmla="*/ 184232 h 506961"/>
              <a:gd name="connsiteX8" fmla="*/ 172122 w 710004"/>
              <a:gd name="connsiteY8" fmla="*/ 162717 h 506961"/>
              <a:gd name="connsiteX9" fmla="*/ 204395 w 710004"/>
              <a:gd name="connsiteY9" fmla="*/ 130444 h 506961"/>
              <a:gd name="connsiteX10" fmla="*/ 247426 w 710004"/>
              <a:gd name="connsiteY10" fmla="*/ 108928 h 506961"/>
              <a:gd name="connsiteX11" fmla="*/ 355002 w 710004"/>
              <a:gd name="connsiteY11" fmla="*/ 119686 h 506961"/>
              <a:gd name="connsiteX12" fmla="*/ 387275 w 710004"/>
              <a:gd name="connsiteY12" fmla="*/ 141201 h 506961"/>
              <a:gd name="connsiteX13" fmla="*/ 419548 w 710004"/>
              <a:gd name="connsiteY13" fmla="*/ 151959 h 506961"/>
              <a:gd name="connsiteX14" fmla="*/ 451821 w 710004"/>
              <a:gd name="connsiteY14" fmla="*/ 87413 h 506961"/>
              <a:gd name="connsiteX15" fmla="*/ 462579 w 710004"/>
              <a:gd name="connsiteY15" fmla="*/ 33625 h 506961"/>
              <a:gd name="connsiteX16" fmla="*/ 527124 w 710004"/>
              <a:gd name="connsiteY16" fmla="*/ 1352 h 506961"/>
              <a:gd name="connsiteX17" fmla="*/ 710004 w 710004"/>
              <a:gd name="connsiteY17" fmla="*/ 1352 h 50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0004" h="506961">
                <a:moveTo>
                  <a:pt x="96819" y="506961"/>
                </a:moveTo>
                <a:cubicBezTo>
                  <a:pt x="128781" y="432380"/>
                  <a:pt x="146797" y="448412"/>
                  <a:pt x="107576" y="399385"/>
                </a:cubicBezTo>
                <a:cubicBezTo>
                  <a:pt x="101240" y="391465"/>
                  <a:pt x="93233" y="385041"/>
                  <a:pt x="86061" y="377869"/>
                </a:cubicBezTo>
                <a:cubicBezTo>
                  <a:pt x="82475" y="367112"/>
                  <a:pt x="83321" y="353615"/>
                  <a:pt x="75303" y="345597"/>
                </a:cubicBezTo>
                <a:cubicBezTo>
                  <a:pt x="57018" y="327313"/>
                  <a:pt x="10757" y="302566"/>
                  <a:pt x="10757" y="302566"/>
                </a:cubicBezTo>
                <a:cubicBezTo>
                  <a:pt x="7171" y="291808"/>
                  <a:pt x="0" y="281633"/>
                  <a:pt x="0" y="270293"/>
                </a:cubicBezTo>
                <a:cubicBezTo>
                  <a:pt x="0" y="251888"/>
                  <a:pt x="15229" y="225027"/>
                  <a:pt x="32273" y="216505"/>
                </a:cubicBezTo>
                <a:cubicBezTo>
                  <a:pt x="58469" y="203407"/>
                  <a:pt x="108961" y="191954"/>
                  <a:pt x="139849" y="184232"/>
                </a:cubicBezTo>
                <a:cubicBezTo>
                  <a:pt x="150607" y="177060"/>
                  <a:pt x="162190" y="170994"/>
                  <a:pt x="172122" y="162717"/>
                </a:cubicBezTo>
                <a:cubicBezTo>
                  <a:pt x="183809" y="152978"/>
                  <a:pt x="192015" y="139287"/>
                  <a:pt x="204395" y="130444"/>
                </a:cubicBezTo>
                <a:cubicBezTo>
                  <a:pt x="217445" y="121123"/>
                  <a:pt x="233082" y="116100"/>
                  <a:pt x="247426" y="108928"/>
                </a:cubicBezTo>
                <a:cubicBezTo>
                  <a:pt x="283285" y="112514"/>
                  <a:pt x="319887" y="111583"/>
                  <a:pt x="355002" y="119686"/>
                </a:cubicBezTo>
                <a:cubicBezTo>
                  <a:pt x="367600" y="122593"/>
                  <a:pt x="375711" y="135419"/>
                  <a:pt x="387275" y="141201"/>
                </a:cubicBezTo>
                <a:cubicBezTo>
                  <a:pt x="397417" y="146272"/>
                  <a:pt x="408790" y="148373"/>
                  <a:pt x="419548" y="151959"/>
                </a:cubicBezTo>
                <a:cubicBezTo>
                  <a:pt x="440582" y="120408"/>
                  <a:pt x="442913" y="123043"/>
                  <a:pt x="451821" y="87413"/>
                </a:cubicBezTo>
                <a:cubicBezTo>
                  <a:pt x="456256" y="69675"/>
                  <a:pt x="453508" y="49500"/>
                  <a:pt x="462579" y="33625"/>
                </a:cubicBezTo>
                <a:cubicBezTo>
                  <a:pt x="469246" y="21958"/>
                  <a:pt x="513318" y="2042"/>
                  <a:pt x="527124" y="1352"/>
                </a:cubicBezTo>
                <a:cubicBezTo>
                  <a:pt x="588008" y="-1692"/>
                  <a:pt x="649044" y="1352"/>
                  <a:pt x="710004" y="135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orme libre 35">
            <a:extLst>
              <a:ext uri="{FF2B5EF4-FFF2-40B4-BE49-F238E27FC236}">
                <a16:creationId xmlns:a16="http://schemas.microsoft.com/office/drawing/2014/main" id="{CB4D133A-5F87-562C-8818-D09C2FCCC2AC}"/>
              </a:ext>
            </a:extLst>
          </p:cNvPr>
          <p:cNvSpPr/>
          <p:nvPr/>
        </p:nvSpPr>
        <p:spPr>
          <a:xfrm rot="16200000">
            <a:off x="65628" y="3001758"/>
            <a:ext cx="923173" cy="917582"/>
          </a:xfrm>
          <a:custGeom>
            <a:avLst/>
            <a:gdLst>
              <a:gd name="connsiteX0" fmla="*/ 0 w 841828"/>
              <a:gd name="connsiteY0" fmla="*/ 406400 h 406400"/>
              <a:gd name="connsiteX1" fmla="*/ 87085 w 841828"/>
              <a:gd name="connsiteY1" fmla="*/ 304800 h 406400"/>
              <a:gd name="connsiteX2" fmla="*/ 130628 w 841828"/>
              <a:gd name="connsiteY2" fmla="*/ 290285 h 406400"/>
              <a:gd name="connsiteX3" fmla="*/ 290285 w 841828"/>
              <a:gd name="connsiteY3" fmla="*/ 261257 h 406400"/>
              <a:gd name="connsiteX4" fmla="*/ 377371 w 841828"/>
              <a:gd name="connsiteY4" fmla="*/ 217714 h 406400"/>
              <a:gd name="connsiteX5" fmla="*/ 420914 w 841828"/>
              <a:gd name="connsiteY5" fmla="*/ 246742 h 406400"/>
              <a:gd name="connsiteX6" fmla="*/ 464457 w 841828"/>
              <a:gd name="connsiteY6" fmla="*/ 261257 h 406400"/>
              <a:gd name="connsiteX7" fmla="*/ 478971 w 841828"/>
              <a:gd name="connsiteY7" fmla="*/ 217714 h 406400"/>
              <a:gd name="connsiteX8" fmla="*/ 449942 w 841828"/>
              <a:gd name="connsiteY8" fmla="*/ 87085 h 406400"/>
              <a:gd name="connsiteX9" fmla="*/ 522514 w 841828"/>
              <a:gd name="connsiteY9" fmla="*/ 72571 h 406400"/>
              <a:gd name="connsiteX10" fmla="*/ 609600 w 841828"/>
              <a:gd name="connsiteY10" fmla="*/ 43542 h 406400"/>
              <a:gd name="connsiteX11" fmla="*/ 653142 w 841828"/>
              <a:gd name="connsiteY11" fmla="*/ 29028 h 406400"/>
              <a:gd name="connsiteX12" fmla="*/ 696685 w 841828"/>
              <a:gd name="connsiteY12" fmla="*/ 14514 h 406400"/>
              <a:gd name="connsiteX13" fmla="*/ 740228 w 841828"/>
              <a:gd name="connsiteY13" fmla="*/ 0 h 406400"/>
              <a:gd name="connsiteX14" fmla="*/ 841828 w 841828"/>
              <a:gd name="connsiteY14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1828" h="406400">
                <a:moveTo>
                  <a:pt x="0" y="406400"/>
                </a:moveTo>
                <a:cubicBezTo>
                  <a:pt x="29028" y="372533"/>
                  <a:pt x="53747" y="334434"/>
                  <a:pt x="87085" y="304800"/>
                </a:cubicBezTo>
                <a:cubicBezTo>
                  <a:pt x="98520" y="294635"/>
                  <a:pt x="115785" y="293996"/>
                  <a:pt x="130628" y="290285"/>
                </a:cubicBezTo>
                <a:cubicBezTo>
                  <a:pt x="171193" y="280144"/>
                  <a:pt x="251471" y="267726"/>
                  <a:pt x="290285" y="261257"/>
                </a:cubicBezTo>
                <a:cubicBezTo>
                  <a:pt x="305449" y="251147"/>
                  <a:pt x="353333" y="213708"/>
                  <a:pt x="377371" y="217714"/>
                </a:cubicBezTo>
                <a:cubicBezTo>
                  <a:pt x="394578" y="220582"/>
                  <a:pt x="405312" y="238941"/>
                  <a:pt x="420914" y="246742"/>
                </a:cubicBezTo>
                <a:cubicBezTo>
                  <a:pt x="434598" y="253584"/>
                  <a:pt x="449943" y="256419"/>
                  <a:pt x="464457" y="261257"/>
                </a:cubicBezTo>
                <a:cubicBezTo>
                  <a:pt x="469295" y="246743"/>
                  <a:pt x="478971" y="233013"/>
                  <a:pt x="478971" y="217714"/>
                </a:cubicBezTo>
                <a:cubicBezTo>
                  <a:pt x="478971" y="166622"/>
                  <a:pt x="464911" y="131989"/>
                  <a:pt x="449942" y="87085"/>
                </a:cubicBezTo>
                <a:cubicBezTo>
                  <a:pt x="474133" y="82247"/>
                  <a:pt x="498714" y="79062"/>
                  <a:pt x="522514" y="72571"/>
                </a:cubicBezTo>
                <a:cubicBezTo>
                  <a:pt x="552035" y="64520"/>
                  <a:pt x="580571" y="53218"/>
                  <a:pt x="609600" y="43542"/>
                </a:cubicBezTo>
                <a:lnTo>
                  <a:pt x="653142" y="29028"/>
                </a:lnTo>
                <a:lnTo>
                  <a:pt x="696685" y="14514"/>
                </a:lnTo>
                <a:cubicBezTo>
                  <a:pt x="711199" y="9676"/>
                  <a:pt x="724929" y="0"/>
                  <a:pt x="740228" y="0"/>
                </a:cubicBezTo>
                <a:lnTo>
                  <a:pt x="841828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59EACDE-4179-614E-FA4F-4B650FDA407D}"/>
              </a:ext>
            </a:extLst>
          </p:cNvPr>
          <p:cNvGrpSpPr/>
          <p:nvPr/>
        </p:nvGrpSpPr>
        <p:grpSpPr>
          <a:xfrm rot="3580292">
            <a:off x="663314" y="3933569"/>
            <a:ext cx="524437" cy="473874"/>
            <a:chOff x="2400300" y="1684907"/>
            <a:chExt cx="524437" cy="473874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C4696767-1227-F641-EB33-A8C237077D26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4E52925E-F1B6-DB13-B5BE-04F1CA9672A4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5EDF20-F4F9-2E35-E265-B427EFF352B2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F9B850-ED46-ECFC-BED6-ACD66FCFB31F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34561505-DE00-8BEE-0D34-4C3B1273160B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15687A3-9E0B-D80D-4ADD-0CAE08B83EA0}"/>
              </a:ext>
            </a:extLst>
          </p:cNvPr>
          <p:cNvGrpSpPr/>
          <p:nvPr/>
        </p:nvGrpSpPr>
        <p:grpSpPr>
          <a:xfrm rot="3645378">
            <a:off x="644546" y="2266280"/>
            <a:ext cx="524437" cy="473874"/>
            <a:chOff x="2400300" y="1684907"/>
            <a:chExt cx="524437" cy="473874"/>
          </a:xfrm>
        </p:grpSpPr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6CDE3FD6-EE2C-7D30-4902-2D4CB9BA7496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A1AC8C55-BD49-FC85-65D6-EBB506A99515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6714A6-873B-87E8-89ED-AEFF487CB2B1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96051CE-4867-75D0-B395-7C6F7CA6C3E2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BB70C47A-5613-D21A-5D0F-AE0FC5468292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4" name="Titre 1">
            <a:extLst>
              <a:ext uri="{FF2B5EF4-FFF2-40B4-BE49-F238E27FC236}">
                <a16:creationId xmlns:a16="http://schemas.microsoft.com/office/drawing/2014/main" id="{F1C7EB5B-3453-E48F-44A4-A64EF66EF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856" y="193987"/>
            <a:ext cx="5830276" cy="1325563"/>
          </a:xfrm>
        </p:spPr>
        <p:txBody>
          <a:bodyPr/>
          <a:lstStyle/>
          <a:p>
            <a:r>
              <a:rPr lang="en-US" dirty="0"/>
              <a:t>SHORT EXERCISE TESTS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BDE125-F0FA-8CF8-1F44-E19B321B1BD4}"/>
              </a:ext>
            </a:extLst>
          </p:cNvPr>
          <p:cNvSpPr/>
          <p:nvPr/>
        </p:nvSpPr>
        <p:spPr>
          <a:xfrm rot="273905">
            <a:off x="690988" y="2240560"/>
            <a:ext cx="113888" cy="559293"/>
          </a:xfrm>
          <a:prstGeom prst="rect">
            <a:avLst/>
          </a:prstGeom>
          <a:solidFill>
            <a:srgbClr val="2E2B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AC8489D-7B7E-FC1A-F296-4EEE1040BFD0}"/>
              </a:ext>
            </a:extLst>
          </p:cNvPr>
          <p:cNvSpPr txBox="1">
            <a:spLocks/>
          </p:cNvSpPr>
          <p:nvPr/>
        </p:nvSpPr>
        <p:spPr>
          <a:xfrm>
            <a:off x="4869075" y="1707007"/>
            <a:ext cx="7247560" cy="3507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200" dirty="0"/>
              <a:t>CMAP measurement in baseline condition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Voluntary muscle contraction against resistance</a:t>
            </a:r>
            <a:br>
              <a:rPr lang="en-US" sz="2200" dirty="0"/>
            </a:br>
            <a:r>
              <a:rPr lang="en-US" sz="2200" dirty="0"/>
              <a:t>(finger spreading) for 10’’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CMAP measurement </a:t>
            </a:r>
            <a:r>
              <a:rPr lang="en-US" sz="2200" u="sng" dirty="0"/>
              <a:t>immediately</a:t>
            </a:r>
            <a:r>
              <a:rPr lang="en-US" sz="2200" dirty="0"/>
              <a:t> after exertion, </a:t>
            </a:r>
            <a:br>
              <a:rPr lang="en-US" sz="2200" dirty="0"/>
            </a:br>
            <a:r>
              <a:rPr lang="en-US" sz="2200" dirty="0"/>
              <a:t>then every 10’’ for 1’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Repeat steps 2. and 3. twice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 dirty="0"/>
              <a:t>Repeat steps 1. to 4. after muscle cooling</a:t>
            </a:r>
            <a:br>
              <a:rPr lang="en-US" sz="2200" dirty="0"/>
            </a:br>
            <a:r>
              <a:rPr lang="en-US" sz="2200" dirty="0"/>
              <a:t>(</a:t>
            </a:r>
            <a:r>
              <a:rPr lang="en-US" sz="2200" i="1" dirty="0"/>
              <a:t>cold pack</a:t>
            </a:r>
            <a:r>
              <a:rPr lang="en-US" sz="2200" dirty="0"/>
              <a:t>) for 7’ </a:t>
            </a:r>
          </a:p>
        </p:txBody>
      </p:sp>
      <p:graphicFrame>
        <p:nvGraphicFramePr>
          <p:cNvPr id="27" name="Chart 1">
            <a:extLst>
              <a:ext uri="{FF2B5EF4-FFF2-40B4-BE49-F238E27FC236}">
                <a16:creationId xmlns:a16="http://schemas.microsoft.com/office/drawing/2014/main" id="{8E45A567-42EA-FF78-E719-C262C986FD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8020399"/>
              </p:ext>
            </p:extLst>
          </p:nvPr>
        </p:nvGraphicFramePr>
        <p:xfrm>
          <a:off x="8807869" y="4761984"/>
          <a:ext cx="2875466" cy="1716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24345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9173AAE9-7271-292F-B866-0DD92888359C}"/>
              </a:ext>
            </a:extLst>
          </p:cNvPr>
          <p:cNvSpPr/>
          <p:nvPr/>
        </p:nvSpPr>
        <p:spPr>
          <a:xfrm>
            <a:off x="8519534" y="4560852"/>
            <a:ext cx="3452137" cy="21187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B51F5F5-9C7E-41E7-C52A-E96574DDD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56" y="6600"/>
            <a:ext cx="4757057" cy="6858000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B93FDB0-A2B2-DA43-8411-DAB65BD5C524}"/>
              </a:ext>
            </a:extLst>
          </p:cNvPr>
          <p:cNvGrpSpPr/>
          <p:nvPr/>
        </p:nvGrpSpPr>
        <p:grpSpPr>
          <a:xfrm>
            <a:off x="1128254" y="746608"/>
            <a:ext cx="279244" cy="461665"/>
            <a:chOff x="1768791" y="796171"/>
            <a:chExt cx="279244" cy="461665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F0DAEE0C-4C24-031A-A267-08C88E7C06DE}"/>
                </a:ext>
              </a:extLst>
            </p:cNvPr>
            <p:cNvSpPr/>
            <p:nvPr/>
          </p:nvSpPr>
          <p:spPr>
            <a:xfrm>
              <a:off x="1794424" y="938623"/>
              <a:ext cx="216045" cy="2176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8D2E9571-BE59-47EF-E4AF-48200820F984}"/>
                </a:ext>
              </a:extLst>
            </p:cNvPr>
            <p:cNvSpPr txBox="1"/>
            <p:nvPr/>
          </p:nvSpPr>
          <p:spPr>
            <a:xfrm>
              <a:off x="1768791" y="796171"/>
              <a:ext cx="2792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-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932F59E9-1129-6477-E989-FE3C17DC0A4C}"/>
              </a:ext>
            </a:extLst>
          </p:cNvPr>
          <p:cNvGrpSpPr/>
          <p:nvPr/>
        </p:nvGrpSpPr>
        <p:grpSpPr>
          <a:xfrm>
            <a:off x="1110086" y="213914"/>
            <a:ext cx="312906" cy="400110"/>
            <a:chOff x="1750623" y="263477"/>
            <a:chExt cx="312906" cy="400110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F576F944-9323-AFDA-43ED-02D789E09E0B}"/>
                </a:ext>
              </a:extLst>
            </p:cNvPr>
            <p:cNvSpPr/>
            <p:nvPr/>
          </p:nvSpPr>
          <p:spPr>
            <a:xfrm>
              <a:off x="1794424" y="363781"/>
              <a:ext cx="216045" cy="21766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D6D7764-382B-C060-4FFE-5BF71174A42F}"/>
                </a:ext>
              </a:extLst>
            </p:cNvPr>
            <p:cNvSpPr txBox="1"/>
            <p:nvPr/>
          </p:nvSpPr>
          <p:spPr>
            <a:xfrm>
              <a:off x="1750623" y="263477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FC5B6D55-0BDA-9546-2081-A3062A79A73A}"/>
              </a:ext>
            </a:extLst>
          </p:cNvPr>
          <p:cNvSpPr txBox="1"/>
          <p:nvPr/>
        </p:nvSpPr>
        <p:spPr>
          <a:xfrm>
            <a:off x="1118395" y="2298380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E1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5041AEA-C475-CED4-6A77-BDA5ADADDCDB}"/>
              </a:ext>
            </a:extLst>
          </p:cNvPr>
          <p:cNvSpPr txBox="1"/>
          <p:nvPr/>
        </p:nvSpPr>
        <p:spPr>
          <a:xfrm>
            <a:off x="747131" y="3381636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E2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210288D-80D6-AB4E-342B-784C6091400C}"/>
              </a:ext>
            </a:extLst>
          </p:cNvPr>
          <p:cNvSpPr txBox="1"/>
          <p:nvPr/>
        </p:nvSpPr>
        <p:spPr>
          <a:xfrm>
            <a:off x="1966420" y="-58532"/>
            <a:ext cx="490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E0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2C53CD1-7921-166C-47E6-D1980189D363}"/>
              </a:ext>
            </a:extLst>
          </p:cNvPr>
          <p:cNvSpPr txBox="1"/>
          <p:nvPr/>
        </p:nvSpPr>
        <p:spPr>
          <a:xfrm>
            <a:off x="1390264" y="856769"/>
            <a:ext cx="8001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Cathode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5A9F7EE-D02D-8FAF-6F73-487DA4F86A6E}"/>
              </a:ext>
            </a:extLst>
          </p:cNvPr>
          <p:cNvSpPr txBox="1"/>
          <p:nvPr/>
        </p:nvSpPr>
        <p:spPr>
          <a:xfrm>
            <a:off x="1323048" y="258837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Anode</a:t>
            </a:r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D06C1673-1ED8-6656-2DEF-D5179C4FB4D9}"/>
              </a:ext>
            </a:extLst>
          </p:cNvPr>
          <p:cNvSpPr/>
          <p:nvPr/>
        </p:nvSpPr>
        <p:spPr>
          <a:xfrm rot="16419443">
            <a:off x="137745" y="1533544"/>
            <a:ext cx="710004" cy="846671"/>
          </a:xfrm>
          <a:custGeom>
            <a:avLst/>
            <a:gdLst>
              <a:gd name="connsiteX0" fmla="*/ 96819 w 710004"/>
              <a:gd name="connsiteY0" fmla="*/ 506961 h 506961"/>
              <a:gd name="connsiteX1" fmla="*/ 107576 w 710004"/>
              <a:gd name="connsiteY1" fmla="*/ 399385 h 506961"/>
              <a:gd name="connsiteX2" fmla="*/ 86061 w 710004"/>
              <a:gd name="connsiteY2" fmla="*/ 377869 h 506961"/>
              <a:gd name="connsiteX3" fmla="*/ 75303 w 710004"/>
              <a:gd name="connsiteY3" fmla="*/ 345597 h 506961"/>
              <a:gd name="connsiteX4" fmla="*/ 10757 w 710004"/>
              <a:gd name="connsiteY4" fmla="*/ 302566 h 506961"/>
              <a:gd name="connsiteX5" fmla="*/ 0 w 710004"/>
              <a:gd name="connsiteY5" fmla="*/ 270293 h 506961"/>
              <a:gd name="connsiteX6" fmla="*/ 32273 w 710004"/>
              <a:gd name="connsiteY6" fmla="*/ 216505 h 506961"/>
              <a:gd name="connsiteX7" fmla="*/ 139849 w 710004"/>
              <a:gd name="connsiteY7" fmla="*/ 184232 h 506961"/>
              <a:gd name="connsiteX8" fmla="*/ 172122 w 710004"/>
              <a:gd name="connsiteY8" fmla="*/ 162717 h 506961"/>
              <a:gd name="connsiteX9" fmla="*/ 204395 w 710004"/>
              <a:gd name="connsiteY9" fmla="*/ 130444 h 506961"/>
              <a:gd name="connsiteX10" fmla="*/ 247426 w 710004"/>
              <a:gd name="connsiteY10" fmla="*/ 108928 h 506961"/>
              <a:gd name="connsiteX11" fmla="*/ 355002 w 710004"/>
              <a:gd name="connsiteY11" fmla="*/ 119686 h 506961"/>
              <a:gd name="connsiteX12" fmla="*/ 387275 w 710004"/>
              <a:gd name="connsiteY12" fmla="*/ 141201 h 506961"/>
              <a:gd name="connsiteX13" fmla="*/ 419548 w 710004"/>
              <a:gd name="connsiteY13" fmla="*/ 151959 h 506961"/>
              <a:gd name="connsiteX14" fmla="*/ 451821 w 710004"/>
              <a:gd name="connsiteY14" fmla="*/ 87413 h 506961"/>
              <a:gd name="connsiteX15" fmla="*/ 462579 w 710004"/>
              <a:gd name="connsiteY15" fmla="*/ 33625 h 506961"/>
              <a:gd name="connsiteX16" fmla="*/ 527124 w 710004"/>
              <a:gd name="connsiteY16" fmla="*/ 1352 h 506961"/>
              <a:gd name="connsiteX17" fmla="*/ 710004 w 710004"/>
              <a:gd name="connsiteY17" fmla="*/ 1352 h 50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10004" h="506961">
                <a:moveTo>
                  <a:pt x="96819" y="506961"/>
                </a:moveTo>
                <a:cubicBezTo>
                  <a:pt x="128781" y="432380"/>
                  <a:pt x="146797" y="448412"/>
                  <a:pt x="107576" y="399385"/>
                </a:cubicBezTo>
                <a:cubicBezTo>
                  <a:pt x="101240" y="391465"/>
                  <a:pt x="93233" y="385041"/>
                  <a:pt x="86061" y="377869"/>
                </a:cubicBezTo>
                <a:cubicBezTo>
                  <a:pt x="82475" y="367112"/>
                  <a:pt x="83321" y="353615"/>
                  <a:pt x="75303" y="345597"/>
                </a:cubicBezTo>
                <a:cubicBezTo>
                  <a:pt x="57018" y="327313"/>
                  <a:pt x="10757" y="302566"/>
                  <a:pt x="10757" y="302566"/>
                </a:cubicBezTo>
                <a:cubicBezTo>
                  <a:pt x="7171" y="291808"/>
                  <a:pt x="0" y="281633"/>
                  <a:pt x="0" y="270293"/>
                </a:cubicBezTo>
                <a:cubicBezTo>
                  <a:pt x="0" y="251888"/>
                  <a:pt x="15229" y="225027"/>
                  <a:pt x="32273" y="216505"/>
                </a:cubicBezTo>
                <a:cubicBezTo>
                  <a:pt x="58469" y="203407"/>
                  <a:pt x="108961" y="191954"/>
                  <a:pt x="139849" y="184232"/>
                </a:cubicBezTo>
                <a:cubicBezTo>
                  <a:pt x="150607" y="177060"/>
                  <a:pt x="162190" y="170994"/>
                  <a:pt x="172122" y="162717"/>
                </a:cubicBezTo>
                <a:cubicBezTo>
                  <a:pt x="183809" y="152978"/>
                  <a:pt x="192015" y="139287"/>
                  <a:pt x="204395" y="130444"/>
                </a:cubicBezTo>
                <a:cubicBezTo>
                  <a:pt x="217445" y="121123"/>
                  <a:pt x="233082" y="116100"/>
                  <a:pt x="247426" y="108928"/>
                </a:cubicBezTo>
                <a:cubicBezTo>
                  <a:pt x="283285" y="112514"/>
                  <a:pt x="319887" y="111583"/>
                  <a:pt x="355002" y="119686"/>
                </a:cubicBezTo>
                <a:cubicBezTo>
                  <a:pt x="367600" y="122593"/>
                  <a:pt x="375711" y="135419"/>
                  <a:pt x="387275" y="141201"/>
                </a:cubicBezTo>
                <a:cubicBezTo>
                  <a:pt x="397417" y="146272"/>
                  <a:pt x="408790" y="148373"/>
                  <a:pt x="419548" y="151959"/>
                </a:cubicBezTo>
                <a:cubicBezTo>
                  <a:pt x="440582" y="120408"/>
                  <a:pt x="442913" y="123043"/>
                  <a:pt x="451821" y="87413"/>
                </a:cubicBezTo>
                <a:cubicBezTo>
                  <a:pt x="456256" y="69675"/>
                  <a:pt x="453508" y="49500"/>
                  <a:pt x="462579" y="33625"/>
                </a:cubicBezTo>
                <a:cubicBezTo>
                  <a:pt x="469246" y="21958"/>
                  <a:pt x="513318" y="2042"/>
                  <a:pt x="527124" y="1352"/>
                </a:cubicBezTo>
                <a:cubicBezTo>
                  <a:pt x="588008" y="-1692"/>
                  <a:pt x="649044" y="1352"/>
                  <a:pt x="710004" y="1352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rme libre 16">
            <a:extLst>
              <a:ext uri="{FF2B5EF4-FFF2-40B4-BE49-F238E27FC236}">
                <a16:creationId xmlns:a16="http://schemas.microsoft.com/office/drawing/2014/main" id="{4625BD01-B1F0-B8CD-1261-162AEEF6051C}"/>
              </a:ext>
            </a:extLst>
          </p:cNvPr>
          <p:cNvSpPr/>
          <p:nvPr/>
        </p:nvSpPr>
        <p:spPr>
          <a:xfrm rot="16200000">
            <a:off x="65628" y="3001758"/>
            <a:ext cx="923173" cy="917582"/>
          </a:xfrm>
          <a:custGeom>
            <a:avLst/>
            <a:gdLst>
              <a:gd name="connsiteX0" fmla="*/ 0 w 841828"/>
              <a:gd name="connsiteY0" fmla="*/ 406400 h 406400"/>
              <a:gd name="connsiteX1" fmla="*/ 87085 w 841828"/>
              <a:gd name="connsiteY1" fmla="*/ 304800 h 406400"/>
              <a:gd name="connsiteX2" fmla="*/ 130628 w 841828"/>
              <a:gd name="connsiteY2" fmla="*/ 290285 h 406400"/>
              <a:gd name="connsiteX3" fmla="*/ 290285 w 841828"/>
              <a:gd name="connsiteY3" fmla="*/ 261257 h 406400"/>
              <a:gd name="connsiteX4" fmla="*/ 377371 w 841828"/>
              <a:gd name="connsiteY4" fmla="*/ 217714 h 406400"/>
              <a:gd name="connsiteX5" fmla="*/ 420914 w 841828"/>
              <a:gd name="connsiteY5" fmla="*/ 246742 h 406400"/>
              <a:gd name="connsiteX6" fmla="*/ 464457 w 841828"/>
              <a:gd name="connsiteY6" fmla="*/ 261257 h 406400"/>
              <a:gd name="connsiteX7" fmla="*/ 478971 w 841828"/>
              <a:gd name="connsiteY7" fmla="*/ 217714 h 406400"/>
              <a:gd name="connsiteX8" fmla="*/ 449942 w 841828"/>
              <a:gd name="connsiteY8" fmla="*/ 87085 h 406400"/>
              <a:gd name="connsiteX9" fmla="*/ 522514 w 841828"/>
              <a:gd name="connsiteY9" fmla="*/ 72571 h 406400"/>
              <a:gd name="connsiteX10" fmla="*/ 609600 w 841828"/>
              <a:gd name="connsiteY10" fmla="*/ 43542 h 406400"/>
              <a:gd name="connsiteX11" fmla="*/ 653142 w 841828"/>
              <a:gd name="connsiteY11" fmla="*/ 29028 h 406400"/>
              <a:gd name="connsiteX12" fmla="*/ 696685 w 841828"/>
              <a:gd name="connsiteY12" fmla="*/ 14514 h 406400"/>
              <a:gd name="connsiteX13" fmla="*/ 740228 w 841828"/>
              <a:gd name="connsiteY13" fmla="*/ 0 h 406400"/>
              <a:gd name="connsiteX14" fmla="*/ 841828 w 841828"/>
              <a:gd name="connsiteY14" fmla="*/ 0 h 40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41828" h="406400">
                <a:moveTo>
                  <a:pt x="0" y="406400"/>
                </a:moveTo>
                <a:cubicBezTo>
                  <a:pt x="29028" y="372533"/>
                  <a:pt x="53747" y="334434"/>
                  <a:pt x="87085" y="304800"/>
                </a:cubicBezTo>
                <a:cubicBezTo>
                  <a:pt x="98520" y="294635"/>
                  <a:pt x="115785" y="293996"/>
                  <a:pt x="130628" y="290285"/>
                </a:cubicBezTo>
                <a:cubicBezTo>
                  <a:pt x="171193" y="280144"/>
                  <a:pt x="251471" y="267726"/>
                  <a:pt x="290285" y="261257"/>
                </a:cubicBezTo>
                <a:cubicBezTo>
                  <a:pt x="305449" y="251147"/>
                  <a:pt x="353333" y="213708"/>
                  <a:pt x="377371" y="217714"/>
                </a:cubicBezTo>
                <a:cubicBezTo>
                  <a:pt x="394578" y="220582"/>
                  <a:pt x="405312" y="238941"/>
                  <a:pt x="420914" y="246742"/>
                </a:cubicBezTo>
                <a:cubicBezTo>
                  <a:pt x="434598" y="253584"/>
                  <a:pt x="449943" y="256419"/>
                  <a:pt x="464457" y="261257"/>
                </a:cubicBezTo>
                <a:cubicBezTo>
                  <a:pt x="469295" y="246743"/>
                  <a:pt x="478971" y="233013"/>
                  <a:pt x="478971" y="217714"/>
                </a:cubicBezTo>
                <a:cubicBezTo>
                  <a:pt x="478971" y="166622"/>
                  <a:pt x="464911" y="131989"/>
                  <a:pt x="449942" y="87085"/>
                </a:cubicBezTo>
                <a:cubicBezTo>
                  <a:pt x="474133" y="82247"/>
                  <a:pt x="498714" y="79062"/>
                  <a:pt x="522514" y="72571"/>
                </a:cubicBezTo>
                <a:cubicBezTo>
                  <a:pt x="552035" y="64520"/>
                  <a:pt x="580571" y="53218"/>
                  <a:pt x="609600" y="43542"/>
                </a:cubicBezTo>
                <a:lnTo>
                  <a:pt x="653142" y="29028"/>
                </a:lnTo>
                <a:lnTo>
                  <a:pt x="696685" y="14514"/>
                </a:lnTo>
                <a:cubicBezTo>
                  <a:pt x="711199" y="9676"/>
                  <a:pt x="724929" y="0"/>
                  <a:pt x="740228" y="0"/>
                </a:cubicBezTo>
                <a:lnTo>
                  <a:pt x="841828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1A741913-418E-3C25-C352-1DD55926B21A}"/>
              </a:ext>
            </a:extLst>
          </p:cNvPr>
          <p:cNvGrpSpPr/>
          <p:nvPr/>
        </p:nvGrpSpPr>
        <p:grpSpPr>
          <a:xfrm rot="3580292">
            <a:off x="663314" y="3933569"/>
            <a:ext cx="524437" cy="473874"/>
            <a:chOff x="2400300" y="1684907"/>
            <a:chExt cx="524437" cy="473874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638C0030-073F-9466-9C36-C4C8FEE456A5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0AA59D38-D622-2324-AD5E-ED20814FC95E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03FF99-C8AE-9D4E-A3E6-07EDD896FA44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38CC0E9-A68B-E744-C9A0-0B8B796BE339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FBB22E65-878A-58D3-4C8E-0629E8D359FC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788BC56-D02D-3C94-473B-F99983837787}"/>
              </a:ext>
            </a:extLst>
          </p:cNvPr>
          <p:cNvGrpSpPr/>
          <p:nvPr/>
        </p:nvGrpSpPr>
        <p:grpSpPr>
          <a:xfrm rot="3645378">
            <a:off x="644546" y="2266280"/>
            <a:ext cx="524437" cy="473874"/>
            <a:chOff x="2400300" y="1684907"/>
            <a:chExt cx="524437" cy="473874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858B28A6-6CAA-A788-E9B1-FE99014785EE}"/>
                </a:ext>
              </a:extLst>
            </p:cNvPr>
            <p:cNvSpPr/>
            <p:nvPr/>
          </p:nvSpPr>
          <p:spPr>
            <a:xfrm>
              <a:off x="2506533" y="1767462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361B9205-98CA-8BC7-7493-A2E63D54D770}"/>
                </a:ext>
              </a:extLst>
            </p:cNvPr>
            <p:cNvSpPr/>
            <p:nvPr/>
          </p:nvSpPr>
          <p:spPr>
            <a:xfrm>
              <a:off x="2400300" y="1684907"/>
              <a:ext cx="418204" cy="39131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7BE0CBC-C217-3E99-466B-C6E350518CAA}"/>
                </a:ext>
              </a:extLst>
            </p:cNvPr>
            <p:cNvSpPr/>
            <p:nvPr/>
          </p:nvSpPr>
          <p:spPr>
            <a:xfrm rot="18379867">
              <a:off x="2503577" y="1915617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830700-BF8F-9CA5-2FCB-47B0747206A6}"/>
                </a:ext>
              </a:extLst>
            </p:cNvPr>
            <p:cNvSpPr/>
            <p:nvPr/>
          </p:nvSpPr>
          <p:spPr>
            <a:xfrm rot="18379867">
              <a:off x="2633786" y="1732391"/>
              <a:ext cx="176463" cy="185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83AC27F6-DFBF-D733-AC1B-70C3FD91246E}"/>
                </a:ext>
              </a:extLst>
            </p:cNvPr>
            <p:cNvSpPr/>
            <p:nvPr/>
          </p:nvSpPr>
          <p:spPr>
            <a:xfrm>
              <a:off x="2506532" y="1764254"/>
              <a:ext cx="311972" cy="31197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A1C867A-D5DB-D7A6-A0A6-936A90826131}"/>
              </a:ext>
            </a:extLst>
          </p:cNvPr>
          <p:cNvSpPr/>
          <p:nvPr/>
        </p:nvSpPr>
        <p:spPr>
          <a:xfrm rot="273905">
            <a:off x="690988" y="2240560"/>
            <a:ext cx="113888" cy="559293"/>
          </a:xfrm>
          <a:prstGeom prst="rect">
            <a:avLst/>
          </a:prstGeom>
          <a:solidFill>
            <a:srgbClr val="2E2B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Object 136">
            <a:extLst>
              <a:ext uri="{FF2B5EF4-FFF2-40B4-BE49-F238E27FC236}">
                <a16:creationId xmlns:a16="http://schemas.microsoft.com/office/drawing/2014/main" id="{DB720047-0784-E1FC-364F-0A42C2A47B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4469714"/>
              </p:ext>
            </p:extLst>
          </p:nvPr>
        </p:nvGraphicFramePr>
        <p:xfrm>
          <a:off x="8751888" y="4724400"/>
          <a:ext cx="2959100" cy="179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ique" r:id="rId3" imgW="4749800" imgH="2413000" progId="Excel.Chart.8">
                  <p:embed/>
                </p:oleObj>
              </mc:Choice>
              <mc:Fallback>
                <p:oleObj name="Graphique" r:id="rId3" imgW="4749800" imgH="2413000" progId="Excel.Chart.8">
                  <p:embed/>
                  <p:pic>
                    <p:nvPicPr>
                      <p:cNvPr id="27" name="Object 136">
                        <a:extLst>
                          <a:ext uri="{FF2B5EF4-FFF2-40B4-BE49-F238E27FC236}">
                            <a16:creationId xmlns:a16="http://schemas.microsoft.com/office/drawing/2014/main" id="{F5C0F0CE-06E6-A88E-A415-48C6FAC7851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1888" y="4724400"/>
                        <a:ext cx="2959100" cy="179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Sous-titre 2">
            <a:extLst>
              <a:ext uri="{FF2B5EF4-FFF2-40B4-BE49-F238E27FC236}">
                <a16:creationId xmlns:a16="http://schemas.microsoft.com/office/drawing/2014/main" id="{8B336AB7-4FCA-60AD-F02A-9EF05CBD419B}"/>
              </a:ext>
            </a:extLst>
          </p:cNvPr>
          <p:cNvSpPr txBox="1">
            <a:spLocks/>
          </p:cNvSpPr>
          <p:nvPr/>
        </p:nvSpPr>
        <p:spPr>
          <a:xfrm>
            <a:off x="4869075" y="1707007"/>
            <a:ext cx="7247560" cy="3507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200"/>
              <a:t>CMAP measurement in baseline condition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/>
              <a:t>Voluntary muscle contraction against resistance</a:t>
            </a:r>
            <a:br>
              <a:rPr lang="en-US" sz="2200"/>
            </a:br>
            <a:r>
              <a:rPr lang="en-US" sz="2200"/>
              <a:t>(finger spreading) for (25’’ – 5’’ of rest) X 10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200"/>
              <a:t>CMAP measurement </a:t>
            </a:r>
            <a:r>
              <a:rPr lang="en-US" sz="2200" u="sng"/>
              <a:t>immediately</a:t>
            </a:r>
            <a:r>
              <a:rPr lang="en-US" sz="2200"/>
              <a:t> after exertion, </a:t>
            </a:r>
            <a:br>
              <a:rPr lang="en-US" sz="2200"/>
            </a:br>
            <a:r>
              <a:rPr lang="en-US" sz="2200"/>
              <a:t>then after 1’, 5’, 10’, 15’, 20’, 25’, 30’, 35’, 40’, 45’</a:t>
            </a:r>
          </a:p>
        </p:txBody>
      </p:sp>
      <p:sp>
        <p:nvSpPr>
          <p:cNvPr id="36" name="Titre 1">
            <a:extLst>
              <a:ext uri="{FF2B5EF4-FFF2-40B4-BE49-F238E27FC236}">
                <a16:creationId xmlns:a16="http://schemas.microsoft.com/office/drawing/2014/main" id="{D8BF7C5D-4088-6381-AE8D-802A3D786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2856" y="193987"/>
            <a:ext cx="5830276" cy="1325563"/>
          </a:xfrm>
        </p:spPr>
        <p:txBody>
          <a:bodyPr/>
          <a:lstStyle/>
          <a:p>
            <a:r>
              <a:rPr lang="en-US"/>
              <a:t>LONG EXERCISE TEST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805C8FB-D01D-4AA7-3254-80AF48EE0BB6}"/>
              </a:ext>
            </a:extLst>
          </p:cNvPr>
          <p:cNvSpPr txBox="1"/>
          <p:nvPr/>
        </p:nvSpPr>
        <p:spPr>
          <a:xfrm>
            <a:off x="9734372" y="4761978"/>
            <a:ext cx="102245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Long </a:t>
            </a:r>
            <a:r>
              <a:rPr lang="fr-FR" sz="1200" dirty="0" err="1"/>
              <a:t>exercise</a:t>
            </a:r>
            <a:endParaRPr lang="fr-FR" sz="1200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5124FCE9-DB95-B9B3-FB13-13ED5CC9294A}"/>
              </a:ext>
            </a:extLst>
          </p:cNvPr>
          <p:cNvSpPr txBox="1"/>
          <p:nvPr/>
        </p:nvSpPr>
        <p:spPr>
          <a:xfrm>
            <a:off x="9847301" y="6181844"/>
            <a:ext cx="86273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/>
              <a:t>Time (min)</a:t>
            </a:r>
          </a:p>
        </p:txBody>
      </p:sp>
    </p:spTree>
    <p:extLst>
      <p:ext uri="{BB962C8B-B14F-4D97-AF65-F5344CB8AC3E}">
        <p14:creationId xmlns:p14="http://schemas.microsoft.com/office/powerpoint/2010/main" val="1043941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6156ADD-2500-5407-D0AB-949122090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990" y="2499152"/>
            <a:ext cx="2530742" cy="120473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A4DA8D5-5917-79D8-E563-73C420770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5770" y="2176478"/>
            <a:ext cx="2774951" cy="18923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61C31-35BD-8162-B41E-08891B6B82F0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4A85B3-1F96-7462-F6D4-A72713FD866B}"/>
              </a:ext>
            </a:extLst>
          </p:cNvPr>
          <p:cNvSpPr txBox="1"/>
          <p:nvPr/>
        </p:nvSpPr>
        <p:spPr>
          <a:xfrm>
            <a:off x="1308239" y="59293"/>
            <a:ext cx="3066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Pattern I (Fournier </a:t>
            </a:r>
            <a:r>
              <a:rPr lang="en-US" b="1" i="1"/>
              <a:t>et al</a:t>
            </a:r>
            <a:r>
              <a:rPr lang="en-US" b="1"/>
              <a:t>, 2004)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46AD5B-27E0-62D6-ED8A-349A3878F5CE}"/>
              </a:ext>
            </a:extLst>
          </p:cNvPr>
          <p:cNvSpPr txBox="1"/>
          <p:nvPr/>
        </p:nvSpPr>
        <p:spPr>
          <a:xfrm>
            <a:off x="8380" y="408880"/>
            <a:ext cx="608487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Clinical phenotype : </a:t>
            </a:r>
            <a:r>
              <a:rPr lang="en-US" dirty="0" err="1"/>
              <a:t>Paramyotonia</a:t>
            </a:r>
            <a:r>
              <a:rPr lang="en-US" dirty="0"/>
              <a:t> congenita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Sodium channel mutations (</a:t>
            </a:r>
            <a:r>
              <a:rPr lang="en-US" i="1" dirty="0"/>
              <a:t>SCN4A </a:t>
            </a:r>
            <a:r>
              <a:rPr lang="en-US" dirty="0"/>
              <a:t>gene) : T1313M, R1448C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Needle-EMG : abundant myotonic discharges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393700" algn="l"/>
              </a:tabLst>
            </a:pPr>
            <a:r>
              <a:rPr lang="en-US" dirty="0"/>
              <a:t>CMAP after short exercise: </a:t>
            </a:r>
            <a:br>
              <a:rPr lang="en-US" dirty="0"/>
            </a:br>
            <a:r>
              <a:rPr lang="en-US" dirty="0"/>
              <a:t>- </a:t>
            </a:r>
            <a:r>
              <a:rPr lang="en-US" dirty="0" err="1"/>
              <a:t>postexercice</a:t>
            </a:r>
            <a:r>
              <a:rPr lang="en-US" dirty="0"/>
              <a:t> myotonic potential</a:t>
            </a:r>
            <a:br>
              <a:rPr lang="en-US" dirty="0"/>
            </a:br>
            <a:r>
              <a:rPr lang="en-US" dirty="0"/>
              <a:t>- reduction in amplitude that intensifies</a:t>
            </a:r>
            <a:br>
              <a:rPr lang="en-US" dirty="0"/>
            </a:br>
            <a:r>
              <a:rPr lang="en-US" dirty="0"/>
              <a:t>	with the repetition of the exercise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A4B58C-3993-A2BC-4D15-366AA55172A1}"/>
              </a:ext>
            </a:extLst>
          </p:cNvPr>
          <p:cNvSpPr txBox="1"/>
          <p:nvPr/>
        </p:nvSpPr>
        <p:spPr>
          <a:xfrm>
            <a:off x="8380" y="3996585"/>
            <a:ext cx="28753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CMAP after long exercise:</a:t>
            </a:r>
            <a:br>
              <a:rPr lang="en-US" dirty="0"/>
            </a:br>
            <a:r>
              <a:rPr lang="en-US" dirty="0"/>
              <a:t>- reduction in amplitude</a:t>
            </a:r>
            <a:br>
              <a:rPr lang="en-US" dirty="0"/>
            </a:br>
            <a:r>
              <a:rPr lang="en-US" dirty="0"/>
              <a:t>immediately and lately</a:t>
            </a:r>
            <a:br>
              <a:rPr lang="en-US" dirty="0"/>
            </a:br>
            <a:r>
              <a:rPr lang="en-US" dirty="0"/>
              <a:t>after effort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Sensitivity : 100%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C80A379-9A18-ED4B-5052-8B9AC768D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297" y="4117356"/>
            <a:ext cx="2275114" cy="158678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91704A0-3861-736F-64C3-B2CBA4E957E9}"/>
              </a:ext>
            </a:extLst>
          </p:cNvPr>
          <p:cNvSpPr txBox="1"/>
          <p:nvPr/>
        </p:nvSpPr>
        <p:spPr>
          <a:xfrm>
            <a:off x="6138107" y="135569"/>
            <a:ext cx="59911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8 families with the pathogenic variant c.4307T&gt;C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(p.Leu1436Pro) of the </a:t>
            </a:r>
            <a:r>
              <a:rPr lang="en-US" i="1" dirty="0">
                <a:solidFill>
                  <a:schemeClr val="bg1"/>
                </a:solidFill>
              </a:rPr>
              <a:t>SCN4A</a:t>
            </a:r>
            <a:r>
              <a:rPr lang="en-US" dirty="0">
                <a:solidFill>
                  <a:schemeClr val="bg1"/>
                </a:solidFill>
              </a:rPr>
              <a:t> gene: </a:t>
            </a:r>
            <a:r>
              <a:rPr lang="en-US" b="1" dirty="0">
                <a:solidFill>
                  <a:srgbClr val="FFFF00"/>
                </a:solidFill>
              </a:rPr>
              <a:t>L1436P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</a:rPr>
              <a:t>8 families in a retrospective epidemiologic study in France</a:t>
            </a:r>
          </a:p>
          <a:p>
            <a:r>
              <a:rPr lang="en-US" b="1" dirty="0">
                <a:solidFill>
                  <a:srgbClr val="FFFF00"/>
                </a:solidFill>
              </a:rPr>
              <a:t>	(Stemberg et al., 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Not yet classified as a </a:t>
            </a:r>
            <a:r>
              <a:rPr lang="en-US" dirty="0" err="1">
                <a:solidFill>
                  <a:schemeClr val="bg1"/>
                </a:solidFill>
              </a:rPr>
              <a:t>paramyotonia</a:t>
            </a:r>
            <a:r>
              <a:rPr lang="en-US" dirty="0">
                <a:solidFill>
                  <a:schemeClr val="bg1"/>
                </a:solidFill>
              </a:rPr>
              <a:t> congenita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Index case: 7 women/1 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Clinical myotonia, no paralysis, muscle pain and soreness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(proximally and hands), muscle stiffness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(during &amp; after physical activities, without warm up</a:t>
            </a:r>
            <a:r>
              <a:rPr lang="en-US" i="1" dirty="0">
                <a:solidFill>
                  <a:schemeClr val="bg1"/>
                </a:solidFill>
              </a:rPr>
              <a:t>),</a:t>
            </a:r>
            <a:br>
              <a:rPr lang="en-US" i="1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no muscle atrophy (1 case of calf hypertrophy), muscle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weakness (often moderate and related to pain -&gt; difficulty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climbing stairs), </a:t>
            </a:r>
            <a:r>
              <a:rPr lang="en-US" b="1" dirty="0">
                <a:solidFill>
                  <a:schemeClr val="bg1"/>
                </a:solidFill>
              </a:rPr>
              <a:t>AGGRAVATED BY COLD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FC2278D-B6F1-A23B-F910-CDBBB8408549}"/>
              </a:ext>
            </a:extLst>
          </p:cNvPr>
          <p:cNvSpPr txBox="1"/>
          <p:nvPr/>
        </p:nvSpPr>
        <p:spPr>
          <a:xfrm>
            <a:off x="1308239" y="5658290"/>
            <a:ext cx="3066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Pattern I (Fournier </a:t>
            </a:r>
            <a:r>
              <a:rPr lang="en-US" b="1" i="1"/>
              <a:t>et al</a:t>
            </a:r>
            <a:r>
              <a:rPr lang="en-US" b="1"/>
              <a:t>, 2006)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016A0D8-AFA0-354C-59C6-7E27C6ED085F}"/>
              </a:ext>
            </a:extLst>
          </p:cNvPr>
          <p:cNvSpPr txBox="1"/>
          <p:nvPr/>
        </p:nvSpPr>
        <p:spPr>
          <a:xfrm>
            <a:off x="8380" y="6091228"/>
            <a:ext cx="6112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CMAP after short exercise </a:t>
            </a:r>
            <a:r>
              <a:rPr lang="en-US" u="sng" dirty="0"/>
              <a:t>after 7’ muscle cooling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- exacerbation of the reduction in amplitude</a:t>
            </a:r>
          </a:p>
        </p:txBody>
      </p:sp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ABF570AB-E54D-9BE2-C054-E24BE208A3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847282"/>
              </p:ext>
            </p:extLst>
          </p:nvPr>
        </p:nvGraphicFramePr>
        <p:xfrm>
          <a:off x="6207911" y="3604350"/>
          <a:ext cx="5847710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3762">
                  <a:extLst>
                    <a:ext uri="{9D8B030D-6E8A-4147-A177-3AD203B41FA5}">
                      <a16:colId xmlns:a16="http://schemas.microsoft.com/office/drawing/2014/main" val="3398073547"/>
                    </a:ext>
                  </a:extLst>
                </a:gridCol>
                <a:gridCol w="605155">
                  <a:extLst>
                    <a:ext uri="{9D8B030D-6E8A-4147-A177-3AD203B41FA5}">
                      <a16:colId xmlns:a16="http://schemas.microsoft.com/office/drawing/2014/main" val="3667633002"/>
                    </a:ext>
                  </a:extLst>
                </a:gridCol>
                <a:gridCol w="605155">
                  <a:extLst>
                    <a:ext uri="{9D8B030D-6E8A-4147-A177-3AD203B41FA5}">
                      <a16:colId xmlns:a16="http://schemas.microsoft.com/office/drawing/2014/main" val="3534427259"/>
                    </a:ext>
                  </a:extLst>
                </a:gridCol>
                <a:gridCol w="605155">
                  <a:extLst>
                    <a:ext uri="{9D8B030D-6E8A-4147-A177-3AD203B41FA5}">
                      <a16:colId xmlns:a16="http://schemas.microsoft.com/office/drawing/2014/main" val="1888124014"/>
                    </a:ext>
                  </a:extLst>
                </a:gridCol>
                <a:gridCol w="605155">
                  <a:extLst>
                    <a:ext uri="{9D8B030D-6E8A-4147-A177-3AD203B41FA5}">
                      <a16:colId xmlns:a16="http://schemas.microsoft.com/office/drawing/2014/main" val="2917174755"/>
                    </a:ext>
                  </a:extLst>
                </a:gridCol>
                <a:gridCol w="644843">
                  <a:extLst>
                    <a:ext uri="{9D8B030D-6E8A-4147-A177-3AD203B41FA5}">
                      <a16:colId xmlns:a16="http://schemas.microsoft.com/office/drawing/2014/main" val="3347621935"/>
                    </a:ext>
                  </a:extLst>
                </a:gridCol>
                <a:gridCol w="605155">
                  <a:extLst>
                    <a:ext uri="{9D8B030D-6E8A-4147-A177-3AD203B41FA5}">
                      <a16:colId xmlns:a16="http://schemas.microsoft.com/office/drawing/2014/main" val="118022435"/>
                    </a:ext>
                  </a:extLst>
                </a:gridCol>
                <a:gridCol w="543330">
                  <a:extLst>
                    <a:ext uri="{9D8B030D-6E8A-4147-A177-3AD203B41FA5}">
                      <a16:colId xmlns:a16="http://schemas.microsoft.com/office/drawing/2014/main" val="34440478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dirty="0"/>
                        <a:t>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233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/>
                        <a:t>Myotonic salves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+++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+++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+++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+++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+++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+++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+++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128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/>
                        <a:t>Myogenic traces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502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/>
                        <a:t>Short exercise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06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/>
                        <a:t>Idem after 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070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/>
                        <a:t>Long exercise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678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/>
                        <a:t>10 Hz decrement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017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Postexercise myotonic potential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214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6020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EE73442-76CA-2E07-6B5A-56F6F7EA4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45" y="1357612"/>
            <a:ext cx="7772400" cy="414277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28E8D5-2982-43CC-7AF6-CC26D2A097C2}"/>
              </a:ext>
            </a:extLst>
          </p:cNvPr>
          <p:cNvSpPr txBox="1"/>
          <p:nvPr/>
        </p:nvSpPr>
        <p:spPr>
          <a:xfrm>
            <a:off x="283683" y="404736"/>
            <a:ext cx="66679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3 trials of 10 ’’ voluntary effort with 1’ of rest between efforts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(during which CMAP amplitude is measured every 10 ’’)</a:t>
            </a:r>
            <a:endParaRPr lang="en-US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43B33C-9FE6-AA1E-E22B-E9D38BA36CE6}"/>
              </a:ext>
            </a:extLst>
          </p:cNvPr>
          <p:cNvSpPr txBox="1"/>
          <p:nvPr/>
        </p:nvSpPr>
        <p:spPr>
          <a:xfrm>
            <a:off x="283683" y="5806933"/>
            <a:ext cx="66679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Similary, after 7 ‘ of muscle cooling with a cold pack</a:t>
            </a:r>
            <a:endParaRPr lang="en-US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1393DAF-79EE-2A9C-F51B-58DFD489833A}"/>
              </a:ext>
            </a:extLst>
          </p:cNvPr>
          <p:cNvSpPr txBox="1"/>
          <p:nvPr/>
        </p:nvSpPr>
        <p:spPr>
          <a:xfrm>
            <a:off x="8858020" y="1357612"/>
            <a:ext cx="33339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10 X 25 ’’ voluntary effort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with 5 ‘’ of rest between efforts</a:t>
            </a:r>
            <a:br>
              <a:rPr lang="en-US">
                <a:solidFill>
                  <a:schemeClr val="bg1"/>
                </a:solidFill>
              </a:rPr>
            </a:br>
            <a:endParaRPr lang="en-US"/>
          </a:p>
        </p:txBody>
      </p:sp>
      <p:sp>
        <p:nvSpPr>
          <p:cNvPr id="18" name="Flèche vers le bas 17">
            <a:extLst>
              <a:ext uri="{FF2B5EF4-FFF2-40B4-BE49-F238E27FC236}">
                <a16:creationId xmlns:a16="http://schemas.microsoft.com/office/drawing/2014/main" id="{C964F9E8-EAB6-DEA5-9A6B-AA40572F7257}"/>
              </a:ext>
            </a:extLst>
          </p:cNvPr>
          <p:cNvSpPr/>
          <p:nvPr/>
        </p:nvSpPr>
        <p:spPr>
          <a:xfrm>
            <a:off x="10282694" y="2280942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A3089D9-71DE-A64E-2DE4-B1E64BDA20C5}"/>
              </a:ext>
            </a:extLst>
          </p:cNvPr>
          <p:cNvSpPr txBox="1"/>
          <p:nvPr/>
        </p:nvSpPr>
        <p:spPr>
          <a:xfrm>
            <a:off x="8858020" y="3429000"/>
            <a:ext cx="33339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Measurements of the CMAP amplitude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immediately after effort,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then after 1 ’, 5 ’, 10 ’ -&gt; 50 ’</a:t>
            </a:r>
            <a:br>
              <a:rPr lang="en-US">
                <a:solidFill>
                  <a:schemeClr val="bg1"/>
                </a:solidFill>
              </a:rPr>
            </a:br>
            <a:endParaRPr lang="en-US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C79712A-532A-0A15-7FD9-4A7C01D3183C}"/>
              </a:ext>
            </a:extLst>
          </p:cNvPr>
          <p:cNvSpPr/>
          <p:nvPr/>
        </p:nvSpPr>
        <p:spPr>
          <a:xfrm>
            <a:off x="1566613" y="1914122"/>
            <a:ext cx="156844" cy="149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062F4D62-CE40-8627-7A85-3F6849F89E81}"/>
              </a:ext>
            </a:extLst>
          </p:cNvPr>
          <p:cNvSpPr/>
          <p:nvPr/>
        </p:nvSpPr>
        <p:spPr>
          <a:xfrm>
            <a:off x="2401209" y="1914122"/>
            <a:ext cx="156844" cy="149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F1D8DDB-E02A-0748-9A93-851D22C91833}"/>
              </a:ext>
            </a:extLst>
          </p:cNvPr>
          <p:cNvSpPr/>
          <p:nvPr/>
        </p:nvSpPr>
        <p:spPr>
          <a:xfrm>
            <a:off x="3264809" y="1914122"/>
            <a:ext cx="156844" cy="149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0B7C7B47-3348-D22E-C903-014D81E32491}"/>
              </a:ext>
            </a:extLst>
          </p:cNvPr>
          <p:cNvSpPr/>
          <p:nvPr/>
        </p:nvSpPr>
        <p:spPr>
          <a:xfrm>
            <a:off x="1566613" y="3917547"/>
            <a:ext cx="156844" cy="149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2287DCF-9A0F-C08D-60F9-83D8C711C35B}"/>
              </a:ext>
            </a:extLst>
          </p:cNvPr>
          <p:cNvSpPr/>
          <p:nvPr/>
        </p:nvSpPr>
        <p:spPr>
          <a:xfrm>
            <a:off x="2401209" y="3917547"/>
            <a:ext cx="156844" cy="149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606509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DA5D29E-7C25-7728-4532-E04B00E71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900"/>
            <a:ext cx="5143500" cy="6680200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28D939C9-CE58-8182-455C-77030B898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0" y="-112205"/>
            <a:ext cx="7911905" cy="1325563"/>
          </a:xfrm>
        </p:spPr>
        <p:txBody>
          <a:bodyPr/>
          <a:lstStyle/>
          <a:p>
            <a:r>
              <a:rPr lang="fr-FR" dirty="0"/>
              <a:t>Test de </a:t>
            </a:r>
            <a:r>
              <a:rPr lang="fr-FR" dirty="0" err="1"/>
              <a:t>McManis</a:t>
            </a:r>
            <a:r>
              <a:rPr lang="fr-FR" dirty="0"/>
              <a:t> </a:t>
            </a:r>
            <a:r>
              <a:rPr lang="fr-FR" i="1" dirty="0"/>
              <a:t>et al </a:t>
            </a:r>
            <a:r>
              <a:rPr lang="fr-FR" dirty="0"/>
              <a:t>(1986)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7A170FA-58D0-4C7D-3632-2F97EFE27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330" y="891150"/>
            <a:ext cx="5524500" cy="22987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52E53CD-DAB8-0CEE-263A-52983DCC9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029" y="3530423"/>
            <a:ext cx="6481103" cy="183336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A1540A65-9B61-8817-3860-555B9C32F86A}"/>
              </a:ext>
            </a:extLst>
          </p:cNvPr>
          <p:cNvSpPr txBox="1"/>
          <p:nvPr/>
        </p:nvSpPr>
        <p:spPr>
          <a:xfrm>
            <a:off x="5284177" y="5412852"/>
            <a:ext cx="704849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200" dirty="0"/>
              <a:t>For confirmation of PP, </a:t>
            </a:r>
            <a:r>
              <a:rPr lang="fr-BE" sz="2200" dirty="0" err="1"/>
              <a:t>our</a:t>
            </a:r>
            <a:r>
              <a:rPr lang="fr-BE" sz="2200" dirty="0"/>
              <a:t> data </a:t>
            </a:r>
            <a:r>
              <a:rPr lang="fr-BE" sz="2200" dirty="0" err="1"/>
              <a:t>endorse</a:t>
            </a:r>
            <a:r>
              <a:rPr lang="fr-BE" sz="2200" dirty="0"/>
              <a:t> the diagnostic utility of </a:t>
            </a:r>
            <a:r>
              <a:rPr lang="fr-BE" sz="2200" dirty="0" err="1"/>
              <a:t>peak</a:t>
            </a:r>
            <a:r>
              <a:rPr lang="fr-BE" sz="2200" dirty="0"/>
              <a:t>-to-nadir LET </a:t>
            </a:r>
            <a:r>
              <a:rPr lang="fr-BE" sz="2200" dirty="0" err="1"/>
              <a:t>methodology</a:t>
            </a:r>
            <a:r>
              <a:rPr lang="fr-BE" sz="2200" dirty="0"/>
              <a:t> </a:t>
            </a:r>
            <a:r>
              <a:rPr lang="fr-BE" sz="2200" dirty="0" err="1"/>
              <a:t>using</a:t>
            </a:r>
            <a:r>
              <a:rPr lang="fr-BE" sz="2200" dirty="0"/>
              <a:t> </a:t>
            </a:r>
            <a:r>
              <a:rPr lang="fr-BE" sz="2200" dirty="0">
                <a:highlight>
                  <a:srgbClr val="FFFF00"/>
                </a:highlight>
              </a:rPr>
              <a:t>40% amplitude or 50% area </a:t>
            </a:r>
            <a:r>
              <a:rPr lang="fr-BE" sz="2200" dirty="0" err="1"/>
              <a:t>decrement</a:t>
            </a:r>
            <a:r>
              <a:rPr lang="fr-BE" sz="2200" dirty="0"/>
              <a:t> </a:t>
            </a:r>
            <a:r>
              <a:rPr lang="fr-BE" sz="2200" dirty="0" err="1"/>
              <a:t>cutoffs</a:t>
            </a:r>
            <a:r>
              <a:rPr lang="fr-BE" sz="2200" dirty="0"/>
              <a:t> for </a:t>
            </a:r>
            <a:r>
              <a:rPr lang="fr-BE" sz="2200" dirty="0" err="1"/>
              <a:t>PreTP</a:t>
            </a:r>
            <a:r>
              <a:rPr lang="fr-BE" sz="2200" dirty="0"/>
              <a:t> ≤ 50%. </a:t>
            </a:r>
          </a:p>
        </p:txBody>
      </p:sp>
    </p:spTree>
    <p:extLst>
      <p:ext uri="{BB962C8B-B14F-4D97-AF65-F5344CB8AC3E}">
        <p14:creationId xmlns:p14="http://schemas.microsoft.com/office/powerpoint/2010/main" val="2467585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161C31-35BD-8162-B41E-08891B6B82F0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91704A0-3861-736F-64C3-B2CBA4E957E9}"/>
              </a:ext>
            </a:extLst>
          </p:cNvPr>
          <p:cNvSpPr txBox="1"/>
          <p:nvPr/>
        </p:nvSpPr>
        <p:spPr>
          <a:xfrm>
            <a:off x="6102099" y="92279"/>
            <a:ext cx="58846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b="1" dirty="0">
                <a:solidFill>
                  <a:schemeClr val="bg1"/>
                </a:solidFill>
              </a:rPr>
              <a:t>2003</a:t>
            </a:r>
            <a:r>
              <a:rPr lang="en-US" dirty="0">
                <a:solidFill>
                  <a:schemeClr val="bg1"/>
                </a:solidFill>
              </a:rPr>
              <a:t>, diagnosis of Becker myotonia: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- variant du </a:t>
            </a:r>
            <a:r>
              <a:rPr lang="en-US" i="1" dirty="0">
                <a:solidFill>
                  <a:schemeClr val="bg1"/>
                </a:solidFill>
              </a:rPr>
              <a:t>CLCN1 </a:t>
            </a:r>
            <a:r>
              <a:rPr lang="en-US" dirty="0">
                <a:solidFill>
                  <a:schemeClr val="bg1"/>
                </a:solidFill>
              </a:rPr>
              <a:t>gene c.1471+1G&gt;A (</a:t>
            </a:r>
            <a:r>
              <a:rPr lang="en-US" dirty="0">
                <a:solidFill>
                  <a:srgbClr val="FFFF00"/>
                </a:solidFill>
              </a:rPr>
              <a:t>splice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mutation</a:t>
            </a:r>
            <a:r>
              <a:rPr lang="en-US" dirty="0">
                <a:solidFill>
                  <a:schemeClr val="bg1"/>
                </a:solidFill>
              </a:rPr>
              <a:t>)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- variant du </a:t>
            </a:r>
            <a:r>
              <a:rPr lang="en-US" i="1" dirty="0">
                <a:solidFill>
                  <a:schemeClr val="bg1"/>
                </a:solidFill>
              </a:rPr>
              <a:t>CLCN1 </a:t>
            </a:r>
            <a:r>
              <a:rPr lang="en-US" dirty="0">
                <a:solidFill>
                  <a:schemeClr val="bg1"/>
                </a:solidFill>
              </a:rPr>
              <a:t>gene c.209C&gt;T : </a:t>
            </a:r>
            <a:r>
              <a:rPr lang="en-US" dirty="0">
                <a:solidFill>
                  <a:srgbClr val="FFFF00"/>
                </a:solidFill>
              </a:rPr>
              <a:t>S70L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Muscle blockages at the beginning of exertion (especially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after a period of rest) -&gt; falls when exertion is sudden,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no worsening in cold, pseudo-athletic appearance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Abundant myotonic salves, no myogenic EMG traces</a:t>
            </a: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DD29DA0F-E338-B9DE-6A09-2773E2AC5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523" y="2521726"/>
            <a:ext cx="4254054" cy="231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3804E9F-C037-E2E2-8010-31F71BD5E310}"/>
              </a:ext>
            </a:extLst>
          </p:cNvPr>
          <p:cNvSpPr txBox="1"/>
          <p:nvPr/>
        </p:nvSpPr>
        <p:spPr>
          <a:xfrm>
            <a:off x="8196581" y="3979208"/>
            <a:ext cx="2507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CMAP decrement &gt; 25% </a:t>
            </a:r>
            <a:br>
              <a:rPr lang="en-US" dirty="0"/>
            </a:br>
            <a:r>
              <a:rPr lang="en-US" dirty="0"/>
              <a:t>during 10 Hz RNS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57ECAFE-C319-575C-D06C-AEABB1022EC1}"/>
              </a:ext>
            </a:extLst>
          </p:cNvPr>
          <p:cNvSpPr txBox="1"/>
          <p:nvPr/>
        </p:nvSpPr>
        <p:spPr>
          <a:xfrm>
            <a:off x="9377536" y="3065801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- 56%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0F4B5529-1D57-E258-E87C-6C3F6575F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258" y="5588297"/>
            <a:ext cx="2011600" cy="11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2">
            <a:extLst>
              <a:ext uri="{FF2B5EF4-FFF2-40B4-BE49-F238E27FC236}">
                <a16:creationId xmlns:a16="http://schemas.microsoft.com/office/drawing/2014/main" id="{A6B81962-2BBD-CF6E-8C69-D309F478C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526" y="4335463"/>
            <a:ext cx="600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2000" dirty="0">
                <a:solidFill>
                  <a:schemeClr val="bg1"/>
                </a:solidFill>
              </a:rPr>
              <a:t>30 s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CB3E5CCE-5673-3A71-9BC3-5552D859AFBB}"/>
              </a:ext>
            </a:extLst>
          </p:cNvPr>
          <p:cNvGrpSpPr/>
          <p:nvPr/>
        </p:nvGrpSpPr>
        <p:grpSpPr>
          <a:xfrm>
            <a:off x="10124946" y="5603848"/>
            <a:ext cx="2017476" cy="1146523"/>
            <a:chOff x="1106526" y="4567238"/>
            <a:chExt cx="3243184" cy="1858962"/>
          </a:xfrm>
        </p:grpSpPr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5A57C3F7-5D9A-7639-E93B-B64FF8F495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526" y="4567238"/>
              <a:ext cx="3233738" cy="1858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3">
              <a:extLst>
                <a:ext uri="{FF2B5EF4-FFF2-40B4-BE49-F238E27FC236}">
                  <a16:creationId xmlns:a16="http://schemas.microsoft.com/office/drawing/2014/main" id="{8095AD4F-7F8D-6620-6F8A-DD0ECB2FE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3142" y="5728569"/>
              <a:ext cx="2716568" cy="6487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 typeface="Wingdings" pitchFamily="2" charset="2"/>
                <a:buNone/>
              </a:pPr>
              <a:r>
                <a:rPr lang="en-US" altLang="fr-FR" sz="2000" b="1" dirty="0">
                  <a:solidFill>
                    <a:srgbClr val="CC3300"/>
                  </a:solidFill>
                  <a:latin typeface="Comic Sans MS" panose="030F0902030302020204" pitchFamily="66" charset="0"/>
                  <a:cs typeface="Times New Roman" panose="02020603050405020304" pitchFamily="18" charset="0"/>
                </a:rPr>
                <a:t>« </a:t>
              </a:r>
              <a:r>
                <a:rPr lang="en-US" altLang="fr-FR" sz="2000" b="1" i="1" dirty="0">
                  <a:solidFill>
                    <a:srgbClr val="CC3300"/>
                  </a:solidFill>
                  <a:latin typeface="Comic Sans MS" panose="030F0902030302020204" pitchFamily="66" charset="0"/>
                  <a:cs typeface="Times New Roman" panose="02020603050405020304" pitchFamily="18" charset="0"/>
                </a:rPr>
                <a:t>warm-up</a:t>
              </a:r>
              <a:r>
                <a:rPr lang="en-US" altLang="fr-FR" sz="2000" b="1" dirty="0">
                  <a:solidFill>
                    <a:srgbClr val="CC3300"/>
                  </a:solidFill>
                  <a:latin typeface="Comic Sans MS" panose="030F0902030302020204" pitchFamily="66" charset="0"/>
                  <a:cs typeface="Times New Roman" panose="02020603050405020304" pitchFamily="18" charset="0"/>
                </a:rPr>
                <a:t> »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418B10E6-326E-641F-DE3A-69657ED22C21}"/>
              </a:ext>
            </a:extLst>
          </p:cNvPr>
          <p:cNvGrpSpPr/>
          <p:nvPr/>
        </p:nvGrpSpPr>
        <p:grpSpPr>
          <a:xfrm>
            <a:off x="6179218" y="5603847"/>
            <a:ext cx="1803593" cy="1146523"/>
            <a:chOff x="1117639" y="892175"/>
            <a:chExt cx="3222625" cy="1755775"/>
          </a:xfrm>
        </p:grpSpPr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9CD2E5C0-B3B4-B536-0D70-3314DC8390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639" y="892175"/>
              <a:ext cx="3222625" cy="1755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Line 24">
              <a:extLst>
                <a:ext uri="{FF2B5EF4-FFF2-40B4-BE49-F238E27FC236}">
                  <a16:creationId xmlns:a16="http://schemas.microsoft.com/office/drawing/2014/main" id="{0A8BA06C-AA9F-F44D-04FB-D8A7DC8C86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5276" y="1746250"/>
              <a:ext cx="177800" cy="0"/>
            </a:xfrm>
            <a:prstGeom prst="line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8" name="Line 25">
              <a:extLst>
                <a:ext uri="{FF2B5EF4-FFF2-40B4-BE49-F238E27FC236}">
                  <a16:creationId xmlns:a16="http://schemas.microsoft.com/office/drawing/2014/main" id="{747F97FC-E4D1-1F1F-A586-15EEFAC5CC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35276" y="1885950"/>
              <a:ext cx="177800" cy="0"/>
            </a:xfrm>
            <a:prstGeom prst="line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9" name="Line 26">
              <a:extLst>
                <a:ext uri="{FF2B5EF4-FFF2-40B4-BE49-F238E27FC236}">
                  <a16:creationId xmlns:a16="http://schemas.microsoft.com/office/drawing/2014/main" id="{9C6E2E1F-D555-5DB6-8BD5-A02BF2F6D5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2414" y="1520825"/>
              <a:ext cx="177800" cy="0"/>
            </a:xfrm>
            <a:prstGeom prst="line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30" name="Line 27">
              <a:extLst>
                <a:ext uri="{FF2B5EF4-FFF2-40B4-BE49-F238E27FC236}">
                  <a16:creationId xmlns:a16="http://schemas.microsoft.com/office/drawing/2014/main" id="{00FECC96-2E78-965E-B3EB-F08CBD12B4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22414" y="2176463"/>
              <a:ext cx="177800" cy="0"/>
            </a:xfrm>
            <a:prstGeom prst="line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AB8157E9-D291-9BB8-25C9-1492F7CEB795}"/>
              </a:ext>
            </a:extLst>
          </p:cNvPr>
          <p:cNvSpPr txBox="1"/>
          <p:nvPr/>
        </p:nvSpPr>
        <p:spPr>
          <a:xfrm>
            <a:off x="6210339" y="4896821"/>
            <a:ext cx="546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Surface EMG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3 X 4 ’’ voluntary effort with 30 ’’ of rest between efforts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F34DB9C-2CE9-8644-A40D-03AE7E516BA8}"/>
              </a:ext>
            </a:extLst>
          </p:cNvPr>
          <p:cNvSpPr txBox="1"/>
          <p:nvPr/>
        </p:nvSpPr>
        <p:spPr>
          <a:xfrm>
            <a:off x="6287611" y="2050693"/>
            <a:ext cx="2896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Repetitive nerve stimulation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E8250F75-E546-E628-C278-C45AE0A496FF}"/>
              </a:ext>
            </a:extLst>
          </p:cNvPr>
          <p:cNvSpPr/>
          <p:nvPr/>
        </p:nvSpPr>
        <p:spPr>
          <a:xfrm>
            <a:off x="7580631" y="5790797"/>
            <a:ext cx="156844" cy="149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31C8CC4D-DF34-EFA3-8760-3B175CCC018E}"/>
              </a:ext>
            </a:extLst>
          </p:cNvPr>
          <p:cNvSpPr/>
          <p:nvPr/>
        </p:nvSpPr>
        <p:spPr>
          <a:xfrm>
            <a:off x="9610718" y="5790797"/>
            <a:ext cx="156844" cy="149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4A4D72D6-104F-E5E9-322C-1608B4513962}"/>
              </a:ext>
            </a:extLst>
          </p:cNvPr>
          <p:cNvSpPr/>
          <p:nvPr/>
        </p:nvSpPr>
        <p:spPr>
          <a:xfrm>
            <a:off x="11687999" y="5790797"/>
            <a:ext cx="156844" cy="149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A19E5A5-2B7B-A18C-DA8D-D4B0E7F27520}"/>
              </a:ext>
            </a:extLst>
          </p:cNvPr>
          <p:cNvSpPr txBox="1"/>
          <p:nvPr/>
        </p:nvSpPr>
        <p:spPr>
          <a:xfrm>
            <a:off x="1308239" y="59293"/>
            <a:ext cx="3127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Pattern II (Fournier </a:t>
            </a:r>
            <a:r>
              <a:rPr lang="en-US" b="1" i="1" dirty="0"/>
              <a:t>et al</a:t>
            </a:r>
            <a:r>
              <a:rPr lang="en-US" b="1" dirty="0"/>
              <a:t>, 2004)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74EB57B-AC5D-EFD3-4A43-CD8BFCF784BA}"/>
              </a:ext>
            </a:extLst>
          </p:cNvPr>
          <p:cNvSpPr txBox="1"/>
          <p:nvPr/>
        </p:nvSpPr>
        <p:spPr>
          <a:xfrm>
            <a:off x="8380" y="452948"/>
            <a:ext cx="58128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Clinical phenotype : Myotonia congenita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Chlore channel mutations (</a:t>
            </a:r>
            <a:r>
              <a:rPr lang="en-US" i="1" dirty="0"/>
              <a:t>CLCN-1 </a:t>
            </a:r>
            <a:r>
              <a:rPr lang="en-US" dirty="0"/>
              <a:t>gene):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Needle-EMG : abundant myotonic discharges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CMAP after short exercise:</a:t>
            </a:r>
            <a:br>
              <a:rPr lang="en-US" dirty="0"/>
            </a:br>
            <a:r>
              <a:rPr lang="en-US" dirty="0"/>
              <a:t>- inconsistent </a:t>
            </a:r>
            <a:r>
              <a:rPr lang="en-US" dirty="0" err="1"/>
              <a:t>postexercice</a:t>
            </a:r>
            <a:r>
              <a:rPr lang="en-US" dirty="0"/>
              <a:t> myotonic potential</a:t>
            </a:r>
            <a:br>
              <a:rPr lang="en-US" dirty="0"/>
            </a:br>
            <a:r>
              <a:rPr lang="en-US" dirty="0"/>
              <a:t>- immediate reduction in amplitude improving thereafter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0BF8FB2-DD36-229E-CAF8-4D6CABBA172E}"/>
              </a:ext>
            </a:extLst>
          </p:cNvPr>
          <p:cNvSpPr txBox="1"/>
          <p:nvPr/>
        </p:nvSpPr>
        <p:spPr>
          <a:xfrm>
            <a:off x="8379" y="3773563"/>
            <a:ext cx="5799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CMAP after long exercise:</a:t>
            </a:r>
            <a:br>
              <a:rPr lang="en-US" dirty="0"/>
            </a:br>
            <a:r>
              <a:rPr lang="en-US" dirty="0"/>
              <a:t>- minor reduction in amplitude immediately or no change after effort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Sensitivity : 83%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244158F-206F-D03C-7743-420272C9AF30}"/>
              </a:ext>
            </a:extLst>
          </p:cNvPr>
          <p:cNvSpPr txBox="1"/>
          <p:nvPr/>
        </p:nvSpPr>
        <p:spPr>
          <a:xfrm>
            <a:off x="1308239" y="5060742"/>
            <a:ext cx="3127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Pattern II (Fournier </a:t>
            </a:r>
            <a:r>
              <a:rPr lang="en-US" b="1" i="1" dirty="0"/>
              <a:t>et al</a:t>
            </a:r>
            <a:r>
              <a:rPr lang="en-US" b="1" dirty="0"/>
              <a:t>, 2006)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10CE683-1EEC-9DA8-1602-B62657388D0F}"/>
              </a:ext>
            </a:extLst>
          </p:cNvPr>
          <p:cNvSpPr txBox="1"/>
          <p:nvPr/>
        </p:nvSpPr>
        <p:spPr>
          <a:xfrm>
            <a:off x="8380" y="5493680"/>
            <a:ext cx="61123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CMAP after short exercise </a:t>
            </a:r>
            <a:r>
              <a:rPr lang="en-US" u="sng" dirty="0"/>
              <a:t>after 7’ muscle cooling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- in patients showing no change at ambient temperature during short/long efforts (pattern III) </a:t>
            </a:r>
            <a:br>
              <a:rPr lang="en-US" dirty="0"/>
            </a:br>
            <a:r>
              <a:rPr lang="en-US" dirty="0"/>
              <a:t>-&gt; immediate reduction in amplitude improving thereafter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F118E68-CB66-D28F-2510-ECEAC48501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581" y="2173065"/>
            <a:ext cx="2484291" cy="153689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BAA3109E-2C34-4325-FEE6-B5A6623B28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0391" y="2203130"/>
            <a:ext cx="2725229" cy="157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41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6A9E124-B803-7910-9096-180FF250BBE5}"/>
              </a:ext>
            </a:extLst>
          </p:cNvPr>
          <p:cNvSpPr/>
          <p:nvPr/>
        </p:nvSpPr>
        <p:spPr>
          <a:xfrm>
            <a:off x="7379746" y="0"/>
            <a:ext cx="4615030" cy="26786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27D9F7E-270F-EA94-6114-8F3C94A5B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768" y="155044"/>
            <a:ext cx="4254054" cy="231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EF21774-62B0-8BD1-EC20-D305F39CA2DE}"/>
              </a:ext>
            </a:extLst>
          </p:cNvPr>
          <p:cNvSpPr txBox="1"/>
          <p:nvPr/>
        </p:nvSpPr>
        <p:spPr>
          <a:xfrm>
            <a:off x="8540826" y="1612526"/>
            <a:ext cx="2507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CMAP decrement &gt; 25% </a:t>
            </a:r>
            <a:br>
              <a:rPr lang="en-US" dirty="0"/>
            </a:br>
            <a:r>
              <a:rPr lang="en-US" dirty="0"/>
              <a:t>during 10 Hz RNS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9FC0B932-7E2B-AD1F-7AC3-9E1236CC1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24" y="309444"/>
            <a:ext cx="6498515" cy="2001557"/>
          </a:xfrm>
        </p:spPr>
        <p:txBody>
          <a:bodyPr>
            <a:normAutofit/>
          </a:bodyPr>
          <a:lstStyle/>
          <a:p>
            <a:r>
              <a:rPr lang="en-US" dirty="0"/>
              <a:t>Is the decrement at 10 Hz pathognomonic of the recessive form (Becker) ?</a:t>
            </a:r>
          </a:p>
        </p:txBody>
      </p:sp>
      <p:sp>
        <p:nvSpPr>
          <p:cNvPr id="14" name="Rectangle 130">
            <a:extLst>
              <a:ext uri="{FF2B5EF4-FFF2-40B4-BE49-F238E27FC236}">
                <a16:creationId xmlns:a16="http://schemas.microsoft.com/office/drawing/2014/main" id="{4A7B4210-9C87-38D9-133D-25AAF603F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24" y="2833698"/>
            <a:ext cx="8410575" cy="3342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tabLst>
                <a:tab pos="381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ct val="30000"/>
              </a:spcAft>
            </a:pPr>
            <a:r>
              <a:rPr lang="en-US" altLang="fr-FR" sz="2200" dirty="0">
                <a:latin typeface="+mn-lt"/>
              </a:rPr>
              <a:t> </a:t>
            </a: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3300"/>
              </a:buClr>
              <a:buFont typeface="Wingdings" pitchFamily="2" charset="2"/>
              <a:buChar char="¥"/>
            </a:pPr>
            <a:r>
              <a:rPr lang="en-US" altLang="fr-FR" sz="2200" b="1" dirty="0">
                <a:latin typeface="+mn-lt"/>
              </a:rPr>
              <a:t>Yes</a:t>
            </a:r>
            <a:r>
              <a:rPr lang="en-US" altLang="fr-FR" sz="2200" dirty="0">
                <a:latin typeface="+mn-lt"/>
              </a:rPr>
              <a:t> : in several textbooks of Neurophysiology</a:t>
            </a:r>
          </a:p>
          <a:p>
            <a:pPr>
              <a:spcBef>
                <a:spcPct val="50000"/>
              </a:spcBef>
              <a:spcAft>
                <a:spcPct val="30000"/>
              </a:spcAft>
              <a:buClr>
                <a:srgbClr val="FF3300"/>
              </a:buClr>
              <a:buFont typeface="Wingdings" pitchFamily="2" charset="2"/>
              <a:buChar char="¥"/>
              <a:tabLst>
                <a:tab pos="381000" algn="l"/>
                <a:tab pos="1236663" algn="l"/>
              </a:tabLst>
            </a:pPr>
            <a:r>
              <a:rPr lang="en-US" altLang="fr-FR" sz="2200" b="1" dirty="0">
                <a:solidFill>
                  <a:srgbClr val="FF0000"/>
                </a:solidFill>
                <a:latin typeface="+mn-lt"/>
              </a:rPr>
              <a:t>No</a:t>
            </a:r>
            <a:r>
              <a:rPr lang="en-US" altLang="fr-FR" sz="2200" dirty="0">
                <a:latin typeface="+mn-lt"/>
              </a:rPr>
              <a:t> : decrement depends more on the type of mutation of the CLCN1 gene than on the dominant or recessive nature of the disease 	</a:t>
            </a:r>
            <a:br>
              <a:rPr lang="en-US" altLang="fr-FR" sz="2200" dirty="0">
                <a:latin typeface="+mn-lt"/>
              </a:rPr>
            </a:br>
            <a:r>
              <a:rPr lang="en-US" altLang="fr-FR" sz="2200" dirty="0">
                <a:latin typeface="+mn-lt"/>
              </a:rPr>
              <a:t>3/6 families with a dominant mutation + decrement &gt; 25%</a:t>
            </a:r>
            <a:br>
              <a:rPr lang="en-US" altLang="fr-FR" sz="2200" dirty="0">
                <a:latin typeface="+mn-lt"/>
              </a:rPr>
            </a:br>
            <a:r>
              <a:rPr lang="en-US" altLang="fr-FR" sz="2200" dirty="0">
                <a:latin typeface="+mn-lt"/>
              </a:rPr>
              <a:t>1/3 family with a Becker form without decrement </a:t>
            </a:r>
            <a:br>
              <a:rPr lang="en-US" altLang="fr-FR" sz="2200" dirty="0">
                <a:latin typeface="+mn-lt"/>
              </a:rPr>
            </a:br>
            <a:r>
              <a:rPr lang="en-US" altLang="fr-FR" sz="2200" dirty="0">
                <a:latin typeface="+mn-lt"/>
              </a:rPr>
              <a:t>(</a:t>
            </a:r>
            <a:r>
              <a:rPr lang="en-US" altLang="fr-FR" sz="2200" dirty="0" err="1">
                <a:latin typeface="+mn-lt"/>
              </a:rPr>
              <a:t>Colding-Jørgensen</a:t>
            </a:r>
            <a:r>
              <a:rPr lang="en-US" altLang="fr-FR" sz="2200" dirty="0">
                <a:latin typeface="+mn-lt"/>
              </a:rPr>
              <a:t> </a:t>
            </a:r>
            <a:r>
              <a:rPr lang="en-US" altLang="fr-FR" sz="2200" i="1" dirty="0">
                <a:latin typeface="+mn-lt"/>
              </a:rPr>
              <a:t>et al</a:t>
            </a:r>
            <a:r>
              <a:rPr lang="en-US" altLang="fr-FR" sz="2200" dirty="0">
                <a:latin typeface="+mn-lt"/>
              </a:rPr>
              <a:t>, 2003)</a:t>
            </a:r>
          </a:p>
        </p:txBody>
      </p:sp>
    </p:spTree>
    <p:extLst>
      <p:ext uri="{BB962C8B-B14F-4D97-AF65-F5344CB8AC3E}">
        <p14:creationId xmlns:p14="http://schemas.microsoft.com/office/powerpoint/2010/main" val="1528129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161C31-35BD-8162-B41E-08891B6B82F0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B821F8C-8528-BF15-AA00-6071EF3CF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6861" y="4180114"/>
            <a:ext cx="5903003" cy="23931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74A85B3-1F96-7462-F6D4-A72713FD866B}"/>
              </a:ext>
            </a:extLst>
          </p:cNvPr>
          <p:cNvSpPr txBox="1"/>
          <p:nvPr/>
        </p:nvSpPr>
        <p:spPr>
          <a:xfrm>
            <a:off x="1308239" y="59293"/>
            <a:ext cx="3127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Pattern II (Fournier </a:t>
            </a:r>
            <a:r>
              <a:rPr lang="en-US" b="1" i="1" dirty="0"/>
              <a:t>et al</a:t>
            </a:r>
            <a:r>
              <a:rPr lang="en-US" b="1" dirty="0"/>
              <a:t>, 2004)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46AD5B-27E0-62D6-ED8A-349A3878F5CE}"/>
              </a:ext>
            </a:extLst>
          </p:cNvPr>
          <p:cNvSpPr txBox="1"/>
          <p:nvPr/>
        </p:nvSpPr>
        <p:spPr>
          <a:xfrm>
            <a:off x="8380" y="452948"/>
            <a:ext cx="581281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Clinical phenotype : Myotonia congenita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Chlore channel mutations (</a:t>
            </a:r>
            <a:r>
              <a:rPr lang="en-US" i="1" dirty="0"/>
              <a:t>CLCN-1 </a:t>
            </a:r>
            <a:r>
              <a:rPr lang="en-US" dirty="0"/>
              <a:t>gene)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Needle-EMG : abundant myotonic discharges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CMAP after short exercise:</a:t>
            </a:r>
            <a:br>
              <a:rPr lang="en-US" dirty="0"/>
            </a:br>
            <a:r>
              <a:rPr lang="en-US" dirty="0"/>
              <a:t>- inconsistent </a:t>
            </a:r>
            <a:r>
              <a:rPr lang="en-US" dirty="0" err="1"/>
              <a:t>postexercice</a:t>
            </a:r>
            <a:r>
              <a:rPr lang="en-US" dirty="0"/>
              <a:t> myotonic potential</a:t>
            </a:r>
            <a:br>
              <a:rPr lang="en-US" dirty="0"/>
            </a:br>
            <a:r>
              <a:rPr lang="en-US" dirty="0"/>
              <a:t>- immediate reduction in amplitude improving thereafter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A4B58C-3993-A2BC-4D15-366AA55172A1}"/>
              </a:ext>
            </a:extLst>
          </p:cNvPr>
          <p:cNvSpPr txBox="1"/>
          <p:nvPr/>
        </p:nvSpPr>
        <p:spPr>
          <a:xfrm>
            <a:off x="8379" y="3773563"/>
            <a:ext cx="5799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CMAP after long exercise:</a:t>
            </a:r>
            <a:br>
              <a:rPr lang="en-US" dirty="0"/>
            </a:br>
            <a:r>
              <a:rPr lang="en-US" dirty="0"/>
              <a:t>- minor reduction in amplitude immediately or no change after effort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Sensitivity : 83%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91704A0-3861-736F-64C3-B2CBA4E957E9}"/>
              </a:ext>
            </a:extLst>
          </p:cNvPr>
          <p:cNvSpPr txBox="1"/>
          <p:nvPr/>
        </p:nvSpPr>
        <p:spPr>
          <a:xfrm>
            <a:off x="6102099" y="92279"/>
            <a:ext cx="53284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b="1" dirty="0">
                <a:solidFill>
                  <a:schemeClr val="bg1"/>
                </a:solidFill>
              </a:rPr>
              <a:t>2021</a:t>
            </a:r>
            <a:r>
              <a:rPr lang="en-US" dirty="0">
                <a:solidFill>
                  <a:schemeClr val="bg1"/>
                </a:solidFill>
              </a:rPr>
              <a:t>, diagnosis of Thomsen myotonia: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- variant of the </a:t>
            </a:r>
            <a:r>
              <a:rPr lang="en-US" i="1" dirty="0">
                <a:solidFill>
                  <a:schemeClr val="bg1"/>
                </a:solidFill>
              </a:rPr>
              <a:t>CLCN1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i="1" dirty="0">
                <a:solidFill>
                  <a:schemeClr val="bg1"/>
                </a:solidFill>
              </a:rPr>
              <a:t>gene</a:t>
            </a:r>
            <a:r>
              <a:rPr lang="en-US" dirty="0">
                <a:solidFill>
                  <a:schemeClr val="bg1"/>
                </a:solidFill>
              </a:rPr>
              <a:t> c.406G&gt;A  </a:t>
            </a:r>
            <a:r>
              <a:rPr lang="en-US" b="1" dirty="0">
                <a:solidFill>
                  <a:srgbClr val="FFFF00"/>
                </a:solidFill>
              </a:rPr>
              <a:t>p.Asp136Asn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Muscle weakness and 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Abundant mechanical and electrical myotonias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FC2278D-B6F1-A23B-F910-CDBBB8408549}"/>
              </a:ext>
            </a:extLst>
          </p:cNvPr>
          <p:cNvSpPr txBox="1"/>
          <p:nvPr/>
        </p:nvSpPr>
        <p:spPr>
          <a:xfrm>
            <a:off x="1308239" y="5060742"/>
            <a:ext cx="3127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Pattern II (Fournier </a:t>
            </a:r>
            <a:r>
              <a:rPr lang="en-US" b="1" i="1" dirty="0"/>
              <a:t>et al</a:t>
            </a:r>
            <a:r>
              <a:rPr lang="en-US" b="1" dirty="0"/>
              <a:t>, 2006)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016A0D8-AFA0-354C-59C6-7E27C6ED085F}"/>
              </a:ext>
            </a:extLst>
          </p:cNvPr>
          <p:cNvSpPr txBox="1"/>
          <p:nvPr/>
        </p:nvSpPr>
        <p:spPr>
          <a:xfrm>
            <a:off x="8380" y="5493680"/>
            <a:ext cx="61123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CMAP after short exercise </a:t>
            </a:r>
            <a:r>
              <a:rPr lang="en-US" u="sng" dirty="0"/>
              <a:t>after 7’ muscle cooling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- in patients showing no change at ambient temperature during short/long efforts (pattern III) </a:t>
            </a:r>
            <a:br>
              <a:rPr lang="en-US" dirty="0"/>
            </a:br>
            <a:r>
              <a:rPr lang="en-US" dirty="0"/>
              <a:t>-&gt; immediate reduction in amplitude improving thereafter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EA11A4-FA40-9EFE-82D1-0B003385E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581" y="2173065"/>
            <a:ext cx="2484291" cy="153689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52DBC1-4088-F903-AAD4-9B0E6F39D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0391" y="2203130"/>
            <a:ext cx="2725229" cy="157457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A3804E9F-C037-E2E2-8010-31F71BD5E310}"/>
              </a:ext>
            </a:extLst>
          </p:cNvPr>
          <p:cNvSpPr txBox="1"/>
          <p:nvPr/>
        </p:nvSpPr>
        <p:spPr>
          <a:xfrm>
            <a:off x="6247321" y="6182611"/>
            <a:ext cx="5842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CMAP decrement &gt; 25% during 10 Hz RNS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57ECAFE-C319-575C-D06C-AEABB1022EC1}"/>
              </a:ext>
            </a:extLst>
          </p:cNvPr>
          <p:cNvSpPr txBox="1"/>
          <p:nvPr/>
        </p:nvSpPr>
        <p:spPr>
          <a:xfrm>
            <a:off x="11248829" y="4604560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- 38%</a:t>
            </a:r>
          </a:p>
        </p:txBody>
      </p:sp>
      <p:sp>
        <p:nvSpPr>
          <p:cNvPr id="25" name="Text Box 22">
            <a:extLst>
              <a:ext uri="{FF2B5EF4-FFF2-40B4-BE49-F238E27FC236}">
                <a16:creationId xmlns:a16="http://schemas.microsoft.com/office/drawing/2014/main" id="{A6B81962-2BBD-CF6E-8C69-D309F478C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526" y="4335463"/>
            <a:ext cx="600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sz="2000" dirty="0">
                <a:solidFill>
                  <a:schemeClr val="bg1"/>
                </a:solidFill>
              </a:rPr>
              <a:t>30 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BF34DB9C-2CE9-8644-A40D-03AE7E516BA8}"/>
              </a:ext>
            </a:extLst>
          </p:cNvPr>
          <p:cNvSpPr txBox="1"/>
          <p:nvPr/>
        </p:nvSpPr>
        <p:spPr>
          <a:xfrm>
            <a:off x="6120708" y="3752138"/>
            <a:ext cx="2896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Repetitive nerve stimulation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05B14414-DE2A-302F-9F82-955D4FDE7D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8909475"/>
              </p:ext>
            </p:extLst>
          </p:nvPr>
        </p:nvGraphicFramePr>
        <p:xfrm>
          <a:off x="6186861" y="1607623"/>
          <a:ext cx="2958834" cy="1716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80630066-9D56-B380-DEC6-DA4B48B7BB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324004"/>
              </p:ext>
            </p:extLst>
          </p:nvPr>
        </p:nvGraphicFramePr>
        <p:xfrm>
          <a:off x="9247831" y="1588294"/>
          <a:ext cx="2842033" cy="1716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365928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BFF6B1D-EBFD-EC80-02DC-A394589CA839}"/>
              </a:ext>
            </a:extLst>
          </p:cNvPr>
          <p:cNvSpPr/>
          <p:nvPr/>
        </p:nvSpPr>
        <p:spPr>
          <a:xfrm>
            <a:off x="7209183" y="4952049"/>
            <a:ext cx="4538532" cy="1534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673DC4D-6605-8C44-286D-31526110F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2806700"/>
            <a:ext cx="4686300" cy="36068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6B99C87-6798-D479-28F9-FA3283E92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0" y="294872"/>
            <a:ext cx="7101233" cy="125822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4A43BAB-10B8-5970-3E04-FF815A35583F}"/>
              </a:ext>
            </a:extLst>
          </p:cNvPr>
          <p:cNvSpPr txBox="1"/>
          <p:nvPr/>
        </p:nvSpPr>
        <p:spPr>
          <a:xfrm>
            <a:off x="107950" y="2197100"/>
            <a:ext cx="413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Chloride tail currents (CIC-1/patch clamp)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56580DC-C0E9-A67B-A5A9-97CF3D54FC8F}"/>
              </a:ext>
            </a:extLst>
          </p:cNvPr>
          <p:cNvSpPr/>
          <p:nvPr/>
        </p:nvSpPr>
        <p:spPr>
          <a:xfrm>
            <a:off x="4246502" y="3279372"/>
            <a:ext cx="156844" cy="149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0BE5667-5453-DC96-354B-72B408D79643}"/>
              </a:ext>
            </a:extLst>
          </p:cNvPr>
          <p:cNvSpPr/>
          <p:nvPr/>
        </p:nvSpPr>
        <p:spPr>
          <a:xfrm>
            <a:off x="4246502" y="2973170"/>
            <a:ext cx="156844" cy="149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03E2F3E-F327-E0BE-3085-1785D112E2D9}"/>
              </a:ext>
            </a:extLst>
          </p:cNvPr>
          <p:cNvSpPr/>
          <p:nvPr/>
        </p:nvSpPr>
        <p:spPr>
          <a:xfrm>
            <a:off x="4246502" y="3735203"/>
            <a:ext cx="156844" cy="14962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268BC4B-E724-3D57-4C03-1AFD1F660656}"/>
              </a:ext>
            </a:extLst>
          </p:cNvPr>
          <p:cNvSpPr txBox="1"/>
          <p:nvPr/>
        </p:nvSpPr>
        <p:spPr>
          <a:xfrm>
            <a:off x="4437413" y="2863318"/>
            <a:ext cx="2111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Before progesterone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C05346F-64FA-E693-02FA-F23D48216279}"/>
              </a:ext>
            </a:extLst>
          </p:cNvPr>
          <p:cNvSpPr txBox="1"/>
          <p:nvPr/>
        </p:nvSpPr>
        <p:spPr>
          <a:xfrm>
            <a:off x="4437413" y="3625351"/>
            <a:ext cx="29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During 100 μM progesterone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E6E2060-8991-F7B4-E91C-276B942607E4}"/>
              </a:ext>
            </a:extLst>
          </p:cNvPr>
          <p:cNvSpPr txBox="1"/>
          <p:nvPr/>
        </p:nvSpPr>
        <p:spPr>
          <a:xfrm>
            <a:off x="4432443" y="3169520"/>
            <a:ext cx="119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After wash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95DFB99-3904-9A9C-1B94-77FFAC5D86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6801" y="15848"/>
            <a:ext cx="4865199" cy="145310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F7F029E-44B8-DABF-996F-5B9FE61A11A9}"/>
              </a:ext>
            </a:extLst>
          </p:cNvPr>
          <p:cNvSpPr txBox="1"/>
          <p:nvPr/>
        </p:nvSpPr>
        <p:spPr>
          <a:xfrm>
            <a:off x="7209183" y="1900819"/>
            <a:ext cx="481150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0" hangingPunct="0">
              <a:spcBef>
                <a:spcPct val="20000"/>
              </a:spcBef>
              <a:buClr>
                <a:srgbClr val="FF3300"/>
              </a:buClr>
              <a:buSzPct val="120000"/>
              <a:buFont typeface="Arial" panose="020B0604020202020204" pitchFamily="34" charset="0"/>
              <a:buChar char="•"/>
              <a:tabLst>
                <a:tab pos="350838" algn="l"/>
              </a:tabLst>
            </a:pPr>
            <a:r>
              <a:rPr lang="en-US" altLang="fr-FR" sz="1800"/>
              <a:t>The probability of CIC-1 channel opening is</a:t>
            </a:r>
            <a:br>
              <a:rPr lang="en-US" altLang="fr-FR" sz="1800"/>
            </a:br>
            <a:r>
              <a:rPr lang="en-US" altLang="fr-FR" sz="1800"/>
              <a:t>proportional to the {Cl}</a:t>
            </a:r>
            <a:r>
              <a:rPr lang="en-US" altLang="fr-FR" sz="1800" baseline="-25000"/>
              <a:t>INT</a:t>
            </a:r>
            <a:endParaRPr lang="en-US" altLang="fr-FR" sz="1800"/>
          </a:p>
          <a:p>
            <a:pPr marL="285750" indent="-285750" eaLnBrk="0" hangingPunct="0">
              <a:spcBef>
                <a:spcPct val="20000"/>
              </a:spcBef>
              <a:buClr>
                <a:srgbClr val="FF3300"/>
              </a:buClr>
              <a:buSzPct val="120000"/>
              <a:buFont typeface="Arial" panose="020B0604020202020204" pitchFamily="34" charset="0"/>
              <a:buChar char="•"/>
              <a:tabLst>
                <a:tab pos="350838" algn="l"/>
              </a:tabLst>
            </a:pPr>
            <a:r>
              <a:rPr lang="en-US" altLang="fr-FR"/>
              <a:t>Certain </a:t>
            </a:r>
            <a:r>
              <a:rPr lang="en-US" altLang="fr-FR" i="1"/>
              <a:t>CLCN1</a:t>
            </a:r>
            <a:r>
              <a:rPr lang="en-US" altLang="fr-FR"/>
              <a:t> mutations (</a:t>
            </a:r>
            <a:r>
              <a:rPr lang="en-US" altLang="fr-FR">
                <a:highlight>
                  <a:srgbClr val="FFFF00"/>
                </a:highlight>
              </a:rPr>
              <a:t>T310M</a:t>
            </a:r>
            <a:r>
              <a:rPr lang="en-US" altLang="fr-FR"/>
              <a:t>) significantly accentuate this dependance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FF3300"/>
              </a:buClr>
              <a:buSzPct val="120000"/>
              <a:buFont typeface="Arial" panose="020B0604020202020204" pitchFamily="34" charset="0"/>
              <a:buChar char="•"/>
              <a:tabLst>
                <a:tab pos="350838" algn="l"/>
              </a:tabLst>
            </a:pPr>
            <a:r>
              <a:rPr lang="en-US" altLang="fr-FR" sz="1800"/>
              <a:t>During pregnancy, {Cl}</a:t>
            </a:r>
            <a:r>
              <a:rPr lang="en-US" altLang="fr-FR" sz="1800" baseline="-25000"/>
              <a:t>INT </a:t>
            </a:r>
            <a:r>
              <a:rPr lang="en-US" altLang="fr-FR" sz="1800"/>
              <a:t>decreases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FF3300"/>
              </a:buClr>
              <a:buSzPct val="120000"/>
              <a:buFont typeface="Arial" panose="020B0604020202020204" pitchFamily="34" charset="0"/>
              <a:buChar char="•"/>
              <a:tabLst>
                <a:tab pos="350838" algn="l"/>
              </a:tabLst>
            </a:pPr>
            <a:r>
              <a:rPr lang="en-US" altLang="fr-FR" sz="1800"/>
              <a:t>=&gt; some patients with myotonia congenita only experience symtoms when they are pregnant</a:t>
            </a:r>
            <a:endParaRPr lang="en-US" altLang="fr-FR"/>
          </a:p>
          <a:p>
            <a:pPr marL="285750" indent="-285750" eaLnBrk="0" hangingPunct="0">
              <a:spcBef>
                <a:spcPct val="20000"/>
              </a:spcBef>
              <a:buClr>
                <a:srgbClr val="FF3300"/>
              </a:buClr>
              <a:buSzPct val="120000"/>
              <a:buFont typeface="Arial" panose="020B0604020202020204" pitchFamily="34" charset="0"/>
              <a:buChar char="•"/>
              <a:tabLst>
                <a:tab pos="350838" algn="l"/>
              </a:tabLst>
            </a:pPr>
            <a:endParaRPr lang="en-US" altLang="fr-FR" sz="1800"/>
          </a:p>
          <a:p>
            <a:pPr marL="285750" indent="-285750" eaLnBrk="0" hangingPunct="0">
              <a:spcBef>
                <a:spcPct val="20000"/>
              </a:spcBef>
              <a:buClr>
                <a:srgbClr val="FF3300"/>
              </a:buClr>
              <a:buSzPct val="120000"/>
              <a:buFont typeface="Arial" panose="020B0604020202020204" pitchFamily="34" charset="0"/>
              <a:buChar char="•"/>
              <a:tabLst>
                <a:tab pos="350838" algn="l"/>
              </a:tabLst>
            </a:pPr>
            <a:endParaRPr lang="en-US" altLang="fr-FR"/>
          </a:p>
          <a:p>
            <a:pPr marL="285750" indent="-285750" eaLnBrk="0" hangingPunct="0">
              <a:spcBef>
                <a:spcPct val="20000"/>
              </a:spcBef>
              <a:buClr>
                <a:srgbClr val="FF3300"/>
              </a:buClr>
              <a:buSzPct val="120000"/>
              <a:buFont typeface="Arial" panose="020B0604020202020204" pitchFamily="34" charset="0"/>
              <a:buChar char="•"/>
              <a:tabLst>
                <a:tab pos="350838" algn="l"/>
              </a:tabLst>
            </a:pPr>
            <a:r>
              <a:rPr lang="en-US" altLang="fr-FR" sz="1800" b="1">
                <a:solidFill>
                  <a:schemeClr val="bg1"/>
                </a:solidFill>
              </a:rPr>
              <a:t>Mrs LP, born on March 9, 1990 : </a:t>
            </a:r>
            <a:br>
              <a:rPr lang="en-US" altLang="fr-FR" sz="1800" b="1">
                <a:solidFill>
                  <a:schemeClr val="bg1"/>
                </a:solidFill>
              </a:rPr>
            </a:br>
            <a:r>
              <a:rPr lang="en-US" altLang="fr-FR" sz="1800" b="1">
                <a:solidFill>
                  <a:schemeClr val="bg1"/>
                </a:solidFill>
              </a:rPr>
              <a:t>she knows she is pregnant when she experiences « blockages » in her jaw and hands…</a:t>
            </a:r>
          </a:p>
          <a:p>
            <a:pPr marL="285750" indent="-285750" eaLnBrk="0" hangingPunct="0">
              <a:spcBef>
                <a:spcPct val="20000"/>
              </a:spcBef>
              <a:buClr>
                <a:srgbClr val="FF3300"/>
              </a:buClr>
              <a:buSzPct val="120000"/>
              <a:buFont typeface="Arial" panose="020B0604020202020204" pitchFamily="34" charset="0"/>
              <a:buChar char="•"/>
              <a:tabLst>
                <a:tab pos="350838" algn="l"/>
              </a:tabLst>
            </a:pPr>
            <a:endParaRPr lang="en-US" baseline="-25000"/>
          </a:p>
        </p:txBody>
      </p:sp>
    </p:spTree>
    <p:extLst>
      <p:ext uri="{BB962C8B-B14F-4D97-AF65-F5344CB8AC3E}">
        <p14:creationId xmlns:p14="http://schemas.microsoft.com/office/powerpoint/2010/main" val="824653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AC5E64C-EE9B-0241-D8DB-8148A14E3148}"/>
              </a:ext>
            </a:extLst>
          </p:cNvPr>
          <p:cNvSpPr/>
          <p:nvPr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CA8F6E-28A7-F2CE-EE20-157FCC46B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" y="669330"/>
            <a:ext cx="6642100" cy="1995281"/>
          </a:xfrm>
          <a:prstGeom prst="rect">
            <a:avLst/>
          </a:prstGeom>
          <a:ln w="12700">
            <a:solidFill>
              <a:schemeClr val="accent1">
                <a:shade val="15000"/>
              </a:schemeClr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EECD19E-6463-B16F-6B56-36BB05956F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210" y="3993762"/>
            <a:ext cx="6642100" cy="1905000"/>
          </a:xfrm>
          <a:prstGeom prst="rect">
            <a:avLst/>
          </a:prstGeom>
        </p:spPr>
      </p:pic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C77FA899-2B57-376A-73BF-CC069D1D25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4171179"/>
              </p:ext>
            </p:extLst>
          </p:nvPr>
        </p:nvGraphicFramePr>
        <p:xfrm>
          <a:off x="6959600" y="3486152"/>
          <a:ext cx="5168900" cy="328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F88D6DC1-50E9-5395-46B4-E96A8F5EA8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576753"/>
              </p:ext>
            </p:extLst>
          </p:nvPr>
        </p:nvGraphicFramePr>
        <p:xfrm>
          <a:off x="6959600" y="65884"/>
          <a:ext cx="5168900" cy="328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7" name="ZoneTexte 16">
            <a:extLst>
              <a:ext uri="{FF2B5EF4-FFF2-40B4-BE49-F238E27FC236}">
                <a16:creationId xmlns:a16="http://schemas.microsoft.com/office/drawing/2014/main" id="{8C805FF0-4112-290A-9A49-927F95C7195F}"/>
              </a:ext>
            </a:extLst>
          </p:cNvPr>
          <p:cNvSpPr txBox="1"/>
          <p:nvPr/>
        </p:nvSpPr>
        <p:spPr>
          <a:xfrm>
            <a:off x="870901" y="2769760"/>
            <a:ext cx="553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young lady with a clinical profile of myotonia congenita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33D76BB-AA7A-C2A0-35DB-370F66A0CAD0}"/>
              </a:ext>
            </a:extLst>
          </p:cNvPr>
          <p:cNvSpPr txBox="1"/>
          <p:nvPr/>
        </p:nvSpPr>
        <p:spPr>
          <a:xfrm>
            <a:off x="870901" y="6188670"/>
            <a:ext cx="6120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same lady at the beginning of her menstrual cycle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0BCADB5-FF60-33DF-B03D-96515064EF7A}"/>
              </a:ext>
            </a:extLst>
          </p:cNvPr>
          <p:cNvSpPr txBox="1"/>
          <p:nvPr/>
        </p:nvSpPr>
        <p:spPr>
          <a:xfrm>
            <a:off x="5925962" y="329917"/>
            <a:ext cx="756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+1,7%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459D293-BACE-9651-5587-BDC551A77530}"/>
              </a:ext>
            </a:extLst>
          </p:cNvPr>
          <p:cNvSpPr txBox="1"/>
          <p:nvPr/>
        </p:nvSpPr>
        <p:spPr>
          <a:xfrm>
            <a:off x="5925962" y="4223607"/>
            <a:ext cx="657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-50%</a:t>
            </a:r>
          </a:p>
        </p:txBody>
      </p:sp>
    </p:spTree>
    <p:extLst>
      <p:ext uri="{BB962C8B-B14F-4D97-AF65-F5344CB8AC3E}">
        <p14:creationId xmlns:p14="http://schemas.microsoft.com/office/powerpoint/2010/main" val="1781813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C477F1B6-D277-BF47-37A6-93ECE891E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49" y="0"/>
            <a:ext cx="9909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602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161C31-35BD-8162-B41E-08891B6B82F0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4A85B3-1F96-7462-F6D4-A72713FD866B}"/>
              </a:ext>
            </a:extLst>
          </p:cNvPr>
          <p:cNvSpPr txBox="1"/>
          <p:nvPr/>
        </p:nvSpPr>
        <p:spPr>
          <a:xfrm>
            <a:off x="1308239" y="59293"/>
            <a:ext cx="318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Pattern III (Fournier </a:t>
            </a:r>
            <a:r>
              <a:rPr lang="en-US" b="1" i="1"/>
              <a:t>et al</a:t>
            </a:r>
            <a:r>
              <a:rPr lang="en-US" b="1"/>
              <a:t>, 2004)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46AD5B-27E0-62D6-ED8A-349A3878F5CE}"/>
              </a:ext>
            </a:extLst>
          </p:cNvPr>
          <p:cNvSpPr txBox="1"/>
          <p:nvPr/>
        </p:nvSpPr>
        <p:spPr>
          <a:xfrm>
            <a:off x="8380" y="452948"/>
            <a:ext cx="586051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Clinical phenotype : other forms of myotonia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Sodium channel mutations (</a:t>
            </a:r>
            <a:r>
              <a:rPr lang="en-US" i="1" dirty="0"/>
              <a:t>SCN4A </a:t>
            </a:r>
            <a:r>
              <a:rPr lang="en-US" dirty="0"/>
              <a:t>gene) : G1306A, I693T</a:t>
            </a:r>
            <a:br>
              <a:rPr lang="en-US" dirty="0"/>
            </a:br>
            <a:r>
              <a:rPr lang="en-US" dirty="0"/>
              <a:t>Chlore channel mutations (</a:t>
            </a:r>
            <a:r>
              <a:rPr lang="en-US" i="1" dirty="0"/>
              <a:t>CLCN-1 </a:t>
            </a:r>
            <a:r>
              <a:rPr lang="en-US" dirty="0"/>
              <a:t>gene)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Needle-EMG : abundant myotonic discharges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CMAP after short exercise: </a:t>
            </a:r>
            <a:br>
              <a:rPr lang="en-US" dirty="0"/>
            </a:br>
            <a:r>
              <a:rPr lang="en-US" dirty="0"/>
              <a:t>- no </a:t>
            </a:r>
            <a:r>
              <a:rPr lang="en-US" dirty="0" err="1"/>
              <a:t>postexercice</a:t>
            </a:r>
            <a:r>
              <a:rPr lang="en-US" dirty="0"/>
              <a:t> myotonic potential </a:t>
            </a:r>
            <a:br>
              <a:rPr lang="en-US" dirty="0"/>
            </a:br>
            <a:r>
              <a:rPr lang="en-US" dirty="0"/>
              <a:t>- no reduction in amplitude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A4B58C-3993-A2BC-4D15-366AA55172A1}"/>
              </a:ext>
            </a:extLst>
          </p:cNvPr>
          <p:cNvSpPr txBox="1"/>
          <p:nvPr/>
        </p:nvSpPr>
        <p:spPr>
          <a:xfrm>
            <a:off x="8380" y="2404021"/>
            <a:ext cx="30398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CMAP after long exercise: </a:t>
            </a:r>
            <a:br>
              <a:rPr lang="en-US"/>
            </a:br>
            <a:r>
              <a:rPr lang="en-US"/>
              <a:t>- no reduction in amplitude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Sensitivity : 63%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FC2278D-B6F1-A23B-F910-CDBBB8408549}"/>
              </a:ext>
            </a:extLst>
          </p:cNvPr>
          <p:cNvSpPr txBox="1"/>
          <p:nvPr/>
        </p:nvSpPr>
        <p:spPr>
          <a:xfrm>
            <a:off x="652730" y="5314497"/>
            <a:ext cx="4823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Pattern III (Fournier </a:t>
            </a:r>
            <a:r>
              <a:rPr lang="en-US" b="1" i="1"/>
              <a:t>et al</a:t>
            </a:r>
            <a:r>
              <a:rPr lang="en-US" b="1"/>
              <a:t>, 2006) =&gt; pattern I ou II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016A0D8-AFA0-354C-59C6-7E27C6ED085F}"/>
              </a:ext>
            </a:extLst>
          </p:cNvPr>
          <p:cNvSpPr txBox="1"/>
          <p:nvPr/>
        </p:nvSpPr>
        <p:spPr>
          <a:xfrm>
            <a:off x="8380" y="5747435"/>
            <a:ext cx="61123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CMAP after short exercise </a:t>
            </a:r>
            <a:r>
              <a:rPr lang="en-US" u="sng"/>
              <a:t>after 7’ muscle cooling</a:t>
            </a:r>
            <a:r>
              <a:rPr lang="en-US"/>
              <a:t>:</a:t>
            </a:r>
            <a:br>
              <a:rPr lang="en-US"/>
            </a:br>
            <a:r>
              <a:rPr lang="en-US"/>
              <a:t>- reduction in amplitude: sodium or chloride channelopathy (especially dominant forms) depending on the pattern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AFBCD5-2F3F-49E3-65D1-7020FF9A4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664" y="2939021"/>
            <a:ext cx="2763853" cy="192072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E58F50-E1EE-E863-A192-6F11CD157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22" y="3339677"/>
            <a:ext cx="2164791" cy="150774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7DAF804-6A74-2046-7A38-9C3918852E85}"/>
              </a:ext>
            </a:extLst>
          </p:cNvPr>
          <p:cNvSpPr txBox="1"/>
          <p:nvPr/>
        </p:nvSpPr>
        <p:spPr>
          <a:xfrm>
            <a:off x="6138107" y="307845"/>
            <a:ext cx="592784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8 families with the pathogenic variant c.4307T&gt;C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(p.Leu1436Pro) of the </a:t>
            </a:r>
            <a:r>
              <a:rPr lang="en-US" i="1">
                <a:solidFill>
                  <a:schemeClr val="bg1"/>
                </a:solidFill>
              </a:rPr>
              <a:t>SCN4A</a:t>
            </a:r>
            <a:r>
              <a:rPr lang="en-US">
                <a:solidFill>
                  <a:schemeClr val="bg1"/>
                </a:solidFill>
              </a:rPr>
              <a:t> gene: </a:t>
            </a:r>
            <a:r>
              <a:rPr lang="en-US" b="1">
                <a:solidFill>
                  <a:srgbClr val="FFFF00"/>
                </a:solidFill>
              </a:rPr>
              <a:t>L1436P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Not yet classified as a paramyotonia congenita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Index case: 7 women/1 man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Clinical myotonia, no paralysis, muscle pain and soreness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(proximally and hands), muscle stiffness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(during &amp; after physical activities, without warm up</a:t>
            </a:r>
            <a:r>
              <a:rPr lang="en-US" i="1">
                <a:solidFill>
                  <a:schemeClr val="bg1"/>
                </a:solidFill>
              </a:rPr>
              <a:t>),</a:t>
            </a:r>
            <a:br>
              <a:rPr lang="en-US" i="1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no muscle atrophy (1 case of calf hypertrophy), muscle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weakness (often moderate and related to pain -&gt; difficulty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climbing stairs), </a:t>
            </a:r>
            <a:r>
              <a:rPr lang="en-US" b="1">
                <a:solidFill>
                  <a:schemeClr val="bg1"/>
                </a:solidFill>
              </a:rPr>
              <a:t>AGGRAVATED BY COLD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6BED199-4307-38FE-41AE-D52EEF0661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9647"/>
              </p:ext>
            </p:extLst>
          </p:nvPr>
        </p:nvGraphicFramePr>
        <p:xfrm>
          <a:off x="6207911" y="3604350"/>
          <a:ext cx="5847710" cy="3114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3762">
                  <a:extLst>
                    <a:ext uri="{9D8B030D-6E8A-4147-A177-3AD203B41FA5}">
                      <a16:colId xmlns:a16="http://schemas.microsoft.com/office/drawing/2014/main" val="3398073547"/>
                    </a:ext>
                  </a:extLst>
                </a:gridCol>
                <a:gridCol w="605155">
                  <a:extLst>
                    <a:ext uri="{9D8B030D-6E8A-4147-A177-3AD203B41FA5}">
                      <a16:colId xmlns:a16="http://schemas.microsoft.com/office/drawing/2014/main" val="3667633002"/>
                    </a:ext>
                  </a:extLst>
                </a:gridCol>
                <a:gridCol w="605155">
                  <a:extLst>
                    <a:ext uri="{9D8B030D-6E8A-4147-A177-3AD203B41FA5}">
                      <a16:colId xmlns:a16="http://schemas.microsoft.com/office/drawing/2014/main" val="3534427259"/>
                    </a:ext>
                  </a:extLst>
                </a:gridCol>
                <a:gridCol w="605155">
                  <a:extLst>
                    <a:ext uri="{9D8B030D-6E8A-4147-A177-3AD203B41FA5}">
                      <a16:colId xmlns:a16="http://schemas.microsoft.com/office/drawing/2014/main" val="1888124014"/>
                    </a:ext>
                  </a:extLst>
                </a:gridCol>
                <a:gridCol w="605155">
                  <a:extLst>
                    <a:ext uri="{9D8B030D-6E8A-4147-A177-3AD203B41FA5}">
                      <a16:colId xmlns:a16="http://schemas.microsoft.com/office/drawing/2014/main" val="2917174755"/>
                    </a:ext>
                  </a:extLst>
                </a:gridCol>
                <a:gridCol w="644843">
                  <a:extLst>
                    <a:ext uri="{9D8B030D-6E8A-4147-A177-3AD203B41FA5}">
                      <a16:colId xmlns:a16="http://schemas.microsoft.com/office/drawing/2014/main" val="3347621935"/>
                    </a:ext>
                  </a:extLst>
                </a:gridCol>
                <a:gridCol w="605155">
                  <a:extLst>
                    <a:ext uri="{9D8B030D-6E8A-4147-A177-3AD203B41FA5}">
                      <a16:colId xmlns:a16="http://schemas.microsoft.com/office/drawing/2014/main" val="118022435"/>
                    </a:ext>
                  </a:extLst>
                </a:gridCol>
                <a:gridCol w="543330">
                  <a:extLst>
                    <a:ext uri="{9D8B030D-6E8A-4147-A177-3AD203B41FA5}">
                      <a16:colId xmlns:a16="http://schemas.microsoft.com/office/drawing/2014/main" val="34440478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400" dirty="0"/>
                        <a:t>Cases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233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/>
                        <a:t>Myotonic salves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+++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+++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+++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+++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+++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+++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+++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128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/>
                        <a:t>Myogenic traces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75029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/>
                        <a:t>Short exercise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06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/>
                        <a:t>Idem after cooling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dirty="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0706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/>
                        <a:t>Long exercise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-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678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/>
                        <a:t>10 Hz decrement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6017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noProof="0" dirty="0"/>
                        <a:t>Postexercise myotonic potential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2144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76999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FB02081-33DA-D265-A516-DED6E4654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5627"/>
            <a:ext cx="12192000" cy="47761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8BC0CBB-4035-1A53-F7DE-E07E2EBB55C5}"/>
              </a:ext>
            </a:extLst>
          </p:cNvPr>
          <p:cNvSpPr txBox="1"/>
          <p:nvPr/>
        </p:nvSpPr>
        <p:spPr>
          <a:xfrm>
            <a:off x="3976643" y="4265016"/>
            <a:ext cx="889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highlight>
                  <a:srgbClr val="FF0000"/>
                </a:highlight>
              </a:rPr>
              <a:t>L1436P</a:t>
            </a:r>
            <a:endParaRPr lang="fr-FR" dirty="0">
              <a:highlight>
                <a:srgbClr val="FF0000"/>
              </a:highlight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1177EE5-FD6D-5081-8745-FC355EABEF6A}"/>
              </a:ext>
            </a:extLst>
          </p:cNvPr>
          <p:cNvSpPr txBox="1"/>
          <p:nvPr/>
        </p:nvSpPr>
        <p:spPr>
          <a:xfrm>
            <a:off x="112955" y="6260782"/>
            <a:ext cx="6099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/>
              <a:t>(Fournier </a:t>
            </a:r>
            <a:r>
              <a:rPr lang="fr-FR" b="1" i="1" dirty="0"/>
              <a:t>et al</a:t>
            </a:r>
            <a:r>
              <a:rPr lang="fr-FR" b="1" dirty="0"/>
              <a:t>, 2006)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2E052F-8DDE-134D-3D0D-EA891163A39D}"/>
              </a:ext>
            </a:extLst>
          </p:cNvPr>
          <p:cNvSpPr/>
          <p:nvPr/>
        </p:nvSpPr>
        <p:spPr>
          <a:xfrm>
            <a:off x="8686800" y="4312289"/>
            <a:ext cx="1414463" cy="275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8B7C07-8B94-4F60-6580-9C3C19D17373}"/>
              </a:ext>
            </a:extLst>
          </p:cNvPr>
          <p:cNvSpPr/>
          <p:nvPr/>
        </p:nvSpPr>
        <p:spPr>
          <a:xfrm>
            <a:off x="7792720" y="3617311"/>
            <a:ext cx="629920" cy="275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825B69-86E3-436F-5727-0D5AF0B3E6EA}"/>
              </a:ext>
            </a:extLst>
          </p:cNvPr>
          <p:cNvSpPr/>
          <p:nvPr/>
        </p:nvSpPr>
        <p:spPr>
          <a:xfrm>
            <a:off x="9362440" y="3617311"/>
            <a:ext cx="629920" cy="2759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CA32A3-8538-04D6-BD17-5C38EC5361F2}"/>
              </a:ext>
            </a:extLst>
          </p:cNvPr>
          <p:cNvSpPr/>
          <p:nvPr/>
        </p:nvSpPr>
        <p:spPr>
          <a:xfrm>
            <a:off x="8686800" y="4073883"/>
            <a:ext cx="629920" cy="2384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A05A5C-70FD-25FF-804F-21C047FB3827}"/>
              </a:ext>
            </a:extLst>
          </p:cNvPr>
          <p:cNvSpPr/>
          <p:nvPr/>
        </p:nvSpPr>
        <p:spPr>
          <a:xfrm>
            <a:off x="10322877" y="4073883"/>
            <a:ext cx="629920" cy="2384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5582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161C31-35BD-8162-B41E-08891B6B82F0}"/>
              </a:ext>
            </a:extLst>
          </p:cNvPr>
          <p:cNvSpPr/>
          <p:nvPr/>
        </p:nvSpPr>
        <p:spPr>
          <a:xfrm>
            <a:off x="6096000" y="1"/>
            <a:ext cx="6096000" cy="1351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74A85B3-1F96-7462-F6D4-A72713FD866B}"/>
              </a:ext>
            </a:extLst>
          </p:cNvPr>
          <p:cNvSpPr txBox="1"/>
          <p:nvPr/>
        </p:nvSpPr>
        <p:spPr>
          <a:xfrm>
            <a:off x="1306714" y="508021"/>
            <a:ext cx="320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Pattern IV (Fournier </a:t>
            </a:r>
            <a:r>
              <a:rPr lang="en-US" b="1" i="1" dirty="0"/>
              <a:t>et al</a:t>
            </a:r>
            <a:r>
              <a:rPr lang="en-US" b="1" dirty="0"/>
              <a:t>, 2004)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46AD5B-27E0-62D6-ED8A-349A3878F5CE}"/>
              </a:ext>
            </a:extLst>
          </p:cNvPr>
          <p:cNvSpPr txBox="1"/>
          <p:nvPr/>
        </p:nvSpPr>
        <p:spPr>
          <a:xfrm>
            <a:off x="8380" y="1351851"/>
            <a:ext cx="52555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Clinical phenotype: hyperkalemic periodic paralysis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Sodium channel mutations (</a:t>
            </a:r>
            <a:r>
              <a:rPr lang="en-US" i="1" dirty="0"/>
              <a:t>SCN4A </a:t>
            </a:r>
            <a:r>
              <a:rPr lang="en-US" dirty="0"/>
              <a:t>gene) : T704M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Needle-EMG: </a:t>
            </a:r>
            <a:r>
              <a:rPr lang="en-US" dirty="0">
                <a:solidFill>
                  <a:srgbClr val="FF0000"/>
                </a:solidFill>
              </a:rPr>
              <a:t>rare or absent myotonic discharges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CMAP after short exercise:</a:t>
            </a:r>
            <a:br>
              <a:rPr lang="en-US" dirty="0"/>
            </a:br>
            <a:r>
              <a:rPr lang="en-US" dirty="0"/>
              <a:t>- no </a:t>
            </a:r>
            <a:r>
              <a:rPr lang="en-US" dirty="0" err="1"/>
              <a:t>postexercice</a:t>
            </a:r>
            <a:r>
              <a:rPr lang="en-US" dirty="0"/>
              <a:t> myotonic potential</a:t>
            </a:r>
            <a:br>
              <a:rPr lang="en-US" dirty="0"/>
            </a:br>
            <a:r>
              <a:rPr lang="en-US" dirty="0"/>
              <a:t>- progressive increase in amplitude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A4B58C-3993-A2BC-4D15-366AA55172A1}"/>
              </a:ext>
            </a:extLst>
          </p:cNvPr>
          <p:cNvSpPr txBox="1"/>
          <p:nvPr/>
        </p:nvSpPr>
        <p:spPr>
          <a:xfrm>
            <a:off x="8379" y="4672466"/>
            <a:ext cx="5799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CMAP after long exercise:</a:t>
            </a:r>
            <a:br>
              <a:rPr lang="en-US"/>
            </a:br>
            <a:r>
              <a:rPr lang="en-US"/>
              <a:t>- immediate increase after effort</a:t>
            </a:r>
            <a:br>
              <a:rPr lang="en-US"/>
            </a:br>
            <a:r>
              <a:rPr lang="en-US"/>
              <a:t>	-&gt; reduction in amplitude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Sensitivity: 83%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91704A0-3861-736F-64C3-B2CBA4E957E9}"/>
              </a:ext>
            </a:extLst>
          </p:cNvPr>
          <p:cNvSpPr txBox="1"/>
          <p:nvPr/>
        </p:nvSpPr>
        <p:spPr>
          <a:xfrm>
            <a:off x="6096000" y="243959"/>
            <a:ext cx="5769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With Isabelle Lievens, we have 2 families with the variant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c.3917G&gt;A of the </a:t>
            </a:r>
            <a:r>
              <a:rPr lang="en-US" i="1">
                <a:solidFill>
                  <a:schemeClr val="bg1"/>
                </a:solidFill>
              </a:rPr>
              <a:t>SCN4A </a:t>
            </a:r>
            <a:r>
              <a:rPr lang="en-US">
                <a:solidFill>
                  <a:schemeClr val="bg1"/>
                </a:solidFill>
              </a:rPr>
              <a:t>gene : </a:t>
            </a:r>
            <a:r>
              <a:rPr lang="en-US" b="1">
                <a:solidFill>
                  <a:srgbClr val="FFFF00"/>
                </a:solidFill>
              </a:rPr>
              <a:t>G1306E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>
                <a:solidFill>
                  <a:srgbClr val="FFFF00"/>
                </a:solidFill>
              </a:rPr>
              <a:t>But with a pattern III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E41BAC-67E3-BC04-C0B8-F5BE5270A9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88" y="3099249"/>
            <a:ext cx="2240335" cy="153286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5F7E771-4527-44F3-397D-780C2F8C5A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7333" y="3098459"/>
            <a:ext cx="2110014" cy="152312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0ACA97F-E2AE-86EB-5589-134416413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3937704"/>
            <a:ext cx="5942717" cy="1436483"/>
          </a:xfrm>
          <a:prstGeom prst="rect">
            <a:avLst/>
          </a:prstGeom>
        </p:spPr>
      </p:pic>
      <p:pic>
        <p:nvPicPr>
          <p:cNvPr id="16" name="MYO FEDORI">
            <a:hlinkClick r:id="" action="ppaction://media"/>
            <a:extLst>
              <a:ext uri="{FF2B5EF4-FFF2-40B4-BE49-F238E27FC236}">
                <a16:creationId xmlns:a16="http://schemas.microsoft.com/office/drawing/2014/main" id="{50A39FE3-6674-82A3-B705-B24289515C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86554" y="1629409"/>
            <a:ext cx="3685915" cy="2073327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90A04BA-C2DA-189D-A581-456FC6F7D462}"/>
              </a:ext>
            </a:extLst>
          </p:cNvPr>
          <p:cNvSpPr/>
          <p:nvPr/>
        </p:nvSpPr>
        <p:spPr>
          <a:xfrm>
            <a:off x="5980656" y="3950374"/>
            <a:ext cx="432418" cy="339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4A57C74-09B0-5592-E059-1120162DEB50}"/>
              </a:ext>
            </a:extLst>
          </p:cNvPr>
          <p:cNvSpPr txBox="1"/>
          <p:nvPr/>
        </p:nvSpPr>
        <p:spPr>
          <a:xfrm>
            <a:off x="6095999" y="5347523"/>
            <a:ext cx="59378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Without episodes of paralysis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Infantile form (</a:t>
            </a:r>
            <a:r>
              <a:rPr lang="en-US" i="1" dirty="0"/>
              <a:t>floppy infant</a:t>
            </a:r>
            <a:r>
              <a:rPr lang="en-US" dirty="0"/>
              <a:t>) with </a:t>
            </a:r>
            <a:r>
              <a:rPr lang="en-US" b="1" i="1" dirty="0">
                <a:solidFill>
                  <a:srgbClr val="FF0000"/>
                </a:solidFill>
              </a:rPr>
              <a:t>SNEL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: </a:t>
            </a:r>
            <a:br>
              <a:rPr lang="en-US" dirty="0"/>
            </a:br>
            <a:r>
              <a:rPr lang="en-US" i="1" dirty="0"/>
              <a:t>Severe Neonatal Episodic Laryngospasm</a:t>
            </a:r>
            <a:r>
              <a:rPr lang="en-US" dirty="0"/>
              <a:t> and responsive to</a:t>
            </a:r>
            <a:br>
              <a:rPr lang="en-US" dirty="0"/>
            </a:br>
            <a:r>
              <a:rPr lang="en-US" dirty="0"/>
              <a:t>Flecainide = </a:t>
            </a:r>
            <a:r>
              <a:rPr lang="en-US" dirty="0" err="1"/>
              <a:t>classe</a:t>
            </a:r>
            <a:r>
              <a:rPr lang="en-US" dirty="0"/>
              <a:t> 1C antiarrhythmic 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Portaro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, 2016)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56F6ECE-A707-C180-935A-A145109E0A94}"/>
              </a:ext>
            </a:extLst>
          </p:cNvPr>
          <p:cNvSpPr txBox="1"/>
          <p:nvPr/>
        </p:nvSpPr>
        <p:spPr>
          <a:xfrm>
            <a:off x="10513193" y="3697254"/>
            <a:ext cx="10008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G1306E</a:t>
            </a:r>
            <a:endParaRPr lang="fr-FR" sz="1600" dirty="0"/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212B72D6-4C24-3469-DFCF-F0A92F9B66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1428705"/>
              </p:ext>
            </p:extLst>
          </p:nvPr>
        </p:nvGraphicFramePr>
        <p:xfrm>
          <a:off x="6095999" y="1347579"/>
          <a:ext cx="2390555" cy="1387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2B6083FC-9EE8-DE99-6445-AF0A68F0CA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4042497"/>
              </p:ext>
            </p:extLst>
          </p:nvPr>
        </p:nvGraphicFramePr>
        <p:xfrm>
          <a:off x="6095999" y="2735774"/>
          <a:ext cx="2390555" cy="11748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171447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F161C31-35BD-8162-B41E-08891B6B82F0}"/>
              </a:ext>
            </a:extLst>
          </p:cNvPr>
          <p:cNvSpPr/>
          <p:nvPr/>
        </p:nvSpPr>
        <p:spPr>
          <a:xfrm>
            <a:off x="6087620" y="-66908"/>
            <a:ext cx="6096000" cy="69918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16746099-3C16-16C7-B322-DD1DE481E7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48324207"/>
              </p:ext>
            </p:extLst>
          </p:nvPr>
        </p:nvGraphicFramePr>
        <p:xfrm>
          <a:off x="6436864" y="-45374"/>
          <a:ext cx="5188142" cy="3144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F2712F37-4036-B8B1-BB2E-5BEAEF640B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189837"/>
              </p:ext>
            </p:extLst>
          </p:nvPr>
        </p:nvGraphicFramePr>
        <p:xfrm>
          <a:off x="6436864" y="3865679"/>
          <a:ext cx="5188142" cy="3032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27D65A27-0B82-0B23-F633-B61F049986FA}"/>
              </a:ext>
            </a:extLst>
          </p:cNvPr>
          <p:cNvSpPr txBox="1"/>
          <p:nvPr/>
        </p:nvSpPr>
        <p:spPr>
          <a:xfrm>
            <a:off x="7642677" y="3274691"/>
            <a:ext cx="277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NO GENETIC EXPLANATION</a:t>
            </a: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201D4050-D56B-1578-45E2-00B2A1AD0C75}"/>
              </a:ext>
            </a:extLst>
          </p:cNvPr>
          <p:cNvCxnSpPr/>
          <p:nvPr/>
        </p:nvCxnSpPr>
        <p:spPr>
          <a:xfrm flipV="1">
            <a:off x="11002780" y="4781862"/>
            <a:ext cx="0" cy="644577"/>
          </a:xfrm>
          <a:prstGeom prst="line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975D0802-BA97-DEE2-399C-9D67B91412F0}"/>
              </a:ext>
            </a:extLst>
          </p:cNvPr>
          <p:cNvSpPr txBox="1"/>
          <p:nvPr/>
        </p:nvSpPr>
        <p:spPr>
          <a:xfrm>
            <a:off x="10250651" y="4855842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&gt; 40%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1607CAE-F5CB-A75D-E197-52DC0458B503}"/>
              </a:ext>
            </a:extLst>
          </p:cNvPr>
          <p:cNvSpPr txBox="1"/>
          <p:nvPr/>
        </p:nvSpPr>
        <p:spPr>
          <a:xfrm>
            <a:off x="1306714" y="508021"/>
            <a:ext cx="320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Pattern IV (Fournier </a:t>
            </a:r>
            <a:r>
              <a:rPr lang="en-US" b="1" i="1" dirty="0"/>
              <a:t>et al</a:t>
            </a:r>
            <a:r>
              <a:rPr lang="en-US" b="1" dirty="0"/>
              <a:t>, 2004)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8052FE9-AD90-165C-D090-8C2DE388E17D}"/>
              </a:ext>
            </a:extLst>
          </p:cNvPr>
          <p:cNvSpPr txBox="1"/>
          <p:nvPr/>
        </p:nvSpPr>
        <p:spPr>
          <a:xfrm>
            <a:off x="8380" y="1351851"/>
            <a:ext cx="525554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Clinical phenotype: hyperkalemic periodic paralysis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Sodium channel mutations (</a:t>
            </a:r>
            <a:r>
              <a:rPr lang="en-US" i="1"/>
              <a:t>SCN4A </a:t>
            </a:r>
            <a:r>
              <a:rPr lang="en-US"/>
              <a:t>gene) : T704M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Needle-EMG: rare or absent myotonic salves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CMAP after short exercise:</a:t>
            </a:r>
            <a:br>
              <a:rPr lang="en-US"/>
            </a:br>
            <a:r>
              <a:rPr lang="en-US"/>
              <a:t>- no postexercice myotonic potential</a:t>
            </a:r>
            <a:br>
              <a:rPr lang="en-US"/>
            </a:br>
            <a:r>
              <a:rPr lang="en-US"/>
              <a:t>- progressive increase in amplitude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834FD6C-441B-825A-4BBF-90A63229C242}"/>
              </a:ext>
            </a:extLst>
          </p:cNvPr>
          <p:cNvSpPr txBox="1"/>
          <p:nvPr/>
        </p:nvSpPr>
        <p:spPr>
          <a:xfrm>
            <a:off x="8379" y="4672466"/>
            <a:ext cx="5799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CMAP after long exercise:</a:t>
            </a:r>
            <a:br>
              <a:rPr lang="en-US"/>
            </a:br>
            <a:r>
              <a:rPr lang="en-US"/>
              <a:t>- immediate increase after effort</a:t>
            </a:r>
            <a:br>
              <a:rPr lang="en-US"/>
            </a:br>
            <a:r>
              <a:rPr lang="en-US"/>
              <a:t>	-&gt; reduction in amplitude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Sensitivity: 83%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FCEDCC8-3DD9-3EDB-70A8-863844621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588" y="3099249"/>
            <a:ext cx="2240335" cy="153286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C1E360C2-ADAC-32FD-42F0-FD964478E1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7333" y="3098459"/>
            <a:ext cx="2110014" cy="152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36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919EFEA-6F6D-053C-516C-5B5C4E5EC331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1497DF0-6CD9-01D7-9502-612EB0F2CB93}"/>
              </a:ext>
            </a:extLst>
          </p:cNvPr>
          <p:cNvSpPr txBox="1"/>
          <p:nvPr/>
        </p:nvSpPr>
        <p:spPr>
          <a:xfrm>
            <a:off x="1308239" y="59293"/>
            <a:ext cx="3202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Pattern V (Fournier </a:t>
            </a:r>
            <a:r>
              <a:rPr lang="en-US" b="1" i="1"/>
              <a:t>et al</a:t>
            </a:r>
            <a:r>
              <a:rPr lang="en-US" b="1"/>
              <a:t>, 2004)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8C03012-28C0-C570-55F7-8C9D2587DEB0}"/>
              </a:ext>
            </a:extLst>
          </p:cNvPr>
          <p:cNvSpPr txBox="1"/>
          <p:nvPr/>
        </p:nvSpPr>
        <p:spPr>
          <a:xfrm>
            <a:off x="8380" y="592432"/>
            <a:ext cx="537948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Clinical phenotype: hypokalemic periodic paralysis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Calcium channel mutations (</a:t>
            </a:r>
            <a:r>
              <a:rPr lang="en-US" i="1" dirty="0"/>
              <a:t>CACNA1S </a:t>
            </a:r>
            <a:r>
              <a:rPr lang="en-US" dirty="0"/>
              <a:t>gene) : R528H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Needle-EMG : </a:t>
            </a:r>
            <a:r>
              <a:rPr lang="en-US" b="1" dirty="0">
                <a:solidFill>
                  <a:srgbClr val="FF0000"/>
                </a:solidFill>
              </a:rPr>
              <a:t>no myotonic discharges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CMAP after short exercise:</a:t>
            </a:r>
            <a:br>
              <a:rPr lang="en-US" dirty="0"/>
            </a:br>
            <a:r>
              <a:rPr lang="en-US" dirty="0"/>
              <a:t>- no </a:t>
            </a:r>
            <a:r>
              <a:rPr lang="en-US" dirty="0" err="1"/>
              <a:t>postexercice</a:t>
            </a:r>
            <a:r>
              <a:rPr lang="en-US" dirty="0"/>
              <a:t> myotonic potential</a:t>
            </a:r>
            <a:br>
              <a:rPr lang="en-US" dirty="0"/>
            </a:br>
            <a:r>
              <a:rPr lang="en-US" dirty="0"/>
              <a:t>- no reduction in amplitude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A49BF1-FA03-06AE-F58A-D9D2B9D6CB99}"/>
              </a:ext>
            </a:extLst>
          </p:cNvPr>
          <p:cNvSpPr txBox="1"/>
          <p:nvPr/>
        </p:nvSpPr>
        <p:spPr>
          <a:xfrm>
            <a:off x="0" y="2346758"/>
            <a:ext cx="5799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CMAP after long exercise:</a:t>
            </a:r>
            <a:br>
              <a:rPr lang="en-US"/>
            </a:br>
            <a:r>
              <a:rPr lang="en-US"/>
              <a:t>- progressive decrease in amplitude after effort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Sensitivity : 84%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434876B-A115-F05C-2EF0-54B5331B697D}"/>
              </a:ext>
            </a:extLst>
          </p:cNvPr>
          <p:cNvSpPr txBox="1"/>
          <p:nvPr/>
        </p:nvSpPr>
        <p:spPr>
          <a:xfrm>
            <a:off x="7988010" y="2808423"/>
            <a:ext cx="27608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No personal</a:t>
            </a:r>
          </a:p>
          <a:p>
            <a:pPr algn="ctr"/>
            <a:r>
              <a:rPr lang="en-US" sz="4000" b="1">
                <a:solidFill>
                  <a:schemeClr val="bg1"/>
                </a:solidFill>
              </a:rPr>
              <a:t>cases</a:t>
            </a:r>
            <a:endParaRPr lang="en-US" sz="4000" b="1">
              <a:solidFill>
                <a:srgbClr val="FFFF00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A8311C1-DC61-0457-48F3-0F8CDEC88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780" y="3396904"/>
            <a:ext cx="4253132" cy="297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73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278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id="{F011D2FE-3566-93E2-6650-540799AB0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527261"/>
              </p:ext>
            </p:extLst>
          </p:nvPr>
        </p:nvGraphicFramePr>
        <p:xfrm>
          <a:off x="1987866" y="2297057"/>
          <a:ext cx="327152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7880">
                  <a:extLst>
                    <a:ext uri="{9D8B030D-6E8A-4147-A177-3AD203B41FA5}">
                      <a16:colId xmlns:a16="http://schemas.microsoft.com/office/drawing/2014/main" val="2044943820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4271640300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952317374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31688138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4N0M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3N1M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2N2M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3M1N</a:t>
                      </a:r>
                    </a:p>
                  </a:txBody>
                  <a:tcPr>
                    <a:solidFill>
                      <a:srgbClr val="FF43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183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3N1M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2N2M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2N2M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3M1N</a:t>
                      </a:r>
                    </a:p>
                  </a:txBody>
                  <a:tcPr>
                    <a:solidFill>
                      <a:srgbClr val="FF43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171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3N1M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2N2M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2N2M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3M1N</a:t>
                      </a:r>
                    </a:p>
                  </a:txBody>
                  <a:tcPr>
                    <a:solidFill>
                      <a:srgbClr val="FF43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75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3N1M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2N2M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3M1N</a:t>
                      </a:r>
                    </a:p>
                  </a:txBody>
                  <a:tcPr>
                    <a:solidFill>
                      <a:srgbClr val="FF435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4M0N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631854"/>
                  </a:ext>
                </a:extLst>
              </a:tr>
            </a:tbl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4E876C3-BF45-53B2-0457-A797765F1E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2088748"/>
              </p:ext>
            </p:extLst>
          </p:nvPr>
        </p:nvGraphicFramePr>
        <p:xfrm>
          <a:off x="8074659" y="2297057"/>
          <a:ext cx="327152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7880">
                  <a:extLst>
                    <a:ext uri="{9D8B030D-6E8A-4147-A177-3AD203B41FA5}">
                      <a16:colId xmlns:a16="http://schemas.microsoft.com/office/drawing/2014/main" val="2044943820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4271640300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952317374"/>
                    </a:ext>
                  </a:extLst>
                </a:gridCol>
                <a:gridCol w="817880">
                  <a:extLst>
                    <a:ext uri="{9D8B030D-6E8A-4147-A177-3AD203B41FA5}">
                      <a16:colId xmlns:a16="http://schemas.microsoft.com/office/drawing/2014/main" val="31688138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4M0N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4M0N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4M0N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4M0N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183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4M0N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4M0N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4M0N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4M0N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5171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4M0N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4M0N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4M0N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4M0N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75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4M0N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4M0N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4M0N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4M0N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63185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B41F4AFF-CC2F-2BB8-E32D-D1C7976F9C32}"/>
              </a:ext>
            </a:extLst>
          </p:cNvPr>
          <p:cNvSpPr txBox="1"/>
          <p:nvPr/>
        </p:nvSpPr>
        <p:spPr>
          <a:xfrm>
            <a:off x="7979093" y="1367135"/>
            <a:ext cx="3866832" cy="794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FF3300"/>
              </a:buClr>
              <a:buSzPct val="120000"/>
            </a:pPr>
            <a:r>
              <a:rPr lang="fr-BE" altLang="fr-FR" sz="2400" b="1" dirty="0">
                <a:solidFill>
                  <a:srgbClr val="FF0000"/>
                </a:solidFill>
              </a:rPr>
              <a:t>2 </a:t>
            </a:r>
            <a:r>
              <a:rPr lang="fr-BE" altLang="fr-FR" sz="2400" b="1" dirty="0" err="1">
                <a:solidFill>
                  <a:srgbClr val="FF0000"/>
                </a:solidFill>
              </a:rPr>
              <a:t>mutated</a:t>
            </a:r>
            <a:r>
              <a:rPr lang="fr-BE" altLang="fr-FR" sz="2400" b="1" dirty="0">
                <a:solidFill>
                  <a:srgbClr val="FF0000"/>
                </a:solidFill>
              </a:rPr>
              <a:t> </a:t>
            </a:r>
            <a:r>
              <a:rPr lang="fr-BE" altLang="fr-FR" sz="2400" b="1" dirty="0" err="1">
                <a:solidFill>
                  <a:srgbClr val="FF0000"/>
                </a:solidFill>
              </a:rPr>
              <a:t>alleles</a:t>
            </a:r>
            <a:r>
              <a:rPr lang="fr-BE" altLang="fr-FR" sz="2400" b="1" dirty="0">
                <a:solidFill>
                  <a:srgbClr val="FF0000"/>
                </a:solidFill>
              </a:rPr>
              <a:t> </a:t>
            </a:r>
          </a:p>
          <a:p>
            <a:pPr eaLnBrk="0" hangingPunct="0">
              <a:spcBef>
                <a:spcPct val="20000"/>
              </a:spcBef>
              <a:buClr>
                <a:srgbClr val="FF3300"/>
              </a:buClr>
              <a:buSzPct val="120000"/>
            </a:pPr>
            <a:r>
              <a:rPr lang="fr-BE" altLang="fr-FR" dirty="0"/>
              <a:t>=&gt; 100% of Cl</a:t>
            </a:r>
            <a:r>
              <a:rPr lang="fr-BE" altLang="fr-FR" baseline="30000" dirty="0"/>
              <a:t>-</a:t>
            </a:r>
            <a:r>
              <a:rPr lang="fr-BE" altLang="fr-FR" dirty="0"/>
              <a:t>  are non-</a:t>
            </a:r>
            <a:r>
              <a:rPr lang="fr-BE" altLang="fr-FR" dirty="0" err="1"/>
              <a:t>functional</a:t>
            </a:r>
            <a:endParaRPr lang="fr-FR" altLang="fr-FR" sz="22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7C9256-BABE-27EC-AD7F-6F5071A51141}"/>
              </a:ext>
            </a:extLst>
          </p:cNvPr>
          <p:cNvSpPr txBox="1"/>
          <p:nvPr/>
        </p:nvSpPr>
        <p:spPr>
          <a:xfrm>
            <a:off x="7979093" y="4844534"/>
            <a:ext cx="38668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altLang="fr-FR" sz="2400" dirty="0" err="1">
                <a:highlight>
                  <a:srgbClr val="FFFF00"/>
                </a:highlight>
              </a:rPr>
              <a:t>Homozygous</a:t>
            </a:r>
            <a:r>
              <a:rPr lang="fr-BE" altLang="fr-FR" sz="2400" dirty="0">
                <a:highlight>
                  <a:srgbClr val="FFFF00"/>
                </a:highlight>
              </a:rPr>
              <a:t> for the AR </a:t>
            </a:r>
            <a:r>
              <a:rPr lang="fr-BE" altLang="fr-FR" sz="2400" dirty="0" err="1">
                <a:highlight>
                  <a:srgbClr val="FFFF00"/>
                </a:highlight>
              </a:rPr>
              <a:t>form</a:t>
            </a:r>
            <a:r>
              <a:rPr lang="fr-BE" altLang="fr-FR" sz="2400" dirty="0">
                <a:highlight>
                  <a:srgbClr val="FFFF00"/>
                </a:highlight>
              </a:rPr>
              <a:t> </a:t>
            </a:r>
            <a:br>
              <a:rPr lang="fr-BE" altLang="fr-FR" dirty="0"/>
            </a:br>
            <a:r>
              <a:rPr lang="fr-BE" altLang="fr-FR" dirty="0"/>
              <a:t>(more </a:t>
            </a:r>
            <a:r>
              <a:rPr lang="fr-BE" altLang="fr-FR" dirty="0" err="1"/>
              <a:t>severe</a:t>
            </a:r>
            <a:r>
              <a:rPr lang="fr-BE" altLang="fr-FR" dirty="0"/>
              <a:t> </a:t>
            </a:r>
            <a:r>
              <a:rPr lang="fr-BE" altLang="fr-FR" dirty="0" err="1"/>
              <a:t>than</a:t>
            </a:r>
            <a:r>
              <a:rPr lang="fr-BE" altLang="fr-FR" dirty="0"/>
              <a:t> the AD </a:t>
            </a:r>
            <a:r>
              <a:rPr lang="fr-BE" altLang="fr-FR" dirty="0" err="1"/>
              <a:t>form</a:t>
            </a:r>
            <a:r>
              <a:rPr lang="fr-BE" altLang="fr-FR" dirty="0"/>
              <a:t>)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E1E5F00-1566-63A1-8749-91D36C5E0811}"/>
              </a:ext>
            </a:extLst>
          </p:cNvPr>
          <p:cNvSpPr txBox="1"/>
          <p:nvPr/>
        </p:nvSpPr>
        <p:spPr>
          <a:xfrm>
            <a:off x="647700" y="138424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FF3300"/>
              </a:buClr>
              <a:buSzPct val="120000"/>
            </a:pPr>
            <a:r>
              <a:rPr lang="fr-BE" altLang="fr-FR" sz="2400" b="1" dirty="0">
                <a:solidFill>
                  <a:srgbClr val="FF0000"/>
                </a:solidFill>
              </a:rPr>
              <a:t>1 </a:t>
            </a:r>
            <a:r>
              <a:rPr lang="fr-BE" altLang="fr-FR" sz="2400" b="1" dirty="0" err="1">
                <a:solidFill>
                  <a:srgbClr val="FF0000"/>
                </a:solidFill>
              </a:rPr>
              <a:t>mutated</a:t>
            </a:r>
            <a:r>
              <a:rPr lang="fr-BE" altLang="fr-FR" sz="2400" b="1" dirty="0">
                <a:solidFill>
                  <a:srgbClr val="FF0000"/>
                </a:solidFill>
              </a:rPr>
              <a:t> </a:t>
            </a:r>
            <a:r>
              <a:rPr lang="fr-BE" altLang="fr-FR" sz="2400" b="1" dirty="0" err="1">
                <a:solidFill>
                  <a:srgbClr val="FF0000"/>
                </a:solidFill>
              </a:rPr>
              <a:t>allele</a:t>
            </a:r>
            <a:r>
              <a:rPr lang="fr-BE" altLang="fr-FR" sz="2400" b="1" dirty="0">
                <a:solidFill>
                  <a:srgbClr val="FF0000"/>
                </a:solidFill>
              </a:rPr>
              <a:t> &amp; 1 non-</a:t>
            </a:r>
            <a:r>
              <a:rPr lang="fr-BE" altLang="fr-FR" sz="2400" b="1" dirty="0" err="1">
                <a:solidFill>
                  <a:srgbClr val="FF0000"/>
                </a:solidFill>
              </a:rPr>
              <a:t>mutated</a:t>
            </a:r>
            <a:r>
              <a:rPr lang="fr-BE" altLang="fr-FR" sz="2400" b="1" dirty="0">
                <a:solidFill>
                  <a:srgbClr val="FF0000"/>
                </a:solidFill>
              </a:rPr>
              <a:t> </a:t>
            </a:r>
            <a:r>
              <a:rPr lang="fr-BE" altLang="fr-FR" sz="2400" b="1" dirty="0" err="1">
                <a:solidFill>
                  <a:srgbClr val="FF0000"/>
                </a:solidFill>
              </a:rPr>
              <a:t>allele</a:t>
            </a:r>
            <a:endParaRPr lang="fr-BE" altLang="fr-FR" sz="2400" b="1" dirty="0">
              <a:solidFill>
                <a:srgbClr val="FF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E9AEBE7-C53A-E506-5274-18B0D00663FF}"/>
              </a:ext>
            </a:extLst>
          </p:cNvPr>
          <p:cNvSpPr txBox="1"/>
          <p:nvPr/>
        </p:nvSpPr>
        <p:spPr>
          <a:xfrm>
            <a:off x="635000" y="281177"/>
            <a:ext cx="11379200" cy="90486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FF3300"/>
              </a:buClr>
              <a:buSzPct val="120000"/>
            </a:pPr>
            <a:r>
              <a:rPr lang="fr-BE" altLang="fr-FR" sz="2400" dirty="0" err="1"/>
              <a:t>Clinical</a:t>
            </a:r>
            <a:r>
              <a:rPr lang="fr-BE" altLang="fr-FR" sz="2400" dirty="0"/>
              <a:t> </a:t>
            </a:r>
            <a:r>
              <a:rPr lang="fr-BE" altLang="fr-FR" sz="2400" dirty="0" err="1"/>
              <a:t>picture</a:t>
            </a:r>
            <a:r>
              <a:rPr lang="fr-BE" altLang="fr-FR" sz="2400" dirty="0"/>
              <a:t> of </a:t>
            </a:r>
            <a:r>
              <a:rPr lang="fr-BE" altLang="fr-FR" sz="2400" dirty="0" err="1"/>
              <a:t>myotonia</a:t>
            </a:r>
            <a:r>
              <a:rPr lang="fr-BE" altLang="fr-FR" sz="2400" dirty="0"/>
              <a:t> </a:t>
            </a:r>
            <a:r>
              <a:rPr lang="fr-BE" altLang="fr-FR" sz="2400" dirty="0" err="1"/>
              <a:t>congenita</a:t>
            </a:r>
            <a:r>
              <a:rPr lang="fr-BE" altLang="fr-FR" sz="2400" dirty="0"/>
              <a:t> if </a:t>
            </a:r>
            <a:r>
              <a:rPr lang="fr-BE" altLang="fr-FR" sz="2400" b="1" dirty="0"/>
              <a:t>&gt; 50% of Cl</a:t>
            </a:r>
            <a:r>
              <a:rPr lang="fr-BE" altLang="fr-FR" sz="2400" b="1" baseline="30000" dirty="0"/>
              <a:t>-</a:t>
            </a:r>
            <a:r>
              <a:rPr lang="fr-BE" altLang="fr-FR" sz="2400" b="1" dirty="0"/>
              <a:t> channels </a:t>
            </a:r>
            <a:r>
              <a:rPr lang="fr-BE" altLang="fr-FR" sz="2400" dirty="0"/>
              <a:t>are </a:t>
            </a:r>
            <a:r>
              <a:rPr lang="fr-BE" altLang="fr-FR" sz="2400" b="1" dirty="0"/>
              <a:t>non-</a:t>
            </a:r>
            <a:r>
              <a:rPr lang="fr-BE" altLang="fr-FR" sz="2400" b="1" dirty="0" err="1"/>
              <a:t>functional</a:t>
            </a:r>
            <a:endParaRPr lang="fr-BE" altLang="fr-FR" sz="2400" b="1" dirty="0"/>
          </a:p>
          <a:p>
            <a:pPr eaLnBrk="0" hangingPunct="0">
              <a:spcBef>
                <a:spcPct val="20000"/>
              </a:spcBef>
              <a:buClr>
                <a:srgbClr val="FF3300"/>
              </a:buClr>
              <a:buSzPct val="120000"/>
            </a:pPr>
            <a:r>
              <a:rPr lang="fr-BE" altLang="fr-FR" sz="2400" dirty="0"/>
              <a:t>1 </a:t>
            </a:r>
            <a:r>
              <a:rPr lang="fr-BE" altLang="fr-FR" sz="2400" dirty="0" err="1"/>
              <a:t>chlorid</a:t>
            </a:r>
            <a:r>
              <a:rPr lang="fr-BE" altLang="fr-FR" sz="2400" dirty="0"/>
              <a:t> </a:t>
            </a:r>
            <a:r>
              <a:rPr lang="fr-BE" altLang="fr-FR" sz="2400" dirty="0" err="1"/>
              <a:t>channel</a:t>
            </a:r>
            <a:r>
              <a:rPr lang="fr-BE" altLang="fr-FR" sz="2400" dirty="0"/>
              <a:t> = 4 </a:t>
            </a:r>
            <a:r>
              <a:rPr lang="fr-BE" altLang="fr-FR" sz="2400" dirty="0" err="1"/>
              <a:t>monomers</a:t>
            </a:r>
            <a:endParaRPr lang="fr-BE" altLang="fr-FR" sz="24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800BBDE-054D-8271-9109-C3A9E4A4C98D}"/>
              </a:ext>
            </a:extLst>
          </p:cNvPr>
          <p:cNvSpPr txBox="1"/>
          <p:nvPr/>
        </p:nvSpPr>
        <p:spPr>
          <a:xfrm>
            <a:off x="711517" y="3958138"/>
            <a:ext cx="704973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FF3300"/>
              </a:buClr>
              <a:buSzPct val="120000"/>
              <a:tabLst>
                <a:tab pos="350838" algn="l"/>
              </a:tabLst>
            </a:pPr>
            <a:r>
              <a:rPr lang="fr-BE" altLang="fr-FR" sz="1800" dirty="0"/>
              <a:t>If the </a:t>
            </a:r>
            <a:r>
              <a:rPr lang="fr-BE" altLang="fr-FR" sz="1800" dirty="0" err="1"/>
              <a:t>channel</a:t>
            </a:r>
            <a:r>
              <a:rPr lang="fr-BE" altLang="fr-FR" sz="1800" dirty="0"/>
              <a:t> </a:t>
            </a:r>
            <a:r>
              <a:rPr lang="fr-BE" altLang="fr-FR" sz="1800" dirty="0" err="1"/>
              <a:t>is</a:t>
            </a:r>
            <a:r>
              <a:rPr lang="fr-BE" altLang="fr-FR" sz="1800" dirty="0"/>
              <a:t> non-</a:t>
            </a:r>
            <a:r>
              <a:rPr lang="fr-BE" altLang="fr-FR" sz="1800" dirty="0" err="1"/>
              <a:t>functional</a:t>
            </a:r>
            <a:r>
              <a:rPr lang="fr-BE" altLang="fr-FR" sz="1800" dirty="0"/>
              <a:t> </a:t>
            </a:r>
            <a:r>
              <a:rPr lang="fr-BE" altLang="fr-FR" sz="1800" dirty="0" err="1"/>
              <a:t>when</a:t>
            </a:r>
            <a:r>
              <a:rPr lang="fr-BE" altLang="fr-FR" sz="1800" dirty="0"/>
              <a:t> </a:t>
            </a:r>
            <a:r>
              <a:rPr lang="fr-BE" altLang="fr-FR" sz="1800" dirty="0">
                <a:highlight>
                  <a:srgbClr val="00FFFF"/>
                </a:highlight>
              </a:rPr>
              <a:t>at least 3 </a:t>
            </a:r>
            <a:r>
              <a:rPr lang="fr-BE" altLang="fr-FR" sz="1800" dirty="0" err="1">
                <a:highlight>
                  <a:srgbClr val="00FFFF"/>
                </a:highlight>
              </a:rPr>
              <a:t>monomers</a:t>
            </a:r>
            <a:r>
              <a:rPr lang="fr-BE" altLang="fr-FR" sz="1800" dirty="0">
                <a:highlight>
                  <a:srgbClr val="00FFFF"/>
                </a:highlight>
              </a:rPr>
              <a:t> </a:t>
            </a:r>
            <a:r>
              <a:rPr lang="fr-BE" altLang="fr-FR" sz="1800" dirty="0"/>
              <a:t>are </a:t>
            </a:r>
            <a:r>
              <a:rPr lang="fr-BE" altLang="fr-FR" sz="1800" dirty="0" err="1"/>
              <a:t>Modified</a:t>
            </a:r>
            <a:br>
              <a:rPr lang="fr-BE" altLang="fr-FR" sz="1800" dirty="0"/>
            </a:br>
            <a:r>
              <a:rPr lang="fr-BE" altLang="fr-FR" sz="1800" dirty="0"/>
              <a:t>=&gt; </a:t>
            </a:r>
            <a:r>
              <a:rPr lang="fr-BE" altLang="fr-FR" sz="1800" b="1" dirty="0" err="1"/>
              <a:t>less</a:t>
            </a:r>
            <a:r>
              <a:rPr lang="fr-BE" altLang="fr-FR" sz="1800" b="1" dirty="0"/>
              <a:t> </a:t>
            </a:r>
            <a:r>
              <a:rPr lang="fr-BE" altLang="fr-FR" sz="1800" b="1" dirty="0" err="1"/>
              <a:t>then</a:t>
            </a:r>
            <a:r>
              <a:rPr lang="fr-BE" altLang="fr-FR" sz="1800" b="1" dirty="0"/>
              <a:t> 50% </a:t>
            </a:r>
            <a:r>
              <a:rPr lang="fr-BE" altLang="fr-FR" sz="1800" dirty="0"/>
              <a:t>of Cl</a:t>
            </a:r>
            <a:r>
              <a:rPr lang="fr-BE" altLang="fr-FR" sz="1800" baseline="30000" dirty="0"/>
              <a:t>-</a:t>
            </a:r>
            <a:r>
              <a:rPr lang="fr-BE" altLang="fr-FR" sz="1800" dirty="0"/>
              <a:t> </a:t>
            </a:r>
            <a:r>
              <a:rPr lang="fr-BE" altLang="fr-FR" sz="1800" dirty="0" err="1"/>
              <a:t>channel</a:t>
            </a:r>
            <a:r>
              <a:rPr lang="fr-BE" altLang="fr-FR" sz="1800" dirty="0"/>
              <a:t> are non-</a:t>
            </a:r>
            <a:r>
              <a:rPr lang="fr-BE" altLang="fr-FR" sz="1800" dirty="0" err="1"/>
              <a:t>functional</a:t>
            </a:r>
            <a:r>
              <a:rPr lang="fr-BE" altLang="fr-FR" sz="1800" dirty="0"/>
              <a:t> (</a:t>
            </a:r>
            <a:r>
              <a:rPr lang="fr-BE" altLang="fr-FR" sz="1800" b="1" dirty="0"/>
              <a:t>5/16</a:t>
            </a:r>
            <a:r>
              <a:rPr lang="fr-BE" altLang="fr-FR" sz="1800" dirty="0"/>
              <a:t>)</a:t>
            </a:r>
            <a:br>
              <a:rPr lang="fr-BE" altLang="fr-FR" sz="1800" dirty="0"/>
            </a:br>
            <a:r>
              <a:rPr lang="fr-BE" altLang="fr-FR" sz="1800" dirty="0"/>
              <a:t>=&gt;  </a:t>
            </a:r>
            <a:r>
              <a:rPr lang="fr-BE" altLang="fr-FR" sz="2400" dirty="0" err="1">
                <a:highlight>
                  <a:srgbClr val="FFFF00"/>
                </a:highlight>
              </a:rPr>
              <a:t>Heterozygous</a:t>
            </a:r>
            <a:r>
              <a:rPr lang="fr-BE" altLang="fr-FR" sz="2400" dirty="0">
                <a:highlight>
                  <a:srgbClr val="FFFF00"/>
                </a:highlight>
              </a:rPr>
              <a:t> for the AR </a:t>
            </a:r>
            <a:r>
              <a:rPr lang="fr-BE" altLang="fr-FR" sz="2400" dirty="0" err="1">
                <a:highlight>
                  <a:srgbClr val="FFFF00"/>
                </a:highlight>
              </a:rPr>
              <a:t>form</a:t>
            </a:r>
            <a:r>
              <a:rPr lang="fr-BE" altLang="fr-FR" sz="2400" dirty="0">
                <a:highlight>
                  <a:srgbClr val="FFFF00"/>
                </a:highlight>
              </a:rPr>
              <a:t> </a:t>
            </a:r>
            <a:br>
              <a:rPr lang="fr-BE" altLang="fr-FR" dirty="0"/>
            </a:br>
            <a:r>
              <a:rPr lang="fr-BE" altLang="fr-FR" dirty="0"/>
              <a:t>	(</a:t>
            </a:r>
            <a:r>
              <a:rPr lang="fr-BE" altLang="fr-FR" dirty="0" err="1"/>
              <a:t>subclinical</a:t>
            </a:r>
            <a:r>
              <a:rPr lang="fr-BE" altLang="fr-FR" dirty="0"/>
              <a:t> </a:t>
            </a:r>
            <a:r>
              <a:rPr lang="fr-BE" altLang="fr-FR" dirty="0" err="1"/>
              <a:t>myotonia</a:t>
            </a:r>
            <a:r>
              <a:rPr lang="fr-BE" altLang="fr-FR" dirty="0"/>
              <a:t> </a:t>
            </a:r>
            <a:r>
              <a:rPr lang="fr-BE" altLang="fr-FR" u="sng" dirty="0"/>
              <a:t>in men</a:t>
            </a:r>
            <a:r>
              <a:rPr lang="fr-BE" altLang="fr-FR" dirty="0"/>
              <a:t>)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6D22969-7C75-7BEB-E76B-608986420443}"/>
              </a:ext>
            </a:extLst>
          </p:cNvPr>
          <p:cNvSpPr txBox="1"/>
          <p:nvPr/>
        </p:nvSpPr>
        <p:spPr>
          <a:xfrm>
            <a:off x="711518" y="5354653"/>
            <a:ext cx="704973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FF3300"/>
              </a:buClr>
              <a:buSzPct val="120000"/>
              <a:tabLst>
                <a:tab pos="350838" algn="l"/>
              </a:tabLst>
            </a:pPr>
            <a:r>
              <a:rPr lang="fr-BE" altLang="fr-FR" sz="1800" dirty="0"/>
              <a:t>If the </a:t>
            </a:r>
            <a:r>
              <a:rPr lang="fr-BE" altLang="fr-FR" sz="1800" dirty="0" err="1"/>
              <a:t>channel</a:t>
            </a:r>
            <a:r>
              <a:rPr lang="fr-BE" altLang="fr-FR" sz="1800" dirty="0"/>
              <a:t> </a:t>
            </a:r>
            <a:r>
              <a:rPr lang="fr-BE" altLang="fr-FR" sz="1800" dirty="0" err="1"/>
              <a:t>is</a:t>
            </a:r>
            <a:r>
              <a:rPr lang="fr-BE" altLang="fr-FR" sz="1800" dirty="0"/>
              <a:t> non-</a:t>
            </a:r>
            <a:r>
              <a:rPr lang="fr-BE" altLang="fr-FR" sz="1800" dirty="0" err="1"/>
              <a:t>functional</a:t>
            </a:r>
            <a:r>
              <a:rPr lang="fr-BE" altLang="fr-FR" sz="1800" dirty="0"/>
              <a:t> </a:t>
            </a:r>
            <a:r>
              <a:rPr lang="fr-BE" altLang="fr-FR" sz="1800" dirty="0" err="1"/>
              <a:t>when</a:t>
            </a:r>
            <a:r>
              <a:rPr lang="fr-BE" altLang="fr-FR" sz="1800" dirty="0"/>
              <a:t> </a:t>
            </a:r>
            <a:r>
              <a:rPr lang="fr-BE" altLang="fr-FR" sz="1800" dirty="0">
                <a:highlight>
                  <a:srgbClr val="00FFFF"/>
                </a:highlight>
              </a:rPr>
              <a:t>at least 2 </a:t>
            </a:r>
            <a:r>
              <a:rPr lang="fr-BE" altLang="fr-FR" sz="1800" dirty="0" err="1">
                <a:highlight>
                  <a:srgbClr val="00FFFF"/>
                </a:highlight>
              </a:rPr>
              <a:t>monomers</a:t>
            </a:r>
            <a:r>
              <a:rPr lang="fr-BE" altLang="fr-FR" sz="1800" dirty="0">
                <a:highlight>
                  <a:srgbClr val="00FFFF"/>
                </a:highlight>
              </a:rPr>
              <a:t> </a:t>
            </a:r>
            <a:r>
              <a:rPr lang="fr-BE" altLang="fr-FR" sz="1800" dirty="0"/>
              <a:t>are </a:t>
            </a:r>
            <a:r>
              <a:rPr lang="fr-BE" altLang="fr-FR" sz="1800" dirty="0" err="1"/>
              <a:t>Modified</a:t>
            </a:r>
            <a:br>
              <a:rPr lang="fr-BE" altLang="fr-FR" sz="1800" dirty="0"/>
            </a:br>
            <a:r>
              <a:rPr lang="fr-BE" altLang="fr-FR" sz="1800" dirty="0"/>
              <a:t>=&gt; </a:t>
            </a:r>
            <a:r>
              <a:rPr lang="fr-BE" altLang="fr-FR" sz="1800" b="1" dirty="0"/>
              <a:t>more </a:t>
            </a:r>
            <a:r>
              <a:rPr lang="fr-BE" altLang="fr-FR" sz="1800" b="1" dirty="0" err="1"/>
              <a:t>then</a:t>
            </a:r>
            <a:r>
              <a:rPr lang="fr-BE" altLang="fr-FR" sz="1800" b="1" dirty="0"/>
              <a:t> 50% </a:t>
            </a:r>
            <a:r>
              <a:rPr lang="fr-BE" altLang="fr-FR" sz="1800" dirty="0"/>
              <a:t>of Cl</a:t>
            </a:r>
            <a:r>
              <a:rPr lang="fr-BE" altLang="fr-FR" sz="1800" baseline="30000" dirty="0"/>
              <a:t>-</a:t>
            </a:r>
            <a:r>
              <a:rPr lang="fr-BE" altLang="fr-FR" sz="1800" dirty="0"/>
              <a:t> </a:t>
            </a:r>
            <a:r>
              <a:rPr lang="fr-BE" altLang="fr-FR" sz="1800" dirty="0" err="1"/>
              <a:t>channel</a:t>
            </a:r>
            <a:r>
              <a:rPr lang="fr-BE" altLang="fr-FR" sz="1800" dirty="0"/>
              <a:t> are non-</a:t>
            </a:r>
            <a:r>
              <a:rPr lang="fr-BE" altLang="fr-FR" sz="1800" dirty="0" err="1"/>
              <a:t>functional</a:t>
            </a:r>
            <a:r>
              <a:rPr lang="fr-BE" altLang="fr-FR" dirty="0"/>
              <a:t> </a:t>
            </a:r>
            <a:r>
              <a:rPr lang="fr-BE" altLang="fr-FR" sz="1800" dirty="0"/>
              <a:t>(</a:t>
            </a:r>
            <a:r>
              <a:rPr lang="fr-BE" altLang="fr-FR" sz="1800" b="1" dirty="0"/>
              <a:t>15/16 ou 11/16</a:t>
            </a:r>
            <a:r>
              <a:rPr lang="fr-BE" altLang="fr-FR" sz="1800" dirty="0"/>
              <a:t>)</a:t>
            </a:r>
            <a:br>
              <a:rPr lang="fr-BE" altLang="fr-FR" sz="1800" dirty="0"/>
            </a:br>
            <a:r>
              <a:rPr lang="fr-BE" altLang="fr-FR" sz="1800" dirty="0"/>
              <a:t>=&gt;  </a:t>
            </a:r>
            <a:r>
              <a:rPr lang="fr-BE" altLang="fr-FR" sz="2400" dirty="0">
                <a:highlight>
                  <a:srgbClr val="FFFF00"/>
                </a:highlight>
              </a:rPr>
              <a:t>AD </a:t>
            </a:r>
            <a:r>
              <a:rPr lang="fr-BE" altLang="fr-FR" sz="2400" dirty="0" err="1">
                <a:highlight>
                  <a:srgbClr val="FFFF00"/>
                </a:highlight>
              </a:rPr>
              <a:t>form</a:t>
            </a:r>
            <a:br>
              <a:rPr lang="fr-BE" alt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9517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C942C2-46B1-591C-FCE1-DB453ED57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5316" y="631691"/>
            <a:ext cx="9144000" cy="97828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Nondystrophic</a:t>
            </a:r>
            <a:r>
              <a:rPr lang="en-US" dirty="0"/>
              <a:t> Myotonic Muscle Disorders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415A398-9853-7B43-6B06-1A2C2020C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115" y="1869059"/>
            <a:ext cx="10371438" cy="1655762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/>
              <a:t>Characterized by </a:t>
            </a:r>
            <a:r>
              <a:rPr lang="en-US" cap="small">
                <a:highlight>
                  <a:srgbClr val="FFFF00"/>
                </a:highlight>
              </a:rPr>
              <a:t>MUSCLE STIFFNESS</a:t>
            </a:r>
            <a:r>
              <a:rPr lang="en-US" cap="small"/>
              <a:t> </a:t>
            </a:r>
            <a:r>
              <a:rPr lang="en-US"/>
              <a:t>-&gt; muscle weakness and pain</a:t>
            </a:r>
          </a:p>
          <a:p>
            <a:pPr marL="342900" indent="-342900" algn="l">
              <a:buFont typeface="Arial" panose="020B0604020202020204" pitchFamily="34" charset="0"/>
              <a:buChar char="•"/>
              <a:tabLst>
                <a:tab pos="1368425" algn="l"/>
              </a:tabLst>
            </a:pPr>
            <a:r>
              <a:rPr lang="en-US" cap="small"/>
              <a:t>Stiffness = </a:t>
            </a:r>
            <a:r>
              <a:rPr lang="en-US"/>
              <a:t>delayed relaxation after muscle contraction</a:t>
            </a:r>
            <a:br>
              <a:rPr lang="en-US"/>
            </a:br>
            <a:r>
              <a:rPr lang="en-US"/>
              <a:t>	= symptomatic translation of hyperexcitability related to dysfunction of 	muscle ion channels (Nav1.4, CIC-1) </a:t>
            </a:r>
            <a:br>
              <a:rPr lang="en-US"/>
            </a:br>
            <a:r>
              <a:rPr lang="en-US"/>
              <a:t>	linked to mutations in the </a:t>
            </a:r>
            <a:r>
              <a:rPr lang="en-US" i="1"/>
              <a:t>SCN4A </a:t>
            </a:r>
            <a:r>
              <a:rPr lang="en-US"/>
              <a:t>&amp; </a:t>
            </a:r>
            <a:r>
              <a:rPr lang="en-US" i="1"/>
              <a:t>CLCN1</a:t>
            </a:r>
            <a:r>
              <a:rPr lang="en-US"/>
              <a:t> genes 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7B572B7-B6CC-85B4-0645-396CC23C4899}"/>
              </a:ext>
            </a:extLst>
          </p:cNvPr>
          <p:cNvGrpSpPr/>
          <p:nvPr/>
        </p:nvGrpSpPr>
        <p:grpSpPr>
          <a:xfrm>
            <a:off x="699772" y="4042985"/>
            <a:ext cx="7772400" cy="2328010"/>
            <a:chOff x="137912" y="2709944"/>
            <a:chExt cx="7772400" cy="232801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9AB3196-BBEB-1203-DE74-C123A2580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912" y="2709944"/>
              <a:ext cx="7772400" cy="232801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928580-1F50-7282-7B52-A8D2599C9D34}"/>
                </a:ext>
              </a:extLst>
            </p:cNvPr>
            <p:cNvSpPr/>
            <p:nvPr/>
          </p:nvSpPr>
          <p:spPr>
            <a:xfrm>
              <a:off x="137912" y="2709944"/>
              <a:ext cx="132068" cy="154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Sous-titre 2">
            <a:extLst>
              <a:ext uri="{FF2B5EF4-FFF2-40B4-BE49-F238E27FC236}">
                <a16:creationId xmlns:a16="http://schemas.microsoft.com/office/drawing/2014/main" id="{9AB30566-C736-AFBD-C616-C7E4C57F5BAD}"/>
              </a:ext>
            </a:extLst>
          </p:cNvPr>
          <p:cNvSpPr txBox="1">
            <a:spLocks/>
          </p:cNvSpPr>
          <p:nvPr/>
        </p:nvSpPr>
        <p:spPr>
          <a:xfrm>
            <a:off x="8669384" y="4379109"/>
            <a:ext cx="3439865" cy="1655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/>
              <a:t>Prolonged activation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/>
              <a:t>Delayed recovery from inactivation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/>
              <a:t>Leak currents</a:t>
            </a:r>
          </a:p>
        </p:txBody>
      </p:sp>
    </p:spTree>
    <p:extLst>
      <p:ext uri="{BB962C8B-B14F-4D97-AF65-F5344CB8AC3E}">
        <p14:creationId xmlns:p14="http://schemas.microsoft.com/office/powerpoint/2010/main" val="2362113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ous-titre 2">
            <a:extLst>
              <a:ext uri="{FF2B5EF4-FFF2-40B4-BE49-F238E27FC236}">
                <a16:creationId xmlns:a16="http://schemas.microsoft.com/office/drawing/2014/main" id="{9AB30566-C736-AFBD-C616-C7E4C57F5BAD}"/>
              </a:ext>
            </a:extLst>
          </p:cNvPr>
          <p:cNvSpPr txBox="1">
            <a:spLocks/>
          </p:cNvSpPr>
          <p:nvPr/>
        </p:nvSpPr>
        <p:spPr>
          <a:xfrm>
            <a:off x="87085" y="1635909"/>
            <a:ext cx="6548844" cy="4751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Hyperkalemic periodic paralysis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Hypokalemic periodic paralysis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Paramyotonia</a:t>
            </a:r>
            <a:r>
              <a:rPr lang="en-US" dirty="0"/>
              <a:t> congenita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Myotonia </a:t>
            </a:r>
            <a:r>
              <a:rPr lang="en-US" dirty="0" err="1"/>
              <a:t>fluctuans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Myotonia </a:t>
            </a:r>
            <a:r>
              <a:rPr lang="en-US" dirty="0" err="1"/>
              <a:t>permanens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Myotonia responsive to </a:t>
            </a:r>
            <a:r>
              <a:rPr lang="en-US" dirty="0" err="1"/>
              <a:t>acetozolamide</a:t>
            </a:r>
            <a:r>
              <a:rPr lang="en-US" dirty="0"/>
              <a:t> (Diamox)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Malignant hyperthermia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Congenital myasthenic syndrome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Sudden infant death (1.4%)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65273E0-639B-8EB5-3277-6CB6B5434234}"/>
              </a:ext>
            </a:extLst>
          </p:cNvPr>
          <p:cNvSpPr txBox="1"/>
          <p:nvPr/>
        </p:nvSpPr>
        <p:spPr>
          <a:xfrm>
            <a:off x="92057" y="352696"/>
            <a:ext cx="598099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/>
              <a:t>Mutation</a:t>
            </a:r>
            <a:r>
              <a:rPr lang="en-US" sz="3800" dirty="0">
                <a:solidFill>
                  <a:srgbClr val="FF0000"/>
                </a:solidFill>
              </a:rPr>
              <a:t>s</a:t>
            </a:r>
            <a:r>
              <a:rPr lang="en-US" sz="3800" dirty="0"/>
              <a:t> in the </a:t>
            </a:r>
            <a:r>
              <a:rPr lang="en-US" sz="3800" i="1" dirty="0"/>
              <a:t>SCN4A </a:t>
            </a:r>
            <a:r>
              <a:rPr lang="en-US" sz="3800" dirty="0"/>
              <a:t>gene</a:t>
            </a:r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F5826E0D-7425-D217-AE60-A561EB2B57A6}"/>
              </a:ext>
            </a:extLst>
          </p:cNvPr>
          <p:cNvSpPr txBox="1">
            <a:spLocks/>
          </p:cNvSpPr>
          <p:nvPr/>
        </p:nvSpPr>
        <p:spPr>
          <a:xfrm>
            <a:off x="6400795" y="1635909"/>
            <a:ext cx="5299167" cy="4751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Myotonia congenita</a:t>
            </a:r>
            <a:br>
              <a:rPr lang="en-US" dirty="0"/>
            </a:br>
            <a:r>
              <a:rPr lang="en-US" dirty="0"/>
              <a:t>(Thomsen &amp; Becker)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Myotonia </a:t>
            </a:r>
            <a:r>
              <a:rPr lang="en-US" dirty="0" err="1"/>
              <a:t>levior</a:t>
            </a:r>
            <a:endParaRPr lang="en-US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err="1"/>
              <a:t>Paramyotonia</a:t>
            </a:r>
            <a:r>
              <a:rPr lang="en-US" dirty="0"/>
              <a:t> congenita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5EB0993-63B8-3792-4131-22BC1A6048C8}"/>
              </a:ext>
            </a:extLst>
          </p:cNvPr>
          <p:cNvSpPr txBox="1"/>
          <p:nvPr/>
        </p:nvSpPr>
        <p:spPr>
          <a:xfrm>
            <a:off x="6268904" y="353800"/>
            <a:ext cx="592309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/>
              <a:t>Mutation</a:t>
            </a:r>
            <a:r>
              <a:rPr lang="en-US" sz="3800" dirty="0">
                <a:solidFill>
                  <a:srgbClr val="FF0000"/>
                </a:solidFill>
              </a:rPr>
              <a:t>s</a:t>
            </a:r>
            <a:r>
              <a:rPr lang="en-US" sz="3800" dirty="0"/>
              <a:t> in the </a:t>
            </a:r>
            <a:r>
              <a:rPr lang="en-US" sz="3800" i="1" dirty="0"/>
              <a:t>CLCN1 gene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AEDAD32-5AC9-5FD4-ED70-7B738400BFCE}"/>
              </a:ext>
            </a:extLst>
          </p:cNvPr>
          <p:cNvSpPr txBox="1"/>
          <p:nvPr/>
        </p:nvSpPr>
        <p:spPr>
          <a:xfrm>
            <a:off x="7171505" y="3820886"/>
            <a:ext cx="4676505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Under the influence of other genetic or environmental factors (epigenetics), the </a:t>
            </a:r>
            <a:r>
              <a:rPr lang="en-US" sz="2400" b="1" dirty="0">
                <a:solidFill>
                  <a:srgbClr val="FF0000"/>
                </a:solidFill>
              </a:rPr>
              <a:t>same mutation</a:t>
            </a:r>
            <a:r>
              <a:rPr lang="en-US" sz="2400" b="1" dirty="0">
                <a:solidFill>
                  <a:schemeClr val="bg1"/>
                </a:solidFill>
              </a:rPr>
              <a:t> can lead to different phenotypic presentations.</a:t>
            </a:r>
          </a:p>
        </p:txBody>
      </p:sp>
    </p:spTree>
    <p:extLst>
      <p:ext uri="{BB962C8B-B14F-4D97-AF65-F5344CB8AC3E}">
        <p14:creationId xmlns:p14="http://schemas.microsoft.com/office/powerpoint/2010/main" val="1547233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AF70DD7-6DE9-17D2-97EA-3A10118C3387}"/>
              </a:ext>
            </a:extLst>
          </p:cNvPr>
          <p:cNvSpPr txBox="1"/>
          <p:nvPr/>
        </p:nvSpPr>
        <p:spPr>
          <a:xfrm>
            <a:off x="8131629" y="161500"/>
            <a:ext cx="61003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Tx/>
              <a:buBlip>
                <a:blip r:embed="rId2"/>
              </a:buBlip>
            </a:pPr>
            <a:r>
              <a:rPr lang="en-US" altLang="fr-FR" sz="9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9" name="Text Box 249">
            <a:extLst>
              <a:ext uri="{FF2B5EF4-FFF2-40B4-BE49-F238E27FC236}">
                <a16:creationId xmlns:a16="http://schemas.microsoft.com/office/drawing/2014/main" id="{4A9F429D-9DA1-FAA0-F456-D49272254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44" y="1544598"/>
            <a:ext cx="11129712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65150" indent="-565150"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5650" indent="298450"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44600" indent="387350"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2450" indent="438150"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451100"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908300" fontAlgn="base">
              <a:spcBef>
                <a:spcPct val="0"/>
              </a:spcBef>
              <a:spcAft>
                <a:spcPct val="0"/>
              </a:spcAft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65500" fontAlgn="base">
              <a:spcBef>
                <a:spcPct val="0"/>
              </a:spcBef>
              <a:spcAft>
                <a:spcPct val="0"/>
              </a:spcAft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22700" fontAlgn="base">
              <a:spcBef>
                <a:spcPct val="0"/>
              </a:spcBef>
              <a:spcAft>
                <a:spcPct val="0"/>
              </a:spcAft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279900" fontAlgn="base">
              <a:spcBef>
                <a:spcPct val="0"/>
              </a:spcBef>
              <a:spcAft>
                <a:spcPct val="0"/>
              </a:spcAft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rgbClr val="FF3300"/>
              </a:buClr>
              <a:buSzPct val="120000"/>
              <a:buFontTx/>
              <a:buBlip>
                <a:blip r:embed="rId2"/>
              </a:buBlip>
              <a:tabLst>
                <a:tab pos="838200" algn="l"/>
                <a:tab pos="969963" algn="l"/>
                <a:tab pos="2190750" algn="l"/>
                <a:tab pos="2857500" algn="l"/>
              </a:tabLst>
            </a:pP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Mexiletine (150 - 900 mg/d) : </a:t>
            </a:r>
            <a:r>
              <a:rPr lang="en-US" altLang="fr-FR" sz="2000" b="1" dirty="0" err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Mexitil</a:t>
            </a:r>
            <a:r>
              <a:rPr lang="en-US" altLang="fr-FR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</a:t>
            </a:r>
            <a:r>
              <a:rPr lang="en-US" altLang="fr-FR" sz="2000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 </a:t>
            </a: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(</a:t>
            </a:r>
            <a:r>
              <a:rPr lang="en-US" alt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classe</a:t>
            </a: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 IB antiarrhythmic) 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</a:t>
            </a:r>
            <a:r>
              <a:rPr lang="en-US" altLang="fr-FR" sz="2000" dirty="0"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FFFF00"/>
                </a:highlight>
                <a:latin typeface="Comic Sans MS" panose="030F0902030302020204" pitchFamily="66" charset="0"/>
                <a:sym typeface="Symbol" pitchFamily="2" charset="2"/>
              </a:rPr>
              <a:t>EMA</a:t>
            </a: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 (European Medicines Agency) </a:t>
            </a:r>
            <a:r>
              <a:rPr lang="en-US" altLang="fr-FR" sz="2000" dirty="0">
                <a:effectLst>
                  <a:outerShdw blurRad="38100" dist="38100" dir="2700000" algn="tl">
                    <a:srgbClr val="000000"/>
                  </a:outerShdw>
                </a:effectLst>
                <a:highlight>
                  <a:srgbClr val="FFFF00"/>
                </a:highlight>
                <a:latin typeface="Comic Sans MS" panose="030F0902030302020204" pitchFamily="66" charset="0"/>
                <a:sym typeface="Symbol" pitchFamily="2" charset="2"/>
              </a:rPr>
              <a:t>approval</a:t>
            </a: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 as orphan drug designation for NDMs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Double-blind placebo-controlled randomized trials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Increases the rapid inactivation of the Na channel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If ECG abnormal or history of arrhythmia, consult with cardiology prior to use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Side-effects : gastrointestinal discomfort, dizziness, tremor, ataxia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Monitoring : ECG, liver function tests, consider complete blood count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endParaRPr lang="en-US" alt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902030302020204" pitchFamily="66" charset="0"/>
              <a:sym typeface="Symbol" pitchFamily="2" charset="2"/>
            </a:endParaRPr>
          </a:p>
          <a:p>
            <a:pPr marL="0" indent="0" eaLnBrk="0" hangingPunct="0">
              <a:spcBef>
                <a:spcPct val="20000"/>
              </a:spcBef>
              <a:buClr>
                <a:srgbClr val="FF3300"/>
              </a:buClr>
              <a:buSzPct val="120000"/>
            </a:pPr>
            <a:endParaRPr lang="en-US" alt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902030302020204" pitchFamily="66" charset="0"/>
              <a:sym typeface="Symbol" pitchFamily="2" charset="2"/>
            </a:endParaRPr>
          </a:p>
          <a:p>
            <a:pPr eaLnBrk="0" hangingPunct="0">
              <a:spcBef>
                <a:spcPct val="20000"/>
              </a:spcBef>
              <a:buClr>
                <a:srgbClr val="FF3300"/>
              </a:buClr>
              <a:buSzPct val="120000"/>
              <a:buFontTx/>
              <a:buBlip>
                <a:blip r:embed="rId2"/>
              </a:buBlip>
            </a:pP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Lamotrigine (25 - 300 mg) : </a:t>
            </a:r>
            <a:r>
              <a:rPr lang="en-US" altLang="fr-F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</a:rPr>
              <a:t>Lamotrigine</a:t>
            </a:r>
            <a:r>
              <a:rPr lang="en-US" altLang="fr-FR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 </a:t>
            </a: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(antiepileptic with action in depressive episodes and bipolar disorders)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Double-blind placebo-controlled randomized trials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Increases the rapid inactivation of the Na channel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Side-effects : skin rash, headache, fatigue, nausea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Monitoring : liver function tests, </a:t>
            </a:r>
            <a:r>
              <a:rPr lang="en-US" alt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urée</a:t>
            </a: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/</a:t>
            </a:r>
            <a:r>
              <a:rPr lang="en-US" alt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créatinine</a:t>
            </a:r>
            <a:endParaRPr lang="en-US" alt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902030302020204" pitchFamily="66" charset="0"/>
              <a:sym typeface="Symbol" pitchFamily="2" charset="2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A66CC74-6B0F-E498-AFAE-A182494924A3}"/>
              </a:ext>
            </a:extLst>
          </p:cNvPr>
          <p:cNvSpPr txBox="1"/>
          <p:nvPr/>
        </p:nvSpPr>
        <p:spPr>
          <a:xfrm>
            <a:off x="4138078" y="359357"/>
            <a:ext cx="61003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/>
                <a:latin typeface="AdvTT6071803a.B"/>
              </a:rPr>
              <a:t>Guidelines</a:t>
            </a:r>
            <a:r>
              <a:rPr lang="en-US" sz="2000" dirty="0">
                <a:solidFill>
                  <a:schemeClr val="bg1"/>
                </a:solidFill>
                <a:effectLst/>
                <a:latin typeface="AdvTT6071803a.B"/>
              </a:rPr>
              <a:t> on clinical presentation and management of </a:t>
            </a:r>
            <a:br>
              <a:rPr lang="en-US" sz="2000" dirty="0">
                <a:solidFill>
                  <a:schemeClr val="bg1"/>
                </a:solidFill>
                <a:effectLst/>
                <a:latin typeface="AdvTT6071803a.B"/>
              </a:rPr>
            </a:br>
            <a:r>
              <a:rPr lang="en-US" sz="2000" dirty="0" err="1">
                <a:solidFill>
                  <a:schemeClr val="bg1"/>
                </a:solidFill>
                <a:effectLst/>
                <a:latin typeface="AdvTT6071803a.B"/>
              </a:rPr>
              <a:t>nondystrophic</a:t>
            </a:r>
            <a:r>
              <a:rPr lang="en-US" sz="2000" dirty="0">
                <a:solidFill>
                  <a:schemeClr val="bg1"/>
                </a:solidFill>
                <a:effectLst/>
                <a:latin typeface="AdvTT6071803a.B"/>
              </a:rPr>
              <a:t> myotonias, </a:t>
            </a:r>
            <a:r>
              <a:rPr lang="en-US" sz="2000" dirty="0" err="1">
                <a:solidFill>
                  <a:schemeClr val="bg1"/>
                </a:solidFill>
                <a:effectLst/>
                <a:latin typeface="AdvTT6071803a.B"/>
              </a:rPr>
              <a:t>Stunnenberg</a:t>
            </a:r>
            <a:r>
              <a:rPr lang="en-US" sz="2000" dirty="0">
                <a:solidFill>
                  <a:schemeClr val="bg1"/>
                </a:solidFill>
                <a:effectLst/>
                <a:latin typeface="AdvTT6071803a.B"/>
              </a:rPr>
              <a:t> </a:t>
            </a:r>
            <a:r>
              <a:rPr lang="en-US" sz="2000" i="1" dirty="0">
                <a:solidFill>
                  <a:schemeClr val="bg1"/>
                </a:solidFill>
                <a:effectLst/>
                <a:latin typeface="AdvTT6071803a.B"/>
              </a:rPr>
              <a:t>et al</a:t>
            </a:r>
            <a:r>
              <a:rPr lang="en-US" sz="2000" dirty="0">
                <a:solidFill>
                  <a:schemeClr val="bg1"/>
                </a:solidFill>
                <a:effectLst/>
                <a:latin typeface="AdvTT6071803a.B"/>
              </a:rPr>
              <a:t>, </a:t>
            </a:r>
            <a:r>
              <a:rPr lang="en-US" sz="2000" b="1" dirty="0">
                <a:solidFill>
                  <a:schemeClr val="bg1"/>
                </a:solidFill>
                <a:effectLst/>
                <a:latin typeface="AdvTT6071803a.B"/>
              </a:rPr>
              <a:t>2020</a:t>
            </a:r>
            <a:r>
              <a:rPr lang="en-US" sz="2000" dirty="0">
                <a:solidFill>
                  <a:schemeClr val="bg1"/>
                </a:solidFill>
                <a:effectLst/>
                <a:latin typeface="AdvTT6071803a.B"/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B07D43-9AFA-3918-D67E-68A2234212CB}"/>
              </a:ext>
            </a:extLst>
          </p:cNvPr>
          <p:cNvSpPr/>
          <p:nvPr/>
        </p:nvSpPr>
        <p:spPr>
          <a:xfrm>
            <a:off x="531144" y="143913"/>
            <a:ext cx="3446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Treatments</a:t>
            </a:r>
          </a:p>
        </p:txBody>
      </p:sp>
    </p:spTree>
    <p:extLst>
      <p:ext uri="{BB962C8B-B14F-4D97-AF65-F5344CB8AC3E}">
        <p14:creationId xmlns:p14="http://schemas.microsoft.com/office/powerpoint/2010/main" val="4239926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AF70DD7-6DE9-17D2-97EA-3A10118C3387}"/>
              </a:ext>
            </a:extLst>
          </p:cNvPr>
          <p:cNvSpPr txBox="1"/>
          <p:nvPr/>
        </p:nvSpPr>
        <p:spPr>
          <a:xfrm>
            <a:off x="8131629" y="161500"/>
            <a:ext cx="61003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FontTx/>
              <a:buBlip>
                <a:blip r:embed="rId2"/>
              </a:buBlip>
            </a:pPr>
            <a:r>
              <a:rPr lang="en-US" altLang="fr-FR" sz="9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9" name="Text Box 249">
            <a:extLst>
              <a:ext uri="{FF2B5EF4-FFF2-40B4-BE49-F238E27FC236}">
                <a16:creationId xmlns:a16="http://schemas.microsoft.com/office/drawing/2014/main" id="{4A9F429D-9DA1-FAA0-F456-D49272254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8800"/>
            <a:ext cx="12192000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565150" indent="-565150"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5650" indent="298450"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44600" indent="387350"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2450" indent="438150"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451100"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908300" fontAlgn="base">
              <a:spcBef>
                <a:spcPct val="0"/>
              </a:spcBef>
              <a:spcAft>
                <a:spcPct val="0"/>
              </a:spcAft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365500" fontAlgn="base">
              <a:spcBef>
                <a:spcPct val="0"/>
              </a:spcBef>
              <a:spcAft>
                <a:spcPct val="0"/>
              </a:spcAft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822700" fontAlgn="base">
              <a:spcBef>
                <a:spcPct val="0"/>
              </a:spcBef>
              <a:spcAft>
                <a:spcPct val="0"/>
              </a:spcAft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279900" fontAlgn="base">
              <a:spcBef>
                <a:spcPct val="0"/>
              </a:spcBef>
              <a:spcAft>
                <a:spcPct val="0"/>
              </a:spcAft>
              <a:tabLst>
                <a:tab pos="568325" algn="l"/>
                <a:tab pos="1054100" algn="l"/>
                <a:tab pos="2190750" algn="l"/>
                <a:tab pos="28575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rgbClr val="FF3300"/>
              </a:buClr>
              <a:buSzPct val="120000"/>
              <a:buFontTx/>
              <a:buBlip>
                <a:blip r:embed="rId2"/>
              </a:buBlip>
            </a:pP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Acetazolamide (250 - 750 mg/d) : </a:t>
            </a:r>
            <a:r>
              <a:rPr lang="en-US" altLang="fr-F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Diamox</a:t>
            </a:r>
            <a:r>
              <a:rPr lang="en-US" altLang="fr-FR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 </a:t>
            </a: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(inhibitor of carbonic anhydrase)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Non-randomized, open-label trial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Would increase the probability of opening the CL channel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Side-effects : nephrolithiasis, </a:t>
            </a:r>
            <a:r>
              <a:rPr lang="en-US" alt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paresthesias</a:t>
            </a: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, rash, agranulocytosis, electrolyte abnormalities, gastrointestinal discomfort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Contraindicated if sulfa allergy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Monitoring: metabolic panel (Na, K, CO</a:t>
            </a:r>
            <a:r>
              <a:rPr lang="en-US" altLang="fr-FR" sz="2000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2</a:t>
            </a: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), liver function tests, complete blood count, renal ultrasound if high risk of nephrolithiasis</a:t>
            </a:r>
          </a:p>
          <a:p>
            <a:pPr eaLnBrk="0" hangingPunct="0">
              <a:spcBef>
                <a:spcPct val="20000"/>
              </a:spcBef>
              <a:buClr>
                <a:srgbClr val="FF3300"/>
              </a:buClr>
              <a:buSzPct val="120000"/>
              <a:buFontTx/>
              <a:buBlip>
                <a:blip r:embed="rId2"/>
              </a:buBlip>
            </a:pPr>
            <a:endParaRPr lang="en-US" alt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902030302020204" pitchFamily="66" charset="0"/>
              <a:sym typeface="Symbol" pitchFamily="2" charset="2"/>
            </a:endParaRPr>
          </a:p>
          <a:p>
            <a:pPr eaLnBrk="0" hangingPunct="0">
              <a:spcBef>
                <a:spcPct val="20000"/>
              </a:spcBef>
              <a:buClr>
                <a:srgbClr val="FF3300"/>
              </a:buClr>
              <a:buSzPct val="120000"/>
              <a:buFontTx/>
              <a:buBlip>
                <a:blip r:embed="rId2"/>
              </a:buBlip>
            </a:pP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Ranolazine (1000 - 2000 mg/d) : </a:t>
            </a:r>
            <a:r>
              <a:rPr lang="en-US" altLang="fr-FR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Ranexa</a:t>
            </a:r>
            <a:r>
              <a:rPr lang="en-US" altLang="fr-FR" sz="2000" b="1" baseline="300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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Non-randomized, open-label trial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Increases the rapid inactivation of the Na channel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Side-effects : constipation, dizziness, headache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Contraindicated with </a:t>
            </a:r>
            <a:r>
              <a:rPr lang="en-US" alt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simvastatine</a:t>
            </a: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 &gt; 20 mg, with </a:t>
            </a:r>
            <a:r>
              <a:rPr lang="en-US" alt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dilitiazem</a:t>
            </a: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 et verapamil =&gt; limit dose to 500 mg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- Monitoring: EKG, blood urea nitrogen/creatinine if renal impairment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endParaRPr lang="en-US" alt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902030302020204" pitchFamily="66" charset="0"/>
              <a:sym typeface="Symbol" pitchFamily="2" charset="2"/>
            </a:endParaRPr>
          </a:p>
          <a:p>
            <a:pPr eaLnBrk="0" hangingPunct="0">
              <a:spcBef>
                <a:spcPct val="20000"/>
              </a:spcBef>
              <a:buClr>
                <a:srgbClr val="FF3300"/>
              </a:buClr>
              <a:buSzPct val="120000"/>
              <a:buFontTx/>
              <a:buBlip>
                <a:blip r:embed="rId2"/>
              </a:buBlip>
            </a:pP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Others : procainamide, </a:t>
            </a:r>
            <a:r>
              <a:rPr lang="en-US" altLang="fr-FR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flecainide</a:t>
            </a: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, phenytoin, </a:t>
            </a:r>
            <a:r>
              <a:rPr lang="en-US" altLang="fr-FR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tocainide</a:t>
            </a: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, carbamazepine </a:t>
            </a:r>
            <a:r>
              <a:rPr lang="en-US" altLang="fr-FR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etc</a:t>
            </a:r>
            <a: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  <a:t>… </a:t>
            </a:r>
            <a:br>
              <a:rPr lang="en-US" altLang="fr-FR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902030302020204" pitchFamily="66" charset="0"/>
                <a:sym typeface="Symbol" pitchFamily="2" charset="2"/>
              </a:rPr>
            </a:br>
            <a:endParaRPr lang="en-US" altLang="fr-FR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902030302020204" pitchFamily="66" charset="0"/>
              <a:sym typeface="Symbol" pitchFamily="2" charset="2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854265E-EF5D-6583-F904-8C4DE8BA1CA0}"/>
              </a:ext>
            </a:extLst>
          </p:cNvPr>
          <p:cNvSpPr txBox="1"/>
          <p:nvPr/>
        </p:nvSpPr>
        <p:spPr>
          <a:xfrm>
            <a:off x="4138078" y="359357"/>
            <a:ext cx="61003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/>
                <a:latin typeface="AdvTT6071803a.B"/>
              </a:rPr>
              <a:t>Guidelines</a:t>
            </a:r>
            <a:r>
              <a:rPr lang="en-US" sz="2000" dirty="0">
                <a:solidFill>
                  <a:schemeClr val="bg1"/>
                </a:solidFill>
                <a:effectLst/>
                <a:latin typeface="AdvTT6071803a.B"/>
              </a:rPr>
              <a:t> on clinical presentation and management of </a:t>
            </a:r>
            <a:br>
              <a:rPr lang="en-US" sz="2000" dirty="0">
                <a:solidFill>
                  <a:schemeClr val="bg1"/>
                </a:solidFill>
                <a:effectLst/>
                <a:latin typeface="AdvTT6071803a.B"/>
              </a:rPr>
            </a:br>
            <a:r>
              <a:rPr lang="en-US" sz="2000" dirty="0" err="1">
                <a:solidFill>
                  <a:schemeClr val="bg1"/>
                </a:solidFill>
                <a:effectLst/>
                <a:latin typeface="AdvTT6071803a.B"/>
              </a:rPr>
              <a:t>nondystrophic</a:t>
            </a:r>
            <a:r>
              <a:rPr lang="en-US" sz="2000" dirty="0">
                <a:solidFill>
                  <a:schemeClr val="bg1"/>
                </a:solidFill>
                <a:effectLst/>
                <a:latin typeface="AdvTT6071803a.B"/>
              </a:rPr>
              <a:t> myotonias, </a:t>
            </a:r>
            <a:r>
              <a:rPr lang="en-US" sz="2000" dirty="0" err="1">
                <a:solidFill>
                  <a:schemeClr val="bg1"/>
                </a:solidFill>
                <a:effectLst/>
                <a:latin typeface="AdvTT6071803a.B"/>
              </a:rPr>
              <a:t>Stunnenberg</a:t>
            </a:r>
            <a:r>
              <a:rPr lang="en-US" sz="2000" dirty="0">
                <a:solidFill>
                  <a:schemeClr val="bg1"/>
                </a:solidFill>
                <a:effectLst/>
                <a:latin typeface="AdvTT6071803a.B"/>
              </a:rPr>
              <a:t> </a:t>
            </a:r>
            <a:r>
              <a:rPr lang="en-US" sz="2000" i="1" dirty="0">
                <a:solidFill>
                  <a:schemeClr val="bg1"/>
                </a:solidFill>
                <a:effectLst/>
                <a:latin typeface="AdvTT6071803a.B"/>
              </a:rPr>
              <a:t>et al</a:t>
            </a:r>
            <a:r>
              <a:rPr lang="en-US" sz="2000" dirty="0">
                <a:solidFill>
                  <a:schemeClr val="bg1"/>
                </a:solidFill>
                <a:effectLst/>
                <a:latin typeface="AdvTT6071803a.B"/>
              </a:rPr>
              <a:t>, </a:t>
            </a:r>
            <a:r>
              <a:rPr lang="en-US" sz="2000" b="1" dirty="0">
                <a:solidFill>
                  <a:schemeClr val="bg1"/>
                </a:solidFill>
                <a:effectLst/>
                <a:latin typeface="AdvTT6071803a.B"/>
              </a:rPr>
              <a:t>2020</a:t>
            </a:r>
            <a:r>
              <a:rPr lang="en-US" sz="2000" dirty="0">
                <a:solidFill>
                  <a:schemeClr val="bg1"/>
                </a:solidFill>
                <a:effectLst/>
                <a:latin typeface="AdvTT6071803a.B"/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BCA7FA-6413-0F07-2EAF-2672298BFA31}"/>
              </a:ext>
            </a:extLst>
          </p:cNvPr>
          <p:cNvSpPr/>
          <p:nvPr/>
        </p:nvSpPr>
        <p:spPr>
          <a:xfrm>
            <a:off x="531144" y="143913"/>
            <a:ext cx="34467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4"/>
                </a:solidFill>
              </a:rPr>
              <a:t>Treatments</a:t>
            </a:r>
          </a:p>
        </p:txBody>
      </p:sp>
    </p:spTree>
    <p:extLst>
      <p:ext uri="{BB962C8B-B14F-4D97-AF65-F5344CB8AC3E}">
        <p14:creationId xmlns:p14="http://schemas.microsoft.com/office/powerpoint/2010/main" val="2687775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C942C2-46B1-591C-FCE1-DB453ED57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4887"/>
            <a:ext cx="9144000" cy="978286"/>
          </a:xfrm>
        </p:spPr>
        <p:txBody>
          <a:bodyPr/>
          <a:lstStyle/>
          <a:p>
            <a:r>
              <a:rPr lang="en-US"/>
              <a:t>Mechanical myotonia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415A398-9853-7B43-6B06-1A2C2020C2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87039"/>
            <a:ext cx="9144000" cy="648537"/>
          </a:xfrm>
        </p:spPr>
        <p:txBody>
          <a:bodyPr/>
          <a:lstStyle/>
          <a:p>
            <a:r>
              <a:rPr lang="en-US"/>
              <a:t>The reflex contraction of the muscle after percussion is prolonged</a:t>
            </a:r>
          </a:p>
        </p:txBody>
      </p:sp>
      <p:pic>
        <p:nvPicPr>
          <p:cNvPr id="4" name="MYOTONIE CLINIQUE">
            <a:hlinkClick r:id="" action="ppaction://media"/>
            <a:extLst>
              <a:ext uri="{FF2B5EF4-FFF2-40B4-BE49-F238E27FC236}">
                <a16:creationId xmlns:a16="http://schemas.microsoft.com/office/drawing/2014/main" id="{C8E6DE0A-7A1E-EE75-3F3D-E897557163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0184" y="2499778"/>
            <a:ext cx="7191632" cy="404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7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8">
            <a:extLst>
              <a:ext uri="{FF2B5EF4-FFF2-40B4-BE49-F238E27FC236}">
                <a16:creationId xmlns:a16="http://schemas.microsoft.com/office/drawing/2014/main" id="{87D973E4-009B-16B3-719A-A69E9B7ED7B2}"/>
              </a:ext>
            </a:extLst>
          </p:cNvPr>
          <p:cNvGrpSpPr>
            <a:grpSpLocks/>
          </p:cNvGrpSpPr>
          <p:nvPr/>
        </p:nvGrpSpPr>
        <p:grpSpPr bwMode="auto">
          <a:xfrm>
            <a:off x="2571750" y="1155463"/>
            <a:ext cx="7048500" cy="5524500"/>
            <a:chOff x="0" y="0"/>
            <a:chExt cx="5760" cy="4320"/>
          </a:xfrm>
        </p:grpSpPr>
        <p:pic>
          <p:nvPicPr>
            <p:cNvPr id="8" name="Myotonie1.mp3">
              <a:hlinkClick r:id="" action="ppaction://media"/>
              <a:extLst>
                <a:ext uri="{FF2B5EF4-FFF2-40B4-BE49-F238E27FC236}">
                  <a16:creationId xmlns:a16="http://schemas.microsoft.com/office/drawing/2014/main" id="{64BE7BA6-C95A-4849-A500-07571C629C14}"/>
                </a:ext>
              </a:extLst>
            </p:cNvPr>
            <p:cNvPicPr>
              <a:picLocks noChangeAspect="1" noChangeArrowheads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link="rId1"/>
                </p:ext>
              </p:ext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064"/>
              <a:ext cx="192" cy="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EC8576D3-C55E-5B18-51CE-4DF05623E9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80" cy="2160"/>
            </a:xfrm>
            <a:prstGeom prst="rect">
              <a:avLst/>
            </a:prstGeom>
            <a:noFill/>
            <a:ln w="3810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188393A1-D307-F272-29BA-B43F6CCB50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0"/>
              <a:ext cx="2880" cy="2160"/>
            </a:xfrm>
            <a:prstGeom prst="rect">
              <a:avLst/>
            </a:prstGeom>
            <a:noFill/>
            <a:ln w="3810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86D8F053-C26E-99DC-AB27-431658CE1F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60"/>
              <a:ext cx="2880" cy="2160"/>
            </a:xfrm>
            <a:prstGeom prst="rect">
              <a:avLst/>
            </a:prstGeom>
            <a:noFill/>
            <a:ln w="3810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E6F1F942-1769-53A8-B515-A5622C1690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160"/>
              <a:ext cx="2880" cy="2160"/>
            </a:xfrm>
            <a:prstGeom prst="rect">
              <a:avLst/>
            </a:prstGeom>
            <a:noFill/>
            <a:ln w="3810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41C942C2-46B1-591C-FCE1-DB453ED57A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7702" y="-55759"/>
            <a:ext cx="12052453" cy="97828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Electrical myotonia(myotonic salve)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A7CCF30-4465-E38C-C9DA-67A09E670587}"/>
              </a:ext>
            </a:extLst>
          </p:cNvPr>
          <p:cNvSpPr txBox="1"/>
          <p:nvPr/>
        </p:nvSpPr>
        <p:spPr>
          <a:xfrm>
            <a:off x="774875" y="3132882"/>
            <a:ext cx="11701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FF00"/>
                </a:solidFill>
              </a:rPr>
              <a:t>Wax</a:t>
            </a:r>
          </a:p>
          <a:p>
            <a:pPr algn="ctr"/>
            <a:r>
              <a:rPr lang="en-US" sz="3200" b="1" i="1" dirty="0">
                <a:solidFill>
                  <a:srgbClr val="FFFF00"/>
                </a:solidFill>
              </a:rPr>
              <a:t>&amp;</a:t>
            </a:r>
          </a:p>
          <a:p>
            <a:pPr algn="ctr"/>
            <a:r>
              <a:rPr lang="en-US" sz="3200" b="1" i="1" dirty="0">
                <a:solidFill>
                  <a:srgbClr val="FFFF00"/>
                </a:solidFill>
              </a:rPr>
              <a:t>Wane</a:t>
            </a:r>
          </a:p>
        </p:txBody>
      </p:sp>
    </p:spTree>
    <p:extLst>
      <p:ext uri="{BB962C8B-B14F-4D97-AF65-F5344CB8AC3E}">
        <p14:creationId xmlns:p14="http://schemas.microsoft.com/office/powerpoint/2010/main" val="20142124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YO FEDORI">
            <a:hlinkClick r:id="" action="ppaction://media"/>
            <a:extLst>
              <a:ext uri="{FF2B5EF4-FFF2-40B4-BE49-F238E27FC236}">
                <a16:creationId xmlns:a16="http://schemas.microsoft.com/office/drawing/2014/main" id="{E5235B40-5335-FCDC-5EF4-D022688175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9700" y="1323191"/>
            <a:ext cx="8767481" cy="4931708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53F349A-E2B3-2E95-1F81-5AF5EC10E5F3}"/>
              </a:ext>
            </a:extLst>
          </p:cNvPr>
          <p:cNvSpPr txBox="1"/>
          <p:nvPr/>
        </p:nvSpPr>
        <p:spPr>
          <a:xfrm>
            <a:off x="9090213" y="1378868"/>
            <a:ext cx="3101787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Muscle fiber potential discharging repetitively with an internal frequency of 20 to 100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Induced by needle movement in the muscle or muscle percussion, sometimes spontaneous, or even subintrant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Sound of a starting moped or a diving 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Reflects muscle hyperexcitability secondary to spontaneous depolarizations and/or insufficient or too slow repolarizations</a:t>
            </a: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86E9952-5C41-59B3-AD37-793A299D0F3E}"/>
              </a:ext>
            </a:extLst>
          </p:cNvPr>
          <p:cNvSpPr txBox="1"/>
          <p:nvPr/>
        </p:nvSpPr>
        <p:spPr>
          <a:xfrm>
            <a:off x="172124" y="6373233"/>
            <a:ext cx="83802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Variant of the </a:t>
            </a:r>
            <a:r>
              <a:rPr lang="en-US" i="1">
                <a:solidFill>
                  <a:schemeClr val="bg1"/>
                </a:solidFill>
              </a:rPr>
              <a:t>SCN4A</a:t>
            </a:r>
            <a:r>
              <a:rPr lang="en-US">
                <a:solidFill>
                  <a:schemeClr val="bg1"/>
                </a:solidFill>
              </a:rPr>
              <a:t> gene c.3917G&gt;A : </a:t>
            </a:r>
            <a:r>
              <a:rPr lang="en-US" b="1">
                <a:solidFill>
                  <a:srgbClr val="FFFF00"/>
                </a:solidFill>
              </a:rPr>
              <a:t>G1306E</a:t>
            </a:r>
            <a:r>
              <a:rPr lang="en-US">
                <a:solidFill>
                  <a:schemeClr val="bg1"/>
                </a:solidFill>
              </a:rPr>
              <a:t> (hyperkalemic periodic paralysis)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B035417-38E1-480E-E73C-9885DE53402C}"/>
              </a:ext>
            </a:extLst>
          </p:cNvPr>
          <p:cNvSpPr txBox="1">
            <a:spLocks/>
          </p:cNvSpPr>
          <p:nvPr/>
        </p:nvSpPr>
        <p:spPr>
          <a:xfrm>
            <a:off x="-47702" y="-55759"/>
            <a:ext cx="12052453" cy="9782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</a:rPr>
              <a:t>Electrical myotonia(myotonic salve)</a:t>
            </a:r>
          </a:p>
        </p:txBody>
      </p:sp>
    </p:spTree>
    <p:extLst>
      <p:ext uri="{BB962C8B-B14F-4D97-AF65-F5344CB8AC3E}">
        <p14:creationId xmlns:p14="http://schemas.microsoft.com/office/powerpoint/2010/main" val="401774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14897</TotalTime>
  <Words>2590</Words>
  <Application>Microsoft Macintosh PowerPoint</Application>
  <PresentationFormat>Grand écran</PresentationFormat>
  <Paragraphs>421</Paragraphs>
  <Slides>26</Slides>
  <Notes>20</Notes>
  <HiddenSlides>0</HiddenSlides>
  <MMClips>4</MMClips>
  <ScaleCrop>false</ScaleCrop>
  <HeadingPairs>
    <vt:vector size="8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4" baseType="lpstr">
      <vt:lpstr>AdvTT6071803a.B</vt:lpstr>
      <vt:lpstr>Arial</vt:lpstr>
      <vt:lpstr>Calibri</vt:lpstr>
      <vt:lpstr>Calibri Light</vt:lpstr>
      <vt:lpstr>Comic Sans MS</vt:lpstr>
      <vt:lpstr>Wingdings</vt:lpstr>
      <vt:lpstr>Thème Office</vt:lpstr>
      <vt:lpstr>Graphique</vt:lpstr>
      <vt:lpstr>Neurophysiology of Muscle Channelopathies  (from electrical myotonia to patch clamp)</vt:lpstr>
      <vt:lpstr>Présentation PowerPoint</vt:lpstr>
      <vt:lpstr>Nondystrophic Myotonic Muscle Disorders</vt:lpstr>
      <vt:lpstr>Présentation PowerPoint</vt:lpstr>
      <vt:lpstr>Présentation PowerPoint</vt:lpstr>
      <vt:lpstr>Présentation PowerPoint</vt:lpstr>
      <vt:lpstr>Mechanical myotonia</vt:lpstr>
      <vt:lpstr>Electrical myotonia(myotonic salve)</vt:lpstr>
      <vt:lpstr>Présentation PowerPoint</vt:lpstr>
      <vt:lpstr>SHORT EXERCISE TESTS</vt:lpstr>
      <vt:lpstr>LONG EXERCISE TEST</vt:lpstr>
      <vt:lpstr>Présentation PowerPoint</vt:lpstr>
      <vt:lpstr>Présentation PowerPoint</vt:lpstr>
      <vt:lpstr>Test de McManis et al (1986)</vt:lpstr>
      <vt:lpstr>Présentation PowerPoint</vt:lpstr>
      <vt:lpstr>Is the decrement at 10 Hz pathognomonic of the recessive form (Becker)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Canalopathies musculaires</dc:title>
  <dc:creator>François Wang</dc:creator>
  <cp:lastModifiedBy>François Wang</cp:lastModifiedBy>
  <cp:revision>72</cp:revision>
  <cp:lastPrinted>2024-05-03T09:28:45Z</cp:lastPrinted>
  <dcterms:created xsi:type="dcterms:W3CDTF">2024-03-02T08:39:48Z</dcterms:created>
  <dcterms:modified xsi:type="dcterms:W3CDTF">2024-06-17T08:38:50Z</dcterms:modified>
</cp:coreProperties>
</file>