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30279975" cy="42808525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830537" algn="l" rtl="0" fontAlgn="base">
      <a:spcBef>
        <a:spcPct val="0"/>
      </a:spcBef>
      <a:spcAft>
        <a:spcPct val="0"/>
      </a:spcAft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661075" algn="l" rtl="0" fontAlgn="base">
      <a:spcBef>
        <a:spcPct val="0"/>
      </a:spcBef>
      <a:spcAft>
        <a:spcPct val="0"/>
      </a:spcAft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5491612" algn="l" rtl="0" fontAlgn="base">
      <a:spcBef>
        <a:spcPct val="0"/>
      </a:spcBef>
      <a:spcAft>
        <a:spcPct val="0"/>
      </a:spcAft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7322149" algn="l" rtl="0" fontAlgn="base">
      <a:spcBef>
        <a:spcPct val="0"/>
      </a:spcBef>
      <a:spcAft>
        <a:spcPct val="0"/>
      </a:spcAft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9152687" algn="l" defTabSz="3661075" rtl="0" eaLnBrk="1" latinLnBrk="0" hangingPunct="1"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10983224" algn="l" defTabSz="3661075" rtl="0" eaLnBrk="1" latinLnBrk="0" hangingPunct="1"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12813762" algn="l" defTabSz="3661075" rtl="0" eaLnBrk="1" latinLnBrk="0" hangingPunct="1"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14644299" algn="l" defTabSz="3661075" rtl="0" eaLnBrk="1" latinLnBrk="0" hangingPunct="1">
      <a:defRPr sz="10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91">
          <p15:clr>
            <a:srgbClr val="A4A3A4"/>
          </p15:clr>
        </p15:guide>
        <p15:guide id="2" pos="8262">
          <p15:clr>
            <a:srgbClr val="A4A3A4"/>
          </p15:clr>
        </p15:guide>
        <p15:guide id="3" orient="horz" pos="134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ël MATHOT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691"/>
    <a:srgbClr val="C8102E"/>
    <a:srgbClr val="009A44"/>
    <a:srgbClr val="91B70F"/>
    <a:srgbClr val="06639D"/>
    <a:srgbClr val="CCECFF"/>
    <a:srgbClr val="FFCC99"/>
    <a:srgbClr val="FF9933"/>
    <a:srgbClr val="FF7C8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9278" autoAdjust="0"/>
  </p:normalViewPr>
  <p:slideViewPr>
    <p:cSldViewPr>
      <p:cViewPr>
        <p:scale>
          <a:sx n="50" d="100"/>
          <a:sy n="50" d="100"/>
        </p:scale>
        <p:origin x="414" y="-7344"/>
      </p:cViewPr>
      <p:guideLst>
        <p:guide orient="horz" pos="8091"/>
        <p:guide pos="8262"/>
        <p:guide orient="horz" pos="13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2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5D4855F2-8D50-44D6-88EA-321A8B9484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904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224C5-B7CA-4DC4-B7BC-B7C8EEE0C8CA}" type="datetimeFigureOut">
              <a:rPr lang="fr-BE" smtClean="0"/>
              <a:t>24-10-23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088E6-1DC1-4918-9025-7CF9681054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95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9775" y="11369428"/>
            <a:ext cx="23344124" cy="784865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19551" y="20743323"/>
            <a:ext cx="19224572" cy="9354832"/>
          </a:xfrm>
        </p:spPr>
        <p:txBody>
          <a:bodyPr/>
          <a:lstStyle>
            <a:lvl1pPr marL="0" indent="0" algn="ctr">
              <a:buNone/>
              <a:defRPr/>
            </a:lvl1pPr>
            <a:lvl2pPr marL="1830537" indent="0" algn="ctr">
              <a:buNone/>
              <a:defRPr/>
            </a:lvl2pPr>
            <a:lvl3pPr marL="3661075" indent="0" algn="ctr">
              <a:buNone/>
              <a:defRPr/>
            </a:lvl3pPr>
            <a:lvl4pPr marL="5491612" indent="0" algn="ctr">
              <a:buNone/>
              <a:defRPr/>
            </a:lvl4pPr>
            <a:lvl5pPr marL="7322149" indent="0" algn="ctr">
              <a:buNone/>
              <a:defRPr/>
            </a:lvl5pPr>
            <a:lvl6pPr marL="9152687" indent="0" algn="ctr">
              <a:buNone/>
              <a:defRPr/>
            </a:lvl6pPr>
            <a:lvl7pPr marL="10983224" indent="0" algn="ctr">
              <a:buNone/>
              <a:defRPr/>
            </a:lvl7pPr>
            <a:lvl8pPr marL="12813762" indent="0" algn="ctr">
              <a:buNone/>
              <a:defRPr/>
            </a:lvl8pPr>
            <a:lvl9pPr marL="14644299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1104E-4133-42E3-A489-D22B898631B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172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4DDF3-3328-4F43-8CA9-3CC44C3AC5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752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9567870" y="3253854"/>
            <a:ext cx="5836031" cy="2928469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9778" y="3253854"/>
            <a:ext cx="16897789" cy="2928469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0E269-A383-4368-9EFF-79AB3215251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570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04D01-F980-4308-806D-BF18818C34C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544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7852" y="23520541"/>
            <a:ext cx="23344124" cy="7270331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67852" y="15513008"/>
            <a:ext cx="23344124" cy="8007533"/>
          </a:xfrm>
        </p:spPr>
        <p:txBody>
          <a:bodyPr anchor="b"/>
          <a:lstStyle>
            <a:lvl1pPr marL="0" indent="0">
              <a:buNone/>
              <a:defRPr sz="8000"/>
            </a:lvl1pPr>
            <a:lvl2pPr marL="1830537" indent="0">
              <a:buNone/>
              <a:defRPr sz="7200"/>
            </a:lvl2pPr>
            <a:lvl3pPr marL="3661075" indent="0">
              <a:buNone/>
              <a:defRPr sz="6400"/>
            </a:lvl3pPr>
            <a:lvl4pPr marL="5491612" indent="0">
              <a:buNone/>
              <a:defRPr sz="5600"/>
            </a:lvl4pPr>
            <a:lvl5pPr marL="7322149" indent="0">
              <a:buNone/>
              <a:defRPr sz="5600"/>
            </a:lvl5pPr>
            <a:lvl6pPr marL="9152687" indent="0">
              <a:buNone/>
              <a:defRPr sz="5600"/>
            </a:lvl6pPr>
            <a:lvl7pPr marL="10983224" indent="0">
              <a:buNone/>
              <a:defRPr sz="5600"/>
            </a:lvl7pPr>
            <a:lvl8pPr marL="12813762" indent="0">
              <a:buNone/>
              <a:defRPr sz="5600"/>
            </a:lvl8pPr>
            <a:lvl9pPr marL="14644299" indent="0">
              <a:buNone/>
              <a:defRPr sz="5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D158C-D2AF-4BDC-842E-842F1C5CB6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358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9776" y="10575027"/>
            <a:ext cx="11366910" cy="2196351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036989" y="10575027"/>
            <a:ext cx="11366910" cy="21963519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69333-838C-424C-ADC0-163061DBF91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468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184" y="1468050"/>
            <a:ext cx="24717307" cy="610097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3184" y="8191837"/>
            <a:ext cx="12136149" cy="3419089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0537" indent="0">
              <a:buNone/>
              <a:defRPr sz="8000" b="1"/>
            </a:lvl2pPr>
            <a:lvl3pPr marL="3661075" indent="0">
              <a:buNone/>
              <a:defRPr sz="7200" b="1"/>
            </a:lvl3pPr>
            <a:lvl4pPr marL="5491612" indent="0">
              <a:buNone/>
              <a:defRPr sz="6400" b="1"/>
            </a:lvl4pPr>
            <a:lvl5pPr marL="7322149" indent="0">
              <a:buNone/>
              <a:defRPr sz="6400" b="1"/>
            </a:lvl5pPr>
            <a:lvl6pPr marL="9152687" indent="0">
              <a:buNone/>
              <a:defRPr sz="6400" b="1"/>
            </a:lvl6pPr>
            <a:lvl7pPr marL="10983224" indent="0">
              <a:buNone/>
              <a:defRPr sz="6400" b="1"/>
            </a:lvl7pPr>
            <a:lvl8pPr marL="12813762" indent="0">
              <a:buNone/>
              <a:defRPr sz="6400" b="1"/>
            </a:lvl8pPr>
            <a:lvl9pPr marL="14644299" indent="0">
              <a:buNone/>
              <a:defRPr sz="6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73184" y="11610927"/>
            <a:ext cx="12136149" cy="2108650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3954348" y="8191837"/>
            <a:ext cx="12136145" cy="3419089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0537" indent="0">
              <a:buNone/>
              <a:defRPr sz="8000" b="1"/>
            </a:lvl2pPr>
            <a:lvl3pPr marL="3661075" indent="0">
              <a:buNone/>
              <a:defRPr sz="7200" b="1"/>
            </a:lvl3pPr>
            <a:lvl4pPr marL="5491612" indent="0">
              <a:buNone/>
              <a:defRPr sz="6400" b="1"/>
            </a:lvl4pPr>
            <a:lvl5pPr marL="7322149" indent="0">
              <a:buNone/>
              <a:defRPr sz="6400" b="1"/>
            </a:lvl5pPr>
            <a:lvl6pPr marL="9152687" indent="0">
              <a:buNone/>
              <a:defRPr sz="6400" b="1"/>
            </a:lvl6pPr>
            <a:lvl7pPr marL="10983224" indent="0">
              <a:buNone/>
              <a:defRPr sz="6400" b="1"/>
            </a:lvl7pPr>
            <a:lvl8pPr marL="12813762" indent="0">
              <a:buNone/>
              <a:defRPr sz="6400" b="1"/>
            </a:lvl8pPr>
            <a:lvl9pPr marL="14644299" indent="0">
              <a:buNone/>
              <a:defRPr sz="6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3954348" y="11610927"/>
            <a:ext cx="12136145" cy="2108650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60679-CFCC-4A68-898F-DF4806B41D7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478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00F02-EDD3-4077-B5FB-D282E9EB2DB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994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6EAEC-4CD3-4009-ACA4-CABE86A351B5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-1" y="38613892"/>
            <a:ext cx="30279976" cy="41767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147099" y="39474202"/>
            <a:ext cx="137535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BE" altLang="fr-FR" sz="5400" dirty="0" err="1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Walloon</a:t>
            </a:r>
            <a:r>
              <a:rPr lang="fr-BE" altLang="fr-FR" sz="540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Agricultural </a:t>
            </a:r>
            <a:r>
              <a:rPr lang="fr-BE" altLang="fr-FR" sz="5400" dirty="0" err="1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BE" altLang="fr-FR" sz="5400" dirty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address today’s questions and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tomorrow’s challenges</a:t>
            </a:r>
            <a:endParaRPr lang="fr-B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08" y="38477134"/>
            <a:ext cx="7354800" cy="42101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75385"/>
            <a:ext cx="30279976" cy="6426598"/>
          </a:xfrm>
          <a:prstGeom prst="rect">
            <a:avLst/>
          </a:prstGeom>
          <a:solidFill>
            <a:srgbClr val="40A691"/>
          </a:solidFill>
          <a:ln>
            <a:solidFill>
              <a:srgbClr val="40A69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noProof="0" dirty="0"/>
          </a:p>
        </p:txBody>
      </p:sp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AF5E11F3-0FA6-FDAC-7F91-B312A5ED9C9A}"/>
              </a:ext>
            </a:extLst>
          </p:cNvPr>
          <p:cNvSpPr/>
          <p:nvPr userDrawn="1"/>
        </p:nvSpPr>
        <p:spPr bwMode="auto">
          <a:xfrm>
            <a:off x="535347" y="449933"/>
            <a:ext cx="29209280" cy="3240361"/>
          </a:xfrm>
          <a:prstGeom prst="flowChartAlternateProcess">
            <a:avLst/>
          </a:prstGeom>
          <a:solidFill>
            <a:srgbClr val="ECF6F5"/>
          </a:solidFill>
          <a:ln w="9525" cap="flat" cmpd="sng" algn="ctr">
            <a:solidFill>
              <a:srgbClr val="ECF6F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5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184" y="1455340"/>
            <a:ext cx="9033771" cy="620266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7536" y="1455339"/>
            <a:ext cx="15352955" cy="31242089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73184" y="7658000"/>
            <a:ext cx="9033771" cy="25039428"/>
          </a:xfrm>
        </p:spPr>
        <p:txBody>
          <a:bodyPr/>
          <a:lstStyle>
            <a:lvl1pPr marL="0" indent="0">
              <a:buNone/>
              <a:defRPr sz="5600"/>
            </a:lvl1pPr>
            <a:lvl2pPr marL="1830537" indent="0">
              <a:buNone/>
              <a:defRPr sz="4800"/>
            </a:lvl2pPr>
            <a:lvl3pPr marL="3661075" indent="0">
              <a:buNone/>
              <a:defRPr sz="4000"/>
            </a:lvl3pPr>
            <a:lvl4pPr marL="5491612" indent="0">
              <a:buNone/>
              <a:defRPr sz="3600"/>
            </a:lvl4pPr>
            <a:lvl5pPr marL="7322149" indent="0">
              <a:buNone/>
              <a:defRPr sz="3600"/>
            </a:lvl5pPr>
            <a:lvl6pPr marL="9152687" indent="0">
              <a:buNone/>
              <a:defRPr sz="3600"/>
            </a:lvl6pPr>
            <a:lvl7pPr marL="10983224" indent="0">
              <a:buNone/>
              <a:defRPr sz="3600"/>
            </a:lvl7pPr>
            <a:lvl8pPr marL="12813762" indent="0">
              <a:buNone/>
              <a:defRPr sz="3600"/>
            </a:lvl8pPr>
            <a:lvl9pPr marL="14644299" indent="0">
              <a:buNone/>
              <a:defRPr sz="3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BF178-02B9-44CB-AAAF-2B31F76583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140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4662" y="25624105"/>
            <a:ext cx="16478205" cy="3025068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384662" y="3272922"/>
            <a:ext cx="16478205" cy="21963519"/>
          </a:xfrm>
        </p:spPr>
        <p:txBody>
          <a:bodyPr lIns="366107" tIns="183054" rIns="366107" bIns="183054"/>
          <a:lstStyle>
            <a:lvl1pPr marL="0" indent="0">
              <a:buNone/>
              <a:defRPr sz="12800"/>
            </a:lvl1pPr>
            <a:lvl2pPr marL="1830537" indent="0">
              <a:buNone/>
              <a:defRPr sz="11200"/>
            </a:lvl2pPr>
            <a:lvl3pPr marL="3661075" indent="0">
              <a:buNone/>
              <a:defRPr sz="9600"/>
            </a:lvl3pPr>
            <a:lvl4pPr marL="5491612" indent="0">
              <a:buNone/>
              <a:defRPr sz="8000"/>
            </a:lvl4pPr>
            <a:lvl5pPr marL="7322149" indent="0">
              <a:buNone/>
              <a:defRPr sz="8000"/>
            </a:lvl5pPr>
            <a:lvl6pPr marL="9152687" indent="0">
              <a:buNone/>
              <a:defRPr sz="8000"/>
            </a:lvl6pPr>
            <a:lvl7pPr marL="10983224" indent="0">
              <a:buNone/>
              <a:defRPr sz="8000"/>
            </a:lvl7pPr>
            <a:lvl8pPr marL="12813762" indent="0">
              <a:buNone/>
              <a:defRPr sz="8000"/>
            </a:lvl8pPr>
            <a:lvl9pPr marL="14644299" indent="0">
              <a:buNone/>
              <a:defRPr sz="8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4662" y="28649173"/>
            <a:ext cx="16478205" cy="4296105"/>
          </a:xfrm>
        </p:spPr>
        <p:txBody>
          <a:bodyPr/>
          <a:lstStyle>
            <a:lvl1pPr marL="0" indent="0">
              <a:buNone/>
              <a:defRPr sz="5600"/>
            </a:lvl1pPr>
            <a:lvl2pPr marL="1830537" indent="0">
              <a:buNone/>
              <a:defRPr sz="4800"/>
            </a:lvl2pPr>
            <a:lvl3pPr marL="3661075" indent="0">
              <a:buNone/>
              <a:defRPr sz="4000"/>
            </a:lvl3pPr>
            <a:lvl4pPr marL="5491612" indent="0">
              <a:buNone/>
              <a:defRPr sz="3600"/>
            </a:lvl4pPr>
            <a:lvl5pPr marL="7322149" indent="0">
              <a:buNone/>
              <a:defRPr sz="3600"/>
            </a:lvl5pPr>
            <a:lvl6pPr marL="9152687" indent="0">
              <a:buNone/>
              <a:defRPr sz="3600"/>
            </a:lvl6pPr>
            <a:lvl7pPr marL="10983224" indent="0">
              <a:buNone/>
              <a:defRPr sz="3600"/>
            </a:lvl7pPr>
            <a:lvl8pPr marL="12813762" indent="0">
              <a:buNone/>
              <a:defRPr sz="3600"/>
            </a:lvl8pPr>
            <a:lvl9pPr marL="14644299" indent="0">
              <a:buNone/>
              <a:defRPr sz="3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CFE8D-EFE3-4F64-85AD-95AF90819A0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873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9572" y="3806760"/>
            <a:ext cx="25740836" cy="713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20" tIns="208810" rIns="417620" bIns="2088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9572" y="12367192"/>
            <a:ext cx="25740836" cy="2568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20" tIns="208810" rIns="417620" bIns="208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9571" y="39001773"/>
            <a:ext cx="6312829" cy="285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0" tIns="208810" rIns="417620" bIns="208810" numCol="1" anchor="t" anchorCtr="0" compatLnSpc="1">
            <a:prstTxWarp prst="textNoShape">
              <a:avLst/>
            </a:prstTxWarp>
          </a:bodyPr>
          <a:lstStyle>
            <a:lvl1pPr>
              <a:defRPr sz="6400" b="0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3384" y="39001773"/>
            <a:ext cx="9593212" cy="285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0" tIns="208810" rIns="417620" bIns="208810" numCol="1" anchor="t" anchorCtr="0" compatLnSpc="1">
            <a:prstTxWarp prst="textNoShape">
              <a:avLst/>
            </a:prstTxWarp>
          </a:bodyPr>
          <a:lstStyle>
            <a:lvl1pPr algn="ctr">
              <a:defRPr sz="6400" b="0"/>
            </a:lvl1pPr>
          </a:lstStyle>
          <a:p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579" y="39001773"/>
            <a:ext cx="6312829" cy="285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0" tIns="208810" rIns="417620" bIns="208810" numCol="1" anchor="t" anchorCtr="0" compatLnSpc="1">
            <a:prstTxWarp prst="textNoShape">
              <a:avLst/>
            </a:prstTxWarp>
          </a:bodyPr>
          <a:lstStyle>
            <a:lvl1pPr algn="r">
              <a:defRPr sz="6400" b="0"/>
            </a:lvl1pPr>
          </a:lstStyle>
          <a:p>
            <a:fld id="{C192B5E6-FBF0-467C-A5F5-16B868D3DFB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91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591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charset="0"/>
        </a:defRPr>
      </a:lvl2pPr>
      <a:lvl3pPr algn="ctr" defTabSz="417591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charset="0"/>
        </a:defRPr>
      </a:lvl3pPr>
      <a:lvl4pPr algn="ctr" defTabSz="417591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charset="0"/>
        </a:defRPr>
      </a:lvl4pPr>
      <a:lvl5pPr algn="ctr" defTabSz="4175915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charset="0"/>
        </a:defRPr>
      </a:lvl5pPr>
      <a:lvl6pPr marL="1830537" algn="ctr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charset="0"/>
        </a:defRPr>
      </a:lvl6pPr>
      <a:lvl7pPr marL="3661075" algn="ctr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charset="0"/>
        </a:defRPr>
      </a:lvl7pPr>
      <a:lvl8pPr marL="5491612" algn="ctr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charset="0"/>
        </a:defRPr>
      </a:lvl8pPr>
      <a:lvl9pPr marL="7322149" algn="ctr" rtl="0" fontAlgn="base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charset="0"/>
        </a:defRPr>
      </a:lvl9pPr>
    </p:titleStyle>
    <p:bodyStyle>
      <a:lvl1pPr marL="1563584" indent="-1563584" algn="l" defTabSz="4175915" rtl="0" eaLnBrk="0" fontAlgn="base" hangingPunct="0">
        <a:spcBef>
          <a:spcPct val="20000"/>
        </a:spcBef>
        <a:spcAft>
          <a:spcPct val="0"/>
        </a:spcAft>
        <a:buChar char="•"/>
        <a:defRPr sz="14800">
          <a:solidFill>
            <a:schemeClr val="tx1"/>
          </a:solidFill>
          <a:latin typeface="+mn-lt"/>
          <a:ea typeface="+mn-ea"/>
          <a:cs typeface="+mn-cs"/>
        </a:defRPr>
      </a:lvl1pPr>
      <a:lvl2pPr marL="3394121" indent="-1302989" algn="l" defTabSz="4175915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8305" indent="-1042389" algn="l" defTabSz="4175915" rtl="0" eaLnBrk="0" fontAlgn="base" hangingPunct="0">
        <a:spcBef>
          <a:spcPct val="20000"/>
        </a:spcBef>
        <a:spcAft>
          <a:spcPct val="0"/>
        </a:spcAft>
        <a:buChar char="•"/>
        <a:defRPr sz="10800">
          <a:solidFill>
            <a:schemeClr val="tx1"/>
          </a:solidFill>
          <a:latin typeface="+mn-lt"/>
        </a:defRPr>
      </a:lvl3pPr>
      <a:lvl4pPr marL="7309437" indent="-1042389" algn="l" defTabSz="4175915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394216" indent="-1042389" algn="l" defTabSz="4175915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10067955" indent="-915269" algn="l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11898493" indent="-915269" algn="l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13729030" indent="-915269" algn="l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15559568" indent="-915269" algn="l" rtl="0" fontAlgn="base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30537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61075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91612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22149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52687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83224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13762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44299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6.emf"/><Relationship Id="rId26" Type="http://schemas.openxmlformats.org/officeDocument/2006/relationships/image" Target="../media/image14.pn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.emf"/><Relationship Id="rId25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jpeg"/><Relationship Id="rId10" Type="http://schemas.openxmlformats.org/officeDocument/2006/relationships/tags" Target="../tags/tag10.xml"/><Relationship Id="rId19" Type="http://schemas.openxmlformats.org/officeDocument/2006/relationships/image" Target="../media/image7.emf"/><Relationship Id="rId31" Type="http://schemas.openxmlformats.org/officeDocument/2006/relationships/image" Target="../media/image19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emf"/><Relationship Id="rId30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FE4A1CB9-6066-58A2-5C0F-FFB539DA999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27534" y="26804862"/>
            <a:ext cx="30279976" cy="883778"/>
          </a:xfrm>
          <a:prstGeom prst="rect">
            <a:avLst/>
          </a:prstGeom>
          <a:solidFill>
            <a:srgbClr val="ECF6F5"/>
          </a:solidFill>
          <a:ln>
            <a:solidFill>
              <a:srgbClr val="ECF6F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noProof="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4A1CB9-6066-58A2-5C0F-FFB539DA99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20612174"/>
            <a:ext cx="30279976" cy="883778"/>
          </a:xfrm>
          <a:prstGeom prst="rect">
            <a:avLst/>
          </a:prstGeom>
          <a:solidFill>
            <a:srgbClr val="ECF6F5"/>
          </a:solidFill>
          <a:ln>
            <a:solidFill>
              <a:srgbClr val="ECF6F5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noProof="0" dirty="0"/>
          </a:p>
        </p:txBody>
      </p:sp>
      <p:sp>
        <p:nvSpPr>
          <p:cNvPr id="2" name="Rectangle 13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2292" y="619579"/>
            <a:ext cx="29361497" cy="3211548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4841" tIns="57418" rIns="114841" bIns="57418">
            <a:spAutoFit/>
          </a:bodyPr>
          <a:lstStyle>
            <a:lvl1pPr defTabSz="285750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85750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85750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85750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85750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</a:t>
            </a:r>
            <a:r>
              <a:rPr lang="en-US" sz="9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taste and flavor in dairy </a:t>
            </a:r>
            <a:r>
              <a:rPr lang="en-US" sz="9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</a:t>
            </a:r>
            <a:r>
              <a:rPr lang="en-US" sz="9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milk analysis of free fatty by Mid-infrared (MIR) </a:t>
            </a:r>
            <a:r>
              <a:rPr lang="en-US" sz="9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spectrometry</a:t>
            </a:r>
            <a:endParaRPr lang="en-US" sz="9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017" y="3475765"/>
            <a:ext cx="30125562" cy="245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7620" tIns="208810" rIns="417620" bIns="208810">
            <a:spAutoFit/>
          </a:bodyPr>
          <a:lstStyle>
            <a:lvl1pPr defTabSz="1042988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42988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42988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42988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42988" eaLnBrk="0" hangingPunct="0">
              <a:defRPr sz="27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4400" dirty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Octave </a:t>
            </a:r>
            <a:r>
              <a:rPr lang="fr-BE" sz="4400" dirty="0" err="1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CHRISTOPHE</a:t>
            </a:r>
            <a:r>
              <a:rPr lang="fr-BE" sz="4400" baseline="30000" dirty="0" err="1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fr-BE" sz="4400" dirty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BE" sz="4400" dirty="0" smtClean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Romain </a:t>
            </a:r>
            <a:r>
              <a:rPr lang="fr-BE" sz="4400" dirty="0" err="1" smtClean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Reding</a:t>
            </a:r>
            <a:r>
              <a:rPr lang="fr-BE" sz="4400" baseline="30000" dirty="0" err="1" smtClean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BE" sz="4400" dirty="0" smtClean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Julie </a:t>
            </a:r>
            <a:r>
              <a:rPr lang="fr-BE" sz="4400" dirty="0" err="1" smtClean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LEBLOIS</a:t>
            </a:r>
            <a:r>
              <a:rPr lang="fr-BE" sz="4400" baseline="30000" dirty="0" err="1" smtClean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BE" sz="4400" dirty="0" smtClean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Denis </a:t>
            </a:r>
            <a:r>
              <a:rPr lang="fr-BE" sz="4400" dirty="0" err="1" smtClean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Pittois</a:t>
            </a:r>
            <a:r>
              <a:rPr lang="fr-BE" sz="4400" baseline="30000" dirty="0" err="1" smtClean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BE" sz="4400" dirty="0" smtClean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Cédric Grignard</a:t>
            </a:r>
            <a:r>
              <a:rPr lang="fr-BE" sz="4400" baseline="30000" dirty="0" smtClean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BE" sz="4400" dirty="0" smtClean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BE" sz="4400" dirty="0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Frédéric </a:t>
            </a:r>
            <a:r>
              <a:rPr lang="fr-BE" sz="4400" dirty="0" err="1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DEHARENG</a:t>
            </a:r>
            <a:r>
              <a:rPr lang="fr-BE" sz="4400" baseline="30000" dirty="0" err="1">
                <a:solidFill>
                  <a:srgbClr val="E3F1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fr-BE" sz="4400" baseline="30000" dirty="0">
              <a:solidFill>
                <a:srgbClr val="E3F1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105" marR="9525" algn="just">
              <a:lnSpc>
                <a:spcPct val="122000"/>
              </a:lnSpc>
              <a:spcAft>
                <a:spcPts val="60"/>
              </a:spcAft>
            </a:pPr>
            <a:r>
              <a:rPr lang="fr-BE" sz="3200" b="0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BE" sz="3200" b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Walloon</a:t>
            </a:r>
            <a:r>
              <a:rPr lang="fr-BE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Agricultural </a:t>
            </a:r>
            <a:r>
              <a:rPr lang="fr-BE" sz="3200" b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BE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</a:t>
            </a:r>
            <a:r>
              <a:rPr lang="fr-BE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BE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CRA-W) </a:t>
            </a:r>
            <a:r>
              <a:rPr lang="fr-BE" sz="32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Belgium</a:t>
            </a:r>
            <a:r>
              <a:rPr lang="fr-BE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 of Liège, </a:t>
            </a:r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Gembloux 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Agro-Bio </a:t>
            </a:r>
            <a:r>
              <a:rPr lang="en-US" sz="3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Tech, Belgium</a:t>
            </a:r>
            <a:r>
              <a:rPr lang="en-US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3200" b="0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BE" sz="32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CONVIS</a:t>
            </a:r>
            <a:r>
              <a:rPr lang="fr-BE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BE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9084 </a:t>
            </a:r>
            <a:r>
              <a:rPr lang="fr-BE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Ettelbruck, </a:t>
            </a:r>
            <a:r>
              <a:rPr lang="fr-BE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Luxembourg </a:t>
            </a:r>
            <a:r>
              <a:rPr lang="fr-BE" sz="3200" b="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3200" b="0" baseline="30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BE" sz="32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Elevéo</a:t>
            </a:r>
            <a:r>
              <a:rPr lang="fr-BE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3200" b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asbl</a:t>
            </a:r>
            <a:r>
              <a:rPr lang="fr-BE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AWE </a:t>
            </a:r>
            <a:r>
              <a:rPr lang="fr-BE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5590 </a:t>
            </a:r>
            <a:r>
              <a:rPr lang="fr-BE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Ciney, </a:t>
            </a:r>
            <a:r>
              <a:rPr lang="fr-BE" sz="32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Belgium</a:t>
            </a:r>
            <a:r>
              <a:rPr lang="fr-BE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3200" b="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Luxembourg </a:t>
            </a:r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Institute of Science and </a:t>
            </a:r>
            <a:r>
              <a:rPr lang="en-US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(LIST), </a:t>
            </a:r>
            <a:r>
              <a:rPr lang="en-US" sz="32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Luxembourg</a:t>
            </a:r>
            <a:endParaRPr lang="en-US" sz="3200" b="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16220107" y="6498606"/>
            <a:ext cx="14334812" cy="8280921"/>
            <a:chOff x="8630201" y="7789249"/>
            <a:chExt cx="10575333" cy="5870863"/>
          </a:xfrm>
        </p:grpSpPr>
        <p:pic>
          <p:nvPicPr>
            <p:cNvPr id="24" name="Picture 4" descr="Milk PNG - Milk 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6031" y="8546346"/>
              <a:ext cx="27432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lèche droite 24"/>
            <p:cNvSpPr/>
            <p:nvPr/>
          </p:nvSpPr>
          <p:spPr>
            <a:xfrm>
              <a:off x="11994424" y="9069159"/>
              <a:ext cx="2448696" cy="850604"/>
            </a:xfrm>
            <a:prstGeom prst="rightArrow">
              <a:avLst/>
            </a:prstGeom>
            <a:solidFill>
              <a:srgbClr val="40A69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e 25"/>
            <p:cNvGrpSpPr/>
            <p:nvPr/>
          </p:nvGrpSpPr>
          <p:grpSpPr>
            <a:xfrm>
              <a:off x="14336962" y="7789249"/>
              <a:ext cx="2743200" cy="3502114"/>
              <a:chOff x="7329040" y="825116"/>
              <a:chExt cx="2743200" cy="3502114"/>
            </a:xfrm>
          </p:grpSpPr>
          <p:pic>
            <p:nvPicPr>
              <p:cNvPr id="27" name="Image 26"/>
              <p:cNvPicPr>
                <a:picLocks noChangeAspect="1"/>
              </p:cNvPicPr>
              <p:nvPr/>
            </p:nvPicPr>
            <p:blipFill rotWithShape="1">
              <a:blip r:embed="rId15">
                <a:lum bright="70000" contrast="-70000"/>
              </a:blip>
              <a:srcRect l="4356" t="5250" r="9318" b="6886"/>
              <a:stretch/>
            </p:blipFill>
            <p:spPr>
              <a:xfrm>
                <a:off x="7889357" y="825116"/>
                <a:ext cx="1233377" cy="1588476"/>
              </a:xfrm>
              <a:prstGeom prst="rect">
                <a:avLst/>
              </a:prstGeom>
            </p:spPr>
          </p:pic>
          <p:pic>
            <p:nvPicPr>
              <p:cNvPr id="28" name="Picture 4" descr="Milk PNG - Milk PN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9040" y="1584030"/>
                <a:ext cx="274320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4997" y="2415393"/>
                <a:ext cx="1463690" cy="1463690"/>
              </a:xfrm>
              <a:prstGeom prst="rect">
                <a:avLst/>
              </a:prstGeom>
            </p:spPr>
          </p:pic>
        </p:grpSp>
        <p:sp>
          <p:nvSpPr>
            <p:cNvPr id="30" name="ZoneTexte 29"/>
            <p:cNvSpPr txBox="1"/>
            <p:nvPr/>
          </p:nvSpPr>
          <p:spPr>
            <a:xfrm>
              <a:off x="12658957" y="9651499"/>
              <a:ext cx="1407872" cy="1112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600" dirty="0" smtClean="0">
                  <a:solidFill>
                    <a:srgbClr val="00B050"/>
                  </a:solidFill>
                </a:rPr>
                <a:t>??</a:t>
              </a:r>
              <a:endParaRPr lang="en-US" sz="9600" dirty="0">
                <a:solidFill>
                  <a:srgbClr val="00B050"/>
                </a:solidFill>
              </a:endParaRP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201" y="11260716"/>
              <a:ext cx="2913013" cy="188021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52" t="71265"/>
            <a:stretch/>
          </p:blipFill>
          <p:spPr>
            <a:xfrm>
              <a:off x="13172654" y="11669123"/>
              <a:ext cx="2123037" cy="1176163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1559" y="11618072"/>
              <a:ext cx="1438603" cy="1263164"/>
            </a:xfrm>
            <a:prstGeom prst="rect">
              <a:avLst/>
            </a:prstGeom>
          </p:spPr>
        </p:pic>
        <p:sp>
          <p:nvSpPr>
            <p:cNvPr id="34" name="Flèche droite 33"/>
            <p:cNvSpPr/>
            <p:nvPr/>
          </p:nvSpPr>
          <p:spPr>
            <a:xfrm>
              <a:off x="11739119" y="11975429"/>
              <a:ext cx="1424618" cy="704477"/>
            </a:xfrm>
            <a:prstGeom prst="rightArrow">
              <a:avLst/>
            </a:prstGeom>
            <a:solidFill>
              <a:srgbClr val="40A69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èche courbée vers le haut 34"/>
            <p:cNvSpPr/>
            <p:nvPr/>
          </p:nvSpPr>
          <p:spPr>
            <a:xfrm rot="15877971" flipH="1">
              <a:off x="16428812" y="10216362"/>
              <a:ext cx="2184955" cy="1319647"/>
            </a:xfrm>
            <a:prstGeom prst="curvedUpArrow">
              <a:avLst/>
            </a:prstGeom>
            <a:solidFill>
              <a:srgbClr val="CB87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20"/>
            <a:srcRect t="4875" r="10907" b="7236"/>
            <a:stretch/>
          </p:blipFill>
          <p:spPr>
            <a:xfrm>
              <a:off x="11817583" y="10852308"/>
              <a:ext cx="1419636" cy="1095657"/>
            </a:xfrm>
            <a:prstGeom prst="rect">
              <a:avLst/>
            </a:prstGeom>
          </p:spPr>
        </p:pic>
        <p:cxnSp>
          <p:nvCxnSpPr>
            <p:cNvPr id="38" name="Connecteur droit avec flèche 37"/>
            <p:cNvCxnSpPr/>
            <p:nvPr/>
          </p:nvCxnSpPr>
          <p:spPr>
            <a:xfrm flipH="1">
              <a:off x="12366893" y="11567021"/>
              <a:ext cx="291510" cy="53325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13198781" y="11209664"/>
              <a:ext cx="1221603" cy="458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36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Lipase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5182413" y="12757250"/>
              <a:ext cx="4023121" cy="545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Free Fatty Acids (FFA)</a:t>
              </a:r>
              <a:endPara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3211710" y="12741194"/>
              <a:ext cx="20839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Glycerol</a:t>
              </a:r>
              <a:endPara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8640410" y="12952226"/>
              <a:ext cx="3034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Triglycerides</a:t>
              </a:r>
              <a:endPara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205234" y="7694281"/>
            <a:ext cx="15556999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dairy sector deals with a recurring issue: a </a:t>
            </a:r>
            <a:r>
              <a:rPr kumimoji="0" lang="en-US" altLang="en-US" sz="40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defect of taste appearing</a:t>
            </a:r>
            <a:r>
              <a:rPr lang="en-US" altLang="en-US" sz="4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degradation of fat, commonly called </a:t>
            </a:r>
            <a:r>
              <a:rPr kumimoji="0" lang="en-US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lipolysis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Lipolysis happens after the milking, through the physical shocks induced by freezing, pumping, transfer and storage of the milk. Physical break of fat globules makes </a:t>
            </a:r>
            <a:r>
              <a:rPr kumimoji="0" lang="en-US" altLang="en-US" sz="40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triglycerides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accessible to </a:t>
            </a:r>
            <a:r>
              <a:rPr kumimoji="0" lang="en-US" altLang="en-US" sz="400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enzymes</a:t>
            </a:r>
            <a:r>
              <a:rPr kumimoji="0" lang="en-US" altLang="en-US" sz="4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degraded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</a:t>
            </a:r>
            <a:r>
              <a:rPr kumimoji="0" lang="en-US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fatty acids (FFA)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 them, the volatile </a:t>
            </a:r>
            <a:r>
              <a:rPr kumimoji="0" lang="en-US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chain FFA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to </a:t>
            </a:r>
            <a:r>
              <a:rPr kumimoji="0" lang="en-US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organoleptic issues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through undesired tastes.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E4A1CB9-6066-58A2-5C0F-FFB539DA999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6498606"/>
            <a:ext cx="30333675" cy="883778"/>
          </a:xfrm>
          <a:prstGeom prst="rect">
            <a:avLst/>
          </a:prstGeom>
          <a:solidFill>
            <a:srgbClr val="40A69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6000" noProof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sz="6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06339" y="13699406"/>
            <a:ext cx="1404155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Lipolysis why it’s bad ? </a:t>
            </a:r>
            <a:r>
              <a:rPr lang="en-US" sz="4000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Cause bad taste of the milk </a:t>
            </a:r>
            <a:endParaRPr lang="en-US" sz="40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55731" y="15629877"/>
            <a:ext cx="4720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Butyric acid (C4:0)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59" y="16579926"/>
            <a:ext cx="1603124" cy="1800000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3042643" y="16952540"/>
            <a:ext cx="402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Rancid taste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59061" y="15594261"/>
            <a:ext cx="4720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Caproic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acid (C6:0)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95" y="16521663"/>
            <a:ext cx="1800000" cy="1800000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651" y="16233631"/>
            <a:ext cx="826875" cy="216000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55" y="16521663"/>
            <a:ext cx="1972257" cy="1872103"/>
          </a:xfrm>
          <a:prstGeom prst="rect">
            <a:avLst/>
          </a:prstGeom>
        </p:spPr>
      </p:pic>
      <p:pic>
        <p:nvPicPr>
          <p:cNvPr id="75" name="Image 7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915" y="16593671"/>
            <a:ext cx="2012226" cy="1800000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171" y="16521663"/>
            <a:ext cx="1800000" cy="1800000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1" b="2796"/>
          <a:stretch/>
        </p:blipFill>
        <p:spPr>
          <a:xfrm>
            <a:off x="19172435" y="16449655"/>
            <a:ext cx="1796019" cy="1800000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15602483" y="15594261"/>
            <a:ext cx="4720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Caprylic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acid (C8:0)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3237186" y="15594261"/>
            <a:ext cx="47202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Capric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acid (C10:0)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891" y="16579926"/>
            <a:ext cx="1603124" cy="1800000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25437131" y="16939766"/>
            <a:ext cx="402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Rancid taste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482803" y="18681903"/>
            <a:ext cx="2131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0" dirty="0" smtClean="0">
                <a:solidFill>
                  <a:prstClr val="black"/>
                </a:solidFill>
                <a:latin typeface="Calibri" panose="020F0502020204030204"/>
              </a:rPr>
              <a:t>Other FFA (</a:t>
            </a:r>
            <a:r>
              <a:rPr lang="en-US" sz="4800" b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C12:0 </a:t>
            </a:r>
            <a:r>
              <a:rPr lang="en-US" sz="4800" b="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en-US" sz="4800" b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C18:3)</a:t>
            </a:r>
            <a:r>
              <a:rPr lang="en-US" sz="4800" b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effect on </a:t>
            </a:r>
            <a:r>
              <a:rPr lang="en-US" sz="480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milk transformation</a:t>
            </a:r>
            <a:r>
              <a:rPr lang="en-US" sz="4800" b="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+ Inhibition of </a:t>
            </a:r>
            <a:r>
              <a:rPr lang="en-US" sz="4800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bacteria</a:t>
            </a:r>
            <a:endParaRPr lang="en-US" sz="480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4A1CB9-6066-58A2-5C0F-FFB539DA999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19748078"/>
            <a:ext cx="30333675" cy="883778"/>
          </a:xfrm>
          <a:prstGeom prst="rect">
            <a:avLst/>
          </a:prstGeom>
          <a:solidFill>
            <a:srgbClr val="40A69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6000" noProof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</a:t>
            </a:r>
            <a:endParaRPr lang="en-US" sz="6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234331" y="21620287"/>
            <a:ext cx="1238537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lvl="0" indent="-571500" algn="just" eaLnBrk="0" hangingPunct="0"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altLang="en-US" sz="4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samples were above the limit of quantification (LOQ</a:t>
            </a:r>
            <a:r>
              <a:rPr lang="en-US" altLang="en-US" sz="4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0" algn="just" eaLnBrk="0" hangingPunct="0"/>
            <a:endParaRPr lang="en-US" altLang="en-US" sz="40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 eaLnBrk="0" hangingPunct="0"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 for inducing lipolysis</a:t>
            </a:r>
            <a:r>
              <a:rPr lang="en-US" altLang="en-US" sz="4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therefore needed to create models for quantifying FFAs</a:t>
            </a:r>
            <a:r>
              <a:rPr lang="en-US" altLang="en-US" sz="4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 algn="just" eaLnBrk="0" hangingPunct="0">
              <a:buFont typeface="Arial" panose="020B0604020202020204" pitchFamily="34" charset="0"/>
              <a:buChar char="•"/>
            </a:pPr>
            <a:endParaRPr lang="en-US" altLang="en-US" sz="40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 eaLnBrk="0" hangingPunct="0">
              <a:buFont typeface="Arial" panose="020B0604020202020204" pitchFamily="34" charset="0"/>
              <a:buChar char="•"/>
            </a:pPr>
            <a:r>
              <a:rPr lang="en-US" altLang="en-US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Homogenisation</a:t>
            </a:r>
            <a:r>
              <a:rPr lang="en-US" altLang="en-US" sz="4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altLang="en-US" sz="4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</a:t>
            </a:r>
            <a:r>
              <a:rPr lang="en-US" altLang="en-US" sz="4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</a:t>
            </a:r>
            <a:r>
              <a:rPr lang="en-US" alt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lipolysis</a:t>
            </a:r>
            <a:r>
              <a:rPr lang="en-US" altLang="en-US" sz="4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time </a:t>
            </a:r>
            <a:r>
              <a:rPr lang="en-US" altLang="en-US" sz="4000" b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compatible with Mid </a:t>
            </a:r>
            <a:r>
              <a:rPr lang="en-US" altLang="en-US" sz="40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infrared spectroscopy.</a:t>
            </a:r>
            <a:endParaRPr kumimoji="0" lang="en-US" alt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Flèche droite 120"/>
          <p:cNvSpPr/>
          <p:nvPr/>
        </p:nvSpPr>
        <p:spPr>
          <a:xfrm>
            <a:off x="17588259" y="23564502"/>
            <a:ext cx="1789861" cy="562433"/>
          </a:xfrm>
          <a:prstGeom prst="rightArrow">
            <a:avLst/>
          </a:prstGeom>
          <a:solidFill>
            <a:srgbClr val="40A69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ZoneTexte 121"/>
          <p:cNvSpPr txBox="1"/>
          <p:nvPr/>
        </p:nvSpPr>
        <p:spPr>
          <a:xfrm>
            <a:off x="22719135" y="22196350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Decreasing the diameter of 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globules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Destruction of milk fat membrane</a:t>
            </a:r>
          </a:p>
          <a:p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 Triglycerides more </a:t>
            </a: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available to lipolysis  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3" name="Groupe 122"/>
          <p:cNvGrpSpPr/>
          <p:nvPr/>
        </p:nvGrpSpPr>
        <p:grpSpPr>
          <a:xfrm>
            <a:off x="12907739" y="21743926"/>
            <a:ext cx="4608512" cy="4844912"/>
            <a:chOff x="3101576" y="3597264"/>
            <a:chExt cx="3172737" cy="3260736"/>
          </a:xfrm>
        </p:grpSpPr>
        <p:grpSp>
          <p:nvGrpSpPr>
            <p:cNvPr id="124" name="Groupe 123"/>
            <p:cNvGrpSpPr/>
            <p:nvPr/>
          </p:nvGrpSpPr>
          <p:grpSpPr>
            <a:xfrm>
              <a:off x="3101576" y="3597264"/>
              <a:ext cx="3172737" cy="3260736"/>
              <a:chOff x="730195" y="1135636"/>
              <a:chExt cx="3172737" cy="3260736"/>
            </a:xfrm>
          </p:grpSpPr>
          <p:sp>
            <p:nvSpPr>
              <p:cNvPr id="126" name="Ellipse 125"/>
              <p:cNvSpPr/>
              <p:nvPr/>
            </p:nvSpPr>
            <p:spPr>
              <a:xfrm>
                <a:off x="1536970" y="1838528"/>
                <a:ext cx="1614792" cy="1616400"/>
              </a:xfrm>
              <a:prstGeom prst="ellipse">
                <a:avLst/>
              </a:prstGeom>
              <a:solidFill>
                <a:srgbClr val="CB8735"/>
              </a:solidFill>
              <a:ln w="152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Image 126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2652">
                <a:off x="2341249" y="1560767"/>
                <a:ext cx="1229967" cy="793887"/>
              </a:xfrm>
              <a:prstGeom prst="rect">
                <a:avLst/>
              </a:prstGeom>
            </p:spPr>
          </p:pic>
          <p:pic>
            <p:nvPicPr>
              <p:cNvPr id="128" name="Image 127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49489">
                <a:off x="2672965" y="2058624"/>
                <a:ext cx="1229967" cy="793887"/>
              </a:xfrm>
              <a:prstGeom prst="rect">
                <a:avLst/>
              </a:prstGeom>
            </p:spPr>
          </p:pic>
          <p:pic>
            <p:nvPicPr>
              <p:cNvPr id="129" name="Image 128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7471">
                <a:off x="2453700" y="2697735"/>
                <a:ext cx="1229967" cy="793887"/>
              </a:xfrm>
              <a:prstGeom prst="rect">
                <a:avLst/>
              </a:prstGeom>
            </p:spPr>
          </p:pic>
          <p:pic>
            <p:nvPicPr>
              <p:cNvPr id="130" name="Image 129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669325">
                <a:off x="1632261" y="3384445"/>
                <a:ext cx="1229967" cy="793887"/>
              </a:xfrm>
              <a:prstGeom prst="rect">
                <a:avLst/>
              </a:prstGeom>
            </p:spPr>
          </p:pic>
          <p:pic>
            <p:nvPicPr>
              <p:cNvPr id="131" name="Image 130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70042">
                <a:off x="961061" y="2686820"/>
                <a:ext cx="1229967" cy="793887"/>
              </a:xfrm>
              <a:prstGeom prst="rect">
                <a:avLst/>
              </a:prstGeom>
            </p:spPr>
          </p:pic>
          <p:pic>
            <p:nvPicPr>
              <p:cNvPr id="132" name="Image 131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195" y="2141438"/>
                <a:ext cx="1229967" cy="793887"/>
              </a:xfrm>
              <a:prstGeom prst="rect">
                <a:avLst/>
              </a:prstGeom>
            </p:spPr>
          </p:pic>
          <p:pic>
            <p:nvPicPr>
              <p:cNvPr id="133" name="Image 13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7942">
                <a:off x="919185" y="1583401"/>
                <a:ext cx="1229967" cy="793887"/>
              </a:xfrm>
              <a:prstGeom prst="rect">
                <a:avLst/>
              </a:prstGeom>
            </p:spPr>
          </p:pic>
          <p:pic>
            <p:nvPicPr>
              <p:cNvPr id="134" name="Image 133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72353">
                <a:off x="1756987" y="1353676"/>
                <a:ext cx="1229967" cy="793887"/>
              </a:xfrm>
              <a:prstGeom prst="rect">
                <a:avLst/>
              </a:prstGeom>
            </p:spPr>
          </p:pic>
        </p:grpSp>
        <p:pic>
          <p:nvPicPr>
            <p:cNvPr id="125" name="Image 12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92376">
              <a:off x="3838641" y="3877269"/>
              <a:ext cx="1229967" cy="793887"/>
            </a:xfrm>
            <a:prstGeom prst="rect">
              <a:avLst/>
            </a:prstGeom>
          </p:spPr>
        </p:pic>
      </p:grpSp>
      <p:sp>
        <p:nvSpPr>
          <p:cNvPr id="135" name="ZoneTexte 134"/>
          <p:cNvSpPr txBox="1"/>
          <p:nvPr/>
        </p:nvSpPr>
        <p:spPr>
          <a:xfrm>
            <a:off x="13699827" y="23369389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Milk Fat globule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4" name="Groupe 143"/>
          <p:cNvGrpSpPr/>
          <p:nvPr/>
        </p:nvGrpSpPr>
        <p:grpSpPr>
          <a:xfrm>
            <a:off x="19172435" y="22412374"/>
            <a:ext cx="3384376" cy="3240360"/>
            <a:chOff x="7343680" y="1790927"/>
            <a:chExt cx="2610515" cy="2480117"/>
          </a:xfrm>
        </p:grpSpPr>
        <p:sp>
          <p:nvSpPr>
            <p:cNvPr id="145" name="Ellipse 144"/>
            <p:cNvSpPr/>
            <p:nvPr/>
          </p:nvSpPr>
          <p:spPr>
            <a:xfrm>
              <a:off x="8245647" y="2523950"/>
              <a:ext cx="810000" cy="810000"/>
            </a:xfrm>
            <a:prstGeom prst="ellipse">
              <a:avLst/>
            </a:prstGeom>
            <a:solidFill>
              <a:srgbClr val="CB8735"/>
            </a:solidFill>
            <a:ln w="76200" cap="flat" cmpd="sng" algn="ctr">
              <a:solidFill>
                <a:srgbClr val="70AD47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6" name="Image 14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27591">
              <a:off x="8481397" y="1970235"/>
              <a:ext cx="1229967" cy="793887"/>
            </a:xfrm>
            <a:prstGeom prst="rect">
              <a:avLst/>
            </a:prstGeom>
          </p:spPr>
        </p:pic>
        <p:pic>
          <p:nvPicPr>
            <p:cNvPr id="147" name="Image 14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53976">
              <a:off x="7661699" y="2008967"/>
              <a:ext cx="1229967" cy="793887"/>
            </a:xfrm>
            <a:prstGeom prst="rect">
              <a:avLst/>
            </a:prstGeom>
          </p:spPr>
        </p:pic>
        <p:pic>
          <p:nvPicPr>
            <p:cNvPr id="148" name="Image 14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343680" y="2711994"/>
              <a:ext cx="1229967" cy="793887"/>
            </a:xfrm>
            <a:prstGeom prst="rect">
              <a:avLst/>
            </a:prstGeom>
          </p:spPr>
        </p:pic>
        <p:pic>
          <p:nvPicPr>
            <p:cNvPr id="149" name="Image 14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74389">
              <a:off x="7920152" y="3259117"/>
              <a:ext cx="1229967" cy="793887"/>
            </a:xfrm>
            <a:prstGeom prst="rect">
              <a:avLst/>
            </a:prstGeom>
          </p:spPr>
        </p:pic>
        <p:pic>
          <p:nvPicPr>
            <p:cNvPr id="150" name="Image 14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32965">
              <a:off x="8575658" y="3057982"/>
              <a:ext cx="1229967" cy="793887"/>
            </a:xfrm>
            <a:prstGeom prst="rect">
              <a:avLst/>
            </a:prstGeom>
          </p:spPr>
        </p:pic>
        <p:pic>
          <p:nvPicPr>
            <p:cNvPr id="151" name="Image 15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77">
              <a:off x="8724228" y="2412277"/>
              <a:ext cx="1229967" cy="793887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>
          <a:xfrm>
            <a:off x="882403" y="20624948"/>
            <a:ext cx="1036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a)Quantification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8347" y="27956990"/>
            <a:ext cx="2880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792</a:t>
            </a: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samples </a:t>
            </a:r>
            <a:r>
              <a:rPr lang="en-US" sz="3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analysed</a:t>
            </a: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GCMS/MS</a:t>
            </a: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obtain </a:t>
            </a:r>
            <a:r>
              <a:rPr lang="en-US" sz="3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FFA values.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odels were built </a:t>
            </a: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free fatty acid using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several algorithms</a:t>
            </a: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Component Regression (PCR), Partial Least Square regression (</a:t>
            </a:r>
            <a:r>
              <a:rPr lang="en-US" sz="32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PLSr</a:t>
            </a:r>
            <a:r>
              <a:rPr lang="en-US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32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Elasticnet</a:t>
            </a:r>
            <a:r>
              <a:rPr lang="en-US" sz="32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regression, Kernel Ridge regression (KRR) and Support Vector Machine-Regression (SVM-R)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cross validation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groups subset </a:t>
            </a: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external validation </a:t>
            </a: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20% </a:t>
            </a: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total sample </a:t>
            </a:r>
            <a:r>
              <a:rPr lang="en-US" sz="3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evaluate models</a:t>
            </a:r>
            <a:endParaRPr lang="en-US" sz="3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11081" r="10285"/>
          <a:stretch/>
        </p:blipFill>
        <p:spPr>
          <a:xfrm>
            <a:off x="522363" y="30693294"/>
            <a:ext cx="10647907" cy="6120179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481495"/>
              </p:ext>
            </p:extLst>
          </p:nvPr>
        </p:nvGraphicFramePr>
        <p:xfrm>
          <a:off x="14131875" y="31159577"/>
          <a:ext cx="12872079" cy="39262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133811">
                  <a:extLst>
                    <a:ext uri="{9D8B030D-6E8A-4147-A177-3AD203B41FA5}">
                      <a16:colId xmlns:a16="http://schemas.microsoft.com/office/drawing/2014/main" val="3164189455"/>
                    </a:ext>
                  </a:extLst>
                </a:gridCol>
                <a:gridCol w="1533969">
                  <a:extLst>
                    <a:ext uri="{9D8B030D-6E8A-4147-A177-3AD203B41FA5}">
                      <a16:colId xmlns:a16="http://schemas.microsoft.com/office/drawing/2014/main" val="624900824"/>
                    </a:ext>
                  </a:extLst>
                </a:gridCol>
                <a:gridCol w="1133811">
                  <a:extLst>
                    <a:ext uri="{9D8B030D-6E8A-4147-A177-3AD203B41FA5}">
                      <a16:colId xmlns:a16="http://schemas.microsoft.com/office/drawing/2014/main" val="4230295935"/>
                    </a:ext>
                  </a:extLst>
                </a:gridCol>
                <a:gridCol w="1133811">
                  <a:extLst>
                    <a:ext uri="{9D8B030D-6E8A-4147-A177-3AD203B41FA5}">
                      <a16:colId xmlns:a16="http://schemas.microsoft.com/office/drawing/2014/main" val="2931122910"/>
                    </a:ext>
                  </a:extLst>
                </a:gridCol>
                <a:gridCol w="1133811">
                  <a:extLst>
                    <a:ext uri="{9D8B030D-6E8A-4147-A177-3AD203B41FA5}">
                      <a16:colId xmlns:a16="http://schemas.microsoft.com/office/drawing/2014/main" val="3586115938"/>
                    </a:ext>
                  </a:extLst>
                </a:gridCol>
                <a:gridCol w="1133811">
                  <a:extLst>
                    <a:ext uri="{9D8B030D-6E8A-4147-A177-3AD203B41FA5}">
                      <a16:colId xmlns:a16="http://schemas.microsoft.com/office/drawing/2014/main" val="2720046729"/>
                    </a:ext>
                  </a:extLst>
                </a:gridCol>
                <a:gridCol w="1133811">
                  <a:extLst>
                    <a:ext uri="{9D8B030D-6E8A-4147-A177-3AD203B41FA5}">
                      <a16:colId xmlns:a16="http://schemas.microsoft.com/office/drawing/2014/main" val="3344003404"/>
                    </a:ext>
                  </a:extLst>
                </a:gridCol>
                <a:gridCol w="1133811">
                  <a:extLst>
                    <a:ext uri="{9D8B030D-6E8A-4147-A177-3AD203B41FA5}">
                      <a16:colId xmlns:a16="http://schemas.microsoft.com/office/drawing/2014/main" val="3598431509"/>
                    </a:ext>
                  </a:extLst>
                </a:gridCol>
                <a:gridCol w="1133811">
                  <a:extLst>
                    <a:ext uri="{9D8B030D-6E8A-4147-A177-3AD203B41FA5}">
                      <a16:colId xmlns:a16="http://schemas.microsoft.com/office/drawing/2014/main" val="4293180815"/>
                    </a:ext>
                  </a:extLst>
                </a:gridCol>
                <a:gridCol w="1133811">
                  <a:extLst>
                    <a:ext uri="{9D8B030D-6E8A-4147-A177-3AD203B41FA5}">
                      <a16:colId xmlns:a16="http://schemas.microsoft.com/office/drawing/2014/main" val="2780766942"/>
                    </a:ext>
                  </a:extLst>
                </a:gridCol>
                <a:gridCol w="1133811">
                  <a:extLst>
                    <a:ext uri="{9D8B030D-6E8A-4147-A177-3AD203B41FA5}">
                      <a16:colId xmlns:a16="http://schemas.microsoft.com/office/drawing/2014/main" val="382394067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FFA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A6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Algo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A6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R²</a:t>
                      </a:r>
                      <a:r>
                        <a:rPr lang="en-US" sz="2800" u="none" strike="noStrike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A6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R²</a:t>
                      </a:r>
                      <a:r>
                        <a:rPr lang="en-US" sz="2800" u="none" strike="noStrike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A6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R²</a:t>
                      </a:r>
                      <a:r>
                        <a:rPr lang="en-US" sz="2800" u="none" strike="noStrike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A6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RMSE</a:t>
                      </a:r>
                      <a:r>
                        <a:rPr lang="en-US" sz="2800" u="none" strike="noStrike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A6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RMSE</a:t>
                      </a:r>
                      <a:r>
                        <a:rPr lang="en-US" sz="2800" u="none" strike="noStrike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A6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RMSE</a:t>
                      </a:r>
                      <a:r>
                        <a:rPr lang="en-US" sz="2800" u="none" strike="noStrike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A6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RPD</a:t>
                      </a:r>
                      <a:r>
                        <a:rPr lang="en-US" sz="2800" u="none" strike="noStrike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A6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RPD</a:t>
                      </a:r>
                      <a:r>
                        <a:rPr lang="en-US" sz="2800" u="none" strike="noStrike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cv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A6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RPD</a:t>
                      </a:r>
                      <a:r>
                        <a:rPr lang="en-US" sz="2800" u="none" strike="noStrike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A6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20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14.79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19.85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16.75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570472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ElasticNet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0.68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9.74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11.58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9052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SVM-R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4.95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8.71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9.72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2.61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5296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8.88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9.62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9.15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0601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PCR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6.45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6.65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6.34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1946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9.91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11.06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11.04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7664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KRR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0.36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22.40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25.25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21.82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942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C18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0.70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0.49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11.18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12.99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12.48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8074771"/>
                  </a:ext>
                </a:extLst>
              </a:tr>
            </a:tbl>
          </a:graphicData>
        </a:graphic>
      </p:graphicFrame>
      <p:sp>
        <p:nvSpPr>
          <p:cNvPr id="70" name="ZoneTexte 69"/>
          <p:cNvSpPr txBox="1"/>
          <p:nvPr/>
        </p:nvSpPr>
        <p:spPr>
          <a:xfrm>
            <a:off x="954411" y="26817636"/>
            <a:ext cx="1036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b)Modelling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987859" y="30189238"/>
            <a:ext cx="12889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1: </a:t>
            </a:r>
            <a:r>
              <a:rPr lang="en-US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odelling performances of each Free Fatty acid with the best algorithm </a:t>
            </a:r>
            <a:r>
              <a:rPr lang="en-US" sz="28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lowest RMSE from the external validation</a:t>
            </a:r>
            <a:r>
              <a:rPr lang="en-US" sz="2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78"/>
          <p:cNvSpPr/>
          <p:nvPr>
            <p:custDataLst>
              <p:tags r:id="rId7"/>
            </p:custDataLst>
          </p:nvPr>
        </p:nvSpPr>
        <p:spPr>
          <a:xfrm>
            <a:off x="13267779" y="14419486"/>
            <a:ext cx="1887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Graphical representation of the lipolysis of triglycerides into Free Fatty Acid in milk </a:t>
            </a:r>
            <a:endParaRPr lang="en-US" sz="2800" dirty="0"/>
          </a:p>
        </p:txBody>
      </p:sp>
      <p:sp>
        <p:nvSpPr>
          <p:cNvPr id="82" name="Rectangle 81"/>
          <p:cNvSpPr/>
          <p:nvPr>
            <p:custDataLst>
              <p:tags r:id="rId8"/>
            </p:custDataLst>
          </p:nvPr>
        </p:nvSpPr>
        <p:spPr>
          <a:xfrm>
            <a:off x="8587259" y="26372814"/>
            <a:ext cx="1887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Figure 2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Illustration of the homogenization of milk fat globule </a:t>
            </a:r>
            <a:endParaRPr lang="en-US" sz="2800" dirty="0"/>
          </a:p>
        </p:txBody>
      </p:sp>
      <p:sp>
        <p:nvSpPr>
          <p:cNvPr id="83" name="Rectangle 82"/>
          <p:cNvSpPr/>
          <p:nvPr>
            <p:custDataLst>
              <p:tags r:id="rId9"/>
            </p:custDataLst>
          </p:nvPr>
        </p:nvSpPr>
        <p:spPr>
          <a:xfrm>
            <a:off x="-2934021" y="36669958"/>
            <a:ext cx="18873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Figure 2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C4 model including spontaneous lipolysis and</a:t>
            </a:r>
          </a:p>
          <a:p>
            <a:pPr algn="ctr"/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homogenized sample with kernel Ridge Regression</a:t>
            </a:r>
            <a:endParaRPr lang="en-US" sz="2800" b="0" dirty="0"/>
          </a:p>
        </p:txBody>
      </p:sp>
      <p:sp>
        <p:nvSpPr>
          <p:cNvPr id="86" name="ZoneTexte 85"/>
          <p:cNvSpPr txBox="1"/>
          <p:nvPr>
            <p:custDataLst>
              <p:tags r:id="rId10"/>
            </p:custDataLst>
          </p:nvPr>
        </p:nvSpPr>
        <p:spPr>
          <a:xfrm>
            <a:off x="11827619" y="35229798"/>
            <a:ext cx="17785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Conclusion: </a:t>
            </a:r>
            <a:r>
              <a:rPr lang="en-US" sz="4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work presents encouraging </a:t>
            </a:r>
            <a:r>
              <a:rPr lang="en-US" sz="4200" b="0" dirty="0">
                <a:latin typeface="Calibri" panose="020F0502020204030204" pitchFamily="34" charset="0"/>
                <a:cs typeface="Calibri" panose="020F0502020204030204" pitchFamily="34" charset="0"/>
              </a:rPr>
              <a:t>performances of </a:t>
            </a:r>
            <a:r>
              <a:rPr lang="en-US" sz="4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Free Fatty acid prediction and exhibit the potential to detect specific milk flavor issues. </a:t>
            </a:r>
            <a:endParaRPr lang="en-US" sz="4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4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4200" dirty="0" smtClean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  <a:endParaRPr lang="en-US" sz="4200" b="0" strike="sngStrik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7" name="Picture 6" descr="Bildergebnis für EIP AGRI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147" y="36741966"/>
            <a:ext cx="4212461" cy="1728192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extLst/>
        </p:spPr>
      </p:pic>
      <p:pic>
        <p:nvPicPr>
          <p:cNvPr id="88" name="Grafik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675" y="36885982"/>
            <a:ext cx="6239640" cy="1559061"/>
          </a:xfrm>
          <a:prstGeom prst="rect">
            <a:avLst/>
          </a:prstGeom>
        </p:spPr>
      </p:pic>
      <p:sp>
        <p:nvSpPr>
          <p:cNvPr id="89" name="ZoneTexte 88"/>
          <p:cNvSpPr txBox="1"/>
          <p:nvPr/>
        </p:nvSpPr>
        <p:spPr>
          <a:xfrm>
            <a:off x="4986859" y="41422486"/>
            <a:ext cx="1204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o.christophe@cra.wallonie.be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" name="Image 91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6395" r="10156" b="25308"/>
          <a:stretch/>
        </p:blipFill>
        <p:spPr>
          <a:xfrm>
            <a:off x="20972635" y="39478270"/>
            <a:ext cx="2221910" cy="2777388"/>
          </a:xfrm>
          <a:prstGeom prst="rect">
            <a:avLst/>
          </a:prstGeom>
          <a:ln>
            <a:solidFill>
              <a:srgbClr val="40A691"/>
            </a:solidFill>
          </a:ln>
          <a:effectLst/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5" t="40823" r="23848" b="11396"/>
          <a:stretch/>
        </p:blipFill>
        <p:spPr>
          <a:xfrm>
            <a:off x="25077091" y="39622286"/>
            <a:ext cx="2783470" cy="286078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214573" y="3868618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LinkedIn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932075" y="7362702"/>
            <a:ext cx="14203884" cy="7560840"/>
          </a:xfrm>
          <a:prstGeom prst="rect">
            <a:avLst/>
          </a:prstGeom>
          <a:noFill/>
          <a:ln w="38100" cap="flat" cmpd="sng" algn="ctr">
            <a:solidFill>
              <a:srgbClr val="40A6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Plus 11"/>
          <p:cNvSpPr/>
          <p:nvPr/>
        </p:nvSpPr>
        <p:spPr bwMode="auto">
          <a:xfrm>
            <a:off x="25005083" y="12331254"/>
            <a:ext cx="936104" cy="1080120"/>
          </a:xfrm>
          <a:prstGeom prst="mathPlus">
            <a:avLst/>
          </a:prstGeom>
          <a:solidFill>
            <a:srgbClr val="40A69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3" name="Flèche courbée vers le haut 92"/>
          <p:cNvSpPr/>
          <p:nvPr/>
        </p:nvSpPr>
        <p:spPr>
          <a:xfrm rot="16865082" flipH="1" flipV="1">
            <a:off x="15356010" y="9882983"/>
            <a:ext cx="2952329" cy="1800200"/>
          </a:xfrm>
          <a:prstGeom prst="curvedUpArrow">
            <a:avLst/>
          </a:prstGeom>
          <a:solidFill>
            <a:srgbClr val="CB87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4918</TotalTime>
  <Words>557</Words>
  <Application>Microsoft Office PowerPoint</Application>
  <PresentationFormat>Personnalisé</PresentationFormat>
  <Paragraphs>145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Modèle par défaut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brunelli</dc:creator>
  <cp:lastModifiedBy>Octave CHRISTOPHE</cp:lastModifiedBy>
  <cp:revision>179</cp:revision>
  <cp:lastPrinted>2017-06-06T10:10:43Z</cp:lastPrinted>
  <dcterms:created xsi:type="dcterms:W3CDTF">2003-10-30T15:28:50Z</dcterms:created>
  <dcterms:modified xsi:type="dcterms:W3CDTF">2023-10-24T14:08:16Z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Modèle présentation poster (Affiche A0) - 2010</vt:lpwstr>
  </property>
</Properties>
</file>